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8"/>
  </p:notesMasterIdLst>
  <p:handoutMasterIdLst>
    <p:handoutMasterId r:id="rId529"/>
  </p:handoutMasterIdLst>
  <p:sldIdLst>
    <p:sldId id="260" r:id="rId2"/>
    <p:sldId id="263" r:id="rId3"/>
    <p:sldId id="2123" r:id="rId4"/>
    <p:sldId id="2105" r:id="rId5"/>
    <p:sldId id="2126" r:id="rId6"/>
    <p:sldId id="2256" r:id="rId7"/>
    <p:sldId id="2125" r:id="rId8"/>
    <p:sldId id="2064" r:id="rId9"/>
    <p:sldId id="892" r:id="rId10"/>
    <p:sldId id="2124" r:id="rId11"/>
    <p:sldId id="264" r:id="rId12"/>
    <p:sldId id="265" r:id="rId13"/>
    <p:sldId id="2061" r:id="rId14"/>
    <p:sldId id="1086" r:id="rId15"/>
    <p:sldId id="1085" r:id="rId16"/>
    <p:sldId id="890" r:id="rId17"/>
    <p:sldId id="1971" r:id="rId18"/>
    <p:sldId id="279" r:id="rId19"/>
    <p:sldId id="1972" r:id="rId20"/>
    <p:sldId id="2236" r:id="rId21"/>
    <p:sldId id="270" r:id="rId22"/>
    <p:sldId id="267" r:id="rId23"/>
    <p:sldId id="268" r:id="rId24"/>
    <p:sldId id="1973" r:id="rId25"/>
    <p:sldId id="1974" r:id="rId26"/>
    <p:sldId id="1975" r:id="rId27"/>
    <p:sldId id="2030" r:id="rId28"/>
    <p:sldId id="2127" r:id="rId29"/>
    <p:sldId id="1382" r:id="rId30"/>
    <p:sldId id="1494" r:id="rId31"/>
    <p:sldId id="1381" r:id="rId32"/>
    <p:sldId id="563" r:id="rId33"/>
    <p:sldId id="2040" r:id="rId34"/>
    <p:sldId id="2042" r:id="rId35"/>
    <p:sldId id="2168" r:id="rId36"/>
    <p:sldId id="2129" r:id="rId37"/>
    <p:sldId id="2137" r:id="rId38"/>
    <p:sldId id="2138" r:id="rId39"/>
    <p:sldId id="2139" r:id="rId40"/>
    <p:sldId id="1682" r:id="rId41"/>
    <p:sldId id="598" r:id="rId42"/>
    <p:sldId id="1950" r:id="rId43"/>
    <p:sldId id="1948" r:id="rId44"/>
    <p:sldId id="1480" r:id="rId45"/>
    <p:sldId id="1491" r:id="rId46"/>
    <p:sldId id="1488" r:id="rId47"/>
    <p:sldId id="1490" r:id="rId48"/>
    <p:sldId id="2169" r:id="rId49"/>
    <p:sldId id="2148" r:id="rId50"/>
    <p:sldId id="2181" r:id="rId51"/>
    <p:sldId id="1993" r:id="rId52"/>
    <p:sldId id="2260" r:id="rId53"/>
    <p:sldId id="2182" r:id="rId54"/>
    <p:sldId id="2183" r:id="rId55"/>
    <p:sldId id="2184" r:id="rId56"/>
    <p:sldId id="2186" r:id="rId57"/>
    <p:sldId id="2259" r:id="rId58"/>
    <p:sldId id="2185" r:id="rId59"/>
    <p:sldId id="2231" r:id="rId60"/>
    <p:sldId id="411" r:id="rId61"/>
    <p:sldId id="2029" r:id="rId62"/>
    <p:sldId id="428" r:id="rId63"/>
    <p:sldId id="2067" r:id="rId64"/>
    <p:sldId id="2175" r:id="rId65"/>
    <p:sldId id="2171" r:id="rId66"/>
    <p:sldId id="2193" r:id="rId67"/>
    <p:sldId id="2099" r:id="rId68"/>
    <p:sldId id="2172" r:id="rId69"/>
    <p:sldId id="2173" r:id="rId70"/>
    <p:sldId id="2188" r:id="rId71"/>
    <p:sldId id="2189" r:id="rId72"/>
    <p:sldId id="371" r:id="rId73"/>
    <p:sldId id="2174" r:id="rId74"/>
    <p:sldId id="2194" r:id="rId75"/>
    <p:sldId id="2005" r:id="rId76"/>
    <p:sldId id="1931" r:id="rId77"/>
    <p:sldId id="1875" r:id="rId78"/>
    <p:sldId id="1602" r:id="rId79"/>
    <p:sldId id="1908" r:id="rId80"/>
    <p:sldId id="1611" r:id="rId81"/>
    <p:sldId id="1930" r:id="rId82"/>
    <p:sldId id="1927" r:id="rId83"/>
    <p:sldId id="782" r:id="rId84"/>
    <p:sldId id="783" r:id="rId85"/>
    <p:sldId id="784" r:id="rId86"/>
    <p:sldId id="1800" r:id="rId87"/>
    <p:sldId id="1613" r:id="rId88"/>
    <p:sldId id="1612" r:id="rId89"/>
    <p:sldId id="2258" r:id="rId90"/>
    <p:sldId id="2192" r:id="rId91"/>
    <p:sldId id="2257" r:id="rId92"/>
    <p:sldId id="1897" r:id="rId93"/>
    <p:sldId id="2100" r:id="rId94"/>
    <p:sldId id="2191" r:id="rId95"/>
    <p:sldId id="2170" r:id="rId96"/>
    <p:sldId id="2187" r:id="rId97"/>
    <p:sldId id="2151" r:id="rId98"/>
    <p:sldId id="2096" r:id="rId99"/>
    <p:sldId id="2069" r:id="rId100"/>
    <p:sldId id="1033" r:id="rId101"/>
    <p:sldId id="1978" r:id="rId102"/>
    <p:sldId id="2159" r:id="rId103"/>
    <p:sldId id="2160" r:id="rId104"/>
    <p:sldId id="2166" r:id="rId105"/>
    <p:sldId id="2073" r:id="rId106"/>
    <p:sldId id="2023" r:id="rId107"/>
    <p:sldId id="2070" r:id="rId108"/>
    <p:sldId id="1992" r:id="rId109"/>
    <p:sldId id="1953" r:id="rId110"/>
    <p:sldId id="1952" r:id="rId111"/>
    <p:sldId id="1958" r:id="rId112"/>
    <p:sldId id="2095" r:id="rId113"/>
    <p:sldId id="805" r:id="rId114"/>
    <p:sldId id="1989" r:id="rId115"/>
    <p:sldId id="293" r:id="rId116"/>
    <p:sldId id="582" r:id="rId117"/>
    <p:sldId id="583" r:id="rId118"/>
    <p:sldId id="732" r:id="rId119"/>
    <p:sldId id="586" r:id="rId120"/>
    <p:sldId id="2016" r:id="rId121"/>
    <p:sldId id="2048" r:id="rId122"/>
    <p:sldId id="595" r:id="rId123"/>
    <p:sldId id="587" r:id="rId124"/>
    <p:sldId id="588" r:id="rId125"/>
    <p:sldId id="1986" r:id="rId126"/>
    <p:sldId id="594" r:id="rId127"/>
    <p:sldId id="2054" r:id="rId128"/>
    <p:sldId id="296" r:id="rId129"/>
    <p:sldId id="295" r:id="rId130"/>
    <p:sldId id="294" r:id="rId131"/>
    <p:sldId id="600" r:id="rId132"/>
    <p:sldId id="596" r:id="rId133"/>
    <p:sldId id="597" r:id="rId134"/>
    <p:sldId id="601" r:id="rId135"/>
    <p:sldId id="734" r:id="rId136"/>
    <p:sldId id="766" r:id="rId137"/>
    <p:sldId id="2101" r:id="rId138"/>
    <p:sldId id="2102" r:id="rId139"/>
    <p:sldId id="2062" r:id="rId140"/>
    <p:sldId id="1924" r:id="rId141"/>
    <p:sldId id="2232" r:id="rId142"/>
    <p:sldId id="2243" r:id="rId143"/>
    <p:sldId id="1977" r:id="rId144"/>
    <p:sldId id="1802" r:id="rId145"/>
    <p:sldId id="1482" r:id="rId146"/>
    <p:sldId id="1979" r:id="rId147"/>
    <p:sldId id="1981" r:id="rId148"/>
    <p:sldId id="2180" r:id="rId149"/>
    <p:sldId id="1710" r:id="rId150"/>
    <p:sldId id="1734" r:id="rId151"/>
    <p:sldId id="1797" r:id="rId152"/>
    <p:sldId id="1798" r:id="rId153"/>
    <p:sldId id="2162" r:id="rId154"/>
    <p:sldId id="1704" r:id="rId155"/>
    <p:sldId id="1706" r:id="rId156"/>
    <p:sldId id="1702" r:id="rId157"/>
    <p:sldId id="780" r:id="rId158"/>
    <p:sldId id="781" r:id="rId159"/>
    <p:sldId id="785" r:id="rId160"/>
    <p:sldId id="570" r:id="rId161"/>
    <p:sldId id="286" r:id="rId162"/>
    <p:sldId id="661" r:id="rId163"/>
    <p:sldId id="568" r:id="rId164"/>
    <p:sldId id="288" r:id="rId165"/>
    <p:sldId id="576" r:id="rId166"/>
    <p:sldId id="1853" r:id="rId167"/>
    <p:sldId id="2233" r:id="rId168"/>
    <p:sldId id="1840" r:id="rId169"/>
    <p:sldId id="1811" r:id="rId170"/>
    <p:sldId id="1947" r:id="rId171"/>
    <p:sldId id="2239" r:id="rId172"/>
    <p:sldId id="2240" r:id="rId173"/>
    <p:sldId id="1887" r:id="rId174"/>
    <p:sldId id="1893" r:id="rId175"/>
    <p:sldId id="2241" r:id="rId176"/>
    <p:sldId id="1876" r:id="rId177"/>
    <p:sldId id="1597" r:id="rId178"/>
    <p:sldId id="1877" r:id="rId179"/>
    <p:sldId id="1879" r:id="rId180"/>
    <p:sldId id="1852" r:id="rId181"/>
    <p:sldId id="2242" r:id="rId182"/>
    <p:sldId id="1851" r:id="rId183"/>
    <p:sldId id="1900" r:id="rId184"/>
    <p:sldId id="1901" r:id="rId185"/>
    <p:sldId id="1680" r:id="rId186"/>
    <p:sldId id="1681" r:id="rId187"/>
    <p:sldId id="2238" r:id="rId188"/>
    <p:sldId id="840" r:id="rId189"/>
    <p:sldId id="841" r:id="rId190"/>
    <p:sldId id="842" r:id="rId191"/>
    <p:sldId id="844" r:id="rId192"/>
    <p:sldId id="2178" r:id="rId193"/>
    <p:sldId id="1942" r:id="rId194"/>
    <p:sldId id="1943" r:id="rId195"/>
    <p:sldId id="1941" r:id="rId196"/>
    <p:sldId id="1866" r:id="rId197"/>
    <p:sldId id="1892" r:id="rId198"/>
    <p:sldId id="1863" r:id="rId199"/>
    <p:sldId id="1867" r:id="rId200"/>
    <p:sldId id="1868" r:id="rId201"/>
    <p:sldId id="1872" r:id="rId202"/>
    <p:sldId id="2153" r:id="rId203"/>
    <p:sldId id="1882" r:id="rId204"/>
    <p:sldId id="2177" r:id="rId205"/>
    <p:sldId id="1982" r:id="rId206"/>
    <p:sldId id="2155" r:id="rId207"/>
    <p:sldId id="2156" r:id="rId208"/>
    <p:sldId id="1929" r:id="rId209"/>
    <p:sldId id="1821" r:id="rId210"/>
    <p:sldId id="1891" r:id="rId211"/>
    <p:sldId id="1951" r:id="rId212"/>
    <p:sldId id="2158" r:id="rId213"/>
    <p:sldId id="1898" r:id="rId214"/>
    <p:sldId id="1889" r:id="rId215"/>
    <p:sldId id="1890" r:id="rId216"/>
    <p:sldId id="2179" r:id="rId217"/>
    <p:sldId id="1916" r:id="rId218"/>
    <p:sldId id="1911" r:id="rId219"/>
    <p:sldId id="2152" r:id="rId220"/>
    <p:sldId id="1912" r:id="rId221"/>
    <p:sldId id="1913" r:id="rId222"/>
    <p:sldId id="1621" r:id="rId223"/>
    <p:sldId id="1622" r:id="rId224"/>
    <p:sldId id="1644" r:id="rId225"/>
    <p:sldId id="1652" r:id="rId226"/>
    <p:sldId id="1651" r:id="rId227"/>
    <p:sldId id="1640" r:id="rId228"/>
    <p:sldId id="1854" r:id="rId229"/>
    <p:sldId id="1946" r:id="rId230"/>
    <p:sldId id="1945" r:id="rId231"/>
    <p:sldId id="1944" r:id="rId232"/>
    <p:sldId id="1864" r:id="rId233"/>
    <p:sldId id="1865" r:id="rId234"/>
    <p:sldId id="1880" r:id="rId235"/>
    <p:sldId id="1871" r:id="rId236"/>
    <p:sldId id="1873" r:id="rId237"/>
    <p:sldId id="1646" r:id="rId238"/>
    <p:sldId id="1647" r:id="rId239"/>
    <p:sldId id="1648" r:id="rId240"/>
    <p:sldId id="1649" r:id="rId241"/>
    <p:sldId id="1624" r:id="rId242"/>
    <p:sldId id="2237" r:id="rId243"/>
    <p:sldId id="814" r:id="rId244"/>
    <p:sldId id="853" r:id="rId245"/>
    <p:sldId id="813" r:id="rId246"/>
    <p:sldId id="815" r:id="rId247"/>
    <p:sldId id="816" r:id="rId248"/>
    <p:sldId id="857" r:id="rId249"/>
    <p:sldId id="2244" r:id="rId250"/>
    <p:sldId id="2245" r:id="rId251"/>
    <p:sldId id="2246" r:id="rId252"/>
    <p:sldId id="2247" r:id="rId253"/>
    <p:sldId id="589" r:id="rId254"/>
    <p:sldId id="854" r:id="rId255"/>
    <p:sldId id="855" r:id="rId256"/>
    <p:sldId id="856" r:id="rId257"/>
    <p:sldId id="762" r:id="rId258"/>
    <p:sldId id="763" r:id="rId259"/>
    <p:sldId id="764" r:id="rId260"/>
    <p:sldId id="765" r:id="rId261"/>
    <p:sldId id="858" r:id="rId262"/>
    <p:sldId id="859" r:id="rId263"/>
    <p:sldId id="860" r:id="rId264"/>
    <p:sldId id="2255" r:id="rId265"/>
    <p:sldId id="668" r:id="rId266"/>
    <p:sldId id="673" r:id="rId267"/>
    <p:sldId id="2034" r:id="rId268"/>
    <p:sldId id="2050" r:id="rId269"/>
    <p:sldId id="669" r:id="rId270"/>
    <p:sldId id="677" r:id="rId271"/>
    <p:sldId id="2043" r:id="rId272"/>
    <p:sldId id="664" r:id="rId273"/>
    <p:sldId id="2076" r:id="rId274"/>
    <p:sldId id="837" r:id="rId275"/>
    <p:sldId id="728" r:id="rId276"/>
    <p:sldId id="681" r:id="rId277"/>
    <p:sldId id="2161" r:id="rId278"/>
    <p:sldId id="1660" r:id="rId279"/>
    <p:sldId id="1672" r:id="rId280"/>
    <p:sldId id="2143" r:id="rId281"/>
    <p:sldId id="2144" r:id="rId282"/>
    <p:sldId id="2167" r:id="rId283"/>
    <p:sldId id="2122" r:id="rId284"/>
    <p:sldId id="2140" r:id="rId285"/>
    <p:sldId id="2134" r:id="rId286"/>
    <p:sldId id="1764" r:id="rId287"/>
    <p:sldId id="2248" r:id="rId288"/>
    <p:sldId id="1771" r:id="rId289"/>
    <p:sldId id="1765" r:id="rId290"/>
    <p:sldId id="1766" r:id="rId291"/>
    <p:sldId id="1767" r:id="rId292"/>
    <p:sldId id="1768" r:id="rId293"/>
    <p:sldId id="1772" r:id="rId294"/>
    <p:sldId id="1769" r:id="rId295"/>
    <p:sldId id="1770" r:id="rId296"/>
    <p:sldId id="1774" r:id="rId297"/>
    <p:sldId id="1744" r:id="rId298"/>
    <p:sldId id="1745" r:id="rId299"/>
    <p:sldId id="1746" r:id="rId300"/>
    <p:sldId id="2250" r:id="rId301"/>
    <p:sldId id="1750" r:id="rId302"/>
    <p:sldId id="1752" r:id="rId303"/>
    <p:sldId id="1753" r:id="rId304"/>
    <p:sldId id="1754" r:id="rId305"/>
    <p:sldId id="1755" r:id="rId306"/>
    <p:sldId id="1759" r:id="rId307"/>
    <p:sldId id="1760" r:id="rId308"/>
    <p:sldId id="1758" r:id="rId309"/>
    <p:sldId id="2252" r:id="rId310"/>
    <p:sldId id="2120" r:id="rId311"/>
    <p:sldId id="2141" r:id="rId312"/>
    <p:sldId id="2114" r:id="rId313"/>
    <p:sldId id="2119" r:id="rId314"/>
    <p:sldId id="2121" r:id="rId315"/>
    <p:sldId id="2115" r:id="rId316"/>
    <p:sldId id="2128" r:id="rId317"/>
    <p:sldId id="2117" r:id="rId318"/>
    <p:sldId id="2118" r:id="rId319"/>
    <p:sldId id="2135" r:id="rId320"/>
    <p:sldId id="2136" r:id="rId321"/>
    <p:sldId id="2116" r:id="rId322"/>
    <p:sldId id="2132" r:id="rId323"/>
    <p:sldId id="2131" r:id="rId324"/>
    <p:sldId id="1756" r:id="rId325"/>
    <p:sldId id="750" r:id="rId326"/>
    <p:sldId id="2253" r:id="rId327"/>
    <p:sldId id="2107" r:id="rId328"/>
    <p:sldId id="2111" r:id="rId329"/>
    <p:sldId id="2112" r:id="rId330"/>
    <p:sldId id="2113" r:id="rId331"/>
    <p:sldId id="2130" r:id="rId332"/>
    <p:sldId id="2142" r:id="rId333"/>
    <p:sldId id="2235" r:id="rId334"/>
    <p:sldId id="1479" r:id="rId335"/>
    <p:sldId id="2106" r:id="rId336"/>
    <p:sldId id="1985" r:id="rId337"/>
    <p:sldId id="2110" r:id="rId338"/>
    <p:sldId id="1970" r:id="rId339"/>
    <p:sldId id="1961" r:id="rId340"/>
    <p:sldId id="1955" r:id="rId341"/>
    <p:sldId id="565" r:id="rId342"/>
    <p:sldId id="276" r:id="rId343"/>
    <p:sldId id="678" r:id="rId344"/>
    <p:sldId id="2108" r:id="rId345"/>
    <p:sldId id="2254" r:id="rId346"/>
    <p:sldId id="2133" r:id="rId347"/>
    <p:sldId id="684" r:id="rId348"/>
    <p:sldId id="843" r:id="rId349"/>
    <p:sldId id="846" r:id="rId350"/>
    <p:sldId id="847" r:id="rId351"/>
    <p:sldId id="839" r:id="rId352"/>
    <p:sldId id="642" r:id="rId353"/>
    <p:sldId id="845" r:id="rId354"/>
    <p:sldId id="675" r:id="rId355"/>
    <p:sldId id="850" r:id="rId356"/>
    <p:sldId id="851" r:id="rId357"/>
    <p:sldId id="670" r:id="rId358"/>
    <p:sldId id="671" r:id="rId359"/>
    <p:sldId id="303" r:id="rId360"/>
    <p:sldId id="881" r:id="rId361"/>
    <p:sldId id="693" r:id="rId362"/>
    <p:sldId id="2035" r:id="rId363"/>
    <p:sldId id="2063" r:id="rId364"/>
    <p:sldId id="716" r:id="rId365"/>
    <p:sldId id="848" r:id="rId366"/>
    <p:sldId id="2072" r:id="rId367"/>
    <p:sldId id="882" r:id="rId368"/>
    <p:sldId id="722" r:id="rId369"/>
    <p:sldId id="718" r:id="rId370"/>
    <p:sldId id="849" r:id="rId371"/>
    <p:sldId id="2103" r:id="rId372"/>
    <p:sldId id="695" r:id="rId373"/>
    <p:sldId id="724" r:id="rId374"/>
    <p:sldId id="883" r:id="rId375"/>
    <p:sldId id="696" r:id="rId376"/>
    <p:sldId id="807" r:id="rId377"/>
    <p:sldId id="723" r:id="rId378"/>
    <p:sldId id="719" r:id="rId379"/>
    <p:sldId id="2078" r:id="rId380"/>
    <p:sldId id="2082" r:id="rId381"/>
    <p:sldId id="2081" r:id="rId382"/>
    <p:sldId id="884" r:id="rId383"/>
    <p:sldId id="885" r:id="rId384"/>
    <p:sldId id="886" r:id="rId385"/>
    <p:sldId id="887" r:id="rId386"/>
    <p:sldId id="2071" r:id="rId387"/>
    <p:sldId id="700" r:id="rId388"/>
    <p:sldId id="833" r:id="rId389"/>
    <p:sldId id="812" r:id="rId390"/>
    <p:sldId id="817" r:id="rId391"/>
    <p:sldId id="818" r:id="rId392"/>
    <p:sldId id="819" r:id="rId393"/>
    <p:sldId id="826" r:id="rId394"/>
    <p:sldId id="836" r:id="rId395"/>
    <p:sldId id="824" r:id="rId396"/>
    <p:sldId id="864" r:id="rId397"/>
    <p:sldId id="825" r:id="rId398"/>
    <p:sldId id="828" r:id="rId399"/>
    <p:sldId id="830" r:id="rId400"/>
    <p:sldId id="832" r:id="rId401"/>
    <p:sldId id="834" r:id="rId402"/>
    <p:sldId id="838" r:id="rId403"/>
    <p:sldId id="820" r:id="rId404"/>
    <p:sldId id="835" r:id="rId405"/>
    <p:sldId id="725" r:id="rId406"/>
    <p:sldId id="720" r:id="rId407"/>
    <p:sldId id="726" r:id="rId408"/>
    <p:sldId id="679" r:id="rId409"/>
    <p:sldId id="727" r:id="rId410"/>
    <p:sldId id="862" r:id="rId411"/>
    <p:sldId id="863" r:id="rId412"/>
    <p:sldId id="2049" r:id="rId413"/>
    <p:sldId id="823" r:id="rId414"/>
    <p:sldId id="2098" r:id="rId415"/>
    <p:sldId id="2045" r:id="rId416"/>
    <p:sldId id="2097" r:id="rId417"/>
    <p:sldId id="821" r:id="rId418"/>
    <p:sldId id="822" r:id="rId419"/>
    <p:sldId id="2046" r:id="rId420"/>
    <p:sldId id="2047" r:id="rId421"/>
    <p:sldId id="2010" r:id="rId422"/>
    <p:sldId id="2145" r:id="rId423"/>
    <p:sldId id="2146" r:id="rId424"/>
    <p:sldId id="2066" r:id="rId425"/>
    <p:sldId id="2080" r:id="rId426"/>
    <p:sldId id="2104" r:id="rId427"/>
    <p:sldId id="2077" r:id="rId428"/>
    <p:sldId id="2041" r:id="rId429"/>
    <p:sldId id="2068" r:id="rId430"/>
    <p:sldId id="2074" r:id="rId431"/>
    <p:sldId id="2059" r:id="rId432"/>
    <p:sldId id="2094" r:id="rId433"/>
    <p:sldId id="2058" r:id="rId434"/>
    <p:sldId id="2083" r:id="rId435"/>
    <p:sldId id="2060" r:id="rId436"/>
    <p:sldId id="2055" r:id="rId437"/>
    <p:sldId id="1487" r:id="rId438"/>
    <p:sldId id="2021" r:id="rId439"/>
    <p:sldId id="1984" r:id="rId440"/>
    <p:sldId id="1400" r:id="rId441"/>
    <p:sldId id="1401" r:id="rId442"/>
    <p:sldId id="1483" r:id="rId443"/>
    <p:sldId id="2019" r:id="rId444"/>
    <p:sldId id="1390" r:id="rId445"/>
    <p:sldId id="1493" r:id="rId446"/>
    <p:sldId id="1489" r:id="rId447"/>
    <p:sldId id="2084" r:id="rId448"/>
    <p:sldId id="1492" r:id="rId449"/>
    <p:sldId id="1495" r:id="rId450"/>
    <p:sldId id="1391" r:id="rId451"/>
    <p:sldId id="1514" r:id="rId452"/>
    <p:sldId id="1515" r:id="rId453"/>
    <p:sldId id="1404" r:id="rId454"/>
    <p:sldId id="1394" r:id="rId455"/>
    <p:sldId id="1408" r:id="rId456"/>
    <p:sldId id="1409" r:id="rId457"/>
    <p:sldId id="2093" r:id="rId458"/>
    <p:sldId id="2024" r:id="rId459"/>
    <p:sldId id="1383" r:id="rId460"/>
    <p:sldId id="1389" r:id="rId461"/>
    <p:sldId id="1413" r:id="rId462"/>
    <p:sldId id="1506" r:id="rId463"/>
    <p:sldId id="2079" r:id="rId464"/>
    <p:sldId id="1983" r:id="rId465"/>
    <p:sldId id="2085" r:id="rId466"/>
    <p:sldId id="2086" r:id="rId467"/>
    <p:sldId id="2088" r:id="rId468"/>
    <p:sldId id="2087" r:id="rId469"/>
    <p:sldId id="2090" r:id="rId470"/>
    <p:sldId id="2091" r:id="rId471"/>
    <p:sldId id="2092" r:id="rId472"/>
    <p:sldId id="1385" r:id="rId473"/>
    <p:sldId id="1411" r:id="rId474"/>
    <p:sldId id="1412" r:id="rId475"/>
    <p:sldId id="1499" r:id="rId476"/>
    <p:sldId id="2025" r:id="rId477"/>
    <p:sldId id="2075" r:id="rId478"/>
    <p:sldId id="2150" r:id="rId479"/>
    <p:sldId id="1691" r:id="rId480"/>
    <p:sldId id="1692" r:id="rId481"/>
    <p:sldId id="1693" r:id="rId482"/>
    <p:sldId id="658" r:id="rId483"/>
    <p:sldId id="1787" r:id="rId484"/>
    <p:sldId id="1785" r:id="rId485"/>
    <p:sldId id="1786" r:id="rId486"/>
    <p:sldId id="753" r:id="rId487"/>
    <p:sldId id="266" r:id="rId488"/>
    <p:sldId id="1778" r:id="rId489"/>
    <p:sldId id="1780" r:id="rId490"/>
    <p:sldId id="1781" r:id="rId491"/>
    <p:sldId id="1782" r:id="rId492"/>
    <p:sldId id="1783" r:id="rId493"/>
    <p:sldId id="277" r:id="rId494"/>
    <p:sldId id="1714" r:id="rId495"/>
    <p:sldId id="1735" r:id="rId496"/>
    <p:sldId id="1737" r:id="rId497"/>
    <p:sldId id="1716" r:id="rId498"/>
    <p:sldId id="1923" r:id="rId499"/>
    <p:sldId id="1715" r:id="rId500"/>
    <p:sldId id="1721" r:id="rId501"/>
    <p:sldId id="1720" r:id="rId502"/>
    <p:sldId id="1723" r:id="rId503"/>
    <p:sldId id="1727" r:id="rId504"/>
    <p:sldId id="1856" r:id="rId505"/>
    <p:sldId id="865" r:id="rId506"/>
    <p:sldId id="2032" r:id="rId507"/>
    <p:sldId id="866" r:id="rId508"/>
    <p:sldId id="867" r:id="rId509"/>
    <p:sldId id="868" r:id="rId510"/>
    <p:sldId id="869" r:id="rId511"/>
    <p:sldId id="870" r:id="rId512"/>
    <p:sldId id="871" r:id="rId513"/>
    <p:sldId id="872" r:id="rId514"/>
    <p:sldId id="873" r:id="rId515"/>
    <p:sldId id="874" r:id="rId516"/>
    <p:sldId id="875" r:id="rId517"/>
    <p:sldId id="876" r:id="rId518"/>
    <p:sldId id="877" r:id="rId519"/>
    <p:sldId id="878" r:id="rId520"/>
    <p:sldId id="879" r:id="rId521"/>
    <p:sldId id="880" r:id="rId522"/>
    <p:sldId id="2163" r:id="rId523"/>
    <p:sldId id="1761" r:id="rId524"/>
    <p:sldId id="1762" r:id="rId525"/>
    <p:sldId id="1763" r:id="rId526"/>
    <p:sldId id="1749" r:id="rId5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1284" y="48"/>
      </p:cViewPr>
      <p:guideLst/>
    </p:cSldViewPr>
  </p:slideViewPr>
  <p:notesTextViewPr>
    <p:cViewPr>
      <p:scale>
        <a:sx n="1" d="1"/>
        <a:sy n="1" d="1"/>
      </p:scale>
      <p:origin x="0" y="0"/>
    </p:cViewPr>
  </p:notesTextViewPr>
  <p:sorterViewPr>
    <p:cViewPr>
      <p:scale>
        <a:sx n="70" d="100"/>
        <a:sy n="70" d="100"/>
      </p:scale>
      <p:origin x="0" y="-13864"/>
    </p:cViewPr>
  </p:sorterViewPr>
  <p:notesViewPr>
    <p:cSldViewPr snapToGrid="0">
      <p:cViewPr varScale="1">
        <p:scale>
          <a:sx n="51" d="100"/>
          <a:sy n="51" d="100"/>
        </p:scale>
        <p:origin x="2692" y="6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531" Type="http://schemas.openxmlformats.org/officeDocument/2006/relationships/viewProps" Target="viewProps.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475" Type="http://schemas.openxmlformats.org/officeDocument/2006/relationships/slide" Target="slides/slide474.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00" Type="http://schemas.openxmlformats.org/officeDocument/2006/relationships/slide" Target="slides/slide499.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86" Type="http://schemas.openxmlformats.org/officeDocument/2006/relationships/slide" Target="slides/slide485.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511" Type="http://schemas.openxmlformats.org/officeDocument/2006/relationships/slide" Target="slides/slide510.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slide" Target="slides/slide454.xml"/><Relationship Id="rId497" Type="http://schemas.openxmlformats.org/officeDocument/2006/relationships/slide" Target="slides/slide496.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22" Type="http://schemas.openxmlformats.org/officeDocument/2006/relationships/slide" Target="slides/slide521.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533" Type="http://schemas.openxmlformats.org/officeDocument/2006/relationships/tableStyles" Target="tableStyles.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openxmlformats.org/officeDocument/2006/relationships/slide" Target="slides/slide476.xml"/><Relationship Id="rId281" Type="http://schemas.openxmlformats.org/officeDocument/2006/relationships/slide" Target="slides/slide280.xml"/><Relationship Id="rId337" Type="http://schemas.openxmlformats.org/officeDocument/2006/relationships/slide" Target="slides/slide336.xml"/><Relationship Id="rId502" Type="http://schemas.openxmlformats.org/officeDocument/2006/relationships/slide" Target="slides/slide501.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88" Type="http://schemas.openxmlformats.org/officeDocument/2006/relationships/slide" Target="slides/slide487.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513" Type="http://schemas.openxmlformats.org/officeDocument/2006/relationships/slide" Target="slides/slide512.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slide" Target="slides/slide456.xml"/><Relationship Id="rId261" Type="http://schemas.openxmlformats.org/officeDocument/2006/relationships/slide" Target="slides/slide260.xml"/><Relationship Id="rId499" Type="http://schemas.openxmlformats.org/officeDocument/2006/relationships/slide" Target="slides/slide498.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524" Type="http://schemas.openxmlformats.org/officeDocument/2006/relationships/slide" Target="slides/slide523.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251" Type="http://schemas.openxmlformats.org/officeDocument/2006/relationships/slide" Target="slides/slide250.xml"/><Relationship Id="rId468" Type="http://schemas.openxmlformats.org/officeDocument/2006/relationships/slide" Target="slides/slide467.xml"/><Relationship Id="rId489" Type="http://schemas.openxmlformats.org/officeDocument/2006/relationships/slide" Target="slides/slide488.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514" Type="http://schemas.openxmlformats.org/officeDocument/2006/relationships/slide" Target="slides/slide513.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slide" Target="slides/slide380.xml"/><Relationship Id="rId416" Type="http://schemas.openxmlformats.org/officeDocument/2006/relationships/slide" Target="slides/slide415.xml"/><Relationship Id="rId220" Type="http://schemas.openxmlformats.org/officeDocument/2006/relationships/slide" Target="slides/slide219.xml"/><Relationship Id="rId241" Type="http://schemas.openxmlformats.org/officeDocument/2006/relationships/slide" Target="slides/slide240.xml"/><Relationship Id="rId437" Type="http://schemas.openxmlformats.org/officeDocument/2006/relationships/slide" Target="slides/slide436.xml"/><Relationship Id="rId458" Type="http://schemas.openxmlformats.org/officeDocument/2006/relationships/slide" Target="slides/slide457.xml"/><Relationship Id="rId479" Type="http://schemas.openxmlformats.org/officeDocument/2006/relationships/slide" Target="slides/slide4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490" Type="http://schemas.openxmlformats.org/officeDocument/2006/relationships/slide" Target="slides/slide489.xml"/><Relationship Id="rId504" Type="http://schemas.openxmlformats.org/officeDocument/2006/relationships/slide" Target="slides/slide503.xml"/><Relationship Id="rId525" Type="http://schemas.openxmlformats.org/officeDocument/2006/relationships/slide" Target="slides/slide524.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27" Type="http://schemas.openxmlformats.org/officeDocument/2006/relationships/slide" Target="slides/slide426.xml"/><Relationship Id="rId448" Type="http://schemas.openxmlformats.org/officeDocument/2006/relationships/slide" Target="slides/slide447.xml"/><Relationship Id="rId469" Type="http://schemas.openxmlformats.org/officeDocument/2006/relationships/slide" Target="slides/slide468.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80" Type="http://schemas.openxmlformats.org/officeDocument/2006/relationships/slide" Target="slides/slide479.xml"/><Relationship Id="rId515" Type="http://schemas.openxmlformats.org/officeDocument/2006/relationships/slide" Target="slides/slide514.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417" Type="http://schemas.openxmlformats.org/officeDocument/2006/relationships/slide" Target="slides/slide416.xml"/><Relationship Id="rId438" Type="http://schemas.openxmlformats.org/officeDocument/2006/relationships/slide" Target="slides/slide437.xml"/><Relationship Id="rId459" Type="http://schemas.openxmlformats.org/officeDocument/2006/relationships/slide" Target="slides/slide458.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470" Type="http://schemas.openxmlformats.org/officeDocument/2006/relationships/slide" Target="slides/slide469.xml"/><Relationship Id="rId491" Type="http://schemas.openxmlformats.org/officeDocument/2006/relationships/slide" Target="slides/slide490.xml"/><Relationship Id="rId505" Type="http://schemas.openxmlformats.org/officeDocument/2006/relationships/slide" Target="slides/slide504.xml"/><Relationship Id="rId526" Type="http://schemas.openxmlformats.org/officeDocument/2006/relationships/slide" Target="slides/slide52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407" Type="http://schemas.openxmlformats.org/officeDocument/2006/relationships/slide" Target="slides/slide406.xml"/><Relationship Id="rId428" Type="http://schemas.openxmlformats.org/officeDocument/2006/relationships/slide" Target="slides/slide427.xml"/><Relationship Id="rId449" Type="http://schemas.openxmlformats.org/officeDocument/2006/relationships/slide" Target="slides/slide448.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481" Type="http://schemas.openxmlformats.org/officeDocument/2006/relationships/slide" Target="slides/slide480.xml"/><Relationship Id="rId516" Type="http://schemas.openxmlformats.org/officeDocument/2006/relationships/slide" Target="slides/slide51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418" Type="http://schemas.openxmlformats.org/officeDocument/2006/relationships/slide" Target="slides/slide417.xml"/><Relationship Id="rId439" Type="http://schemas.openxmlformats.org/officeDocument/2006/relationships/slide" Target="slides/slide438.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450" Type="http://schemas.openxmlformats.org/officeDocument/2006/relationships/slide" Target="slides/slide449.xml"/><Relationship Id="rId471" Type="http://schemas.openxmlformats.org/officeDocument/2006/relationships/slide" Target="slides/slide470.xml"/><Relationship Id="rId506" Type="http://schemas.openxmlformats.org/officeDocument/2006/relationships/slide" Target="slides/slide50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492" Type="http://schemas.openxmlformats.org/officeDocument/2006/relationships/slide" Target="slides/slide491.xml"/><Relationship Id="rId527" Type="http://schemas.openxmlformats.org/officeDocument/2006/relationships/slide" Target="slides/slide526.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slide" Target="slides/slide407.xml"/><Relationship Id="rId429" Type="http://schemas.openxmlformats.org/officeDocument/2006/relationships/slide" Target="slides/slide428.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440" Type="http://schemas.openxmlformats.org/officeDocument/2006/relationships/slide" Target="slides/slide439.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461" Type="http://schemas.openxmlformats.org/officeDocument/2006/relationships/slide" Target="slides/slide460.xml"/><Relationship Id="rId482" Type="http://schemas.openxmlformats.org/officeDocument/2006/relationships/slide" Target="slides/slide481.xml"/><Relationship Id="rId517" Type="http://schemas.openxmlformats.org/officeDocument/2006/relationships/slide" Target="slides/slide516.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419" Type="http://schemas.openxmlformats.org/officeDocument/2006/relationships/slide" Target="slides/slide418.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430" Type="http://schemas.openxmlformats.org/officeDocument/2006/relationships/slide" Target="slides/slide429.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451" Type="http://schemas.openxmlformats.org/officeDocument/2006/relationships/slide" Target="slides/slide450.xml"/><Relationship Id="rId472" Type="http://schemas.openxmlformats.org/officeDocument/2006/relationships/slide" Target="slides/slide471.xml"/><Relationship Id="rId493" Type="http://schemas.openxmlformats.org/officeDocument/2006/relationships/slide" Target="slides/slide492.xml"/><Relationship Id="rId507" Type="http://schemas.openxmlformats.org/officeDocument/2006/relationships/slide" Target="slides/slide506.xml"/><Relationship Id="rId528" Type="http://schemas.openxmlformats.org/officeDocument/2006/relationships/notesMaster" Target="notesMasters/notesMaster1.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slide" Target="slides/slide440.xml"/><Relationship Id="rId462" Type="http://schemas.openxmlformats.org/officeDocument/2006/relationships/slide" Target="slides/slide461.xml"/><Relationship Id="rId483" Type="http://schemas.openxmlformats.org/officeDocument/2006/relationships/slide" Target="slides/slide482.xml"/><Relationship Id="rId518" Type="http://schemas.openxmlformats.org/officeDocument/2006/relationships/slide" Target="slides/slide517.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452" Type="http://schemas.openxmlformats.org/officeDocument/2006/relationships/slide" Target="slides/slide451.xml"/><Relationship Id="rId473" Type="http://schemas.openxmlformats.org/officeDocument/2006/relationships/slide" Target="slides/slide472.xml"/><Relationship Id="rId494" Type="http://schemas.openxmlformats.org/officeDocument/2006/relationships/slide" Target="slides/slide493.xml"/><Relationship Id="rId508" Type="http://schemas.openxmlformats.org/officeDocument/2006/relationships/slide" Target="slides/slide507.xml"/><Relationship Id="rId529" Type="http://schemas.openxmlformats.org/officeDocument/2006/relationships/handoutMaster" Target="handoutMasters/handoutMaster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463" Type="http://schemas.openxmlformats.org/officeDocument/2006/relationships/slide" Target="slides/slide462.xml"/><Relationship Id="rId484" Type="http://schemas.openxmlformats.org/officeDocument/2006/relationships/slide" Target="slides/slide483.xml"/><Relationship Id="rId519" Type="http://schemas.openxmlformats.org/officeDocument/2006/relationships/slide" Target="slides/slide518.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530"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slide" Target="slides/slide452.xml"/><Relationship Id="rId474" Type="http://schemas.openxmlformats.org/officeDocument/2006/relationships/slide" Target="slides/slide473.xml"/><Relationship Id="rId509" Type="http://schemas.openxmlformats.org/officeDocument/2006/relationships/slide" Target="slides/slide508.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495" Type="http://schemas.openxmlformats.org/officeDocument/2006/relationships/slide" Target="slides/slide494.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520" Type="http://schemas.openxmlformats.org/officeDocument/2006/relationships/slide" Target="slides/slide519.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464" Type="http://schemas.openxmlformats.org/officeDocument/2006/relationships/slide" Target="slides/slide463.xml"/><Relationship Id="rId303" Type="http://schemas.openxmlformats.org/officeDocument/2006/relationships/slide" Target="slides/slide302.xml"/><Relationship Id="rId485" Type="http://schemas.openxmlformats.org/officeDocument/2006/relationships/slide" Target="slides/slide48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theme" Target="theme/theme1.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478" Type="http://schemas.openxmlformats.org/officeDocument/2006/relationships/slide" Target="slides/slide477.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s>
</file>

<file path=ppt/charts/_rels/chart1.xml.rels><?xml version="1.0" encoding="UTF-8" standalone="yes"?>
<Relationships xmlns="http://schemas.openxmlformats.org/package/2006/relationships"><Relationship Id="rId3" Type="http://schemas.openxmlformats.org/officeDocument/2006/relationships/oleObject" Target="file:///C:\Chapters\Chapter%205.%20Electricity\Renewable%20Energy\3.%20Resource%20Assessment%20Data\Solar%20Resource%20Assessment\Nigeria%20and%20Scotland.xlsb"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onika%20Lewenski\Courses\Chapter%201.%20Models%20and%20Analysis\H.%20Data%20Bases%20and%20Data%20Retrieval\Interest%20Rates%20No%20List%20Box.xlsm"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C:\Chapters\Chapter%207.%20Large%20Files%20and%20Complete%20Cases\A.%20Project%20Finance\B.%20Infrastructure%20-%20Tollways,%20Rail%20etc\Lekki%20Toll%20Road\Copy%20of%20LCC%20Financial%20Model%20286%20Lenders%2019November%202012_AfDB.xlsm"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val>
            <c:numRef>
              <c:f>Nigeria!$C$992:$C$1135</c:f>
              <c:numCache>
                <c:formatCode>General</c:formatCode>
                <c:ptCount val="144"/>
                <c:pt idx="0">
                  <c:v>0</c:v>
                </c:pt>
                <c:pt idx="1">
                  <c:v>0</c:v>
                </c:pt>
                <c:pt idx="2">
                  <c:v>0</c:v>
                </c:pt>
                <c:pt idx="3">
                  <c:v>0</c:v>
                </c:pt>
                <c:pt idx="4">
                  <c:v>0</c:v>
                </c:pt>
                <c:pt idx="5">
                  <c:v>0</c:v>
                </c:pt>
                <c:pt idx="6">
                  <c:v>0</c:v>
                </c:pt>
                <c:pt idx="7">
                  <c:v>0</c:v>
                </c:pt>
                <c:pt idx="8">
                  <c:v>4.8899999999999997</c:v>
                </c:pt>
                <c:pt idx="9">
                  <c:v>213.69</c:v>
                </c:pt>
                <c:pt idx="10">
                  <c:v>426.65</c:v>
                </c:pt>
                <c:pt idx="11">
                  <c:v>824.71</c:v>
                </c:pt>
                <c:pt idx="12">
                  <c:v>968.22</c:v>
                </c:pt>
                <c:pt idx="13">
                  <c:v>1014.89</c:v>
                </c:pt>
                <c:pt idx="14">
                  <c:v>977.58</c:v>
                </c:pt>
                <c:pt idx="15">
                  <c:v>860.43</c:v>
                </c:pt>
                <c:pt idx="16">
                  <c:v>673.31</c:v>
                </c:pt>
                <c:pt idx="17">
                  <c:v>436.39</c:v>
                </c:pt>
                <c:pt idx="18">
                  <c:v>57.16</c:v>
                </c:pt>
                <c:pt idx="19">
                  <c:v>0</c:v>
                </c:pt>
                <c:pt idx="20">
                  <c:v>0</c:v>
                </c:pt>
                <c:pt idx="21">
                  <c:v>0</c:v>
                </c:pt>
                <c:pt idx="22">
                  <c:v>0</c:v>
                </c:pt>
                <c:pt idx="23">
                  <c:v>0</c:v>
                </c:pt>
                <c:pt idx="24">
                  <c:v>0</c:v>
                </c:pt>
                <c:pt idx="25">
                  <c:v>0</c:v>
                </c:pt>
                <c:pt idx="26">
                  <c:v>0</c:v>
                </c:pt>
                <c:pt idx="27">
                  <c:v>0</c:v>
                </c:pt>
                <c:pt idx="28">
                  <c:v>0</c:v>
                </c:pt>
                <c:pt idx="29">
                  <c:v>0</c:v>
                </c:pt>
                <c:pt idx="30">
                  <c:v>0</c:v>
                </c:pt>
                <c:pt idx="31">
                  <c:v>0</c:v>
                </c:pt>
                <c:pt idx="32">
                  <c:v>151.94999999999999</c:v>
                </c:pt>
                <c:pt idx="33">
                  <c:v>297.52</c:v>
                </c:pt>
                <c:pt idx="34">
                  <c:v>493.65</c:v>
                </c:pt>
                <c:pt idx="35">
                  <c:v>847.28</c:v>
                </c:pt>
                <c:pt idx="36">
                  <c:v>981.17</c:v>
                </c:pt>
                <c:pt idx="37">
                  <c:v>1028.32</c:v>
                </c:pt>
                <c:pt idx="38">
                  <c:v>990.62</c:v>
                </c:pt>
                <c:pt idx="39">
                  <c:v>607.55999999999995</c:v>
                </c:pt>
                <c:pt idx="40">
                  <c:v>291.39</c:v>
                </c:pt>
                <c:pt idx="41">
                  <c:v>189.54</c:v>
                </c:pt>
                <c:pt idx="42">
                  <c:v>89.96</c:v>
                </c:pt>
                <c:pt idx="43">
                  <c:v>0</c:v>
                </c:pt>
                <c:pt idx="44">
                  <c:v>0</c:v>
                </c:pt>
                <c:pt idx="45">
                  <c:v>0</c:v>
                </c:pt>
                <c:pt idx="46">
                  <c:v>0</c:v>
                </c:pt>
                <c:pt idx="47">
                  <c:v>0</c:v>
                </c:pt>
                <c:pt idx="48">
                  <c:v>0</c:v>
                </c:pt>
                <c:pt idx="49">
                  <c:v>0</c:v>
                </c:pt>
                <c:pt idx="50">
                  <c:v>0</c:v>
                </c:pt>
                <c:pt idx="51">
                  <c:v>0</c:v>
                </c:pt>
                <c:pt idx="52">
                  <c:v>0</c:v>
                </c:pt>
                <c:pt idx="53">
                  <c:v>0</c:v>
                </c:pt>
                <c:pt idx="54">
                  <c:v>0</c:v>
                </c:pt>
                <c:pt idx="55">
                  <c:v>0</c:v>
                </c:pt>
                <c:pt idx="56">
                  <c:v>150.26</c:v>
                </c:pt>
                <c:pt idx="57">
                  <c:v>408.76</c:v>
                </c:pt>
                <c:pt idx="58">
                  <c:v>649.63</c:v>
                </c:pt>
                <c:pt idx="59">
                  <c:v>843.53</c:v>
                </c:pt>
                <c:pt idx="60">
                  <c:v>982.73</c:v>
                </c:pt>
                <c:pt idx="61">
                  <c:v>1029.97</c:v>
                </c:pt>
                <c:pt idx="62">
                  <c:v>992.18</c:v>
                </c:pt>
                <c:pt idx="63">
                  <c:v>874</c:v>
                </c:pt>
                <c:pt idx="64">
                  <c:v>684.73</c:v>
                </c:pt>
                <c:pt idx="65">
                  <c:v>445.03</c:v>
                </c:pt>
                <c:pt idx="66">
                  <c:v>183.78</c:v>
                </c:pt>
                <c:pt idx="67">
                  <c:v>0</c:v>
                </c:pt>
                <c:pt idx="68">
                  <c:v>0</c:v>
                </c:pt>
                <c:pt idx="69">
                  <c:v>0</c:v>
                </c:pt>
                <c:pt idx="70">
                  <c:v>0</c:v>
                </c:pt>
                <c:pt idx="71">
                  <c:v>0</c:v>
                </c:pt>
                <c:pt idx="72">
                  <c:v>0</c:v>
                </c:pt>
                <c:pt idx="73">
                  <c:v>0</c:v>
                </c:pt>
                <c:pt idx="74">
                  <c:v>0</c:v>
                </c:pt>
                <c:pt idx="75">
                  <c:v>0</c:v>
                </c:pt>
                <c:pt idx="76">
                  <c:v>0</c:v>
                </c:pt>
                <c:pt idx="77">
                  <c:v>0</c:v>
                </c:pt>
                <c:pt idx="78">
                  <c:v>0</c:v>
                </c:pt>
                <c:pt idx="79">
                  <c:v>0</c:v>
                </c:pt>
                <c:pt idx="80">
                  <c:v>162.21</c:v>
                </c:pt>
                <c:pt idx="81">
                  <c:v>429.79</c:v>
                </c:pt>
                <c:pt idx="82">
                  <c:v>677.95</c:v>
                </c:pt>
                <c:pt idx="83">
                  <c:v>877.34</c:v>
                </c:pt>
                <c:pt idx="84">
                  <c:v>1012.17</c:v>
                </c:pt>
                <c:pt idx="85">
                  <c:v>1060.33</c:v>
                </c:pt>
                <c:pt idx="86">
                  <c:v>1021.7</c:v>
                </c:pt>
                <c:pt idx="87">
                  <c:v>879.86</c:v>
                </c:pt>
                <c:pt idx="88">
                  <c:v>689.64</c:v>
                </c:pt>
                <c:pt idx="89">
                  <c:v>448.73</c:v>
                </c:pt>
                <c:pt idx="90">
                  <c:v>184.85</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157.06</c:v>
                </c:pt>
                <c:pt idx="105">
                  <c:v>421.96</c:v>
                </c:pt>
                <c:pt idx="106">
                  <c:v>667.21</c:v>
                </c:pt>
                <c:pt idx="107">
                  <c:v>864.43</c:v>
                </c:pt>
                <c:pt idx="108">
                  <c:v>991.37</c:v>
                </c:pt>
                <c:pt idx="109">
                  <c:v>1038.76</c:v>
                </c:pt>
                <c:pt idx="110">
                  <c:v>1000.64</c:v>
                </c:pt>
                <c:pt idx="111">
                  <c:v>877.43</c:v>
                </c:pt>
                <c:pt idx="112">
                  <c:v>687.56</c:v>
                </c:pt>
                <c:pt idx="113">
                  <c:v>447.15</c:v>
                </c:pt>
                <c:pt idx="114">
                  <c:v>185.47</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159.22</c:v>
                </c:pt>
                <c:pt idx="129">
                  <c:v>424.26</c:v>
                </c:pt>
                <c:pt idx="130">
                  <c:v>670.14</c:v>
                </c:pt>
                <c:pt idx="131">
                  <c:v>867.79</c:v>
                </c:pt>
                <c:pt idx="132">
                  <c:v>992.55</c:v>
                </c:pt>
                <c:pt idx="133">
                  <c:v>1039.92</c:v>
                </c:pt>
                <c:pt idx="134">
                  <c:v>1001.72</c:v>
                </c:pt>
                <c:pt idx="135">
                  <c:v>881.18</c:v>
                </c:pt>
                <c:pt idx="136">
                  <c:v>690.67</c:v>
                </c:pt>
                <c:pt idx="137">
                  <c:v>449.44</c:v>
                </c:pt>
                <c:pt idx="138">
                  <c:v>184.45</c:v>
                </c:pt>
                <c:pt idx="139">
                  <c:v>0</c:v>
                </c:pt>
                <c:pt idx="140">
                  <c:v>0</c:v>
                </c:pt>
                <c:pt idx="141">
                  <c:v>0</c:v>
                </c:pt>
                <c:pt idx="142">
                  <c:v>0</c:v>
                </c:pt>
                <c:pt idx="143">
                  <c:v>0</c:v>
                </c:pt>
              </c:numCache>
            </c:numRef>
          </c:val>
          <c:extLst>
            <c:ext xmlns:c16="http://schemas.microsoft.com/office/drawing/2014/chart" uri="{C3380CC4-5D6E-409C-BE32-E72D297353CC}">
              <c16:uniqueId val="{00000000-F603-4AE2-831E-FC74CC22601C}"/>
            </c:ext>
          </c:extLst>
        </c:ser>
        <c:dLbls>
          <c:showLegendKey val="0"/>
          <c:showVal val="0"/>
          <c:showCatName val="0"/>
          <c:showSerName val="0"/>
          <c:showPercent val="0"/>
          <c:showBubbleSize val="0"/>
        </c:dLbls>
        <c:gapWidth val="219"/>
        <c:overlap val="-27"/>
        <c:axId val="434118592"/>
        <c:axId val="434117936"/>
      </c:barChart>
      <c:catAx>
        <c:axId val="43411859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4117936"/>
        <c:crosses val="autoZero"/>
        <c:auto val="1"/>
        <c:lblAlgn val="ctr"/>
        <c:lblOffset val="100"/>
        <c:noMultiLvlLbl val="0"/>
      </c:catAx>
      <c:valAx>
        <c:axId val="434117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4118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'Data for Double Graph'!$H$9:$P$9</c:f>
          <c:strCache>
            <c:ptCount val="9"/>
            <c:pt idx="0">
              <c:v>10 YR Swap Rate</c:v>
            </c:pt>
            <c:pt idx="1">
              <c:v>[Final Value</c:v>
            </c:pt>
            <c:pt idx="2">
              <c:v>1.71</c:v>
            </c:pt>
            <c:pt idx="3">
              <c:v>] vs</c:v>
            </c:pt>
            <c:pt idx="4">
              <c:v>
</c:v>
            </c:pt>
            <c:pt idx="5">
              <c:v>Merrill Lynch BBB Adj Spread</c:v>
            </c:pt>
            <c:pt idx="6">
              <c:v>[Final Value</c:v>
            </c:pt>
            <c:pt idx="7">
              <c:v>1.77</c:v>
            </c:pt>
            <c:pt idx="8">
              <c:v>]</c:v>
            </c:pt>
          </c:strCache>
        </c:strRef>
      </c:tx>
      <c:overlay val="0"/>
      <c:spPr>
        <a:noFill/>
        <a:ln>
          <a:noFill/>
        </a:ln>
        <a:effectLst/>
      </c:spPr>
      <c:txPr>
        <a:bodyPr rot="0" spcFirstLastPara="1" vertOverflow="ellipsis" vert="horz" wrap="square" anchor="ctr" anchorCtr="1"/>
        <a:lstStyle/>
        <a:p>
          <a:pPr>
            <a:defRPr sz="15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1001024421298917E-2"/>
          <c:y val="0.13451687786290809"/>
          <c:w val="0.88820765278598013"/>
          <c:h val="0.70462021380990281"/>
        </c:manualLayout>
      </c:layout>
      <c:areaChart>
        <c:grouping val="stacked"/>
        <c:varyColors val="0"/>
        <c:ser>
          <c:idx val="1"/>
          <c:order val="1"/>
          <c:tx>
            <c:strRef>
              <c:f>'Data for Double Graph'!$J$12</c:f>
              <c:strCache>
                <c:ptCount val="1"/>
                <c:pt idx="0">
                  <c:v>Merrill Lynch BBB Adj Spread</c:v>
                </c:pt>
              </c:strCache>
            </c:strRef>
          </c:tx>
          <c:spPr>
            <a:solidFill>
              <a:schemeClr val="accent2"/>
            </a:solidFill>
            <a:ln w="19050">
              <a:noFill/>
            </a:ln>
            <a:effectLst/>
          </c:spPr>
          <c:cat>
            <c:numRef>
              <c:f>[0]!x_double</c:f>
              <c:numCache>
                <c:formatCode>d\-mmm\-yy</c:formatCode>
                <c:ptCount val="188"/>
                <c:pt idx="0">
                  <c:v>37104</c:v>
                </c:pt>
                <c:pt idx="1">
                  <c:v>37135</c:v>
                </c:pt>
                <c:pt idx="2">
                  <c:v>37165</c:v>
                </c:pt>
                <c:pt idx="3">
                  <c:v>37196</c:v>
                </c:pt>
                <c:pt idx="4">
                  <c:v>37226</c:v>
                </c:pt>
                <c:pt idx="5">
                  <c:v>37257</c:v>
                </c:pt>
                <c:pt idx="6">
                  <c:v>37288</c:v>
                </c:pt>
                <c:pt idx="7">
                  <c:v>37316</c:v>
                </c:pt>
                <c:pt idx="8">
                  <c:v>37347</c:v>
                </c:pt>
                <c:pt idx="9">
                  <c:v>37377</c:v>
                </c:pt>
                <c:pt idx="10">
                  <c:v>37408</c:v>
                </c:pt>
                <c:pt idx="11">
                  <c:v>37438</c:v>
                </c:pt>
                <c:pt idx="12">
                  <c:v>37469</c:v>
                </c:pt>
                <c:pt idx="13">
                  <c:v>37500</c:v>
                </c:pt>
                <c:pt idx="14">
                  <c:v>37530</c:v>
                </c:pt>
                <c:pt idx="15">
                  <c:v>37561</c:v>
                </c:pt>
                <c:pt idx="16">
                  <c:v>37591</c:v>
                </c:pt>
                <c:pt idx="17">
                  <c:v>37622</c:v>
                </c:pt>
                <c:pt idx="18">
                  <c:v>37653</c:v>
                </c:pt>
                <c:pt idx="19">
                  <c:v>37681</c:v>
                </c:pt>
                <c:pt idx="20">
                  <c:v>37712</c:v>
                </c:pt>
                <c:pt idx="21">
                  <c:v>37742</c:v>
                </c:pt>
                <c:pt idx="22">
                  <c:v>37773</c:v>
                </c:pt>
                <c:pt idx="23">
                  <c:v>37803</c:v>
                </c:pt>
                <c:pt idx="24">
                  <c:v>37834</c:v>
                </c:pt>
                <c:pt idx="25">
                  <c:v>37865</c:v>
                </c:pt>
                <c:pt idx="26">
                  <c:v>37895</c:v>
                </c:pt>
                <c:pt idx="27">
                  <c:v>37926</c:v>
                </c:pt>
                <c:pt idx="28">
                  <c:v>37956</c:v>
                </c:pt>
                <c:pt idx="29">
                  <c:v>37987</c:v>
                </c:pt>
                <c:pt idx="30">
                  <c:v>38018</c:v>
                </c:pt>
                <c:pt idx="31">
                  <c:v>38047</c:v>
                </c:pt>
                <c:pt idx="32">
                  <c:v>38078</c:v>
                </c:pt>
                <c:pt idx="33">
                  <c:v>38108</c:v>
                </c:pt>
                <c:pt idx="34">
                  <c:v>38139</c:v>
                </c:pt>
                <c:pt idx="35">
                  <c:v>38169</c:v>
                </c:pt>
                <c:pt idx="36">
                  <c:v>38200</c:v>
                </c:pt>
                <c:pt idx="37">
                  <c:v>38231</c:v>
                </c:pt>
                <c:pt idx="38">
                  <c:v>38261</c:v>
                </c:pt>
                <c:pt idx="39">
                  <c:v>38292</c:v>
                </c:pt>
                <c:pt idx="40">
                  <c:v>38322</c:v>
                </c:pt>
                <c:pt idx="41">
                  <c:v>38353</c:v>
                </c:pt>
                <c:pt idx="42">
                  <c:v>38384</c:v>
                </c:pt>
                <c:pt idx="43">
                  <c:v>38412</c:v>
                </c:pt>
                <c:pt idx="44">
                  <c:v>38443</c:v>
                </c:pt>
                <c:pt idx="45">
                  <c:v>38473</c:v>
                </c:pt>
                <c:pt idx="46">
                  <c:v>38504</c:v>
                </c:pt>
                <c:pt idx="47">
                  <c:v>38534</c:v>
                </c:pt>
                <c:pt idx="48">
                  <c:v>38565</c:v>
                </c:pt>
                <c:pt idx="49">
                  <c:v>38596</c:v>
                </c:pt>
                <c:pt idx="50">
                  <c:v>38626</c:v>
                </c:pt>
                <c:pt idx="51">
                  <c:v>38657</c:v>
                </c:pt>
                <c:pt idx="52">
                  <c:v>38687</c:v>
                </c:pt>
                <c:pt idx="53">
                  <c:v>38718</c:v>
                </c:pt>
                <c:pt idx="54">
                  <c:v>38749</c:v>
                </c:pt>
                <c:pt idx="55">
                  <c:v>38777</c:v>
                </c:pt>
                <c:pt idx="56">
                  <c:v>38808</c:v>
                </c:pt>
                <c:pt idx="57">
                  <c:v>38838</c:v>
                </c:pt>
                <c:pt idx="58">
                  <c:v>38869</c:v>
                </c:pt>
                <c:pt idx="59">
                  <c:v>38899</c:v>
                </c:pt>
                <c:pt idx="60">
                  <c:v>38930</c:v>
                </c:pt>
                <c:pt idx="61">
                  <c:v>38961</c:v>
                </c:pt>
                <c:pt idx="62">
                  <c:v>38991</c:v>
                </c:pt>
                <c:pt idx="63">
                  <c:v>39022</c:v>
                </c:pt>
                <c:pt idx="64">
                  <c:v>39052</c:v>
                </c:pt>
                <c:pt idx="65">
                  <c:v>39083</c:v>
                </c:pt>
                <c:pt idx="66">
                  <c:v>39114</c:v>
                </c:pt>
                <c:pt idx="67">
                  <c:v>39142</c:v>
                </c:pt>
                <c:pt idx="68">
                  <c:v>39173</c:v>
                </c:pt>
                <c:pt idx="69">
                  <c:v>39203</c:v>
                </c:pt>
                <c:pt idx="70">
                  <c:v>39234</c:v>
                </c:pt>
                <c:pt idx="71">
                  <c:v>39264</c:v>
                </c:pt>
                <c:pt idx="72">
                  <c:v>39295</c:v>
                </c:pt>
                <c:pt idx="73">
                  <c:v>39326</c:v>
                </c:pt>
                <c:pt idx="74">
                  <c:v>39356</c:v>
                </c:pt>
                <c:pt idx="75">
                  <c:v>39387</c:v>
                </c:pt>
                <c:pt idx="76">
                  <c:v>39417</c:v>
                </c:pt>
                <c:pt idx="77">
                  <c:v>39448</c:v>
                </c:pt>
                <c:pt idx="78">
                  <c:v>39479</c:v>
                </c:pt>
                <c:pt idx="79">
                  <c:v>39508</c:v>
                </c:pt>
                <c:pt idx="80">
                  <c:v>39539</c:v>
                </c:pt>
                <c:pt idx="81">
                  <c:v>39569</c:v>
                </c:pt>
                <c:pt idx="82">
                  <c:v>39600</c:v>
                </c:pt>
                <c:pt idx="83">
                  <c:v>39630</c:v>
                </c:pt>
                <c:pt idx="84">
                  <c:v>39661</c:v>
                </c:pt>
                <c:pt idx="85">
                  <c:v>39692</c:v>
                </c:pt>
                <c:pt idx="86">
                  <c:v>39722</c:v>
                </c:pt>
                <c:pt idx="87">
                  <c:v>39753</c:v>
                </c:pt>
                <c:pt idx="88">
                  <c:v>39783</c:v>
                </c:pt>
                <c:pt idx="89">
                  <c:v>39814</c:v>
                </c:pt>
                <c:pt idx="90">
                  <c:v>39845</c:v>
                </c:pt>
                <c:pt idx="91">
                  <c:v>39873</c:v>
                </c:pt>
                <c:pt idx="92">
                  <c:v>39904</c:v>
                </c:pt>
                <c:pt idx="93">
                  <c:v>39934</c:v>
                </c:pt>
                <c:pt idx="94">
                  <c:v>39965</c:v>
                </c:pt>
                <c:pt idx="95">
                  <c:v>39995</c:v>
                </c:pt>
                <c:pt idx="96">
                  <c:v>40026</c:v>
                </c:pt>
                <c:pt idx="97">
                  <c:v>40057</c:v>
                </c:pt>
                <c:pt idx="98">
                  <c:v>40087</c:v>
                </c:pt>
                <c:pt idx="99">
                  <c:v>40118</c:v>
                </c:pt>
                <c:pt idx="100">
                  <c:v>40148</c:v>
                </c:pt>
                <c:pt idx="101">
                  <c:v>40179</c:v>
                </c:pt>
                <c:pt idx="102">
                  <c:v>40210</c:v>
                </c:pt>
                <c:pt idx="103">
                  <c:v>40238</c:v>
                </c:pt>
                <c:pt idx="104">
                  <c:v>40269</c:v>
                </c:pt>
                <c:pt idx="105">
                  <c:v>40299</c:v>
                </c:pt>
                <c:pt idx="106">
                  <c:v>40330</c:v>
                </c:pt>
                <c:pt idx="107">
                  <c:v>40360</c:v>
                </c:pt>
                <c:pt idx="108">
                  <c:v>40391</c:v>
                </c:pt>
                <c:pt idx="109">
                  <c:v>40422</c:v>
                </c:pt>
                <c:pt idx="110">
                  <c:v>40452</c:v>
                </c:pt>
                <c:pt idx="111">
                  <c:v>40483</c:v>
                </c:pt>
                <c:pt idx="112">
                  <c:v>40513</c:v>
                </c:pt>
                <c:pt idx="113">
                  <c:v>40544</c:v>
                </c:pt>
                <c:pt idx="114">
                  <c:v>40575</c:v>
                </c:pt>
                <c:pt idx="115">
                  <c:v>40603</c:v>
                </c:pt>
                <c:pt idx="116">
                  <c:v>40634</c:v>
                </c:pt>
                <c:pt idx="117">
                  <c:v>40664</c:v>
                </c:pt>
                <c:pt idx="118">
                  <c:v>40695</c:v>
                </c:pt>
                <c:pt idx="119">
                  <c:v>40725</c:v>
                </c:pt>
                <c:pt idx="120">
                  <c:v>40756</c:v>
                </c:pt>
                <c:pt idx="121">
                  <c:v>40787</c:v>
                </c:pt>
                <c:pt idx="122">
                  <c:v>40817</c:v>
                </c:pt>
                <c:pt idx="123">
                  <c:v>40848</c:v>
                </c:pt>
                <c:pt idx="124">
                  <c:v>40878</c:v>
                </c:pt>
                <c:pt idx="125">
                  <c:v>40909</c:v>
                </c:pt>
                <c:pt idx="126">
                  <c:v>40940</c:v>
                </c:pt>
                <c:pt idx="127">
                  <c:v>40969</c:v>
                </c:pt>
                <c:pt idx="128">
                  <c:v>41000</c:v>
                </c:pt>
                <c:pt idx="129">
                  <c:v>41030</c:v>
                </c:pt>
                <c:pt idx="130">
                  <c:v>41061</c:v>
                </c:pt>
                <c:pt idx="131">
                  <c:v>41091</c:v>
                </c:pt>
                <c:pt idx="132">
                  <c:v>41122</c:v>
                </c:pt>
                <c:pt idx="133">
                  <c:v>41153</c:v>
                </c:pt>
                <c:pt idx="134">
                  <c:v>41183</c:v>
                </c:pt>
                <c:pt idx="135">
                  <c:v>41214</c:v>
                </c:pt>
                <c:pt idx="136">
                  <c:v>41244</c:v>
                </c:pt>
                <c:pt idx="137">
                  <c:v>41275</c:v>
                </c:pt>
                <c:pt idx="138">
                  <c:v>41306</c:v>
                </c:pt>
                <c:pt idx="139">
                  <c:v>41334</c:v>
                </c:pt>
                <c:pt idx="140">
                  <c:v>41365</c:v>
                </c:pt>
                <c:pt idx="141">
                  <c:v>41395</c:v>
                </c:pt>
                <c:pt idx="142">
                  <c:v>41426</c:v>
                </c:pt>
                <c:pt idx="143">
                  <c:v>41456</c:v>
                </c:pt>
                <c:pt idx="144">
                  <c:v>41487</c:v>
                </c:pt>
                <c:pt idx="145">
                  <c:v>41518</c:v>
                </c:pt>
                <c:pt idx="146">
                  <c:v>41548</c:v>
                </c:pt>
                <c:pt idx="147">
                  <c:v>41579</c:v>
                </c:pt>
                <c:pt idx="148">
                  <c:v>41609</c:v>
                </c:pt>
                <c:pt idx="149">
                  <c:v>41640</c:v>
                </c:pt>
                <c:pt idx="150">
                  <c:v>41671</c:v>
                </c:pt>
                <c:pt idx="151">
                  <c:v>41699</c:v>
                </c:pt>
                <c:pt idx="152">
                  <c:v>41730</c:v>
                </c:pt>
                <c:pt idx="153">
                  <c:v>41760</c:v>
                </c:pt>
                <c:pt idx="154">
                  <c:v>41791</c:v>
                </c:pt>
                <c:pt idx="155">
                  <c:v>41821</c:v>
                </c:pt>
                <c:pt idx="156">
                  <c:v>41852</c:v>
                </c:pt>
                <c:pt idx="157">
                  <c:v>41883</c:v>
                </c:pt>
                <c:pt idx="158">
                  <c:v>41913</c:v>
                </c:pt>
                <c:pt idx="159">
                  <c:v>41944</c:v>
                </c:pt>
                <c:pt idx="160">
                  <c:v>41974</c:v>
                </c:pt>
                <c:pt idx="161">
                  <c:v>42005</c:v>
                </c:pt>
                <c:pt idx="162">
                  <c:v>42036</c:v>
                </c:pt>
                <c:pt idx="163">
                  <c:v>42064</c:v>
                </c:pt>
                <c:pt idx="164">
                  <c:v>42095</c:v>
                </c:pt>
                <c:pt idx="165">
                  <c:v>42125</c:v>
                </c:pt>
                <c:pt idx="166">
                  <c:v>42156</c:v>
                </c:pt>
                <c:pt idx="167">
                  <c:v>42186</c:v>
                </c:pt>
                <c:pt idx="168">
                  <c:v>42217</c:v>
                </c:pt>
                <c:pt idx="169">
                  <c:v>42248</c:v>
                </c:pt>
                <c:pt idx="170">
                  <c:v>42278</c:v>
                </c:pt>
                <c:pt idx="171">
                  <c:v>42309</c:v>
                </c:pt>
                <c:pt idx="172">
                  <c:v>42339</c:v>
                </c:pt>
                <c:pt idx="173">
                  <c:v>42370</c:v>
                </c:pt>
                <c:pt idx="174">
                  <c:v>42401</c:v>
                </c:pt>
                <c:pt idx="175">
                  <c:v>42430</c:v>
                </c:pt>
                <c:pt idx="176">
                  <c:v>42461</c:v>
                </c:pt>
                <c:pt idx="177">
                  <c:v>42491</c:v>
                </c:pt>
                <c:pt idx="178">
                  <c:v>42522</c:v>
                </c:pt>
                <c:pt idx="179">
                  <c:v>42552</c:v>
                </c:pt>
                <c:pt idx="180">
                  <c:v>42583</c:v>
                </c:pt>
                <c:pt idx="181">
                  <c:v>42614</c:v>
                </c:pt>
                <c:pt idx="182">
                  <c:v>42644</c:v>
                </c:pt>
                <c:pt idx="183">
                  <c:v>42675</c:v>
                </c:pt>
                <c:pt idx="184">
                  <c:v>42705</c:v>
                </c:pt>
                <c:pt idx="185">
                  <c:v>42736</c:v>
                </c:pt>
                <c:pt idx="186">
                  <c:v>42767</c:v>
                </c:pt>
                <c:pt idx="187">
                  <c:v>42795</c:v>
                </c:pt>
              </c:numCache>
            </c:numRef>
          </c:cat>
          <c:val>
            <c:numRef>
              <c:f>[0]!double_2</c:f>
              <c:numCache>
                <c:formatCode>General</c:formatCode>
                <c:ptCount val="188"/>
                <c:pt idx="0">
                  <c:v>2.0299999999999998</c:v>
                </c:pt>
                <c:pt idx="1">
                  <c:v>2.09</c:v>
                </c:pt>
                <c:pt idx="2">
                  <c:v>2.4700000000000002</c:v>
                </c:pt>
                <c:pt idx="3">
                  <c:v>2.57</c:v>
                </c:pt>
                <c:pt idx="4">
                  <c:v>2.34</c:v>
                </c:pt>
                <c:pt idx="5">
                  <c:v>2.2200000000000002</c:v>
                </c:pt>
                <c:pt idx="6">
                  <c:v>2.2999999999999998</c:v>
                </c:pt>
                <c:pt idx="7">
                  <c:v>2.4500000000000002</c:v>
                </c:pt>
                <c:pt idx="8">
                  <c:v>2.38</c:v>
                </c:pt>
                <c:pt idx="9">
                  <c:v>2.8</c:v>
                </c:pt>
                <c:pt idx="10">
                  <c:v>2.2599999999999998</c:v>
                </c:pt>
                <c:pt idx="11">
                  <c:v>2.65</c:v>
                </c:pt>
                <c:pt idx="12">
                  <c:v>3.25</c:v>
                </c:pt>
                <c:pt idx="13">
                  <c:v>3.18</c:v>
                </c:pt>
                <c:pt idx="14">
                  <c:v>3.44</c:v>
                </c:pt>
                <c:pt idx="15">
                  <c:v>3.51</c:v>
                </c:pt>
                <c:pt idx="16">
                  <c:v>2.83</c:v>
                </c:pt>
                <c:pt idx="17">
                  <c:v>2.7</c:v>
                </c:pt>
                <c:pt idx="18">
                  <c:v>2.5099999999999998</c:v>
                </c:pt>
                <c:pt idx="19">
                  <c:v>2.44</c:v>
                </c:pt>
                <c:pt idx="20">
                  <c:v>2.33</c:v>
                </c:pt>
                <c:pt idx="21">
                  <c:v>1.95</c:v>
                </c:pt>
                <c:pt idx="22">
                  <c:v>1.92</c:v>
                </c:pt>
                <c:pt idx="23">
                  <c:v>1.81</c:v>
                </c:pt>
                <c:pt idx="24">
                  <c:v>1.72</c:v>
                </c:pt>
                <c:pt idx="25">
                  <c:v>1.67</c:v>
                </c:pt>
                <c:pt idx="26">
                  <c:v>1.59</c:v>
                </c:pt>
                <c:pt idx="27">
                  <c:v>1.49</c:v>
                </c:pt>
                <c:pt idx="28">
                  <c:v>1.4</c:v>
                </c:pt>
                <c:pt idx="29">
                  <c:v>1.3</c:v>
                </c:pt>
                <c:pt idx="30">
                  <c:v>1.28</c:v>
                </c:pt>
                <c:pt idx="31">
                  <c:v>1.3</c:v>
                </c:pt>
                <c:pt idx="32">
                  <c:v>1.33</c:v>
                </c:pt>
                <c:pt idx="33">
                  <c:v>1.25</c:v>
                </c:pt>
                <c:pt idx="34">
                  <c:v>1.34</c:v>
                </c:pt>
                <c:pt idx="35">
                  <c:v>1.33</c:v>
                </c:pt>
                <c:pt idx="36">
                  <c:v>1.29</c:v>
                </c:pt>
                <c:pt idx="37">
                  <c:v>1.28</c:v>
                </c:pt>
                <c:pt idx="38">
                  <c:v>1.22</c:v>
                </c:pt>
                <c:pt idx="39">
                  <c:v>1.22</c:v>
                </c:pt>
                <c:pt idx="40">
                  <c:v>1.1499999999999999</c:v>
                </c:pt>
                <c:pt idx="41">
                  <c:v>1.1299999999999999</c:v>
                </c:pt>
                <c:pt idx="42">
                  <c:v>1.17</c:v>
                </c:pt>
                <c:pt idx="43">
                  <c:v>1.1000000000000001</c:v>
                </c:pt>
                <c:pt idx="44">
                  <c:v>1.35</c:v>
                </c:pt>
                <c:pt idx="45">
                  <c:v>1.54</c:v>
                </c:pt>
                <c:pt idx="46">
                  <c:v>1.36</c:v>
                </c:pt>
                <c:pt idx="47">
                  <c:v>1.32</c:v>
                </c:pt>
                <c:pt idx="48">
                  <c:v>1.21</c:v>
                </c:pt>
                <c:pt idx="49">
                  <c:v>1.22</c:v>
                </c:pt>
                <c:pt idx="50">
                  <c:v>1.24</c:v>
                </c:pt>
                <c:pt idx="51">
                  <c:v>1.29</c:v>
                </c:pt>
                <c:pt idx="52">
                  <c:v>1.36</c:v>
                </c:pt>
                <c:pt idx="53">
                  <c:v>1.21</c:v>
                </c:pt>
                <c:pt idx="54">
                  <c:v>1.1599999999999999</c:v>
                </c:pt>
                <c:pt idx="55">
                  <c:v>1.1299999999999999</c:v>
                </c:pt>
                <c:pt idx="56">
                  <c:v>1.1599999999999999</c:v>
                </c:pt>
                <c:pt idx="57">
                  <c:v>1.1200000000000001</c:v>
                </c:pt>
                <c:pt idx="58">
                  <c:v>1.2</c:v>
                </c:pt>
                <c:pt idx="59">
                  <c:v>1.27</c:v>
                </c:pt>
                <c:pt idx="60">
                  <c:v>1.27</c:v>
                </c:pt>
                <c:pt idx="61">
                  <c:v>1.28</c:v>
                </c:pt>
                <c:pt idx="62">
                  <c:v>1.29</c:v>
                </c:pt>
                <c:pt idx="63">
                  <c:v>1.26</c:v>
                </c:pt>
                <c:pt idx="64">
                  <c:v>1.24</c:v>
                </c:pt>
                <c:pt idx="65">
                  <c:v>1.22</c:v>
                </c:pt>
                <c:pt idx="66">
                  <c:v>1.1599999999999999</c:v>
                </c:pt>
                <c:pt idx="67">
                  <c:v>1.1599999999999999</c:v>
                </c:pt>
                <c:pt idx="68">
                  <c:v>1.22</c:v>
                </c:pt>
                <c:pt idx="69">
                  <c:v>1.2</c:v>
                </c:pt>
                <c:pt idx="70">
                  <c:v>1.19</c:v>
                </c:pt>
                <c:pt idx="71">
                  <c:v>1.27</c:v>
                </c:pt>
                <c:pt idx="72">
                  <c:v>1.62</c:v>
                </c:pt>
                <c:pt idx="73">
                  <c:v>1.74</c:v>
                </c:pt>
                <c:pt idx="74">
                  <c:v>1.78</c:v>
                </c:pt>
                <c:pt idx="75">
                  <c:v>1.86</c:v>
                </c:pt>
                <c:pt idx="76">
                  <c:v>2.34</c:v>
                </c:pt>
                <c:pt idx="77">
                  <c:v>2.4500000000000002</c:v>
                </c:pt>
                <c:pt idx="78">
                  <c:v>2.78</c:v>
                </c:pt>
                <c:pt idx="79">
                  <c:v>3.07</c:v>
                </c:pt>
                <c:pt idx="80">
                  <c:v>3.46</c:v>
                </c:pt>
                <c:pt idx="81">
                  <c:v>3</c:v>
                </c:pt>
                <c:pt idx="82">
                  <c:v>2.83</c:v>
                </c:pt>
                <c:pt idx="83">
                  <c:v>3.09</c:v>
                </c:pt>
                <c:pt idx="84">
                  <c:v>3.32</c:v>
                </c:pt>
                <c:pt idx="85">
                  <c:v>3.47</c:v>
                </c:pt>
                <c:pt idx="86">
                  <c:v>4.6399999999999997</c:v>
                </c:pt>
                <c:pt idx="87">
                  <c:v>6.98</c:v>
                </c:pt>
                <c:pt idx="88">
                  <c:v>7.72</c:v>
                </c:pt>
                <c:pt idx="89">
                  <c:v>7.84</c:v>
                </c:pt>
                <c:pt idx="90">
                  <c:v>6.79</c:v>
                </c:pt>
                <c:pt idx="91">
                  <c:v>6.87</c:v>
                </c:pt>
                <c:pt idx="92">
                  <c:v>7.32</c:v>
                </c:pt>
                <c:pt idx="93">
                  <c:v>6.19</c:v>
                </c:pt>
                <c:pt idx="94">
                  <c:v>5.05</c:v>
                </c:pt>
                <c:pt idx="95">
                  <c:v>4.33</c:v>
                </c:pt>
                <c:pt idx="96">
                  <c:v>3.65</c:v>
                </c:pt>
                <c:pt idx="97">
                  <c:v>3.35</c:v>
                </c:pt>
                <c:pt idx="98">
                  <c:v>3.09</c:v>
                </c:pt>
                <c:pt idx="99">
                  <c:v>2.88</c:v>
                </c:pt>
                <c:pt idx="100">
                  <c:v>2.88</c:v>
                </c:pt>
                <c:pt idx="101">
                  <c:v>2.48</c:v>
                </c:pt>
                <c:pt idx="102">
                  <c:v>2.3199999999999998</c:v>
                </c:pt>
                <c:pt idx="103">
                  <c:v>2.35</c:v>
                </c:pt>
                <c:pt idx="104">
                  <c:v>2.04</c:v>
                </c:pt>
                <c:pt idx="105">
                  <c:v>1.97</c:v>
                </c:pt>
                <c:pt idx="106">
                  <c:v>2.5299999999999998</c:v>
                </c:pt>
                <c:pt idx="107">
                  <c:v>2.64</c:v>
                </c:pt>
                <c:pt idx="108">
                  <c:v>2.41</c:v>
                </c:pt>
                <c:pt idx="109">
                  <c:v>2.48</c:v>
                </c:pt>
                <c:pt idx="110">
                  <c:v>2.36</c:v>
                </c:pt>
                <c:pt idx="111">
                  <c:v>2.2799999999999998</c:v>
                </c:pt>
                <c:pt idx="112">
                  <c:v>2.27</c:v>
                </c:pt>
                <c:pt idx="113">
                  <c:v>2.11</c:v>
                </c:pt>
                <c:pt idx="114">
                  <c:v>2.0299999999999998</c:v>
                </c:pt>
                <c:pt idx="115">
                  <c:v>1.94</c:v>
                </c:pt>
                <c:pt idx="116">
                  <c:v>1.88</c:v>
                </c:pt>
                <c:pt idx="117">
                  <c:v>1.86</c:v>
                </c:pt>
                <c:pt idx="118">
                  <c:v>1.97</c:v>
                </c:pt>
                <c:pt idx="119">
                  <c:v>2</c:v>
                </c:pt>
                <c:pt idx="120">
                  <c:v>2.04</c:v>
                </c:pt>
                <c:pt idx="121">
                  <c:v>2.65</c:v>
                </c:pt>
                <c:pt idx="122">
                  <c:v>3.1</c:v>
                </c:pt>
                <c:pt idx="123">
                  <c:v>2.81</c:v>
                </c:pt>
                <c:pt idx="124">
                  <c:v>3.13</c:v>
                </c:pt>
                <c:pt idx="125">
                  <c:v>3.15</c:v>
                </c:pt>
                <c:pt idx="126">
                  <c:v>2.85</c:v>
                </c:pt>
                <c:pt idx="127">
                  <c:v>2.5299999999999998</c:v>
                </c:pt>
                <c:pt idx="128">
                  <c:v>2.4300000000000002</c:v>
                </c:pt>
                <c:pt idx="129">
                  <c:v>2.5299999999999998</c:v>
                </c:pt>
                <c:pt idx="130">
                  <c:v>2.89</c:v>
                </c:pt>
                <c:pt idx="131">
                  <c:v>2.75</c:v>
                </c:pt>
                <c:pt idx="132">
                  <c:v>2.5299999999999998</c:v>
                </c:pt>
                <c:pt idx="133">
                  <c:v>2.4500000000000002</c:v>
                </c:pt>
                <c:pt idx="134">
                  <c:v>2.2400000000000002</c:v>
                </c:pt>
                <c:pt idx="135">
                  <c:v>2.02</c:v>
                </c:pt>
                <c:pt idx="136">
                  <c:v>2.13</c:v>
                </c:pt>
                <c:pt idx="137">
                  <c:v>2.04</c:v>
                </c:pt>
                <c:pt idx="138">
                  <c:v>1.95</c:v>
                </c:pt>
                <c:pt idx="139">
                  <c:v>1.99</c:v>
                </c:pt>
                <c:pt idx="140">
                  <c:v>2.0099999999999998</c:v>
                </c:pt>
                <c:pt idx="141">
                  <c:v>1.96</c:v>
                </c:pt>
                <c:pt idx="142">
                  <c:v>1.95</c:v>
                </c:pt>
                <c:pt idx="143">
                  <c:v>2.21</c:v>
                </c:pt>
                <c:pt idx="144">
                  <c:v>2.04</c:v>
                </c:pt>
                <c:pt idx="145">
                  <c:v>2.11</c:v>
                </c:pt>
                <c:pt idx="146">
                  <c:v>2.08</c:v>
                </c:pt>
                <c:pt idx="147">
                  <c:v>1.93</c:v>
                </c:pt>
                <c:pt idx="148">
                  <c:v>1.91</c:v>
                </c:pt>
                <c:pt idx="149">
                  <c:v>1.74</c:v>
                </c:pt>
                <c:pt idx="150">
                  <c:v>1.78</c:v>
                </c:pt>
                <c:pt idx="151">
                  <c:v>1.66</c:v>
                </c:pt>
                <c:pt idx="152">
                  <c:v>1.59</c:v>
                </c:pt>
                <c:pt idx="153">
                  <c:v>1.55</c:v>
                </c:pt>
                <c:pt idx="154">
                  <c:v>1.5</c:v>
                </c:pt>
                <c:pt idx="155">
                  <c:v>1.44</c:v>
                </c:pt>
                <c:pt idx="156">
                  <c:v>1.5</c:v>
                </c:pt>
                <c:pt idx="157">
                  <c:v>1.5</c:v>
                </c:pt>
                <c:pt idx="158">
                  <c:v>1.61</c:v>
                </c:pt>
                <c:pt idx="159">
                  <c:v>1.67</c:v>
                </c:pt>
                <c:pt idx="160">
                  <c:v>1.82</c:v>
                </c:pt>
                <c:pt idx="161">
                  <c:v>1.98</c:v>
                </c:pt>
                <c:pt idx="162">
                  <c:v>2.13</c:v>
                </c:pt>
                <c:pt idx="163">
                  <c:v>1.8</c:v>
                </c:pt>
                <c:pt idx="164">
                  <c:v>1.83</c:v>
                </c:pt>
                <c:pt idx="165">
                  <c:v>1.78</c:v>
                </c:pt>
                <c:pt idx="166">
                  <c:v>1.83</c:v>
                </c:pt>
                <c:pt idx="167">
                  <c:v>1.91</c:v>
                </c:pt>
                <c:pt idx="168">
                  <c:v>2.0699999999999998</c:v>
                </c:pt>
                <c:pt idx="169">
                  <c:v>2.25</c:v>
                </c:pt>
                <c:pt idx="170">
                  <c:v>2.41</c:v>
                </c:pt>
                <c:pt idx="171">
                  <c:v>2.23</c:v>
                </c:pt>
                <c:pt idx="172">
                  <c:v>2.23</c:v>
                </c:pt>
                <c:pt idx="173">
                  <c:v>2.41</c:v>
                </c:pt>
                <c:pt idx="174">
                  <c:v>2.8</c:v>
                </c:pt>
                <c:pt idx="175">
                  <c:v>2.77</c:v>
                </c:pt>
                <c:pt idx="176">
                  <c:v>2.31</c:v>
                </c:pt>
                <c:pt idx="177">
                  <c:v>2.0699999999999998</c:v>
                </c:pt>
                <c:pt idx="178">
                  <c:v>2.0699999999999998</c:v>
                </c:pt>
                <c:pt idx="179">
                  <c:v>2.12</c:v>
                </c:pt>
                <c:pt idx="180">
                  <c:v>1.97</c:v>
                </c:pt>
                <c:pt idx="181">
                  <c:v>1.83</c:v>
                </c:pt>
                <c:pt idx="182">
                  <c:v>1.85</c:v>
                </c:pt>
                <c:pt idx="183">
                  <c:v>1.8</c:v>
                </c:pt>
                <c:pt idx="184">
                  <c:v>1.77</c:v>
                </c:pt>
                <c:pt idx="185">
                  <c:v>1.77</c:v>
                </c:pt>
                <c:pt idx="186">
                  <c:v>1.77</c:v>
                </c:pt>
                <c:pt idx="187">
                  <c:v>1.77</c:v>
                </c:pt>
              </c:numCache>
            </c:numRef>
          </c:val>
          <c:extLst>
            <c:ext xmlns:c16="http://schemas.microsoft.com/office/drawing/2014/chart" uri="{C3380CC4-5D6E-409C-BE32-E72D297353CC}">
              <c16:uniqueId val="{00000000-F4E5-44D3-9938-15CCBA529256}"/>
            </c:ext>
          </c:extLst>
        </c:ser>
        <c:ser>
          <c:idx val="0"/>
          <c:order val="0"/>
          <c:tx>
            <c:strRef>
              <c:f>'Data for Double Graph'!$I$12</c:f>
              <c:strCache>
                <c:ptCount val="1"/>
                <c:pt idx="0">
                  <c:v>10 YR Swap Rate</c:v>
                </c:pt>
              </c:strCache>
            </c:strRef>
          </c:tx>
          <c:spPr>
            <a:solidFill>
              <a:schemeClr val="accent1"/>
            </a:solidFill>
            <a:ln w="19050">
              <a:noFill/>
            </a:ln>
            <a:effectLst/>
          </c:spPr>
          <c:cat>
            <c:numRef>
              <c:f>[0]!x_double</c:f>
              <c:numCache>
                <c:formatCode>d\-mmm\-yy</c:formatCode>
                <c:ptCount val="188"/>
                <c:pt idx="0">
                  <c:v>37104</c:v>
                </c:pt>
                <c:pt idx="1">
                  <c:v>37135</c:v>
                </c:pt>
                <c:pt idx="2">
                  <c:v>37165</c:v>
                </c:pt>
                <c:pt idx="3">
                  <c:v>37196</c:v>
                </c:pt>
                <c:pt idx="4">
                  <c:v>37226</c:v>
                </c:pt>
                <c:pt idx="5">
                  <c:v>37257</c:v>
                </c:pt>
                <c:pt idx="6">
                  <c:v>37288</c:v>
                </c:pt>
                <c:pt idx="7">
                  <c:v>37316</c:v>
                </c:pt>
                <c:pt idx="8">
                  <c:v>37347</c:v>
                </c:pt>
                <c:pt idx="9">
                  <c:v>37377</c:v>
                </c:pt>
                <c:pt idx="10">
                  <c:v>37408</c:v>
                </c:pt>
                <c:pt idx="11">
                  <c:v>37438</c:v>
                </c:pt>
                <c:pt idx="12">
                  <c:v>37469</c:v>
                </c:pt>
                <c:pt idx="13">
                  <c:v>37500</c:v>
                </c:pt>
                <c:pt idx="14">
                  <c:v>37530</c:v>
                </c:pt>
                <c:pt idx="15">
                  <c:v>37561</c:v>
                </c:pt>
                <c:pt idx="16">
                  <c:v>37591</c:v>
                </c:pt>
                <c:pt idx="17">
                  <c:v>37622</c:v>
                </c:pt>
                <c:pt idx="18">
                  <c:v>37653</c:v>
                </c:pt>
                <c:pt idx="19">
                  <c:v>37681</c:v>
                </c:pt>
                <c:pt idx="20">
                  <c:v>37712</c:v>
                </c:pt>
                <c:pt idx="21">
                  <c:v>37742</c:v>
                </c:pt>
                <c:pt idx="22">
                  <c:v>37773</c:v>
                </c:pt>
                <c:pt idx="23">
                  <c:v>37803</c:v>
                </c:pt>
                <c:pt idx="24">
                  <c:v>37834</c:v>
                </c:pt>
                <c:pt idx="25">
                  <c:v>37865</c:v>
                </c:pt>
                <c:pt idx="26">
                  <c:v>37895</c:v>
                </c:pt>
                <c:pt idx="27">
                  <c:v>37926</c:v>
                </c:pt>
                <c:pt idx="28">
                  <c:v>37956</c:v>
                </c:pt>
                <c:pt idx="29">
                  <c:v>37987</c:v>
                </c:pt>
                <c:pt idx="30">
                  <c:v>38018</c:v>
                </c:pt>
                <c:pt idx="31">
                  <c:v>38047</c:v>
                </c:pt>
                <c:pt idx="32">
                  <c:v>38078</c:v>
                </c:pt>
                <c:pt idx="33">
                  <c:v>38108</c:v>
                </c:pt>
                <c:pt idx="34">
                  <c:v>38139</c:v>
                </c:pt>
                <c:pt idx="35">
                  <c:v>38169</c:v>
                </c:pt>
                <c:pt idx="36">
                  <c:v>38200</c:v>
                </c:pt>
                <c:pt idx="37">
                  <c:v>38231</c:v>
                </c:pt>
                <c:pt idx="38">
                  <c:v>38261</c:v>
                </c:pt>
                <c:pt idx="39">
                  <c:v>38292</c:v>
                </c:pt>
                <c:pt idx="40">
                  <c:v>38322</c:v>
                </c:pt>
                <c:pt idx="41">
                  <c:v>38353</c:v>
                </c:pt>
                <c:pt idx="42">
                  <c:v>38384</c:v>
                </c:pt>
                <c:pt idx="43">
                  <c:v>38412</c:v>
                </c:pt>
                <c:pt idx="44">
                  <c:v>38443</c:v>
                </c:pt>
                <c:pt idx="45">
                  <c:v>38473</c:v>
                </c:pt>
                <c:pt idx="46">
                  <c:v>38504</c:v>
                </c:pt>
                <c:pt idx="47">
                  <c:v>38534</c:v>
                </c:pt>
                <c:pt idx="48">
                  <c:v>38565</c:v>
                </c:pt>
                <c:pt idx="49">
                  <c:v>38596</c:v>
                </c:pt>
                <c:pt idx="50">
                  <c:v>38626</c:v>
                </c:pt>
                <c:pt idx="51">
                  <c:v>38657</c:v>
                </c:pt>
                <c:pt idx="52">
                  <c:v>38687</c:v>
                </c:pt>
                <c:pt idx="53">
                  <c:v>38718</c:v>
                </c:pt>
                <c:pt idx="54">
                  <c:v>38749</c:v>
                </c:pt>
                <c:pt idx="55">
                  <c:v>38777</c:v>
                </c:pt>
                <c:pt idx="56">
                  <c:v>38808</c:v>
                </c:pt>
                <c:pt idx="57">
                  <c:v>38838</c:v>
                </c:pt>
                <c:pt idx="58">
                  <c:v>38869</c:v>
                </c:pt>
                <c:pt idx="59">
                  <c:v>38899</c:v>
                </c:pt>
                <c:pt idx="60">
                  <c:v>38930</c:v>
                </c:pt>
                <c:pt idx="61">
                  <c:v>38961</c:v>
                </c:pt>
                <c:pt idx="62">
                  <c:v>38991</c:v>
                </c:pt>
                <c:pt idx="63">
                  <c:v>39022</c:v>
                </c:pt>
                <c:pt idx="64">
                  <c:v>39052</c:v>
                </c:pt>
                <c:pt idx="65">
                  <c:v>39083</c:v>
                </c:pt>
                <c:pt idx="66">
                  <c:v>39114</c:v>
                </c:pt>
                <c:pt idx="67">
                  <c:v>39142</c:v>
                </c:pt>
                <c:pt idx="68">
                  <c:v>39173</c:v>
                </c:pt>
                <c:pt idx="69">
                  <c:v>39203</c:v>
                </c:pt>
                <c:pt idx="70">
                  <c:v>39234</c:v>
                </c:pt>
                <c:pt idx="71">
                  <c:v>39264</c:v>
                </c:pt>
                <c:pt idx="72">
                  <c:v>39295</c:v>
                </c:pt>
                <c:pt idx="73">
                  <c:v>39326</c:v>
                </c:pt>
                <c:pt idx="74">
                  <c:v>39356</c:v>
                </c:pt>
                <c:pt idx="75">
                  <c:v>39387</c:v>
                </c:pt>
                <c:pt idx="76">
                  <c:v>39417</c:v>
                </c:pt>
                <c:pt idx="77">
                  <c:v>39448</c:v>
                </c:pt>
                <c:pt idx="78">
                  <c:v>39479</c:v>
                </c:pt>
                <c:pt idx="79">
                  <c:v>39508</c:v>
                </c:pt>
                <c:pt idx="80">
                  <c:v>39539</c:v>
                </c:pt>
                <c:pt idx="81">
                  <c:v>39569</c:v>
                </c:pt>
                <c:pt idx="82">
                  <c:v>39600</c:v>
                </c:pt>
                <c:pt idx="83">
                  <c:v>39630</c:v>
                </c:pt>
                <c:pt idx="84">
                  <c:v>39661</c:v>
                </c:pt>
                <c:pt idx="85">
                  <c:v>39692</c:v>
                </c:pt>
                <c:pt idx="86">
                  <c:v>39722</c:v>
                </c:pt>
                <c:pt idx="87">
                  <c:v>39753</c:v>
                </c:pt>
                <c:pt idx="88">
                  <c:v>39783</c:v>
                </c:pt>
                <c:pt idx="89">
                  <c:v>39814</c:v>
                </c:pt>
                <c:pt idx="90">
                  <c:v>39845</c:v>
                </c:pt>
                <c:pt idx="91">
                  <c:v>39873</c:v>
                </c:pt>
                <c:pt idx="92">
                  <c:v>39904</c:v>
                </c:pt>
                <c:pt idx="93">
                  <c:v>39934</c:v>
                </c:pt>
                <c:pt idx="94">
                  <c:v>39965</c:v>
                </c:pt>
                <c:pt idx="95">
                  <c:v>39995</c:v>
                </c:pt>
                <c:pt idx="96">
                  <c:v>40026</c:v>
                </c:pt>
                <c:pt idx="97">
                  <c:v>40057</c:v>
                </c:pt>
                <c:pt idx="98">
                  <c:v>40087</c:v>
                </c:pt>
                <c:pt idx="99">
                  <c:v>40118</c:v>
                </c:pt>
                <c:pt idx="100">
                  <c:v>40148</c:v>
                </c:pt>
                <c:pt idx="101">
                  <c:v>40179</c:v>
                </c:pt>
                <c:pt idx="102">
                  <c:v>40210</c:v>
                </c:pt>
                <c:pt idx="103">
                  <c:v>40238</c:v>
                </c:pt>
                <c:pt idx="104">
                  <c:v>40269</c:v>
                </c:pt>
                <c:pt idx="105">
                  <c:v>40299</c:v>
                </c:pt>
                <c:pt idx="106">
                  <c:v>40330</c:v>
                </c:pt>
                <c:pt idx="107">
                  <c:v>40360</c:v>
                </c:pt>
                <c:pt idx="108">
                  <c:v>40391</c:v>
                </c:pt>
                <c:pt idx="109">
                  <c:v>40422</c:v>
                </c:pt>
                <c:pt idx="110">
                  <c:v>40452</c:v>
                </c:pt>
                <c:pt idx="111">
                  <c:v>40483</c:v>
                </c:pt>
                <c:pt idx="112">
                  <c:v>40513</c:v>
                </c:pt>
                <c:pt idx="113">
                  <c:v>40544</c:v>
                </c:pt>
                <c:pt idx="114">
                  <c:v>40575</c:v>
                </c:pt>
                <c:pt idx="115">
                  <c:v>40603</c:v>
                </c:pt>
                <c:pt idx="116">
                  <c:v>40634</c:v>
                </c:pt>
                <c:pt idx="117">
                  <c:v>40664</c:v>
                </c:pt>
                <c:pt idx="118">
                  <c:v>40695</c:v>
                </c:pt>
                <c:pt idx="119">
                  <c:v>40725</c:v>
                </c:pt>
                <c:pt idx="120">
                  <c:v>40756</c:v>
                </c:pt>
                <c:pt idx="121">
                  <c:v>40787</c:v>
                </c:pt>
                <c:pt idx="122">
                  <c:v>40817</c:v>
                </c:pt>
                <c:pt idx="123">
                  <c:v>40848</c:v>
                </c:pt>
                <c:pt idx="124">
                  <c:v>40878</c:v>
                </c:pt>
                <c:pt idx="125">
                  <c:v>40909</c:v>
                </c:pt>
                <c:pt idx="126">
                  <c:v>40940</c:v>
                </c:pt>
                <c:pt idx="127">
                  <c:v>40969</c:v>
                </c:pt>
                <c:pt idx="128">
                  <c:v>41000</c:v>
                </c:pt>
                <c:pt idx="129">
                  <c:v>41030</c:v>
                </c:pt>
                <c:pt idx="130">
                  <c:v>41061</c:v>
                </c:pt>
                <c:pt idx="131">
                  <c:v>41091</c:v>
                </c:pt>
                <c:pt idx="132">
                  <c:v>41122</c:v>
                </c:pt>
                <c:pt idx="133">
                  <c:v>41153</c:v>
                </c:pt>
                <c:pt idx="134">
                  <c:v>41183</c:v>
                </c:pt>
                <c:pt idx="135">
                  <c:v>41214</c:v>
                </c:pt>
                <c:pt idx="136">
                  <c:v>41244</c:v>
                </c:pt>
                <c:pt idx="137">
                  <c:v>41275</c:v>
                </c:pt>
                <c:pt idx="138">
                  <c:v>41306</c:v>
                </c:pt>
                <c:pt idx="139">
                  <c:v>41334</c:v>
                </c:pt>
                <c:pt idx="140">
                  <c:v>41365</c:v>
                </c:pt>
                <c:pt idx="141">
                  <c:v>41395</c:v>
                </c:pt>
                <c:pt idx="142">
                  <c:v>41426</c:v>
                </c:pt>
                <c:pt idx="143">
                  <c:v>41456</c:v>
                </c:pt>
                <c:pt idx="144">
                  <c:v>41487</c:v>
                </c:pt>
                <c:pt idx="145">
                  <c:v>41518</c:v>
                </c:pt>
                <c:pt idx="146">
                  <c:v>41548</c:v>
                </c:pt>
                <c:pt idx="147">
                  <c:v>41579</c:v>
                </c:pt>
                <c:pt idx="148">
                  <c:v>41609</c:v>
                </c:pt>
                <c:pt idx="149">
                  <c:v>41640</c:v>
                </c:pt>
                <c:pt idx="150">
                  <c:v>41671</c:v>
                </c:pt>
                <c:pt idx="151">
                  <c:v>41699</c:v>
                </c:pt>
                <c:pt idx="152">
                  <c:v>41730</c:v>
                </c:pt>
                <c:pt idx="153">
                  <c:v>41760</c:v>
                </c:pt>
                <c:pt idx="154">
                  <c:v>41791</c:v>
                </c:pt>
                <c:pt idx="155">
                  <c:v>41821</c:v>
                </c:pt>
                <c:pt idx="156">
                  <c:v>41852</c:v>
                </c:pt>
                <c:pt idx="157">
                  <c:v>41883</c:v>
                </c:pt>
                <c:pt idx="158">
                  <c:v>41913</c:v>
                </c:pt>
                <c:pt idx="159">
                  <c:v>41944</c:v>
                </c:pt>
                <c:pt idx="160">
                  <c:v>41974</c:v>
                </c:pt>
                <c:pt idx="161">
                  <c:v>42005</c:v>
                </c:pt>
                <c:pt idx="162">
                  <c:v>42036</c:v>
                </c:pt>
                <c:pt idx="163">
                  <c:v>42064</c:v>
                </c:pt>
                <c:pt idx="164">
                  <c:v>42095</c:v>
                </c:pt>
                <c:pt idx="165">
                  <c:v>42125</c:v>
                </c:pt>
                <c:pt idx="166">
                  <c:v>42156</c:v>
                </c:pt>
                <c:pt idx="167">
                  <c:v>42186</c:v>
                </c:pt>
                <c:pt idx="168">
                  <c:v>42217</c:v>
                </c:pt>
                <c:pt idx="169">
                  <c:v>42248</c:v>
                </c:pt>
                <c:pt idx="170">
                  <c:v>42278</c:v>
                </c:pt>
                <c:pt idx="171">
                  <c:v>42309</c:v>
                </c:pt>
                <c:pt idx="172">
                  <c:v>42339</c:v>
                </c:pt>
                <c:pt idx="173">
                  <c:v>42370</c:v>
                </c:pt>
                <c:pt idx="174">
                  <c:v>42401</c:v>
                </c:pt>
                <c:pt idx="175">
                  <c:v>42430</c:v>
                </c:pt>
                <c:pt idx="176">
                  <c:v>42461</c:v>
                </c:pt>
                <c:pt idx="177">
                  <c:v>42491</c:v>
                </c:pt>
                <c:pt idx="178">
                  <c:v>42522</c:v>
                </c:pt>
                <c:pt idx="179">
                  <c:v>42552</c:v>
                </c:pt>
                <c:pt idx="180">
                  <c:v>42583</c:v>
                </c:pt>
                <c:pt idx="181">
                  <c:v>42614</c:v>
                </c:pt>
                <c:pt idx="182">
                  <c:v>42644</c:v>
                </c:pt>
                <c:pt idx="183">
                  <c:v>42675</c:v>
                </c:pt>
                <c:pt idx="184">
                  <c:v>42705</c:v>
                </c:pt>
                <c:pt idx="185">
                  <c:v>42736</c:v>
                </c:pt>
                <c:pt idx="186">
                  <c:v>42767</c:v>
                </c:pt>
                <c:pt idx="187">
                  <c:v>42795</c:v>
                </c:pt>
              </c:numCache>
            </c:numRef>
          </c:cat>
          <c:val>
            <c:numRef>
              <c:f>[0]!Double_1</c:f>
              <c:numCache>
                <c:formatCode>General</c:formatCode>
                <c:ptCount val="188"/>
                <c:pt idx="0">
                  <c:v>5.88</c:v>
                </c:pt>
                <c:pt idx="1">
                  <c:v>5.66</c:v>
                </c:pt>
                <c:pt idx="2">
                  <c:v>5.25</c:v>
                </c:pt>
                <c:pt idx="3">
                  <c:v>4.78</c:v>
                </c:pt>
                <c:pt idx="4">
                  <c:v>5.46</c:v>
                </c:pt>
                <c:pt idx="5">
                  <c:v>5.46</c:v>
                </c:pt>
                <c:pt idx="6">
                  <c:v>5.71</c:v>
                </c:pt>
                <c:pt idx="7">
                  <c:v>5.63</c:v>
                </c:pt>
                <c:pt idx="8">
                  <c:v>6.09</c:v>
                </c:pt>
                <c:pt idx="9">
                  <c:v>5.51</c:v>
                </c:pt>
                <c:pt idx="10">
                  <c:v>5.57</c:v>
                </c:pt>
                <c:pt idx="11">
                  <c:v>5.38</c:v>
                </c:pt>
                <c:pt idx="12">
                  <c:v>5.04</c:v>
                </c:pt>
                <c:pt idx="13">
                  <c:v>4.68</c:v>
                </c:pt>
                <c:pt idx="14">
                  <c:v>4.32</c:v>
                </c:pt>
                <c:pt idx="15">
                  <c:v>4.59</c:v>
                </c:pt>
                <c:pt idx="16">
                  <c:v>4.71</c:v>
                </c:pt>
                <c:pt idx="17">
                  <c:v>4.71</c:v>
                </c:pt>
                <c:pt idx="18">
                  <c:v>4.42</c:v>
                </c:pt>
                <c:pt idx="19">
                  <c:v>4.18</c:v>
                </c:pt>
                <c:pt idx="20">
                  <c:v>4.25</c:v>
                </c:pt>
                <c:pt idx="21">
                  <c:v>4.16</c:v>
                </c:pt>
                <c:pt idx="22">
                  <c:v>3.77</c:v>
                </c:pt>
                <c:pt idx="23">
                  <c:v>3.87</c:v>
                </c:pt>
                <c:pt idx="24">
                  <c:v>5.0599999999999996</c:v>
                </c:pt>
                <c:pt idx="25">
                  <c:v>5.0599999999999996</c:v>
                </c:pt>
                <c:pt idx="26">
                  <c:v>4.37</c:v>
                </c:pt>
                <c:pt idx="27">
                  <c:v>4.7300000000000004</c:v>
                </c:pt>
                <c:pt idx="28">
                  <c:v>4.83</c:v>
                </c:pt>
                <c:pt idx="29">
                  <c:v>4.83</c:v>
                </c:pt>
                <c:pt idx="30">
                  <c:v>4.57</c:v>
                </c:pt>
                <c:pt idx="31">
                  <c:v>4.41</c:v>
                </c:pt>
                <c:pt idx="32">
                  <c:v>4.3</c:v>
                </c:pt>
                <c:pt idx="33">
                  <c:v>5</c:v>
                </c:pt>
                <c:pt idx="34">
                  <c:v>5.2</c:v>
                </c:pt>
                <c:pt idx="35">
                  <c:v>5.08</c:v>
                </c:pt>
                <c:pt idx="36">
                  <c:v>5</c:v>
                </c:pt>
                <c:pt idx="37">
                  <c:v>4.5999999999999996</c:v>
                </c:pt>
                <c:pt idx="38">
                  <c:v>4.63</c:v>
                </c:pt>
                <c:pt idx="39">
                  <c:v>4.49</c:v>
                </c:pt>
                <c:pt idx="40">
                  <c:v>4.78</c:v>
                </c:pt>
                <c:pt idx="41">
                  <c:v>4.6500000000000004</c:v>
                </c:pt>
                <c:pt idx="42">
                  <c:v>4.53</c:v>
                </c:pt>
                <c:pt idx="43">
                  <c:v>4.79</c:v>
                </c:pt>
                <c:pt idx="44">
                  <c:v>4.9800000000000004</c:v>
                </c:pt>
                <c:pt idx="45">
                  <c:v>4.5999999999999996</c:v>
                </c:pt>
                <c:pt idx="46">
                  <c:v>4.3</c:v>
                </c:pt>
                <c:pt idx="47">
                  <c:v>4.4400000000000004</c:v>
                </c:pt>
                <c:pt idx="48">
                  <c:v>4.78</c:v>
                </c:pt>
                <c:pt idx="49">
                  <c:v>4.4400000000000004</c:v>
                </c:pt>
                <c:pt idx="50">
                  <c:v>4.79</c:v>
                </c:pt>
                <c:pt idx="51">
                  <c:v>5.0999999999999996</c:v>
                </c:pt>
                <c:pt idx="52">
                  <c:v>5.0599999999999996</c:v>
                </c:pt>
                <c:pt idx="53">
                  <c:v>4.92</c:v>
                </c:pt>
                <c:pt idx="54">
                  <c:v>5.08</c:v>
                </c:pt>
                <c:pt idx="55">
                  <c:v>5.1100000000000003</c:v>
                </c:pt>
                <c:pt idx="56">
                  <c:v>5.39</c:v>
                </c:pt>
                <c:pt idx="57">
                  <c:v>5.64</c:v>
                </c:pt>
                <c:pt idx="58">
                  <c:v>5.65</c:v>
                </c:pt>
                <c:pt idx="59">
                  <c:v>5.79</c:v>
                </c:pt>
                <c:pt idx="60">
                  <c:v>5.56</c:v>
                </c:pt>
                <c:pt idx="61">
                  <c:v>5.28</c:v>
                </c:pt>
                <c:pt idx="62">
                  <c:v>5.16</c:v>
                </c:pt>
                <c:pt idx="63">
                  <c:v>5.0999999999999996</c:v>
                </c:pt>
                <c:pt idx="64">
                  <c:v>4.8899999999999997</c:v>
                </c:pt>
                <c:pt idx="65">
                  <c:v>4.8899999999999997</c:v>
                </c:pt>
                <c:pt idx="66">
                  <c:v>5.34</c:v>
                </c:pt>
                <c:pt idx="67">
                  <c:v>5.0999999999999996</c:v>
                </c:pt>
                <c:pt idx="68">
                  <c:v>5.19</c:v>
                </c:pt>
                <c:pt idx="69">
                  <c:v>5.21</c:v>
                </c:pt>
                <c:pt idx="70">
                  <c:v>5.51</c:v>
                </c:pt>
                <c:pt idx="71">
                  <c:v>5.7</c:v>
                </c:pt>
                <c:pt idx="72">
                  <c:v>5.48</c:v>
                </c:pt>
                <c:pt idx="73">
                  <c:v>5.24</c:v>
                </c:pt>
                <c:pt idx="74">
                  <c:v>5.17</c:v>
                </c:pt>
                <c:pt idx="75">
                  <c:v>5.0199999999999996</c:v>
                </c:pt>
                <c:pt idx="76">
                  <c:v>4.6399999999999997</c:v>
                </c:pt>
                <c:pt idx="77">
                  <c:v>4.6399999999999997</c:v>
                </c:pt>
                <c:pt idx="78">
                  <c:v>4.18</c:v>
                </c:pt>
                <c:pt idx="79">
                  <c:v>4.2699999999999996</c:v>
                </c:pt>
                <c:pt idx="80">
                  <c:v>4.21</c:v>
                </c:pt>
                <c:pt idx="81">
                  <c:v>4.32</c:v>
                </c:pt>
                <c:pt idx="82">
                  <c:v>4.68</c:v>
                </c:pt>
                <c:pt idx="83">
                  <c:v>4.68</c:v>
                </c:pt>
                <c:pt idx="84">
                  <c:v>4.6900000000000004</c:v>
                </c:pt>
                <c:pt idx="85">
                  <c:v>4.6900000000000004</c:v>
                </c:pt>
                <c:pt idx="86">
                  <c:v>4.34</c:v>
                </c:pt>
                <c:pt idx="87">
                  <c:v>4.38</c:v>
                </c:pt>
                <c:pt idx="88">
                  <c:v>3.01</c:v>
                </c:pt>
                <c:pt idx="89">
                  <c:v>3.01</c:v>
                </c:pt>
                <c:pt idx="90">
                  <c:v>2.98</c:v>
                </c:pt>
                <c:pt idx="91">
                  <c:v>3.34</c:v>
                </c:pt>
                <c:pt idx="92">
                  <c:v>2.89</c:v>
                </c:pt>
                <c:pt idx="93">
                  <c:v>3.31</c:v>
                </c:pt>
                <c:pt idx="94">
                  <c:v>3.91</c:v>
                </c:pt>
                <c:pt idx="95">
                  <c:v>3.84</c:v>
                </c:pt>
                <c:pt idx="96">
                  <c:v>3.81</c:v>
                </c:pt>
                <c:pt idx="97">
                  <c:v>3.65</c:v>
                </c:pt>
                <c:pt idx="98">
                  <c:v>3.39</c:v>
                </c:pt>
                <c:pt idx="99">
                  <c:v>3.63</c:v>
                </c:pt>
                <c:pt idx="100">
                  <c:v>3.33</c:v>
                </c:pt>
                <c:pt idx="101">
                  <c:v>3.33</c:v>
                </c:pt>
                <c:pt idx="102">
                  <c:v>3.78</c:v>
                </c:pt>
                <c:pt idx="103">
                  <c:v>3.7</c:v>
                </c:pt>
                <c:pt idx="104">
                  <c:v>3.89</c:v>
                </c:pt>
                <c:pt idx="105">
                  <c:v>3.68</c:v>
                </c:pt>
                <c:pt idx="106">
                  <c:v>3.37</c:v>
                </c:pt>
                <c:pt idx="107">
                  <c:v>2.97</c:v>
                </c:pt>
                <c:pt idx="108">
                  <c:v>2.92</c:v>
                </c:pt>
                <c:pt idx="109">
                  <c:v>2.63</c:v>
                </c:pt>
                <c:pt idx="110">
                  <c:v>2.6</c:v>
                </c:pt>
                <c:pt idx="111">
                  <c:v>2.71</c:v>
                </c:pt>
                <c:pt idx="112">
                  <c:v>3.08</c:v>
                </c:pt>
                <c:pt idx="113">
                  <c:v>3.41</c:v>
                </c:pt>
                <c:pt idx="114">
                  <c:v>3.55</c:v>
                </c:pt>
                <c:pt idx="115">
                  <c:v>3.58</c:v>
                </c:pt>
                <c:pt idx="116">
                  <c:v>3.58</c:v>
                </c:pt>
                <c:pt idx="117">
                  <c:v>3.38</c:v>
                </c:pt>
                <c:pt idx="118">
                  <c:v>3.08</c:v>
                </c:pt>
                <c:pt idx="119">
                  <c:v>3.32</c:v>
                </c:pt>
                <c:pt idx="120">
                  <c:v>2.85</c:v>
                </c:pt>
                <c:pt idx="121">
                  <c:v>2.39</c:v>
                </c:pt>
                <c:pt idx="122">
                  <c:v>2.11</c:v>
                </c:pt>
                <c:pt idx="123">
                  <c:v>2.1800000000000002</c:v>
                </c:pt>
                <c:pt idx="124">
                  <c:v>2.2599999999999998</c:v>
                </c:pt>
                <c:pt idx="125">
                  <c:v>2.04</c:v>
                </c:pt>
                <c:pt idx="126">
                  <c:v>1.93</c:v>
                </c:pt>
                <c:pt idx="127">
                  <c:v>2.12</c:v>
                </c:pt>
                <c:pt idx="128">
                  <c:v>2.23</c:v>
                </c:pt>
                <c:pt idx="129">
                  <c:v>2.0699999999999998</c:v>
                </c:pt>
                <c:pt idx="130">
                  <c:v>1.66</c:v>
                </c:pt>
                <c:pt idx="131">
                  <c:v>1.77</c:v>
                </c:pt>
                <c:pt idx="132">
                  <c:v>1.63</c:v>
                </c:pt>
                <c:pt idx="133">
                  <c:v>1.71</c:v>
                </c:pt>
                <c:pt idx="134">
                  <c:v>1.71</c:v>
                </c:pt>
                <c:pt idx="135">
                  <c:v>1.77</c:v>
                </c:pt>
                <c:pt idx="136">
                  <c:v>1.66</c:v>
                </c:pt>
                <c:pt idx="137">
                  <c:v>1.66</c:v>
                </c:pt>
                <c:pt idx="138">
                  <c:v>2.04</c:v>
                </c:pt>
                <c:pt idx="139">
                  <c:v>1.96</c:v>
                </c:pt>
                <c:pt idx="140">
                  <c:v>1.99</c:v>
                </c:pt>
                <c:pt idx="141">
                  <c:v>1.82</c:v>
                </c:pt>
                <c:pt idx="142">
                  <c:v>2.33</c:v>
                </c:pt>
                <c:pt idx="143">
                  <c:v>2.7</c:v>
                </c:pt>
                <c:pt idx="144">
                  <c:v>2.86</c:v>
                </c:pt>
                <c:pt idx="145">
                  <c:v>2.94</c:v>
                </c:pt>
                <c:pt idx="146">
                  <c:v>2.79</c:v>
                </c:pt>
                <c:pt idx="147">
                  <c:v>2.75</c:v>
                </c:pt>
                <c:pt idx="148">
                  <c:v>2.85</c:v>
                </c:pt>
                <c:pt idx="149">
                  <c:v>2.85</c:v>
                </c:pt>
                <c:pt idx="150">
                  <c:v>2.79</c:v>
                </c:pt>
                <c:pt idx="151">
                  <c:v>2.8</c:v>
                </c:pt>
                <c:pt idx="152">
                  <c:v>2.89</c:v>
                </c:pt>
                <c:pt idx="153">
                  <c:v>2.74</c:v>
                </c:pt>
                <c:pt idx="154">
                  <c:v>2.58</c:v>
                </c:pt>
                <c:pt idx="155">
                  <c:v>2.66</c:v>
                </c:pt>
                <c:pt idx="156">
                  <c:v>2.65</c:v>
                </c:pt>
                <c:pt idx="157">
                  <c:v>2.65</c:v>
                </c:pt>
                <c:pt idx="158">
                  <c:v>2.58</c:v>
                </c:pt>
                <c:pt idx="159">
                  <c:v>2.4900000000000002</c:v>
                </c:pt>
                <c:pt idx="160">
                  <c:v>2.3199999999999998</c:v>
                </c:pt>
                <c:pt idx="161">
                  <c:v>2.3199999999999998</c:v>
                </c:pt>
                <c:pt idx="162">
                  <c:v>1.82</c:v>
                </c:pt>
                <c:pt idx="163">
                  <c:v>2.14</c:v>
                </c:pt>
                <c:pt idx="164">
                  <c:v>1.98</c:v>
                </c:pt>
                <c:pt idx="165">
                  <c:v>2.19</c:v>
                </c:pt>
                <c:pt idx="166">
                  <c:v>2.23</c:v>
                </c:pt>
                <c:pt idx="167">
                  <c:v>2.5099999999999998</c:v>
                </c:pt>
                <c:pt idx="168">
                  <c:v>2.2799999999999998</c:v>
                </c:pt>
                <c:pt idx="169">
                  <c:v>2.2200000000000002</c:v>
                </c:pt>
                <c:pt idx="170">
                  <c:v>2.0099999999999998</c:v>
                </c:pt>
                <c:pt idx="171">
                  <c:v>2.09</c:v>
                </c:pt>
                <c:pt idx="172">
                  <c:v>2.04</c:v>
                </c:pt>
                <c:pt idx="173">
                  <c:v>2.04</c:v>
                </c:pt>
                <c:pt idx="174">
                  <c:v>1.84</c:v>
                </c:pt>
                <c:pt idx="175">
                  <c:v>1.63</c:v>
                </c:pt>
                <c:pt idx="176">
                  <c:v>1.67</c:v>
                </c:pt>
                <c:pt idx="177">
                  <c:v>1.72</c:v>
                </c:pt>
                <c:pt idx="178">
                  <c:v>1.69</c:v>
                </c:pt>
                <c:pt idx="179">
                  <c:v>1.37</c:v>
                </c:pt>
                <c:pt idx="180">
                  <c:v>1.39</c:v>
                </c:pt>
                <c:pt idx="181">
                  <c:v>1.44</c:v>
                </c:pt>
                <c:pt idx="182">
                  <c:v>1.44</c:v>
                </c:pt>
                <c:pt idx="183">
                  <c:v>1.71</c:v>
                </c:pt>
                <c:pt idx="184">
                  <c:v>1.71</c:v>
                </c:pt>
                <c:pt idx="185">
                  <c:v>1.71</c:v>
                </c:pt>
                <c:pt idx="186">
                  <c:v>1.71</c:v>
                </c:pt>
                <c:pt idx="187">
                  <c:v>1.71</c:v>
                </c:pt>
              </c:numCache>
            </c:numRef>
          </c:val>
          <c:extLst>
            <c:ext xmlns:c16="http://schemas.microsoft.com/office/drawing/2014/chart" uri="{C3380CC4-5D6E-409C-BE32-E72D297353CC}">
              <c16:uniqueId val="{00000001-F4E5-44D3-9938-15CCBA529256}"/>
            </c:ext>
          </c:extLst>
        </c:ser>
        <c:dLbls>
          <c:showLegendKey val="0"/>
          <c:showVal val="0"/>
          <c:showCatName val="0"/>
          <c:showSerName val="0"/>
          <c:showPercent val="0"/>
          <c:showBubbleSize val="0"/>
        </c:dLbls>
        <c:axId val="1844942496"/>
        <c:axId val="1844941952"/>
      </c:areaChart>
      <c:catAx>
        <c:axId val="1844942496"/>
        <c:scaling>
          <c:orientation val="minMax"/>
        </c:scaling>
        <c:delete val="0"/>
        <c:axPos val="b"/>
        <c:numFmt formatCode="d\-mmm\-yy"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844941952"/>
        <c:crosses val="autoZero"/>
        <c:auto val="0"/>
        <c:lblAlgn val="ctr"/>
        <c:lblOffset val="100"/>
        <c:noMultiLvlLbl val="1"/>
      </c:catAx>
      <c:valAx>
        <c:axId val="1844941952"/>
        <c:scaling>
          <c:orientation val="minMax"/>
        </c:scaling>
        <c:delete val="0"/>
        <c:axPos val="l"/>
        <c:majorGridlines>
          <c:spPr>
            <a:ln w="9525" cap="flat" cmpd="sng" algn="ctr">
              <a:solidFill>
                <a:schemeClr val="tx1">
                  <a:lumMod val="15000"/>
                  <a:lumOff val="85000"/>
                </a:schemeClr>
              </a:solidFill>
              <a:round/>
            </a:ln>
            <a:effectLst/>
          </c:spPr>
        </c:majorGridlines>
        <c:title>
          <c:tx>
            <c:strRef>
              <c:f>'Data for Double Graph'!$H$9</c:f>
              <c:strCache>
                <c:ptCount val="1"/>
                <c:pt idx="0">
                  <c:v>10 YR Swap Rate</c:v>
                </c:pt>
              </c:strCache>
            </c:strRef>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44942496"/>
        <c:crosses val="autoZero"/>
        <c:crossBetween val="midCat"/>
        <c:majorUnit val="1"/>
      </c:valAx>
      <c:spPr>
        <a:noFill/>
        <a:ln>
          <a:noFill/>
        </a:ln>
        <a:effectLst/>
      </c:spPr>
    </c:plotArea>
    <c:legend>
      <c:legendPos val="l"/>
      <c:layout>
        <c:manualLayout>
          <c:xMode val="edge"/>
          <c:yMode val="edge"/>
          <c:x val="0.66791080877791209"/>
          <c:y val="0.19421831072775236"/>
          <c:w val="0.21839795275590551"/>
          <c:h val="0.1020672235586387"/>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1457456486605"/>
          <c:y val="4.8169647477208803E-2"/>
          <c:w val="0.79569968431131965"/>
          <c:h val="0.81888400711254961"/>
        </c:manualLayout>
      </c:layout>
      <c:lineChart>
        <c:grouping val="standard"/>
        <c:varyColors val="0"/>
        <c:ser>
          <c:idx val="1"/>
          <c:order val="0"/>
          <c:tx>
            <c:strRef>
              <c:f>'Cash Cascade '!$C$518</c:f>
              <c:strCache>
                <c:ptCount val="1"/>
                <c:pt idx="0">
                  <c:v>Post-tax, pre-financing cashflow</c:v>
                </c:pt>
              </c:strCache>
            </c:strRef>
          </c:tx>
          <c:spPr>
            <a:ln w="47625">
              <a:solidFill>
                <a:srgbClr val="0000FF"/>
              </a:solidFill>
              <a:prstDash val="solid"/>
            </a:ln>
          </c:spPr>
          <c:marker>
            <c:symbol val="square"/>
            <c:size val="5"/>
            <c:spPr>
              <a:solidFill>
                <a:srgbClr val="FF00FF"/>
              </a:solidFill>
              <a:ln>
                <a:solidFill>
                  <a:srgbClr val="FF00FF"/>
                </a:solidFill>
                <a:prstDash val="solid"/>
              </a:ln>
            </c:spPr>
          </c:marker>
          <c:cat>
            <c:numRef>
              <c:f>'Cash Cascade '!$H$276:$V$276</c:f>
              <c:numCache>
                <c:formatCode>#,##0\ ;\(#,##0\);\ "-"</c:formatCode>
                <c:ptCount val="1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numCache>
            </c:numRef>
          </c:cat>
          <c:val>
            <c:numRef>
              <c:f>'Cash Cascade '!$H$518:$V$518</c:f>
              <c:numCache>
                <c:formatCode>#,##0\ ;\(#,##0\);\ "-"</c:formatCode>
                <c:ptCount val="15"/>
                <c:pt idx="0">
                  <c:v>16065794.713808596</c:v>
                </c:pt>
                <c:pt idx="1">
                  <c:v>7386465.4284861516</c:v>
                </c:pt>
                <c:pt idx="2">
                  <c:v>4401168.7206231365</c:v>
                </c:pt>
                <c:pt idx="3">
                  <c:v>5114521.2760700146</c:v>
                </c:pt>
                <c:pt idx="4">
                  <c:v>3149547.5339693478</c:v>
                </c:pt>
                <c:pt idx="5">
                  <c:v>1786897.5612119893</c:v>
                </c:pt>
                <c:pt idx="6">
                  <c:v>2663276.0383308381</c:v>
                </c:pt>
                <c:pt idx="7">
                  <c:v>1991742.6694545825</c:v>
                </c:pt>
                <c:pt idx="8">
                  <c:v>4736656.4718030076</c:v>
                </c:pt>
                <c:pt idx="9">
                  <c:v>8778654.3373735566</c:v>
                </c:pt>
                <c:pt idx="10">
                  <c:v>15146590.632677857</c:v>
                </c:pt>
                <c:pt idx="11">
                  <c:v>16305076.560972672</c:v>
                </c:pt>
                <c:pt idx="12">
                  <c:v>18457282.403766658</c:v>
                </c:pt>
                <c:pt idx="13">
                  <c:v>21825299.900240798</c:v>
                </c:pt>
                <c:pt idx="14">
                  <c:v>24663850.587130979</c:v>
                </c:pt>
              </c:numCache>
            </c:numRef>
          </c:val>
          <c:smooth val="0"/>
          <c:extLst>
            <c:ext xmlns:c16="http://schemas.microsoft.com/office/drawing/2014/chart" uri="{C3380CC4-5D6E-409C-BE32-E72D297353CC}">
              <c16:uniqueId val="{00000000-0A3E-4587-A4A9-DFC95F646A02}"/>
            </c:ext>
          </c:extLst>
        </c:ser>
        <c:ser>
          <c:idx val="2"/>
          <c:order val="1"/>
          <c:tx>
            <c:strRef>
              <c:f>'Cash Cascade '!$C$519</c:f>
              <c:strCache>
                <c:ptCount val="1"/>
                <c:pt idx="0">
                  <c:v>Senior Debt Service</c:v>
                </c:pt>
              </c:strCache>
            </c:strRef>
          </c:tx>
          <c:spPr>
            <a:ln w="38100">
              <a:solidFill>
                <a:srgbClr val="FF0000"/>
              </a:solidFill>
              <a:prstDash val="solid"/>
            </a:ln>
          </c:spPr>
          <c:marker>
            <c:symbol val="triangle"/>
            <c:size val="5"/>
            <c:spPr>
              <a:solidFill>
                <a:srgbClr val="FFFF00"/>
              </a:solidFill>
              <a:ln>
                <a:solidFill>
                  <a:srgbClr val="FFFF00"/>
                </a:solidFill>
                <a:prstDash val="solid"/>
              </a:ln>
            </c:spPr>
          </c:marker>
          <c:cat>
            <c:numRef>
              <c:f>'Cash Cascade '!$H$276:$V$276</c:f>
              <c:numCache>
                <c:formatCode>#,##0\ ;\(#,##0\);\ "-"</c:formatCode>
                <c:ptCount val="1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numCache>
            </c:numRef>
          </c:cat>
          <c:val>
            <c:numRef>
              <c:f>'Cash Cascade '!$H$519:$V$519</c:f>
              <c:numCache>
                <c:formatCode>#,##0\ ;\(#,##0\);\ "-"</c:formatCode>
                <c:ptCount val="15"/>
                <c:pt idx="0">
                  <c:v>596076</c:v>
                </c:pt>
                <c:pt idx="1">
                  <c:v>1856986.0359903616</c:v>
                </c:pt>
                <c:pt idx="2">
                  <c:v>2131387.9690833273</c:v>
                </c:pt>
                <c:pt idx="3">
                  <c:v>4272032.9954869356</c:v>
                </c:pt>
                <c:pt idx="4">
                  <c:v>4977206.9838986164</c:v>
                </c:pt>
                <c:pt idx="5">
                  <c:v>5740362.445272062</c:v>
                </c:pt>
                <c:pt idx="6">
                  <c:v>7607715.4428153504</c:v>
                </c:pt>
                <c:pt idx="7">
                  <c:v>8322419.7360242307</c:v>
                </c:pt>
                <c:pt idx="8">
                  <c:v>9003837.3606997728</c:v>
                </c:pt>
                <c:pt idx="9">
                  <c:v>9315399.3144629523</c:v>
                </c:pt>
                <c:pt idx="10">
                  <c:v>8916308.4330949336</c:v>
                </c:pt>
                <c:pt idx="11">
                  <c:v>8231321.4336668374</c:v>
                </c:pt>
                <c:pt idx="12">
                  <c:v>5771143.0016707303</c:v>
                </c:pt>
                <c:pt idx="13">
                  <c:v>3040075.9706510101</c:v>
                </c:pt>
                <c:pt idx="14">
                  <c:v>1660088.6397186141</c:v>
                </c:pt>
              </c:numCache>
            </c:numRef>
          </c:val>
          <c:smooth val="0"/>
          <c:extLst>
            <c:ext xmlns:c16="http://schemas.microsoft.com/office/drawing/2014/chart" uri="{C3380CC4-5D6E-409C-BE32-E72D297353CC}">
              <c16:uniqueId val="{00000001-0A3E-4587-A4A9-DFC95F646A02}"/>
            </c:ext>
          </c:extLst>
        </c:ser>
        <c:dLbls>
          <c:showLegendKey val="0"/>
          <c:showVal val="0"/>
          <c:showCatName val="0"/>
          <c:showSerName val="0"/>
          <c:showPercent val="0"/>
          <c:showBubbleSize val="0"/>
        </c:dLbls>
        <c:marker val="1"/>
        <c:smooth val="0"/>
        <c:axId val="814285824"/>
        <c:axId val="745205120"/>
      </c:lineChart>
      <c:catAx>
        <c:axId val="814285824"/>
        <c:scaling>
          <c:orientation val="minMax"/>
        </c:scaling>
        <c:delete val="0"/>
        <c:axPos val="b"/>
        <c:title>
          <c:tx>
            <c:rich>
              <a:bodyPr/>
              <a:lstStyle/>
              <a:p>
                <a:pPr>
                  <a:defRPr lang="en-US" sz="900" b="1" i="0" u="none" strike="noStrike" baseline="0">
                    <a:solidFill>
                      <a:srgbClr val="000000"/>
                    </a:solidFill>
                    <a:latin typeface="Arial"/>
                    <a:ea typeface="Arial"/>
                    <a:cs typeface="Arial"/>
                  </a:defRPr>
                </a:pPr>
                <a:r>
                  <a:rPr lang="en-US"/>
                  <a:t>Year</a:t>
                </a:r>
              </a:p>
            </c:rich>
          </c:tx>
          <c:layout>
            <c:manualLayout>
              <c:xMode val="edge"/>
              <c:yMode val="edge"/>
              <c:x val="0.49560164366728332"/>
              <c:y val="0.9248573119111555"/>
            </c:manualLayout>
          </c:layout>
          <c:overlay val="0"/>
          <c:spPr>
            <a:noFill/>
            <a:ln w="25400">
              <a:noFill/>
            </a:ln>
          </c:spPr>
        </c:title>
        <c:numFmt formatCode="#,##0\ ;\(#,##0\);\ &quot;-&quot;" sourceLinked="1"/>
        <c:majorTickMark val="out"/>
        <c:minorTickMark val="none"/>
        <c:tickLblPos val="nextTo"/>
        <c:spPr>
          <a:ln w="3175">
            <a:solidFill>
              <a:srgbClr val="000000"/>
            </a:solidFill>
            <a:prstDash val="solid"/>
          </a:ln>
        </c:spPr>
        <c:txPr>
          <a:bodyPr rot="0" vert="horz"/>
          <a:lstStyle/>
          <a:p>
            <a:pPr>
              <a:defRPr lang="en-US" sz="900" b="0" i="0" u="none" strike="noStrike" baseline="0">
                <a:solidFill>
                  <a:srgbClr val="000000"/>
                </a:solidFill>
                <a:latin typeface="Arial"/>
                <a:ea typeface="Arial"/>
                <a:cs typeface="Arial"/>
              </a:defRPr>
            </a:pPr>
            <a:endParaRPr lang="en-US"/>
          </a:p>
        </c:txPr>
        <c:crossAx val="745205120"/>
        <c:crosses val="autoZero"/>
        <c:auto val="1"/>
        <c:lblAlgn val="ctr"/>
        <c:lblOffset val="100"/>
        <c:tickLblSkip val="1"/>
        <c:tickMarkSkip val="1"/>
        <c:noMultiLvlLbl val="0"/>
      </c:catAx>
      <c:valAx>
        <c:axId val="745205120"/>
        <c:scaling>
          <c:orientation val="minMax"/>
          <c:min val="0"/>
        </c:scaling>
        <c:delete val="0"/>
        <c:axPos val="l"/>
        <c:majorGridlines>
          <c:spPr>
            <a:ln w="3175">
              <a:solidFill>
                <a:srgbClr val="000000"/>
              </a:solidFill>
              <a:prstDash val="solid"/>
            </a:ln>
          </c:spPr>
        </c:majorGridlines>
        <c:title>
          <c:tx>
            <c:rich>
              <a:bodyPr/>
              <a:lstStyle/>
              <a:p>
                <a:pPr>
                  <a:defRPr lang="en-US" sz="900" b="1" i="0" u="none" strike="noStrike" baseline="0">
                    <a:solidFill>
                      <a:srgbClr val="000000"/>
                    </a:solidFill>
                    <a:latin typeface="Arial"/>
                    <a:ea typeface="Arial"/>
                    <a:cs typeface="Arial"/>
                  </a:defRPr>
                </a:pPr>
                <a:r>
                  <a:rPr lang="en-US"/>
                  <a:t>NGN'000</a:t>
                </a:r>
              </a:p>
            </c:rich>
          </c:tx>
          <c:layout>
            <c:manualLayout>
              <c:xMode val="edge"/>
              <c:yMode val="edge"/>
              <c:x val="1.5640323042888753E-2"/>
              <c:y val="0.40655186887768396"/>
            </c:manualLayout>
          </c:layout>
          <c:overlay val="0"/>
          <c:spPr>
            <a:noFill/>
            <a:ln w="25400">
              <a:noFill/>
            </a:ln>
          </c:spPr>
        </c:title>
        <c:numFmt formatCode="#,##0\ ;\(#,##0\);\ &quot;-&quot;" sourceLinked="1"/>
        <c:majorTickMark val="out"/>
        <c:minorTickMark val="none"/>
        <c:tickLblPos val="nextTo"/>
        <c:spPr>
          <a:ln w="3175">
            <a:solidFill>
              <a:srgbClr val="000000"/>
            </a:solidFill>
            <a:prstDash val="solid"/>
          </a:ln>
        </c:spPr>
        <c:txPr>
          <a:bodyPr rot="0" vert="horz"/>
          <a:lstStyle/>
          <a:p>
            <a:pPr>
              <a:defRPr lang="en-US" sz="900" b="0" i="0" u="none" strike="noStrike" baseline="0">
                <a:solidFill>
                  <a:srgbClr val="000000"/>
                </a:solidFill>
                <a:latin typeface="Arial"/>
                <a:ea typeface="Arial"/>
                <a:cs typeface="Arial"/>
              </a:defRPr>
            </a:pPr>
            <a:endParaRPr lang="en-US"/>
          </a:p>
        </c:txPr>
        <c:crossAx val="814285824"/>
        <c:crosses val="autoZero"/>
        <c:crossBetween val="between"/>
      </c:valAx>
      <c:spPr>
        <a:noFill/>
        <a:ln w="25400">
          <a:noFill/>
        </a:ln>
      </c:spPr>
    </c:plotArea>
    <c:legend>
      <c:legendPos val="r"/>
      <c:layout>
        <c:manualLayout>
          <c:xMode val="edge"/>
          <c:yMode val="edge"/>
          <c:x val="0.22545177139581818"/>
          <c:y val="5.2023121387283384E-2"/>
          <c:w val="0.30400636683968896"/>
          <c:h val="0.22736071285886955"/>
        </c:manualLayout>
      </c:layout>
      <c:overlay val="0"/>
      <c:spPr>
        <a:noFill/>
        <a:ln w="3175">
          <a:solidFill>
            <a:srgbClr val="000000"/>
          </a:solidFill>
          <a:prstDash val="solid"/>
        </a:ln>
      </c:spPr>
      <c:txPr>
        <a:bodyPr/>
        <a:lstStyle/>
        <a:p>
          <a:pPr>
            <a:defRPr lang="en-US" sz="1100" b="1" i="0" u="none" strike="noStrike" baseline="0">
              <a:solidFill>
                <a:srgbClr val="000000"/>
              </a:solidFill>
              <a:latin typeface="Arial"/>
              <a:ea typeface="Arial"/>
              <a:cs typeface="Arial"/>
            </a:defRPr>
          </a:pPr>
          <a:endParaRPr lang="en-US"/>
        </a:p>
      </c:txPr>
    </c:legend>
    <c:plotVisOnly val="1"/>
    <c:dispBlanksAs val="gap"/>
    <c:showDLblsOverMax val="0"/>
  </c:chart>
  <c:spPr>
    <a:noFill/>
    <a:ln w="38100">
      <a:solidFill>
        <a:srgbClr val="000000"/>
      </a:solidFill>
      <a:prstDash val="solid"/>
    </a:ln>
  </c:spPr>
  <c:txPr>
    <a:bodyPr/>
    <a:lstStyle/>
    <a:p>
      <a:pPr>
        <a:defRPr sz="900" b="0" i="0" u="none" strike="noStrike" baseline="0">
          <a:solidFill>
            <a:srgbClr val="000000"/>
          </a:solidFill>
          <a:latin typeface="Arial"/>
          <a:ea typeface="Arial"/>
          <a:cs typeface="Aria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1819E7-D336-4FDF-9DA9-995FDC931D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73174D8-0C49-4C61-B33C-7CC1173F202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3E6362-C243-4BD7-8116-525C59CC8567}" type="datetimeFigureOut">
              <a:rPr lang="en-US" smtClean="0"/>
              <a:t>9/15/2019</a:t>
            </a:fld>
            <a:endParaRPr lang="en-US" dirty="0"/>
          </a:p>
        </p:txBody>
      </p:sp>
      <p:sp>
        <p:nvSpPr>
          <p:cNvPr id="4" name="Footer Placeholder 3">
            <a:extLst>
              <a:ext uri="{FF2B5EF4-FFF2-40B4-BE49-F238E27FC236}">
                <a16:creationId xmlns:a16="http://schemas.microsoft.com/office/drawing/2014/main" id="{98764A41-3FA9-4EF1-8980-6FFFC21CF8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1FB549E-CB35-449F-9813-5897D56076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0E321F-EEE9-4F4F-B3D0-DE68EC469953}" type="slidenum">
              <a:rPr lang="en-US" smtClean="0"/>
              <a:t>‹#›</a:t>
            </a:fld>
            <a:endParaRPr lang="en-US" dirty="0"/>
          </a:p>
        </p:txBody>
      </p:sp>
    </p:spTree>
    <p:extLst>
      <p:ext uri="{BB962C8B-B14F-4D97-AF65-F5344CB8AC3E}">
        <p14:creationId xmlns:p14="http://schemas.microsoft.com/office/powerpoint/2010/main" val="2194847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FFE369-2E8F-48E2-856E-6FD93C2D32AA}" type="datetimeFigureOut">
              <a:rPr lang="en-US" smtClean="0"/>
              <a:t>9/15/2019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5CFB40-4400-4E60-8B5A-EE890C62C97E}" type="slidenum">
              <a:rPr lang="en-US" smtClean="0"/>
              <a:t>‹#›</a:t>
            </a:fld>
            <a:endParaRPr lang="en-US" dirty="0"/>
          </a:p>
        </p:txBody>
      </p:sp>
    </p:spTree>
    <p:extLst>
      <p:ext uri="{BB962C8B-B14F-4D97-AF65-F5344CB8AC3E}">
        <p14:creationId xmlns:p14="http://schemas.microsoft.com/office/powerpoint/2010/main" val="3055871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83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2794140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1139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546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550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1392D83C-F396-40D2-BF40-708C0C43392F}"/>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8243" name="Rectangle 3">
            <a:extLst>
              <a:ext uri="{FF2B5EF4-FFF2-40B4-BE49-F238E27FC236}">
                <a16:creationId xmlns:a16="http://schemas.microsoft.com/office/drawing/2014/main" id="{5DF640A9-4786-4692-92B2-29328BE8A1B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dirty="0"/>
          </a:p>
        </p:txBody>
      </p:sp>
    </p:spTree>
    <p:extLst>
      <p:ext uri="{BB962C8B-B14F-4D97-AF65-F5344CB8AC3E}">
        <p14:creationId xmlns:p14="http://schemas.microsoft.com/office/powerpoint/2010/main" val="3655451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78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dirty="0"/>
          </a:p>
        </p:txBody>
      </p:sp>
    </p:spTree>
    <p:extLst>
      <p:ext uri="{BB962C8B-B14F-4D97-AF65-F5344CB8AC3E}">
        <p14:creationId xmlns:p14="http://schemas.microsoft.com/office/powerpoint/2010/main" val="2506313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99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dirty="0"/>
          </a:p>
        </p:txBody>
      </p:sp>
    </p:spTree>
    <p:extLst>
      <p:ext uri="{BB962C8B-B14F-4D97-AF65-F5344CB8AC3E}">
        <p14:creationId xmlns:p14="http://schemas.microsoft.com/office/powerpoint/2010/main" val="1725367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164867"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029" dirty="0"/>
          </a:p>
        </p:txBody>
      </p:sp>
    </p:spTree>
    <p:extLst>
      <p:ext uri="{BB962C8B-B14F-4D97-AF65-F5344CB8AC3E}">
        <p14:creationId xmlns:p14="http://schemas.microsoft.com/office/powerpoint/2010/main" val="3549589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163843"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029" dirty="0"/>
          </a:p>
        </p:txBody>
      </p:sp>
    </p:spTree>
    <p:extLst>
      <p:ext uri="{BB962C8B-B14F-4D97-AF65-F5344CB8AC3E}">
        <p14:creationId xmlns:p14="http://schemas.microsoft.com/office/powerpoint/2010/main" val="4212915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845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10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2517632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07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2339229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5"/>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033CE7E9-1099-4A7E-ABEB-BA55365A13A9}" type="slidenum">
              <a:rPr lang="en-AU"/>
              <a:pPr/>
              <a:t>128</a:t>
            </a:fld>
            <a:endParaRPr lang="en-AU" dirty="0"/>
          </a:p>
        </p:txBody>
      </p:sp>
      <p:sp>
        <p:nvSpPr>
          <p:cNvPr id="243715" name="Rectangle 2"/>
          <p:cNvSpPr>
            <a:spLocks noGrp="1" noRot="1" noChangeAspect="1" noChangeArrowheads="1" noTextEdit="1"/>
          </p:cNvSpPr>
          <p:nvPr>
            <p:ph type="sldImg"/>
          </p:nvPr>
        </p:nvSpPr>
        <p:spPr bwMode="auto">
          <a:xfrm>
            <a:off x="1293813" y="796925"/>
            <a:ext cx="4270375" cy="3203575"/>
          </a:xfrm>
          <a:prstGeom prst="rect">
            <a:avLst/>
          </a:prstGeom>
          <a:noFill/>
          <a:ln>
            <a:miter lim="800000"/>
            <a:headEnd/>
            <a:tailEnd/>
          </a:ln>
        </p:spPr>
      </p:sp>
      <p:sp>
        <p:nvSpPr>
          <p:cNvPr id="243716"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dirty="0"/>
          </a:p>
        </p:txBody>
      </p:sp>
    </p:spTree>
    <p:extLst>
      <p:ext uri="{BB962C8B-B14F-4D97-AF65-F5344CB8AC3E}">
        <p14:creationId xmlns:p14="http://schemas.microsoft.com/office/powerpoint/2010/main" val="1631292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bwMode="auto">
          <a:xfrm>
            <a:off x="1293813" y="796925"/>
            <a:ext cx="4271962" cy="3203575"/>
          </a:xfrm>
          <a:prstGeom prst="rect">
            <a:avLst/>
          </a:prstGeom>
          <a:noFill/>
          <a:ln w="12700">
            <a:solidFill>
              <a:schemeClr val="tx1"/>
            </a:solidFill>
            <a:miter lim="800000"/>
            <a:headEnd/>
            <a:tailEnd/>
          </a:ln>
        </p:spPr>
      </p:sp>
      <p:sp>
        <p:nvSpPr>
          <p:cNvPr id="244739" name="Rectangle 3"/>
          <p:cNvSpPr>
            <a:spLocks noGrp="1" noChangeArrowheads="1"/>
          </p:cNvSpPr>
          <p:nvPr>
            <p:ph type="body" idx="1"/>
          </p:nvPr>
        </p:nvSpPr>
        <p:spPr bwMode="auto">
          <a:xfrm>
            <a:off x="914400" y="4344988"/>
            <a:ext cx="5029200" cy="3851275"/>
          </a:xfrm>
          <a:prstGeom prst="rect">
            <a:avLst/>
          </a:prstGeom>
          <a:noFill/>
          <a:ln>
            <a:miter lim="800000"/>
            <a:headEnd/>
            <a:tailEnd/>
          </a:ln>
        </p:spPr>
        <p:txBody>
          <a:bodyPr lIns="90488" tIns="44450" rIns="90488" bIns="44450"/>
          <a:lstStyle/>
          <a:p>
            <a:endParaRPr lang="en-US" dirty="0"/>
          </a:p>
        </p:txBody>
      </p:sp>
    </p:spTree>
    <p:extLst>
      <p:ext uri="{BB962C8B-B14F-4D97-AF65-F5344CB8AC3E}">
        <p14:creationId xmlns:p14="http://schemas.microsoft.com/office/powerpoint/2010/main" val="3123132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57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2923911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4052183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5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dirty="0"/>
          </a:p>
        </p:txBody>
      </p:sp>
    </p:spTree>
    <p:extLst>
      <p:ext uri="{BB962C8B-B14F-4D97-AF65-F5344CB8AC3E}">
        <p14:creationId xmlns:p14="http://schemas.microsoft.com/office/powerpoint/2010/main" val="1160512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7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dirty="0"/>
          </a:p>
        </p:txBody>
      </p:sp>
    </p:spTree>
    <p:extLst>
      <p:ext uri="{BB962C8B-B14F-4D97-AF65-F5344CB8AC3E}">
        <p14:creationId xmlns:p14="http://schemas.microsoft.com/office/powerpoint/2010/main" val="3816256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32344" y="1055803"/>
            <a:ext cx="7902608" cy="4913771"/>
          </a:xfrm>
        </p:spPr>
        <p:txBody>
          <a:bodyPr>
            <a:normAutofit/>
          </a:bodyPr>
          <a:lstStyle>
            <a:lvl1pPr>
              <a:defRPr sz="3200">
                <a:latin typeface="Times New Roman" panose="02020603050405020304" pitchFamily="18" charset="0"/>
                <a:cs typeface="Times New Roman" panose="02020603050405020304" pitchFamily="18" charset="0"/>
              </a:defRPr>
            </a:lvl1pPr>
            <a:lvl2pPr>
              <a:defRPr sz="2800">
                <a:latin typeface="Times New Roman" panose="02020603050405020304" pitchFamily="18" charset="0"/>
                <a:cs typeface="Times New Roman" panose="02020603050405020304" pitchFamily="18" charset="0"/>
              </a:defRPr>
            </a:lvl2pPr>
            <a:lvl3pPr>
              <a:defRPr sz="24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56B3EF04-CBD9-44A7-828D-D03E9B23CBDD}"/>
              </a:ext>
            </a:extLst>
          </p:cNvPr>
          <p:cNvSpPr>
            <a:spLocks noGrp="1"/>
          </p:cNvSpPr>
          <p:nvPr>
            <p:ph type="title"/>
          </p:nvPr>
        </p:nvSpPr>
        <p:spPr>
          <a:xfrm>
            <a:off x="732344" y="198385"/>
            <a:ext cx="7666938" cy="690676"/>
          </a:xfrm>
        </p:spPr>
        <p:txBody>
          <a:bodyPr>
            <a:normAutofit/>
          </a:bodyPr>
          <a:lstStyle>
            <a:lvl1pPr algn="ctr">
              <a:defRPr sz="3200" b="0">
                <a:latin typeface="Franklin Gothic Demi" panose="020B0703020102020204" pitchFamily="34" charset="0"/>
                <a:cs typeface="Times New Roman" panose="02020603050405020304" pitchFamily="18" charset="0"/>
              </a:defRPr>
            </a:lvl1pPr>
          </a:lstStyle>
          <a:p>
            <a:r>
              <a:rPr lang="en-US" dirty="0"/>
              <a:t>Click to edit Master title style</a:t>
            </a:r>
          </a:p>
        </p:txBody>
      </p:sp>
      <p:sp>
        <p:nvSpPr>
          <p:cNvPr id="9" name="슬라이드 번호 개체 틀 5">
            <a:extLst>
              <a:ext uri="{FF2B5EF4-FFF2-40B4-BE49-F238E27FC236}">
                <a16:creationId xmlns:a16="http://schemas.microsoft.com/office/drawing/2014/main" id="{B775D987-4BB2-4315-9290-E5AA81557DF0}"/>
              </a:ext>
            </a:extLst>
          </p:cNvPr>
          <p:cNvSpPr>
            <a:spLocks noGrp="1"/>
          </p:cNvSpPr>
          <p:nvPr>
            <p:ph type="sldNum" sz="quarter" idx="12"/>
          </p:nvPr>
        </p:nvSpPr>
        <p:spPr>
          <a:xfrm>
            <a:off x="8531258" y="6482601"/>
            <a:ext cx="546754" cy="266991"/>
          </a:xfrm>
          <a:prstGeom prst="rect">
            <a:avLst/>
          </a:prstGeom>
        </p:spPr>
        <p:txBody>
          <a:bodyPr/>
          <a:lstStyle>
            <a:lvl1pPr>
              <a:defRPr sz="1100">
                <a:solidFill>
                  <a:schemeClr val="accent1"/>
                </a:solidFill>
              </a:defRPr>
            </a:lvl1pPr>
          </a:lstStyle>
          <a:p>
            <a:pPr algn="ctr"/>
            <a:fld id="{0C3A1854-6B63-4059-B360-A3C4972BF0FC}" type="slidenum">
              <a:rPr lang="ko-KR" altLang="en-US" smtClean="0"/>
              <a:pPr algn="ctr"/>
              <a:t>‹#›</a:t>
            </a:fld>
            <a:endParaRPr lang="ko-KR" altLang="en-US" dirty="0"/>
          </a:p>
        </p:txBody>
      </p:sp>
    </p:spTree>
    <p:extLst>
      <p:ext uri="{BB962C8B-B14F-4D97-AF65-F5344CB8AC3E}">
        <p14:creationId xmlns:p14="http://schemas.microsoft.com/office/powerpoint/2010/main" val="317790557"/>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4535770"/>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NaturEner 1 Column">
    <p:spTree>
      <p:nvGrpSpPr>
        <p:cNvPr id="1" name=""/>
        <p:cNvGrpSpPr/>
        <p:nvPr/>
      </p:nvGrpSpPr>
      <p:grpSpPr>
        <a:xfrm>
          <a:off x="0" y="0"/>
          <a:ext cx="0" cy="0"/>
          <a:chOff x="0" y="0"/>
          <a:chExt cx="0" cy="0"/>
        </a:xfrm>
      </p:grpSpPr>
      <p:sp>
        <p:nvSpPr>
          <p:cNvPr id="7" name="Rectangle 6"/>
          <p:cNvSpPr/>
          <p:nvPr userDrawn="1"/>
        </p:nvSpPr>
        <p:spPr>
          <a:xfrm>
            <a:off x="0" y="0"/>
            <a:ext cx="7263924"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p:cNvSpPr/>
          <p:nvPr userDrawn="1"/>
        </p:nvSpPr>
        <p:spPr>
          <a:xfrm>
            <a:off x="7254876" y="6439256"/>
            <a:ext cx="1889125"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Slide Number Placeholder 5"/>
          <p:cNvSpPr>
            <a:spLocks noGrp="1"/>
          </p:cNvSpPr>
          <p:nvPr>
            <p:ph type="sldNum" sz="quarter" idx="12"/>
          </p:nvPr>
        </p:nvSpPr>
        <p:spPr>
          <a:xfrm>
            <a:off x="8468890" y="6470618"/>
            <a:ext cx="525566" cy="365125"/>
          </a:xfrm>
        </p:spPr>
        <p:txBody>
          <a:bodyPr/>
          <a:lstStyle>
            <a:lvl1pPr>
              <a:defRPr b="1" i="0" baseline="0">
                <a:solidFill>
                  <a:schemeClr val="bg1"/>
                </a:solidFill>
                <a:latin typeface="Calibri" pitchFamily="34" charset="0"/>
              </a:defRPr>
            </a:lvl1pPr>
          </a:lstStyle>
          <a:p>
            <a:fld id="{544D8C8E-B901-46BC-B69F-216056E5919B}" type="slidenum">
              <a:rPr lang="en-US" smtClean="0"/>
              <a:pPr/>
              <a:t>‹#›</a:t>
            </a:fld>
            <a:endParaRPr lang="en-US" dirty="0"/>
          </a:p>
        </p:txBody>
      </p:sp>
      <p:sp>
        <p:nvSpPr>
          <p:cNvPr id="12" name="Title 1"/>
          <p:cNvSpPr>
            <a:spLocks noGrp="1"/>
          </p:cNvSpPr>
          <p:nvPr>
            <p:ph type="ctrTitle" hasCustomPrompt="1"/>
          </p:nvPr>
        </p:nvSpPr>
        <p:spPr>
          <a:xfrm>
            <a:off x="238117" y="566590"/>
            <a:ext cx="8649509" cy="488877"/>
          </a:xfrm>
          <a:noFill/>
        </p:spPr>
        <p:txBody>
          <a:bodyPr>
            <a:noAutofit/>
          </a:bodyPr>
          <a:lstStyle>
            <a:lvl1pPr algn="l">
              <a:defRPr sz="18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7102" y="1136652"/>
            <a:ext cx="8640524" cy="5221421"/>
          </a:xfrm>
        </p:spPr>
        <p:txBody>
          <a:bodyPr/>
          <a:lstStyle>
            <a:lvl1pPr>
              <a:buFont typeface="Wingdings" pitchFamily="2" charset="2"/>
              <a:buChar char="§"/>
              <a:defRPr sz="1650" b="1" i="0" baseline="0">
                <a:solidFill>
                  <a:srgbClr val="898989"/>
                </a:solidFill>
                <a:latin typeface="Calibri" pitchFamily="34" charset="0"/>
              </a:defRPr>
            </a:lvl1pPr>
            <a:lvl2pPr>
              <a:buFont typeface="Wingdings" pitchFamily="2" charset="2"/>
              <a:buChar char="ú"/>
              <a:defRPr sz="1500" b="1" i="0" baseline="0">
                <a:solidFill>
                  <a:srgbClr val="898989"/>
                </a:solidFill>
                <a:latin typeface="Calibri" pitchFamily="34" charset="0"/>
              </a:defRPr>
            </a:lvl2pPr>
            <a:lvl3pPr>
              <a:buFont typeface="Wingdings 2" pitchFamily="18" charset="2"/>
              <a:buChar char=""/>
              <a:defRPr sz="1350" b="1" i="0" baseline="0">
                <a:solidFill>
                  <a:srgbClr val="898989"/>
                </a:solidFill>
                <a:latin typeface="Calibri" pitchFamily="34" charset="0"/>
              </a:defRPr>
            </a:lvl3pPr>
            <a:lvl4pPr>
              <a:buFont typeface="Courier New" pitchFamily="49" charset="0"/>
              <a:buChar char="o"/>
              <a:defRPr sz="1200" b="1"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59922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524000"/>
            <a:ext cx="3733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3733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5672345"/>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2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3" name="Group 12"/>
          <p:cNvGrpSpPr>
            <a:grpSpLocks/>
          </p:cNvGrpSpPr>
          <p:nvPr/>
        </p:nvGrpSpPr>
        <p:grpSpPr bwMode="auto">
          <a:xfrm>
            <a:off x="0" y="0"/>
            <a:ext cx="9144000" cy="6858000"/>
            <a:chOff x="0" y="0"/>
            <a:chExt cx="5760" cy="4320"/>
          </a:xfrm>
        </p:grpSpPr>
        <p:sp>
          <p:nvSpPr>
            <p:cNvPr id="4" name="Rectangle 13"/>
            <p:cNvSpPr>
              <a:spLocks noChangeArrowheads="1"/>
            </p:cNvSpPr>
            <p:nvPr/>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algn="ctr"/>
              <a:endParaRPr lang="en-US" altLang="en-US" dirty="0"/>
            </a:p>
          </p:txBody>
        </p:sp>
        <p:sp>
          <p:nvSpPr>
            <p:cNvPr id="5" name="Rectangle 14"/>
            <p:cNvSpPr>
              <a:spLocks noChangeArrowheads="1"/>
            </p:cNvSpPr>
            <p:nvPr/>
          </p:nvSpPr>
          <p:spPr bwMode="auto">
            <a:xfrm>
              <a:off x="144" y="178"/>
              <a:ext cx="5424" cy="3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algn="ctr"/>
              <a:endParaRPr lang="en-US" altLang="en-US" dirty="0"/>
            </a:p>
          </p:txBody>
        </p:sp>
      </p:grpSp>
      <p:sp>
        <p:nvSpPr>
          <p:cNvPr id="6" name="Line 7"/>
          <p:cNvSpPr>
            <a:spLocks noChangeShapeType="1"/>
          </p:cNvSpPr>
          <p:nvPr/>
        </p:nvSpPr>
        <p:spPr bwMode="auto">
          <a:xfrm>
            <a:off x="533400" y="6048375"/>
            <a:ext cx="8001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p>
        </p:txBody>
      </p:sp>
      <p:sp>
        <p:nvSpPr>
          <p:cNvPr id="7" name="Text Box 8"/>
          <p:cNvSpPr txBox="1">
            <a:spLocks noChangeArrowheads="1"/>
          </p:cNvSpPr>
          <p:nvPr/>
        </p:nvSpPr>
        <p:spPr bwMode="auto">
          <a:xfrm>
            <a:off x="609600" y="6324600"/>
            <a:ext cx="1676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r>
              <a:rPr lang="en-GB" altLang="en-US" b="1" dirty="0"/>
              <a:t>www.edbodmer.com</a:t>
            </a:r>
          </a:p>
        </p:txBody>
      </p:sp>
      <p:sp>
        <p:nvSpPr>
          <p:cNvPr id="8" name="Text Box 9"/>
          <p:cNvSpPr txBox="1">
            <a:spLocks noChangeArrowheads="1"/>
          </p:cNvSpPr>
          <p:nvPr/>
        </p:nvSpPr>
        <p:spPr bwMode="auto">
          <a:xfrm>
            <a:off x="7224713" y="6324600"/>
            <a:ext cx="11382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algn="r"/>
            <a:fld id="{E2EC2E38-171A-4876-BDCB-33B386B56BFA}" type="datetime6">
              <a:rPr lang="en-US" altLang="en-US" b="1"/>
              <a:pPr algn="r"/>
              <a:t>September 19</a:t>
            </a:fld>
            <a:endParaRPr lang="en-US" altLang="en-US" b="1" dirty="0"/>
          </a:p>
        </p:txBody>
      </p:sp>
      <p:sp>
        <p:nvSpPr>
          <p:cNvPr id="9" name="Text Box 10">
            <a:hlinkHover r:id="" action="ppaction://noaction" endSnd="1"/>
          </p:cNvPr>
          <p:cNvSpPr txBox="1">
            <a:spLocks noChangeArrowheads="1"/>
          </p:cNvSpPr>
          <p:nvPr/>
        </p:nvSpPr>
        <p:spPr bwMode="auto">
          <a:xfrm>
            <a:off x="7010400" y="6324600"/>
            <a:ext cx="3698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fld id="{3277F7A4-7265-4944-A0A6-1EF122A1A24C}" type="slidenum">
              <a:rPr lang="en-GB" altLang="en-US" b="1"/>
              <a:pPr/>
              <a:t>‹#›</a:t>
            </a:fld>
            <a:endParaRPr lang="en-GB" altLang="en-US" b="1" dirty="0"/>
          </a:p>
        </p:txBody>
      </p:sp>
      <p:sp>
        <p:nvSpPr>
          <p:cNvPr id="218117" name="Rectangle 5"/>
          <p:cNvSpPr>
            <a:spLocks noGrp="1" noChangeArrowheads="1"/>
          </p:cNvSpPr>
          <p:nvPr>
            <p:ph type="ctrTitle"/>
          </p:nvPr>
        </p:nvSpPr>
        <p:spPr>
          <a:xfrm>
            <a:off x="609600" y="4343400"/>
            <a:ext cx="7772400" cy="1470025"/>
          </a:xfrm>
          <a:solidFill>
            <a:srgbClr val="3366FF"/>
          </a:solidFill>
          <a:ln>
            <a:solidFill>
              <a:schemeClr val="bg1"/>
            </a:solidFill>
          </a:ln>
        </p:spPr>
        <p:txBody>
          <a:bodyPr/>
          <a:lstStyle>
            <a:lvl1pPr algn="ct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950726160"/>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31169"/>
      </p:ext>
    </p:extLst>
  </p:cSld>
  <p:clrMapOvr>
    <a:masterClrMapping/>
  </p:clrMapOvr>
  <p:transitio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086600" cy="762000"/>
          </a:xfrm>
        </p:spPr>
        <p:txBody>
          <a:bodyPr/>
          <a:lstStyle/>
          <a:p>
            <a:r>
              <a:rPr lang="en-US"/>
              <a:t>Click to edit Master title style</a:t>
            </a:r>
          </a:p>
        </p:txBody>
      </p:sp>
      <p:sp>
        <p:nvSpPr>
          <p:cNvPr id="3" name="Text Placeholder 2"/>
          <p:cNvSpPr>
            <a:spLocks noGrp="1"/>
          </p:cNvSpPr>
          <p:nvPr>
            <p:ph type="body" sz="half" idx="1"/>
          </p:nvPr>
        </p:nvSpPr>
        <p:spPr>
          <a:xfrm>
            <a:off x="762000" y="1524000"/>
            <a:ext cx="3733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3733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7333623"/>
      </p:ext>
    </p:extLst>
  </p:cSld>
  <p:clrMapOvr>
    <a:masterClrMapping/>
  </p:clrMapOvr>
  <p:transition>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fr-FR"/>
          </a:p>
        </p:txBody>
      </p:sp>
      <p:sp>
        <p:nvSpPr>
          <p:cNvPr id="5" name="Footer Placeholder 4"/>
          <p:cNvSpPr>
            <a:spLocks noGrp="1"/>
          </p:cNvSpPr>
          <p:nvPr>
            <p:ph type="ftr" sz="quarter" idx="11"/>
          </p:nvPr>
        </p:nvSpPr>
        <p:spPr/>
        <p:txBody>
          <a:bodyPr/>
          <a:lstStyle>
            <a:lvl1pPr>
              <a:defRPr/>
            </a:lvl1pPr>
          </a:lstStyle>
          <a:p>
            <a:endParaRPr lang="en-US" altLang="fr-FR"/>
          </a:p>
        </p:txBody>
      </p:sp>
      <p:sp>
        <p:nvSpPr>
          <p:cNvPr id="6" name="Slide Number Placeholder 5"/>
          <p:cNvSpPr>
            <a:spLocks noGrp="1"/>
          </p:cNvSpPr>
          <p:nvPr>
            <p:ph type="sldNum" sz="quarter" idx="12"/>
          </p:nvPr>
        </p:nvSpPr>
        <p:spPr/>
        <p:txBody>
          <a:bodyPr/>
          <a:lstStyle>
            <a:lvl1pPr>
              <a:defRPr/>
            </a:lvl1pPr>
          </a:lstStyle>
          <a:p>
            <a:fld id="{A23555A7-0483-45B2-90CB-C536543EEA55}" type="slidenum">
              <a:rPr lang="en-US" altLang="fr-FR"/>
              <a:pPr/>
              <a:t>‹#›</a:t>
            </a:fld>
            <a:endParaRPr lang="en-US" altLang="fr-FR"/>
          </a:p>
        </p:txBody>
      </p:sp>
    </p:spTree>
    <p:extLst>
      <p:ext uri="{BB962C8B-B14F-4D97-AF65-F5344CB8AC3E}">
        <p14:creationId xmlns:p14="http://schemas.microsoft.com/office/powerpoint/2010/main" val="3212548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086600" cy="762000"/>
          </a:xfrm>
        </p:spPr>
        <p:txBody>
          <a:bodyPr/>
          <a:lstStyle/>
          <a:p>
            <a:r>
              <a:rPr lang="en-US"/>
              <a:t>Click to edit Master title style</a:t>
            </a:r>
          </a:p>
        </p:txBody>
      </p:sp>
      <p:sp>
        <p:nvSpPr>
          <p:cNvPr id="3" name="Text Placeholder 2"/>
          <p:cNvSpPr>
            <a:spLocks noGrp="1"/>
          </p:cNvSpPr>
          <p:nvPr>
            <p:ph type="body" sz="half" idx="1"/>
          </p:nvPr>
        </p:nvSpPr>
        <p:spPr>
          <a:xfrm>
            <a:off x="762000" y="1295400"/>
            <a:ext cx="37719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295400"/>
            <a:ext cx="37719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37719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6152"/>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0B0F0"/>
        </a:solidFill>
        <a:effectLst/>
      </p:bgPr>
    </p:bg>
    <p:spTree>
      <p:nvGrpSpPr>
        <p:cNvPr id="1" name=""/>
        <p:cNvGrpSpPr/>
        <p:nvPr/>
      </p:nvGrpSpPr>
      <p:grpSpPr>
        <a:xfrm>
          <a:off x="0" y="0"/>
          <a:ext cx="0" cy="0"/>
          <a:chOff x="0" y="0"/>
          <a:chExt cx="0" cy="0"/>
        </a:xfrm>
      </p:grpSpPr>
      <p:sp>
        <p:nvSpPr>
          <p:cNvPr id="6" name="자유형 12">
            <a:extLst>
              <a:ext uri="{FF2B5EF4-FFF2-40B4-BE49-F238E27FC236}">
                <a16:creationId xmlns:a16="http://schemas.microsoft.com/office/drawing/2014/main" id="{E09B705A-D507-4F62-972A-A1394A025C15}"/>
              </a:ext>
            </a:extLst>
          </p:cNvPr>
          <p:cNvSpPr>
            <a:spLocks noEditPoints="1"/>
          </p:cNvSpPr>
          <p:nvPr userDrawn="1"/>
        </p:nvSpPr>
        <p:spPr bwMode="auto">
          <a:xfrm>
            <a:off x="0" y="386499"/>
            <a:ext cx="9144000" cy="6471501"/>
          </a:xfrm>
          <a:custGeom>
            <a:avLst/>
            <a:gdLst>
              <a:gd name="T0" fmla="*/ 2528 w 3842"/>
              <a:gd name="T1" fmla="*/ 2084 h 2164"/>
              <a:gd name="T2" fmla="*/ 2619 w 3842"/>
              <a:gd name="T3" fmla="*/ 1953 h 2164"/>
              <a:gd name="T4" fmla="*/ 2540 w 3842"/>
              <a:gd name="T5" fmla="*/ 1830 h 2164"/>
              <a:gd name="T6" fmla="*/ 2558 w 3842"/>
              <a:gd name="T7" fmla="*/ 1824 h 2164"/>
              <a:gd name="T8" fmla="*/ 2599 w 3842"/>
              <a:gd name="T9" fmla="*/ 1886 h 2164"/>
              <a:gd name="T10" fmla="*/ 534 w 3842"/>
              <a:gd name="T11" fmla="*/ 34 h 2164"/>
              <a:gd name="T12" fmla="*/ 1063 w 3842"/>
              <a:gd name="T13" fmla="*/ 16 h 2164"/>
              <a:gd name="T14" fmla="*/ 418 w 3842"/>
              <a:gd name="T15" fmla="*/ 91 h 2164"/>
              <a:gd name="T16" fmla="*/ 441 w 3842"/>
              <a:gd name="T17" fmla="*/ 47 h 2164"/>
              <a:gd name="T18" fmla="*/ 2955 w 3842"/>
              <a:gd name="T19" fmla="*/ 197 h 2164"/>
              <a:gd name="T20" fmla="*/ 2102 w 3842"/>
              <a:gd name="T21" fmla="*/ 39 h 2164"/>
              <a:gd name="T22" fmla="*/ 1208 w 3842"/>
              <a:gd name="T23" fmla="*/ 395 h 2164"/>
              <a:gd name="T24" fmla="*/ 1335 w 3842"/>
              <a:gd name="T25" fmla="*/ 191 h 2164"/>
              <a:gd name="T26" fmla="*/ 1512 w 3842"/>
              <a:gd name="T27" fmla="*/ 309 h 2164"/>
              <a:gd name="T28" fmla="*/ 2495 w 3842"/>
              <a:gd name="T29" fmla="*/ 1883 h 2164"/>
              <a:gd name="T30" fmla="*/ 2402 w 3842"/>
              <a:gd name="T31" fmla="*/ 1994 h 2164"/>
              <a:gd name="T32" fmla="*/ 2122 w 3842"/>
              <a:gd name="T33" fmla="*/ 2051 h 2164"/>
              <a:gd name="T34" fmla="*/ 52 w 3842"/>
              <a:gd name="T35" fmla="*/ 888 h 2164"/>
              <a:gd name="T36" fmla="*/ 84 w 3842"/>
              <a:gd name="T37" fmla="*/ 841 h 2164"/>
              <a:gd name="T38" fmla="*/ 12 w 3842"/>
              <a:gd name="T39" fmla="*/ 865 h 2164"/>
              <a:gd name="T40" fmla="*/ 435 w 3842"/>
              <a:gd name="T41" fmla="*/ 1316 h 2164"/>
              <a:gd name="T42" fmla="*/ 506 w 3842"/>
              <a:gd name="T43" fmla="*/ 811 h 2164"/>
              <a:gd name="T44" fmla="*/ 453 w 3842"/>
              <a:gd name="T45" fmla="*/ 1187 h 2164"/>
              <a:gd name="T46" fmla="*/ 2961 w 3842"/>
              <a:gd name="T47" fmla="*/ 1204 h 2164"/>
              <a:gd name="T48" fmla="*/ 2942 w 3842"/>
              <a:gd name="T49" fmla="*/ 903 h 2164"/>
              <a:gd name="T50" fmla="*/ 2924 w 3842"/>
              <a:gd name="T51" fmla="*/ 1291 h 2164"/>
              <a:gd name="T52" fmla="*/ 2703 w 3842"/>
              <a:gd name="T53" fmla="*/ 1452 h 2164"/>
              <a:gd name="T54" fmla="*/ 3737 w 3842"/>
              <a:gd name="T55" fmla="*/ 481 h 2164"/>
              <a:gd name="T56" fmla="*/ 2969 w 3842"/>
              <a:gd name="T57" fmla="*/ 323 h 2164"/>
              <a:gd name="T58" fmla="*/ 2435 w 3842"/>
              <a:gd name="T59" fmla="*/ 286 h 2164"/>
              <a:gd name="T60" fmla="*/ 2096 w 3842"/>
              <a:gd name="T61" fmla="*/ 183 h 2164"/>
              <a:gd name="T62" fmla="*/ 1622 w 3842"/>
              <a:gd name="T63" fmla="*/ 348 h 2164"/>
              <a:gd name="T64" fmla="*/ 1457 w 3842"/>
              <a:gd name="T65" fmla="*/ 390 h 2164"/>
              <a:gd name="T66" fmla="*/ 995 w 3842"/>
              <a:gd name="T67" fmla="*/ 551 h 2164"/>
              <a:gd name="T68" fmla="*/ 721 w 3842"/>
              <a:gd name="T69" fmla="*/ 429 h 2164"/>
              <a:gd name="T70" fmla="*/ 510 w 3842"/>
              <a:gd name="T71" fmla="*/ 438 h 2164"/>
              <a:gd name="T72" fmla="*/ 364 w 3842"/>
              <a:gd name="T73" fmla="*/ 600 h 2164"/>
              <a:gd name="T74" fmla="*/ 245 w 3842"/>
              <a:gd name="T75" fmla="*/ 751 h 2164"/>
              <a:gd name="T76" fmla="*/ 479 w 3842"/>
              <a:gd name="T77" fmla="*/ 667 h 2164"/>
              <a:gd name="T78" fmla="*/ 616 w 3842"/>
              <a:gd name="T79" fmla="*/ 789 h 2164"/>
              <a:gd name="T80" fmla="*/ 295 w 3842"/>
              <a:gd name="T81" fmla="*/ 868 h 2164"/>
              <a:gd name="T82" fmla="*/ 73 w 3842"/>
              <a:gd name="T83" fmla="*/ 1180 h 2164"/>
              <a:gd name="T84" fmla="*/ 442 w 3842"/>
              <a:gd name="T85" fmla="*/ 1213 h 2164"/>
              <a:gd name="T86" fmla="*/ 603 w 3842"/>
              <a:gd name="T87" fmla="*/ 1309 h 2164"/>
              <a:gd name="T88" fmla="*/ 700 w 3842"/>
              <a:gd name="T89" fmla="*/ 1335 h 2164"/>
              <a:gd name="T90" fmla="*/ 159 w 3842"/>
              <a:gd name="T91" fmla="*/ 1972 h 2164"/>
              <a:gd name="T92" fmla="*/ 908 w 3842"/>
              <a:gd name="T93" fmla="*/ 1771 h 2164"/>
              <a:gd name="T94" fmla="*/ 1247 w 3842"/>
              <a:gd name="T95" fmla="*/ 1561 h 2164"/>
              <a:gd name="T96" fmla="*/ 1468 w 3842"/>
              <a:gd name="T97" fmla="*/ 1612 h 2164"/>
              <a:gd name="T98" fmla="*/ 1870 w 3842"/>
              <a:gd name="T99" fmla="*/ 1656 h 2164"/>
              <a:gd name="T100" fmla="*/ 2075 w 3842"/>
              <a:gd name="T101" fmla="*/ 1936 h 2164"/>
              <a:gd name="T102" fmla="*/ 2283 w 3842"/>
              <a:gd name="T103" fmla="*/ 1796 h 2164"/>
              <a:gd name="T104" fmla="*/ 2512 w 3842"/>
              <a:gd name="T105" fmla="*/ 1539 h 2164"/>
              <a:gd name="T106" fmla="*/ 2607 w 3842"/>
              <a:gd name="T107" fmla="*/ 1312 h 2164"/>
              <a:gd name="T108" fmla="*/ 2904 w 3842"/>
              <a:gd name="T109" fmla="*/ 1004 h 2164"/>
              <a:gd name="T110" fmla="*/ 3290 w 3842"/>
              <a:gd name="T111" fmla="*/ 695 h 2164"/>
              <a:gd name="T112" fmla="*/ 3427 w 3842"/>
              <a:gd name="T113" fmla="*/ 731 h 2164"/>
              <a:gd name="T114" fmla="*/ 3832 w 3842"/>
              <a:gd name="T115" fmla="*/ 573 h 2164"/>
              <a:gd name="T116" fmla="*/ 818 w 3842"/>
              <a:gd name="T117" fmla="*/ 668 h 2164"/>
              <a:gd name="T118" fmla="*/ 776 w 3842"/>
              <a:gd name="T119" fmla="*/ 1102 h 2164"/>
              <a:gd name="T120" fmla="*/ 1104 w 3842"/>
              <a:gd name="T121" fmla="*/ 1280 h 2164"/>
              <a:gd name="T122" fmla="*/ 1310 w 3842"/>
              <a:gd name="T123" fmla="*/ 1119 h 2164"/>
              <a:gd name="T124" fmla="*/ 3790 w 3842"/>
              <a:gd name="T125" fmla="*/ 961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42" h="2164">
                <a:moveTo>
                  <a:pt x="2528" y="1974"/>
                </a:moveTo>
                <a:cubicBezTo>
                  <a:pt x="2527" y="1974"/>
                  <a:pt x="2526" y="1974"/>
                  <a:pt x="2525" y="1974"/>
                </a:cubicBezTo>
                <a:cubicBezTo>
                  <a:pt x="2524" y="1974"/>
                  <a:pt x="2524" y="1974"/>
                  <a:pt x="2524" y="1973"/>
                </a:cubicBezTo>
                <a:cubicBezTo>
                  <a:pt x="2523" y="1972"/>
                  <a:pt x="2522" y="1972"/>
                  <a:pt x="2522" y="1972"/>
                </a:cubicBezTo>
                <a:cubicBezTo>
                  <a:pt x="2521" y="1972"/>
                  <a:pt x="2520" y="1973"/>
                  <a:pt x="2520" y="1973"/>
                </a:cubicBezTo>
                <a:cubicBezTo>
                  <a:pt x="2519" y="1974"/>
                  <a:pt x="2518" y="1974"/>
                  <a:pt x="2518" y="1975"/>
                </a:cubicBezTo>
                <a:cubicBezTo>
                  <a:pt x="2517" y="1975"/>
                  <a:pt x="2518" y="1976"/>
                  <a:pt x="2518" y="1976"/>
                </a:cubicBezTo>
                <a:cubicBezTo>
                  <a:pt x="2519" y="1977"/>
                  <a:pt x="2519" y="1976"/>
                  <a:pt x="2519" y="1976"/>
                </a:cubicBezTo>
                <a:cubicBezTo>
                  <a:pt x="2520" y="1976"/>
                  <a:pt x="2520" y="1975"/>
                  <a:pt x="2521" y="1976"/>
                </a:cubicBezTo>
                <a:cubicBezTo>
                  <a:pt x="2521" y="1976"/>
                  <a:pt x="2521" y="1977"/>
                  <a:pt x="2522" y="1977"/>
                </a:cubicBezTo>
                <a:cubicBezTo>
                  <a:pt x="2521" y="1976"/>
                  <a:pt x="2522" y="1976"/>
                  <a:pt x="2523" y="1976"/>
                </a:cubicBezTo>
                <a:cubicBezTo>
                  <a:pt x="2523" y="1975"/>
                  <a:pt x="2524" y="1975"/>
                  <a:pt x="2525" y="1975"/>
                </a:cubicBezTo>
                <a:cubicBezTo>
                  <a:pt x="2525" y="1976"/>
                  <a:pt x="2525" y="1976"/>
                  <a:pt x="2525" y="1976"/>
                </a:cubicBezTo>
                <a:cubicBezTo>
                  <a:pt x="2525" y="1976"/>
                  <a:pt x="2525" y="1977"/>
                  <a:pt x="2525" y="1977"/>
                </a:cubicBezTo>
                <a:cubicBezTo>
                  <a:pt x="2526" y="1977"/>
                  <a:pt x="2527" y="1976"/>
                  <a:pt x="2527" y="1976"/>
                </a:cubicBezTo>
                <a:cubicBezTo>
                  <a:pt x="2527" y="1975"/>
                  <a:pt x="2528" y="1975"/>
                  <a:pt x="2528" y="1975"/>
                </a:cubicBezTo>
                <a:cubicBezTo>
                  <a:pt x="2528" y="1974"/>
                  <a:pt x="2528" y="1974"/>
                  <a:pt x="2528" y="1974"/>
                </a:cubicBezTo>
                <a:cubicBezTo>
                  <a:pt x="2528" y="1974"/>
                  <a:pt x="2529" y="1974"/>
                  <a:pt x="2529" y="1973"/>
                </a:cubicBezTo>
                <a:cubicBezTo>
                  <a:pt x="2529" y="1973"/>
                  <a:pt x="2528" y="1974"/>
                  <a:pt x="2528" y="1974"/>
                </a:cubicBezTo>
                <a:close/>
                <a:moveTo>
                  <a:pt x="2578" y="1829"/>
                </a:moveTo>
                <a:cubicBezTo>
                  <a:pt x="2578" y="1828"/>
                  <a:pt x="2577" y="1828"/>
                  <a:pt x="2577" y="1829"/>
                </a:cubicBezTo>
                <a:cubicBezTo>
                  <a:pt x="2577" y="1829"/>
                  <a:pt x="2578" y="1829"/>
                  <a:pt x="2579" y="1829"/>
                </a:cubicBezTo>
                <a:cubicBezTo>
                  <a:pt x="2579" y="1830"/>
                  <a:pt x="2580" y="1830"/>
                  <a:pt x="2580" y="1829"/>
                </a:cubicBezTo>
                <a:cubicBezTo>
                  <a:pt x="2580" y="1828"/>
                  <a:pt x="2578" y="1829"/>
                  <a:pt x="2578" y="1829"/>
                </a:cubicBezTo>
                <a:close/>
                <a:moveTo>
                  <a:pt x="2586" y="1840"/>
                </a:moveTo>
                <a:cubicBezTo>
                  <a:pt x="2585" y="1840"/>
                  <a:pt x="2585" y="1841"/>
                  <a:pt x="2586" y="1841"/>
                </a:cubicBezTo>
                <a:cubicBezTo>
                  <a:pt x="2586" y="1841"/>
                  <a:pt x="2587" y="1841"/>
                  <a:pt x="2586" y="1841"/>
                </a:cubicBezTo>
                <a:cubicBezTo>
                  <a:pt x="2586" y="1840"/>
                  <a:pt x="2586" y="1841"/>
                  <a:pt x="2586" y="1840"/>
                </a:cubicBezTo>
                <a:close/>
                <a:moveTo>
                  <a:pt x="2585" y="1842"/>
                </a:moveTo>
                <a:cubicBezTo>
                  <a:pt x="2585" y="1842"/>
                  <a:pt x="2585" y="1843"/>
                  <a:pt x="2585" y="1843"/>
                </a:cubicBezTo>
                <a:cubicBezTo>
                  <a:pt x="2586" y="1843"/>
                  <a:pt x="2587" y="1842"/>
                  <a:pt x="2587" y="1842"/>
                </a:cubicBezTo>
                <a:cubicBezTo>
                  <a:pt x="2587" y="1842"/>
                  <a:pt x="2586" y="1842"/>
                  <a:pt x="2586" y="1842"/>
                </a:cubicBezTo>
                <a:cubicBezTo>
                  <a:pt x="2586" y="1842"/>
                  <a:pt x="2585" y="1841"/>
                  <a:pt x="2585" y="1842"/>
                </a:cubicBezTo>
                <a:close/>
                <a:moveTo>
                  <a:pt x="2574" y="1826"/>
                </a:moveTo>
                <a:cubicBezTo>
                  <a:pt x="2574" y="1826"/>
                  <a:pt x="2575" y="1827"/>
                  <a:pt x="2575" y="1827"/>
                </a:cubicBezTo>
                <a:cubicBezTo>
                  <a:pt x="2575" y="1827"/>
                  <a:pt x="2574" y="1826"/>
                  <a:pt x="2574" y="1826"/>
                </a:cubicBezTo>
                <a:close/>
                <a:moveTo>
                  <a:pt x="2530" y="1844"/>
                </a:moveTo>
                <a:cubicBezTo>
                  <a:pt x="2530" y="1843"/>
                  <a:pt x="2530" y="1843"/>
                  <a:pt x="2530" y="1843"/>
                </a:cubicBezTo>
                <a:cubicBezTo>
                  <a:pt x="2531" y="1842"/>
                  <a:pt x="2532" y="1841"/>
                  <a:pt x="2531" y="1841"/>
                </a:cubicBezTo>
                <a:cubicBezTo>
                  <a:pt x="2530" y="1840"/>
                  <a:pt x="2530" y="1839"/>
                  <a:pt x="2530" y="1838"/>
                </a:cubicBezTo>
                <a:cubicBezTo>
                  <a:pt x="2530" y="1838"/>
                  <a:pt x="2530" y="1838"/>
                  <a:pt x="2530" y="1837"/>
                </a:cubicBezTo>
                <a:cubicBezTo>
                  <a:pt x="2530" y="1837"/>
                  <a:pt x="2530" y="1837"/>
                  <a:pt x="2530" y="1836"/>
                </a:cubicBezTo>
                <a:cubicBezTo>
                  <a:pt x="2530" y="1836"/>
                  <a:pt x="2530" y="1836"/>
                  <a:pt x="2530" y="1836"/>
                </a:cubicBezTo>
                <a:cubicBezTo>
                  <a:pt x="2530" y="1835"/>
                  <a:pt x="2530" y="1835"/>
                  <a:pt x="2530" y="1835"/>
                </a:cubicBezTo>
                <a:cubicBezTo>
                  <a:pt x="2530" y="1834"/>
                  <a:pt x="2530" y="1834"/>
                  <a:pt x="2530" y="1833"/>
                </a:cubicBezTo>
                <a:cubicBezTo>
                  <a:pt x="2531" y="1833"/>
                  <a:pt x="2531" y="1832"/>
                  <a:pt x="2531" y="1832"/>
                </a:cubicBezTo>
                <a:cubicBezTo>
                  <a:pt x="2531" y="1831"/>
                  <a:pt x="2531" y="1831"/>
                  <a:pt x="2531" y="1831"/>
                </a:cubicBezTo>
                <a:cubicBezTo>
                  <a:pt x="2530" y="1830"/>
                  <a:pt x="2530" y="1831"/>
                  <a:pt x="2530" y="1831"/>
                </a:cubicBezTo>
                <a:cubicBezTo>
                  <a:pt x="2529" y="1831"/>
                  <a:pt x="2529" y="1831"/>
                  <a:pt x="2529" y="1830"/>
                </a:cubicBezTo>
                <a:cubicBezTo>
                  <a:pt x="2528" y="1830"/>
                  <a:pt x="2528" y="1829"/>
                  <a:pt x="2528" y="1829"/>
                </a:cubicBezTo>
                <a:cubicBezTo>
                  <a:pt x="2527" y="1828"/>
                  <a:pt x="2527" y="1828"/>
                  <a:pt x="2526" y="1827"/>
                </a:cubicBezTo>
                <a:cubicBezTo>
                  <a:pt x="2526" y="1827"/>
                  <a:pt x="2525" y="1827"/>
                  <a:pt x="2525" y="1826"/>
                </a:cubicBezTo>
                <a:cubicBezTo>
                  <a:pt x="2524" y="1825"/>
                  <a:pt x="2522" y="1827"/>
                  <a:pt x="2521" y="1826"/>
                </a:cubicBezTo>
                <a:cubicBezTo>
                  <a:pt x="2520" y="1825"/>
                  <a:pt x="2520" y="1823"/>
                  <a:pt x="2519" y="1824"/>
                </a:cubicBezTo>
                <a:cubicBezTo>
                  <a:pt x="2517" y="1824"/>
                  <a:pt x="2517" y="1825"/>
                  <a:pt x="2515" y="1825"/>
                </a:cubicBezTo>
                <a:cubicBezTo>
                  <a:pt x="2514" y="1825"/>
                  <a:pt x="2513" y="1824"/>
                  <a:pt x="2511" y="1824"/>
                </a:cubicBezTo>
                <a:cubicBezTo>
                  <a:pt x="2510" y="1824"/>
                  <a:pt x="2510" y="1824"/>
                  <a:pt x="2509" y="1824"/>
                </a:cubicBezTo>
                <a:cubicBezTo>
                  <a:pt x="2508" y="1824"/>
                  <a:pt x="2508" y="1824"/>
                  <a:pt x="2507" y="1825"/>
                </a:cubicBezTo>
                <a:cubicBezTo>
                  <a:pt x="2507" y="1825"/>
                  <a:pt x="2507" y="1826"/>
                  <a:pt x="2508" y="1826"/>
                </a:cubicBezTo>
                <a:cubicBezTo>
                  <a:pt x="2509" y="1827"/>
                  <a:pt x="2509" y="1825"/>
                  <a:pt x="2510" y="1826"/>
                </a:cubicBezTo>
                <a:cubicBezTo>
                  <a:pt x="2511" y="1827"/>
                  <a:pt x="2510" y="1829"/>
                  <a:pt x="2511" y="1829"/>
                </a:cubicBezTo>
                <a:cubicBezTo>
                  <a:pt x="2511" y="1830"/>
                  <a:pt x="2512" y="1830"/>
                  <a:pt x="2513" y="1830"/>
                </a:cubicBezTo>
                <a:cubicBezTo>
                  <a:pt x="2513" y="1830"/>
                  <a:pt x="2514" y="1831"/>
                  <a:pt x="2514" y="1831"/>
                </a:cubicBezTo>
                <a:cubicBezTo>
                  <a:pt x="2515" y="1832"/>
                  <a:pt x="2515" y="1833"/>
                  <a:pt x="2516" y="1835"/>
                </a:cubicBezTo>
                <a:cubicBezTo>
                  <a:pt x="2516" y="1835"/>
                  <a:pt x="2516" y="1836"/>
                  <a:pt x="2516" y="1837"/>
                </a:cubicBezTo>
                <a:cubicBezTo>
                  <a:pt x="2516" y="1837"/>
                  <a:pt x="2516" y="1837"/>
                  <a:pt x="2516" y="1837"/>
                </a:cubicBezTo>
                <a:cubicBezTo>
                  <a:pt x="2516" y="1838"/>
                  <a:pt x="2516" y="1838"/>
                  <a:pt x="2516" y="1838"/>
                </a:cubicBezTo>
                <a:cubicBezTo>
                  <a:pt x="2516" y="1839"/>
                  <a:pt x="2516" y="1840"/>
                  <a:pt x="2517" y="1840"/>
                </a:cubicBezTo>
                <a:cubicBezTo>
                  <a:pt x="2518" y="1840"/>
                  <a:pt x="2518" y="1841"/>
                  <a:pt x="2519" y="1842"/>
                </a:cubicBezTo>
                <a:cubicBezTo>
                  <a:pt x="2519" y="1843"/>
                  <a:pt x="2518" y="1843"/>
                  <a:pt x="2519" y="1844"/>
                </a:cubicBezTo>
                <a:cubicBezTo>
                  <a:pt x="2519" y="1844"/>
                  <a:pt x="2519" y="1845"/>
                  <a:pt x="2520" y="1846"/>
                </a:cubicBezTo>
                <a:cubicBezTo>
                  <a:pt x="2520" y="1846"/>
                  <a:pt x="2521" y="1846"/>
                  <a:pt x="2521" y="1847"/>
                </a:cubicBezTo>
                <a:cubicBezTo>
                  <a:pt x="2521" y="1847"/>
                  <a:pt x="2522" y="1847"/>
                  <a:pt x="2522" y="1848"/>
                </a:cubicBezTo>
                <a:cubicBezTo>
                  <a:pt x="2522" y="1849"/>
                  <a:pt x="2522" y="1849"/>
                  <a:pt x="2523" y="1849"/>
                </a:cubicBezTo>
                <a:cubicBezTo>
                  <a:pt x="2524" y="1849"/>
                  <a:pt x="2524" y="1849"/>
                  <a:pt x="2524" y="1849"/>
                </a:cubicBezTo>
                <a:cubicBezTo>
                  <a:pt x="2524" y="1850"/>
                  <a:pt x="2525" y="1850"/>
                  <a:pt x="2525" y="1850"/>
                </a:cubicBezTo>
                <a:cubicBezTo>
                  <a:pt x="2526" y="1850"/>
                  <a:pt x="2526" y="1849"/>
                  <a:pt x="2526" y="1848"/>
                </a:cubicBezTo>
                <a:cubicBezTo>
                  <a:pt x="2527" y="1848"/>
                  <a:pt x="2528" y="1849"/>
                  <a:pt x="2528" y="1848"/>
                </a:cubicBezTo>
                <a:cubicBezTo>
                  <a:pt x="2528" y="1848"/>
                  <a:pt x="2527" y="1848"/>
                  <a:pt x="2528" y="1847"/>
                </a:cubicBezTo>
                <a:cubicBezTo>
                  <a:pt x="2528" y="1847"/>
                  <a:pt x="2529" y="1847"/>
                  <a:pt x="2529" y="1846"/>
                </a:cubicBezTo>
                <a:cubicBezTo>
                  <a:pt x="2528" y="1846"/>
                  <a:pt x="2528" y="1845"/>
                  <a:pt x="2529" y="1844"/>
                </a:cubicBezTo>
                <a:cubicBezTo>
                  <a:pt x="2529" y="1844"/>
                  <a:pt x="2530" y="1844"/>
                  <a:pt x="2530" y="1844"/>
                </a:cubicBezTo>
                <a:close/>
                <a:moveTo>
                  <a:pt x="2534" y="1816"/>
                </a:moveTo>
                <a:cubicBezTo>
                  <a:pt x="2534" y="1817"/>
                  <a:pt x="2535" y="1817"/>
                  <a:pt x="2535" y="1817"/>
                </a:cubicBezTo>
                <a:cubicBezTo>
                  <a:pt x="2536" y="1816"/>
                  <a:pt x="2535" y="1815"/>
                  <a:pt x="2534" y="1816"/>
                </a:cubicBezTo>
                <a:close/>
                <a:moveTo>
                  <a:pt x="2595" y="1861"/>
                </a:moveTo>
                <a:cubicBezTo>
                  <a:pt x="2596" y="1861"/>
                  <a:pt x="2596" y="1860"/>
                  <a:pt x="2595" y="1860"/>
                </a:cubicBezTo>
                <a:cubicBezTo>
                  <a:pt x="2595" y="1860"/>
                  <a:pt x="2595" y="1861"/>
                  <a:pt x="2595" y="1861"/>
                </a:cubicBezTo>
                <a:close/>
                <a:moveTo>
                  <a:pt x="2523" y="1977"/>
                </a:moveTo>
                <a:cubicBezTo>
                  <a:pt x="2522" y="1977"/>
                  <a:pt x="2523" y="1979"/>
                  <a:pt x="2524" y="1978"/>
                </a:cubicBezTo>
                <a:cubicBezTo>
                  <a:pt x="2524" y="1978"/>
                  <a:pt x="2525" y="1977"/>
                  <a:pt x="2523" y="1977"/>
                </a:cubicBezTo>
                <a:close/>
                <a:moveTo>
                  <a:pt x="2501" y="1770"/>
                </a:moveTo>
                <a:cubicBezTo>
                  <a:pt x="2502" y="1770"/>
                  <a:pt x="2502" y="1769"/>
                  <a:pt x="2501" y="1769"/>
                </a:cubicBezTo>
                <a:cubicBezTo>
                  <a:pt x="2501" y="1769"/>
                  <a:pt x="2502" y="1768"/>
                  <a:pt x="2501" y="1768"/>
                </a:cubicBezTo>
                <a:cubicBezTo>
                  <a:pt x="2501" y="1768"/>
                  <a:pt x="2500" y="1768"/>
                  <a:pt x="2500" y="1768"/>
                </a:cubicBezTo>
                <a:cubicBezTo>
                  <a:pt x="2500" y="1769"/>
                  <a:pt x="2501" y="1769"/>
                  <a:pt x="2501" y="1770"/>
                </a:cubicBezTo>
                <a:close/>
                <a:moveTo>
                  <a:pt x="2525" y="1808"/>
                </a:moveTo>
                <a:cubicBezTo>
                  <a:pt x="2525" y="1808"/>
                  <a:pt x="2525" y="1807"/>
                  <a:pt x="2525" y="1807"/>
                </a:cubicBezTo>
                <a:cubicBezTo>
                  <a:pt x="2524" y="1807"/>
                  <a:pt x="2524" y="1809"/>
                  <a:pt x="2525" y="1808"/>
                </a:cubicBezTo>
                <a:close/>
                <a:moveTo>
                  <a:pt x="2500" y="1766"/>
                </a:moveTo>
                <a:cubicBezTo>
                  <a:pt x="2499" y="1766"/>
                  <a:pt x="2500" y="1767"/>
                  <a:pt x="2500" y="1767"/>
                </a:cubicBezTo>
                <a:cubicBezTo>
                  <a:pt x="2501" y="1767"/>
                  <a:pt x="2500" y="1765"/>
                  <a:pt x="2500" y="1766"/>
                </a:cubicBezTo>
                <a:close/>
                <a:moveTo>
                  <a:pt x="2602" y="1893"/>
                </a:moveTo>
                <a:cubicBezTo>
                  <a:pt x="2603" y="1893"/>
                  <a:pt x="2603" y="1894"/>
                  <a:pt x="2604" y="1895"/>
                </a:cubicBezTo>
                <a:cubicBezTo>
                  <a:pt x="2604" y="1895"/>
                  <a:pt x="2604" y="1896"/>
                  <a:pt x="2604" y="1895"/>
                </a:cubicBezTo>
                <a:cubicBezTo>
                  <a:pt x="2605" y="1895"/>
                  <a:pt x="2604" y="1895"/>
                  <a:pt x="2604" y="1894"/>
                </a:cubicBezTo>
                <a:cubicBezTo>
                  <a:pt x="2603" y="1893"/>
                  <a:pt x="2603" y="1892"/>
                  <a:pt x="2602" y="1891"/>
                </a:cubicBezTo>
                <a:cubicBezTo>
                  <a:pt x="2602" y="1890"/>
                  <a:pt x="2601" y="1891"/>
                  <a:pt x="2601" y="1891"/>
                </a:cubicBezTo>
                <a:cubicBezTo>
                  <a:pt x="2601" y="1892"/>
                  <a:pt x="2601" y="1892"/>
                  <a:pt x="2602" y="1893"/>
                </a:cubicBezTo>
                <a:close/>
                <a:moveTo>
                  <a:pt x="2539" y="1590"/>
                </a:moveTo>
                <a:cubicBezTo>
                  <a:pt x="2539" y="1588"/>
                  <a:pt x="2537" y="1588"/>
                  <a:pt x="2536" y="1588"/>
                </a:cubicBezTo>
                <a:cubicBezTo>
                  <a:pt x="2535" y="1587"/>
                  <a:pt x="2534" y="1586"/>
                  <a:pt x="2532" y="1586"/>
                </a:cubicBezTo>
                <a:cubicBezTo>
                  <a:pt x="2532" y="1585"/>
                  <a:pt x="2531" y="1585"/>
                  <a:pt x="2531" y="1584"/>
                </a:cubicBezTo>
                <a:cubicBezTo>
                  <a:pt x="2530" y="1584"/>
                  <a:pt x="2530" y="1583"/>
                  <a:pt x="2530" y="1583"/>
                </a:cubicBezTo>
                <a:cubicBezTo>
                  <a:pt x="2528" y="1583"/>
                  <a:pt x="2527" y="1585"/>
                  <a:pt x="2527" y="1585"/>
                </a:cubicBezTo>
                <a:cubicBezTo>
                  <a:pt x="2525" y="1587"/>
                  <a:pt x="2524" y="1588"/>
                  <a:pt x="2523" y="1588"/>
                </a:cubicBezTo>
                <a:cubicBezTo>
                  <a:pt x="2521" y="1589"/>
                  <a:pt x="2520" y="1589"/>
                  <a:pt x="2519" y="1590"/>
                </a:cubicBezTo>
                <a:cubicBezTo>
                  <a:pt x="2517" y="1592"/>
                  <a:pt x="2518" y="1593"/>
                  <a:pt x="2517" y="1595"/>
                </a:cubicBezTo>
                <a:cubicBezTo>
                  <a:pt x="2517" y="1596"/>
                  <a:pt x="2516" y="1597"/>
                  <a:pt x="2515" y="1598"/>
                </a:cubicBezTo>
                <a:cubicBezTo>
                  <a:pt x="2513" y="1599"/>
                  <a:pt x="2512" y="1601"/>
                  <a:pt x="2511" y="1602"/>
                </a:cubicBezTo>
                <a:cubicBezTo>
                  <a:pt x="2510" y="1603"/>
                  <a:pt x="2509" y="1605"/>
                  <a:pt x="2508" y="1606"/>
                </a:cubicBezTo>
                <a:cubicBezTo>
                  <a:pt x="2507" y="1608"/>
                  <a:pt x="2507" y="1610"/>
                  <a:pt x="2506" y="1612"/>
                </a:cubicBezTo>
                <a:cubicBezTo>
                  <a:pt x="2505" y="1613"/>
                  <a:pt x="2503" y="1615"/>
                  <a:pt x="2503" y="1617"/>
                </a:cubicBezTo>
                <a:cubicBezTo>
                  <a:pt x="2502" y="1619"/>
                  <a:pt x="2502" y="1621"/>
                  <a:pt x="2502" y="1622"/>
                </a:cubicBezTo>
                <a:cubicBezTo>
                  <a:pt x="2502" y="1624"/>
                  <a:pt x="2501" y="1626"/>
                  <a:pt x="2501" y="1627"/>
                </a:cubicBezTo>
                <a:cubicBezTo>
                  <a:pt x="2501" y="1629"/>
                  <a:pt x="2502" y="1632"/>
                  <a:pt x="2503" y="1634"/>
                </a:cubicBezTo>
                <a:cubicBezTo>
                  <a:pt x="2503" y="1634"/>
                  <a:pt x="2504" y="1635"/>
                  <a:pt x="2504" y="1636"/>
                </a:cubicBezTo>
                <a:cubicBezTo>
                  <a:pt x="2504" y="1637"/>
                  <a:pt x="2504" y="1638"/>
                  <a:pt x="2505" y="1639"/>
                </a:cubicBezTo>
                <a:cubicBezTo>
                  <a:pt x="2505" y="1640"/>
                  <a:pt x="2506" y="1640"/>
                  <a:pt x="2507" y="1641"/>
                </a:cubicBezTo>
                <a:cubicBezTo>
                  <a:pt x="2507" y="1641"/>
                  <a:pt x="2508" y="1642"/>
                  <a:pt x="2508" y="1643"/>
                </a:cubicBezTo>
                <a:cubicBezTo>
                  <a:pt x="2508" y="1644"/>
                  <a:pt x="2509" y="1645"/>
                  <a:pt x="2510" y="1646"/>
                </a:cubicBezTo>
                <a:cubicBezTo>
                  <a:pt x="2511" y="1647"/>
                  <a:pt x="2510" y="1649"/>
                  <a:pt x="2512" y="1650"/>
                </a:cubicBezTo>
                <a:cubicBezTo>
                  <a:pt x="2513" y="1651"/>
                  <a:pt x="2514" y="1652"/>
                  <a:pt x="2515" y="1653"/>
                </a:cubicBezTo>
                <a:cubicBezTo>
                  <a:pt x="2516" y="1653"/>
                  <a:pt x="2516" y="1655"/>
                  <a:pt x="2517" y="1654"/>
                </a:cubicBezTo>
                <a:cubicBezTo>
                  <a:pt x="2517" y="1654"/>
                  <a:pt x="2517" y="1653"/>
                  <a:pt x="2517" y="1652"/>
                </a:cubicBezTo>
                <a:cubicBezTo>
                  <a:pt x="2517" y="1650"/>
                  <a:pt x="2517" y="1647"/>
                  <a:pt x="2519" y="1645"/>
                </a:cubicBezTo>
                <a:cubicBezTo>
                  <a:pt x="2521" y="1643"/>
                  <a:pt x="2521" y="1639"/>
                  <a:pt x="2522" y="1636"/>
                </a:cubicBezTo>
                <a:cubicBezTo>
                  <a:pt x="2523" y="1635"/>
                  <a:pt x="2524" y="1633"/>
                  <a:pt x="2525" y="1632"/>
                </a:cubicBezTo>
                <a:cubicBezTo>
                  <a:pt x="2526" y="1630"/>
                  <a:pt x="2527" y="1629"/>
                  <a:pt x="2527" y="1627"/>
                </a:cubicBezTo>
                <a:cubicBezTo>
                  <a:pt x="2528" y="1625"/>
                  <a:pt x="2529" y="1624"/>
                  <a:pt x="2530" y="1622"/>
                </a:cubicBezTo>
                <a:cubicBezTo>
                  <a:pt x="2531" y="1620"/>
                  <a:pt x="2531" y="1617"/>
                  <a:pt x="2532" y="1615"/>
                </a:cubicBezTo>
                <a:cubicBezTo>
                  <a:pt x="2532" y="1611"/>
                  <a:pt x="2533" y="1607"/>
                  <a:pt x="2535" y="1604"/>
                </a:cubicBezTo>
                <a:cubicBezTo>
                  <a:pt x="2536" y="1602"/>
                  <a:pt x="2537" y="1601"/>
                  <a:pt x="2537" y="1599"/>
                </a:cubicBezTo>
                <a:cubicBezTo>
                  <a:pt x="2536" y="1597"/>
                  <a:pt x="2536" y="1596"/>
                  <a:pt x="2536" y="1594"/>
                </a:cubicBezTo>
                <a:cubicBezTo>
                  <a:pt x="2537" y="1592"/>
                  <a:pt x="2538" y="1592"/>
                  <a:pt x="2539" y="1590"/>
                </a:cubicBezTo>
                <a:close/>
                <a:moveTo>
                  <a:pt x="2443" y="1949"/>
                </a:moveTo>
                <a:cubicBezTo>
                  <a:pt x="2443" y="1949"/>
                  <a:pt x="2443" y="1949"/>
                  <a:pt x="2442" y="1950"/>
                </a:cubicBezTo>
                <a:cubicBezTo>
                  <a:pt x="2442" y="1950"/>
                  <a:pt x="2441" y="1952"/>
                  <a:pt x="2442" y="1952"/>
                </a:cubicBezTo>
                <a:cubicBezTo>
                  <a:pt x="2443" y="1953"/>
                  <a:pt x="2444" y="1951"/>
                  <a:pt x="2445" y="1951"/>
                </a:cubicBezTo>
                <a:cubicBezTo>
                  <a:pt x="2445" y="1951"/>
                  <a:pt x="2446" y="1951"/>
                  <a:pt x="2446" y="1950"/>
                </a:cubicBezTo>
                <a:cubicBezTo>
                  <a:pt x="2447" y="1949"/>
                  <a:pt x="2447" y="1948"/>
                  <a:pt x="2446" y="1948"/>
                </a:cubicBezTo>
                <a:cubicBezTo>
                  <a:pt x="2446" y="1948"/>
                  <a:pt x="2446" y="1948"/>
                  <a:pt x="2445" y="1948"/>
                </a:cubicBezTo>
                <a:cubicBezTo>
                  <a:pt x="2445" y="1948"/>
                  <a:pt x="2445" y="1948"/>
                  <a:pt x="2444" y="1948"/>
                </a:cubicBezTo>
                <a:cubicBezTo>
                  <a:pt x="2443" y="1947"/>
                  <a:pt x="2444" y="1948"/>
                  <a:pt x="2443" y="1949"/>
                </a:cubicBezTo>
                <a:close/>
                <a:moveTo>
                  <a:pt x="2567" y="2116"/>
                </a:moveTo>
                <a:cubicBezTo>
                  <a:pt x="2566" y="2116"/>
                  <a:pt x="2565" y="2118"/>
                  <a:pt x="2564" y="2117"/>
                </a:cubicBezTo>
                <a:cubicBezTo>
                  <a:pt x="2563" y="2116"/>
                  <a:pt x="2564" y="2115"/>
                  <a:pt x="2562" y="2115"/>
                </a:cubicBezTo>
                <a:cubicBezTo>
                  <a:pt x="2561" y="2114"/>
                  <a:pt x="2560" y="2115"/>
                  <a:pt x="2559" y="2116"/>
                </a:cubicBezTo>
                <a:cubicBezTo>
                  <a:pt x="2558" y="2117"/>
                  <a:pt x="2556" y="2116"/>
                  <a:pt x="2555" y="2118"/>
                </a:cubicBezTo>
                <a:cubicBezTo>
                  <a:pt x="2555" y="2118"/>
                  <a:pt x="2556" y="2119"/>
                  <a:pt x="2556" y="2119"/>
                </a:cubicBezTo>
                <a:cubicBezTo>
                  <a:pt x="2556" y="2120"/>
                  <a:pt x="2556" y="2121"/>
                  <a:pt x="2556" y="2122"/>
                </a:cubicBezTo>
                <a:cubicBezTo>
                  <a:pt x="2556" y="2122"/>
                  <a:pt x="2556" y="2123"/>
                  <a:pt x="2556" y="2123"/>
                </a:cubicBezTo>
                <a:cubicBezTo>
                  <a:pt x="2557" y="2123"/>
                  <a:pt x="2558" y="2123"/>
                  <a:pt x="2558" y="2122"/>
                </a:cubicBezTo>
                <a:cubicBezTo>
                  <a:pt x="2559" y="2121"/>
                  <a:pt x="2559" y="2122"/>
                  <a:pt x="2560" y="2121"/>
                </a:cubicBezTo>
                <a:cubicBezTo>
                  <a:pt x="2561" y="2121"/>
                  <a:pt x="2560" y="2120"/>
                  <a:pt x="2561" y="2120"/>
                </a:cubicBezTo>
                <a:cubicBezTo>
                  <a:pt x="2562" y="2118"/>
                  <a:pt x="2563" y="2120"/>
                  <a:pt x="2562" y="2121"/>
                </a:cubicBezTo>
                <a:cubicBezTo>
                  <a:pt x="2562" y="2122"/>
                  <a:pt x="2562" y="2122"/>
                  <a:pt x="2562" y="2123"/>
                </a:cubicBezTo>
                <a:cubicBezTo>
                  <a:pt x="2562" y="2124"/>
                  <a:pt x="2562" y="2125"/>
                  <a:pt x="2563" y="2125"/>
                </a:cubicBezTo>
                <a:cubicBezTo>
                  <a:pt x="2564" y="2125"/>
                  <a:pt x="2563" y="2122"/>
                  <a:pt x="2564" y="2121"/>
                </a:cubicBezTo>
                <a:cubicBezTo>
                  <a:pt x="2565" y="2121"/>
                  <a:pt x="2565" y="2121"/>
                  <a:pt x="2566" y="2121"/>
                </a:cubicBezTo>
                <a:cubicBezTo>
                  <a:pt x="2567" y="2120"/>
                  <a:pt x="2567" y="2120"/>
                  <a:pt x="2567" y="2119"/>
                </a:cubicBezTo>
                <a:cubicBezTo>
                  <a:pt x="2568" y="2118"/>
                  <a:pt x="2570" y="2118"/>
                  <a:pt x="2570" y="2117"/>
                </a:cubicBezTo>
                <a:cubicBezTo>
                  <a:pt x="2569" y="2117"/>
                  <a:pt x="2569" y="2117"/>
                  <a:pt x="2568" y="2117"/>
                </a:cubicBezTo>
                <a:cubicBezTo>
                  <a:pt x="2568" y="2117"/>
                  <a:pt x="2567" y="2116"/>
                  <a:pt x="2567" y="2116"/>
                </a:cubicBezTo>
                <a:close/>
                <a:moveTo>
                  <a:pt x="2593" y="2076"/>
                </a:moveTo>
                <a:cubicBezTo>
                  <a:pt x="2594" y="2075"/>
                  <a:pt x="2595" y="2075"/>
                  <a:pt x="2596" y="2074"/>
                </a:cubicBezTo>
                <a:cubicBezTo>
                  <a:pt x="2597" y="2073"/>
                  <a:pt x="2597" y="2071"/>
                  <a:pt x="2598" y="2070"/>
                </a:cubicBezTo>
                <a:cubicBezTo>
                  <a:pt x="2598" y="2069"/>
                  <a:pt x="2599" y="2068"/>
                  <a:pt x="2600" y="2066"/>
                </a:cubicBezTo>
                <a:cubicBezTo>
                  <a:pt x="2601" y="2064"/>
                  <a:pt x="2603" y="2061"/>
                  <a:pt x="2601" y="2058"/>
                </a:cubicBezTo>
                <a:cubicBezTo>
                  <a:pt x="2599" y="2055"/>
                  <a:pt x="2596" y="2060"/>
                  <a:pt x="2595" y="2062"/>
                </a:cubicBezTo>
                <a:cubicBezTo>
                  <a:pt x="2595" y="2063"/>
                  <a:pt x="2594" y="2064"/>
                  <a:pt x="2592" y="2064"/>
                </a:cubicBezTo>
                <a:cubicBezTo>
                  <a:pt x="2592" y="2065"/>
                  <a:pt x="2590" y="2065"/>
                  <a:pt x="2590" y="2066"/>
                </a:cubicBezTo>
                <a:cubicBezTo>
                  <a:pt x="2589" y="2066"/>
                  <a:pt x="2590" y="2067"/>
                  <a:pt x="2590" y="2067"/>
                </a:cubicBezTo>
                <a:cubicBezTo>
                  <a:pt x="2591" y="2068"/>
                  <a:pt x="2590" y="2069"/>
                  <a:pt x="2589" y="2069"/>
                </a:cubicBezTo>
                <a:cubicBezTo>
                  <a:pt x="2588" y="2070"/>
                  <a:pt x="2587" y="2071"/>
                  <a:pt x="2586" y="2071"/>
                </a:cubicBezTo>
                <a:cubicBezTo>
                  <a:pt x="2584" y="2072"/>
                  <a:pt x="2583" y="2072"/>
                  <a:pt x="2582" y="2073"/>
                </a:cubicBezTo>
                <a:cubicBezTo>
                  <a:pt x="2581" y="2074"/>
                  <a:pt x="2579" y="2075"/>
                  <a:pt x="2578" y="2075"/>
                </a:cubicBezTo>
                <a:cubicBezTo>
                  <a:pt x="2576" y="2076"/>
                  <a:pt x="2575" y="2076"/>
                  <a:pt x="2573" y="2076"/>
                </a:cubicBezTo>
                <a:cubicBezTo>
                  <a:pt x="2572" y="2076"/>
                  <a:pt x="2571" y="2075"/>
                  <a:pt x="2569" y="2075"/>
                </a:cubicBezTo>
                <a:cubicBezTo>
                  <a:pt x="2568" y="2074"/>
                  <a:pt x="2566" y="2075"/>
                  <a:pt x="2565" y="2074"/>
                </a:cubicBezTo>
                <a:cubicBezTo>
                  <a:pt x="2563" y="2074"/>
                  <a:pt x="2562" y="2074"/>
                  <a:pt x="2560" y="2074"/>
                </a:cubicBezTo>
                <a:cubicBezTo>
                  <a:pt x="2558" y="2075"/>
                  <a:pt x="2557" y="2076"/>
                  <a:pt x="2555" y="2076"/>
                </a:cubicBezTo>
                <a:cubicBezTo>
                  <a:pt x="2554" y="2076"/>
                  <a:pt x="2554" y="2076"/>
                  <a:pt x="2553" y="2076"/>
                </a:cubicBezTo>
                <a:cubicBezTo>
                  <a:pt x="2552" y="2075"/>
                  <a:pt x="2552" y="2075"/>
                  <a:pt x="2551" y="2075"/>
                </a:cubicBezTo>
                <a:cubicBezTo>
                  <a:pt x="2550" y="2074"/>
                  <a:pt x="2548" y="2074"/>
                  <a:pt x="2547" y="2074"/>
                </a:cubicBezTo>
                <a:cubicBezTo>
                  <a:pt x="2545" y="2073"/>
                  <a:pt x="2544" y="2072"/>
                  <a:pt x="2543" y="2072"/>
                </a:cubicBezTo>
                <a:cubicBezTo>
                  <a:pt x="2540" y="2071"/>
                  <a:pt x="2537" y="2072"/>
                  <a:pt x="2534" y="2072"/>
                </a:cubicBezTo>
                <a:cubicBezTo>
                  <a:pt x="2532" y="2072"/>
                  <a:pt x="2531" y="2072"/>
                  <a:pt x="2530" y="2070"/>
                </a:cubicBezTo>
                <a:cubicBezTo>
                  <a:pt x="2530" y="2069"/>
                  <a:pt x="2529" y="2068"/>
                  <a:pt x="2528" y="2068"/>
                </a:cubicBezTo>
                <a:cubicBezTo>
                  <a:pt x="2527" y="2067"/>
                  <a:pt x="2525" y="2067"/>
                  <a:pt x="2524" y="2067"/>
                </a:cubicBezTo>
                <a:cubicBezTo>
                  <a:pt x="2522" y="2067"/>
                  <a:pt x="2521" y="2067"/>
                  <a:pt x="2519" y="2067"/>
                </a:cubicBezTo>
                <a:cubicBezTo>
                  <a:pt x="2518" y="2067"/>
                  <a:pt x="2516" y="2066"/>
                  <a:pt x="2516" y="2068"/>
                </a:cubicBezTo>
                <a:cubicBezTo>
                  <a:pt x="2516" y="2070"/>
                  <a:pt x="2517" y="2071"/>
                  <a:pt x="2515" y="2072"/>
                </a:cubicBezTo>
                <a:cubicBezTo>
                  <a:pt x="2514" y="2073"/>
                  <a:pt x="2513" y="2074"/>
                  <a:pt x="2512" y="2075"/>
                </a:cubicBezTo>
                <a:cubicBezTo>
                  <a:pt x="2511" y="2076"/>
                  <a:pt x="2510" y="2078"/>
                  <a:pt x="2509" y="2077"/>
                </a:cubicBezTo>
                <a:cubicBezTo>
                  <a:pt x="2508" y="2076"/>
                  <a:pt x="2508" y="2075"/>
                  <a:pt x="2507" y="2075"/>
                </a:cubicBezTo>
                <a:cubicBezTo>
                  <a:pt x="2507" y="2075"/>
                  <a:pt x="2507" y="2075"/>
                  <a:pt x="2506" y="2074"/>
                </a:cubicBezTo>
                <a:cubicBezTo>
                  <a:pt x="2506" y="2073"/>
                  <a:pt x="2506" y="2072"/>
                  <a:pt x="2505" y="2073"/>
                </a:cubicBezTo>
                <a:cubicBezTo>
                  <a:pt x="2504" y="2074"/>
                  <a:pt x="2504" y="2075"/>
                  <a:pt x="2504" y="2076"/>
                </a:cubicBezTo>
                <a:cubicBezTo>
                  <a:pt x="2504" y="2077"/>
                  <a:pt x="2503" y="2077"/>
                  <a:pt x="2503" y="2077"/>
                </a:cubicBezTo>
                <a:cubicBezTo>
                  <a:pt x="2501" y="2078"/>
                  <a:pt x="2500" y="2078"/>
                  <a:pt x="2500" y="2080"/>
                </a:cubicBezTo>
                <a:cubicBezTo>
                  <a:pt x="2500" y="2081"/>
                  <a:pt x="2500" y="2082"/>
                  <a:pt x="2499" y="2083"/>
                </a:cubicBezTo>
                <a:cubicBezTo>
                  <a:pt x="2499" y="2083"/>
                  <a:pt x="2498" y="2083"/>
                  <a:pt x="2498" y="2084"/>
                </a:cubicBezTo>
                <a:cubicBezTo>
                  <a:pt x="2497" y="2085"/>
                  <a:pt x="2496" y="2087"/>
                  <a:pt x="2496" y="2088"/>
                </a:cubicBezTo>
                <a:cubicBezTo>
                  <a:pt x="2495" y="2089"/>
                  <a:pt x="2495" y="2091"/>
                  <a:pt x="2494" y="2092"/>
                </a:cubicBezTo>
                <a:cubicBezTo>
                  <a:pt x="2493" y="2092"/>
                  <a:pt x="2492" y="2092"/>
                  <a:pt x="2493" y="2093"/>
                </a:cubicBezTo>
                <a:cubicBezTo>
                  <a:pt x="2493" y="2093"/>
                  <a:pt x="2494" y="2093"/>
                  <a:pt x="2494" y="2094"/>
                </a:cubicBezTo>
                <a:cubicBezTo>
                  <a:pt x="2495" y="2094"/>
                  <a:pt x="2495" y="2095"/>
                  <a:pt x="2495" y="2095"/>
                </a:cubicBezTo>
                <a:cubicBezTo>
                  <a:pt x="2496" y="2096"/>
                  <a:pt x="2496" y="2096"/>
                  <a:pt x="2497" y="2097"/>
                </a:cubicBezTo>
                <a:cubicBezTo>
                  <a:pt x="2497" y="2098"/>
                  <a:pt x="2497" y="2099"/>
                  <a:pt x="2497" y="2100"/>
                </a:cubicBezTo>
                <a:cubicBezTo>
                  <a:pt x="2497" y="2101"/>
                  <a:pt x="2497" y="2103"/>
                  <a:pt x="2497" y="2105"/>
                </a:cubicBezTo>
                <a:cubicBezTo>
                  <a:pt x="2497" y="2105"/>
                  <a:pt x="2497" y="2105"/>
                  <a:pt x="2497" y="2106"/>
                </a:cubicBezTo>
                <a:cubicBezTo>
                  <a:pt x="2496" y="2106"/>
                  <a:pt x="2497" y="2107"/>
                  <a:pt x="2496" y="2107"/>
                </a:cubicBezTo>
                <a:cubicBezTo>
                  <a:pt x="2496" y="2108"/>
                  <a:pt x="2496" y="2107"/>
                  <a:pt x="2495" y="2106"/>
                </a:cubicBezTo>
                <a:cubicBezTo>
                  <a:pt x="2495" y="2106"/>
                  <a:pt x="2495" y="2105"/>
                  <a:pt x="2494" y="2105"/>
                </a:cubicBezTo>
                <a:cubicBezTo>
                  <a:pt x="2493" y="2105"/>
                  <a:pt x="2493" y="2106"/>
                  <a:pt x="2493" y="2107"/>
                </a:cubicBezTo>
                <a:cubicBezTo>
                  <a:pt x="2493" y="2109"/>
                  <a:pt x="2491" y="2109"/>
                  <a:pt x="2490" y="2111"/>
                </a:cubicBezTo>
                <a:cubicBezTo>
                  <a:pt x="2489" y="2112"/>
                  <a:pt x="2489" y="2114"/>
                  <a:pt x="2488" y="2116"/>
                </a:cubicBezTo>
                <a:cubicBezTo>
                  <a:pt x="2487" y="2117"/>
                  <a:pt x="2486" y="2117"/>
                  <a:pt x="2486" y="2118"/>
                </a:cubicBezTo>
                <a:cubicBezTo>
                  <a:pt x="2486" y="2119"/>
                  <a:pt x="2486" y="2121"/>
                  <a:pt x="2486" y="2122"/>
                </a:cubicBezTo>
                <a:cubicBezTo>
                  <a:pt x="2486" y="2122"/>
                  <a:pt x="2486" y="2123"/>
                  <a:pt x="2486" y="2123"/>
                </a:cubicBezTo>
                <a:cubicBezTo>
                  <a:pt x="2486" y="2124"/>
                  <a:pt x="2487" y="2124"/>
                  <a:pt x="2487" y="2125"/>
                </a:cubicBezTo>
                <a:cubicBezTo>
                  <a:pt x="2487" y="2126"/>
                  <a:pt x="2486" y="2127"/>
                  <a:pt x="2486" y="2128"/>
                </a:cubicBezTo>
                <a:cubicBezTo>
                  <a:pt x="2485" y="2130"/>
                  <a:pt x="2485" y="2131"/>
                  <a:pt x="2485" y="2132"/>
                </a:cubicBezTo>
                <a:cubicBezTo>
                  <a:pt x="2484" y="2133"/>
                  <a:pt x="2484" y="2134"/>
                  <a:pt x="2483" y="2135"/>
                </a:cubicBezTo>
                <a:cubicBezTo>
                  <a:pt x="2482" y="2136"/>
                  <a:pt x="2481" y="2137"/>
                  <a:pt x="2480" y="2139"/>
                </a:cubicBezTo>
                <a:cubicBezTo>
                  <a:pt x="2480" y="2141"/>
                  <a:pt x="2479" y="2142"/>
                  <a:pt x="2478" y="2144"/>
                </a:cubicBezTo>
                <a:cubicBezTo>
                  <a:pt x="2477" y="2145"/>
                  <a:pt x="2476" y="2145"/>
                  <a:pt x="2476" y="2147"/>
                </a:cubicBezTo>
                <a:cubicBezTo>
                  <a:pt x="2476" y="2147"/>
                  <a:pt x="2477" y="2148"/>
                  <a:pt x="2477" y="2148"/>
                </a:cubicBezTo>
                <a:cubicBezTo>
                  <a:pt x="2477" y="2149"/>
                  <a:pt x="2478" y="2150"/>
                  <a:pt x="2477" y="2150"/>
                </a:cubicBezTo>
                <a:cubicBezTo>
                  <a:pt x="2477" y="2151"/>
                  <a:pt x="2476" y="2151"/>
                  <a:pt x="2476" y="2152"/>
                </a:cubicBezTo>
                <a:cubicBezTo>
                  <a:pt x="2476" y="2152"/>
                  <a:pt x="2476" y="2153"/>
                  <a:pt x="2476" y="2153"/>
                </a:cubicBezTo>
                <a:cubicBezTo>
                  <a:pt x="2505" y="2153"/>
                  <a:pt x="2505" y="2153"/>
                  <a:pt x="2505" y="2153"/>
                </a:cubicBezTo>
                <a:cubicBezTo>
                  <a:pt x="2505" y="2152"/>
                  <a:pt x="2505" y="2152"/>
                  <a:pt x="2505" y="2151"/>
                </a:cubicBezTo>
                <a:cubicBezTo>
                  <a:pt x="2506" y="2149"/>
                  <a:pt x="2507" y="2150"/>
                  <a:pt x="2508" y="2149"/>
                </a:cubicBezTo>
                <a:cubicBezTo>
                  <a:pt x="2509" y="2148"/>
                  <a:pt x="2510" y="2147"/>
                  <a:pt x="2511" y="2146"/>
                </a:cubicBezTo>
                <a:cubicBezTo>
                  <a:pt x="2512" y="2146"/>
                  <a:pt x="2513" y="2146"/>
                  <a:pt x="2513" y="2145"/>
                </a:cubicBezTo>
                <a:cubicBezTo>
                  <a:pt x="2514" y="2145"/>
                  <a:pt x="2514" y="2144"/>
                  <a:pt x="2515" y="2144"/>
                </a:cubicBezTo>
                <a:cubicBezTo>
                  <a:pt x="2516" y="2144"/>
                  <a:pt x="2518" y="2144"/>
                  <a:pt x="2519" y="2145"/>
                </a:cubicBezTo>
                <a:cubicBezTo>
                  <a:pt x="2520" y="2146"/>
                  <a:pt x="2520" y="2147"/>
                  <a:pt x="2520" y="2148"/>
                </a:cubicBezTo>
                <a:cubicBezTo>
                  <a:pt x="2521" y="2150"/>
                  <a:pt x="2521" y="2151"/>
                  <a:pt x="2521" y="2153"/>
                </a:cubicBezTo>
                <a:cubicBezTo>
                  <a:pt x="2546" y="2153"/>
                  <a:pt x="2546" y="2153"/>
                  <a:pt x="2546" y="2153"/>
                </a:cubicBezTo>
                <a:cubicBezTo>
                  <a:pt x="2545" y="2152"/>
                  <a:pt x="2545" y="2152"/>
                  <a:pt x="2544" y="2151"/>
                </a:cubicBezTo>
                <a:cubicBezTo>
                  <a:pt x="2544" y="2150"/>
                  <a:pt x="2543" y="2149"/>
                  <a:pt x="2542" y="2148"/>
                </a:cubicBezTo>
                <a:cubicBezTo>
                  <a:pt x="2542" y="2147"/>
                  <a:pt x="2540" y="2146"/>
                  <a:pt x="2539" y="2145"/>
                </a:cubicBezTo>
                <a:cubicBezTo>
                  <a:pt x="2539" y="2144"/>
                  <a:pt x="2539" y="2142"/>
                  <a:pt x="2539" y="2141"/>
                </a:cubicBezTo>
                <a:cubicBezTo>
                  <a:pt x="2538" y="2140"/>
                  <a:pt x="2537" y="2139"/>
                  <a:pt x="2536" y="2138"/>
                </a:cubicBezTo>
                <a:cubicBezTo>
                  <a:pt x="2536" y="2137"/>
                  <a:pt x="2535" y="2136"/>
                  <a:pt x="2534" y="2135"/>
                </a:cubicBezTo>
                <a:cubicBezTo>
                  <a:pt x="2533" y="2135"/>
                  <a:pt x="2531" y="2135"/>
                  <a:pt x="2530" y="2134"/>
                </a:cubicBezTo>
                <a:cubicBezTo>
                  <a:pt x="2530" y="2133"/>
                  <a:pt x="2530" y="2132"/>
                  <a:pt x="2529" y="2131"/>
                </a:cubicBezTo>
                <a:cubicBezTo>
                  <a:pt x="2528" y="2131"/>
                  <a:pt x="2526" y="2130"/>
                  <a:pt x="2526" y="2129"/>
                </a:cubicBezTo>
                <a:cubicBezTo>
                  <a:pt x="2527" y="2129"/>
                  <a:pt x="2528" y="2130"/>
                  <a:pt x="2528" y="2130"/>
                </a:cubicBezTo>
                <a:cubicBezTo>
                  <a:pt x="2529" y="2130"/>
                  <a:pt x="2529" y="2130"/>
                  <a:pt x="2530" y="2130"/>
                </a:cubicBezTo>
                <a:cubicBezTo>
                  <a:pt x="2532" y="2130"/>
                  <a:pt x="2533" y="2130"/>
                  <a:pt x="2534" y="2130"/>
                </a:cubicBezTo>
                <a:cubicBezTo>
                  <a:pt x="2535" y="2129"/>
                  <a:pt x="2536" y="2127"/>
                  <a:pt x="2538" y="2127"/>
                </a:cubicBezTo>
                <a:cubicBezTo>
                  <a:pt x="2539" y="2126"/>
                  <a:pt x="2540" y="2125"/>
                  <a:pt x="2541" y="2124"/>
                </a:cubicBezTo>
                <a:cubicBezTo>
                  <a:pt x="2542" y="2123"/>
                  <a:pt x="2543" y="2122"/>
                  <a:pt x="2545" y="2122"/>
                </a:cubicBezTo>
                <a:cubicBezTo>
                  <a:pt x="2546" y="2121"/>
                  <a:pt x="2548" y="2120"/>
                  <a:pt x="2549" y="2119"/>
                </a:cubicBezTo>
                <a:cubicBezTo>
                  <a:pt x="2549" y="2118"/>
                  <a:pt x="2550" y="2118"/>
                  <a:pt x="2550" y="2117"/>
                </a:cubicBezTo>
                <a:cubicBezTo>
                  <a:pt x="2551" y="2116"/>
                  <a:pt x="2553" y="2115"/>
                  <a:pt x="2554" y="2114"/>
                </a:cubicBezTo>
                <a:cubicBezTo>
                  <a:pt x="2555" y="2112"/>
                  <a:pt x="2557" y="2109"/>
                  <a:pt x="2560" y="2109"/>
                </a:cubicBezTo>
                <a:cubicBezTo>
                  <a:pt x="2561" y="2109"/>
                  <a:pt x="2563" y="2109"/>
                  <a:pt x="2564" y="2110"/>
                </a:cubicBezTo>
                <a:cubicBezTo>
                  <a:pt x="2565" y="2111"/>
                  <a:pt x="2565" y="2114"/>
                  <a:pt x="2566" y="2113"/>
                </a:cubicBezTo>
                <a:cubicBezTo>
                  <a:pt x="2567" y="2113"/>
                  <a:pt x="2567" y="2112"/>
                  <a:pt x="2566" y="2111"/>
                </a:cubicBezTo>
                <a:cubicBezTo>
                  <a:pt x="2566" y="2110"/>
                  <a:pt x="2567" y="2110"/>
                  <a:pt x="2567" y="2109"/>
                </a:cubicBezTo>
                <a:cubicBezTo>
                  <a:pt x="2568" y="2107"/>
                  <a:pt x="2568" y="2107"/>
                  <a:pt x="2566" y="2106"/>
                </a:cubicBezTo>
                <a:cubicBezTo>
                  <a:pt x="2565" y="2105"/>
                  <a:pt x="2565" y="2103"/>
                  <a:pt x="2564" y="2103"/>
                </a:cubicBezTo>
                <a:cubicBezTo>
                  <a:pt x="2562" y="2103"/>
                  <a:pt x="2561" y="2103"/>
                  <a:pt x="2560" y="2104"/>
                </a:cubicBezTo>
                <a:cubicBezTo>
                  <a:pt x="2558" y="2104"/>
                  <a:pt x="2558" y="2106"/>
                  <a:pt x="2557" y="2107"/>
                </a:cubicBezTo>
                <a:cubicBezTo>
                  <a:pt x="2555" y="2108"/>
                  <a:pt x="2554" y="2107"/>
                  <a:pt x="2553" y="2107"/>
                </a:cubicBezTo>
                <a:cubicBezTo>
                  <a:pt x="2552" y="2107"/>
                  <a:pt x="2551" y="2107"/>
                  <a:pt x="2550" y="2107"/>
                </a:cubicBezTo>
                <a:cubicBezTo>
                  <a:pt x="2548" y="2107"/>
                  <a:pt x="2546" y="2107"/>
                  <a:pt x="2545" y="2107"/>
                </a:cubicBezTo>
                <a:cubicBezTo>
                  <a:pt x="2543" y="2107"/>
                  <a:pt x="2542" y="2108"/>
                  <a:pt x="2541" y="2108"/>
                </a:cubicBezTo>
                <a:cubicBezTo>
                  <a:pt x="2540" y="2109"/>
                  <a:pt x="2540" y="2109"/>
                  <a:pt x="2539" y="2109"/>
                </a:cubicBezTo>
                <a:cubicBezTo>
                  <a:pt x="2538" y="2109"/>
                  <a:pt x="2538" y="2110"/>
                  <a:pt x="2537" y="2110"/>
                </a:cubicBezTo>
                <a:cubicBezTo>
                  <a:pt x="2536" y="2111"/>
                  <a:pt x="2535" y="2111"/>
                  <a:pt x="2534" y="2110"/>
                </a:cubicBezTo>
                <a:cubicBezTo>
                  <a:pt x="2533" y="2109"/>
                  <a:pt x="2533" y="2109"/>
                  <a:pt x="2532" y="2109"/>
                </a:cubicBezTo>
                <a:cubicBezTo>
                  <a:pt x="2532" y="2108"/>
                  <a:pt x="2531" y="2108"/>
                  <a:pt x="2531" y="2108"/>
                </a:cubicBezTo>
                <a:cubicBezTo>
                  <a:pt x="2530" y="2109"/>
                  <a:pt x="2529" y="2111"/>
                  <a:pt x="2528" y="2112"/>
                </a:cubicBezTo>
                <a:cubicBezTo>
                  <a:pt x="2527" y="2112"/>
                  <a:pt x="2526" y="2113"/>
                  <a:pt x="2525" y="2115"/>
                </a:cubicBezTo>
                <a:cubicBezTo>
                  <a:pt x="2524" y="2117"/>
                  <a:pt x="2523" y="2121"/>
                  <a:pt x="2520" y="2120"/>
                </a:cubicBezTo>
                <a:cubicBezTo>
                  <a:pt x="2519" y="2120"/>
                  <a:pt x="2518" y="2119"/>
                  <a:pt x="2517" y="2119"/>
                </a:cubicBezTo>
                <a:cubicBezTo>
                  <a:pt x="2515" y="2119"/>
                  <a:pt x="2514" y="2119"/>
                  <a:pt x="2513" y="2118"/>
                </a:cubicBezTo>
                <a:cubicBezTo>
                  <a:pt x="2512" y="2117"/>
                  <a:pt x="2512" y="2115"/>
                  <a:pt x="2512" y="2114"/>
                </a:cubicBezTo>
                <a:cubicBezTo>
                  <a:pt x="2511" y="2114"/>
                  <a:pt x="2511" y="2113"/>
                  <a:pt x="2510" y="2113"/>
                </a:cubicBezTo>
                <a:cubicBezTo>
                  <a:pt x="2510" y="2112"/>
                  <a:pt x="2510" y="2112"/>
                  <a:pt x="2509" y="2111"/>
                </a:cubicBezTo>
                <a:cubicBezTo>
                  <a:pt x="2508" y="2110"/>
                  <a:pt x="2507" y="2110"/>
                  <a:pt x="2505" y="2110"/>
                </a:cubicBezTo>
                <a:cubicBezTo>
                  <a:pt x="2504" y="2110"/>
                  <a:pt x="2503" y="2109"/>
                  <a:pt x="2503" y="2108"/>
                </a:cubicBezTo>
                <a:cubicBezTo>
                  <a:pt x="2502" y="2107"/>
                  <a:pt x="2503" y="2105"/>
                  <a:pt x="2502" y="2104"/>
                </a:cubicBezTo>
                <a:cubicBezTo>
                  <a:pt x="2501" y="2103"/>
                  <a:pt x="2500" y="2102"/>
                  <a:pt x="2500" y="2100"/>
                </a:cubicBezTo>
                <a:cubicBezTo>
                  <a:pt x="2500" y="2097"/>
                  <a:pt x="2499" y="2094"/>
                  <a:pt x="2501" y="2091"/>
                </a:cubicBezTo>
                <a:cubicBezTo>
                  <a:pt x="2502" y="2089"/>
                  <a:pt x="2503" y="2089"/>
                  <a:pt x="2504" y="2087"/>
                </a:cubicBezTo>
                <a:cubicBezTo>
                  <a:pt x="2505" y="2086"/>
                  <a:pt x="2505" y="2085"/>
                  <a:pt x="2506" y="2083"/>
                </a:cubicBezTo>
                <a:cubicBezTo>
                  <a:pt x="2507" y="2083"/>
                  <a:pt x="2509" y="2082"/>
                  <a:pt x="2510" y="2082"/>
                </a:cubicBezTo>
                <a:cubicBezTo>
                  <a:pt x="2512" y="2082"/>
                  <a:pt x="2514" y="2081"/>
                  <a:pt x="2515" y="2081"/>
                </a:cubicBezTo>
                <a:cubicBezTo>
                  <a:pt x="2517" y="2082"/>
                  <a:pt x="2518" y="2082"/>
                  <a:pt x="2519" y="2082"/>
                </a:cubicBezTo>
                <a:cubicBezTo>
                  <a:pt x="2521" y="2083"/>
                  <a:pt x="2522" y="2083"/>
                  <a:pt x="2524" y="2083"/>
                </a:cubicBezTo>
                <a:cubicBezTo>
                  <a:pt x="2525" y="2083"/>
                  <a:pt x="2527" y="2084"/>
                  <a:pt x="2528" y="2084"/>
                </a:cubicBezTo>
                <a:cubicBezTo>
                  <a:pt x="2530" y="2083"/>
                  <a:pt x="2532" y="2083"/>
                  <a:pt x="2533" y="2083"/>
                </a:cubicBezTo>
                <a:cubicBezTo>
                  <a:pt x="2536" y="2083"/>
                  <a:pt x="2540" y="2083"/>
                  <a:pt x="2543" y="2083"/>
                </a:cubicBezTo>
                <a:cubicBezTo>
                  <a:pt x="2546" y="2083"/>
                  <a:pt x="2549" y="2083"/>
                  <a:pt x="2552" y="2083"/>
                </a:cubicBezTo>
                <a:cubicBezTo>
                  <a:pt x="2554" y="2082"/>
                  <a:pt x="2555" y="2082"/>
                  <a:pt x="2557" y="2083"/>
                </a:cubicBezTo>
                <a:cubicBezTo>
                  <a:pt x="2558" y="2083"/>
                  <a:pt x="2559" y="2084"/>
                  <a:pt x="2561" y="2084"/>
                </a:cubicBezTo>
                <a:cubicBezTo>
                  <a:pt x="2562" y="2085"/>
                  <a:pt x="2564" y="2084"/>
                  <a:pt x="2565" y="2085"/>
                </a:cubicBezTo>
                <a:cubicBezTo>
                  <a:pt x="2567" y="2086"/>
                  <a:pt x="2568" y="2087"/>
                  <a:pt x="2570" y="2087"/>
                </a:cubicBezTo>
                <a:cubicBezTo>
                  <a:pt x="2571" y="2087"/>
                  <a:pt x="2573" y="2087"/>
                  <a:pt x="2574" y="2087"/>
                </a:cubicBezTo>
                <a:cubicBezTo>
                  <a:pt x="2576" y="2087"/>
                  <a:pt x="2578" y="2086"/>
                  <a:pt x="2579" y="2086"/>
                </a:cubicBezTo>
                <a:cubicBezTo>
                  <a:pt x="2582" y="2086"/>
                  <a:pt x="2583" y="2086"/>
                  <a:pt x="2585" y="2084"/>
                </a:cubicBezTo>
                <a:cubicBezTo>
                  <a:pt x="2585" y="2084"/>
                  <a:pt x="2586" y="2083"/>
                  <a:pt x="2586" y="2083"/>
                </a:cubicBezTo>
                <a:cubicBezTo>
                  <a:pt x="2587" y="2081"/>
                  <a:pt x="2588" y="2080"/>
                  <a:pt x="2590" y="2079"/>
                </a:cubicBezTo>
                <a:cubicBezTo>
                  <a:pt x="2590" y="2078"/>
                  <a:pt x="2591" y="2077"/>
                  <a:pt x="2593" y="2076"/>
                </a:cubicBezTo>
                <a:close/>
                <a:moveTo>
                  <a:pt x="2446" y="1928"/>
                </a:moveTo>
                <a:cubicBezTo>
                  <a:pt x="2446" y="1929"/>
                  <a:pt x="2446" y="1930"/>
                  <a:pt x="2447" y="1930"/>
                </a:cubicBezTo>
                <a:cubicBezTo>
                  <a:pt x="2448" y="1929"/>
                  <a:pt x="2448" y="1928"/>
                  <a:pt x="2448" y="1928"/>
                </a:cubicBezTo>
                <a:cubicBezTo>
                  <a:pt x="2448" y="1928"/>
                  <a:pt x="2449" y="1927"/>
                  <a:pt x="2448" y="1927"/>
                </a:cubicBezTo>
                <a:cubicBezTo>
                  <a:pt x="2447" y="1927"/>
                  <a:pt x="2447" y="1928"/>
                  <a:pt x="2446" y="1928"/>
                </a:cubicBezTo>
                <a:close/>
                <a:moveTo>
                  <a:pt x="2523" y="1851"/>
                </a:moveTo>
                <a:cubicBezTo>
                  <a:pt x="2523" y="1850"/>
                  <a:pt x="2522" y="1850"/>
                  <a:pt x="2522" y="1849"/>
                </a:cubicBezTo>
                <a:cubicBezTo>
                  <a:pt x="2522" y="1849"/>
                  <a:pt x="2522" y="1848"/>
                  <a:pt x="2521" y="1848"/>
                </a:cubicBezTo>
                <a:cubicBezTo>
                  <a:pt x="2521" y="1848"/>
                  <a:pt x="2521" y="1849"/>
                  <a:pt x="2521" y="1850"/>
                </a:cubicBezTo>
                <a:cubicBezTo>
                  <a:pt x="2522" y="1850"/>
                  <a:pt x="2522" y="1851"/>
                  <a:pt x="2523" y="1851"/>
                </a:cubicBezTo>
                <a:close/>
                <a:moveTo>
                  <a:pt x="2557" y="1948"/>
                </a:moveTo>
                <a:cubicBezTo>
                  <a:pt x="2557" y="1948"/>
                  <a:pt x="2557" y="1948"/>
                  <a:pt x="2558" y="1947"/>
                </a:cubicBezTo>
                <a:cubicBezTo>
                  <a:pt x="2558" y="1947"/>
                  <a:pt x="2559" y="1947"/>
                  <a:pt x="2559" y="1946"/>
                </a:cubicBezTo>
                <a:cubicBezTo>
                  <a:pt x="2559" y="1946"/>
                  <a:pt x="2558" y="1945"/>
                  <a:pt x="2558" y="1946"/>
                </a:cubicBezTo>
                <a:cubicBezTo>
                  <a:pt x="2557" y="1946"/>
                  <a:pt x="2557" y="1947"/>
                  <a:pt x="2557" y="1947"/>
                </a:cubicBezTo>
                <a:cubicBezTo>
                  <a:pt x="2557" y="1946"/>
                  <a:pt x="2557" y="1946"/>
                  <a:pt x="2556" y="1946"/>
                </a:cubicBezTo>
                <a:cubicBezTo>
                  <a:pt x="2556" y="1946"/>
                  <a:pt x="2556" y="1947"/>
                  <a:pt x="2556" y="1947"/>
                </a:cubicBezTo>
                <a:cubicBezTo>
                  <a:pt x="2556" y="1947"/>
                  <a:pt x="2556" y="1949"/>
                  <a:pt x="2557" y="1948"/>
                </a:cubicBezTo>
                <a:close/>
                <a:moveTo>
                  <a:pt x="2623" y="2128"/>
                </a:moveTo>
                <a:cubicBezTo>
                  <a:pt x="2622" y="2128"/>
                  <a:pt x="2621" y="2128"/>
                  <a:pt x="2621" y="2128"/>
                </a:cubicBezTo>
                <a:cubicBezTo>
                  <a:pt x="2620" y="2128"/>
                  <a:pt x="2619" y="2128"/>
                  <a:pt x="2618" y="2128"/>
                </a:cubicBezTo>
                <a:cubicBezTo>
                  <a:pt x="2618" y="2128"/>
                  <a:pt x="2617" y="2128"/>
                  <a:pt x="2616" y="2128"/>
                </a:cubicBezTo>
                <a:cubicBezTo>
                  <a:pt x="2616" y="2128"/>
                  <a:pt x="2615" y="2128"/>
                  <a:pt x="2615" y="2128"/>
                </a:cubicBezTo>
                <a:cubicBezTo>
                  <a:pt x="2613" y="2128"/>
                  <a:pt x="2612" y="2128"/>
                  <a:pt x="2610" y="2127"/>
                </a:cubicBezTo>
                <a:cubicBezTo>
                  <a:pt x="2609" y="2126"/>
                  <a:pt x="2608" y="2127"/>
                  <a:pt x="2606" y="2127"/>
                </a:cubicBezTo>
                <a:cubicBezTo>
                  <a:pt x="2606" y="2127"/>
                  <a:pt x="2606" y="2127"/>
                  <a:pt x="2605" y="2127"/>
                </a:cubicBezTo>
                <a:cubicBezTo>
                  <a:pt x="2605" y="2127"/>
                  <a:pt x="2605" y="2127"/>
                  <a:pt x="2605" y="2127"/>
                </a:cubicBezTo>
                <a:cubicBezTo>
                  <a:pt x="2604" y="2126"/>
                  <a:pt x="2603" y="2126"/>
                  <a:pt x="2603" y="2126"/>
                </a:cubicBezTo>
                <a:cubicBezTo>
                  <a:pt x="2602" y="2126"/>
                  <a:pt x="2602" y="2127"/>
                  <a:pt x="2601" y="2126"/>
                </a:cubicBezTo>
                <a:cubicBezTo>
                  <a:pt x="2600" y="2126"/>
                  <a:pt x="2599" y="2126"/>
                  <a:pt x="2599" y="2126"/>
                </a:cubicBezTo>
                <a:cubicBezTo>
                  <a:pt x="2598" y="2126"/>
                  <a:pt x="2597" y="2126"/>
                  <a:pt x="2596" y="2126"/>
                </a:cubicBezTo>
                <a:cubicBezTo>
                  <a:pt x="2595" y="2124"/>
                  <a:pt x="2592" y="2124"/>
                  <a:pt x="2590" y="2124"/>
                </a:cubicBezTo>
                <a:cubicBezTo>
                  <a:pt x="2588" y="2124"/>
                  <a:pt x="2587" y="2125"/>
                  <a:pt x="2587" y="2127"/>
                </a:cubicBezTo>
                <a:cubicBezTo>
                  <a:pt x="2587" y="2129"/>
                  <a:pt x="2587" y="2130"/>
                  <a:pt x="2587" y="2132"/>
                </a:cubicBezTo>
                <a:cubicBezTo>
                  <a:pt x="2587" y="2134"/>
                  <a:pt x="2589" y="2132"/>
                  <a:pt x="2590" y="2131"/>
                </a:cubicBezTo>
                <a:cubicBezTo>
                  <a:pt x="2591" y="2131"/>
                  <a:pt x="2592" y="2131"/>
                  <a:pt x="2592" y="2131"/>
                </a:cubicBezTo>
                <a:cubicBezTo>
                  <a:pt x="2593" y="2131"/>
                  <a:pt x="2593" y="2131"/>
                  <a:pt x="2594" y="2130"/>
                </a:cubicBezTo>
                <a:cubicBezTo>
                  <a:pt x="2595" y="2130"/>
                  <a:pt x="2596" y="2130"/>
                  <a:pt x="2596" y="2130"/>
                </a:cubicBezTo>
                <a:cubicBezTo>
                  <a:pt x="2597" y="2130"/>
                  <a:pt x="2597" y="2131"/>
                  <a:pt x="2598" y="2131"/>
                </a:cubicBezTo>
                <a:cubicBezTo>
                  <a:pt x="2599" y="2131"/>
                  <a:pt x="2600" y="2131"/>
                  <a:pt x="2600" y="2130"/>
                </a:cubicBezTo>
                <a:cubicBezTo>
                  <a:pt x="2601" y="2130"/>
                  <a:pt x="2601" y="2130"/>
                  <a:pt x="2602" y="2130"/>
                </a:cubicBezTo>
                <a:cubicBezTo>
                  <a:pt x="2603" y="2130"/>
                  <a:pt x="2603" y="2130"/>
                  <a:pt x="2604" y="2130"/>
                </a:cubicBezTo>
                <a:cubicBezTo>
                  <a:pt x="2605" y="2130"/>
                  <a:pt x="2605" y="2129"/>
                  <a:pt x="2606" y="2129"/>
                </a:cubicBezTo>
                <a:cubicBezTo>
                  <a:pt x="2607" y="2129"/>
                  <a:pt x="2607" y="2130"/>
                  <a:pt x="2607" y="2130"/>
                </a:cubicBezTo>
                <a:cubicBezTo>
                  <a:pt x="2607" y="2131"/>
                  <a:pt x="2608" y="2131"/>
                  <a:pt x="2609" y="2131"/>
                </a:cubicBezTo>
                <a:cubicBezTo>
                  <a:pt x="2610" y="2131"/>
                  <a:pt x="2611" y="2131"/>
                  <a:pt x="2611" y="2131"/>
                </a:cubicBezTo>
                <a:cubicBezTo>
                  <a:pt x="2612" y="2130"/>
                  <a:pt x="2612" y="2130"/>
                  <a:pt x="2613" y="2130"/>
                </a:cubicBezTo>
                <a:cubicBezTo>
                  <a:pt x="2614" y="2129"/>
                  <a:pt x="2616" y="2130"/>
                  <a:pt x="2616" y="2132"/>
                </a:cubicBezTo>
                <a:cubicBezTo>
                  <a:pt x="2616" y="2132"/>
                  <a:pt x="2615" y="2133"/>
                  <a:pt x="2615" y="2134"/>
                </a:cubicBezTo>
                <a:cubicBezTo>
                  <a:pt x="2615" y="2135"/>
                  <a:pt x="2616" y="2134"/>
                  <a:pt x="2616" y="2135"/>
                </a:cubicBezTo>
                <a:cubicBezTo>
                  <a:pt x="2618" y="2136"/>
                  <a:pt x="2617" y="2138"/>
                  <a:pt x="2617" y="2139"/>
                </a:cubicBezTo>
                <a:cubicBezTo>
                  <a:pt x="2618" y="2139"/>
                  <a:pt x="2618" y="2140"/>
                  <a:pt x="2618" y="2140"/>
                </a:cubicBezTo>
                <a:cubicBezTo>
                  <a:pt x="2619" y="2141"/>
                  <a:pt x="2619" y="2142"/>
                  <a:pt x="2619" y="2142"/>
                </a:cubicBezTo>
                <a:cubicBezTo>
                  <a:pt x="2620" y="2142"/>
                  <a:pt x="2620" y="2140"/>
                  <a:pt x="2620" y="2140"/>
                </a:cubicBezTo>
                <a:cubicBezTo>
                  <a:pt x="2620" y="2139"/>
                  <a:pt x="2619" y="2139"/>
                  <a:pt x="2619" y="2138"/>
                </a:cubicBezTo>
                <a:cubicBezTo>
                  <a:pt x="2618" y="2138"/>
                  <a:pt x="2618" y="2137"/>
                  <a:pt x="2618" y="2136"/>
                </a:cubicBezTo>
                <a:cubicBezTo>
                  <a:pt x="2618" y="2135"/>
                  <a:pt x="2618" y="2135"/>
                  <a:pt x="2618" y="2134"/>
                </a:cubicBezTo>
                <a:cubicBezTo>
                  <a:pt x="2617" y="2133"/>
                  <a:pt x="2617" y="2131"/>
                  <a:pt x="2618" y="2130"/>
                </a:cubicBezTo>
                <a:cubicBezTo>
                  <a:pt x="2619" y="2130"/>
                  <a:pt x="2620" y="2130"/>
                  <a:pt x="2620" y="2130"/>
                </a:cubicBezTo>
                <a:cubicBezTo>
                  <a:pt x="2621" y="2130"/>
                  <a:pt x="2622" y="2130"/>
                  <a:pt x="2622" y="2130"/>
                </a:cubicBezTo>
                <a:cubicBezTo>
                  <a:pt x="2624" y="2129"/>
                  <a:pt x="2625" y="2128"/>
                  <a:pt x="2623" y="2128"/>
                </a:cubicBezTo>
                <a:close/>
                <a:moveTo>
                  <a:pt x="2496" y="1864"/>
                </a:moveTo>
                <a:cubicBezTo>
                  <a:pt x="2496" y="1864"/>
                  <a:pt x="2496" y="1865"/>
                  <a:pt x="2496" y="1865"/>
                </a:cubicBezTo>
                <a:cubicBezTo>
                  <a:pt x="2496" y="1865"/>
                  <a:pt x="2495" y="1865"/>
                  <a:pt x="2495" y="1865"/>
                </a:cubicBezTo>
                <a:cubicBezTo>
                  <a:pt x="2495" y="1865"/>
                  <a:pt x="2496" y="1866"/>
                  <a:pt x="2496" y="1866"/>
                </a:cubicBezTo>
                <a:cubicBezTo>
                  <a:pt x="2497" y="1866"/>
                  <a:pt x="2497" y="1865"/>
                  <a:pt x="2497" y="1866"/>
                </a:cubicBezTo>
                <a:cubicBezTo>
                  <a:pt x="2497" y="1866"/>
                  <a:pt x="2497" y="1867"/>
                  <a:pt x="2498" y="1867"/>
                </a:cubicBezTo>
                <a:cubicBezTo>
                  <a:pt x="2498" y="1866"/>
                  <a:pt x="2498" y="1865"/>
                  <a:pt x="2498" y="1864"/>
                </a:cubicBezTo>
                <a:cubicBezTo>
                  <a:pt x="2498" y="1864"/>
                  <a:pt x="2497" y="1863"/>
                  <a:pt x="2497" y="1864"/>
                </a:cubicBezTo>
                <a:cubicBezTo>
                  <a:pt x="2497" y="1864"/>
                  <a:pt x="2497" y="1864"/>
                  <a:pt x="2497" y="1864"/>
                </a:cubicBezTo>
                <a:cubicBezTo>
                  <a:pt x="2498" y="1865"/>
                  <a:pt x="2497" y="1865"/>
                  <a:pt x="2497" y="1865"/>
                </a:cubicBezTo>
                <a:cubicBezTo>
                  <a:pt x="2497" y="1865"/>
                  <a:pt x="2497" y="1864"/>
                  <a:pt x="2496" y="1864"/>
                </a:cubicBezTo>
                <a:close/>
                <a:moveTo>
                  <a:pt x="2519" y="1821"/>
                </a:moveTo>
                <a:cubicBezTo>
                  <a:pt x="2519" y="1821"/>
                  <a:pt x="2518" y="1821"/>
                  <a:pt x="2518" y="1821"/>
                </a:cubicBezTo>
                <a:cubicBezTo>
                  <a:pt x="2518" y="1821"/>
                  <a:pt x="2517" y="1821"/>
                  <a:pt x="2517" y="1821"/>
                </a:cubicBezTo>
                <a:cubicBezTo>
                  <a:pt x="2517" y="1821"/>
                  <a:pt x="2517" y="1820"/>
                  <a:pt x="2517" y="1821"/>
                </a:cubicBezTo>
                <a:cubicBezTo>
                  <a:pt x="2517" y="1821"/>
                  <a:pt x="2518" y="1822"/>
                  <a:pt x="2518" y="1822"/>
                </a:cubicBezTo>
                <a:cubicBezTo>
                  <a:pt x="2518" y="1822"/>
                  <a:pt x="2520" y="1822"/>
                  <a:pt x="2519" y="1821"/>
                </a:cubicBezTo>
                <a:close/>
                <a:moveTo>
                  <a:pt x="2610" y="1986"/>
                </a:moveTo>
                <a:cubicBezTo>
                  <a:pt x="2610" y="1985"/>
                  <a:pt x="2610" y="1983"/>
                  <a:pt x="2609" y="1984"/>
                </a:cubicBezTo>
                <a:cubicBezTo>
                  <a:pt x="2609" y="1985"/>
                  <a:pt x="2609" y="1986"/>
                  <a:pt x="2610" y="1986"/>
                </a:cubicBezTo>
                <a:close/>
                <a:moveTo>
                  <a:pt x="2519" y="1980"/>
                </a:moveTo>
                <a:cubicBezTo>
                  <a:pt x="2519" y="1979"/>
                  <a:pt x="2518" y="1979"/>
                  <a:pt x="2518" y="1979"/>
                </a:cubicBezTo>
                <a:cubicBezTo>
                  <a:pt x="2517" y="1980"/>
                  <a:pt x="2517" y="1980"/>
                  <a:pt x="2517" y="1980"/>
                </a:cubicBezTo>
                <a:cubicBezTo>
                  <a:pt x="2516" y="1980"/>
                  <a:pt x="2516" y="1980"/>
                  <a:pt x="2516" y="1981"/>
                </a:cubicBezTo>
                <a:cubicBezTo>
                  <a:pt x="2516" y="1981"/>
                  <a:pt x="2517" y="1981"/>
                  <a:pt x="2517" y="1980"/>
                </a:cubicBezTo>
                <a:cubicBezTo>
                  <a:pt x="2518" y="1980"/>
                  <a:pt x="2518" y="1981"/>
                  <a:pt x="2519" y="1980"/>
                </a:cubicBezTo>
                <a:close/>
                <a:moveTo>
                  <a:pt x="2608" y="1986"/>
                </a:moveTo>
                <a:cubicBezTo>
                  <a:pt x="2608" y="1984"/>
                  <a:pt x="2607" y="1985"/>
                  <a:pt x="2606" y="1986"/>
                </a:cubicBezTo>
                <a:cubicBezTo>
                  <a:pt x="2606" y="1987"/>
                  <a:pt x="2608" y="1986"/>
                  <a:pt x="2608" y="1986"/>
                </a:cubicBezTo>
                <a:close/>
                <a:moveTo>
                  <a:pt x="2630" y="1945"/>
                </a:moveTo>
                <a:cubicBezTo>
                  <a:pt x="2630" y="1944"/>
                  <a:pt x="2631" y="1944"/>
                  <a:pt x="2631" y="1944"/>
                </a:cubicBezTo>
                <a:cubicBezTo>
                  <a:pt x="2631" y="1943"/>
                  <a:pt x="2631" y="1943"/>
                  <a:pt x="2630" y="1942"/>
                </a:cubicBezTo>
                <a:cubicBezTo>
                  <a:pt x="2630" y="1942"/>
                  <a:pt x="2630" y="1941"/>
                  <a:pt x="2630" y="1941"/>
                </a:cubicBezTo>
                <a:cubicBezTo>
                  <a:pt x="2630" y="1940"/>
                  <a:pt x="2630" y="1940"/>
                  <a:pt x="2630" y="1940"/>
                </a:cubicBezTo>
                <a:cubicBezTo>
                  <a:pt x="2630" y="1939"/>
                  <a:pt x="2630" y="1938"/>
                  <a:pt x="2629" y="1938"/>
                </a:cubicBezTo>
                <a:cubicBezTo>
                  <a:pt x="2628" y="1938"/>
                  <a:pt x="2628" y="1938"/>
                  <a:pt x="2628" y="1937"/>
                </a:cubicBezTo>
                <a:cubicBezTo>
                  <a:pt x="2628" y="1936"/>
                  <a:pt x="2627" y="1937"/>
                  <a:pt x="2626" y="1936"/>
                </a:cubicBezTo>
                <a:cubicBezTo>
                  <a:pt x="2626" y="1935"/>
                  <a:pt x="2626" y="1935"/>
                  <a:pt x="2627" y="1935"/>
                </a:cubicBezTo>
                <a:cubicBezTo>
                  <a:pt x="2627" y="1934"/>
                  <a:pt x="2628" y="1934"/>
                  <a:pt x="2627" y="1933"/>
                </a:cubicBezTo>
                <a:cubicBezTo>
                  <a:pt x="2627" y="1933"/>
                  <a:pt x="2627" y="1933"/>
                  <a:pt x="2627" y="1932"/>
                </a:cubicBezTo>
                <a:cubicBezTo>
                  <a:pt x="2628" y="1932"/>
                  <a:pt x="2627" y="1931"/>
                  <a:pt x="2627" y="1931"/>
                </a:cubicBezTo>
                <a:cubicBezTo>
                  <a:pt x="2627" y="1930"/>
                  <a:pt x="2628" y="1929"/>
                  <a:pt x="2628" y="1929"/>
                </a:cubicBezTo>
                <a:cubicBezTo>
                  <a:pt x="2628" y="1928"/>
                  <a:pt x="2627" y="1928"/>
                  <a:pt x="2627" y="1929"/>
                </a:cubicBezTo>
                <a:cubicBezTo>
                  <a:pt x="2627" y="1929"/>
                  <a:pt x="2626" y="1929"/>
                  <a:pt x="2626" y="1929"/>
                </a:cubicBezTo>
                <a:cubicBezTo>
                  <a:pt x="2625" y="1930"/>
                  <a:pt x="2625" y="1929"/>
                  <a:pt x="2625" y="1929"/>
                </a:cubicBezTo>
                <a:cubicBezTo>
                  <a:pt x="2626" y="1928"/>
                  <a:pt x="2627" y="1928"/>
                  <a:pt x="2626" y="1927"/>
                </a:cubicBezTo>
                <a:cubicBezTo>
                  <a:pt x="2625" y="1927"/>
                  <a:pt x="2625" y="1926"/>
                  <a:pt x="2625" y="1926"/>
                </a:cubicBezTo>
                <a:cubicBezTo>
                  <a:pt x="2625" y="1925"/>
                  <a:pt x="2626" y="1925"/>
                  <a:pt x="2626" y="1925"/>
                </a:cubicBezTo>
                <a:cubicBezTo>
                  <a:pt x="2626" y="1925"/>
                  <a:pt x="2625" y="1924"/>
                  <a:pt x="2626" y="1924"/>
                </a:cubicBezTo>
                <a:cubicBezTo>
                  <a:pt x="2626" y="1924"/>
                  <a:pt x="2627" y="1924"/>
                  <a:pt x="2627" y="1923"/>
                </a:cubicBezTo>
                <a:cubicBezTo>
                  <a:pt x="2626" y="1922"/>
                  <a:pt x="2625" y="1923"/>
                  <a:pt x="2624" y="1923"/>
                </a:cubicBezTo>
                <a:cubicBezTo>
                  <a:pt x="2624" y="1922"/>
                  <a:pt x="2623" y="1922"/>
                  <a:pt x="2623" y="1922"/>
                </a:cubicBezTo>
                <a:cubicBezTo>
                  <a:pt x="2623" y="1922"/>
                  <a:pt x="2623" y="1923"/>
                  <a:pt x="2623" y="1923"/>
                </a:cubicBezTo>
                <a:cubicBezTo>
                  <a:pt x="2622" y="1923"/>
                  <a:pt x="2621" y="1923"/>
                  <a:pt x="2621" y="1923"/>
                </a:cubicBezTo>
                <a:cubicBezTo>
                  <a:pt x="2621" y="1922"/>
                  <a:pt x="2621" y="1922"/>
                  <a:pt x="2621" y="1921"/>
                </a:cubicBezTo>
                <a:cubicBezTo>
                  <a:pt x="2620" y="1921"/>
                  <a:pt x="2620" y="1921"/>
                  <a:pt x="2621" y="1920"/>
                </a:cubicBezTo>
                <a:cubicBezTo>
                  <a:pt x="2621" y="1920"/>
                  <a:pt x="2622" y="1920"/>
                  <a:pt x="2622" y="1919"/>
                </a:cubicBezTo>
                <a:cubicBezTo>
                  <a:pt x="2623" y="1919"/>
                  <a:pt x="2623" y="1919"/>
                  <a:pt x="2623" y="1918"/>
                </a:cubicBezTo>
                <a:cubicBezTo>
                  <a:pt x="2624" y="1918"/>
                  <a:pt x="2625" y="1917"/>
                  <a:pt x="2625" y="1916"/>
                </a:cubicBezTo>
                <a:cubicBezTo>
                  <a:pt x="2625" y="1914"/>
                  <a:pt x="2622" y="1913"/>
                  <a:pt x="2622" y="1911"/>
                </a:cubicBezTo>
                <a:cubicBezTo>
                  <a:pt x="2622" y="1910"/>
                  <a:pt x="2622" y="1909"/>
                  <a:pt x="2622" y="1909"/>
                </a:cubicBezTo>
                <a:cubicBezTo>
                  <a:pt x="2622" y="1908"/>
                  <a:pt x="2623" y="1907"/>
                  <a:pt x="2622" y="1907"/>
                </a:cubicBezTo>
                <a:cubicBezTo>
                  <a:pt x="2622" y="1907"/>
                  <a:pt x="2621" y="1908"/>
                  <a:pt x="2620" y="1908"/>
                </a:cubicBezTo>
                <a:cubicBezTo>
                  <a:pt x="2619" y="1909"/>
                  <a:pt x="2619" y="1908"/>
                  <a:pt x="2618" y="1907"/>
                </a:cubicBezTo>
                <a:cubicBezTo>
                  <a:pt x="2618" y="1906"/>
                  <a:pt x="2618" y="1906"/>
                  <a:pt x="2617" y="1906"/>
                </a:cubicBezTo>
                <a:cubicBezTo>
                  <a:pt x="2616" y="1906"/>
                  <a:pt x="2617" y="1905"/>
                  <a:pt x="2617" y="1905"/>
                </a:cubicBezTo>
                <a:cubicBezTo>
                  <a:pt x="2617" y="1904"/>
                  <a:pt x="2615" y="1902"/>
                  <a:pt x="2615" y="1902"/>
                </a:cubicBezTo>
                <a:cubicBezTo>
                  <a:pt x="2614" y="1902"/>
                  <a:pt x="2614" y="1902"/>
                  <a:pt x="2613" y="1902"/>
                </a:cubicBezTo>
                <a:cubicBezTo>
                  <a:pt x="2613" y="1902"/>
                  <a:pt x="2613" y="1901"/>
                  <a:pt x="2612" y="1901"/>
                </a:cubicBezTo>
                <a:cubicBezTo>
                  <a:pt x="2611" y="1901"/>
                  <a:pt x="2610" y="1900"/>
                  <a:pt x="2611" y="1899"/>
                </a:cubicBezTo>
                <a:cubicBezTo>
                  <a:pt x="2611" y="1899"/>
                  <a:pt x="2609" y="1898"/>
                  <a:pt x="2609" y="1898"/>
                </a:cubicBezTo>
                <a:cubicBezTo>
                  <a:pt x="2609" y="1898"/>
                  <a:pt x="2608" y="1898"/>
                  <a:pt x="2608" y="1897"/>
                </a:cubicBezTo>
                <a:cubicBezTo>
                  <a:pt x="2607" y="1897"/>
                  <a:pt x="2607" y="1898"/>
                  <a:pt x="2606" y="1899"/>
                </a:cubicBezTo>
                <a:cubicBezTo>
                  <a:pt x="2605" y="1900"/>
                  <a:pt x="2606" y="1901"/>
                  <a:pt x="2607" y="1902"/>
                </a:cubicBezTo>
                <a:cubicBezTo>
                  <a:pt x="2607" y="1903"/>
                  <a:pt x="2608" y="1904"/>
                  <a:pt x="2608" y="1906"/>
                </a:cubicBezTo>
                <a:cubicBezTo>
                  <a:pt x="2608" y="1906"/>
                  <a:pt x="2608" y="1907"/>
                  <a:pt x="2609" y="1908"/>
                </a:cubicBezTo>
                <a:cubicBezTo>
                  <a:pt x="2609" y="1909"/>
                  <a:pt x="2609" y="1911"/>
                  <a:pt x="2609" y="1913"/>
                </a:cubicBezTo>
                <a:cubicBezTo>
                  <a:pt x="2609" y="1914"/>
                  <a:pt x="2606" y="1914"/>
                  <a:pt x="2605" y="1914"/>
                </a:cubicBezTo>
                <a:cubicBezTo>
                  <a:pt x="2604" y="1913"/>
                  <a:pt x="2604" y="1912"/>
                  <a:pt x="2603" y="1912"/>
                </a:cubicBezTo>
                <a:cubicBezTo>
                  <a:pt x="2602" y="1912"/>
                  <a:pt x="2602" y="1914"/>
                  <a:pt x="2602" y="1914"/>
                </a:cubicBezTo>
                <a:cubicBezTo>
                  <a:pt x="2602" y="1916"/>
                  <a:pt x="2602" y="1918"/>
                  <a:pt x="2600" y="1917"/>
                </a:cubicBezTo>
                <a:cubicBezTo>
                  <a:pt x="2598" y="1916"/>
                  <a:pt x="2598" y="1914"/>
                  <a:pt x="2596" y="1913"/>
                </a:cubicBezTo>
                <a:cubicBezTo>
                  <a:pt x="2594" y="1913"/>
                  <a:pt x="2595" y="1918"/>
                  <a:pt x="2594" y="1919"/>
                </a:cubicBezTo>
                <a:cubicBezTo>
                  <a:pt x="2594" y="1920"/>
                  <a:pt x="2593" y="1920"/>
                  <a:pt x="2594" y="1920"/>
                </a:cubicBezTo>
                <a:cubicBezTo>
                  <a:pt x="2594" y="1921"/>
                  <a:pt x="2595" y="1921"/>
                  <a:pt x="2594" y="1922"/>
                </a:cubicBezTo>
                <a:cubicBezTo>
                  <a:pt x="2594" y="1922"/>
                  <a:pt x="2594" y="1923"/>
                  <a:pt x="2594" y="1923"/>
                </a:cubicBezTo>
                <a:cubicBezTo>
                  <a:pt x="2594" y="1925"/>
                  <a:pt x="2593" y="1924"/>
                  <a:pt x="2592" y="1924"/>
                </a:cubicBezTo>
                <a:cubicBezTo>
                  <a:pt x="2591" y="1923"/>
                  <a:pt x="2590" y="1923"/>
                  <a:pt x="2589" y="1922"/>
                </a:cubicBezTo>
                <a:cubicBezTo>
                  <a:pt x="2588" y="1921"/>
                  <a:pt x="2587" y="1922"/>
                  <a:pt x="2587" y="1922"/>
                </a:cubicBezTo>
                <a:cubicBezTo>
                  <a:pt x="2586" y="1923"/>
                  <a:pt x="2586" y="1923"/>
                  <a:pt x="2585" y="1924"/>
                </a:cubicBezTo>
                <a:cubicBezTo>
                  <a:pt x="2585" y="1924"/>
                  <a:pt x="2585" y="1925"/>
                  <a:pt x="2585" y="1926"/>
                </a:cubicBezTo>
                <a:cubicBezTo>
                  <a:pt x="2585" y="1926"/>
                  <a:pt x="2584" y="1927"/>
                  <a:pt x="2584" y="1927"/>
                </a:cubicBezTo>
                <a:cubicBezTo>
                  <a:pt x="2584" y="1928"/>
                  <a:pt x="2584" y="1929"/>
                  <a:pt x="2584" y="1929"/>
                </a:cubicBezTo>
                <a:cubicBezTo>
                  <a:pt x="2583" y="1930"/>
                  <a:pt x="2581" y="1930"/>
                  <a:pt x="2580" y="1930"/>
                </a:cubicBezTo>
                <a:cubicBezTo>
                  <a:pt x="2579" y="1930"/>
                  <a:pt x="2579" y="1930"/>
                  <a:pt x="2578" y="1931"/>
                </a:cubicBezTo>
                <a:cubicBezTo>
                  <a:pt x="2578" y="1931"/>
                  <a:pt x="2577" y="1931"/>
                  <a:pt x="2577" y="1932"/>
                </a:cubicBezTo>
                <a:cubicBezTo>
                  <a:pt x="2576" y="1932"/>
                  <a:pt x="2576" y="1932"/>
                  <a:pt x="2575" y="1933"/>
                </a:cubicBezTo>
                <a:cubicBezTo>
                  <a:pt x="2575" y="1933"/>
                  <a:pt x="2574" y="1934"/>
                  <a:pt x="2574" y="1934"/>
                </a:cubicBezTo>
                <a:cubicBezTo>
                  <a:pt x="2573" y="1934"/>
                  <a:pt x="2573" y="1935"/>
                  <a:pt x="2573" y="1935"/>
                </a:cubicBezTo>
                <a:cubicBezTo>
                  <a:pt x="2572" y="1935"/>
                  <a:pt x="2572" y="1934"/>
                  <a:pt x="2573" y="1934"/>
                </a:cubicBezTo>
                <a:cubicBezTo>
                  <a:pt x="2573" y="1933"/>
                  <a:pt x="2575" y="1932"/>
                  <a:pt x="2576" y="1932"/>
                </a:cubicBezTo>
                <a:cubicBezTo>
                  <a:pt x="2577" y="1930"/>
                  <a:pt x="2577" y="1930"/>
                  <a:pt x="2576" y="1928"/>
                </a:cubicBezTo>
                <a:cubicBezTo>
                  <a:pt x="2576" y="1927"/>
                  <a:pt x="2576" y="1926"/>
                  <a:pt x="2576" y="1925"/>
                </a:cubicBezTo>
                <a:cubicBezTo>
                  <a:pt x="2575" y="1924"/>
                  <a:pt x="2575" y="1923"/>
                  <a:pt x="2574" y="1922"/>
                </a:cubicBezTo>
                <a:cubicBezTo>
                  <a:pt x="2573" y="1921"/>
                  <a:pt x="2573" y="1921"/>
                  <a:pt x="2571" y="1921"/>
                </a:cubicBezTo>
                <a:cubicBezTo>
                  <a:pt x="2571" y="1920"/>
                  <a:pt x="2571" y="1923"/>
                  <a:pt x="2570" y="1921"/>
                </a:cubicBezTo>
                <a:cubicBezTo>
                  <a:pt x="2570" y="1921"/>
                  <a:pt x="2569" y="1921"/>
                  <a:pt x="2569" y="1921"/>
                </a:cubicBezTo>
                <a:cubicBezTo>
                  <a:pt x="2569" y="1920"/>
                  <a:pt x="2569" y="1920"/>
                  <a:pt x="2569" y="1920"/>
                </a:cubicBezTo>
                <a:cubicBezTo>
                  <a:pt x="2568" y="1920"/>
                  <a:pt x="2567" y="1919"/>
                  <a:pt x="2567" y="1919"/>
                </a:cubicBezTo>
                <a:cubicBezTo>
                  <a:pt x="2567" y="1920"/>
                  <a:pt x="2567" y="1920"/>
                  <a:pt x="2567" y="1920"/>
                </a:cubicBezTo>
                <a:cubicBezTo>
                  <a:pt x="2568" y="1921"/>
                  <a:pt x="2566" y="1921"/>
                  <a:pt x="2566" y="1922"/>
                </a:cubicBezTo>
                <a:cubicBezTo>
                  <a:pt x="2566" y="1923"/>
                  <a:pt x="2565" y="1923"/>
                  <a:pt x="2563" y="1923"/>
                </a:cubicBezTo>
                <a:cubicBezTo>
                  <a:pt x="2562" y="1923"/>
                  <a:pt x="2561" y="1924"/>
                  <a:pt x="2560" y="1925"/>
                </a:cubicBezTo>
                <a:cubicBezTo>
                  <a:pt x="2559" y="1925"/>
                  <a:pt x="2559" y="1927"/>
                  <a:pt x="2559" y="1928"/>
                </a:cubicBezTo>
                <a:cubicBezTo>
                  <a:pt x="2559" y="1928"/>
                  <a:pt x="2560" y="1929"/>
                  <a:pt x="2559" y="1930"/>
                </a:cubicBezTo>
                <a:cubicBezTo>
                  <a:pt x="2559" y="1931"/>
                  <a:pt x="2558" y="1931"/>
                  <a:pt x="2557" y="1931"/>
                </a:cubicBezTo>
                <a:cubicBezTo>
                  <a:pt x="2557" y="1931"/>
                  <a:pt x="2556" y="1932"/>
                  <a:pt x="2555" y="1932"/>
                </a:cubicBezTo>
                <a:cubicBezTo>
                  <a:pt x="2554" y="1932"/>
                  <a:pt x="2554" y="1931"/>
                  <a:pt x="2553" y="1931"/>
                </a:cubicBezTo>
                <a:cubicBezTo>
                  <a:pt x="2553" y="1931"/>
                  <a:pt x="2553" y="1931"/>
                  <a:pt x="2552" y="1932"/>
                </a:cubicBezTo>
                <a:cubicBezTo>
                  <a:pt x="2552" y="1932"/>
                  <a:pt x="2552" y="1932"/>
                  <a:pt x="2551" y="1933"/>
                </a:cubicBezTo>
                <a:cubicBezTo>
                  <a:pt x="2550" y="1933"/>
                  <a:pt x="2549" y="1933"/>
                  <a:pt x="2547" y="1933"/>
                </a:cubicBezTo>
                <a:cubicBezTo>
                  <a:pt x="2546" y="1934"/>
                  <a:pt x="2545" y="1934"/>
                  <a:pt x="2544" y="1935"/>
                </a:cubicBezTo>
                <a:cubicBezTo>
                  <a:pt x="2544" y="1936"/>
                  <a:pt x="2543" y="1937"/>
                  <a:pt x="2543" y="1938"/>
                </a:cubicBezTo>
                <a:cubicBezTo>
                  <a:pt x="2542" y="1939"/>
                  <a:pt x="2542" y="1940"/>
                  <a:pt x="2542" y="1941"/>
                </a:cubicBezTo>
                <a:cubicBezTo>
                  <a:pt x="2542" y="1942"/>
                  <a:pt x="2542" y="1943"/>
                  <a:pt x="2542" y="1944"/>
                </a:cubicBezTo>
                <a:cubicBezTo>
                  <a:pt x="2541" y="1945"/>
                  <a:pt x="2541" y="1945"/>
                  <a:pt x="2541" y="1947"/>
                </a:cubicBezTo>
                <a:cubicBezTo>
                  <a:pt x="2541" y="1947"/>
                  <a:pt x="2541" y="1948"/>
                  <a:pt x="2540" y="1949"/>
                </a:cubicBezTo>
                <a:cubicBezTo>
                  <a:pt x="2540" y="1949"/>
                  <a:pt x="2539" y="1949"/>
                  <a:pt x="2538" y="1950"/>
                </a:cubicBezTo>
                <a:cubicBezTo>
                  <a:pt x="2537" y="1952"/>
                  <a:pt x="2539" y="1956"/>
                  <a:pt x="2541" y="1956"/>
                </a:cubicBezTo>
                <a:cubicBezTo>
                  <a:pt x="2541" y="1956"/>
                  <a:pt x="2542" y="1956"/>
                  <a:pt x="2543" y="1956"/>
                </a:cubicBezTo>
                <a:cubicBezTo>
                  <a:pt x="2543" y="1955"/>
                  <a:pt x="2544" y="1955"/>
                  <a:pt x="2544" y="1954"/>
                </a:cubicBezTo>
                <a:cubicBezTo>
                  <a:pt x="2544" y="1953"/>
                  <a:pt x="2545" y="1952"/>
                  <a:pt x="2545" y="1951"/>
                </a:cubicBezTo>
                <a:cubicBezTo>
                  <a:pt x="2545" y="1951"/>
                  <a:pt x="2545" y="1950"/>
                  <a:pt x="2545" y="1949"/>
                </a:cubicBezTo>
                <a:cubicBezTo>
                  <a:pt x="2545" y="1949"/>
                  <a:pt x="2546" y="1947"/>
                  <a:pt x="2547" y="1948"/>
                </a:cubicBezTo>
                <a:cubicBezTo>
                  <a:pt x="2547" y="1948"/>
                  <a:pt x="2548" y="1946"/>
                  <a:pt x="2547" y="1946"/>
                </a:cubicBezTo>
                <a:cubicBezTo>
                  <a:pt x="2547" y="1946"/>
                  <a:pt x="2547" y="1946"/>
                  <a:pt x="2547" y="1946"/>
                </a:cubicBezTo>
                <a:cubicBezTo>
                  <a:pt x="2546" y="1946"/>
                  <a:pt x="2547" y="1945"/>
                  <a:pt x="2547" y="1944"/>
                </a:cubicBezTo>
                <a:cubicBezTo>
                  <a:pt x="2547" y="1944"/>
                  <a:pt x="2548" y="1943"/>
                  <a:pt x="2549" y="1943"/>
                </a:cubicBezTo>
                <a:cubicBezTo>
                  <a:pt x="2549" y="1944"/>
                  <a:pt x="2549" y="1943"/>
                  <a:pt x="2550" y="1943"/>
                </a:cubicBezTo>
                <a:cubicBezTo>
                  <a:pt x="2550" y="1943"/>
                  <a:pt x="2550" y="1942"/>
                  <a:pt x="2550" y="1942"/>
                </a:cubicBezTo>
                <a:cubicBezTo>
                  <a:pt x="2549" y="1942"/>
                  <a:pt x="2549" y="1943"/>
                  <a:pt x="2549" y="1943"/>
                </a:cubicBezTo>
                <a:cubicBezTo>
                  <a:pt x="2548" y="1943"/>
                  <a:pt x="2550" y="1940"/>
                  <a:pt x="2550" y="1940"/>
                </a:cubicBezTo>
                <a:cubicBezTo>
                  <a:pt x="2551" y="1939"/>
                  <a:pt x="2552" y="1938"/>
                  <a:pt x="2554" y="1938"/>
                </a:cubicBezTo>
                <a:cubicBezTo>
                  <a:pt x="2554" y="1939"/>
                  <a:pt x="2555" y="1939"/>
                  <a:pt x="2556" y="1939"/>
                </a:cubicBezTo>
                <a:cubicBezTo>
                  <a:pt x="2556" y="1940"/>
                  <a:pt x="2556" y="1940"/>
                  <a:pt x="2555" y="1940"/>
                </a:cubicBezTo>
                <a:cubicBezTo>
                  <a:pt x="2555" y="1941"/>
                  <a:pt x="2555" y="1942"/>
                  <a:pt x="2555" y="1942"/>
                </a:cubicBezTo>
                <a:cubicBezTo>
                  <a:pt x="2556" y="1943"/>
                  <a:pt x="2556" y="1943"/>
                  <a:pt x="2556" y="1943"/>
                </a:cubicBezTo>
                <a:cubicBezTo>
                  <a:pt x="2555" y="1944"/>
                  <a:pt x="2557" y="1946"/>
                  <a:pt x="2557" y="1944"/>
                </a:cubicBezTo>
                <a:cubicBezTo>
                  <a:pt x="2557" y="1944"/>
                  <a:pt x="2558" y="1943"/>
                  <a:pt x="2558" y="1943"/>
                </a:cubicBezTo>
                <a:cubicBezTo>
                  <a:pt x="2558" y="1944"/>
                  <a:pt x="2559" y="1944"/>
                  <a:pt x="2559" y="1945"/>
                </a:cubicBezTo>
                <a:cubicBezTo>
                  <a:pt x="2559" y="1945"/>
                  <a:pt x="2559" y="1945"/>
                  <a:pt x="2559" y="1944"/>
                </a:cubicBezTo>
                <a:cubicBezTo>
                  <a:pt x="2559" y="1944"/>
                  <a:pt x="2559" y="1943"/>
                  <a:pt x="2560" y="1943"/>
                </a:cubicBezTo>
                <a:cubicBezTo>
                  <a:pt x="2560" y="1943"/>
                  <a:pt x="2560" y="1943"/>
                  <a:pt x="2560" y="1943"/>
                </a:cubicBezTo>
                <a:cubicBezTo>
                  <a:pt x="2560" y="1943"/>
                  <a:pt x="2560" y="1942"/>
                  <a:pt x="2560" y="1942"/>
                </a:cubicBezTo>
                <a:cubicBezTo>
                  <a:pt x="2560" y="1941"/>
                  <a:pt x="2561" y="1941"/>
                  <a:pt x="2561" y="1940"/>
                </a:cubicBezTo>
                <a:cubicBezTo>
                  <a:pt x="2561" y="1940"/>
                  <a:pt x="2562" y="1939"/>
                  <a:pt x="2562" y="1940"/>
                </a:cubicBezTo>
                <a:cubicBezTo>
                  <a:pt x="2563" y="1940"/>
                  <a:pt x="2562" y="1941"/>
                  <a:pt x="2563" y="1941"/>
                </a:cubicBezTo>
                <a:cubicBezTo>
                  <a:pt x="2563" y="1941"/>
                  <a:pt x="2563" y="1941"/>
                  <a:pt x="2563" y="1942"/>
                </a:cubicBezTo>
                <a:cubicBezTo>
                  <a:pt x="2564" y="1942"/>
                  <a:pt x="2563" y="1943"/>
                  <a:pt x="2563" y="1943"/>
                </a:cubicBezTo>
                <a:cubicBezTo>
                  <a:pt x="2562" y="1942"/>
                  <a:pt x="2563" y="1942"/>
                  <a:pt x="2562" y="1942"/>
                </a:cubicBezTo>
                <a:cubicBezTo>
                  <a:pt x="2562" y="1943"/>
                  <a:pt x="2561" y="1944"/>
                  <a:pt x="2563" y="1944"/>
                </a:cubicBezTo>
                <a:cubicBezTo>
                  <a:pt x="2563" y="1945"/>
                  <a:pt x="2564" y="1943"/>
                  <a:pt x="2564" y="1943"/>
                </a:cubicBezTo>
                <a:cubicBezTo>
                  <a:pt x="2566" y="1943"/>
                  <a:pt x="2565" y="1944"/>
                  <a:pt x="2566" y="1945"/>
                </a:cubicBezTo>
                <a:cubicBezTo>
                  <a:pt x="2566" y="1945"/>
                  <a:pt x="2567" y="1945"/>
                  <a:pt x="2567" y="1946"/>
                </a:cubicBezTo>
                <a:cubicBezTo>
                  <a:pt x="2567" y="1946"/>
                  <a:pt x="2567" y="1946"/>
                  <a:pt x="2567" y="1947"/>
                </a:cubicBezTo>
                <a:cubicBezTo>
                  <a:pt x="2567" y="1947"/>
                  <a:pt x="2569" y="1946"/>
                  <a:pt x="2569" y="1946"/>
                </a:cubicBezTo>
                <a:cubicBezTo>
                  <a:pt x="2569" y="1945"/>
                  <a:pt x="2567" y="1945"/>
                  <a:pt x="2567" y="1944"/>
                </a:cubicBezTo>
                <a:cubicBezTo>
                  <a:pt x="2567" y="1944"/>
                  <a:pt x="2567" y="1944"/>
                  <a:pt x="2567" y="1943"/>
                </a:cubicBezTo>
                <a:cubicBezTo>
                  <a:pt x="2567" y="1943"/>
                  <a:pt x="2566" y="1943"/>
                  <a:pt x="2566" y="1943"/>
                </a:cubicBezTo>
                <a:cubicBezTo>
                  <a:pt x="2567" y="1942"/>
                  <a:pt x="2568" y="1942"/>
                  <a:pt x="2568" y="1942"/>
                </a:cubicBezTo>
                <a:cubicBezTo>
                  <a:pt x="2569" y="1941"/>
                  <a:pt x="2569" y="1940"/>
                  <a:pt x="2569" y="1939"/>
                </a:cubicBezTo>
                <a:cubicBezTo>
                  <a:pt x="2568" y="1938"/>
                  <a:pt x="2569" y="1937"/>
                  <a:pt x="2570" y="1937"/>
                </a:cubicBezTo>
                <a:cubicBezTo>
                  <a:pt x="2571" y="1937"/>
                  <a:pt x="2572" y="1937"/>
                  <a:pt x="2573" y="1938"/>
                </a:cubicBezTo>
                <a:cubicBezTo>
                  <a:pt x="2574" y="1938"/>
                  <a:pt x="2574" y="1938"/>
                  <a:pt x="2574" y="1939"/>
                </a:cubicBezTo>
                <a:cubicBezTo>
                  <a:pt x="2575" y="1940"/>
                  <a:pt x="2576" y="1940"/>
                  <a:pt x="2577" y="1940"/>
                </a:cubicBezTo>
                <a:cubicBezTo>
                  <a:pt x="2578" y="1940"/>
                  <a:pt x="2579" y="1940"/>
                  <a:pt x="2579" y="1941"/>
                </a:cubicBezTo>
                <a:cubicBezTo>
                  <a:pt x="2580" y="1941"/>
                  <a:pt x="2581" y="1942"/>
                  <a:pt x="2581" y="1943"/>
                </a:cubicBezTo>
                <a:cubicBezTo>
                  <a:pt x="2582" y="1944"/>
                  <a:pt x="2582" y="1946"/>
                  <a:pt x="2583" y="1946"/>
                </a:cubicBezTo>
                <a:cubicBezTo>
                  <a:pt x="2583" y="1946"/>
                  <a:pt x="2584" y="1945"/>
                  <a:pt x="2584" y="1946"/>
                </a:cubicBezTo>
                <a:cubicBezTo>
                  <a:pt x="2585" y="1946"/>
                  <a:pt x="2585" y="1947"/>
                  <a:pt x="2584" y="1947"/>
                </a:cubicBezTo>
                <a:cubicBezTo>
                  <a:pt x="2584" y="1947"/>
                  <a:pt x="2584" y="1947"/>
                  <a:pt x="2584" y="1948"/>
                </a:cubicBezTo>
                <a:cubicBezTo>
                  <a:pt x="2584" y="1948"/>
                  <a:pt x="2584" y="1949"/>
                  <a:pt x="2583" y="1949"/>
                </a:cubicBezTo>
                <a:cubicBezTo>
                  <a:pt x="2583" y="1950"/>
                  <a:pt x="2583" y="1950"/>
                  <a:pt x="2582" y="1951"/>
                </a:cubicBezTo>
                <a:cubicBezTo>
                  <a:pt x="2581" y="1951"/>
                  <a:pt x="2581" y="1951"/>
                  <a:pt x="2581" y="1951"/>
                </a:cubicBezTo>
                <a:cubicBezTo>
                  <a:pt x="2580" y="1951"/>
                  <a:pt x="2580" y="1952"/>
                  <a:pt x="2580" y="1952"/>
                </a:cubicBezTo>
                <a:cubicBezTo>
                  <a:pt x="2580" y="1953"/>
                  <a:pt x="2579" y="1953"/>
                  <a:pt x="2579" y="1954"/>
                </a:cubicBezTo>
                <a:cubicBezTo>
                  <a:pt x="2578" y="1955"/>
                  <a:pt x="2578" y="1955"/>
                  <a:pt x="2579" y="1956"/>
                </a:cubicBezTo>
                <a:cubicBezTo>
                  <a:pt x="2579" y="1956"/>
                  <a:pt x="2579" y="1957"/>
                  <a:pt x="2579" y="1957"/>
                </a:cubicBezTo>
                <a:cubicBezTo>
                  <a:pt x="2579" y="1959"/>
                  <a:pt x="2580" y="1958"/>
                  <a:pt x="2580" y="1958"/>
                </a:cubicBezTo>
                <a:cubicBezTo>
                  <a:pt x="2581" y="1959"/>
                  <a:pt x="2580" y="1959"/>
                  <a:pt x="2580" y="1960"/>
                </a:cubicBezTo>
                <a:cubicBezTo>
                  <a:pt x="2580" y="1960"/>
                  <a:pt x="2581" y="1961"/>
                  <a:pt x="2581" y="1961"/>
                </a:cubicBezTo>
                <a:cubicBezTo>
                  <a:pt x="2581" y="1962"/>
                  <a:pt x="2580" y="1963"/>
                  <a:pt x="2580" y="1964"/>
                </a:cubicBezTo>
                <a:cubicBezTo>
                  <a:pt x="2580" y="1965"/>
                  <a:pt x="2580" y="1965"/>
                  <a:pt x="2581" y="1966"/>
                </a:cubicBezTo>
                <a:cubicBezTo>
                  <a:pt x="2582" y="1967"/>
                  <a:pt x="2583" y="1968"/>
                  <a:pt x="2584" y="1969"/>
                </a:cubicBezTo>
                <a:cubicBezTo>
                  <a:pt x="2584" y="1970"/>
                  <a:pt x="2585" y="1971"/>
                  <a:pt x="2587" y="1971"/>
                </a:cubicBezTo>
                <a:cubicBezTo>
                  <a:pt x="2588" y="1972"/>
                  <a:pt x="2589" y="1972"/>
                  <a:pt x="2590" y="1973"/>
                </a:cubicBezTo>
                <a:cubicBezTo>
                  <a:pt x="2591" y="1974"/>
                  <a:pt x="2592" y="1974"/>
                  <a:pt x="2594" y="1975"/>
                </a:cubicBezTo>
                <a:cubicBezTo>
                  <a:pt x="2595" y="1975"/>
                  <a:pt x="2595" y="1975"/>
                  <a:pt x="2596" y="1975"/>
                </a:cubicBezTo>
                <a:cubicBezTo>
                  <a:pt x="2597" y="1976"/>
                  <a:pt x="2600" y="1979"/>
                  <a:pt x="2601" y="1976"/>
                </a:cubicBezTo>
                <a:cubicBezTo>
                  <a:pt x="2602" y="1975"/>
                  <a:pt x="2602" y="1973"/>
                  <a:pt x="2604" y="1972"/>
                </a:cubicBezTo>
                <a:cubicBezTo>
                  <a:pt x="2605" y="1971"/>
                  <a:pt x="2606" y="1973"/>
                  <a:pt x="2605" y="1974"/>
                </a:cubicBezTo>
                <a:cubicBezTo>
                  <a:pt x="2605" y="1975"/>
                  <a:pt x="2604" y="1976"/>
                  <a:pt x="2603" y="1977"/>
                </a:cubicBezTo>
                <a:cubicBezTo>
                  <a:pt x="2603" y="1978"/>
                  <a:pt x="2604" y="1978"/>
                  <a:pt x="2604" y="1978"/>
                </a:cubicBezTo>
                <a:cubicBezTo>
                  <a:pt x="2605" y="1979"/>
                  <a:pt x="2605" y="1980"/>
                  <a:pt x="2606" y="1982"/>
                </a:cubicBezTo>
                <a:cubicBezTo>
                  <a:pt x="2606" y="1983"/>
                  <a:pt x="2608" y="1983"/>
                  <a:pt x="2608" y="1982"/>
                </a:cubicBezTo>
                <a:cubicBezTo>
                  <a:pt x="2609" y="1979"/>
                  <a:pt x="2611" y="1977"/>
                  <a:pt x="2613" y="1975"/>
                </a:cubicBezTo>
                <a:cubicBezTo>
                  <a:pt x="2615" y="1973"/>
                  <a:pt x="2613" y="1970"/>
                  <a:pt x="2613" y="1967"/>
                </a:cubicBezTo>
                <a:cubicBezTo>
                  <a:pt x="2612" y="1967"/>
                  <a:pt x="2612" y="1966"/>
                  <a:pt x="2611" y="1965"/>
                </a:cubicBezTo>
                <a:cubicBezTo>
                  <a:pt x="2611" y="1965"/>
                  <a:pt x="2612" y="1964"/>
                  <a:pt x="2611" y="1964"/>
                </a:cubicBezTo>
                <a:cubicBezTo>
                  <a:pt x="2611" y="1963"/>
                  <a:pt x="2610" y="1963"/>
                  <a:pt x="2609" y="1962"/>
                </a:cubicBezTo>
                <a:cubicBezTo>
                  <a:pt x="2609" y="1962"/>
                  <a:pt x="2609" y="1961"/>
                  <a:pt x="2608" y="1962"/>
                </a:cubicBezTo>
                <a:cubicBezTo>
                  <a:pt x="2607" y="1962"/>
                  <a:pt x="2607" y="1961"/>
                  <a:pt x="2607" y="1960"/>
                </a:cubicBezTo>
                <a:cubicBezTo>
                  <a:pt x="2607" y="1959"/>
                  <a:pt x="2607" y="1958"/>
                  <a:pt x="2608" y="1957"/>
                </a:cubicBezTo>
                <a:cubicBezTo>
                  <a:pt x="2608" y="1956"/>
                  <a:pt x="2609" y="1956"/>
                  <a:pt x="2609" y="1954"/>
                </a:cubicBezTo>
                <a:cubicBezTo>
                  <a:pt x="2609" y="1954"/>
                  <a:pt x="2609" y="1953"/>
                  <a:pt x="2610" y="1953"/>
                </a:cubicBezTo>
                <a:cubicBezTo>
                  <a:pt x="2610" y="1953"/>
                  <a:pt x="2611" y="1953"/>
                  <a:pt x="2611" y="1953"/>
                </a:cubicBezTo>
                <a:cubicBezTo>
                  <a:pt x="2612" y="1953"/>
                  <a:pt x="2612" y="1952"/>
                  <a:pt x="2613" y="1952"/>
                </a:cubicBezTo>
                <a:cubicBezTo>
                  <a:pt x="2613" y="1952"/>
                  <a:pt x="2614" y="1953"/>
                  <a:pt x="2614" y="1953"/>
                </a:cubicBezTo>
                <a:cubicBezTo>
                  <a:pt x="2614" y="1953"/>
                  <a:pt x="2614" y="1954"/>
                  <a:pt x="2614" y="1954"/>
                </a:cubicBezTo>
                <a:cubicBezTo>
                  <a:pt x="2613" y="1954"/>
                  <a:pt x="2613" y="1954"/>
                  <a:pt x="2613" y="1954"/>
                </a:cubicBezTo>
                <a:cubicBezTo>
                  <a:pt x="2613" y="1955"/>
                  <a:pt x="2613" y="1955"/>
                  <a:pt x="2613" y="1955"/>
                </a:cubicBezTo>
                <a:cubicBezTo>
                  <a:pt x="2614" y="1955"/>
                  <a:pt x="2614" y="1955"/>
                  <a:pt x="2614" y="1955"/>
                </a:cubicBezTo>
                <a:cubicBezTo>
                  <a:pt x="2614" y="1954"/>
                  <a:pt x="2614" y="1956"/>
                  <a:pt x="2615" y="1956"/>
                </a:cubicBezTo>
                <a:cubicBezTo>
                  <a:pt x="2616" y="1954"/>
                  <a:pt x="2615" y="1953"/>
                  <a:pt x="2615" y="1952"/>
                </a:cubicBezTo>
                <a:cubicBezTo>
                  <a:pt x="2615" y="1951"/>
                  <a:pt x="2614" y="1951"/>
                  <a:pt x="2613" y="1951"/>
                </a:cubicBezTo>
                <a:cubicBezTo>
                  <a:pt x="2612" y="1952"/>
                  <a:pt x="2612" y="1950"/>
                  <a:pt x="2612" y="1950"/>
                </a:cubicBezTo>
                <a:cubicBezTo>
                  <a:pt x="2612" y="1949"/>
                  <a:pt x="2613" y="1948"/>
                  <a:pt x="2613" y="1948"/>
                </a:cubicBezTo>
                <a:cubicBezTo>
                  <a:pt x="2614" y="1947"/>
                  <a:pt x="2615" y="1947"/>
                  <a:pt x="2615" y="1946"/>
                </a:cubicBezTo>
                <a:cubicBezTo>
                  <a:pt x="2615" y="1946"/>
                  <a:pt x="2616" y="1946"/>
                  <a:pt x="2616" y="1946"/>
                </a:cubicBezTo>
                <a:cubicBezTo>
                  <a:pt x="2616" y="1947"/>
                  <a:pt x="2616" y="1948"/>
                  <a:pt x="2616" y="1949"/>
                </a:cubicBezTo>
                <a:cubicBezTo>
                  <a:pt x="2616" y="1949"/>
                  <a:pt x="2617" y="1950"/>
                  <a:pt x="2617" y="1950"/>
                </a:cubicBezTo>
                <a:cubicBezTo>
                  <a:pt x="2617" y="1950"/>
                  <a:pt x="2617" y="1950"/>
                  <a:pt x="2617" y="1951"/>
                </a:cubicBezTo>
                <a:cubicBezTo>
                  <a:pt x="2617" y="1951"/>
                  <a:pt x="2618" y="1952"/>
                  <a:pt x="2618" y="1952"/>
                </a:cubicBezTo>
                <a:cubicBezTo>
                  <a:pt x="2618" y="1952"/>
                  <a:pt x="2619" y="1953"/>
                  <a:pt x="2619" y="1953"/>
                </a:cubicBezTo>
                <a:cubicBezTo>
                  <a:pt x="2619" y="1954"/>
                  <a:pt x="2619" y="1955"/>
                  <a:pt x="2619" y="1955"/>
                </a:cubicBezTo>
                <a:cubicBezTo>
                  <a:pt x="2619" y="1956"/>
                  <a:pt x="2620" y="1956"/>
                  <a:pt x="2620" y="1956"/>
                </a:cubicBezTo>
                <a:cubicBezTo>
                  <a:pt x="2621" y="1957"/>
                  <a:pt x="2621" y="1958"/>
                  <a:pt x="2621" y="1958"/>
                </a:cubicBezTo>
                <a:cubicBezTo>
                  <a:pt x="2621" y="1959"/>
                  <a:pt x="2621" y="1961"/>
                  <a:pt x="2621" y="1962"/>
                </a:cubicBezTo>
                <a:cubicBezTo>
                  <a:pt x="2621" y="1963"/>
                  <a:pt x="2621" y="1963"/>
                  <a:pt x="2621" y="1964"/>
                </a:cubicBezTo>
                <a:cubicBezTo>
                  <a:pt x="2622" y="1964"/>
                  <a:pt x="2622" y="1964"/>
                  <a:pt x="2622" y="1965"/>
                </a:cubicBezTo>
                <a:cubicBezTo>
                  <a:pt x="2622" y="1966"/>
                  <a:pt x="2623" y="1966"/>
                  <a:pt x="2623" y="1966"/>
                </a:cubicBezTo>
                <a:cubicBezTo>
                  <a:pt x="2623" y="1967"/>
                  <a:pt x="2623" y="1967"/>
                  <a:pt x="2623" y="1968"/>
                </a:cubicBezTo>
                <a:cubicBezTo>
                  <a:pt x="2624" y="1968"/>
                  <a:pt x="2623" y="1966"/>
                  <a:pt x="2623" y="1966"/>
                </a:cubicBezTo>
                <a:cubicBezTo>
                  <a:pt x="2623" y="1964"/>
                  <a:pt x="2623" y="1962"/>
                  <a:pt x="2624" y="1960"/>
                </a:cubicBezTo>
                <a:cubicBezTo>
                  <a:pt x="2624" y="1960"/>
                  <a:pt x="2624" y="1959"/>
                  <a:pt x="2624" y="1958"/>
                </a:cubicBezTo>
                <a:cubicBezTo>
                  <a:pt x="2624" y="1957"/>
                  <a:pt x="2623" y="1957"/>
                  <a:pt x="2623" y="1955"/>
                </a:cubicBezTo>
                <a:cubicBezTo>
                  <a:pt x="2623" y="1955"/>
                  <a:pt x="2623" y="1954"/>
                  <a:pt x="2624" y="1955"/>
                </a:cubicBezTo>
                <a:cubicBezTo>
                  <a:pt x="2625" y="1955"/>
                  <a:pt x="2625" y="1955"/>
                  <a:pt x="2625" y="1954"/>
                </a:cubicBezTo>
                <a:cubicBezTo>
                  <a:pt x="2626" y="1952"/>
                  <a:pt x="2627" y="1954"/>
                  <a:pt x="2628" y="1953"/>
                </a:cubicBezTo>
                <a:cubicBezTo>
                  <a:pt x="2628" y="1953"/>
                  <a:pt x="2629" y="1951"/>
                  <a:pt x="2629" y="1950"/>
                </a:cubicBezTo>
                <a:cubicBezTo>
                  <a:pt x="2629" y="1949"/>
                  <a:pt x="2631" y="1949"/>
                  <a:pt x="2631" y="1948"/>
                </a:cubicBezTo>
                <a:cubicBezTo>
                  <a:pt x="2631" y="1947"/>
                  <a:pt x="2630" y="1947"/>
                  <a:pt x="2630" y="1947"/>
                </a:cubicBezTo>
                <a:cubicBezTo>
                  <a:pt x="2630" y="1946"/>
                  <a:pt x="2630" y="1946"/>
                  <a:pt x="2630" y="1945"/>
                </a:cubicBezTo>
                <a:close/>
                <a:moveTo>
                  <a:pt x="2505" y="1819"/>
                </a:moveTo>
                <a:cubicBezTo>
                  <a:pt x="2506" y="1820"/>
                  <a:pt x="2505" y="1821"/>
                  <a:pt x="2506" y="1821"/>
                </a:cubicBezTo>
                <a:cubicBezTo>
                  <a:pt x="2507" y="1820"/>
                  <a:pt x="2508" y="1821"/>
                  <a:pt x="2509" y="1822"/>
                </a:cubicBezTo>
                <a:cubicBezTo>
                  <a:pt x="2509" y="1822"/>
                  <a:pt x="2509" y="1822"/>
                  <a:pt x="2509" y="1821"/>
                </a:cubicBezTo>
                <a:cubicBezTo>
                  <a:pt x="2509" y="1821"/>
                  <a:pt x="2509" y="1821"/>
                  <a:pt x="2508" y="1821"/>
                </a:cubicBezTo>
                <a:cubicBezTo>
                  <a:pt x="2508" y="1821"/>
                  <a:pt x="2507" y="1821"/>
                  <a:pt x="2507" y="1820"/>
                </a:cubicBezTo>
                <a:cubicBezTo>
                  <a:pt x="2506" y="1820"/>
                  <a:pt x="2506" y="1818"/>
                  <a:pt x="2505" y="1818"/>
                </a:cubicBezTo>
                <a:cubicBezTo>
                  <a:pt x="2504" y="1818"/>
                  <a:pt x="2504" y="1817"/>
                  <a:pt x="2503" y="1817"/>
                </a:cubicBezTo>
                <a:cubicBezTo>
                  <a:pt x="2503" y="1817"/>
                  <a:pt x="2503" y="1818"/>
                  <a:pt x="2503" y="1818"/>
                </a:cubicBezTo>
                <a:cubicBezTo>
                  <a:pt x="2503" y="1819"/>
                  <a:pt x="2504" y="1819"/>
                  <a:pt x="2505" y="1819"/>
                </a:cubicBezTo>
                <a:close/>
                <a:moveTo>
                  <a:pt x="2617" y="1902"/>
                </a:moveTo>
                <a:cubicBezTo>
                  <a:pt x="2618" y="1902"/>
                  <a:pt x="2618" y="1901"/>
                  <a:pt x="2618" y="1901"/>
                </a:cubicBezTo>
                <a:cubicBezTo>
                  <a:pt x="2618" y="1900"/>
                  <a:pt x="2618" y="1900"/>
                  <a:pt x="2618" y="1899"/>
                </a:cubicBezTo>
                <a:cubicBezTo>
                  <a:pt x="2618" y="1899"/>
                  <a:pt x="2618" y="1899"/>
                  <a:pt x="2617" y="1898"/>
                </a:cubicBezTo>
                <a:cubicBezTo>
                  <a:pt x="2617" y="1898"/>
                  <a:pt x="2616" y="1898"/>
                  <a:pt x="2617" y="1899"/>
                </a:cubicBezTo>
                <a:cubicBezTo>
                  <a:pt x="2617" y="1899"/>
                  <a:pt x="2617" y="1900"/>
                  <a:pt x="2617" y="1900"/>
                </a:cubicBezTo>
                <a:cubicBezTo>
                  <a:pt x="2616" y="1901"/>
                  <a:pt x="2616" y="1902"/>
                  <a:pt x="2617" y="1902"/>
                </a:cubicBezTo>
                <a:close/>
                <a:moveTo>
                  <a:pt x="2521" y="1814"/>
                </a:moveTo>
                <a:cubicBezTo>
                  <a:pt x="2521" y="1814"/>
                  <a:pt x="2520" y="1813"/>
                  <a:pt x="2520" y="1814"/>
                </a:cubicBezTo>
                <a:cubicBezTo>
                  <a:pt x="2520" y="1815"/>
                  <a:pt x="2520" y="1815"/>
                  <a:pt x="2521" y="1814"/>
                </a:cubicBezTo>
                <a:close/>
                <a:moveTo>
                  <a:pt x="2511" y="1968"/>
                </a:moveTo>
                <a:cubicBezTo>
                  <a:pt x="2511" y="1968"/>
                  <a:pt x="2509" y="1969"/>
                  <a:pt x="2510" y="1969"/>
                </a:cubicBezTo>
                <a:cubicBezTo>
                  <a:pt x="2511" y="1969"/>
                  <a:pt x="2511" y="1970"/>
                  <a:pt x="2512" y="1969"/>
                </a:cubicBezTo>
                <a:cubicBezTo>
                  <a:pt x="2512" y="1968"/>
                  <a:pt x="2512" y="1968"/>
                  <a:pt x="2512" y="1967"/>
                </a:cubicBezTo>
                <a:cubicBezTo>
                  <a:pt x="2512" y="1967"/>
                  <a:pt x="2512" y="1966"/>
                  <a:pt x="2512" y="1966"/>
                </a:cubicBezTo>
                <a:cubicBezTo>
                  <a:pt x="2511" y="1965"/>
                  <a:pt x="2511" y="1968"/>
                  <a:pt x="2511" y="1968"/>
                </a:cubicBezTo>
                <a:close/>
                <a:moveTo>
                  <a:pt x="2520" y="1878"/>
                </a:moveTo>
                <a:cubicBezTo>
                  <a:pt x="2519" y="1878"/>
                  <a:pt x="2521" y="1878"/>
                  <a:pt x="2521" y="1878"/>
                </a:cubicBezTo>
                <a:cubicBezTo>
                  <a:pt x="2521" y="1879"/>
                  <a:pt x="2521" y="1878"/>
                  <a:pt x="2522" y="1878"/>
                </a:cubicBezTo>
                <a:cubicBezTo>
                  <a:pt x="2522" y="1877"/>
                  <a:pt x="2522" y="1876"/>
                  <a:pt x="2521" y="1876"/>
                </a:cubicBezTo>
                <a:cubicBezTo>
                  <a:pt x="2521" y="1876"/>
                  <a:pt x="2521" y="1876"/>
                  <a:pt x="2521" y="1876"/>
                </a:cubicBezTo>
                <a:cubicBezTo>
                  <a:pt x="2521" y="1877"/>
                  <a:pt x="2521" y="1877"/>
                  <a:pt x="2521" y="1877"/>
                </a:cubicBezTo>
                <a:cubicBezTo>
                  <a:pt x="2520" y="1877"/>
                  <a:pt x="2520" y="1877"/>
                  <a:pt x="2520" y="1878"/>
                </a:cubicBezTo>
                <a:close/>
                <a:moveTo>
                  <a:pt x="2517" y="1983"/>
                </a:moveTo>
                <a:cubicBezTo>
                  <a:pt x="2516" y="1983"/>
                  <a:pt x="2516" y="1983"/>
                  <a:pt x="2516" y="1983"/>
                </a:cubicBezTo>
                <a:cubicBezTo>
                  <a:pt x="2516" y="1983"/>
                  <a:pt x="2516" y="1983"/>
                  <a:pt x="2516" y="1983"/>
                </a:cubicBezTo>
                <a:cubicBezTo>
                  <a:pt x="2515" y="1983"/>
                  <a:pt x="2515" y="1983"/>
                  <a:pt x="2515" y="1984"/>
                </a:cubicBezTo>
                <a:cubicBezTo>
                  <a:pt x="2515" y="1985"/>
                  <a:pt x="2516" y="1983"/>
                  <a:pt x="2517" y="1984"/>
                </a:cubicBezTo>
                <a:cubicBezTo>
                  <a:pt x="2517" y="1984"/>
                  <a:pt x="2518" y="1984"/>
                  <a:pt x="2518" y="1984"/>
                </a:cubicBezTo>
                <a:cubicBezTo>
                  <a:pt x="2518" y="1983"/>
                  <a:pt x="2518" y="1983"/>
                  <a:pt x="2518" y="1983"/>
                </a:cubicBezTo>
                <a:cubicBezTo>
                  <a:pt x="2517" y="1982"/>
                  <a:pt x="2517" y="1982"/>
                  <a:pt x="2517" y="1983"/>
                </a:cubicBezTo>
                <a:close/>
                <a:moveTo>
                  <a:pt x="2498" y="1992"/>
                </a:moveTo>
                <a:cubicBezTo>
                  <a:pt x="2498" y="1992"/>
                  <a:pt x="2499" y="1993"/>
                  <a:pt x="2500" y="1992"/>
                </a:cubicBezTo>
                <a:cubicBezTo>
                  <a:pt x="2500" y="1992"/>
                  <a:pt x="2500" y="1991"/>
                  <a:pt x="2500" y="1991"/>
                </a:cubicBezTo>
                <a:cubicBezTo>
                  <a:pt x="2501" y="1990"/>
                  <a:pt x="2501" y="1990"/>
                  <a:pt x="2501" y="1991"/>
                </a:cubicBezTo>
                <a:cubicBezTo>
                  <a:pt x="2502" y="1992"/>
                  <a:pt x="2502" y="1991"/>
                  <a:pt x="2502" y="1990"/>
                </a:cubicBezTo>
                <a:cubicBezTo>
                  <a:pt x="2502" y="1989"/>
                  <a:pt x="2503" y="1990"/>
                  <a:pt x="2503" y="1990"/>
                </a:cubicBezTo>
                <a:cubicBezTo>
                  <a:pt x="2504" y="1991"/>
                  <a:pt x="2503" y="1991"/>
                  <a:pt x="2504" y="1991"/>
                </a:cubicBezTo>
                <a:cubicBezTo>
                  <a:pt x="2505" y="1992"/>
                  <a:pt x="2504" y="1991"/>
                  <a:pt x="2505" y="1990"/>
                </a:cubicBezTo>
                <a:cubicBezTo>
                  <a:pt x="2505" y="1990"/>
                  <a:pt x="2506" y="1991"/>
                  <a:pt x="2506" y="1990"/>
                </a:cubicBezTo>
                <a:cubicBezTo>
                  <a:pt x="2506" y="1990"/>
                  <a:pt x="2506" y="1990"/>
                  <a:pt x="2506" y="1989"/>
                </a:cubicBezTo>
                <a:cubicBezTo>
                  <a:pt x="2506" y="1989"/>
                  <a:pt x="2506" y="1989"/>
                  <a:pt x="2505" y="1989"/>
                </a:cubicBezTo>
                <a:cubicBezTo>
                  <a:pt x="2505" y="1988"/>
                  <a:pt x="2504" y="1989"/>
                  <a:pt x="2505" y="1988"/>
                </a:cubicBezTo>
                <a:cubicBezTo>
                  <a:pt x="2505" y="1987"/>
                  <a:pt x="2504" y="1987"/>
                  <a:pt x="2504" y="1987"/>
                </a:cubicBezTo>
                <a:cubicBezTo>
                  <a:pt x="2503" y="1988"/>
                  <a:pt x="2503" y="1988"/>
                  <a:pt x="2502" y="1988"/>
                </a:cubicBezTo>
                <a:cubicBezTo>
                  <a:pt x="2501" y="1988"/>
                  <a:pt x="2501" y="1989"/>
                  <a:pt x="2500" y="1989"/>
                </a:cubicBezTo>
                <a:cubicBezTo>
                  <a:pt x="2499" y="1990"/>
                  <a:pt x="2499" y="1990"/>
                  <a:pt x="2499" y="1990"/>
                </a:cubicBezTo>
                <a:cubicBezTo>
                  <a:pt x="2498" y="1991"/>
                  <a:pt x="2498" y="1991"/>
                  <a:pt x="2497" y="1991"/>
                </a:cubicBezTo>
                <a:cubicBezTo>
                  <a:pt x="2497" y="1991"/>
                  <a:pt x="2497" y="1991"/>
                  <a:pt x="2496" y="1991"/>
                </a:cubicBezTo>
                <a:cubicBezTo>
                  <a:pt x="2496" y="1992"/>
                  <a:pt x="2497" y="1992"/>
                  <a:pt x="2498" y="1992"/>
                </a:cubicBezTo>
                <a:close/>
                <a:moveTo>
                  <a:pt x="2507" y="1854"/>
                </a:moveTo>
                <a:cubicBezTo>
                  <a:pt x="2507" y="1853"/>
                  <a:pt x="2507" y="1853"/>
                  <a:pt x="2507" y="1853"/>
                </a:cubicBezTo>
                <a:cubicBezTo>
                  <a:pt x="2507" y="1852"/>
                  <a:pt x="2507" y="1852"/>
                  <a:pt x="2506" y="1852"/>
                </a:cubicBezTo>
                <a:cubicBezTo>
                  <a:pt x="2506" y="1852"/>
                  <a:pt x="2506" y="1852"/>
                  <a:pt x="2506" y="1851"/>
                </a:cubicBezTo>
                <a:cubicBezTo>
                  <a:pt x="2506" y="1851"/>
                  <a:pt x="2506" y="1850"/>
                  <a:pt x="2505" y="1850"/>
                </a:cubicBezTo>
                <a:cubicBezTo>
                  <a:pt x="2505" y="1850"/>
                  <a:pt x="2505" y="1851"/>
                  <a:pt x="2505" y="1851"/>
                </a:cubicBezTo>
                <a:cubicBezTo>
                  <a:pt x="2504" y="1851"/>
                  <a:pt x="2504" y="1851"/>
                  <a:pt x="2504" y="1850"/>
                </a:cubicBezTo>
                <a:cubicBezTo>
                  <a:pt x="2504" y="1850"/>
                  <a:pt x="2504" y="1850"/>
                  <a:pt x="2504" y="1851"/>
                </a:cubicBezTo>
                <a:cubicBezTo>
                  <a:pt x="2504" y="1851"/>
                  <a:pt x="2505" y="1852"/>
                  <a:pt x="2504" y="1852"/>
                </a:cubicBezTo>
                <a:cubicBezTo>
                  <a:pt x="2504" y="1852"/>
                  <a:pt x="2503" y="1852"/>
                  <a:pt x="2503" y="1851"/>
                </a:cubicBezTo>
                <a:cubicBezTo>
                  <a:pt x="2503" y="1851"/>
                  <a:pt x="2503" y="1851"/>
                  <a:pt x="2503" y="1850"/>
                </a:cubicBezTo>
                <a:cubicBezTo>
                  <a:pt x="2503" y="1850"/>
                  <a:pt x="2502" y="1850"/>
                  <a:pt x="2502" y="1850"/>
                </a:cubicBezTo>
                <a:cubicBezTo>
                  <a:pt x="2501" y="1849"/>
                  <a:pt x="2501" y="1849"/>
                  <a:pt x="2501" y="1849"/>
                </a:cubicBezTo>
                <a:cubicBezTo>
                  <a:pt x="2500" y="1849"/>
                  <a:pt x="2500" y="1849"/>
                  <a:pt x="2500" y="1849"/>
                </a:cubicBezTo>
                <a:cubicBezTo>
                  <a:pt x="2500" y="1848"/>
                  <a:pt x="2500" y="1848"/>
                  <a:pt x="2499" y="1848"/>
                </a:cubicBezTo>
                <a:cubicBezTo>
                  <a:pt x="2499" y="1847"/>
                  <a:pt x="2498" y="1848"/>
                  <a:pt x="2498" y="1848"/>
                </a:cubicBezTo>
                <a:cubicBezTo>
                  <a:pt x="2499" y="1849"/>
                  <a:pt x="2498" y="1849"/>
                  <a:pt x="2498" y="1850"/>
                </a:cubicBezTo>
                <a:cubicBezTo>
                  <a:pt x="2498" y="1850"/>
                  <a:pt x="2498" y="1851"/>
                  <a:pt x="2498" y="1852"/>
                </a:cubicBezTo>
                <a:cubicBezTo>
                  <a:pt x="2498" y="1852"/>
                  <a:pt x="2498" y="1851"/>
                  <a:pt x="2498" y="1850"/>
                </a:cubicBezTo>
                <a:cubicBezTo>
                  <a:pt x="2499" y="1850"/>
                  <a:pt x="2499" y="1852"/>
                  <a:pt x="2499" y="1852"/>
                </a:cubicBezTo>
                <a:cubicBezTo>
                  <a:pt x="2499" y="1852"/>
                  <a:pt x="2500" y="1852"/>
                  <a:pt x="2500" y="1853"/>
                </a:cubicBezTo>
                <a:cubicBezTo>
                  <a:pt x="2500" y="1853"/>
                  <a:pt x="2500" y="1853"/>
                  <a:pt x="2500" y="1854"/>
                </a:cubicBezTo>
                <a:cubicBezTo>
                  <a:pt x="2501" y="1855"/>
                  <a:pt x="2501" y="1854"/>
                  <a:pt x="2502" y="1854"/>
                </a:cubicBezTo>
                <a:cubicBezTo>
                  <a:pt x="2502" y="1854"/>
                  <a:pt x="2502" y="1855"/>
                  <a:pt x="2502" y="1855"/>
                </a:cubicBezTo>
                <a:cubicBezTo>
                  <a:pt x="2503" y="1855"/>
                  <a:pt x="2502" y="1854"/>
                  <a:pt x="2502" y="1854"/>
                </a:cubicBezTo>
                <a:cubicBezTo>
                  <a:pt x="2503" y="1854"/>
                  <a:pt x="2503" y="1854"/>
                  <a:pt x="2503" y="1854"/>
                </a:cubicBezTo>
                <a:cubicBezTo>
                  <a:pt x="2503" y="1854"/>
                  <a:pt x="2503" y="1854"/>
                  <a:pt x="2503" y="1854"/>
                </a:cubicBezTo>
                <a:cubicBezTo>
                  <a:pt x="2503" y="1853"/>
                  <a:pt x="2504" y="1854"/>
                  <a:pt x="2504" y="1854"/>
                </a:cubicBezTo>
                <a:cubicBezTo>
                  <a:pt x="2504" y="1854"/>
                  <a:pt x="2504" y="1854"/>
                  <a:pt x="2504" y="1855"/>
                </a:cubicBezTo>
                <a:cubicBezTo>
                  <a:pt x="2505" y="1855"/>
                  <a:pt x="2504" y="1854"/>
                  <a:pt x="2504" y="1854"/>
                </a:cubicBezTo>
                <a:cubicBezTo>
                  <a:pt x="2505" y="1854"/>
                  <a:pt x="2505" y="1855"/>
                  <a:pt x="2505" y="1855"/>
                </a:cubicBezTo>
                <a:cubicBezTo>
                  <a:pt x="2505" y="1856"/>
                  <a:pt x="2504" y="1855"/>
                  <a:pt x="2505" y="1856"/>
                </a:cubicBezTo>
                <a:cubicBezTo>
                  <a:pt x="2505" y="1856"/>
                  <a:pt x="2505" y="1856"/>
                  <a:pt x="2505" y="1857"/>
                </a:cubicBezTo>
                <a:cubicBezTo>
                  <a:pt x="2505" y="1857"/>
                  <a:pt x="2505" y="1858"/>
                  <a:pt x="2506" y="1858"/>
                </a:cubicBezTo>
                <a:cubicBezTo>
                  <a:pt x="2506" y="1858"/>
                  <a:pt x="2506" y="1858"/>
                  <a:pt x="2506" y="1858"/>
                </a:cubicBezTo>
                <a:cubicBezTo>
                  <a:pt x="2506" y="1857"/>
                  <a:pt x="2506" y="1857"/>
                  <a:pt x="2506" y="1856"/>
                </a:cubicBezTo>
                <a:cubicBezTo>
                  <a:pt x="2506" y="1856"/>
                  <a:pt x="2506" y="1856"/>
                  <a:pt x="2506" y="1855"/>
                </a:cubicBezTo>
                <a:cubicBezTo>
                  <a:pt x="2506" y="1855"/>
                  <a:pt x="2506" y="1855"/>
                  <a:pt x="2505" y="1855"/>
                </a:cubicBezTo>
                <a:cubicBezTo>
                  <a:pt x="2505" y="1855"/>
                  <a:pt x="2505" y="1854"/>
                  <a:pt x="2506" y="1854"/>
                </a:cubicBezTo>
                <a:cubicBezTo>
                  <a:pt x="2506" y="1854"/>
                  <a:pt x="2506" y="1855"/>
                  <a:pt x="2507" y="1854"/>
                </a:cubicBezTo>
                <a:close/>
                <a:moveTo>
                  <a:pt x="2497" y="1885"/>
                </a:moveTo>
                <a:cubicBezTo>
                  <a:pt x="2497" y="1885"/>
                  <a:pt x="2497" y="1885"/>
                  <a:pt x="2498" y="1885"/>
                </a:cubicBezTo>
                <a:cubicBezTo>
                  <a:pt x="2498" y="1884"/>
                  <a:pt x="2498" y="1885"/>
                  <a:pt x="2499" y="1885"/>
                </a:cubicBezTo>
                <a:cubicBezTo>
                  <a:pt x="2499" y="1885"/>
                  <a:pt x="2499" y="1884"/>
                  <a:pt x="2499" y="1883"/>
                </a:cubicBezTo>
                <a:cubicBezTo>
                  <a:pt x="2499" y="1883"/>
                  <a:pt x="2499" y="1884"/>
                  <a:pt x="2500" y="1884"/>
                </a:cubicBezTo>
                <a:cubicBezTo>
                  <a:pt x="2500" y="1884"/>
                  <a:pt x="2501" y="1883"/>
                  <a:pt x="2501" y="1883"/>
                </a:cubicBezTo>
                <a:cubicBezTo>
                  <a:pt x="2501" y="1882"/>
                  <a:pt x="2500" y="1882"/>
                  <a:pt x="2500" y="1882"/>
                </a:cubicBezTo>
                <a:cubicBezTo>
                  <a:pt x="2499" y="1882"/>
                  <a:pt x="2498" y="1882"/>
                  <a:pt x="2498" y="1881"/>
                </a:cubicBezTo>
                <a:cubicBezTo>
                  <a:pt x="2497" y="1880"/>
                  <a:pt x="2497" y="1882"/>
                  <a:pt x="2497" y="1882"/>
                </a:cubicBezTo>
                <a:cubicBezTo>
                  <a:pt x="2497" y="1882"/>
                  <a:pt x="2497" y="1883"/>
                  <a:pt x="2496" y="1883"/>
                </a:cubicBezTo>
                <a:cubicBezTo>
                  <a:pt x="2496" y="1883"/>
                  <a:pt x="2496" y="1883"/>
                  <a:pt x="2496" y="1883"/>
                </a:cubicBezTo>
                <a:cubicBezTo>
                  <a:pt x="2496" y="1884"/>
                  <a:pt x="2496" y="1884"/>
                  <a:pt x="2496" y="1884"/>
                </a:cubicBezTo>
                <a:cubicBezTo>
                  <a:pt x="2496" y="1885"/>
                  <a:pt x="2496" y="1885"/>
                  <a:pt x="2497" y="1885"/>
                </a:cubicBezTo>
                <a:close/>
                <a:moveTo>
                  <a:pt x="2498" y="1856"/>
                </a:moveTo>
                <a:cubicBezTo>
                  <a:pt x="2498" y="1857"/>
                  <a:pt x="2499" y="1857"/>
                  <a:pt x="2499" y="1857"/>
                </a:cubicBezTo>
                <a:cubicBezTo>
                  <a:pt x="2499" y="1858"/>
                  <a:pt x="2499" y="1858"/>
                  <a:pt x="2499" y="1858"/>
                </a:cubicBezTo>
                <a:cubicBezTo>
                  <a:pt x="2499" y="1860"/>
                  <a:pt x="2500" y="1858"/>
                  <a:pt x="2501" y="1858"/>
                </a:cubicBezTo>
                <a:cubicBezTo>
                  <a:pt x="2501" y="1859"/>
                  <a:pt x="2500" y="1859"/>
                  <a:pt x="2500" y="1859"/>
                </a:cubicBezTo>
                <a:cubicBezTo>
                  <a:pt x="2500" y="1860"/>
                  <a:pt x="2500" y="1860"/>
                  <a:pt x="2500" y="1860"/>
                </a:cubicBezTo>
                <a:cubicBezTo>
                  <a:pt x="2500" y="1861"/>
                  <a:pt x="2500" y="1861"/>
                  <a:pt x="2500" y="1861"/>
                </a:cubicBezTo>
                <a:cubicBezTo>
                  <a:pt x="2500" y="1861"/>
                  <a:pt x="2500" y="1862"/>
                  <a:pt x="2500" y="1862"/>
                </a:cubicBezTo>
                <a:cubicBezTo>
                  <a:pt x="2500" y="1861"/>
                  <a:pt x="2500" y="1861"/>
                  <a:pt x="2500" y="1861"/>
                </a:cubicBezTo>
                <a:cubicBezTo>
                  <a:pt x="2501" y="1860"/>
                  <a:pt x="2501" y="1860"/>
                  <a:pt x="2501" y="1860"/>
                </a:cubicBezTo>
                <a:cubicBezTo>
                  <a:pt x="2502" y="1860"/>
                  <a:pt x="2501" y="1859"/>
                  <a:pt x="2502" y="1858"/>
                </a:cubicBezTo>
                <a:cubicBezTo>
                  <a:pt x="2502" y="1858"/>
                  <a:pt x="2501" y="1857"/>
                  <a:pt x="2501" y="1857"/>
                </a:cubicBezTo>
                <a:cubicBezTo>
                  <a:pt x="2502" y="1857"/>
                  <a:pt x="2502" y="1858"/>
                  <a:pt x="2503" y="1858"/>
                </a:cubicBezTo>
                <a:cubicBezTo>
                  <a:pt x="2503" y="1857"/>
                  <a:pt x="2501" y="1857"/>
                  <a:pt x="2502" y="1856"/>
                </a:cubicBezTo>
                <a:cubicBezTo>
                  <a:pt x="2502" y="1856"/>
                  <a:pt x="2502" y="1855"/>
                  <a:pt x="2501" y="1856"/>
                </a:cubicBezTo>
                <a:cubicBezTo>
                  <a:pt x="2501" y="1856"/>
                  <a:pt x="2501" y="1856"/>
                  <a:pt x="2500" y="1856"/>
                </a:cubicBezTo>
                <a:cubicBezTo>
                  <a:pt x="2500" y="1856"/>
                  <a:pt x="2500" y="1855"/>
                  <a:pt x="2500" y="1855"/>
                </a:cubicBezTo>
                <a:cubicBezTo>
                  <a:pt x="2501" y="1855"/>
                  <a:pt x="2500" y="1855"/>
                  <a:pt x="2500" y="1855"/>
                </a:cubicBezTo>
                <a:cubicBezTo>
                  <a:pt x="2500" y="1855"/>
                  <a:pt x="2500" y="1855"/>
                  <a:pt x="2500" y="1855"/>
                </a:cubicBezTo>
                <a:cubicBezTo>
                  <a:pt x="2499" y="1855"/>
                  <a:pt x="2499" y="1854"/>
                  <a:pt x="2498" y="1854"/>
                </a:cubicBezTo>
                <a:cubicBezTo>
                  <a:pt x="2498" y="1854"/>
                  <a:pt x="2497" y="1855"/>
                  <a:pt x="2498" y="1855"/>
                </a:cubicBezTo>
                <a:cubicBezTo>
                  <a:pt x="2498" y="1855"/>
                  <a:pt x="2498" y="1854"/>
                  <a:pt x="2498" y="1855"/>
                </a:cubicBezTo>
                <a:cubicBezTo>
                  <a:pt x="2498" y="1855"/>
                  <a:pt x="2498" y="1856"/>
                  <a:pt x="2498" y="1856"/>
                </a:cubicBezTo>
                <a:close/>
                <a:moveTo>
                  <a:pt x="2577" y="1887"/>
                </a:moveTo>
                <a:cubicBezTo>
                  <a:pt x="2577" y="1888"/>
                  <a:pt x="2577" y="1888"/>
                  <a:pt x="2577" y="1888"/>
                </a:cubicBezTo>
                <a:cubicBezTo>
                  <a:pt x="2577" y="1888"/>
                  <a:pt x="2576" y="1889"/>
                  <a:pt x="2577" y="1889"/>
                </a:cubicBezTo>
                <a:cubicBezTo>
                  <a:pt x="2577" y="1889"/>
                  <a:pt x="2578" y="1888"/>
                  <a:pt x="2578" y="1888"/>
                </a:cubicBezTo>
                <a:cubicBezTo>
                  <a:pt x="2578" y="1888"/>
                  <a:pt x="2578" y="1887"/>
                  <a:pt x="2578" y="1887"/>
                </a:cubicBezTo>
                <a:cubicBezTo>
                  <a:pt x="2578" y="1887"/>
                  <a:pt x="2578" y="1887"/>
                  <a:pt x="2577" y="1887"/>
                </a:cubicBezTo>
                <a:close/>
                <a:moveTo>
                  <a:pt x="2538" y="1886"/>
                </a:moveTo>
                <a:cubicBezTo>
                  <a:pt x="2538" y="1886"/>
                  <a:pt x="2539" y="1886"/>
                  <a:pt x="2540" y="1885"/>
                </a:cubicBezTo>
                <a:cubicBezTo>
                  <a:pt x="2540" y="1885"/>
                  <a:pt x="2541" y="1885"/>
                  <a:pt x="2541" y="1884"/>
                </a:cubicBezTo>
                <a:cubicBezTo>
                  <a:pt x="2541" y="1883"/>
                  <a:pt x="2542" y="1883"/>
                  <a:pt x="2543" y="1882"/>
                </a:cubicBezTo>
                <a:cubicBezTo>
                  <a:pt x="2543" y="1882"/>
                  <a:pt x="2543" y="1882"/>
                  <a:pt x="2544" y="1881"/>
                </a:cubicBezTo>
                <a:cubicBezTo>
                  <a:pt x="2545" y="1881"/>
                  <a:pt x="2545" y="1881"/>
                  <a:pt x="2546" y="1881"/>
                </a:cubicBezTo>
                <a:cubicBezTo>
                  <a:pt x="2548" y="1881"/>
                  <a:pt x="2549" y="1881"/>
                  <a:pt x="2550" y="1880"/>
                </a:cubicBezTo>
                <a:cubicBezTo>
                  <a:pt x="2551" y="1879"/>
                  <a:pt x="2551" y="1878"/>
                  <a:pt x="2552" y="1878"/>
                </a:cubicBezTo>
                <a:cubicBezTo>
                  <a:pt x="2553" y="1878"/>
                  <a:pt x="2553" y="1878"/>
                  <a:pt x="2554" y="1878"/>
                </a:cubicBezTo>
                <a:cubicBezTo>
                  <a:pt x="2554" y="1878"/>
                  <a:pt x="2554" y="1877"/>
                  <a:pt x="2554" y="1877"/>
                </a:cubicBezTo>
                <a:cubicBezTo>
                  <a:pt x="2555" y="1877"/>
                  <a:pt x="2555" y="1876"/>
                  <a:pt x="2555" y="1876"/>
                </a:cubicBezTo>
                <a:cubicBezTo>
                  <a:pt x="2555" y="1876"/>
                  <a:pt x="2555" y="1875"/>
                  <a:pt x="2555" y="1875"/>
                </a:cubicBezTo>
                <a:cubicBezTo>
                  <a:pt x="2555" y="1875"/>
                  <a:pt x="2555" y="1874"/>
                  <a:pt x="2556" y="1874"/>
                </a:cubicBezTo>
                <a:cubicBezTo>
                  <a:pt x="2556" y="1874"/>
                  <a:pt x="2556" y="1874"/>
                  <a:pt x="2557" y="1873"/>
                </a:cubicBezTo>
                <a:cubicBezTo>
                  <a:pt x="2558" y="1873"/>
                  <a:pt x="2558" y="1874"/>
                  <a:pt x="2559" y="1873"/>
                </a:cubicBezTo>
                <a:cubicBezTo>
                  <a:pt x="2560" y="1873"/>
                  <a:pt x="2560" y="1872"/>
                  <a:pt x="2560" y="1872"/>
                </a:cubicBezTo>
                <a:cubicBezTo>
                  <a:pt x="2560" y="1871"/>
                  <a:pt x="2560" y="1871"/>
                  <a:pt x="2560" y="1871"/>
                </a:cubicBezTo>
                <a:cubicBezTo>
                  <a:pt x="2561" y="1870"/>
                  <a:pt x="2562" y="1872"/>
                  <a:pt x="2562" y="1871"/>
                </a:cubicBezTo>
                <a:cubicBezTo>
                  <a:pt x="2562" y="1870"/>
                  <a:pt x="2562" y="1870"/>
                  <a:pt x="2562" y="1869"/>
                </a:cubicBezTo>
                <a:cubicBezTo>
                  <a:pt x="2562" y="1869"/>
                  <a:pt x="2563" y="1869"/>
                  <a:pt x="2563" y="1868"/>
                </a:cubicBezTo>
                <a:cubicBezTo>
                  <a:pt x="2562" y="1868"/>
                  <a:pt x="2562" y="1868"/>
                  <a:pt x="2562" y="1869"/>
                </a:cubicBezTo>
                <a:cubicBezTo>
                  <a:pt x="2562" y="1869"/>
                  <a:pt x="2562" y="1869"/>
                  <a:pt x="2562" y="1870"/>
                </a:cubicBezTo>
                <a:cubicBezTo>
                  <a:pt x="2561" y="1870"/>
                  <a:pt x="2561" y="1868"/>
                  <a:pt x="2562" y="1867"/>
                </a:cubicBezTo>
                <a:cubicBezTo>
                  <a:pt x="2562" y="1867"/>
                  <a:pt x="2562" y="1867"/>
                  <a:pt x="2562" y="1866"/>
                </a:cubicBezTo>
                <a:cubicBezTo>
                  <a:pt x="2561" y="1866"/>
                  <a:pt x="2562" y="1865"/>
                  <a:pt x="2562" y="1865"/>
                </a:cubicBezTo>
                <a:cubicBezTo>
                  <a:pt x="2562" y="1864"/>
                  <a:pt x="2562" y="1865"/>
                  <a:pt x="2561" y="1864"/>
                </a:cubicBezTo>
                <a:cubicBezTo>
                  <a:pt x="2561" y="1864"/>
                  <a:pt x="2562" y="1863"/>
                  <a:pt x="2562" y="1863"/>
                </a:cubicBezTo>
                <a:cubicBezTo>
                  <a:pt x="2563" y="1863"/>
                  <a:pt x="2563" y="1863"/>
                  <a:pt x="2562" y="1863"/>
                </a:cubicBezTo>
                <a:cubicBezTo>
                  <a:pt x="2562" y="1863"/>
                  <a:pt x="2562" y="1863"/>
                  <a:pt x="2562" y="1862"/>
                </a:cubicBezTo>
                <a:cubicBezTo>
                  <a:pt x="2562" y="1862"/>
                  <a:pt x="2562" y="1862"/>
                  <a:pt x="2561" y="1862"/>
                </a:cubicBezTo>
                <a:cubicBezTo>
                  <a:pt x="2561" y="1862"/>
                  <a:pt x="2561" y="1863"/>
                  <a:pt x="2561" y="1863"/>
                </a:cubicBezTo>
                <a:cubicBezTo>
                  <a:pt x="2560" y="1863"/>
                  <a:pt x="2560" y="1864"/>
                  <a:pt x="2559" y="1864"/>
                </a:cubicBezTo>
                <a:cubicBezTo>
                  <a:pt x="2559" y="1864"/>
                  <a:pt x="2558" y="1864"/>
                  <a:pt x="2558" y="1865"/>
                </a:cubicBezTo>
                <a:cubicBezTo>
                  <a:pt x="2558" y="1865"/>
                  <a:pt x="2557" y="1866"/>
                  <a:pt x="2557" y="1865"/>
                </a:cubicBezTo>
                <a:cubicBezTo>
                  <a:pt x="2557" y="1865"/>
                  <a:pt x="2557" y="1865"/>
                  <a:pt x="2558" y="1864"/>
                </a:cubicBezTo>
                <a:cubicBezTo>
                  <a:pt x="2558" y="1864"/>
                  <a:pt x="2557" y="1863"/>
                  <a:pt x="2557" y="1863"/>
                </a:cubicBezTo>
                <a:cubicBezTo>
                  <a:pt x="2556" y="1863"/>
                  <a:pt x="2557" y="1863"/>
                  <a:pt x="2556" y="1863"/>
                </a:cubicBezTo>
                <a:cubicBezTo>
                  <a:pt x="2556" y="1862"/>
                  <a:pt x="2555" y="1862"/>
                  <a:pt x="2555" y="1862"/>
                </a:cubicBezTo>
                <a:cubicBezTo>
                  <a:pt x="2554" y="1862"/>
                  <a:pt x="2554" y="1862"/>
                  <a:pt x="2554" y="1862"/>
                </a:cubicBezTo>
                <a:cubicBezTo>
                  <a:pt x="2553" y="1863"/>
                  <a:pt x="2553" y="1863"/>
                  <a:pt x="2553" y="1863"/>
                </a:cubicBezTo>
                <a:cubicBezTo>
                  <a:pt x="2552" y="1863"/>
                  <a:pt x="2552" y="1863"/>
                  <a:pt x="2552" y="1864"/>
                </a:cubicBezTo>
                <a:cubicBezTo>
                  <a:pt x="2551" y="1864"/>
                  <a:pt x="2551" y="1864"/>
                  <a:pt x="2551" y="1863"/>
                </a:cubicBezTo>
                <a:cubicBezTo>
                  <a:pt x="2551" y="1863"/>
                  <a:pt x="2550" y="1863"/>
                  <a:pt x="2550" y="1863"/>
                </a:cubicBezTo>
                <a:cubicBezTo>
                  <a:pt x="2550" y="1863"/>
                  <a:pt x="2549" y="1864"/>
                  <a:pt x="2549" y="1863"/>
                </a:cubicBezTo>
                <a:cubicBezTo>
                  <a:pt x="2549" y="1862"/>
                  <a:pt x="2549" y="1862"/>
                  <a:pt x="2549" y="1862"/>
                </a:cubicBezTo>
                <a:cubicBezTo>
                  <a:pt x="2549" y="1861"/>
                  <a:pt x="2548" y="1861"/>
                  <a:pt x="2548" y="1860"/>
                </a:cubicBezTo>
                <a:cubicBezTo>
                  <a:pt x="2547" y="1860"/>
                  <a:pt x="2547" y="1859"/>
                  <a:pt x="2546" y="1859"/>
                </a:cubicBezTo>
                <a:cubicBezTo>
                  <a:pt x="2546" y="1859"/>
                  <a:pt x="2545" y="1859"/>
                  <a:pt x="2545" y="1859"/>
                </a:cubicBezTo>
                <a:cubicBezTo>
                  <a:pt x="2544" y="1858"/>
                  <a:pt x="2544" y="1858"/>
                  <a:pt x="2543" y="1858"/>
                </a:cubicBezTo>
                <a:cubicBezTo>
                  <a:pt x="2543" y="1858"/>
                  <a:pt x="2542" y="1858"/>
                  <a:pt x="2541" y="1857"/>
                </a:cubicBezTo>
                <a:cubicBezTo>
                  <a:pt x="2540" y="1857"/>
                  <a:pt x="2540" y="1855"/>
                  <a:pt x="2539" y="1856"/>
                </a:cubicBezTo>
                <a:cubicBezTo>
                  <a:pt x="2538" y="1856"/>
                  <a:pt x="2538" y="1856"/>
                  <a:pt x="2538" y="1857"/>
                </a:cubicBezTo>
                <a:cubicBezTo>
                  <a:pt x="2537" y="1857"/>
                  <a:pt x="2538" y="1858"/>
                  <a:pt x="2537" y="1858"/>
                </a:cubicBezTo>
                <a:cubicBezTo>
                  <a:pt x="2537" y="1858"/>
                  <a:pt x="2537" y="1859"/>
                  <a:pt x="2538" y="1859"/>
                </a:cubicBezTo>
                <a:cubicBezTo>
                  <a:pt x="2538" y="1859"/>
                  <a:pt x="2538" y="1859"/>
                  <a:pt x="2539" y="1859"/>
                </a:cubicBezTo>
                <a:cubicBezTo>
                  <a:pt x="2539" y="1859"/>
                  <a:pt x="2539" y="1859"/>
                  <a:pt x="2540" y="1859"/>
                </a:cubicBezTo>
                <a:cubicBezTo>
                  <a:pt x="2541" y="1859"/>
                  <a:pt x="2542" y="1860"/>
                  <a:pt x="2542" y="1862"/>
                </a:cubicBezTo>
                <a:cubicBezTo>
                  <a:pt x="2541" y="1862"/>
                  <a:pt x="2541" y="1863"/>
                  <a:pt x="2541" y="1863"/>
                </a:cubicBezTo>
                <a:cubicBezTo>
                  <a:pt x="2541" y="1864"/>
                  <a:pt x="2542" y="1864"/>
                  <a:pt x="2541" y="1865"/>
                </a:cubicBezTo>
                <a:cubicBezTo>
                  <a:pt x="2541" y="1865"/>
                  <a:pt x="2541" y="1865"/>
                  <a:pt x="2541" y="1866"/>
                </a:cubicBezTo>
                <a:cubicBezTo>
                  <a:pt x="2540" y="1866"/>
                  <a:pt x="2541" y="1867"/>
                  <a:pt x="2541" y="1868"/>
                </a:cubicBezTo>
                <a:cubicBezTo>
                  <a:pt x="2540" y="1868"/>
                  <a:pt x="2540" y="1869"/>
                  <a:pt x="2541" y="1869"/>
                </a:cubicBezTo>
                <a:cubicBezTo>
                  <a:pt x="2541" y="1870"/>
                  <a:pt x="2540" y="1870"/>
                  <a:pt x="2540" y="1871"/>
                </a:cubicBezTo>
                <a:cubicBezTo>
                  <a:pt x="2540" y="1872"/>
                  <a:pt x="2541" y="1874"/>
                  <a:pt x="2540" y="1875"/>
                </a:cubicBezTo>
                <a:cubicBezTo>
                  <a:pt x="2539" y="1876"/>
                  <a:pt x="2538" y="1878"/>
                  <a:pt x="2539" y="1879"/>
                </a:cubicBezTo>
                <a:cubicBezTo>
                  <a:pt x="2539" y="1880"/>
                  <a:pt x="2539" y="1883"/>
                  <a:pt x="2539" y="1884"/>
                </a:cubicBezTo>
                <a:cubicBezTo>
                  <a:pt x="2538" y="1884"/>
                  <a:pt x="2538" y="1885"/>
                  <a:pt x="2538" y="1886"/>
                </a:cubicBezTo>
                <a:close/>
                <a:moveTo>
                  <a:pt x="2557" y="1910"/>
                </a:moveTo>
                <a:cubicBezTo>
                  <a:pt x="2557" y="1910"/>
                  <a:pt x="2557" y="1911"/>
                  <a:pt x="2558" y="1911"/>
                </a:cubicBezTo>
                <a:cubicBezTo>
                  <a:pt x="2558" y="1912"/>
                  <a:pt x="2559" y="1913"/>
                  <a:pt x="2560" y="1913"/>
                </a:cubicBezTo>
                <a:cubicBezTo>
                  <a:pt x="2562" y="1913"/>
                  <a:pt x="2563" y="1913"/>
                  <a:pt x="2563" y="1912"/>
                </a:cubicBezTo>
                <a:cubicBezTo>
                  <a:pt x="2564" y="1911"/>
                  <a:pt x="2565" y="1910"/>
                  <a:pt x="2565" y="1909"/>
                </a:cubicBezTo>
                <a:cubicBezTo>
                  <a:pt x="2566" y="1908"/>
                  <a:pt x="2566" y="1907"/>
                  <a:pt x="2565" y="1906"/>
                </a:cubicBezTo>
                <a:cubicBezTo>
                  <a:pt x="2564" y="1906"/>
                  <a:pt x="2565" y="1905"/>
                  <a:pt x="2563" y="1905"/>
                </a:cubicBezTo>
                <a:cubicBezTo>
                  <a:pt x="2563" y="1904"/>
                  <a:pt x="2563" y="1904"/>
                  <a:pt x="2563" y="1904"/>
                </a:cubicBezTo>
                <a:cubicBezTo>
                  <a:pt x="2563" y="1903"/>
                  <a:pt x="2562" y="1903"/>
                  <a:pt x="2562" y="1903"/>
                </a:cubicBezTo>
                <a:cubicBezTo>
                  <a:pt x="2563" y="1902"/>
                  <a:pt x="2562" y="1902"/>
                  <a:pt x="2562" y="1901"/>
                </a:cubicBezTo>
                <a:cubicBezTo>
                  <a:pt x="2562" y="1901"/>
                  <a:pt x="2562" y="1901"/>
                  <a:pt x="2563" y="1900"/>
                </a:cubicBezTo>
                <a:cubicBezTo>
                  <a:pt x="2563" y="1900"/>
                  <a:pt x="2562" y="1899"/>
                  <a:pt x="2562" y="1898"/>
                </a:cubicBezTo>
                <a:cubicBezTo>
                  <a:pt x="2562" y="1897"/>
                  <a:pt x="2562" y="1896"/>
                  <a:pt x="2563" y="1895"/>
                </a:cubicBezTo>
                <a:cubicBezTo>
                  <a:pt x="2564" y="1893"/>
                  <a:pt x="2565" y="1892"/>
                  <a:pt x="2565" y="1891"/>
                </a:cubicBezTo>
                <a:cubicBezTo>
                  <a:pt x="2565" y="1890"/>
                  <a:pt x="2565" y="1890"/>
                  <a:pt x="2565" y="1889"/>
                </a:cubicBezTo>
                <a:cubicBezTo>
                  <a:pt x="2566" y="1889"/>
                  <a:pt x="2566" y="1888"/>
                  <a:pt x="2566" y="1887"/>
                </a:cubicBezTo>
                <a:cubicBezTo>
                  <a:pt x="2566" y="1887"/>
                  <a:pt x="2566" y="1886"/>
                  <a:pt x="2566" y="1886"/>
                </a:cubicBezTo>
                <a:cubicBezTo>
                  <a:pt x="2567" y="1885"/>
                  <a:pt x="2567" y="1884"/>
                  <a:pt x="2568" y="1884"/>
                </a:cubicBezTo>
                <a:cubicBezTo>
                  <a:pt x="2568" y="1884"/>
                  <a:pt x="2569" y="1883"/>
                  <a:pt x="2569" y="1883"/>
                </a:cubicBezTo>
                <a:cubicBezTo>
                  <a:pt x="2569" y="1882"/>
                  <a:pt x="2569" y="1881"/>
                  <a:pt x="2569" y="1881"/>
                </a:cubicBezTo>
                <a:cubicBezTo>
                  <a:pt x="2570" y="1880"/>
                  <a:pt x="2571" y="1878"/>
                  <a:pt x="2570" y="1877"/>
                </a:cubicBezTo>
                <a:cubicBezTo>
                  <a:pt x="2570" y="1877"/>
                  <a:pt x="2569" y="1876"/>
                  <a:pt x="2569" y="1875"/>
                </a:cubicBezTo>
                <a:cubicBezTo>
                  <a:pt x="2568" y="1875"/>
                  <a:pt x="2568" y="1875"/>
                  <a:pt x="2567" y="1875"/>
                </a:cubicBezTo>
                <a:cubicBezTo>
                  <a:pt x="2567" y="1875"/>
                  <a:pt x="2566" y="1875"/>
                  <a:pt x="2565" y="1875"/>
                </a:cubicBezTo>
                <a:cubicBezTo>
                  <a:pt x="2564" y="1874"/>
                  <a:pt x="2564" y="1874"/>
                  <a:pt x="2563" y="1874"/>
                </a:cubicBezTo>
                <a:cubicBezTo>
                  <a:pt x="2562" y="1874"/>
                  <a:pt x="2562" y="1875"/>
                  <a:pt x="2561" y="1876"/>
                </a:cubicBezTo>
                <a:cubicBezTo>
                  <a:pt x="2560" y="1876"/>
                  <a:pt x="2557" y="1876"/>
                  <a:pt x="2558" y="1877"/>
                </a:cubicBezTo>
                <a:cubicBezTo>
                  <a:pt x="2558" y="1877"/>
                  <a:pt x="2558" y="1878"/>
                  <a:pt x="2558" y="1878"/>
                </a:cubicBezTo>
                <a:cubicBezTo>
                  <a:pt x="2559" y="1879"/>
                  <a:pt x="2558" y="1879"/>
                  <a:pt x="2558" y="1880"/>
                </a:cubicBezTo>
                <a:cubicBezTo>
                  <a:pt x="2558" y="1881"/>
                  <a:pt x="2557" y="1883"/>
                  <a:pt x="2556" y="1884"/>
                </a:cubicBezTo>
                <a:cubicBezTo>
                  <a:pt x="2556" y="1885"/>
                  <a:pt x="2556" y="1885"/>
                  <a:pt x="2556" y="1886"/>
                </a:cubicBezTo>
                <a:cubicBezTo>
                  <a:pt x="2556" y="1887"/>
                  <a:pt x="2556" y="1888"/>
                  <a:pt x="2556" y="1888"/>
                </a:cubicBezTo>
                <a:cubicBezTo>
                  <a:pt x="2556" y="1890"/>
                  <a:pt x="2557" y="1891"/>
                  <a:pt x="2556" y="1893"/>
                </a:cubicBezTo>
                <a:cubicBezTo>
                  <a:pt x="2556" y="1894"/>
                  <a:pt x="2555" y="1893"/>
                  <a:pt x="2554" y="1894"/>
                </a:cubicBezTo>
                <a:cubicBezTo>
                  <a:pt x="2553" y="1895"/>
                  <a:pt x="2553" y="1895"/>
                  <a:pt x="2551" y="1895"/>
                </a:cubicBezTo>
                <a:cubicBezTo>
                  <a:pt x="2550" y="1895"/>
                  <a:pt x="2549" y="1894"/>
                  <a:pt x="2549" y="1895"/>
                </a:cubicBezTo>
                <a:cubicBezTo>
                  <a:pt x="2548" y="1896"/>
                  <a:pt x="2547" y="1897"/>
                  <a:pt x="2548" y="1898"/>
                </a:cubicBezTo>
                <a:cubicBezTo>
                  <a:pt x="2548" y="1899"/>
                  <a:pt x="2547" y="1900"/>
                  <a:pt x="2548" y="1900"/>
                </a:cubicBezTo>
                <a:cubicBezTo>
                  <a:pt x="2548" y="1901"/>
                  <a:pt x="2549" y="1901"/>
                  <a:pt x="2549" y="1902"/>
                </a:cubicBezTo>
                <a:cubicBezTo>
                  <a:pt x="2549" y="1902"/>
                  <a:pt x="2549" y="1903"/>
                  <a:pt x="2550" y="1903"/>
                </a:cubicBezTo>
                <a:cubicBezTo>
                  <a:pt x="2550" y="1904"/>
                  <a:pt x="2551" y="1905"/>
                  <a:pt x="2552" y="1906"/>
                </a:cubicBezTo>
                <a:cubicBezTo>
                  <a:pt x="2553" y="1906"/>
                  <a:pt x="2554" y="1906"/>
                  <a:pt x="2555" y="1907"/>
                </a:cubicBezTo>
                <a:cubicBezTo>
                  <a:pt x="2556" y="1907"/>
                  <a:pt x="2557" y="1907"/>
                  <a:pt x="2557" y="1908"/>
                </a:cubicBezTo>
                <a:cubicBezTo>
                  <a:pt x="2557" y="1909"/>
                  <a:pt x="2557" y="1909"/>
                  <a:pt x="2557" y="1910"/>
                </a:cubicBezTo>
                <a:close/>
                <a:moveTo>
                  <a:pt x="2551" y="1848"/>
                </a:moveTo>
                <a:cubicBezTo>
                  <a:pt x="2551" y="1848"/>
                  <a:pt x="2552" y="1850"/>
                  <a:pt x="2552" y="1849"/>
                </a:cubicBezTo>
                <a:cubicBezTo>
                  <a:pt x="2553" y="1848"/>
                  <a:pt x="2553" y="1848"/>
                  <a:pt x="2553" y="1847"/>
                </a:cubicBezTo>
                <a:cubicBezTo>
                  <a:pt x="2553" y="1846"/>
                  <a:pt x="2553" y="1845"/>
                  <a:pt x="2552" y="1845"/>
                </a:cubicBezTo>
                <a:cubicBezTo>
                  <a:pt x="2551" y="1844"/>
                  <a:pt x="2549" y="1844"/>
                  <a:pt x="2548" y="1845"/>
                </a:cubicBezTo>
                <a:cubicBezTo>
                  <a:pt x="2547" y="1846"/>
                  <a:pt x="2549" y="1846"/>
                  <a:pt x="2550" y="1847"/>
                </a:cubicBezTo>
                <a:cubicBezTo>
                  <a:pt x="2550" y="1847"/>
                  <a:pt x="2550" y="1847"/>
                  <a:pt x="2551" y="1848"/>
                </a:cubicBezTo>
                <a:close/>
                <a:moveTo>
                  <a:pt x="2574" y="1868"/>
                </a:moveTo>
                <a:cubicBezTo>
                  <a:pt x="2574" y="1868"/>
                  <a:pt x="2574" y="1867"/>
                  <a:pt x="2573" y="1868"/>
                </a:cubicBezTo>
                <a:cubicBezTo>
                  <a:pt x="2573" y="1868"/>
                  <a:pt x="2572" y="1869"/>
                  <a:pt x="2573" y="1870"/>
                </a:cubicBezTo>
                <a:cubicBezTo>
                  <a:pt x="2573" y="1870"/>
                  <a:pt x="2573" y="1870"/>
                  <a:pt x="2573" y="1871"/>
                </a:cubicBezTo>
                <a:cubicBezTo>
                  <a:pt x="2573" y="1872"/>
                  <a:pt x="2574" y="1871"/>
                  <a:pt x="2574" y="1871"/>
                </a:cubicBezTo>
                <a:cubicBezTo>
                  <a:pt x="2575" y="1871"/>
                  <a:pt x="2575" y="1871"/>
                  <a:pt x="2575" y="1871"/>
                </a:cubicBezTo>
                <a:cubicBezTo>
                  <a:pt x="2575" y="1870"/>
                  <a:pt x="2575" y="1869"/>
                  <a:pt x="2575" y="1870"/>
                </a:cubicBezTo>
                <a:cubicBezTo>
                  <a:pt x="2575" y="1870"/>
                  <a:pt x="2574" y="1870"/>
                  <a:pt x="2574" y="1870"/>
                </a:cubicBezTo>
                <a:cubicBezTo>
                  <a:pt x="2574" y="1869"/>
                  <a:pt x="2575" y="1869"/>
                  <a:pt x="2574" y="1868"/>
                </a:cubicBezTo>
                <a:close/>
                <a:moveTo>
                  <a:pt x="2574" y="1847"/>
                </a:moveTo>
                <a:cubicBezTo>
                  <a:pt x="2574" y="1847"/>
                  <a:pt x="2575" y="1848"/>
                  <a:pt x="2575" y="1848"/>
                </a:cubicBezTo>
                <a:cubicBezTo>
                  <a:pt x="2575" y="1847"/>
                  <a:pt x="2575" y="1847"/>
                  <a:pt x="2574" y="1847"/>
                </a:cubicBezTo>
                <a:cubicBezTo>
                  <a:pt x="2574" y="1846"/>
                  <a:pt x="2574" y="1846"/>
                  <a:pt x="2574" y="1845"/>
                </a:cubicBezTo>
                <a:cubicBezTo>
                  <a:pt x="2574" y="1844"/>
                  <a:pt x="2573" y="1842"/>
                  <a:pt x="2572" y="1841"/>
                </a:cubicBezTo>
                <a:cubicBezTo>
                  <a:pt x="2572" y="1841"/>
                  <a:pt x="2572" y="1840"/>
                  <a:pt x="2571" y="1841"/>
                </a:cubicBezTo>
                <a:cubicBezTo>
                  <a:pt x="2571" y="1841"/>
                  <a:pt x="2570" y="1842"/>
                  <a:pt x="2571" y="1842"/>
                </a:cubicBezTo>
                <a:cubicBezTo>
                  <a:pt x="2572" y="1844"/>
                  <a:pt x="2573" y="1845"/>
                  <a:pt x="2574" y="1847"/>
                </a:cubicBezTo>
                <a:close/>
                <a:moveTo>
                  <a:pt x="2542" y="1825"/>
                </a:moveTo>
                <a:cubicBezTo>
                  <a:pt x="2542" y="1825"/>
                  <a:pt x="2542" y="1824"/>
                  <a:pt x="2541" y="1824"/>
                </a:cubicBezTo>
                <a:cubicBezTo>
                  <a:pt x="2541" y="1825"/>
                  <a:pt x="2541" y="1824"/>
                  <a:pt x="2540" y="1824"/>
                </a:cubicBezTo>
                <a:cubicBezTo>
                  <a:pt x="2540" y="1824"/>
                  <a:pt x="2540" y="1823"/>
                  <a:pt x="2540" y="1824"/>
                </a:cubicBezTo>
                <a:cubicBezTo>
                  <a:pt x="2539" y="1824"/>
                  <a:pt x="2539" y="1824"/>
                  <a:pt x="2538" y="1824"/>
                </a:cubicBezTo>
                <a:cubicBezTo>
                  <a:pt x="2538" y="1823"/>
                  <a:pt x="2538" y="1824"/>
                  <a:pt x="2537" y="1823"/>
                </a:cubicBezTo>
                <a:cubicBezTo>
                  <a:pt x="2537" y="1823"/>
                  <a:pt x="2537" y="1824"/>
                  <a:pt x="2537" y="1824"/>
                </a:cubicBezTo>
                <a:cubicBezTo>
                  <a:pt x="2537" y="1825"/>
                  <a:pt x="2536" y="1825"/>
                  <a:pt x="2536" y="1825"/>
                </a:cubicBezTo>
                <a:cubicBezTo>
                  <a:pt x="2536" y="1826"/>
                  <a:pt x="2536" y="1827"/>
                  <a:pt x="2536" y="1827"/>
                </a:cubicBezTo>
                <a:cubicBezTo>
                  <a:pt x="2536" y="1827"/>
                  <a:pt x="2537" y="1828"/>
                  <a:pt x="2537" y="1829"/>
                </a:cubicBezTo>
                <a:cubicBezTo>
                  <a:pt x="2538" y="1829"/>
                  <a:pt x="2538" y="1829"/>
                  <a:pt x="2539" y="1829"/>
                </a:cubicBezTo>
                <a:cubicBezTo>
                  <a:pt x="2539" y="1830"/>
                  <a:pt x="2539" y="1830"/>
                  <a:pt x="2540" y="1830"/>
                </a:cubicBezTo>
                <a:cubicBezTo>
                  <a:pt x="2540" y="1830"/>
                  <a:pt x="2541" y="1829"/>
                  <a:pt x="2541" y="1829"/>
                </a:cubicBezTo>
                <a:cubicBezTo>
                  <a:pt x="2541" y="1828"/>
                  <a:pt x="2543" y="1828"/>
                  <a:pt x="2543" y="1827"/>
                </a:cubicBezTo>
                <a:cubicBezTo>
                  <a:pt x="2543" y="1827"/>
                  <a:pt x="2543" y="1827"/>
                  <a:pt x="2542" y="1826"/>
                </a:cubicBezTo>
                <a:cubicBezTo>
                  <a:pt x="2542" y="1826"/>
                  <a:pt x="2542" y="1826"/>
                  <a:pt x="2542" y="1826"/>
                </a:cubicBezTo>
                <a:cubicBezTo>
                  <a:pt x="2542" y="1826"/>
                  <a:pt x="2543" y="1825"/>
                  <a:pt x="2542" y="1825"/>
                </a:cubicBezTo>
                <a:close/>
                <a:moveTo>
                  <a:pt x="2545" y="1962"/>
                </a:moveTo>
                <a:cubicBezTo>
                  <a:pt x="2545" y="1962"/>
                  <a:pt x="2547" y="1962"/>
                  <a:pt x="2546" y="1961"/>
                </a:cubicBezTo>
                <a:cubicBezTo>
                  <a:pt x="2546" y="1961"/>
                  <a:pt x="2544" y="1961"/>
                  <a:pt x="2544" y="1961"/>
                </a:cubicBezTo>
                <a:cubicBezTo>
                  <a:pt x="2543" y="1961"/>
                  <a:pt x="2543" y="1961"/>
                  <a:pt x="2543" y="1960"/>
                </a:cubicBezTo>
                <a:cubicBezTo>
                  <a:pt x="2542" y="1960"/>
                  <a:pt x="2542" y="1959"/>
                  <a:pt x="2542" y="1959"/>
                </a:cubicBezTo>
                <a:cubicBezTo>
                  <a:pt x="2541" y="1959"/>
                  <a:pt x="2541" y="1959"/>
                  <a:pt x="2541" y="1959"/>
                </a:cubicBezTo>
                <a:cubicBezTo>
                  <a:pt x="2541" y="1959"/>
                  <a:pt x="2540" y="1959"/>
                  <a:pt x="2540" y="1959"/>
                </a:cubicBezTo>
                <a:cubicBezTo>
                  <a:pt x="2540" y="1959"/>
                  <a:pt x="2539" y="1959"/>
                  <a:pt x="2539" y="1959"/>
                </a:cubicBezTo>
                <a:cubicBezTo>
                  <a:pt x="2539" y="1960"/>
                  <a:pt x="2539" y="1960"/>
                  <a:pt x="2539" y="1961"/>
                </a:cubicBezTo>
                <a:cubicBezTo>
                  <a:pt x="2538" y="1961"/>
                  <a:pt x="2538" y="1961"/>
                  <a:pt x="2538" y="1961"/>
                </a:cubicBezTo>
                <a:cubicBezTo>
                  <a:pt x="2537" y="1961"/>
                  <a:pt x="2537" y="1960"/>
                  <a:pt x="2537" y="1960"/>
                </a:cubicBezTo>
                <a:cubicBezTo>
                  <a:pt x="2536" y="1960"/>
                  <a:pt x="2536" y="1962"/>
                  <a:pt x="2536" y="1962"/>
                </a:cubicBezTo>
                <a:cubicBezTo>
                  <a:pt x="2536" y="1963"/>
                  <a:pt x="2536" y="1962"/>
                  <a:pt x="2537" y="1962"/>
                </a:cubicBezTo>
                <a:cubicBezTo>
                  <a:pt x="2538" y="1962"/>
                  <a:pt x="2537" y="1963"/>
                  <a:pt x="2537" y="1964"/>
                </a:cubicBezTo>
                <a:cubicBezTo>
                  <a:pt x="2537" y="1964"/>
                  <a:pt x="2538" y="1964"/>
                  <a:pt x="2538" y="1965"/>
                </a:cubicBezTo>
                <a:cubicBezTo>
                  <a:pt x="2538" y="1965"/>
                  <a:pt x="2539" y="1965"/>
                  <a:pt x="2539" y="1965"/>
                </a:cubicBezTo>
                <a:cubicBezTo>
                  <a:pt x="2539" y="1966"/>
                  <a:pt x="2540" y="1966"/>
                  <a:pt x="2541" y="1965"/>
                </a:cubicBezTo>
                <a:cubicBezTo>
                  <a:pt x="2542" y="1965"/>
                  <a:pt x="2543" y="1965"/>
                  <a:pt x="2543" y="1965"/>
                </a:cubicBezTo>
                <a:cubicBezTo>
                  <a:pt x="2543" y="1965"/>
                  <a:pt x="2543" y="1965"/>
                  <a:pt x="2544" y="1965"/>
                </a:cubicBezTo>
                <a:cubicBezTo>
                  <a:pt x="2544" y="1965"/>
                  <a:pt x="2544" y="1965"/>
                  <a:pt x="2544" y="1965"/>
                </a:cubicBezTo>
                <a:cubicBezTo>
                  <a:pt x="2545" y="1965"/>
                  <a:pt x="2544" y="1964"/>
                  <a:pt x="2544" y="1964"/>
                </a:cubicBezTo>
                <a:cubicBezTo>
                  <a:pt x="2544" y="1964"/>
                  <a:pt x="2544" y="1964"/>
                  <a:pt x="2544" y="1964"/>
                </a:cubicBezTo>
                <a:cubicBezTo>
                  <a:pt x="2544" y="1963"/>
                  <a:pt x="2544" y="1962"/>
                  <a:pt x="2545" y="1962"/>
                </a:cubicBezTo>
                <a:close/>
                <a:moveTo>
                  <a:pt x="2538" y="1853"/>
                </a:moveTo>
                <a:cubicBezTo>
                  <a:pt x="2538" y="1854"/>
                  <a:pt x="2539" y="1854"/>
                  <a:pt x="2539" y="1854"/>
                </a:cubicBezTo>
                <a:cubicBezTo>
                  <a:pt x="2539" y="1854"/>
                  <a:pt x="2539" y="1853"/>
                  <a:pt x="2539" y="1853"/>
                </a:cubicBezTo>
                <a:cubicBezTo>
                  <a:pt x="2539" y="1853"/>
                  <a:pt x="2539" y="1853"/>
                  <a:pt x="2539" y="1853"/>
                </a:cubicBezTo>
                <a:cubicBezTo>
                  <a:pt x="2539" y="1852"/>
                  <a:pt x="2538" y="1853"/>
                  <a:pt x="2538" y="1853"/>
                </a:cubicBezTo>
                <a:close/>
                <a:moveTo>
                  <a:pt x="2542" y="1842"/>
                </a:moveTo>
                <a:cubicBezTo>
                  <a:pt x="2542" y="1842"/>
                  <a:pt x="2543" y="1841"/>
                  <a:pt x="2542" y="1841"/>
                </a:cubicBezTo>
                <a:cubicBezTo>
                  <a:pt x="2542" y="1841"/>
                  <a:pt x="2541" y="1841"/>
                  <a:pt x="2541" y="1841"/>
                </a:cubicBezTo>
                <a:cubicBezTo>
                  <a:pt x="2540" y="1842"/>
                  <a:pt x="2540" y="1842"/>
                  <a:pt x="2540" y="1842"/>
                </a:cubicBezTo>
                <a:cubicBezTo>
                  <a:pt x="2539" y="1843"/>
                  <a:pt x="2540" y="1843"/>
                  <a:pt x="2540" y="1844"/>
                </a:cubicBezTo>
                <a:cubicBezTo>
                  <a:pt x="2540" y="1845"/>
                  <a:pt x="2540" y="1846"/>
                  <a:pt x="2539" y="1846"/>
                </a:cubicBezTo>
                <a:cubicBezTo>
                  <a:pt x="2539" y="1846"/>
                  <a:pt x="2538" y="1847"/>
                  <a:pt x="2538" y="1848"/>
                </a:cubicBezTo>
                <a:cubicBezTo>
                  <a:pt x="2538" y="1848"/>
                  <a:pt x="2539" y="1849"/>
                  <a:pt x="2539" y="1849"/>
                </a:cubicBezTo>
                <a:cubicBezTo>
                  <a:pt x="2540" y="1849"/>
                  <a:pt x="2540" y="1850"/>
                  <a:pt x="2539" y="1850"/>
                </a:cubicBezTo>
                <a:cubicBezTo>
                  <a:pt x="2539" y="1850"/>
                  <a:pt x="2539" y="1850"/>
                  <a:pt x="2539" y="1850"/>
                </a:cubicBezTo>
                <a:cubicBezTo>
                  <a:pt x="2539" y="1850"/>
                  <a:pt x="2539" y="1851"/>
                  <a:pt x="2539" y="1851"/>
                </a:cubicBezTo>
                <a:cubicBezTo>
                  <a:pt x="2539" y="1851"/>
                  <a:pt x="2539" y="1851"/>
                  <a:pt x="2540" y="1852"/>
                </a:cubicBezTo>
                <a:cubicBezTo>
                  <a:pt x="2540" y="1853"/>
                  <a:pt x="2540" y="1851"/>
                  <a:pt x="2541" y="1851"/>
                </a:cubicBezTo>
                <a:cubicBezTo>
                  <a:pt x="2541" y="1850"/>
                  <a:pt x="2541" y="1850"/>
                  <a:pt x="2541" y="1849"/>
                </a:cubicBezTo>
                <a:cubicBezTo>
                  <a:pt x="2541" y="1848"/>
                  <a:pt x="2541" y="1848"/>
                  <a:pt x="2542" y="1847"/>
                </a:cubicBezTo>
                <a:cubicBezTo>
                  <a:pt x="2542" y="1846"/>
                  <a:pt x="2542" y="1844"/>
                  <a:pt x="2542" y="1842"/>
                </a:cubicBezTo>
                <a:close/>
                <a:moveTo>
                  <a:pt x="2565" y="1843"/>
                </a:moveTo>
                <a:cubicBezTo>
                  <a:pt x="2565" y="1842"/>
                  <a:pt x="2564" y="1842"/>
                  <a:pt x="2564" y="1842"/>
                </a:cubicBezTo>
                <a:cubicBezTo>
                  <a:pt x="2563" y="1842"/>
                  <a:pt x="2564" y="1845"/>
                  <a:pt x="2564" y="1845"/>
                </a:cubicBezTo>
                <a:cubicBezTo>
                  <a:pt x="2565" y="1845"/>
                  <a:pt x="2564" y="1846"/>
                  <a:pt x="2565" y="1846"/>
                </a:cubicBezTo>
                <a:cubicBezTo>
                  <a:pt x="2565" y="1847"/>
                  <a:pt x="2565" y="1847"/>
                  <a:pt x="2564" y="1847"/>
                </a:cubicBezTo>
                <a:cubicBezTo>
                  <a:pt x="2564" y="1847"/>
                  <a:pt x="2564" y="1847"/>
                  <a:pt x="2564" y="1847"/>
                </a:cubicBezTo>
                <a:cubicBezTo>
                  <a:pt x="2563" y="1847"/>
                  <a:pt x="2564" y="1848"/>
                  <a:pt x="2564" y="1849"/>
                </a:cubicBezTo>
                <a:cubicBezTo>
                  <a:pt x="2564" y="1849"/>
                  <a:pt x="2563" y="1850"/>
                  <a:pt x="2564" y="1850"/>
                </a:cubicBezTo>
                <a:cubicBezTo>
                  <a:pt x="2564" y="1850"/>
                  <a:pt x="2564" y="1849"/>
                  <a:pt x="2565" y="1849"/>
                </a:cubicBezTo>
                <a:cubicBezTo>
                  <a:pt x="2565" y="1849"/>
                  <a:pt x="2564" y="1851"/>
                  <a:pt x="2564" y="1851"/>
                </a:cubicBezTo>
                <a:cubicBezTo>
                  <a:pt x="2564" y="1852"/>
                  <a:pt x="2564" y="1852"/>
                  <a:pt x="2563" y="1852"/>
                </a:cubicBezTo>
                <a:cubicBezTo>
                  <a:pt x="2563" y="1853"/>
                  <a:pt x="2563" y="1853"/>
                  <a:pt x="2563" y="1854"/>
                </a:cubicBezTo>
                <a:cubicBezTo>
                  <a:pt x="2563" y="1854"/>
                  <a:pt x="2562" y="1856"/>
                  <a:pt x="2563" y="1856"/>
                </a:cubicBezTo>
                <a:cubicBezTo>
                  <a:pt x="2564" y="1855"/>
                  <a:pt x="2564" y="1854"/>
                  <a:pt x="2565" y="1853"/>
                </a:cubicBezTo>
                <a:cubicBezTo>
                  <a:pt x="2565" y="1853"/>
                  <a:pt x="2566" y="1852"/>
                  <a:pt x="2566" y="1852"/>
                </a:cubicBezTo>
                <a:cubicBezTo>
                  <a:pt x="2567" y="1851"/>
                  <a:pt x="2567" y="1851"/>
                  <a:pt x="2567" y="1850"/>
                </a:cubicBezTo>
                <a:cubicBezTo>
                  <a:pt x="2568" y="1850"/>
                  <a:pt x="2569" y="1850"/>
                  <a:pt x="2569" y="1850"/>
                </a:cubicBezTo>
                <a:cubicBezTo>
                  <a:pt x="2570" y="1850"/>
                  <a:pt x="2570" y="1851"/>
                  <a:pt x="2570" y="1851"/>
                </a:cubicBezTo>
                <a:cubicBezTo>
                  <a:pt x="2571" y="1851"/>
                  <a:pt x="2571" y="1852"/>
                  <a:pt x="2571" y="1852"/>
                </a:cubicBezTo>
                <a:cubicBezTo>
                  <a:pt x="2572" y="1853"/>
                  <a:pt x="2572" y="1853"/>
                  <a:pt x="2572" y="1853"/>
                </a:cubicBezTo>
                <a:cubicBezTo>
                  <a:pt x="2573" y="1854"/>
                  <a:pt x="2573" y="1854"/>
                  <a:pt x="2573" y="1855"/>
                </a:cubicBezTo>
                <a:cubicBezTo>
                  <a:pt x="2573" y="1855"/>
                  <a:pt x="2573" y="1855"/>
                  <a:pt x="2574" y="1856"/>
                </a:cubicBezTo>
                <a:cubicBezTo>
                  <a:pt x="2575" y="1856"/>
                  <a:pt x="2576" y="1856"/>
                  <a:pt x="2577" y="1857"/>
                </a:cubicBezTo>
                <a:cubicBezTo>
                  <a:pt x="2578" y="1857"/>
                  <a:pt x="2579" y="1858"/>
                  <a:pt x="2579" y="1858"/>
                </a:cubicBezTo>
                <a:cubicBezTo>
                  <a:pt x="2579" y="1859"/>
                  <a:pt x="2580" y="1860"/>
                  <a:pt x="2580" y="1860"/>
                </a:cubicBezTo>
                <a:cubicBezTo>
                  <a:pt x="2580" y="1859"/>
                  <a:pt x="2580" y="1859"/>
                  <a:pt x="2580" y="1858"/>
                </a:cubicBezTo>
                <a:cubicBezTo>
                  <a:pt x="2580" y="1858"/>
                  <a:pt x="2580" y="1857"/>
                  <a:pt x="2580" y="1857"/>
                </a:cubicBezTo>
                <a:cubicBezTo>
                  <a:pt x="2580" y="1856"/>
                  <a:pt x="2579" y="1856"/>
                  <a:pt x="2579" y="1855"/>
                </a:cubicBezTo>
                <a:cubicBezTo>
                  <a:pt x="2579" y="1854"/>
                  <a:pt x="2579" y="1854"/>
                  <a:pt x="2579" y="1853"/>
                </a:cubicBezTo>
                <a:cubicBezTo>
                  <a:pt x="2578" y="1852"/>
                  <a:pt x="2577" y="1851"/>
                  <a:pt x="2577" y="1850"/>
                </a:cubicBezTo>
                <a:cubicBezTo>
                  <a:pt x="2577" y="1850"/>
                  <a:pt x="2576" y="1850"/>
                  <a:pt x="2576" y="1850"/>
                </a:cubicBezTo>
                <a:cubicBezTo>
                  <a:pt x="2576" y="1850"/>
                  <a:pt x="2575" y="1850"/>
                  <a:pt x="2575" y="1849"/>
                </a:cubicBezTo>
                <a:cubicBezTo>
                  <a:pt x="2575" y="1849"/>
                  <a:pt x="2575" y="1850"/>
                  <a:pt x="2575" y="1850"/>
                </a:cubicBezTo>
                <a:cubicBezTo>
                  <a:pt x="2574" y="1851"/>
                  <a:pt x="2573" y="1848"/>
                  <a:pt x="2573" y="1847"/>
                </a:cubicBezTo>
                <a:cubicBezTo>
                  <a:pt x="2572" y="1847"/>
                  <a:pt x="2572" y="1847"/>
                  <a:pt x="2571" y="1847"/>
                </a:cubicBezTo>
                <a:cubicBezTo>
                  <a:pt x="2571" y="1847"/>
                  <a:pt x="2571" y="1846"/>
                  <a:pt x="2571" y="1846"/>
                </a:cubicBezTo>
                <a:cubicBezTo>
                  <a:pt x="2570" y="1845"/>
                  <a:pt x="2570" y="1845"/>
                  <a:pt x="2569" y="1845"/>
                </a:cubicBezTo>
                <a:cubicBezTo>
                  <a:pt x="2569" y="1845"/>
                  <a:pt x="2568" y="1844"/>
                  <a:pt x="2568" y="1844"/>
                </a:cubicBezTo>
                <a:cubicBezTo>
                  <a:pt x="2567" y="1844"/>
                  <a:pt x="2567" y="1844"/>
                  <a:pt x="2566" y="1844"/>
                </a:cubicBezTo>
                <a:cubicBezTo>
                  <a:pt x="2566" y="1844"/>
                  <a:pt x="2566" y="1845"/>
                  <a:pt x="2566" y="1845"/>
                </a:cubicBezTo>
                <a:cubicBezTo>
                  <a:pt x="2565" y="1846"/>
                  <a:pt x="2566" y="1843"/>
                  <a:pt x="2566" y="1843"/>
                </a:cubicBezTo>
                <a:cubicBezTo>
                  <a:pt x="2566" y="1843"/>
                  <a:pt x="2565" y="1843"/>
                  <a:pt x="2565" y="1843"/>
                </a:cubicBezTo>
                <a:close/>
                <a:moveTo>
                  <a:pt x="2587" y="1864"/>
                </a:moveTo>
                <a:cubicBezTo>
                  <a:pt x="2588" y="1865"/>
                  <a:pt x="2589" y="1864"/>
                  <a:pt x="2589" y="1864"/>
                </a:cubicBezTo>
                <a:cubicBezTo>
                  <a:pt x="2590" y="1864"/>
                  <a:pt x="2591" y="1864"/>
                  <a:pt x="2591" y="1864"/>
                </a:cubicBezTo>
                <a:cubicBezTo>
                  <a:pt x="2591" y="1863"/>
                  <a:pt x="2590" y="1862"/>
                  <a:pt x="2589" y="1862"/>
                </a:cubicBezTo>
                <a:cubicBezTo>
                  <a:pt x="2589" y="1861"/>
                  <a:pt x="2589" y="1860"/>
                  <a:pt x="2588" y="1860"/>
                </a:cubicBezTo>
                <a:cubicBezTo>
                  <a:pt x="2588" y="1860"/>
                  <a:pt x="2586" y="1860"/>
                  <a:pt x="2586" y="1860"/>
                </a:cubicBezTo>
                <a:cubicBezTo>
                  <a:pt x="2585" y="1861"/>
                  <a:pt x="2586" y="1862"/>
                  <a:pt x="2586" y="1862"/>
                </a:cubicBezTo>
                <a:cubicBezTo>
                  <a:pt x="2586" y="1863"/>
                  <a:pt x="2587" y="1863"/>
                  <a:pt x="2587" y="1864"/>
                </a:cubicBezTo>
                <a:close/>
                <a:moveTo>
                  <a:pt x="2582" y="1830"/>
                </a:moveTo>
                <a:cubicBezTo>
                  <a:pt x="2583" y="1830"/>
                  <a:pt x="2582" y="1830"/>
                  <a:pt x="2582" y="1829"/>
                </a:cubicBezTo>
                <a:cubicBezTo>
                  <a:pt x="2581" y="1829"/>
                  <a:pt x="2580" y="1829"/>
                  <a:pt x="2580" y="1830"/>
                </a:cubicBezTo>
                <a:cubicBezTo>
                  <a:pt x="2580" y="1830"/>
                  <a:pt x="2581" y="1830"/>
                  <a:pt x="2581" y="1830"/>
                </a:cubicBezTo>
                <a:cubicBezTo>
                  <a:pt x="2581" y="1830"/>
                  <a:pt x="2582" y="1831"/>
                  <a:pt x="2582" y="1830"/>
                </a:cubicBezTo>
                <a:close/>
                <a:moveTo>
                  <a:pt x="2584" y="1882"/>
                </a:moveTo>
                <a:cubicBezTo>
                  <a:pt x="2585" y="1882"/>
                  <a:pt x="2585" y="1882"/>
                  <a:pt x="2585" y="1882"/>
                </a:cubicBezTo>
                <a:cubicBezTo>
                  <a:pt x="2586" y="1882"/>
                  <a:pt x="2586" y="1881"/>
                  <a:pt x="2586" y="1881"/>
                </a:cubicBezTo>
                <a:cubicBezTo>
                  <a:pt x="2586" y="1881"/>
                  <a:pt x="2585" y="1879"/>
                  <a:pt x="2585" y="1880"/>
                </a:cubicBezTo>
                <a:cubicBezTo>
                  <a:pt x="2585" y="1880"/>
                  <a:pt x="2585" y="1881"/>
                  <a:pt x="2585" y="1881"/>
                </a:cubicBezTo>
                <a:cubicBezTo>
                  <a:pt x="2585" y="1881"/>
                  <a:pt x="2584" y="1882"/>
                  <a:pt x="2584" y="1882"/>
                </a:cubicBezTo>
                <a:close/>
                <a:moveTo>
                  <a:pt x="2585" y="1859"/>
                </a:moveTo>
                <a:cubicBezTo>
                  <a:pt x="2586" y="1858"/>
                  <a:pt x="2585" y="1857"/>
                  <a:pt x="2584" y="1858"/>
                </a:cubicBezTo>
                <a:cubicBezTo>
                  <a:pt x="2584" y="1858"/>
                  <a:pt x="2585" y="1859"/>
                  <a:pt x="2585" y="1859"/>
                </a:cubicBezTo>
                <a:close/>
                <a:moveTo>
                  <a:pt x="2583" y="1853"/>
                </a:moveTo>
                <a:cubicBezTo>
                  <a:pt x="2583" y="1852"/>
                  <a:pt x="2582" y="1852"/>
                  <a:pt x="2582" y="1853"/>
                </a:cubicBezTo>
                <a:cubicBezTo>
                  <a:pt x="2582" y="1853"/>
                  <a:pt x="2583" y="1853"/>
                  <a:pt x="2583" y="1853"/>
                </a:cubicBezTo>
                <a:close/>
                <a:moveTo>
                  <a:pt x="2565" y="1838"/>
                </a:moveTo>
                <a:cubicBezTo>
                  <a:pt x="2564" y="1838"/>
                  <a:pt x="2564" y="1837"/>
                  <a:pt x="2564" y="1837"/>
                </a:cubicBezTo>
                <a:cubicBezTo>
                  <a:pt x="2564" y="1836"/>
                  <a:pt x="2563" y="1836"/>
                  <a:pt x="2563" y="1836"/>
                </a:cubicBezTo>
                <a:cubicBezTo>
                  <a:pt x="2562" y="1836"/>
                  <a:pt x="2562" y="1835"/>
                  <a:pt x="2562" y="1835"/>
                </a:cubicBezTo>
                <a:cubicBezTo>
                  <a:pt x="2562" y="1834"/>
                  <a:pt x="2561" y="1833"/>
                  <a:pt x="2560" y="1833"/>
                </a:cubicBezTo>
                <a:cubicBezTo>
                  <a:pt x="2560" y="1832"/>
                  <a:pt x="2560" y="1831"/>
                  <a:pt x="2559" y="1831"/>
                </a:cubicBezTo>
                <a:cubicBezTo>
                  <a:pt x="2559" y="1831"/>
                  <a:pt x="2558" y="1831"/>
                  <a:pt x="2558" y="1832"/>
                </a:cubicBezTo>
                <a:cubicBezTo>
                  <a:pt x="2558" y="1832"/>
                  <a:pt x="2558" y="1832"/>
                  <a:pt x="2558" y="1832"/>
                </a:cubicBezTo>
                <a:cubicBezTo>
                  <a:pt x="2558" y="1833"/>
                  <a:pt x="2558" y="1833"/>
                  <a:pt x="2558" y="1833"/>
                </a:cubicBezTo>
                <a:cubicBezTo>
                  <a:pt x="2558" y="1833"/>
                  <a:pt x="2558" y="1834"/>
                  <a:pt x="2558" y="1834"/>
                </a:cubicBezTo>
                <a:cubicBezTo>
                  <a:pt x="2559" y="1834"/>
                  <a:pt x="2560" y="1834"/>
                  <a:pt x="2561" y="1835"/>
                </a:cubicBezTo>
                <a:cubicBezTo>
                  <a:pt x="2561" y="1835"/>
                  <a:pt x="2561" y="1836"/>
                  <a:pt x="2561" y="1836"/>
                </a:cubicBezTo>
                <a:cubicBezTo>
                  <a:pt x="2562" y="1836"/>
                  <a:pt x="2562" y="1836"/>
                  <a:pt x="2562" y="1837"/>
                </a:cubicBezTo>
                <a:cubicBezTo>
                  <a:pt x="2563" y="1837"/>
                  <a:pt x="2563" y="1837"/>
                  <a:pt x="2563" y="1837"/>
                </a:cubicBezTo>
                <a:cubicBezTo>
                  <a:pt x="2564" y="1837"/>
                  <a:pt x="2564" y="1838"/>
                  <a:pt x="2564" y="1838"/>
                </a:cubicBezTo>
                <a:cubicBezTo>
                  <a:pt x="2565" y="1839"/>
                  <a:pt x="2565" y="1839"/>
                  <a:pt x="2566" y="1840"/>
                </a:cubicBezTo>
                <a:cubicBezTo>
                  <a:pt x="2566" y="1839"/>
                  <a:pt x="2565" y="1839"/>
                  <a:pt x="2565" y="1838"/>
                </a:cubicBezTo>
                <a:close/>
                <a:moveTo>
                  <a:pt x="2588" y="1881"/>
                </a:moveTo>
                <a:cubicBezTo>
                  <a:pt x="2588" y="1881"/>
                  <a:pt x="2590" y="1881"/>
                  <a:pt x="2589" y="1880"/>
                </a:cubicBezTo>
                <a:cubicBezTo>
                  <a:pt x="2588" y="1880"/>
                  <a:pt x="2588" y="1880"/>
                  <a:pt x="2588" y="1880"/>
                </a:cubicBezTo>
                <a:cubicBezTo>
                  <a:pt x="2587" y="1879"/>
                  <a:pt x="2587" y="1880"/>
                  <a:pt x="2587" y="1881"/>
                </a:cubicBezTo>
                <a:cubicBezTo>
                  <a:pt x="2586" y="1882"/>
                  <a:pt x="2587" y="1881"/>
                  <a:pt x="2588" y="1881"/>
                </a:cubicBezTo>
                <a:close/>
                <a:moveTo>
                  <a:pt x="2552" y="1880"/>
                </a:moveTo>
                <a:cubicBezTo>
                  <a:pt x="2551" y="1880"/>
                  <a:pt x="2551" y="1881"/>
                  <a:pt x="2551" y="1881"/>
                </a:cubicBezTo>
                <a:cubicBezTo>
                  <a:pt x="2550" y="1882"/>
                  <a:pt x="2550" y="1883"/>
                  <a:pt x="2549" y="1883"/>
                </a:cubicBezTo>
                <a:cubicBezTo>
                  <a:pt x="2549" y="1884"/>
                  <a:pt x="2549" y="1885"/>
                  <a:pt x="2550" y="1885"/>
                </a:cubicBezTo>
                <a:cubicBezTo>
                  <a:pt x="2550" y="1886"/>
                  <a:pt x="2551" y="1885"/>
                  <a:pt x="2551" y="1885"/>
                </a:cubicBezTo>
                <a:cubicBezTo>
                  <a:pt x="2551" y="1885"/>
                  <a:pt x="2551" y="1885"/>
                  <a:pt x="2552" y="1885"/>
                </a:cubicBezTo>
                <a:cubicBezTo>
                  <a:pt x="2552" y="1885"/>
                  <a:pt x="2552" y="1885"/>
                  <a:pt x="2552" y="1885"/>
                </a:cubicBezTo>
                <a:cubicBezTo>
                  <a:pt x="2553" y="1885"/>
                  <a:pt x="2553" y="1884"/>
                  <a:pt x="2553" y="1883"/>
                </a:cubicBezTo>
                <a:cubicBezTo>
                  <a:pt x="2553" y="1883"/>
                  <a:pt x="2554" y="1882"/>
                  <a:pt x="2554" y="1881"/>
                </a:cubicBezTo>
                <a:cubicBezTo>
                  <a:pt x="2554" y="1880"/>
                  <a:pt x="2553" y="1879"/>
                  <a:pt x="2552" y="1880"/>
                </a:cubicBezTo>
                <a:close/>
                <a:moveTo>
                  <a:pt x="2576" y="1900"/>
                </a:moveTo>
                <a:cubicBezTo>
                  <a:pt x="2576" y="1900"/>
                  <a:pt x="2576" y="1901"/>
                  <a:pt x="2577" y="1902"/>
                </a:cubicBezTo>
                <a:cubicBezTo>
                  <a:pt x="2578" y="1902"/>
                  <a:pt x="2579" y="1902"/>
                  <a:pt x="2581" y="1902"/>
                </a:cubicBezTo>
                <a:cubicBezTo>
                  <a:pt x="2581" y="1902"/>
                  <a:pt x="2582" y="1902"/>
                  <a:pt x="2583" y="1902"/>
                </a:cubicBezTo>
                <a:cubicBezTo>
                  <a:pt x="2583" y="1902"/>
                  <a:pt x="2584" y="1902"/>
                  <a:pt x="2584" y="1902"/>
                </a:cubicBezTo>
                <a:cubicBezTo>
                  <a:pt x="2585" y="1902"/>
                  <a:pt x="2586" y="1902"/>
                  <a:pt x="2587" y="1901"/>
                </a:cubicBezTo>
                <a:cubicBezTo>
                  <a:pt x="2587" y="1900"/>
                  <a:pt x="2587" y="1900"/>
                  <a:pt x="2588" y="1899"/>
                </a:cubicBezTo>
                <a:cubicBezTo>
                  <a:pt x="2588" y="1899"/>
                  <a:pt x="2588" y="1899"/>
                  <a:pt x="2588" y="1899"/>
                </a:cubicBezTo>
                <a:cubicBezTo>
                  <a:pt x="2589" y="1898"/>
                  <a:pt x="2589" y="1899"/>
                  <a:pt x="2589" y="1899"/>
                </a:cubicBezTo>
                <a:cubicBezTo>
                  <a:pt x="2589" y="1900"/>
                  <a:pt x="2589" y="1900"/>
                  <a:pt x="2590" y="1899"/>
                </a:cubicBezTo>
                <a:cubicBezTo>
                  <a:pt x="2591" y="1899"/>
                  <a:pt x="2591" y="1898"/>
                  <a:pt x="2590" y="1897"/>
                </a:cubicBezTo>
                <a:cubicBezTo>
                  <a:pt x="2589" y="1897"/>
                  <a:pt x="2591" y="1896"/>
                  <a:pt x="2590" y="1895"/>
                </a:cubicBezTo>
                <a:cubicBezTo>
                  <a:pt x="2590" y="1895"/>
                  <a:pt x="2589" y="1895"/>
                  <a:pt x="2590" y="1894"/>
                </a:cubicBezTo>
                <a:cubicBezTo>
                  <a:pt x="2590" y="1894"/>
                  <a:pt x="2590" y="1894"/>
                  <a:pt x="2590" y="1893"/>
                </a:cubicBezTo>
                <a:cubicBezTo>
                  <a:pt x="2590" y="1893"/>
                  <a:pt x="2589" y="1893"/>
                  <a:pt x="2589" y="1893"/>
                </a:cubicBezTo>
                <a:cubicBezTo>
                  <a:pt x="2588" y="1893"/>
                  <a:pt x="2588" y="1893"/>
                  <a:pt x="2587" y="1892"/>
                </a:cubicBezTo>
                <a:cubicBezTo>
                  <a:pt x="2587" y="1892"/>
                  <a:pt x="2587" y="1892"/>
                  <a:pt x="2587" y="1891"/>
                </a:cubicBezTo>
                <a:cubicBezTo>
                  <a:pt x="2586" y="1891"/>
                  <a:pt x="2586" y="1892"/>
                  <a:pt x="2586" y="1892"/>
                </a:cubicBezTo>
                <a:cubicBezTo>
                  <a:pt x="2585" y="1891"/>
                  <a:pt x="2586" y="1891"/>
                  <a:pt x="2585" y="1891"/>
                </a:cubicBezTo>
                <a:cubicBezTo>
                  <a:pt x="2584" y="1891"/>
                  <a:pt x="2584" y="1891"/>
                  <a:pt x="2583" y="1891"/>
                </a:cubicBezTo>
                <a:cubicBezTo>
                  <a:pt x="2583" y="1891"/>
                  <a:pt x="2582" y="1891"/>
                  <a:pt x="2582" y="1891"/>
                </a:cubicBezTo>
                <a:cubicBezTo>
                  <a:pt x="2581" y="1892"/>
                  <a:pt x="2581" y="1892"/>
                  <a:pt x="2581" y="1892"/>
                </a:cubicBezTo>
                <a:cubicBezTo>
                  <a:pt x="2580" y="1893"/>
                  <a:pt x="2580" y="1894"/>
                  <a:pt x="2579" y="1894"/>
                </a:cubicBezTo>
                <a:cubicBezTo>
                  <a:pt x="2578" y="1895"/>
                  <a:pt x="2578" y="1895"/>
                  <a:pt x="2578" y="1895"/>
                </a:cubicBezTo>
                <a:cubicBezTo>
                  <a:pt x="2578" y="1896"/>
                  <a:pt x="2577" y="1896"/>
                  <a:pt x="2577" y="1896"/>
                </a:cubicBezTo>
                <a:cubicBezTo>
                  <a:pt x="2576" y="1896"/>
                  <a:pt x="2576" y="1897"/>
                  <a:pt x="2575" y="1897"/>
                </a:cubicBezTo>
                <a:cubicBezTo>
                  <a:pt x="2575" y="1897"/>
                  <a:pt x="2575" y="1898"/>
                  <a:pt x="2575" y="1898"/>
                </a:cubicBezTo>
                <a:cubicBezTo>
                  <a:pt x="2575" y="1900"/>
                  <a:pt x="2576" y="1899"/>
                  <a:pt x="2576" y="1900"/>
                </a:cubicBezTo>
                <a:close/>
                <a:moveTo>
                  <a:pt x="2594" y="1863"/>
                </a:moveTo>
                <a:cubicBezTo>
                  <a:pt x="2595" y="1864"/>
                  <a:pt x="2595" y="1862"/>
                  <a:pt x="2595" y="1862"/>
                </a:cubicBezTo>
                <a:cubicBezTo>
                  <a:pt x="2594" y="1862"/>
                  <a:pt x="2594" y="1861"/>
                  <a:pt x="2594" y="1861"/>
                </a:cubicBezTo>
                <a:cubicBezTo>
                  <a:pt x="2594" y="1861"/>
                  <a:pt x="2594" y="1859"/>
                  <a:pt x="2593" y="1859"/>
                </a:cubicBezTo>
                <a:cubicBezTo>
                  <a:pt x="2592" y="1859"/>
                  <a:pt x="2593" y="1861"/>
                  <a:pt x="2593" y="1861"/>
                </a:cubicBezTo>
                <a:cubicBezTo>
                  <a:pt x="2593" y="1861"/>
                  <a:pt x="2593" y="1861"/>
                  <a:pt x="2594" y="1861"/>
                </a:cubicBezTo>
                <a:cubicBezTo>
                  <a:pt x="2594" y="1862"/>
                  <a:pt x="2594" y="1862"/>
                  <a:pt x="2594" y="1862"/>
                </a:cubicBezTo>
                <a:cubicBezTo>
                  <a:pt x="2594" y="1862"/>
                  <a:pt x="2594" y="1863"/>
                  <a:pt x="2594" y="1863"/>
                </a:cubicBezTo>
                <a:close/>
                <a:moveTo>
                  <a:pt x="2557" y="1805"/>
                </a:moveTo>
                <a:cubicBezTo>
                  <a:pt x="2557" y="1805"/>
                  <a:pt x="2558" y="1806"/>
                  <a:pt x="2558" y="1806"/>
                </a:cubicBezTo>
                <a:cubicBezTo>
                  <a:pt x="2558" y="1807"/>
                  <a:pt x="2559" y="1806"/>
                  <a:pt x="2559" y="1806"/>
                </a:cubicBezTo>
                <a:cubicBezTo>
                  <a:pt x="2558" y="1806"/>
                  <a:pt x="2558" y="1806"/>
                  <a:pt x="2558" y="1806"/>
                </a:cubicBezTo>
                <a:cubicBezTo>
                  <a:pt x="2558" y="1805"/>
                  <a:pt x="2558" y="1805"/>
                  <a:pt x="2558" y="1805"/>
                </a:cubicBezTo>
                <a:cubicBezTo>
                  <a:pt x="2558" y="1804"/>
                  <a:pt x="2557" y="1805"/>
                  <a:pt x="2557" y="1805"/>
                </a:cubicBezTo>
                <a:close/>
                <a:moveTo>
                  <a:pt x="2543" y="1796"/>
                </a:moveTo>
                <a:cubicBezTo>
                  <a:pt x="2542" y="1796"/>
                  <a:pt x="2542" y="1796"/>
                  <a:pt x="2542" y="1797"/>
                </a:cubicBezTo>
                <a:cubicBezTo>
                  <a:pt x="2542" y="1797"/>
                  <a:pt x="2543" y="1796"/>
                  <a:pt x="2543" y="1796"/>
                </a:cubicBezTo>
                <a:close/>
                <a:moveTo>
                  <a:pt x="2580" y="1820"/>
                </a:moveTo>
                <a:cubicBezTo>
                  <a:pt x="2580" y="1820"/>
                  <a:pt x="2579" y="1821"/>
                  <a:pt x="2579" y="1821"/>
                </a:cubicBezTo>
                <a:cubicBezTo>
                  <a:pt x="2579" y="1822"/>
                  <a:pt x="2579" y="1822"/>
                  <a:pt x="2580" y="1822"/>
                </a:cubicBezTo>
                <a:cubicBezTo>
                  <a:pt x="2581" y="1822"/>
                  <a:pt x="2581" y="1823"/>
                  <a:pt x="2582" y="1823"/>
                </a:cubicBezTo>
                <a:cubicBezTo>
                  <a:pt x="2583" y="1824"/>
                  <a:pt x="2583" y="1823"/>
                  <a:pt x="2583" y="1822"/>
                </a:cubicBezTo>
                <a:cubicBezTo>
                  <a:pt x="2584" y="1822"/>
                  <a:pt x="2584" y="1823"/>
                  <a:pt x="2584" y="1823"/>
                </a:cubicBezTo>
                <a:cubicBezTo>
                  <a:pt x="2585" y="1822"/>
                  <a:pt x="2585" y="1821"/>
                  <a:pt x="2585" y="1821"/>
                </a:cubicBezTo>
                <a:cubicBezTo>
                  <a:pt x="2585" y="1821"/>
                  <a:pt x="2586" y="1821"/>
                  <a:pt x="2586" y="1821"/>
                </a:cubicBezTo>
                <a:cubicBezTo>
                  <a:pt x="2586" y="1820"/>
                  <a:pt x="2586" y="1820"/>
                  <a:pt x="2586" y="1820"/>
                </a:cubicBezTo>
                <a:cubicBezTo>
                  <a:pt x="2586" y="1819"/>
                  <a:pt x="2586" y="1819"/>
                  <a:pt x="2586" y="1818"/>
                </a:cubicBezTo>
                <a:cubicBezTo>
                  <a:pt x="2586" y="1818"/>
                  <a:pt x="2586" y="1818"/>
                  <a:pt x="2586" y="1818"/>
                </a:cubicBezTo>
                <a:cubicBezTo>
                  <a:pt x="2586" y="1817"/>
                  <a:pt x="2586" y="1817"/>
                  <a:pt x="2586" y="1816"/>
                </a:cubicBezTo>
                <a:cubicBezTo>
                  <a:pt x="2586" y="1816"/>
                  <a:pt x="2585" y="1816"/>
                  <a:pt x="2585" y="1816"/>
                </a:cubicBezTo>
                <a:cubicBezTo>
                  <a:pt x="2585" y="1816"/>
                  <a:pt x="2585" y="1814"/>
                  <a:pt x="2584" y="1815"/>
                </a:cubicBezTo>
                <a:cubicBezTo>
                  <a:pt x="2584" y="1815"/>
                  <a:pt x="2585" y="1816"/>
                  <a:pt x="2584" y="1816"/>
                </a:cubicBezTo>
                <a:cubicBezTo>
                  <a:pt x="2584" y="1816"/>
                  <a:pt x="2584" y="1814"/>
                  <a:pt x="2583" y="1814"/>
                </a:cubicBezTo>
                <a:cubicBezTo>
                  <a:pt x="2583" y="1813"/>
                  <a:pt x="2583" y="1812"/>
                  <a:pt x="2582" y="1813"/>
                </a:cubicBezTo>
                <a:cubicBezTo>
                  <a:pt x="2581" y="1813"/>
                  <a:pt x="2581" y="1813"/>
                  <a:pt x="2581" y="1814"/>
                </a:cubicBezTo>
                <a:cubicBezTo>
                  <a:pt x="2581" y="1815"/>
                  <a:pt x="2581" y="1815"/>
                  <a:pt x="2581" y="1815"/>
                </a:cubicBezTo>
                <a:cubicBezTo>
                  <a:pt x="2581" y="1816"/>
                  <a:pt x="2581" y="1816"/>
                  <a:pt x="2581" y="1817"/>
                </a:cubicBezTo>
                <a:cubicBezTo>
                  <a:pt x="2581" y="1818"/>
                  <a:pt x="2581" y="1819"/>
                  <a:pt x="2580" y="1820"/>
                </a:cubicBezTo>
                <a:close/>
                <a:moveTo>
                  <a:pt x="2575" y="1815"/>
                </a:moveTo>
                <a:cubicBezTo>
                  <a:pt x="2574" y="1815"/>
                  <a:pt x="2575" y="1816"/>
                  <a:pt x="2575" y="1816"/>
                </a:cubicBezTo>
                <a:cubicBezTo>
                  <a:pt x="2575" y="1816"/>
                  <a:pt x="2575" y="1815"/>
                  <a:pt x="2575" y="1815"/>
                </a:cubicBezTo>
                <a:close/>
                <a:moveTo>
                  <a:pt x="2545" y="1798"/>
                </a:moveTo>
                <a:cubicBezTo>
                  <a:pt x="2545" y="1798"/>
                  <a:pt x="2544" y="1798"/>
                  <a:pt x="2544" y="1798"/>
                </a:cubicBezTo>
                <a:cubicBezTo>
                  <a:pt x="2544" y="1799"/>
                  <a:pt x="2544" y="1799"/>
                  <a:pt x="2543" y="1798"/>
                </a:cubicBezTo>
                <a:cubicBezTo>
                  <a:pt x="2543" y="1797"/>
                  <a:pt x="2542" y="1797"/>
                  <a:pt x="2541" y="1798"/>
                </a:cubicBezTo>
                <a:cubicBezTo>
                  <a:pt x="2541" y="1798"/>
                  <a:pt x="2541" y="1798"/>
                  <a:pt x="2541" y="1798"/>
                </a:cubicBezTo>
                <a:cubicBezTo>
                  <a:pt x="2542" y="1799"/>
                  <a:pt x="2543" y="1799"/>
                  <a:pt x="2544" y="1799"/>
                </a:cubicBezTo>
                <a:cubicBezTo>
                  <a:pt x="2544" y="1800"/>
                  <a:pt x="2545" y="1799"/>
                  <a:pt x="2545" y="1798"/>
                </a:cubicBezTo>
                <a:close/>
                <a:moveTo>
                  <a:pt x="2497" y="1771"/>
                </a:moveTo>
                <a:cubicBezTo>
                  <a:pt x="2497" y="1771"/>
                  <a:pt x="2497" y="1772"/>
                  <a:pt x="2497" y="1772"/>
                </a:cubicBezTo>
                <a:cubicBezTo>
                  <a:pt x="2497" y="1773"/>
                  <a:pt x="2497" y="1774"/>
                  <a:pt x="2497" y="1775"/>
                </a:cubicBezTo>
                <a:cubicBezTo>
                  <a:pt x="2497" y="1775"/>
                  <a:pt x="2496" y="1777"/>
                  <a:pt x="2497" y="1776"/>
                </a:cubicBezTo>
                <a:cubicBezTo>
                  <a:pt x="2497" y="1776"/>
                  <a:pt x="2497" y="1775"/>
                  <a:pt x="2498" y="1775"/>
                </a:cubicBezTo>
                <a:cubicBezTo>
                  <a:pt x="2498" y="1775"/>
                  <a:pt x="2499" y="1775"/>
                  <a:pt x="2499" y="1776"/>
                </a:cubicBezTo>
                <a:cubicBezTo>
                  <a:pt x="2499" y="1777"/>
                  <a:pt x="2499" y="1778"/>
                  <a:pt x="2499" y="1779"/>
                </a:cubicBezTo>
                <a:cubicBezTo>
                  <a:pt x="2499" y="1780"/>
                  <a:pt x="2499" y="1780"/>
                  <a:pt x="2499" y="1780"/>
                </a:cubicBezTo>
                <a:cubicBezTo>
                  <a:pt x="2500" y="1781"/>
                  <a:pt x="2499" y="1781"/>
                  <a:pt x="2499" y="1782"/>
                </a:cubicBezTo>
                <a:cubicBezTo>
                  <a:pt x="2499" y="1783"/>
                  <a:pt x="2501" y="1784"/>
                  <a:pt x="2500" y="1785"/>
                </a:cubicBezTo>
                <a:cubicBezTo>
                  <a:pt x="2498" y="1785"/>
                  <a:pt x="2501" y="1787"/>
                  <a:pt x="2501" y="1788"/>
                </a:cubicBezTo>
                <a:cubicBezTo>
                  <a:pt x="2503" y="1791"/>
                  <a:pt x="2501" y="1796"/>
                  <a:pt x="2503" y="1799"/>
                </a:cubicBezTo>
                <a:cubicBezTo>
                  <a:pt x="2504" y="1799"/>
                  <a:pt x="2504" y="1800"/>
                  <a:pt x="2505" y="1799"/>
                </a:cubicBezTo>
                <a:cubicBezTo>
                  <a:pt x="2505" y="1799"/>
                  <a:pt x="2505" y="1798"/>
                  <a:pt x="2505" y="1798"/>
                </a:cubicBezTo>
                <a:cubicBezTo>
                  <a:pt x="2505" y="1798"/>
                  <a:pt x="2505" y="1797"/>
                  <a:pt x="2505" y="1797"/>
                </a:cubicBezTo>
                <a:cubicBezTo>
                  <a:pt x="2506" y="1797"/>
                  <a:pt x="2506" y="1798"/>
                  <a:pt x="2506" y="1798"/>
                </a:cubicBezTo>
                <a:cubicBezTo>
                  <a:pt x="2506" y="1799"/>
                  <a:pt x="2506" y="1801"/>
                  <a:pt x="2507" y="1801"/>
                </a:cubicBezTo>
                <a:cubicBezTo>
                  <a:pt x="2507" y="1802"/>
                  <a:pt x="2509" y="1802"/>
                  <a:pt x="2508" y="1803"/>
                </a:cubicBezTo>
                <a:cubicBezTo>
                  <a:pt x="2508" y="1804"/>
                  <a:pt x="2508" y="1804"/>
                  <a:pt x="2508" y="1805"/>
                </a:cubicBezTo>
                <a:cubicBezTo>
                  <a:pt x="2508" y="1805"/>
                  <a:pt x="2509" y="1805"/>
                  <a:pt x="2509" y="1805"/>
                </a:cubicBezTo>
                <a:cubicBezTo>
                  <a:pt x="2510" y="1806"/>
                  <a:pt x="2510" y="1806"/>
                  <a:pt x="2510" y="1806"/>
                </a:cubicBezTo>
                <a:cubicBezTo>
                  <a:pt x="2510" y="1806"/>
                  <a:pt x="2511" y="1806"/>
                  <a:pt x="2511" y="1806"/>
                </a:cubicBezTo>
                <a:cubicBezTo>
                  <a:pt x="2511" y="1806"/>
                  <a:pt x="2511" y="1806"/>
                  <a:pt x="2512" y="1806"/>
                </a:cubicBezTo>
                <a:cubicBezTo>
                  <a:pt x="2513" y="1805"/>
                  <a:pt x="2513" y="1805"/>
                  <a:pt x="2513" y="1804"/>
                </a:cubicBezTo>
                <a:cubicBezTo>
                  <a:pt x="2513" y="1803"/>
                  <a:pt x="2512" y="1802"/>
                  <a:pt x="2512" y="1801"/>
                </a:cubicBezTo>
                <a:cubicBezTo>
                  <a:pt x="2511" y="1801"/>
                  <a:pt x="2511" y="1799"/>
                  <a:pt x="2512" y="1798"/>
                </a:cubicBezTo>
                <a:cubicBezTo>
                  <a:pt x="2512" y="1797"/>
                  <a:pt x="2513" y="1799"/>
                  <a:pt x="2513" y="1799"/>
                </a:cubicBezTo>
                <a:cubicBezTo>
                  <a:pt x="2514" y="1800"/>
                  <a:pt x="2515" y="1799"/>
                  <a:pt x="2516" y="1799"/>
                </a:cubicBezTo>
                <a:cubicBezTo>
                  <a:pt x="2518" y="1799"/>
                  <a:pt x="2518" y="1800"/>
                  <a:pt x="2519" y="1801"/>
                </a:cubicBezTo>
                <a:cubicBezTo>
                  <a:pt x="2519" y="1803"/>
                  <a:pt x="2519" y="1804"/>
                  <a:pt x="2518" y="1805"/>
                </a:cubicBezTo>
                <a:cubicBezTo>
                  <a:pt x="2518" y="1805"/>
                  <a:pt x="2517" y="1806"/>
                  <a:pt x="2517" y="1806"/>
                </a:cubicBezTo>
                <a:cubicBezTo>
                  <a:pt x="2516" y="1807"/>
                  <a:pt x="2516" y="1807"/>
                  <a:pt x="2515" y="1808"/>
                </a:cubicBezTo>
                <a:cubicBezTo>
                  <a:pt x="2514" y="1809"/>
                  <a:pt x="2512" y="1809"/>
                  <a:pt x="2512" y="1811"/>
                </a:cubicBezTo>
                <a:cubicBezTo>
                  <a:pt x="2512" y="1812"/>
                  <a:pt x="2513" y="1813"/>
                  <a:pt x="2513" y="1814"/>
                </a:cubicBezTo>
                <a:cubicBezTo>
                  <a:pt x="2513" y="1815"/>
                  <a:pt x="2513" y="1816"/>
                  <a:pt x="2513" y="1817"/>
                </a:cubicBezTo>
                <a:cubicBezTo>
                  <a:pt x="2513" y="1817"/>
                  <a:pt x="2513" y="1819"/>
                  <a:pt x="2514" y="1819"/>
                </a:cubicBezTo>
                <a:cubicBezTo>
                  <a:pt x="2514" y="1818"/>
                  <a:pt x="2514" y="1818"/>
                  <a:pt x="2514" y="1817"/>
                </a:cubicBezTo>
                <a:cubicBezTo>
                  <a:pt x="2514" y="1817"/>
                  <a:pt x="2514" y="1818"/>
                  <a:pt x="2515" y="1817"/>
                </a:cubicBezTo>
                <a:cubicBezTo>
                  <a:pt x="2515" y="1817"/>
                  <a:pt x="2514" y="1817"/>
                  <a:pt x="2514" y="1816"/>
                </a:cubicBezTo>
                <a:cubicBezTo>
                  <a:pt x="2515" y="1815"/>
                  <a:pt x="2516" y="1816"/>
                  <a:pt x="2516" y="1816"/>
                </a:cubicBezTo>
                <a:cubicBezTo>
                  <a:pt x="2517" y="1816"/>
                  <a:pt x="2519" y="1816"/>
                  <a:pt x="2519" y="1817"/>
                </a:cubicBezTo>
                <a:cubicBezTo>
                  <a:pt x="2519" y="1818"/>
                  <a:pt x="2519" y="1818"/>
                  <a:pt x="2518" y="1819"/>
                </a:cubicBezTo>
                <a:cubicBezTo>
                  <a:pt x="2518" y="1819"/>
                  <a:pt x="2517" y="1820"/>
                  <a:pt x="2518" y="1820"/>
                </a:cubicBezTo>
                <a:cubicBezTo>
                  <a:pt x="2519" y="1821"/>
                  <a:pt x="2519" y="1818"/>
                  <a:pt x="2521" y="1819"/>
                </a:cubicBezTo>
                <a:cubicBezTo>
                  <a:pt x="2521" y="1819"/>
                  <a:pt x="2521" y="1820"/>
                  <a:pt x="2521" y="1820"/>
                </a:cubicBezTo>
                <a:cubicBezTo>
                  <a:pt x="2522" y="1821"/>
                  <a:pt x="2521" y="1821"/>
                  <a:pt x="2521" y="1822"/>
                </a:cubicBezTo>
                <a:cubicBezTo>
                  <a:pt x="2522" y="1822"/>
                  <a:pt x="2523" y="1821"/>
                  <a:pt x="2524" y="1822"/>
                </a:cubicBezTo>
                <a:cubicBezTo>
                  <a:pt x="2525" y="1822"/>
                  <a:pt x="2525" y="1822"/>
                  <a:pt x="2525" y="1822"/>
                </a:cubicBezTo>
                <a:cubicBezTo>
                  <a:pt x="2526" y="1823"/>
                  <a:pt x="2526" y="1822"/>
                  <a:pt x="2527" y="1822"/>
                </a:cubicBezTo>
                <a:cubicBezTo>
                  <a:pt x="2527" y="1821"/>
                  <a:pt x="2528" y="1821"/>
                  <a:pt x="2528" y="1821"/>
                </a:cubicBezTo>
                <a:cubicBezTo>
                  <a:pt x="2529" y="1821"/>
                  <a:pt x="2529" y="1821"/>
                  <a:pt x="2529" y="1820"/>
                </a:cubicBezTo>
                <a:cubicBezTo>
                  <a:pt x="2528" y="1819"/>
                  <a:pt x="2529" y="1818"/>
                  <a:pt x="2529" y="1818"/>
                </a:cubicBezTo>
                <a:cubicBezTo>
                  <a:pt x="2530" y="1817"/>
                  <a:pt x="2532" y="1817"/>
                  <a:pt x="2532" y="1817"/>
                </a:cubicBezTo>
                <a:cubicBezTo>
                  <a:pt x="2533" y="1816"/>
                  <a:pt x="2534" y="1816"/>
                  <a:pt x="2534" y="1816"/>
                </a:cubicBezTo>
                <a:cubicBezTo>
                  <a:pt x="2534" y="1815"/>
                  <a:pt x="2534" y="1815"/>
                  <a:pt x="2535" y="1815"/>
                </a:cubicBezTo>
                <a:cubicBezTo>
                  <a:pt x="2536" y="1816"/>
                  <a:pt x="2536" y="1816"/>
                  <a:pt x="2537" y="1816"/>
                </a:cubicBezTo>
                <a:cubicBezTo>
                  <a:pt x="2537" y="1817"/>
                  <a:pt x="2538" y="1817"/>
                  <a:pt x="2538" y="1817"/>
                </a:cubicBezTo>
                <a:cubicBezTo>
                  <a:pt x="2539" y="1817"/>
                  <a:pt x="2539" y="1818"/>
                  <a:pt x="2540" y="1818"/>
                </a:cubicBezTo>
                <a:cubicBezTo>
                  <a:pt x="2540" y="1819"/>
                  <a:pt x="2541" y="1819"/>
                  <a:pt x="2542" y="1819"/>
                </a:cubicBezTo>
                <a:cubicBezTo>
                  <a:pt x="2543" y="1820"/>
                  <a:pt x="2543" y="1821"/>
                  <a:pt x="2543" y="1822"/>
                </a:cubicBezTo>
                <a:cubicBezTo>
                  <a:pt x="2545" y="1823"/>
                  <a:pt x="2546" y="1823"/>
                  <a:pt x="2547" y="1824"/>
                </a:cubicBezTo>
                <a:cubicBezTo>
                  <a:pt x="2549" y="1826"/>
                  <a:pt x="2550" y="1827"/>
                  <a:pt x="2550" y="1829"/>
                </a:cubicBezTo>
                <a:cubicBezTo>
                  <a:pt x="2550" y="1830"/>
                  <a:pt x="2551" y="1831"/>
                  <a:pt x="2551" y="1831"/>
                </a:cubicBezTo>
                <a:cubicBezTo>
                  <a:pt x="2552" y="1831"/>
                  <a:pt x="2552" y="1831"/>
                  <a:pt x="2552" y="1830"/>
                </a:cubicBezTo>
                <a:cubicBezTo>
                  <a:pt x="2553" y="1830"/>
                  <a:pt x="2553" y="1830"/>
                  <a:pt x="2553" y="1829"/>
                </a:cubicBezTo>
                <a:cubicBezTo>
                  <a:pt x="2553" y="1828"/>
                  <a:pt x="2553" y="1827"/>
                  <a:pt x="2552" y="1826"/>
                </a:cubicBezTo>
                <a:cubicBezTo>
                  <a:pt x="2552" y="1826"/>
                  <a:pt x="2552" y="1825"/>
                  <a:pt x="2552" y="1825"/>
                </a:cubicBezTo>
                <a:cubicBezTo>
                  <a:pt x="2551" y="1824"/>
                  <a:pt x="2551" y="1824"/>
                  <a:pt x="2551" y="1823"/>
                </a:cubicBezTo>
                <a:cubicBezTo>
                  <a:pt x="2551" y="1823"/>
                  <a:pt x="2551" y="1824"/>
                  <a:pt x="2552" y="1824"/>
                </a:cubicBezTo>
                <a:cubicBezTo>
                  <a:pt x="2552" y="1823"/>
                  <a:pt x="2551" y="1823"/>
                  <a:pt x="2550" y="1822"/>
                </a:cubicBezTo>
                <a:cubicBezTo>
                  <a:pt x="2550" y="1822"/>
                  <a:pt x="2549" y="1821"/>
                  <a:pt x="2549" y="1820"/>
                </a:cubicBezTo>
                <a:cubicBezTo>
                  <a:pt x="2549" y="1820"/>
                  <a:pt x="2549" y="1819"/>
                  <a:pt x="2549" y="1819"/>
                </a:cubicBezTo>
                <a:cubicBezTo>
                  <a:pt x="2550" y="1819"/>
                  <a:pt x="2550" y="1818"/>
                  <a:pt x="2549" y="1818"/>
                </a:cubicBezTo>
                <a:cubicBezTo>
                  <a:pt x="2549" y="1817"/>
                  <a:pt x="2549" y="1817"/>
                  <a:pt x="2549" y="1816"/>
                </a:cubicBezTo>
                <a:cubicBezTo>
                  <a:pt x="2548" y="1816"/>
                  <a:pt x="2548" y="1816"/>
                  <a:pt x="2548" y="1816"/>
                </a:cubicBezTo>
                <a:cubicBezTo>
                  <a:pt x="2548" y="1815"/>
                  <a:pt x="2550" y="1817"/>
                  <a:pt x="2550" y="1815"/>
                </a:cubicBezTo>
                <a:cubicBezTo>
                  <a:pt x="2550" y="1815"/>
                  <a:pt x="2550" y="1815"/>
                  <a:pt x="2550" y="1816"/>
                </a:cubicBezTo>
                <a:cubicBezTo>
                  <a:pt x="2551" y="1816"/>
                  <a:pt x="2550" y="1816"/>
                  <a:pt x="2551" y="1816"/>
                </a:cubicBezTo>
                <a:cubicBezTo>
                  <a:pt x="2551" y="1817"/>
                  <a:pt x="2551" y="1816"/>
                  <a:pt x="2552" y="1817"/>
                </a:cubicBezTo>
                <a:cubicBezTo>
                  <a:pt x="2552" y="1817"/>
                  <a:pt x="2552" y="1818"/>
                  <a:pt x="2552" y="1818"/>
                </a:cubicBezTo>
                <a:cubicBezTo>
                  <a:pt x="2553" y="1818"/>
                  <a:pt x="2554" y="1818"/>
                  <a:pt x="2554" y="1818"/>
                </a:cubicBezTo>
                <a:cubicBezTo>
                  <a:pt x="2555" y="1819"/>
                  <a:pt x="2557" y="1820"/>
                  <a:pt x="2556" y="1821"/>
                </a:cubicBezTo>
                <a:cubicBezTo>
                  <a:pt x="2555" y="1822"/>
                  <a:pt x="2557" y="1822"/>
                  <a:pt x="2557" y="1823"/>
                </a:cubicBezTo>
                <a:cubicBezTo>
                  <a:pt x="2557" y="1823"/>
                  <a:pt x="2557" y="1824"/>
                  <a:pt x="2558" y="1824"/>
                </a:cubicBezTo>
                <a:cubicBezTo>
                  <a:pt x="2559" y="1824"/>
                  <a:pt x="2559" y="1824"/>
                  <a:pt x="2560" y="1824"/>
                </a:cubicBezTo>
                <a:cubicBezTo>
                  <a:pt x="2561" y="1824"/>
                  <a:pt x="2563" y="1825"/>
                  <a:pt x="2563" y="1826"/>
                </a:cubicBezTo>
                <a:cubicBezTo>
                  <a:pt x="2563" y="1827"/>
                  <a:pt x="2563" y="1828"/>
                  <a:pt x="2564" y="1828"/>
                </a:cubicBezTo>
                <a:cubicBezTo>
                  <a:pt x="2564" y="1828"/>
                  <a:pt x="2565" y="1829"/>
                  <a:pt x="2565" y="1829"/>
                </a:cubicBezTo>
                <a:cubicBezTo>
                  <a:pt x="2565" y="1830"/>
                  <a:pt x="2565" y="1830"/>
                  <a:pt x="2565" y="1831"/>
                </a:cubicBezTo>
                <a:cubicBezTo>
                  <a:pt x="2564" y="1832"/>
                  <a:pt x="2564" y="1832"/>
                  <a:pt x="2565" y="1833"/>
                </a:cubicBezTo>
                <a:cubicBezTo>
                  <a:pt x="2565" y="1834"/>
                  <a:pt x="2566" y="1834"/>
                  <a:pt x="2567" y="1833"/>
                </a:cubicBezTo>
                <a:cubicBezTo>
                  <a:pt x="2568" y="1832"/>
                  <a:pt x="2568" y="1835"/>
                  <a:pt x="2569" y="1835"/>
                </a:cubicBezTo>
                <a:cubicBezTo>
                  <a:pt x="2569" y="1835"/>
                  <a:pt x="2570" y="1835"/>
                  <a:pt x="2570" y="1836"/>
                </a:cubicBezTo>
                <a:cubicBezTo>
                  <a:pt x="2571" y="1836"/>
                  <a:pt x="2571" y="1836"/>
                  <a:pt x="2572" y="1836"/>
                </a:cubicBezTo>
                <a:cubicBezTo>
                  <a:pt x="2572" y="1836"/>
                  <a:pt x="2572" y="1836"/>
                  <a:pt x="2573" y="1837"/>
                </a:cubicBezTo>
                <a:cubicBezTo>
                  <a:pt x="2573" y="1837"/>
                  <a:pt x="2573" y="1837"/>
                  <a:pt x="2574" y="1837"/>
                </a:cubicBezTo>
                <a:cubicBezTo>
                  <a:pt x="2574" y="1837"/>
                  <a:pt x="2575" y="1836"/>
                  <a:pt x="2576" y="1836"/>
                </a:cubicBezTo>
                <a:cubicBezTo>
                  <a:pt x="2576" y="1835"/>
                  <a:pt x="2577" y="1834"/>
                  <a:pt x="2578" y="1835"/>
                </a:cubicBezTo>
                <a:cubicBezTo>
                  <a:pt x="2578" y="1836"/>
                  <a:pt x="2578" y="1836"/>
                  <a:pt x="2577" y="1837"/>
                </a:cubicBezTo>
                <a:cubicBezTo>
                  <a:pt x="2577" y="1837"/>
                  <a:pt x="2577" y="1837"/>
                  <a:pt x="2576" y="1837"/>
                </a:cubicBezTo>
                <a:cubicBezTo>
                  <a:pt x="2574" y="1837"/>
                  <a:pt x="2575" y="1839"/>
                  <a:pt x="2576" y="1840"/>
                </a:cubicBezTo>
                <a:cubicBezTo>
                  <a:pt x="2576" y="1841"/>
                  <a:pt x="2576" y="1841"/>
                  <a:pt x="2577" y="1842"/>
                </a:cubicBezTo>
                <a:cubicBezTo>
                  <a:pt x="2578" y="1842"/>
                  <a:pt x="2578" y="1844"/>
                  <a:pt x="2580" y="1843"/>
                </a:cubicBezTo>
                <a:cubicBezTo>
                  <a:pt x="2580" y="1843"/>
                  <a:pt x="2581" y="1841"/>
                  <a:pt x="2581" y="1840"/>
                </a:cubicBezTo>
                <a:cubicBezTo>
                  <a:pt x="2581" y="1839"/>
                  <a:pt x="2581" y="1839"/>
                  <a:pt x="2581" y="1838"/>
                </a:cubicBezTo>
                <a:cubicBezTo>
                  <a:pt x="2582" y="1837"/>
                  <a:pt x="2581" y="1836"/>
                  <a:pt x="2581" y="1835"/>
                </a:cubicBezTo>
                <a:cubicBezTo>
                  <a:pt x="2581" y="1834"/>
                  <a:pt x="2582" y="1834"/>
                  <a:pt x="2582" y="1834"/>
                </a:cubicBezTo>
                <a:cubicBezTo>
                  <a:pt x="2582" y="1833"/>
                  <a:pt x="2582" y="1832"/>
                  <a:pt x="2581" y="1833"/>
                </a:cubicBezTo>
                <a:cubicBezTo>
                  <a:pt x="2580" y="1833"/>
                  <a:pt x="2581" y="1834"/>
                  <a:pt x="2580" y="1834"/>
                </a:cubicBezTo>
                <a:cubicBezTo>
                  <a:pt x="2580" y="1834"/>
                  <a:pt x="2580" y="1833"/>
                  <a:pt x="2579" y="1833"/>
                </a:cubicBezTo>
                <a:cubicBezTo>
                  <a:pt x="2579" y="1833"/>
                  <a:pt x="2579" y="1833"/>
                  <a:pt x="2579" y="1833"/>
                </a:cubicBezTo>
                <a:cubicBezTo>
                  <a:pt x="2578" y="1833"/>
                  <a:pt x="2579" y="1832"/>
                  <a:pt x="2578" y="1832"/>
                </a:cubicBezTo>
                <a:cubicBezTo>
                  <a:pt x="2578" y="1832"/>
                  <a:pt x="2577" y="1832"/>
                  <a:pt x="2577" y="1832"/>
                </a:cubicBezTo>
                <a:cubicBezTo>
                  <a:pt x="2575" y="1831"/>
                  <a:pt x="2575" y="1833"/>
                  <a:pt x="2574" y="1833"/>
                </a:cubicBezTo>
                <a:cubicBezTo>
                  <a:pt x="2574" y="1833"/>
                  <a:pt x="2574" y="1832"/>
                  <a:pt x="2574" y="1832"/>
                </a:cubicBezTo>
                <a:cubicBezTo>
                  <a:pt x="2574" y="1831"/>
                  <a:pt x="2574" y="1831"/>
                  <a:pt x="2574" y="1830"/>
                </a:cubicBezTo>
                <a:cubicBezTo>
                  <a:pt x="2574" y="1830"/>
                  <a:pt x="2575" y="1829"/>
                  <a:pt x="2576" y="1829"/>
                </a:cubicBezTo>
                <a:cubicBezTo>
                  <a:pt x="2576" y="1829"/>
                  <a:pt x="2577" y="1829"/>
                  <a:pt x="2576" y="1829"/>
                </a:cubicBezTo>
                <a:cubicBezTo>
                  <a:pt x="2576" y="1828"/>
                  <a:pt x="2577" y="1828"/>
                  <a:pt x="2577" y="1828"/>
                </a:cubicBezTo>
                <a:cubicBezTo>
                  <a:pt x="2577" y="1827"/>
                  <a:pt x="2576" y="1827"/>
                  <a:pt x="2576" y="1827"/>
                </a:cubicBezTo>
                <a:cubicBezTo>
                  <a:pt x="2575" y="1827"/>
                  <a:pt x="2576" y="1827"/>
                  <a:pt x="2576" y="1828"/>
                </a:cubicBezTo>
                <a:cubicBezTo>
                  <a:pt x="2576" y="1830"/>
                  <a:pt x="2573" y="1826"/>
                  <a:pt x="2572" y="1825"/>
                </a:cubicBezTo>
                <a:cubicBezTo>
                  <a:pt x="2571" y="1824"/>
                  <a:pt x="2569" y="1824"/>
                  <a:pt x="2569" y="1822"/>
                </a:cubicBezTo>
                <a:cubicBezTo>
                  <a:pt x="2569" y="1821"/>
                  <a:pt x="2570" y="1820"/>
                  <a:pt x="2571" y="1820"/>
                </a:cubicBezTo>
                <a:cubicBezTo>
                  <a:pt x="2571" y="1820"/>
                  <a:pt x="2572" y="1820"/>
                  <a:pt x="2572" y="1820"/>
                </a:cubicBezTo>
                <a:cubicBezTo>
                  <a:pt x="2573" y="1820"/>
                  <a:pt x="2574" y="1820"/>
                  <a:pt x="2574" y="1820"/>
                </a:cubicBezTo>
                <a:cubicBezTo>
                  <a:pt x="2575" y="1820"/>
                  <a:pt x="2575" y="1820"/>
                  <a:pt x="2576" y="1820"/>
                </a:cubicBezTo>
                <a:cubicBezTo>
                  <a:pt x="2576" y="1819"/>
                  <a:pt x="2577" y="1820"/>
                  <a:pt x="2578" y="1820"/>
                </a:cubicBezTo>
                <a:cubicBezTo>
                  <a:pt x="2578" y="1819"/>
                  <a:pt x="2577" y="1819"/>
                  <a:pt x="2577" y="1818"/>
                </a:cubicBezTo>
                <a:cubicBezTo>
                  <a:pt x="2576" y="1818"/>
                  <a:pt x="2576" y="1818"/>
                  <a:pt x="2575" y="1817"/>
                </a:cubicBezTo>
                <a:cubicBezTo>
                  <a:pt x="2574" y="1817"/>
                  <a:pt x="2574" y="1817"/>
                  <a:pt x="2573" y="1817"/>
                </a:cubicBezTo>
                <a:cubicBezTo>
                  <a:pt x="2573" y="1816"/>
                  <a:pt x="2573" y="1815"/>
                  <a:pt x="2573" y="1816"/>
                </a:cubicBezTo>
                <a:cubicBezTo>
                  <a:pt x="2572" y="1816"/>
                  <a:pt x="2572" y="1816"/>
                  <a:pt x="2572" y="1816"/>
                </a:cubicBezTo>
                <a:cubicBezTo>
                  <a:pt x="2572" y="1817"/>
                  <a:pt x="2571" y="1817"/>
                  <a:pt x="2571" y="1816"/>
                </a:cubicBezTo>
                <a:cubicBezTo>
                  <a:pt x="2571" y="1816"/>
                  <a:pt x="2570" y="1816"/>
                  <a:pt x="2570" y="1816"/>
                </a:cubicBezTo>
                <a:cubicBezTo>
                  <a:pt x="2571" y="1816"/>
                  <a:pt x="2571" y="1816"/>
                  <a:pt x="2571" y="1816"/>
                </a:cubicBezTo>
                <a:cubicBezTo>
                  <a:pt x="2572" y="1816"/>
                  <a:pt x="2572" y="1815"/>
                  <a:pt x="2572" y="1815"/>
                </a:cubicBezTo>
                <a:cubicBezTo>
                  <a:pt x="2571" y="1815"/>
                  <a:pt x="2571" y="1815"/>
                  <a:pt x="2571" y="1815"/>
                </a:cubicBezTo>
                <a:cubicBezTo>
                  <a:pt x="2570" y="1815"/>
                  <a:pt x="2570" y="1815"/>
                  <a:pt x="2570" y="1815"/>
                </a:cubicBezTo>
                <a:cubicBezTo>
                  <a:pt x="2570" y="1815"/>
                  <a:pt x="2570" y="1815"/>
                  <a:pt x="2570" y="1815"/>
                </a:cubicBezTo>
                <a:cubicBezTo>
                  <a:pt x="2570" y="1816"/>
                  <a:pt x="2570" y="1816"/>
                  <a:pt x="2569" y="1816"/>
                </a:cubicBezTo>
                <a:cubicBezTo>
                  <a:pt x="2569" y="1816"/>
                  <a:pt x="2568" y="1815"/>
                  <a:pt x="2568" y="1815"/>
                </a:cubicBezTo>
                <a:cubicBezTo>
                  <a:pt x="2567" y="1815"/>
                  <a:pt x="2567" y="1816"/>
                  <a:pt x="2567" y="1815"/>
                </a:cubicBezTo>
                <a:cubicBezTo>
                  <a:pt x="2567" y="1815"/>
                  <a:pt x="2567" y="1814"/>
                  <a:pt x="2566" y="1814"/>
                </a:cubicBezTo>
                <a:cubicBezTo>
                  <a:pt x="2566" y="1814"/>
                  <a:pt x="2566" y="1814"/>
                  <a:pt x="2566" y="1813"/>
                </a:cubicBezTo>
                <a:cubicBezTo>
                  <a:pt x="2566" y="1812"/>
                  <a:pt x="2565" y="1812"/>
                  <a:pt x="2565" y="1813"/>
                </a:cubicBezTo>
                <a:cubicBezTo>
                  <a:pt x="2565" y="1813"/>
                  <a:pt x="2565" y="1813"/>
                  <a:pt x="2564" y="1813"/>
                </a:cubicBezTo>
                <a:cubicBezTo>
                  <a:pt x="2564" y="1813"/>
                  <a:pt x="2564" y="1814"/>
                  <a:pt x="2564" y="1814"/>
                </a:cubicBezTo>
                <a:cubicBezTo>
                  <a:pt x="2563" y="1815"/>
                  <a:pt x="2563" y="1815"/>
                  <a:pt x="2564" y="1815"/>
                </a:cubicBezTo>
                <a:cubicBezTo>
                  <a:pt x="2565" y="1816"/>
                  <a:pt x="2565" y="1815"/>
                  <a:pt x="2565" y="1815"/>
                </a:cubicBezTo>
                <a:cubicBezTo>
                  <a:pt x="2565" y="1816"/>
                  <a:pt x="2564" y="1816"/>
                  <a:pt x="2565" y="1817"/>
                </a:cubicBezTo>
                <a:cubicBezTo>
                  <a:pt x="2565" y="1817"/>
                  <a:pt x="2565" y="1818"/>
                  <a:pt x="2565" y="1819"/>
                </a:cubicBezTo>
                <a:cubicBezTo>
                  <a:pt x="2564" y="1819"/>
                  <a:pt x="2564" y="1819"/>
                  <a:pt x="2564" y="1819"/>
                </a:cubicBezTo>
                <a:cubicBezTo>
                  <a:pt x="2564" y="1820"/>
                  <a:pt x="2563" y="1820"/>
                  <a:pt x="2562" y="1820"/>
                </a:cubicBezTo>
                <a:cubicBezTo>
                  <a:pt x="2561" y="1820"/>
                  <a:pt x="2562" y="1821"/>
                  <a:pt x="2561" y="1821"/>
                </a:cubicBezTo>
                <a:cubicBezTo>
                  <a:pt x="2561" y="1820"/>
                  <a:pt x="2561" y="1820"/>
                  <a:pt x="2561" y="1819"/>
                </a:cubicBezTo>
                <a:cubicBezTo>
                  <a:pt x="2561" y="1819"/>
                  <a:pt x="2560" y="1819"/>
                  <a:pt x="2560" y="1819"/>
                </a:cubicBezTo>
                <a:cubicBezTo>
                  <a:pt x="2559" y="1817"/>
                  <a:pt x="2561" y="1817"/>
                  <a:pt x="2561" y="1816"/>
                </a:cubicBezTo>
                <a:cubicBezTo>
                  <a:pt x="2561" y="1815"/>
                  <a:pt x="2560" y="1815"/>
                  <a:pt x="2560" y="1814"/>
                </a:cubicBezTo>
                <a:cubicBezTo>
                  <a:pt x="2560" y="1813"/>
                  <a:pt x="2560" y="1813"/>
                  <a:pt x="2560" y="1812"/>
                </a:cubicBezTo>
                <a:cubicBezTo>
                  <a:pt x="2559" y="1812"/>
                  <a:pt x="2559" y="1812"/>
                  <a:pt x="2558" y="1812"/>
                </a:cubicBezTo>
                <a:cubicBezTo>
                  <a:pt x="2558" y="1811"/>
                  <a:pt x="2558" y="1811"/>
                  <a:pt x="2558" y="1810"/>
                </a:cubicBezTo>
                <a:cubicBezTo>
                  <a:pt x="2557" y="1810"/>
                  <a:pt x="2556" y="1809"/>
                  <a:pt x="2556" y="1809"/>
                </a:cubicBezTo>
                <a:cubicBezTo>
                  <a:pt x="2555" y="1809"/>
                  <a:pt x="2555" y="1809"/>
                  <a:pt x="2555" y="1808"/>
                </a:cubicBezTo>
                <a:cubicBezTo>
                  <a:pt x="2554" y="1808"/>
                  <a:pt x="2554" y="1808"/>
                  <a:pt x="2553" y="1808"/>
                </a:cubicBezTo>
                <a:cubicBezTo>
                  <a:pt x="2552" y="1807"/>
                  <a:pt x="2553" y="1809"/>
                  <a:pt x="2552" y="1808"/>
                </a:cubicBezTo>
                <a:cubicBezTo>
                  <a:pt x="2552" y="1808"/>
                  <a:pt x="2551" y="1808"/>
                  <a:pt x="2551" y="1808"/>
                </a:cubicBezTo>
                <a:cubicBezTo>
                  <a:pt x="2550" y="1808"/>
                  <a:pt x="2550" y="1808"/>
                  <a:pt x="2549" y="1808"/>
                </a:cubicBezTo>
                <a:cubicBezTo>
                  <a:pt x="2548" y="1808"/>
                  <a:pt x="2547" y="1809"/>
                  <a:pt x="2547" y="1810"/>
                </a:cubicBezTo>
                <a:cubicBezTo>
                  <a:pt x="2546" y="1810"/>
                  <a:pt x="2546" y="1810"/>
                  <a:pt x="2546" y="1811"/>
                </a:cubicBezTo>
                <a:cubicBezTo>
                  <a:pt x="2546" y="1811"/>
                  <a:pt x="2546" y="1812"/>
                  <a:pt x="2546" y="1812"/>
                </a:cubicBezTo>
                <a:cubicBezTo>
                  <a:pt x="2546" y="1813"/>
                  <a:pt x="2545" y="1812"/>
                  <a:pt x="2545" y="1812"/>
                </a:cubicBezTo>
                <a:cubicBezTo>
                  <a:pt x="2545" y="1811"/>
                  <a:pt x="2545" y="1811"/>
                  <a:pt x="2545" y="1811"/>
                </a:cubicBezTo>
                <a:cubicBezTo>
                  <a:pt x="2545" y="1810"/>
                  <a:pt x="2545" y="1810"/>
                  <a:pt x="2545" y="1810"/>
                </a:cubicBezTo>
                <a:cubicBezTo>
                  <a:pt x="2545" y="1809"/>
                  <a:pt x="2544" y="1810"/>
                  <a:pt x="2544" y="1810"/>
                </a:cubicBezTo>
                <a:cubicBezTo>
                  <a:pt x="2544" y="1811"/>
                  <a:pt x="2543" y="1811"/>
                  <a:pt x="2543" y="1811"/>
                </a:cubicBezTo>
                <a:cubicBezTo>
                  <a:pt x="2543" y="1812"/>
                  <a:pt x="2543" y="1812"/>
                  <a:pt x="2543" y="1813"/>
                </a:cubicBezTo>
                <a:cubicBezTo>
                  <a:pt x="2544" y="1813"/>
                  <a:pt x="2546" y="1814"/>
                  <a:pt x="2546" y="1815"/>
                </a:cubicBezTo>
                <a:cubicBezTo>
                  <a:pt x="2545" y="1816"/>
                  <a:pt x="2544" y="1815"/>
                  <a:pt x="2544" y="1815"/>
                </a:cubicBezTo>
                <a:cubicBezTo>
                  <a:pt x="2543" y="1815"/>
                  <a:pt x="2544" y="1815"/>
                  <a:pt x="2544" y="1815"/>
                </a:cubicBezTo>
                <a:cubicBezTo>
                  <a:pt x="2544" y="1815"/>
                  <a:pt x="2545" y="1816"/>
                  <a:pt x="2544" y="1816"/>
                </a:cubicBezTo>
                <a:cubicBezTo>
                  <a:pt x="2543" y="1817"/>
                  <a:pt x="2542" y="1816"/>
                  <a:pt x="2542" y="1816"/>
                </a:cubicBezTo>
                <a:cubicBezTo>
                  <a:pt x="2540" y="1816"/>
                  <a:pt x="2539" y="1815"/>
                  <a:pt x="2538" y="1814"/>
                </a:cubicBezTo>
                <a:cubicBezTo>
                  <a:pt x="2537" y="1814"/>
                  <a:pt x="2537" y="1813"/>
                  <a:pt x="2536" y="1813"/>
                </a:cubicBezTo>
                <a:cubicBezTo>
                  <a:pt x="2536" y="1812"/>
                  <a:pt x="2535" y="1812"/>
                  <a:pt x="2535" y="1812"/>
                </a:cubicBezTo>
                <a:cubicBezTo>
                  <a:pt x="2535" y="1811"/>
                  <a:pt x="2534" y="1811"/>
                  <a:pt x="2535" y="1811"/>
                </a:cubicBezTo>
                <a:cubicBezTo>
                  <a:pt x="2535" y="1810"/>
                  <a:pt x="2535" y="1810"/>
                  <a:pt x="2535" y="1809"/>
                </a:cubicBezTo>
                <a:cubicBezTo>
                  <a:pt x="2534" y="1809"/>
                  <a:pt x="2534" y="1809"/>
                  <a:pt x="2534" y="1808"/>
                </a:cubicBezTo>
                <a:cubicBezTo>
                  <a:pt x="2534" y="1808"/>
                  <a:pt x="2534" y="1807"/>
                  <a:pt x="2533" y="1807"/>
                </a:cubicBezTo>
                <a:cubicBezTo>
                  <a:pt x="2533" y="1806"/>
                  <a:pt x="2533" y="1805"/>
                  <a:pt x="2532" y="1804"/>
                </a:cubicBezTo>
                <a:cubicBezTo>
                  <a:pt x="2532" y="1803"/>
                  <a:pt x="2532" y="1802"/>
                  <a:pt x="2533" y="1801"/>
                </a:cubicBezTo>
                <a:cubicBezTo>
                  <a:pt x="2533" y="1801"/>
                  <a:pt x="2535" y="1801"/>
                  <a:pt x="2534" y="1800"/>
                </a:cubicBezTo>
                <a:cubicBezTo>
                  <a:pt x="2534" y="1800"/>
                  <a:pt x="2533" y="1799"/>
                  <a:pt x="2533" y="1799"/>
                </a:cubicBezTo>
                <a:cubicBezTo>
                  <a:pt x="2531" y="1798"/>
                  <a:pt x="2532" y="1797"/>
                  <a:pt x="2531" y="1796"/>
                </a:cubicBezTo>
                <a:cubicBezTo>
                  <a:pt x="2531" y="1794"/>
                  <a:pt x="2530" y="1794"/>
                  <a:pt x="2530" y="1792"/>
                </a:cubicBezTo>
                <a:cubicBezTo>
                  <a:pt x="2530" y="1792"/>
                  <a:pt x="2530" y="1791"/>
                  <a:pt x="2529" y="1791"/>
                </a:cubicBezTo>
                <a:cubicBezTo>
                  <a:pt x="2529" y="1790"/>
                  <a:pt x="2528" y="1790"/>
                  <a:pt x="2528" y="1790"/>
                </a:cubicBezTo>
                <a:cubicBezTo>
                  <a:pt x="2528" y="1788"/>
                  <a:pt x="2527" y="1787"/>
                  <a:pt x="2529" y="1787"/>
                </a:cubicBezTo>
                <a:cubicBezTo>
                  <a:pt x="2530" y="1786"/>
                  <a:pt x="2529" y="1785"/>
                  <a:pt x="2530" y="1784"/>
                </a:cubicBezTo>
                <a:cubicBezTo>
                  <a:pt x="2530" y="1784"/>
                  <a:pt x="2530" y="1783"/>
                  <a:pt x="2531" y="1783"/>
                </a:cubicBezTo>
                <a:cubicBezTo>
                  <a:pt x="2531" y="1782"/>
                  <a:pt x="2532" y="1782"/>
                  <a:pt x="2532" y="1781"/>
                </a:cubicBezTo>
                <a:cubicBezTo>
                  <a:pt x="2532" y="1780"/>
                  <a:pt x="2533" y="1780"/>
                  <a:pt x="2532" y="1779"/>
                </a:cubicBezTo>
                <a:cubicBezTo>
                  <a:pt x="2532" y="1779"/>
                  <a:pt x="2532" y="1778"/>
                  <a:pt x="2531" y="1778"/>
                </a:cubicBezTo>
                <a:cubicBezTo>
                  <a:pt x="2530" y="1778"/>
                  <a:pt x="2531" y="1776"/>
                  <a:pt x="2532" y="1776"/>
                </a:cubicBezTo>
                <a:cubicBezTo>
                  <a:pt x="2532" y="1775"/>
                  <a:pt x="2533" y="1775"/>
                  <a:pt x="2533" y="1774"/>
                </a:cubicBezTo>
                <a:cubicBezTo>
                  <a:pt x="2534" y="1774"/>
                  <a:pt x="2535" y="1773"/>
                  <a:pt x="2536" y="1773"/>
                </a:cubicBezTo>
                <a:cubicBezTo>
                  <a:pt x="2537" y="1772"/>
                  <a:pt x="2539" y="1772"/>
                  <a:pt x="2540" y="1771"/>
                </a:cubicBezTo>
                <a:cubicBezTo>
                  <a:pt x="2541" y="1771"/>
                  <a:pt x="2541" y="1770"/>
                  <a:pt x="2541" y="1770"/>
                </a:cubicBezTo>
                <a:cubicBezTo>
                  <a:pt x="2541" y="1769"/>
                  <a:pt x="2542" y="1769"/>
                  <a:pt x="2542" y="1770"/>
                </a:cubicBezTo>
                <a:cubicBezTo>
                  <a:pt x="2542" y="1770"/>
                  <a:pt x="2542" y="1770"/>
                  <a:pt x="2542" y="1770"/>
                </a:cubicBezTo>
                <a:cubicBezTo>
                  <a:pt x="2541" y="1771"/>
                  <a:pt x="2541" y="1771"/>
                  <a:pt x="2541" y="1771"/>
                </a:cubicBezTo>
                <a:cubicBezTo>
                  <a:pt x="2541" y="1772"/>
                  <a:pt x="2539" y="1773"/>
                  <a:pt x="2539" y="1774"/>
                </a:cubicBezTo>
                <a:cubicBezTo>
                  <a:pt x="2539" y="1774"/>
                  <a:pt x="2540" y="1773"/>
                  <a:pt x="2540" y="1773"/>
                </a:cubicBezTo>
                <a:cubicBezTo>
                  <a:pt x="2541" y="1773"/>
                  <a:pt x="2541" y="1772"/>
                  <a:pt x="2541" y="1772"/>
                </a:cubicBezTo>
                <a:cubicBezTo>
                  <a:pt x="2542" y="1771"/>
                  <a:pt x="2543" y="1770"/>
                  <a:pt x="2544" y="1769"/>
                </a:cubicBezTo>
                <a:cubicBezTo>
                  <a:pt x="2544" y="1769"/>
                  <a:pt x="2544" y="1769"/>
                  <a:pt x="2544" y="1768"/>
                </a:cubicBezTo>
                <a:cubicBezTo>
                  <a:pt x="2544" y="1768"/>
                  <a:pt x="2544" y="1768"/>
                  <a:pt x="2543" y="1768"/>
                </a:cubicBezTo>
                <a:cubicBezTo>
                  <a:pt x="2543" y="1769"/>
                  <a:pt x="2543" y="1768"/>
                  <a:pt x="2543" y="1768"/>
                </a:cubicBezTo>
                <a:cubicBezTo>
                  <a:pt x="2544" y="1767"/>
                  <a:pt x="2544" y="1767"/>
                  <a:pt x="2544" y="1767"/>
                </a:cubicBezTo>
                <a:cubicBezTo>
                  <a:pt x="2544" y="1766"/>
                  <a:pt x="2544" y="1766"/>
                  <a:pt x="2543" y="1766"/>
                </a:cubicBezTo>
                <a:cubicBezTo>
                  <a:pt x="2543" y="1766"/>
                  <a:pt x="2543" y="1766"/>
                  <a:pt x="2543" y="1765"/>
                </a:cubicBezTo>
                <a:cubicBezTo>
                  <a:pt x="2544" y="1764"/>
                  <a:pt x="2546" y="1762"/>
                  <a:pt x="2546" y="1761"/>
                </a:cubicBezTo>
                <a:cubicBezTo>
                  <a:pt x="2548" y="1759"/>
                  <a:pt x="2548" y="1757"/>
                  <a:pt x="2549" y="1754"/>
                </a:cubicBezTo>
                <a:cubicBezTo>
                  <a:pt x="2549" y="1754"/>
                  <a:pt x="2550" y="1752"/>
                  <a:pt x="2550" y="1751"/>
                </a:cubicBezTo>
                <a:cubicBezTo>
                  <a:pt x="2550" y="1750"/>
                  <a:pt x="2548" y="1752"/>
                  <a:pt x="2548" y="1750"/>
                </a:cubicBezTo>
                <a:cubicBezTo>
                  <a:pt x="2548" y="1750"/>
                  <a:pt x="2548" y="1749"/>
                  <a:pt x="2548" y="1748"/>
                </a:cubicBezTo>
                <a:cubicBezTo>
                  <a:pt x="2547" y="1747"/>
                  <a:pt x="2545" y="1747"/>
                  <a:pt x="2545" y="1746"/>
                </a:cubicBezTo>
                <a:cubicBezTo>
                  <a:pt x="2545" y="1745"/>
                  <a:pt x="2545" y="1745"/>
                  <a:pt x="2544" y="1744"/>
                </a:cubicBezTo>
                <a:cubicBezTo>
                  <a:pt x="2544" y="1744"/>
                  <a:pt x="2543" y="1743"/>
                  <a:pt x="2543" y="1743"/>
                </a:cubicBezTo>
                <a:cubicBezTo>
                  <a:pt x="2543" y="1741"/>
                  <a:pt x="2543" y="1740"/>
                  <a:pt x="2543" y="1738"/>
                </a:cubicBezTo>
                <a:cubicBezTo>
                  <a:pt x="2544" y="1737"/>
                  <a:pt x="2544" y="1736"/>
                  <a:pt x="2544" y="1735"/>
                </a:cubicBezTo>
                <a:cubicBezTo>
                  <a:pt x="2544" y="1734"/>
                  <a:pt x="2544" y="1733"/>
                  <a:pt x="2544" y="1733"/>
                </a:cubicBezTo>
                <a:cubicBezTo>
                  <a:pt x="2544" y="1732"/>
                  <a:pt x="2545" y="1732"/>
                  <a:pt x="2545" y="1732"/>
                </a:cubicBezTo>
                <a:cubicBezTo>
                  <a:pt x="2546" y="1731"/>
                  <a:pt x="2546" y="1729"/>
                  <a:pt x="2546" y="1727"/>
                </a:cubicBezTo>
                <a:cubicBezTo>
                  <a:pt x="2546" y="1727"/>
                  <a:pt x="2545" y="1726"/>
                  <a:pt x="2545" y="1726"/>
                </a:cubicBezTo>
                <a:cubicBezTo>
                  <a:pt x="2544" y="1725"/>
                  <a:pt x="2545" y="1724"/>
                  <a:pt x="2545" y="1724"/>
                </a:cubicBezTo>
                <a:cubicBezTo>
                  <a:pt x="2545" y="1723"/>
                  <a:pt x="2543" y="1723"/>
                  <a:pt x="2543" y="1724"/>
                </a:cubicBezTo>
                <a:cubicBezTo>
                  <a:pt x="2542" y="1725"/>
                  <a:pt x="2542" y="1726"/>
                  <a:pt x="2542" y="1727"/>
                </a:cubicBezTo>
                <a:cubicBezTo>
                  <a:pt x="2541" y="1728"/>
                  <a:pt x="2540" y="1729"/>
                  <a:pt x="2539" y="1729"/>
                </a:cubicBezTo>
                <a:cubicBezTo>
                  <a:pt x="2537" y="1729"/>
                  <a:pt x="2536" y="1728"/>
                  <a:pt x="2534" y="1728"/>
                </a:cubicBezTo>
                <a:cubicBezTo>
                  <a:pt x="2534" y="1728"/>
                  <a:pt x="2533" y="1727"/>
                  <a:pt x="2532" y="1727"/>
                </a:cubicBezTo>
                <a:cubicBezTo>
                  <a:pt x="2532" y="1727"/>
                  <a:pt x="2531" y="1727"/>
                  <a:pt x="2531" y="1726"/>
                </a:cubicBezTo>
                <a:cubicBezTo>
                  <a:pt x="2530" y="1726"/>
                  <a:pt x="2529" y="1725"/>
                  <a:pt x="2527" y="1724"/>
                </a:cubicBezTo>
                <a:cubicBezTo>
                  <a:pt x="2527" y="1724"/>
                  <a:pt x="2526" y="1724"/>
                  <a:pt x="2526" y="1723"/>
                </a:cubicBezTo>
                <a:cubicBezTo>
                  <a:pt x="2525" y="1723"/>
                  <a:pt x="2525" y="1723"/>
                  <a:pt x="2524" y="1722"/>
                </a:cubicBezTo>
                <a:cubicBezTo>
                  <a:pt x="2523" y="1722"/>
                  <a:pt x="2522" y="1722"/>
                  <a:pt x="2521" y="1722"/>
                </a:cubicBezTo>
                <a:cubicBezTo>
                  <a:pt x="2521" y="1722"/>
                  <a:pt x="2520" y="1723"/>
                  <a:pt x="2519" y="1722"/>
                </a:cubicBezTo>
                <a:cubicBezTo>
                  <a:pt x="2519" y="1722"/>
                  <a:pt x="2520" y="1721"/>
                  <a:pt x="2519" y="1721"/>
                </a:cubicBezTo>
                <a:cubicBezTo>
                  <a:pt x="2517" y="1720"/>
                  <a:pt x="2517" y="1723"/>
                  <a:pt x="2517" y="1723"/>
                </a:cubicBezTo>
                <a:cubicBezTo>
                  <a:pt x="2515" y="1724"/>
                  <a:pt x="2515" y="1723"/>
                  <a:pt x="2514" y="1722"/>
                </a:cubicBezTo>
                <a:cubicBezTo>
                  <a:pt x="2513" y="1722"/>
                  <a:pt x="2512" y="1722"/>
                  <a:pt x="2512" y="1723"/>
                </a:cubicBezTo>
                <a:cubicBezTo>
                  <a:pt x="2511" y="1724"/>
                  <a:pt x="2512" y="1724"/>
                  <a:pt x="2512" y="1725"/>
                </a:cubicBezTo>
                <a:cubicBezTo>
                  <a:pt x="2513" y="1727"/>
                  <a:pt x="2512" y="1729"/>
                  <a:pt x="2511" y="1730"/>
                </a:cubicBezTo>
                <a:cubicBezTo>
                  <a:pt x="2511" y="1731"/>
                  <a:pt x="2510" y="1732"/>
                  <a:pt x="2510" y="1733"/>
                </a:cubicBezTo>
                <a:cubicBezTo>
                  <a:pt x="2510" y="1734"/>
                  <a:pt x="2510" y="1734"/>
                  <a:pt x="2510" y="1735"/>
                </a:cubicBezTo>
                <a:cubicBezTo>
                  <a:pt x="2510" y="1736"/>
                  <a:pt x="2510" y="1736"/>
                  <a:pt x="2510" y="1737"/>
                </a:cubicBezTo>
                <a:cubicBezTo>
                  <a:pt x="2510" y="1738"/>
                  <a:pt x="2509" y="1739"/>
                  <a:pt x="2509" y="1740"/>
                </a:cubicBezTo>
                <a:cubicBezTo>
                  <a:pt x="2508" y="1741"/>
                  <a:pt x="2507" y="1743"/>
                  <a:pt x="2509" y="1744"/>
                </a:cubicBezTo>
                <a:cubicBezTo>
                  <a:pt x="2509" y="1744"/>
                  <a:pt x="2509" y="1744"/>
                  <a:pt x="2510" y="1745"/>
                </a:cubicBezTo>
                <a:cubicBezTo>
                  <a:pt x="2510" y="1746"/>
                  <a:pt x="2510" y="1746"/>
                  <a:pt x="2510" y="1747"/>
                </a:cubicBezTo>
                <a:cubicBezTo>
                  <a:pt x="2510" y="1747"/>
                  <a:pt x="2509" y="1748"/>
                  <a:pt x="2509" y="1748"/>
                </a:cubicBezTo>
                <a:cubicBezTo>
                  <a:pt x="2509" y="1749"/>
                  <a:pt x="2509" y="1750"/>
                  <a:pt x="2509" y="1750"/>
                </a:cubicBezTo>
                <a:cubicBezTo>
                  <a:pt x="2509" y="1751"/>
                  <a:pt x="2510" y="1752"/>
                  <a:pt x="2510" y="1752"/>
                </a:cubicBezTo>
                <a:cubicBezTo>
                  <a:pt x="2510" y="1754"/>
                  <a:pt x="2510" y="1755"/>
                  <a:pt x="2509" y="1757"/>
                </a:cubicBezTo>
                <a:cubicBezTo>
                  <a:pt x="2509" y="1757"/>
                  <a:pt x="2508" y="1757"/>
                  <a:pt x="2508" y="1758"/>
                </a:cubicBezTo>
                <a:cubicBezTo>
                  <a:pt x="2507" y="1758"/>
                  <a:pt x="2508" y="1759"/>
                  <a:pt x="2508" y="1759"/>
                </a:cubicBezTo>
                <a:cubicBezTo>
                  <a:pt x="2508" y="1761"/>
                  <a:pt x="2506" y="1761"/>
                  <a:pt x="2506" y="1762"/>
                </a:cubicBezTo>
                <a:cubicBezTo>
                  <a:pt x="2506" y="1763"/>
                  <a:pt x="2507" y="1764"/>
                  <a:pt x="2507" y="1765"/>
                </a:cubicBezTo>
                <a:cubicBezTo>
                  <a:pt x="2507" y="1766"/>
                  <a:pt x="2507" y="1766"/>
                  <a:pt x="2507" y="1767"/>
                </a:cubicBezTo>
                <a:cubicBezTo>
                  <a:pt x="2508" y="1768"/>
                  <a:pt x="2508" y="1769"/>
                  <a:pt x="2508" y="1770"/>
                </a:cubicBezTo>
                <a:cubicBezTo>
                  <a:pt x="2508" y="1771"/>
                  <a:pt x="2508" y="1771"/>
                  <a:pt x="2508" y="1772"/>
                </a:cubicBezTo>
                <a:cubicBezTo>
                  <a:pt x="2508" y="1773"/>
                  <a:pt x="2506" y="1774"/>
                  <a:pt x="2504" y="1774"/>
                </a:cubicBezTo>
                <a:cubicBezTo>
                  <a:pt x="2504" y="1774"/>
                  <a:pt x="2504" y="1773"/>
                  <a:pt x="2503" y="1773"/>
                </a:cubicBezTo>
                <a:cubicBezTo>
                  <a:pt x="2503" y="1773"/>
                  <a:pt x="2502" y="1773"/>
                  <a:pt x="2503" y="1772"/>
                </a:cubicBezTo>
                <a:cubicBezTo>
                  <a:pt x="2503" y="1772"/>
                  <a:pt x="2503" y="1771"/>
                  <a:pt x="2503" y="1771"/>
                </a:cubicBezTo>
                <a:cubicBezTo>
                  <a:pt x="2502" y="1771"/>
                  <a:pt x="2502" y="1771"/>
                  <a:pt x="2501" y="1771"/>
                </a:cubicBezTo>
                <a:cubicBezTo>
                  <a:pt x="2501" y="1771"/>
                  <a:pt x="2501" y="1770"/>
                  <a:pt x="2500" y="1770"/>
                </a:cubicBezTo>
                <a:cubicBezTo>
                  <a:pt x="2500" y="1770"/>
                  <a:pt x="2499" y="1770"/>
                  <a:pt x="2499" y="1769"/>
                </a:cubicBezTo>
                <a:cubicBezTo>
                  <a:pt x="2499" y="1769"/>
                  <a:pt x="2500" y="1767"/>
                  <a:pt x="2499" y="1767"/>
                </a:cubicBezTo>
                <a:cubicBezTo>
                  <a:pt x="2497" y="1767"/>
                  <a:pt x="2496" y="1769"/>
                  <a:pt x="2497" y="1771"/>
                </a:cubicBezTo>
                <a:close/>
                <a:moveTo>
                  <a:pt x="2522" y="1805"/>
                </a:moveTo>
                <a:cubicBezTo>
                  <a:pt x="2522" y="1804"/>
                  <a:pt x="2523" y="1804"/>
                  <a:pt x="2523" y="1804"/>
                </a:cubicBezTo>
                <a:cubicBezTo>
                  <a:pt x="2524" y="1805"/>
                  <a:pt x="2524" y="1805"/>
                  <a:pt x="2524" y="1805"/>
                </a:cubicBezTo>
                <a:cubicBezTo>
                  <a:pt x="2524" y="1806"/>
                  <a:pt x="2524" y="1806"/>
                  <a:pt x="2525" y="1807"/>
                </a:cubicBezTo>
                <a:cubicBezTo>
                  <a:pt x="2525" y="1807"/>
                  <a:pt x="2524" y="1803"/>
                  <a:pt x="2526" y="1805"/>
                </a:cubicBezTo>
                <a:cubicBezTo>
                  <a:pt x="2526" y="1805"/>
                  <a:pt x="2527" y="1806"/>
                  <a:pt x="2527" y="1806"/>
                </a:cubicBezTo>
                <a:cubicBezTo>
                  <a:pt x="2527" y="1807"/>
                  <a:pt x="2526" y="1807"/>
                  <a:pt x="2526" y="1807"/>
                </a:cubicBezTo>
                <a:cubicBezTo>
                  <a:pt x="2526" y="1808"/>
                  <a:pt x="2526" y="1808"/>
                  <a:pt x="2526" y="1809"/>
                </a:cubicBezTo>
                <a:cubicBezTo>
                  <a:pt x="2526" y="1809"/>
                  <a:pt x="2527" y="1808"/>
                  <a:pt x="2528" y="1808"/>
                </a:cubicBezTo>
                <a:cubicBezTo>
                  <a:pt x="2528" y="1807"/>
                  <a:pt x="2528" y="1807"/>
                  <a:pt x="2529" y="1806"/>
                </a:cubicBezTo>
                <a:cubicBezTo>
                  <a:pt x="2530" y="1806"/>
                  <a:pt x="2530" y="1807"/>
                  <a:pt x="2529" y="1808"/>
                </a:cubicBezTo>
                <a:cubicBezTo>
                  <a:pt x="2529" y="1808"/>
                  <a:pt x="2528" y="1808"/>
                  <a:pt x="2528" y="1808"/>
                </a:cubicBezTo>
                <a:cubicBezTo>
                  <a:pt x="2527" y="1809"/>
                  <a:pt x="2527" y="1809"/>
                  <a:pt x="2527" y="1809"/>
                </a:cubicBezTo>
                <a:cubicBezTo>
                  <a:pt x="2527" y="1810"/>
                  <a:pt x="2526" y="1810"/>
                  <a:pt x="2526" y="1810"/>
                </a:cubicBezTo>
                <a:cubicBezTo>
                  <a:pt x="2525" y="1810"/>
                  <a:pt x="2524" y="1811"/>
                  <a:pt x="2524" y="1811"/>
                </a:cubicBezTo>
                <a:cubicBezTo>
                  <a:pt x="2524" y="1811"/>
                  <a:pt x="2524" y="1810"/>
                  <a:pt x="2524" y="1810"/>
                </a:cubicBezTo>
                <a:cubicBezTo>
                  <a:pt x="2524" y="1810"/>
                  <a:pt x="2524" y="1809"/>
                  <a:pt x="2523" y="1809"/>
                </a:cubicBezTo>
                <a:cubicBezTo>
                  <a:pt x="2523" y="1809"/>
                  <a:pt x="2523" y="1809"/>
                  <a:pt x="2523" y="1808"/>
                </a:cubicBezTo>
                <a:cubicBezTo>
                  <a:pt x="2522" y="1808"/>
                  <a:pt x="2522" y="1808"/>
                  <a:pt x="2522" y="1807"/>
                </a:cubicBezTo>
                <a:cubicBezTo>
                  <a:pt x="2521" y="1807"/>
                  <a:pt x="2521" y="1806"/>
                  <a:pt x="2522" y="1805"/>
                </a:cubicBezTo>
                <a:close/>
                <a:moveTo>
                  <a:pt x="2521" y="1813"/>
                </a:moveTo>
                <a:cubicBezTo>
                  <a:pt x="2522" y="1813"/>
                  <a:pt x="2521" y="1813"/>
                  <a:pt x="2522" y="1814"/>
                </a:cubicBezTo>
                <a:cubicBezTo>
                  <a:pt x="2522" y="1814"/>
                  <a:pt x="2522" y="1814"/>
                  <a:pt x="2522" y="1814"/>
                </a:cubicBezTo>
                <a:cubicBezTo>
                  <a:pt x="2522" y="1814"/>
                  <a:pt x="2522" y="1815"/>
                  <a:pt x="2522" y="1815"/>
                </a:cubicBezTo>
                <a:cubicBezTo>
                  <a:pt x="2522" y="1815"/>
                  <a:pt x="2521" y="1815"/>
                  <a:pt x="2521" y="1816"/>
                </a:cubicBezTo>
                <a:cubicBezTo>
                  <a:pt x="2521" y="1816"/>
                  <a:pt x="2521" y="1817"/>
                  <a:pt x="2520" y="1817"/>
                </a:cubicBezTo>
                <a:cubicBezTo>
                  <a:pt x="2520" y="1817"/>
                  <a:pt x="2519" y="1816"/>
                  <a:pt x="2519" y="1816"/>
                </a:cubicBezTo>
                <a:cubicBezTo>
                  <a:pt x="2519" y="1815"/>
                  <a:pt x="2520" y="1814"/>
                  <a:pt x="2519" y="1814"/>
                </a:cubicBezTo>
                <a:cubicBezTo>
                  <a:pt x="2518" y="1812"/>
                  <a:pt x="2520" y="1812"/>
                  <a:pt x="2521" y="1813"/>
                </a:cubicBezTo>
                <a:close/>
                <a:moveTo>
                  <a:pt x="2545" y="1800"/>
                </a:moveTo>
                <a:cubicBezTo>
                  <a:pt x="2546" y="1801"/>
                  <a:pt x="2548" y="1801"/>
                  <a:pt x="2548" y="1801"/>
                </a:cubicBezTo>
                <a:cubicBezTo>
                  <a:pt x="2548" y="1799"/>
                  <a:pt x="2546" y="1800"/>
                  <a:pt x="2545" y="1800"/>
                </a:cubicBezTo>
                <a:close/>
                <a:moveTo>
                  <a:pt x="2540" y="1812"/>
                </a:moveTo>
                <a:cubicBezTo>
                  <a:pt x="2540" y="1813"/>
                  <a:pt x="2542" y="1815"/>
                  <a:pt x="2543" y="1814"/>
                </a:cubicBezTo>
                <a:cubicBezTo>
                  <a:pt x="2544" y="1814"/>
                  <a:pt x="2542" y="1813"/>
                  <a:pt x="2542" y="1812"/>
                </a:cubicBezTo>
                <a:cubicBezTo>
                  <a:pt x="2541" y="1812"/>
                  <a:pt x="2541" y="1812"/>
                  <a:pt x="2541" y="1812"/>
                </a:cubicBezTo>
                <a:cubicBezTo>
                  <a:pt x="2540" y="1811"/>
                  <a:pt x="2539" y="1811"/>
                  <a:pt x="2539" y="1810"/>
                </a:cubicBezTo>
                <a:cubicBezTo>
                  <a:pt x="2538" y="1810"/>
                  <a:pt x="2538" y="1810"/>
                  <a:pt x="2538" y="1811"/>
                </a:cubicBezTo>
                <a:cubicBezTo>
                  <a:pt x="2539" y="1811"/>
                  <a:pt x="2539" y="1812"/>
                  <a:pt x="2540" y="1812"/>
                </a:cubicBezTo>
                <a:close/>
                <a:moveTo>
                  <a:pt x="2538" y="1802"/>
                </a:moveTo>
                <a:cubicBezTo>
                  <a:pt x="2539" y="1802"/>
                  <a:pt x="2539" y="1801"/>
                  <a:pt x="2539" y="1801"/>
                </a:cubicBezTo>
                <a:cubicBezTo>
                  <a:pt x="2540" y="1800"/>
                  <a:pt x="2540" y="1799"/>
                  <a:pt x="2539" y="1798"/>
                </a:cubicBezTo>
                <a:cubicBezTo>
                  <a:pt x="2539" y="1798"/>
                  <a:pt x="2539" y="1797"/>
                  <a:pt x="2539" y="1797"/>
                </a:cubicBezTo>
                <a:cubicBezTo>
                  <a:pt x="2539" y="1796"/>
                  <a:pt x="2540" y="1796"/>
                  <a:pt x="2540" y="1795"/>
                </a:cubicBezTo>
                <a:cubicBezTo>
                  <a:pt x="2539" y="1795"/>
                  <a:pt x="2540" y="1795"/>
                  <a:pt x="2540" y="1795"/>
                </a:cubicBezTo>
                <a:cubicBezTo>
                  <a:pt x="2541" y="1795"/>
                  <a:pt x="2540" y="1795"/>
                  <a:pt x="2540" y="1794"/>
                </a:cubicBezTo>
                <a:cubicBezTo>
                  <a:pt x="2539" y="1793"/>
                  <a:pt x="2538" y="1794"/>
                  <a:pt x="2537" y="1794"/>
                </a:cubicBezTo>
                <a:cubicBezTo>
                  <a:pt x="2536" y="1794"/>
                  <a:pt x="2536" y="1795"/>
                  <a:pt x="2536" y="1795"/>
                </a:cubicBezTo>
                <a:cubicBezTo>
                  <a:pt x="2536" y="1795"/>
                  <a:pt x="2536" y="1796"/>
                  <a:pt x="2536" y="1796"/>
                </a:cubicBezTo>
                <a:cubicBezTo>
                  <a:pt x="2537" y="1796"/>
                  <a:pt x="2537" y="1796"/>
                  <a:pt x="2537" y="1797"/>
                </a:cubicBezTo>
                <a:cubicBezTo>
                  <a:pt x="2537" y="1797"/>
                  <a:pt x="2537" y="1797"/>
                  <a:pt x="2537" y="1798"/>
                </a:cubicBezTo>
                <a:cubicBezTo>
                  <a:pt x="2538" y="1798"/>
                  <a:pt x="2538" y="1799"/>
                  <a:pt x="2538" y="1799"/>
                </a:cubicBezTo>
                <a:cubicBezTo>
                  <a:pt x="2538" y="1799"/>
                  <a:pt x="2538" y="1799"/>
                  <a:pt x="2539" y="1800"/>
                </a:cubicBezTo>
                <a:cubicBezTo>
                  <a:pt x="2539" y="1800"/>
                  <a:pt x="2538" y="1800"/>
                  <a:pt x="2538" y="1800"/>
                </a:cubicBezTo>
                <a:cubicBezTo>
                  <a:pt x="2537" y="1801"/>
                  <a:pt x="2538" y="1801"/>
                  <a:pt x="2538" y="1802"/>
                </a:cubicBezTo>
                <a:close/>
                <a:moveTo>
                  <a:pt x="2598" y="1841"/>
                </a:moveTo>
                <a:cubicBezTo>
                  <a:pt x="2598" y="1841"/>
                  <a:pt x="2597" y="1842"/>
                  <a:pt x="2597" y="1842"/>
                </a:cubicBezTo>
                <a:cubicBezTo>
                  <a:pt x="2597" y="1842"/>
                  <a:pt x="2598" y="1842"/>
                  <a:pt x="2598" y="1842"/>
                </a:cubicBezTo>
                <a:cubicBezTo>
                  <a:pt x="2599" y="1842"/>
                  <a:pt x="2599" y="1842"/>
                  <a:pt x="2598" y="1842"/>
                </a:cubicBezTo>
                <a:cubicBezTo>
                  <a:pt x="2598" y="1842"/>
                  <a:pt x="2599" y="1841"/>
                  <a:pt x="2598" y="1841"/>
                </a:cubicBezTo>
                <a:close/>
                <a:moveTo>
                  <a:pt x="2599" y="1886"/>
                </a:moveTo>
                <a:cubicBezTo>
                  <a:pt x="2600" y="1887"/>
                  <a:pt x="2600" y="1889"/>
                  <a:pt x="2600" y="1890"/>
                </a:cubicBezTo>
                <a:cubicBezTo>
                  <a:pt x="2601" y="1890"/>
                  <a:pt x="2601" y="1890"/>
                  <a:pt x="2601" y="1889"/>
                </a:cubicBezTo>
                <a:cubicBezTo>
                  <a:pt x="2601" y="1889"/>
                  <a:pt x="2601" y="1888"/>
                  <a:pt x="2601" y="1888"/>
                </a:cubicBezTo>
                <a:cubicBezTo>
                  <a:pt x="2602" y="1888"/>
                  <a:pt x="2603" y="1889"/>
                  <a:pt x="2603" y="1888"/>
                </a:cubicBezTo>
                <a:cubicBezTo>
                  <a:pt x="2604" y="1887"/>
                  <a:pt x="2603" y="1886"/>
                  <a:pt x="2603" y="1886"/>
                </a:cubicBezTo>
                <a:cubicBezTo>
                  <a:pt x="2602" y="1885"/>
                  <a:pt x="2602" y="1883"/>
                  <a:pt x="2602" y="1883"/>
                </a:cubicBezTo>
                <a:cubicBezTo>
                  <a:pt x="2602" y="1882"/>
                  <a:pt x="2601" y="1882"/>
                  <a:pt x="2601" y="1881"/>
                </a:cubicBezTo>
                <a:cubicBezTo>
                  <a:pt x="2601" y="1881"/>
                  <a:pt x="2601" y="1880"/>
                  <a:pt x="2600" y="1880"/>
                </a:cubicBezTo>
                <a:cubicBezTo>
                  <a:pt x="2600" y="1879"/>
                  <a:pt x="2599" y="1880"/>
                  <a:pt x="2598" y="1878"/>
                </a:cubicBezTo>
                <a:cubicBezTo>
                  <a:pt x="2598" y="1877"/>
                  <a:pt x="2598" y="1877"/>
                  <a:pt x="2599" y="1876"/>
                </a:cubicBezTo>
                <a:cubicBezTo>
                  <a:pt x="2599" y="1875"/>
                  <a:pt x="2599" y="1875"/>
                  <a:pt x="2599" y="1874"/>
                </a:cubicBezTo>
                <a:cubicBezTo>
                  <a:pt x="2599" y="1874"/>
                  <a:pt x="2599" y="1874"/>
                  <a:pt x="2599" y="1873"/>
                </a:cubicBezTo>
                <a:cubicBezTo>
                  <a:pt x="2599" y="1873"/>
                  <a:pt x="2599" y="1873"/>
                  <a:pt x="2599" y="1872"/>
                </a:cubicBezTo>
                <a:cubicBezTo>
                  <a:pt x="2599" y="1872"/>
                  <a:pt x="2599" y="1871"/>
                  <a:pt x="2599" y="1871"/>
                </a:cubicBezTo>
                <a:cubicBezTo>
                  <a:pt x="2599" y="1870"/>
                  <a:pt x="2599" y="1869"/>
                  <a:pt x="2598" y="1869"/>
                </a:cubicBezTo>
                <a:cubicBezTo>
                  <a:pt x="2598" y="1869"/>
                  <a:pt x="2598" y="1868"/>
                  <a:pt x="2597" y="1868"/>
                </a:cubicBezTo>
                <a:cubicBezTo>
                  <a:pt x="2597" y="1867"/>
                  <a:pt x="2597" y="1867"/>
                  <a:pt x="2597" y="1866"/>
                </a:cubicBezTo>
                <a:cubicBezTo>
                  <a:pt x="2597" y="1866"/>
                  <a:pt x="2597" y="1866"/>
                  <a:pt x="2597" y="1865"/>
                </a:cubicBezTo>
                <a:cubicBezTo>
                  <a:pt x="2596" y="1865"/>
                  <a:pt x="2596" y="1865"/>
                  <a:pt x="2596" y="1865"/>
                </a:cubicBezTo>
                <a:cubicBezTo>
                  <a:pt x="2595" y="1866"/>
                  <a:pt x="2595" y="1865"/>
                  <a:pt x="2594" y="1866"/>
                </a:cubicBezTo>
                <a:cubicBezTo>
                  <a:pt x="2593" y="1867"/>
                  <a:pt x="2593" y="1868"/>
                  <a:pt x="2591" y="1868"/>
                </a:cubicBezTo>
                <a:cubicBezTo>
                  <a:pt x="2590" y="1868"/>
                  <a:pt x="2589" y="1867"/>
                  <a:pt x="2589" y="1866"/>
                </a:cubicBezTo>
                <a:cubicBezTo>
                  <a:pt x="2589" y="1865"/>
                  <a:pt x="2588" y="1864"/>
                  <a:pt x="2588" y="1865"/>
                </a:cubicBezTo>
                <a:cubicBezTo>
                  <a:pt x="2588" y="1865"/>
                  <a:pt x="2588" y="1866"/>
                  <a:pt x="2588" y="1866"/>
                </a:cubicBezTo>
                <a:cubicBezTo>
                  <a:pt x="2587" y="1866"/>
                  <a:pt x="2587" y="1865"/>
                  <a:pt x="2586" y="1864"/>
                </a:cubicBezTo>
                <a:cubicBezTo>
                  <a:pt x="2586" y="1864"/>
                  <a:pt x="2586" y="1863"/>
                  <a:pt x="2585" y="1863"/>
                </a:cubicBezTo>
                <a:cubicBezTo>
                  <a:pt x="2585" y="1863"/>
                  <a:pt x="2585" y="1863"/>
                  <a:pt x="2585" y="1863"/>
                </a:cubicBezTo>
                <a:cubicBezTo>
                  <a:pt x="2584" y="1864"/>
                  <a:pt x="2585" y="1864"/>
                  <a:pt x="2585" y="1865"/>
                </a:cubicBezTo>
                <a:cubicBezTo>
                  <a:pt x="2585" y="1866"/>
                  <a:pt x="2585" y="1866"/>
                  <a:pt x="2586" y="1867"/>
                </a:cubicBezTo>
                <a:cubicBezTo>
                  <a:pt x="2586" y="1867"/>
                  <a:pt x="2586" y="1868"/>
                  <a:pt x="2586" y="1868"/>
                </a:cubicBezTo>
                <a:cubicBezTo>
                  <a:pt x="2586" y="1869"/>
                  <a:pt x="2586" y="1869"/>
                  <a:pt x="2586" y="1870"/>
                </a:cubicBezTo>
                <a:cubicBezTo>
                  <a:pt x="2586" y="1871"/>
                  <a:pt x="2587" y="1871"/>
                  <a:pt x="2586" y="1872"/>
                </a:cubicBezTo>
                <a:cubicBezTo>
                  <a:pt x="2586" y="1873"/>
                  <a:pt x="2587" y="1873"/>
                  <a:pt x="2587" y="1874"/>
                </a:cubicBezTo>
                <a:cubicBezTo>
                  <a:pt x="2587" y="1874"/>
                  <a:pt x="2587" y="1875"/>
                  <a:pt x="2587" y="1875"/>
                </a:cubicBezTo>
                <a:cubicBezTo>
                  <a:pt x="2587" y="1876"/>
                  <a:pt x="2588" y="1876"/>
                  <a:pt x="2588" y="1876"/>
                </a:cubicBezTo>
                <a:cubicBezTo>
                  <a:pt x="2589" y="1877"/>
                  <a:pt x="2589" y="1875"/>
                  <a:pt x="2589" y="1875"/>
                </a:cubicBezTo>
                <a:cubicBezTo>
                  <a:pt x="2590" y="1873"/>
                  <a:pt x="2591" y="1874"/>
                  <a:pt x="2592" y="1875"/>
                </a:cubicBezTo>
                <a:cubicBezTo>
                  <a:pt x="2593" y="1876"/>
                  <a:pt x="2594" y="1877"/>
                  <a:pt x="2594" y="1878"/>
                </a:cubicBezTo>
                <a:cubicBezTo>
                  <a:pt x="2595" y="1880"/>
                  <a:pt x="2594" y="1881"/>
                  <a:pt x="2594" y="1882"/>
                </a:cubicBezTo>
                <a:cubicBezTo>
                  <a:pt x="2594" y="1883"/>
                  <a:pt x="2593" y="1884"/>
                  <a:pt x="2593" y="1886"/>
                </a:cubicBezTo>
                <a:cubicBezTo>
                  <a:pt x="2593" y="1887"/>
                  <a:pt x="2594" y="1887"/>
                  <a:pt x="2594" y="1888"/>
                </a:cubicBezTo>
                <a:cubicBezTo>
                  <a:pt x="2594" y="1889"/>
                  <a:pt x="2594" y="1889"/>
                  <a:pt x="2594" y="1890"/>
                </a:cubicBezTo>
                <a:cubicBezTo>
                  <a:pt x="2594" y="1891"/>
                  <a:pt x="2595" y="1891"/>
                  <a:pt x="2595" y="1891"/>
                </a:cubicBezTo>
                <a:cubicBezTo>
                  <a:pt x="2596" y="1891"/>
                  <a:pt x="2596" y="1891"/>
                  <a:pt x="2596" y="1891"/>
                </a:cubicBezTo>
                <a:cubicBezTo>
                  <a:pt x="2597" y="1892"/>
                  <a:pt x="2597" y="1892"/>
                  <a:pt x="2598" y="1892"/>
                </a:cubicBezTo>
                <a:cubicBezTo>
                  <a:pt x="2598" y="1893"/>
                  <a:pt x="2598" y="1893"/>
                  <a:pt x="2599" y="1893"/>
                </a:cubicBezTo>
                <a:cubicBezTo>
                  <a:pt x="2599" y="1893"/>
                  <a:pt x="2599" y="1892"/>
                  <a:pt x="2599" y="1891"/>
                </a:cubicBezTo>
                <a:cubicBezTo>
                  <a:pt x="2599" y="1891"/>
                  <a:pt x="2598" y="1890"/>
                  <a:pt x="2598" y="1890"/>
                </a:cubicBezTo>
                <a:cubicBezTo>
                  <a:pt x="2598" y="1889"/>
                  <a:pt x="2598" y="1888"/>
                  <a:pt x="2598" y="1887"/>
                </a:cubicBezTo>
                <a:cubicBezTo>
                  <a:pt x="2598" y="1887"/>
                  <a:pt x="2598" y="1886"/>
                  <a:pt x="2598" y="1886"/>
                </a:cubicBezTo>
                <a:cubicBezTo>
                  <a:pt x="2599" y="1886"/>
                  <a:pt x="2599" y="1886"/>
                  <a:pt x="2599" y="1886"/>
                </a:cubicBezTo>
                <a:close/>
                <a:moveTo>
                  <a:pt x="2593" y="1909"/>
                </a:moveTo>
                <a:cubicBezTo>
                  <a:pt x="2592" y="1909"/>
                  <a:pt x="2591" y="1910"/>
                  <a:pt x="2592" y="1911"/>
                </a:cubicBezTo>
                <a:cubicBezTo>
                  <a:pt x="2592" y="1911"/>
                  <a:pt x="2593" y="1911"/>
                  <a:pt x="2593" y="1912"/>
                </a:cubicBezTo>
                <a:cubicBezTo>
                  <a:pt x="2594" y="1912"/>
                  <a:pt x="2594" y="1912"/>
                  <a:pt x="2594" y="1912"/>
                </a:cubicBezTo>
                <a:cubicBezTo>
                  <a:pt x="2595" y="1912"/>
                  <a:pt x="2595" y="1910"/>
                  <a:pt x="2595" y="1910"/>
                </a:cubicBezTo>
                <a:cubicBezTo>
                  <a:pt x="2594" y="1909"/>
                  <a:pt x="2594" y="1910"/>
                  <a:pt x="2594" y="1909"/>
                </a:cubicBezTo>
                <a:cubicBezTo>
                  <a:pt x="2593" y="1909"/>
                  <a:pt x="2593" y="1909"/>
                  <a:pt x="2593" y="1909"/>
                </a:cubicBezTo>
                <a:close/>
                <a:moveTo>
                  <a:pt x="2572" y="1909"/>
                </a:moveTo>
                <a:cubicBezTo>
                  <a:pt x="2572" y="1909"/>
                  <a:pt x="2572" y="1908"/>
                  <a:pt x="2571" y="1908"/>
                </a:cubicBezTo>
                <a:cubicBezTo>
                  <a:pt x="2570" y="1908"/>
                  <a:pt x="2570" y="1910"/>
                  <a:pt x="2570" y="1910"/>
                </a:cubicBezTo>
                <a:cubicBezTo>
                  <a:pt x="2570" y="1910"/>
                  <a:pt x="2568" y="1910"/>
                  <a:pt x="2568" y="1911"/>
                </a:cubicBezTo>
                <a:cubicBezTo>
                  <a:pt x="2569" y="1912"/>
                  <a:pt x="2570" y="1911"/>
                  <a:pt x="2570" y="1912"/>
                </a:cubicBezTo>
                <a:cubicBezTo>
                  <a:pt x="2571" y="1912"/>
                  <a:pt x="2571" y="1912"/>
                  <a:pt x="2572" y="1912"/>
                </a:cubicBezTo>
                <a:cubicBezTo>
                  <a:pt x="2573" y="1912"/>
                  <a:pt x="2574" y="1911"/>
                  <a:pt x="2573" y="1911"/>
                </a:cubicBezTo>
                <a:cubicBezTo>
                  <a:pt x="2573" y="1911"/>
                  <a:pt x="2572" y="1910"/>
                  <a:pt x="2573" y="1910"/>
                </a:cubicBezTo>
                <a:cubicBezTo>
                  <a:pt x="2573" y="1910"/>
                  <a:pt x="2573" y="1909"/>
                  <a:pt x="2572" y="1909"/>
                </a:cubicBezTo>
                <a:close/>
                <a:moveTo>
                  <a:pt x="2614" y="1879"/>
                </a:moveTo>
                <a:cubicBezTo>
                  <a:pt x="2614" y="1878"/>
                  <a:pt x="2613" y="1879"/>
                  <a:pt x="2612" y="1878"/>
                </a:cubicBezTo>
                <a:cubicBezTo>
                  <a:pt x="2612" y="1878"/>
                  <a:pt x="2612" y="1878"/>
                  <a:pt x="2612" y="1877"/>
                </a:cubicBezTo>
                <a:cubicBezTo>
                  <a:pt x="2612" y="1877"/>
                  <a:pt x="2612" y="1877"/>
                  <a:pt x="2611" y="1877"/>
                </a:cubicBezTo>
                <a:cubicBezTo>
                  <a:pt x="2611" y="1878"/>
                  <a:pt x="2612" y="1879"/>
                  <a:pt x="2612" y="1879"/>
                </a:cubicBezTo>
                <a:cubicBezTo>
                  <a:pt x="2613" y="1879"/>
                  <a:pt x="2615" y="1880"/>
                  <a:pt x="2614" y="1879"/>
                </a:cubicBezTo>
                <a:close/>
                <a:moveTo>
                  <a:pt x="2588" y="1843"/>
                </a:moveTo>
                <a:cubicBezTo>
                  <a:pt x="2587" y="1843"/>
                  <a:pt x="2587" y="1844"/>
                  <a:pt x="2587" y="1843"/>
                </a:cubicBezTo>
                <a:cubicBezTo>
                  <a:pt x="2587" y="1843"/>
                  <a:pt x="2587" y="1843"/>
                  <a:pt x="2587" y="1843"/>
                </a:cubicBezTo>
                <a:cubicBezTo>
                  <a:pt x="2586" y="1843"/>
                  <a:pt x="2586" y="1843"/>
                  <a:pt x="2585" y="1843"/>
                </a:cubicBezTo>
                <a:cubicBezTo>
                  <a:pt x="2585" y="1843"/>
                  <a:pt x="2585" y="1843"/>
                  <a:pt x="2584" y="1843"/>
                </a:cubicBezTo>
                <a:cubicBezTo>
                  <a:pt x="2584" y="1842"/>
                  <a:pt x="2584" y="1842"/>
                  <a:pt x="2584" y="1843"/>
                </a:cubicBezTo>
                <a:cubicBezTo>
                  <a:pt x="2584" y="1844"/>
                  <a:pt x="2584" y="1845"/>
                  <a:pt x="2585" y="1845"/>
                </a:cubicBezTo>
                <a:cubicBezTo>
                  <a:pt x="2585" y="1847"/>
                  <a:pt x="2584" y="1848"/>
                  <a:pt x="2585" y="1849"/>
                </a:cubicBezTo>
                <a:cubicBezTo>
                  <a:pt x="2586" y="1849"/>
                  <a:pt x="2586" y="1850"/>
                  <a:pt x="2586" y="1850"/>
                </a:cubicBezTo>
                <a:cubicBezTo>
                  <a:pt x="2587" y="1851"/>
                  <a:pt x="2587" y="1851"/>
                  <a:pt x="2588" y="1851"/>
                </a:cubicBezTo>
                <a:cubicBezTo>
                  <a:pt x="2588" y="1852"/>
                  <a:pt x="2588" y="1852"/>
                  <a:pt x="2589" y="1852"/>
                </a:cubicBezTo>
                <a:cubicBezTo>
                  <a:pt x="2589" y="1853"/>
                  <a:pt x="2590" y="1853"/>
                  <a:pt x="2590" y="1853"/>
                </a:cubicBezTo>
                <a:cubicBezTo>
                  <a:pt x="2592" y="1853"/>
                  <a:pt x="2592" y="1854"/>
                  <a:pt x="2593" y="1855"/>
                </a:cubicBezTo>
                <a:cubicBezTo>
                  <a:pt x="2593" y="1856"/>
                  <a:pt x="2595" y="1857"/>
                  <a:pt x="2595" y="1857"/>
                </a:cubicBezTo>
                <a:cubicBezTo>
                  <a:pt x="2595" y="1858"/>
                  <a:pt x="2596" y="1858"/>
                  <a:pt x="2596" y="1859"/>
                </a:cubicBezTo>
                <a:cubicBezTo>
                  <a:pt x="2596" y="1859"/>
                  <a:pt x="2597" y="1859"/>
                  <a:pt x="2597" y="1858"/>
                </a:cubicBezTo>
                <a:cubicBezTo>
                  <a:pt x="2598" y="1858"/>
                  <a:pt x="2599" y="1858"/>
                  <a:pt x="2599" y="1859"/>
                </a:cubicBezTo>
                <a:cubicBezTo>
                  <a:pt x="2599" y="1860"/>
                  <a:pt x="2598" y="1860"/>
                  <a:pt x="2598" y="1860"/>
                </a:cubicBezTo>
                <a:cubicBezTo>
                  <a:pt x="2598" y="1861"/>
                  <a:pt x="2598" y="1861"/>
                  <a:pt x="2598" y="1861"/>
                </a:cubicBezTo>
                <a:cubicBezTo>
                  <a:pt x="2598" y="1862"/>
                  <a:pt x="2598" y="1862"/>
                  <a:pt x="2598" y="1862"/>
                </a:cubicBezTo>
                <a:cubicBezTo>
                  <a:pt x="2597" y="1862"/>
                  <a:pt x="2597" y="1862"/>
                  <a:pt x="2597" y="1862"/>
                </a:cubicBezTo>
                <a:cubicBezTo>
                  <a:pt x="2597" y="1863"/>
                  <a:pt x="2596" y="1862"/>
                  <a:pt x="2596" y="1862"/>
                </a:cubicBezTo>
                <a:cubicBezTo>
                  <a:pt x="2596" y="1863"/>
                  <a:pt x="2596" y="1863"/>
                  <a:pt x="2596" y="1863"/>
                </a:cubicBezTo>
                <a:cubicBezTo>
                  <a:pt x="2595" y="1863"/>
                  <a:pt x="2595" y="1863"/>
                  <a:pt x="2595" y="1864"/>
                </a:cubicBezTo>
                <a:cubicBezTo>
                  <a:pt x="2595" y="1864"/>
                  <a:pt x="2596" y="1865"/>
                  <a:pt x="2596" y="1864"/>
                </a:cubicBezTo>
                <a:cubicBezTo>
                  <a:pt x="2596" y="1864"/>
                  <a:pt x="2596" y="1864"/>
                  <a:pt x="2597" y="1864"/>
                </a:cubicBezTo>
                <a:cubicBezTo>
                  <a:pt x="2597" y="1865"/>
                  <a:pt x="2598" y="1865"/>
                  <a:pt x="2598" y="1865"/>
                </a:cubicBezTo>
                <a:cubicBezTo>
                  <a:pt x="2598" y="1866"/>
                  <a:pt x="2598" y="1866"/>
                  <a:pt x="2598" y="1867"/>
                </a:cubicBezTo>
                <a:cubicBezTo>
                  <a:pt x="2598" y="1867"/>
                  <a:pt x="2598" y="1868"/>
                  <a:pt x="2598" y="1868"/>
                </a:cubicBezTo>
                <a:cubicBezTo>
                  <a:pt x="2598" y="1868"/>
                  <a:pt x="2599" y="1868"/>
                  <a:pt x="2599" y="1868"/>
                </a:cubicBezTo>
                <a:cubicBezTo>
                  <a:pt x="2601" y="1868"/>
                  <a:pt x="2602" y="1869"/>
                  <a:pt x="2602" y="1870"/>
                </a:cubicBezTo>
                <a:cubicBezTo>
                  <a:pt x="2602" y="1871"/>
                  <a:pt x="2602" y="1873"/>
                  <a:pt x="2603" y="1872"/>
                </a:cubicBezTo>
                <a:cubicBezTo>
                  <a:pt x="2604" y="1871"/>
                  <a:pt x="2604" y="1871"/>
                  <a:pt x="2605" y="1871"/>
                </a:cubicBezTo>
                <a:cubicBezTo>
                  <a:pt x="2605" y="1871"/>
                  <a:pt x="2606" y="1871"/>
                  <a:pt x="2606" y="1872"/>
                </a:cubicBezTo>
                <a:cubicBezTo>
                  <a:pt x="2607" y="1872"/>
                  <a:pt x="2607" y="1872"/>
                  <a:pt x="2607" y="1871"/>
                </a:cubicBezTo>
                <a:cubicBezTo>
                  <a:pt x="2608" y="1871"/>
                  <a:pt x="2608" y="1872"/>
                  <a:pt x="2608" y="1872"/>
                </a:cubicBezTo>
                <a:cubicBezTo>
                  <a:pt x="2608" y="1872"/>
                  <a:pt x="2608" y="1871"/>
                  <a:pt x="2609" y="1871"/>
                </a:cubicBezTo>
                <a:cubicBezTo>
                  <a:pt x="2609" y="1871"/>
                  <a:pt x="2609" y="1871"/>
                  <a:pt x="2609" y="1871"/>
                </a:cubicBezTo>
                <a:cubicBezTo>
                  <a:pt x="2610" y="1872"/>
                  <a:pt x="2610" y="1871"/>
                  <a:pt x="2611" y="1871"/>
                </a:cubicBezTo>
                <a:cubicBezTo>
                  <a:pt x="2611" y="1871"/>
                  <a:pt x="2611" y="1871"/>
                  <a:pt x="2611" y="1871"/>
                </a:cubicBezTo>
                <a:cubicBezTo>
                  <a:pt x="2611" y="1872"/>
                  <a:pt x="2611" y="1872"/>
                  <a:pt x="2611" y="1872"/>
                </a:cubicBezTo>
                <a:cubicBezTo>
                  <a:pt x="2611" y="1873"/>
                  <a:pt x="2612" y="1873"/>
                  <a:pt x="2612" y="1873"/>
                </a:cubicBezTo>
                <a:cubicBezTo>
                  <a:pt x="2612" y="1873"/>
                  <a:pt x="2613" y="1873"/>
                  <a:pt x="2614" y="1874"/>
                </a:cubicBezTo>
                <a:cubicBezTo>
                  <a:pt x="2614" y="1874"/>
                  <a:pt x="2614" y="1874"/>
                  <a:pt x="2615" y="1875"/>
                </a:cubicBezTo>
                <a:cubicBezTo>
                  <a:pt x="2615" y="1874"/>
                  <a:pt x="2614" y="1873"/>
                  <a:pt x="2613" y="1873"/>
                </a:cubicBezTo>
                <a:cubicBezTo>
                  <a:pt x="2612" y="1872"/>
                  <a:pt x="2612" y="1871"/>
                  <a:pt x="2611" y="1870"/>
                </a:cubicBezTo>
                <a:cubicBezTo>
                  <a:pt x="2611" y="1869"/>
                  <a:pt x="2611" y="1869"/>
                  <a:pt x="2610" y="1870"/>
                </a:cubicBezTo>
                <a:cubicBezTo>
                  <a:pt x="2609" y="1870"/>
                  <a:pt x="2608" y="1870"/>
                  <a:pt x="2609" y="1869"/>
                </a:cubicBezTo>
                <a:cubicBezTo>
                  <a:pt x="2609" y="1868"/>
                  <a:pt x="2611" y="1867"/>
                  <a:pt x="2610" y="1866"/>
                </a:cubicBezTo>
                <a:cubicBezTo>
                  <a:pt x="2610" y="1866"/>
                  <a:pt x="2610" y="1866"/>
                  <a:pt x="2609" y="1866"/>
                </a:cubicBezTo>
                <a:cubicBezTo>
                  <a:pt x="2609" y="1865"/>
                  <a:pt x="2609" y="1865"/>
                  <a:pt x="2609" y="1865"/>
                </a:cubicBezTo>
                <a:cubicBezTo>
                  <a:pt x="2608" y="1865"/>
                  <a:pt x="2607" y="1863"/>
                  <a:pt x="2607" y="1862"/>
                </a:cubicBezTo>
                <a:cubicBezTo>
                  <a:pt x="2607" y="1861"/>
                  <a:pt x="2607" y="1861"/>
                  <a:pt x="2607" y="1860"/>
                </a:cubicBezTo>
                <a:cubicBezTo>
                  <a:pt x="2607" y="1859"/>
                  <a:pt x="2607" y="1859"/>
                  <a:pt x="2607" y="1858"/>
                </a:cubicBezTo>
                <a:cubicBezTo>
                  <a:pt x="2607" y="1856"/>
                  <a:pt x="2606" y="1855"/>
                  <a:pt x="2607" y="1854"/>
                </a:cubicBezTo>
                <a:cubicBezTo>
                  <a:pt x="2607" y="1853"/>
                  <a:pt x="2608" y="1853"/>
                  <a:pt x="2608" y="1853"/>
                </a:cubicBezTo>
                <a:cubicBezTo>
                  <a:pt x="2608" y="1853"/>
                  <a:pt x="2608" y="1852"/>
                  <a:pt x="2608" y="1852"/>
                </a:cubicBezTo>
                <a:cubicBezTo>
                  <a:pt x="2607" y="1852"/>
                  <a:pt x="2607" y="1852"/>
                  <a:pt x="2607" y="1851"/>
                </a:cubicBezTo>
                <a:cubicBezTo>
                  <a:pt x="2607" y="1851"/>
                  <a:pt x="2607" y="1851"/>
                  <a:pt x="2608" y="1850"/>
                </a:cubicBezTo>
                <a:cubicBezTo>
                  <a:pt x="2609" y="1851"/>
                  <a:pt x="2607" y="1849"/>
                  <a:pt x="2607" y="1849"/>
                </a:cubicBezTo>
                <a:cubicBezTo>
                  <a:pt x="2607" y="1848"/>
                  <a:pt x="2605" y="1848"/>
                  <a:pt x="2605" y="1848"/>
                </a:cubicBezTo>
                <a:cubicBezTo>
                  <a:pt x="2605" y="1848"/>
                  <a:pt x="2604" y="1849"/>
                  <a:pt x="2605" y="1848"/>
                </a:cubicBezTo>
                <a:cubicBezTo>
                  <a:pt x="2605" y="1847"/>
                  <a:pt x="2604" y="1848"/>
                  <a:pt x="2604" y="1848"/>
                </a:cubicBezTo>
                <a:cubicBezTo>
                  <a:pt x="2603" y="1847"/>
                  <a:pt x="2604" y="1846"/>
                  <a:pt x="2604" y="1846"/>
                </a:cubicBezTo>
                <a:cubicBezTo>
                  <a:pt x="2604" y="1846"/>
                  <a:pt x="2605" y="1846"/>
                  <a:pt x="2604" y="1845"/>
                </a:cubicBezTo>
                <a:cubicBezTo>
                  <a:pt x="2603" y="1845"/>
                  <a:pt x="2603" y="1844"/>
                  <a:pt x="2602" y="1843"/>
                </a:cubicBezTo>
                <a:cubicBezTo>
                  <a:pt x="2602" y="1843"/>
                  <a:pt x="2601" y="1842"/>
                  <a:pt x="2600" y="1842"/>
                </a:cubicBezTo>
                <a:cubicBezTo>
                  <a:pt x="2599" y="1842"/>
                  <a:pt x="2598" y="1843"/>
                  <a:pt x="2598" y="1843"/>
                </a:cubicBezTo>
                <a:cubicBezTo>
                  <a:pt x="2598" y="1843"/>
                  <a:pt x="2598" y="1842"/>
                  <a:pt x="2597" y="1842"/>
                </a:cubicBezTo>
                <a:cubicBezTo>
                  <a:pt x="2597" y="1842"/>
                  <a:pt x="2596" y="1842"/>
                  <a:pt x="2595" y="1843"/>
                </a:cubicBezTo>
                <a:cubicBezTo>
                  <a:pt x="2595" y="1843"/>
                  <a:pt x="2595" y="1843"/>
                  <a:pt x="2595" y="1844"/>
                </a:cubicBezTo>
                <a:cubicBezTo>
                  <a:pt x="2594" y="1844"/>
                  <a:pt x="2593" y="1844"/>
                  <a:pt x="2592" y="1844"/>
                </a:cubicBezTo>
                <a:cubicBezTo>
                  <a:pt x="2591" y="1844"/>
                  <a:pt x="2589" y="1843"/>
                  <a:pt x="2588" y="1843"/>
                </a:cubicBezTo>
                <a:close/>
                <a:moveTo>
                  <a:pt x="2591" y="1306"/>
                </a:moveTo>
                <a:cubicBezTo>
                  <a:pt x="2591" y="1306"/>
                  <a:pt x="2591" y="1307"/>
                  <a:pt x="2591" y="1307"/>
                </a:cubicBezTo>
                <a:cubicBezTo>
                  <a:pt x="2593" y="1306"/>
                  <a:pt x="2590" y="1305"/>
                  <a:pt x="2591" y="1306"/>
                </a:cubicBezTo>
                <a:close/>
                <a:moveTo>
                  <a:pt x="2610" y="1896"/>
                </a:moveTo>
                <a:cubicBezTo>
                  <a:pt x="2610" y="1896"/>
                  <a:pt x="2610" y="1897"/>
                  <a:pt x="2611" y="1897"/>
                </a:cubicBezTo>
                <a:cubicBezTo>
                  <a:pt x="2611" y="1897"/>
                  <a:pt x="2612" y="1897"/>
                  <a:pt x="2612" y="1896"/>
                </a:cubicBezTo>
                <a:cubicBezTo>
                  <a:pt x="2613" y="1896"/>
                  <a:pt x="2612" y="1895"/>
                  <a:pt x="2612" y="1895"/>
                </a:cubicBezTo>
                <a:cubicBezTo>
                  <a:pt x="2611" y="1894"/>
                  <a:pt x="2612" y="1893"/>
                  <a:pt x="2612" y="1892"/>
                </a:cubicBezTo>
                <a:cubicBezTo>
                  <a:pt x="2612" y="1892"/>
                  <a:pt x="2611" y="1891"/>
                  <a:pt x="2611" y="1890"/>
                </a:cubicBezTo>
                <a:cubicBezTo>
                  <a:pt x="2611" y="1890"/>
                  <a:pt x="2612" y="1889"/>
                  <a:pt x="2611" y="1889"/>
                </a:cubicBezTo>
                <a:cubicBezTo>
                  <a:pt x="2611" y="1889"/>
                  <a:pt x="2611" y="1889"/>
                  <a:pt x="2611" y="1888"/>
                </a:cubicBezTo>
                <a:cubicBezTo>
                  <a:pt x="2611" y="1888"/>
                  <a:pt x="2611" y="1888"/>
                  <a:pt x="2611" y="1887"/>
                </a:cubicBezTo>
                <a:cubicBezTo>
                  <a:pt x="2611" y="1886"/>
                  <a:pt x="2612" y="1885"/>
                  <a:pt x="2611" y="1884"/>
                </a:cubicBezTo>
                <a:cubicBezTo>
                  <a:pt x="2611" y="1884"/>
                  <a:pt x="2611" y="1885"/>
                  <a:pt x="2611" y="1885"/>
                </a:cubicBezTo>
                <a:cubicBezTo>
                  <a:pt x="2610" y="1885"/>
                  <a:pt x="2610" y="1887"/>
                  <a:pt x="2609" y="1886"/>
                </a:cubicBezTo>
                <a:cubicBezTo>
                  <a:pt x="2609" y="1886"/>
                  <a:pt x="2610" y="1887"/>
                  <a:pt x="2609" y="1887"/>
                </a:cubicBezTo>
                <a:cubicBezTo>
                  <a:pt x="2608" y="1887"/>
                  <a:pt x="2609" y="1888"/>
                  <a:pt x="2609" y="1888"/>
                </a:cubicBezTo>
                <a:cubicBezTo>
                  <a:pt x="2609" y="1888"/>
                  <a:pt x="2609" y="1888"/>
                  <a:pt x="2609" y="1889"/>
                </a:cubicBezTo>
                <a:cubicBezTo>
                  <a:pt x="2609" y="1889"/>
                  <a:pt x="2609" y="1890"/>
                  <a:pt x="2609" y="1890"/>
                </a:cubicBezTo>
                <a:cubicBezTo>
                  <a:pt x="2609" y="1890"/>
                  <a:pt x="2608" y="1891"/>
                  <a:pt x="2608" y="1891"/>
                </a:cubicBezTo>
                <a:cubicBezTo>
                  <a:pt x="2608" y="1892"/>
                  <a:pt x="2609" y="1892"/>
                  <a:pt x="2609" y="1892"/>
                </a:cubicBezTo>
                <a:cubicBezTo>
                  <a:pt x="2610" y="1892"/>
                  <a:pt x="2610" y="1893"/>
                  <a:pt x="2610" y="1893"/>
                </a:cubicBezTo>
                <a:cubicBezTo>
                  <a:pt x="2610" y="1894"/>
                  <a:pt x="2611" y="1894"/>
                  <a:pt x="2611" y="1895"/>
                </a:cubicBezTo>
                <a:cubicBezTo>
                  <a:pt x="2611" y="1895"/>
                  <a:pt x="2611" y="1896"/>
                  <a:pt x="2610" y="1896"/>
                </a:cubicBezTo>
                <a:close/>
                <a:moveTo>
                  <a:pt x="2599" y="1840"/>
                </a:moveTo>
                <a:cubicBezTo>
                  <a:pt x="2598" y="1840"/>
                  <a:pt x="2599" y="1841"/>
                  <a:pt x="2599" y="1842"/>
                </a:cubicBezTo>
                <a:cubicBezTo>
                  <a:pt x="2599" y="1842"/>
                  <a:pt x="2600" y="1842"/>
                  <a:pt x="2600" y="1841"/>
                </a:cubicBezTo>
                <a:cubicBezTo>
                  <a:pt x="2599" y="1841"/>
                  <a:pt x="2599" y="1841"/>
                  <a:pt x="2599" y="1841"/>
                </a:cubicBezTo>
                <a:cubicBezTo>
                  <a:pt x="2599" y="1841"/>
                  <a:pt x="2599" y="1841"/>
                  <a:pt x="2599" y="1840"/>
                </a:cubicBezTo>
                <a:cubicBezTo>
                  <a:pt x="2600" y="1840"/>
                  <a:pt x="2599" y="1840"/>
                  <a:pt x="2599" y="1840"/>
                </a:cubicBezTo>
                <a:close/>
                <a:moveTo>
                  <a:pt x="2577" y="1888"/>
                </a:moveTo>
                <a:cubicBezTo>
                  <a:pt x="2578" y="1886"/>
                  <a:pt x="2578" y="1885"/>
                  <a:pt x="2579" y="1884"/>
                </a:cubicBezTo>
                <a:cubicBezTo>
                  <a:pt x="2579" y="1883"/>
                  <a:pt x="2579" y="1883"/>
                  <a:pt x="2579" y="1882"/>
                </a:cubicBezTo>
                <a:cubicBezTo>
                  <a:pt x="2579" y="1882"/>
                  <a:pt x="2580" y="1881"/>
                  <a:pt x="2579" y="1880"/>
                </a:cubicBezTo>
                <a:cubicBezTo>
                  <a:pt x="2579" y="1879"/>
                  <a:pt x="2579" y="1878"/>
                  <a:pt x="2580" y="1876"/>
                </a:cubicBezTo>
                <a:cubicBezTo>
                  <a:pt x="2580" y="1876"/>
                  <a:pt x="2579" y="1876"/>
                  <a:pt x="2579" y="1875"/>
                </a:cubicBezTo>
                <a:cubicBezTo>
                  <a:pt x="2579" y="1874"/>
                  <a:pt x="2580" y="1874"/>
                  <a:pt x="2579" y="1873"/>
                </a:cubicBezTo>
                <a:cubicBezTo>
                  <a:pt x="2579" y="1873"/>
                  <a:pt x="2579" y="1872"/>
                  <a:pt x="2579" y="1872"/>
                </a:cubicBezTo>
                <a:cubicBezTo>
                  <a:pt x="2579" y="1871"/>
                  <a:pt x="2580" y="1871"/>
                  <a:pt x="2580" y="1870"/>
                </a:cubicBezTo>
                <a:cubicBezTo>
                  <a:pt x="2580" y="1870"/>
                  <a:pt x="2580" y="1868"/>
                  <a:pt x="2579" y="1868"/>
                </a:cubicBezTo>
                <a:cubicBezTo>
                  <a:pt x="2579" y="1869"/>
                  <a:pt x="2579" y="1869"/>
                  <a:pt x="2578" y="1870"/>
                </a:cubicBezTo>
                <a:cubicBezTo>
                  <a:pt x="2578" y="1870"/>
                  <a:pt x="2577" y="1870"/>
                  <a:pt x="2578" y="1871"/>
                </a:cubicBezTo>
                <a:cubicBezTo>
                  <a:pt x="2578" y="1872"/>
                  <a:pt x="2577" y="1872"/>
                  <a:pt x="2577" y="1873"/>
                </a:cubicBezTo>
                <a:cubicBezTo>
                  <a:pt x="2577" y="1874"/>
                  <a:pt x="2578" y="1874"/>
                  <a:pt x="2577" y="1875"/>
                </a:cubicBezTo>
                <a:cubicBezTo>
                  <a:pt x="2577" y="1875"/>
                  <a:pt x="2577" y="1876"/>
                  <a:pt x="2577" y="1876"/>
                </a:cubicBezTo>
                <a:cubicBezTo>
                  <a:pt x="2576" y="1877"/>
                  <a:pt x="2576" y="1878"/>
                  <a:pt x="2576" y="1878"/>
                </a:cubicBezTo>
                <a:cubicBezTo>
                  <a:pt x="2576" y="1879"/>
                  <a:pt x="2575" y="1879"/>
                  <a:pt x="2575" y="1880"/>
                </a:cubicBezTo>
                <a:cubicBezTo>
                  <a:pt x="2574" y="1882"/>
                  <a:pt x="2573" y="1883"/>
                  <a:pt x="2572" y="1885"/>
                </a:cubicBezTo>
                <a:cubicBezTo>
                  <a:pt x="2572" y="1886"/>
                  <a:pt x="2572" y="1887"/>
                  <a:pt x="2571" y="1887"/>
                </a:cubicBezTo>
                <a:cubicBezTo>
                  <a:pt x="2571" y="1888"/>
                  <a:pt x="2570" y="1888"/>
                  <a:pt x="2570" y="1889"/>
                </a:cubicBezTo>
                <a:cubicBezTo>
                  <a:pt x="2570" y="1890"/>
                  <a:pt x="2570" y="1890"/>
                  <a:pt x="2569" y="1891"/>
                </a:cubicBezTo>
                <a:cubicBezTo>
                  <a:pt x="2569" y="1891"/>
                  <a:pt x="2569" y="1892"/>
                  <a:pt x="2568" y="1893"/>
                </a:cubicBezTo>
                <a:cubicBezTo>
                  <a:pt x="2568" y="1893"/>
                  <a:pt x="2567" y="1894"/>
                  <a:pt x="2567" y="1894"/>
                </a:cubicBezTo>
                <a:cubicBezTo>
                  <a:pt x="2567" y="1895"/>
                  <a:pt x="2567" y="1896"/>
                  <a:pt x="2567" y="1897"/>
                </a:cubicBezTo>
                <a:cubicBezTo>
                  <a:pt x="2566" y="1898"/>
                  <a:pt x="2566" y="1899"/>
                  <a:pt x="2566" y="1901"/>
                </a:cubicBezTo>
                <a:cubicBezTo>
                  <a:pt x="2566" y="1902"/>
                  <a:pt x="2565" y="1903"/>
                  <a:pt x="2565" y="1904"/>
                </a:cubicBezTo>
                <a:cubicBezTo>
                  <a:pt x="2565" y="1905"/>
                  <a:pt x="2565" y="1906"/>
                  <a:pt x="2566" y="1906"/>
                </a:cubicBezTo>
                <a:cubicBezTo>
                  <a:pt x="2566" y="1906"/>
                  <a:pt x="2567" y="1905"/>
                  <a:pt x="2567" y="1905"/>
                </a:cubicBezTo>
                <a:cubicBezTo>
                  <a:pt x="2567" y="1904"/>
                  <a:pt x="2568" y="1904"/>
                  <a:pt x="2568" y="1903"/>
                </a:cubicBezTo>
                <a:cubicBezTo>
                  <a:pt x="2569" y="1902"/>
                  <a:pt x="2569" y="1901"/>
                  <a:pt x="2569" y="1900"/>
                </a:cubicBezTo>
                <a:cubicBezTo>
                  <a:pt x="2569" y="1898"/>
                  <a:pt x="2571" y="1897"/>
                  <a:pt x="2571" y="1895"/>
                </a:cubicBezTo>
                <a:cubicBezTo>
                  <a:pt x="2572" y="1895"/>
                  <a:pt x="2572" y="1895"/>
                  <a:pt x="2571" y="1894"/>
                </a:cubicBezTo>
                <a:cubicBezTo>
                  <a:pt x="2571" y="1894"/>
                  <a:pt x="2572" y="1893"/>
                  <a:pt x="2572" y="1893"/>
                </a:cubicBezTo>
                <a:cubicBezTo>
                  <a:pt x="2572" y="1892"/>
                  <a:pt x="2572" y="1892"/>
                  <a:pt x="2573" y="1892"/>
                </a:cubicBezTo>
                <a:cubicBezTo>
                  <a:pt x="2573" y="1891"/>
                  <a:pt x="2574" y="1890"/>
                  <a:pt x="2574" y="1890"/>
                </a:cubicBezTo>
                <a:cubicBezTo>
                  <a:pt x="2575" y="1889"/>
                  <a:pt x="2576" y="1889"/>
                  <a:pt x="2577" y="1888"/>
                </a:cubicBezTo>
                <a:close/>
                <a:moveTo>
                  <a:pt x="23" y="846"/>
                </a:moveTo>
                <a:cubicBezTo>
                  <a:pt x="23" y="846"/>
                  <a:pt x="23" y="847"/>
                  <a:pt x="24" y="846"/>
                </a:cubicBezTo>
                <a:cubicBezTo>
                  <a:pt x="24" y="845"/>
                  <a:pt x="24" y="844"/>
                  <a:pt x="24" y="844"/>
                </a:cubicBezTo>
                <a:cubicBezTo>
                  <a:pt x="24" y="843"/>
                  <a:pt x="24" y="843"/>
                  <a:pt x="23" y="842"/>
                </a:cubicBezTo>
                <a:cubicBezTo>
                  <a:pt x="22" y="842"/>
                  <a:pt x="22" y="842"/>
                  <a:pt x="21" y="842"/>
                </a:cubicBezTo>
                <a:cubicBezTo>
                  <a:pt x="20" y="841"/>
                  <a:pt x="20" y="841"/>
                  <a:pt x="19" y="841"/>
                </a:cubicBezTo>
                <a:cubicBezTo>
                  <a:pt x="18" y="841"/>
                  <a:pt x="18" y="839"/>
                  <a:pt x="17" y="838"/>
                </a:cubicBezTo>
                <a:cubicBezTo>
                  <a:pt x="17" y="838"/>
                  <a:pt x="16" y="837"/>
                  <a:pt x="16" y="837"/>
                </a:cubicBezTo>
                <a:cubicBezTo>
                  <a:pt x="15" y="836"/>
                  <a:pt x="13" y="838"/>
                  <a:pt x="12" y="838"/>
                </a:cubicBezTo>
                <a:cubicBezTo>
                  <a:pt x="12" y="838"/>
                  <a:pt x="12" y="838"/>
                  <a:pt x="11" y="838"/>
                </a:cubicBezTo>
                <a:cubicBezTo>
                  <a:pt x="11" y="838"/>
                  <a:pt x="11" y="839"/>
                  <a:pt x="11" y="839"/>
                </a:cubicBezTo>
                <a:cubicBezTo>
                  <a:pt x="11" y="840"/>
                  <a:pt x="12" y="840"/>
                  <a:pt x="13" y="840"/>
                </a:cubicBezTo>
                <a:cubicBezTo>
                  <a:pt x="14" y="841"/>
                  <a:pt x="13" y="842"/>
                  <a:pt x="14" y="842"/>
                </a:cubicBezTo>
                <a:cubicBezTo>
                  <a:pt x="15" y="842"/>
                  <a:pt x="17" y="841"/>
                  <a:pt x="17" y="842"/>
                </a:cubicBezTo>
                <a:cubicBezTo>
                  <a:pt x="18" y="843"/>
                  <a:pt x="15" y="844"/>
                  <a:pt x="18" y="844"/>
                </a:cubicBezTo>
                <a:cubicBezTo>
                  <a:pt x="18" y="845"/>
                  <a:pt x="17" y="845"/>
                  <a:pt x="16" y="845"/>
                </a:cubicBezTo>
                <a:cubicBezTo>
                  <a:pt x="15" y="845"/>
                  <a:pt x="15" y="846"/>
                  <a:pt x="14" y="846"/>
                </a:cubicBezTo>
                <a:cubicBezTo>
                  <a:pt x="14" y="846"/>
                  <a:pt x="13" y="846"/>
                  <a:pt x="13" y="846"/>
                </a:cubicBezTo>
                <a:cubicBezTo>
                  <a:pt x="12" y="846"/>
                  <a:pt x="12" y="846"/>
                  <a:pt x="11" y="846"/>
                </a:cubicBezTo>
                <a:cubicBezTo>
                  <a:pt x="11" y="846"/>
                  <a:pt x="11" y="847"/>
                  <a:pt x="12" y="848"/>
                </a:cubicBezTo>
                <a:cubicBezTo>
                  <a:pt x="13" y="849"/>
                  <a:pt x="14" y="847"/>
                  <a:pt x="15" y="847"/>
                </a:cubicBezTo>
                <a:cubicBezTo>
                  <a:pt x="16" y="847"/>
                  <a:pt x="16" y="847"/>
                  <a:pt x="17" y="847"/>
                </a:cubicBezTo>
                <a:cubicBezTo>
                  <a:pt x="18" y="846"/>
                  <a:pt x="18" y="846"/>
                  <a:pt x="19" y="846"/>
                </a:cubicBezTo>
                <a:cubicBezTo>
                  <a:pt x="20" y="846"/>
                  <a:pt x="20" y="846"/>
                  <a:pt x="21" y="847"/>
                </a:cubicBezTo>
                <a:cubicBezTo>
                  <a:pt x="21" y="847"/>
                  <a:pt x="22" y="847"/>
                  <a:pt x="22" y="847"/>
                </a:cubicBezTo>
                <a:cubicBezTo>
                  <a:pt x="22" y="846"/>
                  <a:pt x="21" y="845"/>
                  <a:pt x="23" y="846"/>
                </a:cubicBezTo>
                <a:close/>
                <a:moveTo>
                  <a:pt x="1184" y="376"/>
                </a:moveTo>
                <a:cubicBezTo>
                  <a:pt x="1183" y="374"/>
                  <a:pt x="1182" y="376"/>
                  <a:pt x="1180" y="376"/>
                </a:cubicBezTo>
                <a:cubicBezTo>
                  <a:pt x="1180" y="375"/>
                  <a:pt x="1180" y="374"/>
                  <a:pt x="1180" y="374"/>
                </a:cubicBezTo>
                <a:cubicBezTo>
                  <a:pt x="1179" y="373"/>
                  <a:pt x="1179" y="373"/>
                  <a:pt x="1178" y="372"/>
                </a:cubicBezTo>
                <a:cubicBezTo>
                  <a:pt x="1178" y="372"/>
                  <a:pt x="1178" y="371"/>
                  <a:pt x="1177" y="371"/>
                </a:cubicBezTo>
                <a:cubicBezTo>
                  <a:pt x="1176" y="370"/>
                  <a:pt x="1177" y="372"/>
                  <a:pt x="1177" y="372"/>
                </a:cubicBezTo>
                <a:cubicBezTo>
                  <a:pt x="1177" y="372"/>
                  <a:pt x="1178" y="372"/>
                  <a:pt x="1177" y="373"/>
                </a:cubicBezTo>
                <a:cubicBezTo>
                  <a:pt x="1177" y="373"/>
                  <a:pt x="1176" y="373"/>
                  <a:pt x="1176" y="373"/>
                </a:cubicBezTo>
                <a:cubicBezTo>
                  <a:pt x="1175" y="373"/>
                  <a:pt x="1176" y="372"/>
                  <a:pt x="1176" y="371"/>
                </a:cubicBezTo>
                <a:cubicBezTo>
                  <a:pt x="1176" y="370"/>
                  <a:pt x="1172" y="370"/>
                  <a:pt x="1171" y="370"/>
                </a:cubicBezTo>
                <a:cubicBezTo>
                  <a:pt x="1170" y="370"/>
                  <a:pt x="1169" y="370"/>
                  <a:pt x="1168" y="371"/>
                </a:cubicBezTo>
                <a:cubicBezTo>
                  <a:pt x="1168" y="371"/>
                  <a:pt x="1168" y="372"/>
                  <a:pt x="1167" y="372"/>
                </a:cubicBezTo>
                <a:cubicBezTo>
                  <a:pt x="1166" y="372"/>
                  <a:pt x="1164" y="371"/>
                  <a:pt x="1165" y="372"/>
                </a:cubicBezTo>
                <a:cubicBezTo>
                  <a:pt x="1165" y="373"/>
                  <a:pt x="1166" y="374"/>
                  <a:pt x="1167" y="374"/>
                </a:cubicBezTo>
                <a:cubicBezTo>
                  <a:pt x="1168" y="375"/>
                  <a:pt x="1169" y="376"/>
                  <a:pt x="1170" y="377"/>
                </a:cubicBezTo>
                <a:cubicBezTo>
                  <a:pt x="1171" y="379"/>
                  <a:pt x="1173" y="379"/>
                  <a:pt x="1174" y="380"/>
                </a:cubicBezTo>
                <a:cubicBezTo>
                  <a:pt x="1175" y="381"/>
                  <a:pt x="1175" y="383"/>
                  <a:pt x="1177" y="383"/>
                </a:cubicBezTo>
                <a:cubicBezTo>
                  <a:pt x="1178" y="383"/>
                  <a:pt x="1179" y="383"/>
                  <a:pt x="1179" y="384"/>
                </a:cubicBezTo>
                <a:cubicBezTo>
                  <a:pt x="1180" y="385"/>
                  <a:pt x="1180" y="386"/>
                  <a:pt x="1181" y="386"/>
                </a:cubicBezTo>
                <a:cubicBezTo>
                  <a:pt x="1183" y="387"/>
                  <a:pt x="1181" y="384"/>
                  <a:pt x="1181" y="383"/>
                </a:cubicBezTo>
                <a:cubicBezTo>
                  <a:pt x="1181" y="382"/>
                  <a:pt x="1181" y="382"/>
                  <a:pt x="1182" y="381"/>
                </a:cubicBezTo>
                <a:cubicBezTo>
                  <a:pt x="1183" y="381"/>
                  <a:pt x="1183" y="381"/>
                  <a:pt x="1184" y="380"/>
                </a:cubicBezTo>
                <a:cubicBezTo>
                  <a:pt x="1184" y="380"/>
                  <a:pt x="1183" y="379"/>
                  <a:pt x="1184" y="378"/>
                </a:cubicBezTo>
                <a:cubicBezTo>
                  <a:pt x="1184" y="378"/>
                  <a:pt x="1184" y="377"/>
                  <a:pt x="1184" y="376"/>
                </a:cubicBezTo>
                <a:close/>
                <a:moveTo>
                  <a:pt x="616" y="126"/>
                </a:moveTo>
                <a:cubicBezTo>
                  <a:pt x="617" y="125"/>
                  <a:pt x="618" y="125"/>
                  <a:pt x="619" y="124"/>
                </a:cubicBezTo>
                <a:cubicBezTo>
                  <a:pt x="620" y="123"/>
                  <a:pt x="622" y="122"/>
                  <a:pt x="623" y="122"/>
                </a:cubicBezTo>
                <a:cubicBezTo>
                  <a:pt x="624" y="122"/>
                  <a:pt x="627" y="122"/>
                  <a:pt x="626" y="121"/>
                </a:cubicBezTo>
                <a:cubicBezTo>
                  <a:pt x="625" y="120"/>
                  <a:pt x="624" y="120"/>
                  <a:pt x="624" y="120"/>
                </a:cubicBezTo>
                <a:cubicBezTo>
                  <a:pt x="623" y="120"/>
                  <a:pt x="623" y="119"/>
                  <a:pt x="622" y="119"/>
                </a:cubicBezTo>
                <a:cubicBezTo>
                  <a:pt x="621" y="119"/>
                  <a:pt x="619" y="118"/>
                  <a:pt x="618" y="118"/>
                </a:cubicBezTo>
                <a:cubicBezTo>
                  <a:pt x="617" y="117"/>
                  <a:pt x="616" y="116"/>
                  <a:pt x="615" y="116"/>
                </a:cubicBezTo>
                <a:cubicBezTo>
                  <a:pt x="614" y="115"/>
                  <a:pt x="612" y="116"/>
                  <a:pt x="611" y="116"/>
                </a:cubicBezTo>
                <a:cubicBezTo>
                  <a:pt x="609" y="116"/>
                  <a:pt x="608" y="117"/>
                  <a:pt x="607" y="117"/>
                </a:cubicBezTo>
                <a:cubicBezTo>
                  <a:pt x="605" y="117"/>
                  <a:pt x="604" y="117"/>
                  <a:pt x="602" y="117"/>
                </a:cubicBezTo>
                <a:cubicBezTo>
                  <a:pt x="601" y="117"/>
                  <a:pt x="600" y="115"/>
                  <a:pt x="599" y="115"/>
                </a:cubicBezTo>
                <a:cubicBezTo>
                  <a:pt x="598" y="114"/>
                  <a:pt x="597" y="114"/>
                  <a:pt x="596" y="113"/>
                </a:cubicBezTo>
                <a:cubicBezTo>
                  <a:pt x="595" y="113"/>
                  <a:pt x="593" y="113"/>
                  <a:pt x="593" y="112"/>
                </a:cubicBezTo>
                <a:cubicBezTo>
                  <a:pt x="593" y="112"/>
                  <a:pt x="594" y="111"/>
                  <a:pt x="594" y="110"/>
                </a:cubicBezTo>
                <a:cubicBezTo>
                  <a:pt x="594" y="110"/>
                  <a:pt x="594" y="110"/>
                  <a:pt x="594" y="109"/>
                </a:cubicBezTo>
                <a:cubicBezTo>
                  <a:pt x="595" y="107"/>
                  <a:pt x="598" y="107"/>
                  <a:pt x="597" y="104"/>
                </a:cubicBezTo>
                <a:cubicBezTo>
                  <a:pt x="597" y="103"/>
                  <a:pt x="595" y="102"/>
                  <a:pt x="594" y="102"/>
                </a:cubicBezTo>
                <a:cubicBezTo>
                  <a:pt x="592" y="102"/>
                  <a:pt x="591" y="101"/>
                  <a:pt x="589" y="101"/>
                </a:cubicBezTo>
                <a:cubicBezTo>
                  <a:pt x="588" y="101"/>
                  <a:pt x="586" y="101"/>
                  <a:pt x="585" y="101"/>
                </a:cubicBezTo>
                <a:cubicBezTo>
                  <a:pt x="583" y="100"/>
                  <a:pt x="580" y="101"/>
                  <a:pt x="578" y="102"/>
                </a:cubicBezTo>
                <a:cubicBezTo>
                  <a:pt x="578" y="102"/>
                  <a:pt x="577" y="103"/>
                  <a:pt x="577" y="103"/>
                </a:cubicBezTo>
                <a:cubicBezTo>
                  <a:pt x="576" y="104"/>
                  <a:pt x="575" y="103"/>
                  <a:pt x="574" y="102"/>
                </a:cubicBezTo>
                <a:cubicBezTo>
                  <a:pt x="573" y="102"/>
                  <a:pt x="572" y="102"/>
                  <a:pt x="572" y="102"/>
                </a:cubicBezTo>
                <a:cubicBezTo>
                  <a:pt x="570" y="102"/>
                  <a:pt x="569" y="102"/>
                  <a:pt x="567" y="102"/>
                </a:cubicBezTo>
                <a:cubicBezTo>
                  <a:pt x="566" y="102"/>
                  <a:pt x="566" y="103"/>
                  <a:pt x="565" y="103"/>
                </a:cubicBezTo>
                <a:cubicBezTo>
                  <a:pt x="564" y="103"/>
                  <a:pt x="563" y="103"/>
                  <a:pt x="563" y="103"/>
                </a:cubicBezTo>
                <a:cubicBezTo>
                  <a:pt x="561" y="102"/>
                  <a:pt x="560" y="103"/>
                  <a:pt x="558" y="103"/>
                </a:cubicBezTo>
                <a:cubicBezTo>
                  <a:pt x="557" y="104"/>
                  <a:pt x="556" y="104"/>
                  <a:pt x="554" y="104"/>
                </a:cubicBezTo>
                <a:cubicBezTo>
                  <a:pt x="553" y="104"/>
                  <a:pt x="551" y="105"/>
                  <a:pt x="550" y="105"/>
                </a:cubicBezTo>
                <a:cubicBezTo>
                  <a:pt x="549" y="105"/>
                  <a:pt x="546" y="105"/>
                  <a:pt x="547" y="107"/>
                </a:cubicBezTo>
                <a:cubicBezTo>
                  <a:pt x="547" y="109"/>
                  <a:pt x="549" y="109"/>
                  <a:pt x="550" y="109"/>
                </a:cubicBezTo>
                <a:cubicBezTo>
                  <a:pt x="551" y="109"/>
                  <a:pt x="551" y="110"/>
                  <a:pt x="552" y="110"/>
                </a:cubicBezTo>
                <a:cubicBezTo>
                  <a:pt x="553" y="111"/>
                  <a:pt x="555" y="111"/>
                  <a:pt x="556" y="113"/>
                </a:cubicBezTo>
                <a:cubicBezTo>
                  <a:pt x="557" y="113"/>
                  <a:pt x="557" y="113"/>
                  <a:pt x="559" y="113"/>
                </a:cubicBezTo>
                <a:cubicBezTo>
                  <a:pt x="559" y="113"/>
                  <a:pt x="560" y="113"/>
                  <a:pt x="561" y="114"/>
                </a:cubicBezTo>
                <a:cubicBezTo>
                  <a:pt x="561" y="114"/>
                  <a:pt x="560" y="115"/>
                  <a:pt x="560" y="115"/>
                </a:cubicBezTo>
                <a:cubicBezTo>
                  <a:pt x="560" y="116"/>
                  <a:pt x="560" y="116"/>
                  <a:pt x="559" y="117"/>
                </a:cubicBezTo>
                <a:cubicBezTo>
                  <a:pt x="559" y="118"/>
                  <a:pt x="558" y="118"/>
                  <a:pt x="558" y="118"/>
                </a:cubicBezTo>
                <a:cubicBezTo>
                  <a:pt x="557" y="119"/>
                  <a:pt x="556" y="120"/>
                  <a:pt x="555" y="122"/>
                </a:cubicBezTo>
                <a:cubicBezTo>
                  <a:pt x="554" y="123"/>
                  <a:pt x="554" y="124"/>
                  <a:pt x="554" y="125"/>
                </a:cubicBezTo>
                <a:cubicBezTo>
                  <a:pt x="554" y="126"/>
                  <a:pt x="554" y="127"/>
                  <a:pt x="552" y="128"/>
                </a:cubicBezTo>
                <a:cubicBezTo>
                  <a:pt x="552" y="128"/>
                  <a:pt x="551" y="128"/>
                  <a:pt x="550" y="128"/>
                </a:cubicBezTo>
                <a:cubicBezTo>
                  <a:pt x="549" y="129"/>
                  <a:pt x="547" y="128"/>
                  <a:pt x="547" y="130"/>
                </a:cubicBezTo>
                <a:cubicBezTo>
                  <a:pt x="546" y="131"/>
                  <a:pt x="547" y="131"/>
                  <a:pt x="546" y="132"/>
                </a:cubicBezTo>
                <a:cubicBezTo>
                  <a:pt x="546" y="132"/>
                  <a:pt x="545" y="133"/>
                  <a:pt x="546" y="133"/>
                </a:cubicBezTo>
                <a:cubicBezTo>
                  <a:pt x="546" y="134"/>
                  <a:pt x="549" y="133"/>
                  <a:pt x="549" y="133"/>
                </a:cubicBezTo>
                <a:cubicBezTo>
                  <a:pt x="551" y="133"/>
                  <a:pt x="552" y="133"/>
                  <a:pt x="554" y="133"/>
                </a:cubicBezTo>
                <a:cubicBezTo>
                  <a:pt x="555" y="132"/>
                  <a:pt x="557" y="132"/>
                  <a:pt x="558" y="132"/>
                </a:cubicBezTo>
                <a:cubicBezTo>
                  <a:pt x="560" y="132"/>
                  <a:pt x="561" y="132"/>
                  <a:pt x="563" y="132"/>
                </a:cubicBezTo>
                <a:cubicBezTo>
                  <a:pt x="564" y="132"/>
                  <a:pt x="566" y="132"/>
                  <a:pt x="567" y="132"/>
                </a:cubicBezTo>
                <a:cubicBezTo>
                  <a:pt x="569" y="132"/>
                  <a:pt x="570" y="132"/>
                  <a:pt x="571" y="131"/>
                </a:cubicBezTo>
                <a:cubicBezTo>
                  <a:pt x="573" y="131"/>
                  <a:pt x="574" y="130"/>
                  <a:pt x="576" y="131"/>
                </a:cubicBezTo>
                <a:cubicBezTo>
                  <a:pt x="577" y="131"/>
                  <a:pt x="579" y="131"/>
                  <a:pt x="580" y="131"/>
                </a:cubicBezTo>
                <a:cubicBezTo>
                  <a:pt x="581" y="131"/>
                  <a:pt x="584" y="130"/>
                  <a:pt x="582" y="132"/>
                </a:cubicBezTo>
                <a:cubicBezTo>
                  <a:pt x="582" y="132"/>
                  <a:pt x="582" y="132"/>
                  <a:pt x="582" y="132"/>
                </a:cubicBezTo>
                <a:cubicBezTo>
                  <a:pt x="581" y="132"/>
                  <a:pt x="581" y="133"/>
                  <a:pt x="581" y="133"/>
                </a:cubicBezTo>
                <a:cubicBezTo>
                  <a:pt x="581" y="134"/>
                  <a:pt x="580" y="134"/>
                  <a:pt x="579" y="134"/>
                </a:cubicBezTo>
                <a:cubicBezTo>
                  <a:pt x="579" y="134"/>
                  <a:pt x="578" y="134"/>
                  <a:pt x="577" y="135"/>
                </a:cubicBezTo>
                <a:cubicBezTo>
                  <a:pt x="577" y="136"/>
                  <a:pt x="577" y="136"/>
                  <a:pt x="578" y="137"/>
                </a:cubicBezTo>
                <a:cubicBezTo>
                  <a:pt x="578" y="137"/>
                  <a:pt x="579" y="137"/>
                  <a:pt x="579" y="138"/>
                </a:cubicBezTo>
                <a:cubicBezTo>
                  <a:pt x="580" y="138"/>
                  <a:pt x="580" y="139"/>
                  <a:pt x="580" y="139"/>
                </a:cubicBezTo>
                <a:cubicBezTo>
                  <a:pt x="581" y="140"/>
                  <a:pt x="581" y="140"/>
                  <a:pt x="582" y="141"/>
                </a:cubicBezTo>
                <a:cubicBezTo>
                  <a:pt x="583" y="141"/>
                  <a:pt x="583" y="141"/>
                  <a:pt x="583" y="142"/>
                </a:cubicBezTo>
                <a:cubicBezTo>
                  <a:pt x="585" y="144"/>
                  <a:pt x="586" y="141"/>
                  <a:pt x="586" y="140"/>
                </a:cubicBezTo>
                <a:cubicBezTo>
                  <a:pt x="586" y="140"/>
                  <a:pt x="587" y="140"/>
                  <a:pt x="587" y="139"/>
                </a:cubicBezTo>
                <a:cubicBezTo>
                  <a:pt x="588" y="139"/>
                  <a:pt x="588" y="139"/>
                  <a:pt x="589" y="138"/>
                </a:cubicBezTo>
                <a:cubicBezTo>
                  <a:pt x="592" y="137"/>
                  <a:pt x="595" y="139"/>
                  <a:pt x="598" y="137"/>
                </a:cubicBezTo>
                <a:cubicBezTo>
                  <a:pt x="599" y="136"/>
                  <a:pt x="600" y="135"/>
                  <a:pt x="601" y="135"/>
                </a:cubicBezTo>
                <a:cubicBezTo>
                  <a:pt x="603" y="134"/>
                  <a:pt x="604" y="135"/>
                  <a:pt x="606" y="134"/>
                </a:cubicBezTo>
                <a:cubicBezTo>
                  <a:pt x="607" y="133"/>
                  <a:pt x="607" y="131"/>
                  <a:pt x="608" y="130"/>
                </a:cubicBezTo>
                <a:cubicBezTo>
                  <a:pt x="609" y="129"/>
                  <a:pt x="610" y="128"/>
                  <a:pt x="612" y="128"/>
                </a:cubicBezTo>
                <a:cubicBezTo>
                  <a:pt x="613" y="127"/>
                  <a:pt x="614" y="127"/>
                  <a:pt x="616" y="126"/>
                </a:cubicBezTo>
                <a:close/>
                <a:moveTo>
                  <a:pt x="488" y="19"/>
                </a:moveTo>
                <a:cubicBezTo>
                  <a:pt x="489" y="19"/>
                  <a:pt x="491" y="19"/>
                  <a:pt x="492" y="19"/>
                </a:cubicBezTo>
                <a:cubicBezTo>
                  <a:pt x="493" y="20"/>
                  <a:pt x="495" y="20"/>
                  <a:pt x="496" y="20"/>
                </a:cubicBezTo>
                <a:cubicBezTo>
                  <a:pt x="498" y="20"/>
                  <a:pt x="500" y="20"/>
                  <a:pt x="501" y="21"/>
                </a:cubicBezTo>
                <a:cubicBezTo>
                  <a:pt x="502" y="21"/>
                  <a:pt x="503" y="21"/>
                  <a:pt x="504" y="21"/>
                </a:cubicBezTo>
                <a:cubicBezTo>
                  <a:pt x="504" y="21"/>
                  <a:pt x="505" y="21"/>
                  <a:pt x="506" y="22"/>
                </a:cubicBezTo>
                <a:cubicBezTo>
                  <a:pt x="506" y="22"/>
                  <a:pt x="507" y="21"/>
                  <a:pt x="507" y="22"/>
                </a:cubicBezTo>
                <a:cubicBezTo>
                  <a:pt x="507" y="23"/>
                  <a:pt x="506" y="22"/>
                  <a:pt x="506" y="23"/>
                </a:cubicBezTo>
                <a:cubicBezTo>
                  <a:pt x="505" y="23"/>
                  <a:pt x="506" y="24"/>
                  <a:pt x="505" y="25"/>
                </a:cubicBezTo>
                <a:cubicBezTo>
                  <a:pt x="504" y="25"/>
                  <a:pt x="504" y="24"/>
                  <a:pt x="503" y="23"/>
                </a:cubicBezTo>
                <a:cubicBezTo>
                  <a:pt x="501" y="23"/>
                  <a:pt x="503" y="24"/>
                  <a:pt x="503" y="25"/>
                </a:cubicBezTo>
                <a:cubicBezTo>
                  <a:pt x="503" y="26"/>
                  <a:pt x="502" y="26"/>
                  <a:pt x="502" y="26"/>
                </a:cubicBezTo>
                <a:cubicBezTo>
                  <a:pt x="501" y="25"/>
                  <a:pt x="500" y="25"/>
                  <a:pt x="500" y="26"/>
                </a:cubicBezTo>
                <a:cubicBezTo>
                  <a:pt x="500" y="27"/>
                  <a:pt x="500" y="27"/>
                  <a:pt x="501" y="28"/>
                </a:cubicBezTo>
                <a:cubicBezTo>
                  <a:pt x="501" y="29"/>
                  <a:pt x="501" y="30"/>
                  <a:pt x="501" y="30"/>
                </a:cubicBezTo>
                <a:cubicBezTo>
                  <a:pt x="501" y="31"/>
                  <a:pt x="502" y="31"/>
                  <a:pt x="502" y="32"/>
                </a:cubicBezTo>
                <a:cubicBezTo>
                  <a:pt x="504" y="33"/>
                  <a:pt x="503" y="35"/>
                  <a:pt x="505" y="36"/>
                </a:cubicBezTo>
                <a:cubicBezTo>
                  <a:pt x="506" y="36"/>
                  <a:pt x="506" y="36"/>
                  <a:pt x="507" y="36"/>
                </a:cubicBezTo>
                <a:cubicBezTo>
                  <a:pt x="508" y="37"/>
                  <a:pt x="510" y="37"/>
                  <a:pt x="511" y="37"/>
                </a:cubicBezTo>
                <a:cubicBezTo>
                  <a:pt x="513" y="37"/>
                  <a:pt x="515" y="36"/>
                  <a:pt x="517" y="36"/>
                </a:cubicBezTo>
                <a:cubicBezTo>
                  <a:pt x="519" y="36"/>
                  <a:pt x="520" y="36"/>
                  <a:pt x="522" y="36"/>
                </a:cubicBezTo>
                <a:cubicBezTo>
                  <a:pt x="524" y="36"/>
                  <a:pt x="525" y="35"/>
                  <a:pt x="527" y="35"/>
                </a:cubicBezTo>
                <a:cubicBezTo>
                  <a:pt x="528" y="35"/>
                  <a:pt x="530" y="35"/>
                  <a:pt x="531" y="35"/>
                </a:cubicBezTo>
                <a:cubicBezTo>
                  <a:pt x="532" y="35"/>
                  <a:pt x="533" y="34"/>
                  <a:pt x="534" y="34"/>
                </a:cubicBezTo>
                <a:cubicBezTo>
                  <a:pt x="534" y="34"/>
                  <a:pt x="534" y="33"/>
                  <a:pt x="535" y="33"/>
                </a:cubicBezTo>
                <a:cubicBezTo>
                  <a:pt x="536" y="33"/>
                  <a:pt x="538" y="33"/>
                  <a:pt x="539" y="33"/>
                </a:cubicBezTo>
                <a:cubicBezTo>
                  <a:pt x="542" y="32"/>
                  <a:pt x="545" y="32"/>
                  <a:pt x="549" y="32"/>
                </a:cubicBezTo>
                <a:cubicBezTo>
                  <a:pt x="550" y="32"/>
                  <a:pt x="552" y="32"/>
                  <a:pt x="554" y="33"/>
                </a:cubicBezTo>
                <a:cubicBezTo>
                  <a:pt x="555" y="33"/>
                  <a:pt x="555" y="33"/>
                  <a:pt x="556" y="33"/>
                </a:cubicBezTo>
                <a:cubicBezTo>
                  <a:pt x="557" y="33"/>
                  <a:pt x="558" y="32"/>
                  <a:pt x="559" y="32"/>
                </a:cubicBezTo>
                <a:cubicBezTo>
                  <a:pt x="561" y="32"/>
                  <a:pt x="563" y="32"/>
                  <a:pt x="565" y="32"/>
                </a:cubicBezTo>
                <a:cubicBezTo>
                  <a:pt x="566" y="33"/>
                  <a:pt x="567" y="33"/>
                  <a:pt x="569" y="33"/>
                </a:cubicBezTo>
                <a:cubicBezTo>
                  <a:pt x="569" y="34"/>
                  <a:pt x="573" y="33"/>
                  <a:pt x="573" y="34"/>
                </a:cubicBezTo>
                <a:cubicBezTo>
                  <a:pt x="572" y="35"/>
                  <a:pt x="569" y="34"/>
                  <a:pt x="568" y="34"/>
                </a:cubicBezTo>
                <a:cubicBezTo>
                  <a:pt x="568" y="35"/>
                  <a:pt x="567" y="35"/>
                  <a:pt x="566" y="36"/>
                </a:cubicBezTo>
                <a:cubicBezTo>
                  <a:pt x="565" y="36"/>
                  <a:pt x="565" y="36"/>
                  <a:pt x="565" y="37"/>
                </a:cubicBezTo>
                <a:cubicBezTo>
                  <a:pt x="563" y="38"/>
                  <a:pt x="562" y="37"/>
                  <a:pt x="561" y="37"/>
                </a:cubicBezTo>
                <a:cubicBezTo>
                  <a:pt x="560" y="37"/>
                  <a:pt x="559" y="37"/>
                  <a:pt x="558" y="37"/>
                </a:cubicBezTo>
                <a:cubicBezTo>
                  <a:pt x="557" y="37"/>
                  <a:pt x="557" y="37"/>
                  <a:pt x="556" y="37"/>
                </a:cubicBezTo>
                <a:cubicBezTo>
                  <a:pt x="554" y="37"/>
                  <a:pt x="553" y="37"/>
                  <a:pt x="551" y="37"/>
                </a:cubicBezTo>
                <a:cubicBezTo>
                  <a:pt x="550" y="37"/>
                  <a:pt x="548" y="37"/>
                  <a:pt x="547" y="37"/>
                </a:cubicBezTo>
                <a:cubicBezTo>
                  <a:pt x="546" y="37"/>
                  <a:pt x="546" y="37"/>
                  <a:pt x="545" y="37"/>
                </a:cubicBezTo>
                <a:cubicBezTo>
                  <a:pt x="544" y="38"/>
                  <a:pt x="545" y="38"/>
                  <a:pt x="545" y="39"/>
                </a:cubicBezTo>
                <a:cubicBezTo>
                  <a:pt x="546" y="39"/>
                  <a:pt x="548" y="40"/>
                  <a:pt x="548" y="41"/>
                </a:cubicBezTo>
                <a:cubicBezTo>
                  <a:pt x="549" y="41"/>
                  <a:pt x="548" y="41"/>
                  <a:pt x="549" y="42"/>
                </a:cubicBezTo>
                <a:cubicBezTo>
                  <a:pt x="549" y="42"/>
                  <a:pt x="549" y="42"/>
                  <a:pt x="549" y="42"/>
                </a:cubicBezTo>
                <a:cubicBezTo>
                  <a:pt x="550" y="42"/>
                  <a:pt x="551" y="42"/>
                  <a:pt x="551" y="43"/>
                </a:cubicBezTo>
                <a:cubicBezTo>
                  <a:pt x="551" y="45"/>
                  <a:pt x="549" y="43"/>
                  <a:pt x="548" y="43"/>
                </a:cubicBezTo>
                <a:cubicBezTo>
                  <a:pt x="546" y="43"/>
                  <a:pt x="545" y="43"/>
                  <a:pt x="543" y="43"/>
                </a:cubicBezTo>
                <a:cubicBezTo>
                  <a:pt x="542" y="43"/>
                  <a:pt x="541" y="42"/>
                  <a:pt x="540" y="42"/>
                </a:cubicBezTo>
                <a:cubicBezTo>
                  <a:pt x="538" y="41"/>
                  <a:pt x="536" y="41"/>
                  <a:pt x="535" y="41"/>
                </a:cubicBezTo>
                <a:cubicBezTo>
                  <a:pt x="534" y="40"/>
                  <a:pt x="534" y="40"/>
                  <a:pt x="533" y="40"/>
                </a:cubicBezTo>
                <a:cubicBezTo>
                  <a:pt x="532" y="40"/>
                  <a:pt x="531" y="40"/>
                  <a:pt x="531" y="40"/>
                </a:cubicBezTo>
                <a:cubicBezTo>
                  <a:pt x="530" y="40"/>
                  <a:pt x="529" y="39"/>
                  <a:pt x="529" y="39"/>
                </a:cubicBezTo>
                <a:cubicBezTo>
                  <a:pt x="529" y="40"/>
                  <a:pt x="530" y="41"/>
                  <a:pt x="530" y="41"/>
                </a:cubicBezTo>
                <a:cubicBezTo>
                  <a:pt x="531" y="44"/>
                  <a:pt x="533" y="46"/>
                  <a:pt x="535" y="47"/>
                </a:cubicBezTo>
                <a:cubicBezTo>
                  <a:pt x="536" y="48"/>
                  <a:pt x="538" y="48"/>
                  <a:pt x="539" y="49"/>
                </a:cubicBezTo>
                <a:cubicBezTo>
                  <a:pt x="540" y="49"/>
                  <a:pt x="540" y="50"/>
                  <a:pt x="541" y="50"/>
                </a:cubicBezTo>
                <a:cubicBezTo>
                  <a:pt x="541" y="51"/>
                  <a:pt x="542" y="51"/>
                  <a:pt x="543" y="51"/>
                </a:cubicBezTo>
                <a:cubicBezTo>
                  <a:pt x="544" y="51"/>
                  <a:pt x="546" y="52"/>
                  <a:pt x="547" y="52"/>
                </a:cubicBezTo>
                <a:cubicBezTo>
                  <a:pt x="549" y="52"/>
                  <a:pt x="550" y="51"/>
                  <a:pt x="552" y="51"/>
                </a:cubicBezTo>
                <a:cubicBezTo>
                  <a:pt x="553" y="51"/>
                  <a:pt x="555" y="50"/>
                  <a:pt x="556" y="50"/>
                </a:cubicBezTo>
                <a:cubicBezTo>
                  <a:pt x="557" y="50"/>
                  <a:pt x="558" y="51"/>
                  <a:pt x="558" y="51"/>
                </a:cubicBezTo>
                <a:cubicBezTo>
                  <a:pt x="559" y="51"/>
                  <a:pt x="559" y="51"/>
                  <a:pt x="560" y="51"/>
                </a:cubicBezTo>
                <a:cubicBezTo>
                  <a:pt x="561" y="51"/>
                  <a:pt x="561" y="52"/>
                  <a:pt x="562" y="52"/>
                </a:cubicBezTo>
                <a:cubicBezTo>
                  <a:pt x="562" y="53"/>
                  <a:pt x="563" y="52"/>
                  <a:pt x="564" y="52"/>
                </a:cubicBezTo>
                <a:cubicBezTo>
                  <a:pt x="564" y="52"/>
                  <a:pt x="565" y="52"/>
                  <a:pt x="566" y="51"/>
                </a:cubicBezTo>
                <a:cubicBezTo>
                  <a:pt x="569" y="50"/>
                  <a:pt x="574" y="50"/>
                  <a:pt x="578" y="51"/>
                </a:cubicBezTo>
                <a:cubicBezTo>
                  <a:pt x="580" y="51"/>
                  <a:pt x="581" y="51"/>
                  <a:pt x="583" y="51"/>
                </a:cubicBezTo>
                <a:cubicBezTo>
                  <a:pt x="584" y="51"/>
                  <a:pt x="585" y="52"/>
                  <a:pt x="586" y="52"/>
                </a:cubicBezTo>
                <a:cubicBezTo>
                  <a:pt x="588" y="52"/>
                  <a:pt x="589" y="53"/>
                  <a:pt x="591" y="53"/>
                </a:cubicBezTo>
                <a:cubicBezTo>
                  <a:pt x="592" y="54"/>
                  <a:pt x="593" y="55"/>
                  <a:pt x="594" y="56"/>
                </a:cubicBezTo>
                <a:cubicBezTo>
                  <a:pt x="596" y="57"/>
                  <a:pt x="599" y="58"/>
                  <a:pt x="601" y="59"/>
                </a:cubicBezTo>
                <a:cubicBezTo>
                  <a:pt x="604" y="60"/>
                  <a:pt x="607" y="61"/>
                  <a:pt x="610" y="60"/>
                </a:cubicBezTo>
                <a:cubicBezTo>
                  <a:pt x="611" y="59"/>
                  <a:pt x="612" y="58"/>
                  <a:pt x="613" y="56"/>
                </a:cubicBezTo>
                <a:cubicBezTo>
                  <a:pt x="614" y="56"/>
                  <a:pt x="614" y="55"/>
                  <a:pt x="615" y="55"/>
                </a:cubicBezTo>
                <a:cubicBezTo>
                  <a:pt x="616" y="54"/>
                  <a:pt x="616" y="54"/>
                  <a:pt x="617" y="54"/>
                </a:cubicBezTo>
                <a:cubicBezTo>
                  <a:pt x="618" y="54"/>
                  <a:pt x="619" y="53"/>
                  <a:pt x="621" y="54"/>
                </a:cubicBezTo>
                <a:cubicBezTo>
                  <a:pt x="622" y="54"/>
                  <a:pt x="624" y="54"/>
                  <a:pt x="625" y="54"/>
                </a:cubicBezTo>
                <a:cubicBezTo>
                  <a:pt x="628" y="54"/>
                  <a:pt x="631" y="54"/>
                  <a:pt x="634" y="53"/>
                </a:cubicBezTo>
                <a:cubicBezTo>
                  <a:pt x="635" y="52"/>
                  <a:pt x="637" y="51"/>
                  <a:pt x="639" y="51"/>
                </a:cubicBezTo>
                <a:cubicBezTo>
                  <a:pt x="639" y="51"/>
                  <a:pt x="640" y="51"/>
                  <a:pt x="641" y="51"/>
                </a:cubicBezTo>
                <a:cubicBezTo>
                  <a:pt x="642" y="50"/>
                  <a:pt x="643" y="50"/>
                  <a:pt x="644" y="49"/>
                </a:cubicBezTo>
                <a:cubicBezTo>
                  <a:pt x="644" y="49"/>
                  <a:pt x="644" y="48"/>
                  <a:pt x="644" y="47"/>
                </a:cubicBezTo>
                <a:cubicBezTo>
                  <a:pt x="645" y="46"/>
                  <a:pt x="646" y="47"/>
                  <a:pt x="646" y="46"/>
                </a:cubicBezTo>
                <a:cubicBezTo>
                  <a:pt x="649" y="46"/>
                  <a:pt x="646" y="45"/>
                  <a:pt x="646" y="44"/>
                </a:cubicBezTo>
                <a:cubicBezTo>
                  <a:pt x="645" y="43"/>
                  <a:pt x="644" y="41"/>
                  <a:pt x="645" y="40"/>
                </a:cubicBezTo>
                <a:cubicBezTo>
                  <a:pt x="646" y="39"/>
                  <a:pt x="648" y="39"/>
                  <a:pt x="649" y="39"/>
                </a:cubicBezTo>
                <a:cubicBezTo>
                  <a:pt x="651" y="39"/>
                  <a:pt x="652" y="39"/>
                  <a:pt x="654" y="38"/>
                </a:cubicBezTo>
                <a:cubicBezTo>
                  <a:pt x="655" y="37"/>
                  <a:pt x="656" y="36"/>
                  <a:pt x="658" y="35"/>
                </a:cubicBezTo>
                <a:cubicBezTo>
                  <a:pt x="659" y="35"/>
                  <a:pt x="659" y="35"/>
                  <a:pt x="660" y="34"/>
                </a:cubicBezTo>
                <a:cubicBezTo>
                  <a:pt x="661" y="34"/>
                  <a:pt x="662" y="33"/>
                  <a:pt x="662" y="33"/>
                </a:cubicBezTo>
                <a:cubicBezTo>
                  <a:pt x="663" y="32"/>
                  <a:pt x="664" y="32"/>
                  <a:pt x="665" y="32"/>
                </a:cubicBezTo>
                <a:cubicBezTo>
                  <a:pt x="665" y="31"/>
                  <a:pt x="666" y="31"/>
                  <a:pt x="667" y="31"/>
                </a:cubicBezTo>
                <a:cubicBezTo>
                  <a:pt x="667" y="31"/>
                  <a:pt x="668" y="32"/>
                  <a:pt x="669" y="31"/>
                </a:cubicBezTo>
                <a:cubicBezTo>
                  <a:pt x="670" y="31"/>
                  <a:pt x="669" y="31"/>
                  <a:pt x="670" y="30"/>
                </a:cubicBezTo>
                <a:cubicBezTo>
                  <a:pt x="670" y="29"/>
                  <a:pt x="672" y="29"/>
                  <a:pt x="672" y="28"/>
                </a:cubicBezTo>
                <a:cubicBezTo>
                  <a:pt x="672" y="27"/>
                  <a:pt x="671" y="27"/>
                  <a:pt x="671" y="27"/>
                </a:cubicBezTo>
                <a:cubicBezTo>
                  <a:pt x="671" y="26"/>
                  <a:pt x="671" y="26"/>
                  <a:pt x="671" y="26"/>
                </a:cubicBezTo>
                <a:cubicBezTo>
                  <a:pt x="670" y="25"/>
                  <a:pt x="670" y="25"/>
                  <a:pt x="670" y="25"/>
                </a:cubicBezTo>
                <a:cubicBezTo>
                  <a:pt x="668" y="24"/>
                  <a:pt x="670" y="24"/>
                  <a:pt x="670" y="23"/>
                </a:cubicBezTo>
                <a:cubicBezTo>
                  <a:pt x="671" y="22"/>
                  <a:pt x="670" y="21"/>
                  <a:pt x="671" y="20"/>
                </a:cubicBezTo>
                <a:cubicBezTo>
                  <a:pt x="672" y="20"/>
                  <a:pt x="673" y="20"/>
                  <a:pt x="672" y="19"/>
                </a:cubicBezTo>
                <a:cubicBezTo>
                  <a:pt x="672" y="19"/>
                  <a:pt x="671" y="19"/>
                  <a:pt x="670" y="19"/>
                </a:cubicBezTo>
                <a:cubicBezTo>
                  <a:pt x="670" y="19"/>
                  <a:pt x="670" y="19"/>
                  <a:pt x="670" y="19"/>
                </a:cubicBezTo>
                <a:cubicBezTo>
                  <a:pt x="669" y="18"/>
                  <a:pt x="669" y="18"/>
                  <a:pt x="668" y="18"/>
                </a:cubicBezTo>
                <a:cubicBezTo>
                  <a:pt x="667" y="18"/>
                  <a:pt x="666" y="18"/>
                  <a:pt x="664" y="18"/>
                </a:cubicBezTo>
                <a:cubicBezTo>
                  <a:pt x="662" y="17"/>
                  <a:pt x="661" y="16"/>
                  <a:pt x="658" y="16"/>
                </a:cubicBezTo>
                <a:cubicBezTo>
                  <a:pt x="657" y="16"/>
                  <a:pt x="655" y="16"/>
                  <a:pt x="654" y="16"/>
                </a:cubicBezTo>
                <a:cubicBezTo>
                  <a:pt x="653" y="15"/>
                  <a:pt x="652" y="15"/>
                  <a:pt x="651" y="15"/>
                </a:cubicBezTo>
                <a:cubicBezTo>
                  <a:pt x="649" y="14"/>
                  <a:pt x="646" y="15"/>
                  <a:pt x="643" y="14"/>
                </a:cubicBezTo>
                <a:cubicBezTo>
                  <a:pt x="642" y="14"/>
                  <a:pt x="642" y="13"/>
                  <a:pt x="641" y="13"/>
                </a:cubicBezTo>
                <a:cubicBezTo>
                  <a:pt x="640" y="12"/>
                  <a:pt x="639" y="12"/>
                  <a:pt x="637" y="12"/>
                </a:cubicBezTo>
                <a:cubicBezTo>
                  <a:pt x="636" y="12"/>
                  <a:pt x="635" y="12"/>
                  <a:pt x="634" y="12"/>
                </a:cubicBezTo>
                <a:cubicBezTo>
                  <a:pt x="633" y="12"/>
                  <a:pt x="632" y="11"/>
                  <a:pt x="631" y="11"/>
                </a:cubicBezTo>
                <a:cubicBezTo>
                  <a:pt x="629" y="10"/>
                  <a:pt x="626" y="10"/>
                  <a:pt x="624" y="9"/>
                </a:cubicBezTo>
                <a:cubicBezTo>
                  <a:pt x="622" y="9"/>
                  <a:pt x="620" y="9"/>
                  <a:pt x="619" y="8"/>
                </a:cubicBezTo>
                <a:cubicBezTo>
                  <a:pt x="618" y="8"/>
                  <a:pt x="616" y="8"/>
                  <a:pt x="615" y="7"/>
                </a:cubicBezTo>
                <a:cubicBezTo>
                  <a:pt x="614" y="7"/>
                  <a:pt x="614" y="7"/>
                  <a:pt x="613" y="7"/>
                </a:cubicBezTo>
                <a:cubicBezTo>
                  <a:pt x="612" y="7"/>
                  <a:pt x="612" y="7"/>
                  <a:pt x="613" y="8"/>
                </a:cubicBezTo>
                <a:cubicBezTo>
                  <a:pt x="613" y="9"/>
                  <a:pt x="613" y="9"/>
                  <a:pt x="612" y="10"/>
                </a:cubicBezTo>
                <a:cubicBezTo>
                  <a:pt x="612" y="10"/>
                  <a:pt x="611" y="10"/>
                  <a:pt x="611" y="10"/>
                </a:cubicBezTo>
                <a:cubicBezTo>
                  <a:pt x="610" y="10"/>
                  <a:pt x="609" y="9"/>
                  <a:pt x="608" y="10"/>
                </a:cubicBezTo>
                <a:cubicBezTo>
                  <a:pt x="608" y="10"/>
                  <a:pt x="607" y="10"/>
                  <a:pt x="606" y="10"/>
                </a:cubicBezTo>
                <a:cubicBezTo>
                  <a:pt x="606" y="10"/>
                  <a:pt x="605" y="10"/>
                  <a:pt x="604" y="10"/>
                </a:cubicBezTo>
                <a:cubicBezTo>
                  <a:pt x="603" y="10"/>
                  <a:pt x="603" y="11"/>
                  <a:pt x="603" y="12"/>
                </a:cubicBezTo>
                <a:cubicBezTo>
                  <a:pt x="603" y="13"/>
                  <a:pt x="604" y="13"/>
                  <a:pt x="602" y="14"/>
                </a:cubicBezTo>
                <a:cubicBezTo>
                  <a:pt x="601" y="15"/>
                  <a:pt x="600" y="15"/>
                  <a:pt x="599" y="15"/>
                </a:cubicBezTo>
                <a:cubicBezTo>
                  <a:pt x="598" y="16"/>
                  <a:pt x="597" y="17"/>
                  <a:pt x="596" y="17"/>
                </a:cubicBezTo>
                <a:cubicBezTo>
                  <a:pt x="595" y="18"/>
                  <a:pt x="592" y="19"/>
                  <a:pt x="590" y="18"/>
                </a:cubicBezTo>
                <a:cubicBezTo>
                  <a:pt x="589" y="18"/>
                  <a:pt x="590" y="17"/>
                  <a:pt x="590" y="16"/>
                </a:cubicBezTo>
                <a:cubicBezTo>
                  <a:pt x="590" y="15"/>
                  <a:pt x="589" y="15"/>
                  <a:pt x="589" y="14"/>
                </a:cubicBezTo>
                <a:cubicBezTo>
                  <a:pt x="589" y="13"/>
                  <a:pt x="589" y="13"/>
                  <a:pt x="589" y="13"/>
                </a:cubicBezTo>
                <a:cubicBezTo>
                  <a:pt x="590" y="12"/>
                  <a:pt x="591" y="13"/>
                  <a:pt x="591" y="13"/>
                </a:cubicBezTo>
                <a:cubicBezTo>
                  <a:pt x="592" y="12"/>
                  <a:pt x="592" y="11"/>
                  <a:pt x="593" y="11"/>
                </a:cubicBezTo>
                <a:cubicBezTo>
                  <a:pt x="593" y="11"/>
                  <a:pt x="594" y="11"/>
                  <a:pt x="595" y="10"/>
                </a:cubicBezTo>
                <a:cubicBezTo>
                  <a:pt x="595" y="9"/>
                  <a:pt x="594" y="8"/>
                  <a:pt x="593" y="7"/>
                </a:cubicBezTo>
                <a:cubicBezTo>
                  <a:pt x="592" y="7"/>
                  <a:pt x="591" y="6"/>
                  <a:pt x="591" y="5"/>
                </a:cubicBezTo>
                <a:cubicBezTo>
                  <a:pt x="590" y="5"/>
                  <a:pt x="590" y="4"/>
                  <a:pt x="590" y="4"/>
                </a:cubicBezTo>
                <a:cubicBezTo>
                  <a:pt x="589" y="3"/>
                  <a:pt x="587" y="4"/>
                  <a:pt x="586" y="3"/>
                </a:cubicBezTo>
                <a:cubicBezTo>
                  <a:pt x="584" y="3"/>
                  <a:pt x="584" y="3"/>
                  <a:pt x="584" y="3"/>
                </a:cubicBezTo>
                <a:cubicBezTo>
                  <a:pt x="583" y="4"/>
                  <a:pt x="582" y="3"/>
                  <a:pt x="581" y="4"/>
                </a:cubicBezTo>
                <a:cubicBezTo>
                  <a:pt x="580" y="4"/>
                  <a:pt x="580" y="4"/>
                  <a:pt x="579" y="4"/>
                </a:cubicBezTo>
                <a:cubicBezTo>
                  <a:pt x="578" y="4"/>
                  <a:pt x="578" y="4"/>
                  <a:pt x="577" y="4"/>
                </a:cubicBezTo>
                <a:cubicBezTo>
                  <a:pt x="575" y="4"/>
                  <a:pt x="575" y="7"/>
                  <a:pt x="576" y="8"/>
                </a:cubicBezTo>
                <a:cubicBezTo>
                  <a:pt x="576" y="8"/>
                  <a:pt x="576" y="8"/>
                  <a:pt x="577" y="8"/>
                </a:cubicBezTo>
                <a:cubicBezTo>
                  <a:pt x="577" y="8"/>
                  <a:pt x="578" y="8"/>
                  <a:pt x="578" y="8"/>
                </a:cubicBezTo>
                <a:cubicBezTo>
                  <a:pt x="578" y="9"/>
                  <a:pt x="578" y="9"/>
                  <a:pt x="579" y="10"/>
                </a:cubicBezTo>
                <a:cubicBezTo>
                  <a:pt x="579" y="10"/>
                  <a:pt x="581" y="10"/>
                  <a:pt x="580" y="11"/>
                </a:cubicBezTo>
                <a:cubicBezTo>
                  <a:pt x="580" y="12"/>
                  <a:pt x="579" y="11"/>
                  <a:pt x="578" y="11"/>
                </a:cubicBezTo>
                <a:cubicBezTo>
                  <a:pt x="577" y="12"/>
                  <a:pt x="578" y="15"/>
                  <a:pt x="578" y="16"/>
                </a:cubicBezTo>
                <a:cubicBezTo>
                  <a:pt x="577" y="18"/>
                  <a:pt x="576" y="19"/>
                  <a:pt x="576" y="21"/>
                </a:cubicBezTo>
                <a:cubicBezTo>
                  <a:pt x="575" y="21"/>
                  <a:pt x="574" y="26"/>
                  <a:pt x="573" y="24"/>
                </a:cubicBezTo>
                <a:cubicBezTo>
                  <a:pt x="573" y="23"/>
                  <a:pt x="573" y="22"/>
                  <a:pt x="572" y="22"/>
                </a:cubicBezTo>
                <a:cubicBezTo>
                  <a:pt x="572" y="21"/>
                  <a:pt x="571" y="21"/>
                  <a:pt x="571" y="21"/>
                </a:cubicBezTo>
                <a:cubicBezTo>
                  <a:pt x="570" y="20"/>
                  <a:pt x="570" y="20"/>
                  <a:pt x="569" y="19"/>
                </a:cubicBezTo>
                <a:cubicBezTo>
                  <a:pt x="568" y="19"/>
                  <a:pt x="568" y="19"/>
                  <a:pt x="567" y="19"/>
                </a:cubicBezTo>
                <a:cubicBezTo>
                  <a:pt x="566" y="19"/>
                  <a:pt x="565" y="19"/>
                  <a:pt x="563" y="19"/>
                </a:cubicBezTo>
                <a:cubicBezTo>
                  <a:pt x="563" y="19"/>
                  <a:pt x="561" y="18"/>
                  <a:pt x="561" y="18"/>
                </a:cubicBezTo>
                <a:cubicBezTo>
                  <a:pt x="561" y="17"/>
                  <a:pt x="562" y="18"/>
                  <a:pt x="563" y="17"/>
                </a:cubicBezTo>
                <a:cubicBezTo>
                  <a:pt x="563" y="16"/>
                  <a:pt x="561" y="16"/>
                  <a:pt x="561" y="16"/>
                </a:cubicBezTo>
                <a:cubicBezTo>
                  <a:pt x="559" y="15"/>
                  <a:pt x="558" y="15"/>
                  <a:pt x="556" y="15"/>
                </a:cubicBezTo>
                <a:cubicBezTo>
                  <a:pt x="554" y="15"/>
                  <a:pt x="553" y="15"/>
                  <a:pt x="551" y="15"/>
                </a:cubicBezTo>
                <a:cubicBezTo>
                  <a:pt x="549" y="15"/>
                  <a:pt x="548" y="15"/>
                  <a:pt x="546" y="14"/>
                </a:cubicBezTo>
                <a:cubicBezTo>
                  <a:pt x="544" y="14"/>
                  <a:pt x="544" y="12"/>
                  <a:pt x="542" y="11"/>
                </a:cubicBezTo>
                <a:cubicBezTo>
                  <a:pt x="541" y="10"/>
                  <a:pt x="539" y="9"/>
                  <a:pt x="538" y="8"/>
                </a:cubicBezTo>
                <a:cubicBezTo>
                  <a:pt x="536" y="8"/>
                  <a:pt x="535" y="7"/>
                  <a:pt x="533" y="6"/>
                </a:cubicBezTo>
                <a:cubicBezTo>
                  <a:pt x="532" y="6"/>
                  <a:pt x="531" y="4"/>
                  <a:pt x="529" y="4"/>
                </a:cubicBezTo>
                <a:cubicBezTo>
                  <a:pt x="528" y="4"/>
                  <a:pt x="527" y="4"/>
                  <a:pt x="526" y="4"/>
                </a:cubicBezTo>
                <a:cubicBezTo>
                  <a:pt x="525" y="3"/>
                  <a:pt x="525" y="2"/>
                  <a:pt x="524" y="2"/>
                </a:cubicBezTo>
                <a:cubicBezTo>
                  <a:pt x="523" y="0"/>
                  <a:pt x="522" y="2"/>
                  <a:pt x="520" y="3"/>
                </a:cubicBezTo>
                <a:cubicBezTo>
                  <a:pt x="519" y="3"/>
                  <a:pt x="519" y="3"/>
                  <a:pt x="518" y="4"/>
                </a:cubicBezTo>
                <a:cubicBezTo>
                  <a:pt x="517" y="4"/>
                  <a:pt x="517" y="5"/>
                  <a:pt x="518" y="5"/>
                </a:cubicBezTo>
                <a:cubicBezTo>
                  <a:pt x="519" y="6"/>
                  <a:pt x="520" y="5"/>
                  <a:pt x="521" y="5"/>
                </a:cubicBezTo>
                <a:cubicBezTo>
                  <a:pt x="522" y="5"/>
                  <a:pt x="522" y="6"/>
                  <a:pt x="523" y="6"/>
                </a:cubicBezTo>
                <a:cubicBezTo>
                  <a:pt x="524" y="6"/>
                  <a:pt x="527" y="6"/>
                  <a:pt x="526" y="8"/>
                </a:cubicBezTo>
                <a:cubicBezTo>
                  <a:pt x="526" y="8"/>
                  <a:pt x="525" y="9"/>
                  <a:pt x="525" y="9"/>
                </a:cubicBezTo>
                <a:cubicBezTo>
                  <a:pt x="524" y="10"/>
                  <a:pt x="524" y="10"/>
                  <a:pt x="524" y="11"/>
                </a:cubicBezTo>
                <a:cubicBezTo>
                  <a:pt x="523" y="13"/>
                  <a:pt x="522" y="14"/>
                  <a:pt x="520" y="13"/>
                </a:cubicBezTo>
                <a:cubicBezTo>
                  <a:pt x="519" y="13"/>
                  <a:pt x="518" y="12"/>
                  <a:pt x="517" y="11"/>
                </a:cubicBezTo>
                <a:cubicBezTo>
                  <a:pt x="516" y="10"/>
                  <a:pt x="516" y="10"/>
                  <a:pt x="515" y="10"/>
                </a:cubicBezTo>
                <a:cubicBezTo>
                  <a:pt x="514" y="9"/>
                  <a:pt x="514" y="9"/>
                  <a:pt x="513" y="9"/>
                </a:cubicBezTo>
                <a:cubicBezTo>
                  <a:pt x="511" y="9"/>
                  <a:pt x="511" y="7"/>
                  <a:pt x="509" y="8"/>
                </a:cubicBezTo>
                <a:cubicBezTo>
                  <a:pt x="509" y="9"/>
                  <a:pt x="510" y="9"/>
                  <a:pt x="510" y="10"/>
                </a:cubicBezTo>
                <a:cubicBezTo>
                  <a:pt x="511" y="11"/>
                  <a:pt x="510" y="12"/>
                  <a:pt x="511" y="13"/>
                </a:cubicBezTo>
                <a:cubicBezTo>
                  <a:pt x="511" y="13"/>
                  <a:pt x="512" y="13"/>
                  <a:pt x="512" y="13"/>
                </a:cubicBezTo>
                <a:cubicBezTo>
                  <a:pt x="512" y="14"/>
                  <a:pt x="511" y="14"/>
                  <a:pt x="511" y="14"/>
                </a:cubicBezTo>
                <a:cubicBezTo>
                  <a:pt x="510" y="14"/>
                  <a:pt x="509" y="14"/>
                  <a:pt x="508" y="14"/>
                </a:cubicBezTo>
                <a:cubicBezTo>
                  <a:pt x="506" y="14"/>
                  <a:pt x="505" y="15"/>
                  <a:pt x="503" y="15"/>
                </a:cubicBezTo>
                <a:cubicBezTo>
                  <a:pt x="502" y="16"/>
                  <a:pt x="500" y="15"/>
                  <a:pt x="498" y="16"/>
                </a:cubicBezTo>
                <a:cubicBezTo>
                  <a:pt x="496" y="16"/>
                  <a:pt x="493" y="17"/>
                  <a:pt x="490" y="17"/>
                </a:cubicBezTo>
                <a:cubicBezTo>
                  <a:pt x="489" y="17"/>
                  <a:pt x="489" y="18"/>
                  <a:pt x="488" y="18"/>
                </a:cubicBezTo>
                <a:cubicBezTo>
                  <a:pt x="487" y="17"/>
                  <a:pt x="485" y="17"/>
                  <a:pt x="485" y="17"/>
                </a:cubicBezTo>
                <a:cubicBezTo>
                  <a:pt x="485" y="18"/>
                  <a:pt x="487" y="19"/>
                  <a:pt x="488" y="19"/>
                </a:cubicBezTo>
                <a:close/>
                <a:moveTo>
                  <a:pt x="591" y="400"/>
                </a:moveTo>
                <a:cubicBezTo>
                  <a:pt x="591" y="400"/>
                  <a:pt x="591" y="399"/>
                  <a:pt x="591" y="398"/>
                </a:cubicBezTo>
                <a:cubicBezTo>
                  <a:pt x="592" y="396"/>
                  <a:pt x="594" y="397"/>
                  <a:pt x="595" y="396"/>
                </a:cubicBezTo>
                <a:cubicBezTo>
                  <a:pt x="596" y="395"/>
                  <a:pt x="595" y="395"/>
                  <a:pt x="596" y="394"/>
                </a:cubicBezTo>
                <a:cubicBezTo>
                  <a:pt x="596" y="393"/>
                  <a:pt x="597" y="393"/>
                  <a:pt x="597" y="393"/>
                </a:cubicBezTo>
                <a:cubicBezTo>
                  <a:pt x="599" y="393"/>
                  <a:pt x="599" y="391"/>
                  <a:pt x="598" y="390"/>
                </a:cubicBezTo>
                <a:cubicBezTo>
                  <a:pt x="596" y="389"/>
                  <a:pt x="596" y="391"/>
                  <a:pt x="595" y="392"/>
                </a:cubicBezTo>
                <a:cubicBezTo>
                  <a:pt x="594" y="393"/>
                  <a:pt x="592" y="393"/>
                  <a:pt x="591" y="394"/>
                </a:cubicBezTo>
                <a:cubicBezTo>
                  <a:pt x="591" y="394"/>
                  <a:pt x="590" y="395"/>
                  <a:pt x="589" y="395"/>
                </a:cubicBezTo>
                <a:cubicBezTo>
                  <a:pt x="589" y="396"/>
                  <a:pt x="588" y="396"/>
                  <a:pt x="587" y="396"/>
                </a:cubicBezTo>
                <a:cubicBezTo>
                  <a:pt x="586" y="396"/>
                  <a:pt x="584" y="395"/>
                  <a:pt x="583" y="396"/>
                </a:cubicBezTo>
                <a:cubicBezTo>
                  <a:pt x="582" y="396"/>
                  <a:pt x="581" y="396"/>
                  <a:pt x="580" y="396"/>
                </a:cubicBezTo>
                <a:cubicBezTo>
                  <a:pt x="579" y="396"/>
                  <a:pt x="579" y="395"/>
                  <a:pt x="578" y="395"/>
                </a:cubicBezTo>
                <a:cubicBezTo>
                  <a:pt x="577" y="394"/>
                  <a:pt x="577" y="395"/>
                  <a:pt x="576" y="395"/>
                </a:cubicBezTo>
                <a:cubicBezTo>
                  <a:pt x="576" y="396"/>
                  <a:pt x="576" y="397"/>
                  <a:pt x="575" y="396"/>
                </a:cubicBezTo>
                <a:cubicBezTo>
                  <a:pt x="575" y="396"/>
                  <a:pt x="575" y="396"/>
                  <a:pt x="574" y="396"/>
                </a:cubicBezTo>
                <a:cubicBezTo>
                  <a:pt x="574" y="396"/>
                  <a:pt x="573" y="396"/>
                  <a:pt x="573" y="396"/>
                </a:cubicBezTo>
                <a:cubicBezTo>
                  <a:pt x="573" y="397"/>
                  <a:pt x="573" y="398"/>
                  <a:pt x="572" y="398"/>
                </a:cubicBezTo>
                <a:cubicBezTo>
                  <a:pt x="571" y="397"/>
                  <a:pt x="571" y="396"/>
                  <a:pt x="570" y="395"/>
                </a:cubicBezTo>
                <a:cubicBezTo>
                  <a:pt x="569" y="395"/>
                  <a:pt x="569" y="397"/>
                  <a:pt x="569" y="398"/>
                </a:cubicBezTo>
                <a:cubicBezTo>
                  <a:pt x="569" y="399"/>
                  <a:pt x="570" y="400"/>
                  <a:pt x="571" y="400"/>
                </a:cubicBezTo>
                <a:cubicBezTo>
                  <a:pt x="572" y="401"/>
                  <a:pt x="571" y="403"/>
                  <a:pt x="572" y="403"/>
                </a:cubicBezTo>
                <a:cubicBezTo>
                  <a:pt x="574" y="404"/>
                  <a:pt x="576" y="402"/>
                  <a:pt x="577" y="402"/>
                </a:cubicBezTo>
                <a:cubicBezTo>
                  <a:pt x="578" y="402"/>
                  <a:pt x="578" y="402"/>
                  <a:pt x="579" y="402"/>
                </a:cubicBezTo>
                <a:cubicBezTo>
                  <a:pt x="580" y="402"/>
                  <a:pt x="580" y="402"/>
                  <a:pt x="581" y="401"/>
                </a:cubicBezTo>
                <a:cubicBezTo>
                  <a:pt x="583" y="400"/>
                  <a:pt x="583" y="402"/>
                  <a:pt x="585" y="402"/>
                </a:cubicBezTo>
                <a:cubicBezTo>
                  <a:pt x="586" y="402"/>
                  <a:pt x="587" y="401"/>
                  <a:pt x="589" y="401"/>
                </a:cubicBezTo>
                <a:cubicBezTo>
                  <a:pt x="589" y="401"/>
                  <a:pt x="590" y="401"/>
                  <a:pt x="591" y="400"/>
                </a:cubicBezTo>
                <a:close/>
                <a:moveTo>
                  <a:pt x="588" y="407"/>
                </a:moveTo>
                <a:cubicBezTo>
                  <a:pt x="589" y="407"/>
                  <a:pt x="589" y="408"/>
                  <a:pt x="589" y="408"/>
                </a:cubicBezTo>
                <a:cubicBezTo>
                  <a:pt x="590" y="409"/>
                  <a:pt x="590" y="409"/>
                  <a:pt x="591" y="409"/>
                </a:cubicBezTo>
                <a:cubicBezTo>
                  <a:pt x="592" y="410"/>
                  <a:pt x="593" y="409"/>
                  <a:pt x="594" y="408"/>
                </a:cubicBezTo>
                <a:cubicBezTo>
                  <a:pt x="596" y="408"/>
                  <a:pt x="597" y="407"/>
                  <a:pt x="598" y="406"/>
                </a:cubicBezTo>
                <a:cubicBezTo>
                  <a:pt x="599" y="404"/>
                  <a:pt x="600" y="404"/>
                  <a:pt x="601" y="403"/>
                </a:cubicBezTo>
                <a:cubicBezTo>
                  <a:pt x="602" y="402"/>
                  <a:pt x="602" y="400"/>
                  <a:pt x="601" y="399"/>
                </a:cubicBezTo>
                <a:cubicBezTo>
                  <a:pt x="600" y="399"/>
                  <a:pt x="600" y="399"/>
                  <a:pt x="599" y="398"/>
                </a:cubicBezTo>
                <a:cubicBezTo>
                  <a:pt x="599" y="398"/>
                  <a:pt x="598" y="397"/>
                  <a:pt x="597" y="398"/>
                </a:cubicBezTo>
                <a:cubicBezTo>
                  <a:pt x="596" y="399"/>
                  <a:pt x="599" y="399"/>
                  <a:pt x="598" y="401"/>
                </a:cubicBezTo>
                <a:cubicBezTo>
                  <a:pt x="598" y="402"/>
                  <a:pt x="596" y="402"/>
                  <a:pt x="595" y="402"/>
                </a:cubicBezTo>
                <a:cubicBezTo>
                  <a:pt x="594" y="403"/>
                  <a:pt x="593" y="403"/>
                  <a:pt x="592" y="403"/>
                </a:cubicBezTo>
                <a:cubicBezTo>
                  <a:pt x="591" y="403"/>
                  <a:pt x="590" y="404"/>
                  <a:pt x="589" y="405"/>
                </a:cubicBezTo>
                <a:cubicBezTo>
                  <a:pt x="588" y="405"/>
                  <a:pt x="587" y="404"/>
                  <a:pt x="586" y="404"/>
                </a:cubicBezTo>
                <a:cubicBezTo>
                  <a:pt x="584" y="405"/>
                  <a:pt x="587" y="407"/>
                  <a:pt x="588" y="407"/>
                </a:cubicBezTo>
                <a:close/>
                <a:moveTo>
                  <a:pt x="1077" y="2"/>
                </a:moveTo>
                <a:cubicBezTo>
                  <a:pt x="1082" y="2"/>
                  <a:pt x="1082" y="2"/>
                  <a:pt x="1082" y="2"/>
                </a:cubicBezTo>
                <a:cubicBezTo>
                  <a:pt x="1081" y="2"/>
                  <a:pt x="1081" y="2"/>
                  <a:pt x="1081" y="2"/>
                </a:cubicBezTo>
                <a:cubicBezTo>
                  <a:pt x="1079" y="2"/>
                  <a:pt x="1078" y="2"/>
                  <a:pt x="1077" y="2"/>
                </a:cubicBezTo>
                <a:close/>
                <a:moveTo>
                  <a:pt x="1111" y="439"/>
                </a:moveTo>
                <a:cubicBezTo>
                  <a:pt x="1110" y="439"/>
                  <a:pt x="1109" y="439"/>
                  <a:pt x="1108" y="438"/>
                </a:cubicBezTo>
                <a:cubicBezTo>
                  <a:pt x="1107" y="438"/>
                  <a:pt x="1106" y="438"/>
                  <a:pt x="1105" y="437"/>
                </a:cubicBezTo>
                <a:cubicBezTo>
                  <a:pt x="1103" y="437"/>
                  <a:pt x="1101" y="437"/>
                  <a:pt x="1100" y="437"/>
                </a:cubicBezTo>
                <a:cubicBezTo>
                  <a:pt x="1098" y="438"/>
                  <a:pt x="1097" y="438"/>
                  <a:pt x="1096" y="439"/>
                </a:cubicBezTo>
                <a:cubicBezTo>
                  <a:pt x="1094" y="440"/>
                  <a:pt x="1092" y="440"/>
                  <a:pt x="1091" y="441"/>
                </a:cubicBezTo>
                <a:cubicBezTo>
                  <a:pt x="1090" y="443"/>
                  <a:pt x="1089" y="444"/>
                  <a:pt x="1088" y="446"/>
                </a:cubicBezTo>
                <a:cubicBezTo>
                  <a:pt x="1088" y="446"/>
                  <a:pt x="1088" y="447"/>
                  <a:pt x="1087" y="448"/>
                </a:cubicBezTo>
                <a:cubicBezTo>
                  <a:pt x="1087" y="449"/>
                  <a:pt x="1087" y="450"/>
                  <a:pt x="1086" y="450"/>
                </a:cubicBezTo>
                <a:cubicBezTo>
                  <a:pt x="1085" y="452"/>
                  <a:pt x="1085" y="453"/>
                  <a:pt x="1085" y="455"/>
                </a:cubicBezTo>
                <a:cubicBezTo>
                  <a:pt x="1086" y="456"/>
                  <a:pt x="1086" y="457"/>
                  <a:pt x="1087" y="458"/>
                </a:cubicBezTo>
                <a:cubicBezTo>
                  <a:pt x="1088" y="459"/>
                  <a:pt x="1088" y="460"/>
                  <a:pt x="1089" y="461"/>
                </a:cubicBezTo>
                <a:cubicBezTo>
                  <a:pt x="1090" y="461"/>
                  <a:pt x="1092" y="462"/>
                  <a:pt x="1093" y="462"/>
                </a:cubicBezTo>
                <a:cubicBezTo>
                  <a:pt x="1094" y="463"/>
                  <a:pt x="1094" y="464"/>
                  <a:pt x="1095" y="464"/>
                </a:cubicBezTo>
                <a:cubicBezTo>
                  <a:pt x="1097" y="465"/>
                  <a:pt x="1098" y="464"/>
                  <a:pt x="1099" y="464"/>
                </a:cubicBezTo>
                <a:cubicBezTo>
                  <a:pt x="1101" y="463"/>
                  <a:pt x="1102" y="463"/>
                  <a:pt x="1104" y="463"/>
                </a:cubicBezTo>
                <a:cubicBezTo>
                  <a:pt x="1106" y="463"/>
                  <a:pt x="1107" y="462"/>
                  <a:pt x="1109" y="461"/>
                </a:cubicBezTo>
                <a:cubicBezTo>
                  <a:pt x="1110" y="460"/>
                  <a:pt x="1112" y="459"/>
                  <a:pt x="1114" y="459"/>
                </a:cubicBezTo>
                <a:cubicBezTo>
                  <a:pt x="1115" y="459"/>
                  <a:pt x="1116" y="458"/>
                  <a:pt x="1117" y="457"/>
                </a:cubicBezTo>
                <a:cubicBezTo>
                  <a:pt x="1118" y="456"/>
                  <a:pt x="1118" y="455"/>
                  <a:pt x="1119" y="454"/>
                </a:cubicBezTo>
                <a:cubicBezTo>
                  <a:pt x="1120" y="453"/>
                  <a:pt x="1121" y="452"/>
                  <a:pt x="1122" y="452"/>
                </a:cubicBezTo>
                <a:cubicBezTo>
                  <a:pt x="1123" y="451"/>
                  <a:pt x="1122" y="451"/>
                  <a:pt x="1123" y="450"/>
                </a:cubicBezTo>
                <a:cubicBezTo>
                  <a:pt x="1123" y="449"/>
                  <a:pt x="1124" y="449"/>
                  <a:pt x="1125" y="449"/>
                </a:cubicBezTo>
                <a:cubicBezTo>
                  <a:pt x="1125" y="450"/>
                  <a:pt x="1125" y="450"/>
                  <a:pt x="1124" y="451"/>
                </a:cubicBezTo>
                <a:cubicBezTo>
                  <a:pt x="1124" y="451"/>
                  <a:pt x="1124" y="452"/>
                  <a:pt x="1123" y="453"/>
                </a:cubicBezTo>
                <a:cubicBezTo>
                  <a:pt x="1123" y="453"/>
                  <a:pt x="1122" y="454"/>
                  <a:pt x="1122" y="454"/>
                </a:cubicBezTo>
                <a:cubicBezTo>
                  <a:pt x="1122" y="455"/>
                  <a:pt x="1122" y="456"/>
                  <a:pt x="1123" y="456"/>
                </a:cubicBezTo>
                <a:cubicBezTo>
                  <a:pt x="1123" y="456"/>
                  <a:pt x="1124" y="455"/>
                  <a:pt x="1124" y="454"/>
                </a:cubicBezTo>
                <a:cubicBezTo>
                  <a:pt x="1125" y="454"/>
                  <a:pt x="1125" y="454"/>
                  <a:pt x="1126" y="453"/>
                </a:cubicBezTo>
                <a:cubicBezTo>
                  <a:pt x="1127" y="452"/>
                  <a:pt x="1127" y="450"/>
                  <a:pt x="1126" y="449"/>
                </a:cubicBezTo>
                <a:cubicBezTo>
                  <a:pt x="1125" y="448"/>
                  <a:pt x="1125" y="447"/>
                  <a:pt x="1123" y="447"/>
                </a:cubicBezTo>
                <a:cubicBezTo>
                  <a:pt x="1122" y="446"/>
                  <a:pt x="1121" y="445"/>
                  <a:pt x="1120" y="444"/>
                </a:cubicBezTo>
                <a:cubicBezTo>
                  <a:pt x="1118" y="443"/>
                  <a:pt x="1117" y="442"/>
                  <a:pt x="1115" y="441"/>
                </a:cubicBezTo>
                <a:cubicBezTo>
                  <a:pt x="1114" y="441"/>
                  <a:pt x="1112" y="440"/>
                  <a:pt x="1111" y="439"/>
                </a:cubicBezTo>
                <a:close/>
                <a:moveTo>
                  <a:pt x="1076" y="2"/>
                </a:moveTo>
                <a:cubicBezTo>
                  <a:pt x="1076" y="2"/>
                  <a:pt x="1076" y="2"/>
                  <a:pt x="1077" y="2"/>
                </a:cubicBezTo>
                <a:cubicBezTo>
                  <a:pt x="1070" y="3"/>
                  <a:pt x="1070" y="3"/>
                  <a:pt x="1070" y="3"/>
                </a:cubicBezTo>
                <a:cubicBezTo>
                  <a:pt x="1070" y="4"/>
                  <a:pt x="1075" y="3"/>
                  <a:pt x="1076" y="2"/>
                </a:cubicBezTo>
                <a:close/>
                <a:moveTo>
                  <a:pt x="509" y="425"/>
                </a:moveTo>
                <a:cubicBezTo>
                  <a:pt x="510" y="425"/>
                  <a:pt x="510" y="425"/>
                  <a:pt x="511" y="426"/>
                </a:cubicBezTo>
                <a:cubicBezTo>
                  <a:pt x="511" y="426"/>
                  <a:pt x="511" y="426"/>
                  <a:pt x="512" y="426"/>
                </a:cubicBezTo>
                <a:cubicBezTo>
                  <a:pt x="513" y="427"/>
                  <a:pt x="513" y="426"/>
                  <a:pt x="514" y="426"/>
                </a:cubicBezTo>
                <a:cubicBezTo>
                  <a:pt x="515" y="426"/>
                  <a:pt x="517" y="427"/>
                  <a:pt x="518" y="426"/>
                </a:cubicBezTo>
                <a:cubicBezTo>
                  <a:pt x="519" y="426"/>
                  <a:pt x="520" y="424"/>
                  <a:pt x="521" y="423"/>
                </a:cubicBezTo>
                <a:cubicBezTo>
                  <a:pt x="522" y="423"/>
                  <a:pt x="523" y="422"/>
                  <a:pt x="523" y="420"/>
                </a:cubicBezTo>
                <a:cubicBezTo>
                  <a:pt x="523" y="419"/>
                  <a:pt x="522" y="418"/>
                  <a:pt x="521" y="418"/>
                </a:cubicBezTo>
                <a:cubicBezTo>
                  <a:pt x="520" y="418"/>
                  <a:pt x="518" y="417"/>
                  <a:pt x="517" y="417"/>
                </a:cubicBezTo>
                <a:cubicBezTo>
                  <a:pt x="515" y="417"/>
                  <a:pt x="514" y="416"/>
                  <a:pt x="513" y="417"/>
                </a:cubicBezTo>
                <a:cubicBezTo>
                  <a:pt x="512" y="417"/>
                  <a:pt x="512" y="418"/>
                  <a:pt x="512" y="418"/>
                </a:cubicBezTo>
                <a:cubicBezTo>
                  <a:pt x="511" y="419"/>
                  <a:pt x="511" y="418"/>
                  <a:pt x="510" y="418"/>
                </a:cubicBezTo>
                <a:cubicBezTo>
                  <a:pt x="509" y="419"/>
                  <a:pt x="509" y="419"/>
                  <a:pt x="508" y="420"/>
                </a:cubicBezTo>
                <a:cubicBezTo>
                  <a:pt x="508" y="420"/>
                  <a:pt x="508" y="419"/>
                  <a:pt x="507" y="419"/>
                </a:cubicBezTo>
                <a:cubicBezTo>
                  <a:pt x="507" y="419"/>
                  <a:pt x="507" y="420"/>
                  <a:pt x="507" y="420"/>
                </a:cubicBezTo>
                <a:cubicBezTo>
                  <a:pt x="506" y="421"/>
                  <a:pt x="507" y="423"/>
                  <a:pt x="505" y="424"/>
                </a:cubicBezTo>
                <a:cubicBezTo>
                  <a:pt x="505" y="424"/>
                  <a:pt x="505" y="424"/>
                  <a:pt x="504" y="424"/>
                </a:cubicBezTo>
                <a:cubicBezTo>
                  <a:pt x="504" y="424"/>
                  <a:pt x="504" y="425"/>
                  <a:pt x="504" y="425"/>
                </a:cubicBezTo>
                <a:cubicBezTo>
                  <a:pt x="504" y="426"/>
                  <a:pt x="504" y="426"/>
                  <a:pt x="503" y="427"/>
                </a:cubicBezTo>
                <a:cubicBezTo>
                  <a:pt x="503" y="427"/>
                  <a:pt x="502" y="427"/>
                  <a:pt x="502" y="427"/>
                </a:cubicBezTo>
                <a:cubicBezTo>
                  <a:pt x="502" y="427"/>
                  <a:pt x="502" y="427"/>
                  <a:pt x="501" y="427"/>
                </a:cubicBezTo>
                <a:cubicBezTo>
                  <a:pt x="501" y="428"/>
                  <a:pt x="500" y="428"/>
                  <a:pt x="500" y="428"/>
                </a:cubicBezTo>
                <a:cubicBezTo>
                  <a:pt x="499" y="427"/>
                  <a:pt x="499" y="427"/>
                  <a:pt x="498" y="427"/>
                </a:cubicBezTo>
                <a:cubicBezTo>
                  <a:pt x="497" y="427"/>
                  <a:pt x="497" y="427"/>
                  <a:pt x="497" y="428"/>
                </a:cubicBezTo>
                <a:cubicBezTo>
                  <a:pt x="497" y="429"/>
                  <a:pt x="497" y="430"/>
                  <a:pt x="496" y="430"/>
                </a:cubicBezTo>
                <a:cubicBezTo>
                  <a:pt x="496" y="430"/>
                  <a:pt x="495" y="429"/>
                  <a:pt x="495" y="430"/>
                </a:cubicBezTo>
                <a:cubicBezTo>
                  <a:pt x="494" y="432"/>
                  <a:pt x="497" y="432"/>
                  <a:pt x="496" y="433"/>
                </a:cubicBezTo>
                <a:cubicBezTo>
                  <a:pt x="496" y="434"/>
                  <a:pt x="495" y="433"/>
                  <a:pt x="494" y="433"/>
                </a:cubicBezTo>
                <a:cubicBezTo>
                  <a:pt x="493" y="432"/>
                  <a:pt x="493" y="432"/>
                  <a:pt x="492" y="433"/>
                </a:cubicBezTo>
                <a:cubicBezTo>
                  <a:pt x="492" y="433"/>
                  <a:pt x="491" y="434"/>
                  <a:pt x="491" y="434"/>
                </a:cubicBezTo>
                <a:cubicBezTo>
                  <a:pt x="491" y="435"/>
                  <a:pt x="493" y="435"/>
                  <a:pt x="494" y="435"/>
                </a:cubicBezTo>
                <a:cubicBezTo>
                  <a:pt x="495" y="435"/>
                  <a:pt x="495" y="435"/>
                  <a:pt x="495" y="435"/>
                </a:cubicBezTo>
                <a:cubicBezTo>
                  <a:pt x="497" y="435"/>
                  <a:pt x="498" y="435"/>
                  <a:pt x="500" y="435"/>
                </a:cubicBezTo>
                <a:cubicBezTo>
                  <a:pt x="502" y="435"/>
                  <a:pt x="503" y="436"/>
                  <a:pt x="505" y="435"/>
                </a:cubicBezTo>
                <a:cubicBezTo>
                  <a:pt x="506" y="435"/>
                  <a:pt x="506" y="435"/>
                  <a:pt x="506" y="434"/>
                </a:cubicBezTo>
                <a:cubicBezTo>
                  <a:pt x="507" y="433"/>
                  <a:pt x="507" y="433"/>
                  <a:pt x="507" y="432"/>
                </a:cubicBezTo>
                <a:cubicBezTo>
                  <a:pt x="507" y="430"/>
                  <a:pt x="509" y="432"/>
                  <a:pt x="510" y="430"/>
                </a:cubicBezTo>
                <a:cubicBezTo>
                  <a:pt x="510" y="430"/>
                  <a:pt x="510" y="429"/>
                  <a:pt x="510" y="429"/>
                </a:cubicBezTo>
                <a:cubicBezTo>
                  <a:pt x="511" y="428"/>
                  <a:pt x="512" y="428"/>
                  <a:pt x="512" y="428"/>
                </a:cubicBezTo>
                <a:cubicBezTo>
                  <a:pt x="512" y="427"/>
                  <a:pt x="510" y="426"/>
                  <a:pt x="510" y="426"/>
                </a:cubicBezTo>
                <a:cubicBezTo>
                  <a:pt x="509" y="425"/>
                  <a:pt x="509" y="425"/>
                  <a:pt x="508" y="425"/>
                </a:cubicBezTo>
                <a:cubicBezTo>
                  <a:pt x="507" y="425"/>
                  <a:pt x="506" y="424"/>
                  <a:pt x="507" y="424"/>
                </a:cubicBezTo>
                <a:cubicBezTo>
                  <a:pt x="508" y="424"/>
                  <a:pt x="509" y="425"/>
                  <a:pt x="509" y="425"/>
                </a:cubicBezTo>
                <a:close/>
                <a:moveTo>
                  <a:pt x="302" y="631"/>
                </a:moveTo>
                <a:cubicBezTo>
                  <a:pt x="303" y="631"/>
                  <a:pt x="305" y="630"/>
                  <a:pt x="306" y="630"/>
                </a:cubicBezTo>
                <a:cubicBezTo>
                  <a:pt x="307" y="629"/>
                  <a:pt x="310" y="630"/>
                  <a:pt x="309" y="628"/>
                </a:cubicBezTo>
                <a:cubicBezTo>
                  <a:pt x="309" y="626"/>
                  <a:pt x="307" y="629"/>
                  <a:pt x="306" y="629"/>
                </a:cubicBezTo>
                <a:cubicBezTo>
                  <a:pt x="305" y="629"/>
                  <a:pt x="304" y="629"/>
                  <a:pt x="304" y="629"/>
                </a:cubicBezTo>
                <a:cubicBezTo>
                  <a:pt x="303" y="629"/>
                  <a:pt x="301" y="629"/>
                  <a:pt x="301" y="630"/>
                </a:cubicBezTo>
                <a:cubicBezTo>
                  <a:pt x="300" y="631"/>
                  <a:pt x="301" y="631"/>
                  <a:pt x="302" y="631"/>
                </a:cubicBezTo>
                <a:close/>
                <a:moveTo>
                  <a:pt x="1057" y="12"/>
                </a:moveTo>
                <a:cubicBezTo>
                  <a:pt x="1058" y="12"/>
                  <a:pt x="1059" y="14"/>
                  <a:pt x="1060" y="15"/>
                </a:cubicBezTo>
                <a:cubicBezTo>
                  <a:pt x="1061" y="16"/>
                  <a:pt x="1062" y="16"/>
                  <a:pt x="1063" y="16"/>
                </a:cubicBezTo>
                <a:cubicBezTo>
                  <a:pt x="1064" y="16"/>
                  <a:pt x="1064" y="15"/>
                  <a:pt x="1065" y="15"/>
                </a:cubicBezTo>
                <a:cubicBezTo>
                  <a:pt x="1066" y="15"/>
                  <a:pt x="1066" y="15"/>
                  <a:pt x="1067" y="15"/>
                </a:cubicBezTo>
                <a:cubicBezTo>
                  <a:pt x="1068" y="15"/>
                  <a:pt x="1069" y="14"/>
                  <a:pt x="1069" y="13"/>
                </a:cubicBezTo>
                <a:cubicBezTo>
                  <a:pt x="1070" y="13"/>
                  <a:pt x="1071" y="13"/>
                  <a:pt x="1071" y="13"/>
                </a:cubicBezTo>
                <a:cubicBezTo>
                  <a:pt x="1073" y="13"/>
                  <a:pt x="1074" y="12"/>
                  <a:pt x="1076" y="13"/>
                </a:cubicBezTo>
                <a:cubicBezTo>
                  <a:pt x="1078" y="13"/>
                  <a:pt x="1079" y="13"/>
                  <a:pt x="1080" y="14"/>
                </a:cubicBezTo>
                <a:cubicBezTo>
                  <a:pt x="1080" y="14"/>
                  <a:pt x="1082" y="14"/>
                  <a:pt x="1082" y="14"/>
                </a:cubicBezTo>
                <a:cubicBezTo>
                  <a:pt x="1082" y="15"/>
                  <a:pt x="1081" y="15"/>
                  <a:pt x="1080" y="15"/>
                </a:cubicBezTo>
                <a:cubicBezTo>
                  <a:pt x="1079" y="15"/>
                  <a:pt x="1079" y="15"/>
                  <a:pt x="1078" y="15"/>
                </a:cubicBezTo>
                <a:cubicBezTo>
                  <a:pt x="1077" y="16"/>
                  <a:pt x="1077" y="16"/>
                  <a:pt x="1077" y="17"/>
                </a:cubicBezTo>
                <a:cubicBezTo>
                  <a:pt x="1076" y="17"/>
                  <a:pt x="1075" y="17"/>
                  <a:pt x="1075" y="18"/>
                </a:cubicBezTo>
                <a:cubicBezTo>
                  <a:pt x="1074" y="18"/>
                  <a:pt x="1074" y="19"/>
                  <a:pt x="1075" y="19"/>
                </a:cubicBezTo>
                <a:cubicBezTo>
                  <a:pt x="1076" y="20"/>
                  <a:pt x="1078" y="18"/>
                  <a:pt x="1079" y="18"/>
                </a:cubicBezTo>
                <a:cubicBezTo>
                  <a:pt x="1080" y="18"/>
                  <a:pt x="1082" y="18"/>
                  <a:pt x="1083" y="18"/>
                </a:cubicBezTo>
                <a:cubicBezTo>
                  <a:pt x="1086" y="18"/>
                  <a:pt x="1090" y="17"/>
                  <a:pt x="1093" y="18"/>
                </a:cubicBezTo>
                <a:cubicBezTo>
                  <a:pt x="1095" y="18"/>
                  <a:pt x="1097" y="17"/>
                  <a:pt x="1098" y="17"/>
                </a:cubicBezTo>
                <a:cubicBezTo>
                  <a:pt x="1100" y="17"/>
                  <a:pt x="1102" y="18"/>
                  <a:pt x="1103" y="17"/>
                </a:cubicBezTo>
                <a:cubicBezTo>
                  <a:pt x="1103" y="15"/>
                  <a:pt x="1102" y="16"/>
                  <a:pt x="1102" y="15"/>
                </a:cubicBezTo>
                <a:cubicBezTo>
                  <a:pt x="1101" y="15"/>
                  <a:pt x="1101" y="14"/>
                  <a:pt x="1101" y="14"/>
                </a:cubicBezTo>
                <a:cubicBezTo>
                  <a:pt x="1101" y="13"/>
                  <a:pt x="1100" y="13"/>
                  <a:pt x="1100" y="12"/>
                </a:cubicBezTo>
                <a:cubicBezTo>
                  <a:pt x="1100" y="11"/>
                  <a:pt x="1100" y="11"/>
                  <a:pt x="1099" y="10"/>
                </a:cubicBezTo>
                <a:cubicBezTo>
                  <a:pt x="1099" y="9"/>
                  <a:pt x="1097" y="8"/>
                  <a:pt x="1098" y="7"/>
                </a:cubicBezTo>
                <a:cubicBezTo>
                  <a:pt x="1099" y="5"/>
                  <a:pt x="1101" y="5"/>
                  <a:pt x="1102" y="5"/>
                </a:cubicBezTo>
                <a:cubicBezTo>
                  <a:pt x="1105" y="4"/>
                  <a:pt x="1109" y="3"/>
                  <a:pt x="1112" y="2"/>
                </a:cubicBezTo>
                <a:cubicBezTo>
                  <a:pt x="1114" y="2"/>
                  <a:pt x="1115" y="2"/>
                  <a:pt x="1116" y="2"/>
                </a:cubicBezTo>
                <a:cubicBezTo>
                  <a:pt x="1082" y="2"/>
                  <a:pt x="1082" y="2"/>
                  <a:pt x="1082" y="2"/>
                </a:cubicBezTo>
                <a:cubicBezTo>
                  <a:pt x="1082" y="2"/>
                  <a:pt x="1082" y="3"/>
                  <a:pt x="1082" y="3"/>
                </a:cubicBezTo>
                <a:cubicBezTo>
                  <a:pt x="1083" y="3"/>
                  <a:pt x="1084" y="3"/>
                  <a:pt x="1084" y="3"/>
                </a:cubicBezTo>
                <a:cubicBezTo>
                  <a:pt x="1085" y="4"/>
                  <a:pt x="1081" y="4"/>
                  <a:pt x="1080" y="4"/>
                </a:cubicBezTo>
                <a:cubicBezTo>
                  <a:pt x="1079" y="4"/>
                  <a:pt x="1078" y="5"/>
                  <a:pt x="1077" y="5"/>
                </a:cubicBezTo>
                <a:cubicBezTo>
                  <a:pt x="1077" y="5"/>
                  <a:pt x="1077" y="5"/>
                  <a:pt x="1076" y="5"/>
                </a:cubicBezTo>
                <a:cubicBezTo>
                  <a:pt x="1076" y="5"/>
                  <a:pt x="1076" y="5"/>
                  <a:pt x="1075" y="5"/>
                </a:cubicBezTo>
                <a:cubicBezTo>
                  <a:pt x="1075" y="6"/>
                  <a:pt x="1075" y="5"/>
                  <a:pt x="1074" y="5"/>
                </a:cubicBezTo>
                <a:cubicBezTo>
                  <a:pt x="1074" y="6"/>
                  <a:pt x="1074" y="6"/>
                  <a:pt x="1075" y="7"/>
                </a:cubicBezTo>
                <a:cubicBezTo>
                  <a:pt x="1076" y="7"/>
                  <a:pt x="1077" y="7"/>
                  <a:pt x="1078" y="7"/>
                </a:cubicBezTo>
                <a:cubicBezTo>
                  <a:pt x="1080" y="8"/>
                  <a:pt x="1081" y="8"/>
                  <a:pt x="1083" y="8"/>
                </a:cubicBezTo>
                <a:cubicBezTo>
                  <a:pt x="1083" y="9"/>
                  <a:pt x="1082" y="9"/>
                  <a:pt x="1081" y="9"/>
                </a:cubicBezTo>
                <a:cubicBezTo>
                  <a:pt x="1080" y="9"/>
                  <a:pt x="1080" y="10"/>
                  <a:pt x="1079" y="10"/>
                </a:cubicBezTo>
                <a:cubicBezTo>
                  <a:pt x="1077" y="10"/>
                  <a:pt x="1075" y="10"/>
                  <a:pt x="1074" y="9"/>
                </a:cubicBezTo>
                <a:cubicBezTo>
                  <a:pt x="1072" y="9"/>
                  <a:pt x="1070" y="10"/>
                  <a:pt x="1068" y="9"/>
                </a:cubicBezTo>
                <a:cubicBezTo>
                  <a:pt x="1067" y="9"/>
                  <a:pt x="1066" y="8"/>
                  <a:pt x="1064" y="7"/>
                </a:cubicBezTo>
                <a:cubicBezTo>
                  <a:pt x="1063" y="7"/>
                  <a:pt x="1062" y="7"/>
                  <a:pt x="1061" y="7"/>
                </a:cubicBezTo>
                <a:cubicBezTo>
                  <a:pt x="1060" y="7"/>
                  <a:pt x="1060" y="8"/>
                  <a:pt x="1059" y="8"/>
                </a:cubicBezTo>
                <a:cubicBezTo>
                  <a:pt x="1058" y="8"/>
                  <a:pt x="1057" y="8"/>
                  <a:pt x="1057" y="9"/>
                </a:cubicBezTo>
                <a:cubicBezTo>
                  <a:pt x="1056" y="9"/>
                  <a:pt x="1056" y="10"/>
                  <a:pt x="1056" y="10"/>
                </a:cubicBezTo>
                <a:cubicBezTo>
                  <a:pt x="1055" y="10"/>
                  <a:pt x="1055" y="10"/>
                  <a:pt x="1055" y="11"/>
                </a:cubicBezTo>
                <a:cubicBezTo>
                  <a:pt x="1055" y="12"/>
                  <a:pt x="1056" y="12"/>
                  <a:pt x="1057" y="12"/>
                </a:cubicBezTo>
                <a:close/>
                <a:moveTo>
                  <a:pt x="603" y="400"/>
                </a:moveTo>
                <a:cubicBezTo>
                  <a:pt x="604" y="401"/>
                  <a:pt x="605" y="401"/>
                  <a:pt x="606" y="401"/>
                </a:cubicBezTo>
                <a:cubicBezTo>
                  <a:pt x="608" y="402"/>
                  <a:pt x="609" y="401"/>
                  <a:pt x="610" y="400"/>
                </a:cubicBezTo>
                <a:cubicBezTo>
                  <a:pt x="611" y="399"/>
                  <a:pt x="611" y="397"/>
                  <a:pt x="610" y="397"/>
                </a:cubicBezTo>
                <a:cubicBezTo>
                  <a:pt x="608" y="396"/>
                  <a:pt x="608" y="395"/>
                  <a:pt x="606" y="395"/>
                </a:cubicBezTo>
                <a:cubicBezTo>
                  <a:pt x="605" y="395"/>
                  <a:pt x="605" y="395"/>
                  <a:pt x="604" y="394"/>
                </a:cubicBezTo>
                <a:cubicBezTo>
                  <a:pt x="604" y="394"/>
                  <a:pt x="603" y="393"/>
                  <a:pt x="603" y="394"/>
                </a:cubicBezTo>
                <a:cubicBezTo>
                  <a:pt x="602" y="395"/>
                  <a:pt x="603" y="396"/>
                  <a:pt x="603" y="396"/>
                </a:cubicBezTo>
                <a:cubicBezTo>
                  <a:pt x="603" y="398"/>
                  <a:pt x="602" y="399"/>
                  <a:pt x="603" y="400"/>
                </a:cubicBezTo>
                <a:close/>
                <a:moveTo>
                  <a:pt x="526" y="418"/>
                </a:moveTo>
                <a:cubicBezTo>
                  <a:pt x="527" y="419"/>
                  <a:pt x="528" y="418"/>
                  <a:pt x="529" y="418"/>
                </a:cubicBezTo>
                <a:cubicBezTo>
                  <a:pt x="531" y="417"/>
                  <a:pt x="533" y="416"/>
                  <a:pt x="531" y="415"/>
                </a:cubicBezTo>
                <a:cubicBezTo>
                  <a:pt x="531" y="415"/>
                  <a:pt x="530" y="415"/>
                  <a:pt x="530" y="415"/>
                </a:cubicBezTo>
                <a:cubicBezTo>
                  <a:pt x="529" y="415"/>
                  <a:pt x="529" y="414"/>
                  <a:pt x="529" y="414"/>
                </a:cubicBezTo>
                <a:cubicBezTo>
                  <a:pt x="528" y="413"/>
                  <a:pt x="528" y="413"/>
                  <a:pt x="527" y="412"/>
                </a:cubicBezTo>
                <a:cubicBezTo>
                  <a:pt x="525" y="412"/>
                  <a:pt x="525" y="412"/>
                  <a:pt x="524" y="411"/>
                </a:cubicBezTo>
                <a:cubicBezTo>
                  <a:pt x="523" y="411"/>
                  <a:pt x="521" y="410"/>
                  <a:pt x="521" y="411"/>
                </a:cubicBezTo>
                <a:cubicBezTo>
                  <a:pt x="521" y="413"/>
                  <a:pt x="523" y="414"/>
                  <a:pt x="524" y="415"/>
                </a:cubicBezTo>
                <a:cubicBezTo>
                  <a:pt x="525" y="416"/>
                  <a:pt x="524" y="418"/>
                  <a:pt x="526" y="418"/>
                </a:cubicBezTo>
                <a:close/>
                <a:moveTo>
                  <a:pt x="436" y="477"/>
                </a:moveTo>
                <a:cubicBezTo>
                  <a:pt x="437" y="477"/>
                  <a:pt x="438" y="477"/>
                  <a:pt x="438" y="477"/>
                </a:cubicBezTo>
                <a:cubicBezTo>
                  <a:pt x="440" y="477"/>
                  <a:pt x="442" y="478"/>
                  <a:pt x="444" y="478"/>
                </a:cubicBezTo>
                <a:cubicBezTo>
                  <a:pt x="445" y="479"/>
                  <a:pt x="446" y="478"/>
                  <a:pt x="447" y="476"/>
                </a:cubicBezTo>
                <a:cubicBezTo>
                  <a:pt x="448" y="475"/>
                  <a:pt x="449" y="474"/>
                  <a:pt x="450" y="473"/>
                </a:cubicBezTo>
                <a:cubicBezTo>
                  <a:pt x="451" y="472"/>
                  <a:pt x="452" y="471"/>
                  <a:pt x="453" y="471"/>
                </a:cubicBezTo>
                <a:cubicBezTo>
                  <a:pt x="455" y="470"/>
                  <a:pt x="456" y="470"/>
                  <a:pt x="458" y="470"/>
                </a:cubicBezTo>
                <a:cubicBezTo>
                  <a:pt x="459" y="470"/>
                  <a:pt x="461" y="470"/>
                  <a:pt x="462" y="468"/>
                </a:cubicBezTo>
                <a:cubicBezTo>
                  <a:pt x="462" y="467"/>
                  <a:pt x="462" y="465"/>
                  <a:pt x="462" y="464"/>
                </a:cubicBezTo>
                <a:cubicBezTo>
                  <a:pt x="463" y="463"/>
                  <a:pt x="464" y="461"/>
                  <a:pt x="462" y="460"/>
                </a:cubicBezTo>
                <a:cubicBezTo>
                  <a:pt x="462" y="460"/>
                  <a:pt x="461" y="460"/>
                  <a:pt x="460" y="460"/>
                </a:cubicBezTo>
                <a:cubicBezTo>
                  <a:pt x="459" y="460"/>
                  <a:pt x="459" y="459"/>
                  <a:pt x="459" y="459"/>
                </a:cubicBezTo>
                <a:cubicBezTo>
                  <a:pt x="458" y="458"/>
                  <a:pt x="457" y="458"/>
                  <a:pt x="456" y="459"/>
                </a:cubicBezTo>
                <a:cubicBezTo>
                  <a:pt x="456" y="459"/>
                  <a:pt x="456" y="460"/>
                  <a:pt x="455" y="460"/>
                </a:cubicBezTo>
                <a:cubicBezTo>
                  <a:pt x="454" y="461"/>
                  <a:pt x="454" y="460"/>
                  <a:pt x="454" y="461"/>
                </a:cubicBezTo>
                <a:cubicBezTo>
                  <a:pt x="453" y="462"/>
                  <a:pt x="454" y="462"/>
                  <a:pt x="454" y="463"/>
                </a:cubicBezTo>
                <a:cubicBezTo>
                  <a:pt x="456" y="464"/>
                  <a:pt x="454" y="465"/>
                  <a:pt x="453" y="466"/>
                </a:cubicBezTo>
                <a:cubicBezTo>
                  <a:pt x="452" y="467"/>
                  <a:pt x="452" y="467"/>
                  <a:pt x="451" y="467"/>
                </a:cubicBezTo>
                <a:cubicBezTo>
                  <a:pt x="451" y="467"/>
                  <a:pt x="450" y="468"/>
                  <a:pt x="450" y="469"/>
                </a:cubicBezTo>
                <a:cubicBezTo>
                  <a:pt x="449" y="469"/>
                  <a:pt x="448" y="471"/>
                  <a:pt x="448" y="470"/>
                </a:cubicBezTo>
                <a:cubicBezTo>
                  <a:pt x="447" y="470"/>
                  <a:pt x="448" y="469"/>
                  <a:pt x="448" y="468"/>
                </a:cubicBezTo>
                <a:cubicBezTo>
                  <a:pt x="448" y="467"/>
                  <a:pt x="448" y="467"/>
                  <a:pt x="449" y="467"/>
                </a:cubicBezTo>
                <a:cubicBezTo>
                  <a:pt x="450" y="466"/>
                  <a:pt x="450" y="466"/>
                  <a:pt x="450" y="465"/>
                </a:cubicBezTo>
                <a:cubicBezTo>
                  <a:pt x="450" y="464"/>
                  <a:pt x="449" y="465"/>
                  <a:pt x="448" y="464"/>
                </a:cubicBezTo>
                <a:cubicBezTo>
                  <a:pt x="448" y="464"/>
                  <a:pt x="448" y="463"/>
                  <a:pt x="449" y="462"/>
                </a:cubicBezTo>
                <a:cubicBezTo>
                  <a:pt x="449" y="461"/>
                  <a:pt x="450" y="459"/>
                  <a:pt x="450" y="457"/>
                </a:cubicBezTo>
                <a:cubicBezTo>
                  <a:pt x="450" y="455"/>
                  <a:pt x="447" y="455"/>
                  <a:pt x="446" y="456"/>
                </a:cubicBezTo>
                <a:cubicBezTo>
                  <a:pt x="444" y="457"/>
                  <a:pt x="445" y="459"/>
                  <a:pt x="445" y="460"/>
                </a:cubicBezTo>
                <a:cubicBezTo>
                  <a:pt x="444" y="461"/>
                  <a:pt x="444" y="461"/>
                  <a:pt x="443" y="461"/>
                </a:cubicBezTo>
                <a:cubicBezTo>
                  <a:pt x="443" y="462"/>
                  <a:pt x="443" y="462"/>
                  <a:pt x="443" y="463"/>
                </a:cubicBezTo>
                <a:cubicBezTo>
                  <a:pt x="442" y="464"/>
                  <a:pt x="439" y="464"/>
                  <a:pt x="441" y="465"/>
                </a:cubicBezTo>
                <a:cubicBezTo>
                  <a:pt x="441" y="466"/>
                  <a:pt x="442" y="466"/>
                  <a:pt x="441" y="467"/>
                </a:cubicBezTo>
                <a:cubicBezTo>
                  <a:pt x="441" y="467"/>
                  <a:pt x="441" y="468"/>
                  <a:pt x="440" y="468"/>
                </a:cubicBezTo>
                <a:cubicBezTo>
                  <a:pt x="439" y="468"/>
                  <a:pt x="439" y="469"/>
                  <a:pt x="438" y="470"/>
                </a:cubicBezTo>
                <a:cubicBezTo>
                  <a:pt x="438" y="470"/>
                  <a:pt x="438" y="471"/>
                  <a:pt x="438" y="472"/>
                </a:cubicBezTo>
                <a:cubicBezTo>
                  <a:pt x="438" y="473"/>
                  <a:pt x="438" y="474"/>
                  <a:pt x="436" y="475"/>
                </a:cubicBezTo>
                <a:cubicBezTo>
                  <a:pt x="435" y="475"/>
                  <a:pt x="433" y="476"/>
                  <a:pt x="433" y="477"/>
                </a:cubicBezTo>
                <a:cubicBezTo>
                  <a:pt x="434" y="478"/>
                  <a:pt x="435" y="477"/>
                  <a:pt x="436" y="477"/>
                </a:cubicBezTo>
                <a:close/>
                <a:moveTo>
                  <a:pt x="412" y="478"/>
                </a:moveTo>
                <a:cubicBezTo>
                  <a:pt x="412" y="477"/>
                  <a:pt x="411" y="477"/>
                  <a:pt x="410" y="477"/>
                </a:cubicBezTo>
                <a:cubicBezTo>
                  <a:pt x="409" y="478"/>
                  <a:pt x="409" y="478"/>
                  <a:pt x="409" y="479"/>
                </a:cubicBezTo>
                <a:cubicBezTo>
                  <a:pt x="408" y="479"/>
                  <a:pt x="408" y="479"/>
                  <a:pt x="407" y="480"/>
                </a:cubicBezTo>
                <a:cubicBezTo>
                  <a:pt x="405" y="480"/>
                  <a:pt x="401" y="483"/>
                  <a:pt x="403" y="485"/>
                </a:cubicBezTo>
                <a:cubicBezTo>
                  <a:pt x="404" y="486"/>
                  <a:pt x="406" y="486"/>
                  <a:pt x="407" y="486"/>
                </a:cubicBezTo>
                <a:cubicBezTo>
                  <a:pt x="409" y="486"/>
                  <a:pt x="409" y="485"/>
                  <a:pt x="410" y="484"/>
                </a:cubicBezTo>
                <a:cubicBezTo>
                  <a:pt x="412" y="483"/>
                  <a:pt x="413" y="482"/>
                  <a:pt x="414" y="481"/>
                </a:cubicBezTo>
                <a:cubicBezTo>
                  <a:pt x="416" y="480"/>
                  <a:pt x="414" y="480"/>
                  <a:pt x="413" y="479"/>
                </a:cubicBezTo>
                <a:cubicBezTo>
                  <a:pt x="413" y="478"/>
                  <a:pt x="413" y="478"/>
                  <a:pt x="412" y="478"/>
                </a:cubicBezTo>
                <a:close/>
                <a:moveTo>
                  <a:pt x="419" y="479"/>
                </a:moveTo>
                <a:cubicBezTo>
                  <a:pt x="418" y="480"/>
                  <a:pt x="418" y="480"/>
                  <a:pt x="417" y="481"/>
                </a:cubicBezTo>
                <a:cubicBezTo>
                  <a:pt x="417" y="482"/>
                  <a:pt x="416" y="483"/>
                  <a:pt x="417" y="483"/>
                </a:cubicBezTo>
                <a:cubicBezTo>
                  <a:pt x="418" y="483"/>
                  <a:pt x="419" y="482"/>
                  <a:pt x="419" y="482"/>
                </a:cubicBezTo>
                <a:cubicBezTo>
                  <a:pt x="421" y="481"/>
                  <a:pt x="422" y="481"/>
                  <a:pt x="423" y="481"/>
                </a:cubicBezTo>
                <a:cubicBezTo>
                  <a:pt x="424" y="481"/>
                  <a:pt x="424" y="480"/>
                  <a:pt x="425" y="480"/>
                </a:cubicBezTo>
                <a:cubicBezTo>
                  <a:pt x="426" y="479"/>
                  <a:pt x="426" y="479"/>
                  <a:pt x="427" y="479"/>
                </a:cubicBezTo>
                <a:cubicBezTo>
                  <a:pt x="428" y="478"/>
                  <a:pt x="429" y="478"/>
                  <a:pt x="431" y="477"/>
                </a:cubicBezTo>
                <a:cubicBezTo>
                  <a:pt x="432" y="477"/>
                  <a:pt x="433" y="476"/>
                  <a:pt x="434" y="475"/>
                </a:cubicBezTo>
                <a:cubicBezTo>
                  <a:pt x="434" y="474"/>
                  <a:pt x="436" y="472"/>
                  <a:pt x="434" y="473"/>
                </a:cubicBezTo>
                <a:cubicBezTo>
                  <a:pt x="433" y="473"/>
                  <a:pt x="433" y="473"/>
                  <a:pt x="432" y="474"/>
                </a:cubicBezTo>
                <a:cubicBezTo>
                  <a:pt x="432" y="474"/>
                  <a:pt x="431" y="474"/>
                  <a:pt x="430" y="474"/>
                </a:cubicBezTo>
                <a:cubicBezTo>
                  <a:pt x="429" y="474"/>
                  <a:pt x="427" y="474"/>
                  <a:pt x="426" y="474"/>
                </a:cubicBezTo>
                <a:cubicBezTo>
                  <a:pt x="425" y="475"/>
                  <a:pt x="425" y="475"/>
                  <a:pt x="424" y="475"/>
                </a:cubicBezTo>
                <a:cubicBezTo>
                  <a:pt x="423" y="476"/>
                  <a:pt x="422" y="475"/>
                  <a:pt x="422" y="476"/>
                </a:cubicBezTo>
                <a:cubicBezTo>
                  <a:pt x="421" y="476"/>
                  <a:pt x="421" y="477"/>
                  <a:pt x="420" y="477"/>
                </a:cubicBezTo>
                <a:cubicBezTo>
                  <a:pt x="420" y="478"/>
                  <a:pt x="420" y="479"/>
                  <a:pt x="419" y="479"/>
                </a:cubicBezTo>
                <a:close/>
                <a:moveTo>
                  <a:pt x="395" y="485"/>
                </a:moveTo>
                <a:cubicBezTo>
                  <a:pt x="393" y="484"/>
                  <a:pt x="390" y="492"/>
                  <a:pt x="390" y="493"/>
                </a:cubicBezTo>
                <a:cubicBezTo>
                  <a:pt x="389" y="493"/>
                  <a:pt x="389" y="494"/>
                  <a:pt x="389" y="495"/>
                </a:cubicBezTo>
                <a:cubicBezTo>
                  <a:pt x="390" y="495"/>
                  <a:pt x="391" y="495"/>
                  <a:pt x="391" y="494"/>
                </a:cubicBezTo>
                <a:cubicBezTo>
                  <a:pt x="392" y="493"/>
                  <a:pt x="393" y="492"/>
                  <a:pt x="395" y="491"/>
                </a:cubicBezTo>
                <a:cubicBezTo>
                  <a:pt x="395" y="491"/>
                  <a:pt x="396" y="490"/>
                  <a:pt x="396" y="489"/>
                </a:cubicBezTo>
                <a:cubicBezTo>
                  <a:pt x="395" y="489"/>
                  <a:pt x="394" y="490"/>
                  <a:pt x="394" y="488"/>
                </a:cubicBezTo>
                <a:cubicBezTo>
                  <a:pt x="394" y="487"/>
                  <a:pt x="395" y="487"/>
                  <a:pt x="395" y="487"/>
                </a:cubicBezTo>
                <a:cubicBezTo>
                  <a:pt x="395" y="486"/>
                  <a:pt x="396" y="485"/>
                  <a:pt x="395" y="485"/>
                </a:cubicBezTo>
                <a:close/>
                <a:moveTo>
                  <a:pt x="443" y="455"/>
                </a:moveTo>
                <a:cubicBezTo>
                  <a:pt x="443" y="455"/>
                  <a:pt x="443" y="456"/>
                  <a:pt x="444" y="456"/>
                </a:cubicBezTo>
                <a:cubicBezTo>
                  <a:pt x="445" y="457"/>
                  <a:pt x="446" y="455"/>
                  <a:pt x="447" y="455"/>
                </a:cubicBezTo>
                <a:cubicBezTo>
                  <a:pt x="448" y="454"/>
                  <a:pt x="449" y="454"/>
                  <a:pt x="451" y="453"/>
                </a:cubicBezTo>
                <a:cubicBezTo>
                  <a:pt x="452" y="452"/>
                  <a:pt x="452" y="450"/>
                  <a:pt x="453" y="449"/>
                </a:cubicBezTo>
                <a:cubicBezTo>
                  <a:pt x="454" y="449"/>
                  <a:pt x="456" y="447"/>
                  <a:pt x="455" y="446"/>
                </a:cubicBezTo>
                <a:cubicBezTo>
                  <a:pt x="455" y="445"/>
                  <a:pt x="452" y="447"/>
                  <a:pt x="452" y="447"/>
                </a:cubicBezTo>
                <a:cubicBezTo>
                  <a:pt x="450" y="448"/>
                  <a:pt x="449" y="448"/>
                  <a:pt x="448" y="449"/>
                </a:cubicBezTo>
                <a:cubicBezTo>
                  <a:pt x="446" y="449"/>
                  <a:pt x="445" y="451"/>
                  <a:pt x="444" y="452"/>
                </a:cubicBezTo>
                <a:cubicBezTo>
                  <a:pt x="442" y="453"/>
                  <a:pt x="441" y="455"/>
                  <a:pt x="441" y="458"/>
                </a:cubicBezTo>
                <a:cubicBezTo>
                  <a:pt x="441" y="458"/>
                  <a:pt x="441" y="459"/>
                  <a:pt x="441" y="459"/>
                </a:cubicBezTo>
                <a:cubicBezTo>
                  <a:pt x="442" y="459"/>
                  <a:pt x="442" y="459"/>
                  <a:pt x="442" y="458"/>
                </a:cubicBezTo>
                <a:cubicBezTo>
                  <a:pt x="443" y="457"/>
                  <a:pt x="441" y="457"/>
                  <a:pt x="442" y="456"/>
                </a:cubicBezTo>
                <a:cubicBezTo>
                  <a:pt x="442" y="455"/>
                  <a:pt x="443" y="455"/>
                  <a:pt x="443" y="455"/>
                </a:cubicBezTo>
                <a:close/>
                <a:moveTo>
                  <a:pt x="538" y="416"/>
                </a:moveTo>
                <a:cubicBezTo>
                  <a:pt x="538" y="416"/>
                  <a:pt x="538" y="417"/>
                  <a:pt x="538" y="417"/>
                </a:cubicBezTo>
                <a:cubicBezTo>
                  <a:pt x="539" y="418"/>
                  <a:pt x="539" y="417"/>
                  <a:pt x="540" y="417"/>
                </a:cubicBezTo>
                <a:cubicBezTo>
                  <a:pt x="541" y="417"/>
                  <a:pt x="541" y="418"/>
                  <a:pt x="542" y="418"/>
                </a:cubicBezTo>
                <a:cubicBezTo>
                  <a:pt x="542" y="418"/>
                  <a:pt x="543" y="419"/>
                  <a:pt x="543" y="419"/>
                </a:cubicBezTo>
                <a:cubicBezTo>
                  <a:pt x="544" y="418"/>
                  <a:pt x="544" y="417"/>
                  <a:pt x="544" y="417"/>
                </a:cubicBezTo>
                <a:cubicBezTo>
                  <a:pt x="545" y="415"/>
                  <a:pt x="547" y="415"/>
                  <a:pt x="546" y="413"/>
                </a:cubicBezTo>
                <a:cubicBezTo>
                  <a:pt x="545" y="412"/>
                  <a:pt x="545" y="412"/>
                  <a:pt x="544" y="412"/>
                </a:cubicBezTo>
                <a:cubicBezTo>
                  <a:pt x="543" y="413"/>
                  <a:pt x="543" y="413"/>
                  <a:pt x="542" y="414"/>
                </a:cubicBezTo>
                <a:cubicBezTo>
                  <a:pt x="542" y="414"/>
                  <a:pt x="541" y="414"/>
                  <a:pt x="540" y="414"/>
                </a:cubicBezTo>
                <a:cubicBezTo>
                  <a:pt x="540" y="414"/>
                  <a:pt x="539" y="414"/>
                  <a:pt x="539" y="414"/>
                </a:cubicBezTo>
                <a:cubicBezTo>
                  <a:pt x="538" y="414"/>
                  <a:pt x="538" y="414"/>
                  <a:pt x="538" y="414"/>
                </a:cubicBezTo>
                <a:cubicBezTo>
                  <a:pt x="537" y="414"/>
                  <a:pt x="537" y="414"/>
                  <a:pt x="537" y="415"/>
                </a:cubicBezTo>
                <a:cubicBezTo>
                  <a:pt x="537" y="416"/>
                  <a:pt x="538" y="416"/>
                  <a:pt x="538" y="416"/>
                </a:cubicBezTo>
                <a:close/>
                <a:moveTo>
                  <a:pt x="534" y="92"/>
                </a:moveTo>
                <a:cubicBezTo>
                  <a:pt x="536" y="92"/>
                  <a:pt x="537" y="92"/>
                  <a:pt x="538" y="93"/>
                </a:cubicBezTo>
                <a:cubicBezTo>
                  <a:pt x="540" y="94"/>
                  <a:pt x="541" y="94"/>
                  <a:pt x="542" y="95"/>
                </a:cubicBezTo>
                <a:cubicBezTo>
                  <a:pt x="542" y="96"/>
                  <a:pt x="542" y="97"/>
                  <a:pt x="543" y="98"/>
                </a:cubicBezTo>
                <a:cubicBezTo>
                  <a:pt x="544" y="99"/>
                  <a:pt x="544" y="99"/>
                  <a:pt x="544" y="100"/>
                </a:cubicBezTo>
                <a:cubicBezTo>
                  <a:pt x="544" y="100"/>
                  <a:pt x="544" y="101"/>
                  <a:pt x="544" y="101"/>
                </a:cubicBezTo>
                <a:cubicBezTo>
                  <a:pt x="543" y="102"/>
                  <a:pt x="542" y="102"/>
                  <a:pt x="542" y="103"/>
                </a:cubicBezTo>
                <a:cubicBezTo>
                  <a:pt x="543" y="104"/>
                  <a:pt x="544" y="103"/>
                  <a:pt x="544" y="102"/>
                </a:cubicBezTo>
                <a:cubicBezTo>
                  <a:pt x="545" y="102"/>
                  <a:pt x="547" y="102"/>
                  <a:pt x="548" y="102"/>
                </a:cubicBezTo>
                <a:cubicBezTo>
                  <a:pt x="550" y="102"/>
                  <a:pt x="551" y="102"/>
                  <a:pt x="552" y="102"/>
                </a:cubicBezTo>
                <a:cubicBezTo>
                  <a:pt x="553" y="102"/>
                  <a:pt x="554" y="102"/>
                  <a:pt x="554" y="102"/>
                </a:cubicBezTo>
                <a:cubicBezTo>
                  <a:pt x="555" y="101"/>
                  <a:pt x="556" y="101"/>
                  <a:pt x="556" y="101"/>
                </a:cubicBezTo>
                <a:cubicBezTo>
                  <a:pt x="558" y="100"/>
                  <a:pt x="559" y="101"/>
                  <a:pt x="561" y="101"/>
                </a:cubicBezTo>
                <a:cubicBezTo>
                  <a:pt x="563" y="101"/>
                  <a:pt x="564" y="100"/>
                  <a:pt x="565" y="100"/>
                </a:cubicBezTo>
                <a:cubicBezTo>
                  <a:pt x="568" y="100"/>
                  <a:pt x="575" y="101"/>
                  <a:pt x="574" y="96"/>
                </a:cubicBezTo>
                <a:cubicBezTo>
                  <a:pt x="574" y="95"/>
                  <a:pt x="573" y="95"/>
                  <a:pt x="573" y="95"/>
                </a:cubicBezTo>
                <a:cubicBezTo>
                  <a:pt x="572" y="94"/>
                  <a:pt x="573" y="93"/>
                  <a:pt x="574" y="92"/>
                </a:cubicBezTo>
                <a:cubicBezTo>
                  <a:pt x="575" y="91"/>
                  <a:pt x="574" y="90"/>
                  <a:pt x="573" y="89"/>
                </a:cubicBezTo>
                <a:cubicBezTo>
                  <a:pt x="572" y="89"/>
                  <a:pt x="572" y="89"/>
                  <a:pt x="571" y="88"/>
                </a:cubicBezTo>
                <a:cubicBezTo>
                  <a:pt x="571" y="88"/>
                  <a:pt x="571" y="87"/>
                  <a:pt x="571" y="86"/>
                </a:cubicBezTo>
                <a:cubicBezTo>
                  <a:pt x="570" y="84"/>
                  <a:pt x="569" y="87"/>
                  <a:pt x="568" y="87"/>
                </a:cubicBezTo>
                <a:cubicBezTo>
                  <a:pt x="566" y="88"/>
                  <a:pt x="566" y="86"/>
                  <a:pt x="565" y="86"/>
                </a:cubicBezTo>
                <a:cubicBezTo>
                  <a:pt x="564" y="85"/>
                  <a:pt x="562" y="85"/>
                  <a:pt x="561" y="86"/>
                </a:cubicBezTo>
                <a:cubicBezTo>
                  <a:pt x="560" y="87"/>
                  <a:pt x="559" y="86"/>
                  <a:pt x="557" y="85"/>
                </a:cubicBezTo>
                <a:cubicBezTo>
                  <a:pt x="556" y="85"/>
                  <a:pt x="555" y="84"/>
                  <a:pt x="554" y="84"/>
                </a:cubicBezTo>
                <a:cubicBezTo>
                  <a:pt x="553" y="85"/>
                  <a:pt x="552" y="85"/>
                  <a:pt x="552" y="85"/>
                </a:cubicBezTo>
                <a:cubicBezTo>
                  <a:pt x="552" y="86"/>
                  <a:pt x="551" y="87"/>
                  <a:pt x="551" y="87"/>
                </a:cubicBezTo>
                <a:cubicBezTo>
                  <a:pt x="550" y="87"/>
                  <a:pt x="550" y="87"/>
                  <a:pt x="549" y="87"/>
                </a:cubicBezTo>
                <a:cubicBezTo>
                  <a:pt x="548" y="88"/>
                  <a:pt x="546" y="88"/>
                  <a:pt x="544" y="88"/>
                </a:cubicBezTo>
                <a:cubicBezTo>
                  <a:pt x="543" y="89"/>
                  <a:pt x="541" y="89"/>
                  <a:pt x="540" y="89"/>
                </a:cubicBezTo>
                <a:cubicBezTo>
                  <a:pt x="538" y="89"/>
                  <a:pt x="537" y="89"/>
                  <a:pt x="535" y="90"/>
                </a:cubicBezTo>
                <a:cubicBezTo>
                  <a:pt x="535" y="90"/>
                  <a:pt x="534" y="90"/>
                  <a:pt x="533" y="90"/>
                </a:cubicBezTo>
                <a:cubicBezTo>
                  <a:pt x="533" y="90"/>
                  <a:pt x="532" y="90"/>
                  <a:pt x="531" y="91"/>
                </a:cubicBezTo>
                <a:cubicBezTo>
                  <a:pt x="531" y="91"/>
                  <a:pt x="532" y="91"/>
                  <a:pt x="532" y="91"/>
                </a:cubicBezTo>
                <a:cubicBezTo>
                  <a:pt x="533" y="92"/>
                  <a:pt x="534" y="92"/>
                  <a:pt x="534" y="92"/>
                </a:cubicBezTo>
                <a:close/>
                <a:moveTo>
                  <a:pt x="432" y="459"/>
                </a:moveTo>
                <a:cubicBezTo>
                  <a:pt x="430" y="459"/>
                  <a:pt x="429" y="461"/>
                  <a:pt x="428" y="462"/>
                </a:cubicBezTo>
                <a:cubicBezTo>
                  <a:pt x="427" y="463"/>
                  <a:pt x="425" y="462"/>
                  <a:pt x="424" y="463"/>
                </a:cubicBezTo>
                <a:cubicBezTo>
                  <a:pt x="424" y="464"/>
                  <a:pt x="423" y="465"/>
                  <a:pt x="422" y="465"/>
                </a:cubicBezTo>
                <a:cubicBezTo>
                  <a:pt x="420" y="465"/>
                  <a:pt x="420" y="466"/>
                  <a:pt x="420" y="467"/>
                </a:cubicBezTo>
                <a:cubicBezTo>
                  <a:pt x="421" y="468"/>
                  <a:pt x="421" y="468"/>
                  <a:pt x="421" y="469"/>
                </a:cubicBezTo>
                <a:cubicBezTo>
                  <a:pt x="422" y="469"/>
                  <a:pt x="423" y="469"/>
                  <a:pt x="423" y="469"/>
                </a:cubicBezTo>
                <a:cubicBezTo>
                  <a:pt x="424" y="468"/>
                  <a:pt x="424" y="466"/>
                  <a:pt x="426" y="466"/>
                </a:cubicBezTo>
                <a:cubicBezTo>
                  <a:pt x="427" y="465"/>
                  <a:pt x="429" y="465"/>
                  <a:pt x="430" y="465"/>
                </a:cubicBezTo>
                <a:cubicBezTo>
                  <a:pt x="432" y="465"/>
                  <a:pt x="431" y="467"/>
                  <a:pt x="430" y="468"/>
                </a:cubicBezTo>
                <a:cubicBezTo>
                  <a:pt x="430" y="468"/>
                  <a:pt x="430" y="469"/>
                  <a:pt x="431" y="469"/>
                </a:cubicBezTo>
                <a:cubicBezTo>
                  <a:pt x="431" y="470"/>
                  <a:pt x="432" y="469"/>
                  <a:pt x="433" y="469"/>
                </a:cubicBezTo>
                <a:cubicBezTo>
                  <a:pt x="433" y="469"/>
                  <a:pt x="434" y="469"/>
                  <a:pt x="435" y="469"/>
                </a:cubicBezTo>
                <a:cubicBezTo>
                  <a:pt x="435" y="468"/>
                  <a:pt x="436" y="468"/>
                  <a:pt x="436" y="467"/>
                </a:cubicBezTo>
                <a:cubicBezTo>
                  <a:pt x="437" y="467"/>
                  <a:pt x="438" y="467"/>
                  <a:pt x="438" y="467"/>
                </a:cubicBezTo>
                <a:cubicBezTo>
                  <a:pt x="439" y="466"/>
                  <a:pt x="439" y="466"/>
                  <a:pt x="439" y="465"/>
                </a:cubicBezTo>
                <a:cubicBezTo>
                  <a:pt x="440" y="464"/>
                  <a:pt x="441" y="462"/>
                  <a:pt x="440" y="461"/>
                </a:cubicBezTo>
                <a:cubicBezTo>
                  <a:pt x="439" y="460"/>
                  <a:pt x="437" y="460"/>
                  <a:pt x="437" y="459"/>
                </a:cubicBezTo>
                <a:cubicBezTo>
                  <a:pt x="436" y="458"/>
                  <a:pt x="436" y="458"/>
                  <a:pt x="436" y="457"/>
                </a:cubicBezTo>
                <a:cubicBezTo>
                  <a:pt x="435" y="457"/>
                  <a:pt x="435" y="456"/>
                  <a:pt x="435" y="455"/>
                </a:cubicBezTo>
                <a:cubicBezTo>
                  <a:pt x="434" y="454"/>
                  <a:pt x="432" y="453"/>
                  <a:pt x="432" y="455"/>
                </a:cubicBezTo>
                <a:cubicBezTo>
                  <a:pt x="431" y="457"/>
                  <a:pt x="434" y="458"/>
                  <a:pt x="432" y="459"/>
                </a:cubicBezTo>
                <a:close/>
                <a:moveTo>
                  <a:pt x="349" y="50"/>
                </a:moveTo>
                <a:cubicBezTo>
                  <a:pt x="349" y="51"/>
                  <a:pt x="350" y="51"/>
                  <a:pt x="350" y="52"/>
                </a:cubicBezTo>
                <a:cubicBezTo>
                  <a:pt x="351" y="53"/>
                  <a:pt x="351" y="54"/>
                  <a:pt x="351" y="54"/>
                </a:cubicBezTo>
                <a:cubicBezTo>
                  <a:pt x="352" y="56"/>
                  <a:pt x="353" y="56"/>
                  <a:pt x="354" y="57"/>
                </a:cubicBezTo>
                <a:cubicBezTo>
                  <a:pt x="356" y="58"/>
                  <a:pt x="356" y="59"/>
                  <a:pt x="356" y="61"/>
                </a:cubicBezTo>
                <a:cubicBezTo>
                  <a:pt x="356" y="63"/>
                  <a:pt x="357" y="63"/>
                  <a:pt x="358" y="63"/>
                </a:cubicBezTo>
                <a:cubicBezTo>
                  <a:pt x="360" y="63"/>
                  <a:pt x="361" y="63"/>
                  <a:pt x="362" y="62"/>
                </a:cubicBezTo>
                <a:cubicBezTo>
                  <a:pt x="363" y="62"/>
                  <a:pt x="363" y="62"/>
                  <a:pt x="364" y="61"/>
                </a:cubicBezTo>
                <a:cubicBezTo>
                  <a:pt x="366" y="60"/>
                  <a:pt x="366" y="59"/>
                  <a:pt x="365" y="57"/>
                </a:cubicBezTo>
                <a:cubicBezTo>
                  <a:pt x="365" y="57"/>
                  <a:pt x="365" y="57"/>
                  <a:pt x="364" y="56"/>
                </a:cubicBezTo>
                <a:cubicBezTo>
                  <a:pt x="364" y="56"/>
                  <a:pt x="364" y="55"/>
                  <a:pt x="365" y="55"/>
                </a:cubicBezTo>
                <a:cubicBezTo>
                  <a:pt x="366" y="54"/>
                  <a:pt x="366" y="55"/>
                  <a:pt x="367" y="55"/>
                </a:cubicBezTo>
                <a:cubicBezTo>
                  <a:pt x="368" y="56"/>
                  <a:pt x="368" y="56"/>
                  <a:pt x="369" y="56"/>
                </a:cubicBezTo>
                <a:cubicBezTo>
                  <a:pt x="369" y="56"/>
                  <a:pt x="369" y="57"/>
                  <a:pt x="369" y="57"/>
                </a:cubicBezTo>
                <a:cubicBezTo>
                  <a:pt x="369" y="58"/>
                  <a:pt x="370" y="58"/>
                  <a:pt x="370" y="58"/>
                </a:cubicBezTo>
                <a:cubicBezTo>
                  <a:pt x="370" y="57"/>
                  <a:pt x="370" y="57"/>
                  <a:pt x="370" y="56"/>
                </a:cubicBezTo>
                <a:cubicBezTo>
                  <a:pt x="369" y="55"/>
                  <a:pt x="371" y="56"/>
                  <a:pt x="372" y="56"/>
                </a:cubicBezTo>
                <a:cubicBezTo>
                  <a:pt x="372" y="55"/>
                  <a:pt x="372" y="55"/>
                  <a:pt x="373" y="55"/>
                </a:cubicBezTo>
                <a:cubicBezTo>
                  <a:pt x="374" y="56"/>
                  <a:pt x="374" y="56"/>
                  <a:pt x="374" y="57"/>
                </a:cubicBezTo>
                <a:cubicBezTo>
                  <a:pt x="373" y="58"/>
                  <a:pt x="372" y="59"/>
                  <a:pt x="371" y="60"/>
                </a:cubicBezTo>
                <a:cubicBezTo>
                  <a:pt x="370" y="60"/>
                  <a:pt x="370" y="61"/>
                  <a:pt x="369" y="62"/>
                </a:cubicBezTo>
                <a:cubicBezTo>
                  <a:pt x="369" y="62"/>
                  <a:pt x="369" y="63"/>
                  <a:pt x="368" y="63"/>
                </a:cubicBezTo>
                <a:cubicBezTo>
                  <a:pt x="367" y="64"/>
                  <a:pt x="367" y="63"/>
                  <a:pt x="366" y="64"/>
                </a:cubicBezTo>
                <a:cubicBezTo>
                  <a:pt x="366" y="65"/>
                  <a:pt x="367" y="66"/>
                  <a:pt x="367" y="66"/>
                </a:cubicBezTo>
                <a:cubicBezTo>
                  <a:pt x="369" y="67"/>
                  <a:pt x="370" y="66"/>
                  <a:pt x="372" y="67"/>
                </a:cubicBezTo>
                <a:cubicBezTo>
                  <a:pt x="373" y="68"/>
                  <a:pt x="374" y="69"/>
                  <a:pt x="376" y="68"/>
                </a:cubicBezTo>
                <a:cubicBezTo>
                  <a:pt x="376" y="68"/>
                  <a:pt x="377" y="67"/>
                  <a:pt x="378" y="68"/>
                </a:cubicBezTo>
                <a:cubicBezTo>
                  <a:pt x="378" y="68"/>
                  <a:pt x="378" y="69"/>
                  <a:pt x="378" y="70"/>
                </a:cubicBezTo>
                <a:cubicBezTo>
                  <a:pt x="377" y="70"/>
                  <a:pt x="377" y="71"/>
                  <a:pt x="377" y="72"/>
                </a:cubicBezTo>
                <a:cubicBezTo>
                  <a:pt x="376" y="72"/>
                  <a:pt x="376" y="72"/>
                  <a:pt x="375" y="72"/>
                </a:cubicBezTo>
                <a:cubicBezTo>
                  <a:pt x="374" y="72"/>
                  <a:pt x="373" y="73"/>
                  <a:pt x="371" y="72"/>
                </a:cubicBezTo>
                <a:cubicBezTo>
                  <a:pt x="371" y="72"/>
                  <a:pt x="370" y="71"/>
                  <a:pt x="370" y="71"/>
                </a:cubicBezTo>
                <a:cubicBezTo>
                  <a:pt x="369" y="71"/>
                  <a:pt x="368" y="71"/>
                  <a:pt x="367" y="71"/>
                </a:cubicBezTo>
                <a:cubicBezTo>
                  <a:pt x="365" y="70"/>
                  <a:pt x="362" y="68"/>
                  <a:pt x="359" y="68"/>
                </a:cubicBezTo>
                <a:cubicBezTo>
                  <a:pt x="358" y="68"/>
                  <a:pt x="358" y="69"/>
                  <a:pt x="357" y="68"/>
                </a:cubicBezTo>
                <a:cubicBezTo>
                  <a:pt x="356" y="68"/>
                  <a:pt x="355" y="68"/>
                  <a:pt x="355" y="69"/>
                </a:cubicBezTo>
                <a:cubicBezTo>
                  <a:pt x="354" y="70"/>
                  <a:pt x="357" y="71"/>
                  <a:pt x="357" y="72"/>
                </a:cubicBezTo>
                <a:cubicBezTo>
                  <a:pt x="358" y="73"/>
                  <a:pt x="358" y="73"/>
                  <a:pt x="358" y="74"/>
                </a:cubicBezTo>
                <a:cubicBezTo>
                  <a:pt x="358" y="75"/>
                  <a:pt x="359" y="75"/>
                  <a:pt x="360" y="75"/>
                </a:cubicBezTo>
                <a:cubicBezTo>
                  <a:pt x="360" y="76"/>
                  <a:pt x="361" y="76"/>
                  <a:pt x="360" y="77"/>
                </a:cubicBezTo>
                <a:cubicBezTo>
                  <a:pt x="360" y="78"/>
                  <a:pt x="359" y="78"/>
                  <a:pt x="360" y="79"/>
                </a:cubicBezTo>
                <a:cubicBezTo>
                  <a:pt x="361" y="80"/>
                  <a:pt x="363" y="79"/>
                  <a:pt x="364" y="80"/>
                </a:cubicBezTo>
                <a:cubicBezTo>
                  <a:pt x="365" y="80"/>
                  <a:pt x="365" y="81"/>
                  <a:pt x="366" y="82"/>
                </a:cubicBezTo>
                <a:cubicBezTo>
                  <a:pt x="368" y="83"/>
                  <a:pt x="369" y="82"/>
                  <a:pt x="370" y="83"/>
                </a:cubicBezTo>
                <a:cubicBezTo>
                  <a:pt x="372" y="83"/>
                  <a:pt x="373" y="85"/>
                  <a:pt x="374" y="85"/>
                </a:cubicBezTo>
                <a:cubicBezTo>
                  <a:pt x="376" y="86"/>
                  <a:pt x="377" y="86"/>
                  <a:pt x="378" y="86"/>
                </a:cubicBezTo>
                <a:cubicBezTo>
                  <a:pt x="380" y="87"/>
                  <a:pt x="381" y="89"/>
                  <a:pt x="382" y="89"/>
                </a:cubicBezTo>
                <a:cubicBezTo>
                  <a:pt x="383" y="89"/>
                  <a:pt x="383" y="89"/>
                  <a:pt x="384" y="89"/>
                </a:cubicBezTo>
                <a:cubicBezTo>
                  <a:pt x="385" y="89"/>
                  <a:pt x="386" y="89"/>
                  <a:pt x="386" y="89"/>
                </a:cubicBezTo>
                <a:cubicBezTo>
                  <a:pt x="387" y="89"/>
                  <a:pt x="388" y="88"/>
                  <a:pt x="389" y="88"/>
                </a:cubicBezTo>
                <a:cubicBezTo>
                  <a:pt x="389" y="89"/>
                  <a:pt x="390" y="89"/>
                  <a:pt x="389" y="89"/>
                </a:cubicBezTo>
                <a:cubicBezTo>
                  <a:pt x="389" y="90"/>
                  <a:pt x="388" y="89"/>
                  <a:pt x="388" y="90"/>
                </a:cubicBezTo>
                <a:cubicBezTo>
                  <a:pt x="388" y="90"/>
                  <a:pt x="387" y="90"/>
                  <a:pt x="387" y="90"/>
                </a:cubicBezTo>
                <a:cubicBezTo>
                  <a:pt x="386" y="90"/>
                  <a:pt x="386" y="91"/>
                  <a:pt x="385" y="91"/>
                </a:cubicBezTo>
                <a:cubicBezTo>
                  <a:pt x="384" y="91"/>
                  <a:pt x="383" y="90"/>
                  <a:pt x="383" y="90"/>
                </a:cubicBezTo>
                <a:cubicBezTo>
                  <a:pt x="382" y="90"/>
                  <a:pt x="381" y="90"/>
                  <a:pt x="381" y="90"/>
                </a:cubicBezTo>
                <a:cubicBezTo>
                  <a:pt x="380" y="90"/>
                  <a:pt x="379" y="90"/>
                  <a:pt x="378" y="90"/>
                </a:cubicBezTo>
                <a:cubicBezTo>
                  <a:pt x="377" y="90"/>
                  <a:pt x="377" y="89"/>
                  <a:pt x="376" y="89"/>
                </a:cubicBezTo>
                <a:cubicBezTo>
                  <a:pt x="373" y="89"/>
                  <a:pt x="376" y="91"/>
                  <a:pt x="376" y="92"/>
                </a:cubicBezTo>
                <a:cubicBezTo>
                  <a:pt x="377" y="93"/>
                  <a:pt x="377" y="94"/>
                  <a:pt x="379" y="95"/>
                </a:cubicBezTo>
                <a:cubicBezTo>
                  <a:pt x="380" y="96"/>
                  <a:pt x="381" y="97"/>
                  <a:pt x="382" y="98"/>
                </a:cubicBezTo>
                <a:cubicBezTo>
                  <a:pt x="383" y="99"/>
                  <a:pt x="384" y="100"/>
                  <a:pt x="385" y="101"/>
                </a:cubicBezTo>
                <a:cubicBezTo>
                  <a:pt x="386" y="102"/>
                  <a:pt x="387" y="103"/>
                  <a:pt x="389" y="103"/>
                </a:cubicBezTo>
                <a:cubicBezTo>
                  <a:pt x="391" y="103"/>
                  <a:pt x="392" y="103"/>
                  <a:pt x="394" y="103"/>
                </a:cubicBezTo>
                <a:cubicBezTo>
                  <a:pt x="396" y="103"/>
                  <a:pt x="397" y="102"/>
                  <a:pt x="399" y="103"/>
                </a:cubicBezTo>
                <a:cubicBezTo>
                  <a:pt x="400" y="103"/>
                  <a:pt x="400" y="103"/>
                  <a:pt x="401" y="103"/>
                </a:cubicBezTo>
                <a:cubicBezTo>
                  <a:pt x="402" y="104"/>
                  <a:pt x="404" y="103"/>
                  <a:pt x="404" y="102"/>
                </a:cubicBezTo>
                <a:cubicBezTo>
                  <a:pt x="404" y="102"/>
                  <a:pt x="404" y="101"/>
                  <a:pt x="404" y="101"/>
                </a:cubicBezTo>
                <a:cubicBezTo>
                  <a:pt x="404" y="100"/>
                  <a:pt x="405" y="101"/>
                  <a:pt x="405" y="101"/>
                </a:cubicBezTo>
                <a:cubicBezTo>
                  <a:pt x="406" y="101"/>
                  <a:pt x="406" y="102"/>
                  <a:pt x="407" y="101"/>
                </a:cubicBezTo>
                <a:cubicBezTo>
                  <a:pt x="407" y="100"/>
                  <a:pt x="407" y="100"/>
                  <a:pt x="408" y="99"/>
                </a:cubicBezTo>
                <a:cubicBezTo>
                  <a:pt x="408" y="99"/>
                  <a:pt x="409" y="98"/>
                  <a:pt x="410" y="99"/>
                </a:cubicBezTo>
                <a:cubicBezTo>
                  <a:pt x="411" y="99"/>
                  <a:pt x="410" y="100"/>
                  <a:pt x="411" y="100"/>
                </a:cubicBezTo>
                <a:cubicBezTo>
                  <a:pt x="411" y="101"/>
                  <a:pt x="412" y="100"/>
                  <a:pt x="413" y="99"/>
                </a:cubicBezTo>
                <a:cubicBezTo>
                  <a:pt x="413" y="99"/>
                  <a:pt x="413" y="99"/>
                  <a:pt x="413" y="98"/>
                </a:cubicBezTo>
                <a:cubicBezTo>
                  <a:pt x="413" y="98"/>
                  <a:pt x="414" y="98"/>
                  <a:pt x="414" y="98"/>
                </a:cubicBezTo>
                <a:cubicBezTo>
                  <a:pt x="414" y="97"/>
                  <a:pt x="414" y="96"/>
                  <a:pt x="413" y="96"/>
                </a:cubicBezTo>
                <a:cubicBezTo>
                  <a:pt x="413" y="95"/>
                  <a:pt x="413" y="94"/>
                  <a:pt x="415" y="94"/>
                </a:cubicBezTo>
                <a:cubicBezTo>
                  <a:pt x="416" y="94"/>
                  <a:pt x="416" y="95"/>
                  <a:pt x="417" y="95"/>
                </a:cubicBezTo>
                <a:cubicBezTo>
                  <a:pt x="418" y="95"/>
                  <a:pt x="419" y="94"/>
                  <a:pt x="420" y="94"/>
                </a:cubicBezTo>
                <a:cubicBezTo>
                  <a:pt x="420" y="95"/>
                  <a:pt x="421" y="95"/>
                  <a:pt x="422" y="95"/>
                </a:cubicBezTo>
                <a:cubicBezTo>
                  <a:pt x="423" y="94"/>
                  <a:pt x="421" y="92"/>
                  <a:pt x="420" y="92"/>
                </a:cubicBezTo>
                <a:cubicBezTo>
                  <a:pt x="419" y="92"/>
                  <a:pt x="419" y="92"/>
                  <a:pt x="418" y="91"/>
                </a:cubicBezTo>
                <a:cubicBezTo>
                  <a:pt x="418" y="91"/>
                  <a:pt x="417" y="91"/>
                  <a:pt x="416" y="91"/>
                </a:cubicBezTo>
                <a:cubicBezTo>
                  <a:pt x="416" y="90"/>
                  <a:pt x="417" y="89"/>
                  <a:pt x="418" y="89"/>
                </a:cubicBezTo>
                <a:cubicBezTo>
                  <a:pt x="418" y="89"/>
                  <a:pt x="419" y="89"/>
                  <a:pt x="419" y="88"/>
                </a:cubicBezTo>
                <a:cubicBezTo>
                  <a:pt x="419" y="88"/>
                  <a:pt x="419" y="87"/>
                  <a:pt x="419" y="87"/>
                </a:cubicBezTo>
                <a:cubicBezTo>
                  <a:pt x="419" y="87"/>
                  <a:pt x="419" y="86"/>
                  <a:pt x="420" y="86"/>
                </a:cubicBezTo>
                <a:cubicBezTo>
                  <a:pt x="420" y="85"/>
                  <a:pt x="420" y="85"/>
                  <a:pt x="419" y="84"/>
                </a:cubicBezTo>
                <a:cubicBezTo>
                  <a:pt x="419" y="83"/>
                  <a:pt x="418" y="83"/>
                  <a:pt x="418" y="82"/>
                </a:cubicBezTo>
                <a:cubicBezTo>
                  <a:pt x="419" y="82"/>
                  <a:pt x="420" y="82"/>
                  <a:pt x="421" y="82"/>
                </a:cubicBezTo>
                <a:cubicBezTo>
                  <a:pt x="421" y="81"/>
                  <a:pt x="421" y="80"/>
                  <a:pt x="422" y="80"/>
                </a:cubicBezTo>
                <a:cubicBezTo>
                  <a:pt x="422" y="80"/>
                  <a:pt x="423" y="80"/>
                  <a:pt x="424" y="80"/>
                </a:cubicBezTo>
                <a:cubicBezTo>
                  <a:pt x="425" y="81"/>
                  <a:pt x="424" y="83"/>
                  <a:pt x="425" y="84"/>
                </a:cubicBezTo>
                <a:cubicBezTo>
                  <a:pt x="426" y="84"/>
                  <a:pt x="426" y="84"/>
                  <a:pt x="426" y="84"/>
                </a:cubicBezTo>
                <a:cubicBezTo>
                  <a:pt x="427" y="85"/>
                  <a:pt x="427" y="85"/>
                  <a:pt x="427" y="85"/>
                </a:cubicBezTo>
                <a:cubicBezTo>
                  <a:pt x="428" y="87"/>
                  <a:pt x="429" y="85"/>
                  <a:pt x="430" y="84"/>
                </a:cubicBezTo>
                <a:cubicBezTo>
                  <a:pt x="430" y="83"/>
                  <a:pt x="431" y="83"/>
                  <a:pt x="431" y="83"/>
                </a:cubicBezTo>
                <a:cubicBezTo>
                  <a:pt x="433" y="83"/>
                  <a:pt x="433" y="82"/>
                  <a:pt x="433" y="81"/>
                </a:cubicBezTo>
                <a:cubicBezTo>
                  <a:pt x="433" y="80"/>
                  <a:pt x="433" y="80"/>
                  <a:pt x="434" y="79"/>
                </a:cubicBezTo>
                <a:cubicBezTo>
                  <a:pt x="434" y="78"/>
                  <a:pt x="434" y="77"/>
                  <a:pt x="434" y="77"/>
                </a:cubicBezTo>
                <a:cubicBezTo>
                  <a:pt x="435" y="75"/>
                  <a:pt x="437" y="76"/>
                  <a:pt x="437" y="77"/>
                </a:cubicBezTo>
                <a:cubicBezTo>
                  <a:pt x="437" y="78"/>
                  <a:pt x="438" y="78"/>
                  <a:pt x="438" y="79"/>
                </a:cubicBezTo>
                <a:cubicBezTo>
                  <a:pt x="438" y="79"/>
                  <a:pt x="438" y="80"/>
                  <a:pt x="438" y="81"/>
                </a:cubicBezTo>
                <a:cubicBezTo>
                  <a:pt x="438" y="82"/>
                  <a:pt x="437" y="82"/>
                  <a:pt x="437" y="83"/>
                </a:cubicBezTo>
                <a:cubicBezTo>
                  <a:pt x="437" y="84"/>
                  <a:pt x="437" y="85"/>
                  <a:pt x="437" y="85"/>
                </a:cubicBezTo>
                <a:cubicBezTo>
                  <a:pt x="436" y="87"/>
                  <a:pt x="434" y="87"/>
                  <a:pt x="435" y="89"/>
                </a:cubicBezTo>
                <a:cubicBezTo>
                  <a:pt x="435" y="91"/>
                  <a:pt x="437" y="91"/>
                  <a:pt x="439" y="92"/>
                </a:cubicBezTo>
                <a:cubicBezTo>
                  <a:pt x="440" y="92"/>
                  <a:pt x="441" y="91"/>
                  <a:pt x="443" y="91"/>
                </a:cubicBezTo>
                <a:cubicBezTo>
                  <a:pt x="444" y="90"/>
                  <a:pt x="445" y="91"/>
                  <a:pt x="447" y="91"/>
                </a:cubicBezTo>
                <a:cubicBezTo>
                  <a:pt x="448" y="91"/>
                  <a:pt x="448" y="91"/>
                  <a:pt x="449" y="91"/>
                </a:cubicBezTo>
                <a:cubicBezTo>
                  <a:pt x="450" y="90"/>
                  <a:pt x="451" y="89"/>
                  <a:pt x="452" y="89"/>
                </a:cubicBezTo>
                <a:cubicBezTo>
                  <a:pt x="453" y="88"/>
                  <a:pt x="453" y="88"/>
                  <a:pt x="454" y="88"/>
                </a:cubicBezTo>
                <a:cubicBezTo>
                  <a:pt x="455" y="88"/>
                  <a:pt x="456" y="88"/>
                  <a:pt x="456" y="87"/>
                </a:cubicBezTo>
                <a:cubicBezTo>
                  <a:pt x="456" y="86"/>
                  <a:pt x="456" y="86"/>
                  <a:pt x="456" y="85"/>
                </a:cubicBezTo>
                <a:cubicBezTo>
                  <a:pt x="456" y="85"/>
                  <a:pt x="457" y="85"/>
                  <a:pt x="457" y="84"/>
                </a:cubicBezTo>
                <a:cubicBezTo>
                  <a:pt x="458" y="84"/>
                  <a:pt x="458" y="83"/>
                  <a:pt x="458" y="82"/>
                </a:cubicBezTo>
                <a:cubicBezTo>
                  <a:pt x="458" y="81"/>
                  <a:pt x="459" y="80"/>
                  <a:pt x="461" y="81"/>
                </a:cubicBezTo>
                <a:cubicBezTo>
                  <a:pt x="461" y="81"/>
                  <a:pt x="461" y="82"/>
                  <a:pt x="462" y="82"/>
                </a:cubicBezTo>
                <a:cubicBezTo>
                  <a:pt x="463" y="82"/>
                  <a:pt x="464" y="82"/>
                  <a:pt x="464" y="83"/>
                </a:cubicBezTo>
                <a:cubicBezTo>
                  <a:pt x="465" y="84"/>
                  <a:pt x="462" y="86"/>
                  <a:pt x="462" y="86"/>
                </a:cubicBezTo>
                <a:cubicBezTo>
                  <a:pt x="461" y="87"/>
                  <a:pt x="460" y="87"/>
                  <a:pt x="460" y="88"/>
                </a:cubicBezTo>
                <a:cubicBezTo>
                  <a:pt x="460" y="89"/>
                  <a:pt x="459" y="90"/>
                  <a:pt x="459" y="90"/>
                </a:cubicBezTo>
                <a:cubicBezTo>
                  <a:pt x="458" y="91"/>
                  <a:pt x="457" y="91"/>
                  <a:pt x="457" y="91"/>
                </a:cubicBezTo>
                <a:cubicBezTo>
                  <a:pt x="456" y="93"/>
                  <a:pt x="457" y="93"/>
                  <a:pt x="458" y="93"/>
                </a:cubicBezTo>
                <a:cubicBezTo>
                  <a:pt x="459" y="93"/>
                  <a:pt x="459" y="93"/>
                  <a:pt x="460" y="93"/>
                </a:cubicBezTo>
                <a:cubicBezTo>
                  <a:pt x="460" y="94"/>
                  <a:pt x="461" y="94"/>
                  <a:pt x="461" y="94"/>
                </a:cubicBezTo>
                <a:cubicBezTo>
                  <a:pt x="462" y="94"/>
                  <a:pt x="463" y="94"/>
                  <a:pt x="463" y="94"/>
                </a:cubicBezTo>
                <a:cubicBezTo>
                  <a:pt x="464" y="93"/>
                  <a:pt x="465" y="93"/>
                  <a:pt x="465" y="94"/>
                </a:cubicBezTo>
                <a:cubicBezTo>
                  <a:pt x="464" y="95"/>
                  <a:pt x="463" y="95"/>
                  <a:pt x="463" y="95"/>
                </a:cubicBezTo>
                <a:cubicBezTo>
                  <a:pt x="462" y="95"/>
                  <a:pt x="460" y="95"/>
                  <a:pt x="459" y="96"/>
                </a:cubicBezTo>
                <a:cubicBezTo>
                  <a:pt x="457" y="96"/>
                  <a:pt x="456" y="96"/>
                  <a:pt x="454" y="96"/>
                </a:cubicBezTo>
                <a:cubicBezTo>
                  <a:pt x="453" y="96"/>
                  <a:pt x="451" y="97"/>
                  <a:pt x="450" y="97"/>
                </a:cubicBezTo>
                <a:cubicBezTo>
                  <a:pt x="448" y="97"/>
                  <a:pt x="447" y="96"/>
                  <a:pt x="445" y="97"/>
                </a:cubicBezTo>
                <a:cubicBezTo>
                  <a:pt x="444" y="97"/>
                  <a:pt x="444" y="98"/>
                  <a:pt x="443" y="100"/>
                </a:cubicBezTo>
                <a:cubicBezTo>
                  <a:pt x="442" y="103"/>
                  <a:pt x="438" y="104"/>
                  <a:pt x="435" y="104"/>
                </a:cubicBezTo>
                <a:cubicBezTo>
                  <a:pt x="434" y="104"/>
                  <a:pt x="433" y="105"/>
                  <a:pt x="432" y="105"/>
                </a:cubicBezTo>
                <a:cubicBezTo>
                  <a:pt x="430" y="105"/>
                  <a:pt x="429" y="106"/>
                  <a:pt x="428" y="106"/>
                </a:cubicBezTo>
                <a:cubicBezTo>
                  <a:pt x="426" y="107"/>
                  <a:pt x="424" y="108"/>
                  <a:pt x="422" y="109"/>
                </a:cubicBezTo>
                <a:cubicBezTo>
                  <a:pt x="420" y="110"/>
                  <a:pt x="420" y="110"/>
                  <a:pt x="418" y="110"/>
                </a:cubicBezTo>
                <a:cubicBezTo>
                  <a:pt x="416" y="110"/>
                  <a:pt x="414" y="110"/>
                  <a:pt x="413" y="110"/>
                </a:cubicBezTo>
                <a:cubicBezTo>
                  <a:pt x="411" y="110"/>
                  <a:pt x="410" y="111"/>
                  <a:pt x="409" y="110"/>
                </a:cubicBezTo>
                <a:cubicBezTo>
                  <a:pt x="408" y="109"/>
                  <a:pt x="407" y="108"/>
                  <a:pt x="405" y="107"/>
                </a:cubicBezTo>
                <a:cubicBezTo>
                  <a:pt x="404" y="107"/>
                  <a:pt x="403" y="108"/>
                  <a:pt x="402" y="109"/>
                </a:cubicBezTo>
                <a:cubicBezTo>
                  <a:pt x="401" y="110"/>
                  <a:pt x="399" y="109"/>
                  <a:pt x="400" y="111"/>
                </a:cubicBezTo>
                <a:cubicBezTo>
                  <a:pt x="400" y="112"/>
                  <a:pt x="401" y="112"/>
                  <a:pt x="401" y="113"/>
                </a:cubicBezTo>
                <a:cubicBezTo>
                  <a:pt x="401" y="113"/>
                  <a:pt x="401" y="114"/>
                  <a:pt x="401" y="115"/>
                </a:cubicBezTo>
                <a:cubicBezTo>
                  <a:pt x="401" y="116"/>
                  <a:pt x="400" y="119"/>
                  <a:pt x="401" y="120"/>
                </a:cubicBezTo>
                <a:cubicBezTo>
                  <a:pt x="401" y="121"/>
                  <a:pt x="402" y="121"/>
                  <a:pt x="403" y="121"/>
                </a:cubicBezTo>
                <a:cubicBezTo>
                  <a:pt x="404" y="121"/>
                  <a:pt x="404" y="121"/>
                  <a:pt x="405" y="122"/>
                </a:cubicBezTo>
                <a:cubicBezTo>
                  <a:pt x="405" y="122"/>
                  <a:pt x="406" y="123"/>
                  <a:pt x="406" y="123"/>
                </a:cubicBezTo>
                <a:cubicBezTo>
                  <a:pt x="408" y="122"/>
                  <a:pt x="409" y="121"/>
                  <a:pt x="410" y="121"/>
                </a:cubicBezTo>
                <a:cubicBezTo>
                  <a:pt x="412" y="121"/>
                  <a:pt x="414" y="121"/>
                  <a:pt x="415" y="121"/>
                </a:cubicBezTo>
                <a:cubicBezTo>
                  <a:pt x="417" y="121"/>
                  <a:pt x="418" y="121"/>
                  <a:pt x="420" y="120"/>
                </a:cubicBezTo>
                <a:cubicBezTo>
                  <a:pt x="422" y="120"/>
                  <a:pt x="423" y="121"/>
                  <a:pt x="425" y="121"/>
                </a:cubicBezTo>
                <a:cubicBezTo>
                  <a:pt x="427" y="121"/>
                  <a:pt x="429" y="120"/>
                  <a:pt x="430" y="119"/>
                </a:cubicBezTo>
                <a:cubicBezTo>
                  <a:pt x="431" y="119"/>
                  <a:pt x="432" y="118"/>
                  <a:pt x="433" y="118"/>
                </a:cubicBezTo>
                <a:cubicBezTo>
                  <a:pt x="433" y="118"/>
                  <a:pt x="434" y="118"/>
                  <a:pt x="435" y="118"/>
                </a:cubicBezTo>
                <a:cubicBezTo>
                  <a:pt x="436" y="117"/>
                  <a:pt x="438" y="116"/>
                  <a:pt x="439" y="116"/>
                </a:cubicBezTo>
                <a:cubicBezTo>
                  <a:pt x="441" y="115"/>
                  <a:pt x="441" y="117"/>
                  <a:pt x="443" y="117"/>
                </a:cubicBezTo>
                <a:cubicBezTo>
                  <a:pt x="444" y="118"/>
                  <a:pt x="445" y="118"/>
                  <a:pt x="447" y="119"/>
                </a:cubicBezTo>
                <a:cubicBezTo>
                  <a:pt x="448" y="119"/>
                  <a:pt x="450" y="119"/>
                  <a:pt x="452" y="118"/>
                </a:cubicBezTo>
                <a:cubicBezTo>
                  <a:pt x="454" y="117"/>
                  <a:pt x="456" y="117"/>
                  <a:pt x="458" y="118"/>
                </a:cubicBezTo>
                <a:cubicBezTo>
                  <a:pt x="459" y="118"/>
                  <a:pt x="460" y="118"/>
                  <a:pt x="461" y="118"/>
                </a:cubicBezTo>
                <a:cubicBezTo>
                  <a:pt x="462" y="117"/>
                  <a:pt x="462" y="116"/>
                  <a:pt x="463" y="116"/>
                </a:cubicBezTo>
                <a:cubicBezTo>
                  <a:pt x="464" y="115"/>
                  <a:pt x="465" y="115"/>
                  <a:pt x="465" y="115"/>
                </a:cubicBezTo>
                <a:cubicBezTo>
                  <a:pt x="466" y="115"/>
                  <a:pt x="467" y="115"/>
                  <a:pt x="467" y="115"/>
                </a:cubicBezTo>
                <a:cubicBezTo>
                  <a:pt x="467" y="114"/>
                  <a:pt x="467" y="113"/>
                  <a:pt x="468" y="114"/>
                </a:cubicBezTo>
                <a:cubicBezTo>
                  <a:pt x="468" y="115"/>
                  <a:pt x="468" y="117"/>
                  <a:pt x="466" y="116"/>
                </a:cubicBezTo>
                <a:cubicBezTo>
                  <a:pt x="465" y="116"/>
                  <a:pt x="464" y="116"/>
                  <a:pt x="465" y="117"/>
                </a:cubicBezTo>
                <a:cubicBezTo>
                  <a:pt x="465" y="117"/>
                  <a:pt x="466" y="118"/>
                  <a:pt x="466" y="118"/>
                </a:cubicBezTo>
                <a:cubicBezTo>
                  <a:pt x="466" y="119"/>
                  <a:pt x="468" y="119"/>
                  <a:pt x="468" y="120"/>
                </a:cubicBezTo>
                <a:cubicBezTo>
                  <a:pt x="468" y="121"/>
                  <a:pt x="467" y="120"/>
                  <a:pt x="467" y="120"/>
                </a:cubicBezTo>
                <a:cubicBezTo>
                  <a:pt x="465" y="119"/>
                  <a:pt x="464" y="119"/>
                  <a:pt x="463" y="119"/>
                </a:cubicBezTo>
                <a:cubicBezTo>
                  <a:pt x="461" y="119"/>
                  <a:pt x="460" y="120"/>
                  <a:pt x="458" y="120"/>
                </a:cubicBezTo>
                <a:cubicBezTo>
                  <a:pt x="458" y="120"/>
                  <a:pt x="457" y="120"/>
                  <a:pt x="456" y="120"/>
                </a:cubicBezTo>
                <a:cubicBezTo>
                  <a:pt x="455" y="120"/>
                  <a:pt x="455" y="121"/>
                  <a:pt x="454" y="121"/>
                </a:cubicBezTo>
                <a:cubicBezTo>
                  <a:pt x="452" y="122"/>
                  <a:pt x="450" y="121"/>
                  <a:pt x="448" y="121"/>
                </a:cubicBezTo>
                <a:cubicBezTo>
                  <a:pt x="446" y="121"/>
                  <a:pt x="445" y="122"/>
                  <a:pt x="443" y="122"/>
                </a:cubicBezTo>
                <a:cubicBezTo>
                  <a:pt x="441" y="123"/>
                  <a:pt x="440" y="122"/>
                  <a:pt x="438" y="123"/>
                </a:cubicBezTo>
                <a:cubicBezTo>
                  <a:pt x="437" y="123"/>
                  <a:pt x="436" y="123"/>
                  <a:pt x="435" y="123"/>
                </a:cubicBezTo>
                <a:cubicBezTo>
                  <a:pt x="434" y="123"/>
                  <a:pt x="433" y="123"/>
                  <a:pt x="432" y="124"/>
                </a:cubicBezTo>
                <a:cubicBezTo>
                  <a:pt x="431" y="124"/>
                  <a:pt x="429" y="125"/>
                  <a:pt x="428" y="125"/>
                </a:cubicBezTo>
                <a:cubicBezTo>
                  <a:pt x="427" y="125"/>
                  <a:pt x="426" y="124"/>
                  <a:pt x="425" y="124"/>
                </a:cubicBezTo>
                <a:cubicBezTo>
                  <a:pt x="424" y="125"/>
                  <a:pt x="424" y="125"/>
                  <a:pt x="424" y="126"/>
                </a:cubicBezTo>
                <a:cubicBezTo>
                  <a:pt x="424" y="126"/>
                  <a:pt x="424" y="126"/>
                  <a:pt x="425" y="126"/>
                </a:cubicBezTo>
                <a:cubicBezTo>
                  <a:pt x="425" y="126"/>
                  <a:pt x="425" y="127"/>
                  <a:pt x="426" y="127"/>
                </a:cubicBezTo>
                <a:cubicBezTo>
                  <a:pt x="426" y="127"/>
                  <a:pt x="427" y="127"/>
                  <a:pt x="428" y="127"/>
                </a:cubicBezTo>
                <a:cubicBezTo>
                  <a:pt x="429" y="128"/>
                  <a:pt x="428" y="129"/>
                  <a:pt x="429" y="128"/>
                </a:cubicBezTo>
                <a:cubicBezTo>
                  <a:pt x="430" y="128"/>
                  <a:pt x="431" y="128"/>
                  <a:pt x="432" y="128"/>
                </a:cubicBezTo>
                <a:cubicBezTo>
                  <a:pt x="433" y="128"/>
                  <a:pt x="434" y="128"/>
                  <a:pt x="435" y="128"/>
                </a:cubicBezTo>
                <a:cubicBezTo>
                  <a:pt x="437" y="128"/>
                  <a:pt x="439" y="128"/>
                  <a:pt x="441" y="129"/>
                </a:cubicBezTo>
                <a:cubicBezTo>
                  <a:pt x="443" y="129"/>
                  <a:pt x="444" y="129"/>
                  <a:pt x="445" y="130"/>
                </a:cubicBezTo>
                <a:cubicBezTo>
                  <a:pt x="447" y="130"/>
                  <a:pt x="448" y="131"/>
                  <a:pt x="449" y="132"/>
                </a:cubicBezTo>
                <a:cubicBezTo>
                  <a:pt x="449" y="132"/>
                  <a:pt x="450" y="133"/>
                  <a:pt x="450" y="133"/>
                </a:cubicBezTo>
                <a:cubicBezTo>
                  <a:pt x="451" y="133"/>
                  <a:pt x="452" y="133"/>
                  <a:pt x="453" y="133"/>
                </a:cubicBezTo>
                <a:cubicBezTo>
                  <a:pt x="454" y="133"/>
                  <a:pt x="454" y="133"/>
                  <a:pt x="453" y="134"/>
                </a:cubicBezTo>
                <a:cubicBezTo>
                  <a:pt x="452" y="134"/>
                  <a:pt x="452" y="134"/>
                  <a:pt x="452" y="135"/>
                </a:cubicBezTo>
                <a:cubicBezTo>
                  <a:pt x="451" y="136"/>
                  <a:pt x="450" y="134"/>
                  <a:pt x="450" y="134"/>
                </a:cubicBezTo>
                <a:cubicBezTo>
                  <a:pt x="449" y="133"/>
                  <a:pt x="448" y="132"/>
                  <a:pt x="447" y="131"/>
                </a:cubicBezTo>
                <a:cubicBezTo>
                  <a:pt x="446" y="130"/>
                  <a:pt x="444" y="130"/>
                  <a:pt x="443" y="130"/>
                </a:cubicBezTo>
                <a:cubicBezTo>
                  <a:pt x="441" y="130"/>
                  <a:pt x="439" y="130"/>
                  <a:pt x="438" y="130"/>
                </a:cubicBezTo>
                <a:cubicBezTo>
                  <a:pt x="436" y="130"/>
                  <a:pt x="435" y="131"/>
                  <a:pt x="433" y="130"/>
                </a:cubicBezTo>
                <a:cubicBezTo>
                  <a:pt x="432" y="130"/>
                  <a:pt x="432" y="130"/>
                  <a:pt x="431" y="130"/>
                </a:cubicBezTo>
                <a:cubicBezTo>
                  <a:pt x="429" y="129"/>
                  <a:pt x="428" y="130"/>
                  <a:pt x="426" y="130"/>
                </a:cubicBezTo>
                <a:cubicBezTo>
                  <a:pt x="425" y="130"/>
                  <a:pt x="424" y="131"/>
                  <a:pt x="423" y="132"/>
                </a:cubicBezTo>
                <a:cubicBezTo>
                  <a:pt x="422" y="133"/>
                  <a:pt x="420" y="133"/>
                  <a:pt x="419" y="132"/>
                </a:cubicBezTo>
                <a:cubicBezTo>
                  <a:pt x="419" y="131"/>
                  <a:pt x="419" y="130"/>
                  <a:pt x="418" y="129"/>
                </a:cubicBezTo>
                <a:cubicBezTo>
                  <a:pt x="415" y="128"/>
                  <a:pt x="412" y="130"/>
                  <a:pt x="409" y="130"/>
                </a:cubicBezTo>
                <a:cubicBezTo>
                  <a:pt x="408" y="130"/>
                  <a:pt x="407" y="131"/>
                  <a:pt x="407" y="133"/>
                </a:cubicBezTo>
                <a:cubicBezTo>
                  <a:pt x="408" y="134"/>
                  <a:pt x="408" y="135"/>
                  <a:pt x="409" y="136"/>
                </a:cubicBezTo>
                <a:cubicBezTo>
                  <a:pt x="410" y="139"/>
                  <a:pt x="411" y="142"/>
                  <a:pt x="414" y="143"/>
                </a:cubicBezTo>
                <a:cubicBezTo>
                  <a:pt x="415" y="144"/>
                  <a:pt x="416" y="144"/>
                  <a:pt x="417" y="145"/>
                </a:cubicBezTo>
                <a:cubicBezTo>
                  <a:pt x="418" y="146"/>
                  <a:pt x="419" y="146"/>
                  <a:pt x="421" y="146"/>
                </a:cubicBezTo>
                <a:cubicBezTo>
                  <a:pt x="422" y="146"/>
                  <a:pt x="424" y="146"/>
                  <a:pt x="425" y="147"/>
                </a:cubicBezTo>
                <a:cubicBezTo>
                  <a:pt x="426" y="147"/>
                  <a:pt x="428" y="148"/>
                  <a:pt x="429" y="148"/>
                </a:cubicBezTo>
                <a:cubicBezTo>
                  <a:pt x="430" y="149"/>
                  <a:pt x="432" y="150"/>
                  <a:pt x="433" y="150"/>
                </a:cubicBezTo>
                <a:cubicBezTo>
                  <a:pt x="436" y="152"/>
                  <a:pt x="438" y="153"/>
                  <a:pt x="442" y="153"/>
                </a:cubicBezTo>
                <a:cubicBezTo>
                  <a:pt x="443" y="153"/>
                  <a:pt x="444" y="154"/>
                  <a:pt x="446" y="153"/>
                </a:cubicBezTo>
                <a:cubicBezTo>
                  <a:pt x="447" y="153"/>
                  <a:pt x="447" y="152"/>
                  <a:pt x="446" y="152"/>
                </a:cubicBezTo>
                <a:cubicBezTo>
                  <a:pt x="446" y="151"/>
                  <a:pt x="446" y="151"/>
                  <a:pt x="447" y="150"/>
                </a:cubicBezTo>
                <a:cubicBezTo>
                  <a:pt x="449" y="149"/>
                  <a:pt x="449" y="150"/>
                  <a:pt x="450" y="151"/>
                </a:cubicBezTo>
                <a:cubicBezTo>
                  <a:pt x="451" y="152"/>
                  <a:pt x="451" y="152"/>
                  <a:pt x="452" y="152"/>
                </a:cubicBezTo>
                <a:cubicBezTo>
                  <a:pt x="452" y="152"/>
                  <a:pt x="453" y="153"/>
                  <a:pt x="453" y="153"/>
                </a:cubicBezTo>
                <a:cubicBezTo>
                  <a:pt x="454" y="154"/>
                  <a:pt x="455" y="154"/>
                  <a:pt x="455" y="155"/>
                </a:cubicBezTo>
                <a:cubicBezTo>
                  <a:pt x="455" y="155"/>
                  <a:pt x="454" y="156"/>
                  <a:pt x="454" y="155"/>
                </a:cubicBezTo>
                <a:cubicBezTo>
                  <a:pt x="453" y="155"/>
                  <a:pt x="453" y="154"/>
                  <a:pt x="452" y="154"/>
                </a:cubicBezTo>
                <a:cubicBezTo>
                  <a:pt x="452" y="154"/>
                  <a:pt x="451" y="154"/>
                  <a:pt x="450" y="154"/>
                </a:cubicBezTo>
                <a:cubicBezTo>
                  <a:pt x="449" y="154"/>
                  <a:pt x="449" y="154"/>
                  <a:pt x="448" y="154"/>
                </a:cubicBezTo>
                <a:cubicBezTo>
                  <a:pt x="448" y="155"/>
                  <a:pt x="447" y="155"/>
                  <a:pt x="446" y="155"/>
                </a:cubicBezTo>
                <a:cubicBezTo>
                  <a:pt x="444" y="155"/>
                  <a:pt x="443" y="156"/>
                  <a:pt x="442" y="156"/>
                </a:cubicBezTo>
                <a:cubicBezTo>
                  <a:pt x="441" y="157"/>
                  <a:pt x="438" y="157"/>
                  <a:pt x="439" y="158"/>
                </a:cubicBezTo>
                <a:cubicBezTo>
                  <a:pt x="439" y="159"/>
                  <a:pt x="440" y="159"/>
                  <a:pt x="440" y="159"/>
                </a:cubicBezTo>
                <a:cubicBezTo>
                  <a:pt x="441" y="159"/>
                  <a:pt x="442" y="159"/>
                  <a:pt x="442" y="160"/>
                </a:cubicBezTo>
                <a:cubicBezTo>
                  <a:pt x="443" y="160"/>
                  <a:pt x="443" y="161"/>
                  <a:pt x="444" y="161"/>
                </a:cubicBezTo>
                <a:cubicBezTo>
                  <a:pt x="445" y="161"/>
                  <a:pt x="446" y="161"/>
                  <a:pt x="446" y="161"/>
                </a:cubicBezTo>
                <a:cubicBezTo>
                  <a:pt x="448" y="162"/>
                  <a:pt x="451" y="164"/>
                  <a:pt x="452" y="165"/>
                </a:cubicBezTo>
                <a:cubicBezTo>
                  <a:pt x="454" y="166"/>
                  <a:pt x="455" y="166"/>
                  <a:pt x="455" y="168"/>
                </a:cubicBezTo>
                <a:cubicBezTo>
                  <a:pt x="455" y="169"/>
                  <a:pt x="454" y="172"/>
                  <a:pt x="456" y="171"/>
                </a:cubicBezTo>
                <a:cubicBezTo>
                  <a:pt x="458" y="169"/>
                  <a:pt x="460" y="170"/>
                  <a:pt x="461" y="171"/>
                </a:cubicBezTo>
                <a:cubicBezTo>
                  <a:pt x="463" y="171"/>
                  <a:pt x="466" y="172"/>
                  <a:pt x="467" y="171"/>
                </a:cubicBezTo>
                <a:cubicBezTo>
                  <a:pt x="469" y="170"/>
                  <a:pt x="469" y="168"/>
                  <a:pt x="471" y="168"/>
                </a:cubicBezTo>
                <a:cubicBezTo>
                  <a:pt x="472" y="167"/>
                  <a:pt x="474" y="166"/>
                  <a:pt x="472" y="165"/>
                </a:cubicBezTo>
                <a:cubicBezTo>
                  <a:pt x="472" y="164"/>
                  <a:pt x="471" y="164"/>
                  <a:pt x="471" y="164"/>
                </a:cubicBezTo>
                <a:cubicBezTo>
                  <a:pt x="470" y="163"/>
                  <a:pt x="470" y="163"/>
                  <a:pt x="469" y="163"/>
                </a:cubicBezTo>
                <a:cubicBezTo>
                  <a:pt x="467" y="162"/>
                  <a:pt x="469" y="161"/>
                  <a:pt x="470" y="160"/>
                </a:cubicBezTo>
                <a:cubicBezTo>
                  <a:pt x="471" y="159"/>
                  <a:pt x="471" y="158"/>
                  <a:pt x="472" y="157"/>
                </a:cubicBezTo>
                <a:cubicBezTo>
                  <a:pt x="474" y="156"/>
                  <a:pt x="476" y="156"/>
                  <a:pt x="475" y="154"/>
                </a:cubicBezTo>
                <a:cubicBezTo>
                  <a:pt x="474" y="154"/>
                  <a:pt x="474" y="153"/>
                  <a:pt x="473" y="153"/>
                </a:cubicBezTo>
                <a:cubicBezTo>
                  <a:pt x="473" y="152"/>
                  <a:pt x="472" y="152"/>
                  <a:pt x="472" y="151"/>
                </a:cubicBezTo>
                <a:cubicBezTo>
                  <a:pt x="472" y="151"/>
                  <a:pt x="473" y="150"/>
                  <a:pt x="473" y="151"/>
                </a:cubicBezTo>
                <a:cubicBezTo>
                  <a:pt x="474" y="151"/>
                  <a:pt x="475" y="151"/>
                  <a:pt x="475" y="151"/>
                </a:cubicBezTo>
                <a:cubicBezTo>
                  <a:pt x="476" y="150"/>
                  <a:pt x="477" y="149"/>
                  <a:pt x="477" y="148"/>
                </a:cubicBezTo>
                <a:cubicBezTo>
                  <a:pt x="477" y="146"/>
                  <a:pt x="477" y="145"/>
                  <a:pt x="478" y="144"/>
                </a:cubicBezTo>
                <a:cubicBezTo>
                  <a:pt x="478" y="143"/>
                  <a:pt x="479" y="142"/>
                  <a:pt x="479" y="141"/>
                </a:cubicBezTo>
                <a:cubicBezTo>
                  <a:pt x="479" y="139"/>
                  <a:pt x="480" y="138"/>
                  <a:pt x="481" y="137"/>
                </a:cubicBezTo>
                <a:cubicBezTo>
                  <a:pt x="482" y="136"/>
                  <a:pt x="482" y="135"/>
                  <a:pt x="483" y="134"/>
                </a:cubicBezTo>
                <a:cubicBezTo>
                  <a:pt x="484" y="134"/>
                  <a:pt x="485" y="133"/>
                  <a:pt x="485" y="133"/>
                </a:cubicBezTo>
                <a:cubicBezTo>
                  <a:pt x="486" y="132"/>
                  <a:pt x="488" y="131"/>
                  <a:pt x="489" y="132"/>
                </a:cubicBezTo>
                <a:cubicBezTo>
                  <a:pt x="490" y="133"/>
                  <a:pt x="490" y="133"/>
                  <a:pt x="491" y="133"/>
                </a:cubicBezTo>
                <a:cubicBezTo>
                  <a:pt x="492" y="133"/>
                  <a:pt x="493" y="133"/>
                  <a:pt x="493" y="133"/>
                </a:cubicBezTo>
                <a:cubicBezTo>
                  <a:pt x="495" y="133"/>
                  <a:pt x="495" y="131"/>
                  <a:pt x="495" y="129"/>
                </a:cubicBezTo>
                <a:cubicBezTo>
                  <a:pt x="495" y="129"/>
                  <a:pt x="495" y="128"/>
                  <a:pt x="495" y="127"/>
                </a:cubicBezTo>
                <a:cubicBezTo>
                  <a:pt x="495" y="127"/>
                  <a:pt x="496" y="126"/>
                  <a:pt x="496" y="125"/>
                </a:cubicBezTo>
                <a:cubicBezTo>
                  <a:pt x="496" y="124"/>
                  <a:pt x="497" y="123"/>
                  <a:pt x="498" y="122"/>
                </a:cubicBezTo>
                <a:cubicBezTo>
                  <a:pt x="498" y="120"/>
                  <a:pt x="498" y="119"/>
                  <a:pt x="498" y="117"/>
                </a:cubicBezTo>
                <a:cubicBezTo>
                  <a:pt x="498" y="117"/>
                  <a:pt x="498" y="117"/>
                  <a:pt x="498" y="116"/>
                </a:cubicBezTo>
                <a:cubicBezTo>
                  <a:pt x="498" y="115"/>
                  <a:pt x="498" y="115"/>
                  <a:pt x="498" y="114"/>
                </a:cubicBezTo>
                <a:cubicBezTo>
                  <a:pt x="499" y="113"/>
                  <a:pt x="499" y="113"/>
                  <a:pt x="499" y="111"/>
                </a:cubicBezTo>
                <a:cubicBezTo>
                  <a:pt x="499" y="111"/>
                  <a:pt x="498" y="110"/>
                  <a:pt x="499" y="109"/>
                </a:cubicBezTo>
                <a:cubicBezTo>
                  <a:pt x="499" y="109"/>
                  <a:pt x="500" y="109"/>
                  <a:pt x="500" y="109"/>
                </a:cubicBezTo>
                <a:cubicBezTo>
                  <a:pt x="502" y="110"/>
                  <a:pt x="503" y="110"/>
                  <a:pt x="505" y="109"/>
                </a:cubicBezTo>
                <a:cubicBezTo>
                  <a:pt x="505" y="109"/>
                  <a:pt x="506" y="109"/>
                  <a:pt x="507" y="109"/>
                </a:cubicBezTo>
                <a:cubicBezTo>
                  <a:pt x="508" y="109"/>
                  <a:pt x="510" y="109"/>
                  <a:pt x="510" y="107"/>
                </a:cubicBezTo>
                <a:cubicBezTo>
                  <a:pt x="511" y="106"/>
                  <a:pt x="511" y="105"/>
                  <a:pt x="511" y="104"/>
                </a:cubicBezTo>
                <a:cubicBezTo>
                  <a:pt x="510" y="103"/>
                  <a:pt x="510" y="103"/>
                  <a:pt x="509" y="102"/>
                </a:cubicBezTo>
                <a:cubicBezTo>
                  <a:pt x="509" y="101"/>
                  <a:pt x="509" y="101"/>
                  <a:pt x="509" y="100"/>
                </a:cubicBezTo>
                <a:cubicBezTo>
                  <a:pt x="509" y="99"/>
                  <a:pt x="509" y="98"/>
                  <a:pt x="509" y="98"/>
                </a:cubicBezTo>
                <a:cubicBezTo>
                  <a:pt x="509" y="97"/>
                  <a:pt x="510" y="97"/>
                  <a:pt x="510" y="96"/>
                </a:cubicBezTo>
                <a:cubicBezTo>
                  <a:pt x="511" y="94"/>
                  <a:pt x="509" y="93"/>
                  <a:pt x="509" y="92"/>
                </a:cubicBezTo>
                <a:cubicBezTo>
                  <a:pt x="510" y="91"/>
                  <a:pt x="510" y="92"/>
                  <a:pt x="511" y="92"/>
                </a:cubicBezTo>
                <a:cubicBezTo>
                  <a:pt x="512" y="92"/>
                  <a:pt x="513" y="91"/>
                  <a:pt x="514" y="91"/>
                </a:cubicBezTo>
                <a:cubicBezTo>
                  <a:pt x="515" y="91"/>
                  <a:pt x="516" y="91"/>
                  <a:pt x="516" y="91"/>
                </a:cubicBezTo>
                <a:cubicBezTo>
                  <a:pt x="518" y="91"/>
                  <a:pt x="519" y="90"/>
                  <a:pt x="520" y="90"/>
                </a:cubicBezTo>
                <a:cubicBezTo>
                  <a:pt x="521" y="90"/>
                  <a:pt x="522" y="90"/>
                  <a:pt x="522" y="90"/>
                </a:cubicBezTo>
                <a:cubicBezTo>
                  <a:pt x="523" y="89"/>
                  <a:pt x="523" y="89"/>
                  <a:pt x="523" y="88"/>
                </a:cubicBezTo>
                <a:cubicBezTo>
                  <a:pt x="523" y="87"/>
                  <a:pt x="523" y="87"/>
                  <a:pt x="523" y="86"/>
                </a:cubicBezTo>
                <a:cubicBezTo>
                  <a:pt x="523" y="86"/>
                  <a:pt x="524" y="85"/>
                  <a:pt x="524" y="85"/>
                </a:cubicBezTo>
                <a:cubicBezTo>
                  <a:pt x="524" y="85"/>
                  <a:pt x="525" y="85"/>
                  <a:pt x="525" y="84"/>
                </a:cubicBezTo>
                <a:cubicBezTo>
                  <a:pt x="525" y="84"/>
                  <a:pt x="526" y="84"/>
                  <a:pt x="526" y="84"/>
                </a:cubicBezTo>
                <a:cubicBezTo>
                  <a:pt x="527" y="85"/>
                  <a:pt x="527" y="85"/>
                  <a:pt x="528" y="86"/>
                </a:cubicBezTo>
                <a:cubicBezTo>
                  <a:pt x="528" y="86"/>
                  <a:pt x="529" y="86"/>
                  <a:pt x="530" y="85"/>
                </a:cubicBezTo>
                <a:cubicBezTo>
                  <a:pt x="530" y="85"/>
                  <a:pt x="531" y="84"/>
                  <a:pt x="531" y="84"/>
                </a:cubicBezTo>
                <a:cubicBezTo>
                  <a:pt x="532" y="84"/>
                  <a:pt x="532" y="84"/>
                  <a:pt x="533" y="84"/>
                </a:cubicBezTo>
                <a:cubicBezTo>
                  <a:pt x="534" y="84"/>
                  <a:pt x="534" y="84"/>
                  <a:pt x="534" y="83"/>
                </a:cubicBezTo>
                <a:cubicBezTo>
                  <a:pt x="535" y="83"/>
                  <a:pt x="536" y="83"/>
                  <a:pt x="536" y="83"/>
                </a:cubicBezTo>
                <a:cubicBezTo>
                  <a:pt x="537" y="84"/>
                  <a:pt x="538" y="85"/>
                  <a:pt x="540" y="85"/>
                </a:cubicBezTo>
                <a:cubicBezTo>
                  <a:pt x="541" y="84"/>
                  <a:pt x="540" y="82"/>
                  <a:pt x="542" y="82"/>
                </a:cubicBezTo>
                <a:cubicBezTo>
                  <a:pt x="543" y="82"/>
                  <a:pt x="545" y="82"/>
                  <a:pt x="546" y="82"/>
                </a:cubicBezTo>
                <a:cubicBezTo>
                  <a:pt x="548" y="82"/>
                  <a:pt x="548" y="83"/>
                  <a:pt x="550" y="84"/>
                </a:cubicBezTo>
                <a:cubicBezTo>
                  <a:pt x="550" y="84"/>
                  <a:pt x="551" y="83"/>
                  <a:pt x="551" y="83"/>
                </a:cubicBezTo>
                <a:cubicBezTo>
                  <a:pt x="552" y="83"/>
                  <a:pt x="553" y="83"/>
                  <a:pt x="553" y="83"/>
                </a:cubicBezTo>
                <a:cubicBezTo>
                  <a:pt x="554" y="83"/>
                  <a:pt x="555" y="83"/>
                  <a:pt x="556" y="82"/>
                </a:cubicBezTo>
                <a:cubicBezTo>
                  <a:pt x="556" y="82"/>
                  <a:pt x="556" y="81"/>
                  <a:pt x="557" y="81"/>
                </a:cubicBezTo>
                <a:cubicBezTo>
                  <a:pt x="557" y="80"/>
                  <a:pt x="557" y="79"/>
                  <a:pt x="558" y="79"/>
                </a:cubicBezTo>
                <a:cubicBezTo>
                  <a:pt x="559" y="79"/>
                  <a:pt x="560" y="79"/>
                  <a:pt x="560" y="78"/>
                </a:cubicBezTo>
                <a:cubicBezTo>
                  <a:pt x="561" y="77"/>
                  <a:pt x="558" y="77"/>
                  <a:pt x="557" y="76"/>
                </a:cubicBezTo>
                <a:cubicBezTo>
                  <a:pt x="556" y="76"/>
                  <a:pt x="554" y="75"/>
                  <a:pt x="553" y="75"/>
                </a:cubicBezTo>
                <a:cubicBezTo>
                  <a:pt x="552" y="74"/>
                  <a:pt x="550" y="74"/>
                  <a:pt x="549" y="74"/>
                </a:cubicBezTo>
                <a:cubicBezTo>
                  <a:pt x="547" y="73"/>
                  <a:pt x="546" y="73"/>
                  <a:pt x="545" y="72"/>
                </a:cubicBezTo>
                <a:cubicBezTo>
                  <a:pt x="542" y="72"/>
                  <a:pt x="540" y="71"/>
                  <a:pt x="537" y="69"/>
                </a:cubicBezTo>
                <a:cubicBezTo>
                  <a:pt x="535" y="69"/>
                  <a:pt x="534" y="69"/>
                  <a:pt x="533" y="68"/>
                </a:cubicBezTo>
                <a:cubicBezTo>
                  <a:pt x="531" y="68"/>
                  <a:pt x="530" y="68"/>
                  <a:pt x="529" y="68"/>
                </a:cubicBezTo>
                <a:cubicBezTo>
                  <a:pt x="527" y="67"/>
                  <a:pt x="527" y="66"/>
                  <a:pt x="526" y="65"/>
                </a:cubicBezTo>
                <a:cubicBezTo>
                  <a:pt x="525" y="63"/>
                  <a:pt x="523" y="61"/>
                  <a:pt x="521" y="61"/>
                </a:cubicBezTo>
                <a:cubicBezTo>
                  <a:pt x="520" y="61"/>
                  <a:pt x="520" y="61"/>
                  <a:pt x="519" y="61"/>
                </a:cubicBezTo>
                <a:cubicBezTo>
                  <a:pt x="518" y="61"/>
                  <a:pt x="517" y="59"/>
                  <a:pt x="516" y="60"/>
                </a:cubicBezTo>
                <a:cubicBezTo>
                  <a:pt x="514" y="60"/>
                  <a:pt x="514" y="62"/>
                  <a:pt x="512" y="62"/>
                </a:cubicBezTo>
                <a:cubicBezTo>
                  <a:pt x="510" y="62"/>
                  <a:pt x="510" y="61"/>
                  <a:pt x="508" y="61"/>
                </a:cubicBezTo>
                <a:cubicBezTo>
                  <a:pt x="507" y="60"/>
                  <a:pt x="507" y="60"/>
                  <a:pt x="507" y="59"/>
                </a:cubicBezTo>
                <a:cubicBezTo>
                  <a:pt x="507" y="58"/>
                  <a:pt x="506" y="57"/>
                  <a:pt x="506" y="56"/>
                </a:cubicBezTo>
                <a:cubicBezTo>
                  <a:pt x="506" y="55"/>
                  <a:pt x="507" y="54"/>
                  <a:pt x="506" y="53"/>
                </a:cubicBezTo>
                <a:cubicBezTo>
                  <a:pt x="506" y="52"/>
                  <a:pt x="505" y="51"/>
                  <a:pt x="506" y="50"/>
                </a:cubicBezTo>
                <a:cubicBezTo>
                  <a:pt x="506" y="49"/>
                  <a:pt x="506" y="49"/>
                  <a:pt x="506" y="48"/>
                </a:cubicBezTo>
                <a:cubicBezTo>
                  <a:pt x="506" y="47"/>
                  <a:pt x="505" y="47"/>
                  <a:pt x="504" y="46"/>
                </a:cubicBezTo>
                <a:cubicBezTo>
                  <a:pt x="504" y="46"/>
                  <a:pt x="503" y="45"/>
                  <a:pt x="503" y="45"/>
                </a:cubicBezTo>
                <a:cubicBezTo>
                  <a:pt x="502" y="44"/>
                  <a:pt x="501" y="44"/>
                  <a:pt x="500" y="44"/>
                </a:cubicBezTo>
                <a:cubicBezTo>
                  <a:pt x="500" y="44"/>
                  <a:pt x="499" y="44"/>
                  <a:pt x="498" y="44"/>
                </a:cubicBezTo>
                <a:cubicBezTo>
                  <a:pt x="497" y="43"/>
                  <a:pt x="496" y="44"/>
                  <a:pt x="494" y="43"/>
                </a:cubicBezTo>
                <a:cubicBezTo>
                  <a:pt x="492" y="43"/>
                  <a:pt x="491" y="41"/>
                  <a:pt x="490" y="44"/>
                </a:cubicBezTo>
                <a:cubicBezTo>
                  <a:pt x="490" y="45"/>
                  <a:pt x="490" y="45"/>
                  <a:pt x="489" y="46"/>
                </a:cubicBezTo>
                <a:cubicBezTo>
                  <a:pt x="489" y="47"/>
                  <a:pt x="489" y="48"/>
                  <a:pt x="489" y="49"/>
                </a:cubicBezTo>
                <a:cubicBezTo>
                  <a:pt x="488" y="50"/>
                  <a:pt x="486" y="49"/>
                  <a:pt x="485" y="51"/>
                </a:cubicBezTo>
                <a:cubicBezTo>
                  <a:pt x="485" y="51"/>
                  <a:pt x="484" y="53"/>
                  <a:pt x="483" y="52"/>
                </a:cubicBezTo>
                <a:cubicBezTo>
                  <a:pt x="483" y="52"/>
                  <a:pt x="484" y="50"/>
                  <a:pt x="484" y="50"/>
                </a:cubicBezTo>
                <a:cubicBezTo>
                  <a:pt x="484" y="49"/>
                  <a:pt x="484" y="49"/>
                  <a:pt x="484" y="48"/>
                </a:cubicBezTo>
                <a:cubicBezTo>
                  <a:pt x="484" y="46"/>
                  <a:pt x="485" y="46"/>
                  <a:pt x="485" y="44"/>
                </a:cubicBezTo>
                <a:cubicBezTo>
                  <a:pt x="485" y="43"/>
                  <a:pt x="485" y="42"/>
                  <a:pt x="485" y="41"/>
                </a:cubicBezTo>
                <a:cubicBezTo>
                  <a:pt x="485" y="40"/>
                  <a:pt x="486" y="40"/>
                  <a:pt x="487" y="39"/>
                </a:cubicBezTo>
                <a:cubicBezTo>
                  <a:pt x="488" y="39"/>
                  <a:pt x="488" y="39"/>
                  <a:pt x="488" y="38"/>
                </a:cubicBezTo>
                <a:cubicBezTo>
                  <a:pt x="489" y="37"/>
                  <a:pt x="489" y="37"/>
                  <a:pt x="490" y="37"/>
                </a:cubicBezTo>
                <a:cubicBezTo>
                  <a:pt x="491" y="37"/>
                  <a:pt x="492" y="37"/>
                  <a:pt x="491" y="36"/>
                </a:cubicBezTo>
                <a:cubicBezTo>
                  <a:pt x="491" y="35"/>
                  <a:pt x="490" y="36"/>
                  <a:pt x="489" y="35"/>
                </a:cubicBezTo>
                <a:cubicBezTo>
                  <a:pt x="488" y="35"/>
                  <a:pt x="488" y="35"/>
                  <a:pt x="487" y="34"/>
                </a:cubicBezTo>
                <a:cubicBezTo>
                  <a:pt x="486" y="34"/>
                  <a:pt x="484" y="34"/>
                  <a:pt x="482" y="34"/>
                </a:cubicBezTo>
                <a:cubicBezTo>
                  <a:pt x="481" y="34"/>
                  <a:pt x="480" y="33"/>
                  <a:pt x="478" y="33"/>
                </a:cubicBezTo>
                <a:cubicBezTo>
                  <a:pt x="477" y="33"/>
                  <a:pt x="476" y="31"/>
                  <a:pt x="474" y="31"/>
                </a:cubicBezTo>
                <a:cubicBezTo>
                  <a:pt x="473" y="31"/>
                  <a:pt x="472" y="31"/>
                  <a:pt x="470" y="31"/>
                </a:cubicBezTo>
                <a:cubicBezTo>
                  <a:pt x="469" y="31"/>
                  <a:pt x="469" y="31"/>
                  <a:pt x="468" y="30"/>
                </a:cubicBezTo>
                <a:cubicBezTo>
                  <a:pt x="467" y="30"/>
                  <a:pt x="466" y="30"/>
                  <a:pt x="466" y="29"/>
                </a:cubicBezTo>
                <a:cubicBezTo>
                  <a:pt x="465" y="29"/>
                  <a:pt x="465" y="28"/>
                  <a:pt x="465" y="27"/>
                </a:cubicBezTo>
                <a:cubicBezTo>
                  <a:pt x="463" y="26"/>
                  <a:pt x="462" y="27"/>
                  <a:pt x="462" y="25"/>
                </a:cubicBezTo>
                <a:cubicBezTo>
                  <a:pt x="461" y="23"/>
                  <a:pt x="460" y="22"/>
                  <a:pt x="459" y="22"/>
                </a:cubicBezTo>
                <a:cubicBezTo>
                  <a:pt x="458" y="22"/>
                  <a:pt x="457" y="22"/>
                  <a:pt x="456" y="22"/>
                </a:cubicBezTo>
                <a:cubicBezTo>
                  <a:pt x="456" y="22"/>
                  <a:pt x="455" y="23"/>
                  <a:pt x="454" y="23"/>
                </a:cubicBezTo>
                <a:cubicBezTo>
                  <a:pt x="454" y="23"/>
                  <a:pt x="450" y="22"/>
                  <a:pt x="451" y="23"/>
                </a:cubicBezTo>
                <a:cubicBezTo>
                  <a:pt x="452" y="24"/>
                  <a:pt x="453" y="23"/>
                  <a:pt x="454" y="24"/>
                </a:cubicBezTo>
                <a:cubicBezTo>
                  <a:pt x="454" y="25"/>
                  <a:pt x="454" y="25"/>
                  <a:pt x="454" y="26"/>
                </a:cubicBezTo>
                <a:cubicBezTo>
                  <a:pt x="455" y="28"/>
                  <a:pt x="458" y="28"/>
                  <a:pt x="457" y="30"/>
                </a:cubicBezTo>
                <a:cubicBezTo>
                  <a:pt x="456" y="31"/>
                  <a:pt x="455" y="30"/>
                  <a:pt x="455" y="30"/>
                </a:cubicBezTo>
                <a:cubicBezTo>
                  <a:pt x="454" y="30"/>
                  <a:pt x="453" y="29"/>
                  <a:pt x="453" y="30"/>
                </a:cubicBezTo>
                <a:cubicBezTo>
                  <a:pt x="452" y="30"/>
                  <a:pt x="451" y="30"/>
                  <a:pt x="451" y="30"/>
                </a:cubicBezTo>
                <a:cubicBezTo>
                  <a:pt x="450" y="30"/>
                  <a:pt x="449" y="29"/>
                  <a:pt x="449" y="29"/>
                </a:cubicBezTo>
                <a:cubicBezTo>
                  <a:pt x="448" y="29"/>
                  <a:pt x="447" y="29"/>
                  <a:pt x="447" y="30"/>
                </a:cubicBezTo>
                <a:cubicBezTo>
                  <a:pt x="447" y="31"/>
                  <a:pt x="447" y="33"/>
                  <a:pt x="447" y="35"/>
                </a:cubicBezTo>
                <a:cubicBezTo>
                  <a:pt x="447" y="37"/>
                  <a:pt x="448" y="38"/>
                  <a:pt x="449" y="39"/>
                </a:cubicBezTo>
                <a:cubicBezTo>
                  <a:pt x="449" y="40"/>
                  <a:pt x="450" y="41"/>
                  <a:pt x="450" y="41"/>
                </a:cubicBezTo>
                <a:cubicBezTo>
                  <a:pt x="450" y="42"/>
                  <a:pt x="451" y="42"/>
                  <a:pt x="451" y="42"/>
                </a:cubicBezTo>
                <a:cubicBezTo>
                  <a:pt x="453" y="45"/>
                  <a:pt x="451" y="49"/>
                  <a:pt x="452" y="52"/>
                </a:cubicBezTo>
                <a:cubicBezTo>
                  <a:pt x="453" y="52"/>
                  <a:pt x="453" y="53"/>
                  <a:pt x="454" y="54"/>
                </a:cubicBezTo>
                <a:cubicBezTo>
                  <a:pt x="454" y="54"/>
                  <a:pt x="454" y="55"/>
                  <a:pt x="454" y="55"/>
                </a:cubicBezTo>
                <a:cubicBezTo>
                  <a:pt x="455" y="56"/>
                  <a:pt x="456" y="56"/>
                  <a:pt x="457" y="57"/>
                </a:cubicBezTo>
                <a:cubicBezTo>
                  <a:pt x="458" y="58"/>
                  <a:pt x="457" y="60"/>
                  <a:pt x="457" y="61"/>
                </a:cubicBezTo>
                <a:cubicBezTo>
                  <a:pt x="458" y="63"/>
                  <a:pt x="459" y="64"/>
                  <a:pt x="460" y="66"/>
                </a:cubicBezTo>
                <a:cubicBezTo>
                  <a:pt x="461" y="67"/>
                  <a:pt x="461" y="68"/>
                  <a:pt x="462" y="69"/>
                </a:cubicBezTo>
                <a:cubicBezTo>
                  <a:pt x="462" y="69"/>
                  <a:pt x="464" y="69"/>
                  <a:pt x="464" y="70"/>
                </a:cubicBezTo>
                <a:cubicBezTo>
                  <a:pt x="464" y="70"/>
                  <a:pt x="464" y="71"/>
                  <a:pt x="463" y="71"/>
                </a:cubicBezTo>
                <a:cubicBezTo>
                  <a:pt x="462" y="72"/>
                  <a:pt x="461" y="70"/>
                  <a:pt x="460" y="69"/>
                </a:cubicBezTo>
                <a:cubicBezTo>
                  <a:pt x="459" y="68"/>
                  <a:pt x="457" y="69"/>
                  <a:pt x="456" y="68"/>
                </a:cubicBezTo>
                <a:cubicBezTo>
                  <a:pt x="456" y="68"/>
                  <a:pt x="458" y="67"/>
                  <a:pt x="457" y="66"/>
                </a:cubicBezTo>
                <a:cubicBezTo>
                  <a:pt x="457" y="66"/>
                  <a:pt x="456" y="65"/>
                  <a:pt x="456" y="65"/>
                </a:cubicBezTo>
                <a:cubicBezTo>
                  <a:pt x="455" y="64"/>
                  <a:pt x="454" y="64"/>
                  <a:pt x="454" y="63"/>
                </a:cubicBezTo>
                <a:cubicBezTo>
                  <a:pt x="453" y="62"/>
                  <a:pt x="453" y="62"/>
                  <a:pt x="453" y="61"/>
                </a:cubicBezTo>
                <a:cubicBezTo>
                  <a:pt x="452" y="61"/>
                  <a:pt x="451" y="60"/>
                  <a:pt x="451" y="60"/>
                </a:cubicBezTo>
                <a:cubicBezTo>
                  <a:pt x="450" y="60"/>
                  <a:pt x="450" y="61"/>
                  <a:pt x="449" y="61"/>
                </a:cubicBezTo>
                <a:cubicBezTo>
                  <a:pt x="448" y="61"/>
                  <a:pt x="448" y="60"/>
                  <a:pt x="449" y="59"/>
                </a:cubicBezTo>
                <a:cubicBezTo>
                  <a:pt x="450" y="58"/>
                  <a:pt x="450" y="58"/>
                  <a:pt x="449" y="57"/>
                </a:cubicBezTo>
                <a:cubicBezTo>
                  <a:pt x="449" y="57"/>
                  <a:pt x="448" y="57"/>
                  <a:pt x="448" y="56"/>
                </a:cubicBezTo>
                <a:cubicBezTo>
                  <a:pt x="447" y="56"/>
                  <a:pt x="447" y="55"/>
                  <a:pt x="446" y="55"/>
                </a:cubicBezTo>
                <a:cubicBezTo>
                  <a:pt x="445" y="54"/>
                  <a:pt x="444" y="53"/>
                  <a:pt x="443" y="51"/>
                </a:cubicBezTo>
                <a:cubicBezTo>
                  <a:pt x="442" y="50"/>
                  <a:pt x="441" y="49"/>
                  <a:pt x="441" y="47"/>
                </a:cubicBezTo>
                <a:cubicBezTo>
                  <a:pt x="440" y="45"/>
                  <a:pt x="439" y="44"/>
                  <a:pt x="439" y="42"/>
                </a:cubicBezTo>
                <a:cubicBezTo>
                  <a:pt x="439" y="41"/>
                  <a:pt x="439" y="40"/>
                  <a:pt x="437" y="40"/>
                </a:cubicBezTo>
                <a:cubicBezTo>
                  <a:pt x="434" y="40"/>
                  <a:pt x="434" y="35"/>
                  <a:pt x="431" y="34"/>
                </a:cubicBezTo>
                <a:cubicBezTo>
                  <a:pt x="430" y="34"/>
                  <a:pt x="430" y="34"/>
                  <a:pt x="429" y="33"/>
                </a:cubicBezTo>
                <a:cubicBezTo>
                  <a:pt x="428" y="33"/>
                  <a:pt x="428" y="33"/>
                  <a:pt x="427" y="32"/>
                </a:cubicBezTo>
                <a:cubicBezTo>
                  <a:pt x="426" y="32"/>
                  <a:pt x="424" y="33"/>
                  <a:pt x="423" y="34"/>
                </a:cubicBezTo>
                <a:cubicBezTo>
                  <a:pt x="422" y="35"/>
                  <a:pt x="421" y="36"/>
                  <a:pt x="420" y="37"/>
                </a:cubicBezTo>
                <a:cubicBezTo>
                  <a:pt x="419" y="37"/>
                  <a:pt x="419" y="38"/>
                  <a:pt x="418" y="39"/>
                </a:cubicBezTo>
                <a:cubicBezTo>
                  <a:pt x="418" y="39"/>
                  <a:pt x="418" y="40"/>
                  <a:pt x="417" y="41"/>
                </a:cubicBezTo>
                <a:cubicBezTo>
                  <a:pt x="416" y="42"/>
                  <a:pt x="414" y="41"/>
                  <a:pt x="412" y="42"/>
                </a:cubicBezTo>
                <a:cubicBezTo>
                  <a:pt x="411" y="42"/>
                  <a:pt x="410" y="44"/>
                  <a:pt x="411" y="45"/>
                </a:cubicBezTo>
                <a:cubicBezTo>
                  <a:pt x="412" y="46"/>
                  <a:pt x="413" y="47"/>
                  <a:pt x="414" y="48"/>
                </a:cubicBezTo>
                <a:cubicBezTo>
                  <a:pt x="414" y="49"/>
                  <a:pt x="414" y="49"/>
                  <a:pt x="414" y="50"/>
                </a:cubicBezTo>
                <a:cubicBezTo>
                  <a:pt x="414" y="51"/>
                  <a:pt x="415" y="51"/>
                  <a:pt x="415" y="52"/>
                </a:cubicBezTo>
                <a:cubicBezTo>
                  <a:pt x="417" y="53"/>
                  <a:pt x="415" y="54"/>
                  <a:pt x="414" y="54"/>
                </a:cubicBezTo>
                <a:cubicBezTo>
                  <a:pt x="413" y="55"/>
                  <a:pt x="412" y="56"/>
                  <a:pt x="411" y="55"/>
                </a:cubicBezTo>
                <a:cubicBezTo>
                  <a:pt x="411" y="54"/>
                  <a:pt x="411" y="53"/>
                  <a:pt x="411" y="53"/>
                </a:cubicBezTo>
                <a:cubicBezTo>
                  <a:pt x="411" y="52"/>
                  <a:pt x="411" y="51"/>
                  <a:pt x="410" y="51"/>
                </a:cubicBezTo>
                <a:cubicBezTo>
                  <a:pt x="410" y="50"/>
                  <a:pt x="409" y="50"/>
                  <a:pt x="409" y="49"/>
                </a:cubicBezTo>
                <a:cubicBezTo>
                  <a:pt x="408" y="49"/>
                  <a:pt x="408" y="48"/>
                  <a:pt x="407" y="48"/>
                </a:cubicBezTo>
                <a:cubicBezTo>
                  <a:pt x="406" y="47"/>
                  <a:pt x="404" y="47"/>
                  <a:pt x="402" y="47"/>
                </a:cubicBezTo>
                <a:cubicBezTo>
                  <a:pt x="401" y="47"/>
                  <a:pt x="401" y="47"/>
                  <a:pt x="400" y="48"/>
                </a:cubicBezTo>
                <a:cubicBezTo>
                  <a:pt x="399" y="48"/>
                  <a:pt x="399" y="48"/>
                  <a:pt x="398" y="48"/>
                </a:cubicBezTo>
                <a:cubicBezTo>
                  <a:pt x="398" y="47"/>
                  <a:pt x="399" y="47"/>
                  <a:pt x="399" y="46"/>
                </a:cubicBezTo>
                <a:cubicBezTo>
                  <a:pt x="399" y="45"/>
                  <a:pt x="400" y="45"/>
                  <a:pt x="401" y="45"/>
                </a:cubicBezTo>
                <a:cubicBezTo>
                  <a:pt x="402" y="45"/>
                  <a:pt x="402" y="44"/>
                  <a:pt x="403" y="43"/>
                </a:cubicBezTo>
                <a:cubicBezTo>
                  <a:pt x="403" y="42"/>
                  <a:pt x="402" y="42"/>
                  <a:pt x="401" y="42"/>
                </a:cubicBezTo>
                <a:cubicBezTo>
                  <a:pt x="398" y="41"/>
                  <a:pt x="395" y="42"/>
                  <a:pt x="392" y="42"/>
                </a:cubicBezTo>
                <a:cubicBezTo>
                  <a:pt x="391" y="43"/>
                  <a:pt x="390" y="43"/>
                  <a:pt x="389" y="44"/>
                </a:cubicBezTo>
                <a:cubicBezTo>
                  <a:pt x="388" y="44"/>
                  <a:pt x="388" y="43"/>
                  <a:pt x="387" y="43"/>
                </a:cubicBezTo>
                <a:cubicBezTo>
                  <a:pt x="385" y="43"/>
                  <a:pt x="384" y="45"/>
                  <a:pt x="382" y="44"/>
                </a:cubicBezTo>
                <a:cubicBezTo>
                  <a:pt x="382" y="42"/>
                  <a:pt x="387" y="41"/>
                  <a:pt x="388" y="41"/>
                </a:cubicBezTo>
                <a:cubicBezTo>
                  <a:pt x="388" y="40"/>
                  <a:pt x="389" y="40"/>
                  <a:pt x="390" y="40"/>
                </a:cubicBezTo>
                <a:cubicBezTo>
                  <a:pt x="391" y="39"/>
                  <a:pt x="391" y="39"/>
                  <a:pt x="392" y="38"/>
                </a:cubicBezTo>
                <a:cubicBezTo>
                  <a:pt x="393" y="37"/>
                  <a:pt x="395" y="37"/>
                  <a:pt x="396" y="37"/>
                </a:cubicBezTo>
                <a:cubicBezTo>
                  <a:pt x="398" y="37"/>
                  <a:pt x="400" y="37"/>
                  <a:pt x="401" y="37"/>
                </a:cubicBezTo>
                <a:cubicBezTo>
                  <a:pt x="403" y="37"/>
                  <a:pt x="406" y="38"/>
                  <a:pt x="408" y="37"/>
                </a:cubicBezTo>
                <a:cubicBezTo>
                  <a:pt x="409" y="36"/>
                  <a:pt x="409" y="36"/>
                  <a:pt x="410" y="36"/>
                </a:cubicBezTo>
                <a:cubicBezTo>
                  <a:pt x="411" y="36"/>
                  <a:pt x="411" y="36"/>
                  <a:pt x="411" y="35"/>
                </a:cubicBezTo>
                <a:cubicBezTo>
                  <a:pt x="412" y="34"/>
                  <a:pt x="412" y="34"/>
                  <a:pt x="412" y="34"/>
                </a:cubicBezTo>
                <a:cubicBezTo>
                  <a:pt x="413" y="33"/>
                  <a:pt x="413" y="33"/>
                  <a:pt x="413" y="32"/>
                </a:cubicBezTo>
                <a:cubicBezTo>
                  <a:pt x="412" y="30"/>
                  <a:pt x="411" y="30"/>
                  <a:pt x="410" y="30"/>
                </a:cubicBezTo>
                <a:cubicBezTo>
                  <a:pt x="409" y="30"/>
                  <a:pt x="408" y="30"/>
                  <a:pt x="407" y="30"/>
                </a:cubicBezTo>
                <a:cubicBezTo>
                  <a:pt x="406" y="30"/>
                  <a:pt x="405" y="30"/>
                  <a:pt x="404" y="30"/>
                </a:cubicBezTo>
                <a:cubicBezTo>
                  <a:pt x="404" y="30"/>
                  <a:pt x="403" y="30"/>
                  <a:pt x="402" y="30"/>
                </a:cubicBezTo>
                <a:cubicBezTo>
                  <a:pt x="401" y="30"/>
                  <a:pt x="399" y="31"/>
                  <a:pt x="398" y="31"/>
                </a:cubicBezTo>
                <a:cubicBezTo>
                  <a:pt x="397" y="31"/>
                  <a:pt x="397" y="31"/>
                  <a:pt x="396" y="31"/>
                </a:cubicBezTo>
                <a:cubicBezTo>
                  <a:pt x="395" y="31"/>
                  <a:pt x="394" y="32"/>
                  <a:pt x="393" y="32"/>
                </a:cubicBezTo>
                <a:cubicBezTo>
                  <a:pt x="392" y="32"/>
                  <a:pt x="391" y="32"/>
                  <a:pt x="391" y="32"/>
                </a:cubicBezTo>
                <a:cubicBezTo>
                  <a:pt x="390" y="32"/>
                  <a:pt x="390" y="33"/>
                  <a:pt x="389" y="33"/>
                </a:cubicBezTo>
                <a:cubicBezTo>
                  <a:pt x="388" y="34"/>
                  <a:pt x="387" y="34"/>
                  <a:pt x="385" y="34"/>
                </a:cubicBezTo>
                <a:cubicBezTo>
                  <a:pt x="384" y="35"/>
                  <a:pt x="383" y="35"/>
                  <a:pt x="382" y="34"/>
                </a:cubicBezTo>
                <a:cubicBezTo>
                  <a:pt x="382" y="34"/>
                  <a:pt x="382" y="33"/>
                  <a:pt x="382" y="33"/>
                </a:cubicBezTo>
                <a:cubicBezTo>
                  <a:pt x="382" y="32"/>
                  <a:pt x="381" y="32"/>
                  <a:pt x="381" y="32"/>
                </a:cubicBezTo>
                <a:cubicBezTo>
                  <a:pt x="380" y="32"/>
                  <a:pt x="380" y="32"/>
                  <a:pt x="380" y="32"/>
                </a:cubicBezTo>
                <a:cubicBezTo>
                  <a:pt x="379" y="31"/>
                  <a:pt x="379" y="31"/>
                  <a:pt x="379" y="31"/>
                </a:cubicBezTo>
                <a:cubicBezTo>
                  <a:pt x="379" y="30"/>
                  <a:pt x="378" y="30"/>
                  <a:pt x="377" y="31"/>
                </a:cubicBezTo>
                <a:cubicBezTo>
                  <a:pt x="377" y="31"/>
                  <a:pt x="377" y="32"/>
                  <a:pt x="376" y="32"/>
                </a:cubicBezTo>
                <a:cubicBezTo>
                  <a:pt x="376" y="33"/>
                  <a:pt x="375" y="33"/>
                  <a:pt x="375" y="33"/>
                </a:cubicBezTo>
                <a:cubicBezTo>
                  <a:pt x="374" y="34"/>
                  <a:pt x="375" y="36"/>
                  <a:pt x="375" y="37"/>
                </a:cubicBezTo>
                <a:cubicBezTo>
                  <a:pt x="374" y="38"/>
                  <a:pt x="373" y="37"/>
                  <a:pt x="373" y="37"/>
                </a:cubicBezTo>
                <a:cubicBezTo>
                  <a:pt x="373" y="36"/>
                  <a:pt x="373" y="36"/>
                  <a:pt x="372" y="35"/>
                </a:cubicBezTo>
                <a:cubicBezTo>
                  <a:pt x="372" y="35"/>
                  <a:pt x="372" y="35"/>
                  <a:pt x="371" y="35"/>
                </a:cubicBezTo>
                <a:cubicBezTo>
                  <a:pt x="371" y="34"/>
                  <a:pt x="371" y="33"/>
                  <a:pt x="371" y="32"/>
                </a:cubicBezTo>
                <a:cubicBezTo>
                  <a:pt x="370" y="32"/>
                  <a:pt x="369" y="32"/>
                  <a:pt x="369" y="31"/>
                </a:cubicBezTo>
                <a:cubicBezTo>
                  <a:pt x="368" y="31"/>
                  <a:pt x="368" y="31"/>
                  <a:pt x="367" y="31"/>
                </a:cubicBezTo>
                <a:cubicBezTo>
                  <a:pt x="365" y="30"/>
                  <a:pt x="365" y="33"/>
                  <a:pt x="363" y="33"/>
                </a:cubicBezTo>
                <a:cubicBezTo>
                  <a:pt x="362" y="33"/>
                  <a:pt x="362" y="33"/>
                  <a:pt x="361" y="33"/>
                </a:cubicBezTo>
                <a:cubicBezTo>
                  <a:pt x="360" y="33"/>
                  <a:pt x="360" y="34"/>
                  <a:pt x="359" y="34"/>
                </a:cubicBezTo>
                <a:cubicBezTo>
                  <a:pt x="358" y="35"/>
                  <a:pt x="357" y="34"/>
                  <a:pt x="357" y="35"/>
                </a:cubicBezTo>
                <a:cubicBezTo>
                  <a:pt x="357" y="36"/>
                  <a:pt x="357" y="37"/>
                  <a:pt x="357" y="38"/>
                </a:cubicBezTo>
                <a:cubicBezTo>
                  <a:pt x="357" y="39"/>
                  <a:pt x="356" y="40"/>
                  <a:pt x="355" y="40"/>
                </a:cubicBezTo>
                <a:cubicBezTo>
                  <a:pt x="354" y="40"/>
                  <a:pt x="353" y="39"/>
                  <a:pt x="353" y="39"/>
                </a:cubicBezTo>
                <a:cubicBezTo>
                  <a:pt x="352" y="39"/>
                  <a:pt x="352" y="40"/>
                  <a:pt x="351" y="40"/>
                </a:cubicBezTo>
                <a:cubicBezTo>
                  <a:pt x="351" y="40"/>
                  <a:pt x="349" y="40"/>
                  <a:pt x="349" y="41"/>
                </a:cubicBezTo>
                <a:cubicBezTo>
                  <a:pt x="350" y="42"/>
                  <a:pt x="351" y="41"/>
                  <a:pt x="351" y="41"/>
                </a:cubicBezTo>
                <a:cubicBezTo>
                  <a:pt x="352" y="42"/>
                  <a:pt x="351" y="43"/>
                  <a:pt x="351" y="43"/>
                </a:cubicBezTo>
                <a:cubicBezTo>
                  <a:pt x="349" y="43"/>
                  <a:pt x="347" y="42"/>
                  <a:pt x="347" y="43"/>
                </a:cubicBezTo>
                <a:cubicBezTo>
                  <a:pt x="345" y="44"/>
                  <a:pt x="347" y="46"/>
                  <a:pt x="347" y="47"/>
                </a:cubicBezTo>
                <a:cubicBezTo>
                  <a:pt x="348" y="48"/>
                  <a:pt x="348" y="49"/>
                  <a:pt x="349" y="50"/>
                </a:cubicBezTo>
                <a:close/>
                <a:moveTo>
                  <a:pt x="1044" y="4"/>
                </a:moveTo>
                <a:cubicBezTo>
                  <a:pt x="1046" y="4"/>
                  <a:pt x="1047" y="4"/>
                  <a:pt x="1049" y="3"/>
                </a:cubicBezTo>
                <a:cubicBezTo>
                  <a:pt x="1050" y="3"/>
                  <a:pt x="1051" y="3"/>
                  <a:pt x="1053" y="2"/>
                </a:cubicBezTo>
                <a:cubicBezTo>
                  <a:pt x="1042" y="3"/>
                  <a:pt x="1042" y="3"/>
                  <a:pt x="1042" y="3"/>
                </a:cubicBezTo>
                <a:cubicBezTo>
                  <a:pt x="1041" y="4"/>
                  <a:pt x="1043" y="4"/>
                  <a:pt x="1044" y="4"/>
                </a:cubicBezTo>
                <a:close/>
                <a:moveTo>
                  <a:pt x="2964" y="296"/>
                </a:moveTo>
                <a:cubicBezTo>
                  <a:pt x="2964" y="295"/>
                  <a:pt x="2964" y="294"/>
                  <a:pt x="2963" y="293"/>
                </a:cubicBezTo>
                <a:cubicBezTo>
                  <a:pt x="2963" y="292"/>
                  <a:pt x="2961" y="291"/>
                  <a:pt x="2960" y="290"/>
                </a:cubicBezTo>
                <a:cubicBezTo>
                  <a:pt x="2959" y="289"/>
                  <a:pt x="2958" y="288"/>
                  <a:pt x="2956" y="287"/>
                </a:cubicBezTo>
                <a:cubicBezTo>
                  <a:pt x="2955" y="286"/>
                  <a:pt x="2953" y="286"/>
                  <a:pt x="2952" y="285"/>
                </a:cubicBezTo>
                <a:cubicBezTo>
                  <a:pt x="2951" y="284"/>
                  <a:pt x="2950" y="283"/>
                  <a:pt x="2949" y="282"/>
                </a:cubicBezTo>
                <a:cubicBezTo>
                  <a:pt x="2947" y="281"/>
                  <a:pt x="2946" y="280"/>
                  <a:pt x="2945" y="280"/>
                </a:cubicBezTo>
                <a:cubicBezTo>
                  <a:pt x="2944" y="279"/>
                  <a:pt x="2944" y="279"/>
                  <a:pt x="2943" y="279"/>
                </a:cubicBezTo>
                <a:cubicBezTo>
                  <a:pt x="2941" y="278"/>
                  <a:pt x="2939" y="276"/>
                  <a:pt x="2937" y="276"/>
                </a:cubicBezTo>
                <a:cubicBezTo>
                  <a:pt x="2934" y="275"/>
                  <a:pt x="2932" y="276"/>
                  <a:pt x="2930" y="276"/>
                </a:cubicBezTo>
                <a:cubicBezTo>
                  <a:pt x="2926" y="278"/>
                  <a:pt x="2922" y="278"/>
                  <a:pt x="2918" y="278"/>
                </a:cubicBezTo>
                <a:cubicBezTo>
                  <a:pt x="2916" y="278"/>
                  <a:pt x="2914" y="279"/>
                  <a:pt x="2912" y="280"/>
                </a:cubicBezTo>
                <a:cubicBezTo>
                  <a:pt x="2911" y="281"/>
                  <a:pt x="2910" y="283"/>
                  <a:pt x="2909" y="285"/>
                </a:cubicBezTo>
                <a:cubicBezTo>
                  <a:pt x="2907" y="288"/>
                  <a:pt x="2905" y="291"/>
                  <a:pt x="2902" y="292"/>
                </a:cubicBezTo>
                <a:cubicBezTo>
                  <a:pt x="2900" y="293"/>
                  <a:pt x="2899" y="294"/>
                  <a:pt x="2897" y="294"/>
                </a:cubicBezTo>
                <a:cubicBezTo>
                  <a:pt x="2896" y="294"/>
                  <a:pt x="2895" y="294"/>
                  <a:pt x="2894" y="294"/>
                </a:cubicBezTo>
                <a:cubicBezTo>
                  <a:pt x="2893" y="294"/>
                  <a:pt x="2892" y="294"/>
                  <a:pt x="2891" y="294"/>
                </a:cubicBezTo>
                <a:cubicBezTo>
                  <a:pt x="2890" y="294"/>
                  <a:pt x="2888" y="294"/>
                  <a:pt x="2887" y="296"/>
                </a:cubicBezTo>
                <a:cubicBezTo>
                  <a:pt x="2887" y="298"/>
                  <a:pt x="2890" y="298"/>
                  <a:pt x="2891" y="298"/>
                </a:cubicBezTo>
                <a:cubicBezTo>
                  <a:pt x="2892" y="298"/>
                  <a:pt x="2894" y="298"/>
                  <a:pt x="2895" y="297"/>
                </a:cubicBezTo>
                <a:cubicBezTo>
                  <a:pt x="2896" y="297"/>
                  <a:pt x="2897" y="296"/>
                  <a:pt x="2899" y="296"/>
                </a:cubicBezTo>
                <a:cubicBezTo>
                  <a:pt x="2900" y="295"/>
                  <a:pt x="2901" y="294"/>
                  <a:pt x="2903" y="294"/>
                </a:cubicBezTo>
                <a:cubicBezTo>
                  <a:pt x="2904" y="294"/>
                  <a:pt x="2906" y="294"/>
                  <a:pt x="2907" y="294"/>
                </a:cubicBezTo>
                <a:cubicBezTo>
                  <a:pt x="2910" y="294"/>
                  <a:pt x="2914" y="294"/>
                  <a:pt x="2916" y="296"/>
                </a:cubicBezTo>
                <a:cubicBezTo>
                  <a:pt x="2918" y="296"/>
                  <a:pt x="2920" y="297"/>
                  <a:pt x="2921" y="298"/>
                </a:cubicBezTo>
                <a:cubicBezTo>
                  <a:pt x="2923" y="299"/>
                  <a:pt x="2925" y="299"/>
                  <a:pt x="2927" y="299"/>
                </a:cubicBezTo>
                <a:cubicBezTo>
                  <a:pt x="2929" y="299"/>
                  <a:pt x="2931" y="299"/>
                  <a:pt x="2933" y="300"/>
                </a:cubicBezTo>
                <a:cubicBezTo>
                  <a:pt x="2935" y="300"/>
                  <a:pt x="2937" y="301"/>
                  <a:pt x="2939" y="302"/>
                </a:cubicBezTo>
                <a:cubicBezTo>
                  <a:pt x="2942" y="302"/>
                  <a:pt x="2944" y="301"/>
                  <a:pt x="2947" y="301"/>
                </a:cubicBezTo>
                <a:cubicBezTo>
                  <a:pt x="2949" y="301"/>
                  <a:pt x="2950" y="301"/>
                  <a:pt x="2952" y="302"/>
                </a:cubicBezTo>
                <a:cubicBezTo>
                  <a:pt x="2954" y="303"/>
                  <a:pt x="2955" y="304"/>
                  <a:pt x="2957" y="303"/>
                </a:cubicBezTo>
                <a:cubicBezTo>
                  <a:pt x="2959" y="303"/>
                  <a:pt x="2961" y="303"/>
                  <a:pt x="2962" y="302"/>
                </a:cubicBezTo>
                <a:cubicBezTo>
                  <a:pt x="2963" y="301"/>
                  <a:pt x="2963" y="301"/>
                  <a:pt x="2963" y="300"/>
                </a:cubicBezTo>
                <a:cubicBezTo>
                  <a:pt x="2963" y="299"/>
                  <a:pt x="2962" y="299"/>
                  <a:pt x="2963" y="298"/>
                </a:cubicBezTo>
                <a:cubicBezTo>
                  <a:pt x="2963" y="297"/>
                  <a:pt x="2964" y="296"/>
                  <a:pt x="2964" y="296"/>
                </a:cubicBezTo>
                <a:close/>
                <a:moveTo>
                  <a:pt x="2806" y="215"/>
                </a:moveTo>
                <a:cubicBezTo>
                  <a:pt x="2806" y="216"/>
                  <a:pt x="2806" y="216"/>
                  <a:pt x="2806" y="217"/>
                </a:cubicBezTo>
                <a:cubicBezTo>
                  <a:pt x="2805" y="218"/>
                  <a:pt x="2804" y="218"/>
                  <a:pt x="2806" y="219"/>
                </a:cubicBezTo>
                <a:cubicBezTo>
                  <a:pt x="2806" y="219"/>
                  <a:pt x="2808" y="219"/>
                  <a:pt x="2809" y="219"/>
                </a:cubicBezTo>
                <a:cubicBezTo>
                  <a:pt x="2810" y="219"/>
                  <a:pt x="2812" y="218"/>
                  <a:pt x="2813" y="218"/>
                </a:cubicBezTo>
                <a:cubicBezTo>
                  <a:pt x="2814" y="218"/>
                  <a:pt x="2815" y="217"/>
                  <a:pt x="2815" y="217"/>
                </a:cubicBezTo>
                <a:cubicBezTo>
                  <a:pt x="2815" y="216"/>
                  <a:pt x="2816" y="215"/>
                  <a:pt x="2816" y="215"/>
                </a:cubicBezTo>
                <a:cubicBezTo>
                  <a:pt x="2817" y="213"/>
                  <a:pt x="2818" y="212"/>
                  <a:pt x="2818" y="210"/>
                </a:cubicBezTo>
                <a:cubicBezTo>
                  <a:pt x="2817" y="209"/>
                  <a:pt x="2817" y="209"/>
                  <a:pt x="2816" y="209"/>
                </a:cubicBezTo>
                <a:cubicBezTo>
                  <a:pt x="2816" y="208"/>
                  <a:pt x="2815" y="208"/>
                  <a:pt x="2814" y="208"/>
                </a:cubicBezTo>
                <a:cubicBezTo>
                  <a:pt x="2813" y="207"/>
                  <a:pt x="2812" y="206"/>
                  <a:pt x="2812" y="205"/>
                </a:cubicBezTo>
                <a:cubicBezTo>
                  <a:pt x="2812" y="204"/>
                  <a:pt x="2812" y="203"/>
                  <a:pt x="2811" y="203"/>
                </a:cubicBezTo>
                <a:cubicBezTo>
                  <a:pt x="2811" y="202"/>
                  <a:pt x="2810" y="202"/>
                  <a:pt x="2810" y="201"/>
                </a:cubicBezTo>
                <a:cubicBezTo>
                  <a:pt x="2810" y="201"/>
                  <a:pt x="2810" y="199"/>
                  <a:pt x="2809" y="199"/>
                </a:cubicBezTo>
                <a:cubicBezTo>
                  <a:pt x="2808" y="198"/>
                  <a:pt x="2808" y="200"/>
                  <a:pt x="2808" y="200"/>
                </a:cubicBezTo>
                <a:cubicBezTo>
                  <a:pt x="2808" y="202"/>
                  <a:pt x="2808" y="203"/>
                  <a:pt x="2808" y="205"/>
                </a:cubicBezTo>
                <a:cubicBezTo>
                  <a:pt x="2807" y="206"/>
                  <a:pt x="2805" y="206"/>
                  <a:pt x="2806" y="208"/>
                </a:cubicBezTo>
                <a:cubicBezTo>
                  <a:pt x="2806" y="208"/>
                  <a:pt x="2806" y="209"/>
                  <a:pt x="2806" y="210"/>
                </a:cubicBezTo>
                <a:cubicBezTo>
                  <a:pt x="2807" y="210"/>
                  <a:pt x="2807" y="211"/>
                  <a:pt x="2807" y="211"/>
                </a:cubicBezTo>
                <a:cubicBezTo>
                  <a:pt x="2807" y="211"/>
                  <a:pt x="2807" y="211"/>
                  <a:pt x="2807" y="212"/>
                </a:cubicBezTo>
                <a:cubicBezTo>
                  <a:pt x="2807" y="213"/>
                  <a:pt x="2806" y="214"/>
                  <a:pt x="2806" y="215"/>
                </a:cubicBezTo>
                <a:close/>
                <a:moveTo>
                  <a:pt x="2900" y="274"/>
                </a:moveTo>
                <a:cubicBezTo>
                  <a:pt x="2901" y="275"/>
                  <a:pt x="2901" y="277"/>
                  <a:pt x="2903" y="277"/>
                </a:cubicBezTo>
                <a:cubicBezTo>
                  <a:pt x="2903" y="277"/>
                  <a:pt x="2904" y="277"/>
                  <a:pt x="2905" y="276"/>
                </a:cubicBezTo>
                <a:cubicBezTo>
                  <a:pt x="2905" y="275"/>
                  <a:pt x="2906" y="275"/>
                  <a:pt x="2906" y="275"/>
                </a:cubicBezTo>
                <a:cubicBezTo>
                  <a:pt x="2909" y="273"/>
                  <a:pt x="2915" y="274"/>
                  <a:pt x="2916" y="271"/>
                </a:cubicBezTo>
                <a:cubicBezTo>
                  <a:pt x="2916" y="270"/>
                  <a:pt x="2916" y="269"/>
                  <a:pt x="2915" y="268"/>
                </a:cubicBezTo>
                <a:cubicBezTo>
                  <a:pt x="2915" y="267"/>
                  <a:pt x="2915" y="267"/>
                  <a:pt x="2915" y="266"/>
                </a:cubicBezTo>
                <a:cubicBezTo>
                  <a:pt x="2914" y="265"/>
                  <a:pt x="2913" y="263"/>
                  <a:pt x="2911" y="262"/>
                </a:cubicBezTo>
                <a:cubicBezTo>
                  <a:pt x="2910" y="262"/>
                  <a:pt x="2908" y="262"/>
                  <a:pt x="2906" y="262"/>
                </a:cubicBezTo>
                <a:cubicBezTo>
                  <a:pt x="2906" y="262"/>
                  <a:pt x="2905" y="262"/>
                  <a:pt x="2904" y="262"/>
                </a:cubicBezTo>
                <a:cubicBezTo>
                  <a:pt x="2904" y="262"/>
                  <a:pt x="2903" y="262"/>
                  <a:pt x="2903" y="262"/>
                </a:cubicBezTo>
                <a:cubicBezTo>
                  <a:pt x="2903" y="262"/>
                  <a:pt x="2902" y="262"/>
                  <a:pt x="2902" y="262"/>
                </a:cubicBezTo>
                <a:cubicBezTo>
                  <a:pt x="2901" y="262"/>
                  <a:pt x="2899" y="262"/>
                  <a:pt x="2898" y="263"/>
                </a:cubicBezTo>
                <a:cubicBezTo>
                  <a:pt x="2898" y="264"/>
                  <a:pt x="2898" y="265"/>
                  <a:pt x="2897" y="265"/>
                </a:cubicBezTo>
                <a:cubicBezTo>
                  <a:pt x="2897" y="266"/>
                  <a:pt x="2896" y="266"/>
                  <a:pt x="2896" y="267"/>
                </a:cubicBezTo>
                <a:cubicBezTo>
                  <a:pt x="2896" y="268"/>
                  <a:pt x="2896" y="269"/>
                  <a:pt x="2896" y="269"/>
                </a:cubicBezTo>
                <a:cubicBezTo>
                  <a:pt x="2897" y="270"/>
                  <a:pt x="2897" y="271"/>
                  <a:pt x="2897" y="271"/>
                </a:cubicBezTo>
                <a:cubicBezTo>
                  <a:pt x="2897" y="273"/>
                  <a:pt x="2899" y="273"/>
                  <a:pt x="2900" y="274"/>
                </a:cubicBezTo>
                <a:close/>
                <a:moveTo>
                  <a:pt x="1313" y="430"/>
                </a:moveTo>
                <a:cubicBezTo>
                  <a:pt x="1314" y="431"/>
                  <a:pt x="1314" y="431"/>
                  <a:pt x="1315" y="432"/>
                </a:cubicBezTo>
                <a:cubicBezTo>
                  <a:pt x="1316" y="432"/>
                  <a:pt x="1317" y="431"/>
                  <a:pt x="1318" y="430"/>
                </a:cubicBezTo>
                <a:cubicBezTo>
                  <a:pt x="1321" y="430"/>
                  <a:pt x="1324" y="432"/>
                  <a:pt x="1326" y="430"/>
                </a:cubicBezTo>
                <a:cubicBezTo>
                  <a:pt x="1327" y="429"/>
                  <a:pt x="1327" y="428"/>
                  <a:pt x="1326" y="426"/>
                </a:cubicBezTo>
                <a:cubicBezTo>
                  <a:pt x="1326" y="425"/>
                  <a:pt x="1327" y="424"/>
                  <a:pt x="1326" y="422"/>
                </a:cubicBezTo>
                <a:cubicBezTo>
                  <a:pt x="1325" y="421"/>
                  <a:pt x="1324" y="421"/>
                  <a:pt x="1323" y="420"/>
                </a:cubicBezTo>
                <a:cubicBezTo>
                  <a:pt x="1322" y="419"/>
                  <a:pt x="1321" y="419"/>
                  <a:pt x="1320" y="419"/>
                </a:cubicBezTo>
                <a:cubicBezTo>
                  <a:pt x="1319" y="418"/>
                  <a:pt x="1318" y="417"/>
                  <a:pt x="1318" y="417"/>
                </a:cubicBezTo>
                <a:cubicBezTo>
                  <a:pt x="1317" y="416"/>
                  <a:pt x="1316" y="415"/>
                  <a:pt x="1315" y="415"/>
                </a:cubicBezTo>
                <a:cubicBezTo>
                  <a:pt x="1314" y="414"/>
                  <a:pt x="1313" y="414"/>
                  <a:pt x="1312" y="413"/>
                </a:cubicBezTo>
                <a:cubicBezTo>
                  <a:pt x="1312" y="413"/>
                  <a:pt x="1312" y="413"/>
                  <a:pt x="1312" y="413"/>
                </a:cubicBezTo>
                <a:cubicBezTo>
                  <a:pt x="1310" y="411"/>
                  <a:pt x="1308" y="410"/>
                  <a:pt x="1307" y="408"/>
                </a:cubicBezTo>
                <a:cubicBezTo>
                  <a:pt x="1306" y="407"/>
                  <a:pt x="1306" y="407"/>
                  <a:pt x="1305" y="407"/>
                </a:cubicBezTo>
                <a:cubicBezTo>
                  <a:pt x="1304" y="407"/>
                  <a:pt x="1304" y="406"/>
                  <a:pt x="1303" y="406"/>
                </a:cubicBezTo>
                <a:cubicBezTo>
                  <a:pt x="1301" y="404"/>
                  <a:pt x="1299" y="402"/>
                  <a:pt x="1296" y="403"/>
                </a:cubicBezTo>
                <a:cubicBezTo>
                  <a:pt x="1296" y="404"/>
                  <a:pt x="1295" y="404"/>
                  <a:pt x="1295" y="404"/>
                </a:cubicBezTo>
                <a:cubicBezTo>
                  <a:pt x="1294" y="405"/>
                  <a:pt x="1294" y="405"/>
                  <a:pt x="1293" y="405"/>
                </a:cubicBezTo>
                <a:cubicBezTo>
                  <a:pt x="1291" y="405"/>
                  <a:pt x="1292" y="407"/>
                  <a:pt x="1290" y="407"/>
                </a:cubicBezTo>
                <a:cubicBezTo>
                  <a:pt x="1289" y="407"/>
                  <a:pt x="1289" y="407"/>
                  <a:pt x="1288" y="408"/>
                </a:cubicBezTo>
                <a:cubicBezTo>
                  <a:pt x="1287" y="408"/>
                  <a:pt x="1288" y="409"/>
                  <a:pt x="1289" y="409"/>
                </a:cubicBezTo>
                <a:cubicBezTo>
                  <a:pt x="1290" y="409"/>
                  <a:pt x="1290" y="410"/>
                  <a:pt x="1290" y="410"/>
                </a:cubicBezTo>
                <a:cubicBezTo>
                  <a:pt x="1291" y="410"/>
                  <a:pt x="1292" y="410"/>
                  <a:pt x="1292" y="411"/>
                </a:cubicBezTo>
                <a:cubicBezTo>
                  <a:pt x="1292" y="412"/>
                  <a:pt x="1289" y="411"/>
                  <a:pt x="1288" y="411"/>
                </a:cubicBezTo>
                <a:cubicBezTo>
                  <a:pt x="1288" y="412"/>
                  <a:pt x="1288" y="415"/>
                  <a:pt x="1289" y="416"/>
                </a:cubicBezTo>
                <a:cubicBezTo>
                  <a:pt x="1289" y="417"/>
                  <a:pt x="1290" y="418"/>
                  <a:pt x="1291" y="419"/>
                </a:cubicBezTo>
                <a:cubicBezTo>
                  <a:pt x="1291" y="419"/>
                  <a:pt x="1292" y="420"/>
                  <a:pt x="1292" y="420"/>
                </a:cubicBezTo>
                <a:cubicBezTo>
                  <a:pt x="1293" y="421"/>
                  <a:pt x="1294" y="422"/>
                  <a:pt x="1295" y="423"/>
                </a:cubicBezTo>
                <a:cubicBezTo>
                  <a:pt x="1295" y="423"/>
                  <a:pt x="1296" y="423"/>
                  <a:pt x="1297" y="423"/>
                </a:cubicBezTo>
                <a:cubicBezTo>
                  <a:pt x="1297" y="424"/>
                  <a:pt x="1298" y="426"/>
                  <a:pt x="1299" y="425"/>
                </a:cubicBezTo>
                <a:cubicBezTo>
                  <a:pt x="1299" y="424"/>
                  <a:pt x="1299" y="423"/>
                  <a:pt x="1298" y="423"/>
                </a:cubicBezTo>
                <a:cubicBezTo>
                  <a:pt x="1297" y="422"/>
                  <a:pt x="1297" y="422"/>
                  <a:pt x="1298" y="422"/>
                </a:cubicBezTo>
                <a:cubicBezTo>
                  <a:pt x="1299" y="423"/>
                  <a:pt x="1300" y="423"/>
                  <a:pt x="1300" y="423"/>
                </a:cubicBezTo>
                <a:cubicBezTo>
                  <a:pt x="1301" y="423"/>
                  <a:pt x="1302" y="424"/>
                  <a:pt x="1302" y="424"/>
                </a:cubicBezTo>
                <a:cubicBezTo>
                  <a:pt x="1303" y="425"/>
                  <a:pt x="1305" y="424"/>
                  <a:pt x="1307" y="425"/>
                </a:cubicBezTo>
                <a:cubicBezTo>
                  <a:pt x="1307" y="425"/>
                  <a:pt x="1307" y="426"/>
                  <a:pt x="1308" y="426"/>
                </a:cubicBezTo>
                <a:cubicBezTo>
                  <a:pt x="1308" y="427"/>
                  <a:pt x="1309" y="427"/>
                  <a:pt x="1310" y="428"/>
                </a:cubicBezTo>
                <a:cubicBezTo>
                  <a:pt x="1310" y="428"/>
                  <a:pt x="1309" y="429"/>
                  <a:pt x="1310" y="430"/>
                </a:cubicBezTo>
                <a:cubicBezTo>
                  <a:pt x="1310" y="431"/>
                  <a:pt x="1312" y="430"/>
                  <a:pt x="1313" y="430"/>
                </a:cubicBezTo>
                <a:close/>
                <a:moveTo>
                  <a:pt x="2806" y="266"/>
                </a:moveTo>
                <a:cubicBezTo>
                  <a:pt x="2807" y="267"/>
                  <a:pt x="2808" y="267"/>
                  <a:pt x="2809" y="269"/>
                </a:cubicBezTo>
                <a:cubicBezTo>
                  <a:pt x="2810" y="269"/>
                  <a:pt x="2810" y="270"/>
                  <a:pt x="2810" y="271"/>
                </a:cubicBezTo>
                <a:cubicBezTo>
                  <a:pt x="2811" y="272"/>
                  <a:pt x="2813" y="274"/>
                  <a:pt x="2814" y="274"/>
                </a:cubicBezTo>
                <a:cubicBezTo>
                  <a:pt x="2815" y="275"/>
                  <a:pt x="2815" y="275"/>
                  <a:pt x="2816" y="276"/>
                </a:cubicBezTo>
                <a:cubicBezTo>
                  <a:pt x="2818" y="277"/>
                  <a:pt x="2820" y="276"/>
                  <a:pt x="2820" y="274"/>
                </a:cubicBezTo>
                <a:cubicBezTo>
                  <a:pt x="2820" y="272"/>
                  <a:pt x="2818" y="272"/>
                  <a:pt x="2817" y="271"/>
                </a:cubicBezTo>
                <a:cubicBezTo>
                  <a:pt x="2816" y="270"/>
                  <a:pt x="2816" y="269"/>
                  <a:pt x="2814" y="268"/>
                </a:cubicBezTo>
                <a:cubicBezTo>
                  <a:pt x="2813" y="267"/>
                  <a:pt x="2812" y="268"/>
                  <a:pt x="2811" y="267"/>
                </a:cubicBezTo>
                <a:cubicBezTo>
                  <a:pt x="2810" y="265"/>
                  <a:pt x="2809" y="265"/>
                  <a:pt x="2808" y="264"/>
                </a:cubicBezTo>
                <a:cubicBezTo>
                  <a:pt x="2807" y="264"/>
                  <a:pt x="2806" y="264"/>
                  <a:pt x="2805" y="264"/>
                </a:cubicBezTo>
                <a:cubicBezTo>
                  <a:pt x="2805" y="263"/>
                  <a:pt x="2805" y="263"/>
                  <a:pt x="2804" y="263"/>
                </a:cubicBezTo>
                <a:cubicBezTo>
                  <a:pt x="2803" y="263"/>
                  <a:pt x="2805" y="266"/>
                  <a:pt x="2806" y="266"/>
                </a:cubicBezTo>
                <a:close/>
                <a:moveTo>
                  <a:pt x="2839" y="229"/>
                </a:moveTo>
                <a:cubicBezTo>
                  <a:pt x="2840" y="230"/>
                  <a:pt x="2840" y="231"/>
                  <a:pt x="2842" y="232"/>
                </a:cubicBezTo>
                <a:cubicBezTo>
                  <a:pt x="2843" y="232"/>
                  <a:pt x="2844" y="233"/>
                  <a:pt x="2845" y="234"/>
                </a:cubicBezTo>
                <a:cubicBezTo>
                  <a:pt x="2847" y="234"/>
                  <a:pt x="2848" y="235"/>
                  <a:pt x="2849" y="236"/>
                </a:cubicBezTo>
                <a:cubicBezTo>
                  <a:pt x="2850" y="236"/>
                  <a:pt x="2850" y="238"/>
                  <a:pt x="2851" y="239"/>
                </a:cubicBezTo>
                <a:cubicBezTo>
                  <a:pt x="2854" y="241"/>
                  <a:pt x="2857" y="241"/>
                  <a:pt x="2860" y="242"/>
                </a:cubicBezTo>
                <a:cubicBezTo>
                  <a:pt x="2861" y="242"/>
                  <a:pt x="2862" y="243"/>
                  <a:pt x="2863" y="243"/>
                </a:cubicBezTo>
                <a:cubicBezTo>
                  <a:pt x="2865" y="244"/>
                  <a:pt x="2866" y="245"/>
                  <a:pt x="2868" y="245"/>
                </a:cubicBezTo>
                <a:cubicBezTo>
                  <a:pt x="2870" y="246"/>
                  <a:pt x="2871" y="247"/>
                  <a:pt x="2873" y="247"/>
                </a:cubicBezTo>
                <a:cubicBezTo>
                  <a:pt x="2873" y="247"/>
                  <a:pt x="2874" y="247"/>
                  <a:pt x="2875" y="247"/>
                </a:cubicBezTo>
                <a:cubicBezTo>
                  <a:pt x="2876" y="247"/>
                  <a:pt x="2876" y="248"/>
                  <a:pt x="2877" y="248"/>
                </a:cubicBezTo>
                <a:cubicBezTo>
                  <a:pt x="2877" y="248"/>
                  <a:pt x="2878" y="248"/>
                  <a:pt x="2879" y="248"/>
                </a:cubicBezTo>
                <a:cubicBezTo>
                  <a:pt x="2880" y="248"/>
                  <a:pt x="2880" y="247"/>
                  <a:pt x="2881" y="246"/>
                </a:cubicBezTo>
                <a:cubicBezTo>
                  <a:pt x="2882" y="245"/>
                  <a:pt x="2883" y="245"/>
                  <a:pt x="2884" y="244"/>
                </a:cubicBezTo>
                <a:cubicBezTo>
                  <a:pt x="2884" y="243"/>
                  <a:pt x="2884" y="241"/>
                  <a:pt x="2885" y="241"/>
                </a:cubicBezTo>
                <a:cubicBezTo>
                  <a:pt x="2886" y="240"/>
                  <a:pt x="2886" y="240"/>
                  <a:pt x="2886" y="240"/>
                </a:cubicBezTo>
                <a:cubicBezTo>
                  <a:pt x="2886" y="238"/>
                  <a:pt x="2885" y="239"/>
                  <a:pt x="2884" y="239"/>
                </a:cubicBezTo>
                <a:cubicBezTo>
                  <a:pt x="2883" y="238"/>
                  <a:pt x="2885" y="236"/>
                  <a:pt x="2886" y="236"/>
                </a:cubicBezTo>
                <a:cubicBezTo>
                  <a:pt x="2887" y="235"/>
                  <a:pt x="2889" y="235"/>
                  <a:pt x="2890" y="235"/>
                </a:cubicBezTo>
                <a:cubicBezTo>
                  <a:pt x="2891" y="236"/>
                  <a:pt x="2891" y="236"/>
                  <a:pt x="2892" y="237"/>
                </a:cubicBezTo>
                <a:cubicBezTo>
                  <a:pt x="2892" y="237"/>
                  <a:pt x="2893" y="237"/>
                  <a:pt x="2893" y="238"/>
                </a:cubicBezTo>
                <a:cubicBezTo>
                  <a:pt x="2895" y="238"/>
                  <a:pt x="2894" y="240"/>
                  <a:pt x="2895" y="241"/>
                </a:cubicBezTo>
                <a:cubicBezTo>
                  <a:pt x="2896" y="241"/>
                  <a:pt x="2898" y="241"/>
                  <a:pt x="2899" y="241"/>
                </a:cubicBezTo>
                <a:cubicBezTo>
                  <a:pt x="2901" y="240"/>
                  <a:pt x="2902" y="240"/>
                  <a:pt x="2903" y="239"/>
                </a:cubicBezTo>
                <a:cubicBezTo>
                  <a:pt x="2905" y="239"/>
                  <a:pt x="2907" y="239"/>
                  <a:pt x="2908" y="239"/>
                </a:cubicBezTo>
                <a:cubicBezTo>
                  <a:pt x="2910" y="238"/>
                  <a:pt x="2912" y="238"/>
                  <a:pt x="2914" y="238"/>
                </a:cubicBezTo>
                <a:cubicBezTo>
                  <a:pt x="2916" y="237"/>
                  <a:pt x="2919" y="238"/>
                  <a:pt x="2920" y="237"/>
                </a:cubicBezTo>
                <a:cubicBezTo>
                  <a:pt x="2921" y="236"/>
                  <a:pt x="2921" y="236"/>
                  <a:pt x="2922" y="236"/>
                </a:cubicBezTo>
                <a:cubicBezTo>
                  <a:pt x="2923" y="236"/>
                  <a:pt x="2924" y="236"/>
                  <a:pt x="2925" y="236"/>
                </a:cubicBezTo>
                <a:cubicBezTo>
                  <a:pt x="2926" y="236"/>
                  <a:pt x="2927" y="235"/>
                  <a:pt x="2928" y="235"/>
                </a:cubicBezTo>
                <a:cubicBezTo>
                  <a:pt x="2930" y="234"/>
                  <a:pt x="2933" y="234"/>
                  <a:pt x="2935" y="234"/>
                </a:cubicBezTo>
                <a:cubicBezTo>
                  <a:pt x="2936" y="234"/>
                  <a:pt x="2936" y="235"/>
                  <a:pt x="2937" y="235"/>
                </a:cubicBezTo>
                <a:cubicBezTo>
                  <a:pt x="2938" y="235"/>
                  <a:pt x="2939" y="235"/>
                  <a:pt x="2939" y="235"/>
                </a:cubicBezTo>
                <a:cubicBezTo>
                  <a:pt x="2940" y="236"/>
                  <a:pt x="2940" y="235"/>
                  <a:pt x="2940" y="236"/>
                </a:cubicBezTo>
                <a:cubicBezTo>
                  <a:pt x="2940" y="236"/>
                  <a:pt x="2940" y="236"/>
                  <a:pt x="2939" y="236"/>
                </a:cubicBezTo>
                <a:cubicBezTo>
                  <a:pt x="2938" y="237"/>
                  <a:pt x="2938" y="236"/>
                  <a:pt x="2938" y="236"/>
                </a:cubicBezTo>
                <a:cubicBezTo>
                  <a:pt x="2937" y="235"/>
                  <a:pt x="2936" y="235"/>
                  <a:pt x="2936" y="235"/>
                </a:cubicBezTo>
                <a:cubicBezTo>
                  <a:pt x="2935" y="235"/>
                  <a:pt x="2934" y="235"/>
                  <a:pt x="2934" y="235"/>
                </a:cubicBezTo>
                <a:cubicBezTo>
                  <a:pt x="2932" y="235"/>
                  <a:pt x="2934" y="238"/>
                  <a:pt x="2935" y="238"/>
                </a:cubicBezTo>
                <a:cubicBezTo>
                  <a:pt x="2935" y="239"/>
                  <a:pt x="2936" y="240"/>
                  <a:pt x="2938" y="240"/>
                </a:cubicBezTo>
                <a:cubicBezTo>
                  <a:pt x="2939" y="240"/>
                  <a:pt x="2940" y="240"/>
                  <a:pt x="2942" y="240"/>
                </a:cubicBezTo>
                <a:cubicBezTo>
                  <a:pt x="2943" y="241"/>
                  <a:pt x="2944" y="241"/>
                  <a:pt x="2945" y="241"/>
                </a:cubicBezTo>
                <a:cubicBezTo>
                  <a:pt x="2947" y="241"/>
                  <a:pt x="2948" y="240"/>
                  <a:pt x="2949" y="239"/>
                </a:cubicBezTo>
                <a:cubicBezTo>
                  <a:pt x="2950" y="238"/>
                  <a:pt x="2952" y="238"/>
                  <a:pt x="2954" y="238"/>
                </a:cubicBezTo>
                <a:cubicBezTo>
                  <a:pt x="2956" y="238"/>
                  <a:pt x="2957" y="238"/>
                  <a:pt x="2959" y="238"/>
                </a:cubicBezTo>
                <a:cubicBezTo>
                  <a:pt x="2961" y="237"/>
                  <a:pt x="2963" y="238"/>
                  <a:pt x="2965" y="237"/>
                </a:cubicBezTo>
                <a:cubicBezTo>
                  <a:pt x="2965" y="236"/>
                  <a:pt x="2965" y="236"/>
                  <a:pt x="2965" y="235"/>
                </a:cubicBezTo>
                <a:cubicBezTo>
                  <a:pt x="2963" y="234"/>
                  <a:pt x="2962" y="235"/>
                  <a:pt x="2960" y="234"/>
                </a:cubicBezTo>
                <a:cubicBezTo>
                  <a:pt x="2959" y="234"/>
                  <a:pt x="2957" y="233"/>
                  <a:pt x="2956" y="232"/>
                </a:cubicBezTo>
                <a:cubicBezTo>
                  <a:pt x="2955" y="232"/>
                  <a:pt x="2953" y="233"/>
                  <a:pt x="2952" y="232"/>
                </a:cubicBezTo>
                <a:cubicBezTo>
                  <a:pt x="2951" y="232"/>
                  <a:pt x="2950" y="232"/>
                  <a:pt x="2949" y="231"/>
                </a:cubicBezTo>
                <a:cubicBezTo>
                  <a:pt x="2949" y="231"/>
                  <a:pt x="2948" y="231"/>
                  <a:pt x="2947" y="231"/>
                </a:cubicBezTo>
                <a:cubicBezTo>
                  <a:pt x="2944" y="229"/>
                  <a:pt x="2944" y="226"/>
                  <a:pt x="2942" y="224"/>
                </a:cubicBezTo>
                <a:cubicBezTo>
                  <a:pt x="2941" y="223"/>
                  <a:pt x="2941" y="222"/>
                  <a:pt x="2940" y="222"/>
                </a:cubicBezTo>
                <a:cubicBezTo>
                  <a:pt x="2940" y="222"/>
                  <a:pt x="2939" y="221"/>
                  <a:pt x="2938" y="221"/>
                </a:cubicBezTo>
                <a:cubicBezTo>
                  <a:pt x="2936" y="220"/>
                  <a:pt x="2937" y="219"/>
                  <a:pt x="2937" y="218"/>
                </a:cubicBezTo>
                <a:cubicBezTo>
                  <a:pt x="2938" y="216"/>
                  <a:pt x="2936" y="216"/>
                  <a:pt x="2935" y="214"/>
                </a:cubicBezTo>
                <a:cubicBezTo>
                  <a:pt x="2934" y="213"/>
                  <a:pt x="2935" y="211"/>
                  <a:pt x="2936" y="210"/>
                </a:cubicBezTo>
                <a:cubicBezTo>
                  <a:pt x="2936" y="209"/>
                  <a:pt x="2938" y="208"/>
                  <a:pt x="2939" y="208"/>
                </a:cubicBezTo>
                <a:cubicBezTo>
                  <a:pt x="2940" y="208"/>
                  <a:pt x="2941" y="208"/>
                  <a:pt x="2941" y="208"/>
                </a:cubicBezTo>
                <a:cubicBezTo>
                  <a:pt x="2942" y="207"/>
                  <a:pt x="2942" y="206"/>
                  <a:pt x="2942" y="206"/>
                </a:cubicBezTo>
                <a:cubicBezTo>
                  <a:pt x="2943" y="205"/>
                  <a:pt x="2944" y="206"/>
                  <a:pt x="2944" y="205"/>
                </a:cubicBezTo>
                <a:cubicBezTo>
                  <a:pt x="2945" y="205"/>
                  <a:pt x="2946" y="205"/>
                  <a:pt x="2947" y="205"/>
                </a:cubicBezTo>
                <a:cubicBezTo>
                  <a:pt x="2948" y="205"/>
                  <a:pt x="2950" y="205"/>
                  <a:pt x="2951" y="206"/>
                </a:cubicBezTo>
                <a:cubicBezTo>
                  <a:pt x="2952" y="207"/>
                  <a:pt x="2954" y="208"/>
                  <a:pt x="2954" y="210"/>
                </a:cubicBezTo>
                <a:cubicBezTo>
                  <a:pt x="2953" y="211"/>
                  <a:pt x="2951" y="211"/>
                  <a:pt x="2950" y="211"/>
                </a:cubicBezTo>
                <a:cubicBezTo>
                  <a:pt x="2949" y="212"/>
                  <a:pt x="2947" y="213"/>
                  <a:pt x="2946" y="213"/>
                </a:cubicBezTo>
                <a:cubicBezTo>
                  <a:pt x="2945" y="214"/>
                  <a:pt x="2944" y="215"/>
                  <a:pt x="2943" y="217"/>
                </a:cubicBezTo>
                <a:cubicBezTo>
                  <a:pt x="2943" y="218"/>
                  <a:pt x="2943" y="219"/>
                  <a:pt x="2944" y="220"/>
                </a:cubicBezTo>
                <a:cubicBezTo>
                  <a:pt x="2946" y="221"/>
                  <a:pt x="2946" y="222"/>
                  <a:pt x="2947" y="224"/>
                </a:cubicBezTo>
                <a:cubicBezTo>
                  <a:pt x="2948" y="225"/>
                  <a:pt x="2949" y="225"/>
                  <a:pt x="2950" y="226"/>
                </a:cubicBezTo>
                <a:cubicBezTo>
                  <a:pt x="2951" y="227"/>
                  <a:pt x="2951" y="227"/>
                  <a:pt x="2952" y="228"/>
                </a:cubicBezTo>
                <a:cubicBezTo>
                  <a:pt x="2952" y="228"/>
                  <a:pt x="2953" y="229"/>
                  <a:pt x="2953" y="229"/>
                </a:cubicBezTo>
                <a:cubicBezTo>
                  <a:pt x="2955" y="230"/>
                  <a:pt x="2956" y="230"/>
                  <a:pt x="2958" y="230"/>
                </a:cubicBezTo>
                <a:cubicBezTo>
                  <a:pt x="2959" y="231"/>
                  <a:pt x="2960" y="231"/>
                  <a:pt x="2962" y="231"/>
                </a:cubicBezTo>
                <a:cubicBezTo>
                  <a:pt x="2964" y="231"/>
                  <a:pt x="2965" y="230"/>
                  <a:pt x="2967" y="231"/>
                </a:cubicBezTo>
                <a:cubicBezTo>
                  <a:pt x="2969" y="231"/>
                  <a:pt x="2970" y="232"/>
                  <a:pt x="2971" y="233"/>
                </a:cubicBezTo>
                <a:cubicBezTo>
                  <a:pt x="2975" y="234"/>
                  <a:pt x="2978" y="232"/>
                  <a:pt x="2981" y="231"/>
                </a:cubicBezTo>
                <a:cubicBezTo>
                  <a:pt x="2983" y="230"/>
                  <a:pt x="2985" y="229"/>
                  <a:pt x="2986" y="227"/>
                </a:cubicBezTo>
                <a:cubicBezTo>
                  <a:pt x="2986" y="227"/>
                  <a:pt x="2986" y="226"/>
                  <a:pt x="2986" y="225"/>
                </a:cubicBezTo>
                <a:cubicBezTo>
                  <a:pt x="2987" y="225"/>
                  <a:pt x="2988" y="224"/>
                  <a:pt x="2989" y="224"/>
                </a:cubicBezTo>
                <a:cubicBezTo>
                  <a:pt x="2990" y="224"/>
                  <a:pt x="2991" y="222"/>
                  <a:pt x="2990" y="221"/>
                </a:cubicBezTo>
                <a:cubicBezTo>
                  <a:pt x="2989" y="220"/>
                  <a:pt x="2988" y="219"/>
                  <a:pt x="2989" y="217"/>
                </a:cubicBezTo>
                <a:cubicBezTo>
                  <a:pt x="2989" y="216"/>
                  <a:pt x="2991" y="216"/>
                  <a:pt x="2992" y="215"/>
                </a:cubicBezTo>
                <a:cubicBezTo>
                  <a:pt x="2994" y="215"/>
                  <a:pt x="2995" y="214"/>
                  <a:pt x="2996" y="214"/>
                </a:cubicBezTo>
                <a:cubicBezTo>
                  <a:pt x="2997" y="214"/>
                  <a:pt x="2998" y="214"/>
                  <a:pt x="2998" y="214"/>
                </a:cubicBezTo>
                <a:cubicBezTo>
                  <a:pt x="2999" y="214"/>
                  <a:pt x="3000" y="213"/>
                  <a:pt x="2999" y="213"/>
                </a:cubicBezTo>
                <a:cubicBezTo>
                  <a:pt x="2999" y="212"/>
                  <a:pt x="2998" y="212"/>
                  <a:pt x="2997" y="212"/>
                </a:cubicBezTo>
                <a:cubicBezTo>
                  <a:pt x="2997" y="211"/>
                  <a:pt x="2996" y="211"/>
                  <a:pt x="2996" y="210"/>
                </a:cubicBezTo>
                <a:cubicBezTo>
                  <a:pt x="2995" y="210"/>
                  <a:pt x="2993" y="209"/>
                  <a:pt x="2992" y="209"/>
                </a:cubicBezTo>
                <a:cubicBezTo>
                  <a:pt x="2990" y="208"/>
                  <a:pt x="2989" y="208"/>
                  <a:pt x="2987" y="207"/>
                </a:cubicBezTo>
                <a:cubicBezTo>
                  <a:pt x="2985" y="206"/>
                  <a:pt x="2983" y="206"/>
                  <a:pt x="2981" y="205"/>
                </a:cubicBezTo>
                <a:cubicBezTo>
                  <a:pt x="2979" y="204"/>
                  <a:pt x="2977" y="203"/>
                  <a:pt x="2975" y="202"/>
                </a:cubicBezTo>
                <a:cubicBezTo>
                  <a:pt x="2973" y="202"/>
                  <a:pt x="2972" y="201"/>
                  <a:pt x="2970" y="200"/>
                </a:cubicBezTo>
                <a:cubicBezTo>
                  <a:pt x="2968" y="200"/>
                  <a:pt x="2967" y="199"/>
                  <a:pt x="2965" y="199"/>
                </a:cubicBezTo>
                <a:cubicBezTo>
                  <a:pt x="2963" y="198"/>
                  <a:pt x="2962" y="198"/>
                  <a:pt x="2960" y="198"/>
                </a:cubicBezTo>
                <a:cubicBezTo>
                  <a:pt x="2958" y="197"/>
                  <a:pt x="2957" y="197"/>
                  <a:pt x="2955" y="197"/>
                </a:cubicBezTo>
                <a:cubicBezTo>
                  <a:pt x="2954" y="196"/>
                  <a:pt x="2952" y="196"/>
                  <a:pt x="2950" y="196"/>
                </a:cubicBezTo>
                <a:cubicBezTo>
                  <a:pt x="2947" y="195"/>
                  <a:pt x="2944" y="194"/>
                  <a:pt x="2941" y="194"/>
                </a:cubicBezTo>
                <a:cubicBezTo>
                  <a:pt x="2939" y="193"/>
                  <a:pt x="2937" y="193"/>
                  <a:pt x="2936" y="193"/>
                </a:cubicBezTo>
                <a:cubicBezTo>
                  <a:pt x="2935" y="193"/>
                  <a:pt x="2934" y="192"/>
                  <a:pt x="2933" y="192"/>
                </a:cubicBezTo>
                <a:cubicBezTo>
                  <a:pt x="2932" y="191"/>
                  <a:pt x="2931" y="191"/>
                  <a:pt x="2929" y="190"/>
                </a:cubicBezTo>
                <a:cubicBezTo>
                  <a:pt x="2928" y="188"/>
                  <a:pt x="2926" y="189"/>
                  <a:pt x="2924" y="188"/>
                </a:cubicBezTo>
                <a:cubicBezTo>
                  <a:pt x="2923" y="188"/>
                  <a:pt x="2924" y="187"/>
                  <a:pt x="2923" y="186"/>
                </a:cubicBezTo>
                <a:cubicBezTo>
                  <a:pt x="2922" y="186"/>
                  <a:pt x="2922" y="186"/>
                  <a:pt x="2922" y="187"/>
                </a:cubicBezTo>
                <a:cubicBezTo>
                  <a:pt x="2921" y="188"/>
                  <a:pt x="2922" y="190"/>
                  <a:pt x="2923" y="190"/>
                </a:cubicBezTo>
                <a:cubicBezTo>
                  <a:pt x="2923" y="191"/>
                  <a:pt x="2926" y="192"/>
                  <a:pt x="2925" y="194"/>
                </a:cubicBezTo>
                <a:cubicBezTo>
                  <a:pt x="2924" y="194"/>
                  <a:pt x="2923" y="194"/>
                  <a:pt x="2923" y="194"/>
                </a:cubicBezTo>
                <a:cubicBezTo>
                  <a:pt x="2922" y="194"/>
                  <a:pt x="2921" y="194"/>
                  <a:pt x="2920" y="194"/>
                </a:cubicBezTo>
                <a:cubicBezTo>
                  <a:pt x="2919" y="194"/>
                  <a:pt x="2919" y="193"/>
                  <a:pt x="2918" y="193"/>
                </a:cubicBezTo>
                <a:cubicBezTo>
                  <a:pt x="2917" y="193"/>
                  <a:pt x="2917" y="194"/>
                  <a:pt x="2916" y="194"/>
                </a:cubicBezTo>
                <a:cubicBezTo>
                  <a:pt x="2914" y="193"/>
                  <a:pt x="2913" y="193"/>
                  <a:pt x="2912" y="194"/>
                </a:cubicBezTo>
                <a:cubicBezTo>
                  <a:pt x="2911" y="196"/>
                  <a:pt x="2912" y="198"/>
                  <a:pt x="2912" y="199"/>
                </a:cubicBezTo>
                <a:cubicBezTo>
                  <a:pt x="2912" y="201"/>
                  <a:pt x="2912" y="202"/>
                  <a:pt x="2912" y="204"/>
                </a:cubicBezTo>
                <a:cubicBezTo>
                  <a:pt x="2912" y="205"/>
                  <a:pt x="2912" y="205"/>
                  <a:pt x="2912" y="206"/>
                </a:cubicBezTo>
                <a:cubicBezTo>
                  <a:pt x="2913" y="206"/>
                  <a:pt x="2914" y="206"/>
                  <a:pt x="2914" y="207"/>
                </a:cubicBezTo>
                <a:cubicBezTo>
                  <a:pt x="2914" y="207"/>
                  <a:pt x="2914" y="208"/>
                  <a:pt x="2914" y="209"/>
                </a:cubicBezTo>
                <a:cubicBezTo>
                  <a:pt x="2914" y="209"/>
                  <a:pt x="2913" y="209"/>
                  <a:pt x="2912" y="209"/>
                </a:cubicBezTo>
                <a:cubicBezTo>
                  <a:pt x="2911" y="209"/>
                  <a:pt x="2910" y="209"/>
                  <a:pt x="2910" y="209"/>
                </a:cubicBezTo>
                <a:cubicBezTo>
                  <a:pt x="2909" y="209"/>
                  <a:pt x="2909" y="209"/>
                  <a:pt x="2908" y="208"/>
                </a:cubicBezTo>
                <a:cubicBezTo>
                  <a:pt x="2907" y="208"/>
                  <a:pt x="2907" y="208"/>
                  <a:pt x="2906" y="207"/>
                </a:cubicBezTo>
                <a:cubicBezTo>
                  <a:pt x="2906" y="206"/>
                  <a:pt x="2906" y="205"/>
                  <a:pt x="2906" y="205"/>
                </a:cubicBezTo>
                <a:cubicBezTo>
                  <a:pt x="2905" y="202"/>
                  <a:pt x="2903" y="202"/>
                  <a:pt x="2901" y="201"/>
                </a:cubicBezTo>
                <a:cubicBezTo>
                  <a:pt x="2900" y="201"/>
                  <a:pt x="2899" y="201"/>
                  <a:pt x="2898" y="202"/>
                </a:cubicBezTo>
                <a:cubicBezTo>
                  <a:pt x="2897" y="202"/>
                  <a:pt x="2896" y="201"/>
                  <a:pt x="2894" y="201"/>
                </a:cubicBezTo>
                <a:cubicBezTo>
                  <a:pt x="2893" y="201"/>
                  <a:pt x="2893" y="201"/>
                  <a:pt x="2892" y="200"/>
                </a:cubicBezTo>
                <a:cubicBezTo>
                  <a:pt x="2891" y="199"/>
                  <a:pt x="2890" y="197"/>
                  <a:pt x="2888" y="197"/>
                </a:cubicBezTo>
                <a:cubicBezTo>
                  <a:pt x="2887" y="196"/>
                  <a:pt x="2885" y="195"/>
                  <a:pt x="2884" y="194"/>
                </a:cubicBezTo>
                <a:cubicBezTo>
                  <a:pt x="2884" y="193"/>
                  <a:pt x="2883" y="193"/>
                  <a:pt x="2883" y="192"/>
                </a:cubicBezTo>
                <a:cubicBezTo>
                  <a:pt x="2882" y="191"/>
                  <a:pt x="2882" y="191"/>
                  <a:pt x="2881" y="190"/>
                </a:cubicBezTo>
                <a:cubicBezTo>
                  <a:pt x="2879" y="189"/>
                  <a:pt x="2878" y="189"/>
                  <a:pt x="2876" y="188"/>
                </a:cubicBezTo>
                <a:cubicBezTo>
                  <a:pt x="2875" y="187"/>
                  <a:pt x="2874" y="185"/>
                  <a:pt x="2873" y="186"/>
                </a:cubicBezTo>
                <a:cubicBezTo>
                  <a:pt x="2872" y="186"/>
                  <a:pt x="2872" y="187"/>
                  <a:pt x="2871" y="187"/>
                </a:cubicBezTo>
                <a:cubicBezTo>
                  <a:pt x="2870" y="188"/>
                  <a:pt x="2870" y="188"/>
                  <a:pt x="2869" y="188"/>
                </a:cubicBezTo>
                <a:cubicBezTo>
                  <a:pt x="2868" y="188"/>
                  <a:pt x="2867" y="189"/>
                  <a:pt x="2867" y="189"/>
                </a:cubicBezTo>
                <a:cubicBezTo>
                  <a:pt x="2866" y="189"/>
                  <a:pt x="2865" y="191"/>
                  <a:pt x="2864" y="191"/>
                </a:cubicBezTo>
                <a:cubicBezTo>
                  <a:pt x="2863" y="191"/>
                  <a:pt x="2863" y="190"/>
                  <a:pt x="2863" y="190"/>
                </a:cubicBezTo>
                <a:cubicBezTo>
                  <a:pt x="2862" y="189"/>
                  <a:pt x="2862" y="187"/>
                  <a:pt x="2860" y="188"/>
                </a:cubicBezTo>
                <a:cubicBezTo>
                  <a:pt x="2859" y="188"/>
                  <a:pt x="2858" y="188"/>
                  <a:pt x="2857" y="189"/>
                </a:cubicBezTo>
                <a:cubicBezTo>
                  <a:pt x="2856" y="190"/>
                  <a:pt x="2856" y="190"/>
                  <a:pt x="2855" y="191"/>
                </a:cubicBezTo>
                <a:cubicBezTo>
                  <a:pt x="2855" y="192"/>
                  <a:pt x="2855" y="193"/>
                  <a:pt x="2855" y="193"/>
                </a:cubicBezTo>
                <a:cubicBezTo>
                  <a:pt x="2854" y="193"/>
                  <a:pt x="2853" y="193"/>
                  <a:pt x="2852" y="193"/>
                </a:cubicBezTo>
                <a:cubicBezTo>
                  <a:pt x="2851" y="194"/>
                  <a:pt x="2850" y="193"/>
                  <a:pt x="2848" y="194"/>
                </a:cubicBezTo>
                <a:cubicBezTo>
                  <a:pt x="2848" y="194"/>
                  <a:pt x="2847" y="194"/>
                  <a:pt x="2846" y="194"/>
                </a:cubicBezTo>
                <a:cubicBezTo>
                  <a:pt x="2846" y="195"/>
                  <a:pt x="2845" y="195"/>
                  <a:pt x="2845" y="195"/>
                </a:cubicBezTo>
                <a:cubicBezTo>
                  <a:pt x="2844" y="196"/>
                  <a:pt x="2844" y="195"/>
                  <a:pt x="2843" y="196"/>
                </a:cubicBezTo>
                <a:cubicBezTo>
                  <a:pt x="2842" y="196"/>
                  <a:pt x="2842" y="197"/>
                  <a:pt x="2843" y="197"/>
                </a:cubicBezTo>
                <a:cubicBezTo>
                  <a:pt x="2843" y="198"/>
                  <a:pt x="2843" y="198"/>
                  <a:pt x="2843" y="198"/>
                </a:cubicBezTo>
                <a:cubicBezTo>
                  <a:pt x="2843" y="199"/>
                  <a:pt x="2843" y="199"/>
                  <a:pt x="2844" y="200"/>
                </a:cubicBezTo>
                <a:cubicBezTo>
                  <a:pt x="2844" y="200"/>
                  <a:pt x="2844" y="201"/>
                  <a:pt x="2845" y="201"/>
                </a:cubicBezTo>
                <a:cubicBezTo>
                  <a:pt x="2845" y="201"/>
                  <a:pt x="2845" y="203"/>
                  <a:pt x="2844" y="203"/>
                </a:cubicBezTo>
                <a:cubicBezTo>
                  <a:pt x="2844" y="203"/>
                  <a:pt x="2843" y="202"/>
                  <a:pt x="2843" y="202"/>
                </a:cubicBezTo>
                <a:cubicBezTo>
                  <a:pt x="2843" y="202"/>
                  <a:pt x="2842" y="203"/>
                  <a:pt x="2842" y="203"/>
                </a:cubicBezTo>
                <a:cubicBezTo>
                  <a:pt x="2840" y="203"/>
                  <a:pt x="2839" y="202"/>
                  <a:pt x="2838" y="203"/>
                </a:cubicBezTo>
                <a:cubicBezTo>
                  <a:pt x="2838" y="204"/>
                  <a:pt x="2836" y="205"/>
                  <a:pt x="2836" y="206"/>
                </a:cubicBezTo>
                <a:cubicBezTo>
                  <a:pt x="2836" y="207"/>
                  <a:pt x="2836" y="208"/>
                  <a:pt x="2835" y="208"/>
                </a:cubicBezTo>
                <a:cubicBezTo>
                  <a:pt x="2835" y="209"/>
                  <a:pt x="2834" y="209"/>
                  <a:pt x="2835" y="210"/>
                </a:cubicBezTo>
                <a:cubicBezTo>
                  <a:pt x="2836" y="210"/>
                  <a:pt x="2835" y="209"/>
                  <a:pt x="2836" y="209"/>
                </a:cubicBezTo>
                <a:cubicBezTo>
                  <a:pt x="2836" y="209"/>
                  <a:pt x="2837" y="209"/>
                  <a:pt x="2837" y="209"/>
                </a:cubicBezTo>
                <a:cubicBezTo>
                  <a:pt x="2839" y="209"/>
                  <a:pt x="2838" y="211"/>
                  <a:pt x="2839" y="212"/>
                </a:cubicBezTo>
                <a:cubicBezTo>
                  <a:pt x="2839" y="212"/>
                  <a:pt x="2839" y="213"/>
                  <a:pt x="2840" y="213"/>
                </a:cubicBezTo>
                <a:cubicBezTo>
                  <a:pt x="2840" y="214"/>
                  <a:pt x="2840" y="214"/>
                  <a:pt x="2839" y="214"/>
                </a:cubicBezTo>
                <a:cubicBezTo>
                  <a:pt x="2839" y="215"/>
                  <a:pt x="2839" y="215"/>
                  <a:pt x="2838" y="215"/>
                </a:cubicBezTo>
                <a:cubicBezTo>
                  <a:pt x="2838" y="215"/>
                  <a:pt x="2837" y="215"/>
                  <a:pt x="2837" y="216"/>
                </a:cubicBezTo>
                <a:cubicBezTo>
                  <a:pt x="2837" y="216"/>
                  <a:pt x="2838" y="217"/>
                  <a:pt x="2838" y="217"/>
                </a:cubicBezTo>
                <a:cubicBezTo>
                  <a:pt x="2839" y="218"/>
                  <a:pt x="2840" y="218"/>
                  <a:pt x="2840" y="219"/>
                </a:cubicBezTo>
                <a:cubicBezTo>
                  <a:pt x="2841" y="220"/>
                  <a:pt x="2840" y="221"/>
                  <a:pt x="2838" y="221"/>
                </a:cubicBezTo>
                <a:cubicBezTo>
                  <a:pt x="2837" y="220"/>
                  <a:pt x="2836" y="219"/>
                  <a:pt x="2835" y="219"/>
                </a:cubicBezTo>
                <a:cubicBezTo>
                  <a:pt x="2835" y="218"/>
                  <a:pt x="2834" y="218"/>
                  <a:pt x="2833" y="218"/>
                </a:cubicBezTo>
                <a:cubicBezTo>
                  <a:pt x="2832" y="219"/>
                  <a:pt x="2833" y="222"/>
                  <a:pt x="2834" y="223"/>
                </a:cubicBezTo>
                <a:cubicBezTo>
                  <a:pt x="2834" y="225"/>
                  <a:pt x="2837" y="227"/>
                  <a:pt x="2839" y="229"/>
                </a:cubicBezTo>
                <a:close/>
                <a:moveTo>
                  <a:pt x="3658" y="389"/>
                </a:moveTo>
                <a:cubicBezTo>
                  <a:pt x="3658" y="390"/>
                  <a:pt x="3657" y="391"/>
                  <a:pt x="3657" y="392"/>
                </a:cubicBezTo>
                <a:cubicBezTo>
                  <a:pt x="3657" y="393"/>
                  <a:pt x="3658" y="393"/>
                  <a:pt x="3659" y="393"/>
                </a:cubicBezTo>
                <a:cubicBezTo>
                  <a:pt x="3659" y="393"/>
                  <a:pt x="3660" y="392"/>
                  <a:pt x="3661" y="392"/>
                </a:cubicBezTo>
                <a:cubicBezTo>
                  <a:pt x="3662" y="392"/>
                  <a:pt x="3662" y="392"/>
                  <a:pt x="3663" y="392"/>
                </a:cubicBezTo>
                <a:cubicBezTo>
                  <a:pt x="3663" y="392"/>
                  <a:pt x="3664" y="392"/>
                  <a:pt x="3664" y="391"/>
                </a:cubicBezTo>
                <a:cubicBezTo>
                  <a:pt x="3665" y="391"/>
                  <a:pt x="3666" y="391"/>
                  <a:pt x="3666" y="390"/>
                </a:cubicBezTo>
                <a:cubicBezTo>
                  <a:pt x="3667" y="390"/>
                  <a:pt x="3667" y="390"/>
                  <a:pt x="3667" y="389"/>
                </a:cubicBezTo>
                <a:cubicBezTo>
                  <a:pt x="3668" y="389"/>
                  <a:pt x="3669" y="389"/>
                  <a:pt x="3669" y="389"/>
                </a:cubicBezTo>
                <a:cubicBezTo>
                  <a:pt x="3670" y="388"/>
                  <a:pt x="3671" y="388"/>
                  <a:pt x="3672" y="388"/>
                </a:cubicBezTo>
                <a:cubicBezTo>
                  <a:pt x="3673" y="389"/>
                  <a:pt x="3673" y="389"/>
                  <a:pt x="3674" y="388"/>
                </a:cubicBezTo>
                <a:cubicBezTo>
                  <a:pt x="3675" y="388"/>
                  <a:pt x="3675" y="387"/>
                  <a:pt x="3675" y="387"/>
                </a:cubicBezTo>
                <a:cubicBezTo>
                  <a:pt x="3675" y="386"/>
                  <a:pt x="3676" y="386"/>
                  <a:pt x="3677" y="386"/>
                </a:cubicBezTo>
                <a:cubicBezTo>
                  <a:pt x="3678" y="386"/>
                  <a:pt x="3679" y="386"/>
                  <a:pt x="3679" y="385"/>
                </a:cubicBezTo>
                <a:cubicBezTo>
                  <a:pt x="3680" y="385"/>
                  <a:pt x="3681" y="384"/>
                  <a:pt x="3682" y="384"/>
                </a:cubicBezTo>
                <a:cubicBezTo>
                  <a:pt x="3683" y="384"/>
                  <a:pt x="3684" y="384"/>
                  <a:pt x="3684" y="384"/>
                </a:cubicBezTo>
                <a:cubicBezTo>
                  <a:pt x="3685" y="385"/>
                  <a:pt x="3684" y="386"/>
                  <a:pt x="3685" y="386"/>
                </a:cubicBezTo>
                <a:cubicBezTo>
                  <a:pt x="3685" y="387"/>
                  <a:pt x="3688" y="386"/>
                  <a:pt x="3689" y="386"/>
                </a:cubicBezTo>
                <a:cubicBezTo>
                  <a:pt x="3690" y="386"/>
                  <a:pt x="3690" y="388"/>
                  <a:pt x="3691" y="388"/>
                </a:cubicBezTo>
                <a:cubicBezTo>
                  <a:pt x="3692" y="388"/>
                  <a:pt x="3693" y="388"/>
                  <a:pt x="3693" y="388"/>
                </a:cubicBezTo>
                <a:cubicBezTo>
                  <a:pt x="3694" y="388"/>
                  <a:pt x="3694" y="388"/>
                  <a:pt x="3695" y="387"/>
                </a:cubicBezTo>
                <a:cubicBezTo>
                  <a:pt x="3696" y="386"/>
                  <a:pt x="3697" y="387"/>
                  <a:pt x="3699" y="388"/>
                </a:cubicBezTo>
                <a:cubicBezTo>
                  <a:pt x="3700" y="389"/>
                  <a:pt x="3701" y="388"/>
                  <a:pt x="3703" y="387"/>
                </a:cubicBezTo>
                <a:cubicBezTo>
                  <a:pt x="3704" y="386"/>
                  <a:pt x="3707" y="386"/>
                  <a:pt x="3709" y="386"/>
                </a:cubicBezTo>
                <a:cubicBezTo>
                  <a:pt x="3710" y="386"/>
                  <a:pt x="3710" y="385"/>
                  <a:pt x="3711" y="385"/>
                </a:cubicBezTo>
                <a:cubicBezTo>
                  <a:pt x="3712" y="384"/>
                  <a:pt x="3713" y="384"/>
                  <a:pt x="3714" y="384"/>
                </a:cubicBezTo>
                <a:cubicBezTo>
                  <a:pt x="3716" y="383"/>
                  <a:pt x="3718" y="383"/>
                  <a:pt x="3719" y="383"/>
                </a:cubicBezTo>
                <a:cubicBezTo>
                  <a:pt x="3721" y="383"/>
                  <a:pt x="3722" y="383"/>
                  <a:pt x="3723" y="382"/>
                </a:cubicBezTo>
                <a:cubicBezTo>
                  <a:pt x="3724" y="382"/>
                  <a:pt x="3725" y="381"/>
                  <a:pt x="3726" y="381"/>
                </a:cubicBezTo>
                <a:cubicBezTo>
                  <a:pt x="3726" y="380"/>
                  <a:pt x="3728" y="378"/>
                  <a:pt x="3728" y="378"/>
                </a:cubicBezTo>
                <a:cubicBezTo>
                  <a:pt x="3729" y="377"/>
                  <a:pt x="3730" y="378"/>
                  <a:pt x="3730" y="377"/>
                </a:cubicBezTo>
                <a:cubicBezTo>
                  <a:pt x="3731" y="376"/>
                  <a:pt x="3731" y="376"/>
                  <a:pt x="3731" y="375"/>
                </a:cubicBezTo>
                <a:cubicBezTo>
                  <a:pt x="3730" y="374"/>
                  <a:pt x="3729" y="373"/>
                  <a:pt x="3728" y="373"/>
                </a:cubicBezTo>
                <a:cubicBezTo>
                  <a:pt x="3726" y="373"/>
                  <a:pt x="3725" y="372"/>
                  <a:pt x="3724" y="372"/>
                </a:cubicBezTo>
                <a:cubicBezTo>
                  <a:pt x="3723" y="371"/>
                  <a:pt x="3723" y="370"/>
                  <a:pt x="3722" y="369"/>
                </a:cubicBezTo>
                <a:cubicBezTo>
                  <a:pt x="3721" y="368"/>
                  <a:pt x="3719" y="368"/>
                  <a:pt x="3717" y="367"/>
                </a:cubicBezTo>
                <a:cubicBezTo>
                  <a:pt x="3717" y="367"/>
                  <a:pt x="3717" y="366"/>
                  <a:pt x="3716" y="365"/>
                </a:cubicBezTo>
                <a:cubicBezTo>
                  <a:pt x="3716" y="365"/>
                  <a:pt x="3715" y="365"/>
                  <a:pt x="3715" y="364"/>
                </a:cubicBezTo>
                <a:cubicBezTo>
                  <a:pt x="3713" y="364"/>
                  <a:pt x="3712" y="364"/>
                  <a:pt x="3710" y="364"/>
                </a:cubicBezTo>
                <a:cubicBezTo>
                  <a:pt x="3709" y="364"/>
                  <a:pt x="3707" y="363"/>
                  <a:pt x="3706" y="363"/>
                </a:cubicBezTo>
                <a:cubicBezTo>
                  <a:pt x="3705" y="363"/>
                  <a:pt x="3704" y="364"/>
                  <a:pt x="3703" y="364"/>
                </a:cubicBezTo>
                <a:cubicBezTo>
                  <a:pt x="3702" y="364"/>
                  <a:pt x="3701" y="365"/>
                  <a:pt x="3700" y="365"/>
                </a:cubicBezTo>
                <a:cubicBezTo>
                  <a:pt x="3698" y="365"/>
                  <a:pt x="3696" y="365"/>
                  <a:pt x="3694" y="365"/>
                </a:cubicBezTo>
                <a:cubicBezTo>
                  <a:pt x="3693" y="365"/>
                  <a:pt x="3691" y="365"/>
                  <a:pt x="3689" y="365"/>
                </a:cubicBezTo>
                <a:cubicBezTo>
                  <a:pt x="3688" y="365"/>
                  <a:pt x="3686" y="364"/>
                  <a:pt x="3685" y="364"/>
                </a:cubicBezTo>
                <a:cubicBezTo>
                  <a:pt x="3682" y="364"/>
                  <a:pt x="3680" y="366"/>
                  <a:pt x="3678" y="368"/>
                </a:cubicBezTo>
                <a:cubicBezTo>
                  <a:pt x="3676" y="368"/>
                  <a:pt x="3675" y="369"/>
                  <a:pt x="3673" y="369"/>
                </a:cubicBezTo>
                <a:cubicBezTo>
                  <a:pt x="3672" y="370"/>
                  <a:pt x="3671" y="371"/>
                  <a:pt x="3669" y="372"/>
                </a:cubicBezTo>
                <a:cubicBezTo>
                  <a:pt x="3668" y="373"/>
                  <a:pt x="3667" y="374"/>
                  <a:pt x="3665" y="374"/>
                </a:cubicBezTo>
                <a:cubicBezTo>
                  <a:pt x="3663" y="375"/>
                  <a:pt x="3662" y="375"/>
                  <a:pt x="3660" y="376"/>
                </a:cubicBezTo>
                <a:cubicBezTo>
                  <a:pt x="3659" y="377"/>
                  <a:pt x="3658" y="378"/>
                  <a:pt x="3657" y="378"/>
                </a:cubicBezTo>
                <a:cubicBezTo>
                  <a:pt x="3656" y="380"/>
                  <a:pt x="3656" y="381"/>
                  <a:pt x="3656" y="383"/>
                </a:cubicBezTo>
                <a:cubicBezTo>
                  <a:pt x="3656" y="384"/>
                  <a:pt x="3656" y="385"/>
                  <a:pt x="3657" y="387"/>
                </a:cubicBezTo>
                <a:cubicBezTo>
                  <a:pt x="3657" y="387"/>
                  <a:pt x="3658" y="388"/>
                  <a:pt x="3658" y="389"/>
                </a:cubicBezTo>
                <a:close/>
                <a:moveTo>
                  <a:pt x="3443" y="428"/>
                </a:moveTo>
                <a:cubicBezTo>
                  <a:pt x="3444" y="428"/>
                  <a:pt x="3445" y="429"/>
                  <a:pt x="3446" y="429"/>
                </a:cubicBezTo>
                <a:cubicBezTo>
                  <a:pt x="3448" y="430"/>
                  <a:pt x="3448" y="431"/>
                  <a:pt x="3450" y="431"/>
                </a:cubicBezTo>
                <a:cubicBezTo>
                  <a:pt x="3450" y="431"/>
                  <a:pt x="3451" y="431"/>
                  <a:pt x="3452" y="432"/>
                </a:cubicBezTo>
                <a:cubicBezTo>
                  <a:pt x="3452" y="432"/>
                  <a:pt x="3453" y="432"/>
                  <a:pt x="3453" y="433"/>
                </a:cubicBezTo>
                <a:cubicBezTo>
                  <a:pt x="3455" y="434"/>
                  <a:pt x="3456" y="434"/>
                  <a:pt x="3457" y="434"/>
                </a:cubicBezTo>
                <a:cubicBezTo>
                  <a:pt x="3459" y="434"/>
                  <a:pt x="3460" y="434"/>
                  <a:pt x="3461" y="435"/>
                </a:cubicBezTo>
                <a:cubicBezTo>
                  <a:pt x="3463" y="435"/>
                  <a:pt x="3464" y="435"/>
                  <a:pt x="3466" y="435"/>
                </a:cubicBezTo>
                <a:cubicBezTo>
                  <a:pt x="3467" y="435"/>
                  <a:pt x="3469" y="435"/>
                  <a:pt x="3470" y="434"/>
                </a:cubicBezTo>
                <a:cubicBezTo>
                  <a:pt x="3471" y="434"/>
                  <a:pt x="3471" y="433"/>
                  <a:pt x="3472" y="431"/>
                </a:cubicBezTo>
                <a:cubicBezTo>
                  <a:pt x="3472" y="430"/>
                  <a:pt x="3472" y="430"/>
                  <a:pt x="3472" y="429"/>
                </a:cubicBezTo>
                <a:cubicBezTo>
                  <a:pt x="3473" y="428"/>
                  <a:pt x="3473" y="428"/>
                  <a:pt x="3473" y="427"/>
                </a:cubicBezTo>
                <a:cubicBezTo>
                  <a:pt x="3473" y="426"/>
                  <a:pt x="3473" y="424"/>
                  <a:pt x="3472" y="424"/>
                </a:cubicBezTo>
                <a:cubicBezTo>
                  <a:pt x="3471" y="423"/>
                  <a:pt x="3469" y="423"/>
                  <a:pt x="3468" y="423"/>
                </a:cubicBezTo>
                <a:cubicBezTo>
                  <a:pt x="3467" y="423"/>
                  <a:pt x="3467" y="423"/>
                  <a:pt x="3466" y="423"/>
                </a:cubicBezTo>
                <a:cubicBezTo>
                  <a:pt x="3465" y="423"/>
                  <a:pt x="3465" y="422"/>
                  <a:pt x="3464" y="422"/>
                </a:cubicBezTo>
                <a:cubicBezTo>
                  <a:pt x="3463" y="422"/>
                  <a:pt x="3462" y="422"/>
                  <a:pt x="3461" y="421"/>
                </a:cubicBezTo>
                <a:cubicBezTo>
                  <a:pt x="3459" y="421"/>
                  <a:pt x="3458" y="421"/>
                  <a:pt x="3457" y="420"/>
                </a:cubicBezTo>
                <a:cubicBezTo>
                  <a:pt x="3455" y="419"/>
                  <a:pt x="3451" y="419"/>
                  <a:pt x="3449" y="420"/>
                </a:cubicBezTo>
                <a:cubicBezTo>
                  <a:pt x="3448" y="420"/>
                  <a:pt x="3447" y="421"/>
                  <a:pt x="3446" y="421"/>
                </a:cubicBezTo>
                <a:cubicBezTo>
                  <a:pt x="3445" y="422"/>
                  <a:pt x="3444" y="422"/>
                  <a:pt x="3443" y="423"/>
                </a:cubicBezTo>
                <a:cubicBezTo>
                  <a:pt x="3443" y="424"/>
                  <a:pt x="3441" y="425"/>
                  <a:pt x="3441" y="426"/>
                </a:cubicBezTo>
                <a:cubicBezTo>
                  <a:pt x="3440" y="428"/>
                  <a:pt x="3442" y="428"/>
                  <a:pt x="3443" y="428"/>
                </a:cubicBezTo>
                <a:close/>
                <a:moveTo>
                  <a:pt x="3016" y="226"/>
                </a:moveTo>
                <a:cubicBezTo>
                  <a:pt x="3018" y="227"/>
                  <a:pt x="3019" y="228"/>
                  <a:pt x="3020" y="228"/>
                </a:cubicBezTo>
                <a:cubicBezTo>
                  <a:pt x="3021" y="229"/>
                  <a:pt x="3022" y="229"/>
                  <a:pt x="3023" y="229"/>
                </a:cubicBezTo>
                <a:cubicBezTo>
                  <a:pt x="3024" y="229"/>
                  <a:pt x="3025" y="230"/>
                  <a:pt x="3026" y="230"/>
                </a:cubicBezTo>
                <a:cubicBezTo>
                  <a:pt x="3028" y="231"/>
                  <a:pt x="3030" y="231"/>
                  <a:pt x="3032" y="232"/>
                </a:cubicBezTo>
                <a:cubicBezTo>
                  <a:pt x="3034" y="234"/>
                  <a:pt x="3036" y="234"/>
                  <a:pt x="3039" y="235"/>
                </a:cubicBezTo>
                <a:cubicBezTo>
                  <a:pt x="3040" y="235"/>
                  <a:pt x="3041" y="236"/>
                  <a:pt x="3042" y="236"/>
                </a:cubicBezTo>
                <a:cubicBezTo>
                  <a:pt x="3044" y="237"/>
                  <a:pt x="3045" y="238"/>
                  <a:pt x="3046" y="238"/>
                </a:cubicBezTo>
                <a:cubicBezTo>
                  <a:pt x="3048" y="239"/>
                  <a:pt x="3050" y="239"/>
                  <a:pt x="3051" y="240"/>
                </a:cubicBezTo>
                <a:cubicBezTo>
                  <a:pt x="3053" y="241"/>
                  <a:pt x="3055" y="241"/>
                  <a:pt x="3057" y="241"/>
                </a:cubicBezTo>
                <a:cubicBezTo>
                  <a:pt x="3059" y="241"/>
                  <a:pt x="3061" y="242"/>
                  <a:pt x="3063" y="243"/>
                </a:cubicBezTo>
                <a:cubicBezTo>
                  <a:pt x="3064" y="243"/>
                  <a:pt x="3066" y="243"/>
                  <a:pt x="3068" y="243"/>
                </a:cubicBezTo>
                <a:cubicBezTo>
                  <a:pt x="3070" y="242"/>
                  <a:pt x="3072" y="242"/>
                  <a:pt x="3074" y="242"/>
                </a:cubicBezTo>
                <a:cubicBezTo>
                  <a:pt x="3076" y="242"/>
                  <a:pt x="3077" y="242"/>
                  <a:pt x="3079" y="243"/>
                </a:cubicBezTo>
                <a:cubicBezTo>
                  <a:pt x="3081" y="244"/>
                  <a:pt x="3082" y="244"/>
                  <a:pt x="3084" y="244"/>
                </a:cubicBezTo>
                <a:cubicBezTo>
                  <a:pt x="3086" y="244"/>
                  <a:pt x="3087" y="243"/>
                  <a:pt x="3088" y="242"/>
                </a:cubicBezTo>
                <a:cubicBezTo>
                  <a:pt x="3089" y="241"/>
                  <a:pt x="3091" y="240"/>
                  <a:pt x="3093" y="239"/>
                </a:cubicBezTo>
                <a:cubicBezTo>
                  <a:pt x="3095" y="239"/>
                  <a:pt x="3097" y="239"/>
                  <a:pt x="3098" y="239"/>
                </a:cubicBezTo>
                <a:cubicBezTo>
                  <a:pt x="3100" y="239"/>
                  <a:pt x="3103" y="239"/>
                  <a:pt x="3104" y="238"/>
                </a:cubicBezTo>
                <a:cubicBezTo>
                  <a:pt x="3104" y="237"/>
                  <a:pt x="3105" y="235"/>
                  <a:pt x="3105" y="234"/>
                </a:cubicBezTo>
                <a:cubicBezTo>
                  <a:pt x="3106" y="233"/>
                  <a:pt x="3106" y="232"/>
                  <a:pt x="3106" y="232"/>
                </a:cubicBezTo>
                <a:cubicBezTo>
                  <a:pt x="3106" y="230"/>
                  <a:pt x="3106" y="231"/>
                  <a:pt x="3107" y="230"/>
                </a:cubicBezTo>
                <a:cubicBezTo>
                  <a:pt x="3108" y="230"/>
                  <a:pt x="3109" y="230"/>
                  <a:pt x="3108" y="229"/>
                </a:cubicBezTo>
                <a:cubicBezTo>
                  <a:pt x="3108" y="228"/>
                  <a:pt x="3107" y="229"/>
                  <a:pt x="3106" y="229"/>
                </a:cubicBezTo>
                <a:cubicBezTo>
                  <a:pt x="3105" y="228"/>
                  <a:pt x="3103" y="229"/>
                  <a:pt x="3102" y="229"/>
                </a:cubicBezTo>
                <a:cubicBezTo>
                  <a:pt x="3100" y="229"/>
                  <a:pt x="3099" y="229"/>
                  <a:pt x="3097" y="228"/>
                </a:cubicBezTo>
                <a:cubicBezTo>
                  <a:pt x="3095" y="228"/>
                  <a:pt x="3095" y="227"/>
                  <a:pt x="3094" y="226"/>
                </a:cubicBezTo>
                <a:cubicBezTo>
                  <a:pt x="3093" y="225"/>
                  <a:pt x="3091" y="224"/>
                  <a:pt x="3090" y="224"/>
                </a:cubicBezTo>
                <a:cubicBezTo>
                  <a:pt x="3089" y="224"/>
                  <a:pt x="3088" y="224"/>
                  <a:pt x="3087" y="224"/>
                </a:cubicBezTo>
                <a:cubicBezTo>
                  <a:pt x="3086" y="224"/>
                  <a:pt x="3085" y="224"/>
                  <a:pt x="3084" y="224"/>
                </a:cubicBezTo>
                <a:cubicBezTo>
                  <a:pt x="3082" y="224"/>
                  <a:pt x="3080" y="223"/>
                  <a:pt x="3079" y="222"/>
                </a:cubicBezTo>
                <a:cubicBezTo>
                  <a:pt x="3078" y="222"/>
                  <a:pt x="3077" y="222"/>
                  <a:pt x="3076" y="222"/>
                </a:cubicBezTo>
                <a:cubicBezTo>
                  <a:pt x="3075" y="223"/>
                  <a:pt x="3074" y="223"/>
                  <a:pt x="3074" y="224"/>
                </a:cubicBezTo>
                <a:cubicBezTo>
                  <a:pt x="3073" y="224"/>
                  <a:pt x="3072" y="224"/>
                  <a:pt x="3072" y="224"/>
                </a:cubicBezTo>
                <a:cubicBezTo>
                  <a:pt x="3071" y="224"/>
                  <a:pt x="3070" y="224"/>
                  <a:pt x="3069" y="225"/>
                </a:cubicBezTo>
                <a:cubicBezTo>
                  <a:pt x="3068" y="225"/>
                  <a:pt x="3068" y="225"/>
                  <a:pt x="3067" y="225"/>
                </a:cubicBezTo>
                <a:cubicBezTo>
                  <a:pt x="3066" y="225"/>
                  <a:pt x="3064" y="225"/>
                  <a:pt x="3063" y="225"/>
                </a:cubicBezTo>
                <a:cubicBezTo>
                  <a:pt x="3062" y="225"/>
                  <a:pt x="3062" y="224"/>
                  <a:pt x="3062" y="224"/>
                </a:cubicBezTo>
                <a:cubicBezTo>
                  <a:pt x="3061" y="223"/>
                  <a:pt x="3061" y="223"/>
                  <a:pt x="3061" y="222"/>
                </a:cubicBezTo>
                <a:cubicBezTo>
                  <a:pt x="3061" y="222"/>
                  <a:pt x="3062" y="221"/>
                  <a:pt x="3062" y="221"/>
                </a:cubicBezTo>
                <a:cubicBezTo>
                  <a:pt x="3064" y="217"/>
                  <a:pt x="3057" y="217"/>
                  <a:pt x="3055" y="217"/>
                </a:cubicBezTo>
                <a:cubicBezTo>
                  <a:pt x="3054" y="217"/>
                  <a:pt x="3052" y="218"/>
                  <a:pt x="3050" y="217"/>
                </a:cubicBezTo>
                <a:cubicBezTo>
                  <a:pt x="3049" y="217"/>
                  <a:pt x="3048" y="218"/>
                  <a:pt x="3047" y="217"/>
                </a:cubicBezTo>
                <a:cubicBezTo>
                  <a:pt x="3046" y="217"/>
                  <a:pt x="3046" y="217"/>
                  <a:pt x="3045" y="216"/>
                </a:cubicBezTo>
                <a:cubicBezTo>
                  <a:pt x="3043" y="215"/>
                  <a:pt x="3042" y="216"/>
                  <a:pt x="3040" y="217"/>
                </a:cubicBezTo>
                <a:cubicBezTo>
                  <a:pt x="3038" y="218"/>
                  <a:pt x="3036" y="219"/>
                  <a:pt x="3035" y="220"/>
                </a:cubicBezTo>
                <a:cubicBezTo>
                  <a:pt x="3034" y="221"/>
                  <a:pt x="3032" y="221"/>
                  <a:pt x="3031" y="221"/>
                </a:cubicBezTo>
                <a:cubicBezTo>
                  <a:pt x="3029" y="220"/>
                  <a:pt x="3028" y="220"/>
                  <a:pt x="3027" y="219"/>
                </a:cubicBezTo>
                <a:cubicBezTo>
                  <a:pt x="3026" y="219"/>
                  <a:pt x="3025" y="218"/>
                  <a:pt x="3025" y="217"/>
                </a:cubicBezTo>
                <a:cubicBezTo>
                  <a:pt x="3025" y="216"/>
                  <a:pt x="3026" y="216"/>
                  <a:pt x="3026" y="215"/>
                </a:cubicBezTo>
                <a:cubicBezTo>
                  <a:pt x="3027" y="215"/>
                  <a:pt x="3026" y="214"/>
                  <a:pt x="3026" y="213"/>
                </a:cubicBezTo>
                <a:cubicBezTo>
                  <a:pt x="3025" y="213"/>
                  <a:pt x="3025" y="212"/>
                  <a:pt x="3024" y="211"/>
                </a:cubicBezTo>
                <a:cubicBezTo>
                  <a:pt x="3024" y="210"/>
                  <a:pt x="3022" y="209"/>
                  <a:pt x="3021" y="210"/>
                </a:cubicBezTo>
                <a:cubicBezTo>
                  <a:pt x="3020" y="211"/>
                  <a:pt x="3020" y="213"/>
                  <a:pt x="3019" y="214"/>
                </a:cubicBezTo>
                <a:cubicBezTo>
                  <a:pt x="3019" y="215"/>
                  <a:pt x="3019" y="216"/>
                  <a:pt x="3018" y="216"/>
                </a:cubicBezTo>
                <a:cubicBezTo>
                  <a:pt x="3017" y="216"/>
                  <a:pt x="3017" y="217"/>
                  <a:pt x="3017" y="217"/>
                </a:cubicBezTo>
                <a:cubicBezTo>
                  <a:pt x="3016" y="219"/>
                  <a:pt x="3015" y="221"/>
                  <a:pt x="3015" y="222"/>
                </a:cubicBezTo>
                <a:cubicBezTo>
                  <a:pt x="3015" y="224"/>
                  <a:pt x="3014" y="223"/>
                  <a:pt x="3013" y="224"/>
                </a:cubicBezTo>
                <a:cubicBezTo>
                  <a:pt x="3013" y="225"/>
                  <a:pt x="3015" y="226"/>
                  <a:pt x="3016" y="226"/>
                </a:cubicBezTo>
                <a:close/>
                <a:moveTo>
                  <a:pt x="2042" y="18"/>
                </a:moveTo>
                <a:cubicBezTo>
                  <a:pt x="2041" y="19"/>
                  <a:pt x="2039" y="18"/>
                  <a:pt x="2038" y="18"/>
                </a:cubicBezTo>
                <a:cubicBezTo>
                  <a:pt x="2036" y="19"/>
                  <a:pt x="2036" y="20"/>
                  <a:pt x="2034" y="19"/>
                </a:cubicBezTo>
                <a:cubicBezTo>
                  <a:pt x="2033" y="19"/>
                  <a:pt x="2033" y="19"/>
                  <a:pt x="2032" y="19"/>
                </a:cubicBezTo>
                <a:cubicBezTo>
                  <a:pt x="2031" y="19"/>
                  <a:pt x="2031" y="19"/>
                  <a:pt x="2030" y="20"/>
                </a:cubicBezTo>
                <a:cubicBezTo>
                  <a:pt x="2029" y="20"/>
                  <a:pt x="2028" y="19"/>
                  <a:pt x="2026" y="19"/>
                </a:cubicBezTo>
                <a:cubicBezTo>
                  <a:pt x="2025" y="19"/>
                  <a:pt x="2023" y="19"/>
                  <a:pt x="2022" y="19"/>
                </a:cubicBezTo>
                <a:cubicBezTo>
                  <a:pt x="2020" y="19"/>
                  <a:pt x="2019" y="19"/>
                  <a:pt x="2017" y="19"/>
                </a:cubicBezTo>
                <a:cubicBezTo>
                  <a:pt x="2016" y="19"/>
                  <a:pt x="2015" y="20"/>
                  <a:pt x="2014" y="21"/>
                </a:cubicBezTo>
                <a:cubicBezTo>
                  <a:pt x="2013" y="21"/>
                  <a:pt x="2013" y="23"/>
                  <a:pt x="2011" y="22"/>
                </a:cubicBezTo>
                <a:cubicBezTo>
                  <a:pt x="2010" y="22"/>
                  <a:pt x="2009" y="20"/>
                  <a:pt x="2008" y="20"/>
                </a:cubicBezTo>
                <a:cubicBezTo>
                  <a:pt x="2006" y="20"/>
                  <a:pt x="2005" y="20"/>
                  <a:pt x="2004" y="21"/>
                </a:cubicBezTo>
                <a:cubicBezTo>
                  <a:pt x="2003" y="22"/>
                  <a:pt x="2003" y="22"/>
                  <a:pt x="2002" y="23"/>
                </a:cubicBezTo>
                <a:cubicBezTo>
                  <a:pt x="2002" y="23"/>
                  <a:pt x="2001" y="24"/>
                  <a:pt x="2001" y="24"/>
                </a:cubicBezTo>
                <a:cubicBezTo>
                  <a:pt x="1999" y="25"/>
                  <a:pt x="1998" y="25"/>
                  <a:pt x="1997" y="25"/>
                </a:cubicBezTo>
                <a:cubicBezTo>
                  <a:pt x="1996" y="25"/>
                  <a:pt x="1995" y="25"/>
                  <a:pt x="1995" y="25"/>
                </a:cubicBezTo>
                <a:cubicBezTo>
                  <a:pt x="1994" y="25"/>
                  <a:pt x="1994" y="26"/>
                  <a:pt x="1994" y="26"/>
                </a:cubicBezTo>
                <a:cubicBezTo>
                  <a:pt x="1993" y="27"/>
                  <a:pt x="1992" y="27"/>
                  <a:pt x="1992" y="28"/>
                </a:cubicBezTo>
                <a:cubicBezTo>
                  <a:pt x="1992" y="29"/>
                  <a:pt x="1993" y="29"/>
                  <a:pt x="1994" y="29"/>
                </a:cubicBezTo>
                <a:cubicBezTo>
                  <a:pt x="1994" y="30"/>
                  <a:pt x="1994" y="30"/>
                  <a:pt x="1995" y="31"/>
                </a:cubicBezTo>
                <a:cubicBezTo>
                  <a:pt x="1995" y="31"/>
                  <a:pt x="1996" y="31"/>
                  <a:pt x="1996" y="32"/>
                </a:cubicBezTo>
                <a:cubicBezTo>
                  <a:pt x="1997" y="33"/>
                  <a:pt x="1996" y="33"/>
                  <a:pt x="1995" y="33"/>
                </a:cubicBezTo>
                <a:cubicBezTo>
                  <a:pt x="1995" y="33"/>
                  <a:pt x="1994" y="33"/>
                  <a:pt x="1993" y="33"/>
                </a:cubicBezTo>
                <a:cubicBezTo>
                  <a:pt x="1992" y="33"/>
                  <a:pt x="1992" y="34"/>
                  <a:pt x="1991" y="34"/>
                </a:cubicBezTo>
                <a:cubicBezTo>
                  <a:pt x="1990" y="34"/>
                  <a:pt x="1990" y="34"/>
                  <a:pt x="1989" y="35"/>
                </a:cubicBezTo>
                <a:cubicBezTo>
                  <a:pt x="1988" y="35"/>
                  <a:pt x="1987" y="36"/>
                  <a:pt x="1986" y="36"/>
                </a:cubicBezTo>
                <a:cubicBezTo>
                  <a:pt x="1984" y="37"/>
                  <a:pt x="1983" y="38"/>
                  <a:pt x="1982" y="39"/>
                </a:cubicBezTo>
                <a:cubicBezTo>
                  <a:pt x="1979" y="41"/>
                  <a:pt x="1977" y="43"/>
                  <a:pt x="1974" y="44"/>
                </a:cubicBezTo>
                <a:cubicBezTo>
                  <a:pt x="1972" y="44"/>
                  <a:pt x="1971" y="44"/>
                  <a:pt x="1969" y="44"/>
                </a:cubicBezTo>
                <a:cubicBezTo>
                  <a:pt x="1969" y="44"/>
                  <a:pt x="1966" y="42"/>
                  <a:pt x="1966" y="43"/>
                </a:cubicBezTo>
                <a:cubicBezTo>
                  <a:pt x="1964" y="44"/>
                  <a:pt x="1968" y="45"/>
                  <a:pt x="1968" y="45"/>
                </a:cubicBezTo>
                <a:cubicBezTo>
                  <a:pt x="1969" y="46"/>
                  <a:pt x="1969" y="47"/>
                  <a:pt x="1969" y="47"/>
                </a:cubicBezTo>
                <a:cubicBezTo>
                  <a:pt x="1970" y="48"/>
                  <a:pt x="1970" y="48"/>
                  <a:pt x="1971" y="48"/>
                </a:cubicBezTo>
                <a:cubicBezTo>
                  <a:pt x="1972" y="49"/>
                  <a:pt x="1972" y="49"/>
                  <a:pt x="1972" y="49"/>
                </a:cubicBezTo>
                <a:cubicBezTo>
                  <a:pt x="1973" y="48"/>
                  <a:pt x="1974" y="48"/>
                  <a:pt x="1974" y="47"/>
                </a:cubicBezTo>
                <a:cubicBezTo>
                  <a:pt x="1975" y="46"/>
                  <a:pt x="1976" y="45"/>
                  <a:pt x="1978" y="44"/>
                </a:cubicBezTo>
                <a:cubicBezTo>
                  <a:pt x="1978" y="44"/>
                  <a:pt x="1979" y="44"/>
                  <a:pt x="1979" y="43"/>
                </a:cubicBezTo>
                <a:cubicBezTo>
                  <a:pt x="1980" y="43"/>
                  <a:pt x="1981" y="42"/>
                  <a:pt x="1981" y="42"/>
                </a:cubicBezTo>
                <a:cubicBezTo>
                  <a:pt x="1982" y="42"/>
                  <a:pt x="1983" y="42"/>
                  <a:pt x="1983" y="43"/>
                </a:cubicBezTo>
                <a:cubicBezTo>
                  <a:pt x="1983" y="43"/>
                  <a:pt x="1984" y="43"/>
                  <a:pt x="1984" y="44"/>
                </a:cubicBezTo>
                <a:cubicBezTo>
                  <a:pt x="1984" y="44"/>
                  <a:pt x="1984" y="44"/>
                  <a:pt x="1984" y="45"/>
                </a:cubicBezTo>
                <a:cubicBezTo>
                  <a:pt x="1984" y="45"/>
                  <a:pt x="1986" y="46"/>
                  <a:pt x="1986" y="47"/>
                </a:cubicBezTo>
                <a:cubicBezTo>
                  <a:pt x="1985" y="48"/>
                  <a:pt x="1983" y="46"/>
                  <a:pt x="1983" y="48"/>
                </a:cubicBezTo>
                <a:cubicBezTo>
                  <a:pt x="1982" y="49"/>
                  <a:pt x="1985" y="48"/>
                  <a:pt x="1986" y="49"/>
                </a:cubicBezTo>
                <a:cubicBezTo>
                  <a:pt x="1986" y="49"/>
                  <a:pt x="1987" y="49"/>
                  <a:pt x="1988" y="49"/>
                </a:cubicBezTo>
                <a:cubicBezTo>
                  <a:pt x="1988" y="49"/>
                  <a:pt x="1989" y="50"/>
                  <a:pt x="1990" y="49"/>
                </a:cubicBezTo>
                <a:cubicBezTo>
                  <a:pt x="1991" y="49"/>
                  <a:pt x="1992" y="49"/>
                  <a:pt x="1993" y="49"/>
                </a:cubicBezTo>
                <a:cubicBezTo>
                  <a:pt x="1994" y="49"/>
                  <a:pt x="1994" y="50"/>
                  <a:pt x="1994" y="51"/>
                </a:cubicBezTo>
                <a:cubicBezTo>
                  <a:pt x="1994" y="51"/>
                  <a:pt x="1993" y="51"/>
                  <a:pt x="1993" y="52"/>
                </a:cubicBezTo>
                <a:cubicBezTo>
                  <a:pt x="1993" y="52"/>
                  <a:pt x="1994" y="53"/>
                  <a:pt x="1994" y="53"/>
                </a:cubicBezTo>
                <a:cubicBezTo>
                  <a:pt x="1994" y="54"/>
                  <a:pt x="1994" y="55"/>
                  <a:pt x="1994" y="56"/>
                </a:cubicBezTo>
                <a:cubicBezTo>
                  <a:pt x="1994" y="57"/>
                  <a:pt x="1994" y="58"/>
                  <a:pt x="1995" y="58"/>
                </a:cubicBezTo>
                <a:cubicBezTo>
                  <a:pt x="1996" y="59"/>
                  <a:pt x="1997" y="58"/>
                  <a:pt x="1997" y="58"/>
                </a:cubicBezTo>
                <a:cubicBezTo>
                  <a:pt x="1998" y="58"/>
                  <a:pt x="1999" y="58"/>
                  <a:pt x="1999" y="58"/>
                </a:cubicBezTo>
                <a:cubicBezTo>
                  <a:pt x="2000" y="59"/>
                  <a:pt x="2000" y="60"/>
                  <a:pt x="2000" y="60"/>
                </a:cubicBezTo>
                <a:cubicBezTo>
                  <a:pt x="2000" y="61"/>
                  <a:pt x="1999" y="62"/>
                  <a:pt x="2000" y="63"/>
                </a:cubicBezTo>
                <a:cubicBezTo>
                  <a:pt x="2000" y="63"/>
                  <a:pt x="2001" y="64"/>
                  <a:pt x="2002" y="64"/>
                </a:cubicBezTo>
                <a:cubicBezTo>
                  <a:pt x="2003" y="64"/>
                  <a:pt x="2003" y="64"/>
                  <a:pt x="2004" y="65"/>
                </a:cubicBezTo>
                <a:cubicBezTo>
                  <a:pt x="2005" y="65"/>
                  <a:pt x="2005" y="65"/>
                  <a:pt x="2006" y="66"/>
                </a:cubicBezTo>
                <a:cubicBezTo>
                  <a:pt x="2007" y="66"/>
                  <a:pt x="2008" y="66"/>
                  <a:pt x="2008" y="66"/>
                </a:cubicBezTo>
                <a:cubicBezTo>
                  <a:pt x="2009" y="66"/>
                  <a:pt x="2010" y="66"/>
                  <a:pt x="2010" y="67"/>
                </a:cubicBezTo>
                <a:cubicBezTo>
                  <a:pt x="2012" y="67"/>
                  <a:pt x="2013" y="66"/>
                  <a:pt x="2014" y="66"/>
                </a:cubicBezTo>
                <a:cubicBezTo>
                  <a:pt x="2016" y="66"/>
                  <a:pt x="2017" y="65"/>
                  <a:pt x="2018" y="65"/>
                </a:cubicBezTo>
                <a:cubicBezTo>
                  <a:pt x="2020" y="65"/>
                  <a:pt x="2019" y="67"/>
                  <a:pt x="2021" y="68"/>
                </a:cubicBezTo>
                <a:cubicBezTo>
                  <a:pt x="2022" y="68"/>
                  <a:pt x="2022" y="68"/>
                  <a:pt x="2023" y="68"/>
                </a:cubicBezTo>
                <a:cubicBezTo>
                  <a:pt x="2024" y="68"/>
                  <a:pt x="2024" y="69"/>
                  <a:pt x="2025" y="69"/>
                </a:cubicBezTo>
                <a:cubicBezTo>
                  <a:pt x="2026" y="69"/>
                  <a:pt x="2028" y="68"/>
                  <a:pt x="2029" y="68"/>
                </a:cubicBezTo>
                <a:cubicBezTo>
                  <a:pt x="2031" y="67"/>
                  <a:pt x="2032" y="66"/>
                  <a:pt x="2033" y="68"/>
                </a:cubicBezTo>
                <a:cubicBezTo>
                  <a:pt x="2034" y="69"/>
                  <a:pt x="2036" y="69"/>
                  <a:pt x="2037" y="69"/>
                </a:cubicBezTo>
                <a:cubicBezTo>
                  <a:pt x="2039" y="68"/>
                  <a:pt x="2041" y="68"/>
                  <a:pt x="2042" y="69"/>
                </a:cubicBezTo>
                <a:cubicBezTo>
                  <a:pt x="2043" y="70"/>
                  <a:pt x="2044" y="71"/>
                  <a:pt x="2045" y="72"/>
                </a:cubicBezTo>
                <a:cubicBezTo>
                  <a:pt x="2047" y="72"/>
                  <a:pt x="2048" y="71"/>
                  <a:pt x="2049" y="73"/>
                </a:cubicBezTo>
                <a:cubicBezTo>
                  <a:pt x="2050" y="74"/>
                  <a:pt x="2051" y="74"/>
                  <a:pt x="2052" y="74"/>
                </a:cubicBezTo>
                <a:cubicBezTo>
                  <a:pt x="2053" y="74"/>
                  <a:pt x="2054" y="74"/>
                  <a:pt x="2055" y="74"/>
                </a:cubicBezTo>
                <a:cubicBezTo>
                  <a:pt x="2055" y="75"/>
                  <a:pt x="2056" y="75"/>
                  <a:pt x="2056" y="76"/>
                </a:cubicBezTo>
                <a:cubicBezTo>
                  <a:pt x="2058" y="76"/>
                  <a:pt x="2059" y="76"/>
                  <a:pt x="2061" y="76"/>
                </a:cubicBezTo>
                <a:cubicBezTo>
                  <a:pt x="2063" y="77"/>
                  <a:pt x="2064" y="77"/>
                  <a:pt x="2066" y="77"/>
                </a:cubicBezTo>
                <a:cubicBezTo>
                  <a:pt x="2067" y="77"/>
                  <a:pt x="2069" y="77"/>
                  <a:pt x="2070" y="78"/>
                </a:cubicBezTo>
                <a:cubicBezTo>
                  <a:pt x="2071" y="78"/>
                  <a:pt x="2073" y="78"/>
                  <a:pt x="2074" y="78"/>
                </a:cubicBezTo>
                <a:cubicBezTo>
                  <a:pt x="2076" y="78"/>
                  <a:pt x="2078" y="78"/>
                  <a:pt x="2080" y="78"/>
                </a:cubicBezTo>
                <a:cubicBezTo>
                  <a:pt x="2082" y="78"/>
                  <a:pt x="2083" y="77"/>
                  <a:pt x="2085" y="77"/>
                </a:cubicBezTo>
                <a:cubicBezTo>
                  <a:pt x="2088" y="77"/>
                  <a:pt x="2091" y="76"/>
                  <a:pt x="2094" y="76"/>
                </a:cubicBezTo>
                <a:cubicBezTo>
                  <a:pt x="2096" y="75"/>
                  <a:pt x="2099" y="74"/>
                  <a:pt x="2101" y="73"/>
                </a:cubicBezTo>
                <a:cubicBezTo>
                  <a:pt x="2103" y="72"/>
                  <a:pt x="2105" y="70"/>
                  <a:pt x="2105" y="68"/>
                </a:cubicBezTo>
                <a:cubicBezTo>
                  <a:pt x="2105" y="67"/>
                  <a:pt x="2104" y="67"/>
                  <a:pt x="2104" y="66"/>
                </a:cubicBezTo>
                <a:cubicBezTo>
                  <a:pt x="2103" y="65"/>
                  <a:pt x="2103" y="64"/>
                  <a:pt x="2102" y="64"/>
                </a:cubicBezTo>
                <a:cubicBezTo>
                  <a:pt x="2101" y="63"/>
                  <a:pt x="2099" y="62"/>
                  <a:pt x="2098" y="62"/>
                </a:cubicBezTo>
                <a:cubicBezTo>
                  <a:pt x="2095" y="61"/>
                  <a:pt x="2093" y="60"/>
                  <a:pt x="2091" y="58"/>
                </a:cubicBezTo>
                <a:cubicBezTo>
                  <a:pt x="2090" y="57"/>
                  <a:pt x="2090" y="57"/>
                  <a:pt x="2090" y="56"/>
                </a:cubicBezTo>
                <a:cubicBezTo>
                  <a:pt x="2090" y="55"/>
                  <a:pt x="2091" y="55"/>
                  <a:pt x="2092" y="55"/>
                </a:cubicBezTo>
                <a:cubicBezTo>
                  <a:pt x="2093" y="56"/>
                  <a:pt x="2094" y="57"/>
                  <a:pt x="2095" y="57"/>
                </a:cubicBezTo>
                <a:cubicBezTo>
                  <a:pt x="2097" y="58"/>
                  <a:pt x="2097" y="56"/>
                  <a:pt x="2098" y="55"/>
                </a:cubicBezTo>
                <a:cubicBezTo>
                  <a:pt x="2099" y="54"/>
                  <a:pt x="2101" y="54"/>
                  <a:pt x="2101" y="52"/>
                </a:cubicBezTo>
                <a:cubicBezTo>
                  <a:pt x="2101" y="51"/>
                  <a:pt x="2101" y="50"/>
                  <a:pt x="2101" y="49"/>
                </a:cubicBezTo>
                <a:cubicBezTo>
                  <a:pt x="2100" y="49"/>
                  <a:pt x="2100" y="48"/>
                  <a:pt x="2100" y="47"/>
                </a:cubicBezTo>
                <a:cubicBezTo>
                  <a:pt x="2101" y="46"/>
                  <a:pt x="2101" y="46"/>
                  <a:pt x="2102" y="45"/>
                </a:cubicBezTo>
                <a:cubicBezTo>
                  <a:pt x="2102" y="45"/>
                  <a:pt x="2102" y="44"/>
                  <a:pt x="2102" y="43"/>
                </a:cubicBezTo>
                <a:cubicBezTo>
                  <a:pt x="2102" y="42"/>
                  <a:pt x="2101" y="41"/>
                  <a:pt x="2102" y="39"/>
                </a:cubicBezTo>
                <a:cubicBezTo>
                  <a:pt x="2103" y="39"/>
                  <a:pt x="2104" y="38"/>
                  <a:pt x="2104" y="37"/>
                </a:cubicBezTo>
                <a:cubicBezTo>
                  <a:pt x="2104" y="37"/>
                  <a:pt x="2104" y="36"/>
                  <a:pt x="2104" y="36"/>
                </a:cubicBezTo>
                <a:cubicBezTo>
                  <a:pt x="2105" y="35"/>
                  <a:pt x="2106" y="35"/>
                  <a:pt x="2107" y="34"/>
                </a:cubicBezTo>
                <a:cubicBezTo>
                  <a:pt x="2107" y="32"/>
                  <a:pt x="2105" y="31"/>
                  <a:pt x="2104" y="30"/>
                </a:cubicBezTo>
                <a:cubicBezTo>
                  <a:pt x="2103" y="29"/>
                  <a:pt x="2102" y="29"/>
                  <a:pt x="2101" y="28"/>
                </a:cubicBezTo>
                <a:cubicBezTo>
                  <a:pt x="2100" y="28"/>
                  <a:pt x="2099" y="27"/>
                  <a:pt x="2099" y="27"/>
                </a:cubicBezTo>
                <a:cubicBezTo>
                  <a:pt x="2098" y="27"/>
                  <a:pt x="2098" y="26"/>
                  <a:pt x="2097" y="25"/>
                </a:cubicBezTo>
                <a:cubicBezTo>
                  <a:pt x="2097" y="25"/>
                  <a:pt x="2096" y="25"/>
                  <a:pt x="2095" y="25"/>
                </a:cubicBezTo>
                <a:cubicBezTo>
                  <a:pt x="2095" y="24"/>
                  <a:pt x="2094" y="24"/>
                  <a:pt x="2094" y="24"/>
                </a:cubicBezTo>
                <a:cubicBezTo>
                  <a:pt x="2091" y="21"/>
                  <a:pt x="2089" y="22"/>
                  <a:pt x="2086" y="23"/>
                </a:cubicBezTo>
                <a:cubicBezTo>
                  <a:pt x="2084" y="24"/>
                  <a:pt x="2082" y="23"/>
                  <a:pt x="2080" y="24"/>
                </a:cubicBezTo>
                <a:cubicBezTo>
                  <a:pt x="2078" y="24"/>
                  <a:pt x="2076" y="26"/>
                  <a:pt x="2074" y="26"/>
                </a:cubicBezTo>
                <a:cubicBezTo>
                  <a:pt x="2072" y="26"/>
                  <a:pt x="2070" y="26"/>
                  <a:pt x="2068" y="27"/>
                </a:cubicBezTo>
                <a:cubicBezTo>
                  <a:pt x="2068" y="27"/>
                  <a:pt x="2067" y="28"/>
                  <a:pt x="2067" y="28"/>
                </a:cubicBezTo>
                <a:cubicBezTo>
                  <a:pt x="2066" y="29"/>
                  <a:pt x="2065" y="29"/>
                  <a:pt x="2064" y="30"/>
                </a:cubicBezTo>
                <a:cubicBezTo>
                  <a:pt x="2062" y="32"/>
                  <a:pt x="2060" y="36"/>
                  <a:pt x="2056" y="36"/>
                </a:cubicBezTo>
                <a:cubicBezTo>
                  <a:pt x="2055" y="36"/>
                  <a:pt x="2053" y="37"/>
                  <a:pt x="2053" y="35"/>
                </a:cubicBezTo>
                <a:cubicBezTo>
                  <a:pt x="2053" y="34"/>
                  <a:pt x="2055" y="33"/>
                  <a:pt x="2056" y="32"/>
                </a:cubicBezTo>
                <a:cubicBezTo>
                  <a:pt x="2057" y="31"/>
                  <a:pt x="2057" y="29"/>
                  <a:pt x="2059" y="28"/>
                </a:cubicBezTo>
                <a:cubicBezTo>
                  <a:pt x="2060" y="27"/>
                  <a:pt x="2061" y="27"/>
                  <a:pt x="2062" y="26"/>
                </a:cubicBezTo>
                <a:cubicBezTo>
                  <a:pt x="2063" y="25"/>
                  <a:pt x="2064" y="24"/>
                  <a:pt x="2065" y="24"/>
                </a:cubicBezTo>
                <a:cubicBezTo>
                  <a:pt x="2065" y="23"/>
                  <a:pt x="2069" y="22"/>
                  <a:pt x="2067" y="20"/>
                </a:cubicBezTo>
                <a:cubicBezTo>
                  <a:pt x="2067" y="20"/>
                  <a:pt x="2066" y="20"/>
                  <a:pt x="2065" y="20"/>
                </a:cubicBezTo>
                <a:cubicBezTo>
                  <a:pt x="2065" y="19"/>
                  <a:pt x="2064" y="19"/>
                  <a:pt x="2064" y="19"/>
                </a:cubicBezTo>
                <a:cubicBezTo>
                  <a:pt x="2063" y="18"/>
                  <a:pt x="2062" y="17"/>
                  <a:pt x="2061" y="17"/>
                </a:cubicBezTo>
                <a:cubicBezTo>
                  <a:pt x="2058" y="17"/>
                  <a:pt x="2056" y="16"/>
                  <a:pt x="2053" y="16"/>
                </a:cubicBezTo>
                <a:cubicBezTo>
                  <a:pt x="2051" y="16"/>
                  <a:pt x="2050" y="16"/>
                  <a:pt x="2048" y="16"/>
                </a:cubicBezTo>
                <a:cubicBezTo>
                  <a:pt x="2046" y="17"/>
                  <a:pt x="2044" y="18"/>
                  <a:pt x="2042" y="18"/>
                </a:cubicBezTo>
                <a:close/>
                <a:moveTo>
                  <a:pt x="2102" y="100"/>
                </a:moveTo>
                <a:cubicBezTo>
                  <a:pt x="2101" y="100"/>
                  <a:pt x="2101" y="101"/>
                  <a:pt x="2100" y="102"/>
                </a:cubicBezTo>
                <a:cubicBezTo>
                  <a:pt x="2099" y="103"/>
                  <a:pt x="2097" y="103"/>
                  <a:pt x="2096" y="105"/>
                </a:cubicBezTo>
                <a:cubicBezTo>
                  <a:pt x="2096" y="106"/>
                  <a:pt x="2094" y="107"/>
                  <a:pt x="2094" y="109"/>
                </a:cubicBezTo>
                <a:cubicBezTo>
                  <a:pt x="2093" y="111"/>
                  <a:pt x="2095" y="111"/>
                  <a:pt x="2096" y="111"/>
                </a:cubicBezTo>
                <a:cubicBezTo>
                  <a:pt x="2097" y="112"/>
                  <a:pt x="2098" y="113"/>
                  <a:pt x="2099" y="113"/>
                </a:cubicBezTo>
                <a:cubicBezTo>
                  <a:pt x="2101" y="114"/>
                  <a:pt x="2102" y="113"/>
                  <a:pt x="2104" y="113"/>
                </a:cubicBezTo>
                <a:cubicBezTo>
                  <a:pt x="2105" y="113"/>
                  <a:pt x="2106" y="112"/>
                  <a:pt x="2108" y="112"/>
                </a:cubicBezTo>
                <a:cubicBezTo>
                  <a:pt x="2109" y="111"/>
                  <a:pt x="2111" y="111"/>
                  <a:pt x="2112" y="110"/>
                </a:cubicBezTo>
                <a:cubicBezTo>
                  <a:pt x="2114" y="110"/>
                  <a:pt x="2115" y="109"/>
                  <a:pt x="2116" y="108"/>
                </a:cubicBezTo>
                <a:cubicBezTo>
                  <a:pt x="2119" y="107"/>
                  <a:pt x="2122" y="107"/>
                  <a:pt x="2125" y="106"/>
                </a:cubicBezTo>
                <a:cubicBezTo>
                  <a:pt x="2128" y="104"/>
                  <a:pt x="2130" y="102"/>
                  <a:pt x="2134" y="102"/>
                </a:cubicBezTo>
                <a:cubicBezTo>
                  <a:pt x="2134" y="102"/>
                  <a:pt x="2135" y="102"/>
                  <a:pt x="2136" y="102"/>
                </a:cubicBezTo>
                <a:cubicBezTo>
                  <a:pt x="2137" y="102"/>
                  <a:pt x="2137" y="103"/>
                  <a:pt x="2138" y="103"/>
                </a:cubicBezTo>
                <a:cubicBezTo>
                  <a:pt x="2140" y="103"/>
                  <a:pt x="2141" y="102"/>
                  <a:pt x="2142" y="102"/>
                </a:cubicBezTo>
                <a:cubicBezTo>
                  <a:pt x="2143" y="102"/>
                  <a:pt x="2144" y="103"/>
                  <a:pt x="2145" y="103"/>
                </a:cubicBezTo>
                <a:cubicBezTo>
                  <a:pt x="2146" y="103"/>
                  <a:pt x="2147" y="103"/>
                  <a:pt x="2148" y="102"/>
                </a:cubicBezTo>
                <a:cubicBezTo>
                  <a:pt x="2149" y="102"/>
                  <a:pt x="2150" y="102"/>
                  <a:pt x="2152" y="102"/>
                </a:cubicBezTo>
                <a:cubicBezTo>
                  <a:pt x="2154" y="102"/>
                  <a:pt x="2159" y="102"/>
                  <a:pt x="2160" y="104"/>
                </a:cubicBezTo>
                <a:cubicBezTo>
                  <a:pt x="2161" y="104"/>
                  <a:pt x="2162" y="104"/>
                  <a:pt x="2162" y="103"/>
                </a:cubicBezTo>
                <a:cubicBezTo>
                  <a:pt x="2164" y="102"/>
                  <a:pt x="2165" y="100"/>
                  <a:pt x="2167" y="100"/>
                </a:cubicBezTo>
                <a:cubicBezTo>
                  <a:pt x="2168" y="100"/>
                  <a:pt x="2169" y="101"/>
                  <a:pt x="2171" y="101"/>
                </a:cubicBezTo>
                <a:cubicBezTo>
                  <a:pt x="2172" y="101"/>
                  <a:pt x="2174" y="100"/>
                  <a:pt x="2175" y="99"/>
                </a:cubicBezTo>
                <a:cubicBezTo>
                  <a:pt x="2177" y="99"/>
                  <a:pt x="2179" y="99"/>
                  <a:pt x="2181" y="99"/>
                </a:cubicBezTo>
                <a:cubicBezTo>
                  <a:pt x="2182" y="99"/>
                  <a:pt x="2185" y="100"/>
                  <a:pt x="2186" y="99"/>
                </a:cubicBezTo>
                <a:cubicBezTo>
                  <a:pt x="2187" y="99"/>
                  <a:pt x="2188" y="98"/>
                  <a:pt x="2189" y="97"/>
                </a:cubicBezTo>
                <a:cubicBezTo>
                  <a:pt x="2190" y="97"/>
                  <a:pt x="2190" y="97"/>
                  <a:pt x="2191" y="97"/>
                </a:cubicBezTo>
                <a:cubicBezTo>
                  <a:pt x="2193" y="97"/>
                  <a:pt x="2196" y="95"/>
                  <a:pt x="2197" y="96"/>
                </a:cubicBezTo>
                <a:cubicBezTo>
                  <a:pt x="2199" y="96"/>
                  <a:pt x="2200" y="97"/>
                  <a:pt x="2201" y="97"/>
                </a:cubicBezTo>
                <a:cubicBezTo>
                  <a:pt x="2203" y="97"/>
                  <a:pt x="2204" y="96"/>
                  <a:pt x="2205" y="96"/>
                </a:cubicBezTo>
                <a:cubicBezTo>
                  <a:pt x="2207" y="95"/>
                  <a:pt x="2208" y="93"/>
                  <a:pt x="2209" y="92"/>
                </a:cubicBezTo>
                <a:cubicBezTo>
                  <a:pt x="2211" y="90"/>
                  <a:pt x="2213" y="90"/>
                  <a:pt x="2215" y="89"/>
                </a:cubicBezTo>
                <a:cubicBezTo>
                  <a:pt x="2216" y="87"/>
                  <a:pt x="2215" y="86"/>
                  <a:pt x="2214" y="84"/>
                </a:cubicBezTo>
                <a:cubicBezTo>
                  <a:pt x="2214" y="84"/>
                  <a:pt x="2214" y="83"/>
                  <a:pt x="2213" y="82"/>
                </a:cubicBezTo>
                <a:cubicBezTo>
                  <a:pt x="2213" y="82"/>
                  <a:pt x="2212" y="81"/>
                  <a:pt x="2212" y="80"/>
                </a:cubicBezTo>
                <a:cubicBezTo>
                  <a:pt x="2211" y="79"/>
                  <a:pt x="2212" y="77"/>
                  <a:pt x="2211" y="76"/>
                </a:cubicBezTo>
                <a:cubicBezTo>
                  <a:pt x="2210" y="75"/>
                  <a:pt x="2208" y="75"/>
                  <a:pt x="2207" y="75"/>
                </a:cubicBezTo>
                <a:cubicBezTo>
                  <a:pt x="2204" y="75"/>
                  <a:pt x="2201" y="74"/>
                  <a:pt x="2198" y="74"/>
                </a:cubicBezTo>
                <a:cubicBezTo>
                  <a:pt x="2197" y="74"/>
                  <a:pt x="2197" y="74"/>
                  <a:pt x="2197" y="73"/>
                </a:cubicBezTo>
                <a:cubicBezTo>
                  <a:pt x="2197" y="72"/>
                  <a:pt x="2198" y="73"/>
                  <a:pt x="2197" y="71"/>
                </a:cubicBezTo>
                <a:cubicBezTo>
                  <a:pt x="2197" y="70"/>
                  <a:pt x="2197" y="69"/>
                  <a:pt x="2195" y="68"/>
                </a:cubicBezTo>
                <a:cubicBezTo>
                  <a:pt x="2193" y="68"/>
                  <a:pt x="2191" y="69"/>
                  <a:pt x="2189" y="68"/>
                </a:cubicBezTo>
                <a:cubicBezTo>
                  <a:pt x="2188" y="68"/>
                  <a:pt x="2185" y="67"/>
                  <a:pt x="2186" y="65"/>
                </a:cubicBezTo>
                <a:cubicBezTo>
                  <a:pt x="2186" y="65"/>
                  <a:pt x="2187" y="65"/>
                  <a:pt x="2187" y="64"/>
                </a:cubicBezTo>
                <a:cubicBezTo>
                  <a:pt x="2187" y="63"/>
                  <a:pt x="2186" y="63"/>
                  <a:pt x="2186" y="62"/>
                </a:cubicBezTo>
                <a:cubicBezTo>
                  <a:pt x="2183" y="61"/>
                  <a:pt x="2179" y="62"/>
                  <a:pt x="2175" y="61"/>
                </a:cubicBezTo>
                <a:cubicBezTo>
                  <a:pt x="2173" y="61"/>
                  <a:pt x="2172" y="61"/>
                  <a:pt x="2170" y="62"/>
                </a:cubicBezTo>
                <a:cubicBezTo>
                  <a:pt x="2168" y="63"/>
                  <a:pt x="2167" y="63"/>
                  <a:pt x="2165" y="63"/>
                </a:cubicBezTo>
                <a:cubicBezTo>
                  <a:pt x="2164" y="63"/>
                  <a:pt x="2162" y="65"/>
                  <a:pt x="2161" y="64"/>
                </a:cubicBezTo>
                <a:cubicBezTo>
                  <a:pt x="2160" y="63"/>
                  <a:pt x="2161" y="60"/>
                  <a:pt x="2161" y="60"/>
                </a:cubicBezTo>
                <a:cubicBezTo>
                  <a:pt x="2162" y="59"/>
                  <a:pt x="2162" y="58"/>
                  <a:pt x="2162" y="58"/>
                </a:cubicBezTo>
                <a:cubicBezTo>
                  <a:pt x="2163" y="57"/>
                  <a:pt x="2164" y="57"/>
                  <a:pt x="2164" y="57"/>
                </a:cubicBezTo>
                <a:cubicBezTo>
                  <a:pt x="2165" y="56"/>
                  <a:pt x="2165" y="56"/>
                  <a:pt x="2166" y="55"/>
                </a:cubicBezTo>
                <a:cubicBezTo>
                  <a:pt x="2167" y="55"/>
                  <a:pt x="2167" y="55"/>
                  <a:pt x="2168" y="55"/>
                </a:cubicBezTo>
                <a:cubicBezTo>
                  <a:pt x="2170" y="54"/>
                  <a:pt x="2168" y="53"/>
                  <a:pt x="2167" y="53"/>
                </a:cubicBezTo>
                <a:cubicBezTo>
                  <a:pt x="2166" y="53"/>
                  <a:pt x="2164" y="52"/>
                  <a:pt x="2163" y="52"/>
                </a:cubicBezTo>
                <a:cubicBezTo>
                  <a:pt x="2162" y="51"/>
                  <a:pt x="2161" y="50"/>
                  <a:pt x="2159" y="50"/>
                </a:cubicBezTo>
                <a:cubicBezTo>
                  <a:pt x="2158" y="50"/>
                  <a:pt x="2157" y="50"/>
                  <a:pt x="2155" y="50"/>
                </a:cubicBezTo>
                <a:cubicBezTo>
                  <a:pt x="2154" y="49"/>
                  <a:pt x="2154" y="49"/>
                  <a:pt x="2153" y="49"/>
                </a:cubicBezTo>
                <a:cubicBezTo>
                  <a:pt x="2152" y="50"/>
                  <a:pt x="2152" y="50"/>
                  <a:pt x="2152" y="51"/>
                </a:cubicBezTo>
                <a:cubicBezTo>
                  <a:pt x="2152" y="52"/>
                  <a:pt x="2151" y="53"/>
                  <a:pt x="2151" y="53"/>
                </a:cubicBezTo>
                <a:cubicBezTo>
                  <a:pt x="2150" y="54"/>
                  <a:pt x="2151" y="54"/>
                  <a:pt x="2150" y="55"/>
                </a:cubicBezTo>
                <a:cubicBezTo>
                  <a:pt x="2150" y="56"/>
                  <a:pt x="2149" y="57"/>
                  <a:pt x="2149" y="57"/>
                </a:cubicBezTo>
                <a:cubicBezTo>
                  <a:pt x="2148" y="58"/>
                  <a:pt x="2148" y="57"/>
                  <a:pt x="2147" y="57"/>
                </a:cubicBezTo>
                <a:cubicBezTo>
                  <a:pt x="2145" y="57"/>
                  <a:pt x="2145" y="56"/>
                  <a:pt x="2144" y="54"/>
                </a:cubicBezTo>
                <a:cubicBezTo>
                  <a:pt x="2143" y="53"/>
                  <a:pt x="2142" y="52"/>
                  <a:pt x="2140" y="52"/>
                </a:cubicBezTo>
                <a:cubicBezTo>
                  <a:pt x="2139" y="52"/>
                  <a:pt x="2139" y="52"/>
                  <a:pt x="2138" y="52"/>
                </a:cubicBezTo>
                <a:cubicBezTo>
                  <a:pt x="2136" y="53"/>
                  <a:pt x="2134" y="54"/>
                  <a:pt x="2133" y="56"/>
                </a:cubicBezTo>
                <a:cubicBezTo>
                  <a:pt x="2132" y="57"/>
                  <a:pt x="2132" y="58"/>
                  <a:pt x="2131" y="58"/>
                </a:cubicBezTo>
                <a:cubicBezTo>
                  <a:pt x="2130" y="59"/>
                  <a:pt x="2128" y="61"/>
                  <a:pt x="2128" y="63"/>
                </a:cubicBezTo>
                <a:cubicBezTo>
                  <a:pt x="2129" y="63"/>
                  <a:pt x="2129" y="63"/>
                  <a:pt x="2129" y="64"/>
                </a:cubicBezTo>
                <a:cubicBezTo>
                  <a:pt x="2129" y="64"/>
                  <a:pt x="2129" y="64"/>
                  <a:pt x="2129" y="64"/>
                </a:cubicBezTo>
                <a:cubicBezTo>
                  <a:pt x="2130" y="65"/>
                  <a:pt x="2130" y="65"/>
                  <a:pt x="2130" y="66"/>
                </a:cubicBezTo>
                <a:cubicBezTo>
                  <a:pt x="2130" y="68"/>
                  <a:pt x="2128" y="67"/>
                  <a:pt x="2127" y="67"/>
                </a:cubicBezTo>
                <a:cubicBezTo>
                  <a:pt x="2125" y="68"/>
                  <a:pt x="2124" y="70"/>
                  <a:pt x="2124" y="72"/>
                </a:cubicBezTo>
                <a:cubicBezTo>
                  <a:pt x="2124" y="72"/>
                  <a:pt x="2124" y="72"/>
                  <a:pt x="2124" y="73"/>
                </a:cubicBezTo>
                <a:cubicBezTo>
                  <a:pt x="2124" y="73"/>
                  <a:pt x="2123" y="74"/>
                  <a:pt x="2123" y="74"/>
                </a:cubicBezTo>
                <a:cubicBezTo>
                  <a:pt x="2122" y="75"/>
                  <a:pt x="2122" y="76"/>
                  <a:pt x="2123" y="76"/>
                </a:cubicBezTo>
                <a:cubicBezTo>
                  <a:pt x="2124" y="77"/>
                  <a:pt x="2124" y="77"/>
                  <a:pt x="2125" y="78"/>
                </a:cubicBezTo>
                <a:cubicBezTo>
                  <a:pt x="2126" y="78"/>
                  <a:pt x="2126" y="78"/>
                  <a:pt x="2127" y="79"/>
                </a:cubicBezTo>
                <a:cubicBezTo>
                  <a:pt x="2127" y="79"/>
                  <a:pt x="2127" y="79"/>
                  <a:pt x="2127" y="79"/>
                </a:cubicBezTo>
                <a:cubicBezTo>
                  <a:pt x="2127" y="79"/>
                  <a:pt x="2125" y="79"/>
                  <a:pt x="2125" y="78"/>
                </a:cubicBezTo>
                <a:cubicBezTo>
                  <a:pt x="2124" y="78"/>
                  <a:pt x="2124" y="78"/>
                  <a:pt x="2123" y="78"/>
                </a:cubicBezTo>
                <a:cubicBezTo>
                  <a:pt x="2123" y="77"/>
                  <a:pt x="2122" y="77"/>
                  <a:pt x="2121" y="77"/>
                </a:cubicBezTo>
                <a:cubicBezTo>
                  <a:pt x="2120" y="77"/>
                  <a:pt x="2120" y="77"/>
                  <a:pt x="2119" y="77"/>
                </a:cubicBezTo>
                <a:cubicBezTo>
                  <a:pt x="2118" y="77"/>
                  <a:pt x="2116" y="78"/>
                  <a:pt x="2115" y="78"/>
                </a:cubicBezTo>
                <a:cubicBezTo>
                  <a:pt x="2113" y="79"/>
                  <a:pt x="2113" y="81"/>
                  <a:pt x="2112" y="82"/>
                </a:cubicBezTo>
                <a:cubicBezTo>
                  <a:pt x="2111" y="83"/>
                  <a:pt x="2111" y="83"/>
                  <a:pt x="2110" y="84"/>
                </a:cubicBezTo>
                <a:cubicBezTo>
                  <a:pt x="2110" y="85"/>
                  <a:pt x="2109" y="86"/>
                  <a:pt x="2109" y="87"/>
                </a:cubicBezTo>
                <a:cubicBezTo>
                  <a:pt x="2108" y="88"/>
                  <a:pt x="2108" y="89"/>
                  <a:pt x="2108" y="90"/>
                </a:cubicBezTo>
                <a:cubicBezTo>
                  <a:pt x="2107" y="91"/>
                  <a:pt x="2107" y="92"/>
                  <a:pt x="2107" y="92"/>
                </a:cubicBezTo>
                <a:cubicBezTo>
                  <a:pt x="2106" y="94"/>
                  <a:pt x="2106" y="96"/>
                  <a:pt x="2104" y="98"/>
                </a:cubicBezTo>
                <a:cubicBezTo>
                  <a:pt x="2104" y="99"/>
                  <a:pt x="2103" y="99"/>
                  <a:pt x="2102" y="100"/>
                </a:cubicBezTo>
                <a:close/>
                <a:moveTo>
                  <a:pt x="1237" y="19"/>
                </a:moveTo>
                <a:cubicBezTo>
                  <a:pt x="1237" y="19"/>
                  <a:pt x="1237" y="19"/>
                  <a:pt x="1238" y="19"/>
                </a:cubicBezTo>
                <a:cubicBezTo>
                  <a:pt x="1239" y="20"/>
                  <a:pt x="1238" y="20"/>
                  <a:pt x="1239" y="20"/>
                </a:cubicBezTo>
                <a:cubicBezTo>
                  <a:pt x="1240" y="20"/>
                  <a:pt x="1241" y="20"/>
                  <a:pt x="1242" y="20"/>
                </a:cubicBezTo>
                <a:cubicBezTo>
                  <a:pt x="1244" y="19"/>
                  <a:pt x="1247" y="19"/>
                  <a:pt x="1249" y="20"/>
                </a:cubicBezTo>
                <a:cubicBezTo>
                  <a:pt x="1250" y="20"/>
                  <a:pt x="1251" y="21"/>
                  <a:pt x="1252" y="21"/>
                </a:cubicBezTo>
                <a:cubicBezTo>
                  <a:pt x="1253" y="21"/>
                  <a:pt x="1254" y="21"/>
                  <a:pt x="1255" y="21"/>
                </a:cubicBezTo>
                <a:cubicBezTo>
                  <a:pt x="1256" y="21"/>
                  <a:pt x="1259" y="21"/>
                  <a:pt x="1260" y="20"/>
                </a:cubicBezTo>
                <a:cubicBezTo>
                  <a:pt x="1260" y="20"/>
                  <a:pt x="1260" y="19"/>
                  <a:pt x="1260" y="19"/>
                </a:cubicBezTo>
                <a:cubicBezTo>
                  <a:pt x="1260" y="19"/>
                  <a:pt x="1260" y="18"/>
                  <a:pt x="1261" y="18"/>
                </a:cubicBezTo>
                <a:cubicBezTo>
                  <a:pt x="1261" y="17"/>
                  <a:pt x="1261" y="17"/>
                  <a:pt x="1261" y="16"/>
                </a:cubicBezTo>
                <a:cubicBezTo>
                  <a:pt x="1261" y="15"/>
                  <a:pt x="1261" y="11"/>
                  <a:pt x="1262" y="12"/>
                </a:cubicBezTo>
                <a:cubicBezTo>
                  <a:pt x="1262" y="13"/>
                  <a:pt x="1263" y="14"/>
                  <a:pt x="1264" y="15"/>
                </a:cubicBezTo>
                <a:cubicBezTo>
                  <a:pt x="1265" y="16"/>
                  <a:pt x="1266" y="16"/>
                  <a:pt x="1266" y="16"/>
                </a:cubicBezTo>
                <a:cubicBezTo>
                  <a:pt x="1267" y="17"/>
                  <a:pt x="1267" y="17"/>
                  <a:pt x="1268" y="18"/>
                </a:cubicBezTo>
                <a:cubicBezTo>
                  <a:pt x="1269" y="18"/>
                  <a:pt x="1271" y="17"/>
                  <a:pt x="1272" y="19"/>
                </a:cubicBezTo>
                <a:cubicBezTo>
                  <a:pt x="1273" y="19"/>
                  <a:pt x="1273" y="20"/>
                  <a:pt x="1274" y="20"/>
                </a:cubicBezTo>
                <a:cubicBezTo>
                  <a:pt x="1275" y="20"/>
                  <a:pt x="1276" y="20"/>
                  <a:pt x="1277" y="20"/>
                </a:cubicBezTo>
                <a:cubicBezTo>
                  <a:pt x="1277" y="19"/>
                  <a:pt x="1277" y="19"/>
                  <a:pt x="1277" y="19"/>
                </a:cubicBezTo>
                <a:cubicBezTo>
                  <a:pt x="1277" y="18"/>
                  <a:pt x="1277" y="18"/>
                  <a:pt x="1278" y="18"/>
                </a:cubicBezTo>
                <a:cubicBezTo>
                  <a:pt x="1278" y="18"/>
                  <a:pt x="1279" y="18"/>
                  <a:pt x="1279" y="17"/>
                </a:cubicBezTo>
                <a:cubicBezTo>
                  <a:pt x="1279" y="16"/>
                  <a:pt x="1278" y="15"/>
                  <a:pt x="1279" y="15"/>
                </a:cubicBezTo>
                <a:cubicBezTo>
                  <a:pt x="1279" y="15"/>
                  <a:pt x="1280" y="15"/>
                  <a:pt x="1280" y="15"/>
                </a:cubicBezTo>
                <a:cubicBezTo>
                  <a:pt x="1281" y="15"/>
                  <a:pt x="1281" y="15"/>
                  <a:pt x="1281" y="15"/>
                </a:cubicBezTo>
                <a:cubicBezTo>
                  <a:pt x="1283" y="14"/>
                  <a:pt x="1284" y="16"/>
                  <a:pt x="1286" y="16"/>
                </a:cubicBezTo>
                <a:cubicBezTo>
                  <a:pt x="1288" y="16"/>
                  <a:pt x="1286" y="14"/>
                  <a:pt x="1286" y="13"/>
                </a:cubicBezTo>
                <a:cubicBezTo>
                  <a:pt x="1285" y="12"/>
                  <a:pt x="1285" y="12"/>
                  <a:pt x="1284" y="11"/>
                </a:cubicBezTo>
                <a:cubicBezTo>
                  <a:pt x="1284" y="11"/>
                  <a:pt x="1283" y="11"/>
                  <a:pt x="1283" y="10"/>
                </a:cubicBezTo>
                <a:cubicBezTo>
                  <a:pt x="1285" y="10"/>
                  <a:pt x="1286" y="10"/>
                  <a:pt x="1287" y="9"/>
                </a:cubicBezTo>
                <a:cubicBezTo>
                  <a:pt x="1288" y="9"/>
                  <a:pt x="1288" y="9"/>
                  <a:pt x="1288" y="8"/>
                </a:cubicBezTo>
                <a:cubicBezTo>
                  <a:pt x="1289" y="8"/>
                  <a:pt x="1290" y="9"/>
                  <a:pt x="1290" y="9"/>
                </a:cubicBezTo>
                <a:cubicBezTo>
                  <a:pt x="1293" y="9"/>
                  <a:pt x="1296" y="7"/>
                  <a:pt x="1299" y="8"/>
                </a:cubicBezTo>
                <a:cubicBezTo>
                  <a:pt x="1299" y="9"/>
                  <a:pt x="1303" y="10"/>
                  <a:pt x="1302" y="8"/>
                </a:cubicBezTo>
                <a:cubicBezTo>
                  <a:pt x="1302" y="7"/>
                  <a:pt x="1300" y="6"/>
                  <a:pt x="1299" y="6"/>
                </a:cubicBezTo>
                <a:cubicBezTo>
                  <a:pt x="1298" y="5"/>
                  <a:pt x="1296" y="5"/>
                  <a:pt x="1295" y="4"/>
                </a:cubicBezTo>
                <a:cubicBezTo>
                  <a:pt x="1293" y="4"/>
                  <a:pt x="1292" y="3"/>
                  <a:pt x="1290" y="3"/>
                </a:cubicBezTo>
                <a:cubicBezTo>
                  <a:pt x="1288" y="3"/>
                  <a:pt x="1286" y="3"/>
                  <a:pt x="1283" y="2"/>
                </a:cubicBezTo>
                <a:cubicBezTo>
                  <a:pt x="1281" y="2"/>
                  <a:pt x="1280" y="2"/>
                  <a:pt x="1278" y="2"/>
                </a:cubicBezTo>
                <a:cubicBezTo>
                  <a:pt x="1275" y="2"/>
                  <a:pt x="1272" y="2"/>
                  <a:pt x="1269" y="2"/>
                </a:cubicBezTo>
                <a:cubicBezTo>
                  <a:pt x="1261" y="2"/>
                  <a:pt x="1261" y="2"/>
                  <a:pt x="1261" y="2"/>
                </a:cubicBezTo>
                <a:cubicBezTo>
                  <a:pt x="1260" y="2"/>
                  <a:pt x="1260" y="2"/>
                  <a:pt x="1259" y="2"/>
                </a:cubicBezTo>
                <a:cubicBezTo>
                  <a:pt x="1258" y="2"/>
                  <a:pt x="1259" y="3"/>
                  <a:pt x="1259" y="3"/>
                </a:cubicBezTo>
                <a:cubicBezTo>
                  <a:pt x="1260" y="4"/>
                  <a:pt x="1259" y="4"/>
                  <a:pt x="1259" y="5"/>
                </a:cubicBezTo>
                <a:cubicBezTo>
                  <a:pt x="1259" y="6"/>
                  <a:pt x="1260" y="6"/>
                  <a:pt x="1260" y="6"/>
                </a:cubicBezTo>
                <a:cubicBezTo>
                  <a:pt x="1261" y="7"/>
                  <a:pt x="1260" y="8"/>
                  <a:pt x="1259" y="8"/>
                </a:cubicBezTo>
                <a:cubicBezTo>
                  <a:pt x="1258" y="8"/>
                  <a:pt x="1257" y="7"/>
                  <a:pt x="1255" y="7"/>
                </a:cubicBezTo>
                <a:cubicBezTo>
                  <a:pt x="1254" y="7"/>
                  <a:pt x="1252" y="7"/>
                  <a:pt x="1251" y="7"/>
                </a:cubicBezTo>
                <a:cubicBezTo>
                  <a:pt x="1249" y="7"/>
                  <a:pt x="1248" y="8"/>
                  <a:pt x="1246" y="8"/>
                </a:cubicBezTo>
                <a:cubicBezTo>
                  <a:pt x="1246" y="9"/>
                  <a:pt x="1245" y="8"/>
                  <a:pt x="1244" y="8"/>
                </a:cubicBezTo>
                <a:cubicBezTo>
                  <a:pt x="1244" y="8"/>
                  <a:pt x="1243" y="9"/>
                  <a:pt x="1242" y="9"/>
                </a:cubicBezTo>
                <a:cubicBezTo>
                  <a:pt x="1240" y="10"/>
                  <a:pt x="1240" y="11"/>
                  <a:pt x="1239" y="13"/>
                </a:cubicBezTo>
                <a:cubicBezTo>
                  <a:pt x="1238" y="14"/>
                  <a:pt x="1237" y="15"/>
                  <a:pt x="1237" y="16"/>
                </a:cubicBezTo>
                <a:cubicBezTo>
                  <a:pt x="1236" y="16"/>
                  <a:pt x="1235" y="18"/>
                  <a:pt x="1236" y="19"/>
                </a:cubicBezTo>
                <a:cubicBezTo>
                  <a:pt x="1236" y="20"/>
                  <a:pt x="1236" y="19"/>
                  <a:pt x="1237" y="19"/>
                </a:cubicBezTo>
                <a:close/>
                <a:moveTo>
                  <a:pt x="1313" y="4"/>
                </a:moveTo>
                <a:cubicBezTo>
                  <a:pt x="1315" y="4"/>
                  <a:pt x="1316" y="4"/>
                  <a:pt x="1318" y="4"/>
                </a:cubicBezTo>
                <a:cubicBezTo>
                  <a:pt x="1308" y="2"/>
                  <a:pt x="1308" y="2"/>
                  <a:pt x="1308" y="2"/>
                </a:cubicBezTo>
                <a:cubicBezTo>
                  <a:pt x="1309" y="2"/>
                  <a:pt x="1309" y="3"/>
                  <a:pt x="1310" y="4"/>
                </a:cubicBezTo>
                <a:cubicBezTo>
                  <a:pt x="1311" y="5"/>
                  <a:pt x="1312" y="4"/>
                  <a:pt x="1313" y="4"/>
                </a:cubicBezTo>
                <a:close/>
                <a:moveTo>
                  <a:pt x="1938" y="10"/>
                </a:moveTo>
                <a:cubicBezTo>
                  <a:pt x="1939" y="10"/>
                  <a:pt x="1941" y="10"/>
                  <a:pt x="1942" y="10"/>
                </a:cubicBezTo>
                <a:cubicBezTo>
                  <a:pt x="1948" y="9"/>
                  <a:pt x="1954" y="10"/>
                  <a:pt x="1960" y="10"/>
                </a:cubicBezTo>
                <a:cubicBezTo>
                  <a:pt x="1961" y="10"/>
                  <a:pt x="1963" y="9"/>
                  <a:pt x="1964" y="9"/>
                </a:cubicBezTo>
                <a:cubicBezTo>
                  <a:pt x="1966" y="9"/>
                  <a:pt x="1967" y="10"/>
                  <a:pt x="1969" y="10"/>
                </a:cubicBezTo>
                <a:cubicBezTo>
                  <a:pt x="1970" y="10"/>
                  <a:pt x="1973" y="9"/>
                  <a:pt x="1973" y="10"/>
                </a:cubicBezTo>
                <a:cubicBezTo>
                  <a:pt x="1974" y="11"/>
                  <a:pt x="1970" y="11"/>
                  <a:pt x="1969" y="11"/>
                </a:cubicBezTo>
                <a:cubicBezTo>
                  <a:pt x="1968" y="11"/>
                  <a:pt x="1967" y="11"/>
                  <a:pt x="1965" y="11"/>
                </a:cubicBezTo>
                <a:cubicBezTo>
                  <a:pt x="1964" y="11"/>
                  <a:pt x="1962" y="12"/>
                  <a:pt x="1961" y="12"/>
                </a:cubicBezTo>
                <a:cubicBezTo>
                  <a:pt x="1959" y="11"/>
                  <a:pt x="1955" y="10"/>
                  <a:pt x="1952" y="11"/>
                </a:cubicBezTo>
                <a:cubicBezTo>
                  <a:pt x="1952" y="12"/>
                  <a:pt x="1954" y="12"/>
                  <a:pt x="1955" y="13"/>
                </a:cubicBezTo>
                <a:cubicBezTo>
                  <a:pt x="1955" y="13"/>
                  <a:pt x="1955" y="13"/>
                  <a:pt x="1956" y="14"/>
                </a:cubicBezTo>
                <a:cubicBezTo>
                  <a:pt x="1956" y="14"/>
                  <a:pt x="1957" y="14"/>
                  <a:pt x="1957" y="14"/>
                </a:cubicBezTo>
                <a:cubicBezTo>
                  <a:pt x="1958" y="14"/>
                  <a:pt x="1959" y="14"/>
                  <a:pt x="1960" y="15"/>
                </a:cubicBezTo>
                <a:cubicBezTo>
                  <a:pt x="1961" y="15"/>
                  <a:pt x="1962" y="15"/>
                  <a:pt x="1963" y="15"/>
                </a:cubicBezTo>
                <a:cubicBezTo>
                  <a:pt x="1964" y="16"/>
                  <a:pt x="1963" y="16"/>
                  <a:pt x="1963" y="16"/>
                </a:cubicBezTo>
                <a:cubicBezTo>
                  <a:pt x="1962" y="16"/>
                  <a:pt x="1961" y="16"/>
                  <a:pt x="1961" y="16"/>
                </a:cubicBezTo>
                <a:cubicBezTo>
                  <a:pt x="1959" y="15"/>
                  <a:pt x="1958" y="15"/>
                  <a:pt x="1957" y="15"/>
                </a:cubicBezTo>
                <a:cubicBezTo>
                  <a:pt x="1956" y="15"/>
                  <a:pt x="1955" y="15"/>
                  <a:pt x="1956" y="16"/>
                </a:cubicBezTo>
                <a:cubicBezTo>
                  <a:pt x="1956" y="16"/>
                  <a:pt x="1957" y="16"/>
                  <a:pt x="1957" y="16"/>
                </a:cubicBezTo>
                <a:cubicBezTo>
                  <a:pt x="1959" y="16"/>
                  <a:pt x="1960" y="16"/>
                  <a:pt x="1962" y="17"/>
                </a:cubicBezTo>
                <a:cubicBezTo>
                  <a:pt x="1964" y="19"/>
                  <a:pt x="1968" y="17"/>
                  <a:pt x="1970" y="20"/>
                </a:cubicBezTo>
                <a:cubicBezTo>
                  <a:pt x="1970" y="20"/>
                  <a:pt x="1970" y="21"/>
                  <a:pt x="1971" y="21"/>
                </a:cubicBezTo>
                <a:cubicBezTo>
                  <a:pt x="1971" y="22"/>
                  <a:pt x="1972" y="22"/>
                  <a:pt x="1973" y="22"/>
                </a:cubicBezTo>
                <a:cubicBezTo>
                  <a:pt x="1974" y="22"/>
                  <a:pt x="1976" y="23"/>
                  <a:pt x="1977" y="23"/>
                </a:cubicBezTo>
                <a:cubicBezTo>
                  <a:pt x="1980" y="24"/>
                  <a:pt x="1983" y="24"/>
                  <a:pt x="1986" y="23"/>
                </a:cubicBezTo>
                <a:cubicBezTo>
                  <a:pt x="1989" y="23"/>
                  <a:pt x="1992" y="21"/>
                  <a:pt x="1994" y="21"/>
                </a:cubicBezTo>
                <a:cubicBezTo>
                  <a:pt x="1996" y="21"/>
                  <a:pt x="1997" y="21"/>
                  <a:pt x="1998" y="21"/>
                </a:cubicBezTo>
                <a:cubicBezTo>
                  <a:pt x="1999" y="20"/>
                  <a:pt x="2000" y="19"/>
                  <a:pt x="2002" y="19"/>
                </a:cubicBezTo>
                <a:cubicBezTo>
                  <a:pt x="2003" y="19"/>
                  <a:pt x="2005" y="19"/>
                  <a:pt x="2006" y="19"/>
                </a:cubicBezTo>
                <a:cubicBezTo>
                  <a:pt x="2009" y="18"/>
                  <a:pt x="2012" y="16"/>
                  <a:pt x="2015" y="16"/>
                </a:cubicBezTo>
                <a:cubicBezTo>
                  <a:pt x="2017" y="16"/>
                  <a:pt x="2019" y="16"/>
                  <a:pt x="2021" y="15"/>
                </a:cubicBezTo>
                <a:cubicBezTo>
                  <a:pt x="2022" y="15"/>
                  <a:pt x="2024" y="14"/>
                  <a:pt x="2026" y="14"/>
                </a:cubicBezTo>
                <a:cubicBezTo>
                  <a:pt x="2030" y="13"/>
                  <a:pt x="2034" y="13"/>
                  <a:pt x="2038" y="14"/>
                </a:cubicBezTo>
                <a:cubicBezTo>
                  <a:pt x="2039" y="14"/>
                  <a:pt x="2041" y="14"/>
                  <a:pt x="2042" y="14"/>
                </a:cubicBezTo>
                <a:cubicBezTo>
                  <a:pt x="2044" y="13"/>
                  <a:pt x="2046" y="14"/>
                  <a:pt x="2047" y="13"/>
                </a:cubicBezTo>
                <a:cubicBezTo>
                  <a:pt x="2049" y="13"/>
                  <a:pt x="2050" y="12"/>
                  <a:pt x="2050" y="10"/>
                </a:cubicBezTo>
                <a:cubicBezTo>
                  <a:pt x="2051" y="9"/>
                  <a:pt x="2051" y="7"/>
                  <a:pt x="2051" y="5"/>
                </a:cubicBezTo>
                <a:cubicBezTo>
                  <a:pt x="2051" y="4"/>
                  <a:pt x="2050" y="4"/>
                  <a:pt x="2050" y="3"/>
                </a:cubicBezTo>
                <a:cubicBezTo>
                  <a:pt x="1949" y="2"/>
                  <a:pt x="1949" y="2"/>
                  <a:pt x="1949" y="2"/>
                </a:cubicBezTo>
                <a:cubicBezTo>
                  <a:pt x="1948" y="3"/>
                  <a:pt x="1948" y="2"/>
                  <a:pt x="1947" y="2"/>
                </a:cubicBezTo>
                <a:cubicBezTo>
                  <a:pt x="1946" y="2"/>
                  <a:pt x="1947" y="3"/>
                  <a:pt x="1947" y="3"/>
                </a:cubicBezTo>
                <a:cubicBezTo>
                  <a:pt x="1947" y="3"/>
                  <a:pt x="1947" y="4"/>
                  <a:pt x="1947" y="4"/>
                </a:cubicBezTo>
                <a:cubicBezTo>
                  <a:pt x="1948" y="4"/>
                  <a:pt x="1948" y="4"/>
                  <a:pt x="1948" y="5"/>
                </a:cubicBezTo>
                <a:cubicBezTo>
                  <a:pt x="1949" y="5"/>
                  <a:pt x="1949" y="6"/>
                  <a:pt x="1948" y="6"/>
                </a:cubicBezTo>
                <a:cubicBezTo>
                  <a:pt x="1947" y="6"/>
                  <a:pt x="1946" y="6"/>
                  <a:pt x="1946" y="6"/>
                </a:cubicBezTo>
                <a:cubicBezTo>
                  <a:pt x="1945" y="6"/>
                  <a:pt x="1944" y="6"/>
                  <a:pt x="1944" y="6"/>
                </a:cubicBezTo>
                <a:cubicBezTo>
                  <a:pt x="1942" y="7"/>
                  <a:pt x="1941" y="7"/>
                  <a:pt x="1940" y="8"/>
                </a:cubicBezTo>
                <a:cubicBezTo>
                  <a:pt x="1939" y="8"/>
                  <a:pt x="1939" y="9"/>
                  <a:pt x="1938" y="9"/>
                </a:cubicBezTo>
                <a:cubicBezTo>
                  <a:pt x="1937" y="9"/>
                  <a:pt x="1937" y="9"/>
                  <a:pt x="1936" y="10"/>
                </a:cubicBezTo>
                <a:cubicBezTo>
                  <a:pt x="1936" y="11"/>
                  <a:pt x="1938" y="11"/>
                  <a:pt x="1938" y="10"/>
                </a:cubicBezTo>
                <a:close/>
                <a:moveTo>
                  <a:pt x="1167" y="14"/>
                </a:moveTo>
                <a:cubicBezTo>
                  <a:pt x="1168" y="15"/>
                  <a:pt x="1169" y="15"/>
                  <a:pt x="1170" y="15"/>
                </a:cubicBezTo>
                <a:cubicBezTo>
                  <a:pt x="1171" y="15"/>
                  <a:pt x="1172" y="16"/>
                  <a:pt x="1173" y="17"/>
                </a:cubicBezTo>
                <a:cubicBezTo>
                  <a:pt x="1174" y="17"/>
                  <a:pt x="1175" y="16"/>
                  <a:pt x="1176" y="16"/>
                </a:cubicBezTo>
                <a:cubicBezTo>
                  <a:pt x="1178" y="15"/>
                  <a:pt x="1179" y="16"/>
                  <a:pt x="1181" y="15"/>
                </a:cubicBezTo>
                <a:cubicBezTo>
                  <a:pt x="1182" y="15"/>
                  <a:pt x="1184" y="15"/>
                  <a:pt x="1186" y="16"/>
                </a:cubicBezTo>
                <a:cubicBezTo>
                  <a:pt x="1186" y="16"/>
                  <a:pt x="1187" y="17"/>
                  <a:pt x="1187" y="17"/>
                </a:cubicBezTo>
                <a:cubicBezTo>
                  <a:pt x="1188" y="16"/>
                  <a:pt x="1189" y="16"/>
                  <a:pt x="1190" y="15"/>
                </a:cubicBezTo>
                <a:cubicBezTo>
                  <a:pt x="1190" y="15"/>
                  <a:pt x="1190" y="14"/>
                  <a:pt x="1190" y="14"/>
                </a:cubicBezTo>
                <a:cubicBezTo>
                  <a:pt x="1191" y="13"/>
                  <a:pt x="1192" y="13"/>
                  <a:pt x="1193" y="13"/>
                </a:cubicBezTo>
                <a:cubicBezTo>
                  <a:pt x="1193" y="13"/>
                  <a:pt x="1194" y="13"/>
                  <a:pt x="1195" y="13"/>
                </a:cubicBezTo>
                <a:cubicBezTo>
                  <a:pt x="1196" y="13"/>
                  <a:pt x="1197" y="13"/>
                  <a:pt x="1196" y="12"/>
                </a:cubicBezTo>
                <a:cubicBezTo>
                  <a:pt x="1196" y="11"/>
                  <a:pt x="1194" y="11"/>
                  <a:pt x="1193" y="10"/>
                </a:cubicBezTo>
                <a:cubicBezTo>
                  <a:pt x="1192" y="10"/>
                  <a:pt x="1191" y="9"/>
                  <a:pt x="1191" y="9"/>
                </a:cubicBezTo>
                <a:cubicBezTo>
                  <a:pt x="1190" y="9"/>
                  <a:pt x="1189" y="9"/>
                  <a:pt x="1189" y="9"/>
                </a:cubicBezTo>
                <a:cubicBezTo>
                  <a:pt x="1187" y="8"/>
                  <a:pt x="1187" y="7"/>
                  <a:pt x="1186" y="6"/>
                </a:cubicBezTo>
                <a:cubicBezTo>
                  <a:pt x="1184" y="5"/>
                  <a:pt x="1183" y="5"/>
                  <a:pt x="1182" y="5"/>
                </a:cubicBezTo>
                <a:cubicBezTo>
                  <a:pt x="1181" y="5"/>
                  <a:pt x="1180" y="5"/>
                  <a:pt x="1180" y="6"/>
                </a:cubicBezTo>
                <a:cubicBezTo>
                  <a:pt x="1179" y="6"/>
                  <a:pt x="1178" y="6"/>
                  <a:pt x="1178" y="6"/>
                </a:cubicBezTo>
                <a:cubicBezTo>
                  <a:pt x="1176" y="6"/>
                  <a:pt x="1175" y="7"/>
                  <a:pt x="1174" y="8"/>
                </a:cubicBezTo>
                <a:cubicBezTo>
                  <a:pt x="1173" y="9"/>
                  <a:pt x="1172" y="10"/>
                  <a:pt x="1172" y="10"/>
                </a:cubicBezTo>
                <a:cubicBezTo>
                  <a:pt x="1171" y="11"/>
                  <a:pt x="1171" y="11"/>
                  <a:pt x="1170" y="11"/>
                </a:cubicBezTo>
                <a:cubicBezTo>
                  <a:pt x="1170" y="12"/>
                  <a:pt x="1169" y="12"/>
                  <a:pt x="1169" y="12"/>
                </a:cubicBezTo>
                <a:cubicBezTo>
                  <a:pt x="1168" y="12"/>
                  <a:pt x="1166" y="14"/>
                  <a:pt x="1167" y="14"/>
                </a:cubicBezTo>
                <a:close/>
                <a:moveTo>
                  <a:pt x="1150" y="359"/>
                </a:moveTo>
                <a:cubicBezTo>
                  <a:pt x="1150" y="359"/>
                  <a:pt x="1151" y="360"/>
                  <a:pt x="1151" y="360"/>
                </a:cubicBezTo>
                <a:cubicBezTo>
                  <a:pt x="1152" y="361"/>
                  <a:pt x="1151" y="362"/>
                  <a:pt x="1151" y="363"/>
                </a:cubicBezTo>
                <a:cubicBezTo>
                  <a:pt x="1151" y="364"/>
                  <a:pt x="1154" y="364"/>
                  <a:pt x="1155" y="364"/>
                </a:cubicBezTo>
                <a:cubicBezTo>
                  <a:pt x="1156" y="364"/>
                  <a:pt x="1156" y="364"/>
                  <a:pt x="1157" y="364"/>
                </a:cubicBezTo>
                <a:cubicBezTo>
                  <a:pt x="1158" y="364"/>
                  <a:pt x="1159" y="364"/>
                  <a:pt x="1159" y="364"/>
                </a:cubicBezTo>
                <a:cubicBezTo>
                  <a:pt x="1161" y="364"/>
                  <a:pt x="1162" y="364"/>
                  <a:pt x="1164" y="364"/>
                </a:cubicBezTo>
                <a:cubicBezTo>
                  <a:pt x="1165" y="363"/>
                  <a:pt x="1166" y="365"/>
                  <a:pt x="1168" y="364"/>
                </a:cubicBezTo>
                <a:cubicBezTo>
                  <a:pt x="1168" y="364"/>
                  <a:pt x="1169" y="364"/>
                  <a:pt x="1169" y="364"/>
                </a:cubicBezTo>
                <a:cubicBezTo>
                  <a:pt x="1169" y="364"/>
                  <a:pt x="1169" y="363"/>
                  <a:pt x="1169" y="363"/>
                </a:cubicBezTo>
                <a:cubicBezTo>
                  <a:pt x="1170" y="362"/>
                  <a:pt x="1171" y="362"/>
                  <a:pt x="1171" y="363"/>
                </a:cubicBezTo>
                <a:cubicBezTo>
                  <a:pt x="1172" y="363"/>
                  <a:pt x="1171" y="365"/>
                  <a:pt x="1171" y="365"/>
                </a:cubicBezTo>
                <a:cubicBezTo>
                  <a:pt x="1171" y="366"/>
                  <a:pt x="1171" y="366"/>
                  <a:pt x="1171" y="367"/>
                </a:cubicBezTo>
                <a:cubicBezTo>
                  <a:pt x="1172" y="367"/>
                  <a:pt x="1172" y="367"/>
                  <a:pt x="1172" y="367"/>
                </a:cubicBezTo>
                <a:cubicBezTo>
                  <a:pt x="1173" y="368"/>
                  <a:pt x="1173" y="369"/>
                  <a:pt x="1174" y="369"/>
                </a:cubicBezTo>
                <a:cubicBezTo>
                  <a:pt x="1175" y="369"/>
                  <a:pt x="1176" y="369"/>
                  <a:pt x="1176" y="369"/>
                </a:cubicBezTo>
                <a:cubicBezTo>
                  <a:pt x="1178" y="370"/>
                  <a:pt x="1179" y="370"/>
                  <a:pt x="1179" y="368"/>
                </a:cubicBezTo>
                <a:cubicBezTo>
                  <a:pt x="1180" y="367"/>
                  <a:pt x="1179" y="367"/>
                  <a:pt x="1180" y="367"/>
                </a:cubicBezTo>
                <a:cubicBezTo>
                  <a:pt x="1181" y="367"/>
                  <a:pt x="1182" y="367"/>
                  <a:pt x="1183" y="367"/>
                </a:cubicBezTo>
                <a:cubicBezTo>
                  <a:pt x="1184" y="367"/>
                  <a:pt x="1184" y="367"/>
                  <a:pt x="1185" y="366"/>
                </a:cubicBezTo>
                <a:cubicBezTo>
                  <a:pt x="1185" y="365"/>
                  <a:pt x="1185" y="364"/>
                  <a:pt x="1186" y="364"/>
                </a:cubicBezTo>
                <a:cubicBezTo>
                  <a:pt x="1187" y="364"/>
                  <a:pt x="1187" y="366"/>
                  <a:pt x="1186" y="367"/>
                </a:cubicBezTo>
                <a:cubicBezTo>
                  <a:pt x="1186" y="367"/>
                  <a:pt x="1185" y="367"/>
                  <a:pt x="1185" y="368"/>
                </a:cubicBezTo>
                <a:cubicBezTo>
                  <a:pt x="1185" y="369"/>
                  <a:pt x="1185" y="369"/>
                  <a:pt x="1185" y="370"/>
                </a:cubicBezTo>
                <a:cubicBezTo>
                  <a:pt x="1186" y="371"/>
                  <a:pt x="1186" y="371"/>
                  <a:pt x="1186" y="371"/>
                </a:cubicBezTo>
                <a:cubicBezTo>
                  <a:pt x="1187" y="372"/>
                  <a:pt x="1186" y="373"/>
                  <a:pt x="1187" y="373"/>
                </a:cubicBezTo>
                <a:cubicBezTo>
                  <a:pt x="1189" y="373"/>
                  <a:pt x="1191" y="372"/>
                  <a:pt x="1191" y="371"/>
                </a:cubicBezTo>
                <a:cubicBezTo>
                  <a:pt x="1192" y="371"/>
                  <a:pt x="1192" y="370"/>
                  <a:pt x="1193" y="370"/>
                </a:cubicBezTo>
                <a:cubicBezTo>
                  <a:pt x="1194" y="370"/>
                  <a:pt x="1193" y="371"/>
                  <a:pt x="1192" y="371"/>
                </a:cubicBezTo>
                <a:cubicBezTo>
                  <a:pt x="1192" y="372"/>
                  <a:pt x="1191" y="373"/>
                  <a:pt x="1191" y="373"/>
                </a:cubicBezTo>
                <a:cubicBezTo>
                  <a:pt x="1190" y="374"/>
                  <a:pt x="1190" y="374"/>
                  <a:pt x="1189" y="374"/>
                </a:cubicBezTo>
                <a:cubicBezTo>
                  <a:pt x="1188" y="375"/>
                  <a:pt x="1190" y="376"/>
                  <a:pt x="1191" y="377"/>
                </a:cubicBezTo>
                <a:cubicBezTo>
                  <a:pt x="1192" y="379"/>
                  <a:pt x="1193" y="378"/>
                  <a:pt x="1195" y="379"/>
                </a:cubicBezTo>
                <a:cubicBezTo>
                  <a:pt x="1196" y="380"/>
                  <a:pt x="1196" y="380"/>
                  <a:pt x="1196" y="381"/>
                </a:cubicBezTo>
                <a:cubicBezTo>
                  <a:pt x="1197" y="382"/>
                  <a:pt x="1197" y="381"/>
                  <a:pt x="1198" y="382"/>
                </a:cubicBezTo>
                <a:cubicBezTo>
                  <a:pt x="1198" y="382"/>
                  <a:pt x="1198" y="383"/>
                  <a:pt x="1197" y="383"/>
                </a:cubicBezTo>
                <a:cubicBezTo>
                  <a:pt x="1196" y="383"/>
                  <a:pt x="1196" y="382"/>
                  <a:pt x="1195" y="382"/>
                </a:cubicBezTo>
                <a:cubicBezTo>
                  <a:pt x="1195" y="382"/>
                  <a:pt x="1194" y="382"/>
                  <a:pt x="1193" y="382"/>
                </a:cubicBezTo>
                <a:cubicBezTo>
                  <a:pt x="1192" y="382"/>
                  <a:pt x="1192" y="382"/>
                  <a:pt x="1191" y="381"/>
                </a:cubicBezTo>
                <a:cubicBezTo>
                  <a:pt x="1190" y="381"/>
                  <a:pt x="1190" y="381"/>
                  <a:pt x="1190" y="382"/>
                </a:cubicBezTo>
                <a:cubicBezTo>
                  <a:pt x="1190" y="383"/>
                  <a:pt x="1191" y="383"/>
                  <a:pt x="1191" y="383"/>
                </a:cubicBezTo>
                <a:cubicBezTo>
                  <a:pt x="1193" y="384"/>
                  <a:pt x="1194" y="384"/>
                  <a:pt x="1194" y="385"/>
                </a:cubicBezTo>
                <a:cubicBezTo>
                  <a:pt x="1195" y="386"/>
                  <a:pt x="1194" y="386"/>
                  <a:pt x="1194" y="387"/>
                </a:cubicBezTo>
                <a:cubicBezTo>
                  <a:pt x="1193" y="388"/>
                  <a:pt x="1193" y="388"/>
                  <a:pt x="1193" y="389"/>
                </a:cubicBezTo>
                <a:cubicBezTo>
                  <a:pt x="1193" y="390"/>
                  <a:pt x="1193" y="390"/>
                  <a:pt x="1192" y="390"/>
                </a:cubicBezTo>
                <a:cubicBezTo>
                  <a:pt x="1191" y="390"/>
                  <a:pt x="1191" y="390"/>
                  <a:pt x="1190" y="389"/>
                </a:cubicBezTo>
                <a:cubicBezTo>
                  <a:pt x="1190" y="389"/>
                  <a:pt x="1186" y="389"/>
                  <a:pt x="1186" y="389"/>
                </a:cubicBezTo>
                <a:cubicBezTo>
                  <a:pt x="1186" y="390"/>
                  <a:pt x="1187" y="390"/>
                  <a:pt x="1188" y="390"/>
                </a:cubicBezTo>
                <a:cubicBezTo>
                  <a:pt x="1188" y="390"/>
                  <a:pt x="1189" y="391"/>
                  <a:pt x="1189" y="391"/>
                </a:cubicBezTo>
                <a:cubicBezTo>
                  <a:pt x="1191" y="392"/>
                  <a:pt x="1195" y="392"/>
                  <a:pt x="1197" y="393"/>
                </a:cubicBezTo>
                <a:cubicBezTo>
                  <a:pt x="1199" y="393"/>
                  <a:pt x="1200" y="393"/>
                  <a:pt x="1201" y="394"/>
                </a:cubicBezTo>
                <a:cubicBezTo>
                  <a:pt x="1202" y="394"/>
                  <a:pt x="1203" y="394"/>
                  <a:pt x="1204" y="394"/>
                </a:cubicBezTo>
                <a:cubicBezTo>
                  <a:pt x="1205" y="395"/>
                  <a:pt x="1206" y="395"/>
                  <a:pt x="1208" y="395"/>
                </a:cubicBezTo>
                <a:cubicBezTo>
                  <a:pt x="1209" y="395"/>
                  <a:pt x="1209" y="396"/>
                  <a:pt x="1210" y="396"/>
                </a:cubicBezTo>
                <a:cubicBezTo>
                  <a:pt x="1211" y="397"/>
                  <a:pt x="1212" y="398"/>
                  <a:pt x="1213" y="397"/>
                </a:cubicBezTo>
                <a:cubicBezTo>
                  <a:pt x="1213" y="396"/>
                  <a:pt x="1210" y="394"/>
                  <a:pt x="1210" y="393"/>
                </a:cubicBezTo>
                <a:cubicBezTo>
                  <a:pt x="1208" y="392"/>
                  <a:pt x="1212" y="393"/>
                  <a:pt x="1212" y="394"/>
                </a:cubicBezTo>
                <a:cubicBezTo>
                  <a:pt x="1213" y="394"/>
                  <a:pt x="1213" y="395"/>
                  <a:pt x="1214" y="395"/>
                </a:cubicBezTo>
                <a:cubicBezTo>
                  <a:pt x="1214" y="396"/>
                  <a:pt x="1215" y="396"/>
                  <a:pt x="1216" y="396"/>
                </a:cubicBezTo>
                <a:cubicBezTo>
                  <a:pt x="1217" y="396"/>
                  <a:pt x="1219" y="397"/>
                  <a:pt x="1219" y="398"/>
                </a:cubicBezTo>
                <a:cubicBezTo>
                  <a:pt x="1220" y="398"/>
                  <a:pt x="1219" y="399"/>
                  <a:pt x="1220" y="399"/>
                </a:cubicBezTo>
                <a:cubicBezTo>
                  <a:pt x="1221" y="400"/>
                  <a:pt x="1222" y="400"/>
                  <a:pt x="1222" y="399"/>
                </a:cubicBezTo>
                <a:cubicBezTo>
                  <a:pt x="1224" y="398"/>
                  <a:pt x="1223" y="397"/>
                  <a:pt x="1224" y="396"/>
                </a:cubicBezTo>
                <a:cubicBezTo>
                  <a:pt x="1225" y="394"/>
                  <a:pt x="1226" y="394"/>
                  <a:pt x="1228" y="395"/>
                </a:cubicBezTo>
                <a:cubicBezTo>
                  <a:pt x="1229" y="395"/>
                  <a:pt x="1231" y="395"/>
                  <a:pt x="1232" y="396"/>
                </a:cubicBezTo>
                <a:cubicBezTo>
                  <a:pt x="1233" y="396"/>
                  <a:pt x="1234" y="396"/>
                  <a:pt x="1233" y="397"/>
                </a:cubicBezTo>
                <a:cubicBezTo>
                  <a:pt x="1233" y="397"/>
                  <a:pt x="1232" y="397"/>
                  <a:pt x="1232" y="398"/>
                </a:cubicBezTo>
                <a:cubicBezTo>
                  <a:pt x="1232" y="398"/>
                  <a:pt x="1232" y="398"/>
                  <a:pt x="1233" y="398"/>
                </a:cubicBezTo>
                <a:cubicBezTo>
                  <a:pt x="1234" y="399"/>
                  <a:pt x="1235" y="398"/>
                  <a:pt x="1237" y="399"/>
                </a:cubicBezTo>
                <a:cubicBezTo>
                  <a:pt x="1237" y="399"/>
                  <a:pt x="1238" y="400"/>
                  <a:pt x="1238" y="400"/>
                </a:cubicBezTo>
                <a:cubicBezTo>
                  <a:pt x="1239" y="400"/>
                  <a:pt x="1239" y="399"/>
                  <a:pt x="1239" y="398"/>
                </a:cubicBezTo>
                <a:cubicBezTo>
                  <a:pt x="1238" y="398"/>
                  <a:pt x="1237" y="398"/>
                  <a:pt x="1237" y="398"/>
                </a:cubicBezTo>
                <a:cubicBezTo>
                  <a:pt x="1236" y="397"/>
                  <a:pt x="1236" y="397"/>
                  <a:pt x="1237" y="396"/>
                </a:cubicBezTo>
                <a:cubicBezTo>
                  <a:pt x="1239" y="396"/>
                  <a:pt x="1239" y="398"/>
                  <a:pt x="1240" y="398"/>
                </a:cubicBezTo>
                <a:cubicBezTo>
                  <a:pt x="1242" y="399"/>
                  <a:pt x="1242" y="399"/>
                  <a:pt x="1244" y="399"/>
                </a:cubicBezTo>
                <a:cubicBezTo>
                  <a:pt x="1245" y="398"/>
                  <a:pt x="1246" y="398"/>
                  <a:pt x="1246" y="399"/>
                </a:cubicBezTo>
                <a:cubicBezTo>
                  <a:pt x="1247" y="399"/>
                  <a:pt x="1247" y="400"/>
                  <a:pt x="1248" y="400"/>
                </a:cubicBezTo>
                <a:cubicBezTo>
                  <a:pt x="1250" y="400"/>
                  <a:pt x="1247" y="397"/>
                  <a:pt x="1247" y="397"/>
                </a:cubicBezTo>
                <a:cubicBezTo>
                  <a:pt x="1246" y="396"/>
                  <a:pt x="1246" y="396"/>
                  <a:pt x="1245" y="395"/>
                </a:cubicBezTo>
                <a:cubicBezTo>
                  <a:pt x="1245" y="395"/>
                  <a:pt x="1243" y="396"/>
                  <a:pt x="1243" y="395"/>
                </a:cubicBezTo>
                <a:cubicBezTo>
                  <a:pt x="1245" y="394"/>
                  <a:pt x="1247" y="396"/>
                  <a:pt x="1249" y="396"/>
                </a:cubicBezTo>
                <a:cubicBezTo>
                  <a:pt x="1250" y="397"/>
                  <a:pt x="1253" y="396"/>
                  <a:pt x="1254" y="398"/>
                </a:cubicBezTo>
                <a:cubicBezTo>
                  <a:pt x="1255" y="398"/>
                  <a:pt x="1255" y="398"/>
                  <a:pt x="1256" y="398"/>
                </a:cubicBezTo>
                <a:cubicBezTo>
                  <a:pt x="1256" y="399"/>
                  <a:pt x="1257" y="398"/>
                  <a:pt x="1258" y="399"/>
                </a:cubicBezTo>
                <a:cubicBezTo>
                  <a:pt x="1259" y="399"/>
                  <a:pt x="1260" y="400"/>
                  <a:pt x="1261" y="400"/>
                </a:cubicBezTo>
                <a:cubicBezTo>
                  <a:pt x="1261" y="400"/>
                  <a:pt x="1264" y="401"/>
                  <a:pt x="1263" y="399"/>
                </a:cubicBezTo>
                <a:cubicBezTo>
                  <a:pt x="1262" y="398"/>
                  <a:pt x="1261" y="398"/>
                  <a:pt x="1260" y="398"/>
                </a:cubicBezTo>
                <a:cubicBezTo>
                  <a:pt x="1259" y="398"/>
                  <a:pt x="1256" y="398"/>
                  <a:pt x="1256" y="397"/>
                </a:cubicBezTo>
                <a:cubicBezTo>
                  <a:pt x="1255" y="396"/>
                  <a:pt x="1256" y="396"/>
                  <a:pt x="1257" y="397"/>
                </a:cubicBezTo>
                <a:cubicBezTo>
                  <a:pt x="1257" y="397"/>
                  <a:pt x="1258" y="397"/>
                  <a:pt x="1259" y="397"/>
                </a:cubicBezTo>
                <a:cubicBezTo>
                  <a:pt x="1260" y="397"/>
                  <a:pt x="1261" y="397"/>
                  <a:pt x="1263" y="398"/>
                </a:cubicBezTo>
                <a:cubicBezTo>
                  <a:pt x="1263" y="398"/>
                  <a:pt x="1263" y="398"/>
                  <a:pt x="1264" y="398"/>
                </a:cubicBezTo>
                <a:cubicBezTo>
                  <a:pt x="1264" y="398"/>
                  <a:pt x="1264" y="398"/>
                  <a:pt x="1264" y="398"/>
                </a:cubicBezTo>
                <a:cubicBezTo>
                  <a:pt x="1267" y="399"/>
                  <a:pt x="1266" y="397"/>
                  <a:pt x="1267" y="395"/>
                </a:cubicBezTo>
                <a:cubicBezTo>
                  <a:pt x="1268" y="394"/>
                  <a:pt x="1269" y="394"/>
                  <a:pt x="1269" y="395"/>
                </a:cubicBezTo>
                <a:cubicBezTo>
                  <a:pt x="1270" y="395"/>
                  <a:pt x="1271" y="395"/>
                  <a:pt x="1271" y="394"/>
                </a:cubicBezTo>
                <a:cubicBezTo>
                  <a:pt x="1271" y="393"/>
                  <a:pt x="1269" y="393"/>
                  <a:pt x="1268" y="393"/>
                </a:cubicBezTo>
                <a:cubicBezTo>
                  <a:pt x="1266" y="392"/>
                  <a:pt x="1265" y="392"/>
                  <a:pt x="1264" y="391"/>
                </a:cubicBezTo>
                <a:cubicBezTo>
                  <a:pt x="1262" y="391"/>
                  <a:pt x="1260" y="390"/>
                  <a:pt x="1259" y="389"/>
                </a:cubicBezTo>
                <a:cubicBezTo>
                  <a:pt x="1257" y="388"/>
                  <a:pt x="1256" y="387"/>
                  <a:pt x="1254" y="386"/>
                </a:cubicBezTo>
                <a:cubicBezTo>
                  <a:pt x="1253" y="386"/>
                  <a:pt x="1251" y="384"/>
                  <a:pt x="1250" y="383"/>
                </a:cubicBezTo>
                <a:cubicBezTo>
                  <a:pt x="1249" y="382"/>
                  <a:pt x="1248" y="380"/>
                  <a:pt x="1246" y="379"/>
                </a:cubicBezTo>
                <a:cubicBezTo>
                  <a:pt x="1244" y="378"/>
                  <a:pt x="1242" y="377"/>
                  <a:pt x="1241" y="375"/>
                </a:cubicBezTo>
                <a:cubicBezTo>
                  <a:pt x="1241" y="374"/>
                  <a:pt x="1240" y="372"/>
                  <a:pt x="1239" y="371"/>
                </a:cubicBezTo>
                <a:cubicBezTo>
                  <a:pt x="1238" y="369"/>
                  <a:pt x="1236" y="369"/>
                  <a:pt x="1235" y="366"/>
                </a:cubicBezTo>
                <a:cubicBezTo>
                  <a:pt x="1234" y="365"/>
                  <a:pt x="1234" y="363"/>
                  <a:pt x="1232" y="362"/>
                </a:cubicBezTo>
                <a:cubicBezTo>
                  <a:pt x="1232" y="361"/>
                  <a:pt x="1231" y="360"/>
                  <a:pt x="1231" y="359"/>
                </a:cubicBezTo>
                <a:cubicBezTo>
                  <a:pt x="1230" y="359"/>
                  <a:pt x="1230" y="358"/>
                  <a:pt x="1230" y="357"/>
                </a:cubicBezTo>
                <a:cubicBezTo>
                  <a:pt x="1229" y="354"/>
                  <a:pt x="1228" y="353"/>
                  <a:pt x="1227" y="352"/>
                </a:cubicBezTo>
                <a:cubicBezTo>
                  <a:pt x="1226" y="351"/>
                  <a:pt x="1226" y="350"/>
                  <a:pt x="1226" y="350"/>
                </a:cubicBezTo>
                <a:cubicBezTo>
                  <a:pt x="1228" y="350"/>
                  <a:pt x="1227" y="348"/>
                  <a:pt x="1227" y="347"/>
                </a:cubicBezTo>
                <a:cubicBezTo>
                  <a:pt x="1227" y="346"/>
                  <a:pt x="1228" y="346"/>
                  <a:pt x="1228" y="345"/>
                </a:cubicBezTo>
                <a:cubicBezTo>
                  <a:pt x="1228" y="345"/>
                  <a:pt x="1228" y="344"/>
                  <a:pt x="1228" y="344"/>
                </a:cubicBezTo>
                <a:cubicBezTo>
                  <a:pt x="1228" y="343"/>
                  <a:pt x="1231" y="342"/>
                  <a:pt x="1230" y="341"/>
                </a:cubicBezTo>
                <a:cubicBezTo>
                  <a:pt x="1230" y="340"/>
                  <a:pt x="1229" y="340"/>
                  <a:pt x="1229" y="340"/>
                </a:cubicBezTo>
                <a:cubicBezTo>
                  <a:pt x="1229" y="340"/>
                  <a:pt x="1229" y="339"/>
                  <a:pt x="1229" y="339"/>
                </a:cubicBezTo>
                <a:cubicBezTo>
                  <a:pt x="1228" y="338"/>
                  <a:pt x="1228" y="338"/>
                  <a:pt x="1227" y="338"/>
                </a:cubicBezTo>
                <a:cubicBezTo>
                  <a:pt x="1226" y="336"/>
                  <a:pt x="1229" y="336"/>
                  <a:pt x="1228" y="334"/>
                </a:cubicBezTo>
                <a:cubicBezTo>
                  <a:pt x="1228" y="334"/>
                  <a:pt x="1228" y="334"/>
                  <a:pt x="1228" y="334"/>
                </a:cubicBezTo>
                <a:cubicBezTo>
                  <a:pt x="1227" y="333"/>
                  <a:pt x="1227" y="333"/>
                  <a:pt x="1227" y="333"/>
                </a:cubicBezTo>
                <a:cubicBezTo>
                  <a:pt x="1227" y="332"/>
                  <a:pt x="1226" y="332"/>
                  <a:pt x="1225" y="332"/>
                </a:cubicBezTo>
                <a:cubicBezTo>
                  <a:pt x="1225" y="331"/>
                  <a:pt x="1226" y="331"/>
                  <a:pt x="1227" y="331"/>
                </a:cubicBezTo>
                <a:cubicBezTo>
                  <a:pt x="1228" y="331"/>
                  <a:pt x="1228" y="331"/>
                  <a:pt x="1229" y="331"/>
                </a:cubicBezTo>
                <a:cubicBezTo>
                  <a:pt x="1229" y="331"/>
                  <a:pt x="1230" y="331"/>
                  <a:pt x="1230" y="330"/>
                </a:cubicBezTo>
                <a:cubicBezTo>
                  <a:pt x="1230" y="329"/>
                  <a:pt x="1229" y="329"/>
                  <a:pt x="1228" y="329"/>
                </a:cubicBezTo>
                <a:cubicBezTo>
                  <a:pt x="1228" y="328"/>
                  <a:pt x="1230" y="328"/>
                  <a:pt x="1230" y="328"/>
                </a:cubicBezTo>
                <a:cubicBezTo>
                  <a:pt x="1232" y="328"/>
                  <a:pt x="1233" y="327"/>
                  <a:pt x="1233" y="326"/>
                </a:cubicBezTo>
                <a:cubicBezTo>
                  <a:pt x="1233" y="325"/>
                  <a:pt x="1234" y="324"/>
                  <a:pt x="1235" y="324"/>
                </a:cubicBezTo>
                <a:cubicBezTo>
                  <a:pt x="1235" y="323"/>
                  <a:pt x="1236" y="324"/>
                  <a:pt x="1236" y="323"/>
                </a:cubicBezTo>
                <a:cubicBezTo>
                  <a:pt x="1237" y="323"/>
                  <a:pt x="1236" y="322"/>
                  <a:pt x="1236" y="321"/>
                </a:cubicBezTo>
                <a:cubicBezTo>
                  <a:pt x="1236" y="320"/>
                  <a:pt x="1236" y="320"/>
                  <a:pt x="1235" y="320"/>
                </a:cubicBezTo>
                <a:cubicBezTo>
                  <a:pt x="1234" y="320"/>
                  <a:pt x="1233" y="320"/>
                  <a:pt x="1233" y="319"/>
                </a:cubicBezTo>
                <a:cubicBezTo>
                  <a:pt x="1233" y="319"/>
                  <a:pt x="1235" y="318"/>
                  <a:pt x="1235" y="318"/>
                </a:cubicBezTo>
                <a:cubicBezTo>
                  <a:pt x="1235" y="318"/>
                  <a:pt x="1236" y="319"/>
                  <a:pt x="1237" y="319"/>
                </a:cubicBezTo>
                <a:cubicBezTo>
                  <a:pt x="1238" y="319"/>
                  <a:pt x="1240" y="320"/>
                  <a:pt x="1241" y="319"/>
                </a:cubicBezTo>
                <a:cubicBezTo>
                  <a:pt x="1242" y="319"/>
                  <a:pt x="1242" y="319"/>
                  <a:pt x="1243" y="318"/>
                </a:cubicBezTo>
                <a:cubicBezTo>
                  <a:pt x="1243" y="317"/>
                  <a:pt x="1243" y="316"/>
                  <a:pt x="1243" y="316"/>
                </a:cubicBezTo>
                <a:cubicBezTo>
                  <a:pt x="1243" y="315"/>
                  <a:pt x="1244" y="315"/>
                  <a:pt x="1244" y="314"/>
                </a:cubicBezTo>
                <a:cubicBezTo>
                  <a:pt x="1245" y="313"/>
                  <a:pt x="1244" y="313"/>
                  <a:pt x="1243" y="313"/>
                </a:cubicBezTo>
                <a:cubicBezTo>
                  <a:pt x="1242" y="313"/>
                  <a:pt x="1242" y="314"/>
                  <a:pt x="1241" y="313"/>
                </a:cubicBezTo>
                <a:cubicBezTo>
                  <a:pt x="1240" y="313"/>
                  <a:pt x="1239" y="313"/>
                  <a:pt x="1239" y="313"/>
                </a:cubicBezTo>
                <a:cubicBezTo>
                  <a:pt x="1237" y="313"/>
                  <a:pt x="1235" y="313"/>
                  <a:pt x="1234" y="313"/>
                </a:cubicBezTo>
                <a:cubicBezTo>
                  <a:pt x="1234" y="312"/>
                  <a:pt x="1235" y="312"/>
                  <a:pt x="1236" y="312"/>
                </a:cubicBezTo>
                <a:cubicBezTo>
                  <a:pt x="1237" y="311"/>
                  <a:pt x="1237" y="311"/>
                  <a:pt x="1238" y="311"/>
                </a:cubicBezTo>
                <a:cubicBezTo>
                  <a:pt x="1240" y="311"/>
                  <a:pt x="1241" y="311"/>
                  <a:pt x="1242" y="311"/>
                </a:cubicBezTo>
                <a:cubicBezTo>
                  <a:pt x="1243" y="311"/>
                  <a:pt x="1244" y="311"/>
                  <a:pt x="1245" y="310"/>
                </a:cubicBezTo>
                <a:cubicBezTo>
                  <a:pt x="1245" y="310"/>
                  <a:pt x="1247" y="310"/>
                  <a:pt x="1247" y="310"/>
                </a:cubicBezTo>
                <a:cubicBezTo>
                  <a:pt x="1248" y="308"/>
                  <a:pt x="1244" y="309"/>
                  <a:pt x="1243" y="308"/>
                </a:cubicBezTo>
                <a:cubicBezTo>
                  <a:pt x="1244" y="307"/>
                  <a:pt x="1244" y="307"/>
                  <a:pt x="1245" y="307"/>
                </a:cubicBezTo>
                <a:cubicBezTo>
                  <a:pt x="1246" y="307"/>
                  <a:pt x="1246" y="307"/>
                  <a:pt x="1247" y="307"/>
                </a:cubicBezTo>
                <a:cubicBezTo>
                  <a:pt x="1248" y="307"/>
                  <a:pt x="1248" y="306"/>
                  <a:pt x="1249" y="306"/>
                </a:cubicBezTo>
                <a:cubicBezTo>
                  <a:pt x="1250" y="307"/>
                  <a:pt x="1251" y="307"/>
                  <a:pt x="1251" y="306"/>
                </a:cubicBezTo>
                <a:cubicBezTo>
                  <a:pt x="1251" y="305"/>
                  <a:pt x="1248" y="305"/>
                  <a:pt x="1247" y="304"/>
                </a:cubicBezTo>
                <a:cubicBezTo>
                  <a:pt x="1246" y="304"/>
                  <a:pt x="1244" y="304"/>
                  <a:pt x="1243" y="303"/>
                </a:cubicBezTo>
                <a:cubicBezTo>
                  <a:pt x="1242" y="303"/>
                  <a:pt x="1240" y="302"/>
                  <a:pt x="1239" y="302"/>
                </a:cubicBezTo>
                <a:cubicBezTo>
                  <a:pt x="1238" y="302"/>
                  <a:pt x="1237" y="301"/>
                  <a:pt x="1235" y="301"/>
                </a:cubicBezTo>
                <a:cubicBezTo>
                  <a:pt x="1234" y="301"/>
                  <a:pt x="1234" y="301"/>
                  <a:pt x="1233" y="301"/>
                </a:cubicBezTo>
                <a:cubicBezTo>
                  <a:pt x="1232" y="300"/>
                  <a:pt x="1232" y="300"/>
                  <a:pt x="1232" y="299"/>
                </a:cubicBezTo>
                <a:cubicBezTo>
                  <a:pt x="1231" y="299"/>
                  <a:pt x="1230" y="299"/>
                  <a:pt x="1229" y="299"/>
                </a:cubicBezTo>
                <a:cubicBezTo>
                  <a:pt x="1229" y="298"/>
                  <a:pt x="1230" y="298"/>
                  <a:pt x="1231" y="298"/>
                </a:cubicBezTo>
                <a:cubicBezTo>
                  <a:pt x="1232" y="299"/>
                  <a:pt x="1233" y="298"/>
                  <a:pt x="1235" y="299"/>
                </a:cubicBezTo>
                <a:cubicBezTo>
                  <a:pt x="1235" y="299"/>
                  <a:pt x="1236" y="300"/>
                  <a:pt x="1236" y="300"/>
                </a:cubicBezTo>
                <a:cubicBezTo>
                  <a:pt x="1237" y="300"/>
                  <a:pt x="1237" y="298"/>
                  <a:pt x="1237" y="298"/>
                </a:cubicBezTo>
                <a:cubicBezTo>
                  <a:pt x="1237" y="297"/>
                  <a:pt x="1236" y="296"/>
                  <a:pt x="1237" y="296"/>
                </a:cubicBezTo>
                <a:cubicBezTo>
                  <a:pt x="1238" y="296"/>
                  <a:pt x="1239" y="296"/>
                  <a:pt x="1239" y="297"/>
                </a:cubicBezTo>
                <a:cubicBezTo>
                  <a:pt x="1239" y="298"/>
                  <a:pt x="1239" y="298"/>
                  <a:pt x="1240" y="299"/>
                </a:cubicBezTo>
                <a:cubicBezTo>
                  <a:pt x="1240" y="299"/>
                  <a:pt x="1241" y="300"/>
                  <a:pt x="1242" y="300"/>
                </a:cubicBezTo>
                <a:cubicBezTo>
                  <a:pt x="1243" y="300"/>
                  <a:pt x="1244" y="300"/>
                  <a:pt x="1246" y="300"/>
                </a:cubicBezTo>
                <a:cubicBezTo>
                  <a:pt x="1247" y="300"/>
                  <a:pt x="1248" y="300"/>
                  <a:pt x="1248" y="300"/>
                </a:cubicBezTo>
                <a:cubicBezTo>
                  <a:pt x="1249" y="300"/>
                  <a:pt x="1249" y="301"/>
                  <a:pt x="1250" y="301"/>
                </a:cubicBezTo>
                <a:cubicBezTo>
                  <a:pt x="1251" y="302"/>
                  <a:pt x="1253" y="302"/>
                  <a:pt x="1253" y="301"/>
                </a:cubicBezTo>
                <a:cubicBezTo>
                  <a:pt x="1254" y="300"/>
                  <a:pt x="1254" y="300"/>
                  <a:pt x="1254" y="299"/>
                </a:cubicBezTo>
                <a:cubicBezTo>
                  <a:pt x="1254" y="298"/>
                  <a:pt x="1255" y="298"/>
                  <a:pt x="1255" y="297"/>
                </a:cubicBezTo>
                <a:cubicBezTo>
                  <a:pt x="1255" y="297"/>
                  <a:pt x="1256" y="296"/>
                  <a:pt x="1256" y="295"/>
                </a:cubicBezTo>
                <a:cubicBezTo>
                  <a:pt x="1257" y="295"/>
                  <a:pt x="1257" y="295"/>
                  <a:pt x="1258" y="295"/>
                </a:cubicBezTo>
                <a:cubicBezTo>
                  <a:pt x="1259" y="295"/>
                  <a:pt x="1259" y="294"/>
                  <a:pt x="1260" y="293"/>
                </a:cubicBezTo>
                <a:cubicBezTo>
                  <a:pt x="1261" y="293"/>
                  <a:pt x="1263" y="293"/>
                  <a:pt x="1262" y="291"/>
                </a:cubicBezTo>
                <a:cubicBezTo>
                  <a:pt x="1262" y="291"/>
                  <a:pt x="1261" y="291"/>
                  <a:pt x="1261" y="290"/>
                </a:cubicBezTo>
                <a:cubicBezTo>
                  <a:pt x="1260" y="290"/>
                  <a:pt x="1260" y="289"/>
                  <a:pt x="1259" y="289"/>
                </a:cubicBezTo>
                <a:cubicBezTo>
                  <a:pt x="1258" y="289"/>
                  <a:pt x="1257" y="289"/>
                  <a:pt x="1257" y="288"/>
                </a:cubicBezTo>
                <a:cubicBezTo>
                  <a:pt x="1256" y="287"/>
                  <a:pt x="1255" y="287"/>
                  <a:pt x="1255" y="287"/>
                </a:cubicBezTo>
                <a:cubicBezTo>
                  <a:pt x="1255" y="286"/>
                  <a:pt x="1256" y="287"/>
                  <a:pt x="1256" y="287"/>
                </a:cubicBezTo>
                <a:cubicBezTo>
                  <a:pt x="1257" y="287"/>
                  <a:pt x="1258" y="287"/>
                  <a:pt x="1258" y="287"/>
                </a:cubicBezTo>
                <a:cubicBezTo>
                  <a:pt x="1260" y="288"/>
                  <a:pt x="1260" y="289"/>
                  <a:pt x="1262" y="290"/>
                </a:cubicBezTo>
                <a:cubicBezTo>
                  <a:pt x="1263" y="290"/>
                  <a:pt x="1265" y="290"/>
                  <a:pt x="1266" y="289"/>
                </a:cubicBezTo>
                <a:cubicBezTo>
                  <a:pt x="1266" y="288"/>
                  <a:pt x="1266" y="288"/>
                  <a:pt x="1267" y="287"/>
                </a:cubicBezTo>
                <a:cubicBezTo>
                  <a:pt x="1267" y="287"/>
                  <a:pt x="1268" y="286"/>
                  <a:pt x="1268" y="286"/>
                </a:cubicBezTo>
                <a:cubicBezTo>
                  <a:pt x="1269" y="284"/>
                  <a:pt x="1269" y="283"/>
                  <a:pt x="1268" y="282"/>
                </a:cubicBezTo>
                <a:cubicBezTo>
                  <a:pt x="1267" y="281"/>
                  <a:pt x="1266" y="280"/>
                  <a:pt x="1265" y="280"/>
                </a:cubicBezTo>
                <a:cubicBezTo>
                  <a:pt x="1263" y="279"/>
                  <a:pt x="1262" y="279"/>
                  <a:pt x="1260" y="279"/>
                </a:cubicBezTo>
                <a:cubicBezTo>
                  <a:pt x="1259" y="279"/>
                  <a:pt x="1257" y="279"/>
                  <a:pt x="1256" y="278"/>
                </a:cubicBezTo>
                <a:cubicBezTo>
                  <a:pt x="1257" y="277"/>
                  <a:pt x="1260" y="278"/>
                  <a:pt x="1261" y="278"/>
                </a:cubicBezTo>
                <a:cubicBezTo>
                  <a:pt x="1262" y="278"/>
                  <a:pt x="1263" y="278"/>
                  <a:pt x="1264" y="278"/>
                </a:cubicBezTo>
                <a:cubicBezTo>
                  <a:pt x="1265" y="279"/>
                  <a:pt x="1267" y="279"/>
                  <a:pt x="1268" y="280"/>
                </a:cubicBezTo>
                <a:cubicBezTo>
                  <a:pt x="1269" y="281"/>
                  <a:pt x="1270" y="282"/>
                  <a:pt x="1271" y="283"/>
                </a:cubicBezTo>
                <a:cubicBezTo>
                  <a:pt x="1271" y="283"/>
                  <a:pt x="1271" y="284"/>
                  <a:pt x="1272" y="284"/>
                </a:cubicBezTo>
                <a:cubicBezTo>
                  <a:pt x="1273" y="284"/>
                  <a:pt x="1273" y="283"/>
                  <a:pt x="1274" y="283"/>
                </a:cubicBezTo>
                <a:cubicBezTo>
                  <a:pt x="1274" y="282"/>
                  <a:pt x="1275" y="282"/>
                  <a:pt x="1275" y="281"/>
                </a:cubicBezTo>
                <a:cubicBezTo>
                  <a:pt x="1275" y="281"/>
                  <a:pt x="1275" y="280"/>
                  <a:pt x="1275" y="279"/>
                </a:cubicBezTo>
                <a:cubicBezTo>
                  <a:pt x="1275" y="278"/>
                  <a:pt x="1276" y="276"/>
                  <a:pt x="1275" y="275"/>
                </a:cubicBezTo>
                <a:cubicBezTo>
                  <a:pt x="1275" y="275"/>
                  <a:pt x="1274" y="275"/>
                  <a:pt x="1274" y="274"/>
                </a:cubicBezTo>
                <a:cubicBezTo>
                  <a:pt x="1273" y="274"/>
                  <a:pt x="1273" y="274"/>
                  <a:pt x="1272" y="273"/>
                </a:cubicBezTo>
                <a:cubicBezTo>
                  <a:pt x="1272" y="273"/>
                  <a:pt x="1271" y="272"/>
                  <a:pt x="1271" y="272"/>
                </a:cubicBezTo>
                <a:cubicBezTo>
                  <a:pt x="1270" y="271"/>
                  <a:pt x="1270" y="271"/>
                  <a:pt x="1269" y="271"/>
                </a:cubicBezTo>
                <a:cubicBezTo>
                  <a:pt x="1269" y="270"/>
                  <a:pt x="1265" y="271"/>
                  <a:pt x="1266" y="270"/>
                </a:cubicBezTo>
                <a:cubicBezTo>
                  <a:pt x="1266" y="269"/>
                  <a:pt x="1267" y="269"/>
                  <a:pt x="1267" y="268"/>
                </a:cubicBezTo>
                <a:cubicBezTo>
                  <a:pt x="1267" y="267"/>
                  <a:pt x="1267" y="266"/>
                  <a:pt x="1268" y="267"/>
                </a:cubicBezTo>
                <a:cubicBezTo>
                  <a:pt x="1269" y="267"/>
                  <a:pt x="1270" y="268"/>
                  <a:pt x="1271" y="269"/>
                </a:cubicBezTo>
                <a:cubicBezTo>
                  <a:pt x="1272" y="270"/>
                  <a:pt x="1273" y="271"/>
                  <a:pt x="1274" y="272"/>
                </a:cubicBezTo>
                <a:cubicBezTo>
                  <a:pt x="1275" y="272"/>
                  <a:pt x="1277" y="272"/>
                  <a:pt x="1278" y="273"/>
                </a:cubicBezTo>
                <a:cubicBezTo>
                  <a:pt x="1279" y="274"/>
                  <a:pt x="1280" y="274"/>
                  <a:pt x="1281" y="273"/>
                </a:cubicBezTo>
                <a:cubicBezTo>
                  <a:pt x="1281" y="272"/>
                  <a:pt x="1281" y="270"/>
                  <a:pt x="1281" y="269"/>
                </a:cubicBezTo>
                <a:cubicBezTo>
                  <a:pt x="1281" y="268"/>
                  <a:pt x="1282" y="268"/>
                  <a:pt x="1282" y="267"/>
                </a:cubicBezTo>
                <a:cubicBezTo>
                  <a:pt x="1283" y="266"/>
                  <a:pt x="1283" y="265"/>
                  <a:pt x="1285" y="265"/>
                </a:cubicBezTo>
                <a:cubicBezTo>
                  <a:pt x="1286" y="265"/>
                  <a:pt x="1286" y="265"/>
                  <a:pt x="1287" y="266"/>
                </a:cubicBezTo>
                <a:cubicBezTo>
                  <a:pt x="1287" y="267"/>
                  <a:pt x="1288" y="267"/>
                  <a:pt x="1289" y="266"/>
                </a:cubicBezTo>
                <a:cubicBezTo>
                  <a:pt x="1289" y="266"/>
                  <a:pt x="1290" y="266"/>
                  <a:pt x="1290" y="265"/>
                </a:cubicBezTo>
                <a:cubicBezTo>
                  <a:pt x="1291" y="265"/>
                  <a:pt x="1291" y="264"/>
                  <a:pt x="1291" y="263"/>
                </a:cubicBezTo>
                <a:cubicBezTo>
                  <a:pt x="1291" y="262"/>
                  <a:pt x="1292" y="261"/>
                  <a:pt x="1292" y="260"/>
                </a:cubicBezTo>
                <a:cubicBezTo>
                  <a:pt x="1291" y="259"/>
                  <a:pt x="1290" y="259"/>
                  <a:pt x="1290" y="259"/>
                </a:cubicBezTo>
                <a:cubicBezTo>
                  <a:pt x="1290" y="258"/>
                  <a:pt x="1291" y="257"/>
                  <a:pt x="1290" y="256"/>
                </a:cubicBezTo>
                <a:cubicBezTo>
                  <a:pt x="1290" y="255"/>
                  <a:pt x="1289" y="255"/>
                  <a:pt x="1288" y="255"/>
                </a:cubicBezTo>
                <a:cubicBezTo>
                  <a:pt x="1288" y="254"/>
                  <a:pt x="1288" y="254"/>
                  <a:pt x="1287" y="253"/>
                </a:cubicBezTo>
                <a:cubicBezTo>
                  <a:pt x="1286" y="253"/>
                  <a:pt x="1285" y="253"/>
                  <a:pt x="1285" y="253"/>
                </a:cubicBezTo>
                <a:cubicBezTo>
                  <a:pt x="1284" y="252"/>
                  <a:pt x="1283" y="252"/>
                  <a:pt x="1283" y="252"/>
                </a:cubicBezTo>
                <a:cubicBezTo>
                  <a:pt x="1282" y="251"/>
                  <a:pt x="1283" y="251"/>
                  <a:pt x="1284" y="251"/>
                </a:cubicBezTo>
                <a:cubicBezTo>
                  <a:pt x="1285" y="251"/>
                  <a:pt x="1286" y="252"/>
                  <a:pt x="1286" y="252"/>
                </a:cubicBezTo>
                <a:cubicBezTo>
                  <a:pt x="1287" y="252"/>
                  <a:pt x="1288" y="252"/>
                  <a:pt x="1288" y="252"/>
                </a:cubicBezTo>
                <a:cubicBezTo>
                  <a:pt x="1289" y="252"/>
                  <a:pt x="1289" y="253"/>
                  <a:pt x="1290" y="253"/>
                </a:cubicBezTo>
                <a:cubicBezTo>
                  <a:pt x="1291" y="254"/>
                  <a:pt x="1292" y="254"/>
                  <a:pt x="1294" y="254"/>
                </a:cubicBezTo>
                <a:cubicBezTo>
                  <a:pt x="1295" y="255"/>
                  <a:pt x="1295" y="255"/>
                  <a:pt x="1296" y="256"/>
                </a:cubicBezTo>
                <a:cubicBezTo>
                  <a:pt x="1297" y="256"/>
                  <a:pt x="1299" y="257"/>
                  <a:pt x="1299" y="256"/>
                </a:cubicBezTo>
                <a:cubicBezTo>
                  <a:pt x="1301" y="256"/>
                  <a:pt x="1300" y="253"/>
                  <a:pt x="1301" y="252"/>
                </a:cubicBezTo>
                <a:cubicBezTo>
                  <a:pt x="1301" y="251"/>
                  <a:pt x="1302" y="250"/>
                  <a:pt x="1302" y="250"/>
                </a:cubicBezTo>
                <a:cubicBezTo>
                  <a:pt x="1302" y="249"/>
                  <a:pt x="1302" y="249"/>
                  <a:pt x="1302" y="249"/>
                </a:cubicBezTo>
                <a:cubicBezTo>
                  <a:pt x="1302" y="248"/>
                  <a:pt x="1301" y="248"/>
                  <a:pt x="1301" y="248"/>
                </a:cubicBezTo>
                <a:cubicBezTo>
                  <a:pt x="1301" y="247"/>
                  <a:pt x="1302" y="247"/>
                  <a:pt x="1302" y="246"/>
                </a:cubicBezTo>
                <a:cubicBezTo>
                  <a:pt x="1302" y="246"/>
                  <a:pt x="1301" y="245"/>
                  <a:pt x="1302" y="245"/>
                </a:cubicBezTo>
                <a:cubicBezTo>
                  <a:pt x="1303" y="245"/>
                  <a:pt x="1303" y="246"/>
                  <a:pt x="1304" y="246"/>
                </a:cubicBezTo>
                <a:cubicBezTo>
                  <a:pt x="1304" y="247"/>
                  <a:pt x="1305" y="247"/>
                  <a:pt x="1305" y="247"/>
                </a:cubicBezTo>
                <a:cubicBezTo>
                  <a:pt x="1306" y="248"/>
                  <a:pt x="1306" y="248"/>
                  <a:pt x="1307" y="248"/>
                </a:cubicBezTo>
                <a:cubicBezTo>
                  <a:pt x="1308" y="248"/>
                  <a:pt x="1308" y="248"/>
                  <a:pt x="1309" y="249"/>
                </a:cubicBezTo>
                <a:cubicBezTo>
                  <a:pt x="1309" y="249"/>
                  <a:pt x="1310" y="250"/>
                  <a:pt x="1310" y="250"/>
                </a:cubicBezTo>
                <a:cubicBezTo>
                  <a:pt x="1312" y="251"/>
                  <a:pt x="1312" y="249"/>
                  <a:pt x="1313" y="248"/>
                </a:cubicBezTo>
                <a:cubicBezTo>
                  <a:pt x="1313" y="248"/>
                  <a:pt x="1314" y="247"/>
                  <a:pt x="1314" y="246"/>
                </a:cubicBezTo>
                <a:cubicBezTo>
                  <a:pt x="1314" y="246"/>
                  <a:pt x="1313" y="246"/>
                  <a:pt x="1312" y="245"/>
                </a:cubicBezTo>
                <a:cubicBezTo>
                  <a:pt x="1312" y="245"/>
                  <a:pt x="1312" y="244"/>
                  <a:pt x="1311" y="244"/>
                </a:cubicBezTo>
                <a:cubicBezTo>
                  <a:pt x="1311" y="244"/>
                  <a:pt x="1309" y="244"/>
                  <a:pt x="1309" y="243"/>
                </a:cubicBezTo>
                <a:cubicBezTo>
                  <a:pt x="1311" y="243"/>
                  <a:pt x="1311" y="244"/>
                  <a:pt x="1313" y="244"/>
                </a:cubicBezTo>
                <a:cubicBezTo>
                  <a:pt x="1314" y="244"/>
                  <a:pt x="1315" y="244"/>
                  <a:pt x="1316" y="244"/>
                </a:cubicBezTo>
                <a:cubicBezTo>
                  <a:pt x="1317" y="245"/>
                  <a:pt x="1318" y="245"/>
                  <a:pt x="1319" y="245"/>
                </a:cubicBezTo>
                <a:cubicBezTo>
                  <a:pt x="1320" y="245"/>
                  <a:pt x="1320" y="245"/>
                  <a:pt x="1321" y="245"/>
                </a:cubicBezTo>
                <a:cubicBezTo>
                  <a:pt x="1322" y="244"/>
                  <a:pt x="1322" y="242"/>
                  <a:pt x="1322" y="241"/>
                </a:cubicBezTo>
                <a:cubicBezTo>
                  <a:pt x="1322" y="239"/>
                  <a:pt x="1324" y="239"/>
                  <a:pt x="1325" y="238"/>
                </a:cubicBezTo>
                <a:cubicBezTo>
                  <a:pt x="1326" y="238"/>
                  <a:pt x="1326" y="237"/>
                  <a:pt x="1327" y="237"/>
                </a:cubicBezTo>
                <a:cubicBezTo>
                  <a:pt x="1327" y="237"/>
                  <a:pt x="1328" y="237"/>
                  <a:pt x="1329" y="236"/>
                </a:cubicBezTo>
                <a:cubicBezTo>
                  <a:pt x="1329" y="235"/>
                  <a:pt x="1328" y="235"/>
                  <a:pt x="1327" y="236"/>
                </a:cubicBezTo>
                <a:cubicBezTo>
                  <a:pt x="1326" y="236"/>
                  <a:pt x="1324" y="236"/>
                  <a:pt x="1324" y="235"/>
                </a:cubicBezTo>
                <a:cubicBezTo>
                  <a:pt x="1323" y="235"/>
                  <a:pt x="1323" y="235"/>
                  <a:pt x="1323" y="234"/>
                </a:cubicBezTo>
                <a:cubicBezTo>
                  <a:pt x="1323" y="234"/>
                  <a:pt x="1322" y="234"/>
                  <a:pt x="1321" y="234"/>
                </a:cubicBezTo>
                <a:cubicBezTo>
                  <a:pt x="1321" y="234"/>
                  <a:pt x="1319" y="234"/>
                  <a:pt x="1319" y="234"/>
                </a:cubicBezTo>
                <a:cubicBezTo>
                  <a:pt x="1321" y="233"/>
                  <a:pt x="1323" y="233"/>
                  <a:pt x="1326" y="233"/>
                </a:cubicBezTo>
                <a:cubicBezTo>
                  <a:pt x="1327" y="233"/>
                  <a:pt x="1329" y="234"/>
                  <a:pt x="1330" y="233"/>
                </a:cubicBezTo>
                <a:cubicBezTo>
                  <a:pt x="1331" y="233"/>
                  <a:pt x="1331" y="232"/>
                  <a:pt x="1331" y="232"/>
                </a:cubicBezTo>
                <a:cubicBezTo>
                  <a:pt x="1332" y="231"/>
                  <a:pt x="1332" y="230"/>
                  <a:pt x="1333" y="230"/>
                </a:cubicBezTo>
                <a:cubicBezTo>
                  <a:pt x="1334" y="229"/>
                  <a:pt x="1334" y="229"/>
                  <a:pt x="1335" y="228"/>
                </a:cubicBezTo>
                <a:cubicBezTo>
                  <a:pt x="1336" y="228"/>
                  <a:pt x="1336" y="227"/>
                  <a:pt x="1337" y="227"/>
                </a:cubicBezTo>
                <a:cubicBezTo>
                  <a:pt x="1338" y="226"/>
                  <a:pt x="1340" y="226"/>
                  <a:pt x="1341" y="225"/>
                </a:cubicBezTo>
                <a:cubicBezTo>
                  <a:pt x="1342" y="225"/>
                  <a:pt x="1342" y="223"/>
                  <a:pt x="1343" y="223"/>
                </a:cubicBezTo>
                <a:cubicBezTo>
                  <a:pt x="1344" y="222"/>
                  <a:pt x="1344" y="223"/>
                  <a:pt x="1344" y="224"/>
                </a:cubicBezTo>
                <a:cubicBezTo>
                  <a:pt x="1345" y="224"/>
                  <a:pt x="1345" y="224"/>
                  <a:pt x="1346" y="225"/>
                </a:cubicBezTo>
                <a:cubicBezTo>
                  <a:pt x="1346" y="225"/>
                  <a:pt x="1346" y="225"/>
                  <a:pt x="1346" y="226"/>
                </a:cubicBezTo>
                <a:cubicBezTo>
                  <a:pt x="1348" y="226"/>
                  <a:pt x="1348" y="224"/>
                  <a:pt x="1348" y="223"/>
                </a:cubicBezTo>
                <a:cubicBezTo>
                  <a:pt x="1349" y="222"/>
                  <a:pt x="1349" y="221"/>
                  <a:pt x="1350" y="220"/>
                </a:cubicBezTo>
                <a:cubicBezTo>
                  <a:pt x="1351" y="219"/>
                  <a:pt x="1352" y="219"/>
                  <a:pt x="1353" y="218"/>
                </a:cubicBezTo>
                <a:cubicBezTo>
                  <a:pt x="1354" y="217"/>
                  <a:pt x="1356" y="217"/>
                  <a:pt x="1357" y="216"/>
                </a:cubicBezTo>
                <a:cubicBezTo>
                  <a:pt x="1358" y="216"/>
                  <a:pt x="1360" y="215"/>
                  <a:pt x="1361" y="215"/>
                </a:cubicBezTo>
                <a:cubicBezTo>
                  <a:pt x="1363" y="214"/>
                  <a:pt x="1365" y="214"/>
                  <a:pt x="1367" y="214"/>
                </a:cubicBezTo>
                <a:cubicBezTo>
                  <a:pt x="1370" y="214"/>
                  <a:pt x="1372" y="213"/>
                  <a:pt x="1374" y="212"/>
                </a:cubicBezTo>
                <a:cubicBezTo>
                  <a:pt x="1376" y="212"/>
                  <a:pt x="1378" y="211"/>
                  <a:pt x="1380" y="210"/>
                </a:cubicBezTo>
                <a:cubicBezTo>
                  <a:pt x="1382" y="210"/>
                  <a:pt x="1383" y="210"/>
                  <a:pt x="1384" y="210"/>
                </a:cubicBezTo>
                <a:cubicBezTo>
                  <a:pt x="1385" y="210"/>
                  <a:pt x="1386" y="210"/>
                  <a:pt x="1388" y="209"/>
                </a:cubicBezTo>
                <a:cubicBezTo>
                  <a:pt x="1390" y="209"/>
                  <a:pt x="1392" y="209"/>
                  <a:pt x="1395" y="208"/>
                </a:cubicBezTo>
                <a:cubicBezTo>
                  <a:pt x="1396" y="207"/>
                  <a:pt x="1397" y="207"/>
                  <a:pt x="1399" y="206"/>
                </a:cubicBezTo>
                <a:cubicBezTo>
                  <a:pt x="1400" y="206"/>
                  <a:pt x="1401" y="205"/>
                  <a:pt x="1403" y="205"/>
                </a:cubicBezTo>
                <a:cubicBezTo>
                  <a:pt x="1405" y="204"/>
                  <a:pt x="1407" y="204"/>
                  <a:pt x="1408" y="203"/>
                </a:cubicBezTo>
                <a:cubicBezTo>
                  <a:pt x="1414" y="201"/>
                  <a:pt x="1420" y="202"/>
                  <a:pt x="1425" y="200"/>
                </a:cubicBezTo>
                <a:cubicBezTo>
                  <a:pt x="1427" y="199"/>
                  <a:pt x="1428" y="198"/>
                  <a:pt x="1430" y="197"/>
                </a:cubicBezTo>
                <a:cubicBezTo>
                  <a:pt x="1432" y="197"/>
                  <a:pt x="1433" y="196"/>
                  <a:pt x="1435" y="196"/>
                </a:cubicBezTo>
                <a:cubicBezTo>
                  <a:pt x="1437" y="196"/>
                  <a:pt x="1439" y="196"/>
                  <a:pt x="1440" y="195"/>
                </a:cubicBezTo>
                <a:cubicBezTo>
                  <a:pt x="1443" y="195"/>
                  <a:pt x="1445" y="193"/>
                  <a:pt x="1447" y="193"/>
                </a:cubicBezTo>
                <a:cubicBezTo>
                  <a:pt x="1449" y="192"/>
                  <a:pt x="1451" y="192"/>
                  <a:pt x="1453" y="192"/>
                </a:cubicBezTo>
                <a:cubicBezTo>
                  <a:pt x="1456" y="191"/>
                  <a:pt x="1457" y="189"/>
                  <a:pt x="1460" y="189"/>
                </a:cubicBezTo>
                <a:cubicBezTo>
                  <a:pt x="1462" y="188"/>
                  <a:pt x="1464" y="188"/>
                  <a:pt x="1466" y="187"/>
                </a:cubicBezTo>
                <a:cubicBezTo>
                  <a:pt x="1467" y="187"/>
                  <a:pt x="1468" y="186"/>
                  <a:pt x="1469" y="185"/>
                </a:cubicBezTo>
                <a:cubicBezTo>
                  <a:pt x="1470" y="185"/>
                  <a:pt x="1471" y="184"/>
                  <a:pt x="1473" y="184"/>
                </a:cubicBezTo>
                <a:cubicBezTo>
                  <a:pt x="1474" y="183"/>
                  <a:pt x="1475" y="183"/>
                  <a:pt x="1477" y="183"/>
                </a:cubicBezTo>
                <a:cubicBezTo>
                  <a:pt x="1478" y="184"/>
                  <a:pt x="1479" y="183"/>
                  <a:pt x="1479" y="183"/>
                </a:cubicBezTo>
                <a:cubicBezTo>
                  <a:pt x="1480" y="182"/>
                  <a:pt x="1480" y="182"/>
                  <a:pt x="1480" y="181"/>
                </a:cubicBezTo>
                <a:cubicBezTo>
                  <a:pt x="1481" y="180"/>
                  <a:pt x="1481" y="180"/>
                  <a:pt x="1482" y="179"/>
                </a:cubicBezTo>
                <a:cubicBezTo>
                  <a:pt x="1484" y="178"/>
                  <a:pt x="1485" y="177"/>
                  <a:pt x="1487" y="176"/>
                </a:cubicBezTo>
                <a:cubicBezTo>
                  <a:pt x="1488" y="175"/>
                  <a:pt x="1489" y="174"/>
                  <a:pt x="1490" y="174"/>
                </a:cubicBezTo>
                <a:cubicBezTo>
                  <a:pt x="1492" y="173"/>
                  <a:pt x="1492" y="171"/>
                  <a:pt x="1492" y="170"/>
                </a:cubicBezTo>
                <a:cubicBezTo>
                  <a:pt x="1492" y="169"/>
                  <a:pt x="1492" y="168"/>
                  <a:pt x="1493" y="168"/>
                </a:cubicBezTo>
                <a:cubicBezTo>
                  <a:pt x="1493" y="167"/>
                  <a:pt x="1494" y="167"/>
                  <a:pt x="1494" y="166"/>
                </a:cubicBezTo>
                <a:cubicBezTo>
                  <a:pt x="1496" y="165"/>
                  <a:pt x="1495" y="163"/>
                  <a:pt x="1493" y="163"/>
                </a:cubicBezTo>
                <a:cubicBezTo>
                  <a:pt x="1492" y="162"/>
                  <a:pt x="1491" y="162"/>
                  <a:pt x="1491" y="161"/>
                </a:cubicBezTo>
                <a:cubicBezTo>
                  <a:pt x="1490" y="160"/>
                  <a:pt x="1491" y="158"/>
                  <a:pt x="1490" y="158"/>
                </a:cubicBezTo>
                <a:cubicBezTo>
                  <a:pt x="1489" y="157"/>
                  <a:pt x="1488" y="157"/>
                  <a:pt x="1488" y="157"/>
                </a:cubicBezTo>
                <a:cubicBezTo>
                  <a:pt x="1487" y="157"/>
                  <a:pt x="1486" y="157"/>
                  <a:pt x="1486" y="156"/>
                </a:cubicBezTo>
                <a:cubicBezTo>
                  <a:pt x="1485" y="156"/>
                  <a:pt x="1485" y="155"/>
                  <a:pt x="1484" y="155"/>
                </a:cubicBezTo>
                <a:cubicBezTo>
                  <a:pt x="1483" y="155"/>
                  <a:pt x="1481" y="155"/>
                  <a:pt x="1480" y="155"/>
                </a:cubicBezTo>
                <a:cubicBezTo>
                  <a:pt x="1479" y="155"/>
                  <a:pt x="1478" y="155"/>
                  <a:pt x="1478" y="154"/>
                </a:cubicBezTo>
                <a:cubicBezTo>
                  <a:pt x="1477" y="154"/>
                  <a:pt x="1477" y="153"/>
                  <a:pt x="1476" y="153"/>
                </a:cubicBezTo>
                <a:cubicBezTo>
                  <a:pt x="1476" y="152"/>
                  <a:pt x="1475" y="152"/>
                  <a:pt x="1474" y="152"/>
                </a:cubicBezTo>
                <a:cubicBezTo>
                  <a:pt x="1472" y="152"/>
                  <a:pt x="1470" y="152"/>
                  <a:pt x="1469" y="152"/>
                </a:cubicBezTo>
                <a:cubicBezTo>
                  <a:pt x="1467" y="152"/>
                  <a:pt x="1465" y="153"/>
                  <a:pt x="1464" y="153"/>
                </a:cubicBezTo>
                <a:cubicBezTo>
                  <a:pt x="1463" y="154"/>
                  <a:pt x="1461" y="154"/>
                  <a:pt x="1460" y="155"/>
                </a:cubicBezTo>
                <a:cubicBezTo>
                  <a:pt x="1459" y="155"/>
                  <a:pt x="1458" y="155"/>
                  <a:pt x="1457" y="155"/>
                </a:cubicBezTo>
                <a:cubicBezTo>
                  <a:pt x="1452" y="155"/>
                  <a:pt x="1449" y="158"/>
                  <a:pt x="1445" y="159"/>
                </a:cubicBezTo>
                <a:cubicBezTo>
                  <a:pt x="1444" y="159"/>
                  <a:pt x="1443" y="159"/>
                  <a:pt x="1442" y="160"/>
                </a:cubicBezTo>
                <a:cubicBezTo>
                  <a:pt x="1441" y="160"/>
                  <a:pt x="1440" y="160"/>
                  <a:pt x="1440" y="160"/>
                </a:cubicBezTo>
                <a:cubicBezTo>
                  <a:pt x="1438" y="161"/>
                  <a:pt x="1436" y="162"/>
                  <a:pt x="1435" y="163"/>
                </a:cubicBezTo>
                <a:cubicBezTo>
                  <a:pt x="1434" y="165"/>
                  <a:pt x="1433" y="165"/>
                  <a:pt x="1434" y="167"/>
                </a:cubicBezTo>
                <a:cubicBezTo>
                  <a:pt x="1434" y="168"/>
                  <a:pt x="1434" y="168"/>
                  <a:pt x="1434" y="169"/>
                </a:cubicBezTo>
                <a:cubicBezTo>
                  <a:pt x="1434" y="170"/>
                  <a:pt x="1435" y="170"/>
                  <a:pt x="1435" y="171"/>
                </a:cubicBezTo>
                <a:cubicBezTo>
                  <a:pt x="1436" y="173"/>
                  <a:pt x="1433" y="171"/>
                  <a:pt x="1432" y="171"/>
                </a:cubicBezTo>
                <a:cubicBezTo>
                  <a:pt x="1430" y="171"/>
                  <a:pt x="1429" y="170"/>
                  <a:pt x="1428" y="170"/>
                </a:cubicBezTo>
                <a:cubicBezTo>
                  <a:pt x="1426" y="170"/>
                  <a:pt x="1425" y="170"/>
                  <a:pt x="1424" y="171"/>
                </a:cubicBezTo>
                <a:cubicBezTo>
                  <a:pt x="1423" y="171"/>
                  <a:pt x="1423" y="172"/>
                  <a:pt x="1422" y="173"/>
                </a:cubicBezTo>
                <a:cubicBezTo>
                  <a:pt x="1421" y="173"/>
                  <a:pt x="1420" y="174"/>
                  <a:pt x="1419" y="174"/>
                </a:cubicBezTo>
                <a:cubicBezTo>
                  <a:pt x="1418" y="174"/>
                  <a:pt x="1416" y="174"/>
                  <a:pt x="1415" y="174"/>
                </a:cubicBezTo>
                <a:cubicBezTo>
                  <a:pt x="1413" y="174"/>
                  <a:pt x="1412" y="175"/>
                  <a:pt x="1411" y="176"/>
                </a:cubicBezTo>
                <a:cubicBezTo>
                  <a:pt x="1409" y="177"/>
                  <a:pt x="1407" y="177"/>
                  <a:pt x="1406" y="177"/>
                </a:cubicBezTo>
                <a:cubicBezTo>
                  <a:pt x="1404" y="178"/>
                  <a:pt x="1403" y="179"/>
                  <a:pt x="1402" y="180"/>
                </a:cubicBezTo>
                <a:cubicBezTo>
                  <a:pt x="1401" y="180"/>
                  <a:pt x="1400" y="181"/>
                  <a:pt x="1399" y="182"/>
                </a:cubicBezTo>
                <a:cubicBezTo>
                  <a:pt x="1397" y="182"/>
                  <a:pt x="1397" y="181"/>
                  <a:pt x="1396" y="180"/>
                </a:cubicBezTo>
                <a:cubicBezTo>
                  <a:pt x="1395" y="180"/>
                  <a:pt x="1394" y="180"/>
                  <a:pt x="1393" y="180"/>
                </a:cubicBezTo>
                <a:cubicBezTo>
                  <a:pt x="1392" y="180"/>
                  <a:pt x="1390" y="180"/>
                  <a:pt x="1388" y="181"/>
                </a:cubicBezTo>
                <a:cubicBezTo>
                  <a:pt x="1387" y="181"/>
                  <a:pt x="1385" y="182"/>
                  <a:pt x="1383" y="182"/>
                </a:cubicBezTo>
                <a:cubicBezTo>
                  <a:pt x="1382" y="183"/>
                  <a:pt x="1380" y="184"/>
                  <a:pt x="1379" y="185"/>
                </a:cubicBezTo>
                <a:cubicBezTo>
                  <a:pt x="1378" y="185"/>
                  <a:pt x="1375" y="186"/>
                  <a:pt x="1375" y="185"/>
                </a:cubicBezTo>
                <a:cubicBezTo>
                  <a:pt x="1374" y="185"/>
                  <a:pt x="1375" y="184"/>
                  <a:pt x="1375" y="184"/>
                </a:cubicBezTo>
                <a:cubicBezTo>
                  <a:pt x="1374" y="183"/>
                  <a:pt x="1373" y="183"/>
                  <a:pt x="1373" y="183"/>
                </a:cubicBezTo>
                <a:cubicBezTo>
                  <a:pt x="1372" y="183"/>
                  <a:pt x="1372" y="184"/>
                  <a:pt x="1371" y="184"/>
                </a:cubicBezTo>
                <a:cubicBezTo>
                  <a:pt x="1370" y="184"/>
                  <a:pt x="1369" y="184"/>
                  <a:pt x="1369" y="185"/>
                </a:cubicBezTo>
                <a:cubicBezTo>
                  <a:pt x="1368" y="185"/>
                  <a:pt x="1366" y="187"/>
                  <a:pt x="1365" y="186"/>
                </a:cubicBezTo>
                <a:cubicBezTo>
                  <a:pt x="1364" y="185"/>
                  <a:pt x="1367" y="184"/>
                  <a:pt x="1365" y="183"/>
                </a:cubicBezTo>
                <a:cubicBezTo>
                  <a:pt x="1363" y="183"/>
                  <a:pt x="1359" y="185"/>
                  <a:pt x="1358" y="183"/>
                </a:cubicBezTo>
                <a:cubicBezTo>
                  <a:pt x="1357" y="183"/>
                  <a:pt x="1358" y="183"/>
                  <a:pt x="1357" y="182"/>
                </a:cubicBezTo>
                <a:cubicBezTo>
                  <a:pt x="1357" y="182"/>
                  <a:pt x="1356" y="182"/>
                  <a:pt x="1356" y="182"/>
                </a:cubicBezTo>
                <a:cubicBezTo>
                  <a:pt x="1355" y="182"/>
                  <a:pt x="1352" y="184"/>
                  <a:pt x="1352" y="182"/>
                </a:cubicBezTo>
                <a:cubicBezTo>
                  <a:pt x="1350" y="181"/>
                  <a:pt x="1349" y="181"/>
                  <a:pt x="1348" y="182"/>
                </a:cubicBezTo>
                <a:cubicBezTo>
                  <a:pt x="1347" y="183"/>
                  <a:pt x="1345" y="183"/>
                  <a:pt x="1344" y="183"/>
                </a:cubicBezTo>
                <a:cubicBezTo>
                  <a:pt x="1343" y="183"/>
                  <a:pt x="1342" y="183"/>
                  <a:pt x="1341" y="183"/>
                </a:cubicBezTo>
                <a:cubicBezTo>
                  <a:pt x="1340" y="183"/>
                  <a:pt x="1340" y="184"/>
                  <a:pt x="1339" y="184"/>
                </a:cubicBezTo>
                <a:cubicBezTo>
                  <a:pt x="1338" y="184"/>
                  <a:pt x="1338" y="183"/>
                  <a:pt x="1337" y="184"/>
                </a:cubicBezTo>
                <a:cubicBezTo>
                  <a:pt x="1336" y="185"/>
                  <a:pt x="1337" y="185"/>
                  <a:pt x="1338" y="186"/>
                </a:cubicBezTo>
                <a:cubicBezTo>
                  <a:pt x="1338" y="186"/>
                  <a:pt x="1338" y="187"/>
                  <a:pt x="1338" y="188"/>
                </a:cubicBezTo>
                <a:cubicBezTo>
                  <a:pt x="1339" y="188"/>
                  <a:pt x="1340" y="188"/>
                  <a:pt x="1340" y="189"/>
                </a:cubicBezTo>
                <a:cubicBezTo>
                  <a:pt x="1341" y="190"/>
                  <a:pt x="1336" y="191"/>
                  <a:pt x="1335" y="191"/>
                </a:cubicBezTo>
                <a:cubicBezTo>
                  <a:pt x="1334" y="192"/>
                  <a:pt x="1334" y="192"/>
                  <a:pt x="1333" y="192"/>
                </a:cubicBezTo>
                <a:cubicBezTo>
                  <a:pt x="1332" y="193"/>
                  <a:pt x="1330" y="195"/>
                  <a:pt x="1328" y="194"/>
                </a:cubicBezTo>
                <a:cubicBezTo>
                  <a:pt x="1327" y="194"/>
                  <a:pt x="1328" y="194"/>
                  <a:pt x="1328" y="193"/>
                </a:cubicBezTo>
                <a:cubicBezTo>
                  <a:pt x="1328" y="192"/>
                  <a:pt x="1327" y="192"/>
                  <a:pt x="1327" y="192"/>
                </a:cubicBezTo>
                <a:cubicBezTo>
                  <a:pt x="1328" y="190"/>
                  <a:pt x="1331" y="191"/>
                  <a:pt x="1330" y="189"/>
                </a:cubicBezTo>
                <a:cubicBezTo>
                  <a:pt x="1329" y="188"/>
                  <a:pt x="1326" y="188"/>
                  <a:pt x="1326" y="189"/>
                </a:cubicBezTo>
                <a:cubicBezTo>
                  <a:pt x="1325" y="189"/>
                  <a:pt x="1324" y="190"/>
                  <a:pt x="1324" y="190"/>
                </a:cubicBezTo>
                <a:cubicBezTo>
                  <a:pt x="1323" y="190"/>
                  <a:pt x="1322" y="190"/>
                  <a:pt x="1322" y="190"/>
                </a:cubicBezTo>
                <a:cubicBezTo>
                  <a:pt x="1320" y="191"/>
                  <a:pt x="1322" y="191"/>
                  <a:pt x="1322" y="191"/>
                </a:cubicBezTo>
                <a:cubicBezTo>
                  <a:pt x="1322" y="192"/>
                  <a:pt x="1322" y="192"/>
                  <a:pt x="1323" y="192"/>
                </a:cubicBezTo>
                <a:cubicBezTo>
                  <a:pt x="1323" y="193"/>
                  <a:pt x="1323" y="193"/>
                  <a:pt x="1324" y="193"/>
                </a:cubicBezTo>
                <a:cubicBezTo>
                  <a:pt x="1324" y="195"/>
                  <a:pt x="1321" y="194"/>
                  <a:pt x="1320" y="194"/>
                </a:cubicBezTo>
                <a:cubicBezTo>
                  <a:pt x="1318" y="194"/>
                  <a:pt x="1317" y="195"/>
                  <a:pt x="1315" y="196"/>
                </a:cubicBezTo>
                <a:cubicBezTo>
                  <a:pt x="1313" y="197"/>
                  <a:pt x="1309" y="196"/>
                  <a:pt x="1306" y="197"/>
                </a:cubicBezTo>
                <a:cubicBezTo>
                  <a:pt x="1304" y="197"/>
                  <a:pt x="1303" y="197"/>
                  <a:pt x="1302" y="198"/>
                </a:cubicBezTo>
                <a:cubicBezTo>
                  <a:pt x="1300" y="199"/>
                  <a:pt x="1299" y="200"/>
                  <a:pt x="1297" y="200"/>
                </a:cubicBezTo>
                <a:cubicBezTo>
                  <a:pt x="1296" y="200"/>
                  <a:pt x="1294" y="200"/>
                  <a:pt x="1293" y="201"/>
                </a:cubicBezTo>
                <a:cubicBezTo>
                  <a:pt x="1291" y="202"/>
                  <a:pt x="1290" y="203"/>
                  <a:pt x="1289" y="204"/>
                </a:cubicBezTo>
                <a:cubicBezTo>
                  <a:pt x="1287" y="205"/>
                  <a:pt x="1286" y="205"/>
                  <a:pt x="1284" y="206"/>
                </a:cubicBezTo>
                <a:cubicBezTo>
                  <a:pt x="1283" y="206"/>
                  <a:pt x="1282" y="207"/>
                  <a:pt x="1281" y="207"/>
                </a:cubicBezTo>
                <a:cubicBezTo>
                  <a:pt x="1280" y="206"/>
                  <a:pt x="1280" y="206"/>
                  <a:pt x="1279" y="206"/>
                </a:cubicBezTo>
                <a:cubicBezTo>
                  <a:pt x="1279" y="206"/>
                  <a:pt x="1278" y="206"/>
                  <a:pt x="1278" y="207"/>
                </a:cubicBezTo>
                <a:cubicBezTo>
                  <a:pt x="1278" y="207"/>
                  <a:pt x="1279" y="207"/>
                  <a:pt x="1279" y="207"/>
                </a:cubicBezTo>
                <a:cubicBezTo>
                  <a:pt x="1279" y="208"/>
                  <a:pt x="1279" y="208"/>
                  <a:pt x="1279" y="208"/>
                </a:cubicBezTo>
                <a:cubicBezTo>
                  <a:pt x="1280" y="209"/>
                  <a:pt x="1280" y="209"/>
                  <a:pt x="1281" y="209"/>
                </a:cubicBezTo>
                <a:cubicBezTo>
                  <a:pt x="1281" y="209"/>
                  <a:pt x="1282" y="209"/>
                  <a:pt x="1282" y="210"/>
                </a:cubicBezTo>
                <a:cubicBezTo>
                  <a:pt x="1281" y="211"/>
                  <a:pt x="1280" y="211"/>
                  <a:pt x="1280" y="211"/>
                </a:cubicBezTo>
                <a:cubicBezTo>
                  <a:pt x="1278" y="211"/>
                  <a:pt x="1276" y="211"/>
                  <a:pt x="1275" y="212"/>
                </a:cubicBezTo>
                <a:cubicBezTo>
                  <a:pt x="1274" y="212"/>
                  <a:pt x="1274" y="213"/>
                  <a:pt x="1273" y="213"/>
                </a:cubicBezTo>
                <a:cubicBezTo>
                  <a:pt x="1272" y="213"/>
                  <a:pt x="1271" y="212"/>
                  <a:pt x="1270" y="213"/>
                </a:cubicBezTo>
                <a:cubicBezTo>
                  <a:pt x="1270" y="213"/>
                  <a:pt x="1269" y="214"/>
                  <a:pt x="1270" y="215"/>
                </a:cubicBezTo>
                <a:cubicBezTo>
                  <a:pt x="1270" y="216"/>
                  <a:pt x="1271" y="216"/>
                  <a:pt x="1271" y="217"/>
                </a:cubicBezTo>
                <a:cubicBezTo>
                  <a:pt x="1271" y="218"/>
                  <a:pt x="1271" y="218"/>
                  <a:pt x="1272" y="219"/>
                </a:cubicBezTo>
                <a:cubicBezTo>
                  <a:pt x="1272" y="219"/>
                  <a:pt x="1273" y="220"/>
                  <a:pt x="1273" y="220"/>
                </a:cubicBezTo>
                <a:cubicBezTo>
                  <a:pt x="1272" y="222"/>
                  <a:pt x="1269" y="221"/>
                  <a:pt x="1268" y="221"/>
                </a:cubicBezTo>
                <a:cubicBezTo>
                  <a:pt x="1267" y="220"/>
                  <a:pt x="1266" y="219"/>
                  <a:pt x="1265" y="219"/>
                </a:cubicBezTo>
                <a:cubicBezTo>
                  <a:pt x="1263" y="219"/>
                  <a:pt x="1262" y="219"/>
                  <a:pt x="1260" y="219"/>
                </a:cubicBezTo>
                <a:cubicBezTo>
                  <a:pt x="1259" y="219"/>
                  <a:pt x="1258" y="219"/>
                  <a:pt x="1257" y="220"/>
                </a:cubicBezTo>
                <a:cubicBezTo>
                  <a:pt x="1256" y="220"/>
                  <a:pt x="1256" y="220"/>
                  <a:pt x="1255" y="220"/>
                </a:cubicBezTo>
                <a:cubicBezTo>
                  <a:pt x="1255" y="220"/>
                  <a:pt x="1254" y="220"/>
                  <a:pt x="1254" y="221"/>
                </a:cubicBezTo>
                <a:cubicBezTo>
                  <a:pt x="1253" y="223"/>
                  <a:pt x="1256" y="222"/>
                  <a:pt x="1257" y="222"/>
                </a:cubicBezTo>
                <a:cubicBezTo>
                  <a:pt x="1257" y="223"/>
                  <a:pt x="1256" y="226"/>
                  <a:pt x="1255" y="226"/>
                </a:cubicBezTo>
                <a:cubicBezTo>
                  <a:pt x="1254" y="227"/>
                  <a:pt x="1253" y="227"/>
                  <a:pt x="1252" y="229"/>
                </a:cubicBezTo>
                <a:cubicBezTo>
                  <a:pt x="1251" y="230"/>
                  <a:pt x="1250" y="232"/>
                  <a:pt x="1249" y="231"/>
                </a:cubicBezTo>
                <a:cubicBezTo>
                  <a:pt x="1248" y="231"/>
                  <a:pt x="1248" y="230"/>
                  <a:pt x="1248" y="229"/>
                </a:cubicBezTo>
                <a:cubicBezTo>
                  <a:pt x="1247" y="229"/>
                  <a:pt x="1247" y="229"/>
                  <a:pt x="1247" y="228"/>
                </a:cubicBezTo>
                <a:cubicBezTo>
                  <a:pt x="1247" y="227"/>
                  <a:pt x="1247" y="226"/>
                  <a:pt x="1246" y="226"/>
                </a:cubicBezTo>
                <a:cubicBezTo>
                  <a:pt x="1245" y="226"/>
                  <a:pt x="1245" y="227"/>
                  <a:pt x="1244" y="228"/>
                </a:cubicBezTo>
                <a:cubicBezTo>
                  <a:pt x="1244" y="228"/>
                  <a:pt x="1243" y="229"/>
                  <a:pt x="1242" y="228"/>
                </a:cubicBezTo>
                <a:cubicBezTo>
                  <a:pt x="1241" y="228"/>
                  <a:pt x="1242" y="227"/>
                  <a:pt x="1242" y="227"/>
                </a:cubicBezTo>
                <a:cubicBezTo>
                  <a:pt x="1242" y="226"/>
                  <a:pt x="1241" y="225"/>
                  <a:pt x="1240" y="225"/>
                </a:cubicBezTo>
                <a:cubicBezTo>
                  <a:pt x="1239" y="225"/>
                  <a:pt x="1239" y="226"/>
                  <a:pt x="1239" y="226"/>
                </a:cubicBezTo>
                <a:cubicBezTo>
                  <a:pt x="1238" y="226"/>
                  <a:pt x="1237" y="226"/>
                  <a:pt x="1236" y="226"/>
                </a:cubicBezTo>
                <a:cubicBezTo>
                  <a:pt x="1236" y="227"/>
                  <a:pt x="1236" y="227"/>
                  <a:pt x="1236" y="228"/>
                </a:cubicBezTo>
                <a:cubicBezTo>
                  <a:pt x="1235" y="229"/>
                  <a:pt x="1232" y="230"/>
                  <a:pt x="1234" y="231"/>
                </a:cubicBezTo>
                <a:cubicBezTo>
                  <a:pt x="1235" y="232"/>
                  <a:pt x="1236" y="230"/>
                  <a:pt x="1238" y="231"/>
                </a:cubicBezTo>
                <a:cubicBezTo>
                  <a:pt x="1239" y="231"/>
                  <a:pt x="1238" y="232"/>
                  <a:pt x="1237" y="233"/>
                </a:cubicBezTo>
                <a:cubicBezTo>
                  <a:pt x="1237" y="235"/>
                  <a:pt x="1239" y="235"/>
                  <a:pt x="1240" y="234"/>
                </a:cubicBezTo>
                <a:cubicBezTo>
                  <a:pt x="1241" y="234"/>
                  <a:pt x="1241" y="234"/>
                  <a:pt x="1241" y="234"/>
                </a:cubicBezTo>
                <a:cubicBezTo>
                  <a:pt x="1242" y="233"/>
                  <a:pt x="1242" y="234"/>
                  <a:pt x="1243" y="234"/>
                </a:cubicBezTo>
                <a:cubicBezTo>
                  <a:pt x="1244" y="234"/>
                  <a:pt x="1245" y="232"/>
                  <a:pt x="1247" y="233"/>
                </a:cubicBezTo>
                <a:cubicBezTo>
                  <a:pt x="1249" y="234"/>
                  <a:pt x="1245" y="234"/>
                  <a:pt x="1245" y="234"/>
                </a:cubicBezTo>
                <a:cubicBezTo>
                  <a:pt x="1244" y="235"/>
                  <a:pt x="1244" y="235"/>
                  <a:pt x="1245" y="235"/>
                </a:cubicBezTo>
                <a:cubicBezTo>
                  <a:pt x="1246" y="236"/>
                  <a:pt x="1246" y="235"/>
                  <a:pt x="1247" y="235"/>
                </a:cubicBezTo>
                <a:cubicBezTo>
                  <a:pt x="1248" y="236"/>
                  <a:pt x="1248" y="236"/>
                  <a:pt x="1249" y="236"/>
                </a:cubicBezTo>
                <a:cubicBezTo>
                  <a:pt x="1250" y="236"/>
                  <a:pt x="1250" y="235"/>
                  <a:pt x="1251" y="235"/>
                </a:cubicBezTo>
                <a:cubicBezTo>
                  <a:pt x="1252" y="236"/>
                  <a:pt x="1252" y="236"/>
                  <a:pt x="1252" y="236"/>
                </a:cubicBezTo>
                <a:cubicBezTo>
                  <a:pt x="1251" y="237"/>
                  <a:pt x="1251" y="237"/>
                  <a:pt x="1250" y="238"/>
                </a:cubicBezTo>
                <a:cubicBezTo>
                  <a:pt x="1249" y="238"/>
                  <a:pt x="1249" y="237"/>
                  <a:pt x="1248" y="237"/>
                </a:cubicBezTo>
                <a:cubicBezTo>
                  <a:pt x="1247" y="237"/>
                  <a:pt x="1246" y="237"/>
                  <a:pt x="1246" y="238"/>
                </a:cubicBezTo>
                <a:cubicBezTo>
                  <a:pt x="1244" y="238"/>
                  <a:pt x="1243" y="238"/>
                  <a:pt x="1241" y="239"/>
                </a:cubicBezTo>
                <a:cubicBezTo>
                  <a:pt x="1240" y="239"/>
                  <a:pt x="1239" y="240"/>
                  <a:pt x="1238" y="240"/>
                </a:cubicBezTo>
                <a:cubicBezTo>
                  <a:pt x="1237" y="240"/>
                  <a:pt x="1236" y="240"/>
                  <a:pt x="1235" y="240"/>
                </a:cubicBezTo>
                <a:cubicBezTo>
                  <a:pt x="1235" y="241"/>
                  <a:pt x="1234" y="241"/>
                  <a:pt x="1235" y="242"/>
                </a:cubicBezTo>
                <a:cubicBezTo>
                  <a:pt x="1236" y="242"/>
                  <a:pt x="1236" y="241"/>
                  <a:pt x="1237" y="242"/>
                </a:cubicBezTo>
                <a:cubicBezTo>
                  <a:pt x="1238" y="242"/>
                  <a:pt x="1238" y="243"/>
                  <a:pt x="1239" y="243"/>
                </a:cubicBezTo>
                <a:cubicBezTo>
                  <a:pt x="1240" y="243"/>
                  <a:pt x="1241" y="241"/>
                  <a:pt x="1242" y="241"/>
                </a:cubicBezTo>
                <a:cubicBezTo>
                  <a:pt x="1243" y="241"/>
                  <a:pt x="1244" y="241"/>
                  <a:pt x="1245" y="242"/>
                </a:cubicBezTo>
                <a:cubicBezTo>
                  <a:pt x="1246" y="242"/>
                  <a:pt x="1248" y="241"/>
                  <a:pt x="1249" y="242"/>
                </a:cubicBezTo>
                <a:cubicBezTo>
                  <a:pt x="1249" y="242"/>
                  <a:pt x="1249" y="243"/>
                  <a:pt x="1249" y="244"/>
                </a:cubicBezTo>
                <a:cubicBezTo>
                  <a:pt x="1250" y="245"/>
                  <a:pt x="1251" y="245"/>
                  <a:pt x="1252" y="245"/>
                </a:cubicBezTo>
                <a:cubicBezTo>
                  <a:pt x="1253" y="245"/>
                  <a:pt x="1253" y="245"/>
                  <a:pt x="1254" y="246"/>
                </a:cubicBezTo>
                <a:cubicBezTo>
                  <a:pt x="1254" y="246"/>
                  <a:pt x="1255" y="246"/>
                  <a:pt x="1256" y="246"/>
                </a:cubicBezTo>
                <a:cubicBezTo>
                  <a:pt x="1258" y="246"/>
                  <a:pt x="1255" y="247"/>
                  <a:pt x="1254" y="247"/>
                </a:cubicBezTo>
                <a:cubicBezTo>
                  <a:pt x="1253" y="246"/>
                  <a:pt x="1253" y="246"/>
                  <a:pt x="1252" y="246"/>
                </a:cubicBezTo>
                <a:cubicBezTo>
                  <a:pt x="1251" y="246"/>
                  <a:pt x="1251" y="246"/>
                  <a:pt x="1250" y="246"/>
                </a:cubicBezTo>
                <a:cubicBezTo>
                  <a:pt x="1249" y="246"/>
                  <a:pt x="1248" y="245"/>
                  <a:pt x="1247" y="245"/>
                </a:cubicBezTo>
                <a:cubicBezTo>
                  <a:pt x="1245" y="245"/>
                  <a:pt x="1244" y="245"/>
                  <a:pt x="1242" y="246"/>
                </a:cubicBezTo>
                <a:cubicBezTo>
                  <a:pt x="1241" y="246"/>
                  <a:pt x="1241" y="246"/>
                  <a:pt x="1240" y="246"/>
                </a:cubicBezTo>
                <a:cubicBezTo>
                  <a:pt x="1239" y="246"/>
                  <a:pt x="1239" y="247"/>
                  <a:pt x="1238" y="247"/>
                </a:cubicBezTo>
                <a:cubicBezTo>
                  <a:pt x="1237" y="248"/>
                  <a:pt x="1236" y="246"/>
                  <a:pt x="1235" y="246"/>
                </a:cubicBezTo>
                <a:cubicBezTo>
                  <a:pt x="1234" y="246"/>
                  <a:pt x="1233" y="246"/>
                  <a:pt x="1232" y="247"/>
                </a:cubicBezTo>
                <a:cubicBezTo>
                  <a:pt x="1232" y="247"/>
                  <a:pt x="1231" y="247"/>
                  <a:pt x="1230" y="247"/>
                </a:cubicBezTo>
                <a:cubicBezTo>
                  <a:pt x="1230" y="247"/>
                  <a:pt x="1230" y="248"/>
                  <a:pt x="1230" y="249"/>
                </a:cubicBezTo>
                <a:cubicBezTo>
                  <a:pt x="1230" y="250"/>
                  <a:pt x="1230" y="250"/>
                  <a:pt x="1231" y="250"/>
                </a:cubicBezTo>
                <a:cubicBezTo>
                  <a:pt x="1232" y="251"/>
                  <a:pt x="1233" y="250"/>
                  <a:pt x="1233" y="251"/>
                </a:cubicBezTo>
                <a:cubicBezTo>
                  <a:pt x="1234" y="252"/>
                  <a:pt x="1234" y="253"/>
                  <a:pt x="1235" y="252"/>
                </a:cubicBezTo>
                <a:cubicBezTo>
                  <a:pt x="1236" y="252"/>
                  <a:pt x="1236" y="252"/>
                  <a:pt x="1236" y="251"/>
                </a:cubicBezTo>
                <a:cubicBezTo>
                  <a:pt x="1237" y="251"/>
                  <a:pt x="1238" y="251"/>
                  <a:pt x="1239" y="252"/>
                </a:cubicBezTo>
                <a:cubicBezTo>
                  <a:pt x="1239" y="252"/>
                  <a:pt x="1240" y="253"/>
                  <a:pt x="1241" y="253"/>
                </a:cubicBezTo>
                <a:cubicBezTo>
                  <a:pt x="1241" y="253"/>
                  <a:pt x="1242" y="254"/>
                  <a:pt x="1242" y="254"/>
                </a:cubicBezTo>
                <a:cubicBezTo>
                  <a:pt x="1242" y="256"/>
                  <a:pt x="1239" y="254"/>
                  <a:pt x="1238" y="255"/>
                </a:cubicBezTo>
                <a:cubicBezTo>
                  <a:pt x="1237" y="255"/>
                  <a:pt x="1236" y="256"/>
                  <a:pt x="1235" y="256"/>
                </a:cubicBezTo>
                <a:cubicBezTo>
                  <a:pt x="1234" y="256"/>
                  <a:pt x="1232" y="255"/>
                  <a:pt x="1231" y="255"/>
                </a:cubicBezTo>
                <a:cubicBezTo>
                  <a:pt x="1229" y="255"/>
                  <a:pt x="1229" y="256"/>
                  <a:pt x="1227" y="257"/>
                </a:cubicBezTo>
                <a:cubicBezTo>
                  <a:pt x="1227" y="257"/>
                  <a:pt x="1225" y="257"/>
                  <a:pt x="1225" y="258"/>
                </a:cubicBezTo>
                <a:cubicBezTo>
                  <a:pt x="1224" y="259"/>
                  <a:pt x="1225" y="259"/>
                  <a:pt x="1226" y="259"/>
                </a:cubicBezTo>
                <a:cubicBezTo>
                  <a:pt x="1227" y="259"/>
                  <a:pt x="1227" y="259"/>
                  <a:pt x="1228" y="260"/>
                </a:cubicBezTo>
                <a:cubicBezTo>
                  <a:pt x="1229" y="260"/>
                  <a:pt x="1229" y="260"/>
                  <a:pt x="1230" y="260"/>
                </a:cubicBezTo>
                <a:cubicBezTo>
                  <a:pt x="1231" y="260"/>
                  <a:pt x="1232" y="260"/>
                  <a:pt x="1232" y="260"/>
                </a:cubicBezTo>
                <a:cubicBezTo>
                  <a:pt x="1233" y="261"/>
                  <a:pt x="1232" y="261"/>
                  <a:pt x="1232" y="262"/>
                </a:cubicBezTo>
                <a:cubicBezTo>
                  <a:pt x="1231" y="262"/>
                  <a:pt x="1231" y="262"/>
                  <a:pt x="1230" y="262"/>
                </a:cubicBezTo>
                <a:cubicBezTo>
                  <a:pt x="1229" y="262"/>
                  <a:pt x="1229" y="262"/>
                  <a:pt x="1228" y="262"/>
                </a:cubicBezTo>
                <a:cubicBezTo>
                  <a:pt x="1227" y="262"/>
                  <a:pt x="1226" y="262"/>
                  <a:pt x="1225" y="262"/>
                </a:cubicBezTo>
                <a:cubicBezTo>
                  <a:pt x="1224" y="262"/>
                  <a:pt x="1224" y="261"/>
                  <a:pt x="1223" y="261"/>
                </a:cubicBezTo>
                <a:cubicBezTo>
                  <a:pt x="1222" y="261"/>
                  <a:pt x="1222" y="262"/>
                  <a:pt x="1222" y="263"/>
                </a:cubicBezTo>
                <a:cubicBezTo>
                  <a:pt x="1223" y="263"/>
                  <a:pt x="1223" y="263"/>
                  <a:pt x="1224" y="263"/>
                </a:cubicBezTo>
                <a:cubicBezTo>
                  <a:pt x="1226" y="264"/>
                  <a:pt x="1227" y="264"/>
                  <a:pt x="1229" y="265"/>
                </a:cubicBezTo>
                <a:cubicBezTo>
                  <a:pt x="1231" y="265"/>
                  <a:pt x="1231" y="267"/>
                  <a:pt x="1233" y="267"/>
                </a:cubicBezTo>
                <a:cubicBezTo>
                  <a:pt x="1233" y="267"/>
                  <a:pt x="1235" y="267"/>
                  <a:pt x="1235" y="268"/>
                </a:cubicBezTo>
                <a:cubicBezTo>
                  <a:pt x="1235" y="269"/>
                  <a:pt x="1231" y="268"/>
                  <a:pt x="1230" y="268"/>
                </a:cubicBezTo>
                <a:cubicBezTo>
                  <a:pt x="1230" y="268"/>
                  <a:pt x="1229" y="267"/>
                  <a:pt x="1228" y="267"/>
                </a:cubicBezTo>
                <a:cubicBezTo>
                  <a:pt x="1228" y="267"/>
                  <a:pt x="1227" y="267"/>
                  <a:pt x="1226" y="267"/>
                </a:cubicBezTo>
                <a:cubicBezTo>
                  <a:pt x="1224" y="267"/>
                  <a:pt x="1223" y="266"/>
                  <a:pt x="1221" y="266"/>
                </a:cubicBezTo>
                <a:cubicBezTo>
                  <a:pt x="1220" y="266"/>
                  <a:pt x="1218" y="267"/>
                  <a:pt x="1217" y="268"/>
                </a:cubicBezTo>
                <a:cubicBezTo>
                  <a:pt x="1216" y="268"/>
                  <a:pt x="1216" y="269"/>
                  <a:pt x="1215" y="269"/>
                </a:cubicBezTo>
                <a:cubicBezTo>
                  <a:pt x="1214" y="270"/>
                  <a:pt x="1213" y="270"/>
                  <a:pt x="1213" y="270"/>
                </a:cubicBezTo>
                <a:cubicBezTo>
                  <a:pt x="1212" y="270"/>
                  <a:pt x="1211" y="271"/>
                  <a:pt x="1211" y="271"/>
                </a:cubicBezTo>
                <a:cubicBezTo>
                  <a:pt x="1211" y="272"/>
                  <a:pt x="1212" y="272"/>
                  <a:pt x="1213" y="272"/>
                </a:cubicBezTo>
                <a:cubicBezTo>
                  <a:pt x="1215" y="273"/>
                  <a:pt x="1213" y="275"/>
                  <a:pt x="1212" y="275"/>
                </a:cubicBezTo>
                <a:cubicBezTo>
                  <a:pt x="1210" y="275"/>
                  <a:pt x="1209" y="275"/>
                  <a:pt x="1208" y="275"/>
                </a:cubicBezTo>
                <a:cubicBezTo>
                  <a:pt x="1206" y="276"/>
                  <a:pt x="1204" y="276"/>
                  <a:pt x="1203" y="277"/>
                </a:cubicBezTo>
                <a:cubicBezTo>
                  <a:pt x="1200" y="279"/>
                  <a:pt x="1198" y="282"/>
                  <a:pt x="1194" y="280"/>
                </a:cubicBezTo>
                <a:cubicBezTo>
                  <a:pt x="1193" y="280"/>
                  <a:pt x="1193" y="281"/>
                  <a:pt x="1194" y="282"/>
                </a:cubicBezTo>
                <a:cubicBezTo>
                  <a:pt x="1195" y="283"/>
                  <a:pt x="1196" y="283"/>
                  <a:pt x="1198" y="283"/>
                </a:cubicBezTo>
                <a:cubicBezTo>
                  <a:pt x="1199" y="283"/>
                  <a:pt x="1200" y="284"/>
                  <a:pt x="1202" y="284"/>
                </a:cubicBezTo>
                <a:cubicBezTo>
                  <a:pt x="1203" y="284"/>
                  <a:pt x="1205" y="284"/>
                  <a:pt x="1207" y="284"/>
                </a:cubicBezTo>
                <a:cubicBezTo>
                  <a:pt x="1207" y="284"/>
                  <a:pt x="1208" y="285"/>
                  <a:pt x="1209" y="285"/>
                </a:cubicBezTo>
                <a:cubicBezTo>
                  <a:pt x="1209" y="285"/>
                  <a:pt x="1210" y="284"/>
                  <a:pt x="1211" y="284"/>
                </a:cubicBezTo>
                <a:cubicBezTo>
                  <a:pt x="1212" y="284"/>
                  <a:pt x="1213" y="284"/>
                  <a:pt x="1214" y="284"/>
                </a:cubicBezTo>
                <a:cubicBezTo>
                  <a:pt x="1215" y="284"/>
                  <a:pt x="1216" y="284"/>
                  <a:pt x="1217" y="284"/>
                </a:cubicBezTo>
                <a:cubicBezTo>
                  <a:pt x="1218" y="284"/>
                  <a:pt x="1219" y="284"/>
                  <a:pt x="1220" y="284"/>
                </a:cubicBezTo>
                <a:cubicBezTo>
                  <a:pt x="1221" y="284"/>
                  <a:pt x="1222" y="283"/>
                  <a:pt x="1223" y="284"/>
                </a:cubicBezTo>
                <a:cubicBezTo>
                  <a:pt x="1223" y="284"/>
                  <a:pt x="1223" y="284"/>
                  <a:pt x="1223" y="284"/>
                </a:cubicBezTo>
                <a:cubicBezTo>
                  <a:pt x="1222" y="284"/>
                  <a:pt x="1221" y="284"/>
                  <a:pt x="1221" y="285"/>
                </a:cubicBezTo>
                <a:cubicBezTo>
                  <a:pt x="1220" y="285"/>
                  <a:pt x="1220" y="285"/>
                  <a:pt x="1219" y="285"/>
                </a:cubicBezTo>
                <a:cubicBezTo>
                  <a:pt x="1218" y="285"/>
                  <a:pt x="1216" y="285"/>
                  <a:pt x="1215" y="286"/>
                </a:cubicBezTo>
                <a:cubicBezTo>
                  <a:pt x="1214" y="286"/>
                  <a:pt x="1214" y="287"/>
                  <a:pt x="1213" y="287"/>
                </a:cubicBezTo>
                <a:cubicBezTo>
                  <a:pt x="1212" y="287"/>
                  <a:pt x="1212" y="287"/>
                  <a:pt x="1211" y="287"/>
                </a:cubicBezTo>
                <a:cubicBezTo>
                  <a:pt x="1209" y="288"/>
                  <a:pt x="1208" y="289"/>
                  <a:pt x="1206" y="290"/>
                </a:cubicBezTo>
                <a:cubicBezTo>
                  <a:pt x="1205" y="290"/>
                  <a:pt x="1203" y="291"/>
                  <a:pt x="1203" y="293"/>
                </a:cubicBezTo>
                <a:cubicBezTo>
                  <a:pt x="1203" y="294"/>
                  <a:pt x="1203" y="295"/>
                  <a:pt x="1201" y="296"/>
                </a:cubicBezTo>
                <a:cubicBezTo>
                  <a:pt x="1200" y="296"/>
                  <a:pt x="1199" y="296"/>
                  <a:pt x="1200" y="297"/>
                </a:cubicBezTo>
                <a:cubicBezTo>
                  <a:pt x="1200" y="297"/>
                  <a:pt x="1201" y="297"/>
                  <a:pt x="1202" y="297"/>
                </a:cubicBezTo>
                <a:cubicBezTo>
                  <a:pt x="1203" y="296"/>
                  <a:pt x="1205" y="297"/>
                  <a:pt x="1206" y="297"/>
                </a:cubicBezTo>
                <a:cubicBezTo>
                  <a:pt x="1208" y="297"/>
                  <a:pt x="1209" y="297"/>
                  <a:pt x="1210" y="297"/>
                </a:cubicBezTo>
                <a:cubicBezTo>
                  <a:pt x="1212" y="296"/>
                  <a:pt x="1213" y="295"/>
                  <a:pt x="1214" y="295"/>
                </a:cubicBezTo>
                <a:cubicBezTo>
                  <a:pt x="1216" y="294"/>
                  <a:pt x="1217" y="294"/>
                  <a:pt x="1219" y="295"/>
                </a:cubicBezTo>
                <a:cubicBezTo>
                  <a:pt x="1219" y="295"/>
                  <a:pt x="1220" y="296"/>
                  <a:pt x="1220" y="296"/>
                </a:cubicBezTo>
                <a:cubicBezTo>
                  <a:pt x="1221" y="297"/>
                  <a:pt x="1222" y="297"/>
                  <a:pt x="1223" y="297"/>
                </a:cubicBezTo>
                <a:cubicBezTo>
                  <a:pt x="1223" y="298"/>
                  <a:pt x="1223" y="298"/>
                  <a:pt x="1222" y="298"/>
                </a:cubicBezTo>
                <a:cubicBezTo>
                  <a:pt x="1221" y="298"/>
                  <a:pt x="1221" y="298"/>
                  <a:pt x="1220" y="297"/>
                </a:cubicBezTo>
                <a:cubicBezTo>
                  <a:pt x="1219" y="297"/>
                  <a:pt x="1218" y="297"/>
                  <a:pt x="1216" y="297"/>
                </a:cubicBezTo>
                <a:cubicBezTo>
                  <a:pt x="1215" y="297"/>
                  <a:pt x="1213" y="297"/>
                  <a:pt x="1212" y="297"/>
                </a:cubicBezTo>
                <a:cubicBezTo>
                  <a:pt x="1210" y="297"/>
                  <a:pt x="1208" y="298"/>
                  <a:pt x="1207" y="298"/>
                </a:cubicBezTo>
                <a:cubicBezTo>
                  <a:pt x="1205" y="298"/>
                  <a:pt x="1204" y="299"/>
                  <a:pt x="1202" y="299"/>
                </a:cubicBezTo>
                <a:cubicBezTo>
                  <a:pt x="1201" y="300"/>
                  <a:pt x="1199" y="299"/>
                  <a:pt x="1197" y="299"/>
                </a:cubicBezTo>
                <a:cubicBezTo>
                  <a:pt x="1195" y="300"/>
                  <a:pt x="1193" y="301"/>
                  <a:pt x="1192" y="302"/>
                </a:cubicBezTo>
                <a:cubicBezTo>
                  <a:pt x="1188" y="303"/>
                  <a:pt x="1183" y="302"/>
                  <a:pt x="1182" y="306"/>
                </a:cubicBezTo>
                <a:cubicBezTo>
                  <a:pt x="1182" y="307"/>
                  <a:pt x="1182" y="307"/>
                  <a:pt x="1183" y="308"/>
                </a:cubicBezTo>
                <a:cubicBezTo>
                  <a:pt x="1183" y="308"/>
                  <a:pt x="1184" y="309"/>
                  <a:pt x="1183" y="310"/>
                </a:cubicBezTo>
                <a:cubicBezTo>
                  <a:pt x="1183" y="311"/>
                  <a:pt x="1182" y="310"/>
                  <a:pt x="1182" y="310"/>
                </a:cubicBezTo>
                <a:cubicBezTo>
                  <a:pt x="1181" y="311"/>
                  <a:pt x="1182" y="311"/>
                  <a:pt x="1182" y="312"/>
                </a:cubicBezTo>
                <a:cubicBezTo>
                  <a:pt x="1182" y="313"/>
                  <a:pt x="1182" y="313"/>
                  <a:pt x="1183" y="313"/>
                </a:cubicBezTo>
                <a:cubicBezTo>
                  <a:pt x="1184" y="313"/>
                  <a:pt x="1184" y="314"/>
                  <a:pt x="1185" y="314"/>
                </a:cubicBezTo>
                <a:cubicBezTo>
                  <a:pt x="1185" y="315"/>
                  <a:pt x="1184" y="315"/>
                  <a:pt x="1183" y="315"/>
                </a:cubicBezTo>
                <a:cubicBezTo>
                  <a:pt x="1183" y="314"/>
                  <a:pt x="1183" y="314"/>
                  <a:pt x="1182" y="314"/>
                </a:cubicBezTo>
                <a:cubicBezTo>
                  <a:pt x="1181" y="314"/>
                  <a:pt x="1179" y="314"/>
                  <a:pt x="1178" y="314"/>
                </a:cubicBezTo>
                <a:cubicBezTo>
                  <a:pt x="1176" y="315"/>
                  <a:pt x="1175" y="315"/>
                  <a:pt x="1173" y="316"/>
                </a:cubicBezTo>
                <a:cubicBezTo>
                  <a:pt x="1173" y="317"/>
                  <a:pt x="1172" y="317"/>
                  <a:pt x="1171" y="317"/>
                </a:cubicBezTo>
                <a:cubicBezTo>
                  <a:pt x="1171" y="318"/>
                  <a:pt x="1171" y="318"/>
                  <a:pt x="1170" y="319"/>
                </a:cubicBezTo>
                <a:cubicBezTo>
                  <a:pt x="1169" y="319"/>
                  <a:pt x="1169" y="319"/>
                  <a:pt x="1168" y="320"/>
                </a:cubicBezTo>
                <a:cubicBezTo>
                  <a:pt x="1167" y="321"/>
                  <a:pt x="1169" y="322"/>
                  <a:pt x="1170" y="322"/>
                </a:cubicBezTo>
                <a:cubicBezTo>
                  <a:pt x="1171" y="322"/>
                  <a:pt x="1171" y="322"/>
                  <a:pt x="1172" y="322"/>
                </a:cubicBezTo>
                <a:cubicBezTo>
                  <a:pt x="1173" y="322"/>
                  <a:pt x="1174" y="323"/>
                  <a:pt x="1175" y="323"/>
                </a:cubicBezTo>
                <a:cubicBezTo>
                  <a:pt x="1176" y="323"/>
                  <a:pt x="1177" y="322"/>
                  <a:pt x="1179" y="322"/>
                </a:cubicBezTo>
                <a:cubicBezTo>
                  <a:pt x="1180" y="322"/>
                  <a:pt x="1180" y="323"/>
                  <a:pt x="1179" y="323"/>
                </a:cubicBezTo>
                <a:cubicBezTo>
                  <a:pt x="1179" y="323"/>
                  <a:pt x="1178" y="323"/>
                  <a:pt x="1178" y="323"/>
                </a:cubicBezTo>
                <a:cubicBezTo>
                  <a:pt x="1177" y="323"/>
                  <a:pt x="1177" y="324"/>
                  <a:pt x="1176" y="324"/>
                </a:cubicBezTo>
                <a:cubicBezTo>
                  <a:pt x="1175" y="324"/>
                  <a:pt x="1175" y="324"/>
                  <a:pt x="1174" y="325"/>
                </a:cubicBezTo>
                <a:cubicBezTo>
                  <a:pt x="1174" y="325"/>
                  <a:pt x="1174" y="326"/>
                  <a:pt x="1174" y="327"/>
                </a:cubicBezTo>
                <a:cubicBezTo>
                  <a:pt x="1175" y="327"/>
                  <a:pt x="1176" y="326"/>
                  <a:pt x="1176" y="326"/>
                </a:cubicBezTo>
                <a:cubicBezTo>
                  <a:pt x="1177" y="326"/>
                  <a:pt x="1178" y="327"/>
                  <a:pt x="1178" y="326"/>
                </a:cubicBezTo>
                <a:cubicBezTo>
                  <a:pt x="1179" y="326"/>
                  <a:pt x="1179" y="325"/>
                  <a:pt x="1180" y="325"/>
                </a:cubicBezTo>
                <a:cubicBezTo>
                  <a:pt x="1181" y="326"/>
                  <a:pt x="1180" y="327"/>
                  <a:pt x="1179" y="328"/>
                </a:cubicBezTo>
                <a:cubicBezTo>
                  <a:pt x="1178" y="328"/>
                  <a:pt x="1177" y="328"/>
                  <a:pt x="1175" y="329"/>
                </a:cubicBezTo>
                <a:cubicBezTo>
                  <a:pt x="1175" y="329"/>
                  <a:pt x="1174" y="330"/>
                  <a:pt x="1174" y="330"/>
                </a:cubicBezTo>
                <a:cubicBezTo>
                  <a:pt x="1173" y="331"/>
                  <a:pt x="1172" y="331"/>
                  <a:pt x="1173" y="332"/>
                </a:cubicBezTo>
                <a:cubicBezTo>
                  <a:pt x="1173" y="332"/>
                  <a:pt x="1174" y="332"/>
                  <a:pt x="1174" y="333"/>
                </a:cubicBezTo>
                <a:cubicBezTo>
                  <a:pt x="1174" y="334"/>
                  <a:pt x="1174" y="334"/>
                  <a:pt x="1173" y="335"/>
                </a:cubicBezTo>
                <a:cubicBezTo>
                  <a:pt x="1173" y="335"/>
                  <a:pt x="1172" y="334"/>
                  <a:pt x="1172" y="335"/>
                </a:cubicBezTo>
                <a:cubicBezTo>
                  <a:pt x="1172" y="335"/>
                  <a:pt x="1172" y="335"/>
                  <a:pt x="1172" y="335"/>
                </a:cubicBezTo>
                <a:cubicBezTo>
                  <a:pt x="1173" y="336"/>
                  <a:pt x="1173" y="336"/>
                  <a:pt x="1172" y="337"/>
                </a:cubicBezTo>
                <a:cubicBezTo>
                  <a:pt x="1172" y="337"/>
                  <a:pt x="1172" y="338"/>
                  <a:pt x="1171" y="338"/>
                </a:cubicBezTo>
                <a:cubicBezTo>
                  <a:pt x="1171" y="338"/>
                  <a:pt x="1170" y="338"/>
                  <a:pt x="1170" y="338"/>
                </a:cubicBezTo>
                <a:cubicBezTo>
                  <a:pt x="1170" y="338"/>
                  <a:pt x="1170" y="338"/>
                  <a:pt x="1169" y="337"/>
                </a:cubicBezTo>
                <a:cubicBezTo>
                  <a:pt x="1169" y="337"/>
                  <a:pt x="1168" y="337"/>
                  <a:pt x="1169" y="338"/>
                </a:cubicBezTo>
                <a:cubicBezTo>
                  <a:pt x="1169" y="338"/>
                  <a:pt x="1169" y="339"/>
                  <a:pt x="1169" y="340"/>
                </a:cubicBezTo>
                <a:cubicBezTo>
                  <a:pt x="1169" y="341"/>
                  <a:pt x="1168" y="341"/>
                  <a:pt x="1168" y="342"/>
                </a:cubicBezTo>
                <a:cubicBezTo>
                  <a:pt x="1168" y="343"/>
                  <a:pt x="1170" y="345"/>
                  <a:pt x="1168" y="346"/>
                </a:cubicBezTo>
                <a:cubicBezTo>
                  <a:pt x="1167" y="346"/>
                  <a:pt x="1166" y="346"/>
                  <a:pt x="1165" y="346"/>
                </a:cubicBezTo>
                <a:cubicBezTo>
                  <a:pt x="1165" y="346"/>
                  <a:pt x="1165" y="345"/>
                  <a:pt x="1164" y="345"/>
                </a:cubicBezTo>
                <a:cubicBezTo>
                  <a:pt x="1163" y="344"/>
                  <a:pt x="1161" y="345"/>
                  <a:pt x="1159" y="344"/>
                </a:cubicBezTo>
                <a:cubicBezTo>
                  <a:pt x="1159" y="344"/>
                  <a:pt x="1159" y="343"/>
                  <a:pt x="1158" y="343"/>
                </a:cubicBezTo>
                <a:cubicBezTo>
                  <a:pt x="1157" y="343"/>
                  <a:pt x="1157" y="343"/>
                  <a:pt x="1156" y="343"/>
                </a:cubicBezTo>
                <a:cubicBezTo>
                  <a:pt x="1154" y="343"/>
                  <a:pt x="1153" y="345"/>
                  <a:pt x="1151" y="347"/>
                </a:cubicBezTo>
                <a:cubicBezTo>
                  <a:pt x="1150" y="348"/>
                  <a:pt x="1149" y="348"/>
                  <a:pt x="1149" y="349"/>
                </a:cubicBezTo>
                <a:cubicBezTo>
                  <a:pt x="1148" y="351"/>
                  <a:pt x="1148" y="353"/>
                  <a:pt x="1148" y="355"/>
                </a:cubicBezTo>
                <a:cubicBezTo>
                  <a:pt x="1149" y="356"/>
                  <a:pt x="1149" y="358"/>
                  <a:pt x="1150" y="359"/>
                </a:cubicBezTo>
                <a:close/>
                <a:moveTo>
                  <a:pt x="1298" y="20"/>
                </a:moveTo>
                <a:cubicBezTo>
                  <a:pt x="1297" y="20"/>
                  <a:pt x="1294" y="21"/>
                  <a:pt x="1294" y="22"/>
                </a:cubicBezTo>
                <a:cubicBezTo>
                  <a:pt x="1294" y="23"/>
                  <a:pt x="1294" y="23"/>
                  <a:pt x="1295" y="23"/>
                </a:cubicBezTo>
                <a:cubicBezTo>
                  <a:pt x="1295" y="23"/>
                  <a:pt x="1295" y="24"/>
                  <a:pt x="1296" y="24"/>
                </a:cubicBezTo>
                <a:cubicBezTo>
                  <a:pt x="1297" y="24"/>
                  <a:pt x="1297" y="24"/>
                  <a:pt x="1298" y="24"/>
                </a:cubicBezTo>
                <a:cubicBezTo>
                  <a:pt x="1299" y="24"/>
                  <a:pt x="1300" y="25"/>
                  <a:pt x="1301" y="26"/>
                </a:cubicBezTo>
                <a:cubicBezTo>
                  <a:pt x="1302" y="26"/>
                  <a:pt x="1303" y="28"/>
                  <a:pt x="1305" y="27"/>
                </a:cubicBezTo>
                <a:cubicBezTo>
                  <a:pt x="1306" y="27"/>
                  <a:pt x="1307" y="26"/>
                  <a:pt x="1309" y="25"/>
                </a:cubicBezTo>
                <a:cubicBezTo>
                  <a:pt x="1310" y="25"/>
                  <a:pt x="1312" y="25"/>
                  <a:pt x="1314" y="24"/>
                </a:cubicBezTo>
                <a:cubicBezTo>
                  <a:pt x="1314" y="24"/>
                  <a:pt x="1315" y="24"/>
                  <a:pt x="1315" y="23"/>
                </a:cubicBezTo>
                <a:cubicBezTo>
                  <a:pt x="1315" y="22"/>
                  <a:pt x="1314" y="21"/>
                  <a:pt x="1314" y="21"/>
                </a:cubicBezTo>
                <a:cubicBezTo>
                  <a:pt x="1313" y="20"/>
                  <a:pt x="1312" y="20"/>
                  <a:pt x="1311" y="20"/>
                </a:cubicBezTo>
                <a:cubicBezTo>
                  <a:pt x="1309" y="19"/>
                  <a:pt x="1308" y="19"/>
                  <a:pt x="1307" y="19"/>
                </a:cubicBezTo>
                <a:cubicBezTo>
                  <a:pt x="1305" y="19"/>
                  <a:pt x="1304" y="20"/>
                  <a:pt x="1303" y="19"/>
                </a:cubicBezTo>
                <a:cubicBezTo>
                  <a:pt x="1301" y="19"/>
                  <a:pt x="1300" y="19"/>
                  <a:pt x="1298" y="20"/>
                </a:cubicBezTo>
                <a:close/>
                <a:moveTo>
                  <a:pt x="1336" y="6"/>
                </a:moveTo>
                <a:cubicBezTo>
                  <a:pt x="1339" y="6"/>
                  <a:pt x="1343" y="5"/>
                  <a:pt x="1344" y="2"/>
                </a:cubicBezTo>
                <a:cubicBezTo>
                  <a:pt x="1327" y="3"/>
                  <a:pt x="1327" y="3"/>
                  <a:pt x="1327" y="3"/>
                </a:cubicBezTo>
                <a:cubicBezTo>
                  <a:pt x="1328" y="3"/>
                  <a:pt x="1330" y="3"/>
                  <a:pt x="1332" y="4"/>
                </a:cubicBezTo>
                <a:cubicBezTo>
                  <a:pt x="1333" y="5"/>
                  <a:pt x="1335" y="6"/>
                  <a:pt x="1336" y="6"/>
                </a:cubicBezTo>
                <a:close/>
                <a:moveTo>
                  <a:pt x="1816" y="245"/>
                </a:moveTo>
                <a:cubicBezTo>
                  <a:pt x="1818" y="244"/>
                  <a:pt x="1819" y="245"/>
                  <a:pt x="1821" y="245"/>
                </a:cubicBezTo>
                <a:cubicBezTo>
                  <a:pt x="1822" y="245"/>
                  <a:pt x="1824" y="245"/>
                  <a:pt x="1823" y="243"/>
                </a:cubicBezTo>
                <a:cubicBezTo>
                  <a:pt x="1823" y="242"/>
                  <a:pt x="1822" y="242"/>
                  <a:pt x="1822" y="242"/>
                </a:cubicBezTo>
                <a:cubicBezTo>
                  <a:pt x="1821" y="242"/>
                  <a:pt x="1821" y="241"/>
                  <a:pt x="1820" y="241"/>
                </a:cubicBezTo>
                <a:cubicBezTo>
                  <a:pt x="1818" y="241"/>
                  <a:pt x="1817" y="243"/>
                  <a:pt x="1815" y="243"/>
                </a:cubicBezTo>
                <a:cubicBezTo>
                  <a:pt x="1814" y="243"/>
                  <a:pt x="1814" y="243"/>
                  <a:pt x="1813" y="244"/>
                </a:cubicBezTo>
                <a:cubicBezTo>
                  <a:pt x="1813" y="244"/>
                  <a:pt x="1812" y="245"/>
                  <a:pt x="1813" y="245"/>
                </a:cubicBezTo>
                <a:cubicBezTo>
                  <a:pt x="1814" y="246"/>
                  <a:pt x="1815" y="245"/>
                  <a:pt x="1816" y="245"/>
                </a:cubicBezTo>
                <a:close/>
                <a:moveTo>
                  <a:pt x="1929" y="23"/>
                </a:moveTo>
                <a:cubicBezTo>
                  <a:pt x="1930" y="24"/>
                  <a:pt x="1929" y="26"/>
                  <a:pt x="1929" y="28"/>
                </a:cubicBezTo>
                <a:cubicBezTo>
                  <a:pt x="1929" y="30"/>
                  <a:pt x="1930" y="31"/>
                  <a:pt x="1932" y="31"/>
                </a:cubicBezTo>
                <a:cubicBezTo>
                  <a:pt x="1933" y="31"/>
                  <a:pt x="1935" y="32"/>
                  <a:pt x="1936" y="32"/>
                </a:cubicBezTo>
                <a:cubicBezTo>
                  <a:pt x="1939" y="33"/>
                  <a:pt x="1942" y="32"/>
                  <a:pt x="1945" y="33"/>
                </a:cubicBezTo>
                <a:cubicBezTo>
                  <a:pt x="1945" y="33"/>
                  <a:pt x="1946" y="33"/>
                  <a:pt x="1947" y="33"/>
                </a:cubicBezTo>
                <a:cubicBezTo>
                  <a:pt x="1947" y="33"/>
                  <a:pt x="1948" y="33"/>
                  <a:pt x="1948" y="34"/>
                </a:cubicBezTo>
                <a:cubicBezTo>
                  <a:pt x="1948" y="35"/>
                  <a:pt x="1946" y="35"/>
                  <a:pt x="1947" y="37"/>
                </a:cubicBezTo>
                <a:cubicBezTo>
                  <a:pt x="1948" y="39"/>
                  <a:pt x="1953" y="39"/>
                  <a:pt x="1955" y="39"/>
                </a:cubicBezTo>
                <a:cubicBezTo>
                  <a:pt x="1958" y="38"/>
                  <a:pt x="1961" y="39"/>
                  <a:pt x="1964" y="38"/>
                </a:cubicBezTo>
                <a:cubicBezTo>
                  <a:pt x="1965" y="38"/>
                  <a:pt x="1966" y="38"/>
                  <a:pt x="1966" y="37"/>
                </a:cubicBezTo>
                <a:cubicBezTo>
                  <a:pt x="1967" y="37"/>
                  <a:pt x="1968" y="37"/>
                  <a:pt x="1969" y="37"/>
                </a:cubicBezTo>
                <a:cubicBezTo>
                  <a:pt x="1969" y="36"/>
                  <a:pt x="1970" y="36"/>
                  <a:pt x="1971" y="36"/>
                </a:cubicBezTo>
                <a:cubicBezTo>
                  <a:pt x="1972" y="36"/>
                  <a:pt x="1972" y="35"/>
                  <a:pt x="1973" y="35"/>
                </a:cubicBezTo>
                <a:cubicBezTo>
                  <a:pt x="1974" y="34"/>
                  <a:pt x="1975" y="33"/>
                  <a:pt x="1976" y="32"/>
                </a:cubicBezTo>
                <a:cubicBezTo>
                  <a:pt x="1978" y="32"/>
                  <a:pt x="1979" y="32"/>
                  <a:pt x="1980" y="31"/>
                </a:cubicBezTo>
                <a:cubicBezTo>
                  <a:pt x="1981" y="31"/>
                  <a:pt x="1981" y="30"/>
                  <a:pt x="1982" y="30"/>
                </a:cubicBezTo>
                <a:cubicBezTo>
                  <a:pt x="1982" y="29"/>
                  <a:pt x="1983" y="29"/>
                  <a:pt x="1983" y="29"/>
                </a:cubicBezTo>
                <a:cubicBezTo>
                  <a:pt x="1984" y="29"/>
                  <a:pt x="1984" y="28"/>
                  <a:pt x="1983" y="27"/>
                </a:cubicBezTo>
                <a:cubicBezTo>
                  <a:pt x="1983" y="27"/>
                  <a:pt x="1982" y="27"/>
                  <a:pt x="1981" y="27"/>
                </a:cubicBezTo>
                <a:cubicBezTo>
                  <a:pt x="1978" y="26"/>
                  <a:pt x="1975" y="25"/>
                  <a:pt x="1972" y="24"/>
                </a:cubicBezTo>
                <a:cubicBezTo>
                  <a:pt x="1969" y="24"/>
                  <a:pt x="1965" y="24"/>
                  <a:pt x="1961" y="23"/>
                </a:cubicBezTo>
                <a:cubicBezTo>
                  <a:pt x="1959" y="22"/>
                  <a:pt x="1957" y="23"/>
                  <a:pt x="1955" y="23"/>
                </a:cubicBezTo>
                <a:cubicBezTo>
                  <a:pt x="1952" y="23"/>
                  <a:pt x="1950" y="22"/>
                  <a:pt x="1948" y="22"/>
                </a:cubicBezTo>
                <a:cubicBezTo>
                  <a:pt x="1944" y="22"/>
                  <a:pt x="1941" y="22"/>
                  <a:pt x="1937" y="22"/>
                </a:cubicBezTo>
                <a:cubicBezTo>
                  <a:pt x="1935" y="22"/>
                  <a:pt x="1934" y="22"/>
                  <a:pt x="1933" y="22"/>
                </a:cubicBezTo>
                <a:cubicBezTo>
                  <a:pt x="1931" y="22"/>
                  <a:pt x="1930" y="21"/>
                  <a:pt x="1929" y="20"/>
                </a:cubicBezTo>
                <a:cubicBezTo>
                  <a:pt x="1928" y="20"/>
                  <a:pt x="1927" y="20"/>
                  <a:pt x="1927" y="21"/>
                </a:cubicBezTo>
                <a:cubicBezTo>
                  <a:pt x="1928" y="22"/>
                  <a:pt x="1929" y="22"/>
                  <a:pt x="1929" y="23"/>
                </a:cubicBezTo>
                <a:close/>
                <a:moveTo>
                  <a:pt x="1512" y="309"/>
                </a:moveTo>
                <a:cubicBezTo>
                  <a:pt x="1513" y="310"/>
                  <a:pt x="1515" y="311"/>
                  <a:pt x="1516" y="310"/>
                </a:cubicBezTo>
                <a:cubicBezTo>
                  <a:pt x="1517" y="309"/>
                  <a:pt x="1517" y="309"/>
                  <a:pt x="1519" y="309"/>
                </a:cubicBezTo>
                <a:cubicBezTo>
                  <a:pt x="1520" y="310"/>
                  <a:pt x="1522" y="310"/>
                  <a:pt x="1523" y="310"/>
                </a:cubicBezTo>
                <a:cubicBezTo>
                  <a:pt x="1526" y="309"/>
                  <a:pt x="1528" y="307"/>
                  <a:pt x="1531" y="306"/>
                </a:cubicBezTo>
                <a:cubicBezTo>
                  <a:pt x="1532" y="306"/>
                  <a:pt x="1533" y="306"/>
                  <a:pt x="1535" y="307"/>
                </a:cubicBezTo>
                <a:cubicBezTo>
                  <a:pt x="1536" y="307"/>
                  <a:pt x="1537" y="307"/>
                  <a:pt x="1537" y="307"/>
                </a:cubicBezTo>
                <a:cubicBezTo>
                  <a:pt x="1538" y="306"/>
                  <a:pt x="1538" y="306"/>
                  <a:pt x="1539" y="306"/>
                </a:cubicBezTo>
                <a:cubicBezTo>
                  <a:pt x="1540" y="305"/>
                  <a:pt x="1541" y="304"/>
                  <a:pt x="1543" y="304"/>
                </a:cubicBezTo>
                <a:cubicBezTo>
                  <a:pt x="1543" y="304"/>
                  <a:pt x="1544" y="304"/>
                  <a:pt x="1545" y="305"/>
                </a:cubicBezTo>
                <a:cubicBezTo>
                  <a:pt x="1545" y="305"/>
                  <a:pt x="1545" y="306"/>
                  <a:pt x="1546" y="306"/>
                </a:cubicBezTo>
                <a:cubicBezTo>
                  <a:pt x="1547" y="305"/>
                  <a:pt x="1547" y="305"/>
                  <a:pt x="1548" y="304"/>
                </a:cubicBezTo>
                <a:cubicBezTo>
                  <a:pt x="1548" y="303"/>
                  <a:pt x="1548" y="303"/>
                  <a:pt x="1547" y="302"/>
                </a:cubicBezTo>
                <a:cubicBezTo>
                  <a:pt x="1547" y="301"/>
                  <a:pt x="1546" y="301"/>
                  <a:pt x="1545" y="300"/>
                </a:cubicBezTo>
                <a:cubicBezTo>
                  <a:pt x="1543" y="298"/>
                  <a:pt x="1542" y="299"/>
                  <a:pt x="1541" y="299"/>
                </a:cubicBezTo>
                <a:cubicBezTo>
                  <a:pt x="1540" y="300"/>
                  <a:pt x="1539" y="299"/>
                  <a:pt x="1539" y="299"/>
                </a:cubicBezTo>
                <a:cubicBezTo>
                  <a:pt x="1538" y="298"/>
                  <a:pt x="1539" y="297"/>
                  <a:pt x="1538" y="297"/>
                </a:cubicBezTo>
                <a:cubicBezTo>
                  <a:pt x="1538" y="296"/>
                  <a:pt x="1537" y="296"/>
                  <a:pt x="1537" y="296"/>
                </a:cubicBezTo>
                <a:cubicBezTo>
                  <a:pt x="1537" y="295"/>
                  <a:pt x="1537" y="294"/>
                  <a:pt x="1538" y="294"/>
                </a:cubicBezTo>
                <a:cubicBezTo>
                  <a:pt x="1538" y="294"/>
                  <a:pt x="1540" y="295"/>
                  <a:pt x="1539" y="294"/>
                </a:cubicBezTo>
                <a:cubicBezTo>
                  <a:pt x="1539" y="293"/>
                  <a:pt x="1538" y="293"/>
                  <a:pt x="1537" y="293"/>
                </a:cubicBezTo>
                <a:cubicBezTo>
                  <a:pt x="1537" y="293"/>
                  <a:pt x="1537" y="292"/>
                  <a:pt x="1536" y="292"/>
                </a:cubicBezTo>
                <a:cubicBezTo>
                  <a:pt x="1536" y="292"/>
                  <a:pt x="1535" y="292"/>
                  <a:pt x="1534" y="292"/>
                </a:cubicBezTo>
                <a:cubicBezTo>
                  <a:pt x="1533" y="292"/>
                  <a:pt x="1531" y="292"/>
                  <a:pt x="1530" y="292"/>
                </a:cubicBezTo>
                <a:cubicBezTo>
                  <a:pt x="1528" y="292"/>
                  <a:pt x="1527" y="293"/>
                  <a:pt x="1526" y="293"/>
                </a:cubicBezTo>
                <a:cubicBezTo>
                  <a:pt x="1524" y="293"/>
                  <a:pt x="1523" y="293"/>
                  <a:pt x="1521" y="294"/>
                </a:cubicBezTo>
                <a:cubicBezTo>
                  <a:pt x="1520" y="294"/>
                  <a:pt x="1518" y="294"/>
                  <a:pt x="1517" y="294"/>
                </a:cubicBezTo>
                <a:cubicBezTo>
                  <a:pt x="1515" y="295"/>
                  <a:pt x="1515" y="296"/>
                  <a:pt x="1515" y="298"/>
                </a:cubicBezTo>
                <a:cubicBezTo>
                  <a:pt x="1515" y="300"/>
                  <a:pt x="1516" y="302"/>
                  <a:pt x="1515" y="304"/>
                </a:cubicBezTo>
                <a:cubicBezTo>
                  <a:pt x="1515" y="305"/>
                  <a:pt x="1513" y="306"/>
                  <a:pt x="1512" y="307"/>
                </a:cubicBezTo>
                <a:cubicBezTo>
                  <a:pt x="1511" y="308"/>
                  <a:pt x="1511" y="309"/>
                  <a:pt x="1512" y="309"/>
                </a:cubicBezTo>
                <a:close/>
                <a:moveTo>
                  <a:pt x="1700" y="1910"/>
                </a:moveTo>
                <a:cubicBezTo>
                  <a:pt x="1699" y="1910"/>
                  <a:pt x="1699" y="1910"/>
                  <a:pt x="1698" y="1909"/>
                </a:cubicBezTo>
                <a:cubicBezTo>
                  <a:pt x="1697" y="1909"/>
                  <a:pt x="1697" y="1909"/>
                  <a:pt x="1697" y="1909"/>
                </a:cubicBezTo>
                <a:cubicBezTo>
                  <a:pt x="1696" y="1908"/>
                  <a:pt x="1694" y="1909"/>
                  <a:pt x="1694" y="1910"/>
                </a:cubicBezTo>
                <a:cubicBezTo>
                  <a:pt x="1694" y="1910"/>
                  <a:pt x="1695" y="1910"/>
                  <a:pt x="1695" y="1910"/>
                </a:cubicBezTo>
                <a:cubicBezTo>
                  <a:pt x="1696" y="1910"/>
                  <a:pt x="1696" y="1910"/>
                  <a:pt x="1697" y="1911"/>
                </a:cubicBezTo>
                <a:cubicBezTo>
                  <a:pt x="1698" y="1911"/>
                  <a:pt x="1698" y="1911"/>
                  <a:pt x="1699" y="1911"/>
                </a:cubicBezTo>
                <a:cubicBezTo>
                  <a:pt x="1700" y="1911"/>
                  <a:pt x="1700" y="1912"/>
                  <a:pt x="1701" y="1911"/>
                </a:cubicBezTo>
                <a:cubicBezTo>
                  <a:pt x="1701" y="1911"/>
                  <a:pt x="1700" y="1910"/>
                  <a:pt x="1700" y="1910"/>
                </a:cubicBezTo>
                <a:close/>
                <a:moveTo>
                  <a:pt x="2032" y="2041"/>
                </a:moveTo>
                <a:cubicBezTo>
                  <a:pt x="2031" y="2041"/>
                  <a:pt x="2030" y="2040"/>
                  <a:pt x="2029" y="2039"/>
                </a:cubicBezTo>
                <a:cubicBezTo>
                  <a:pt x="2028" y="2037"/>
                  <a:pt x="2026" y="2037"/>
                  <a:pt x="2024" y="2035"/>
                </a:cubicBezTo>
                <a:cubicBezTo>
                  <a:pt x="2023" y="2035"/>
                  <a:pt x="2023" y="2034"/>
                  <a:pt x="2022" y="2035"/>
                </a:cubicBezTo>
                <a:cubicBezTo>
                  <a:pt x="2021" y="2035"/>
                  <a:pt x="2021" y="2036"/>
                  <a:pt x="2021" y="2037"/>
                </a:cubicBezTo>
                <a:cubicBezTo>
                  <a:pt x="2022" y="2038"/>
                  <a:pt x="2022" y="2038"/>
                  <a:pt x="2023" y="2038"/>
                </a:cubicBezTo>
                <a:cubicBezTo>
                  <a:pt x="2023" y="2039"/>
                  <a:pt x="2023" y="2039"/>
                  <a:pt x="2024" y="2040"/>
                </a:cubicBezTo>
                <a:cubicBezTo>
                  <a:pt x="2024" y="2042"/>
                  <a:pt x="2026" y="2042"/>
                  <a:pt x="2027" y="2042"/>
                </a:cubicBezTo>
                <a:cubicBezTo>
                  <a:pt x="2029" y="2042"/>
                  <a:pt x="2030" y="2043"/>
                  <a:pt x="2031" y="2044"/>
                </a:cubicBezTo>
                <a:cubicBezTo>
                  <a:pt x="2032" y="2044"/>
                  <a:pt x="2032" y="2044"/>
                  <a:pt x="2033" y="2045"/>
                </a:cubicBezTo>
                <a:cubicBezTo>
                  <a:pt x="2033" y="2045"/>
                  <a:pt x="2034" y="2046"/>
                  <a:pt x="2034" y="2046"/>
                </a:cubicBezTo>
                <a:cubicBezTo>
                  <a:pt x="2036" y="2047"/>
                  <a:pt x="2036" y="2045"/>
                  <a:pt x="2035" y="2044"/>
                </a:cubicBezTo>
                <a:cubicBezTo>
                  <a:pt x="2035" y="2042"/>
                  <a:pt x="2033" y="2042"/>
                  <a:pt x="2032" y="2041"/>
                </a:cubicBezTo>
                <a:close/>
                <a:moveTo>
                  <a:pt x="1747" y="1941"/>
                </a:moveTo>
                <a:cubicBezTo>
                  <a:pt x="1746" y="1942"/>
                  <a:pt x="1747" y="1942"/>
                  <a:pt x="1747" y="1943"/>
                </a:cubicBezTo>
                <a:cubicBezTo>
                  <a:pt x="1747" y="1944"/>
                  <a:pt x="1746" y="1945"/>
                  <a:pt x="1746" y="1944"/>
                </a:cubicBezTo>
                <a:cubicBezTo>
                  <a:pt x="1746" y="1943"/>
                  <a:pt x="1746" y="1942"/>
                  <a:pt x="1746" y="1942"/>
                </a:cubicBezTo>
                <a:cubicBezTo>
                  <a:pt x="1745" y="1941"/>
                  <a:pt x="1745" y="1942"/>
                  <a:pt x="1745" y="1941"/>
                </a:cubicBezTo>
                <a:cubicBezTo>
                  <a:pt x="1744" y="1941"/>
                  <a:pt x="1744" y="1940"/>
                  <a:pt x="1744" y="1940"/>
                </a:cubicBezTo>
                <a:cubicBezTo>
                  <a:pt x="1745" y="1940"/>
                  <a:pt x="1745" y="1941"/>
                  <a:pt x="1746" y="1941"/>
                </a:cubicBezTo>
                <a:cubicBezTo>
                  <a:pt x="1747" y="1940"/>
                  <a:pt x="1744" y="1939"/>
                  <a:pt x="1743" y="1937"/>
                </a:cubicBezTo>
                <a:cubicBezTo>
                  <a:pt x="1743" y="1936"/>
                  <a:pt x="1742" y="1935"/>
                  <a:pt x="1742" y="1934"/>
                </a:cubicBezTo>
                <a:cubicBezTo>
                  <a:pt x="1741" y="1932"/>
                  <a:pt x="1741" y="1931"/>
                  <a:pt x="1740" y="1930"/>
                </a:cubicBezTo>
                <a:cubicBezTo>
                  <a:pt x="1740" y="1929"/>
                  <a:pt x="1739" y="1928"/>
                  <a:pt x="1738" y="1927"/>
                </a:cubicBezTo>
                <a:cubicBezTo>
                  <a:pt x="1738" y="1926"/>
                  <a:pt x="1737" y="1924"/>
                  <a:pt x="1737" y="1923"/>
                </a:cubicBezTo>
                <a:cubicBezTo>
                  <a:pt x="1736" y="1923"/>
                  <a:pt x="1736" y="1923"/>
                  <a:pt x="1735" y="1922"/>
                </a:cubicBezTo>
                <a:cubicBezTo>
                  <a:pt x="1733" y="1919"/>
                  <a:pt x="1731" y="1917"/>
                  <a:pt x="1729" y="1914"/>
                </a:cubicBezTo>
                <a:cubicBezTo>
                  <a:pt x="1729" y="1912"/>
                  <a:pt x="1728" y="1911"/>
                  <a:pt x="1728" y="1910"/>
                </a:cubicBezTo>
                <a:cubicBezTo>
                  <a:pt x="1727" y="1909"/>
                  <a:pt x="1726" y="1908"/>
                  <a:pt x="1725" y="1907"/>
                </a:cubicBezTo>
                <a:cubicBezTo>
                  <a:pt x="1724" y="1905"/>
                  <a:pt x="1722" y="1903"/>
                  <a:pt x="1720" y="1901"/>
                </a:cubicBezTo>
                <a:cubicBezTo>
                  <a:pt x="1719" y="1900"/>
                  <a:pt x="1718" y="1900"/>
                  <a:pt x="1717" y="1899"/>
                </a:cubicBezTo>
                <a:cubicBezTo>
                  <a:pt x="1717" y="1899"/>
                  <a:pt x="1716" y="1898"/>
                  <a:pt x="1716" y="1898"/>
                </a:cubicBezTo>
                <a:cubicBezTo>
                  <a:pt x="1715" y="1898"/>
                  <a:pt x="1715" y="1898"/>
                  <a:pt x="1714" y="1898"/>
                </a:cubicBezTo>
                <a:cubicBezTo>
                  <a:pt x="1713" y="1899"/>
                  <a:pt x="1713" y="1899"/>
                  <a:pt x="1712" y="1898"/>
                </a:cubicBezTo>
                <a:cubicBezTo>
                  <a:pt x="1712" y="1898"/>
                  <a:pt x="1711" y="1898"/>
                  <a:pt x="1711" y="1898"/>
                </a:cubicBezTo>
                <a:cubicBezTo>
                  <a:pt x="1710" y="1899"/>
                  <a:pt x="1711" y="1899"/>
                  <a:pt x="1711" y="1899"/>
                </a:cubicBezTo>
                <a:cubicBezTo>
                  <a:pt x="1712" y="1900"/>
                  <a:pt x="1712" y="1900"/>
                  <a:pt x="1713" y="1901"/>
                </a:cubicBezTo>
                <a:cubicBezTo>
                  <a:pt x="1714" y="1901"/>
                  <a:pt x="1714" y="1901"/>
                  <a:pt x="1714" y="1903"/>
                </a:cubicBezTo>
                <a:cubicBezTo>
                  <a:pt x="1714" y="1903"/>
                  <a:pt x="1714" y="1903"/>
                  <a:pt x="1714" y="1903"/>
                </a:cubicBezTo>
                <a:cubicBezTo>
                  <a:pt x="1714" y="1903"/>
                  <a:pt x="1714" y="1904"/>
                  <a:pt x="1714" y="1904"/>
                </a:cubicBezTo>
                <a:cubicBezTo>
                  <a:pt x="1714" y="1904"/>
                  <a:pt x="1715" y="1904"/>
                  <a:pt x="1715" y="1903"/>
                </a:cubicBezTo>
                <a:cubicBezTo>
                  <a:pt x="1716" y="1903"/>
                  <a:pt x="1716" y="1902"/>
                  <a:pt x="1716" y="1902"/>
                </a:cubicBezTo>
                <a:cubicBezTo>
                  <a:pt x="1717" y="1902"/>
                  <a:pt x="1717" y="1902"/>
                  <a:pt x="1717" y="1902"/>
                </a:cubicBezTo>
                <a:cubicBezTo>
                  <a:pt x="1717" y="1903"/>
                  <a:pt x="1717" y="1903"/>
                  <a:pt x="1718" y="1903"/>
                </a:cubicBezTo>
                <a:cubicBezTo>
                  <a:pt x="1718" y="1903"/>
                  <a:pt x="1719" y="1904"/>
                  <a:pt x="1719" y="1904"/>
                </a:cubicBezTo>
                <a:cubicBezTo>
                  <a:pt x="1720" y="1905"/>
                  <a:pt x="1719" y="1905"/>
                  <a:pt x="1718" y="1905"/>
                </a:cubicBezTo>
                <a:cubicBezTo>
                  <a:pt x="1718" y="1905"/>
                  <a:pt x="1717" y="1905"/>
                  <a:pt x="1717" y="1904"/>
                </a:cubicBezTo>
                <a:cubicBezTo>
                  <a:pt x="1716" y="1904"/>
                  <a:pt x="1715" y="1904"/>
                  <a:pt x="1715" y="1904"/>
                </a:cubicBezTo>
                <a:cubicBezTo>
                  <a:pt x="1715" y="1905"/>
                  <a:pt x="1715" y="1905"/>
                  <a:pt x="1715" y="1906"/>
                </a:cubicBezTo>
                <a:cubicBezTo>
                  <a:pt x="1714" y="1906"/>
                  <a:pt x="1714" y="1906"/>
                  <a:pt x="1714" y="1906"/>
                </a:cubicBezTo>
                <a:cubicBezTo>
                  <a:pt x="1713" y="1906"/>
                  <a:pt x="1713" y="1907"/>
                  <a:pt x="1713" y="1907"/>
                </a:cubicBezTo>
                <a:cubicBezTo>
                  <a:pt x="1713" y="1908"/>
                  <a:pt x="1712" y="1908"/>
                  <a:pt x="1713" y="1909"/>
                </a:cubicBezTo>
                <a:cubicBezTo>
                  <a:pt x="1713" y="1909"/>
                  <a:pt x="1714" y="1909"/>
                  <a:pt x="1714" y="1910"/>
                </a:cubicBezTo>
                <a:cubicBezTo>
                  <a:pt x="1714" y="1911"/>
                  <a:pt x="1714" y="1911"/>
                  <a:pt x="1713" y="1911"/>
                </a:cubicBezTo>
                <a:cubicBezTo>
                  <a:pt x="1712" y="1912"/>
                  <a:pt x="1712" y="1913"/>
                  <a:pt x="1711" y="1914"/>
                </a:cubicBezTo>
                <a:cubicBezTo>
                  <a:pt x="1709" y="1915"/>
                  <a:pt x="1709" y="1914"/>
                  <a:pt x="1708" y="1913"/>
                </a:cubicBezTo>
                <a:cubicBezTo>
                  <a:pt x="1708" y="1913"/>
                  <a:pt x="1707" y="1912"/>
                  <a:pt x="1707" y="1912"/>
                </a:cubicBezTo>
                <a:cubicBezTo>
                  <a:pt x="1706" y="1912"/>
                  <a:pt x="1707" y="1913"/>
                  <a:pt x="1707" y="1913"/>
                </a:cubicBezTo>
                <a:cubicBezTo>
                  <a:pt x="1708" y="1914"/>
                  <a:pt x="1709" y="1914"/>
                  <a:pt x="1709" y="1915"/>
                </a:cubicBezTo>
                <a:cubicBezTo>
                  <a:pt x="1710" y="1916"/>
                  <a:pt x="1710" y="1918"/>
                  <a:pt x="1709" y="1920"/>
                </a:cubicBezTo>
                <a:cubicBezTo>
                  <a:pt x="1709" y="1920"/>
                  <a:pt x="1709" y="1921"/>
                  <a:pt x="1710" y="1922"/>
                </a:cubicBezTo>
                <a:cubicBezTo>
                  <a:pt x="1710" y="1922"/>
                  <a:pt x="1710" y="1923"/>
                  <a:pt x="1710" y="1924"/>
                </a:cubicBezTo>
                <a:cubicBezTo>
                  <a:pt x="1710" y="1924"/>
                  <a:pt x="1710" y="1925"/>
                  <a:pt x="1709" y="1925"/>
                </a:cubicBezTo>
                <a:cubicBezTo>
                  <a:pt x="1709" y="1926"/>
                  <a:pt x="1709" y="1927"/>
                  <a:pt x="1709" y="1927"/>
                </a:cubicBezTo>
                <a:cubicBezTo>
                  <a:pt x="1709" y="1929"/>
                  <a:pt x="1709" y="1929"/>
                  <a:pt x="1708" y="1930"/>
                </a:cubicBezTo>
                <a:cubicBezTo>
                  <a:pt x="1708" y="1931"/>
                  <a:pt x="1708" y="1932"/>
                  <a:pt x="1708" y="1933"/>
                </a:cubicBezTo>
                <a:cubicBezTo>
                  <a:pt x="1707" y="1935"/>
                  <a:pt x="1707" y="1933"/>
                  <a:pt x="1707" y="1932"/>
                </a:cubicBezTo>
                <a:cubicBezTo>
                  <a:pt x="1707" y="1932"/>
                  <a:pt x="1708" y="1931"/>
                  <a:pt x="1708" y="1930"/>
                </a:cubicBezTo>
                <a:cubicBezTo>
                  <a:pt x="1705" y="1930"/>
                  <a:pt x="1706" y="1937"/>
                  <a:pt x="1707" y="1938"/>
                </a:cubicBezTo>
                <a:cubicBezTo>
                  <a:pt x="1707" y="1939"/>
                  <a:pt x="1707" y="1941"/>
                  <a:pt x="1707" y="1943"/>
                </a:cubicBezTo>
                <a:cubicBezTo>
                  <a:pt x="1707" y="1943"/>
                  <a:pt x="1707" y="1944"/>
                  <a:pt x="1708" y="1945"/>
                </a:cubicBezTo>
                <a:cubicBezTo>
                  <a:pt x="1708" y="1946"/>
                  <a:pt x="1708" y="1946"/>
                  <a:pt x="1709" y="1947"/>
                </a:cubicBezTo>
                <a:cubicBezTo>
                  <a:pt x="1709" y="1947"/>
                  <a:pt x="1709" y="1948"/>
                  <a:pt x="1709" y="1949"/>
                </a:cubicBezTo>
                <a:cubicBezTo>
                  <a:pt x="1709" y="1950"/>
                  <a:pt x="1709" y="1952"/>
                  <a:pt x="1709" y="1953"/>
                </a:cubicBezTo>
                <a:cubicBezTo>
                  <a:pt x="1709" y="1955"/>
                  <a:pt x="1710" y="1957"/>
                  <a:pt x="1710" y="1958"/>
                </a:cubicBezTo>
                <a:cubicBezTo>
                  <a:pt x="1710" y="1959"/>
                  <a:pt x="1709" y="1960"/>
                  <a:pt x="1710" y="1961"/>
                </a:cubicBezTo>
                <a:cubicBezTo>
                  <a:pt x="1710" y="1961"/>
                  <a:pt x="1710" y="1962"/>
                  <a:pt x="1711" y="1963"/>
                </a:cubicBezTo>
                <a:cubicBezTo>
                  <a:pt x="1711" y="1966"/>
                  <a:pt x="1713" y="1969"/>
                  <a:pt x="1714" y="1971"/>
                </a:cubicBezTo>
                <a:cubicBezTo>
                  <a:pt x="1715" y="1972"/>
                  <a:pt x="1716" y="1973"/>
                  <a:pt x="1717" y="1973"/>
                </a:cubicBezTo>
                <a:cubicBezTo>
                  <a:pt x="1718" y="1974"/>
                  <a:pt x="1719" y="1975"/>
                  <a:pt x="1721" y="1975"/>
                </a:cubicBezTo>
                <a:cubicBezTo>
                  <a:pt x="1722" y="1975"/>
                  <a:pt x="1724" y="1975"/>
                  <a:pt x="1725" y="1975"/>
                </a:cubicBezTo>
                <a:cubicBezTo>
                  <a:pt x="1726" y="1975"/>
                  <a:pt x="1727" y="1974"/>
                  <a:pt x="1728" y="1974"/>
                </a:cubicBezTo>
                <a:cubicBezTo>
                  <a:pt x="1729" y="1973"/>
                  <a:pt x="1730" y="1972"/>
                  <a:pt x="1731" y="1972"/>
                </a:cubicBezTo>
                <a:cubicBezTo>
                  <a:pt x="1733" y="1971"/>
                  <a:pt x="1734" y="1971"/>
                  <a:pt x="1735" y="1970"/>
                </a:cubicBezTo>
                <a:cubicBezTo>
                  <a:pt x="1737" y="1969"/>
                  <a:pt x="1738" y="1968"/>
                  <a:pt x="1739" y="1967"/>
                </a:cubicBezTo>
                <a:cubicBezTo>
                  <a:pt x="1740" y="1967"/>
                  <a:pt x="1742" y="1966"/>
                  <a:pt x="1743" y="1966"/>
                </a:cubicBezTo>
                <a:cubicBezTo>
                  <a:pt x="1744" y="1965"/>
                  <a:pt x="1746" y="1964"/>
                  <a:pt x="1747" y="1963"/>
                </a:cubicBezTo>
                <a:cubicBezTo>
                  <a:pt x="1748" y="1962"/>
                  <a:pt x="1748" y="1961"/>
                  <a:pt x="1748" y="1959"/>
                </a:cubicBezTo>
                <a:cubicBezTo>
                  <a:pt x="1748" y="1957"/>
                  <a:pt x="1749" y="1954"/>
                  <a:pt x="1749" y="1951"/>
                </a:cubicBezTo>
                <a:cubicBezTo>
                  <a:pt x="1749" y="1948"/>
                  <a:pt x="1748" y="1946"/>
                  <a:pt x="1748" y="1943"/>
                </a:cubicBezTo>
                <a:cubicBezTo>
                  <a:pt x="1748" y="1942"/>
                  <a:pt x="1747" y="1941"/>
                  <a:pt x="1747" y="1941"/>
                </a:cubicBezTo>
                <a:close/>
                <a:moveTo>
                  <a:pt x="1711" y="1902"/>
                </a:moveTo>
                <a:cubicBezTo>
                  <a:pt x="1711" y="1902"/>
                  <a:pt x="1710" y="1900"/>
                  <a:pt x="1710" y="1901"/>
                </a:cubicBezTo>
                <a:cubicBezTo>
                  <a:pt x="1709" y="1901"/>
                  <a:pt x="1711" y="1903"/>
                  <a:pt x="1711" y="1902"/>
                </a:cubicBezTo>
                <a:close/>
                <a:moveTo>
                  <a:pt x="2065" y="2073"/>
                </a:moveTo>
                <a:cubicBezTo>
                  <a:pt x="2064" y="2072"/>
                  <a:pt x="2063" y="2072"/>
                  <a:pt x="2063" y="2072"/>
                </a:cubicBezTo>
                <a:cubicBezTo>
                  <a:pt x="2062" y="2072"/>
                  <a:pt x="2062" y="2071"/>
                  <a:pt x="2061" y="2071"/>
                </a:cubicBezTo>
                <a:cubicBezTo>
                  <a:pt x="2061" y="2070"/>
                  <a:pt x="2060" y="2069"/>
                  <a:pt x="2059" y="2068"/>
                </a:cubicBezTo>
                <a:cubicBezTo>
                  <a:pt x="2058" y="2067"/>
                  <a:pt x="2057" y="2067"/>
                  <a:pt x="2056" y="2066"/>
                </a:cubicBezTo>
                <a:cubicBezTo>
                  <a:pt x="2056" y="2065"/>
                  <a:pt x="2055" y="2062"/>
                  <a:pt x="2054" y="2062"/>
                </a:cubicBezTo>
                <a:cubicBezTo>
                  <a:pt x="2053" y="2062"/>
                  <a:pt x="2053" y="2063"/>
                  <a:pt x="2053" y="2063"/>
                </a:cubicBezTo>
                <a:cubicBezTo>
                  <a:pt x="2052" y="2064"/>
                  <a:pt x="2051" y="2064"/>
                  <a:pt x="2049" y="2064"/>
                </a:cubicBezTo>
                <a:cubicBezTo>
                  <a:pt x="2049" y="2064"/>
                  <a:pt x="2049" y="2065"/>
                  <a:pt x="2049" y="2065"/>
                </a:cubicBezTo>
                <a:cubicBezTo>
                  <a:pt x="2050" y="2066"/>
                  <a:pt x="2051" y="2066"/>
                  <a:pt x="2052" y="2066"/>
                </a:cubicBezTo>
                <a:cubicBezTo>
                  <a:pt x="2053" y="2068"/>
                  <a:pt x="2053" y="2069"/>
                  <a:pt x="2053" y="2070"/>
                </a:cubicBezTo>
                <a:cubicBezTo>
                  <a:pt x="2054" y="2072"/>
                  <a:pt x="2055" y="2073"/>
                  <a:pt x="2057" y="2074"/>
                </a:cubicBezTo>
                <a:cubicBezTo>
                  <a:pt x="2058" y="2075"/>
                  <a:pt x="2058" y="2076"/>
                  <a:pt x="2059" y="2077"/>
                </a:cubicBezTo>
                <a:cubicBezTo>
                  <a:pt x="2059" y="2078"/>
                  <a:pt x="2060" y="2079"/>
                  <a:pt x="2060" y="2079"/>
                </a:cubicBezTo>
                <a:cubicBezTo>
                  <a:pt x="2061" y="2080"/>
                  <a:pt x="2061" y="2080"/>
                  <a:pt x="2062" y="2081"/>
                </a:cubicBezTo>
                <a:cubicBezTo>
                  <a:pt x="2062" y="2081"/>
                  <a:pt x="2062" y="2082"/>
                  <a:pt x="2063" y="2082"/>
                </a:cubicBezTo>
                <a:cubicBezTo>
                  <a:pt x="2064" y="2082"/>
                  <a:pt x="2064" y="2081"/>
                  <a:pt x="2064" y="2081"/>
                </a:cubicBezTo>
                <a:cubicBezTo>
                  <a:pt x="2064" y="2079"/>
                  <a:pt x="2064" y="2078"/>
                  <a:pt x="2064" y="2076"/>
                </a:cubicBezTo>
                <a:cubicBezTo>
                  <a:pt x="2064" y="2075"/>
                  <a:pt x="2066" y="2074"/>
                  <a:pt x="2065" y="2073"/>
                </a:cubicBezTo>
                <a:close/>
                <a:moveTo>
                  <a:pt x="2073" y="2095"/>
                </a:moveTo>
                <a:cubicBezTo>
                  <a:pt x="2073" y="2096"/>
                  <a:pt x="2074" y="2096"/>
                  <a:pt x="2075" y="2097"/>
                </a:cubicBezTo>
                <a:cubicBezTo>
                  <a:pt x="2075" y="2098"/>
                  <a:pt x="2074" y="2098"/>
                  <a:pt x="2074" y="2100"/>
                </a:cubicBezTo>
                <a:cubicBezTo>
                  <a:pt x="2073" y="2100"/>
                  <a:pt x="2074" y="2101"/>
                  <a:pt x="2073" y="2102"/>
                </a:cubicBezTo>
                <a:cubicBezTo>
                  <a:pt x="2073" y="2102"/>
                  <a:pt x="2072" y="2103"/>
                  <a:pt x="2073" y="2104"/>
                </a:cubicBezTo>
                <a:cubicBezTo>
                  <a:pt x="2073" y="2104"/>
                  <a:pt x="2074" y="2104"/>
                  <a:pt x="2075" y="2103"/>
                </a:cubicBezTo>
                <a:cubicBezTo>
                  <a:pt x="2075" y="2103"/>
                  <a:pt x="2076" y="2102"/>
                  <a:pt x="2076" y="2101"/>
                </a:cubicBezTo>
                <a:cubicBezTo>
                  <a:pt x="2076" y="2101"/>
                  <a:pt x="2077" y="2100"/>
                  <a:pt x="2077" y="2100"/>
                </a:cubicBezTo>
                <a:cubicBezTo>
                  <a:pt x="2078" y="2098"/>
                  <a:pt x="2076" y="2097"/>
                  <a:pt x="2076" y="2096"/>
                </a:cubicBezTo>
                <a:cubicBezTo>
                  <a:pt x="2075" y="2095"/>
                  <a:pt x="2074" y="2092"/>
                  <a:pt x="2073" y="2095"/>
                </a:cubicBezTo>
                <a:close/>
                <a:moveTo>
                  <a:pt x="713" y="2160"/>
                </a:moveTo>
                <a:cubicBezTo>
                  <a:pt x="713" y="2159"/>
                  <a:pt x="712" y="2158"/>
                  <a:pt x="712" y="2158"/>
                </a:cubicBezTo>
                <a:cubicBezTo>
                  <a:pt x="711" y="2158"/>
                  <a:pt x="711" y="2160"/>
                  <a:pt x="711" y="2160"/>
                </a:cubicBezTo>
                <a:cubicBezTo>
                  <a:pt x="711" y="2161"/>
                  <a:pt x="711" y="2163"/>
                  <a:pt x="711" y="2164"/>
                </a:cubicBezTo>
                <a:cubicBezTo>
                  <a:pt x="713" y="2164"/>
                  <a:pt x="713" y="2164"/>
                  <a:pt x="713" y="2164"/>
                </a:cubicBezTo>
                <a:cubicBezTo>
                  <a:pt x="713" y="2164"/>
                  <a:pt x="713" y="2164"/>
                  <a:pt x="713" y="2164"/>
                </a:cubicBezTo>
                <a:cubicBezTo>
                  <a:pt x="712" y="2162"/>
                  <a:pt x="713" y="2161"/>
                  <a:pt x="713" y="2160"/>
                </a:cubicBezTo>
                <a:close/>
                <a:moveTo>
                  <a:pt x="2" y="842"/>
                </a:moveTo>
                <a:cubicBezTo>
                  <a:pt x="2" y="842"/>
                  <a:pt x="3" y="841"/>
                  <a:pt x="3" y="841"/>
                </a:cubicBezTo>
                <a:cubicBezTo>
                  <a:pt x="2" y="840"/>
                  <a:pt x="0" y="842"/>
                  <a:pt x="0" y="843"/>
                </a:cubicBezTo>
                <a:cubicBezTo>
                  <a:pt x="0" y="843"/>
                  <a:pt x="2" y="842"/>
                  <a:pt x="2" y="842"/>
                </a:cubicBezTo>
                <a:close/>
                <a:moveTo>
                  <a:pt x="2" y="957"/>
                </a:moveTo>
                <a:cubicBezTo>
                  <a:pt x="3" y="957"/>
                  <a:pt x="3" y="956"/>
                  <a:pt x="4" y="957"/>
                </a:cubicBezTo>
                <a:cubicBezTo>
                  <a:pt x="5" y="957"/>
                  <a:pt x="5" y="958"/>
                  <a:pt x="5" y="958"/>
                </a:cubicBezTo>
                <a:cubicBezTo>
                  <a:pt x="5" y="959"/>
                  <a:pt x="6" y="959"/>
                  <a:pt x="7" y="959"/>
                </a:cubicBezTo>
                <a:cubicBezTo>
                  <a:pt x="8" y="959"/>
                  <a:pt x="8" y="959"/>
                  <a:pt x="9" y="959"/>
                </a:cubicBezTo>
                <a:cubicBezTo>
                  <a:pt x="11" y="960"/>
                  <a:pt x="10" y="958"/>
                  <a:pt x="9" y="957"/>
                </a:cubicBezTo>
                <a:cubicBezTo>
                  <a:pt x="8" y="956"/>
                  <a:pt x="8" y="955"/>
                  <a:pt x="10" y="954"/>
                </a:cubicBezTo>
                <a:cubicBezTo>
                  <a:pt x="11" y="953"/>
                  <a:pt x="11" y="952"/>
                  <a:pt x="11" y="950"/>
                </a:cubicBezTo>
                <a:cubicBezTo>
                  <a:pt x="12" y="949"/>
                  <a:pt x="13" y="948"/>
                  <a:pt x="14" y="946"/>
                </a:cubicBezTo>
                <a:cubicBezTo>
                  <a:pt x="14" y="945"/>
                  <a:pt x="14" y="944"/>
                  <a:pt x="15" y="943"/>
                </a:cubicBezTo>
                <a:cubicBezTo>
                  <a:pt x="15" y="942"/>
                  <a:pt x="16" y="941"/>
                  <a:pt x="16" y="939"/>
                </a:cubicBezTo>
                <a:cubicBezTo>
                  <a:pt x="17" y="939"/>
                  <a:pt x="17" y="937"/>
                  <a:pt x="17" y="936"/>
                </a:cubicBezTo>
                <a:cubicBezTo>
                  <a:pt x="17" y="935"/>
                  <a:pt x="16" y="935"/>
                  <a:pt x="16" y="934"/>
                </a:cubicBezTo>
                <a:cubicBezTo>
                  <a:pt x="15" y="933"/>
                  <a:pt x="15" y="932"/>
                  <a:pt x="15" y="931"/>
                </a:cubicBezTo>
                <a:cubicBezTo>
                  <a:pt x="15" y="931"/>
                  <a:pt x="14" y="930"/>
                  <a:pt x="14" y="930"/>
                </a:cubicBezTo>
                <a:cubicBezTo>
                  <a:pt x="14" y="928"/>
                  <a:pt x="15" y="929"/>
                  <a:pt x="15" y="929"/>
                </a:cubicBezTo>
                <a:cubicBezTo>
                  <a:pt x="16" y="928"/>
                  <a:pt x="16" y="926"/>
                  <a:pt x="16" y="925"/>
                </a:cubicBezTo>
                <a:cubicBezTo>
                  <a:pt x="16" y="923"/>
                  <a:pt x="15" y="923"/>
                  <a:pt x="14" y="921"/>
                </a:cubicBezTo>
                <a:cubicBezTo>
                  <a:pt x="14" y="921"/>
                  <a:pt x="14" y="920"/>
                  <a:pt x="14" y="920"/>
                </a:cubicBezTo>
                <a:cubicBezTo>
                  <a:pt x="13" y="919"/>
                  <a:pt x="12" y="918"/>
                  <a:pt x="11" y="916"/>
                </a:cubicBezTo>
                <a:cubicBezTo>
                  <a:pt x="11" y="916"/>
                  <a:pt x="11" y="915"/>
                  <a:pt x="11" y="915"/>
                </a:cubicBezTo>
                <a:cubicBezTo>
                  <a:pt x="11" y="914"/>
                  <a:pt x="10" y="914"/>
                  <a:pt x="10" y="913"/>
                </a:cubicBezTo>
                <a:cubicBezTo>
                  <a:pt x="9" y="912"/>
                  <a:pt x="11" y="911"/>
                  <a:pt x="12" y="911"/>
                </a:cubicBezTo>
                <a:cubicBezTo>
                  <a:pt x="14" y="911"/>
                  <a:pt x="15" y="911"/>
                  <a:pt x="16" y="910"/>
                </a:cubicBezTo>
                <a:cubicBezTo>
                  <a:pt x="16" y="908"/>
                  <a:pt x="18" y="907"/>
                  <a:pt x="19" y="906"/>
                </a:cubicBezTo>
                <a:cubicBezTo>
                  <a:pt x="20" y="905"/>
                  <a:pt x="21" y="905"/>
                  <a:pt x="23" y="904"/>
                </a:cubicBezTo>
                <a:cubicBezTo>
                  <a:pt x="24" y="904"/>
                  <a:pt x="25" y="904"/>
                  <a:pt x="26" y="903"/>
                </a:cubicBezTo>
                <a:cubicBezTo>
                  <a:pt x="26" y="902"/>
                  <a:pt x="26" y="902"/>
                  <a:pt x="25" y="901"/>
                </a:cubicBezTo>
                <a:cubicBezTo>
                  <a:pt x="25" y="901"/>
                  <a:pt x="25" y="901"/>
                  <a:pt x="24" y="901"/>
                </a:cubicBezTo>
                <a:cubicBezTo>
                  <a:pt x="23" y="902"/>
                  <a:pt x="23" y="901"/>
                  <a:pt x="23" y="900"/>
                </a:cubicBezTo>
                <a:cubicBezTo>
                  <a:pt x="23" y="900"/>
                  <a:pt x="24" y="900"/>
                  <a:pt x="24" y="899"/>
                </a:cubicBezTo>
                <a:cubicBezTo>
                  <a:pt x="25" y="898"/>
                  <a:pt x="23" y="896"/>
                  <a:pt x="24" y="895"/>
                </a:cubicBezTo>
                <a:cubicBezTo>
                  <a:pt x="25" y="896"/>
                  <a:pt x="25" y="897"/>
                  <a:pt x="25" y="897"/>
                </a:cubicBezTo>
                <a:cubicBezTo>
                  <a:pt x="25" y="898"/>
                  <a:pt x="25" y="898"/>
                  <a:pt x="25" y="899"/>
                </a:cubicBezTo>
                <a:cubicBezTo>
                  <a:pt x="25" y="899"/>
                  <a:pt x="26" y="899"/>
                  <a:pt x="26" y="899"/>
                </a:cubicBezTo>
                <a:cubicBezTo>
                  <a:pt x="26" y="900"/>
                  <a:pt x="26" y="901"/>
                  <a:pt x="26" y="901"/>
                </a:cubicBezTo>
                <a:cubicBezTo>
                  <a:pt x="27" y="902"/>
                  <a:pt x="27" y="901"/>
                  <a:pt x="27" y="900"/>
                </a:cubicBezTo>
                <a:cubicBezTo>
                  <a:pt x="27" y="900"/>
                  <a:pt x="27" y="899"/>
                  <a:pt x="27" y="898"/>
                </a:cubicBezTo>
                <a:cubicBezTo>
                  <a:pt x="27" y="897"/>
                  <a:pt x="27" y="897"/>
                  <a:pt x="27" y="896"/>
                </a:cubicBezTo>
                <a:cubicBezTo>
                  <a:pt x="27" y="895"/>
                  <a:pt x="26" y="895"/>
                  <a:pt x="26" y="894"/>
                </a:cubicBezTo>
                <a:cubicBezTo>
                  <a:pt x="26" y="894"/>
                  <a:pt x="27" y="893"/>
                  <a:pt x="26" y="892"/>
                </a:cubicBezTo>
                <a:cubicBezTo>
                  <a:pt x="26" y="891"/>
                  <a:pt x="24" y="892"/>
                  <a:pt x="24" y="892"/>
                </a:cubicBezTo>
                <a:cubicBezTo>
                  <a:pt x="23" y="893"/>
                  <a:pt x="21" y="894"/>
                  <a:pt x="20" y="893"/>
                </a:cubicBezTo>
                <a:cubicBezTo>
                  <a:pt x="19" y="893"/>
                  <a:pt x="20" y="892"/>
                  <a:pt x="20" y="891"/>
                </a:cubicBezTo>
                <a:cubicBezTo>
                  <a:pt x="21" y="891"/>
                  <a:pt x="21" y="891"/>
                  <a:pt x="22" y="891"/>
                </a:cubicBezTo>
                <a:cubicBezTo>
                  <a:pt x="22" y="890"/>
                  <a:pt x="22" y="890"/>
                  <a:pt x="23" y="890"/>
                </a:cubicBezTo>
                <a:cubicBezTo>
                  <a:pt x="24" y="889"/>
                  <a:pt x="24" y="889"/>
                  <a:pt x="24" y="888"/>
                </a:cubicBezTo>
                <a:cubicBezTo>
                  <a:pt x="24" y="888"/>
                  <a:pt x="24" y="888"/>
                  <a:pt x="24" y="887"/>
                </a:cubicBezTo>
                <a:cubicBezTo>
                  <a:pt x="23" y="887"/>
                  <a:pt x="24" y="888"/>
                  <a:pt x="23" y="888"/>
                </a:cubicBezTo>
                <a:cubicBezTo>
                  <a:pt x="23" y="888"/>
                  <a:pt x="22" y="887"/>
                  <a:pt x="22" y="887"/>
                </a:cubicBezTo>
                <a:cubicBezTo>
                  <a:pt x="21" y="886"/>
                  <a:pt x="20" y="886"/>
                  <a:pt x="20" y="885"/>
                </a:cubicBezTo>
                <a:cubicBezTo>
                  <a:pt x="20" y="884"/>
                  <a:pt x="19" y="883"/>
                  <a:pt x="18" y="882"/>
                </a:cubicBezTo>
                <a:cubicBezTo>
                  <a:pt x="18" y="882"/>
                  <a:pt x="17" y="881"/>
                  <a:pt x="17" y="881"/>
                </a:cubicBezTo>
                <a:cubicBezTo>
                  <a:pt x="17" y="880"/>
                  <a:pt x="17" y="879"/>
                  <a:pt x="16" y="879"/>
                </a:cubicBezTo>
                <a:cubicBezTo>
                  <a:pt x="16" y="878"/>
                  <a:pt x="15" y="878"/>
                  <a:pt x="15" y="878"/>
                </a:cubicBezTo>
                <a:cubicBezTo>
                  <a:pt x="14" y="877"/>
                  <a:pt x="13" y="877"/>
                  <a:pt x="12" y="877"/>
                </a:cubicBezTo>
                <a:cubicBezTo>
                  <a:pt x="11" y="876"/>
                  <a:pt x="10" y="877"/>
                  <a:pt x="9" y="877"/>
                </a:cubicBezTo>
                <a:cubicBezTo>
                  <a:pt x="8" y="876"/>
                  <a:pt x="7" y="876"/>
                  <a:pt x="5" y="877"/>
                </a:cubicBezTo>
                <a:cubicBezTo>
                  <a:pt x="5" y="877"/>
                  <a:pt x="4" y="877"/>
                  <a:pt x="3" y="877"/>
                </a:cubicBezTo>
                <a:cubicBezTo>
                  <a:pt x="3" y="877"/>
                  <a:pt x="2" y="876"/>
                  <a:pt x="2" y="877"/>
                </a:cubicBezTo>
                <a:cubicBezTo>
                  <a:pt x="1" y="877"/>
                  <a:pt x="1" y="878"/>
                  <a:pt x="1" y="878"/>
                </a:cubicBezTo>
                <a:cubicBezTo>
                  <a:pt x="1" y="879"/>
                  <a:pt x="0" y="879"/>
                  <a:pt x="0" y="879"/>
                </a:cubicBezTo>
                <a:cubicBezTo>
                  <a:pt x="0" y="959"/>
                  <a:pt x="0" y="959"/>
                  <a:pt x="0" y="959"/>
                </a:cubicBezTo>
                <a:cubicBezTo>
                  <a:pt x="1" y="959"/>
                  <a:pt x="1" y="958"/>
                  <a:pt x="2" y="957"/>
                </a:cubicBezTo>
                <a:close/>
                <a:moveTo>
                  <a:pt x="1209" y="1843"/>
                </a:moveTo>
                <a:cubicBezTo>
                  <a:pt x="1208" y="1842"/>
                  <a:pt x="1207" y="1843"/>
                  <a:pt x="1206" y="1842"/>
                </a:cubicBezTo>
                <a:cubicBezTo>
                  <a:pt x="1205" y="1842"/>
                  <a:pt x="1205" y="1842"/>
                  <a:pt x="1204" y="1841"/>
                </a:cubicBezTo>
                <a:cubicBezTo>
                  <a:pt x="1203" y="1841"/>
                  <a:pt x="1201" y="1840"/>
                  <a:pt x="1200" y="1840"/>
                </a:cubicBezTo>
                <a:cubicBezTo>
                  <a:pt x="1199" y="1841"/>
                  <a:pt x="1198" y="1841"/>
                  <a:pt x="1196" y="1841"/>
                </a:cubicBezTo>
                <a:cubicBezTo>
                  <a:pt x="1194" y="1842"/>
                  <a:pt x="1192" y="1840"/>
                  <a:pt x="1190" y="1840"/>
                </a:cubicBezTo>
                <a:cubicBezTo>
                  <a:pt x="1188" y="1840"/>
                  <a:pt x="1189" y="1841"/>
                  <a:pt x="1188" y="1842"/>
                </a:cubicBezTo>
                <a:cubicBezTo>
                  <a:pt x="1188" y="1843"/>
                  <a:pt x="1187" y="1843"/>
                  <a:pt x="1187" y="1844"/>
                </a:cubicBezTo>
                <a:cubicBezTo>
                  <a:pt x="1186" y="1845"/>
                  <a:pt x="1189" y="1845"/>
                  <a:pt x="1190" y="1846"/>
                </a:cubicBezTo>
                <a:cubicBezTo>
                  <a:pt x="1191" y="1847"/>
                  <a:pt x="1191" y="1847"/>
                  <a:pt x="1192" y="1848"/>
                </a:cubicBezTo>
                <a:cubicBezTo>
                  <a:pt x="1193" y="1848"/>
                  <a:pt x="1193" y="1848"/>
                  <a:pt x="1194" y="1849"/>
                </a:cubicBezTo>
                <a:cubicBezTo>
                  <a:pt x="1196" y="1849"/>
                  <a:pt x="1197" y="1848"/>
                  <a:pt x="1199" y="1848"/>
                </a:cubicBezTo>
                <a:cubicBezTo>
                  <a:pt x="1200" y="1848"/>
                  <a:pt x="1201" y="1848"/>
                  <a:pt x="1202" y="1848"/>
                </a:cubicBezTo>
                <a:cubicBezTo>
                  <a:pt x="1202" y="1848"/>
                  <a:pt x="1203" y="1847"/>
                  <a:pt x="1204" y="1847"/>
                </a:cubicBezTo>
                <a:cubicBezTo>
                  <a:pt x="1204" y="1846"/>
                  <a:pt x="1205" y="1846"/>
                  <a:pt x="1206" y="1846"/>
                </a:cubicBezTo>
                <a:cubicBezTo>
                  <a:pt x="1207" y="1846"/>
                  <a:pt x="1207" y="1845"/>
                  <a:pt x="1208" y="1845"/>
                </a:cubicBezTo>
                <a:cubicBezTo>
                  <a:pt x="1209" y="1844"/>
                  <a:pt x="1209" y="1845"/>
                  <a:pt x="1210" y="1844"/>
                </a:cubicBezTo>
                <a:cubicBezTo>
                  <a:pt x="1210" y="1843"/>
                  <a:pt x="1209" y="1843"/>
                  <a:pt x="1209" y="1843"/>
                </a:cubicBezTo>
                <a:close/>
                <a:moveTo>
                  <a:pt x="2090" y="2120"/>
                </a:moveTo>
                <a:cubicBezTo>
                  <a:pt x="2089" y="2120"/>
                  <a:pt x="2088" y="2119"/>
                  <a:pt x="2088" y="2118"/>
                </a:cubicBezTo>
                <a:cubicBezTo>
                  <a:pt x="2087" y="2117"/>
                  <a:pt x="2087" y="2115"/>
                  <a:pt x="2086" y="2114"/>
                </a:cubicBezTo>
                <a:cubicBezTo>
                  <a:pt x="2086" y="2113"/>
                  <a:pt x="2085" y="2111"/>
                  <a:pt x="2085" y="2111"/>
                </a:cubicBezTo>
                <a:cubicBezTo>
                  <a:pt x="2084" y="2110"/>
                  <a:pt x="2082" y="2110"/>
                  <a:pt x="2081" y="2111"/>
                </a:cubicBezTo>
                <a:cubicBezTo>
                  <a:pt x="2079" y="2111"/>
                  <a:pt x="2078" y="2114"/>
                  <a:pt x="2079" y="2116"/>
                </a:cubicBezTo>
                <a:cubicBezTo>
                  <a:pt x="2079" y="2118"/>
                  <a:pt x="2080" y="2119"/>
                  <a:pt x="2081" y="2120"/>
                </a:cubicBezTo>
                <a:cubicBezTo>
                  <a:pt x="2083" y="2121"/>
                  <a:pt x="2083" y="2123"/>
                  <a:pt x="2084" y="2124"/>
                </a:cubicBezTo>
                <a:cubicBezTo>
                  <a:pt x="2084" y="2125"/>
                  <a:pt x="2085" y="2126"/>
                  <a:pt x="2085" y="2126"/>
                </a:cubicBezTo>
                <a:cubicBezTo>
                  <a:pt x="2086" y="2127"/>
                  <a:pt x="2087" y="2127"/>
                  <a:pt x="2087" y="2127"/>
                </a:cubicBezTo>
                <a:cubicBezTo>
                  <a:pt x="2088" y="2128"/>
                  <a:pt x="2088" y="2129"/>
                  <a:pt x="2089" y="2129"/>
                </a:cubicBezTo>
                <a:cubicBezTo>
                  <a:pt x="2090" y="2128"/>
                  <a:pt x="2090" y="2127"/>
                  <a:pt x="2090" y="2126"/>
                </a:cubicBezTo>
                <a:cubicBezTo>
                  <a:pt x="2090" y="2125"/>
                  <a:pt x="2091" y="2124"/>
                  <a:pt x="2091" y="2123"/>
                </a:cubicBezTo>
                <a:cubicBezTo>
                  <a:pt x="2091" y="2122"/>
                  <a:pt x="2090" y="2121"/>
                  <a:pt x="2090" y="2120"/>
                </a:cubicBezTo>
                <a:close/>
                <a:moveTo>
                  <a:pt x="2490" y="2000"/>
                </a:moveTo>
                <a:cubicBezTo>
                  <a:pt x="2490" y="1998"/>
                  <a:pt x="2490" y="1997"/>
                  <a:pt x="2490" y="1996"/>
                </a:cubicBezTo>
                <a:cubicBezTo>
                  <a:pt x="2489" y="1995"/>
                  <a:pt x="2489" y="1997"/>
                  <a:pt x="2489" y="1997"/>
                </a:cubicBezTo>
                <a:cubicBezTo>
                  <a:pt x="2489" y="1998"/>
                  <a:pt x="2489" y="1998"/>
                  <a:pt x="2489" y="1999"/>
                </a:cubicBezTo>
                <a:cubicBezTo>
                  <a:pt x="2490" y="2000"/>
                  <a:pt x="2489" y="2000"/>
                  <a:pt x="2489" y="2001"/>
                </a:cubicBezTo>
                <a:cubicBezTo>
                  <a:pt x="2489" y="2001"/>
                  <a:pt x="2490" y="2000"/>
                  <a:pt x="2490" y="2000"/>
                </a:cubicBezTo>
                <a:close/>
                <a:moveTo>
                  <a:pt x="2476" y="1893"/>
                </a:moveTo>
                <a:cubicBezTo>
                  <a:pt x="2476" y="1893"/>
                  <a:pt x="2476" y="1892"/>
                  <a:pt x="2476" y="1892"/>
                </a:cubicBezTo>
                <a:cubicBezTo>
                  <a:pt x="2476" y="1891"/>
                  <a:pt x="2476" y="1892"/>
                  <a:pt x="2476" y="1892"/>
                </a:cubicBezTo>
                <a:cubicBezTo>
                  <a:pt x="2475" y="1893"/>
                  <a:pt x="2475" y="1893"/>
                  <a:pt x="2475" y="1893"/>
                </a:cubicBezTo>
                <a:cubicBezTo>
                  <a:pt x="2474" y="1894"/>
                  <a:pt x="2474" y="1894"/>
                  <a:pt x="2474" y="1894"/>
                </a:cubicBezTo>
                <a:cubicBezTo>
                  <a:pt x="2474" y="1895"/>
                  <a:pt x="2473" y="1895"/>
                  <a:pt x="2473" y="1896"/>
                </a:cubicBezTo>
                <a:cubicBezTo>
                  <a:pt x="2473" y="1897"/>
                  <a:pt x="2472" y="1898"/>
                  <a:pt x="2471" y="1899"/>
                </a:cubicBezTo>
                <a:cubicBezTo>
                  <a:pt x="2470" y="1899"/>
                  <a:pt x="2470" y="1899"/>
                  <a:pt x="2469" y="1900"/>
                </a:cubicBezTo>
                <a:cubicBezTo>
                  <a:pt x="2469" y="1900"/>
                  <a:pt x="2469" y="1900"/>
                  <a:pt x="2468" y="1901"/>
                </a:cubicBezTo>
                <a:cubicBezTo>
                  <a:pt x="2468" y="1901"/>
                  <a:pt x="2468" y="1902"/>
                  <a:pt x="2467" y="1902"/>
                </a:cubicBezTo>
                <a:cubicBezTo>
                  <a:pt x="2467" y="1903"/>
                  <a:pt x="2466" y="1903"/>
                  <a:pt x="2466" y="1903"/>
                </a:cubicBezTo>
                <a:cubicBezTo>
                  <a:pt x="2466" y="1904"/>
                  <a:pt x="2465" y="1904"/>
                  <a:pt x="2465" y="1905"/>
                </a:cubicBezTo>
                <a:cubicBezTo>
                  <a:pt x="2465" y="1905"/>
                  <a:pt x="2465" y="1905"/>
                  <a:pt x="2464" y="1906"/>
                </a:cubicBezTo>
                <a:cubicBezTo>
                  <a:pt x="2463" y="1906"/>
                  <a:pt x="2464" y="1906"/>
                  <a:pt x="2463" y="1907"/>
                </a:cubicBezTo>
                <a:cubicBezTo>
                  <a:pt x="2463" y="1907"/>
                  <a:pt x="2462" y="1907"/>
                  <a:pt x="2462" y="1908"/>
                </a:cubicBezTo>
                <a:cubicBezTo>
                  <a:pt x="2462" y="1908"/>
                  <a:pt x="2462" y="1909"/>
                  <a:pt x="2461" y="1909"/>
                </a:cubicBezTo>
                <a:cubicBezTo>
                  <a:pt x="2461" y="1908"/>
                  <a:pt x="2461" y="1908"/>
                  <a:pt x="2460" y="1908"/>
                </a:cubicBezTo>
                <a:cubicBezTo>
                  <a:pt x="2459" y="1908"/>
                  <a:pt x="2459" y="1909"/>
                  <a:pt x="2458" y="1909"/>
                </a:cubicBezTo>
                <a:cubicBezTo>
                  <a:pt x="2458" y="1909"/>
                  <a:pt x="2458" y="1910"/>
                  <a:pt x="2457" y="1910"/>
                </a:cubicBezTo>
                <a:cubicBezTo>
                  <a:pt x="2456" y="1911"/>
                  <a:pt x="2457" y="1912"/>
                  <a:pt x="2456" y="1912"/>
                </a:cubicBezTo>
                <a:cubicBezTo>
                  <a:pt x="2455" y="1912"/>
                  <a:pt x="2455" y="1912"/>
                  <a:pt x="2454" y="1913"/>
                </a:cubicBezTo>
                <a:cubicBezTo>
                  <a:pt x="2454" y="1913"/>
                  <a:pt x="2454" y="1914"/>
                  <a:pt x="2453" y="1914"/>
                </a:cubicBezTo>
                <a:cubicBezTo>
                  <a:pt x="2453" y="1914"/>
                  <a:pt x="2452" y="1914"/>
                  <a:pt x="2452" y="1915"/>
                </a:cubicBezTo>
                <a:cubicBezTo>
                  <a:pt x="2451" y="1915"/>
                  <a:pt x="2451" y="1916"/>
                  <a:pt x="2451" y="1916"/>
                </a:cubicBezTo>
                <a:cubicBezTo>
                  <a:pt x="2451" y="1917"/>
                  <a:pt x="2450" y="1918"/>
                  <a:pt x="2450" y="1918"/>
                </a:cubicBezTo>
                <a:cubicBezTo>
                  <a:pt x="2449" y="1919"/>
                  <a:pt x="2449" y="1919"/>
                  <a:pt x="2448" y="1919"/>
                </a:cubicBezTo>
                <a:cubicBezTo>
                  <a:pt x="2447" y="1920"/>
                  <a:pt x="2447" y="1921"/>
                  <a:pt x="2446" y="1922"/>
                </a:cubicBezTo>
                <a:cubicBezTo>
                  <a:pt x="2446" y="1923"/>
                  <a:pt x="2445" y="1923"/>
                  <a:pt x="2445" y="1924"/>
                </a:cubicBezTo>
                <a:cubicBezTo>
                  <a:pt x="2445" y="1925"/>
                  <a:pt x="2445" y="1925"/>
                  <a:pt x="2445" y="1926"/>
                </a:cubicBezTo>
                <a:cubicBezTo>
                  <a:pt x="2444" y="1926"/>
                  <a:pt x="2445" y="1927"/>
                  <a:pt x="2445" y="1927"/>
                </a:cubicBezTo>
                <a:cubicBezTo>
                  <a:pt x="2446" y="1926"/>
                  <a:pt x="2446" y="1926"/>
                  <a:pt x="2446" y="1925"/>
                </a:cubicBezTo>
                <a:cubicBezTo>
                  <a:pt x="2447" y="1925"/>
                  <a:pt x="2447" y="1925"/>
                  <a:pt x="2448" y="1924"/>
                </a:cubicBezTo>
                <a:cubicBezTo>
                  <a:pt x="2449" y="1923"/>
                  <a:pt x="2449" y="1924"/>
                  <a:pt x="2450" y="1924"/>
                </a:cubicBezTo>
                <a:cubicBezTo>
                  <a:pt x="2450" y="1923"/>
                  <a:pt x="2450" y="1923"/>
                  <a:pt x="2451" y="1923"/>
                </a:cubicBezTo>
                <a:cubicBezTo>
                  <a:pt x="2451" y="1923"/>
                  <a:pt x="2451" y="1923"/>
                  <a:pt x="2452" y="1922"/>
                </a:cubicBezTo>
                <a:cubicBezTo>
                  <a:pt x="2452" y="1922"/>
                  <a:pt x="2452" y="1920"/>
                  <a:pt x="2453" y="1920"/>
                </a:cubicBezTo>
                <a:cubicBezTo>
                  <a:pt x="2453" y="1920"/>
                  <a:pt x="2453" y="1920"/>
                  <a:pt x="2454" y="1920"/>
                </a:cubicBezTo>
                <a:cubicBezTo>
                  <a:pt x="2454" y="1920"/>
                  <a:pt x="2455" y="1920"/>
                  <a:pt x="2455" y="1920"/>
                </a:cubicBezTo>
                <a:cubicBezTo>
                  <a:pt x="2457" y="1920"/>
                  <a:pt x="2458" y="1918"/>
                  <a:pt x="2459" y="1917"/>
                </a:cubicBezTo>
                <a:cubicBezTo>
                  <a:pt x="2460" y="1916"/>
                  <a:pt x="2461" y="1916"/>
                  <a:pt x="2462" y="1915"/>
                </a:cubicBezTo>
                <a:cubicBezTo>
                  <a:pt x="2462" y="1914"/>
                  <a:pt x="2462" y="1913"/>
                  <a:pt x="2462" y="1913"/>
                </a:cubicBezTo>
                <a:cubicBezTo>
                  <a:pt x="2463" y="1912"/>
                  <a:pt x="2463" y="1912"/>
                  <a:pt x="2463" y="1911"/>
                </a:cubicBezTo>
                <a:cubicBezTo>
                  <a:pt x="2464" y="1910"/>
                  <a:pt x="2466" y="1910"/>
                  <a:pt x="2467" y="1910"/>
                </a:cubicBezTo>
                <a:cubicBezTo>
                  <a:pt x="2468" y="1910"/>
                  <a:pt x="2468" y="1909"/>
                  <a:pt x="2469" y="1908"/>
                </a:cubicBezTo>
                <a:cubicBezTo>
                  <a:pt x="2470" y="1908"/>
                  <a:pt x="2471" y="1908"/>
                  <a:pt x="2471" y="1907"/>
                </a:cubicBezTo>
                <a:cubicBezTo>
                  <a:pt x="2471" y="1907"/>
                  <a:pt x="2472" y="1906"/>
                  <a:pt x="2472" y="1906"/>
                </a:cubicBezTo>
                <a:cubicBezTo>
                  <a:pt x="2473" y="1904"/>
                  <a:pt x="2474" y="1903"/>
                  <a:pt x="2475" y="1902"/>
                </a:cubicBezTo>
                <a:cubicBezTo>
                  <a:pt x="2475" y="1901"/>
                  <a:pt x="2476" y="1901"/>
                  <a:pt x="2476" y="1900"/>
                </a:cubicBezTo>
                <a:cubicBezTo>
                  <a:pt x="2477" y="1899"/>
                  <a:pt x="2476" y="1898"/>
                  <a:pt x="2476" y="1897"/>
                </a:cubicBezTo>
                <a:cubicBezTo>
                  <a:pt x="2476" y="1897"/>
                  <a:pt x="2476" y="1896"/>
                  <a:pt x="2476" y="1895"/>
                </a:cubicBezTo>
                <a:cubicBezTo>
                  <a:pt x="2476" y="1895"/>
                  <a:pt x="2477" y="1895"/>
                  <a:pt x="2477" y="1895"/>
                </a:cubicBezTo>
                <a:cubicBezTo>
                  <a:pt x="2478" y="1894"/>
                  <a:pt x="2478" y="1894"/>
                  <a:pt x="2479" y="1894"/>
                </a:cubicBezTo>
                <a:cubicBezTo>
                  <a:pt x="2480" y="1894"/>
                  <a:pt x="2481" y="1894"/>
                  <a:pt x="2481" y="1894"/>
                </a:cubicBezTo>
                <a:cubicBezTo>
                  <a:pt x="2483" y="1894"/>
                  <a:pt x="2484" y="1893"/>
                  <a:pt x="2485" y="1893"/>
                </a:cubicBezTo>
                <a:cubicBezTo>
                  <a:pt x="2486" y="1892"/>
                  <a:pt x="2485" y="1891"/>
                  <a:pt x="2486" y="1891"/>
                </a:cubicBezTo>
                <a:cubicBezTo>
                  <a:pt x="2486" y="1890"/>
                  <a:pt x="2486" y="1889"/>
                  <a:pt x="2486" y="1889"/>
                </a:cubicBezTo>
                <a:cubicBezTo>
                  <a:pt x="2487" y="1888"/>
                  <a:pt x="2487" y="1888"/>
                  <a:pt x="2488" y="1888"/>
                </a:cubicBezTo>
                <a:cubicBezTo>
                  <a:pt x="2488" y="1887"/>
                  <a:pt x="2488" y="1887"/>
                  <a:pt x="2489" y="1887"/>
                </a:cubicBezTo>
                <a:cubicBezTo>
                  <a:pt x="2490" y="1887"/>
                  <a:pt x="2489" y="1886"/>
                  <a:pt x="2490" y="1886"/>
                </a:cubicBezTo>
                <a:cubicBezTo>
                  <a:pt x="2491" y="1886"/>
                  <a:pt x="2491" y="1887"/>
                  <a:pt x="2492" y="1887"/>
                </a:cubicBezTo>
                <a:cubicBezTo>
                  <a:pt x="2492" y="1887"/>
                  <a:pt x="2492" y="1886"/>
                  <a:pt x="2493" y="1886"/>
                </a:cubicBezTo>
                <a:cubicBezTo>
                  <a:pt x="2493" y="1885"/>
                  <a:pt x="2493" y="1885"/>
                  <a:pt x="2494" y="1885"/>
                </a:cubicBezTo>
                <a:cubicBezTo>
                  <a:pt x="2494" y="1884"/>
                  <a:pt x="2495" y="1884"/>
                  <a:pt x="2495" y="1883"/>
                </a:cubicBezTo>
                <a:cubicBezTo>
                  <a:pt x="2494" y="1883"/>
                  <a:pt x="2494" y="1883"/>
                  <a:pt x="2494" y="1882"/>
                </a:cubicBezTo>
                <a:cubicBezTo>
                  <a:pt x="2494" y="1882"/>
                  <a:pt x="2493" y="1882"/>
                  <a:pt x="2494" y="1881"/>
                </a:cubicBezTo>
                <a:cubicBezTo>
                  <a:pt x="2494" y="1881"/>
                  <a:pt x="2494" y="1881"/>
                  <a:pt x="2494" y="1880"/>
                </a:cubicBezTo>
                <a:cubicBezTo>
                  <a:pt x="2493" y="1880"/>
                  <a:pt x="2492" y="1881"/>
                  <a:pt x="2493" y="1880"/>
                </a:cubicBezTo>
                <a:cubicBezTo>
                  <a:pt x="2493" y="1880"/>
                  <a:pt x="2493" y="1880"/>
                  <a:pt x="2493" y="1879"/>
                </a:cubicBezTo>
                <a:cubicBezTo>
                  <a:pt x="2493" y="1879"/>
                  <a:pt x="2492" y="1879"/>
                  <a:pt x="2493" y="1878"/>
                </a:cubicBezTo>
                <a:cubicBezTo>
                  <a:pt x="2493" y="1878"/>
                  <a:pt x="2493" y="1878"/>
                  <a:pt x="2493" y="1878"/>
                </a:cubicBezTo>
                <a:cubicBezTo>
                  <a:pt x="2494" y="1878"/>
                  <a:pt x="2494" y="1878"/>
                  <a:pt x="2493" y="1878"/>
                </a:cubicBezTo>
                <a:cubicBezTo>
                  <a:pt x="2493" y="1877"/>
                  <a:pt x="2493" y="1878"/>
                  <a:pt x="2493" y="1878"/>
                </a:cubicBezTo>
                <a:cubicBezTo>
                  <a:pt x="2493" y="1878"/>
                  <a:pt x="2492" y="1877"/>
                  <a:pt x="2492" y="1877"/>
                </a:cubicBezTo>
                <a:cubicBezTo>
                  <a:pt x="2492" y="1877"/>
                  <a:pt x="2492" y="1878"/>
                  <a:pt x="2491" y="1878"/>
                </a:cubicBezTo>
                <a:cubicBezTo>
                  <a:pt x="2491" y="1877"/>
                  <a:pt x="2491" y="1877"/>
                  <a:pt x="2491" y="1876"/>
                </a:cubicBezTo>
                <a:cubicBezTo>
                  <a:pt x="2491" y="1876"/>
                  <a:pt x="2491" y="1875"/>
                  <a:pt x="2491" y="1875"/>
                </a:cubicBezTo>
                <a:cubicBezTo>
                  <a:pt x="2491" y="1874"/>
                  <a:pt x="2491" y="1874"/>
                  <a:pt x="2491" y="1874"/>
                </a:cubicBezTo>
                <a:cubicBezTo>
                  <a:pt x="2492" y="1874"/>
                  <a:pt x="2491" y="1873"/>
                  <a:pt x="2492" y="1873"/>
                </a:cubicBezTo>
                <a:cubicBezTo>
                  <a:pt x="2492" y="1873"/>
                  <a:pt x="2493" y="1874"/>
                  <a:pt x="2493" y="1874"/>
                </a:cubicBezTo>
                <a:cubicBezTo>
                  <a:pt x="2493" y="1874"/>
                  <a:pt x="2494" y="1874"/>
                  <a:pt x="2494" y="1874"/>
                </a:cubicBezTo>
                <a:cubicBezTo>
                  <a:pt x="2493" y="1873"/>
                  <a:pt x="2493" y="1872"/>
                  <a:pt x="2493" y="1872"/>
                </a:cubicBezTo>
                <a:cubicBezTo>
                  <a:pt x="2492" y="1872"/>
                  <a:pt x="2492" y="1873"/>
                  <a:pt x="2492" y="1873"/>
                </a:cubicBezTo>
                <a:cubicBezTo>
                  <a:pt x="2490" y="1872"/>
                  <a:pt x="2491" y="1871"/>
                  <a:pt x="2492" y="1870"/>
                </a:cubicBezTo>
                <a:cubicBezTo>
                  <a:pt x="2492" y="1869"/>
                  <a:pt x="2492" y="1869"/>
                  <a:pt x="2492" y="1868"/>
                </a:cubicBezTo>
                <a:cubicBezTo>
                  <a:pt x="2492" y="1867"/>
                  <a:pt x="2492" y="1867"/>
                  <a:pt x="2492" y="1868"/>
                </a:cubicBezTo>
                <a:cubicBezTo>
                  <a:pt x="2490" y="1868"/>
                  <a:pt x="2491" y="1866"/>
                  <a:pt x="2491" y="1865"/>
                </a:cubicBezTo>
                <a:cubicBezTo>
                  <a:pt x="2490" y="1865"/>
                  <a:pt x="2491" y="1867"/>
                  <a:pt x="2490" y="1867"/>
                </a:cubicBezTo>
                <a:cubicBezTo>
                  <a:pt x="2490" y="1868"/>
                  <a:pt x="2489" y="1868"/>
                  <a:pt x="2489" y="1869"/>
                </a:cubicBezTo>
                <a:cubicBezTo>
                  <a:pt x="2489" y="1869"/>
                  <a:pt x="2490" y="1870"/>
                  <a:pt x="2489" y="1870"/>
                </a:cubicBezTo>
                <a:cubicBezTo>
                  <a:pt x="2489" y="1870"/>
                  <a:pt x="2488" y="1869"/>
                  <a:pt x="2488" y="1869"/>
                </a:cubicBezTo>
                <a:cubicBezTo>
                  <a:pt x="2488" y="1870"/>
                  <a:pt x="2489" y="1870"/>
                  <a:pt x="2489" y="1870"/>
                </a:cubicBezTo>
                <a:cubicBezTo>
                  <a:pt x="2489" y="1871"/>
                  <a:pt x="2490" y="1872"/>
                  <a:pt x="2489" y="1873"/>
                </a:cubicBezTo>
                <a:cubicBezTo>
                  <a:pt x="2489" y="1873"/>
                  <a:pt x="2489" y="1872"/>
                  <a:pt x="2489" y="1872"/>
                </a:cubicBezTo>
                <a:cubicBezTo>
                  <a:pt x="2489" y="1872"/>
                  <a:pt x="2489" y="1872"/>
                  <a:pt x="2489" y="1872"/>
                </a:cubicBezTo>
                <a:cubicBezTo>
                  <a:pt x="2489" y="1873"/>
                  <a:pt x="2489" y="1873"/>
                  <a:pt x="2489" y="1874"/>
                </a:cubicBezTo>
                <a:cubicBezTo>
                  <a:pt x="2488" y="1874"/>
                  <a:pt x="2488" y="1872"/>
                  <a:pt x="2488" y="1872"/>
                </a:cubicBezTo>
                <a:cubicBezTo>
                  <a:pt x="2487" y="1872"/>
                  <a:pt x="2488" y="1873"/>
                  <a:pt x="2488" y="1874"/>
                </a:cubicBezTo>
                <a:cubicBezTo>
                  <a:pt x="2488" y="1874"/>
                  <a:pt x="2487" y="1873"/>
                  <a:pt x="2487" y="1874"/>
                </a:cubicBezTo>
                <a:cubicBezTo>
                  <a:pt x="2487" y="1875"/>
                  <a:pt x="2487" y="1875"/>
                  <a:pt x="2488" y="1875"/>
                </a:cubicBezTo>
                <a:cubicBezTo>
                  <a:pt x="2488" y="1875"/>
                  <a:pt x="2488" y="1875"/>
                  <a:pt x="2488" y="1875"/>
                </a:cubicBezTo>
                <a:cubicBezTo>
                  <a:pt x="2488" y="1876"/>
                  <a:pt x="2488" y="1876"/>
                  <a:pt x="2488" y="1876"/>
                </a:cubicBezTo>
                <a:cubicBezTo>
                  <a:pt x="2488" y="1876"/>
                  <a:pt x="2488" y="1877"/>
                  <a:pt x="2488" y="1877"/>
                </a:cubicBezTo>
                <a:cubicBezTo>
                  <a:pt x="2489" y="1877"/>
                  <a:pt x="2489" y="1876"/>
                  <a:pt x="2489" y="1876"/>
                </a:cubicBezTo>
                <a:cubicBezTo>
                  <a:pt x="2489" y="1877"/>
                  <a:pt x="2490" y="1877"/>
                  <a:pt x="2490" y="1877"/>
                </a:cubicBezTo>
                <a:cubicBezTo>
                  <a:pt x="2490" y="1878"/>
                  <a:pt x="2489" y="1878"/>
                  <a:pt x="2490" y="1879"/>
                </a:cubicBezTo>
                <a:cubicBezTo>
                  <a:pt x="2490" y="1879"/>
                  <a:pt x="2490" y="1879"/>
                  <a:pt x="2490" y="1879"/>
                </a:cubicBezTo>
                <a:cubicBezTo>
                  <a:pt x="2489" y="1879"/>
                  <a:pt x="2489" y="1878"/>
                  <a:pt x="2488" y="1878"/>
                </a:cubicBezTo>
                <a:cubicBezTo>
                  <a:pt x="2488" y="1877"/>
                  <a:pt x="2487" y="1877"/>
                  <a:pt x="2487" y="1877"/>
                </a:cubicBezTo>
                <a:cubicBezTo>
                  <a:pt x="2487" y="1877"/>
                  <a:pt x="2487" y="1876"/>
                  <a:pt x="2487" y="1876"/>
                </a:cubicBezTo>
                <a:cubicBezTo>
                  <a:pt x="2486" y="1876"/>
                  <a:pt x="2486" y="1876"/>
                  <a:pt x="2487" y="1875"/>
                </a:cubicBezTo>
                <a:cubicBezTo>
                  <a:pt x="2487" y="1875"/>
                  <a:pt x="2487" y="1874"/>
                  <a:pt x="2486" y="1874"/>
                </a:cubicBezTo>
                <a:cubicBezTo>
                  <a:pt x="2486" y="1875"/>
                  <a:pt x="2486" y="1875"/>
                  <a:pt x="2486" y="1875"/>
                </a:cubicBezTo>
                <a:cubicBezTo>
                  <a:pt x="2486" y="1876"/>
                  <a:pt x="2485" y="1876"/>
                  <a:pt x="2485" y="1877"/>
                </a:cubicBezTo>
                <a:cubicBezTo>
                  <a:pt x="2486" y="1877"/>
                  <a:pt x="2486" y="1877"/>
                  <a:pt x="2486" y="1878"/>
                </a:cubicBezTo>
                <a:cubicBezTo>
                  <a:pt x="2486" y="1879"/>
                  <a:pt x="2487" y="1878"/>
                  <a:pt x="2488" y="1879"/>
                </a:cubicBezTo>
                <a:cubicBezTo>
                  <a:pt x="2488" y="1879"/>
                  <a:pt x="2488" y="1880"/>
                  <a:pt x="2487" y="1881"/>
                </a:cubicBezTo>
                <a:cubicBezTo>
                  <a:pt x="2487" y="1881"/>
                  <a:pt x="2487" y="1882"/>
                  <a:pt x="2487" y="1882"/>
                </a:cubicBezTo>
                <a:cubicBezTo>
                  <a:pt x="2487" y="1883"/>
                  <a:pt x="2486" y="1883"/>
                  <a:pt x="2486" y="1883"/>
                </a:cubicBezTo>
                <a:cubicBezTo>
                  <a:pt x="2486" y="1884"/>
                  <a:pt x="2486" y="1884"/>
                  <a:pt x="2486" y="1884"/>
                </a:cubicBezTo>
                <a:cubicBezTo>
                  <a:pt x="2486" y="1885"/>
                  <a:pt x="2485" y="1884"/>
                  <a:pt x="2485" y="1885"/>
                </a:cubicBezTo>
                <a:cubicBezTo>
                  <a:pt x="2485" y="1886"/>
                  <a:pt x="2484" y="1885"/>
                  <a:pt x="2484" y="1886"/>
                </a:cubicBezTo>
                <a:cubicBezTo>
                  <a:pt x="2484" y="1886"/>
                  <a:pt x="2483" y="1886"/>
                  <a:pt x="2483" y="1886"/>
                </a:cubicBezTo>
                <a:cubicBezTo>
                  <a:pt x="2483" y="1885"/>
                  <a:pt x="2483" y="1885"/>
                  <a:pt x="2483" y="1885"/>
                </a:cubicBezTo>
                <a:cubicBezTo>
                  <a:pt x="2483" y="1884"/>
                  <a:pt x="2483" y="1885"/>
                  <a:pt x="2483" y="1885"/>
                </a:cubicBezTo>
                <a:cubicBezTo>
                  <a:pt x="2482" y="1886"/>
                  <a:pt x="2482" y="1886"/>
                  <a:pt x="2482" y="1886"/>
                </a:cubicBezTo>
                <a:cubicBezTo>
                  <a:pt x="2481" y="1886"/>
                  <a:pt x="2481" y="1886"/>
                  <a:pt x="2481" y="1886"/>
                </a:cubicBezTo>
                <a:cubicBezTo>
                  <a:pt x="2480" y="1886"/>
                  <a:pt x="2481" y="1887"/>
                  <a:pt x="2481" y="1887"/>
                </a:cubicBezTo>
                <a:cubicBezTo>
                  <a:pt x="2482" y="1887"/>
                  <a:pt x="2481" y="1888"/>
                  <a:pt x="2481" y="1888"/>
                </a:cubicBezTo>
                <a:cubicBezTo>
                  <a:pt x="2480" y="1888"/>
                  <a:pt x="2480" y="1889"/>
                  <a:pt x="2480" y="1889"/>
                </a:cubicBezTo>
                <a:cubicBezTo>
                  <a:pt x="2480" y="1891"/>
                  <a:pt x="2478" y="1889"/>
                  <a:pt x="2477" y="1890"/>
                </a:cubicBezTo>
                <a:cubicBezTo>
                  <a:pt x="2477" y="1891"/>
                  <a:pt x="2478" y="1891"/>
                  <a:pt x="2478" y="1892"/>
                </a:cubicBezTo>
                <a:cubicBezTo>
                  <a:pt x="2478" y="1892"/>
                  <a:pt x="2477" y="1893"/>
                  <a:pt x="2477" y="1893"/>
                </a:cubicBezTo>
                <a:cubicBezTo>
                  <a:pt x="2477" y="1893"/>
                  <a:pt x="2477" y="1894"/>
                  <a:pt x="2476" y="1893"/>
                </a:cubicBezTo>
                <a:close/>
                <a:moveTo>
                  <a:pt x="2278" y="1724"/>
                </a:moveTo>
                <a:cubicBezTo>
                  <a:pt x="2280" y="1724"/>
                  <a:pt x="2280" y="1725"/>
                  <a:pt x="2281" y="1726"/>
                </a:cubicBezTo>
                <a:cubicBezTo>
                  <a:pt x="2283" y="1727"/>
                  <a:pt x="2284" y="1727"/>
                  <a:pt x="2285" y="1727"/>
                </a:cubicBezTo>
                <a:cubicBezTo>
                  <a:pt x="2286" y="1727"/>
                  <a:pt x="2287" y="1728"/>
                  <a:pt x="2287" y="1728"/>
                </a:cubicBezTo>
                <a:cubicBezTo>
                  <a:pt x="2288" y="1728"/>
                  <a:pt x="2289" y="1729"/>
                  <a:pt x="2290" y="1729"/>
                </a:cubicBezTo>
                <a:cubicBezTo>
                  <a:pt x="2291" y="1729"/>
                  <a:pt x="2292" y="1729"/>
                  <a:pt x="2292" y="1730"/>
                </a:cubicBezTo>
                <a:cubicBezTo>
                  <a:pt x="2293" y="1730"/>
                  <a:pt x="2294" y="1730"/>
                  <a:pt x="2296" y="1730"/>
                </a:cubicBezTo>
                <a:cubicBezTo>
                  <a:pt x="2297" y="1730"/>
                  <a:pt x="2297" y="1729"/>
                  <a:pt x="2298" y="1728"/>
                </a:cubicBezTo>
                <a:cubicBezTo>
                  <a:pt x="2298" y="1727"/>
                  <a:pt x="2298" y="1726"/>
                  <a:pt x="2299" y="1725"/>
                </a:cubicBezTo>
                <a:cubicBezTo>
                  <a:pt x="2300" y="1725"/>
                  <a:pt x="2301" y="1726"/>
                  <a:pt x="2303" y="1725"/>
                </a:cubicBezTo>
                <a:cubicBezTo>
                  <a:pt x="2303" y="1725"/>
                  <a:pt x="2304" y="1725"/>
                  <a:pt x="2304" y="1724"/>
                </a:cubicBezTo>
                <a:cubicBezTo>
                  <a:pt x="2305" y="1723"/>
                  <a:pt x="2305" y="1723"/>
                  <a:pt x="2306" y="1722"/>
                </a:cubicBezTo>
                <a:cubicBezTo>
                  <a:pt x="2307" y="1721"/>
                  <a:pt x="2307" y="1720"/>
                  <a:pt x="2309" y="1720"/>
                </a:cubicBezTo>
                <a:cubicBezTo>
                  <a:pt x="2311" y="1720"/>
                  <a:pt x="2312" y="1720"/>
                  <a:pt x="2313" y="1719"/>
                </a:cubicBezTo>
                <a:cubicBezTo>
                  <a:pt x="2313" y="1717"/>
                  <a:pt x="2314" y="1716"/>
                  <a:pt x="2314" y="1715"/>
                </a:cubicBezTo>
                <a:cubicBezTo>
                  <a:pt x="2314" y="1713"/>
                  <a:pt x="2314" y="1712"/>
                  <a:pt x="2314" y="1710"/>
                </a:cubicBezTo>
                <a:cubicBezTo>
                  <a:pt x="2314" y="1709"/>
                  <a:pt x="2315" y="1708"/>
                  <a:pt x="2316" y="1707"/>
                </a:cubicBezTo>
                <a:cubicBezTo>
                  <a:pt x="2317" y="1706"/>
                  <a:pt x="2317" y="1706"/>
                  <a:pt x="2318" y="1705"/>
                </a:cubicBezTo>
                <a:cubicBezTo>
                  <a:pt x="2318" y="1705"/>
                  <a:pt x="2318" y="1704"/>
                  <a:pt x="2318" y="1703"/>
                </a:cubicBezTo>
                <a:cubicBezTo>
                  <a:pt x="2320" y="1701"/>
                  <a:pt x="2324" y="1701"/>
                  <a:pt x="2323" y="1698"/>
                </a:cubicBezTo>
                <a:cubicBezTo>
                  <a:pt x="2323" y="1698"/>
                  <a:pt x="2323" y="1697"/>
                  <a:pt x="2323" y="1697"/>
                </a:cubicBezTo>
                <a:cubicBezTo>
                  <a:pt x="2322" y="1696"/>
                  <a:pt x="2323" y="1695"/>
                  <a:pt x="2322" y="1694"/>
                </a:cubicBezTo>
                <a:cubicBezTo>
                  <a:pt x="2322" y="1693"/>
                  <a:pt x="2320" y="1693"/>
                  <a:pt x="2319" y="1692"/>
                </a:cubicBezTo>
                <a:cubicBezTo>
                  <a:pt x="2318" y="1692"/>
                  <a:pt x="2318" y="1692"/>
                  <a:pt x="2318" y="1691"/>
                </a:cubicBezTo>
                <a:cubicBezTo>
                  <a:pt x="2317" y="1690"/>
                  <a:pt x="2317" y="1689"/>
                  <a:pt x="2316" y="1690"/>
                </a:cubicBezTo>
                <a:cubicBezTo>
                  <a:pt x="2315" y="1691"/>
                  <a:pt x="2316" y="1693"/>
                  <a:pt x="2315" y="1694"/>
                </a:cubicBezTo>
                <a:cubicBezTo>
                  <a:pt x="2314" y="1694"/>
                  <a:pt x="2314" y="1694"/>
                  <a:pt x="2313" y="1694"/>
                </a:cubicBezTo>
                <a:cubicBezTo>
                  <a:pt x="2312" y="1694"/>
                  <a:pt x="2312" y="1693"/>
                  <a:pt x="2311" y="1693"/>
                </a:cubicBezTo>
                <a:cubicBezTo>
                  <a:pt x="2310" y="1693"/>
                  <a:pt x="2309" y="1692"/>
                  <a:pt x="2308" y="1692"/>
                </a:cubicBezTo>
                <a:cubicBezTo>
                  <a:pt x="2306" y="1692"/>
                  <a:pt x="2305" y="1693"/>
                  <a:pt x="2304" y="1694"/>
                </a:cubicBezTo>
                <a:cubicBezTo>
                  <a:pt x="2303" y="1695"/>
                  <a:pt x="2302" y="1694"/>
                  <a:pt x="2301" y="1693"/>
                </a:cubicBezTo>
                <a:cubicBezTo>
                  <a:pt x="2299" y="1693"/>
                  <a:pt x="2298" y="1693"/>
                  <a:pt x="2296" y="1693"/>
                </a:cubicBezTo>
                <a:cubicBezTo>
                  <a:pt x="2295" y="1694"/>
                  <a:pt x="2295" y="1695"/>
                  <a:pt x="2293" y="1695"/>
                </a:cubicBezTo>
                <a:cubicBezTo>
                  <a:pt x="2293" y="1696"/>
                  <a:pt x="2292" y="1696"/>
                  <a:pt x="2291" y="1695"/>
                </a:cubicBezTo>
                <a:cubicBezTo>
                  <a:pt x="2291" y="1695"/>
                  <a:pt x="2290" y="1695"/>
                  <a:pt x="2290" y="1695"/>
                </a:cubicBezTo>
                <a:cubicBezTo>
                  <a:pt x="2288" y="1695"/>
                  <a:pt x="2289" y="1698"/>
                  <a:pt x="2289" y="1698"/>
                </a:cubicBezTo>
                <a:cubicBezTo>
                  <a:pt x="2288" y="1700"/>
                  <a:pt x="2286" y="1700"/>
                  <a:pt x="2286" y="1701"/>
                </a:cubicBezTo>
                <a:cubicBezTo>
                  <a:pt x="2285" y="1702"/>
                  <a:pt x="2284" y="1703"/>
                  <a:pt x="2282" y="1704"/>
                </a:cubicBezTo>
                <a:cubicBezTo>
                  <a:pt x="2280" y="1705"/>
                  <a:pt x="2277" y="1706"/>
                  <a:pt x="2276" y="1709"/>
                </a:cubicBezTo>
                <a:cubicBezTo>
                  <a:pt x="2276" y="1712"/>
                  <a:pt x="2276" y="1716"/>
                  <a:pt x="2277" y="1719"/>
                </a:cubicBezTo>
                <a:cubicBezTo>
                  <a:pt x="2278" y="1720"/>
                  <a:pt x="2277" y="1721"/>
                  <a:pt x="2276" y="1722"/>
                </a:cubicBezTo>
                <a:cubicBezTo>
                  <a:pt x="2276" y="1724"/>
                  <a:pt x="2277" y="1724"/>
                  <a:pt x="2278" y="1724"/>
                </a:cubicBezTo>
                <a:close/>
                <a:moveTo>
                  <a:pt x="2102" y="2137"/>
                </a:moveTo>
                <a:cubicBezTo>
                  <a:pt x="2101" y="2136"/>
                  <a:pt x="2100" y="2132"/>
                  <a:pt x="2098" y="2132"/>
                </a:cubicBezTo>
                <a:cubicBezTo>
                  <a:pt x="2096" y="2132"/>
                  <a:pt x="2097" y="2135"/>
                  <a:pt x="2098" y="2136"/>
                </a:cubicBezTo>
                <a:cubicBezTo>
                  <a:pt x="2099" y="2137"/>
                  <a:pt x="2101" y="2138"/>
                  <a:pt x="2102" y="2139"/>
                </a:cubicBezTo>
                <a:cubicBezTo>
                  <a:pt x="2102" y="2139"/>
                  <a:pt x="2103" y="2139"/>
                  <a:pt x="2103" y="2138"/>
                </a:cubicBezTo>
                <a:cubicBezTo>
                  <a:pt x="2103" y="2138"/>
                  <a:pt x="2103" y="2137"/>
                  <a:pt x="2102" y="2137"/>
                </a:cubicBezTo>
                <a:close/>
                <a:moveTo>
                  <a:pt x="2405" y="1988"/>
                </a:moveTo>
                <a:cubicBezTo>
                  <a:pt x="2406" y="1988"/>
                  <a:pt x="2406" y="1987"/>
                  <a:pt x="2406" y="1986"/>
                </a:cubicBezTo>
                <a:cubicBezTo>
                  <a:pt x="2406" y="1986"/>
                  <a:pt x="2404" y="1988"/>
                  <a:pt x="2405" y="1988"/>
                </a:cubicBezTo>
                <a:close/>
                <a:moveTo>
                  <a:pt x="2" y="804"/>
                </a:moveTo>
                <a:cubicBezTo>
                  <a:pt x="2" y="803"/>
                  <a:pt x="4" y="803"/>
                  <a:pt x="4" y="801"/>
                </a:cubicBezTo>
                <a:cubicBezTo>
                  <a:pt x="4" y="800"/>
                  <a:pt x="3" y="801"/>
                  <a:pt x="3" y="800"/>
                </a:cubicBezTo>
                <a:cubicBezTo>
                  <a:pt x="2" y="799"/>
                  <a:pt x="3" y="799"/>
                  <a:pt x="3" y="799"/>
                </a:cubicBezTo>
                <a:cubicBezTo>
                  <a:pt x="4" y="798"/>
                  <a:pt x="4" y="797"/>
                  <a:pt x="5" y="797"/>
                </a:cubicBezTo>
                <a:cubicBezTo>
                  <a:pt x="6" y="797"/>
                  <a:pt x="6" y="798"/>
                  <a:pt x="5" y="799"/>
                </a:cubicBezTo>
                <a:cubicBezTo>
                  <a:pt x="5" y="800"/>
                  <a:pt x="6" y="799"/>
                  <a:pt x="6" y="800"/>
                </a:cubicBezTo>
                <a:cubicBezTo>
                  <a:pt x="7" y="801"/>
                  <a:pt x="6" y="801"/>
                  <a:pt x="7" y="802"/>
                </a:cubicBezTo>
                <a:cubicBezTo>
                  <a:pt x="8" y="802"/>
                  <a:pt x="8" y="801"/>
                  <a:pt x="8" y="800"/>
                </a:cubicBezTo>
                <a:cubicBezTo>
                  <a:pt x="8" y="799"/>
                  <a:pt x="8" y="799"/>
                  <a:pt x="9" y="800"/>
                </a:cubicBezTo>
                <a:cubicBezTo>
                  <a:pt x="10" y="800"/>
                  <a:pt x="10" y="800"/>
                  <a:pt x="10" y="799"/>
                </a:cubicBezTo>
                <a:cubicBezTo>
                  <a:pt x="10" y="798"/>
                  <a:pt x="11" y="797"/>
                  <a:pt x="10" y="797"/>
                </a:cubicBezTo>
                <a:cubicBezTo>
                  <a:pt x="9" y="797"/>
                  <a:pt x="9" y="797"/>
                  <a:pt x="8" y="797"/>
                </a:cubicBezTo>
                <a:cubicBezTo>
                  <a:pt x="7" y="797"/>
                  <a:pt x="7" y="796"/>
                  <a:pt x="8" y="796"/>
                </a:cubicBezTo>
                <a:cubicBezTo>
                  <a:pt x="9" y="795"/>
                  <a:pt x="10" y="796"/>
                  <a:pt x="11" y="794"/>
                </a:cubicBezTo>
                <a:cubicBezTo>
                  <a:pt x="11" y="793"/>
                  <a:pt x="11" y="793"/>
                  <a:pt x="11" y="792"/>
                </a:cubicBezTo>
                <a:cubicBezTo>
                  <a:pt x="11" y="791"/>
                  <a:pt x="12" y="792"/>
                  <a:pt x="12" y="791"/>
                </a:cubicBezTo>
                <a:cubicBezTo>
                  <a:pt x="14" y="790"/>
                  <a:pt x="12" y="789"/>
                  <a:pt x="12" y="788"/>
                </a:cubicBezTo>
                <a:cubicBezTo>
                  <a:pt x="12" y="787"/>
                  <a:pt x="13" y="786"/>
                  <a:pt x="13" y="786"/>
                </a:cubicBezTo>
                <a:cubicBezTo>
                  <a:pt x="12" y="785"/>
                  <a:pt x="11" y="785"/>
                  <a:pt x="11" y="786"/>
                </a:cubicBezTo>
                <a:cubicBezTo>
                  <a:pt x="9" y="786"/>
                  <a:pt x="6" y="788"/>
                  <a:pt x="5" y="790"/>
                </a:cubicBezTo>
                <a:cubicBezTo>
                  <a:pt x="4" y="790"/>
                  <a:pt x="4" y="793"/>
                  <a:pt x="3" y="793"/>
                </a:cubicBezTo>
                <a:cubicBezTo>
                  <a:pt x="2" y="793"/>
                  <a:pt x="3" y="792"/>
                  <a:pt x="2" y="792"/>
                </a:cubicBezTo>
                <a:cubicBezTo>
                  <a:pt x="2" y="791"/>
                  <a:pt x="1" y="793"/>
                  <a:pt x="1" y="793"/>
                </a:cubicBezTo>
                <a:cubicBezTo>
                  <a:pt x="1" y="793"/>
                  <a:pt x="0" y="793"/>
                  <a:pt x="0" y="793"/>
                </a:cubicBezTo>
                <a:cubicBezTo>
                  <a:pt x="0" y="806"/>
                  <a:pt x="0" y="806"/>
                  <a:pt x="0" y="806"/>
                </a:cubicBezTo>
                <a:cubicBezTo>
                  <a:pt x="1" y="806"/>
                  <a:pt x="1" y="806"/>
                  <a:pt x="1" y="806"/>
                </a:cubicBezTo>
                <a:cubicBezTo>
                  <a:pt x="2" y="805"/>
                  <a:pt x="1" y="805"/>
                  <a:pt x="2" y="804"/>
                </a:cubicBezTo>
                <a:close/>
                <a:moveTo>
                  <a:pt x="2441" y="1936"/>
                </a:moveTo>
                <a:cubicBezTo>
                  <a:pt x="2441" y="1936"/>
                  <a:pt x="2441" y="1936"/>
                  <a:pt x="2441" y="1937"/>
                </a:cubicBezTo>
                <a:cubicBezTo>
                  <a:pt x="2441" y="1937"/>
                  <a:pt x="2441" y="1937"/>
                  <a:pt x="2441" y="1937"/>
                </a:cubicBezTo>
                <a:cubicBezTo>
                  <a:pt x="2441" y="1937"/>
                  <a:pt x="2442" y="1936"/>
                  <a:pt x="2442" y="1936"/>
                </a:cubicBezTo>
                <a:cubicBezTo>
                  <a:pt x="2442" y="1936"/>
                  <a:pt x="2442" y="1935"/>
                  <a:pt x="2443" y="1935"/>
                </a:cubicBezTo>
                <a:cubicBezTo>
                  <a:pt x="2443" y="1935"/>
                  <a:pt x="2443" y="1934"/>
                  <a:pt x="2443" y="1934"/>
                </a:cubicBezTo>
                <a:cubicBezTo>
                  <a:pt x="2443" y="1933"/>
                  <a:pt x="2442" y="1934"/>
                  <a:pt x="2442" y="1933"/>
                </a:cubicBezTo>
                <a:cubicBezTo>
                  <a:pt x="2443" y="1932"/>
                  <a:pt x="2443" y="1932"/>
                  <a:pt x="2442" y="1932"/>
                </a:cubicBezTo>
                <a:cubicBezTo>
                  <a:pt x="2441" y="1932"/>
                  <a:pt x="2441" y="1932"/>
                  <a:pt x="2441" y="1932"/>
                </a:cubicBezTo>
                <a:cubicBezTo>
                  <a:pt x="2441" y="1933"/>
                  <a:pt x="2440" y="1933"/>
                  <a:pt x="2440" y="1933"/>
                </a:cubicBezTo>
                <a:cubicBezTo>
                  <a:pt x="2441" y="1934"/>
                  <a:pt x="2441" y="1934"/>
                  <a:pt x="2440" y="1934"/>
                </a:cubicBezTo>
                <a:cubicBezTo>
                  <a:pt x="2440" y="1935"/>
                  <a:pt x="2440" y="1935"/>
                  <a:pt x="2441" y="1936"/>
                </a:cubicBezTo>
                <a:close/>
                <a:moveTo>
                  <a:pt x="2479" y="2074"/>
                </a:moveTo>
                <a:cubicBezTo>
                  <a:pt x="2479" y="2074"/>
                  <a:pt x="2479" y="2073"/>
                  <a:pt x="2480" y="2073"/>
                </a:cubicBezTo>
                <a:cubicBezTo>
                  <a:pt x="2480" y="2073"/>
                  <a:pt x="2480" y="2072"/>
                  <a:pt x="2480" y="2071"/>
                </a:cubicBezTo>
                <a:cubicBezTo>
                  <a:pt x="2479" y="2071"/>
                  <a:pt x="2478" y="2071"/>
                  <a:pt x="2477" y="2070"/>
                </a:cubicBezTo>
                <a:cubicBezTo>
                  <a:pt x="2477" y="2070"/>
                  <a:pt x="2476" y="2069"/>
                  <a:pt x="2475" y="2069"/>
                </a:cubicBezTo>
                <a:cubicBezTo>
                  <a:pt x="2474" y="2068"/>
                  <a:pt x="2473" y="2067"/>
                  <a:pt x="2472" y="2066"/>
                </a:cubicBezTo>
                <a:cubicBezTo>
                  <a:pt x="2470" y="2066"/>
                  <a:pt x="2470" y="2065"/>
                  <a:pt x="2469" y="2063"/>
                </a:cubicBezTo>
                <a:cubicBezTo>
                  <a:pt x="2468" y="2062"/>
                  <a:pt x="2467" y="2063"/>
                  <a:pt x="2466" y="2062"/>
                </a:cubicBezTo>
                <a:cubicBezTo>
                  <a:pt x="2465" y="2061"/>
                  <a:pt x="2465" y="2060"/>
                  <a:pt x="2464" y="2059"/>
                </a:cubicBezTo>
                <a:cubicBezTo>
                  <a:pt x="2463" y="2059"/>
                  <a:pt x="2462" y="2058"/>
                  <a:pt x="2462" y="2058"/>
                </a:cubicBezTo>
                <a:cubicBezTo>
                  <a:pt x="2462" y="2058"/>
                  <a:pt x="2461" y="2057"/>
                  <a:pt x="2461" y="2057"/>
                </a:cubicBezTo>
                <a:cubicBezTo>
                  <a:pt x="2460" y="2056"/>
                  <a:pt x="2458" y="2055"/>
                  <a:pt x="2458" y="2055"/>
                </a:cubicBezTo>
                <a:cubicBezTo>
                  <a:pt x="2457" y="2054"/>
                  <a:pt x="2457" y="2054"/>
                  <a:pt x="2457" y="2053"/>
                </a:cubicBezTo>
                <a:cubicBezTo>
                  <a:pt x="2456" y="2052"/>
                  <a:pt x="2457" y="2052"/>
                  <a:pt x="2458" y="2052"/>
                </a:cubicBezTo>
                <a:cubicBezTo>
                  <a:pt x="2458" y="2052"/>
                  <a:pt x="2459" y="2051"/>
                  <a:pt x="2459" y="2051"/>
                </a:cubicBezTo>
                <a:cubicBezTo>
                  <a:pt x="2459" y="2050"/>
                  <a:pt x="2459" y="2050"/>
                  <a:pt x="2460" y="2049"/>
                </a:cubicBezTo>
                <a:cubicBezTo>
                  <a:pt x="2460" y="2049"/>
                  <a:pt x="2461" y="2049"/>
                  <a:pt x="2461" y="2048"/>
                </a:cubicBezTo>
                <a:cubicBezTo>
                  <a:pt x="2461" y="2047"/>
                  <a:pt x="2460" y="2045"/>
                  <a:pt x="2459" y="2044"/>
                </a:cubicBezTo>
                <a:cubicBezTo>
                  <a:pt x="2459" y="2043"/>
                  <a:pt x="2459" y="2043"/>
                  <a:pt x="2458" y="2042"/>
                </a:cubicBezTo>
                <a:cubicBezTo>
                  <a:pt x="2457" y="2041"/>
                  <a:pt x="2456" y="2041"/>
                  <a:pt x="2455" y="2039"/>
                </a:cubicBezTo>
                <a:cubicBezTo>
                  <a:pt x="2455" y="2039"/>
                  <a:pt x="2455" y="2038"/>
                  <a:pt x="2454" y="2038"/>
                </a:cubicBezTo>
                <a:cubicBezTo>
                  <a:pt x="2454" y="2038"/>
                  <a:pt x="2453" y="2037"/>
                  <a:pt x="2454" y="2036"/>
                </a:cubicBezTo>
                <a:cubicBezTo>
                  <a:pt x="2454" y="2036"/>
                  <a:pt x="2455" y="2036"/>
                  <a:pt x="2455" y="2036"/>
                </a:cubicBezTo>
                <a:cubicBezTo>
                  <a:pt x="2455" y="2035"/>
                  <a:pt x="2454" y="2035"/>
                  <a:pt x="2454" y="2035"/>
                </a:cubicBezTo>
                <a:cubicBezTo>
                  <a:pt x="2453" y="2035"/>
                  <a:pt x="2453" y="2035"/>
                  <a:pt x="2452" y="2034"/>
                </a:cubicBezTo>
                <a:cubicBezTo>
                  <a:pt x="2452" y="2033"/>
                  <a:pt x="2452" y="2033"/>
                  <a:pt x="2453" y="2033"/>
                </a:cubicBezTo>
                <a:cubicBezTo>
                  <a:pt x="2454" y="2031"/>
                  <a:pt x="2451" y="2031"/>
                  <a:pt x="2450" y="2031"/>
                </a:cubicBezTo>
                <a:cubicBezTo>
                  <a:pt x="2450" y="2030"/>
                  <a:pt x="2449" y="2030"/>
                  <a:pt x="2449" y="2030"/>
                </a:cubicBezTo>
                <a:cubicBezTo>
                  <a:pt x="2448" y="2029"/>
                  <a:pt x="2447" y="2029"/>
                  <a:pt x="2447" y="2028"/>
                </a:cubicBezTo>
                <a:cubicBezTo>
                  <a:pt x="2448" y="2028"/>
                  <a:pt x="2448" y="2027"/>
                  <a:pt x="2449" y="2027"/>
                </a:cubicBezTo>
                <a:cubicBezTo>
                  <a:pt x="2449" y="2027"/>
                  <a:pt x="2449" y="2026"/>
                  <a:pt x="2449" y="2026"/>
                </a:cubicBezTo>
                <a:cubicBezTo>
                  <a:pt x="2449" y="2025"/>
                  <a:pt x="2449" y="2025"/>
                  <a:pt x="2450" y="2024"/>
                </a:cubicBezTo>
                <a:cubicBezTo>
                  <a:pt x="2450" y="2024"/>
                  <a:pt x="2451" y="2024"/>
                  <a:pt x="2451" y="2024"/>
                </a:cubicBezTo>
                <a:cubicBezTo>
                  <a:pt x="2451" y="2023"/>
                  <a:pt x="2449" y="2023"/>
                  <a:pt x="2449" y="2023"/>
                </a:cubicBezTo>
                <a:cubicBezTo>
                  <a:pt x="2448" y="2023"/>
                  <a:pt x="2448" y="2023"/>
                  <a:pt x="2447" y="2023"/>
                </a:cubicBezTo>
                <a:cubicBezTo>
                  <a:pt x="2446" y="2022"/>
                  <a:pt x="2446" y="2022"/>
                  <a:pt x="2445" y="2021"/>
                </a:cubicBezTo>
                <a:cubicBezTo>
                  <a:pt x="2445" y="2021"/>
                  <a:pt x="2445" y="2021"/>
                  <a:pt x="2445" y="2021"/>
                </a:cubicBezTo>
                <a:cubicBezTo>
                  <a:pt x="2446" y="2020"/>
                  <a:pt x="2446" y="2021"/>
                  <a:pt x="2447" y="2021"/>
                </a:cubicBezTo>
                <a:cubicBezTo>
                  <a:pt x="2448" y="2022"/>
                  <a:pt x="2449" y="2022"/>
                  <a:pt x="2449" y="2021"/>
                </a:cubicBezTo>
                <a:cubicBezTo>
                  <a:pt x="2450" y="2021"/>
                  <a:pt x="2451" y="2021"/>
                  <a:pt x="2451" y="2021"/>
                </a:cubicBezTo>
                <a:cubicBezTo>
                  <a:pt x="2452" y="2021"/>
                  <a:pt x="2451" y="2020"/>
                  <a:pt x="2451" y="2019"/>
                </a:cubicBezTo>
                <a:cubicBezTo>
                  <a:pt x="2451" y="2017"/>
                  <a:pt x="2454" y="2019"/>
                  <a:pt x="2455" y="2019"/>
                </a:cubicBezTo>
                <a:cubicBezTo>
                  <a:pt x="2455" y="2019"/>
                  <a:pt x="2456" y="2019"/>
                  <a:pt x="2457" y="2019"/>
                </a:cubicBezTo>
                <a:cubicBezTo>
                  <a:pt x="2457" y="2019"/>
                  <a:pt x="2458" y="2020"/>
                  <a:pt x="2458" y="2019"/>
                </a:cubicBezTo>
                <a:cubicBezTo>
                  <a:pt x="2458" y="2018"/>
                  <a:pt x="2457" y="2018"/>
                  <a:pt x="2456" y="2018"/>
                </a:cubicBezTo>
                <a:cubicBezTo>
                  <a:pt x="2456" y="2018"/>
                  <a:pt x="2455" y="2017"/>
                  <a:pt x="2455" y="2017"/>
                </a:cubicBezTo>
                <a:cubicBezTo>
                  <a:pt x="2455" y="2016"/>
                  <a:pt x="2455" y="2016"/>
                  <a:pt x="2454" y="2015"/>
                </a:cubicBezTo>
                <a:cubicBezTo>
                  <a:pt x="2454" y="2015"/>
                  <a:pt x="2453" y="2015"/>
                  <a:pt x="2453" y="2014"/>
                </a:cubicBezTo>
                <a:cubicBezTo>
                  <a:pt x="2452" y="2013"/>
                  <a:pt x="2453" y="2013"/>
                  <a:pt x="2452" y="2013"/>
                </a:cubicBezTo>
                <a:cubicBezTo>
                  <a:pt x="2451" y="2013"/>
                  <a:pt x="2451" y="2012"/>
                  <a:pt x="2450" y="2012"/>
                </a:cubicBezTo>
                <a:cubicBezTo>
                  <a:pt x="2450" y="2011"/>
                  <a:pt x="2450" y="2011"/>
                  <a:pt x="2450" y="2011"/>
                </a:cubicBezTo>
                <a:cubicBezTo>
                  <a:pt x="2450" y="2009"/>
                  <a:pt x="2451" y="2010"/>
                  <a:pt x="2452" y="2010"/>
                </a:cubicBezTo>
                <a:cubicBezTo>
                  <a:pt x="2454" y="2010"/>
                  <a:pt x="2452" y="2007"/>
                  <a:pt x="2454" y="2006"/>
                </a:cubicBezTo>
                <a:cubicBezTo>
                  <a:pt x="2455" y="2006"/>
                  <a:pt x="2455" y="2007"/>
                  <a:pt x="2456" y="2007"/>
                </a:cubicBezTo>
                <a:cubicBezTo>
                  <a:pt x="2457" y="2007"/>
                  <a:pt x="2459" y="2007"/>
                  <a:pt x="2460" y="2007"/>
                </a:cubicBezTo>
                <a:cubicBezTo>
                  <a:pt x="2462" y="2008"/>
                  <a:pt x="2463" y="2007"/>
                  <a:pt x="2465" y="2007"/>
                </a:cubicBezTo>
                <a:cubicBezTo>
                  <a:pt x="2465" y="2007"/>
                  <a:pt x="2466" y="2007"/>
                  <a:pt x="2467" y="2007"/>
                </a:cubicBezTo>
                <a:cubicBezTo>
                  <a:pt x="2468" y="2007"/>
                  <a:pt x="2468" y="2007"/>
                  <a:pt x="2469" y="2007"/>
                </a:cubicBezTo>
                <a:cubicBezTo>
                  <a:pt x="2470" y="2007"/>
                  <a:pt x="2470" y="2007"/>
                  <a:pt x="2471" y="2007"/>
                </a:cubicBezTo>
                <a:cubicBezTo>
                  <a:pt x="2472" y="2007"/>
                  <a:pt x="2472" y="2007"/>
                  <a:pt x="2472" y="2006"/>
                </a:cubicBezTo>
                <a:cubicBezTo>
                  <a:pt x="2473" y="2005"/>
                  <a:pt x="2473" y="2005"/>
                  <a:pt x="2474" y="2005"/>
                </a:cubicBezTo>
                <a:cubicBezTo>
                  <a:pt x="2475" y="2005"/>
                  <a:pt x="2475" y="2005"/>
                  <a:pt x="2475" y="2004"/>
                </a:cubicBezTo>
                <a:cubicBezTo>
                  <a:pt x="2475" y="2003"/>
                  <a:pt x="2474" y="2004"/>
                  <a:pt x="2474" y="2004"/>
                </a:cubicBezTo>
                <a:cubicBezTo>
                  <a:pt x="2473" y="2004"/>
                  <a:pt x="2473" y="2003"/>
                  <a:pt x="2472" y="2003"/>
                </a:cubicBezTo>
                <a:cubicBezTo>
                  <a:pt x="2472" y="2003"/>
                  <a:pt x="2472" y="2002"/>
                  <a:pt x="2471" y="2002"/>
                </a:cubicBezTo>
                <a:cubicBezTo>
                  <a:pt x="2470" y="2002"/>
                  <a:pt x="2470" y="2002"/>
                  <a:pt x="2469" y="2002"/>
                </a:cubicBezTo>
                <a:cubicBezTo>
                  <a:pt x="2470" y="2001"/>
                  <a:pt x="2470" y="2001"/>
                  <a:pt x="2471" y="2001"/>
                </a:cubicBezTo>
                <a:cubicBezTo>
                  <a:pt x="2471" y="2001"/>
                  <a:pt x="2471" y="2002"/>
                  <a:pt x="2472" y="2002"/>
                </a:cubicBezTo>
                <a:cubicBezTo>
                  <a:pt x="2473" y="2001"/>
                  <a:pt x="2472" y="2001"/>
                  <a:pt x="2471" y="2001"/>
                </a:cubicBezTo>
                <a:cubicBezTo>
                  <a:pt x="2470" y="2000"/>
                  <a:pt x="2470" y="2000"/>
                  <a:pt x="2469" y="2001"/>
                </a:cubicBezTo>
                <a:cubicBezTo>
                  <a:pt x="2468" y="2001"/>
                  <a:pt x="2468" y="2001"/>
                  <a:pt x="2467" y="2001"/>
                </a:cubicBezTo>
                <a:cubicBezTo>
                  <a:pt x="2465" y="2001"/>
                  <a:pt x="2466" y="1999"/>
                  <a:pt x="2465" y="1998"/>
                </a:cubicBezTo>
                <a:cubicBezTo>
                  <a:pt x="2464" y="1997"/>
                  <a:pt x="2463" y="1997"/>
                  <a:pt x="2464" y="1996"/>
                </a:cubicBezTo>
                <a:cubicBezTo>
                  <a:pt x="2464" y="1996"/>
                  <a:pt x="2465" y="1996"/>
                  <a:pt x="2466" y="1995"/>
                </a:cubicBezTo>
                <a:cubicBezTo>
                  <a:pt x="2466" y="1995"/>
                  <a:pt x="2466" y="1994"/>
                  <a:pt x="2466" y="1994"/>
                </a:cubicBezTo>
                <a:cubicBezTo>
                  <a:pt x="2467" y="1993"/>
                  <a:pt x="2468" y="1993"/>
                  <a:pt x="2468" y="1993"/>
                </a:cubicBezTo>
                <a:cubicBezTo>
                  <a:pt x="2469" y="1993"/>
                  <a:pt x="2469" y="1994"/>
                  <a:pt x="2470" y="1995"/>
                </a:cubicBezTo>
                <a:cubicBezTo>
                  <a:pt x="2470" y="1995"/>
                  <a:pt x="2472" y="1995"/>
                  <a:pt x="2473" y="1995"/>
                </a:cubicBezTo>
                <a:cubicBezTo>
                  <a:pt x="2474" y="1995"/>
                  <a:pt x="2474" y="1994"/>
                  <a:pt x="2475" y="1994"/>
                </a:cubicBezTo>
                <a:cubicBezTo>
                  <a:pt x="2475" y="1994"/>
                  <a:pt x="2476" y="1994"/>
                  <a:pt x="2477" y="1993"/>
                </a:cubicBezTo>
                <a:cubicBezTo>
                  <a:pt x="2477" y="1993"/>
                  <a:pt x="2478" y="1992"/>
                  <a:pt x="2478" y="1992"/>
                </a:cubicBezTo>
                <a:cubicBezTo>
                  <a:pt x="2479" y="1991"/>
                  <a:pt x="2479" y="1991"/>
                  <a:pt x="2480" y="1991"/>
                </a:cubicBezTo>
                <a:cubicBezTo>
                  <a:pt x="2481" y="1991"/>
                  <a:pt x="2481" y="1991"/>
                  <a:pt x="2482" y="1990"/>
                </a:cubicBezTo>
                <a:cubicBezTo>
                  <a:pt x="2483" y="1989"/>
                  <a:pt x="2484" y="1990"/>
                  <a:pt x="2485" y="1988"/>
                </a:cubicBezTo>
                <a:cubicBezTo>
                  <a:pt x="2485" y="1987"/>
                  <a:pt x="2485" y="1986"/>
                  <a:pt x="2483" y="1986"/>
                </a:cubicBezTo>
                <a:cubicBezTo>
                  <a:pt x="2482" y="1986"/>
                  <a:pt x="2480" y="1986"/>
                  <a:pt x="2479" y="1986"/>
                </a:cubicBezTo>
                <a:cubicBezTo>
                  <a:pt x="2478" y="1986"/>
                  <a:pt x="2478" y="1986"/>
                  <a:pt x="2477" y="1985"/>
                </a:cubicBezTo>
                <a:cubicBezTo>
                  <a:pt x="2477" y="1984"/>
                  <a:pt x="2477" y="1984"/>
                  <a:pt x="2477" y="1983"/>
                </a:cubicBezTo>
                <a:cubicBezTo>
                  <a:pt x="2476" y="1982"/>
                  <a:pt x="2476" y="1982"/>
                  <a:pt x="2475" y="1982"/>
                </a:cubicBezTo>
                <a:cubicBezTo>
                  <a:pt x="2474" y="1982"/>
                  <a:pt x="2474" y="1982"/>
                  <a:pt x="2473" y="1981"/>
                </a:cubicBezTo>
                <a:cubicBezTo>
                  <a:pt x="2472" y="1981"/>
                  <a:pt x="2472" y="1981"/>
                  <a:pt x="2471" y="1980"/>
                </a:cubicBezTo>
                <a:cubicBezTo>
                  <a:pt x="2470" y="1980"/>
                  <a:pt x="2469" y="1979"/>
                  <a:pt x="2468" y="1978"/>
                </a:cubicBezTo>
                <a:cubicBezTo>
                  <a:pt x="2468" y="1978"/>
                  <a:pt x="2467" y="1978"/>
                  <a:pt x="2466" y="1977"/>
                </a:cubicBezTo>
                <a:cubicBezTo>
                  <a:pt x="2466" y="1977"/>
                  <a:pt x="2465" y="1977"/>
                  <a:pt x="2464" y="1978"/>
                </a:cubicBezTo>
                <a:cubicBezTo>
                  <a:pt x="2464" y="1978"/>
                  <a:pt x="2464" y="1979"/>
                  <a:pt x="2463" y="1979"/>
                </a:cubicBezTo>
                <a:cubicBezTo>
                  <a:pt x="2462" y="1979"/>
                  <a:pt x="2459" y="1980"/>
                  <a:pt x="2459" y="1979"/>
                </a:cubicBezTo>
                <a:cubicBezTo>
                  <a:pt x="2458" y="1977"/>
                  <a:pt x="2461" y="1978"/>
                  <a:pt x="2462" y="1977"/>
                </a:cubicBezTo>
                <a:cubicBezTo>
                  <a:pt x="2462" y="1977"/>
                  <a:pt x="2463" y="1977"/>
                  <a:pt x="2463" y="1976"/>
                </a:cubicBezTo>
                <a:cubicBezTo>
                  <a:pt x="2463" y="1975"/>
                  <a:pt x="2462" y="1975"/>
                  <a:pt x="2461" y="1975"/>
                </a:cubicBezTo>
                <a:cubicBezTo>
                  <a:pt x="2461" y="1974"/>
                  <a:pt x="2461" y="1973"/>
                  <a:pt x="2460" y="1973"/>
                </a:cubicBezTo>
                <a:cubicBezTo>
                  <a:pt x="2459" y="1973"/>
                  <a:pt x="2459" y="1974"/>
                  <a:pt x="2459" y="1974"/>
                </a:cubicBezTo>
                <a:cubicBezTo>
                  <a:pt x="2458" y="1975"/>
                  <a:pt x="2458" y="1975"/>
                  <a:pt x="2457" y="1975"/>
                </a:cubicBezTo>
                <a:cubicBezTo>
                  <a:pt x="2456" y="1975"/>
                  <a:pt x="2454" y="1977"/>
                  <a:pt x="2453" y="1975"/>
                </a:cubicBezTo>
                <a:cubicBezTo>
                  <a:pt x="2453" y="1975"/>
                  <a:pt x="2453" y="1974"/>
                  <a:pt x="2454" y="1974"/>
                </a:cubicBezTo>
                <a:cubicBezTo>
                  <a:pt x="2454" y="1973"/>
                  <a:pt x="2454" y="1972"/>
                  <a:pt x="2453" y="1972"/>
                </a:cubicBezTo>
                <a:cubicBezTo>
                  <a:pt x="2453" y="1971"/>
                  <a:pt x="2453" y="1970"/>
                  <a:pt x="2453" y="1970"/>
                </a:cubicBezTo>
                <a:cubicBezTo>
                  <a:pt x="2454" y="1969"/>
                  <a:pt x="2454" y="1969"/>
                  <a:pt x="2455" y="1969"/>
                </a:cubicBezTo>
                <a:cubicBezTo>
                  <a:pt x="2456" y="1968"/>
                  <a:pt x="2455" y="1966"/>
                  <a:pt x="2454" y="1965"/>
                </a:cubicBezTo>
                <a:cubicBezTo>
                  <a:pt x="2454" y="1964"/>
                  <a:pt x="2452" y="1964"/>
                  <a:pt x="2452" y="1962"/>
                </a:cubicBezTo>
                <a:cubicBezTo>
                  <a:pt x="2451" y="1961"/>
                  <a:pt x="2451" y="1959"/>
                  <a:pt x="2449" y="1960"/>
                </a:cubicBezTo>
                <a:cubicBezTo>
                  <a:pt x="2449" y="1961"/>
                  <a:pt x="2447" y="1962"/>
                  <a:pt x="2446" y="1960"/>
                </a:cubicBezTo>
                <a:cubicBezTo>
                  <a:pt x="2446" y="1960"/>
                  <a:pt x="2446" y="1959"/>
                  <a:pt x="2446" y="1958"/>
                </a:cubicBezTo>
                <a:cubicBezTo>
                  <a:pt x="2446" y="1957"/>
                  <a:pt x="2445" y="1957"/>
                  <a:pt x="2445" y="1956"/>
                </a:cubicBezTo>
                <a:cubicBezTo>
                  <a:pt x="2445" y="1956"/>
                  <a:pt x="2445" y="1955"/>
                  <a:pt x="2444" y="1955"/>
                </a:cubicBezTo>
                <a:cubicBezTo>
                  <a:pt x="2444" y="1954"/>
                  <a:pt x="2443" y="1954"/>
                  <a:pt x="2442" y="1954"/>
                </a:cubicBezTo>
                <a:cubicBezTo>
                  <a:pt x="2442" y="1954"/>
                  <a:pt x="2442" y="1955"/>
                  <a:pt x="2442" y="1956"/>
                </a:cubicBezTo>
                <a:cubicBezTo>
                  <a:pt x="2442" y="1956"/>
                  <a:pt x="2441" y="1957"/>
                  <a:pt x="2441" y="1957"/>
                </a:cubicBezTo>
                <a:cubicBezTo>
                  <a:pt x="2441" y="1958"/>
                  <a:pt x="2441" y="1959"/>
                  <a:pt x="2441" y="1959"/>
                </a:cubicBezTo>
                <a:cubicBezTo>
                  <a:pt x="2440" y="1960"/>
                  <a:pt x="2440" y="1960"/>
                  <a:pt x="2439" y="1961"/>
                </a:cubicBezTo>
                <a:cubicBezTo>
                  <a:pt x="2438" y="1961"/>
                  <a:pt x="2438" y="1961"/>
                  <a:pt x="2438" y="1962"/>
                </a:cubicBezTo>
                <a:cubicBezTo>
                  <a:pt x="2437" y="1963"/>
                  <a:pt x="2436" y="1962"/>
                  <a:pt x="2437" y="1961"/>
                </a:cubicBezTo>
                <a:cubicBezTo>
                  <a:pt x="2437" y="1961"/>
                  <a:pt x="2438" y="1960"/>
                  <a:pt x="2438" y="1960"/>
                </a:cubicBezTo>
                <a:cubicBezTo>
                  <a:pt x="2438" y="1959"/>
                  <a:pt x="2438" y="1958"/>
                  <a:pt x="2438" y="1958"/>
                </a:cubicBezTo>
                <a:cubicBezTo>
                  <a:pt x="2437" y="1957"/>
                  <a:pt x="2437" y="1956"/>
                  <a:pt x="2437" y="1955"/>
                </a:cubicBezTo>
                <a:cubicBezTo>
                  <a:pt x="2437" y="1955"/>
                  <a:pt x="2437" y="1954"/>
                  <a:pt x="2436" y="1954"/>
                </a:cubicBezTo>
                <a:cubicBezTo>
                  <a:pt x="2435" y="1953"/>
                  <a:pt x="2435" y="1955"/>
                  <a:pt x="2435" y="1955"/>
                </a:cubicBezTo>
                <a:cubicBezTo>
                  <a:pt x="2435" y="1957"/>
                  <a:pt x="2435" y="1959"/>
                  <a:pt x="2434" y="1961"/>
                </a:cubicBezTo>
                <a:cubicBezTo>
                  <a:pt x="2433" y="1961"/>
                  <a:pt x="2432" y="1962"/>
                  <a:pt x="2432" y="1962"/>
                </a:cubicBezTo>
                <a:cubicBezTo>
                  <a:pt x="2431" y="1963"/>
                  <a:pt x="2430" y="1964"/>
                  <a:pt x="2430" y="1964"/>
                </a:cubicBezTo>
                <a:cubicBezTo>
                  <a:pt x="2428" y="1965"/>
                  <a:pt x="2428" y="1966"/>
                  <a:pt x="2427" y="1967"/>
                </a:cubicBezTo>
                <a:cubicBezTo>
                  <a:pt x="2426" y="1968"/>
                  <a:pt x="2425" y="1969"/>
                  <a:pt x="2424" y="1970"/>
                </a:cubicBezTo>
                <a:cubicBezTo>
                  <a:pt x="2423" y="1971"/>
                  <a:pt x="2423" y="1972"/>
                  <a:pt x="2423" y="1972"/>
                </a:cubicBezTo>
                <a:cubicBezTo>
                  <a:pt x="2422" y="1973"/>
                  <a:pt x="2422" y="1974"/>
                  <a:pt x="2421" y="1974"/>
                </a:cubicBezTo>
                <a:cubicBezTo>
                  <a:pt x="2420" y="1976"/>
                  <a:pt x="2419" y="1977"/>
                  <a:pt x="2419" y="1979"/>
                </a:cubicBezTo>
                <a:cubicBezTo>
                  <a:pt x="2419" y="1980"/>
                  <a:pt x="2419" y="1981"/>
                  <a:pt x="2417" y="1982"/>
                </a:cubicBezTo>
                <a:cubicBezTo>
                  <a:pt x="2415" y="1984"/>
                  <a:pt x="2416" y="1981"/>
                  <a:pt x="2414" y="1981"/>
                </a:cubicBezTo>
                <a:cubicBezTo>
                  <a:pt x="2413" y="1981"/>
                  <a:pt x="2411" y="1982"/>
                  <a:pt x="2411" y="1983"/>
                </a:cubicBezTo>
                <a:cubicBezTo>
                  <a:pt x="2410" y="1985"/>
                  <a:pt x="2409" y="1985"/>
                  <a:pt x="2408" y="1986"/>
                </a:cubicBezTo>
                <a:cubicBezTo>
                  <a:pt x="2407" y="1988"/>
                  <a:pt x="2409" y="1987"/>
                  <a:pt x="2410" y="1988"/>
                </a:cubicBezTo>
                <a:cubicBezTo>
                  <a:pt x="2410" y="1989"/>
                  <a:pt x="2410" y="1990"/>
                  <a:pt x="2410" y="1991"/>
                </a:cubicBezTo>
                <a:cubicBezTo>
                  <a:pt x="2411" y="1992"/>
                  <a:pt x="2410" y="1993"/>
                  <a:pt x="2409" y="1994"/>
                </a:cubicBezTo>
                <a:cubicBezTo>
                  <a:pt x="2409" y="1995"/>
                  <a:pt x="2408" y="1994"/>
                  <a:pt x="2408" y="1995"/>
                </a:cubicBezTo>
                <a:cubicBezTo>
                  <a:pt x="2407" y="1995"/>
                  <a:pt x="2407" y="1995"/>
                  <a:pt x="2406" y="1995"/>
                </a:cubicBezTo>
                <a:cubicBezTo>
                  <a:pt x="2405" y="1995"/>
                  <a:pt x="2405" y="1994"/>
                  <a:pt x="2405" y="1994"/>
                </a:cubicBezTo>
                <a:cubicBezTo>
                  <a:pt x="2404" y="1995"/>
                  <a:pt x="2405" y="1996"/>
                  <a:pt x="2404" y="1996"/>
                </a:cubicBezTo>
                <a:cubicBezTo>
                  <a:pt x="2404" y="1996"/>
                  <a:pt x="2403" y="1996"/>
                  <a:pt x="2403" y="1996"/>
                </a:cubicBezTo>
                <a:cubicBezTo>
                  <a:pt x="2402" y="1996"/>
                  <a:pt x="2401" y="1995"/>
                  <a:pt x="2402" y="1994"/>
                </a:cubicBezTo>
                <a:cubicBezTo>
                  <a:pt x="2402" y="1994"/>
                  <a:pt x="2402" y="1994"/>
                  <a:pt x="2403" y="1994"/>
                </a:cubicBezTo>
                <a:cubicBezTo>
                  <a:pt x="2402" y="1992"/>
                  <a:pt x="2400" y="1993"/>
                  <a:pt x="2399" y="1994"/>
                </a:cubicBezTo>
                <a:cubicBezTo>
                  <a:pt x="2398" y="1995"/>
                  <a:pt x="2397" y="1995"/>
                  <a:pt x="2396" y="1996"/>
                </a:cubicBezTo>
                <a:cubicBezTo>
                  <a:pt x="2395" y="1996"/>
                  <a:pt x="2395" y="1998"/>
                  <a:pt x="2394" y="1998"/>
                </a:cubicBezTo>
                <a:cubicBezTo>
                  <a:pt x="2393" y="1999"/>
                  <a:pt x="2392" y="2000"/>
                  <a:pt x="2390" y="2000"/>
                </a:cubicBezTo>
                <a:cubicBezTo>
                  <a:pt x="2388" y="2001"/>
                  <a:pt x="2386" y="2001"/>
                  <a:pt x="2384" y="2002"/>
                </a:cubicBezTo>
                <a:cubicBezTo>
                  <a:pt x="2382" y="2003"/>
                  <a:pt x="2380" y="2005"/>
                  <a:pt x="2379" y="2007"/>
                </a:cubicBezTo>
                <a:cubicBezTo>
                  <a:pt x="2378" y="2008"/>
                  <a:pt x="2377" y="2009"/>
                  <a:pt x="2376" y="2011"/>
                </a:cubicBezTo>
                <a:cubicBezTo>
                  <a:pt x="2375" y="2012"/>
                  <a:pt x="2374" y="2013"/>
                  <a:pt x="2374" y="2014"/>
                </a:cubicBezTo>
                <a:cubicBezTo>
                  <a:pt x="2373" y="2016"/>
                  <a:pt x="2372" y="2017"/>
                  <a:pt x="2372" y="2018"/>
                </a:cubicBezTo>
                <a:cubicBezTo>
                  <a:pt x="2370" y="2021"/>
                  <a:pt x="2367" y="2023"/>
                  <a:pt x="2365" y="2026"/>
                </a:cubicBezTo>
                <a:cubicBezTo>
                  <a:pt x="2364" y="2028"/>
                  <a:pt x="2363" y="2029"/>
                  <a:pt x="2362" y="2030"/>
                </a:cubicBezTo>
                <a:cubicBezTo>
                  <a:pt x="2360" y="2031"/>
                  <a:pt x="2359" y="2031"/>
                  <a:pt x="2357" y="2032"/>
                </a:cubicBezTo>
                <a:cubicBezTo>
                  <a:pt x="2354" y="2033"/>
                  <a:pt x="2351" y="2033"/>
                  <a:pt x="2348" y="2034"/>
                </a:cubicBezTo>
                <a:cubicBezTo>
                  <a:pt x="2346" y="2035"/>
                  <a:pt x="2342" y="2035"/>
                  <a:pt x="2340" y="2035"/>
                </a:cubicBezTo>
                <a:cubicBezTo>
                  <a:pt x="2337" y="2036"/>
                  <a:pt x="2334" y="2037"/>
                  <a:pt x="2333" y="2040"/>
                </a:cubicBezTo>
                <a:cubicBezTo>
                  <a:pt x="2333" y="2041"/>
                  <a:pt x="2333" y="2043"/>
                  <a:pt x="2332" y="2044"/>
                </a:cubicBezTo>
                <a:cubicBezTo>
                  <a:pt x="2332" y="2044"/>
                  <a:pt x="2332" y="2045"/>
                  <a:pt x="2332" y="2046"/>
                </a:cubicBezTo>
                <a:cubicBezTo>
                  <a:pt x="2331" y="2047"/>
                  <a:pt x="2331" y="2046"/>
                  <a:pt x="2331" y="2045"/>
                </a:cubicBezTo>
                <a:cubicBezTo>
                  <a:pt x="2331" y="2044"/>
                  <a:pt x="2331" y="2044"/>
                  <a:pt x="2331" y="2043"/>
                </a:cubicBezTo>
                <a:cubicBezTo>
                  <a:pt x="2331" y="2042"/>
                  <a:pt x="2331" y="2042"/>
                  <a:pt x="2330" y="2041"/>
                </a:cubicBezTo>
                <a:cubicBezTo>
                  <a:pt x="2330" y="2041"/>
                  <a:pt x="2330" y="2038"/>
                  <a:pt x="2329" y="2037"/>
                </a:cubicBezTo>
                <a:cubicBezTo>
                  <a:pt x="2328" y="2037"/>
                  <a:pt x="2329" y="2040"/>
                  <a:pt x="2329" y="2041"/>
                </a:cubicBezTo>
                <a:cubicBezTo>
                  <a:pt x="2329" y="2042"/>
                  <a:pt x="2330" y="2045"/>
                  <a:pt x="2328" y="2045"/>
                </a:cubicBezTo>
                <a:cubicBezTo>
                  <a:pt x="2328" y="2045"/>
                  <a:pt x="2327" y="2044"/>
                  <a:pt x="2326" y="2045"/>
                </a:cubicBezTo>
                <a:cubicBezTo>
                  <a:pt x="2326" y="2045"/>
                  <a:pt x="2327" y="2046"/>
                  <a:pt x="2327" y="2046"/>
                </a:cubicBezTo>
                <a:cubicBezTo>
                  <a:pt x="2328" y="2047"/>
                  <a:pt x="2328" y="2048"/>
                  <a:pt x="2328" y="2048"/>
                </a:cubicBezTo>
                <a:cubicBezTo>
                  <a:pt x="2329" y="2050"/>
                  <a:pt x="2328" y="2051"/>
                  <a:pt x="2327" y="2052"/>
                </a:cubicBezTo>
                <a:cubicBezTo>
                  <a:pt x="2326" y="2053"/>
                  <a:pt x="2325" y="2055"/>
                  <a:pt x="2324" y="2056"/>
                </a:cubicBezTo>
                <a:cubicBezTo>
                  <a:pt x="2324" y="2057"/>
                  <a:pt x="2324" y="2058"/>
                  <a:pt x="2325" y="2058"/>
                </a:cubicBezTo>
                <a:cubicBezTo>
                  <a:pt x="2325" y="2059"/>
                  <a:pt x="2326" y="2059"/>
                  <a:pt x="2326" y="2060"/>
                </a:cubicBezTo>
                <a:cubicBezTo>
                  <a:pt x="2326" y="2062"/>
                  <a:pt x="2323" y="2060"/>
                  <a:pt x="2322" y="2061"/>
                </a:cubicBezTo>
                <a:cubicBezTo>
                  <a:pt x="2322" y="2062"/>
                  <a:pt x="2323" y="2062"/>
                  <a:pt x="2323" y="2063"/>
                </a:cubicBezTo>
                <a:cubicBezTo>
                  <a:pt x="2324" y="2063"/>
                  <a:pt x="2324" y="2064"/>
                  <a:pt x="2324" y="2064"/>
                </a:cubicBezTo>
                <a:cubicBezTo>
                  <a:pt x="2325" y="2065"/>
                  <a:pt x="2328" y="2065"/>
                  <a:pt x="2327" y="2066"/>
                </a:cubicBezTo>
                <a:cubicBezTo>
                  <a:pt x="2327" y="2066"/>
                  <a:pt x="2325" y="2065"/>
                  <a:pt x="2324" y="2065"/>
                </a:cubicBezTo>
                <a:cubicBezTo>
                  <a:pt x="2323" y="2064"/>
                  <a:pt x="2322" y="2063"/>
                  <a:pt x="2321" y="2064"/>
                </a:cubicBezTo>
                <a:cubicBezTo>
                  <a:pt x="2320" y="2064"/>
                  <a:pt x="2317" y="2064"/>
                  <a:pt x="2317" y="2063"/>
                </a:cubicBezTo>
                <a:cubicBezTo>
                  <a:pt x="2317" y="2062"/>
                  <a:pt x="2318" y="2062"/>
                  <a:pt x="2317" y="2062"/>
                </a:cubicBezTo>
                <a:cubicBezTo>
                  <a:pt x="2317" y="2061"/>
                  <a:pt x="2316" y="2061"/>
                  <a:pt x="2316" y="2061"/>
                </a:cubicBezTo>
                <a:cubicBezTo>
                  <a:pt x="2314" y="2060"/>
                  <a:pt x="2314" y="2058"/>
                  <a:pt x="2312" y="2058"/>
                </a:cubicBezTo>
                <a:cubicBezTo>
                  <a:pt x="2310" y="2058"/>
                  <a:pt x="2309" y="2058"/>
                  <a:pt x="2308" y="2059"/>
                </a:cubicBezTo>
                <a:cubicBezTo>
                  <a:pt x="2305" y="2059"/>
                  <a:pt x="2302" y="2060"/>
                  <a:pt x="2300" y="2058"/>
                </a:cubicBezTo>
                <a:cubicBezTo>
                  <a:pt x="2299" y="2057"/>
                  <a:pt x="2299" y="2056"/>
                  <a:pt x="2299" y="2055"/>
                </a:cubicBezTo>
                <a:cubicBezTo>
                  <a:pt x="2298" y="2055"/>
                  <a:pt x="2298" y="2054"/>
                  <a:pt x="2298" y="2053"/>
                </a:cubicBezTo>
                <a:cubicBezTo>
                  <a:pt x="2297" y="2053"/>
                  <a:pt x="2296" y="2053"/>
                  <a:pt x="2296" y="2052"/>
                </a:cubicBezTo>
                <a:cubicBezTo>
                  <a:pt x="2296" y="2052"/>
                  <a:pt x="2296" y="2051"/>
                  <a:pt x="2295" y="2051"/>
                </a:cubicBezTo>
                <a:cubicBezTo>
                  <a:pt x="2294" y="2051"/>
                  <a:pt x="2294" y="2052"/>
                  <a:pt x="2294" y="2052"/>
                </a:cubicBezTo>
                <a:cubicBezTo>
                  <a:pt x="2294" y="2052"/>
                  <a:pt x="2294" y="2052"/>
                  <a:pt x="2293" y="2053"/>
                </a:cubicBezTo>
                <a:cubicBezTo>
                  <a:pt x="2293" y="2053"/>
                  <a:pt x="2292" y="2053"/>
                  <a:pt x="2292" y="2053"/>
                </a:cubicBezTo>
                <a:cubicBezTo>
                  <a:pt x="2291" y="2054"/>
                  <a:pt x="2289" y="2055"/>
                  <a:pt x="2288" y="2056"/>
                </a:cubicBezTo>
                <a:cubicBezTo>
                  <a:pt x="2288" y="2057"/>
                  <a:pt x="2287" y="2058"/>
                  <a:pt x="2286" y="2059"/>
                </a:cubicBezTo>
                <a:cubicBezTo>
                  <a:pt x="2286" y="2061"/>
                  <a:pt x="2285" y="2061"/>
                  <a:pt x="2285" y="2063"/>
                </a:cubicBezTo>
                <a:cubicBezTo>
                  <a:pt x="2285" y="2064"/>
                  <a:pt x="2286" y="2065"/>
                  <a:pt x="2286" y="2067"/>
                </a:cubicBezTo>
                <a:cubicBezTo>
                  <a:pt x="2285" y="2068"/>
                  <a:pt x="2284" y="2068"/>
                  <a:pt x="2282" y="2068"/>
                </a:cubicBezTo>
                <a:cubicBezTo>
                  <a:pt x="2282" y="2069"/>
                  <a:pt x="2282" y="2069"/>
                  <a:pt x="2282" y="2069"/>
                </a:cubicBezTo>
                <a:cubicBezTo>
                  <a:pt x="2282" y="2070"/>
                  <a:pt x="2282" y="2069"/>
                  <a:pt x="2282" y="2070"/>
                </a:cubicBezTo>
                <a:cubicBezTo>
                  <a:pt x="2283" y="2071"/>
                  <a:pt x="2283" y="2071"/>
                  <a:pt x="2283" y="2072"/>
                </a:cubicBezTo>
                <a:cubicBezTo>
                  <a:pt x="2283" y="2072"/>
                  <a:pt x="2283" y="2073"/>
                  <a:pt x="2282" y="2074"/>
                </a:cubicBezTo>
                <a:cubicBezTo>
                  <a:pt x="2282" y="2074"/>
                  <a:pt x="2281" y="2075"/>
                  <a:pt x="2281" y="2075"/>
                </a:cubicBezTo>
                <a:cubicBezTo>
                  <a:pt x="2281" y="2077"/>
                  <a:pt x="2281" y="2078"/>
                  <a:pt x="2281" y="2079"/>
                </a:cubicBezTo>
                <a:cubicBezTo>
                  <a:pt x="2281" y="2081"/>
                  <a:pt x="2281" y="2082"/>
                  <a:pt x="2281" y="2084"/>
                </a:cubicBezTo>
                <a:cubicBezTo>
                  <a:pt x="2281" y="2085"/>
                  <a:pt x="2281" y="2086"/>
                  <a:pt x="2282" y="2087"/>
                </a:cubicBezTo>
                <a:cubicBezTo>
                  <a:pt x="2283" y="2087"/>
                  <a:pt x="2284" y="2087"/>
                  <a:pt x="2284" y="2087"/>
                </a:cubicBezTo>
                <a:cubicBezTo>
                  <a:pt x="2285" y="2088"/>
                  <a:pt x="2285" y="2088"/>
                  <a:pt x="2285" y="2089"/>
                </a:cubicBezTo>
                <a:cubicBezTo>
                  <a:pt x="2286" y="2089"/>
                  <a:pt x="2288" y="2090"/>
                  <a:pt x="2288" y="2091"/>
                </a:cubicBezTo>
                <a:cubicBezTo>
                  <a:pt x="2287" y="2092"/>
                  <a:pt x="2287" y="2093"/>
                  <a:pt x="2287" y="2094"/>
                </a:cubicBezTo>
                <a:cubicBezTo>
                  <a:pt x="2287" y="2095"/>
                  <a:pt x="2287" y="2096"/>
                  <a:pt x="2287" y="2096"/>
                </a:cubicBezTo>
                <a:cubicBezTo>
                  <a:pt x="2286" y="2097"/>
                  <a:pt x="2286" y="2097"/>
                  <a:pt x="2286" y="2097"/>
                </a:cubicBezTo>
                <a:cubicBezTo>
                  <a:pt x="2285" y="2097"/>
                  <a:pt x="2286" y="2097"/>
                  <a:pt x="2286" y="2096"/>
                </a:cubicBezTo>
                <a:cubicBezTo>
                  <a:pt x="2285" y="2096"/>
                  <a:pt x="2284" y="2096"/>
                  <a:pt x="2284" y="2097"/>
                </a:cubicBezTo>
                <a:cubicBezTo>
                  <a:pt x="2284" y="2098"/>
                  <a:pt x="2285" y="2098"/>
                  <a:pt x="2285" y="2099"/>
                </a:cubicBezTo>
                <a:cubicBezTo>
                  <a:pt x="2285" y="2100"/>
                  <a:pt x="2285" y="2100"/>
                  <a:pt x="2285" y="2101"/>
                </a:cubicBezTo>
                <a:cubicBezTo>
                  <a:pt x="2285" y="2103"/>
                  <a:pt x="2287" y="2104"/>
                  <a:pt x="2287" y="2105"/>
                </a:cubicBezTo>
                <a:cubicBezTo>
                  <a:pt x="2288" y="2106"/>
                  <a:pt x="2287" y="2108"/>
                  <a:pt x="2288" y="2109"/>
                </a:cubicBezTo>
                <a:cubicBezTo>
                  <a:pt x="2289" y="2109"/>
                  <a:pt x="2290" y="2110"/>
                  <a:pt x="2290" y="2110"/>
                </a:cubicBezTo>
                <a:cubicBezTo>
                  <a:pt x="2291" y="2110"/>
                  <a:pt x="2292" y="2110"/>
                  <a:pt x="2292" y="2111"/>
                </a:cubicBezTo>
                <a:cubicBezTo>
                  <a:pt x="2293" y="2111"/>
                  <a:pt x="2294" y="2111"/>
                  <a:pt x="2294" y="2112"/>
                </a:cubicBezTo>
                <a:cubicBezTo>
                  <a:pt x="2293" y="2112"/>
                  <a:pt x="2292" y="2112"/>
                  <a:pt x="2292" y="2113"/>
                </a:cubicBezTo>
                <a:cubicBezTo>
                  <a:pt x="2291" y="2114"/>
                  <a:pt x="2292" y="2114"/>
                  <a:pt x="2292" y="2115"/>
                </a:cubicBezTo>
                <a:cubicBezTo>
                  <a:pt x="2292" y="2116"/>
                  <a:pt x="2291" y="2116"/>
                  <a:pt x="2291" y="2117"/>
                </a:cubicBezTo>
                <a:cubicBezTo>
                  <a:pt x="2291" y="2119"/>
                  <a:pt x="2294" y="2117"/>
                  <a:pt x="2294" y="2117"/>
                </a:cubicBezTo>
                <a:cubicBezTo>
                  <a:pt x="2295" y="2116"/>
                  <a:pt x="2297" y="2116"/>
                  <a:pt x="2298" y="2115"/>
                </a:cubicBezTo>
                <a:cubicBezTo>
                  <a:pt x="2299" y="2115"/>
                  <a:pt x="2299" y="2113"/>
                  <a:pt x="2298" y="2112"/>
                </a:cubicBezTo>
                <a:cubicBezTo>
                  <a:pt x="2298" y="2112"/>
                  <a:pt x="2297" y="2112"/>
                  <a:pt x="2296" y="2112"/>
                </a:cubicBezTo>
                <a:cubicBezTo>
                  <a:pt x="2295" y="2111"/>
                  <a:pt x="2297" y="2111"/>
                  <a:pt x="2297" y="2111"/>
                </a:cubicBezTo>
                <a:cubicBezTo>
                  <a:pt x="2298" y="2111"/>
                  <a:pt x="2299" y="2110"/>
                  <a:pt x="2299" y="2110"/>
                </a:cubicBezTo>
                <a:cubicBezTo>
                  <a:pt x="2300" y="2111"/>
                  <a:pt x="2300" y="2112"/>
                  <a:pt x="2300" y="2113"/>
                </a:cubicBezTo>
                <a:cubicBezTo>
                  <a:pt x="2301" y="2114"/>
                  <a:pt x="2302" y="2115"/>
                  <a:pt x="2302" y="2115"/>
                </a:cubicBezTo>
                <a:cubicBezTo>
                  <a:pt x="2304" y="2117"/>
                  <a:pt x="2304" y="2119"/>
                  <a:pt x="2304" y="2121"/>
                </a:cubicBezTo>
                <a:cubicBezTo>
                  <a:pt x="2304" y="2122"/>
                  <a:pt x="2304" y="2123"/>
                  <a:pt x="2304" y="2123"/>
                </a:cubicBezTo>
                <a:cubicBezTo>
                  <a:pt x="2304" y="2124"/>
                  <a:pt x="2304" y="2124"/>
                  <a:pt x="2303" y="2125"/>
                </a:cubicBezTo>
                <a:cubicBezTo>
                  <a:pt x="2303" y="2125"/>
                  <a:pt x="2303" y="2125"/>
                  <a:pt x="2303" y="2126"/>
                </a:cubicBezTo>
                <a:cubicBezTo>
                  <a:pt x="2303" y="2126"/>
                  <a:pt x="2303" y="2127"/>
                  <a:pt x="2302" y="2127"/>
                </a:cubicBezTo>
                <a:cubicBezTo>
                  <a:pt x="2302" y="2128"/>
                  <a:pt x="2301" y="2127"/>
                  <a:pt x="2301" y="2128"/>
                </a:cubicBezTo>
                <a:cubicBezTo>
                  <a:pt x="2301" y="2129"/>
                  <a:pt x="2302" y="2129"/>
                  <a:pt x="2303" y="2129"/>
                </a:cubicBezTo>
                <a:cubicBezTo>
                  <a:pt x="2303" y="2130"/>
                  <a:pt x="2304" y="2131"/>
                  <a:pt x="2305" y="2131"/>
                </a:cubicBezTo>
                <a:cubicBezTo>
                  <a:pt x="2305" y="2132"/>
                  <a:pt x="2306" y="2133"/>
                  <a:pt x="2306" y="2134"/>
                </a:cubicBezTo>
                <a:cubicBezTo>
                  <a:pt x="2306" y="2135"/>
                  <a:pt x="2307" y="2136"/>
                  <a:pt x="2307" y="2138"/>
                </a:cubicBezTo>
                <a:cubicBezTo>
                  <a:pt x="2307" y="2139"/>
                  <a:pt x="2308" y="2141"/>
                  <a:pt x="2307" y="2142"/>
                </a:cubicBezTo>
                <a:cubicBezTo>
                  <a:pt x="2306" y="2142"/>
                  <a:pt x="2306" y="2142"/>
                  <a:pt x="2306" y="2143"/>
                </a:cubicBezTo>
                <a:cubicBezTo>
                  <a:pt x="2306" y="2144"/>
                  <a:pt x="2306" y="2146"/>
                  <a:pt x="2306" y="2147"/>
                </a:cubicBezTo>
                <a:cubicBezTo>
                  <a:pt x="2306" y="2148"/>
                  <a:pt x="2307" y="2148"/>
                  <a:pt x="2308" y="2148"/>
                </a:cubicBezTo>
                <a:cubicBezTo>
                  <a:pt x="2308" y="2149"/>
                  <a:pt x="2308" y="2150"/>
                  <a:pt x="2308" y="2151"/>
                </a:cubicBezTo>
                <a:cubicBezTo>
                  <a:pt x="2309" y="2152"/>
                  <a:pt x="2310" y="2152"/>
                  <a:pt x="2312" y="2152"/>
                </a:cubicBezTo>
                <a:cubicBezTo>
                  <a:pt x="2312" y="2152"/>
                  <a:pt x="2313" y="2152"/>
                  <a:pt x="2314" y="2153"/>
                </a:cubicBezTo>
                <a:cubicBezTo>
                  <a:pt x="2314" y="2153"/>
                  <a:pt x="2314" y="2153"/>
                  <a:pt x="2314" y="2153"/>
                </a:cubicBezTo>
                <a:cubicBezTo>
                  <a:pt x="2317" y="2153"/>
                  <a:pt x="2317" y="2153"/>
                  <a:pt x="2317" y="2153"/>
                </a:cubicBezTo>
                <a:cubicBezTo>
                  <a:pt x="2318" y="2152"/>
                  <a:pt x="2319" y="2152"/>
                  <a:pt x="2320" y="2153"/>
                </a:cubicBezTo>
                <a:cubicBezTo>
                  <a:pt x="2320" y="2153"/>
                  <a:pt x="2320" y="2153"/>
                  <a:pt x="2320" y="2153"/>
                </a:cubicBezTo>
                <a:cubicBezTo>
                  <a:pt x="2325" y="2153"/>
                  <a:pt x="2325" y="2153"/>
                  <a:pt x="2325" y="2153"/>
                </a:cubicBezTo>
                <a:cubicBezTo>
                  <a:pt x="2325" y="2152"/>
                  <a:pt x="2325" y="2152"/>
                  <a:pt x="2325" y="2152"/>
                </a:cubicBezTo>
                <a:cubicBezTo>
                  <a:pt x="2326" y="2151"/>
                  <a:pt x="2327" y="2151"/>
                  <a:pt x="2327" y="2151"/>
                </a:cubicBezTo>
                <a:cubicBezTo>
                  <a:pt x="2329" y="2151"/>
                  <a:pt x="2330" y="2149"/>
                  <a:pt x="2331" y="2150"/>
                </a:cubicBezTo>
                <a:cubicBezTo>
                  <a:pt x="2332" y="2150"/>
                  <a:pt x="2332" y="2151"/>
                  <a:pt x="2333" y="2151"/>
                </a:cubicBezTo>
                <a:cubicBezTo>
                  <a:pt x="2333" y="2152"/>
                  <a:pt x="2334" y="2152"/>
                  <a:pt x="2335" y="2151"/>
                </a:cubicBezTo>
                <a:cubicBezTo>
                  <a:pt x="2336" y="2151"/>
                  <a:pt x="2336" y="2150"/>
                  <a:pt x="2337" y="2149"/>
                </a:cubicBezTo>
                <a:cubicBezTo>
                  <a:pt x="2337" y="2149"/>
                  <a:pt x="2337" y="2148"/>
                  <a:pt x="2338" y="2148"/>
                </a:cubicBezTo>
                <a:cubicBezTo>
                  <a:pt x="2339" y="2149"/>
                  <a:pt x="2338" y="2150"/>
                  <a:pt x="2338" y="2150"/>
                </a:cubicBezTo>
                <a:cubicBezTo>
                  <a:pt x="2338" y="2151"/>
                  <a:pt x="2339" y="2152"/>
                  <a:pt x="2339" y="2153"/>
                </a:cubicBezTo>
                <a:cubicBezTo>
                  <a:pt x="2362" y="2153"/>
                  <a:pt x="2362" y="2153"/>
                  <a:pt x="2362" y="2153"/>
                </a:cubicBezTo>
                <a:cubicBezTo>
                  <a:pt x="2362" y="2153"/>
                  <a:pt x="2362" y="2152"/>
                  <a:pt x="2362" y="2152"/>
                </a:cubicBezTo>
                <a:cubicBezTo>
                  <a:pt x="2362" y="2152"/>
                  <a:pt x="2363" y="2151"/>
                  <a:pt x="2363" y="2151"/>
                </a:cubicBezTo>
                <a:cubicBezTo>
                  <a:pt x="2364" y="2151"/>
                  <a:pt x="2364" y="2152"/>
                  <a:pt x="2364" y="2153"/>
                </a:cubicBezTo>
                <a:cubicBezTo>
                  <a:pt x="2426" y="2153"/>
                  <a:pt x="2426" y="2153"/>
                  <a:pt x="2426" y="2153"/>
                </a:cubicBezTo>
                <a:cubicBezTo>
                  <a:pt x="2426" y="2153"/>
                  <a:pt x="2426" y="2152"/>
                  <a:pt x="2426" y="2152"/>
                </a:cubicBezTo>
                <a:cubicBezTo>
                  <a:pt x="2426" y="2152"/>
                  <a:pt x="2425" y="2151"/>
                  <a:pt x="2425" y="2150"/>
                </a:cubicBezTo>
                <a:cubicBezTo>
                  <a:pt x="2425" y="2149"/>
                  <a:pt x="2425" y="2150"/>
                  <a:pt x="2426" y="2150"/>
                </a:cubicBezTo>
                <a:cubicBezTo>
                  <a:pt x="2428" y="2150"/>
                  <a:pt x="2429" y="2149"/>
                  <a:pt x="2428" y="2147"/>
                </a:cubicBezTo>
                <a:cubicBezTo>
                  <a:pt x="2428" y="2147"/>
                  <a:pt x="2429" y="2146"/>
                  <a:pt x="2428" y="2145"/>
                </a:cubicBezTo>
                <a:cubicBezTo>
                  <a:pt x="2428" y="2145"/>
                  <a:pt x="2428" y="2144"/>
                  <a:pt x="2428" y="2144"/>
                </a:cubicBezTo>
                <a:cubicBezTo>
                  <a:pt x="2428" y="2143"/>
                  <a:pt x="2428" y="2142"/>
                  <a:pt x="2428" y="2141"/>
                </a:cubicBezTo>
                <a:cubicBezTo>
                  <a:pt x="2429" y="2141"/>
                  <a:pt x="2430" y="2141"/>
                  <a:pt x="2430" y="2141"/>
                </a:cubicBezTo>
                <a:cubicBezTo>
                  <a:pt x="2431" y="2140"/>
                  <a:pt x="2432" y="2139"/>
                  <a:pt x="2432" y="2139"/>
                </a:cubicBezTo>
                <a:cubicBezTo>
                  <a:pt x="2433" y="2138"/>
                  <a:pt x="2432" y="2137"/>
                  <a:pt x="2431" y="2137"/>
                </a:cubicBezTo>
                <a:cubicBezTo>
                  <a:pt x="2431" y="2137"/>
                  <a:pt x="2431" y="2136"/>
                  <a:pt x="2430" y="2135"/>
                </a:cubicBezTo>
                <a:cubicBezTo>
                  <a:pt x="2429" y="2135"/>
                  <a:pt x="2428" y="2135"/>
                  <a:pt x="2428" y="2135"/>
                </a:cubicBezTo>
                <a:cubicBezTo>
                  <a:pt x="2426" y="2134"/>
                  <a:pt x="2429" y="2134"/>
                  <a:pt x="2429" y="2132"/>
                </a:cubicBezTo>
                <a:cubicBezTo>
                  <a:pt x="2430" y="2132"/>
                  <a:pt x="2429" y="2131"/>
                  <a:pt x="2430" y="2130"/>
                </a:cubicBezTo>
                <a:cubicBezTo>
                  <a:pt x="2430" y="2130"/>
                  <a:pt x="2430" y="2129"/>
                  <a:pt x="2430" y="2128"/>
                </a:cubicBezTo>
                <a:cubicBezTo>
                  <a:pt x="2429" y="2127"/>
                  <a:pt x="2428" y="2128"/>
                  <a:pt x="2428" y="2128"/>
                </a:cubicBezTo>
                <a:cubicBezTo>
                  <a:pt x="2427" y="2127"/>
                  <a:pt x="2428" y="2126"/>
                  <a:pt x="2428" y="2126"/>
                </a:cubicBezTo>
                <a:cubicBezTo>
                  <a:pt x="2429" y="2126"/>
                  <a:pt x="2430" y="2126"/>
                  <a:pt x="2430" y="2125"/>
                </a:cubicBezTo>
                <a:cubicBezTo>
                  <a:pt x="2431" y="2124"/>
                  <a:pt x="2431" y="2124"/>
                  <a:pt x="2432" y="2123"/>
                </a:cubicBezTo>
                <a:cubicBezTo>
                  <a:pt x="2433" y="2123"/>
                  <a:pt x="2434" y="2122"/>
                  <a:pt x="2435" y="2121"/>
                </a:cubicBezTo>
                <a:cubicBezTo>
                  <a:pt x="2436" y="2119"/>
                  <a:pt x="2435" y="2118"/>
                  <a:pt x="2436" y="2117"/>
                </a:cubicBezTo>
                <a:cubicBezTo>
                  <a:pt x="2437" y="2115"/>
                  <a:pt x="2438" y="2118"/>
                  <a:pt x="2439" y="2118"/>
                </a:cubicBezTo>
                <a:cubicBezTo>
                  <a:pt x="2440" y="2118"/>
                  <a:pt x="2441" y="2116"/>
                  <a:pt x="2441" y="2116"/>
                </a:cubicBezTo>
                <a:cubicBezTo>
                  <a:pt x="2442" y="2115"/>
                  <a:pt x="2442" y="2115"/>
                  <a:pt x="2442" y="2114"/>
                </a:cubicBezTo>
                <a:cubicBezTo>
                  <a:pt x="2443" y="2113"/>
                  <a:pt x="2444" y="2113"/>
                  <a:pt x="2444" y="2113"/>
                </a:cubicBezTo>
                <a:cubicBezTo>
                  <a:pt x="2445" y="2112"/>
                  <a:pt x="2445" y="2111"/>
                  <a:pt x="2445" y="2110"/>
                </a:cubicBezTo>
                <a:cubicBezTo>
                  <a:pt x="2446" y="2108"/>
                  <a:pt x="2447" y="2108"/>
                  <a:pt x="2448" y="2109"/>
                </a:cubicBezTo>
                <a:cubicBezTo>
                  <a:pt x="2450" y="2109"/>
                  <a:pt x="2450" y="2109"/>
                  <a:pt x="2452" y="2108"/>
                </a:cubicBezTo>
                <a:cubicBezTo>
                  <a:pt x="2453" y="2108"/>
                  <a:pt x="2454" y="2107"/>
                  <a:pt x="2452" y="2106"/>
                </a:cubicBezTo>
                <a:cubicBezTo>
                  <a:pt x="2451" y="2105"/>
                  <a:pt x="2452" y="2104"/>
                  <a:pt x="2453" y="2103"/>
                </a:cubicBezTo>
                <a:cubicBezTo>
                  <a:pt x="2454" y="2102"/>
                  <a:pt x="2455" y="2101"/>
                  <a:pt x="2453" y="2100"/>
                </a:cubicBezTo>
                <a:cubicBezTo>
                  <a:pt x="2452" y="2099"/>
                  <a:pt x="2453" y="2101"/>
                  <a:pt x="2452" y="2101"/>
                </a:cubicBezTo>
                <a:cubicBezTo>
                  <a:pt x="2452" y="2101"/>
                  <a:pt x="2451" y="2102"/>
                  <a:pt x="2451" y="2102"/>
                </a:cubicBezTo>
                <a:cubicBezTo>
                  <a:pt x="2449" y="2104"/>
                  <a:pt x="2450" y="2101"/>
                  <a:pt x="2450" y="2100"/>
                </a:cubicBezTo>
                <a:cubicBezTo>
                  <a:pt x="2451" y="2099"/>
                  <a:pt x="2451" y="2099"/>
                  <a:pt x="2451" y="2098"/>
                </a:cubicBezTo>
                <a:cubicBezTo>
                  <a:pt x="2451" y="2095"/>
                  <a:pt x="2450" y="2093"/>
                  <a:pt x="2451" y="2090"/>
                </a:cubicBezTo>
                <a:cubicBezTo>
                  <a:pt x="2451" y="2089"/>
                  <a:pt x="2452" y="2088"/>
                  <a:pt x="2452" y="2086"/>
                </a:cubicBezTo>
                <a:cubicBezTo>
                  <a:pt x="2453" y="2085"/>
                  <a:pt x="2452" y="2083"/>
                  <a:pt x="2453" y="2082"/>
                </a:cubicBezTo>
                <a:cubicBezTo>
                  <a:pt x="2454" y="2081"/>
                  <a:pt x="2454" y="2081"/>
                  <a:pt x="2455" y="2081"/>
                </a:cubicBezTo>
                <a:cubicBezTo>
                  <a:pt x="2455" y="2080"/>
                  <a:pt x="2456" y="2079"/>
                  <a:pt x="2456" y="2079"/>
                </a:cubicBezTo>
                <a:cubicBezTo>
                  <a:pt x="2456" y="2077"/>
                  <a:pt x="2457" y="2076"/>
                  <a:pt x="2459" y="2076"/>
                </a:cubicBezTo>
                <a:cubicBezTo>
                  <a:pt x="2459" y="2076"/>
                  <a:pt x="2460" y="2076"/>
                  <a:pt x="2461" y="2076"/>
                </a:cubicBezTo>
                <a:cubicBezTo>
                  <a:pt x="2462" y="2076"/>
                  <a:pt x="2461" y="2075"/>
                  <a:pt x="2461" y="2075"/>
                </a:cubicBezTo>
                <a:cubicBezTo>
                  <a:pt x="2460" y="2074"/>
                  <a:pt x="2460" y="2074"/>
                  <a:pt x="2460" y="2073"/>
                </a:cubicBezTo>
                <a:cubicBezTo>
                  <a:pt x="2460" y="2073"/>
                  <a:pt x="2459" y="2071"/>
                  <a:pt x="2460" y="2071"/>
                </a:cubicBezTo>
                <a:cubicBezTo>
                  <a:pt x="2461" y="2071"/>
                  <a:pt x="2461" y="2073"/>
                  <a:pt x="2461" y="2073"/>
                </a:cubicBezTo>
                <a:cubicBezTo>
                  <a:pt x="2461" y="2074"/>
                  <a:pt x="2461" y="2074"/>
                  <a:pt x="2462" y="2074"/>
                </a:cubicBezTo>
                <a:cubicBezTo>
                  <a:pt x="2463" y="2075"/>
                  <a:pt x="2464" y="2076"/>
                  <a:pt x="2465" y="2076"/>
                </a:cubicBezTo>
                <a:cubicBezTo>
                  <a:pt x="2467" y="2076"/>
                  <a:pt x="2468" y="2075"/>
                  <a:pt x="2470" y="2076"/>
                </a:cubicBezTo>
                <a:cubicBezTo>
                  <a:pt x="2472" y="2076"/>
                  <a:pt x="2476" y="2076"/>
                  <a:pt x="2478" y="2075"/>
                </a:cubicBezTo>
                <a:cubicBezTo>
                  <a:pt x="2478" y="2075"/>
                  <a:pt x="2479" y="2074"/>
                  <a:pt x="2479" y="2074"/>
                </a:cubicBezTo>
                <a:close/>
                <a:moveTo>
                  <a:pt x="2224" y="2150"/>
                </a:moveTo>
                <a:cubicBezTo>
                  <a:pt x="2224" y="2149"/>
                  <a:pt x="2223" y="2149"/>
                  <a:pt x="2222" y="2147"/>
                </a:cubicBezTo>
                <a:cubicBezTo>
                  <a:pt x="2222" y="2147"/>
                  <a:pt x="2222" y="2146"/>
                  <a:pt x="2222" y="2146"/>
                </a:cubicBezTo>
                <a:cubicBezTo>
                  <a:pt x="2221" y="2145"/>
                  <a:pt x="2221" y="2145"/>
                  <a:pt x="2220" y="2144"/>
                </a:cubicBezTo>
                <a:cubicBezTo>
                  <a:pt x="2219" y="2143"/>
                  <a:pt x="2220" y="2142"/>
                  <a:pt x="2218" y="2142"/>
                </a:cubicBezTo>
                <a:cubicBezTo>
                  <a:pt x="2217" y="2141"/>
                  <a:pt x="2217" y="2139"/>
                  <a:pt x="2216" y="2139"/>
                </a:cubicBezTo>
                <a:cubicBezTo>
                  <a:pt x="2214" y="2139"/>
                  <a:pt x="2213" y="2139"/>
                  <a:pt x="2212" y="2138"/>
                </a:cubicBezTo>
                <a:cubicBezTo>
                  <a:pt x="2210" y="2138"/>
                  <a:pt x="2209" y="2138"/>
                  <a:pt x="2207" y="2138"/>
                </a:cubicBezTo>
                <a:cubicBezTo>
                  <a:pt x="2206" y="2138"/>
                  <a:pt x="2205" y="2138"/>
                  <a:pt x="2203" y="2138"/>
                </a:cubicBezTo>
                <a:cubicBezTo>
                  <a:pt x="2201" y="2137"/>
                  <a:pt x="2202" y="2138"/>
                  <a:pt x="2201" y="2139"/>
                </a:cubicBezTo>
                <a:cubicBezTo>
                  <a:pt x="2200" y="2140"/>
                  <a:pt x="2200" y="2140"/>
                  <a:pt x="2200" y="2142"/>
                </a:cubicBezTo>
                <a:cubicBezTo>
                  <a:pt x="2200" y="2142"/>
                  <a:pt x="2199" y="2143"/>
                  <a:pt x="2198" y="2144"/>
                </a:cubicBezTo>
                <a:cubicBezTo>
                  <a:pt x="2199" y="2143"/>
                  <a:pt x="2199" y="2143"/>
                  <a:pt x="2199" y="2142"/>
                </a:cubicBezTo>
                <a:cubicBezTo>
                  <a:pt x="2199" y="2141"/>
                  <a:pt x="2199" y="2141"/>
                  <a:pt x="2198" y="2141"/>
                </a:cubicBezTo>
                <a:cubicBezTo>
                  <a:pt x="2198" y="2140"/>
                  <a:pt x="2198" y="2140"/>
                  <a:pt x="2198" y="2139"/>
                </a:cubicBezTo>
                <a:cubicBezTo>
                  <a:pt x="2199" y="2139"/>
                  <a:pt x="2199" y="2139"/>
                  <a:pt x="2199" y="2139"/>
                </a:cubicBezTo>
                <a:cubicBezTo>
                  <a:pt x="2200" y="2138"/>
                  <a:pt x="2200" y="2138"/>
                  <a:pt x="2200" y="2138"/>
                </a:cubicBezTo>
                <a:cubicBezTo>
                  <a:pt x="2200" y="2137"/>
                  <a:pt x="2201" y="2137"/>
                  <a:pt x="2201" y="2137"/>
                </a:cubicBezTo>
                <a:cubicBezTo>
                  <a:pt x="2202" y="2136"/>
                  <a:pt x="2201" y="2135"/>
                  <a:pt x="2201" y="2135"/>
                </a:cubicBezTo>
                <a:cubicBezTo>
                  <a:pt x="2200" y="2134"/>
                  <a:pt x="2199" y="2134"/>
                  <a:pt x="2198" y="2133"/>
                </a:cubicBezTo>
                <a:cubicBezTo>
                  <a:pt x="2198" y="2133"/>
                  <a:pt x="2197" y="2132"/>
                  <a:pt x="2197" y="2132"/>
                </a:cubicBezTo>
                <a:cubicBezTo>
                  <a:pt x="2196" y="2132"/>
                  <a:pt x="2196" y="2132"/>
                  <a:pt x="2196" y="2131"/>
                </a:cubicBezTo>
                <a:cubicBezTo>
                  <a:pt x="2194" y="2130"/>
                  <a:pt x="2195" y="2128"/>
                  <a:pt x="2195" y="2126"/>
                </a:cubicBezTo>
                <a:cubicBezTo>
                  <a:pt x="2195" y="2125"/>
                  <a:pt x="2195" y="2125"/>
                  <a:pt x="2195" y="2124"/>
                </a:cubicBezTo>
                <a:cubicBezTo>
                  <a:pt x="2195" y="2123"/>
                  <a:pt x="2194" y="2122"/>
                  <a:pt x="2193" y="2120"/>
                </a:cubicBezTo>
                <a:cubicBezTo>
                  <a:pt x="2193" y="2119"/>
                  <a:pt x="2193" y="2117"/>
                  <a:pt x="2193" y="2116"/>
                </a:cubicBezTo>
                <a:cubicBezTo>
                  <a:pt x="2192" y="2115"/>
                  <a:pt x="2193" y="2113"/>
                  <a:pt x="2191" y="2113"/>
                </a:cubicBezTo>
                <a:cubicBezTo>
                  <a:pt x="2190" y="2113"/>
                  <a:pt x="2189" y="2113"/>
                  <a:pt x="2188" y="2113"/>
                </a:cubicBezTo>
                <a:cubicBezTo>
                  <a:pt x="2186" y="2113"/>
                  <a:pt x="2185" y="2112"/>
                  <a:pt x="2184" y="2112"/>
                </a:cubicBezTo>
                <a:cubicBezTo>
                  <a:pt x="2183" y="2111"/>
                  <a:pt x="2183" y="2111"/>
                  <a:pt x="2182" y="2111"/>
                </a:cubicBezTo>
                <a:cubicBezTo>
                  <a:pt x="2181" y="2111"/>
                  <a:pt x="2180" y="2110"/>
                  <a:pt x="2178" y="2110"/>
                </a:cubicBezTo>
                <a:cubicBezTo>
                  <a:pt x="2176" y="2110"/>
                  <a:pt x="2173" y="2107"/>
                  <a:pt x="2173" y="2104"/>
                </a:cubicBezTo>
                <a:cubicBezTo>
                  <a:pt x="2173" y="2102"/>
                  <a:pt x="2175" y="2103"/>
                  <a:pt x="2176" y="2102"/>
                </a:cubicBezTo>
                <a:cubicBezTo>
                  <a:pt x="2176" y="2101"/>
                  <a:pt x="2177" y="2100"/>
                  <a:pt x="2176" y="2100"/>
                </a:cubicBezTo>
                <a:cubicBezTo>
                  <a:pt x="2175" y="2100"/>
                  <a:pt x="2174" y="2101"/>
                  <a:pt x="2174" y="2100"/>
                </a:cubicBezTo>
                <a:cubicBezTo>
                  <a:pt x="2173" y="2100"/>
                  <a:pt x="2176" y="2099"/>
                  <a:pt x="2176" y="2099"/>
                </a:cubicBezTo>
                <a:cubicBezTo>
                  <a:pt x="2177" y="2098"/>
                  <a:pt x="2177" y="2098"/>
                  <a:pt x="2178" y="2098"/>
                </a:cubicBezTo>
                <a:cubicBezTo>
                  <a:pt x="2179" y="2098"/>
                  <a:pt x="2180" y="2098"/>
                  <a:pt x="2180" y="2097"/>
                </a:cubicBezTo>
                <a:cubicBezTo>
                  <a:pt x="2180" y="2096"/>
                  <a:pt x="2179" y="2097"/>
                  <a:pt x="2178" y="2097"/>
                </a:cubicBezTo>
                <a:cubicBezTo>
                  <a:pt x="2177" y="2097"/>
                  <a:pt x="2177" y="2097"/>
                  <a:pt x="2177" y="2096"/>
                </a:cubicBezTo>
                <a:cubicBezTo>
                  <a:pt x="2175" y="2095"/>
                  <a:pt x="2175" y="2097"/>
                  <a:pt x="2174" y="2098"/>
                </a:cubicBezTo>
                <a:cubicBezTo>
                  <a:pt x="2172" y="2096"/>
                  <a:pt x="2175" y="2095"/>
                  <a:pt x="2175" y="2095"/>
                </a:cubicBezTo>
                <a:cubicBezTo>
                  <a:pt x="2176" y="2094"/>
                  <a:pt x="2176" y="2093"/>
                  <a:pt x="2176" y="2093"/>
                </a:cubicBezTo>
                <a:cubicBezTo>
                  <a:pt x="2177" y="2093"/>
                  <a:pt x="2177" y="2093"/>
                  <a:pt x="2178" y="2094"/>
                </a:cubicBezTo>
                <a:cubicBezTo>
                  <a:pt x="2179" y="2094"/>
                  <a:pt x="2179" y="2093"/>
                  <a:pt x="2180" y="2093"/>
                </a:cubicBezTo>
                <a:cubicBezTo>
                  <a:pt x="2180" y="2092"/>
                  <a:pt x="2181" y="2092"/>
                  <a:pt x="2182" y="2092"/>
                </a:cubicBezTo>
                <a:cubicBezTo>
                  <a:pt x="2184" y="2092"/>
                  <a:pt x="2181" y="2090"/>
                  <a:pt x="2180" y="2090"/>
                </a:cubicBezTo>
                <a:cubicBezTo>
                  <a:pt x="2180" y="2088"/>
                  <a:pt x="2180" y="2087"/>
                  <a:pt x="2179" y="2086"/>
                </a:cubicBezTo>
                <a:cubicBezTo>
                  <a:pt x="2178" y="2085"/>
                  <a:pt x="2176" y="2085"/>
                  <a:pt x="2175" y="2084"/>
                </a:cubicBezTo>
                <a:cubicBezTo>
                  <a:pt x="2174" y="2083"/>
                  <a:pt x="2174" y="2082"/>
                  <a:pt x="2173" y="2082"/>
                </a:cubicBezTo>
                <a:cubicBezTo>
                  <a:pt x="2171" y="2081"/>
                  <a:pt x="2170" y="2082"/>
                  <a:pt x="2169" y="2083"/>
                </a:cubicBezTo>
                <a:cubicBezTo>
                  <a:pt x="2168" y="2084"/>
                  <a:pt x="2167" y="2083"/>
                  <a:pt x="2166" y="2082"/>
                </a:cubicBezTo>
                <a:cubicBezTo>
                  <a:pt x="2166" y="2081"/>
                  <a:pt x="2165" y="2080"/>
                  <a:pt x="2164" y="2079"/>
                </a:cubicBezTo>
                <a:cubicBezTo>
                  <a:pt x="2164" y="2079"/>
                  <a:pt x="2163" y="2079"/>
                  <a:pt x="2163" y="2079"/>
                </a:cubicBezTo>
                <a:cubicBezTo>
                  <a:pt x="2162" y="2078"/>
                  <a:pt x="2162" y="2078"/>
                  <a:pt x="2161" y="2078"/>
                </a:cubicBezTo>
                <a:cubicBezTo>
                  <a:pt x="2161" y="2078"/>
                  <a:pt x="2160" y="2078"/>
                  <a:pt x="2159" y="2078"/>
                </a:cubicBezTo>
                <a:cubicBezTo>
                  <a:pt x="2161" y="2077"/>
                  <a:pt x="2162" y="2077"/>
                  <a:pt x="2163" y="2077"/>
                </a:cubicBezTo>
                <a:cubicBezTo>
                  <a:pt x="2164" y="2077"/>
                  <a:pt x="2167" y="2078"/>
                  <a:pt x="2166" y="2077"/>
                </a:cubicBezTo>
                <a:cubicBezTo>
                  <a:pt x="2166" y="2076"/>
                  <a:pt x="2165" y="2076"/>
                  <a:pt x="2165" y="2076"/>
                </a:cubicBezTo>
                <a:cubicBezTo>
                  <a:pt x="2164" y="2076"/>
                  <a:pt x="2164" y="2075"/>
                  <a:pt x="2164" y="2075"/>
                </a:cubicBezTo>
                <a:cubicBezTo>
                  <a:pt x="2163" y="2074"/>
                  <a:pt x="2162" y="2074"/>
                  <a:pt x="2162" y="2074"/>
                </a:cubicBezTo>
                <a:cubicBezTo>
                  <a:pt x="2161" y="2074"/>
                  <a:pt x="2161" y="2074"/>
                  <a:pt x="2160" y="2073"/>
                </a:cubicBezTo>
                <a:cubicBezTo>
                  <a:pt x="2160" y="2072"/>
                  <a:pt x="2163" y="2074"/>
                  <a:pt x="2164" y="2074"/>
                </a:cubicBezTo>
                <a:cubicBezTo>
                  <a:pt x="2165" y="2074"/>
                  <a:pt x="2166" y="2075"/>
                  <a:pt x="2167" y="2076"/>
                </a:cubicBezTo>
                <a:cubicBezTo>
                  <a:pt x="2167" y="2076"/>
                  <a:pt x="2168" y="2076"/>
                  <a:pt x="2168" y="2075"/>
                </a:cubicBezTo>
                <a:cubicBezTo>
                  <a:pt x="2168" y="2074"/>
                  <a:pt x="2167" y="2075"/>
                  <a:pt x="2166" y="2074"/>
                </a:cubicBezTo>
                <a:cubicBezTo>
                  <a:pt x="2166" y="2074"/>
                  <a:pt x="2166" y="2073"/>
                  <a:pt x="2165" y="2072"/>
                </a:cubicBezTo>
                <a:cubicBezTo>
                  <a:pt x="2165" y="2072"/>
                  <a:pt x="2164" y="2072"/>
                  <a:pt x="2164" y="2071"/>
                </a:cubicBezTo>
                <a:cubicBezTo>
                  <a:pt x="2163" y="2071"/>
                  <a:pt x="2163" y="2070"/>
                  <a:pt x="2162" y="2070"/>
                </a:cubicBezTo>
                <a:cubicBezTo>
                  <a:pt x="2161" y="2070"/>
                  <a:pt x="2160" y="2070"/>
                  <a:pt x="2159" y="2070"/>
                </a:cubicBezTo>
                <a:cubicBezTo>
                  <a:pt x="2159" y="2071"/>
                  <a:pt x="2158" y="2072"/>
                  <a:pt x="2157" y="2071"/>
                </a:cubicBezTo>
                <a:cubicBezTo>
                  <a:pt x="2156" y="2071"/>
                  <a:pt x="2157" y="2070"/>
                  <a:pt x="2156" y="2070"/>
                </a:cubicBezTo>
                <a:cubicBezTo>
                  <a:pt x="2155" y="2069"/>
                  <a:pt x="2155" y="2070"/>
                  <a:pt x="2154" y="2070"/>
                </a:cubicBezTo>
                <a:cubicBezTo>
                  <a:pt x="2153" y="2069"/>
                  <a:pt x="2153" y="2068"/>
                  <a:pt x="2154" y="2068"/>
                </a:cubicBezTo>
                <a:cubicBezTo>
                  <a:pt x="2154" y="2067"/>
                  <a:pt x="2155" y="2068"/>
                  <a:pt x="2155" y="2067"/>
                </a:cubicBezTo>
                <a:cubicBezTo>
                  <a:pt x="2155" y="2066"/>
                  <a:pt x="2155" y="2066"/>
                  <a:pt x="2154" y="2065"/>
                </a:cubicBezTo>
                <a:cubicBezTo>
                  <a:pt x="2154" y="2064"/>
                  <a:pt x="2155" y="2063"/>
                  <a:pt x="2154" y="2063"/>
                </a:cubicBezTo>
                <a:cubicBezTo>
                  <a:pt x="2154" y="2062"/>
                  <a:pt x="2153" y="2063"/>
                  <a:pt x="2152" y="2062"/>
                </a:cubicBezTo>
                <a:cubicBezTo>
                  <a:pt x="2152" y="2062"/>
                  <a:pt x="2151" y="2062"/>
                  <a:pt x="2150" y="2062"/>
                </a:cubicBezTo>
                <a:cubicBezTo>
                  <a:pt x="2150" y="2062"/>
                  <a:pt x="2150" y="2061"/>
                  <a:pt x="2149" y="2061"/>
                </a:cubicBezTo>
                <a:cubicBezTo>
                  <a:pt x="2149" y="2061"/>
                  <a:pt x="2148" y="2061"/>
                  <a:pt x="2147" y="2061"/>
                </a:cubicBezTo>
                <a:cubicBezTo>
                  <a:pt x="2147" y="2061"/>
                  <a:pt x="2146" y="2060"/>
                  <a:pt x="2145" y="2061"/>
                </a:cubicBezTo>
                <a:cubicBezTo>
                  <a:pt x="2145" y="2062"/>
                  <a:pt x="2146" y="2062"/>
                  <a:pt x="2147" y="2062"/>
                </a:cubicBezTo>
                <a:cubicBezTo>
                  <a:pt x="2147" y="2063"/>
                  <a:pt x="2148" y="2063"/>
                  <a:pt x="2148" y="2064"/>
                </a:cubicBezTo>
                <a:cubicBezTo>
                  <a:pt x="2148" y="2064"/>
                  <a:pt x="2149" y="2064"/>
                  <a:pt x="2149" y="2065"/>
                </a:cubicBezTo>
                <a:cubicBezTo>
                  <a:pt x="2150" y="2066"/>
                  <a:pt x="2148" y="2067"/>
                  <a:pt x="2150" y="2069"/>
                </a:cubicBezTo>
                <a:cubicBezTo>
                  <a:pt x="2150" y="2069"/>
                  <a:pt x="2150" y="2070"/>
                  <a:pt x="2150" y="2071"/>
                </a:cubicBezTo>
                <a:cubicBezTo>
                  <a:pt x="2151" y="2072"/>
                  <a:pt x="2151" y="2072"/>
                  <a:pt x="2152" y="2073"/>
                </a:cubicBezTo>
                <a:cubicBezTo>
                  <a:pt x="2152" y="2073"/>
                  <a:pt x="2153" y="2074"/>
                  <a:pt x="2153" y="2073"/>
                </a:cubicBezTo>
                <a:cubicBezTo>
                  <a:pt x="2154" y="2073"/>
                  <a:pt x="2153" y="2072"/>
                  <a:pt x="2154" y="2071"/>
                </a:cubicBezTo>
                <a:cubicBezTo>
                  <a:pt x="2154" y="2070"/>
                  <a:pt x="2155" y="2071"/>
                  <a:pt x="2155" y="2072"/>
                </a:cubicBezTo>
                <a:cubicBezTo>
                  <a:pt x="2155" y="2072"/>
                  <a:pt x="2155" y="2072"/>
                  <a:pt x="2155" y="2073"/>
                </a:cubicBezTo>
                <a:cubicBezTo>
                  <a:pt x="2155" y="2073"/>
                  <a:pt x="2155" y="2073"/>
                  <a:pt x="2155" y="2074"/>
                </a:cubicBezTo>
                <a:cubicBezTo>
                  <a:pt x="2154" y="2074"/>
                  <a:pt x="2154" y="2074"/>
                  <a:pt x="2153" y="2074"/>
                </a:cubicBezTo>
                <a:cubicBezTo>
                  <a:pt x="2153" y="2075"/>
                  <a:pt x="2153" y="2076"/>
                  <a:pt x="2152" y="2075"/>
                </a:cubicBezTo>
                <a:cubicBezTo>
                  <a:pt x="2152" y="2075"/>
                  <a:pt x="2152" y="2074"/>
                  <a:pt x="2151" y="2074"/>
                </a:cubicBezTo>
                <a:cubicBezTo>
                  <a:pt x="2151" y="2073"/>
                  <a:pt x="2150" y="2073"/>
                  <a:pt x="2150" y="2073"/>
                </a:cubicBezTo>
                <a:cubicBezTo>
                  <a:pt x="2149" y="2072"/>
                  <a:pt x="2150" y="2072"/>
                  <a:pt x="2150" y="2071"/>
                </a:cubicBezTo>
                <a:cubicBezTo>
                  <a:pt x="2149" y="2070"/>
                  <a:pt x="2149" y="2070"/>
                  <a:pt x="2149" y="2069"/>
                </a:cubicBezTo>
                <a:cubicBezTo>
                  <a:pt x="2148" y="2069"/>
                  <a:pt x="2148" y="2068"/>
                  <a:pt x="2148" y="2067"/>
                </a:cubicBezTo>
                <a:cubicBezTo>
                  <a:pt x="2148" y="2067"/>
                  <a:pt x="2148" y="2066"/>
                  <a:pt x="2147" y="2066"/>
                </a:cubicBezTo>
                <a:cubicBezTo>
                  <a:pt x="2146" y="2065"/>
                  <a:pt x="2146" y="2065"/>
                  <a:pt x="2146" y="2064"/>
                </a:cubicBezTo>
                <a:cubicBezTo>
                  <a:pt x="2145" y="2064"/>
                  <a:pt x="2145" y="2063"/>
                  <a:pt x="2144" y="2063"/>
                </a:cubicBezTo>
                <a:cubicBezTo>
                  <a:pt x="2144" y="2063"/>
                  <a:pt x="2143" y="2063"/>
                  <a:pt x="2143" y="2062"/>
                </a:cubicBezTo>
                <a:cubicBezTo>
                  <a:pt x="2142" y="2062"/>
                  <a:pt x="2143" y="2061"/>
                  <a:pt x="2142" y="2061"/>
                </a:cubicBezTo>
                <a:cubicBezTo>
                  <a:pt x="2142" y="2060"/>
                  <a:pt x="2142" y="2061"/>
                  <a:pt x="2141" y="2060"/>
                </a:cubicBezTo>
                <a:cubicBezTo>
                  <a:pt x="2141" y="2060"/>
                  <a:pt x="2141" y="2060"/>
                  <a:pt x="2140" y="2060"/>
                </a:cubicBezTo>
                <a:cubicBezTo>
                  <a:pt x="2140" y="2059"/>
                  <a:pt x="2139" y="2060"/>
                  <a:pt x="2138" y="2060"/>
                </a:cubicBezTo>
                <a:cubicBezTo>
                  <a:pt x="2138" y="2059"/>
                  <a:pt x="2137" y="2059"/>
                  <a:pt x="2138" y="2058"/>
                </a:cubicBezTo>
                <a:cubicBezTo>
                  <a:pt x="2138" y="2057"/>
                  <a:pt x="2139" y="2057"/>
                  <a:pt x="2139" y="2057"/>
                </a:cubicBezTo>
                <a:cubicBezTo>
                  <a:pt x="2140" y="2056"/>
                  <a:pt x="2140" y="2055"/>
                  <a:pt x="2140" y="2055"/>
                </a:cubicBezTo>
                <a:cubicBezTo>
                  <a:pt x="2140" y="2055"/>
                  <a:pt x="2142" y="2054"/>
                  <a:pt x="2142" y="2054"/>
                </a:cubicBezTo>
                <a:cubicBezTo>
                  <a:pt x="2141" y="2053"/>
                  <a:pt x="2141" y="2053"/>
                  <a:pt x="2141" y="2053"/>
                </a:cubicBezTo>
                <a:cubicBezTo>
                  <a:pt x="2140" y="2053"/>
                  <a:pt x="2140" y="2053"/>
                  <a:pt x="2140" y="2052"/>
                </a:cubicBezTo>
                <a:cubicBezTo>
                  <a:pt x="2140" y="2051"/>
                  <a:pt x="2140" y="2051"/>
                  <a:pt x="2139" y="2051"/>
                </a:cubicBezTo>
                <a:cubicBezTo>
                  <a:pt x="2138" y="2050"/>
                  <a:pt x="2138" y="2050"/>
                  <a:pt x="2137" y="2051"/>
                </a:cubicBezTo>
                <a:cubicBezTo>
                  <a:pt x="2137" y="2051"/>
                  <a:pt x="2136" y="2051"/>
                  <a:pt x="2136" y="2051"/>
                </a:cubicBezTo>
                <a:cubicBezTo>
                  <a:pt x="2135" y="2051"/>
                  <a:pt x="2135" y="2051"/>
                  <a:pt x="2134" y="2051"/>
                </a:cubicBezTo>
                <a:cubicBezTo>
                  <a:pt x="2133" y="2052"/>
                  <a:pt x="2134" y="2053"/>
                  <a:pt x="2133" y="2054"/>
                </a:cubicBezTo>
                <a:cubicBezTo>
                  <a:pt x="2133" y="2054"/>
                  <a:pt x="2133" y="2054"/>
                  <a:pt x="2133" y="2055"/>
                </a:cubicBezTo>
                <a:cubicBezTo>
                  <a:pt x="2133" y="2055"/>
                  <a:pt x="2133" y="2055"/>
                  <a:pt x="2134" y="2056"/>
                </a:cubicBezTo>
                <a:cubicBezTo>
                  <a:pt x="2134" y="2056"/>
                  <a:pt x="2134" y="2057"/>
                  <a:pt x="2134" y="2057"/>
                </a:cubicBezTo>
                <a:cubicBezTo>
                  <a:pt x="2134" y="2058"/>
                  <a:pt x="2134" y="2058"/>
                  <a:pt x="2134" y="2059"/>
                </a:cubicBezTo>
                <a:cubicBezTo>
                  <a:pt x="2133" y="2059"/>
                  <a:pt x="2133" y="2058"/>
                  <a:pt x="2133" y="2057"/>
                </a:cubicBezTo>
                <a:cubicBezTo>
                  <a:pt x="2133" y="2056"/>
                  <a:pt x="2132" y="2056"/>
                  <a:pt x="2132" y="2056"/>
                </a:cubicBezTo>
                <a:cubicBezTo>
                  <a:pt x="2131" y="2054"/>
                  <a:pt x="2131" y="2053"/>
                  <a:pt x="2130" y="2052"/>
                </a:cubicBezTo>
                <a:cubicBezTo>
                  <a:pt x="2129" y="2052"/>
                  <a:pt x="2129" y="2052"/>
                  <a:pt x="2129" y="2051"/>
                </a:cubicBezTo>
                <a:cubicBezTo>
                  <a:pt x="2128" y="2051"/>
                  <a:pt x="2128" y="2050"/>
                  <a:pt x="2128" y="2050"/>
                </a:cubicBezTo>
                <a:cubicBezTo>
                  <a:pt x="2127" y="2049"/>
                  <a:pt x="2126" y="2050"/>
                  <a:pt x="2125" y="2049"/>
                </a:cubicBezTo>
                <a:cubicBezTo>
                  <a:pt x="2125" y="2049"/>
                  <a:pt x="2121" y="2048"/>
                  <a:pt x="2121" y="2049"/>
                </a:cubicBezTo>
                <a:cubicBezTo>
                  <a:pt x="2121" y="2050"/>
                  <a:pt x="2122" y="2049"/>
                  <a:pt x="2122" y="2050"/>
                </a:cubicBezTo>
                <a:cubicBezTo>
                  <a:pt x="2122" y="2050"/>
                  <a:pt x="2122" y="2050"/>
                  <a:pt x="2122" y="2051"/>
                </a:cubicBezTo>
                <a:cubicBezTo>
                  <a:pt x="2122" y="2051"/>
                  <a:pt x="2122" y="2051"/>
                  <a:pt x="2122" y="2051"/>
                </a:cubicBezTo>
                <a:cubicBezTo>
                  <a:pt x="2122" y="2052"/>
                  <a:pt x="2122" y="2052"/>
                  <a:pt x="2122" y="2052"/>
                </a:cubicBezTo>
                <a:cubicBezTo>
                  <a:pt x="2122" y="2053"/>
                  <a:pt x="2121" y="2052"/>
                  <a:pt x="2121" y="2051"/>
                </a:cubicBezTo>
                <a:cubicBezTo>
                  <a:pt x="2120" y="2051"/>
                  <a:pt x="2120" y="2051"/>
                  <a:pt x="2119" y="2051"/>
                </a:cubicBezTo>
                <a:cubicBezTo>
                  <a:pt x="2118" y="2051"/>
                  <a:pt x="2118" y="2050"/>
                  <a:pt x="2118" y="2050"/>
                </a:cubicBezTo>
                <a:cubicBezTo>
                  <a:pt x="2117" y="2049"/>
                  <a:pt x="2117" y="2049"/>
                  <a:pt x="2116" y="2049"/>
                </a:cubicBezTo>
                <a:cubicBezTo>
                  <a:pt x="2115" y="2048"/>
                  <a:pt x="2114" y="2048"/>
                  <a:pt x="2113" y="2046"/>
                </a:cubicBezTo>
                <a:cubicBezTo>
                  <a:pt x="2113" y="2046"/>
                  <a:pt x="2113" y="2045"/>
                  <a:pt x="2113" y="2044"/>
                </a:cubicBezTo>
                <a:cubicBezTo>
                  <a:pt x="2113" y="2044"/>
                  <a:pt x="2113" y="2044"/>
                  <a:pt x="2112" y="2043"/>
                </a:cubicBezTo>
                <a:cubicBezTo>
                  <a:pt x="2112" y="2043"/>
                  <a:pt x="2112" y="2042"/>
                  <a:pt x="2111" y="2042"/>
                </a:cubicBezTo>
                <a:cubicBezTo>
                  <a:pt x="2111" y="2041"/>
                  <a:pt x="2110" y="2041"/>
                  <a:pt x="2110" y="2041"/>
                </a:cubicBezTo>
                <a:cubicBezTo>
                  <a:pt x="2109" y="2041"/>
                  <a:pt x="2109" y="2041"/>
                  <a:pt x="2108" y="2041"/>
                </a:cubicBezTo>
                <a:cubicBezTo>
                  <a:pt x="2107" y="2041"/>
                  <a:pt x="2107" y="2042"/>
                  <a:pt x="2106" y="2041"/>
                </a:cubicBezTo>
                <a:cubicBezTo>
                  <a:pt x="2106" y="2041"/>
                  <a:pt x="2106" y="2040"/>
                  <a:pt x="2106" y="2040"/>
                </a:cubicBezTo>
                <a:cubicBezTo>
                  <a:pt x="2106" y="2039"/>
                  <a:pt x="2106" y="2039"/>
                  <a:pt x="2106" y="2038"/>
                </a:cubicBezTo>
                <a:cubicBezTo>
                  <a:pt x="2105" y="2037"/>
                  <a:pt x="2105" y="2036"/>
                  <a:pt x="2105" y="2035"/>
                </a:cubicBezTo>
                <a:cubicBezTo>
                  <a:pt x="2104" y="2034"/>
                  <a:pt x="2102" y="2033"/>
                  <a:pt x="2101" y="2033"/>
                </a:cubicBezTo>
                <a:cubicBezTo>
                  <a:pt x="2100" y="2032"/>
                  <a:pt x="2099" y="2031"/>
                  <a:pt x="2099" y="2030"/>
                </a:cubicBezTo>
                <a:cubicBezTo>
                  <a:pt x="2098" y="2028"/>
                  <a:pt x="2096" y="2028"/>
                  <a:pt x="2095" y="2026"/>
                </a:cubicBezTo>
                <a:cubicBezTo>
                  <a:pt x="2094" y="2025"/>
                  <a:pt x="2092" y="2024"/>
                  <a:pt x="2091" y="2023"/>
                </a:cubicBezTo>
                <a:cubicBezTo>
                  <a:pt x="2090" y="2022"/>
                  <a:pt x="2089" y="2022"/>
                  <a:pt x="2088" y="2022"/>
                </a:cubicBezTo>
                <a:cubicBezTo>
                  <a:pt x="2086" y="2021"/>
                  <a:pt x="2083" y="2020"/>
                  <a:pt x="2082" y="2018"/>
                </a:cubicBezTo>
                <a:cubicBezTo>
                  <a:pt x="2080" y="2017"/>
                  <a:pt x="2080" y="2016"/>
                  <a:pt x="2078" y="2014"/>
                </a:cubicBezTo>
                <a:cubicBezTo>
                  <a:pt x="2077" y="2013"/>
                  <a:pt x="2076" y="2013"/>
                  <a:pt x="2075" y="2013"/>
                </a:cubicBezTo>
                <a:cubicBezTo>
                  <a:pt x="2074" y="2012"/>
                  <a:pt x="2074" y="2012"/>
                  <a:pt x="2073" y="2012"/>
                </a:cubicBezTo>
                <a:cubicBezTo>
                  <a:pt x="2072" y="2011"/>
                  <a:pt x="2071" y="2012"/>
                  <a:pt x="2071" y="2011"/>
                </a:cubicBezTo>
                <a:cubicBezTo>
                  <a:pt x="2070" y="2009"/>
                  <a:pt x="2071" y="2009"/>
                  <a:pt x="2072" y="2009"/>
                </a:cubicBezTo>
                <a:cubicBezTo>
                  <a:pt x="2072" y="2007"/>
                  <a:pt x="2071" y="2007"/>
                  <a:pt x="2071" y="2006"/>
                </a:cubicBezTo>
                <a:cubicBezTo>
                  <a:pt x="2070" y="2006"/>
                  <a:pt x="2070" y="2005"/>
                  <a:pt x="2070" y="2005"/>
                </a:cubicBezTo>
                <a:cubicBezTo>
                  <a:pt x="2069" y="2004"/>
                  <a:pt x="2068" y="2004"/>
                  <a:pt x="2067" y="2003"/>
                </a:cubicBezTo>
                <a:cubicBezTo>
                  <a:pt x="2067" y="2003"/>
                  <a:pt x="2067" y="2003"/>
                  <a:pt x="2066" y="2002"/>
                </a:cubicBezTo>
                <a:cubicBezTo>
                  <a:pt x="2066" y="2002"/>
                  <a:pt x="2066" y="2001"/>
                  <a:pt x="2066" y="2001"/>
                </a:cubicBezTo>
                <a:cubicBezTo>
                  <a:pt x="2066" y="2001"/>
                  <a:pt x="2066" y="2001"/>
                  <a:pt x="2066" y="2001"/>
                </a:cubicBezTo>
                <a:cubicBezTo>
                  <a:pt x="2066" y="2000"/>
                  <a:pt x="2066" y="2000"/>
                  <a:pt x="2065" y="2000"/>
                </a:cubicBezTo>
                <a:cubicBezTo>
                  <a:pt x="2065" y="1999"/>
                  <a:pt x="2065" y="1998"/>
                  <a:pt x="2065" y="1997"/>
                </a:cubicBezTo>
                <a:cubicBezTo>
                  <a:pt x="2065" y="1996"/>
                  <a:pt x="2064" y="1995"/>
                  <a:pt x="2063" y="1994"/>
                </a:cubicBezTo>
                <a:cubicBezTo>
                  <a:pt x="2062" y="1993"/>
                  <a:pt x="2061" y="1992"/>
                  <a:pt x="2060" y="1992"/>
                </a:cubicBezTo>
                <a:cubicBezTo>
                  <a:pt x="2059" y="1991"/>
                  <a:pt x="2057" y="1988"/>
                  <a:pt x="2055" y="1988"/>
                </a:cubicBezTo>
                <a:cubicBezTo>
                  <a:pt x="2054" y="1988"/>
                  <a:pt x="2054" y="1989"/>
                  <a:pt x="2054" y="1989"/>
                </a:cubicBezTo>
                <a:cubicBezTo>
                  <a:pt x="2053" y="1990"/>
                  <a:pt x="2053" y="1990"/>
                  <a:pt x="2052" y="1990"/>
                </a:cubicBezTo>
                <a:cubicBezTo>
                  <a:pt x="2051" y="1990"/>
                  <a:pt x="2051" y="1990"/>
                  <a:pt x="2050" y="1990"/>
                </a:cubicBezTo>
                <a:cubicBezTo>
                  <a:pt x="2049" y="1990"/>
                  <a:pt x="2049" y="1990"/>
                  <a:pt x="2049" y="1990"/>
                </a:cubicBezTo>
                <a:cubicBezTo>
                  <a:pt x="2048" y="1989"/>
                  <a:pt x="2048" y="1989"/>
                  <a:pt x="2048" y="1989"/>
                </a:cubicBezTo>
                <a:cubicBezTo>
                  <a:pt x="2047" y="1988"/>
                  <a:pt x="2047" y="1989"/>
                  <a:pt x="2046" y="1988"/>
                </a:cubicBezTo>
                <a:cubicBezTo>
                  <a:pt x="2045" y="1988"/>
                  <a:pt x="2044" y="1988"/>
                  <a:pt x="2043" y="1988"/>
                </a:cubicBezTo>
                <a:cubicBezTo>
                  <a:pt x="2042" y="1988"/>
                  <a:pt x="2042" y="1989"/>
                  <a:pt x="2041" y="1989"/>
                </a:cubicBezTo>
                <a:cubicBezTo>
                  <a:pt x="2039" y="1989"/>
                  <a:pt x="2038" y="1988"/>
                  <a:pt x="2036" y="1989"/>
                </a:cubicBezTo>
                <a:cubicBezTo>
                  <a:pt x="2035" y="1989"/>
                  <a:pt x="2034" y="1989"/>
                  <a:pt x="2033" y="1988"/>
                </a:cubicBezTo>
                <a:cubicBezTo>
                  <a:pt x="2032" y="1988"/>
                  <a:pt x="2032" y="1987"/>
                  <a:pt x="2031" y="1987"/>
                </a:cubicBezTo>
                <a:cubicBezTo>
                  <a:pt x="2031" y="1987"/>
                  <a:pt x="2030" y="1987"/>
                  <a:pt x="2030" y="1987"/>
                </a:cubicBezTo>
                <a:cubicBezTo>
                  <a:pt x="2029" y="1987"/>
                  <a:pt x="2028" y="1987"/>
                  <a:pt x="2027" y="1986"/>
                </a:cubicBezTo>
                <a:cubicBezTo>
                  <a:pt x="2026" y="1985"/>
                  <a:pt x="2026" y="1985"/>
                  <a:pt x="2025" y="1984"/>
                </a:cubicBezTo>
                <a:cubicBezTo>
                  <a:pt x="2024" y="1984"/>
                  <a:pt x="2023" y="1984"/>
                  <a:pt x="2023" y="1983"/>
                </a:cubicBezTo>
                <a:cubicBezTo>
                  <a:pt x="2022" y="1983"/>
                  <a:pt x="2022" y="1982"/>
                  <a:pt x="2021" y="1982"/>
                </a:cubicBezTo>
                <a:cubicBezTo>
                  <a:pt x="2020" y="1982"/>
                  <a:pt x="2019" y="1982"/>
                  <a:pt x="2018" y="1982"/>
                </a:cubicBezTo>
                <a:cubicBezTo>
                  <a:pt x="2017" y="1981"/>
                  <a:pt x="2016" y="1981"/>
                  <a:pt x="2015" y="1981"/>
                </a:cubicBezTo>
                <a:cubicBezTo>
                  <a:pt x="2014" y="1982"/>
                  <a:pt x="2014" y="1982"/>
                  <a:pt x="2014" y="1982"/>
                </a:cubicBezTo>
                <a:cubicBezTo>
                  <a:pt x="2013" y="1983"/>
                  <a:pt x="2013" y="1982"/>
                  <a:pt x="2012" y="1983"/>
                </a:cubicBezTo>
                <a:cubicBezTo>
                  <a:pt x="2012" y="1983"/>
                  <a:pt x="2012" y="1984"/>
                  <a:pt x="2011" y="1984"/>
                </a:cubicBezTo>
                <a:cubicBezTo>
                  <a:pt x="2011" y="1985"/>
                  <a:pt x="2012" y="1987"/>
                  <a:pt x="2013" y="1988"/>
                </a:cubicBezTo>
                <a:cubicBezTo>
                  <a:pt x="2014" y="1989"/>
                  <a:pt x="2014" y="1991"/>
                  <a:pt x="2015" y="1992"/>
                </a:cubicBezTo>
                <a:cubicBezTo>
                  <a:pt x="2016" y="1994"/>
                  <a:pt x="2017" y="1996"/>
                  <a:pt x="2018" y="1998"/>
                </a:cubicBezTo>
                <a:cubicBezTo>
                  <a:pt x="2019" y="2000"/>
                  <a:pt x="2021" y="2001"/>
                  <a:pt x="2023" y="2003"/>
                </a:cubicBezTo>
                <a:cubicBezTo>
                  <a:pt x="2024" y="2004"/>
                  <a:pt x="2025" y="2006"/>
                  <a:pt x="2026" y="2007"/>
                </a:cubicBezTo>
                <a:cubicBezTo>
                  <a:pt x="2029" y="2010"/>
                  <a:pt x="2031" y="2012"/>
                  <a:pt x="2033" y="2014"/>
                </a:cubicBezTo>
                <a:cubicBezTo>
                  <a:pt x="2034" y="2015"/>
                  <a:pt x="2035" y="2016"/>
                  <a:pt x="2036" y="2017"/>
                </a:cubicBezTo>
                <a:cubicBezTo>
                  <a:pt x="2038" y="2018"/>
                  <a:pt x="2039" y="2019"/>
                  <a:pt x="2040" y="2020"/>
                </a:cubicBezTo>
                <a:cubicBezTo>
                  <a:pt x="2041" y="2020"/>
                  <a:pt x="2043" y="2021"/>
                  <a:pt x="2044" y="2021"/>
                </a:cubicBezTo>
                <a:cubicBezTo>
                  <a:pt x="2045" y="2022"/>
                  <a:pt x="2046" y="2023"/>
                  <a:pt x="2047" y="2024"/>
                </a:cubicBezTo>
                <a:cubicBezTo>
                  <a:pt x="2048" y="2025"/>
                  <a:pt x="2049" y="2026"/>
                  <a:pt x="2050" y="2027"/>
                </a:cubicBezTo>
                <a:cubicBezTo>
                  <a:pt x="2052" y="2028"/>
                  <a:pt x="2053" y="2029"/>
                  <a:pt x="2054" y="2030"/>
                </a:cubicBezTo>
                <a:cubicBezTo>
                  <a:pt x="2055" y="2032"/>
                  <a:pt x="2056" y="2033"/>
                  <a:pt x="2057" y="2034"/>
                </a:cubicBezTo>
                <a:cubicBezTo>
                  <a:pt x="2058" y="2036"/>
                  <a:pt x="2059" y="2036"/>
                  <a:pt x="2059" y="2038"/>
                </a:cubicBezTo>
                <a:cubicBezTo>
                  <a:pt x="2060" y="2039"/>
                  <a:pt x="2060" y="2040"/>
                  <a:pt x="2059" y="2041"/>
                </a:cubicBezTo>
                <a:cubicBezTo>
                  <a:pt x="2059" y="2042"/>
                  <a:pt x="2059" y="2043"/>
                  <a:pt x="2060" y="2044"/>
                </a:cubicBezTo>
                <a:cubicBezTo>
                  <a:pt x="2060" y="2045"/>
                  <a:pt x="2060" y="2045"/>
                  <a:pt x="2061" y="2046"/>
                </a:cubicBezTo>
                <a:cubicBezTo>
                  <a:pt x="2061" y="2046"/>
                  <a:pt x="2061" y="2047"/>
                  <a:pt x="2061" y="2048"/>
                </a:cubicBezTo>
                <a:cubicBezTo>
                  <a:pt x="2063" y="2049"/>
                  <a:pt x="2065" y="2048"/>
                  <a:pt x="2067" y="2049"/>
                </a:cubicBezTo>
                <a:cubicBezTo>
                  <a:pt x="2068" y="2049"/>
                  <a:pt x="2069" y="2051"/>
                  <a:pt x="2070" y="2051"/>
                </a:cubicBezTo>
                <a:cubicBezTo>
                  <a:pt x="2072" y="2052"/>
                  <a:pt x="2073" y="2052"/>
                  <a:pt x="2074" y="2053"/>
                </a:cubicBezTo>
                <a:cubicBezTo>
                  <a:pt x="2075" y="2054"/>
                  <a:pt x="2076" y="2055"/>
                  <a:pt x="2077" y="2056"/>
                </a:cubicBezTo>
                <a:cubicBezTo>
                  <a:pt x="2078" y="2056"/>
                  <a:pt x="2080" y="2057"/>
                  <a:pt x="2081" y="2058"/>
                </a:cubicBezTo>
                <a:cubicBezTo>
                  <a:pt x="2082" y="2059"/>
                  <a:pt x="2081" y="2060"/>
                  <a:pt x="2082" y="2061"/>
                </a:cubicBezTo>
                <a:cubicBezTo>
                  <a:pt x="2082" y="2063"/>
                  <a:pt x="2082" y="2064"/>
                  <a:pt x="2083" y="2066"/>
                </a:cubicBezTo>
                <a:cubicBezTo>
                  <a:pt x="2084" y="2069"/>
                  <a:pt x="2085" y="2072"/>
                  <a:pt x="2085" y="2075"/>
                </a:cubicBezTo>
                <a:cubicBezTo>
                  <a:pt x="2085" y="2076"/>
                  <a:pt x="2086" y="2078"/>
                  <a:pt x="2086" y="2079"/>
                </a:cubicBezTo>
                <a:cubicBezTo>
                  <a:pt x="2087" y="2080"/>
                  <a:pt x="2087" y="2082"/>
                  <a:pt x="2088" y="2083"/>
                </a:cubicBezTo>
                <a:cubicBezTo>
                  <a:pt x="2088" y="2084"/>
                  <a:pt x="2088" y="2084"/>
                  <a:pt x="2088" y="2085"/>
                </a:cubicBezTo>
                <a:cubicBezTo>
                  <a:pt x="2089" y="2086"/>
                  <a:pt x="2088" y="2086"/>
                  <a:pt x="2089" y="2087"/>
                </a:cubicBezTo>
                <a:cubicBezTo>
                  <a:pt x="2090" y="2088"/>
                  <a:pt x="2091" y="2088"/>
                  <a:pt x="2092" y="2088"/>
                </a:cubicBezTo>
                <a:cubicBezTo>
                  <a:pt x="2093" y="2088"/>
                  <a:pt x="2094" y="2089"/>
                  <a:pt x="2095" y="2089"/>
                </a:cubicBezTo>
                <a:cubicBezTo>
                  <a:pt x="2096" y="2090"/>
                  <a:pt x="2097" y="2090"/>
                  <a:pt x="2098" y="2091"/>
                </a:cubicBezTo>
                <a:cubicBezTo>
                  <a:pt x="2099" y="2092"/>
                  <a:pt x="2099" y="2093"/>
                  <a:pt x="2100" y="2094"/>
                </a:cubicBezTo>
                <a:cubicBezTo>
                  <a:pt x="2101" y="2095"/>
                  <a:pt x="2101" y="2095"/>
                  <a:pt x="2102" y="2096"/>
                </a:cubicBezTo>
                <a:cubicBezTo>
                  <a:pt x="2102" y="2097"/>
                  <a:pt x="2103" y="2098"/>
                  <a:pt x="2104" y="2099"/>
                </a:cubicBezTo>
                <a:cubicBezTo>
                  <a:pt x="2105" y="2101"/>
                  <a:pt x="2106" y="2101"/>
                  <a:pt x="2107" y="2103"/>
                </a:cubicBezTo>
                <a:cubicBezTo>
                  <a:pt x="2108" y="2104"/>
                  <a:pt x="2108" y="2105"/>
                  <a:pt x="2109" y="2105"/>
                </a:cubicBezTo>
                <a:cubicBezTo>
                  <a:pt x="2110" y="2106"/>
                  <a:pt x="2111" y="2108"/>
                  <a:pt x="2112" y="2109"/>
                </a:cubicBezTo>
                <a:cubicBezTo>
                  <a:pt x="2113" y="2110"/>
                  <a:pt x="2113" y="2112"/>
                  <a:pt x="2113" y="2113"/>
                </a:cubicBezTo>
                <a:cubicBezTo>
                  <a:pt x="2113" y="2115"/>
                  <a:pt x="2113" y="2116"/>
                  <a:pt x="2114" y="2117"/>
                </a:cubicBezTo>
                <a:cubicBezTo>
                  <a:pt x="2115" y="2119"/>
                  <a:pt x="2116" y="2120"/>
                  <a:pt x="2117" y="2121"/>
                </a:cubicBezTo>
                <a:cubicBezTo>
                  <a:pt x="2118" y="2124"/>
                  <a:pt x="2121" y="2126"/>
                  <a:pt x="2122" y="2129"/>
                </a:cubicBezTo>
                <a:cubicBezTo>
                  <a:pt x="2124" y="2132"/>
                  <a:pt x="2124" y="2135"/>
                  <a:pt x="2125" y="2138"/>
                </a:cubicBezTo>
                <a:cubicBezTo>
                  <a:pt x="2127" y="2144"/>
                  <a:pt x="2130" y="2148"/>
                  <a:pt x="2135" y="2153"/>
                </a:cubicBezTo>
                <a:cubicBezTo>
                  <a:pt x="2224" y="2153"/>
                  <a:pt x="2224" y="2153"/>
                  <a:pt x="2224" y="2153"/>
                </a:cubicBezTo>
                <a:cubicBezTo>
                  <a:pt x="2224" y="2153"/>
                  <a:pt x="2224" y="2153"/>
                  <a:pt x="2224" y="2153"/>
                </a:cubicBezTo>
                <a:cubicBezTo>
                  <a:pt x="2224" y="2152"/>
                  <a:pt x="2224" y="2151"/>
                  <a:pt x="2224" y="2150"/>
                </a:cubicBezTo>
                <a:close/>
                <a:moveTo>
                  <a:pt x="2114" y="2150"/>
                </a:moveTo>
                <a:cubicBezTo>
                  <a:pt x="2113" y="2150"/>
                  <a:pt x="2113" y="2149"/>
                  <a:pt x="2112" y="2149"/>
                </a:cubicBezTo>
                <a:cubicBezTo>
                  <a:pt x="2112" y="2148"/>
                  <a:pt x="2111" y="2148"/>
                  <a:pt x="2111" y="2147"/>
                </a:cubicBezTo>
                <a:cubicBezTo>
                  <a:pt x="2110" y="2147"/>
                  <a:pt x="2110" y="2147"/>
                  <a:pt x="2110" y="2146"/>
                </a:cubicBezTo>
                <a:cubicBezTo>
                  <a:pt x="2109" y="2145"/>
                  <a:pt x="2109" y="2144"/>
                  <a:pt x="2109" y="2143"/>
                </a:cubicBezTo>
                <a:cubicBezTo>
                  <a:pt x="2109" y="2143"/>
                  <a:pt x="2108" y="2142"/>
                  <a:pt x="2107" y="2142"/>
                </a:cubicBezTo>
                <a:cubicBezTo>
                  <a:pt x="2106" y="2140"/>
                  <a:pt x="2106" y="2143"/>
                  <a:pt x="2106" y="2144"/>
                </a:cubicBezTo>
                <a:cubicBezTo>
                  <a:pt x="2106" y="2145"/>
                  <a:pt x="2106" y="2147"/>
                  <a:pt x="2107" y="2148"/>
                </a:cubicBezTo>
                <a:cubicBezTo>
                  <a:pt x="2108" y="2149"/>
                  <a:pt x="2108" y="2147"/>
                  <a:pt x="2110" y="2148"/>
                </a:cubicBezTo>
                <a:cubicBezTo>
                  <a:pt x="2111" y="2148"/>
                  <a:pt x="2112" y="2150"/>
                  <a:pt x="2112" y="2152"/>
                </a:cubicBezTo>
                <a:cubicBezTo>
                  <a:pt x="2112" y="2152"/>
                  <a:pt x="2112" y="2152"/>
                  <a:pt x="2112" y="2153"/>
                </a:cubicBezTo>
                <a:cubicBezTo>
                  <a:pt x="2115" y="2153"/>
                  <a:pt x="2115" y="2153"/>
                  <a:pt x="2115" y="2153"/>
                </a:cubicBezTo>
                <a:cubicBezTo>
                  <a:pt x="2115" y="2152"/>
                  <a:pt x="2115" y="2151"/>
                  <a:pt x="2114" y="2150"/>
                </a:cubicBezTo>
                <a:close/>
                <a:moveTo>
                  <a:pt x="2267" y="2146"/>
                </a:moveTo>
                <a:cubicBezTo>
                  <a:pt x="2267" y="2146"/>
                  <a:pt x="2267" y="2145"/>
                  <a:pt x="2266" y="2145"/>
                </a:cubicBezTo>
                <a:cubicBezTo>
                  <a:pt x="2265" y="2144"/>
                  <a:pt x="2263" y="2144"/>
                  <a:pt x="2262" y="2143"/>
                </a:cubicBezTo>
                <a:cubicBezTo>
                  <a:pt x="2261" y="2142"/>
                  <a:pt x="2259" y="2141"/>
                  <a:pt x="2258" y="2142"/>
                </a:cubicBezTo>
                <a:cubicBezTo>
                  <a:pt x="2257" y="2143"/>
                  <a:pt x="2257" y="2145"/>
                  <a:pt x="2257" y="2146"/>
                </a:cubicBezTo>
                <a:cubicBezTo>
                  <a:pt x="2256" y="2146"/>
                  <a:pt x="2256" y="2147"/>
                  <a:pt x="2255" y="2147"/>
                </a:cubicBezTo>
                <a:cubicBezTo>
                  <a:pt x="2254" y="2148"/>
                  <a:pt x="2253" y="2148"/>
                  <a:pt x="2253" y="2149"/>
                </a:cubicBezTo>
                <a:cubicBezTo>
                  <a:pt x="2254" y="2150"/>
                  <a:pt x="2255" y="2151"/>
                  <a:pt x="2255" y="2151"/>
                </a:cubicBezTo>
                <a:cubicBezTo>
                  <a:pt x="2255" y="2152"/>
                  <a:pt x="2255" y="2152"/>
                  <a:pt x="2255" y="2153"/>
                </a:cubicBezTo>
                <a:cubicBezTo>
                  <a:pt x="2267" y="2153"/>
                  <a:pt x="2267" y="2153"/>
                  <a:pt x="2267" y="2153"/>
                </a:cubicBezTo>
                <a:cubicBezTo>
                  <a:pt x="2267" y="2153"/>
                  <a:pt x="2267" y="2153"/>
                  <a:pt x="2267" y="2152"/>
                </a:cubicBezTo>
                <a:cubicBezTo>
                  <a:pt x="2268" y="2151"/>
                  <a:pt x="2270" y="2150"/>
                  <a:pt x="2268" y="2148"/>
                </a:cubicBezTo>
                <a:cubicBezTo>
                  <a:pt x="2268" y="2147"/>
                  <a:pt x="2268" y="2147"/>
                  <a:pt x="2267" y="2146"/>
                </a:cubicBezTo>
                <a:close/>
                <a:moveTo>
                  <a:pt x="2240" y="2150"/>
                </a:moveTo>
                <a:cubicBezTo>
                  <a:pt x="2240" y="2149"/>
                  <a:pt x="2239" y="2149"/>
                  <a:pt x="2239" y="2150"/>
                </a:cubicBezTo>
                <a:cubicBezTo>
                  <a:pt x="2238" y="2150"/>
                  <a:pt x="2238" y="2151"/>
                  <a:pt x="2237" y="2151"/>
                </a:cubicBezTo>
                <a:cubicBezTo>
                  <a:pt x="2236" y="2151"/>
                  <a:pt x="2236" y="2150"/>
                  <a:pt x="2236" y="2150"/>
                </a:cubicBezTo>
                <a:cubicBezTo>
                  <a:pt x="2236" y="2149"/>
                  <a:pt x="2236" y="2148"/>
                  <a:pt x="2236" y="2147"/>
                </a:cubicBezTo>
                <a:cubicBezTo>
                  <a:pt x="2237" y="2147"/>
                  <a:pt x="2237" y="2147"/>
                  <a:pt x="2238" y="2146"/>
                </a:cubicBezTo>
                <a:cubicBezTo>
                  <a:pt x="2238" y="2146"/>
                  <a:pt x="2238" y="2145"/>
                  <a:pt x="2239" y="2145"/>
                </a:cubicBezTo>
                <a:cubicBezTo>
                  <a:pt x="2239" y="2144"/>
                  <a:pt x="2240" y="2144"/>
                  <a:pt x="2241" y="2144"/>
                </a:cubicBezTo>
                <a:cubicBezTo>
                  <a:pt x="2242" y="2142"/>
                  <a:pt x="2238" y="2142"/>
                  <a:pt x="2238" y="2142"/>
                </a:cubicBezTo>
                <a:cubicBezTo>
                  <a:pt x="2236" y="2142"/>
                  <a:pt x="2235" y="2142"/>
                  <a:pt x="2233" y="2142"/>
                </a:cubicBezTo>
                <a:cubicBezTo>
                  <a:pt x="2232" y="2142"/>
                  <a:pt x="2231" y="2141"/>
                  <a:pt x="2230" y="2140"/>
                </a:cubicBezTo>
                <a:cubicBezTo>
                  <a:pt x="2229" y="2139"/>
                  <a:pt x="2229" y="2137"/>
                  <a:pt x="2228" y="2136"/>
                </a:cubicBezTo>
                <a:cubicBezTo>
                  <a:pt x="2228" y="2134"/>
                  <a:pt x="2228" y="2133"/>
                  <a:pt x="2227" y="2131"/>
                </a:cubicBezTo>
                <a:cubicBezTo>
                  <a:pt x="2226" y="2130"/>
                  <a:pt x="2226" y="2129"/>
                  <a:pt x="2226" y="2127"/>
                </a:cubicBezTo>
                <a:cubicBezTo>
                  <a:pt x="2226" y="2126"/>
                  <a:pt x="2226" y="2126"/>
                  <a:pt x="2226" y="2125"/>
                </a:cubicBezTo>
                <a:cubicBezTo>
                  <a:pt x="2225" y="2124"/>
                  <a:pt x="2225" y="2124"/>
                  <a:pt x="2224" y="2123"/>
                </a:cubicBezTo>
                <a:cubicBezTo>
                  <a:pt x="2224" y="2122"/>
                  <a:pt x="2222" y="2121"/>
                  <a:pt x="2221" y="2122"/>
                </a:cubicBezTo>
                <a:cubicBezTo>
                  <a:pt x="2220" y="2122"/>
                  <a:pt x="2220" y="2123"/>
                  <a:pt x="2219" y="2123"/>
                </a:cubicBezTo>
                <a:cubicBezTo>
                  <a:pt x="2219" y="2123"/>
                  <a:pt x="2218" y="2122"/>
                  <a:pt x="2217" y="2123"/>
                </a:cubicBezTo>
                <a:cubicBezTo>
                  <a:pt x="2217" y="2124"/>
                  <a:pt x="2221" y="2124"/>
                  <a:pt x="2219" y="2125"/>
                </a:cubicBezTo>
                <a:cubicBezTo>
                  <a:pt x="2218" y="2126"/>
                  <a:pt x="2217" y="2123"/>
                  <a:pt x="2216" y="2123"/>
                </a:cubicBezTo>
                <a:cubicBezTo>
                  <a:pt x="2215" y="2122"/>
                  <a:pt x="2214" y="2123"/>
                  <a:pt x="2213" y="2124"/>
                </a:cubicBezTo>
                <a:cubicBezTo>
                  <a:pt x="2212" y="2124"/>
                  <a:pt x="2212" y="2124"/>
                  <a:pt x="2211" y="2125"/>
                </a:cubicBezTo>
                <a:cubicBezTo>
                  <a:pt x="2210" y="2125"/>
                  <a:pt x="2210" y="2126"/>
                  <a:pt x="2211" y="2127"/>
                </a:cubicBezTo>
                <a:cubicBezTo>
                  <a:pt x="2211" y="2127"/>
                  <a:pt x="2212" y="2127"/>
                  <a:pt x="2212" y="2128"/>
                </a:cubicBezTo>
                <a:cubicBezTo>
                  <a:pt x="2212" y="2128"/>
                  <a:pt x="2211" y="2129"/>
                  <a:pt x="2211" y="2129"/>
                </a:cubicBezTo>
                <a:cubicBezTo>
                  <a:pt x="2209" y="2130"/>
                  <a:pt x="2208" y="2130"/>
                  <a:pt x="2207" y="2132"/>
                </a:cubicBezTo>
                <a:cubicBezTo>
                  <a:pt x="2206" y="2134"/>
                  <a:pt x="2208" y="2133"/>
                  <a:pt x="2210" y="2134"/>
                </a:cubicBezTo>
                <a:cubicBezTo>
                  <a:pt x="2211" y="2134"/>
                  <a:pt x="2211" y="2134"/>
                  <a:pt x="2213" y="2134"/>
                </a:cubicBezTo>
                <a:cubicBezTo>
                  <a:pt x="2213" y="2134"/>
                  <a:pt x="2214" y="2133"/>
                  <a:pt x="2214" y="2133"/>
                </a:cubicBezTo>
                <a:cubicBezTo>
                  <a:pt x="2215" y="2133"/>
                  <a:pt x="2215" y="2134"/>
                  <a:pt x="2216" y="2134"/>
                </a:cubicBezTo>
                <a:cubicBezTo>
                  <a:pt x="2217" y="2134"/>
                  <a:pt x="2218" y="2133"/>
                  <a:pt x="2219" y="2134"/>
                </a:cubicBezTo>
                <a:cubicBezTo>
                  <a:pt x="2220" y="2135"/>
                  <a:pt x="2219" y="2137"/>
                  <a:pt x="2220" y="2138"/>
                </a:cubicBezTo>
                <a:cubicBezTo>
                  <a:pt x="2221" y="2139"/>
                  <a:pt x="2221" y="2140"/>
                  <a:pt x="2222" y="2141"/>
                </a:cubicBezTo>
                <a:cubicBezTo>
                  <a:pt x="2223" y="2142"/>
                  <a:pt x="2223" y="2143"/>
                  <a:pt x="2223" y="2145"/>
                </a:cubicBezTo>
                <a:cubicBezTo>
                  <a:pt x="2223" y="2146"/>
                  <a:pt x="2224" y="2148"/>
                  <a:pt x="2225" y="2148"/>
                </a:cubicBezTo>
                <a:cubicBezTo>
                  <a:pt x="2227" y="2149"/>
                  <a:pt x="2228" y="2149"/>
                  <a:pt x="2229" y="2150"/>
                </a:cubicBezTo>
                <a:cubicBezTo>
                  <a:pt x="2230" y="2151"/>
                  <a:pt x="2230" y="2152"/>
                  <a:pt x="2232" y="2152"/>
                </a:cubicBezTo>
                <a:cubicBezTo>
                  <a:pt x="2233" y="2152"/>
                  <a:pt x="2234" y="2152"/>
                  <a:pt x="2235" y="2153"/>
                </a:cubicBezTo>
                <a:cubicBezTo>
                  <a:pt x="2239" y="2153"/>
                  <a:pt x="2239" y="2153"/>
                  <a:pt x="2239" y="2153"/>
                </a:cubicBezTo>
                <a:cubicBezTo>
                  <a:pt x="2239" y="2152"/>
                  <a:pt x="2239" y="2152"/>
                  <a:pt x="2240" y="2152"/>
                </a:cubicBezTo>
                <a:cubicBezTo>
                  <a:pt x="2241" y="2151"/>
                  <a:pt x="2241" y="2152"/>
                  <a:pt x="2241" y="2151"/>
                </a:cubicBezTo>
                <a:cubicBezTo>
                  <a:pt x="2241" y="2150"/>
                  <a:pt x="2241" y="2150"/>
                  <a:pt x="2240" y="2150"/>
                </a:cubicBezTo>
                <a:close/>
                <a:moveTo>
                  <a:pt x="50" y="901"/>
                </a:moveTo>
                <a:cubicBezTo>
                  <a:pt x="49" y="900"/>
                  <a:pt x="50" y="898"/>
                  <a:pt x="48" y="899"/>
                </a:cubicBezTo>
                <a:cubicBezTo>
                  <a:pt x="48" y="900"/>
                  <a:pt x="48" y="900"/>
                  <a:pt x="47" y="901"/>
                </a:cubicBezTo>
                <a:cubicBezTo>
                  <a:pt x="47" y="901"/>
                  <a:pt x="46" y="901"/>
                  <a:pt x="46" y="902"/>
                </a:cubicBezTo>
                <a:cubicBezTo>
                  <a:pt x="45" y="902"/>
                  <a:pt x="45" y="903"/>
                  <a:pt x="45" y="903"/>
                </a:cubicBezTo>
                <a:cubicBezTo>
                  <a:pt x="44" y="904"/>
                  <a:pt x="44" y="904"/>
                  <a:pt x="43" y="904"/>
                </a:cubicBezTo>
                <a:cubicBezTo>
                  <a:pt x="42" y="905"/>
                  <a:pt x="41" y="907"/>
                  <a:pt x="42" y="908"/>
                </a:cubicBezTo>
                <a:cubicBezTo>
                  <a:pt x="42" y="909"/>
                  <a:pt x="44" y="909"/>
                  <a:pt x="45" y="908"/>
                </a:cubicBezTo>
                <a:cubicBezTo>
                  <a:pt x="46" y="908"/>
                  <a:pt x="46" y="907"/>
                  <a:pt x="47" y="906"/>
                </a:cubicBezTo>
                <a:cubicBezTo>
                  <a:pt x="47" y="906"/>
                  <a:pt x="48" y="906"/>
                  <a:pt x="48" y="905"/>
                </a:cubicBezTo>
                <a:cubicBezTo>
                  <a:pt x="49" y="905"/>
                  <a:pt x="49" y="905"/>
                  <a:pt x="49" y="904"/>
                </a:cubicBezTo>
                <a:cubicBezTo>
                  <a:pt x="50" y="903"/>
                  <a:pt x="51" y="903"/>
                  <a:pt x="51" y="902"/>
                </a:cubicBezTo>
                <a:cubicBezTo>
                  <a:pt x="50" y="901"/>
                  <a:pt x="50" y="901"/>
                  <a:pt x="50" y="901"/>
                </a:cubicBezTo>
                <a:close/>
                <a:moveTo>
                  <a:pt x="13" y="794"/>
                </a:moveTo>
                <a:cubicBezTo>
                  <a:pt x="13" y="794"/>
                  <a:pt x="13" y="793"/>
                  <a:pt x="13" y="793"/>
                </a:cubicBezTo>
                <a:cubicBezTo>
                  <a:pt x="14" y="793"/>
                  <a:pt x="14" y="793"/>
                  <a:pt x="14" y="793"/>
                </a:cubicBezTo>
                <a:cubicBezTo>
                  <a:pt x="15" y="792"/>
                  <a:pt x="14" y="791"/>
                  <a:pt x="13" y="792"/>
                </a:cubicBezTo>
                <a:cubicBezTo>
                  <a:pt x="12" y="792"/>
                  <a:pt x="11" y="793"/>
                  <a:pt x="13" y="794"/>
                </a:cubicBezTo>
                <a:close/>
                <a:moveTo>
                  <a:pt x="22" y="815"/>
                </a:moveTo>
                <a:cubicBezTo>
                  <a:pt x="22" y="816"/>
                  <a:pt x="22" y="816"/>
                  <a:pt x="23" y="816"/>
                </a:cubicBezTo>
                <a:cubicBezTo>
                  <a:pt x="23" y="816"/>
                  <a:pt x="24" y="816"/>
                  <a:pt x="25" y="816"/>
                </a:cubicBezTo>
                <a:cubicBezTo>
                  <a:pt x="25" y="818"/>
                  <a:pt x="23" y="818"/>
                  <a:pt x="22" y="818"/>
                </a:cubicBezTo>
                <a:cubicBezTo>
                  <a:pt x="21" y="818"/>
                  <a:pt x="21" y="819"/>
                  <a:pt x="22" y="819"/>
                </a:cubicBezTo>
                <a:cubicBezTo>
                  <a:pt x="23" y="820"/>
                  <a:pt x="23" y="819"/>
                  <a:pt x="24" y="819"/>
                </a:cubicBezTo>
                <a:cubicBezTo>
                  <a:pt x="24" y="819"/>
                  <a:pt x="24" y="820"/>
                  <a:pt x="24" y="820"/>
                </a:cubicBezTo>
                <a:cubicBezTo>
                  <a:pt x="24" y="820"/>
                  <a:pt x="24" y="820"/>
                  <a:pt x="25" y="820"/>
                </a:cubicBezTo>
                <a:cubicBezTo>
                  <a:pt x="25" y="821"/>
                  <a:pt x="25" y="822"/>
                  <a:pt x="24" y="822"/>
                </a:cubicBezTo>
                <a:cubicBezTo>
                  <a:pt x="24" y="822"/>
                  <a:pt x="24" y="821"/>
                  <a:pt x="23" y="821"/>
                </a:cubicBezTo>
                <a:cubicBezTo>
                  <a:pt x="23" y="821"/>
                  <a:pt x="22" y="821"/>
                  <a:pt x="22" y="822"/>
                </a:cubicBezTo>
                <a:cubicBezTo>
                  <a:pt x="21" y="824"/>
                  <a:pt x="24" y="822"/>
                  <a:pt x="24" y="824"/>
                </a:cubicBezTo>
                <a:cubicBezTo>
                  <a:pt x="24" y="825"/>
                  <a:pt x="23" y="824"/>
                  <a:pt x="23" y="824"/>
                </a:cubicBezTo>
                <a:cubicBezTo>
                  <a:pt x="21" y="825"/>
                  <a:pt x="23" y="825"/>
                  <a:pt x="23" y="826"/>
                </a:cubicBezTo>
                <a:cubicBezTo>
                  <a:pt x="22" y="827"/>
                  <a:pt x="22" y="826"/>
                  <a:pt x="21" y="826"/>
                </a:cubicBezTo>
                <a:cubicBezTo>
                  <a:pt x="21" y="827"/>
                  <a:pt x="22" y="827"/>
                  <a:pt x="22" y="828"/>
                </a:cubicBezTo>
                <a:cubicBezTo>
                  <a:pt x="22" y="829"/>
                  <a:pt x="19" y="828"/>
                  <a:pt x="19" y="828"/>
                </a:cubicBezTo>
                <a:cubicBezTo>
                  <a:pt x="19" y="829"/>
                  <a:pt x="19" y="830"/>
                  <a:pt x="19" y="830"/>
                </a:cubicBezTo>
                <a:cubicBezTo>
                  <a:pt x="19" y="831"/>
                  <a:pt x="21" y="830"/>
                  <a:pt x="20" y="831"/>
                </a:cubicBezTo>
                <a:cubicBezTo>
                  <a:pt x="20" y="832"/>
                  <a:pt x="19" y="832"/>
                  <a:pt x="18" y="832"/>
                </a:cubicBezTo>
                <a:cubicBezTo>
                  <a:pt x="17" y="833"/>
                  <a:pt x="18" y="833"/>
                  <a:pt x="19" y="833"/>
                </a:cubicBezTo>
                <a:cubicBezTo>
                  <a:pt x="20" y="833"/>
                  <a:pt x="20" y="834"/>
                  <a:pt x="19" y="834"/>
                </a:cubicBezTo>
                <a:cubicBezTo>
                  <a:pt x="19" y="834"/>
                  <a:pt x="18" y="834"/>
                  <a:pt x="18" y="834"/>
                </a:cubicBezTo>
                <a:cubicBezTo>
                  <a:pt x="18" y="834"/>
                  <a:pt x="17" y="835"/>
                  <a:pt x="17" y="835"/>
                </a:cubicBezTo>
                <a:cubicBezTo>
                  <a:pt x="16" y="835"/>
                  <a:pt x="16" y="834"/>
                  <a:pt x="15" y="834"/>
                </a:cubicBezTo>
                <a:cubicBezTo>
                  <a:pt x="14" y="835"/>
                  <a:pt x="12" y="836"/>
                  <a:pt x="13" y="836"/>
                </a:cubicBezTo>
                <a:cubicBezTo>
                  <a:pt x="14" y="837"/>
                  <a:pt x="16" y="836"/>
                  <a:pt x="16" y="836"/>
                </a:cubicBezTo>
                <a:cubicBezTo>
                  <a:pt x="17" y="836"/>
                  <a:pt x="18" y="836"/>
                  <a:pt x="18" y="836"/>
                </a:cubicBezTo>
                <a:cubicBezTo>
                  <a:pt x="18" y="837"/>
                  <a:pt x="17" y="837"/>
                  <a:pt x="17" y="838"/>
                </a:cubicBezTo>
                <a:cubicBezTo>
                  <a:pt x="18" y="838"/>
                  <a:pt x="18" y="839"/>
                  <a:pt x="19" y="839"/>
                </a:cubicBezTo>
                <a:cubicBezTo>
                  <a:pt x="20" y="840"/>
                  <a:pt x="20" y="841"/>
                  <a:pt x="22" y="841"/>
                </a:cubicBezTo>
                <a:cubicBezTo>
                  <a:pt x="23" y="840"/>
                  <a:pt x="24" y="841"/>
                  <a:pt x="25" y="841"/>
                </a:cubicBezTo>
                <a:cubicBezTo>
                  <a:pt x="26" y="841"/>
                  <a:pt x="26" y="840"/>
                  <a:pt x="26" y="840"/>
                </a:cubicBezTo>
                <a:cubicBezTo>
                  <a:pt x="27" y="840"/>
                  <a:pt x="27" y="840"/>
                  <a:pt x="28" y="839"/>
                </a:cubicBezTo>
                <a:cubicBezTo>
                  <a:pt x="28" y="839"/>
                  <a:pt x="28" y="838"/>
                  <a:pt x="29" y="838"/>
                </a:cubicBezTo>
                <a:cubicBezTo>
                  <a:pt x="30" y="837"/>
                  <a:pt x="31" y="837"/>
                  <a:pt x="32" y="836"/>
                </a:cubicBezTo>
                <a:cubicBezTo>
                  <a:pt x="33" y="836"/>
                  <a:pt x="33" y="835"/>
                  <a:pt x="33" y="835"/>
                </a:cubicBezTo>
                <a:cubicBezTo>
                  <a:pt x="33" y="834"/>
                  <a:pt x="33" y="833"/>
                  <a:pt x="33" y="833"/>
                </a:cubicBezTo>
                <a:cubicBezTo>
                  <a:pt x="35" y="832"/>
                  <a:pt x="34" y="834"/>
                  <a:pt x="34" y="834"/>
                </a:cubicBezTo>
                <a:cubicBezTo>
                  <a:pt x="34" y="835"/>
                  <a:pt x="33" y="835"/>
                  <a:pt x="34" y="836"/>
                </a:cubicBezTo>
                <a:cubicBezTo>
                  <a:pt x="34" y="836"/>
                  <a:pt x="36" y="835"/>
                  <a:pt x="35" y="836"/>
                </a:cubicBezTo>
                <a:cubicBezTo>
                  <a:pt x="35" y="836"/>
                  <a:pt x="34" y="837"/>
                  <a:pt x="34" y="837"/>
                </a:cubicBezTo>
                <a:cubicBezTo>
                  <a:pt x="32" y="837"/>
                  <a:pt x="32" y="838"/>
                  <a:pt x="31" y="839"/>
                </a:cubicBezTo>
                <a:cubicBezTo>
                  <a:pt x="29" y="839"/>
                  <a:pt x="29" y="840"/>
                  <a:pt x="29" y="841"/>
                </a:cubicBezTo>
                <a:cubicBezTo>
                  <a:pt x="28" y="842"/>
                  <a:pt x="28" y="842"/>
                  <a:pt x="28" y="843"/>
                </a:cubicBezTo>
                <a:cubicBezTo>
                  <a:pt x="27" y="844"/>
                  <a:pt x="26" y="845"/>
                  <a:pt x="27" y="846"/>
                </a:cubicBezTo>
                <a:cubicBezTo>
                  <a:pt x="27" y="847"/>
                  <a:pt x="27" y="847"/>
                  <a:pt x="26" y="848"/>
                </a:cubicBezTo>
                <a:cubicBezTo>
                  <a:pt x="25" y="850"/>
                  <a:pt x="27" y="851"/>
                  <a:pt x="26" y="852"/>
                </a:cubicBezTo>
                <a:cubicBezTo>
                  <a:pt x="26" y="853"/>
                  <a:pt x="25" y="853"/>
                  <a:pt x="25" y="853"/>
                </a:cubicBezTo>
                <a:cubicBezTo>
                  <a:pt x="24" y="854"/>
                  <a:pt x="25" y="854"/>
                  <a:pt x="25" y="855"/>
                </a:cubicBezTo>
                <a:cubicBezTo>
                  <a:pt x="24" y="856"/>
                  <a:pt x="24" y="856"/>
                  <a:pt x="23" y="857"/>
                </a:cubicBezTo>
                <a:cubicBezTo>
                  <a:pt x="23" y="858"/>
                  <a:pt x="24" y="857"/>
                  <a:pt x="24" y="858"/>
                </a:cubicBezTo>
                <a:cubicBezTo>
                  <a:pt x="25" y="859"/>
                  <a:pt x="22" y="860"/>
                  <a:pt x="24" y="861"/>
                </a:cubicBezTo>
                <a:cubicBezTo>
                  <a:pt x="25" y="862"/>
                  <a:pt x="26" y="860"/>
                  <a:pt x="28" y="861"/>
                </a:cubicBezTo>
                <a:cubicBezTo>
                  <a:pt x="27" y="862"/>
                  <a:pt x="27" y="862"/>
                  <a:pt x="26" y="863"/>
                </a:cubicBezTo>
                <a:cubicBezTo>
                  <a:pt x="24" y="863"/>
                  <a:pt x="24" y="865"/>
                  <a:pt x="23" y="866"/>
                </a:cubicBezTo>
                <a:cubicBezTo>
                  <a:pt x="22" y="867"/>
                  <a:pt x="24" y="868"/>
                  <a:pt x="23" y="870"/>
                </a:cubicBezTo>
                <a:cubicBezTo>
                  <a:pt x="23" y="871"/>
                  <a:pt x="21" y="871"/>
                  <a:pt x="21" y="873"/>
                </a:cubicBezTo>
                <a:cubicBezTo>
                  <a:pt x="20" y="874"/>
                  <a:pt x="22" y="874"/>
                  <a:pt x="24" y="874"/>
                </a:cubicBezTo>
                <a:cubicBezTo>
                  <a:pt x="25" y="874"/>
                  <a:pt x="27" y="875"/>
                  <a:pt x="26" y="873"/>
                </a:cubicBezTo>
                <a:cubicBezTo>
                  <a:pt x="26" y="872"/>
                  <a:pt x="26" y="871"/>
                  <a:pt x="26" y="869"/>
                </a:cubicBezTo>
                <a:cubicBezTo>
                  <a:pt x="27" y="869"/>
                  <a:pt x="27" y="869"/>
                  <a:pt x="28" y="868"/>
                </a:cubicBezTo>
                <a:cubicBezTo>
                  <a:pt x="28" y="867"/>
                  <a:pt x="28" y="867"/>
                  <a:pt x="28" y="866"/>
                </a:cubicBezTo>
                <a:cubicBezTo>
                  <a:pt x="27" y="865"/>
                  <a:pt x="28" y="864"/>
                  <a:pt x="28" y="863"/>
                </a:cubicBezTo>
                <a:cubicBezTo>
                  <a:pt x="29" y="863"/>
                  <a:pt x="31" y="863"/>
                  <a:pt x="31" y="862"/>
                </a:cubicBezTo>
                <a:cubicBezTo>
                  <a:pt x="31" y="861"/>
                  <a:pt x="31" y="861"/>
                  <a:pt x="30" y="860"/>
                </a:cubicBezTo>
                <a:cubicBezTo>
                  <a:pt x="30" y="860"/>
                  <a:pt x="30" y="859"/>
                  <a:pt x="30" y="858"/>
                </a:cubicBezTo>
                <a:cubicBezTo>
                  <a:pt x="29" y="858"/>
                  <a:pt x="29" y="858"/>
                  <a:pt x="28" y="857"/>
                </a:cubicBezTo>
                <a:cubicBezTo>
                  <a:pt x="28" y="855"/>
                  <a:pt x="29" y="855"/>
                  <a:pt x="30" y="854"/>
                </a:cubicBezTo>
                <a:cubicBezTo>
                  <a:pt x="31" y="854"/>
                  <a:pt x="32" y="852"/>
                  <a:pt x="33" y="852"/>
                </a:cubicBezTo>
                <a:cubicBezTo>
                  <a:pt x="33" y="852"/>
                  <a:pt x="33" y="852"/>
                  <a:pt x="32" y="853"/>
                </a:cubicBezTo>
                <a:cubicBezTo>
                  <a:pt x="32" y="853"/>
                  <a:pt x="32" y="854"/>
                  <a:pt x="32" y="854"/>
                </a:cubicBezTo>
                <a:cubicBezTo>
                  <a:pt x="31" y="855"/>
                  <a:pt x="31" y="855"/>
                  <a:pt x="30" y="856"/>
                </a:cubicBezTo>
                <a:cubicBezTo>
                  <a:pt x="30" y="857"/>
                  <a:pt x="30" y="857"/>
                  <a:pt x="31" y="857"/>
                </a:cubicBezTo>
                <a:cubicBezTo>
                  <a:pt x="31" y="858"/>
                  <a:pt x="31" y="858"/>
                  <a:pt x="31" y="858"/>
                </a:cubicBezTo>
                <a:cubicBezTo>
                  <a:pt x="32" y="858"/>
                  <a:pt x="31" y="859"/>
                  <a:pt x="31" y="859"/>
                </a:cubicBezTo>
                <a:cubicBezTo>
                  <a:pt x="32" y="860"/>
                  <a:pt x="32" y="860"/>
                  <a:pt x="33" y="859"/>
                </a:cubicBezTo>
                <a:cubicBezTo>
                  <a:pt x="33" y="859"/>
                  <a:pt x="32" y="858"/>
                  <a:pt x="33" y="857"/>
                </a:cubicBezTo>
                <a:cubicBezTo>
                  <a:pt x="34" y="857"/>
                  <a:pt x="35" y="858"/>
                  <a:pt x="35" y="858"/>
                </a:cubicBezTo>
                <a:cubicBezTo>
                  <a:pt x="36" y="858"/>
                  <a:pt x="35" y="859"/>
                  <a:pt x="36" y="859"/>
                </a:cubicBezTo>
                <a:cubicBezTo>
                  <a:pt x="37" y="860"/>
                  <a:pt x="37" y="860"/>
                  <a:pt x="37" y="859"/>
                </a:cubicBezTo>
                <a:cubicBezTo>
                  <a:pt x="38" y="859"/>
                  <a:pt x="39" y="858"/>
                  <a:pt x="39" y="858"/>
                </a:cubicBezTo>
                <a:cubicBezTo>
                  <a:pt x="40" y="857"/>
                  <a:pt x="39" y="855"/>
                  <a:pt x="39" y="854"/>
                </a:cubicBezTo>
                <a:cubicBezTo>
                  <a:pt x="40" y="853"/>
                  <a:pt x="40" y="853"/>
                  <a:pt x="40" y="852"/>
                </a:cubicBezTo>
                <a:cubicBezTo>
                  <a:pt x="40" y="852"/>
                  <a:pt x="40" y="851"/>
                  <a:pt x="41" y="851"/>
                </a:cubicBezTo>
                <a:cubicBezTo>
                  <a:pt x="43" y="851"/>
                  <a:pt x="42" y="853"/>
                  <a:pt x="42" y="854"/>
                </a:cubicBezTo>
                <a:cubicBezTo>
                  <a:pt x="42" y="855"/>
                  <a:pt x="44" y="856"/>
                  <a:pt x="44" y="857"/>
                </a:cubicBezTo>
                <a:cubicBezTo>
                  <a:pt x="43" y="857"/>
                  <a:pt x="43" y="857"/>
                  <a:pt x="42" y="857"/>
                </a:cubicBezTo>
                <a:cubicBezTo>
                  <a:pt x="42" y="857"/>
                  <a:pt x="41" y="856"/>
                  <a:pt x="41" y="856"/>
                </a:cubicBezTo>
                <a:cubicBezTo>
                  <a:pt x="39" y="857"/>
                  <a:pt x="40" y="858"/>
                  <a:pt x="40" y="859"/>
                </a:cubicBezTo>
                <a:cubicBezTo>
                  <a:pt x="41" y="861"/>
                  <a:pt x="40" y="861"/>
                  <a:pt x="40" y="863"/>
                </a:cubicBezTo>
                <a:cubicBezTo>
                  <a:pt x="39" y="864"/>
                  <a:pt x="40" y="865"/>
                  <a:pt x="40" y="865"/>
                </a:cubicBezTo>
                <a:cubicBezTo>
                  <a:pt x="41" y="865"/>
                  <a:pt x="41" y="865"/>
                  <a:pt x="41" y="865"/>
                </a:cubicBezTo>
                <a:cubicBezTo>
                  <a:pt x="42" y="866"/>
                  <a:pt x="42" y="866"/>
                  <a:pt x="43" y="866"/>
                </a:cubicBezTo>
                <a:cubicBezTo>
                  <a:pt x="44" y="867"/>
                  <a:pt x="44" y="868"/>
                  <a:pt x="43" y="870"/>
                </a:cubicBezTo>
                <a:cubicBezTo>
                  <a:pt x="43" y="871"/>
                  <a:pt x="43" y="872"/>
                  <a:pt x="43" y="874"/>
                </a:cubicBezTo>
                <a:cubicBezTo>
                  <a:pt x="42" y="875"/>
                  <a:pt x="41" y="876"/>
                  <a:pt x="40" y="876"/>
                </a:cubicBezTo>
                <a:cubicBezTo>
                  <a:pt x="39" y="878"/>
                  <a:pt x="38" y="879"/>
                  <a:pt x="38" y="881"/>
                </a:cubicBezTo>
                <a:cubicBezTo>
                  <a:pt x="37" y="882"/>
                  <a:pt x="37" y="884"/>
                  <a:pt x="36" y="884"/>
                </a:cubicBezTo>
                <a:cubicBezTo>
                  <a:pt x="35" y="885"/>
                  <a:pt x="34" y="883"/>
                  <a:pt x="33" y="885"/>
                </a:cubicBezTo>
                <a:cubicBezTo>
                  <a:pt x="33" y="886"/>
                  <a:pt x="34" y="887"/>
                  <a:pt x="35" y="887"/>
                </a:cubicBezTo>
                <a:cubicBezTo>
                  <a:pt x="36" y="888"/>
                  <a:pt x="36" y="889"/>
                  <a:pt x="37" y="890"/>
                </a:cubicBezTo>
                <a:cubicBezTo>
                  <a:pt x="37" y="891"/>
                  <a:pt x="38" y="893"/>
                  <a:pt x="39" y="893"/>
                </a:cubicBezTo>
                <a:cubicBezTo>
                  <a:pt x="41" y="894"/>
                  <a:pt x="39" y="891"/>
                  <a:pt x="38" y="890"/>
                </a:cubicBezTo>
                <a:cubicBezTo>
                  <a:pt x="36" y="887"/>
                  <a:pt x="41" y="886"/>
                  <a:pt x="43" y="888"/>
                </a:cubicBezTo>
                <a:cubicBezTo>
                  <a:pt x="43" y="888"/>
                  <a:pt x="43" y="889"/>
                  <a:pt x="44" y="889"/>
                </a:cubicBezTo>
                <a:cubicBezTo>
                  <a:pt x="44" y="890"/>
                  <a:pt x="45" y="890"/>
                  <a:pt x="45" y="890"/>
                </a:cubicBezTo>
                <a:cubicBezTo>
                  <a:pt x="46" y="891"/>
                  <a:pt x="47" y="892"/>
                  <a:pt x="48" y="892"/>
                </a:cubicBezTo>
                <a:cubicBezTo>
                  <a:pt x="50" y="892"/>
                  <a:pt x="49" y="892"/>
                  <a:pt x="49" y="891"/>
                </a:cubicBezTo>
                <a:cubicBezTo>
                  <a:pt x="49" y="890"/>
                  <a:pt x="50" y="890"/>
                  <a:pt x="50" y="889"/>
                </a:cubicBezTo>
                <a:cubicBezTo>
                  <a:pt x="50" y="888"/>
                  <a:pt x="48" y="888"/>
                  <a:pt x="48" y="887"/>
                </a:cubicBezTo>
                <a:cubicBezTo>
                  <a:pt x="48" y="887"/>
                  <a:pt x="48" y="886"/>
                  <a:pt x="48" y="886"/>
                </a:cubicBezTo>
                <a:cubicBezTo>
                  <a:pt x="49" y="885"/>
                  <a:pt x="49" y="886"/>
                  <a:pt x="50" y="886"/>
                </a:cubicBezTo>
                <a:cubicBezTo>
                  <a:pt x="51" y="886"/>
                  <a:pt x="52" y="887"/>
                  <a:pt x="52" y="888"/>
                </a:cubicBezTo>
                <a:cubicBezTo>
                  <a:pt x="53" y="888"/>
                  <a:pt x="53" y="889"/>
                  <a:pt x="54" y="890"/>
                </a:cubicBezTo>
                <a:cubicBezTo>
                  <a:pt x="55" y="890"/>
                  <a:pt x="55" y="889"/>
                  <a:pt x="56" y="889"/>
                </a:cubicBezTo>
                <a:cubicBezTo>
                  <a:pt x="57" y="889"/>
                  <a:pt x="56" y="890"/>
                  <a:pt x="57" y="890"/>
                </a:cubicBezTo>
                <a:cubicBezTo>
                  <a:pt x="58" y="890"/>
                  <a:pt x="58" y="889"/>
                  <a:pt x="59" y="888"/>
                </a:cubicBezTo>
                <a:cubicBezTo>
                  <a:pt x="59" y="888"/>
                  <a:pt x="60" y="888"/>
                  <a:pt x="61" y="887"/>
                </a:cubicBezTo>
                <a:cubicBezTo>
                  <a:pt x="62" y="887"/>
                  <a:pt x="62" y="887"/>
                  <a:pt x="62" y="886"/>
                </a:cubicBezTo>
                <a:cubicBezTo>
                  <a:pt x="63" y="885"/>
                  <a:pt x="63" y="885"/>
                  <a:pt x="64" y="885"/>
                </a:cubicBezTo>
                <a:cubicBezTo>
                  <a:pt x="64" y="885"/>
                  <a:pt x="64" y="885"/>
                  <a:pt x="65" y="884"/>
                </a:cubicBezTo>
                <a:cubicBezTo>
                  <a:pt x="65" y="883"/>
                  <a:pt x="67" y="883"/>
                  <a:pt x="68" y="883"/>
                </a:cubicBezTo>
                <a:cubicBezTo>
                  <a:pt x="69" y="883"/>
                  <a:pt x="73" y="882"/>
                  <a:pt x="73" y="884"/>
                </a:cubicBezTo>
                <a:cubicBezTo>
                  <a:pt x="72" y="884"/>
                  <a:pt x="72" y="884"/>
                  <a:pt x="71" y="884"/>
                </a:cubicBezTo>
                <a:cubicBezTo>
                  <a:pt x="71" y="884"/>
                  <a:pt x="71" y="884"/>
                  <a:pt x="71" y="885"/>
                </a:cubicBezTo>
                <a:cubicBezTo>
                  <a:pt x="70" y="885"/>
                  <a:pt x="70" y="885"/>
                  <a:pt x="70" y="885"/>
                </a:cubicBezTo>
                <a:cubicBezTo>
                  <a:pt x="69" y="885"/>
                  <a:pt x="69" y="885"/>
                  <a:pt x="69" y="886"/>
                </a:cubicBezTo>
                <a:cubicBezTo>
                  <a:pt x="69" y="887"/>
                  <a:pt x="68" y="888"/>
                  <a:pt x="67" y="889"/>
                </a:cubicBezTo>
                <a:cubicBezTo>
                  <a:pt x="66" y="890"/>
                  <a:pt x="66" y="891"/>
                  <a:pt x="66" y="892"/>
                </a:cubicBezTo>
                <a:cubicBezTo>
                  <a:pt x="65" y="893"/>
                  <a:pt x="64" y="894"/>
                  <a:pt x="64" y="895"/>
                </a:cubicBezTo>
                <a:cubicBezTo>
                  <a:pt x="64" y="897"/>
                  <a:pt x="64" y="898"/>
                  <a:pt x="65" y="899"/>
                </a:cubicBezTo>
                <a:cubicBezTo>
                  <a:pt x="67" y="900"/>
                  <a:pt x="67" y="902"/>
                  <a:pt x="69" y="903"/>
                </a:cubicBezTo>
                <a:cubicBezTo>
                  <a:pt x="69" y="903"/>
                  <a:pt x="69" y="903"/>
                  <a:pt x="69" y="904"/>
                </a:cubicBezTo>
                <a:cubicBezTo>
                  <a:pt x="69" y="904"/>
                  <a:pt x="69" y="905"/>
                  <a:pt x="70" y="905"/>
                </a:cubicBezTo>
                <a:cubicBezTo>
                  <a:pt x="70" y="905"/>
                  <a:pt x="71" y="905"/>
                  <a:pt x="71" y="905"/>
                </a:cubicBezTo>
                <a:cubicBezTo>
                  <a:pt x="72" y="906"/>
                  <a:pt x="72" y="906"/>
                  <a:pt x="72" y="907"/>
                </a:cubicBezTo>
                <a:cubicBezTo>
                  <a:pt x="71" y="909"/>
                  <a:pt x="73" y="909"/>
                  <a:pt x="74" y="908"/>
                </a:cubicBezTo>
                <a:cubicBezTo>
                  <a:pt x="75" y="907"/>
                  <a:pt x="75" y="906"/>
                  <a:pt x="75" y="906"/>
                </a:cubicBezTo>
                <a:cubicBezTo>
                  <a:pt x="76" y="906"/>
                  <a:pt x="76" y="905"/>
                  <a:pt x="76" y="905"/>
                </a:cubicBezTo>
                <a:cubicBezTo>
                  <a:pt x="76" y="905"/>
                  <a:pt x="76" y="904"/>
                  <a:pt x="77" y="904"/>
                </a:cubicBezTo>
                <a:cubicBezTo>
                  <a:pt x="77" y="904"/>
                  <a:pt x="78" y="905"/>
                  <a:pt x="78" y="905"/>
                </a:cubicBezTo>
                <a:cubicBezTo>
                  <a:pt x="78" y="906"/>
                  <a:pt x="78" y="907"/>
                  <a:pt x="77" y="907"/>
                </a:cubicBezTo>
                <a:cubicBezTo>
                  <a:pt x="77" y="907"/>
                  <a:pt x="76" y="908"/>
                  <a:pt x="76" y="908"/>
                </a:cubicBezTo>
                <a:cubicBezTo>
                  <a:pt x="76" y="909"/>
                  <a:pt x="76" y="909"/>
                  <a:pt x="77" y="909"/>
                </a:cubicBezTo>
                <a:cubicBezTo>
                  <a:pt x="77" y="910"/>
                  <a:pt x="76" y="910"/>
                  <a:pt x="76" y="911"/>
                </a:cubicBezTo>
                <a:cubicBezTo>
                  <a:pt x="75" y="911"/>
                  <a:pt x="75" y="911"/>
                  <a:pt x="75" y="912"/>
                </a:cubicBezTo>
                <a:cubicBezTo>
                  <a:pt x="74" y="913"/>
                  <a:pt x="74" y="914"/>
                  <a:pt x="75" y="915"/>
                </a:cubicBezTo>
                <a:cubicBezTo>
                  <a:pt x="76" y="916"/>
                  <a:pt x="77" y="916"/>
                  <a:pt x="77" y="918"/>
                </a:cubicBezTo>
                <a:cubicBezTo>
                  <a:pt x="76" y="919"/>
                  <a:pt x="75" y="920"/>
                  <a:pt x="74" y="921"/>
                </a:cubicBezTo>
                <a:cubicBezTo>
                  <a:pt x="72" y="923"/>
                  <a:pt x="74" y="926"/>
                  <a:pt x="77" y="927"/>
                </a:cubicBezTo>
                <a:cubicBezTo>
                  <a:pt x="77" y="927"/>
                  <a:pt x="78" y="928"/>
                  <a:pt x="78" y="928"/>
                </a:cubicBezTo>
                <a:cubicBezTo>
                  <a:pt x="78" y="929"/>
                  <a:pt x="77" y="929"/>
                  <a:pt x="77" y="929"/>
                </a:cubicBezTo>
                <a:cubicBezTo>
                  <a:pt x="76" y="928"/>
                  <a:pt x="75" y="927"/>
                  <a:pt x="74" y="927"/>
                </a:cubicBezTo>
                <a:cubicBezTo>
                  <a:pt x="73" y="926"/>
                  <a:pt x="72" y="926"/>
                  <a:pt x="72" y="927"/>
                </a:cubicBezTo>
                <a:cubicBezTo>
                  <a:pt x="72" y="927"/>
                  <a:pt x="73" y="928"/>
                  <a:pt x="73" y="928"/>
                </a:cubicBezTo>
                <a:cubicBezTo>
                  <a:pt x="73" y="929"/>
                  <a:pt x="74" y="929"/>
                  <a:pt x="73" y="930"/>
                </a:cubicBezTo>
                <a:cubicBezTo>
                  <a:pt x="72" y="930"/>
                  <a:pt x="71" y="930"/>
                  <a:pt x="71" y="929"/>
                </a:cubicBezTo>
                <a:cubicBezTo>
                  <a:pt x="69" y="929"/>
                  <a:pt x="68" y="928"/>
                  <a:pt x="67" y="928"/>
                </a:cubicBezTo>
                <a:cubicBezTo>
                  <a:pt x="66" y="928"/>
                  <a:pt x="64" y="929"/>
                  <a:pt x="63" y="929"/>
                </a:cubicBezTo>
                <a:cubicBezTo>
                  <a:pt x="63" y="929"/>
                  <a:pt x="62" y="929"/>
                  <a:pt x="61" y="929"/>
                </a:cubicBezTo>
                <a:cubicBezTo>
                  <a:pt x="61" y="929"/>
                  <a:pt x="60" y="928"/>
                  <a:pt x="59" y="928"/>
                </a:cubicBezTo>
                <a:cubicBezTo>
                  <a:pt x="59" y="929"/>
                  <a:pt x="59" y="929"/>
                  <a:pt x="58" y="930"/>
                </a:cubicBezTo>
                <a:cubicBezTo>
                  <a:pt x="58" y="930"/>
                  <a:pt x="57" y="930"/>
                  <a:pt x="56" y="930"/>
                </a:cubicBezTo>
                <a:cubicBezTo>
                  <a:pt x="55" y="931"/>
                  <a:pt x="54" y="931"/>
                  <a:pt x="53" y="932"/>
                </a:cubicBezTo>
                <a:cubicBezTo>
                  <a:pt x="52" y="932"/>
                  <a:pt x="51" y="933"/>
                  <a:pt x="50" y="934"/>
                </a:cubicBezTo>
                <a:cubicBezTo>
                  <a:pt x="49" y="936"/>
                  <a:pt x="48" y="939"/>
                  <a:pt x="46" y="939"/>
                </a:cubicBezTo>
                <a:cubicBezTo>
                  <a:pt x="46" y="939"/>
                  <a:pt x="45" y="939"/>
                  <a:pt x="45" y="939"/>
                </a:cubicBezTo>
                <a:cubicBezTo>
                  <a:pt x="45" y="939"/>
                  <a:pt x="44" y="939"/>
                  <a:pt x="44" y="940"/>
                </a:cubicBezTo>
                <a:cubicBezTo>
                  <a:pt x="43" y="940"/>
                  <a:pt x="42" y="941"/>
                  <a:pt x="42" y="942"/>
                </a:cubicBezTo>
                <a:cubicBezTo>
                  <a:pt x="41" y="943"/>
                  <a:pt x="43" y="943"/>
                  <a:pt x="44" y="943"/>
                </a:cubicBezTo>
                <a:cubicBezTo>
                  <a:pt x="45" y="943"/>
                  <a:pt x="45" y="942"/>
                  <a:pt x="46" y="942"/>
                </a:cubicBezTo>
                <a:cubicBezTo>
                  <a:pt x="46" y="941"/>
                  <a:pt x="47" y="941"/>
                  <a:pt x="48" y="941"/>
                </a:cubicBezTo>
                <a:cubicBezTo>
                  <a:pt x="49" y="940"/>
                  <a:pt x="50" y="940"/>
                  <a:pt x="51" y="940"/>
                </a:cubicBezTo>
                <a:cubicBezTo>
                  <a:pt x="52" y="940"/>
                  <a:pt x="52" y="940"/>
                  <a:pt x="53" y="939"/>
                </a:cubicBezTo>
                <a:cubicBezTo>
                  <a:pt x="53" y="939"/>
                  <a:pt x="54" y="938"/>
                  <a:pt x="55" y="938"/>
                </a:cubicBezTo>
                <a:cubicBezTo>
                  <a:pt x="55" y="940"/>
                  <a:pt x="54" y="941"/>
                  <a:pt x="54" y="943"/>
                </a:cubicBezTo>
                <a:cubicBezTo>
                  <a:pt x="54" y="944"/>
                  <a:pt x="54" y="943"/>
                  <a:pt x="54" y="943"/>
                </a:cubicBezTo>
                <a:cubicBezTo>
                  <a:pt x="56" y="944"/>
                  <a:pt x="53" y="948"/>
                  <a:pt x="55" y="948"/>
                </a:cubicBezTo>
                <a:cubicBezTo>
                  <a:pt x="55" y="948"/>
                  <a:pt x="56" y="947"/>
                  <a:pt x="57" y="948"/>
                </a:cubicBezTo>
                <a:cubicBezTo>
                  <a:pt x="57" y="949"/>
                  <a:pt x="56" y="950"/>
                  <a:pt x="56" y="950"/>
                </a:cubicBezTo>
                <a:cubicBezTo>
                  <a:pt x="56" y="951"/>
                  <a:pt x="56" y="952"/>
                  <a:pt x="55" y="953"/>
                </a:cubicBezTo>
                <a:cubicBezTo>
                  <a:pt x="55" y="955"/>
                  <a:pt x="53" y="956"/>
                  <a:pt x="52" y="957"/>
                </a:cubicBezTo>
                <a:cubicBezTo>
                  <a:pt x="51" y="958"/>
                  <a:pt x="50" y="959"/>
                  <a:pt x="49" y="959"/>
                </a:cubicBezTo>
                <a:cubicBezTo>
                  <a:pt x="48" y="959"/>
                  <a:pt x="47" y="959"/>
                  <a:pt x="46" y="959"/>
                </a:cubicBezTo>
                <a:cubicBezTo>
                  <a:pt x="45" y="959"/>
                  <a:pt x="44" y="961"/>
                  <a:pt x="42" y="961"/>
                </a:cubicBezTo>
                <a:cubicBezTo>
                  <a:pt x="41" y="962"/>
                  <a:pt x="40" y="963"/>
                  <a:pt x="39" y="963"/>
                </a:cubicBezTo>
                <a:cubicBezTo>
                  <a:pt x="38" y="963"/>
                  <a:pt x="37" y="962"/>
                  <a:pt x="37" y="962"/>
                </a:cubicBezTo>
                <a:cubicBezTo>
                  <a:pt x="36" y="963"/>
                  <a:pt x="36" y="964"/>
                  <a:pt x="35" y="964"/>
                </a:cubicBezTo>
                <a:cubicBezTo>
                  <a:pt x="34" y="965"/>
                  <a:pt x="33" y="964"/>
                  <a:pt x="31" y="965"/>
                </a:cubicBezTo>
                <a:cubicBezTo>
                  <a:pt x="31" y="965"/>
                  <a:pt x="30" y="965"/>
                  <a:pt x="30" y="966"/>
                </a:cubicBezTo>
                <a:cubicBezTo>
                  <a:pt x="30" y="966"/>
                  <a:pt x="31" y="966"/>
                  <a:pt x="31" y="967"/>
                </a:cubicBezTo>
                <a:cubicBezTo>
                  <a:pt x="32" y="967"/>
                  <a:pt x="32" y="968"/>
                  <a:pt x="32" y="968"/>
                </a:cubicBezTo>
                <a:cubicBezTo>
                  <a:pt x="33" y="968"/>
                  <a:pt x="33" y="968"/>
                  <a:pt x="33" y="968"/>
                </a:cubicBezTo>
                <a:cubicBezTo>
                  <a:pt x="35" y="968"/>
                  <a:pt x="35" y="969"/>
                  <a:pt x="34" y="970"/>
                </a:cubicBezTo>
                <a:cubicBezTo>
                  <a:pt x="33" y="970"/>
                  <a:pt x="32" y="970"/>
                  <a:pt x="32" y="972"/>
                </a:cubicBezTo>
                <a:cubicBezTo>
                  <a:pt x="33" y="972"/>
                  <a:pt x="34" y="972"/>
                  <a:pt x="34" y="971"/>
                </a:cubicBezTo>
                <a:cubicBezTo>
                  <a:pt x="35" y="971"/>
                  <a:pt x="36" y="971"/>
                  <a:pt x="36" y="971"/>
                </a:cubicBezTo>
                <a:cubicBezTo>
                  <a:pt x="37" y="971"/>
                  <a:pt x="37" y="970"/>
                  <a:pt x="37" y="970"/>
                </a:cubicBezTo>
                <a:cubicBezTo>
                  <a:pt x="38" y="970"/>
                  <a:pt x="38" y="970"/>
                  <a:pt x="38" y="970"/>
                </a:cubicBezTo>
                <a:cubicBezTo>
                  <a:pt x="38" y="970"/>
                  <a:pt x="40" y="969"/>
                  <a:pt x="40" y="970"/>
                </a:cubicBezTo>
                <a:cubicBezTo>
                  <a:pt x="40" y="970"/>
                  <a:pt x="37" y="972"/>
                  <a:pt x="37" y="972"/>
                </a:cubicBezTo>
                <a:cubicBezTo>
                  <a:pt x="36" y="972"/>
                  <a:pt x="35" y="972"/>
                  <a:pt x="35" y="973"/>
                </a:cubicBezTo>
                <a:cubicBezTo>
                  <a:pt x="35" y="974"/>
                  <a:pt x="36" y="974"/>
                  <a:pt x="37" y="974"/>
                </a:cubicBezTo>
                <a:cubicBezTo>
                  <a:pt x="38" y="974"/>
                  <a:pt x="39" y="974"/>
                  <a:pt x="40" y="973"/>
                </a:cubicBezTo>
                <a:cubicBezTo>
                  <a:pt x="42" y="971"/>
                  <a:pt x="44" y="972"/>
                  <a:pt x="46" y="971"/>
                </a:cubicBezTo>
                <a:cubicBezTo>
                  <a:pt x="47" y="970"/>
                  <a:pt x="47" y="970"/>
                  <a:pt x="47" y="969"/>
                </a:cubicBezTo>
                <a:cubicBezTo>
                  <a:pt x="47" y="968"/>
                  <a:pt x="49" y="969"/>
                  <a:pt x="50" y="969"/>
                </a:cubicBezTo>
                <a:cubicBezTo>
                  <a:pt x="50" y="969"/>
                  <a:pt x="50" y="970"/>
                  <a:pt x="51" y="970"/>
                </a:cubicBezTo>
                <a:cubicBezTo>
                  <a:pt x="51" y="971"/>
                  <a:pt x="52" y="971"/>
                  <a:pt x="52" y="971"/>
                </a:cubicBezTo>
                <a:cubicBezTo>
                  <a:pt x="53" y="971"/>
                  <a:pt x="53" y="971"/>
                  <a:pt x="54" y="971"/>
                </a:cubicBezTo>
                <a:cubicBezTo>
                  <a:pt x="54" y="972"/>
                  <a:pt x="52" y="973"/>
                  <a:pt x="52" y="973"/>
                </a:cubicBezTo>
                <a:cubicBezTo>
                  <a:pt x="51" y="973"/>
                  <a:pt x="51" y="974"/>
                  <a:pt x="51" y="974"/>
                </a:cubicBezTo>
                <a:cubicBezTo>
                  <a:pt x="51" y="974"/>
                  <a:pt x="51" y="974"/>
                  <a:pt x="51" y="974"/>
                </a:cubicBezTo>
                <a:cubicBezTo>
                  <a:pt x="52" y="976"/>
                  <a:pt x="54" y="974"/>
                  <a:pt x="55" y="974"/>
                </a:cubicBezTo>
                <a:cubicBezTo>
                  <a:pt x="56" y="974"/>
                  <a:pt x="57" y="975"/>
                  <a:pt x="57" y="975"/>
                </a:cubicBezTo>
                <a:cubicBezTo>
                  <a:pt x="58" y="975"/>
                  <a:pt x="59" y="974"/>
                  <a:pt x="59" y="974"/>
                </a:cubicBezTo>
                <a:cubicBezTo>
                  <a:pt x="61" y="973"/>
                  <a:pt x="62" y="974"/>
                  <a:pt x="63" y="975"/>
                </a:cubicBezTo>
                <a:cubicBezTo>
                  <a:pt x="64" y="976"/>
                  <a:pt x="63" y="977"/>
                  <a:pt x="64" y="978"/>
                </a:cubicBezTo>
                <a:cubicBezTo>
                  <a:pt x="65" y="978"/>
                  <a:pt x="66" y="979"/>
                  <a:pt x="67" y="979"/>
                </a:cubicBezTo>
                <a:cubicBezTo>
                  <a:pt x="67" y="979"/>
                  <a:pt x="68" y="978"/>
                  <a:pt x="69" y="978"/>
                </a:cubicBezTo>
                <a:cubicBezTo>
                  <a:pt x="70" y="978"/>
                  <a:pt x="71" y="978"/>
                  <a:pt x="72" y="978"/>
                </a:cubicBezTo>
                <a:cubicBezTo>
                  <a:pt x="74" y="978"/>
                  <a:pt x="74" y="976"/>
                  <a:pt x="75" y="976"/>
                </a:cubicBezTo>
                <a:cubicBezTo>
                  <a:pt x="76" y="975"/>
                  <a:pt x="77" y="975"/>
                  <a:pt x="78" y="975"/>
                </a:cubicBezTo>
                <a:cubicBezTo>
                  <a:pt x="79" y="975"/>
                  <a:pt x="79" y="975"/>
                  <a:pt x="80" y="974"/>
                </a:cubicBezTo>
                <a:cubicBezTo>
                  <a:pt x="81" y="974"/>
                  <a:pt x="82" y="974"/>
                  <a:pt x="83" y="974"/>
                </a:cubicBezTo>
                <a:cubicBezTo>
                  <a:pt x="85" y="974"/>
                  <a:pt x="85" y="971"/>
                  <a:pt x="87" y="970"/>
                </a:cubicBezTo>
                <a:cubicBezTo>
                  <a:pt x="87" y="971"/>
                  <a:pt x="85" y="972"/>
                  <a:pt x="85" y="973"/>
                </a:cubicBezTo>
                <a:cubicBezTo>
                  <a:pt x="84" y="974"/>
                  <a:pt x="83" y="974"/>
                  <a:pt x="82" y="975"/>
                </a:cubicBezTo>
                <a:cubicBezTo>
                  <a:pt x="81" y="976"/>
                  <a:pt x="81" y="976"/>
                  <a:pt x="81" y="977"/>
                </a:cubicBezTo>
                <a:cubicBezTo>
                  <a:pt x="79" y="979"/>
                  <a:pt x="77" y="980"/>
                  <a:pt x="76" y="982"/>
                </a:cubicBezTo>
                <a:cubicBezTo>
                  <a:pt x="76" y="984"/>
                  <a:pt x="75" y="984"/>
                  <a:pt x="73" y="984"/>
                </a:cubicBezTo>
                <a:cubicBezTo>
                  <a:pt x="72" y="984"/>
                  <a:pt x="70" y="984"/>
                  <a:pt x="69" y="984"/>
                </a:cubicBezTo>
                <a:cubicBezTo>
                  <a:pt x="68" y="983"/>
                  <a:pt x="66" y="984"/>
                  <a:pt x="65" y="984"/>
                </a:cubicBezTo>
                <a:cubicBezTo>
                  <a:pt x="65" y="984"/>
                  <a:pt x="65" y="983"/>
                  <a:pt x="64" y="983"/>
                </a:cubicBezTo>
                <a:cubicBezTo>
                  <a:pt x="64" y="983"/>
                  <a:pt x="63" y="983"/>
                  <a:pt x="63" y="983"/>
                </a:cubicBezTo>
                <a:cubicBezTo>
                  <a:pt x="62" y="983"/>
                  <a:pt x="61" y="983"/>
                  <a:pt x="61" y="983"/>
                </a:cubicBezTo>
                <a:cubicBezTo>
                  <a:pt x="59" y="984"/>
                  <a:pt x="58" y="984"/>
                  <a:pt x="56" y="984"/>
                </a:cubicBezTo>
                <a:cubicBezTo>
                  <a:pt x="55" y="984"/>
                  <a:pt x="53" y="984"/>
                  <a:pt x="53" y="985"/>
                </a:cubicBezTo>
                <a:cubicBezTo>
                  <a:pt x="52" y="986"/>
                  <a:pt x="52" y="987"/>
                  <a:pt x="51" y="988"/>
                </a:cubicBezTo>
                <a:cubicBezTo>
                  <a:pt x="50" y="988"/>
                  <a:pt x="49" y="988"/>
                  <a:pt x="48" y="988"/>
                </a:cubicBezTo>
                <a:cubicBezTo>
                  <a:pt x="48" y="988"/>
                  <a:pt x="47" y="989"/>
                  <a:pt x="47" y="989"/>
                </a:cubicBezTo>
                <a:cubicBezTo>
                  <a:pt x="47" y="991"/>
                  <a:pt x="47" y="992"/>
                  <a:pt x="47" y="994"/>
                </a:cubicBezTo>
                <a:cubicBezTo>
                  <a:pt x="46" y="994"/>
                  <a:pt x="46" y="995"/>
                  <a:pt x="45" y="996"/>
                </a:cubicBezTo>
                <a:cubicBezTo>
                  <a:pt x="45" y="996"/>
                  <a:pt x="44" y="996"/>
                  <a:pt x="44" y="997"/>
                </a:cubicBezTo>
                <a:cubicBezTo>
                  <a:pt x="43" y="998"/>
                  <a:pt x="43" y="999"/>
                  <a:pt x="43" y="1000"/>
                </a:cubicBezTo>
                <a:cubicBezTo>
                  <a:pt x="42" y="1000"/>
                  <a:pt x="42" y="1001"/>
                  <a:pt x="41" y="1001"/>
                </a:cubicBezTo>
                <a:cubicBezTo>
                  <a:pt x="41" y="1001"/>
                  <a:pt x="40" y="1000"/>
                  <a:pt x="40" y="1000"/>
                </a:cubicBezTo>
                <a:cubicBezTo>
                  <a:pt x="39" y="1001"/>
                  <a:pt x="39" y="1001"/>
                  <a:pt x="39" y="1002"/>
                </a:cubicBezTo>
                <a:cubicBezTo>
                  <a:pt x="39" y="1002"/>
                  <a:pt x="39" y="1003"/>
                  <a:pt x="38" y="1003"/>
                </a:cubicBezTo>
                <a:cubicBezTo>
                  <a:pt x="38" y="1003"/>
                  <a:pt x="37" y="1003"/>
                  <a:pt x="36" y="1003"/>
                </a:cubicBezTo>
                <a:cubicBezTo>
                  <a:pt x="35" y="1004"/>
                  <a:pt x="34" y="1005"/>
                  <a:pt x="33" y="1006"/>
                </a:cubicBezTo>
                <a:cubicBezTo>
                  <a:pt x="32" y="1008"/>
                  <a:pt x="32" y="1008"/>
                  <a:pt x="30" y="1008"/>
                </a:cubicBezTo>
                <a:cubicBezTo>
                  <a:pt x="29" y="1009"/>
                  <a:pt x="28" y="1009"/>
                  <a:pt x="27" y="1010"/>
                </a:cubicBezTo>
                <a:cubicBezTo>
                  <a:pt x="27" y="1010"/>
                  <a:pt x="27" y="1011"/>
                  <a:pt x="26" y="1012"/>
                </a:cubicBezTo>
                <a:cubicBezTo>
                  <a:pt x="25" y="1012"/>
                  <a:pt x="22" y="1012"/>
                  <a:pt x="22" y="1014"/>
                </a:cubicBezTo>
                <a:cubicBezTo>
                  <a:pt x="22" y="1015"/>
                  <a:pt x="26" y="1014"/>
                  <a:pt x="26" y="1014"/>
                </a:cubicBezTo>
                <a:cubicBezTo>
                  <a:pt x="27" y="1014"/>
                  <a:pt x="28" y="1014"/>
                  <a:pt x="29" y="1014"/>
                </a:cubicBezTo>
                <a:cubicBezTo>
                  <a:pt x="30" y="1014"/>
                  <a:pt x="32" y="1014"/>
                  <a:pt x="32" y="1016"/>
                </a:cubicBezTo>
                <a:cubicBezTo>
                  <a:pt x="32" y="1016"/>
                  <a:pt x="32" y="1018"/>
                  <a:pt x="33" y="1018"/>
                </a:cubicBezTo>
                <a:cubicBezTo>
                  <a:pt x="34" y="1018"/>
                  <a:pt x="34" y="1017"/>
                  <a:pt x="34" y="1017"/>
                </a:cubicBezTo>
                <a:cubicBezTo>
                  <a:pt x="34" y="1015"/>
                  <a:pt x="36" y="1015"/>
                  <a:pt x="36" y="1013"/>
                </a:cubicBezTo>
                <a:cubicBezTo>
                  <a:pt x="36" y="1012"/>
                  <a:pt x="37" y="1011"/>
                  <a:pt x="38" y="1010"/>
                </a:cubicBezTo>
                <a:cubicBezTo>
                  <a:pt x="39" y="1010"/>
                  <a:pt x="40" y="1011"/>
                  <a:pt x="41" y="1010"/>
                </a:cubicBezTo>
                <a:cubicBezTo>
                  <a:pt x="41" y="1010"/>
                  <a:pt x="42" y="1010"/>
                  <a:pt x="42" y="1010"/>
                </a:cubicBezTo>
                <a:cubicBezTo>
                  <a:pt x="43" y="1009"/>
                  <a:pt x="43" y="1008"/>
                  <a:pt x="44" y="1008"/>
                </a:cubicBezTo>
                <a:cubicBezTo>
                  <a:pt x="45" y="1008"/>
                  <a:pt x="46" y="1009"/>
                  <a:pt x="47" y="1009"/>
                </a:cubicBezTo>
                <a:cubicBezTo>
                  <a:pt x="48" y="1008"/>
                  <a:pt x="49" y="1007"/>
                  <a:pt x="50" y="1007"/>
                </a:cubicBezTo>
                <a:cubicBezTo>
                  <a:pt x="51" y="1007"/>
                  <a:pt x="53" y="1008"/>
                  <a:pt x="53" y="1008"/>
                </a:cubicBezTo>
                <a:cubicBezTo>
                  <a:pt x="54" y="1007"/>
                  <a:pt x="53" y="1007"/>
                  <a:pt x="53" y="1006"/>
                </a:cubicBezTo>
                <a:cubicBezTo>
                  <a:pt x="53" y="1005"/>
                  <a:pt x="54" y="1005"/>
                  <a:pt x="54" y="1006"/>
                </a:cubicBezTo>
                <a:cubicBezTo>
                  <a:pt x="55" y="1007"/>
                  <a:pt x="54" y="1007"/>
                  <a:pt x="55" y="1008"/>
                </a:cubicBezTo>
                <a:cubicBezTo>
                  <a:pt x="56" y="1008"/>
                  <a:pt x="57" y="1008"/>
                  <a:pt x="57" y="1008"/>
                </a:cubicBezTo>
                <a:cubicBezTo>
                  <a:pt x="58" y="1008"/>
                  <a:pt x="58" y="1008"/>
                  <a:pt x="59" y="1009"/>
                </a:cubicBezTo>
                <a:cubicBezTo>
                  <a:pt x="59" y="1010"/>
                  <a:pt x="59" y="1010"/>
                  <a:pt x="60" y="1010"/>
                </a:cubicBezTo>
                <a:cubicBezTo>
                  <a:pt x="60" y="1011"/>
                  <a:pt x="61" y="1010"/>
                  <a:pt x="62" y="1011"/>
                </a:cubicBezTo>
                <a:cubicBezTo>
                  <a:pt x="62" y="1011"/>
                  <a:pt x="62" y="1012"/>
                  <a:pt x="63" y="1012"/>
                </a:cubicBezTo>
                <a:cubicBezTo>
                  <a:pt x="64" y="1011"/>
                  <a:pt x="63" y="1009"/>
                  <a:pt x="64" y="1008"/>
                </a:cubicBezTo>
                <a:cubicBezTo>
                  <a:pt x="64" y="1007"/>
                  <a:pt x="65" y="1007"/>
                  <a:pt x="65" y="1006"/>
                </a:cubicBezTo>
                <a:cubicBezTo>
                  <a:pt x="65" y="1005"/>
                  <a:pt x="65" y="1005"/>
                  <a:pt x="66" y="1004"/>
                </a:cubicBezTo>
                <a:cubicBezTo>
                  <a:pt x="66" y="1003"/>
                  <a:pt x="68" y="1002"/>
                  <a:pt x="68" y="1000"/>
                </a:cubicBezTo>
                <a:cubicBezTo>
                  <a:pt x="68" y="1000"/>
                  <a:pt x="67" y="1000"/>
                  <a:pt x="67" y="999"/>
                </a:cubicBezTo>
                <a:cubicBezTo>
                  <a:pt x="67" y="998"/>
                  <a:pt x="67" y="998"/>
                  <a:pt x="68" y="998"/>
                </a:cubicBezTo>
                <a:cubicBezTo>
                  <a:pt x="70" y="998"/>
                  <a:pt x="71" y="998"/>
                  <a:pt x="72" y="998"/>
                </a:cubicBezTo>
                <a:cubicBezTo>
                  <a:pt x="74" y="998"/>
                  <a:pt x="75" y="997"/>
                  <a:pt x="77" y="997"/>
                </a:cubicBezTo>
                <a:cubicBezTo>
                  <a:pt x="78" y="997"/>
                  <a:pt x="79" y="998"/>
                  <a:pt x="81" y="998"/>
                </a:cubicBezTo>
                <a:cubicBezTo>
                  <a:pt x="81" y="998"/>
                  <a:pt x="82" y="998"/>
                  <a:pt x="83" y="998"/>
                </a:cubicBezTo>
                <a:cubicBezTo>
                  <a:pt x="85" y="998"/>
                  <a:pt x="85" y="1000"/>
                  <a:pt x="86" y="1001"/>
                </a:cubicBezTo>
                <a:cubicBezTo>
                  <a:pt x="86" y="1002"/>
                  <a:pt x="87" y="1003"/>
                  <a:pt x="87" y="1003"/>
                </a:cubicBezTo>
                <a:cubicBezTo>
                  <a:pt x="88" y="1003"/>
                  <a:pt x="88" y="1003"/>
                  <a:pt x="88" y="1002"/>
                </a:cubicBezTo>
                <a:cubicBezTo>
                  <a:pt x="88" y="1000"/>
                  <a:pt x="88" y="1000"/>
                  <a:pt x="90" y="1000"/>
                </a:cubicBezTo>
                <a:cubicBezTo>
                  <a:pt x="91" y="1000"/>
                  <a:pt x="92" y="1000"/>
                  <a:pt x="94" y="1000"/>
                </a:cubicBezTo>
                <a:cubicBezTo>
                  <a:pt x="95" y="1000"/>
                  <a:pt x="96" y="1001"/>
                  <a:pt x="97" y="1001"/>
                </a:cubicBezTo>
                <a:cubicBezTo>
                  <a:pt x="97" y="1001"/>
                  <a:pt x="98" y="1000"/>
                  <a:pt x="98" y="1000"/>
                </a:cubicBezTo>
                <a:cubicBezTo>
                  <a:pt x="98" y="999"/>
                  <a:pt x="98" y="999"/>
                  <a:pt x="97" y="999"/>
                </a:cubicBezTo>
                <a:cubicBezTo>
                  <a:pt x="97" y="998"/>
                  <a:pt x="96" y="998"/>
                  <a:pt x="96" y="997"/>
                </a:cubicBezTo>
                <a:cubicBezTo>
                  <a:pt x="94" y="995"/>
                  <a:pt x="98" y="997"/>
                  <a:pt x="98" y="997"/>
                </a:cubicBezTo>
                <a:cubicBezTo>
                  <a:pt x="99" y="997"/>
                  <a:pt x="99" y="997"/>
                  <a:pt x="100" y="997"/>
                </a:cubicBezTo>
                <a:cubicBezTo>
                  <a:pt x="102" y="997"/>
                  <a:pt x="103" y="998"/>
                  <a:pt x="104" y="997"/>
                </a:cubicBezTo>
                <a:cubicBezTo>
                  <a:pt x="104" y="996"/>
                  <a:pt x="104" y="996"/>
                  <a:pt x="105" y="995"/>
                </a:cubicBezTo>
                <a:cubicBezTo>
                  <a:pt x="105" y="995"/>
                  <a:pt x="106" y="995"/>
                  <a:pt x="106" y="994"/>
                </a:cubicBezTo>
                <a:cubicBezTo>
                  <a:pt x="107" y="994"/>
                  <a:pt x="106" y="993"/>
                  <a:pt x="107" y="993"/>
                </a:cubicBezTo>
                <a:cubicBezTo>
                  <a:pt x="108" y="992"/>
                  <a:pt x="110" y="992"/>
                  <a:pt x="110" y="993"/>
                </a:cubicBezTo>
                <a:cubicBezTo>
                  <a:pt x="111" y="993"/>
                  <a:pt x="113" y="993"/>
                  <a:pt x="114" y="994"/>
                </a:cubicBezTo>
                <a:cubicBezTo>
                  <a:pt x="114" y="995"/>
                  <a:pt x="114" y="995"/>
                  <a:pt x="114" y="995"/>
                </a:cubicBezTo>
                <a:cubicBezTo>
                  <a:pt x="115" y="995"/>
                  <a:pt x="115" y="994"/>
                  <a:pt x="116" y="994"/>
                </a:cubicBezTo>
                <a:cubicBezTo>
                  <a:pt x="117" y="994"/>
                  <a:pt x="117" y="995"/>
                  <a:pt x="118" y="995"/>
                </a:cubicBezTo>
                <a:cubicBezTo>
                  <a:pt x="118" y="995"/>
                  <a:pt x="119" y="995"/>
                  <a:pt x="119" y="996"/>
                </a:cubicBezTo>
                <a:cubicBezTo>
                  <a:pt x="119" y="996"/>
                  <a:pt x="119" y="997"/>
                  <a:pt x="119" y="997"/>
                </a:cubicBezTo>
                <a:cubicBezTo>
                  <a:pt x="120" y="998"/>
                  <a:pt x="121" y="997"/>
                  <a:pt x="121" y="997"/>
                </a:cubicBezTo>
                <a:cubicBezTo>
                  <a:pt x="122" y="996"/>
                  <a:pt x="123" y="996"/>
                  <a:pt x="124" y="996"/>
                </a:cubicBezTo>
                <a:cubicBezTo>
                  <a:pt x="124" y="996"/>
                  <a:pt x="125" y="996"/>
                  <a:pt x="126" y="996"/>
                </a:cubicBezTo>
                <a:cubicBezTo>
                  <a:pt x="126" y="996"/>
                  <a:pt x="127" y="995"/>
                  <a:pt x="127" y="995"/>
                </a:cubicBezTo>
                <a:cubicBezTo>
                  <a:pt x="129" y="994"/>
                  <a:pt x="132" y="994"/>
                  <a:pt x="134" y="995"/>
                </a:cubicBezTo>
                <a:cubicBezTo>
                  <a:pt x="135" y="995"/>
                  <a:pt x="136" y="995"/>
                  <a:pt x="137" y="995"/>
                </a:cubicBezTo>
                <a:cubicBezTo>
                  <a:pt x="138" y="996"/>
                  <a:pt x="139" y="996"/>
                  <a:pt x="140" y="997"/>
                </a:cubicBezTo>
                <a:cubicBezTo>
                  <a:pt x="141" y="997"/>
                  <a:pt x="143" y="996"/>
                  <a:pt x="145" y="996"/>
                </a:cubicBezTo>
                <a:cubicBezTo>
                  <a:pt x="146" y="995"/>
                  <a:pt x="147" y="995"/>
                  <a:pt x="148" y="994"/>
                </a:cubicBezTo>
                <a:cubicBezTo>
                  <a:pt x="149" y="993"/>
                  <a:pt x="151" y="992"/>
                  <a:pt x="152" y="992"/>
                </a:cubicBezTo>
                <a:cubicBezTo>
                  <a:pt x="154" y="992"/>
                  <a:pt x="155" y="991"/>
                  <a:pt x="156" y="990"/>
                </a:cubicBezTo>
                <a:cubicBezTo>
                  <a:pt x="157" y="989"/>
                  <a:pt x="158" y="988"/>
                  <a:pt x="159" y="988"/>
                </a:cubicBezTo>
                <a:cubicBezTo>
                  <a:pt x="160" y="987"/>
                  <a:pt x="161" y="987"/>
                  <a:pt x="161" y="987"/>
                </a:cubicBezTo>
                <a:cubicBezTo>
                  <a:pt x="163" y="985"/>
                  <a:pt x="162" y="984"/>
                  <a:pt x="163" y="982"/>
                </a:cubicBezTo>
                <a:cubicBezTo>
                  <a:pt x="163" y="981"/>
                  <a:pt x="164" y="981"/>
                  <a:pt x="164" y="980"/>
                </a:cubicBezTo>
                <a:cubicBezTo>
                  <a:pt x="165" y="979"/>
                  <a:pt x="164" y="979"/>
                  <a:pt x="163" y="979"/>
                </a:cubicBezTo>
                <a:cubicBezTo>
                  <a:pt x="162" y="979"/>
                  <a:pt x="162" y="979"/>
                  <a:pt x="162" y="979"/>
                </a:cubicBezTo>
                <a:cubicBezTo>
                  <a:pt x="161" y="979"/>
                  <a:pt x="161" y="979"/>
                  <a:pt x="160" y="979"/>
                </a:cubicBezTo>
                <a:cubicBezTo>
                  <a:pt x="159" y="980"/>
                  <a:pt x="159" y="980"/>
                  <a:pt x="158" y="979"/>
                </a:cubicBezTo>
                <a:cubicBezTo>
                  <a:pt x="157" y="979"/>
                  <a:pt x="157" y="979"/>
                  <a:pt x="157" y="978"/>
                </a:cubicBezTo>
                <a:cubicBezTo>
                  <a:pt x="155" y="978"/>
                  <a:pt x="154" y="979"/>
                  <a:pt x="153" y="979"/>
                </a:cubicBezTo>
                <a:cubicBezTo>
                  <a:pt x="151" y="979"/>
                  <a:pt x="150" y="978"/>
                  <a:pt x="148" y="978"/>
                </a:cubicBezTo>
                <a:cubicBezTo>
                  <a:pt x="147" y="978"/>
                  <a:pt x="146" y="979"/>
                  <a:pt x="144" y="978"/>
                </a:cubicBezTo>
                <a:cubicBezTo>
                  <a:pt x="145" y="977"/>
                  <a:pt x="145" y="978"/>
                  <a:pt x="146" y="977"/>
                </a:cubicBezTo>
                <a:cubicBezTo>
                  <a:pt x="146" y="977"/>
                  <a:pt x="146" y="977"/>
                  <a:pt x="147" y="976"/>
                </a:cubicBezTo>
                <a:cubicBezTo>
                  <a:pt x="148" y="975"/>
                  <a:pt x="149" y="977"/>
                  <a:pt x="151" y="977"/>
                </a:cubicBezTo>
                <a:cubicBezTo>
                  <a:pt x="152" y="976"/>
                  <a:pt x="152" y="976"/>
                  <a:pt x="152" y="975"/>
                </a:cubicBezTo>
                <a:cubicBezTo>
                  <a:pt x="153" y="974"/>
                  <a:pt x="153" y="975"/>
                  <a:pt x="154" y="974"/>
                </a:cubicBezTo>
                <a:cubicBezTo>
                  <a:pt x="154" y="974"/>
                  <a:pt x="154" y="972"/>
                  <a:pt x="154" y="972"/>
                </a:cubicBezTo>
                <a:cubicBezTo>
                  <a:pt x="153" y="972"/>
                  <a:pt x="152" y="973"/>
                  <a:pt x="152" y="973"/>
                </a:cubicBezTo>
                <a:cubicBezTo>
                  <a:pt x="151" y="973"/>
                  <a:pt x="150" y="973"/>
                  <a:pt x="151" y="972"/>
                </a:cubicBezTo>
                <a:cubicBezTo>
                  <a:pt x="151" y="972"/>
                  <a:pt x="152" y="972"/>
                  <a:pt x="152" y="971"/>
                </a:cubicBezTo>
                <a:cubicBezTo>
                  <a:pt x="153" y="971"/>
                  <a:pt x="152" y="970"/>
                  <a:pt x="152" y="970"/>
                </a:cubicBezTo>
                <a:cubicBezTo>
                  <a:pt x="152" y="969"/>
                  <a:pt x="153" y="970"/>
                  <a:pt x="153" y="969"/>
                </a:cubicBezTo>
                <a:cubicBezTo>
                  <a:pt x="154" y="969"/>
                  <a:pt x="154" y="970"/>
                  <a:pt x="155" y="970"/>
                </a:cubicBezTo>
                <a:cubicBezTo>
                  <a:pt x="156" y="969"/>
                  <a:pt x="156" y="969"/>
                  <a:pt x="157" y="970"/>
                </a:cubicBezTo>
                <a:cubicBezTo>
                  <a:pt x="158" y="970"/>
                  <a:pt x="159" y="970"/>
                  <a:pt x="159" y="970"/>
                </a:cubicBezTo>
                <a:cubicBezTo>
                  <a:pt x="160" y="970"/>
                  <a:pt x="160" y="968"/>
                  <a:pt x="160" y="968"/>
                </a:cubicBezTo>
                <a:cubicBezTo>
                  <a:pt x="159" y="967"/>
                  <a:pt x="159" y="966"/>
                  <a:pt x="159" y="966"/>
                </a:cubicBezTo>
                <a:cubicBezTo>
                  <a:pt x="158" y="966"/>
                  <a:pt x="157" y="966"/>
                  <a:pt x="158" y="965"/>
                </a:cubicBezTo>
                <a:cubicBezTo>
                  <a:pt x="159" y="965"/>
                  <a:pt x="159" y="965"/>
                  <a:pt x="161" y="965"/>
                </a:cubicBezTo>
                <a:cubicBezTo>
                  <a:pt x="162" y="966"/>
                  <a:pt x="162" y="965"/>
                  <a:pt x="163" y="964"/>
                </a:cubicBezTo>
                <a:cubicBezTo>
                  <a:pt x="164" y="963"/>
                  <a:pt x="165" y="963"/>
                  <a:pt x="166" y="963"/>
                </a:cubicBezTo>
                <a:cubicBezTo>
                  <a:pt x="167" y="962"/>
                  <a:pt x="168" y="960"/>
                  <a:pt x="168" y="959"/>
                </a:cubicBezTo>
                <a:cubicBezTo>
                  <a:pt x="168" y="958"/>
                  <a:pt x="168" y="957"/>
                  <a:pt x="168" y="956"/>
                </a:cubicBezTo>
                <a:cubicBezTo>
                  <a:pt x="169" y="955"/>
                  <a:pt x="170" y="954"/>
                  <a:pt x="170" y="953"/>
                </a:cubicBezTo>
                <a:cubicBezTo>
                  <a:pt x="170" y="952"/>
                  <a:pt x="170" y="952"/>
                  <a:pt x="170" y="951"/>
                </a:cubicBezTo>
                <a:cubicBezTo>
                  <a:pt x="170" y="950"/>
                  <a:pt x="170" y="950"/>
                  <a:pt x="170" y="949"/>
                </a:cubicBezTo>
                <a:cubicBezTo>
                  <a:pt x="170" y="947"/>
                  <a:pt x="170" y="946"/>
                  <a:pt x="169" y="945"/>
                </a:cubicBezTo>
                <a:cubicBezTo>
                  <a:pt x="168" y="943"/>
                  <a:pt x="165" y="941"/>
                  <a:pt x="163" y="940"/>
                </a:cubicBezTo>
                <a:cubicBezTo>
                  <a:pt x="162" y="940"/>
                  <a:pt x="161" y="939"/>
                  <a:pt x="159" y="939"/>
                </a:cubicBezTo>
                <a:cubicBezTo>
                  <a:pt x="158" y="938"/>
                  <a:pt x="157" y="938"/>
                  <a:pt x="156" y="938"/>
                </a:cubicBezTo>
                <a:cubicBezTo>
                  <a:pt x="155" y="937"/>
                  <a:pt x="153" y="938"/>
                  <a:pt x="152" y="938"/>
                </a:cubicBezTo>
                <a:cubicBezTo>
                  <a:pt x="151" y="937"/>
                  <a:pt x="150" y="937"/>
                  <a:pt x="149" y="937"/>
                </a:cubicBezTo>
                <a:cubicBezTo>
                  <a:pt x="148" y="938"/>
                  <a:pt x="147" y="938"/>
                  <a:pt x="146" y="939"/>
                </a:cubicBezTo>
                <a:cubicBezTo>
                  <a:pt x="145" y="940"/>
                  <a:pt x="144" y="940"/>
                  <a:pt x="142" y="941"/>
                </a:cubicBezTo>
                <a:cubicBezTo>
                  <a:pt x="142" y="942"/>
                  <a:pt x="141" y="943"/>
                  <a:pt x="140" y="943"/>
                </a:cubicBezTo>
                <a:cubicBezTo>
                  <a:pt x="140" y="942"/>
                  <a:pt x="139" y="941"/>
                  <a:pt x="138" y="940"/>
                </a:cubicBezTo>
                <a:cubicBezTo>
                  <a:pt x="138" y="940"/>
                  <a:pt x="135" y="941"/>
                  <a:pt x="135" y="939"/>
                </a:cubicBezTo>
                <a:cubicBezTo>
                  <a:pt x="137" y="939"/>
                  <a:pt x="138" y="938"/>
                  <a:pt x="139" y="937"/>
                </a:cubicBezTo>
                <a:cubicBezTo>
                  <a:pt x="142" y="935"/>
                  <a:pt x="142" y="932"/>
                  <a:pt x="141" y="929"/>
                </a:cubicBezTo>
                <a:cubicBezTo>
                  <a:pt x="140" y="928"/>
                  <a:pt x="138" y="928"/>
                  <a:pt x="138" y="927"/>
                </a:cubicBezTo>
                <a:cubicBezTo>
                  <a:pt x="137" y="926"/>
                  <a:pt x="136" y="925"/>
                  <a:pt x="135" y="924"/>
                </a:cubicBezTo>
                <a:cubicBezTo>
                  <a:pt x="134" y="923"/>
                  <a:pt x="133" y="922"/>
                  <a:pt x="132" y="921"/>
                </a:cubicBezTo>
                <a:cubicBezTo>
                  <a:pt x="132" y="920"/>
                  <a:pt x="131" y="920"/>
                  <a:pt x="131" y="919"/>
                </a:cubicBezTo>
                <a:cubicBezTo>
                  <a:pt x="130" y="919"/>
                  <a:pt x="130" y="918"/>
                  <a:pt x="129" y="918"/>
                </a:cubicBezTo>
                <a:cubicBezTo>
                  <a:pt x="128" y="918"/>
                  <a:pt x="126" y="918"/>
                  <a:pt x="127" y="917"/>
                </a:cubicBezTo>
                <a:cubicBezTo>
                  <a:pt x="127" y="917"/>
                  <a:pt x="129" y="917"/>
                  <a:pt x="129" y="917"/>
                </a:cubicBezTo>
                <a:cubicBezTo>
                  <a:pt x="131" y="917"/>
                  <a:pt x="132" y="918"/>
                  <a:pt x="133" y="919"/>
                </a:cubicBezTo>
                <a:cubicBezTo>
                  <a:pt x="133" y="920"/>
                  <a:pt x="134" y="920"/>
                  <a:pt x="135" y="920"/>
                </a:cubicBezTo>
                <a:cubicBezTo>
                  <a:pt x="135" y="920"/>
                  <a:pt x="136" y="920"/>
                  <a:pt x="136" y="921"/>
                </a:cubicBezTo>
                <a:cubicBezTo>
                  <a:pt x="138" y="922"/>
                  <a:pt x="138" y="920"/>
                  <a:pt x="137" y="919"/>
                </a:cubicBezTo>
                <a:cubicBezTo>
                  <a:pt x="137" y="918"/>
                  <a:pt x="136" y="917"/>
                  <a:pt x="136" y="915"/>
                </a:cubicBezTo>
                <a:cubicBezTo>
                  <a:pt x="135" y="914"/>
                  <a:pt x="135" y="913"/>
                  <a:pt x="134" y="912"/>
                </a:cubicBezTo>
                <a:cubicBezTo>
                  <a:pt x="133" y="910"/>
                  <a:pt x="132" y="909"/>
                  <a:pt x="132" y="907"/>
                </a:cubicBezTo>
                <a:cubicBezTo>
                  <a:pt x="132" y="907"/>
                  <a:pt x="133" y="906"/>
                  <a:pt x="132" y="906"/>
                </a:cubicBezTo>
                <a:cubicBezTo>
                  <a:pt x="131" y="905"/>
                  <a:pt x="130" y="905"/>
                  <a:pt x="129" y="904"/>
                </a:cubicBezTo>
                <a:cubicBezTo>
                  <a:pt x="127" y="903"/>
                  <a:pt x="127" y="901"/>
                  <a:pt x="126" y="900"/>
                </a:cubicBezTo>
                <a:cubicBezTo>
                  <a:pt x="125" y="899"/>
                  <a:pt x="123" y="899"/>
                  <a:pt x="122" y="897"/>
                </a:cubicBezTo>
                <a:cubicBezTo>
                  <a:pt x="122" y="897"/>
                  <a:pt x="122" y="896"/>
                  <a:pt x="122" y="896"/>
                </a:cubicBezTo>
                <a:cubicBezTo>
                  <a:pt x="121" y="895"/>
                  <a:pt x="121" y="895"/>
                  <a:pt x="120" y="895"/>
                </a:cubicBezTo>
                <a:cubicBezTo>
                  <a:pt x="119" y="895"/>
                  <a:pt x="118" y="895"/>
                  <a:pt x="118" y="894"/>
                </a:cubicBezTo>
                <a:cubicBezTo>
                  <a:pt x="117" y="894"/>
                  <a:pt x="117" y="893"/>
                  <a:pt x="116" y="893"/>
                </a:cubicBezTo>
                <a:cubicBezTo>
                  <a:pt x="115" y="893"/>
                  <a:pt x="114" y="893"/>
                  <a:pt x="114" y="892"/>
                </a:cubicBezTo>
                <a:cubicBezTo>
                  <a:pt x="112" y="892"/>
                  <a:pt x="111" y="892"/>
                  <a:pt x="110" y="891"/>
                </a:cubicBezTo>
                <a:cubicBezTo>
                  <a:pt x="109" y="890"/>
                  <a:pt x="109" y="888"/>
                  <a:pt x="108" y="887"/>
                </a:cubicBezTo>
                <a:cubicBezTo>
                  <a:pt x="108" y="886"/>
                  <a:pt x="107" y="885"/>
                  <a:pt x="107" y="884"/>
                </a:cubicBezTo>
                <a:cubicBezTo>
                  <a:pt x="107" y="883"/>
                  <a:pt x="107" y="882"/>
                  <a:pt x="107" y="881"/>
                </a:cubicBezTo>
                <a:cubicBezTo>
                  <a:pt x="107" y="879"/>
                  <a:pt x="105" y="878"/>
                  <a:pt x="105" y="876"/>
                </a:cubicBezTo>
                <a:cubicBezTo>
                  <a:pt x="104" y="875"/>
                  <a:pt x="104" y="873"/>
                  <a:pt x="104" y="871"/>
                </a:cubicBezTo>
                <a:cubicBezTo>
                  <a:pt x="104" y="868"/>
                  <a:pt x="101" y="866"/>
                  <a:pt x="99" y="864"/>
                </a:cubicBezTo>
                <a:cubicBezTo>
                  <a:pt x="98" y="863"/>
                  <a:pt x="97" y="862"/>
                  <a:pt x="96" y="862"/>
                </a:cubicBezTo>
                <a:cubicBezTo>
                  <a:pt x="95" y="861"/>
                  <a:pt x="94" y="861"/>
                  <a:pt x="92" y="860"/>
                </a:cubicBezTo>
                <a:cubicBezTo>
                  <a:pt x="90" y="860"/>
                  <a:pt x="89" y="858"/>
                  <a:pt x="87" y="857"/>
                </a:cubicBezTo>
                <a:cubicBezTo>
                  <a:pt x="85" y="856"/>
                  <a:pt x="83" y="856"/>
                  <a:pt x="81" y="856"/>
                </a:cubicBezTo>
                <a:cubicBezTo>
                  <a:pt x="80" y="856"/>
                  <a:pt x="80" y="856"/>
                  <a:pt x="79" y="856"/>
                </a:cubicBezTo>
                <a:cubicBezTo>
                  <a:pt x="77" y="855"/>
                  <a:pt x="75" y="855"/>
                  <a:pt x="74" y="855"/>
                </a:cubicBezTo>
                <a:cubicBezTo>
                  <a:pt x="73" y="855"/>
                  <a:pt x="72" y="855"/>
                  <a:pt x="72" y="855"/>
                </a:cubicBezTo>
                <a:cubicBezTo>
                  <a:pt x="71" y="855"/>
                  <a:pt x="70" y="855"/>
                  <a:pt x="69" y="855"/>
                </a:cubicBezTo>
                <a:cubicBezTo>
                  <a:pt x="69" y="855"/>
                  <a:pt x="68" y="855"/>
                  <a:pt x="68" y="855"/>
                </a:cubicBezTo>
                <a:cubicBezTo>
                  <a:pt x="67" y="854"/>
                  <a:pt x="67" y="854"/>
                  <a:pt x="68" y="854"/>
                </a:cubicBezTo>
                <a:cubicBezTo>
                  <a:pt x="69" y="855"/>
                  <a:pt x="70" y="855"/>
                  <a:pt x="71" y="854"/>
                </a:cubicBezTo>
                <a:cubicBezTo>
                  <a:pt x="73" y="853"/>
                  <a:pt x="74" y="853"/>
                  <a:pt x="75" y="852"/>
                </a:cubicBezTo>
                <a:cubicBezTo>
                  <a:pt x="76" y="852"/>
                  <a:pt x="76" y="850"/>
                  <a:pt x="78" y="850"/>
                </a:cubicBezTo>
                <a:cubicBezTo>
                  <a:pt x="79" y="850"/>
                  <a:pt x="81" y="851"/>
                  <a:pt x="81" y="850"/>
                </a:cubicBezTo>
                <a:cubicBezTo>
                  <a:pt x="82" y="849"/>
                  <a:pt x="82" y="849"/>
                  <a:pt x="82" y="849"/>
                </a:cubicBezTo>
                <a:cubicBezTo>
                  <a:pt x="82" y="848"/>
                  <a:pt x="82" y="848"/>
                  <a:pt x="82" y="847"/>
                </a:cubicBezTo>
                <a:cubicBezTo>
                  <a:pt x="82" y="847"/>
                  <a:pt x="81" y="846"/>
                  <a:pt x="81" y="845"/>
                </a:cubicBezTo>
                <a:cubicBezTo>
                  <a:pt x="81" y="844"/>
                  <a:pt x="81" y="844"/>
                  <a:pt x="80" y="844"/>
                </a:cubicBezTo>
                <a:cubicBezTo>
                  <a:pt x="79" y="844"/>
                  <a:pt x="77" y="845"/>
                  <a:pt x="77" y="844"/>
                </a:cubicBezTo>
                <a:cubicBezTo>
                  <a:pt x="77" y="843"/>
                  <a:pt x="79" y="843"/>
                  <a:pt x="80" y="843"/>
                </a:cubicBezTo>
                <a:cubicBezTo>
                  <a:pt x="81" y="843"/>
                  <a:pt x="81" y="842"/>
                  <a:pt x="82" y="842"/>
                </a:cubicBezTo>
                <a:cubicBezTo>
                  <a:pt x="82" y="841"/>
                  <a:pt x="83" y="841"/>
                  <a:pt x="84" y="841"/>
                </a:cubicBezTo>
                <a:cubicBezTo>
                  <a:pt x="84" y="840"/>
                  <a:pt x="85" y="839"/>
                  <a:pt x="85" y="838"/>
                </a:cubicBezTo>
                <a:cubicBezTo>
                  <a:pt x="85" y="837"/>
                  <a:pt x="87" y="836"/>
                  <a:pt x="88" y="835"/>
                </a:cubicBezTo>
                <a:cubicBezTo>
                  <a:pt x="89" y="834"/>
                  <a:pt x="91" y="833"/>
                  <a:pt x="91" y="831"/>
                </a:cubicBezTo>
                <a:cubicBezTo>
                  <a:pt x="92" y="830"/>
                  <a:pt x="92" y="828"/>
                  <a:pt x="93" y="827"/>
                </a:cubicBezTo>
                <a:cubicBezTo>
                  <a:pt x="94" y="826"/>
                  <a:pt x="95" y="825"/>
                  <a:pt x="95" y="824"/>
                </a:cubicBezTo>
                <a:cubicBezTo>
                  <a:pt x="95" y="823"/>
                  <a:pt x="95" y="821"/>
                  <a:pt x="96" y="820"/>
                </a:cubicBezTo>
                <a:cubicBezTo>
                  <a:pt x="96" y="820"/>
                  <a:pt x="97" y="819"/>
                  <a:pt x="98" y="818"/>
                </a:cubicBezTo>
                <a:cubicBezTo>
                  <a:pt x="98" y="818"/>
                  <a:pt x="98" y="817"/>
                  <a:pt x="98" y="816"/>
                </a:cubicBezTo>
                <a:cubicBezTo>
                  <a:pt x="98" y="816"/>
                  <a:pt x="99" y="815"/>
                  <a:pt x="99" y="815"/>
                </a:cubicBezTo>
                <a:cubicBezTo>
                  <a:pt x="100" y="814"/>
                  <a:pt x="101" y="812"/>
                  <a:pt x="100" y="811"/>
                </a:cubicBezTo>
                <a:cubicBezTo>
                  <a:pt x="99" y="810"/>
                  <a:pt x="97" y="810"/>
                  <a:pt x="96" y="810"/>
                </a:cubicBezTo>
                <a:cubicBezTo>
                  <a:pt x="95" y="810"/>
                  <a:pt x="94" y="810"/>
                  <a:pt x="92" y="810"/>
                </a:cubicBezTo>
                <a:cubicBezTo>
                  <a:pt x="92" y="810"/>
                  <a:pt x="91" y="810"/>
                  <a:pt x="90" y="810"/>
                </a:cubicBezTo>
                <a:cubicBezTo>
                  <a:pt x="89" y="810"/>
                  <a:pt x="89" y="810"/>
                  <a:pt x="88" y="809"/>
                </a:cubicBezTo>
                <a:cubicBezTo>
                  <a:pt x="87" y="809"/>
                  <a:pt x="85" y="810"/>
                  <a:pt x="84" y="809"/>
                </a:cubicBezTo>
                <a:cubicBezTo>
                  <a:pt x="82" y="809"/>
                  <a:pt x="81" y="808"/>
                  <a:pt x="80" y="809"/>
                </a:cubicBezTo>
                <a:cubicBezTo>
                  <a:pt x="77" y="809"/>
                  <a:pt x="74" y="807"/>
                  <a:pt x="72" y="807"/>
                </a:cubicBezTo>
                <a:cubicBezTo>
                  <a:pt x="70" y="807"/>
                  <a:pt x="69" y="808"/>
                  <a:pt x="68" y="808"/>
                </a:cubicBezTo>
                <a:cubicBezTo>
                  <a:pt x="66" y="809"/>
                  <a:pt x="65" y="808"/>
                  <a:pt x="63" y="809"/>
                </a:cubicBezTo>
                <a:cubicBezTo>
                  <a:pt x="62" y="809"/>
                  <a:pt x="61" y="810"/>
                  <a:pt x="59" y="810"/>
                </a:cubicBezTo>
                <a:cubicBezTo>
                  <a:pt x="59" y="810"/>
                  <a:pt x="58" y="810"/>
                  <a:pt x="57" y="810"/>
                </a:cubicBezTo>
                <a:cubicBezTo>
                  <a:pt x="57" y="810"/>
                  <a:pt x="57" y="811"/>
                  <a:pt x="56" y="811"/>
                </a:cubicBezTo>
                <a:cubicBezTo>
                  <a:pt x="55" y="812"/>
                  <a:pt x="55" y="812"/>
                  <a:pt x="54" y="812"/>
                </a:cubicBezTo>
                <a:cubicBezTo>
                  <a:pt x="53" y="812"/>
                  <a:pt x="53" y="813"/>
                  <a:pt x="52" y="813"/>
                </a:cubicBezTo>
                <a:cubicBezTo>
                  <a:pt x="52" y="813"/>
                  <a:pt x="51" y="814"/>
                  <a:pt x="51" y="813"/>
                </a:cubicBezTo>
                <a:cubicBezTo>
                  <a:pt x="51" y="812"/>
                  <a:pt x="51" y="811"/>
                  <a:pt x="52" y="811"/>
                </a:cubicBezTo>
                <a:cubicBezTo>
                  <a:pt x="52" y="811"/>
                  <a:pt x="52" y="811"/>
                  <a:pt x="52" y="810"/>
                </a:cubicBezTo>
                <a:cubicBezTo>
                  <a:pt x="52" y="810"/>
                  <a:pt x="52" y="810"/>
                  <a:pt x="52" y="809"/>
                </a:cubicBezTo>
                <a:cubicBezTo>
                  <a:pt x="52" y="809"/>
                  <a:pt x="53" y="809"/>
                  <a:pt x="53" y="809"/>
                </a:cubicBezTo>
                <a:cubicBezTo>
                  <a:pt x="53" y="809"/>
                  <a:pt x="53" y="809"/>
                  <a:pt x="54" y="808"/>
                </a:cubicBezTo>
                <a:cubicBezTo>
                  <a:pt x="54" y="807"/>
                  <a:pt x="55" y="807"/>
                  <a:pt x="56" y="807"/>
                </a:cubicBezTo>
                <a:cubicBezTo>
                  <a:pt x="58" y="808"/>
                  <a:pt x="57" y="807"/>
                  <a:pt x="58" y="806"/>
                </a:cubicBezTo>
                <a:cubicBezTo>
                  <a:pt x="59" y="805"/>
                  <a:pt x="60" y="805"/>
                  <a:pt x="59" y="804"/>
                </a:cubicBezTo>
                <a:cubicBezTo>
                  <a:pt x="59" y="804"/>
                  <a:pt x="58" y="805"/>
                  <a:pt x="57" y="804"/>
                </a:cubicBezTo>
                <a:cubicBezTo>
                  <a:pt x="57" y="804"/>
                  <a:pt x="56" y="804"/>
                  <a:pt x="56" y="804"/>
                </a:cubicBezTo>
                <a:cubicBezTo>
                  <a:pt x="55" y="804"/>
                  <a:pt x="54" y="804"/>
                  <a:pt x="54" y="803"/>
                </a:cubicBezTo>
                <a:cubicBezTo>
                  <a:pt x="55" y="803"/>
                  <a:pt x="55" y="804"/>
                  <a:pt x="56" y="803"/>
                </a:cubicBezTo>
                <a:cubicBezTo>
                  <a:pt x="57" y="802"/>
                  <a:pt x="56" y="802"/>
                  <a:pt x="55" y="802"/>
                </a:cubicBezTo>
                <a:cubicBezTo>
                  <a:pt x="55" y="801"/>
                  <a:pt x="55" y="801"/>
                  <a:pt x="55" y="801"/>
                </a:cubicBezTo>
                <a:cubicBezTo>
                  <a:pt x="57" y="801"/>
                  <a:pt x="57" y="800"/>
                  <a:pt x="58" y="799"/>
                </a:cubicBezTo>
                <a:cubicBezTo>
                  <a:pt x="59" y="799"/>
                  <a:pt x="60" y="798"/>
                  <a:pt x="61" y="798"/>
                </a:cubicBezTo>
                <a:cubicBezTo>
                  <a:pt x="63" y="797"/>
                  <a:pt x="63" y="796"/>
                  <a:pt x="65" y="795"/>
                </a:cubicBezTo>
                <a:cubicBezTo>
                  <a:pt x="65" y="795"/>
                  <a:pt x="66" y="795"/>
                  <a:pt x="67" y="794"/>
                </a:cubicBezTo>
                <a:cubicBezTo>
                  <a:pt x="67" y="794"/>
                  <a:pt x="67" y="793"/>
                  <a:pt x="68" y="793"/>
                </a:cubicBezTo>
                <a:cubicBezTo>
                  <a:pt x="69" y="792"/>
                  <a:pt x="70" y="791"/>
                  <a:pt x="71" y="791"/>
                </a:cubicBezTo>
                <a:cubicBezTo>
                  <a:pt x="72" y="790"/>
                  <a:pt x="72" y="789"/>
                  <a:pt x="73" y="788"/>
                </a:cubicBezTo>
                <a:cubicBezTo>
                  <a:pt x="74" y="787"/>
                  <a:pt x="76" y="787"/>
                  <a:pt x="75" y="785"/>
                </a:cubicBezTo>
                <a:cubicBezTo>
                  <a:pt x="75" y="785"/>
                  <a:pt x="74" y="784"/>
                  <a:pt x="75" y="784"/>
                </a:cubicBezTo>
                <a:cubicBezTo>
                  <a:pt x="75" y="783"/>
                  <a:pt x="75" y="783"/>
                  <a:pt x="76" y="783"/>
                </a:cubicBezTo>
                <a:cubicBezTo>
                  <a:pt x="77" y="782"/>
                  <a:pt x="77" y="780"/>
                  <a:pt x="76" y="781"/>
                </a:cubicBezTo>
                <a:cubicBezTo>
                  <a:pt x="75" y="781"/>
                  <a:pt x="75" y="782"/>
                  <a:pt x="74" y="781"/>
                </a:cubicBezTo>
                <a:cubicBezTo>
                  <a:pt x="73" y="781"/>
                  <a:pt x="73" y="780"/>
                  <a:pt x="72" y="780"/>
                </a:cubicBezTo>
                <a:cubicBezTo>
                  <a:pt x="72" y="780"/>
                  <a:pt x="71" y="781"/>
                  <a:pt x="70" y="780"/>
                </a:cubicBezTo>
                <a:cubicBezTo>
                  <a:pt x="70" y="780"/>
                  <a:pt x="70" y="779"/>
                  <a:pt x="69" y="779"/>
                </a:cubicBezTo>
                <a:cubicBezTo>
                  <a:pt x="68" y="780"/>
                  <a:pt x="67" y="782"/>
                  <a:pt x="66" y="782"/>
                </a:cubicBezTo>
                <a:cubicBezTo>
                  <a:pt x="65" y="782"/>
                  <a:pt x="65" y="781"/>
                  <a:pt x="64" y="781"/>
                </a:cubicBezTo>
                <a:cubicBezTo>
                  <a:pt x="63" y="782"/>
                  <a:pt x="62" y="783"/>
                  <a:pt x="61" y="783"/>
                </a:cubicBezTo>
                <a:cubicBezTo>
                  <a:pt x="60" y="783"/>
                  <a:pt x="59" y="784"/>
                  <a:pt x="58" y="783"/>
                </a:cubicBezTo>
                <a:cubicBezTo>
                  <a:pt x="57" y="783"/>
                  <a:pt x="57" y="783"/>
                  <a:pt x="56" y="783"/>
                </a:cubicBezTo>
                <a:cubicBezTo>
                  <a:pt x="55" y="783"/>
                  <a:pt x="54" y="783"/>
                  <a:pt x="54" y="784"/>
                </a:cubicBezTo>
                <a:cubicBezTo>
                  <a:pt x="53" y="785"/>
                  <a:pt x="53" y="784"/>
                  <a:pt x="52" y="784"/>
                </a:cubicBezTo>
                <a:cubicBezTo>
                  <a:pt x="51" y="783"/>
                  <a:pt x="51" y="784"/>
                  <a:pt x="50" y="784"/>
                </a:cubicBezTo>
                <a:cubicBezTo>
                  <a:pt x="50" y="785"/>
                  <a:pt x="49" y="786"/>
                  <a:pt x="48" y="785"/>
                </a:cubicBezTo>
                <a:cubicBezTo>
                  <a:pt x="48" y="785"/>
                  <a:pt x="48" y="784"/>
                  <a:pt x="48" y="784"/>
                </a:cubicBezTo>
                <a:cubicBezTo>
                  <a:pt x="48" y="784"/>
                  <a:pt x="48" y="784"/>
                  <a:pt x="48" y="783"/>
                </a:cubicBezTo>
                <a:cubicBezTo>
                  <a:pt x="47" y="782"/>
                  <a:pt x="45" y="782"/>
                  <a:pt x="44" y="783"/>
                </a:cubicBezTo>
                <a:cubicBezTo>
                  <a:pt x="44" y="784"/>
                  <a:pt x="44" y="784"/>
                  <a:pt x="43" y="785"/>
                </a:cubicBezTo>
                <a:cubicBezTo>
                  <a:pt x="42" y="786"/>
                  <a:pt x="42" y="785"/>
                  <a:pt x="42" y="784"/>
                </a:cubicBezTo>
                <a:cubicBezTo>
                  <a:pt x="41" y="784"/>
                  <a:pt x="43" y="781"/>
                  <a:pt x="41" y="782"/>
                </a:cubicBezTo>
                <a:cubicBezTo>
                  <a:pt x="40" y="782"/>
                  <a:pt x="40" y="783"/>
                  <a:pt x="39" y="783"/>
                </a:cubicBezTo>
                <a:cubicBezTo>
                  <a:pt x="38" y="783"/>
                  <a:pt x="38" y="781"/>
                  <a:pt x="37" y="781"/>
                </a:cubicBezTo>
                <a:cubicBezTo>
                  <a:pt x="37" y="780"/>
                  <a:pt x="36" y="781"/>
                  <a:pt x="36" y="782"/>
                </a:cubicBezTo>
                <a:cubicBezTo>
                  <a:pt x="35" y="783"/>
                  <a:pt x="35" y="783"/>
                  <a:pt x="35" y="783"/>
                </a:cubicBezTo>
                <a:cubicBezTo>
                  <a:pt x="34" y="784"/>
                  <a:pt x="33" y="784"/>
                  <a:pt x="34" y="785"/>
                </a:cubicBezTo>
                <a:cubicBezTo>
                  <a:pt x="34" y="786"/>
                  <a:pt x="34" y="786"/>
                  <a:pt x="34" y="787"/>
                </a:cubicBezTo>
                <a:cubicBezTo>
                  <a:pt x="34" y="787"/>
                  <a:pt x="34" y="788"/>
                  <a:pt x="34" y="789"/>
                </a:cubicBezTo>
                <a:cubicBezTo>
                  <a:pt x="34" y="790"/>
                  <a:pt x="37" y="791"/>
                  <a:pt x="35" y="792"/>
                </a:cubicBezTo>
                <a:cubicBezTo>
                  <a:pt x="34" y="792"/>
                  <a:pt x="33" y="792"/>
                  <a:pt x="33" y="792"/>
                </a:cubicBezTo>
                <a:cubicBezTo>
                  <a:pt x="32" y="792"/>
                  <a:pt x="31" y="792"/>
                  <a:pt x="30" y="792"/>
                </a:cubicBezTo>
                <a:cubicBezTo>
                  <a:pt x="30" y="791"/>
                  <a:pt x="29" y="791"/>
                  <a:pt x="29" y="792"/>
                </a:cubicBezTo>
                <a:cubicBezTo>
                  <a:pt x="29" y="792"/>
                  <a:pt x="29" y="793"/>
                  <a:pt x="30" y="794"/>
                </a:cubicBezTo>
                <a:cubicBezTo>
                  <a:pt x="30" y="794"/>
                  <a:pt x="31" y="794"/>
                  <a:pt x="31" y="794"/>
                </a:cubicBezTo>
                <a:cubicBezTo>
                  <a:pt x="32" y="795"/>
                  <a:pt x="30" y="797"/>
                  <a:pt x="29" y="797"/>
                </a:cubicBezTo>
                <a:cubicBezTo>
                  <a:pt x="28" y="796"/>
                  <a:pt x="28" y="796"/>
                  <a:pt x="27" y="796"/>
                </a:cubicBezTo>
                <a:cubicBezTo>
                  <a:pt x="27" y="796"/>
                  <a:pt x="27" y="797"/>
                  <a:pt x="28" y="798"/>
                </a:cubicBezTo>
                <a:cubicBezTo>
                  <a:pt x="28" y="798"/>
                  <a:pt x="29" y="798"/>
                  <a:pt x="29" y="799"/>
                </a:cubicBezTo>
                <a:cubicBezTo>
                  <a:pt x="30" y="799"/>
                  <a:pt x="29" y="800"/>
                  <a:pt x="30" y="800"/>
                </a:cubicBezTo>
                <a:cubicBezTo>
                  <a:pt x="31" y="800"/>
                  <a:pt x="34" y="801"/>
                  <a:pt x="33" y="802"/>
                </a:cubicBezTo>
                <a:cubicBezTo>
                  <a:pt x="32" y="804"/>
                  <a:pt x="31" y="801"/>
                  <a:pt x="30" y="801"/>
                </a:cubicBezTo>
                <a:cubicBezTo>
                  <a:pt x="30" y="802"/>
                  <a:pt x="29" y="802"/>
                  <a:pt x="28" y="803"/>
                </a:cubicBezTo>
                <a:cubicBezTo>
                  <a:pt x="27" y="803"/>
                  <a:pt x="26" y="804"/>
                  <a:pt x="26" y="803"/>
                </a:cubicBezTo>
                <a:cubicBezTo>
                  <a:pt x="25" y="802"/>
                  <a:pt x="26" y="801"/>
                  <a:pt x="25" y="801"/>
                </a:cubicBezTo>
                <a:cubicBezTo>
                  <a:pt x="24" y="801"/>
                  <a:pt x="24" y="802"/>
                  <a:pt x="24" y="802"/>
                </a:cubicBezTo>
                <a:cubicBezTo>
                  <a:pt x="24" y="803"/>
                  <a:pt x="24" y="804"/>
                  <a:pt x="23" y="803"/>
                </a:cubicBezTo>
                <a:cubicBezTo>
                  <a:pt x="22" y="803"/>
                  <a:pt x="22" y="802"/>
                  <a:pt x="21" y="803"/>
                </a:cubicBezTo>
                <a:cubicBezTo>
                  <a:pt x="20" y="803"/>
                  <a:pt x="21" y="805"/>
                  <a:pt x="21" y="807"/>
                </a:cubicBezTo>
                <a:cubicBezTo>
                  <a:pt x="21" y="807"/>
                  <a:pt x="21" y="808"/>
                  <a:pt x="21" y="808"/>
                </a:cubicBezTo>
                <a:cubicBezTo>
                  <a:pt x="22" y="809"/>
                  <a:pt x="23" y="808"/>
                  <a:pt x="23" y="809"/>
                </a:cubicBezTo>
                <a:cubicBezTo>
                  <a:pt x="24" y="809"/>
                  <a:pt x="23" y="810"/>
                  <a:pt x="24" y="811"/>
                </a:cubicBezTo>
                <a:cubicBezTo>
                  <a:pt x="24" y="811"/>
                  <a:pt x="25" y="811"/>
                  <a:pt x="26" y="812"/>
                </a:cubicBezTo>
                <a:cubicBezTo>
                  <a:pt x="26" y="812"/>
                  <a:pt x="26" y="813"/>
                  <a:pt x="25" y="813"/>
                </a:cubicBezTo>
                <a:cubicBezTo>
                  <a:pt x="24" y="813"/>
                  <a:pt x="24" y="812"/>
                  <a:pt x="23" y="812"/>
                </a:cubicBezTo>
                <a:cubicBezTo>
                  <a:pt x="23" y="812"/>
                  <a:pt x="22" y="812"/>
                  <a:pt x="22" y="811"/>
                </a:cubicBezTo>
                <a:cubicBezTo>
                  <a:pt x="21" y="811"/>
                  <a:pt x="21" y="810"/>
                  <a:pt x="20" y="810"/>
                </a:cubicBezTo>
                <a:cubicBezTo>
                  <a:pt x="20" y="810"/>
                  <a:pt x="20" y="812"/>
                  <a:pt x="20" y="813"/>
                </a:cubicBezTo>
                <a:cubicBezTo>
                  <a:pt x="20" y="814"/>
                  <a:pt x="21" y="814"/>
                  <a:pt x="22" y="815"/>
                </a:cubicBezTo>
                <a:close/>
                <a:moveTo>
                  <a:pt x="71" y="776"/>
                </a:moveTo>
                <a:cubicBezTo>
                  <a:pt x="71" y="776"/>
                  <a:pt x="71" y="777"/>
                  <a:pt x="72" y="777"/>
                </a:cubicBezTo>
                <a:cubicBezTo>
                  <a:pt x="72" y="778"/>
                  <a:pt x="73" y="777"/>
                  <a:pt x="72" y="776"/>
                </a:cubicBezTo>
                <a:cubicBezTo>
                  <a:pt x="71" y="775"/>
                  <a:pt x="71" y="772"/>
                  <a:pt x="69" y="773"/>
                </a:cubicBezTo>
                <a:cubicBezTo>
                  <a:pt x="68" y="773"/>
                  <a:pt x="68" y="774"/>
                  <a:pt x="68" y="774"/>
                </a:cubicBezTo>
                <a:cubicBezTo>
                  <a:pt x="69" y="775"/>
                  <a:pt x="70" y="775"/>
                  <a:pt x="71" y="776"/>
                </a:cubicBezTo>
                <a:close/>
                <a:moveTo>
                  <a:pt x="85" y="1030"/>
                </a:moveTo>
                <a:cubicBezTo>
                  <a:pt x="86" y="1030"/>
                  <a:pt x="87" y="1028"/>
                  <a:pt x="86" y="1028"/>
                </a:cubicBezTo>
                <a:cubicBezTo>
                  <a:pt x="85" y="1028"/>
                  <a:pt x="84" y="1030"/>
                  <a:pt x="85" y="1030"/>
                </a:cubicBezTo>
                <a:close/>
                <a:moveTo>
                  <a:pt x="92" y="1035"/>
                </a:moveTo>
                <a:cubicBezTo>
                  <a:pt x="91" y="1035"/>
                  <a:pt x="90" y="1036"/>
                  <a:pt x="92" y="1036"/>
                </a:cubicBezTo>
                <a:cubicBezTo>
                  <a:pt x="92" y="1036"/>
                  <a:pt x="93" y="1036"/>
                  <a:pt x="93" y="1037"/>
                </a:cubicBezTo>
                <a:cubicBezTo>
                  <a:pt x="93" y="1037"/>
                  <a:pt x="93" y="1038"/>
                  <a:pt x="94" y="1037"/>
                </a:cubicBezTo>
                <a:cubicBezTo>
                  <a:pt x="94" y="1037"/>
                  <a:pt x="95" y="1035"/>
                  <a:pt x="95" y="1035"/>
                </a:cubicBezTo>
                <a:cubicBezTo>
                  <a:pt x="95" y="1034"/>
                  <a:pt x="92" y="1034"/>
                  <a:pt x="92" y="1035"/>
                </a:cubicBezTo>
                <a:close/>
                <a:moveTo>
                  <a:pt x="293" y="645"/>
                </a:moveTo>
                <a:cubicBezTo>
                  <a:pt x="293" y="646"/>
                  <a:pt x="296" y="646"/>
                  <a:pt x="296" y="646"/>
                </a:cubicBezTo>
                <a:cubicBezTo>
                  <a:pt x="298" y="644"/>
                  <a:pt x="294" y="643"/>
                  <a:pt x="293" y="645"/>
                </a:cubicBezTo>
                <a:close/>
                <a:moveTo>
                  <a:pt x="71" y="772"/>
                </a:moveTo>
                <a:cubicBezTo>
                  <a:pt x="72" y="772"/>
                  <a:pt x="72" y="771"/>
                  <a:pt x="73" y="772"/>
                </a:cubicBezTo>
                <a:cubicBezTo>
                  <a:pt x="73" y="772"/>
                  <a:pt x="74" y="772"/>
                  <a:pt x="74" y="773"/>
                </a:cubicBezTo>
                <a:cubicBezTo>
                  <a:pt x="76" y="773"/>
                  <a:pt x="77" y="773"/>
                  <a:pt x="78" y="774"/>
                </a:cubicBezTo>
                <a:cubicBezTo>
                  <a:pt x="79" y="775"/>
                  <a:pt x="80" y="776"/>
                  <a:pt x="81" y="774"/>
                </a:cubicBezTo>
                <a:cubicBezTo>
                  <a:pt x="81" y="773"/>
                  <a:pt x="81" y="773"/>
                  <a:pt x="81" y="773"/>
                </a:cubicBezTo>
                <a:cubicBezTo>
                  <a:pt x="82" y="772"/>
                  <a:pt x="82" y="773"/>
                  <a:pt x="82" y="772"/>
                </a:cubicBezTo>
                <a:cubicBezTo>
                  <a:pt x="81" y="771"/>
                  <a:pt x="81" y="772"/>
                  <a:pt x="81" y="772"/>
                </a:cubicBezTo>
                <a:cubicBezTo>
                  <a:pt x="80" y="772"/>
                  <a:pt x="79" y="772"/>
                  <a:pt x="79" y="772"/>
                </a:cubicBezTo>
                <a:cubicBezTo>
                  <a:pt x="78" y="771"/>
                  <a:pt x="79" y="771"/>
                  <a:pt x="78" y="770"/>
                </a:cubicBezTo>
                <a:cubicBezTo>
                  <a:pt x="77" y="770"/>
                  <a:pt x="76" y="770"/>
                  <a:pt x="76" y="770"/>
                </a:cubicBezTo>
                <a:cubicBezTo>
                  <a:pt x="75" y="770"/>
                  <a:pt x="74" y="770"/>
                  <a:pt x="74" y="769"/>
                </a:cubicBezTo>
                <a:cubicBezTo>
                  <a:pt x="74" y="768"/>
                  <a:pt x="75" y="769"/>
                  <a:pt x="76" y="769"/>
                </a:cubicBezTo>
                <a:cubicBezTo>
                  <a:pt x="76" y="769"/>
                  <a:pt x="77" y="769"/>
                  <a:pt x="77" y="768"/>
                </a:cubicBezTo>
                <a:cubicBezTo>
                  <a:pt x="77" y="767"/>
                  <a:pt x="76" y="768"/>
                  <a:pt x="76" y="767"/>
                </a:cubicBezTo>
                <a:cubicBezTo>
                  <a:pt x="75" y="767"/>
                  <a:pt x="75" y="767"/>
                  <a:pt x="74" y="766"/>
                </a:cubicBezTo>
                <a:cubicBezTo>
                  <a:pt x="74" y="766"/>
                  <a:pt x="74" y="766"/>
                  <a:pt x="73" y="766"/>
                </a:cubicBezTo>
                <a:cubicBezTo>
                  <a:pt x="73" y="765"/>
                  <a:pt x="73" y="765"/>
                  <a:pt x="73" y="764"/>
                </a:cubicBezTo>
                <a:cubicBezTo>
                  <a:pt x="73" y="764"/>
                  <a:pt x="72" y="763"/>
                  <a:pt x="71" y="764"/>
                </a:cubicBezTo>
                <a:cubicBezTo>
                  <a:pt x="70" y="765"/>
                  <a:pt x="72" y="766"/>
                  <a:pt x="71" y="766"/>
                </a:cubicBezTo>
                <a:cubicBezTo>
                  <a:pt x="71" y="767"/>
                  <a:pt x="70" y="767"/>
                  <a:pt x="69" y="768"/>
                </a:cubicBezTo>
                <a:cubicBezTo>
                  <a:pt x="69" y="769"/>
                  <a:pt x="69" y="771"/>
                  <a:pt x="71" y="772"/>
                </a:cubicBezTo>
                <a:close/>
                <a:moveTo>
                  <a:pt x="294" y="639"/>
                </a:moveTo>
                <a:cubicBezTo>
                  <a:pt x="295" y="639"/>
                  <a:pt x="295" y="639"/>
                  <a:pt x="295" y="640"/>
                </a:cubicBezTo>
                <a:cubicBezTo>
                  <a:pt x="296" y="640"/>
                  <a:pt x="297" y="641"/>
                  <a:pt x="297" y="640"/>
                </a:cubicBezTo>
                <a:cubicBezTo>
                  <a:pt x="297" y="639"/>
                  <a:pt x="296" y="638"/>
                  <a:pt x="296" y="638"/>
                </a:cubicBezTo>
                <a:cubicBezTo>
                  <a:pt x="296" y="637"/>
                  <a:pt x="296" y="636"/>
                  <a:pt x="295" y="636"/>
                </a:cubicBezTo>
                <a:cubicBezTo>
                  <a:pt x="294" y="636"/>
                  <a:pt x="294" y="637"/>
                  <a:pt x="293" y="637"/>
                </a:cubicBezTo>
                <a:cubicBezTo>
                  <a:pt x="292" y="637"/>
                  <a:pt x="291" y="637"/>
                  <a:pt x="291" y="637"/>
                </a:cubicBezTo>
                <a:cubicBezTo>
                  <a:pt x="290" y="638"/>
                  <a:pt x="290" y="638"/>
                  <a:pt x="291" y="639"/>
                </a:cubicBezTo>
                <a:cubicBezTo>
                  <a:pt x="292" y="639"/>
                  <a:pt x="293" y="639"/>
                  <a:pt x="294" y="639"/>
                </a:cubicBezTo>
                <a:close/>
                <a:moveTo>
                  <a:pt x="301" y="644"/>
                </a:moveTo>
                <a:cubicBezTo>
                  <a:pt x="302" y="644"/>
                  <a:pt x="302" y="644"/>
                  <a:pt x="303" y="644"/>
                </a:cubicBezTo>
                <a:cubicBezTo>
                  <a:pt x="304" y="645"/>
                  <a:pt x="305" y="644"/>
                  <a:pt x="304" y="643"/>
                </a:cubicBezTo>
                <a:cubicBezTo>
                  <a:pt x="304" y="643"/>
                  <a:pt x="302" y="642"/>
                  <a:pt x="301" y="642"/>
                </a:cubicBezTo>
                <a:cubicBezTo>
                  <a:pt x="300" y="642"/>
                  <a:pt x="299" y="643"/>
                  <a:pt x="300" y="644"/>
                </a:cubicBezTo>
                <a:cubicBezTo>
                  <a:pt x="300" y="645"/>
                  <a:pt x="301" y="644"/>
                  <a:pt x="301" y="644"/>
                </a:cubicBezTo>
                <a:close/>
                <a:moveTo>
                  <a:pt x="30" y="865"/>
                </a:moveTo>
                <a:cubicBezTo>
                  <a:pt x="30" y="866"/>
                  <a:pt x="31" y="867"/>
                  <a:pt x="31" y="868"/>
                </a:cubicBezTo>
                <a:cubicBezTo>
                  <a:pt x="31" y="870"/>
                  <a:pt x="31" y="870"/>
                  <a:pt x="33" y="871"/>
                </a:cubicBezTo>
                <a:cubicBezTo>
                  <a:pt x="34" y="871"/>
                  <a:pt x="34" y="872"/>
                  <a:pt x="35" y="871"/>
                </a:cubicBezTo>
                <a:cubicBezTo>
                  <a:pt x="36" y="871"/>
                  <a:pt x="35" y="870"/>
                  <a:pt x="35" y="869"/>
                </a:cubicBezTo>
                <a:cubicBezTo>
                  <a:pt x="35" y="868"/>
                  <a:pt x="35" y="868"/>
                  <a:pt x="35" y="867"/>
                </a:cubicBezTo>
                <a:cubicBezTo>
                  <a:pt x="34" y="867"/>
                  <a:pt x="34" y="867"/>
                  <a:pt x="34" y="866"/>
                </a:cubicBezTo>
                <a:cubicBezTo>
                  <a:pt x="33" y="866"/>
                  <a:pt x="34" y="865"/>
                  <a:pt x="34" y="865"/>
                </a:cubicBezTo>
                <a:cubicBezTo>
                  <a:pt x="33" y="863"/>
                  <a:pt x="30" y="863"/>
                  <a:pt x="30" y="865"/>
                </a:cubicBezTo>
                <a:close/>
                <a:moveTo>
                  <a:pt x="112" y="997"/>
                </a:moveTo>
                <a:cubicBezTo>
                  <a:pt x="112" y="997"/>
                  <a:pt x="111" y="997"/>
                  <a:pt x="111" y="997"/>
                </a:cubicBezTo>
                <a:cubicBezTo>
                  <a:pt x="110" y="997"/>
                  <a:pt x="111" y="996"/>
                  <a:pt x="110" y="996"/>
                </a:cubicBezTo>
                <a:cubicBezTo>
                  <a:pt x="109" y="995"/>
                  <a:pt x="109" y="996"/>
                  <a:pt x="109" y="997"/>
                </a:cubicBezTo>
                <a:cubicBezTo>
                  <a:pt x="108" y="997"/>
                  <a:pt x="106" y="997"/>
                  <a:pt x="105" y="998"/>
                </a:cubicBezTo>
                <a:cubicBezTo>
                  <a:pt x="104" y="999"/>
                  <a:pt x="106" y="999"/>
                  <a:pt x="106" y="1000"/>
                </a:cubicBezTo>
                <a:cubicBezTo>
                  <a:pt x="107" y="1000"/>
                  <a:pt x="108" y="1000"/>
                  <a:pt x="109" y="1001"/>
                </a:cubicBezTo>
                <a:cubicBezTo>
                  <a:pt x="109" y="1001"/>
                  <a:pt x="109" y="1002"/>
                  <a:pt x="109" y="1002"/>
                </a:cubicBezTo>
                <a:cubicBezTo>
                  <a:pt x="110" y="1002"/>
                  <a:pt x="110" y="1001"/>
                  <a:pt x="111" y="1001"/>
                </a:cubicBezTo>
                <a:cubicBezTo>
                  <a:pt x="112" y="1001"/>
                  <a:pt x="112" y="1001"/>
                  <a:pt x="113" y="1000"/>
                </a:cubicBezTo>
                <a:cubicBezTo>
                  <a:pt x="113" y="1000"/>
                  <a:pt x="113" y="999"/>
                  <a:pt x="113" y="999"/>
                </a:cubicBezTo>
                <a:cubicBezTo>
                  <a:pt x="113" y="999"/>
                  <a:pt x="113" y="999"/>
                  <a:pt x="114" y="999"/>
                </a:cubicBezTo>
                <a:cubicBezTo>
                  <a:pt x="114" y="999"/>
                  <a:pt x="115" y="999"/>
                  <a:pt x="115" y="998"/>
                </a:cubicBezTo>
                <a:cubicBezTo>
                  <a:pt x="114" y="997"/>
                  <a:pt x="113" y="998"/>
                  <a:pt x="113" y="997"/>
                </a:cubicBezTo>
                <a:cubicBezTo>
                  <a:pt x="113" y="997"/>
                  <a:pt x="113" y="997"/>
                  <a:pt x="112" y="997"/>
                </a:cubicBezTo>
                <a:close/>
                <a:moveTo>
                  <a:pt x="12" y="826"/>
                </a:moveTo>
                <a:cubicBezTo>
                  <a:pt x="11" y="826"/>
                  <a:pt x="11" y="826"/>
                  <a:pt x="10" y="826"/>
                </a:cubicBezTo>
                <a:cubicBezTo>
                  <a:pt x="10" y="826"/>
                  <a:pt x="9" y="826"/>
                  <a:pt x="8" y="827"/>
                </a:cubicBezTo>
                <a:cubicBezTo>
                  <a:pt x="8" y="827"/>
                  <a:pt x="9" y="828"/>
                  <a:pt x="9" y="828"/>
                </a:cubicBezTo>
                <a:cubicBezTo>
                  <a:pt x="10" y="828"/>
                  <a:pt x="10" y="828"/>
                  <a:pt x="10" y="829"/>
                </a:cubicBezTo>
                <a:cubicBezTo>
                  <a:pt x="10" y="829"/>
                  <a:pt x="10" y="830"/>
                  <a:pt x="11" y="830"/>
                </a:cubicBezTo>
                <a:cubicBezTo>
                  <a:pt x="12" y="829"/>
                  <a:pt x="11" y="829"/>
                  <a:pt x="12" y="828"/>
                </a:cubicBezTo>
                <a:cubicBezTo>
                  <a:pt x="12" y="828"/>
                  <a:pt x="14" y="827"/>
                  <a:pt x="12" y="826"/>
                </a:cubicBezTo>
                <a:close/>
                <a:moveTo>
                  <a:pt x="19" y="860"/>
                </a:moveTo>
                <a:cubicBezTo>
                  <a:pt x="20" y="858"/>
                  <a:pt x="21" y="857"/>
                  <a:pt x="21" y="856"/>
                </a:cubicBezTo>
                <a:cubicBezTo>
                  <a:pt x="22" y="855"/>
                  <a:pt x="23" y="853"/>
                  <a:pt x="23" y="852"/>
                </a:cubicBezTo>
                <a:cubicBezTo>
                  <a:pt x="22" y="851"/>
                  <a:pt x="21" y="853"/>
                  <a:pt x="20" y="853"/>
                </a:cubicBezTo>
                <a:cubicBezTo>
                  <a:pt x="20" y="854"/>
                  <a:pt x="19" y="854"/>
                  <a:pt x="19" y="854"/>
                </a:cubicBezTo>
                <a:cubicBezTo>
                  <a:pt x="18" y="855"/>
                  <a:pt x="19" y="855"/>
                  <a:pt x="19" y="856"/>
                </a:cubicBezTo>
                <a:cubicBezTo>
                  <a:pt x="18" y="857"/>
                  <a:pt x="16" y="856"/>
                  <a:pt x="15" y="858"/>
                </a:cubicBezTo>
                <a:cubicBezTo>
                  <a:pt x="15" y="858"/>
                  <a:pt x="16" y="858"/>
                  <a:pt x="17" y="859"/>
                </a:cubicBezTo>
                <a:cubicBezTo>
                  <a:pt x="18" y="860"/>
                  <a:pt x="18" y="862"/>
                  <a:pt x="19" y="860"/>
                </a:cubicBezTo>
                <a:close/>
                <a:moveTo>
                  <a:pt x="14" y="855"/>
                </a:moveTo>
                <a:cubicBezTo>
                  <a:pt x="14" y="855"/>
                  <a:pt x="15" y="854"/>
                  <a:pt x="15" y="854"/>
                </a:cubicBezTo>
                <a:cubicBezTo>
                  <a:pt x="15" y="853"/>
                  <a:pt x="16" y="852"/>
                  <a:pt x="15" y="852"/>
                </a:cubicBezTo>
                <a:cubicBezTo>
                  <a:pt x="14" y="853"/>
                  <a:pt x="13" y="854"/>
                  <a:pt x="14" y="855"/>
                </a:cubicBezTo>
                <a:close/>
                <a:moveTo>
                  <a:pt x="14" y="813"/>
                </a:moveTo>
                <a:cubicBezTo>
                  <a:pt x="15" y="812"/>
                  <a:pt x="15" y="811"/>
                  <a:pt x="14" y="811"/>
                </a:cubicBezTo>
                <a:cubicBezTo>
                  <a:pt x="14" y="810"/>
                  <a:pt x="13" y="810"/>
                  <a:pt x="13" y="810"/>
                </a:cubicBezTo>
                <a:cubicBezTo>
                  <a:pt x="12" y="810"/>
                  <a:pt x="11" y="806"/>
                  <a:pt x="10" y="808"/>
                </a:cubicBezTo>
                <a:cubicBezTo>
                  <a:pt x="10" y="809"/>
                  <a:pt x="10" y="809"/>
                  <a:pt x="10" y="810"/>
                </a:cubicBezTo>
                <a:cubicBezTo>
                  <a:pt x="10" y="811"/>
                  <a:pt x="9" y="811"/>
                  <a:pt x="10" y="812"/>
                </a:cubicBezTo>
                <a:cubicBezTo>
                  <a:pt x="10" y="813"/>
                  <a:pt x="11" y="813"/>
                  <a:pt x="10" y="814"/>
                </a:cubicBezTo>
                <a:cubicBezTo>
                  <a:pt x="9" y="814"/>
                  <a:pt x="8" y="814"/>
                  <a:pt x="8" y="813"/>
                </a:cubicBezTo>
                <a:cubicBezTo>
                  <a:pt x="8" y="812"/>
                  <a:pt x="7" y="812"/>
                  <a:pt x="6" y="811"/>
                </a:cubicBezTo>
                <a:cubicBezTo>
                  <a:pt x="6" y="811"/>
                  <a:pt x="6" y="810"/>
                  <a:pt x="6" y="810"/>
                </a:cubicBezTo>
                <a:cubicBezTo>
                  <a:pt x="5" y="810"/>
                  <a:pt x="5" y="810"/>
                  <a:pt x="5" y="811"/>
                </a:cubicBezTo>
                <a:cubicBezTo>
                  <a:pt x="5" y="812"/>
                  <a:pt x="6" y="813"/>
                  <a:pt x="4" y="814"/>
                </a:cubicBezTo>
                <a:cubicBezTo>
                  <a:pt x="3" y="814"/>
                  <a:pt x="3" y="813"/>
                  <a:pt x="2" y="813"/>
                </a:cubicBezTo>
                <a:cubicBezTo>
                  <a:pt x="1" y="815"/>
                  <a:pt x="4" y="814"/>
                  <a:pt x="4" y="815"/>
                </a:cubicBezTo>
                <a:cubicBezTo>
                  <a:pt x="5" y="816"/>
                  <a:pt x="5" y="817"/>
                  <a:pt x="5" y="817"/>
                </a:cubicBezTo>
                <a:cubicBezTo>
                  <a:pt x="6" y="817"/>
                  <a:pt x="6" y="816"/>
                  <a:pt x="6" y="816"/>
                </a:cubicBezTo>
                <a:cubicBezTo>
                  <a:pt x="7" y="816"/>
                  <a:pt x="7" y="817"/>
                  <a:pt x="8" y="817"/>
                </a:cubicBezTo>
                <a:cubicBezTo>
                  <a:pt x="9" y="817"/>
                  <a:pt x="10" y="817"/>
                  <a:pt x="9" y="818"/>
                </a:cubicBezTo>
                <a:cubicBezTo>
                  <a:pt x="9" y="819"/>
                  <a:pt x="8" y="818"/>
                  <a:pt x="8" y="819"/>
                </a:cubicBezTo>
                <a:cubicBezTo>
                  <a:pt x="8" y="820"/>
                  <a:pt x="10" y="820"/>
                  <a:pt x="11" y="820"/>
                </a:cubicBezTo>
                <a:cubicBezTo>
                  <a:pt x="11" y="821"/>
                  <a:pt x="11" y="822"/>
                  <a:pt x="11" y="822"/>
                </a:cubicBezTo>
                <a:cubicBezTo>
                  <a:pt x="12" y="822"/>
                  <a:pt x="13" y="822"/>
                  <a:pt x="13" y="822"/>
                </a:cubicBezTo>
                <a:cubicBezTo>
                  <a:pt x="14" y="823"/>
                  <a:pt x="13" y="824"/>
                  <a:pt x="14" y="823"/>
                </a:cubicBezTo>
                <a:cubicBezTo>
                  <a:pt x="15" y="823"/>
                  <a:pt x="15" y="822"/>
                  <a:pt x="16" y="822"/>
                </a:cubicBezTo>
                <a:cubicBezTo>
                  <a:pt x="17" y="822"/>
                  <a:pt x="19" y="822"/>
                  <a:pt x="18" y="824"/>
                </a:cubicBezTo>
                <a:cubicBezTo>
                  <a:pt x="17" y="825"/>
                  <a:pt x="16" y="826"/>
                  <a:pt x="17" y="828"/>
                </a:cubicBezTo>
                <a:cubicBezTo>
                  <a:pt x="18" y="828"/>
                  <a:pt x="18" y="826"/>
                  <a:pt x="18" y="825"/>
                </a:cubicBezTo>
                <a:cubicBezTo>
                  <a:pt x="19" y="825"/>
                  <a:pt x="20" y="825"/>
                  <a:pt x="20" y="824"/>
                </a:cubicBezTo>
                <a:cubicBezTo>
                  <a:pt x="21" y="823"/>
                  <a:pt x="20" y="823"/>
                  <a:pt x="21" y="822"/>
                </a:cubicBezTo>
                <a:cubicBezTo>
                  <a:pt x="21" y="822"/>
                  <a:pt x="21" y="822"/>
                  <a:pt x="21" y="822"/>
                </a:cubicBezTo>
                <a:cubicBezTo>
                  <a:pt x="21" y="822"/>
                  <a:pt x="22" y="821"/>
                  <a:pt x="22" y="821"/>
                </a:cubicBezTo>
                <a:cubicBezTo>
                  <a:pt x="22" y="820"/>
                  <a:pt x="20" y="820"/>
                  <a:pt x="20" y="821"/>
                </a:cubicBezTo>
                <a:cubicBezTo>
                  <a:pt x="19" y="821"/>
                  <a:pt x="19" y="821"/>
                  <a:pt x="18" y="820"/>
                </a:cubicBezTo>
                <a:cubicBezTo>
                  <a:pt x="18" y="820"/>
                  <a:pt x="18" y="820"/>
                  <a:pt x="17" y="819"/>
                </a:cubicBezTo>
                <a:cubicBezTo>
                  <a:pt x="16" y="819"/>
                  <a:pt x="15" y="820"/>
                  <a:pt x="15" y="818"/>
                </a:cubicBezTo>
                <a:cubicBezTo>
                  <a:pt x="15" y="818"/>
                  <a:pt x="15" y="817"/>
                  <a:pt x="15" y="817"/>
                </a:cubicBezTo>
                <a:cubicBezTo>
                  <a:pt x="15" y="816"/>
                  <a:pt x="14" y="816"/>
                  <a:pt x="14" y="815"/>
                </a:cubicBezTo>
                <a:cubicBezTo>
                  <a:pt x="14" y="814"/>
                  <a:pt x="14" y="814"/>
                  <a:pt x="14" y="813"/>
                </a:cubicBezTo>
                <a:close/>
                <a:moveTo>
                  <a:pt x="36" y="863"/>
                </a:moveTo>
                <a:cubicBezTo>
                  <a:pt x="36" y="862"/>
                  <a:pt x="36" y="860"/>
                  <a:pt x="35" y="860"/>
                </a:cubicBezTo>
                <a:cubicBezTo>
                  <a:pt x="33" y="859"/>
                  <a:pt x="35" y="861"/>
                  <a:pt x="35" y="861"/>
                </a:cubicBezTo>
                <a:cubicBezTo>
                  <a:pt x="35" y="862"/>
                  <a:pt x="36" y="863"/>
                  <a:pt x="36" y="863"/>
                </a:cubicBezTo>
                <a:close/>
                <a:moveTo>
                  <a:pt x="6" y="838"/>
                </a:moveTo>
                <a:cubicBezTo>
                  <a:pt x="6" y="838"/>
                  <a:pt x="4" y="840"/>
                  <a:pt x="5" y="840"/>
                </a:cubicBezTo>
                <a:cubicBezTo>
                  <a:pt x="6" y="840"/>
                  <a:pt x="7" y="839"/>
                  <a:pt x="8" y="838"/>
                </a:cubicBezTo>
                <a:cubicBezTo>
                  <a:pt x="8" y="837"/>
                  <a:pt x="9" y="837"/>
                  <a:pt x="8" y="837"/>
                </a:cubicBezTo>
                <a:cubicBezTo>
                  <a:pt x="7" y="837"/>
                  <a:pt x="7" y="837"/>
                  <a:pt x="6" y="838"/>
                </a:cubicBezTo>
                <a:close/>
                <a:moveTo>
                  <a:pt x="302" y="637"/>
                </a:moveTo>
                <a:cubicBezTo>
                  <a:pt x="303" y="637"/>
                  <a:pt x="303" y="638"/>
                  <a:pt x="304" y="638"/>
                </a:cubicBezTo>
                <a:cubicBezTo>
                  <a:pt x="305" y="638"/>
                  <a:pt x="305" y="637"/>
                  <a:pt x="306" y="637"/>
                </a:cubicBezTo>
                <a:cubicBezTo>
                  <a:pt x="307" y="637"/>
                  <a:pt x="307" y="636"/>
                  <a:pt x="308" y="636"/>
                </a:cubicBezTo>
                <a:cubicBezTo>
                  <a:pt x="309" y="636"/>
                  <a:pt x="309" y="636"/>
                  <a:pt x="310" y="635"/>
                </a:cubicBezTo>
                <a:cubicBezTo>
                  <a:pt x="312" y="635"/>
                  <a:pt x="313" y="635"/>
                  <a:pt x="315" y="634"/>
                </a:cubicBezTo>
                <a:cubicBezTo>
                  <a:pt x="317" y="634"/>
                  <a:pt x="317" y="632"/>
                  <a:pt x="315" y="631"/>
                </a:cubicBezTo>
                <a:cubicBezTo>
                  <a:pt x="314" y="631"/>
                  <a:pt x="313" y="631"/>
                  <a:pt x="311" y="631"/>
                </a:cubicBezTo>
                <a:cubicBezTo>
                  <a:pt x="310" y="631"/>
                  <a:pt x="310" y="631"/>
                  <a:pt x="309" y="631"/>
                </a:cubicBezTo>
                <a:cubicBezTo>
                  <a:pt x="308" y="631"/>
                  <a:pt x="307" y="632"/>
                  <a:pt x="307" y="632"/>
                </a:cubicBezTo>
                <a:cubicBezTo>
                  <a:pt x="306" y="633"/>
                  <a:pt x="305" y="634"/>
                  <a:pt x="305" y="634"/>
                </a:cubicBezTo>
                <a:cubicBezTo>
                  <a:pt x="304" y="634"/>
                  <a:pt x="304" y="635"/>
                  <a:pt x="303" y="635"/>
                </a:cubicBezTo>
                <a:cubicBezTo>
                  <a:pt x="302" y="635"/>
                  <a:pt x="302" y="635"/>
                  <a:pt x="302" y="635"/>
                </a:cubicBezTo>
                <a:cubicBezTo>
                  <a:pt x="301" y="635"/>
                  <a:pt x="300" y="635"/>
                  <a:pt x="300" y="636"/>
                </a:cubicBezTo>
                <a:cubicBezTo>
                  <a:pt x="301" y="637"/>
                  <a:pt x="301" y="637"/>
                  <a:pt x="302" y="637"/>
                </a:cubicBezTo>
                <a:close/>
                <a:moveTo>
                  <a:pt x="2617" y="1896"/>
                </a:moveTo>
                <a:cubicBezTo>
                  <a:pt x="2617" y="1897"/>
                  <a:pt x="2619" y="1898"/>
                  <a:pt x="2619" y="1898"/>
                </a:cubicBezTo>
                <a:cubicBezTo>
                  <a:pt x="2620" y="1899"/>
                  <a:pt x="2621" y="1898"/>
                  <a:pt x="2621" y="1898"/>
                </a:cubicBezTo>
                <a:cubicBezTo>
                  <a:pt x="2622" y="1897"/>
                  <a:pt x="2620" y="1897"/>
                  <a:pt x="2620" y="1896"/>
                </a:cubicBezTo>
                <a:cubicBezTo>
                  <a:pt x="2620" y="1896"/>
                  <a:pt x="2620" y="1896"/>
                  <a:pt x="2620" y="1895"/>
                </a:cubicBezTo>
                <a:cubicBezTo>
                  <a:pt x="2620" y="1895"/>
                  <a:pt x="2620" y="1895"/>
                  <a:pt x="2620" y="1894"/>
                </a:cubicBezTo>
                <a:cubicBezTo>
                  <a:pt x="2620" y="1894"/>
                  <a:pt x="2620" y="1893"/>
                  <a:pt x="2620" y="1893"/>
                </a:cubicBezTo>
                <a:cubicBezTo>
                  <a:pt x="2619" y="1892"/>
                  <a:pt x="2619" y="1893"/>
                  <a:pt x="2619" y="1893"/>
                </a:cubicBezTo>
                <a:cubicBezTo>
                  <a:pt x="2619" y="1894"/>
                  <a:pt x="2619" y="1894"/>
                  <a:pt x="2618" y="1895"/>
                </a:cubicBezTo>
                <a:cubicBezTo>
                  <a:pt x="2618" y="1895"/>
                  <a:pt x="2618" y="1895"/>
                  <a:pt x="2618" y="1895"/>
                </a:cubicBezTo>
                <a:cubicBezTo>
                  <a:pt x="2617" y="1895"/>
                  <a:pt x="2618" y="1896"/>
                  <a:pt x="2618" y="1896"/>
                </a:cubicBezTo>
                <a:cubicBezTo>
                  <a:pt x="2618" y="1896"/>
                  <a:pt x="2618" y="1896"/>
                  <a:pt x="2617" y="1896"/>
                </a:cubicBezTo>
                <a:close/>
                <a:moveTo>
                  <a:pt x="47" y="931"/>
                </a:moveTo>
                <a:cubicBezTo>
                  <a:pt x="48" y="931"/>
                  <a:pt x="48" y="931"/>
                  <a:pt x="48" y="932"/>
                </a:cubicBezTo>
                <a:cubicBezTo>
                  <a:pt x="49" y="932"/>
                  <a:pt x="48" y="933"/>
                  <a:pt x="49" y="933"/>
                </a:cubicBezTo>
                <a:cubicBezTo>
                  <a:pt x="50" y="934"/>
                  <a:pt x="51" y="932"/>
                  <a:pt x="52" y="932"/>
                </a:cubicBezTo>
                <a:cubicBezTo>
                  <a:pt x="53" y="931"/>
                  <a:pt x="54" y="931"/>
                  <a:pt x="55" y="930"/>
                </a:cubicBezTo>
                <a:cubicBezTo>
                  <a:pt x="56" y="929"/>
                  <a:pt x="55" y="928"/>
                  <a:pt x="53" y="929"/>
                </a:cubicBezTo>
                <a:cubicBezTo>
                  <a:pt x="52" y="929"/>
                  <a:pt x="52" y="928"/>
                  <a:pt x="51" y="927"/>
                </a:cubicBezTo>
                <a:cubicBezTo>
                  <a:pt x="50" y="925"/>
                  <a:pt x="49" y="925"/>
                  <a:pt x="48" y="925"/>
                </a:cubicBezTo>
                <a:cubicBezTo>
                  <a:pt x="48" y="926"/>
                  <a:pt x="47" y="926"/>
                  <a:pt x="46" y="926"/>
                </a:cubicBezTo>
                <a:cubicBezTo>
                  <a:pt x="45" y="926"/>
                  <a:pt x="46" y="927"/>
                  <a:pt x="46" y="927"/>
                </a:cubicBezTo>
                <a:cubicBezTo>
                  <a:pt x="47" y="929"/>
                  <a:pt x="46" y="930"/>
                  <a:pt x="47" y="931"/>
                </a:cubicBezTo>
                <a:close/>
                <a:moveTo>
                  <a:pt x="12" y="865"/>
                </a:moveTo>
                <a:cubicBezTo>
                  <a:pt x="12" y="866"/>
                  <a:pt x="11" y="866"/>
                  <a:pt x="12" y="867"/>
                </a:cubicBezTo>
                <a:cubicBezTo>
                  <a:pt x="12" y="869"/>
                  <a:pt x="14" y="866"/>
                  <a:pt x="15" y="866"/>
                </a:cubicBezTo>
                <a:cubicBezTo>
                  <a:pt x="15" y="865"/>
                  <a:pt x="17" y="865"/>
                  <a:pt x="17" y="863"/>
                </a:cubicBezTo>
                <a:cubicBezTo>
                  <a:pt x="17" y="862"/>
                  <a:pt x="16" y="862"/>
                  <a:pt x="16" y="861"/>
                </a:cubicBezTo>
                <a:cubicBezTo>
                  <a:pt x="16" y="861"/>
                  <a:pt x="16" y="860"/>
                  <a:pt x="15" y="860"/>
                </a:cubicBezTo>
                <a:cubicBezTo>
                  <a:pt x="15" y="859"/>
                  <a:pt x="15" y="857"/>
                  <a:pt x="14" y="858"/>
                </a:cubicBezTo>
                <a:cubicBezTo>
                  <a:pt x="13" y="858"/>
                  <a:pt x="13" y="859"/>
                  <a:pt x="12" y="859"/>
                </a:cubicBezTo>
                <a:cubicBezTo>
                  <a:pt x="12" y="859"/>
                  <a:pt x="12" y="859"/>
                  <a:pt x="11" y="858"/>
                </a:cubicBezTo>
                <a:cubicBezTo>
                  <a:pt x="11" y="858"/>
                  <a:pt x="10" y="859"/>
                  <a:pt x="10" y="859"/>
                </a:cubicBezTo>
                <a:cubicBezTo>
                  <a:pt x="10" y="859"/>
                  <a:pt x="8" y="862"/>
                  <a:pt x="9" y="862"/>
                </a:cubicBezTo>
                <a:cubicBezTo>
                  <a:pt x="9" y="862"/>
                  <a:pt x="9" y="862"/>
                  <a:pt x="9" y="862"/>
                </a:cubicBezTo>
                <a:cubicBezTo>
                  <a:pt x="10" y="862"/>
                  <a:pt x="10" y="862"/>
                  <a:pt x="11" y="862"/>
                </a:cubicBezTo>
                <a:cubicBezTo>
                  <a:pt x="11" y="862"/>
                  <a:pt x="11" y="862"/>
                  <a:pt x="12" y="862"/>
                </a:cubicBezTo>
                <a:cubicBezTo>
                  <a:pt x="12" y="862"/>
                  <a:pt x="12" y="862"/>
                  <a:pt x="12" y="862"/>
                </a:cubicBezTo>
                <a:cubicBezTo>
                  <a:pt x="13" y="862"/>
                  <a:pt x="13" y="863"/>
                  <a:pt x="13" y="863"/>
                </a:cubicBezTo>
                <a:cubicBezTo>
                  <a:pt x="13" y="864"/>
                  <a:pt x="13" y="865"/>
                  <a:pt x="12" y="865"/>
                </a:cubicBezTo>
                <a:close/>
                <a:moveTo>
                  <a:pt x="3067" y="1128"/>
                </a:moveTo>
                <a:cubicBezTo>
                  <a:pt x="3066" y="1128"/>
                  <a:pt x="3066" y="1129"/>
                  <a:pt x="3066" y="1129"/>
                </a:cubicBezTo>
                <a:cubicBezTo>
                  <a:pt x="3065" y="1130"/>
                  <a:pt x="3065" y="1130"/>
                  <a:pt x="3064" y="1131"/>
                </a:cubicBezTo>
                <a:cubicBezTo>
                  <a:pt x="3062" y="1131"/>
                  <a:pt x="3061" y="1132"/>
                  <a:pt x="3060" y="1133"/>
                </a:cubicBezTo>
                <a:cubicBezTo>
                  <a:pt x="3059" y="1133"/>
                  <a:pt x="3058" y="1134"/>
                  <a:pt x="3058" y="1134"/>
                </a:cubicBezTo>
                <a:cubicBezTo>
                  <a:pt x="3057" y="1134"/>
                  <a:pt x="3057" y="1135"/>
                  <a:pt x="3056" y="1135"/>
                </a:cubicBezTo>
                <a:cubicBezTo>
                  <a:pt x="3055" y="1135"/>
                  <a:pt x="3054" y="1136"/>
                  <a:pt x="3053" y="1135"/>
                </a:cubicBezTo>
                <a:cubicBezTo>
                  <a:pt x="3053" y="1135"/>
                  <a:pt x="3053" y="1134"/>
                  <a:pt x="3052" y="1134"/>
                </a:cubicBezTo>
                <a:cubicBezTo>
                  <a:pt x="3052" y="1133"/>
                  <a:pt x="3051" y="1133"/>
                  <a:pt x="3051" y="1132"/>
                </a:cubicBezTo>
                <a:cubicBezTo>
                  <a:pt x="3051" y="1132"/>
                  <a:pt x="3051" y="1131"/>
                  <a:pt x="3050" y="1131"/>
                </a:cubicBezTo>
                <a:cubicBezTo>
                  <a:pt x="3049" y="1131"/>
                  <a:pt x="3049" y="1132"/>
                  <a:pt x="3049" y="1132"/>
                </a:cubicBezTo>
                <a:cubicBezTo>
                  <a:pt x="3049" y="1133"/>
                  <a:pt x="3048" y="1134"/>
                  <a:pt x="3048" y="1134"/>
                </a:cubicBezTo>
                <a:cubicBezTo>
                  <a:pt x="3047" y="1136"/>
                  <a:pt x="3045" y="1137"/>
                  <a:pt x="3044" y="1138"/>
                </a:cubicBezTo>
                <a:cubicBezTo>
                  <a:pt x="3043" y="1139"/>
                  <a:pt x="3041" y="1140"/>
                  <a:pt x="3039" y="1141"/>
                </a:cubicBezTo>
                <a:cubicBezTo>
                  <a:pt x="3038" y="1142"/>
                  <a:pt x="3036" y="1143"/>
                  <a:pt x="3035" y="1145"/>
                </a:cubicBezTo>
                <a:cubicBezTo>
                  <a:pt x="3034" y="1147"/>
                  <a:pt x="3034" y="1149"/>
                  <a:pt x="3032" y="1150"/>
                </a:cubicBezTo>
                <a:cubicBezTo>
                  <a:pt x="3032" y="1150"/>
                  <a:pt x="3031" y="1150"/>
                  <a:pt x="3030" y="1150"/>
                </a:cubicBezTo>
                <a:cubicBezTo>
                  <a:pt x="3029" y="1151"/>
                  <a:pt x="3029" y="1153"/>
                  <a:pt x="3029" y="1154"/>
                </a:cubicBezTo>
                <a:cubicBezTo>
                  <a:pt x="3029" y="1154"/>
                  <a:pt x="3030" y="1156"/>
                  <a:pt x="3030" y="1156"/>
                </a:cubicBezTo>
                <a:cubicBezTo>
                  <a:pt x="3031" y="1156"/>
                  <a:pt x="3031" y="1155"/>
                  <a:pt x="3032" y="1155"/>
                </a:cubicBezTo>
                <a:cubicBezTo>
                  <a:pt x="3032" y="1154"/>
                  <a:pt x="3033" y="1152"/>
                  <a:pt x="3034" y="1152"/>
                </a:cubicBezTo>
                <a:cubicBezTo>
                  <a:pt x="3035" y="1152"/>
                  <a:pt x="3037" y="1152"/>
                  <a:pt x="3038" y="1150"/>
                </a:cubicBezTo>
                <a:cubicBezTo>
                  <a:pt x="3038" y="1149"/>
                  <a:pt x="3038" y="1149"/>
                  <a:pt x="3038" y="1148"/>
                </a:cubicBezTo>
                <a:cubicBezTo>
                  <a:pt x="3039" y="1148"/>
                  <a:pt x="3040" y="1147"/>
                  <a:pt x="3040" y="1147"/>
                </a:cubicBezTo>
                <a:cubicBezTo>
                  <a:pt x="3041" y="1146"/>
                  <a:pt x="3043" y="1146"/>
                  <a:pt x="3044" y="1145"/>
                </a:cubicBezTo>
                <a:cubicBezTo>
                  <a:pt x="3044" y="1144"/>
                  <a:pt x="3043" y="1143"/>
                  <a:pt x="3044" y="1142"/>
                </a:cubicBezTo>
                <a:cubicBezTo>
                  <a:pt x="3044" y="1142"/>
                  <a:pt x="3045" y="1141"/>
                  <a:pt x="3046" y="1141"/>
                </a:cubicBezTo>
                <a:cubicBezTo>
                  <a:pt x="3046" y="1141"/>
                  <a:pt x="3047" y="1141"/>
                  <a:pt x="3048" y="1141"/>
                </a:cubicBezTo>
                <a:cubicBezTo>
                  <a:pt x="3048" y="1141"/>
                  <a:pt x="3049" y="1142"/>
                  <a:pt x="3050" y="1142"/>
                </a:cubicBezTo>
                <a:cubicBezTo>
                  <a:pt x="3051" y="1141"/>
                  <a:pt x="3052" y="1140"/>
                  <a:pt x="3052" y="1139"/>
                </a:cubicBezTo>
                <a:cubicBezTo>
                  <a:pt x="3054" y="1136"/>
                  <a:pt x="3057" y="1136"/>
                  <a:pt x="3060" y="1135"/>
                </a:cubicBezTo>
                <a:cubicBezTo>
                  <a:pt x="3061" y="1134"/>
                  <a:pt x="3063" y="1134"/>
                  <a:pt x="3065" y="1134"/>
                </a:cubicBezTo>
                <a:cubicBezTo>
                  <a:pt x="3066" y="1134"/>
                  <a:pt x="3068" y="1134"/>
                  <a:pt x="3067" y="1132"/>
                </a:cubicBezTo>
                <a:cubicBezTo>
                  <a:pt x="3067" y="1131"/>
                  <a:pt x="3068" y="1128"/>
                  <a:pt x="3067" y="1128"/>
                </a:cubicBezTo>
                <a:close/>
                <a:moveTo>
                  <a:pt x="658" y="1281"/>
                </a:moveTo>
                <a:cubicBezTo>
                  <a:pt x="658" y="1281"/>
                  <a:pt x="659" y="1283"/>
                  <a:pt x="660" y="1282"/>
                </a:cubicBezTo>
                <a:cubicBezTo>
                  <a:pt x="661" y="1282"/>
                  <a:pt x="659" y="1280"/>
                  <a:pt x="659" y="1279"/>
                </a:cubicBezTo>
                <a:cubicBezTo>
                  <a:pt x="658" y="1279"/>
                  <a:pt x="658" y="1278"/>
                  <a:pt x="658" y="1278"/>
                </a:cubicBezTo>
                <a:cubicBezTo>
                  <a:pt x="657" y="1277"/>
                  <a:pt x="657" y="1278"/>
                  <a:pt x="656" y="1277"/>
                </a:cubicBezTo>
                <a:cubicBezTo>
                  <a:pt x="655" y="1277"/>
                  <a:pt x="656" y="1275"/>
                  <a:pt x="654" y="1274"/>
                </a:cubicBezTo>
                <a:cubicBezTo>
                  <a:pt x="653" y="1274"/>
                  <a:pt x="652" y="1274"/>
                  <a:pt x="651" y="1275"/>
                </a:cubicBezTo>
                <a:cubicBezTo>
                  <a:pt x="650" y="1275"/>
                  <a:pt x="649" y="1275"/>
                  <a:pt x="649" y="1276"/>
                </a:cubicBezTo>
                <a:cubicBezTo>
                  <a:pt x="647" y="1276"/>
                  <a:pt x="647" y="1276"/>
                  <a:pt x="646" y="1276"/>
                </a:cubicBezTo>
                <a:cubicBezTo>
                  <a:pt x="645" y="1276"/>
                  <a:pt x="645" y="1277"/>
                  <a:pt x="645" y="1277"/>
                </a:cubicBezTo>
                <a:cubicBezTo>
                  <a:pt x="646" y="1278"/>
                  <a:pt x="647" y="1278"/>
                  <a:pt x="647" y="1278"/>
                </a:cubicBezTo>
                <a:cubicBezTo>
                  <a:pt x="648" y="1278"/>
                  <a:pt x="650" y="1278"/>
                  <a:pt x="651" y="1279"/>
                </a:cubicBezTo>
                <a:cubicBezTo>
                  <a:pt x="653" y="1280"/>
                  <a:pt x="649" y="1280"/>
                  <a:pt x="651" y="1281"/>
                </a:cubicBezTo>
                <a:cubicBezTo>
                  <a:pt x="651" y="1282"/>
                  <a:pt x="651" y="1281"/>
                  <a:pt x="652" y="1282"/>
                </a:cubicBezTo>
                <a:cubicBezTo>
                  <a:pt x="652" y="1282"/>
                  <a:pt x="652" y="1282"/>
                  <a:pt x="652" y="1282"/>
                </a:cubicBezTo>
                <a:cubicBezTo>
                  <a:pt x="653" y="1283"/>
                  <a:pt x="653" y="1283"/>
                  <a:pt x="654" y="1283"/>
                </a:cubicBezTo>
                <a:cubicBezTo>
                  <a:pt x="655" y="1283"/>
                  <a:pt x="655" y="1284"/>
                  <a:pt x="656" y="1284"/>
                </a:cubicBezTo>
                <a:cubicBezTo>
                  <a:pt x="656" y="1284"/>
                  <a:pt x="657" y="1284"/>
                  <a:pt x="658" y="1284"/>
                </a:cubicBezTo>
                <a:cubicBezTo>
                  <a:pt x="660" y="1283"/>
                  <a:pt x="657" y="1282"/>
                  <a:pt x="657" y="1281"/>
                </a:cubicBezTo>
                <a:cubicBezTo>
                  <a:pt x="657" y="1280"/>
                  <a:pt x="658" y="1281"/>
                  <a:pt x="658" y="1281"/>
                </a:cubicBezTo>
                <a:close/>
                <a:moveTo>
                  <a:pt x="646" y="1300"/>
                </a:moveTo>
                <a:cubicBezTo>
                  <a:pt x="646" y="1300"/>
                  <a:pt x="646" y="1300"/>
                  <a:pt x="647" y="1301"/>
                </a:cubicBezTo>
                <a:cubicBezTo>
                  <a:pt x="647" y="1302"/>
                  <a:pt x="647" y="1303"/>
                  <a:pt x="648" y="1303"/>
                </a:cubicBezTo>
                <a:cubicBezTo>
                  <a:pt x="650" y="1302"/>
                  <a:pt x="649" y="1300"/>
                  <a:pt x="650" y="1299"/>
                </a:cubicBezTo>
                <a:cubicBezTo>
                  <a:pt x="651" y="1298"/>
                  <a:pt x="651" y="1298"/>
                  <a:pt x="651" y="1297"/>
                </a:cubicBezTo>
                <a:cubicBezTo>
                  <a:pt x="651" y="1295"/>
                  <a:pt x="650" y="1295"/>
                  <a:pt x="650" y="1294"/>
                </a:cubicBezTo>
                <a:cubicBezTo>
                  <a:pt x="650" y="1294"/>
                  <a:pt x="650" y="1293"/>
                  <a:pt x="650" y="1292"/>
                </a:cubicBezTo>
                <a:cubicBezTo>
                  <a:pt x="650" y="1292"/>
                  <a:pt x="648" y="1291"/>
                  <a:pt x="647" y="1291"/>
                </a:cubicBezTo>
                <a:cubicBezTo>
                  <a:pt x="645" y="1292"/>
                  <a:pt x="645" y="1294"/>
                  <a:pt x="645" y="1296"/>
                </a:cubicBezTo>
                <a:cubicBezTo>
                  <a:pt x="646" y="1297"/>
                  <a:pt x="645" y="1299"/>
                  <a:pt x="646" y="1300"/>
                </a:cubicBezTo>
                <a:close/>
                <a:moveTo>
                  <a:pt x="464" y="1195"/>
                </a:moveTo>
                <a:cubicBezTo>
                  <a:pt x="464" y="1195"/>
                  <a:pt x="465" y="1195"/>
                  <a:pt x="465" y="1195"/>
                </a:cubicBezTo>
                <a:cubicBezTo>
                  <a:pt x="466" y="1195"/>
                  <a:pt x="466" y="1195"/>
                  <a:pt x="466" y="1195"/>
                </a:cubicBezTo>
                <a:cubicBezTo>
                  <a:pt x="468" y="1194"/>
                  <a:pt x="466" y="1194"/>
                  <a:pt x="466" y="1194"/>
                </a:cubicBezTo>
                <a:cubicBezTo>
                  <a:pt x="465" y="1194"/>
                  <a:pt x="464" y="1194"/>
                  <a:pt x="464" y="1195"/>
                </a:cubicBezTo>
                <a:close/>
                <a:moveTo>
                  <a:pt x="651" y="1316"/>
                </a:moveTo>
                <a:cubicBezTo>
                  <a:pt x="652" y="1315"/>
                  <a:pt x="654" y="1316"/>
                  <a:pt x="654" y="1315"/>
                </a:cubicBezTo>
                <a:cubicBezTo>
                  <a:pt x="656" y="1313"/>
                  <a:pt x="653" y="1314"/>
                  <a:pt x="652" y="1314"/>
                </a:cubicBezTo>
                <a:cubicBezTo>
                  <a:pt x="652" y="1315"/>
                  <a:pt x="651" y="1315"/>
                  <a:pt x="651" y="1315"/>
                </a:cubicBezTo>
                <a:cubicBezTo>
                  <a:pt x="650" y="1315"/>
                  <a:pt x="649" y="1316"/>
                  <a:pt x="649" y="1316"/>
                </a:cubicBezTo>
                <a:cubicBezTo>
                  <a:pt x="648" y="1316"/>
                  <a:pt x="647" y="1318"/>
                  <a:pt x="648" y="1318"/>
                </a:cubicBezTo>
                <a:cubicBezTo>
                  <a:pt x="649" y="1318"/>
                  <a:pt x="650" y="1317"/>
                  <a:pt x="651" y="1316"/>
                </a:cubicBezTo>
                <a:close/>
                <a:moveTo>
                  <a:pt x="643" y="1257"/>
                </a:moveTo>
                <a:cubicBezTo>
                  <a:pt x="644" y="1257"/>
                  <a:pt x="645" y="1257"/>
                  <a:pt x="646" y="1257"/>
                </a:cubicBezTo>
                <a:cubicBezTo>
                  <a:pt x="646" y="1257"/>
                  <a:pt x="647" y="1257"/>
                  <a:pt x="647" y="1256"/>
                </a:cubicBezTo>
                <a:cubicBezTo>
                  <a:pt x="647" y="1255"/>
                  <a:pt x="643" y="1255"/>
                  <a:pt x="643" y="1257"/>
                </a:cubicBezTo>
                <a:close/>
                <a:moveTo>
                  <a:pt x="618" y="1284"/>
                </a:moveTo>
                <a:cubicBezTo>
                  <a:pt x="617" y="1285"/>
                  <a:pt x="619" y="1286"/>
                  <a:pt x="619" y="1287"/>
                </a:cubicBezTo>
                <a:cubicBezTo>
                  <a:pt x="620" y="1287"/>
                  <a:pt x="620" y="1288"/>
                  <a:pt x="620" y="1288"/>
                </a:cubicBezTo>
                <a:cubicBezTo>
                  <a:pt x="620" y="1288"/>
                  <a:pt x="622" y="1289"/>
                  <a:pt x="622" y="1288"/>
                </a:cubicBezTo>
                <a:cubicBezTo>
                  <a:pt x="622" y="1288"/>
                  <a:pt x="620" y="1286"/>
                  <a:pt x="620" y="1286"/>
                </a:cubicBezTo>
                <a:cubicBezTo>
                  <a:pt x="620" y="1285"/>
                  <a:pt x="620" y="1283"/>
                  <a:pt x="618" y="1284"/>
                </a:cubicBezTo>
                <a:close/>
                <a:moveTo>
                  <a:pt x="627" y="1320"/>
                </a:moveTo>
                <a:cubicBezTo>
                  <a:pt x="628" y="1319"/>
                  <a:pt x="627" y="1318"/>
                  <a:pt x="626" y="1318"/>
                </a:cubicBezTo>
                <a:cubicBezTo>
                  <a:pt x="626" y="1318"/>
                  <a:pt x="626" y="1320"/>
                  <a:pt x="627" y="1320"/>
                </a:cubicBezTo>
                <a:close/>
                <a:moveTo>
                  <a:pt x="623" y="1242"/>
                </a:moveTo>
                <a:cubicBezTo>
                  <a:pt x="622" y="1241"/>
                  <a:pt x="622" y="1241"/>
                  <a:pt x="621" y="1241"/>
                </a:cubicBezTo>
                <a:cubicBezTo>
                  <a:pt x="621" y="1241"/>
                  <a:pt x="621" y="1241"/>
                  <a:pt x="621" y="1241"/>
                </a:cubicBezTo>
                <a:cubicBezTo>
                  <a:pt x="620" y="1242"/>
                  <a:pt x="620" y="1242"/>
                  <a:pt x="619" y="1242"/>
                </a:cubicBezTo>
                <a:cubicBezTo>
                  <a:pt x="619" y="1242"/>
                  <a:pt x="619" y="1243"/>
                  <a:pt x="619" y="1244"/>
                </a:cubicBezTo>
                <a:cubicBezTo>
                  <a:pt x="620" y="1244"/>
                  <a:pt x="620" y="1244"/>
                  <a:pt x="621" y="1245"/>
                </a:cubicBezTo>
                <a:cubicBezTo>
                  <a:pt x="621" y="1246"/>
                  <a:pt x="620" y="1247"/>
                  <a:pt x="621" y="1247"/>
                </a:cubicBezTo>
                <a:cubicBezTo>
                  <a:pt x="621" y="1248"/>
                  <a:pt x="622" y="1246"/>
                  <a:pt x="622" y="1246"/>
                </a:cubicBezTo>
                <a:cubicBezTo>
                  <a:pt x="622" y="1245"/>
                  <a:pt x="623" y="1245"/>
                  <a:pt x="623" y="1245"/>
                </a:cubicBezTo>
                <a:cubicBezTo>
                  <a:pt x="624" y="1245"/>
                  <a:pt x="625" y="1244"/>
                  <a:pt x="624" y="1243"/>
                </a:cubicBezTo>
                <a:cubicBezTo>
                  <a:pt x="624" y="1242"/>
                  <a:pt x="623" y="1243"/>
                  <a:pt x="623" y="1242"/>
                </a:cubicBezTo>
                <a:close/>
                <a:moveTo>
                  <a:pt x="634" y="1261"/>
                </a:moveTo>
                <a:cubicBezTo>
                  <a:pt x="633" y="1261"/>
                  <a:pt x="633" y="1260"/>
                  <a:pt x="633" y="1260"/>
                </a:cubicBezTo>
                <a:cubicBezTo>
                  <a:pt x="632" y="1260"/>
                  <a:pt x="632" y="1260"/>
                  <a:pt x="631" y="1260"/>
                </a:cubicBezTo>
                <a:cubicBezTo>
                  <a:pt x="631" y="1260"/>
                  <a:pt x="630" y="1260"/>
                  <a:pt x="630" y="1260"/>
                </a:cubicBezTo>
                <a:cubicBezTo>
                  <a:pt x="628" y="1261"/>
                  <a:pt x="629" y="1264"/>
                  <a:pt x="631" y="1263"/>
                </a:cubicBezTo>
                <a:cubicBezTo>
                  <a:pt x="632" y="1263"/>
                  <a:pt x="631" y="1263"/>
                  <a:pt x="632" y="1262"/>
                </a:cubicBezTo>
                <a:cubicBezTo>
                  <a:pt x="633" y="1261"/>
                  <a:pt x="634" y="1264"/>
                  <a:pt x="634" y="1264"/>
                </a:cubicBezTo>
                <a:cubicBezTo>
                  <a:pt x="635" y="1265"/>
                  <a:pt x="635" y="1264"/>
                  <a:pt x="635" y="1263"/>
                </a:cubicBezTo>
                <a:cubicBezTo>
                  <a:pt x="635" y="1262"/>
                  <a:pt x="636" y="1261"/>
                  <a:pt x="637" y="1261"/>
                </a:cubicBezTo>
                <a:cubicBezTo>
                  <a:pt x="637" y="1260"/>
                  <a:pt x="637" y="1260"/>
                  <a:pt x="636" y="1259"/>
                </a:cubicBezTo>
                <a:cubicBezTo>
                  <a:pt x="635" y="1259"/>
                  <a:pt x="635" y="1261"/>
                  <a:pt x="634" y="1261"/>
                </a:cubicBezTo>
                <a:close/>
                <a:moveTo>
                  <a:pt x="622" y="1327"/>
                </a:moveTo>
                <a:cubicBezTo>
                  <a:pt x="622" y="1327"/>
                  <a:pt x="621" y="1328"/>
                  <a:pt x="621" y="1328"/>
                </a:cubicBezTo>
                <a:cubicBezTo>
                  <a:pt x="622" y="1329"/>
                  <a:pt x="622" y="1330"/>
                  <a:pt x="622" y="1330"/>
                </a:cubicBezTo>
                <a:cubicBezTo>
                  <a:pt x="622" y="1330"/>
                  <a:pt x="622" y="1331"/>
                  <a:pt x="623" y="1331"/>
                </a:cubicBezTo>
                <a:cubicBezTo>
                  <a:pt x="624" y="1330"/>
                  <a:pt x="623" y="1329"/>
                  <a:pt x="623" y="1329"/>
                </a:cubicBezTo>
                <a:cubicBezTo>
                  <a:pt x="623" y="1328"/>
                  <a:pt x="623" y="1327"/>
                  <a:pt x="622" y="1327"/>
                </a:cubicBezTo>
                <a:close/>
                <a:moveTo>
                  <a:pt x="665" y="1311"/>
                </a:moveTo>
                <a:cubicBezTo>
                  <a:pt x="665" y="1310"/>
                  <a:pt x="664" y="1310"/>
                  <a:pt x="663" y="1310"/>
                </a:cubicBezTo>
                <a:cubicBezTo>
                  <a:pt x="662" y="1310"/>
                  <a:pt x="662" y="1311"/>
                  <a:pt x="661" y="1311"/>
                </a:cubicBezTo>
                <a:cubicBezTo>
                  <a:pt x="661" y="1311"/>
                  <a:pt x="660" y="1311"/>
                  <a:pt x="660" y="1311"/>
                </a:cubicBezTo>
                <a:cubicBezTo>
                  <a:pt x="659" y="1311"/>
                  <a:pt x="660" y="1313"/>
                  <a:pt x="661" y="1313"/>
                </a:cubicBezTo>
                <a:cubicBezTo>
                  <a:pt x="662" y="1313"/>
                  <a:pt x="662" y="1313"/>
                  <a:pt x="663" y="1313"/>
                </a:cubicBezTo>
                <a:cubicBezTo>
                  <a:pt x="663" y="1314"/>
                  <a:pt x="663" y="1314"/>
                  <a:pt x="663" y="1314"/>
                </a:cubicBezTo>
                <a:cubicBezTo>
                  <a:pt x="663" y="1314"/>
                  <a:pt x="664" y="1314"/>
                  <a:pt x="664" y="1314"/>
                </a:cubicBezTo>
                <a:cubicBezTo>
                  <a:pt x="665" y="1314"/>
                  <a:pt x="666" y="1314"/>
                  <a:pt x="666" y="1313"/>
                </a:cubicBezTo>
                <a:cubicBezTo>
                  <a:pt x="667" y="1313"/>
                  <a:pt x="667" y="1313"/>
                  <a:pt x="667" y="1313"/>
                </a:cubicBezTo>
                <a:cubicBezTo>
                  <a:pt x="667" y="1312"/>
                  <a:pt x="668" y="1312"/>
                  <a:pt x="668" y="1312"/>
                </a:cubicBezTo>
                <a:cubicBezTo>
                  <a:pt x="670" y="1311"/>
                  <a:pt x="666" y="1311"/>
                  <a:pt x="665" y="1311"/>
                </a:cubicBezTo>
                <a:close/>
                <a:moveTo>
                  <a:pt x="602" y="1278"/>
                </a:moveTo>
                <a:cubicBezTo>
                  <a:pt x="601" y="1278"/>
                  <a:pt x="601" y="1277"/>
                  <a:pt x="601" y="1278"/>
                </a:cubicBezTo>
                <a:cubicBezTo>
                  <a:pt x="601" y="1279"/>
                  <a:pt x="602" y="1280"/>
                  <a:pt x="603" y="1280"/>
                </a:cubicBezTo>
                <a:cubicBezTo>
                  <a:pt x="603" y="1279"/>
                  <a:pt x="602" y="1279"/>
                  <a:pt x="602" y="1278"/>
                </a:cubicBezTo>
                <a:close/>
                <a:moveTo>
                  <a:pt x="478" y="1190"/>
                </a:moveTo>
                <a:cubicBezTo>
                  <a:pt x="477" y="1190"/>
                  <a:pt x="476" y="1188"/>
                  <a:pt x="474" y="1188"/>
                </a:cubicBezTo>
                <a:cubicBezTo>
                  <a:pt x="474" y="1188"/>
                  <a:pt x="474" y="1188"/>
                  <a:pt x="474" y="1188"/>
                </a:cubicBezTo>
                <a:cubicBezTo>
                  <a:pt x="473" y="1188"/>
                  <a:pt x="472" y="1189"/>
                  <a:pt x="470" y="1188"/>
                </a:cubicBezTo>
                <a:cubicBezTo>
                  <a:pt x="470" y="1188"/>
                  <a:pt x="470" y="1187"/>
                  <a:pt x="469" y="1187"/>
                </a:cubicBezTo>
                <a:cubicBezTo>
                  <a:pt x="469" y="1187"/>
                  <a:pt x="469" y="1188"/>
                  <a:pt x="469" y="1188"/>
                </a:cubicBezTo>
                <a:cubicBezTo>
                  <a:pt x="469" y="1189"/>
                  <a:pt x="471" y="1189"/>
                  <a:pt x="471" y="1189"/>
                </a:cubicBezTo>
                <a:cubicBezTo>
                  <a:pt x="473" y="1189"/>
                  <a:pt x="475" y="1189"/>
                  <a:pt x="476" y="1190"/>
                </a:cubicBezTo>
                <a:cubicBezTo>
                  <a:pt x="477" y="1191"/>
                  <a:pt x="478" y="1191"/>
                  <a:pt x="480" y="1192"/>
                </a:cubicBezTo>
                <a:cubicBezTo>
                  <a:pt x="481" y="1192"/>
                  <a:pt x="482" y="1194"/>
                  <a:pt x="483" y="1193"/>
                </a:cubicBezTo>
                <a:cubicBezTo>
                  <a:pt x="483" y="1191"/>
                  <a:pt x="479" y="1191"/>
                  <a:pt x="478" y="1190"/>
                </a:cubicBezTo>
                <a:close/>
                <a:moveTo>
                  <a:pt x="471" y="1190"/>
                </a:moveTo>
                <a:cubicBezTo>
                  <a:pt x="471" y="1189"/>
                  <a:pt x="468" y="1190"/>
                  <a:pt x="467" y="1190"/>
                </a:cubicBezTo>
                <a:cubicBezTo>
                  <a:pt x="466" y="1190"/>
                  <a:pt x="465" y="1190"/>
                  <a:pt x="464" y="1189"/>
                </a:cubicBezTo>
                <a:cubicBezTo>
                  <a:pt x="464" y="1189"/>
                  <a:pt x="463" y="1189"/>
                  <a:pt x="463" y="1188"/>
                </a:cubicBezTo>
                <a:cubicBezTo>
                  <a:pt x="462" y="1188"/>
                  <a:pt x="461" y="1189"/>
                  <a:pt x="461" y="1189"/>
                </a:cubicBezTo>
                <a:cubicBezTo>
                  <a:pt x="462" y="1189"/>
                  <a:pt x="462" y="1189"/>
                  <a:pt x="462" y="1189"/>
                </a:cubicBezTo>
                <a:cubicBezTo>
                  <a:pt x="462" y="1190"/>
                  <a:pt x="461" y="1189"/>
                  <a:pt x="461" y="1190"/>
                </a:cubicBezTo>
                <a:cubicBezTo>
                  <a:pt x="463" y="1190"/>
                  <a:pt x="464" y="1191"/>
                  <a:pt x="466" y="1191"/>
                </a:cubicBezTo>
                <a:cubicBezTo>
                  <a:pt x="467" y="1190"/>
                  <a:pt x="468" y="1190"/>
                  <a:pt x="469" y="1190"/>
                </a:cubicBezTo>
                <a:cubicBezTo>
                  <a:pt x="470" y="1190"/>
                  <a:pt x="470" y="1191"/>
                  <a:pt x="471" y="1190"/>
                </a:cubicBezTo>
                <a:close/>
                <a:moveTo>
                  <a:pt x="477" y="1194"/>
                </a:moveTo>
                <a:cubicBezTo>
                  <a:pt x="477" y="1194"/>
                  <a:pt x="474" y="1193"/>
                  <a:pt x="475" y="1194"/>
                </a:cubicBezTo>
                <a:cubicBezTo>
                  <a:pt x="476" y="1195"/>
                  <a:pt x="478" y="1195"/>
                  <a:pt x="479" y="1195"/>
                </a:cubicBezTo>
                <a:cubicBezTo>
                  <a:pt x="480" y="1195"/>
                  <a:pt x="482" y="1196"/>
                  <a:pt x="483" y="1196"/>
                </a:cubicBezTo>
                <a:cubicBezTo>
                  <a:pt x="483" y="1195"/>
                  <a:pt x="480" y="1194"/>
                  <a:pt x="479" y="1194"/>
                </a:cubicBezTo>
                <a:cubicBezTo>
                  <a:pt x="479" y="1194"/>
                  <a:pt x="478" y="1194"/>
                  <a:pt x="477" y="1194"/>
                </a:cubicBezTo>
                <a:close/>
                <a:moveTo>
                  <a:pt x="673" y="1331"/>
                </a:moveTo>
                <a:cubicBezTo>
                  <a:pt x="671" y="1330"/>
                  <a:pt x="670" y="1332"/>
                  <a:pt x="668" y="1333"/>
                </a:cubicBezTo>
                <a:cubicBezTo>
                  <a:pt x="668" y="1334"/>
                  <a:pt x="667" y="1335"/>
                  <a:pt x="667" y="1336"/>
                </a:cubicBezTo>
                <a:cubicBezTo>
                  <a:pt x="668" y="1336"/>
                  <a:pt x="669" y="1334"/>
                  <a:pt x="670" y="1334"/>
                </a:cubicBezTo>
                <a:cubicBezTo>
                  <a:pt x="671" y="1333"/>
                  <a:pt x="672" y="1333"/>
                  <a:pt x="673" y="1333"/>
                </a:cubicBezTo>
                <a:cubicBezTo>
                  <a:pt x="674" y="1333"/>
                  <a:pt x="675" y="1331"/>
                  <a:pt x="673" y="1331"/>
                </a:cubicBezTo>
                <a:close/>
                <a:moveTo>
                  <a:pt x="780" y="1368"/>
                </a:moveTo>
                <a:cubicBezTo>
                  <a:pt x="780" y="1369"/>
                  <a:pt x="780" y="1369"/>
                  <a:pt x="779" y="1369"/>
                </a:cubicBezTo>
                <a:cubicBezTo>
                  <a:pt x="779" y="1369"/>
                  <a:pt x="779" y="1369"/>
                  <a:pt x="778" y="1369"/>
                </a:cubicBezTo>
                <a:cubicBezTo>
                  <a:pt x="777" y="1369"/>
                  <a:pt x="777" y="1370"/>
                  <a:pt x="776" y="1370"/>
                </a:cubicBezTo>
                <a:cubicBezTo>
                  <a:pt x="775" y="1371"/>
                  <a:pt x="774" y="1373"/>
                  <a:pt x="773" y="1372"/>
                </a:cubicBezTo>
                <a:cubicBezTo>
                  <a:pt x="772" y="1372"/>
                  <a:pt x="772" y="1371"/>
                  <a:pt x="772" y="1371"/>
                </a:cubicBezTo>
                <a:cubicBezTo>
                  <a:pt x="771" y="1371"/>
                  <a:pt x="771" y="1373"/>
                  <a:pt x="772" y="1373"/>
                </a:cubicBezTo>
                <a:cubicBezTo>
                  <a:pt x="772" y="1374"/>
                  <a:pt x="772" y="1375"/>
                  <a:pt x="772" y="1376"/>
                </a:cubicBezTo>
                <a:cubicBezTo>
                  <a:pt x="772" y="1376"/>
                  <a:pt x="773" y="1376"/>
                  <a:pt x="773" y="1377"/>
                </a:cubicBezTo>
                <a:cubicBezTo>
                  <a:pt x="774" y="1378"/>
                  <a:pt x="774" y="1379"/>
                  <a:pt x="775" y="1380"/>
                </a:cubicBezTo>
                <a:cubicBezTo>
                  <a:pt x="777" y="1381"/>
                  <a:pt x="778" y="1381"/>
                  <a:pt x="780" y="1381"/>
                </a:cubicBezTo>
                <a:cubicBezTo>
                  <a:pt x="781" y="1381"/>
                  <a:pt x="782" y="1382"/>
                  <a:pt x="784" y="1382"/>
                </a:cubicBezTo>
                <a:cubicBezTo>
                  <a:pt x="785" y="1382"/>
                  <a:pt x="786" y="1381"/>
                  <a:pt x="788" y="1381"/>
                </a:cubicBezTo>
                <a:cubicBezTo>
                  <a:pt x="788" y="1381"/>
                  <a:pt x="789" y="1381"/>
                  <a:pt x="790" y="1381"/>
                </a:cubicBezTo>
                <a:cubicBezTo>
                  <a:pt x="791" y="1381"/>
                  <a:pt x="791" y="1380"/>
                  <a:pt x="792" y="1380"/>
                </a:cubicBezTo>
                <a:cubicBezTo>
                  <a:pt x="793" y="1379"/>
                  <a:pt x="793" y="1379"/>
                  <a:pt x="794" y="1379"/>
                </a:cubicBezTo>
                <a:cubicBezTo>
                  <a:pt x="795" y="1379"/>
                  <a:pt x="796" y="1378"/>
                  <a:pt x="796" y="1378"/>
                </a:cubicBezTo>
                <a:cubicBezTo>
                  <a:pt x="797" y="1378"/>
                  <a:pt x="798" y="1377"/>
                  <a:pt x="798" y="1377"/>
                </a:cubicBezTo>
                <a:cubicBezTo>
                  <a:pt x="799" y="1376"/>
                  <a:pt x="799" y="1374"/>
                  <a:pt x="800" y="1374"/>
                </a:cubicBezTo>
                <a:cubicBezTo>
                  <a:pt x="800" y="1374"/>
                  <a:pt x="801" y="1374"/>
                  <a:pt x="802" y="1374"/>
                </a:cubicBezTo>
                <a:cubicBezTo>
                  <a:pt x="803" y="1374"/>
                  <a:pt x="804" y="1374"/>
                  <a:pt x="805" y="1374"/>
                </a:cubicBezTo>
                <a:cubicBezTo>
                  <a:pt x="806" y="1374"/>
                  <a:pt x="808" y="1375"/>
                  <a:pt x="807" y="1373"/>
                </a:cubicBezTo>
                <a:cubicBezTo>
                  <a:pt x="806" y="1372"/>
                  <a:pt x="805" y="1371"/>
                  <a:pt x="805" y="1370"/>
                </a:cubicBezTo>
                <a:cubicBezTo>
                  <a:pt x="804" y="1369"/>
                  <a:pt x="803" y="1367"/>
                  <a:pt x="805" y="1367"/>
                </a:cubicBezTo>
                <a:cubicBezTo>
                  <a:pt x="806" y="1366"/>
                  <a:pt x="806" y="1366"/>
                  <a:pt x="807" y="1366"/>
                </a:cubicBezTo>
                <a:cubicBezTo>
                  <a:pt x="807" y="1366"/>
                  <a:pt x="808" y="1365"/>
                  <a:pt x="808" y="1365"/>
                </a:cubicBezTo>
                <a:cubicBezTo>
                  <a:pt x="809" y="1364"/>
                  <a:pt x="811" y="1364"/>
                  <a:pt x="812" y="1363"/>
                </a:cubicBezTo>
                <a:cubicBezTo>
                  <a:pt x="812" y="1362"/>
                  <a:pt x="813" y="1362"/>
                  <a:pt x="813" y="1361"/>
                </a:cubicBezTo>
                <a:cubicBezTo>
                  <a:pt x="814" y="1361"/>
                  <a:pt x="814" y="1360"/>
                  <a:pt x="815" y="1360"/>
                </a:cubicBezTo>
                <a:cubicBezTo>
                  <a:pt x="816" y="1360"/>
                  <a:pt x="818" y="1358"/>
                  <a:pt x="817" y="1358"/>
                </a:cubicBezTo>
                <a:cubicBezTo>
                  <a:pt x="816" y="1358"/>
                  <a:pt x="815" y="1358"/>
                  <a:pt x="815" y="1358"/>
                </a:cubicBezTo>
                <a:cubicBezTo>
                  <a:pt x="814" y="1359"/>
                  <a:pt x="814" y="1359"/>
                  <a:pt x="813" y="1359"/>
                </a:cubicBezTo>
                <a:cubicBezTo>
                  <a:pt x="812" y="1360"/>
                  <a:pt x="811" y="1360"/>
                  <a:pt x="809" y="1361"/>
                </a:cubicBezTo>
                <a:cubicBezTo>
                  <a:pt x="808" y="1362"/>
                  <a:pt x="807" y="1362"/>
                  <a:pt x="805" y="1363"/>
                </a:cubicBezTo>
                <a:cubicBezTo>
                  <a:pt x="804" y="1363"/>
                  <a:pt x="803" y="1363"/>
                  <a:pt x="801" y="1364"/>
                </a:cubicBezTo>
                <a:cubicBezTo>
                  <a:pt x="800" y="1365"/>
                  <a:pt x="799" y="1366"/>
                  <a:pt x="797" y="1366"/>
                </a:cubicBezTo>
                <a:cubicBezTo>
                  <a:pt x="796" y="1366"/>
                  <a:pt x="794" y="1366"/>
                  <a:pt x="793" y="1366"/>
                </a:cubicBezTo>
                <a:cubicBezTo>
                  <a:pt x="791" y="1366"/>
                  <a:pt x="790" y="1366"/>
                  <a:pt x="788" y="1366"/>
                </a:cubicBezTo>
                <a:cubicBezTo>
                  <a:pt x="788" y="1366"/>
                  <a:pt x="787" y="1366"/>
                  <a:pt x="787" y="1365"/>
                </a:cubicBezTo>
                <a:cubicBezTo>
                  <a:pt x="786" y="1365"/>
                  <a:pt x="786" y="1364"/>
                  <a:pt x="785" y="1364"/>
                </a:cubicBezTo>
                <a:cubicBezTo>
                  <a:pt x="784" y="1364"/>
                  <a:pt x="785" y="1365"/>
                  <a:pt x="785" y="1366"/>
                </a:cubicBezTo>
                <a:cubicBezTo>
                  <a:pt x="784" y="1366"/>
                  <a:pt x="784" y="1367"/>
                  <a:pt x="784" y="1367"/>
                </a:cubicBezTo>
                <a:cubicBezTo>
                  <a:pt x="783" y="1368"/>
                  <a:pt x="781" y="1367"/>
                  <a:pt x="780" y="1368"/>
                </a:cubicBezTo>
                <a:close/>
                <a:moveTo>
                  <a:pt x="636" y="1318"/>
                </a:moveTo>
                <a:cubicBezTo>
                  <a:pt x="636" y="1318"/>
                  <a:pt x="635" y="1319"/>
                  <a:pt x="637" y="1319"/>
                </a:cubicBezTo>
                <a:cubicBezTo>
                  <a:pt x="638" y="1319"/>
                  <a:pt x="638" y="1317"/>
                  <a:pt x="636" y="1318"/>
                </a:cubicBezTo>
                <a:close/>
                <a:moveTo>
                  <a:pt x="667" y="1327"/>
                </a:moveTo>
                <a:cubicBezTo>
                  <a:pt x="667" y="1327"/>
                  <a:pt x="666" y="1327"/>
                  <a:pt x="666" y="1328"/>
                </a:cubicBezTo>
                <a:cubicBezTo>
                  <a:pt x="666" y="1328"/>
                  <a:pt x="666" y="1329"/>
                  <a:pt x="667" y="1329"/>
                </a:cubicBezTo>
                <a:cubicBezTo>
                  <a:pt x="667" y="1330"/>
                  <a:pt x="667" y="1331"/>
                  <a:pt x="668" y="1330"/>
                </a:cubicBezTo>
                <a:cubicBezTo>
                  <a:pt x="668" y="1329"/>
                  <a:pt x="667" y="1328"/>
                  <a:pt x="667" y="1328"/>
                </a:cubicBezTo>
                <a:cubicBezTo>
                  <a:pt x="667" y="1328"/>
                  <a:pt x="667" y="1327"/>
                  <a:pt x="667" y="1327"/>
                </a:cubicBezTo>
                <a:close/>
                <a:moveTo>
                  <a:pt x="684" y="1339"/>
                </a:moveTo>
                <a:cubicBezTo>
                  <a:pt x="684" y="1339"/>
                  <a:pt x="685" y="1339"/>
                  <a:pt x="685" y="1339"/>
                </a:cubicBezTo>
                <a:cubicBezTo>
                  <a:pt x="685" y="1338"/>
                  <a:pt x="684" y="1338"/>
                  <a:pt x="684" y="1338"/>
                </a:cubicBezTo>
                <a:cubicBezTo>
                  <a:pt x="683" y="1338"/>
                  <a:pt x="684" y="1339"/>
                  <a:pt x="684" y="1339"/>
                </a:cubicBezTo>
                <a:close/>
                <a:moveTo>
                  <a:pt x="681" y="1349"/>
                </a:moveTo>
                <a:cubicBezTo>
                  <a:pt x="681" y="1350"/>
                  <a:pt x="682" y="1350"/>
                  <a:pt x="682" y="1350"/>
                </a:cubicBezTo>
                <a:cubicBezTo>
                  <a:pt x="683" y="1351"/>
                  <a:pt x="682" y="1352"/>
                  <a:pt x="682" y="1353"/>
                </a:cubicBezTo>
                <a:cubicBezTo>
                  <a:pt x="682" y="1354"/>
                  <a:pt x="683" y="1353"/>
                  <a:pt x="684" y="1353"/>
                </a:cubicBezTo>
                <a:cubicBezTo>
                  <a:pt x="685" y="1352"/>
                  <a:pt x="685" y="1350"/>
                  <a:pt x="687" y="1350"/>
                </a:cubicBezTo>
                <a:cubicBezTo>
                  <a:pt x="687" y="1350"/>
                  <a:pt x="688" y="1350"/>
                  <a:pt x="689" y="1350"/>
                </a:cubicBezTo>
                <a:cubicBezTo>
                  <a:pt x="689" y="1349"/>
                  <a:pt x="689" y="1349"/>
                  <a:pt x="689" y="1348"/>
                </a:cubicBezTo>
                <a:cubicBezTo>
                  <a:pt x="689" y="1347"/>
                  <a:pt x="689" y="1347"/>
                  <a:pt x="690" y="1346"/>
                </a:cubicBezTo>
                <a:cubicBezTo>
                  <a:pt x="690" y="1346"/>
                  <a:pt x="690" y="1345"/>
                  <a:pt x="690" y="1345"/>
                </a:cubicBezTo>
                <a:cubicBezTo>
                  <a:pt x="691" y="1345"/>
                  <a:pt x="690" y="1344"/>
                  <a:pt x="691" y="1344"/>
                </a:cubicBezTo>
                <a:cubicBezTo>
                  <a:pt x="691" y="1343"/>
                  <a:pt x="692" y="1343"/>
                  <a:pt x="692" y="1342"/>
                </a:cubicBezTo>
                <a:cubicBezTo>
                  <a:pt x="692" y="1342"/>
                  <a:pt x="692" y="1341"/>
                  <a:pt x="691" y="1341"/>
                </a:cubicBezTo>
                <a:cubicBezTo>
                  <a:pt x="690" y="1341"/>
                  <a:pt x="689" y="1343"/>
                  <a:pt x="687" y="1343"/>
                </a:cubicBezTo>
                <a:cubicBezTo>
                  <a:pt x="686" y="1344"/>
                  <a:pt x="685" y="1343"/>
                  <a:pt x="684" y="1344"/>
                </a:cubicBezTo>
                <a:cubicBezTo>
                  <a:pt x="683" y="1345"/>
                  <a:pt x="683" y="1346"/>
                  <a:pt x="682" y="1347"/>
                </a:cubicBezTo>
                <a:cubicBezTo>
                  <a:pt x="682" y="1348"/>
                  <a:pt x="681" y="1348"/>
                  <a:pt x="681" y="1349"/>
                </a:cubicBezTo>
                <a:close/>
                <a:moveTo>
                  <a:pt x="672" y="1355"/>
                </a:moveTo>
                <a:cubicBezTo>
                  <a:pt x="671" y="1355"/>
                  <a:pt x="670" y="1357"/>
                  <a:pt x="670" y="1358"/>
                </a:cubicBezTo>
                <a:cubicBezTo>
                  <a:pt x="670" y="1359"/>
                  <a:pt x="669" y="1360"/>
                  <a:pt x="669" y="1360"/>
                </a:cubicBezTo>
                <a:cubicBezTo>
                  <a:pt x="669" y="1361"/>
                  <a:pt x="670" y="1364"/>
                  <a:pt x="671" y="1364"/>
                </a:cubicBezTo>
                <a:cubicBezTo>
                  <a:pt x="672" y="1364"/>
                  <a:pt x="671" y="1361"/>
                  <a:pt x="671" y="1360"/>
                </a:cubicBezTo>
                <a:cubicBezTo>
                  <a:pt x="671" y="1358"/>
                  <a:pt x="671" y="1358"/>
                  <a:pt x="672" y="1357"/>
                </a:cubicBezTo>
                <a:cubicBezTo>
                  <a:pt x="673" y="1356"/>
                  <a:pt x="673" y="1355"/>
                  <a:pt x="672" y="1355"/>
                </a:cubicBezTo>
                <a:close/>
                <a:moveTo>
                  <a:pt x="436" y="1311"/>
                </a:moveTo>
                <a:cubicBezTo>
                  <a:pt x="437" y="1310"/>
                  <a:pt x="437" y="1310"/>
                  <a:pt x="437" y="1309"/>
                </a:cubicBezTo>
                <a:cubicBezTo>
                  <a:pt x="438" y="1308"/>
                  <a:pt x="438" y="1307"/>
                  <a:pt x="439" y="1306"/>
                </a:cubicBezTo>
                <a:cubicBezTo>
                  <a:pt x="441" y="1305"/>
                  <a:pt x="441" y="1304"/>
                  <a:pt x="441" y="1303"/>
                </a:cubicBezTo>
                <a:cubicBezTo>
                  <a:pt x="441" y="1302"/>
                  <a:pt x="442" y="1301"/>
                  <a:pt x="442" y="1301"/>
                </a:cubicBezTo>
                <a:cubicBezTo>
                  <a:pt x="443" y="1301"/>
                  <a:pt x="444" y="1301"/>
                  <a:pt x="444" y="1300"/>
                </a:cubicBezTo>
                <a:cubicBezTo>
                  <a:pt x="442" y="1300"/>
                  <a:pt x="441" y="1300"/>
                  <a:pt x="440" y="1300"/>
                </a:cubicBezTo>
                <a:cubicBezTo>
                  <a:pt x="439" y="1300"/>
                  <a:pt x="438" y="1302"/>
                  <a:pt x="436" y="1302"/>
                </a:cubicBezTo>
                <a:cubicBezTo>
                  <a:pt x="435" y="1302"/>
                  <a:pt x="434" y="1301"/>
                  <a:pt x="432" y="1302"/>
                </a:cubicBezTo>
                <a:cubicBezTo>
                  <a:pt x="431" y="1303"/>
                  <a:pt x="431" y="1304"/>
                  <a:pt x="429" y="1304"/>
                </a:cubicBezTo>
                <a:cubicBezTo>
                  <a:pt x="427" y="1304"/>
                  <a:pt x="426" y="1303"/>
                  <a:pt x="425" y="1303"/>
                </a:cubicBezTo>
                <a:cubicBezTo>
                  <a:pt x="424" y="1303"/>
                  <a:pt x="423" y="1304"/>
                  <a:pt x="423" y="1304"/>
                </a:cubicBezTo>
                <a:cubicBezTo>
                  <a:pt x="422" y="1305"/>
                  <a:pt x="421" y="1305"/>
                  <a:pt x="420" y="1305"/>
                </a:cubicBezTo>
                <a:cubicBezTo>
                  <a:pt x="419" y="1306"/>
                  <a:pt x="417" y="1306"/>
                  <a:pt x="415" y="1306"/>
                </a:cubicBezTo>
                <a:cubicBezTo>
                  <a:pt x="414" y="1305"/>
                  <a:pt x="413" y="1305"/>
                  <a:pt x="411" y="1305"/>
                </a:cubicBezTo>
                <a:cubicBezTo>
                  <a:pt x="410" y="1305"/>
                  <a:pt x="410" y="1305"/>
                  <a:pt x="409" y="1305"/>
                </a:cubicBezTo>
                <a:cubicBezTo>
                  <a:pt x="408" y="1304"/>
                  <a:pt x="407" y="1304"/>
                  <a:pt x="407" y="1304"/>
                </a:cubicBezTo>
                <a:cubicBezTo>
                  <a:pt x="405" y="1303"/>
                  <a:pt x="404" y="1303"/>
                  <a:pt x="402" y="1303"/>
                </a:cubicBezTo>
                <a:cubicBezTo>
                  <a:pt x="402" y="1303"/>
                  <a:pt x="401" y="1303"/>
                  <a:pt x="400" y="1303"/>
                </a:cubicBezTo>
                <a:cubicBezTo>
                  <a:pt x="399" y="1303"/>
                  <a:pt x="400" y="1302"/>
                  <a:pt x="399" y="1301"/>
                </a:cubicBezTo>
                <a:cubicBezTo>
                  <a:pt x="399" y="1301"/>
                  <a:pt x="398" y="1301"/>
                  <a:pt x="397" y="1301"/>
                </a:cubicBezTo>
                <a:cubicBezTo>
                  <a:pt x="397" y="1301"/>
                  <a:pt x="396" y="1302"/>
                  <a:pt x="395" y="1302"/>
                </a:cubicBezTo>
                <a:cubicBezTo>
                  <a:pt x="394" y="1302"/>
                  <a:pt x="393" y="1304"/>
                  <a:pt x="392" y="1304"/>
                </a:cubicBezTo>
                <a:cubicBezTo>
                  <a:pt x="391" y="1305"/>
                  <a:pt x="389" y="1304"/>
                  <a:pt x="388" y="1303"/>
                </a:cubicBezTo>
                <a:cubicBezTo>
                  <a:pt x="388" y="1303"/>
                  <a:pt x="388" y="1302"/>
                  <a:pt x="387" y="1302"/>
                </a:cubicBezTo>
                <a:cubicBezTo>
                  <a:pt x="386" y="1302"/>
                  <a:pt x="385" y="1303"/>
                  <a:pt x="385" y="1303"/>
                </a:cubicBezTo>
                <a:cubicBezTo>
                  <a:pt x="384" y="1304"/>
                  <a:pt x="384" y="1305"/>
                  <a:pt x="383" y="1306"/>
                </a:cubicBezTo>
                <a:cubicBezTo>
                  <a:pt x="382" y="1307"/>
                  <a:pt x="381" y="1308"/>
                  <a:pt x="380" y="1309"/>
                </a:cubicBezTo>
                <a:cubicBezTo>
                  <a:pt x="379" y="1311"/>
                  <a:pt x="381" y="1311"/>
                  <a:pt x="382" y="1312"/>
                </a:cubicBezTo>
                <a:cubicBezTo>
                  <a:pt x="383" y="1312"/>
                  <a:pt x="383" y="1313"/>
                  <a:pt x="383" y="1314"/>
                </a:cubicBezTo>
                <a:cubicBezTo>
                  <a:pt x="384" y="1314"/>
                  <a:pt x="384" y="1315"/>
                  <a:pt x="384" y="1315"/>
                </a:cubicBezTo>
                <a:cubicBezTo>
                  <a:pt x="385" y="1316"/>
                  <a:pt x="385" y="1317"/>
                  <a:pt x="385" y="1317"/>
                </a:cubicBezTo>
                <a:cubicBezTo>
                  <a:pt x="386" y="1318"/>
                  <a:pt x="388" y="1315"/>
                  <a:pt x="389" y="1315"/>
                </a:cubicBezTo>
                <a:cubicBezTo>
                  <a:pt x="390" y="1315"/>
                  <a:pt x="390" y="1315"/>
                  <a:pt x="391" y="1315"/>
                </a:cubicBezTo>
                <a:cubicBezTo>
                  <a:pt x="391" y="1316"/>
                  <a:pt x="392" y="1316"/>
                  <a:pt x="392" y="1316"/>
                </a:cubicBezTo>
                <a:cubicBezTo>
                  <a:pt x="393" y="1317"/>
                  <a:pt x="393" y="1317"/>
                  <a:pt x="394" y="1317"/>
                </a:cubicBezTo>
                <a:cubicBezTo>
                  <a:pt x="395" y="1317"/>
                  <a:pt x="396" y="1319"/>
                  <a:pt x="397" y="1319"/>
                </a:cubicBezTo>
                <a:cubicBezTo>
                  <a:pt x="398" y="1320"/>
                  <a:pt x="400" y="1320"/>
                  <a:pt x="401" y="1321"/>
                </a:cubicBezTo>
                <a:cubicBezTo>
                  <a:pt x="403" y="1321"/>
                  <a:pt x="403" y="1323"/>
                  <a:pt x="405" y="1323"/>
                </a:cubicBezTo>
                <a:cubicBezTo>
                  <a:pt x="406" y="1323"/>
                  <a:pt x="407" y="1323"/>
                  <a:pt x="409" y="1324"/>
                </a:cubicBezTo>
                <a:cubicBezTo>
                  <a:pt x="409" y="1324"/>
                  <a:pt x="409" y="1325"/>
                  <a:pt x="410" y="1326"/>
                </a:cubicBezTo>
                <a:cubicBezTo>
                  <a:pt x="410" y="1326"/>
                  <a:pt x="410" y="1326"/>
                  <a:pt x="411" y="1326"/>
                </a:cubicBezTo>
                <a:cubicBezTo>
                  <a:pt x="414" y="1327"/>
                  <a:pt x="416" y="1327"/>
                  <a:pt x="418" y="1329"/>
                </a:cubicBezTo>
                <a:cubicBezTo>
                  <a:pt x="419" y="1330"/>
                  <a:pt x="419" y="1331"/>
                  <a:pt x="420" y="1332"/>
                </a:cubicBezTo>
                <a:cubicBezTo>
                  <a:pt x="421" y="1332"/>
                  <a:pt x="421" y="1333"/>
                  <a:pt x="421" y="1333"/>
                </a:cubicBezTo>
                <a:cubicBezTo>
                  <a:pt x="421" y="1334"/>
                  <a:pt x="422" y="1334"/>
                  <a:pt x="422" y="1335"/>
                </a:cubicBezTo>
                <a:cubicBezTo>
                  <a:pt x="424" y="1335"/>
                  <a:pt x="425" y="1334"/>
                  <a:pt x="427" y="1335"/>
                </a:cubicBezTo>
                <a:cubicBezTo>
                  <a:pt x="428" y="1335"/>
                  <a:pt x="428" y="1335"/>
                  <a:pt x="429" y="1336"/>
                </a:cubicBezTo>
                <a:cubicBezTo>
                  <a:pt x="430" y="1336"/>
                  <a:pt x="432" y="1335"/>
                  <a:pt x="433" y="1336"/>
                </a:cubicBezTo>
                <a:cubicBezTo>
                  <a:pt x="433" y="1336"/>
                  <a:pt x="433" y="1337"/>
                  <a:pt x="434" y="1336"/>
                </a:cubicBezTo>
                <a:cubicBezTo>
                  <a:pt x="434" y="1336"/>
                  <a:pt x="434" y="1335"/>
                  <a:pt x="434" y="1335"/>
                </a:cubicBezTo>
                <a:cubicBezTo>
                  <a:pt x="434" y="1334"/>
                  <a:pt x="433" y="1332"/>
                  <a:pt x="434" y="1332"/>
                </a:cubicBezTo>
                <a:cubicBezTo>
                  <a:pt x="435" y="1332"/>
                  <a:pt x="435" y="1333"/>
                  <a:pt x="435" y="1332"/>
                </a:cubicBezTo>
                <a:cubicBezTo>
                  <a:pt x="435" y="1331"/>
                  <a:pt x="433" y="1329"/>
                  <a:pt x="436" y="1329"/>
                </a:cubicBezTo>
                <a:cubicBezTo>
                  <a:pt x="436" y="1329"/>
                  <a:pt x="437" y="1329"/>
                  <a:pt x="437" y="1329"/>
                </a:cubicBezTo>
                <a:cubicBezTo>
                  <a:pt x="437" y="1328"/>
                  <a:pt x="437" y="1328"/>
                  <a:pt x="437" y="1327"/>
                </a:cubicBezTo>
                <a:cubicBezTo>
                  <a:pt x="437" y="1327"/>
                  <a:pt x="436" y="1326"/>
                  <a:pt x="436" y="1326"/>
                </a:cubicBezTo>
                <a:cubicBezTo>
                  <a:pt x="436" y="1325"/>
                  <a:pt x="436" y="1325"/>
                  <a:pt x="435" y="1324"/>
                </a:cubicBezTo>
                <a:cubicBezTo>
                  <a:pt x="435" y="1324"/>
                  <a:pt x="435" y="1323"/>
                  <a:pt x="434" y="1323"/>
                </a:cubicBezTo>
                <a:cubicBezTo>
                  <a:pt x="434" y="1322"/>
                  <a:pt x="433" y="1322"/>
                  <a:pt x="433" y="1322"/>
                </a:cubicBezTo>
                <a:cubicBezTo>
                  <a:pt x="433" y="1321"/>
                  <a:pt x="433" y="1320"/>
                  <a:pt x="433" y="1319"/>
                </a:cubicBezTo>
                <a:cubicBezTo>
                  <a:pt x="433" y="1319"/>
                  <a:pt x="433" y="1318"/>
                  <a:pt x="433" y="1317"/>
                </a:cubicBezTo>
                <a:cubicBezTo>
                  <a:pt x="434" y="1317"/>
                  <a:pt x="434" y="1317"/>
                  <a:pt x="435" y="1316"/>
                </a:cubicBezTo>
                <a:cubicBezTo>
                  <a:pt x="435" y="1315"/>
                  <a:pt x="435" y="1314"/>
                  <a:pt x="435" y="1313"/>
                </a:cubicBezTo>
                <a:cubicBezTo>
                  <a:pt x="435" y="1312"/>
                  <a:pt x="436" y="1312"/>
                  <a:pt x="436" y="1311"/>
                </a:cubicBezTo>
                <a:close/>
                <a:moveTo>
                  <a:pt x="589" y="1343"/>
                </a:moveTo>
                <a:cubicBezTo>
                  <a:pt x="588" y="1342"/>
                  <a:pt x="587" y="1346"/>
                  <a:pt x="587" y="1347"/>
                </a:cubicBezTo>
                <a:cubicBezTo>
                  <a:pt x="588" y="1347"/>
                  <a:pt x="588" y="1348"/>
                  <a:pt x="589" y="1348"/>
                </a:cubicBezTo>
                <a:cubicBezTo>
                  <a:pt x="589" y="1349"/>
                  <a:pt x="589" y="1349"/>
                  <a:pt x="590" y="1349"/>
                </a:cubicBezTo>
                <a:cubicBezTo>
                  <a:pt x="590" y="1349"/>
                  <a:pt x="590" y="1348"/>
                  <a:pt x="590" y="1348"/>
                </a:cubicBezTo>
                <a:cubicBezTo>
                  <a:pt x="589" y="1347"/>
                  <a:pt x="589" y="1347"/>
                  <a:pt x="589" y="1346"/>
                </a:cubicBezTo>
                <a:cubicBezTo>
                  <a:pt x="589" y="1345"/>
                  <a:pt x="589" y="1344"/>
                  <a:pt x="589" y="1343"/>
                </a:cubicBezTo>
                <a:close/>
                <a:moveTo>
                  <a:pt x="523" y="1264"/>
                </a:moveTo>
                <a:cubicBezTo>
                  <a:pt x="523" y="1264"/>
                  <a:pt x="522" y="1264"/>
                  <a:pt x="522" y="1264"/>
                </a:cubicBezTo>
                <a:cubicBezTo>
                  <a:pt x="522" y="1264"/>
                  <a:pt x="522" y="1264"/>
                  <a:pt x="522" y="1264"/>
                </a:cubicBezTo>
                <a:cubicBezTo>
                  <a:pt x="522" y="1264"/>
                  <a:pt x="522" y="1265"/>
                  <a:pt x="523" y="1264"/>
                </a:cubicBezTo>
                <a:close/>
                <a:moveTo>
                  <a:pt x="544" y="1301"/>
                </a:moveTo>
                <a:cubicBezTo>
                  <a:pt x="544" y="1300"/>
                  <a:pt x="544" y="1299"/>
                  <a:pt x="544" y="1299"/>
                </a:cubicBezTo>
                <a:cubicBezTo>
                  <a:pt x="543" y="1298"/>
                  <a:pt x="542" y="1298"/>
                  <a:pt x="542" y="1297"/>
                </a:cubicBezTo>
                <a:cubicBezTo>
                  <a:pt x="542" y="1296"/>
                  <a:pt x="542" y="1296"/>
                  <a:pt x="542" y="1295"/>
                </a:cubicBezTo>
                <a:cubicBezTo>
                  <a:pt x="541" y="1295"/>
                  <a:pt x="541" y="1295"/>
                  <a:pt x="540" y="1296"/>
                </a:cubicBezTo>
                <a:cubicBezTo>
                  <a:pt x="540" y="1296"/>
                  <a:pt x="540" y="1297"/>
                  <a:pt x="539" y="1297"/>
                </a:cubicBezTo>
                <a:cubicBezTo>
                  <a:pt x="539" y="1298"/>
                  <a:pt x="539" y="1299"/>
                  <a:pt x="538" y="1299"/>
                </a:cubicBezTo>
                <a:cubicBezTo>
                  <a:pt x="538" y="1300"/>
                  <a:pt x="535" y="1300"/>
                  <a:pt x="536" y="1301"/>
                </a:cubicBezTo>
                <a:cubicBezTo>
                  <a:pt x="537" y="1302"/>
                  <a:pt x="538" y="1300"/>
                  <a:pt x="539" y="1302"/>
                </a:cubicBezTo>
                <a:cubicBezTo>
                  <a:pt x="540" y="1302"/>
                  <a:pt x="539" y="1303"/>
                  <a:pt x="540" y="1303"/>
                </a:cubicBezTo>
                <a:cubicBezTo>
                  <a:pt x="541" y="1303"/>
                  <a:pt x="541" y="1303"/>
                  <a:pt x="542" y="1303"/>
                </a:cubicBezTo>
                <a:cubicBezTo>
                  <a:pt x="543" y="1303"/>
                  <a:pt x="543" y="1303"/>
                  <a:pt x="544" y="1304"/>
                </a:cubicBezTo>
                <a:cubicBezTo>
                  <a:pt x="544" y="1304"/>
                  <a:pt x="545" y="1305"/>
                  <a:pt x="545" y="1304"/>
                </a:cubicBezTo>
                <a:cubicBezTo>
                  <a:pt x="546" y="1304"/>
                  <a:pt x="545" y="1303"/>
                  <a:pt x="544" y="1303"/>
                </a:cubicBezTo>
                <a:cubicBezTo>
                  <a:pt x="544" y="1302"/>
                  <a:pt x="544" y="1302"/>
                  <a:pt x="544" y="1301"/>
                </a:cubicBezTo>
                <a:close/>
                <a:moveTo>
                  <a:pt x="544" y="1308"/>
                </a:moveTo>
                <a:cubicBezTo>
                  <a:pt x="543" y="1308"/>
                  <a:pt x="543" y="1307"/>
                  <a:pt x="542" y="1307"/>
                </a:cubicBezTo>
                <a:cubicBezTo>
                  <a:pt x="542" y="1307"/>
                  <a:pt x="544" y="1311"/>
                  <a:pt x="545" y="1312"/>
                </a:cubicBezTo>
                <a:cubicBezTo>
                  <a:pt x="545" y="1312"/>
                  <a:pt x="545" y="1313"/>
                  <a:pt x="545" y="1313"/>
                </a:cubicBezTo>
                <a:cubicBezTo>
                  <a:pt x="546" y="1314"/>
                  <a:pt x="546" y="1314"/>
                  <a:pt x="546" y="1313"/>
                </a:cubicBezTo>
                <a:cubicBezTo>
                  <a:pt x="547" y="1313"/>
                  <a:pt x="547" y="1313"/>
                  <a:pt x="548" y="1312"/>
                </a:cubicBezTo>
                <a:cubicBezTo>
                  <a:pt x="549" y="1312"/>
                  <a:pt x="549" y="1312"/>
                  <a:pt x="548" y="1311"/>
                </a:cubicBezTo>
                <a:cubicBezTo>
                  <a:pt x="548" y="1311"/>
                  <a:pt x="547" y="1311"/>
                  <a:pt x="546" y="1311"/>
                </a:cubicBezTo>
                <a:cubicBezTo>
                  <a:pt x="546" y="1311"/>
                  <a:pt x="546" y="1310"/>
                  <a:pt x="545" y="1309"/>
                </a:cubicBezTo>
                <a:cubicBezTo>
                  <a:pt x="545" y="1309"/>
                  <a:pt x="544" y="1309"/>
                  <a:pt x="544" y="1308"/>
                </a:cubicBezTo>
                <a:close/>
                <a:moveTo>
                  <a:pt x="527" y="1266"/>
                </a:moveTo>
                <a:cubicBezTo>
                  <a:pt x="527" y="1266"/>
                  <a:pt x="528" y="1266"/>
                  <a:pt x="528" y="1266"/>
                </a:cubicBezTo>
                <a:cubicBezTo>
                  <a:pt x="530" y="1263"/>
                  <a:pt x="525" y="1265"/>
                  <a:pt x="524" y="1265"/>
                </a:cubicBezTo>
                <a:cubicBezTo>
                  <a:pt x="523" y="1265"/>
                  <a:pt x="522" y="1266"/>
                  <a:pt x="523" y="1266"/>
                </a:cubicBezTo>
                <a:cubicBezTo>
                  <a:pt x="524" y="1267"/>
                  <a:pt x="524" y="1266"/>
                  <a:pt x="525" y="1267"/>
                </a:cubicBezTo>
                <a:cubicBezTo>
                  <a:pt x="525" y="1268"/>
                  <a:pt x="525" y="1268"/>
                  <a:pt x="525" y="1269"/>
                </a:cubicBezTo>
                <a:cubicBezTo>
                  <a:pt x="526" y="1269"/>
                  <a:pt x="526" y="1269"/>
                  <a:pt x="527" y="1270"/>
                </a:cubicBezTo>
                <a:cubicBezTo>
                  <a:pt x="527" y="1270"/>
                  <a:pt x="527" y="1271"/>
                  <a:pt x="528" y="1271"/>
                </a:cubicBezTo>
                <a:cubicBezTo>
                  <a:pt x="529" y="1272"/>
                  <a:pt x="528" y="1271"/>
                  <a:pt x="528" y="1270"/>
                </a:cubicBezTo>
                <a:cubicBezTo>
                  <a:pt x="528" y="1270"/>
                  <a:pt x="528" y="1269"/>
                  <a:pt x="527" y="1268"/>
                </a:cubicBezTo>
                <a:cubicBezTo>
                  <a:pt x="527" y="1268"/>
                  <a:pt x="526" y="1268"/>
                  <a:pt x="526" y="1267"/>
                </a:cubicBezTo>
                <a:cubicBezTo>
                  <a:pt x="526" y="1267"/>
                  <a:pt x="527" y="1267"/>
                  <a:pt x="527" y="1266"/>
                </a:cubicBezTo>
                <a:close/>
                <a:moveTo>
                  <a:pt x="295" y="1245"/>
                </a:moveTo>
                <a:cubicBezTo>
                  <a:pt x="296" y="1247"/>
                  <a:pt x="297" y="1246"/>
                  <a:pt x="298" y="1246"/>
                </a:cubicBezTo>
                <a:cubicBezTo>
                  <a:pt x="299" y="1246"/>
                  <a:pt x="299" y="1246"/>
                  <a:pt x="300" y="1247"/>
                </a:cubicBezTo>
                <a:cubicBezTo>
                  <a:pt x="300" y="1248"/>
                  <a:pt x="300" y="1249"/>
                  <a:pt x="301" y="1250"/>
                </a:cubicBezTo>
                <a:cubicBezTo>
                  <a:pt x="301" y="1251"/>
                  <a:pt x="302" y="1251"/>
                  <a:pt x="302" y="1252"/>
                </a:cubicBezTo>
                <a:cubicBezTo>
                  <a:pt x="303" y="1254"/>
                  <a:pt x="301" y="1256"/>
                  <a:pt x="301" y="1257"/>
                </a:cubicBezTo>
                <a:cubicBezTo>
                  <a:pt x="300" y="1259"/>
                  <a:pt x="301" y="1260"/>
                  <a:pt x="301" y="1261"/>
                </a:cubicBezTo>
                <a:cubicBezTo>
                  <a:pt x="302" y="1262"/>
                  <a:pt x="301" y="1263"/>
                  <a:pt x="301" y="1263"/>
                </a:cubicBezTo>
                <a:cubicBezTo>
                  <a:pt x="302" y="1264"/>
                  <a:pt x="302" y="1264"/>
                  <a:pt x="303" y="1265"/>
                </a:cubicBezTo>
                <a:cubicBezTo>
                  <a:pt x="304" y="1267"/>
                  <a:pt x="303" y="1268"/>
                  <a:pt x="302" y="1271"/>
                </a:cubicBezTo>
                <a:cubicBezTo>
                  <a:pt x="301" y="1272"/>
                  <a:pt x="300" y="1272"/>
                  <a:pt x="300" y="1273"/>
                </a:cubicBezTo>
                <a:cubicBezTo>
                  <a:pt x="300" y="1274"/>
                  <a:pt x="301" y="1275"/>
                  <a:pt x="301" y="1276"/>
                </a:cubicBezTo>
                <a:cubicBezTo>
                  <a:pt x="301" y="1278"/>
                  <a:pt x="299" y="1280"/>
                  <a:pt x="301" y="1281"/>
                </a:cubicBezTo>
                <a:cubicBezTo>
                  <a:pt x="302" y="1282"/>
                  <a:pt x="303" y="1282"/>
                  <a:pt x="303" y="1282"/>
                </a:cubicBezTo>
                <a:cubicBezTo>
                  <a:pt x="304" y="1283"/>
                  <a:pt x="305" y="1284"/>
                  <a:pt x="305" y="1285"/>
                </a:cubicBezTo>
                <a:cubicBezTo>
                  <a:pt x="308" y="1288"/>
                  <a:pt x="311" y="1285"/>
                  <a:pt x="313" y="1282"/>
                </a:cubicBezTo>
                <a:cubicBezTo>
                  <a:pt x="313" y="1281"/>
                  <a:pt x="313" y="1280"/>
                  <a:pt x="313" y="1279"/>
                </a:cubicBezTo>
                <a:cubicBezTo>
                  <a:pt x="314" y="1277"/>
                  <a:pt x="317" y="1278"/>
                  <a:pt x="319" y="1278"/>
                </a:cubicBezTo>
                <a:cubicBezTo>
                  <a:pt x="320" y="1279"/>
                  <a:pt x="320" y="1279"/>
                  <a:pt x="321" y="1280"/>
                </a:cubicBezTo>
                <a:cubicBezTo>
                  <a:pt x="322" y="1281"/>
                  <a:pt x="322" y="1281"/>
                  <a:pt x="323" y="1280"/>
                </a:cubicBezTo>
                <a:cubicBezTo>
                  <a:pt x="323" y="1279"/>
                  <a:pt x="323" y="1277"/>
                  <a:pt x="323" y="1277"/>
                </a:cubicBezTo>
                <a:cubicBezTo>
                  <a:pt x="324" y="1276"/>
                  <a:pt x="324" y="1274"/>
                  <a:pt x="324" y="1273"/>
                </a:cubicBezTo>
                <a:cubicBezTo>
                  <a:pt x="324" y="1271"/>
                  <a:pt x="325" y="1270"/>
                  <a:pt x="325" y="1268"/>
                </a:cubicBezTo>
                <a:cubicBezTo>
                  <a:pt x="326" y="1267"/>
                  <a:pt x="326" y="1266"/>
                  <a:pt x="327" y="1265"/>
                </a:cubicBezTo>
                <a:cubicBezTo>
                  <a:pt x="327" y="1264"/>
                  <a:pt x="327" y="1263"/>
                  <a:pt x="327" y="1262"/>
                </a:cubicBezTo>
                <a:cubicBezTo>
                  <a:pt x="327" y="1261"/>
                  <a:pt x="327" y="1260"/>
                  <a:pt x="327" y="1259"/>
                </a:cubicBezTo>
                <a:cubicBezTo>
                  <a:pt x="327" y="1258"/>
                  <a:pt x="328" y="1257"/>
                  <a:pt x="328" y="1256"/>
                </a:cubicBezTo>
                <a:cubicBezTo>
                  <a:pt x="328" y="1254"/>
                  <a:pt x="328" y="1253"/>
                  <a:pt x="329" y="1252"/>
                </a:cubicBezTo>
                <a:cubicBezTo>
                  <a:pt x="329" y="1251"/>
                  <a:pt x="329" y="1250"/>
                  <a:pt x="329" y="1249"/>
                </a:cubicBezTo>
                <a:cubicBezTo>
                  <a:pt x="330" y="1247"/>
                  <a:pt x="328" y="1246"/>
                  <a:pt x="328" y="1244"/>
                </a:cubicBezTo>
                <a:cubicBezTo>
                  <a:pt x="327" y="1242"/>
                  <a:pt x="327" y="1240"/>
                  <a:pt x="325" y="1239"/>
                </a:cubicBezTo>
                <a:cubicBezTo>
                  <a:pt x="324" y="1239"/>
                  <a:pt x="323" y="1239"/>
                  <a:pt x="323" y="1238"/>
                </a:cubicBezTo>
                <a:cubicBezTo>
                  <a:pt x="322" y="1237"/>
                  <a:pt x="323" y="1236"/>
                  <a:pt x="324" y="1235"/>
                </a:cubicBezTo>
                <a:cubicBezTo>
                  <a:pt x="324" y="1232"/>
                  <a:pt x="321" y="1233"/>
                  <a:pt x="319" y="1232"/>
                </a:cubicBezTo>
                <a:cubicBezTo>
                  <a:pt x="318" y="1231"/>
                  <a:pt x="319" y="1230"/>
                  <a:pt x="317" y="1231"/>
                </a:cubicBezTo>
                <a:cubicBezTo>
                  <a:pt x="317" y="1231"/>
                  <a:pt x="316" y="1232"/>
                  <a:pt x="315" y="1232"/>
                </a:cubicBezTo>
                <a:cubicBezTo>
                  <a:pt x="314" y="1234"/>
                  <a:pt x="312" y="1234"/>
                  <a:pt x="311" y="1236"/>
                </a:cubicBezTo>
                <a:cubicBezTo>
                  <a:pt x="309" y="1237"/>
                  <a:pt x="308" y="1239"/>
                  <a:pt x="306" y="1240"/>
                </a:cubicBezTo>
                <a:cubicBezTo>
                  <a:pt x="305" y="1241"/>
                  <a:pt x="304" y="1240"/>
                  <a:pt x="303" y="1240"/>
                </a:cubicBezTo>
                <a:cubicBezTo>
                  <a:pt x="302" y="1239"/>
                  <a:pt x="301" y="1240"/>
                  <a:pt x="300" y="1239"/>
                </a:cubicBezTo>
                <a:cubicBezTo>
                  <a:pt x="299" y="1239"/>
                  <a:pt x="299" y="1238"/>
                  <a:pt x="298" y="1238"/>
                </a:cubicBezTo>
                <a:cubicBezTo>
                  <a:pt x="297" y="1237"/>
                  <a:pt x="297" y="1239"/>
                  <a:pt x="297" y="1240"/>
                </a:cubicBezTo>
                <a:cubicBezTo>
                  <a:pt x="297" y="1241"/>
                  <a:pt x="297" y="1242"/>
                  <a:pt x="296" y="1243"/>
                </a:cubicBezTo>
                <a:cubicBezTo>
                  <a:pt x="296" y="1244"/>
                  <a:pt x="295" y="1244"/>
                  <a:pt x="295" y="1245"/>
                </a:cubicBezTo>
                <a:close/>
                <a:moveTo>
                  <a:pt x="316" y="1196"/>
                </a:moveTo>
                <a:cubicBezTo>
                  <a:pt x="315" y="1196"/>
                  <a:pt x="313" y="1196"/>
                  <a:pt x="312" y="1197"/>
                </a:cubicBezTo>
                <a:cubicBezTo>
                  <a:pt x="311" y="1198"/>
                  <a:pt x="310" y="1199"/>
                  <a:pt x="309" y="1200"/>
                </a:cubicBezTo>
                <a:cubicBezTo>
                  <a:pt x="308" y="1201"/>
                  <a:pt x="307" y="1201"/>
                  <a:pt x="306" y="1202"/>
                </a:cubicBezTo>
                <a:cubicBezTo>
                  <a:pt x="305" y="1203"/>
                  <a:pt x="304" y="1204"/>
                  <a:pt x="304" y="1205"/>
                </a:cubicBezTo>
                <a:cubicBezTo>
                  <a:pt x="304" y="1206"/>
                  <a:pt x="304" y="1208"/>
                  <a:pt x="305" y="1209"/>
                </a:cubicBezTo>
                <a:cubicBezTo>
                  <a:pt x="305" y="1210"/>
                  <a:pt x="305" y="1212"/>
                  <a:pt x="305" y="1213"/>
                </a:cubicBezTo>
                <a:cubicBezTo>
                  <a:pt x="305" y="1215"/>
                  <a:pt x="307" y="1214"/>
                  <a:pt x="308" y="1215"/>
                </a:cubicBezTo>
                <a:cubicBezTo>
                  <a:pt x="309" y="1217"/>
                  <a:pt x="307" y="1217"/>
                  <a:pt x="306" y="1218"/>
                </a:cubicBezTo>
                <a:cubicBezTo>
                  <a:pt x="306" y="1220"/>
                  <a:pt x="307" y="1219"/>
                  <a:pt x="308" y="1220"/>
                </a:cubicBezTo>
                <a:cubicBezTo>
                  <a:pt x="309" y="1220"/>
                  <a:pt x="309" y="1221"/>
                  <a:pt x="309" y="1222"/>
                </a:cubicBezTo>
                <a:cubicBezTo>
                  <a:pt x="309" y="1223"/>
                  <a:pt x="309" y="1223"/>
                  <a:pt x="310" y="1223"/>
                </a:cubicBezTo>
                <a:cubicBezTo>
                  <a:pt x="310" y="1224"/>
                  <a:pt x="311" y="1225"/>
                  <a:pt x="312" y="1226"/>
                </a:cubicBezTo>
                <a:cubicBezTo>
                  <a:pt x="313" y="1226"/>
                  <a:pt x="313" y="1226"/>
                  <a:pt x="314" y="1227"/>
                </a:cubicBezTo>
                <a:cubicBezTo>
                  <a:pt x="314" y="1227"/>
                  <a:pt x="315" y="1227"/>
                  <a:pt x="315" y="1227"/>
                </a:cubicBezTo>
                <a:cubicBezTo>
                  <a:pt x="316" y="1227"/>
                  <a:pt x="316" y="1228"/>
                  <a:pt x="317" y="1228"/>
                </a:cubicBezTo>
                <a:cubicBezTo>
                  <a:pt x="317" y="1229"/>
                  <a:pt x="317" y="1227"/>
                  <a:pt x="318" y="1227"/>
                </a:cubicBezTo>
                <a:cubicBezTo>
                  <a:pt x="318" y="1226"/>
                  <a:pt x="318" y="1224"/>
                  <a:pt x="318" y="1223"/>
                </a:cubicBezTo>
                <a:cubicBezTo>
                  <a:pt x="319" y="1222"/>
                  <a:pt x="319" y="1221"/>
                  <a:pt x="320" y="1220"/>
                </a:cubicBezTo>
                <a:cubicBezTo>
                  <a:pt x="320" y="1218"/>
                  <a:pt x="320" y="1217"/>
                  <a:pt x="321" y="1216"/>
                </a:cubicBezTo>
                <a:cubicBezTo>
                  <a:pt x="321" y="1215"/>
                  <a:pt x="321" y="1214"/>
                  <a:pt x="322" y="1214"/>
                </a:cubicBezTo>
                <a:cubicBezTo>
                  <a:pt x="322" y="1213"/>
                  <a:pt x="322" y="1212"/>
                  <a:pt x="322" y="1212"/>
                </a:cubicBezTo>
                <a:cubicBezTo>
                  <a:pt x="322" y="1211"/>
                  <a:pt x="322" y="1209"/>
                  <a:pt x="323" y="1208"/>
                </a:cubicBezTo>
                <a:cubicBezTo>
                  <a:pt x="324" y="1208"/>
                  <a:pt x="325" y="1207"/>
                  <a:pt x="325" y="1205"/>
                </a:cubicBezTo>
                <a:cubicBezTo>
                  <a:pt x="325" y="1204"/>
                  <a:pt x="325" y="1202"/>
                  <a:pt x="324" y="1201"/>
                </a:cubicBezTo>
                <a:cubicBezTo>
                  <a:pt x="323" y="1200"/>
                  <a:pt x="323" y="1199"/>
                  <a:pt x="323" y="1197"/>
                </a:cubicBezTo>
                <a:cubicBezTo>
                  <a:pt x="323" y="1196"/>
                  <a:pt x="323" y="1196"/>
                  <a:pt x="323" y="1195"/>
                </a:cubicBezTo>
                <a:cubicBezTo>
                  <a:pt x="323" y="1194"/>
                  <a:pt x="323" y="1194"/>
                  <a:pt x="323" y="1193"/>
                </a:cubicBezTo>
                <a:cubicBezTo>
                  <a:pt x="322" y="1192"/>
                  <a:pt x="323" y="1190"/>
                  <a:pt x="321" y="1189"/>
                </a:cubicBezTo>
                <a:cubicBezTo>
                  <a:pt x="321" y="1189"/>
                  <a:pt x="321" y="1189"/>
                  <a:pt x="321" y="1189"/>
                </a:cubicBezTo>
                <a:cubicBezTo>
                  <a:pt x="320" y="1188"/>
                  <a:pt x="321" y="1188"/>
                  <a:pt x="320" y="1188"/>
                </a:cubicBezTo>
                <a:cubicBezTo>
                  <a:pt x="319" y="1188"/>
                  <a:pt x="320" y="1190"/>
                  <a:pt x="320" y="1190"/>
                </a:cubicBezTo>
                <a:cubicBezTo>
                  <a:pt x="320" y="1191"/>
                  <a:pt x="320" y="1193"/>
                  <a:pt x="319" y="1195"/>
                </a:cubicBezTo>
                <a:cubicBezTo>
                  <a:pt x="319" y="1196"/>
                  <a:pt x="317" y="1196"/>
                  <a:pt x="316" y="1196"/>
                </a:cubicBezTo>
                <a:close/>
                <a:moveTo>
                  <a:pt x="372" y="1333"/>
                </a:moveTo>
                <a:cubicBezTo>
                  <a:pt x="372" y="1333"/>
                  <a:pt x="371" y="1332"/>
                  <a:pt x="371" y="1332"/>
                </a:cubicBezTo>
                <a:cubicBezTo>
                  <a:pt x="371" y="1332"/>
                  <a:pt x="371" y="1333"/>
                  <a:pt x="371" y="1333"/>
                </a:cubicBezTo>
                <a:cubicBezTo>
                  <a:pt x="371" y="1333"/>
                  <a:pt x="371" y="1333"/>
                  <a:pt x="371" y="1333"/>
                </a:cubicBezTo>
                <a:cubicBezTo>
                  <a:pt x="371" y="1334"/>
                  <a:pt x="372" y="1334"/>
                  <a:pt x="372" y="1333"/>
                </a:cubicBezTo>
                <a:close/>
                <a:moveTo>
                  <a:pt x="641" y="1249"/>
                </a:moveTo>
                <a:cubicBezTo>
                  <a:pt x="640" y="1249"/>
                  <a:pt x="639" y="1249"/>
                  <a:pt x="639" y="1249"/>
                </a:cubicBezTo>
                <a:cubicBezTo>
                  <a:pt x="639" y="1249"/>
                  <a:pt x="638" y="1248"/>
                  <a:pt x="638" y="1248"/>
                </a:cubicBezTo>
                <a:cubicBezTo>
                  <a:pt x="637" y="1248"/>
                  <a:pt x="637" y="1249"/>
                  <a:pt x="638" y="1249"/>
                </a:cubicBezTo>
                <a:cubicBezTo>
                  <a:pt x="638" y="1250"/>
                  <a:pt x="640" y="1250"/>
                  <a:pt x="641" y="1250"/>
                </a:cubicBezTo>
                <a:cubicBezTo>
                  <a:pt x="642" y="1250"/>
                  <a:pt x="641" y="1249"/>
                  <a:pt x="641" y="1249"/>
                </a:cubicBezTo>
                <a:close/>
                <a:moveTo>
                  <a:pt x="335" y="1194"/>
                </a:moveTo>
                <a:cubicBezTo>
                  <a:pt x="336" y="1195"/>
                  <a:pt x="337" y="1195"/>
                  <a:pt x="337" y="1195"/>
                </a:cubicBezTo>
                <a:cubicBezTo>
                  <a:pt x="338" y="1196"/>
                  <a:pt x="339" y="1195"/>
                  <a:pt x="339" y="1196"/>
                </a:cubicBezTo>
                <a:cubicBezTo>
                  <a:pt x="340" y="1196"/>
                  <a:pt x="340" y="1197"/>
                  <a:pt x="341" y="1196"/>
                </a:cubicBezTo>
                <a:cubicBezTo>
                  <a:pt x="341" y="1196"/>
                  <a:pt x="341" y="1195"/>
                  <a:pt x="341" y="1194"/>
                </a:cubicBezTo>
                <a:cubicBezTo>
                  <a:pt x="341" y="1194"/>
                  <a:pt x="342" y="1193"/>
                  <a:pt x="341" y="1193"/>
                </a:cubicBezTo>
                <a:cubicBezTo>
                  <a:pt x="340" y="1192"/>
                  <a:pt x="340" y="1193"/>
                  <a:pt x="340" y="1193"/>
                </a:cubicBezTo>
                <a:cubicBezTo>
                  <a:pt x="338" y="1195"/>
                  <a:pt x="336" y="1192"/>
                  <a:pt x="335" y="1193"/>
                </a:cubicBezTo>
                <a:cubicBezTo>
                  <a:pt x="334" y="1194"/>
                  <a:pt x="335" y="1194"/>
                  <a:pt x="335" y="1194"/>
                </a:cubicBezTo>
                <a:close/>
                <a:moveTo>
                  <a:pt x="635" y="1339"/>
                </a:moveTo>
                <a:cubicBezTo>
                  <a:pt x="635" y="1339"/>
                  <a:pt x="635" y="1341"/>
                  <a:pt x="635" y="1341"/>
                </a:cubicBezTo>
                <a:cubicBezTo>
                  <a:pt x="636" y="1342"/>
                  <a:pt x="636" y="1342"/>
                  <a:pt x="637" y="1342"/>
                </a:cubicBezTo>
                <a:cubicBezTo>
                  <a:pt x="637" y="1343"/>
                  <a:pt x="637" y="1345"/>
                  <a:pt x="638" y="1344"/>
                </a:cubicBezTo>
                <a:cubicBezTo>
                  <a:pt x="638" y="1343"/>
                  <a:pt x="637" y="1342"/>
                  <a:pt x="637" y="1341"/>
                </a:cubicBezTo>
                <a:cubicBezTo>
                  <a:pt x="636" y="1341"/>
                  <a:pt x="636" y="1339"/>
                  <a:pt x="635" y="1339"/>
                </a:cubicBezTo>
                <a:close/>
                <a:moveTo>
                  <a:pt x="636" y="1325"/>
                </a:moveTo>
                <a:cubicBezTo>
                  <a:pt x="636" y="1326"/>
                  <a:pt x="636" y="1327"/>
                  <a:pt x="634" y="1327"/>
                </a:cubicBezTo>
                <a:cubicBezTo>
                  <a:pt x="633" y="1327"/>
                  <a:pt x="633" y="1325"/>
                  <a:pt x="632" y="1326"/>
                </a:cubicBezTo>
                <a:cubicBezTo>
                  <a:pt x="630" y="1326"/>
                  <a:pt x="630" y="1328"/>
                  <a:pt x="632" y="1328"/>
                </a:cubicBezTo>
                <a:cubicBezTo>
                  <a:pt x="633" y="1329"/>
                  <a:pt x="633" y="1328"/>
                  <a:pt x="634" y="1328"/>
                </a:cubicBezTo>
                <a:cubicBezTo>
                  <a:pt x="635" y="1327"/>
                  <a:pt x="635" y="1328"/>
                  <a:pt x="635" y="1328"/>
                </a:cubicBezTo>
                <a:cubicBezTo>
                  <a:pt x="636" y="1329"/>
                  <a:pt x="637" y="1331"/>
                  <a:pt x="638" y="1330"/>
                </a:cubicBezTo>
                <a:cubicBezTo>
                  <a:pt x="639" y="1329"/>
                  <a:pt x="639" y="1329"/>
                  <a:pt x="639" y="1328"/>
                </a:cubicBezTo>
                <a:cubicBezTo>
                  <a:pt x="639" y="1327"/>
                  <a:pt x="639" y="1327"/>
                  <a:pt x="640" y="1327"/>
                </a:cubicBezTo>
                <a:cubicBezTo>
                  <a:pt x="642" y="1324"/>
                  <a:pt x="637" y="1322"/>
                  <a:pt x="636" y="1325"/>
                </a:cubicBezTo>
                <a:close/>
                <a:moveTo>
                  <a:pt x="626" y="1308"/>
                </a:moveTo>
                <a:cubicBezTo>
                  <a:pt x="626" y="1308"/>
                  <a:pt x="625" y="1308"/>
                  <a:pt x="625" y="1307"/>
                </a:cubicBezTo>
                <a:cubicBezTo>
                  <a:pt x="625" y="1306"/>
                  <a:pt x="625" y="1306"/>
                  <a:pt x="624" y="1306"/>
                </a:cubicBezTo>
                <a:cubicBezTo>
                  <a:pt x="623" y="1306"/>
                  <a:pt x="623" y="1306"/>
                  <a:pt x="623" y="1306"/>
                </a:cubicBezTo>
                <a:cubicBezTo>
                  <a:pt x="623" y="1307"/>
                  <a:pt x="624" y="1309"/>
                  <a:pt x="625" y="1309"/>
                </a:cubicBezTo>
                <a:cubicBezTo>
                  <a:pt x="626" y="1310"/>
                  <a:pt x="627" y="1311"/>
                  <a:pt x="627" y="1313"/>
                </a:cubicBezTo>
                <a:cubicBezTo>
                  <a:pt x="628" y="1314"/>
                  <a:pt x="629" y="1314"/>
                  <a:pt x="630" y="1315"/>
                </a:cubicBezTo>
                <a:cubicBezTo>
                  <a:pt x="630" y="1315"/>
                  <a:pt x="631" y="1316"/>
                  <a:pt x="631" y="1316"/>
                </a:cubicBezTo>
                <a:cubicBezTo>
                  <a:pt x="632" y="1317"/>
                  <a:pt x="632" y="1315"/>
                  <a:pt x="632" y="1315"/>
                </a:cubicBezTo>
                <a:cubicBezTo>
                  <a:pt x="632" y="1315"/>
                  <a:pt x="632" y="1315"/>
                  <a:pt x="632" y="1314"/>
                </a:cubicBezTo>
                <a:cubicBezTo>
                  <a:pt x="631" y="1314"/>
                  <a:pt x="631" y="1314"/>
                  <a:pt x="631" y="1314"/>
                </a:cubicBezTo>
                <a:cubicBezTo>
                  <a:pt x="631" y="1313"/>
                  <a:pt x="630" y="1313"/>
                  <a:pt x="630" y="1313"/>
                </a:cubicBezTo>
                <a:cubicBezTo>
                  <a:pt x="629" y="1313"/>
                  <a:pt x="629" y="1313"/>
                  <a:pt x="628" y="1313"/>
                </a:cubicBezTo>
                <a:cubicBezTo>
                  <a:pt x="627" y="1313"/>
                  <a:pt x="628" y="1312"/>
                  <a:pt x="628" y="1311"/>
                </a:cubicBezTo>
                <a:cubicBezTo>
                  <a:pt x="628" y="1310"/>
                  <a:pt x="628" y="1309"/>
                  <a:pt x="626" y="1308"/>
                </a:cubicBezTo>
                <a:close/>
                <a:moveTo>
                  <a:pt x="634" y="1334"/>
                </a:moveTo>
                <a:cubicBezTo>
                  <a:pt x="634" y="1334"/>
                  <a:pt x="634" y="1335"/>
                  <a:pt x="634" y="1336"/>
                </a:cubicBezTo>
                <a:cubicBezTo>
                  <a:pt x="635" y="1336"/>
                  <a:pt x="635" y="1336"/>
                  <a:pt x="635" y="1335"/>
                </a:cubicBezTo>
                <a:cubicBezTo>
                  <a:pt x="635" y="1335"/>
                  <a:pt x="635" y="1334"/>
                  <a:pt x="635" y="1334"/>
                </a:cubicBezTo>
                <a:cubicBezTo>
                  <a:pt x="635" y="1333"/>
                  <a:pt x="635" y="1333"/>
                  <a:pt x="634" y="1334"/>
                </a:cubicBezTo>
                <a:close/>
                <a:moveTo>
                  <a:pt x="600" y="1311"/>
                </a:moveTo>
                <a:cubicBezTo>
                  <a:pt x="599" y="1311"/>
                  <a:pt x="599" y="1311"/>
                  <a:pt x="598" y="1311"/>
                </a:cubicBezTo>
                <a:cubicBezTo>
                  <a:pt x="598" y="1310"/>
                  <a:pt x="597" y="1311"/>
                  <a:pt x="597" y="1312"/>
                </a:cubicBezTo>
                <a:cubicBezTo>
                  <a:pt x="597" y="1312"/>
                  <a:pt x="598" y="1313"/>
                  <a:pt x="599" y="1313"/>
                </a:cubicBezTo>
                <a:cubicBezTo>
                  <a:pt x="599" y="1313"/>
                  <a:pt x="599" y="1313"/>
                  <a:pt x="599" y="1313"/>
                </a:cubicBezTo>
                <a:cubicBezTo>
                  <a:pt x="600" y="1313"/>
                  <a:pt x="600" y="1311"/>
                  <a:pt x="600" y="1311"/>
                </a:cubicBezTo>
                <a:close/>
                <a:moveTo>
                  <a:pt x="603" y="1367"/>
                </a:moveTo>
                <a:cubicBezTo>
                  <a:pt x="605" y="1367"/>
                  <a:pt x="606" y="1369"/>
                  <a:pt x="608" y="1368"/>
                </a:cubicBezTo>
                <a:cubicBezTo>
                  <a:pt x="609" y="1368"/>
                  <a:pt x="611" y="1368"/>
                  <a:pt x="613" y="1369"/>
                </a:cubicBezTo>
                <a:cubicBezTo>
                  <a:pt x="614" y="1369"/>
                  <a:pt x="615" y="1370"/>
                  <a:pt x="617" y="1370"/>
                </a:cubicBezTo>
                <a:cubicBezTo>
                  <a:pt x="618" y="1370"/>
                  <a:pt x="620" y="1370"/>
                  <a:pt x="621" y="1371"/>
                </a:cubicBezTo>
                <a:cubicBezTo>
                  <a:pt x="622" y="1372"/>
                  <a:pt x="622" y="1372"/>
                  <a:pt x="623" y="1372"/>
                </a:cubicBezTo>
                <a:cubicBezTo>
                  <a:pt x="624" y="1372"/>
                  <a:pt x="624" y="1373"/>
                  <a:pt x="624" y="1373"/>
                </a:cubicBezTo>
                <a:cubicBezTo>
                  <a:pt x="624" y="1374"/>
                  <a:pt x="623" y="1374"/>
                  <a:pt x="623" y="1375"/>
                </a:cubicBezTo>
                <a:cubicBezTo>
                  <a:pt x="623" y="1376"/>
                  <a:pt x="624" y="1375"/>
                  <a:pt x="624" y="1375"/>
                </a:cubicBezTo>
                <a:cubicBezTo>
                  <a:pt x="626" y="1374"/>
                  <a:pt x="628" y="1374"/>
                  <a:pt x="630" y="1374"/>
                </a:cubicBezTo>
                <a:cubicBezTo>
                  <a:pt x="631" y="1374"/>
                  <a:pt x="632" y="1375"/>
                  <a:pt x="633" y="1374"/>
                </a:cubicBezTo>
                <a:cubicBezTo>
                  <a:pt x="634" y="1374"/>
                  <a:pt x="634" y="1374"/>
                  <a:pt x="635" y="1373"/>
                </a:cubicBezTo>
                <a:cubicBezTo>
                  <a:pt x="636" y="1373"/>
                  <a:pt x="638" y="1373"/>
                  <a:pt x="640" y="1373"/>
                </a:cubicBezTo>
                <a:cubicBezTo>
                  <a:pt x="642" y="1373"/>
                  <a:pt x="644" y="1373"/>
                  <a:pt x="645" y="1373"/>
                </a:cubicBezTo>
                <a:cubicBezTo>
                  <a:pt x="647" y="1373"/>
                  <a:pt x="649" y="1373"/>
                  <a:pt x="650" y="1373"/>
                </a:cubicBezTo>
                <a:cubicBezTo>
                  <a:pt x="651" y="1372"/>
                  <a:pt x="652" y="1372"/>
                  <a:pt x="652" y="1372"/>
                </a:cubicBezTo>
                <a:cubicBezTo>
                  <a:pt x="653" y="1371"/>
                  <a:pt x="653" y="1371"/>
                  <a:pt x="653" y="1370"/>
                </a:cubicBezTo>
                <a:cubicBezTo>
                  <a:pt x="653" y="1369"/>
                  <a:pt x="656" y="1367"/>
                  <a:pt x="654" y="1366"/>
                </a:cubicBezTo>
                <a:cubicBezTo>
                  <a:pt x="654" y="1367"/>
                  <a:pt x="654" y="1367"/>
                  <a:pt x="654" y="1367"/>
                </a:cubicBezTo>
                <a:cubicBezTo>
                  <a:pt x="654" y="1367"/>
                  <a:pt x="652" y="1368"/>
                  <a:pt x="652" y="1368"/>
                </a:cubicBezTo>
                <a:cubicBezTo>
                  <a:pt x="652" y="1368"/>
                  <a:pt x="651" y="1368"/>
                  <a:pt x="650" y="1368"/>
                </a:cubicBezTo>
                <a:cubicBezTo>
                  <a:pt x="650" y="1369"/>
                  <a:pt x="649" y="1369"/>
                  <a:pt x="648" y="1369"/>
                </a:cubicBezTo>
                <a:cubicBezTo>
                  <a:pt x="647" y="1369"/>
                  <a:pt x="647" y="1370"/>
                  <a:pt x="646" y="1370"/>
                </a:cubicBezTo>
                <a:cubicBezTo>
                  <a:pt x="645" y="1370"/>
                  <a:pt x="642" y="1370"/>
                  <a:pt x="643" y="1368"/>
                </a:cubicBezTo>
                <a:cubicBezTo>
                  <a:pt x="643" y="1368"/>
                  <a:pt x="644" y="1367"/>
                  <a:pt x="643" y="1366"/>
                </a:cubicBezTo>
                <a:cubicBezTo>
                  <a:pt x="643" y="1366"/>
                  <a:pt x="642" y="1366"/>
                  <a:pt x="641" y="1366"/>
                </a:cubicBezTo>
                <a:cubicBezTo>
                  <a:pt x="640" y="1366"/>
                  <a:pt x="640" y="1367"/>
                  <a:pt x="639" y="1367"/>
                </a:cubicBezTo>
                <a:cubicBezTo>
                  <a:pt x="638" y="1367"/>
                  <a:pt x="638" y="1367"/>
                  <a:pt x="637" y="1367"/>
                </a:cubicBezTo>
                <a:cubicBezTo>
                  <a:pt x="636" y="1366"/>
                  <a:pt x="635" y="1366"/>
                  <a:pt x="633" y="1366"/>
                </a:cubicBezTo>
                <a:cubicBezTo>
                  <a:pt x="632" y="1365"/>
                  <a:pt x="630" y="1365"/>
                  <a:pt x="628" y="1365"/>
                </a:cubicBezTo>
                <a:cubicBezTo>
                  <a:pt x="625" y="1365"/>
                  <a:pt x="623" y="1366"/>
                  <a:pt x="620" y="1366"/>
                </a:cubicBezTo>
                <a:cubicBezTo>
                  <a:pt x="618" y="1366"/>
                  <a:pt x="617" y="1366"/>
                  <a:pt x="615" y="1365"/>
                </a:cubicBezTo>
                <a:cubicBezTo>
                  <a:pt x="614" y="1365"/>
                  <a:pt x="614" y="1363"/>
                  <a:pt x="613" y="1363"/>
                </a:cubicBezTo>
                <a:cubicBezTo>
                  <a:pt x="612" y="1363"/>
                  <a:pt x="611" y="1363"/>
                  <a:pt x="611" y="1362"/>
                </a:cubicBezTo>
                <a:cubicBezTo>
                  <a:pt x="611" y="1361"/>
                  <a:pt x="612" y="1362"/>
                  <a:pt x="613" y="1361"/>
                </a:cubicBezTo>
                <a:cubicBezTo>
                  <a:pt x="613" y="1361"/>
                  <a:pt x="611" y="1360"/>
                  <a:pt x="611" y="1360"/>
                </a:cubicBezTo>
                <a:cubicBezTo>
                  <a:pt x="609" y="1359"/>
                  <a:pt x="608" y="1361"/>
                  <a:pt x="607" y="1361"/>
                </a:cubicBezTo>
                <a:cubicBezTo>
                  <a:pt x="606" y="1361"/>
                  <a:pt x="605" y="1361"/>
                  <a:pt x="605" y="1361"/>
                </a:cubicBezTo>
                <a:cubicBezTo>
                  <a:pt x="604" y="1360"/>
                  <a:pt x="605" y="1360"/>
                  <a:pt x="604" y="1359"/>
                </a:cubicBezTo>
                <a:cubicBezTo>
                  <a:pt x="603" y="1358"/>
                  <a:pt x="603" y="1359"/>
                  <a:pt x="603" y="1360"/>
                </a:cubicBezTo>
                <a:cubicBezTo>
                  <a:pt x="602" y="1361"/>
                  <a:pt x="601" y="1362"/>
                  <a:pt x="600" y="1363"/>
                </a:cubicBezTo>
                <a:cubicBezTo>
                  <a:pt x="600" y="1364"/>
                  <a:pt x="598" y="1366"/>
                  <a:pt x="598" y="1367"/>
                </a:cubicBezTo>
                <a:cubicBezTo>
                  <a:pt x="599" y="1367"/>
                  <a:pt x="602" y="1366"/>
                  <a:pt x="603" y="1367"/>
                </a:cubicBezTo>
                <a:close/>
                <a:moveTo>
                  <a:pt x="616" y="1319"/>
                </a:moveTo>
                <a:cubicBezTo>
                  <a:pt x="616" y="1320"/>
                  <a:pt x="616" y="1321"/>
                  <a:pt x="617" y="1320"/>
                </a:cubicBezTo>
                <a:cubicBezTo>
                  <a:pt x="617" y="1320"/>
                  <a:pt x="617" y="1318"/>
                  <a:pt x="616" y="1319"/>
                </a:cubicBezTo>
                <a:close/>
                <a:moveTo>
                  <a:pt x="616" y="1313"/>
                </a:moveTo>
                <a:cubicBezTo>
                  <a:pt x="615" y="1313"/>
                  <a:pt x="616" y="1314"/>
                  <a:pt x="615" y="1314"/>
                </a:cubicBezTo>
                <a:cubicBezTo>
                  <a:pt x="615" y="1315"/>
                  <a:pt x="614" y="1316"/>
                  <a:pt x="614" y="1316"/>
                </a:cubicBezTo>
                <a:cubicBezTo>
                  <a:pt x="615" y="1317"/>
                  <a:pt x="616" y="1315"/>
                  <a:pt x="616" y="1315"/>
                </a:cubicBezTo>
                <a:cubicBezTo>
                  <a:pt x="616" y="1314"/>
                  <a:pt x="618" y="1313"/>
                  <a:pt x="616" y="1313"/>
                </a:cubicBezTo>
                <a:close/>
                <a:moveTo>
                  <a:pt x="615" y="1337"/>
                </a:moveTo>
                <a:cubicBezTo>
                  <a:pt x="615" y="1337"/>
                  <a:pt x="617" y="1336"/>
                  <a:pt x="617" y="1336"/>
                </a:cubicBezTo>
                <a:cubicBezTo>
                  <a:pt x="618" y="1336"/>
                  <a:pt x="619" y="1336"/>
                  <a:pt x="619" y="1335"/>
                </a:cubicBezTo>
                <a:cubicBezTo>
                  <a:pt x="619" y="1335"/>
                  <a:pt x="619" y="1334"/>
                  <a:pt x="619" y="1334"/>
                </a:cubicBezTo>
                <a:cubicBezTo>
                  <a:pt x="618" y="1334"/>
                  <a:pt x="617" y="1335"/>
                  <a:pt x="616" y="1335"/>
                </a:cubicBezTo>
                <a:cubicBezTo>
                  <a:pt x="616" y="1335"/>
                  <a:pt x="614" y="1336"/>
                  <a:pt x="615" y="1337"/>
                </a:cubicBezTo>
                <a:close/>
                <a:moveTo>
                  <a:pt x="343" y="861"/>
                </a:moveTo>
                <a:cubicBezTo>
                  <a:pt x="343" y="863"/>
                  <a:pt x="344" y="860"/>
                  <a:pt x="345" y="860"/>
                </a:cubicBezTo>
                <a:cubicBezTo>
                  <a:pt x="345" y="859"/>
                  <a:pt x="346" y="860"/>
                  <a:pt x="346" y="859"/>
                </a:cubicBezTo>
                <a:cubicBezTo>
                  <a:pt x="346" y="858"/>
                  <a:pt x="345" y="858"/>
                  <a:pt x="345" y="857"/>
                </a:cubicBezTo>
                <a:cubicBezTo>
                  <a:pt x="344" y="857"/>
                  <a:pt x="344" y="856"/>
                  <a:pt x="344" y="856"/>
                </a:cubicBezTo>
                <a:cubicBezTo>
                  <a:pt x="342" y="854"/>
                  <a:pt x="343" y="858"/>
                  <a:pt x="343" y="859"/>
                </a:cubicBezTo>
                <a:cubicBezTo>
                  <a:pt x="343" y="859"/>
                  <a:pt x="343" y="860"/>
                  <a:pt x="343" y="861"/>
                </a:cubicBezTo>
                <a:close/>
                <a:moveTo>
                  <a:pt x="427" y="881"/>
                </a:moveTo>
                <a:cubicBezTo>
                  <a:pt x="427" y="881"/>
                  <a:pt x="428" y="881"/>
                  <a:pt x="429" y="882"/>
                </a:cubicBezTo>
                <a:cubicBezTo>
                  <a:pt x="430" y="882"/>
                  <a:pt x="430" y="883"/>
                  <a:pt x="431" y="884"/>
                </a:cubicBezTo>
                <a:cubicBezTo>
                  <a:pt x="433" y="884"/>
                  <a:pt x="432" y="881"/>
                  <a:pt x="432" y="881"/>
                </a:cubicBezTo>
                <a:cubicBezTo>
                  <a:pt x="433" y="879"/>
                  <a:pt x="433" y="878"/>
                  <a:pt x="431" y="878"/>
                </a:cubicBezTo>
                <a:cubicBezTo>
                  <a:pt x="430" y="877"/>
                  <a:pt x="429" y="877"/>
                  <a:pt x="428" y="876"/>
                </a:cubicBezTo>
                <a:cubicBezTo>
                  <a:pt x="427" y="876"/>
                  <a:pt x="427" y="875"/>
                  <a:pt x="426" y="875"/>
                </a:cubicBezTo>
                <a:cubicBezTo>
                  <a:pt x="425" y="875"/>
                  <a:pt x="426" y="876"/>
                  <a:pt x="426" y="877"/>
                </a:cubicBezTo>
                <a:cubicBezTo>
                  <a:pt x="426" y="878"/>
                  <a:pt x="425" y="880"/>
                  <a:pt x="427" y="881"/>
                </a:cubicBezTo>
                <a:close/>
                <a:moveTo>
                  <a:pt x="461" y="848"/>
                </a:moveTo>
                <a:cubicBezTo>
                  <a:pt x="462" y="848"/>
                  <a:pt x="463" y="845"/>
                  <a:pt x="463" y="844"/>
                </a:cubicBezTo>
                <a:cubicBezTo>
                  <a:pt x="463" y="843"/>
                  <a:pt x="464" y="841"/>
                  <a:pt x="465" y="840"/>
                </a:cubicBezTo>
                <a:cubicBezTo>
                  <a:pt x="465" y="839"/>
                  <a:pt x="465" y="837"/>
                  <a:pt x="466" y="836"/>
                </a:cubicBezTo>
                <a:cubicBezTo>
                  <a:pt x="466" y="835"/>
                  <a:pt x="467" y="835"/>
                  <a:pt x="467" y="834"/>
                </a:cubicBezTo>
                <a:cubicBezTo>
                  <a:pt x="468" y="833"/>
                  <a:pt x="468" y="832"/>
                  <a:pt x="468" y="832"/>
                </a:cubicBezTo>
                <a:cubicBezTo>
                  <a:pt x="469" y="830"/>
                  <a:pt x="470" y="828"/>
                  <a:pt x="471" y="826"/>
                </a:cubicBezTo>
                <a:cubicBezTo>
                  <a:pt x="471" y="824"/>
                  <a:pt x="471" y="822"/>
                  <a:pt x="472" y="821"/>
                </a:cubicBezTo>
                <a:cubicBezTo>
                  <a:pt x="472" y="820"/>
                  <a:pt x="473" y="818"/>
                  <a:pt x="472" y="817"/>
                </a:cubicBezTo>
                <a:cubicBezTo>
                  <a:pt x="471" y="816"/>
                  <a:pt x="469" y="822"/>
                  <a:pt x="468" y="823"/>
                </a:cubicBezTo>
                <a:cubicBezTo>
                  <a:pt x="468" y="826"/>
                  <a:pt x="465" y="828"/>
                  <a:pt x="464" y="830"/>
                </a:cubicBezTo>
                <a:cubicBezTo>
                  <a:pt x="464" y="832"/>
                  <a:pt x="463" y="832"/>
                  <a:pt x="462" y="833"/>
                </a:cubicBezTo>
                <a:cubicBezTo>
                  <a:pt x="460" y="834"/>
                  <a:pt x="460" y="835"/>
                  <a:pt x="460" y="836"/>
                </a:cubicBezTo>
                <a:cubicBezTo>
                  <a:pt x="459" y="838"/>
                  <a:pt x="459" y="839"/>
                  <a:pt x="459" y="841"/>
                </a:cubicBezTo>
                <a:cubicBezTo>
                  <a:pt x="459" y="842"/>
                  <a:pt x="459" y="843"/>
                  <a:pt x="460" y="845"/>
                </a:cubicBezTo>
                <a:cubicBezTo>
                  <a:pt x="460" y="846"/>
                  <a:pt x="460" y="849"/>
                  <a:pt x="461" y="848"/>
                </a:cubicBezTo>
                <a:close/>
                <a:moveTo>
                  <a:pt x="510" y="806"/>
                </a:moveTo>
                <a:cubicBezTo>
                  <a:pt x="510" y="805"/>
                  <a:pt x="510" y="805"/>
                  <a:pt x="511" y="805"/>
                </a:cubicBezTo>
                <a:cubicBezTo>
                  <a:pt x="512" y="804"/>
                  <a:pt x="512" y="804"/>
                  <a:pt x="512" y="804"/>
                </a:cubicBezTo>
                <a:cubicBezTo>
                  <a:pt x="512" y="803"/>
                  <a:pt x="511" y="803"/>
                  <a:pt x="511" y="803"/>
                </a:cubicBezTo>
                <a:cubicBezTo>
                  <a:pt x="511" y="803"/>
                  <a:pt x="511" y="802"/>
                  <a:pt x="510" y="802"/>
                </a:cubicBezTo>
                <a:cubicBezTo>
                  <a:pt x="510" y="801"/>
                  <a:pt x="509" y="801"/>
                  <a:pt x="508" y="801"/>
                </a:cubicBezTo>
                <a:cubicBezTo>
                  <a:pt x="508" y="801"/>
                  <a:pt x="507" y="802"/>
                  <a:pt x="506" y="802"/>
                </a:cubicBezTo>
                <a:cubicBezTo>
                  <a:pt x="506" y="802"/>
                  <a:pt x="505" y="802"/>
                  <a:pt x="504" y="802"/>
                </a:cubicBezTo>
                <a:cubicBezTo>
                  <a:pt x="504" y="802"/>
                  <a:pt x="503" y="802"/>
                  <a:pt x="502" y="802"/>
                </a:cubicBezTo>
                <a:cubicBezTo>
                  <a:pt x="502" y="802"/>
                  <a:pt x="501" y="803"/>
                  <a:pt x="501" y="803"/>
                </a:cubicBezTo>
                <a:cubicBezTo>
                  <a:pt x="500" y="804"/>
                  <a:pt x="499" y="804"/>
                  <a:pt x="498" y="806"/>
                </a:cubicBezTo>
                <a:cubicBezTo>
                  <a:pt x="498" y="807"/>
                  <a:pt x="497" y="808"/>
                  <a:pt x="496" y="809"/>
                </a:cubicBezTo>
                <a:cubicBezTo>
                  <a:pt x="495" y="810"/>
                  <a:pt x="494" y="810"/>
                  <a:pt x="493" y="811"/>
                </a:cubicBezTo>
                <a:cubicBezTo>
                  <a:pt x="493" y="812"/>
                  <a:pt x="492" y="813"/>
                  <a:pt x="492" y="815"/>
                </a:cubicBezTo>
                <a:cubicBezTo>
                  <a:pt x="492" y="817"/>
                  <a:pt x="491" y="819"/>
                  <a:pt x="492" y="821"/>
                </a:cubicBezTo>
                <a:cubicBezTo>
                  <a:pt x="493" y="822"/>
                  <a:pt x="493" y="822"/>
                  <a:pt x="493" y="823"/>
                </a:cubicBezTo>
                <a:cubicBezTo>
                  <a:pt x="493" y="824"/>
                  <a:pt x="493" y="825"/>
                  <a:pt x="493" y="825"/>
                </a:cubicBezTo>
                <a:cubicBezTo>
                  <a:pt x="494" y="826"/>
                  <a:pt x="494" y="826"/>
                  <a:pt x="494" y="827"/>
                </a:cubicBezTo>
                <a:cubicBezTo>
                  <a:pt x="494" y="828"/>
                  <a:pt x="493" y="828"/>
                  <a:pt x="493" y="829"/>
                </a:cubicBezTo>
                <a:cubicBezTo>
                  <a:pt x="492" y="831"/>
                  <a:pt x="496" y="828"/>
                  <a:pt x="496" y="828"/>
                </a:cubicBezTo>
                <a:cubicBezTo>
                  <a:pt x="497" y="827"/>
                  <a:pt x="498" y="826"/>
                  <a:pt x="499" y="825"/>
                </a:cubicBezTo>
                <a:cubicBezTo>
                  <a:pt x="500" y="823"/>
                  <a:pt x="500" y="822"/>
                  <a:pt x="502" y="822"/>
                </a:cubicBezTo>
                <a:cubicBezTo>
                  <a:pt x="503" y="821"/>
                  <a:pt x="505" y="822"/>
                  <a:pt x="505" y="820"/>
                </a:cubicBezTo>
                <a:cubicBezTo>
                  <a:pt x="506" y="819"/>
                  <a:pt x="505" y="818"/>
                  <a:pt x="505" y="818"/>
                </a:cubicBezTo>
                <a:cubicBezTo>
                  <a:pt x="506" y="817"/>
                  <a:pt x="507" y="817"/>
                  <a:pt x="507" y="817"/>
                </a:cubicBezTo>
                <a:cubicBezTo>
                  <a:pt x="508" y="817"/>
                  <a:pt x="509" y="817"/>
                  <a:pt x="508" y="816"/>
                </a:cubicBezTo>
                <a:cubicBezTo>
                  <a:pt x="508" y="815"/>
                  <a:pt x="508" y="815"/>
                  <a:pt x="507" y="815"/>
                </a:cubicBezTo>
                <a:cubicBezTo>
                  <a:pt x="506" y="814"/>
                  <a:pt x="506" y="814"/>
                  <a:pt x="506" y="813"/>
                </a:cubicBezTo>
                <a:cubicBezTo>
                  <a:pt x="505" y="812"/>
                  <a:pt x="506" y="812"/>
                  <a:pt x="506" y="811"/>
                </a:cubicBezTo>
                <a:cubicBezTo>
                  <a:pt x="507" y="810"/>
                  <a:pt x="505" y="809"/>
                  <a:pt x="506" y="808"/>
                </a:cubicBezTo>
                <a:cubicBezTo>
                  <a:pt x="507" y="806"/>
                  <a:pt x="509" y="807"/>
                  <a:pt x="510" y="806"/>
                </a:cubicBezTo>
                <a:close/>
                <a:moveTo>
                  <a:pt x="562" y="738"/>
                </a:moveTo>
                <a:cubicBezTo>
                  <a:pt x="562" y="738"/>
                  <a:pt x="561" y="738"/>
                  <a:pt x="561" y="738"/>
                </a:cubicBezTo>
                <a:cubicBezTo>
                  <a:pt x="560" y="738"/>
                  <a:pt x="560" y="738"/>
                  <a:pt x="560" y="738"/>
                </a:cubicBezTo>
                <a:cubicBezTo>
                  <a:pt x="560" y="738"/>
                  <a:pt x="560" y="739"/>
                  <a:pt x="561" y="739"/>
                </a:cubicBezTo>
                <a:cubicBezTo>
                  <a:pt x="561" y="739"/>
                  <a:pt x="562" y="739"/>
                  <a:pt x="562" y="738"/>
                </a:cubicBezTo>
                <a:close/>
                <a:moveTo>
                  <a:pt x="534" y="732"/>
                </a:moveTo>
                <a:cubicBezTo>
                  <a:pt x="534" y="732"/>
                  <a:pt x="533" y="731"/>
                  <a:pt x="533" y="730"/>
                </a:cubicBezTo>
                <a:cubicBezTo>
                  <a:pt x="532" y="730"/>
                  <a:pt x="530" y="731"/>
                  <a:pt x="529" y="729"/>
                </a:cubicBezTo>
                <a:cubicBezTo>
                  <a:pt x="528" y="729"/>
                  <a:pt x="528" y="728"/>
                  <a:pt x="527" y="728"/>
                </a:cubicBezTo>
                <a:cubicBezTo>
                  <a:pt x="527" y="728"/>
                  <a:pt x="526" y="729"/>
                  <a:pt x="526" y="730"/>
                </a:cubicBezTo>
                <a:cubicBezTo>
                  <a:pt x="526" y="731"/>
                  <a:pt x="526" y="733"/>
                  <a:pt x="524" y="732"/>
                </a:cubicBezTo>
                <a:cubicBezTo>
                  <a:pt x="523" y="732"/>
                  <a:pt x="523" y="732"/>
                  <a:pt x="522" y="732"/>
                </a:cubicBezTo>
                <a:cubicBezTo>
                  <a:pt x="522" y="733"/>
                  <a:pt x="521" y="734"/>
                  <a:pt x="522" y="734"/>
                </a:cubicBezTo>
                <a:cubicBezTo>
                  <a:pt x="522" y="735"/>
                  <a:pt x="522" y="737"/>
                  <a:pt x="524" y="737"/>
                </a:cubicBezTo>
                <a:cubicBezTo>
                  <a:pt x="525" y="736"/>
                  <a:pt x="523" y="734"/>
                  <a:pt x="524" y="733"/>
                </a:cubicBezTo>
                <a:cubicBezTo>
                  <a:pt x="524" y="734"/>
                  <a:pt x="525" y="734"/>
                  <a:pt x="525" y="734"/>
                </a:cubicBezTo>
                <a:cubicBezTo>
                  <a:pt x="526" y="735"/>
                  <a:pt x="526" y="736"/>
                  <a:pt x="527" y="736"/>
                </a:cubicBezTo>
                <a:cubicBezTo>
                  <a:pt x="527" y="737"/>
                  <a:pt x="528" y="737"/>
                  <a:pt x="528" y="738"/>
                </a:cubicBezTo>
                <a:cubicBezTo>
                  <a:pt x="529" y="739"/>
                  <a:pt x="529" y="739"/>
                  <a:pt x="530" y="740"/>
                </a:cubicBezTo>
                <a:cubicBezTo>
                  <a:pt x="531" y="740"/>
                  <a:pt x="532" y="740"/>
                  <a:pt x="532" y="740"/>
                </a:cubicBezTo>
                <a:cubicBezTo>
                  <a:pt x="533" y="741"/>
                  <a:pt x="532" y="742"/>
                  <a:pt x="533" y="742"/>
                </a:cubicBezTo>
                <a:cubicBezTo>
                  <a:pt x="534" y="742"/>
                  <a:pt x="534" y="740"/>
                  <a:pt x="534" y="739"/>
                </a:cubicBezTo>
                <a:cubicBezTo>
                  <a:pt x="534" y="738"/>
                  <a:pt x="532" y="739"/>
                  <a:pt x="531" y="738"/>
                </a:cubicBezTo>
                <a:cubicBezTo>
                  <a:pt x="531" y="738"/>
                  <a:pt x="531" y="737"/>
                  <a:pt x="531" y="737"/>
                </a:cubicBezTo>
                <a:cubicBezTo>
                  <a:pt x="531" y="736"/>
                  <a:pt x="529" y="734"/>
                  <a:pt x="531" y="733"/>
                </a:cubicBezTo>
                <a:cubicBezTo>
                  <a:pt x="531" y="732"/>
                  <a:pt x="532" y="735"/>
                  <a:pt x="533" y="736"/>
                </a:cubicBezTo>
                <a:cubicBezTo>
                  <a:pt x="533" y="736"/>
                  <a:pt x="534" y="736"/>
                  <a:pt x="534" y="737"/>
                </a:cubicBezTo>
                <a:cubicBezTo>
                  <a:pt x="534" y="738"/>
                  <a:pt x="535" y="739"/>
                  <a:pt x="535" y="739"/>
                </a:cubicBezTo>
                <a:cubicBezTo>
                  <a:pt x="535" y="738"/>
                  <a:pt x="535" y="737"/>
                  <a:pt x="535" y="736"/>
                </a:cubicBezTo>
                <a:cubicBezTo>
                  <a:pt x="534" y="735"/>
                  <a:pt x="535" y="735"/>
                  <a:pt x="535" y="734"/>
                </a:cubicBezTo>
                <a:cubicBezTo>
                  <a:pt x="535" y="733"/>
                  <a:pt x="535" y="733"/>
                  <a:pt x="534" y="732"/>
                </a:cubicBezTo>
                <a:close/>
                <a:moveTo>
                  <a:pt x="346" y="890"/>
                </a:moveTo>
                <a:cubicBezTo>
                  <a:pt x="346" y="890"/>
                  <a:pt x="346" y="892"/>
                  <a:pt x="347" y="892"/>
                </a:cubicBezTo>
                <a:cubicBezTo>
                  <a:pt x="348" y="891"/>
                  <a:pt x="347" y="890"/>
                  <a:pt x="347" y="889"/>
                </a:cubicBezTo>
                <a:cubicBezTo>
                  <a:pt x="348" y="888"/>
                  <a:pt x="348" y="888"/>
                  <a:pt x="348" y="887"/>
                </a:cubicBezTo>
                <a:cubicBezTo>
                  <a:pt x="348" y="886"/>
                  <a:pt x="349" y="886"/>
                  <a:pt x="350" y="885"/>
                </a:cubicBezTo>
                <a:cubicBezTo>
                  <a:pt x="350" y="884"/>
                  <a:pt x="350" y="883"/>
                  <a:pt x="350" y="882"/>
                </a:cubicBezTo>
                <a:cubicBezTo>
                  <a:pt x="351" y="881"/>
                  <a:pt x="352" y="879"/>
                  <a:pt x="351" y="879"/>
                </a:cubicBezTo>
                <a:cubicBezTo>
                  <a:pt x="350" y="878"/>
                  <a:pt x="350" y="881"/>
                  <a:pt x="350" y="881"/>
                </a:cubicBezTo>
                <a:cubicBezTo>
                  <a:pt x="349" y="882"/>
                  <a:pt x="348" y="884"/>
                  <a:pt x="347" y="885"/>
                </a:cubicBezTo>
                <a:cubicBezTo>
                  <a:pt x="347" y="885"/>
                  <a:pt x="347" y="886"/>
                  <a:pt x="346" y="887"/>
                </a:cubicBezTo>
                <a:cubicBezTo>
                  <a:pt x="346" y="887"/>
                  <a:pt x="345" y="888"/>
                  <a:pt x="345" y="888"/>
                </a:cubicBezTo>
                <a:cubicBezTo>
                  <a:pt x="345" y="889"/>
                  <a:pt x="346" y="889"/>
                  <a:pt x="346" y="890"/>
                </a:cubicBezTo>
                <a:close/>
                <a:moveTo>
                  <a:pt x="364" y="892"/>
                </a:moveTo>
                <a:cubicBezTo>
                  <a:pt x="365" y="892"/>
                  <a:pt x="365" y="891"/>
                  <a:pt x="366" y="891"/>
                </a:cubicBezTo>
                <a:cubicBezTo>
                  <a:pt x="367" y="891"/>
                  <a:pt x="367" y="892"/>
                  <a:pt x="368" y="892"/>
                </a:cubicBezTo>
                <a:cubicBezTo>
                  <a:pt x="369" y="891"/>
                  <a:pt x="368" y="889"/>
                  <a:pt x="367" y="888"/>
                </a:cubicBezTo>
                <a:cubicBezTo>
                  <a:pt x="366" y="888"/>
                  <a:pt x="364" y="888"/>
                  <a:pt x="363" y="888"/>
                </a:cubicBezTo>
                <a:cubicBezTo>
                  <a:pt x="362" y="888"/>
                  <a:pt x="362" y="888"/>
                  <a:pt x="361" y="887"/>
                </a:cubicBezTo>
                <a:cubicBezTo>
                  <a:pt x="360" y="887"/>
                  <a:pt x="360" y="886"/>
                  <a:pt x="359" y="886"/>
                </a:cubicBezTo>
                <a:cubicBezTo>
                  <a:pt x="358" y="886"/>
                  <a:pt x="358" y="887"/>
                  <a:pt x="357" y="887"/>
                </a:cubicBezTo>
                <a:cubicBezTo>
                  <a:pt x="356" y="887"/>
                  <a:pt x="353" y="886"/>
                  <a:pt x="353" y="888"/>
                </a:cubicBezTo>
                <a:cubicBezTo>
                  <a:pt x="353" y="889"/>
                  <a:pt x="353" y="890"/>
                  <a:pt x="354" y="890"/>
                </a:cubicBezTo>
                <a:cubicBezTo>
                  <a:pt x="354" y="891"/>
                  <a:pt x="355" y="891"/>
                  <a:pt x="356" y="891"/>
                </a:cubicBezTo>
                <a:cubicBezTo>
                  <a:pt x="357" y="891"/>
                  <a:pt x="358" y="892"/>
                  <a:pt x="360" y="893"/>
                </a:cubicBezTo>
                <a:cubicBezTo>
                  <a:pt x="361" y="894"/>
                  <a:pt x="363" y="893"/>
                  <a:pt x="364" y="892"/>
                </a:cubicBezTo>
                <a:close/>
                <a:moveTo>
                  <a:pt x="353" y="896"/>
                </a:moveTo>
                <a:cubicBezTo>
                  <a:pt x="353" y="897"/>
                  <a:pt x="354" y="898"/>
                  <a:pt x="354" y="898"/>
                </a:cubicBezTo>
                <a:cubicBezTo>
                  <a:pt x="355" y="898"/>
                  <a:pt x="355" y="898"/>
                  <a:pt x="355" y="899"/>
                </a:cubicBezTo>
                <a:cubicBezTo>
                  <a:pt x="356" y="899"/>
                  <a:pt x="356" y="900"/>
                  <a:pt x="357" y="900"/>
                </a:cubicBezTo>
                <a:cubicBezTo>
                  <a:pt x="358" y="899"/>
                  <a:pt x="356" y="897"/>
                  <a:pt x="356" y="897"/>
                </a:cubicBezTo>
                <a:cubicBezTo>
                  <a:pt x="356" y="897"/>
                  <a:pt x="356" y="896"/>
                  <a:pt x="355" y="896"/>
                </a:cubicBezTo>
                <a:cubicBezTo>
                  <a:pt x="355" y="895"/>
                  <a:pt x="353" y="896"/>
                  <a:pt x="353" y="896"/>
                </a:cubicBezTo>
                <a:close/>
                <a:moveTo>
                  <a:pt x="214" y="1262"/>
                </a:moveTo>
                <a:cubicBezTo>
                  <a:pt x="215" y="1262"/>
                  <a:pt x="215" y="1262"/>
                  <a:pt x="216" y="1262"/>
                </a:cubicBezTo>
                <a:cubicBezTo>
                  <a:pt x="217" y="1262"/>
                  <a:pt x="218" y="1263"/>
                  <a:pt x="218" y="1264"/>
                </a:cubicBezTo>
                <a:cubicBezTo>
                  <a:pt x="219" y="1265"/>
                  <a:pt x="220" y="1264"/>
                  <a:pt x="220" y="1263"/>
                </a:cubicBezTo>
                <a:cubicBezTo>
                  <a:pt x="220" y="1262"/>
                  <a:pt x="220" y="1261"/>
                  <a:pt x="220" y="1261"/>
                </a:cubicBezTo>
                <a:cubicBezTo>
                  <a:pt x="220" y="1260"/>
                  <a:pt x="219" y="1260"/>
                  <a:pt x="219" y="1259"/>
                </a:cubicBezTo>
                <a:cubicBezTo>
                  <a:pt x="219" y="1259"/>
                  <a:pt x="219" y="1258"/>
                  <a:pt x="218" y="1258"/>
                </a:cubicBezTo>
                <a:cubicBezTo>
                  <a:pt x="218" y="1258"/>
                  <a:pt x="217" y="1258"/>
                  <a:pt x="216" y="1258"/>
                </a:cubicBezTo>
                <a:cubicBezTo>
                  <a:pt x="215" y="1258"/>
                  <a:pt x="214" y="1258"/>
                  <a:pt x="212" y="1258"/>
                </a:cubicBezTo>
                <a:cubicBezTo>
                  <a:pt x="212" y="1257"/>
                  <a:pt x="210" y="1258"/>
                  <a:pt x="210" y="1259"/>
                </a:cubicBezTo>
                <a:cubicBezTo>
                  <a:pt x="211" y="1260"/>
                  <a:pt x="212" y="1260"/>
                  <a:pt x="213" y="1260"/>
                </a:cubicBezTo>
                <a:cubicBezTo>
                  <a:pt x="213" y="1261"/>
                  <a:pt x="214" y="1261"/>
                  <a:pt x="214" y="1262"/>
                </a:cubicBezTo>
                <a:close/>
                <a:moveTo>
                  <a:pt x="342" y="869"/>
                </a:moveTo>
                <a:cubicBezTo>
                  <a:pt x="343" y="868"/>
                  <a:pt x="342" y="868"/>
                  <a:pt x="341" y="868"/>
                </a:cubicBezTo>
                <a:cubicBezTo>
                  <a:pt x="340" y="867"/>
                  <a:pt x="339" y="867"/>
                  <a:pt x="337" y="867"/>
                </a:cubicBezTo>
                <a:cubicBezTo>
                  <a:pt x="336" y="867"/>
                  <a:pt x="334" y="868"/>
                  <a:pt x="333" y="868"/>
                </a:cubicBezTo>
                <a:cubicBezTo>
                  <a:pt x="332" y="869"/>
                  <a:pt x="331" y="869"/>
                  <a:pt x="329" y="869"/>
                </a:cubicBezTo>
                <a:cubicBezTo>
                  <a:pt x="329" y="869"/>
                  <a:pt x="327" y="868"/>
                  <a:pt x="326" y="869"/>
                </a:cubicBezTo>
                <a:cubicBezTo>
                  <a:pt x="326" y="870"/>
                  <a:pt x="327" y="871"/>
                  <a:pt x="328" y="871"/>
                </a:cubicBezTo>
                <a:cubicBezTo>
                  <a:pt x="329" y="872"/>
                  <a:pt x="330" y="873"/>
                  <a:pt x="330" y="874"/>
                </a:cubicBezTo>
                <a:cubicBezTo>
                  <a:pt x="331" y="875"/>
                  <a:pt x="331" y="876"/>
                  <a:pt x="332" y="878"/>
                </a:cubicBezTo>
                <a:cubicBezTo>
                  <a:pt x="333" y="879"/>
                  <a:pt x="334" y="878"/>
                  <a:pt x="336" y="879"/>
                </a:cubicBezTo>
                <a:cubicBezTo>
                  <a:pt x="337" y="879"/>
                  <a:pt x="338" y="880"/>
                  <a:pt x="339" y="881"/>
                </a:cubicBezTo>
                <a:cubicBezTo>
                  <a:pt x="340" y="882"/>
                  <a:pt x="341" y="883"/>
                  <a:pt x="342" y="882"/>
                </a:cubicBezTo>
                <a:cubicBezTo>
                  <a:pt x="344" y="882"/>
                  <a:pt x="345" y="882"/>
                  <a:pt x="347" y="881"/>
                </a:cubicBezTo>
                <a:cubicBezTo>
                  <a:pt x="348" y="880"/>
                  <a:pt x="348" y="879"/>
                  <a:pt x="348" y="878"/>
                </a:cubicBezTo>
                <a:cubicBezTo>
                  <a:pt x="348" y="876"/>
                  <a:pt x="348" y="875"/>
                  <a:pt x="348" y="873"/>
                </a:cubicBezTo>
                <a:cubicBezTo>
                  <a:pt x="347" y="872"/>
                  <a:pt x="345" y="871"/>
                  <a:pt x="347" y="870"/>
                </a:cubicBezTo>
                <a:cubicBezTo>
                  <a:pt x="347" y="870"/>
                  <a:pt x="348" y="870"/>
                  <a:pt x="348" y="870"/>
                </a:cubicBezTo>
                <a:cubicBezTo>
                  <a:pt x="347" y="869"/>
                  <a:pt x="347" y="869"/>
                  <a:pt x="347" y="869"/>
                </a:cubicBezTo>
                <a:cubicBezTo>
                  <a:pt x="346" y="869"/>
                  <a:pt x="346" y="869"/>
                  <a:pt x="345" y="868"/>
                </a:cubicBezTo>
                <a:cubicBezTo>
                  <a:pt x="345" y="867"/>
                  <a:pt x="345" y="866"/>
                  <a:pt x="344" y="866"/>
                </a:cubicBezTo>
                <a:cubicBezTo>
                  <a:pt x="344" y="867"/>
                  <a:pt x="344" y="867"/>
                  <a:pt x="344" y="868"/>
                </a:cubicBezTo>
                <a:cubicBezTo>
                  <a:pt x="344" y="869"/>
                  <a:pt x="343" y="872"/>
                  <a:pt x="342" y="871"/>
                </a:cubicBezTo>
                <a:cubicBezTo>
                  <a:pt x="341" y="870"/>
                  <a:pt x="341" y="870"/>
                  <a:pt x="341" y="869"/>
                </a:cubicBezTo>
                <a:cubicBezTo>
                  <a:pt x="342" y="869"/>
                  <a:pt x="342" y="869"/>
                  <a:pt x="342" y="869"/>
                </a:cubicBezTo>
                <a:close/>
                <a:moveTo>
                  <a:pt x="570" y="736"/>
                </a:moveTo>
                <a:cubicBezTo>
                  <a:pt x="569" y="736"/>
                  <a:pt x="569" y="736"/>
                  <a:pt x="569" y="737"/>
                </a:cubicBezTo>
                <a:cubicBezTo>
                  <a:pt x="569" y="737"/>
                  <a:pt x="570" y="737"/>
                  <a:pt x="570" y="737"/>
                </a:cubicBezTo>
                <a:cubicBezTo>
                  <a:pt x="571" y="736"/>
                  <a:pt x="572" y="736"/>
                  <a:pt x="572" y="736"/>
                </a:cubicBezTo>
                <a:cubicBezTo>
                  <a:pt x="571" y="735"/>
                  <a:pt x="571" y="735"/>
                  <a:pt x="570" y="736"/>
                </a:cubicBezTo>
                <a:close/>
                <a:moveTo>
                  <a:pt x="242" y="743"/>
                </a:moveTo>
                <a:cubicBezTo>
                  <a:pt x="242" y="743"/>
                  <a:pt x="241" y="742"/>
                  <a:pt x="241" y="742"/>
                </a:cubicBezTo>
                <a:cubicBezTo>
                  <a:pt x="240" y="742"/>
                  <a:pt x="240" y="743"/>
                  <a:pt x="241" y="744"/>
                </a:cubicBezTo>
                <a:cubicBezTo>
                  <a:pt x="241" y="745"/>
                  <a:pt x="241" y="746"/>
                  <a:pt x="243" y="747"/>
                </a:cubicBezTo>
                <a:cubicBezTo>
                  <a:pt x="243" y="747"/>
                  <a:pt x="244" y="747"/>
                  <a:pt x="245" y="747"/>
                </a:cubicBezTo>
                <a:cubicBezTo>
                  <a:pt x="246" y="746"/>
                  <a:pt x="245" y="746"/>
                  <a:pt x="244" y="746"/>
                </a:cubicBezTo>
                <a:cubicBezTo>
                  <a:pt x="244" y="745"/>
                  <a:pt x="245" y="744"/>
                  <a:pt x="245" y="744"/>
                </a:cubicBezTo>
                <a:cubicBezTo>
                  <a:pt x="246" y="744"/>
                  <a:pt x="247" y="744"/>
                  <a:pt x="247" y="744"/>
                </a:cubicBezTo>
                <a:cubicBezTo>
                  <a:pt x="248" y="743"/>
                  <a:pt x="248" y="743"/>
                  <a:pt x="248" y="742"/>
                </a:cubicBezTo>
                <a:cubicBezTo>
                  <a:pt x="248" y="741"/>
                  <a:pt x="248" y="740"/>
                  <a:pt x="248" y="740"/>
                </a:cubicBezTo>
                <a:cubicBezTo>
                  <a:pt x="248" y="739"/>
                  <a:pt x="248" y="739"/>
                  <a:pt x="247" y="739"/>
                </a:cubicBezTo>
                <a:cubicBezTo>
                  <a:pt x="246" y="739"/>
                  <a:pt x="243" y="740"/>
                  <a:pt x="243" y="742"/>
                </a:cubicBezTo>
                <a:cubicBezTo>
                  <a:pt x="243" y="742"/>
                  <a:pt x="244" y="742"/>
                  <a:pt x="243" y="743"/>
                </a:cubicBezTo>
                <a:cubicBezTo>
                  <a:pt x="243" y="743"/>
                  <a:pt x="242" y="743"/>
                  <a:pt x="242" y="743"/>
                </a:cubicBezTo>
                <a:close/>
                <a:moveTo>
                  <a:pt x="458" y="1181"/>
                </a:moveTo>
                <a:cubicBezTo>
                  <a:pt x="459" y="1181"/>
                  <a:pt x="460" y="1181"/>
                  <a:pt x="460" y="1181"/>
                </a:cubicBezTo>
                <a:cubicBezTo>
                  <a:pt x="461" y="1182"/>
                  <a:pt x="462" y="1182"/>
                  <a:pt x="462" y="1182"/>
                </a:cubicBezTo>
                <a:cubicBezTo>
                  <a:pt x="463" y="1182"/>
                  <a:pt x="466" y="1182"/>
                  <a:pt x="466" y="1181"/>
                </a:cubicBezTo>
                <a:cubicBezTo>
                  <a:pt x="466" y="1180"/>
                  <a:pt x="463" y="1179"/>
                  <a:pt x="462" y="1180"/>
                </a:cubicBezTo>
                <a:cubicBezTo>
                  <a:pt x="461" y="1180"/>
                  <a:pt x="460" y="1180"/>
                  <a:pt x="459" y="1180"/>
                </a:cubicBezTo>
                <a:cubicBezTo>
                  <a:pt x="459" y="1179"/>
                  <a:pt x="458" y="1178"/>
                  <a:pt x="457" y="1179"/>
                </a:cubicBezTo>
                <a:cubicBezTo>
                  <a:pt x="457" y="1179"/>
                  <a:pt x="458" y="1180"/>
                  <a:pt x="458" y="1180"/>
                </a:cubicBezTo>
                <a:cubicBezTo>
                  <a:pt x="458" y="1180"/>
                  <a:pt x="457" y="1180"/>
                  <a:pt x="457" y="1180"/>
                </a:cubicBezTo>
                <a:cubicBezTo>
                  <a:pt x="457" y="1181"/>
                  <a:pt x="458" y="1181"/>
                  <a:pt x="458" y="1181"/>
                </a:cubicBezTo>
                <a:close/>
                <a:moveTo>
                  <a:pt x="570" y="772"/>
                </a:moveTo>
                <a:cubicBezTo>
                  <a:pt x="570" y="773"/>
                  <a:pt x="571" y="773"/>
                  <a:pt x="572" y="773"/>
                </a:cubicBezTo>
                <a:cubicBezTo>
                  <a:pt x="573" y="773"/>
                  <a:pt x="573" y="773"/>
                  <a:pt x="574" y="773"/>
                </a:cubicBezTo>
                <a:cubicBezTo>
                  <a:pt x="575" y="774"/>
                  <a:pt x="575" y="774"/>
                  <a:pt x="576" y="775"/>
                </a:cubicBezTo>
                <a:cubicBezTo>
                  <a:pt x="578" y="775"/>
                  <a:pt x="579" y="775"/>
                  <a:pt x="579" y="777"/>
                </a:cubicBezTo>
                <a:cubicBezTo>
                  <a:pt x="579" y="778"/>
                  <a:pt x="578" y="779"/>
                  <a:pt x="579" y="779"/>
                </a:cubicBezTo>
                <a:cubicBezTo>
                  <a:pt x="580" y="780"/>
                  <a:pt x="580" y="779"/>
                  <a:pt x="581" y="778"/>
                </a:cubicBezTo>
                <a:cubicBezTo>
                  <a:pt x="582" y="777"/>
                  <a:pt x="583" y="776"/>
                  <a:pt x="585" y="776"/>
                </a:cubicBezTo>
                <a:cubicBezTo>
                  <a:pt x="586" y="776"/>
                  <a:pt x="589" y="776"/>
                  <a:pt x="587" y="774"/>
                </a:cubicBezTo>
                <a:cubicBezTo>
                  <a:pt x="587" y="774"/>
                  <a:pt x="587" y="773"/>
                  <a:pt x="586" y="773"/>
                </a:cubicBezTo>
                <a:cubicBezTo>
                  <a:pt x="586" y="772"/>
                  <a:pt x="585" y="772"/>
                  <a:pt x="584" y="772"/>
                </a:cubicBezTo>
                <a:cubicBezTo>
                  <a:pt x="583" y="771"/>
                  <a:pt x="583" y="769"/>
                  <a:pt x="582" y="769"/>
                </a:cubicBezTo>
                <a:cubicBezTo>
                  <a:pt x="581" y="768"/>
                  <a:pt x="579" y="770"/>
                  <a:pt x="579" y="770"/>
                </a:cubicBezTo>
                <a:cubicBezTo>
                  <a:pt x="577" y="771"/>
                  <a:pt x="576" y="771"/>
                  <a:pt x="575" y="772"/>
                </a:cubicBezTo>
                <a:cubicBezTo>
                  <a:pt x="575" y="772"/>
                  <a:pt x="574" y="772"/>
                  <a:pt x="574" y="772"/>
                </a:cubicBezTo>
                <a:cubicBezTo>
                  <a:pt x="573" y="772"/>
                  <a:pt x="573" y="772"/>
                  <a:pt x="572" y="772"/>
                </a:cubicBezTo>
                <a:cubicBezTo>
                  <a:pt x="572" y="772"/>
                  <a:pt x="570" y="771"/>
                  <a:pt x="570" y="772"/>
                </a:cubicBezTo>
                <a:close/>
                <a:moveTo>
                  <a:pt x="565" y="737"/>
                </a:moveTo>
                <a:cubicBezTo>
                  <a:pt x="564" y="737"/>
                  <a:pt x="564" y="737"/>
                  <a:pt x="564" y="737"/>
                </a:cubicBezTo>
                <a:cubicBezTo>
                  <a:pt x="564" y="738"/>
                  <a:pt x="564" y="738"/>
                  <a:pt x="565" y="738"/>
                </a:cubicBezTo>
                <a:cubicBezTo>
                  <a:pt x="565" y="738"/>
                  <a:pt x="566" y="738"/>
                  <a:pt x="566" y="737"/>
                </a:cubicBezTo>
                <a:cubicBezTo>
                  <a:pt x="566" y="737"/>
                  <a:pt x="565" y="737"/>
                  <a:pt x="565" y="737"/>
                </a:cubicBezTo>
                <a:close/>
                <a:moveTo>
                  <a:pt x="2367" y="254"/>
                </a:moveTo>
                <a:cubicBezTo>
                  <a:pt x="2366" y="254"/>
                  <a:pt x="2366" y="254"/>
                  <a:pt x="2365" y="253"/>
                </a:cubicBezTo>
                <a:cubicBezTo>
                  <a:pt x="2365" y="253"/>
                  <a:pt x="2364" y="253"/>
                  <a:pt x="2363" y="253"/>
                </a:cubicBezTo>
                <a:cubicBezTo>
                  <a:pt x="2362" y="253"/>
                  <a:pt x="2360" y="253"/>
                  <a:pt x="2359" y="253"/>
                </a:cubicBezTo>
                <a:cubicBezTo>
                  <a:pt x="2357" y="253"/>
                  <a:pt x="2356" y="253"/>
                  <a:pt x="2355" y="253"/>
                </a:cubicBezTo>
                <a:cubicBezTo>
                  <a:pt x="2353" y="253"/>
                  <a:pt x="2352" y="253"/>
                  <a:pt x="2350" y="252"/>
                </a:cubicBezTo>
                <a:cubicBezTo>
                  <a:pt x="2349" y="252"/>
                  <a:pt x="2348" y="252"/>
                  <a:pt x="2346" y="252"/>
                </a:cubicBezTo>
                <a:cubicBezTo>
                  <a:pt x="2345" y="252"/>
                  <a:pt x="2343" y="251"/>
                  <a:pt x="2342" y="253"/>
                </a:cubicBezTo>
                <a:cubicBezTo>
                  <a:pt x="2342" y="254"/>
                  <a:pt x="2342" y="256"/>
                  <a:pt x="2342" y="257"/>
                </a:cubicBezTo>
                <a:cubicBezTo>
                  <a:pt x="2341" y="259"/>
                  <a:pt x="2339" y="260"/>
                  <a:pt x="2337" y="260"/>
                </a:cubicBezTo>
                <a:cubicBezTo>
                  <a:pt x="2336" y="260"/>
                  <a:pt x="2335" y="260"/>
                  <a:pt x="2334" y="260"/>
                </a:cubicBezTo>
                <a:cubicBezTo>
                  <a:pt x="2333" y="260"/>
                  <a:pt x="2332" y="259"/>
                  <a:pt x="2331" y="260"/>
                </a:cubicBezTo>
                <a:cubicBezTo>
                  <a:pt x="2330" y="261"/>
                  <a:pt x="2331" y="262"/>
                  <a:pt x="2332" y="262"/>
                </a:cubicBezTo>
                <a:cubicBezTo>
                  <a:pt x="2333" y="264"/>
                  <a:pt x="2335" y="263"/>
                  <a:pt x="2336" y="263"/>
                </a:cubicBezTo>
                <a:cubicBezTo>
                  <a:pt x="2337" y="264"/>
                  <a:pt x="2337" y="264"/>
                  <a:pt x="2338" y="264"/>
                </a:cubicBezTo>
                <a:cubicBezTo>
                  <a:pt x="2339" y="264"/>
                  <a:pt x="2339" y="264"/>
                  <a:pt x="2340" y="265"/>
                </a:cubicBezTo>
                <a:cubicBezTo>
                  <a:pt x="2341" y="265"/>
                  <a:pt x="2342" y="265"/>
                  <a:pt x="2342" y="266"/>
                </a:cubicBezTo>
                <a:cubicBezTo>
                  <a:pt x="2344" y="267"/>
                  <a:pt x="2345" y="268"/>
                  <a:pt x="2346" y="268"/>
                </a:cubicBezTo>
                <a:cubicBezTo>
                  <a:pt x="2348" y="268"/>
                  <a:pt x="2349" y="268"/>
                  <a:pt x="2351" y="269"/>
                </a:cubicBezTo>
                <a:cubicBezTo>
                  <a:pt x="2352" y="269"/>
                  <a:pt x="2353" y="269"/>
                  <a:pt x="2355" y="269"/>
                </a:cubicBezTo>
                <a:cubicBezTo>
                  <a:pt x="2357" y="270"/>
                  <a:pt x="2359" y="269"/>
                  <a:pt x="2360" y="267"/>
                </a:cubicBezTo>
                <a:cubicBezTo>
                  <a:pt x="2361" y="267"/>
                  <a:pt x="2362" y="266"/>
                  <a:pt x="2363" y="265"/>
                </a:cubicBezTo>
                <a:cubicBezTo>
                  <a:pt x="2364" y="264"/>
                  <a:pt x="2365" y="264"/>
                  <a:pt x="2366" y="263"/>
                </a:cubicBezTo>
                <a:cubicBezTo>
                  <a:pt x="2366" y="262"/>
                  <a:pt x="2367" y="262"/>
                  <a:pt x="2367" y="261"/>
                </a:cubicBezTo>
                <a:cubicBezTo>
                  <a:pt x="2368" y="261"/>
                  <a:pt x="2368" y="260"/>
                  <a:pt x="2369" y="260"/>
                </a:cubicBezTo>
                <a:cubicBezTo>
                  <a:pt x="2370" y="259"/>
                  <a:pt x="2371" y="257"/>
                  <a:pt x="2370" y="256"/>
                </a:cubicBezTo>
                <a:cubicBezTo>
                  <a:pt x="2370" y="255"/>
                  <a:pt x="2368" y="255"/>
                  <a:pt x="2367" y="254"/>
                </a:cubicBezTo>
                <a:close/>
                <a:moveTo>
                  <a:pt x="595" y="772"/>
                </a:moveTo>
                <a:cubicBezTo>
                  <a:pt x="595" y="772"/>
                  <a:pt x="596" y="772"/>
                  <a:pt x="596" y="772"/>
                </a:cubicBezTo>
                <a:cubicBezTo>
                  <a:pt x="596" y="771"/>
                  <a:pt x="595" y="771"/>
                  <a:pt x="595" y="771"/>
                </a:cubicBezTo>
                <a:cubicBezTo>
                  <a:pt x="595" y="770"/>
                  <a:pt x="595" y="769"/>
                  <a:pt x="594" y="769"/>
                </a:cubicBezTo>
                <a:cubicBezTo>
                  <a:pt x="593" y="769"/>
                  <a:pt x="592" y="770"/>
                  <a:pt x="593" y="770"/>
                </a:cubicBezTo>
                <a:cubicBezTo>
                  <a:pt x="594" y="771"/>
                  <a:pt x="594" y="771"/>
                  <a:pt x="594" y="771"/>
                </a:cubicBezTo>
                <a:cubicBezTo>
                  <a:pt x="594" y="771"/>
                  <a:pt x="594" y="772"/>
                  <a:pt x="595" y="772"/>
                </a:cubicBezTo>
                <a:close/>
                <a:moveTo>
                  <a:pt x="575" y="733"/>
                </a:moveTo>
                <a:cubicBezTo>
                  <a:pt x="575" y="733"/>
                  <a:pt x="575" y="732"/>
                  <a:pt x="574" y="732"/>
                </a:cubicBezTo>
                <a:cubicBezTo>
                  <a:pt x="573" y="732"/>
                  <a:pt x="572" y="732"/>
                  <a:pt x="572" y="733"/>
                </a:cubicBezTo>
                <a:cubicBezTo>
                  <a:pt x="572" y="733"/>
                  <a:pt x="573" y="733"/>
                  <a:pt x="574" y="733"/>
                </a:cubicBezTo>
                <a:cubicBezTo>
                  <a:pt x="574" y="734"/>
                  <a:pt x="575" y="733"/>
                  <a:pt x="575" y="733"/>
                </a:cubicBezTo>
                <a:close/>
                <a:moveTo>
                  <a:pt x="379" y="882"/>
                </a:moveTo>
                <a:cubicBezTo>
                  <a:pt x="378" y="882"/>
                  <a:pt x="378" y="881"/>
                  <a:pt x="377" y="881"/>
                </a:cubicBezTo>
                <a:cubicBezTo>
                  <a:pt x="377" y="881"/>
                  <a:pt x="377" y="883"/>
                  <a:pt x="376" y="884"/>
                </a:cubicBezTo>
                <a:cubicBezTo>
                  <a:pt x="376" y="885"/>
                  <a:pt x="376" y="886"/>
                  <a:pt x="376" y="886"/>
                </a:cubicBezTo>
                <a:cubicBezTo>
                  <a:pt x="378" y="887"/>
                  <a:pt x="378" y="885"/>
                  <a:pt x="378" y="884"/>
                </a:cubicBezTo>
                <a:cubicBezTo>
                  <a:pt x="379" y="883"/>
                  <a:pt x="380" y="884"/>
                  <a:pt x="380" y="884"/>
                </a:cubicBezTo>
                <a:cubicBezTo>
                  <a:pt x="381" y="885"/>
                  <a:pt x="381" y="885"/>
                  <a:pt x="382" y="885"/>
                </a:cubicBezTo>
                <a:cubicBezTo>
                  <a:pt x="382" y="884"/>
                  <a:pt x="382" y="884"/>
                  <a:pt x="381" y="883"/>
                </a:cubicBezTo>
                <a:cubicBezTo>
                  <a:pt x="380" y="883"/>
                  <a:pt x="379" y="883"/>
                  <a:pt x="379" y="882"/>
                </a:cubicBezTo>
                <a:close/>
                <a:moveTo>
                  <a:pt x="565" y="785"/>
                </a:moveTo>
                <a:cubicBezTo>
                  <a:pt x="565" y="786"/>
                  <a:pt x="568" y="786"/>
                  <a:pt x="568" y="787"/>
                </a:cubicBezTo>
                <a:cubicBezTo>
                  <a:pt x="569" y="789"/>
                  <a:pt x="567" y="789"/>
                  <a:pt x="566" y="790"/>
                </a:cubicBezTo>
                <a:cubicBezTo>
                  <a:pt x="565" y="792"/>
                  <a:pt x="568" y="792"/>
                  <a:pt x="569" y="792"/>
                </a:cubicBezTo>
                <a:cubicBezTo>
                  <a:pt x="569" y="793"/>
                  <a:pt x="569" y="793"/>
                  <a:pt x="570" y="793"/>
                </a:cubicBezTo>
                <a:cubicBezTo>
                  <a:pt x="571" y="794"/>
                  <a:pt x="571" y="794"/>
                  <a:pt x="572" y="794"/>
                </a:cubicBezTo>
                <a:cubicBezTo>
                  <a:pt x="573" y="796"/>
                  <a:pt x="571" y="797"/>
                  <a:pt x="570" y="798"/>
                </a:cubicBezTo>
                <a:cubicBezTo>
                  <a:pt x="570" y="799"/>
                  <a:pt x="569" y="799"/>
                  <a:pt x="569" y="800"/>
                </a:cubicBezTo>
                <a:cubicBezTo>
                  <a:pt x="569" y="801"/>
                  <a:pt x="570" y="801"/>
                  <a:pt x="570" y="802"/>
                </a:cubicBezTo>
                <a:cubicBezTo>
                  <a:pt x="571" y="803"/>
                  <a:pt x="571" y="802"/>
                  <a:pt x="571" y="801"/>
                </a:cubicBezTo>
                <a:cubicBezTo>
                  <a:pt x="572" y="800"/>
                  <a:pt x="573" y="799"/>
                  <a:pt x="573" y="798"/>
                </a:cubicBezTo>
                <a:cubicBezTo>
                  <a:pt x="575" y="796"/>
                  <a:pt x="575" y="794"/>
                  <a:pt x="578" y="793"/>
                </a:cubicBezTo>
                <a:cubicBezTo>
                  <a:pt x="579" y="792"/>
                  <a:pt x="580" y="792"/>
                  <a:pt x="582" y="792"/>
                </a:cubicBezTo>
                <a:cubicBezTo>
                  <a:pt x="583" y="791"/>
                  <a:pt x="585" y="791"/>
                  <a:pt x="586" y="790"/>
                </a:cubicBezTo>
                <a:cubicBezTo>
                  <a:pt x="587" y="790"/>
                  <a:pt x="588" y="788"/>
                  <a:pt x="589" y="788"/>
                </a:cubicBezTo>
                <a:cubicBezTo>
                  <a:pt x="590" y="787"/>
                  <a:pt x="591" y="787"/>
                  <a:pt x="592" y="786"/>
                </a:cubicBezTo>
                <a:cubicBezTo>
                  <a:pt x="593" y="786"/>
                  <a:pt x="595" y="787"/>
                  <a:pt x="595" y="785"/>
                </a:cubicBezTo>
                <a:cubicBezTo>
                  <a:pt x="594" y="785"/>
                  <a:pt x="594" y="784"/>
                  <a:pt x="593" y="784"/>
                </a:cubicBezTo>
                <a:cubicBezTo>
                  <a:pt x="593" y="784"/>
                  <a:pt x="591" y="783"/>
                  <a:pt x="592" y="783"/>
                </a:cubicBezTo>
                <a:cubicBezTo>
                  <a:pt x="593" y="783"/>
                  <a:pt x="596" y="785"/>
                  <a:pt x="596" y="783"/>
                </a:cubicBezTo>
                <a:cubicBezTo>
                  <a:pt x="595" y="781"/>
                  <a:pt x="594" y="780"/>
                  <a:pt x="593" y="780"/>
                </a:cubicBezTo>
                <a:cubicBezTo>
                  <a:pt x="592" y="780"/>
                  <a:pt x="591" y="780"/>
                  <a:pt x="591" y="781"/>
                </a:cubicBezTo>
                <a:cubicBezTo>
                  <a:pt x="591" y="781"/>
                  <a:pt x="591" y="782"/>
                  <a:pt x="591" y="783"/>
                </a:cubicBezTo>
                <a:cubicBezTo>
                  <a:pt x="589" y="784"/>
                  <a:pt x="588" y="782"/>
                  <a:pt x="587" y="782"/>
                </a:cubicBezTo>
                <a:cubicBezTo>
                  <a:pt x="586" y="782"/>
                  <a:pt x="584" y="781"/>
                  <a:pt x="583" y="782"/>
                </a:cubicBezTo>
                <a:cubicBezTo>
                  <a:pt x="580" y="782"/>
                  <a:pt x="577" y="783"/>
                  <a:pt x="574" y="784"/>
                </a:cubicBezTo>
                <a:cubicBezTo>
                  <a:pt x="573" y="784"/>
                  <a:pt x="571" y="786"/>
                  <a:pt x="570" y="786"/>
                </a:cubicBezTo>
                <a:cubicBezTo>
                  <a:pt x="568" y="786"/>
                  <a:pt x="567" y="784"/>
                  <a:pt x="565" y="785"/>
                </a:cubicBezTo>
                <a:close/>
                <a:moveTo>
                  <a:pt x="578" y="731"/>
                </a:moveTo>
                <a:cubicBezTo>
                  <a:pt x="578" y="731"/>
                  <a:pt x="577" y="730"/>
                  <a:pt x="577" y="731"/>
                </a:cubicBezTo>
                <a:cubicBezTo>
                  <a:pt x="577" y="731"/>
                  <a:pt x="576" y="731"/>
                  <a:pt x="576" y="731"/>
                </a:cubicBezTo>
                <a:cubicBezTo>
                  <a:pt x="576" y="731"/>
                  <a:pt x="577" y="731"/>
                  <a:pt x="577" y="731"/>
                </a:cubicBezTo>
                <a:cubicBezTo>
                  <a:pt x="578" y="731"/>
                  <a:pt x="578" y="731"/>
                  <a:pt x="578" y="731"/>
                </a:cubicBezTo>
                <a:close/>
                <a:moveTo>
                  <a:pt x="425" y="1144"/>
                </a:moveTo>
                <a:cubicBezTo>
                  <a:pt x="425" y="1145"/>
                  <a:pt x="425" y="1145"/>
                  <a:pt x="425" y="1145"/>
                </a:cubicBezTo>
                <a:cubicBezTo>
                  <a:pt x="425" y="1145"/>
                  <a:pt x="425" y="1145"/>
                  <a:pt x="425" y="1145"/>
                </a:cubicBezTo>
                <a:cubicBezTo>
                  <a:pt x="425" y="1147"/>
                  <a:pt x="426" y="1144"/>
                  <a:pt x="425" y="1144"/>
                </a:cubicBezTo>
                <a:close/>
                <a:moveTo>
                  <a:pt x="423" y="1151"/>
                </a:moveTo>
                <a:cubicBezTo>
                  <a:pt x="422" y="1150"/>
                  <a:pt x="422" y="1152"/>
                  <a:pt x="422" y="1152"/>
                </a:cubicBezTo>
                <a:cubicBezTo>
                  <a:pt x="423" y="1152"/>
                  <a:pt x="423" y="1153"/>
                  <a:pt x="423" y="1154"/>
                </a:cubicBezTo>
                <a:cubicBezTo>
                  <a:pt x="424" y="1153"/>
                  <a:pt x="423" y="1151"/>
                  <a:pt x="423" y="1151"/>
                </a:cubicBezTo>
                <a:close/>
                <a:moveTo>
                  <a:pt x="420" y="1140"/>
                </a:moveTo>
                <a:cubicBezTo>
                  <a:pt x="419" y="1139"/>
                  <a:pt x="419" y="1138"/>
                  <a:pt x="419" y="1137"/>
                </a:cubicBezTo>
                <a:cubicBezTo>
                  <a:pt x="419" y="1137"/>
                  <a:pt x="419" y="1135"/>
                  <a:pt x="418" y="1136"/>
                </a:cubicBezTo>
                <a:cubicBezTo>
                  <a:pt x="417" y="1136"/>
                  <a:pt x="418" y="1138"/>
                  <a:pt x="418" y="1138"/>
                </a:cubicBezTo>
                <a:cubicBezTo>
                  <a:pt x="418" y="1139"/>
                  <a:pt x="418" y="1139"/>
                  <a:pt x="418" y="1140"/>
                </a:cubicBezTo>
                <a:cubicBezTo>
                  <a:pt x="418" y="1140"/>
                  <a:pt x="417" y="1140"/>
                  <a:pt x="417" y="1141"/>
                </a:cubicBezTo>
                <a:cubicBezTo>
                  <a:pt x="417" y="1142"/>
                  <a:pt x="418" y="1142"/>
                  <a:pt x="418" y="1142"/>
                </a:cubicBezTo>
                <a:cubicBezTo>
                  <a:pt x="419" y="1143"/>
                  <a:pt x="419" y="1144"/>
                  <a:pt x="419" y="1144"/>
                </a:cubicBezTo>
                <a:cubicBezTo>
                  <a:pt x="419" y="1145"/>
                  <a:pt x="419" y="1146"/>
                  <a:pt x="420" y="1147"/>
                </a:cubicBezTo>
                <a:cubicBezTo>
                  <a:pt x="420" y="1148"/>
                  <a:pt x="420" y="1148"/>
                  <a:pt x="420" y="1149"/>
                </a:cubicBezTo>
                <a:cubicBezTo>
                  <a:pt x="421" y="1150"/>
                  <a:pt x="420" y="1150"/>
                  <a:pt x="421" y="1151"/>
                </a:cubicBezTo>
                <a:cubicBezTo>
                  <a:pt x="421" y="1150"/>
                  <a:pt x="421" y="1148"/>
                  <a:pt x="421" y="1147"/>
                </a:cubicBezTo>
                <a:cubicBezTo>
                  <a:pt x="421" y="1146"/>
                  <a:pt x="421" y="1144"/>
                  <a:pt x="421" y="1143"/>
                </a:cubicBezTo>
                <a:cubicBezTo>
                  <a:pt x="421" y="1141"/>
                  <a:pt x="420" y="1141"/>
                  <a:pt x="420" y="1140"/>
                </a:cubicBezTo>
                <a:close/>
                <a:moveTo>
                  <a:pt x="425" y="1156"/>
                </a:moveTo>
                <a:cubicBezTo>
                  <a:pt x="425" y="1155"/>
                  <a:pt x="424" y="1154"/>
                  <a:pt x="423" y="1154"/>
                </a:cubicBezTo>
                <a:cubicBezTo>
                  <a:pt x="423" y="1155"/>
                  <a:pt x="425" y="1157"/>
                  <a:pt x="425" y="1156"/>
                </a:cubicBezTo>
                <a:close/>
                <a:moveTo>
                  <a:pt x="426" y="1141"/>
                </a:moveTo>
                <a:cubicBezTo>
                  <a:pt x="426" y="1140"/>
                  <a:pt x="425" y="1140"/>
                  <a:pt x="425" y="1140"/>
                </a:cubicBezTo>
                <a:cubicBezTo>
                  <a:pt x="425" y="1140"/>
                  <a:pt x="425" y="1139"/>
                  <a:pt x="425" y="1139"/>
                </a:cubicBezTo>
                <a:cubicBezTo>
                  <a:pt x="425" y="1138"/>
                  <a:pt x="424" y="1138"/>
                  <a:pt x="424" y="1138"/>
                </a:cubicBezTo>
                <a:cubicBezTo>
                  <a:pt x="423" y="1137"/>
                  <a:pt x="423" y="1136"/>
                  <a:pt x="422" y="1136"/>
                </a:cubicBezTo>
                <a:cubicBezTo>
                  <a:pt x="421" y="1136"/>
                  <a:pt x="422" y="1136"/>
                  <a:pt x="422" y="1137"/>
                </a:cubicBezTo>
                <a:cubicBezTo>
                  <a:pt x="421" y="1137"/>
                  <a:pt x="421" y="1137"/>
                  <a:pt x="420" y="1138"/>
                </a:cubicBezTo>
                <a:cubicBezTo>
                  <a:pt x="420" y="1139"/>
                  <a:pt x="421" y="1139"/>
                  <a:pt x="421" y="1139"/>
                </a:cubicBezTo>
                <a:cubicBezTo>
                  <a:pt x="422" y="1139"/>
                  <a:pt x="422" y="1140"/>
                  <a:pt x="422" y="1140"/>
                </a:cubicBezTo>
                <a:cubicBezTo>
                  <a:pt x="423" y="1141"/>
                  <a:pt x="423" y="1141"/>
                  <a:pt x="424" y="1141"/>
                </a:cubicBezTo>
                <a:cubicBezTo>
                  <a:pt x="424" y="1141"/>
                  <a:pt x="425" y="1142"/>
                  <a:pt x="425" y="1142"/>
                </a:cubicBezTo>
                <a:cubicBezTo>
                  <a:pt x="426" y="1142"/>
                  <a:pt x="426" y="1141"/>
                  <a:pt x="426" y="1141"/>
                </a:cubicBezTo>
                <a:close/>
                <a:moveTo>
                  <a:pt x="442" y="1171"/>
                </a:moveTo>
                <a:cubicBezTo>
                  <a:pt x="442" y="1172"/>
                  <a:pt x="444" y="1173"/>
                  <a:pt x="444" y="1172"/>
                </a:cubicBezTo>
                <a:cubicBezTo>
                  <a:pt x="444" y="1172"/>
                  <a:pt x="444" y="1172"/>
                  <a:pt x="443" y="1171"/>
                </a:cubicBezTo>
                <a:cubicBezTo>
                  <a:pt x="443" y="1171"/>
                  <a:pt x="442" y="1171"/>
                  <a:pt x="442" y="1171"/>
                </a:cubicBezTo>
                <a:close/>
                <a:moveTo>
                  <a:pt x="427" y="1158"/>
                </a:moveTo>
                <a:cubicBezTo>
                  <a:pt x="428" y="1157"/>
                  <a:pt x="427" y="1156"/>
                  <a:pt x="427" y="1155"/>
                </a:cubicBezTo>
                <a:cubicBezTo>
                  <a:pt x="427" y="1155"/>
                  <a:pt x="427" y="1154"/>
                  <a:pt x="426" y="1154"/>
                </a:cubicBezTo>
                <a:cubicBezTo>
                  <a:pt x="425" y="1154"/>
                  <a:pt x="426" y="1155"/>
                  <a:pt x="426" y="1155"/>
                </a:cubicBezTo>
                <a:cubicBezTo>
                  <a:pt x="426" y="1156"/>
                  <a:pt x="426" y="1159"/>
                  <a:pt x="427" y="1158"/>
                </a:cubicBezTo>
                <a:close/>
                <a:moveTo>
                  <a:pt x="2632" y="1408"/>
                </a:moveTo>
                <a:cubicBezTo>
                  <a:pt x="2632" y="1408"/>
                  <a:pt x="2631" y="1408"/>
                  <a:pt x="2630" y="1407"/>
                </a:cubicBezTo>
                <a:cubicBezTo>
                  <a:pt x="2630" y="1407"/>
                  <a:pt x="2630" y="1406"/>
                  <a:pt x="2629" y="1406"/>
                </a:cubicBezTo>
                <a:cubicBezTo>
                  <a:pt x="2627" y="1406"/>
                  <a:pt x="2627" y="1407"/>
                  <a:pt x="2626" y="1408"/>
                </a:cubicBezTo>
                <a:cubicBezTo>
                  <a:pt x="2625" y="1410"/>
                  <a:pt x="2624" y="1410"/>
                  <a:pt x="2623" y="1410"/>
                </a:cubicBezTo>
                <a:cubicBezTo>
                  <a:pt x="2622" y="1411"/>
                  <a:pt x="2621" y="1411"/>
                  <a:pt x="2622" y="1412"/>
                </a:cubicBezTo>
                <a:cubicBezTo>
                  <a:pt x="2622" y="1412"/>
                  <a:pt x="2623" y="1412"/>
                  <a:pt x="2623" y="1413"/>
                </a:cubicBezTo>
                <a:cubicBezTo>
                  <a:pt x="2624" y="1413"/>
                  <a:pt x="2624" y="1414"/>
                  <a:pt x="2624" y="1414"/>
                </a:cubicBezTo>
                <a:cubicBezTo>
                  <a:pt x="2625" y="1414"/>
                  <a:pt x="2626" y="1414"/>
                  <a:pt x="2626" y="1414"/>
                </a:cubicBezTo>
                <a:cubicBezTo>
                  <a:pt x="2627" y="1414"/>
                  <a:pt x="2627" y="1414"/>
                  <a:pt x="2628" y="1413"/>
                </a:cubicBezTo>
                <a:cubicBezTo>
                  <a:pt x="2628" y="1412"/>
                  <a:pt x="2629" y="1412"/>
                  <a:pt x="2629" y="1412"/>
                </a:cubicBezTo>
                <a:cubicBezTo>
                  <a:pt x="2630" y="1412"/>
                  <a:pt x="2631" y="1412"/>
                  <a:pt x="2631" y="1411"/>
                </a:cubicBezTo>
                <a:cubicBezTo>
                  <a:pt x="2632" y="1411"/>
                  <a:pt x="2632" y="1410"/>
                  <a:pt x="2633" y="1410"/>
                </a:cubicBezTo>
                <a:cubicBezTo>
                  <a:pt x="2634" y="1409"/>
                  <a:pt x="2637" y="1409"/>
                  <a:pt x="2636" y="1408"/>
                </a:cubicBezTo>
                <a:cubicBezTo>
                  <a:pt x="2636" y="1407"/>
                  <a:pt x="2633" y="1408"/>
                  <a:pt x="2632" y="1408"/>
                </a:cubicBezTo>
                <a:close/>
                <a:moveTo>
                  <a:pt x="455" y="1180"/>
                </a:moveTo>
                <a:cubicBezTo>
                  <a:pt x="456" y="1180"/>
                  <a:pt x="455" y="1179"/>
                  <a:pt x="455" y="1178"/>
                </a:cubicBezTo>
                <a:cubicBezTo>
                  <a:pt x="454" y="1178"/>
                  <a:pt x="453" y="1178"/>
                  <a:pt x="452" y="1178"/>
                </a:cubicBezTo>
                <a:cubicBezTo>
                  <a:pt x="452" y="1178"/>
                  <a:pt x="451" y="1177"/>
                  <a:pt x="451" y="1178"/>
                </a:cubicBezTo>
                <a:cubicBezTo>
                  <a:pt x="452" y="1178"/>
                  <a:pt x="452" y="1179"/>
                  <a:pt x="453" y="1179"/>
                </a:cubicBezTo>
                <a:cubicBezTo>
                  <a:pt x="453" y="1179"/>
                  <a:pt x="454" y="1179"/>
                  <a:pt x="454" y="1179"/>
                </a:cubicBezTo>
                <a:cubicBezTo>
                  <a:pt x="454" y="1179"/>
                  <a:pt x="455" y="1180"/>
                  <a:pt x="455" y="1180"/>
                </a:cubicBezTo>
                <a:close/>
                <a:moveTo>
                  <a:pt x="452" y="1186"/>
                </a:moveTo>
                <a:cubicBezTo>
                  <a:pt x="451" y="1186"/>
                  <a:pt x="451" y="1186"/>
                  <a:pt x="450" y="1186"/>
                </a:cubicBezTo>
                <a:cubicBezTo>
                  <a:pt x="450" y="1187"/>
                  <a:pt x="450" y="1187"/>
                  <a:pt x="450" y="1187"/>
                </a:cubicBezTo>
                <a:cubicBezTo>
                  <a:pt x="450" y="1188"/>
                  <a:pt x="449" y="1188"/>
                  <a:pt x="449" y="1188"/>
                </a:cubicBezTo>
                <a:cubicBezTo>
                  <a:pt x="450" y="1188"/>
                  <a:pt x="450" y="1188"/>
                  <a:pt x="450" y="1188"/>
                </a:cubicBezTo>
                <a:cubicBezTo>
                  <a:pt x="450" y="1187"/>
                  <a:pt x="450" y="1188"/>
                  <a:pt x="451" y="1188"/>
                </a:cubicBezTo>
                <a:cubicBezTo>
                  <a:pt x="451" y="1188"/>
                  <a:pt x="452" y="1188"/>
                  <a:pt x="453" y="1187"/>
                </a:cubicBezTo>
                <a:cubicBezTo>
                  <a:pt x="453" y="1187"/>
                  <a:pt x="454" y="1187"/>
                  <a:pt x="453" y="1186"/>
                </a:cubicBezTo>
                <a:cubicBezTo>
                  <a:pt x="453" y="1186"/>
                  <a:pt x="452" y="1187"/>
                  <a:pt x="452" y="1186"/>
                </a:cubicBezTo>
                <a:close/>
                <a:moveTo>
                  <a:pt x="436" y="1164"/>
                </a:moveTo>
                <a:cubicBezTo>
                  <a:pt x="436" y="1165"/>
                  <a:pt x="437" y="1166"/>
                  <a:pt x="438" y="1166"/>
                </a:cubicBezTo>
                <a:cubicBezTo>
                  <a:pt x="438" y="1165"/>
                  <a:pt x="436" y="1164"/>
                  <a:pt x="436" y="1164"/>
                </a:cubicBezTo>
                <a:cubicBezTo>
                  <a:pt x="435" y="1163"/>
                  <a:pt x="434" y="1162"/>
                  <a:pt x="433" y="1161"/>
                </a:cubicBezTo>
                <a:cubicBezTo>
                  <a:pt x="433" y="1161"/>
                  <a:pt x="432" y="1160"/>
                  <a:pt x="432" y="1160"/>
                </a:cubicBezTo>
                <a:cubicBezTo>
                  <a:pt x="432" y="1160"/>
                  <a:pt x="432" y="1161"/>
                  <a:pt x="432" y="1161"/>
                </a:cubicBezTo>
                <a:cubicBezTo>
                  <a:pt x="431" y="1161"/>
                  <a:pt x="432" y="1161"/>
                  <a:pt x="431" y="1161"/>
                </a:cubicBezTo>
                <a:cubicBezTo>
                  <a:pt x="431" y="1161"/>
                  <a:pt x="431" y="1161"/>
                  <a:pt x="431" y="1160"/>
                </a:cubicBezTo>
                <a:cubicBezTo>
                  <a:pt x="430" y="1160"/>
                  <a:pt x="430" y="1158"/>
                  <a:pt x="429" y="1159"/>
                </a:cubicBezTo>
                <a:cubicBezTo>
                  <a:pt x="429" y="1159"/>
                  <a:pt x="430" y="1160"/>
                  <a:pt x="431" y="1161"/>
                </a:cubicBezTo>
                <a:cubicBezTo>
                  <a:pt x="431" y="1162"/>
                  <a:pt x="432" y="1163"/>
                  <a:pt x="433" y="1163"/>
                </a:cubicBezTo>
                <a:cubicBezTo>
                  <a:pt x="433" y="1162"/>
                  <a:pt x="432" y="1162"/>
                  <a:pt x="432" y="1161"/>
                </a:cubicBezTo>
                <a:cubicBezTo>
                  <a:pt x="433" y="1161"/>
                  <a:pt x="435" y="1163"/>
                  <a:pt x="436" y="1164"/>
                </a:cubicBezTo>
                <a:close/>
                <a:moveTo>
                  <a:pt x="350" y="863"/>
                </a:moveTo>
                <a:cubicBezTo>
                  <a:pt x="350" y="864"/>
                  <a:pt x="351" y="864"/>
                  <a:pt x="352" y="864"/>
                </a:cubicBezTo>
                <a:cubicBezTo>
                  <a:pt x="353" y="864"/>
                  <a:pt x="353" y="866"/>
                  <a:pt x="354" y="867"/>
                </a:cubicBezTo>
                <a:cubicBezTo>
                  <a:pt x="355" y="868"/>
                  <a:pt x="355" y="868"/>
                  <a:pt x="355" y="869"/>
                </a:cubicBezTo>
                <a:cubicBezTo>
                  <a:pt x="355" y="869"/>
                  <a:pt x="355" y="870"/>
                  <a:pt x="356" y="871"/>
                </a:cubicBezTo>
                <a:cubicBezTo>
                  <a:pt x="356" y="871"/>
                  <a:pt x="357" y="872"/>
                  <a:pt x="356" y="872"/>
                </a:cubicBezTo>
                <a:cubicBezTo>
                  <a:pt x="356" y="873"/>
                  <a:pt x="355" y="872"/>
                  <a:pt x="355" y="874"/>
                </a:cubicBezTo>
                <a:cubicBezTo>
                  <a:pt x="355" y="875"/>
                  <a:pt x="357" y="875"/>
                  <a:pt x="358" y="876"/>
                </a:cubicBezTo>
                <a:cubicBezTo>
                  <a:pt x="360" y="876"/>
                  <a:pt x="361" y="877"/>
                  <a:pt x="362" y="877"/>
                </a:cubicBezTo>
                <a:cubicBezTo>
                  <a:pt x="363" y="878"/>
                  <a:pt x="364" y="878"/>
                  <a:pt x="366" y="878"/>
                </a:cubicBezTo>
                <a:cubicBezTo>
                  <a:pt x="366" y="878"/>
                  <a:pt x="367" y="878"/>
                  <a:pt x="368" y="878"/>
                </a:cubicBezTo>
                <a:cubicBezTo>
                  <a:pt x="368" y="879"/>
                  <a:pt x="368" y="879"/>
                  <a:pt x="368" y="880"/>
                </a:cubicBezTo>
                <a:cubicBezTo>
                  <a:pt x="367" y="880"/>
                  <a:pt x="364" y="881"/>
                  <a:pt x="366" y="881"/>
                </a:cubicBezTo>
                <a:cubicBezTo>
                  <a:pt x="367" y="882"/>
                  <a:pt x="367" y="881"/>
                  <a:pt x="368" y="882"/>
                </a:cubicBezTo>
                <a:cubicBezTo>
                  <a:pt x="368" y="883"/>
                  <a:pt x="369" y="883"/>
                  <a:pt x="368" y="884"/>
                </a:cubicBezTo>
                <a:cubicBezTo>
                  <a:pt x="367" y="884"/>
                  <a:pt x="366" y="884"/>
                  <a:pt x="366" y="885"/>
                </a:cubicBezTo>
                <a:cubicBezTo>
                  <a:pt x="366" y="886"/>
                  <a:pt x="367" y="886"/>
                  <a:pt x="368" y="887"/>
                </a:cubicBezTo>
                <a:cubicBezTo>
                  <a:pt x="368" y="887"/>
                  <a:pt x="368" y="888"/>
                  <a:pt x="369" y="889"/>
                </a:cubicBezTo>
                <a:cubicBezTo>
                  <a:pt x="369" y="889"/>
                  <a:pt x="369" y="890"/>
                  <a:pt x="369" y="890"/>
                </a:cubicBezTo>
                <a:cubicBezTo>
                  <a:pt x="370" y="891"/>
                  <a:pt x="369" y="892"/>
                  <a:pt x="369" y="893"/>
                </a:cubicBezTo>
                <a:cubicBezTo>
                  <a:pt x="370" y="893"/>
                  <a:pt x="370" y="894"/>
                  <a:pt x="371" y="894"/>
                </a:cubicBezTo>
                <a:cubicBezTo>
                  <a:pt x="371" y="895"/>
                  <a:pt x="371" y="896"/>
                  <a:pt x="372" y="896"/>
                </a:cubicBezTo>
                <a:cubicBezTo>
                  <a:pt x="372" y="895"/>
                  <a:pt x="372" y="894"/>
                  <a:pt x="372" y="893"/>
                </a:cubicBezTo>
                <a:cubicBezTo>
                  <a:pt x="372" y="892"/>
                  <a:pt x="372" y="890"/>
                  <a:pt x="374" y="889"/>
                </a:cubicBezTo>
                <a:cubicBezTo>
                  <a:pt x="375" y="888"/>
                  <a:pt x="377" y="887"/>
                  <a:pt x="374" y="887"/>
                </a:cubicBezTo>
                <a:cubicBezTo>
                  <a:pt x="373" y="886"/>
                  <a:pt x="370" y="886"/>
                  <a:pt x="371" y="885"/>
                </a:cubicBezTo>
                <a:cubicBezTo>
                  <a:pt x="371" y="883"/>
                  <a:pt x="373" y="884"/>
                  <a:pt x="374" y="882"/>
                </a:cubicBezTo>
                <a:cubicBezTo>
                  <a:pt x="374" y="881"/>
                  <a:pt x="372" y="880"/>
                  <a:pt x="374" y="879"/>
                </a:cubicBezTo>
                <a:cubicBezTo>
                  <a:pt x="374" y="878"/>
                  <a:pt x="375" y="878"/>
                  <a:pt x="375" y="878"/>
                </a:cubicBezTo>
                <a:cubicBezTo>
                  <a:pt x="376" y="877"/>
                  <a:pt x="377" y="877"/>
                  <a:pt x="378" y="877"/>
                </a:cubicBezTo>
                <a:cubicBezTo>
                  <a:pt x="379" y="877"/>
                  <a:pt x="381" y="877"/>
                  <a:pt x="381" y="875"/>
                </a:cubicBezTo>
                <a:cubicBezTo>
                  <a:pt x="381" y="874"/>
                  <a:pt x="378" y="872"/>
                  <a:pt x="377" y="872"/>
                </a:cubicBezTo>
                <a:cubicBezTo>
                  <a:pt x="376" y="871"/>
                  <a:pt x="375" y="871"/>
                  <a:pt x="376" y="870"/>
                </a:cubicBezTo>
                <a:cubicBezTo>
                  <a:pt x="377" y="868"/>
                  <a:pt x="378" y="868"/>
                  <a:pt x="379" y="867"/>
                </a:cubicBezTo>
                <a:cubicBezTo>
                  <a:pt x="380" y="866"/>
                  <a:pt x="380" y="866"/>
                  <a:pt x="381" y="866"/>
                </a:cubicBezTo>
                <a:cubicBezTo>
                  <a:pt x="382" y="866"/>
                  <a:pt x="383" y="865"/>
                  <a:pt x="383" y="864"/>
                </a:cubicBezTo>
                <a:cubicBezTo>
                  <a:pt x="383" y="863"/>
                  <a:pt x="383" y="863"/>
                  <a:pt x="383" y="863"/>
                </a:cubicBezTo>
                <a:cubicBezTo>
                  <a:pt x="383" y="862"/>
                  <a:pt x="383" y="861"/>
                  <a:pt x="383" y="861"/>
                </a:cubicBezTo>
                <a:cubicBezTo>
                  <a:pt x="383" y="860"/>
                  <a:pt x="383" y="859"/>
                  <a:pt x="383" y="859"/>
                </a:cubicBezTo>
                <a:cubicBezTo>
                  <a:pt x="383" y="857"/>
                  <a:pt x="383" y="856"/>
                  <a:pt x="382" y="855"/>
                </a:cubicBezTo>
                <a:cubicBezTo>
                  <a:pt x="381" y="853"/>
                  <a:pt x="380" y="853"/>
                  <a:pt x="378" y="853"/>
                </a:cubicBezTo>
                <a:cubicBezTo>
                  <a:pt x="377" y="853"/>
                  <a:pt x="375" y="853"/>
                  <a:pt x="374" y="853"/>
                </a:cubicBezTo>
                <a:cubicBezTo>
                  <a:pt x="374" y="853"/>
                  <a:pt x="373" y="854"/>
                  <a:pt x="372" y="854"/>
                </a:cubicBezTo>
                <a:cubicBezTo>
                  <a:pt x="372" y="854"/>
                  <a:pt x="371" y="854"/>
                  <a:pt x="371" y="855"/>
                </a:cubicBezTo>
                <a:cubicBezTo>
                  <a:pt x="370" y="856"/>
                  <a:pt x="371" y="856"/>
                  <a:pt x="371" y="857"/>
                </a:cubicBezTo>
                <a:cubicBezTo>
                  <a:pt x="372" y="857"/>
                  <a:pt x="372" y="858"/>
                  <a:pt x="372" y="858"/>
                </a:cubicBezTo>
                <a:cubicBezTo>
                  <a:pt x="372" y="859"/>
                  <a:pt x="373" y="859"/>
                  <a:pt x="373" y="860"/>
                </a:cubicBezTo>
                <a:cubicBezTo>
                  <a:pt x="373" y="861"/>
                  <a:pt x="373" y="861"/>
                  <a:pt x="373" y="862"/>
                </a:cubicBezTo>
                <a:cubicBezTo>
                  <a:pt x="373" y="863"/>
                  <a:pt x="372" y="866"/>
                  <a:pt x="371" y="864"/>
                </a:cubicBezTo>
                <a:cubicBezTo>
                  <a:pt x="371" y="863"/>
                  <a:pt x="371" y="863"/>
                  <a:pt x="372" y="862"/>
                </a:cubicBezTo>
                <a:cubicBezTo>
                  <a:pt x="372" y="862"/>
                  <a:pt x="372" y="861"/>
                  <a:pt x="372" y="860"/>
                </a:cubicBezTo>
                <a:cubicBezTo>
                  <a:pt x="372" y="859"/>
                  <a:pt x="371" y="856"/>
                  <a:pt x="370" y="858"/>
                </a:cubicBezTo>
                <a:cubicBezTo>
                  <a:pt x="369" y="858"/>
                  <a:pt x="370" y="859"/>
                  <a:pt x="370" y="860"/>
                </a:cubicBezTo>
                <a:cubicBezTo>
                  <a:pt x="370" y="861"/>
                  <a:pt x="370" y="861"/>
                  <a:pt x="370" y="861"/>
                </a:cubicBezTo>
                <a:cubicBezTo>
                  <a:pt x="369" y="862"/>
                  <a:pt x="369" y="862"/>
                  <a:pt x="369" y="863"/>
                </a:cubicBezTo>
                <a:cubicBezTo>
                  <a:pt x="368" y="864"/>
                  <a:pt x="368" y="864"/>
                  <a:pt x="368" y="865"/>
                </a:cubicBezTo>
                <a:cubicBezTo>
                  <a:pt x="367" y="865"/>
                  <a:pt x="367" y="865"/>
                  <a:pt x="367" y="865"/>
                </a:cubicBezTo>
                <a:cubicBezTo>
                  <a:pt x="367" y="864"/>
                  <a:pt x="366" y="863"/>
                  <a:pt x="366" y="863"/>
                </a:cubicBezTo>
                <a:cubicBezTo>
                  <a:pt x="366" y="862"/>
                  <a:pt x="365" y="862"/>
                  <a:pt x="365" y="861"/>
                </a:cubicBezTo>
                <a:cubicBezTo>
                  <a:pt x="365" y="860"/>
                  <a:pt x="365" y="860"/>
                  <a:pt x="366" y="859"/>
                </a:cubicBezTo>
                <a:cubicBezTo>
                  <a:pt x="366" y="858"/>
                  <a:pt x="366" y="858"/>
                  <a:pt x="367" y="857"/>
                </a:cubicBezTo>
                <a:cubicBezTo>
                  <a:pt x="367" y="857"/>
                  <a:pt x="368" y="856"/>
                  <a:pt x="367" y="856"/>
                </a:cubicBezTo>
                <a:cubicBezTo>
                  <a:pt x="366" y="856"/>
                  <a:pt x="365" y="857"/>
                  <a:pt x="364" y="857"/>
                </a:cubicBezTo>
                <a:cubicBezTo>
                  <a:pt x="363" y="857"/>
                  <a:pt x="362" y="856"/>
                  <a:pt x="360" y="856"/>
                </a:cubicBezTo>
                <a:cubicBezTo>
                  <a:pt x="360" y="856"/>
                  <a:pt x="359" y="855"/>
                  <a:pt x="358" y="856"/>
                </a:cubicBezTo>
                <a:cubicBezTo>
                  <a:pt x="359" y="857"/>
                  <a:pt x="360" y="857"/>
                  <a:pt x="360" y="857"/>
                </a:cubicBezTo>
                <a:cubicBezTo>
                  <a:pt x="361" y="858"/>
                  <a:pt x="361" y="858"/>
                  <a:pt x="361" y="859"/>
                </a:cubicBezTo>
                <a:cubicBezTo>
                  <a:pt x="362" y="860"/>
                  <a:pt x="359" y="862"/>
                  <a:pt x="358" y="863"/>
                </a:cubicBezTo>
                <a:cubicBezTo>
                  <a:pt x="358" y="863"/>
                  <a:pt x="357" y="863"/>
                  <a:pt x="356" y="863"/>
                </a:cubicBezTo>
                <a:cubicBezTo>
                  <a:pt x="355" y="864"/>
                  <a:pt x="354" y="864"/>
                  <a:pt x="352" y="863"/>
                </a:cubicBezTo>
                <a:cubicBezTo>
                  <a:pt x="352" y="863"/>
                  <a:pt x="351" y="862"/>
                  <a:pt x="350" y="863"/>
                </a:cubicBezTo>
                <a:close/>
                <a:moveTo>
                  <a:pt x="240" y="750"/>
                </a:moveTo>
                <a:cubicBezTo>
                  <a:pt x="240" y="749"/>
                  <a:pt x="240" y="749"/>
                  <a:pt x="239" y="749"/>
                </a:cubicBezTo>
                <a:cubicBezTo>
                  <a:pt x="238" y="748"/>
                  <a:pt x="238" y="746"/>
                  <a:pt x="237" y="747"/>
                </a:cubicBezTo>
                <a:cubicBezTo>
                  <a:pt x="235" y="747"/>
                  <a:pt x="238" y="749"/>
                  <a:pt x="238" y="750"/>
                </a:cubicBezTo>
                <a:cubicBezTo>
                  <a:pt x="238" y="751"/>
                  <a:pt x="238" y="752"/>
                  <a:pt x="238" y="752"/>
                </a:cubicBezTo>
                <a:cubicBezTo>
                  <a:pt x="238" y="753"/>
                  <a:pt x="238" y="754"/>
                  <a:pt x="239" y="753"/>
                </a:cubicBezTo>
                <a:cubicBezTo>
                  <a:pt x="239" y="753"/>
                  <a:pt x="239" y="752"/>
                  <a:pt x="239" y="751"/>
                </a:cubicBezTo>
                <a:cubicBezTo>
                  <a:pt x="240" y="751"/>
                  <a:pt x="240" y="751"/>
                  <a:pt x="240" y="750"/>
                </a:cubicBezTo>
                <a:close/>
                <a:moveTo>
                  <a:pt x="240" y="766"/>
                </a:moveTo>
                <a:cubicBezTo>
                  <a:pt x="240" y="766"/>
                  <a:pt x="240" y="765"/>
                  <a:pt x="240" y="764"/>
                </a:cubicBezTo>
                <a:cubicBezTo>
                  <a:pt x="240" y="764"/>
                  <a:pt x="241" y="763"/>
                  <a:pt x="241" y="763"/>
                </a:cubicBezTo>
                <a:cubicBezTo>
                  <a:pt x="242" y="762"/>
                  <a:pt x="241" y="762"/>
                  <a:pt x="240" y="761"/>
                </a:cubicBezTo>
                <a:cubicBezTo>
                  <a:pt x="240" y="761"/>
                  <a:pt x="240" y="759"/>
                  <a:pt x="239" y="759"/>
                </a:cubicBezTo>
                <a:cubicBezTo>
                  <a:pt x="239" y="759"/>
                  <a:pt x="238" y="761"/>
                  <a:pt x="238" y="761"/>
                </a:cubicBezTo>
                <a:cubicBezTo>
                  <a:pt x="238" y="762"/>
                  <a:pt x="238" y="762"/>
                  <a:pt x="238" y="763"/>
                </a:cubicBezTo>
                <a:cubicBezTo>
                  <a:pt x="238" y="764"/>
                  <a:pt x="238" y="767"/>
                  <a:pt x="240" y="766"/>
                </a:cubicBezTo>
                <a:close/>
                <a:moveTo>
                  <a:pt x="353" y="820"/>
                </a:moveTo>
                <a:cubicBezTo>
                  <a:pt x="352" y="820"/>
                  <a:pt x="352" y="821"/>
                  <a:pt x="353" y="821"/>
                </a:cubicBezTo>
                <a:cubicBezTo>
                  <a:pt x="353" y="821"/>
                  <a:pt x="354" y="820"/>
                  <a:pt x="353" y="820"/>
                </a:cubicBezTo>
                <a:close/>
                <a:moveTo>
                  <a:pt x="364" y="800"/>
                </a:moveTo>
                <a:cubicBezTo>
                  <a:pt x="364" y="800"/>
                  <a:pt x="364" y="800"/>
                  <a:pt x="364" y="800"/>
                </a:cubicBezTo>
                <a:cubicBezTo>
                  <a:pt x="364" y="800"/>
                  <a:pt x="364" y="800"/>
                  <a:pt x="364" y="800"/>
                </a:cubicBezTo>
                <a:cubicBezTo>
                  <a:pt x="366" y="801"/>
                  <a:pt x="366" y="801"/>
                  <a:pt x="367" y="800"/>
                </a:cubicBezTo>
                <a:cubicBezTo>
                  <a:pt x="367" y="799"/>
                  <a:pt x="368" y="798"/>
                  <a:pt x="367" y="797"/>
                </a:cubicBezTo>
                <a:cubicBezTo>
                  <a:pt x="367" y="797"/>
                  <a:pt x="365" y="797"/>
                  <a:pt x="365" y="797"/>
                </a:cubicBezTo>
                <a:cubicBezTo>
                  <a:pt x="364" y="797"/>
                  <a:pt x="364" y="797"/>
                  <a:pt x="364" y="798"/>
                </a:cubicBezTo>
                <a:cubicBezTo>
                  <a:pt x="364" y="798"/>
                  <a:pt x="363" y="798"/>
                  <a:pt x="363" y="799"/>
                </a:cubicBezTo>
                <a:cubicBezTo>
                  <a:pt x="363" y="799"/>
                  <a:pt x="363" y="800"/>
                  <a:pt x="363" y="800"/>
                </a:cubicBezTo>
                <a:cubicBezTo>
                  <a:pt x="363" y="800"/>
                  <a:pt x="364" y="800"/>
                  <a:pt x="364" y="800"/>
                </a:cubicBezTo>
                <a:close/>
                <a:moveTo>
                  <a:pt x="432" y="1155"/>
                </a:moveTo>
                <a:cubicBezTo>
                  <a:pt x="432" y="1155"/>
                  <a:pt x="432" y="1155"/>
                  <a:pt x="432" y="1156"/>
                </a:cubicBezTo>
                <a:cubicBezTo>
                  <a:pt x="432" y="1156"/>
                  <a:pt x="432" y="1157"/>
                  <a:pt x="433" y="1157"/>
                </a:cubicBezTo>
                <a:cubicBezTo>
                  <a:pt x="433" y="1158"/>
                  <a:pt x="434" y="1157"/>
                  <a:pt x="434" y="1157"/>
                </a:cubicBezTo>
                <a:cubicBezTo>
                  <a:pt x="434" y="1156"/>
                  <a:pt x="434" y="1155"/>
                  <a:pt x="433" y="1155"/>
                </a:cubicBezTo>
                <a:cubicBezTo>
                  <a:pt x="432" y="1154"/>
                  <a:pt x="432" y="1153"/>
                  <a:pt x="431" y="1153"/>
                </a:cubicBezTo>
                <a:cubicBezTo>
                  <a:pt x="430" y="1152"/>
                  <a:pt x="429" y="1151"/>
                  <a:pt x="429" y="1150"/>
                </a:cubicBezTo>
                <a:cubicBezTo>
                  <a:pt x="428" y="1150"/>
                  <a:pt x="426" y="1147"/>
                  <a:pt x="426" y="1147"/>
                </a:cubicBezTo>
                <a:cubicBezTo>
                  <a:pt x="425" y="1148"/>
                  <a:pt x="427" y="1150"/>
                  <a:pt x="427" y="1150"/>
                </a:cubicBezTo>
                <a:cubicBezTo>
                  <a:pt x="428" y="1151"/>
                  <a:pt x="429" y="1151"/>
                  <a:pt x="430" y="1152"/>
                </a:cubicBezTo>
                <a:cubicBezTo>
                  <a:pt x="430" y="1153"/>
                  <a:pt x="431" y="1154"/>
                  <a:pt x="432" y="1155"/>
                </a:cubicBezTo>
                <a:close/>
                <a:moveTo>
                  <a:pt x="427" y="1145"/>
                </a:moveTo>
                <a:cubicBezTo>
                  <a:pt x="427" y="1144"/>
                  <a:pt x="427" y="1143"/>
                  <a:pt x="426" y="1143"/>
                </a:cubicBezTo>
                <a:cubicBezTo>
                  <a:pt x="426" y="1144"/>
                  <a:pt x="426" y="1145"/>
                  <a:pt x="427" y="1146"/>
                </a:cubicBezTo>
                <a:cubicBezTo>
                  <a:pt x="427" y="1146"/>
                  <a:pt x="427" y="1146"/>
                  <a:pt x="427" y="1145"/>
                </a:cubicBezTo>
                <a:close/>
                <a:moveTo>
                  <a:pt x="433" y="1166"/>
                </a:moveTo>
                <a:cubicBezTo>
                  <a:pt x="433" y="1167"/>
                  <a:pt x="439" y="1171"/>
                  <a:pt x="440" y="1171"/>
                </a:cubicBezTo>
                <a:cubicBezTo>
                  <a:pt x="440" y="1171"/>
                  <a:pt x="435" y="1168"/>
                  <a:pt x="434" y="1167"/>
                </a:cubicBezTo>
                <a:cubicBezTo>
                  <a:pt x="433" y="1167"/>
                  <a:pt x="433" y="1166"/>
                  <a:pt x="432" y="1165"/>
                </a:cubicBezTo>
                <a:cubicBezTo>
                  <a:pt x="432" y="1164"/>
                  <a:pt x="429" y="1161"/>
                  <a:pt x="429" y="1161"/>
                </a:cubicBezTo>
                <a:cubicBezTo>
                  <a:pt x="428" y="1162"/>
                  <a:pt x="429" y="1163"/>
                  <a:pt x="429" y="1163"/>
                </a:cubicBezTo>
                <a:cubicBezTo>
                  <a:pt x="430" y="1164"/>
                  <a:pt x="432" y="1165"/>
                  <a:pt x="433" y="1166"/>
                </a:cubicBezTo>
                <a:close/>
                <a:moveTo>
                  <a:pt x="415" y="1147"/>
                </a:moveTo>
                <a:cubicBezTo>
                  <a:pt x="415" y="1148"/>
                  <a:pt x="416" y="1148"/>
                  <a:pt x="416" y="1148"/>
                </a:cubicBezTo>
                <a:cubicBezTo>
                  <a:pt x="416" y="1149"/>
                  <a:pt x="416" y="1147"/>
                  <a:pt x="416" y="1147"/>
                </a:cubicBezTo>
                <a:cubicBezTo>
                  <a:pt x="416" y="1147"/>
                  <a:pt x="415" y="1147"/>
                  <a:pt x="416" y="1146"/>
                </a:cubicBezTo>
                <a:cubicBezTo>
                  <a:pt x="415" y="1146"/>
                  <a:pt x="414" y="1147"/>
                  <a:pt x="415" y="1147"/>
                </a:cubicBezTo>
                <a:close/>
                <a:moveTo>
                  <a:pt x="457" y="1183"/>
                </a:moveTo>
                <a:cubicBezTo>
                  <a:pt x="456" y="1185"/>
                  <a:pt x="459" y="1185"/>
                  <a:pt x="460" y="1185"/>
                </a:cubicBezTo>
                <a:cubicBezTo>
                  <a:pt x="460" y="1185"/>
                  <a:pt x="461" y="1185"/>
                  <a:pt x="461" y="1185"/>
                </a:cubicBezTo>
                <a:cubicBezTo>
                  <a:pt x="462" y="1185"/>
                  <a:pt x="462" y="1185"/>
                  <a:pt x="463" y="1185"/>
                </a:cubicBezTo>
                <a:cubicBezTo>
                  <a:pt x="464" y="1185"/>
                  <a:pt x="465" y="1185"/>
                  <a:pt x="466" y="1185"/>
                </a:cubicBezTo>
                <a:cubicBezTo>
                  <a:pt x="468" y="1185"/>
                  <a:pt x="469" y="1186"/>
                  <a:pt x="470" y="1186"/>
                </a:cubicBezTo>
                <a:cubicBezTo>
                  <a:pt x="470" y="1186"/>
                  <a:pt x="472" y="1186"/>
                  <a:pt x="471" y="1185"/>
                </a:cubicBezTo>
                <a:cubicBezTo>
                  <a:pt x="470" y="1185"/>
                  <a:pt x="469" y="1185"/>
                  <a:pt x="469" y="1185"/>
                </a:cubicBezTo>
                <a:cubicBezTo>
                  <a:pt x="468" y="1185"/>
                  <a:pt x="466" y="1185"/>
                  <a:pt x="465" y="1184"/>
                </a:cubicBezTo>
                <a:cubicBezTo>
                  <a:pt x="464" y="1184"/>
                  <a:pt x="463" y="1184"/>
                  <a:pt x="463" y="1184"/>
                </a:cubicBezTo>
                <a:cubicBezTo>
                  <a:pt x="462" y="1184"/>
                  <a:pt x="462" y="1183"/>
                  <a:pt x="461" y="1183"/>
                </a:cubicBezTo>
                <a:cubicBezTo>
                  <a:pt x="460" y="1183"/>
                  <a:pt x="460" y="1184"/>
                  <a:pt x="460" y="1184"/>
                </a:cubicBezTo>
                <a:cubicBezTo>
                  <a:pt x="459" y="1184"/>
                  <a:pt x="457" y="1182"/>
                  <a:pt x="457" y="1183"/>
                </a:cubicBezTo>
                <a:close/>
                <a:moveTo>
                  <a:pt x="2884" y="1208"/>
                </a:moveTo>
                <a:cubicBezTo>
                  <a:pt x="2883" y="1208"/>
                  <a:pt x="2883" y="1209"/>
                  <a:pt x="2883" y="1210"/>
                </a:cubicBezTo>
                <a:cubicBezTo>
                  <a:pt x="2883" y="1211"/>
                  <a:pt x="2883" y="1213"/>
                  <a:pt x="2884" y="1212"/>
                </a:cubicBezTo>
                <a:cubicBezTo>
                  <a:pt x="2884" y="1212"/>
                  <a:pt x="2884" y="1211"/>
                  <a:pt x="2884" y="1210"/>
                </a:cubicBezTo>
                <a:cubicBezTo>
                  <a:pt x="2884" y="1210"/>
                  <a:pt x="2886" y="1208"/>
                  <a:pt x="2884" y="1208"/>
                </a:cubicBezTo>
                <a:close/>
                <a:moveTo>
                  <a:pt x="198" y="1260"/>
                </a:moveTo>
                <a:cubicBezTo>
                  <a:pt x="198" y="1260"/>
                  <a:pt x="197" y="1260"/>
                  <a:pt x="197" y="1260"/>
                </a:cubicBezTo>
                <a:cubicBezTo>
                  <a:pt x="195" y="1261"/>
                  <a:pt x="194" y="1261"/>
                  <a:pt x="193" y="1262"/>
                </a:cubicBezTo>
                <a:cubicBezTo>
                  <a:pt x="191" y="1262"/>
                  <a:pt x="190" y="1264"/>
                  <a:pt x="189" y="1265"/>
                </a:cubicBezTo>
                <a:cubicBezTo>
                  <a:pt x="187" y="1266"/>
                  <a:pt x="185" y="1266"/>
                  <a:pt x="184" y="1267"/>
                </a:cubicBezTo>
                <a:cubicBezTo>
                  <a:pt x="182" y="1268"/>
                  <a:pt x="181" y="1270"/>
                  <a:pt x="183" y="1270"/>
                </a:cubicBezTo>
                <a:cubicBezTo>
                  <a:pt x="185" y="1271"/>
                  <a:pt x="187" y="1270"/>
                  <a:pt x="188" y="1271"/>
                </a:cubicBezTo>
                <a:cubicBezTo>
                  <a:pt x="189" y="1271"/>
                  <a:pt x="188" y="1273"/>
                  <a:pt x="190" y="1274"/>
                </a:cubicBezTo>
                <a:cubicBezTo>
                  <a:pt x="190" y="1275"/>
                  <a:pt x="191" y="1274"/>
                  <a:pt x="192" y="1275"/>
                </a:cubicBezTo>
                <a:cubicBezTo>
                  <a:pt x="192" y="1275"/>
                  <a:pt x="192" y="1276"/>
                  <a:pt x="193" y="1276"/>
                </a:cubicBezTo>
                <a:cubicBezTo>
                  <a:pt x="194" y="1277"/>
                  <a:pt x="196" y="1276"/>
                  <a:pt x="197" y="1276"/>
                </a:cubicBezTo>
                <a:cubicBezTo>
                  <a:pt x="199" y="1275"/>
                  <a:pt x="200" y="1274"/>
                  <a:pt x="200" y="1273"/>
                </a:cubicBezTo>
                <a:cubicBezTo>
                  <a:pt x="201" y="1271"/>
                  <a:pt x="201" y="1270"/>
                  <a:pt x="203" y="1269"/>
                </a:cubicBezTo>
                <a:cubicBezTo>
                  <a:pt x="204" y="1268"/>
                  <a:pt x="205" y="1267"/>
                  <a:pt x="204" y="1265"/>
                </a:cubicBezTo>
                <a:cubicBezTo>
                  <a:pt x="203" y="1264"/>
                  <a:pt x="201" y="1265"/>
                  <a:pt x="200" y="1265"/>
                </a:cubicBezTo>
                <a:cubicBezTo>
                  <a:pt x="199" y="1265"/>
                  <a:pt x="198" y="1265"/>
                  <a:pt x="198" y="1264"/>
                </a:cubicBezTo>
                <a:cubicBezTo>
                  <a:pt x="198" y="1264"/>
                  <a:pt x="198" y="1263"/>
                  <a:pt x="198" y="1262"/>
                </a:cubicBezTo>
                <a:cubicBezTo>
                  <a:pt x="198" y="1262"/>
                  <a:pt x="199" y="1261"/>
                  <a:pt x="198" y="1260"/>
                </a:cubicBezTo>
                <a:close/>
                <a:moveTo>
                  <a:pt x="3003" y="1182"/>
                </a:moveTo>
                <a:cubicBezTo>
                  <a:pt x="3002" y="1183"/>
                  <a:pt x="2998" y="1183"/>
                  <a:pt x="2998" y="1180"/>
                </a:cubicBezTo>
                <a:cubicBezTo>
                  <a:pt x="2998" y="1179"/>
                  <a:pt x="2999" y="1178"/>
                  <a:pt x="2998" y="1178"/>
                </a:cubicBezTo>
                <a:cubicBezTo>
                  <a:pt x="2997" y="1177"/>
                  <a:pt x="2996" y="1176"/>
                  <a:pt x="2997" y="1176"/>
                </a:cubicBezTo>
                <a:cubicBezTo>
                  <a:pt x="2998" y="1175"/>
                  <a:pt x="2999" y="1176"/>
                  <a:pt x="2999" y="1175"/>
                </a:cubicBezTo>
                <a:cubicBezTo>
                  <a:pt x="2999" y="1174"/>
                  <a:pt x="2998" y="1174"/>
                  <a:pt x="2997" y="1173"/>
                </a:cubicBezTo>
                <a:cubicBezTo>
                  <a:pt x="2996" y="1172"/>
                  <a:pt x="2993" y="1171"/>
                  <a:pt x="2994" y="1170"/>
                </a:cubicBezTo>
                <a:cubicBezTo>
                  <a:pt x="2995" y="1169"/>
                  <a:pt x="2995" y="1169"/>
                  <a:pt x="2995" y="1168"/>
                </a:cubicBezTo>
                <a:cubicBezTo>
                  <a:pt x="2996" y="1167"/>
                  <a:pt x="2995" y="1167"/>
                  <a:pt x="2996" y="1166"/>
                </a:cubicBezTo>
                <a:cubicBezTo>
                  <a:pt x="2996" y="1165"/>
                  <a:pt x="2997" y="1164"/>
                  <a:pt x="2998" y="1163"/>
                </a:cubicBezTo>
                <a:cubicBezTo>
                  <a:pt x="2999" y="1161"/>
                  <a:pt x="2999" y="1160"/>
                  <a:pt x="3000" y="1159"/>
                </a:cubicBezTo>
                <a:cubicBezTo>
                  <a:pt x="3000" y="1158"/>
                  <a:pt x="3000" y="1157"/>
                  <a:pt x="3000" y="1157"/>
                </a:cubicBezTo>
                <a:cubicBezTo>
                  <a:pt x="2999" y="1156"/>
                  <a:pt x="2999" y="1157"/>
                  <a:pt x="2998" y="1157"/>
                </a:cubicBezTo>
                <a:cubicBezTo>
                  <a:pt x="2996" y="1159"/>
                  <a:pt x="2995" y="1161"/>
                  <a:pt x="2993" y="1163"/>
                </a:cubicBezTo>
                <a:cubicBezTo>
                  <a:pt x="2992" y="1164"/>
                  <a:pt x="2991" y="1165"/>
                  <a:pt x="2990" y="1166"/>
                </a:cubicBezTo>
                <a:cubicBezTo>
                  <a:pt x="2989" y="1167"/>
                  <a:pt x="2987" y="1167"/>
                  <a:pt x="2986" y="1167"/>
                </a:cubicBezTo>
                <a:cubicBezTo>
                  <a:pt x="2984" y="1167"/>
                  <a:pt x="2983" y="1166"/>
                  <a:pt x="2982" y="1166"/>
                </a:cubicBezTo>
                <a:cubicBezTo>
                  <a:pt x="2981" y="1166"/>
                  <a:pt x="2980" y="1166"/>
                  <a:pt x="2980" y="1166"/>
                </a:cubicBezTo>
                <a:cubicBezTo>
                  <a:pt x="2979" y="1165"/>
                  <a:pt x="2978" y="1166"/>
                  <a:pt x="2978" y="1165"/>
                </a:cubicBezTo>
                <a:cubicBezTo>
                  <a:pt x="2976" y="1165"/>
                  <a:pt x="2977" y="1163"/>
                  <a:pt x="2975" y="1162"/>
                </a:cubicBezTo>
                <a:cubicBezTo>
                  <a:pt x="2975" y="1162"/>
                  <a:pt x="2973" y="1163"/>
                  <a:pt x="2972" y="1163"/>
                </a:cubicBezTo>
                <a:cubicBezTo>
                  <a:pt x="2970" y="1163"/>
                  <a:pt x="2969" y="1163"/>
                  <a:pt x="2968" y="1162"/>
                </a:cubicBezTo>
                <a:cubicBezTo>
                  <a:pt x="2965" y="1160"/>
                  <a:pt x="2963" y="1159"/>
                  <a:pt x="2961" y="1157"/>
                </a:cubicBezTo>
                <a:cubicBezTo>
                  <a:pt x="2959" y="1154"/>
                  <a:pt x="2955" y="1154"/>
                  <a:pt x="2952" y="1151"/>
                </a:cubicBezTo>
                <a:cubicBezTo>
                  <a:pt x="2952" y="1150"/>
                  <a:pt x="2951" y="1148"/>
                  <a:pt x="2950" y="1147"/>
                </a:cubicBezTo>
                <a:cubicBezTo>
                  <a:pt x="2948" y="1146"/>
                  <a:pt x="2947" y="1145"/>
                  <a:pt x="2946" y="1144"/>
                </a:cubicBezTo>
                <a:cubicBezTo>
                  <a:pt x="2944" y="1143"/>
                  <a:pt x="2944" y="1141"/>
                  <a:pt x="2943" y="1140"/>
                </a:cubicBezTo>
                <a:cubicBezTo>
                  <a:pt x="2943" y="1139"/>
                  <a:pt x="2942" y="1139"/>
                  <a:pt x="2942" y="1138"/>
                </a:cubicBezTo>
                <a:cubicBezTo>
                  <a:pt x="2940" y="1138"/>
                  <a:pt x="2940" y="1137"/>
                  <a:pt x="2939" y="1137"/>
                </a:cubicBezTo>
                <a:cubicBezTo>
                  <a:pt x="2938" y="1136"/>
                  <a:pt x="2938" y="1136"/>
                  <a:pt x="2938" y="1135"/>
                </a:cubicBezTo>
                <a:cubicBezTo>
                  <a:pt x="2938" y="1134"/>
                  <a:pt x="2938" y="1133"/>
                  <a:pt x="2936" y="1132"/>
                </a:cubicBezTo>
                <a:cubicBezTo>
                  <a:pt x="2935" y="1131"/>
                  <a:pt x="2934" y="1131"/>
                  <a:pt x="2934" y="1129"/>
                </a:cubicBezTo>
                <a:cubicBezTo>
                  <a:pt x="2933" y="1129"/>
                  <a:pt x="2933" y="1128"/>
                  <a:pt x="2932" y="1128"/>
                </a:cubicBezTo>
                <a:cubicBezTo>
                  <a:pt x="2931" y="1128"/>
                  <a:pt x="2931" y="1129"/>
                  <a:pt x="2931" y="1129"/>
                </a:cubicBezTo>
                <a:cubicBezTo>
                  <a:pt x="2931" y="1130"/>
                  <a:pt x="2930" y="1130"/>
                  <a:pt x="2930" y="1131"/>
                </a:cubicBezTo>
                <a:cubicBezTo>
                  <a:pt x="2929" y="1131"/>
                  <a:pt x="2929" y="1131"/>
                  <a:pt x="2928" y="1130"/>
                </a:cubicBezTo>
                <a:cubicBezTo>
                  <a:pt x="2927" y="1129"/>
                  <a:pt x="2927" y="1130"/>
                  <a:pt x="2927" y="1131"/>
                </a:cubicBezTo>
                <a:cubicBezTo>
                  <a:pt x="2926" y="1132"/>
                  <a:pt x="2926" y="1132"/>
                  <a:pt x="2926" y="1133"/>
                </a:cubicBezTo>
                <a:cubicBezTo>
                  <a:pt x="2926" y="1134"/>
                  <a:pt x="2926" y="1136"/>
                  <a:pt x="2926" y="1138"/>
                </a:cubicBezTo>
                <a:cubicBezTo>
                  <a:pt x="2926" y="1138"/>
                  <a:pt x="2926" y="1139"/>
                  <a:pt x="2927" y="1139"/>
                </a:cubicBezTo>
                <a:cubicBezTo>
                  <a:pt x="2927" y="1140"/>
                  <a:pt x="2927" y="1141"/>
                  <a:pt x="2927" y="1141"/>
                </a:cubicBezTo>
                <a:cubicBezTo>
                  <a:pt x="2927" y="1143"/>
                  <a:pt x="2929" y="1144"/>
                  <a:pt x="2929" y="1145"/>
                </a:cubicBezTo>
                <a:cubicBezTo>
                  <a:pt x="2929" y="1147"/>
                  <a:pt x="2929" y="1148"/>
                  <a:pt x="2929" y="1150"/>
                </a:cubicBezTo>
                <a:cubicBezTo>
                  <a:pt x="2929" y="1154"/>
                  <a:pt x="2929" y="1158"/>
                  <a:pt x="2928" y="1161"/>
                </a:cubicBezTo>
                <a:cubicBezTo>
                  <a:pt x="2927" y="1164"/>
                  <a:pt x="2926" y="1167"/>
                  <a:pt x="2923" y="1168"/>
                </a:cubicBezTo>
                <a:cubicBezTo>
                  <a:pt x="2922" y="1169"/>
                  <a:pt x="2921" y="1170"/>
                  <a:pt x="2921" y="1171"/>
                </a:cubicBezTo>
                <a:cubicBezTo>
                  <a:pt x="2920" y="1172"/>
                  <a:pt x="2921" y="1173"/>
                  <a:pt x="2921" y="1174"/>
                </a:cubicBezTo>
                <a:cubicBezTo>
                  <a:pt x="2921" y="1175"/>
                  <a:pt x="2922" y="1176"/>
                  <a:pt x="2922" y="1176"/>
                </a:cubicBezTo>
                <a:cubicBezTo>
                  <a:pt x="2922" y="1177"/>
                  <a:pt x="2921" y="1178"/>
                  <a:pt x="2922" y="1179"/>
                </a:cubicBezTo>
                <a:cubicBezTo>
                  <a:pt x="2922" y="1180"/>
                  <a:pt x="2922" y="1180"/>
                  <a:pt x="2922" y="1181"/>
                </a:cubicBezTo>
                <a:cubicBezTo>
                  <a:pt x="2922" y="1182"/>
                  <a:pt x="2921" y="1182"/>
                  <a:pt x="2921" y="1182"/>
                </a:cubicBezTo>
                <a:cubicBezTo>
                  <a:pt x="2920" y="1183"/>
                  <a:pt x="2920" y="1183"/>
                  <a:pt x="2919" y="1184"/>
                </a:cubicBezTo>
                <a:cubicBezTo>
                  <a:pt x="2919" y="1184"/>
                  <a:pt x="2919" y="1185"/>
                  <a:pt x="2918" y="1185"/>
                </a:cubicBezTo>
                <a:cubicBezTo>
                  <a:pt x="2917" y="1186"/>
                  <a:pt x="2917" y="1185"/>
                  <a:pt x="2916" y="1185"/>
                </a:cubicBezTo>
                <a:cubicBezTo>
                  <a:pt x="2916" y="1185"/>
                  <a:pt x="2915" y="1185"/>
                  <a:pt x="2915" y="1184"/>
                </a:cubicBezTo>
                <a:cubicBezTo>
                  <a:pt x="2914" y="1184"/>
                  <a:pt x="2914" y="1184"/>
                  <a:pt x="2913" y="1184"/>
                </a:cubicBezTo>
                <a:cubicBezTo>
                  <a:pt x="2912" y="1184"/>
                  <a:pt x="2912" y="1184"/>
                  <a:pt x="2911" y="1184"/>
                </a:cubicBezTo>
                <a:cubicBezTo>
                  <a:pt x="2910" y="1185"/>
                  <a:pt x="2910" y="1184"/>
                  <a:pt x="2909" y="1184"/>
                </a:cubicBezTo>
                <a:cubicBezTo>
                  <a:pt x="2909" y="1184"/>
                  <a:pt x="2908" y="1184"/>
                  <a:pt x="2908" y="1183"/>
                </a:cubicBezTo>
                <a:cubicBezTo>
                  <a:pt x="2907" y="1183"/>
                  <a:pt x="2907" y="1182"/>
                  <a:pt x="2906" y="1182"/>
                </a:cubicBezTo>
                <a:cubicBezTo>
                  <a:pt x="2906" y="1182"/>
                  <a:pt x="2906" y="1182"/>
                  <a:pt x="2905" y="1181"/>
                </a:cubicBezTo>
                <a:cubicBezTo>
                  <a:pt x="2905" y="1180"/>
                  <a:pt x="2904" y="1180"/>
                  <a:pt x="2903" y="1181"/>
                </a:cubicBezTo>
                <a:cubicBezTo>
                  <a:pt x="2903" y="1181"/>
                  <a:pt x="2902" y="1181"/>
                  <a:pt x="2901" y="1181"/>
                </a:cubicBezTo>
                <a:cubicBezTo>
                  <a:pt x="2899" y="1182"/>
                  <a:pt x="2901" y="1183"/>
                  <a:pt x="2901" y="1184"/>
                </a:cubicBezTo>
                <a:cubicBezTo>
                  <a:pt x="2902" y="1185"/>
                  <a:pt x="2901" y="1186"/>
                  <a:pt x="2902" y="1186"/>
                </a:cubicBezTo>
                <a:cubicBezTo>
                  <a:pt x="2902" y="1187"/>
                  <a:pt x="2903" y="1186"/>
                  <a:pt x="2904" y="1187"/>
                </a:cubicBezTo>
                <a:cubicBezTo>
                  <a:pt x="2904" y="1189"/>
                  <a:pt x="2903" y="1190"/>
                  <a:pt x="2902" y="1191"/>
                </a:cubicBezTo>
                <a:cubicBezTo>
                  <a:pt x="2901" y="1192"/>
                  <a:pt x="2900" y="1193"/>
                  <a:pt x="2899" y="1194"/>
                </a:cubicBezTo>
                <a:cubicBezTo>
                  <a:pt x="2898" y="1194"/>
                  <a:pt x="2898" y="1194"/>
                  <a:pt x="2897" y="1194"/>
                </a:cubicBezTo>
                <a:cubicBezTo>
                  <a:pt x="2896" y="1195"/>
                  <a:pt x="2896" y="1195"/>
                  <a:pt x="2896" y="1196"/>
                </a:cubicBezTo>
                <a:cubicBezTo>
                  <a:pt x="2895" y="1197"/>
                  <a:pt x="2893" y="1196"/>
                  <a:pt x="2892" y="1197"/>
                </a:cubicBezTo>
                <a:cubicBezTo>
                  <a:pt x="2890" y="1197"/>
                  <a:pt x="2891" y="1199"/>
                  <a:pt x="2890" y="1200"/>
                </a:cubicBezTo>
                <a:cubicBezTo>
                  <a:pt x="2890" y="1202"/>
                  <a:pt x="2889" y="1203"/>
                  <a:pt x="2889" y="1204"/>
                </a:cubicBezTo>
                <a:cubicBezTo>
                  <a:pt x="2889" y="1205"/>
                  <a:pt x="2890" y="1207"/>
                  <a:pt x="2891" y="1208"/>
                </a:cubicBezTo>
                <a:cubicBezTo>
                  <a:pt x="2891" y="1208"/>
                  <a:pt x="2892" y="1209"/>
                  <a:pt x="2893" y="1209"/>
                </a:cubicBezTo>
                <a:cubicBezTo>
                  <a:pt x="2893" y="1210"/>
                  <a:pt x="2894" y="1210"/>
                  <a:pt x="2894" y="1211"/>
                </a:cubicBezTo>
                <a:cubicBezTo>
                  <a:pt x="2895" y="1212"/>
                  <a:pt x="2896" y="1213"/>
                  <a:pt x="2896" y="1215"/>
                </a:cubicBezTo>
                <a:cubicBezTo>
                  <a:pt x="2896" y="1215"/>
                  <a:pt x="2896" y="1216"/>
                  <a:pt x="2895" y="1216"/>
                </a:cubicBezTo>
                <a:cubicBezTo>
                  <a:pt x="2895" y="1217"/>
                  <a:pt x="2895" y="1218"/>
                  <a:pt x="2895" y="1218"/>
                </a:cubicBezTo>
                <a:cubicBezTo>
                  <a:pt x="2895" y="1219"/>
                  <a:pt x="2895" y="1220"/>
                  <a:pt x="2894" y="1220"/>
                </a:cubicBezTo>
                <a:cubicBezTo>
                  <a:pt x="2894" y="1221"/>
                  <a:pt x="2893" y="1221"/>
                  <a:pt x="2893" y="1222"/>
                </a:cubicBezTo>
                <a:cubicBezTo>
                  <a:pt x="2893" y="1224"/>
                  <a:pt x="2894" y="1224"/>
                  <a:pt x="2895" y="1225"/>
                </a:cubicBezTo>
                <a:cubicBezTo>
                  <a:pt x="2896" y="1225"/>
                  <a:pt x="2896" y="1226"/>
                  <a:pt x="2897" y="1226"/>
                </a:cubicBezTo>
                <a:cubicBezTo>
                  <a:pt x="2897" y="1227"/>
                  <a:pt x="2897" y="1228"/>
                  <a:pt x="2898" y="1227"/>
                </a:cubicBezTo>
                <a:cubicBezTo>
                  <a:pt x="2899" y="1227"/>
                  <a:pt x="2899" y="1225"/>
                  <a:pt x="2900" y="1224"/>
                </a:cubicBezTo>
                <a:cubicBezTo>
                  <a:pt x="2901" y="1224"/>
                  <a:pt x="2901" y="1223"/>
                  <a:pt x="2902" y="1223"/>
                </a:cubicBezTo>
                <a:cubicBezTo>
                  <a:pt x="2902" y="1222"/>
                  <a:pt x="2903" y="1222"/>
                  <a:pt x="2903" y="1221"/>
                </a:cubicBezTo>
                <a:cubicBezTo>
                  <a:pt x="2903" y="1220"/>
                  <a:pt x="2904" y="1220"/>
                  <a:pt x="2905" y="1219"/>
                </a:cubicBezTo>
                <a:cubicBezTo>
                  <a:pt x="2905" y="1219"/>
                  <a:pt x="2906" y="1218"/>
                  <a:pt x="2907" y="1218"/>
                </a:cubicBezTo>
                <a:cubicBezTo>
                  <a:pt x="2907" y="1218"/>
                  <a:pt x="2907" y="1217"/>
                  <a:pt x="2908" y="1217"/>
                </a:cubicBezTo>
                <a:cubicBezTo>
                  <a:pt x="2909" y="1217"/>
                  <a:pt x="2909" y="1218"/>
                  <a:pt x="2909" y="1218"/>
                </a:cubicBezTo>
                <a:cubicBezTo>
                  <a:pt x="2910" y="1219"/>
                  <a:pt x="2911" y="1218"/>
                  <a:pt x="2911" y="1219"/>
                </a:cubicBezTo>
                <a:cubicBezTo>
                  <a:pt x="2912" y="1219"/>
                  <a:pt x="2912" y="1220"/>
                  <a:pt x="2912" y="1220"/>
                </a:cubicBezTo>
                <a:cubicBezTo>
                  <a:pt x="2913" y="1221"/>
                  <a:pt x="2913" y="1220"/>
                  <a:pt x="2914" y="1220"/>
                </a:cubicBezTo>
                <a:cubicBezTo>
                  <a:pt x="2914" y="1219"/>
                  <a:pt x="2915" y="1218"/>
                  <a:pt x="2915" y="1218"/>
                </a:cubicBezTo>
                <a:cubicBezTo>
                  <a:pt x="2915" y="1217"/>
                  <a:pt x="2916" y="1217"/>
                  <a:pt x="2916" y="1217"/>
                </a:cubicBezTo>
                <a:cubicBezTo>
                  <a:pt x="2916" y="1215"/>
                  <a:pt x="2914" y="1216"/>
                  <a:pt x="2913" y="1215"/>
                </a:cubicBezTo>
                <a:cubicBezTo>
                  <a:pt x="2912" y="1214"/>
                  <a:pt x="2912" y="1213"/>
                  <a:pt x="2911" y="1212"/>
                </a:cubicBezTo>
                <a:cubicBezTo>
                  <a:pt x="2910" y="1212"/>
                  <a:pt x="2910" y="1211"/>
                  <a:pt x="2909" y="1211"/>
                </a:cubicBezTo>
                <a:cubicBezTo>
                  <a:pt x="2909" y="1210"/>
                  <a:pt x="2909" y="1210"/>
                  <a:pt x="2908" y="1210"/>
                </a:cubicBezTo>
                <a:cubicBezTo>
                  <a:pt x="2906" y="1210"/>
                  <a:pt x="2906" y="1211"/>
                  <a:pt x="2904" y="1209"/>
                </a:cubicBezTo>
                <a:cubicBezTo>
                  <a:pt x="2903" y="1208"/>
                  <a:pt x="2902" y="1208"/>
                  <a:pt x="2901" y="1207"/>
                </a:cubicBezTo>
                <a:cubicBezTo>
                  <a:pt x="2900" y="1207"/>
                  <a:pt x="2899" y="1205"/>
                  <a:pt x="2899" y="1204"/>
                </a:cubicBezTo>
                <a:cubicBezTo>
                  <a:pt x="2900" y="1204"/>
                  <a:pt x="2901" y="1203"/>
                  <a:pt x="2901" y="1202"/>
                </a:cubicBezTo>
                <a:cubicBezTo>
                  <a:pt x="2901" y="1201"/>
                  <a:pt x="2902" y="1202"/>
                  <a:pt x="2902" y="1201"/>
                </a:cubicBezTo>
                <a:cubicBezTo>
                  <a:pt x="2903" y="1201"/>
                  <a:pt x="2903" y="1200"/>
                  <a:pt x="2903" y="1200"/>
                </a:cubicBezTo>
                <a:cubicBezTo>
                  <a:pt x="2904" y="1199"/>
                  <a:pt x="2905" y="1199"/>
                  <a:pt x="2906" y="1199"/>
                </a:cubicBezTo>
                <a:cubicBezTo>
                  <a:pt x="2907" y="1199"/>
                  <a:pt x="2908" y="1200"/>
                  <a:pt x="2909" y="1200"/>
                </a:cubicBezTo>
                <a:cubicBezTo>
                  <a:pt x="2909" y="1201"/>
                  <a:pt x="2909" y="1201"/>
                  <a:pt x="2910" y="1202"/>
                </a:cubicBezTo>
                <a:cubicBezTo>
                  <a:pt x="2910" y="1202"/>
                  <a:pt x="2911" y="1202"/>
                  <a:pt x="2912" y="1203"/>
                </a:cubicBezTo>
                <a:cubicBezTo>
                  <a:pt x="2912" y="1203"/>
                  <a:pt x="2913" y="1203"/>
                  <a:pt x="2913" y="1204"/>
                </a:cubicBezTo>
                <a:cubicBezTo>
                  <a:pt x="2913" y="1205"/>
                  <a:pt x="2912" y="1205"/>
                  <a:pt x="2913" y="1206"/>
                </a:cubicBezTo>
                <a:cubicBezTo>
                  <a:pt x="2914" y="1206"/>
                  <a:pt x="2914" y="1205"/>
                  <a:pt x="2915" y="1205"/>
                </a:cubicBezTo>
                <a:cubicBezTo>
                  <a:pt x="2916" y="1204"/>
                  <a:pt x="2916" y="1205"/>
                  <a:pt x="2917" y="1204"/>
                </a:cubicBezTo>
                <a:cubicBezTo>
                  <a:pt x="2918" y="1202"/>
                  <a:pt x="2920" y="1201"/>
                  <a:pt x="2922" y="1200"/>
                </a:cubicBezTo>
                <a:cubicBezTo>
                  <a:pt x="2923" y="1199"/>
                  <a:pt x="2924" y="1199"/>
                  <a:pt x="2925" y="1199"/>
                </a:cubicBezTo>
                <a:cubicBezTo>
                  <a:pt x="2926" y="1199"/>
                  <a:pt x="2927" y="1198"/>
                  <a:pt x="2928" y="1199"/>
                </a:cubicBezTo>
                <a:cubicBezTo>
                  <a:pt x="2929" y="1199"/>
                  <a:pt x="2929" y="1200"/>
                  <a:pt x="2930" y="1200"/>
                </a:cubicBezTo>
                <a:cubicBezTo>
                  <a:pt x="2931" y="1200"/>
                  <a:pt x="2932" y="1200"/>
                  <a:pt x="2934" y="1201"/>
                </a:cubicBezTo>
                <a:cubicBezTo>
                  <a:pt x="2935" y="1202"/>
                  <a:pt x="2936" y="1202"/>
                  <a:pt x="2937" y="1203"/>
                </a:cubicBezTo>
                <a:cubicBezTo>
                  <a:pt x="2938" y="1203"/>
                  <a:pt x="2938" y="1204"/>
                  <a:pt x="2938" y="1204"/>
                </a:cubicBezTo>
                <a:cubicBezTo>
                  <a:pt x="2939" y="1205"/>
                  <a:pt x="2939" y="1205"/>
                  <a:pt x="2940" y="1205"/>
                </a:cubicBezTo>
                <a:cubicBezTo>
                  <a:pt x="2941" y="1205"/>
                  <a:pt x="2942" y="1206"/>
                  <a:pt x="2943" y="1207"/>
                </a:cubicBezTo>
                <a:cubicBezTo>
                  <a:pt x="2944" y="1207"/>
                  <a:pt x="2946" y="1208"/>
                  <a:pt x="2947" y="1208"/>
                </a:cubicBezTo>
                <a:cubicBezTo>
                  <a:pt x="2948" y="1209"/>
                  <a:pt x="2950" y="1209"/>
                  <a:pt x="2951" y="1210"/>
                </a:cubicBezTo>
                <a:cubicBezTo>
                  <a:pt x="2952" y="1210"/>
                  <a:pt x="2953" y="1211"/>
                  <a:pt x="2954" y="1212"/>
                </a:cubicBezTo>
                <a:cubicBezTo>
                  <a:pt x="2955" y="1212"/>
                  <a:pt x="2955" y="1213"/>
                  <a:pt x="2956" y="1213"/>
                </a:cubicBezTo>
                <a:cubicBezTo>
                  <a:pt x="2956" y="1213"/>
                  <a:pt x="2956" y="1214"/>
                  <a:pt x="2957" y="1214"/>
                </a:cubicBezTo>
                <a:cubicBezTo>
                  <a:pt x="2959" y="1215"/>
                  <a:pt x="2960" y="1210"/>
                  <a:pt x="2960" y="1209"/>
                </a:cubicBezTo>
                <a:cubicBezTo>
                  <a:pt x="2960" y="1207"/>
                  <a:pt x="2960" y="1205"/>
                  <a:pt x="2961" y="1204"/>
                </a:cubicBezTo>
                <a:cubicBezTo>
                  <a:pt x="2962" y="1203"/>
                  <a:pt x="2962" y="1202"/>
                  <a:pt x="2963" y="1201"/>
                </a:cubicBezTo>
                <a:cubicBezTo>
                  <a:pt x="2963" y="1199"/>
                  <a:pt x="2964" y="1198"/>
                  <a:pt x="2966" y="1197"/>
                </a:cubicBezTo>
                <a:cubicBezTo>
                  <a:pt x="2967" y="1196"/>
                  <a:pt x="2968" y="1195"/>
                  <a:pt x="2969" y="1194"/>
                </a:cubicBezTo>
                <a:cubicBezTo>
                  <a:pt x="2971" y="1192"/>
                  <a:pt x="2974" y="1190"/>
                  <a:pt x="2977" y="1191"/>
                </a:cubicBezTo>
                <a:cubicBezTo>
                  <a:pt x="2979" y="1191"/>
                  <a:pt x="2980" y="1191"/>
                  <a:pt x="2982" y="1191"/>
                </a:cubicBezTo>
                <a:cubicBezTo>
                  <a:pt x="2983" y="1191"/>
                  <a:pt x="2984" y="1191"/>
                  <a:pt x="2984" y="1191"/>
                </a:cubicBezTo>
                <a:cubicBezTo>
                  <a:pt x="2985" y="1191"/>
                  <a:pt x="2986" y="1191"/>
                  <a:pt x="2986" y="1191"/>
                </a:cubicBezTo>
                <a:cubicBezTo>
                  <a:pt x="2987" y="1191"/>
                  <a:pt x="2987" y="1191"/>
                  <a:pt x="2988" y="1191"/>
                </a:cubicBezTo>
                <a:cubicBezTo>
                  <a:pt x="2989" y="1190"/>
                  <a:pt x="2988" y="1190"/>
                  <a:pt x="2989" y="1189"/>
                </a:cubicBezTo>
                <a:cubicBezTo>
                  <a:pt x="2990" y="1188"/>
                  <a:pt x="2991" y="1190"/>
                  <a:pt x="2992" y="1190"/>
                </a:cubicBezTo>
                <a:cubicBezTo>
                  <a:pt x="2993" y="1190"/>
                  <a:pt x="2994" y="1189"/>
                  <a:pt x="2995" y="1188"/>
                </a:cubicBezTo>
                <a:cubicBezTo>
                  <a:pt x="2995" y="1187"/>
                  <a:pt x="2996" y="1187"/>
                  <a:pt x="2996" y="1187"/>
                </a:cubicBezTo>
                <a:cubicBezTo>
                  <a:pt x="2998" y="1187"/>
                  <a:pt x="2999" y="1186"/>
                  <a:pt x="3000" y="1186"/>
                </a:cubicBezTo>
                <a:cubicBezTo>
                  <a:pt x="3001" y="1185"/>
                  <a:pt x="3002" y="1184"/>
                  <a:pt x="3003" y="1183"/>
                </a:cubicBezTo>
                <a:cubicBezTo>
                  <a:pt x="3004" y="1183"/>
                  <a:pt x="3005" y="1182"/>
                  <a:pt x="3005" y="1182"/>
                </a:cubicBezTo>
                <a:cubicBezTo>
                  <a:pt x="3006" y="1182"/>
                  <a:pt x="3007" y="1182"/>
                  <a:pt x="3007" y="1181"/>
                </a:cubicBezTo>
                <a:cubicBezTo>
                  <a:pt x="3007" y="1180"/>
                  <a:pt x="3004" y="1181"/>
                  <a:pt x="3003" y="1182"/>
                </a:cubicBezTo>
                <a:close/>
                <a:moveTo>
                  <a:pt x="2914" y="1129"/>
                </a:moveTo>
                <a:cubicBezTo>
                  <a:pt x="2914" y="1129"/>
                  <a:pt x="2913" y="1130"/>
                  <a:pt x="2913" y="1130"/>
                </a:cubicBezTo>
                <a:cubicBezTo>
                  <a:pt x="2913" y="1131"/>
                  <a:pt x="2913" y="1131"/>
                  <a:pt x="2914" y="1132"/>
                </a:cubicBezTo>
                <a:cubicBezTo>
                  <a:pt x="2914" y="1132"/>
                  <a:pt x="2914" y="1133"/>
                  <a:pt x="2914" y="1133"/>
                </a:cubicBezTo>
                <a:cubicBezTo>
                  <a:pt x="2914" y="1134"/>
                  <a:pt x="2915" y="1133"/>
                  <a:pt x="2915" y="1133"/>
                </a:cubicBezTo>
                <a:cubicBezTo>
                  <a:pt x="2915" y="1132"/>
                  <a:pt x="2914" y="1131"/>
                  <a:pt x="2914" y="1131"/>
                </a:cubicBezTo>
                <a:cubicBezTo>
                  <a:pt x="2914" y="1130"/>
                  <a:pt x="2914" y="1129"/>
                  <a:pt x="2914" y="1129"/>
                </a:cubicBezTo>
                <a:close/>
                <a:moveTo>
                  <a:pt x="2762" y="1347"/>
                </a:moveTo>
                <a:cubicBezTo>
                  <a:pt x="2763" y="1346"/>
                  <a:pt x="2762" y="1344"/>
                  <a:pt x="2761" y="1345"/>
                </a:cubicBezTo>
                <a:cubicBezTo>
                  <a:pt x="2760" y="1345"/>
                  <a:pt x="2761" y="1347"/>
                  <a:pt x="2762" y="1347"/>
                </a:cubicBezTo>
                <a:close/>
                <a:moveTo>
                  <a:pt x="2859" y="1311"/>
                </a:moveTo>
                <a:cubicBezTo>
                  <a:pt x="2860" y="1311"/>
                  <a:pt x="2861" y="1311"/>
                  <a:pt x="2861" y="1311"/>
                </a:cubicBezTo>
                <a:cubicBezTo>
                  <a:pt x="2862" y="1311"/>
                  <a:pt x="2861" y="1310"/>
                  <a:pt x="2862" y="1310"/>
                </a:cubicBezTo>
                <a:cubicBezTo>
                  <a:pt x="2862" y="1309"/>
                  <a:pt x="2864" y="1309"/>
                  <a:pt x="2864" y="1308"/>
                </a:cubicBezTo>
                <a:cubicBezTo>
                  <a:pt x="2865" y="1307"/>
                  <a:pt x="2864" y="1306"/>
                  <a:pt x="2864" y="1305"/>
                </a:cubicBezTo>
                <a:cubicBezTo>
                  <a:pt x="2864" y="1304"/>
                  <a:pt x="2865" y="1302"/>
                  <a:pt x="2865" y="1300"/>
                </a:cubicBezTo>
                <a:cubicBezTo>
                  <a:pt x="2864" y="1298"/>
                  <a:pt x="2862" y="1301"/>
                  <a:pt x="2861" y="1302"/>
                </a:cubicBezTo>
                <a:cubicBezTo>
                  <a:pt x="2861" y="1302"/>
                  <a:pt x="2860" y="1302"/>
                  <a:pt x="2860" y="1303"/>
                </a:cubicBezTo>
                <a:cubicBezTo>
                  <a:pt x="2859" y="1304"/>
                  <a:pt x="2859" y="1305"/>
                  <a:pt x="2859" y="1305"/>
                </a:cubicBezTo>
                <a:cubicBezTo>
                  <a:pt x="2859" y="1306"/>
                  <a:pt x="2859" y="1307"/>
                  <a:pt x="2860" y="1307"/>
                </a:cubicBezTo>
                <a:cubicBezTo>
                  <a:pt x="2860" y="1308"/>
                  <a:pt x="2860" y="1308"/>
                  <a:pt x="2860" y="1309"/>
                </a:cubicBezTo>
                <a:cubicBezTo>
                  <a:pt x="2859" y="1309"/>
                  <a:pt x="2858" y="1310"/>
                  <a:pt x="2859" y="1311"/>
                </a:cubicBezTo>
                <a:close/>
                <a:moveTo>
                  <a:pt x="2882" y="1380"/>
                </a:moveTo>
                <a:cubicBezTo>
                  <a:pt x="2882" y="1380"/>
                  <a:pt x="2882" y="1381"/>
                  <a:pt x="2882" y="1381"/>
                </a:cubicBezTo>
                <a:cubicBezTo>
                  <a:pt x="2882" y="1381"/>
                  <a:pt x="2882" y="1382"/>
                  <a:pt x="2883" y="1382"/>
                </a:cubicBezTo>
                <a:cubicBezTo>
                  <a:pt x="2883" y="1382"/>
                  <a:pt x="2883" y="1381"/>
                  <a:pt x="2883" y="1381"/>
                </a:cubicBezTo>
                <a:cubicBezTo>
                  <a:pt x="2883" y="1380"/>
                  <a:pt x="2883" y="1380"/>
                  <a:pt x="2882" y="1380"/>
                </a:cubicBezTo>
                <a:close/>
                <a:moveTo>
                  <a:pt x="2878" y="1394"/>
                </a:moveTo>
                <a:cubicBezTo>
                  <a:pt x="2877" y="1394"/>
                  <a:pt x="2877" y="1395"/>
                  <a:pt x="2877" y="1395"/>
                </a:cubicBezTo>
                <a:cubicBezTo>
                  <a:pt x="2877" y="1395"/>
                  <a:pt x="2878" y="1395"/>
                  <a:pt x="2878" y="1395"/>
                </a:cubicBezTo>
                <a:cubicBezTo>
                  <a:pt x="2880" y="1395"/>
                  <a:pt x="2878" y="1394"/>
                  <a:pt x="2878" y="1394"/>
                </a:cubicBezTo>
                <a:close/>
                <a:moveTo>
                  <a:pt x="2885" y="1396"/>
                </a:moveTo>
                <a:cubicBezTo>
                  <a:pt x="2884" y="1397"/>
                  <a:pt x="2884" y="1397"/>
                  <a:pt x="2885" y="1398"/>
                </a:cubicBezTo>
                <a:cubicBezTo>
                  <a:pt x="2886" y="1398"/>
                  <a:pt x="2887" y="1397"/>
                  <a:pt x="2887" y="1396"/>
                </a:cubicBezTo>
                <a:cubicBezTo>
                  <a:pt x="2887" y="1395"/>
                  <a:pt x="2885" y="1396"/>
                  <a:pt x="2885" y="1396"/>
                </a:cubicBezTo>
                <a:close/>
                <a:moveTo>
                  <a:pt x="3186" y="1025"/>
                </a:moveTo>
                <a:cubicBezTo>
                  <a:pt x="3186" y="1025"/>
                  <a:pt x="3186" y="1025"/>
                  <a:pt x="3186" y="1025"/>
                </a:cubicBezTo>
                <a:cubicBezTo>
                  <a:pt x="3185" y="1025"/>
                  <a:pt x="3184" y="1026"/>
                  <a:pt x="3184" y="1027"/>
                </a:cubicBezTo>
                <a:cubicBezTo>
                  <a:pt x="3184" y="1028"/>
                  <a:pt x="3184" y="1029"/>
                  <a:pt x="3184" y="1030"/>
                </a:cubicBezTo>
                <a:cubicBezTo>
                  <a:pt x="3183" y="1031"/>
                  <a:pt x="3181" y="1032"/>
                  <a:pt x="3181" y="1034"/>
                </a:cubicBezTo>
                <a:cubicBezTo>
                  <a:pt x="3182" y="1034"/>
                  <a:pt x="3183" y="1034"/>
                  <a:pt x="3183" y="1034"/>
                </a:cubicBezTo>
                <a:cubicBezTo>
                  <a:pt x="3183" y="1033"/>
                  <a:pt x="3184" y="1033"/>
                  <a:pt x="3184" y="1033"/>
                </a:cubicBezTo>
                <a:cubicBezTo>
                  <a:pt x="3184" y="1033"/>
                  <a:pt x="3185" y="1033"/>
                  <a:pt x="3185" y="1033"/>
                </a:cubicBezTo>
                <a:cubicBezTo>
                  <a:pt x="3187" y="1033"/>
                  <a:pt x="3186" y="1031"/>
                  <a:pt x="3186" y="1029"/>
                </a:cubicBezTo>
                <a:cubicBezTo>
                  <a:pt x="3186" y="1028"/>
                  <a:pt x="3188" y="1028"/>
                  <a:pt x="3188" y="1027"/>
                </a:cubicBezTo>
                <a:cubicBezTo>
                  <a:pt x="3188" y="1026"/>
                  <a:pt x="3188" y="1025"/>
                  <a:pt x="3186" y="1025"/>
                </a:cubicBezTo>
                <a:close/>
                <a:moveTo>
                  <a:pt x="3021" y="1155"/>
                </a:moveTo>
                <a:cubicBezTo>
                  <a:pt x="3020" y="1155"/>
                  <a:pt x="3020" y="1154"/>
                  <a:pt x="3019" y="1154"/>
                </a:cubicBezTo>
                <a:cubicBezTo>
                  <a:pt x="3018" y="1154"/>
                  <a:pt x="3018" y="1154"/>
                  <a:pt x="3017" y="1154"/>
                </a:cubicBezTo>
                <a:cubicBezTo>
                  <a:pt x="3016" y="1153"/>
                  <a:pt x="3017" y="1152"/>
                  <a:pt x="3016" y="1152"/>
                </a:cubicBezTo>
                <a:cubicBezTo>
                  <a:pt x="3015" y="1152"/>
                  <a:pt x="3015" y="1153"/>
                  <a:pt x="3015" y="1153"/>
                </a:cubicBezTo>
                <a:cubicBezTo>
                  <a:pt x="3014" y="1155"/>
                  <a:pt x="3013" y="1156"/>
                  <a:pt x="3012" y="1157"/>
                </a:cubicBezTo>
                <a:cubicBezTo>
                  <a:pt x="3011" y="1158"/>
                  <a:pt x="3010" y="1159"/>
                  <a:pt x="3009" y="1160"/>
                </a:cubicBezTo>
                <a:cubicBezTo>
                  <a:pt x="3008" y="1161"/>
                  <a:pt x="3007" y="1162"/>
                  <a:pt x="3006" y="1163"/>
                </a:cubicBezTo>
                <a:cubicBezTo>
                  <a:pt x="3005" y="1164"/>
                  <a:pt x="3004" y="1166"/>
                  <a:pt x="3003" y="1167"/>
                </a:cubicBezTo>
                <a:cubicBezTo>
                  <a:pt x="3002" y="1167"/>
                  <a:pt x="3002" y="1168"/>
                  <a:pt x="3001" y="1168"/>
                </a:cubicBezTo>
                <a:cubicBezTo>
                  <a:pt x="3001" y="1169"/>
                  <a:pt x="3001" y="1173"/>
                  <a:pt x="3003" y="1173"/>
                </a:cubicBezTo>
                <a:cubicBezTo>
                  <a:pt x="3004" y="1173"/>
                  <a:pt x="3004" y="1172"/>
                  <a:pt x="3004" y="1171"/>
                </a:cubicBezTo>
                <a:cubicBezTo>
                  <a:pt x="3004" y="1170"/>
                  <a:pt x="3004" y="1169"/>
                  <a:pt x="3005" y="1168"/>
                </a:cubicBezTo>
                <a:cubicBezTo>
                  <a:pt x="3006" y="1168"/>
                  <a:pt x="3007" y="1168"/>
                  <a:pt x="3008" y="1167"/>
                </a:cubicBezTo>
                <a:cubicBezTo>
                  <a:pt x="3008" y="1167"/>
                  <a:pt x="3009" y="1166"/>
                  <a:pt x="3009" y="1165"/>
                </a:cubicBezTo>
                <a:cubicBezTo>
                  <a:pt x="3009" y="1165"/>
                  <a:pt x="3010" y="1164"/>
                  <a:pt x="3010" y="1163"/>
                </a:cubicBezTo>
                <a:cubicBezTo>
                  <a:pt x="3011" y="1162"/>
                  <a:pt x="3012" y="1161"/>
                  <a:pt x="3014" y="1160"/>
                </a:cubicBezTo>
                <a:cubicBezTo>
                  <a:pt x="3015" y="1159"/>
                  <a:pt x="3017" y="1159"/>
                  <a:pt x="3018" y="1158"/>
                </a:cubicBezTo>
                <a:cubicBezTo>
                  <a:pt x="3019" y="1157"/>
                  <a:pt x="3021" y="1157"/>
                  <a:pt x="3022" y="1156"/>
                </a:cubicBezTo>
                <a:cubicBezTo>
                  <a:pt x="3023" y="1156"/>
                  <a:pt x="3023" y="1155"/>
                  <a:pt x="3023" y="1155"/>
                </a:cubicBezTo>
                <a:cubicBezTo>
                  <a:pt x="3022" y="1154"/>
                  <a:pt x="3021" y="1155"/>
                  <a:pt x="3021" y="1155"/>
                </a:cubicBezTo>
                <a:close/>
                <a:moveTo>
                  <a:pt x="3151" y="1072"/>
                </a:moveTo>
                <a:cubicBezTo>
                  <a:pt x="3150" y="1072"/>
                  <a:pt x="3150" y="1073"/>
                  <a:pt x="3151" y="1073"/>
                </a:cubicBezTo>
                <a:cubicBezTo>
                  <a:pt x="3152" y="1073"/>
                  <a:pt x="3152" y="1071"/>
                  <a:pt x="3151" y="1072"/>
                </a:cubicBezTo>
                <a:close/>
                <a:moveTo>
                  <a:pt x="3139" y="1084"/>
                </a:moveTo>
                <a:cubicBezTo>
                  <a:pt x="3140" y="1084"/>
                  <a:pt x="3141" y="1083"/>
                  <a:pt x="3141" y="1083"/>
                </a:cubicBezTo>
                <a:cubicBezTo>
                  <a:pt x="3140" y="1082"/>
                  <a:pt x="3138" y="1083"/>
                  <a:pt x="3139" y="1084"/>
                </a:cubicBezTo>
                <a:close/>
                <a:moveTo>
                  <a:pt x="3174" y="1043"/>
                </a:moveTo>
                <a:cubicBezTo>
                  <a:pt x="3173" y="1043"/>
                  <a:pt x="3171" y="1045"/>
                  <a:pt x="3171" y="1045"/>
                </a:cubicBezTo>
                <a:cubicBezTo>
                  <a:pt x="3171" y="1045"/>
                  <a:pt x="3170" y="1047"/>
                  <a:pt x="3170" y="1047"/>
                </a:cubicBezTo>
                <a:cubicBezTo>
                  <a:pt x="3171" y="1047"/>
                  <a:pt x="3172" y="1046"/>
                  <a:pt x="3173" y="1045"/>
                </a:cubicBezTo>
                <a:cubicBezTo>
                  <a:pt x="3173" y="1045"/>
                  <a:pt x="3175" y="1043"/>
                  <a:pt x="3174" y="1043"/>
                </a:cubicBezTo>
                <a:close/>
                <a:moveTo>
                  <a:pt x="3131" y="1091"/>
                </a:moveTo>
                <a:cubicBezTo>
                  <a:pt x="3130" y="1092"/>
                  <a:pt x="3130" y="1093"/>
                  <a:pt x="3128" y="1093"/>
                </a:cubicBezTo>
                <a:cubicBezTo>
                  <a:pt x="3127" y="1094"/>
                  <a:pt x="3125" y="1095"/>
                  <a:pt x="3125" y="1097"/>
                </a:cubicBezTo>
                <a:cubicBezTo>
                  <a:pt x="3128" y="1097"/>
                  <a:pt x="3129" y="1094"/>
                  <a:pt x="3131" y="1093"/>
                </a:cubicBezTo>
                <a:cubicBezTo>
                  <a:pt x="3131" y="1092"/>
                  <a:pt x="3132" y="1092"/>
                  <a:pt x="3133" y="1091"/>
                </a:cubicBezTo>
                <a:cubicBezTo>
                  <a:pt x="3134" y="1090"/>
                  <a:pt x="3135" y="1090"/>
                  <a:pt x="3135" y="1089"/>
                </a:cubicBezTo>
                <a:cubicBezTo>
                  <a:pt x="3134" y="1088"/>
                  <a:pt x="3131" y="1091"/>
                  <a:pt x="3131" y="1091"/>
                </a:cubicBezTo>
                <a:close/>
                <a:moveTo>
                  <a:pt x="3154" y="1064"/>
                </a:moveTo>
                <a:cubicBezTo>
                  <a:pt x="3153" y="1065"/>
                  <a:pt x="3154" y="1065"/>
                  <a:pt x="3154" y="1065"/>
                </a:cubicBezTo>
                <a:cubicBezTo>
                  <a:pt x="3155" y="1065"/>
                  <a:pt x="3155" y="1063"/>
                  <a:pt x="3154" y="1064"/>
                </a:cubicBezTo>
                <a:close/>
                <a:moveTo>
                  <a:pt x="3122" y="2150"/>
                </a:moveTo>
                <a:cubicBezTo>
                  <a:pt x="3121" y="2149"/>
                  <a:pt x="3119" y="2149"/>
                  <a:pt x="3118" y="2149"/>
                </a:cubicBezTo>
                <a:cubicBezTo>
                  <a:pt x="3117" y="2149"/>
                  <a:pt x="3116" y="2148"/>
                  <a:pt x="3115" y="2148"/>
                </a:cubicBezTo>
                <a:cubicBezTo>
                  <a:pt x="3114" y="2147"/>
                  <a:pt x="3113" y="2146"/>
                  <a:pt x="3112" y="2146"/>
                </a:cubicBezTo>
                <a:cubicBezTo>
                  <a:pt x="3111" y="2146"/>
                  <a:pt x="3110" y="2145"/>
                  <a:pt x="3109" y="2144"/>
                </a:cubicBezTo>
                <a:cubicBezTo>
                  <a:pt x="3109" y="2144"/>
                  <a:pt x="3108" y="2142"/>
                  <a:pt x="3107" y="2143"/>
                </a:cubicBezTo>
                <a:cubicBezTo>
                  <a:pt x="3107" y="2144"/>
                  <a:pt x="3107" y="2144"/>
                  <a:pt x="3108" y="2144"/>
                </a:cubicBezTo>
                <a:cubicBezTo>
                  <a:pt x="3108" y="2145"/>
                  <a:pt x="3109" y="2146"/>
                  <a:pt x="3108" y="2146"/>
                </a:cubicBezTo>
                <a:cubicBezTo>
                  <a:pt x="3107" y="2146"/>
                  <a:pt x="3106" y="2145"/>
                  <a:pt x="3106" y="2147"/>
                </a:cubicBezTo>
                <a:cubicBezTo>
                  <a:pt x="3107" y="2147"/>
                  <a:pt x="3108" y="2147"/>
                  <a:pt x="3109" y="2147"/>
                </a:cubicBezTo>
                <a:cubicBezTo>
                  <a:pt x="3112" y="2148"/>
                  <a:pt x="3114" y="2151"/>
                  <a:pt x="3117" y="2152"/>
                </a:cubicBezTo>
                <a:cubicBezTo>
                  <a:pt x="3117" y="2152"/>
                  <a:pt x="3118" y="2153"/>
                  <a:pt x="3118" y="2153"/>
                </a:cubicBezTo>
                <a:cubicBezTo>
                  <a:pt x="3124" y="2153"/>
                  <a:pt x="3124" y="2153"/>
                  <a:pt x="3124" y="2153"/>
                </a:cubicBezTo>
                <a:cubicBezTo>
                  <a:pt x="3124" y="2153"/>
                  <a:pt x="3124" y="2153"/>
                  <a:pt x="3124" y="2152"/>
                </a:cubicBezTo>
                <a:cubicBezTo>
                  <a:pt x="3123" y="2152"/>
                  <a:pt x="3123" y="2151"/>
                  <a:pt x="3122" y="2150"/>
                </a:cubicBezTo>
                <a:close/>
                <a:moveTo>
                  <a:pt x="2829" y="2127"/>
                </a:moveTo>
                <a:cubicBezTo>
                  <a:pt x="2828" y="2127"/>
                  <a:pt x="2826" y="2127"/>
                  <a:pt x="2825" y="2126"/>
                </a:cubicBezTo>
                <a:cubicBezTo>
                  <a:pt x="2823" y="2126"/>
                  <a:pt x="2822" y="2126"/>
                  <a:pt x="2821" y="2126"/>
                </a:cubicBezTo>
                <a:cubicBezTo>
                  <a:pt x="2820" y="2125"/>
                  <a:pt x="2819" y="2125"/>
                  <a:pt x="2819" y="2125"/>
                </a:cubicBezTo>
                <a:cubicBezTo>
                  <a:pt x="2818" y="2125"/>
                  <a:pt x="2817" y="2125"/>
                  <a:pt x="2816" y="2125"/>
                </a:cubicBezTo>
                <a:cubicBezTo>
                  <a:pt x="2815" y="2125"/>
                  <a:pt x="2814" y="2125"/>
                  <a:pt x="2814" y="2125"/>
                </a:cubicBezTo>
                <a:cubicBezTo>
                  <a:pt x="2813" y="2125"/>
                  <a:pt x="2812" y="2125"/>
                  <a:pt x="2811" y="2125"/>
                </a:cubicBezTo>
                <a:cubicBezTo>
                  <a:pt x="2810" y="2124"/>
                  <a:pt x="2808" y="2123"/>
                  <a:pt x="2806" y="2124"/>
                </a:cubicBezTo>
                <a:cubicBezTo>
                  <a:pt x="2804" y="2124"/>
                  <a:pt x="2807" y="2125"/>
                  <a:pt x="2808" y="2125"/>
                </a:cubicBezTo>
                <a:cubicBezTo>
                  <a:pt x="2808" y="2126"/>
                  <a:pt x="2809" y="2126"/>
                  <a:pt x="2810" y="2126"/>
                </a:cubicBezTo>
                <a:cubicBezTo>
                  <a:pt x="2810" y="2126"/>
                  <a:pt x="2811" y="2126"/>
                  <a:pt x="2811" y="2127"/>
                </a:cubicBezTo>
                <a:cubicBezTo>
                  <a:pt x="2813" y="2127"/>
                  <a:pt x="2814" y="2127"/>
                  <a:pt x="2815" y="2128"/>
                </a:cubicBezTo>
                <a:cubicBezTo>
                  <a:pt x="2816" y="2129"/>
                  <a:pt x="2818" y="2128"/>
                  <a:pt x="2819" y="2129"/>
                </a:cubicBezTo>
                <a:cubicBezTo>
                  <a:pt x="2820" y="2129"/>
                  <a:pt x="2820" y="2130"/>
                  <a:pt x="2821" y="2130"/>
                </a:cubicBezTo>
                <a:cubicBezTo>
                  <a:pt x="2822" y="2131"/>
                  <a:pt x="2823" y="2131"/>
                  <a:pt x="2823" y="2131"/>
                </a:cubicBezTo>
                <a:cubicBezTo>
                  <a:pt x="2825" y="2130"/>
                  <a:pt x="2826" y="2130"/>
                  <a:pt x="2828" y="2129"/>
                </a:cubicBezTo>
                <a:cubicBezTo>
                  <a:pt x="2828" y="2129"/>
                  <a:pt x="2829" y="2128"/>
                  <a:pt x="2830" y="2129"/>
                </a:cubicBezTo>
                <a:cubicBezTo>
                  <a:pt x="2831" y="2129"/>
                  <a:pt x="2832" y="2129"/>
                  <a:pt x="2832" y="2128"/>
                </a:cubicBezTo>
                <a:cubicBezTo>
                  <a:pt x="2834" y="2126"/>
                  <a:pt x="2830" y="2126"/>
                  <a:pt x="2829" y="2127"/>
                </a:cubicBezTo>
                <a:close/>
                <a:moveTo>
                  <a:pt x="3029" y="1168"/>
                </a:moveTo>
                <a:cubicBezTo>
                  <a:pt x="3028" y="1168"/>
                  <a:pt x="3028" y="1168"/>
                  <a:pt x="3028" y="1168"/>
                </a:cubicBezTo>
                <a:cubicBezTo>
                  <a:pt x="3026" y="1169"/>
                  <a:pt x="3024" y="1169"/>
                  <a:pt x="3024" y="1171"/>
                </a:cubicBezTo>
                <a:cubicBezTo>
                  <a:pt x="3025" y="1171"/>
                  <a:pt x="3026" y="1170"/>
                  <a:pt x="3026" y="1170"/>
                </a:cubicBezTo>
                <a:cubicBezTo>
                  <a:pt x="3027" y="1169"/>
                  <a:pt x="3028" y="1170"/>
                  <a:pt x="3029" y="1169"/>
                </a:cubicBezTo>
                <a:cubicBezTo>
                  <a:pt x="3029" y="1168"/>
                  <a:pt x="3029" y="1168"/>
                  <a:pt x="3029" y="1168"/>
                </a:cubicBezTo>
                <a:close/>
                <a:moveTo>
                  <a:pt x="3100" y="1111"/>
                </a:moveTo>
                <a:cubicBezTo>
                  <a:pt x="3099" y="1112"/>
                  <a:pt x="3097" y="1111"/>
                  <a:pt x="3096" y="1112"/>
                </a:cubicBezTo>
                <a:cubicBezTo>
                  <a:pt x="3095" y="1112"/>
                  <a:pt x="3094" y="1114"/>
                  <a:pt x="3092" y="1115"/>
                </a:cubicBezTo>
                <a:cubicBezTo>
                  <a:pt x="3092" y="1115"/>
                  <a:pt x="3091" y="1115"/>
                  <a:pt x="3090" y="1116"/>
                </a:cubicBezTo>
                <a:cubicBezTo>
                  <a:pt x="3089" y="1116"/>
                  <a:pt x="3089" y="1117"/>
                  <a:pt x="3088" y="1118"/>
                </a:cubicBezTo>
                <a:cubicBezTo>
                  <a:pt x="3087" y="1119"/>
                  <a:pt x="3086" y="1120"/>
                  <a:pt x="3086" y="1120"/>
                </a:cubicBezTo>
                <a:cubicBezTo>
                  <a:pt x="3085" y="1121"/>
                  <a:pt x="3084" y="1123"/>
                  <a:pt x="3083" y="1124"/>
                </a:cubicBezTo>
                <a:cubicBezTo>
                  <a:pt x="3082" y="1125"/>
                  <a:pt x="3081" y="1126"/>
                  <a:pt x="3081" y="1127"/>
                </a:cubicBezTo>
                <a:cubicBezTo>
                  <a:pt x="3081" y="1128"/>
                  <a:pt x="3082" y="1127"/>
                  <a:pt x="3083" y="1127"/>
                </a:cubicBezTo>
                <a:cubicBezTo>
                  <a:pt x="3084" y="1126"/>
                  <a:pt x="3085" y="1125"/>
                  <a:pt x="3087" y="1124"/>
                </a:cubicBezTo>
                <a:cubicBezTo>
                  <a:pt x="3088" y="1123"/>
                  <a:pt x="3090" y="1122"/>
                  <a:pt x="3091" y="1121"/>
                </a:cubicBezTo>
                <a:cubicBezTo>
                  <a:pt x="3093" y="1120"/>
                  <a:pt x="3094" y="1118"/>
                  <a:pt x="3096" y="1117"/>
                </a:cubicBezTo>
                <a:cubicBezTo>
                  <a:pt x="3097" y="1115"/>
                  <a:pt x="3099" y="1114"/>
                  <a:pt x="3101" y="1113"/>
                </a:cubicBezTo>
                <a:cubicBezTo>
                  <a:pt x="3102" y="1113"/>
                  <a:pt x="3103" y="1111"/>
                  <a:pt x="3100" y="1111"/>
                </a:cubicBezTo>
                <a:close/>
                <a:moveTo>
                  <a:pt x="2930" y="949"/>
                </a:moveTo>
                <a:cubicBezTo>
                  <a:pt x="2929" y="950"/>
                  <a:pt x="2929" y="951"/>
                  <a:pt x="2929" y="952"/>
                </a:cubicBezTo>
                <a:cubicBezTo>
                  <a:pt x="2929" y="953"/>
                  <a:pt x="2928" y="955"/>
                  <a:pt x="2928" y="957"/>
                </a:cubicBezTo>
                <a:cubicBezTo>
                  <a:pt x="2928" y="958"/>
                  <a:pt x="2927" y="959"/>
                  <a:pt x="2927" y="960"/>
                </a:cubicBezTo>
                <a:cubicBezTo>
                  <a:pt x="2926" y="961"/>
                  <a:pt x="2926" y="963"/>
                  <a:pt x="2926" y="964"/>
                </a:cubicBezTo>
                <a:cubicBezTo>
                  <a:pt x="2927" y="966"/>
                  <a:pt x="2927" y="968"/>
                  <a:pt x="2927" y="969"/>
                </a:cubicBezTo>
                <a:cubicBezTo>
                  <a:pt x="2928" y="970"/>
                  <a:pt x="2929" y="970"/>
                  <a:pt x="2930" y="972"/>
                </a:cubicBezTo>
                <a:cubicBezTo>
                  <a:pt x="2931" y="973"/>
                  <a:pt x="2930" y="975"/>
                  <a:pt x="2931" y="976"/>
                </a:cubicBezTo>
                <a:cubicBezTo>
                  <a:pt x="2932" y="976"/>
                  <a:pt x="2933" y="977"/>
                  <a:pt x="2933" y="977"/>
                </a:cubicBezTo>
                <a:cubicBezTo>
                  <a:pt x="2934" y="978"/>
                  <a:pt x="2934" y="978"/>
                  <a:pt x="2934" y="979"/>
                </a:cubicBezTo>
                <a:cubicBezTo>
                  <a:pt x="2935" y="980"/>
                  <a:pt x="2935" y="981"/>
                  <a:pt x="2935" y="982"/>
                </a:cubicBezTo>
                <a:cubicBezTo>
                  <a:pt x="2935" y="983"/>
                  <a:pt x="2936" y="983"/>
                  <a:pt x="2937" y="984"/>
                </a:cubicBezTo>
                <a:cubicBezTo>
                  <a:pt x="2938" y="985"/>
                  <a:pt x="2938" y="986"/>
                  <a:pt x="2938" y="987"/>
                </a:cubicBezTo>
                <a:cubicBezTo>
                  <a:pt x="2939" y="989"/>
                  <a:pt x="2938" y="990"/>
                  <a:pt x="2937" y="992"/>
                </a:cubicBezTo>
                <a:cubicBezTo>
                  <a:pt x="2936" y="993"/>
                  <a:pt x="2936" y="995"/>
                  <a:pt x="2935" y="996"/>
                </a:cubicBezTo>
                <a:cubicBezTo>
                  <a:pt x="2934" y="1000"/>
                  <a:pt x="2937" y="1004"/>
                  <a:pt x="2936" y="1007"/>
                </a:cubicBezTo>
                <a:cubicBezTo>
                  <a:pt x="2936" y="1010"/>
                  <a:pt x="2936" y="1013"/>
                  <a:pt x="2936" y="1016"/>
                </a:cubicBezTo>
                <a:cubicBezTo>
                  <a:pt x="2936" y="1017"/>
                  <a:pt x="2937" y="1018"/>
                  <a:pt x="2937" y="1019"/>
                </a:cubicBezTo>
                <a:cubicBezTo>
                  <a:pt x="2937" y="1019"/>
                  <a:pt x="2936" y="1020"/>
                  <a:pt x="2936" y="1021"/>
                </a:cubicBezTo>
                <a:cubicBezTo>
                  <a:pt x="2936" y="1024"/>
                  <a:pt x="2935" y="1026"/>
                  <a:pt x="2935" y="1029"/>
                </a:cubicBezTo>
                <a:cubicBezTo>
                  <a:pt x="2934" y="1031"/>
                  <a:pt x="2933" y="1034"/>
                  <a:pt x="2932" y="1036"/>
                </a:cubicBezTo>
                <a:cubicBezTo>
                  <a:pt x="2931" y="1040"/>
                  <a:pt x="2931" y="1043"/>
                  <a:pt x="2931" y="1046"/>
                </a:cubicBezTo>
                <a:cubicBezTo>
                  <a:pt x="2931" y="1048"/>
                  <a:pt x="2931" y="1049"/>
                  <a:pt x="2932" y="1051"/>
                </a:cubicBezTo>
                <a:cubicBezTo>
                  <a:pt x="2932" y="1052"/>
                  <a:pt x="2934" y="1054"/>
                  <a:pt x="2934" y="1055"/>
                </a:cubicBezTo>
                <a:cubicBezTo>
                  <a:pt x="2934" y="1056"/>
                  <a:pt x="2935" y="1057"/>
                  <a:pt x="2936" y="1057"/>
                </a:cubicBezTo>
                <a:cubicBezTo>
                  <a:pt x="2937" y="1059"/>
                  <a:pt x="2936" y="1060"/>
                  <a:pt x="2936" y="1062"/>
                </a:cubicBezTo>
                <a:cubicBezTo>
                  <a:pt x="2936" y="1063"/>
                  <a:pt x="2937" y="1064"/>
                  <a:pt x="2937" y="1066"/>
                </a:cubicBezTo>
                <a:cubicBezTo>
                  <a:pt x="2937" y="1067"/>
                  <a:pt x="2936" y="1068"/>
                  <a:pt x="2936" y="1069"/>
                </a:cubicBezTo>
                <a:cubicBezTo>
                  <a:pt x="2936" y="1069"/>
                  <a:pt x="2936" y="1070"/>
                  <a:pt x="2935" y="1071"/>
                </a:cubicBezTo>
                <a:cubicBezTo>
                  <a:pt x="2934" y="1072"/>
                  <a:pt x="2933" y="1073"/>
                  <a:pt x="2933" y="1074"/>
                </a:cubicBezTo>
                <a:cubicBezTo>
                  <a:pt x="2933" y="1076"/>
                  <a:pt x="2933" y="1077"/>
                  <a:pt x="2933" y="1079"/>
                </a:cubicBezTo>
                <a:cubicBezTo>
                  <a:pt x="2933" y="1080"/>
                  <a:pt x="2933" y="1081"/>
                  <a:pt x="2934" y="1083"/>
                </a:cubicBezTo>
                <a:cubicBezTo>
                  <a:pt x="2935" y="1084"/>
                  <a:pt x="2934" y="1086"/>
                  <a:pt x="2934" y="1087"/>
                </a:cubicBezTo>
                <a:cubicBezTo>
                  <a:pt x="2934" y="1088"/>
                  <a:pt x="2934" y="1090"/>
                  <a:pt x="2934" y="1092"/>
                </a:cubicBezTo>
                <a:cubicBezTo>
                  <a:pt x="2934" y="1093"/>
                  <a:pt x="2933" y="1094"/>
                  <a:pt x="2933" y="1095"/>
                </a:cubicBezTo>
                <a:cubicBezTo>
                  <a:pt x="2932" y="1097"/>
                  <a:pt x="2932" y="1098"/>
                  <a:pt x="2931" y="1099"/>
                </a:cubicBezTo>
                <a:cubicBezTo>
                  <a:pt x="2931" y="1101"/>
                  <a:pt x="2930" y="1102"/>
                  <a:pt x="2930" y="1103"/>
                </a:cubicBezTo>
                <a:cubicBezTo>
                  <a:pt x="2930" y="1105"/>
                  <a:pt x="2931" y="1106"/>
                  <a:pt x="2931" y="1108"/>
                </a:cubicBezTo>
                <a:cubicBezTo>
                  <a:pt x="2931" y="1109"/>
                  <a:pt x="2932" y="1111"/>
                  <a:pt x="2932" y="1112"/>
                </a:cubicBezTo>
                <a:cubicBezTo>
                  <a:pt x="2932" y="1114"/>
                  <a:pt x="2932" y="1115"/>
                  <a:pt x="2933" y="1116"/>
                </a:cubicBezTo>
                <a:cubicBezTo>
                  <a:pt x="2934" y="1116"/>
                  <a:pt x="2934" y="1118"/>
                  <a:pt x="2935" y="1119"/>
                </a:cubicBezTo>
                <a:cubicBezTo>
                  <a:pt x="2937" y="1118"/>
                  <a:pt x="2936" y="1117"/>
                  <a:pt x="2937" y="1116"/>
                </a:cubicBezTo>
                <a:cubicBezTo>
                  <a:pt x="2937" y="1114"/>
                  <a:pt x="2937" y="1113"/>
                  <a:pt x="2938" y="1111"/>
                </a:cubicBezTo>
                <a:cubicBezTo>
                  <a:pt x="2938" y="1110"/>
                  <a:pt x="2939" y="1109"/>
                  <a:pt x="2940" y="1108"/>
                </a:cubicBezTo>
                <a:cubicBezTo>
                  <a:pt x="2942" y="1105"/>
                  <a:pt x="2940" y="1102"/>
                  <a:pt x="2943" y="1100"/>
                </a:cubicBezTo>
                <a:cubicBezTo>
                  <a:pt x="2944" y="1100"/>
                  <a:pt x="2945" y="1099"/>
                  <a:pt x="2945" y="1099"/>
                </a:cubicBezTo>
                <a:cubicBezTo>
                  <a:pt x="2946" y="1099"/>
                  <a:pt x="2946" y="1098"/>
                  <a:pt x="2947" y="1098"/>
                </a:cubicBezTo>
                <a:cubicBezTo>
                  <a:pt x="2948" y="1099"/>
                  <a:pt x="2948" y="1099"/>
                  <a:pt x="2948" y="1100"/>
                </a:cubicBezTo>
                <a:cubicBezTo>
                  <a:pt x="2948" y="1101"/>
                  <a:pt x="2949" y="1101"/>
                  <a:pt x="2949" y="1101"/>
                </a:cubicBezTo>
                <a:cubicBezTo>
                  <a:pt x="2951" y="1102"/>
                  <a:pt x="2953" y="1102"/>
                  <a:pt x="2954" y="1102"/>
                </a:cubicBezTo>
                <a:cubicBezTo>
                  <a:pt x="2955" y="1102"/>
                  <a:pt x="2956" y="1102"/>
                  <a:pt x="2957" y="1102"/>
                </a:cubicBezTo>
                <a:cubicBezTo>
                  <a:pt x="2958" y="1103"/>
                  <a:pt x="2958" y="1102"/>
                  <a:pt x="2959" y="1103"/>
                </a:cubicBezTo>
                <a:cubicBezTo>
                  <a:pt x="2960" y="1103"/>
                  <a:pt x="2961" y="1103"/>
                  <a:pt x="2960" y="1104"/>
                </a:cubicBezTo>
                <a:cubicBezTo>
                  <a:pt x="2960" y="1104"/>
                  <a:pt x="2960" y="1105"/>
                  <a:pt x="2960" y="1105"/>
                </a:cubicBezTo>
                <a:cubicBezTo>
                  <a:pt x="2960" y="1106"/>
                  <a:pt x="2960" y="1107"/>
                  <a:pt x="2960" y="1107"/>
                </a:cubicBezTo>
                <a:cubicBezTo>
                  <a:pt x="2961" y="1108"/>
                  <a:pt x="2960" y="1109"/>
                  <a:pt x="2961" y="1109"/>
                </a:cubicBezTo>
                <a:cubicBezTo>
                  <a:pt x="2961" y="1110"/>
                  <a:pt x="2961" y="1111"/>
                  <a:pt x="2962" y="1111"/>
                </a:cubicBezTo>
                <a:cubicBezTo>
                  <a:pt x="2962" y="1112"/>
                  <a:pt x="2962" y="1115"/>
                  <a:pt x="2963" y="1115"/>
                </a:cubicBezTo>
                <a:cubicBezTo>
                  <a:pt x="2963" y="1114"/>
                  <a:pt x="2963" y="1113"/>
                  <a:pt x="2963" y="1113"/>
                </a:cubicBezTo>
                <a:cubicBezTo>
                  <a:pt x="2963" y="1112"/>
                  <a:pt x="2963" y="1111"/>
                  <a:pt x="2964" y="1111"/>
                </a:cubicBezTo>
                <a:cubicBezTo>
                  <a:pt x="2964" y="1110"/>
                  <a:pt x="2966" y="1108"/>
                  <a:pt x="2966" y="1107"/>
                </a:cubicBezTo>
                <a:cubicBezTo>
                  <a:pt x="2966" y="1106"/>
                  <a:pt x="2965" y="1107"/>
                  <a:pt x="2964" y="1106"/>
                </a:cubicBezTo>
                <a:cubicBezTo>
                  <a:pt x="2964" y="1105"/>
                  <a:pt x="2964" y="1104"/>
                  <a:pt x="2964" y="1104"/>
                </a:cubicBezTo>
                <a:cubicBezTo>
                  <a:pt x="2964" y="1102"/>
                  <a:pt x="2963" y="1102"/>
                  <a:pt x="2963" y="1100"/>
                </a:cubicBezTo>
                <a:cubicBezTo>
                  <a:pt x="2963" y="1099"/>
                  <a:pt x="2964" y="1097"/>
                  <a:pt x="2963" y="1096"/>
                </a:cubicBezTo>
                <a:cubicBezTo>
                  <a:pt x="2962" y="1095"/>
                  <a:pt x="2960" y="1096"/>
                  <a:pt x="2959" y="1095"/>
                </a:cubicBezTo>
                <a:cubicBezTo>
                  <a:pt x="2958" y="1095"/>
                  <a:pt x="2957" y="1095"/>
                  <a:pt x="2957" y="1095"/>
                </a:cubicBezTo>
                <a:cubicBezTo>
                  <a:pt x="2956" y="1095"/>
                  <a:pt x="2957" y="1096"/>
                  <a:pt x="2957" y="1096"/>
                </a:cubicBezTo>
                <a:cubicBezTo>
                  <a:pt x="2958" y="1097"/>
                  <a:pt x="2958" y="1097"/>
                  <a:pt x="2958" y="1098"/>
                </a:cubicBezTo>
                <a:cubicBezTo>
                  <a:pt x="2959" y="1098"/>
                  <a:pt x="2960" y="1098"/>
                  <a:pt x="2960" y="1099"/>
                </a:cubicBezTo>
                <a:cubicBezTo>
                  <a:pt x="2959" y="1099"/>
                  <a:pt x="2958" y="1099"/>
                  <a:pt x="2957" y="1099"/>
                </a:cubicBezTo>
                <a:cubicBezTo>
                  <a:pt x="2957" y="1098"/>
                  <a:pt x="2957" y="1097"/>
                  <a:pt x="2956" y="1097"/>
                </a:cubicBezTo>
                <a:cubicBezTo>
                  <a:pt x="2956" y="1096"/>
                  <a:pt x="2955" y="1094"/>
                  <a:pt x="2955" y="1093"/>
                </a:cubicBezTo>
                <a:cubicBezTo>
                  <a:pt x="2955" y="1090"/>
                  <a:pt x="2955" y="1087"/>
                  <a:pt x="2952" y="1085"/>
                </a:cubicBezTo>
                <a:cubicBezTo>
                  <a:pt x="2951" y="1084"/>
                  <a:pt x="2950" y="1084"/>
                  <a:pt x="2949" y="1082"/>
                </a:cubicBezTo>
                <a:cubicBezTo>
                  <a:pt x="2949" y="1082"/>
                  <a:pt x="2948" y="1081"/>
                  <a:pt x="2948" y="1080"/>
                </a:cubicBezTo>
                <a:cubicBezTo>
                  <a:pt x="2947" y="1080"/>
                  <a:pt x="2947" y="1079"/>
                  <a:pt x="2947" y="1078"/>
                </a:cubicBezTo>
                <a:cubicBezTo>
                  <a:pt x="2946" y="1077"/>
                  <a:pt x="2945" y="1076"/>
                  <a:pt x="2945" y="1074"/>
                </a:cubicBezTo>
                <a:cubicBezTo>
                  <a:pt x="2943" y="1072"/>
                  <a:pt x="2944" y="1067"/>
                  <a:pt x="2945" y="1065"/>
                </a:cubicBezTo>
                <a:cubicBezTo>
                  <a:pt x="2946" y="1063"/>
                  <a:pt x="2946" y="1062"/>
                  <a:pt x="2947" y="1061"/>
                </a:cubicBezTo>
                <a:cubicBezTo>
                  <a:pt x="2947" y="1060"/>
                  <a:pt x="2948" y="1058"/>
                  <a:pt x="2948" y="1057"/>
                </a:cubicBezTo>
                <a:cubicBezTo>
                  <a:pt x="2948" y="1056"/>
                  <a:pt x="2949" y="1054"/>
                  <a:pt x="2949" y="1053"/>
                </a:cubicBezTo>
                <a:cubicBezTo>
                  <a:pt x="2950" y="1051"/>
                  <a:pt x="2951" y="1050"/>
                  <a:pt x="2951" y="1049"/>
                </a:cubicBezTo>
                <a:cubicBezTo>
                  <a:pt x="2952" y="1047"/>
                  <a:pt x="2952" y="1046"/>
                  <a:pt x="2952" y="1044"/>
                </a:cubicBezTo>
                <a:cubicBezTo>
                  <a:pt x="2952" y="1043"/>
                  <a:pt x="2953" y="1041"/>
                  <a:pt x="2954" y="1040"/>
                </a:cubicBezTo>
                <a:cubicBezTo>
                  <a:pt x="2955" y="1038"/>
                  <a:pt x="2955" y="1036"/>
                  <a:pt x="2957" y="1035"/>
                </a:cubicBezTo>
                <a:cubicBezTo>
                  <a:pt x="2959" y="1033"/>
                  <a:pt x="2961" y="1035"/>
                  <a:pt x="2964" y="1034"/>
                </a:cubicBezTo>
                <a:cubicBezTo>
                  <a:pt x="2965" y="1034"/>
                  <a:pt x="2966" y="1032"/>
                  <a:pt x="2967" y="1033"/>
                </a:cubicBezTo>
                <a:cubicBezTo>
                  <a:pt x="2968" y="1033"/>
                  <a:pt x="2968" y="1034"/>
                  <a:pt x="2969" y="1034"/>
                </a:cubicBezTo>
                <a:cubicBezTo>
                  <a:pt x="2969" y="1034"/>
                  <a:pt x="2970" y="1034"/>
                  <a:pt x="2971" y="1034"/>
                </a:cubicBezTo>
                <a:cubicBezTo>
                  <a:pt x="2972" y="1034"/>
                  <a:pt x="2973" y="1035"/>
                  <a:pt x="2974" y="1036"/>
                </a:cubicBezTo>
                <a:cubicBezTo>
                  <a:pt x="2976" y="1037"/>
                  <a:pt x="2977" y="1037"/>
                  <a:pt x="2977" y="1038"/>
                </a:cubicBezTo>
                <a:cubicBezTo>
                  <a:pt x="2978" y="1040"/>
                  <a:pt x="2979" y="1040"/>
                  <a:pt x="2980" y="1041"/>
                </a:cubicBezTo>
                <a:cubicBezTo>
                  <a:pt x="2981" y="1042"/>
                  <a:pt x="2982" y="1042"/>
                  <a:pt x="2983" y="1044"/>
                </a:cubicBezTo>
                <a:cubicBezTo>
                  <a:pt x="2983" y="1045"/>
                  <a:pt x="2984" y="1045"/>
                  <a:pt x="2985" y="1046"/>
                </a:cubicBezTo>
                <a:cubicBezTo>
                  <a:pt x="2985" y="1047"/>
                  <a:pt x="2987" y="1050"/>
                  <a:pt x="2987" y="1047"/>
                </a:cubicBezTo>
                <a:cubicBezTo>
                  <a:pt x="2988" y="1045"/>
                  <a:pt x="2984" y="1043"/>
                  <a:pt x="2983" y="1041"/>
                </a:cubicBezTo>
                <a:cubicBezTo>
                  <a:pt x="2982" y="1040"/>
                  <a:pt x="2981" y="1039"/>
                  <a:pt x="2980" y="1038"/>
                </a:cubicBezTo>
                <a:cubicBezTo>
                  <a:pt x="2979" y="1037"/>
                  <a:pt x="2978" y="1034"/>
                  <a:pt x="2978" y="1033"/>
                </a:cubicBezTo>
                <a:cubicBezTo>
                  <a:pt x="2978" y="1031"/>
                  <a:pt x="2978" y="1030"/>
                  <a:pt x="2977" y="1029"/>
                </a:cubicBezTo>
                <a:cubicBezTo>
                  <a:pt x="2977" y="1027"/>
                  <a:pt x="2976" y="1027"/>
                  <a:pt x="2976" y="1025"/>
                </a:cubicBezTo>
                <a:cubicBezTo>
                  <a:pt x="2975" y="1024"/>
                  <a:pt x="2975" y="1023"/>
                  <a:pt x="2975" y="1021"/>
                </a:cubicBezTo>
                <a:cubicBezTo>
                  <a:pt x="2974" y="1018"/>
                  <a:pt x="2972" y="1015"/>
                  <a:pt x="2971" y="1012"/>
                </a:cubicBezTo>
                <a:cubicBezTo>
                  <a:pt x="2971" y="1010"/>
                  <a:pt x="2970" y="1008"/>
                  <a:pt x="2970" y="1007"/>
                </a:cubicBezTo>
                <a:cubicBezTo>
                  <a:pt x="2970" y="1005"/>
                  <a:pt x="2969" y="1003"/>
                  <a:pt x="2969" y="1002"/>
                </a:cubicBezTo>
                <a:cubicBezTo>
                  <a:pt x="2968" y="1000"/>
                  <a:pt x="2968" y="999"/>
                  <a:pt x="2967" y="997"/>
                </a:cubicBezTo>
                <a:cubicBezTo>
                  <a:pt x="2966" y="995"/>
                  <a:pt x="2966" y="992"/>
                  <a:pt x="2965" y="990"/>
                </a:cubicBezTo>
                <a:cubicBezTo>
                  <a:pt x="2965" y="989"/>
                  <a:pt x="2965" y="989"/>
                  <a:pt x="2965" y="988"/>
                </a:cubicBezTo>
                <a:cubicBezTo>
                  <a:pt x="2965" y="987"/>
                  <a:pt x="2964" y="987"/>
                  <a:pt x="2964" y="986"/>
                </a:cubicBezTo>
                <a:cubicBezTo>
                  <a:pt x="2964" y="985"/>
                  <a:pt x="2964" y="983"/>
                  <a:pt x="2963" y="982"/>
                </a:cubicBezTo>
                <a:cubicBezTo>
                  <a:pt x="2962" y="982"/>
                  <a:pt x="2962" y="982"/>
                  <a:pt x="2961" y="982"/>
                </a:cubicBezTo>
                <a:cubicBezTo>
                  <a:pt x="2961" y="981"/>
                  <a:pt x="2961" y="980"/>
                  <a:pt x="2961" y="980"/>
                </a:cubicBezTo>
                <a:cubicBezTo>
                  <a:pt x="2961" y="978"/>
                  <a:pt x="2962" y="978"/>
                  <a:pt x="2961" y="976"/>
                </a:cubicBezTo>
                <a:cubicBezTo>
                  <a:pt x="2961" y="975"/>
                  <a:pt x="2961" y="975"/>
                  <a:pt x="2961" y="974"/>
                </a:cubicBezTo>
                <a:cubicBezTo>
                  <a:pt x="2961" y="974"/>
                  <a:pt x="2961" y="972"/>
                  <a:pt x="2960" y="973"/>
                </a:cubicBezTo>
                <a:cubicBezTo>
                  <a:pt x="2959" y="974"/>
                  <a:pt x="2960" y="977"/>
                  <a:pt x="2958" y="976"/>
                </a:cubicBezTo>
                <a:cubicBezTo>
                  <a:pt x="2957" y="976"/>
                  <a:pt x="2957" y="973"/>
                  <a:pt x="2957" y="972"/>
                </a:cubicBezTo>
                <a:cubicBezTo>
                  <a:pt x="2957" y="971"/>
                  <a:pt x="2957" y="970"/>
                  <a:pt x="2956" y="968"/>
                </a:cubicBezTo>
                <a:cubicBezTo>
                  <a:pt x="2955" y="967"/>
                  <a:pt x="2955" y="966"/>
                  <a:pt x="2955" y="964"/>
                </a:cubicBezTo>
                <a:cubicBezTo>
                  <a:pt x="2955" y="963"/>
                  <a:pt x="2956" y="962"/>
                  <a:pt x="2956" y="960"/>
                </a:cubicBezTo>
                <a:cubicBezTo>
                  <a:pt x="2957" y="959"/>
                  <a:pt x="2956" y="957"/>
                  <a:pt x="2956" y="956"/>
                </a:cubicBezTo>
                <a:cubicBezTo>
                  <a:pt x="2956" y="954"/>
                  <a:pt x="2957" y="952"/>
                  <a:pt x="2957" y="950"/>
                </a:cubicBezTo>
                <a:cubicBezTo>
                  <a:pt x="2958" y="948"/>
                  <a:pt x="2959" y="946"/>
                  <a:pt x="2958" y="945"/>
                </a:cubicBezTo>
                <a:cubicBezTo>
                  <a:pt x="2958" y="943"/>
                  <a:pt x="2958" y="942"/>
                  <a:pt x="2958" y="940"/>
                </a:cubicBezTo>
                <a:cubicBezTo>
                  <a:pt x="2958" y="939"/>
                  <a:pt x="2958" y="937"/>
                  <a:pt x="2957" y="936"/>
                </a:cubicBezTo>
                <a:cubicBezTo>
                  <a:pt x="2957" y="935"/>
                  <a:pt x="2957" y="935"/>
                  <a:pt x="2956" y="935"/>
                </a:cubicBezTo>
                <a:cubicBezTo>
                  <a:pt x="2956" y="934"/>
                  <a:pt x="2956" y="934"/>
                  <a:pt x="2956" y="933"/>
                </a:cubicBezTo>
                <a:cubicBezTo>
                  <a:pt x="2956" y="931"/>
                  <a:pt x="2955" y="930"/>
                  <a:pt x="2955" y="929"/>
                </a:cubicBezTo>
                <a:cubicBezTo>
                  <a:pt x="2955" y="928"/>
                  <a:pt x="2956" y="927"/>
                  <a:pt x="2956" y="928"/>
                </a:cubicBezTo>
                <a:cubicBezTo>
                  <a:pt x="2956" y="929"/>
                  <a:pt x="2956" y="930"/>
                  <a:pt x="2956" y="931"/>
                </a:cubicBezTo>
                <a:cubicBezTo>
                  <a:pt x="2957" y="931"/>
                  <a:pt x="2957" y="932"/>
                  <a:pt x="2958" y="932"/>
                </a:cubicBezTo>
                <a:cubicBezTo>
                  <a:pt x="2958" y="933"/>
                  <a:pt x="2958" y="934"/>
                  <a:pt x="2958" y="934"/>
                </a:cubicBezTo>
                <a:cubicBezTo>
                  <a:pt x="2958" y="935"/>
                  <a:pt x="2959" y="938"/>
                  <a:pt x="2959" y="938"/>
                </a:cubicBezTo>
                <a:cubicBezTo>
                  <a:pt x="2960" y="937"/>
                  <a:pt x="2959" y="935"/>
                  <a:pt x="2959" y="934"/>
                </a:cubicBezTo>
                <a:cubicBezTo>
                  <a:pt x="2959" y="933"/>
                  <a:pt x="2959" y="931"/>
                  <a:pt x="2958" y="930"/>
                </a:cubicBezTo>
                <a:cubicBezTo>
                  <a:pt x="2958" y="929"/>
                  <a:pt x="2957" y="928"/>
                  <a:pt x="2957" y="927"/>
                </a:cubicBezTo>
                <a:cubicBezTo>
                  <a:pt x="2956" y="925"/>
                  <a:pt x="2956" y="924"/>
                  <a:pt x="2955" y="923"/>
                </a:cubicBezTo>
                <a:cubicBezTo>
                  <a:pt x="2955" y="921"/>
                  <a:pt x="2954" y="920"/>
                  <a:pt x="2954" y="919"/>
                </a:cubicBezTo>
                <a:cubicBezTo>
                  <a:pt x="2953" y="918"/>
                  <a:pt x="2952" y="917"/>
                  <a:pt x="2952" y="916"/>
                </a:cubicBezTo>
                <a:cubicBezTo>
                  <a:pt x="2951" y="915"/>
                  <a:pt x="2951" y="913"/>
                  <a:pt x="2952" y="912"/>
                </a:cubicBezTo>
                <a:cubicBezTo>
                  <a:pt x="2952" y="911"/>
                  <a:pt x="2952" y="911"/>
                  <a:pt x="2952" y="911"/>
                </a:cubicBezTo>
                <a:cubicBezTo>
                  <a:pt x="2953" y="911"/>
                  <a:pt x="2953" y="910"/>
                  <a:pt x="2953" y="910"/>
                </a:cubicBezTo>
                <a:cubicBezTo>
                  <a:pt x="2953" y="909"/>
                  <a:pt x="2953" y="908"/>
                  <a:pt x="2953" y="908"/>
                </a:cubicBezTo>
                <a:cubicBezTo>
                  <a:pt x="2953" y="906"/>
                  <a:pt x="2953" y="905"/>
                  <a:pt x="2952" y="904"/>
                </a:cubicBezTo>
                <a:cubicBezTo>
                  <a:pt x="2951" y="903"/>
                  <a:pt x="2950" y="903"/>
                  <a:pt x="2950" y="901"/>
                </a:cubicBezTo>
                <a:cubicBezTo>
                  <a:pt x="2949" y="901"/>
                  <a:pt x="2948" y="899"/>
                  <a:pt x="2948" y="899"/>
                </a:cubicBezTo>
                <a:cubicBezTo>
                  <a:pt x="2946" y="899"/>
                  <a:pt x="2947" y="901"/>
                  <a:pt x="2946" y="902"/>
                </a:cubicBezTo>
                <a:cubicBezTo>
                  <a:pt x="2946" y="902"/>
                  <a:pt x="2945" y="902"/>
                  <a:pt x="2944" y="902"/>
                </a:cubicBezTo>
                <a:cubicBezTo>
                  <a:pt x="2944" y="902"/>
                  <a:pt x="2943" y="903"/>
                  <a:pt x="2942" y="903"/>
                </a:cubicBezTo>
                <a:cubicBezTo>
                  <a:pt x="2941" y="903"/>
                  <a:pt x="2940" y="902"/>
                  <a:pt x="2939" y="902"/>
                </a:cubicBezTo>
                <a:cubicBezTo>
                  <a:pt x="2939" y="903"/>
                  <a:pt x="2941" y="904"/>
                  <a:pt x="2942" y="905"/>
                </a:cubicBezTo>
                <a:cubicBezTo>
                  <a:pt x="2943" y="906"/>
                  <a:pt x="2945" y="908"/>
                  <a:pt x="2946" y="909"/>
                </a:cubicBezTo>
                <a:cubicBezTo>
                  <a:pt x="2946" y="910"/>
                  <a:pt x="2946" y="910"/>
                  <a:pt x="2946" y="910"/>
                </a:cubicBezTo>
                <a:cubicBezTo>
                  <a:pt x="2947" y="911"/>
                  <a:pt x="2948" y="911"/>
                  <a:pt x="2948" y="912"/>
                </a:cubicBezTo>
                <a:cubicBezTo>
                  <a:pt x="2948" y="913"/>
                  <a:pt x="2947" y="914"/>
                  <a:pt x="2947" y="914"/>
                </a:cubicBezTo>
                <a:cubicBezTo>
                  <a:pt x="2947" y="915"/>
                  <a:pt x="2947" y="915"/>
                  <a:pt x="2946" y="916"/>
                </a:cubicBezTo>
                <a:cubicBezTo>
                  <a:pt x="2946" y="916"/>
                  <a:pt x="2945" y="916"/>
                  <a:pt x="2945" y="916"/>
                </a:cubicBezTo>
                <a:cubicBezTo>
                  <a:pt x="2944" y="917"/>
                  <a:pt x="2947" y="918"/>
                  <a:pt x="2947" y="919"/>
                </a:cubicBezTo>
                <a:cubicBezTo>
                  <a:pt x="2948" y="919"/>
                  <a:pt x="2948" y="920"/>
                  <a:pt x="2947" y="920"/>
                </a:cubicBezTo>
                <a:cubicBezTo>
                  <a:pt x="2946" y="919"/>
                  <a:pt x="2946" y="918"/>
                  <a:pt x="2945" y="919"/>
                </a:cubicBezTo>
                <a:cubicBezTo>
                  <a:pt x="2945" y="920"/>
                  <a:pt x="2945" y="920"/>
                  <a:pt x="2944" y="921"/>
                </a:cubicBezTo>
                <a:cubicBezTo>
                  <a:pt x="2944" y="921"/>
                  <a:pt x="2943" y="922"/>
                  <a:pt x="2943" y="922"/>
                </a:cubicBezTo>
                <a:cubicBezTo>
                  <a:pt x="2942" y="924"/>
                  <a:pt x="2945" y="923"/>
                  <a:pt x="2946" y="923"/>
                </a:cubicBezTo>
                <a:cubicBezTo>
                  <a:pt x="2946" y="924"/>
                  <a:pt x="2945" y="924"/>
                  <a:pt x="2945" y="925"/>
                </a:cubicBezTo>
                <a:cubicBezTo>
                  <a:pt x="2944" y="925"/>
                  <a:pt x="2943" y="927"/>
                  <a:pt x="2942" y="927"/>
                </a:cubicBezTo>
                <a:cubicBezTo>
                  <a:pt x="2940" y="927"/>
                  <a:pt x="2939" y="927"/>
                  <a:pt x="2939" y="926"/>
                </a:cubicBezTo>
                <a:cubicBezTo>
                  <a:pt x="2938" y="924"/>
                  <a:pt x="2938" y="923"/>
                  <a:pt x="2936" y="923"/>
                </a:cubicBezTo>
                <a:cubicBezTo>
                  <a:pt x="2935" y="923"/>
                  <a:pt x="2935" y="924"/>
                  <a:pt x="2934" y="924"/>
                </a:cubicBezTo>
                <a:cubicBezTo>
                  <a:pt x="2933" y="925"/>
                  <a:pt x="2933" y="925"/>
                  <a:pt x="2932" y="925"/>
                </a:cubicBezTo>
                <a:cubicBezTo>
                  <a:pt x="2931" y="926"/>
                  <a:pt x="2929" y="926"/>
                  <a:pt x="2929" y="928"/>
                </a:cubicBezTo>
                <a:cubicBezTo>
                  <a:pt x="2929" y="929"/>
                  <a:pt x="2929" y="930"/>
                  <a:pt x="2930" y="932"/>
                </a:cubicBezTo>
                <a:cubicBezTo>
                  <a:pt x="2932" y="935"/>
                  <a:pt x="2930" y="939"/>
                  <a:pt x="2931" y="942"/>
                </a:cubicBezTo>
                <a:cubicBezTo>
                  <a:pt x="2931" y="943"/>
                  <a:pt x="2931" y="945"/>
                  <a:pt x="2931" y="946"/>
                </a:cubicBezTo>
                <a:cubicBezTo>
                  <a:pt x="2931" y="947"/>
                  <a:pt x="2930" y="947"/>
                  <a:pt x="2930" y="949"/>
                </a:cubicBezTo>
                <a:close/>
                <a:moveTo>
                  <a:pt x="2932" y="1261"/>
                </a:moveTo>
                <a:cubicBezTo>
                  <a:pt x="2931" y="1259"/>
                  <a:pt x="2931" y="1259"/>
                  <a:pt x="2930" y="1257"/>
                </a:cubicBezTo>
                <a:cubicBezTo>
                  <a:pt x="2929" y="1254"/>
                  <a:pt x="2927" y="1252"/>
                  <a:pt x="2926" y="1249"/>
                </a:cubicBezTo>
                <a:cubicBezTo>
                  <a:pt x="2926" y="1248"/>
                  <a:pt x="2925" y="1247"/>
                  <a:pt x="2924" y="1246"/>
                </a:cubicBezTo>
                <a:cubicBezTo>
                  <a:pt x="2923" y="1245"/>
                  <a:pt x="2923" y="1244"/>
                  <a:pt x="2922" y="1242"/>
                </a:cubicBezTo>
                <a:cubicBezTo>
                  <a:pt x="2922" y="1241"/>
                  <a:pt x="2921" y="1240"/>
                  <a:pt x="2921" y="1238"/>
                </a:cubicBezTo>
                <a:cubicBezTo>
                  <a:pt x="2921" y="1237"/>
                  <a:pt x="2922" y="1235"/>
                  <a:pt x="2922" y="1234"/>
                </a:cubicBezTo>
                <a:cubicBezTo>
                  <a:pt x="2922" y="1232"/>
                  <a:pt x="2921" y="1231"/>
                  <a:pt x="2922" y="1229"/>
                </a:cubicBezTo>
                <a:cubicBezTo>
                  <a:pt x="2923" y="1229"/>
                  <a:pt x="2923" y="1229"/>
                  <a:pt x="2923" y="1228"/>
                </a:cubicBezTo>
                <a:cubicBezTo>
                  <a:pt x="2924" y="1227"/>
                  <a:pt x="2923" y="1226"/>
                  <a:pt x="2922" y="1226"/>
                </a:cubicBezTo>
                <a:cubicBezTo>
                  <a:pt x="2921" y="1226"/>
                  <a:pt x="2920" y="1227"/>
                  <a:pt x="2918" y="1226"/>
                </a:cubicBezTo>
                <a:cubicBezTo>
                  <a:pt x="2918" y="1226"/>
                  <a:pt x="2918" y="1225"/>
                  <a:pt x="2917" y="1225"/>
                </a:cubicBezTo>
                <a:cubicBezTo>
                  <a:pt x="2916" y="1225"/>
                  <a:pt x="2915" y="1225"/>
                  <a:pt x="2915" y="1225"/>
                </a:cubicBezTo>
                <a:cubicBezTo>
                  <a:pt x="2914" y="1224"/>
                  <a:pt x="2912" y="1224"/>
                  <a:pt x="2912" y="1226"/>
                </a:cubicBezTo>
                <a:cubicBezTo>
                  <a:pt x="2911" y="1226"/>
                  <a:pt x="2912" y="1227"/>
                  <a:pt x="2911" y="1227"/>
                </a:cubicBezTo>
                <a:cubicBezTo>
                  <a:pt x="2911" y="1228"/>
                  <a:pt x="2910" y="1228"/>
                  <a:pt x="2910" y="1229"/>
                </a:cubicBezTo>
                <a:cubicBezTo>
                  <a:pt x="2910" y="1230"/>
                  <a:pt x="2910" y="1230"/>
                  <a:pt x="2910" y="1231"/>
                </a:cubicBezTo>
                <a:cubicBezTo>
                  <a:pt x="2910" y="1232"/>
                  <a:pt x="2909" y="1233"/>
                  <a:pt x="2909" y="1233"/>
                </a:cubicBezTo>
                <a:cubicBezTo>
                  <a:pt x="2910" y="1234"/>
                  <a:pt x="2910" y="1234"/>
                  <a:pt x="2911" y="1234"/>
                </a:cubicBezTo>
                <a:cubicBezTo>
                  <a:pt x="2912" y="1234"/>
                  <a:pt x="2912" y="1233"/>
                  <a:pt x="2912" y="1232"/>
                </a:cubicBezTo>
                <a:cubicBezTo>
                  <a:pt x="2913" y="1231"/>
                  <a:pt x="2915" y="1232"/>
                  <a:pt x="2916" y="1231"/>
                </a:cubicBezTo>
                <a:cubicBezTo>
                  <a:pt x="2917" y="1231"/>
                  <a:pt x="2917" y="1230"/>
                  <a:pt x="2918" y="1231"/>
                </a:cubicBezTo>
                <a:cubicBezTo>
                  <a:pt x="2922" y="1232"/>
                  <a:pt x="2918" y="1235"/>
                  <a:pt x="2918" y="1237"/>
                </a:cubicBezTo>
                <a:cubicBezTo>
                  <a:pt x="2918" y="1238"/>
                  <a:pt x="2917" y="1240"/>
                  <a:pt x="2915" y="1240"/>
                </a:cubicBezTo>
                <a:cubicBezTo>
                  <a:pt x="2915" y="1240"/>
                  <a:pt x="2914" y="1240"/>
                  <a:pt x="2913" y="1239"/>
                </a:cubicBezTo>
                <a:cubicBezTo>
                  <a:pt x="2913" y="1239"/>
                  <a:pt x="2912" y="1239"/>
                  <a:pt x="2911" y="1239"/>
                </a:cubicBezTo>
                <a:cubicBezTo>
                  <a:pt x="2910" y="1240"/>
                  <a:pt x="2910" y="1240"/>
                  <a:pt x="2909" y="1240"/>
                </a:cubicBezTo>
                <a:cubicBezTo>
                  <a:pt x="2908" y="1239"/>
                  <a:pt x="2908" y="1239"/>
                  <a:pt x="2908" y="1238"/>
                </a:cubicBezTo>
                <a:cubicBezTo>
                  <a:pt x="2908" y="1237"/>
                  <a:pt x="2906" y="1236"/>
                  <a:pt x="2906" y="1235"/>
                </a:cubicBezTo>
                <a:cubicBezTo>
                  <a:pt x="2907" y="1233"/>
                  <a:pt x="2907" y="1232"/>
                  <a:pt x="2905" y="1232"/>
                </a:cubicBezTo>
                <a:cubicBezTo>
                  <a:pt x="2904" y="1232"/>
                  <a:pt x="2903" y="1232"/>
                  <a:pt x="2903" y="1231"/>
                </a:cubicBezTo>
                <a:cubicBezTo>
                  <a:pt x="2902" y="1231"/>
                  <a:pt x="2902" y="1230"/>
                  <a:pt x="2901" y="1230"/>
                </a:cubicBezTo>
                <a:cubicBezTo>
                  <a:pt x="2900" y="1231"/>
                  <a:pt x="2902" y="1233"/>
                  <a:pt x="2902" y="1234"/>
                </a:cubicBezTo>
                <a:cubicBezTo>
                  <a:pt x="2902" y="1236"/>
                  <a:pt x="2901" y="1237"/>
                  <a:pt x="2900" y="1238"/>
                </a:cubicBezTo>
                <a:cubicBezTo>
                  <a:pt x="2899" y="1239"/>
                  <a:pt x="2897" y="1240"/>
                  <a:pt x="2896" y="1241"/>
                </a:cubicBezTo>
                <a:cubicBezTo>
                  <a:pt x="2894" y="1243"/>
                  <a:pt x="2890" y="1245"/>
                  <a:pt x="2892" y="1248"/>
                </a:cubicBezTo>
                <a:cubicBezTo>
                  <a:pt x="2893" y="1249"/>
                  <a:pt x="2894" y="1250"/>
                  <a:pt x="2893" y="1252"/>
                </a:cubicBezTo>
                <a:cubicBezTo>
                  <a:pt x="2893" y="1253"/>
                  <a:pt x="2892" y="1254"/>
                  <a:pt x="2892" y="1255"/>
                </a:cubicBezTo>
                <a:cubicBezTo>
                  <a:pt x="2891" y="1256"/>
                  <a:pt x="2892" y="1257"/>
                  <a:pt x="2891" y="1259"/>
                </a:cubicBezTo>
                <a:cubicBezTo>
                  <a:pt x="2891" y="1260"/>
                  <a:pt x="2890" y="1260"/>
                  <a:pt x="2889" y="1260"/>
                </a:cubicBezTo>
                <a:cubicBezTo>
                  <a:pt x="2889" y="1259"/>
                  <a:pt x="2888" y="1259"/>
                  <a:pt x="2888" y="1259"/>
                </a:cubicBezTo>
                <a:cubicBezTo>
                  <a:pt x="2888" y="1260"/>
                  <a:pt x="2889" y="1260"/>
                  <a:pt x="2889" y="1260"/>
                </a:cubicBezTo>
                <a:cubicBezTo>
                  <a:pt x="2889" y="1261"/>
                  <a:pt x="2890" y="1261"/>
                  <a:pt x="2890" y="1262"/>
                </a:cubicBezTo>
                <a:cubicBezTo>
                  <a:pt x="2890" y="1262"/>
                  <a:pt x="2890" y="1263"/>
                  <a:pt x="2890" y="1264"/>
                </a:cubicBezTo>
                <a:cubicBezTo>
                  <a:pt x="2892" y="1264"/>
                  <a:pt x="2891" y="1262"/>
                  <a:pt x="2893" y="1262"/>
                </a:cubicBezTo>
                <a:cubicBezTo>
                  <a:pt x="2894" y="1263"/>
                  <a:pt x="2894" y="1264"/>
                  <a:pt x="2894" y="1265"/>
                </a:cubicBezTo>
                <a:cubicBezTo>
                  <a:pt x="2895" y="1267"/>
                  <a:pt x="2895" y="1270"/>
                  <a:pt x="2894" y="1272"/>
                </a:cubicBezTo>
                <a:cubicBezTo>
                  <a:pt x="2892" y="1275"/>
                  <a:pt x="2891" y="1278"/>
                  <a:pt x="2890" y="1281"/>
                </a:cubicBezTo>
                <a:cubicBezTo>
                  <a:pt x="2890" y="1283"/>
                  <a:pt x="2889" y="1284"/>
                  <a:pt x="2889" y="1286"/>
                </a:cubicBezTo>
                <a:cubicBezTo>
                  <a:pt x="2888" y="1289"/>
                  <a:pt x="2886" y="1291"/>
                  <a:pt x="2885" y="1294"/>
                </a:cubicBezTo>
                <a:cubicBezTo>
                  <a:pt x="2884" y="1295"/>
                  <a:pt x="2884" y="1297"/>
                  <a:pt x="2884" y="1298"/>
                </a:cubicBezTo>
                <a:cubicBezTo>
                  <a:pt x="2883" y="1301"/>
                  <a:pt x="2882" y="1303"/>
                  <a:pt x="2880" y="1305"/>
                </a:cubicBezTo>
                <a:cubicBezTo>
                  <a:pt x="2879" y="1306"/>
                  <a:pt x="2877" y="1307"/>
                  <a:pt x="2876" y="1308"/>
                </a:cubicBezTo>
                <a:cubicBezTo>
                  <a:pt x="2875" y="1310"/>
                  <a:pt x="2874" y="1311"/>
                  <a:pt x="2872" y="1312"/>
                </a:cubicBezTo>
                <a:cubicBezTo>
                  <a:pt x="2871" y="1313"/>
                  <a:pt x="2870" y="1315"/>
                  <a:pt x="2868" y="1316"/>
                </a:cubicBezTo>
                <a:cubicBezTo>
                  <a:pt x="2867" y="1317"/>
                  <a:pt x="2866" y="1320"/>
                  <a:pt x="2864" y="1321"/>
                </a:cubicBezTo>
                <a:cubicBezTo>
                  <a:pt x="2863" y="1322"/>
                  <a:pt x="2861" y="1323"/>
                  <a:pt x="2859" y="1324"/>
                </a:cubicBezTo>
                <a:cubicBezTo>
                  <a:pt x="2858" y="1324"/>
                  <a:pt x="2858" y="1325"/>
                  <a:pt x="2857" y="1325"/>
                </a:cubicBezTo>
                <a:cubicBezTo>
                  <a:pt x="2855" y="1325"/>
                  <a:pt x="2854" y="1326"/>
                  <a:pt x="2853" y="1326"/>
                </a:cubicBezTo>
                <a:cubicBezTo>
                  <a:pt x="2852" y="1327"/>
                  <a:pt x="2850" y="1328"/>
                  <a:pt x="2849" y="1329"/>
                </a:cubicBezTo>
                <a:cubicBezTo>
                  <a:pt x="2847" y="1329"/>
                  <a:pt x="2846" y="1331"/>
                  <a:pt x="2845" y="1332"/>
                </a:cubicBezTo>
                <a:cubicBezTo>
                  <a:pt x="2844" y="1333"/>
                  <a:pt x="2842" y="1334"/>
                  <a:pt x="2840" y="1334"/>
                </a:cubicBezTo>
                <a:cubicBezTo>
                  <a:pt x="2840" y="1334"/>
                  <a:pt x="2839" y="1334"/>
                  <a:pt x="2838" y="1334"/>
                </a:cubicBezTo>
                <a:cubicBezTo>
                  <a:pt x="2838" y="1334"/>
                  <a:pt x="2837" y="1333"/>
                  <a:pt x="2837" y="1333"/>
                </a:cubicBezTo>
                <a:cubicBezTo>
                  <a:pt x="2836" y="1332"/>
                  <a:pt x="2836" y="1332"/>
                  <a:pt x="2836" y="1331"/>
                </a:cubicBezTo>
                <a:cubicBezTo>
                  <a:pt x="2836" y="1330"/>
                  <a:pt x="2836" y="1329"/>
                  <a:pt x="2836" y="1329"/>
                </a:cubicBezTo>
                <a:cubicBezTo>
                  <a:pt x="2836" y="1328"/>
                  <a:pt x="2836" y="1327"/>
                  <a:pt x="2836" y="1327"/>
                </a:cubicBezTo>
                <a:cubicBezTo>
                  <a:pt x="2835" y="1326"/>
                  <a:pt x="2834" y="1326"/>
                  <a:pt x="2833" y="1326"/>
                </a:cubicBezTo>
                <a:cubicBezTo>
                  <a:pt x="2833" y="1326"/>
                  <a:pt x="2832" y="1326"/>
                  <a:pt x="2832" y="1325"/>
                </a:cubicBezTo>
                <a:cubicBezTo>
                  <a:pt x="2832" y="1324"/>
                  <a:pt x="2833" y="1324"/>
                  <a:pt x="2834" y="1324"/>
                </a:cubicBezTo>
                <a:cubicBezTo>
                  <a:pt x="2835" y="1325"/>
                  <a:pt x="2835" y="1325"/>
                  <a:pt x="2836" y="1324"/>
                </a:cubicBezTo>
                <a:cubicBezTo>
                  <a:pt x="2837" y="1323"/>
                  <a:pt x="2837" y="1323"/>
                  <a:pt x="2838" y="1323"/>
                </a:cubicBezTo>
                <a:cubicBezTo>
                  <a:pt x="2839" y="1323"/>
                  <a:pt x="2839" y="1323"/>
                  <a:pt x="2840" y="1322"/>
                </a:cubicBezTo>
                <a:cubicBezTo>
                  <a:pt x="2840" y="1321"/>
                  <a:pt x="2840" y="1320"/>
                  <a:pt x="2840" y="1320"/>
                </a:cubicBezTo>
                <a:cubicBezTo>
                  <a:pt x="2840" y="1319"/>
                  <a:pt x="2841" y="1319"/>
                  <a:pt x="2841" y="1318"/>
                </a:cubicBezTo>
                <a:cubicBezTo>
                  <a:pt x="2841" y="1317"/>
                  <a:pt x="2841" y="1316"/>
                  <a:pt x="2840" y="1316"/>
                </a:cubicBezTo>
                <a:cubicBezTo>
                  <a:pt x="2839" y="1316"/>
                  <a:pt x="2838" y="1317"/>
                  <a:pt x="2838" y="1317"/>
                </a:cubicBezTo>
                <a:cubicBezTo>
                  <a:pt x="2837" y="1318"/>
                  <a:pt x="2836" y="1318"/>
                  <a:pt x="2836" y="1318"/>
                </a:cubicBezTo>
                <a:cubicBezTo>
                  <a:pt x="2835" y="1318"/>
                  <a:pt x="2834" y="1320"/>
                  <a:pt x="2833" y="1320"/>
                </a:cubicBezTo>
                <a:cubicBezTo>
                  <a:pt x="2832" y="1320"/>
                  <a:pt x="2831" y="1320"/>
                  <a:pt x="2830" y="1321"/>
                </a:cubicBezTo>
                <a:cubicBezTo>
                  <a:pt x="2830" y="1321"/>
                  <a:pt x="2830" y="1322"/>
                  <a:pt x="2830" y="1322"/>
                </a:cubicBezTo>
                <a:cubicBezTo>
                  <a:pt x="2830" y="1323"/>
                  <a:pt x="2829" y="1325"/>
                  <a:pt x="2829" y="1326"/>
                </a:cubicBezTo>
                <a:cubicBezTo>
                  <a:pt x="2830" y="1327"/>
                  <a:pt x="2831" y="1328"/>
                  <a:pt x="2831" y="1329"/>
                </a:cubicBezTo>
                <a:cubicBezTo>
                  <a:pt x="2831" y="1330"/>
                  <a:pt x="2830" y="1332"/>
                  <a:pt x="2830" y="1333"/>
                </a:cubicBezTo>
                <a:cubicBezTo>
                  <a:pt x="2829" y="1334"/>
                  <a:pt x="2828" y="1335"/>
                  <a:pt x="2827" y="1336"/>
                </a:cubicBezTo>
                <a:cubicBezTo>
                  <a:pt x="2827" y="1336"/>
                  <a:pt x="2826" y="1337"/>
                  <a:pt x="2826" y="1337"/>
                </a:cubicBezTo>
                <a:cubicBezTo>
                  <a:pt x="2825" y="1338"/>
                  <a:pt x="2825" y="1338"/>
                  <a:pt x="2824" y="1339"/>
                </a:cubicBezTo>
                <a:cubicBezTo>
                  <a:pt x="2824" y="1341"/>
                  <a:pt x="2823" y="1341"/>
                  <a:pt x="2822" y="1342"/>
                </a:cubicBezTo>
                <a:cubicBezTo>
                  <a:pt x="2821" y="1343"/>
                  <a:pt x="2820" y="1344"/>
                  <a:pt x="2820" y="1344"/>
                </a:cubicBezTo>
                <a:cubicBezTo>
                  <a:pt x="2819" y="1345"/>
                  <a:pt x="2819" y="1346"/>
                  <a:pt x="2818" y="1347"/>
                </a:cubicBezTo>
                <a:cubicBezTo>
                  <a:pt x="2817" y="1348"/>
                  <a:pt x="2816" y="1349"/>
                  <a:pt x="2816" y="1350"/>
                </a:cubicBezTo>
                <a:cubicBezTo>
                  <a:pt x="2816" y="1351"/>
                  <a:pt x="2816" y="1352"/>
                  <a:pt x="2816" y="1353"/>
                </a:cubicBezTo>
                <a:cubicBezTo>
                  <a:pt x="2816" y="1354"/>
                  <a:pt x="2816" y="1355"/>
                  <a:pt x="2816" y="1355"/>
                </a:cubicBezTo>
                <a:cubicBezTo>
                  <a:pt x="2816" y="1356"/>
                  <a:pt x="2817" y="1356"/>
                  <a:pt x="2817" y="1357"/>
                </a:cubicBezTo>
                <a:cubicBezTo>
                  <a:pt x="2817" y="1359"/>
                  <a:pt x="2815" y="1358"/>
                  <a:pt x="2814" y="1359"/>
                </a:cubicBezTo>
                <a:cubicBezTo>
                  <a:pt x="2812" y="1360"/>
                  <a:pt x="2812" y="1362"/>
                  <a:pt x="2811" y="1362"/>
                </a:cubicBezTo>
                <a:cubicBezTo>
                  <a:pt x="2810" y="1363"/>
                  <a:pt x="2809" y="1363"/>
                  <a:pt x="2808" y="1363"/>
                </a:cubicBezTo>
                <a:cubicBezTo>
                  <a:pt x="2807" y="1363"/>
                  <a:pt x="2807" y="1363"/>
                  <a:pt x="2807" y="1362"/>
                </a:cubicBezTo>
                <a:cubicBezTo>
                  <a:pt x="2806" y="1362"/>
                  <a:pt x="2805" y="1362"/>
                  <a:pt x="2804" y="1362"/>
                </a:cubicBezTo>
                <a:cubicBezTo>
                  <a:pt x="2804" y="1362"/>
                  <a:pt x="2804" y="1363"/>
                  <a:pt x="2803" y="1363"/>
                </a:cubicBezTo>
                <a:cubicBezTo>
                  <a:pt x="2802" y="1363"/>
                  <a:pt x="2802" y="1363"/>
                  <a:pt x="2801" y="1362"/>
                </a:cubicBezTo>
                <a:cubicBezTo>
                  <a:pt x="2801" y="1361"/>
                  <a:pt x="2800" y="1361"/>
                  <a:pt x="2800" y="1360"/>
                </a:cubicBezTo>
                <a:cubicBezTo>
                  <a:pt x="2800" y="1359"/>
                  <a:pt x="2803" y="1358"/>
                  <a:pt x="2802" y="1357"/>
                </a:cubicBezTo>
                <a:cubicBezTo>
                  <a:pt x="2801" y="1356"/>
                  <a:pt x="2798" y="1356"/>
                  <a:pt x="2797" y="1357"/>
                </a:cubicBezTo>
                <a:cubicBezTo>
                  <a:pt x="2796" y="1358"/>
                  <a:pt x="2796" y="1359"/>
                  <a:pt x="2794" y="1360"/>
                </a:cubicBezTo>
                <a:cubicBezTo>
                  <a:pt x="2792" y="1360"/>
                  <a:pt x="2791" y="1359"/>
                  <a:pt x="2789" y="1359"/>
                </a:cubicBezTo>
                <a:cubicBezTo>
                  <a:pt x="2788" y="1360"/>
                  <a:pt x="2787" y="1361"/>
                  <a:pt x="2785" y="1361"/>
                </a:cubicBezTo>
                <a:cubicBezTo>
                  <a:pt x="2783" y="1360"/>
                  <a:pt x="2781" y="1360"/>
                  <a:pt x="2779" y="1360"/>
                </a:cubicBezTo>
                <a:cubicBezTo>
                  <a:pt x="2776" y="1360"/>
                  <a:pt x="2773" y="1361"/>
                  <a:pt x="2769" y="1361"/>
                </a:cubicBezTo>
                <a:cubicBezTo>
                  <a:pt x="2768" y="1361"/>
                  <a:pt x="2766" y="1360"/>
                  <a:pt x="2765" y="1361"/>
                </a:cubicBezTo>
                <a:cubicBezTo>
                  <a:pt x="2762" y="1362"/>
                  <a:pt x="2760" y="1362"/>
                  <a:pt x="2757" y="1362"/>
                </a:cubicBezTo>
                <a:cubicBezTo>
                  <a:pt x="2756" y="1362"/>
                  <a:pt x="2755" y="1364"/>
                  <a:pt x="2753" y="1364"/>
                </a:cubicBezTo>
                <a:cubicBezTo>
                  <a:pt x="2752" y="1364"/>
                  <a:pt x="2750" y="1363"/>
                  <a:pt x="2750" y="1364"/>
                </a:cubicBezTo>
                <a:cubicBezTo>
                  <a:pt x="2749" y="1366"/>
                  <a:pt x="2750" y="1367"/>
                  <a:pt x="2749" y="1368"/>
                </a:cubicBezTo>
                <a:cubicBezTo>
                  <a:pt x="2747" y="1369"/>
                  <a:pt x="2746" y="1369"/>
                  <a:pt x="2744" y="1370"/>
                </a:cubicBezTo>
                <a:cubicBezTo>
                  <a:pt x="2743" y="1371"/>
                  <a:pt x="2742" y="1373"/>
                  <a:pt x="2741" y="1374"/>
                </a:cubicBezTo>
                <a:cubicBezTo>
                  <a:pt x="2739" y="1374"/>
                  <a:pt x="2738" y="1375"/>
                  <a:pt x="2736" y="1376"/>
                </a:cubicBezTo>
                <a:cubicBezTo>
                  <a:pt x="2735" y="1377"/>
                  <a:pt x="2734" y="1378"/>
                  <a:pt x="2732" y="1379"/>
                </a:cubicBezTo>
                <a:cubicBezTo>
                  <a:pt x="2731" y="1380"/>
                  <a:pt x="2730" y="1381"/>
                  <a:pt x="2728" y="1382"/>
                </a:cubicBezTo>
                <a:cubicBezTo>
                  <a:pt x="2727" y="1382"/>
                  <a:pt x="2725" y="1384"/>
                  <a:pt x="2725" y="1385"/>
                </a:cubicBezTo>
                <a:cubicBezTo>
                  <a:pt x="2724" y="1387"/>
                  <a:pt x="2723" y="1387"/>
                  <a:pt x="2721" y="1387"/>
                </a:cubicBezTo>
                <a:cubicBezTo>
                  <a:pt x="2720" y="1387"/>
                  <a:pt x="2720" y="1388"/>
                  <a:pt x="2719" y="1387"/>
                </a:cubicBezTo>
                <a:cubicBezTo>
                  <a:pt x="2718" y="1387"/>
                  <a:pt x="2718" y="1386"/>
                  <a:pt x="2718" y="1386"/>
                </a:cubicBezTo>
                <a:cubicBezTo>
                  <a:pt x="2716" y="1385"/>
                  <a:pt x="2715" y="1387"/>
                  <a:pt x="2715" y="1388"/>
                </a:cubicBezTo>
                <a:cubicBezTo>
                  <a:pt x="2713" y="1390"/>
                  <a:pt x="2716" y="1390"/>
                  <a:pt x="2715" y="1391"/>
                </a:cubicBezTo>
                <a:cubicBezTo>
                  <a:pt x="2715" y="1392"/>
                  <a:pt x="2714" y="1392"/>
                  <a:pt x="2714" y="1393"/>
                </a:cubicBezTo>
                <a:cubicBezTo>
                  <a:pt x="2714" y="1394"/>
                  <a:pt x="2714" y="1394"/>
                  <a:pt x="2715" y="1395"/>
                </a:cubicBezTo>
                <a:cubicBezTo>
                  <a:pt x="2715" y="1396"/>
                  <a:pt x="2714" y="1398"/>
                  <a:pt x="2716" y="1398"/>
                </a:cubicBezTo>
                <a:cubicBezTo>
                  <a:pt x="2717" y="1397"/>
                  <a:pt x="2718" y="1397"/>
                  <a:pt x="2720" y="1397"/>
                </a:cubicBezTo>
                <a:cubicBezTo>
                  <a:pt x="2721" y="1397"/>
                  <a:pt x="2723" y="1396"/>
                  <a:pt x="2724" y="1396"/>
                </a:cubicBezTo>
                <a:cubicBezTo>
                  <a:pt x="2726" y="1397"/>
                  <a:pt x="2727" y="1398"/>
                  <a:pt x="2728" y="1397"/>
                </a:cubicBezTo>
                <a:cubicBezTo>
                  <a:pt x="2729" y="1396"/>
                  <a:pt x="2730" y="1396"/>
                  <a:pt x="2730" y="1396"/>
                </a:cubicBezTo>
                <a:cubicBezTo>
                  <a:pt x="2731" y="1396"/>
                  <a:pt x="2732" y="1396"/>
                  <a:pt x="2732" y="1396"/>
                </a:cubicBezTo>
                <a:cubicBezTo>
                  <a:pt x="2733" y="1397"/>
                  <a:pt x="2734" y="1397"/>
                  <a:pt x="2735" y="1397"/>
                </a:cubicBezTo>
                <a:cubicBezTo>
                  <a:pt x="2736" y="1397"/>
                  <a:pt x="2736" y="1398"/>
                  <a:pt x="2737" y="1398"/>
                </a:cubicBezTo>
                <a:cubicBezTo>
                  <a:pt x="2737" y="1398"/>
                  <a:pt x="2737" y="1399"/>
                  <a:pt x="2738" y="1399"/>
                </a:cubicBezTo>
                <a:cubicBezTo>
                  <a:pt x="2739" y="1399"/>
                  <a:pt x="2739" y="1397"/>
                  <a:pt x="2739" y="1396"/>
                </a:cubicBezTo>
                <a:cubicBezTo>
                  <a:pt x="2739" y="1396"/>
                  <a:pt x="2740" y="1395"/>
                  <a:pt x="2740" y="1395"/>
                </a:cubicBezTo>
                <a:cubicBezTo>
                  <a:pt x="2740" y="1394"/>
                  <a:pt x="2740" y="1393"/>
                  <a:pt x="2740" y="1393"/>
                </a:cubicBezTo>
                <a:cubicBezTo>
                  <a:pt x="2740" y="1392"/>
                  <a:pt x="2741" y="1392"/>
                  <a:pt x="2741" y="1391"/>
                </a:cubicBezTo>
                <a:cubicBezTo>
                  <a:pt x="2742" y="1390"/>
                  <a:pt x="2742" y="1390"/>
                  <a:pt x="2742" y="1389"/>
                </a:cubicBezTo>
                <a:cubicBezTo>
                  <a:pt x="2742" y="1388"/>
                  <a:pt x="2745" y="1388"/>
                  <a:pt x="2746" y="1389"/>
                </a:cubicBezTo>
                <a:cubicBezTo>
                  <a:pt x="2746" y="1389"/>
                  <a:pt x="2746" y="1390"/>
                  <a:pt x="2747" y="1390"/>
                </a:cubicBezTo>
                <a:cubicBezTo>
                  <a:pt x="2748" y="1391"/>
                  <a:pt x="2748" y="1391"/>
                  <a:pt x="2749" y="1391"/>
                </a:cubicBezTo>
                <a:cubicBezTo>
                  <a:pt x="2749" y="1392"/>
                  <a:pt x="2750" y="1392"/>
                  <a:pt x="2751" y="1392"/>
                </a:cubicBezTo>
                <a:cubicBezTo>
                  <a:pt x="2752" y="1392"/>
                  <a:pt x="2752" y="1391"/>
                  <a:pt x="2753" y="1391"/>
                </a:cubicBezTo>
                <a:cubicBezTo>
                  <a:pt x="2754" y="1391"/>
                  <a:pt x="2754" y="1391"/>
                  <a:pt x="2755" y="1391"/>
                </a:cubicBezTo>
                <a:cubicBezTo>
                  <a:pt x="2757" y="1391"/>
                  <a:pt x="2757" y="1390"/>
                  <a:pt x="2758" y="1389"/>
                </a:cubicBezTo>
                <a:cubicBezTo>
                  <a:pt x="2760" y="1389"/>
                  <a:pt x="2761" y="1388"/>
                  <a:pt x="2762" y="1387"/>
                </a:cubicBezTo>
                <a:cubicBezTo>
                  <a:pt x="2763" y="1387"/>
                  <a:pt x="2764" y="1385"/>
                  <a:pt x="2765" y="1385"/>
                </a:cubicBezTo>
                <a:cubicBezTo>
                  <a:pt x="2767" y="1385"/>
                  <a:pt x="2768" y="1386"/>
                  <a:pt x="2769" y="1386"/>
                </a:cubicBezTo>
                <a:cubicBezTo>
                  <a:pt x="2771" y="1386"/>
                  <a:pt x="2772" y="1387"/>
                  <a:pt x="2773" y="1386"/>
                </a:cubicBezTo>
                <a:cubicBezTo>
                  <a:pt x="2774" y="1386"/>
                  <a:pt x="2774" y="1385"/>
                  <a:pt x="2774" y="1384"/>
                </a:cubicBezTo>
                <a:cubicBezTo>
                  <a:pt x="2774" y="1384"/>
                  <a:pt x="2775" y="1383"/>
                  <a:pt x="2775" y="1383"/>
                </a:cubicBezTo>
                <a:cubicBezTo>
                  <a:pt x="2776" y="1383"/>
                  <a:pt x="2776" y="1382"/>
                  <a:pt x="2777" y="1382"/>
                </a:cubicBezTo>
                <a:cubicBezTo>
                  <a:pt x="2777" y="1381"/>
                  <a:pt x="2778" y="1381"/>
                  <a:pt x="2779" y="1380"/>
                </a:cubicBezTo>
                <a:cubicBezTo>
                  <a:pt x="2780" y="1380"/>
                  <a:pt x="2782" y="1380"/>
                  <a:pt x="2783" y="1380"/>
                </a:cubicBezTo>
                <a:cubicBezTo>
                  <a:pt x="2785" y="1381"/>
                  <a:pt x="2786" y="1381"/>
                  <a:pt x="2788" y="1380"/>
                </a:cubicBezTo>
                <a:cubicBezTo>
                  <a:pt x="2791" y="1380"/>
                  <a:pt x="2794" y="1380"/>
                  <a:pt x="2797" y="1380"/>
                </a:cubicBezTo>
                <a:cubicBezTo>
                  <a:pt x="2798" y="1380"/>
                  <a:pt x="2800" y="1381"/>
                  <a:pt x="2801" y="1381"/>
                </a:cubicBezTo>
                <a:cubicBezTo>
                  <a:pt x="2802" y="1381"/>
                  <a:pt x="2803" y="1381"/>
                  <a:pt x="2803" y="1381"/>
                </a:cubicBezTo>
                <a:cubicBezTo>
                  <a:pt x="2804" y="1380"/>
                  <a:pt x="2805" y="1380"/>
                  <a:pt x="2805" y="1381"/>
                </a:cubicBezTo>
                <a:cubicBezTo>
                  <a:pt x="2805" y="1382"/>
                  <a:pt x="2804" y="1382"/>
                  <a:pt x="2804" y="1383"/>
                </a:cubicBezTo>
                <a:cubicBezTo>
                  <a:pt x="2804" y="1384"/>
                  <a:pt x="2803" y="1384"/>
                  <a:pt x="2803" y="1385"/>
                </a:cubicBezTo>
                <a:cubicBezTo>
                  <a:pt x="2802" y="1385"/>
                  <a:pt x="2801" y="1386"/>
                  <a:pt x="2800" y="1387"/>
                </a:cubicBezTo>
                <a:cubicBezTo>
                  <a:pt x="2799" y="1388"/>
                  <a:pt x="2798" y="1388"/>
                  <a:pt x="2798" y="1389"/>
                </a:cubicBezTo>
                <a:cubicBezTo>
                  <a:pt x="2798" y="1390"/>
                  <a:pt x="2798" y="1391"/>
                  <a:pt x="2798" y="1392"/>
                </a:cubicBezTo>
                <a:cubicBezTo>
                  <a:pt x="2798" y="1392"/>
                  <a:pt x="2798" y="1392"/>
                  <a:pt x="2798" y="1393"/>
                </a:cubicBezTo>
                <a:cubicBezTo>
                  <a:pt x="2798" y="1393"/>
                  <a:pt x="2798" y="1394"/>
                  <a:pt x="2798" y="1394"/>
                </a:cubicBezTo>
                <a:cubicBezTo>
                  <a:pt x="2798" y="1395"/>
                  <a:pt x="2796" y="1397"/>
                  <a:pt x="2798" y="1398"/>
                </a:cubicBezTo>
                <a:cubicBezTo>
                  <a:pt x="2798" y="1399"/>
                  <a:pt x="2799" y="1399"/>
                  <a:pt x="2799" y="1399"/>
                </a:cubicBezTo>
                <a:cubicBezTo>
                  <a:pt x="2800" y="1400"/>
                  <a:pt x="2800" y="1400"/>
                  <a:pt x="2801" y="1401"/>
                </a:cubicBezTo>
                <a:cubicBezTo>
                  <a:pt x="2801" y="1401"/>
                  <a:pt x="2804" y="1402"/>
                  <a:pt x="2802" y="1403"/>
                </a:cubicBezTo>
                <a:cubicBezTo>
                  <a:pt x="2802" y="1405"/>
                  <a:pt x="2805" y="1406"/>
                  <a:pt x="2806" y="1406"/>
                </a:cubicBezTo>
                <a:cubicBezTo>
                  <a:pt x="2807" y="1406"/>
                  <a:pt x="2808" y="1406"/>
                  <a:pt x="2808" y="1407"/>
                </a:cubicBezTo>
                <a:cubicBezTo>
                  <a:pt x="2809" y="1408"/>
                  <a:pt x="2809" y="1409"/>
                  <a:pt x="2811" y="1408"/>
                </a:cubicBezTo>
                <a:cubicBezTo>
                  <a:pt x="2812" y="1408"/>
                  <a:pt x="2812" y="1406"/>
                  <a:pt x="2813" y="1405"/>
                </a:cubicBezTo>
                <a:cubicBezTo>
                  <a:pt x="2815" y="1404"/>
                  <a:pt x="2817" y="1403"/>
                  <a:pt x="2818" y="1400"/>
                </a:cubicBezTo>
                <a:cubicBezTo>
                  <a:pt x="2818" y="1399"/>
                  <a:pt x="2819" y="1398"/>
                  <a:pt x="2820" y="1397"/>
                </a:cubicBezTo>
                <a:cubicBezTo>
                  <a:pt x="2821" y="1396"/>
                  <a:pt x="2822" y="1395"/>
                  <a:pt x="2823" y="1393"/>
                </a:cubicBezTo>
                <a:cubicBezTo>
                  <a:pt x="2824" y="1391"/>
                  <a:pt x="2827" y="1389"/>
                  <a:pt x="2830" y="1389"/>
                </a:cubicBezTo>
                <a:cubicBezTo>
                  <a:pt x="2831" y="1389"/>
                  <a:pt x="2831" y="1390"/>
                  <a:pt x="2832" y="1390"/>
                </a:cubicBezTo>
                <a:cubicBezTo>
                  <a:pt x="2833" y="1390"/>
                  <a:pt x="2833" y="1390"/>
                  <a:pt x="2833" y="1389"/>
                </a:cubicBezTo>
                <a:cubicBezTo>
                  <a:pt x="2832" y="1388"/>
                  <a:pt x="2831" y="1387"/>
                  <a:pt x="2830" y="1386"/>
                </a:cubicBezTo>
                <a:cubicBezTo>
                  <a:pt x="2829" y="1384"/>
                  <a:pt x="2829" y="1383"/>
                  <a:pt x="2828" y="1382"/>
                </a:cubicBezTo>
                <a:cubicBezTo>
                  <a:pt x="2826" y="1381"/>
                  <a:pt x="2826" y="1380"/>
                  <a:pt x="2827" y="1379"/>
                </a:cubicBezTo>
                <a:cubicBezTo>
                  <a:pt x="2827" y="1378"/>
                  <a:pt x="2828" y="1378"/>
                  <a:pt x="2828" y="1377"/>
                </a:cubicBezTo>
                <a:cubicBezTo>
                  <a:pt x="2829" y="1376"/>
                  <a:pt x="2828" y="1375"/>
                  <a:pt x="2829" y="1374"/>
                </a:cubicBezTo>
                <a:cubicBezTo>
                  <a:pt x="2829" y="1374"/>
                  <a:pt x="2832" y="1372"/>
                  <a:pt x="2832" y="1372"/>
                </a:cubicBezTo>
                <a:cubicBezTo>
                  <a:pt x="2833" y="1373"/>
                  <a:pt x="2832" y="1374"/>
                  <a:pt x="2832" y="1374"/>
                </a:cubicBezTo>
                <a:cubicBezTo>
                  <a:pt x="2831" y="1375"/>
                  <a:pt x="2831" y="1375"/>
                  <a:pt x="2831" y="1376"/>
                </a:cubicBezTo>
                <a:cubicBezTo>
                  <a:pt x="2832" y="1377"/>
                  <a:pt x="2832" y="1377"/>
                  <a:pt x="2832" y="1378"/>
                </a:cubicBezTo>
                <a:cubicBezTo>
                  <a:pt x="2832" y="1379"/>
                  <a:pt x="2832" y="1380"/>
                  <a:pt x="2833" y="1380"/>
                </a:cubicBezTo>
                <a:cubicBezTo>
                  <a:pt x="2833" y="1379"/>
                  <a:pt x="2833" y="1379"/>
                  <a:pt x="2833" y="1379"/>
                </a:cubicBezTo>
                <a:cubicBezTo>
                  <a:pt x="2833" y="1379"/>
                  <a:pt x="2833" y="1377"/>
                  <a:pt x="2833" y="1377"/>
                </a:cubicBezTo>
                <a:cubicBezTo>
                  <a:pt x="2834" y="1376"/>
                  <a:pt x="2834" y="1377"/>
                  <a:pt x="2835" y="1377"/>
                </a:cubicBezTo>
                <a:cubicBezTo>
                  <a:pt x="2835" y="1378"/>
                  <a:pt x="2835" y="1379"/>
                  <a:pt x="2836" y="1379"/>
                </a:cubicBezTo>
                <a:cubicBezTo>
                  <a:pt x="2836" y="1379"/>
                  <a:pt x="2837" y="1379"/>
                  <a:pt x="2837" y="1380"/>
                </a:cubicBezTo>
                <a:cubicBezTo>
                  <a:pt x="2838" y="1380"/>
                  <a:pt x="2838" y="1381"/>
                  <a:pt x="2837" y="1382"/>
                </a:cubicBezTo>
                <a:cubicBezTo>
                  <a:pt x="2837" y="1382"/>
                  <a:pt x="2835" y="1381"/>
                  <a:pt x="2835" y="1382"/>
                </a:cubicBezTo>
                <a:cubicBezTo>
                  <a:pt x="2834" y="1383"/>
                  <a:pt x="2838" y="1383"/>
                  <a:pt x="2839" y="1383"/>
                </a:cubicBezTo>
                <a:cubicBezTo>
                  <a:pt x="2839" y="1383"/>
                  <a:pt x="2840" y="1382"/>
                  <a:pt x="2840" y="1382"/>
                </a:cubicBezTo>
                <a:cubicBezTo>
                  <a:pt x="2841" y="1382"/>
                  <a:pt x="2842" y="1382"/>
                  <a:pt x="2843" y="1382"/>
                </a:cubicBezTo>
                <a:cubicBezTo>
                  <a:pt x="2844" y="1381"/>
                  <a:pt x="2844" y="1382"/>
                  <a:pt x="2845" y="1382"/>
                </a:cubicBezTo>
                <a:cubicBezTo>
                  <a:pt x="2846" y="1381"/>
                  <a:pt x="2846" y="1381"/>
                  <a:pt x="2847" y="1381"/>
                </a:cubicBezTo>
                <a:cubicBezTo>
                  <a:pt x="2848" y="1381"/>
                  <a:pt x="2850" y="1381"/>
                  <a:pt x="2852" y="1380"/>
                </a:cubicBezTo>
                <a:cubicBezTo>
                  <a:pt x="2854" y="1380"/>
                  <a:pt x="2856" y="1381"/>
                  <a:pt x="2858" y="1380"/>
                </a:cubicBezTo>
                <a:cubicBezTo>
                  <a:pt x="2859" y="1379"/>
                  <a:pt x="2859" y="1379"/>
                  <a:pt x="2861" y="1379"/>
                </a:cubicBezTo>
                <a:cubicBezTo>
                  <a:pt x="2862" y="1379"/>
                  <a:pt x="2862" y="1377"/>
                  <a:pt x="2863" y="1376"/>
                </a:cubicBezTo>
                <a:cubicBezTo>
                  <a:pt x="2863" y="1375"/>
                  <a:pt x="2865" y="1375"/>
                  <a:pt x="2865" y="1373"/>
                </a:cubicBezTo>
                <a:cubicBezTo>
                  <a:pt x="2866" y="1371"/>
                  <a:pt x="2867" y="1371"/>
                  <a:pt x="2868" y="1371"/>
                </a:cubicBezTo>
                <a:cubicBezTo>
                  <a:pt x="2869" y="1371"/>
                  <a:pt x="2870" y="1371"/>
                  <a:pt x="2871" y="1371"/>
                </a:cubicBezTo>
                <a:cubicBezTo>
                  <a:pt x="2871" y="1371"/>
                  <a:pt x="2871" y="1372"/>
                  <a:pt x="2871" y="1372"/>
                </a:cubicBezTo>
                <a:cubicBezTo>
                  <a:pt x="2871" y="1372"/>
                  <a:pt x="2871" y="1372"/>
                  <a:pt x="2872" y="1373"/>
                </a:cubicBezTo>
                <a:cubicBezTo>
                  <a:pt x="2872" y="1373"/>
                  <a:pt x="2873" y="1373"/>
                  <a:pt x="2872" y="1374"/>
                </a:cubicBezTo>
                <a:cubicBezTo>
                  <a:pt x="2872" y="1374"/>
                  <a:pt x="2871" y="1374"/>
                  <a:pt x="2871" y="1375"/>
                </a:cubicBezTo>
                <a:cubicBezTo>
                  <a:pt x="2870" y="1376"/>
                  <a:pt x="2870" y="1376"/>
                  <a:pt x="2870" y="1377"/>
                </a:cubicBezTo>
                <a:cubicBezTo>
                  <a:pt x="2870" y="1378"/>
                  <a:pt x="2870" y="1379"/>
                  <a:pt x="2870" y="1379"/>
                </a:cubicBezTo>
                <a:cubicBezTo>
                  <a:pt x="2870" y="1380"/>
                  <a:pt x="2869" y="1380"/>
                  <a:pt x="2869" y="1381"/>
                </a:cubicBezTo>
                <a:cubicBezTo>
                  <a:pt x="2869" y="1382"/>
                  <a:pt x="2870" y="1382"/>
                  <a:pt x="2871" y="1382"/>
                </a:cubicBezTo>
                <a:cubicBezTo>
                  <a:pt x="2871" y="1383"/>
                  <a:pt x="2871" y="1384"/>
                  <a:pt x="2871" y="1384"/>
                </a:cubicBezTo>
                <a:cubicBezTo>
                  <a:pt x="2872" y="1385"/>
                  <a:pt x="2874" y="1383"/>
                  <a:pt x="2874" y="1382"/>
                </a:cubicBezTo>
                <a:cubicBezTo>
                  <a:pt x="2875" y="1381"/>
                  <a:pt x="2875" y="1380"/>
                  <a:pt x="2876" y="1379"/>
                </a:cubicBezTo>
                <a:cubicBezTo>
                  <a:pt x="2876" y="1379"/>
                  <a:pt x="2877" y="1378"/>
                  <a:pt x="2877" y="1377"/>
                </a:cubicBezTo>
                <a:cubicBezTo>
                  <a:pt x="2877" y="1377"/>
                  <a:pt x="2877" y="1376"/>
                  <a:pt x="2877" y="1375"/>
                </a:cubicBezTo>
                <a:cubicBezTo>
                  <a:pt x="2877" y="1375"/>
                  <a:pt x="2876" y="1374"/>
                  <a:pt x="2876" y="1373"/>
                </a:cubicBezTo>
                <a:cubicBezTo>
                  <a:pt x="2876" y="1372"/>
                  <a:pt x="2877" y="1372"/>
                  <a:pt x="2877" y="1372"/>
                </a:cubicBezTo>
                <a:cubicBezTo>
                  <a:pt x="2878" y="1371"/>
                  <a:pt x="2877" y="1369"/>
                  <a:pt x="2879" y="1368"/>
                </a:cubicBezTo>
                <a:cubicBezTo>
                  <a:pt x="2880" y="1367"/>
                  <a:pt x="2881" y="1367"/>
                  <a:pt x="2883" y="1367"/>
                </a:cubicBezTo>
                <a:cubicBezTo>
                  <a:pt x="2884" y="1367"/>
                  <a:pt x="2885" y="1367"/>
                  <a:pt x="2886" y="1368"/>
                </a:cubicBezTo>
                <a:cubicBezTo>
                  <a:pt x="2886" y="1369"/>
                  <a:pt x="2887" y="1371"/>
                  <a:pt x="2887" y="1370"/>
                </a:cubicBezTo>
                <a:cubicBezTo>
                  <a:pt x="2887" y="1370"/>
                  <a:pt x="2887" y="1369"/>
                  <a:pt x="2887" y="1369"/>
                </a:cubicBezTo>
                <a:cubicBezTo>
                  <a:pt x="2887" y="1369"/>
                  <a:pt x="2888" y="1368"/>
                  <a:pt x="2888" y="1368"/>
                </a:cubicBezTo>
                <a:cubicBezTo>
                  <a:pt x="2888" y="1367"/>
                  <a:pt x="2888" y="1367"/>
                  <a:pt x="2887" y="1366"/>
                </a:cubicBezTo>
                <a:cubicBezTo>
                  <a:pt x="2887" y="1366"/>
                  <a:pt x="2886" y="1365"/>
                  <a:pt x="2887" y="1364"/>
                </a:cubicBezTo>
                <a:cubicBezTo>
                  <a:pt x="2887" y="1364"/>
                  <a:pt x="2888" y="1363"/>
                  <a:pt x="2889" y="1363"/>
                </a:cubicBezTo>
                <a:cubicBezTo>
                  <a:pt x="2889" y="1363"/>
                  <a:pt x="2890" y="1363"/>
                  <a:pt x="2890" y="1362"/>
                </a:cubicBezTo>
                <a:cubicBezTo>
                  <a:pt x="2891" y="1361"/>
                  <a:pt x="2890" y="1361"/>
                  <a:pt x="2891" y="1360"/>
                </a:cubicBezTo>
                <a:cubicBezTo>
                  <a:pt x="2891" y="1360"/>
                  <a:pt x="2892" y="1360"/>
                  <a:pt x="2893" y="1360"/>
                </a:cubicBezTo>
                <a:cubicBezTo>
                  <a:pt x="2894" y="1361"/>
                  <a:pt x="2894" y="1361"/>
                  <a:pt x="2895" y="1361"/>
                </a:cubicBezTo>
                <a:cubicBezTo>
                  <a:pt x="2896" y="1361"/>
                  <a:pt x="2896" y="1362"/>
                  <a:pt x="2894" y="1363"/>
                </a:cubicBezTo>
                <a:cubicBezTo>
                  <a:pt x="2894" y="1363"/>
                  <a:pt x="2893" y="1363"/>
                  <a:pt x="2893" y="1363"/>
                </a:cubicBezTo>
                <a:cubicBezTo>
                  <a:pt x="2892" y="1364"/>
                  <a:pt x="2893" y="1365"/>
                  <a:pt x="2892" y="1365"/>
                </a:cubicBezTo>
                <a:cubicBezTo>
                  <a:pt x="2891" y="1366"/>
                  <a:pt x="2891" y="1365"/>
                  <a:pt x="2890" y="1366"/>
                </a:cubicBezTo>
                <a:cubicBezTo>
                  <a:pt x="2890" y="1366"/>
                  <a:pt x="2891" y="1367"/>
                  <a:pt x="2891" y="1367"/>
                </a:cubicBezTo>
                <a:cubicBezTo>
                  <a:pt x="2892" y="1368"/>
                  <a:pt x="2891" y="1368"/>
                  <a:pt x="2891" y="1369"/>
                </a:cubicBezTo>
                <a:cubicBezTo>
                  <a:pt x="2891" y="1370"/>
                  <a:pt x="2891" y="1370"/>
                  <a:pt x="2891" y="1371"/>
                </a:cubicBezTo>
                <a:cubicBezTo>
                  <a:pt x="2891" y="1371"/>
                  <a:pt x="2891" y="1372"/>
                  <a:pt x="2891" y="1373"/>
                </a:cubicBezTo>
                <a:cubicBezTo>
                  <a:pt x="2891" y="1374"/>
                  <a:pt x="2891" y="1374"/>
                  <a:pt x="2892" y="1374"/>
                </a:cubicBezTo>
                <a:cubicBezTo>
                  <a:pt x="2892" y="1375"/>
                  <a:pt x="2892" y="1376"/>
                  <a:pt x="2893" y="1376"/>
                </a:cubicBezTo>
                <a:cubicBezTo>
                  <a:pt x="2893" y="1376"/>
                  <a:pt x="2894" y="1375"/>
                  <a:pt x="2895" y="1375"/>
                </a:cubicBezTo>
                <a:cubicBezTo>
                  <a:pt x="2896" y="1374"/>
                  <a:pt x="2896" y="1373"/>
                  <a:pt x="2898" y="1372"/>
                </a:cubicBezTo>
                <a:cubicBezTo>
                  <a:pt x="2899" y="1372"/>
                  <a:pt x="2900" y="1371"/>
                  <a:pt x="2900" y="1370"/>
                </a:cubicBezTo>
                <a:cubicBezTo>
                  <a:pt x="2901" y="1369"/>
                  <a:pt x="2901" y="1369"/>
                  <a:pt x="2901" y="1368"/>
                </a:cubicBezTo>
                <a:cubicBezTo>
                  <a:pt x="2902" y="1367"/>
                  <a:pt x="2902" y="1365"/>
                  <a:pt x="2903" y="1363"/>
                </a:cubicBezTo>
                <a:cubicBezTo>
                  <a:pt x="2903" y="1363"/>
                  <a:pt x="2904" y="1362"/>
                  <a:pt x="2904" y="1362"/>
                </a:cubicBezTo>
                <a:cubicBezTo>
                  <a:pt x="2904" y="1360"/>
                  <a:pt x="2905" y="1360"/>
                  <a:pt x="2907" y="1360"/>
                </a:cubicBezTo>
                <a:cubicBezTo>
                  <a:pt x="2908" y="1360"/>
                  <a:pt x="2908" y="1359"/>
                  <a:pt x="2910" y="1358"/>
                </a:cubicBezTo>
                <a:cubicBezTo>
                  <a:pt x="2910" y="1358"/>
                  <a:pt x="2911" y="1358"/>
                  <a:pt x="2912" y="1358"/>
                </a:cubicBezTo>
                <a:cubicBezTo>
                  <a:pt x="2912" y="1357"/>
                  <a:pt x="2911" y="1356"/>
                  <a:pt x="2911" y="1356"/>
                </a:cubicBezTo>
                <a:cubicBezTo>
                  <a:pt x="2910" y="1356"/>
                  <a:pt x="2909" y="1355"/>
                  <a:pt x="2908" y="1354"/>
                </a:cubicBezTo>
                <a:cubicBezTo>
                  <a:pt x="2908" y="1353"/>
                  <a:pt x="2908" y="1352"/>
                  <a:pt x="2907" y="1352"/>
                </a:cubicBezTo>
                <a:cubicBezTo>
                  <a:pt x="2907" y="1351"/>
                  <a:pt x="2906" y="1351"/>
                  <a:pt x="2906" y="1351"/>
                </a:cubicBezTo>
                <a:cubicBezTo>
                  <a:pt x="2905" y="1350"/>
                  <a:pt x="2905" y="1348"/>
                  <a:pt x="2905" y="1347"/>
                </a:cubicBezTo>
                <a:cubicBezTo>
                  <a:pt x="2906" y="1345"/>
                  <a:pt x="2906" y="1344"/>
                  <a:pt x="2907" y="1343"/>
                </a:cubicBezTo>
                <a:cubicBezTo>
                  <a:pt x="2908" y="1342"/>
                  <a:pt x="2907" y="1340"/>
                  <a:pt x="2908" y="1339"/>
                </a:cubicBezTo>
                <a:cubicBezTo>
                  <a:pt x="2908" y="1338"/>
                  <a:pt x="2909" y="1337"/>
                  <a:pt x="2909" y="1335"/>
                </a:cubicBezTo>
                <a:cubicBezTo>
                  <a:pt x="2909" y="1334"/>
                  <a:pt x="2909" y="1332"/>
                  <a:pt x="2910" y="1331"/>
                </a:cubicBezTo>
                <a:cubicBezTo>
                  <a:pt x="2911" y="1331"/>
                  <a:pt x="2911" y="1331"/>
                  <a:pt x="2912" y="1330"/>
                </a:cubicBezTo>
                <a:cubicBezTo>
                  <a:pt x="2913" y="1330"/>
                  <a:pt x="2913" y="1329"/>
                  <a:pt x="2914" y="1328"/>
                </a:cubicBezTo>
                <a:cubicBezTo>
                  <a:pt x="2914" y="1326"/>
                  <a:pt x="2914" y="1324"/>
                  <a:pt x="2914" y="1323"/>
                </a:cubicBezTo>
                <a:cubicBezTo>
                  <a:pt x="2914" y="1322"/>
                  <a:pt x="2913" y="1321"/>
                  <a:pt x="2913" y="1319"/>
                </a:cubicBezTo>
                <a:cubicBezTo>
                  <a:pt x="2912" y="1316"/>
                  <a:pt x="2913" y="1314"/>
                  <a:pt x="2912" y="1311"/>
                </a:cubicBezTo>
                <a:cubicBezTo>
                  <a:pt x="2912" y="1309"/>
                  <a:pt x="2912" y="1308"/>
                  <a:pt x="2912" y="1307"/>
                </a:cubicBezTo>
                <a:cubicBezTo>
                  <a:pt x="2912" y="1305"/>
                  <a:pt x="2912" y="1304"/>
                  <a:pt x="2913" y="1302"/>
                </a:cubicBezTo>
                <a:cubicBezTo>
                  <a:pt x="2913" y="1302"/>
                  <a:pt x="2913" y="1301"/>
                  <a:pt x="2914" y="1301"/>
                </a:cubicBezTo>
                <a:cubicBezTo>
                  <a:pt x="2914" y="1300"/>
                  <a:pt x="2914" y="1300"/>
                  <a:pt x="2915" y="1299"/>
                </a:cubicBezTo>
                <a:cubicBezTo>
                  <a:pt x="2915" y="1298"/>
                  <a:pt x="2916" y="1299"/>
                  <a:pt x="2918" y="1298"/>
                </a:cubicBezTo>
                <a:cubicBezTo>
                  <a:pt x="2919" y="1298"/>
                  <a:pt x="2919" y="1296"/>
                  <a:pt x="2920" y="1297"/>
                </a:cubicBezTo>
                <a:cubicBezTo>
                  <a:pt x="2921" y="1297"/>
                  <a:pt x="2922" y="1297"/>
                  <a:pt x="2922" y="1298"/>
                </a:cubicBezTo>
                <a:cubicBezTo>
                  <a:pt x="2923" y="1299"/>
                  <a:pt x="2924" y="1300"/>
                  <a:pt x="2924" y="1299"/>
                </a:cubicBezTo>
                <a:cubicBezTo>
                  <a:pt x="2924" y="1298"/>
                  <a:pt x="2923" y="1297"/>
                  <a:pt x="2923" y="1296"/>
                </a:cubicBezTo>
                <a:cubicBezTo>
                  <a:pt x="2923" y="1294"/>
                  <a:pt x="2924" y="1293"/>
                  <a:pt x="2924" y="1291"/>
                </a:cubicBezTo>
                <a:cubicBezTo>
                  <a:pt x="2923" y="1289"/>
                  <a:pt x="2924" y="1288"/>
                  <a:pt x="2924" y="1286"/>
                </a:cubicBezTo>
                <a:cubicBezTo>
                  <a:pt x="2925" y="1285"/>
                  <a:pt x="2927" y="1284"/>
                  <a:pt x="2928" y="1283"/>
                </a:cubicBezTo>
                <a:cubicBezTo>
                  <a:pt x="2929" y="1282"/>
                  <a:pt x="2930" y="1281"/>
                  <a:pt x="2931" y="1280"/>
                </a:cubicBezTo>
                <a:cubicBezTo>
                  <a:pt x="2933" y="1279"/>
                  <a:pt x="2933" y="1277"/>
                  <a:pt x="2933" y="1276"/>
                </a:cubicBezTo>
                <a:cubicBezTo>
                  <a:pt x="2934" y="1274"/>
                  <a:pt x="2934" y="1273"/>
                  <a:pt x="2934" y="1272"/>
                </a:cubicBezTo>
                <a:cubicBezTo>
                  <a:pt x="2935" y="1270"/>
                  <a:pt x="2934" y="1269"/>
                  <a:pt x="2934" y="1267"/>
                </a:cubicBezTo>
                <a:cubicBezTo>
                  <a:pt x="2933" y="1265"/>
                  <a:pt x="2933" y="1263"/>
                  <a:pt x="2932" y="1261"/>
                </a:cubicBezTo>
                <a:close/>
                <a:moveTo>
                  <a:pt x="2665" y="2043"/>
                </a:moveTo>
                <a:cubicBezTo>
                  <a:pt x="2664" y="2044"/>
                  <a:pt x="2664" y="2045"/>
                  <a:pt x="2663" y="2046"/>
                </a:cubicBezTo>
                <a:cubicBezTo>
                  <a:pt x="2662" y="2047"/>
                  <a:pt x="2661" y="2048"/>
                  <a:pt x="2662" y="2049"/>
                </a:cubicBezTo>
                <a:cubicBezTo>
                  <a:pt x="2663" y="2050"/>
                  <a:pt x="2663" y="2050"/>
                  <a:pt x="2663" y="2051"/>
                </a:cubicBezTo>
                <a:cubicBezTo>
                  <a:pt x="2664" y="2051"/>
                  <a:pt x="2663" y="2052"/>
                  <a:pt x="2663" y="2053"/>
                </a:cubicBezTo>
                <a:cubicBezTo>
                  <a:pt x="2664" y="2055"/>
                  <a:pt x="2666" y="2052"/>
                  <a:pt x="2666" y="2052"/>
                </a:cubicBezTo>
                <a:cubicBezTo>
                  <a:pt x="2667" y="2051"/>
                  <a:pt x="2669" y="2051"/>
                  <a:pt x="2669" y="2050"/>
                </a:cubicBezTo>
                <a:cubicBezTo>
                  <a:pt x="2670" y="2048"/>
                  <a:pt x="2670" y="2047"/>
                  <a:pt x="2670" y="2045"/>
                </a:cubicBezTo>
                <a:cubicBezTo>
                  <a:pt x="2670" y="2044"/>
                  <a:pt x="2670" y="2042"/>
                  <a:pt x="2669" y="2041"/>
                </a:cubicBezTo>
                <a:cubicBezTo>
                  <a:pt x="2669" y="2039"/>
                  <a:pt x="2667" y="2041"/>
                  <a:pt x="2666" y="2042"/>
                </a:cubicBezTo>
                <a:cubicBezTo>
                  <a:pt x="2666" y="2042"/>
                  <a:pt x="2665" y="2043"/>
                  <a:pt x="2665" y="2043"/>
                </a:cubicBezTo>
                <a:close/>
                <a:moveTo>
                  <a:pt x="2660" y="2124"/>
                </a:moveTo>
                <a:cubicBezTo>
                  <a:pt x="2660" y="2124"/>
                  <a:pt x="2659" y="2124"/>
                  <a:pt x="2658" y="2124"/>
                </a:cubicBezTo>
                <a:cubicBezTo>
                  <a:pt x="2658" y="2123"/>
                  <a:pt x="2657" y="2123"/>
                  <a:pt x="2656" y="2122"/>
                </a:cubicBezTo>
                <a:cubicBezTo>
                  <a:pt x="2655" y="2121"/>
                  <a:pt x="2655" y="2120"/>
                  <a:pt x="2653" y="2120"/>
                </a:cubicBezTo>
                <a:cubicBezTo>
                  <a:pt x="2652" y="2119"/>
                  <a:pt x="2650" y="2120"/>
                  <a:pt x="2649" y="2120"/>
                </a:cubicBezTo>
                <a:cubicBezTo>
                  <a:pt x="2648" y="2120"/>
                  <a:pt x="2647" y="2120"/>
                  <a:pt x="2647" y="2121"/>
                </a:cubicBezTo>
                <a:cubicBezTo>
                  <a:pt x="2646" y="2122"/>
                  <a:pt x="2646" y="2123"/>
                  <a:pt x="2646" y="2124"/>
                </a:cubicBezTo>
                <a:cubicBezTo>
                  <a:pt x="2646" y="2125"/>
                  <a:pt x="2645" y="2126"/>
                  <a:pt x="2646" y="2126"/>
                </a:cubicBezTo>
                <a:cubicBezTo>
                  <a:pt x="2647" y="2127"/>
                  <a:pt x="2648" y="2127"/>
                  <a:pt x="2648" y="2126"/>
                </a:cubicBezTo>
                <a:cubicBezTo>
                  <a:pt x="2650" y="2126"/>
                  <a:pt x="2651" y="2126"/>
                  <a:pt x="2653" y="2126"/>
                </a:cubicBezTo>
                <a:cubicBezTo>
                  <a:pt x="2653" y="2126"/>
                  <a:pt x="2654" y="2126"/>
                  <a:pt x="2655" y="2126"/>
                </a:cubicBezTo>
                <a:cubicBezTo>
                  <a:pt x="2655" y="2126"/>
                  <a:pt x="2656" y="2125"/>
                  <a:pt x="2657" y="2125"/>
                </a:cubicBezTo>
                <a:cubicBezTo>
                  <a:pt x="2658" y="2125"/>
                  <a:pt x="2661" y="2126"/>
                  <a:pt x="2660" y="2124"/>
                </a:cubicBezTo>
                <a:close/>
                <a:moveTo>
                  <a:pt x="2684" y="1387"/>
                </a:moveTo>
                <a:cubicBezTo>
                  <a:pt x="2685" y="1387"/>
                  <a:pt x="2684" y="1386"/>
                  <a:pt x="2685" y="1386"/>
                </a:cubicBezTo>
                <a:cubicBezTo>
                  <a:pt x="2685" y="1385"/>
                  <a:pt x="2685" y="1384"/>
                  <a:pt x="2686" y="1383"/>
                </a:cubicBezTo>
                <a:cubicBezTo>
                  <a:pt x="2686" y="1382"/>
                  <a:pt x="2687" y="1381"/>
                  <a:pt x="2686" y="1381"/>
                </a:cubicBezTo>
                <a:cubicBezTo>
                  <a:pt x="2685" y="1379"/>
                  <a:pt x="2684" y="1383"/>
                  <a:pt x="2683" y="1384"/>
                </a:cubicBezTo>
                <a:cubicBezTo>
                  <a:pt x="2683" y="1385"/>
                  <a:pt x="2683" y="1385"/>
                  <a:pt x="2682" y="1386"/>
                </a:cubicBezTo>
                <a:cubicBezTo>
                  <a:pt x="2682" y="1386"/>
                  <a:pt x="2681" y="1387"/>
                  <a:pt x="2682" y="1388"/>
                </a:cubicBezTo>
                <a:cubicBezTo>
                  <a:pt x="2682" y="1388"/>
                  <a:pt x="2683" y="1387"/>
                  <a:pt x="2684" y="1387"/>
                </a:cubicBezTo>
                <a:close/>
                <a:moveTo>
                  <a:pt x="2681" y="1393"/>
                </a:moveTo>
                <a:cubicBezTo>
                  <a:pt x="2682" y="1393"/>
                  <a:pt x="2682" y="1392"/>
                  <a:pt x="2683" y="1391"/>
                </a:cubicBezTo>
                <a:cubicBezTo>
                  <a:pt x="2683" y="1391"/>
                  <a:pt x="2683" y="1392"/>
                  <a:pt x="2684" y="1391"/>
                </a:cubicBezTo>
                <a:cubicBezTo>
                  <a:pt x="2684" y="1391"/>
                  <a:pt x="2683" y="1390"/>
                  <a:pt x="2683" y="1390"/>
                </a:cubicBezTo>
                <a:cubicBezTo>
                  <a:pt x="2682" y="1389"/>
                  <a:pt x="2682" y="1389"/>
                  <a:pt x="2682" y="1388"/>
                </a:cubicBezTo>
                <a:cubicBezTo>
                  <a:pt x="2682" y="1388"/>
                  <a:pt x="2681" y="1389"/>
                  <a:pt x="2681" y="1389"/>
                </a:cubicBezTo>
                <a:cubicBezTo>
                  <a:pt x="2681" y="1389"/>
                  <a:pt x="2681" y="1390"/>
                  <a:pt x="2681" y="1390"/>
                </a:cubicBezTo>
                <a:cubicBezTo>
                  <a:pt x="2681" y="1391"/>
                  <a:pt x="2680" y="1393"/>
                  <a:pt x="2681" y="1393"/>
                </a:cubicBezTo>
                <a:close/>
                <a:moveTo>
                  <a:pt x="2680" y="1417"/>
                </a:moveTo>
                <a:cubicBezTo>
                  <a:pt x="2680" y="1416"/>
                  <a:pt x="2679" y="1416"/>
                  <a:pt x="2679" y="1416"/>
                </a:cubicBezTo>
                <a:cubicBezTo>
                  <a:pt x="2678" y="1417"/>
                  <a:pt x="2677" y="1419"/>
                  <a:pt x="2678" y="1420"/>
                </a:cubicBezTo>
                <a:cubicBezTo>
                  <a:pt x="2678" y="1420"/>
                  <a:pt x="2678" y="1420"/>
                  <a:pt x="2678" y="1420"/>
                </a:cubicBezTo>
                <a:cubicBezTo>
                  <a:pt x="2678" y="1420"/>
                  <a:pt x="2678" y="1421"/>
                  <a:pt x="2678" y="1421"/>
                </a:cubicBezTo>
                <a:cubicBezTo>
                  <a:pt x="2678" y="1422"/>
                  <a:pt x="2679" y="1423"/>
                  <a:pt x="2679" y="1422"/>
                </a:cubicBezTo>
                <a:cubicBezTo>
                  <a:pt x="2680" y="1422"/>
                  <a:pt x="2680" y="1421"/>
                  <a:pt x="2679" y="1420"/>
                </a:cubicBezTo>
                <a:cubicBezTo>
                  <a:pt x="2679" y="1420"/>
                  <a:pt x="2679" y="1419"/>
                  <a:pt x="2679" y="1419"/>
                </a:cubicBezTo>
                <a:cubicBezTo>
                  <a:pt x="2679" y="1418"/>
                  <a:pt x="2680" y="1418"/>
                  <a:pt x="2680" y="1417"/>
                </a:cubicBezTo>
                <a:close/>
                <a:moveTo>
                  <a:pt x="2704" y="2151"/>
                </a:moveTo>
                <a:cubicBezTo>
                  <a:pt x="2703" y="2151"/>
                  <a:pt x="2702" y="2151"/>
                  <a:pt x="2701" y="2151"/>
                </a:cubicBezTo>
                <a:cubicBezTo>
                  <a:pt x="2700" y="2151"/>
                  <a:pt x="2699" y="2151"/>
                  <a:pt x="2697" y="2151"/>
                </a:cubicBezTo>
                <a:cubicBezTo>
                  <a:pt x="2696" y="2151"/>
                  <a:pt x="2695" y="2150"/>
                  <a:pt x="2693" y="2150"/>
                </a:cubicBezTo>
                <a:cubicBezTo>
                  <a:pt x="2692" y="2149"/>
                  <a:pt x="2691" y="2148"/>
                  <a:pt x="2690" y="2148"/>
                </a:cubicBezTo>
                <a:cubicBezTo>
                  <a:pt x="2689" y="2147"/>
                  <a:pt x="2687" y="2147"/>
                  <a:pt x="2685" y="2147"/>
                </a:cubicBezTo>
                <a:cubicBezTo>
                  <a:pt x="2685" y="2148"/>
                  <a:pt x="2684" y="2149"/>
                  <a:pt x="2684" y="2149"/>
                </a:cubicBezTo>
                <a:cubicBezTo>
                  <a:pt x="2683" y="2150"/>
                  <a:pt x="2682" y="2150"/>
                  <a:pt x="2681" y="2150"/>
                </a:cubicBezTo>
                <a:cubicBezTo>
                  <a:pt x="2681" y="2150"/>
                  <a:pt x="2679" y="2150"/>
                  <a:pt x="2679" y="2150"/>
                </a:cubicBezTo>
                <a:cubicBezTo>
                  <a:pt x="2678" y="2149"/>
                  <a:pt x="2679" y="2148"/>
                  <a:pt x="2679" y="2148"/>
                </a:cubicBezTo>
                <a:cubicBezTo>
                  <a:pt x="2678" y="2146"/>
                  <a:pt x="2676" y="2148"/>
                  <a:pt x="2675" y="2148"/>
                </a:cubicBezTo>
                <a:cubicBezTo>
                  <a:pt x="2672" y="2150"/>
                  <a:pt x="2669" y="2148"/>
                  <a:pt x="2667" y="2148"/>
                </a:cubicBezTo>
                <a:cubicBezTo>
                  <a:pt x="2666" y="2149"/>
                  <a:pt x="2665" y="2149"/>
                  <a:pt x="2664" y="2149"/>
                </a:cubicBezTo>
                <a:cubicBezTo>
                  <a:pt x="2664" y="2149"/>
                  <a:pt x="2663" y="2148"/>
                  <a:pt x="2662" y="2148"/>
                </a:cubicBezTo>
                <a:cubicBezTo>
                  <a:pt x="2661" y="2148"/>
                  <a:pt x="2660" y="2148"/>
                  <a:pt x="2660" y="2149"/>
                </a:cubicBezTo>
                <a:cubicBezTo>
                  <a:pt x="2659" y="2150"/>
                  <a:pt x="2659" y="2151"/>
                  <a:pt x="2659" y="2151"/>
                </a:cubicBezTo>
                <a:cubicBezTo>
                  <a:pt x="2658" y="2152"/>
                  <a:pt x="2658" y="2152"/>
                  <a:pt x="2657" y="2153"/>
                </a:cubicBezTo>
                <a:cubicBezTo>
                  <a:pt x="2707" y="2153"/>
                  <a:pt x="2707" y="2153"/>
                  <a:pt x="2707" y="2153"/>
                </a:cubicBezTo>
                <a:cubicBezTo>
                  <a:pt x="2706" y="2152"/>
                  <a:pt x="2706" y="2152"/>
                  <a:pt x="2706" y="2152"/>
                </a:cubicBezTo>
                <a:cubicBezTo>
                  <a:pt x="2705" y="2151"/>
                  <a:pt x="2704" y="2151"/>
                  <a:pt x="2704" y="2151"/>
                </a:cubicBezTo>
                <a:close/>
                <a:moveTo>
                  <a:pt x="2650" y="2057"/>
                </a:moveTo>
                <a:cubicBezTo>
                  <a:pt x="2649" y="2059"/>
                  <a:pt x="2648" y="2061"/>
                  <a:pt x="2647" y="2062"/>
                </a:cubicBezTo>
                <a:cubicBezTo>
                  <a:pt x="2647" y="2063"/>
                  <a:pt x="2647" y="2064"/>
                  <a:pt x="2647" y="2064"/>
                </a:cubicBezTo>
                <a:cubicBezTo>
                  <a:pt x="2647" y="2065"/>
                  <a:pt x="2647" y="2067"/>
                  <a:pt x="2647" y="2067"/>
                </a:cubicBezTo>
                <a:cubicBezTo>
                  <a:pt x="2646" y="2069"/>
                  <a:pt x="2645" y="2070"/>
                  <a:pt x="2646" y="2071"/>
                </a:cubicBezTo>
                <a:cubicBezTo>
                  <a:pt x="2646" y="2072"/>
                  <a:pt x="2647" y="2073"/>
                  <a:pt x="2648" y="2074"/>
                </a:cubicBezTo>
                <a:cubicBezTo>
                  <a:pt x="2650" y="2075"/>
                  <a:pt x="2649" y="2076"/>
                  <a:pt x="2649" y="2078"/>
                </a:cubicBezTo>
                <a:cubicBezTo>
                  <a:pt x="2648" y="2079"/>
                  <a:pt x="2649" y="2081"/>
                  <a:pt x="2649" y="2082"/>
                </a:cubicBezTo>
                <a:cubicBezTo>
                  <a:pt x="2649" y="2084"/>
                  <a:pt x="2651" y="2084"/>
                  <a:pt x="2651" y="2086"/>
                </a:cubicBezTo>
                <a:cubicBezTo>
                  <a:pt x="2652" y="2087"/>
                  <a:pt x="2651" y="2088"/>
                  <a:pt x="2651" y="2090"/>
                </a:cubicBezTo>
                <a:cubicBezTo>
                  <a:pt x="2651" y="2090"/>
                  <a:pt x="2651" y="2091"/>
                  <a:pt x="2651" y="2092"/>
                </a:cubicBezTo>
                <a:cubicBezTo>
                  <a:pt x="2651" y="2093"/>
                  <a:pt x="2651" y="2093"/>
                  <a:pt x="2651" y="2094"/>
                </a:cubicBezTo>
                <a:cubicBezTo>
                  <a:pt x="2651" y="2095"/>
                  <a:pt x="2650" y="2097"/>
                  <a:pt x="2651" y="2098"/>
                </a:cubicBezTo>
                <a:cubicBezTo>
                  <a:pt x="2651" y="2100"/>
                  <a:pt x="2653" y="2100"/>
                  <a:pt x="2654" y="2101"/>
                </a:cubicBezTo>
                <a:cubicBezTo>
                  <a:pt x="2656" y="2102"/>
                  <a:pt x="2656" y="2103"/>
                  <a:pt x="2657" y="2104"/>
                </a:cubicBezTo>
                <a:cubicBezTo>
                  <a:pt x="2657" y="2106"/>
                  <a:pt x="2659" y="2106"/>
                  <a:pt x="2660" y="2107"/>
                </a:cubicBezTo>
                <a:cubicBezTo>
                  <a:pt x="2661" y="2107"/>
                  <a:pt x="2661" y="2108"/>
                  <a:pt x="2661" y="2108"/>
                </a:cubicBezTo>
                <a:cubicBezTo>
                  <a:pt x="2662" y="2108"/>
                  <a:pt x="2663" y="2108"/>
                  <a:pt x="2663" y="2108"/>
                </a:cubicBezTo>
                <a:cubicBezTo>
                  <a:pt x="2664" y="2109"/>
                  <a:pt x="2664" y="2109"/>
                  <a:pt x="2664" y="2110"/>
                </a:cubicBezTo>
                <a:cubicBezTo>
                  <a:pt x="2665" y="2110"/>
                  <a:pt x="2666" y="2111"/>
                  <a:pt x="2666" y="2110"/>
                </a:cubicBezTo>
                <a:cubicBezTo>
                  <a:pt x="2666" y="2108"/>
                  <a:pt x="2664" y="2107"/>
                  <a:pt x="2664" y="2106"/>
                </a:cubicBezTo>
                <a:cubicBezTo>
                  <a:pt x="2663" y="2106"/>
                  <a:pt x="2663" y="2105"/>
                  <a:pt x="2663" y="2104"/>
                </a:cubicBezTo>
                <a:cubicBezTo>
                  <a:pt x="2662" y="2103"/>
                  <a:pt x="2662" y="2103"/>
                  <a:pt x="2661" y="2102"/>
                </a:cubicBezTo>
                <a:cubicBezTo>
                  <a:pt x="2660" y="2101"/>
                  <a:pt x="2660" y="2099"/>
                  <a:pt x="2659" y="2098"/>
                </a:cubicBezTo>
                <a:cubicBezTo>
                  <a:pt x="2658" y="2096"/>
                  <a:pt x="2657" y="2095"/>
                  <a:pt x="2656" y="2094"/>
                </a:cubicBezTo>
                <a:cubicBezTo>
                  <a:pt x="2656" y="2093"/>
                  <a:pt x="2656" y="2093"/>
                  <a:pt x="2656" y="2092"/>
                </a:cubicBezTo>
                <a:cubicBezTo>
                  <a:pt x="2656" y="2091"/>
                  <a:pt x="2656" y="2091"/>
                  <a:pt x="2656" y="2090"/>
                </a:cubicBezTo>
                <a:cubicBezTo>
                  <a:pt x="2657" y="2088"/>
                  <a:pt x="2655" y="2087"/>
                  <a:pt x="2656" y="2085"/>
                </a:cubicBezTo>
                <a:cubicBezTo>
                  <a:pt x="2656" y="2084"/>
                  <a:pt x="2657" y="2083"/>
                  <a:pt x="2658" y="2084"/>
                </a:cubicBezTo>
                <a:cubicBezTo>
                  <a:pt x="2660" y="2084"/>
                  <a:pt x="2661" y="2084"/>
                  <a:pt x="2662" y="2084"/>
                </a:cubicBezTo>
                <a:cubicBezTo>
                  <a:pt x="2664" y="2085"/>
                  <a:pt x="2666" y="2084"/>
                  <a:pt x="2668" y="2086"/>
                </a:cubicBezTo>
                <a:cubicBezTo>
                  <a:pt x="2668" y="2086"/>
                  <a:pt x="2668" y="2086"/>
                  <a:pt x="2669" y="2087"/>
                </a:cubicBezTo>
                <a:cubicBezTo>
                  <a:pt x="2670" y="2087"/>
                  <a:pt x="2671" y="2087"/>
                  <a:pt x="2671" y="2087"/>
                </a:cubicBezTo>
                <a:cubicBezTo>
                  <a:pt x="2672" y="2087"/>
                  <a:pt x="2675" y="2089"/>
                  <a:pt x="2675" y="2088"/>
                </a:cubicBezTo>
                <a:cubicBezTo>
                  <a:pt x="2676" y="2087"/>
                  <a:pt x="2674" y="2085"/>
                  <a:pt x="2673" y="2085"/>
                </a:cubicBezTo>
                <a:cubicBezTo>
                  <a:pt x="2672" y="2084"/>
                  <a:pt x="2671" y="2083"/>
                  <a:pt x="2670" y="2082"/>
                </a:cubicBezTo>
                <a:cubicBezTo>
                  <a:pt x="2669" y="2081"/>
                  <a:pt x="2667" y="2080"/>
                  <a:pt x="2666" y="2080"/>
                </a:cubicBezTo>
                <a:cubicBezTo>
                  <a:pt x="2665" y="2079"/>
                  <a:pt x="2663" y="2079"/>
                  <a:pt x="2663" y="2078"/>
                </a:cubicBezTo>
                <a:cubicBezTo>
                  <a:pt x="2663" y="2077"/>
                  <a:pt x="2664" y="2075"/>
                  <a:pt x="2665" y="2074"/>
                </a:cubicBezTo>
                <a:cubicBezTo>
                  <a:pt x="2666" y="2073"/>
                  <a:pt x="2668" y="2073"/>
                  <a:pt x="2669" y="2073"/>
                </a:cubicBezTo>
                <a:cubicBezTo>
                  <a:pt x="2671" y="2072"/>
                  <a:pt x="2671" y="2070"/>
                  <a:pt x="2672" y="2069"/>
                </a:cubicBezTo>
                <a:cubicBezTo>
                  <a:pt x="2672" y="2067"/>
                  <a:pt x="2673" y="2066"/>
                  <a:pt x="2672" y="2064"/>
                </a:cubicBezTo>
                <a:cubicBezTo>
                  <a:pt x="2672" y="2064"/>
                  <a:pt x="2672" y="2064"/>
                  <a:pt x="2672" y="2064"/>
                </a:cubicBezTo>
                <a:cubicBezTo>
                  <a:pt x="2672" y="2063"/>
                  <a:pt x="2672" y="2063"/>
                  <a:pt x="2672" y="2062"/>
                </a:cubicBezTo>
                <a:cubicBezTo>
                  <a:pt x="2672" y="2062"/>
                  <a:pt x="2670" y="2062"/>
                  <a:pt x="2670" y="2062"/>
                </a:cubicBezTo>
                <a:cubicBezTo>
                  <a:pt x="2669" y="2062"/>
                  <a:pt x="2668" y="2062"/>
                  <a:pt x="2668" y="2062"/>
                </a:cubicBezTo>
                <a:cubicBezTo>
                  <a:pt x="2667" y="2063"/>
                  <a:pt x="2666" y="2063"/>
                  <a:pt x="2666" y="2063"/>
                </a:cubicBezTo>
                <a:cubicBezTo>
                  <a:pt x="2664" y="2063"/>
                  <a:pt x="2663" y="2065"/>
                  <a:pt x="2662" y="2065"/>
                </a:cubicBezTo>
                <a:cubicBezTo>
                  <a:pt x="2661" y="2066"/>
                  <a:pt x="2661" y="2066"/>
                  <a:pt x="2660" y="2066"/>
                </a:cubicBezTo>
                <a:cubicBezTo>
                  <a:pt x="2659" y="2066"/>
                  <a:pt x="2658" y="2067"/>
                  <a:pt x="2659" y="2068"/>
                </a:cubicBezTo>
                <a:cubicBezTo>
                  <a:pt x="2659" y="2068"/>
                  <a:pt x="2660" y="2068"/>
                  <a:pt x="2661" y="2069"/>
                </a:cubicBezTo>
                <a:cubicBezTo>
                  <a:pt x="2661" y="2070"/>
                  <a:pt x="2661" y="2070"/>
                  <a:pt x="2660" y="2070"/>
                </a:cubicBezTo>
                <a:cubicBezTo>
                  <a:pt x="2659" y="2071"/>
                  <a:pt x="2657" y="2070"/>
                  <a:pt x="2656" y="2072"/>
                </a:cubicBezTo>
                <a:cubicBezTo>
                  <a:pt x="2656" y="2073"/>
                  <a:pt x="2656" y="2073"/>
                  <a:pt x="2656" y="2074"/>
                </a:cubicBezTo>
                <a:cubicBezTo>
                  <a:pt x="2656" y="2075"/>
                  <a:pt x="2655" y="2076"/>
                  <a:pt x="2655" y="2076"/>
                </a:cubicBezTo>
                <a:cubicBezTo>
                  <a:pt x="2653" y="2077"/>
                  <a:pt x="2652" y="2076"/>
                  <a:pt x="2652" y="2075"/>
                </a:cubicBezTo>
                <a:cubicBezTo>
                  <a:pt x="2652" y="2073"/>
                  <a:pt x="2652" y="2072"/>
                  <a:pt x="2653" y="2071"/>
                </a:cubicBezTo>
                <a:cubicBezTo>
                  <a:pt x="2655" y="2070"/>
                  <a:pt x="2657" y="2069"/>
                  <a:pt x="2657" y="2067"/>
                </a:cubicBezTo>
                <a:cubicBezTo>
                  <a:pt x="2658" y="2066"/>
                  <a:pt x="2658" y="2064"/>
                  <a:pt x="2658" y="2063"/>
                </a:cubicBezTo>
                <a:cubicBezTo>
                  <a:pt x="2658" y="2062"/>
                  <a:pt x="2658" y="2061"/>
                  <a:pt x="2657" y="2060"/>
                </a:cubicBezTo>
                <a:cubicBezTo>
                  <a:pt x="2657" y="2059"/>
                  <a:pt x="2657" y="2059"/>
                  <a:pt x="2657" y="2058"/>
                </a:cubicBezTo>
                <a:cubicBezTo>
                  <a:pt x="2657" y="2057"/>
                  <a:pt x="2655" y="2056"/>
                  <a:pt x="2655" y="2055"/>
                </a:cubicBezTo>
                <a:cubicBezTo>
                  <a:pt x="2656" y="2054"/>
                  <a:pt x="2656" y="2053"/>
                  <a:pt x="2656" y="2053"/>
                </a:cubicBezTo>
                <a:cubicBezTo>
                  <a:pt x="2657" y="2052"/>
                  <a:pt x="2658" y="2052"/>
                  <a:pt x="2658" y="2051"/>
                </a:cubicBezTo>
                <a:cubicBezTo>
                  <a:pt x="2659" y="2051"/>
                  <a:pt x="2659" y="2049"/>
                  <a:pt x="2658" y="2049"/>
                </a:cubicBezTo>
                <a:cubicBezTo>
                  <a:pt x="2657" y="2049"/>
                  <a:pt x="2657" y="2050"/>
                  <a:pt x="2656" y="2051"/>
                </a:cubicBezTo>
                <a:cubicBezTo>
                  <a:pt x="2654" y="2053"/>
                  <a:pt x="2651" y="2055"/>
                  <a:pt x="2650" y="2057"/>
                </a:cubicBezTo>
                <a:close/>
                <a:moveTo>
                  <a:pt x="2670" y="1425"/>
                </a:moveTo>
                <a:cubicBezTo>
                  <a:pt x="2670" y="1427"/>
                  <a:pt x="2672" y="1427"/>
                  <a:pt x="2672" y="1426"/>
                </a:cubicBezTo>
                <a:cubicBezTo>
                  <a:pt x="2673" y="1426"/>
                  <a:pt x="2673" y="1426"/>
                  <a:pt x="2674" y="1426"/>
                </a:cubicBezTo>
                <a:cubicBezTo>
                  <a:pt x="2675" y="1426"/>
                  <a:pt x="2675" y="1426"/>
                  <a:pt x="2675" y="1425"/>
                </a:cubicBezTo>
                <a:cubicBezTo>
                  <a:pt x="2674" y="1425"/>
                  <a:pt x="2674" y="1425"/>
                  <a:pt x="2674" y="1424"/>
                </a:cubicBezTo>
                <a:cubicBezTo>
                  <a:pt x="2673" y="1424"/>
                  <a:pt x="2674" y="1422"/>
                  <a:pt x="2673" y="1422"/>
                </a:cubicBezTo>
                <a:cubicBezTo>
                  <a:pt x="2672" y="1423"/>
                  <a:pt x="2670" y="1425"/>
                  <a:pt x="2670" y="1425"/>
                </a:cubicBezTo>
                <a:close/>
                <a:moveTo>
                  <a:pt x="2655" y="1379"/>
                </a:moveTo>
                <a:cubicBezTo>
                  <a:pt x="2655" y="1380"/>
                  <a:pt x="2656" y="1380"/>
                  <a:pt x="2656" y="1380"/>
                </a:cubicBezTo>
                <a:cubicBezTo>
                  <a:pt x="2657" y="1380"/>
                  <a:pt x="2657" y="1382"/>
                  <a:pt x="2658" y="1381"/>
                </a:cubicBezTo>
                <a:cubicBezTo>
                  <a:pt x="2659" y="1381"/>
                  <a:pt x="2658" y="1379"/>
                  <a:pt x="2658" y="1378"/>
                </a:cubicBezTo>
                <a:cubicBezTo>
                  <a:pt x="2658" y="1378"/>
                  <a:pt x="2658" y="1377"/>
                  <a:pt x="2657" y="1377"/>
                </a:cubicBezTo>
                <a:cubicBezTo>
                  <a:pt x="2657" y="1377"/>
                  <a:pt x="2657" y="1377"/>
                  <a:pt x="2656" y="1376"/>
                </a:cubicBezTo>
                <a:cubicBezTo>
                  <a:pt x="2656" y="1376"/>
                  <a:pt x="2656" y="1375"/>
                  <a:pt x="2655" y="1375"/>
                </a:cubicBezTo>
                <a:cubicBezTo>
                  <a:pt x="2654" y="1376"/>
                  <a:pt x="2655" y="1376"/>
                  <a:pt x="2655" y="1377"/>
                </a:cubicBezTo>
                <a:cubicBezTo>
                  <a:pt x="2655" y="1377"/>
                  <a:pt x="2654" y="1379"/>
                  <a:pt x="2655" y="1379"/>
                </a:cubicBezTo>
                <a:close/>
                <a:moveTo>
                  <a:pt x="2671" y="1375"/>
                </a:moveTo>
                <a:cubicBezTo>
                  <a:pt x="2671" y="1375"/>
                  <a:pt x="2671" y="1375"/>
                  <a:pt x="2670" y="1375"/>
                </a:cubicBezTo>
                <a:cubicBezTo>
                  <a:pt x="2670" y="1375"/>
                  <a:pt x="2669" y="1375"/>
                  <a:pt x="2669" y="1375"/>
                </a:cubicBezTo>
                <a:cubicBezTo>
                  <a:pt x="2668" y="1375"/>
                  <a:pt x="2669" y="1376"/>
                  <a:pt x="2668" y="1376"/>
                </a:cubicBezTo>
                <a:cubicBezTo>
                  <a:pt x="2668" y="1377"/>
                  <a:pt x="2667" y="1376"/>
                  <a:pt x="2667" y="1377"/>
                </a:cubicBezTo>
                <a:cubicBezTo>
                  <a:pt x="2667" y="1378"/>
                  <a:pt x="2667" y="1378"/>
                  <a:pt x="2668" y="1379"/>
                </a:cubicBezTo>
                <a:cubicBezTo>
                  <a:pt x="2668" y="1379"/>
                  <a:pt x="2668" y="1379"/>
                  <a:pt x="2668" y="1379"/>
                </a:cubicBezTo>
                <a:cubicBezTo>
                  <a:pt x="2669" y="1379"/>
                  <a:pt x="2669" y="1380"/>
                  <a:pt x="2669" y="1380"/>
                </a:cubicBezTo>
                <a:cubicBezTo>
                  <a:pt x="2670" y="1380"/>
                  <a:pt x="2670" y="1380"/>
                  <a:pt x="2670" y="1380"/>
                </a:cubicBezTo>
                <a:cubicBezTo>
                  <a:pt x="2670" y="1379"/>
                  <a:pt x="2670" y="1378"/>
                  <a:pt x="2670" y="1378"/>
                </a:cubicBezTo>
                <a:cubicBezTo>
                  <a:pt x="2671" y="1377"/>
                  <a:pt x="2672" y="1377"/>
                  <a:pt x="2672" y="1376"/>
                </a:cubicBezTo>
                <a:cubicBezTo>
                  <a:pt x="2672" y="1375"/>
                  <a:pt x="2672" y="1374"/>
                  <a:pt x="2671" y="1375"/>
                </a:cubicBezTo>
                <a:close/>
                <a:moveTo>
                  <a:pt x="2693" y="1400"/>
                </a:moveTo>
                <a:cubicBezTo>
                  <a:pt x="2692" y="1399"/>
                  <a:pt x="2691" y="1400"/>
                  <a:pt x="2691" y="1401"/>
                </a:cubicBezTo>
                <a:cubicBezTo>
                  <a:pt x="2691" y="1401"/>
                  <a:pt x="2693" y="1401"/>
                  <a:pt x="2693" y="1400"/>
                </a:cubicBezTo>
                <a:close/>
                <a:moveTo>
                  <a:pt x="2698" y="1435"/>
                </a:moveTo>
                <a:cubicBezTo>
                  <a:pt x="2699" y="1435"/>
                  <a:pt x="2699" y="1434"/>
                  <a:pt x="2699" y="1433"/>
                </a:cubicBezTo>
                <a:cubicBezTo>
                  <a:pt x="2700" y="1433"/>
                  <a:pt x="2700" y="1433"/>
                  <a:pt x="2701" y="1432"/>
                </a:cubicBezTo>
                <a:cubicBezTo>
                  <a:pt x="2701" y="1432"/>
                  <a:pt x="2701" y="1431"/>
                  <a:pt x="2701" y="1430"/>
                </a:cubicBezTo>
                <a:cubicBezTo>
                  <a:pt x="2700" y="1429"/>
                  <a:pt x="2701" y="1429"/>
                  <a:pt x="2700" y="1428"/>
                </a:cubicBezTo>
                <a:cubicBezTo>
                  <a:pt x="2699" y="1428"/>
                  <a:pt x="2697" y="1428"/>
                  <a:pt x="2697" y="1430"/>
                </a:cubicBezTo>
                <a:cubicBezTo>
                  <a:pt x="2697" y="1430"/>
                  <a:pt x="2698" y="1431"/>
                  <a:pt x="2698" y="1432"/>
                </a:cubicBezTo>
                <a:cubicBezTo>
                  <a:pt x="2698" y="1432"/>
                  <a:pt x="2697" y="1436"/>
                  <a:pt x="2698" y="1435"/>
                </a:cubicBezTo>
                <a:close/>
                <a:moveTo>
                  <a:pt x="2788" y="1397"/>
                </a:moveTo>
                <a:cubicBezTo>
                  <a:pt x="2788" y="1396"/>
                  <a:pt x="2787" y="1394"/>
                  <a:pt x="2788" y="1393"/>
                </a:cubicBezTo>
                <a:cubicBezTo>
                  <a:pt x="2788" y="1392"/>
                  <a:pt x="2789" y="1392"/>
                  <a:pt x="2789" y="1391"/>
                </a:cubicBezTo>
                <a:cubicBezTo>
                  <a:pt x="2789" y="1390"/>
                  <a:pt x="2788" y="1390"/>
                  <a:pt x="2787" y="1391"/>
                </a:cubicBezTo>
                <a:cubicBezTo>
                  <a:pt x="2787" y="1391"/>
                  <a:pt x="2787" y="1391"/>
                  <a:pt x="2786" y="1392"/>
                </a:cubicBezTo>
                <a:cubicBezTo>
                  <a:pt x="2785" y="1392"/>
                  <a:pt x="2784" y="1391"/>
                  <a:pt x="2784" y="1391"/>
                </a:cubicBezTo>
                <a:cubicBezTo>
                  <a:pt x="2782" y="1390"/>
                  <a:pt x="2781" y="1390"/>
                  <a:pt x="2779" y="1390"/>
                </a:cubicBezTo>
                <a:cubicBezTo>
                  <a:pt x="2778" y="1389"/>
                  <a:pt x="2776" y="1387"/>
                  <a:pt x="2774" y="1388"/>
                </a:cubicBezTo>
                <a:cubicBezTo>
                  <a:pt x="2773" y="1388"/>
                  <a:pt x="2772" y="1390"/>
                  <a:pt x="2770" y="1390"/>
                </a:cubicBezTo>
                <a:cubicBezTo>
                  <a:pt x="2769" y="1390"/>
                  <a:pt x="2769" y="1389"/>
                  <a:pt x="2768" y="1390"/>
                </a:cubicBezTo>
                <a:cubicBezTo>
                  <a:pt x="2767" y="1390"/>
                  <a:pt x="2768" y="1391"/>
                  <a:pt x="2768" y="1391"/>
                </a:cubicBezTo>
                <a:cubicBezTo>
                  <a:pt x="2769" y="1392"/>
                  <a:pt x="2770" y="1392"/>
                  <a:pt x="2770" y="1393"/>
                </a:cubicBezTo>
                <a:cubicBezTo>
                  <a:pt x="2769" y="1394"/>
                  <a:pt x="2768" y="1393"/>
                  <a:pt x="2768" y="1394"/>
                </a:cubicBezTo>
                <a:cubicBezTo>
                  <a:pt x="2767" y="1395"/>
                  <a:pt x="2766" y="1396"/>
                  <a:pt x="2765" y="1396"/>
                </a:cubicBezTo>
                <a:cubicBezTo>
                  <a:pt x="2764" y="1396"/>
                  <a:pt x="2763" y="1396"/>
                  <a:pt x="2763" y="1397"/>
                </a:cubicBezTo>
                <a:cubicBezTo>
                  <a:pt x="2762" y="1397"/>
                  <a:pt x="2761" y="1398"/>
                  <a:pt x="2760" y="1398"/>
                </a:cubicBezTo>
                <a:cubicBezTo>
                  <a:pt x="2759" y="1398"/>
                  <a:pt x="2759" y="1397"/>
                  <a:pt x="2758" y="1397"/>
                </a:cubicBezTo>
                <a:cubicBezTo>
                  <a:pt x="2757" y="1396"/>
                  <a:pt x="2757" y="1397"/>
                  <a:pt x="2756" y="1396"/>
                </a:cubicBezTo>
                <a:cubicBezTo>
                  <a:pt x="2756" y="1395"/>
                  <a:pt x="2756" y="1395"/>
                  <a:pt x="2756" y="1394"/>
                </a:cubicBezTo>
                <a:cubicBezTo>
                  <a:pt x="2754" y="1392"/>
                  <a:pt x="2754" y="1394"/>
                  <a:pt x="2753" y="1395"/>
                </a:cubicBezTo>
                <a:cubicBezTo>
                  <a:pt x="2753" y="1396"/>
                  <a:pt x="2752" y="1396"/>
                  <a:pt x="2751" y="1397"/>
                </a:cubicBezTo>
                <a:cubicBezTo>
                  <a:pt x="2751" y="1397"/>
                  <a:pt x="2751" y="1398"/>
                  <a:pt x="2751" y="1399"/>
                </a:cubicBezTo>
                <a:cubicBezTo>
                  <a:pt x="2751" y="1401"/>
                  <a:pt x="2749" y="1401"/>
                  <a:pt x="2748" y="1402"/>
                </a:cubicBezTo>
                <a:cubicBezTo>
                  <a:pt x="2747" y="1403"/>
                  <a:pt x="2745" y="1404"/>
                  <a:pt x="2744" y="1405"/>
                </a:cubicBezTo>
                <a:cubicBezTo>
                  <a:pt x="2743" y="1406"/>
                  <a:pt x="2742" y="1407"/>
                  <a:pt x="2741" y="1408"/>
                </a:cubicBezTo>
                <a:cubicBezTo>
                  <a:pt x="2740" y="1409"/>
                  <a:pt x="2738" y="1409"/>
                  <a:pt x="2738" y="1411"/>
                </a:cubicBezTo>
                <a:cubicBezTo>
                  <a:pt x="2740" y="1411"/>
                  <a:pt x="2742" y="1406"/>
                  <a:pt x="2744" y="1408"/>
                </a:cubicBezTo>
                <a:cubicBezTo>
                  <a:pt x="2744" y="1409"/>
                  <a:pt x="2744" y="1410"/>
                  <a:pt x="2744" y="1410"/>
                </a:cubicBezTo>
                <a:cubicBezTo>
                  <a:pt x="2744" y="1411"/>
                  <a:pt x="2745" y="1411"/>
                  <a:pt x="2745" y="1412"/>
                </a:cubicBezTo>
                <a:cubicBezTo>
                  <a:pt x="2745" y="1412"/>
                  <a:pt x="2745" y="1413"/>
                  <a:pt x="2745" y="1413"/>
                </a:cubicBezTo>
                <a:cubicBezTo>
                  <a:pt x="2745" y="1413"/>
                  <a:pt x="2745" y="1414"/>
                  <a:pt x="2745" y="1414"/>
                </a:cubicBezTo>
                <a:cubicBezTo>
                  <a:pt x="2746" y="1415"/>
                  <a:pt x="2745" y="1416"/>
                  <a:pt x="2745" y="1416"/>
                </a:cubicBezTo>
                <a:cubicBezTo>
                  <a:pt x="2745" y="1417"/>
                  <a:pt x="2746" y="1417"/>
                  <a:pt x="2746" y="1418"/>
                </a:cubicBezTo>
                <a:cubicBezTo>
                  <a:pt x="2746" y="1419"/>
                  <a:pt x="2746" y="1420"/>
                  <a:pt x="2746" y="1420"/>
                </a:cubicBezTo>
                <a:cubicBezTo>
                  <a:pt x="2747" y="1421"/>
                  <a:pt x="2747" y="1420"/>
                  <a:pt x="2748" y="1420"/>
                </a:cubicBezTo>
                <a:cubicBezTo>
                  <a:pt x="2749" y="1420"/>
                  <a:pt x="2749" y="1421"/>
                  <a:pt x="2750" y="1422"/>
                </a:cubicBezTo>
                <a:cubicBezTo>
                  <a:pt x="2750" y="1424"/>
                  <a:pt x="2752" y="1422"/>
                  <a:pt x="2753" y="1423"/>
                </a:cubicBezTo>
                <a:cubicBezTo>
                  <a:pt x="2754" y="1424"/>
                  <a:pt x="2754" y="1424"/>
                  <a:pt x="2755" y="1425"/>
                </a:cubicBezTo>
                <a:cubicBezTo>
                  <a:pt x="2756" y="1425"/>
                  <a:pt x="2756" y="1424"/>
                  <a:pt x="2756" y="1424"/>
                </a:cubicBezTo>
                <a:cubicBezTo>
                  <a:pt x="2756" y="1423"/>
                  <a:pt x="2756" y="1422"/>
                  <a:pt x="2756" y="1421"/>
                </a:cubicBezTo>
                <a:cubicBezTo>
                  <a:pt x="2756" y="1420"/>
                  <a:pt x="2756" y="1420"/>
                  <a:pt x="2756" y="1419"/>
                </a:cubicBezTo>
                <a:cubicBezTo>
                  <a:pt x="2757" y="1418"/>
                  <a:pt x="2758" y="1416"/>
                  <a:pt x="2759" y="1415"/>
                </a:cubicBezTo>
                <a:cubicBezTo>
                  <a:pt x="2760" y="1414"/>
                  <a:pt x="2762" y="1413"/>
                  <a:pt x="2763" y="1412"/>
                </a:cubicBezTo>
                <a:cubicBezTo>
                  <a:pt x="2764" y="1412"/>
                  <a:pt x="2765" y="1411"/>
                  <a:pt x="2765" y="1411"/>
                </a:cubicBezTo>
                <a:cubicBezTo>
                  <a:pt x="2766" y="1410"/>
                  <a:pt x="2766" y="1409"/>
                  <a:pt x="2766" y="1409"/>
                </a:cubicBezTo>
                <a:cubicBezTo>
                  <a:pt x="2768" y="1407"/>
                  <a:pt x="2770" y="1406"/>
                  <a:pt x="2772" y="1407"/>
                </a:cubicBezTo>
                <a:cubicBezTo>
                  <a:pt x="2774" y="1407"/>
                  <a:pt x="2774" y="1408"/>
                  <a:pt x="2775" y="1409"/>
                </a:cubicBezTo>
                <a:cubicBezTo>
                  <a:pt x="2776" y="1409"/>
                  <a:pt x="2777" y="1409"/>
                  <a:pt x="2777" y="1410"/>
                </a:cubicBezTo>
                <a:cubicBezTo>
                  <a:pt x="2778" y="1410"/>
                  <a:pt x="2778" y="1411"/>
                  <a:pt x="2778" y="1412"/>
                </a:cubicBezTo>
                <a:cubicBezTo>
                  <a:pt x="2778" y="1413"/>
                  <a:pt x="2779" y="1413"/>
                  <a:pt x="2780" y="1412"/>
                </a:cubicBezTo>
                <a:cubicBezTo>
                  <a:pt x="2780" y="1412"/>
                  <a:pt x="2780" y="1411"/>
                  <a:pt x="2780" y="1410"/>
                </a:cubicBezTo>
                <a:cubicBezTo>
                  <a:pt x="2780" y="1408"/>
                  <a:pt x="2781" y="1408"/>
                  <a:pt x="2782" y="1406"/>
                </a:cubicBezTo>
                <a:cubicBezTo>
                  <a:pt x="2783" y="1405"/>
                  <a:pt x="2785" y="1404"/>
                  <a:pt x="2786" y="1403"/>
                </a:cubicBezTo>
                <a:cubicBezTo>
                  <a:pt x="2786" y="1402"/>
                  <a:pt x="2788" y="1401"/>
                  <a:pt x="2789" y="1400"/>
                </a:cubicBezTo>
                <a:cubicBezTo>
                  <a:pt x="2790" y="1400"/>
                  <a:pt x="2790" y="1399"/>
                  <a:pt x="2790" y="1399"/>
                </a:cubicBezTo>
                <a:cubicBezTo>
                  <a:pt x="2790" y="1397"/>
                  <a:pt x="2789" y="1398"/>
                  <a:pt x="2788" y="1397"/>
                </a:cubicBezTo>
                <a:close/>
                <a:moveTo>
                  <a:pt x="2736" y="1418"/>
                </a:moveTo>
                <a:cubicBezTo>
                  <a:pt x="2736" y="1418"/>
                  <a:pt x="2736" y="1417"/>
                  <a:pt x="2736" y="1416"/>
                </a:cubicBezTo>
                <a:cubicBezTo>
                  <a:pt x="2736" y="1414"/>
                  <a:pt x="2735" y="1413"/>
                  <a:pt x="2734" y="1413"/>
                </a:cubicBezTo>
                <a:cubicBezTo>
                  <a:pt x="2733" y="1413"/>
                  <a:pt x="2732" y="1413"/>
                  <a:pt x="2731" y="1413"/>
                </a:cubicBezTo>
                <a:cubicBezTo>
                  <a:pt x="2730" y="1413"/>
                  <a:pt x="2730" y="1412"/>
                  <a:pt x="2729" y="1412"/>
                </a:cubicBezTo>
                <a:cubicBezTo>
                  <a:pt x="2729" y="1411"/>
                  <a:pt x="2728" y="1412"/>
                  <a:pt x="2728" y="1411"/>
                </a:cubicBezTo>
                <a:cubicBezTo>
                  <a:pt x="2728" y="1409"/>
                  <a:pt x="2729" y="1410"/>
                  <a:pt x="2729" y="1409"/>
                </a:cubicBezTo>
                <a:cubicBezTo>
                  <a:pt x="2730" y="1409"/>
                  <a:pt x="2730" y="1408"/>
                  <a:pt x="2730" y="1408"/>
                </a:cubicBezTo>
                <a:cubicBezTo>
                  <a:pt x="2730" y="1407"/>
                  <a:pt x="2730" y="1406"/>
                  <a:pt x="2730" y="1405"/>
                </a:cubicBezTo>
                <a:cubicBezTo>
                  <a:pt x="2730" y="1404"/>
                  <a:pt x="2730" y="1402"/>
                  <a:pt x="2728" y="1403"/>
                </a:cubicBezTo>
                <a:cubicBezTo>
                  <a:pt x="2726" y="1403"/>
                  <a:pt x="2726" y="1405"/>
                  <a:pt x="2725" y="1405"/>
                </a:cubicBezTo>
                <a:cubicBezTo>
                  <a:pt x="2724" y="1406"/>
                  <a:pt x="2722" y="1406"/>
                  <a:pt x="2721" y="1405"/>
                </a:cubicBezTo>
                <a:cubicBezTo>
                  <a:pt x="2720" y="1404"/>
                  <a:pt x="2720" y="1403"/>
                  <a:pt x="2720" y="1403"/>
                </a:cubicBezTo>
                <a:cubicBezTo>
                  <a:pt x="2719" y="1402"/>
                  <a:pt x="2718" y="1403"/>
                  <a:pt x="2718" y="1402"/>
                </a:cubicBezTo>
                <a:cubicBezTo>
                  <a:pt x="2716" y="1401"/>
                  <a:pt x="2717" y="1399"/>
                  <a:pt x="2716" y="1398"/>
                </a:cubicBezTo>
                <a:cubicBezTo>
                  <a:pt x="2716" y="1398"/>
                  <a:pt x="2715" y="1398"/>
                  <a:pt x="2714" y="1398"/>
                </a:cubicBezTo>
                <a:cubicBezTo>
                  <a:pt x="2713" y="1398"/>
                  <a:pt x="2713" y="1398"/>
                  <a:pt x="2712" y="1398"/>
                </a:cubicBezTo>
                <a:cubicBezTo>
                  <a:pt x="2711" y="1398"/>
                  <a:pt x="2711" y="1398"/>
                  <a:pt x="2710" y="1398"/>
                </a:cubicBezTo>
                <a:cubicBezTo>
                  <a:pt x="2709" y="1398"/>
                  <a:pt x="2708" y="1399"/>
                  <a:pt x="2707" y="1399"/>
                </a:cubicBezTo>
                <a:cubicBezTo>
                  <a:pt x="2706" y="1400"/>
                  <a:pt x="2707" y="1400"/>
                  <a:pt x="2706" y="1401"/>
                </a:cubicBezTo>
                <a:cubicBezTo>
                  <a:pt x="2706" y="1402"/>
                  <a:pt x="2705" y="1402"/>
                  <a:pt x="2705" y="1402"/>
                </a:cubicBezTo>
                <a:cubicBezTo>
                  <a:pt x="2704" y="1402"/>
                  <a:pt x="2703" y="1403"/>
                  <a:pt x="2703" y="1403"/>
                </a:cubicBezTo>
                <a:cubicBezTo>
                  <a:pt x="2702" y="1403"/>
                  <a:pt x="2701" y="1403"/>
                  <a:pt x="2700" y="1404"/>
                </a:cubicBezTo>
                <a:cubicBezTo>
                  <a:pt x="2699" y="1404"/>
                  <a:pt x="2699" y="1406"/>
                  <a:pt x="2698" y="1407"/>
                </a:cubicBezTo>
                <a:cubicBezTo>
                  <a:pt x="2697" y="1407"/>
                  <a:pt x="2696" y="1407"/>
                  <a:pt x="2696" y="1407"/>
                </a:cubicBezTo>
                <a:cubicBezTo>
                  <a:pt x="2695" y="1406"/>
                  <a:pt x="2695" y="1405"/>
                  <a:pt x="2694" y="1406"/>
                </a:cubicBezTo>
                <a:cubicBezTo>
                  <a:pt x="2693" y="1406"/>
                  <a:pt x="2694" y="1409"/>
                  <a:pt x="2693" y="1410"/>
                </a:cubicBezTo>
                <a:cubicBezTo>
                  <a:pt x="2693" y="1411"/>
                  <a:pt x="2692" y="1411"/>
                  <a:pt x="2692" y="1411"/>
                </a:cubicBezTo>
                <a:cubicBezTo>
                  <a:pt x="2691" y="1411"/>
                  <a:pt x="2691" y="1410"/>
                  <a:pt x="2690" y="1410"/>
                </a:cubicBezTo>
                <a:cubicBezTo>
                  <a:pt x="2688" y="1408"/>
                  <a:pt x="2689" y="1411"/>
                  <a:pt x="2689" y="1412"/>
                </a:cubicBezTo>
                <a:cubicBezTo>
                  <a:pt x="2689" y="1413"/>
                  <a:pt x="2689" y="1414"/>
                  <a:pt x="2690" y="1414"/>
                </a:cubicBezTo>
                <a:cubicBezTo>
                  <a:pt x="2690" y="1415"/>
                  <a:pt x="2691" y="1415"/>
                  <a:pt x="2691" y="1416"/>
                </a:cubicBezTo>
                <a:cubicBezTo>
                  <a:pt x="2691" y="1417"/>
                  <a:pt x="2690" y="1417"/>
                  <a:pt x="2690" y="1418"/>
                </a:cubicBezTo>
                <a:cubicBezTo>
                  <a:pt x="2690" y="1418"/>
                  <a:pt x="2690" y="1419"/>
                  <a:pt x="2690" y="1420"/>
                </a:cubicBezTo>
                <a:cubicBezTo>
                  <a:pt x="2691" y="1420"/>
                  <a:pt x="2691" y="1420"/>
                  <a:pt x="2691" y="1421"/>
                </a:cubicBezTo>
                <a:cubicBezTo>
                  <a:pt x="2692" y="1422"/>
                  <a:pt x="2692" y="1423"/>
                  <a:pt x="2693" y="1423"/>
                </a:cubicBezTo>
                <a:cubicBezTo>
                  <a:pt x="2693" y="1424"/>
                  <a:pt x="2694" y="1424"/>
                  <a:pt x="2694" y="1424"/>
                </a:cubicBezTo>
                <a:cubicBezTo>
                  <a:pt x="2694" y="1425"/>
                  <a:pt x="2693" y="1426"/>
                  <a:pt x="2693" y="1427"/>
                </a:cubicBezTo>
                <a:cubicBezTo>
                  <a:pt x="2694" y="1427"/>
                  <a:pt x="2694" y="1425"/>
                  <a:pt x="2695" y="1425"/>
                </a:cubicBezTo>
                <a:cubicBezTo>
                  <a:pt x="2696" y="1425"/>
                  <a:pt x="2696" y="1425"/>
                  <a:pt x="2697" y="1425"/>
                </a:cubicBezTo>
                <a:cubicBezTo>
                  <a:pt x="2698" y="1425"/>
                  <a:pt x="2698" y="1424"/>
                  <a:pt x="2699" y="1424"/>
                </a:cubicBezTo>
                <a:cubicBezTo>
                  <a:pt x="2699" y="1424"/>
                  <a:pt x="2702" y="1423"/>
                  <a:pt x="2701" y="1425"/>
                </a:cubicBezTo>
                <a:cubicBezTo>
                  <a:pt x="2701" y="1425"/>
                  <a:pt x="2700" y="1425"/>
                  <a:pt x="2700" y="1426"/>
                </a:cubicBezTo>
                <a:cubicBezTo>
                  <a:pt x="2699" y="1426"/>
                  <a:pt x="2700" y="1427"/>
                  <a:pt x="2700" y="1427"/>
                </a:cubicBezTo>
                <a:cubicBezTo>
                  <a:pt x="2701" y="1425"/>
                  <a:pt x="2703" y="1427"/>
                  <a:pt x="2703" y="1425"/>
                </a:cubicBezTo>
                <a:cubicBezTo>
                  <a:pt x="2703" y="1424"/>
                  <a:pt x="2703" y="1423"/>
                  <a:pt x="2702" y="1423"/>
                </a:cubicBezTo>
                <a:cubicBezTo>
                  <a:pt x="2702" y="1422"/>
                  <a:pt x="2701" y="1423"/>
                  <a:pt x="2700" y="1422"/>
                </a:cubicBezTo>
                <a:cubicBezTo>
                  <a:pt x="2699" y="1421"/>
                  <a:pt x="2702" y="1420"/>
                  <a:pt x="2701" y="1419"/>
                </a:cubicBezTo>
                <a:cubicBezTo>
                  <a:pt x="2701" y="1418"/>
                  <a:pt x="2700" y="1418"/>
                  <a:pt x="2700" y="1417"/>
                </a:cubicBezTo>
                <a:cubicBezTo>
                  <a:pt x="2700" y="1417"/>
                  <a:pt x="2701" y="1417"/>
                  <a:pt x="2701" y="1416"/>
                </a:cubicBezTo>
                <a:cubicBezTo>
                  <a:pt x="2701" y="1416"/>
                  <a:pt x="2701" y="1416"/>
                  <a:pt x="2701" y="1415"/>
                </a:cubicBezTo>
                <a:cubicBezTo>
                  <a:pt x="2701" y="1415"/>
                  <a:pt x="2701" y="1414"/>
                  <a:pt x="2702" y="1414"/>
                </a:cubicBezTo>
                <a:cubicBezTo>
                  <a:pt x="2703" y="1414"/>
                  <a:pt x="2703" y="1415"/>
                  <a:pt x="2704" y="1415"/>
                </a:cubicBezTo>
                <a:cubicBezTo>
                  <a:pt x="2704" y="1416"/>
                  <a:pt x="2704" y="1416"/>
                  <a:pt x="2704" y="1416"/>
                </a:cubicBezTo>
                <a:cubicBezTo>
                  <a:pt x="2704" y="1416"/>
                  <a:pt x="2705" y="1416"/>
                  <a:pt x="2705" y="1417"/>
                </a:cubicBezTo>
                <a:cubicBezTo>
                  <a:pt x="2705" y="1417"/>
                  <a:pt x="2706" y="1418"/>
                  <a:pt x="2706" y="1418"/>
                </a:cubicBezTo>
                <a:cubicBezTo>
                  <a:pt x="2706" y="1419"/>
                  <a:pt x="2706" y="1419"/>
                  <a:pt x="2707" y="1420"/>
                </a:cubicBezTo>
                <a:cubicBezTo>
                  <a:pt x="2707" y="1421"/>
                  <a:pt x="2707" y="1421"/>
                  <a:pt x="2707" y="1422"/>
                </a:cubicBezTo>
                <a:cubicBezTo>
                  <a:pt x="2708" y="1422"/>
                  <a:pt x="2709" y="1423"/>
                  <a:pt x="2708" y="1424"/>
                </a:cubicBezTo>
                <a:cubicBezTo>
                  <a:pt x="2707" y="1425"/>
                  <a:pt x="2706" y="1426"/>
                  <a:pt x="2708" y="1426"/>
                </a:cubicBezTo>
                <a:cubicBezTo>
                  <a:pt x="2710" y="1426"/>
                  <a:pt x="2710" y="1426"/>
                  <a:pt x="2709" y="1428"/>
                </a:cubicBezTo>
                <a:cubicBezTo>
                  <a:pt x="2708" y="1428"/>
                  <a:pt x="2708" y="1429"/>
                  <a:pt x="2708" y="1429"/>
                </a:cubicBezTo>
                <a:cubicBezTo>
                  <a:pt x="2708" y="1430"/>
                  <a:pt x="2708" y="1431"/>
                  <a:pt x="2707" y="1431"/>
                </a:cubicBezTo>
                <a:cubicBezTo>
                  <a:pt x="2707" y="1432"/>
                  <a:pt x="2706" y="1432"/>
                  <a:pt x="2706" y="1433"/>
                </a:cubicBezTo>
                <a:cubicBezTo>
                  <a:pt x="2705" y="1433"/>
                  <a:pt x="2705" y="1434"/>
                  <a:pt x="2705" y="1434"/>
                </a:cubicBezTo>
                <a:cubicBezTo>
                  <a:pt x="2704" y="1436"/>
                  <a:pt x="2704" y="1437"/>
                  <a:pt x="2702" y="1437"/>
                </a:cubicBezTo>
                <a:cubicBezTo>
                  <a:pt x="2700" y="1439"/>
                  <a:pt x="2700" y="1441"/>
                  <a:pt x="2700" y="1444"/>
                </a:cubicBezTo>
                <a:cubicBezTo>
                  <a:pt x="2700" y="1445"/>
                  <a:pt x="2701" y="1445"/>
                  <a:pt x="2701" y="1446"/>
                </a:cubicBezTo>
                <a:cubicBezTo>
                  <a:pt x="2702" y="1447"/>
                  <a:pt x="2702" y="1448"/>
                  <a:pt x="2702" y="1449"/>
                </a:cubicBezTo>
                <a:cubicBezTo>
                  <a:pt x="2702" y="1450"/>
                  <a:pt x="2703" y="1451"/>
                  <a:pt x="2703" y="1452"/>
                </a:cubicBezTo>
                <a:cubicBezTo>
                  <a:pt x="2702" y="1455"/>
                  <a:pt x="2701" y="1451"/>
                  <a:pt x="2700" y="1452"/>
                </a:cubicBezTo>
                <a:cubicBezTo>
                  <a:pt x="2699" y="1454"/>
                  <a:pt x="2701" y="1455"/>
                  <a:pt x="2702" y="1455"/>
                </a:cubicBezTo>
                <a:cubicBezTo>
                  <a:pt x="2703" y="1456"/>
                  <a:pt x="2704" y="1456"/>
                  <a:pt x="2704" y="1456"/>
                </a:cubicBezTo>
                <a:cubicBezTo>
                  <a:pt x="2705" y="1457"/>
                  <a:pt x="2706" y="1456"/>
                  <a:pt x="2706" y="1457"/>
                </a:cubicBezTo>
                <a:cubicBezTo>
                  <a:pt x="2707" y="1457"/>
                  <a:pt x="2707" y="1458"/>
                  <a:pt x="2708" y="1458"/>
                </a:cubicBezTo>
                <a:cubicBezTo>
                  <a:pt x="2709" y="1460"/>
                  <a:pt x="2710" y="1456"/>
                  <a:pt x="2710" y="1455"/>
                </a:cubicBezTo>
                <a:cubicBezTo>
                  <a:pt x="2709" y="1454"/>
                  <a:pt x="2709" y="1454"/>
                  <a:pt x="2708" y="1454"/>
                </a:cubicBezTo>
                <a:cubicBezTo>
                  <a:pt x="2708" y="1453"/>
                  <a:pt x="2708" y="1453"/>
                  <a:pt x="2708" y="1452"/>
                </a:cubicBezTo>
                <a:cubicBezTo>
                  <a:pt x="2707" y="1451"/>
                  <a:pt x="2708" y="1449"/>
                  <a:pt x="2709" y="1448"/>
                </a:cubicBezTo>
                <a:cubicBezTo>
                  <a:pt x="2709" y="1448"/>
                  <a:pt x="2710" y="1448"/>
                  <a:pt x="2710" y="1447"/>
                </a:cubicBezTo>
                <a:cubicBezTo>
                  <a:pt x="2711" y="1447"/>
                  <a:pt x="2710" y="1446"/>
                  <a:pt x="2711" y="1446"/>
                </a:cubicBezTo>
                <a:cubicBezTo>
                  <a:pt x="2712" y="1445"/>
                  <a:pt x="2713" y="1448"/>
                  <a:pt x="2712" y="1449"/>
                </a:cubicBezTo>
                <a:cubicBezTo>
                  <a:pt x="2712" y="1449"/>
                  <a:pt x="2711" y="1449"/>
                  <a:pt x="2711" y="1450"/>
                </a:cubicBezTo>
                <a:cubicBezTo>
                  <a:pt x="2711" y="1451"/>
                  <a:pt x="2712" y="1452"/>
                  <a:pt x="2712" y="1452"/>
                </a:cubicBezTo>
                <a:cubicBezTo>
                  <a:pt x="2712" y="1454"/>
                  <a:pt x="2712" y="1456"/>
                  <a:pt x="2712" y="1457"/>
                </a:cubicBezTo>
                <a:cubicBezTo>
                  <a:pt x="2712" y="1458"/>
                  <a:pt x="2712" y="1459"/>
                  <a:pt x="2711" y="1459"/>
                </a:cubicBezTo>
                <a:cubicBezTo>
                  <a:pt x="2711" y="1460"/>
                  <a:pt x="2710" y="1460"/>
                  <a:pt x="2711" y="1461"/>
                </a:cubicBezTo>
                <a:cubicBezTo>
                  <a:pt x="2712" y="1461"/>
                  <a:pt x="2712" y="1460"/>
                  <a:pt x="2713" y="1459"/>
                </a:cubicBezTo>
                <a:cubicBezTo>
                  <a:pt x="2713" y="1459"/>
                  <a:pt x="2714" y="1459"/>
                  <a:pt x="2715" y="1458"/>
                </a:cubicBezTo>
                <a:cubicBezTo>
                  <a:pt x="2716" y="1458"/>
                  <a:pt x="2717" y="1457"/>
                  <a:pt x="2718" y="1457"/>
                </a:cubicBezTo>
                <a:cubicBezTo>
                  <a:pt x="2720" y="1456"/>
                  <a:pt x="2719" y="1455"/>
                  <a:pt x="2719" y="1454"/>
                </a:cubicBezTo>
                <a:cubicBezTo>
                  <a:pt x="2719" y="1451"/>
                  <a:pt x="2720" y="1452"/>
                  <a:pt x="2722" y="1452"/>
                </a:cubicBezTo>
                <a:cubicBezTo>
                  <a:pt x="2723" y="1452"/>
                  <a:pt x="2724" y="1453"/>
                  <a:pt x="2724" y="1452"/>
                </a:cubicBezTo>
                <a:cubicBezTo>
                  <a:pt x="2725" y="1450"/>
                  <a:pt x="2726" y="1448"/>
                  <a:pt x="2726" y="1447"/>
                </a:cubicBezTo>
                <a:cubicBezTo>
                  <a:pt x="2726" y="1445"/>
                  <a:pt x="2727" y="1444"/>
                  <a:pt x="2727" y="1442"/>
                </a:cubicBezTo>
                <a:cubicBezTo>
                  <a:pt x="2728" y="1441"/>
                  <a:pt x="2729" y="1439"/>
                  <a:pt x="2729" y="1438"/>
                </a:cubicBezTo>
                <a:cubicBezTo>
                  <a:pt x="2729" y="1436"/>
                  <a:pt x="2729" y="1434"/>
                  <a:pt x="2730" y="1433"/>
                </a:cubicBezTo>
                <a:cubicBezTo>
                  <a:pt x="2730" y="1432"/>
                  <a:pt x="2731" y="1432"/>
                  <a:pt x="2731" y="1431"/>
                </a:cubicBezTo>
                <a:cubicBezTo>
                  <a:pt x="2731" y="1431"/>
                  <a:pt x="2731" y="1430"/>
                  <a:pt x="2731" y="1430"/>
                </a:cubicBezTo>
                <a:cubicBezTo>
                  <a:pt x="2732" y="1428"/>
                  <a:pt x="2733" y="1426"/>
                  <a:pt x="2734" y="1425"/>
                </a:cubicBezTo>
                <a:cubicBezTo>
                  <a:pt x="2734" y="1424"/>
                  <a:pt x="2734" y="1423"/>
                  <a:pt x="2735" y="1423"/>
                </a:cubicBezTo>
                <a:cubicBezTo>
                  <a:pt x="2735" y="1422"/>
                  <a:pt x="2737" y="1421"/>
                  <a:pt x="2737" y="1419"/>
                </a:cubicBezTo>
                <a:cubicBezTo>
                  <a:pt x="2737" y="1419"/>
                  <a:pt x="2737" y="1419"/>
                  <a:pt x="2736" y="1418"/>
                </a:cubicBezTo>
                <a:close/>
                <a:moveTo>
                  <a:pt x="2694" y="1420"/>
                </a:moveTo>
                <a:cubicBezTo>
                  <a:pt x="2694" y="1419"/>
                  <a:pt x="2694" y="1419"/>
                  <a:pt x="2694" y="1419"/>
                </a:cubicBezTo>
                <a:cubicBezTo>
                  <a:pt x="2695" y="1419"/>
                  <a:pt x="2695" y="1419"/>
                  <a:pt x="2695" y="1419"/>
                </a:cubicBezTo>
                <a:cubicBezTo>
                  <a:pt x="2695" y="1419"/>
                  <a:pt x="2695" y="1420"/>
                  <a:pt x="2695" y="1420"/>
                </a:cubicBezTo>
                <a:cubicBezTo>
                  <a:pt x="2695" y="1420"/>
                  <a:pt x="2696" y="1420"/>
                  <a:pt x="2696" y="1421"/>
                </a:cubicBezTo>
                <a:cubicBezTo>
                  <a:pt x="2695" y="1421"/>
                  <a:pt x="2694" y="1420"/>
                  <a:pt x="2694" y="1420"/>
                </a:cubicBezTo>
                <a:close/>
                <a:moveTo>
                  <a:pt x="2792" y="1387"/>
                </a:moveTo>
                <a:cubicBezTo>
                  <a:pt x="2791" y="1388"/>
                  <a:pt x="2789" y="1389"/>
                  <a:pt x="2790" y="1390"/>
                </a:cubicBezTo>
                <a:cubicBezTo>
                  <a:pt x="2790" y="1391"/>
                  <a:pt x="2791" y="1391"/>
                  <a:pt x="2791" y="1392"/>
                </a:cubicBezTo>
                <a:cubicBezTo>
                  <a:pt x="2791" y="1392"/>
                  <a:pt x="2791" y="1393"/>
                  <a:pt x="2791" y="1392"/>
                </a:cubicBezTo>
                <a:cubicBezTo>
                  <a:pt x="2792" y="1392"/>
                  <a:pt x="2792" y="1392"/>
                  <a:pt x="2792" y="1391"/>
                </a:cubicBezTo>
                <a:cubicBezTo>
                  <a:pt x="2793" y="1391"/>
                  <a:pt x="2793" y="1391"/>
                  <a:pt x="2793" y="1390"/>
                </a:cubicBezTo>
                <a:cubicBezTo>
                  <a:pt x="2795" y="1389"/>
                  <a:pt x="2793" y="1389"/>
                  <a:pt x="2793" y="1388"/>
                </a:cubicBezTo>
                <a:cubicBezTo>
                  <a:pt x="2793" y="1387"/>
                  <a:pt x="2795" y="1386"/>
                  <a:pt x="2795" y="1385"/>
                </a:cubicBezTo>
                <a:cubicBezTo>
                  <a:pt x="2794" y="1385"/>
                  <a:pt x="2793" y="1387"/>
                  <a:pt x="2792" y="1387"/>
                </a:cubicBezTo>
                <a:close/>
                <a:moveTo>
                  <a:pt x="2808" y="2109"/>
                </a:moveTo>
                <a:cubicBezTo>
                  <a:pt x="2809" y="2109"/>
                  <a:pt x="2809" y="2110"/>
                  <a:pt x="2810" y="2109"/>
                </a:cubicBezTo>
                <a:cubicBezTo>
                  <a:pt x="2810" y="2109"/>
                  <a:pt x="2811" y="2107"/>
                  <a:pt x="2811" y="2108"/>
                </a:cubicBezTo>
                <a:cubicBezTo>
                  <a:pt x="2812" y="2108"/>
                  <a:pt x="2812" y="2110"/>
                  <a:pt x="2812" y="2110"/>
                </a:cubicBezTo>
                <a:cubicBezTo>
                  <a:pt x="2812" y="2111"/>
                  <a:pt x="2811" y="2113"/>
                  <a:pt x="2812" y="2114"/>
                </a:cubicBezTo>
                <a:cubicBezTo>
                  <a:pt x="2812" y="2115"/>
                  <a:pt x="2813" y="2115"/>
                  <a:pt x="2813" y="2115"/>
                </a:cubicBezTo>
                <a:cubicBezTo>
                  <a:pt x="2813" y="2116"/>
                  <a:pt x="2813" y="2116"/>
                  <a:pt x="2814" y="2117"/>
                </a:cubicBezTo>
                <a:cubicBezTo>
                  <a:pt x="2815" y="2117"/>
                  <a:pt x="2816" y="2117"/>
                  <a:pt x="2817" y="2116"/>
                </a:cubicBezTo>
                <a:cubicBezTo>
                  <a:pt x="2818" y="2116"/>
                  <a:pt x="2819" y="2116"/>
                  <a:pt x="2821" y="2116"/>
                </a:cubicBezTo>
                <a:cubicBezTo>
                  <a:pt x="2822" y="2116"/>
                  <a:pt x="2823" y="2115"/>
                  <a:pt x="2823" y="2114"/>
                </a:cubicBezTo>
                <a:cubicBezTo>
                  <a:pt x="2822" y="2114"/>
                  <a:pt x="2821" y="2114"/>
                  <a:pt x="2821" y="2114"/>
                </a:cubicBezTo>
                <a:cubicBezTo>
                  <a:pt x="2820" y="2114"/>
                  <a:pt x="2820" y="2113"/>
                  <a:pt x="2819" y="2113"/>
                </a:cubicBezTo>
                <a:cubicBezTo>
                  <a:pt x="2818" y="2113"/>
                  <a:pt x="2818" y="2113"/>
                  <a:pt x="2817" y="2112"/>
                </a:cubicBezTo>
                <a:cubicBezTo>
                  <a:pt x="2817" y="2111"/>
                  <a:pt x="2817" y="2110"/>
                  <a:pt x="2816" y="2110"/>
                </a:cubicBezTo>
                <a:cubicBezTo>
                  <a:pt x="2816" y="2109"/>
                  <a:pt x="2814" y="2107"/>
                  <a:pt x="2813" y="2107"/>
                </a:cubicBezTo>
                <a:cubicBezTo>
                  <a:pt x="2812" y="2106"/>
                  <a:pt x="2810" y="2107"/>
                  <a:pt x="2809" y="2106"/>
                </a:cubicBezTo>
                <a:cubicBezTo>
                  <a:pt x="2808" y="2106"/>
                  <a:pt x="2808" y="2105"/>
                  <a:pt x="2807" y="2105"/>
                </a:cubicBezTo>
                <a:cubicBezTo>
                  <a:pt x="2806" y="2105"/>
                  <a:pt x="2806" y="2105"/>
                  <a:pt x="2805" y="2105"/>
                </a:cubicBezTo>
                <a:cubicBezTo>
                  <a:pt x="2804" y="2105"/>
                  <a:pt x="2803" y="2105"/>
                  <a:pt x="2804" y="2106"/>
                </a:cubicBezTo>
                <a:cubicBezTo>
                  <a:pt x="2804" y="2107"/>
                  <a:pt x="2805" y="2108"/>
                  <a:pt x="2806" y="2108"/>
                </a:cubicBezTo>
                <a:cubicBezTo>
                  <a:pt x="2807" y="2108"/>
                  <a:pt x="2808" y="2108"/>
                  <a:pt x="2808" y="2109"/>
                </a:cubicBezTo>
                <a:close/>
                <a:moveTo>
                  <a:pt x="2721" y="2095"/>
                </a:moveTo>
                <a:cubicBezTo>
                  <a:pt x="2721" y="2094"/>
                  <a:pt x="2720" y="2094"/>
                  <a:pt x="2719" y="2094"/>
                </a:cubicBezTo>
                <a:cubicBezTo>
                  <a:pt x="2718" y="2094"/>
                  <a:pt x="2717" y="2093"/>
                  <a:pt x="2715" y="2093"/>
                </a:cubicBezTo>
                <a:cubicBezTo>
                  <a:pt x="2715" y="2092"/>
                  <a:pt x="2714" y="2092"/>
                  <a:pt x="2713" y="2092"/>
                </a:cubicBezTo>
                <a:cubicBezTo>
                  <a:pt x="2712" y="2093"/>
                  <a:pt x="2712" y="2093"/>
                  <a:pt x="2711" y="2093"/>
                </a:cubicBezTo>
                <a:cubicBezTo>
                  <a:pt x="2711" y="2093"/>
                  <a:pt x="2710" y="2092"/>
                  <a:pt x="2710" y="2093"/>
                </a:cubicBezTo>
                <a:cubicBezTo>
                  <a:pt x="2710" y="2094"/>
                  <a:pt x="2711" y="2094"/>
                  <a:pt x="2711" y="2095"/>
                </a:cubicBezTo>
                <a:cubicBezTo>
                  <a:pt x="2711" y="2095"/>
                  <a:pt x="2711" y="2095"/>
                  <a:pt x="2711" y="2096"/>
                </a:cubicBezTo>
                <a:cubicBezTo>
                  <a:pt x="2712" y="2096"/>
                  <a:pt x="2712" y="2096"/>
                  <a:pt x="2712" y="2096"/>
                </a:cubicBezTo>
                <a:cubicBezTo>
                  <a:pt x="2713" y="2096"/>
                  <a:pt x="2713" y="2097"/>
                  <a:pt x="2713" y="2098"/>
                </a:cubicBezTo>
                <a:cubicBezTo>
                  <a:pt x="2712" y="2098"/>
                  <a:pt x="2712" y="2098"/>
                  <a:pt x="2711" y="2097"/>
                </a:cubicBezTo>
                <a:cubicBezTo>
                  <a:pt x="2711" y="2097"/>
                  <a:pt x="2711" y="2097"/>
                  <a:pt x="2711" y="2096"/>
                </a:cubicBezTo>
                <a:cubicBezTo>
                  <a:pt x="2710" y="2096"/>
                  <a:pt x="2710" y="2096"/>
                  <a:pt x="2710" y="2096"/>
                </a:cubicBezTo>
                <a:cubicBezTo>
                  <a:pt x="2709" y="2096"/>
                  <a:pt x="2710" y="2095"/>
                  <a:pt x="2709" y="2094"/>
                </a:cubicBezTo>
                <a:cubicBezTo>
                  <a:pt x="2708" y="2094"/>
                  <a:pt x="2708" y="2094"/>
                  <a:pt x="2707" y="2094"/>
                </a:cubicBezTo>
                <a:cubicBezTo>
                  <a:pt x="2706" y="2095"/>
                  <a:pt x="2705" y="2096"/>
                  <a:pt x="2704" y="2096"/>
                </a:cubicBezTo>
                <a:cubicBezTo>
                  <a:pt x="2703" y="2096"/>
                  <a:pt x="2702" y="2095"/>
                  <a:pt x="2702" y="2096"/>
                </a:cubicBezTo>
                <a:cubicBezTo>
                  <a:pt x="2701" y="2096"/>
                  <a:pt x="2701" y="2096"/>
                  <a:pt x="2702" y="2097"/>
                </a:cubicBezTo>
                <a:cubicBezTo>
                  <a:pt x="2703" y="2097"/>
                  <a:pt x="2703" y="2098"/>
                  <a:pt x="2704" y="2098"/>
                </a:cubicBezTo>
                <a:cubicBezTo>
                  <a:pt x="2706" y="2098"/>
                  <a:pt x="2707" y="2097"/>
                  <a:pt x="2708" y="2099"/>
                </a:cubicBezTo>
                <a:cubicBezTo>
                  <a:pt x="2708" y="2100"/>
                  <a:pt x="2708" y="2101"/>
                  <a:pt x="2708" y="2101"/>
                </a:cubicBezTo>
                <a:cubicBezTo>
                  <a:pt x="2707" y="2102"/>
                  <a:pt x="2706" y="2102"/>
                  <a:pt x="2706" y="2103"/>
                </a:cubicBezTo>
                <a:cubicBezTo>
                  <a:pt x="2706" y="2103"/>
                  <a:pt x="2707" y="2103"/>
                  <a:pt x="2707" y="2102"/>
                </a:cubicBezTo>
                <a:cubicBezTo>
                  <a:pt x="2708" y="2102"/>
                  <a:pt x="2709" y="2102"/>
                  <a:pt x="2709" y="2102"/>
                </a:cubicBezTo>
                <a:cubicBezTo>
                  <a:pt x="2710" y="2101"/>
                  <a:pt x="2709" y="2100"/>
                  <a:pt x="2709" y="2100"/>
                </a:cubicBezTo>
                <a:cubicBezTo>
                  <a:pt x="2708" y="2099"/>
                  <a:pt x="2709" y="2099"/>
                  <a:pt x="2709" y="2098"/>
                </a:cubicBezTo>
                <a:cubicBezTo>
                  <a:pt x="2710" y="2098"/>
                  <a:pt x="2710" y="2099"/>
                  <a:pt x="2711" y="2100"/>
                </a:cubicBezTo>
                <a:cubicBezTo>
                  <a:pt x="2711" y="2100"/>
                  <a:pt x="2711" y="2100"/>
                  <a:pt x="2712" y="2101"/>
                </a:cubicBezTo>
                <a:cubicBezTo>
                  <a:pt x="2712" y="2101"/>
                  <a:pt x="2712" y="2102"/>
                  <a:pt x="2713" y="2102"/>
                </a:cubicBezTo>
                <a:cubicBezTo>
                  <a:pt x="2713" y="2102"/>
                  <a:pt x="2714" y="2102"/>
                  <a:pt x="2714" y="2102"/>
                </a:cubicBezTo>
                <a:cubicBezTo>
                  <a:pt x="2715" y="2101"/>
                  <a:pt x="2714" y="2100"/>
                  <a:pt x="2715" y="2100"/>
                </a:cubicBezTo>
                <a:cubicBezTo>
                  <a:pt x="2715" y="2099"/>
                  <a:pt x="2716" y="2099"/>
                  <a:pt x="2717" y="2100"/>
                </a:cubicBezTo>
                <a:cubicBezTo>
                  <a:pt x="2718" y="2100"/>
                  <a:pt x="2718" y="2100"/>
                  <a:pt x="2719" y="2099"/>
                </a:cubicBezTo>
                <a:cubicBezTo>
                  <a:pt x="2719" y="2099"/>
                  <a:pt x="2720" y="2099"/>
                  <a:pt x="2721" y="2099"/>
                </a:cubicBezTo>
                <a:cubicBezTo>
                  <a:pt x="2722" y="2100"/>
                  <a:pt x="2722" y="2100"/>
                  <a:pt x="2723" y="2100"/>
                </a:cubicBezTo>
                <a:cubicBezTo>
                  <a:pt x="2724" y="2100"/>
                  <a:pt x="2723" y="2097"/>
                  <a:pt x="2723" y="2096"/>
                </a:cubicBezTo>
                <a:cubicBezTo>
                  <a:pt x="2722" y="2096"/>
                  <a:pt x="2722" y="2095"/>
                  <a:pt x="2721" y="2095"/>
                </a:cubicBezTo>
                <a:close/>
                <a:moveTo>
                  <a:pt x="2691" y="2130"/>
                </a:moveTo>
                <a:cubicBezTo>
                  <a:pt x="2691" y="2130"/>
                  <a:pt x="2693" y="2130"/>
                  <a:pt x="2693" y="2130"/>
                </a:cubicBezTo>
                <a:cubicBezTo>
                  <a:pt x="2694" y="2130"/>
                  <a:pt x="2694" y="2131"/>
                  <a:pt x="2695" y="2131"/>
                </a:cubicBezTo>
                <a:cubicBezTo>
                  <a:pt x="2696" y="2132"/>
                  <a:pt x="2696" y="2132"/>
                  <a:pt x="2697" y="2132"/>
                </a:cubicBezTo>
                <a:cubicBezTo>
                  <a:pt x="2698" y="2132"/>
                  <a:pt x="2698" y="2133"/>
                  <a:pt x="2699" y="2133"/>
                </a:cubicBezTo>
                <a:cubicBezTo>
                  <a:pt x="2699" y="2134"/>
                  <a:pt x="2700" y="2134"/>
                  <a:pt x="2700" y="2134"/>
                </a:cubicBezTo>
                <a:cubicBezTo>
                  <a:pt x="2701" y="2134"/>
                  <a:pt x="2701" y="2133"/>
                  <a:pt x="2702" y="2132"/>
                </a:cubicBezTo>
                <a:cubicBezTo>
                  <a:pt x="2702" y="2132"/>
                  <a:pt x="2703" y="2132"/>
                  <a:pt x="2704" y="2132"/>
                </a:cubicBezTo>
                <a:cubicBezTo>
                  <a:pt x="2705" y="2132"/>
                  <a:pt x="2705" y="2131"/>
                  <a:pt x="2705" y="2130"/>
                </a:cubicBezTo>
                <a:cubicBezTo>
                  <a:pt x="2705" y="2130"/>
                  <a:pt x="2705" y="2130"/>
                  <a:pt x="2705" y="2129"/>
                </a:cubicBezTo>
                <a:cubicBezTo>
                  <a:pt x="2705" y="2129"/>
                  <a:pt x="2705" y="2129"/>
                  <a:pt x="2705" y="2129"/>
                </a:cubicBezTo>
                <a:cubicBezTo>
                  <a:pt x="2706" y="2128"/>
                  <a:pt x="2706" y="2128"/>
                  <a:pt x="2705" y="2127"/>
                </a:cubicBezTo>
                <a:cubicBezTo>
                  <a:pt x="2703" y="2126"/>
                  <a:pt x="2703" y="2123"/>
                  <a:pt x="2700" y="2125"/>
                </a:cubicBezTo>
                <a:cubicBezTo>
                  <a:pt x="2699" y="2126"/>
                  <a:pt x="2699" y="2127"/>
                  <a:pt x="2698" y="2127"/>
                </a:cubicBezTo>
                <a:cubicBezTo>
                  <a:pt x="2696" y="2128"/>
                  <a:pt x="2695" y="2128"/>
                  <a:pt x="2693" y="2129"/>
                </a:cubicBezTo>
                <a:cubicBezTo>
                  <a:pt x="2693" y="2129"/>
                  <a:pt x="2691" y="2129"/>
                  <a:pt x="2691" y="2130"/>
                </a:cubicBezTo>
                <a:close/>
                <a:moveTo>
                  <a:pt x="2717" y="1469"/>
                </a:moveTo>
                <a:cubicBezTo>
                  <a:pt x="2717" y="1469"/>
                  <a:pt x="2717" y="1468"/>
                  <a:pt x="2717" y="1468"/>
                </a:cubicBezTo>
                <a:cubicBezTo>
                  <a:pt x="2718" y="1467"/>
                  <a:pt x="2720" y="1465"/>
                  <a:pt x="2717" y="1466"/>
                </a:cubicBezTo>
                <a:cubicBezTo>
                  <a:pt x="2716" y="1466"/>
                  <a:pt x="2717" y="1468"/>
                  <a:pt x="2716" y="1469"/>
                </a:cubicBezTo>
                <a:cubicBezTo>
                  <a:pt x="2716" y="1470"/>
                  <a:pt x="2715" y="1470"/>
                  <a:pt x="2715" y="1471"/>
                </a:cubicBezTo>
                <a:cubicBezTo>
                  <a:pt x="2715" y="1472"/>
                  <a:pt x="2715" y="1473"/>
                  <a:pt x="2715" y="1473"/>
                </a:cubicBezTo>
                <a:cubicBezTo>
                  <a:pt x="2715" y="1474"/>
                  <a:pt x="2714" y="1475"/>
                  <a:pt x="2715" y="1475"/>
                </a:cubicBezTo>
                <a:cubicBezTo>
                  <a:pt x="2716" y="1475"/>
                  <a:pt x="2716" y="1474"/>
                  <a:pt x="2716" y="1473"/>
                </a:cubicBezTo>
                <a:cubicBezTo>
                  <a:pt x="2716" y="1472"/>
                  <a:pt x="2716" y="1472"/>
                  <a:pt x="2716" y="1471"/>
                </a:cubicBezTo>
                <a:cubicBezTo>
                  <a:pt x="2716" y="1470"/>
                  <a:pt x="2717" y="1470"/>
                  <a:pt x="2717" y="1469"/>
                </a:cubicBezTo>
                <a:close/>
                <a:moveTo>
                  <a:pt x="2709" y="1476"/>
                </a:moveTo>
                <a:cubicBezTo>
                  <a:pt x="2710" y="1475"/>
                  <a:pt x="2708" y="1474"/>
                  <a:pt x="2707" y="1474"/>
                </a:cubicBezTo>
                <a:cubicBezTo>
                  <a:pt x="2706" y="1474"/>
                  <a:pt x="2704" y="1475"/>
                  <a:pt x="2705" y="1476"/>
                </a:cubicBezTo>
                <a:cubicBezTo>
                  <a:pt x="2705" y="1477"/>
                  <a:pt x="2706" y="1476"/>
                  <a:pt x="2706" y="1477"/>
                </a:cubicBezTo>
                <a:cubicBezTo>
                  <a:pt x="2707" y="1477"/>
                  <a:pt x="2707" y="1478"/>
                  <a:pt x="2707" y="1478"/>
                </a:cubicBezTo>
                <a:cubicBezTo>
                  <a:pt x="2708" y="1479"/>
                  <a:pt x="2708" y="1479"/>
                  <a:pt x="2708" y="1478"/>
                </a:cubicBezTo>
                <a:cubicBezTo>
                  <a:pt x="2709" y="1477"/>
                  <a:pt x="2708" y="1477"/>
                  <a:pt x="2708" y="1477"/>
                </a:cubicBezTo>
                <a:cubicBezTo>
                  <a:pt x="2708" y="1476"/>
                  <a:pt x="2709" y="1476"/>
                  <a:pt x="2709" y="1476"/>
                </a:cubicBezTo>
                <a:close/>
                <a:moveTo>
                  <a:pt x="2919" y="1139"/>
                </a:moveTo>
                <a:cubicBezTo>
                  <a:pt x="2919" y="1139"/>
                  <a:pt x="2920" y="1138"/>
                  <a:pt x="2920" y="1138"/>
                </a:cubicBezTo>
                <a:cubicBezTo>
                  <a:pt x="2920" y="1137"/>
                  <a:pt x="2919" y="1136"/>
                  <a:pt x="2919" y="1136"/>
                </a:cubicBezTo>
                <a:cubicBezTo>
                  <a:pt x="2918" y="1135"/>
                  <a:pt x="2918" y="1135"/>
                  <a:pt x="2917" y="1136"/>
                </a:cubicBezTo>
                <a:cubicBezTo>
                  <a:pt x="2917" y="1137"/>
                  <a:pt x="2919" y="1140"/>
                  <a:pt x="2919" y="1139"/>
                </a:cubicBezTo>
                <a:close/>
                <a:moveTo>
                  <a:pt x="3756" y="973"/>
                </a:moveTo>
                <a:cubicBezTo>
                  <a:pt x="3754" y="974"/>
                  <a:pt x="3756" y="974"/>
                  <a:pt x="3757" y="973"/>
                </a:cubicBezTo>
                <a:cubicBezTo>
                  <a:pt x="3758" y="972"/>
                  <a:pt x="3756" y="973"/>
                  <a:pt x="3756" y="973"/>
                </a:cubicBezTo>
                <a:close/>
                <a:moveTo>
                  <a:pt x="3753" y="975"/>
                </a:moveTo>
                <a:cubicBezTo>
                  <a:pt x="3753" y="975"/>
                  <a:pt x="3753" y="974"/>
                  <a:pt x="3752" y="975"/>
                </a:cubicBezTo>
                <a:cubicBezTo>
                  <a:pt x="3751" y="976"/>
                  <a:pt x="3753" y="977"/>
                  <a:pt x="3753" y="976"/>
                </a:cubicBezTo>
                <a:cubicBezTo>
                  <a:pt x="3753" y="976"/>
                  <a:pt x="3755" y="976"/>
                  <a:pt x="3755" y="975"/>
                </a:cubicBezTo>
                <a:cubicBezTo>
                  <a:pt x="3756" y="974"/>
                  <a:pt x="3753" y="975"/>
                  <a:pt x="3753" y="975"/>
                </a:cubicBezTo>
                <a:close/>
                <a:moveTo>
                  <a:pt x="3752" y="974"/>
                </a:moveTo>
                <a:cubicBezTo>
                  <a:pt x="3753" y="974"/>
                  <a:pt x="3754" y="973"/>
                  <a:pt x="3755" y="972"/>
                </a:cubicBezTo>
                <a:cubicBezTo>
                  <a:pt x="3756" y="971"/>
                  <a:pt x="3754" y="971"/>
                  <a:pt x="3754" y="970"/>
                </a:cubicBezTo>
                <a:cubicBezTo>
                  <a:pt x="3753" y="969"/>
                  <a:pt x="3751" y="970"/>
                  <a:pt x="3750" y="971"/>
                </a:cubicBezTo>
                <a:cubicBezTo>
                  <a:pt x="3749" y="971"/>
                  <a:pt x="3750" y="971"/>
                  <a:pt x="3750" y="973"/>
                </a:cubicBezTo>
                <a:cubicBezTo>
                  <a:pt x="3751" y="974"/>
                  <a:pt x="3751" y="974"/>
                  <a:pt x="3752" y="974"/>
                </a:cubicBezTo>
                <a:close/>
                <a:moveTo>
                  <a:pt x="3733" y="975"/>
                </a:moveTo>
                <a:cubicBezTo>
                  <a:pt x="3732" y="975"/>
                  <a:pt x="3731" y="975"/>
                  <a:pt x="3731" y="975"/>
                </a:cubicBezTo>
                <a:cubicBezTo>
                  <a:pt x="3730" y="974"/>
                  <a:pt x="3729" y="976"/>
                  <a:pt x="3729" y="977"/>
                </a:cubicBezTo>
                <a:cubicBezTo>
                  <a:pt x="3730" y="977"/>
                  <a:pt x="3729" y="978"/>
                  <a:pt x="3729" y="979"/>
                </a:cubicBezTo>
                <a:cubicBezTo>
                  <a:pt x="3728" y="979"/>
                  <a:pt x="3725" y="980"/>
                  <a:pt x="3724" y="980"/>
                </a:cubicBezTo>
                <a:cubicBezTo>
                  <a:pt x="3723" y="980"/>
                  <a:pt x="3721" y="980"/>
                  <a:pt x="3721" y="981"/>
                </a:cubicBezTo>
                <a:cubicBezTo>
                  <a:pt x="3720" y="981"/>
                  <a:pt x="3719" y="982"/>
                  <a:pt x="3719" y="983"/>
                </a:cubicBezTo>
                <a:cubicBezTo>
                  <a:pt x="3719" y="984"/>
                  <a:pt x="3721" y="983"/>
                  <a:pt x="3722" y="982"/>
                </a:cubicBezTo>
                <a:cubicBezTo>
                  <a:pt x="3723" y="981"/>
                  <a:pt x="3724" y="981"/>
                  <a:pt x="3725" y="982"/>
                </a:cubicBezTo>
                <a:cubicBezTo>
                  <a:pt x="3726" y="982"/>
                  <a:pt x="3727" y="982"/>
                  <a:pt x="3727" y="982"/>
                </a:cubicBezTo>
                <a:cubicBezTo>
                  <a:pt x="3728" y="982"/>
                  <a:pt x="3729" y="982"/>
                  <a:pt x="3730" y="982"/>
                </a:cubicBezTo>
                <a:cubicBezTo>
                  <a:pt x="3731" y="981"/>
                  <a:pt x="3731" y="980"/>
                  <a:pt x="3731" y="978"/>
                </a:cubicBezTo>
                <a:cubicBezTo>
                  <a:pt x="3731" y="977"/>
                  <a:pt x="3733" y="977"/>
                  <a:pt x="3733" y="976"/>
                </a:cubicBezTo>
                <a:cubicBezTo>
                  <a:pt x="3734" y="976"/>
                  <a:pt x="3733" y="975"/>
                  <a:pt x="3733" y="975"/>
                </a:cubicBezTo>
                <a:close/>
                <a:moveTo>
                  <a:pt x="3760" y="973"/>
                </a:moveTo>
                <a:cubicBezTo>
                  <a:pt x="3759" y="974"/>
                  <a:pt x="3761" y="974"/>
                  <a:pt x="3762" y="974"/>
                </a:cubicBezTo>
                <a:cubicBezTo>
                  <a:pt x="3763" y="974"/>
                  <a:pt x="3763" y="974"/>
                  <a:pt x="3763" y="973"/>
                </a:cubicBezTo>
                <a:cubicBezTo>
                  <a:pt x="3762" y="972"/>
                  <a:pt x="3760" y="973"/>
                  <a:pt x="3760" y="973"/>
                </a:cubicBezTo>
                <a:close/>
                <a:moveTo>
                  <a:pt x="3727" y="975"/>
                </a:moveTo>
                <a:cubicBezTo>
                  <a:pt x="3727" y="975"/>
                  <a:pt x="3725" y="975"/>
                  <a:pt x="3725" y="976"/>
                </a:cubicBezTo>
                <a:cubicBezTo>
                  <a:pt x="3725" y="976"/>
                  <a:pt x="3724" y="978"/>
                  <a:pt x="3725" y="977"/>
                </a:cubicBezTo>
                <a:cubicBezTo>
                  <a:pt x="3726" y="977"/>
                  <a:pt x="3727" y="976"/>
                  <a:pt x="3727" y="975"/>
                </a:cubicBezTo>
                <a:close/>
                <a:moveTo>
                  <a:pt x="3742" y="977"/>
                </a:moveTo>
                <a:cubicBezTo>
                  <a:pt x="3741" y="977"/>
                  <a:pt x="3742" y="976"/>
                  <a:pt x="3742" y="976"/>
                </a:cubicBezTo>
                <a:cubicBezTo>
                  <a:pt x="3744" y="976"/>
                  <a:pt x="3743" y="974"/>
                  <a:pt x="3742" y="973"/>
                </a:cubicBezTo>
                <a:cubicBezTo>
                  <a:pt x="3741" y="973"/>
                  <a:pt x="3740" y="974"/>
                  <a:pt x="3739" y="975"/>
                </a:cubicBezTo>
                <a:cubicBezTo>
                  <a:pt x="3738" y="975"/>
                  <a:pt x="3739" y="976"/>
                  <a:pt x="3738" y="977"/>
                </a:cubicBezTo>
                <a:cubicBezTo>
                  <a:pt x="3738" y="978"/>
                  <a:pt x="3739" y="978"/>
                  <a:pt x="3738" y="979"/>
                </a:cubicBezTo>
                <a:cubicBezTo>
                  <a:pt x="3738" y="979"/>
                  <a:pt x="3737" y="978"/>
                  <a:pt x="3736" y="978"/>
                </a:cubicBezTo>
                <a:cubicBezTo>
                  <a:pt x="3735" y="978"/>
                  <a:pt x="3735" y="979"/>
                  <a:pt x="3736" y="980"/>
                </a:cubicBezTo>
                <a:cubicBezTo>
                  <a:pt x="3736" y="980"/>
                  <a:pt x="3736" y="981"/>
                  <a:pt x="3734" y="983"/>
                </a:cubicBezTo>
                <a:cubicBezTo>
                  <a:pt x="3733" y="984"/>
                  <a:pt x="3733" y="984"/>
                  <a:pt x="3734" y="985"/>
                </a:cubicBezTo>
                <a:cubicBezTo>
                  <a:pt x="3735" y="985"/>
                  <a:pt x="3736" y="984"/>
                  <a:pt x="3736" y="983"/>
                </a:cubicBezTo>
                <a:cubicBezTo>
                  <a:pt x="3737" y="982"/>
                  <a:pt x="3738" y="983"/>
                  <a:pt x="3738" y="984"/>
                </a:cubicBezTo>
                <a:cubicBezTo>
                  <a:pt x="3738" y="985"/>
                  <a:pt x="3739" y="984"/>
                  <a:pt x="3739" y="983"/>
                </a:cubicBezTo>
                <a:cubicBezTo>
                  <a:pt x="3740" y="982"/>
                  <a:pt x="3741" y="982"/>
                  <a:pt x="3742" y="982"/>
                </a:cubicBezTo>
                <a:cubicBezTo>
                  <a:pt x="3743" y="982"/>
                  <a:pt x="3743" y="981"/>
                  <a:pt x="3743" y="980"/>
                </a:cubicBezTo>
                <a:cubicBezTo>
                  <a:pt x="3743" y="980"/>
                  <a:pt x="3744" y="980"/>
                  <a:pt x="3745" y="980"/>
                </a:cubicBezTo>
                <a:cubicBezTo>
                  <a:pt x="3746" y="980"/>
                  <a:pt x="3745" y="978"/>
                  <a:pt x="3745" y="978"/>
                </a:cubicBezTo>
                <a:cubicBezTo>
                  <a:pt x="3744" y="977"/>
                  <a:pt x="3743" y="977"/>
                  <a:pt x="3742" y="977"/>
                </a:cubicBezTo>
                <a:close/>
                <a:moveTo>
                  <a:pt x="3752" y="978"/>
                </a:moveTo>
                <a:cubicBezTo>
                  <a:pt x="3751" y="978"/>
                  <a:pt x="3751" y="977"/>
                  <a:pt x="3750" y="976"/>
                </a:cubicBezTo>
                <a:cubicBezTo>
                  <a:pt x="3750" y="976"/>
                  <a:pt x="3749" y="978"/>
                  <a:pt x="3750" y="978"/>
                </a:cubicBezTo>
                <a:cubicBezTo>
                  <a:pt x="3750" y="978"/>
                  <a:pt x="3750" y="979"/>
                  <a:pt x="3751" y="980"/>
                </a:cubicBezTo>
                <a:cubicBezTo>
                  <a:pt x="3751" y="981"/>
                  <a:pt x="3752" y="979"/>
                  <a:pt x="3753" y="978"/>
                </a:cubicBezTo>
                <a:cubicBezTo>
                  <a:pt x="3754" y="978"/>
                  <a:pt x="3753" y="978"/>
                  <a:pt x="3752" y="978"/>
                </a:cubicBezTo>
                <a:close/>
                <a:moveTo>
                  <a:pt x="3766" y="968"/>
                </a:moveTo>
                <a:cubicBezTo>
                  <a:pt x="3766" y="967"/>
                  <a:pt x="3765" y="967"/>
                  <a:pt x="3765" y="967"/>
                </a:cubicBezTo>
                <a:cubicBezTo>
                  <a:pt x="3765" y="967"/>
                  <a:pt x="3764" y="968"/>
                  <a:pt x="3765" y="968"/>
                </a:cubicBezTo>
                <a:cubicBezTo>
                  <a:pt x="3765" y="968"/>
                  <a:pt x="3766" y="968"/>
                  <a:pt x="3766" y="968"/>
                </a:cubicBezTo>
                <a:close/>
                <a:moveTo>
                  <a:pt x="3748" y="977"/>
                </a:moveTo>
                <a:cubicBezTo>
                  <a:pt x="3748" y="976"/>
                  <a:pt x="3746" y="976"/>
                  <a:pt x="3746" y="977"/>
                </a:cubicBezTo>
                <a:cubicBezTo>
                  <a:pt x="3745" y="978"/>
                  <a:pt x="3746" y="979"/>
                  <a:pt x="3746" y="980"/>
                </a:cubicBezTo>
                <a:cubicBezTo>
                  <a:pt x="3746" y="981"/>
                  <a:pt x="3747" y="981"/>
                  <a:pt x="3748" y="981"/>
                </a:cubicBezTo>
                <a:cubicBezTo>
                  <a:pt x="3749" y="980"/>
                  <a:pt x="3748" y="980"/>
                  <a:pt x="3748" y="979"/>
                </a:cubicBezTo>
                <a:cubicBezTo>
                  <a:pt x="3748" y="979"/>
                  <a:pt x="3747" y="978"/>
                  <a:pt x="3748" y="978"/>
                </a:cubicBezTo>
                <a:cubicBezTo>
                  <a:pt x="3749" y="977"/>
                  <a:pt x="3748" y="977"/>
                  <a:pt x="3748" y="977"/>
                </a:cubicBezTo>
                <a:close/>
                <a:moveTo>
                  <a:pt x="3758" y="974"/>
                </a:moveTo>
                <a:cubicBezTo>
                  <a:pt x="3757" y="974"/>
                  <a:pt x="3757" y="974"/>
                  <a:pt x="3758" y="975"/>
                </a:cubicBezTo>
                <a:cubicBezTo>
                  <a:pt x="3758" y="976"/>
                  <a:pt x="3759" y="975"/>
                  <a:pt x="3759" y="975"/>
                </a:cubicBezTo>
                <a:cubicBezTo>
                  <a:pt x="3759" y="974"/>
                  <a:pt x="3758" y="974"/>
                  <a:pt x="3758" y="974"/>
                </a:cubicBezTo>
                <a:close/>
                <a:moveTo>
                  <a:pt x="3828" y="566"/>
                </a:moveTo>
                <a:cubicBezTo>
                  <a:pt x="3829" y="566"/>
                  <a:pt x="3829" y="565"/>
                  <a:pt x="3829" y="565"/>
                </a:cubicBezTo>
                <a:cubicBezTo>
                  <a:pt x="3830" y="566"/>
                  <a:pt x="3830" y="566"/>
                  <a:pt x="3831" y="567"/>
                </a:cubicBezTo>
                <a:cubicBezTo>
                  <a:pt x="3831" y="567"/>
                  <a:pt x="3832" y="567"/>
                  <a:pt x="3833" y="567"/>
                </a:cubicBezTo>
                <a:cubicBezTo>
                  <a:pt x="3834" y="568"/>
                  <a:pt x="3834" y="570"/>
                  <a:pt x="3835" y="570"/>
                </a:cubicBezTo>
                <a:cubicBezTo>
                  <a:pt x="3837" y="570"/>
                  <a:pt x="3838" y="570"/>
                  <a:pt x="3840" y="570"/>
                </a:cubicBezTo>
                <a:cubicBezTo>
                  <a:pt x="3842" y="524"/>
                  <a:pt x="3842" y="524"/>
                  <a:pt x="3842" y="524"/>
                </a:cubicBezTo>
                <a:cubicBezTo>
                  <a:pt x="3841" y="523"/>
                  <a:pt x="3839" y="523"/>
                  <a:pt x="3838" y="523"/>
                </a:cubicBezTo>
                <a:cubicBezTo>
                  <a:pt x="3837" y="523"/>
                  <a:pt x="3835" y="524"/>
                  <a:pt x="3834" y="523"/>
                </a:cubicBezTo>
                <a:cubicBezTo>
                  <a:pt x="3832" y="523"/>
                  <a:pt x="3831" y="523"/>
                  <a:pt x="3829" y="522"/>
                </a:cubicBezTo>
                <a:cubicBezTo>
                  <a:pt x="3828" y="522"/>
                  <a:pt x="3828" y="522"/>
                  <a:pt x="3827" y="522"/>
                </a:cubicBezTo>
                <a:cubicBezTo>
                  <a:pt x="3826" y="521"/>
                  <a:pt x="3826" y="522"/>
                  <a:pt x="3825" y="522"/>
                </a:cubicBezTo>
                <a:cubicBezTo>
                  <a:pt x="3824" y="521"/>
                  <a:pt x="3823" y="520"/>
                  <a:pt x="3821" y="520"/>
                </a:cubicBezTo>
                <a:cubicBezTo>
                  <a:pt x="3820" y="521"/>
                  <a:pt x="3821" y="521"/>
                  <a:pt x="3822" y="521"/>
                </a:cubicBezTo>
                <a:cubicBezTo>
                  <a:pt x="3822" y="522"/>
                  <a:pt x="3823" y="521"/>
                  <a:pt x="3824" y="522"/>
                </a:cubicBezTo>
                <a:cubicBezTo>
                  <a:pt x="3825" y="522"/>
                  <a:pt x="3826" y="523"/>
                  <a:pt x="3827" y="523"/>
                </a:cubicBezTo>
                <a:cubicBezTo>
                  <a:pt x="3828" y="523"/>
                  <a:pt x="3831" y="525"/>
                  <a:pt x="3829" y="525"/>
                </a:cubicBezTo>
                <a:cubicBezTo>
                  <a:pt x="3828" y="525"/>
                  <a:pt x="3827" y="525"/>
                  <a:pt x="3827" y="525"/>
                </a:cubicBezTo>
                <a:cubicBezTo>
                  <a:pt x="3826" y="525"/>
                  <a:pt x="3826" y="525"/>
                  <a:pt x="3825" y="524"/>
                </a:cubicBezTo>
                <a:cubicBezTo>
                  <a:pt x="3824" y="524"/>
                  <a:pt x="3824" y="524"/>
                  <a:pt x="3823" y="524"/>
                </a:cubicBezTo>
                <a:cubicBezTo>
                  <a:pt x="3822" y="523"/>
                  <a:pt x="3822" y="523"/>
                  <a:pt x="3821" y="523"/>
                </a:cubicBezTo>
                <a:cubicBezTo>
                  <a:pt x="3820" y="522"/>
                  <a:pt x="3817" y="522"/>
                  <a:pt x="3816" y="523"/>
                </a:cubicBezTo>
                <a:cubicBezTo>
                  <a:pt x="3815" y="524"/>
                  <a:pt x="3815" y="526"/>
                  <a:pt x="3814" y="527"/>
                </a:cubicBezTo>
                <a:cubicBezTo>
                  <a:pt x="3814" y="526"/>
                  <a:pt x="3814" y="526"/>
                  <a:pt x="3814" y="525"/>
                </a:cubicBezTo>
                <a:cubicBezTo>
                  <a:pt x="3814" y="525"/>
                  <a:pt x="3814" y="524"/>
                  <a:pt x="3814" y="524"/>
                </a:cubicBezTo>
                <a:cubicBezTo>
                  <a:pt x="3814" y="522"/>
                  <a:pt x="3814" y="522"/>
                  <a:pt x="3816" y="521"/>
                </a:cubicBezTo>
                <a:cubicBezTo>
                  <a:pt x="3816" y="521"/>
                  <a:pt x="3817" y="521"/>
                  <a:pt x="3817" y="521"/>
                </a:cubicBezTo>
                <a:cubicBezTo>
                  <a:pt x="3817" y="520"/>
                  <a:pt x="3816" y="520"/>
                  <a:pt x="3816" y="519"/>
                </a:cubicBezTo>
                <a:cubicBezTo>
                  <a:pt x="3815" y="519"/>
                  <a:pt x="3814" y="519"/>
                  <a:pt x="3813" y="519"/>
                </a:cubicBezTo>
                <a:cubicBezTo>
                  <a:pt x="3811" y="519"/>
                  <a:pt x="3810" y="519"/>
                  <a:pt x="3809" y="518"/>
                </a:cubicBezTo>
                <a:cubicBezTo>
                  <a:pt x="3808" y="518"/>
                  <a:pt x="3806" y="519"/>
                  <a:pt x="3805" y="519"/>
                </a:cubicBezTo>
                <a:cubicBezTo>
                  <a:pt x="3804" y="519"/>
                  <a:pt x="3802" y="519"/>
                  <a:pt x="3801" y="519"/>
                </a:cubicBezTo>
                <a:cubicBezTo>
                  <a:pt x="3799" y="519"/>
                  <a:pt x="3798" y="519"/>
                  <a:pt x="3797" y="519"/>
                </a:cubicBezTo>
                <a:cubicBezTo>
                  <a:pt x="3795" y="518"/>
                  <a:pt x="3787" y="518"/>
                  <a:pt x="3788" y="520"/>
                </a:cubicBezTo>
                <a:cubicBezTo>
                  <a:pt x="3788" y="521"/>
                  <a:pt x="3789" y="520"/>
                  <a:pt x="3789" y="521"/>
                </a:cubicBezTo>
                <a:cubicBezTo>
                  <a:pt x="3790" y="521"/>
                  <a:pt x="3790" y="521"/>
                  <a:pt x="3791" y="521"/>
                </a:cubicBezTo>
                <a:cubicBezTo>
                  <a:pt x="3792" y="520"/>
                  <a:pt x="3794" y="520"/>
                  <a:pt x="3795" y="521"/>
                </a:cubicBezTo>
                <a:cubicBezTo>
                  <a:pt x="3796" y="522"/>
                  <a:pt x="3793" y="523"/>
                  <a:pt x="3794" y="524"/>
                </a:cubicBezTo>
                <a:cubicBezTo>
                  <a:pt x="3795" y="524"/>
                  <a:pt x="3796" y="523"/>
                  <a:pt x="3796" y="523"/>
                </a:cubicBezTo>
                <a:cubicBezTo>
                  <a:pt x="3797" y="523"/>
                  <a:pt x="3797" y="523"/>
                  <a:pt x="3798" y="523"/>
                </a:cubicBezTo>
                <a:cubicBezTo>
                  <a:pt x="3798" y="524"/>
                  <a:pt x="3798" y="525"/>
                  <a:pt x="3799" y="526"/>
                </a:cubicBezTo>
                <a:cubicBezTo>
                  <a:pt x="3799" y="527"/>
                  <a:pt x="3800" y="527"/>
                  <a:pt x="3800" y="528"/>
                </a:cubicBezTo>
                <a:cubicBezTo>
                  <a:pt x="3800" y="529"/>
                  <a:pt x="3800" y="530"/>
                  <a:pt x="3800" y="531"/>
                </a:cubicBezTo>
                <a:cubicBezTo>
                  <a:pt x="3800" y="532"/>
                  <a:pt x="3800" y="532"/>
                  <a:pt x="3800" y="533"/>
                </a:cubicBezTo>
                <a:cubicBezTo>
                  <a:pt x="3800" y="534"/>
                  <a:pt x="3797" y="535"/>
                  <a:pt x="3796" y="535"/>
                </a:cubicBezTo>
                <a:cubicBezTo>
                  <a:pt x="3796" y="535"/>
                  <a:pt x="3795" y="535"/>
                  <a:pt x="3795" y="536"/>
                </a:cubicBezTo>
                <a:cubicBezTo>
                  <a:pt x="3794" y="537"/>
                  <a:pt x="3795" y="537"/>
                  <a:pt x="3796" y="537"/>
                </a:cubicBezTo>
                <a:cubicBezTo>
                  <a:pt x="3797" y="537"/>
                  <a:pt x="3797" y="537"/>
                  <a:pt x="3798" y="538"/>
                </a:cubicBezTo>
                <a:cubicBezTo>
                  <a:pt x="3799" y="538"/>
                  <a:pt x="3799" y="538"/>
                  <a:pt x="3800" y="539"/>
                </a:cubicBezTo>
                <a:cubicBezTo>
                  <a:pt x="3801" y="539"/>
                  <a:pt x="3801" y="539"/>
                  <a:pt x="3802" y="539"/>
                </a:cubicBezTo>
                <a:cubicBezTo>
                  <a:pt x="3802" y="540"/>
                  <a:pt x="3803" y="540"/>
                  <a:pt x="3803" y="540"/>
                </a:cubicBezTo>
                <a:cubicBezTo>
                  <a:pt x="3804" y="541"/>
                  <a:pt x="3804" y="541"/>
                  <a:pt x="3805" y="542"/>
                </a:cubicBezTo>
                <a:cubicBezTo>
                  <a:pt x="3805" y="543"/>
                  <a:pt x="3803" y="543"/>
                  <a:pt x="3802" y="544"/>
                </a:cubicBezTo>
                <a:cubicBezTo>
                  <a:pt x="3800" y="546"/>
                  <a:pt x="3801" y="544"/>
                  <a:pt x="3801" y="542"/>
                </a:cubicBezTo>
                <a:cubicBezTo>
                  <a:pt x="3801" y="541"/>
                  <a:pt x="3800" y="540"/>
                  <a:pt x="3799" y="540"/>
                </a:cubicBezTo>
                <a:cubicBezTo>
                  <a:pt x="3799" y="539"/>
                  <a:pt x="3796" y="539"/>
                  <a:pt x="3796" y="540"/>
                </a:cubicBezTo>
                <a:cubicBezTo>
                  <a:pt x="3795" y="540"/>
                  <a:pt x="3795" y="541"/>
                  <a:pt x="3795" y="542"/>
                </a:cubicBezTo>
                <a:cubicBezTo>
                  <a:pt x="3795" y="542"/>
                  <a:pt x="3794" y="542"/>
                  <a:pt x="3794" y="543"/>
                </a:cubicBezTo>
                <a:cubicBezTo>
                  <a:pt x="3793" y="543"/>
                  <a:pt x="3792" y="547"/>
                  <a:pt x="3791" y="544"/>
                </a:cubicBezTo>
                <a:cubicBezTo>
                  <a:pt x="3791" y="544"/>
                  <a:pt x="3792" y="543"/>
                  <a:pt x="3791" y="542"/>
                </a:cubicBezTo>
                <a:cubicBezTo>
                  <a:pt x="3791" y="541"/>
                  <a:pt x="3791" y="541"/>
                  <a:pt x="3791" y="540"/>
                </a:cubicBezTo>
                <a:cubicBezTo>
                  <a:pt x="3790" y="540"/>
                  <a:pt x="3790" y="539"/>
                  <a:pt x="3790" y="538"/>
                </a:cubicBezTo>
                <a:cubicBezTo>
                  <a:pt x="3790" y="537"/>
                  <a:pt x="3789" y="536"/>
                  <a:pt x="3788" y="536"/>
                </a:cubicBezTo>
                <a:cubicBezTo>
                  <a:pt x="3787" y="536"/>
                  <a:pt x="3787" y="536"/>
                  <a:pt x="3786" y="536"/>
                </a:cubicBezTo>
                <a:cubicBezTo>
                  <a:pt x="3786" y="535"/>
                  <a:pt x="3785" y="535"/>
                  <a:pt x="3785" y="535"/>
                </a:cubicBezTo>
                <a:cubicBezTo>
                  <a:pt x="3784" y="534"/>
                  <a:pt x="3783" y="535"/>
                  <a:pt x="3782" y="534"/>
                </a:cubicBezTo>
                <a:cubicBezTo>
                  <a:pt x="3781" y="533"/>
                  <a:pt x="3783" y="532"/>
                  <a:pt x="3784" y="532"/>
                </a:cubicBezTo>
                <a:cubicBezTo>
                  <a:pt x="3785" y="531"/>
                  <a:pt x="3786" y="530"/>
                  <a:pt x="3786" y="528"/>
                </a:cubicBezTo>
                <a:cubicBezTo>
                  <a:pt x="3786" y="527"/>
                  <a:pt x="3784" y="526"/>
                  <a:pt x="3784" y="524"/>
                </a:cubicBezTo>
                <a:cubicBezTo>
                  <a:pt x="3784" y="523"/>
                  <a:pt x="3783" y="522"/>
                  <a:pt x="3782" y="521"/>
                </a:cubicBezTo>
                <a:cubicBezTo>
                  <a:pt x="3782" y="519"/>
                  <a:pt x="3782" y="518"/>
                  <a:pt x="3782" y="516"/>
                </a:cubicBezTo>
                <a:cubicBezTo>
                  <a:pt x="3783" y="515"/>
                  <a:pt x="3784" y="514"/>
                  <a:pt x="3784" y="513"/>
                </a:cubicBezTo>
                <a:cubicBezTo>
                  <a:pt x="3784" y="511"/>
                  <a:pt x="3783" y="509"/>
                  <a:pt x="3782" y="508"/>
                </a:cubicBezTo>
                <a:cubicBezTo>
                  <a:pt x="3781" y="508"/>
                  <a:pt x="3779" y="505"/>
                  <a:pt x="3779" y="507"/>
                </a:cubicBezTo>
                <a:cubicBezTo>
                  <a:pt x="3779" y="507"/>
                  <a:pt x="3780" y="507"/>
                  <a:pt x="3780" y="508"/>
                </a:cubicBezTo>
                <a:cubicBezTo>
                  <a:pt x="3780" y="509"/>
                  <a:pt x="3779" y="509"/>
                  <a:pt x="3779" y="510"/>
                </a:cubicBezTo>
                <a:cubicBezTo>
                  <a:pt x="3777" y="510"/>
                  <a:pt x="3776" y="511"/>
                  <a:pt x="3775" y="511"/>
                </a:cubicBezTo>
                <a:cubicBezTo>
                  <a:pt x="3773" y="511"/>
                  <a:pt x="3774" y="510"/>
                  <a:pt x="3774" y="509"/>
                </a:cubicBezTo>
                <a:cubicBezTo>
                  <a:pt x="3775" y="508"/>
                  <a:pt x="3775" y="508"/>
                  <a:pt x="3775" y="507"/>
                </a:cubicBezTo>
                <a:cubicBezTo>
                  <a:pt x="3775" y="507"/>
                  <a:pt x="3775" y="506"/>
                  <a:pt x="3775" y="506"/>
                </a:cubicBezTo>
                <a:cubicBezTo>
                  <a:pt x="3775" y="505"/>
                  <a:pt x="3776" y="504"/>
                  <a:pt x="3776" y="503"/>
                </a:cubicBezTo>
                <a:cubicBezTo>
                  <a:pt x="3775" y="500"/>
                  <a:pt x="3773" y="500"/>
                  <a:pt x="3771" y="498"/>
                </a:cubicBezTo>
                <a:cubicBezTo>
                  <a:pt x="3770" y="497"/>
                  <a:pt x="3768" y="497"/>
                  <a:pt x="3767" y="496"/>
                </a:cubicBezTo>
                <a:cubicBezTo>
                  <a:pt x="3765" y="496"/>
                  <a:pt x="3763" y="495"/>
                  <a:pt x="3762" y="494"/>
                </a:cubicBezTo>
                <a:cubicBezTo>
                  <a:pt x="3761" y="493"/>
                  <a:pt x="3759" y="492"/>
                  <a:pt x="3758" y="491"/>
                </a:cubicBezTo>
                <a:cubicBezTo>
                  <a:pt x="3755" y="490"/>
                  <a:pt x="3752" y="490"/>
                  <a:pt x="3749" y="488"/>
                </a:cubicBezTo>
                <a:cubicBezTo>
                  <a:pt x="3746" y="486"/>
                  <a:pt x="3744" y="485"/>
                  <a:pt x="3741" y="483"/>
                </a:cubicBezTo>
                <a:cubicBezTo>
                  <a:pt x="3740" y="483"/>
                  <a:pt x="3739" y="482"/>
                  <a:pt x="3737" y="481"/>
                </a:cubicBezTo>
                <a:cubicBezTo>
                  <a:pt x="3736" y="481"/>
                  <a:pt x="3735" y="481"/>
                  <a:pt x="3733" y="481"/>
                </a:cubicBezTo>
                <a:cubicBezTo>
                  <a:pt x="3731" y="481"/>
                  <a:pt x="3731" y="480"/>
                  <a:pt x="3730" y="479"/>
                </a:cubicBezTo>
                <a:cubicBezTo>
                  <a:pt x="3729" y="478"/>
                  <a:pt x="3727" y="477"/>
                  <a:pt x="3726" y="476"/>
                </a:cubicBezTo>
                <a:cubicBezTo>
                  <a:pt x="3725" y="475"/>
                  <a:pt x="3723" y="474"/>
                  <a:pt x="3722" y="473"/>
                </a:cubicBezTo>
                <a:cubicBezTo>
                  <a:pt x="3721" y="473"/>
                  <a:pt x="3720" y="473"/>
                  <a:pt x="3718" y="472"/>
                </a:cubicBezTo>
                <a:cubicBezTo>
                  <a:pt x="3717" y="472"/>
                  <a:pt x="3716" y="471"/>
                  <a:pt x="3715" y="471"/>
                </a:cubicBezTo>
                <a:cubicBezTo>
                  <a:pt x="3715" y="471"/>
                  <a:pt x="3718" y="472"/>
                  <a:pt x="3718" y="473"/>
                </a:cubicBezTo>
                <a:cubicBezTo>
                  <a:pt x="3719" y="473"/>
                  <a:pt x="3721" y="474"/>
                  <a:pt x="3721" y="475"/>
                </a:cubicBezTo>
                <a:cubicBezTo>
                  <a:pt x="3720" y="475"/>
                  <a:pt x="3719" y="474"/>
                  <a:pt x="3718" y="474"/>
                </a:cubicBezTo>
                <a:cubicBezTo>
                  <a:pt x="3716" y="473"/>
                  <a:pt x="3715" y="473"/>
                  <a:pt x="3714" y="472"/>
                </a:cubicBezTo>
                <a:cubicBezTo>
                  <a:pt x="3712" y="470"/>
                  <a:pt x="3709" y="471"/>
                  <a:pt x="3707" y="469"/>
                </a:cubicBezTo>
                <a:cubicBezTo>
                  <a:pt x="3706" y="469"/>
                  <a:pt x="3705" y="467"/>
                  <a:pt x="3705" y="466"/>
                </a:cubicBezTo>
                <a:cubicBezTo>
                  <a:pt x="3704" y="465"/>
                  <a:pt x="3703" y="464"/>
                  <a:pt x="3702" y="463"/>
                </a:cubicBezTo>
                <a:cubicBezTo>
                  <a:pt x="3702" y="463"/>
                  <a:pt x="3701" y="463"/>
                  <a:pt x="3700" y="462"/>
                </a:cubicBezTo>
                <a:cubicBezTo>
                  <a:pt x="3699" y="461"/>
                  <a:pt x="3698" y="460"/>
                  <a:pt x="3696" y="459"/>
                </a:cubicBezTo>
                <a:cubicBezTo>
                  <a:pt x="3694" y="457"/>
                  <a:pt x="3691" y="456"/>
                  <a:pt x="3688" y="455"/>
                </a:cubicBezTo>
                <a:cubicBezTo>
                  <a:pt x="3687" y="455"/>
                  <a:pt x="3685" y="455"/>
                  <a:pt x="3684" y="455"/>
                </a:cubicBezTo>
                <a:cubicBezTo>
                  <a:pt x="3682" y="455"/>
                  <a:pt x="3681" y="454"/>
                  <a:pt x="3679" y="454"/>
                </a:cubicBezTo>
                <a:cubicBezTo>
                  <a:pt x="3676" y="452"/>
                  <a:pt x="3673" y="451"/>
                  <a:pt x="3669" y="449"/>
                </a:cubicBezTo>
                <a:cubicBezTo>
                  <a:pt x="3668" y="448"/>
                  <a:pt x="3668" y="448"/>
                  <a:pt x="3667" y="447"/>
                </a:cubicBezTo>
                <a:cubicBezTo>
                  <a:pt x="3665" y="447"/>
                  <a:pt x="3664" y="446"/>
                  <a:pt x="3663" y="446"/>
                </a:cubicBezTo>
                <a:cubicBezTo>
                  <a:pt x="3662" y="445"/>
                  <a:pt x="3662" y="445"/>
                  <a:pt x="3661" y="445"/>
                </a:cubicBezTo>
                <a:cubicBezTo>
                  <a:pt x="3659" y="444"/>
                  <a:pt x="3657" y="443"/>
                  <a:pt x="3655" y="441"/>
                </a:cubicBezTo>
                <a:cubicBezTo>
                  <a:pt x="3652" y="440"/>
                  <a:pt x="3648" y="438"/>
                  <a:pt x="3645" y="437"/>
                </a:cubicBezTo>
                <a:cubicBezTo>
                  <a:pt x="3642" y="436"/>
                  <a:pt x="3639" y="436"/>
                  <a:pt x="3635" y="435"/>
                </a:cubicBezTo>
                <a:cubicBezTo>
                  <a:pt x="3632" y="434"/>
                  <a:pt x="3628" y="434"/>
                  <a:pt x="3624" y="433"/>
                </a:cubicBezTo>
                <a:cubicBezTo>
                  <a:pt x="3623" y="433"/>
                  <a:pt x="3621" y="433"/>
                  <a:pt x="3620" y="432"/>
                </a:cubicBezTo>
                <a:cubicBezTo>
                  <a:pt x="3618" y="432"/>
                  <a:pt x="3617" y="431"/>
                  <a:pt x="3616" y="430"/>
                </a:cubicBezTo>
                <a:cubicBezTo>
                  <a:pt x="3614" y="430"/>
                  <a:pt x="3614" y="429"/>
                  <a:pt x="3613" y="428"/>
                </a:cubicBezTo>
                <a:cubicBezTo>
                  <a:pt x="3611" y="427"/>
                  <a:pt x="3610" y="426"/>
                  <a:pt x="3609" y="425"/>
                </a:cubicBezTo>
                <a:cubicBezTo>
                  <a:pt x="3608" y="425"/>
                  <a:pt x="3606" y="424"/>
                  <a:pt x="3605" y="424"/>
                </a:cubicBezTo>
                <a:cubicBezTo>
                  <a:pt x="3604" y="423"/>
                  <a:pt x="3603" y="423"/>
                  <a:pt x="3602" y="423"/>
                </a:cubicBezTo>
                <a:cubicBezTo>
                  <a:pt x="3601" y="423"/>
                  <a:pt x="3600" y="423"/>
                  <a:pt x="3599" y="423"/>
                </a:cubicBezTo>
                <a:cubicBezTo>
                  <a:pt x="3598" y="423"/>
                  <a:pt x="3596" y="423"/>
                  <a:pt x="3594" y="423"/>
                </a:cubicBezTo>
                <a:cubicBezTo>
                  <a:pt x="3592" y="423"/>
                  <a:pt x="3591" y="424"/>
                  <a:pt x="3589" y="424"/>
                </a:cubicBezTo>
                <a:cubicBezTo>
                  <a:pt x="3587" y="424"/>
                  <a:pt x="3585" y="424"/>
                  <a:pt x="3583" y="424"/>
                </a:cubicBezTo>
                <a:cubicBezTo>
                  <a:pt x="3581" y="424"/>
                  <a:pt x="3578" y="424"/>
                  <a:pt x="3576" y="424"/>
                </a:cubicBezTo>
                <a:cubicBezTo>
                  <a:pt x="3574" y="424"/>
                  <a:pt x="3572" y="423"/>
                  <a:pt x="3569" y="423"/>
                </a:cubicBezTo>
                <a:cubicBezTo>
                  <a:pt x="3566" y="423"/>
                  <a:pt x="3563" y="422"/>
                  <a:pt x="3559" y="422"/>
                </a:cubicBezTo>
                <a:cubicBezTo>
                  <a:pt x="3557" y="421"/>
                  <a:pt x="3555" y="422"/>
                  <a:pt x="3553" y="422"/>
                </a:cubicBezTo>
                <a:cubicBezTo>
                  <a:pt x="3552" y="422"/>
                  <a:pt x="3549" y="421"/>
                  <a:pt x="3548" y="422"/>
                </a:cubicBezTo>
                <a:cubicBezTo>
                  <a:pt x="3549" y="423"/>
                  <a:pt x="3549" y="423"/>
                  <a:pt x="3550" y="423"/>
                </a:cubicBezTo>
                <a:cubicBezTo>
                  <a:pt x="3551" y="423"/>
                  <a:pt x="3551" y="423"/>
                  <a:pt x="3551" y="424"/>
                </a:cubicBezTo>
                <a:cubicBezTo>
                  <a:pt x="3552" y="426"/>
                  <a:pt x="3550" y="425"/>
                  <a:pt x="3549" y="426"/>
                </a:cubicBezTo>
                <a:cubicBezTo>
                  <a:pt x="3549" y="427"/>
                  <a:pt x="3549" y="428"/>
                  <a:pt x="3548" y="427"/>
                </a:cubicBezTo>
                <a:cubicBezTo>
                  <a:pt x="3547" y="427"/>
                  <a:pt x="3547" y="426"/>
                  <a:pt x="3547" y="426"/>
                </a:cubicBezTo>
                <a:cubicBezTo>
                  <a:pt x="3546" y="425"/>
                  <a:pt x="3545" y="424"/>
                  <a:pt x="3544" y="424"/>
                </a:cubicBezTo>
                <a:cubicBezTo>
                  <a:pt x="3543" y="423"/>
                  <a:pt x="3542" y="422"/>
                  <a:pt x="3541" y="421"/>
                </a:cubicBezTo>
                <a:cubicBezTo>
                  <a:pt x="3540" y="421"/>
                  <a:pt x="3538" y="421"/>
                  <a:pt x="3537" y="421"/>
                </a:cubicBezTo>
                <a:cubicBezTo>
                  <a:pt x="3536" y="421"/>
                  <a:pt x="3534" y="420"/>
                  <a:pt x="3533" y="420"/>
                </a:cubicBezTo>
                <a:cubicBezTo>
                  <a:pt x="3531" y="420"/>
                  <a:pt x="3529" y="420"/>
                  <a:pt x="3527" y="420"/>
                </a:cubicBezTo>
                <a:cubicBezTo>
                  <a:pt x="3526" y="420"/>
                  <a:pt x="3525" y="419"/>
                  <a:pt x="3524" y="419"/>
                </a:cubicBezTo>
                <a:cubicBezTo>
                  <a:pt x="3522" y="419"/>
                  <a:pt x="3520" y="419"/>
                  <a:pt x="3517" y="419"/>
                </a:cubicBezTo>
                <a:cubicBezTo>
                  <a:pt x="3515" y="418"/>
                  <a:pt x="3513" y="418"/>
                  <a:pt x="3510" y="417"/>
                </a:cubicBezTo>
                <a:cubicBezTo>
                  <a:pt x="3509" y="417"/>
                  <a:pt x="3507" y="417"/>
                  <a:pt x="3506" y="417"/>
                </a:cubicBezTo>
                <a:cubicBezTo>
                  <a:pt x="3503" y="417"/>
                  <a:pt x="3500" y="416"/>
                  <a:pt x="3497" y="416"/>
                </a:cubicBezTo>
                <a:cubicBezTo>
                  <a:pt x="3496" y="416"/>
                  <a:pt x="3496" y="416"/>
                  <a:pt x="3495" y="416"/>
                </a:cubicBezTo>
                <a:cubicBezTo>
                  <a:pt x="3495" y="415"/>
                  <a:pt x="3494" y="415"/>
                  <a:pt x="3493" y="415"/>
                </a:cubicBezTo>
                <a:cubicBezTo>
                  <a:pt x="3492" y="415"/>
                  <a:pt x="3493" y="416"/>
                  <a:pt x="3494" y="416"/>
                </a:cubicBezTo>
                <a:cubicBezTo>
                  <a:pt x="3494" y="416"/>
                  <a:pt x="3495" y="416"/>
                  <a:pt x="3495" y="417"/>
                </a:cubicBezTo>
                <a:cubicBezTo>
                  <a:pt x="3496" y="418"/>
                  <a:pt x="3496" y="418"/>
                  <a:pt x="3496" y="420"/>
                </a:cubicBezTo>
                <a:cubicBezTo>
                  <a:pt x="3495" y="421"/>
                  <a:pt x="3495" y="422"/>
                  <a:pt x="3495" y="423"/>
                </a:cubicBezTo>
                <a:cubicBezTo>
                  <a:pt x="3496" y="424"/>
                  <a:pt x="3496" y="425"/>
                  <a:pt x="3495" y="426"/>
                </a:cubicBezTo>
                <a:cubicBezTo>
                  <a:pt x="3494" y="427"/>
                  <a:pt x="3486" y="432"/>
                  <a:pt x="3488" y="434"/>
                </a:cubicBezTo>
                <a:cubicBezTo>
                  <a:pt x="3488" y="434"/>
                  <a:pt x="3488" y="434"/>
                  <a:pt x="3489" y="434"/>
                </a:cubicBezTo>
                <a:cubicBezTo>
                  <a:pt x="3489" y="434"/>
                  <a:pt x="3489" y="434"/>
                  <a:pt x="3490" y="434"/>
                </a:cubicBezTo>
                <a:cubicBezTo>
                  <a:pt x="3490" y="435"/>
                  <a:pt x="3491" y="435"/>
                  <a:pt x="3492" y="435"/>
                </a:cubicBezTo>
                <a:cubicBezTo>
                  <a:pt x="3492" y="435"/>
                  <a:pt x="3493" y="434"/>
                  <a:pt x="3493" y="434"/>
                </a:cubicBezTo>
                <a:cubicBezTo>
                  <a:pt x="3494" y="433"/>
                  <a:pt x="3495" y="433"/>
                  <a:pt x="3495" y="433"/>
                </a:cubicBezTo>
                <a:cubicBezTo>
                  <a:pt x="3497" y="434"/>
                  <a:pt x="3497" y="435"/>
                  <a:pt x="3497" y="436"/>
                </a:cubicBezTo>
                <a:cubicBezTo>
                  <a:pt x="3498" y="438"/>
                  <a:pt x="3499" y="439"/>
                  <a:pt x="3500" y="440"/>
                </a:cubicBezTo>
                <a:cubicBezTo>
                  <a:pt x="3500" y="441"/>
                  <a:pt x="3500" y="442"/>
                  <a:pt x="3501" y="442"/>
                </a:cubicBezTo>
                <a:cubicBezTo>
                  <a:pt x="3501" y="443"/>
                  <a:pt x="3502" y="443"/>
                  <a:pt x="3502" y="444"/>
                </a:cubicBezTo>
                <a:cubicBezTo>
                  <a:pt x="3504" y="445"/>
                  <a:pt x="3503" y="446"/>
                  <a:pt x="3503" y="448"/>
                </a:cubicBezTo>
                <a:cubicBezTo>
                  <a:pt x="3502" y="449"/>
                  <a:pt x="3503" y="449"/>
                  <a:pt x="3504" y="450"/>
                </a:cubicBezTo>
                <a:cubicBezTo>
                  <a:pt x="3504" y="451"/>
                  <a:pt x="3504" y="453"/>
                  <a:pt x="3504" y="453"/>
                </a:cubicBezTo>
                <a:cubicBezTo>
                  <a:pt x="3503" y="454"/>
                  <a:pt x="3502" y="454"/>
                  <a:pt x="3501" y="455"/>
                </a:cubicBezTo>
                <a:cubicBezTo>
                  <a:pt x="3500" y="455"/>
                  <a:pt x="3499" y="457"/>
                  <a:pt x="3499" y="458"/>
                </a:cubicBezTo>
                <a:cubicBezTo>
                  <a:pt x="3499" y="458"/>
                  <a:pt x="3499" y="460"/>
                  <a:pt x="3498" y="461"/>
                </a:cubicBezTo>
                <a:cubicBezTo>
                  <a:pt x="3497" y="461"/>
                  <a:pt x="3497" y="460"/>
                  <a:pt x="3497" y="460"/>
                </a:cubicBezTo>
                <a:cubicBezTo>
                  <a:pt x="3496" y="459"/>
                  <a:pt x="3495" y="459"/>
                  <a:pt x="3495" y="459"/>
                </a:cubicBezTo>
                <a:cubicBezTo>
                  <a:pt x="3495" y="459"/>
                  <a:pt x="3494" y="460"/>
                  <a:pt x="3494" y="460"/>
                </a:cubicBezTo>
                <a:cubicBezTo>
                  <a:pt x="3494" y="460"/>
                  <a:pt x="3494" y="460"/>
                  <a:pt x="3494" y="461"/>
                </a:cubicBezTo>
                <a:cubicBezTo>
                  <a:pt x="3495" y="461"/>
                  <a:pt x="3495" y="461"/>
                  <a:pt x="3495" y="461"/>
                </a:cubicBezTo>
                <a:cubicBezTo>
                  <a:pt x="3495" y="462"/>
                  <a:pt x="3494" y="462"/>
                  <a:pt x="3494" y="462"/>
                </a:cubicBezTo>
                <a:cubicBezTo>
                  <a:pt x="3493" y="462"/>
                  <a:pt x="3493" y="461"/>
                  <a:pt x="3492" y="461"/>
                </a:cubicBezTo>
                <a:cubicBezTo>
                  <a:pt x="3491" y="461"/>
                  <a:pt x="3491" y="461"/>
                  <a:pt x="3490" y="461"/>
                </a:cubicBezTo>
                <a:cubicBezTo>
                  <a:pt x="3489" y="462"/>
                  <a:pt x="3488" y="461"/>
                  <a:pt x="3487" y="461"/>
                </a:cubicBezTo>
                <a:cubicBezTo>
                  <a:pt x="3486" y="461"/>
                  <a:pt x="3485" y="462"/>
                  <a:pt x="3484" y="462"/>
                </a:cubicBezTo>
                <a:cubicBezTo>
                  <a:pt x="3483" y="462"/>
                  <a:pt x="3481" y="462"/>
                  <a:pt x="3479" y="462"/>
                </a:cubicBezTo>
                <a:cubicBezTo>
                  <a:pt x="3478" y="462"/>
                  <a:pt x="3477" y="462"/>
                  <a:pt x="3475" y="461"/>
                </a:cubicBezTo>
                <a:cubicBezTo>
                  <a:pt x="3474" y="460"/>
                  <a:pt x="3474" y="458"/>
                  <a:pt x="3474" y="457"/>
                </a:cubicBezTo>
                <a:cubicBezTo>
                  <a:pt x="3473" y="456"/>
                  <a:pt x="3474" y="454"/>
                  <a:pt x="3473" y="453"/>
                </a:cubicBezTo>
                <a:cubicBezTo>
                  <a:pt x="3472" y="451"/>
                  <a:pt x="3471" y="451"/>
                  <a:pt x="3469" y="451"/>
                </a:cubicBezTo>
                <a:cubicBezTo>
                  <a:pt x="3468" y="450"/>
                  <a:pt x="3466" y="450"/>
                  <a:pt x="3465" y="449"/>
                </a:cubicBezTo>
                <a:cubicBezTo>
                  <a:pt x="3464" y="449"/>
                  <a:pt x="3463" y="448"/>
                  <a:pt x="3461" y="447"/>
                </a:cubicBezTo>
                <a:cubicBezTo>
                  <a:pt x="3459" y="447"/>
                  <a:pt x="3455" y="448"/>
                  <a:pt x="3453" y="446"/>
                </a:cubicBezTo>
                <a:cubicBezTo>
                  <a:pt x="3452" y="446"/>
                  <a:pt x="3451" y="445"/>
                  <a:pt x="3450" y="444"/>
                </a:cubicBezTo>
                <a:cubicBezTo>
                  <a:pt x="3450" y="443"/>
                  <a:pt x="3450" y="441"/>
                  <a:pt x="3450" y="440"/>
                </a:cubicBezTo>
                <a:cubicBezTo>
                  <a:pt x="3450" y="439"/>
                  <a:pt x="3451" y="438"/>
                  <a:pt x="3450" y="436"/>
                </a:cubicBezTo>
                <a:cubicBezTo>
                  <a:pt x="3450" y="435"/>
                  <a:pt x="3449" y="434"/>
                  <a:pt x="3447" y="434"/>
                </a:cubicBezTo>
                <a:cubicBezTo>
                  <a:pt x="3446" y="433"/>
                  <a:pt x="3445" y="433"/>
                  <a:pt x="3445" y="431"/>
                </a:cubicBezTo>
                <a:cubicBezTo>
                  <a:pt x="3445" y="431"/>
                  <a:pt x="3445" y="430"/>
                  <a:pt x="3444" y="429"/>
                </a:cubicBezTo>
                <a:cubicBezTo>
                  <a:pt x="3444" y="429"/>
                  <a:pt x="3443" y="429"/>
                  <a:pt x="3442" y="429"/>
                </a:cubicBezTo>
                <a:cubicBezTo>
                  <a:pt x="3441" y="428"/>
                  <a:pt x="3439" y="428"/>
                  <a:pt x="3438" y="429"/>
                </a:cubicBezTo>
                <a:cubicBezTo>
                  <a:pt x="3437" y="429"/>
                  <a:pt x="3436" y="430"/>
                  <a:pt x="3435" y="431"/>
                </a:cubicBezTo>
                <a:cubicBezTo>
                  <a:pt x="3435" y="431"/>
                  <a:pt x="3434" y="431"/>
                  <a:pt x="3434" y="431"/>
                </a:cubicBezTo>
                <a:cubicBezTo>
                  <a:pt x="3433" y="432"/>
                  <a:pt x="3433" y="432"/>
                  <a:pt x="3432" y="433"/>
                </a:cubicBezTo>
                <a:cubicBezTo>
                  <a:pt x="3432" y="433"/>
                  <a:pt x="3431" y="434"/>
                  <a:pt x="3431" y="434"/>
                </a:cubicBezTo>
                <a:cubicBezTo>
                  <a:pt x="3430" y="435"/>
                  <a:pt x="3428" y="435"/>
                  <a:pt x="3427" y="435"/>
                </a:cubicBezTo>
                <a:cubicBezTo>
                  <a:pt x="3426" y="435"/>
                  <a:pt x="3425" y="435"/>
                  <a:pt x="3424" y="435"/>
                </a:cubicBezTo>
                <a:cubicBezTo>
                  <a:pt x="3422" y="435"/>
                  <a:pt x="3420" y="435"/>
                  <a:pt x="3418" y="435"/>
                </a:cubicBezTo>
                <a:cubicBezTo>
                  <a:pt x="3415" y="435"/>
                  <a:pt x="3413" y="435"/>
                  <a:pt x="3410" y="435"/>
                </a:cubicBezTo>
                <a:cubicBezTo>
                  <a:pt x="3407" y="435"/>
                  <a:pt x="3405" y="435"/>
                  <a:pt x="3402" y="434"/>
                </a:cubicBezTo>
                <a:cubicBezTo>
                  <a:pt x="3398" y="434"/>
                  <a:pt x="3395" y="435"/>
                  <a:pt x="3391" y="434"/>
                </a:cubicBezTo>
                <a:cubicBezTo>
                  <a:pt x="3389" y="433"/>
                  <a:pt x="3388" y="433"/>
                  <a:pt x="3386" y="432"/>
                </a:cubicBezTo>
                <a:cubicBezTo>
                  <a:pt x="3384" y="432"/>
                  <a:pt x="3383" y="432"/>
                  <a:pt x="3381" y="431"/>
                </a:cubicBezTo>
                <a:cubicBezTo>
                  <a:pt x="3379" y="431"/>
                  <a:pt x="3377" y="431"/>
                  <a:pt x="3376" y="430"/>
                </a:cubicBezTo>
                <a:cubicBezTo>
                  <a:pt x="3375" y="430"/>
                  <a:pt x="3374" y="430"/>
                  <a:pt x="3373" y="429"/>
                </a:cubicBezTo>
                <a:cubicBezTo>
                  <a:pt x="3373" y="429"/>
                  <a:pt x="3372" y="430"/>
                  <a:pt x="3371" y="430"/>
                </a:cubicBezTo>
                <a:cubicBezTo>
                  <a:pt x="3370" y="429"/>
                  <a:pt x="3369" y="429"/>
                  <a:pt x="3369" y="428"/>
                </a:cubicBezTo>
                <a:cubicBezTo>
                  <a:pt x="3368" y="428"/>
                  <a:pt x="3367" y="428"/>
                  <a:pt x="3366" y="428"/>
                </a:cubicBezTo>
                <a:cubicBezTo>
                  <a:pt x="3366" y="429"/>
                  <a:pt x="3365" y="429"/>
                  <a:pt x="3365" y="429"/>
                </a:cubicBezTo>
                <a:cubicBezTo>
                  <a:pt x="3363" y="430"/>
                  <a:pt x="3362" y="429"/>
                  <a:pt x="3361" y="430"/>
                </a:cubicBezTo>
                <a:cubicBezTo>
                  <a:pt x="3360" y="430"/>
                  <a:pt x="3359" y="430"/>
                  <a:pt x="3358" y="430"/>
                </a:cubicBezTo>
                <a:cubicBezTo>
                  <a:pt x="3357" y="430"/>
                  <a:pt x="3356" y="430"/>
                  <a:pt x="3355" y="430"/>
                </a:cubicBezTo>
                <a:cubicBezTo>
                  <a:pt x="3353" y="431"/>
                  <a:pt x="3351" y="431"/>
                  <a:pt x="3348" y="431"/>
                </a:cubicBezTo>
                <a:cubicBezTo>
                  <a:pt x="3346" y="431"/>
                  <a:pt x="3343" y="430"/>
                  <a:pt x="3340" y="431"/>
                </a:cubicBezTo>
                <a:cubicBezTo>
                  <a:pt x="3338" y="431"/>
                  <a:pt x="3335" y="432"/>
                  <a:pt x="3333" y="432"/>
                </a:cubicBezTo>
                <a:cubicBezTo>
                  <a:pt x="3331" y="433"/>
                  <a:pt x="3329" y="433"/>
                  <a:pt x="3327" y="433"/>
                </a:cubicBezTo>
                <a:cubicBezTo>
                  <a:pt x="3325" y="433"/>
                  <a:pt x="3323" y="433"/>
                  <a:pt x="3321" y="433"/>
                </a:cubicBezTo>
                <a:cubicBezTo>
                  <a:pt x="3320" y="433"/>
                  <a:pt x="3318" y="434"/>
                  <a:pt x="3316" y="434"/>
                </a:cubicBezTo>
                <a:cubicBezTo>
                  <a:pt x="3314" y="434"/>
                  <a:pt x="3311" y="435"/>
                  <a:pt x="3308" y="435"/>
                </a:cubicBezTo>
                <a:cubicBezTo>
                  <a:pt x="3306" y="435"/>
                  <a:pt x="3304" y="435"/>
                  <a:pt x="3302" y="434"/>
                </a:cubicBezTo>
                <a:cubicBezTo>
                  <a:pt x="3299" y="433"/>
                  <a:pt x="3296" y="431"/>
                  <a:pt x="3293" y="431"/>
                </a:cubicBezTo>
                <a:cubicBezTo>
                  <a:pt x="3291" y="430"/>
                  <a:pt x="3290" y="430"/>
                  <a:pt x="3288" y="430"/>
                </a:cubicBezTo>
                <a:cubicBezTo>
                  <a:pt x="3287" y="430"/>
                  <a:pt x="3285" y="430"/>
                  <a:pt x="3284" y="428"/>
                </a:cubicBezTo>
                <a:cubicBezTo>
                  <a:pt x="3284" y="428"/>
                  <a:pt x="3284" y="427"/>
                  <a:pt x="3284" y="426"/>
                </a:cubicBezTo>
                <a:cubicBezTo>
                  <a:pt x="3284" y="425"/>
                  <a:pt x="3283" y="425"/>
                  <a:pt x="3283" y="425"/>
                </a:cubicBezTo>
                <a:cubicBezTo>
                  <a:pt x="3281" y="423"/>
                  <a:pt x="3283" y="423"/>
                  <a:pt x="3284" y="422"/>
                </a:cubicBezTo>
                <a:cubicBezTo>
                  <a:pt x="3285" y="420"/>
                  <a:pt x="3284" y="419"/>
                  <a:pt x="3284" y="418"/>
                </a:cubicBezTo>
                <a:cubicBezTo>
                  <a:pt x="3283" y="417"/>
                  <a:pt x="3283" y="415"/>
                  <a:pt x="3285" y="415"/>
                </a:cubicBezTo>
                <a:cubicBezTo>
                  <a:pt x="3286" y="415"/>
                  <a:pt x="3288" y="416"/>
                  <a:pt x="3288" y="414"/>
                </a:cubicBezTo>
                <a:cubicBezTo>
                  <a:pt x="3288" y="413"/>
                  <a:pt x="3288" y="413"/>
                  <a:pt x="3288" y="413"/>
                </a:cubicBezTo>
                <a:cubicBezTo>
                  <a:pt x="3288" y="412"/>
                  <a:pt x="3289" y="412"/>
                  <a:pt x="3289" y="412"/>
                </a:cubicBezTo>
                <a:cubicBezTo>
                  <a:pt x="3289" y="410"/>
                  <a:pt x="3288" y="409"/>
                  <a:pt x="3288" y="408"/>
                </a:cubicBezTo>
                <a:cubicBezTo>
                  <a:pt x="3288" y="407"/>
                  <a:pt x="3287" y="407"/>
                  <a:pt x="3287" y="406"/>
                </a:cubicBezTo>
                <a:cubicBezTo>
                  <a:pt x="3287" y="406"/>
                  <a:pt x="3287" y="405"/>
                  <a:pt x="3287" y="404"/>
                </a:cubicBezTo>
                <a:cubicBezTo>
                  <a:pt x="3286" y="401"/>
                  <a:pt x="3285" y="397"/>
                  <a:pt x="3282" y="395"/>
                </a:cubicBezTo>
                <a:cubicBezTo>
                  <a:pt x="3280" y="394"/>
                  <a:pt x="3279" y="393"/>
                  <a:pt x="3277" y="392"/>
                </a:cubicBezTo>
                <a:cubicBezTo>
                  <a:pt x="3274" y="390"/>
                  <a:pt x="3271" y="389"/>
                  <a:pt x="3267" y="388"/>
                </a:cubicBezTo>
                <a:cubicBezTo>
                  <a:pt x="3266" y="387"/>
                  <a:pt x="3264" y="387"/>
                  <a:pt x="3263" y="386"/>
                </a:cubicBezTo>
                <a:cubicBezTo>
                  <a:pt x="3262" y="386"/>
                  <a:pt x="3261" y="385"/>
                  <a:pt x="3260" y="385"/>
                </a:cubicBezTo>
                <a:cubicBezTo>
                  <a:pt x="3260" y="385"/>
                  <a:pt x="3259" y="385"/>
                  <a:pt x="3258" y="385"/>
                </a:cubicBezTo>
                <a:cubicBezTo>
                  <a:pt x="3256" y="384"/>
                  <a:pt x="3254" y="384"/>
                  <a:pt x="3252" y="384"/>
                </a:cubicBezTo>
                <a:cubicBezTo>
                  <a:pt x="3251" y="384"/>
                  <a:pt x="3249" y="383"/>
                  <a:pt x="3247" y="383"/>
                </a:cubicBezTo>
                <a:cubicBezTo>
                  <a:pt x="3244" y="382"/>
                  <a:pt x="3241" y="382"/>
                  <a:pt x="3237" y="382"/>
                </a:cubicBezTo>
                <a:cubicBezTo>
                  <a:pt x="3234" y="381"/>
                  <a:pt x="3231" y="382"/>
                  <a:pt x="3228" y="381"/>
                </a:cubicBezTo>
                <a:cubicBezTo>
                  <a:pt x="3225" y="381"/>
                  <a:pt x="3223" y="381"/>
                  <a:pt x="3220" y="381"/>
                </a:cubicBezTo>
                <a:cubicBezTo>
                  <a:pt x="3215" y="381"/>
                  <a:pt x="3209" y="381"/>
                  <a:pt x="3203" y="381"/>
                </a:cubicBezTo>
                <a:cubicBezTo>
                  <a:pt x="3201" y="381"/>
                  <a:pt x="3199" y="382"/>
                  <a:pt x="3196" y="382"/>
                </a:cubicBezTo>
                <a:cubicBezTo>
                  <a:pt x="3194" y="382"/>
                  <a:pt x="3192" y="383"/>
                  <a:pt x="3190" y="383"/>
                </a:cubicBezTo>
                <a:cubicBezTo>
                  <a:pt x="3185" y="384"/>
                  <a:pt x="3180" y="385"/>
                  <a:pt x="3175" y="386"/>
                </a:cubicBezTo>
                <a:cubicBezTo>
                  <a:pt x="3171" y="387"/>
                  <a:pt x="3166" y="389"/>
                  <a:pt x="3161" y="389"/>
                </a:cubicBezTo>
                <a:cubicBezTo>
                  <a:pt x="3159" y="389"/>
                  <a:pt x="3157" y="390"/>
                  <a:pt x="3154" y="390"/>
                </a:cubicBezTo>
                <a:cubicBezTo>
                  <a:pt x="3153" y="390"/>
                  <a:pt x="3152" y="390"/>
                  <a:pt x="3150" y="390"/>
                </a:cubicBezTo>
                <a:cubicBezTo>
                  <a:pt x="3149" y="390"/>
                  <a:pt x="3148" y="390"/>
                  <a:pt x="3146" y="391"/>
                </a:cubicBezTo>
                <a:cubicBezTo>
                  <a:pt x="3145" y="391"/>
                  <a:pt x="3144" y="392"/>
                  <a:pt x="3142" y="391"/>
                </a:cubicBezTo>
                <a:cubicBezTo>
                  <a:pt x="3141" y="391"/>
                  <a:pt x="3139" y="391"/>
                  <a:pt x="3137" y="391"/>
                </a:cubicBezTo>
                <a:cubicBezTo>
                  <a:pt x="3137" y="390"/>
                  <a:pt x="3136" y="390"/>
                  <a:pt x="3135" y="389"/>
                </a:cubicBezTo>
                <a:cubicBezTo>
                  <a:pt x="3134" y="389"/>
                  <a:pt x="3133" y="389"/>
                  <a:pt x="3132" y="389"/>
                </a:cubicBezTo>
                <a:cubicBezTo>
                  <a:pt x="3131" y="388"/>
                  <a:pt x="3130" y="388"/>
                  <a:pt x="3129" y="387"/>
                </a:cubicBezTo>
                <a:cubicBezTo>
                  <a:pt x="3128" y="387"/>
                  <a:pt x="3127" y="386"/>
                  <a:pt x="3127" y="385"/>
                </a:cubicBezTo>
                <a:cubicBezTo>
                  <a:pt x="3128" y="385"/>
                  <a:pt x="3129" y="386"/>
                  <a:pt x="3129" y="385"/>
                </a:cubicBezTo>
                <a:cubicBezTo>
                  <a:pt x="3129" y="385"/>
                  <a:pt x="3128" y="384"/>
                  <a:pt x="3128" y="383"/>
                </a:cubicBezTo>
                <a:cubicBezTo>
                  <a:pt x="3128" y="383"/>
                  <a:pt x="3127" y="382"/>
                  <a:pt x="3127" y="381"/>
                </a:cubicBezTo>
                <a:cubicBezTo>
                  <a:pt x="3126" y="381"/>
                  <a:pt x="3126" y="380"/>
                  <a:pt x="3126" y="380"/>
                </a:cubicBezTo>
                <a:cubicBezTo>
                  <a:pt x="3125" y="379"/>
                  <a:pt x="3124" y="378"/>
                  <a:pt x="3124" y="377"/>
                </a:cubicBezTo>
                <a:cubicBezTo>
                  <a:pt x="3123" y="377"/>
                  <a:pt x="3123" y="377"/>
                  <a:pt x="3122" y="376"/>
                </a:cubicBezTo>
                <a:cubicBezTo>
                  <a:pt x="3121" y="375"/>
                  <a:pt x="3121" y="374"/>
                  <a:pt x="3120" y="373"/>
                </a:cubicBezTo>
                <a:cubicBezTo>
                  <a:pt x="3118" y="371"/>
                  <a:pt x="3115" y="370"/>
                  <a:pt x="3112" y="370"/>
                </a:cubicBezTo>
                <a:cubicBezTo>
                  <a:pt x="3111" y="370"/>
                  <a:pt x="3109" y="371"/>
                  <a:pt x="3108" y="371"/>
                </a:cubicBezTo>
                <a:cubicBezTo>
                  <a:pt x="3107" y="372"/>
                  <a:pt x="3105" y="374"/>
                  <a:pt x="3104" y="373"/>
                </a:cubicBezTo>
                <a:cubicBezTo>
                  <a:pt x="3103" y="373"/>
                  <a:pt x="3106" y="370"/>
                  <a:pt x="3104" y="370"/>
                </a:cubicBezTo>
                <a:cubicBezTo>
                  <a:pt x="3102" y="370"/>
                  <a:pt x="3102" y="372"/>
                  <a:pt x="3101" y="373"/>
                </a:cubicBezTo>
                <a:cubicBezTo>
                  <a:pt x="3100" y="373"/>
                  <a:pt x="3093" y="377"/>
                  <a:pt x="3093" y="376"/>
                </a:cubicBezTo>
                <a:cubicBezTo>
                  <a:pt x="3093" y="374"/>
                  <a:pt x="3096" y="375"/>
                  <a:pt x="3096" y="374"/>
                </a:cubicBezTo>
                <a:cubicBezTo>
                  <a:pt x="3098" y="373"/>
                  <a:pt x="3098" y="372"/>
                  <a:pt x="3099" y="371"/>
                </a:cubicBezTo>
                <a:cubicBezTo>
                  <a:pt x="3099" y="370"/>
                  <a:pt x="3100" y="370"/>
                  <a:pt x="3100" y="370"/>
                </a:cubicBezTo>
                <a:cubicBezTo>
                  <a:pt x="3101" y="370"/>
                  <a:pt x="3101" y="369"/>
                  <a:pt x="3101" y="369"/>
                </a:cubicBezTo>
                <a:cubicBezTo>
                  <a:pt x="3102" y="368"/>
                  <a:pt x="3103" y="367"/>
                  <a:pt x="3103" y="366"/>
                </a:cubicBezTo>
                <a:cubicBezTo>
                  <a:pt x="3103" y="365"/>
                  <a:pt x="3101" y="366"/>
                  <a:pt x="3100" y="366"/>
                </a:cubicBezTo>
                <a:cubicBezTo>
                  <a:pt x="3099" y="365"/>
                  <a:pt x="3098" y="366"/>
                  <a:pt x="3098" y="366"/>
                </a:cubicBezTo>
                <a:cubicBezTo>
                  <a:pt x="3096" y="366"/>
                  <a:pt x="3095" y="365"/>
                  <a:pt x="3094" y="365"/>
                </a:cubicBezTo>
                <a:cubicBezTo>
                  <a:pt x="3093" y="365"/>
                  <a:pt x="3092" y="366"/>
                  <a:pt x="3091" y="367"/>
                </a:cubicBezTo>
                <a:cubicBezTo>
                  <a:pt x="3089" y="367"/>
                  <a:pt x="3088" y="366"/>
                  <a:pt x="3089" y="365"/>
                </a:cubicBezTo>
                <a:cubicBezTo>
                  <a:pt x="3090" y="363"/>
                  <a:pt x="3091" y="363"/>
                  <a:pt x="3092" y="363"/>
                </a:cubicBezTo>
                <a:cubicBezTo>
                  <a:pt x="3093" y="362"/>
                  <a:pt x="3093" y="361"/>
                  <a:pt x="3092" y="361"/>
                </a:cubicBezTo>
                <a:cubicBezTo>
                  <a:pt x="3091" y="361"/>
                  <a:pt x="3090" y="361"/>
                  <a:pt x="3089" y="361"/>
                </a:cubicBezTo>
                <a:cubicBezTo>
                  <a:pt x="3089" y="360"/>
                  <a:pt x="3088" y="360"/>
                  <a:pt x="3087" y="360"/>
                </a:cubicBezTo>
                <a:cubicBezTo>
                  <a:pt x="3085" y="360"/>
                  <a:pt x="3082" y="362"/>
                  <a:pt x="3080" y="360"/>
                </a:cubicBezTo>
                <a:cubicBezTo>
                  <a:pt x="3079" y="360"/>
                  <a:pt x="3079" y="360"/>
                  <a:pt x="3078" y="359"/>
                </a:cubicBezTo>
                <a:cubicBezTo>
                  <a:pt x="3078" y="359"/>
                  <a:pt x="3077" y="359"/>
                  <a:pt x="3076" y="359"/>
                </a:cubicBezTo>
                <a:cubicBezTo>
                  <a:pt x="3076" y="359"/>
                  <a:pt x="3076" y="358"/>
                  <a:pt x="3075" y="359"/>
                </a:cubicBezTo>
                <a:cubicBezTo>
                  <a:pt x="3074" y="359"/>
                  <a:pt x="3074" y="359"/>
                  <a:pt x="3073" y="359"/>
                </a:cubicBezTo>
                <a:cubicBezTo>
                  <a:pt x="3072" y="359"/>
                  <a:pt x="3071" y="359"/>
                  <a:pt x="3070" y="359"/>
                </a:cubicBezTo>
                <a:cubicBezTo>
                  <a:pt x="3069" y="359"/>
                  <a:pt x="3068" y="356"/>
                  <a:pt x="3069" y="355"/>
                </a:cubicBezTo>
                <a:cubicBezTo>
                  <a:pt x="3069" y="355"/>
                  <a:pt x="3070" y="356"/>
                  <a:pt x="3070" y="356"/>
                </a:cubicBezTo>
                <a:cubicBezTo>
                  <a:pt x="3071" y="356"/>
                  <a:pt x="3072" y="356"/>
                  <a:pt x="3072" y="356"/>
                </a:cubicBezTo>
                <a:cubicBezTo>
                  <a:pt x="3073" y="357"/>
                  <a:pt x="3073" y="357"/>
                  <a:pt x="3074" y="357"/>
                </a:cubicBezTo>
                <a:cubicBezTo>
                  <a:pt x="3075" y="357"/>
                  <a:pt x="3075" y="356"/>
                  <a:pt x="3075" y="356"/>
                </a:cubicBezTo>
                <a:cubicBezTo>
                  <a:pt x="3075" y="355"/>
                  <a:pt x="3075" y="354"/>
                  <a:pt x="3076" y="354"/>
                </a:cubicBezTo>
                <a:cubicBezTo>
                  <a:pt x="3077" y="353"/>
                  <a:pt x="3077" y="353"/>
                  <a:pt x="3078" y="353"/>
                </a:cubicBezTo>
                <a:cubicBezTo>
                  <a:pt x="3078" y="352"/>
                  <a:pt x="3079" y="352"/>
                  <a:pt x="3080" y="352"/>
                </a:cubicBezTo>
                <a:cubicBezTo>
                  <a:pt x="3080" y="352"/>
                  <a:pt x="3081" y="353"/>
                  <a:pt x="3081" y="353"/>
                </a:cubicBezTo>
                <a:cubicBezTo>
                  <a:pt x="3081" y="354"/>
                  <a:pt x="3082" y="354"/>
                  <a:pt x="3083" y="355"/>
                </a:cubicBezTo>
                <a:cubicBezTo>
                  <a:pt x="3083" y="355"/>
                  <a:pt x="3084" y="355"/>
                  <a:pt x="3084" y="356"/>
                </a:cubicBezTo>
                <a:cubicBezTo>
                  <a:pt x="3085" y="358"/>
                  <a:pt x="3086" y="358"/>
                  <a:pt x="3087" y="356"/>
                </a:cubicBezTo>
                <a:cubicBezTo>
                  <a:pt x="3088" y="356"/>
                  <a:pt x="3088" y="355"/>
                  <a:pt x="3089" y="354"/>
                </a:cubicBezTo>
                <a:cubicBezTo>
                  <a:pt x="3090" y="354"/>
                  <a:pt x="3090" y="354"/>
                  <a:pt x="3091" y="354"/>
                </a:cubicBezTo>
                <a:cubicBezTo>
                  <a:pt x="3092" y="353"/>
                  <a:pt x="3092" y="351"/>
                  <a:pt x="3092" y="350"/>
                </a:cubicBezTo>
                <a:cubicBezTo>
                  <a:pt x="3092" y="349"/>
                  <a:pt x="3091" y="349"/>
                  <a:pt x="3091" y="348"/>
                </a:cubicBezTo>
                <a:cubicBezTo>
                  <a:pt x="3090" y="348"/>
                  <a:pt x="3089" y="347"/>
                  <a:pt x="3088" y="347"/>
                </a:cubicBezTo>
                <a:cubicBezTo>
                  <a:pt x="3088" y="346"/>
                  <a:pt x="3087" y="346"/>
                  <a:pt x="3087" y="345"/>
                </a:cubicBezTo>
                <a:cubicBezTo>
                  <a:pt x="3086" y="344"/>
                  <a:pt x="3085" y="343"/>
                  <a:pt x="3084" y="343"/>
                </a:cubicBezTo>
                <a:cubicBezTo>
                  <a:pt x="3082" y="342"/>
                  <a:pt x="3080" y="342"/>
                  <a:pt x="3079" y="341"/>
                </a:cubicBezTo>
                <a:cubicBezTo>
                  <a:pt x="3077" y="341"/>
                  <a:pt x="3075" y="340"/>
                  <a:pt x="3074" y="340"/>
                </a:cubicBezTo>
                <a:cubicBezTo>
                  <a:pt x="3070" y="339"/>
                  <a:pt x="3067" y="339"/>
                  <a:pt x="3064" y="337"/>
                </a:cubicBezTo>
                <a:cubicBezTo>
                  <a:pt x="3061" y="336"/>
                  <a:pt x="3057" y="335"/>
                  <a:pt x="3054" y="335"/>
                </a:cubicBezTo>
                <a:cubicBezTo>
                  <a:pt x="3051" y="335"/>
                  <a:pt x="3048" y="335"/>
                  <a:pt x="3045" y="335"/>
                </a:cubicBezTo>
                <a:cubicBezTo>
                  <a:pt x="3043" y="335"/>
                  <a:pt x="3041" y="335"/>
                  <a:pt x="3039" y="335"/>
                </a:cubicBezTo>
                <a:cubicBezTo>
                  <a:pt x="3036" y="335"/>
                  <a:pt x="3034" y="336"/>
                  <a:pt x="3031" y="338"/>
                </a:cubicBezTo>
                <a:cubicBezTo>
                  <a:pt x="3030" y="339"/>
                  <a:pt x="3029" y="340"/>
                  <a:pt x="3028" y="342"/>
                </a:cubicBezTo>
                <a:cubicBezTo>
                  <a:pt x="3028" y="343"/>
                  <a:pt x="3027" y="344"/>
                  <a:pt x="3025" y="345"/>
                </a:cubicBezTo>
                <a:cubicBezTo>
                  <a:pt x="3024" y="346"/>
                  <a:pt x="3023" y="346"/>
                  <a:pt x="3022" y="348"/>
                </a:cubicBezTo>
                <a:cubicBezTo>
                  <a:pt x="3020" y="351"/>
                  <a:pt x="3018" y="354"/>
                  <a:pt x="3014" y="356"/>
                </a:cubicBezTo>
                <a:cubicBezTo>
                  <a:pt x="3011" y="357"/>
                  <a:pt x="3007" y="357"/>
                  <a:pt x="3003" y="357"/>
                </a:cubicBezTo>
                <a:cubicBezTo>
                  <a:pt x="3001" y="357"/>
                  <a:pt x="2999" y="358"/>
                  <a:pt x="2997" y="359"/>
                </a:cubicBezTo>
                <a:cubicBezTo>
                  <a:pt x="2996" y="359"/>
                  <a:pt x="2995" y="359"/>
                  <a:pt x="2994" y="359"/>
                </a:cubicBezTo>
                <a:cubicBezTo>
                  <a:pt x="2993" y="359"/>
                  <a:pt x="2991" y="360"/>
                  <a:pt x="2991" y="359"/>
                </a:cubicBezTo>
                <a:cubicBezTo>
                  <a:pt x="2990" y="359"/>
                  <a:pt x="2991" y="358"/>
                  <a:pt x="2991" y="358"/>
                </a:cubicBezTo>
                <a:cubicBezTo>
                  <a:pt x="2992" y="357"/>
                  <a:pt x="2991" y="357"/>
                  <a:pt x="2992" y="356"/>
                </a:cubicBezTo>
                <a:cubicBezTo>
                  <a:pt x="2993" y="356"/>
                  <a:pt x="2993" y="356"/>
                  <a:pt x="2994" y="356"/>
                </a:cubicBezTo>
                <a:cubicBezTo>
                  <a:pt x="2995" y="356"/>
                  <a:pt x="2997" y="355"/>
                  <a:pt x="2996" y="354"/>
                </a:cubicBezTo>
                <a:cubicBezTo>
                  <a:pt x="2996" y="353"/>
                  <a:pt x="2995" y="353"/>
                  <a:pt x="2994" y="353"/>
                </a:cubicBezTo>
                <a:cubicBezTo>
                  <a:pt x="2994" y="353"/>
                  <a:pt x="2993" y="352"/>
                  <a:pt x="2993" y="352"/>
                </a:cubicBezTo>
                <a:cubicBezTo>
                  <a:pt x="2993" y="351"/>
                  <a:pt x="2992" y="350"/>
                  <a:pt x="2993" y="350"/>
                </a:cubicBezTo>
                <a:cubicBezTo>
                  <a:pt x="2994" y="350"/>
                  <a:pt x="2994" y="351"/>
                  <a:pt x="2995" y="351"/>
                </a:cubicBezTo>
                <a:cubicBezTo>
                  <a:pt x="2996" y="352"/>
                  <a:pt x="2998" y="352"/>
                  <a:pt x="2999" y="353"/>
                </a:cubicBezTo>
                <a:cubicBezTo>
                  <a:pt x="3000" y="353"/>
                  <a:pt x="3001" y="352"/>
                  <a:pt x="3003" y="352"/>
                </a:cubicBezTo>
                <a:cubicBezTo>
                  <a:pt x="3004" y="351"/>
                  <a:pt x="3006" y="352"/>
                  <a:pt x="3007" y="351"/>
                </a:cubicBezTo>
                <a:cubicBezTo>
                  <a:pt x="3009" y="351"/>
                  <a:pt x="3010" y="350"/>
                  <a:pt x="3008" y="349"/>
                </a:cubicBezTo>
                <a:cubicBezTo>
                  <a:pt x="3007" y="348"/>
                  <a:pt x="3006" y="347"/>
                  <a:pt x="3005" y="346"/>
                </a:cubicBezTo>
                <a:cubicBezTo>
                  <a:pt x="3005" y="345"/>
                  <a:pt x="3005" y="344"/>
                  <a:pt x="3005" y="344"/>
                </a:cubicBezTo>
                <a:cubicBezTo>
                  <a:pt x="3005" y="343"/>
                  <a:pt x="3006" y="342"/>
                  <a:pt x="3006" y="342"/>
                </a:cubicBezTo>
                <a:cubicBezTo>
                  <a:pt x="3007" y="341"/>
                  <a:pt x="3007" y="339"/>
                  <a:pt x="3009" y="340"/>
                </a:cubicBezTo>
                <a:cubicBezTo>
                  <a:pt x="3010" y="340"/>
                  <a:pt x="3010" y="341"/>
                  <a:pt x="3010" y="342"/>
                </a:cubicBezTo>
                <a:cubicBezTo>
                  <a:pt x="3010" y="343"/>
                  <a:pt x="3010" y="343"/>
                  <a:pt x="3010" y="344"/>
                </a:cubicBezTo>
                <a:cubicBezTo>
                  <a:pt x="3011" y="344"/>
                  <a:pt x="3012" y="347"/>
                  <a:pt x="3013" y="345"/>
                </a:cubicBezTo>
                <a:cubicBezTo>
                  <a:pt x="3013" y="345"/>
                  <a:pt x="3013" y="344"/>
                  <a:pt x="3013" y="343"/>
                </a:cubicBezTo>
                <a:cubicBezTo>
                  <a:pt x="3014" y="343"/>
                  <a:pt x="3014" y="343"/>
                  <a:pt x="3015" y="343"/>
                </a:cubicBezTo>
                <a:cubicBezTo>
                  <a:pt x="3016" y="342"/>
                  <a:pt x="3018" y="342"/>
                  <a:pt x="3017" y="344"/>
                </a:cubicBezTo>
                <a:cubicBezTo>
                  <a:pt x="3016" y="345"/>
                  <a:pt x="3015" y="345"/>
                  <a:pt x="3014" y="346"/>
                </a:cubicBezTo>
                <a:cubicBezTo>
                  <a:pt x="3014" y="346"/>
                  <a:pt x="3014" y="346"/>
                  <a:pt x="3014" y="347"/>
                </a:cubicBezTo>
                <a:cubicBezTo>
                  <a:pt x="3013" y="347"/>
                  <a:pt x="3013" y="347"/>
                  <a:pt x="3012" y="347"/>
                </a:cubicBezTo>
                <a:cubicBezTo>
                  <a:pt x="3011" y="348"/>
                  <a:pt x="3012" y="349"/>
                  <a:pt x="3012" y="350"/>
                </a:cubicBezTo>
                <a:cubicBezTo>
                  <a:pt x="3012" y="350"/>
                  <a:pt x="3012" y="351"/>
                  <a:pt x="3011" y="351"/>
                </a:cubicBezTo>
                <a:cubicBezTo>
                  <a:pt x="3011" y="352"/>
                  <a:pt x="3011" y="352"/>
                  <a:pt x="3011" y="353"/>
                </a:cubicBezTo>
                <a:cubicBezTo>
                  <a:pt x="3012" y="353"/>
                  <a:pt x="3012" y="353"/>
                  <a:pt x="3012" y="354"/>
                </a:cubicBezTo>
                <a:cubicBezTo>
                  <a:pt x="3013" y="355"/>
                  <a:pt x="3013" y="354"/>
                  <a:pt x="3014" y="353"/>
                </a:cubicBezTo>
                <a:cubicBezTo>
                  <a:pt x="3014" y="352"/>
                  <a:pt x="3015" y="351"/>
                  <a:pt x="3016" y="350"/>
                </a:cubicBezTo>
                <a:cubicBezTo>
                  <a:pt x="3018" y="349"/>
                  <a:pt x="3021" y="348"/>
                  <a:pt x="3022" y="346"/>
                </a:cubicBezTo>
                <a:cubicBezTo>
                  <a:pt x="3023" y="345"/>
                  <a:pt x="3023" y="345"/>
                  <a:pt x="3024" y="344"/>
                </a:cubicBezTo>
                <a:cubicBezTo>
                  <a:pt x="3024" y="343"/>
                  <a:pt x="3025" y="343"/>
                  <a:pt x="3026" y="343"/>
                </a:cubicBezTo>
                <a:cubicBezTo>
                  <a:pt x="3026" y="342"/>
                  <a:pt x="3027" y="341"/>
                  <a:pt x="3027" y="341"/>
                </a:cubicBezTo>
                <a:cubicBezTo>
                  <a:pt x="3028" y="340"/>
                  <a:pt x="3029" y="340"/>
                  <a:pt x="3029" y="338"/>
                </a:cubicBezTo>
                <a:cubicBezTo>
                  <a:pt x="3030" y="338"/>
                  <a:pt x="3030" y="337"/>
                  <a:pt x="3029" y="336"/>
                </a:cubicBezTo>
                <a:cubicBezTo>
                  <a:pt x="3028" y="336"/>
                  <a:pt x="3027" y="337"/>
                  <a:pt x="3027" y="337"/>
                </a:cubicBezTo>
                <a:cubicBezTo>
                  <a:pt x="3026" y="337"/>
                  <a:pt x="3025" y="337"/>
                  <a:pt x="3025" y="337"/>
                </a:cubicBezTo>
                <a:cubicBezTo>
                  <a:pt x="3021" y="336"/>
                  <a:pt x="3018" y="336"/>
                  <a:pt x="3015" y="336"/>
                </a:cubicBezTo>
                <a:cubicBezTo>
                  <a:pt x="3014" y="337"/>
                  <a:pt x="3014" y="337"/>
                  <a:pt x="3013" y="337"/>
                </a:cubicBezTo>
                <a:cubicBezTo>
                  <a:pt x="3012" y="337"/>
                  <a:pt x="3011" y="337"/>
                  <a:pt x="3010" y="337"/>
                </a:cubicBezTo>
                <a:cubicBezTo>
                  <a:pt x="3008" y="337"/>
                  <a:pt x="3006" y="337"/>
                  <a:pt x="3004" y="337"/>
                </a:cubicBezTo>
                <a:cubicBezTo>
                  <a:pt x="3001" y="337"/>
                  <a:pt x="2998" y="338"/>
                  <a:pt x="2995" y="338"/>
                </a:cubicBezTo>
                <a:cubicBezTo>
                  <a:pt x="2993" y="338"/>
                  <a:pt x="2992" y="338"/>
                  <a:pt x="2990" y="338"/>
                </a:cubicBezTo>
                <a:cubicBezTo>
                  <a:pt x="2989" y="338"/>
                  <a:pt x="2988" y="339"/>
                  <a:pt x="2986" y="339"/>
                </a:cubicBezTo>
                <a:cubicBezTo>
                  <a:pt x="2985" y="339"/>
                  <a:pt x="2983" y="339"/>
                  <a:pt x="2982" y="339"/>
                </a:cubicBezTo>
                <a:cubicBezTo>
                  <a:pt x="2981" y="339"/>
                  <a:pt x="2980" y="339"/>
                  <a:pt x="2980" y="339"/>
                </a:cubicBezTo>
                <a:cubicBezTo>
                  <a:pt x="2979" y="339"/>
                  <a:pt x="2979" y="339"/>
                  <a:pt x="2980" y="339"/>
                </a:cubicBezTo>
                <a:cubicBezTo>
                  <a:pt x="2980" y="338"/>
                  <a:pt x="2981" y="338"/>
                  <a:pt x="2982" y="338"/>
                </a:cubicBezTo>
                <a:cubicBezTo>
                  <a:pt x="2982" y="338"/>
                  <a:pt x="2983" y="337"/>
                  <a:pt x="2984" y="337"/>
                </a:cubicBezTo>
                <a:cubicBezTo>
                  <a:pt x="2985" y="336"/>
                  <a:pt x="2986" y="335"/>
                  <a:pt x="2987" y="334"/>
                </a:cubicBezTo>
                <a:cubicBezTo>
                  <a:pt x="2990" y="333"/>
                  <a:pt x="2993" y="332"/>
                  <a:pt x="2996" y="333"/>
                </a:cubicBezTo>
                <a:cubicBezTo>
                  <a:pt x="2997" y="334"/>
                  <a:pt x="2998" y="335"/>
                  <a:pt x="3000" y="335"/>
                </a:cubicBezTo>
                <a:cubicBezTo>
                  <a:pt x="3001" y="335"/>
                  <a:pt x="3003" y="335"/>
                  <a:pt x="3005" y="335"/>
                </a:cubicBezTo>
                <a:cubicBezTo>
                  <a:pt x="3008" y="335"/>
                  <a:pt x="3011" y="334"/>
                  <a:pt x="3014" y="335"/>
                </a:cubicBezTo>
                <a:cubicBezTo>
                  <a:pt x="3017" y="335"/>
                  <a:pt x="3019" y="335"/>
                  <a:pt x="3022" y="335"/>
                </a:cubicBezTo>
                <a:cubicBezTo>
                  <a:pt x="3023" y="335"/>
                  <a:pt x="3024" y="335"/>
                  <a:pt x="3026" y="335"/>
                </a:cubicBezTo>
                <a:cubicBezTo>
                  <a:pt x="3027" y="335"/>
                  <a:pt x="3028" y="335"/>
                  <a:pt x="3029" y="335"/>
                </a:cubicBezTo>
                <a:cubicBezTo>
                  <a:pt x="3029" y="334"/>
                  <a:pt x="3026" y="334"/>
                  <a:pt x="3025" y="334"/>
                </a:cubicBezTo>
                <a:cubicBezTo>
                  <a:pt x="3024" y="333"/>
                  <a:pt x="3023" y="333"/>
                  <a:pt x="3021" y="333"/>
                </a:cubicBezTo>
                <a:cubicBezTo>
                  <a:pt x="3018" y="331"/>
                  <a:pt x="3015" y="330"/>
                  <a:pt x="3012" y="330"/>
                </a:cubicBezTo>
                <a:cubicBezTo>
                  <a:pt x="3008" y="329"/>
                  <a:pt x="3005" y="328"/>
                  <a:pt x="3001" y="327"/>
                </a:cubicBezTo>
                <a:cubicBezTo>
                  <a:pt x="2997" y="327"/>
                  <a:pt x="2993" y="326"/>
                  <a:pt x="2989" y="325"/>
                </a:cubicBezTo>
                <a:cubicBezTo>
                  <a:pt x="2985" y="324"/>
                  <a:pt x="2981" y="324"/>
                  <a:pt x="2977" y="324"/>
                </a:cubicBezTo>
                <a:cubicBezTo>
                  <a:pt x="2976" y="323"/>
                  <a:pt x="2975" y="324"/>
                  <a:pt x="2974" y="324"/>
                </a:cubicBezTo>
                <a:cubicBezTo>
                  <a:pt x="2973" y="324"/>
                  <a:pt x="2973" y="324"/>
                  <a:pt x="2972" y="324"/>
                </a:cubicBezTo>
                <a:cubicBezTo>
                  <a:pt x="2971" y="323"/>
                  <a:pt x="2970" y="323"/>
                  <a:pt x="2969" y="323"/>
                </a:cubicBezTo>
                <a:cubicBezTo>
                  <a:pt x="2968" y="323"/>
                  <a:pt x="2967" y="323"/>
                  <a:pt x="2966" y="323"/>
                </a:cubicBezTo>
                <a:cubicBezTo>
                  <a:pt x="2961" y="322"/>
                  <a:pt x="2957" y="322"/>
                  <a:pt x="2952" y="322"/>
                </a:cubicBezTo>
                <a:cubicBezTo>
                  <a:pt x="2951" y="322"/>
                  <a:pt x="2950" y="322"/>
                  <a:pt x="2950" y="322"/>
                </a:cubicBezTo>
                <a:cubicBezTo>
                  <a:pt x="2949" y="322"/>
                  <a:pt x="2948" y="322"/>
                  <a:pt x="2947" y="322"/>
                </a:cubicBezTo>
                <a:cubicBezTo>
                  <a:pt x="2946" y="322"/>
                  <a:pt x="2945" y="321"/>
                  <a:pt x="2945" y="321"/>
                </a:cubicBezTo>
                <a:cubicBezTo>
                  <a:pt x="2944" y="322"/>
                  <a:pt x="2943" y="322"/>
                  <a:pt x="2942" y="322"/>
                </a:cubicBezTo>
                <a:cubicBezTo>
                  <a:pt x="2941" y="322"/>
                  <a:pt x="2939" y="322"/>
                  <a:pt x="2938" y="322"/>
                </a:cubicBezTo>
                <a:cubicBezTo>
                  <a:pt x="2937" y="322"/>
                  <a:pt x="2936" y="322"/>
                  <a:pt x="2935" y="321"/>
                </a:cubicBezTo>
                <a:cubicBezTo>
                  <a:pt x="2933" y="320"/>
                  <a:pt x="2931" y="320"/>
                  <a:pt x="2929" y="319"/>
                </a:cubicBezTo>
                <a:cubicBezTo>
                  <a:pt x="2927" y="319"/>
                  <a:pt x="2924" y="317"/>
                  <a:pt x="2921" y="316"/>
                </a:cubicBezTo>
                <a:cubicBezTo>
                  <a:pt x="2919" y="316"/>
                  <a:pt x="2916" y="315"/>
                  <a:pt x="2913" y="315"/>
                </a:cubicBezTo>
                <a:cubicBezTo>
                  <a:pt x="2911" y="315"/>
                  <a:pt x="2910" y="315"/>
                  <a:pt x="2908" y="315"/>
                </a:cubicBezTo>
                <a:cubicBezTo>
                  <a:pt x="2908" y="315"/>
                  <a:pt x="2905" y="315"/>
                  <a:pt x="2905" y="316"/>
                </a:cubicBezTo>
                <a:cubicBezTo>
                  <a:pt x="2905" y="316"/>
                  <a:pt x="2906" y="316"/>
                  <a:pt x="2906" y="317"/>
                </a:cubicBezTo>
                <a:cubicBezTo>
                  <a:pt x="2907" y="317"/>
                  <a:pt x="2908" y="318"/>
                  <a:pt x="2908" y="318"/>
                </a:cubicBezTo>
                <a:cubicBezTo>
                  <a:pt x="2909" y="319"/>
                  <a:pt x="2909" y="321"/>
                  <a:pt x="2910" y="322"/>
                </a:cubicBezTo>
                <a:cubicBezTo>
                  <a:pt x="2911" y="323"/>
                  <a:pt x="2912" y="323"/>
                  <a:pt x="2913" y="325"/>
                </a:cubicBezTo>
                <a:cubicBezTo>
                  <a:pt x="2915" y="326"/>
                  <a:pt x="2914" y="327"/>
                  <a:pt x="2912" y="327"/>
                </a:cubicBezTo>
                <a:cubicBezTo>
                  <a:pt x="2909" y="327"/>
                  <a:pt x="2907" y="330"/>
                  <a:pt x="2904" y="330"/>
                </a:cubicBezTo>
                <a:cubicBezTo>
                  <a:pt x="2903" y="330"/>
                  <a:pt x="2901" y="330"/>
                  <a:pt x="2899" y="330"/>
                </a:cubicBezTo>
                <a:cubicBezTo>
                  <a:pt x="2897" y="330"/>
                  <a:pt x="2895" y="330"/>
                  <a:pt x="2894" y="330"/>
                </a:cubicBezTo>
                <a:cubicBezTo>
                  <a:pt x="2891" y="331"/>
                  <a:pt x="2890" y="332"/>
                  <a:pt x="2888" y="333"/>
                </a:cubicBezTo>
                <a:cubicBezTo>
                  <a:pt x="2886" y="333"/>
                  <a:pt x="2885" y="334"/>
                  <a:pt x="2884" y="335"/>
                </a:cubicBezTo>
                <a:cubicBezTo>
                  <a:pt x="2883" y="336"/>
                  <a:pt x="2882" y="336"/>
                  <a:pt x="2880" y="337"/>
                </a:cubicBezTo>
                <a:cubicBezTo>
                  <a:pt x="2879" y="338"/>
                  <a:pt x="2877" y="338"/>
                  <a:pt x="2877" y="339"/>
                </a:cubicBezTo>
                <a:cubicBezTo>
                  <a:pt x="2877" y="339"/>
                  <a:pt x="2877" y="340"/>
                  <a:pt x="2877" y="340"/>
                </a:cubicBezTo>
                <a:cubicBezTo>
                  <a:pt x="2878" y="340"/>
                  <a:pt x="2878" y="341"/>
                  <a:pt x="2878" y="341"/>
                </a:cubicBezTo>
                <a:cubicBezTo>
                  <a:pt x="2878" y="342"/>
                  <a:pt x="2878" y="342"/>
                  <a:pt x="2879" y="342"/>
                </a:cubicBezTo>
                <a:cubicBezTo>
                  <a:pt x="2880" y="342"/>
                  <a:pt x="2881" y="342"/>
                  <a:pt x="2881" y="342"/>
                </a:cubicBezTo>
                <a:cubicBezTo>
                  <a:pt x="2882" y="341"/>
                  <a:pt x="2883" y="341"/>
                  <a:pt x="2883" y="341"/>
                </a:cubicBezTo>
                <a:cubicBezTo>
                  <a:pt x="2885" y="341"/>
                  <a:pt x="2885" y="339"/>
                  <a:pt x="2887" y="339"/>
                </a:cubicBezTo>
                <a:cubicBezTo>
                  <a:pt x="2888" y="339"/>
                  <a:pt x="2888" y="340"/>
                  <a:pt x="2889" y="340"/>
                </a:cubicBezTo>
                <a:cubicBezTo>
                  <a:pt x="2890" y="340"/>
                  <a:pt x="2890" y="340"/>
                  <a:pt x="2891" y="340"/>
                </a:cubicBezTo>
                <a:cubicBezTo>
                  <a:pt x="2893" y="340"/>
                  <a:pt x="2894" y="339"/>
                  <a:pt x="2895" y="340"/>
                </a:cubicBezTo>
                <a:cubicBezTo>
                  <a:pt x="2896" y="340"/>
                  <a:pt x="2897" y="341"/>
                  <a:pt x="2896" y="342"/>
                </a:cubicBezTo>
                <a:cubicBezTo>
                  <a:pt x="2896" y="343"/>
                  <a:pt x="2895" y="343"/>
                  <a:pt x="2894" y="343"/>
                </a:cubicBezTo>
                <a:cubicBezTo>
                  <a:pt x="2893" y="343"/>
                  <a:pt x="2891" y="343"/>
                  <a:pt x="2890" y="344"/>
                </a:cubicBezTo>
                <a:cubicBezTo>
                  <a:pt x="2890" y="345"/>
                  <a:pt x="2889" y="346"/>
                  <a:pt x="2889" y="346"/>
                </a:cubicBezTo>
                <a:cubicBezTo>
                  <a:pt x="2889" y="347"/>
                  <a:pt x="2888" y="347"/>
                  <a:pt x="2888" y="348"/>
                </a:cubicBezTo>
                <a:cubicBezTo>
                  <a:pt x="2887" y="349"/>
                  <a:pt x="2886" y="350"/>
                  <a:pt x="2884" y="350"/>
                </a:cubicBezTo>
                <a:cubicBezTo>
                  <a:pt x="2884" y="349"/>
                  <a:pt x="2882" y="349"/>
                  <a:pt x="2882" y="350"/>
                </a:cubicBezTo>
                <a:cubicBezTo>
                  <a:pt x="2882" y="351"/>
                  <a:pt x="2883" y="351"/>
                  <a:pt x="2884" y="350"/>
                </a:cubicBezTo>
                <a:cubicBezTo>
                  <a:pt x="2885" y="350"/>
                  <a:pt x="2886" y="351"/>
                  <a:pt x="2887" y="352"/>
                </a:cubicBezTo>
                <a:cubicBezTo>
                  <a:pt x="2887" y="353"/>
                  <a:pt x="2887" y="354"/>
                  <a:pt x="2887" y="354"/>
                </a:cubicBezTo>
                <a:cubicBezTo>
                  <a:pt x="2887" y="355"/>
                  <a:pt x="2888" y="356"/>
                  <a:pt x="2888" y="357"/>
                </a:cubicBezTo>
                <a:cubicBezTo>
                  <a:pt x="2888" y="358"/>
                  <a:pt x="2888" y="358"/>
                  <a:pt x="2888" y="359"/>
                </a:cubicBezTo>
                <a:cubicBezTo>
                  <a:pt x="2888" y="360"/>
                  <a:pt x="2888" y="361"/>
                  <a:pt x="2889" y="362"/>
                </a:cubicBezTo>
                <a:cubicBezTo>
                  <a:pt x="2890" y="363"/>
                  <a:pt x="2891" y="363"/>
                  <a:pt x="2891" y="364"/>
                </a:cubicBezTo>
                <a:cubicBezTo>
                  <a:pt x="2892" y="364"/>
                  <a:pt x="2892" y="365"/>
                  <a:pt x="2893" y="365"/>
                </a:cubicBezTo>
                <a:cubicBezTo>
                  <a:pt x="2893" y="366"/>
                  <a:pt x="2894" y="366"/>
                  <a:pt x="2894" y="367"/>
                </a:cubicBezTo>
                <a:cubicBezTo>
                  <a:pt x="2893" y="367"/>
                  <a:pt x="2892" y="367"/>
                  <a:pt x="2891" y="367"/>
                </a:cubicBezTo>
                <a:cubicBezTo>
                  <a:pt x="2890" y="368"/>
                  <a:pt x="2890" y="368"/>
                  <a:pt x="2889" y="368"/>
                </a:cubicBezTo>
                <a:cubicBezTo>
                  <a:pt x="2888" y="368"/>
                  <a:pt x="2888" y="367"/>
                  <a:pt x="2887" y="367"/>
                </a:cubicBezTo>
                <a:cubicBezTo>
                  <a:pt x="2886" y="366"/>
                  <a:pt x="2883" y="366"/>
                  <a:pt x="2883" y="367"/>
                </a:cubicBezTo>
                <a:cubicBezTo>
                  <a:pt x="2882" y="368"/>
                  <a:pt x="2882" y="368"/>
                  <a:pt x="2881" y="369"/>
                </a:cubicBezTo>
                <a:cubicBezTo>
                  <a:pt x="2881" y="370"/>
                  <a:pt x="2879" y="370"/>
                  <a:pt x="2878" y="369"/>
                </a:cubicBezTo>
                <a:cubicBezTo>
                  <a:pt x="2877" y="368"/>
                  <a:pt x="2877" y="366"/>
                  <a:pt x="2876" y="364"/>
                </a:cubicBezTo>
                <a:cubicBezTo>
                  <a:pt x="2874" y="363"/>
                  <a:pt x="2873" y="362"/>
                  <a:pt x="2871" y="362"/>
                </a:cubicBezTo>
                <a:cubicBezTo>
                  <a:pt x="2869" y="361"/>
                  <a:pt x="2868" y="362"/>
                  <a:pt x="2867" y="364"/>
                </a:cubicBezTo>
                <a:cubicBezTo>
                  <a:pt x="2866" y="364"/>
                  <a:pt x="2866" y="365"/>
                  <a:pt x="2865" y="365"/>
                </a:cubicBezTo>
                <a:cubicBezTo>
                  <a:pt x="2865" y="365"/>
                  <a:pt x="2863" y="365"/>
                  <a:pt x="2863" y="365"/>
                </a:cubicBezTo>
                <a:cubicBezTo>
                  <a:pt x="2862" y="364"/>
                  <a:pt x="2866" y="364"/>
                  <a:pt x="2864" y="362"/>
                </a:cubicBezTo>
                <a:cubicBezTo>
                  <a:pt x="2864" y="362"/>
                  <a:pt x="2862" y="362"/>
                  <a:pt x="2861" y="362"/>
                </a:cubicBezTo>
                <a:cubicBezTo>
                  <a:pt x="2860" y="363"/>
                  <a:pt x="2859" y="362"/>
                  <a:pt x="2858" y="363"/>
                </a:cubicBezTo>
                <a:cubicBezTo>
                  <a:pt x="2857" y="363"/>
                  <a:pt x="2856" y="364"/>
                  <a:pt x="2855" y="365"/>
                </a:cubicBezTo>
                <a:cubicBezTo>
                  <a:pt x="2854" y="366"/>
                  <a:pt x="2853" y="366"/>
                  <a:pt x="2851" y="366"/>
                </a:cubicBezTo>
                <a:cubicBezTo>
                  <a:pt x="2850" y="366"/>
                  <a:pt x="2850" y="366"/>
                  <a:pt x="2849" y="366"/>
                </a:cubicBezTo>
                <a:cubicBezTo>
                  <a:pt x="2848" y="366"/>
                  <a:pt x="2847" y="366"/>
                  <a:pt x="2846" y="366"/>
                </a:cubicBezTo>
                <a:cubicBezTo>
                  <a:pt x="2843" y="366"/>
                  <a:pt x="2840" y="366"/>
                  <a:pt x="2837" y="366"/>
                </a:cubicBezTo>
                <a:cubicBezTo>
                  <a:pt x="2836" y="366"/>
                  <a:pt x="2835" y="366"/>
                  <a:pt x="2835" y="367"/>
                </a:cubicBezTo>
                <a:cubicBezTo>
                  <a:pt x="2835" y="367"/>
                  <a:pt x="2836" y="367"/>
                  <a:pt x="2837" y="367"/>
                </a:cubicBezTo>
                <a:cubicBezTo>
                  <a:pt x="2837" y="367"/>
                  <a:pt x="2838" y="368"/>
                  <a:pt x="2838" y="368"/>
                </a:cubicBezTo>
                <a:cubicBezTo>
                  <a:pt x="2840" y="368"/>
                  <a:pt x="2841" y="367"/>
                  <a:pt x="2842" y="367"/>
                </a:cubicBezTo>
                <a:cubicBezTo>
                  <a:pt x="2844" y="366"/>
                  <a:pt x="2844" y="368"/>
                  <a:pt x="2846" y="369"/>
                </a:cubicBezTo>
                <a:cubicBezTo>
                  <a:pt x="2846" y="369"/>
                  <a:pt x="2847" y="369"/>
                  <a:pt x="2847" y="369"/>
                </a:cubicBezTo>
                <a:cubicBezTo>
                  <a:pt x="2848" y="369"/>
                  <a:pt x="2848" y="370"/>
                  <a:pt x="2849" y="370"/>
                </a:cubicBezTo>
                <a:cubicBezTo>
                  <a:pt x="2851" y="369"/>
                  <a:pt x="2851" y="367"/>
                  <a:pt x="2852" y="367"/>
                </a:cubicBezTo>
                <a:cubicBezTo>
                  <a:pt x="2853" y="367"/>
                  <a:pt x="2853" y="368"/>
                  <a:pt x="2853" y="369"/>
                </a:cubicBezTo>
                <a:cubicBezTo>
                  <a:pt x="2852" y="369"/>
                  <a:pt x="2851" y="369"/>
                  <a:pt x="2851" y="370"/>
                </a:cubicBezTo>
                <a:cubicBezTo>
                  <a:pt x="2852" y="371"/>
                  <a:pt x="2852" y="371"/>
                  <a:pt x="2853" y="371"/>
                </a:cubicBezTo>
                <a:cubicBezTo>
                  <a:pt x="2854" y="371"/>
                  <a:pt x="2854" y="372"/>
                  <a:pt x="2855" y="372"/>
                </a:cubicBezTo>
                <a:cubicBezTo>
                  <a:pt x="2855" y="372"/>
                  <a:pt x="2857" y="372"/>
                  <a:pt x="2857" y="372"/>
                </a:cubicBezTo>
                <a:cubicBezTo>
                  <a:pt x="2858" y="373"/>
                  <a:pt x="2856" y="373"/>
                  <a:pt x="2856" y="373"/>
                </a:cubicBezTo>
                <a:cubicBezTo>
                  <a:pt x="2855" y="374"/>
                  <a:pt x="2854" y="374"/>
                  <a:pt x="2855" y="374"/>
                </a:cubicBezTo>
                <a:cubicBezTo>
                  <a:pt x="2856" y="375"/>
                  <a:pt x="2856" y="374"/>
                  <a:pt x="2857" y="374"/>
                </a:cubicBezTo>
                <a:cubicBezTo>
                  <a:pt x="2858" y="375"/>
                  <a:pt x="2857" y="376"/>
                  <a:pt x="2857" y="376"/>
                </a:cubicBezTo>
                <a:cubicBezTo>
                  <a:pt x="2856" y="376"/>
                  <a:pt x="2855" y="376"/>
                  <a:pt x="2855" y="376"/>
                </a:cubicBezTo>
                <a:cubicBezTo>
                  <a:pt x="2854" y="376"/>
                  <a:pt x="2850" y="376"/>
                  <a:pt x="2851" y="377"/>
                </a:cubicBezTo>
                <a:cubicBezTo>
                  <a:pt x="2852" y="378"/>
                  <a:pt x="2854" y="377"/>
                  <a:pt x="2854" y="379"/>
                </a:cubicBezTo>
                <a:cubicBezTo>
                  <a:pt x="2854" y="380"/>
                  <a:pt x="2853" y="381"/>
                  <a:pt x="2852" y="381"/>
                </a:cubicBezTo>
                <a:cubicBezTo>
                  <a:pt x="2851" y="381"/>
                  <a:pt x="2851" y="380"/>
                  <a:pt x="2851" y="379"/>
                </a:cubicBezTo>
                <a:cubicBezTo>
                  <a:pt x="2851" y="378"/>
                  <a:pt x="2849" y="379"/>
                  <a:pt x="2848" y="378"/>
                </a:cubicBezTo>
                <a:cubicBezTo>
                  <a:pt x="2847" y="377"/>
                  <a:pt x="2848" y="377"/>
                  <a:pt x="2849" y="377"/>
                </a:cubicBezTo>
                <a:cubicBezTo>
                  <a:pt x="2850" y="376"/>
                  <a:pt x="2850" y="376"/>
                  <a:pt x="2849" y="375"/>
                </a:cubicBezTo>
                <a:cubicBezTo>
                  <a:pt x="2848" y="375"/>
                  <a:pt x="2847" y="375"/>
                  <a:pt x="2847" y="375"/>
                </a:cubicBezTo>
                <a:cubicBezTo>
                  <a:pt x="2845" y="375"/>
                  <a:pt x="2844" y="376"/>
                  <a:pt x="2844" y="373"/>
                </a:cubicBezTo>
                <a:cubicBezTo>
                  <a:pt x="2844" y="371"/>
                  <a:pt x="2843" y="372"/>
                  <a:pt x="2842" y="372"/>
                </a:cubicBezTo>
                <a:cubicBezTo>
                  <a:pt x="2841" y="372"/>
                  <a:pt x="2841" y="371"/>
                  <a:pt x="2840" y="371"/>
                </a:cubicBezTo>
                <a:cubicBezTo>
                  <a:pt x="2839" y="370"/>
                  <a:pt x="2839" y="370"/>
                  <a:pt x="2839" y="370"/>
                </a:cubicBezTo>
                <a:cubicBezTo>
                  <a:pt x="2838" y="369"/>
                  <a:pt x="2838" y="369"/>
                  <a:pt x="2837" y="369"/>
                </a:cubicBezTo>
                <a:cubicBezTo>
                  <a:pt x="2837" y="369"/>
                  <a:pt x="2836" y="369"/>
                  <a:pt x="2835" y="369"/>
                </a:cubicBezTo>
                <a:cubicBezTo>
                  <a:pt x="2835" y="368"/>
                  <a:pt x="2835" y="368"/>
                  <a:pt x="2835" y="368"/>
                </a:cubicBezTo>
                <a:cubicBezTo>
                  <a:pt x="2834" y="368"/>
                  <a:pt x="2834" y="368"/>
                  <a:pt x="2834" y="368"/>
                </a:cubicBezTo>
                <a:cubicBezTo>
                  <a:pt x="2833" y="367"/>
                  <a:pt x="2831" y="367"/>
                  <a:pt x="2830" y="367"/>
                </a:cubicBezTo>
                <a:cubicBezTo>
                  <a:pt x="2829" y="367"/>
                  <a:pt x="2827" y="367"/>
                  <a:pt x="2826" y="367"/>
                </a:cubicBezTo>
                <a:cubicBezTo>
                  <a:pt x="2826" y="365"/>
                  <a:pt x="2826" y="365"/>
                  <a:pt x="2825" y="364"/>
                </a:cubicBezTo>
                <a:cubicBezTo>
                  <a:pt x="2823" y="364"/>
                  <a:pt x="2822" y="364"/>
                  <a:pt x="2821" y="363"/>
                </a:cubicBezTo>
                <a:cubicBezTo>
                  <a:pt x="2818" y="362"/>
                  <a:pt x="2816" y="361"/>
                  <a:pt x="2813" y="361"/>
                </a:cubicBezTo>
                <a:cubicBezTo>
                  <a:pt x="2811" y="361"/>
                  <a:pt x="2809" y="362"/>
                  <a:pt x="2808" y="362"/>
                </a:cubicBezTo>
                <a:cubicBezTo>
                  <a:pt x="2807" y="362"/>
                  <a:pt x="2806" y="363"/>
                  <a:pt x="2805" y="363"/>
                </a:cubicBezTo>
                <a:cubicBezTo>
                  <a:pt x="2804" y="363"/>
                  <a:pt x="2803" y="364"/>
                  <a:pt x="2802" y="364"/>
                </a:cubicBezTo>
                <a:cubicBezTo>
                  <a:pt x="2800" y="365"/>
                  <a:pt x="2799" y="365"/>
                  <a:pt x="2797" y="365"/>
                </a:cubicBezTo>
                <a:cubicBezTo>
                  <a:pt x="2795" y="366"/>
                  <a:pt x="2793" y="366"/>
                  <a:pt x="2792" y="367"/>
                </a:cubicBezTo>
                <a:cubicBezTo>
                  <a:pt x="2791" y="368"/>
                  <a:pt x="2790" y="370"/>
                  <a:pt x="2789" y="370"/>
                </a:cubicBezTo>
                <a:cubicBezTo>
                  <a:pt x="2789" y="370"/>
                  <a:pt x="2788" y="371"/>
                  <a:pt x="2787" y="371"/>
                </a:cubicBezTo>
                <a:cubicBezTo>
                  <a:pt x="2785" y="371"/>
                  <a:pt x="2784" y="371"/>
                  <a:pt x="2782" y="371"/>
                </a:cubicBezTo>
                <a:cubicBezTo>
                  <a:pt x="2780" y="371"/>
                  <a:pt x="2779" y="371"/>
                  <a:pt x="2777" y="370"/>
                </a:cubicBezTo>
                <a:cubicBezTo>
                  <a:pt x="2776" y="370"/>
                  <a:pt x="2775" y="369"/>
                  <a:pt x="2773" y="369"/>
                </a:cubicBezTo>
                <a:cubicBezTo>
                  <a:pt x="2770" y="368"/>
                  <a:pt x="2767" y="368"/>
                  <a:pt x="2764" y="367"/>
                </a:cubicBezTo>
                <a:cubicBezTo>
                  <a:pt x="2761" y="366"/>
                  <a:pt x="2760" y="363"/>
                  <a:pt x="2758" y="361"/>
                </a:cubicBezTo>
                <a:cubicBezTo>
                  <a:pt x="2756" y="359"/>
                  <a:pt x="2755" y="358"/>
                  <a:pt x="2753" y="357"/>
                </a:cubicBezTo>
                <a:cubicBezTo>
                  <a:pt x="2752" y="357"/>
                  <a:pt x="2751" y="357"/>
                  <a:pt x="2751" y="356"/>
                </a:cubicBezTo>
                <a:cubicBezTo>
                  <a:pt x="2750" y="354"/>
                  <a:pt x="2751" y="351"/>
                  <a:pt x="2748" y="351"/>
                </a:cubicBezTo>
                <a:cubicBezTo>
                  <a:pt x="2747" y="352"/>
                  <a:pt x="2745" y="353"/>
                  <a:pt x="2744" y="355"/>
                </a:cubicBezTo>
                <a:cubicBezTo>
                  <a:pt x="2743" y="358"/>
                  <a:pt x="2742" y="360"/>
                  <a:pt x="2740" y="363"/>
                </a:cubicBezTo>
                <a:cubicBezTo>
                  <a:pt x="2739" y="364"/>
                  <a:pt x="2738" y="366"/>
                  <a:pt x="2738" y="367"/>
                </a:cubicBezTo>
                <a:cubicBezTo>
                  <a:pt x="2737" y="368"/>
                  <a:pt x="2737" y="370"/>
                  <a:pt x="2737" y="371"/>
                </a:cubicBezTo>
                <a:cubicBezTo>
                  <a:pt x="2736" y="372"/>
                  <a:pt x="2735" y="373"/>
                  <a:pt x="2735" y="375"/>
                </a:cubicBezTo>
                <a:cubicBezTo>
                  <a:pt x="2734" y="376"/>
                  <a:pt x="2734" y="377"/>
                  <a:pt x="2734" y="378"/>
                </a:cubicBezTo>
                <a:cubicBezTo>
                  <a:pt x="2733" y="379"/>
                  <a:pt x="2733" y="380"/>
                  <a:pt x="2732" y="381"/>
                </a:cubicBezTo>
                <a:cubicBezTo>
                  <a:pt x="2731" y="381"/>
                  <a:pt x="2731" y="382"/>
                  <a:pt x="2730" y="382"/>
                </a:cubicBezTo>
                <a:cubicBezTo>
                  <a:pt x="2729" y="383"/>
                  <a:pt x="2728" y="384"/>
                  <a:pt x="2727" y="385"/>
                </a:cubicBezTo>
                <a:cubicBezTo>
                  <a:pt x="2726" y="387"/>
                  <a:pt x="2725" y="388"/>
                  <a:pt x="2724" y="389"/>
                </a:cubicBezTo>
                <a:cubicBezTo>
                  <a:pt x="2722" y="390"/>
                  <a:pt x="2721" y="393"/>
                  <a:pt x="2719" y="393"/>
                </a:cubicBezTo>
                <a:cubicBezTo>
                  <a:pt x="2718" y="393"/>
                  <a:pt x="2717" y="393"/>
                  <a:pt x="2716" y="393"/>
                </a:cubicBezTo>
                <a:cubicBezTo>
                  <a:pt x="2715" y="393"/>
                  <a:pt x="2715" y="393"/>
                  <a:pt x="2715" y="392"/>
                </a:cubicBezTo>
                <a:cubicBezTo>
                  <a:pt x="2715" y="391"/>
                  <a:pt x="2715" y="389"/>
                  <a:pt x="2713" y="389"/>
                </a:cubicBezTo>
                <a:cubicBezTo>
                  <a:pt x="2713" y="389"/>
                  <a:pt x="2712" y="389"/>
                  <a:pt x="2711" y="389"/>
                </a:cubicBezTo>
                <a:cubicBezTo>
                  <a:pt x="2711" y="389"/>
                  <a:pt x="2710" y="389"/>
                  <a:pt x="2709" y="389"/>
                </a:cubicBezTo>
                <a:cubicBezTo>
                  <a:pt x="2709" y="389"/>
                  <a:pt x="2708" y="389"/>
                  <a:pt x="2708" y="389"/>
                </a:cubicBezTo>
                <a:cubicBezTo>
                  <a:pt x="2708" y="389"/>
                  <a:pt x="2708" y="389"/>
                  <a:pt x="2708" y="388"/>
                </a:cubicBezTo>
                <a:cubicBezTo>
                  <a:pt x="2707" y="388"/>
                  <a:pt x="2707" y="387"/>
                  <a:pt x="2706" y="387"/>
                </a:cubicBezTo>
                <a:cubicBezTo>
                  <a:pt x="2705" y="387"/>
                  <a:pt x="2703" y="388"/>
                  <a:pt x="2702" y="387"/>
                </a:cubicBezTo>
                <a:cubicBezTo>
                  <a:pt x="2701" y="385"/>
                  <a:pt x="2701" y="384"/>
                  <a:pt x="2699" y="383"/>
                </a:cubicBezTo>
                <a:cubicBezTo>
                  <a:pt x="2698" y="383"/>
                  <a:pt x="2696" y="383"/>
                  <a:pt x="2695" y="382"/>
                </a:cubicBezTo>
                <a:cubicBezTo>
                  <a:pt x="2694" y="382"/>
                  <a:pt x="2694" y="382"/>
                  <a:pt x="2693" y="382"/>
                </a:cubicBezTo>
                <a:cubicBezTo>
                  <a:pt x="2693" y="382"/>
                  <a:pt x="2692" y="382"/>
                  <a:pt x="2691" y="381"/>
                </a:cubicBezTo>
                <a:cubicBezTo>
                  <a:pt x="2691" y="380"/>
                  <a:pt x="2692" y="380"/>
                  <a:pt x="2692" y="379"/>
                </a:cubicBezTo>
                <a:cubicBezTo>
                  <a:pt x="2692" y="379"/>
                  <a:pt x="2692" y="378"/>
                  <a:pt x="2692" y="378"/>
                </a:cubicBezTo>
                <a:cubicBezTo>
                  <a:pt x="2691" y="376"/>
                  <a:pt x="2691" y="375"/>
                  <a:pt x="2689" y="375"/>
                </a:cubicBezTo>
                <a:cubicBezTo>
                  <a:pt x="2688" y="374"/>
                  <a:pt x="2686" y="373"/>
                  <a:pt x="2685" y="372"/>
                </a:cubicBezTo>
                <a:cubicBezTo>
                  <a:pt x="2684" y="370"/>
                  <a:pt x="2684" y="368"/>
                  <a:pt x="2683" y="367"/>
                </a:cubicBezTo>
                <a:cubicBezTo>
                  <a:pt x="2682" y="366"/>
                  <a:pt x="2681" y="366"/>
                  <a:pt x="2680" y="365"/>
                </a:cubicBezTo>
                <a:cubicBezTo>
                  <a:pt x="2679" y="365"/>
                  <a:pt x="2679" y="365"/>
                  <a:pt x="2678" y="364"/>
                </a:cubicBezTo>
                <a:cubicBezTo>
                  <a:pt x="2678" y="364"/>
                  <a:pt x="2677" y="364"/>
                  <a:pt x="2676" y="363"/>
                </a:cubicBezTo>
                <a:cubicBezTo>
                  <a:pt x="2675" y="363"/>
                  <a:pt x="2675" y="362"/>
                  <a:pt x="2674" y="360"/>
                </a:cubicBezTo>
                <a:cubicBezTo>
                  <a:pt x="2674" y="358"/>
                  <a:pt x="2676" y="359"/>
                  <a:pt x="2677" y="359"/>
                </a:cubicBezTo>
                <a:cubicBezTo>
                  <a:pt x="2679" y="359"/>
                  <a:pt x="2679" y="359"/>
                  <a:pt x="2681" y="358"/>
                </a:cubicBezTo>
                <a:cubicBezTo>
                  <a:pt x="2682" y="357"/>
                  <a:pt x="2683" y="357"/>
                  <a:pt x="2684" y="357"/>
                </a:cubicBezTo>
                <a:cubicBezTo>
                  <a:pt x="2685" y="358"/>
                  <a:pt x="2686" y="359"/>
                  <a:pt x="2687" y="359"/>
                </a:cubicBezTo>
                <a:cubicBezTo>
                  <a:pt x="2688" y="358"/>
                  <a:pt x="2686" y="358"/>
                  <a:pt x="2686" y="358"/>
                </a:cubicBezTo>
                <a:cubicBezTo>
                  <a:pt x="2685" y="357"/>
                  <a:pt x="2685" y="357"/>
                  <a:pt x="2684" y="356"/>
                </a:cubicBezTo>
                <a:cubicBezTo>
                  <a:pt x="2683" y="355"/>
                  <a:pt x="2683" y="354"/>
                  <a:pt x="2682" y="353"/>
                </a:cubicBezTo>
                <a:cubicBezTo>
                  <a:pt x="2682" y="352"/>
                  <a:pt x="2680" y="351"/>
                  <a:pt x="2680" y="350"/>
                </a:cubicBezTo>
                <a:cubicBezTo>
                  <a:pt x="2679" y="349"/>
                  <a:pt x="2678" y="347"/>
                  <a:pt x="2677" y="347"/>
                </a:cubicBezTo>
                <a:cubicBezTo>
                  <a:pt x="2677" y="348"/>
                  <a:pt x="2677" y="349"/>
                  <a:pt x="2678" y="349"/>
                </a:cubicBezTo>
                <a:cubicBezTo>
                  <a:pt x="2678" y="350"/>
                  <a:pt x="2679" y="350"/>
                  <a:pt x="2679" y="351"/>
                </a:cubicBezTo>
                <a:cubicBezTo>
                  <a:pt x="2679" y="351"/>
                  <a:pt x="2679" y="352"/>
                  <a:pt x="2680" y="353"/>
                </a:cubicBezTo>
                <a:cubicBezTo>
                  <a:pt x="2680" y="353"/>
                  <a:pt x="2681" y="354"/>
                  <a:pt x="2680" y="354"/>
                </a:cubicBezTo>
                <a:cubicBezTo>
                  <a:pt x="2680" y="356"/>
                  <a:pt x="2678" y="355"/>
                  <a:pt x="2677" y="355"/>
                </a:cubicBezTo>
                <a:cubicBezTo>
                  <a:pt x="2676" y="355"/>
                  <a:pt x="2675" y="355"/>
                  <a:pt x="2675" y="355"/>
                </a:cubicBezTo>
                <a:cubicBezTo>
                  <a:pt x="2674" y="356"/>
                  <a:pt x="2673" y="356"/>
                  <a:pt x="2673" y="356"/>
                </a:cubicBezTo>
                <a:cubicBezTo>
                  <a:pt x="2672" y="356"/>
                  <a:pt x="2672" y="355"/>
                  <a:pt x="2671" y="355"/>
                </a:cubicBezTo>
                <a:cubicBezTo>
                  <a:pt x="2671" y="355"/>
                  <a:pt x="2671" y="355"/>
                  <a:pt x="2670" y="355"/>
                </a:cubicBezTo>
                <a:cubicBezTo>
                  <a:pt x="2670" y="354"/>
                  <a:pt x="2670" y="353"/>
                  <a:pt x="2669" y="352"/>
                </a:cubicBezTo>
                <a:cubicBezTo>
                  <a:pt x="2669" y="351"/>
                  <a:pt x="2667" y="351"/>
                  <a:pt x="2666" y="349"/>
                </a:cubicBezTo>
                <a:cubicBezTo>
                  <a:pt x="2666" y="348"/>
                  <a:pt x="2665" y="347"/>
                  <a:pt x="2664" y="346"/>
                </a:cubicBezTo>
                <a:cubicBezTo>
                  <a:pt x="2663" y="345"/>
                  <a:pt x="2662" y="344"/>
                  <a:pt x="2662" y="342"/>
                </a:cubicBezTo>
                <a:cubicBezTo>
                  <a:pt x="2662" y="341"/>
                  <a:pt x="2662" y="338"/>
                  <a:pt x="2663" y="339"/>
                </a:cubicBezTo>
                <a:cubicBezTo>
                  <a:pt x="2664" y="340"/>
                  <a:pt x="2664" y="340"/>
                  <a:pt x="2665" y="340"/>
                </a:cubicBezTo>
                <a:cubicBezTo>
                  <a:pt x="2666" y="341"/>
                  <a:pt x="2667" y="341"/>
                  <a:pt x="2667" y="341"/>
                </a:cubicBezTo>
                <a:cubicBezTo>
                  <a:pt x="2668" y="342"/>
                  <a:pt x="2669" y="343"/>
                  <a:pt x="2669" y="344"/>
                </a:cubicBezTo>
                <a:cubicBezTo>
                  <a:pt x="2670" y="345"/>
                  <a:pt x="2672" y="346"/>
                  <a:pt x="2673" y="346"/>
                </a:cubicBezTo>
                <a:cubicBezTo>
                  <a:pt x="2675" y="346"/>
                  <a:pt x="2676" y="346"/>
                  <a:pt x="2678" y="346"/>
                </a:cubicBezTo>
                <a:cubicBezTo>
                  <a:pt x="2679" y="346"/>
                  <a:pt x="2680" y="345"/>
                  <a:pt x="2682" y="345"/>
                </a:cubicBezTo>
                <a:cubicBezTo>
                  <a:pt x="2683" y="345"/>
                  <a:pt x="2685" y="345"/>
                  <a:pt x="2686" y="344"/>
                </a:cubicBezTo>
                <a:cubicBezTo>
                  <a:pt x="2687" y="343"/>
                  <a:pt x="2688" y="342"/>
                  <a:pt x="2688" y="340"/>
                </a:cubicBezTo>
                <a:cubicBezTo>
                  <a:pt x="2688" y="339"/>
                  <a:pt x="2687" y="338"/>
                  <a:pt x="2687" y="336"/>
                </a:cubicBezTo>
                <a:cubicBezTo>
                  <a:pt x="2687" y="335"/>
                  <a:pt x="2687" y="334"/>
                  <a:pt x="2686" y="334"/>
                </a:cubicBezTo>
                <a:cubicBezTo>
                  <a:pt x="2685" y="333"/>
                  <a:pt x="2684" y="333"/>
                  <a:pt x="2684" y="333"/>
                </a:cubicBezTo>
                <a:cubicBezTo>
                  <a:pt x="2683" y="332"/>
                  <a:pt x="2683" y="332"/>
                  <a:pt x="2682" y="332"/>
                </a:cubicBezTo>
                <a:cubicBezTo>
                  <a:pt x="2680" y="330"/>
                  <a:pt x="2677" y="330"/>
                  <a:pt x="2673" y="330"/>
                </a:cubicBezTo>
                <a:cubicBezTo>
                  <a:pt x="2672" y="329"/>
                  <a:pt x="2671" y="329"/>
                  <a:pt x="2670" y="329"/>
                </a:cubicBezTo>
                <a:cubicBezTo>
                  <a:pt x="2669" y="328"/>
                  <a:pt x="2668" y="329"/>
                  <a:pt x="2667" y="329"/>
                </a:cubicBezTo>
                <a:cubicBezTo>
                  <a:pt x="2667" y="328"/>
                  <a:pt x="2666" y="328"/>
                  <a:pt x="2666" y="328"/>
                </a:cubicBezTo>
                <a:cubicBezTo>
                  <a:pt x="2668" y="328"/>
                  <a:pt x="2669" y="328"/>
                  <a:pt x="2670" y="328"/>
                </a:cubicBezTo>
                <a:cubicBezTo>
                  <a:pt x="2672" y="328"/>
                  <a:pt x="2673" y="328"/>
                  <a:pt x="2674" y="327"/>
                </a:cubicBezTo>
                <a:cubicBezTo>
                  <a:pt x="2675" y="327"/>
                  <a:pt x="2676" y="326"/>
                  <a:pt x="2677" y="325"/>
                </a:cubicBezTo>
                <a:cubicBezTo>
                  <a:pt x="2678" y="324"/>
                  <a:pt x="2678" y="324"/>
                  <a:pt x="2678" y="323"/>
                </a:cubicBezTo>
                <a:cubicBezTo>
                  <a:pt x="2679" y="323"/>
                  <a:pt x="2680" y="324"/>
                  <a:pt x="2681" y="324"/>
                </a:cubicBezTo>
                <a:cubicBezTo>
                  <a:pt x="2681" y="324"/>
                  <a:pt x="2682" y="323"/>
                  <a:pt x="2682" y="323"/>
                </a:cubicBezTo>
                <a:cubicBezTo>
                  <a:pt x="2683" y="323"/>
                  <a:pt x="2684" y="323"/>
                  <a:pt x="2684" y="322"/>
                </a:cubicBezTo>
                <a:cubicBezTo>
                  <a:pt x="2684" y="321"/>
                  <a:pt x="2681" y="321"/>
                  <a:pt x="2681" y="320"/>
                </a:cubicBezTo>
                <a:cubicBezTo>
                  <a:pt x="2679" y="320"/>
                  <a:pt x="2678" y="319"/>
                  <a:pt x="2677" y="319"/>
                </a:cubicBezTo>
                <a:cubicBezTo>
                  <a:pt x="2676" y="318"/>
                  <a:pt x="2675" y="318"/>
                  <a:pt x="2673" y="317"/>
                </a:cubicBezTo>
                <a:cubicBezTo>
                  <a:pt x="2672" y="317"/>
                  <a:pt x="2671" y="316"/>
                  <a:pt x="2670" y="316"/>
                </a:cubicBezTo>
                <a:cubicBezTo>
                  <a:pt x="2669" y="315"/>
                  <a:pt x="2666" y="315"/>
                  <a:pt x="2667" y="314"/>
                </a:cubicBezTo>
                <a:cubicBezTo>
                  <a:pt x="2668" y="312"/>
                  <a:pt x="2670" y="314"/>
                  <a:pt x="2671" y="313"/>
                </a:cubicBezTo>
                <a:cubicBezTo>
                  <a:pt x="2672" y="313"/>
                  <a:pt x="2672" y="313"/>
                  <a:pt x="2672" y="312"/>
                </a:cubicBezTo>
                <a:cubicBezTo>
                  <a:pt x="2673" y="312"/>
                  <a:pt x="2673" y="312"/>
                  <a:pt x="2674" y="312"/>
                </a:cubicBezTo>
                <a:cubicBezTo>
                  <a:pt x="2675" y="311"/>
                  <a:pt x="2676" y="312"/>
                  <a:pt x="2678" y="310"/>
                </a:cubicBezTo>
                <a:cubicBezTo>
                  <a:pt x="2679" y="310"/>
                  <a:pt x="2680" y="308"/>
                  <a:pt x="2680" y="307"/>
                </a:cubicBezTo>
                <a:cubicBezTo>
                  <a:pt x="2680" y="305"/>
                  <a:pt x="2679" y="305"/>
                  <a:pt x="2678" y="305"/>
                </a:cubicBezTo>
                <a:cubicBezTo>
                  <a:pt x="2677" y="304"/>
                  <a:pt x="2676" y="304"/>
                  <a:pt x="2675" y="303"/>
                </a:cubicBezTo>
                <a:cubicBezTo>
                  <a:pt x="2674" y="303"/>
                  <a:pt x="2673" y="302"/>
                  <a:pt x="2672" y="302"/>
                </a:cubicBezTo>
                <a:cubicBezTo>
                  <a:pt x="2671" y="301"/>
                  <a:pt x="2670" y="300"/>
                  <a:pt x="2669" y="299"/>
                </a:cubicBezTo>
                <a:cubicBezTo>
                  <a:pt x="2667" y="298"/>
                  <a:pt x="2665" y="298"/>
                  <a:pt x="2664" y="297"/>
                </a:cubicBezTo>
                <a:cubicBezTo>
                  <a:pt x="2663" y="296"/>
                  <a:pt x="2662" y="295"/>
                  <a:pt x="2660" y="294"/>
                </a:cubicBezTo>
                <a:cubicBezTo>
                  <a:pt x="2659" y="294"/>
                  <a:pt x="2657" y="293"/>
                  <a:pt x="2656" y="293"/>
                </a:cubicBezTo>
                <a:cubicBezTo>
                  <a:pt x="2654" y="292"/>
                  <a:pt x="2653" y="291"/>
                  <a:pt x="2652" y="291"/>
                </a:cubicBezTo>
                <a:cubicBezTo>
                  <a:pt x="2649" y="290"/>
                  <a:pt x="2646" y="291"/>
                  <a:pt x="2643" y="291"/>
                </a:cubicBezTo>
                <a:cubicBezTo>
                  <a:pt x="2641" y="290"/>
                  <a:pt x="2640" y="290"/>
                  <a:pt x="2638" y="290"/>
                </a:cubicBezTo>
                <a:cubicBezTo>
                  <a:pt x="2637" y="290"/>
                  <a:pt x="2637" y="290"/>
                  <a:pt x="2636" y="291"/>
                </a:cubicBezTo>
                <a:cubicBezTo>
                  <a:pt x="2636" y="291"/>
                  <a:pt x="2636" y="292"/>
                  <a:pt x="2636" y="293"/>
                </a:cubicBezTo>
                <a:cubicBezTo>
                  <a:pt x="2635" y="294"/>
                  <a:pt x="2635" y="295"/>
                  <a:pt x="2633" y="296"/>
                </a:cubicBezTo>
                <a:cubicBezTo>
                  <a:pt x="2632" y="296"/>
                  <a:pt x="2630" y="296"/>
                  <a:pt x="2629" y="297"/>
                </a:cubicBezTo>
                <a:cubicBezTo>
                  <a:pt x="2628" y="297"/>
                  <a:pt x="2626" y="297"/>
                  <a:pt x="2625" y="296"/>
                </a:cubicBezTo>
                <a:cubicBezTo>
                  <a:pt x="2624" y="296"/>
                  <a:pt x="2624" y="296"/>
                  <a:pt x="2623" y="295"/>
                </a:cubicBezTo>
                <a:cubicBezTo>
                  <a:pt x="2623" y="295"/>
                  <a:pt x="2622" y="295"/>
                  <a:pt x="2622" y="294"/>
                </a:cubicBezTo>
                <a:cubicBezTo>
                  <a:pt x="2623" y="292"/>
                  <a:pt x="2625" y="294"/>
                  <a:pt x="2626" y="292"/>
                </a:cubicBezTo>
                <a:cubicBezTo>
                  <a:pt x="2626" y="291"/>
                  <a:pt x="2625" y="291"/>
                  <a:pt x="2624" y="291"/>
                </a:cubicBezTo>
                <a:cubicBezTo>
                  <a:pt x="2624" y="291"/>
                  <a:pt x="2624" y="290"/>
                  <a:pt x="2623" y="290"/>
                </a:cubicBezTo>
                <a:cubicBezTo>
                  <a:pt x="2622" y="289"/>
                  <a:pt x="2621" y="290"/>
                  <a:pt x="2619" y="291"/>
                </a:cubicBezTo>
                <a:cubicBezTo>
                  <a:pt x="2618" y="291"/>
                  <a:pt x="2616" y="290"/>
                  <a:pt x="2615" y="290"/>
                </a:cubicBezTo>
                <a:cubicBezTo>
                  <a:pt x="2613" y="290"/>
                  <a:pt x="2611" y="291"/>
                  <a:pt x="2610" y="291"/>
                </a:cubicBezTo>
                <a:cubicBezTo>
                  <a:pt x="2608" y="291"/>
                  <a:pt x="2607" y="290"/>
                  <a:pt x="2605" y="290"/>
                </a:cubicBezTo>
                <a:cubicBezTo>
                  <a:pt x="2604" y="290"/>
                  <a:pt x="2603" y="290"/>
                  <a:pt x="2603" y="289"/>
                </a:cubicBezTo>
                <a:cubicBezTo>
                  <a:pt x="2602" y="288"/>
                  <a:pt x="2602" y="287"/>
                  <a:pt x="2602" y="286"/>
                </a:cubicBezTo>
                <a:cubicBezTo>
                  <a:pt x="2601" y="284"/>
                  <a:pt x="2599" y="284"/>
                  <a:pt x="2597" y="284"/>
                </a:cubicBezTo>
                <a:cubicBezTo>
                  <a:pt x="2595" y="284"/>
                  <a:pt x="2594" y="284"/>
                  <a:pt x="2593" y="283"/>
                </a:cubicBezTo>
                <a:cubicBezTo>
                  <a:pt x="2591" y="282"/>
                  <a:pt x="2590" y="282"/>
                  <a:pt x="2589" y="281"/>
                </a:cubicBezTo>
                <a:cubicBezTo>
                  <a:pt x="2588" y="281"/>
                  <a:pt x="2587" y="281"/>
                  <a:pt x="2587" y="281"/>
                </a:cubicBezTo>
                <a:cubicBezTo>
                  <a:pt x="2586" y="280"/>
                  <a:pt x="2586" y="280"/>
                  <a:pt x="2585" y="280"/>
                </a:cubicBezTo>
                <a:cubicBezTo>
                  <a:pt x="2585" y="280"/>
                  <a:pt x="2585" y="281"/>
                  <a:pt x="2585" y="281"/>
                </a:cubicBezTo>
                <a:cubicBezTo>
                  <a:pt x="2584" y="282"/>
                  <a:pt x="2584" y="282"/>
                  <a:pt x="2583" y="282"/>
                </a:cubicBezTo>
                <a:cubicBezTo>
                  <a:pt x="2582" y="282"/>
                  <a:pt x="2582" y="282"/>
                  <a:pt x="2582" y="283"/>
                </a:cubicBezTo>
                <a:cubicBezTo>
                  <a:pt x="2581" y="283"/>
                  <a:pt x="2581" y="284"/>
                  <a:pt x="2580" y="284"/>
                </a:cubicBezTo>
                <a:cubicBezTo>
                  <a:pt x="2579" y="285"/>
                  <a:pt x="2579" y="283"/>
                  <a:pt x="2579" y="282"/>
                </a:cubicBezTo>
                <a:cubicBezTo>
                  <a:pt x="2578" y="281"/>
                  <a:pt x="2577" y="281"/>
                  <a:pt x="2577" y="282"/>
                </a:cubicBezTo>
                <a:cubicBezTo>
                  <a:pt x="2576" y="283"/>
                  <a:pt x="2577" y="283"/>
                  <a:pt x="2577" y="283"/>
                </a:cubicBezTo>
                <a:cubicBezTo>
                  <a:pt x="2577" y="284"/>
                  <a:pt x="2577" y="285"/>
                  <a:pt x="2578" y="285"/>
                </a:cubicBezTo>
                <a:cubicBezTo>
                  <a:pt x="2578" y="286"/>
                  <a:pt x="2578" y="286"/>
                  <a:pt x="2577" y="286"/>
                </a:cubicBezTo>
                <a:cubicBezTo>
                  <a:pt x="2576" y="286"/>
                  <a:pt x="2576" y="286"/>
                  <a:pt x="2575" y="287"/>
                </a:cubicBezTo>
                <a:cubicBezTo>
                  <a:pt x="2574" y="287"/>
                  <a:pt x="2572" y="288"/>
                  <a:pt x="2571" y="287"/>
                </a:cubicBezTo>
                <a:cubicBezTo>
                  <a:pt x="2571" y="287"/>
                  <a:pt x="2571" y="286"/>
                  <a:pt x="2571" y="286"/>
                </a:cubicBezTo>
                <a:cubicBezTo>
                  <a:pt x="2570" y="286"/>
                  <a:pt x="2570" y="286"/>
                  <a:pt x="2570" y="285"/>
                </a:cubicBezTo>
                <a:cubicBezTo>
                  <a:pt x="2570" y="285"/>
                  <a:pt x="2571" y="284"/>
                  <a:pt x="2570" y="284"/>
                </a:cubicBezTo>
                <a:cubicBezTo>
                  <a:pt x="2570" y="283"/>
                  <a:pt x="2569" y="284"/>
                  <a:pt x="2569" y="284"/>
                </a:cubicBezTo>
                <a:cubicBezTo>
                  <a:pt x="2568" y="285"/>
                  <a:pt x="2568" y="285"/>
                  <a:pt x="2568" y="286"/>
                </a:cubicBezTo>
                <a:cubicBezTo>
                  <a:pt x="2567" y="286"/>
                  <a:pt x="2566" y="286"/>
                  <a:pt x="2566" y="287"/>
                </a:cubicBezTo>
                <a:cubicBezTo>
                  <a:pt x="2566" y="287"/>
                  <a:pt x="2565" y="288"/>
                  <a:pt x="2565" y="288"/>
                </a:cubicBezTo>
                <a:cubicBezTo>
                  <a:pt x="2565" y="289"/>
                  <a:pt x="2564" y="289"/>
                  <a:pt x="2564" y="290"/>
                </a:cubicBezTo>
                <a:cubicBezTo>
                  <a:pt x="2564" y="291"/>
                  <a:pt x="2567" y="291"/>
                  <a:pt x="2566" y="293"/>
                </a:cubicBezTo>
                <a:cubicBezTo>
                  <a:pt x="2566" y="294"/>
                  <a:pt x="2565" y="293"/>
                  <a:pt x="2564" y="294"/>
                </a:cubicBezTo>
                <a:cubicBezTo>
                  <a:pt x="2564" y="294"/>
                  <a:pt x="2563" y="295"/>
                  <a:pt x="2564" y="296"/>
                </a:cubicBezTo>
                <a:cubicBezTo>
                  <a:pt x="2564" y="296"/>
                  <a:pt x="2565" y="295"/>
                  <a:pt x="2566" y="296"/>
                </a:cubicBezTo>
                <a:cubicBezTo>
                  <a:pt x="2566" y="296"/>
                  <a:pt x="2567" y="296"/>
                  <a:pt x="2567" y="297"/>
                </a:cubicBezTo>
                <a:cubicBezTo>
                  <a:pt x="2567" y="297"/>
                  <a:pt x="2567" y="298"/>
                  <a:pt x="2568" y="299"/>
                </a:cubicBezTo>
                <a:cubicBezTo>
                  <a:pt x="2568" y="299"/>
                  <a:pt x="2569" y="299"/>
                  <a:pt x="2569" y="300"/>
                </a:cubicBezTo>
                <a:cubicBezTo>
                  <a:pt x="2570" y="301"/>
                  <a:pt x="2570" y="303"/>
                  <a:pt x="2570" y="304"/>
                </a:cubicBezTo>
                <a:cubicBezTo>
                  <a:pt x="2569" y="304"/>
                  <a:pt x="2569" y="304"/>
                  <a:pt x="2569" y="304"/>
                </a:cubicBezTo>
                <a:cubicBezTo>
                  <a:pt x="2569" y="305"/>
                  <a:pt x="2568" y="304"/>
                  <a:pt x="2567" y="304"/>
                </a:cubicBezTo>
                <a:cubicBezTo>
                  <a:pt x="2565" y="306"/>
                  <a:pt x="2567" y="308"/>
                  <a:pt x="2566" y="310"/>
                </a:cubicBezTo>
                <a:cubicBezTo>
                  <a:pt x="2565" y="310"/>
                  <a:pt x="2565" y="311"/>
                  <a:pt x="2564" y="311"/>
                </a:cubicBezTo>
                <a:cubicBezTo>
                  <a:pt x="2564" y="312"/>
                  <a:pt x="2563" y="312"/>
                  <a:pt x="2563" y="313"/>
                </a:cubicBezTo>
                <a:cubicBezTo>
                  <a:pt x="2563" y="314"/>
                  <a:pt x="2562" y="314"/>
                  <a:pt x="2561" y="314"/>
                </a:cubicBezTo>
                <a:cubicBezTo>
                  <a:pt x="2561" y="314"/>
                  <a:pt x="2560" y="313"/>
                  <a:pt x="2560" y="313"/>
                </a:cubicBezTo>
                <a:cubicBezTo>
                  <a:pt x="2559" y="313"/>
                  <a:pt x="2558" y="313"/>
                  <a:pt x="2557" y="313"/>
                </a:cubicBezTo>
                <a:cubicBezTo>
                  <a:pt x="2557" y="312"/>
                  <a:pt x="2556" y="312"/>
                  <a:pt x="2556" y="312"/>
                </a:cubicBezTo>
                <a:cubicBezTo>
                  <a:pt x="2555" y="312"/>
                  <a:pt x="2555" y="312"/>
                  <a:pt x="2555" y="312"/>
                </a:cubicBezTo>
                <a:cubicBezTo>
                  <a:pt x="2554" y="312"/>
                  <a:pt x="2553" y="312"/>
                  <a:pt x="2552" y="312"/>
                </a:cubicBezTo>
                <a:cubicBezTo>
                  <a:pt x="2550" y="311"/>
                  <a:pt x="2549" y="311"/>
                  <a:pt x="2547" y="311"/>
                </a:cubicBezTo>
                <a:cubicBezTo>
                  <a:pt x="2546" y="311"/>
                  <a:pt x="2546" y="311"/>
                  <a:pt x="2545" y="311"/>
                </a:cubicBezTo>
                <a:cubicBezTo>
                  <a:pt x="2544" y="312"/>
                  <a:pt x="2543" y="312"/>
                  <a:pt x="2543" y="312"/>
                </a:cubicBezTo>
                <a:cubicBezTo>
                  <a:pt x="2541" y="312"/>
                  <a:pt x="2539" y="312"/>
                  <a:pt x="2537" y="312"/>
                </a:cubicBezTo>
                <a:cubicBezTo>
                  <a:pt x="2536" y="313"/>
                  <a:pt x="2534" y="312"/>
                  <a:pt x="2532" y="312"/>
                </a:cubicBezTo>
                <a:cubicBezTo>
                  <a:pt x="2530" y="311"/>
                  <a:pt x="2528" y="312"/>
                  <a:pt x="2526" y="312"/>
                </a:cubicBezTo>
                <a:cubicBezTo>
                  <a:pt x="2522" y="312"/>
                  <a:pt x="2518" y="311"/>
                  <a:pt x="2514" y="311"/>
                </a:cubicBezTo>
                <a:cubicBezTo>
                  <a:pt x="2512" y="311"/>
                  <a:pt x="2510" y="311"/>
                  <a:pt x="2508" y="310"/>
                </a:cubicBezTo>
                <a:cubicBezTo>
                  <a:pt x="2505" y="310"/>
                  <a:pt x="2502" y="310"/>
                  <a:pt x="2499" y="310"/>
                </a:cubicBezTo>
                <a:cubicBezTo>
                  <a:pt x="2497" y="310"/>
                  <a:pt x="2494" y="310"/>
                  <a:pt x="2492" y="310"/>
                </a:cubicBezTo>
                <a:cubicBezTo>
                  <a:pt x="2490" y="310"/>
                  <a:pt x="2488" y="309"/>
                  <a:pt x="2487" y="308"/>
                </a:cubicBezTo>
                <a:cubicBezTo>
                  <a:pt x="2485" y="308"/>
                  <a:pt x="2484" y="307"/>
                  <a:pt x="2482" y="307"/>
                </a:cubicBezTo>
                <a:cubicBezTo>
                  <a:pt x="2481" y="307"/>
                  <a:pt x="2479" y="307"/>
                  <a:pt x="2478" y="306"/>
                </a:cubicBezTo>
                <a:cubicBezTo>
                  <a:pt x="2476" y="305"/>
                  <a:pt x="2475" y="305"/>
                  <a:pt x="2474" y="304"/>
                </a:cubicBezTo>
                <a:cubicBezTo>
                  <a:pt x="2472" y="303"/>
                  <a:pt x="2471" y="303"/>
                  <a:pt x="2470" y="302"/>
                </a:cubicBezTo>
                <a:cubicBezTo>
                  <a:pt x="2468" y="301"/>
                  <a:pt x="2468" y="300"/>
                  <a:pt x="2468" y="299"/>
                </a:cubicBezTo>
                <a:cubicBezTo>
                  <a:pt x="2468" y="297"/>
                  <a:pt x="2468" y="296"/>
                  <a:pt x="2469" y="295"/>
                </a:cubicBezTo>
                <a:cubicBezTo>
                  <a:pt x="2470" y="294"/>
                  <a:pt x="2471" y="293"/>
                  <a:pt x="2473" y="293"/>
                </a:cubicBezTo>
                <a:cubicBezTo>
                  <a:pt x="2474" y="293"/>
                  <a:pt x="2476" y="293"/>
                  <a:pt x="2478" y="293"/>
                </a:cubicBezTo>
                <a:cubicBezTo>
                  <a:pt x="2479" y="293"/>
                  <a:pt x="2481" y="293"/>
                  <a:pt x="2479" y="291"/>
                </a:cubicBezTo>
                <a:cubicBezTo>
                  <a:pt x="2477" y="291"/>
                  <a:pt x="2476" y="290"/>
                  <a:pt x="2475" y="290"/>
                </a:cubicBezTo>
                <a:cubicBezTo>
                  <a:pt x="2473" y="290"/>
                  <a:pt x="2472" y="289"/>
                  <a:pt x="2471" y="289"/>
                </a:cubicBezTo>
                <a:cubicBezTo>
                  <a:pt x="2470" y="289"/>
                  <a:pt x="2468" y="289"/>
                  <a:pt x="2467" y="289"/>
                </a:cubicBezTo>
                <a:cubicBezTo>
                  <a:pt x="2463" y="289"/>
                  <a:pt x="2459" y="288"/>
                  <a:pt x="2455" y="288"/>
                </a:cubicBezTo>
                <a:cubicBezTo>
                  <a:pt x="2451" y="288"/>
                  <a:pt x="2448" y="289"/>
                  <a:pt x="2445" y="288"/>
                </a:cubicBezTo>
                <a:cubicBezTo>
                  <a:pt x="2443" y="288"/>
                  <a:pt x="2441" y="287"/>
                  <a:pt x="2439" y="286"/>
                </a:cubicBezTo>
                <a:cubicBezTo>
                  <a:pt x="2437" y="286"/>
                  <a:pt x="2436" y="286"/>
                  <a:pt x="2435" y="286"/>
                </a:cubicBezTo>
                <a:cubicBezTo>
                  <a:pt x="2432" y="286"/>
                  <a:pt x="2430" y="285"/>
                  <a:pt x="2427" y="285"/>
                </a:cubicBezTo>
                <a:cubicBezTo>
                  <a:pt x="2422" y="284"/>
                  <a:pt x="2416" y="284"/>
                  <a:pt x="2410" y="284"/>
                </a:cubicBezTo>
                <a:cubicBezTo>
                  <a:pt x="2408" y="283"/>
                  <a:pt x="2406" y="284"/>
                  <a:pt x="2403" y="285"/>
                </a:cubicBezTo>
                <a:cubicBezTo>
                  <a:pt x="2401" y="285"/>
                  <a:pt x="2400" y="286"/>
                  <a:pt x="2398" y="287"/>
                </a:cubicBezTo>
                <a:cubicBezTo>
                  <a:pt x="2396" y="288"/>
                  <a:pt x="2393" y="288"/>
                  <a:pt x="2390" y="288"/>
                </a:cubicBezTo>
                <a:cubicBezTo>
                  <a:pt x="2388" y="288"/>
                  <a:pt x="2385" y="288"/>
                  <a:pt x="2383" y="289"/>
                </a:cubicBezTo>
                <a:cubicBezTo>
                  <a:pt x="2381" y="289"/>
                  <a:pt x="2381" y="290"/>
                  <a:pt x="2379" y="290"/>
                </a:cubicBezTo>
                <a:cubicBezTo>
                  <a:pt x="2379" y="291"/>
                  <a:pt x="2378" y="291"/>
                  <a:pt x="2377" y="291"/>
                </a:cubicBezTo>
                <a:cubicBezTo>
                  <a:pt x="2376" y="291"/>
                  <a:pt x="2374" y="291"/>
                  <a:pt x="2373" y="291"/>
                </a:cubicBezTo>
                <a:cubicBezTo>
                  <a:pt x="2372" y="291"/>
                  <a:pt x="2371" y="292"/>
                  <a:pt x="2371" y="293"/>
                </a:cubicBezTo>
                <a:cubicBezTo>
                  <a:pt x="2371" y="293"/>
                  <a:pt x="2372" y="293"/>
                  <a:pt x="2373" y="294"/>
                </a:cubicBezTo>
                <a:cubicBezTo>
                  <a:pt x="2373" y="294"/>
                  <a:pt x="2373" y="295"/>
                  <a:pt x="2374" y="295"/>
                </a:cubicBezTo>
                <a:cubicBezTo>
                  <a:pt x="2374" y="296"/>
                  <a:pt x="2375" y="296"/>
                  <a:pt x="2375" y="296"/>
                </a:cubicBezTo>
                <a:cubicBezTo>
                  <a:pt x="2376" y="298"/>
                  <a:pt x="2375" y="298"/>
                  <a:pt x="2374" y="299"/>
                </a:cubicBezTo>
                <a:cubicBezTo>
                  <a:pt x="2374" y="300"/>
                  <a:pt x="2373" y="302"/>
                  <a:pt x="2372" y="301"/>
                </a:cubicBezTo>
                <a:cubicBezTo>
                  <a:pt x="2371" y="301"/>
                  <a:pt x="2371" y="300"/>
                  <a:pt x="2371" y="299"/>
                </a:cubicBezTo>
                <a:cubicBezTo>
                  <a:pt x="2371" y="299"/>
                  <a:pt x="2371" y="298"/>
                  <a:pt x="2370" y="298"/>
                </a:cubicBezTo>
                <a:cubicBezTo>
                  <a:pt x="2369" y="297"/>
                  <a:pt x="2368" y="296"/>
                  <a:pt x="2367" y="295"/>
                </a:cubicBezTo>
                <a:cubicBezTo>
                  <a:pt x="2367" y="293"/>
                  <a:pt x="2366" y="292"/>
                  <a:pt x="2368" y="291"/>
                </a:cubicBezTo>
                <a:cubicBezTo>
                  <a:pt x="2368" y="290"/>
                  <a:pt x="2370" y="289"/>
                  <a:pt x="2370" y="287"/>
                </a:cubicBezTo>
                <a:cubicBezTo>
                  <a:pt x="2370" y="287"/>
                  <a:pt x="2370" y="286"/>
                  <a:pt x="2370" y="285"/>
                </a:cubicBezTo>
                <a:cubicBezTo>
                  <a:pt x="2369" y="284"/>
                  <a:pt x="2369" y="283"/>
                  <a:pt x="2368" y="282"/>
                </a:cubicBezTo>
                <a:cubicBezTo>
                  <a:pt x="2367" y="281"/>
                  <a:pt x="2367" y="280"/>
                  <a:pt x="2367" y="280"/>
                </a:cubicBezTo>
                <a:cubicBezTo>
                  <a:pt x="2366" y="278"/>
                  <a:pt x="2365" y="277"/>
                  <a:pt x="2363" y="276"/>
                </a:cubicBezTo>
                <a:cubicBezTo>
                  <a:pt x="2362" y="275"/>
                  <a:pt x="2361" y="274"/>
                  <a:pt x="2360" y="273"/>
                </a:cubicBezTo>
                <a:cubicBezTo>
                  <a:pt x="2360" y="273"/>
                  <a:pt x="2359" y="272"/>
                  <a:pt x="2358" y="272"/>
                </a:cubicBezTo>
                <a:cubicBezTo>
                  <a:pt x="2358" y="272"/>
                  <a:pt x="2357" y="273"/>
                  <a:pt x="2357" y="274"/>
                </a:cubicBezTo>
                <a:cubicBezTo>
                  <a:pt x="2358" y="275"/>
                  <a:pt x="2360" y="276"/>
                  <a:pt x="2360" y="278"/>
                </a:cubicBezTo>
                <a:cubicBezTo>
                  <a:pt x="2360" y="279"/>
                  <a:pt x="2360" y="280"/>
                  <a:pt x="2361" y="280"/>
                </a:cubicBezTo>
                <a:cubicBezTo>
                  <a:pt x="2361" y="282"/>
                  <a:pt x="2359" y="283"/>
                  <a:pt x="2358" y="284"/>
                </a:cubicBezTo>
                <a:cubicBezTo>
                  <a:pt x="2357" y="284"/>
                  <a:pt x="2355" y="285"/>
                  <a:pt x="2354" y="284"/>
                </a:cubicBezTo>
                <a:cubicBezTo>
                  <a:pt x="2353" y="284"/>
                  <a:pt x="2352" y="284"/>
                  <a:pt x="2351" y="284"/>
                </a:cubicBezTo>
                <a:cubicBezTo>
                  <a:pt x="2350" y="284"/>
                  <a:pt x="2349" y="284"/>
                  <a:pt x="2348" y="284"/>
                </a:cubicBezTo>
                <a:cubicBezTo>
                  <a:pt x="2345" y="284"/>
                  <a:pt x="2343" y="282"/>
                  <a:pt x="2340" y="281"/>
                </a:cubicBezTo>
                <a:cubicBezTo>
                  <a:pt x="2338" y="280"/>
                  <a:pt x="2336" y="280"/>
                  <a:pt x="2334" y="280"/>
                </a:cubicBezTo>
                <a:cubicBezTo>
                  <a:pt x="2333" y="280"/>
                  <a:pt x="2333" y="279"/>
                  <a:pt x="2332" y="279"/>
                </a:cubicBezTo>
                <a:cubicBezTo>
                  <a:pt x="2331" y="279"/>
                  <a:pt x="2330" y="279"/>
                  <a:pt x="2330" y="278"/>
                </a:cubicBezTo>
                <a:cubicBezTo>
                  <a:pt x="2328" y="277"/>
                  <a:pt x="2330" y="276"/>
                  <a:pt x="2331" y="275"/>
                </a:cubicBezTo>
                <a:cubicBezTo>
                  <a:pt x="2331" y="274"/>
                  <a:pt x="2331" y="274"/>
                  <a:pt x="2331" y="273"/>
                </a:cubicBezTo>
                <a:cubicBezTo>
                  <a:pt x="2332" y="273"/>
                  <a:pt x="2332" y="272"/>
                  <a:pt x="2332" y="272"/>
                </a:cubicBezTo>
                <a:cubicBezTo>
                  <a:pt x="2331" y="270"/>
                  <a:pt x="2329" y="271"/>
                  <a:pt x="2328" y="271"/>
                </a:cubicBezTo>
                <a:cubicBezTo>
                  <a:pt x="2326" y="271"/>
                  <a:pt x="2325" y="271"/>
                  <a:pt x="2324" y="273"/>
                </a:cubicBezTo>
                <a:cubicBezTo>
                  <a:pt x="2321" y="275"/>
                  <a:pt x="2319" y="273"/>
                  <a:pt x="2316" y="273"/>
                </a:cubicBezTo>
                <a:cubicBezTo>
                  <a:pt x="2312" y="273"/>
                  <a:pt x="2309" y="273"/>
                  <a:pt x="2305" y="273"/>
                </a:cubicBezTo>
                <a:cubicBezTo>
                  <a:pt x="2304" y="273"/>
                  <a:pt x="2302" y="273"/>
                  <a:pt x="2301" y="273"/>
                </a:cubicBezTo>
                <a:cubicBezTo>
                  <a:pt x="2300" y="274"/>
                  <a:pt x="2298" y="275"/>
                  <a:pt x="2297" y="276"/>
                </a:cubicBezTo>
                <a:cubicBezTo>
                  <a:pt x="2296" y="278"/>
                  <a:pt x="2292" y="279"/>
                  <a:pt x="2293" y="282"/>
                </a:cubicBezTo>
                <a:cubicBezTo>
                  <a:pt x="2294" y="284"/>
                  <a:pt x="2295" y="284"/>
                  <a:pt x="2296" y="285"/>
                </a:cubicBezTo>
                <a:cubicBezTo>
                  <a:pt x="2297" y="286"/>
                  <a:pt x="2297" y="286"/>
                  <a:pt x="2298" y="285"/>
                </a:cubicBezTo>
                <a:cubicBezTo>
                  <a:pt x="2299" y="285"/>
                  <a:pt x="2300" y="285"/>
                  <a:pt x="2301" y="284"/>
                </a:cubicBezTo>
                <a:cubicBezTo>
                  <a:pt x="2304" y="284"/>
                  <a:pt x="2307" y="284"/>
                  <a:pt x="2309" y="283"/>
                </a:cubicBezTo>
                <a:cubicBezTo>
                  <a:pt x="2311" y="283"/>
                  <a:pt x="2312" y="282"/>
                  <a:pt x="2314" y="283"/>
                </a:cubicBezTo>
                <a:cubicBezTo>
                  <a:pt x="2316" y="283"/>
                  <a:pt x="2317" y="282"/>
                  <a:pt x="2318" y="282"/>
                </a:cubicBezTo>
                <a:cubicBezTo>
                  <a:pt x="2319" y="282"/>
                  <a:pt x="2322" y="283"/>
                  <a:pt x="2320" y="284"/>
                </a:cubicBezTo>
                <a:cubicBezTo>
                  <a:pt x="2319" y="285"/>
                  <a:pt x="2316" y="285"/>
                  <a:pt x="2315" y="286"/>
                </a:cubicBezTo>
                <a:cubicBezTo>
                  <a:pt x="2313" y="287"/>
                  <a:pt x="2311" y="288"/>
                  <a:pt x="2309" y="289"/>
                </a:cubicBezTo>
                <a:cubicBezTo>
                  <a:pt x="2308" y="290"/>
                  <a:pt x="2306" y="291"/>
                  <a:pt x="2304" y="291"/>
                </a:cubicBezTo>
                <a:cubicBezTo>
                  <a:pt x="2302" y="292"/>
                  <a:pt x="2299" y="291"/>
                  <a:pt x="2297" y="291"/>
                </a:cubicBezTo>
                <a:cubicBezTo>
                  <a:pt x="2295" y="291"/>
                  <a:pt x="2294" y="291"/>
                  <a:pt x="2293" y="291"/>
                </a:cubicBezTo>
                <a:cubicBezTo>
                  <a:pt x="2292" y="291"/>
                  <a:pt x="2291" y="291"/>
                  <a:pt x="2290" y="290"/>
                </a:cubicBezTo>
                <a:cubicBezTo>
                  <a:pt x="2289" y="290"/>
                  <a:pt x="2288" y="290"/>
                  <a:pt x="2287" y="291"/>
                </a:cubicBezTo>
                <a:cubicBezTo>
                  <a:pt x="2285" y="291"/>
                  <a:pt x="2285" y="292"/>
                  <a:pt x="2286" y="293"/>
                </a:cubicBezTo>
                <a:cubicBezTo>
                  <a:pt x="2287" y="293"/>
                  <a:pt x="2287" y="293"/>
                  <a:pt x="2287" y="294"/>
                </a:cubicBezTo>
                <a:cubicBezTo>
                  <a:pt x="2287" y="295"/>
                  <a:pt x="2287" y="295"/>
                  <a:pt x="2287" y="296"/>
                </a:cubicBezTo>
                <a:cubicBezTo>
                  <a:pt x="2286" y="296"/>
                  <a:pt x="2285" y="296"/>
                  <a:pt x="2285" y="297"/>
                </a:cubicBezTo>
                <a:cubicBezTo>
                  <a:pt x="2284" y="297"/>
                  <a:pt x="2283" y="297"/>
                  <a:pt x="2281" y="297"/>
                </a:cubicBezTo>
                <a:cubicBezTo>
                  <a:pt x="2281" y="298"/>
                  <a:pt x="2280" y="298"/>
                  <a:pt x="2279" y="298"/>
                </a:cubicBezTo>
                <a:cubicBezTo>
                  <a:pt x="2277" y="298"/>
                  <a:pt x="2275" y="299"/>
                  <a:pt x="2273" y="299"/>
                </a:cubicBezTo>
                <a:cubicBezTo>
                  <a:pt x="2271" y="299"/>
                  <a:pt x="2269" y="300"/>
                  <a:pt x="2267" y="301"/>
                </a:cubicBezTo>
                <a:cubicBezTo>
                  <a:pt x="2265" y="301"/>
                  <a:pt x="2263" y="302"/>
                  <a:pt x="2261" y="302"/>
                </a:cubicBezTo>
                <a:cubicBezTo>
                  <a:pt x="2259" y="302"/>
                  <a:pt x="2258" y="303"/>
                  <a:pt x="2256" y="303"/>
                </a:cubicBezTo>
                <a:cubicBezTo>
                  <a:pt x="2254" y="304"/>
                  <a:pt x="2252" y="304"/>
                  <a:pt x="2250" y="305"/>
                </a:cubicBezTo>
                <a:cubicBezTo>
                  <a:pt x="2247" y="305"/>
                  <a:pt x="2245" y="305"/>
                  <a:pt x="2243" y="305"/>
                </a:cubicBezTo>
                <a:cubicBezTo>
                  <a:pt x="2241" y="305"/>
                  <a:pt x="2239" y="306"/>
                  <a:pt x="2238" y="306"/>
                </a:cubicBezTo>
                <a:cubicBezTo>
                  <a:pt x="2234" y="306"/>
                  <a:pt x="2231" y="307"/>
                  <a:pt x="2228" y="307"/>
                </a:cubicBezTo>
                <a:cubicBezTo>
                  <a:pt x="2227" y="307"/>
                  <a:pt x="2224" y="307"/>
                  <a:pt x="2225" y="309"/>
                </a:cubicBezTo>
                <a:cubicBezTo>
                  <a:pt x="2226" y="310"/>
                  <a:pt x="2228" y="310"/>
                  <a:pt x="2227" y="312"/>
                </a:cubicBezTo>
                <a:cubicBezTo>
                  <a:pt x="2226" y="313"/>
                  <a:pt x="2224" y="313"/>
                  <a:pt x="2223" y="313"/>
                </a:cubicBezTo>
                <a:cubicBezTo>
                  <a:pt x="2222" y="314"/>
                  <a:pt x="2221" y="314"/>
                  <a:pt x="2219" y="315"/>
                </a:cubicBezTo>
                <a:cubicBezTo>
                  <a:pt x="2217" y="315"/>
                  <a:pt x="2214" y="316"/>
                  <a:pt x="2211" y="318"/>
                </a:cubicBezTo>
                <a:cubicBezTo>
                  <a:pt x="2210" y="318"/>
                  <a:pt x="2209" y="319"/>
                  <a:pt x="2207" y="319"/>
                </a:cubicBezTo>
                <a:cubicBezTo>
                  <a:pt x="2208" y="318"/>
                  <a:pt x="2210" y="318"/>
                  <a:pt x="2211" y="317"/>
                </a:cubicBezTo>
                <a:cubicBezTo>
                  <a:pt x="2212" y="316"/>
                  <a:pt x="2214" y="316"/>
                  <a:pt x="2215" y="315"/>
                </a:cubicBezTo>
                <a:cubicBezTo>
                  <a:pt x="2216" y="314"/>
                  <a:pt x="2217" y="313"/>
                  <a:pt x="2218" y="312"/>
                </a:cubicBezTo>
                <a:cubicBezTo>
                  <a:pt x="2219" y="310"/>
                  <a:pt x="2220" y="309"/>
                  <a:pt x="2220" y="308"/>
                </a:cubicBezTo>
                <a:cubicBezTo>
                  <a:pt x="2221" y="305"/>
                  <a:pt x="2223" y="303"/>
                  <a:pt x="2225" y="301"/>
                </a:cubicBezTo>
                <a:cubicBezTo>
                  <a:pt x="2228" y="298"/>
                  <a:pt x="2232" y="299"/>
                  <a:pt x="2235" y="299"/>
                </a:cubicBezTo>
                <a:cubicBezTo>
                  <a:pt x="2239" y="298"/>
                  <a:pt x="2239" y="295"/>
                  <a:pt x="2241" y="293"/>
                </a:cubicBezTo>
                <a:cubicBezTo>
                  <a:pt x="2243" y="291"/>
                  <a:pt x="2244" y="288"/>
                  <a:pt x="2247" y="287"/>
                </a:cubicBezTo>
                <a:cubicBezTo>
                  <a:pt x="2250" y="287"/>
                  <a:pt x="2252" y="288"/>
                  <a:pt x="2254" y="287"/>
                </a:cubicBezTo>
                <a:cubicBezTo>
                  <a:pt x="2257" y="287"/>
                  <a:pt x="2259" y="286"/>
                  <a:pt x="2261" y="285"/>
                </a:cubicBezTo>
                <a:cubicBezTo>
                  <a:pt x="2263" y="284"/>
                  <a:pt x="2266" y="283"/>
                  <a:pt x="2268" y="281"/>
                </a:cubicBezTo>
                <a:cubicBezTo>
                  <a:pt x="2270" y="280"/>
                  <a:pt x="2272" y="279"/>
                  <a:pt x="2275" y="278"/>
                </a:cubicBezTo>
                <a:cubicBezTo>
                  <a:pt x="2277" y="277"/>
                  <a:pt x="2279" y="276"/>
                  <a:pt x="2282" y="275"/>
                </a:cubicBezTo>
                <a:cubicBezTo>
                  <a:pt x="2283" y="274"/>
                  <a:pt x="2285" y="273"/>
                  <a:pt x="2287" y="272"/>
                </a:cubicBezTo>
                <a:cubicBezTo>
                  <a:pt x="2288" y="271"/>
                  <a:pt x="2289" y="271"/>
                  <a:pt x="2291" y="270"/>
                </a:cubicBezTo>
                <a:cubicBezTo>
                  <a:pt x="2293" y="270"/>
                  <a:pt x="2294" y="269"/>
                  <a:pt x="2295" y="268"/>
                </a:cubicBezTo>
                <a:cubicBezTo>
                  <a:pt x="2296" y="267"/>
                  <a:pt x="2297" y="267"/>
                  <a:pt x="2299" y="266"/>
                </a:cubicBezTo>
                <a:cubicBezTo>
                  <a:pt x="2300" y="265"/>
                  <a:pt x="2301" y="264"/>
                  <a:pt x="2302" y="263"/>
                </a:cubicBezTo>
                <a:cubicBezTo>
                  <a:pt x="2302" y="263"/>
                  <a:pt x="2302" y="262"/>
                  <a:pt x="2302" y="261"/>
                </a:cubicBezTo>
                <a:cubicBezTo>
                  <a:pt x="2301" y="261"/>
                  <a:pt x="2299" y="261"/>
                  <a:pt x="2298" y="261"/>
                </a:cubicBezTo>
                <a:cubicBezTo>
                  <a:pt x="2297" y="261"/>
                  <a:pt x="2296" y="261"/>
                  <a:pt x="2296" y="261"/>
                </a:cubicBezTo>
                <a:cubicBezTo>
                  <a:pt x="2296" y="260"/>
                  <a:pt x="2297" y="260"/>
                  <a:pt x="2298" y="260"/>
                </a:cubicBezTo>
                <a:cubicBezTo>
                  <a:pt x="2299" y="259"/>
                  <a:pt x="2301" y="259"/>
                  <a:pt x="2302" y="258"/>
                </a:cubicBezTo>
                <a:cubicBezTo>
                  <a:pt x="2303" y="257"/>
                  <a:pt x="2305" y="256"/>
                  <a:pt x="2306" y="255"/>
                </a:cubicBezTo>
                <a:cubicBezTo>
                  <a:pt x="2307" y="255"/>
                  <a:pt x="2308" y="254"/>
                  <a:pt x="2309" y="254"/>
                </a:cubicBezTo>
                <a:cubicBezTo>
                  <a:pt x="2310" y="254"/>
                  <a:pt x="2310" y="254"/>
                  <a:pt x="2311" y="254"/>
                </a:cubicBezTo>
                <a:cubicBezTo>
                  <a:pt x="2314" y="254"/>
                  <a:pt x="2316" y="253"/>
                  <a:pt x="2319" y="252"/>
                </a:cubicBezTo>
                <a:cubicBezTo>
                  <a:pt x="2321" y="251"/>
                  <a:pt x="2323" y="250"/>
                  <a:pt x="2325" y="249"/>
                </a:cubicBezTo>
                <a:cubicBezTo>
                  <a:pt x="2327" y="248"/>
                  <a:pt x="2329" y="246"/>
                  <a:pt x="2332" y="245"/>
                </a:cubicBezTo>
                <a:cubicBezTo>
                  <a:pt x="2335" y="243"/>
                  <a:pt x="2337" y="242"/>
                  <a:pt x="2340" y="241"/>
                </a:cubicBezTo>
                <a:cubicBezTo>
                  <a:pt x="2342" y="240"/>
                  <a:pt x="2343" y="239"/>
                  <a:pt x="2344" y="239"/>
                </a:cubicBezTo>
                <a:cubicBezTo>
                  <a:pt x="2346" y="238"/>
                  <a:pt x="2347" y="238"/>
                  <a:pt x="2349" y="237"/>
                </a:cubicBezTo>
                <a:cubicBezTo>
                  <a:pt x="2351" y="236"/>
                  <a:pt x="2354" y="234"/>
                  <a:pt x="2357" y="233"/>
                </a:cubicBezTo>
                <a:cubicBezTo>
                  <a:pt x="2359" y="232"/>
                  <a:pt x="2361" y="231"/>
                  <a:pt x="2363" y="230"/>
                </a:cubicBezTo>
                <a:cubicBezTo>
                  <a:pt x="2365" y="229"/>
                  <a:pt x="2367" y="228"/>
                  <a:pt x="2369" y="227"/>
                </a:cubicBezTo>
                <a:cubicBezTo>
                  <a:pt x="2370" y="226"/>
                  <a:pt x="2372" y="225"/>
                  <a:pt x="2373" y="224"/>
                </a:cubicBezTo>
                <a:cubicBezTo>
                  <a:pt x="2374" y="222"/>
                  <a:pt x="2376" y="219"/>
                  <a:pt x="2376" y="216"/>
                </a:cubicBezTo>
                <a:cubicBezTo>
                  <a:pt x="2377" y="213"/>
                  <a:pt x="2372" y="214"/>
                  <a:pt x="2370" y="213"/>
                </a:cubicBezTo>
                <a:cubicBezTo>
                  <a:pt x="2368" y="213"/>
                  <a:pt x="2367" y="212"/>
                  <a:pt x="2367" y="211"/>
                </a:cubicBezTo>
                <a:cubicBezTo>
                  <a:pt x="2367" y="210"/>
                  <a:pt x="2368" y="209"/>
                  <a:pt x="2367" y="209"/>
                </a:cubicBezTo>
                <a:cubicBezTo>
                  <a:pt x="2367" y="208"/>
                  <a:pt x="2366" y="209"/>
                  <a:pt x="2366" y="209"/>
                </a:cubicBezTo>
                <a:cubicBezTo>
                  <a:pt x="2365" y="210"/>
                  <a:pt x="2364" y="211"/>
                  <a:pt x="2363" y="211"/>
                </a:cubicBezTo>
                <a:cubicBezTo>
                  <a:pt x="2361" y="212"/>
                  <a:pt x="2360" y="212"/>
                  <a:pt x="2359" y="212"/>
                </a:cubicBezTo>
                <a:cubicBezTo>
                  <a:pt x="2359" y="212"/>
                  <a:pt x="2358" y="211"/>
                  <a:pt x="2359" y="210"/>
                </a:cubicBezTo>
                <a:cubicBezTo>
                  <a:pt x="2359" y="210"/>
                  <a:pt x="2360" y="209"/>
                  <a:pt x="2359" y="209"/>
                </a:cubicBezTo>
                <a:cubicBezTo>
                  <a:pt x="2359" y="208"/>
                  <a:pt x="2359" y="208"/>
                  <a:pt x="2359" y="208"/>
                </a:cubicBezTo>
                <a:cubicBezTo>
                  <a:pt x="2359" y="208"/>
                  <a:pt x="2359" y="208"/>
                  <a:pt x="2359" y="207"/>
                </a:cubicBezTo>
                <a:cubicBezTo>
                  <a:pt x="2359" y="206"/>
                  <a:pt x="2359" y="206"/>
                  <a:pt x="2359" y="205"/>
                </a:cubicBezTo>
                <a:cubicBezTo>
                  <a:pt x="2358" y="205"/>
                  <a:pt x="2357" y="204"/>
                  <a:pt x="2357" y="204"/>
                </a:cubicBezTo>
                <a:cubicBezTo>
                  <a:pt x="2356" y="204"/>
                  <a:pt x="2356" y="204"/>
                  <a:pt x="2355" y="204"/>
                </a:cubicBezTo>
                <a:cubicBezTo>
                  <a:pt x="2353" y="203"/>
                  <a:pt x="2352" y="204"/>
                  <a:pt x="2351" y="203"/>
                </a:cubicBezTo>
                <a:cubicBezTo>
                  <a:pt x="2350" y="202"/>
                  <a:pt x="2349" y="200"/>
                  <a:pt x="2350" y="199"/>
                </a:cubicBezTo>
                <a:cubicBezTo>
                  <a:pt x="2350" y="199"/>
                  <a:pt x="2351" y="200"/>
                  <a:pt x="2351" y="200"/>
                </a:cubicBezTo>
                <a:cubicBezTo>
                  <a:pt x="2352" y="201"/>
                  <a:pt x="2352" y="201"/>
                  <a:pt x="2353" y="201"/>
                </a:cubicBezTo>
                <a:cubicBezTo>
                  <a:pt x="2354" y="201"/>
                  <a:pt x="2355" y="201"/>
                  <a:pt x="2356" y="201"/>
                </a:cubicBezTo>
                <a:cubicBezTo>
                  <a:pt x="2356" y="201"/>
                  <a:pt x="2356" y="202"/>
                  <a:pt x="2357" y="202"/>
                </a:cubicBezTo>
                <a:cubicBezTo>
                  <a:pt x="2358" y="203"/>
                  <a:pt x="2359" y="204"/>
                  <a:pt x="2360" y="204"/>
                </a:cubicBezTo>
                <a:cubicBezTo>
                  <a:pt x="2361" y="204"/>
                  <a:pt x="2362" y="205"/>
                  <a:pt x="2362" y="205"/>
                </a:cubicBezTo>
                <a:cubicBezTo>
                  <a:pt x="2363" y="205"/>
                  <a:pt x="2364" y="205"/>
                  <a:pt x="2364" y="206"/>
                </a:cubicBezTo>
                <a:cubicBezTo>
                  <a:pt x="2364" y="206"/>
                  <a:pt x="2363" y="206"/>
                  <a:pt x="2364" y="207"/>
                </a:cubicBezTo>
                <a:cubicBezTo>
                  <a:pt x="2364" y="207"/>
                  <a:pt x="2365" y="207"/>
                  <a:pt x="2366" y="207"/>
                </a:cubicBezTo>
                <a:cubicBezTo>
                  <a:pt x="2368" y="207"/>
                  <a:pt x="2369" y="207"/>
                  <a:pt x="2371" y="207"/>
                </a:cubicBezTo>
                <a:cubicBezTo>
                  <a:pt x="2372" y="207"/>
                  <a:pt x="2373" y="209"/>
                  <a:pt x="2373" y="210"/>
                </a:cubicBezTo>
                <a:cubicBezTo>
                  <a:pt x="2374" y="212"/>
                  <a:pt x="2376" y="212"/>
                  <a:pt x="2377" y="210"/>
                </a:cubicBezTo>
                <a:cubicBezTo>
                  <a:pt x="2377" y="209"/>
                  <a:pt x="2376" y="206"/>
                  <a:pt x="2377" y="205"/>
                </a:cubicBezTo>
                <a:cubicBezTo>
                  <a:pt x="2378" y="204"/>
                  <a:pt x="2378" y="204"/>
                  <a:pt x="2379" y="203"/>
                </a:cubicBezTo>
                <a:cubicBezTo>
                  <a:pt x="2380" y="201"/>
                  <a:pt x="2379" y="199"/>
                  <a:pt x="2378" y="198"/>
                </a:cubicBezTo>
                <a:cubicBezTo>
                  <a:pt x="2378" y="197"/>
                  <a:pt x="2378" y="197"/>
                  <a:pt x="2377" y="196"/>
                </a:cubicBezTo>
                <a:cubicBezTo>
                  <a:pt x="2376" y="196"/>
                  <a:pt x="2377" y="197"/>
                  <a:pt x="2376" y="197"/>
                </a:cubicBezTo>
                <a:cubicBezTo>
                  <a:pt x="2376" y="198"/>
                  <a:pt x="2375" y="198"/>
                  <a:pt x="2375" y="198"/>
                </a:cubicBezTo>
                <a:cubicBezTo>
                  <a:pt x="2374" y="199"/>
                  <a:pt x="2375" y="199"/>
                  <a:pt x="2374" y="199"/>
                </a:cubicBezTo>
                <a:cubicBezTo>
                  <a:pt x="2374" y="200"/>
                  <a:pt x="2374" y="200"/>
                  <a:pt x="2373" y="200"/>
                </a:cubicBezTo>
                <a:cubicBezTo>
                  <a:pt x="2372" y="199"/>
                  <a:pt x="2373" y="197"/>
                  <a:pt x="2373" y="196"/>
                </a:cubicBezTo>
                <a:cubicBezTo>
                  <a:pt x="2373" y="195"/>
                  <a:pt x="2373" y="194"/>
                  <a:pt x="2372" y="194"/>
                </a:cubicBezTo>
                <a:cubicBezTo>
                  <a:pt x="2372" y="193"/>
                  <a:pt x="2371" y="193"/>
                  <a:pt x="2371" y="192"/>
                </a:cubicBezTo>
                <a:cubicBezTo>
                  <a:pt x="2370" y="192"/>
                  <a:pt x="2371" y="191"/>
                  <a:pt x="2371" y="190"/>
                </a:cubicBezTo>
                <a:cubicBezTo>
                  <a:pt x="2371" y="189"/>
                  <a:pt x="2371" y="188"/>
                  <a:pt x="2370" y="187"/>
                </a:cubicBezTo>
                <a:cubicBezTo>
                  <a:pt x="2369" y="186"/>
                  <a:pt x="2368" y="186"/>
                  <a:pt x="2367" y="184"/>
                </a:cubicBezTo>
                <a:cubicBezTo>
                  <a:pt x="2367" y="183"/>
                  <a:pt x="2366" y="183"/>
                  <a:pt x="2364" y="183"/>
                </a:cubicBezTo>
                <a:cubicBezTo>
                  <a:pt x="2363" y="183"/>
                  <a:pt x="2362" y="183"/>
                  <a:pt x="2361" y="184"/>
                </a:cubicBezTo>
                <a:cubicBezTo>
                  <a:pt x="2361" y="184"/>
                  <a:pt x="2360" y="184"/>
                  <a:pt x="2360" y="184"/>
                </a:cubicBezTo>
                <a:cubicBezTo>
                  <a:pt x="2360" y="185"/>
                  <a:pt x="2361" y="185"/>
                  <a:pt x="2362" y="185"/>
                </a:cubicBezTo>
                <a:cubicBezTo>
                  <a:pt x="2362" y="185"/>
                  <a:pt x="2362" y="185"/>
                  <a:pt x="2362" y="186"/>
                </a:cubicBezTo>
                <a:cubicBezTo>
                  <a:pt x="2363" y="186"/>
                  <a:pt x="2364" y="186"/>
                  <a:pt x="2365" y="186"/>
                </a:cubicBezTo>
                <a:cubicBezTo>
                  <a:pt x="2366" y="186"/>
                  <a:pt x="2366" y="187"/>
                  <a:pt x="2366" y="188"/>
                </a:cubicBezTo>
                <a:cubicBezTo>
                  <a:pt x="2365" y="188"/>
                  <a:pt x="2363" y="187"/>
                  <a:pt x="2363" y="189"/>
                </a:cubicBezTo>
                <a:cubicBezTo>
                  <a:pt x="2362" y="190"/>
                  <a:pt x="2362" y="191"/>
                  <a:pt x="2361" y="191"/>
                </a:cubicBezTo>
                <a:cubicBezTo>
                  <a:pt x="2358" y="193"/>
                  <a:pt x="2359" y="190"/>
                  <a:pt x="2359" y="189"/>
                </a:cubicBezTo>
                <a:cubicBezTo>
                  <a:pt x="2359" y="187"/>
                  <a:pt x="2358" y="187"/>
                  <a:pt x="2357" y="186"/>
                </a:cubicBezTo>
                <a:cubicBezTo>
                  <a:pt x="2356" y="184"/>
                  <a:pt x="2357" y="181"/>
                  <a:pt x="2356" y="180"/>
                </a:cubicBezTo>
                <a:cubicBezTo>
                  <a:pt x="2354" y="178"/>
                  <a:pt x="2352" y="178"/>
                  <a:pt x="2351" y="177"/>
                </a:cubicBezTo>
                <a:cubicBezTo>
                  <a:pt x="2349" y="176"/>
                  <a:pt x="2347" y="176"/>
                  <a:pt x="2346" y="175"/>
                </a:cubicBezTo>
                <a:cubicBezTo>
                  <a:pt x="2345" y="174"/>
                  <a:pt x="2344" y="173"/>
                  <a:pt x="2342" y="173"/>
                </a:cubicBezTo>
                <a:cubicBezTo>
                  <a:pt x="2341" y="172"/>
                  <a:pt x="2340" y="171"/>
                  <a:pt x="2339" y="170"/>
                </a:cubicBezTo>
                <a:cubicBezTo>
                  <a:pt x="2338" y="169"/>
                  <a:pt x="2336" y="169"/>
                  <a:pt x="2335" y="169"/>
                </a:cubicBezTo>
                <a:cubicBezTo>
                  <a:pt x="2333" y="169"/>
                  <a:pt x="2333" y="167"/>
                  <a:pt x="2332" y="166"/>
                </a:cubicBezTo>
                <a:cubicBezTo>
                  <a:pt x="2331" y="165"/>
                  <a:pt x="2328" y="166"/>
                  <a:pt x="2327" y="165"/>
                </a:cubicBezTo>
                <a:cubicBezTo>
                  <a:pt x="2326" y="165"/>
                  <a:pt x="2326" y="165"/>
                  <a:pt x="2325" y="165"/>
                </a:cubicBezTo>
                <a:cubicBezTo>
                  <a:pt x="2325" y="164"/>
                  <a:pt x="2325" y="164"/>
                  <a:pt x="2324" y="163"/>
                </a:cubicBezTo>
                <a:cubicBezTo>
                  <a:pt x="2323" y="162"/>
                  <a:pt x="2321" y="163"/>
                  <a:pt x="2319" y="164"/>
                </a:cubicBezTo>
                <a:cubicBezTo>
                  <a:pt x="2317" y="165"/>
                  <a:pt x="2315" y="164"/>
                  <a:pt x="2313" y="163"/>
                </a:cubicBezTo>
                <a:cubicBezTo>
                  <a:pt x="2312" y="163"/>
                  <a:pt x="2310" y="163"/>
                  <a:pt x="2309" y="163"/>
                </a:cubicBezTo>
                <a:cubicBezTo>
                  <a:pt x="2307" y="164"/>
                  <a:pt x="2306" y="165"/>
                  <a:pt x="2305" y="166"/>
                </a:cubicBezTo>
                <a:cubicBezTo>
                  <a:pt x="2303" y="166"/>
                  <a:pt x="2302" y="166"/>
                  <a:pt x="2300" y="165"/>
                </a:cubicBezTo>
                <a:cubicBezTo>
                  <a:pt x="2299" y="165"/>
                  <a:pt x="2298" y="164"/>
                  <a:pt x="2296" y="164"/>
                </a:cubicBezTo>
                <a:cubicBezTo>
                  <a:pt x="2295" y="164"/>
                  <a:pt x="2293" y="164"/>
                  <a:pt x="2292" y="163"/>
                </a:cubicBezTo>
                <a:cubicBezTo>
                  <a:pt x="2291" y="163"/>
                  <a:pt x="2289" y="163"/>
                  <a:pt x="2288" y="163"/>
                </a:cubicBezTo>
                <a:cubicBezTo>
                  <a:pt x="2286" y="163"/>
                  <a:pt x="2285" y="164"/>
                  <a:pt x="2284" y="164"/>
                </a:cubicBezTo>
                <a:cubicBezTo>
                  <a:pt x="2280" y="164"/>
                  <a:pt x="2277" y="164"/>
                  <a:pt x="2273" y="164"/>
                </a:cubicBezTo>
                <a:cubicBezTo>
                  <a:pt x="2272" y="165"/>
                  <a:pt x="2271" y="164"/>
                  <a:pt x="2269" y="164"/>
                </a:cubicBezTo>
                <a:cubicBezTo>
                  <a:pt x="2268" y="163"/>
                  <a:pt x="2266" y="164"/>
                  <a:pt x="2265" y="164"/>
                </a:cubicBezTo>
                <a:cubicBezTo>
                  <a:pt x="2264" y="164"/>
                  <a:pt x="2262" y="164"/>
                  <a:pt x="2261" y="165"/>
                </a:cubicBezTo>
                <a:cubicBezTo>
                  <a:pt x="2260" y="165"/>
                  <a:pt x="2261" y="166"/>
                  <a:pt x="2261" y="166"/>
                </a:cubicBezTo>
                <a:cubicBezTo>
                  <a:pt x="2262" y="166"/>
                  <a:pt x="2262" y="167"/>
                  <a:pt x="2262" y="168"/>
                </a:cubicBezTo>
                <a:cubicBezTo>
                  <a:pt x="2262" y="169"/>
                  <a:pt x="2260" y="169"/>
                  <a:pt x="2260" y="171"/>
                </a:cubicBezTo>
                <a:cubicBezTo>
                  <a:pt x="2259" y="172"/>
                  <a:pt x="2258" y="173"/>
                  <a:pt x="2256" y="173"/>
                </a:cubicBezTo>
                <a:cubicBezTo>
                  <a:pt x="2253" y="174"/>
                  <a:pt x="2251" y="172"/>
                  <a:pt x="2248" y="172"/>
                </a:cubicBezTo>
                <a:cubicBezTo>
                  <a:pt x="2246" y="172"/>
                  <a:pt x="2245" y="173"/>
                  <a:pt x="2244" y="173"/>
                </a:cubicBezTo>
                <a:cubicBezTo>
                  <a:pt x="2243" y="173"/>
                  <a:pt x="2241" y="173"/>
                  <a:pt x="2240" y="174"/>
                </a:cubicBezTo>
                <a:cubicBezTo>
                  <a:pt x="2240" y="174"/>
                  <a:pt x="2239" y="175"/>
                  <a:pt x="2238" y="175"/>
                </a:cubicBezTo>
                <a:cubicBezTo>
                  <a:pt x="2236" y="176"/>
                  <a:pt x="2237" y="174"/>
                  <a:pt x="2236" y="173"/>
                </a:cubicBezTo>
                <a:cubicBezTo>
                  <a:pt x="2235" y="173"/>
                  <a:pt x="2234" y="173"/>
                  <a:pt x="2234" y="173"/>
                </a:cubicBezTo>
                <a:cubicBezTo>
                  <a:pt x="2233" y="173"/>
                  <a:pt x="2232" y="173"/>
                  <a:pt x="2232" y="173"/>
                </a:cubicBezTo>
                <a:cubicBezTo>
                  <a:pt x="2231" y="173"/>
                  <a:pt x="2231" y="172"/>
                  <a:pt x="2232" y="171"/>
                </a:cubicBezTo>
                <a:cubicBezTo>
                  <a:pt x="2232" y="171"/>
                  <a:pt x="2233" y="171"/>
                  <a:pt x="2233" y="170"/>
                </a:cubicBezTo>
                <a:cubicBezTo>
                  <a:pt x="2237" y="169"/>
                  <a:pt x="2239" y="166"/>
                  <a:pt x="2242" y="164"/>
                </a:cubicBezTo>
                <a:cubicBezTo>
                  <a:pt x="2243" y="163"/>
                  <a:pt x="2245" y="163"/>
                  <a:pt x="2246" y="161"/>
                </a:cubicBezTo>
                <a:cubicBezTo>
                  <a:pt x="2247" y="160"/>
                  <a:pt x="2248" y="160"/>
                  <a:pt x="2250" y="159"/>
                </a:cubicBezTo>
                <a:cubicBezTo>
                  <a:pt x="2250" y="159"/>
                  <a:pt x="2253" y="158"/>
                  <a:pt x="2253" y="157"/>
                </a:cubicBezTo>
                <a:cubicBezTo>
                  <a:pt x="2253" y="156"/>
                  <a:pt x="2252" y="156"/>
                  <a:pt x="2251" y="156"/>
                </a:cubicBezTo>
                <a:cubicBezTo>
                  <a:pt x="2250" y="156"/>
                  <a:pt x="2250" y="156"/>
                  <a:pt x="2249" y="155"/>
                </a:cubicBezTo>
                <a:cubicBezTo>
                  <a:pt x="2248" y="154"/>
                  <a:pt x="2248" y="153"/>
                  <a:pt x="2246" y="152"/>
                </a:cubicBezTo>
                <a:cubicBezTo>
                  <a:pt x="2244" y="152"/>
                  <a:pt x="2243" y="152"/>
                  <a:pt x="2242" y="152"/>
                </a:cubicBezTo>
                <a:cubicBezTo>
                  <a:pt x="2240" y="151"/>
                  <a:pt x="2239" y="150"/>
                  <a:pt x="2238" y="151"/>
                </a:cubicBezTo>
                <a:cubicBezTo>
                  <a:pt x="2236" y="152"/>
                  <a:pt x="2235" y="153"/>
                  <a:pt x="2234" y="153"/>
                </a:cubicBezTo>
                <a:cubicBezTo>
                  <a:pt x="2232" y="153"/>
                  <a:pt x="2232" y="151"/>
                  <a:pt x="2230" y="151"/>
                </a:cubicBezTo>
                <a:cubicBezTo>
                  <a:pt x="2230" y="150"/>
                  <a:pt x="2229" y="151"/>
                  <a:pt x="2228" y="150"/>
                </a:cubicBezTo>
                <a:cubicBezTo>
                  <a:pt x="2227" y="150"/>
                  <a:pt x="2226" y="150"/>
                  <a:pt x="2226" y="150"/>
                </a:cubicBezTo>
                <a:cubicBezTo>
                  <a:pt x="2224" y="151"/>
                  <a:pt x="2223" y="153"/>
                  <a:pt x="2221" y="153"/>
                </a:cubicBezTo>
                <a:cubicBezTo>
                  <a:pt x="2220" y="154"/>
                  <a:pt x="2219" y="154"/>
                  <a:pt x="2217" y="154"/>
                </a:cubicBezTo>
                <a:cubicBezTo>
                  <a:pt x="2215" y="154"/>
                  <a:pt x="2214" y="154"/>
                  <a:pt x="2212" y="154"/>
                </a:cubicBezTo>
                <a:cubicBezTo>
                  <a:pt x="2212" y="154"/>
                  <a:pt x="2211" y="154"/>
                  <a:pt x="2211" y="153"/>
                </a:cubicBezTo>
                <a:cubicBezTo>
                  <a:pt x="2211" y="152"/>
                  <a:pt x="2212" y="152"/>
                  <a:pt x="2213" y="152"/>
                </a:cubicBezTo>
                <a:cubicBezTo>
                  <a:pt x="2214" y="152"/>
                  <a:pt x="2216" y="152"/>
                  <a:pt x="2217" y="151"/>
                </a:cubicBezTo>
                <a:cubicBezTo>
                  <a:pt x="2218" y="151"/>
                  <a:pt x="2218" y="150"/>
                  <a:pt x="2219" y="150"/>
                </a:cubicBezTo>
                <a:cubicBezTo>
                  <a:pt x="2219" y="149"/>
                  <a:pt x="2220" y="149"/>
                  <a:pt x="2220" y="148"/>
                </a:cubicBezTo>
                <a:cubicBezTo>
                  <a:pt x="2220" y="148"/>
                  <a:pt x="2220" y="147"/>
                  <a:pt x="2219" y="147"/>
                </a:cubicBezTo>
                <a:cubicBezTo>
                  <a:pt x="2219" y="147"/>
                  <a:pt x="2219" y="148"/>
                  <a:pt x="2218" y="148"/>
                </a:cubicBezTo>
                <a:cubicBezTo>
                  <a:pt x="2217" y="149"/>
                  <a:pt x="2215" y="149"/>
                  <a:pt x="2214" y="149"/>
                </a:cubicBezTo>
                <a:cubicBezTo>
                  <a:pt x="2212" y="148"/>
                  <a:pt x="2211" y="149"/>
                  <a:pt x="2210" y="149"/>
                </a:cubicBezTo>
                <a:cubicBezTo>
                  <a:pt x="2208" y="150"/>
                  <a:pt x="2207" y="149"/>
                  <a:pt x="2205" y="149"/>
                </a:cubicBezTo>
                <a:cubicBezTo>
                  <a:pt x="2204" y="148"/>
                  <a:pt x="2203" y="150"/>
                  <a:pt x="2202" y="150"/>
                </a:cubicBezTo>
                <a:cubicBezTo>
                  <a:pt x="2200" y="150"/>
                  <a:pt x="2199" y="149"/>
                  <a:pt x="2198" y="148"/>
                </a:cubicBezTo>
                <a:cubicBezTo>
                  <a:pt x="2197" y="147"/>
                  <a:pt x="2195" y="149"/>
                  <a:pt x="2193" y="149"/>
                </a:cubicBezTo>
                <a:cubicBezTo>
                  <a:pt x="2191" y="149"/>
                  <a:pt x="2190" y="149"/>
                  <a:pt x="2188" y="150"/>
                </a:cubicBezTo>
                <a:cubicBezTo>
                  <a:pt x="2188" y="149"/>
                  <a:pt x="2190" y="148"/>
                  <a:pt x="2191" y="148"/>
                </a:cubicBezTo>
                <a:cubicBezTo>
                  <a:pt x="2192" y="148"/>
                  <a:pt x="2192" y="148"/>
                  <a:pt x="2193" y="148"/>
                </a:cubicBezTo>
                <a:cubicBezTo>
                  <a:pt x="2194" y="147"/>
                  <a:pt x="2194" y="147"/>
                  <a:pt x="2195" y="147"/>
                </a:cubicBezTo>
                <a:cubicBezTo>
                  <a:pt x="2197" y="146"/>
                  <a:pt x="2201" y="147"/>
                  <a:pt x="2204" y="146"/>
                </a:cubicBezTo>
                <a:cubicBezTo>
                  <a:pt x="2206" y="145"/>
                  <a:pt x="2209" y="145"/>
                  <a:pt x="2210" y="143"/>
                </a:cubicBezTo>
                <a:cubicBezTo>
                  <a:pt x="2210" y="142"/>
                  <a:pt x="2211" y="142"/>
                  <a:pt x="2212" y="141"/>
                </a:cubicBezTo>
                <a:cubicBezTo>
                  <a:pt x="2212" y="141"/>
                  <a:pt x="2213" y="141"/>
                  <a:pt x="2214" y="141"/>
                </a:cubicBezTo>
                <a:cubicBezTo>
                  <a:pt x="2215" y="141"/>
                  <a:pt x="2216" y="140"/>
                  <a:pt x="2216" y="139"/>
                </a:cubicBezTo>
                <a:cubicBezTo>
                  <a:pt x="2218" y="137"/>
                  <a:pt x="2218" y="139"/>
                  <a:pt x="2220" y="139"/>
                </a:cubicBezTo>
                <a:cubicBezTo>
                  <a:pt x="2221" y="139"/>
                  <a:pt x="2222" y="138"/>
                  <a:pt x="2224" y="138"/>
                </a:cubicBezTo>
                <a:cubicBezTo>
                  <a:pt x="2224" y="138"/>
                  <a:pt x="2228" y="139"/>
                  <a:pt x="2227" y="137"/>
                </a:cubicBezTo>
                <a:cubicBezTo>
                  <a:pt x="2227" y="137"/>
                  <a:pt x="2227" y="137"/>
                  <a:pt x="2226" y="137"/>
                </a:cubicBezTo>
                <a:cubicBezTo>
                  <a:pt x="2226" y="137"/>
                  <a:pt x="2226" y="136"/>
                  <a:pt x="2226" y="136"/>
                </a:cubicBezTo>
                <a:cubicBezTo>
                  <a:pt x="2225" y="135"/>
                  <a:pt x="2224" y="134"/>
                  <a:pt x="2223" y="133"/>
                </a:cubicBezTo>
                <a:cubicBezTo>
                  <a:pt x="2222" y="132"/>
                  <a:pt x="2221" y="131"/>
                  <a:pt x="2220" y="130"/>
                </a:cubicBezTo>
                <a:cubicBezTo>
                  <a:pt x="2219" y="129"/>
                  <a:pt x="2217" y="128"/>
                  <a:pt x="2216" y="128"/>
                </a:cubicBezTo>
                <a:cubicBezTo>
                  <a:pt x="2214" y="128"/>
                  <a:pt x="2212" y="128"/>
                  <a:pt x="2210" y="127"/>
                </a:cubicBezTo>
                <a:cubicBezTo>
                  <a:pt x="2208" y="126"/>
                  <a:pt x="2207" y="126"/>
                  <a:pt x="2205" y="125"/>
                </a:cubicBezTo>
                <a:cubicBezTo>
                  <a:pt x="2203" y="125"/>
                  <a:pt x="2200" y="125"/>
                  <a:pt x="2198" y="125"/>
                </a:cubicBezTo>
                <a:cubicBezTo>
                  <a:pt x="2196" y="124"/>
                  <a:pt x="2195" y="123"/>
                  <a:pt x="2192" y="123"/>
                </a:cubicBezTo>
                <a:cubicBezTo>
                  <a:pt x="2189" y="123"/>
                  <a:pt x="2187" y="122"/>
                  <a:pt x="2184" y="123"/>
                </a:cubicBezTo>
                <a:cubicBezTo>
                  <a:pt x="2180" y="123"/>
                  <a:pt x="2178" y="124"/>
                  <a:pt x="2174" y="125"/>
                </a:cubicBezTo>
                <a:cubicBezTo>
                  <a:pt x="2170" y="127"/>
                  <a:pt x="2166" y="127"/>
                  <a:pt x="2162" y="127"/>
                </a:cubicBezTo>
                <a:cubicBezTo>
                  <a:pt x="2160" y="128"/>
                  <a:pt x="2157" y="129"/>
                  <a:pt x="2155" y="131"/>
                </a:cubicBezTo>
                <a:cubicBezTo>
                  <a:pt x="2153" y="132"/>
                  <a:pt x="2150" y="133"/>
                  <a:pt x="2147" y="135"/>
                </a:cubicBezTo>
                <a:cubicBezTo>
                  <a:pt x="2145" y="135"/>
                  <a:pt x="2143" y="135"/>
                  <a:pt x="2142" y="136"/>
                </a:cubicBezTo>
                <a:cubicBezTo>
                  <a:pt x="2141" y="137"/>
                  <a:pt x="2139" y="138"/>
                  <a:pt x="2140" y="139"/>
                </a:cubicBezTo>
                <a:cubicBezTo>
                  <a:pt x="2140" y="140"/>
                  <a:pt x="2144" y="139"/>
                  <a:pt x="2143" y="140"/>
                </a:cubicBezTo>
                <a:cubicBezTo>
                  <a:pt x="2143" y="141"/>
                  <a:pt x="2141" y="141"/>
                  <a:pt x="2141" y="141"/>
                </a:cubicBezTo>
                <a:cubicBezTo>
                  <a:pt x="2139" y="142"/>
                  <a:pt x="2138" y="143"/>
                  <a:pt x="2137" y="144"/>
                </a:cubicBezTo>
                <a:cubicBezTo>
                  <a:pt x="2136" y="144"/>
                  <a:pt x="2136" y="145"/>
                  <a:pt x="2135" y="145"/>
                </a:cubicBezTo>
                <a:cubicBezTo>
                  <a:pt x="2134" y="146"/>
                  <a:pt x="2132" y="147"/>
                  <a:pt x="2131" y="148"/>
                </a:cubicBezTo>
                <a:cubicBezTo>
                  <a:pt x="2130" y="149"/>
                  <a:pt x="2130" y="151"/>
                  <a:pt x="2128" y="152"/>
                </a:cubicBezTo>
                <a:cubicBezTo>
                  <a:pt x="2127" y="153"/>
                  <a:pt x="2125" y="153"/>
                  <a:pt x="2124" y="154"/>
                </a:cubicBezTo>
                <a:cubicBezTo>
                  <a:pt x="2124" y="155"/>
                  <a:pt x="2123" y="157"/>
                  <a:pt x="2123" y="158"/>
                </a:cubicBezTo>
                <a:cubicBezTo>
                  <a:pt x="2123" y="160"/>
                  <a:pt x="2124" y="160"/>
                  <a:pt x="2125" y="161"/>
                </a:cubicBezTo>
                <a:cubicBezTo>
                  <a:pt x="2125" y="162"/>
                  <a:pt x="2125" y="162"/>
                  <a:pt x="2126" y="162"/>
                </a:cubicBezTo>
                <a:cubicBezTo>
                  <a:pt x="2127" y="163"/>
                  <a:pt x="2128" y="162"/>
                  <a:pt x="2128" y="162"/>
                </a:cubicBezTo>
                <a:cubicBezTo>
                  <a:pt x="2129" y="163"/>
                  <a:pt x="2129" y="164"/>
                  <a:pt x="2129" y="164"/>
                </a:cubicBezTo>
                <a:cubicBezTo>
                  <a:pt x="2129" y="165"/>
                  <a:pt x="2128" y="165"/>
                  <a:pt x="2128" y="165"/>
                </a:cubicBezTo>
                <a:cubicBezTo>
                  <a:pt x="2128" y="166"/>
                  <a:pt x="2128" y="167"/>
                  <a:pt x="2128" y="168"/>
                </a:cubicBezTo>
                <a:cubicBezTo>
                  <a:pt x="2127" y="169"/>
                  <a:pt x="2127" y="169"/>
                  <a:pt x="2126" y="170"/>
                </a:cubicBezTo>
                <a:cubicBezTo>
                  <a:pt x="2126" y="170"/>
                  <a:pt x="2125" y="170"/>
                  <a:pt x="2125" y="171"/>
                </a:cubicBezTo>
                <a:cubicBezTo>
                  <a:pt x="2124" y="172"/>
                  <a:pt x="2124" y="172"/>
                  <a:pt x="2125" y="172"/>
                </a:cubicBezTo>
                <a:cubicBezTo>
                  <a:pt x="2126" y="172"/>
                  <a:pt x="2126" y="173"/>
                  <a:pt x="2127" y="173"/>
                </a:cubicBezTo>
                <a:cubicBezTo>
                  <a:pt x="2127" y="173"/>
                  <a:pt x="2128" y="173"/>
                  <a:pt x="2129" y="173"/>
                </a:cubicBezTo>
                <a:cubicBezTo>
                  <a:pt x="2130" y="173"/>
                  <a:pt x="2132" y="173"/>
                  <a:pt x="2133" y="173"/>
                </a:cubicBezTo>
                <a:cubicBezTo>
                  <a:pt x="2135" y="173"/>
                  <a:pt x="2135" y="174"/>
                  <a:pt x="2136" y="175"/>
                </a:cubicBezTo>
                <a:cubicBezTo>
                  <a:pt x="2137" y="175"/>
                  <a:pt x="2139" y="175"/>
                  <a:pt x="2140" y="175"/>
                </a:cubicBezTo>
                <a:cubicBezTo>
                  <a:pt x="2141" y="175"/>
                  <a:pt x="2143" y="175"/>
                  <a:pt x="2144" y="176"/>
                </a:cubicBezTo>
                <a:cubicBezTo>
                  <a:pt x="2144" y="177"/>
                  <a:pt x="2145" y="177"/>
                  <a:pt x="2146" y="178"/>
                </a:cubicBezTo>
                <a:cubicBezTo>
                  <a:pt x="2145" y="179"/>
                  <a:pt x="2144" y="178"/>
                  <a:pt x="2143" y="177"/>
                </a:cubicBezTo>
                <a:cubicBezTo>
                  <a:pt x="2142" y="176"/>
                  <a:pt x="2141" y="176"/>
                  <a:pt x="2139" y="176"/>
                </a:cubicBezTo>
                <a:cubicBezTo>
                  <a:pt x="2138" y="176"/>
                  <a:pt x="2137" y="175"/>
                  <a:pt x="2135" y="175"/>
                </a:cubicBezTo>
                <a:cubicBezTo>
                  <a:pt x="2134" y="175"/>
                  <a:pt x="2133" y="174"/>
                  <a:pt x="2131" y="174"/>
                </a:cubicBezTo>
                <a:cubicBezTo>
                  <a:pt x="2130" y="175"/>
                  <a:pt x="2128" y="176"/>
                  <a:pt x="2127" y="174"/>
                </a:cubicBezTo>
                <a:cubicBezTo>
                  <a:pt x="2126" y="174"/>
                  <a:pt x="2126" y="173"/>
                  <a:pt x="2125" y="173"/>
                </a:cubicBezTo>
                <a:cubicBezTo>
                  <a:pt x="2124" y="173"/>
                  <a:pt x="2123" y="173"/>
                  <a:pt x="2123" y="173"/>
                </a:cubicBezTo>
                <a:cubicBezTo>
                  <a:pt x="2122" y="173"/>
                  <a:pt x="2121" y="173"/>
                  <a:pt x="2120" y="173"/>
                </a:cubicBezTo>
                <a:cubicBezTo>
                  <a:pt x="2118" y="173"/>
                  <a:pt x="2116" y="174"/>
                  <a:pt x="2114" y="175"/>
                </a:cubicBezTo>
                <a:cubicBezTo>
                  <a:pt x="2113" y="175"/>
                  <a:pt x="2112" y="175"/>
                  <a:pt x="2112" y="175"/>
                </a:cubicBezTo>
                <a:cubicBezTo>
                  <a:pt x="2111" y="175"/>
                  <a:pt x="2110" y="174"/>
                  <a:pt x="2110" y="174"/>
                </a:cubicBezTo>
                <a:cubicBezTo>
                  <a:pt x="2108" y="174"/>
                  <a:pt x="2107" y="174"/>
                  <a:pt x="2105" y="174"/>
                </a:cubicBezTo>
                <a:cubicBezTo>
                  <a:pt x="2104" y="174"/>
                  <a:pt x="2102" y="174"/>
                  <a:pt x="2100" y="174"/>
                </a:cubicBezTo>
                <a:cubicBezTo>
                  <a:pt x="2099" y="175"/>
                  <a:pt x="2097" y="175"/>
                  <a:pt x="2096" y="175"/>
                </a:cubicBezTo>
                <a:cubicBezTo>
                  <a:pt x="2094" y="175"/>
                  <a:pt x="2093" y="174"/>
                  <a:pt x="2091" y="174"/>
                </a:cubicBezTo>
                <a:cubicBezTo>
                  <a:pt x="2090" y="174"/>
                  <a:pt x="2088" y="174"/>
                  <a:pt x="2087" y="173"/>
                </a:cubicBezTo>
                <a:cubicBezTo>
                  <a:pt x="2085" y="173"/>
                  <a:pt x="2084" y="173"/>
                  <a:pt x="2082" y="173"/>
                </a:cubicBezTo>
                <a:cubicBezTo>
                  <a:pt x="2082" y="174"/>
                  <a:pt x="2084" y="175"/>
                  <a:pt x="2085" y="176"/>
                </a:cubicBezTo>
                <a:cubicBezTo>
                  <a:pt x="2086" y="177"/>
                  <a:pt x="2086" y="179"/>
                  <a:pt x="2087" y="180"/>
                </a:cubicBezTo>
                <a:cubicBezTo>
                  <a:pt x="2089" y="180"/>
                  <a:pt x="2091" y="179"/>
                  <a:pt x="2092" y="180"/>
                </a:cubicBezTo>
                <a:cubicBezTo>
                  <a:pt x="2093" y="181"/>
                  <a:pt x="2094" y="183"/>
                  <a:pt x="2096" y="183"/>
                </a:cubicBezTo>
                <a:cubicBezTo>
                  <a:pt x="2097" y="183"/>
                  <a:pt x="2097" y="183"/>
                  <a:pt x="2098" y="184"/>
                </a:cubicBezTo>
                <a:cubicBezTo>
                  <a:pt x="2098" y="185"/>
                  <a:pt x="2098" y="186"/>
                  <a:pt x="2099" y="187"/>
                </a:cubicBezTo>
                <a:cubicBezTo>
                  <a:pt x="2100" y="187"/>
                  <a:pt x="2102" y="187"/>
                  <a:pt x="2102" y="189"/>
                </a:cubicBezTo>
                <a:cubicBezTo>
                  <a:pt x="2103" y="190"/>
                  <a:pt x="2103" y="193"/>
                  <a:pt x="2101" y="192"/>
                </a:cubicBezTo>
                <a:cubicBezTo>
                  <a:pt x="2101" y="192"/>
                  <a:pt x="2101" y="191"/>
                  <a:pt x="2100" y="191"/>
                </a:cubicBezTo>
                <a:cubicBezTo>
                  <a:pt x="2099" y="190"/>
                  <a:pt x="2098" y="190"/>
                  <a:pt x="2098" y="190"/>
                </a:cubicBezTo>
                <a:cubicBezTo>
                  <a:pt x="2096" y="189"/>
                  <a:pt x="2095" y="189"/>
                  <a:pt x="2094" y="188"/>
                </a:cubicBezTo>
                <a:cubicBezTo>
                  <a:pt x="2093" y="188"/>
                  <a:pt x="2092" y="187"/>
                  <a:pt x="2090" y="187"/>
                </a:cubicBezTo>
                <a:cubicBezTo>
                  <a:pt x="2089" y="186"/>
                  <a:pt x="2088" y="185"/>
                  <a:pt x="2087" y="185"/>
                </a:cubicBezTo>
                <a:cubicBezTo>
                  <a:pt x="2086" y="184"/>
                  <a:pt x="2085" y="184"/>
                  <a:pt x="2085" y="184"/>
                </a:cubicBezTo>
                <a:cubicBezTo>
                  <a:pt x="2084" y="184"/>
                  <a:pt x="2083" y="184"/>
                  <a:pt x="2083" y="183"/>
                </a:cubicBezTo>
                <a:cubicBezTo>
                  <a:pt x="2081" y="183"/>
                  <a:pt x="2081" y="183"/>
                  <a:pt x="2079" y="184"/>
                </a:cubicBezTo>
                <a:cubicBezTo>
                  <a:pt x="2078" y="184"/>
                  <a:pt x="2078" y="185"/>
                  <a:pt x="2076" y="186"/>
                </a:cubicBezTo>
                <a:cubicBezTo>
                  <a:pt x="2073" y="188"/>
                  <a:pt x="2070" y="186"/>
                  <a:pt x="2067" y="187"/>
                </a:cubicBezTo>
                <a:cubicBezTo>
                  <a:pt x="2065" y="188"/>
                  <a:pt x="2064" y="189"/>
                  <a:pt x="2062" y="190"/>
                </a:cubicBezTo>
                <a:cubicBezTo>
                  <a:pt x="2061" y="190"/>
                  <a:pt x="2059" y="190"/>
                  <a:pt x="2058" y="191"/>
                </a:cubicBezTo>
                <a:cubicBezTo>
                  <a:pt x="2057" y="192"/>
                  <a:pt x="2055" y="194"/>
                  <a:pt x="2054" y="195"/>
                </a:cubicBezTo>
                <a:cubicBezTo>
                  <a:pt x="2054" y="195"/>
                  <a:pt x="2052" y="196"/>
                  <a:pt x="2052" y="195"/>
                </a:cubicBezTo>
                <a:cubicBezTo>
                  <a:pt x="2052" y="194"/>
                  <a:pt x="2053" y="194"/>
                  <a:pt x="2053" y="193"/>
                </a:cubicBezTo>
                <a:cubicBezTo>
                  <a:pt x="2054" y="191"/>
                  <a:pt x="2051" y="193"/>
                  <a:pt x="2050" y="193"/>
                </a:cubicBezTo>
                <a:cubicBezTo>
                  <a:pt x="2049" y="194"/>
                  <a:pt x="2048" y="194"/>
                  <a:pt x="2048" y="194"/>
                </a:cubicBezTo>
                <a:cubicBezTo>
                  <a:pt x="2047" y="195"/>
                  <a:pt x="2046" y="194"/>
                  <a:pt x="2045" y="195"/>
                </a:cubicBezTo>
                <a:cubicBezTo>
                  <a:pt x="2044" y="195"/>
                  <a:pt x="2042" y="196"/>
                  <a:pt x="2041" y="197"/>
                </a:cubicBezTo>
                <a:cubicBezTo>
                  <a:pt x="2040" y="198"/>
                  <a:pt x="2038" y="199"/>
                  <a:pt x="2037" y="199"/>
                </a:cubicBezTo>
                <a:cubicBezTo>
                  <a:pt x="2037" y="198"/>
                  <a:pt x="2038" y="196"/>
                  <a:pt x="2037" y="195"/>
                </a:cubicBezTo>
                <a:cubicBezTo>
                  <a:pt x="2037" y="193"/>
                  <a:pt x="2035" y="194"/>
                  <a:pt x="2034" y="194"/>
                </a:cubicBezTo>
                <a:cubicBezTo>
                  <a:pt x="2033" y="195"/>
                  <a:pt x="2031" y="195"/>
                  <a:pt x="2030" y="195"/>
                </a:cubicBezTo>
                <a:cubicBezTo>
                  <a:pt x="2028" y="196"/>
                  <a:pt x="2027" y="197"/>
                  <a:pt x="2025" y="198"/>
                </a:cubicBezTo>
                <a:cubicBezTo>
                  <a:pt x="2024" y="199"/>
                  <a:pt x="2022" y="200"/>
                  <a:pt x="2021" y="200"/>
                </a:cubicBezTo>
                <a:cubicBezTo>
                  <a:pt x="2019" y="199"/>
                  <a:pt x="2022" y="198"/>
                  <a:pt x="2022" y="197"/>
                </a:cubicBezTo>
                <a:cubicBezTo>
                  <a:pt x="2023" y="197"/>
                  <a:pt x="2025" y="195"/>
                  <a:pt x="2024" y="194"/>
                </a:cubicBezTo>
                <a:cubicBezTo>
                  <a:pt x="2024" y="194"/>
                  <a:pt x="2022" y="194"/>
                  <a:pt x="2022" y="194"/>
                </a:cubicBezTo>
                <a:cubicBezTo>
                  <a:pt x="2021" y="195"/>
                  <a:pt x="2020" y="195"/>
                  <a:pt x="2019" y="195"/>
                </a:cubicBezTo>
                <a:cubicBezTo>
                  <a:pt x="2016" y="195"/>
                  <a:pt x="2013" y="193"/>
                  <a:pt x="2009" y="193"/>
                </a:cubicBezTo>
                <a:cubicBezTo>
                  <a:pt x="2007" y="193"/>
                  <a:pt x="2006" y="193"/>
                  <a:pt x="2004" y="193"/>
                </a:cubicBezTo>
                <a:cubicBezTo>
                  <a:pt x="2002" y="192"/>
                  <a:pt x="2001" y="192"/>
                  <a:pt x="1999" y="192"/>
                </a:cubicBezTo>
                <a:cubicBezTo>
                  <a:pt x="1997" y="192"/>
                  <a:pt x="1995" y="193"/>
                  <a:pt x="1993" y="192"/>
                </a:cubicBezTo>
                <a:cubicBezTo>
                  <a:pt x="1991" y="192"/>
                  <a:pt x="1990" y="192"/>
                  <a:pt x="1988" y="191"/>
                </a:cubicBezTo>
                <a:cubicBezTo>
                  <a:pt x="1987" y="191"/>
                  <a:pt x="1985" y="191"/>
                  <a:pt x="1984" y="191"/>
                </a:cubicBezTo>
                <a:cubicBezTo>
                  <a:pt x="1982" y="191"/>
                  <a:pt x="1981" y="191"/>
                  <a:pt x="1979" y="191"/>
                </a:cubicBezTo>
                <a:cubicBezTo>
                  <a:pt x="1976" y="190"/>
                  <a:pt x="1973" y="189"/>
                  <a:pt x="1970" y="190"/>
                </a:cubicBezTo>
                <a:cubicBezTo>
                  <a:pt x="1969" y="190"/>
                  <a:pt x="1968" y="191"/>
                  <a:pt x="1966" y="192"/>
                </a:cubicBezTo>
                <a:cubicBezTo>
                  <a:pt x="1966" y="193"/>
                  <a:pt x="1965" y="193"/>
                  <a:pt x="1964" y="194"/>
                </a:cubicBezTo>
                <a:cubicBezTo>
                  <a:pt x="1964" y="196"/>
                  <a:pt x="1965" y="196"/>
                  <a:pt x="1966" y="196"/>
                </a:cubicBezTo>
                <a:cubicBezTo>
                  <a:pt x="1967" y="196"/>
                  <a:pt x="1968" y="195"/>
                  <a:pt x="1968" y="195"/>
                </a:cubicBezTo>
                <a:cubicBezTo>
                  <a:pt x="1970" y="195"/>
                  <a:pt x="1971" y="196"/>
                  <a:pt x="1973" y="196"/>
                </a:cubicBezTo>
                <a:cubicBezTo>
                  <a:pt x="1974" y="196"/>
                  <a:pt x="1976" y="196"/>
                  <a:pt x="1977" y="196"/>
                </a:cubicBezTo>
                <a:cubicBezTo>
                  <a:pt x="1978" y="196"/>
                  <a:pt x="1979" y="197"/>
                  <a:pt x="1981" y="197"/>
                </a:cubicBezTo>
                <a:cubicBezTo>
                  <a:pt x="1982" y="197"/>
                  <a:pt x="1984" y="197"/>
                  <a:pt x="1986" y="196"/>
                </a:cubicBezTo>
                <a:cubicBezTo>
                  <a:pt x="1987" y="196"/>
                  <a:pt x="1989" y="196"/>
                  <a:pt x="1990" y="197"/>
                </a:cubicBezTo>
                <a:cubicBezTo>
                  <a:pt x="1989" y="198"/>
                  <a:pt x="1986" y="198"/>
                  <a:pt x="1985" y="198"/>
                </a:cubicBezTo>
                <a:cubicBezTo>
                  <a:pt x="1983" y="198"/>
                  <a:pt x="1981" y="198"/>
                  <a:pt x="1979" y="199"/>
                </a:cubicBezTo>
                <a:cubicBezTo>
                  <a:pt x="1976" y="200"/>
                  <a:pt x="1974" y="200"/>
                  <a:pt x="1971" y="200"/>
                </a:cubicBezTo>
                <a:cubicBezTo>
                  <a:pt x="1968" y="201"/>
                  <a:pt x="1966" y="201"/>
                  <a:pt x="1963" y="201"/>
                </a:cubicBezTo>
                <a:cubicBezTo>
                  <a:pt x="1961" y="202"/>
                  <a:pt x="1959" y="202"/>
                  <a:pt x="1956" y="202"/>
                </a:cubicBezTo>
                <a:cubicBezTo>
                  <a:pt x="1954" y="202"/>
                  <a:pt x="1952" y="203"/>
                  <a:pt x="1951" y="203"/>
                </a:cubicBezTo>
                <a:cubicBezTo>
                  <a:pt x="1947" y="203"/>
                  <a:pt x="1943" y="204"/>
                  <a:pt x="1940" y="205"/>
                </a:cubicBezTo>
                <a:cubicBezTo>
                  <a:pt x="1938" y="205"/>
                  <a:pt x="1936" y="205"/>
                  <a:pt x="1935" y="205"/>
                </a:cubicBezTo>
                <a:cubicBezTo>
                  <a:pt x="1931" y="206"/>
                  <a:pt x="1928" y="206"/>
                  <a:pt x="1924" y="207"/>
                </a:cubicBezTo>
                <a:cubicBezTo>
                  <a:pt x="1921" y="208"/>
                  <a:pt x="1918" y="209"/>
                  <a:pt x="1916" y="209"/>
                </a:cubicBezTo>
                <a:cubicBezTo>
                  <a:pt x="1912" y="210"/>
                  <a:pt x="1909" y="211"/>
                  <a:pt x="1906" y="211"/>
                </a:cubicBezTo>
                <a:cubicBezTo>
                  <a:pt x="1900" y="212"/>
                  <a:pt x="1895" y="213"/>
                  <a:pt x="1891" y="216"/>
                </a:cubicBezTo>
                <a:cubicBezTo>
                  <a:pt x="1888" y="217"/>
                  <a:pt x="1886" y="218"/>
                  <a:pt x="1884" y="220"/>
                </a:cubicBezTo>
                <a:cubicBezTo>
                  <a:pt x="1882" y="221"/>
                  <a:pt x="1879" y="222"/>
                  <a:pt x="1877" y="224"/>
                </a:cubicBezTo>
                <a:cubicBezTo>
                  <a:pt x="1874" y="225"/>
                  <a:pt x="1873" y="227"/>
                  <a:pt x="1871" y="228"/>
                </a:cubicBezTo>
                <a:cubicBezTo>
                  <a:pt x="1870" y="229"/>
                  <a:pt x="1869" y="230"/>
                  <a:pt x="1868" y="230"/>
                </a:cubicBezTo>
                <a:cubicBezTo>
                  <a:pt x="1866" y="230"/>
                  <a:pt x="1863" y="230"/>
                  <a:pt x="1861" y="229"/>
                </a:cubicBezTo>
                <a:cubicBezTo>
                  <a:pt x="1861" y="229"/>
                  <a:pt x="1860" y="229"/>
                  <a:pt x="1859" y="229"/>
                </a:cubicBezTo>
                <a:cubicBezTo>
                  <a:pt x="1857" y="229"/>
                  <a:pt x="1856" y="229"/>
                  <a:pt x="1854" y="228"/>
                </a:cubicBezTo>
                <a:cubicBezTo>
                  <a:pt x="1853" y="228"/>
                  <a:pt x="1851" y="228"/>
                  <a:pt x="1850" y="229"/>
                </a:cubicBezTo>
                <a:cubicBezTo>
                  <a:pt x="1849" y="229"/>
                  <a:pt x="1848" y="229"/>
                  <a:pt x="1848" y="229"/>
                </a:cubicBezTo>
                <a:cubicBezTo>
                  <a:pt x="1847" y="230"/>
                  <a:pt x="1848" y="230"/>
                  <a:pt x="1849" y="230"/>
                </a:cubicBezTo>
                <a:cubicBezTo>
                  <a:pt x="1849" y="230"/>
                  <a:pt x="1850" y="230"/>
                  <a:pt x="1851" y="230"/>
                </a:cubicBezTo>
                <a:cubicBezTo>
                  <a:pt x="1851" y="231"/>
                  <a:pt x="1852" y="231"/>
                  <a:pt x="1852" y="231"/>
                </a:cubicBezTo>
                <a:cubicBezTo>
                  <a:pt x="1854" y="232"/>
                  <a:pt x="1855" y="231"/>
                  <a:pt x="1857" y="232"/>
                </a:cubicBezTo>
                <a:cubicBezTo>
                  <a:pt x="1857" y="232"/>
                  <a:pt x="1858" y="232"/>
                  <a:pt x="1858" y="232"/>
                </a:cubicBezTo>
                <a:cubicBezTo>
                  <a:pt x="1859" y="233"/>
                  <a:pt x="1858" y="233"/>
                  <a:pt x="1857" y="233"/>
                </a:cubicBezTo>
                <a:cubicBezTo>
                  <a:pt x="1856" y="233"/>
                  <a:pt x="1854" y="232"/>
                  <a:pt x="1854" y="234"/>
                </a:cubicBezTo>
                <a:cubicBezTo>
                  <a:pt x="1853" y="236"/>
                  <a:pt x="1856" y="234"/>
                  <a:pt x="1856" y="236"/>
                </a:cubicBezTo>
                <a:cubicBezTo>
                  <a:pt x="1857" y="237"/>
                  <a:pt x="1854" y="237"/>
                  <a:pt x="1854" y="238"/>
                </a:cubicBezTo>
                <a:cubicBezTo>
                  <a:pt x="1853" y="238"/>
                  <a:pt x="1853" y="238"/>
                  <a:pt x="1853" y="239"/>
                </a:cubicBezTo>
                <a:cubicBezTo>
                  <a:pt x="1852" y="239"/>
                  <a:pt x="1851" y="239"/>
                  <a:pt x="1851" y="240"/>
                </a:cubicBezTo>
                <a:cubicBezTo>
                  <a:pt x="1850" y="240"/>
                  <a:pt x="1851" y="243"/>
                  <a:pt x="1849" y="243"/>
                </a:cubicBezTo>
                <a:cubicBezTo>
                  <a:pt x="1848" y="244"/>
                  <a:pt x="1847" y="245"/>
                  <a:pt x="1846" y="245"/>
                </a:cubicBezTo>
                <a:cubicBezTo>
                  <a:pt x="1844" y="247"/>
                  <a:pt x="1846" y="247"/>
                  <a:pt x="1847" y="248"/>
                </a:cubicBezTo>
                <a:cubicBezTo>
                  <a:pt x="1847" y="249"/>
                  <a:pt x="1846" y="250"/>
                  <a:pt x="1846" y="250"/>
                </a:cubicBezTo>
                <a:cubicBezTo>
                  <a:pt x="1844" y="250"/>
                  <a:pt x="1845" y="249"/>
                  <a:pt x="1844" y="248"/>
                </a:cubicBezTo>
                <a:cubicBezTo>
                  <a:pt x="1844" y="248"/>
                  <a:pt x="1843" y="248"/>
                  <a:pt x="1843" y="247"/>
                </a:cubicBezTo>
                <a:cubicBezTo>
                  <a:pt x="1843" y="247"/>
                  <a:pt x="1843" y="247"/>
                  <a:pt x="1843" y="246"/>
                </a:cubicBezTo>
                <a:cubicBezTo>
                  <a:pt x="1842" y="245"/>
                  <a:pt x="1841" y="245"/>
                  <a:pt x="1840" y="245"/>
                </a:cubicBezTo>
                <a:cubicBezTo>
                  <a:pt x="1839" y="245"/>
                  <a:pt x="1837" y="245"/>
                  <a:pt x="1836" y="245"/>
                </a:cubicBezTo>
                <a:cubicBezTo>
                  <a:pt x="1835" y="244"/>
                  <a:pt x="1835" y="244"/>
                  <a:pt x="1835" y="244"/>
                </a:cubicBezTo>
                <a:cubicBezTo>
                  <a:pt x="1834" y="243"/>
                  <a:pt x="1834" y="243"/>
                  <a:pt x="1833" y="242"/>
                </a:cubicBezTo>
                <a:cubicBezTo>
                  <a:pt x="1833" y="242"/>
                  <a:pt x="1833" y="242"/>
                  <a:pt x="1832" y="241"/>
                </a:cubicBezTo>
                <a:cubicBezTo>
                  <a:pt x="1832" y="241"/>
                  <a:pt x="1830" y="241"/>
                  <a:pt x="1831" y="242"/>
                </a:cubicBezTo>
                <a:cubicBezTo>
                  <a:pt x="1831" y="242"/>
                  <a:pt x="1832" y="242"/>
                  <a:pt x="1832" y="243"/>
                </a:cubicBezTo>
                <a:cubicBezTo>
                  <a:pt x="1831" y="244"/>
                  <a:pt x="1830" y="244"/>
                  <a:pt x="1830" y="244"/>
                </a:cubicBezTo>
                <a:cubicBezTo>
                  <a:pt x="1829" y="244"/>
                  <a:pt x="1828" y="244"/>
                  <a:pt x="1827" y="246"/>
                </a:cubicBezTo>
                <a:cubicBezTo>
                  <a:pt x="1826" y="246"/>
                  <a:pt x="1825" y="248"/>
                  <a:pt x="1825" y="249"/>
                </a:cubicBezTo>
                <a:cubicBezTo>
                  <a:pt x="1826" y="249"/>
                  <a:pt x="1826" y="249"/>
                  <a:pt x="1827" y="249"/>
                </a:cubicBezTo>
                <a:cubicBezTo>
                  <a:pt x="1828" y="249"/>
                  <a:pt x="1828" y="249"/>
                  <a:pt x="1829" y="249"/>
                </a:cubicBezTo>
                <a:cubicBezTo>
                  <a:pt x="1830" y="249"/>
                  <a:pt x="1830" y="249"/>
                  <a:pt x="1831" y="248"/>
                </a:cubicBezTo>
                <a:cubicBezTo>
                  <a:pt x="1832" y="248"/>
                  <a:pt x="1832" y="248"/>
                  <a:pt x="1832" y="249"/>
                </a:cubicBezTo>
                <a:cubicBezTo>
                  <a:pt x="1833" y="249"/>
                  <a:pt x="1834" y="249"/>
                  <a:pt x="1834" y="249"/>
                </a:cubicBezTo>
                <a:cubicBezTo>
                  <a:pt x="1835" y="249"/>
                  <a:pt x="1836" y="249"/>
                  <a:pt x="1836" y="249"/>
                </a:cubicBezTo>
                <a:cubicBezTo>
                  <a:pt x="1837" y="249"/>
                  <a:pt x="1837" y="250"/>
                  <a:pt x="1838" y="250"/>
                </a:cubicBezTo>
                <a:cubicBezTo>
                  <a:pt x="1838" y="251"/>
                  <a:pt x="1839" y="250"/>
                  <a:pt x="1840" y="251"/>
                </a:cubicBezTo>
                <a:cubicBezTo>
                  <a:pt x="1840" y="251"/>
                  <a:pt x="1841" y="251"/>
                  <a:pt x="1841" y="251"/>
                </a:cubicBezTo>
                <a:cubicBezTo>
                  <a:pt x="1842" y="252"/>
                  <a:pt x="1843" y="251"/>
                  <a:pt x="1843" y="252"/>
                </a:cubicBezTo>
                <a:cubicBezTo>
                  <a:pt x="1842" y="252"/>
                  <a:pt x="1839" y="253"/>
                  <a:pt x="1841" y="254"/>
                </a:cubicBezTo>
                <a:cubicBezTo>
                  <a:pt x="1841" y="254"/>
                  <a:pt x="1842" y="253"/>
                  <a:pt x="1843" y="254"/>
                </a:cubicBezTo>
                <a:cubicBezTo>
                  <a:pt x="1843" y="254"/>
                  <a:pt x="1843" y="255"/>
                  <a:pt x="1844" y="255"/>
                </a:cubicBezTo>
                <a:cubicBezTo>
                  <a:pt x="1844" y="255"/>
                  <a:pt x="1845" y="255"/>
                  <a:pt x="1845" y="256"/>
                </a:cubicBezTo>
                <a:cubicBezTo>
                  <a:pt x="1845" y="256"/>
                  <a:pt x="1845" y="257"/>
                  <a:pt x="1846" y="257"/>
                </a:cubicBezTo>
                <a:cubicBezTo>
                  <a:pt x="1848" y="257"/>
                  <a:pt x="1848" y="256"/>
                  <a:pt x="1849" y="256"/>
                </a:cubicBezTo>
                <a:cubicBezTo>
                  <a:pt x="1850" y="256"/>
                  <a:pt x="1851" y="255"/>
                  <a:pt x="1851" y="256"/>
                </a:cubicBezTo>
                <a:cubicBezTo>
                  <a:pt x="1851" y="257"/>
                  <a:pt x="1850" y="257"/>
                  <a:pt x="1850" y="258"/>
                </a:cubicBezTo>
                <a:cubicBezTo>
                  <a:pt x="1850" y="258"/>
                  <a:pt x="1851" y="258"/>
                  <a:pt x="1851" y="259"/>
                </a:cubicBezTo>
                <a:cubicBezTo>
                  <a:pt x="1851" y="259"/>
                  <a:pt x="1851" y="259"/>
                  <a:pt x="1851" y="260"/>
                </a:cubicBezTo>
                <a:cubicBezTo>
                  <a:pt x="1850" y="260"/>
                  <a:pt x="1850" y="261"/>
                  <a:pt x="1849" y="261"/>
                </a:cubicBezTo>
                <a:cubicBezTo>
                  <a:pt x="1849" y="261"/>
                  <a:pt x="1848" y="260"/>
                  <a:pt x="1847" y="261"/>
                </a:cubicBezTo>
                <a:cubicBezTo>
                  <a:pt x="1847" y="261"/>
                  <a:pt x="1846" y="261"/>
                  <a:pt x="1846" y="261"/>
                </a:cubicBezTo>
                <a:cubicBezTo>
                  <a:pt x="1844" y="261"/>
                  <a:pt x="1845" y="261"/>
                  <a:pt x="1846" y="260"/>
                </a:cubicBezTo>
                <a:cubicBezTo>
                  <a:pt x="1847" y="260"/>
                  <a:pt x="1847" y="260"/>
                  <a:pt x="1847" y="259"/>
                </a:cubicBezTo>
                <a:cubicBezTo>
                  <a:pt x="1848" y="259"/>
                  <a:pt x="1848" y="259"/>
                  <a:pt x="1849" y="259"/>
                </a:cubicBezTo>
                <a:cubicBezTo>
                  <a:pt x="1850" y="258"/>
                  <a:pt x="1847" y="258"/>
                  <a:pt x="1847" y="258"/>
                </a:cubicBezTo>
                <a:cubicBezTo>
                  <a:pt x="1846" y="258"/>
                  <a:pt x="1845" y="257"/>
                  <a:pt x="1844" y="257"/>
                </a:cubicBezTo>
                <a:cubicBezTo>
                  <a:pt x="1841" y="257"/>
                  <a:pt x="1839" y="257"/>
                  <a:pt x="1837" y="257"/>
                </a:cubicBezTo>
                <a:cubicBezTo>
                  <a:pt x="1836" y="257"/>
                  <a:pt x="1836" y="257"/>
                  <a:pt x="1835" y="257"/>
                </a:cubicBezTo>
                <a:cubicBezTo>
                  <a:pt x="1835" y="257"/>
                  <a:pt x="1834" y="257"/>
                  <a:pt x="1834" y="257"/>
                </a:cubicBezTo>
                <a:cubicBezTo>
                  <a:pt x="1833" y="257"/>
                  <a:pt x="1832" y="257"/>
                  <a:pt x="1831" y="257"/>
                </a:cubicBezTo>
                <a:cubicBezTo>
                  <a:pt x="1830" y="258"/>
                  <a:pt x="1828" y="259"/>
                  <a:pt x="1828" y="260"/>
                </a:cubicBezTo>
                <a:cubicBezTo>
                  <a:pt x="1829" y="261"/>
                  <a:pt x="1829" y="261"/>
                  <a:pt x="1830" y="262"/>
                </a:cubicBezTo>
                <a:cubicBezTo>
                  <a:pt x="1830" y="262"/>
                  <a:pt x="1830" y="263"/>
                  <a:pt x="1831" y="263"/>
                </a:cubicBezTo>
                <a:cubicBezTo>
                  <a:pt x="1832" y="264"/>
                  <a:pt x="1834" y="263"/>
                  <a:pt x="1836" y="263"/>
                </a:cubicBezTo>
                <a:cubicBezTo>
                  <a:pt x="1837" y="263"/>
                  <a:pt x="1838" y="263"/>
                  <a:pt x="1840" y="263"/>
                </a:cubicBezTo>
                <a:cubicBezTo>
                  <a:pt x="1842" y="263"/>
                  <a:pt x="1842" y="263"/>
                  <a:pt x="1844" y="264"/>
                </a:cubicBezTo>
                <a:cubicBezTo>
                  <a:pt x="1844" y="265"/>
                  <a:pt x="1845" y="265"/>
                  <a:pt x="1845" y="266"/>
                </a:cubicBezTo>
                <a:cubicBezTo>
                  <a:pt x="1845" y="266"/>
                  <a:pt x="1844" y="267"/>
                  <a:pt x="1844" y="267"/>
                </a:cubicBezTo>
                <a:cubicBezTo>
                  <a:pt x="1844" y="269"/>
                  <a:pt x="1846" y="268"/>
                  <a:pt x="1846" y="268"/>
                </a:cubicBezTo>
                <a:cubicBezTo>
                  <a:pt x="1847" y="269"/>
                  <a:pt x="1847" y="270"/>
                  <a:pt x="1848" y="271"/>
                </a:cubicBezTo>
                <a:cubicBezTo>
                  <a:pt x="1849" y="271"/>
                  <a:pt x="1851" y="271"/>
                  <a:pt x="1852" y="271"/>
                </a:cubicBezTo>
                <a:cubicBezTo>
                  <a:pt x="1852" y="270"/>
                  <a:pt x="1853" y="270"/>
                  <a:pt x="1853" y="271"/>
                </a:cubicBezTo>
                <a:cubicBezTo>
                  <a:pt x="1854" y="272"/>
                  <a:pt x="1853" y="272"/>
                  <a:pt x="1852" y="272"/>
                </a:cubicBezTo>
                <a:cubicBezTo>
                  <a:pt x="1851" y="272"/>
                  <a:pt x="1849" y="271"/>
                  <a:pt x="1848" y="272"/>
                </a:cubicBezTo>
                <a:cubicBezTo>
                  <a:pt x="1848" y="273"/>
                  <a:pt x="1850" y="273"/>
                  <a:pt x="1850" y="273"/>
                </a:cubicBezTo>
                <a:cubicBezTo>
                  <a:pt x="1851" y="274"/>
                  <a:pt x="1851" y="275"/>
                  <a:pt x="1851" y="275"/>
                </a:cubicBezTo>
                <a:cubicBezTo>
                  <a:pt x="1852" y="276"/>
                  <a:pt x="1853" y="277"/>
                  <a:pt x="1852" y="277"/>
                </a:cubicBezTo>
                <a:cubicBezTo>
                  <a:pt x="1851" y="277"/>
                  <a:pt x="1850" y="277"/>
                  <a:pt x="1850" y="278"/>
                </a:cubicBezTo>
                <a:cubicBezTo>
                  <a:pt x="1849" y="278"/>
                  <a:pt x="1848" y="278"/>
                  <a:pt x="1847" y="278"/>
                </a:cubicBezTo>
                <a:cubicBezTo>
                  <a:pt x="1846" y="278"/>
                  <a:pt x="1844" y="278"/>
                  <a:pt x="1843" y="278"/>
                </a:cubicBezTo>
                <a:cubicBezTo>
                  <a:pt x="1840" y="279"/>
                  <a:pt x="1836" y="279"/>
                  <a:pt x="1833" y="279"/>
                </a:cubicBezTo>
                <a:cubicBezTo>
                  <a:pt x="1830" y="279"/>
                  <a:pt x="1828" y="279"/>
                  <a:pt x="1826" y="280"/>
                </a:cubicBezTo>
                <a:cubicBezTo>
                  <a:pt x="1823" y="280"/>
                  <a:pt x="1821" y="280"/>
                  <a:pt x="1818" y="280"/>
                </a:cubicBezTo>
                <a:cubicBezTo>
                  <a:pt x="1816" y="281"/>
                  <a:pt x="1814" y="281"/>
                  <a:pt x="1811" y="281"/>
                </a:cubicBezTo>
                <a:cubicBezTo>
                  <a:pt x="1809" y="282"/>
                  <a:pt x="1807" y="282"/>
                  <a:pt x="1805" y="282"/>
                </a:cubicBezTo>
                <a:cubicBezTo>
                  <a:pt x="1796" y="283"/>
                  <a:pt x="1787" y="283"/>
                  <a:pt x="1778" y="284"/>
                </a:cubicBezTo>
                <a:cubicBezTo>
                  <a:pt x="1775" y="284"/>
                  <a:pt x="1772" y="284"/>
                  <a:pt x="1769" y="285"/>
                </a:cubicBezTo>
                <a:cubicBezTo>
                  <a:pt x="1764" y="285"/>
                  <a:pt x="1760" y="286"/>
                  <a:pt x="1756" y="286"/>
                </a:cubicBezTo>
                <a:cubicBezTo>
                  <a:pt x="1753" y="287"/>
                  <a:pt x="1750" y="287"/>
                  <a:pt x="1747" y="287"/>
                </a:cubicBezTo>
                <a:cubicBezTo>
                  <a:pt x="1743" y="287"/>
                  <a:pt x="1739" y="287"/>
                  <a:pt x="1734" y="288"/>
                </a:cubicBezTo>
                <a:cubicBezTo>
                  <a:pt x="1731" y="289"/>
                  <a:pt x="1728" y="288"/>
                  <a:pt x="1725" y="288"/>
                </a:cubicBezTo>
                <a:cubicBezTo>
                  <a:pt x="1724" y="288"/>
                  <a:pt x="1724" y="288"/>
                  <a:pt x="1723" y="289"/>
                </a:cubicBezTo>
                <a:cubicBezTo>
                  <a:pt x="1723" y="289"/>
                  <a:pt x="1723" y="289"/>
                  <a:pt x="1722" y="290"/>
                </a:cubicBezTo>
                <a:cubicBezTo>
                  <a:pt x="1722" y="290"/>
                  <a:pt x="1722" y="291"/>
                  <a:pt x="1722" y="291"/>
                </a:cubicBezTo>
                <a:cubicBezTo>
                  <a:pt x="1722" y="292"/>
                  <a:pt x="1723" y="292"/>
                  <a:pt x="1724" y="292"/>
                </a:cubicBezTo>
                <a:cubicBezTo>
                  <a:pt x="1725" y="294"/>
                  <a:pt x="1722" y="294"/>
                  <a:pt x="1721" y="295"/>
                </a:cubicBezTo>
                <a:cubicBezTo>
                  <a:pt x="1721" y="295"/>
                  <a:pt x="1721" y="296"/>
                  <a:pt x="1720" y="296"/>
                </a:cubicBezTo>
                <a:cubicBezTo>
                  <a:pt x="1719" y="296"/>
                  <a:pt x="1719" y="297"/>
                  <a:pt x="1718" y="297"/>
                </a:cubicBezTo>
                <a:cubicBezTo>
                  <a:pt x="1718" y="297"/>
                  <a:pt x="1717" y="297"/>
                  <a:pt x="1716" y="298"/>
                </a:cubicBezTo>
                <a:cubicBezTo>
                  <a:pt x="1716" y="299"/>
                  <a:pt x="1717" y="299"/>
                  <a:pt x="1717" y="299"/>
                </a:cubicBezTo>
                <a:cubicBezTo>
                  <a:pt x="1718" y="299"/>
                  <a:pt x="1718" y="300"/>
                  <a:pt x="1719" y="300"/>
                </a:cubicBezTo>
                <a:cubicBezTo>
                  <a:pt x="1719" y="300"/>
                  <a:pt x="1720" y="300"/>
                  <a:pt x="1721" y="300"/>
                </a:cubicBezTo>
                <a:cubicBezTo>
                  <a:pt x="1723" y="301"/>
                  <a:pt x="1716" y="304"/>
                  <a:pt x="1716" y="304"/>
                </a:cubicBezTo>
                <a:cubicBezTo>
                  <a:pt x="1717" y="305"/>
                  <a:pt x="1720" y="304"/>
                  <a:pt x="1720" y="305"/>
                </a:cubicBezTo>
                <a:cubicBezTo>
                  <a:pt x="1721" y="305"/>
                  <a:pt x="1722" y="305"/>
                  <a:pt x="1722" y="306"/>
                </a:cubicBezTo>
                <a:cubicBezTo>
                  <a:pt x="1722" y="307"/>
                  <a:pt x="1720" y="307"/>
                  <a:pt x="1721" y="307"/>
                </a:cubicBezTo>
                <a:cubicBezTo>
                  <a:pt x="1721" y="308"/>
                  <a:pt x="1722" y="308"/>
                  <a:pt x="1722" y="308"/>
                </a:cubicBezTo>
                <a:cubicBezTo>
                  <a:pt x="1723" y="308"/>
                  <a:pt x="1723" y="308"/>
                  <a:pt x="1723" y="309"/>
                </a:cubicBezTo>
                <a:cubicBezTo>
                  <a:pt x="1725" y="309"/>
                  <a:pt x="1726" y="308"/>
                  <a:pt x="1727" y="309"/>
                </a:cubicBezTo>
                <a:cubicBezTo>
                  <a:pt x="1728" y="310"/>
                  <a:pt x="1727" y="312"/>
                  <a:pt x="1728" y="312"/>
                </a:cubicBezTo>
                <a:cubicBezTo>
                  <a:pt x="1728" y="313"/>
                  <a:pt x="1728" y="313"/>
                  <a:pt x="1728" y="314"/>
                </a:cubicBezTo>
                <a:cubicBezTo>
                  <a:pt x="1729" y="315"/>
                  <a:pt x="1727" y="316"/>
                  <a:pt x="1727" y="317"/>
                </a:cubicBezTo>
                <a:cubicBezTo>
                  <a:pt x="1726" y="318"/>
                  <a:pt x="1726" y="319"/>
                  <a:pt x="1725" y="320"/>
                </a:cubicBezTo>
                <a:cubicBezTo>
                  <a:pt x="1724" y="320"/>
                  <a:pt x="1723" y="322"/>
                  <a:pt x="1724" y="323"/>
                </a:cubicBezTo>
                <a:cubicBezTo>
                  <a:pt x="1724" y="323"/>
                  <a:pt x="1725" y="324"/>
                  <a:pt x="1725" y="324"/>
                </a:cubicBezTo>
                <a:cubicBezTo>
                  <a:pt x="1725" y="324"/>
                  <a:pt x="1725" y="324"/>
                  <a:pt x="1725" y="324"/>
                </a:cubicBezTo>
                <a:cubicBezTo>
                  <a:pt x="1726" y="325"/>
                  <a:pt x="1727" y="324"/>
                  <a:pt x="1727" y="325"/>
                </a:cubicBezTo>
                <a:cubicBezTo>
                  <a:pt x="1728" y="326"/>
                  <a:pt x="1725" y="327"/>
                  <a:pt x="1726" y="328"/>
                </a:cubicBezTo>
                <a:cubicBezTo>
                  <a:pt x="1726" y="329"/>
                  <a:pt x="1728" y="330"/>
                  <a:pt x="1729" y="331"/>
                </a:cubicBezTo>
                <a:cubicBezTo>
                  <a:pt x="1730" y="332"/>
                  <a:pt x="1731" y="332"/>
                  <a:pt x="1733" y="333"/>
                </a:cubicBezTo>
                <a:cubicBezTo>
                  <a:pt x="1734" y="333"/>
                  <a:pt x="1736" y="333"/>
                  <a:pt x="1737" y="333"/>
                </a:cubicBezTo>
                <a:cubicBezTo>
                  <a:pt x="1738" y="334"/>
                  <a:pt x="1739" y="334"/>
                  <a:pt x="1739" y="335"/>
                </a:cubicBezTo>
                <a:cubicBezTo>
                  <a:pt x="1741" y="336"/>
                  <a:pt x="1744" y="335"/>
                  <a:pt x="1746" y="336"/>
                </a:cubicBezTo>
                <a:cubicBezTo>
                  <a:pt x="1748" y="336"/>
                  <a:pt x="1749" y="337"/>
                  <a:pt x="1751" y="337"/>
                </a:cubicBezTo>
                <a:cubicBezTo>
                  <a:pt x="1753" y="338"/>
                  <a:pt x="1754" y="337"/>
                  <a:pt x="1754" y="339"/>
                </a:cubicBezTo>
                <a:cubicBezTo>
                  <a:pt x="1755" y="340"/>
                  <a:pt x="1755" y="342"/>
                  <a:pt x="1755" y="343"/>
                </a:cubicBezTo>
                <a:cubicBezTo>
                  <a:pt x="1755" y="345"/>
                  <a:pt x="1756" y="345"/>
                  <a:pt x="1757" y="346"/>
                </a:cubicBezTo>
                <a:cubicBezTo>
                  <a:pt x="1758" y="347"/>
                  <a:pt x="1759" y="348"/>
                  <a:pt x="1760" y="349"/>
                </a:cubicBezTo>
                <a:cubicBezTo>
                  <a:pt x="1761" y="350"/>
                  <a:pt x="1763" y="351"/>
                  <a:pt x="1763" y="352"/>
                </a:cubicBezTo>
                <a:cubicBezTo>
                  <a:pt x="1764" y="353"/>
                  <a:pt x="1765" y="355"/>
                  <a:pt x="1763" y="356"/>
                </a:cubicBezTo>
                <a:cubicBezTo>
                  <a:pt x="1762" y="357"/>
                  <a:pt x="1760" y="357"/>
                  <a:pt x="1759" y="357"/>
                </a:cubicBezTo>
                <a:cubicBezTo>
                  <a:pt x="1758" y="357"/>
                  <a:pt x="1757" y="357"/>
                  <a:pt x="1757" y="357"/>
                </a:cubicBezTo>
                <a:cubicBezTo>
                  <a:pt x="1756" y="358"/>
                  <a:pt x="1755" y="359"/>
                  <a:pt x="1754" y="359"/>
                </a:cubicBezTo>
                <a:cubicBezTo>
                  <a:pt x="1752" y="359"/>
                  <a:pt x="1751" y="359"/>
                  <a:pt x="1750" y="359"/>
                </a:cubicBezTo>
                <a:cubicBezTo>
                  <a:pt x="1749" y="359"/>
                  <a:pt x="1748" y="358"/>
                  <a:pt x="1748" y="358"/>
                </a:cubicBezTo>
                <a:cubicBezTo>
                  <a:pt x="1747" y="358"/>
                  <a:pt x="1746" y="358"/>
                  <a:pt x="1745" y="358"/>
                </a:cubicBezTo>
                <a:cubicBezTo>
                  <a:pt x="1744" y="358"/>
                  <a:pt x="1743" y="357"/>
                  <a:pt x="1742" y="356"/>
                </a:cubicBezTo>
                <a:cubicBezTo>
                  <a:pt x="1740" y="354"/>
                  <a:pt x="1738" y="352"/>
                  <a:pt x="1735" y="350"/>
                </a:cubicBezTo>
                <a:cubicBezTo>
                  <a:pt x="1732" y="349"/>
                  <a:pt x="1730" y="346"/>
                  <a:pt x="1727" y="345"/>
                </a:cubicBezTo>
                <a:cubicBezTo>
                  <a:pt x="1723" y="343"/>
                  <a:pt x="1720" y="343"/>
                  <a:pt x="1717" y="341"/>
                </a:cubicBezTo>
                <a:cubicBezTo>
                  <a:pt x="1714" y="340"/>
                  <a:pt x="1711" y="339"/>
                  <a:pt x="1708" y="339"/>
                </a:cubicBezTo>
                <a:cubicBezTo>
                  <a:pt x="1706" y="339"/>
                  <a:pt x="1705" y="339"/>
                  <a:pt x="1703" y="338"/>
                </a:cubicBezTo>
                <a:cubicBezTo>
                  <a:pt x="1702" y="338"/>
                  <a:pt x="1700" y="337"/>
                  <a:pt x="1699" y="337"/>
                </a:cubicBezTo>
                <a:cubicBezTo>
                  <a:pt x="1697" y="337"/>
                  <a:pt x="1695" y="337"/>
                  <a:pt x="1694" y="336"/>
                </a:cubicBezTo>
                <a:cubicBezTo>
                  <a:pt x="1692" y="336"/>
                  <a:pt x="1691" y="336"/>
                  <a:pt x="1689" y="335"/>
                </a:cubicBezTo>
                <a:cubicBezTo>
                  <a:pt x="1686" y="334"/>
                  <a:pt x="1684" y="333"/>
                  <a:pt x="1681" y="334"/>
                </a:cubicBezTo>
                <a:cubicBezTo>
                  <a:pt x="1680" y="334"/>
                  <a:pt x="1679" y="334"/>
                  <a:pt x="1678" y="335"/>
                </a:cubicBezTo>
                <a:cubicBezTo>
                  <a:pt x="1677" y="335"/>
                  <a:pt x="1676" y="335"/>
                  <a:pt x="1675" y="336"/>
                </a:cubicBezTo>
                <a:cubicBezTo>
                  <a:pt x="1674" y="337"/>
                  <a:pt x="1673" y="337"/>
                  <a:pt x="1671" y="337"/>
                </a:cubicBezTo>
                <a:cubicBezTo>
                  <a:pt x="1670" y="337"/>
                  <a:pt x="1669" y="338"/>
                  <a:pt x="1667" y="339"/>
                </a:cubicBezTo>
                <a:cubicBezTo>
                  <a:pt x="1665" y="340"/>
                  <a:pt x="1661" y="339"/>
                  <a:pt x="1660" y="343"/>
                </a:cubicBezTo>
                <a:cubicBezTo>
                  <a:pt x="1660" y="344"/>
                  <a:pt x="1659" y="345"/>
                  <a:pt x="1661" y="346"/>
                </a:cubicBezTo>
                <a:cubicBezTo>
                  <a:pt x="1662" y="346"/>
                  <a:pt x="1664" y="346"/>
                  <a:pt x="1665" y="345"/>
                </a:cubicBezTo>
                <a:cubicBezTo>
                  <a:pt x="1667" y="344"/>
                  <a:pt x="1668" y="344"/>
                  <a:pt x="1669" y="344"/>
                </a:cubicBezTo>
                <a:cubicBezTo>
                  <a:pt x="1672" y="344"/>
                  <a:pt x="1675" y="346"/>
                  <a:pt x="1675" y="349"/>
                </a:cubicBezTo>
                <a:cubicBezTo>
                  <a:pt x="1675" y="351"/>
                  <a:pt x="1674" y="352"/>
                  <a:pt x="1673" y="353"/>
                </a:cubicBezTo>
                <a:cubicBezTo>
                  <a:pt x="1672" y="353"/>
                  <a:pt x="1671" y="353"/>
                  <a:pt x="1671" y="353"/>
                </a:cubicBezTo>
                <a:cubicBezTo>
                  <a:pt x="1670" y="353"/>
                  <a:pt x="1669" y="353"/>
                  <a:pt x="1669" y="354"/>
                </a:cubicBezTo>
                <a:cubicBezTo>
                  <a:pt x="1667" y="354"/>
                  <a:pt x="1666" y="355"/>
                  <a:pt x="1664" y="354"/>
                </a:cubicBezTo>
                <a:cubicBezTo>
                  <a:pt x="1663" y="354"/>
                  <a:pt x="1662" y="353"/>
                  <a:pt x="1661" y="352"/>
                </a:cubicBezTo>
                <a:cubicBezTo>
                  <a:pt x="1660" y="352"/>
                  <a:pt x="1660" y="352"/>
                  <a:pt x="1659" y="351"/>
                </a:cubicBezTo>
                <a:cubicBezTo>
                  <a:pt x="1658" y="351"/>
                  <a:pt x="1658" y="350"/>
                  <a:pt x="1657" y="350"/>
                </a:cubicBezTo>
                <a:cubicBezTo>
                  <a:pt x="1656" y="349"/>
                  <a:pt x="1655" y="348"/>
                  <a:pt x="1654" y="348"/>
                </a:cubicBezTo>
                <a:cubicBezTo>
                  <a:pt x="1653" y="348"/>
                  <a:pt x="1652" y="349"/>
                  <a:pt x="1650" y="349"/>
                </a:cubicBezTo>
                <a:cubicBezTo>
                  <a:pt x="1649" y="349"/>
                  <a:pt x="1647" y="349"/>
                  <a:pt x="1645" y="349"/>
                </a:cubicBezTo>
                <a:cubicBezTo>
                  <a:pt x="1643" y="349"/>
                  <a:pt x="1642" y="350"/>
                  <a:pt x="1641" y="350"/>
                </a:cubicBezTo>
                <a:cubicBezTo>
                  <a:pt x="1639" y="350"/>
                  <a:pt x="1637" y="351"/>
                  <a:pt x="1636" y="351"/>
                </a:cubicBezTo>
                <a:cubicBezTo>
                  <a:pt x="1635" y="351"/>
                  <a:pt x="1631" y="350"/>
                  <a:pt x="1632" y="352"/>
                </a:cubicBezTo>
                <a:cubicBezTo>
                  <a:pt x="1633" y="352"/>
                  <a:pt x="1634" y="352"/>
                  <a:pt x="1634" y="353"/>
                </a:cubicBezTo>
                <a:cubicBezTo>
                  <a:pt x="1635" y="353"/>
                  <a:pt x="1635" y="354"/>
                  <a:pt x="1635" y="355"/>
                </a:cubicBezTo>
                <a:cubicBezTo>
                  <a:pt x="1636" y="356"/>
                  <a:pt x="1636" y="358"/>
                  <a:pt x="1637" y="359"/>
                </a:cubicBezTo>
                <a:cubicBezTo>
                  <a:pt x="1637" y="359"/>
                  <a:pt x="1638" y="360"/>
                  <a:pt x="1638" y="361"/>
                </a:cubicBezTo>
                <a:cubicBezTo>
                  <a:pt x="1638" y="362"/>
                  <a:pt x="1638" y="362"/>
                  <a:pt x="1638" y="363"/>
                </a:cubicBezTo>
                <a:cubicBezTo>
                  <a:pt x="1639" y="365"/>
                  <a:pt x="1640" y="365"/>
                  <a:pt x="1642" y="365"/>
                </a:cubicBezTo>
                <a:cubicBezTo>
                  <a:pt x="1642" y="365"/>
                  <a:pt x="1643" y="365"/>
                  <a:pt x="1644" y="366"/>
                </a:cubicBezTo>
                <a:cubicBezTo>
                  <a:pt x="1645" y="366"/>
                  <a:pt x="1646" y="367"/>
                  <a:pt x="1646" y="367"/>
                </a:cubicBezTo>
                <a:cubicBezTo>
                  <a:pt x="1648" y="369"/>
                  <a:pt x="1649" y="369"/>
                  <a:pt x="1651" y="369"/>
                </a:cubicBezTo>
                <a:cubicBezTo>
                  <a:pt x="1652" y="369"/>
                  <a:pt x="1653" y="369"/>
                  <a:pt x="1654" y="369"/>
                </a:cubicBezTo>
                <a:cubicBezTo>
                  <a:pt x="1655" y="369"/>
                  <a:pt x="1655" y="370"/>
                  <a:pt x="1656" y="370"/>
                </a:cubicBezTo>
                <a:cubicBezTo>
                  <a:pt x="1657" y="371"/>
                  <a:pt x="1658" y="372"/>
                  <a:pt x="1660" y="373"/>
                </a:cubicBezTo>
                <a:cubicBezTo>
                  <a:pt x="1660" y="373"/>
                  <a:pt x="1661" y="373"/>
                  <a:pt x="1661" y="373"/>
                </a:cubicBezTo>
                <a:cubicBezTo>
                  <a:pt x="1662" y="373"/>
                  <a:pt x="1662" y="372"/>
                  <a:pt x="1663" y="372"/>
                </a:cubicBezTo>
                <a:cubicBezTo>
                  <a:pt x="1664" y="373"/>
                  <a:pt x="1664" y="373"/>
                  <a:pt x="1664" y="374"/>
                </a:cubicBezTo>
                <a:cubicBezTo>
                  <a:pt x="1666" y="375"/>
                  <a:pt x="1667" y="374"/>
                  <a:pt x="1669" y="373"/>
                </a:cubicBezTo>
                <a:cubicBezTo>
                  <a:pt x="1669" y="373"/>
                  <a:pt x="1670" y="373"/>
                  <a:pt x="1670" y="372"/>
                </a:cubicBezTo>
                <a:cubicBezTo>
                  <a:pt x="1671" y="372"/>
                  <a:pt x="1671" y="371"/>
                  <a:pt x="1672" y="372"/>
                </a:cubicBezTo>
                <a:cubicBezTo>
                  <a:pt x="1673" y="372"/>
                  <a:pt x="1670" y="375"/>
                  <a:pt x="1672" y="375"/>
                </a:cubicBezTo>
                <a:cubicBezTo>
                  <a:pt x="1673" y="375"/>
                  <a:pt x="1673" y="374"/>
                  <a:pt x="1674" y="374"/>
                </a:cubicBezTo>
                <a:cubicBezTo>
                  <a:pt x="1675" y="374"/>
                  <a:pt x="1676" y="375"/>
                  <a:pt x="1676" y="375"/>
                </a:cubicBezTo>
                <a:cubicBezTo>
                  <a:pt x="1677" y="375"/>
                  <a:pt x="1678" y="375"/>
                  <a:pt x="1679" y="376"/>
                </a:cubicBezTo>
                <a:cubicBezTo>
                  <a:pt x="1679" y="377"/>
                  <a:pt x="1677" y="379"/>
                  <a:pt x="1677" y="380"/>
                </a:cubicBezTo>
                <a:cubicBezTo>
                  <a:pt x="1678" y="381"/>
                  <a:pt x="1679" y="382"/>
                  <a:pt x="1679" y="382"/>
                </a:cubicBezTo>
                <a:cubicBezTo>
                  <a:pt x="1680" y="383"/>
                  <a:pt x="1680" y="383"/>
                  <a:pt x="1680" y="383"/>
                </a:cubicBezTo>
                <a:cubicBezTo>
                  <a:pt x="1681" y="383"/>
                  <a:pt x="1681" y="383"/>
                  <a:pt x="1681" y="382"/>
                </a:cubicBezTo>
                <a:cubicBezTo>
                  <a:pt x="1682" y="382"/>
                  <a:pt x="1683" y="381"/>
                  <a:pt x="1683" y="382"/>
                </a:cubicBezTo>
                <a:cubicBezTo>
                  <a:pt x="1683" y="383"/>
                  <a:pt x="1682" y="383"/>
                  <a:pt x="1682" y="384"/>
                </a:cubicBezTo>
                <a:cubicBezTo>
                  <a:pt x="1682" y="384"/>
                  <a:pt x="1682" y="385"/>
                  <a:pt x="1682" y="386"/>
                </a:cubicBezTo>
                <a:cubicBezTo>
                  <a:pt x="1682" y="386"/>
                  <a:pt x="1681" y="386"/>
                  <a:pt x="1681" y="387"/>
                </a:cubicBezTo>
                <a:cubicBezTo>
                  <a:pt x="1682" y="387"/>
                  <a:pt x="1683" y="387"/>
                  <a:pt x="1683" y="387"/>
                </a:cubicBezTo>
                <a:cubicBezTo>
                  <a:pt x="1684" y="386"/>
                  <a:pt x="1684" y="386"/>
                  <a:pt x="1685" y="386"/>
                </a:cubicBezTo>
                <a:cubicBezTo>
                  <a:pt x="1685" y="386"/>
                  <a:pt x="1686" y="386"/>
                  <a:pt x="1686" y="387"/>
                </a:cubicBezTo>
                <a:cubicBezTo>
                  <a:pt x="1686" y="387"/>
                  <a:pt x="1686" y="387"/>
                  <a:pt x="1685" y="387"/>
                </a:cubicBezTo>
                <a:cubicBezTo>
                  <a:pt x="1685" y="387"/>
                  <a:pt x="1684" y="387"/>
                  <a:pt x="1684" y="388"/>
                </a:cubicBezTo>
                <a:cubicBezTo>
                  <a:pt x="1683" y="389"/>
                  <a:pt x="1681" y="389"/>
                  <a:pt x="1680" y="388"/>
                </a:cubicBezTo>
                <a:cubicBezTo>
                  <a:pt x="1679" y="387"/>
                  <a:pt x="1679" y="386"/>
                  <a:pt x="1677" y="386"/>
                </a:cubicBezTo>
                <a:cubicBezTo>
                  <a:pt x="1676" y="386"/>
                  <a:pt x="1674" y="386"/>
                  <a:pt x="1673" y="386"/>
                </a:cubicBezTo>
                <a:cubicBezTo>
                  <a:pt x="1672" y="385"/>
                  <a:pt x="1672" y="385"/>
                  <a:pt x="1671" y="384"/>
                </a:cubicBezTo>
                <a:cubicBezTo>
                  <a:pt x="1671" y="384"/>
                  <a:pt x="1670" y="384"/>
                  <a:pt x="1670" y="383"/>
                </a:cubicBezTo>
                <a:cubicBezTo>
                  <a:pt x="1670" y="382"/>
                  <a:pt x="1670" y="381"/>
                  <a:pt x="1670" y="380"/>
                </a:cubicBezTo>
                <a:cubicBezTo>
                  <a:pt x="1669" y="379"/>
                  <a:pt x="1668" y="379"/>
                  <a:pt x="1667" y="379"/>
                </a:cubicBezTo>
                <a:cubicBezTo>
                  <a:pt x="1665" y="378"/>
                  <a:pt x="1663" y="378"/>
                  <a:pt x="1661" y="378"/>
                </a:cubicBezTo>
                <a:cubicBezTo>
                  <a:pt x="1659" y="378"/>
                  <a:pt x="1657" y="379"/>
                  <a:pt x="1655" y="378"/>
                </a:cubicBezTo>
                <a:cubicBezTo>
                  <a:pt x="1654" y="378"/>
                  <a:pt x="1654" y="378"/>
                  <a:pt x="1653" y="379"/>
                </a:cubicBezTo>
                <a:cubicBezTo>
                  <a:pt x="1653" y="379"/>
                  <a:pt x="1652" y="380"/>
                  <a:pt x="1652" y="380"/>
                </a:cubicBezTo>
                <a:cubicBezTo>
                  <a:pt x="1651" y="380"/>
                  <a:pt x="1650" y="380"/>
                  <a:pt x="1650" y="379"/>
                </a:cubicBezTo>
                <a:cubicBezTo>
                  <a:pt x="1650" y="379"/>
                  <a:pt x="1652" y="378"/>
                  <a:pt x="1651" y="378"/>
                </a:cubicBezTo>
                <a:cubicBezTo>
                  <a:pt x="1650" y="377"/>
                  <a:pt x="1649" y="378"/>
                  <a:pt x="1649" y="378"/>
                </a:cubicBezTo>
                <a:cubicBezTo>
                  <a:pt x="1648" y="378"/>
                  <a:pt x="1648" y="377"/>
                  <a:pt x="1647" y="377"/>
                </a:cubicBezTo>
                <a:cubicBezTo>
                  <a:pt x="1646" y="377"/>
                  <a:pt x="1644" y="376"/>
                  <a:pt x="1643" y="376"/>
                </a:cubicBezTo>
                <a:cubicBezTo>
                  <a:pt x="1641" y="376"/>
                  <a:pt x="1639" y="376"/>
                  <a:pt x="1638" y="376"/>
                </a:cubicBezTo>
                <a:cubicBezTo>
                  <a:pt x="1636" y="377"/>
                  <a:pt x="1635" y="377"/>
                  <a:pt x="1634" y="376"/>
                </a:cubicBezTo>
                <a:cubicBezTo>
                  <a:pt x="1632" y="375"/>
                  <a:pt x="1631" y="375"/>
                  <a:pt x="1629" y="374"/>
                </a:cubicBezTo>
                <a:cubicBezTo>
                  <a:pt x="1629" y="374"/>
                  <a:pt x="1628" y="374"/>
                  <a:pt x="1628" y="374"/>
                </a:cubicBezTo>
                <a:cubicBezTo>
                  <a:pt x="1627" y="374"/>
                  <a:pt x="1627" y="374"/>
                  <a:pt x="1626" y="374"/>
                </a:cubicBezTo>
                <a:cubicBezTo>
                  <a:pt x="1625" y="374"/>
                  <a:pt x="1625" y="374"/>
                  <a:pt x="1624" y="373"/>
                </a:cubicBezTo>
                <a:cubicBezTo>
                  <a:pt x="1623" y="373"/>
                  <a:pt x="1621" y="373"/>
                  <a:pt x="1619" y="372"/>
                </a:cubicBezTo>
                <a:cubicBezTo>
                  <a:pt x="1619" y="371"/>
                  <a:pt x="1618" y="368"/>
                  <a:pt x="1619" y="368"/>
                </a:cubicBezTo>
                <a:cubicBezTo>
                  <a:pt x="1620" y="367"/>
                  <a:pt x="1621" y="370"/>
                  <a:pt x="1622" y="369"/>
                </a:cubicBezTo>
                <a:cubicBezTo>
                  <a:pt x="1623" y="368"/>
                  <a:pt x="1622" y="367"/>
                  <a:pt x="1622" y="367"/>
                </a:cubicBezTo>
                <a:cubicBezTo>
                  <a:pt x="1623" y="366"/>
                  <a:pt x="1623" y="366"/>
                  <a:pt x="1624" y="366"/>
                </a:cubicBezTo>
                <a:cubicBezTo>
                  <a:pt x="1626" y="364"/>
                  <a:pt x="1623" y="364"/>
                  <a:pt x="1622" y="363"/>
                </a:cubicBezTo>
                <a:cubicBezTo>
                  <a:pt x="1621" y="362"/>
                  <a:pt x="1623" y="361"/>
                  <a:pt x="1623" y="360"/>
                </a:cubicBezTo>
                <a:cubicBezTo>
                  <a:pt x="1622" y="360"/>
                  <a:pt x="1621" y="359"/>
                  <a:pt x="1621" y="359"/>
                </a:cubicBezTo>
                <a:cubicBezTo>
                  <a:pt x="1621" y="358"/>
                  <a:pt x="1620" y="358"/>
                  <a:pt x="1620" y="357"/>
                </a:cubicBezTo>
                <a:cubicBezTo>
                  <a:pt x="1618" y="356"/>
                  <a:pt x="1618" y="355"/>
                  <a:pt x="1618" y="353"/>
                </a:cubicBezTo>
                <a:cubicBezTo>
                  <a:pt x="1618" y="351"/>
                  <a:pt x="1619" y="350"/>
                  <a:pt x="1621" y="349"/>
                </a:cubicBezTo>
                <a:cubicBezTo>
                  <a:pt x="1621" y="349"/>
                  <a:pt x="1622" y="349"/>
                  <a:pt x="1622" y="348"/>
                </a:cubicBezTo>
                <a:cubicBezTo>
                  <a:pt x="1622" y="348"/>
                  <a:pt x="1622" y="347"/>
                  <a:pt x="1623" y="346"/>
                </a:cubicBezTo>
                <a:cubicBezTo>
                  <a:pt x="1623" y="346"/>
                  <a:pt x="1624" y="345"/>
                  <a:pt x="1624" y="344"/>
                </a:cubicBezTo>
                <a:cubicBezTo>
                  <a:pt x="1624" y="344"/>
                  <a:pt x="1624" y="343"/>
                  <a:pt x="1624" y="342"/>
                </a:cubicBezTo>
                <a:cubicBezTo>
                  <a:pt x="1624" y="341"/>
                  <a:pt x="1625" y="341"/>
                  <a:pt x="1625" y="340"/>
                </a:cubicBezTo>
                <a:cubicBezTo>
                  <a:pt x="1626" y="340"/>
                  <a:pt x="1626" y="340"/>
                  <a:pt x="1627" y="339"/>
                </a:cubicBezTo>
                <a:cubicBezTo>
                  <a:pt x="1629" y="338"/>
                  <a:pt x="1627" y="337"/>
                  <a:pt x="1627" y="336"/>
                </a:cubicBezTo>
                <a:cubicBezTo>
                  <a:pt x="1626" y="334"/>
                  <a:pt x="1626" y="333"/>
                  <a:pt x="1625" y="331"/>
                </a:cubicBezTo>
                <a:cubicBezTo>
                  <a:pt x="1624" y="329"/>
                  <a:pt x="1623" y="327"/>
                  <a:pt x="1622" y="325"/>
                </a:cubicBezTo>
                <a:cubicBezTo>
                  <a:pt x="1621" y="324"/>
                  <a:pt x="1620" y="323"/>
                  <a:pt x="1619" y="322"/>
                </a:cubicBezTo>
                <a:cubicBezTo>
                  <a:pt x="1618" y="321"/>
                  <a:pt x="1617" y="320"/>
                  <a:pt x="1616" y="319"/>
                </a:cubicBezTo>
                <a:cubicBezTo>
                  <a:pt x="1615" y="318"/>
                  <a:pt x="1614" y="316"/>
                  <a:pt x="1613" y="316"/>
                </a:cubicBezTo>
                <a:cubicBezTo>
                  <a:pt x="1611" y="315"/>
                  <a:pt x="1611" y="317"/>
                  <a:pt x="1609" y="317"/>
                </a:cubicBezTo>
                <a:cubicBezTo>
                  <a:pt x="1609" y="318"/>
                  <a:pt x="1608" y="318"/>
                  <a:pt x="1608" y="319"/>
                </a:cubicBezTo>
                <a:cubicBezTo>
                  <a:pt x="1608" y="319"/>
                  <a:pt x="1609" y="319"/>
                  <a:pt x="1609" y="320"/>
                </a:cubicBezTo>
                <a:cubicBezTo>
                  <a:pt x="1611" y="320"/>
                  <a:pt x="1611" y="321"/>
                  <a:pt x="1612" y="323"/>
                </a:cubicBezTo>
                <a:cubicBezTo>
                  <a:pt x="1613" y="324"/>
                  <a:pt x="1614" y="325"/>
                  <a:pt x="1615" y="327"/>
                </a:cubicBezTo>
                <a:cubicBezTo>
                  <a:pt x="1615" y="329"/>
                  <a:pt x="1615" y="331"/>
                  <a:pt x="1615" y="333"/>
                </a:cubicBezTo>
                <a:cubicBezTo>
                  <a:pt x="1615" y="336"/>
                  <a:pt x="1615" y="338"/>
                  <a:pt x="1614" y="340"/>
                </a:cubicBezTo>
                <a:cubicBezTo>
                  <a:pt x="1614" y="342"/>
                  <a:pt x="1613" y="343"/>
                  <a:pt x="1612" y="344"/>
                </a:cubicBezTo>
                <a:cubicBezTo>
                  <a:pt x="1610" y="345"/>
                  <a:pt x="1608" y="346"/>
                  <a:pt x="1607" y="347"/>
                </a:cubicBezTo>
                <a:cubicBezTo>
                  <a:pt x="1605" y="348"/>
                  <a:pt x="1602" y="348"/>
                  <a:pt x="1601" y="348"/>
                </a:cubicBezTo>
                <a:cubicBezTo>
                  <a:pt x="1599" y="349"/>
                  <a:pt x="1597" y="350"/>
                  <a:pt x="1595" y="351"/>
                </a:cubicBezTo>
                <a:cubicBezTo>
                  <a:pt x="1592" y="352"/>
                  <a:pt x="1589" y="352"/>
                  <a:pt x="1586" y="354"/>
                </a:cubicBezTo>
                <a:cubicBezTo>
                  <a:pt x="1585" y="354"/>
                  <a:pt x="1584" y="355"/>
                  <a:pt x="1583" y="356"/>
                </a:cubicBezTo>
                <a:cubicBezTo>
                  <a:pt x="1583" y="357"/>
                  <a:pt x="1584" y="358"/>
                  <a:pt x="1584" y="360"/>
                </a:cubicBezTo>
                <a:cubicBezTo>
                  <a:pt x="1583" y="360"/>
                  <a:pt x="1583" y="361"/>
                  <a:pt x="1582" y="361"/>
                </a:cubicBezTo>
                <a:cubicBezTo>
                  <a:pt x="1581" y="362"/>
                  <a:pt x="1580" y="363"/>
                  <a:pt x="1579" y="364"/>
                </a:cubicBezTo>
                <a:cubicBezTo>
                  <a:pt x="1578" y="366"/>
                  <a:pt x="1577" y="366"/>
                  <a:pt x="1576" y="367"/>
                </a:cubicBezTo>
                <a:cubicBezTo>
                  <a:pt x="1575" y="368"/>
                  <a:pt x="1573" y="370"/>
                  <a:pt x="1575" y="370"/>
                </a:cubicBezTo>
                <a:cubicBezTo>
                  <a:pt x="1577" y="370"/>
                  <a:pt x="1578" y="371"/>
                  <a:pt x="1579" y="372"/>
                </a:cubicBezTo>
                <a:cubicBezTo>
                  <a:pt x="1581" y="372"/>
                  <a:pt x="1582" y="373"/>
                  <a:pt x="1583" y="374"/>
                </a:cubicBezTo>
                <a:cubicBezTo>
                  <a:pt x="1584" y="375"/>
                  <a:pt x="1585" y="376"/>
                  <a:pt x="1586" y="377"/>
                </a:cubicBezTo>
                <a:cubicBezTo>
                  <a:pt x="1587" y="379"/>
                  <a:pt x="1587" y="381"/>
                  <a:pt x="1588" y="382"/>
                </a:cubicBezTo>
                <a:cubicBezTo>
                  <a:pt x="1588" y="383"/>
                  <a:pt x="1589" y="384"/>
                  <a:pt x="1590" y="384"/>
                </a:cubicBezTo>
                <a:cubicBezTo>
                  <a:pt x="1591" y="385"/>
                  <a:pt x="1592" y="385"/>
                  <a:pt x="1592" y="387"/>
                </a:cubicBezTo>
                <a:cubicBezTo>
                  <a:pt x="1592" y="388"/>
                  <a:pt x="1592" y="389"/>
                  <a:pt x="1592" y="390"/>
                </a:cubicBezTo>
                <a:cubicBezTo>
                  <a:pt x="1593" y="392"/>
                  <a:pt x="1596" y="393"/>
                  <a:pt x="1598" y="394"/>
                </a:cubicBezTo>
                <a:cubicBezTo>
                  <a:pt x="1599" y="395"/>
                  <a:pt x="1600" y="397"/>
                  <a:pt x="1600" y="398"/>
                </a:cubicBezTo>
                <a:cubicBezTo>
                  <a:pt x="1600" y="401"/>
                  <a:pt x="1597" y="404"/>
                  <a:pt x="1595" y="406"/>
                </a:cubicBezTo>
                <a:cubicBezTo>
                  <a:pt x="1594" y="407"/>
                  <a:pt x="1593" y="408"/>
                  <a:pt x="1592" y="409"/>
                </a:cubicBezTo>
                <a:cubicBezTo>
                  <a:pt x="1591" y="411"/>
                  <a:pt x="1589" y="412"/>
                  <a:pt x="1588" y="413"/>
                </a:cubicBezTo>
                <a:cubicBezTo>
                  <a:pt x="1588" y="413"/>
                  <a:pt x="1587" y="414"/>
                  <a:pt x="1587" y="414"/>
                </a:cubicBezTo>
                <a:cubicBezTo>
                  <a:pt x="1587" y="415"/>
                  <a:pt x="1587" y="415"/>
                  <a:pt x="1588" y="416"/>
                </a:cubicBezTo>
                <a:cubicBezTo>
                  <a:pt x="1589" y="417"/>
                  <a:pt x="1588" y="418"/>
                  <a:pt x="1588" y="420"/>
                </a:cubicBezTo>
                <a:cubicBezTo>
                  <a:pt x="1587" y="421"/>
                  <a:pt x="1586" y="422"/>
                  <a:pt x="1586" y="424"/>
                </a:cubicBezTo>
                <a:cubicBezTo>
                  <a:pt x="1586" y="425"/>
                  <a:pt x="1585" y="426"/>
                  <a:pt x="1584" y="428"/>
                </a:cubicBezTo>
                <a:cubicBezTo>
                  <a:pt x="1584" y="428"/>
                  <a:pt x="1584" y="429"/>
                  <a:pt x="1584" y="430"/>
                </a:cubicBezTo>
                <a:cubicBezTo>
                  <a:pt x="1584" y="431"/>
                  <a:pt x="1585" y="431"/>
                  <a:pt x="1585" y="432"/>
                </a:cubicBezTo>
                <a:cubicBezTo>
                  <a:pt x="1587" y="432"/>
                  <a:pt x="1587" y="434"/>
                  <a:pt x="1588" y="435"/>
                </a:cubicBezTo>
                <a:cubicBezTo>
                  <a:pt x="1589" y="437"/>
                  <a:pt x="1591" y="438"/>
                  <a:pt x="1591" y="440"/>
                </a:cubicBezTo>
                <a:cubicBezTo>
                  <a:pt x="1591" y="442"/>
                  <a:pt x="1590" y="444"/>
                  <a:pt x="1589" y="446"/>
                </a:cubicBezTo>
                <a:cubicBezTo>
                  <a:pt x="1589" y="447"/>
                  <a:pt x="1588" y="449"/>
                  <a:pt x="1589" y="450"/>
                </a:cubicBezTo>
                <a:cubicBezTo>
                  <a:pt x="1590" y="450"/>
                  <a:pt x="1591" y="451"/>
                  <a:pt x="1591" y="451"/>
                </a:cubicBezTo>
                <a:cubicBezTo>
                  <a:pt x="1592" y="451"/>
                  <a:pt x="1592" y="452"/>
                  <a:pt x="1592" y="453"/>
                </a:cubicBezTo>
                <a:cubicBezTo>
                  <a:pt x="1594" y="454"/>
                  <a:pt x="1595" y="452"/>
                  <a:pt x="1596" y="451"/>
                </a:cubicBezTo>
                <a:cubicBezTo>
                  <a:pt x="1597" y="450"/>
                  <a:pt x="1598" y="450"/>
                  <a:pt x="1600" y="450"/>
                </a:cubicBezTo>
                <a:cubicBezTo>
                  <a:pt x="1600" y="450"/>
                  <a:pt x="1601" y="450"/>
                  <a:pt x="1602" y="450"/>
                </a:cubicBezTo>
                <a:cubicBezTo>
                  <a:pt x="1603" y="450"/>
                  <a:pt x="1603" y="451"/>
                  <a:pt x="1604" y="451"/>
                </a:cubicBezTo>
                <a:cubicBezTo>
                  <a:pt x="1605" y="452"/>
                  <a:pt x="1607" y="452"/>
                  <a:pt x="1608" y="452"/>
                </a:cubicBezTo>
                <a:cubicBezTo>
                  <a:pt x="1611" y="452"/>
                  <a:pt x="1613" y="453"/>
                  <a:pt x="1615" y="451"/>
                </a:cubicBezTo>
                <a:cubicBezTo>
                  <a:pt x="1617" y="450"/>
                  <a:pt x="1617" y="449"/>
                  <a:pt x="1619" y="448"/>
                </a:cubicBezTo>
                <a:cubicBezTo>
                  <a:pt x="1620" y="448"/>
                  <a:pt x="1622" y="447"/>
                  <a:pt x="1623" y="447"/>
                </a:cubicBezTo>
                <a:cubicBezTo>
                  <a:pt x="1625" y="446"/>
                  <a:pt x="1627" y="446"/>
                  <a:pt x="1629" y="446"/>
                </a:cubicBezTo>
                <a:cubicBezTo>
                  <a:pt x="1630" y="446"/>
                  <a:pt x="1632" y="447"/>
                  <a:pt x="1634" y="447"/>
                </a:cubicBezTo>
                <a:cubicBezTo>
                  <a:pt x="1636" y="447"/>
                  <a:pt x="1637" y="448"/>
                  <a:pt x="1638" y="449"/>
                </a:cubicBezTo>
                <a:cubicBezTo>
                  <a:pt x="1640" y="450"/>
                  <a:pt x="1641" y="450"/>
                  <a:pt x="1642" y="450"/>
                </a:cubicBezTo>
                <a:cubicBezTo>
                  <a:pt x="1644" y="450"/>
                  <a:pt x="1645" y="450"/>
                  <a:pt x="1647" y="451"/>
                </a:cubicBezTo>
                <a:cubicBezTo>
                  <a:pt x="1648" y="451"/>
                  <a:pt x="1649" y="453"/>
                  <a:pt x="1650" y="454"/>
                </a:cubicBezTo>
                <a:cubicBezTo>
                  <a:pt x="1651" y="455"/>
                  <a:pt x="1652" y="455"/>
                  <a:pt x="1654" y="455"/>
                </a:cubicBezTo>
                <a:cubicBezTo>
                  <a:pt x="1655" y="455"/>
                  <a:pt x="1657" y="455"/>
                  <a:pt x="1658" y="456"/>
                </a:cubicBezTo>
                <a:cubicBezTo>
                  <a:pt x="1659" y="457"/>
                  <a:pt x="1660" y="458"/>
                  <a:pt x="1661" y="458"/>
                </a:cubicBezTo>
                <a:cubicBezTo>
                  <a:pt x="1663" y="458"/>
                  <a:pt x="1664" y="458"/>
                  <a:pt x="1665" y="459"/>
                </a:cubicBezTo>
                <a:cubicBezTo>
                  <a:pt x="1666" y="461"/>
                  <a:pt x="1666" y="462"/>
                  <a:pt x="1666" y="464"/>
                </a:cubicBezTo>
                <a:cubicBezTo>
                  <a:pt x="1665" y="466"/>
                  <a:pt x="1666" y="467"/>
                  <a:pt x="1667" y="469"/>
                </a:cubicBezTo>
                <a:cubicBezTo>
                  <a:pt x="1667" y="470"/>
                  <a:pt x="1668" y="471"/>
                  <a:pt x="1668" y="472"/>
                </a:cubicBezTo>
                <a:cubicBezTo>
                  <a:pt x="1669" y="472"/>
                  <a:pt x="1670" y="473"/>
                  <a:pt x="1671" y="474"/>
                </a:cubicBezTo>
                <a:cubicBezTo>
                  <a:pt x="1671" y="475"/>
                  <a:pt x="1671" y="475"/>
                  <a:pt x="1671" y="476"/>
                </a:cubicBezTo>
                <a:cubicBezTo>
                  <a:pt x="1672" y="477"/>
                  <a:pt x="1672" y="477"/>
                  <a:pt x="1673" y="477"/>
                </a:cubicBezTo>
                <a:cubicBezTo>
                  <a:pt x="1674" y="478"/>
                  <a:pt x="1676" y="479"/>
                  <a:pt x="1674" y="480"/>
                </a:cubicBezTo>
                <a:cubicBezTo>
                  <a:pt x="1674" y="481"/>
                  <a:pt x="1671" y="481"/>
                  <a:pt x="1670" y="481"/>
                </a:cubicBezTo>
                <a:cubicBezTo>
                  <a:pt x="1669" y="481"/>
                  <a:pt x="1667" y="481"/>
                  <a:pt x="1666" y="482"/>
                </a:cubicBezTo>
                <a:cubicBezTo>
                  <a:pt x="1665" y="483"/>
                  <a:pt x="1664" y="484"/>
                  <a:pt x="1663" y="485"/>
                </a:cubicBezTo>
                <a:cubicBezTo>
                  <a:pt x="1662" y="486"/>
                  <a:pt x="1662" y="488"/>
                  <a:pt x="1662" y="489"/>
                </a:cubicBezTo>
                <a:cubicBezTo>
                  <a:pt x="1662" y="490"/>
                  <a:pt x="1662" y="490"/>
                  <a:pt x="1663" y="491"/>
                </a:cubicBezTo>
                <a:cubicBezTo>
                  <a:pt x="1664" y="491"/>
                  <a:pt x="1664" y="491"/>
                  <a:pt x="1664" y="492"/>
                </a:cubicBezTo>
                <a:cubicBezTo>
                  <a:pt x="1664" y="493"/>
                  <a:pt x="1663" y="493"/>
                  <a:pt x="1663" y="494"/>
                </a:cubicBezTo>
                <a:cubicBezTo>
                  <a:pt x="1662" y="494"/>
                  <a:pt x="1662" y="495"/>
                  <a:pt x="1662" y="495"/>
                </a:cubicBezTo>
                <a:cubicBezTo>
                  <a:pt x="1662" y="496"/>
                  <a:pt x="1661" y="497"/>
                  <a:pt x="1662" y="497"/>
                </a:cubicBezTo>
                <a:cubicBezTo>
                  <a:pt x="1662" y="498"/>
                  <a:pt x="1663" y="498"/>
                  <a:pt x="1663" y="498"/>
                </a:cubicBezTo>
                <a:cubicBezTo>
                  <a:pt x="1665" y="498"/>
                  <a:pt x="1666" y="500"/>
                  <a:pt x="1667" y="499"/>
                </a:cubicBezTo>
                <a:cubicBezTo>
                  <a:pt x="1668" y="498"/>
                  <a:pt x="1668" y="497"/>
                  <a:pt x="1669" y="498"/>
                </a:cubicBezTo>
                <a:cubicBezTo>
                  <a:pt x="1670" y="498"/>
                  <a:pt x="1670" y="498"/>
                  <a:pt x="1670" y="499"/>
                </a:cubicBezTo>
                <a:cubicBezTo>
                  <a:pt x="1671" y="500"/>
                  <a:pt x="1672" y="500"/>
                  <a:pt x="1673" y="500"/>
                </a:cubicBezTo>
                <a:cubicBezTo>
                  <a:pt x="1675" y="500"/>
                  <a:pt x="1676" y="501"/>
                  <a:pt x="1677" y="501"/>
                </a:cubicBezTo>
                <a:cubicBezTo>
                  <a:pt x="1678" y="501"/>
                  <a:pt x="1678" y="500"/>
                  <a:pt x="1679" y="500"/>
                </a:cubicBezTo>
                <a:cubicBezTo>
                  <a:pt x="1680" y="500"/>
                  <a:pt x="1680" y="501"/>
                  <a:pt x="1681" y="501"/>
                </a:cubicBezTo>
                <a:cubicBezTo>
                  <a:pt x="1682" y="501"/>
                  <a:pt x="1682" y="500"/>
                  <a:pt x="1683" y="500"/>
                </a:cubicBezTo>
                <a:cubicBezTo>
                  <a:pt x="1684" y="500"/>
                  <a:pt x="1684" y="501"/>
                  <a:pt x="1683" y="502"/>
                </a:cubicBezTo>
                <a:cubicBezTo>
                  <a:pt x="1683" y="502"/>
                  <a:pt x="1683" y="502"/>
                  <a:pt x="1682" y="502"/>
                </a:cubicBezTo>
                <a:cubicBezTo>
                  <a:pt x="1682" y="503"/>
                  <a:pt x="1684" y="503"/>
                  <a:pt x="1684" y="503"/>
                </a:cubicBezTo>
                <a:cubicBezTo>
                  <a:pt x="1685" y="503"/>
                  <a:pt x="1686" y="502"/>
                  <a:pt x="1687" y="502"/>
                </a:cubicBezTo>
                <a:cubicBezTo>
                  <a:pt x="1689" y="501"/>
                  <a:pt x="1690" y="503"/>
                  <a:pt x="1691" y="503"/>
                </a:cubicBezTo>
                <a:cubicBezTo>
                  <a:pt x="1691" y="504"/>
                  <a:pt x="1689" y="503"/>
                  <a:pt x="1688" y="503"/>
                </a:cubicBezTo>
                <a:cubicBezTo>
                  <a:pt x="1687" y="503"/>
                  <a:pt x="1686" y="503"/>
                  <a:pt x="1685" y="503"/>
                </a:cubicBezTo>
                <a:cubicBezTo>
                  <a:pt x="1684" y="504"/>
                  <a:pt x="1683" y="504"/>
                  <a:pt x="1682" y="504"/>
                </a:cubicBezTo>
                <a:cubicBezTo>
                  <a:pt x="1681" y="504"/>
                  <a:pt x="1681" y="503"/>
                  <a:pt x="1680" y="504"/>
                </a:cubicBezTo>
                <a:cubicBezTo>
                  <a:pt x="1679" y="504"/>
                  <a:pt x="1678" y="504"/>
                  <a:pt x="1677" y="504"/>
                </a:cubicBezTo>
                <a:cubicBezTo>
                  <a:pt x="1677" y="504"/>
                  <a:pt x="1676" y="504"/>
                  <a:pt x="1675" y="503"/>
                </a:cubicBezTo>
                <a:cubicBezTo>
                  <a:pt x="1673" y="503"/>
                  <a:pt x="1673" y="504"/>
                  <a:pt x="1671" y="504"/>
                </a:cubicBezTo>
                <a:cubicBezTo>
                  <a:pt x="1670" y="505"/>
                  <a:pt x="1668" y="505"/>
                  <a:pt x="1667" y="504"/>
                </a:cubicBezTo>
                <a:cubicBezTo>
                  <a:pt x="1666" y="504"/>
                  <a:pt x="1665" y="503"/>
                  <a:pt x="1664" y="502"/>
                </a:cubicBezTo>
                <a:cubicBezTo>
                  <a:pt x="1663" y="501"/>
                  <a:pt x="1662" y="501"/>
                  <a:pt x="1661" y="500"/>
                </a:cubicBezTo>
                <a:cubicBezTo>
                  <a:pt x="1660" y="499"/>
                  <a:pt x="1660" y="498"/>
                  <a:pt x="1659" y="498"/>
                </a:cubicBezTo>
                <a:cubicBezTo>
                  <a:pt x="1658" y="497"/>
                  <a:pt x="1657" y="497"/>
                  <a:pt x="1656" y="496"/>
                </a:cubicBezTo>
                <a:cubicBezTo>
                  <a:pt x="1656" y="496"/>
                  <a:pt x="1655" y="496"/>
                  <a:pt x="1655" y="496"/>
                </a:cubicBezTo>
                <a:cubicBezTo>
                  <a:pt x="1655" y="495"/>
                  <a:pt x="1654" y="494"/>
                  <a:pt x="1655" y="494"/>
                </a:cubicBezTo>
                <a:cubicBezTo>
                  <a:pt x="1656" y="495"/>
                  <a:pt x="1657" y="496"/>
                  <a:pt x="1658" y="494"/>
                </a:cubicBezTo>
                <a:cubicBezTo>
                  <a:pt x="1658" y="494"/>
                  <a:pt x="1658" y="493"/>
                  <a:pt x="1658" y="493"/>
                </a:cubicBezTo>
                <a:cubicBezTo>
                  <a:pt x="1658" y="493"/>
                  <a:pt x="1658" y="493"/>
                  <a:pt x="1658" y="492"/>
                </a:cubicBezTo>
                <a:cubicBezTo>
                  <a:pt x="1659" y="492"/>
                  <a:pt x="1659" y="491"/>
                  <a:pt x="1658" y="490"/>
                </a:cubicBezTo>
                <a:cubicBezTo>
                  <a:pt x="1658" y="489"/>
                  <a:pt x="1657" y="487"/>
                  <a:pt x="1657" y="486"/>
                </a:cubicBezTo>
                <a:cubicBezTo>
                  <a:pt x="1658" y="484"/>
                  <a:pt x="1659" y="484"/>
                  <a:pt x="1659" y="482"/>
                </a:cubicBezTo>
                <a:cubicBezTo>
                  <a:pt x="1659" y="480"/>
                  <a:pt x="1657" y="480"/>
                  <a:pt x="1656" y="479"/>
                </a:cubicBezTo>
                <a:cubicBezTo>
                  <a:pt x="1656" y="478"/>
                  <a:pt x="1657" y="476"/>
                  <a:pt x="1657" y="475"/>
                </a:cubicBezTo>
                <a:cubicBezTo>
                  <a:pt x="1658" y="473"/>
                  <a:pt x="1659" y="471"/>
                  <a:pt x="1657" y="469"/>
                </a:cubicBezTo>
                <a:cubicBezTo>
                  <a:pt x="1656" y="469"/>
                  <a:pt x="1656" y="469"/>
                  <a:pt x="1655" y="469"/>
                </a:cubicBezTo>
                <a:cubicBezTo>
                  <a:pt x="1655" y="469"/>
                  <a:pt x="1655" y="469"/>
                  <a:pt x="1654" y="468"/>
                </a:cubicBezTo>
                <a:cubicBezTo>
                  <a:pt x="1653" y="468"/>
                  <a:pt x="1652" y="466"/>
                  <a:pt x="1651" y="465"/>
                </a:cubicBezTo>
                <a:cubicBezTo>
                  <a:pt x="1650" y="465"/>
                  <a:pt x="1650" y="464"/>
                  <a:pt x="1649" y="464"/>
                </a:cubicBezTo>
                <a:cubicBezTo>
                  <a:pt x="1649" y="462"/>
                  <a:pt x="1648" y="461"/>
                  <a:pt x="1647" y="460"/>
                </a:cubicBezTo>
                <a:cubicBezTo>
                  <a:pt x="1647" y="459"/>
                  <a:pt x="1646" y="457"/>
                  <a:pt x="1645" y="456"/>
                </a:cubicBezTo>
                <a:cubicBezTo>
                  <a:pt x="1644" y="455"/>
                  <a:pt x="1642" y="455"/>
                  <a:pt x="1641" y="455"/>
                </a:cubicBezTo>
                <a:cubicBezTo>
                  <a:pt x="1638" y="455"/>
                  <a:pt x="1635" y="455"/>
                  <a:pt x="1632" y="456"/>
                </a:cubicBezTo>
                <a:cubicBezTo>
                  <a:pt x="1629" y="457"/>
                  <a:pt x="1625" y="458"/>
                  <a:pt x="1622" y="459"/>
                </a:cubicBezTo>
                <a:cubicBezTo>
                  <a:pt x="1618" y="460"/>
                  <a:pt x="1615" y="462"/>
                  <a:pt x="1611" y="463"/>
                </a:cubicBezTo>
                <a:cubicBezTo>
                  <a:pt x="1610" y="463"/>
                  <a:pt x="1609" y="463"/>
                  <a:pt x="1608" y="463"/>
                </a:cubicBezTo>
                <a:cubicBezTo>
                  <a:pt x="1607" y="463"/>
                  <a:pt x="1607" y="464"/>
                  <a:pt x="1606" y="464"/>
                </a:cubicBezTo>
                <a:cubicBezTo>
                  <a:pt x="1606" y="464"/>
                  <a:pt x="1605" y="464"/>
                  <a:pt x="1605" y="464"/>
                </a:cubicBezTo>
                <a:cubicBezTo>
                  <a:pt x="1604" y="464"/>
                  <a:pt x="1603" y="464"/>
                  <a:pt x="1603" y="465"/>
                </a:cubicBezTo>
                <a:cubicBezTo>
                  <a:pt x="1602" y="466"/>
                  <a:pt x="1602" y="466"/>
                  <a:pt x="1602" y="467"/>
                </a:cubicBezTo>
                <a:cubicBezTo>
                  <a:pt x="1602" y="467"/>
                  <a:pt x="1602" y="468"/>
                  <a:pt x="1602" y="468"/>
                </a:cubicBezTo>
                <a:cubicBezTo>
                  <a:pt x="1601" y="469"/>
                  <a:pt x="1603" y="470"/>
                  <a:pt x="1602" y="471"/>
                </a:cubicBezTo>
                <a:cubicBezTo>
                  <a:pt x="1602" y="472"/>
                  <a:pt x="1601" y="473"/>
                  <a:pt x="1601" y="474"/>
                </a:cubicBezTo>
                <a:cubicBezTo>
                  <a:pt x="1600" y="475"/>
                  <a:pt x="1600" y="475"/>
                  <a:pt x="1600" y="476"/>
                </a:cubicBezTo>
                <a:cubicBezTo>
                  <a:pt x="1600" y="477"/>
                  <a:pt x="1600" y="477"/>
                  <a:pt x="1601" y="477"/>
                </a:cubicBezTo>
                <a:cubicBezTo>
                  <a:pt x="1602" y="478"/>
                  <a:pt x="1603" y="479"/>
                  <a:pt x="1604" y="480"/>
                </a:cubicBezTo>
                <a:cubicBezTo>
                  <a:pt x="1605" y="481"/>
                  <a:pt x="1606" y="481"/>
                  <a:pt x="1607" y="483"/>
                </a:cubicBezTo>
                <a:cubicBezTo>
                  <a:pt x="1608" y="484"/>
                  <a:pt x="1607" y="486"/>
                  <a:pt x="1609" y="488"/>
                </a:cubicBezTo>
                <a:cubicBezTo>
                  <a:pt x="1609" y="489"/>
                  <a:pt x="1610" y="489"/>
                  <a:pt x="1610" y="490"/>
                </a:cubicBezTo>
                <a:cubicBezTo>
                  <a:pt x="1610" y="490"/>
                  <a:pt x="1610" y="491"/>
                  <a:pt x="1610" y="491"/>
                </a:cubicBezTo>
                <a:cubicBezTo>
                  <a:pt x="1610" y="492"/>
                  <a:pt x="1609" y="493"/>
                  <a:pt x="1608" y="494"/>
                </a:cubicBezTo>
                <a:cubicBezTo>
                  <a:pt x="1608" y="495"/>
                  <a:pt x="1608" y="496"/>
                  <a:pt x="1608" y="497"/>
                </a:cubicBezTo>
                <a:cubicBezTo>
                  <a:pt x="1608" y="499"/>
                  <a:pt x="1607" y="500"/>
                  <a:pt x="1606" y="501"/>
                </a:cubicBezTo>
                <a:cubicBezTo>
                  <a:pt x="1604" y="503"/>
                  <a:pt x="1602" y="504"/>
                  <a:pt x="1600" y="505"/>
                </a:cubicBezTo>
                <a:cubicBezTo>
                  <a:pt x="1599" y="506"/>
                  <a:pt x="1597" y="507"/>
                  <a:pt x="1596" y="508"/>
                </a:cubicBezTo>
                <a:cubicBezTo>
                  <a:pt x="1594" y="509"/>
                  <a:pt x="1594" y="510"/>
                  <a:pt x="1593" y="512"/>
                </a:cubicBezTo>
                <a:cubicBezTo>
                  <a:pt x="1593" y="512"/>
                  <a:pt x="1592" y="512"/>
                  <a:pt x="1592" y="513"/>
                </a:cubicBezTo>
                <a:cubicBezTo>
                  <a:pt x="1592" y="514"/>
                  <a:pt x="1592" y="514"/>
                  <a:pt x="1592" y="515"/>
                </a:cubicBezTo>
                <a:cubicBezTo>
                  <a:pt x="1593" y="518"/>
                  <a:pt x="1591" y="521"/>
                  <a:pt x="1589" y="524"/>
                </a:cubicBezTo>
                <a:cubicBezTo>
                  <a:pt x="1589" y="525"/>
                  <a:pt x="1588" y="525"/>
                  <a:pt x="1587" y="525"/>
                </a:cubicBezTo>
                <a:cubicBezTo>
                  <a:pt x="1587" y="526"/>
                  <a:pt x="1586" y="526"/>
                  <a:pt x="1585" y="526"/>
                </a:cubicBezTo>
                <a:cubicBezTo>
                  <a:pt x="1584" y="527"/>
                  <a:pt x="1584" y="528"/>
                  <a:pt x="1583" y="528"/>
                </a:cubicBezTo>
                <a:cubicBezTo>
                  <a:pt x="1582" y="529"/>
                  <a:pt x="1580" y="529"/>
                  <a:pt x="1578" y="530"/>
                </a:cubicBezTo>
                <a:cubicBezTo>
                  <a:pt x="1577" y="530"/>
                  <a:pt x="1575" y="531"/>
                  <a:pt x="1574" y="533"/>
                </a:cubicBezTo>
                <a:cubicBezTo>
                  <a:pt x="1572" y="534"/>
                  <a:pt x="1571" y="535"/>
                  <a:pt x="1570" y="535"/>
                </a:cubicBezTo>
                <a:cubicBezTo>
                  <a:pt x="1568" y="535"/>
                  <a:pt x="1566" y="535"/>
                  <a:pt x="1565" y="535"/>
                </a:cubicBezTo>
                <a:cubicBezTo>
                  <a:pt x="1564" y="536"/>
                  <a:pt x="1563" y="537"/>
                  <a:pt x="1561" y="538"/>
                </a:cubicBezTo>
                <a:cubicBezTo>
                  <a:pt x="1561" y="538"/>
                  <a:pt x="1559" y="539"/>
                  <a:pt x="1560" y="540"/>
                </a:cubicBezTo>
                <a:cubicBezTo>
                  <a:pt x="1560" y="540"/>
                  <a:pt x="1561" y="540"/>
                  <a:pt x="1561" y="540"/>
                </a:cubicBezTo>
                <a:cubicBezTo>
                  <a:pt x="1562" y="541"/>
                  <a:pt x="1562" y="543"/>
                  <a:pt x="1561" y="544"/>
                </a:cubicBezTo>
                <a:cubicBezTo>
                  <a:pt x="1560" y="545"/>
                  <a:pt x="1559" y="546"/>
                  <a:pt x="1557" y="547"/>
                </a:cubicBezTo>
                <a:cubicBezTo>
                  <a:pt x="1557" y="547"/>
                  <a:pt x="1556" y="548"/>
                  <a:pt x="1555" y="548"/>
                </a:cubicBezTo>
                <a:cubicBezTo>
                  <a:pt x="1555" y="548"/>
                  <a:pt x="1554" y="548"/>
                  <a:pt x="1553" y="548"/>
                </a:cubicBezTo>
                <a:cubicBezTo>
                  <a:pt x="1552" y="547"/>
                  <a:pt x="1551" y="548"/>
                  <a:pt x="1550" y="547"/>
                </a:cubicBezTo>
                <a:cubicBezTo>
                  <a:pt x="1548" y="547"/>
                  <a:pt x="1548" y="545"/>
                  <a:pt x="1546" y="544"/>
                </a:cubicBezTo>
                <a:cubicBezTo>
                  <a:pt x="1546" y="544"/>
                  <a:pt x="1545" y="544"/>
                  <a:pt x="1544" y="544"/>
                </a:cubicBezTo>
                <a:cubicBezTo>
                  <a:pt x="1544" y="544"/>
                  <a:pt x="1543" y="544"/>
                  <a:pt x="1542" y="544"/>
                </a:cubicBezTo>
                <a:cubicBezTo>
                  <a:pt x="1540" y="543"/>
                  <a:pt x="1538" y="543"/>
                  <a:pt x="1536" y="543"/>
                </a:cubicBezTo>
                <a:cubicBezTo>
                  <a:pt x="1534" y="543"/>
                  <a:pt x="1532" y="543"/>
                  <a:pt x="1531" y="544"/>
                </a:cubicBezTo>
                <a:cubicBezTo>
                  <a:pt x="1528" y="544"/>
                  <a:pt x="1524" y="545"/>
                  <a:pt x="1522" y="545"/>
                </a:cubicBezTo>
                <a:cubicBezTo>
                  <a:pt x="1520" y="544"/>
                  <a:pt x="1519" y="544"/>
                  <a:pt x="1517" y="543"/>
                </a:cubicBezTo>
                <a:cubicBezTo>
                  <a:pt x="1516" y="543"/>
                  <a:pt x="1514" y="543"/>
                  <a:pt x="1513" y="542"/>
                </a:cubicBezTo>
                <a:cubicBezTo>
                  <a:pt x="1511" y="540"/>
                  <a:pt x="1510" y="539"/>
                  <a:pt x="1507" y="539"/>
                </a:cubicBezTo>
                <a:cubicBezTo>
                  <a:pt x="1506" y="539"/>
                  <a:pt x="1504" y="539"/>
                  <a:pt x="1503" y="539"/>
                </a:cubicBezTo>
                <a:cubicBezTo>
                  <a:pt x="1501" y="538"/>
                  <a:pt x="1501" y="537"/>
                  <a:pt x="1499" y="537"/>
                </a:cubicBezTo>
                <a:cubicBezTo>
                  <a:pt x="1498" y="536"/>
                  <a:pt x="1497" y="535"/>
                  <a:pt x="1497" y="534"/>
                </a:cubicBezTo>
                <a:cubicBezTo>
                  <a:pt x="1496" y="533"/>
                  <a:pt x="1496" y="532"/>
                  <a:pt x="1496" y="531"/>
                </a:cubicBezTo>
                <a:cubicBezTo>
                  <a:pt x="1496" y="530"/>
                  <a:pt x="1495" y="530"/>
                  <a:pt x="1495" y="529"/>
                </a:cubicBezTo>
                <a:cubicBezTo>
                  <a:pt x="1498" y="530"/>
                  <a:pt x="1501" y="529"/>
                  <a:pt x="1504" y="529"/>
                </a:cubicBezTo>
                <a:cubicBezTo>
                  <a:pt x="1507" y="528"/>
                  <a:pt x="1511" y="527"/>
                  <a:pt x="1513" y="528"/>
                </a:cubicBezTo>
                <a:cubicBezTo>
                  <a:pt x="1515" y="529"/>
                  <a:pt x="1516" y="529"/>
                  <a:pt x="1518" y="531"/>
                </a:cubicBezTo>
                <a:cubicBezTo>
                  <a:pt x="1519" y="532"/>
                  <a:pt x="1519" y="533"/>
                  <a:pt x="1521" y="533"/>
                </a:cubicBezTo>
                <a:cubicBezTo>
                  <a:pt x="1524" y="534"/>
                  <a:pt x="1527" y="531"/>
                  <a:pt x="1530" y="530"/>
                </a:cubicBezTo>
                <a:cubicBezTo>
                  <a:pt x="1532" y="530"/>
                  <a:pt x="1533" y="529"/>
                  <a:pt x="1535" y="529"/>
                </a:cubicBezTo>
                <a:cubicBezTo>
                  <a:pt x="1537" y="529"/>
                  <a:pt x="1539" y="529"/>
                  <a:pt x="1541" y="528"/>
                </a:cubicBezTo>
                <a:cubicBezTo>
                  <a:pt x="1543" y="527"/>
                  <a:pt x="1546" y="527"/>
                  <a:pt x="1548" y="526"/>
                </a:cubicBezTo>
                <a:cubicBezTo>
                  <a:pt x="1550" y="526"/>
                  <a:pt x="1551" y="525"/>
                  <a:pt x="1552" y="523"/>
                </a:cubicBezTo>
                <a:cubicBezTo>
                  <a:pt x="1553" y="522"/>
                  <a:pt x="1554" y="521"/>
                  <a:pt x="1555" y="520"/>
                </a:cubicBezTo>
                <a:cubicBezTo>
                  <a:pt x="1556" y="520"/>
                  <a:pt x="1556" y="519"/>
                  <a:pt x="1557" y="519"/>
                </a:cubicBezTo>
                <a:cubicBezTo>
                  <a:pt x="1557" y="518"/>
                  <a:pt x="1558" y="518"/>
                  <a:pt x="1559" y="518"/>
                </a:cubicBezTo>
                <a:cubicBezTo>
                  <a:pt x="1560" y="517"/>
                  <a:pt x="1559" y="515"/>
                  <a:pt x="1560" y="513"/>
                </a:cubicBezTo>
                <a:cubicBezTo>
                  <a:pt x="1561" y="512"/>
                  <a:pt x="1563" y="512"/>
                  <a:pt x="1563" y="510"/>
                </a:cubicBezTo>
                <a:cubicBezTo>
                  <a:pt x="1564" y="509"/>
                  <a:pt x="1564" y="509"/>
                  <a:pt x="1564" y="508"/>
                </a:cubicBezTo>
                <a:cubicBezTo>
                  <a:pt x="1565" y="507"/>
                  <a:pt x="1565" y="507"/>
                  <a:pt x="1566" y="506"/>
                </a:cubicBezTo>
                <a:cubicBezTo>
                  <a:pt x="1569" y="504"/>
                  <a:pt x="1571" y="502"/>
                  <a:pt x="1574" y="501"/>
                </a:cubicBezTo>
                <a:cubicBezTo>
                  <a:pt x="1576" y="500"/>
                  <a:pt x="1577" y="499"/>
                  <a:pt x="1577" y="497"/>
                </a:cubicBezTo>
                <a:cubicBezTo>
                  <a:pt x="1576" y="497"/>
                  <a:pt x="1576" y="496"/>
                  <a:pt x="1577" y="495"/>
                </a:cubicBezTo>
                <a:cubicBezTo>
                  <a:pt x="1577" y="495"/>
                  <a:pt x="1578" y="495"/>
                  <a:pt x="1578" y="494"/>
                </a:cubicBezTo>
                <a:cubicBezTo>
                  <a:pt x="1579" y="492"/>
                  <a:pt x="1578" y="488"/>
                  <a:pt x="1576" y="487"/>
                </a:cubicBezTo>
                <a:cubicBezTo>
                  <a:pt x="1575" y="485"/>
                  <a:pt x="1576" y="485"/>
                  <a:pt x="1577" y="484"/>
                </a:cubicBezTo>
                <a:cubicBezTo>
                  <a:pt x="1579" y="483"/>
                  <a:pt x="1580" y="482"/>
                  <a:pt x="1581" y="480"/>
                </a:cubicBezTo>
                <a:cubicBezTo>
                  <a:pt x="1582" y="479"/>
                  <a:pt x="1582" y="477"/>
                  <a:pt x="1584" y="476"/>
                </a:cubicBezTo>
                <a:cubicBezTo>
                  <a:pt x="1585" y="475"/>
                  <a:pt x="1587" y="475"/>
                  <a:pt x="1587" y="473"/>
                </a:cubicBezTo>
                <a:cubicBezTo>
                  <a:pt x="1587" y="472"/>
                  <a:pt x="1587" y="472"/>
                  <a:pt x="1586" y="471"/>
                </a:cubicBezTo>
                <a:cubicBezTo>
                  <a:pt x="1585" y="470"/>
                  <a:pt x="1584" y="469"/>
                  <a:pt x="1583" y="468"/>
                </a:cubicBezTo>
                <a:cubicBezTo>
                  <a:pt x="1581" y="467"/>
                  <a:pt x="1580" y="467"/>
                  <a:pt x="1579" y="465"/>
                </a:cubicBezTo>
                <a:cubicBezTo>
                  <a:pt x="1578" y="465"/>
                  <a:pt x="1576" y="464"/>
                  <a:pt x="1575" y="463"/>
                </a:cubicBezTo>
                <a:cubicBezTo>
                  <a:pt x="1574" y="463"/>
                  <a:pt x="1572" y="463"/>
                  <a:pt x="1571" y="462"/>
                </a:cubicBezTo>
                <a:cubicBezTo>
                  <a:pt x="1570" y="461"/>
                  <a:pt x="1569" y="460"/>
                  <a:pt x="1568" y="459"/>
                </a:cubicBezTo>
                <a:cubicBezTo>
                  <a:pt x="1567" y="458"/>
                  <a:pt x="1566" y="458"/>
                  <a:pt x="1565" y="457"/>
                </a:cubicBezTo>
                <a:cubicBezTo>
                  <a:pt x="1565" y="455"/>
                  <a:pt x="1565" y="454"/>
                  <a:pt x="1565" y="452"/>
                </a:cubicBezTo>
                <a:cubicBezTo>
                  <a:pt x="1565" y="451"/>
                  <a:pt x="1565" y="450"/>
                  <a:pt x="1565" y="449"/>
                </a:cubicBezTo>
                <a:cubicBezTo>
                  <a:pt x="1566" y="448"/>
                  <a:pt x="1567" y="447"/>
                  <a:pt x="1567" y="446"/>
                </a:cubicBezTo>
                <a:cubicBezTo>
                  <a:pt x="1567" y="445"/>
                  <a:pt x="1567" y="444"/>
                  <a:pt x="1566" y="443"/>
                </a:cubicBezTo>
                <a:cubicBezTo>
                  <a:pt x="1566" y="442"/>
                  <a:pt x="1566" y="441"/>
                  <a:pt x="1566" y="440"/>
                </a:cubicBezTo>
                <a:cubicBezTo>
                  <a:pt x="1567" y="438"/>
                  <a:pt x="1566" y="437"/>
                  <a:pt x="1566" y="436"/>
                </a:cubicBezTo>
                <a:cubicBezTo>
                  <a:pt x="1565" y="435"/>
                  <a:pt x="1565" y="433"/>
                  <a:pt x="1566" y="432"/>
                </a:cubicBezTo>
                <a:cubicBezTo>
                  <a:pt x="1567" y="431"/>
                  <a:pt x="1567" y="429"/>
                  <a:pt x="1567" y="428"/>
                </a:cubicBezTo>
                <a:cubicBezTo>
                  <a:pt x="1567" y="427"/>
                  <a:pt x="1568" y="427"/>
                  <a:pt x="1568" y="426"/>
                </a:cubicBezTo>
                <a:cubicBezTo>
                  <a:pt x="1568" y="425"/>
                  <a:pt x="1567" y="424"/>
                  <a:pt x="1567" y="424"/>
                </a:cubicBezTo>
                <a:cubicBezTo>
                  <a:pt x="1566" y="422"/>
                  <a:pt x="1564" y="421"/>
                  <a:pt x="1565" y="419"/>
                </a:cubicBezTo>
                <a:cubicBezTo>
                  <a:pt x="1565" y="418"/>
                  <a:pt x="1566" y="417"/>
                  <a:pt x="1566" y="415"/>
                </a:cubicBezTo>
                <a:cubicBezTo>
                  <a:pt x="1567" y="414"/>
                  <a:pt x="1566" y="413"/>
                  <a:pt x="1565" y="411"/>
                </a:cubicBezTo>
                <a:cubicBezTo>
                  <a:pt x="1563" y="410"/>
                  <a:pt x="1563" y="409"/>
                  <a:pt x="1564" y="408"/>
                </a:cubicBezTo>
                <a:cubicBezTo>
                  <a:pt x="1566" y="406"/>
                  <a:pt x="1571" y="406"/>
                  <a:pt x="1570" y="402"/>
                </a:cubicBezTo>
                <a:cubicBezTo>
                  <a:pt x="1570" y="401"/>
                  <a:pt x="1569" y="401"/>
                  <a:pt x="1569" y="400"/>
                </a:cubicBezTo>
                <a:cubicBezTo>
                  <a:pt x="1568" y="400"/>
                  <a:pt x="1568" y="398"/>
                  <a:pt x="1569" y="398"/>
                </a:cubicBezTo>
                <a:cubicBezTo>
                  <a:pt x="1569" y="397"/>
                  <a:pt x="1569" y="397"/>
                  <a:pt x="1569" y="396"/>
                </a:cubicBezTo>
                <a:cubicBezTo>
                  <a:pt x="1569" y="395"/>
                  <a:pt x="1569" y="395"/>
                  <a:pt x="1569" y="394"/>
                </a:cubicBezTo>
                <a:cubicBezTo>
                  <a:pt x="1569" y="394"/>
                  <a:pt x="1570" y="393"/>
                  <a:pt x="1570" y="393"/>
                </a:cubicBezTo>
                <a:cubicBezTo>
                  <a:pt x="1570" y="392"/>
                  <a:pt x="1571" y="392"/>
                  <a:pt x="1571" y="391"/>
                </a:cubicBezTo>
                <a:cubicBezTo>
                  <a:pt x="1571" y="389"/>
                  <a:pt x="1570" y="388"/>
                  <a:pt x="1569" y="387"/>
                </a:cubicBezTo>
                <a:cubicBezTo>
                  <a:pt x="1568" y="386"/>
                  <a:pt x="1566" y="385"/>
                  <a:pt x="1566" y="384"/>
                </a:cubicBezTo>
                <a:cubicBezTo>
                  <a:pt x="1566" y="383"/>
                  <a:pt x="1567" y="381"/>
                  <a:pt x="1567" y="380"/>
                </a:cubicBezTo>
                <a:cubicBezTo>
                  <a:pt x="1567" y="380"/>
                  <a:pt x="1566" y="379"/>
                  <a:pt x="1566" y="379"/>
                </a:cubicBezTo>
                <a:cubicBezTo>
                  <a:pt x="1565" y="377"/>
                  <a:pt x="1563" y="378"/>
                  <a:pt x="1561" y="377"/>
                </a:cubicBezTo>
                <a:cubicBezTo>
                  <a:pt x="1560" y="377"/>
                  <a:pt x="1559" y="375"/>
                  <a:pt x="1558" y="374"/>
                </a:cubicBezTo>
                <a:cubicBezTo>
                  <a:pt x="1556" y="374"/>
                  <a:pt x="1555" y="373"/>
                  <a:pt x="1554" y="372"/>
                </a:cubicBezTo>
                <a:cubicBezTo>
                  <a:pt x="1553" y="371"/>
                  <a:pt x="1553" y="369"/>
                  <a:pt x="1552" y="368"/>
                </a:cubicBezTo>
                <a:cubicBezTo>
                  <a:pt x="1551" y="367"/>
                  <a:pt x="1550" y="366"/>
                  <a:pt x="1552" y="365"/>
                </a:cubicBezTo>
                <a:cubicBezTo>
                  <a:pt x="1553" y="364"/>
                  <a:pt x="1555" y="364"/>
                  <a:pt x="1556" y="363"/>
                </a:cubicBezTo>
                <a:cubicBezTo>
                  <a:pt x="1558" y="363"/>
                  <a:pt x="1559" y="362"/>
                  <a:pt x="1559" y="361"/>
                </a:cubicBezTo>
                <a:cubicBezTo>
                  <a:pt x="1560" y="358"/>
                  <a:pt x="1559" y="355"/>
                  <a:pt x="1562" y="353"/>
                </a:cubicBezTo>
                <a:cubicBezTo>
                  <a:pt x="1564" y="352"/>
                  <a:pt x="1564" y="351"/>
                  <a:pt x="1565" y="349"/>
                </a:cubicBezTo>
                <a:cubicBezTo>
                  <a:pt x="1565" y="347"/>
                  <a:pt x="1567" y="346"/>
                  <a:pt x="1568" y="344"/>
                </a:cubicBezTo>
                <a:cubicBezTo>
                  <a:pt x="1568" y="344"/>
                  <a:pt x="1568" y="343"/>
                  <a:pt x="1568" y="342"/>
                </a:cubicBezTo>
                <a:cubicBezTo>
                  <a:pt x="1569" y="342"/>
                  <a:pt x="1569" y="341"/>
                  <a:pt x="1570" y="340"/>
                </a:cubicBezTo>
                <a:cubicBezTo>
                  <a:pt x="1570" y="339"/>
                  <a:pt x="1571" y="339"/>
                  <a:pt x="1572" y="338"/>
                </a:cubicBezTo>
                <a:cubicBezTo>
                  <a:pt x="1572" y="336"/>
                  <a:pt x="1570" y="335"/>
                  <a:pt x="1570" y="334"/>
                </a:cubicBezTo>
                <a:cubicBezTo>
                  <a:pt x="1570" y="333"/>
                  <a:pt x="1570" y="331"/>
                  <a:pt x="1570" y="330"/>
                </a:cubicBezTo>
                <a:cubicBezTo>
                  <a:pt x="1570" y="328"/>
                  <a:pt x="1570" y="326"/>
                  <a:pt x="1570" y="325"/>
                </a:cubicBezTo>
                <a:cubicBezTo>
                  <a:pt x="1570" y="323"/>
                  <a:pt x="1570" y="322"/>
                  <a:pt x="1569" y="321"/>
                </a:cubicBezTo>
                <a:cubicBezTo>
                  <a:pt x="1568" y="320"/>
                  <a:pt x="1566" y="320"/>
                  <a:pt x="1565" y="320"/>
                </a:cubicBezTo>
                <a:cubicBezTo>
                  <a:pt x="1563" y="320"/>
                  <a:pt x="1561" y="318"/>
                  <a:pt x="1559" y="318"/>
                </a:cubicBezTo>
                <a:cubicBezTo>
                  <a:pt x="1557" y="318"/>
                  <a:pt x="1556" y="317"/>
                  <a:pt x="1555" y="318"/>
                </a:cubicBezTo>
                <a:cubicBezTo>
                  <a:pt x="1554" y="318"/>
                  <a:pt x="1553" y="318"/>
                  <a:pt x="1553" y="318"/>
                </a:cubicBezTo>
                <a:cubicBezTo>
                  <a:pt x="1553" y="317"/>
                  <a:pt x="1554" y="317"/>
                  <a:pt x="1553" y="316"/>
                </a:cubicBezTo>
                <a:cubicBezTo>
                  <a:pt x="1553" y="315"/>
                  <a:pt x="1552" y="316"/>
                  <a:pt x="1551" y="316"/>
                </a:cubicBezTo>
                <a:cubicBezTo>
                  <a:pt x="1550" y="316"/>
                  <a:pt x="1549" y="316"/>
                  <a:pt x="1548" y="315"/>
                </a:cubicBezTo>
                <a:cubicBezTo>
                  <a:pt x="1547" y="314"/>
                  <a:pt x="1546" y="314"/>
                  <a:pt x="1544" y="314"/>
                </a:cubicBezTo>
                <a:cubicBezTo>
                  <a:pt x="1542" y="314"/>
                  <a:pt x="1541" y="315"/>
                  <a:pt x="1539" y="315"/>
                </a:cubicBezTo>
                <a:cubicBezTo>
                  <a:pt x="1538" y="315"/>
                  <a:pt x="1537" y="314"/>
                  <a:pt x="1535" y="314"/>
                </a:cubicBezTo>
                <a:cubicBezTo>
                  <a:pt x="1534" y="315"/>
                  <a:pt x="1533" y="315"/>
                  <a:pt x="1532" y="315"/>
                </a:cubicBezTo>
                <a:cubicBezTo>
                  <a:pt x="1531" y="315"/>
                  <a:pt x="1530" y="315"/>
                  <a:pt x="1529" y="315"/>
                </a:cubicBezTo>
                <a:cubicBezTo>
                  <a:pt x="1528" y="315"/>
                  <a:pt x="1527" y="315"/>
                  <a:pt x="1526" y="315"/>
                </a:cubicBezTo>
                <a:cubicBezTo>
                  <a:pt x="1525" y="315"/>
                  <a:pt x="1524" y="315"/>
                  <a:pt x="1523" y="315"/>
                </a:cubicBezTo>
                <a:cubicBezTo>
                  <a:pt x="1522" y="315"/>
                  <a:pt x="1521" y="315"/>
                  <a:pt x="1520" y="315"/>
                </a:cubicBezTo>
                <a:cubicBezTo>
                  <a:pt x="1518" y="314"/>
                  <a:pt x="1517" y="314"/>
                  <a:pt x="1515" y="314"/>
                </a:cubicBezTo>
                <a:cubicBezTo>
                  <a:pt x="1513" y="314"/>
                  <a:pt x="1512" y="315"/>
                  <a:pt x="1510" y="315"/>
                </a:cubicBezTo>
                <a:cubicBezTo>
                  <a:pt x="1510" y="315"/>
                  <a:pt x="1506" y="315"/>
                  <a:pt x="1507" y="314"/>
                </a:cubicBezTo>
                <a:cubicBezTo>
                  <a:pt x="1508" y="314"/>
                  <a:pt x="1508" y="314"/>
                  <a:pt x="1509" y="313"/>
                </a:cubicBezTo>
                <a:cubicBezTo>
                  <a:pt x="1509" y="313"/>
                  <a:pt x="1510" y="313"/>
                  <a:pt x="1510" y="312"/>
                </a:cubicBezTo>
                <a:cubicBezTo>
                  <a:pt x="1511" y="311"/>
                  <a:pt x="1508" y="312"/>
                  <a:pt x="1507" y="312"/>
                </a:cubicBezTo>
                <a:cubicBezTo>
                  <a:pt x="1506" y="312"/>
                  <a:pt x="1504" y="312"/>
                  <a:pt x="1503" y="312"/>
                </a:cubicBezTo>
                <a:cubicBezTo>
                  <a:pt x="1501" y="313"/>
                  <a:pt x="1501" y="314"/>
                  <a:pt x="1501" y="315"/>
                </a:cubicBezTo>
                <a:cubicBezTo>
                  <a:pt x="1500" y="317"/>
                  <a:pt x="1499" y="319"/>
                  <a:pt x="1498" y="320"/>
                </a:cubicBezTo>
                <a:cubicBezTo>
                  <a:pt x="1497" y="321"/>
                  <a:pt x="1496" y="321"/>
                  <a:pt x="1495" y="323"/>
                </a:cubicBezTo>
                <a:cubicBezTo>
                  <a:pt x="1494" y="325"/>
                  <a:pt x="1494" y="327"/>
                  <a:pt x="1494" y="328"/>
                </a:cubicBezTo>
                <a:cubicBezTo>
                  <a:pt x="1493" y="330"/>
                  <a:pt x="1493" y="332"/>
                  <a:pt x="1492" y="334"/>
                </a:cubicBezTo>
                <a:cubicBezTo>
                  <a:pt x="1491" y="336"/>
                  <a:pt x="1490" y="339"/>
                  <a:pt x="1490" y="341"/>
                </a:cubicBezTo>
                <a:cubicBezTo>
                  <a:pt x="1489" y="344"/>
                  <a:pt x="1488" y="346"/>
                  <a:pt x="1487" y="348"/>
                </a:cubicBezTo>
                <a:cubicBezTo>
                  <a:pt x="1487" y="350"/>
                  <a:pt x="1486" y="350"/>
                  <a:pt x="1486" y="351"/>
                </a:cubicBezTo>
                <a:cubicBezTo>
                  <a:pt x="1484" y="353"/>
                  <a:pt x="1484" y="355"/>
                  <a:pt x="1483" y="357"/>
                </a:cubicBezTo>
                <a:cubicBezTo>
                  <a:pt x="1480" y="361"/>
                  <a:pt x="1476" y="364"/>
                  <a:pt x="1473" y="367"/>
                </a:cubicBezTo>
                <a:cubicBezTo>
                  <a:pt x="1470" y="369"/>
                  <a:pt x="1466" y="370"/>
                  <a:pt x="1463" y="371"/>
                </a:cubicBezTo>
                <a:cubicBezTo>
                  <a:pt x="1461" y="372"/>
                  <a:pt x="1460" y="373"/>
                  <a:pt x="1459" y="373"/>
                </a:cubicBezTo>
                <a:cubicBezTo>
                  <a:pt x="1457" y="374"/>
                  <a:pt x="1456" y="373"/>
                  <a:pt x="1455" y="374"/>
                </a:cubicBezTo>
                <a:cubicBezTo>
                  <a:pt x="1453" y="375"/>
                  <a:pt x="1453" y="376"/>
                  <a:pt x="1452" y="377"/>
                </a:cubicBezTo>
                <a:cubicBezTo>
                  <a:pt x="1452" y="379"/>
                  <a:pt x="1451" y="380"/>
                  <a:pt x="1450" y="381"/>
                </a:cubicBezTo>
                <a:cubicBezTo>
                  <a:pt x="1449" y="382"/>
                  <a:pt x="1447" y="384"/>
                  <a:pt x="1449" y="384"/>
                </a:cubicBezTo>
                <a:cubicBezTo>
                  <a:pt x="1451" y="385"/>
                  <a:pt x="1451" y="382"/>
                  <a:pt x="1452" y="382"/>
                </a:cubicBezTo>
                <a:cubicBezTo>
                  <a:pt x="1453" y="382"/>
                  <a:pt x="1452" y="384"/>
                  <a:pt x="1452" y="385"/>
                </a:cubicBezTo>
                <a:cubicBezTo>
                  <a:pt x="1451" y="385"/>
                  <a:pt x="1451" y="386"/>
                  <a:pt x="1450" y="387"/>
                </a:cubicBezTo>
                <a:cubicBezTo>
                  <a:pt x="1449" y="388"/>
                  <a:pt x="1448" y="388"/>
                  <a:pt x="1448" y="390"/>
                </a:cubicBezTo>
                <a:cubicBezTo>
                  <a:pt x="1449" y="391"/>
                  <a:pt x="1449" y="393"/>
                  <a:pt x="1450" y="393"/>
                </a:cubicBezTo>
                <a:cubicBezTo>
                  <a:pt x="1451" y="393"/>
                  <a:pt x="1452" y="393"/>
                  <a:pt x="1454" y="392"/>
                </a:cubicBezTo>
                <a:cubicBezTo>
                  <a:pt x="1454" y="392"/>
                  <a:pt x="1455" y="392"/>
                  <a:pt x="1456" y="391"/>
                </a:cubicBezTo>
                <a:cubicBezTo>
                  <a:pt x="1456" y="391"/>
                  <a:pt x="1457" y="390"/>
                  <a:pt x="1457" y="390"/>
                </a:cubicBezTo>
                <a:cubicBezTo>
                  <a:pt x="1458" y="390"/>
                  <a:pt x="1459" y="391"/>
                  <a:pt x="1460" y="392"/>
                </a:cubicBezTo>
                <a:cubicBezTo>
                  <a:pt x="1461" y="393"/>
                  <a:pt x="1462" y="393"/>
                  <a:pt x="1462" y="394"/>
                </a:cubicBezTo>
                <a:cubicBezTo>
                  <a:pt x="1462" y="396"/>
                  <a:pt x="1460" y="397"/>
                  <a:pt x="1460" y="398"/>
                </a:cubicBezTo>
                <a:cubicBezTo>
                  <a:pt x="1459" y="401"/>
                  <a:pt x="1462" y="404"/>
                  <a:pt x="1460" y="406"/>
                </a:cubicBezTo>
                <a:cubicBezTo>
                  <a:pt x="1459" y="407"/>
                  <a:pt x="1458" y="408"/>
                  <a:pt x="1458" y="410"/>
                </a:cubicBezTo>
                <a:cubicBezTo>
                  <a:pt x="1458" y="411"/>
                  <a:pt x="1457" y="413"/>
                  <a:pt x="1458" y="414"/>
                </a:cubicBezTo>
                <a:cubicBezTo>
                  <a:pt x="1459" y="414"/>
                  <a:pt x="1460" y="414"/>
                  <a:pt x="1461" y="414"/>
                </a:cubicBezTo>
                <a:cubicBezTo>
                  <a:pt x="1461" y="415"/>
                  <a:pt x="1461" y="415"/>
                  <a:pt x="1461" y="416"/>
                </a:cubicBezTo>
                <a:cubicBezTo>
                  <a:pt x="1462" y="417"/>
                  <a:pt x="1461" y="418"/>
                  <a:pt x="1460" y="419"/>
                </a:cubicBezTo>
                <a:cubicBezTo>
                  <a:pt x="1459" y="420"/>
                  <a:pt x="1458" y="422"/>
                  <a:pt x="1457" y="420"/>
                </a:cubicBezTo>
                <a:cubicBezTo>
                  <a:pt x="1457" y="420"/>
                  <a:pt x="1457" y="420"/>
                  <a:pt x="1456" y="419"/>
                </a:cubicBezTo>
                <a:cubicBezTo>
                  <a:pt x="1456" y="419"/>
                  <a:pt x="1456" y="418"/>
                  <a:pt x="1455" y="418"/>
                </a:cubicBezTo>
                <a:cubicBezTo>
                  <a:pt x="1453" y="417"/>
                  <a:pt x="1454" y="419"/>
                  <a:pt x="1454" y="420"/>
                </a:cubicBezTo>
                <a:cubicBezTo>
                  <a:pt x="1453" y="422"/>
                  <a:pt x="1452" y="422"/>
                  <a:pt x="1452" y="424"/>
                </a:cubicBezTo>
                <a:cubicBezTo>
                  <a:pt x="1451" y="425"/>
                  <a:pt x="1451" y="427"/>
                  <a:pt x="1451" y="429"/>
                </a:cubicBezTo>
                <a:cubicBezTo>
                  <a:pt x="1451" y="430"/>
                  <a:pt x="1451" y="432"/>
                  <a:pt x="1451" y="433"/>
                </a:cubicBezTo>
                <a:cubicBezTo>
                  <a:pt x="1451" y="434"/>
                  <a:pt x="1452" y="437"/>
                  <a:pt x="1453" y="436"/>
                </a:cubicBezTo>
                <a:cubicBezTo>
                  <a:pt x="1454" y="435"/>
                  <a:pt x="1453" y="434"/>
                  <a:pt x="1454" y="433"/>
                </a:cubicBezTo>
                <a:cubicBezTo>
                  <a:pt x="1454" y="433"/>
                  <a:pt x="1455" y="433"/>
                  <a:pt x="1455" y="433"/>
                </a:cubicBezTo>
                <a:cubicBezTo>
                  <a:pt x="1456" y="432"/>
                  <a:pt x="1455" y="431"/>
                  <a:pt x="1456" y="431"/>
                </a:cubicBezTo>
                <a:cubicBezTo>
                  <a:pt x="1457" y="430"/>
                  <a:pt x="1457" y="431"/>
                  <a:pt x="1458" y="431"/>
                </a:cubicBezTo>
                <a:cubicBezTo>
                  <a:pt x="1459" y="432"/>
                  <a:pt x="1460" y="432"/>
                  <a:pt x="1462" y="432"/>
                </a:cubicBezTo>
                <a:cubicBezTo>
                  <a:pt x="1463" y="433"/>
                  <a:pt x="1465" y="433"/>
                  <a:pt x="1466" y="434"/>
                </a:cubicBezTo>
                <a:cubicBezTo>
                  <a:pt x="1468" y="434"/>
                  <a:pt x="1468" y="436"/>
                  <a:pt x="1470" y="437"/>
                </a:cubicBezTo>
                <a:cubicBezTo>
                  <a:pt x="1471" y="437"/>
                  <a:pt x="1472" y="437"/>
                  <a:pt x="1474" y="438"/>
                </a:cubicBezTo>
                <a:cubicBezTo>
                  <a:pt x="1474" y="438"/>
                  <a:pt x="1475" y="439"/>
                  <a:pt x="1475" y="439"/>
                </a:cubicBezTo>
                <a:cubicBezTo>
                  <a:pt x="1476" y="438"/>
                  <a:pt x="1476" y="437"/>
                  <a:pt x="1477" y="437"/>
                </a:cubicBezTo>
                <a:cubicBezTo>
                  <a:pt x="1478" y="437"/>
                  <a:pt x="1477" y="440"/>
                  <a:pt x="1477" y="441"/>
                </a:cubicBezTo>
                <a:cubicBezTo>
                  <a:pt x="1477" y="442"/>
                  <a:pt x="1476" y="443"/>
                  <a:pt x="1476" y="444"/>
                </a:cubicBezTo>
                <a:cubicBezTo>
                  <a:pt x="1476" y="446"/>
                  <a:pt x="1477" y="447"/>
                  <a:pt x="1478" y="448"/>
                </a:cubicBezTo>
                <a:cubicBezTo>
                  <a:pt x="1478" y="448"/>
                  <a:pt x="1478" y="449"/>
                  <a:pt x="1479" y="449"/>
                </a:cubicBezTo>
                <a:cubicBezTo>
                  <a:pt x="1479" y="450"/>
                  <a:pt x="1480" y="450"/>
                  <a:pt x="1481" y="451"/>
                </a:cubicBezTo>
                <a:cubicBezTo>
                  <a:pt x="1481" y="451"/>
                  <a:pt x="1482" y="452"/>
                  <a:pt x="1482" y="452"/>
                </a:cubicBezTo>
                <a:cubicBezTo>
                  <a:pt x="1483" y="453"/>
                  <a:pt x="1483" y="455"/>
                  <a:pt x="1484" y="456"/>
                </a:cubicBezTo>
                <a:cubicBezTo>
                  <a:pt x="1485" y="456"/>
                  <a:pt x="1486" y="456"/>
                  <a:pt x="1487" y="456"/>
                </a:cubicBezTo>
                <a:cubicBezTo>
                  <a:pt x="1488" y="457"/>
                  <a:pt x="1488" y="457"/>
                  <a:pt x="1489" y="458"/>
                </a:cubicBezTo>
                <a:cubicBezTo>
                  <a:pt x="1490" y="458"/>
                  <a:pt x="1492" y="457"/>
                  <a:pt x="1493" y="457"/>
                </a:cubicBezTo>
                <a:cubicBezTo>
                  <a:pt x="1494" y="457"/>
                  <a:pt x="1496" y="457"/>
                  <a:pt x="1497" y="458"/>
                </a:cubicBezTo>
                <a:cubicBezTo>
                  <a:pt x="1497" y="459"/>
                  <a:pt x="1495" y="458"/>
                  <a:pt x="1495" y="458"/>
                </a:cubicBezTo>
                <a:cubicBezTo>
                  <a:pt x="1494" y="459"/>
                  <a:pt x="1494" y="459"/>
                  <a:pt x="1494" y="460"/>
                </a:cubicBezTo>
                <a:cubicBezTo>
                  <a:pt x="1495" y="460"/>
                  <a:pt x="1496" y="460"/>
                  <a:pt x="1496" y="461"/>
                </a:cubicBezTo>
                <a:cubicBezTo>
                  <a:pt x="1496" y="462"/>
                  <a:pt x="1495" y="462"/>
                  <a:pt x="1495" y="463"/>
                </a:cubicBezTo>
                <a:cubicBezTo>
                  <a:pt x="1493" y="464"/>
                  <a:pt x="1494" y="465"/>
                  <a:pt x="1494" y="467"/>
                </a:cubicBezTo>
                <a:cubicBezTo>
                  <a:pt x="1493" y="469"/>
                  <a:pt x="1490" y="471"/>
                  <a:pt x="1489" y="473"/>
                </a:cubicBezTo>
                <a:cubicBezTo>
                  <a:pt x="1488" y="474"/>
                  <a:pt x="1487" y="474"/>
                  <a:pt x="1487" y="475"/>
                </a:cubicBezTo>
                <a:cubicBezTo>
                  <a:pt x="1487" y="477"/>
                  <a:pt x="1487" y="478"/>
                  <a:pt x="1485" y="479"/>
                </a:cubicBezTo>
                <a:cubicBezTo>
                  <a:pt x="1484" y="480"/>
                  <a:pt x="1483" y="482"/>
                  <a:pt x="1482" y="481"/>
                </a:cubicBezTo>
                <a:cubicBezTo>
                  <a:pt x="1481" y="480"/>
                  <a:pt x="1480" y="479"/>
                  <a:pt x="1479" y="478"/>
                </a:cubicBezTo>
                <a:cubicBezTo>
                  <a:pt x="1478" y="478"/>
                  <a:pt x="1478" y="477"/>
                  <a:pt x="1477" y="477"/>
                </a:cubicBezTo>
                <a:cubicBezTo>
                  <a:pt x="1477" y="476"/>
                  <a:pt x="1476" y="476"/>
                  <a:pt x="1476" y="475"/>
                </a:cubicBezTo>
                <a:cubicBezTo>
                  <a:pt x="1474" y="474"/>
                  <a:pt x="1474" y="473"/>
                  <a:pt x="1473" y="472"/>
                </a:cubicBezTo>
                <a:cubicBezTo>
                  <a:pt x="1471" y="471"/>
                  <a:pt x="1470" y="470"/>
                  <a:pt x="1469" y="469"/>
                </a:cubicBezTo>
                <a:cubicBezTo>
                  <a:pt x="1468" y="469"/>
                  <a:pt x="1467" y="468"/>
                  <a:pt x="1467" y="468"/>
                </a:cubicBezTo>
                <a:cubicBezTo>
                  <a:pt x="1466" y="467"/>
                  <a:pt x="1466" y="467"/>
                  <a:pt x="1465" y="466"/>
                </a:cubicBezTo>
                <a:cubicBezTo>
                  <a:pt x="1464" y="465"/>
                  <a:pt x="1463" y="464"/>
                  <a:pt x="1462" y="463"/>
                </a:cubicBezTo>
                <a:cubicBezTo>
                  <a:pt x="1461" y="462"/>
                  <a:pt x="1460" y="461"/>
                  <a:pt x="1459" y="460"/>
                </a:cubicBezTo>
                <a:cubicBezTo>
                  <a:pt x="1458" y="460"/>
                  <a:pt x="1457" y="460"/>
                  <a:pt x="1456" y="460"/>
                </a:cubicBezTo>
                <a:cubicBezTo>
                  <a:pt x="1454" y="460"/>
                  <a:pt x="1452" y="459"/>
                  <a:pt x="1449" y="459"/>
                </a:cubicBezTo>
                <a:cubicBezTo>
                  <a:pt x="1448" y="459"/>
                  <a:pt x="1446" y="458"/>
                  <a:pt x="1445" y="457"/>
                </a:cubicBezTo>
                <a:cubicBezTo>
                  <a:pt x="1443" y="456"/>
                  <a:pt x="1442" y="456"/>
                  <a:pt x="1440" y="455"/>
                </a:cubicBezTo>
                <a:cubicBezTo>
                  <a:pt x="1439" y="455"/>
                  <a:pt x="1438" y="454"/>
                  <a:pt x="1437" y="454"/>
                </a:cubicBezTo>
                <a:cubicBezTo>
                  <a:pt x="1436" y="454"/>
                  <a:pt x="1434" y="453"/>
                  <a:pt x="1433" y="452"/>
                </a:cubicBezTo>
                <a:cubicBezTo>
                  <a:pt x="1432" y="452"/>
                  <a:pt x="1431" y="450"/>
                  <a:pt x="1430" y="449"/>
                </a:cubicBezTo>
                <a:cubicBezTo>
                  <a:pt x="1429" y="449"/>
                  <a:pt x="1427" y="449"/>
                  <a:pt x="1426" y="448"/>
                </a:cubicBezTo>
                <a:cubicBezTo>
                  <a:pt x="1425" y="448"/>
                  <a:pt x="1423" y="447"/>
                  <a:pt x="1422" y="447"/>
                </a:cubicBezTo>
                <a:cubicBezTo>
                  <a:pt x="1421" y="447"/>
                  <a:pt x="1420" y="446"/>
                  <a:pt x="1418" y="446"/>
                </a:cubicBezTo>
                <a:cubicBezTo>
                  <a:pt x="1417" y="445"/>
                  <a:pt x="1416" y="446"/>
                  <a:pt x="1415" y="447"/>
                </a:cubicBezTo>
                <a:cubicBezTo>
                  <a:pt x="1414" y="448"/>
                  <a:pt x="1413" y="449"/>
                  <a:pt x="1413" y="447"/>
                </a:cubicBezTo>
                <a:cubicBezTo>
                  <a:pt x="1413" y="447"/>
                  <a:pt x="1413" y="446"/>
                  <a:pt x="1414" y="445"/>
                </a:cubicBezTo>
                <a:cubicBezTo>
                  <a:pt x="1414" y="445"/>
                  <a:pt x="1415" y="445"/>
                  <a:pt x="1416" y="445"/>
                </a:cubicBezTo>
                <a:cubicBezTo>
                  <a:pt x="1416" y="445"/>
                  <a:pt x="1417" y="445"/>
                  <a:pt x="1416" y="444"/>
                </a:cubicBezTo>
                <a:cubicBezTo>
                  <a:pt x="1416" y="444"/>
                  <a:pt x="1415" y="443"/>
                  <a:pt x="1414" y="443"/>
                </a:cubicBezTo>
                <a:cubicBezTo>
                  <a:pt x="1413" y="443"/>
                  <a:pt x="1412" y="442"/>
                  <a:pt x="1411" y="441"/>
                </a:cubicBezTo>
                <a:cubicBezTo>
                  <a:pt x="1409" y="441"/>
                  <a:pt x="1408" y="440"/>
                  <a:pt x="1407" y="439"/>
                </a:cubicBezTo>
                <a:cubicBezTo>
                  <a:pt x="1403" y="437"/>
                  <a:pt x="1400" y="435"/>
                  <a:pt x="1396" y="435"/>
                </a:cubicBezTo>
                <a:cubicBezTo>
                  <a:pt x="1394" y="434"/>
                  <a:pt x="1392" y="434"/>
                  <a:pt x="1390" y="433"/>
                </a:cubicBezTo>
                <a:cubicBezTo>
                  <a:pt x="1388" y="433"/>
                  <a:pt x="1387" y="432"/>
                  <a:pt x="1385" y="432"/>
                </a:cubicBezTo>
                <a:cubicBezTo>
                  <a:pt x="1384" y="432"/>
                  <a:pt x="1384" y="432"/>
                  <a:pt x="1383" y="431"/>
                </a:cubicBezTo>
                <a:cubicBezTo>
                  <a:pt x="1382" y="430"/>
                  <a:pt x="1380" y="430"/>
                  <a:pt x="1378" y="430"/>
                </a:cubicBezTo>
                <a:cubicBezTo>
                  <a:pt x="1376" y="430"/>
                  <a:pt x="1374" y="430"/>
                  <a:pt x="1372" y="430"/>
                </a:cubicBezTo>
                <a:cubicBezTo>
                  <a:pt x="1371" y="430"/>
                  <a:pt x="1370" y="429"/>
                  <a:pt x="1368" y="429"/>
                </a:cubicBezTo>
                <a:cubicBezTo>
                  <a:pt x="1366" y="428"/>
                  <a:pt x="1365" y="429"/>
                  <a:pt x="1363" y="428"/>
                </a:cubicBezTo>
                <a:cubicBezTo>
                  <a:pt x="1361" y="428"/>
                  <a:pt x="1360" y="428"/>
                  <a:pt x="1358" y="428"/>
                </a:cubicBezTo>
                <a:cubicBezTo>
                  <a:pt x="1355" y="427"/>
                  <a:pt x="1352" y="427"/>
                  <a:pt x="1349" y="427"/>
                </a:cubicBezTo>
                <a:cubicBezTo>
                  <a:pt x="1347" y="427"/>
                  <a:pt x="1346" y="426"/>
                  <a:pt x="1344" y="426"/>
                </a:cubicBezTo>
                <a:cubicBezTo>
                  <a:pt x="1343" y="425"/>
                  <a:pt x="1342" y="425"/>
                  <a:pt x="1340" y="425"/>
                </a:cubicBezTo>
                <a:cubicBezTo>
                  <a:pt x="1339" y="425"/>
                  <a:pt x="1339" y="425"/>
                  <a:pt x="1338" y="425"/>
                </a:cubicBezTo>
                <a:cubicBezTo>
                  <a:pt x="1337" y="425"/>
                  <a:pt x="1337" y="426"/>
                  <a:pt x="1336" y="426"/>
                </a:cubicBezTo>
                <a:cubicBezTo>
                  <a:pt x="1335" y="427"/>
                  <a:pt x="1334" y="428"/>
                  <a:pt x="1332" y="428"/>
                </a:cubicBezTo>
                <a:cubicBezTo>
                  <a:pt x="1330" y="430"/>
                  <a:pt x="1328" y="431"/>
                  <a:pt x="1325" y="431"/>
                </a:cubicBezTo>
                <a:cubicBezTo>
                  <a:pt x="1324" y="432"/>
                  <a:pt x="1322" y="431"/>
                  <a:pt x="1321" y="432"/>
                </a:cubicBezTo>
                <a:cubicBezTo>
                  <a:pt x="1321" y="432"/>
                  <a:pt x="1321" y="434"/>
                  <a:pt x="1321" y="434"/>
                </a:cubicBezTo>
                <a:cubicBezTo>
                  <a:pt x="1321" y="435"/>
                  <a:pt x="1322" y="435"/>
                  <a:pt x="1322" y="435"/>
                </a:cubicBezTo>
                <a:cubicBezTo>
                  <a:pt x="1324" y="437"/>
                  <a:pt x="1323" y="439"/>
                  <a:pt x="1325" y="440"/>
                </a:cubicBezTo>
                <a:cubicBezTo>
                  <a:pt x="1326" y="441"/>
                  <a:pt x="1327" y="442"/>
                  <a:pt x="1328" y="443"/>
                </a:cubicBezTo>
                <a:cubicBezTo>
                  <a:pt x="1328" y="444"/>
                  <a:pt x="1329" y="446"/>
                  <a:pt x="1329" y="447"/>
                </a:cubicBezTo>
                <a:cubicBezTo>
                  <a:pt x="1329" y="448"/>
                  <a:pt x="1329" y="449"/>
                  <a:pt x="1329" y="449"/>
                </a:cubicBezTo>
                <a:cubicBezTo>
                  <a:pt x="1330" y="450"/>
                  <a:pt x="1330" y="450"/>
                  <a:pt x="1330" y="451"/>
                </a:cubicBezTo>
                <a:cubicBezTo>
                  <a:pt x="1331" y="451"/>
                  <a:pt x="1331" y="452"/>
                  <a:pt x="1332" y="452"/>
                </a:cubicBezTo>
                <a:cubicBezTo>
                  <a:pt x="1332" y="452"/>
                  <a:pt x="1333" y="451"/>
                  <a:pt x="1333" y="451"/>
                </a:cubicBezTo>
                <a:cubicBezTo>
                  <a:pt x="1334" y="449"/>
                  <a:pt x="1335" y="450"/>
                  <a:pt x="1335" y="452"/>
                </a:cubicBezTo>
                <a:cubicBezTo>
                  <a:pt x="1335" y="453"/>
                  <a:pt x="1336" y="455"/>
                  <a:pt x="1336" y="456"/>
                </a:cubicBezTo>
                <a:cubicBezTo>
                  <a:pt x="1335" y="457"/>
                  <a:pt x="1335" y="457"/>
                  <a:pt x="1334" y="458"/>
                </a:cubicBezTo>
                <a:cubicBezTo>
                  <a:pt x="1334" y="458"/>
                  <a:pt x="1333" y="459"/>
                  <a:pt x="1333" y="459"/>
                </a:cubicBezTo>
                <a:cubicBezTo>
                  <a:pt x="1332" y="460"/>
                  <a:pt x="1331" y="461"/>
                  <a:pt x="1331" y="461"/>
                </a:cubicBezTo>
                <a:cubicBezTo>
                  <a:pt x="1330" y="461"/>
                  <a:pt x="1329" y="461"/>
                  <a:pt x="1328" y="462"/>
                </a:cubicBezTo>
                <a:cubicBezTo>
                  <a:pt x="1326" y="462"/>
                  <a:pt x="1324" y="463"/>
                  <a:pt x="1321" y="464"/>
                </a:cubicBezTo>
                <a:cubicBezTo>
                  <a:pt x="1320" y="464"/>
                  <a:pt x="1318" y="465"/>
                  <a:pt x="1317" y="466"/>
                </a:cubicBezTo>
                <a:cubicBezTo>
                  <a:pt x="1316" y="467"/>
                  <a:pt x="1315" y="469"/>
                  <a:pt x="1316" y="470"/>
                </a:cubicBezTo>
                <a:cubicBezTo>
                  <a:pt x="1316" y="471"/>
                  <a:pt x="1317" y="473"/>
                  <a:pt x="1316" y="474"/>
                </a:cubicBezTo>
                <a:cubicBezTo>
                  <a:pt x="1316" y="475"/>
                  <a:pt x="1314" y="477"/>
                  <a:pt x="1313" y="477"/>
                </a:cubicBezTo>
                <a:cubicBezTo>
                  <a:pt x="1311" y="477"/>
                  <a:pt x="1309" y="478"/>
                  <a:pt x="1307" y="477"/>
                </a:cubicBezTo>
                <a:cubicBezTo>
                  <a:pt x="1306" y="477"/>
                  <a:pt x="1305" y="476"/>
                  <a:pt x="1303" y="475"/>
                </a:cubicBezTo>
                <a:cubicBezTo>
                  <a:pt x="1302" y="475"/>
                  <a:pt x="1301" y="475"/>
                  <a:pt x="1300" y="474"/>
                </a:cubicBezTo>
                <a:cubicBezTo>
                  <a:pt x="1299" y="473"/>
                  <a:pt x="1301" y="472"/>
                  <a:pt x="1301" y="470"/>
                </a:cubicBezTo>
                <a:cubicBezTo>
                  <a:pt x="1300" y="469"/>
                  <a:pt x="1298" y="468"/>
                  <a:pt x="1300" y="467"/>
                </a:cubicBezTo>
                <a:cubicBezTo>
                  <a:pt x="1301" y="467"/>
                  <a:pt x="1301" y="467"/>
                  <a:pt x="1301" y="467"/>
                </a:cubicBezTo>
                <a:cubicBezTo>
                  <a:pt x="1301" y="466"/>
                  <a:pt x="1301" y="466"/>
                  <a:pt x="1302" y="465"/>
                </a:cubicBezTo>
                <a:cubicBezTo>
                  <a:pt x="1302" y="465"/>
                  <a:pt x="1303" y="465"/>
                  <a:pt x="1304" y="465"/>
                </a:cubicBezTo>
                <a:cubicBezTo>
                  <a:pt x="1305" y="465"/>
                  <a:pt x="1305" y="465"/>
                  <a:pt x="1306" y="465"/>
                </a:cubicBezTo>
                <a:cubicBezTo>
                  <a:pt x="1306" y="464"/>
                  <a:pt x="1306" y="464"/>
                  <a:pt x="1306" y="463"/>
                </a:cubicBezTo>
                <a:cubicBezTo>
                  <a:pt x="1306" y="461"/>
                  <a:pt x="1304" y="461"/>
                  <a:pt x="1303" y="460"/>
                </a:cubicBezTo>
                <a:cubicBezTo>
                  <a:pt x="1302" y="459"/>
                  <a:pt x="1301" y="459"/>
                  <a:pt x="1300" y="459"/>
                </a:cubicBezTo>
                <a:cubicBezTo>
                  <a:pt x="1299" y="458"/>
                  <a:pt x="1298" y="459"/>
                  <a:pt x="1298" y="458"/>
                </a:cubicBezTo>
                <a:cubicBezTo>
                  <a:pt x="1297" y="457"/>
                  <a:pt x="1299" y="456"/>
                  <a:pt x="1299" y="456"/>
                </a:cubicBezTo>
                <a:cubicBezTo>
                  <a:pt x="1300" y="457"/>
                  <a:pt x="1302" y="457"/>
                  <a:pt x="1302" y="456"/>
                </a:cubicBezTo>
                <a:cubicBezTo>
                  <a:pt x="1301" y="455"/>
                  <a:pt x="1300" y="455"/>
                  <a:pt x="1299" y="455"/>
                </a:cubicBezTo>
                <a:cubicBezTo>
                  <a:pt x="1297" y="455"/>
                  <a:pt x="1295" y="455"/>
                  <a:pt x="1293" y="456"/>
                </a:cubicBezTo>
                <a:cubicBezTo>
                  <a:pt x="1292" y="456"/>
                  <a:pt x="1292" y="457"/>
                  <a:pt x="1291" y="457"/>
                </a:cubicBezTo>
                <a:cubicBezTo>
                  <a:pt x="1289" y="458"/>
                  <a:pt x="1287" y="459"/>
                  <a:pt x="1286" y="460"/>
                </a:cubicBezTo>
                <a:cubicBezTo>
                  <a:pt x="1285" y="461"/>
                  <a:pt x="1283" y="463"/>
                  <a:pt x="1283" y="461"/>
                </a:cubicBezTo>
                <a:cubicBezTo>
                  <a:pt x="1283" y="461"/>
                  <a:pt x="1284" y="458"/>
                  <a:pt x="1282" y="458"/>
                </a:cubicBezTo>
                <a:cubicBezTo>
                  <a:pt x="1282" y="459"/>
                  <a:pt x="1282" y="459"/>
                  <a:pt x="1281" y="459"/>
                </a:cubicBezTo>
                <a:cubicBezTo>
                  <a:pt x="1280" y="460"/>
                  <a:pt x="1280" y="460"/>
                  <a:pt x="1279" y="460"/>
                </a:cubicBezTo>
                <a:cubicBezTo>
                  <a:pt x="1277" y="460"/>
                  <a:pt x="1276" y="462"/>
                  <a:pt x="1274" y="463"/>
                </a:cubicBezTo>
                <a:cubicBezTo>
                  <a:pt x="1273" y="464"/>
                  <a:pt x="1272" y="464"/>
                  <a:pt x="1271" y="464"/>
                </a:cubicBezTo>
                <a:cubicBezTo>
                  <a:pt x="1269" y="465"/>
                  <a:pt x="1268" y="466"/>
                  <a:pt x="1267" y="468"/>
                </a:cubicBezTo>
                <a:cubicBezTo>
                  <a:pt x="1266" y="469"/>
                  <a:pt x="1265" y="469"/>
                  <a:pt x="1263" y="469"/>
                </a:cubicBezTo>
                <a:cubicBezTo>
                  <a:pt x="1260" y="470"/>
                  <a:pt x="1258" y="468"/>
                  <a:pt x="1255" y="468"/>
                </a:cubicBezTo>
                <a:cubicBezTo>
                  <a:pt x="1253" y="468"/>
                  <a:pt x="1252" y="468"/>
                  <a:pt x="1250" y="468"/>
                </a:cubicBezTo>
                <a:cubicBezTo>
                  <a:pt x="1248" y="468"/>
                  <a:pt x="1247" y="468"/>
                  <a:pt x="1245" y="468"/>
                </a:cubicBezTo>
                <a:cubicBezTo>
                  <a:pt x="1244" y="468"/>
                  <a:pt x="1243" y="467"/>
                  <a:pt x="1241" y="467"/>
                </a:cubicBezTo>
                <a:cubicBezTo>
                  <a:pt x="1240" y="466"/>
                  <a:pt x="1238" y="467"/>
                  <a:pt x="1237" y="467"/>
                </a:cubicBezTo>
                <a:cubicBezTo>
                  <a:pt x="1234" y="467"/>
                  <a:pt x="1232" y="469"/>
                  <a:pt x="1230" y="471"/>
                </a:cubicBezTo>
                <a:cubicBezTo>
                  <a:pt x="1229" y="472"/>
                  <a:pt x="1228" y="473"/>
                  <a:pt x="1227" y="473"/>
                </a:cubicBezTo>
                <a:cubicBezTo>
                  <a:pt x="1225" y="474"/>
                  <a:pt x="1225" y="474"/>
                  <a:pt x="1224" y="475"/>
                </a:cubicBezTo>
                <a:cubicBezTo>
                  <a:pt x="1222" y="476"/>
                  <a:pt x="1221" y="477"/>
                  <a:pt x="1220" y="477"/>
                </a:cubicBezTo>
                <a:cubicBezTo>
                  <a:pt x="1219" y="478"/>
                  <a:pt x="1218" y="478"/>
                  <a:pt x="1218" y="479"/>
                </a:cubicBezTo>
                <a:cubicBezTo>
                  <a:pt x="1217" y="481"/>
                  <a:pt x="1215" y="484"/>
                  <a:pt x="1214" y="482"/>
                </a:cubicBezTo>
                <a:cubicBezTo>
                  <a:pt x="1214" y="481"/>
                  <a:pt x="1213" y="481"/>
                  <a:pt x="1213" y="480"/>
                </a:cubicBezTo>
                <a:cubicBezTo>
                  <a:pt x="1211" y="480"/>
                  <a:pt x="1210" y="478"/>
                  <a:pt x="1209" y="479"/>
                </a:cubicBezTo>
                <a:cubicBezTo>
                  <a:pt x="1208" y="479"/>
                  <a:pt x="1207" y="480"/>
                  <a:pt x="1206" y="481"/>
                </a:cubicBezTo>
                <a:cubicBezTo>
                  <a:pt x="1205" y="481"/>
                  <a:pt x="1204" y="482"/>
                  <a:pt x="1204" y="481"/>
                </a:cubicBezTo>
                <a:cubicBezTo>
                  <a:pt x="1203" y="481"/>
                  <a:pt x="1204" y="479"/>
                  <a:pt x="1204" y="479"/>
                </a:cubicBezTo>
                <a:cubicBezTo>
                  <a:pt x="1203" y="479"/>
                  <a:pt x="1201" y="479"/>
                  <a:pt x="1201" y="480"/>
                </a:cubicBezTo>
                <a:cubicBezTo>
                  <a:pt x="1200" y="480"/>
                  <a:pt x="1200" y="481"/>
                  <a:pt x="1199" y="481"/>
                </a:cubicBezTo>
                <a:cubicBezTo>
                  <a:pt x="1198" y="482"/>
                  <a:pt x="1196" y="482"/>
                  <a:pt x="1195" y="481"/>
                </a:cubicBezTo>
                <a:cubicBezTo>
                  <a:pt x="1194" y="480"/>
                  <a:pt x="1193" y="480"/>
                  <a:pt x="1192" y="479"/>
                </a:cubicBezTo>
                <a:cubicBezTo>
                  <a:pt x="1191" y="479"/>
                  <a:pt x="1191" y="479"/>
                  <a:pt x="1190" y="478"/>
                </a:cubicBezTo>
                <a:cubicBezTo>
                  <a:pt x="1189" y="478"/>
                  <a:pt x="1188" y="478"/>
                  <a:pt x="1188" y="478"/>
                </a:cubicBezTo>
                <a:cubicBezTo>
                  <a:pt x="1188" y="476"/>
                  <a:pt x="1191" y="477"/>
                  <a:pt x="1191" y="477"/>
                </a:cubicBezTo>
                <a:cubicBezTo>
                  <a:pt x="1193" y="477"/>
                  <a:pt x="1192" y="476"/>
                  <a:pt x="1193" y="476"/>
                </a:cubicBezTo>
                <a:cubicBezTo>
                  <a:pt x="1193" y="475"/>
                  <a:pt x="1194" y="475"/>
                  <a:pt x="1195" y="475"/>
                </a:cubicBezTo>
                <a:cubicBezTo>
                  <a:pt x="1196" y="475"/>
                  <a:pt x="1198" y="476"/>
                  <a:pt x="1198" y="474"/>
                </a:cubicBezTo>
                <a:cubicBezTo>
                  <a:pt x="1198" y="472"/>
                  <a:pt x="1197" y="471"/>
                  <a:pt x="1196" y="470"/>
                </a:cubicBezTo>
                <a:cubicBezTo>
                  <a:pt x="1195" y="469"/>
                  <a:pt x="1194" y="468"/>
                  <a:pt x="1194" y="467"/>
                </a:cubicBezTo>
                <a:cubicBezTo>
                  <a:pt x="1195" y="465"/>
                  <a:pt x="1196" y="465"/>
                  <a:pt x="1197" y="464"/>
                </a:cubicBezTo>
                <a:cubicBezTo>
                  <a:pt x="1197" y="463"/>
                  <a:pt x="1197" y="462"/>
                  <a:pt x="1197" y="462"/>
                </a:cubicBezTo>
                <a:cubicBezTo>
                  <a:pt x="1198" y="461"/>
                  <a:pt x="1200" y="462"/>
                  <a:pt x="1200" y="460"/>
                </a:cubicBezTo>
                <a:cubicBezTo>
                  <a:pt x="1200" y="458"/>
                  <a:pt x="1197" y="459"/>
                  <a:pt x="1196" y="459"/>
                </a:cubicBezTo>
                <a:cubicBezTo>
                  <a:pt x="1195" y="459"/>
                  <a:pt x="1194" y="459"/>
                  <a:pt x="1194" y="459"/>
                </a:cubicBezTo>
                <a:cubicBezTo>
                  <a:pt x="1193" y="458"/>
                  <a:pt x="1194" y="458"/>
                  <a:pt x="1194" y="457"/>
                </a:cubicBezTo>
                <a:cubicBezTo>
                  <a:pt x="1194" y="457"/>
                  <a:pt x="1193" y="457"/>
                  <a:pt x="1192" y="457"/>
                </a:cubicBezTo>
                <a:cubicBezTo>
                  <a:pt x="1191" y="458"/>
                  <a:pt x="1191" y="458"/>
                  <a:pt x="1190" y="458"/>
                </a:cubicBezTo>
                <a:cubicBezTo>
                  <a:pt x="1188" y="458"/>
                  <a:pt x="1186" y="458"/>
                  <a:pt x="1185" y="459"/>
                </a:cubicBezTo>
                <a:cubicBezTo>
                  <a:pt x="1183" y="460"/>
                  <a:pt x="1182" y="461"/>
                  <a:pt x="1180" y="461"/>
                </a:cubicBezTo>
                <a:cubicBezTo>
                  <a:pt x="1178" y="462"/>
                  <a:pt x="1176" y="462"/>
                  <a:pt x="1175" y="463"/>
                </a:cubicBezTo>
                <a:cubicBezTo>
                  <a:pt x="1173" y="463"/>
                  <a:pt x="1172" y="465"/>
                  <a:pt x="1170" y="466"/>
                </a:cubicBezTo>
                <a:cubicBezTo>
                  <a:pt x="1169" y="467"/>
                  <a:pt x="1166" y="467"/>
                  <a:pt x="1166" y="468"/>
                </a:cubicBezTo>
                <a:cubicBezTo>
                  <a:pt x="1166" y="469"/>
                  <a:pt x="1167" y="469"/>
                  <a:pt x="1168" y="469"/>
                </a:cubicBezTo>
                <a:cubicBezTo>
                  <a:pt x="1168" y="470"/>
                  <a:pt x="1168" y="470"/>
                  <a:pt x="1169" y="470"/>
                </a:cubicBezTo>
                <a:cubicBezTo>
                  <a:pt x="1171" y="470"/>
                  <a:pt x="1172" y="471"/>
                  <a:pt x="1173" y="472"/>
                </a:cubicBezTo>
                <a:cubicBezTo>
                  <a:pt x="1173" y="473"/>
                  <a:pt x="1174" y="473"/>
                  <a:pt x="1174" y="474"/>
                </a:cubicBezTo>
                <a:cubicBezTo>
                  <a:pt x="1174" y="475"/>
                  <a:pt x="1172" y="475"/>
                  <a:pt x="1172" y="475"/>
                </a:cubicBezTo>
                <a:cubicBezTo>
                  <a:pt x="1170" y="475"/>
                  <a:pt x="1169" y="477"/>
                  <a:pt x="1167" y="478"/>
                </a:cubicBezTo>
                <a:cubicBezTo>
                  <a:pt x="1166" y="479"/>
                  <a:pt x="1165" y="477"/>
                  <a:pt x="1166" y="476"/>
                </a:cubicBezTo>
                <a:cubicBezTo>
                  <a:pt x="1166" y="475"/>
                  <a:pt x="1166" y="474"/>
                  <a:pt x="1166" y="474"/>
                </a:cubicBezTo>
                <a:cubicBezTo>
                  <a:pt x="1166" y="473"/>
                  <a:pt x="1167" y="473"/>
                  <a:pt x="1167" y="472"/>
                </a:cubicBezTo>
                <a:cubicBezTo>
                  <a:pt x="1167" y="471"/>
                  <a:pt x="1164" y="472"/>
                  <a:pt x="1163" y="471"/>
                </a:cubicBezTo>
                <a:cubicBezTo>
                  <a:pt x="1163" y="470"/>
                  <a:pt x="1164" y="470"/>
                  <a:pt x="1164" y="470"/>
                </a:cubicBezTo>
                <a:cubicBezTo>
                  <a:pt x="1165" y="469"/>
                  <a:pt x="1164" y="469"/>
                  <a:pt x="1163" y="469"/>
                </a:cubicBezTo>
                <a:cubicBezTo>
                  <a:pt x="1163" y="470"/>
                  <a:pt x="1162" y="470"/>
                  <a:pt x="1162" y="470"/>
                </a:cubicBezTo>
                <a:cubicBezTo>
                  <a:pt x="1161" y="470"/>
                  <a:pt x="1160" y="470"/>
                  <a:pt x="1159" y="470"/>
                </a:cubicBezTo>
                <a:cubicBezTo>
                  <a:pt x="1158" y="470"/>
                  <a:pt x="1157" y="470"/>
                  <a:pt x="1155" y="471"/>
                </a:cubicBezTo>
                <a:cubicBezTo>
                  <a:pt x="1154" y="471"/>
                  <a:pt x="1153" y="471"/>
                  <a:pt x="1152" y="472"/>
                </a:cubicBezTo>
                <a:cubicBezTo>
                  <a:pt x="1151" y="473"/>
                  <a:pt x="1151" y="474"/>
                  <a:pt x="1150" y="475"/>
                </a:cubicBezTo>
                <a:cubicBezTo>
                  <a:pt x="1150" y="475"/>
                  <a:pt x="1149" y="475"/>
                  <a:pt x="1149" y="475"/>
                </a:cubicBezTo>
                <a:cubicBezTo>
                  <a:pt x="1147" y="475"/>
                  <a:pt x="1145" y="476"/>
                  <a:pt x="1143" y="477"/>
                </a:cubicBezTo>
                <a:cubicBezTo>
                  <a:pt x="1142" y="477"/>
                  <a:pt x="1140" y="477"/>
                  <a:pt x="1138" y="477"/>
                </a:cubicBezTo>
                <a:cubicBezTo>
                  <a:pt x="1137" y="477"/>
                  <a:pt x="1136" y="478"/>
                  <a:pt x="1134" y="478"/>
                </a:cubicBezTo>
                <a:cubicBezTo>
                  <a:pt x="1133" y="478"/>
                  <a:pt x="1132" y="479"/>
                  <a:pt x="1131" y="480"/>
                </a:cubicBezTo>
                <a:cubicBezTo>
                  <a:pt x="1130" y="480"/>
                  <a:pt x="1129" y="481"/>
                  <a:pt x="1128" y="482"/>
                </a:cubicBezTo>
                <a:cubicBezTo>
                  <a:pt x="1127" y="482"/>
                  <a:pt x="1127" y="483"/>
                  <a:pt x="1126" y="483"/>
                </a:cubicBezTo>
                <a:cubicBezTo>
                  <a:pt x="1124" y="484"/>
                  <a:pt x="1123" y="485"/>
                  <a:pt x="1122" y="486"/>
                </a:cubicBezTo>
                <a:cubicBezTo>
                  <a:pt x="1119" y="488"/>
                  <a:pt x="1116" y="489"/>
                  <a:pt x="1113" y="489"/>
                </a:cubicBezTo>
                <a:cubicBezTo>
                  <a:pt x="1110" y="490"/>
                  <a:pt x="1108" y="492"/>
                  <a:pt x="1105" y="493"/>
                </a:cubicBezTo>
                <a:cubicBezTo>
                  <a:pt x="1103" y="493"/>
                  <a:pt x="1102" y="494"/>
                  <a:pt x="1101" y="494"/>
                </a:cubicBezTo>
                <a:cubicBezTo>
                  <a:pt x="1100" y="494"/>
                  <a:pt x="1098" y="493"/>
                  <a:pt x="1097" y="495"/>
                </a:cubicBezTo>
                <a:cubicBezTo>
                  <a:pt x="1097" y="496"/>
                  <a:pt x="1097" y="496"/>
                  <a:pt x="1097" y="497"/>
                </a:cubicBezTo>
                <a:cubicBezTo>
                  <a:pt x="1098" y="497"/>
                  <a:pt x="1097" y="498"/>
                  <a:pt x="1098" y="499"/>
                </a:cubicBezTo>
                <a:cubicBezTo>
                  <a:pt x="1099" y="499"/>
                  <a:pt x="1101" y="498"/>
                  <a:pt x="1101" y="500"/>
                </a:cubicBezTo>
                <a:cubicBezTo>
                  <a:pt x="1102" y="502"/>
                  <a:pt x="1099" y="502"/>
                  <a:pt x="1098" y="501"/>
                </a:cubicBezTo>
                <a:cubicBezTo>
                  <a:pt x="1097" y="501"/>
                  <a:pt x="1097" y="500"/>
                  <a:pt x="1096" y="500"/>
                </a:cubicBezTo>
                <a:cubicBezTo>
                  <a:pt x="1096" y="500"/>
                  <a:pt x="1095" y="500"/>
                  <a:pt x="1094" y="500"/>
                </a:cubicBezTo>
                <a:cubicBezTo>
                  <a:pt x="1092" y="500"/>
                  <a:pt x="1091" y="500"/>
                  <a:pt x="1090" y="500"/>
                </a:cubicBezTo>
                <a:cubicBezTo>
                  <a:pt x="1089" y="499"/>
                  <a:pt x="1087" y="500"/>
                  <a:pt x="1086" y="500"/>
                </a:cubicBezTo>
                <a:cubicBezTo>
                  <a:pt x="1085" y="501"/>
                  <a:pt x="1084" y="502"/>
                  <a:pt x="1083" y="502"/>
                </a:cubicBezTo>
                <a:cubicBezTo>
                  <a:pt x="1082" y="502"/>
                  <a:pt x="1081" y="502"/>
                  <a:pt x="1080" y="502"/>
                </a:cubicBezTo>
                <a:cubicBezTo>
                  <a:pt x="1079" y="502"/>
                  <a:pt x="1078" y="502"/>
                  <a:pt x="1078" y="502"/>
                </a:cubicBezTo>
                <a:cubicBezTo>
                  <a:pt x="1077" y="503"/>
                  <a:pt x="1078" y="503"/>
                  <a:pt x="1078" y="504"/>
                </a:cubicBezTo>
                <a:cubicBezTo>
                  <a:pt x="1079" y="504"/>
                  <a:pt x="1079" y="505"/>
                  <a:pt x="1079" y="506"/>
                </a:cubicBezTo>
                <a:cubicBezTo>
                  <a:pt x="1079" y="507"/>
                  <a:pt x="1080" y="507"/>
                  <a:pt x="1080" y="508"/>
                </a:cubicBezTo>
                <a:cubicBezTo>
                  <a:pt x="1080" y="508"/>
                  <a:pt x="1079" y="509"/>
                  <a:pt x="1079" y="510"/>
                </a:cubicBezTo>
                <a:cubicBezTo>
                  <a:pt x="1078" y="510"/>
                  <a:pt x="1078" y="510"/>
                  <a:pt x="1077" y="511"/>
                </a:cubicBezTo>
                <a:cubicBezTo>
                  <a:pt x="1076" y="512"/>
                  <a:pt x="1077" y="514"/>
                  <a:pt x="1076" y="515"/>
                </a:cubicBezTo>
                <a:cubicBezTo>
                  <a:pt x="1075" y="516"/>
                  <a:pt x="1075" y="517"/>
                  <a:pt x="1076" y="518"/>
                </a:cubicBezTo>
                <a:cubicBezTo>
                  <a:pt x="1076" y="519"/>
                  <a:pt x="1076" y="520"/>
                  <a:pt x="1076" y="521"/>
                </a:cubicBezTo>
                <a:cubicBezTo>
                  <a:pt x="1075" y="522"/>
                  <a:pt x="1075" y="523"/>
                  <a:pt x="1074" y="524"/>
                </a:cubicBezTo>
                <a:cubicBezTo>
                  <a:pt x="1073" y="524"/>
                  <a:pt x="1073" y="524"/>
                  <a:pt x="1073" y="525"/>
                </a:cubicBezTo>
                <a:cubicBezTo>
                  <a:pt x="1072" y="525"/>
                  <a:pt x="1073" y="526"/>
                  <a:pt x="1072" y="526"/>
                </a:cubicBezTo>
                <a:cubicBezTo>
                  <a:pt x="1071" y="527"/>
                  <a:pt x="1070" y="527"/>
                  <a:pt x="1070" y="527"/>
                </a:cubicBezTo>
                <a:cubicBezTo>
                  <a:pt x="1068" y="527"/>
                  <a:pt x="1066" y="527"/>
                  <a:pt x="1064" y="527"/>
                </a:cubicBezTo>
                <a:cubicBezTo>
                  <a:pt x="1062" y="527"/>
                  <a:pt x="1060" y="527"/>
                  <a:pt x="1059" y="527"/>
                </a:cubicBezTo>
                <a:cubicBezTo>
                  <a:pt x="1057" y="527"/>
                  <a:pt x="1056" y="528"/>
                  <a:pt x="1054" y="528"/>
                </a:cubicBezTo>
                <a:cubicBezTo>
                  <a:pt x="1054" y="528"/>
                  <a:pt x="1053" y="528"/>
                  <a:pt x="1053" y="528"/>
                </a:cubicBezTo>
                <a:cubicBezTo>
                  <a:pt x="1052" y="527"/>
                  <a:pt x="1051" y="527"/>
                  <a:pt x="1051" y="527"/>
                </a:cubicBezTo>
                <a:cubicBezTo>
                  <a:pt x="1049" y="527"/>
                  <a:pt x="1048" y="527"/>
                  <a:pt x="1047" y="528"/>
                </a:cubicBezTo>
                <a:cubicBezTo>
                  <a:pt x="1045" y="528"/>
                  <a:pt x="1044" y="529"/>
                  <a:pt x="1043" y="529"/>
                </a:cubicBezTo>
                <a:cubicBezTo>
                  <a:pt x="1041" y="528"/>
                  <a:pt x="1040" y="527"/>
                  <a:pt x="1039" y="526"/>
                </a:cubicBezTo>
                <a:cubicBezTo>
                  <a:pt x="1036" y="524"/>
                  <a:pt x="1035" y="521"/>
                  <a:pt x="1033" y="519"/>
                </a:cubicBezTo>
                <a:cubicBezTo>
                  <a:pt x="1031" y="516"/>
                  <a:pt x="1028" y="514"/>
                  <a:pt x="1025" y="513"/>
                </a:cubicBezTo>
                <a:cubicBezTo>
                  <a:pt x="1023" y="512"/>
                  <a:pt x="1019" y="510"/>
                  <a:pt x="1021" y="507"/>
                </a:cubicBezTo>
                <a:cubicBezTo>
                  <a:pt x="1022" y="506"/>
                  <a:pt x="1023" y="505"/>
                  <a:pt x="1024" y="504"/>
                </a:cubicBezTo>
                <a:cubicBezTo>
                  <a:pt x="1026" y="503"/>
                  <a:pt x="1027" y="503"/>
                  <a:pt x="1028" y="503"/>
                </a:cubicBezTo>
                <a:cubicBezTo>
                  <a:pt x="1030" y="502"/>
                  <a:pt x="1029" y="501"/>
                  <a:pt x="1030" y="499"/>
                </a:cubicBezTo>
                <a:cubicBezTo>
                  <a:pt x="1030" y="498"/>
                  <a:pt x="1031" y="497"/>
                  <a:pt x="1033" y="497"/>
                </a:cubicBezTo>
                <a:cubicBezTo>
                  <a:pt x="1034" y="497"/>
                  <a:pt x="1036" y="497"/>
                  <a:pt x="1037" y="497"/>
                </a:cubicBezTo>
                <a:cubicBezTo>
                  <a:pt x="1039" y="497"/>
                  <a:pt x="1040" y="496"/>
                  <a:pt x="1041" y="496"/>
                </a:cubicBezTo>
                <a:cubicBezTo>
                  <a:pt x="1043" y="496"/>
                  <a:pt x="1044" y="497"/>
                  <a:pt x="1046" y="496"/>
                </a:cubicBezTo>
                <a:cubicBezTo>
                  <a:pt x="1047" y="496"/>
                  <a:pt x="1048" y="495"/>
                  <a:pt x="1050" y="495"/>
                </a:cubicBezTo>
                <a:cubicBezTo>
                  <a:pt x="1052" y="495"/>
                  <a:pt x="1057" y="497"/>
                  <a:pt x="1057" y="494"/>
                </a:cubicBezTo>
                <a:cubicBezTo>
                  <a:pt x="1057" y="492"/>
                  <a:pt x="1055" y="490"/>
                  <a:pt x="1054" y="489"/>
                </a:cubicBezTo>
                <a:cubicBezTo>
                  <a:pt x="1053" y="488"/>
                  <a:pt x="1053" y="487"/>
                  <a:pt x="1052" y="486"/>
                </a:cubicBezTo>
                <a:cubicBezTo>
                  <a:pt x="1052" y="485"/>
                  <a:pt x="1051" y="483"/>
                  <a:pt x="1050" y="482"/>
                </a:cubicBezTo>
                <a:cubicBezTo>
                  <a:pt x="1049" y="482"/>
                  <a:pt x="1049" y="481"/>
                  <a:pt x="1048" y="481"/>
                </a:cubicBezTo>
                <a:cubicBezTo>
                  <a:pt x="1046" y="480"/>
                  <a:pt x="1044" y="479"/>
                  <a:pt x="1043" y="477"/>
                </a:cubicBezTo>
                <a:cubicBezTo>
                  <a:pt x="1042" y="477"/>
                  <a:pt x="1042" y="476"/>
                  <a:pt x="1042" y="476"/>
                </a:cubicBezTo>
                <a:cubicBezTo>
                  <a:pt x="1041" y="475"/>
                  <a:pt x="1040" y="475"/>
                  <a:pt x="1041" y="474"/>
                </a:cubicBezTo>
                <a:cubicBezTo>
                  <a:pt x="1041" y="474"/>
                  <a:pt x="1043" y="473"/>
                  <a:pt x="1041" y="473"/>
                </a:cubicBezTo>
                <a:cubicBezTo>
                  <a:pt x="1040" y="473"/>
                  <a:pt x="1040" y="473"/>
                  <a:pt x="1039" y="473"/>
                </a:cubicBezTo>
                <a:cubicBezTo>
                  <a:pt x="1038" y="473"/>
                  <a:pt x="1038" y="473"/>
                  <a:pt x="1037" y="473"/>
                </a:cubicBezTo>
                <a:cubicBezTo>
                  <a:pt x="1036" y="473"/>
                  <a:pt x="1034" y="473"/>
                  <a:pt x="1033" y="472"/>
                </a:cubicBezTo>
                <a:cubicBezTo>
                  <a:pt x="1032" y="472"/>
                  <a:pt x="1031" y="472"/>
                  <a:pt x="1031" y="471"/>
                </a:cubicBezTo>
                <a:cubicBezTo>
                  <a:pt x="1029" y="471"/>
                  <a:pt x="1027" y="471"/>
                  <a:pt x="1026" y="471"/>
                </a:cubicBezTo>
                <a:cubicBezTo>
                  <a:pt x="1022" y="471"/>
                  <a:pt x="1018" y="470"/>
                  <a:pt x="1015" y="470"/>
                </a:cubicBezTo>
                <a:cubicBezTo>
                  <a:pt x="1013" y="470"/>
                  <a:pt x="1012" y="470"/>
                  <a:pt x="1010" y="469"/>
                </a:cubicBezTo>
                <a:cubicBezTo>
                  <a:pt x="1009" y="469"/>
                  <a:pt x="1007" y="469"/>
                  <a:pt x="1006" y="468"/>
                </a:cubicBezTo>
                <a:cubicBezTo>
                  <a:pt x="1003" y="468"/>
                  <a:pt x="1000" y="468"/>
                  <a:pt x="997" y="467"/>
                </a:cubicBezTo>
                <a:cubicBezTo>
                  <a:pt x="994" y="467"/>
                  <a:pt x="991" y="467"/>
                  <a:pt x="989" y="466"/>
                </a:cubicBezTo>
                <a:cubicBezTo>
                  <a:pt x="988" y="466"/>
                  <a:pt x="988" y="465"/>
                  <a:pt x="987" y="466"/>
                </a:cubicBezTo>
                <a:cubicBezTo>
                  <a:pt x="987" y="467"/>
                  <a:pt x="988" y="467"/>
                  <a:pt x="988" y="467"/>
                </a:cubicBezTo>
                <a:cubicBezTo>
                  <a:pt x="989" y="468"/>
                  <a:pt x="990" y="468"/>
                  <a:pt x="991" y="469"/>
                </a:cubicBezTo>
                <a:cubicBezTo>
                  <a:pt x="993" y="471"/>
                  <a:pt x="995" y="473"/>
                  <a:pt x="997" y="474"/>
                </a:cubicBezTo>
                <a:cubicBezTo>
                  <a:pt x="999" y="474"/>
                  <a:pt x="1000" y="474"/>
                  <a:pt x="1002" y="475"/>
                </a:cubicBezTo>
                <a:cubicBezTo>
                  <a:pt x="1003" y="476"/>
                  <a:pt x="1004" y="477"/>
                  <a:pt x="1005" y="478"/>
                </a:cubicBezTo>
                <a:cubicBezTo>
                  <a:pt x="1006" y="479"/>
                  <a:pt x="1007" y="480"/>
                  <a:pt x="1008" y="482"/>
                </a:cubicBezTo>
                <a:cubicBezTo>
                  <a:pt x="1008" y="482"/>
                  <a:pt x="1008" y="483"/>
                  <a:pt x="1008" y="483"/>
                </a:cubicBezTo>
                <a:cubicBezTo>
                  <a:pt x="1008" y="484"/>
                  <a:pt x="1009" y="485"/>
                  <a:pt x="1009" y="485"/>
                </a:cubicBezTo>
                <a:cubicBezTo>
                  <a:pt x="1010" y="487"/>
                  <a:pt x="1009" y="488"/>
                  <a:pt x="1007" y="488"/>
                </a:cubicBezTo>
                <a:cubicBezTo>
                  <a:pt x="1006" y="488"/>
                  <a:pt x="1004" y="489"/>
                  <a:pt x="1005" y="490"/>
                </a:cubicBezTo>
                <a:cubicBezTo>
                  <a:pt x="1005" y="491"/>
                  <a:pt x="1006" y="491"/>
                  <a:pt x="1006" y="492"/>
                </a:cubicBezTo>
                <a:cubicBezTo>
                  <a:pt x="1006" y="493"/>
                  <a:pt x="1006" y="493"/>
                  <a:pt x="1005" y="493"/>
                </a:cubicBezTo>
                <a:cubicBezTo>
                  <a:pt x="1004" y="494"/>
                  <a:pt x="1003" y="495"/>
                  <a:pt x="1003" y="496"/>
                </a:cubicBezTo>
                <a:cubicBezTo>
                  <a:pt x="1003" y="497"/>
                  <a:pt x="1004" y="498"/>
                  <a:pt x="1003" y="499"/>
                </a:cubicBezTo>
                <a:cubicBezTo>
                  <a:pt x="1003" y="500"/>
                  <a:pt x="1002" y="501"/>
                  <a:pt x="1001" y="503"/>
                </a:cubicBezTo>
                <a:cubicBezTo>
                  <a:pt x="1001" y="504"/>
                  <a:pt x="1000" y="505"/>
                  <a:pt x="999" y="506"/>
                </a:cubicBezTo>
                <a:cubicBezTo>
                  <a:pt x="999" y="508"/>
                  <a:pt x="998" y="509"/>
                  <a:pt x="997" y="511"/>
                </a:cubicBezTo>
                <a:cubicBezTo>
                  <a:pt x="997" y="514"/>
                  <a:pt x="1000" y="515"/>
                  <a:pt x="1002" y="516"/>
                </a:cubicBezTo>
                <a:cubicBezTo>
                  <a:pt x="1004" y="516"/>
                  <a:pt x="1005" y="517"/>
                  <a:pt x="1006" y="518"/>
                </a:cubicBezTo>
                <a:cubicBezTo>
                  <a:pt x="1007" y="520"/>
                  <a:pt x="1008" y="519"/>
                  <a:pt x="1009" y="520"/>
                </a:cubicBezTo>
                <a:cubicBezTo>
                  <a:pt x="1011" y="521"/>
                  <a:pt x="1012" y="522"/>
                  <a:pt x="1012" y="524"/>
                </a:cubicBezTo>
                <a:cubicBezTo>
                  <a:pt x="1012" y="525"/>
                  <a:pt x="1012" y="526"/>
                  <a:pt x="1012" y="526"/>
                </a:cubicBezTo>
                <a:cubicBezTo>
                  <a:pt x="1012" y="527"/>
                  <a:pt x="1012" y="528"/>
                  <a:pt x="1013" y="529"/>
                </a:cubicBezTo>
                <a:cubicBezTo>
                  <a:pt x="1013" y="531"/>
                  <a:pt x="1012" y="532"/>
                  <a:pt x="1012" y="534"/>
                </a:cubicBezTo>
                <a:cubicBezTo>
                  <a:pt x="1011" y="539"/>
                  <a:pt x="1006" y="541"/>
                  <a:pt x="1005" y="545"/>
                </a:cubicBezTo>
                <a:cubicBezTo>
                  <a:pt x="1004" y="547"/>
                  <a:pt x="1004" y="548"/>
                  <a:pt x="1004" y="549"/>
                </a:cubicBezTo>
                <a:cubicBezTo>
                  <a:pt x="1004" y="551"/>
                  <a:pt x="1004" y="552"/>
                  <a:pt x="1005" y="553"/>
                </a:cubicBezTo>
                <a:cubicBezTo>
                  <a:pt x="1005" y="555"/>
                  <a:pt x="1005" y="556"/>
                  <a:pt x="1005" y="557"/>
                </a:cubicBezTo>
                <a:cubicBezTo>
                  <a:pt x="1005" y="558"/>
                  <a:pt x="1006" y="558"/>
                  <a:pt x="1006" y="559"/>
                </a:cubicBezTo>
                <a:cubicBezTo>
                  <a:pt x="1005" y="559"/>
                  <a:pt x="1005" y="558"/>
                  <a:pt x="1005" y="558"/>
                </a:cubicBezTo>
                <a:cubicBezTo>
                  <a:pt x="1004" y="557"/>
                  <a:pt x="1004" y="557"/>
                  <a:pt x="1004" y="556"/>
                </a:cubicBezTo>
                <a:cubicBezTo>
                  <a:pt x="1004" y="556"/>
                  <a:pt x="1004" y="555"/>
                  <a:pt x="1004" y="554"/>
                </a:cubicBezTo>
                <a:cubicBezTo>
                  <a:pt x="1004" y="554"/>
                  <a:pt x="1003" y="554"/>
                  <a:pt x="1003" y="553"/>
                </a:cubicBezTo>
                <a:cubicBezTo>
                  <a:pt x="1003" y="552"/>
                  <a:pt x="1003" y="552"/>
                  <a:pt x="1002" y="551"/>
                </a:cubicBezTo>
                <a:cubicBezTo>
                  <a:pt x="1002" y="551"/>
                  <a:pt x="1001" y="551"/>
                  <a:pt x="1001" y="550"/>
                </a:cubicBezTo>
                <a:cubicBezTo>
                  <a:pt x="1000" y="550"/>
                  <a:pt x="1000" y="549"/>
                  <a:pt x="999" y="549"/>
                </a:cubicBezTo>
                <a:cubicBezTo>
                  <a:pt x="998" y="549"/>
                  <a:pt x="998" y="550"/>
                  <a:pt x="997" y="550"/>
                </a:cubicBezTo>
                <a:cubicBezTo>
                  <a:pt x="997" y="550"/>
                  <a:pt x="996" y="550"/>
                  <a:pt x="995" y="551"/>
                </a:cubicBezTo>
                <a:cubicBezTo>
                  <a:pt x="995" y="551"/>
                  <a:pt x="994" y="551"/>
                  <a:pt x="994" y="552"/>
                </a:cubicBezTo>
                <a:cubicBezTo>
                  <a:pt x="994" y="552"/>
                  <a:pt x="993" y="552"/>
                  <a:pt x="993" y="553"/>
                </a:cubicBezTo>
                <a:cubicBezTo>
                  <a:pt x="992" y="554"/>
                  <a:pt x="992" y="554"/>
                  <a:pt x="993" y="554"/>
                </a:cubicBezTo>
                <a:cubicBezTo>
                  <a:pt x="993" y="555"/>
                  <a:pt x="993" y="556"/>
                  <a:pt x="993" y="556"/>
                </a:cubicBezTo>
                <a:cubicBezTo>
                  <a:pt x="992" y="556"/>
                  <a:pt x="992" y="555"/>
                  <a:pt x="992" y="555"/>
                </a:cubicBezTo>
                <a:cubicBezTo>
                  <a:pt x="992" y="555"/>
                  <a:pt x="992" y="555"/>
                  <a:pt x="991" y="555"/>
                </a:cubicBezTo>
                <a:cubicBezTo>
                  <a:pt x="991" y="554"/>
                  <a:pt x="990" y="555"/>
                  <a:pt x="990" y="554"/>
                </a:cubicBezTo>
                <a:cubicBezTo>
                  <a:pt x="990" y="554"/>
                  <a:pt x="989" y="553"/>
                  <a:pt x="990" y="553"/>
                </a:cubicBezTo>
                <a:cubicBezTo>
                  <a:pt x="990" y="552"/>
                  <a:pt x="990" y="553"/>
                  <a:pt x="990" y="553"/>
                </a:cubicBezTo>
                <a:cubicBezTo>
                  <a:pt x="991" y="552"/>
                  <a:pt x="991" y="551"/>
                  <a:pt x="992" y="550"/>
                </a:cubicBezTo>
                <a:cubicBezTo>
                  <a:pt x="993" y="550"/>
                  <a:pt x="994" y="550"/>
                  <a:pt x="995" y="549"/>
                </a:cubicBezTo>
                <a:cubicBezTo>
                  <a:pt x="996" y="549"/>
                  <a:pt x="997" y="547"/>
                  <a:pt x="996" y="546"/>
                </a:cubicBezTo>
                <a:cubicBezTo>
                  <a:pt x="996" y="545"/>
                  <a:pt x="994" y="546"/>
                  <a:pt x="993" y="546"/>
                </a:cubicBezTo>
                <a:cubicBezTo>
                  <a:pt x="993" y="545"/>
                  <a:pt x="992" y="545"/>
                  <a:pt x="992" y="545"/>
                </a:cubicBezTo>
                <a:cubicBezTo>
                  <a:pt x="991" y="544"/>
                  <a:pt x="989" y="543"/>
                  <a:pt x="988" y="542"/>
                </a:cubicBezTo>
                <a:cubicBezTo>
                  <a:pt x="986" y="540"/>
                  <a:pt x="983" y="542"/>
                  <a:pt x="980" y="541"/>
                </a:cubicBezTo>
                <a:cubicBezTo>
                  <a:pt x="979" y="541"/>
                  <a:pt x="979" y="541"/>
                  <a:pt x="978" y="541"/>
                </a:cubicBezTo>
                <a:cubicBezTo>
                  <a:pt x="977" y="540"/>
                  <a:pt x="977" y="540"/>
                  <a:pt x="976" y="540"/>
                </a:cubicBezTo>
                <a:cubicBezTo>
                  <a:pt x="975" y="540"/>
                  <a:pt x="974" y="539"/>
                  <a:pt x="972" y="539"/>
                </a:cubicBezTo>
                <a:cubicBezTo>
                  <a:pt x="971" y="539"/>
                  <a:pt x="970" y="538"/>
                  <a:pt x="969" y="538"/>
                </a:cubicBezTo>
                <a:cubicBezTo>
                  <a:pt x="967" y="538"/>
                  <a:pt x="966" y="539"/>
                  <a:pt x="964" y="540"/>
                </a:cubicBezTo>
                <a:cubicBezTo>
                  <a:pt x="963" y="542"/>
                  <a:pt x="961" y="543"/>
                  <a:pt x="960" y="545"/>
                </a:cubicBezTo>
                <a:cubicBezTo>
                  <a:pt x="959" y="547"/>
                  <a:pt x="956" y="550"/>
                  <a:pt x="954" y="551"/>
                </a:cubicBezTo>
                <a:cubicBezTo>
                  <a:pt x="953" y="551"/>
                  <a:pt x="951" y="552"/>
                  <a:pt x="950" y="552"/>
                </a:cubicBezTo>
                <a:cubicBezTo>
                  <a:pt x="948" y="553"/>
                  <a:pt x="947" y="553"/>
                  <a:pt x="946" y="554"/>
                </a:cubicBezTo>
                <a:cubicBezTo>
                  <a:pt x="944" y="554"/>
                  <a:pt x="943" y="554"/>
                  <a:pt x="941" y="555"/>
                </a:cubicBezTo>
                <a:cubicBezTo>
                  <a:pt x="940" y="555"/>
                  <a:pt x="939" y="556"/>
                  <a:pt x="937" y="557"/>
                </a:cubicBezTo>
                <a:cubicBezTo>
                  <a:pt x="935" y="557"/>
                  <a:pt x="934" y="559"/>
                  <a:pt x="933" y="560"/>
                </a:cubicBezTo>
                <a:cubicBezTo>
                  <a:pt x="930" y="561"/>
                  <a:pt x="928" y="563"/>
                  <a:pt x="925" y="565"/>
                </a:cubicBezTo>
                <a:cubicBezTo>
                  <a:pt x="924" y="566"/>
                  <a:pt x="922" y="567"/>
                  <a:pt x="921" y="568"/>
                </a:cubicBezTo>
                <a:cubicBezTo>
                  <a:pt x="920" y="568"/>
                  <a:pt x="919" y="569"/>
                  <a:pt x="918" y="570"/>
                </a:cubicBezTo>
                <a:cubicBezTo>
                  <a:pt x="917" y="571"/>
                  <a:pt x="917" y="573"/>
                  <a:pt x="918" y="574"/>
                </a:cubicBezTo>
                <a:cubicBezTo>
                  <a:pt x="918" y="575"/>
                  <a:pt x="919" y="576"/>
                  <a:pt x="920" y="578"/>
                </a:cubicBezTo>
                <a:cubicBezTo>
                  <a:pt x="921" y="579"/>
                  <a:pt x="921" y="580"/>
                  <a:pt x="922" y="581"/>
                </a:cubicBezTo>
                <a:cubicBezTo>
                  <a:pt x="923" y="582"/>
                  <a:pt x="924" y="583"/>
                  <a:pt x="925" y="584"/>
                </a:cubicBezTo>
                <a:cubicBezTo>
                  <a:pt x="928" y="586"/>
                  <a:pt x="929" y="588"/>
                  <a:pt x="930" y="591"/>
                </a:cubicBezTo>
                <a:cubicBezTo>
                  <a:pt x="931" y="593"/>
                  <a:pt x="932" y="594"/>
                  <a:pt x="932" y="595"/>
                </a:cubicBezTo>
                <a:cubicBezTo>
                  <a:pt x="933" y="596"/>
                  <a:pt x="933" y="598"/>
                  <a:pt x="933" y="599"/>
                </a:cubicBezTo>
                <a:cubicBezTo>
                  <a:pt x="933" y="600"/>
                  <a:pt x="934" y="602"/>
                  <a:pt x="933" y="602"/>
                </a:cubicBezTo>
                <a:cubicBezTo>
                  <a:pt x="932" y="603"/>
                  <a:pt x="930" y="602"/>
                  <a:pt x="929" y="602"/>
                </a:cubicBezTo>
                <a:cubicBezTo>
                  <a:pt x="926" y="601"/>
                  <a:pt x="923" y="600"/>
                  <a:pt x="920" y="600"/>
                </a:cubicBezTo>
                <a:cubicBezTo>
                  <a:pt x="918" y="600"/>
                  <a:pt x="917" y="600"/>
                  <a:pt x="915" y="600"/>
                </a:cubicBezTo>
                <a:cubicBezTo>
                  <a:pt x="914" y="599"/>
                  <a:pt x="912" y="599"/>
                  <a:pt x="911" y="599"/>
                </a:cubicBezTo>
                <a:cubicBezTo>
                  <a:pt x="910" y="599"/>
                  <a:pt x="909" y="599"/>
                  <a:pt x="908" y="599"/>
                </a:cubicBezTo>
                <a:cubicBezTo>
                  <a:pt x="906" y="598"/>
                  <a:pt x="904" y="599"/>
                  <a:pt x="903" y="598"/>
                </a:cubicBezTo>
                <a:cubicBezTo>
                  <a:pt x="900" y="598"/>
                  <a:pt x="896" y="597"/>
                  <a:pt x="893" y="597"/>
                </a:cubicBezTo>
                <a:cubicBezTo>
                  <a:pt x="892" y="597"/>
                  <a:pt x="891" y="596"/>
                  <a:pt x="889" y="596"/>
                </a:cubicBezTo>
                <a:cubicBezTo>
                  <a:pt x="888" y="596"/>
                  <a:pt x="888" y="596"/>
                  <a:pt x="887" y="597"/>
                </a:cubicBezTo>
                <a:cubicBezTo>
                  <a:pt x="887" y="598"/>
                  <a:pt x="888" y="598"/>
                  <a:pt x="887" y="598"/>
                </a:cubicBezTo>
                <a:cubicBezTo>
                  <a:pt x="886" y="598"/>
                  <a:pt x="885" y="598"/>
                  <a:pt x="885" y="598"/>
                </a:cubicBezTo>
                <a:cubicBezTo>
                  <a:pt x="884" y="597"/>
                  <a:pt x="885" y="597"/>
                  <a:pt x="885" y="596"/>
                </a:cubicBezTo>
                <a:cubicBezTo>
                  <a:pt x="886" y="596"/>
                  <a:pt x="886" y="595"/>
                  <a:pt x="887" y="595"/>
                </a:cubicBezTo>
                <a:cubicBezTo>
                  <a:pt x="888" y="595"/>
                  <a:pt x="888" y="595"/>
                  <a:pt x="889" y="595"/>
                </a:cubicBezTo>
                <a:cubicBezTo>
                  <a:pt x="890" y="595"/>
                  <a:pt x="892" y="595"/>
                  <a:pt x="892" y="594"/>
                </a:cubicBezTo>
                <a:cubicBezTo>
                  <a:pt x="893" y="592"/>
                  <a:pt x="891" y="592"/>
                  <a:pt x="890" y="591"/>
                </a:cubicBezTo>
                <a:cubicBezTo>
                  <a:pt x="888" y="591"/>
                  <a:pt x="887" y="590"/>
                  <a:pt x="886" y="590"/>
                </a:cubicBezTo>
                <a:cubicBezTo>
                  <a:pt x="884" y="590"/>
                  <a:pt x="883" y="589"/>
                  <a:pt x="882" y="588"/>
                </a:cubicBezTo>
                <a:cubicBezTo>
                  <a:pt x="879" y="587"/>
                  <a:pt x="877" y="585"/>
                  <a:pt x="874" y="584"/>
                </a:cubicBezTo>
                <a:cubicBezTo>
                  <a:pt x="873" y="584"/>
                  <a:pt x="872" y="583"/>
                  <a:pt x="870" y="582"/>
                </a:cubicBezTo>
                <a:cubicBezTo>
                  <a:pt x="869" y="582"/>
                  <a:pt x="867" y="581"/>
                  <a:pt x="866" y="581"/>
                </a:cubicBezTo>
                <a:cubicBezTo>
                  <a:pt x="865" y="581"/>
                  <a:pt x="863" y="581"/>
                  <a:pt x="862" y="582"/>
                </a:cubicBezTo>
                <a:cubicBezTo>
                  <a:pt x="861" y="583"/>
                  <a:pt x="861" y="584"/>
                  <a:pt x="861" y="586"/>
                </a:cubicBezTo>
                <a:cubicBezTo>
                  <a:pt x="861" y="588"/>
                  <a:pt x="860" y="588"/>
                  <a:pt x="859" y="589"/>
                </a:cubicBezTo>
                <a:cubicBezTo>
                  <a:pt x="858" y="590"/>
                  <a:pt x="857" y="590"/>
                  <a:pt x="856" y="590"/>
                </a:cubicBezTo>
                <a:cubicBezTo>
                  <a:pt x="855" y="590"/>
                  <a:pt x="854" y="589"/>
                  <a:pt x="854" y="589"/>
                </a:cubicBezTo>
                <a:cubicBezTo>
                  <a:pt x="853" y="590"/>
                  <a:pt x="853" y="591"/>
                  <a:pt x="854" y="591"/>
                </a:cubicBezTo>
                <a:cubicBezTo>
                  <a:pt x="854" y="591"/>
                  <a:pt x="855" y="591"/>
                  <a:pt x="855" y="592"/>
                </a:cubicBezTo>
                <a:cubicBezTo>
                  <a:pt x="856" y="593"/>
                  <a:pt x="856" y="594"/>
                  <a:pt x="856" y="594"/>
                </a:cubicBezTo>
                <a:cubicBezTo>
                  <a:pt x="857" y="595"/>
                  <a:pt x="858" y="596"/>
                  <a:pt x="859" y="597"/>
                </a:cubicBezTo>
                <a:cubicBezTo>
                  <a:pt x="860" y="598"/>
                  <a:pt x="861" y="600"/>
                  <a:pt x="862" y="601"/>
                </a:cubicBezTo>
                <a:cubicBezTo>
                  <a:pt x="863" y="602"/>
                  <a:pt x="864" y="603"/>
                  <a:pt x="865" y="604"/>
                </a:cubicBezTo>
                <a:cubicBezTo>
                  <a:pt x="867" y="604"/>
                  <a:pt x="867" y="606"/>
                  <a:pt x="868" y="607"/>
                </a:cubicBezTo>
                <a:cubicBezTo>
                  <a:pt x="869" y="608"/>
                  <a:pt x="870" y="609"/>
                  <a:pt x="872" y="608"/>
                </a:cubicBezTo>
                <a:cubicBezTo>
                  <a:pt x="872" y="608"/>
                  <a:pt x="873" y="608"/>
                  <a:pt x="874" y="607"/>
                </a:cubicBezTo>
                <a:cubicBezTo>
                  <a:pt x="875" y="607"/>
                  <a:pt x="875" y="607"/>
                  <a:pt x="876" y="607"/>
                </a:cubicBezTo>
                <a:cubicBezTo>
                  <a:pt x="878" y="608"/>
                  <a:pt x="877" y="606"/>
                  <a:pt x="879" y="605"/>
                </a:cubicBezTo>
                <a:cubicBezTo>
                  <a:pt x="881" y="605"/>
                  <a:pt x="880" y="608"/>
                  <a:pt x="881" y="608"/>
                </a:cubicBezTo>
                <a:cubicBezTo>
                  <a:pt x="881" y="609"/>
                  <a:pt x="882" y="609"/>
                  <a:pt x="883" y="609"/>
                </a:cubicBezTo>
                <a:cubicBezTo>
                  <a:pt x="884" y="610"/>
                  <a:pt x="884" y="610"/>
                  <a:pt x="884" y="611"/>
                </a:cubicBezTo>
                <a:cubicBezTo>
                  <a:pt x="884" y="612"/>
                  <a:pt x="884" y="614"/>
                  <a:pt x="885" y="615"/>
                </a:cubicBezTo>
                <a:cubicBezTo>
                  <a:pt x="885" y="616"/>
                  <a:pt x="886" y="618"/>
                  <a:pt x="885" y="619"/>
                </a:cubicBezTo>
                <a:cubicBezTo>
                  <a:pt x="884" y="620"/>
                  <a:pt x="883" y="621"/>
                  <a:pt x="882" y="621"/>
                </a:cubicBezTo>
                <a:cubicBezTo>
                  <a:pt x="881" y="622"/>
                  <a:pt x="880" y="622"/>
                  <a:pt x="878" y="622"/>
                </a:cubicBezTo>
                <a:cubicBezTo>
                  <a:pt x="876" y="622"/>
                  <a:pt x="876" y="624"/>
                  <a:pt x="875" y="625"/>
                </a:cubicBezTo>
                <a:cubicBezTo>
                  <a:pt x="873" y="625"/>
                  <a:pt x="872" y="626"/>
                  <a:pt x="870" y="625"/>
                </a:cubicBezTo>
                <a:cubicBezTo>
                  <a:pt x="869" y="624"/>
                  <a:pt x="868" y="624"/>
                  <a:pt x="867" y="624"/>
                </a:cubicBezTo>
                <a:cubicBezTo>
                  <a:pt x="865" y="623"/>
                  <a:pt x="864" y="623"/>
                  <a:pt x="863" y="622"/>
                </a:cubicBezTo>
                <a:cubicBezTo>
                  <a:pt x="862" y="622"/>
                  <a:pt x="860" y="622"/>
                  <a:pt x="859" y="621"/>
                </a:cubicBezTo>
                <a:cubicBezTo>
                  <a:pt x="856" y="620"/>
                  <a:pt x="853" y="619"/>
                  <a:pt x="851" y="617"/>
                </a:cubicBezTo>
                <a:cubicBezTo>
                  <a:pt x="850" y="616"/>
                  <a:pt x="849" y="615"/>
                  <a:pt x="848" y="614"/>
                </a:cubicBezTo>
                <a:cubicBezTo>
                  <a:pt x="847" y="612"/>
                  <a:pt x="846" y="611"/>
                  <a:pt x="845" y="610"/>
                </a:cubicBezTo>
                <a:cubicBezTo>
                  <a:pt x="843" y="609"/>
                  <a:pt x="841" y="609"/>
                  <a:pt x="839" y="608"/>
                </a:cubicBezTo>
                <a:cubicBezTo>
                  <a:pt x="837" y="608"/>
                  <a:pt x="836" y="608"/>
                  <a:pt x="834" y="608"/>
                </a:cubicBezTo>
                <a:cubicBezTo>
                  <a:pt x="833" y="608"/>
                  <a:pt x="831" y="607"/>
                  <a:pt x="830" y="607"/>
                </a:cubicBezTo>
                <a:cubicBezTo>
                  <a:pt x="828" y="607"/>
                  <a:pt x="827" y="606"/>
                  <a:pt x="826" y="605"/>
                </a:cubicBezTo>
                <a:cubicBezTo>
                  <a:pt x="824" y="605"/>
                  <a:pt x="824" y="604"/>
                  <a:pt x="822" y="604"/>
                </a:cubicBezTo>
                <a:cubicBezTo>
                  <a:pt x="821" y="603"/>
                  <a:pt x="820" y="602"/>
                  <a:pt x="821" y="600"/>
                </a:cubicBezTo>
                <a:cubicBezTo>
                  <a:pt x="821" y="599"/>
                  <a:pt x="822" y="599"/>
                  <a:pt x="822" y="598"/>
                </a:cubicBezTo>
                <a:cubicBezTo>
                  <a:pt x="822" y="598"/>
                  <a:pt x="822" y="597"/>
                  <a:pt x="822" y="597"/>
                </a:cubicBezTo>
                <a:cubicBezTo>
                  <a:pt x="823" y="596"/>
                  <a:pt x="826" y="596"/>
                  <a:pt x="825" y="595"/>
                </a:cubicBezTo>
                <a:cubicBezTo>
                  <a:pt x="824" y="594"/>
                  <a:pt x="824" y="594"/>
                  <a:pt x="824" y="594"/>
                </a:cubicBezTo>
                <a:cubicBezTo>
                  <a:pt x="823" y="593"/>
                  <a:pt x="824" y="592"/>
                  <a:pt x="823" y="592"/>
                </a:cubicBezTo>
                <a:cubicBezTo>
                  <a:pt x="823" y="590"/>
                  <a:pt x="821" y="590"/>
                  <a:pt x="820" y="588"/>
                </a:cubicBezTo>
                <a:cubicBezTo>
                  <a:pt x="820" y="588"/>
                  <a:pt x="819" y="587"/>
                  <a:pt x="819" y="587"/>
                </a:cubicBezTo>
                <a:cubicBezTo>
                  <a:pt x="819" y="586"/>
                  <a:pt x="819" y="585"/>
                  <a:pt x="819" y="584"/>
                </a:cubicBezTo>
                <a:cubicBezTo>
                  <a:pt x="818" y="583"/>
                  <a:pt x="817" y="581"/>
                  <a:pt x="816" y="579"/>
                </a:cubicBezTo>
                <a:cubicBezTo>
                  <a:pt x="816" y="579"/>
                  <a:pt x="816" y="579"/>
                  <a:pt x="815" y="578"/>
                </a:cubicBezTo>
                <a:cubicBezTo>
                  <a:pt x="815" y="578"/>
                  <a:pt x="815" y="577"/>
                  <a:pt x="814" y="577"/>
                </a:cubicBezTo>
                <a:cubicBezTo>
                  <a:pt x="814" y="577"/>
                  <a:pt x="813" y="577"/>
                  <a:pt x="812" y="576"/>
                </a:cubicBezTo>
                <a:cubicBezTo>
                  <a:pt x="812" y="575"/>
                  <a:pt x="813" y="575"/>
                  <a:pt x="813" y="575"/>
                </a:cubicBezTo>
                <a:cubicBezTo>
                  <a:pt x="814" y="574"/>
                  <a:pt x="815" y="574"/>
                  <a:pt x="815" y="574"/>
                </a:cubicBezTo>
                <a:cubicBezTo>
                  <a:pt x="817" y="573"/>
                  <a:pt x="818" y="574"/>
                  <a:pt x="819" y="572"/>
                </a:cubicBezTo>
                <a:cubicBezTo>
                  <a:pt x="819" y="571"/>
                  <a:pt x="819" y="569"/>
                  <a:pt x="819" y="568"/>
                </a:cubicBezTo>
                <a:cubicBezTo>
                  <a:pt x="819" y="566"/>
                  <a:pt x="819" y="565"/>
                  <a:pt x="819" y="564"/>
                </a:cubicBezTo>
                <a:cubicBezTo>
                  <a:pt x="820" y="562"/>
                  <a:pt x="821" y="564"/>
                  <a:pt x="822" y="564"/>
                </a:cubicBezTo>
                <a:cubicBezTo>
                  <a:pt x="822" y="565"/>
                  <a:pt x="823" y="565"/>
                  <a:pt x="824" y="565"/>
                </a:cubicBezTo>
                <a:cubicBezTo>
                  <a:pt x="825" y="564"/>
                  <a:pt x="824" y="563"/>
                  <a:pt x="824" y="563"/>
                </a:cubicBezTo>
                <a:cubicBezTo>
                  <a:pt x="824" y="562"/>
                  <a:pt x="823" y="562"/>
                  <a:pt x="823" y="561"/>
                </a:cubicBezTo>
                <a:cubicBezTo>
                  <a:pt x="823" y="560"/>
                  <a:pt x="822" y="560"/>
                  <a:pt x="822" y="559"/>
                </a:cubicBezTo>
                <a:cubicBezTo>
                  <a:pt x="821" y="559"/>
                  <a:pt x="821" y="558"/>
                  <a:pt x="821" y="557"/>
                </a:cubicBezTo>
                <a:cubicBezTo>
                  <a:pt x="820" y="557"/>
                  <a:pt x="820" y="557"/>
                  <a:pt x="819" y="556"/>
                </a:cubicBezTo>
                <a:cubicBezTo>
                  <a:pt x="819" y="555"/>
                  <a:pt x="819" y="555"/>
                  <a:pt x="818" y="554"/>
                </a:cubicBezTo>
                <a:cubicBezTo>
                  <a:pt x="818" y="553"/>
                  <a:pt x="817" y="553"/>
                  <a:pt x="816" y="553"/>
                </a:cubicBezTo>
                <a:cubicBezTo>
                  <a:pt x="815" y="552"/>
                  <a:pt x="814" y="551"/>
                  <a:pt x="813" y="551"/>
                </a:cubicBezTo>
                <a:cubicBezTo>
                  <a:pt x="811" y="550"/>
                  <a:pt x="810" y="550"/>
                  <a:pt x="808" y="550"/>
                </a:cubicBezTo>
                <a:cubicBezTo>
                  <a:pt x="807" y="550"/>
                  <a:pt x="806" y="549"/>
                  <a:pt x="804" y="548"/>
                </a:cubicBezTo>
                <a:cubicBezTo>
                  <a:pt x="803" y="547"/>
                  <a:pt x="801" y="548"/>
                  <a:pt x="800" y="547"/>
                </a:cubicBezTo>
                <a:cubicBezTo>
                  <a:pt x="798" y="547"/>
                  <a:pt x="797" y="546"/>
                  <a:pt x="796" y="546"/>
                </a:cubicBezTo>
                <a:cubicBezTo>
                  <a:pt x="795" y="546"/>
                  <a:pt x="794" y="546"/>
                  <a:pt x="794" y="545"/>
                </a:cubicBezTo>
                <a:cubicBezTo>
                  <a:pt x="793" y="545"/>
                  <a:pt x="794" y="544"/>
                  <a:pt x="794" y="544"/>
                </a:cubicBezTo>
                <a:cubicBezTo>
                  <a:pt x="796" y="544"/>
                  <a:pt x="797" y="544"/>
                  <a:pt x="798" y="543"/>
                </a:cubicBezTo>
                <a:cubicBezTo>
                  <a:pt x="799" y="543"/>
                  <a:pt x="800" y="541"/>
                  <a:pt x="799" y="540"/>
                </a:cubicBezTo>
                <a:cubicBezTo>
                  <a:pt x="798" y="539"/>
                  <a:pt x="796" y="539"/>
                  <a:pt x="795" y="539"/>
                </a:cubicBezTo>
                <a:cubicBezTo>
                  <a:pt x="794" y="539"/>
                  <a:pt x="793" y="538"/>
                  <a:pt x="792" y="538"/>
                </a:cubicBezTo>
                <a:cubicBezTo>
                  <a:pt x="791" y="538"/>
                  <a:pt x="790" y="539"/>
                  <a:pt x="789" y="538"/>
                </a:cubicBezTo>
                <a:cubicBezTo>
                  <a:pt x="788" y="538"/>
                  <a:pt x="789" y="537"/>
                  <a:pt x="788" y="537"/>
                </a:cubicBezTo>
                <a:cubicBezTo>
                  <a:pt x="787" y="536"/>
                  <a:pt x="786" y="536"/>
                  <a:pt x="786" y="536"/>
                </a:cubicBezTo>
                <a:cubicBezTo>
                  <a:pt x="785" y="536"/>
                  <a:pt x="787" y="536"/>
                  <a:pt x="787" y="536"/>
                </a:cubicBezTo>
                <a:cubicBezTo>
                  <a:pt x="787" y="535"/>
                  <a:pt x="788" y="535"/>
                  <a:pt x="788" y="535"/>
                </a:cubicBezTo>
                <a:cubicBezTo>
                  <a:pt x="789" y="535"/>
                  <a:pt x="792" y="534"/>
                  <a:pt x="790" y="533"/>
                </a:cubicBezTo>
                <a:cubicBezTo>
                  <a:pt x="790" y="533"/>
                  <a:pt x="789" y="533"/>
                  <a:pt x="788" y="533"/>
                </a:cubicBezTo>
                <a:cubicBezTo>
                  <a:pt x="788" y="533"/>
                  <a:pt x="787" y="532"/>
                  <a:pt x="786" y="532"/>
                </a:cubicBezTo>
                <a:cubicBezTo>
                  <a:pt x="785" y="532"/>
                  <a:pt x="783" y="533"/>
                  <a:pt x="782" y="532"/>
                </a:cubicBezTo>
                <a:cubicBezTo>
                  <a:pt x="782" y="531"/>
                  <a:pt x="783" y="530"/>
                  <a:pt x="783" y="530"/>
                </a:cubicBezTo>
                <a:cubicBezTo>
                  <a:pt x="782" y="528"/>
                  <a:pt x="779" y="529"/>
                  <a:pt x="778" y="529"/>
                </a:cubicBezTo>
                <a:cubicBezTo>
                  <a:pt x="778" y="528"/>
                  <a:pt x="777" y="528"/>
                  <a:pt x="777" y="527"/>
                </a:cubicBezTo>
                <a:cubicBezTo>
                  <a:pt x="775" y="527"/>
                  <a:pt x="774" y="527"/>
                  <a:pt x="774" y="525"/>
                </a:cubicBezTo>
                <a:cubicBezTo>
                  <a:pt x="774" y="524"/>
                  <a:pt x="774" y="524"/>
                  <a:pt x="775" y="523"/>
                </a:cubicBezTo>
                <a:cubicBezTo>
                  <a:pt x="775" y="523"/>
                  <a:pt x="776" y="522"/>
                  <a:pt x="776" y="522"/>
                </a:cubicBezTo>
                <a:cubicBezTo>
                  <a:pt x="776" y="521"/>
                  <a:pt x="775" y="522"/>
                  <a:pt x="775" y="521"/>
                </a:cubicBezTo>
                <a:cubicBezTo>
                  <a:pt x="774" y="521"/>
                  <a:pt x="774" y="520"/>
                  <a:pt x="773" y="520"/>
                </a:cubicBezTo>
                <a:cubicBezTo>
                  <a:pt x="772" y="519"/>
                  <a:pt x="771" y="519"/>
                  <a:pt x="770" y="519"/>
                </a:cubicBezTo>
                <a:cubicBezTo>
                  <a:pt x="770" y="518"/>
                  <a:pt x="770" y="518"/>
                  <a:pt x="770" y="518"/>
                </a:cubicBezTo>
                <a:cubicBezTo>
                  <a:pt x="769" y="518"/>
                  <a:pt x="769" y="517"/>
                  <a:pt x="768" y="517"/>
                </a:cubicBezTo>
                <a:cubicBezTo>
                  <a:pt x="770" y="517"/>
                  <a:pt x="771" y="518"/>
                  <a:pt x="772" y="518"/>
                </a:cubicBezTo>
                <a:cubicBezTo>
                  <a:pt x="773" y="518"/>
                  <a:pt x="774" y="518"/>
                  <a:pt x="775" y="518"/>
                </a:cubicBezTo>
                <a:cubicBezTo>
                  <a:pt x="775" y="518"/>
                  <a:pt x="776" y="518"/>
                  <a:pt x="777" y="519"/>
                </a:cubicBezTo>
                <a:cubicBezTo>
                  <a:pt x="778" y="519"/>
                  <a:pt x="779" y="519"/>
                  <a:pt x="781" y="519"/>
                </a:cubicBezTo>
                <a:cubicBezTo>
                  <a:pt x="781" y="519"/>
                  <a:pt x="782" y="519"/>
                  <a:pt x="782" y="520"/>
                </a:cubicBezTo>
                <a:cubicBezTo>
                  <a:pt x="783" y="520"/>
                  <a:pt x="783" y="520"/>
                  <a:pt x="782" y="521"/>
                </a:cubicBezTo>
                <a:cubicBezTo>
                  <a:pt x="780" y="522"/>
                  <a:pt x="782" y="522"/>
                  <a:pt x="783" y="523"/>
                </a:cubicBezTo>
                <a:cubicBezTo>
                  <a:pt x="785" y="524"/>
                  <a:pt x="784" y="526"/>
                  <a:pt x="786" y="526"/>
                </a:cubicBezTo>
                <a:cubicBezTo>
                  <a:pt x="786" y="527"/>
                  <a:pt x="787" y="526"/>
                  <a:pt x="788" y="527"/>
                </a:cubicBezTo>
                <a:cubicBezTo>
                  <a:pt x="789" y="527"/>
                  <a:pt x="789" y="527"/>
                  <a:pt x="789" y="528"/>
                </a:cubicBezTo>
                <a:cubicBezTo>
                  <a:pt x="790" y="529"/>
                  <a:pt x="791" y="529"/>
                  <a:pt x="793" y="530"/>
                </a:cubicBezTo>
                <a:cubicBezTo>
                  <a:pt x="793" y="530"/>
                  <a:pt x="794" y="531"/>
                  <a:pt x="794" y="531"/>
                </a:cubicBezTo>
                <a:cubicBezTo>
                  <a:pt x="795" y="532"/>
                  <a:pt x="795" y="532"/>
                  <a:pt x="796" y="532"/>
                </a:cubicBezTo>
                <a:cubicBezTo>
                  <a:pt x="797" y="532"/>
                  <a:pt x="799" y="532"/>
                  <a:pt x="800" y="532"/>
                </a:cubicBezTo>
                <a:cubicBezTo>
                  <a:pt x="802" y="533"/>
                  <a:pt x="803" y="533"/>
                  <a:pt x="804" y="533"/>
                </a:cubicBezTo>
                <a:cubicBezTo>
                  <a:pt x="805" y="533"/>
                  <a:pt x="805" y="532"/>
                  <a:pt x="806" y="532"/>
                </a:cubicBezTo>
                <a:cubicBezTo>
                  <a:pt x="807" y="531"/>
                  <a:pt x="807" y="531"/>
                  <a:pt x="808" y="531"/>
                </a:cubicBezTo>
                <a:cubicBezTo>
                  <a:pt x="808" y="531"/>
                  <a:pt x="809" y="531"/>
                  <a:pt x="810" y="531"/>
                </a:cubicBezTo>
                <a:cubicBezTo>
                  <a:pt x="811" y="531"/>
                  <a:pt x="811" y="532"/>
                  <a:pt x="812" y="533"/>
                </a:cubicBezTo>
                <a:cubicBezTo>
                  <a:pt x="813" y="533"/>
                  <a:pt x="815" y="533"/>
                  <a:pt x="815" y="535"/>
                </a:cubicBezTo>
                <a:cubicBezTo>
                  <a:pt x="815" y="536"/>
                  <a:pt x="814" y="537"/>
                  <a:pt x="816" y="538"/>
                </a:cubicBezTo>
                <a:cubicBezTo>
                  <a:pt x="818" y="538"/>
                  <a:pt x="819" y="537"/>
                  <a:pt x="821" y="537"/>
                </a:cubicBezTo>
                <a:cubicBezTo>
                  <a:pt x="823" y="537"/>
                  <a:pt x="826" y="537"/>
                  <a:pt x="828" y="538"/>
                </a:cubicBezTo>
                <a:cubicBezTo>
                  <a:pt x="829" y="538"/>
                  <a:pt x="830" y="539"/>
                  <a:pt x="831" y="539"/>
                </a:cubicBezTo>
                <a:cubicBezTo>
                  <a:pt x="833" y="539"/>
                  <a:pt x="835" y="540"/>
                  <a:pt x="837" y="540"/>
                </a:cubicBezTo>
                <a:cubicBezTo>
                  <a:pt x="839" y="541"/>
                  <a:pt x="841" y="541"/>
                  <a:pt x="844" y="542"/>
                </a:cubicBezTo>
                <a:cubicBezTo>
                  <a:pt x="846" y="542"/>
                  <a:pt x="849" y="543"/>
                  <a:pt x="851" y="543"/>
                </a:cubicBezTo>
                <a:cubicBezTo>
                  <a:pt x="853" y="544"/>
                  <a:pt x="855" y="545"/>
                  <a:pt x="858" y="545"/>
                </a:cubicBezTo>
                <a:cubicBezTo>
                  <a:pt x="860" y="546"/>
                  <a:pt x="862" y="546"/>
                  <a:pt x="864" y="547"/>
                </a:cubicBezTo>
                <a:cubicBezTo>
                  <a:pt x="867" y="548"/>
                  <a:pt x="869" y="549"/>
                  <a:pt x="872" y="549"/>
                </a:cubicBezTo>
                <a:cubicBezTo>
                  <a:pt x="874" y="549"/>
                  <a:pt x="876" y="550"/>
                  <a:pt x="879" y="551"/>
                </a:cubicBezTo>
                <a:cubicBezTo>
                  <a:pt x="880" y="551"/>
                  <a:pt x="882" y="551"/>
                  <a:pt x="884" y="552"/>
                </a:cubicBezTo>
                <a:cubicBezTo>
                  <a:pt x="888" y="553"/>
                  <a:pt x="891" y="553"/>
                  <a:pt x="895" y="553"/>
                </a:cubicBezTo>
                <a:cubicBezTo>
                  <a:pt x="897" y="553"/>
                  <a:pt x="899" y="553"/>
                  <a:pt x="901" y="553"/>
                </a:cubicBezTo>
                <a:cubicBezTo>
                  <a:pt x="906" y="553"/>
                  <a:pt x="910" y="552"/>
                  <a:pt x="915" y="550"/>
                </a:cubicBezTo>
                <a:cubicBezTo>
                  <a:pt x="916" y="549"/>
                  <a:pt x="917" y="549"/>
                  <a:pt x="918" y="548"/>
                </a:cubicBezTo>
                <a:cubicBezTo>
                  <a:pt x="919" y="548"/>
                  <a:pt x="920" y="548"/>
                  <a:pt x="921" y="548"/>
                </a:cubicBezTo>
                <a:cubicBezTo>
                  <a:pt x="924" y="548"/>
                  <a:pt x="925" y="547"/>
                  <a:pt x="928" y="546"/>
                </a:cubicBezTo>
                <a:cubicBezTo>
                  <a:pt x="929" y="545"/>
                  <a:pt x="931" y="544"/>
                  <a:pt x="932" y="542"/>
                </a:cubicBezTo>
                <a:cubicBezTo>
                  <a:pt x="934" y="541"/>
                  <a:pt x="936" y="540"/>
                  <a:pt x="937" y="538"/>
                </a:cubicBezTo>
                <a:cubicBezTo>
                  <a:pt x="939" y="537"/>
                  <a:pt x="939" y="535"/>
                  <a:pt x="940" y="533"/>
                </a:cubicBezTo>
                <a:cubicBezTo>
                  <a:pt x="942" y="531"/>
                  <a:pt x="944" y="529"/>
                  <a:pt x="946" y="528"/>
                </a:cubicBezTo>
                <a:cubicBezTo>
                  <a:pt x="948" y="526"/>
                  <a:pt x="949" y="524"/>
                  <a:pt x="950" y="521"/>
                </a:cubicBezTo>
                <a:cubicBezTo>
                  <a:pt x="951" y="520"/>
                  <a:pt x="951" y="518"/>
                  <a:pt x="951" y="517"/>
                </a:cubicBezTo>
                <a:cubicBezTo>
                  <a:pt x="951" y="516"/>
                  <a:pt x="949" y="515"/>
                  <a:pt x="948" y="515"/>
                </a:cubicBezTo>
                <a:cubicBezTo>
                  <a:pt x="947" y="514"/>
                  <a:pt x="946" y="514"/>
                  <a:pt x="945" y="512"/>
                </a:cubicBezTo>
                <a:cubicBezTo>
                  <a:pt x="945" y="511"/>
                  <a:pt x="946" y="509"/>
                  <a:pt x="945" y="507"/>
                </a:cubicBezTo>
                <a:cubicBezTo>
                  <a:pt x="945" y="507"/>
                  <a:pt x="944" y="507"/>
                  <a:pt x="944" y="506"/>
                </a:cubicBezTo>
                <a:cubicBezTo>
                  <a:pt x="943" y="504"/>
                  <a:pt x="945" y="499"/>
                  <a:pt x="941" y="498"/>
                </a:cubicBezTo>
                <a:cubicBezTo>
                  <a:pt x="940" y="497"/>
                  <a:pt x="938" y="498"/>
                  <a:pt x="937" y="498"/>
                </a:cubicBezTo>
                <a:cubicBezTo>
                  <a:pt x="936" y="498"/>
                  <a:pt x="934" y="497"/>
                  <a:pt x="933" y="497"/>
                </a:cubicBezTo>
                <a:cubicBezTo>
                  <a:pt x="932" y="496"/>
                  <a:pt x="931" y="495"/>
                  <a:pt x="930" y="494"/>
                </a:cubicBezTo>
                <a:cubicBezTo>
                  <a:pt x="929" y="493"/>
                  <a:pt x="928" y="492"/>
                  <a:pt x="927" y="490"/>
                </a:cubicBezTo>
                <a:cubicBezTo>
                  <a:pt x="925" y="489"/>
                  <a:pt x="922" y="487"/>
                  <a:pt x="920" y="484"/>
                </a:cubicBezTo>
                <a:cubicBezTo>
                  <a:pt x="920" y="484"/>
                  <a:pt x="919" y="483"/>
                  <a:pt x="919" y="483"/>
                </a:cubicBezTo>
                <a:cubicBezTo>
                  <a:pt x="918" y="483"/>
                  <a:pt x="918" y="484"/>
                  <a:pt x="918" y="484"/>
                </a:cubicBezTo>
                <a:cubicBezTo>
                  <a:pt x="918" y="485"/>
                  <a:pt x="919" y="486"/>
                  <a:pt x="918" y="486"/>
                </a:cubicBezTo>
                <a:cubicBezTo>
                  <a:pt x="917" y="486"/>
                  <a:pt x="917" y="485"/>
                  <a:pt x="916" y="484"/>
                </a:cubicBezTo>
                <a:cubicBezTo>
                  <a:pt x="915" y="484"/>
                  <a:pt x="913" y="484"/>
                  <a:pt x="912" y="484"/>
                </a:cubicBezTo>
                <a:cubicBezTo>
                  <a:pt x="910" y="483"/>
                  <a:pt x="909" y="482"/>
                  <a:pt x="907" y="482"/>
                </a:cubicBezTo>
                <a:cubicBezTo>
                  <a:pt x="906" y="481"/>
                  <a:pt x="905" y="481"/>
                  <a:pt x="903" y="480"/>
                </a:cubicBezTo>
                <a:cubicBezTo>
                  <a:pt x="901" y="480"/>
                  <a:pt x="899" y="479"/>
                  <a:pt x="898" y="479"/>
                </a:cubicBezTo>
                <a:cubicBezTo>
                  <a:pt x="894" y="478"/>
                  <a:pt x="892" y="478"/>
                  <a:pt x="889" y="475"/>
                </a:cubicBezTo>
                <a:cubicBezTo>
                  <a:pt x="887" y="472"/>
                  <a:pt x="884" y="469"/>
                  <a:pt x="880" y="467"/>
                </a:cubicBezTo>
                <a:cubicBezTo>
                  <a:pt x="879" y="467"/>
                  <a:pt x="878" y="467"/>
                  <a:pt x="876" y="466"/>
                </a:cubicBezTo>
                <a:cubicBezTo>
                  <a:pt x="875" y="465"/>
                  <a:pt x="874" y="464"/>
                  <a:pt x="872" y="464"/>
                </a:cubicBezTo>
                <a:cubicBezTo>
                  <a:pt x="871" y="463"/>
                  <a:pt x="869" y="462"/>
                  <a:pt x="868" y="461"/>
                </a:cubicBezTo>
                <a:cubicBezTo>
                  <a:pt x="867" y="461"/>
                  <a:pt x="865" y="460"/>
                  <a:pt x="864" y="460"/>
                </a:cubicBezTo>
                <a:cubicBezTo>
                  <a:pt x="862" y="459"/>
                  <a:pt x="861" y="459"/>
                  <a:pt x="860" y="458"/>
                </a:cubicBezTo>
                <a:cubicBezTo>
                  <a:pt x="858" y="457"/>
                  <a:pt x="857" y="456"/>
                  <a:pt x="855" y="455"/>
                </a:cubicBezTo>
                <a:cubicBezTo>
                  <a:pt x="854" y="455"/>
                  <a:pt x="852" y="454"/>
                  <a:pt x="850" y="454"/>
                </a:cubicBezTo>
                <a:cubicBezTo>
                  <a:pt x="849" y="453"/>
                  <a:pt x="847" y="452"/>
                  <a:pt x="846" y="452"/>
                </a:cubicBezTo>
                <a:cubicBezTo>
                  <a:pt x="844" y="451"/>
                  <a:pt x="843" y="450"/>
                  <a:pt x="841" y="450"/>
                </a:cubicBezTo>
                <a:cubicBezTo>
                  <a:pt x="840" y="449"/>
                  <a:pt x="838" y="448"/>
                  <a:pt x="837" y="448"/>
                </a:cubicBezTo>
                <a:cubicBezTo>
                  <a:pt x="836" y="447"/>
                  <a:pt x="834" y="446"/>
                  <a:pt x="833" y="446"/>
                </a:cubicBezTo>
                <a:cubicBezTo>
                  <a:pt x="830" y="445"/>
                  <a:pt x="826" y="446"/>
                  <a:pt x="823" y="445"/>
                </a:cubicBezTo>
                <a:cubicBezTo>
                  <a:pt x="821" y="445"/>
                  <a:pt x="818" y="444"/>
                  <a:pt x="815" y="444"/>
                </a:cubicBezTo>
                <a:cubicBezTo>
                  <a:pt x="812" y="443"/>
                  <a:pt x="809" y="444"/>
                  <a:pt x="807" y="443"/>
                </a:cubicBezTo>
                <a:cubicBezTo>
                  <a:pt x="804" y="443"/>
                  <a:pt x="802" y="443"/>
                  <a:pt x="800" y="443"/>
                </a:cubicBezTo>
                <a:cubicBezTo>
                  <a:pt x="800" y="443"/>
                  <a:pt x="799" y="443"/>
                  <a:pt x="798" y="443"/>
                </a:cubicBezTo>
                <a:cubicBezTo>
                  <a:pt x="797" y="444"/>
                  <a:pt x="797" y="444"/>
                  <a:pt x="797" y="445"/>
                </a:cubicBezTo>
                <a:cubicBezTo>
                  <a:pt x="796" y="446"/>
                  <a:pt x="796" y="446"/>
                  <a:pt x="796" y="447"/>
                </a:cubicBezTo>
                <a:cubicBezTo>
                  <a:pt x="796" y="448"/>
                  <a:pt x="795" y="450"/>
                  <a:pt x="794" y="451"/>
                </a:cubicBezTo>
                <a:cubicBezTo>
                  <a:pt x="792" y="451"/>
                  <a:pt x="791" y="452"/>
                  <a:pt x="790" y="452"/>
                </a:cubicBezTo>
                <a:cubicBezTo>
                  <a:pt x="789" y="453"/>
                  <a:pt x="787" y="453"/>
                  <a:pt x="787" y="455"/>
                </a:cubicBezTo>
                <a:cubicBezTo>
                  <a:pt x="787" y="453"/>
                  <a:pt x="788" y="452"/>
                  <a:pt x="789" y="452"/>
                </a:cubicBezTo>
                <a:cubicBezTo>
                  <a:pt x="790" y="452"/>
                  <a:pt x="790" y="452"/>
                  <a:pt x="791" y="452"/>
                </a:cubicBezTo>
                <a:cubicBezTo>
                  <a:pt x="791" y="451"/>
                  <a:pt x="792" y="451"/>
                  <a:pt x="792" y="450"/>
                </a:cubicBezTo>
                <a:cubicBezTo>
                  <a:pt x="793" y="450"/>
                  <a:pt x="795" y="449"/>
                  <a:pt x="795" y="448"/>
                </a:cubicBezTo>
                <a:cubicBezTo>
                  <a:pt x="795" y="447"/>
                  <a:pt x="793" y="448"/>
                  <a:pt x="793" y="448"/>
                </a:cubicBezTo>
                <a:cubicBezTo>
                  <a:pt x="792" y="448"/>
                  <a:pt x="792" y="447"/>
                  <a:pt x="792" y="447"/>
                </a:cubicBezTo>
                <a:cubicBezTo>
                  <a:pt x="791" y="446"/>
                  <a:pt x="790" y="446"/>
                  <a:pt x="791" y="445"/>
                </a:cubicBezTo>
                <a:cubicBezTo>
                  <a:pt x="791" y="444"/>
                  <a:pt x="792" y="445"/>
                  <a:pt x="793" y="445"/>
                </a:cubicBezTo>
                <a:cubicBezTo>
                  <a:pt x="794" y="444"/>
                  <a:pt x="794" y="442"/>
                  <a:pt x="793" y="441"/>
                </a:cubicBezTo>
                <a:cubicBezTo>
                  <a:pt x="793" y="440"/>
                  <a:pt x="793" y="439"/>
                  <a:pt x="792" y="440"/>
                </a:cubicBezTo>
                <a:cubicBezTo>
                  <a:pt x="792" y="440"/>
                  <a:pt x="792" y="441"/>
                  <a:pt x="791" y="441"/>
                </a:cubicBezTo>
                <a:cubicBezTo>
                  <a:pt x="790" y="441"/>
                  <a:pt x="789" y="441"/>
                  <a:pt x="789" y="441"/>
                </a:cubicBezTo>
                <a:cubicBezTo>
                  <a:pt x="788" y="442"/>
                  <a:pt x="788" y="442"/>
                  <a:pt x="787" y="442"/>
                </a:cubicBezTo>
                <a:cubicBezTo>
                  <a:pt x="787" y="442"/>
                  <a:pt x="787" y="442"/>
                  <a:pt x="786" y="443"/>
                </a:cubicBezTo>
                <a:cubicBezTo>
                  <a:pt x="785" y="443"/>
                  <a:pt x="783" y="444"/>
                  <a:pt x="783" y="443"/>
                </a:cubicBezTo>
                <a:cubicBezTo>
                  <a:pt x="782" y="443"/>
                  <a:pt x="783" y="442"/>
                  <a:pt x="782" y="442"/>
                </a:cubicBezTo>
                <a:cubicBezTo>
                  <a:pt x="781" y="442"/>
                  <a:pt x="780" y="442"/>
                  <a:pt x="780" y="442"/>
                </a:cubicBezTo>
                <a:cubicBezTo>
                  <a:pt x="779" y="442"/>
                  <a:pt x="779" y="441"/>
                  <a:pt x="778" y="441"/>
                </a:cubicBezTo>
                <a:cubicBezTo>
                  <a:pt x="776" y="440"/>
                  <a:pt x="774" y="442"/>
                  <a:pt x="773" y="441"/>
                </a:cubicBezTo>
                <a:cubicBezTo>
                  <a:pt x="772" y="440"/>
                  <a:pt x="772" y="440"/>
                  <a:pt x="771" y="440"/>
                </a:cubicBezTo>
                <a:cubicBezTo>
                  <a:pt x="771" y="439"/>
                  <a:pt x="770" y="439"/>
                  <a:pt x="769" y="439"/>
                </a:cubicBezTo>
                <a:cubicBezTo>
                  <a:pt x="769" y="438"/>
                  <a:pt x="769" y="438"/>
                  <a:pt x="769" y="437"/>
                </a:cubicBezTo>
                <a:cubicBezTo>
                  <a:pt x="768" y="436"/>
                  <a:pt x="768" y="436"/>
                  <a:pt x="767" y="436"/>
                </a:cubicBezTo>
                <a:cubicBezTo>
                  <a:pt x="766" y="435"/>
                  <a:pt x="766" y="433"/>
                  <a:pt x="767" y="432"/>
                </a:cubicBezTo>
                <a:cubicBezTo>
                  <a:pt x="767" y="432"/>
                  <a:pt x="768" y="431"/>
                  <a:pt x="768" y="431"/>
                </a:cubicBezTo>
                <a:cubicBezTo>
                  <a:pt x="768" y="430"/>
                  <a:pt x="768" y="429"/>
                  <a:pt x="769" y="430"/>
                </a:cubicBezTo>
                <a:cubicBezTo>
                  <a:pt x="770" y="430"/>
                  <a:pt x="769" y="431"/>
                  <a:pt x="770" y="432"/>
                </a:cubicBezTo>
                <a:cubicBezTo>
                  <a:pt x="770" y="432"/>
                  <a:pt x="771" y="432"/>
                  <a:pt x="771" y="432"/>
                </a:cubicBezTo>
                <a:cubicBezTo>
                  <a:pt x="772" y="432"/>
                  <a:pt x="772" y="432"/>
                  <a:pt x="772" y="432"/>
                </a:cubicBezTo>
                <a:cubicBezTo>
                  <a:pt x="773" y="433"/>
                  <a:pt x="775" y="433"/>
                  <a:pt x="776" y="433"/>
                </a:cubicBezTo>
                <a:cubicBezTo>
                  <a:pt x="778" y="433"/>
                  <a:pt x="779" y="434"/>
                  <a:pt x="780" y="434"/>
                </a:cubicBezTo>
                <a:cubicBezTo>
                  <a:pt x="782" y="435"/>
                  <a:pt x="783" y="435"/>
                  <a:pt x="785" y="434"/>
                </a:cubicBezTo>
                <a:cubicBezTo>
                  <a:pt x="786" y="434"/>
                  <a:pt x="785" y="432"/>
                  <a:pt x="786" y="431"/>
                </a:cubicBezTo>
                <a:cubicBezTo>
                  <a:pt x="787" y="431"/>
                  <a:pt x="788" y="431"/>
                  <a:pt x="788" y="430"/>
                </a:cubicBezTo>
                <a:cubicBezTo>
                  <a:pt x="788" y="429"/>
                  <a:pt x="788" y="429"/>
                  <a:pt x="787" y="428"/>
                </a:cubicBezTo>
                <a:cubicBezTo>
                  <a:pt x="786" y="428"/>
                  <a:pt x="785" y="428"/>
                  <a:pt x="785" y="428"/>
                </a:cubicBezTo>
                <a:cubicBezTo>
                  <a:pt x="784" y="428"/>
                  <a:pt x="783" y="428"/>
                  <a:pt x="783" y="427"/>
                </a:cubicBezTo>
                <a:cubicBezTo>
                  <a:pt x="781" y="427"/>
                  <a:pt x="780" y="427"/>
                  <a:pt x="778" y="427"/>
                </a:cubicBezTo>
                <a:cubicBezTo>
                  <a:pt x="777" y="427"/>
                  <a:pt x="776" y="426"/>
                  <a:pt x="775" y="425"/>
                </a:cubicBezTo>
                <a:cubicBezTo>
                  <a:pt x="774" y="424"/>
                  <a:pt x="773" y="424"/>
                  <a:pt x="771" y="424"/>
                </a:cubicBezTo>
                <a:cubicBezTo>
                  <a:pt x="771" y="424"/>
                  <a:pt x="770" y="423"/>
                  <a:pt x="770" y="423"/>
                </a:cubicBezTo>
                <a:cubicBezTo>
                  <a:pt x="769" y="423"/>
                  <a:pt x="769" y="422"/>
                  <a:pt x="768" y="422"/>
                </a:cubicBezTo>
                <a:cubicBezTo>
                  <a:pt x="768" y="422"/>
                  <a:pt x="764" y="420"/>
                  <a:pt x="764" y="422"/>
                </a:cubicBezTo>
                <a:cubicBezTo>
                  <a:pt x="764" y="423"/>
                  <a:pt x="765" y="423"/>
                  <a:pt x="765" y="423"/>
                </a:cubicBezTo>
                <a:cubicBezTo>
                  <a:pt x="766" y="424"/>
                  <a:pt x="766" y="424"/>
                  <a:pt x="766" y="425"/>
                </a:cubicBezTo>
                <a:cubicBezTo>
                  <a:pt x="767" y="425"/>
                  <a:pt x="767" y="425"/>
                  <a:pt x="768" y="426"/>
                </a:cubicBezTo>
                <a:cubicBezTo>
                  <a:pt x="768" y="427"/>
                  <a:pt x="768" y="427"/>
                  <a:pt x="767" y="427"/>
                </a:cubicBezTo>
                <a:cubicBezTo>
                  <a:pt x="766" y="427"/>
                  <a:pt x="766" y="427"/>
                  <a:pt x="765" y="426"/>
                </a:cubicBezTo>
                <a:cubicBezTo>
                  <a:pt x="765" y="426"/>
                  <a:pt x="764" y="426"/>
                  <a:pt x="763" y="426"/>
                </a:cubicBezTo>
                <a:cubicBezTo>
                  <a:pt x="763" y="426"/>
                  <a:pt x="762" y="425"/>
                  <a:pt x="761" y="425"/>
                </a:cubicBezTo>
                <a:cubicBezTo>
                  <a:pt x="760" y="425"/>
                  <a:pt x="761" y="426"/>
                  <a:pt x="761" y="427"/>
                </a:cubicBezTo>
                <a:cubicBezTo>
                  <a:pt x="761" y="430"/>
                  <a:pt x="758" y="429"/>
                  <a:pt x="756" y="429"/>
                </a:cubicBezTo>
                <a:cubicBezTo>
                  <a:pt x="755" y="429"/>
                  <a:pt x="753" y="429"/>
                  <a:pt x="751" y="429"/>
                </a:cubicBezTo>
                <a:cubicBezTo>
                  <a:pt x="750" y="429"/>
                  <a:pt x="749" y="428"/>
                  <a:pt x="748" y="428"/>
                </a:cubicBezTo>
                <a:cubicBezTo>
                  <a:pt x="746" y="428"/>
                  <a:pt x="745" y="428"/>
                  <a:pt x="743" y="427"/>
                </a:cubicBezTo>
                <a:cubicBezTo>
                  <a:pt x="742" y="427"/>
                  <a:pt x="740" y="426"/>
                  <a:pt x="738" y="427"/>
                </a:cubicBezTo>
                <a:cubicBezTo>
                  <a:pt x="737" y="427"/>
                  <a:pt x="736" y="428"/>
                  <a:pt x="735" y="429"/>
                </a:cubicBezTo>
                <a:cubicBezTo>
                  <a:pt x="735" y="429"/>
                  <a:pt x="734" y="427"/>
                  <a:pt x="733" y="427"/>
                </a:cubicBezTo>
                <a:cubicBezTo>
                  <a:pt x="733" y="426"/>
                  <a:pt x="732" y="426"/>
                  <a:pt x="732" y="425"/>
                </a:cubicBezTo>
                <a:cubicBezTo>
                  <a:pt x="732" y="425"/>
                  <a:pt x="731" y="424"/>
                  <a:pt x="730" y="424"/>
                </a:cubicBezTo>
                <a:cubicBezTo>
                  <a:pt x="730" y="424"/>
                  <a:pt x="730" y="425"/>
                  <a:pt x="729" y="426"/>
                </a:cubicBezTo>
                <a:cubicBezTo>
                  <a:pt x="728" y="427"/>
                  <a:pt x="727" y="427"/>
                  <a:pt x="726" y="428"/>
                </a:cubicBezTo>
                <a:cubicBezTo>
                  <a:pt x="725" y="428"/>
                  <a:pt x="725" y="429"/>
                  <a:pt x="724" y="429"/>
                </a:cubicBezTo>
                <a:cubicBezTo>
                  <a:pt x="723" y="429"/>
                  <a:pt x="723" y="429"/>
                  <a:pt x="722" y="429"/>
                </a:cubicBezTo>
                <a:cubicBezTo>
                  <a:pt x="721" y="430"/>
                  <a:pt x="721" y="430"/>
                  <a:pt x="720" y="431"/>
                </a:cubicBezTo>
                <a:cubicBezTo>
                  <a:pt x="720" y="431"/>
                  <a:pt x="719" y="430"/>
                  <a:pt x="719" y="431"/>
                </a:cubicBezTo>
                <a:cubicBezTo>
                  <a:pt x="719" y="431"/>
                  <a:pt x="719" y="431"/>
                  <a:pt x="718" y="431"/>
                </a:cubicBezTo>
                <a:cubicBezTo>
                  <a:pt x="718" y="431"/>
                  <a:pt x="719" y="430"/>
                  <a:pt x="719" y="430"/>
                </a:cubicBezTo>
                <a:cubicBezTo>
                  <a:pt x="720" y="429"/>
                  <a:pt x="720" y="430"/>
                  <a:pt x="721" y="429"/>
                </a:cubicBezTo>
                <a:cubicBezTo>
                  <a:pt x="722" y="428"/>
                  <a:pt x="720" y="426"/>
                  <a:pt x="719" y="426"/>
                </a:cubicBezTo>
                <a:cubicBezTo>
                  <a:pt x="718" y="426"/>
                  <a:pt x="718" y="426"/>
                  <a:pt x="717" y="426"/>
                </a:cubicBezTo>
                <a:cubicBezTo>
                  <a:pt x="717" y="426"/>
                  <a:pt x="716" y="425"/>
                  <a:pt x="715" y="425"/>
                </a:cubicBezTo>
                <a:cubicBezTo>
                  <a:pt x="715" y="424"/>
                  <a:pt x="716" y="423"/>
                  <a:pt x="716" y="423"/>
                </a:cubicBezTo>
                <a:cubicBezTo>
                  <a:pt x="716" y="422"/>
                  <a:pt x="716" y="421"/>
                  <a:pt x="716" y="421"/>
                </a:cubicBezTo>
                <a:cubicBezTo>
                  <a:pt x="715" y="420"/>
                  <a:pt x="714" y="419"/>
                  <a:pt x="713" y="419"/>
                </a:cubicBezTo>
                <a:cubicBezTo>
                  <a:pt x="712" y="418"/>
                  <a:pt x="711" y="418"/>
                  <a:pt x="710" y="418"/>
                </a:cubicBezTo>
                <a:cubicBezTo>
                  <a:pt x="709" y="418"/>
                  <a:pt x="708" y="418"/>
                  <a:pt x="708" y="418"/>
                </a:cubicBezTo>
                <a:cubicBezTo>
                  <a:pt x="707" y="417"/>
                  <a:pt x="707" y="417"/>
                  <a:pt x="706" y="417"/>
                </a:cubicBezTo>
                <a:cubicBezTo>
                  <a:pt x="705" y="417"/>
                  <a:pt x="704" y="417"/>
                  <a:pt x="704" y="417"/>
                </a:cubicBezTo>
                <a:cubicBezTo>
                  <a:pt x="703" y="417"/>
                  <a:pt x="703" y="416"/>
                  <a:pt x="702" y="416"/>
                </a:cubicBezTo>
                <a:cubicBezTo>
                  <a:pt x="701" y="416"/>
                  <a:pt x="701" y="416"/>
                  <a:pt x="700" y="415"/>
                </a:cubicBezTo>
                <a:cubicBezTo>
                  <a:pt x="700" y="414"/>
                  <a:pt x="701" y="414"/>
                  <a:pt x="701" y="414"/>
                </a:cubicBezTo>
                <a:cubicBezTo>
                  <a:pt x="703" y="414"/>
                  <a:pt x="704" y="415"/>
                  <a:pt x="705" y="415"/>
                </a:cubicBezTo>
                <a:cubicBezTo>
                  <a:pt x="707" y="415"/>
                  <a:pt x="708" y="416"/>
                  <a:pt x="709" y="416"/>
                </a:cubicBezTo>
                <a:cubicBezTo>
                  <a:pt x="711" y="416"/>
                  <a:pt x="712" y="416"/>
                  <a:pt x="713" y="416"/>
                </a:cubicBezTo>
                <a:cubicBezTo>
                  <a:pt x="715" y="417"/>
                  <a:pt x="716" y="417"/>
                  <a:pt x="718" y="417"/>
                </a:cubicBezTo>
                <a:cubicBezTo>
                  <a:pt x="722" y="417"/>
                  <a:pt x="722" y="417"/>
                  <a:pt x="722" y="417"/>
                </a:cubicBezTo>
                <a:cubicBezTo>
                  <a:pt x="724" y="417"/>
                  <a:pt x="725" y="416"/>
                  <a:pt x="726" y="417"/>
                </a:cubicBezTo>
                <a:cubicBezTo>
                  <a:pt x="728" y="418"/>
                  <a:pt x="729" y="418"/>
                  <a:pt x="730" y="418"/>
                </a:cubicBezTo>
                <a:cubicBezTo>
                  <a:pt x="732" y="417"/>
                  <a:pt x="732" y="415"/>
                  <a:pt x="734" y="415"/>
                </a:cubicBezTo>
                <a:cubicBezTo>
                  <a:pt x="734" y="415"/>
                  <a:pt x="735" y="415"/>
                  <a:pt x="735" y="414"/>
                </a:cubicBezTo>
                <a:cubicBezTo>
                  <a:pt x="736" y="414"/>
                  <a:pt x="736" y="413"/>
                  <a:pt x="737" y="413"/>
                </a:cubicBezTo>
                <a:cubicBezTo>
                  <a:pt x="738" y="412"/>
                  <a:pt x="740" y="413"/>
                  <a:pt x="741" y="412"/>
                </a:cubicBezTo>
                <a:cubicBezTo>
                  <a:pt x="742" y="412"/>
                  <a:pt x="744" y="412"/>
                  <a:pt x="745" y="411"/>
                </a:cubicBezTo>
                <a:cubicBezTo>
                  <a:pt x="746" y="411"/>
                  <a:pt x="747" y="411"/>
                  <a:pt x="747" y="410"/>
                </a:cubicBezTo>
                <a:cubicBezTo>
                  <a:pt x="748" y="410"/>
                  <a:pt x="747" y="409"/>
                  <a:pt x="748" y="408"/>
                </a:cubicBezTo>
                <a:cubicBezTo>
                  <a:pt x="748" y="408"/>
                  <a:pt x="748" y="407"/>
                  <a:pt x="748" y="406"/>
                </a:cubicBezTo>
                <a:cubicBezTo>
                  <a:pt x="748" y="406"/>
                  <a:pt x="747" y="405"/>
                  <a:pt x="746" y="405"/>
                </a:cubicBezTo>
                <a:cubicBezTo>
                  <a:pt x="746" y="405"/>
                  <a:pt x="745" y="404"/>
                  <a:pt x="745" y="404"/>
                </a:cubicBezTo>
                <a:cubicBezTo>
                  <a:pt x="744" y="404"/>
                  <a:pt x="743" y="404"/>
                  <a:pt x="743" y="404"/>
                </a:cubicBezTo>
                <a:cubicBezTo>
                  <a:pt x="742" y="404"/>
                  <a:pt x="741" y="403"/>
                  <a:pt x="741" y="403"/>
                </a:cubicBezTo>
                <a:cubicBezTo>
                  <a:pt x="740" y="403"/>
                  <a:pt x="740" y="403"/>
                  <a:pt x="739" y="403"/>
                </a:cubicBezTo>
                <a:cubicBezTo>
                  <a:pt x="737" y="403"/>
                  <a:pt x="736" y="402"/>
                  <a:pt x="735" y="402"/>
                </a:cubicBezTo>
                <a:cubicBezTo>
                  <a:pt x="733" y="401"/>
                  <a:pt x="731" y="402"/>
                  <a:pt x="731" y="401"/>
                </a:cubicBezTo>
                <a:cubicBezTo>
                  <a:pt x="731" y="400"/>
                  <a:pt x="731" y="400"/>
                  <a:pt x="731" y="399"/>
                </a:cubicBezTo>
                <a:cubicBezTo>
                  <a:pt x="731" y="398"/>
                  <a:pt x="731" y="397"/>
                  <a:pt x="731" y="397"/>
                </a:cubicBezTo>
                <a:cubicBezTo>
                  <a:pt x="730" y="396"/>
                  <a:pt x="729" y="394"/>
                  <a:pt x="728" y="394"/>
                </a:cubicBezTo>
                <a:cubicBezTo>
                  <a:pt x="726" y="395"/>
                  <a:pt x="726" y="395"/>
                  <a:pt x="724" y="396"/>
                </a:cubicBezTo>
                <a:cubicBezTo>
                  <a:pt x="724" y="396"/>
                  <a:pt x="723" y="397"/>
                  <a:pt x="723" y="397"/>
                </a:cubicBezTo>
                <a:cubicBezTo>
                  <a:pt x="722" y="396"/>
                  <a:pt x="722" y="396"/>
                  <a:pt x="722" y="395"/>
                </a:cubicBezTo>
                <a:cubicBezTo>
                  <a:pt x="721" y="393"/>
                  <a:pt x="719" y="394"/>
                  <a:pt x="718" y="395"/>
                </a:cubicBezTo>
                <a:cubicBezTo>
                  <a:pt x="718" y="395"/>
                  <a:pt x="717" y="395"/>
                  <a:pt x="716" y="395"/>
                </a:cubicBezTo>
                <a:cubicBezTo>
                  <a:pt x="715" y="396"/>
                  <a:pt x="715" y="396"/>
                  <a:pt x="715" y="395"/>
                </a:cubicBezTo>
                <a:cubicBezTo>
                  <a:pt x="715" y="394"/>
                  <a:pt x="715" y="394"/>
                  <a:pt x="714" y="394"/>
                </a:cubicBezTo>
                <a:cubicBezTo>
                  <a:pt x="713" y="394"/>
                  <a:pt x="713" y="393"/>
                  <a:pt x="712" y="393"/>
                </a:cubicBezTo>
                <a:cubicBezTo>
                  <a:pt x="711" y="392"/>
                  <a:pt x="711" y="391"/>
                  <a:pt x="710" y="391"/>
                </a:cubicBezTo>
                <a:cubicBezTo>
                  <a:pt x="709" y="390"/>
                  <a:pt x="709" y="390"/>
                  <a:pt x="708" y="390"/>
                </a:cubicBezTo>
                <a:cubicBezTo>
                  <a:pt x="707" y="390"/>
                  <a:pt x="707" y="389"/>
                  <a:pt x="706" y="389"/>
                </a:cubicBezTo>
                <a:cubicBezTo>
                  <a:pt x="705" y="389"/>
                  <a:pt x="703" y="389"/>
                  <a:pt x="702" y="390"/>
                </a:cubicBezTo>
                <a:cubicBezTo>
                  <a:pt x="701" y="391"/>
                  <a:pt x="701" y="393"/>
                  <a:pt x="700" y="394"/>
                </a:cubicBezTo>
                <a:cubicBezTo>
                  <a:pt x="699" y="396"/>
                  <a:pt x="696" y="397"/>
                  <a:pt x="696" y="400"/>
                </a:cubicBezTo>
                <a:cubicBezTo>
                  <a:pt x="696" y="401"/>
                  <a:pt x="697" y="402"/>
                  <a:pt x="697" y="404"/>
                </a:cubicBezTo>
                <a:cubicBezTo>
                  <a:pt x="697" y="405"/>
                  <a:pt x="695" y="406"/>
                  <a:pt x="694" y="407"/>
                </a:cubicBezTo>
                <a:cubicBezTo>
                  <a:pt x="694" y="407"/>
                  <a:pt x="693" y="408"/>
                  <a:pt x="692" y="408"/>
                </a:cubicBezTo>
                <a:cubicBezTo>
                  <a:pt x="692" y="408"/>
                  <a:pt x="691" y="407"/>
                  <a:pt x="692" y="407"/>
                </a:cubicBezTo>
                <a:cubicBezTo>
                  <a:pt x="692" y="406"/>
                  <a:pt x="693" y="406"/>
                  <a:pt x="693" y="406"/>
                </a:cubicBezTo>
                <a:cubicBezTo>
                  <a:pt x="694" y="405"/>
                  <a:pt x="694" y="404"/>
                  <a:pt x="694" y="404"/>
                </a:cubicBezTo>
                <a:cubicBezTo>
                  <a:pt x="694" y="403"/>
                  <a:pt x="695" y="403"/>
                  <a:pt x="694" y="403"/>
                </a:cubicBezTo>
                <a:cubicBezTo>
                  <a:pt x="693" y="402"/>
                  <a:pt x="692" y="404"/>
                  <a:pt x="691" y="404"/>
                </a:cubicBezTo>
                <a:cubicBezTo>
                  <a:pt x="691" y="404"/>
                  <a:pt x="690" y="404"/>
                  <a:pt x="690" y="404"/>
                </a:cubicBezTo>
                <a:cubicBezTo>
                  <a:pt x="689" y="404"/>
                  <a:pt x="688" y="404"/>
                  <a:pt x="688" y="405"/>
                </a:cubicBezTo>
                <a:cubicBezTo>
                  <a:pt x="687" y="405"/>
                  <a:pt x="687" y="405"/>
                  <a:pt x="686" y="404"/>
                </a:cubicBezTo>
                <a:cubicBezTo>
                  <a:pt x="686" y="404"/>
                  <a:pt x="685" y="404"/>
                  <a:pt x="685" y="403"/>
                </a:cubicBezTo>
                <a:cubicBezTo>
                  <a:pt x="685" y="402"/>
                  <a:pt x="686" y="402"/>
                  <a:pt x="686" y="402"/>
                </a:cubicBezTo>
                <a:cubicBezTo>
                  <a:pt x="687" y="402"/>
                  <a:pt x="687" y="401"/>
                  <a:pt x="688" y="401"/>
                </a:cubicBezTo>
                <a:cubicBezTo>
                  <a:pt x="689" y="400"/>
                  <a:pt x="690" y="400"/>
                  <a:pt x="691" y="399"/>
                </a:cubicBezTo>
                <a:cubicBezTo>
                  <a:pt x="692" y="398"/>
                  <a:pt x="692" y="398"/>
                  <a:pt x="692" y="398"/>
                </a:cubicBezTo>
                <a:cubicBezTo>
                  <a:pt x="692" y="397"/>
                  <a:pt x="693" y="397"/>
                  <a:pt x="693" y="396"/>
                </a:cubicBezTo>
                <a:cubicBezTo>
                  <a:pt x="693" y="396"/>
                  <a:pt x="694" y="393"/>
                  <a:pt x="693" y="394"/>
                </a:cubicBezTo>
                <a:cubicBezTo>
                  <a:pt x="692" y="394"/>
                  <a:pt x="692" y="395"/>
                  <a:pt x="692" y="395"/>
                </a:cubicBezTo>
                <a:cubicBezTo>
                  <a:pt x="692" y="395"/>
                  <a:pt x="691" y="395"/>
                  <a:pt x="691" y="395"/>
                </a:cubicBezTo>
                <a:cubicBezTo>
                  <a:pt x="690" y="395"/>
                  <a:pt x="689" y="396"/>
                  <a:pt x="688" y="396"/>
                </a:cubicBezTo>
                <a:cubicBezTo>
                  <a:pt x="686" y="396"/>
                  <a:pt x="687" y="394"/>
                  <a:pt x="686" y="394"/>
                </a:cubicBezTo>
                <a:cubicBezTo>
                  <a:pt x="685" y="393"/>
                  <a:pt x="686" y="393"/>
                  <a:pt x="687" y="392"/>
                </a:cubicBezTo>
                <a:cubicBezTo>
                  <a:pt x="687" y="392"/>
                  <a:pt x="688" y="392"/>
                  <a:pt x="688" y="392"/>
                </a:cubicBezTo>
                <a:cubicBezTo>
                  <a:pt x="688" y="392"/>
                  <a:pt x="688" y="392"/>
                  <a:pt x="689" y="392"/>
                </a:cubicBezTo>
                <a:cubicBezTo>
                  <a:pt x="690" y="391"/>
                  <a:pt x="691" y="393"/>
                  <a:pt x="693" y="392"/>
                </a:cubicBezTo>
                <a:cubicBezTo>
                  <a:pt x="694" y="392"/>
                  <a:pt x="695" y="390"/>
                  <a:pt x="696" y="389"/>
                </a:cubicBezTo>
                <a:cubicBezTo>
                  <a:pt x="696" y="388"/>
                  <a:pt x="696" y="388"/>
                  <a:pt x="697" y="388"/>
                </a:cubicBezTo>
                <a:cubicBezTo>
                  <a:pt x="698" y="387"/>
                  <a:pt x="699" y="387"/>
                  <a:pt x="699" y="386"/>
                </a:cubicBezTo>
                <a:cubicBezTo>
                  <a:pt x="698" y="385"/>
                  <a:pt x="696" y="385"/>
                  <a:pt x="695" y="384"/>
                </a:cubicBezTo>
                <a:cubicBezTo>
                  <a:pt x="694" y="384"/>
                  <a:pt x="693" y="383"/>
                  <a:pt x="692" y="382"/>
                </a:cubicBezTo>
                <a:cubicBezTo>
                  <a:pt x="690" y="382"/>
                  <a:pt x="689" y="382"/>
                  <a:pt x="688" y="382"/>
                </a:cubicBezTo>
                <a:cubicBezTo>
                  <a:pt x="686" y="382"/>
                  <a:pt x="685" y="381"/>
                  <a:pt x="684" y="380"/>
                </a:cubicBezTo>
                <a:cubicBezTo>
                  <a:pt x="683" y="380"/>
                  <a:pt x="681" y="379"/>
                  <a:pt x="680" y="381"/>
                </a:cubicBezTo>
                <a:cubicBezTo>
                  <a:pt x="680" y="382"/>
                  <a:pt x="681" y="382"/>
                  <a:pt x="681" y="383"/>
                </a:cubicBezTo>
                <a:cubicBezTo>
                  <a:pt x="681" y="384"/>
                  <a:pt x="680" y="385"/>
                  <a:pt x="680" y="385"/>
                </a:cubicBezTo>
                <a:cubicBezTo>
                  <a:pt x="679" y="386"/>
                  <a:pt x="679" y="387"/>
                  <a:pt x="678" y="387"/>
                </a:cubicBezTo>
                <a:cubicBezTo>
                  <a:pt x="678" y="387"/>
                  <a:pt x="677" y="387"/>
                  <a:pt x="676" y="387"/>
                </a:cubicBezTo>
                <a:cubicBezTo>
                  <a:pt x="675" y="387"/>
                  <a:pt x="674" y="387"/>
                  <a:pt x="674" y="388"/>
                </a:cubicBezTo>
                <a:cubicBezTo>
                  <a:pt x="673" y="388"/>
                  <a:pt x="673" y="389"/>
                  <a:pt x="674" y="389"/>
                </a:cubicBezTo>
                <a:cubicBezTo>
                  <a:pt x="674" y="389"/>
                  <a:pt x="675" y="389"/>
                  <a:pt x="676" y="389"/>
                </a:cubicBezTo>
                <a:cubicBezTo>
                  <a:pt x="677" y="389"/>
                  <a:pt x="677" y="389"/>
                  <a:pt x="677" y="390"/>
                </a:cubicBezTo>
                <a:cubicBezTo>
                  <a:pt x="678" y="390"/>
                  <a:pt x="679" y="390"/>
                  <a:pt x="679" y="391"/>
                </a:cubicBezTo>
                <a:cubicBezTo>
                  <a:pt x="679" y="392"/>
                  <a:pt x="678" y="392"/>
                  <a:pt x="678" y="392"/>
                </a:cubicBezTo>
                <a:cubicBezTo>
                  <a:pt x="677" y="392"/>
                  <a:pt x="676" y="392"/>
                  <a:pt x="675" y="392"/>
                </a:cubicBezTo>
                <a:cubicBezTo>
                  <a:pt x="675" y="392"/>
                  <a:pt x="674" y="393"/>
                  <a:pt x="674" y="393"/>
                </a:cubicBezTo>
                <a:cubicBezTo>
                  <a:pt x="673" y="394"/>
                  <a:pt x="670" y="394"/>
                  <a:pt x="670" y="395"/>
                </a:cubicBezTo>
                <a:cubicBezTo>
                  <a:pt x="670" y="396"/>
                  <a:pt x="671" y="396"/>
                  <a:pt x="671" y="396"/>
                </a:cubicBezTo>
                <a:cubicBezTo>
                  <a:pt x="672" y="397"/>
                  <a:pt x="671" y="397"/>
                  <a:pt x="671" y="398"/>
                </a:cubicBezTo>
                <a:cubicBezTo>
                  <a:pt x="670" y="399"/>
                  <a:pt x="670" y="399"/>
                  <a:pt x="669" y="399"/>
                </a:cubicBezTo>
                <a:cubicBezTo>
                  <a:pt x="669" y="399"/>
                  <a:pt x="668" y="399"/>
                  <a:pt x="667" y="399"/>
                </a:cubicBezTo>
                <a:cubicBezTo>
                  <a:pt x="666" y="401"/>
                  <a:pt x="669" y="401"/>
                  <a:pt x="669" y="402"/>
                </a:cubicBezTo>
                <a:cubicBezTo>
                  <a:pt x="669" y="404"/>
                  <a:pt x="667" y="402"/>
                  <a:pt x="666" y="402"/>
                </a:cubicBezTo>
                <a:cubicBezTo>
                  <a:pt x="665" y="402"/>
                  <a:pt x="664" y="402"/>
                  <a:pt x="664" y="403"/>
                </a:cubicBezTo>
                <a:cubicBezTo>
                  <a:pt x="663" y="404"/>
                  <a:pt x="662" y="404"/>
                  <a:pt x="662" y="405"/>
                </a:cubicBezTo>
                <a:cubicBezTo>
                  <a:pt x="661" y="405"/>
                  <a:pt x="661" y="405"/>
                  <a:pt x="661" y="406"/>
                </a:cubicBezTo>
                <a:cubicBezTo>
                  <a:pt x="659" y="409"/>
                  <a:pt x="659" y="404"/>
                  <a:pt x="659" y="403"/>
                </a:cubicBezTo>
                <a:cubicBezTo>
                  <a:pt x="659" y="402"/>
                  <a:pt x="660" y="402"/>
                  <a:pt x="659" y="401"/>
                </a:cubicBezTo>
                <a:cubicBezTo>
                  <a:pt x="659" y="400"/>
                  <a:pt x="658" y="400"/>
                  <a:pt x="658" y="399"/>
                </a:cubicBezTo>
                <a:cubicBezTo>
                  <a:pt x="658" y="398"/>
                  <a:pt x="658" y="398"/>
                  <a:pt x="658" y="397"/>
                </a:cubicBezTo>
                <a:cubicBezTo>
                  <a:pt x="658" y="397"/>
                  <a:pt x="656" y="396"/>
                  <a:pt x="657" y="396"/>
                </a:cubicBezTo>
                <a:cubicBezTo>
                  <a:pt x="657" y="395"/>
                  <a:pt x="658" y="396"/>
                  <a:pt x="659" y="396"/>
                </a:cubicBezTo>
                <a:cubicBezTo>
                  <a:pt x="660" y="396"/>
                  <a:pt x="660" y="395"/>
                  <a:pt x="660" y="394"/>
                </a:cubicBezTo>
                <a:cubicBezTo>
                  <a:pt x="661" y="393"/>
                  <a:pt x="662" y="392"/>
                  <a:pt x="663" y="391"/>
                </a:cubicBezTo>
                <a:cubicBezTo>
                  <a:pt x="663" y="390"/>
                  <a:pt x="663" y="388"/>
                  <a:pt x="663" y="387"/>
                </a:cubicBezTo>
                <a:cubicBezTo>
                  <a:pt x="662" y="386"/>
                  <a:pt x="663" y="385"/>
                  <a:pt x="662" y="385"/>
                </a:cubicBezTo>
                <a:cubicBezTo>
                  <a:pt x="661" y="385"/>
                  <a:pt x="660" y="386"/>
                  <a:pt x="660" y="387"/>
                </a:cubicBezTo>
                <a:cubicBezTo>
                  <a:pt x="658" y="389"/>
                  <a:pt x="656" y="390"/>
                  <a:pt x="654" y="392"/>
                </a:cubicBezTo>
                <a:cubicBezTo>
                  <a:pt x="653" y="392"/>
                  <a:pt x="652" y="393"/>
                  <a:pt x="650" y="394"/>
                </a:cubicBezTo>
                <a:cubicBezTo>
                  <a:pt x="649" y="395"/>
                  <a:pt x="648" y="397"/>
                  <a:pt x="647" y="398"/>
                </a:cubicBezTo>
                <a:cubicBezTo>
                  <a:pt x="646" y="399"/>
                  <a:pt x="645" y="399"/>
                  <a:pt x="644" y="401"/>
                </a:cubicBezTo>
                <a:cubicBezTo>
                  <a:pt x="642" y="403"/>
                  <a:pt x="640" y="405"/>
                  <a:pt x="638" y="406"/>
                </a:cubicBezTo>
                <a:cubicBezTo>
                  <a:pt x="638" y="406"/>
                  <a:pt x="637" y="407"/>
                  <a:pt x="637" y="407"/>
                </a:cubicBezTo>
                <a:cubicBezTo>
                  <a:pt x="636" y="408"/>
                  <a:pt x="637" y="408"/>
                  <a:pt x="637" y="408"/>
                </a:cubicBezTo>
                <a:cubicBezTo>
                  <a:pt x="638" y="409"/>
                  <a:pt x="638" y="409"/>
                  <a:pt x="638" y="409"/>
                </a:cubicBezTo>
                <a:cubicBezTo>
                  <a:pt x="638" y="409"/>
                  <a:pt x="638" y="409"/>
                  <a:pt x="638" y="410"/>
                </a:cubicBezTo>
                <a:cubicBezTo>
                  <a:pt x="639" y="411"/>
                  <a:pt x="638" y="411"/>
                  <a:pt x="637" y="411"/>
                </a:cubicBezTo>
                <a:cubicBezTo>
                  <a:pt x="636" y="412"/>
                  <a:pt x="635" y="413"/>
                  <a:pt x="634" y="414"/>
                </a:cubicBezTo>
                <a:cubicBezTo>
                  <a:pt x="634" y="414"/>
                  <a:pt x="633" y="415"/>
                  <a:pt x="633" y="415"/>
                </a:cubicBezTo>
                <a:cubicBezTo>
                  <a:pt x="633" y="416"/>
                  <a:pt x="633" y="416"/>
                  <a:pt x="632" y="417"/>
                </a:cubicBezTo>
                <a:cubicBezTo>
                  <a:pt x="632" y="417"/>
                  <a:pt x="632" y="416"/>
                  <a:pt x="632" y="416"/>
                </a:cubicBezTo>
                <a:cubicBezTo>
                  <a:pt x="632" y="416"/>
                  <a:pt x="631" y="416"/>
                  <a:pt x="631" y="415"/>
                </a:cubicBezTo>
                <a:cubicBezTo>
                  <a:pt x="631" y="415"/>
                  <a:pt x="631" y="414"/>
                  <a:pt x="630" y="414"/>
                </a:cubicBezTo>
                <a:cubicBezTo>
                  <a:pt x="629" y="414"/>
                  <a:pt x="629" y="417"/>
                  <a:pt x="628" y="417"/>
                </a:cubicBezTo>
                <a:cubicBezTo>
                  <a:pt x="628" y="417"/>
                  <a:pt x="628" y="413"/>
                  <a:pt x="628" y="413"/>
                </a:cubicBezTo>
                <a:cubicBezTo>
                  <a:pt x="628" y="411"/>
                  <a:pt x="629" y="410"/>
                  <a:pt x="629" y="409"/>
                </a:cubicBezTo>
                <a:cubicBezTo>
                  <a:pt x="629" y="408"/>
                  <a:pt x="629" y="407"/>
                  <a:pt x="630" y="406"/>
                </a:cubicBezTo>
                <a:cubicBezTo>
                  <a:pt x="630" y="406"/>
                  <a:pt x="631" y="405"/>
                  <a:pt x="631" y="405"/>
                </a:cubicBezTo>
                <a:cubicBezTo>
                  <a:pt x="632" y="404"/>
                  <a:pt x="632" y="404"/>
                  <a:pt x="631" y="403"/>
                </a:cubicBezTo>
                <a:cubicBezTo>
                  <a:pt x="631" y="402"/>
                  <a:pt x="630" y="402"/>
                  <a:pt x="631" y="401"/>
                </a:cubicBezTo>
                <a:cubicBezTo>
                  <a:pt x="632" y="400"/>
                  <a:pt x="633" y="400"/>
                  <a:pt x="634" y="399"/>
                </a:cubicBezTo>
                <a:cubicBezTo>
                  <a:pt x="636" y="398"/>
                  <a:pt x="637" y="397"/>
                  <a:pt x="638" y="396"/>
                </a:cubicBezTo>
                <a:cubicBezTo>
                  <a:pt x="639" y="396"/>
                  <a:pt x="640" y="396"/>
                  <a:pt x="641" y="395"/>
                </a:cubicBezTo>
                <a:cubicBezTo>
                  <a:pt x="642" y="394"/>
                  <a:pt x="642" y="393"/>
                  <a:pt x="643" y="392"/>
                </a:cubicBezTo>
                <a:cubicBezTo>
                  <a:pt x="644" y="392"/>
                  <a:pt x="644" y="392"/>
                  <a:pt x="644" y="391"/>
                </a:cubicBezTo>
                <a:cubicBezTo>
                  <a:pt x="645" y="391"/>
                  <a:pt x="645" y="391"/>
                  <a:pt x="646" y="390"/>
                </a:cubicBezTo>
                <a:cubicBezTo>
                  <a:pt x="646" y="390"/>
                  <a:pt x="647" y="390"/>
                  <a:pt x="647" y="389"/>
                </a:cubicBezTo>
                <a:cubicBezTo>
                  <a:pt x="647" y="389"/>
                  <a:pt x="646" y="389"/>
                  <a:pt x="645" y="389"/>
                </a:cubicBezTo>
                <a:cubicBezTo>
                  <a:pt x="645" y="388"/>
                  <a:pt x="644" y="388"/>
                  <a:pt x="644" y="388"/>
                </a:cubicBezTo>
                <a:cubicBezTo>
                  <a:pt x="643" y="388"/>
                  <a:pt x="643" y="387"/>
                  <a:pt x="642" y="387"/>
                </a:cubicBezTo>
                <a:cubicBezTo>
                  <a:pt x="642" y="387"/>
                  <a:pt x="640" y="387"/>
                  <a:pt x="641" y="386"/>
                </a:cubicBezTo>
                <a:cubicBezTo>
                  <a:pt x="642" y="385"/>
                  <a:pt x="643" y="386"/>
                  <a:pt x="644" y="386"/>
                </a:cubicBezTo>
                <a:cubicBezTo>
                  <a:pt x="645" y="386"/>
                  <a:pt x="645" y="386"/>
                  <a:pt x="646" y="385"/>
                </a:cubicBezTo>
                <a:cubicBezTo>
                  <a:pt x="646" y="385"/>
                  <a:pt x="647" y="385"/>
                  <a:pt x="648" y="385"/>
                </a:cubicBezTo>
                <a:cubicBezTo>
                  <a:pt x="648" y="385"/>
                  <a:pt x="649" y="385"/>
                  <a:pt x="650" y="385"/>
                </a:cubicBezTo>
                <a:cubicBezTo>
                  <a:pt x="650" y="384"/>
                  <a:pt x="650" y="384"/>
                  <a:pt x="649" y="383"/>
                </a:cubicBezTo>
                <a:cubicBezTo>
                  <a:pt x="649" y="382"/>
                  <a:pt x="650" y="380"/>
                  <a:pt x="648" y="380"/>
                </a:cubicBezTo>
                <a:cubicBezTo>
                  <a:pt x="647" y="379"/>
                  <a:pt x="646" y="380"/>
                  <a:pt x="645" y="379"/>
                </a:cubicBezTo>
                <a:cubicBezTo>
                  <a:pt x="644" y="379"/>
                  <a:pt x="644" y="378"/>
                  <a:pt x="642" y="378"/>
                </a:cubicBezTo>
                <a:cubicBezTo>
                  <a:pt x="642" y="378"/>
                  <a:pt x="640" y="379"/>
                  <a:pt x="640" y="380"/>
                </a:cubicBezTo>
                <a:cubicBezTo>
                  <a:pt x="641" y="380"/>
                  <a:pt x="642" y="381"/>
                  <a:pt x="641" y="381"/>
                </a:cubicBezTo>
                <a:cubicBezTo>
                  <a:pt x="641" y="382"/>
                  <a:pt x="639" y="382"/>
                  <a:pt x="639" y="382"/>
                </a:cubicBezTo>
                <a:cubicBezTo>
                  <a:pt x="638" y="382"/>
                  <a:pt x="636" y="382"/>
                  <a:pt x="635" y="382"/>
                </a:cubicBezTo>
                <a:cubicBezTo>
                  <a:pt x="633" y="383"/>
                  <a:pt x="636" y="384"/>
                  <a:pt x="637" y="384"/>
                </a:cubicBezTo>
                <a:cubicBezTo>
                  <a:pt x="637" y="385"/>
                  <a:pt x="638" y="386"/>
                  <a:pt x="637" y="386"/>
                </a:cubicBezTo>
                <a:cubicBezTo>
                  <a:pt x="637" y="387"/>
                  <a:pt x="636" y="387"/>
                  <a:pt x="635" y="387"/>
                </a:cubicBezTo>
                <a:cubicBezTo>
                  <a:pt x="634" y="387"/>
                  <a:pt x="632" y="387"/>
                  <a:pt x="631" y="387"/>
                </a:cubicBezTo>
                <a:cubicBezTo>
                  <a:pt x="630" y="387"/>
                  <a:pt x="630" y="386"/>
                  <a:pt x="630" y="386"/>
                </a:cubicBezTo>
                <a:cubicBezTo>
                  <a:pt x="629" y="385"/>
                  <a:pt x="629" y="385"/>
                  <a:pt x="628" y="385"/>
                </a:cubicBezTo>
                <a:cubicBezTo>
                  <a:pt x="627" y="385"/>
                  <a:pt x="627" y="386"/>
                  <a:pt x="627" y="386"/>
                </a:cubicBezTo>
                <a:cubicBezTo>
                  <a:pt x="626" y="386"/>
                  <a:pt x="625" y="386"/>
                  <a:pt x="625" y="386"/>
                </a:cubicBezTo>
                <a:cubicBezTo>
                  <a:pt x="624" y="386"/>
                  <a:pt x="624" y="385"/>
                  <a:pt x="624" y="385"/>
                </a:cubicBezTo>
                <a:cubicBezTo>
                  <a:pt x="624" y="385"/>
                  <a:pt x="624" y="384"/>
                  <a:pt x="624" y="384"/>
                </a:cubicBezTo>
                <a:cubicBezTo>
                  <a:pt x="623" y="383"/>
                  <a:pt x="622" y="383"/>
                  <a:pt x="620" y="384"/>
                </a:cubicBezTo>
                <a:cubicBezTo>
                  <a:pt x="619" y="384"/>
                  <a:pt x="619" y="386"/>
                  <a:pt x="619" y="388"/>
                </a:cubicBezTo>
                <a:cubicBezTo>
                  <a:pt x="619" y="388"/>
                  <a:pt x="619" y="389"/>
                  <a:pt x="619" y="390"/>
                </a:cubicBezTo>
                <a:cubicBezTo>
                  <a:pt x="618" y="391"/>
                  <a:pt x="618" y="390"/>
                  <a:pt x="617" y="390"/>
                </a:cubicBezTo>
                <a:cubicBezTo>
                  <a:pt x="616" y="389"/>
                  <a:pt x="614" y="389"/>
                  <a:pt x="614" y="390"/>
                </a:cubicBezTo>
                <a:cubicBezTo>
                  <a:pt x="614" y="391"/>
                  <a:pt x="614" y="391"/>
                  <a:pt x="615" y="391"/>
                </a:cubicBezTo>
                <a:cubicBezTo>
                  <a:pt x="615" y="392"/>
                  <a:pt x="615" y="393"/>
                  <a:pt x="616" y="393"/>
                </a:cubicBezTo>
                <a:cubicBezTo>
                  <a:pt x="616" y="395"/>
                  <a:pt x="619" y="393"/>
                  <a:pt x="619" y="395"/>
                </a:cubicBezTo>
                <a:cubicBezTo>
                  <a:pt x="619" y="396"/>
                  <a:pt x="618" y="396"/>
                  <a:pt x="617" y="396"/>
                </a:cubicBezTo>
                <a:cubicBezTo>
                  <a:pt x="617" y="396"/>
                  <a:pt x="616" y="396"/>
                  <a:pt x="615" y="397"/>
                </a:cubicBezTo>
                <a:cubicBezTo>
                  <a:pt x="615" y="397"/>
                  <a:pt x="614" y="398"/>
                  <a:pt x="614" y="399"/>
                </a:cubicBezTo>
                <a:cubicBezTo>
                  <a:pt x="614" y="399"/>
                  <a:pt x="613" y="400"/>
                  <a:pt x="613" y="400"/>
                </a:cubicBezTo>
                <a:cubicBezTo>
                  <a:pt x="613" y="401"/>
                  <a:pt x="616" y="403"/>
                  <a:pt x="614" y="403"/>
                </a:cubicBezTo>
                <a:cubicBezTo>
                  <a:pt x="612" y="403"/>
                  <a:pt x="611" y="402"/>
                  <a:pt x="609" y="402"/>
                </a:cubicBezTo>
                <a:cubicBezTo>
                  <a:pt x="607" y="402"/>
                  <a:pt x="606" y="403"/>
                  <a:pt x="604" y="404"/>
                </a:cubicBezTo>
                <a:cubicBezTo>
                  <a:pt x="603" y="405"/>
                  <a:pt x="602" y="406"/>
                  <a:pt x="601" y="406"/>
                </a:cubicBezTo>
                <a:cubicBezTo>
                  <a:pt x="600" y="406"/>
                  <a:pt x="598" y="407"/>
                  <a:pt x="597" y="408"/>
                </a:cubicBezTo>
                <a:cubicBezTo>
                  <a:pt x="597" y="409"/>
                  <a:pt x="596" y="410"/>
                  <a:pt x="595" y="410"/>
                </a:cubicBezTo>
                <a:cubicBezTo>
                  <a:pt x="595" y="411"/>
                  <a:pt x="594" y="412"/>
                  <a:pt x="594" y="413"/>
                </a:cubicBezTo>
                <a:cubicBezTo>
                  <a:pt x="595" y="413"/>
                  <a:pt x="596" y="415"/>
                  <a:pt x="595" y="416"/>
                </a:cubicBezTo>
                <a:cubicBezTo>
                  <a:pt x="594" y="417"/>
                  <a:pt x="593" y="417"/>
                  <a:pt x="593" y="417"/>
                </a:cubicBezTo>
                <a:cubicBezTo>
                  <a:pt x="593" y="418"/>
                  <a:pt x="595" y="418"/>
                  <a:pt x="595" y="419"/>
                </a:cubicBezTo>
                <a:cubicBezTo>
                  <a:pt x="596" y="419"/>
                  <a:pt x="596" y="419"/>
                  <a:pt x="597" y="419"/>
                </a:cubicBezTo>
                <a:cubicBezTo>
                  <a:pt x="597" y="419"/>
                  <a:pt x="598" y="419"/>
                  <a:pt x="599" y="419"/>
                </a:cubicBezTo>
                <a:cubicBezTo>
                  <a:pt x="600" y="420"/>
                  <a:pt x="596" y="420"/>
                  <a:pt x="595" y="420"/>
                </a:cubicBezTo>
                <a:cubicBezTo>
                  <a:pt x="595" y="421"/>
                  <a:pt x="594" y="422"/>
                  <a:pt x="593" y="422"/>
                </a:cubicBezTo>
                <a:cubicBezTo>
                  <a:pt x="592" y="422"/>
                  <a:pt x="592" y="421"/>
                  <a:pt x="592" y="421"/>
                </a:cubicBezTo>
                <a:cubicBezTo>
                  <a:pt x="591" y="420"/>
                  <a:pt x="591" y="419"/>
                  <a:pt x="590" y="419"/>
                </a:cubicBezTo>
                <a:cubicBezTo>
                  <a:pt x="590" y="419"/>
                  <a:pt x="589" y="419"/>
                  <a:pt x="589" y="418"/>
                </a:cubicBezTo>
                <a:cubicBezTo>
                  <a:pt x="590" y="418"/>
                  <a:pt x="589" y="417"/>
                  <a:pt x="589" y="417"/>
                </a:cubicBezTo>
                <a:cubicBezTo>
                  <a:pt x="588" y="417"/>
                  <a:pt x="587" y="417"/>
                  <a:pt x="586" y="416"/>
                </a:cubicBezTo>
                <a:cubicBezTo>
                  <a:pt x="585" y="415"/>
                  <a:pt x="588" y="415"/>
                  <a:pt x="589" y="415"/>
                </a:cubicBezTo>
                <a:cubicBezTo>
                  <a:pt x="589" y="414"/>
                  <a:pt x="589" y="413"/>
                  <a:pt x="588" y="413"/>
                </a:cubicBezTo>
                <a:cubicBezTo>
                  <a:pt x="588" y="413"/>
                  <a:pt x="587" y="413"/>
                  <a:pt x="586" y="413"/>
                </a:cubicBezTo>
                <a:cubicBezTo>
                  <a:pt x="585" y="412"/>
                  <a:pt x="586" y="411"/>
                  <a:pt x="587" y="411"/>
                </a:cubicBezTo>
                <a:cubicBezTo>
                  <a:pt x="587" y="411"/>
                  <a:pt x="587" y="411"/>
                  <a:pt x="588" y="411"/>
                </a:cubicBezTo>
                <a:cubicBezTo>
                  <a:pt x="588" y="411"/>
                  <a:pt x="588" y="410"/>
                  <a:pt x="588" y="410"/>
                </a:cubicBezTo>
                <a:cubicBezTo>
                  <a:pt x="589" y="410"/>
                  <a:pt x="589" y="410"/>
                  <a:pt x="589" y="410"/>
                </a:cubicBezTo>
                <a:cubicBezTo>
                  <a:pt x="589" y="409"/>
                  <a:pt x="589" y="409"/>
                  <a:pt x="588" y="409"/>
                </a:cubicBezTo>
                <a:cubicBezTo>
                  <a:pt x="587" y="409"/>
                  <a:pt x="587" y="409"/>
                  <a:pt x="587" y="408"/>
                </a:cubicBezTo>
                <a:cubicBezTo>
                  <a:pt x="586" y="408"/>
                  <a:pt x="586" y="408"/>
                  <a:pt x="585" y="407"/>
                </a:cubicBezTo>
                <a:cubicBezTo>
                  <a:pt x="585" y="407"/>
                  <a:pt x="584" y="407"/>
                  <a:pt x="583" y="407"/>
                </a:cubicBezTo>
                <a:cubicBezTo>
                  <a:pt x="582" y="407"/>
                  <a:pt x="576" y="406"/>
                  <a:pt x="576" y="408"/>
                </a:cubicBezTo>
                <a:cubicBezTo>
                  <a:pt x="577" y="408"/>
                  <a:pt x="577" y="408"/>
                  <a:pt x="578" y="408"/>
                </a:cubicBezTo>
                <a:cubicBezTo>
                  <a:pt x="579" y="409"/>
                  <a:pt x="578" y="409"/>
                  <a:pt x="579" y="410"/>
                </a:cubicBezTo>
                <a:cubicBezTo>
                  <a:pt x="579" y="410"/>
                  <a:pt x="580" y="410"/>
                  <a:pt x="581" y="410"/>
                </a:cubicBezTo>
                <a:cubicBezTo>
                  <a:pt x="581" y="411"/>
                  <a:pt x="580" y="411"/>
                  <a:pt x="580" y="411"/>
                </a:cubicBezTo>
                <a:cubicBezTo>
                  <a:pt x="579" y="411"/>
                  <a:pt x="579" y="410"/>
                  <a:pt x="578" y="410"/>
                </a:cubicBezTo>
                <a:cubicBezTo>
                  <a:pt x="577" y="410"/>
                  <a:pt x="577" y="411"/>
                  <a:pt x="576" y="412"/>
                </a:cubicBezTo>
                <a:cubicBezTo>
                  <a:pt x="576" y="413"/>
                  <a:pt x="576" y="414"/>
                  <a:pt x="577" y="415"/>
                </a:cubicBezTo>
                <a:cubicBezTo>
                  <a:pt x="578" y="415"/>
                  <a:pt x="579" y="416"/>
                  <a:pt x="578" y="416"/>
                </a:cubicBezTo>
                <a:cubicBezTo>
                  <a:pt x="577" y="416"/>
                  <a:pt x="576" y="416"/>
                  <a:pt x="575" y="416"/>
                </a:cubicBezTo>
                <a:cubicBezTo>
                  <a:pt x="574" y="416"/>
                  <a:pt x="574" y="415"/>
                  <a:pt x="574" y="415"/>
                </a:cubicBezTo>
                <a:cubicBezTo>
                  <a:pt x="573" y="414"/>
                  <a:pt x="572" y="415"/>
                  <a:pt x="571" y="414"/>
                </a:cubicBezTo>
                <a:cubicBezTo>
                  <a:pt x="570" y="414"/>
                  <a:pt x="570" y="414"/>
                  <a:pt x="569" y="414"/>
                </a:cubicBezTo>
                <a:cubicBezTo>
                  <a:pt x="567" y="414"/>
                  <a:pt x="566" y="414"/>
                  <a:pt x="564" y="414"/>
                </a:cubicBezTo>
                <a:cubicBezTo>
                  <a:pt x="563" y="413"/>
                  <a:pt x="562" y="413"/>
                  <a:pt x="560" y="413"/>
                </a:cubicBezTo>
                <a:cubicBezTo>
                  <a:pt x="559" y="412"/>
                  <a:pt x="557" y="412"/>
                  <a:pt x="556" y="412"/>
                </a:cubicBezTo>
                <a:cubicBezTo>
                  <a:pt x="555" y="412"/>
                  <a:pt x="554" y="412"/>
                  <a:pt x="554" y="412"/>
                </a:cubicBezTo>
                <a:cubicBezTo>
                  <a:pt x="553" y="413"/>
                  <a:pt x="556" y="413"/>
                  <a:pt x="557" y="414"/>
                </a:cubicBezTo>
                <a:cubicBezTo>
                  <a:pt x="558" y="414"/>
                  <a:pt x="559" y="414"/>
                  <a:pt x="559" y="414"/>
                </a:cubicBezTo>
                <a:cubicBezTo>
                  <a:pt x="560" y="415"/>
                  <a:pt x="560" y="415"/>
                  <a:pt x="560" y="416"/>
                </a:cubicBezTo>
                <a:cubicBezTo>
                  <a:pt x="560" y="417"/>
                  <a:pt x="561" y="417"/>
                  <a:pt x="562" y="417"/>
                </a:cubicBezTo>
                <a:cubicBezTo>
                  <a:pt x="562" y="417"/>
                  <a:pt x="563" y="417"/>
                  <a:pt x="563" y="418"/>
                </a:cubicBezTo>
                <a:cubicBezTo>
                  <a:pt x="564" y="418"/>
                  <a:pt x="566" y="418"/>
                  <a:pt x="567" y="417"/>
                </a:cubicBezTo>
                <a:cubicBezTo>
                  <a:pt x="568" y="417"/>
                  <a:pt x="568" y="417"/>
                  <a:pt x="569" y="417"/>
                </a:cubicBezTo>
                <a:cubicBezTo>
                  <a:pt x="570" y="416"/>
                  <a:pt x="571" y="416"/>
                  <a:pt x="571" y="416"/>
                </a:cubicBezTo>
                <a:cubicBezTo>
                  <a:pt x="571" y="417"/>
                  <a:pt x="571" y="418"/>
                  <a:pt x="571" y="418"/>
                </a:cubicBezTo>
                <a:cubicBezTo>
                  <a:pt x="570" y="419"/>
                  <a:pt x="570" y="420"/>
                  <a:pt x="571" y="420"/>
                </a:cubicBezTo>
                <a:cubicBezTo>
                  <a:pt x="571" y="421"/>
                  <a:pt x="571" y="422"/>
                  <a:pt x="570" y="422"/>
                </a:cubicBezTo>
                <a:cubicBezTo>
                  <a:pt x="570" y="423"/>
                  <a:pt x="568" y="423"/>
                  <a:pt x="568" y="423"/>
                </a:cubicBezTo>
                <a:cubicBezTo>
                  <a:pt x="567" y="424"/>
                  <a:pt x="568" y="424"/>
                  <a:pt x="569" y="424"/>
                </a:cubicBezTo>
                <a:cubicBezTo>
                  <a:pt x="570" y="424"/>
                  <a:pt x="570" y="425"/>
                  <a:pt x="570" y="426"/>
                </a:cubicBezTo>
                <a:cubicBezTo>
                  <a:pt x="569" y="427"/>
                  <a:pt x="569" y="428"/>
                  <a:pt x="568" y="427"/>
                </a:cubicBezTo>
                <a:cubicBezTo>
                  <a:pt x="567" y="427"/>
                  <a:pt x="567" y="426"/>
                  <a:pt x="567" y="426"/>
                </a:cubicBezTo>
                <a:cubicBezTo>
                  <a:pt x="566" y="425"/>
                  <a:pt x="564" y="425"/>
                  <a:pt x="563" y="425"/>
                </a:cubicBezTo>
                <a:cubicBezTo>
                  <a:pt x="563" y="425"/>
                  <a:pt x="562" y="425"/>
                  <a:pt x="561" y="424"/>
                </a:cubicBezTo>
                <a:cubicBezTo>
                  <a:pt x="560" y="424"/>
                  <a:pt x="559" y="423"/>
                  <a:pt x="558" y="422"/>
                </a:cubicBezTo>
                <a:cubicBezTo>
                  <a:pt x="557" y="422"/>
                  <a:pt x="555" y="420"/>
                  <a:pt x="555" y="422"/>
                </a:cubicBezTo>
                <a:cubicBezTo>
                  <a:pt x="555" y="423"/>
                  <a:pt x="555" y="423"/>
                  <a:pt x="555" y="424"/>
                </a:cubicBezTo>
                <a:cubicBezTo>
                  <a:pt x="555" y="424"/>
                  <a:pt x="554" y="425"/>
                  <a:pt x="554" y="426"/>
                </a:cubicBezTo>
                <a:cubicBezTo>
                  <a:pt x="553" y="426"/>
                  <a:pt x="552" y="426"/>
                  <a:pt x="551" y="426"/>
                </a:cubicBezTo>
                <a:cubicBezTo>
                  <a:pt x="550" y="426"/>
                  <a:pt x="551" y="425"/>
                  <a:pt x="550" y="424"/>
                </a:cubicBezTo>
                <a:cubicBezTo>
                  <a:pt x="550" y="424"/>
                  <a:pt x="549" y="423"/>
                  <a:pt x="548" y="423"/>
                </a:cubicBezTo>
                <a:cubicBezTo>
                  <a:pt x="547" y="423"/>
                  <a:pt x="546" y="424"/>
                  <a:pt x="545" y="424"/>
                </a:cubicBezTo>
                <a:cubicBezTo>
                  <a:pt x="545" y="425"/>
                  <a:pt x="544" y="425"/>
                  <a:pt x="543" y="425"/>
                </a:cubicBezTo>
                <a:cubicBezTo>
                  <a:pt x="542" y="426"/>
                  <a:pt x="541" y="427"/>
                  <a:pt x="540" y="427"/>
                </a:cubicBezTo>
                <a:cubicBezTo>
                  <a:pt x="540" y="427"/>
                  <a:pt x="539" y="428"/>
                  <a:pt x="539" y="429"/>
                </a:cubicBezTo>
                <a:cubicBezTo>
                  <a:pt x="539" y="429"/>
                  <a:pt x="540" y="429"/>
                  <a:pt x="540" y="430"/>
                </a:cubicBezTo>
                <a:cubicBezTo>
                  <a:pt x="540" y="431"/>
                  <a:pt x="540" y="431"/>
                  <a:pt x="540" y="432"/>
                </a:cubicBezTo>
                <a:cubicBezTo>
                  <a:pt x="541" y="433"/>
                  <a:pt x="541" y="433"/>
                  <a:pt x="542" y="434"/>
                </a:cubicBezTo>
                <a:cubicBezTo>
                  <a:pt x="542" y="436"/>
                  <a:pt x="539" y="434"/>
                  <a:pt x="538" y="435"/>
                </a:cubicBezTo>
                <a:cubicBezTo>
                  <a:pt x="538" y="436"/>
                  <a:pt x="538" y="437"/>
                  <a:pt x="538" y="437"/>
                </a:cubicBezTo>
                <a:cubicBezTo>
                  <a:pt x="538" y="438"/>
                  <a:pt x="537" y="439"/>
                  <a:pt x="537" y="439"/>
                </a:cubicBezTo>
                <a:cubicBezTo>
                  <a:pt x="536" y="440"/>
                  <a:pt x="535" y="441"/>
                  <a:pt x="534" y="442"/>
                </a:cubicBezTo>
                <a:cubicBezTo>
                  <a:pt x="534" y="443"/>
                  <a:pt x="533" y="444"/>
                  <a:pt x="533" y="443"/>
                </a:cubicBezTo>
                <a:cubicBezTo>
                  <a:pt x="533" y="442"/>
                  <a:pt x="534" y="441"/>
                  <a:pt x="534" y="441"/>
                </a:cubicBezTo>
                <a:cubicBezTo>
                  <a:pt x="535" y="440"/>
                  <a:pt x="535" y="438"/>
                  <a:pt x="536" y="437"/>
                </a:cubicBezTo>
                <a:cubicBezTo>
                  <a:pt x="536" y="436"/>
                  <a:pt x="536" y="435"/>
                  <a:pt x="536" y="435"/>
                </a:cubicBezTo>
                <a:cubicBezTo>
                  <a:pt x="537" y="434"/>
                  <a:pt x="537" y="434"/>
                  <a:pt x="537" y="433"/>
                </a:cubicBezTo>
                <a:cubicBezTo>
                  <a:pt x="538" y="431"/>
                  <a:pt x="537" y="430"/>
                  <a:pt x="537" y="428"/>
                </a:cubicBezTo>
                <a:cubicBezTo>
                  <a:pt x="537" y="427"/>
                  <a:pt x="539" y="426"/>
                  <a:pt x="539" y="425"/>
                </a:cubicBezTo>
                <a:cubicBezTo>
                  <a:pt x="539" y="423"/>
                  <a:pt x="538" y="423"/>
                  <a:pt x="538" y="422"/>
                </a:cubicBezTo>
                <a:cubicBezTo>
                  <a:pt x="537" y="422"/>
                  <a:pt x="537" y="421"/>
                  <a:pt x="536" y="420"/>
                </a:cubicBezTo>
                <a:cubicBezTo>
                  <a:pt x="535" y="420"/>
                  <a:pt x="535" y="421"/>
                  <a:pt x="534" y="422"/>
                </a:cubicBezTo>
                <a:cubicBezTo>
                  <a:pt x="534" y="422"/>
                  <a:pt x="534" y="422"/>
                  <a:pt x="533" y="422"/>
                </a:cubicBezTo>
                <a:cubicBezTo>
                  <a:pt x="532" y="423"/>
                  <a:pt x="532" y="423"/>
                  <a:pt x="531" y="423"/>
                </a:cubicBezTo>
                <a:cubicBezTo>
                  <a:pt x="531" y="424"/>
                  <a:pt x="532" y="424"/>
                  <a:pt x="531" y="425"/>
                </a:cubicBezTo>
                <a:cubicBezTo>
                  <a:pt x="530" y="426"/>
                  <a:pt x="531" y="425"/>
                  <a:pt x="530" y="425"/>
                </a:cubicBezTo>
                <a:cubicBezTo>
                  <a:pt x="529" y="425"/>
                  <a:pt x="529" y="426"/>
                  <a:pt x="529" y="427"/>
                </a:cubicBezTo>
                <a:cubicBezTo>
                  <a:pt x="529" y="428"/>
                  <a:pt x="527" y="428"/>
                  <a:pt x="526" y="430"/>
                </a:cubicBezTo>
                <a:cubicBezTo>
                  <a:pt x="526" y="430"/>
                  <a:pt x="526" y="431"/>
                  <a:pt x="526" y="432"/>
                </a:cubicBezTo>
                <a:cubicBezTo>
                  <a:pt x="526" y="433"/>
                  <a:pt x="527" y="432"/>
                  <a:pt x="528" y="433"/>
                </a:cubicBezTo>
                <a:cubicBezTo>
                  <a:pt x="528" y="433"/>
                  <a:pt x="528" y="434"/>
                  <a:pt x="529" y="434"/>
                </a:cubicBezTo>
                <a:cubicBezTo>
                  <a:pt x="530" y="434"/>
                  <a:pt x="530" y="434"/>
                  <a:pt x="530" y="435"/>
                </a:cubicBezTo>
                <a:cubicBezTo>
                  <a:pt x="530" y="436"/>
                  <a:pt x="529" y="436"/>
                  <a:pt x="528" y="436"/>
                </a:cubicBezTo>
                <a:cubicBezTo>
                  <a:pt x="527" y="437"/>
                  <a:pt x="527" y="437"/>
                  <a:pt x="527" y="438"/>
                </a:cubicBezTo>
                <a:cubicBezTo>
                  <a:pt x="526" y="439"/>
                  <a:pt x="525" y="439"/>
                  <a:pt x="524" y="440"/>
                </a:cubicBezTo>
                <a:cubicBezTo>
                  <a:pt x="522" y="441"/>
                  <a:pt x="523" y="438"/>
                  <a:pt x="523" y="437"/>
                </a:cubicBezTo>
                <a:cubicBezTo>
                  <a:pt x="523" y="437"/>
                  <a:pt x="524" y="436"/>
                  <a:pt x="524" y="436"/>
                </a:cubicBezTo>
                <a:cubicBezTo>
                  <a:pt x="524" y="435"/>
                  <a:pt x="525" y="435"/>
                  <a:pt x="525" y="434"/>
                </a:cubicBezTo>
                <a:cubicBezTo>
                  <a:pt x="526" y="433"/>
                  <a:pt x="524" y="433"/>
                  <a:pt x="524" y="431"/>
                </a:cubicBezTo>
                <a:cubicBezTo>
                  <a:pt x="524" y="430"/>
                  <a:pt x="525" y="429"/>
                  <a:pt x="525" y="428"/>
                </a:cubicBezTo>
                <a:cubicBezTo>
                  <a:pt x="525" y="425"/>
                  <a:pt x="523" y="426"/>
                  <a:pt x="521" y="427"/>
                </a:cubicBezTo>
                <a:cubicBezTo>
                  <a:pt x="521" y="427"/>
                  <a:pt x="520" y="427"/>
                  <a:pt x="519" y="427"/>
                </a:cubicBezTo>
                <a:cubicBezTo>
                  <a:pt x="518" y="427"/>
                  <a:pt x="516" y="427"/>
                  <a:pt x="515" y="428"/>
                </a:cubicBezTo>
                <a:cubicBezTo>
                  <a:pt x="514" y="428"/>
                  <a:pt x="513" y="429"/>
                  <a:pt x="512" y="430"/>
                </a:cubicBezTo>
                <a:cubicBezTo>
                  <a:pt x="511" y="431"/>
                  <a:pt x="510" y="432"/>
                  <a:pt x="510" y="433"/>
                </a:cubicBezTo>
                <a:cubicBezTo>
                  <a:pt x="509" y="434"/>
                  <a:pt x="511" y="433"/>
                  <a:pt x="512" y="434"/>
                </a:cubicBezTo>
                <a:cubicBezTo>
                  <a:pt x="512" y="434"/>
                  <a:pt x="512" y="435"/>
                  <a:pt x="512" y="435"/>
                </a:cubicBezTo>
                <a:cubicBezTo>
                  <a:pt x="513" y="435"/>
                  <a:pt x="514" y="435"/>
                  <a:pt x="514" y="435"/>
                </a:cubicBezTo>
                <a:cubicBezTo>
                  <a:pt x="515" y="437"/>
                  <a:pt x="513" y="437"/>
                  <a:pt x="512" y="437"/>
                </a:cubicBezTo>
                <a:cubicBezTo>
                  <a:pt x="511" y="437"/>
                  <a:pt x="510" y="437"/>
                  <a:pt x="510" y="438"/>
                </a:cubicBezTo>
                <a:cubicBezTo>
                  <a:pt x="511" y="438"/>
                  <a:pt x="512" y="439"/>
                  <a:pt x="511" y="440"/>
                </a:cubicBezTo>
                <a:cubicBezTo>
                  <a:pt x="511" y="441"/>
                  <a:pt x="510" y="440"/>
                  <a:pt x="510" y="439"/>
                </a:cubicBezTo>
                <a:cubicBezTo>
                  <a:pt x="509" y="439"/>
                  <a:pt x="509" y="438"/>
                  <a:pt x="508" y="438"/>
                </a:cubicBezTo>
                <a:cubicBezTo>
                  <a:pt x="507" y="439"/>
                  <a:pt x="506" y="438"/>
                  <a:pt x="505" y="437"/>
                </a:cubicBezTo>
                <a:cubicBezTo>
                  <a:pt x="504" y="437"/>
                  <a:pt x="501" y="436"/>
                  <a:pt x="501" y="437"/>
                </a:cubicBezTo>
                <a:cubicBezTo>
                  <a:pt x="501" y="438"/>
                  <a:pt x="502" y="438"/>
                  <a:pt x="503" y="438"/>
                </a:cubicBezTo>
                <a:cubicBezTo>
                  <a:pt x="503" y="438"/>
                  <a:pt x="503" y="439"/>
                  <a:pt x="504" y="440"/>
                </a:cubicBezTo>
                <a:cubicBezTo>
                  <a:pt x="504" y="441"/>
                  <a:pt x="506" y="441"/>
                  <a:pt x="507" y="442"/>
                </a:cubicBezTo>
                <a:cubicBezTo>
                  <a:pt x="507" y="443"/>
                  <a:pt x="507" y="443"/>
                  <a:pt x="508" y="443"/>
                </a:cubicBezTo>
                <a:cubicBezTo>
                  <a:pt x="509" y="444"/>
                  <a:pt x="509" y="444"/>
                  <a:pt x="508" y="445"/>
                </a:cubicBezTo>
                <a:cubicBezTo>
                  <a:pt x="508" y="446"/>
                  <a:pt x="506" y="445"/>
                  <a:pt x="505" y="445"/>
                </a:cubicBezTo>
                <a:cubicBezTo>
                  <a:pt x="505" y="445"/>
                  <a:pt x="504" y="445"/>
                  <a:pt x="503" y="445"/>
                </a:cubicBezTo>
                <a:cubicBezTo>
                  <a:pt x="503" y="445"/>
                  <a:pt x="502" y="444"/>
                  <a:pt x="501" y="444"/>
                </a:cubicBezTo>
                <a:cubicBezTo>
                  <a:pt x="501" y="443"/>
                  <a:pt x="500" y="443"/>
                  <a:pt x="499" y="442"/>
                </a:cubicBezTo>
                <a:cubicBezTo>
                  <a:pt x="499" y="442"/>
                  <a:pt x="498" y="442"/>
                  <a:pt x="498" y="441"/>
                </a:cubicBezTo>
                <a:cubicBezTo>
                  <a:pt x="497" y="440"/>
                  <a:pt x="498" y="440"/>
                  <a:pt x="498" y="440"/>
                </a:cubicBezTo>
                <a:cubicBezTo>
                  <a:pt x="498" y="438"/>
                  <a:pt x="496" y="437"/>
                  <a:pt x="495" y="438"/>
                </a:cubicBezTo>
                <a:cubicBezTo>
                  <a:pt x="494" y="438"/>
                  <a:pt x="494" y="439"/>
                  <a:pt x="494" y="440"/>
                </a:cubicBezTo>
                <a:cubicBezTo>
                  <a:pt x="493" y="440"/>
                  <a:pt x="493" y="441"/>
                  <a:pt x="493" y="441"/>
                </a:cubicBezTo>
                <a:cubicBezTo>
                  <a:pt x="491" y="442"/>
                  <a:pt x="492" y="439"/>
                  <a:pt x="492" y="439"/>
                </a:cubicBezTo>
                <a:cubicBezTo>
                  <a:pt x="492" y="437"/>
                  <a:pt x="491" y="437"/>
                  <a:pt x="490" y="437"/>
                </a:cubicBezTo>
                <a:cubicBezTo>
                  <a:pt x="489" y="436"/>
                  <a:pt x="489" y="435"/>
                  <a:pt x="488" y="435"/>
                </a:cubicBezTo>
                <a:cubicBezTo>
                  <a:pt x="487" y="435"/>
                  <a:pt x="486" y="436"/>
                  <a:pt x="485" y="436"/>
                </a:cubicBezTo>
                <a:cubicBezTo>
                  <a:pt x="485" y="435"/>
                  <a:pt x="485" y="434"/>
                  <a:pt x="484" y="434"/>
                </a:cubicBezTo>
                <a:cubicBezTo>
                  <a:pt x="483" y="434"/>
                  <a:pt x="484" y="435"/>
                  <a:pt x="483" y="435"/>
                </a:cubicBezTo>
                <a:cubicBezTo>
                  <a:pt x="482" y="436"/>
                  <a:pt x="482" y="435"/>
                  <a:pt x="482" y="434"/>
                </a:cubicBezTo>
                <a:cubicBezTo>
                  <a:pt x="482" y="434"/>
                  <a:pt x="481" y="433"/>
                  <a:pt x="481" y="434"/>
                </a:cubicBezTo>
                <a:cubicBezTo>
                  <a:pt x="481" y="435"/>
                  <a:pt x="482" y="435"/>
                  <a:pt x="482" y="436"/>
                </a:cubicBezTo>
                <a:cubicBezTo>
                  <a:pt x="482" y="436"/>
                  <a:pt x="483" y="437"/>
                  <a:pt x="483" y="437"/>
                </a:cubicBezTo>
                <a:cubicBezTo>
                  <a:pt x="484" y="438"/>
                  <a:pt x="483" y="439"/>
                  <a:pt x="483" y="438"/>
                </a:cubicBezTo>
                <a:cubicBezTo>
                  <a:pt x="482" y="438"/>
                  <a:pt x="482" y="437"/>
                  <a:pt x="481" y="437"/>
                </a:cubicBezTo>
                <a:cubicBezTo>
                  <a:pt x="480" y="437"/>
                  <a:pt x="479" y="438"/>
                  <a:pt x="479" y="438"/>
                </a:cubicBezTo>
                <a:cubicBezTo>
                  <a:pt x="478" y="438"/>
                  <a:pt x="477" y="438"/>
                  <a:pt x="477" y="438"/>
                </a:cubicBezTo>
                <a:cubicBezTo>
                  <a:pt x="476" y="438"/>
                  <a:pt x="475" y="437"/>
                  <a:pt x="475" y="438"/>
                </a:cubicBezTo>
                <a:cubicBezTo>
                  <a:pt x="474" y="438"/>
                  <a:pt x="475" y="439"/>
                  <a:pt x="475" y="439"/>
                </a:cubicBezTo>
                <a:cubicBezTo>
                  <a:pt x="476" y="439"/>
                  <a:pt x="476" y="439"/>
                  <a:pt x="477" y="440"/>
                </a:cubicBezTo>
                <a:cubicBezTo>
                  <a:pt x="477" y="440"/>
                  <a:pt x="479" y="440"/>
                  <a:pt x="478" y="441"/>
                </a:cubicBezTo>
                <a:cubicBezTo>
                  <a:pt x="478" y="441"/>
                  <a:pt x="476" y="441"/>
                  <a:pt x="476" y="441"/>
                </a:cubicBezTo>
                <a:cubicBezTo>
                  <a:pt x="474" y="441"/>
                  <a:pt x="472" y="441"/>
                  <a:pt x="471" y="441"/>
                </a:cubicBezTo>
                <a:cubicBezTo>
                  <a:pt x="470" y="442"/>
                  <a:pt x="468" y="443"/>
                  <a:pt x="469" y="444"/>
                </a:cubicBezTo>
                <a:cubicBezTo>
                  <a:pt x="469" y="444"/>
                  <a:pt x="470" y="444"/>
                  <a:pt x="470" y="444"/>
                </a:cubicBezTo>
                <a:cubicBezTo>
                  <a:pt x="471" y="444"/>
                  <a:pt x="470" y="445"/>
                  <a:pt x="471" y="445"/>
                </a:cubicBezTo>
                <a:cubicBezTo>
                  <a:pt x="471" y="446"/>
                  <a:pt x="471" y="446"/>
                  <a:pt x="472" y="446"/>
                </a:cubicBezTo>
                <a:cubicBezTo>
                  <a:pt x="474" y="448"/>
                  <a:pt x="470" y="447"/>
                  <a:pt x="470" y="448"/>
                </a:cubicBezTo>
                <a:cubicBezTo>
                  <a:pt x="468" y="448"/>
                  <a:pt x="469" y="448"/>
                  <a:pt x="470" y="448"/>
                </a:cubicBezTo>
                <a:cubicBezTo>
                  <a:pt x="470" y="449"/>
                  <a:pt x="471" y="449"/>
                  <a:pt x="471" y="449"/>
                </a:cubicBezTo>
                <a:cubicBezTo>
                  <a:pt x="470" y="450"/>
                  <a:pt x="469" y="449"/>
                  <a:pt x="469" y="450"/>
                </a:cubicBezTo>
                <a:cubicBezTo>
                  <a:pt x="468" y="451"/>
                  <a:pt x="469" y="451"/>
                  <a:pt x="468" y="452"/>
                </a:cubicBezTo>
                <a:cubicBezTo>
                  <a:pt x="467" y="453"/>
                  <a:pt x="468" y="453"/>
                  <a:pt x="469" y="453"/>
                </a:cubicBezTo>
                <a:cubicBezTo>
                  <a:pt x="470" y="453"/>
                  <a:pt x="471" y="453"/>
                  <a:pt x="471" y="453"/>
                </a:cubicBezTo>
                <a:cubicBezTo>
                  <a:pt x="472" y="453"/>
                  <a:pt x="472" y="453"/>
                  <a:pt x="472" y="454"/>
                </a:cubicBezTo>
                <a:cubicBezTo>
                  <a:pt x="473" y="456"/>
                  <a:pt x="475" y="455"/>
                  <a:pt x="476" y="454"/>
                </a:cubicBezTo>
                <a:cubicBezTo>
                  <a:pt x="476" y="453"/>
                  <a:pt x="476" y="452"/>
                  <a:pt x="477" y="452"/>
                </a:cubicBezTo>
                <a:cubicBezTo>
                  <a:pt x="478" y="452"/>
                  <a:pt x="479" y="452"/>
                  <a:pt x="479" y="452"/>
                </a:cubicBezTo>
                <a:cubicBezTo>
                  <a:pt x="480" y="451"/>
                  <a:pt x="481" y="451"/>
                  <a:pt x="482" y="451"/>
                </a:cubicBezTo>
                <a:cubicBezTo>
                  <a:pt x="483" y="451"/>
                  <a:pt x="483" y="451"/>
                  <a:pt x="484" y="451"/>
                </a:cubicBezTo>
                <a:cubicBezTo>
                  <a:pt x="485" y="451"/>
                  <a:pt x="486" y="450"/>
                  <a:pt x="486" y="450"/>
                </a:cubicBezTo>
                <a:cubicBezTo>
                  <a:pt x="488" y="450"/>
                  <a:pt x="489" y="449"/>
                  <a:pt x="490" y="448"/>
                </a:cubicBezTo>
                <a:cubicBezTo>
                  <a:pt x="489" y="451"/>
                  <a:pt x="486" y="450"/>
                  <a:pt x="484" y="452"/>
                </a:cubicBezTo>
                <a:cubicBezTo>
                  <a:pt x="483" y="452"/>
                  <a:pt x="483" y="454"/>
                  <a:pt x="483" y="455"/>
                </a:cubicBezTo>
                <a:cubicBezTo>
                  <a:pt x="484" y="456"/>
                  <a:pt x="485" y="456"/>
                  <a:pt x="485" y="457"/>
                </a:cubicBezTo>
                <a:cubicBezTo>
                  <a:pt x="485" y="458"/>
                  <a:pt x="485" y="458"/>
                  <a:pt x="486" y="458"/>
                </a:cubicBezTo>
                <a:cubicBezTo>
                  <a:pt x="488" y="460"/>
                  <a:pt x="485" y="460"/>
                  <a:pt x="484" y="460"/>
                </a:cubicBezTo>
                <a:cubicBezTo>
                  <a:pt x="483" y="460"/>
                  <a:pt x="483" y="461"/>
                  <a:pt x="482" y="461"/>
                </a:cubicBezTo>
                <a:cubicBezTo>
                  <a:pt x="481" y="461"/>
                  <a:pt x="480" y="461"/>
                  <a:pt x="481" y="461"/>
                </a:cubicBezTo>
                <a:cubicBezTo>
                  <a:pt x="482" y="462"/>
                  <a:pt x="483" y="461"/>
                  <a:pt x="483" y="461"/>
                </a:cubicBezTo>
                <a:cubicBezTo>
                  <a:pt x="484" y="462"/>
                  <a:pt x="484" y="462"/>
                  <a:pt x="483" y="462"/>
                </a:cubicBezTo>
                <a:cubicBezTo>
                  <a:pt x="482" y="463"/>
                  <a:pt x="480" y="461"/>
                  <a:pt x="480" y="461"/>
                </a:cubicBezTo>
                <a:cubicBezTo>
                  <a:pt x="479" y="462"/>
                  <a:pt x="481" y="463"/>
                  <a:pt x="481" y="463"/>
                </a:cubicBezTo>
                <a:cubicBezTo>
                  <a:pt x="481" y="463"/>
                  <a:pt x="481" y="464"/>
                  <a:pt x="481" y="464"/>
                </a:cubicBezTo>
                <a:cubicBezTo>
                  <a:pt x="481" y="465"/>
                  <a:pt x="481" y="465"/>
                  <a:pt x="481" y="465"/>
                </a:cubicBezTo>
                <a:cubicBezTo>
                  <a:pt x="479" y="466"/>
                  <a:pt x="478" y="465"/>
                  <a:pt x="476" y="464"/>
                </a:cubicBezTo>
                <a:cubicBezTo>
                  <a:pt x="475" y="464"/>
                  <a:pt x="474" y="465"/>
                  <a:pt x="472" y="466"/>
                </a:cubicBezTo>
                <a:cubicBezTo>
                  <a:pt x="471" y="466"/>
                  <a:pt x="469" y="466"/>
                  <a:pt x="468" y="467"/>
                </a:cubicBezTo>
                <a:cubicBezTo>
                  <a:pt x="467" y="468"/>
                  <a:pt x="466" y="469"/>
                  <a:pt x="465" y="469"/>
                </a:cubicBezTo>
                <a:cubicBezTo>
                  <a:pt x="463" y="470"/>
                  <a:pt x="463" y="470"/>
                  <a:pt x="463" y="472"/>
                </a:cubicBezTo>
                <a:cubicBezTo>
                  <a:pt x="463" y="473"/>
                  <a:pt x="463" y="474"/>
                  <a:pt x="465" y="474"/>
                </a:cubicBezTo>
                <a:cubicBezTo>
                  <a:pt x="466" y="474"/>
                  <a:pt x="467" y="473"/>
                  <a:pt x="469" y="473"/>
                </a:cubicBezTo>
                <a:cubicBezTo>
                  <a:pt x="470" y="473"/>
                  <a:pt x="472" y="473"/>
                  <a:pt x="473" y="473"/>
                </a:cubicBezTo>
                <a:cubicBezTo>
                  <a:pt x="475" y="474"/>
                  <a:pt x="476" y="474"/>
                  <a:pt x="477" y="473"/>
                </a:cubicBezTo>
                <a:cubicBezTo>
                  <a:pt x="478" y="472"/>
                  <a:pt x="479" y="472"/>
                  <a:pt x="481" y="472"/>
                </a:cubicBezTo>
                <a:cubicBezTo>
                  <a:pt x="481" y="472"/>
                  <a:pt x="482" y="472"/>
                  <a:pt x="483" y="473"/>
                </a:cubicBezTo>
                <a:cubicBezTo>
                  <a:pt x="483" y="473"/>
                  <a:pt x="483" y="474"/>
                  <a:pt x="484" y="474"/>
                </a:cubicBezTo>
                <a:cubicBezTo>
                  <a:pt x="485" y="474"/>
                  <a:pt x="485" y="474"/>
                  <a:pt x="486" y="475"/>
                </a:cubicBezTo>
                <a:cubicBezTo>
                  <a:pt x="486" y="475"/>
                  <a:pt x="486" y="476"/>
                  <a:pt x="485" y="476"/>
                </a:cubicBezTo>
                <a:cubicBezTo>
                  <a:pt x="484" y="477"/>
                  <a:pt x="483" y="476"/>
                  <a:pt x="481" y="477"/>
                </a:cubicBezTo>
                <a:cubicBezTo>
                  <a:pt x="481" y="478"/>
                  <a:pt x="481" y="478"/>
                  <a:pt x="480" y="478"/>
                </a:cubicBezTo>
                <a:cubicBezTo>
                  <a:pt x="479" y="479"/>
                  <a:pt x="479" y="479"/>
                  <a:pt x="479" y="480"/>
                </a:cubicBezTo>
                <a:cubicBezTo>
                  <a:pt x="478" y="480"/>
                  <a:pt x="478" y="481"/>
                  <a:pt x="477" y="481"/>
                </a:cubicBezTo>
                <a:cubicBezTo>
                  <a:pt x="477" y="481"/>
                  <a:pt x="476" y="481"/>
                  <a:pt x="476" y="480"/>
                </a:cubicBezTo>
                <a:cubicBezTo>
                  <a:pt x="476" y="479"/>
                  <a:pt x="476" y="479"/>
                  <a:pt x="475" y="479"/>
                </a:cubicBezTo>
                <a:cubicBezTo>
                  <a:pt x="474" y="478"/>
                  <a:pt x="474" y="478"/>
                  <a:pt x="473" y="477"/>
                </a:cubicBezTo>
                <a:cubicBezTo>
                  <a:pt x="472" y="476"/>
                  <a:pt x="471" y="475"/>
                  <a:pt x="470" y="477"/>
                </a:cubicBezTo>
                <a:cubicBezTo>
                  <a:pt x="470" y="477"/>
                  <a:pt x="470" y="478"/>
                  <a:pt x="469" y="478"/>
                </a:cubicBezTo>
                <a:cubicBezTo>
                  <a:pt x="469" y="478"/>
                  <a:pt x="468" y="478"/>
                  <a:pt x="468" y="478"/>
                </a:cubicBezTo>
                <a:cubicBezTo>
                  <a:pt x="467" y="479"/>
                  <a:pt x="466" y="479"/>
                  <a:pt x="465" y="480"/>
                </a:cubicBezTo>
                <a:cubicBezTo>
                  <a:pt x="465" y="481"/>
                  <a:pt x="465" y="482"/>
                  <a:pt x="463" y="482"/>
                </a:cubicBezTo>
                <a:cubicBezTo>
                  <a:pt x="463" y="482"/>
                  <a:pt x="461" y="481"/>
                  <a:pt x="461" y="482"/>
                </a:cubicBezTo>
                <a:cubicBezTo>
                  <a:pt x="461" y="482"/>
                  <a:pt x="463" y="482"/>
                  <a:pt x="462" y="483"/>
                </a:cubicBezTo>
                <a:cubicBezTo>
                  <a:pt x="462" y="484"/>
                  <a:pt x="461" y="483"/>
                  <a:pt x="460" y="484"/>
                </a:cubicBezTo>
                <a:cubicBezTo>
                  <a:pt x="460" y="484"/>
                  <a:pt x="458" y="486"/>
                  <a:pt x="460" y="485"/>
                </a:cubicBezTo>
                <a:cubicBezTo>
                  <a:pt x="460" y="485"/>
                  <a:pt x="460" y="485"/>
                  <a:pt x="461" y="485"/>
                </a:cubicBezTo>
                <a:cubicBezTo>
                  <a:pt x="462" y="485"/>
                  <a:pt x="463" y="486"/>
                  <a:pt x="462" y="487"/>
                </a:cubicBezTo>
                <a:cubicBezTo>
                  <a:pt x="462" y="487"/>
                  <a:pt x="460" y="486"/>
                  <a:pt x="459" y="487"/>
                </a:cubicBezTo>
                <a:cubicBezTo>
                  <a:pt x="459" y="488"/>
                  <a:pt x="460" y="488"/>
                  <a:pt x="460" y="488"/>
                </a:cubicBezTo>
                <a:cubicBezTo>
                  <a:pt x="461" y="488"/>
                  <a:pt x="460" y="489"/>
                  <a:pt x="461" y="489"/>
                </a:cubicBezTo>
                <a:cubicBezTo>
                  <a:pt x="461" y="490"/>
                  <a:pt x="462" y="489"/>
                  <a:pt x="461" y="490"/>
                </a:cubicBezTo>
                <a:cubicBezTo>
                  <a:pt x="461" y="491"/>
                  <a:pt x="460" y="492"/>
                  <a:pt x="459" y="492"/>
                </a:cubicBezTo>
                <a:cubicBezTo>
                  <a:pt x="458" y="492"/>
                  <a:pt x="458" y="492"/>
                  <a:pt x="458" y="492"/>
                </a:cubicBezTo>
                <a:cubicBezTo>
                  <a:pt x="458" y="493"/>
                  <a:pt x="458" y="493"/>
                  <a:pt x="457" y="493"/>
                </a:cubicBezTo>
                <a:cubicBezTo>
                  <a:pt x="457" y="492"/>
                  <a:pt x="457" y="492"/>
                  <a:pt x="456" y="492"/>
                </a:cubicBezTo>
                <a:cubicBezTo>
                  <a:pt x="455" y="492"/>
                  <a:pt x="455" y="491"/>
                  <a:pt x="455" y="490"/>
                </a:cubicBezTo>
                <a:cubicBezTo>
                  <a:pt x="455" y="490"/>
                  <a:pt x="455" y="489"/>
                  <a:pt x="455" y="488"/>
                </a:cubicBezTo>
                <a:cubicBezTo>
                  <a:pt x="455" y="487"/>
                  <a:pt x="455" y="487"/>
                  <a:pt x="454" y="487"/>
                </a:cubicBezTo>
                <a:cubicBezTo>
                  <a:pt x="453" y="486"/>
                  <a:pt x="454" y="484"/>
                  <a:pt x="454" y="483"/>
                </a:cubicBezTo>
                <a:cubicBezTo>
                  <a:pt x="453" y="482"/>
                  <a:pt x="452" y="482"/>
                  <a:pt x="452" y="482"/>
                </a:cubicBezTo>
                <a:cubicBezTo>
                  <a:pt x="451" y="481"/>
                  <a:pt x="451" y="480"/>
                  <a:pt x="450" y="481"/>
                </a:cubicBezTo>
                <a:cubicBezTo>
                  <a:pt x="450" y="481"/>
                  <a:pt x="449" y="482"/>
                  <a:pt x="448" y="482"/>
                </a:cubicBezTo>
                <a:cubicBezTo>
                  <a:pt x="448" y="482"/>
                  <a:pt x="447" y="483"/>
                  <a:pt x="447" y="484"/>
                </a:cubicBezTo>
                <a:cubicBezTo>
                  <a:pt x="446" y="485"/>
                  <a:pt x="445" y="486"/>
                  <a:pt x="444" y="486"/>
                </a:cubicBezTo>
                <a:cubicBezTo>
                  <a:pt x="443" y="486"/>
                  <a:pt x="444" y="485"/>
                  <a:pt x="445" y="485"/>
                </a:cubicBezTo>
                <a:cubicBezTo>
                  <a:pt x="445" y="485"/>
                  <a:pt x="445" y="484"/>
                  <a:pt x="445" y="483"/>
                </a:cubicBezTo>
                <a:cubicBezTo>
                  <a:pt x="445" y="483"/>
                  <a:pt x="444" y="482"/>
                  <a:pt x="443" y="483"/>
                </a:cubicBezTo>
                <a:cubicBezTo>
                  <a:pt x="443" y="483"/>
                  <a:pt x="443" y="484"/>
                  <a:pt x="442" y="484"/>
                </a:cubicBezTo>
                <a:cubicBezTo>
                  <a:pt x="442" y="485"/>
                  <a:pt x="442" y="484"/>
                  <a:pt x="441" y="484"/>
                </a:cubicBezTo>
                <a:cubicBezTo>
                  <a:pt x="441" y="484"/>
                  <a:pt x="440" y="483"/>
                  <a:pt x="439" y="484"/>
                </a:cubicBezTo>
                <a:cubicBezTo>
                  <a:pt x="439" y="485"/>
                  <a:pt x="439" y="485"/>
                  <a:pt x="439" y="486"/>
                </a:cubicBezTo>
                <a:cubicBezTo>
                  <a:pt x="438" y="486"/>
                  <a:pt x="437" y="486"/>
                  <a:pt x="438" y="487"/>
                </a:cubicBezTo>
                <a:cubicBezTo>
                  <a:pt x="439" y="488"/>
                  <a:pt x="441" y="486"/>
                  <a:pt x="442" y="487"/>
                </a:cubicBezTo>
                <a:cubicBezTo>
                  <a:pt x="442" y="487"/>
                  <a:pt x="442" y="487"/>
                  <a:pt x="442" y="487"/>
                </a:cubicBezTo>
                <a:cubicBezTo>
                  <a:pt x="443" y="488"/>
                  <a:pt x="443" y="488"/>
                  <a:pt x="443" y="488"/>
                </a:cubicBezTo>
                <a:cubicBezTo>
                  <a:pt x="444" y="488"/>
                  <a:pt x="445" y="487"/>
                  <a:pt x="446" y="487"/>
                </a:cubicBezTo>
                <a:cubicBezTo>
                  <a:pt x="447" y="487"/>
                  <a:pt x="450" y="488"/>
                  <a:pt x="448" y="489"/>
                </a:cubicBezTo>
                <a:cubicBezTo>
                  <a:pt x="447" y="490"/>
                  <a:pt x="446" y="490"/>
                  <a:pt x="446" y="490"/>
                </a:cubicBezTo>
                <a:cubicBezTo>
                  <a:pt x="445" y="490"/>
                  <a:pt x="445" y="491"/>
                  <a:pt x="444" y="491"/>
                </a:cubicBezTo>
                <a:cubicBezTo>
                  <a:pt x="442" y="492"/>
                  <a:pt x="441" y="491"/>
                  <a:pt x="439" y="492"/>
                </a:cubicBezTo>
                <a:cubicBezTo>
                  <a:pt x="438" y="492"/>
                  <a:pt x="437" y="493"/>
                  <a:pt x="436" y="493"/>
                </a:cubicBezTo>
                <a:cubicBezTo>
                  <a:pt x="434" y="495"/>
                  <a:pt x="435" y="492"/>
                  <a:pt x="434" y="492"/>
                </a:cubicBezTo>
                <a:cubicBezTo>
                  <a:pt x="433" y="492"/>
                  <a:pt x="431" y="492"/>
                  <a:pt x="430" y="493"/>
                </a:cubicBezTo>
                <a:cubicBezTo>
                  <a:pt x="429" y="493"/>
                  <a:pt x="427" y="494"/>
                  <a:pt x="427" y="496"/>
                </a:cubicBezTo>
                <a:cubicBezTo>
                  <a:pt x="427" y="497"/>
                  <a:pt x="428" y="496"/>
                  <a:pt x="428" y="497"/>
                </a:cubicBezTo>
                <a:cubicBezTo>
                  <a:pt x="428" y="497"/>
                  <a:pt x="428" y="498"/>
                  <a:pt x="428" y="499"/>
                </a:cubicBezTo>
                <a:cubicBezTo>
                  <a:pt x="428" y="500"/>
                  <a:pt x="427" y="501"/>
                  <a:pt x="428" y="500"/>
                </a:cubicBezTo>
                <a:cubicBezTo>
                  <a:pt x="429" y="500"/>
                  <a:pt x="429" y="500"/>
                  <a:pt x="430" y="499"/>
                </a:cubicBezTo>
                <a:cubicBezTo>
                  <a:pt x="430" y="498"/>
                  <a:pt x="431" y="498"/>
                  <a:pt x="432" y="498"/>
                </a:cubicBezTo>
                <a:cubicBezTo>
                  <a:pt x="432" y="498"/>
                  <a:pt x="433" y="499"/>
                  <a:pt x="434" y="498"/>
                </a:cubicBezTo>
                <a:cubicBezTo>
                  <a:pt x="435" y="498"/>
                  <a:pt x="435" y="496"/>
                  <a:pt x="437" y="496"/>
                </a:cubicBezTo>
                <a:cubicBezTo>
                  <a:pt x="437" y="495"/>
                  <a:pt x="438" y="495"/>
                  <a:pt x="438" y="495"/>
                </a:cubicBezTo>
                <a:cubicBezTo>
                  <a:pt x="439" y="494"/>
                  <a:pt x="439" y="494"/>
                  <a:pt x="440" y="494"/>
                </a:cubicBezTo>
                <a:cubicBezTo>
                  <a:pt x="441" y="494"/>
                  <a:pt x="441" y="494"/>
                  <a:pt x="442" y="495"/>
                </a:cubicBezTo>
                <a:cubicBezTo>
                  <a:pt x="442" y="495"/>
                  <a:pt x="443" y="495"/>
                  <a:pt x="443" y="496"/>
                </a:cubicBezTo>
                <a:cubicBezTo>
                  <a:pt x="445" y="497"/>
                  <a:pt x="443" y="497"/>
                  <a:pt x="442" y="498"/>
                </a:cubicBezTo>
                <a:cubicBezTo>
                  <a:pt x="441" y="498"/>
                  <a:pt x="441" y="498"/>
                  <a:pt x="440" y="499"/>
                </a:cubicBezTo>
                <a:cubicBezTo>
                  <a:pt x="439" y="499"/>
                  <a:pt x="439" y="499"/>
                  <a:pt x="438" y="500"/>
                </a:cubicBezTo>
                <a:cubicBezTo>
                  <a:pt x="437" y="500"/>
                  <a:pt x="436" y="500"/>
                  <a:pt x="436" y="500"/>
                </a:cubicBezTo>
                <a:cubicBezTo>
                  <a:pt x="435" y="501"/>
                  <a:pt x="435" y="501"/>
                  <a:pt x="436" y="501"/>
                </a:cubicBezTo>
                <a:cubicBezTo>
                  <a:pt x="438" y="501"/>
                  <a:pt x="439" y="500"/>
                  <a:pt x="440" y="502"/>
                </a:cubicBezTo>
                <a:cubicBezTo>
                  <a:pt x="441" y="503"/>
                  <a:pt x="440" y="504"/>
                  <a:pt x="442" y="505"/>
                </a:cubicBezTo>
                <a:cubicBezTo>
                  <a:pt x="443" y="505"/>
                  <a:pt x="443" y="505"/>
                  <a:pt x="444" y="505"/>
                </a:cubicBezTo>
                <a:cubicBezTo>
                  <a:pt x="444" y="504"/>
                  <a:pt x="445" y="504"/>
                  <a:pt x="446" y="504"/>
                </a:cubicBezTo>
                <a:cubicBezTo>
                  <a:pt x="446" y="504"/>
                  <a:pt x="447" y="503"/>
                  <a:pt x="447" y="504"/>
                </a:cubicBezTo>
                <a:cubicBezTo>
                  <a:pt x="448" y="505"/>
                  <a:pt x="447" y="505"/>
                  <a:pt x="446" y="505"/>
                </a:cubicBezTo>
                <a:cubicBezTo>
                  <a:pt x="445" y="506"/>
                  <a:pt x="444" y="507"/>
                  <a:pt x="443" y="508"/>
                </a:cubicBezTo>
                <a:cubicBezTo>
                  <a:pt x="443" y="508"/>
                  <a:pt x="443" y="509"/>
                  <a:pt x="442" y="509"/>
                </a:cubicBezTo>
                <a:cubicBezTo>
                  <a:pt x="441" y="509"/>
                  <a:pt x="441" y="508"/>
                  <a:pt x="440" y="508"/>
                </a:cubicBezTo>
                <a:cubicBezTo>
                  <a:pt x="440" y="507"/>
                  <a:pt x="439" y="507"/>
                  <a:pt x="438" y="507"/>
                </a:cubicBezTo>
                <a:cubicBezTo>
                  <a:pt x="438" y="507"/>
                  <a:pt x="437" y="507"/>
                  <a:pt x="437" y="506"/>
                </a:cubicBezTo>
                <a:cubicBezTo>
                  <a:pt x="436" y="505"/>
                  <a:pt x="434" y="505"/>
                  <a:pt x="433" y="505"/>
                </a:cubicBezTo>
                <a:cubicBezTo>
                  <a:pt x="432" y="505"/>
                  <a:pt x="431" y="505"/>
                  <a:pt x="432" y="504"/>
                </a:cubicBezTo>
                <a:cubicBezTo>
                  <a:pt x="432" y="504"/>
                  <a:pt x="434" y="504"/>
                  <a:pt x="433" y="503"/>
                </a:cubicBezTo>
                <a:cubicBezTo>
                  <a:pt x="432" y="502"/>
                  <a:pt x="431" y="503"/>
                  <a:pt x="431" y="504"/>
                </a:cubicBezTo>
                <a:cubicBezTo>
                  <a:pt x="430" y="504"/>
                  <a:pt x="428" y="504"/>
                  <a:pt x="427" y="505"/>
                </a:cubicBezTo>
                <a:cubicBezTo>
                  <a:pt x="427" y="506"/>
                  <a:pt x="426" y="506"/>
                  <a:pt x="426" y="507"/>
                </a:cubicBezTo>
                <a:cubicBezTo>
                  <a:pt x="427" y="507"/>
                  <a:pt x="429" y="507"/>
                  <a:pt x="430" y="507"/>
                </a:cubicBezTo>
                <a:cubicBezTo>
                  <a:pt x="430" y="507"/>
                  <a:pt x="432" y="507"/>
                  <a:pt x="431" y="508"/>
                </a:cubicBezTo>
                <a:cubicBezTo>
                  <a:pt x="431" y="508"/>
                  <a:pt x="429" y="508"/>
                  <a:pt x="429" y="508"/>
                </a:cubicBezTo>
                <a:cubicBezTo>
                  <a:pt x="428" y="509"/>
                  <a:pt x="428" y="509"/>
                  <a:pt x="428" y="508"/>
                </a:cubicBezTo>
                <a:cubicBezTo>
                  <a:pt x="427" y="508"/>
                  <a:pt x="426" y="508"/>
                  <a:pt x="426" y="508"/>
                </a:cubicBezTo>
                <a:cubicBezTo>
                  <a:pt x="424" y="508"/>
                  <a:pt x="423" y="510"/>
                  <a:pt x="423" y="511"/>
                </a:cubicBezTo>
                <a:cubicBezTo>
                  <a:pt x="422" y="511"/>
                  <a:pt x="422" y="511"/>
                  <a:pt x="421" y="512"/>
                </a:cubicBezTo>
                <a:cubicBezTo>
                  <a:pt x="421" y="512"/>
                  <a:pt x="420" y="512"/>
                  <a:pt x="420" y="513"/>
                </a:cubicBezTo>
                <a:cubicBezTo>
                  <a:pt x="419" y="514"/>
                  <a:pt x="423" y="513"/>
                  <a:pt x="423" y="513"/>
                </a:cubicBezTo>
                <a:cubicBezTo>
                  <a:pt x="425" y="512"/>
                  <a:pt x="426" y="513"/>
                  <a:pt x="427" y="513"/>
                </a:cubicBezTo>
                <a:cubicBezTo>
                  <a:pt x="429" y="513"/>
                  <a:pt x="430" y="512"/>
                  <a:pt x="432" y="512"/>
                </a:cubicBezTo>
                <a:cubicBezTo>
                  <a:pt x="432" y="512"/>
                  <a:pt x="433" y="512"/>
                  <a:pt x="434" y="512"/>
                </a:cubicBezTo>
                <a:cubicBezTo>
                  <a:pt x="434" y="513"/>
                  <a:pt x="435" y="513"/>
                  <a:pt x="435" y="513"/>
                </a:cubicBezTo>
                <a:cubicBezTo>
                  <a:pt x="436" y="514"/>
                  <a:pt x="436" y="513"/>
                  <a:pt x="437" y="514"/>
                </a:cubicBezTo>
                <a:cubicBezTo>
                  <a:pt x="438" y="514"/>
                  <a:pt x="439" y="515"/>
                  <a:pt x="439" y="515"/>
                </a:cubicBezTo>
                <a:cubicBezTo>
                  <a:pt x="439" y="516"/>
                  <a:pt x="440" y="517"/>
                  <a:pt x="440" y="517"/>
                </a:cubicBezTo>
                <a:cubicBezTo>
                  <a:pt x="439" y="518"/>
                  <a:pt x="439" y="516"/>
                  <a:pt x="438" y="516"/>
                </a:cubicBezTo>
                <a:cubicBezTo>
                  <a:pt x="437" y="515"/>
                  <a:pt x="436" y="517"/>
                  <a:pt x="434" y="517"/>
                </a:cubicBezTo>
                <a:cubicBezTo>
                  <a:pt x="434" y="516"/>
                  <a:pt x="434" y="516"/>
                  <a:pt x="433" y="516"/>
                </a:cubicBezTo>
                <a:cubicBezTo>
                  <a:pt x="432" y="515"/>
                  <a:pt x="432" y="515"/>
                  <a:pt x="431" y="515"/>
                </a:cubicBezTo>
                <a:cubicBezTo>
                  <a:pt x="430" y="515"/>
                  <a:pt x="429" y="515"/>
                  <a:pt x="429" y="515"/>
                </a:cubicBezTo>
                <a:cubicBezTo>
                  <a:pt x="427" y="515"/>
                  <a:pt x="426" y="515"/>
                  <a:pt x="424" y="515"/>
                </a:cubicBezTo>
                <a:cubicBezTo>
                  <a:pt x="424" y="516"/>
                  <a:pt x="423" y="516"/>
                  <a:pt x="423" y="517"/>
                </a:cubicBezTo>
                <a:cubicBezTo>
                  <a:pt x="422" y="517"/>
                  <a:pt x="422" y="517"/>
                  <a:pt x="421" y="517"/>
                </a:cubicBezTo>
                <a:cubicBezTo>
                  <a:pt x="420" y="516"/>
                  <a:pt x="417" y="517"/>
                  <a:pt x="418" y="519"/>
                </a:cubicBezTo>
                <a:cubicBezTo>
                  <a:pt x="418" y="519"/>
                  <a:pt x="419" y="519"/>
                  <a:pt x="419" y="519"/>
                </a:cubicBezTo>
                <a:cubicBezTo>
                  <a:pt x="419" y="520"/>
                  <a:pt x="419" y="520"/>
                  <a:pt x="419" y="521"/>
                </a:cubicBezTo>
                <a:cubicBezTo>
                  <a:pt x="418" y="521"/>
                  <a:pt x="417" y="521"/>
                  <a:pt x="416" y="521"/>
                </a:cubicBezTo>
                <a:cubicBezTo>
                  <a:pt x="414" y="520"/>
                  <a:pt x="413" y="521"/>
                  <a:pt x="411" y="522"/>
                </a:cubicBezTo>
                <a:cubicBezTo>
                  <a:pt x="411" y="522"/>
                  <a:pt x="410" y="522"/>
                  <a:pt x="409" y="522"/>
                </a:cubicBezTo>
                <a:cubicBezTo>
                  <a:pt x="409" y="523"/>
                  <a:pt x="408" y="523"/>
                  <a:pt x="407" y="523"/>
                </a:cubicBezTo>
                <a:cubicBezTo>
                  <a:pt x="406" y="523"/>
                  <a:pt x="406" y="523"/>
                  <a:pt x="406" y="523"/>
                </a:cubicBezTo>
                <a:cubicBezTo>
                  <a:pt x="405" y="524"/>
                  <a:pt x="404" y="524"/>
                  <a:pt x="404" y="524"/>
                </a:cubicBezTo>
                <a:cubicBezTo>
                  <a:pt x="403" y="525"/>
                  <a:pt x="404" y="525"/>
                  <a:pt x="405" y="525"/>
                </a:cubicBezTo>
                <a:cubicBezTo>
                  <a:pt x="406" y="526"/>
                  <a:pt x="405" y="526"/>
                  <a:pt x="406" y="527"/>
                </a:cubicBezTo>
                <a:cubicBezTo>
                  <a:pt x="406" y="528"/>
                  <a:pt x="409" y="527"/>
                  <a:pt x="409" y="529"/>
                </a:cubicBezTo>
                <a:cubicBezTo>
                  <a:pt x="409" y="530"/>
                  <a:pt x="406" y="530"/>
                  <a:pt x="405" y="530"/>
                </a:cubicBezTo>
                <a:cubicBezTo>
                  <a:pt x="404" y="530"/>
                  <a:pt x="404" y="530"/>
                  <a:pt x="403" y="530"/>
                </a:cubicBezTo>
                <a:cubicBezTo>
                  <a:pt x="403" y="531"/>
                  <a:pt x="402" y="531"/>
                  <a:pt x="401" y="531"/>
                </a:cubicBezTo>
                <a:cubicBezTo>
                  <a:pt x="401" y="531"/>
                  <a:pt x="400" y="531"/>
                  <a:pt x="400" y="531"/>
                </a:cubicBezTo>
                <a:cubicBezTo>
                  <a:pt x="399" y="532"/>
                  <a:pt x="399" y="532"/>
                  <a:pt x="400" y="532"/>
                </a:cubicBezTo>
                <a:cubicBezTo>
                  <a:pt x="400" y="532"/>
                  <a:pt x="401" y="532"/>
                  <a:pt x="401" y="533"/>
                </a:cubicBezTo>
                <a:cubicBezTo>
                  <a:pt x="401" y="534"/>
                  <a:pt x="400" y="534"/>
                  <a:pt x="399" y="533"/>
                </a:cubicBezTo>
                <a:cubicBezTo>
                  <a:pt x="399" y="533"/>
                  <a:pt x="398" y="533"/>
                  <a:pt x="398" y="534"/>
                </a:cubicBezTo>
                <a:cubicBezTo>
                  <a:pt x="398" y="535"/>
                  <a:pt x="399" y="535"/>
                  <a:pt x="400" y="535"/>
                </a:cubicBezTo>
                <a:cubicBezTo>
                  <a:pt x="400" y="536"/>
                  <a:pt x="399" y="537"/>
                  <a:pt x="400" y="537"/>
                </a:cubicBezTo>
                <a:cubicBezTo>
                  <a:pt x="401" y="538"/>
                  <a:pt x="401" y="537"/>
                  <a:pt x="402" y="536"/>
                </a:cubicBezTo>
                <a:cubicBezTo>
                  <a:pt x="403" y="536"/>
                  <a:pt x="403" y="536"/>
                  <a:pt x="404" y="536"/>
                </a:cubicBezTo>
                <a:cubicBezTo>
                  <a:pt x="405" y="536"/>
                  <a:pt x="405" y="535"/>
                  <a:pt x="406" y="535"/>
                </a:cubicBezTo>
                <a:cubicBezTo>
                  <a:pt x="407" y="536"/>
                  <a:pt x="406" y="536"/>
                  <a:pt x="405" y="537"/>
                </a:cubicBezTo>
                <a:cubicBezTo>
                  <a:pt x="405" y="537"/>
                  <a:pt x="405" y="538"/>
                  <a:pt x="404" y="538"/>
                </a:cubicBezTo>
                <a:cubicBezTo>
                  <a:pt x="403" y="538"/>
                  <a:pt x="403" y="538"/>
                  <a:pt x="402" y="538"/>
                </a:cubicBezTo>
                <a:cubicBezTo>
                  <a:pt x="400" y="538"/>
                  <a:pt x="399" y="538"/>
                  <a:pt x="398" y="538"/>
                </a:cubicBezTo>
                <a:cubicBezTo>
                  <a:pt x="396" y="538"/>
                  <a:pt x="395" y="538"/>
                  <a:pt x="394" y="538"/>
                </a:cubicBezTo>
                <a:cubicBezTo>
                  <a:pt x="392" y="539"/>
                  <a:pt x="392" y="540"/>
                  <a:pt x="392" y="541"/>
                </a:cubicBezTo>
                <a:cubicBezTo>
                  <a:pt x="392" y="543"/>
                  <a:pt x="392" y="544"/>
                  <a:pt x="394" y="545"/>
                </a:cubicBezTo>
                <a:cubicBezTo>
                  <a:pt x="395" y="545"/>
                  <a:pt x="395" y="544"/>
                  <a:pt x="396" y="545"/>
                </a:cubicBezTo>
                <a:cubicBezTo>
                  <a:pt x="396" y="546"/>
                  <a:pt x="396" y="547"/>
                  <a:pt x="395" y="547"/>
                </a:cubicBezTo>
                <a:cubicBezTo>
                  <a:pt x="394" y="548"/>
                  <a:pt x="393" y="548"/>
                  <a:pt x="393" y="549"/>
                </a:cubicBezTo>
                <a:cubicBezTo>
                  <a:pt x="394" y="549"/>
                  <a:pt x="394" y="549"/>
                  <a:pt x="395" y="548"/>
                </a:cubicBezTo>
                <a:cubicBezTo>
                  <a:pt x="395" y="548"/>
                  <a:pt x="396" y="548"/>
                  <a:pt x="396" y="548"/>
                </a:cubicBezTo>
                <a:cubicBezTo>
                  <a:pt x="397" y="548"/>
                  <a:pt x="398" y="548"/>
                  <a:pt x="398" y="548"/>
                </a:cubicBezTo>
                <a:cubicBezTo>
                  <a:pt x="399" y="548"/>
                  <a:pt x="399" y="547"/>
                  <a:pt x="400" y="547"/>
                </a:cubicBezTo>
                <a:cubicBezTo>
                  <a:pt x="400" y="547"/>
                  <a:pt x="401" y="547"/>
                  <a:pt x="402" y="547"/>
                </a:cubicBezTo>
                <a:cubicBezTo>
                  <a:pt x="403" y="547"/>
                  <a:pt x="403" y="547"/>
                  <a:pt x="404" y="546"/>
                </a:cubicBezTo>
                <a:cubicBezTo>
                  <a:pt x="405" y="546"/>
                  <a:pt x="406" y="546"/>
                  <a:pt x="408" y="546"/>
                </a:cubicBezTo>
                <a:cubicBezTo>
                  <a:pt x="408" y="546"/>
                  <a:pt x="409" y="546"/>
                  <a:pt x="410" y="546"/>
                </a:cubicBezTo>
                <a:cubicBezTo>
                  <a:pt x="410" y="546"/>
                  <a:pt x="411" y="546"/>
                  <a:pt x="411" y="545"/>
                </a:cubicBezTo>
                <a:cubicBezTo>
                  <a:pt x="412" y="545"/>
                  <a:pt x="413" y="545"/>
                  <a:pt x="413" y="546"/>
                </a:cubicBezTo>
                <a:cubicBezTo>
                  <a:pt x="413" y="546"/>
                  <a:pt x="412" y="547"/>
                  <a:pt x="411" y="547"/>
                </a:cubicBezTo>
                <a:cubicBezTo>
                  <a:pt x="411" y="547"/>
                  <a:pt x="410" y="547"/>
                  <a:pt x="409" y="547"/>
                </a:cubicBezTo>
                <a:cubicBezTo>
                  <a:pt x="409" y="548"/>
                  <a:pt x="408" y="548"/>
                  <a:pt x="408" y="549"/>
                </a:cubicBezTo>
                <a:cubicBezTo>
                  <a:pt x="407" y="549"/>
                  <a:pt x="407" y="549"/>
                  <a:pt x="406" y="549"/>
                </a:cubicBezTo>
                <a:cubicBezTo>
                  <a:pt x="406" y="550"/>
                  <a:pt x="405" y="550"/>
                  <a:pt x="404" y="550"/>
                </a:cubicBezTo>
                <a:cubicBezTo>
                  <a:pt x="404" y="550"/>
                  <a:pt x="404" y="549"/>
                  <a:pt x="403" y="549"/>
                </a:cubicBezTo>
                <a:cubicBezTo>
                  <a:pt x="403" y="548"/>
                  <a:pt x="402" y="548"/>
                  <a:pt x="402" y="548"/>
                </a:cubicBezTo>
                <a:cubicBezTo>
                  <a:pt x="400" y="547"/>
                  <a:pt x="400" y="548"/>
                  <a:pt x="398" y="549"/>
                </a:cubicBezTo>
                <a:cubicBezTo>
                  <a:pt x="397" y="549"/>
                  <a:pt x="396" y="548"/>
                  <a:pt x="395" y="549"/>
                </a:cubicBezTo>
                <a:cubicBezTo>
                  <a:pt x="395" y="549"/>
                  <a:pt x="394" y="550"/>
                  <a:pt x="394" y="550"/>
                </a:cubicBezTo>
                <a:cubicBezTo>
                  <a:pt x="393" y="550"/>
                  <a:pt x="392" y="550"/>
                  <a:pt x="392" y="550"/>
                </a:cubicBezTo>
                <a:cubicBezTo>
                  <a:pt x="390" y="550"/>
                  <a:pt x="390" y="551"/>
                  <a:pt x="390" y="551"/>
                </a:cubicBezTo>
                <a:cubicBezTo>
                  <a:pt x="389" y="552"/>
                  <a:pt x="388" y="551"/>
                  <a:pt x="388" y="552"/>
                </a:cubicBezTo>
                <a:cubicBezTo>
                  <a:pt x="388" y="554"/>
                  <a:pt x="391" y="553"/>
                  <a:pt x="392" y="554"/>
                </a:cubicBezTo>
                <a:cubicBezTo>
                  <a:pt x="393" y="555"/>
                  <a:pt x="390" y="555"/>
                  <a:pt x="391" y="556"/>
                </a:cubicBezTo>
                <a:cubicBezTo>
                  <a:pt x="392" y="557"/>
                  <a:pt x="394" y="557"/>
                  <a:pt x="393" y="559"/>
                </a:cubicBezTo>
                <a:cubicBezTo>
                  <a:pt x="393" y="558"/>
                  <a:pt x="392" y="557"/>
                  <a:pt x="391" y="557"/>
                </a:cubicBezTo>
                <a:cubicBezTo>
                  <a:pt x="389" y="556"/>
                  <a:pt x="389" y="558"/>
                  <a:pt x="388" y="559"/>
                </a:cubicBezTo>
                <a:cubicBezTo>
                  <a:pt x="387" y="560"/>
                  <a:pt x="386" y="560"/>
                  <a:pt x="385" y="561"/>
                </a:cubicBezTo>
                <a:cubicBezTo>
                  <a:pt x="385" y="561"/>
                  <a:pt x="384" y="562"/>
                  <a:pt x="384" y="563"/>
                </a:cubicBezTo>
                <a:cubicBezTo>
                  <a:pt x="384" y="563"/>
                  <a:pt x="385" y="563"/>
                  <a:pt x="385" y="564"/>
                </a:cubicBezTo>
                <a:cubicBezTo>
                  <a:pt x="385" y="565"/>
                  <a:pt x="385" y="565"/>
                  <a:pt x="384" y="565"/>
                </a:cubicBezTo>
                <a:cubicBezTo>
                  <a:pt x="384" y="565"/>
                  <a:pt x="383" y="565"/>
                  <a:pt x="382" y="565"/>
                </a:cubicBezTo>
                <a:cubicBezTo>
                  <a:pt x="382" y="566"/>
                  <a:pt x="382" y="566"/>
                  <a:pt x="382" y="567"/>
                </a:cubicBezTo>
                <a:cubicBezTo>
                  <a:pt x="382" y="568"/>
                  <a:pt x="381" y="567"/>
                  <a:pt x="381" y="568"/>
                </a:cubicBezTo>
                <a:cubicBezTo>
                  <a:pt x="380" y="570"/>
                  <a:pt x="383" y="570"/>
                  <a:pt x="384" y="570"/>
                </a:cubicBezTo>
                <a:cubicBezTo>
                  <a:pt x="385" y="570"/>
                  <a:pt x="385" y="571"/>
                  <a:pt x="385" y="571"/>
                </a:cubicBezTo>
                <a:cubicBezTo>
                  <a:pt x="385" y="572"/>
                  <a:pt x="386" y="572"/>
                  <a:pt x="386" y="573"/>
                </a:cubicBezTo>
                <a:cubicBezTo>
                  <a:pt x="387" y="573"/>
                  <a:pt x="387" y="574"/>
                  <a:pt x="387" y="574"/>
                </a:cubicBezTo>
                <a:cubicBezTo>
                  <a:pt x="386" y="575"/>
                  <a:pt x="385" y="574"/>
                  <a:pt x="385" y="574"/>
                </a:cubicBezTo>
                <a:cubicBezTo>
                  <a:pt x="384" y="573"/>
                  <a:pt x="384" y="573"/>
                  <a:pt x="383" y="573"/>
                </a:cubicBezTo>
                <a:cubicBezTo>
                  <a:pt x="383" y="573"/>
                  <a:pt x="382" y="573"/>
                  <a:pt x="382" y="572"/>
                </a:cubicBezTo>
                <a:cubicBezTo>
                  <a:pt x="381" y="571"/>
                  <a:pt x="381" y="570"/>
                  <a:pt x="380" y="569"/>
                </a:cubicBezTo>
                <a:cubicBezTo>
                  <a:pt x="379" y="569"/>
                  <a:pt x="379" y="570"/>
                  <a:pt x="379" y="570"/>
                </a:cubicBezTo>
                <a:cubicBezTo>
                  <a:pt x="378" y="571"/>
                  <a:pt x="378" y="572"/>
                  <a:pt x="378" y="572"/>
                </a:cubicBezTo>
                <a:cubicBezTo>
                  <a:pt x="377" y="573"/>
                  <a:pt x="377" y="573"/>
                  <a:pt x="376" y="574"/>
                </a:cubicBezTo>
                <a:cubicBezTo>
                  <a:pt x="376" y="575"/>
                  <a:pt x="376" y="576"/>
                  <a:pt x="376" y="576"/>
                </a:cubicBezTo>
                <a:cubicBezTo>
                  <a:pt x="375" y="578"/>
                  <a:pt x="374" y="579"/>
                  <a:pt x="374" y="580"/>
                </a:cubicBezTo>
                <a:cubicBezTo>
                  <a:pt x="376" y="581"/>
                  <a:pt x="376" y="579"/>
                  <a:pt x="377" y="579"/>
                </a:cubicBezTo>
                <a:cubicBezTo>
                  <a:pt x="377" y="578"/>
                  <a:pt x="378" y="578"/>
                  <a:pt x="378" y="578"/>
                </a:cubicBezTo>
                <a:cubicBezTo>
                  <a:pt x="379" y="578"/>
                  <a:pt x="379" y="577"/>
                  <a:pt x="380" y="578"/>
                </a:cubicBezTo>
                <a:cubicBezTo>
                  <a:pt x="381" y="578"/>
                  <a:pt x="381" y="579"/>
                  <a:pt x="381" y="579"/>
                </a:cubicBezTo>
                <a:cubicBezTo>
                  <a:pt x="381" y="580"/>
                  <a:pt x="381" y="580"/>
                  <a:pt x="382" y="581"/>
                </a:cubicBezTo>
                <a:cubicBezTo>
                  <a:pt x="382" y="582"/>
                  <a:pt x="380" y="582"/>
                  <a:pt x="380" y="583"/>
                </a:cubicBezTo>
                <a:cubicBezTo>
                  <a:pt x="381" y="584"/>
                  <a:pt x="382" y="583"/>
                  <a:pt x="383" y="583"/>
                </a:cubicBezTo>
                <a:cubicBezTo>
                  <a:pt x="384" y="584"/>
                  <a:pt x="381" y="584"/>
                  <a:pt x="380" y="585"/>
                </a:cubicBezTo>
                <a:cubicBezTo>
                  <a:pt x="380" y="585"/>
                  <a:pt x="379" y="586"/>
                  <a:pt x="379" y="585"/>
                </a:cubicBezTo>
                <a:cubicBezTo>
                  <a:pt x="378" y="584"/>
                  <a:pt x="379" y="584"/>
                  <a:pt x="379" y="583"/>
                </a:cubicBezTo>
                <a:cubicBezTo>
                  <a:pt x="380" y="582"/>
                  <a:pt x="379" y="582"/>
                  <a:pt x="379" y="581"/>
                </a:cubicBezTo>
                <a:cubicBezTo>
                  <a:pt x="378" y="581"/>
                  <a:pt x="377" y="581"/>
                  <a:pt x="376" y="581"/>
                </a:cubicBezTo>
                <a:cubicBezTo>
                  <a:pt x="376" y="581"/>
                  <a:pt x="375" y="581"/>
                  <a:pt x="375" y="581"/>
                </a:cubicBezTo>
                <a:cubicBezTo>
                  <a:pt x="373" y="581"/>
                  <a:pt x="373" y="582"/>
                  <a:pt x="372" y="583"/>
                </a:cubicBezTo>
                <a:cubicBezTo>
                  <a:pt x="371" y="584"/>
                  <a:pt x="370" y="584"/>
                  <a:pt x="369" y="585"/>
                </a:cubicBezTo>
                <a:cubicBezTo>
                  <a:pt x="369" y="587"/>
                  <a:pt x="368" y="588"/>
                  <a:pt x="367" y="588"/>
                </a:cubicBezTo>
                <a:cubicBezTo>
                  <a:pt x="366" y="589"/>
                  <a:pt x="365" y="590"/>
                  <a:pt x="364" y="591"/>
                </a:cubicBezTo>
                <a:cubicBezTo>
                  <a:pt x="363" y="592"/>
                  <a:pt x="362" y="592"/>
                  <a:pt x="361" y="593"/>
                </a:cubicBezTo>
                <a:cubicBezTo>
                  <a:pt x="360" y="594"/>
                  <a:pt x="358" y="595"/>
                  <a:pt x="358" y="595"/>
                </a:cubicBezTo>
                <a:cubicBezTo>
                  <a:pt x="357" y="597"/>
                  <a:pt x="360" y="595"/>
                  <a:pt x="361" y="595"/>
                </a:cubicBezTo>
                <a:cubicBezTo>
                  <a:pt x="362" y="594"/>
                  <a:pt x="363" y="594"/>
                  <a:pt x="365" y="593"/>
                </a:cubicBezTo>
                <a:cubicBezTo>
                  <a:pt x="365" y="593"/>
                  <a:pt x="365" y="592"/>
                  <a:pt x="366" y="592"/>
                </a:cubicBezTo>
                <a:cubicBezTo>
                  <a:pt x="367" y="592"/>
                  <a:pt x="366" y="593"/>
                  <a:pt x="366" y="593"/>
                </a:cubicBezTo>
                <a:cubicBezTo>
                  <a:pt x="366" y="594"/>
                  <a:pt x="367" y="596"/>
                  <a:pt x="365" y="596"/>
                </a:cubicBezTo>
                <a:cubicBezTo>
                  <a:pt x="364" y="597"/>
                  <a:pt x="364" y="596"/>
                  <a:pt x="363" y="597"/>
                </a:cubicBezTo>
                <a:cubicBezTo>
                  <a:pt x="363" y="597"/>
                  <a:pt x="361" y="597"/>
                  <a:pt x="361" y="598"/>
                </a:cubicBezTo>
                <a:cubicBezTo>
                  <a:pt x="361" y="599"/>
                  <a:pt x="362" y="599"/>
                  <a:pt x="363" y="599"/>
                </a:cubicBezTo>
                <a:cubicBezTo>
                  <a:pt x="364" y="599"/>
                  <a:pt x="364" y="599"/>
                  <a:pt x="364" y="600"/>
                </a:cubicBezTo>
                <a:cubicBezTo>
                  <a:pt x="365" y="600"/>
                  <a:pt x="365" y="600"/>
                  <a:pt x="365" y="601"/>
                </a:cubicBezTo>
                <a:cubicBezTo>
                  <a:pt x="365" y="602"/>
                  <a:pt x="364" y="602"/>
                  <a:pt x="363" y="602"/>
                </a:cubicBezTo>
                <a:cubicBezTo>
                  <a:pt x="363" y="603"/>
                  <a:pt x="362" y="603"/>
                  <a:pt x="362" y="604"/>
                </a:cubicBezTo>
                <a:cubicBezTo>
                  <a:pt x="362" y="605"/>
                  <a:pt x="362" y="605"/>
                  <a:pt x="362" y="606"/>
                </a:cubicBezTo>
                <a:cubicBezTo>
                  <a:pt x="361" y="607"/>
                  <a:pt x="361" y="606"/>
                  <a:pt x="360" y="607"/>
                </a:cubicBezTo>
                <a:cubicBezTo>
                  <a:pt x="360" y="607"/>
                  <a:pt x="360" y="608"/>
                  <a:pt x="359" y="608"/>
                </a:cubicBezTo>
                <a:cubicBezTo>
                  <a:pt x="358" y="609"/>
                  <a:pt x="358" y="608"/>
                  <a:pt x="359" y="607"/>
                </a:cubicBezTo>
                <a:cubicBezTo>
                  <a:pt x="359" y="606"/>
                  <a:pt x="359" y="606"/>
                  <a:pt x="359" y="605"/>
                </a:cubicBezTo>
                <a:cubicBezTo>
                  <a:pt x="358" y="604"/>
                  <a:pt x="356" y="604"/>
                  <a:pt x="355" y="604"/>
                </a:cubicBezTo>
                <a:cubicBezTo>
                  <a:pt x="355" y="603"/>
                  <a:pt x="354" y="603"/>
                  <a:pt x="353" y="603"/>
                </a:cubicBezTo>
                <a:cubicBezTo>
                  <a:pt x="352" y="602"/>
                  <a:pt x="351" y="603"/>
                  <a:pt x="350" y="604"/>
                </a:cubicBezTo>
                <a:cubicBezTo>
                  <a:pt x="349" y="604"/>
                  <a:pt x="348" y="605"/>
                  <a:pt x="347" y="606"/>
                </a:cubicBezTo>
                <a:cubicBezTo>
                  <a:pt x="346" y="607"/>
                  <a:pt x="345" y="607"/>
                  <a:pt x="343" y="608"/>
                </a:cubicBezTo>
                <a:cubicBezTo>
                  <a:pt x="342" y="609"/>
                  <a:pt x="342" y="610"/>
                  <a:pt x="341" y="610"/>
                </a:cubicBezTo>
                <a:cubicBezTo>
                  <a:pt x="340" y="611"/>
                  <a:pt x="339" y="611"/>
                  <a:pt x="339" y="612"/>
                </a:cubicBezTo>
                <a:cubicBezTo>
                  <a:pt x="338" y="613"/>
                  <a:pt x="340" y="612"/>
                  <a:pt x="340" y="613"/>
                </a:cubicBezTo>
                <a:cubicBezTo>
                  <a:pt x="341" y="614"/>
                  <a:pt x="338" y="615"/>
                  <a:pt x="337" y="615"/>
                </a:cubicBezTo>
                <a:cubicBezTo>
                  <a:pt x="336" y="616"/>
                  <a:pt x="335" y="617"/>
                  <a:pt x="334" y="618"/>
                </a:cubicBezTo>
                <a:cubicBezTo>
                  <a:pt x="333" y="618"/>
                  <a:pt x="333" y="619"/>
                  <a:pt x="332" y="620"/>
                </a:cubicBezTo>
                <a:cubicBezTo>
                  <a:pt x="332" y="621"/>
                  <a:pt x="333" y="620"/>
                  <a:pt x="333" y="621"/>
                </a:cubicBezTo>
                <a:cubicBezTo>
                  <a:pt x="334" y="622"/>
                  <a:pt x="331" y="623"/>
                  <a:pt x="331" y="624"/>
                </a:cubicBezTo>
                <a:cubicBezTo>
                  <a:pt x="330" y="625"/>
                  <a:pt x="329" y="625"/>
                  <a:pt x="327" y="626"/>
                </a:cubicBezTo>
                <a:cubicBezTo>
                  <a:pt x="327" y="626"/>
                  <a:pt x="324" y="628"/>
                  <a:pt x="326" y="629"/>
                </a:cubicBezTo>
                <a:cubicBezTo>
                  <a:pt x="326" y="629"/>
                  <a:pt x="326" y="628"/>
                  <a:pt x="326" y="629"/>
                </a:cubicBezTo>
                <a:cubicBezTo>
                  <a:pt x="327" y="629"/>
                  <a:pt x="327" y="629"/>
                  <a:pt x="327" y="629"/>
                </a:cubicBezTo>
                <a:cubicBezTo>
                  <a:pt x="328" y="629"/>
                  <a:pt x="328" y="630"/>
                  <a:pt x="329" y="629"/>
                </a:cubicBezTo>
                <a:cubicBezTo>
                  <a:pt x="330" y="629"/>
                  <a:pt x="331" y="627"/>
                  <a:pt x="332" y="628"/>
                </a:cubicBezTo>
                <a:cubicBezTo>
                  <a:pt x="333" y="629"/>
                  <a:pt x="330" y="630"/>
                  <a:pt x="330" y="632"/>
                </a:cubicBezTo>
                <a:cubicBezTo>
                  <a:pt x="330" y="632"/>
                  <a:pt x="331" y="633"/>
                  <a:pt x="331" y="633"/>
                </a:cubicBezTo>
                <a:cubicBezTo>
                  <a:pt x="332" y="634"/>
                  <a:pt x="332" y="635"/>
                  <a:pt x="332" y="635"/>
                </a:cubicBezTo>
                <a:cubicBezTo>
                  <a:pt x="333" y="636"/>
                  <a:pt x="336" y="635"/>
                  <a:pt x="337" y="635"/>
                </a:cubicBezTo>
                <a:cubicBezTo>
                  <a:pt x="338" y="634"/>
                  <a:pt x="339" y="633"/>
                  <a:pt x="340" y="632"/>
                </a:cubicBezTo>
                <a:cubicBezTo>
                  <a:pt x="341" y="632"/>
                  <a:pt x="342" y="632"/>
                  <a:pt x="342" y="632"/>
                </a:cubicBezTo>
                <a:cubicBezTo>
                  <a:pt x="343" y="632"/>
                  <a:pt x="344" y="631"/>
                  <a:pt x="344" y="631"/>
                </a:cubicBezTo>
                <a:cubicBezTo>
                  <a:pt x="345" y="631"/>
                  <a:pt x="345" y="631"/>
                  <a:pt x="345" y="631"/>
                </a:cubicBezTo>
                <a:cubicBezTo>
                  <a:pt x="346" y="630"/>
                  <a:pt x="346" y="630"/>
                  <a:pt x="346" y="630"/>
                </a:cubicBezTo>
                <a:cubicBezTo>
                  <a:pt x="347" y="629"/>
                  <a:pt x="347" y="629"/>
                  <a:pt x="348" y="629"/>
                </a:cubicBezTo>
                <a:cubicBezTo>
                  <a:pt x="349" y="628"/>
                  <a:pt x="351" y="627"/>
                  <a:pt x="352" y="626"/>
                </a:cubicBezTo>
                <a:cubicBezTo>
                  <a:pt x="353" y="626"/>
                  <a:pt x="353" y="626"/>
                  <a:pt x="354" y="625"/>
                </a:cubicBezTo>
                <a:cubicBezTo>
                  <a:pt x="354" y="625"/>
                  <a:pt x="354" y="624"/>
                  <a:pt x="353" y="623"/>
                </a:cubicBezTo>
                <a:cubicBezTo>
                  <a:pt x="353" y="623"/>
                  <a:pt x="353" y="622"/>
                  <a:pt x="352" y="622"/>
                </a:cubicBezTo>
                <a:cubicBezTo>
                  <a:pt x="351" y="622"/>
                  <a:pt x="351" y="623"/>
                  <a:pt x="351" y="624"/>
                </a:cubicBezTo>
                <a:cubicBezTo>
                  <a:pt x="350" y="624"/>
                  <a:pt x="349" y="623"/>
                  <a:pt x="349" y="623"/>
                </a:cubicBezTo>
                <a:cubicBezTo>
                  <a:pt x="349" y="622"/>
                  <a:pt x="351" y="622"/>
                  <a:pt x="351" y="622"/>
                </a:cubicBezTo>
                <a:cubicBezTo>
                  <a:pt x="352" y="621"/>
                  <a:pt x="352" y="621"/>
                  <a:pt x="353" y="620"/>
                </a:cubicBezTo>
                <a:cubicBezTo>
                  <a:pt x="353" y="620"/>
                  <a:pt x="354" y="620"/>
                  <a:pt x="355" y="619"/>
                </a:cubicBezTo>
                <a:cubicBezTo>
                  <a:pt x="356" y="619"/>
                  <a:pt x="358" y="615"/>
                  <a:pt x="360" y="617"/>
                </a:cubicBezTo>
                <a:cubicBezTo>
                  <a:pt x="360" y="617"/>
                  <a:pt x="360" y="617"/>
                  <a:pt x="360" y="617"/>
                </a:cubicBezTo>
                <a:cubicBezTo>
                  <a:pt x="360" y="618"/>
                  <a:pt x="360" y="618"/>
                  <a:pt x="361" y="618"/>
                </a:cubicBezTo>
                <a:cubicBezTo>
                  <a:pt x="362" y="619"/>
                  <a:pt x="360" y="619"/>
                  <a:pt x="359" y="620"/>
                </a:cubicBezTo>
                <a:cubicBezTo>
                  <a:pt x="359" y="620"/>
                  <a:pt x="358" y="621"/>
                  <a:pt x="358" y="621"/>
                </a:cubicBezTo>
                <a:cubicBezTo>
                  <a:pt x="357" y="621"/>
                  <a:pt x="356" y="621"/>
                  <a:pt x="356" y="622"/>
                </a:cubicBezTo>
                <a:cubicBezTo>
                  <a:pt x="355" y="622"/>
                  <a:pt x="355" y="622"/>
                  <a:pt x="354" y="623"/>
                </a:cubicBezTo>
                <a:cubicBezTo>
                  <a:pt x="354" y="624"/>
                  <a:pt x="356" y="623"/>
                  <a:pt x="356" y="623"/>
                </a:cubicBezTo>
                <a:cubicBezTo>
                  <a:pt x="357" y="624"/>
                  <a:pt x="356" y="624"/>
                  <a:pt x="357" y="624"/>
                </a:cubicBezTo>
                <a:cubicBezTo>
                  <a:pt x="358" y="625"/>
                  <a:pt x="359" y="624"/>
                  <a:pt x="360" y="624"/>
                </a:cubicBezTo>
                <a:cubicBezTo>
                  <a:pt x="361" y="625"/>
                  <a:pt x="358" y="627"/>
                  <a:pt x="358" y="627"/>
                </a:cubicBezTo>
                <a:cubicBezTo>
                  <a:pt x="357" y="627"/>
                  <a:pt x="356" y="627"/>
                  <a:pt x="356" y="628"/>
                </a:cubicBezTo>
                <a:cubicBezTo>
                  <a:pt x="355" y="628"/>
                  <a:pt x="355" y="629"/>
                  <a:pt x="354" y="629"/>
                </a:cubicBezTo>
                <a:cubicBezTo>
                  <a:pt x="353" y="630"/>
                  <a:pt x="351" y="630"/>
                  <a:pt x="350" y="630"/>
                </a:cubicBezTo>
                <a:cubicBezTo>
                  <a:pt x="349" y="631"/>
                  <a:pt x="349" y="631"/>
                  <a:pt x="348" y="632"/>
                </a:cubicBezTo>
                <a:cubicBezTo>
                  <a:pt x="347" y="632"/>
                  <a:pt x="346" y="632"/>
                  <a:pt x="346" y="633"/>
                </a:cubicBezTo>
                <a:cubicBezTo>
                  <a:pt x="347" y="633"/>
                  <a:pt x="348" y="633"/>
                  <a:pt x="348" y="633"/>
                </a:cubicBezTo>
                <a:cubicBezTo>
                  <a:pt x="349" y="633"/>
                  <a:pt x="348" y="634"/>
                  <a:pt x="348" y="634"/>
                </a:cubicBezTo>
                <a:cubicBezTo>
                  <a:pt x="348" y="635"/>
                  <a:pt x="349" y="635"/>
                  <a:pt x="349" y="636"/>
                </a:cubicBezTo>
                <a:cubicBezTo>
                  <a:pt x="349" y="637"/>
                  <a:pt x="347" y="638"/>
                  <a:pt x="346" y="638"/>
                </a:cubicBezTo>
                <a:cubicBezTo>
                  <a:pt x="345" y="638"/>
                  <a:pt x="344" y="638"/>
                  <a:pt x="344" y="638"/>
                </a:cubicBezTo>
                <a:cubicBezTo>
                  <a:pt x="342" y="637"/>
                  <a:pt x="340" y="637"/>
                  <a:pt x="339" y="638"/>
                </a:cubicBezTo>
                <a:cubicBezTo>
                  <a:pt x="338" y="638"/>
                  <a:pt x="336" y="639"/>
                  <a:pt x="335" y="639"/>
                </a:cubicBezTo>
                <a:cubicBezTo>
                  <a:pt x="334" y="640"/>
                  <a:pt x="332" y="640"/>
                  <a:pt x="331" y="640"/>
                </a:cubicBezTo>
                <a:cubicBezTo>
                  <a:pt x="330" y="639"/>
                  <a:pt x="332" y="638"/>
                  <a:pt x="332" y="636"/>
                </a:cubicBezTo>
                <a:cubicBezTo>
                  <a:pt x="331" y="635"/>
                  <a:pt x="330" y="635"/>
                  <a:pt x="330" y="634"/>
                </a:cubicBezTo>
                <a:cubicBezTo>
                  <a:pt x="329" y="633"/>
                  <a:pt x="329" y="632"/>
                  <a:pt x="328" y="631"/>
                </a:cubicBezTo>
                <a:cubicBezTo>
                  <a:pt x="326" y="630"/>
                  <a:pt x="325" y="631"/>
                  <a:pt x="324" y="632"/>
                </a:cubicBezTo>
                <a:cubicBezTo>
                  <a:pt x="323" y="632"/>
                  <a:pt x="322" y="632"/>
                  <a:pt x="322" y="633"/>
                </a:cubicBezTo>
                <a:cubicBezTo>
                  <a:pt x="321" y="633"/>
                  <a:pt x="320" y="633"/>
                  <a:pt x="320" y="633"/>
                </a:cubicBezTo>
                <a:cubicBezTo>
                  <a:pt x="319" y="634"/>
                  <a:pt x="316" y="635"/>
                  <a:pt x="318" y="636"/>
                </a:cubicBezTo>
                <a:cubicBezTo>
                  <a:pt x="319" y="636"/>
                  <a:pt x="321" y="636"/>
                  <a:pt x="320" y="637"/>
                </a:cubicBezTo>
                <a:cubicBezTo>
                  <a:pt x="320" y="638"/>
                  <a:pt x="319" y="638"/>
                  <a:pt x="318" y="639"/>
                </a:cubicBezTo>
                <a:cubicBezTo>
                  <a:pt x="318" y="639"/>
                  <a:pt x="317" y="639"/>
                  <a:pt x="317" y="640"/>
                </a:cubicBezTo>
                <a:cubicBezTo>
                  <a:pt x="315" y="641"/>
                  <a:pt x="315" y="639"/>
                  <a:pt x="315" y="638"/>
                </a:cubicBezTo>
                <a:cubicBezTo>
                  <a:pt x="314" y="637"/>
                  <a:pt x="312" y="637"/>
                  <a:pt x="311" y="637"/>
                </a:cubicBezTo>
                <a:cubicBezTo>
                  <a:pt x="310" y="637"/>
                  <a:pt x="309" y="637"/>
                  <a:pt x="308" y="638"/>
                </a:cubicBezTo>
                <a:cubicBezTo>
                  <a:pt x="307" y="638"/>
                  <a:pt x="306" y="640"/>
                  <a:pt x="305" y="640"/>
                </a:cubicBezTo>
                <a:cubicBezTo>
                  <a:pt x="304" y="641"/>
                  <a:pt x="304" y="642"/>
                  <a:pt x="305" y="642"/>
                </a:cubicBezTo>
                <a:cubicBezTo>
                  <a:pt x="306" y="643"/>
                  <a:pt x="306" y="643"/>
                  <a:pt x="306" y="643"/>
                </a:cubicBezTo>
                <a:cubicBezTo>
                  <a:pt x="307" y="643"/>
                  <a:pt x="307" y="643"/>
                  <a:pt x="308" y="643"/>
                </a:cubicBezTo>
                <a:cubicBezTo>
                  <a:pt x="309" y="645"/>
                  <a:pt x="306" y="645"/>
                  <a:pt x="305" y="645"/>
                </a:cubicBezTo>
                <a:cubicBezTo>
                  <a:pt x="304" y="645"/>
                  <a:pt x="303" y="645"/>
                  <a:pt x="301" y="645"/>
                </a:cubicBezTo>
                <a:cubicBezTo>
                  <a:pt x="301" y="645"/>
                  <a:pt x="300" y="645"/>
                  <a:pt x="299" y="646"/>
                </a:cubicBezTo>
                <a:cubicBezTo>
                  <a:pt x="299" y="646"/>
                  <a:pt x="299" y="646"/>
                  <a:pt x="299" y="646"/>
                </a:cubicBezTo>
                <a:cubicBezTo>
                  <a:pt x="298" y="647"/>
                  <a:pt x="298" y="646"/>
                  <a:pt x="298" y="646"/>
                </a:cubicBezTo>
                <a:cubicBezTo>
                  <a:pt x="297" y="647"/>
                  <a:pt x="297" y="647"/>
                  <a:pt x="297" y="648"/>
                </a:cubicBezTo>
                <a:cubicBezTo>
                  <a:pt x="297" y="649"/>
                  <a:pt x="298" y="649"/>
                  <a:pt x="299" y="649"/>
                </a:cubicBezTo>
                <a:cubicBezTo>
                  <a:pt x="299" y="650"/>
                  <a:pt x="299" y="650"/>
                  <a:pt x="300" y="650"/>
                </a:cubicBezTo>
                <a:cubicBezTo>
                  <a:pt x="301" y="650"/>
                  <a:pt x="301" y="650"/>
                  <a:pt x="302" y="650"/>
                </a:cubicBezTo>
                <a:cubicBezTo>
                  <a:pt x="303" y="650"/>
                  <a:pt x="303" y="650"/>
                  <a:pt x="304" y="651"/>
                </a:cubicBezTo>
                <a:cubicBezTo>
                  <a:pt x="305" y="651"/>
                  <a:pt x="305" y="651"/>
                  <a:pt x="306" y="652"/>
                </a:cubicBezTo>
                <a:cubicBezTo>
                  <a:pt x="307" y="652"/>
                  <a:pt x="308" y="655"/>
                  <a:pt x="307" y="655"/>
                </a:cubicBezTo>
                <a:cubicBezTo>
                  <a:pt x="307" y="656"/>
                  <a:pt x="307" y="655"/>
                  <a:pt x="306" y="655"/>
                </a:cubicBezTo>
                <a:cubicBezTo>
                  <a:pt x="306" y="654"/>
                  <a:pt x="305" y="654"/>
                  <a:pt x="304" y="654"/>
                </a:cubicBezTo>
                <a:cubicBezTo>
                  <a:pt x="302" y="654"/>
                  <a:pt x="302" y="654"/>
                  <a:pt x="301" y="653"/>
                </a:cubicBezTo>
                <a:cubicBezTo>
                  <a:pt x="300" y="652"/>
                  <a:pt x="300" y="652"/>
                  <a:pt x="300" y="651"/>
                </a:cubicBezTo>
                <a:cubicBezTo>
                  <a:pt x="299" y="651"/>
                  <a:pt x="299" y="651"/>
                  <a:pt x="298" y="650"/>
                </a:cubicBezTo>
                <a:cubicBezTo>
                  <a:pt x="297" y="649"/>
                  <a:pt x="296" y="648"/>
                  <a:pt x="295" y="648"/>
                </a:cubicBezTo>
                <a:cubicBezTo>
                  <a:pt x="294" y="648"/>
                  <a:pt x="292" y="648"/>
                  <a:pt x="293" y="650"/>
                </a:cubicBezTo>
                <a:cubicBezTo>
                  <a:pt x="293" y="651"/>
                  <a:pt x="295" y="651"/>
                  <a:pt x="296" y="652"/>
                </a:cubicBezTo>
                <a:cubicBezTo>
                  <a:pt x="297" y="653"/>
                  <a:pt x="297" y="653"/>
                  <a:pt x="297" y="654"/>
                </a:cubicBezTo>
                <a:cubicBezTo>
                  <a:pt x="298" y="654"/>
                  <a:pt x="299" y="654"/>
                  <a:pt x="299" y="655"/>
                </a:cubicBezTo>
                <a:cubicBezTo>
                  <a:pt x="299" y="656"/>
                  <a:pt x="298" y="656"/>
                  <a:pt x="297" y="656"/>
                </a:cubicBezTo>
                <a:cubicBezTo>
                  <a:pt x="297" y="655"/>
                  <a:pt x="297" y="655"/>
                  <a:pt x="296" y="654"/>
                </a:cubicBezTo>
                <a:cubicBezTo>
                  <a:pt x="296" y="654"/>
                  <a:pt x="295" y="654"/>
                  <a:pt x="294" y="653"/>
                </a:cubicBezTo>
                <a:cubicBezTo>
                  <a:pt x="294" y="653"/>
                  <a:pt x="293" y="653"/>
                  <a:pt x="293" y="652"/>
                </a:cubicBezTo>
                <a:cubicBezTo>
                  <a:pt x="291" y="651"/>
                  <a:pt x="289" y="652"/>
                  <a:pt x="287" y="653"/>
                </a:cubicBezTo>
                <a:cubicBezTo>
                  <a:pt x="285" y="653"/>
                  <a:pt x="283" y="653"/>
                  <a:pt x="282" y="652"/>
                </a:cubicBezTo>
                <a:cubicBezTo>
                  <a:pt x="281" y="651"/>
                  <a:pt x="280" y="650"/>
                  <a:pt x="279" y="650"/>
                </a:cubicBezTo>
                <a:cubicBezTo>
                  <a:pt x="278" y="651"/>
                  <a:pt x="277" y="651"/>
                  <a:pt x="276" y="652"/>
                </a:cubicBezTo>
                <a:cubicBezTo>
                  <a:pt x="276" y="652"/>
                  <a:pt x="275" y="652"/>
                  <a:pt x="274" y="652"/>
                </a:cubicBezTo>
                <a:cubicBezTo>
                  <a:pt x="274" y="653"/>
                  <a:pt x="272" y="653"/>
                  <a:pt x="273" y="654"/>
                </a:cubicBezTo>
                <a:cubicBezTo>
                  <a:pt x="273" y="655"/>
                  <a:pt x="273" y="655"/>
                  <a:pt x="274" y="655"/>
                </a:cubicBezTo>
                <a:cubicBezTo>
                  <a:pt x="275" y="655"/>
                  <a:pt x="274" y="655"/>
                  <a:pt x="275" y="655"/>
                </a:cubicBezTo>
                <a:cubicBezTo>
                  <a:pt x="275" y="656"/>
                  <a:pt x="277" y="656"/>
                  <a:pt x="276" y="657"/>
                </a:cubicBezTo>
                <a:cubicBezTo>
                  <a:pt x="275" y="658"/>
                  <a:pt x="272" y="658"/>
                  <a:pt x="274" y="659"/>
                </a:cubicBezTo>
                <a:cubicBezTo>
                  <a:pt x="274" y="660"/>
                  <a:pt x="276" y="659"/>
                  <a:pt x="277" y="659"/>
                </a:cubicBezTo>
                <a:cubicBezTo>
                  <a:pt x="278" y="659"/>
                  <a:pt x="280" y="659"/>
                  <a:pt x="281" y="659"/>
                </a:cubicBezTo>
                <a:cubicBezTo>
                  <a:pt x="283" y="659"/>
                  <a:pt x="284" y="659"/>
                  <a:pt x="286" y="660"/>
                </a:cubicBezTo>
                <a:cubicBezTo>
                  <a:pt x="286" y="660"/>
                  <a:pt x="287" y="660"/>
                  <a:pt x="286" y="661"/>
                </a:cubicBezTo>
                <a:cubicBezTo>
                  <a:pt x="285" y="661"/>
                  <a:pt x="285" y="661"/>
                  <a:pt x="284" y="661"/>
                </a:cubicBezTo>
                <a:cubicBezTo>
                  <a:pt x="283" y="662"/>
                  <a:pt x="281" y="663"/>
                  <a:pt x="283" y="663"/>
                </a:cubicBezTo>
                <a:cubicBezTo>
                  <a:pt x="284" y="663"/>
                  <a:pt x="284" y="663"/>
                  <a:pt x="285" y="663"/>
                </a:cubicBezTo>
                <a:cubicBezTo>
                  <a:pt x="286" y="664"/>
                  <a:pt x="287" y="664"/>
                  <a:pt x="286" y="665"/>
                </a:cubicBezTo>
                <a:cubicBezTo>
                  <a:pt x="284" y="665"/>
                  <a:pt x="283" y="665"/>
                  <a:pt x="282" y="664"/>
                </a:cubicBezTo>
                <a:cubicBezTo>
                  <a:pt x="280" y="663"/>
                  <a:pt x="279" y="662"/>
                  <a:pt x="277" y="662"/>
                </a:cubicBezTo>
                <a:cubicBezTo>
                  <a:pt x="276" y="662"/>
                  <a:pt x="275" y="662"/>
                  <a:pt x="275" y="663"/>
                </a:cubicBezTo>
                <a:cubicBezTo>
                  <a:pt x="274" y="663"/>
                  <a:pt x="273" y="663"/>
                  <a:pt x="272" y="663"/>
                </a:cubicBezTo>
                <a:cubicBezTo>
                  <a:pt x="271" y="663"/>
                  <a:pt x="271" y="663"/>
                  <a:pt x="270" y="663"/>
                </a:cubicBezTo>
                <a:cubicBezTo>
                  <a:pt x="269" y="662"/>
                  <a:pt x="268" y="663"/>
                  <a:pt x="266" y="663"/>
                </a:cubicBezTo>
                <a:cubicBezTo>
                  <a:pt x="265" y="663"/>
                  <a:pt x="263" y="664"/>
                  <a:pt x="262" y="664"/>
                </a:cubicBezTo>
                <a:cubicBezTo>
                  <a:pt x="261" y="664"/>
                  <a:pt x="260" y="663"/>
                  <a:pt x="260" y="664"/>
                </a:cubicBezTo>
                <a:cubicBezTo>
                  <a:pt x="260" y="665"/>
                  <a:pt x="261" y="665"/>
                  <a:pt x="262" y="665"/>
                </a:cubicBezTo>
                <a:cubicBezTo>
                  <a:pt x="262" y="665"/>
                  <a:pt x="264" y="665"/>
                  <a:pt x="264" y="665"/>
                </a:cubicBezTo>
                <a:cubicBezTo>
                  <a:pt x="265" y="666"/>
                  <a:pt x="263" y="666"/>
                  <a:pt x="263" y="666"/>
                </a:cubicBezTo>
                <a:cubicBezTo>
                  <a:pt x="261" y="667"/>
                  <a:pt x="264" y="668"/>
                  <a:pt x="265" y="668"/>
                </a:cubicBezTo>
                <a:cubicBezTo>
                  <a:pt x="265" y="667"/>
                  <a:pt x="266" y="667"/>
                  <a:pt x="267" y="667"/>
                </a:cubicBezTo>
                <a:cubicBezTo>
                  <a:pt x="267" y="667"/>
                  <a:pt x="268" y="667"/>
                  <a:pt x="269" y="667"/>
                </a:cubicBezTo>
                <a:cubicBezTo>
                  <a:pt x="269" y="667"/>
                  <a:pt x="270" y="667"/>
                  <a:pt x="270" y="667"/>
                </a:cubicBezTo>
                <a:cubicBezTo>
                  <a:pt x="271" y="668"/>
                  <a:pt x="269" y="668"/>
                  <a:pt x="269" y="668"/>
                </a:cubicBezTo>
                <a:cubicBezTo>
                  <a:pt x="268" y="668"/>
                  <a:pt x="267" y="667"/>
                  <a:pt x="265" y="668"/>
                </a:cubicBezTo>
                <a:cubicBezTo>
                  <a:pt x="265" y="668"/>
                  <a:pt x="265" y="669"/>
                  <a:pt x="264" y="669"/>
                </a:cubicBezTo>
                <a:cubicBezTo>
                  <a:pt x="263" y="669"/>
                  <a:pt x="263" y="669"/>
                  <a:pt x="262" y="670"/>
                </a:cubicBezTo>
                <a:cubicBezTo>
                  <a:pt x="262" y="671"/>
                  <a:pt x="262" y="671"/>
                  <a:pt x="261" y="671"/>
                </a:cubicBezTo>
                <a:cubicBezTo>
                  <a:pt x="260" y="670"/>
                  <a:pt x="260" y="670"/>
                  <a:pt x="259" y="670"/>
                </a:cubicBezTo>
                <a:cubicBezTo>
                  <a:pt x="259" y="670"/>
                  <a:pt x="259" y="671"/>
                  <a:pt x="258" y="671"/>
                </a:cubicBezTo>
                <a:cubicBezTo>
                  <a:pt x="258" y="672"/>
                  <a:pt x="257" y="672"/>
                  <a:pt x="257" y="672"/>
                </a:cubicBezTo>
                <a:cubicBezTo>
                  <a:pt x="256" y="673"/>
                  <a:pt x="254" y="673"/>
                  <a:pt x="254" y="674"/>
                </a:cubicBezTo>
                <a:cubicBezTo>
                  <a:pt x="254" y="675"/>
                  <a:pt x="254" y="675"/>
                  <a:pt x="255" y="676"/>
                </a:cubicBezTo>
                <a:cubicBezTo>
                  <a:pt x="256" y="676"/>
                  <a:pt x="255" y="677"/>
                  <a:pt x="255" y="677"/>
                </a:cubicBezTo>
                <a:cubicBezTo>
                  <a:pt x="254" y="677"/>
                  <a:pt x="254" y="677"/>
                  <a:pt x="254" y="677"/>
                </a:cubicBezTo>
                <a:cubicBezTo>
                  <a:pt x="253" y="678"/>
                  <a:pt x="253" y="678"/>
                  <a:pt x="253" y="678"/>
                </a:cubicBezTo>
                <a:cubicBezTo>
                  <a:pt x="253" y="679"/>
                  <a:pt x="252" y="679"/>
                  <a:pt x="252" y="678"/>
                </a:cubicBezTo>
                <a:cubicBezTo>
                  <a:pt x="251" y="677"/>
                  <a:pt x="252" y="677"/>
                  <a:pt x="252" y="676"/>
                </a:cubicBezTo>
                <a:cubicBezTo>
                  <a:pt x="251" y="676"/>
                  <a:pt x="250" y="675"/>
                  <a:pt x="250" y="675"/>
                </a:cubicBezTo>
                <a:cubicBezTo>
                  <a:pt x="249" y="675"/>
                  <a:pt x="249" y="676"/>
                  <a:pt x="248" y="676"/>
                </a:cubicBezTo>
                <a:cubicBezTo>
                  <a:pt x="247" y="676"/>
                  <a:pt x="247" y="676"/>
                  <a:pt x="248" y="675"/>
                </a:cubicBezTo>
                <a:cubicBezTo>
                  <a:pt x="248" y="675"/>
                  <a:pt x="249" y="674"/>
                  <a:pt x="250" y="674"/>
                </a:cubicBezTo>
                <a:cubicBezTo>
                  <a:pt x="250" y="673"/>
                  <a:pt x="250" y="673"/>
                  <a:pt x="251" y="673"/>
                </a:cubicBezTo>
                <a:cubicBezTo>
                  <a:pt x="251" y="673"/>
                  <a:pt x="251" y="674"/>
                  <a:pt x="251" y="674"/>
                </a:cubicBezTo>
                <a:cubicBezTo>
                  <a:pt x="252" y="674"/>
                  <a:pt x="252" y="674"/>
                  <a:pt x="252" y="674"/>
                </a:cubicBezTo>
                <a:cubicBezTo>
                  <a:pt x="253" y="673"/>
                  <a:pt x="253" y="673"/>
                  <a:pt x="253" y="672"/>
                </a:cubicBezTo>
                <a:cubicBezTo>
                  <a:pt x="253" y="671"/>
                  <a:pt x="254" y="671"/>
                  <a:pt x="255" y="671"/>
                </a:cubicBezTo>
                <a:cubicBezTo>
                  <a:pt x="255" y="670"/>
                  <a:pt x="256" y="670"/>
                  <a:pt x="255" y="669"/>
                </a:cubicBezTo>
                <a:cubicBezTo>
                  <a:pt x="255" y="669"/>
                  <a:pt x="254" y="669"/>
                  <a:pt x="253" y="670"/>
                </a:cubicBezTo>
                <a:cubicBezTo>
                  <a:pt x="253" y="670"/>
                  <a:pt x="252" y="669"/>
                  <a:pt x="251" y="670"/>
                </a:cubicBezTo>
                <a:cubicBezTo>
                  <a:pt x="251" y="670"/>
                  <a:pt x="251" y="671"/>
                  <a:pt x="251" y="671"/>
                </a:cubicBezTo>
                <a:cubicBezTo>
                  <a:pt x="251" y="672"/>
                  <a:pt x="250" y="672"/>
                  <a:pt x="249" y="672"/>
                </a:cubicBezTo>
                <a:cubicBezTo>
                  <a:pt x="249" y="672"/>
                  <a:pt x="249" y="673"/>
                  <a:pt x="248" y="673"/>
                </a:cubicBezTo>
                <a:cubicBezTo>
                  <a:pt x="248" y="674"/>
                  <a:pt x="247" y="674"/>
                  <a:pt x="247" y="674"/>
                </a:cubicBezTo>
                <a:cubicBezTo>
                  <a:pt x="246" y="674"/>
                  <a:pt x="246" y="674"/>
                  <a:pt x="246" y="675"/>
                </a:cubicBezTo>
                <a:cubicBezTo>
                  <a:pt x="246" y="675"/>
                  <a:pt x="246" y="676"/>
                  <a:pt x="245" y="676"/>
                </a:cubicBezTo>
                <a:cubicBezTo>
                  <a:pt x="245" y="675"/>
                  <a:pt x="244" y="676"/>
                  <a:pt x="244" y="676"/>
                </a:cubicBezTo>
                <a:cubicBezTo>
                  <a:pt x="243" y="677"/>
                  <a:pt x="244" y="677"/>
                  <a:pt x="243" y="677"/>
                </a:cubicBezTo>
                <a:cubicBezTo>
                  <a:pt x="243" y="677"/>
                  <a:pt x="242" y="677"/>
                  <a:pt x="242" y="677"/>
                </a:cubicBezTo>
                <a:cubicBezTo>
                  <a:pt x="242" y="676"/>
                  <a:pt x="241" y="676"/>
                  <a:pt x="241" y="676"/>
                </a:cubicBezTo>
                <a:cubicBezTo>
                  <a:pt x="240" y="675"/>
                  <a:pt x="240" y="674"/>
                  <a:pt x="239" y="674"/>
                </a:cubicBezTo>
                <a:cubicBezTo>
                  <a:pt x="238" y="675"/>
                  <a:pt x="239" y="676"/>
                  <a:pt x="240" y="676"/>
                </a:cubicBezTo>
                <a:cubicBezTo>
                  <a:pt x="240" y="677"/>
                  <a:pt x="240" y="677"/>
                  <a:pt x="241" y="678"/>
                </a:cubicBezTo>
                <a:cubicBezTo>
                  <a:pt x="241" y="679"/>
                  <a:pt x="241" y="679"/>
                  <a:pt x="242" y="679"/>
                </a:cubicBezTo>
                <a:cubicBezTo>
                  <a:pt x="242" y="680"/>
                  <a:pt x="242" y="679"/>
                  <a:pt x="243" y="680"/>
                </a:cubicBezTo>
                <a:cubicBezTo>
                  <a:pt x="243" y="680"/>
                  <a:pt x="242" y="681"/>
                  <a:pt x="242" y="681"/>
                </a:cubicBezTo>
                <a:cubicBezTo>
                  <a:pt x="242" y="681"/>
                  <a:pt x="241" y="681"/>
                  <a:pt x="240" y="681"/>
                </a:cubicBezTo>
                <a:cubicBezTo>
                  <a:pt x="239" y="682"/>
                  <a:pt x="239" y="682"/>
                  <a:pt x="239" y="683"/>
                </a:cubicBezTo>
                <a:cubicBezTo>
                  <a:pt x="239" y="683"/>
                  <a:pt x="242" y="683"/>
                  <a:pt x="241" y="684"/>
                </a:cubicBezTo>
                <a:cubicBezTo>
                  <a:pt x="241" y="685"/>
                  <a:pt x="239" y="686"/>
                  <a:pt x="238" y="686"/>
                </a:cubicBezTo>
                <a:cubicBezTo>
                  <a:pt x="237" y="686"/>
                  <a:pt x="235" y="685"/>
                  <a:pt x="234" y="685"/>
                </a:cubicBezTo>
                <a:cubicBezTo>
                  <a:pt x="233" y="685"/>
                  <a:pt x="233" y="685"/>
                  <a:pt x="232" y="686"/>
                </a:cubicBezTo>
                <a:cubicBezTo>
                  <a:pt x="232" y="687"/>
                  <a:pt x="233" y="687"/>
                  <a:pt x="233" y="687"/>
                </a:cubicBezTo>
                <a:cubicBezTo>
                  <a:pt x="234" y="688"/>
                  <a:pt x="234" y="688"/>
                  <a:pt x="235" y="688"/>
                </a:cubicBezTo>
                <a:cubicBezTo>
                  <a:pt x="236" y="687"/>
                  <a:pt x="236" y="687"/>
                  <a:pt x="237" y="687"/>
                </a:cubicBezTo>
                <a:cubicBezTo>
                  <a:pt x="237" y="687"/>
                  <a:pt x="237" y="687"/>
                  <a:pt x="237" y="687"/>
                </a:cubicBezTo>
                <a:cubicBezTo>
                  <a:pt x="238" y="689"/>
                  <a:pt x="236" y="689"/>
                  <a:pt x="235" y="690"/>
                </a:cubicBezTo>
                <a:cubicBezTo>
                  <a:pt x="234" y="692"/>
                  <a:pt x="238" y="690"/>
                  <a:pt x="237" y="692"/>
                </a:cubicBezTo>
                <a:cubicBezTo>
                  <a:pt x="237" y="692"/>
                  <a:pt x="235" y="693"/>
                  <a:pt x="236" y="694"/>
                </a:cubicBezTo>
                <a:cubicBezTo>
                  <a:pt x="237" y="694"/>
                  <a:pt x="238" y="693"/>
                  <a:pt x="238" y="693"/>
                </a:cubicBezTo>
                <a:cubicBezTo>
                  <a:pt x="239" y="693"/>
                  <a:pt x="239" y="694"/>
                  <a:pt x="240" y="694"/>
                </a:cubicBezTo>
                <a:cubicBezTo>
                  <a:pt x="240" y="694"/>
                  <a:pt x="241" y="694"/>
                  <a:pt x="241" y="695"/>
                </a:cubicBezTo>
                <a:cubicBezTo>
                  <a:pt x="241" y="695"/>
                  <a:pt x="241" y="696"/>
                  <a:pt x="241" y="697"/>
                </a:cubicBezTo>
                <a:cubicBezTo>
                  <a:pt x="240" y="697"/>
                  <a:pt x="239" y="697"/>
                  <a:pt x="239" y="697"/>
                </a:cubicBezTo>
                <a:cubicBezTo>
                  <a:pt x="237" y="697"/>
                  <a:pt x="236" y="698"/>
                  <a:pt x="237" y="700"/>
                </a:cubicBezTo>
                <a:cubicBezTo>
                  <a:pt x="237" y="701"/>
                  <a:pt x="238" y="700"/>
                  <a:pt x="238" y="701"/>
                </a:cubicBezTo>
                <a:cubicBezTo>
                  <a:pt x="239" y="702"/>
                  <a:pt x="237" y="702"/>
                  <a:pt x="237" y="702"/>
                </a:cubicBezTo>
                <a:cubicBezTo>
                  <a:pt x="236" y="703"/>
                  <a:pt x="235" y="705"/>
                  <a:pt x="236" y="705"/>
                </a:cubicBezTo>
                <a:cubicBezTo>
                  <a:pt x="237" y="706"/>
                  <a:pt x="238" y="706"/>
                  <a:pt x="239" y="706"/>
                </a:cubicBezTo>
                <a:cubicBezTo>
                  <a:pt x="239" y="707"/>
                  <a:pt x="240" y="708"/>
                  <a:pt x="241" y="708"/>
                </a:cubicBezTo>
                <a:cubicBezTo>
                  <a:pt x="242" y="709"/>
                  <a:pt x="243" y="708"/>
                  <a:pt x="245" y="708"/>
                </a:cubicBezTo>
                <a:cubicBezTo>
                  <a:pt x="246" y="708"/>
                  <a:pt x="248" y="708"/>
                  <a:pt x="249" y="708"/>
                </a:cubicBezTo>
                <a:cubicBezTo>
                  <a:pt x="251" y="708"/>
                  <a:pt x="252" y="707"/>
                  <a:pt x="253" y="707"/>
                </a:cubicBezTo>
                <a:cubicBezTo>
                  <a:pt x="254" y="707"/>
                  <a:pt x="256" y="707"/>
                  <a:pt x="258" y="707"/>
                </a:cubicBezTo>
                <a:cubicBezTo>
                  <a:pt x="259" y="707"/>
                  <a:pt x="260" y="709"/>
                  <a:pt x="261" y="709"/>
                </a:cubicBezTo>
                <a:cubicBezTo>
                  <a:pt x="264" y="709"/>
                  <a:pt x="265" y="704"/>
                  <a:pt x="268" y="705"/>
                </a:cubicBezTo>
                <a:cubicBezTo>
                  <a:pt x="271" y="706"/>
                  <a:pt x="274" y="706"/>
                  <a:pt x="277" y="706"/>
                </a:cubicBezTo>
                <a:cubicBezTo>
                  <a:pt x="278" y="706"/>
                  <a:pt x="280" y="706"/>
                  <a:pt x="280" y="705"/>
                </a:cubicBezTo>
                <a:cubicBezTo>
                  <a:pt x="281" y="703"/>
                  <a:pt x="279" y="702"/>
                  <a:pt x="280" y="701"/>
                </a:cubicBezTo>
                <a:cubicBezTo>
                  <a:pt x="280" y="700"/>
                  <a:pt x="281" y="700"/>
                  <a:pt x="282" y="700"/>
                </a:cubicBezTo>
                <a:cubicBezTo>
                  <a:pt x="281" y="701"/>
                  <a:pt x="281" y="702"/>
                  <a:pt x="281" y="703"/>
                </a:cubicBezTo>
                <a:cubicBezTo>
                  <a:pt x="281" y="704"/>
                  <a:pt x="281" y="705"/>
                  <a:pt x="282" y="706"/>
                </a:cubicBezTo>
                <a:cubicBezTo>
                  <a:pt x="282" y="706"/>
                  <a:pt x="281" y="705"/>
                  <a:pt x="280" y="706"/>
                </a:cubicBezTo>
                <a:cubicBezTo>
                  <a:pt x="280" y="706"/>
                  <a:pt x="280" y="707"/>
                  <a:pt x="279" y="707"/>
                </a:cubicBezTo>
                <a:cubicBezTo>
                  <a:pt x="278" y="707"/>
                  <a:pt x="277" y="707"/>
                  <a:pt x="277" y="708"/>
                </a:cubicBezTo>
                <a:cubicBezTo>
                  <a:pt x="276" y="708"/>
                  <a:pt x="275" y="709"/>
                  <a:pt x="275" y="709"/>
                </a:cubicBezTo>
                <a:cubicBezTo>
                  <a:pt x="274" y="711"/>
                  <a:pt x="275" y="711"/>
                  <a:pt x="276" y="712"/>
                </a:cubicBezTo>
                <a:cubicBezTo>
                  <a:pt x="277" y="712"/>
                  <a:pt x="277" y="713"/>
                  <a:pt x="277" y="714"/>
                </a:cubicBezTo>
                <a:cubicBezTo>
                  <a:pt x="276" y="714"/>
                  <a:pt x="276" y="714"/>
                  <a:pt x="276" y="714"/>
                </a:cubicBezTo>
                <a:cubicBezTo>
                  <a:pt x="276" y="714"/>
                  <a:pt x="275" y="714"/>
                  <a:pt x="275" y="714"/>
                </a:cubicBezTo>
                <a:cubicBezTo>
                  <a:pt x="275" y="714"/>
                  <a:pt x="275" y="713"/>
                  <a:pt x="275" y="713"/>
                </a:cubicBezTo>
                <a:cubicBezTo>
                  <a:pt x="274" y="713"/>
                  <a:pt x="273" y="714"/>
                  <a:pt x="273" y="712"/>
                </a:cubicBezTo>
                <a:cubicBezTo>
                  <a:pt x="274" y="712"/>
                  <a:pt x="274" y="712"/>
                  <a:pt x="274" y="711"/>
                </a:cubicBezTo>
                <a:cubicBezTo>
                  <a:pt x="274" y="710"/>
                  <a:pt x="274" y="710"/>
                  <a:pt x="274" y="709"/>
                </a:cubicBezTo>
                <a:cubicBezTo>
                  <a:pt x="273" y="709"/>
                  <a:pt x="272" y="709"/>
                  <a:pt x="272" y="708"/>
                </a:cubicBezTo>
                <a:cubicBezTo>
                  <a:pt x="270" y="708"/>
                  <a:pt x="268" y="706"/>
                  <a:pt x="267" y="706"/>
                </a:cubicBezTo>
                <a:cubicBezTo>
                  <a:pt x="266" y="707"/>
                  <a:pt x="264" y="708"/>
                  <a:pt x="264" y="709"/>
                </a:cubicBezTo>
                <a:cubicBezTo>
                  <a:pt x="263" y="710"/>
                  <a:pt x="262" y="711"/>
                  <a:pt x="261" y="710"/>
                </a:cubicBezTo>
                <a:cubicBezTo>
                  <a:pt x="260" y="709"/>
                  <a:pt x="259" y="709"/>
                  <a:pt x="258" y="708"/>
                </a:cubicBezTo>
                <a:cubicBezTo>
                  <a:pt x="257" y="707"/>
                  <a:pt x="256" y="708"/>
                  <a:pt x="254" y="708"/>
                </a:cubicBezTo>
                <a:cubicBezTo>
                  <a:pt x="253" y="708"/>
                  <a:pt x="252" y="708"/>
                  <a:pt x="251" y="708"/>
                </a:cubicBezTo>
                <a:cubicBezTo>
                  <a:pt x="249" y="709"/>
                  <a:pt x="248" y="709"/>
                  <a:pt x="247" y="709"/>
                </a:cubicBezTo>
                <a:cubicBezTo>
                  <a:pt x="245" y="709"/>
                  <a:pt x="244" y="709"/>
                  <a:pt x="243" y="709"/>
                </a:cubicBezTo>
                <a:cubicBezTo>
                  <a:pt x="241" y="709"/>
                  <a:pt x="240" y="708"/>
                  <a:pt x="239" y="708"/>
                </a:cubicBezTo>
                <a:cubicBezTo>
                  <a:pt x="238" y="708"/>
                  <a:pt x="237" y="709"/>
                  <a:pt x="237" y="709"/>
                </a:cubicBezTo>
                <a:cubicBezTo>
                  <a:pt x="236" y="710"/>
                  <a:pt x="237" y="710"/>
                  <a:pt x="237" y="711"/>
                </a:cubicBezTo>
                <a:cubicBezTo>
                  <a:pt x="238" y="711"/>
                  <a:pt x="240" y="712"/>
                  <a:pt x="238" y="713"/>
                </a:cubicBezTo>
                <a:cubicBezTo>
                  <a:pt x="238" y="713"/>
                  <a:pt x="237" y="713"/>
                  <a:pt x="236" y="713"/>
                </a:cubicBezTo>
                <a:cubicBezTo>
                  <a:pt x="236" y="713"/>
                  <a:pt x="235" y="712"/>
                  <a:pt x="235" y="713"/>
                </a:cubicBezTo>
                <a:cubicBezTo>
                  <a:pt x="234" y="713"/>
                  <a:pt x="235" y="714"/>
                  <a:pt x="236" y="714"/>
                </a:cubicBezTo>
                <a:cubicBezTo>
                  <a:pt x="236" y="715"/>
                  <a:pt x="235" y="715"/>
                  <a:pt x="236" y="716"/>
                </a:cubicBezTo>
                <a:cubicBezTo>
                  <a:pt x="237" y="717"/>
                  <a:pt x="239" y="715"/>
                  <a:pt x="240" y="716"/>
                </a:cubicBezTo>
                <a:cubicBezTo>
                  <a:pt x="241" y="716"/>
                  <a:pt x="241" y="716"/>
                  <a:pt x="241" y="717"/>
                </a:cubicBezTo>
                <a:cubicBezTo>
                  <a:pt x="241" y="719"/>
                  <a:pt x="241" y="718"/>
                  <a:pt x="242" y="719"/>
                </a:cubicBezTo>
                <a:cubicBezTo>
                  <a:pt x="243" y="720"/>
                  <a:pt x="241" y="721"/>
                  <a:pt x="240" y="722"/>
                </a:cubicBezTo>
                <a:cubicBezTo>
                  <a:pt x="239" y="722"/>
                  <a:pt x="239" y="722"/>
                  <a:pt x="239" y="723"/>
                </a:cubicBezTo>
                <a:cubicBezTo>
                  <a:pt x="239" y="724"/>
                  <a:pt x="240" y="723"/>
                  <a:pt x="240" y="724"/>
                </a:cubicBezTo>
                <a:cubicBezTo>
                  <a:pt x="241" y="724"/>
                  <a:pt x="241" y="724"/>
                  <a:pt x="242" y="724"/>
                </a:cubicBezTo>
                <a:cubicBezTo>
                  <a:pt x="243" y="724"/>
                  <a:pt x="244" y="724"/>
                  <a:pt x="244" y="723"/>
                </a:cubicBezTo>
                <a:cubicBezTo>
                  <a:pt x="245" y="722"/>
                  <a:pt x="244" y="722"/>
                  <a:pt x="245" y="721"/>
                </a:cubicBezTo>
                <a:cubicBezTo>
                  <a:pt x="246" y="721"/>
                  <a:pt x="246" y="721"/>
                  <a:pt x="247" y="721"/>
                </a:cubicBezTo>
                <a:cubicBezTo>
                  <a:pt x="247" y="720"/>
                  <a:pt x="248" y="720"/>
                  <a:pt x="249" y="720"/>
                </a:cubicBezTo>
                <a:cubicBezTo>
                  <a:pt x="249" y="720"/>
                  <a:pt x="249" y="721"/>
                  <a:pt x="249" y="721"/>
                </a:cubicBezTo>
                <a:cubicBezTo>
                  <a:pt x="249" y="722"/>
                  <a:pt x="249" y="723"/>
                  <a:pt x="248" y="723"/>
                </a:cubicBezTo>
                <a:cubicBezTo>
                  <a:pt x="248" y="724"/>
                  <a:pt x="248" y="724"/>
                  <a:pt x="248" y="725"/>
                </a:cubicBezTo>
                <a:cubicBezTo>
                  <a:pt x="248" y="726"/>
                  <a:pt x="247" y="727"/>
                  <a:pt x="247" y="727"/>
                </a:cubicBezTo>
                <a:cubicBezTo>
                  <a:pt x="246" y="727"/>
                  <a:pt x="245" y="728"/>
                  <a:pt x="244" y="728"/>
                </a:cubicBezTo>
                <a:cubicBezTo>
                  <a:pt x="243" y="728"/>
                  <a:pt x="242" y="726"/>
                  <a:pt x="241" y="726"/>
                </a:cubicBezTo>
                <a:cubicBezTo>
                  <a:pt x="241" y="725"/>
                  <a:pt x="240" y="725"/>
                  <a:pt x="240" y="726"/>
                </a:cubicBezTo>
                <a:cubicBezTo>
                  <a:pt x="240" y="726"/>
                  <a:pt x="240" y="726"/>
                  <a:pt x="240" y="727"/>
                </a:cubicBezTo>
                <a:cubicBezTo>
                  <a:pt x="240" y="727"/>
                  <a:pt x="240" y="727"/>
                  <a:pt x="239" y="728"/>
                </a:cubicBezTo>
                <a:cubicBezTo>
                  <a:pt x="239" y="728"/>
                  <a:pt x="238" y="730"/>
                  <a:pt x="239" y="731"/>
                </a:cubicBezTo>
                <a:cubicBezTo>
                  <a:pt x="239" y="732"/>
                  <a:pt x="240" y="732"/>
                  <a:pt x="240" y="733"/>
                </a:cubicBezTo>
                <a:cubicBezTo>
                  <a:pt x="241" y="733"/>
                  <a:pt x="241" y="734"/>
                  <a:pt x="241" y="734"/>
                </a:cubicBezTo>
                <a:cubicBezTo>
                  <a:pt x="242" y="736"/>
                  <a:pt x="243" y="737"/>
                  <a:pt x="244" y="736"/>
                </a:cubicBezTo>
                <a:cubicBezTo>
                  <a:pt x="245" y="735"/>
                  <a:pt x="244" y="734"/>
                  <a:pt x="245" y="734"/>
                </a:cubicBezTo>
                <a:cubicBezTo>
                  <a:pt x="246" y="733"/>
                  <a:pt x="246" y="734"/>
                  <a:pt x="247" y="735"/>
                </a:cubicBezTo>
                <a:cubicBezTo>
                  <a:pt x="247" y="736"/>
                  <a:pt x="247" y="736"/>
                  <a:pt x="248" y="736"/>
                </a:cubicBezTo>
                <a:cubicBezTo>
                  <a:pt x="249" y="736"/>
                  <a:pt x="249" y="736"/>
                  <a:pt x="250" y="737"/>
                </a:cubicBezTo>
                <a:cubicBezTo>
                  <a:pt x="250" y="738"/>
                  <a:pt x="249" y="739"/>
                  <a:pt x="249" y="741"/>
                </a:cubicBezTo>
                <a:cubicBezTo>
                  <a:pt x="250" y="742"/>
                  <a:pt x="251" y="741"/>
                  <a:pt x="252" y="740"/>
                </a:cubicBezTo>
                <a:cubicBezTo>
                  <a:pt x="252" y="739"/>
                  <a:pt x="252" y="738"/>
                  <a:pt x="253" y="737"/>
                </a:cubicBezTo>
                <a:cubicBezTo>
                  <a:pt x="254" y="736"/>
                  <a:pt x="254" y="736"/>
                  <a:pt x="254" y="736"/>
                </a:cubicBezTo>
                <a:cubicBezTo>
                  <a:pt x="255" y="735"/>
                  <a:pt x="255" y="735"/>
                  <a:pt x="256" y="735"/>
                </a:cubicBezTo>
                <a:cubicBezTo>
                  <a:pt x="257" y="735"/>
                  <a:pt x="256" y="736"/>
                  <a:pt x="257" y="737"/>
                </a:cubicBezTo>
                <a:cubicBezTo>
                  <a:pt x="257" y="738"/>
                  <a:pt x="259" y="737"/>
                  <a:pt x="259" y="739"/>
                </a:cubicBezTo>
                <a:cubicBezTo>
                  <a:pt x="258" y="739"/>
                  <a:pt x="257" y="739"/>
                  <a:pt x="257" y="739"/>
                </a:cubicBezTo>
                <a:cubicBezTo>
                  <a:pt x="256" y="739"/>
                  <a:pt x="256" y="740"/>
                  <a:pt x="255" y="740"/>
                </a:cubicBezTo>
                <a:cubicBezTo>
                  <a:pt x="254" y="741"/>
                  <a:pt x="253" y="742"/>
                  <a:pt x="253" y="743"/>
                </a:cubicBezTo>
                <a:cubicBezTo>
                  <a:pt x="252" y="743"/>
                  <a:pt x="251" y="743"/>
                  <a:pt x="251" y="744"/>
                </a:cubicBezTo>
                <a:cubicBezTo>
                  <a:pt x="250" y="744"/>
                  <a:pt x="249" y="745"/>
                  <a:pt x="249" y="745"/>
                </a:cubicBezTo>
                <a:cubicBezTo>
                  <a:pt x="248" y="745"/>
                  <a:pt x="248" y="745"/>
                  <a:pt x="248" y="746"/>
                </a:cubicBezTo>
                <a:cubicBezTo>
                  <a:pt x="248" y="746"/>
                  <a:pt x="248" y="746"/>
                  <a:pt x="248" y="746"/>
                </a:cubicBezTo>
                <a:cubicBezTo>
                  <a:pt x="249" y="746"/>
                  <a:pt x="249" y="746"/>
                  <a:pt x="249" y="746"/>
                </a:cubicBezTo>
                <a:cubicBezTo>
                  <a:pt x="250" y="746"/>
                  <a:pt x="250" y="747"/>
                  <a:pt x="250" y="747"/>
                </a:cubicBezTo>
                <a:cubicBezTo>
                  <a:pt x="250" y="747"/>
                  <a:pt x="251" y="747"/>
                  <a:pt x="252" y="747"/>
                </a:cubicBezTo>
                <a:cubicBezTo>
                  <a:pt x="253" y="747"/>
                  <a:pt x="253" y="747"/>
                  <a:pt x="254" y="748"/>
                </a:cubicBezTo>
                <a:cubicBezTo>
                  <a:pt x="254" y="749"/>
                  <a:pt x="253" y="749"/>
                  <a:pt x="253" y="749"/>
                </a:cubicBezTo>
                <a:cubicBezTo>
                  <a:pt x="252" y="749"/>
                  <a:pt x="252" y="749"/>
                  <a:pt x="251" y="750"/>
                </a:cubicBezTo>
                <a:cubicBezTo>
                  <a:pt x="251" y="751"/>
                  <a:pt x="251" y="751"/>
                  <a:pt x="251" y="752"/>
                </a:cubicBezTo>
                <a:cubicBezTo>
                  <a:pt x="249" y="753"/>
                  <a:pt x="248" y="750"/>
                  <a:pt x="247" y="751"/>
                </a:cubicBezTo>
                <a:cubicBezTo>
                  <a:pt x="246" y="751"/>
                  <a:pt x="245" y="756"/>
                  <a:pt x="244" y="755"/>
                </a:cubicBezTo>
                <a:cubicBezTo>
                  <a:pt x="244" y="754"/>
                  <a:pt x="245" y="754"/>
                  <a:pt x="245" y="753"/>
                </a:cubicBezTo>
                <a:cubicBezTo>
                  <a:pt x="245" y="753"/>
                  <a:pt x="245" y="752"/>
                  <a:pt x="245" y="752"/>
                </a:cubicBezTo>
                <a:cubicBezTo>
                  <a:pt x="245" y="752"/>
                  <a:pt x="245" y="751"/>
                  <a:pt x="245" y="751"/>
                </a:cubicBezTo>
                <a:cubicBezTo>
                  <a:pt x="245" y="750"/>
                  <a:pt x="245" y="750"/>
                  <a:pt x="244" y="750"/>
                </a:cubicBezTo>
                <a:cubicBezTo>
                  <a:pt x="243" y="750"/>
                  <a:pt x="243" y="751"/>
                  <a:pt x="243" y="751"/>
                </a:cubicBezTo>
                <a:cubicBezTo>
                  <a:pt x="242" y="752"/>
                  <a:pt x="240" y="751"/>
                  <a:pt x="240" y="753"/>
                </a:cubicBezTo>
                <a:cubicBezTo>
                  <a:pt x="240" y="754"/>
                  <a:pt x="240" y="754"/>
                  <a:pt x="240" y="755"/>
                </a:cubicBezTo>
                <a:cubicBezTo>
                  <a:pt x="240" y="756"/>
                  <a:pt x="240" y="756"/>
                  <a:pt x="240" y="757"/>
                </a:cubicBezTo>
                <a:cubicBezTo>
                  <a:pt x="239" y="758"/>
                  <a:pt x="240" y="758"/>
                  <a:pt x="241" y="758"/>
                </a:cubicBezTo>
                <a:cubicBezTo>
                  <a:pt x="242" y="758"/>
                  <a:pt x="242" y="758"/>
                  <a:pt x="242" y="759"/>
                </a:cubicBezTo>
                <a:cubicBezTo>
                  <a:pt x="243" y="760"/>
                  <a:pt x="243" y="760"/>
                  <a:pt x="244" y="760"/>
                </a:cubicBezTo>
                <a:cubicBezTo>
                  <a:pt x="244" y="761"/>
                  <a:pt x="244" y="761"/>
                  <a:pt x="245" y="762"/>
                </a:cubicBezTo>
                <a:cubicBezTo>
                  <a:pt x="245" y="762"/>
                  <a:pt x="246" y="762"/>
                  <a:pt x="247" y="762"/>
                </a:cubicBezTo>
                <a:cubicBezTo>
                  <a:pt x="248" y="761"/>
                  <a:pt x="247" y="762"/>
                  <a:pt x="248" y="762"/>
                </a:cubicBezTo>
                <a:cubicBezTo>
                  <a:pt x="250" y="763"/>
                  <a:pt x="249" y="760"/>
                  <a:pt x="249" y="759"/>
                </a:cubicBezTo>
                <a:cubicBezTo>
                  <a:pt x="249" y="759"/>
                  <a:pt x="250" y="758"/>
                  <a:pt x="250" y="758"/>
                </a:cubicBezTo>
                <a:cubicBezTo>
                  <a:pt x="250" y="758"/>
                  <a:pt x="250" y="757"/>
                  <a:pt x="250" y="757"/>
                </a:cubicBezTo>
                <a:cubicBezTo>
                  <a:pt x="250" y="756"/>
                  <a:pt x="250" y="756"/>
                  <a:pt x="251" y="756"/>
                </a:cubicBezTo>
                <a:cubicBezTo>
                  <a:pt x="252" y="757"/>
                  <a:pt x="252" y="757"/>
                  <a:pt x="253" y="756"/>
                </a:cubicBezTo>
                <a:cubicBezTo>
                  <a:pt x="254" y="756"/>
                  <a:pt x="254" y="756"/>
                  <a:pt x="255" y="756"/>
                </a:cubicBezTo>
                <a:cubicBezTo>
                  <a:pt x="256" y="756"/>
                  <a:pt x="258" y="757"/>
                  <a:pt x="259" y="756"/>
                </a:cubicBezTo>
                <a:cubicBezTo>
                  <a:pt x="260" y="755"/>
                  <a:pt x="260" y="754"/>
                  <a:pt x="260" y="754"/>
                </a:cubicBezTo>
                <a:cubicBezTo>
                  <a:pt x="261" y="754"/>
                  <a:pt x="262" y="754"/>
                  <a:pt x="262" y="754"/>
                </a:cubicBezTo>
                <a:cubicBezTo>
                  <a:pt x="263" y="754"/>
                  <a:pt x="264" y="754"/>
                  <a:pt x="263" y="755"/>
                </a:cubicBezTo>
                <a:cubicBezTo>
                  <a:pt x="262" y="755"/>
                  <a:pt x="261" y="755"/>
                  <a:pt x="261" y="755"/>
                </a:cubicBezTo>
                <a:cubicBezTo>
                  <a:pt x="260" y="756"/>
                  <a:pt x="260" y="757"/>
                  <a:pt x="259" y="757"/>
                </a:cubicBezTo>
                <a:cubicBezTo>
                  <a:pt x="259" y="757"/>
                  <a:pt x="258" y="757"/>
                  <a:pt x="257" y="757"/>
                </a:cubicBezTo>
                <a:cubicBezTo>
                  <a:pt x="256" y="757"/>
                  <a:pt x="254" y="758"/>
                  <a:pt x="254" y="759"/>
                </a:cubicBezTo>
                <a:cubicBezTo>
                  <a:pt x="254" y="760"/>
                  <a:pt x="255" y="760"/>
                  <a:pt x="256" y="760"/>
                </a:cubicBezTo>
                <a:cubicBezTo>
                  <a:pt x="256" y="760"/>
                  <a:pt x="256" y="761"/>
                  <a:pt x="257" y="761"/>
                </a:cubicBezTo>
                <a:cubicBezTo>
                  <a:pt x="258" y="761"/>
                  <a:pt x="260" y="760"/>
                  <a:pt x="261" y="761"/>
                </a:cubicBezTo>
                <a:cubicBezTo>
                  <a:pt x="261" y="762"/>
                  <a:pt x="261" y="762"/>
                  <a:pt x="260" y="763"/>
                </a:cubicBezTo>
                <a:cubicBezTo>
                  <a:pt x="260" y="763"/>
                  <a:pt x="259" y="763"/>
                  <a:pt x="258" y="763"/>
                </a:cubicBezTo>
                <a:cubicBezTo>
                  <a:pt x="258" y="763"/>
                  <a:pt x="257" y="764"/>
                  <a:pt x="257" y="764"/>
                </a:cubicBezTo>
                <a:cubicBezTo>
                  <a:pt x="256" y="765"/>
                  <a:pt x="255" y="766"/>
                  <a:pt x="253" y="767"/>
                </a:cubicBezTo>
                <a:cubicBezTo>
                  <a:pt x="253" y="768"/>
                  <a:pt x="252" y="770"/>
                  <a:pt x="254" y="770"/>
                </a:cubicBezTo>
                <a:cubicBezTo>
                  <a:pt x="255" y="770"/>
                  <a:pt x="255" y="769"/>
                  <a:pt x="256" y="770"/>
                </a:cubicBezTo>
                <a:cubicBezTo>
                  <a:pt x="257" y="770"/>
                  <a:pt x="257" y="770"/>
                  <a:pt x="258" y="770"/>
                </a:cubicBezTo>
                <a:cubicBezTo>
                  <a:pt x="259" y="770"/>
                  <a:pt x="260" y="770"/>
                  <a:pt x="259" y="771"/>
                </a:cubicBezTo>
                <a:cubicBezTo>
                  <a:pt x="259" y="771"/>
                  <a:pt x="258" y="771"/>
                  <a:pt x="258" y="772"/>
                </a:cubicBezTo>
                <a:cubicBezTo>
                  <a:pt x="258" y="773"/>
                  <a:pt x="258" y="773"/>
                  <a:pt x="258" y="774"/>
                </a:cubicBezTo>
                <a:cubicBezTo>
                  <a:pt x="258" y="775"/>
                  <a:pt x="257" y="775"/>
                  <a:pt x="256" y="774"/>
                </a:cubicBezTo>
                <a:cubicBezTo>
                  <a:pt x="256" y="774"/>
                  <a:pt x="256" y="774"/>
                  <a:pt x="256" y="774"/>
                </a:cubicBezTo>
                <a:cubicBezTo>
                  <a:pt x="255" y="774"/>
                  <a:pt x="255" y="774"/>
                  <a:pt x="255" y="774"/>
                </a:cubicBezTo>
                <a:cubicBezTo>
                  <a:pt x="254" y="773"/>
                  <a:pt x="253" y="773"/>
                  <a:pt x="253" y="773"/>
                </a:cubicBezTo>
                <a:cubicBezTo>
                  <a:pt x="251" y="772"/>
                  <a:pt x="250" y="773"/>
                  <a:pt x="249" y="773"/>
                </a:cubicBezTo>
                <a:cubicBezTo>
                  <a:pt x="249" y="772"/>
                  <a:pt x="249" y="772"/>
                  <a:pt x="248" y="772"/>
                </a:cubicBezTo>
                <a:cubicBezTo>
                  <a:pt x="248" y="771"/>
                  <a:pt x="246" y="770"/>
                  <a:pt x="246" y="771"/>
                </a:cubicBezTo>
                <a:cubicBezTo>
                  <a:pt x="246" y="771"/>
                  <a:pt x="247" y="771"/>
                  <a:pt x="247" y="772"/>
                </a:cubicBezTo>
                <a:cubicBezTo>
                  <a:pt x="247" y="773"/>
                  <a:pt x="246" y="773"/>
                  <a:pt x="246" y="774"/>
                </a:cubicBezTo>
                <a:cubicBezTo>
                  <a:pt x="245" y="774"/>
                  <a:pt x="245" y="775"/>
                  <a:pt x="245" y="776"/>
                </a:cubicBezTo>
                <a:cubicBezTo>
                  <a:pt x="245" y="777"/>
                  <a:pt x="245" y="777"/>
                  <a:pt x="245" y="778"/>
                </a:cubicBezTo>
                <a:cubicBezTo>
                  <a:pt x="244" y="779"/>
                  <a:pt x="246" y="780"/>
                  <a:pt x="247" y="781"/>
                </a:cubicBezTo>
                <a:cubicBezTo>
                  <a:pt x="248" y="782"/>
                  <a:pt x="248" y="784"/>
                  <a:pt x="249" y="785"/>
                </a:cubicBezTo>
                <a:cubicBezTo>
                  <a:pt x="250" y="786"/>
                  <a:pt x="252" y="786"/>
                  <a:pt x="253" y="787"/>
                </a:cubicBezTo>
                <a:cubicBezTo>
                  <a:pt x="255" y="788"/>
                  <a:pt x="255" y="789"/>
                  <a:pt x="257" y="790"/>
                </a:cubicBezTo>
                <a:cubicBezTo>
                  <a:pt x="258" y="790"/>
                  <a:pt x="260" y="790"/>
                  <a:pt x="261" y="791"/>
                </a:cubicBezTo>
                <a:cubicBezTo>
                  <a:pt x="262" y="791"/>
                  <a:pt x="263" y="792"/>
                  <a:pt x="265" y="792"/>
                </a:cubicBezTo>
                <a:cubicBezTo>
                  <a:pt x="266" y="792"/>
                  <a:pt x="269" y="791"/>
                  <a:pt x="269" y="793"/>
                </a:cubicBezTo>
                <a:cubicBezTo>
                  <a:pt x="269" y="793"/>
                  <a:pt x="268" y="794"/>
                  <a:pt x="268" y="794"/>
                </a:cubicBezTo>
                <a:cubicBezTo>
                  <a:pt x="267" y="795"/>
                  <a:pt x="266" y="795"/>
                  <a:pt x="266" y="796"/>
                </a:cubicBezTo>
                <a:cubicBezTo>
                  <a:pt x="265" y="797"/>
                  <a:pt x="268" y="797"/>
                  <a:pt x="269" y="797"/>
                </a:cubicBezTo>
                <a:cubicBezTo>
                  <a:pt x="270" y="797"/>
                  <a:pt x="270" y="797"/>
                  <a:pt x="271" y="797"/>
                </a:cubicBezTo>
                <a:cubicBezTo>
                  <a:pt x="272" y="798"/>
                  <a:pt x="273" y="798"/>
                  <a:pt x="273" y="798"/>
                </a:cubicBezTo>
                <a:cubicBezTo>
                  <a:pt x="274" y="798"/>
                  <a:pt x="274" y="798"/>
                  <a:pt x="275" y="799"/>
                </a:cubicBezTo>
                <a:cubicBezTo>
                  <a:pt x="275" y="799"/>
                  <a:pt x="276" y="799"/>
                  <a:pt x="277" y="799"/>
                </a:cubicBezTo>
                <a:cubicBezTo>
                  <a:pt x="277" y="799"/>
                  <a:pt x="278" y="798"/>
                  <a:pt x="279" y="798"/>
                </a:cubicBezTo>
                <a:cubicBezTo>
                  <a:pt x="280" y="798"/>
                  <a:pt x="280" y="798"/>
                  <a:pt x="281" y="798"/>
                </a:cubicBezTo>
                <a:cubicBezTo>
                  <a:pt x="283" y="799"/>
                  <a:pt x="284" y="798"/>
                  <a:pt x="286" y="798"/>
                </a:cubicBezTo>
                <a:cubicBezTo>
                  <a:pt x="287" y="797"/>
                  <a:pt x="287" y="797"/>
                  <a:pt x="288" y="797"/>
                </a:cubicBezTo>
                <a:cubicBezTo>
                  <a:pt x="288" y="797"/>
                  <a:pt x="288" y="796"/>
                  <a:pt x="289" y="796"/>
                </a:cubicBezTo>
                <a:cubicBezTo>
                  <a:pt x="289" y="796"/>
                  <a:pt x="290" y="796"/>
                  <a:pt x="290" y="796"/>
                </a:cubicBezTo>
                <a:cubicBezTo>
                  <a:pt x="293" y="795"/>
                  <a:pt x="296" y="796"/>
                  <a:pt x="298" y="794"/>
                </a:cubicBezTo>
                <a:cubicBezTo>
                  <a:pt x="300" y="794"/>
                  <a:pt x="302" y="793"/>
                  <a:pt x="303" y="791"/>
                </a:cubicBezTo>
                <a:cubicBezTo>
                  <a:pt x="305" y="789"/>
                  <a:pt x="309" y="788"/>
                  <a:pt x="311" y="785"/>
                </a:cubicBezTo>
                <a:cubicBezTo>
                  <a:pt x="312" y="783"/>
                  <a:pt x="312" y="782"/>
                  <a:pt x="314" y="781"/>
                </a:cubicBezTo>
                <a:cubicBezTo>
                  <a:pt x="315" y="781"/>
                  <a:pt x="316" y="781"/>
                  <a:pt x="317" y="780"/>
                </a:cubicBezTo>
                <a:cubicBezTo>
                  <a:pt x="317" y="780"/>
                  <a:pt x="317" y="780"/>
                  <a:pt x="318" y="779"/>
                </a:cubicBezTo>
                <a:cubicBezTo>
                  <a:pt x="318" y="779"/>
                  <a:pt x="317" y="779"/>
                  <a:pt x="318" y="778"/>
                </a:cubicBezTo>
                <a:cubicBezTo>
                  <a:pt x="318" y="777"/>
                  <a:pt x="320" y="778"/>
                  <a:pt x="320" y="777"/>
                </a:cubicBezTo>
                <a:cubicBezTo>
                  <a:pt x="321" y="776"/>
                  <a:pt x="320" y="775"/>
                  <a:pt x="320" y="775"/>
                </a:cubicBezTo>
                <a:cubicBezTo>
                  <a:pt x="321" y="774"/>
                  <a:pt x="321" y="773"/>
                  <a:pt x="322" y="773"/>
                </a:cubicBezTo>
                <a:cubicBezTo>
                  <a:pt x="323" y="773"/>
                  <a:pt x="323" y="773"/>
                  <a:pt x="324" y="773"/>
                </a:cubicBezTo>
                <a:cubicBezTo>
                  <a:pt x="325" y="773"/>
                  <a:pt x="325" y="772"/>
                  <a:pt x="326" y="772"/>
                </a:cubicBezTo>
                <a:cubicBezTo>
                  <a:pt x="326" y="771"/>
                  <a:pt x="327" y="771"/>
                  <a:pt x="327" y="770"/>
                </a:cubicBezTo>
                <a:cubicBezTo>
                  <a:pt x="327" y="770"/>
                  <a:pt x="326" y="769"/>
                  <a:pt x="325" y="769"/>
                </a:cubicBezTo>
                <a:cubicBezTo>
                  <a:pt x="325" y="768"/>
                  <a:pt x="325" y="768"/>
                  <a:pt x="325" y="767"/>
                </a:cubicBezTo>
                <a:cubicBezTo>
                  <a:pt x="326" y="767"/>
                  <a:pt x="327" y="768"/>
                  <a:pt x="327" y="768"/>
                </a:cubicBezTo>
                <a:cubicBezTo>
                  <a:pt x="329" y="769"/>
                  <a:pt x="330" y="769"/>
                  <a:pt x="331" y="769"/>
                </a:cubicBezTo>
                <a:cubicBezTo>
                  <a:pt x="333" y="769"/>
                  <a:pt x="334" y="769"/>
                  <a:pt x="336" y="769"/>
                </a:cubicBezTo>
                <a:cubicBezTo>
                  <a:pt x="337" y="768"/>
                  <a:pt x="338" y="767"/>
                  <a:pt x="339" y="766"/>
                </a:cubicBezTo>
                <a:cubicBezTo>
                  <a:pt x="339" y="765"/>
                  <a:pt x="339" y="764"/>
                  <a:pt x="340" y="764"/>
                </a:cubicBezTo>
                <a:cubicBezTo>
                  <a:pt x="341" y="763"/>
                  <a:pt x="341" y="764"/>
                  <a:pt x="341" y="764"/>
                </a:cubicBezTo>
                <a:cubicBezTo>
                  <a:pt x="343" y="766"/>
                  <a:pt x="343" y="763"/>
                  <a:pt x="343" y="762"/>
                </a:cubicBezTo>
                <a:cubicBezTo>
                  <a:pt x="343" y="761"/>
                  <a:pt x="343" y="759"/>
                  <a:pt x="342" y="758"/>
                </a:cubicBezTo>
                <a:cubicBezTo>
                  <a:pt x="341" y="757"/>
                  <a:pt x="338" y="756"/>
                  <a:pt x="340" y="754"/>
                </a:cubicBezTo>
                <a:cubicBezTo>
                  <a:pt x="340" y="754"/>
                  <a:pt x="341" y="754"/>
                  <a:pt x="342" y="754"/>
                </a:cubicBezTo>
                <a:cubicBezTo>
                  <a:pt x="343" y="754"/>
                  <a:pt x="343" y="753"/>
                  <a:pt x="343" y="753"/>
                </a:cubicBezTo>
                <a:cubicBezTo>
                  <a:pt x="344" y="752"/>
                  <a:pt x="345" y="753"/>
                  <a:pt x="345" y="752"/>
                </a:cubicBezTo>
                <a:cubicBezTo>
                  <a:pt x="345" y="751"/>
                  <a:pt x="344" y="751"/>
                  <a:pt x="344" y="750"/>
                </a:cubicBezTo>
                <a:cubicBezTo>
                  <a:pt x="343" y="749"/>
                  <a:pt x="343" y="748"/>
                  <a:pt x="344" y="746"/>
                </a:cubicBezTo>
                <a:cubicBezTo>
                  <a:pt x="344" y="745"/>
                  <a:pt x="344" y="744"/>
                  <a:pt x="346" y="744"/>
                </a:cubicBezTo>
                <a:cubicBezTo>
                  <a:pt x="346" y="744"/>
                  <a:pt x="346" y="744"/>
                  <a:pt x="347" y="744"/>
                </a:cubicBezTo>
                <a:cubicBezTo>
                  <a:pt x="347" y="744"/>
                  <a:pt x="347" y="743"/>
                  <a:pt x="348" y="743"/>
                </a:cubicBezTo>
                <a:cubicBezTo>
                  <a:pt x="349" y="744"/>
                  <a:pt x="347" y="745"/>
                  <a:pt x="347" y="745"/>
                </a:cubicBezTo>
                <a:cubicBezTo>
                  <a:pt x="346" y="745"/>
                  <a:pt x="346" y="746"/>
                  <a:pt x="346" y="746"/>
                </a:cubicBezTo>
                <a:cubicBezTo>
                  <a:pt x="346" y="747"/>
                  <a:pt x="346" y="747"/>
                  <a:pt x="345" y="748"/>
                </a:cubicBezTo>
                <a:cubicBezTo>
                  <a:pt x="344" y="749"/>
                  <a:pt x="344" y="750"/>
                  <a:pt x="345" y="751"/>
                </a:cubicBezTo>
                <a:cubicBezTo>
                  <a:pt x="347" y="754"/>
                  <a:pt x="346" y="757"/>
                  <a:pt x="346" y="759"/>
                </a:cubicBezTo>
                <a:cubicBezTo>
                  <a:pt x="346" y="760"/>
                  <a:pt x="346" y="761"/>
                  <a:pt x="346" y="761"/>
                </a:cubicBezTo>
                <a:cubicBezTo>
                  <a:pt x="347" y="762"/>
                  <a:pt x="348" y="761"/>
                  <a:pt x="348" y="762"/>
                </a:cubicBezTo>
                <a:cubicBezTo>
                  <a:pt x="349" y="763"/>
                  <a:pt x="348" y="765"/>
                  <a:pt x="350" y="765"/>
                </a:cubicBezTo>
                <a:cubicBezTo>
                  <a:pt x="351" y="766"/>
                  <a:pt x="357" y="764"/>
                  <a:pt x="357" y="767"/>
                </a:cubicBezTo>
                <a:cubicBezTo>
                  <a:pt x="357" y="768"/>
                  <a:pt x="356" y="768"/>
                  <a:pt x="356" y="769"/>
                </a:cubicBezTo>
                <a:cubicBezTo>
                  <a:pt x="355" y="769"/>
                  <a:pt x="355" y="770"/>
                  <a:pt x="355" y="770"/>
                </a:cubicBezTo>
                <a:cubicBezTo>
                  <a:pt x="355" y="772"/>
                  <a:pt x="356" y="773"/>
                  <a:pt x="356" y="774"/>
                </a:cubicBezTo>
                <a:cubicBezTo>
                  <a:pt x="356" y="776"/>
                  <a:pt x="356" y="777"/>
                  <a:pt x="356" y="779"/>
                </a:cubicBezTo>
                <a:cubicBezTo>
                  <a:pt x="356" y="780"/>
                  <a:pt x="357" y="781"/>
                  <a:pt x="357" y="782"/>
                </a:cubicBezTo>
                <a:cubicBezTo>
                  <a:pt x="357" y="783"/>
                  <a:pt x="357" y="784"/>
                  <a:pt x="357" y="785"/>
                </a:cubicBezTo>
                <a:cubicBezTo>
                  <a:pt x="357" y="786"/>
                  <a:pt x="357" y="787"/>
                  <a:pt x="358" y="788"/>
                </a:cubicBezTo>
                <a:cubicBezTo>
                  <a:pt x="359" y="789"/>
                  <a:pt x="360" y="789"/>
                  <a:pt x="361" y="790"/>
                </a:cubicBezTo>
                <a:cubicBezTo>
                  <a:pt x="361" y="791"/>
                  <a:pt x="361" y="791"/>
                  <a:pt x="362" y="791"/>
                </a:cubicBezTo>
                <a:cubicBezTo>
                  <a:pt x="364" y="791"/>
                  <a:pt x="365" y="791"/>
                  <a:pt x="364" y="789"/>
                </a:cubicBezTo>
                <a:cubicBezTo>
                  <a:pt x="364" y="789"/>
                  <a:pt x="364" y="788"/>
                  <a:pt x="364" y="787"/>
                </a:cubicBezTo>
                <a:cubicBezTo>
                  <a:pt x="364" y="787"/>
                  <a:pt x="365" y="787"/>
                  <a:pt x="366" y="787"/>
                </a:cubicBezTo>
                <a:cubicBezTo>
                  <a:pt x="366" y="788"/>
                  <a:pt x="365" y="789"/>
                  <a:pt x="365" y="789"/>
                </a:cubicBezTo>
                <a:cubicBezTo>
                  <a:pt x="365" y="790"/>
                  <a:pt x="365" y="791"/>
                  <a:pt x="365" y="792"/>
                </a:cubicBezTo>
                <a:cubicBezTo>
                  <a:pt x="365" y="793"/>
                  <a:pt x="363" y="793"/>
                  <a:pt x="362" y="794"/>
                </a:cubicBezTo>
                <a:cubicBezTo>
                  <a:pt x="361" y="795"/>
                  <a:pt x="361" y="796"/>
                  <a:pt x="363" y="796"/>
                </a:cubicBezTo>
                <a:cubicBezTo>
                  <a:pt x="364" y="795"/>
                  <a:pt x="364" y="795"/>
                  <a:pt x="365" y="795"/>
                </a:cubicBezTo>
                <a:cubicBezTo>
                  <a:pt x="366" y="795"/>
                  <a:pt x="366" y="796"/>
                  <a:pt x="367" y="796"/>
                </a:cubicBezTo>
                <a:cubicBezTo>
                  <a:pt x="368" y="796"/>
                  <a:pt x="368" y="795"/>
                  <a:pt x="368" y="795"/>
                </a:cubicBezTo>
                <a:cubicBezTo>
                  <a:pt x="369" y="794"/>
                  <a:pt x="369" y="794"/>
                  <a:pt x="369" y="794"/>
                </a:cubicBezTo>
                <a:cubicBezTo>
                  <a:pt x="371" y="792"/>
                  <a:pt x="367" y="792"/>
                  <a:pt x="368" y="791"/>
                </a:cubicBezTo>
                <a:cubicBezTo>
                  <a:pt x="368" y="790"/>
                  <a:pt x="369" y="790"/>
                  <a:pt x="369" y="791"/>
                </a:cubicBezTo>
                <a:cubicBezTo>
                  <a:pt x="370" y="791"/>
                  <a:pt x="370" y="792"/>
                  <a:pt x="370" y="792"/>
                </a:cubicBezTo>
                <a:cubicBezTo>
                  <a:pt x="370" y="794"/>
                  <a:pt x="369" y="795"/>
                  <a:pt x="369" y="796"/>
                </a:cubicBezTo>
                <a:cubicBezTo>
                  <a:pt x="368" y="797"/>
                  <a:pt x="368" y="798"/>
                  <a:pt x="368" y="800"/>
                </a:cubicBezTo>
                <a:cubicBezTo>
                  <a:pt x="368" y="801"/>
                  <a:pt x="368" y="801"/>
                  <a:pt x="367" y="801"/>
                </a:cubicBezTo>
                <a:cubicBezTo>
                  <a:pt x="367" y="802"/>
                  <a:pt x="367" y="802"/>
                  <a:pt x="367" y="803"/>
                </a:cubicBezTo>
                <a:cubicBezTo>
                  <a:pt x="367" y="803"/>
                  <a:pt x="367" y="804"/>
                  <a:pt x="367" y="805"/>
                </a:cubicBezTo>
                <a:cubicBezTo>
                  <a:pt x="367" y="805"/>
                  <a:pt x="368" y="805"/>
                  <a:pt x="368" y="806"/>
                </a:cubicBezTo>
                <a:cubicBezTo>
                  <a:pt x="368" y="807"/>
                  <a:pt x="367" y="808"/>
                  <a:pt x="369" y="809"/>
                </a:cubicBezTo>
                <a:cubicBezTo>
                  <a:pt x="370" y="811"/>
                  <a:pt x="371" y="812"/>
                  <a:pt x="371" y="814"/>
                </a:cubicBezTo>
                <a:cubicBezTo>
                  <a:pt x="370" y="816"/>
                  <a:pt x="370" y="817"/>
                  <a:pt x="372" y="818"/>
                </a:cubicBezTo>
                <a:cubicBezTo>
                  <a:pt x="373" y="819"/>
                  <a:pt x="373" y="820"/>
                  <a:pt x="374" y="821"/>
                </a:cubicBezTo>
                <a:cubicBezTo>
                  <a:pt x="374" y="823"/>
                  <a:pt x="375" y="823"/>
                  <a:pt x="376" y="825"/>
                </a:cubicBezTo>
                <a:cubicBezTo>
                  <a:pt x="378" y="827"/>
                  <a:pt x="378" y="829"/>
                  <a:pt x="381" y="831"/>
                </a:cubicBezTo>
                <a:cubicBezTo>
                  <a:pt x="382" y="832"/>
                  <a:pt x="383" y="832"/>
                  <a:pt x="384" y="834"/>
                </a:cubicBezTo>
                <a:cubicBezTo>
                  <a:pt x="384" y="835"/>
                  <a:pt x="385" y="836"/>
                  <a:pt x="386" y="837"/>
                </a:cubicBezTo>
                <a:cubicBezTo>
                  <a:pt x="386" y="837"/>
                  <a:pt x="387" y="837"/>
                  <a:pt x="387" y="838"/>
                </a:cubicBezTo>
                <a:cubicBezTo>
                  <a:pt x="388" y="838"/>
                  <a:pt x="388" y="838"/>
                  <a:pt x="389" y="839"/>
                </a:cubicBezTo>
                <a:cubicBezTo>
                  <a:pt x="390" y="839"/>
                  <a:pt x="391" y="841"/>
                  <a:pt x="390" y="842"/>
                </a:cubicBezTo>
                <a:cubicBezTo>
                  <a:pt x="390" y="843"/>
                  <a:pt x="388" y="843"/>
                  <a:pt x="387" y="843"/>
                </a:cubicBezTo>
                <a:cubicBezTo>
                  <a:pt x="386" y="843"/>
                  <a:pt x="385" y="843"/>
                  <a:pt x="385" y="844"/>
                </a:cubicBezTo>
                <a:cubicBezTo>
                  <a:pt x="385" y="844"/>
                  <a:pt x="386" y="844"/>
                  <a:pt x="386" y="845"/>
                </a:cubicBezTo>
                <a:cubicBezTo>
                  <a:pt x="387" y="845"/>
                  <a:pt x="388" y="847"/>
                  <a:pt x="387" y="848"/>
                </a:cubicBezTo>
                <a:cubicBezTo>
                  <a:pt x="386" y="849"/>
                  <a:pt x="384" y="848"/>
                  <a:pt x="383" y="847"/>
                </a:cubicBezTo>
                <a:cubicBezTo>
                  <a:pt x="382" y="847"/>
                  <a:pt x="382" y="848"/>
                  <a:pt x="382" y="848"/>
                </a:cubicBezTo>
                <a:cubicBezTo>
                  <a:pt x="383" y="850"/>
                  <a:pt x="384" y="850"/>
                  <a:pt x="385" y="851"/>
                </a:cubicBezTo>
                <a:cubicBezTo>
                  <a:pt x="385" y="853"/>
                  <a:pt x="385" y="854"/>
                  <a:pt x="386" y="855"/>
                </a:cubicBezTo>
                <a:cubicBezTo>
                  <a:pt x="387" y="856"/>
                  <a:pt x="388" y="857"/>
                  <a:pt x="388" y="858"/>
                </a:cubicBezTo>
                <a:cubicBezTo>
                  <a:pt x="389" y="859"/>
                  <a:pt x="389" y="861"/>
                  <a:pt x="389" y="862"/>
                </a:cubicBezTo>
                <a:cubicBezTo>
                  <a:pt x="390" y="862"/>
                  <a:pt x="390" y="862"/>
                  <a:pt x="391" y="863"/>
                </a:cubicBezTo>
                <a:cubicBezTo>
                  <a:pt x="391" y="863"/>
                  <a:pt x="391" y="863"/>
                  <a:pt x="392" y="864"/>
                </a:cubicBezTo>
                <a:cubicBezTo>
                  <a:pt x="392" y="864"/>
                  <a:pt x="393" y="865"/>
                  <a:pt x="393" y="865"/>
                </a:cubicBezTo>
                <a:cubicBezTo>
                  <a:pt x="392" y="866"/>
                  <a:pt x="392" y="866"/>
                  <a:pt x="391" y="866"/>
                </a:cubicBezTo>
                <a:cubicBezTo>
                  <a:pt x="391" y="868"/>
                  <a:pt x="392" y="870"/>
                  <a:pt x="390" y="871"/>
                </a:cubicBezTo>
                <a:cubicBezTo>
                  <a:pt x="390" y="872"/>
                  <a:pt x="389" y="873"/>
                  <a:pt x="388" y="873"/>
                </a:cubicBezTo>
                <a:cubicBezTo>
                  <a:pt x="388" y="874"/>
                  <a:pt x="390" y="874"/>
                  <a:pt x="390" y="874"/>
                </a:cubicBezTo>
                <a:cubicBezTo>
                  <a:pt x="391" y="873"/>
                  <a:pt x="391" y="873"/>
                  <a:pt x="392" y="873"/>
                </a:cubicBezTo>
                <a:cubicBezTo>
                  <a:pt x="393" y="873"/>
                  <a:pt x="394" y="873"/>
                  <a:pt x="396" y="874"/>
                </a:cubicBezTo>
                <a:cubicBezTo>
                  <a:pt x="397" y="874"/>
                  <a:pt x="398" y="875"/>
                  <a:pt x="400" y="875"/>
                </a:cubicBezTo>
                <a:cubicBezTo>
                  <a:pt x="401" y="875"/>
                  <a:pt x="402" y="875"/>
                  <a:pt x="404" y="875"/>
                </a:cubicBezTo>
                <a:cubicBezTo>
                  <a:pt x="405" y="875"/>
                  <a:pt x="406" y="874"/>
                  <a:pt x="407" y="873"/>
                </a:cubicBezTo>
                <a:cubicBezTo>
                  <a:pt x="408" y="873"/>
                  <a:pt x="410" y="873"/>
                  <a:pt x="411" y="873"/>
                </a:cubicBezTo>
                <a:cubicBezTo>
                  <a:pt x="413" y="873"/>
                  <a:pt x="413" y="874"/>
                  <a:pt x="415" y="874"/>
                </a:cubicBezTo>
                <a:cubicBezTo>
                  <a:pt x="416" y="874"/>
                  <a:pt x="417" y="872"/>
                  <a:pt x="417" y="871"/>
                </a:cubicBezTo>
                <a:cubicBezTo>
                  <a:pt x="418" y="870"/>
                  <a:pt x="420" y="868"/>
                  <a:pt x="419" y="867"/>
                </a:cubicBezTo>
                <a:cubicBezTo>
                  <a:pt x="418" y="866"/>
                  <a:pt x="418" y="866"/>
                  <a:pt x="418" y="865"/>
                </a:cubicBezTo>
                <a:cubicBezTo>
                  <a:pt x="417" y="864"/>
                  <a:pt x="418" y="863"/>
                  <a:pt x="417" y="863"/>
                </a:cubicBezTo>
                <a:cubicBezTo>
                  <a:pt x="417" y="861"/>
                  <a:pt x="417" y="860"/>
                  <a:pt x="417" y="859"/>
                </a:cubicBezTo>
                <a:cubicBezTo>
                  <a:pt x="418" y="858"/>
                  <a:pt x="418" y="858"/>
                  <a:pt x="418" y="857"/>
                </a:cubicBezTo>
                <a:cubicBezTo>
                  <a:pt x="419" y="857"/>
                  <a:pt x="419" y="856"/>
                  <a:pt x="420" y="856"/>
                </a:cubicBezTo>
                <a:cubicBezTo>
                  <a:pt x="421" y="855"/>
                  <a:pt x="422" y="854"/>
                  <a:pt x="424" y="854"/>
                </a:cubicBezTo>
                <a:cubicBezTo>
                  <a:pt x="424" y="854"/>
                  <a:pt x="425" y="853"/>
                  <a:pt x="426" y="853"/>
                </a:cubicBezTo>
                <a:cubicBezTo>
                  <a:pt x="427" y="853"/>
                  <a:pt x="428" y="853"/>
                  <a:pt x="429" y="853"/>
                </a:cubicBezTo>
                <a:cubicBezTo>
                  <a:pt x="432" y="853"/>
                  <a:pt x="434" y="851"/>
                  <a:pt x="436" y="851"/>
                </a:cubicBezTo>
                <a:cubicBezTo>
                  <a:pt x="437" y="851"/>
                  <a:pt x="438" y="851"/>
                  <a:pt x="439" y="851"/>
                </a:cubicBezTo>
                <a:cubicBezTo>
                  <a:pt x="439" y="851"/>
                  <a:pt x="440" y="850"/>
                  <a:pt x="440" y="850"/>
                </a:cubicBezTo>
                <a:cubicBezTo>
                  <a:pt x="442" y="850"/>
                  <a:pt x="444" y="850"/>
                  <a:pt x="445" y="851"/>
                </a:cubicBezTo>
                <a:cubicBezTo>
                  <a:pt x="446" y="851"/>
                  <a:pt x="446" y="852"/>
                  <a:pt x="447" y="853"/>
                </a:cubicBezTo>
                <a:cubicBezTo>
                  <a:pt x="448" y="853"/>
                  <a:pt x="448" y="853"/>
                  <a:pt x="449" y="853"/>
                </a:cubicBezTo>
                <a:cubicBezTo>
                  <a:pt x="449" y="852"/>
                  <a:pt x="450" y="852"/>
                  <a:pt x="450" y="851"/>
                </a:cubicBezTo>
                <a:cubicBezTo>
                  <a:pt x="451" y="850"/>
                  <a:pt x="451" y="849"/>
                  <a:pt x="452" y="848"/>
                </a:cubicBezTo>
                <a:cubicBezTo>
                  <a:pt x="453" y="846"/>
                  <a:pt x="454" y="844"/>
                  <a:pt x="455" y="842"/>
                </a:cubicBezTo>
                <a:cubicBezTo>
                  <a:pt x="456" y="841"/>
                  <a:pt x="457" y="840"/>
                  <a:pt x="458" y="838"/>
                </a:cubicBezTo>
                <a:cubicBezTo>
                  <a:pt x="458" y="837"/>
                  <a:pt x="459" y="836"/>
                  <a:pt x="460" y="835"/>
                </a:cubicBezTo>
                <a:cubicBezTo>
                  <a:pt x="461" y="834"/>
                  <a:pt x="461" y="833"/>
                  <a:pt x="460" y="831"/>
                </a:cubicBezTo>
                <a:cubicBezTo>
                  <a:pt x="460" y="830"/>
                  <a:pt x="460" y="829"/>
                  <a:pt x="460" y="828"/>
                </a:cubicBezTo>
                <a:cubicBezTo>
                  <a:pt x="461" y="827"/>
                  <a:pt x="463" y="826"/>
                  <a:pt x="462" y="825"/>
                </a:cubicBezTo>
                <a:cubicBezTo>
                  <a:pt x="462" y="824"/>
                  <a:pt x="461" y="824"/>
                  <a:pt x="461" y="823"/>
                </a:cubicBezTo>
                <a:cubicBezTo>
                  <a:pt x="461" y="823"/>
                  <a:pt x="461" y="822"/>
                  <a:pt x="461" y="821"/>
                </a:cubicBezTo>
                <a:cubicBezTo>
                  <a:pt x="461" y="820"/>
                  <a:pt x="461" y="818"/>
                  <a:pt x="462" y="817"/>
                </a:cubicBezTo>
                <a:cubicBezTo>
                  <a:pt x="464" y="816"/>
                  <a:pt x="465" y="816"/>
                  <a:pt x="464" y="814"/>
                </a:cubicBezTo>
                <a:cubicBezTo>
                  <a:pt x="464" y="812"/>
                  <a:pt x="462" y="812"/>
                  <a:pt x="463" y="810"/>
                </a:cubicBezTo>
                <a:cubicBezTo>
                  <a:pt x="463" y="810"/>
                  <a:pt x="463" y="809"/>
                  <a:pt x="464" y="809"/>
                </a:cubicBezTo>
                <a:cubicBezTo>
                  <a:pt x="464" y="808"/>
                  <a:pt x="465" y="808"/>
                  <a:pt x="465" y="808"/>
                </a:cubicBezTo>
                <a:cubicBezTo>
                  <a:pt x="466" y="807"/>
                  <a:pt x="465" y="805"/>
                  <a:pt x="464" y="804"/>
                </a:cubicBezTo>
                <a:cubicBezTo>
                  <a:pt x="464" y="804"/>
                  <a:pt x="463" y="804"/>
                  <a:pt x="463" y="803"/>
                </a:cubicBezTo>
                <a:cubicBezTo>
                  <a:pt x="463" y="802"/>
                  <a:pt x="463" y="802"/>
                  <a:pt x="463" y="802"/>
                </a:cubicBezTo>
                <a:cubicBezTo>
                  <a:pt x="464" y="802"/>
                  <a:pt x="464" y="802"/>
                  <a:pt x="464" y="802"/>
                </a:cubicBezTo>
                <a:cubicBezTo>
                  <a:pt x="465" y="803"/>
                  <a:pt x="466" y="803"/>
                  <a:pt x="467" y="802"/>
                </a:cubicBezTo>
                <a:cubicBezTo>
                  <a:pt x="468" y="801"/>
                  <a:pt x="463" y="799"/>
                  <a:pt x="465" y="798"/>
                </a:cubicBezTo>
                <a:cubicBezTo>
                  <a:pt x="466" y="797"/>
                  <a:pt x="467" y="797"/>
                  <a:pt x="467" y="797"/>
                </a:cubicBezTo>
                <a:cubicBezTo>
                  <a:pt x="468" y="796"/>
                  <a:pt x="468" y="795"/>
                  <a:pt x="468" y="795"/>
                </a:cubicBezTo>
                <a:cubicBezTo>
                  <a:pt x="468" y="793"/>
                  <a:pt x="467" y="792"/>
                  <a:pt x="466" y="791"/>
                </a:cubicBezTo>
                <a:cubicBezTo>
                  <a:pt x="465" y="790"/>
                  <a:pt x="466" y="788"/>
                  <a:pt x="464" y="787"/>
                </a:cubicBezTo>
                <a:cubicBezTo>
                  <a:pt x="464" y="787"/>
                  <a:pt x="463" y="787"/>
                  <a:pt x="462" y="787"/>
                </a:cubicBezTo>
                <a:cubicBezTo>
                  <a:pt x="461" y="786"/>
                  <a:pt x="462" y="786"/>
                  <a:pt x="463" y="786"/>
                </a:cubicBezTo>
                <a:cubicBezTo>
                  <a:pt x="463" y="786"/>
                  <a:pt x="464" y="787"/>
                  <a:pt x="464" y="787"/>
                </a:cubicBezTo>
                <a:cubicBezTo>
                  <a:pt x="465" y="787"/>
                  <a:pt x="466" y="787"/>
                  <a:pt x="466" y="787"/>
                </a:cubicBezTo>
                <a:cubicBezTo>
                  <a:pt x="467" y="788"/>
                  <a:pt x="468" y="787"/>
                  <a:pt x="468" y="787"/>
                </a:cubicBezTo>
                <a:cubicBezTo>
                  <a:pt x="469" y="787"/>
                  <a:pt x="470" y="787"/>
                  <a:pt x="470" y="786"/>
                </a:cubicBezTo>
                <a:cubicBezTo>
                  <a:pt x="471" y="785"/>
                  <a:pt x="468" y="784"/>
                  <a:pt x="467" y="784"/>
                </a:cubicBezTo>
                <a:cubicBezTo>
                  <a:pt x="467" y="783"/>
                  <a:pt x="467" y="783"/>
                  <a:pt x="466" y="783"/>
                </a:cubicBezTo>
                <a:cubicBezTo>
                  <a:pt x="466" y="782"/>
                  <a:pt x="465" y="782"/>
                  <a:pt x="464" y="782"/>
                </a:cubicBezTo>
                <a:cubicBezTo>
                  <a:pt x="464" y="782"/>
                  <a:pt x="463" y="782"/>
                  <a:pt x="464" y="781"/>
                </a:cubicBezTo>
                <a:cubicBezTo>
                  <a:pt x="464" y="781"/>
                  <a:pt x="465" y="782"/>
                  <a:pt x="465" y="782"/>
                </a:cubicBezTo>
                <a:cubicBezTo>
                  <a:pt x="466" y="782"/>
                  <a:pt x="468" y="781"/>
                  <a:pt x="469" y="781"/>
                </a:cubicBezTo>
                <a:cubicBezTo>
                  <a:pt x="470" y="781"/>
                  <a:pt x="470" y="782"/>
                  <a:pt x="471" y="782"/>
                </a:cubicBezTo>
                <a:cubicBezTo>
                  <a:pt x="471" y="781"/>
                  <a:pt x="472" y="780"/>
                  <a:pt x="472" y="780"/>
                </a:cubicBezTo>
                <a:cubicBezTo>
                  <a:pt x="473" y="779"/>
                  <a:pt x="474" y="780"/>
                  <a:pt x="475" y="780"/>
                </a:cubicBezTo>
                <a:cubicBezTo>
                  <a:pt x="476" y="780"/>
                  <a:pt x="477" y="779"/>
                  <a:pt x="479" y="778"/>
                </a:cubicBezTo>
                <a:cubicBezTo>
                  <a:pt x="479" y="778"/>
                  <a:pt x="480" y="778"/>
                  <a:pt x="481" y="777"/>
                </a:cubicBezTo>
                <a:cubicBezTo>
                  <a:pt x="481" y="777"/>
                  <a:pt x="481" y="776"/>
                  <a:pt x="482" y="775"/>
                </a:cubicBezTo>
                <a:cubicBezTo>
                  <a:pt x="482" y="775"/>
                  <a:pt x="482" y="774"/>
                  <a:pt x="483" y="773"/>
                </a:cubicBezTo>
                <a:cubicBezTo>
                  <a:pt x="483" y="773"/>
                  <a:pt x="484" y="773"/>
                  <a:pt x="484" y="773"/>
                </a:cubicBezTo>
                <a:cubicBezTo>
                  <a:pt x="485" y="772"/>
                  <a:pt x="485" y="771"/>
                  <a:pt x="485" y="771"/>
                </a:cubicBezTo>
                <a:cubicBezTo>
                  <a:pt x="485" y="770"/>
                  <a:pt x="485" y="769"/>
                  <a:pt x="485" y="769"/>
                </a:cubicBezTo>
                <a:cubicBezTo>
                  <a:pt x="486" y="768"/>
                  <a:pt x="486" y="771"/>
                  <a:pt x="486" y="771"/>
                </a:cubicBezTo>
                <a:cubicBezTo>
                  <a:pt x="486" y="772"/>
                  <a:pt x="486" y="773"/>
                  <a:pt x="486" y="774"/>
                </a:cubicBezTo>
                <a:cubicBezTo>
                  <a:pt x="486" y="775"/>
                  <a:pt x="486" y="774"/>
                  <a:pt x="487" y="775"/>
                </a:cubicBezTo>
                <a:cubicBezTo>
                  <a:pt x="488" y="775"/>
                  <a:pt x="487" y="776"/>
                  <a:pt x="488" y="776"/>
                </a:cubicBezTo>
                <a:cubicBezTo>
                  <a:pt x="490" y="775"/>
                  <a:pt x="489" y="773"/>
                  <a:pt x="491" y="772"/>
                </a:cubicBezTo>
                <a:cubicBezTo>
                  <a:pt x="491" y="772"/>
                  <a:pt x="492" y="772"/>
                  <a:pt x="493" y="771"/>
                </a:cubicBezTo>
                <a:cubicBezTo>
                  <a:pt x="493" y="771"/>
                  <a:pt x="494" y="770"/>
                  <a:pt x="494" y="770"/>
                </a:cubicBezTo>
                <a:cubicBezTo>
                  <a:pt x="495" y="769"/>
                  <a:pt x="495" y="768"/>
                  <a:pt x="496" y="768"/>
                </a:cubicBezTo>
                <a:cubicBezTo>
                  <a:pt x="497" y="768"/>
                  <a:pt x="497" y="768"/>
                  <a:pt x="498" y="767"/>
                </a:cubicBezTo>
                <a:cubicBezTo>
                  <a:pt x="499" y="767"/>
                  <a:pt x="500" y="766"/>
                  <a:pt x="500" y="766"/>
                </a:cubicBezTo>
                <a:cubicBezTo>
                  <a:pt x="500" y="765"/>
                  <a:pt x="499" y="765"/>
                  <a:pt x="499" y="764"/>
                </a:cubicBezTo>
                <a:cubicBezTo>
                  <a:pt x="498" y="764"/>
                  <a:pt x="498" y="763"/>
                  <a:pt x="498" y="762"/>
                </a:cubicBezTo>
                <a:cubicBezTo>
                  <a:pt x="499" y="762"/>
                  <a:pt x="500" y="763"/>
                  <a:pt x="500" y="763"/>
                </a:cubicBezTo>
                <a:cubicBezTo>
                  <a:pt x="501" y="764"/>
                  <a:pt x="501" y="764"/>
                  <a:pt x="502" y="763"/>
                </a:cubicBezTo>
                <a:cubicBezTo>
                  <a:pt x="503" y="763"/>
                  <a:pt x="505" y="762"/>
                  <a:pt x="504" y="761"/>
                </a:cubicBezTo>
                <a:cubicBezTo>
                  <a:pt x="504" y="761"/>
                  <a:pt x="503" y="761"/>
                  <a:pt x="503" y="761"/>
                </a:cubicBezTo>
                <a:cubicBezTo>
                  <a:pt x="502" y="760"/>
                  <a:pt x="502" y="760"/>
                  <a:pt x="502" y="759"/>
                </a:cubicBezTo>
                <a:cubicBezTo>
                  <a:pt x="501" y="759"/>
                  <a:pt x="500" y="758"/>
                  <a:pt x="499" y="758"/>
                </a:cubicBezTo>
                <a:cubicBezTo>
                  <a:pt x="499" y="759"/>
                  <a:pt x="499" y="759"/>
                  <a:pt x="499" y="760"/>
                </a:cubicBezTo>
                <a:cubicBezTo>
                  <a:pt x="498" y="760"/>
                  <a:pt x="497" y="759"/>
                  <a:pt x="497" y="759"/>
                </a:cubicBezTo>
                <a:cubicBezTo>
                  <a:pt x="495" y="759"/>
                  <a:pt x="495" y="761"/>
                  <a:pt x="494" y="761"/>
                </a:cubicBezTo>
                <a:cubicBezTo>
                  <a:pt x="493" y="759"/>
                  <a:pt x="495" y="759"/>
                  <a:pt x="496" y="759"/>
                </a:cubicBezTo>
                <a:cubicBezTo>
                  <a:pt x="497" y="758"/>
                  <a:pt x="497" y="758"/>
                  <a:pt x="497" y="758"/>
                </a:cubicBezTo>
                <a:cubicBezTo>
                  <a:pt x="497" y="756"/>
                  <a:pt x="499" y="755"/>
                  <a:pt x="500" y="754"/>
                </a:cubicBezTo>
                <a:cubicBezTo>
                  <a:pt x="501" y="753"/>
                  <a:pt x="503" y="753"/>
                  <a:pt x="504" y="752"/>
                </a:cubicBezTo>
                <a:cubicBezTo>
                  <a:pt x="505" y="751"/>
                  <a:pt x="506" y="750"/>
                  <a:pt x="507" y="750"/>
                </a:cubicBezTo>
                <a:cubicBezTo>
                  <a:pt x="508" y="750"/>
                  <a:pt x="508" y="749"/>
                  <a:pt x="509" y="749"/>
                </a:cubicBezTo>
                <a:cubicBezTo>
                  <a:pt x="510" y="749"/>
                  <a:pt x="510" y="749"/>
                  <a:pt x="511" y="749"/>
                </a:cubicBezTo>
                <a:cubicBezTo>
                  <a:pt x="512" y="749"/>
                  <a:pt x="512" y="748"/>
                  <a:pt x="512" y="748"/>
                </a:cubicBezTo>
                <a:cubicBezTo>
                  <a:pt x="512" y="747"/>
                  <a:pt x="511" y="746"/>
                  <a:pt x="511" y="746"/>
                </a:cubicBezTo>
                <a:cubicBezTo>
                  <a:pt x="510" y="745"/>
                  <a:pt x="510" y="744"/>
                  <a:pt x="509" y="742"/>
                </a:cubicBezTo>
                <a:cubicBezTo>
                  <a:pt x="509" y="742"/>
                  <a:pt x="509" y="741"/>
                  <a:pt x="508" y="741"/>
                </a:cubicBezTo>
                <a:cubicBezTo>
                  <a:pt x="508" y="740"/>
                  <a:pt x="508" y="739"/>
                  <a:pt x="508" y="739"/>
                </a:cubicBezTo>
                <a:cubicBezTo>
                  <a:pt x="507" y="737"/>
                  <a:pt x="505" y="737"/>
                  <a:pt x="504" y="737"/>
                </a:cubicBezTo>
                <a:cubicBezTo>
                  <a:pt x="502" y="737"/>
                  <a:pt x="502" y="737"/>
                  <a:pt x="502" y="735"/>
                </a:cubicBezTo>
                <a:cubicBezTo>
                  <a:pt x="502" y="733"/>
                  <a:pt x="502" y="732"/>
                  <a:pt x="500" y="731"/>
                </a:cubicBezTo>
                <a:cubicBezTo>
                  <a:pt x="498" y="729"/>
                  <a:pt x="495" y="729"/>
                  <a:pt x="493" y="726"/>
                </a:cubicBezTo>
                <a:cubicBezTo>
                  <a:pt x="492" y="725"/>
                  <a:pt x="490" y="721"/>
                  <a:pt x="488" y="724"/>
                </a:cubicBezTo>
                <a:cubicBezTo>
                  <a:pt x="487" y="725"/>
                  <a:pt x="486" y="726"/>
                  <a:pt x="484" y="726"/>
                </a:cubicBezTo>
                <a:cubicBezTo>
                  <a:pt x="483" y="726"/>
                  <a:pt x="482" y="724"/>
                  <a:pt x="481" y="723"/>
                </a:cubicBezTo>
                <a:cubicBezTo>
                  <a:pt x="480" y="722"/>
                  <a:pt x="479" y="722"/>
                  <a:pt x="478" y="721"/>
                </a:cubicBezTo>
                <a:cubicBezTo>
                  <a:pt x="477" y="721"/>
                  <a:pt x="474" y="720"/>
                  <a:pt x="476" y="720"/>
                </a:cubicBezTo>
                <a:cubicBezTo>
                  <a:pt x="477" y="720"/>
                  <a:pt x="478" y="720"/>
                  <a:pt x="477" y="719"/>
                </a:cubicBezTo>
                <a:cubicBezTo>
                  <a:pt x="477" y="718"/>
                  <a:pt x="477" y="718"/>
                  <a:pt x="476" y="717"/>
                </a:cubicBezTo>
                <a:cubicBezTo>
                  <a:pt x="476" y="717"/>
                  <a:pt x="475" y="716"/>
                  <a:pt x="475" y="715"/>
                </a:cubicBezTo>
                <a:cubicBezTo>
                  <a:pt x="475" y="715"/>
                  <a:pt x="475" y="714"/>
                  <a:pt x="475" y="714"/>
                </a:cubicBezTo>
                <a:cubicBezTo>
                  <a:pt x="474" y="713"/>
                  <a:pt x="474" y="712"/>
                  <a:pt x="473" y="712"/>
                </a:cubicBezTo>
                <a:cubicBezTo>
                  <a:pt x="472" y="710"/>
                  <a:pt x="473" y="707"/>
                  <a:pt x="473" y="706"/>
                </a:cubicBezTo>
                <a:cubicBezTo>
                  <a:pt x="473" y="705"/>
                  <a:pt x="473" y="704"/>
                  <a:pt x="473" y="704"/>
                </a:cubicBezTo>
                <a:cubicBezTo>
                  <a:pt x="474" y="703"/>
                  <a:pt x="474" y="704"/>
                  <a:pt x="475" y="703"/>
                </a:cubicBezTo>
                <a:cubicBezTo>
                  <a:pt x="476" y="703"/>
                  <a:pt x="475" y="702"/>
                  <a:pt x="475" y="702"/>
                </a:cubicBezTo>
                <a:cubicBezTo>
                  <a:pt x="474" y="701"/>
                  <a:pt x="474" y="701"/>
                  <a:pt x="473" y="700"/>
                </a:cubicBezTo>
                <a:cubicBezTo>
                  <a:pt x="473" y="699"/>
                  <a:pt x="473" y="699"/>
                  <a:pt x="473" y="698"/>
                </a:cubicBezTo>
                <a:cubicBezTo>
                  <a:pt x="473" y="697"/>
                  <a:pt x="473" y="696"/>
                  <a:pt x="473" y="696"/>
                </a:cubicBezTo>
                <a:cubicBezTo>
                  <a:pt x="473" y="695"/>
                  <a:pt x="474" y="696"/>
                  <a:pt x="475" y="695"/>
                </a:cubicBezTo>
                <a:cubicBezTo>
                  <a:pt x="475" y="693"/>
                  <a:pt x="473" y="693"/>
                  <a:pt x="474" y="691"/>
                </a:cubicBezTo>
                <a:cubicBezTo>
                  <a:pt x="474" y="690"/>
                  <a:pt x="476" y="689"/>
                  <a:pt x="477" y="690"/>
                </a:cubicBezTo>
                <a:cubicBezTo>
                  <a:pt x="477" y="690"/>
                  <a:pt x="478" y="691"/>
                  <a:pt x="478" y="691"/>
                </a:cubicBezTo>
                <a:cubicBezTo>
                  <a:pt x="479" y="692"/>
                  <a:pt x="479" y="692"/>
                  <a:pt x="479" y="693"/>
                </a:cubicBezTo>
                <a:cubicBezTo>
                  <a:pt x="480" y="693"/>
                  <a:pt x="481" y="693"/>
                  <a:pt x="480" y="692"/>
                </a:cubicBezTo>
                <a:cubicBezTo>
                  <a:pt x="480" y="691"/>
                  <a:pt x="479" y="691"/>
                  <a:pt x="479" y="690"/>
                </a:cubicBezTo>
                <a:cubicBezTo>
                  <a:pt x="479" y="690"/>
                  <a:pt x="479" y="689"/>
                  <a:pt x="479" y="689"/>
                </a:cubicBezTo>
                <a:cubicBezTo>
                  <a:pt x="478" y="688"/>
                  <a:pt x="478" y="688"/>
                  <a:pt x="478" y="687"/>
                </a:cubicBezTo>
                <a:cubicBezTo>
                  <a:pt x="477" y="686"/>
                  <a:pt x="477" y="685"/>
                  <a:pt x="478" y="683"/>
                </a:cubicBezTo>
                <a:cubicBezTo>
                  <a:pt x="478" y="683"/>
                  <a:pt x="478" y="682"/>
                  <a:pt x="479" y="682"/>
                </a:cubicBezTo>
                <a:cubicBezTo>
                  <a:pt x="479" y="681"/>
                  <a:pt x="479" y="681"/>
                  <a:pt x="479" y="680"/>
                </a:cubicBezTo>
                <a:cubicBezTo>
                  <a:pt x="480" y="679"/>
                  <a:pt x="481" y="678"/>
                  <a:pt x="481" y="676"/>
                </a:cubicBezTo>
                <a:cubicBezTo>
                  <a:pt x="481" y="675"/>
                  <a:pt x="481" y="673"/>
                  <a:pt x="481" y="672"/>
                </a:cubicBezTo>
                <a:cubicBezTo>
                  <a:pt x="480" y="672"/>
                  <a:pt x="480" y="672"/>
                  <a:pt x="479" y="671"/>
                </a:cubicBezTo>
                <a:cubicBezTo>
                  <a:pt x="479" y="671"/>
                  <a:pt x="479" y="670"/>
                  <a:pt x="479" y="669"/>
                </a:cubicBezTo>
                <a:cubicBezTo>
                  <a:pt x="479" y="669"/>
                  <a:pt x="479" y="667"/>
                  <a:pt x="479" y="667"/>
                </a:cubicBezTo>
                <a:cubicBezTo>
                  <a:pt x="480" y="666"/>
                  <a:pt x="480" y="667"/>
                  <a:pt x="481" y="667"/>
                </a:cubicBezTo>
                <a:cubicBezTo>
                  <a:pt x="482" y="668"/>
                  <a:pt x="483" y="669"/>
                  <a:pt x="484" y="668"/>
                </a:cubicBezTo>
                <a:cubicBezTo>
                  <a:pt x="486" y="667"/>
                  <a:pt x="487" y="667"/>
                  <a:pt x="487" y="666"/>
                </a:cubicBezTo>
                <a:cubicBezTo>
                  <a:pt x="488" y="665"/>
                  <a:pt x="487" y="664"/>
                  <a:pt x="488" y="663"/>
                </a:cubicBezTo>
                <a:cubicBezTo>
                  <a:pt x="488" y="663"/>
                  <a:pt x="488" y="662"/>
                  <a:pt x="488" y="662"/>
                </a:cubicBezTo>
                <a:cubicBezTo>
                  <a:pt x="489" y="661"/>
                  <a:pt x="490" y="659"/>
                  <a:pt x="490" y="658"/>
                </a:cubicBezTo>
                <a:cubicBezTo>
                  <a:pt x="490" y="657"/>
                  <a:pt x="489" y="657"/>
                  <a:pt x="489" y="656"/>
                </a:cubicBezTo>
                <a:cubicBezTo>
                  <a:pt x="489" y="655"/>
                  <a:pt x="489" y="655"/>
                  <a:pt x="488" y="654"/>
                </a:cubicBezTo>
                <a:cubicBezTo>
                  <a:pt x="488" y="653"/>
                  <a:pt x="487" y="653"/>
                  <a:pt x="487" y="652"/>
                </a:cubicBezTo>
                <a:cubicBezTo>
                  <a:pt x="486" y="652"/>
                  <a:pt x="485" y="651"/>
                  <a:pt x="485" y="650"/>
                </a:cubicBezTo>
                <a:cubicBezTo>
                  <a:pt x="486" y="650"/>
                  <a:pt x="487" y="652"/>
                  <a:pt x="488" y="652"/>
                </a:cubicBezTo>
                <a:cubicBezTo>
                  <a:pt x="488" y="653"/>
                  <a:pt x="489" y="653"/>
                  <a:pt x="489" y="654"/>
                </a:cubicBezTo>
                <a:cubicBezTo>
                  <a:pt x="489" y="654"/>
                  <a:pt x="489" y="655"/>
                  <a:pt x="489" y="656"/>
                </a:cubicBezTo>
                <a:cubicBezTo>
                  <a:pt x="490" y="657"/>
                  <a:pt x="490" y="656"/>
                  <a:pt x="491" y="656"/>
                </a:cubicBezTo>
                <a:cubicBezTo>
                  <a:pt x="492" y="656"/>
                  <a:pt x="492" y="657"/>
                  <a:pt x="492" y="657"/>
                </a:cubicBezTo>
                <a:cubicBezTo>
                  <a:pt x="493" y="658"/>
                  <a:pt x="493" y="658"/>
                  <a:pt x="494" y="657"/>
                </a:cubicBezTo>
                <a:cubicBezTo>
                  <a:pt x="494" y="657"/>
                  <a:pt x="494" y="656"/>
                  <a:pt x="494" y="655"/>
                </a:cubicBezTo>
                <a:cubicBezTo>
                  <a:pt x="494" y="655"/>
                  <a:pt x="495" y="655"/>
                  <a:pt x="495" y="654"/>
                </a:cubicBezTo>
                <a:cubicBezTo>
                  <a:pt x="496" y="653"/>
                  <a:pt x="496" y="653"/>
                  <a:pt x="496" y="652"/>
                </a:cubicBezTo>
                <a:cubicBezTo>
                  <a:pt x="496" y="650"/>
                  <a:pt x="497" y="650"/>
                  <a:pt x="499" y="649"/>
                </a:cubicBezTo>
                <a:cubicBezTo>
                  <a:pt x="500" y="649"/>
                  <a:pt x="502" y="648"/>
                  <a:pt x="503" y="647"/>
                </a:cubicBezTo>
                <a:cubicBezTo>
                  <a:pt x="504" y="646"/>
                  <a:pt x="505" y="646"/>
                  <a:pt x="507" y="645"/>
                </a:cubicBezTo>
                <a:cubicBezTo>
                  <a:pt x="507" y="645"/>
                  <a:pt x="508" y="645"/>
                  <a:pt x="509" y="645"/>
                </a:cubicBezTo>
                <a:cubicBezTo>
                  <a:pt x="510" y="644"/>
                  <a:pt x="510" y="645"/>
                  <a:pt x="511" y="645"/>
                </a:cubicBezTo>
                <a:cubicBezTo>
                  <a:pt x="512" y="645"/>
                  <a:pt x="512" y="644"/>
                  <a:pt x="512" y="644"/>
                </a:cubicBezTo>
                <a:cubicBezTo>
                  <a:pt x="512" y="643"/>
                  <a:pt x="512" y="643"/>
                  <a:pt x="513" y="642"/>
                </a:cubicBezTo>
                <a:cubicBezTo>
                  <a:pt x="513" y="642"/>
                  <a:pt x="513" y="641"/>
                  <a:pt x="514" y="640"/>
                </a:cubicBezTo>
                <a:cubicBezTo>
                  <a:pt x="515" y="639"/>
                  <a:pt x="515" y="638"/>
                  <a:pt x="515" y="638"/>
                </a:cubicBezTo>
                <a:cubicBezTo>
                  <a:pt x="516" y="637"/>
                  <a:pt x="516" y="637"/>
                  <a:pt x="517" y="637"/>
                </a:cubicBezTo>
                <a:cubicBezTo>
                  <a:pt x="517" y="636"/>
                  <a:pt x="518" y="637"/>
                  <a:pt x="519" y="637"/>
                </a:cubicBezTo>
                <a:cubicBezTo>
                  <a:pt x="519" y="637"/>
                  <a:pt x="519" y="637"/>
                  <a:pt x="519" y="637"/>
                </a:cubicBezTo>
                <a:cubicBezTo>
                  <a:pt x="520" y="637"/>
                  <a:pt x="520" y="637"/>
                  <a:pt x="520" y="638"/>
                </a:cubicBezTo>
                <a:cubicBezTo>
                  <a:pt x="521" y="638"/>
                  <a:pt x="521" y="637"/>
                  <a:pt x="520" y="636"/>
                </a:cubicBezTo>
                <a:cubicBezTo>
                  <a:pt x="520" y="636"/>
                  <a:pt x="519" y="635"/>
                  <a:pt x="520" y="635"/>
                </a:cubicBezTo>
                <a:cubicBezTo>
                  <a:pt x="520" y="634"/>
                  <a:pt x="521" y="635"/>
                  <a:pt x="521" y="636"/>
                </a:cubicBezTo>
                <a:cubicBezTo>
                  <a:pt x="522" y="636"/>
                  <a:pt x="522" y="636"/>
                  <a:pt x="523" y="636"/>
                </a:cubicBezTo>
                <a:cubicBezTo>
                  <a:pt x="524" y="637"/>
                  <a:pt x="524" y="637"/>
                  <a:pt x="525" y="637"/>
                </a:cubicBezTo>
                <a:cubicBezTo>
                  <a:pt x="526" y="637"/>
                  <a:pt x="527" y="635"/>
                  <a:pt x="528" y="634"/>
                </a:cubicBezTo>
                <a:cubicBezTo>
                  <a:pt x="528" y="634"/>
                  <a:pt x="529" y="633"/>
                  <a:pt x="530" y="633"/>
                </a:cubicBezTo>
                <a:cubicBezTo>
                  <a:pt x="531" y="633"/>
                  <a:pt x="531" y="632"/>
                  <a:pt x="532" y="631"/>
                </a:cubicBezTo>
                <a:cubicBezTo>
                  <a:pt x="533" y="630"/>
                  <a:pt x="534" y="631"/>
                  <a:pt x="535" y="630"/>
                </a:cubicBezTo>
                <a:cubicBezTo>
                  <a:pt x="536" y="629"/>
                  <a:pt x="536" y="629"/>
                  <a:pt x="536" y="629"/>
                </a:cubicBezTo>
                <a:cubicBezTo>
                  <a:pt x="537" y="629"/>
                  <a:pt x="537" y="629"/>
                  <a:pt x="538" y="629"/>
                </a:cubicBezTo>
                <a:cubicBezTo>
                  <a:pt x="539" y="629"/>
                  <a:pt x="540" y="629"/>
                  <a:pt x="541" y="628"/>
                </a:cubicBezTo>
                <a:cubicBezTo>
                  <a:pt x="543" y="626"/>
                  <a:pt x="545" y="624"/>
                  <a:pt x="546" y="622"/>
                </a:cubicBezTo>
                <a:cubicBezTo>
                  <a:pt x="548" y="621"/>
                  <a:pt x="548" y="620"/>
                  <a:pt x="549" y="618"/>
                </a:cubicBezTo>
                <a:cubicBezTo>
                  <a:pt x="550" y="615"/>
                  <a:pt x="553" y="613"/>
                  <a:pt x="555" y="611"/>
                </a:cubicBezTo>
                <a:cubicBezTo>
                  <a:pt x="557" y="610"/>
                  <a:pt x="558" y="609"/>
                  <a:pt x="559" y="608"/>
                </a:cubicBezTo>
                <a:cubicBezTo>
                  <a:pt x="559" y="607"/>
                  <a:pt x="560" y="607"/>
                  <a:pt x="560" y="607"/>
                </a:cubicBezTo>
                <a:cubicBezTo>
                  <a:pt x="561" y="606"/>
                  <a:pt x="562" y="606"/>
                  <a:pt x="562" y="606"/>
                </a:cubicBezTo>
                <a:cubicBezTo>
                  <a:pt x="562" y="605"/>
                  <a:pt x="558" y="606"/>
                  <a:pt x="559" y="604"/>
                </a:cubicBezTo>
                <a:cubicBezTo>
                  <a:pt x="560" y="603"/>
                  <a:pt x="561" y="604"/>
                  <a:pt x="561" y="603"/>
                </a:cubicBezTo>
                <a:cubicBezTo>
                  <a:pt x="561" y="602"/>
                  <a:pt x="560" y="602"/>
                  <a:pt x="559" y="601"/>
                </a:cubicBezTo>
                <a:cubicBezTo>
                  <a:pt x="558" y="601"/>
                  <a:pt x="555" y="601"/>
                  <a:pt x="555" y="599"/>
                </a:cubicBezTo>
                <a:cubicBezTo>
                  <a:pt x="555" y="599"/>
                  <a:pt x="556" y="599"/>
                  <a:pt x="556" y="598"/>
                </a:cubicBezTo>
                <a:cubicBezTo>
                  <a:pt x="556" y="597"/>
                  <a:pt x="555" y="597"/>
                  <a:pt x="555" y="597"/>
                </a:cubicBezTo>
                <a:cubicBezTo>
                  <a:pt x="555" y="596"/>
                  <a:pt x="555" y="596"/>
                  <a:pt x="555" y="596"/>
                </a:cubicBezTo>
                <a:cubicBezTo>
                  <a:pt x="554" y="594"/>
                  <a:pt x="550" y="596"/>
                  <a:pt x="551" y="594"/>
                </a:cubicBezTo>
                <a:cubicBezTo>
                  <a:pt x="551" y="592"/>
                  <a:pt x="553" y="592"/>
                  <a:pt x="554" y="591"/>
                </a:cubicBezTo>
                <a:cubicBezTo>
                  <a:pt x="555" y="590"/>
                  <a:pt x="555" y="589"/>
                  <a:pt x="557" y="588"/>
                </a:cubicBezTo>
                <a:cubicBezTo>
                  <a:pt x="558" y="588"/>
                  <a:pt x="559" y="587"/>
                  <a:pt x="560" y="586"/>
                </a:cubicBezTo>
                <a:cubicBezTo>
                  <a:pt x="561" y="585"/>
                  <a:pt x="562" y="584"/>
                  <a:pt x="562" y="583"/>
                </a:cubicBezTo>
                <a:cubicBezTo>
                  <a:pt x="561" y="582"/>
                  <a:pt x="560" y="580"/>
                  <a:pt x="562" y="579"/>
                </a:cubicBezTo>
                <a:cubicBezTo>
                  <a:pt x="563" y="579"/>
                  <a:pt x="565" y="578"/>
                  <a:pt x="563" y="577"/>
                </a:cubicBezTo>
                <a:cubicBezTo>
                  <a:pt x="563" y="577"/>
                  <a:pt x="562" y="577"/>
                  <a:pt x="562" y="576"/>
                </a:cubicBezTo>
                <a:cubicBezTo>
                  <a:pt x="561" y="576"/>
                  <a:pt x="560" y="577"/>
                  <a:pt x="560" y="576"/>
                </a:cubicBezTo>
                <a:cubicBezTo>
                  <a:pt x="559" y="575"/>
                  <a:pt x="562" y="575"/>
                  <a:pt x="562" y="574"/>
                </a:cubicBezTo>
                <a:cubicBezTo>
                  <a:pt x="564" y="574"/>
                  <a:pt x="564" y="572"/>
                  <a:pt x="566" y="572"/>
                </a:cubicBezTo>
                <a:cubicBezTo>
                  <a:pt x="567" y="571"/>
                  <a:pt x="568" y="571"/>
                  <a:pt x="569" y="569"/>
                </a:cubicBezTo>
                <a:cubicBezTo>
                  <a:pt x="570" y="569"/>
                  <a:pt x="570" y="568"/>
                  <a:pt x="571" y="568"/>
                </a:cubicBezTo>
                <a:cubicBezTo>
                  <a:pt x="572" y="568"/>
                  <a:pt x="572" y="569"/>
                  <a:pt x="573" y="569"/>
                </a:cubicBezTo>
                <a:cubicBezTo>
                  <a:pt x="574" y="570"/>
                  <a:pt x="575" y="570"/>
                  <a:pt x="576" y="570"/>
                </a:cubicBezTo>
                <a:cubicBezTo>
                  <a:pt x="578" y="570"/>
                  <a:pt x="578" y="568"/>
                  <a:pt x="577" y="567"/>
                </a:cubicBezTo>
                <a:cubicBezTo>
                  <a:pt x="577" y="566"/>
                  <a:pt x="575" y="565"/>
                  <a:pt x="575" y="564"/>
                </a:cubicBezTo>
                <a:cubicBezTo>
                  <a:pt x="576" y="564"/>
                  <a:pt x="577" y="564"/>
                  <a:pt x="577" y="563"/>
                </a:cubicBezTo>
                <a:cubicBezTo>
                  <a:pt x="577" y="563"/>
                  <a:pt x="575" y="562"/>
                  <a:pt x="576" y="561"/>
                </a:cubicBezTo>
                <a:cubicBezTo>
                  <a:pt x="578" y="560"/>
                  <a:pt x="579" y="562"/>
                  <a:pt x="580" y="562"/>
                </a:cubicBezTo>
                <a:cubicBezTo>
                  <a:pt x="580" y="562"/>
                  <a:pt x="581" y="563"/>
                  <a:pt x="581" y="563"/>
                </a:cubicBezTo>
                <a:cubicBezTo>
                  <a:pt x="582" y="563"/>
                  <a:pt x="583" y="563"/>
                  <a:pt x="583" y="562"/>
                </a:cubicBezTo>
                <a:cubicBezTo>
                  <a:pt x="584" y="562"/>
                  <a:pt x="583" y="561"/>
                  <a:pt x="584" y="561"/>
                </a:cubicBezTo>
                <a:cubicBezTo>
                  <a:pt x="585" y="560"/>
                  <a:pt x="585" y="561"/>
                  <a:pt x="586" y="561"/>
                </a:cubicBezTo>
                <a:cubicBezTo>
                  <a:pt x="587" y="562"/>
                  <a:pt x="588" y="562"/>
                  <a:pt x="589" y="563"/>
                </a:cubicBezTo>
                <a:cubicBezTo>
                  <a:pt x="589" y="564"/>
                  <a:pt x="589" y="564"/>
                  <a:pt x="590" y="565"/>
                </a:cubicBezTo>
                <a:cubicBezTo>
                  <a:pt x="590" y="565"/>
                  <a:pt x="591" y="565"/>
                  <a:pt x="591" y="564"/>
                </a:cubicBezTo>
                <a:cubicBezTo>
                  <a:pt x="592" y="564"/>
                  <a:pt x="592" y="564"/>
                  <a:pt x="592" y="564"/>
                </a:cubicBezTo>
                <a:cubicBezTo>
                  <a:pt x="592" y="563"/>
                  <a:pt x="592" y="563"/>
                  <a:pt x="593" y="563"/>
                </a:cubicBezTo>
                <a:cubicBezTo>
                  <a:pt x="593" y="562"/>
                  <a:pt x="593" y="562"/>
                  <a:pt x="594" y="561"/>
                </a:cubicBezTo>
                <a:cubicBezTo>
                  <a:pt x="594" y="561"/>
                  <a:pt x="595" y="561"/>
                  <a:pt x="596" y="561"/>
                </a:cubicBezTo>
                <a:cubicBezTo>
                  <a:pt x="597" y="561"/>
                  <a:pt x="598" y="562"/>
                  <a:pt x="600" y="562"/>
                </a:cubicBezTo>
                <a:cubicBezTo>
                  <a:pt x="601" y="562"/>
                  <a:pt x="603" y="561"/>
                  <a:pt x="605" y="561"/>
                </a:cubicBezTo>
                <a:cubicBezTo>
                  <a:pt x="606" y="561"/>
                  <a:pt x="607" y="561"/>
                  <a:pt x="609" y="562"/>
                </a:cubicBezTo>
                <a:cubicBezTo>
                  <a:pt x="610" y="562"/>
                  <a:pt x="611" y="562"/>
                  <a:pt x="613" y="562"/>
                </a:cubicBezTo>
                <a:cubicBezTo>
                  <a:pt x="614" y="562"/>
                  <a:pt x="615" y="563"/>
                  <a:pt x="617" y="563"/>
                </a:cubicBezTo>
                <a:cubicBezTo>
                  <a:pt x="618" y="564"/>
                  <a:pt x="619" y="565"/>
                  <a:pt x="620" y="566"/>
                </a:cubicBezTo>
                <a:cubicBezTo>
                  <a:pt x="621" y="567"/>
                  <a:pt x="623" y="567"/>
                  <a:pt x="624" y="567"/>
                </a:cubicBezTo>
                <a:cubicBezTo>
                  <a:pt x="625" y="568"/>
                  <a:pt x="627" y="568"/>
                  <a:pt x="628" y="569"/>
                </a:cubicBezTo>
                <a:cubicBezTo>
                  <a:pt x="630" y="569"/>
                  <a:pt x="632" y="569"/>
                  <a:pt x="633" y="570"/>
                </a:cubicBezTo>
                <a:cubicBezTo>
                  <a:pt x="633" y="571"/>
                  <a:pt x="633" y="572"/>
                  <a:pt x="634" y="573"/>
                </a:cubicBezTo>
                <a:cubicBezTo>
                  <a:pt x="634" y="574"/>
                  <a:pt x="635" y="575"/>
                  <a:pt x="635" y="577"/>
                </a:cubicBezTo>
                <a:cubicBezTo>
                  <a:pt x="634" y="578"/>
                  <a:pt x="634" y="579"/>
                  <a:pt x="634" y="580"/>
                </a:cubicBezTo>
                <a:cubicBezTo>
                  <a:pt x="633" y="582"/>
                  <a:pt x="632" y="583"/>
                  <a:pt x="634" y="585"/>
                </a:cubicBezTo>
                <a:cubicBezTo>
                  <a:pt x="635" y="586"/>
                  <a:pt x="636" y="586"/>
                  <a:pt x="637" y="587"/>
                </a:cubicBezTo>
                <a:cubicBezTo>
                  <a:pt x="637" y="588"/>
                  <a:pt x="637" y="589"/>
                  <a:pt x="637" y="589"/>
                </a:cubicBezTo>
                <a:cubicBezTo>
                  <a:pt x="636" y="589"/>
                  <a:pt x="636" y="589"/>
                  <a:pt x="635" y="589"/>
                </a:cubicBezTo>
                <a:cubicBezTo>
                  <a:pt x="635" y="588"/>
                  <a:pt x="633" y="588"/>
                  <a:pt x="633" y="589"/>
                </a:cubicBezTo>
                <a:cubicBezTo>
                  <a:pt x="634" y="590"/>
                  <a:pt x="634" y="590"/>
                  <a:pt x="635" y="590"/>
                </a:cubicBezTo>
                <a:cubicBezTo>
                  <a:pt x="635" y="590"/>
                  <a:pt x="635" y="591"/>
                  <a:pt x="635" y="592"/>
                </a:cubicBezTo>
                <a:cubicBezTo>
                  <a:pt x="635" y="592"/>
                  <a:pt x="635" y="593"/>
                  <a:pt x="635" y="593"/>
                </a:cubicBezTo>
                <a:cubicBezTo>
                  <a:pt x="634" y="594"/>
                  <a:pt x="634" y="593"/>
                  <a:pt x="633" y="593"/>
                </a:cubicBezTo>
                <a:cubicBezTo>
                  <a:pt x="632" y="592"/>
                  <a:pt x="631" y="592"/>
                  <a:pt x="630" y="591"/>
                </a:cubicBezTo>
                <a:cubicBezTo>
                  <a:pt x="630" y="591"/>
                  <a:pt x="630" y="591"/>
                  <a:pt x="629" y="591"/>
                </a:cubicBezTo>
                <a:cubicBezTo>
                  <a:pt x="627" y="590"/>
                  <a:pt x="625" y="592"/>
                  <a:pt x="623" y="593"/>
                </a:cubicBezTo>
                <a:cubicBezTo>
                  <a:pt x="621" y="594"/>
                  <a:pt x="620" y="595"/>
                  <a:pt x="619" y="596"/>
                </a:cubicBezTo>
                <a:cubicBezTo>
                  <a:pt x="618" y="597"/>
                  <a:pt x="617" y="599"/>
                  <a:pt x="616" y="601"/>
                </a:cubicBezTo>
                <a:cubicBezTo>
                  <a:pt x="615" y="602"/>
                  <a:pt x="614" y="604"/>
                  <a:pt x="613" y="605"/>
                </a:cubicBezTo>
                <a:cubicBezTo>
                  <a:pt x="612" y="606"/>
                  <a:pt x="611" y="607"/>
                  <a:pt x="609" y="608"/>
                </a:cubicBezTo>
                <a:cubicBezTo>
                  <a:pt x="608" y="610"/>
                  <a:pt x="606" y="611"/>
                  <a:pt x="605" y="612"/>
                </a:cubicBezTo>
                <a:cubicBezTo>
                  <a:pt x="604" y="614"/>
                  <a:pt x="602" y="615"/>
                  <a:pt x="602" y="617"/>
                </a:cubicBezTo>
                <a:cubicBezTo>
                  <a:pt x="601" y="617"/>
                  <a:pt x="601" y="618"/>
                  <a:pt x="600" y="618"/>
                </a:cubicBezTo>
                <a:cubicBezTo>
                  <a:pt x="599" y="618"/>
                  <a:pt x="599" y="618"/>
                  <a:pt x="598" y="618"/>
                </a:cubicBezTo>
                <a:cubicBezTo>
                  <a:pt x="596" y="617"/>
                  <a:pt x="596" y="619"/>
                  <a:pt x="596" y="620"/>
                </a:cubicBezTo>
                <a:cubicBezTo>
                  <a:pt x="597" y="622"/>
                  <a:pt x="595" y="622"/>
                  <a:pt x="594" y="623"/>
                </a:cubicBezTo>
                <a:cubicBezTo>
                  <a:pt x="593" y="623"/>
                  <a:pt x="592" y="625"/>
                  <a:pt x="591" y="626"/>
                </a:cubicBezTo>
                <a:cubicBezTo>
                  <a:pt x="590" y="627"/>
                  <a:pt x="589" y="628"/>
                  <a:pt x="587" y="629"/>
                </a:cubicBezTo>
                <a:cubicBezTo>
                  <a:pt x="586" y="630"/>
                  <a:pt x="584" y="630"/>
                  <a:pt x="583" y="630"/>
                </a:cubicBezTo>
                <a:cubicBezTo>
                  <a:pt x="582" y="631"/>
                  <a:pt x="580" y="631"/>
                  <a:pt x="579" y="632"/>
                </a:cubicBezTo>
                <a:cubicBezTo>
                  <a:pt x="578" y="633"/>
                  <a:pt x="576" y="633"/>
                  <a:pt x="575" y="634"/>
                </a:cubicBezTo>
                <a:cubicBezTo>
                  <a:pt x="574" y="636"/>
                  <a:pt x="575" y="636"/>
                  <a:pt x="575" y="638"/>
                </a:cubicBezTo>
                <a:cubicBezTo>
                  <a:pt x="576" y="639"/>
                  <a:pt x="576" y="641"/>
                  <a:pt x="575" y="642"/>
                </a:cubicBezTo>
                <a:cubicBezTo>
                  <a:pt x="575" y="643"/>
                  <a:pt x="573" y="643"/>
                  <a:pt x="572" y="643"/>
                </a:cubicBezTo>
                <a:cubicBezTo>
                  <a:pt x="571" y="644"/>
                  <a:pt x="570" y="646"/>
                  <a:pt x="569" y="645"/>
                </a:cubicBezTo>
                <a:cubicBezTo>
                  <a:pt x="569" y="644"/>
                  <a:pt x="569" y="643"/>
                  <a:pt x="569" y="643"/>
                </a:cubicBezTo>
                <a:cubicBezTo>
                  <a:pt x="568" y="642"/>
                  <a:pt x="567" y="642"/>
                  <a:pt x="567" y="642"/>
                </a:cubicBezTo>
                <a:cubicBezTo>
                  <a:pt x="564" y="642"/>
                  <a:pt x="563" y="643"/>
                  <a:pt x="562" y="644"/>
                </a:cubicBezTo>
                <a:cubicBezTo>
                  <a:pt x="561" y="645"/>
                  <a:pt x="560" y="645"/>
                  <a:pt x="561" y="646"/>
                </a:cubicBezTo>
                <a:cubicBezTo>
                  <a:pt x="561" y="647"/>
                  <a:pt x="562" y="646"/>
                  <a:pt x="562" y="647"/>
                </a:cubicBezTo>
                <a:cubicBezTo>
                  <a:pt x="562" y="647"/>
                  <a:pt x="563" y="649"/>
                  <a:pt x="562" y="649"/>
                </a:cubicBezTo>
                <a:cubicBezTo>
                  <a:pt x="562" y="650"/>
                  <a:pt x="561" y="650"/>
                  <a:pt x="561" y="650"/>
                </a:cubicBezTo>
                <a:cubicBezTo>
                  <a:pt x="560" y="650"/>
                  <a:pt x="558" y="651"/>
                  <a:pt x="557" y="652"/>
                </a:cubicBezTo>
                <a:cubicBezTo>
                  <a:pt x="555" y="654"/>
                  <a:pt x="554" y="657"/>
                  <a:pt x="553" y="659"/>
                </a:cubicBezTo>
                <a:cubicBezTo>
                  <a:pt x="552" y="661"/>
                  <a:pt x="552" y="662"/>
                  <a:pt x="552" y="663"/>
                </a:cubicBezTo>
                <a:cubicBezTo>
                  <a:pt x="552" y="664"/>
                  <a:pt x="552" y="665"/>
                  <a:pt x="552" y="666"/>
                </a:cubicBezTo>
                <a:cubicBezTo>
                  <a:pt x="553" y="666"/>
                  <a:pt x="553" y="667"/>
                  <a:pt x="553" y="668"/>
                </a:cubicBezTo>
                <a:cubicBezTo>
                  <a:pt x="553" y="669"/>
                  <a:pt x="554" y="670"/>
                  <a:pt x="555" y="671"/>
                </a:cubicBezTo>
                <a:cubicBezTo>
                  <a:pt x="557" y="672"/>
                  <a:pt x="558" y="673"/>
                  <a:pt x="558" y="674"/>
                </a:cubicBezTo>
                <a:cubicBezTo>
                  <a:pt x="558" y="675"/>
                  <a:pt x="558" y="675"/>
                  <a:pt x="558" y="676"/>
                </a:cubicBezTo>
                <a:cubicBezTo>
                  <a:pt x="558" y="678"/>
                  <a:pt x="557" y="679"/>
                  <a:pt x="556" y="680"/>
                </a:cubicBezTo>
                <a:cubicBezTo>
                  <a:pt x="556" y="682"/>
                  <a:pt x="556" y="684"/>
                  <a:pt x="557" y="685"/>
                </a:cubicBezTo>
                <a:cubicBezTo>
                  <a:pt x="558" y="686"/>
                  <a:pt x="559" y="687"/>
                  <a:pt x="559" y="689"/>
                </a:cubicBezTo>
                <a:cubicBezTo>
                  <a:pt x="560" y="690"/>
                  <a:pt x="561" y="690"/>
                  <a:pt x="562" y="691"/>
                </a:cubicBezTo>
                <a:cubicBezTo>
                  <a:pt x="562" y="692"/>
                  <a:pt x="562" y="693"/>
                  <a:pt x="563" y="693"/>
                </a:cubicBezTo>
                <a:cubicBezTo>
                  <a:pt x="563" y="694"/>
                  <a:pt x="562" y="694"/>
                  <a:pt x="561" y="694"/>
                </a:cubicBezTo>
                <a:cubicBezTo>
                  <a:pt x="561" y="694"/>
                  <a:pt x="560" y="694"/>
                  <a:pt x="559" y="694"/>
                </a:cubicBezTo>
                <a:cubicBezTo>
                  <a:pt x="558" y="694"/>
                  <a:pt x="558" y="695"/>
                  <a:pt x="559" y="695"/>
                </a:cubicBezTo>
                <a:cubicBezTo>
                  <a:pt x="559" y="697"/>
                  <a:pt x="559" y="698"/>
                  <a:pt x="559" y="700"/>
                </a:cubicBezTo>
                <a:cubicBezTo>
                  <a:pt x="559" y="701"/>
                  <a:pt x="560" y="701"/>
                  <a:pt x="560" y="702"/>
                </a:cubicBezTo>
                <a:cubicBezTo>
                  <a:pt x="560" y="702"/>
                  <a:pt x="560" y="703"/>
                  <a:pt x="560" y="704"/>
                </a:cubicBezTo>
                <a:cubicBezTo>
                  <a:pt x="560" y="705"/>
                  <a:pt x="559" y="706"/>
                  <a:pt x="558" y="707"/>
                </a:cubicBezTo>
                <a:cubicBezTo>
                  <a:pt x="557" y="707"/>
                  <a:pt x="556" y="708"/>
                  <a:pt x="556" y="710"/>
                </a:cubicBezTo>
                <a:cubicBezTo>
                  <a:pt x="556" y="711"/>
                  <a:pt x="557" y="712"/>
                  <a:pt x="558" y="714"/>
                </a:cubicBezTo>
                <a:cubicBezTo>
                  <a:pt x="558" y="715"/>
                  <a:pt x="558" y="717"/>
                  <a:pt x="558" y="718"/>
                </a:cubicBezTo>
                <a:cubicBezTo>
                  <a:pt x="558" y="720"/>
                  <a:pt x="558" y="722"/>
                  <a:pt x="558" y="723"/>
                </a:cubicBezTo>
                <a:cubicBezTo>
                  <a:pt x="558" y="724"/>
                  <a:pt x="559" y="724"/>
                  <a:pt x="559" y="725"/>
                </a:cubicBezTo>
                <a:cubicBezTo>
                  <a:pt x="560" y="725"/>
                  <a:pt x="560" y="725"/>
                  <a:pt x="561" y="726"/>
                </a:cubicBezTo>
                <a:cubicBezTo>
                  <a:pt x="562" y="728"/>
                  <a:pt x="563" y="726"/>
                  <a:pt x="563" y="725"/>
                </a:cubicBezTo>
                <a:cubicBezTo>
                  <a:pt x="563" y="723"/>
                  <a:pt x="564" y="722"/>
                  <a:pt x="566" y="724"/>
                </a:cubicBezTo>
                <a:cubicBezTo>
                  <a:pt x="567" y="725"/>
                  <a:pt x="568" y="725"/>
                  <a:pt x="569" y="726"/>
                </a:cubicBezTo>
                <a:cubicBezTo>
                  <a:pt x="570" y="727"/>
                  <a:pt x="571" y="728"/>
                  <a:pt x="572" y="728"/>
                </a:cubicBezTo>
                <a:cubicBezTo>
                  <a:pt x="574" y="728"/>
                  <a:pt x="575" y="729"/>
                  <a:pt x="576" y="729"/>
                </a:cubicBezTo>
                <a:cubicBezTo>
                  <a:pt x="577" y="730"/>
                  <a:pt x="578" y="729"/>
                  <a:pt x="578" y="730"/>
                </a:cubicBezTo>
                <a:cubicBezTo>
                  <a:pt x="579" y="730"/>
                  <a:pt x="579" y="730"/>
                  <a:pt x="580" y="731"/>
                </a:cubicBezTo>
                <a:cubicBezTo>
                  <a:pt x="580" y="731"/>
                  <a:pt x="581" y="731"/>
                  <a:pt x="581" y="732"/>
                </a:cubicBezTo>
                <a:cubicBezTo>
                  <a:pt x="581" y="732"/>
                  <a:pt x="581" y="733"/>
                  <a:pt x="580" y="734"/>
                </a:cubicBezTo>
                <a:cubicBezTo>
                  <a:pt x="580" y="734"/>
                  <a:pt x="578" y="735"/>
                  <a:pt x="578" y="736"/>
                </a:cubicBezTo>
                <a:cubicBezTo>
                  <a:pt x="578" y="737"/>
                  <a:pt x="578" y="737"/>
                  <a:pt x="578" y="738"/>
                </a:cubicBezTo>
                <a:cubicBezTo>
                  <a:pt x="578" y="739"/>
                  <a:pt x="577" y="739"/>
                  <a:pt x="577" y="739"/>
                </a:cubicBezTo>
                <a:cubicBezTo>
                  <a:pt x="576" y="742"/>
                  <a:pt x="579" y="741"/>
                  <a:pt x="580" y="741"/>
                </a:cubicBezTo>
                <a:cubicBezTo>
                  <a:pt x="582" y="741"/>
                  <a:pt x="583" y="742"/>
                  <a:pt x="584" y="741"/>
                </a:cubicBezTo>
                <a:cubicBezTo>
                  <a:pt x="585" y="740"/>
                  <a:pt x="585" y="738"/>
                  <a:pt x="586" y="738"/>
                </a:cubicBezTo>
                <a:cubicBezTo>
                  <a:pt x="587" y="737"/>
                  <a:pt x="587" y="737"/>
                  <a:pt x="588" y="737"/>
                </a:cubicBezTo>
                <a:cubicBezTo>
                  <a:pt x="589" y="738"/>
                  <a:pt x="588" y="738"/>
                  <a:pt x="589" y="739"/>
                </a:cubicBezTo>
                <a:cubicBezTo>
                  <a:pt x="590" y="739"/>
                  <a:pt x="592" y="739"/>
                  <a:pt x="593" y="740"/>
                </a:cubicBezTo>
                <a:cubicBezTo>
                  <a:pt x="593" y="742"/>
                  <a:pt x="592" y="742"/>
                  <a:pt x="592" y="744"/>
                </a:cubicBezTo>
                <a:cubicBezTo>
                  <a:pt x="592" y="746"/>
                  <a:pt x="594" y="744"/>
                  <a:pt x="595" y="743"/>
                </a:cubicBezTo>
                <a:cubicBezTo>
                  <a:pt x="596" y="743"/>
                  <a:pt x="596" y="743"/>
                  <a:pt x="597" y="742"/>
                </a:cubicBezTo>
                <a:cubicBezTo>
                  <a:pt x="597" y="742"/>
                  <a:pt x="598" y="742"/>
                  <a:pt x="599" y="742"/>
                </a:cubicBezTo>
                <a:cubicBezTo>
                  <a:pt x="601" y="742"/>
                  <a:pt x="603" y="742"/>
                  <a:pt x="605" y="742"/>
                </a:cubicBezTo>
                <a:cubicBezTo>
                  <a:pt x="607" y="742"/>
                  <a:pt x="608" y="741"/>
                  <a:pt x="609" y="741"/>
                </a:cubicBezTo>
                <a:cubicBezTo>
                  <a:pt x="611" y="741"/>
                  <a:pt x="612" y="741"/>
                  <a:pt x="613" y="740"/>
                </a:cubicBezTo>
                <a:cubicBezTo>
                  <a:pt x="614" y="740"/>
                  <a:pt x="614" y="739"/>
                  <a:pt x="615" y="739"/>
                </a:cubicBezTo>
                <a:cubicBezTo>
                  <a:pt x="615" y="740"/>
                  <a:pt x="616" y="740"/>
                  <a:pt x="616" y="740"/>
                </a:cubicBezTo>
                <a:cubicBezTo>
                  <a:pt x="616" y="740"/>
                  <a:pt x="616" y="740"/>
                  <a:pt x="617" y="740"/>
                </a:cubicBezTo>
                <a:cubicBezTo>
                  <a:pt x="617" y="741"/>
                  <a:pt x="617" y="742"/>
                  <a:pt x="618" y="742"/>
                </a:cubicBezTo>
                <a:cubicBezTo>
                  <a:pt x="619" y="742"/>
                  <a:pt x="619" y="741"/>
                  <a:pt x="619" y="741"/>
                </a:cubicBezTo>
                <a:cubicBezTo>
                  <a:pt x="619" y="740"/>
                  <a:pt x="620" y="740"/>
                  <a:pt x="620" y="739"/>
                </a:cubicBezTo>
                <a:cubicBezTo>
                  <a:pt x="620" y="738"/>
                  <a:pt x="620" y="738"/>
                  <a:pt x="620" y="737"/>
                </a:cubicBezTo>
                <a:cubicBezTo>
                  <a:pt x="620" y="736"/>
                  <a:pt x="622" y="736"/>
                  <a:pt x="623" y="736"/>
                </a:cubicBezTo>
                <a:cubicBezTo>
                  <a:pt x="625" y="736"/>
                  <a:pt x="626" y="735"/>
                  <a:pt x="628" y="735"/>
                </a:cubicBezTo>
                <a:cubicBezTo>
                  <a:pt x="629" y="735"/>
                  <a:pt x="631" y="736"/>
                  <a:pt x="632" y="735"/>
                </a:cubicBezTo>
                <a:cubicBezTo>
                  <a:pt x="634" y="735"/>
                  <a:pt x="635" y="735"/>
                  <a:pt x="637" y="734"/>
                </a:cubicBezTo>
                <a:cubicBezTo>
                  <a:pt x="638" y="734"/>
                  <a:pt x="639" y="734"/>
                  <a:pt x="640" y="732"/>
                </a:cubicBezTo>
                <a:cubicBezTo>
                  <a:pt x="640" y="730"/>
                  <a:pt x="642" y="731"/>
                  <a:pt x="643" y="732"/>
                </a:cubicBezTo>
                <a:cubicBezTo>
                  <a:pt x="643" y="732"/>
                  <a:pt x="644" y="732"/>
                  <a:pt x="645" y="733"/>
                </a:cubicBezTo>
                <a:cubicBezTo>
                  <a:pt x="645" y="733"/>
                  <a:pt x="645" y="733"/>
                  <a:pt x="646" y="733"/>
                </a:cubicBezTo>
                <a:cubicBezTo>
                  <a:pt x="646" y="733"/>
                  <a:pt x="646" y="734"/>
                  <a:pt x="646" y="734"/>
                </a:cubicBezTo>
                <a:cubicBezTo>
                  <a:pt x="648" y="734"/>
                  <a:pt x="646" y="730"/>
                  <a:pt x="648" y="730"/>
                </a:cubicBezTo>
                <a:cubicBezTo>
                  <a:pt x="648" y="732"/>
                  <a:pt x="651" y="732"/>
                  <a:pt x="650" y="730"/>
                </a:cubicBezTo>
                <a:cubicBezTo>
                  <a:pt x="650" y="730"/>
                  <a:pt x="649" y="729"/>
                  <a:pt x="649" y="729"/>
                </a:cubicBezTo>
                <a:cubicBezTo>
                  <a:pt x="649" y="727"/>
                  <a:pt x="650" y="728"/>
                  <a:pt x="650" y="728"/>
                </a:cubicBezTo>
                <a:cubicBezTo>
                  <a:pt x="651" y="729"/>
                  <a:pt x="651" y="729"/>
                  <a:pt x="652" y="729"/>
                </a:cubicBezTo>
                <a:cubicBezTo>
                  <a:pt x="653" y="729"/>
                  <a:pt x="653" y="729"/>
                  <a:pt x="654" y="729"/>
                </a:cubicBezTo>
                <a:cubicBezTo>
                  <a:pt x="656" y="729"/>
                  <a:pt x="657" y="728"/>
                  <a:pt x="658" y="727"/>
                </a:cubicBezTo>
                <a:cubicBezTo>
                  <a:pt x="660" y="726"/>
                  <a:pt x="661" y="726"/>
                  <a:pt x="663" y="726"/>
                </a:cubicBezTo>
                <a:cubicBezTo>
                  <a:pt x="665" y="726"/>
                  <a:pt x="667" y="726"/>
                  <a:pt x="669" y="726"/>
                </a:cubicBezTo>
                <a:cubicBezTo>
                  <a:pt x="672" y="726"/>
                  <a:pt x="675" y="726"/>
                  <a:pt x="678" y="726"/>
                </a:cubicBezTo>
                <a:cubicBezTo>
                  <a:pt x="679" y="726"/>
                  <a:pt x="680" y="727"/>
                  <a:pt x="681" y="726"/>
                </a:cubicBezTo>
                <a:cubicBezTo>
                  <a:pt x="682" y="726"/>
                  <a:pt x="683" y="725"/>
                  <a:pt x="684" y="725"/>
                </a:cubicBezTo>
                <a:cubicBezTo>
                  <a:pt x="685" y="725"/>
                  <a:pt x="687" y="724"/>
                  <a:pt x="689" y="724"/>
                </a:cubicBezTo>
                <a:cubicBezTo>
                  <a:pt x="691" y="724"/>
                  <a:pt x="692" y="724"/>
                  <a:pt x="693" y="723"/>
                </a:cubicBezTo>
                <a:cubicBezTo>
                  <a:pt x="695" y="723"/>
                  <a:pt x="696" y="722"/>
                  <a:pt x="697" y="721"/>
                </a:cubicBezTo>
                <a:cubicBezTo>
                  <a:pt x="698" y="721"/>
                  <a:pt x="699" y="721"/>
                  <a:pt x="699" y="721"/>
                </a:cubicBezTo>
                <a:cubicBezTo>
                  <a:pt x="700" y="721"/>
                  <a:pt x="700" y="720"/>
                  <a:pt x="701" y="719"/>
                </a:cubicBezTo>
                <a:cubicBezTo>
                  <a:pt x="701" y="721"/>
                  <a:pt x="700" y="722"/>
                  <a:pt x="699" y="722"/>
                </a:cubicBezTo>
                <a:cubicBezTo>
                  <a:pt x="698" y="723"/>
                  <a:pt x="698" y="723"/>
                  <a:pt x="698" y="724"/>
                </a:cubicBezTo>
                <a:cubicBezTo>
                  <a:pt x="698" y="724"/>
                  <a:pt x="699" y="724"/>
                  <a:pt x="699" y="724"/>
                </a:cubicBezTo>
                <a:cubicBezTo>
                  <a:pt x="699" y="724"/>
                  <a:pt x="699" y="724"/>
                  <a:pt x="699" y="725"/>
                </a:cubicBezTo>
                <a:cubicBezTo>
                  <a:pt x="699" y="725"/>
                  <a:pt x="700" y="726"/>
                  <a:pt x="699" y="727"/>
                </a:cubicBezTo>
                <a:cubicBezTo>
                  <a:pt x="699" y="727"/>
                  <a:pt x="699" y="726"/>
                  <a:pt x="698" y="726"/>
                </a:cubicBezTo>
                <a:cubicBezTo>
                  <a:pt x="698" y="725"/>
                  <a:pt x="697" y="725"/>
                  <a:pt x="697" y="725"/>
                </a:cubicBezTo>
                <a:cubicBezTo>
                  <a:pt x="696" y="724"/>
                  <a:pt x="696" y="724"/>
                  <a:pt x="695" y="724"/>
                </a:cubicBezTo>
                <a:cubicBezTo>
                  <a:pt x="696" y="725"/>
                  <a:pt x="696" y="725"/>
                  <a:pt x="697" y="725"/>
                </a:cubicBezTo>
                <a:cubicBezTo>
                  <a:pt x="697" y="726"/>
                  <a:pt x="697" y="726"/>
                  <a:pt x="697" y="727"/>
                </a:cubicBezTo>
                <a:cubicBezTo>
                  <a:pt x="698" y="728"/>
                  <a:pt x="698" y="727"/>
                  <a:pt x="699" y="728"/>
                </a:cubicBezTo>
                <a:cubicBezTo>
                  <a:pt x="699" y="728"/>
                  <a:pt x="700" y="729"/>
                  <a:pt x="700" y="730"/>
                </a:cubicBezTo>
                <a:cubicBezTo>
                  <a:pt x="701" y="731"/>
                  <a:pt x="702" y="731"/>
                  <a:pt x="704" y="731"/>
                </a:cubicBezTo>
                <a:cubicBezTo>
                  <a:pt x="705" y="732"/>
                  <a:pt x="706" y="733"/>
                  <a:pt x="707" y="733"/>
                </a:cubicBezTo>
                <a:cubicBezTo>
                  <a:pt x="708" y="734"/>
                  <a:pt x="710" y="734"/>
                  <a:pt x="711" y="734"/>
                </a:cubicBezTo>
                <a:cubicBezTo>
                  <a:pt x="712" y="735"/>
                  <a:pt x="713" y="736"/>
                  <a:pt x="715" y="736"/>
                </a:cubicBezTo>
                <a:cubicBezTo>
                  <a:pt x="716" y="736"/>
                  <a:pt x="718" y="737"/>
                  <a:pt x="719" y="738"/>
                </a:cubicBezTo>
                <a:cubicBezTo>
                  <a:pt x="720" y="738"/>
                  <a:pt x="721" y="738"/>
                  <a:pt x="722" y="738"/>
                </a:cubicBezTo>
                <a:cubicBezTo>
                  <a:pt x="723" y="739"/>
                  <a:pt x="725" y="739"/>
                  <a:pt x="726" y="740"/>
                </a:cubicBezTo>
                <a:cubicBezTo>
                  <a:pt x="727" y="741"/>
                  <a:pt x="727" y="741"/>
                  <a:pt x="728" y="741"/>
                </a:cubicBezTo>
                <a:cubicBezTo>
                  <a:pt x="729" y="742"/>
                  <a:pt x="729" y="741"/>
                  <a:pt x="729" y="742"/>
                </a:cubicBezTo>
                <a:cubicBezTo>
                  <a:pt x="730" y="743"/>
                  <a:pt x="731" y="745"/>
                  <a:pt x="729" y="745"/>
                </a:cubicBezTo>
                <a:cubicBezTo>
                  <a:pt x="728" y="745"/>
                  <a:pt x="728" y="744"/>
                  <a:pt x="727" y="744"/>
                </a:cubicBezTo>
                <a:cubicBezTo>
                  <a:pt x="727" y="744"/>
                  <a:pt x="726" y="744"/>
                  <a:pt x="725" y="744"/>
                </a:cubicBezTo>
                <a:cubicBezTo>
                  <a:pt x="724" y="743"/>
                  <a:pt x="723" y="743"/>
                  <a:pt x="722" y="743"/>
                </a:cubicBezTo>
                <a:cubicBezTo>
                  <a:pt x="721" y="743"/>
                  <a:pt x="721" y="743"/>
                  <a:pt x="720" y="743"/>
                </a:cubicBezTo>
                <a:cubicBezTo>
                  <a:pt x="719" y="743"/>
                  <a:pt x="719" y="742"/>
                  <a:pt x="719" y="742"/>
                </a:cubicBezTo>
                <a:cubicBezTo>
                  <a:pt x="718" y="742"/>
                  <a:pt x="717" y="742"/>
                  <a:pt x="717" y="742"/>
                </a:cubicBezTo>
                <a:cubicBezTo>
                  <a:pt x="716" y="742"/>
                  <a:pt x="716" y="741"/>
                  <a:pt x="715" y="741"/>
                </a:cubicBezTo>
                <a:cubicBezTo>
                  <a:pt x="711" y="740"/>
                  <a:pt x="707" y="743"/>
                  <a:pt x="705" y="746"/>
                </a:cubicBezTo>
                <a:cubicBezTo>
                  <a:pt x="704" y="747"/>
                  <a:pt x="703" y="747"/>
                  <a:pt x="702" y="747"/>
                </a:cubicBezTo>
                <a:cubicBezTo>
                  <a:pt x="701" y="747"/>
                  <a:pt x="700" y="746"/>
                  <a:pt x="698" y="746"/>
                </a:cubicBezTo>
                <a:cubicBezTo>
                  <a:pt x="697" y="745"/>
                  <a:pt x="696" y="746"/>
                  <a:pt x="695" y="746"/>
                </a:cubicBezTo>
                <a:cubicBezTo>
                  <a:pt x="694" y="747"/>
                  <a:pt x="693" y="747"/>
                  <a:pt x="692" y="748"/>
                </a:cubicBezTo>
                <a:cubicBezTo>
                  <a:pt x="691" y="748"/>
                  <a:pt x="691" y="747"/>
                  <a:pt x="690" y="747"/>
                </a:cubicBezTo>
                <a:cubicBezTo>
                  <a:pt x="689" y="747"/>
                  <a:pt x="688" y="749"/>
                  <a:pt x="688" y="749"/>
                </a:cubicBezTo>
                <a:cubicBezTo>
                  <a:pt x="687" y="751"/>
                  <a:pt x="688" y="752"/>
                  <a:pt x="688" y="753"/>
                </a:cubicBezTo>
                <a:cubicBezTo>
                  <a:pt x="688" y="754"/>
                  <a:pt x="687" y="754"/>
                  <a:pt x="687" y="755"/>
                </a:cubicBezTo>
                <a:cubicBezTo>
                  <a:pt x="687" y="755"/>
                  <a:pt x="687" y="756"/>
                  <a:pt x="687" y="757"/>
                </a:cubicBezTo>
                <a:cubicBezTo>
                  <a:pt x="686" y="757"/>
                  <a:pt x="685" y="757"/>
                  <a:pt x="685" y="758"/>
                </a:cubicBezTo>
                <a:cubicBezTo>
                  <a:pt x="684" y="758"/>
                  <a:pt x="684" y="758"/>
                  <a:pt x="683" y="758"/>
                </a:cubicBezTo>
                <a:cubicBezTo>
                  <a:pt x="682" y="759"/>
                  <a:pt x="681" y="758"/>
                  <a:pt x="679" y="757"/>
                </a:cubicBezTo>
                <a:cubicBezTo>
                  <a:pt x="676" y="757"/>
                  <a:pt x="673" y="758"/>
                  <a:pt x="670" y="758"/>
                </a:cubicBezTo>
                <a:cubicBezTo>
                  <a:pt x="668" y="758"/>
                  <a:pt x="667" y="757"/>
                  <a:pt x="666" y="757"/>
                </a:cubicBezTo>
                <a:cubicBezTo>
                  <a:pt x="664" y="756"/>
                  <a:pt x="663" y="756"/>
                  <a:pt x="662" y="755"/>
                </a:cubicBezTo>
                <a:cubicBezTo>
                  <a:pt x="661" y="755"/>
                  <a:pt x="659" y="755"/>
                  <a:pt x="658" y="755"/>
                </a:cubicBezTo>
                <a:cubicBezTo>
                  <a:pt x="656" y="755"/>
                  <a:pt x="655" y="754"/>
                  <a:pt x="653" y="754"/>
                </a:cubicBezTo>
                <a:cubicBezTo>
                  <a:pt x="652" y="754"/>
                  <a:pt x="651" y="754"/>
                  <a:pt x="649" y="754"/>
                </a:cubicBezTo>
                <a:cubicBezTo>
                  <a:pt x="648" y="754"/>
                  <a:pt x="646" y="754"/>
                  <a:pt x="645" y="753"/>
                </a:cubicBezTo>
                <a:cubicBezTo>
                  <a:pt x="643" y="753"/>
                  <a:pt x="642" y="754"/>
                  <a:pt x="641" y="753"/>
                </a:cubicBezTo>
                <a:cubicBezTo>
                  <a:pt x="640" y="753"/>
                  <a:pt x="639" y="752"/>
                  <a:pt x="638" y="751"/>
                </a:cubicBezTo>
                <a:cubicBezTo>
                  <a:pt x="637" y="750"/>
                  <a:pt x="637" y="751"/>
                  <a:pt x="637" y="752"/>
                </a:cubicBezTo>
                <a:cubicBezTo>
                  <a:pt x="637" y="752"/>
                  <a:pt x="637" y="752"/>
                  <a:pt x="638" y="753"/>
                </a:cubicBezTo>
                <a:cubicBezTo>
                  <a:pt x="638" y="753"/>
                  <a:pt x="638" y="753"/>
                  <a:pt x="638" y="754"/>
                </a:cubicBezTo>
                <a:cubicBezTo>
                  <a:pt x="639" y="754"/>
                  <a:pt x="637" y="755"/>
                  <a:pt x="637" y="755"/>
                </a:cubicBezTo>
                <a:cubicBezTo>
                  <a:pt x="636" y="755"/>
                  <a:pt x="635" y="755"/>
                  <a:pt x="634" y="756"/>
                </a:cubicBezTo>
                <a:cubicBezTo>
                  <a:pt x="633" y="756"/>
                  <a:pt x="633" y="756"/>
                  <a:pt x="632" y="756"/>
                </a:cubicBezTo>
                <a:cubicBezTo>
                  <a:pt x="631" y="756"/>
                  <a:pt x="629" y="756"/>
                  <a:pt x="628" y="756"/>
                </a:cubicBezTo>
                <a:cubicBezTo>
                  <a:pt x="627" y="756"/>
                  <a:pt x="625" y="756"/>
                  <a:pt x="624" y="756"/>
                </a:cubicBezTo>
                <a:cubicBezTo>
                  <a:pt x="622" y="756"/>
                  <a:pt x="621" y="757"/>
                  <a:pt x="619" y="757"/>
                </a:cubicBezTo>
                <a:cubicBezTo>
                  <a:pt x="618" y="757"/>
                  <a:pt x="617" y="758"/>
                  <a:pt x="615" y="758"/>
                </a:cubicBezTo>
                <a:cubicBezTo>
                  <a:pt x="614" y="759"/>
                  <a:pt x="612" y="759"/>
                  <a:pt x="611" y="760"/>
                </a:cubicBezTo>
                <a:cubicBezTo>
                  <a:pt x="610" y="761"/>
                  <a:pt x="609" y="762"/>
                  <a:pt x="607" y="762"/>
                </a:cubicBezTo>
                <a:cubicBezTo>
                  <a:pt x="606" y="763"/>
                  <a:pt x="605" y="763"/>
                  <a:pt x="603" y="763"/>
                </a:cubicBezTo>
                <a:cubicBezTo>
                  <a:pt x="602" y="763"/>
                  <a:pt x="601" y="763"/>
                  <a:pt x="599" y="764"/>
                </a:cubicBezTo>
                <a:cubicBezTo>
                  <a:pt x="599" y="765"/>
                  <a:pt x="598" y="765"/>
                  <a:pt x="597" y="765"/>
                </a:cubicBezTo>
                <a:cubicBezTo>
                  <a:pt x="597" y="766"/>
                  <a:pt x="597" y="767"/>
                  <a:pt x="597" y="767"/>
                </a:cubicBezTo>
                <a:cubicBezTo>
                  <a:pt x="597" y="768"/>
                  <a:pt x="596" y="769"/>
                  <a:pt x="596" y="769"/>
                </a:cubicBezTo>
                <a:cubicBezTo>
                  <a:pt x="597" y="770"/>
                  <a:pt x="598" y="770"/>
                  <a:pt x="598" y="770"/>
                </a:cubicBezTo>
                <a:cubicBezTo>
                  <a:pt x="599" y="770"/>
                  <a:pt x="600" y="769"/>
                  <a:pt x="601" y="770"/>
                </a:cubicBezTo>
                <a:cubicBezTo>
                  <a:pt x="601" y="771"/>
                  <a:pt x="599" y="772"/>
                  <a:pt x="599" y="772"/>
                </a:cubicBezTo>
                <a:cubicBezTo>
                  <a:pt x="598" y="773"/>
                  <a:pt x="599" y="774"/>
                  <a:pt x="598" y="775"/>
                </a:cubicBezTo>
                <a:cubicBezTo>
                  <a:pt x="598" y="776"/>
                  <a:pt x="597" y="776"/>
                  <a:pt x="597" y="777"/>
                </a:cubicBezTo>
                <a:cubicBezTo>
                  <a:pt x="598" y="777"/>
                  <a:pt x="600" y="777"/>
                  <a:pt x="601" y="777"/>
                </a:cubicBezTo>
                <a:cubicBezTo>
                  <a:pt x="602" y="777"/>
                  <a:pt x="603" y="776"/>
                  <a:pt x="603" y="777"/>
                </a:cubicBezTo>
                <a:cubicBezTo>
                  <a:pt x="603" y="778"/>
                  <a:pt x="601" y="778"/>
                  <a:pt x="601" y="778"/>
                </a:cubicBezTo>
                <a:cubicBezTo>
                  <a:pt x="600" y="778"/>
                  <a:pt x="599" y="777"/>
                  <a:pt x="599" y="778"/>
                </a:cubicBezTo>
                <a:cubicBezTo>
                  <a:pt x="598" y="779"/>
                  <a:pt x="599" y="779"/>
                  <a:pt x="599" y="780"/>
                </a:cubicBezTo>
                <a:cubicBezTo>
                  <a:pt x="599" y="781"/>
                  <a:pt x="598" y="780"/>
                  <a:pt x="598" y="781"/>
                </a:cubicBezTo>
                <a:cubicBezTo>
                  <a:pt x="598" y="782"/>
                  <a:pt x="598" y="783"/>
                  <a:pt x="599" y="783"/>
                </a:cubicBezTo>
                <a:cubicBezTo>
                  <a:pt x="599" y="784"/>
                  <a:pt x="600" y="784"/>
                  <a:pt x="601" y="785"/>
                </a:cubicBezTo>
                <a:cubicBezTo>
                  <a:pt x="602" y="786"/>
                  <a:pt x="602" y="786"/>
                  <a:pt x="603" y="787"/>
                </a:cubicBezTo>
                <a:cubicBezTo>
                  <a:pt x="604" y="787"/>
                  <a:pt x="605" y="788"/>
                  <a:pt x="605" y="789"/>
                </a:cubicBezTo>
                <a:cubicBezTo>
                  <a:pt x="607" y="790"/>
                  <a:pt x="608" y="790"/>
                  <a:pt x="609" y="790"/>
                </a:cubicBezTo>
                <a:cubicBezTo>
                  <a:pt x="610" y="791"/>
                  <a:pt x="611" y="791"/>
                  <a:pt x="613" y="791"/>
                </a:cubicBezTo>
                <a:cubicBezTo>
                  <a:pt x="614" y="791"/>
                  <a:pt x="615" y="790"/>
                  <a:pt x="616" y="789"/>
                </a:cubicBezTo>
                <a:cubicBezTo>
                  <a:pt x="617" y="788"/>
                  <a:pt x="619" y="789"/>
                  <a:pt x="619" y="790"/>
                </a:cubicBezTo>
                <a:cubicBezTo>
                  <a:pt x="618" y="792"/>
                  <a:pt x="617" y="793"/>
                  <a:pt x="617" y="794"/>
                </a:cubicBezTo>
                <a:cubicBezTo>
                  <a:pt x="617" y="795"/>
                  <a:pt x="617" y="797"/>
                  <a:pt x="616" y="798"/>
                </a:cubicBezTo>
                <a:cubicBezTo>
                  <a:pt x="616" y="799"/>
                  <a:pt x="615" y="801"/>
                  <a:pt x="615" y="802"/>
                </a:cubicBezTo>
                <a:cubicBezTo>
                  <a:pt x="614" y="804"/>
                  <a:pt x="613" y="808"/>
                  <a:pt x="614" y="810"/>
                </a:cubicBezTo>
                <a:cubicBezTo>
                  <a:pt x="615" y="811"/>
                  <a:pt x="615" y="812"/>
                  <a:pt x="616" y="814"/>
                </a:cubicBezTo>
                <a:cubicBezTo>
                  <a:pt x="616" y="815"/>
                  <a:pt x="616" y="817"/>
                  <a:pt x="616" y="818"/>
                </a:cubicBezTo>
                <a:cubicBezTo>
                  <a:pt x="616" y="819"/>
                  <a:pt x="615" y="821"/>
                  <a:pt x="614" y="822"/>
                </a:cubicBezTo>
                <a:cubicBezTo>
                  <a:pt x="613" y="823"/>
                  <a:pt x="612" y="823"/>
                  <a:pt x="611" y="824"/>
                </a:cubicBezTo>
                <a:cubicBezTo>
                  <a:pt x="610" y="825"/>
                  <a:pt x="610" y="825"/>
                  <a:pt x="609" y="826"/>
                </a:cubicBezTo>
                <a:cubicBezTo>
                  <a:pt x="609" y="826"/>
                  <a:pt x="608" y="826"/>
                  <a:pt x="607" y="827"/>
                </a:cubicBezTo>
                <a:cubicBezTo>
                  <a:pt x="605" y="828"/>
                  <a:pt x="601" y="828"/>
                  <a:pt x="598" y="827"/>
                </a:cubicBezTo>
                <a:cubicBezTo>
                  <a:pt x="597" y="826"/>
                  <a:pt x="596" y="825"/>
                  <a:pt x="595" y="824"/>
                </a:cubicBezTo>
                <a:cubicBezTo>
                  <a:pt x="595" y="824"/>
                  <a:pt x="594" y="823"/>
                  <a:pt x="594" y="823"/>
                </a:cubicBezTo>
                <a:cubicBezTo>
                  <a:pt x="594" y="822"/>
                  <a:pt x="594" y="822"/>
                  <a:pt x="593" y="821"/>
                </a:cubicBezTo>
                <a:cubicBezTo>
                  <a:pt x="593" y="818"/>
                  <a:pt x="590" y="816"/>
                  <a:pt x="587" y="815"/>
                </a:cubicBezTo>
                <a:cubicBezTo>
                  <a:pt x="586" y="814"/>
                  <a:pt x="586" y="813"/>
                  <a:pt x="585" y="812"/>
                </a:cubicBezTo>
                <a:cubicBezTo>
                  <a:pt x="584" y="811"/>
                  <a:pt x="583" y="810"/>
                  <a:pt x="582" y="809"/>
                </a:cubicBezTo>
                <a:cubicBezTo>
                  <a:pt x="580" y="807"/>
                  <a:pt x="577" y="808"/>
                  <a:pt x="574" y="808"/>
                </a:cubicBezTo>
                <a:cubicBezTo>
                  <a:pt x="572" y="809"/>
                  <a:pt x="570" y="809"/>
                  <a:pt x="567" y="810"/>
                </a:cubicBezTo>
                <a:cubicBezTo>
                  <a:pt x="566" y="810"/>
                  <a:pt x="565" y="810"/>
                  <a:pt x="564" y="811"/>
                </a:cubicBezTo>
                <a:cubicBezTo>
                  <a:pt x="563" y="812"/>
                  <a:pt x="562" y="812"/>
                  <a:pt x="562" y="813"/>
                </a:cubicBezTo>
                <a:cubicBezTo>
                  <a:pt x="561" y="814"/>
                  <a:pt x="560" y="815"/>
                  <a:pt x="560" y="816"/>
                </a:cubicBezTo>
                <a:cubicBezTo>
                  <a:pt x="558" y="817"/>
                  <a:pt x="558" y="818"/>
                  <a:pt x="558" y="820"/>
                </a:cubicBezTo>
                <a:cubicBezTo>
                  <a:pt x="558" y="822"/>
                  <a:pt x="558" y="823"/>
                  <a:pt x="557" y="825"/>
                </a:cubicBezTo>
                <a:cubicBezTo>
                  <a:pt x="557" y="827"/>
                  <a:pt x="556" y="827"/>
                  <a:pt x="555" y="828"/>
                </a:cubicBezTo>
                <a:cubicBezTo>
                  <a:pt x="553" y="830"/>
                  <a:pt x="550" y="832"/>
                  <a:pt x="550" y="835"/>
                </a:cubicBezTo>
                <a:cubicBezTo>
                  <a:pt x="550" y="836"/>
                  <a:pt x="550" y="838"/>
                  <a:pt x="550" y="839"/>
                </a:cubicBezTo>
                <a:cubicBezTo>
                  <a:pt x="550" y="841"/>
                  <a:pt x="550" y="842"/>
                  <a:pt x="550" y="844"/>
                </a:cubicBezTo>
                <a:cubicBezTo>
                  <a:pt x="549" y="845"/>
                  <a:pt x="549" y="846"/>
                  <a:pt x="549" y="848"/>
                </a:cubicBezTo>
                <a:cubicBezTo>
                  <a:pt x="549" y="849"/>
                  <a:pt x="550" y="850"/>
                  <a:pt x="550" y="852"/>
                </a:cubicBezTo>
                <a:cubicBezTo>
                  <a:pt x="550" y="853"/>
                  <a:pt x="550" y="855"/>
                  <a:pt x="550" y="857"/>
                </a:cubicBezTo>
                <a:cubicBezTo>
                  <a:pt x="550" y="858"/>
                  <a:pt x="550" y="860"/>
                  <a:pt x="550" y="861"/>
                </a:cubicBezTo>
                <a:cubicBezTo>
                  <a:pt x="551" y="864"/>
                  <a:pt x="552" y="866"/>
                  <a:pt x="551" y="870"/>
                </a:cubicBezTo>
                <a:cubicBezTo>
                  <a:pt x="550" y="872"/>
                  <a:pt x="548" y="874"/>
                  <a:pt x="546" y="876"/>
                </a:cubicBezTo>
                <a:cubicBezTo>
                  <a:pt x="544" y="878"/>
                  <a:pt x="542" y="880"/>
                  <a:pt x="540" y="881"/>
                </a:cubicBezTo>
                <a:cubicBezTo>
                  <a:pt x="537" y="883"/>
                  <a:pt x="535" y="883"/>
                  <a:pt x="532" y="884"/>
                </a:cubicBezTo>
                <a:cubicBezTo>
                  <a:pt x="531" y="884"/>
                  <a:pt x="528" y="885"/>
                  <a:pt x="528" y="886"/>
                </a:cubicBezTo>
                <a:cubicBezTo>
                  <a:pt x="527" y="887"/>
                  <a:pt x="528" y="889"/>
                  <a:pt x="527" y="890"/>
                </a:cubicBezTo>
                <a:cubicBezTo>
                  <a:pt x="527" y="892"/>
                  <a:pt x="526" y="893"/>
                  <a:pt x="525" y="894"/>
                </a:cubicBezTo>
                <a:cubicBezTo>
                  <a:pt x="524" y="895"/>
                  <a:pt x="523" y="896"/>
                  <a:pt x="522" y="897"/>
                </a:cubicBezTo>
                <a:cubicBezTo>
                  <a:pt x="521" y="898"/>
                  <a:pt x="520" y="898"/>
                  <a:pt x="519" y="898"/>
                </a:cubicBezTo>
                <a:cubicBezTo>
                  <a:pt x="517" y="898"/>
                  <a:pt x="516" y="899"/>
                  <a:pt x="514" y="899"/>
                </a:cubicBezTo>
                <a:cubicBezTo>
                  <a:pt x="514" y="899"/>
                  <a:pt x="513" y="899"/>
                  <a:pt x="512" y="899"/>
                </a:cubicBezTo>
                <a:cubicBezTo>
                  <a:pt x="512" y="899"/>
                  <a:pt x="511" y="900"/>
                  <a:pt x="510" y="900"/>
                </a:cubicBezTo>
                <a:cubicBezTo>
                  <a:pt x="509" y="901"/>
                  <a:pt x="508" y="901"/>
                  <a:pt x="506" y="900"/>
                </a:cubicBezTo>
                <a:cubicBezTo>
                  <a:pt x="504" y="900"/>
                  <a:pt x="501" y="898"/>
                  <a:pt x="501" y="896"/>
                </a:cubicBezTo>
                <a:cubicBezTo>
                  <a:pt x="500" y="895"/>
                  <a:pt x="500" y="894"/>
                  <a:pt x="499" y="893"/>
                </a:cubicBezTo>
                <a:cubicBezTo>
                  <a:pt x="499" y="892"/>
                  <a:pt x="498" y="889"/>
                  <a:pt x="499" y="889"/>
                </a:cubicBezTo>
                <a:cubicBezTo>
                  <a:pt x="501" y="889"/>
                  <a:pt x="503" y="891"/>
                  <a:pt x="504" y="892"/>
                </a:cubicBezTo>
                <a:cubicBezTo>
                  <a:pt x="504" y="892"/>
                  <a:pt x="505" y="893"/>
                  <a:pt x="505" y="893"/>
                </a:cubicBezTo>
                <a:cubicBezTo>
                  <a:pt x="506" y="893"/>
                  <a:pt x="506" y="893"/>
                  <a:pt x="505" y="892"/>
                </a:cubicBezTo>
                <a:cubicBezTo>
                  <a:pt x="504" y="891"/>
                  <a:pt x="503" y="890"/>
                  <a:pt x="501" y="889"/>
                </a:cubicBezTo>
                <a:cubicBezTo>
                  <a:pt x="500" y="888"/>
                  <a:pt x="499" y="888"/>
                  <a:pt x="498" y="887"/>
                </a:cubicBezTo>
                <a:cubicBezTo>
                  <a:pt x="497" y="887"/>
                  <a:pt x="495" y="887"/>
                  <a:pt x="494" y="887"/>
                </a:cubicBezTo>
                <a:cubicBezTo>
                  <a:pt x="493" y="887"/>
                  <a:pt x="492" y="887"/>
                  <a:pt x="491" y="887"/>
                </a:cubicBezTo>
                <a:cubicBezTo>
                  <a:pt x="489" y="887"/>
                  <a:pt x="487" y="887"/>
                  <a:pt x="486" y="888"/>
                </a:cubicBezTo>
                <a:cubicBezTo>
                  <a:pt x="484" y="888"/>
                  <a:pt x="483" y="888"/>
                  <a:pt x="482" y="889"/>
                </a:cubicBezTo>
                <a:cubicBezTo>
                  <a:pt x="480" y="889"/>
                  <a:pt x="479" y="890"/>
                  <a:pt x="478" y="891"/>
                </a:cubicBezTo>
                <a:cubicBezTo>
                  <a:pt x="476" y="891"/>
                  <a:pt x="475" y="892"/>
                  <a:pt x="473" y="892"/>
                </a:cubicBezTo>
                <a:cubicBezTo>
                  <a:pt x="472" y="892"/>
                  <a:pt x="470" y="893"/>
                  <a:pt x="469" y="893"/>
                </a:cubicBezTo>
                <a:cubicBezTo>
                  <a:pt x="468" y="894"/>
                  <a:pt x="466" y="894"/>
                  <a:pt x="465" y="895"/>
                </a:cubicBezTo>
                <a:cubicBezTo>
                  <a:pt x="463" y="895"/>
                  <a:pt x="462" y="895"/>
                  <a:pt x="461" y="896"/>
                </a:cubicBezTo>
                <a:cubicBezTo>
                  <a:pt x="459" y="896"/>
                  <a:pt x="458" y="898"/>
                  <a:pt x="457" y="899"/>
                </a:cubicBezTo>
                <a:cubicBezTo>
                  <a:pt x="456" y="900"/>
                  <a:pt x="455" y="902"/>
                  <a:pt x="454" y="903"/>
                </a:cubicBezTo>
                <a:cubicBezTo>
                  <a:pt x="453" y="904"/>
                  <a:pt x="452" y="904"/>
                  <a:pt x="450" y="904"/>
                </a:cubicBezTo>
                <a:cubicBezTo>
                  <a:pt x="447" y="905"/>
                  <a:pt x="444" y="905"/>
                  <a:pt x="441" y="905"/>
                </a:cubicBezTo>
                <a:cubicBezTo>
                  <a:pt x="435" y="907"/>
                  <a:pt x="430" y="908"/>
                  <a:pt x="424" y="910"/>
                </a:cubicBezTo>
                <a:cubicBezTo>
                  <a:pt x="421" y="910"/>
                  <a:pt x="418" y="912"/>
                  <a:pt x="415" y="912"/>
                </a:cubicBezTo>
                <a:cubicBezTo>
                  <a:pt x="414" y="912"/>
                  <a:pt x="413" y="911"/>
                  <a:pt x="413" y="910"/>
                </a:cubicBezTo>
                <a:cubicBezTo>
                  <a:pt x="412" y="910"/>
                  <a:pt x="412" y="909"/>
                  <a:pt x="411" y="910"/>
                </a:cubicBezTo>
                <a:cubicBezTo>
                  <a:pt x="411" y="910"/>
                  <a:pt x="411" y="910"/>
                  <a:pt x="411" y="911"/>
                </a:cubicBezTo>
                <a:cubicBezTo>
                  <a:pt x="410" y="911"/>
                  <a:pt x="410" y="911"/>
                  <a:pt x="410" y="911"/>
                </a:cubicBezTo>
                <a:cubicBezTo>
                  <a:pt x="409" y="912"/>
                  <a:pt x="409" y="913"/>
                  <a:pt x="408" y="913"/>
                </a:cubicBezTo>
                <a:cubicBezTo>
                  <a:pt x="407" y="913"/>
                  <a:pt x="407" y="912"/>
                  <a:pt x="407" y="911"/>
                </a:cubicBezTo>
                <a:cubicBezTo>
                  <a:pt x="407" y="910"/>
                  <a:pt x="408" y="910"/>
                  <a:pt x="407" y="909"/>
                </a:cubicBezTo>
                <a:cubicBezTo>
                  <a:pt x="407" y="908"/>
                  <a:pt x="407" y="906"/>
                  <a:pt x="405" y="906"/>
                </a:cubicBezTo>
                <a:cubicBezTo>
                  <a:pt x="404" y="906"/>
                  <a:pt x="403" y="906"/>
                  <a:pt x="402" y="906"/>
                </a:cubicBezTo>
                <a:cubicBezTo>
                  <a:pt x="401" y="906"/>
                  <a:pt x="401" y="906"/>
                  <a:pt x="400" y="906"/>
                </a:cubicBezTo>
                <a:cubicBezTo>
                  <a:pt x="399" y="905"/>
                  <a:pt x="399" y="905"/>
                  <a:pt x="398" y="905"/>
                </a:cubicBezTo>
                <a:cubicBezTo>
                  <a:pt x="398" y="905"/>
                  <a:pt x="398" y="905"/>
                  <a:pt x="397" y="904"/>
                </a:cubicBezTo>
                <a:cubicBezTo>
                  <a:pt x="397" y="904"/>
                  <a:pt x="397" y="903"/>
                  <a:pt x="397" y="903"/>
                </a:cubicBezTo>
                <a:cubicBezTo>
                  <a:pt x="397" y="902"/>
                  <a:pt x="398" y="905"/>
                  <a:pt x="400" y="904"/>
                </a:cubicBezTo>
                <a:cubicBezTo>
                  <a:pt x="400" y="903"/>
                  <a:pt x="400" y="903"/>
                  <a:pt x="400" y="902"/>
                </a:cubicBezTo>
                <a:cubicBezTo>
                  <a:pt x="401" y="901"/>
                  <a:pt x="401" y="902"/>
                  <a:pt x="402" y="902"/>
                </a:cubicBezTo>
                <a:cubicBezTo>
                  <a:pt x="403" y="902"/>
                  <a:pt x="403" y="901"/>
                  <a:pt x="404" y="901"/>
                </a:cubicBezTo>
                <a:cubicBezTo>
                  <a:pt x="404" y="901"/>
                  <a:pt x="405" y="901"/>
                  <a:pt x="405" y="902"/>
                </a:cubicBezTo>
                <a:cubicBezTo>
                  <a:pt x="405" y="902"/>
                  <a:pt x="406" y="903"/>
                  <a:pt x="406" y="902"/>
                </a:cubicBezTo>
                <a:cubicBezTo>
                  <a:pt x="407" y="902"/>
                  <a:pt x="406" y="901"/>
                  <a:pt x="406" y="901"/>
                </a:cubicBezTo>
                <a:cubicBezTo>
                  <a:pt x="405" y="900"/>
                  <a:pt x="406" y="900"/>
                  <a:pt x="405" y="899"/>
                </a:cubicBezTo>
                <a:cubicBezTo>
                  <a:pt x="404" y="899"/>
                  <a:pt x="404" y="899"/>
                  <a:pt x="403" y="898"/>
                </a:cubicBezTo>
                <a:cubicBezTo>
                  <a:pt x="403" y="897"/>
                  <a:pt x="403" y="897"/>
                  <a:pt x="404" y="896"/>
                </a:cubicBezTo>
                <a:cubicBezTo>
                  <a:pt x="404" y="896"/>
                  <a:pt x="405" y="896"/>
                  <a:pt x="405" y="895"/>
                </a:cubicBezTo>
                <a:cubicBezTo>
                  <a:pt x="405" y="894"/>
                  <a:pt x="402" y="895"/>
                  <a:pt x="401" y="895"/>
                </a:cubicBezTo>
                <a:cubicBezTo>
                  <a:pt x="401" y="895"/>
                  <a:pt x="401" y="895"/>
                  <a:pt x="400" y="895"/>
                </a:cubicBezTo>
                <a:cubicBezTo>
                  <a:pt x="400" y="895"/>
                  <a:pt x="400" y="895"/>
                  <a:pt x="399" y="895"/>
                </a:cubicBezTo>
                <a:cubicBezTo>
                  <a:pt x="399" y="895"/>
                  <a:pt x="398" y="895"/>
                  <a:pt x="399" y="894"/>
                </a:cubicBezTo>
                <a:cubicBezTo>
                  <a:pt x="399" y="893"/>
                  <a:pt x="399" y="892"/>
                  <a:pt x="400" y="892"/>
                </a:cubicBezTo>
                <a:cubicBezTo>
                  <a:pt x="400" y="892"/>
                  <a:pt x="401" y="893"/>
                  <a:pt x="401" y="892"/>
                </a:cubicBezTo>
                <a:cubicBezTo>
                  <a:pt x="401" y="892"/>
                  <a:pt x="400" y="891"/>
                  <a:pt x="400" y="891"/>
                </a:cubicBezTo>
                <a:cubicBezTo>
                  <a:pt x="400" y="891"/>
                  <a:pt x="399" y="892"/>
                  <a:pt x="399" y="892"/>
                </a:cubicBezTo>
                <a:cubicBezTo>
                  <a:pt x="398" y="892"/>
                  <a:pt x="398" y="892"/>
                  <a:pt x="397" y="892"/>
                </a:cubicBezTo>
                <a:cubicBezTo>
                  <a:pt x="397" y="892"/>
                  <a:pt x="396" y="893"/>
                  <a:pt x="396" y="893"/>
                </a:cubicBezTo>
                <a:cubicBezTo>
                  <a:pt x="396" y="893"/>
                  <a:pt x="397" y="894"/>
                  <a:pt x="397" y="894"/>
                </a:cubicBezTo>
                <a:cubicBezTo>
                  <a:pt x="398" y="894"/>
                  <a:pt x="398" y="895"/>
                  <a:pt x="397" y="895"/>
                </a:cubicBezTo>
                <a:cubicBezTo>
                  <a:pt x="396" y="896"/>
                  <a:pt x="396" y="895"/>
                  <a:pt x="395" y="895"/>
                </a:cubicBezTo>
                <a:cubicBezTo>
                  <a:pt x="394" y="895"/>
                  <a:pt x="394" y="896"/>
                  <a:pt x="394" y="896"/>
                </a:cubicBezTo>
                <a:cubicBezTo>
                  <a:pt x="394" y="897"/>
                  <a:pt x="394" y="898"/>
                  <a:pt x="394" y="898"/>
                </a:cubicBezTo>
                <a:cubicBezTo>
                  <a:pt x="394" y="899"/>
                  <a:pt x="394" y="898"/>
                  <a:pt x="394" y="899"/>
                </a:cubicBezTo>
                <a:cubicBezTo>
                  <a:pt x="394" y="899"/>
                  <a:pt x="394" y="900"/>
                  <a:pt x="394" y="900"/>
                </a:cubicBezTo>
                <a:cubicBezTo>
                  <a:pt x="395" y="901"/>
                  <a:pt x="394" y="900"/>
                  <a:pt x="393" y="900"/>
                </a:cubicBezTo>
                <a:cubicBezTo>
                  <a:pt x="393" y="899"/>
                  <a:pt x="393" y="898"/>
                  <a:pt x="392" y="898"/>
                </a:cubicBezTo>
                <a:cubicBezTo>
                  <a:pt x="391" y="898"/>
                  <a:pt x="391" y="899"/>
                  <a:pt x="391" y="899"/>
                </a:cubicBezTo>
                <a:cubicBezTo>
                  <a:pt x="390" y="899"/>
                  <a:pt x="389" y="899"/>
                  <a:pt x="389" y="899"/>
                </a:cubicBezTo>
                <a:cubicBezTo>
                  <a:pt x="388" y="900"/>
                  <a:pt x="387" y="900"/>
                  <a:pt x="386" y="901"/>
                </a:cubicBezTo>
                <a:cubicBezTo>
                  <a:pt x="386" y="901"/>
                  <a:pt x="385" y="901"/>
                  <a:pt x="384" y="901"/>
                </a:cubicBezTo>
                <a:cubicBezTo>
                  <a:pt x="383" y="901"/>
                  <a:pt x="382" y="901"/>
                  <a:pt x="381" y="901"/>
                </a:cubicBezTo>
                <a:cubicBezTo>
                  <a:pt x="381" y="900"/>
                  <a:pt x="382" y="900"/>
                  <a:pt x="382" y="900"/>
                </a:cubicBezTo>
                <a:cubicBezTo>
                  <a:pt x="383" y="900"/>
                  <a:pt x="383" y="900"/>
                  <a:pt x="384" y="899"/>
                </a:cubicBezTo>
                <a:cubicBezTo>
                  <a:pt x="385" y="899"/>
                  <a:pt x="385" y="899"/>
                  <a:pt x="386" y="899"/>
                </a:cubicBezTo>
                <a:cubicBezTo>
                  <a:pt x="387" y="899"/>
                  <a:pt x="388" y="899"/>
                  <a:pt x="388" y="899"/>
                </a:cubicBezTo>
                <a:cubicBezTo>
                  <a:pt x="389" y="898"/>
                  <a:pt x="389" y="898"/>
                  <a:pt x="388" y="898"/>
                </a:cubicBezTo>
                <a:cubicBezTo>
                  <a:pt x="387" y="898"/>
                  <a:pt x="387" y="898"/>
                  <a:pt x="386" y="898"/>
                </a:cubicBezTo>
                <a:cubicBezTo>
                  <a:pt x="385" y="898"/>
                  <a:pt x="383" y="896"/>
                  <a:pt x="382" y="897"/>
                </a:cubicBezTo>
                <a:cubicBezTo>
                  <a:pt x="382" y="898"/>
                  <a:pt x="381" y="898"/>
                  <a:pt x="381" y="899"/>
                </a:cubicBezTo>
                <a:cubicBezTo>
                  <a:pt x="381" y="899"/>
                  <a:pt x="380" y="899"/>
                  <a:pt x="380" y="900"/>
                </a:cubicBezTo>
                <a:cubicBezTo>
                  <a:pt x="378" y="901"/>
                  <a:pt x="378" y="902"/>
                  <a:pt x="378" y="903"/>
                </a:cubicBezTo>
                <a:cubicBezTo>
                  <a:pt x="377" y="904"/>
                  <a:pt x="376" y="905"/>
                  <a:pt x="376" y="906"/>
                </a:cubicBezTo>
                <a:cubicBezTo>
                  <a:pt x="375" y="906"/>
                  <a:pt x="375" y="907"/>
                  <a:pt x="374" y="907"/>
                </a:cubicBezTo>
                <a:cubicBezTo>
                  <a:pt x="374" y="907"/>
                  <a:pt x="373" y="907"/>
                  <a:pt x="372" y="907"/>
                </a:cubicBezTo>
                <a:cubicBezTo>
                  <a:pt x="372" y="907"/>
                  <a:pt x="372" y="907"/>
                  <a:pt x="372" y="906"/>
                </a:cubicBezTo>
                <a:cubicBezTo>
                  <a:pt x="371" y="906"/>
                  <a:pt x="369" y="906"/>
                  <a:pt x="368" y="906"/>
                </a:cubicBezTo>
                <a:cubicBezTo>
                  <a:pt x="368" y="907"/>
                  <a:pt x="367" y="907"/>
                  <a:pt x="367" y="908"/>
                </a:cubicBezTo>
                <a:cubicBezTo>
                  <a:pt x="366" y="908"/>
                  <a:pt x="364" y="909"/>
                  <a:pt x="363" y="909"/>
                </a:cubicBezTo>
                <a:cubicBezTo>
                  <a:pt x="362" y="910"/>
                  <a:pt x="361" y="911"/>
                  <a:pt x="359" y="911"/>
                </a:cubicBezTo>
                <a:cubicBezTo>
                  <a:pt x="358" y="912"/>
                  <a:pt x="356" y="912"/>
                  <a:pt x="355" y="912"/>
                </a:cubicBezTo>
                <a:cubicBezTo>
                  <a:pt x="354" y="912"/>
                  <a:pt x="350" y="912"/>
                  <a:pt x="350" y="911"/>
                </a:cubicBezTo>
                <a:cubicBezTo>
                  <a:pt x="349" y="910"/>
                  <a:pt x="350" y="908"/>
                  <a:pt x="351" y="908"/>
                </a:cubicBezTo>
                <a:cubicBezTo>
                  <a:pt x="352" y="906"/>
                  <a:pt x="352" y="905"/>
                  <a:pt x="352" y="904"/>
                </a:cubicBezTo>
                <a:cubicBezTo>
                  <a:pt x="353" y="904"/>
                  <a:pt x="353" y="903"/>
                  <a:pt x="353" y="903"/>
                </a:cubicBezTo>
                <a:cubicBezTo>
                  <a:pt x="354" y="902"/>
                  <a:pt x="354" y="902"/>
                  <a:pt x="355" y="901"/>
                </a:cubicBezTo>
                <a:cubicBezTo>
                  <a:pt x="356" y="900"/>
                  <a:pt x="352" y="900"/>
                  <a:pt x="351" y="900"/>
                </a:cubicBezTo>
                <a:cubicBezTo>
                  <a:pt x="350" y="900"/>
                  <a:pt x="350" y="900"/>
                  <a:pt x="349" y="900"/>
                </a:cubicBezTo>
                <a:cubicBezTo>
                  <a:pt x="348" y="901"/>
                  <a:pt x="347" y="902"/>
                  <a:pt x="345" y="902"/>
                </a:cubicBezTo>
                <a:cubicBezTo>
                  <a:pt x="345" y="902"/>
                  <a:pt x="344" y="901"/>
                  <a:pt x="344" y="901"/>
                </a:cubicBezTo>
                <a:cubicBezTo>
                  <a:pt x="343" y="901"/>
                  <a:pt x="343" y="900"/>
                  <a:pt x="342" y="900"/>
                </a:cubicBezTo>
                <a:cubicBezTo>
                  <a:pt x="341" y="900"/>
                  <a:pt x="340" y="898"/>
                  <a:pt x="339" y="898"/>
                </a:cubicBezTo>
                <a:cubicBezTo>
                  <a:pt x="338" y="898"/>
                  <a:pt x="338" y="899"/>
                  <a:pt x="337" y="899"/>
                </a:cubicBezTo>
                <a:cubicBezTo>
                  <a:pt x="336" y="899"/>
                  <a:pt x="336" y="899"/>
                  <a:pt x="336" y="898"/>
                </a:cubicBezTo>
                <a:cubicBezTo>
                  <a:pt x="335" y="897"/>
                  <a:pt x="333" y="898"/>
                  <a:pt x="332" y="897"/>
                </a:cubicBezTo>
                <a:cubicBezTo>
                  <a:pt x="331" y="896"/>
                  <a:pt x="333" y="895"/>
                  <a:pt x="333" y="894"/>
                </a:cubicBezTo>
                <a:cubicBezTo>
                  <a:pt x="333" y="893"/>
                  <a:pt x="332" y="892"/>
                  <a:pt x="332" y="891"/>
                </a:cubicBezTo>
                <a:cubicBezTo>
                  <a:pt x="332" y="890"/>
                  <a:pt x="333" y="889"/>
                  <a:pt x="332" y="889"/>
                </a:cubicBezTo>
                <a:cubicBezTo>
                  <a:pt x="331" y="888"/>
                  <a:pt x="331" y="889"/>
                  <a:pt x="331" y="889"/>
                </a:cubicBezTo>
                <a:cubicBezTo>
                  <a:pt x="330" y="890"/>
                  <a:pt x="329" y="889"/>
                  <a:pt x="329" y="889"/>
                </a:cubicBezTo>
                <a:cubicBezTo>
                  <a:pt x="327" y="887"/>
                  <a:pt x="325" y="889"/>
                  <a:pt x="323" y="889"/>
                </a:cubicBezTo>
                <a:cubicBezTo>
                  <a:pt x="323" y="888"/>
                  <a:pt x="323" y="888"/>
                  <a:pt x="324" y="887"/>
                </a:cubicBezTo>
                <a:cubicBezTo>
                  <a:pt x="324" y="887"/>
                  <a:pt x="324" y="887"/>
                  <a:pt x="324" y="886"/>
                </a:cubicBezTo>
                <a:cubicBezTo>
                  <a:pt x="324" y="886"/>
                  <a:pt x="326" y="885"/>
                  <a:pt x="326" y="885"/>
                </a:cubicBezTo>
                <a:cubicBezTo>
                  <a:pt x="327" y="887"/>
                  <a:pt x="329" y="885"/>
                  <a:pt x="327" y="884"/>
                </a:cubicBezTo>
                <a:cubicBezTo>
                  <a:pt x="327" y="884"/>
                  <a:pt x="326" y="884"/>
                  <a:pt x="326" y="883"/>
                </a:cubicBezTo>
                <a:cubicBezTo>
                  <a:pt x="326" y="882"/>
                  <a:pt x="327" y="882"/>
                  <a:pt x="327" y="882"/>
                </a:cubicBezTo>
                <a:cubicBezTo>
                  <a:pt x="328" y="882"/>
                  <a:pt x="327" y="883"/>
                  <a:pt x="328" y="884"/>
                </a:cubicBezTo>
                <a:cubicBezTo>
                  <a:pt x="329" y="884"/>
                  <a:pt x="329" y="884"/>
                  <a:pt x="330" y="885"/>
                </a:cubicBezTo>
                <a:cubicBezTo>
                  <a:pt x="330" y="886"/>
                  <a:pt x="331" y="888"/>
                  <a:pt x="332" y="887"/>
                </a:cubicBezTo>
                <a:cubicBezTo>
                  <a:pt x="332" y="886"/>
                  <a:pt x="332" y="887"/>
                  <a:pt x="332" y="886"/>
                </a:cubicBezTo>
                <a:cubicBezTo>
                  <a:pt x="332" y="886"/>
                  <a:pt x="332" y="885"/>
                  <a:pt x="333" y="885"/>
                </a:cubicBezTo>
                <a:cubicBezTo>
                  <a:pt x="333" y="884"/>
                  <a:pt x="334" y="884"/>
                  <a:pt x="333" y="884"/>
                </a:cubicBezTo>
                <a:cubicBezTo>
                  <a:pt x="333" y="883"/>
                  <a:pt x="332" y="883"/>
                  <a:pt x="331" y="883"/>
                </a:cubicBezTo>
                <a:cubicBezTo>
                  <a:pt x="331" y="882"/>
                  <a:pt x="331" y="882"/>
                  <a:pt x="330" y="881"/>
                </a:cubicBezTo>
                <a:cubicBezTo>
                  <a:pt x="330" y="881"/>
                  <a:pt x="329" y="881"/>
                  <a:pt x="328" y="881"/>
                </a:cubicBezTo>
                <a:cubicBezTo>
                  <a:pt x="327" y="881"/>
                  <a:pt x="327" y="881"/>
                  <a:pt x="326" y="881"/>
                </a:cubicBezTo>
                <a:cubicBezTo>
                  <a:pt x="326" y="881"/>
                  <a:pt x="326" y="882"/>
                  <a:pt x="325" y="882"/>
                </a:cubicBezTo>
                <a:cubicBezTo>
                  <a:pt x="324" y="883"/>
                  <a:pt x="324" y="882"/>
                  <a:pt x="323" y="882"/>
                </a:cubicBezTo>
                <a:cubicBezTo>
                  <a:pt x="323" y="881"/>
                  <a:pt x="322" y="882"/>
                  <a:pt x="322" y="881"/>
                </a:cubicBezTo>
                <a:cubicBezTo>
                  <a:pt x="322" y="880"/>
                  <a:pt x="322" y="880"/>
                  <a:pt x="323" y="879"/>
                </a:cubicBezTo>
                <a:cubicBezTo>
                  <a:pt x="323" y="879"/>
                  <a:pt x="323" y="878"/>
                  <a:pt x="324" y="878"/>
                </a:cubicBezTo>
                <a:cubicBezTo>
                  <a:pt x="325" y="878"/>
                  <a:pt x="325" y="879"/>
                  <a:pt x="326" y="878"/>
                </a:cubicBezTo>
                <a:cubicBezTo>
                  <a:pt x="327" y="878"/>
                  <a:pt x="327" y="876"/>
                  <a:pt x="326" y="875"/>
                </a:cubicBezTo>
                <a:cubicBezTo>
                  <a:pt x="326" y="875"/>
                  <a:pt x="325" y="874"/>
                  <a:pt x="325" y="874"/>
                </a:cubicBezTo>
                <a:cubicBezTo>
                  <a:pt x="324" y="873"/>
                  <a:pt x="325" y="872"/>
                  <a:pt x="324" y="871"/>
                </a:cubicBezTo>
                <a:cubicBezTo>
                  <a:pt x="324" y="870"/>
                  <a:pt x="324" y="869"/>
                  <a:pt x="324" y="869"/>
                </a:cubicBezTo>
                <a:cubicBezTo>
                  <a:pt x="325" y="868"/>
                  <a:pt x="325" y="868"/>
                  <a:pt x="326" y="868"/>
                </a:cubicBezTo>
                <a:cubicBezTo>
                  <a:pt x="326" y="867"/>
                  <a:pt x="327" y="867"/>
                  <a:pt x="327" y="866"/>
                </a:cubicBezTo>
                <a:cubicBezTo>
                  <a:pt x="327" y="865"/>
                  <a:pt x="327" y="865"/>
                  <a:pt x="326" y="865"/>
                </a:cubicBezTo>
                <a:cubicBezTo>
                  <a:pt x="325" y="864"/>
                  <a:pt x="325" y="864"/>
                  <a:pt x="326" y="863"/>
                </a:cubicBezTo>
                <a:cubicBezTo>
                  <a:pt x="327" y="863"/>
                  <a:pt x="327" y="864"/>
                  <a:pt x="328" y="864"/>
                </a:cubicBezTo>
                <a:cubicBezTo>
                  <a:pt x="329" y="864"/>
                  <a:pt x="330" y="864"/>
                  <a:pt x="330" y="864"/>
                </a:cubicBezTo>
                <a:cubicBezTo>
                  <a:pt x="332" y="863"/>
                  <a:pt x="333" y="863"/>
                  <a:pt x="333" y="862"/>
                </a:cubicBezTo>
                <a:cubicBezTo>
                  <a:pt x="333" y="861"/>
                  <a:pt x="332" y="858"/>
                  <a:pt x="334" y="859"/>
                </a:cubicBezTo>
                <a:cubicBezTo>
                  <a:pt x="335" y="860"/>
                  <a:pt x="336" y="861"/>
                  <a:pt x="337" y="859"/>
                </a:cubicBezTo>
                <a:cubicBezTo>
                  <a:pt x="337" y="859"/>
                  <a:pt x="337" y="858"/>
                  <a:pt x="337" y="857"/>
                </a:cubicBezTo>
                <a:cubicBezTo>
                  <a:pt x="337" y="856"/>
                  <a:pt x="337" y="856"/>
                  <a:pt x="338" y="855"/>
                </a:cubicBezTo>
                <a:cubicBezTo>
                  <a:pt x="339" y="854"/>
                  <a:pt x="338" y="853"/>
                  <a:pt x="338" y="851"/>
                </a:cubicBezTo>
                <a:cubicBezTo>
                  <a:pt x="339" y="851"/>
                  <a:pt x="339" y="850"/>
                  <a:pt x="339" y="850"/>
                </a:cubicBezTo>
                <a:cubicBezTo>
                  <a:pt x="340" y="849"/>
                  <a:pt x="339" y="848"/>
                  <a:pt x="340" y="848"/>
                </a:cubicBezTo>
                <a:cubicBezTo>
                  <a:pt x="341" y="848"/>
                  <a:pt x="342" y="848"/>
                  <a:pt x="341" y="849"/>
                </a:cubicBezTo>
                <a:cubicBezTo>
                  <a:pt x="341" y="849"/>
                  <a:pt x="340" y="849"/>
                  <a:pt x="340" y="850"/>
                </a:cubicBezTo>
                <a:cubicBezTo>
                  <a:pt x="340" y="851"/>
                  <a:pt x="341" y="851"/>
                  <a:pt x="341" y="851"/>
                </a:cubicBezTo>
                <a:cubicBezTo>
                  <a:pt x="342" y="852"/>
                  <a:pt x="342" y="852"/>
                  <a:pt x="342" y="853"/>
                </a:cubicBezTo>
                <a:cubicBezTo>
                  <a:pt x="344" y="854"/>
                  <a:pt x="345" y="852"/>
                  <a:pt x="345" y="851"/>
                </a:cubicBezTo>
                <a:cubicBezTo>
                  <a:pt x="346" y="850"/>
                  <a:pt x="348" y="849"/>
                  <a:pt x="348" y="848"/>
                </a:cubicBezTo>
                <a:cubicBezTo>
                  <a:pt x="349" y="847"/>
                  <a:pt x="349" y="847"/>
                  <a:pt x="349" y="846"/>
                </a:cubicBezTo>
                <a:cubicBezTo>
                  <a:pt x="349" y="845"/>
                  <a:pt x="350" y="845"/>
                  <a:pt x="350" y="844"/>
                </a:cubicBezTo>
                <a:cubicBezTo>
                  <a:pt x="351" y="843"/>
                  <a:pt x="349" y="842"/>
                  <a:pt x="348" y="842"/>
                </a:cubicBezTo>
                <a:cubicBezTo>
                  <a:pt x="347" y="842"/>
                  <a:pt x="347" y="841"/>
                  <a:pt x="346" y="841"/>
                </a:cubicBezTo>
                <a:cubicBezTo>
                  <a:pt x="345" y="841"/>
                  <a:pt x="343" y="842"/>
                  <a:pt x="342" y="840"/>
                </a:cubicBezTo>
                <a:cubicBezTo>
                  <a:pt x="342" y="840"/>
                  <a:pt x="341" y="839"/>
                  <a:pt x="340" y="839"/>
                </a:cubicBezTo>
                <a:cubicBezTo>
                  <a:pt x="340" y="839"/>
                  <a:pt x="339" y="840"/>
                  <a:pt x="339" y="839"/>
                </a:cubicBezTo>
                <a:cubicBezTo>
                  <a:pt x="338" y="838"/>
                  <a:pt x="339" y="837"/>
                  <a:pt x="339" y="837"/>
                </a:cubicBezTo>
                <a:cubicBezTo>
                  <a:pt x="338" y="836"/>
                  <a:pt x="337" y="836"/>
                  <a:pt x="337" y="836"/>
                </a:cubicBezTo>
                <a:cubicBezTo>
                  <a:pt x="336" y="835"/>
                  <a:pt x="337" y="835"/>
                  <a:pt x="338" y="835"/>
                </a:cubicBezTo>
                <a:cubicBezTo>
                  <a:pt x="339" y="834"/>
                  <a:pt x="339" y="832"/>
                  <a:pt x="339" y="831"/>
                </a:cubicBezTo>
                <a:cubicBezTo>
                  <a:pt x="339" y="830"/>
                  <a:pt x="339" y="828"/>
                  <a:pt x="338" y="828"/>
                </a:cubicBezTo>
                <a:cubicBezTo>
                  <a:pt x="337" y="827"/>
                  <a:pt x="337" y="827"/>
                  <a:pt x="336" y="827"/>
                </a:cubicBezTo>
                <a:cubicBezTo>
                  <a:pt x="334" y="827"/>
                  <a:pt x="332" y="827"/>
                  <a:pt x="331" y="827"/>
                </a:cubicBezTo>
                <a:cubicBezTo>
                  <a:pt x="330" y="827"/>
                  <a:pt x="329" y="826"/>
                  <a:pt x="328" y="827"/>
                </a:cubicBezTo>
                <a:cubicBezTo>
                  <a:pt x="328" y="827"/>
                  <a:pt x="327" y="827"/>
                  <a:pt x="326" y="827"/>
                </a:cubicBezTo>
                <a:cubicBezTo>
                  <a:pt x="325" y="828"/>
                  <a:pt x="324" y="827"/>
                  <a:pt x="323" y="826"/>
                </a:cubicBezTo>
                <a:cubicBezTo>
                  <a:pt x="322" y="825"/>
                  <a:pt x="325" y="826"/>
                  <a:pt x="326" y="826"/>
                </a:cubicBezTo>
                <a:cubicBezTo>
                  <a:pt x="328" y="826"/>
                  <a:pt x="329" y="826"/>
                  <a:pt x="330" y="826"/>
                </a:cubicBezTo>
                <a:cubicBezTo>
                  <a:pt x="332" y="825"/>
                  <a:pt x="333" y="825"/>
                  <a:pt x="335" y="825"/>
                </a:cubicBezTo>
                <a:cubicBezTo>
                  <a:pt x="336" y="825"/>
                  <a:pt x="338" y="826"/>
                  <a:pt x="339" y="826"/>
                </a:cubicBezTo>
                <a:cubicBezTo>
                  <a:pt x="340" y="825"/>
                  <a:pt x="341" y="824"/>
                  <a:pt x="341" y="822"/>
                </a:cubicBezTo>
                <a:cubicBezTo>
                  <a:pt x="342" y="821"/>
                  <a:pt x="343" y="820"/>
                  <a:pt x="343" y="818"/>
                </a:cubicBezTo>
                <a:cubicBezTo>
                  <a:pt x="343" y="817"/>
                  <a:pt x="343" y="815"/>
                  <a:pt x="342" y="814"/>
                </a:cubicBezTo>
                <a:cubicBezTo>
                  <a:pt x="341" y="813"/>
                  <a:pt x="340" y="811"/>
                  <a:pt x="342" y="810"/>
                </a:cubicBezTo>
                <a:cubicBezTo>
                  <a:pt x="342" y="810"/>
                  <a:pt x="343" y="810"/>
                  <a:pt x="343" y="809"/>
                </a:cubicBezTo>
                <a:cubicBezTo>
                  <a:pt x="344" y="809"/>
                  <a:pt x="344" y="808"/>
                  <a:pt x="344" y="808"/>
                </a:cubicBezTo>
                <a:cubicBezTo>
                  <a:pt x="345" y="808"/>
                  <a:pt x="346" y="807"/>
                  <a:pt x="345" y="807"/>
                </a:cubicBezTo>
                <a:cubicBezTo>
                  <a:pt x="345" y="806"/>
                  <a:pt x="344" y="806"/>
                  <a:pt x="344" y="807"/>
                </a:cubicBezTo>
                <a:cubicBezTo>
                  <a:pt x="342" y="808"/>
                  <a:pt x="341" y="808"/>
                  <a:pt x="340" y="809"/>
                </a:cubicBezTo>
                <a:cubicBezTo>
                  <a:pt x="339" y="810"/>
                  <a:pt x="337" y="810"/>
                  <a:pt x="336" y="811"/>
                </a:cubicBezTo>
                <a:cubicBezTo>
                  <a:pt x="335" y="811"/>
                  <a:pt x="334" y="812"/>
                  <a:pt x="332" y="812"/>
                </a:cubicBezTo>
                <a:cubicBezTo>
                  <a:pt x="331" y="813"/>
                  <a:pt x="330" y="812"/>
                  <a:pt x="329" y="813"/>
                </a:cubicBezTo>
                <a:cubicBezTo>
                  <a:pt x="328" y="814"/>
                  <a:pt x="327" y="815"/>
                  <a:pt x="326" y="816"/>
                </a:cubicBezTo>
                <a:cubicBezTo>
                  <a:pt x="326" y="817"/>
                  <a:pt x="325" y="819"/>
                  <a:pt x="324" y="820"/>
                </a:cubicBezTo>
                <a:cubicBezTo>
                  <a:pt x="324" y="821"/>
                  <a:pt x="323" y="822"/>
                  <a:pt x="322" y="823"/>
                </a:cubicBezTo>
                <a:cubicBezTo>
                  <a:pt x="321" y="823"/>
                  <a:pt x="320" y="823"/>
                  <a:pt x="319" y="823"/>
                </a:cubicBezTo>
                <a:cubicBezTo>
                  <a:pt x="318" y="824"/>
                  <a:pt x="317" y="824"/>
                  <a:pt x="317" y="824"/>
                </a:cubicBezTo>
                <a:cubicBezTo>
                  <a:pt x="315" y="823"/>
                  <a:pt x="313" y="824"/>
                  <a:pt x="311" y="824"/>
                </a:cubicBezTo>
                <a:cubicBezTo>
                  <a:pt x="310" y="823"/>
                  <a:pt x="308" y="823"/>
                  <a:pt x="306" y="824"/>
                </a:cubicBezTo>
                <a:cubicBezTo>
                  <a:pt x="303" y="825"/>
                  <a:pt x="302" y="828"/>
                  <a:pt x="300" y="830"/>
                </a:cubicBezTo>
                <a:cubicBezTo>
                  <a:pt x="299" y="831"/>
                  <a:pt x="299" y="832"/>
                  <a:pt x="298" y="834"/>
                </a:cubicBezTo>
                <a:cubicBezTo>
                  <a:pt x="298" y="835"/>
                  <a:pt x="298" y="836"/>
                  <a:pt x="300" y="837"/>
                </a:cubicBezTo>
                <a:cubicBezTo>
                  <a:pt x="300" y="837"/>
                  <a:pt x="301" y="837"/>
                  <a:pt x="301" y="838"/>
                </a:cubicBezTo>
                <a:cubicBezTo>
                  <a:pt x="302" y="838"/>
                  <a:pt x="302" y="838"/>
                  <a:pt x="303" y="838"/>
                </a:cubicBezTo>
                <a:cubicBezTo>
                  <a:pt x="303" y="838"/>
                  <a:pt x="304" y="839"/>
                  <a:pt x="305" y="839"/>
                </a:cubicBezTo>
                <a:cubicBezTo>
                  <a:pt x="305" y="838"/>
                  <a:pt x="304" y="838"/>
                  <a:pt x="304" y="838"/>
                </a:cubicBezTo>
                <a:cubicBezTo>
                  <a:pt x="302" y="837"/>
                  <a:pt x="301" y="836"/>
                  <a:pt x="302" y="835"/>
                </a:cubicBezTo>
                <a:cubicBezTo>
                  <a:pt x="303" y="834"/>
                  <a:pt x="304" y="834"/>
                  <a:pt x="304" y="834"/>
                </a:cubicBezTo>
                <a:cubicBezTo>
                  <a:pt x="305" y="835"/>
                  <a:pt x="305" y="835"/>
                  <a:pt x="305" y="836"/>
                </a:cubicBezTo>
                <a:cubicBezTo>
                  <a:pt x="306" y="837"/>
                  <a:pt x="306" y="836"/>
                  <a:pt x="307" y="836"/>
                </a:cubicBezTo>
                <a:cubicBezTo>
                  <a:pt x="308" y="836"/>
                  <a:pt x="308" y="837"/>
                  <a:pt x="309" y="836"/>
                </a:cubicBezTo>
                <a:cubicBezTo>
                  <a:pt x="310" y="836"/>
                  <a:pt x="309" y="835"/>
                  <a:pt x="310" y="834"/>
                </a:cubicBezTo>
                <a:cubicBezTo>
                  <a:pt x="310" y="834"/>
                  <a:pt x="310" y="833"/>
                  <a:pt x="310" y="833"/>
                </a:cubicBezTo>
                <a:cubicBezTo>
                  <a:pt x="311" y="832"/>
                  <a:pt x="310" y="831"/>
                  <a:pt x="310" y="831"/>
                </a:cubicBezTo>
                <a:cubicBezTo>
                  <a:pt x="310" y="830"/>
                  <a:pt x="311" y="830"/>
                  <a:pt x="311" y="829"/>
                </a:cubicBezTo>
                <a:cubicBezTo>
                  <a:pt x="312" y="829"/>
                  <a:pt x="312" y="829"/>
                  <a:pt x="313" y="828"/>
                </a:cubicBezTo>
                <a:cubicBezTo>
                  <a:pt x="313" y="827"/>
                  <a:pt x="313" y="827"/>
                  <a:pt x="314" y="827"/>
                </a:cubicBezTo>
                <a:cubicBezTo>
                  <a:pt x="315" y="826"/>
                  <a:pt x="316" y="827"/>
                  <a:pt x="316" y="827"/>
                </a:cubicBezTo>
                <a:cubicBezTo>
                  <a:pt x="317" y="827"/>
                  <a:pt x="318" y="827"/>
                  <a:pt x="318" y="827"/>
                </a:cubicBezTo>
                <a:cubicBezTo>
                  <a:pt x="319" y="827"/>
                  <a:pt x="320" y="826"/>
                  <a:pt x="320" y="827"/>
                </a:cubicBezTo>
                <a:cubicBezTo>
                  <a:pt x="321" y="827"/>
                  <a:pt x="320" y="828"/>
                  <a:pt x="320" y="829"/>
                </a:cubicBezTo>
                <a:cubicBezTo>
                  <a:pt x="319" y="829"/>
                  <a:pt x="319" y="829"/>
                  <a:pt x="318" y="830"/>
                </a:cubicBezTo>
                <a:cubicBezTo>
                  <a:pt x="318" y="830"/>
                  <a:pt x="318" y="831"/>
                  <a:pt x="317" y="832"/>
                </a:cubicBezTo>
                <a:cubicBezTo>
                  <a:pt x="317" y="832"/>
                  <a:pt x="317" y="833"/>
                  <a:pt x="316" y="833"/>
                </a:cubicBezTo>
                <a:cubicBezTo>
                  <a:pt x="316" y="834"/>
                  <a:pt x="316" y="834"/>
                  <a:pt x="316" y="835"/>
                </a:cubicBezTo>
                <a:cubicBezTo>
                  <a:pt x="317" y="836"/>
                  <a:pt x="316" y="836"/>
                  <a:pt x="317" y="837"/>
                </a:cubicBezTo>
                <a:cubicBezTo>
                  <a:pt x="318" y="837"/>
                  <a:pt x="318" y="836"/>
                  <a:pt x="319" y="837"/>
                </a:cubicBezTo>
                <a:cubicBezTo>
                  <a:pt x="319" y="838"/>
                  <a:pt x="321" y="840"/>
                  <a:pt x="319" y="840"/>
                </a:cubicBezTo>
                <a:cubicBezTo>
                  <a:pt x="319" y="840"/>
                  <a:pt x="319" y="840"/>
                  <a:pt x="318" y="839"/>
                </a:cubicBezTo>
                <a:cubicBezTo>
                  <a:pt x="318" y="839"/>
                  <a:pt x="317" y="839"/>
                  <a:pt x="316" y="839"/>
                </a:cubicBezTo>
                <a:cubicBezTo>
                  <a:pt x="316" y="839"/>
                  <a:pt x="315" y="839"/>
                  <a:pt x="315" y="838"/>
                </a:cubicBezTo>
                <a:cubicBezTo>
                  <a:pt x="314" y="837"/>
                  <a:pt x="315" y="837"/>
                  <a:pt x="315" y="837"/>
                </a:cubicBezTo>
                <a:cubicBezTo>
                  <a:pt x="316" y="836"/>
                  <a:pt x="316" y="835"/>
                  <a:pt x="315" y="835"/>
                </a:cubicBezTo>
                <a:cubicBezTo>
                  <a:pt x="315" y="835"/>
                  <a:pt x="315" y="835"/>
                  <a:pt x="314" y="834"/>
                </a:cubicBezTo>
                <a:cubicBezTo>
                  <a:pt x="314" y="834"/>
                  <a:pt x="314" y="834"/>
                  <a:pt x="314" y="834"/>
                </a:cubicBezTo>
                <a:cubicBezTo>
                  <a:pt x="313" y="834"/>
                  <a:pt x="312" y="833"/>
                  <a:pt x="312" y="833"/>
                </a:cubicBezTo>
                <a:cubicBezTo>
                  <a:pt x="311" y="834"/>
                  <a:pt x="311" y="834"/>
                  <a:pt x="311" y="835"/>
                </a:cubicBezTo>
                <a:cubicBezTo>
                  <a:pt x="310" y="836"/>
                  <a:pt x="309" y="837"/>
                  <a:pt x="308" y="837"/>
                </a:cubicBezTo>
                <a:cubicBezTo>
                  <a:pt x="307" y="837"/>
                  <a:pt x="306" y="837"/>
                  <a:pt x="306" y="838"/>
                </a:cubicBezTo>
                <a:cubicBezTo>
                  <a:pt x="306" y="838"/>
                  <a:pt x="307" y="838"/>
                  <a:pt x="307" y="839"/>
                </a:cubicBezTo>
                <a:cubicBezTo>
                  <a:pt x="307" y="839"/>
                  <a:pt x="307" y="840"/>
                  <a:pt x="307" y="840"/>
                </a:cubicBezTo>
                <a:cubicBezTo>
                  <a:pt x="307" y="840"/>
                  <a:pt x="308" y="840"/>
                  <a:pt x="308" y="841"/>
                </a:cubicBezTo>
                <a:cubicBezTo>
                  <a:pt x="308" y="842"/>
                  <a:pt x="307" y="842"/>
                  <a:pt x="306" y="841"/>
                </a:cubicBezTo>
                <a:cubicBezTo>
                  <a:pt x="306" y="841"/>
                  <a:pt x="305" y="841"/>
                  <a:pt x="304" y="841"/>
                </a:cubicBezTo>
                <a:cubicBezTo>
                  <a:pt x="303" y="841"/>
                  <a:pt x="303" y="840"/>
                  <a:pt x="302" y="839"/>
                </a:cubicBezTo>
                <a:cubicBezTo>
                  <a:pt x="301" y="839"/>
                  <a:pt x="301" y="839"/>
                  <a:pt x="300" y="839"/>
                </a:cubicBezTo>
                <a:cubicBezTo>
                  <a:pt x="300" y="838"/>
                  <a:pt x="299" y="838"/>
                  <a:pt x="299" y="837"/>
                </a:cubicBezTo>
                <a:cubicBezTo>
                  <a:pt x="298" y="837"/>
                  <a:pt x="298" y="836"/>
                  <a:pt x="298" y="836"/>
                </a:cubicBezTo>
                <a:cubicBezTo>
                  <a:pt x="297" y="836"/>
                  <a:pt x="297" y="837"/>
                  <a:pt x="297" y="838"/>
                </a:cubicBezTo>
                <a:cubicBezTo>
                  <a:pt x="297" y="839"/>
                  <a:pt x="296" y="839"/>
                  <a:pt x="296" y="839"/>
                </a:cubicBezTo>
                <a:cubicBezTo>
                  <a:pt x="295" y="840"/>
                  <a:pt x="295" y="840"/>
                  <a:pt x="295" y="841"/>
                </a:cubicBezTo>
                <a:cubicBezTo>
                  <a:pt x="295" y="841"/>
                  <a:pt x="295" y="842"/>
                  <a:pt x="295" y="843"/>
                </a:cubicBezTo>
                <a:cubicBezTo>
                  <a:pt x="295" y="844"/>
                  <a:pt x="296" y="846"/>
                  <a:pt x="296" y="847"/>
                </a:cubicBezTo>
                <a:cubicBezTo>
                  <a:pt x="296" y="848"/>
                  <a:pt x="296" y="849"/>
                  <a:pt x="296" y="849"/>
                </a:cubicBezTo>
                <a:cubicBezTo>
                  <a:pt x="296" y="850"/>
                  <a:pt x="295" y="851"/>
                  <a:pt x="295" y="851"/>
                </a:cubicBezTo>
                <a:cubicBezTo>
                  <a:pt x="295" y="852"/>
                  <a:pt x="295" y="855"/>
                  <a:pt x="296" y="855"/>
                </a:cubicBezTo>
                <a:cubicBezTo>
                  <a:pt x="297" y="855"/>
                  <a:pt x="296" y="852"/>
                  <a:pt x="298" y="853"/>
                </a:cubicBezTo>
                <a:cubicBezTo>
                  <a:pt x="299" y="854"/>
                  <a:pt x="299" y="854"/>
                  <a:pt x="299" y="855"/>
                </a:cubicBezTo>
                <a:cubicBezTo>
                  <a:pt x="299" y="855"/>
                  <a:pt x="300" y="856"/>
                  <a:pt x="300" y="857"/>
                </a:cubicBezTo>
                <a:cubicBezTo>
                  <a:pt x="300" y="857"/>
                  <a:pt x="299" y="857"/>
                  <a:pt x="298" y="857"/>
                </a:cubicBezTo>
                <a:cubicBezTo>
                  <a:pt x="297" y="858"/>
                  <a:pt x="297" y="857"/>
                  <a:pt x="297" y="857"/>
                </a:cubicBezTo>
                <a:cubicBezTo>
                  <a:pt x="295" y="856"/>
                  <a:pt x="296" y="858"/>
                  <a:pt x="296" y="859"/>
                </a:cubicBezTo>
                <a:cubicBezTo>
                  <a:pt x="297" y="860"/>
                  <a:pt x="296" y="862"/>
                  <a:pt x="296" y="863"/>
                </a:cubicBezTo>
                <a:cubicBezTo>
                  <a:pt x="296" y="864"/>
                  <a:pt x="296" y="865"/>
                  <a:pt x="296" y="866"/>
                </a:cubicBezTo>
                <a:cubicBezTo>
                  <a:pt x="296" y="866"/>
                  <a:pt x="295" y="867"/>
                  <a:pt x="295" y="868"/>
                </a:cubicBezTo>
                <a:cubicBezTo>
                  <a:pt x="296" y="868"/>
                  <a:pt x="296" y="868"/>
                  <a:pt x="297" y="869"/>
                </a:cubicBezTo>
                <a:cubicBezTo>
                  <a:pt x="297" y="869"/>
                  <a:pt x="297" y="870"/>
                  <a:pt x="298" y="871"/>
                </a:cubicBezTo>
                <a:cubicBezTo>
                  <a:pt x="299" y="871"/>
                  <a:pt x="299" y="870"/>
                  <a:pt x="299" y="870"/>
                </a:cubicBezTo>
                <a:cubicBezTo>
                  <a:pt x="299" y="869"/>
                  <a:pt x="298" y="869"/>
                  <a:pt x="298" y="868"/>
                </a:cubicBezTo>
                <a:cubicBezTo>
                  <a:pt x="298" y="867"/>
                  <a:pt x="299" y="867"/>
                  <a:pt x="300" y="867"/>
                </a:cubicBezTo>
                <a:cubicBezTo>
                  <a:pt x="301" y="867"/>
                  <a:pt x="301" y="868"/>
                  <a:pt x="301" y="868"/>
                </a:cubicBezTo>
                <a:cubicBezTo>
                  <a:pt x="302" y="869"/>
                  <a:pt x="303" y="869"/>
                  <a:pt x="303" y="869"/>
                </a:cubicBezTo>
                <a:cubicBezTo>
                  <a:pt x="305" y="870"/>
                  <a:pt x="304" y="872"/>
                  <a:pt x="305" y="873"/>
                </a:cubicBezTo>
                <a:cubicBezTo>
                  <a:pt x="305" y="874"/>
                  <a:pt x="306" y="874"/>
                  <a:pt x="306" y="874"/>
                </a:cubicBezTo>
                <a:cubicBezTo>
                  <a:pt x="307" y="875"/>
                  <a:pt x="307" y="876"/>
                  <a:pt x="306" y="877"/>
                </a:cubicBezTo>
                <a:cubicBezTo>
                  <a:pt x="306" y="877"/>
                  <a:pt x="306" y="877"/>
                  <a:pt x="306" y="877"/>
                </a:cubicBezTo>
                <a:cubicBezTo>
                  <a:pt x="305" y="878"/>
                  <a:pt x="305" y="878"/>
                  <a:pt x="305" y="879"/>
                </a:cubicBezTo>
                <a:cubicBezTo>
                  <a:pt x="304" y="880"/>
                  <a:pt x="303" y="877"/>
                  <a:pt x="302" y="878"/>
                </a:cubicBezTo>
                <a:cubicBezTo>
                  <a:pt x="302" y="878"/>
                  <a:pt x="302" y="879"/>
                  <a:pt x="302" y="879"/>
                </a:cubicBezTo>
                <a:cubicBezTo>
                  <a:pt x="302" y="880"/>
                  <a:pt x="302" y="880"/>
                  <a:pt x="303" y="880"/>
                </a:cubicBezTo>
                <a:cubicBezTo>
                  <a:pt x="303" y="880"/>
                  <a:pt x="303" y="880"/>
                  <a:pt x="304" y="880"/>
                </a:cubicBezTo>
                <a:cubicBezTo>
                  <a:pt x="304" y="880"/>
                  <a:pt x="305" y="882"/>
                  <a:pt x="305" y="881"/>
                </a:cubicBezTo>
                <a:cubicBezTo>
                  <a:pt x="306" y="879"/>
                  <a:pt x="306" y="883"/>
                  <a:pt x="305" y="883"/>
                </a:cubicBezTo>
                <a:cubicBezTo>
                  <a:pt x="305" y="884"/>
                  <a:pt x="305" y="884"/>
                  <a:pt x="305" y="885"/>
                </a:cubicBezTo>
                <a:cubicBezTo>
                  <a:pt x="305" y="886"/>
                  <a:pt x="305" y="886"/>
                  <a:pt x="304" y="886"/>
                </a:cubicBezTo>
                <a:cubicBezTo>
                  <a:pt x="303" y="886"/>
                  <a:pt x="302" y="886"/>
                  <a:pt x="301" y="886"/>
                </a:cubicBezTo>
                <a:cubicBezTo>
                  <a:pt x="299" y="886"/>
                  <a:pt x="301" y="883"/>
                  <a:pt x="302" y="882"/>
                </a:cubicBezTo>
                <a:cubicBezTo>
                  <a:pt x="302" y="882"/>
                  <a:pt x="302" y="881"/>
                  <a:pt x="301" y="881"/>
                </a:cubicBezTo>
                <a:cubicBezTo>
                  <a:pt x="300" y="881"/>
                  <a:pt x="300" y="882"/>
                  <a:pt x="300" y="882"/>
                </a:cubicBezTo>
                <a:cubicBezTo>
                  <a:pt x="300" y="884"/>
                  <a:pt x="299" y="884"/>
                  <a:pt x="299" y="886"/>
                </a:cubicBezTo>
                <a:cubicBezTo>
                  <a:pt x="298" y="887"/>
                  <a:pt x="298" y="889"/>
                  <a:pt x="299" y="890"/>
                </a:cubicBezTo>
                <a:cubicBezTo>
                  <a:pt x="300" y="892"/>
                  <a:pt x="299" y="888"/>
                  <a:pt x="300" y="887"/>
                </a:cubicBezTo>
                <a:cubicBezTo>
                  <a:pt x="300" y="886"/>
                  <a:pt x="302" y="887"/>
                  <a:pt x="303" y="887"/>
                </a:cubicBezTo>
                <a:cubicBezTo>
                  <a:pt x="304" y="887"/>
                  <a:pt x="306" y="886"/>
                  <a:pt x="307" y="888"/>
                </a:cubicBezTo>
                <a:cubicBezTo>
                  <a:pt x="307" y="888"/>
                  <a:pt x="307" y="889"/>
                  <a:pt x="307" y="890"/>
                </a:cubicBezTo>
                <a:cubicBezTo>
                  <a:pt x="308" y="890"/>
                  <a:pt x="309" y="890"/>
                  <a:pt x="309" y="891"/>
                </a:cubicBezTo>
                <a:cubicBezTo>
                  <a:pt x="310" y="891"/>
                  <a:pt x="310" y="892"/>
                  <a:pt x="310" y="893"/>
                </a:cubicBezTo>
                <a:cubicBezTo>
                  <a:pt x="310" y="894"/>
                  <a:pt x="310" y="894"/>
                  <a:pt x="311" y="894"/>
                </a:cubicBezTo>
                <a:cubicBezTo>
                  <a:pt x="312" y="895"/>
                  <a:pt x="312" y="897"/>
                  <a:pt x="312" y="898"/>
                </a:cubicBezTo>
                <a:cubicBezTo>
                  <a:pt x="311" y="899"/>
                  <a:pt x="309" y="899"/>
                  <a:pt x="308" y="899"/>
                </a:cubicBezTo>
                <a:cubicBezTo>
                  <a:pt x="307" y="899"/>
                  <a:pt x="306" y="899"/>
                  <a:pt x="306" y="900"/>
                </a:cubicBezTo>
                <a:cubicBezTo>
                  <a:pt x="306" y="900"/>
                  <a:pt x="305" y="901"/>
                  <a:pt x="306" y="902"/>
                </a:cubicBezTo>
                <a:cubicBezTo>
                  <a:pt x="307" y="902"/>
                  <a:pt x="308" y="902"/>
                  <a:pt x="309" y="902"/>
                </a:cubicBezTo>
                <a:cubicBezTo>
                  <a:pt x="311" y="902"/>
                  <a:pt x="309" y="904"/>
                  <a:pt x="309" y="905"/>
                </a:cubicBezTo>
                <a:cubicBezTo>
                  <a:pt x="309" y="906"/>
                  <a:pt x="310" y="907"/>
                  <a:pt x="310" y="908"/>
                </a:cubicBezTo>
                <a:cubicBezTo>
                  <a:pt x="310" y="908"/>
                  <a:pt x="310" y="909"/>
                  <a:pt x="310" y="909"/>
                </a:cubicBezTo>
                <a:cubicBezTo>
                  <a:pt x="310" y="910"/>
                  <a:pt x="312" y="910"/>
                  <a:pt x="312" y="911"/>
                </a:cubicBezTo>
                <a:cubicBezTo>
                  <a:pt x="313" y="912"/>
                  <a:pt x="313" y="912"/>
                  <a:pt x="314" y="912"/>
                </a:cubicBezTo>
                <a:cubicBezTo>
                  <a:pt x="314" y="912"/>
                  <a:pt x="315" y="912"/>
                  <a:pt x="316" y="913"/>
                </a:cubicBezTo>
                <a:cubicBezTo>
                  <a:pt x="316" y="914"/>
                  <a:pt x="316" y="914"/>
                  <a:pt x="315" y="914"/>
                </a:cubicBezTo>
                <a:cubicBezTo>
                  <a:pt x="314" y="915"/>
                  <a:pt x="313" y="915"/>
                  <a:pt x="313" y="914"/>
                </a:cubicBezTo>
                <a:cubicBezTo>
                  <a:pt x="312" y="914"/>
                  <a:pt x="312" y="914"/>
                  <a:pt x="311" y="913"/>
                </a:cubicBezTo>
                <a:cubicBezTo>
                  <a:pt x="310" y="913"/>
                  <a:pt x="308" y="914"/>
                  <a:pt x="307" y="914"/>
                </a:cubicBezTo>
                <a:cubicBezTo>
                  <a:pt x="306" y="914"/>
                  <a:pt x="305" y="913"/>
                  <a:pt x="305" y="914"/>
                </a:cubicBezTo>
                <a:cubicBezTo>
                  <a:pt x="304" y="914"/>
                  <a:pt x="304" y="915"/>
                  <a:pt x="304" y="916"/>
                </a:cubicBezTo>
                <a:cubicBezTo>
                  <a:pt x="303" y="917"/>
                  <a:pt x="302" y="918"/>
                  <a:pt x="303" y="920"/>
                </a:cubicBezTo>
                <a:cubicBezTo>
                  <a:pt x="304" y="920"/>
                  <a:pt x="304" y="920"/>
                  <a:pt x="304" y="921"/>
                </a:cubicBezTo>
                <a:cubicBezTo>
                  <a:pt x="304" y="922"/>
                  <a:pt x="303" y="923"/>
                  <a:pt x="303" y="923"/>
                </a:cubicBezTo>
                <a:cubicBezTo>
                  <a:pt x="302" y="923"/>
                  <a:pt x="301" y="921"/>
                  <a:pt x="300" y="920"/>
                </a:cubicBezTo>
                <a:cubicBezTo>
                  <a:pt x="300" y="920"/>
                  <a:pt x="296" y="920"/>
                  <a:pt x="297" y="922"/>
                </a:cubicBezTo>
                <a:cubicBezTo>
                  <a:pt x="298" y="923"/>
                  <a:pt x="300" y="923"/>
                  <a:pt x="299" y="924"/>
                </a:cubicBezTo>
                <a:cubicBezTo>
                  <a:pt x="298" y="925"/>
                  <a:pt x="295" y="925"/>
                  <a:pt x="295" y="924"/>
                </a:cubicBezTo>
                <a:cubicBezTo>
                  <a:pt x="296" y="923"/>
                  <a:pt x="296" y="923"/>
                  <a:pt x="296" y="922"/>
                </a:cubicBezTo>
                <a:cubicBezTo>
                  <a:pt x="296" y="921"/>
                  <a:pt x="295" y="921"/>
                  <a:pt x="295" y="921"/>
                </a:cubicBezTo>
                <a:cubicBezTo>
                  <a:pt x="293" y="920"/>
                  <a:pt x="292" y="919"/>
                  <a:pt x="290" y="919"/>
                </a:cubicBezTo>
                <a:cubicBezTo>
                  <a:pt x="288" y="918"/>
                  <a:pt x="286" y="919"/>
                  <a:pt x="283" y="919"/>
                </a:cubicBezTo>
                <a:cubicBezTo>
                  <a:pt x="282" y="919"/>
                  <a:pt x="281" y="919"/>
                  <a:pt x="280" y="919"/>
                </a:cubicBezTo>
                <a:cubicBezTo>
                  <a:pt x="279" y="919"/>
                  <a:pt x="279" y="919"/>
                  <a:pt x="279" y="919"/>
                </a:cubicBezTo>
                <a:cubicBezTo>
                  <a:pt x="279" y="919"/>
                  <a:pt x="278" y="919"/>
                  <a:pt x="278" y="919"/>
                </a:cubicBezTo>
                <a:cubicBezTo>
                  <a:pt x="277" y="920"/>
                  <a:pt x="277" y="920"/>
                  <a:pt x="277" y="921"/>
                </a:cubicBezTo>
                <a:cubicBezTo>
                  <a:pt x="276" y="921"/>
                  <a:pt x="275" y="921"/>
                  <a:pt x="275" y="922"/>
                </a:cubicBezTo>
                <a:cubicBezTo>
                  <a:pt x="274" y="922"/>
                  <a:pt x="274" y="923"/>
                  <a:pt x="274" y="924"/>
                </a:cubicBezTo>
                <a:cubicBezTo>
                  <a:pt x="274" y="924"/>
                  <a:pt x="273" y="925"/>
                  <a:pt x="273" y="925"/>
                </a:cubicBezTo>
                <a:cubicBezTo>
                  <a:pt x="273" y="926"/>
                  <a:pt x="274" y="926"/>
                  <a:pt x="274" y="927"/>
                </a:cubicBezTo>
                <a:cubicBezTo>
                  <a:pt x="275" y="927"/>
                  <a:pt x="275" y="928"/>
                  <a:pt x="276" y="928"/>
                </a:cubicBezTo>
                <a:cubicBezTo>
                  <a:pt x="276" y="928"/>
                  <a:pt x="277" y="928"/>
                  <a:pt x="277" y="929"/>
                </a:cubicBezTo>
                <a:cubicBezTo>
                  <a:pt x="279" y="930"/>
                  <a:pt x="276" y="931"/>
                  <a:pt x="276" y="930"/>
                </a:cubicBezTo>
                <a:cubicBezTo>
                  <a:pt x="276" y="930"/>
                  <a:pt x="276" y="930"/>
                  <a:pt x="275" y="930"/>
                </a:cubicBezTo>
                <a:cubicBezTo>
                  <a:pt x="275" y="929"/>
                  <a:pt x="275" y="929"/>
                  <a:pt x="275" y="929"/>
                </a:cubicBezTo>
                <a:cubicBezTo>
                  <a:pt x="274" y="929"/>
                  <a:pt x="274" y="929"/>
                  <a:pt x="273" y="928"/>
                </a:cubicBezTo>
                <a:cubicBezTo>
                  <a:pt x="273" y="927"/>
                  <a:pt x="272" y="927"/>
                  <a:pt x="272" y="927"/>
                </a:cubicBezTo>
                <a:cubicBezTo>
                  <a:pt x="271" y="927"/>
                  <a:pt x="271" y="926"/>
                  <a:pt x="270" y="926"/>
                </a:cubicBezTo>
                <a:cubicBezTo>
                  <a:pt x="269" y="926"/>
                  <a:pt x="268" y="926"/>
                  <a:pt x="268" y="925"/>
                </a:cubicBezTo>
                <a:cubicBezTo>
                  <a:pt x="267" y="925"/>
                  <a:pt x="266" y="926"/>
                  <a:pt x="266" y="926"/>
                </a:cubicBezTo>
                <a:cubicBezTo>
                  <a:pt x="265" y="926"/>
                  <a:pt x="264" y="926"/>
                  <a:pt x="263" y="925"/>
                </a:cubicBezTo>
                <a:cubicBezTo>
                  <a:pt x="262" y="925"/>
                  <a:pt x="261" y="926"/>
                  <a:pt x="259" y="926"/>
                </a:cubicBezTo>
                <a:cubicBezTo>
                  <a:pt x="258" y="926"/>
                  <a:pt x="256" y="926"/>
                  <a:pt x="255" y="926"/>
                </a:cubicBezTo>
                <a:cubicBezTo>
                  <a:pt x="253" y="926"/>
                  <a:pt x="252" y="926"/>
                  <a:pt x="250" y="927"/>
                </a:cubicBezTo>
                <a:cubicBezTo>
                  <a:pt x="249" y="928"/>
                  <a:pt x="248" y="928"/>
                  <a:pt x="247" y="928"/>
                </a:cubicBezTo>
                <a:cubicBezTo>
                  <a:pt x="245" y="929"/>
                  <a:pt x="244" y="930"/>
                  <a:pt x="244" y="931"/>
                </a:cubicBezTo>
                <a:cubicBezTo>
                  <a:pt x="243" y="932"/>
                  <a:pt x="242" y="933"/>
                  <a:pt x="241" y="933"/>
                </a:cubicBezTo>
                <a:cubicBezTo>
                  <a:pt x="240" y="934"/>
                  <a:pt x="239" y="935"/>
                  <a:pt x="239" y="936"/>
                </a:cubicBezTo>
                <a:cubicBezTo>
                  <a:pt x="238" y="937"/>
                  <a:pt x="237" y="937"/>
                  <a:pt x="236" y="938"/>
                </a:cubicBezTo>
                <a:cubicBezTo>
                  <a:pt x="235" y="939"/>
                  <a:pt x="234" y="939"/>
                  <a:pt x="232" y="939"/>
                </a:cubicBezTo>
                <a:cubicBezTo>
                  <a:pt x="232" y="939"/>
                  <a:pt x="231" y="939"/>
                  <a:pt x="230" y="939"/>
                </a:cubicBezTo>
                <a:cubicBezTo>
                  <a:pt x="230" y="939"/>
                  <a:pt x="229" y="940"/>
                  <a:pt x="229" y="940"/>
                </a:cubicBezTo>
                <a:cubicBezTo>
                  <a:pt x="228" y="941"/>
                  <a:pt x="227" y="942"/>
                  <a:pt x="227" y="943"/>
                </a:cubicBezTo>
                <a:cubicBezTo>
                  <a:pt x="227" y="944"/>
                  <a:pt x="227" y="945"/>
                  <a:pt x="227" y="947"/>
                </a:cubicBezTo>
                <a:cubicBezTo>
                  <a:pt x="227" y="947"/>
                  <a:pt x="226" y="948"/>
                  <a:pt x="226" y="948"/>
                </a:cubicBezTo>
                <a:cubicBezTo>
                  <a:pt x="226" y="949"/>
                  <a:pt x="226" y="950"/>
                  <a:pt x="226" y="950"/>
                </a:cubicBezTo>
                <a:cubicBezTo>
                  <a:pt x="225" y="952"/>
                  <a:pt x="224" y="954"/>
                  <a:pt x="223" y="956"/>
                </a:cubicBezTo>
                <a:cubicBezTo>
                  <a:pt x="222" y="957"/>
                  <a:pt x="221" y="958"/>
                  <a:pt x="220" y="959"/>
                </a:cubicBezTo>
                <a:cubicBezTo>
                  <a:pt x="220" y="961"/>
                  <a:pt x="220" y="961"/>
                  <a:pt x="218" y="962"/>
                </a:cubicBezTo>
                <a:cubicBezTo>
                  <a:pt x="217" y="963"/>
                  <a:pt x="213" y="966"/>
                  <a:pt x="216" y="968"/>
                </a:cubicBezTo>
                <a:cubicBezTo>
                  <a:pt x="216" y="968"/>
                  <a:pt x="217" y="969"/>
                  <a:pt x="217" y="969"/>
                </a:cubicBezTo>
                <a:cubicBezTo>
                  <a:pt x="218" y="969"/>
                  <a:pt x="218" y="969"/>
                  <a:pt x="219" y="969"/>
                </a:cubicBezTo>
                <a:cubicBezTo>
                  <a:pt x="219" y="969"/>
                  <a:pt x="220" y="970"/>
                  <a:pt x="220" y="970"/>
                </a:cubicBezTo>
                <a:cubicBezTo>
                  <a:pt x="221" y="971"/>
                  <a:pt x="222" y="970"/>
                  <a:pt x="222" y="971"/>
                </a:cubicBezTo>
                <a:cubicBezTo>
                  <a:pt x="223" y="972"/>
                  <a:pt x="220" y="972"/>
                  <a:pt x="220" y="972"/>
                </a:cubicBezTo>
                <a:cubicBezTo>
                  <a:pt x="219" y="973"/>
                  <a:pt x="219" y="973"/>
                  <a:pt x="219" y="973"/>
                </a:cubicBezTo>
                <a:cubicBezTo>
                  <a:pt x="219" y="973"/>
                  <a:pt x="218" y="973"/>
                  <a:pt x="218" y="973"/>
                </a:cubicBezTo>
                <a:cubicBezTo>
                  <a:pt x="217" y="973"/>
                  <a:pt x="217" y="974"/>
                  <a:pt x="216" y="974"/>
                </a:cubicBezTo>
                <a:cubicBezTo>
                  <a:pt x="216" y="974"/>
                  <a:pt x="216" y="973"/>
                  <a:pt x="215" y="972"/>
                </a:cubicBezTo>
                <a:cubicBezTo>
                  <a:pt x="215" y="972"/>
                  <a:pt x="214" y="972"/>
                  <a:pt x="214" y="971"/>
                </a:cubicBezTo>
                <a:cubicBezTo>
                  <a:pt x="213" y="971"/>
                  <a:pt x="212" y="970"/>
                  <a:pt x="210" y="970"/>
                </a:cubicBezTo>
                <a:cubicBezTo>
                  <a:pt x="209" y="971"/>
                  <a:pt x="208" y="972"/>
                  <a:pt x="210" y="972"/>
                </a:cubicBezTo>
                <a:cubicBezTo>
                  <a:pt x="210" y="972"/>
                  <a:pt x="211" y="972"/>
                  <a:pt x="212" y="972"/>
                </a:cubicBezTo>
                <a:cubicBezTo>
                  <a:pt x="212" y="972"/>
                  <a:pt x="212" y="973"/>
                  <a:pt x="213" y="973"/>
                </a:cubicBezTo>
                <a:cubicBezTo>
                  <a:pt x="213" y="974"/>
                  <a:pt x="214" y="973"/>
                  <a:pt x="214" y="974"/>
                </a:cubicBezTo>
                <a:cubicBezTo>
                  <a:pt x="214" y="974"/>
                  <a:pt x="214" y="974"/>
                  <a:pt x="215" y="974"/>
                </a:cubicBezTo>
                <a:cubicBezTo>
                  <a:pt x="215" y="975"/>
                  <a:pt x="215" y="975"/>
                  <a:pt x="216" y="975"/>
                </a:cubicBezTo>
                <a:cubicBezTo>
                  <a:pt x="217" y="975"/>
                  <a:pt x="217" y="975"/>
                  <a:pt x="218" y="976"/>
                </a:cubicBezTo>
                <a:cubicBezTo>
                  <a:pt x="219" y="976"/>
                  <a:pt x="219" y="977"/>
                  <a:pt x="219" y="978"/>
                </a:cubicBezTo>
                <a:cubicBezTo>
                  <a:pt x="218" y="978"/>
                  <a:pt x="218" y="977"/>
                  <a:pt x="217" y="977"/>
                </a:cubicBezTo>
                <a:cubicBezTo>
                  <a:pt x="216" y="977"/>
                  <a:pt x="215" y="976"/>
                  <a:pt x="214" y="976"/>
                </a:cubicBezTo>
                <a:cubicBezTo>
                  <a:pt x="214" y="976"/>
                  <a:pt x="213" y="976"/>
                  <a:pt x="213" y="976"/>
                </a:cubicBezTo>
                <a:cubicBezTo>
                  <a:pt x="213" y="975"/>
                  <a:pt x="212" y="975"/>
                  <a:pt x="212" y="975"/>
                </a:cubicBezTo>
                <a:cubicBezTo>
                  <a:pt x="211" y="974"/>
                  <a:pt x="208" y="974"/>
                  <a:pt x="206" y="974"/>
                </a:cubicBezTo>
                <a:cubicBezTo>
                  <a:pt x="205" y="974"/>
                  <a:pt x="203" y="975"/>
                  <a:pt x="204" y="976"/>
                </a:cubicBezTo>
                <a:cubicBezTo>
                  <a:pt x="204" y="977"/>
                  <a:pt x="204" y="976"/>
                  <a:pt x="204" y="977"/>
                </a:cubicBezTo>
                <a:cubicBezTo>
                  <a:pt x="205" y="977"/>
                  <a:pt x="205" y="977"/>
                  <a:pt x="205" y="977"/>
                </a:cubicBezTo>
                <a:cubicBezTo>
                  <a:pt x="206" y="978"/>
                  <a:pt x="206" y="978"/>
                  <a:pt x="207" y="978"/>
                </a:cubicBezTo>
                <a:cubicBezTo>
                  <a:pt x="208" y="977"/>
                  <a:pt x="209" y="978"/>
                  <a:pt x="211" y="978"/>
                </a:cubicBezTo>
                <a:cubicBezTo>
                  <a:pt x="211" y="978"/>
                  <a:pt x="212" y="978"/>
                  <a:pt x="213" y="978"/>
                </a:cubicBezTo>
                <a:cubicBezTo>
                  <a:pt x="213" y="978"/>
                  <a:pt x="214" y="978"/>
                  <a:pt x="214" y="978"/>
                </a:cubicBezTo>
                <a:cubicBezTo>
                  <a:pt x="215" y="978"/>
                  <a:pt x="215" y="979"/>
                  <a:pt x="216" y="979"/>
                </a:cubicBezTo>
                <a:cubicBezTo>
                  <a:pt x="217" y="979"/>
                  <a:pt x="219" y="980"/>
                  <a:pt x="219" y="981"/>
                </a:cubicBezTo>
                <a:cubicBezTo>
                  <a:pt x="219" y="980"/>
                  <a:pt x="217" y="980"/>
                  <a:pt x="216" y="980"/>
                </a:cubicBezTo>
                <a:cubicBezTo>
                  <a:pt x="214" y="980"/>
                  <a:pt x="213" y="980"/>
                  <a:pt x="211" y="980"/>
                </a:cubicBezTo>
                <a:cubicBezTo>
                  <a:pt x="210" y="980"/>
                  <a:pt x="209" y="979"/>
                  <a:pt x="207" y="979"/>
                </a:cubicBezTo>
                <a:cubicBezTo>
                  <a:pt x="207" y="979"/>
                  <a:pt x="206" y="980"/>
                  <a:pt x="206" y="980"/>
                </a:cubicBezTo>
                <a:cubicBezTo>
                  <a:pt x="205" y="979"/>
                  <a:pt x="204" y="979"/>
                  <a:pt x="204" y="979"/>
                </a:cubicBezTo>
                <a:cubicBezTo>
                  <a:pt x="203" y="979"/>
                  <a:pt x="203" y="980"/>
                  <a:pt x="203" y="980"/>
                </a:cubicBezTo>
                <a:cubicBezTo>
                  <a:pt x="202" y="980"/>
                  <a:pt x="202" y="980"/>
                  <a:pt x="201" y="980"/>
                </a:cubicBezTo>
                <a:cubicBezTo>
                  <a:pt x="201" y="980"/>
                  <a:pt x="200" y="980"/>
                  <a:pt x="200" y="980"/>
                </a:cubicBezTo>
                <a:cubicBezTo>
                  <a:pt x="199" y="980"/>
                  <a:pt x="199" y="981"/>
                  <a:pt x="198" y="981"/>
                </a:cubicBezTo>
                <a:cubicBezTo>
                  <a:pt x="197" y="982"/>
                  <a:pt x="196" y="982"/>
                  <a:pt x="196" y="982"/>
                </a:cubicBezTo>
                <a:cubicBezTo>
                  <a:pt x="194" y="982"/>
                  <a:pt x="193" y="983"/>
                  <a:pt x="192" y="984"/>
                </a:cubicBezTo>
                <a:cubicBezTo>
                  <a:pt x="191" y="985"/>
                  <a:pt x="190" y="985"/>
                  <a:pt x="188" y="986"/>
                </a:cubicBezTo>
                <a:cubicBezTo>
                  <a:pt x="187" y="986"/>
                  <a:pt x="186" y="987"/>
                  <a:pt x="185" y="987"/>
                </a:cubicBezTo>
                <a:cubicBezTo>
                  <a:pt x="183" y="988"/>
                  <a:pt x="182" y="988"/>
                  <a:pt x="180" y="989"/>
                </a:cubicBezTo>
                <a:cubicBezTo>
                  <a:pt x="179" y="989"/>
                  <a:pt x="179" y="990"/>
                  <a:pt x="178" y="990"/>
                </a:cubicBezTo>
                <a:cubicBezTo>
                  <a:pt x="177" y="990"/>
                  <a:pt x="176" y="990"/>
                  <a:pt x="175" y="990"/>
                </a:cubicBezTo>
                <a:cubicBezTo>
                  <a:pt x="173" y="991"/>
                  <a:pt x="172" y="991"/>
                  <a:pt x="171" y="992"/>
                </a:cubicBezTo>
                <a:cubicBezTo>
                  <a:pt x="170" y="992"/>
                  <a:pt x="169" y="992"/>
                  <a:pt x="167" y="993"/>
                </a:cubicBezTo>
                <a:cubicBezTo>
                  <a:pt x="166" y="994"/>
                  <a:pt x="166" y="995"/>
                  <a:pt x="166" y="997"/>
                </a:cubicBezTo>
                <a:cubicBezTo>
                  <a:pt x="166" y="998"/>
                  <a:pt x="166" y="1000"/>
                  <a:pt x="166" y="1001"/>
                </a:cubicBezTo>
                <a:cubicBezTo>
                  <a:pt x="167" y="1002"/>
                  <a:pt x="167" y="1002"/>
                  <a:pt x="167" y="1003"/>
                </a:cubicBezTo>
                <a:cubicBezTo>
                  <a:pt x="167" y="1004"/>
                  <a:pt x="167" y="1004"/>
                  <a:pt x="167" y="1005"/>
                </a:cubicBezTo>
                <a:cubicBezTo>
                  <a:pt x="167" y="1006"/>
                  <a:pt x="167" y="1006"/>
                  <a:pt x="167" y="1007"/>
                </a:cubicBezTo>
                <a:cubicBezTo>
                  <a:pt x="167" y="1008"/>
                  <a:pt x="167" y="1008"/>
                  <a:pt x="168" y="1009"/>
                </a:cubicBezTo>
                <a:cubicBezTo>
                  <a:pt x="168" y="1010"/>
                  <a:pt x="167" y="1011"/>
                  <a:pt x="166" y="1012"/>
                </a:cubicBezTo>
                <a:cubicBezTo>
                  <a:pt x="165" y="1012"/>
                  <a:pt x="164" y="1012"/>
                  <a:pt x="164" y="1013"/>
                </a:cubicBezTo>
                <a:cubicBezTo>
                  <a:pt x="163" y="1013"/>
                  <a:pt x="162" y="1014"/>
                  <a:pt x="162" y="1014"/>
                </a:cubicBezTo>
                <a:cubicBezTo>
                  <a:pt x="160" y="1015"/>
                  <a:pt x="158" y="1016"/>
                  <a:pt x="157" y="1017"/>
                </a:cubicBezTo>
                <a:cubicBezTo>
                  <a:pt x="156" y="1018"/>
                  <a:pt x="155" y="1018"/>
                  <a:pt x="155" y="1018"/>
                </a:cubicBezTo>
                <a:cubicBezTo>
                  <a:pt x="153" y="1018"/>
                  <a:pt x="152" y="1018"/>
                  <a:pt x="151" y="1019"/>
                </a:cubicBezTo>
                <a:cubicBezTo>
                  <a:pt x="149" y="1019"/>
                  <a:pt x="148" y="1019"/>
                  <a:pt x="146" y="1020"/>
                </a:cubicBezTo>
                <a:cubicBezTo>
                  <a:pt x="145" y="1020"/>
                  <a:pt x="144" y="1021"/>
                  <a:pt x="143" y="1021"/>
                </a:cubicBezTo>
                <a:cubicBezTo>
                  <a:pt x="141" y="1022"/>
                  <a:pt x="140" y="1022"/>
                  <a:pt x="139" y="1024"/>
                </a:cubicBezTo>
                <a:cubicBezTo>
                  <a:pt x="138" y="1025"/>
                  <a:pt x="137" y="1026"/>
                  <a:pt x="137" y="1027"/>
                </a:cubicBezTo>
                <a:cubicBezTo>
                  <a:pt x="135" y="1031"/>
                  <a:pt x="143" y="1028"/>
                  <a:pt x="143" y="1030"/>
                </a:cubicBezTo>
                <a:cubicBezTo>
                  <a:pt x="143" y="1031"/>
                  <a:pt x="142" y="1030"/>
                  <a:pt x="141" y="1030"/>
                </a:cubicBezTo>
                <a:cubicBezTo>
                  <a:pt x="140" y="1030"/>
                  <a:pt x="140" y="1031"/>
                  <a:pt x="139" y="1031"/>
                </a:cubicBezTo>
                <a:cubicBezTo>
                  <a:pt x="136" y="1033"/>
                  <a:pt x="132" y="1035"/>
                  <a:pt x="128" y="1034"/>
                </a:cubicBezTo>
                <a:cubicBezTo>
                  <a:pt x="126" y="1033"/>
                  <a:pt x="125" y="1033"/>
                  <a:pt x="123" y="1033"/>
                </a:cubicBezTo>
                <a:cubicBezTo>
                  <a:pt x="122" y="1033"/>
                  <a:pt x="120" y="1033"/>
                  <a:pt x="119" y="1033"/>
                </a:cubicBezTo>
                <a:cubicBezTo>
                  <a:pt x="118" y="1033"/>
                  <a:pt x="116" y="1032"/>
                  <a:pt x="115" y="1032"/>
                </a:cubicBezTo>
                <a:cubicBezTo>
                  <a:pt x="114" y="1032"/>
                  <a:pt x="113" y="1032"/>
                  <a:pt x="113" y="1031"/>
                </a:cubicBezTo>
                <a:cubicBezTo>
                  <a:pt x="112" y="1031"/>
                  <a:pt x="112" y="1030"/>
                  <a:pt x="112" y="1030"/>
                </a:cubicBezTo>
                <a:cubicBezTo>
                  <a:pt x="111" y="1029"/>
                  <a:pt x="110" y="1028"/>
                  <a:pt x="109" y="1027"/>
                </a:cubicBezTo>
                <a:cubicBezTo>
                  <a:pt x="109" y="1026"/>
                  <a:pt x="109" y="1026"/>
                  <a:pt x="110" y="1025"/>
                </a:cubicBezTo>
                <a:cubicBezTo>
                  <a:pt x="110" y="1025"/>
                  <a:pt x="111" y="1025"/>
                  <a:pt x="111" y="1024"/>
                </a:cubicBezTo>
                <a:cubicBezTo>
                  <a:pt x="110" y="1024"/>
                  <a:pt x="109" y="1024"/>
                  <a:pt x="109" y="1023"/>
                </a:cubicBezTo>
                <a:cubicBezTo>
                  <a:pt x="108" y="1023"/>
                  <a:pt x="108" y="1023"/>
                  <a:pt x="107" y="1023"/>
                </a:cubicBezTo>
                <a:cubicBezTo>
                  <a:pt x="106" y="1023"/>
                  <a:pt x="105" y="1025"/>
                  <a:pt x="104" y="1025"/>
                </a:cubicBezTo>
                <a:cubicBezTo>
                  <a:pt x="103" y="1025"/>
                  <a:pt x="103" y="1025"/>
                  <a:pt x="102" y="1024"/>
                </a:cubicBezTo>
                <a:cubicBezTo>
                  <a:pt x="102" y="1024"/>
                  <a:pt x="101" y="1024"/>
                  <a:pt x="100" y="1024"/>
                </a:cubicBezTo>
                <a:cubicBezTo>
                  <a:pt x="100" y="1024"/>
                  <a:pt x="98" y="1022"/>
                  <a:pt x="97" y="1023"/>
                </a:cubicBezTo>
                <a:cubicBezTo>
                  <a:pt x="96" y="1023"/>
                  <a:pt x="97" y="1024"/>
                  <a:pt x="97" y="1024"/>
                </a:cubicBezTo>
                <a:cubicBezTo>
                  <a:pt x="98" y="1025"/>
                  <a:pt x="99" y="1025"/>
                  <a:pt x="99" y="1026"/>
                </a:cubicBezTo>
                <a:cubicBezTo>
                  <a:pt x="99" y="1026"/>
                  <a:pt x="99" y="1027"/>
                  <a:pt x="99" y="1028"/>
                </a:cubicBezTo>
                <a:cubicBezTo>
                  <a:pt x="100" y="1028"/>
                  <a:pt x="100" y="1029"/>
                  <a:pt x="101" y="1029"/>
                </a:cubicBezTo>
                <a:cubicBezTo>
                  <a:pt x="101" y="1030"/>
                  <a:pt x="101" y="1031"/>
                  <a:pt x="101" y="1031"/>
                </a:cubicBezTo>
                <a:cubicBezTo>
                  <a:pt x="101" y="1032"/>
                  <a:pt x="102" y="1032"/>
                  <a:pt x="102" y="1033"/>
                </a:cubicBezTo>
                <a:cubicBezTo>
                  <a:pt x="103" y="1034"/>
                  <a:pt x="103" y="1035"/>
                  <a:pt x="104" y="1036"/>
                </a:cubicBezTo>
                <a:cubicBezTo>
                  <a:pt x="105" y="1037"/>
                  <a:pt x="105" y="1038"/>
                  <a:pt x="105" y="1040"/>
                </a:cubicBezTo>
                <a:cubicBezTo>
                  <a:pt x="106" y="1041"/>
                  <a:pt x="106" y="1043"/>
                  <a:pt x="106" y="1044"/>
                </a:cubicBezTo>
                <a:cubicBezTo>
                  <a:pt x="106" y="1045"/>
                  <a:pt x="105" y="1046"/>
                  <a:pt x="106" y="1046"/>
                </a:cubicBezTo>
                <a:cubicBezTo>
                  <a:pt x="106" y="1047"/>
                  <a:pt x="106" y="1047"/>
                  <a:pt x="107" y="1048"/>
                </a:cubicBezTo>
                <a:cubicBezTo>
                  <a:pt x="107" y="1048"/>
                  <a:pt x="108" y="1051"/>
                  <a:pt x="106" y="1050"/>
                </a:cubicBezTo>
                <a:cubicBezTo>
                  <a:pt x="106" y="1050"/>
                  <a:pt x="105" y="1049"/>
                  <a:pt x="105" y="1050"/>
                </a:cubicBezTo>
                <a:cubicBezTo>
                  <a:pt x="104" y="1050"/>
                  <a:pt x="103" y="1050"/>
                  <a:pt x="103" y="1049"/>
                </a:cubicBezTo>
                <a:cubicBezTo>
                  <a:pt x="101" y="1049"/>
                  <a:pt x="98" y="1047"/>
                  <a:pt x="97" y="1049"/>
                </a:cubicBezTo>
                <a:cubicBezTo>
                  <a:pt x="97" y="1050"/>
                  <a:pt x="97" y="1050"/>
                  <a:pt x="96" y="1051"/>
                </a:cubicBezTo>
                <a:cubicBezTo>
                  <a:pt x="95" y="1052"/>
                  <a:pt x="94" y="1050"/>
                  <a:pt x="93" y="1050"/>
                </a:cubicBezTo>
                <a:cubicBezTo>
                  <a:pt x="92" y="1051"/>
                  <a:pt x="92" y="1051"/>
                  <a:pt x="91" y="1051"/>
                </a:cubicBezTo>
                <a:cubicBezTo>
                  <a:pt x="90" y="1051"/>
                  <a:pt x="90" y="1051"/>
                  <a:pt x="89" y="1052"/>
                </a:cubicBezTo>
                <a:cubicBezTo>
                  <a:pt x="88" y="1052"/>
                  <a:pt x="88" y="1052"/>
                  <a:pt x="87" y="1053"/>
                </a:cubicBezTo>
                <a:cubicBezTo>
                  <a:pt x="87" y="1053"/>
                  <a:pt x="86" y="1053"/>
                  <a:pt x="85" y="1053"/>
                </a:cubicBezTo>
                <a:cubicBezTo>
                  <a:pt x="84" y="1053"/>
                  <a:pt x="83" y="1054"/>
                  <a:pt x="82" y="1052"/>
                </a:cubicBezTo>
                <a:cubicBezTo>
                  <a:pt x="81" y="1051"/>
                  <a:pt x="80" y="1050"/>
                  <a:pt x="79" y="1049"/>
                </a:cubicBezTo>
                <a:cubicBezTo>
                  <a:pt x="78" y="1048"/>
                  <a:pt x="77" y="1048"/>
                  <a:pt x="76" y="1047"/>
                </a:cubicBezTo>
                <a:cubicBezTo>
                  <a:pt x="75" y="1046"/>
                  <a:pt x="75" y="1044"/>
                  <a:pt x="74" y="1045"/>
                </a:cubicBezTo>
                <a:cubicBezTo>
                  <a:pt x="72" y="1045"/>
                  <a:pt x="72" y="1046"/>
                  <a:pt x="70" y="1047"/>
                </a:cubicBezTo>
                <a:cubicBezTo>
                  <a:pt x="70" y="1047"/>
                  <a:pt x="69" y="1046"/>
                  <a:pt x="68" y="1047"/>
                </a:cubicBezTo>
                <a:cubicBezTo>
                  <a:pt x="68" y="1047"/>
                  <a:pt x="67" y="1047"/>
                  <a:pt x="66" y="1048"/>
                </a:cubicBezTo>
                <a:cubicBezTo>
                  <a:pt x="66" y="1048"/>
                  <a:pt x="65" y="1048"/>
                  <a:pt x="64" y="1049"/>
                </a:cubicBezTo>
                <a:cubicBezTo>
                  <a:pt x="64" y="1049"/>
                  <a:pt x="63" y="1049"/>
                  <a:pt x="63" y="1050"/>
                </a:cubicBezTo>
                <a:cubicBezTo>
                  <a:pt x="61" y="1050"/>
                  <a:pt x="60" y="1050"/>
                  <a:pt x="58" y="1050"/>
                </a:cubicBezTo>
                <a:cubicBezTo>
                  <a:pt x="56" y="1050"/>
                  <a:pt x="53" y="1051"/>
                  <a:pt x="50" y="1052"/>
                </a:cubicBezTo>
                <a:cubicBezTo>
                  <a:pt x="49" y="1053"/>
                  <a:pt x="48" y="1053"/>
                  <a:pt x="46" y="1053"/>
                </a:cubicBezTo>
                <a:cubicBezTo>
                  <a:pt x="45" y="1053"/>
                  <a:pt x="44" y="1053"/>
                  <a:pt x="42" y="1054"/>
                </a:cubicBezTo>
                <a:cubicBezTo>
                  <a:pt x="40" y="1054"/>
                  <a:pt x="42" y="1055"/>
                  <a:pt x="42" y="1056"/>
                </a:cubicBezTo>
                <a:cubicBezTo>
                  <a:pt x="42" y="1057"/>
                  <a:pt x="41" y="1057"/>
                  <a:pt x="42" y="1058"/>
                </a:cubicBezTo>
                <a:cubicBezTo>
                  <a:pt x="42" y="1059"/>
                  <a:pt x="43" y="1058"/>
                  <a:pt x="44" y="1058"/>
                </a:cubicBezTo>
                <a:cubicBezTo>
                  <a:pt x="45" y="1058"/>
                  <a:pt x="46" y="1058"/>
                  <a:pt x="46" y="1058"/>
                </a:cubicBezTo>
                <a:cubicBezTo>
                  <a:pt x="47" y="1058"/>
                  <a:pt x="47" y="1057"/>
                  <a:pt x="48" y="1057"/>
                </a:cubicBezTo>
                <a:cubicBezTo>
                  <a:pt x="48" y="1057"/>
                  <a:pt x="49" y="1057"/>
                  <a:pt x="49" y="1058"/>
                </a:cubicBezTo>
                <a:cubicBezTo>
                  <a:pt x="49" y="1058"/>
                  <a:pt x="50" y="1058"/>
                  <a:pt x="49" y="1059"/>
                </a:cubicBezTo>
                <a:cubicBezTo>
                  <a:pt x="49" y="1060"/>
                  <a:pt x="48" y="1060"/>
                  <a:pt x="48" y="1060"/>
                </a:cubicBezTo>
                <a:cubicBezTo>
                  <a:pt x="47" y="1059"/>
                  <a:pt x="47" y="1059"/>
                  <a:pt x="46" y="1059"/>
                </a:cubicBezTo>
                <a:cubicBezTo>
                  <a:pt x="46" y="1059"/>
                  <a:pt x="45" y="1059"/>
                  <a:pt x="45" y="1060"/>
                </a:cubicBezTo>
                <a:cubicBezTo>
                  <a:pt x="45" y="1060"/>
                  <a:pt x="45" y="1060"/>
                  <a:pt x="45" y="1061"/>
                </a:cubicBezTo>
                <a:cubicBezTo>
                  <a:pt x="45" y="1061"/>
                  <a:pt x="45" y="1062"/>
                  <a:pt x="45" y="1062"/>
                </a:cubicBezTo>
                <a:cubicBezTo>
                  <a:pt x="45" y="1063"/>
                  <a:pt x="46" y="1063"/>
                  <a:pt x="46" y="1062"/>
                </a:cubicBezTo>
                <a:cubicBezTo>
                  <a:pt x="47" y="1061"/>
                  <a:pt x="48" y="1060"/>
                  <a:pt x="49" y="1061"/>
                </a:cubicBezTo>
                <a:cubicBezTo>
                  <a:pt x="50" y="1063"/>
                  <a:pt x="50" y="1064"/>
                  <a:pt x="48" y="1064"/>
                </a:cubicBezTo>
                <a:cubicBezTo>
                  <a:pt x="47" y="1064"/>
                  <a:pt x="47" y="1064"/>
                  <a:pt x="46" y="1064"/>
                </a:cubicBezTo>
                <a:cubicBezTo>
                  <a:pt x="45" y="1064"/>
                  <a:pt x="45" y="1064"/>
                  <a:pt x="44" y="1064"/>
                </a:cubicBezTo>
                <a:cubicBezTo>
                  <a:pt x="44" y="1064"/>
                  <a:pt x="43" y="1064"/>
                  <a:pt x="42" y="1065"/>
                </a:cubicBezTo>
                <a:cubicBezTo>
                  <a:pt x="41" y="1065"/>
                  <a:pt x="43" y="1066"/>
                  <a:pt x="43" y="1066"/>
                </a:cubicBezTo>
                <a:cubicBezTo>
                  <a:pt x="45" y="1066"/>
                  <a:pt x="45" y="1068"/>
                  <a:pt x="46" y="1068"/>
                </a:cubicBezTo>
                <a:cubicBezTo>
                  <a:pt x="47" y="1069"/>
                  <a:pt x="48" y="1069"/>
                  <a:pt x="49" y="1071"/>
                </a:cubicBezTo>
                <a:cubicBezTo>
                  <a:pt x="50" y="1071"/>
                  <a:pt x="50" y="1072"/>
                  <a:pt x="50" y="1071"/>
                </a:cubicBezTo>
                <a:cubicBezTo>
                  <a:pt x="51" y="1071"/>
                  <a:pt x="52" y="1071"/>
                  <a:pt x="52" y="1070"/>
                </a:cubicBezTo>
                <a:cubicBezTo>
                  <a:pt x="53" y="1069"/>
                  <a:pt x="54" y="1069"/>
                  <a:pt x="55" y="1069"/>
                </a:cubicBezTo>
                <a:cubicBezTo>
                  <a:pt x="57" y="1070"/>
                  <a:pt x="58" y="1069"/>
                  <a:pt x="60" y="1069"/>
                </a:cubicBezTo>
                <a:cubicBezTo>
                  <a:pt x="61" y="1069"/>
                  <a:pt x="61" y="1070"/>
                  <a:pt x="61" y="1070"/>
                </a:cubicBezTo>
                <a:cubicBezTo>
                  <a:pt x="62" y="1071"/>
                  <a:pt x="63" y="1071"/>
                  <a:pt x="63" y="1071"/>
                </a:cubicBezTo>
                <a:cubicBezTo>
                  <a:pt x="65" y="1071"/>
                  <a:pt x="66" y="1072"/>
                  <a:pt x="67" y="1073"/>
                </a:cubicBezTo>
                <a:cubicBezTo>
                  <a:pt x="68" y="1074"/>
                  <a:pt x="70" y="1074"/>
                  <a:pt x="71" y="1075"/>
                </a:cubicBezTo>
                <a:cubicBezTo>
                  <a:pt x="72" y="1076"/>
                  <a:pt x="72" y="1077"/>
                  <a:pt x="73" y="1078"/>
                </a:cubicBezTo>
                <a:cubicBezTo>
                  <a:pt x="74" y="1080"/>
                  <a:pt x="75" y="1078"/>
                  <a:pt x="75" y="1077"/>
                </a:cubicBezTo>
                <a:cubicBezTo>
                  <a:pt x="76" y="1077"/>
                  <a:pt x="77" y="1077"/>
                  <a:pt x="77" y="1076"/>
                </a:cubicBezTo>
                <a:cubicBezTo>
                  <a:pt x="78" y="1076"/>
                  <a:pt x="78" y="1076"/>
                  <a:pt x="79" y="1076"/>
                </a:cubicBezTo>
                <a:cubicBezTo>
                  <a:pt x="80" y="1077"/>
                  <a:pt x="81" y="1078"/>
                  <a:pt x="82" y="1078"/>
                </a:cubicBezTo>
                <a:cubicBezTo>
                  <a:pt x="83" y="1078"/>
                  <a:pt x="85" y="1079"/>
                  <a:pt x="86" y="1080"/>
                </a:cubicBezTo>
                <a:cubicBezTo>
                  <a:pt x="87" y="1081"/>
                  <a:pt x="85" y="1082"/>
                  <a:pt x="86" y="1083"/>
                </a:cubicBezTo>
                <a:cubicBezTo>
                  <a:pt x="86" y="1083"/>
                  <a:pt x="87" y="1084"/>
                  <a:pt x="87" y="1084"/>
                </a:cubicBezTo>
                <a:cubicBezTo>
                  <a:pt x="89" y="1086"/>
                  <a:pt x="90" y="1084"/>
                  <a:pt x="92" y="1085"/>
                </a:cubicBezTo>
                <a:cubicBezTo>
                  <a:pt x="94" y="1086"/>
                  <a:pt x="91" y="1087"/>
                  <a:pt x="92" y="1088"/>
                </a:cubicBezTo>
                <a:cubicBezTo>
                  <a:pt x="92" y="1088"/>
                  <a:pt x="92" y="1088"/>
                  <a:pt x="92" y="1088"/>
                </a:cubicBezTo>
                <a:cubicBezTo>
                  <a:pt x="93" y="1089"/>
                  <a:pt x="93" y="1089"/>
                  <a:pt x="93" y="1089"/>
                </a:cubicBezTo>
                <a:cubicBezTo>
                  <a:pt x="94" y="1090"/>
                  <a:pt x="94" y="1089"/>
                  <a:pt x="95" y="1090"/>
                </a:cubicBezTo>
                <a:cubicBezTo>
                  <a:pt x="96" y="1090"/>
                  <a:pt x="96" y="1091"/>
                  <a:pt x="96" y="1091"/>
                </a:cubicBezTo>
                <a:cubicBezTo>
                  <a:pt x="96" y="1091"/>
                  <a:pt x="95" y="1092"/>
                  <a:pt x="95" y="1092"/>
                </a:cubicBezTo>
                <a:cubicBezTo>
                  <a:pt x="95" y="1092"/>
                  <a:pt x="95" y="1093"/>
                  <a:pt x="95" y="1093"/>
                </a:cubicBezTo>
                <a:cubicBezTo>
                  <a:pt x="94" y="1094"/>
                  <a:pt x="92" y="1094"/>
                  <a:pt x="94" y="1096"/>
                </a:cubicBezTo>
                <a:cubicBezTo>
                  <a:pt x="94" y="1096"/>
                  <a:pt x="95" y="1096"/>
                  <a:pt x="95" y="1097"/>
                </a:cubicBezTo>
                <a:cubicBezTo>
                  <a:pt x="95" y="1098"/>
                  <a:pt x="95" y="1098"/>
                  <a:pt x="96" y="1099"/>
                </a:cubicBezTo>
                <a:cubicBezTo>
                  <a:pt x="97" y="1099"/>
                  <a:pt x="98" y="1100"/>
                  <a:pt x="99" y="1101"/>
                </a:cubicBezTo>
                <a:cubicBezTo>
                  <a:pt x="99" y="1102"/>
                  <a:pt x="99" y="1104"/>
                  <a:pt x="100" y="1104"/>
                </a:cubicBezTo>
                <a:cubicBezTo>
                  <a:pt x="101" y="1105"/>
                  <a:pt x="102" y="1105"/>
                  <a:pt x="103" y="1106"/>
                </a:cubicBezTo>
                <a:cubicBezTo>
                  <a:pt x="103" y="1106"/>
                  <a:pt x="104" y="1106"/>
                  <a:pt x="105" y="1106"/>
                </a:cubicBezTo>
                <a:cubicBezTo>
                  <a:pt x="105" y="1107"/>
                  <a:pt x="106" y="1106"/>
                  <a:pt x="107" y="1107"/>
                </a:cubicBezTo>
                <a:cubicBezTo>
                  <a:pt x="107" y="1107"/>
                  <a:pt x="108" y="1108"/>
                  <a:pt x="108" y="1108"/>
                </a:cubicBezTo>
                <a:cubicBezTo>
                  <a:pt x="110" y="1108"/>
                  <a:pt x="111" y="1107"/>
                  <a:pt x="112" y="1108"/>
                </a:cubicBezTo>
                <a:cubicBezTo>
                  <a:pt x="113" y="1109"/>
                  <a:pt x="113" y="1109"/>
                  <a:pt x="112" y="1110"/>
                </a:cubicBezTo>
                <a:cubicBezTo>
                  <a:pt x="112" y="1111"/>
                  <a:pt x="112" y="1111"/>
                  <a:pt x="112" y="1112"/>
                </a:cubicBezTo>
                <a:cubicBezTo>
                  <a:pt x="112" y="1113"/>
                  <a:pt x="112" y="1113"/>
                  <a:pt x="112" y="1114"/>
                </a:cubicBezTo>
                <a:cubicBezTo>
                  <a:pt x="112" y="1115"/>
                  <a:pt x="113" y="1115"/>
                  <a:pt x="113" y="1116"/>
                </a:cubicBezTo>
                <a:cubicBezTo>
                  <a:pt x="113" y="1116"/>
                  <a:pt x="113" y="1120"/>
                  <a:pt x="113" y="1121"/>
                </a:cubicBezTo>
                <a:cubicBezTo>
                  <a:pt x="112" y="1120"/>
                  <a:pt x="113" y="1118"/>
                  <a:pt x="112" y="1117"/>
                </a:cubicBezTo>
                <a:cubicBezTo>
                  <a:pt x="111" y="1117"/>
                  <a:pt x="111" y="1117"/>
                  <a:pt x="110" y="1117"/>
                </a:cubicBezTo>
                <a:cubicBezTo>
                  <a:pt x="110" y="1116"/>
                  <a:pt x="110" y="1116"/>
                  <a:pt x="109" y="1115"/>
                </a:cubicBezTo>
                <a:cubicBezTo>
                  <a:pt x="109" y="1115"/>
                  <a:pt x="108" y="1115"/>
                  <a:pt x="108" y="1116"/>
                </a:cubicBezTo>
                <a:cubicBezTo>
                  <a:pt x="108" y="1116"/>
                  <a:pt x="109" y="1117"/>
                  <a:pt x="109" y="1117"/>
                </a:cubicBezTo>
                <a:cubicBezTo>
                  <a:pt x="110" y="1118"/>
                  <a:pt x="110" y="1119"/>
                  <a:pt x="111" y="1120"/>
                </a:cubicBezTo>
                <a:cubicBezTo>
                  <a:pt x="111" y="1121"/>
                  <a:pt x="111" y="1122"/>
                  <a:pt x="111" y="1123"/>
                </a:cubicBezTo>
                <a:cubicBezTo>
                  <a:pt x="111" y="1124"/>
                  <a:pt x="112" y="1125"/>
                  <a:pt x="113" y="1126"/>
                </a:cubicBezTo>
                <a:cubicBezTo>
                  <a:pt x="114" y="1127"/>
                  <a:pt x="113" y="1128"/>
                  <a:pt x="112" y="1130"/>
                </a:cubicBezTo>
                <a:cubicBezTo>
                  <a:pt x="112" y="1131"/>
                  <a:pt x="112" y="1132"/>
                  <a:pt x="112" y="1134"/>
                </a:cubicBezTo>
                <a:cubicBezTo>
                  <a:pt x="113" y="1135"/>
                  <a:pt x="113" y="1137"/>
                  <a:pt x="113" y="1138"/>
                </a:cubicBezTo>
                <a:cubicBezTo>
                  <a:pt x="113" y="1140"/>
                  <a:pt x="113" y="1141"/>
                  <a:pt x="113" y="1143"/>
                </a:cubicBezTo>
                <a:cubicBezTo>
                  <a:pt x="113" y="1144"/>
                  <a:pt x="112" y="1145"/>
                  <a:pt x="113" y="1146"/>
                </a:cubicBezTo>
                <a:cubicBezTo>
                  <a:pt x="114" y="1146"/>
                  <a:pt x="114" y="1147"/>
                  <a:pt x="114" y="1148"/>
                </a:cubicBezTo>
                <a:cubicBezTo>
                  <a:pt x="114" y="1148"/>
                  <a:pt x="115" y="1149"/>
                  <a:pt x="114" y="1149"/>
                </a:cubicBezTo>
                <a:cubicBezTo>
                  <a:pt x="114" y="1150"/>
                  <a:pt x="113" y="1150"/>
                  <a:pt x="113" y="1150"/>
                </a:cubicBezTo>
                <a:cubicBezTo>
                  <a:pt x="110" y="1152"/>
                  <a:pt x="110" y="1156"/>
                  <a:pt x="109" y="1159"/>
                </a:cubicBezTo>
                <a:cubicBezTo>
                  <a:pt x="109" y="1160"/>
                  <a:pt x="109" y="1161"/>
                  <a:pt x="109" y="1162"/>
                </a:cubicBezTo>
                <a:cubicBezTo>
                  <a:pt x="108" y="1163"/>
                  <a:pt x="109" y="1164"/>
                  <a:pt x="108" y="1165"/>
                </a:cubicBezTo>
                <a:cubicBezTo>
                  <a:pt x="108" y="1166"/>
                  <a:pt x="108" y="1166"/>
                  <a:pt x="107" y="1167"/>
                </a:cubicBezTo>
                <a:cubicBezTo>
                  <a:pt x="107" y="1168"/>
                  <a:pt x="107" y="1168"/>
                  <a:pt x="107" y="1169"/>
                </a:cubicBezTo>
                <a:cubicBezTo>
                  <a:pt x="107" y="1170"/>
                  <a:pt x="107" y="1172"/>
                  <a:pt x="107" y="1173"/>
                </a:cubicBezTo>
                <a:cubicBezTo>
                  <a:pt x="106" y="1175"/>
                  <a:pt x="105" y="1176"/>
                  <a:pt x="104" y="1177"/>
                </a:cubicBezTo>
                <a:cubicBezTo>
                  <a:pt x="103" y="1178"/>
                  <a:pt x="103" y="1179"/>
                  <a:pt x="102" y="1180"/>
                </a:cubicBezTo>
                <a:cubicBezTo>
                  <a:pt x="99" y="1181"/>
                  <a:pt x="95" y="1179"/>
                  <a:pt x="92" y="1181"/>
                </a:cubicBezTo>
                <a:cubicBezTo>
                  <a:pt x="91" y="1181"/>
                  <a:pt x="90" y="1182"/>
                  <a:pt x="88" y="1182"/>
                </a:cubicBezTo>
                <a:cubicBezTo>
                  <a:pt x="87" y="1181"/>
                  <a:pt x="85" y="1180"/>
                  <a:pt x="84" y="1180"/>
                </a:cubicBezTo>
                <a:cubicBezTo>
                  <a:pt x="83" y="1179"/>
                  <a:pt x="82" y="1179"/>
                  <a:pt x="80" y="1179"/>
                </a:cubicBezTo>
                <a:cubicBezTo>
                  <a:pt x="79" y="1178"/>
                  <a:pt x="78" y="1179"/>
                  <a:pt x="76" y="1179"/>
                </a:cubicBezTo>
                <a:cubicBezTo>
                  <a:pt x="75" y="1180"/>
                  <a:pt x="74" y="1181"/>
                  <a:pt x="73" y="1180"/>
                </a:cubicBezTo>
                <a:cubicBezTo>
                  <a:pt x="72" y="1180"/>
                  <a:pt x="72" y="1179"/>
                  <a:pt x="71" y="1179"/>
                </a:cubicBezTo>
                <a:cubicBezTo>
                  <a:pt x="70" y="1179"/>
                  <a:pt x="70" y="1179"/>
                  <a:pt x="69" y="1178"/>
                </a:cubicBezTo>
                <a:cubicBezTo>
                  <a:pt x="68" y="1178"/>
                  <a:pt x="67" y="1177"/>
                  <a:pt x="66" y="1177"/>
                </a:cubicBezTo>
                <a:cubicBezTo>
                  <a:pt x="63" y="1177"/>
                  <a:pt x="60" y="1177"/>
                  <a:pt x="57" y="1177"/>
                </a:cubicBezTo>
                <a:cubicBezTo>
                  <a:pt x="55" y="1178"/>
                  <a:pt x="54" y="1178"/>
                  <a:pt x="53" y="1178"/>
                </a:cubicBezTo>
                <a:cubicBezTo>
                  <a:pt x="51" y="1179"/>
                  <a:pt x="50" y="1179"/>
                  <a:pt x="48" y="1179"/>
                </a:cubicBezTo>
                <a:cubicBezTo>
                  <a:pt x="45" y="1179"/>
                  <a:pt x="42" y="1179"/>
                  <a:pt x="40" y="1178"/>
                </a:cubicBezTo>
                <a:cubicBezTo>
                  <a:pt x="38" y="1178"/>
                  <a:pt x="36" y="1177"/>
                  <a:pt x="34" y="1177"/>
                </a:cubicBezTo>
                <a:cubicBezTo>
                  <a:pt x="32" y="1176"/>
                  <a:pt x="31" y="1176"/>
                  <a:pt x="29" y="1176"/>
                </a:cubicBezTo>
                <a:cubicBezTo>
                  <a:pt x="28" y="1176"/>
                  <a:pt x="27" y="1175"/>
                  <a:pt x="26" y="1175"/>
                </a:cubicBezTo>
                <a:cubicBezTo>
                  <a:pt x="25" y="1175"/>
                  <a:pt x="24" y="1175"/>
                  <a:pt x="23" y="1175"/>
                </a:cubicBezTo>
                <a:cubicBezTo>
                  <a:pt x="23" y="1175"/>
                  <a:pt x="22" y="1175"/>
                  <a:pt x="22" y="1174"/>
                </a:cubicBezTo>
                <a:cubicBezTo>
                  <a:pt x="20" y="1173"/>
                  <a:pt x="19" y="1173"/>
                  <a:pt x="17" y="1174"/>
                </a:cubicBezTo>
                <a:cubicBezTo>
                  <a:pt x="16" y="1174"/>
                  <a:pt x="15" y="1174"/>
                  <a:pt x="13" y="1174"/>
                </a:cubicBezTo>
                <a:cubicBezTo>
                  <a:pt x="11" y="1174"/>
                  <a:pt x="10" y="1175"/>
                  <a:pt x="9" y="1175"/>
                </a:cubicBezTo>
                <a:cubicBezTo>
                  <a:pt x="7" y="1176"/>
                  <a:pt x="6" y="1175"/>
                  <a:pt x="5" y="1176"/>
                </a:cubicBezTo>
                <a:cubicBezTo>
                  <a:pt x="3" y="1176"/>
                  <a:pt x="2" y="1177"/>
                  <a:pt x="1" y="1177"/>
                </a:cubicBezTo>
                <a:cubicBezTo>
                  <a:pt x="1" y="1177"/>
                  <a:pt x="0" y="1177"/>
                  <a:pt x="0" y="1177"/>
                </a:cubicBezTo>
                <a:cubicBezTo>
                  <a:pt x="0" y="1326"/>
                  <a:pt x="0" y="1326"/>
                  <a:pt x="0" y="1326"/>
                </a:cubicBezTo>
                <a:cubicBezTo>
                  <a:pt x="0" y="1326"/>
                  <a:pt x="0" y="1326"/>
                  <a:pt x="0" y="1326"/>
                </a:cubicBezTo>
                <a:cubicBezTo>
                  <a:pt x="1" y="1327"/>
                  <a:pt x="3" y="1327"/>
                  <a:pt x="3" y="1328"/>
                </a:cubicBezTo>
                <a:cubicBezTo>
                  <a:pt x="4" y="1328"/>
                  <a:pt x="4" y="1329"/>
                  <a:pt x="4" y="1329"/>
                </a:cubicBezTo>
                <a:cubicBezTo>
                  <a:pt x="5" y="1330"/>
                  <a:pt x="6" y="1330"/>
                  <a:pt x="6" y="1330"/>
                </a:cubicBezTo>
                <a:cubicBezTo>
                  <a:pt x="7" y="1331"/>
                  <a:pt x="7" y="1331"/>
                  <a:pt x="7" y="1332"/>
                </a:cubicBezTo>
                <a:cubicBezTo>
                  <a:pt x="8" y="1332"/>
                  <a:pt x="9" y="1332"/>
                  <a:pt x="9" y="1333"/>
                </a:cubicBezTo>
                <a:cubicBezTo>
                  <a:pt x="10" y="1334"/>
                  <a:pt x="9" y="1334"/>
                  <a:pt x="8" y="1334"/>
                </a:cubicBezTo>
                <a:cubicBezTo>
                  <a:pt x="8" y="1335"/>
                  <a:pt x="8" y="1335"/>
                  <a:pt x="9" y="1336"/>
                </a:cubicBezTo>
                <a:cubicBezTo>
                  <a:pt x="10" y="1336"/>
                  <a:pt x="10" y="1337"/>
                  <a:pt x="10" y="1337"/>
                </a:cubicBezTo>
                <a:cubicBezTo>
                  <a:pt x="10" y="1338"/>
                  <a:pt x="10" y="1338"/>
                  <a:pt x="11" y="1339"/>
                </a:cubicBezTo>
                <a:cubicBezTo>
                  <a:pt x="12" y="1339"/>
                  <a:pt x="12" y="1340"/>
                  <a:pt x="12" y="1341"/>
                </a:cubicBezTo>
                <a:cubicBezTo>
                  <a:pt x="13" y="1341"/>
                  <a:pt x="13" y="1342"/>
                  <a:pt x="14" y="1342"/>
                </a:cubicBezTo>
                <a:cubicBezTo>
                  <a:pt x="14" y="1343"/>
                  <a:pt x="14" y="1343"/>
                  <a:pt x="14" y="1344"/>
                </a:cubicBezTo>
                <a:cubicBezTo>
                  <a:pt x="15" y="1346"/>
                  <a:pt x="16" y="1346"/>
                  <a:pt x="17" y="1347"/>
                </a:cubicBezTo>
                <a:cubicBezTo>
                  <a:pt x="18" y="1348"/>
                  <a:pt x="19" y="1349"/>
                  <a:pt x="20" y="1350"/>
                </a:cubicBezTo>
                <a:cubicBezTo>
                  <a:pt x="21" y="1350"/>
                  <a:pt x="21" y="1350"/>
                  <a:pt x="22" y="1350"/>
                </a:cubicBezTo>
                <a:cubicBezTo>
                  <a:pt x="23" y="1350"/>
                  <a:pt x="23" y="1351"/>
                  <a:pt x="24" y="1351"/>
                </a:cubicBezTo>
                <a:cubicBezTo>
                  <a:pt x="25" y="1351"/>
                  <a:pt x="26" y="1351"/>
                  <a:pt x="27" y="1350"/>
                </a:cubicBezTo>
                <a:cubicBezTo>
                  <a:pt x="28" y="1350"/>
                  <a:pt x="28" y="1349"/>
                  <a:pt x="29" y="1349"/>
                </a:cubicBezTo>
                <a:cubicBezTo>
                  <a:pt x="29" y="1349"/>
                  <a:pt x="30" y="1349"/>
                  <a:pt x="31" y="1348"/>
                </a:cubicBezTo>
                <a:cubicBezTo>
                  <a:pt x="32" y="1348"/>
                  <a:pt x="32" y="1346"/>
                  <a:pt x="32" y="1345"/>
                </a:cubicBezTo>
                <a:cubicBezTo>
                  <a:pt x="33" y="1344"/>
                  <a:pt x="34" y="1343"/>
                  <a:pt x="36" y="1343"/>
                </a:cubicBezTo>
                <a:cubicBezTo>
                  <a:pt x="37" y="1342"/>
                  <a:pt x="38" y="1341"/>
                  <a:pt x="39" y="1341"/>
                </a:cubicBezTo>
                <a:cubicBezTo>
                  <a:pt x="41" y="1340"/>
                  <a:pt x="42" y="1340"/>
                  <a:pt x="43" y="1339"/>
                </a:cubicBezTo>
                <a:cubicBezTo>
                  <a:pt x="44" y="1338"/>
                  <a:pt x="44" y="1338"/>
                  <a:pt x="45" y="1337"/>
                </a:cubicBezTo>
                <a:cubicBezTo>
                  <a:pt x="45" y="1337"/>
                  <a:pt x="46" y="1337"/>
                  <a:pt x="46" y="1337"/>
                </a:cubicBezTo>
                <a:cubicBezTo>
                  <a:pt x="48" y="1336"/>
                  <a:pt x="48" y="1335"/>
                  <a:pt x="50" y="1335"/>
                </a:cubicBezTo>
                <a:cubicBezTo>
                  <a:pt x="52" y="1334"/>
                  <a:pt x="55" y="1335"/>
                  <a:pt x="57" y="1335"/>
                </a:cubicBezTo>
                <a:cubicBezTo>
                  <a:pt x="60" y="1335"/>
                  <a:pt x="64" y="1334"/>
                  <a:pt x="67" y="1334"/>
                </a:cubicBezTo>
                <a:cubicBezTo>
                  <a:pt x="69" y="1335"/>
                  <a:pt x="70" y="1334"/>
                  <a:pt x="72" y="1334"/>
                </a:cubicBezTo>
                <a:cubicBezTo>
                  <a:pt x="73" y="1334"/>
                  <a:pt x="74" y="1334"/>
                  <a:pt x="76" y="1334"/>
                </a:cubicBezTo>
                <a:cubicBezTo>
                  <a:pt x="77" y="1334"/>
                  <a:pt x="78" y="1336"/>
                  <a:pt x="79" y="1336"/>
                </a:cubicBezTo>
                <a:cubicBezTo>
                  <a:pt x="81" y="1336"/>
                  <a:pt x="83" y="1336"/>
                  <a:pt x="84" y="1335"/>
                </a:cubicBezTo>
                <a:cubicBezTo>
                  <a:pt x="85" y="1335"/>
                  <a:pt x="86" y="1334"/>
                  <a:pt x="87" y="1333"/>
                </a:cubicBezTo>
                <a:cubicBezTo>
                  <a:pt x="89" y="1333"/>
                  <a:pt x="90" y="1333"/>
                  <a:pt x="91" y="1334"/>
                </a:cubicBezTo>
                <a:cubicBezTo>
                  <a:pt x="92" y="1334"/>
                  <a:pt x="94" y="1335"/>
                  <a:pt x="95" y="1334"/>
                </a:cubicBezTo>
                <a:cubicBezTo>
                  <a:pt x="96" y="1333"/>
                  <a:pt x="96" y="1331"/>
                  <a:pt x="97" y="1330"/>
                </a:cubicBezTo>
                <a:cubicBezTo>
                  <a:pt x="97" y="1329"/>
                  <a:pt x="99" y="1328"/>
                  <a:pt x="100" y="1326"/>
                </a:cubicBezTo>
                <a:cubicBezTo>
                  <a:pt x="101" y="1325"/>
                  <a:pt x="101" y="1324"/>
                  <a:pt x="102" y="1323"/>
                </a:cubicBezTo>
                <a:cubicBezTo>
                  <a:pt x="102" y="1321"/>
                  <a:pt x="103" y="1320"/>
                  <a:pt x="105" y="1320"/>
                </a:cubicBezTo>
                <a:cubicBezTo>
                  <a:pt x="106" y="1319"/>
                  <a:pt x="107" y="1318"/>
                  <a:pt x="109" y="1318"/>
                </a:cubicBezTo>
                <a:cubicBezTo>
                  <a:pt x="110" y="1318"/>
                  <a:pt x="111" y="1318"/>
                  <a:pt x="112" y="1317"/>
                </a:cubicBezTo>
                <a:cubicBezTo>
                  <a:pt x="113" y="1316"/>
                  <a:pt x="114" y="1315"/>
                  <a:pt x="116" y="1316"/>
                </a:cubicBezTo>
                <a:cubicBezTo>
                  <a:pt x="116" y="1316"/>
                  <a:pt x="116" y="1316"/>
                  <a:pt x="117" y="1316"/>
                </a:cubicBezTo>
                <a:cubicBezTo>
                  <a:pt x="118" y="1316"/>
                  <a:pt x="119" y="1316"/>
                  <a:pt x="119" y="1316"/>
                </a:cubicBezTo>
                <a:cubicBezTo>
                  <a:pt x="120" y="1316"/>
                  <a:pt x="120" y="1315"/>
                  <a:pt x="120" y="1315"/>
                </a:cubicBezTo>
                <a:cubicBezTo>
                  <a:pt x="121" y="1315"/>
                  <a:pt x="121" y="1316"/>
                  <a:pt x="122" y="1315"/>
                </a:cubicBezTo>
                <a:cubicBezTo>
                  <a:pt x="122" y="1314"/>
                  <a:pt x="120" y="1314"/>
                  <a:pt x="120" y="1313"/>
                </a:cubicBezTo>
                <a:cubicBezTo>
                  <a:pt x="118" y="1311"/>
                  <a:pt x="121" y="1308"/>
                  <a:pt x="122" y="1307"/>
                </a:cubicBezTo>
                <a:cubicBezTo>
                  <a:pt x="122" y="1306"/>
                  <a:pt x="123" y="1305"/>
                  <a:pt x="123" y="1304"/>
                </a:cubicBezTo>
                <a:cubicBezTo>
                  <a:pt x="123" y="1303"/>
                  <a:pt x="124" y="1301"/>
                  <a:pt x="124" y="1300"/>
                </a:cubicBezTo>
                <a:cubicBezTo>
                  <a:pt x="125" y="1299"/>
                  <a:pt x="127" y="1298"/>
                  <a:pt x="128" y="1297"/>
                </a:cubicBezTo>
                <a:cubicBezTo>
                  <a:pt x="129" y="1296"/>
                  <a:pt x="130" y="1295"/>
                  <a:pt x="132" y="1294"/>
                </a:cubicBezTo>
                <a:cubicBezTo>
                  <a:pt x="133" y="1294"/>
                  <a:pt x="134" y="1293"/>
                  <a:pt x="135" y="1292"/>
                </a:cubicBezTo>
                <a:cubicBezTo>
                  <a:pt x="136" y="1291"/>
                  <a:pt x="137" y="1290"/>
                  <a:pt x="139" y="1290"/>
                </a:cubicBezTo>
                <a:cubicBezTo>
                  <a:pt x="141" y="1289"/>
                  <a:pt x="140" y="1288"/>
                  <a:pt x="139" y="1288"/>
                </a:cubicBezTo>
                <a:cubicBezTo>
                  <a:pt x="138" y="1287"/>
                  <a:pt x="137" y="1286"/>
                  <a:pt x="136" y="1285"/>
                </a:cubicBezTo>
                <a:cubicBezTo>
                  <a:pt x="134" y="1284"/>
                  <a:pt x="132" y="1283"/>
                  <a:pt x="131" y="1280"/>
                </a:cubicBezTo>
                <a:cubicBezTo>
                  <a:pt x="131" y="1280"/>
                  <a:pt x="131" y="1279"/>
                  <a:pt x="130" y="1278"/>
                </a:cubicBezTo>
                <a:cubicBezTo>
                  <a:pt x="130" y="1277"/>
                  <a:pt x="130" y="1275"/>
                  <a:pt x="129" y="1274"/>
                </a:cubicBezTo>
                <a:cubicBezTo>
                  <a:pt x="129" y="1272"/>
                  <a:pt x="129" y="1271"/>
                  <a:pt x="129" y="1269"/>
                </a:cubicBezTo>
                <a:cubicBezTo>
                  <a:pt x="130" y="1268"/>
                  <a:pt x="131" y="1266"/>
                  <a:pt x="133" y="1265"/>
                </a:cubicBezTo>
                <a:cubicBezTo>
                  <a:pt x="134" y="1262"/>
                  <a:pt x="137" y="1260"/>
                  <a:pt x="139" y="1257"/>
                </a:cubicBezTo>
                <a:cubicBezTo>
                  <a:pt x="140" y="1256"/>
                  <a:pt x="140" y="1255"/>
                  <a:pt x="141" y="1254"/>
                </a:cubicBezTo>
                <a:cubicBezTo>
                  <a:pt x="142" y="1252"/>
                  <a:pt x="143" y="1252"/>
                  <a:pt x="144" y="1251"/>
                </a:cubicBezTo>
                <a:cubicBezTo>
                  <a:pt x="146" y="1249"/>
                  <a:pt x="147" y="1246"/>
                  <a:pt x="148" y="1244"/>
                </a:cubicBezTo>
                <a:cubicBezTo>
                  <a:pt x="149" y="1243"/>
                  <a:pt x="149" y="1242"/>
                  <a:pt x="150" y="1240"/>
                </a:cubicBezTo>
                <a:cubicBezTo>
                  <a:pt x="151" y="1239"/>
                  <a:pt x="152" y="1238"/>
                  <a:pt x="153" y="1237"/>
                </a:cubicBezTo>
                <a:cubicBezTo>
                  <a:pt x="154" y="1237"/>
                  <a:pt x="154" y="1236"/>
                  <a:pt x="155" y="1236"/>
                </a:cubicBezTo>
                <a:cubicBezTo>
                  <a:pt x="156" y="1235"/>
                  <a:pt x="158" y="1234"/>
                  <a:pt x="159" y="1234"/>
                </a:cubicBezTo>
                <a:cubicBezTo>
                  <a:pt x="161" y="1234"/>
                  <a:pt x="163" y="1233"/>
                  <a:pt x="164" y="1233"/>
                </a:cubicBezTo>
                <a:cubicBezTo>
                  <a:pt x="166" y="1233"/>
                  <a:pt x="167" y="1232"/>
                  <a:pt x="168" y="1232"/>
                </a:cubicBezTo>
                <a:cubicBezTo>
                  <a:pt x="170" y="1232"/>
                  <a:pt x="173" y="1231"/>
                  <a:pt x="174" y="1230"/>
                </a:cubicBezTo>
                <a:cubicBezTo>
                  <a:pt x="176" y="1229"/>
                  <a:pt x="177" y="1228"/>
                  <a:pt x="179" y="1227"/>
                </a:cubicBezTo>
                <a:cubicBezTo>
                  <a:pt x="180" y="1226"/>
                  <a:pt x="182" y="1225"/>
                  <a:pt x="184" y="1224"/>
                </a:cubicBezTo>
                <a:cubicBezTo>
                  <a:pt x="185" y="1224"/>
                  <a:pt x="187" y="1222"/>
                  <a:pt x="188" y="1222"/>
                </a:cubicBezTo>
                <a:cubicBezTo>
                  <a:pt x="190" y="1221"/>
                  <a:pt x="192" y="1221"/>
                  <a:pt x="193" y="1220"/>
                </a:cubicBezTo>
                <a:cubicBezTo>
                  <a:pt x="194" y="1219"/>
                  <a:pt x="196" y="1218"/>
                  <a:pt x="197" y="1217"/>
                </a:cubicBezTo>
                <a:cubicBezTo>
                  <a:pt x="198" y="1216"/>
                  <a:pt x="198" y="1215"/>
                  <a:pt x="198" y="1214"/>
                </a:cubicBezTo>
                <a:cubicBezTo>
                  <a:pt x="198" y="1212"/>
                  <a:pt x="197" y="1211"/>
                  <a:pt x="197" y="1210"/>
                </a:cubicBezTo>
                <a:cubicBezTo>
                  <a:pt x="196" y="1208"/>
                  <a:pt x="197" y="1208"/>
                  <a:pt x="198" y="1207"/>
                </a:cubicBezTo>
                <a:cubicBezTo>
                  <a:pt x="199" y="1207"/>
                  <a:pt x="199" y="1206"/>
                  <a:pt x="200" y="1206"/>
                </a:cubicBezTo>
                <a:cubicBezTo>
                  <a:pt x="200" y="1206"/>
                  <a:pt x="202" y="1206"/>
                  <a:pt x="201" y="1205"/>
                </a:cubicBezTo>
                <a:cubicBezTo>
                  <a:pt x="201" y="1204"/>
                  <a:pt x="200" y="1204"/>
                  <a:pt x="200" y="1204"/>
                </a:cubicBezTo>
                <a:cubicBezTo>
                  <a:pt x="199" y="1204"/>
                  <a:pt x="199" y="1203"/>
                  <a:pt x="199" y="1203"/>
                </a:cubicBezTo>
                <a:cubicBezTo>
                  <a:pt x="198" y="1202"/>
                  <a:pt x="198" y="1201"/>
                  <a:pt x="198" y="1201"/>
                </a:cubicBezTo>
                <a:cubicBezTo>
                  <a:pt x="198" y="1200"/>
                  <a:pt x="197" y="1200"/>
                  <a:pt x="197" y="1199"/>
                </a:cubicBezTo>
                <a:cubicBezTo>
                  <a:pt x="197" y="1198"/>
                  <a:pt x="197" y="1197"/>
                  <a:pt x="197" y="1196"/>
                </a:cubicBezTo>
                <a:cubicBezTo>
                  <a:pt x="197" y="1195"/>
                  <a:pt x="196" y="1195"/>
                  <a:pt x="196" y="1194"/>
                </a:cubicBezTo>
                <a:cubicBezTo>
                  <a:pt x="195" y="1193"/>
                  <a:pt x="195" y="1193"/>
                  <a:pt x="195" y="1192"/>
                </a:cubicBezTo>
                <a:cubicBezTo>
                  <a:pt x="195" y="1191"/>
                  <a:pt x="197" y="1190"/>
                  <a:pt x="197" y="1189"/>
                </a:cubicBezTo>
                <a:cubicBezTo>
                  <a:pt x="198" y="1188"/>
                  <a:pt x="198" y="1187"/>
                  <a:pt x="198" y="1187"/>
                </a:cubicBezTo>
                <a:cubicBezTo>
                  <a:pt x="199" y="1186"/>
                  <a:pt x="200" y="1184"/>
                  <a:pt x="201" y="1184"/>
                </a:cubicBezTo>
                <a:cubicBezTo>
                  <a:pt x="202" y="1183"/>
                  <a:pt x="202" y="1183"/>
                  <a:pt x="203" y="1183"/>
                </a:cubicBezTo>
                <a:cubicBezTo>
                  <a:pt x="204" y="1182"/>
                  <a:pt x="204" y="1182"/>
                  <a:pt x="205" y="1181"/>
                </a:cubicBezTo>
                <a:cubicBezTo>
                  <a:pt x="206" y="1181"/>
                  <a:pt x="207" y="1181"/>
                  <a:pt x="209" y="1180"/>
                </a:cubicBezTo>
                <a:cubicBezTo>
                  <a:pt x="211" y="1178"/>
                  <a:pt x="213" y="1176"/>
                  <a:pt x="216" y="1176"/>
                </a:cubicBezTo>
                <a:cubicBezTo>
                  <a:pt x="218" y="1177"/>
                  <a:pt x="219" y="1178"/>
                  <a:pt x="221" y="1178"/>
                </a:cubicBezTo>
                <a:cubicBezTo>
                  <a:pt x="223" y="1178"/>
                  <a:pt x="225" y="1178"/>
                  <a:pt x="227" y="1178"/>
                </a:cubicBezTo>
                <a:cubicBezTo>
                  <a:pt x="228" y="1178"/>
                  <a:pt x="229" y="1179"/>
                  <a:pt x="231" y="1179"/>
                </a:cubicBezTo>
                <a:cubicBezTo>
                  <a:pt x="231" y="1179"/>
                  <a:pt x="232" y="1179"/>
                  <a:pt x="233" y="1179"/>
                </a:cubicBezTo>
                <a:cubicBezTo>
                  <a:pt x="233" y="1179"/>
                  <a:pt x="234" y="1180"/>
                  <a:pt x="234" y="1180"/>
                </a:cubicBezTo>
                <a:cubicBezTo>
                  <a:pt x="235" y="1181"/>
                  <a:pt x="237" y="1180"/>
                  <a:pt x="238" y="1180"/>
                </a:cubicBezTo>
                <a:cubicBezTo>
                  <a:pt x="240" y="1180"/>
                  <a:pt x="241" y="1181"/>
                  <a:pt x="240" y="1182"/>
                </a:cubicBezTo>
                <a:cubicBezTo>
                  <a:pt x="240" y="1183"/>
                  <a:pt x="240" y="1184"/>
                  <a:pt x="241" y="1184"/>
                </a:cubicBezTo>
                <a:cubicBezTo>
                  <a:pt x="242" y="1184"/>
                  <a:pt x="242" y="1185"/>
                  <a:pt x="243" y="1185"/>
                </a:cubicBezTo>
                <a:cubicBezTo>
                  <a:pt x="244" y="1185"/>
                  <a:pt x="244" y="1185"/>
                  <a:pt x="245" y="1185"/>
                </a:cubicBezTo>
                <a:cubicBezTo>
                  <a:pt x="246" y="1184"/>
                  <a:pt x="248" y="1185"/>
                  <a:pt x="249" y="1186"/>
                </a:cubicBezTo>
                <a:cubicBezTo>
                  <a:pt x="250" y="1187"/>
                  <a:pt x="251" y="1188"/>
                  <a:pt x="252" y="1187"/>
                </a:cubicBezTo>
                <a:cubicBezTo>
                  <a:pt x="253" y="1187"/>
                  <a:pt x="253" y="1187"/>
                  <a:pt x="254" y="1187"/>
                </a:cubicBezTo>
                <a:cubicBezTo>
                  <a:pt x="255" y="1187"/>
                  <a:pt x="255" y="1187"/>
                  <a:pt x="256" y="1187"/>
                </a:cubicBezTo>
                <a:cubicBezTo>
                  <a:pt x="257" y="1188"/>
                  <a:pt x="259" y="1188"/>
                  <a:pt x="260" y="1188"/>
                </a:cubicBezTo>
                <a:cubicBezTo>
                  <a:pt x="261" y="1187"/>
                  <a:pt x="262" y="1186"/>
                  <a:pt x="263" y="1185"/>
                </a:cubicBezTo>
                <a:cubicBezTo>
                  <a:pt x="264" y="1184"/>
                  <a:pt x="265" y="1184"/>
                  <a:pt x="266" y="1183"/>
                </a:cubicBezTo>
                <a:cubicBezTo>
                  <a:pt x="268" y="1182"/>
                  <a:pt x="268" y="1181"/>
                  <a:pt x="269" y="1180"/>
                </a:cubicBezTo>
                <a:cubicBezTo>
                  <a:pt x="270" y="1178"/>
                  <a:pt x="271" y="1178"/>
                  <a:pt x="272" y="1177"/>
                </a:cubicBezTo>
                <a:cubicBezTo>
                  <a:pt x="273" y="1177"/>
                  <a:pt x="273" y="1177"/>
                  <a:pt x="274" y="1176"/>
                </a:cubicBezTo>
                <a:cubicBezTo>
                  <a:pt x="275" y="1176"/>
                  <a:pt x="276" y="1176"/>
                  <a:pt x="277" y="1175"/>
                </a:cubicBezTo>
                <a:cubicBezTo>
                  <a:pt x="278" y="1174"/>
                  <a:pt x="278" y="1174"/>
                  <a:pt x="279" y="1174"/>
                </a:cubicBezTo>
                <a:cubicBezTo>
                  <a:pt x="279" y="1173"/>
                  <a:pt x="280" y="1173"/>
                  <a:pt x="280" y="1173"/>
                </a:cubicBezTo>
                <a:cubicBezTo>
                  <a:pt x="281" y="1172"/>
                  <a:pt x="281" y="1172"/>
                  <a:pt x="282" y="1172"/>
                </a:cubicBezTo>
                <a:cubicBezTo>
                  <a:pt x="282" y="1171"/>
                  <a:pt x="283" y="1171"/>
                  <a:pt x="283" y="1171"/>
                </a:cubicBezTo>
                <a:cubicBezTo>
                  <a:pt x="284" y="1171"/>
                  <a:pt x="284" y="1170"/>
                  <a:pt x="285" y="1170"/>
                </a:cubicBezTo>
                <a:cubicBezTo>
                  <a:pt x="286" y="1170"/>
                  <a:pt x="286" y="1170"/>
                  <a:pt x="287" y="1170"/>
                </a:cubicBezTo>
                <a:cubicBezTo>
                  <a:pt x="288" y="1170"/>
                  <a:pt x="289" y="1169"/>
                  <a:pt x="291" y="1169"/>
                </a:cubicBezTo>
                <a:cubicBezTo>
                  <a:pt x="292" y="1169"/>
                  <a:pt x="292" y="1169"/>
                  <a:pt x="293" y="1169"/>
                </a:cubicBezTo>
                <a:cubicBezTo>
                  <a:pt x="294" y="1168"/>
                  <a:pt x="294" y="1168"/>
                  <a:pt x="294" y="1167"/>
                </a:cubicBezTo>
                <a:cubicBezTo>
                  <a:pt x="295" y="1166"/>
                  <a:pt x="297" y="1166"/>
                  <a:pt x="298" y="1165"/>
                </a:cubicBezTo>
                <a:cubicBezTo>
                  <a:pt x="298" y="1165"/>
                  <a:pt x="298" y="1164"/>
                  <a:pt x="299" y="1163"/>
                </a:cubicBezTo>
                <a:cubicBezTo>
                  <a:pt x="300" y="1162"/>
                  <a:pt x="301" y="1162"/>
                  <a:pt x="301" y="1160"/>
                </a:cubicBezTo>
                <a:cubicBezTo>
                  <a:pt x="302" y="1160"/>
                  <a:pt x="302" y="1159"/>
                  <a:pt x="303" y="1159"/>
                </a:cubicBezTo>
                <a:cubicBezTo>
                  <a:pt x="303" y="1158"/>
                  <a:pt x="304" y="1158"/>
                  <a:pt x="304" y="1157"/>
                </a:cubicBezTo>
                <a:cubicBezTo>
                  <a:pt x="305" y="1157"/>
                  <a:pt x="305" y="1156"/>
                  <a:pt x="306" y="1156"/>
                </a:cubicBezTo>
                <a:cubicBezTo>
                  <a:pt x="307" y="1156"/>
                  <a:pt x="309" y="1156"/>
                  <a:pt x="310" y="1156"/>
                </a:cubicBezTo>
                <a:cubicBezTo>
                  <a:pt x="312" y="1156"/>
                  <a:pt x="312" y="1157"/>
                  <a:pt x="314" y="1158"/>
                </a:cubicBezTo>
                <a:cubicBezTo>
                  <a:pt x="315" y="1158"/>
                  <a:pt x="317" y="1157"/>
                  <a:pt x="318" y="1158"/>
                </a:cubicBezTo>
                <a:cubicBezTo>
                  <a:pt x="319" y="1158"/>
                  <a:pt x="319" y="1159"/>
                  <a:pt x="320" y="1159"/>
                </a:cubicBezTo>
                <a:cubicBezTo>
                  <a:pt x="320" y="1160"/>
                  <a:pt x="321" y="1160"/>
                  <a:pt x="322" y="1160"/>
                </a:cubicBezTo>
                <a:cubicBezTo>
                  <a:pt x="323" y="1160"/>
                  <a:pt x="324" y="1161"/>
                  <a:pt x="326" y="1161"/>
                </a:cubicBezTo>
                <a:cubicBezTo>
                  <a:pt x="327" y="1162"/>
                  <a:pt x="328" y="1163"/>
                  <a:pt x="329" y="1163"/>
                </a:cubicBezTo>
                <a:cubicBezTo>
                  <a:pt x="330" y="1163"/>
                  <a:pt x="331" y="1163"/>
                  <a:pt x="331" y="1163"/>
                </a:cubicBezTo>
                <a:cubicBezTo>
                  <a:pt x="332" y="1164"/>
                  <a:pt x="332" y="1164"/>
                  <a:pt x="332" y="1164"/>
                </a:cubicBezTo>
                <a:cubicBezTo>
                  <a:pt x="333" y="1165"/>
                  <a:pt x="334" y="1165"/>
                  <a:pt x="335" y="1166"/>
                </a:cubicBezTo>
                <a:cubicBezTo>
                  <a:pt x="335" y="1166"/>
                  <a:pt x="335" y="1166"/>
                  <a:pt x="336" y="1167"/>
                </a:cubicBezTo>
                <a:cubicBezTo>
                  <a:pt x="336" y="1167"/>
                  <a:pt x="336" y="1167"/>
                  <a:pt x="337" y="1167"/>
                </a:cubicBezTo>
                <a:cubicBezTo>
                  <a:pt x="337" y="1168"/>
                  <a:pt x="337" y="1169"/>
                  <a:pt x="337" y="1169"/>
                </a:cubicBezTo>
                <a:cubicBezTo>
                  <a:pt x="338" y="1170"/>
                  <a:pt x="338" y="1171"/>
                  <a:pt x="338" y="1173"/>
                </a:cubicBezTo>
                <a:cubicBezTo>
                  <a:pt x="337" y="1174"/>
                  <a:pt x="337" y="1174"/>
                  <a:pt x="338" y="1175"/>
                </a:cubicBezTo>
                <a:cubicBezTo>
                  <a:pt x="338" y="1176"/>
                  <a:pt x="339" y="1176"/>
                  <a:pt x="339" y="1177"/>
                </a:cubicBezTo>
                <a:cubicBezTo>
                  <a:pt x="339" y="1177"/>
                  <a:pt x="339" y="1178"/>
                  <a:pt x="339" y="1178"/>
                </a:cubicBezTo>
                <a:cubicBezTo>
                  <a:pt x="340" y="1179"/>
                  <a:pt x="340" y="1179"/>
                  <a:pt x="340" y="1180"/>
                </a:cubicBezTo>
                <a:cubicBezTo>
                  <a:pt x="340" y="1181"/>
                  <a:pt x="340" y="1181"/>
                  <a:pt x="341" y="1182"/>
                </a:cubicBezTo>
                <a:cubicBezTo>
                  <a:pt x="341" y="1182"/>
                  <a:pt x="341" y="1183"/>
                  <a:pt x="341" y="1183"/>
                </a:cubicBezTo>
                <a:cubicBezTo>
                  <a:pt x="341" y="1184"/>
                  <a:pt x="342" y="1185"/>
                  <a:pt x="342" y="1185"/>
                </a:cubicBezTo>
                <a:cubicBezTo>
                  <a:pt x="342" y="1186"/>
                  <a:pt x="342" y="1187"/>
                  <a:pt x="342" y="1187"/>
                </a:cubicBezTo>
                <a:cubicBezTo>
                  <a:pt x="343" y="1188"/>
                  <a:pt x="343" y="1188"/>
                  <a:pt x="343" y="1189"/>
                </a:cubicBezTo>
                <a:cubicBezTo>
                  <a:pt x="342" y="1189"/>
                  <a:pt x="342" y="1189"/>
                  <a:pt x="342" y="1189"/>
                </a:cubicBezTo>
                <a:cubicBezTo>
                  <a:pt x="342" y="1190"/>
                  <a:pt x="342" y="1190"/>
                  <a:pt x="343" y="1190"/>
                </a:cubicBezTo>
                <a:cubicBezTo>
                  <a:pt x="343" y="1191"/>
                  <a:pt x="343" y="1191"/>
                  <a:pt x="344" y="1191"/>
                </a:cubicBezTo>
                <a:cubicBezTo>
                  <a:pt x="345" y="1191"/>
                  <a:pt x="345" y="1191"/>
                  <a:pt x="346" y="1191"/>
                </a:cubicBezTo>
                <a:cubicBezTo>
                  <a:pt x="347" y="1191"/>
                  <a:pt x="347" y="1191"/>
                  <a:pt x="348" y="1192"/>
                </a:cubicBezTo>
                <a:cubicBezTo>
                  <a:pt x="349" y="1193"/>
                  <a:pt x="350" y="1195"/>
                  <a:pt x="351" y="1196"/>
                </a:cubicBezTo>
                <a:cubicBezTo>
                  <a:pt x="351" y="1197"/>
                  <a:pt x="351" y="1197"/>
                  <a:pt x="352" y="1197"/>
                </a:cubicBezTo>
                <a:cubicBezTo>
                  <a:pt x="353" y="1198"/>
                  <a:pt x="352" y="1198"/>
                  <a:pt x="353" y="1199"/>
                </a:cubicBezTo>
                <a:cubicBezTo>
                  <a:pt x="353" y="1199"/>
                  <a:pt x="354" y="1199"/>
                  <a:pt x="354" y="1200"/>
                </a:cubicBezTo>
                <a:cubicBezTo>
                  <a:pt x="354" y="1200"/>
                  <a:pt x="355" y="1201"/>
                  <a:pt x="354" y="1202"/>
                </a:cubicBezTo>
                <a:cubicBezTo>
                  <a:pt x="354" y="1202"/>
                  <a:pt x="354" y="1203"/>
                  <a:pt x="354" y="1203"/>
                </a:cubicBezTo>
                <a:cubicBezTo>
                  <a:pt x="355" y="1204"/>
                  <a:pt x="356" y="1203"/>
                  <a:pt x="357" y="1203"/>
                </a:cubicBezTo>
                <a:cubicBezTo>
                  <a:pt x="358" y="1203"/>
                  <a:pt x="358" y="1204"/>
                  <a:pt x="359" y="1204"/>
                </a:cubicBezTo>
                <a:cubicBezTo>
                  <a:pt x="360" y="1204"/>
                  <a:pt x="361" y="1204"/>
                  <a:pt x="362" y="1205"/>
                </a:cubicBezTo>
                <a:cubicBezTo>
                  <a:pt x="363" y="1205"/>
                  <a:pt x="364" y="1206"/>
                  <a:pt x="364" y="1206"/>
                </a:cubicBezTo>
                <a:cubicBezTo>
                  <a:pt x="365" y="1207"/>
                  <a:pt x="365" y="1208"/>
                  <a:pt x="366" y="1208"/>
                </a:cubicBezTo>
                <a:cubicBezTo>
                  <a:pt x="367" y="1209"/>
                  <a:pt x="367" y="1209"/>
                  <a:pt x="368" y="1210"/>
                </a:cubicBezTo>
                <a:cubicBezTo>
                  <a:pt x="369" y="1211"/>
                  <a:pt x="370" y="1212"/>
                  <a:pt x="371" y="1213"/>
                </a:cubicBezTo>
                <a:cubicBezTo>
                  <a:pt x="372" y="1213"/>
                  <a:pt x="372" y="1215"/>
                  <a:pt x="374" y="1215"/>
                </a:cubicBezTo>
                <a:cubicBezTo>
                  <a:pt x="375" y="1216"/>
                  <a:pt x="376" y="1217"/>
                  <a:pt x="377" y="1218"/>
                </a:cubicBezTo>
                <a:cubicBezTo>
                  <a:pt x="377" y="1219"/>
                  <a:pt x="377" y="1219"/>
                  <a:pt x="378" y="1219"/>
                </a:cubicBezTo>
                <a:cubicBezTo>
                  <a:pt x="379" y="1219"/>
                  <a:pt x="379" y="1220"/>
                  <a:pt x="379" y="1220"/>
                </a:cubicBezTo>
                <a:cubicBezTo>
                  <a:pt x="381" y="1221"/>
                  <a:pt x="382" y="1221"/>
                  <a:pt x="383" y="1222"/>
                </a:cubicBezTo>
                <a:cubicBezTo>
                  <a:pt x="383" y="1224"/>
                  <a:pt x="384" y="1224"/>
                  <a:pt x="385" y="1225"/>
                </a:cubicBezTo>
                <a:cubicBezTo>
                  <a:pt x="386" y="1226"/>
                  <a:pt x="387" y="1227"/>
                  <a:pt x="388" y="1227"/>
                </a:cubicBezTo>
                <a:cubicBezTo>
                  <a:pt x="389" y="1228"/>
                  <a:pt x="390" y="1228"/>
                  <a:pt x="391" y="1229"/>
                </a:cubicBezTo>
                <a:cubicBezTo>
                  <a:pt x="392" y="1230"/>
                  <a:pt x="392" y="1231"/>
                  <a:pt x="394" y="1232"/>
                </a:cubicBezTo>
                <a:cubicBezTo>
                  <a:pt x="395" y="1232"/>
                  <a:pt x="396" y="1232"/>
                  <a:pt x="398" y="1232"/>
                </a:cubicBezTo>
                <a:cubicBezTo>
                  <a:pt x="399" y="1231"/>
                  <a:pt x="399" y="1232"/>
                  <a:pt x="400" y="1231"/>
                </a:cubicBezTo>
                <a:cubicBezTo>
                  <a:pt x="401" y="1231"/>
                  <a:pt x="401" y="1231"/>
                  <a:pt x="402" y="1231"/>
                </a:cubicBezTo>
                <a:cubicBezTo>
                  <a:pt x="403" y="1230"/>
                  <a:pt x="404" y="1230"/>
                  <a:pt x="406" y="1231"/>
                </a:cubicBezTo>
                <a:cubicBezTo>
                  <a:pt x="406" y="1231"/>
                  <a:pt x="406" y="1232"/>
                  <a:pt x="407" y="1232"/>
                </a:cubicBezTo>
                <a:cubicBezTo>
                  <a:pt x="407" y="1233"/>
                  <a:pt x="408" y="1233"/>
                  <a:pt x="408" y="1233"/>
                </a:cubicBezTo>
                <a:cubicBezTo>
                  <a:pt x="409" y="1234"/>
                  <a:pt x="409" y="1235"/>
                  <a:pt x="409" y="1235"/>
                </a:cubicBezTo>
                <a:cubicBezTo>
                  <a:pt x="409" y="1236"/>
                  <a:pt x="410" y="1236"/>
                  <a:pt x="411" y="1237"/>
                </a:cubicBezTo>
                <a:cubicBezTo>
                  <a:pt x="412" y="1237"/>
                  <a:pt x="412" y="1238"/>
                  <a:pt x="413" y="1239"/>
                </a:cubicBezTo>
                <a:cubicBezTo>
                  <a:pt x="415" y="1239"/>
                  <a:pt x="415" y="1239"/>
                  <a:pt x="416" y="1240"/>
                </a:cubicBezTo>
                <a:cubicBezTo>
                  <a:pt x="417" y="1241"/>
                  <a:pt x="419" y="1241"/>
                  <a:pt x="419" y="1242"/>
                </a:cubicBezTo>
                <a:cubicBezTo>
                  <a:pt x="420" y="1243"/>
                  <a:pt x="419" y="1244"/>
                  <a:pt x="418" y="1245"/>
                </a:cubicBezTo>
                <a:cubicBezTo>
                  <a:pt x="418" y="1245"/>
                  <a:pt x="418" y="1245"/>
                  <a:pt x="418" y="1245"/>
                </a:cubicBezTo>
                <a:cubicBezTo>
                  <a:pt x="418" y="1246"/>
                  <a:pt x="417" y="1246"/>
                  <a:pt x="417" y="1246"/>
                </a:cubicBezTo>
                <a:cubicBezTo>
                  <a:pt x="417" y="1248"/>
                  <a:pt x="420" y="1245"/>
                  <a:pt x="420" y="1245"/>
                </a:cubicBezTo>
                <a:cubicBezTo>
                  <a:pt x="421" y="1245"/>
                  <a:pt x="422" y="1245"/>
                  <a:pt x="422" y="1245"/>
                </a:cubicBezTo>
                <a:cubicBezTo>
                  <a:pt x="423" y="1245"/>
                  <a:pt x="424" y="1245"/>
                  <a:pt x="424" y="1245"/>
                </a:cubicBezTo>
                <a:cubicBezTo>
                  <a:pt x="425" y="1245"/>
                  <a:pt x="425" y="1245"/>
                  <a:pt x="426" y="1244"/>
                </a:cubicBezTo>
                <a:cubicBezTo>
                  <a:pt x="427" y="1244"/>
                  <a:pt x="427" y="1244"/>
                  <a:pt x="428" y="1245"/>
                </a:cubicBezTo>
                <a:cubicBezTo>
                  <a:pt x="428" y="1246"/>
                  <a:pt x="428" y="1246"/>
                  <a:pt x="429" y="1247"/>
                </a:cubicBezTo>
                <a:cubicBezTo>
                  <a:pt x="430" y="1247"/>
                  <a:pt x="430" y="1247"/>
                  <a:pt x="430" y="1248"/>
                </a:cubicBezTo>
                <a:cubicBezTo>
                  <a:pt x="430" y="1249"/>
                  <a:pt x="430" y="1250"/>
                  <a:pt x="430" y="1250"/>
                </a:cubicBezTo>
                <a:cubicBezTo>
                  <a:pt x="430" y="1251"/>
                  <a:pt x="431" y="1251"/>
                  <a:pt x="431" y="1252"/>
                </a:cubicBezTo>
                <a:cubicBezTo>
                  <a:pt x="430" y="1253"/>
                  <a:pt x="429" y="1253"/>
                  <a:pt x="429" y="1254"/>
                </a:cubicBezTo>
                <a:cubicBezTo>
                  <a:pt x="430" y="1255"/>
                  <a:pt x="431" y="1255"/>
                  <a:pt x="432" y="1255"/>
                </a:cubicBezTo>
                <a:cubicBezTo>
                  <a:pt x="432" y="1256"/>
                  <a:pt x="432" y="1257"/>
                  <a:pt x="433" y="1257"/>
                </a:cubicBezTo>
                <a:cubicBezTo>
                  <a:pt x="434" y="1257"/>
                  <a:pt x="435" y="1257"/>
                  <a:pt x="435" y="1258"/>
                </a:cubicBezTo>
                <a:cubicBezTo>
                  <a:pt x="435" y="1259"/>
                  <a:pt x="436" y="1259"/>
                  <a:pt x="436" y="1260"/>
                </a:cubicBezTo>
                <a:cubicBezTo>
                  <a:pt x="437" y="1260"/>
                  <a:pt x="438" y="1260"/>
                  <a:pt x="438" y="1260"/>
                </a:cubicBezTo>
                <a:cubicBezTo>
                  <a:pt x="439" y="1260"/>
                  <a:pt x="440" y="1259"/>
                  <a:pt x="440" y="1259"/>
                </a:cubicBezTo>
                <a:cubicBezTo>
                  <a:pt x="441" y="1259"/>
                  <a:pt x="443" y="1259"/>
                  <a:pt x="444" y="1259"/>
                </a:cubicBezTo>
                <a:cubicBezTo>
                  <a:pt x="446" y="1260"/>
                  <a:pt x="445" y="1262"/>
                  <a:pt x="446" y="1263"/>
                </a:cubicBezTo>
                <a:cubicBezTo>
                  <a:pt x="446" y="1264"/>
                  <a:pt x="447" y="1265"/>
                  <a:pt x="448" y="1266"/>
                </a:cubicBezTo>
                <a:cubicBezTo>
                  <a:pt x="448" y="1268"/>
                  <a:pt x="448" y="1269"/>
                  <a:pt x="448" y="1271"/>
                </a:cubicBezTo>
                <a:cubicBezTo>
                  <a:pt x="449" y="1272"/>
                  <a:pt x="449" y="1273"/>
                  <a:pt x="450" y="1274"/>
                </a:cubicBezTo>
                <a:cubicBezTo>
                  <a:pt x="450" y="1275"/>
                  <a:pt x="450" y="1277"/>
                  <a:pt x="451" y="1278"/>
                </a:cubicBezTo>
                <a:cubicBezTo>
                  <a:pt x="451" y="1280"/>
                  <a:pt x="452" y="1281"/>
                  <a:pt x="453" y="1282"/>
                </a:cubicBezTo>
                <a:cubicBezTo>
                  <a:pt x="453" y="1283"/>
                  <a:pt x="455" y="1284"/>
                  <a:pt x="455" y="1285"/>
                </a:cubicBezTo>
                <a:cubicBezTo>
                  <a:pt x="455" y="1286"/>
                  <a:pt x="455" y="1287"/>
                  <a:pt x="455" y="1287"/>
                </a:cubicBezTo>
                <a:cubicBezTo>
                  <a:pt x="454" y="1288"/>
                  <a:pt x="454" y="1288"/>
                  <a:pt x="453" y="1288"/>
                </a:cubicBezTo>
                <a:cubicBezTo>
                  <a:pt x="452" y="1288"/>
                  <a:pt x="452" y="1289"/>
                  <a:pt x="451" y="1289"/>
                </a:cubicBezTo>
                <a:cubicBezTo>
                  <a:pt x="451" y="1289"/>
                  <a:pt x="450" y="1289"/>
                  <a:pt x="449" y="1290"/>
                </a:cubicBezTo>
                <a:cubicBezTo>
                  <a:pt x="448" y="1290"/>
                  <a:pt x="448" y="1291"/>
                  <a:pt x="448" y="1292"/>
                </a:cubicBezTo>
                <a:cubicBezTo>
                  <a:pt x="450" y="1292"/>
                  <a:pt x="449" y="1294"/>
                  <a:pt x="448" y="1295"/>
                </a:cubicBezTo>
                <a:cubicBezTo>
                  <a:pt x="448" y="1296"/>
                  <a:pt x="447" y="1296"/>
                  <a:pt x="447" y="1297"/>
                </a:cubicBezTo>
                <a:cubicBezTo>
                  <a:pt x="446" y="1297"/>
                  <a:pt x="446" y="1298"/>
                  <a:pt x="446" y="1298"/>
                </a:cubicBezTo>
                <a:cubicBezTo>
                  <a:pt x="445" y="1301"/>
                  <a:pt x="443" y="1303"/>
                  <a:pt x="444" y="1305"/>
                </a:cubicBezTo>
                <a:cubicBezTo>
                  <a:pt x="444" y="1306"/>
                  <a:pt x="444" y="1307"/>
                  <a:pt x="444" y="1307"/>
                </a:cubicBezTo>
                <a:cubicBezTo>
                  <a:pt x="445" y="1308"/>
                  <a:pt x="446" y="1307"/>
                  <a:pt x="446" y="1307"/>
                </a:cubicBezTo>
                <a:cubicBezTo>
                  <a:pt x="447" y="1308"/>
                  <a:pt x="447" y="1308"/>
                  <a:pt x="448" y="1308"/>
                </a:cubicBezTo>
                <a:cubicBezTo>
                  <a:pt x="449" y="1308"/>
                  <a:pt x="450" y="1308"/>
                  <a:pt x="450" y="1308"/>
                </a:cubicBezTo>
                <a:cubicBezTo>
                  <a:pt x="452" y="1308"/>
                  <a:pt x="453" y="1308"/>
                  <a:pt x="454" y="1306"/>
                </a:cubicBezTo>
                <a:cubicBezTo>
                  <a:pt x="455" y="1305"/>
                  <a:pt x="455" y="1304"/>
                  <a:pt x="457" y="1303"/>
                </a:cubicBezTo>
                <a:cubicBezTo>
                  <a:pt x="458" y="1302"/>
                  <a:pt x="458" y="1300"/>
                  <a:pt x="459" y="1299"/>
                </a:cubicBezTo>
                <a:cubicBezTo>
                  <a:pt x="460" y="1299"/>
                  <a:pt x="460" y="1297"/>
                  <a:pt x="461" y="1297"/>
                </a:cubicBezTo>
                <a:cubicBezTo>
                  <a:pt x="462" y="1296"/>
                  <a:pt x="463" y="1294"/>
                  <a:pt x="462" y="1293"/>
                </a:cubicBezTo>
                <a:cubicBezTo>
                  <a:pt x="462" y="1292"/>
                  <a:pt x="462" y="1292"/>
                  <a:pt x="461" y="1291"/>
                </a:cubicBezTo>
                <a:cubicBezTo>
                  <a:pt x="461" y="1291"/>
                  <a:pt x="462" y="1290"/>
                  <a:pt x="462" y="1289"/>
                </a:cubicBezTo>
                <a:cubicBezTo>
                  <a:pt x="462" y="1288"/>
                  <a:pt x="464" y="1288"/>
                  <a:pt x="464" y="1287"/>
                </a:cubicBezTo>
                <a:cubicBezTo>
                  <a:pt x="465" y="1285"/>
                  <a:pt x="466" y="1285"/>
                  <a:pt x="467" y="1285"/>
                </a:cubicBezTo>
                <a:cubicBezTo>
                  <a:pt x="468" y="1284"/>
                  <a:pt x="469" y="1284"/>
                  <a:pt x="470" y="1284"/>
                </a:cubicBezTo>
                <a:cubicBezTo>
                  <a:pt x="470" y="1284"/>
                  <a:pt x="470" y="1285"/>
                  <a:pt x="471" y="1285"/>
                </a:cubicBezTo>
                <a:cubicBezTo>
                  <a:pt x="473" y="1285"/>
                  <a:pt x="474" y="1285"/>
                  <a:pt x="474" y="1283"/>
                </a:cubicBezTo>
                <a:cubicBezTo>
                  <a:pt x="474" y="1281"/>
                  <a:pt x="474" y="1279"/>
                  <a:pt x="474" y="1277"/>
                </a:cubicBezTo>
                <a:cubicBezTo>
                  <a:pt x="474" y="1275"/>
                  <a:pt x="473" y="1273"/>
                  <a:pt x="471" y="1272"/>
                </a:cubicBezTo>
                <a:cubicBezTo>
                  <a:pt x="470" y="1270"/>
                  <a:pt x="467" y="1269"/>
                  <a:pt x="466" y="1268"/>
                </a:cubicBezTo>
                <a:cubicBezTo>
                  <a:pt x="465" y="1268"/>
                  <a:pt x="464" y="1268"/>
                  <a:pt x="464" y="1268"/>
                </a:cubicBezTo>
                <a:cubicBezTo>
                  <a:pt x="463" y="1268"/>
                  <a:pt x="462" y="1268"/>
                  <a:pt x="462" y="1267"/>
                </a:cubicBezTo>
                <a:cubicBezTo>
                  <a:pt x="460" y="1266"/>
                  <a:pt x="462" y="1263"/>
                  <a:pt x="463" y="1261"/>
                </a:cubicBezTo>
                <a:cubicBezTo>
                  <a:pt x="463" y="1260"/>
                  <a:pt x="463" y="1259"/>
                  <a:pt x="464" y="1257"/>
                </a:cubicBezTo>
                <a:cubicBezTo>
                  <a:pt x="465" y="1256"/>
                  <a:pt x="465" y="1255"/>
                  <a:pt x="466" y="1253"/>
                </a:cubicBezTo>
                <a:cubicBezTo>
                  <a:pt x="467" y="1252"/>
                  <a:pt x="467" y="1251"/>
                  <a:pt x="468" y="1250"/>
                </a:cubicBezTo>
                <a:cubicBezTo>
                  <a:pt x="469" y="1249"/>
                  <a:pt x="470" y="1248"/>
                  <a:pt x="471" y="1248"/>
                </a:cubicBezTo>
                <a:cubicBezTo>
                  <a:pt x="472" y="1248"/>
                  <a:pt x="475" y="1247"/>
                  <a:pt x="475" y="1248"/>
                </a:cubicBezTo>
                <a:cubicBezTo>
                  <a:pt x="476" y="1249"/>
                  <a:pt x="473" y="1251"/>
                  <a:pt x="476" y="1251"/>
                </a:cubicBezTo>
                <a:cubicBezTo>
                  <a:pt x="477" y="1251"/>
                  <a:pt x="477" y="1250"/>
                  <a:pt x="478" y="1251"/>
                </a:cubicBezTo>
                <a:cubicBezTo>
                  <a:pt x="478" y="1251"/>
                  <a:pt x="479" y="1251"/>
                  <a:pt x="479" y="1252"/>
                </a:cubicBezTo>
                <a:cubicBezTo>
                  <a:pt x="481" y="1252"/>
                  <a:pt x="482" y="1251"/>
                  <a:pt x="484" y="1252"/>
                </a:cubicBezTo>
                <a:cubicBezTo>
                  <a:pt x="485" y="1253"/>
                  <a:pt x="486" y="1254"/>
                  <a:pt x="486" y="1255"/>
                </a:cubicBezTo>
                <a:cubicBezTo>
                  <a:pt x="488" y="1257"/>
                  <a:pt x="489" y="1260"/>
                  <a:pt x="491" y="1261"/>
                </a:cubicBezTo>
                <a:cubicBezTo>
                  <a:pt x="492" y="1261"/>
                  <a:pt x="493" y="1262"/>
                  <a:pt x="494" y="1263"/>
                </a:cubicBezTo>
                <a:cubicBezTo>
                  <a:pt x="495" y="1263"/>
                  <a:pt x="496" y="1265"/>
                  <a:pt x="497" y="1265"/>
                </a:cubicBezTo>
                <a:cubicBezTo>
                  <a:pt x="499" y="1265"/>
                  <a:pt x="499" y="1263"/>
                  <a:pt x="499" y="1262"/>
                </a:cubicBezTo>
                <a:cubicBezTo>
                  <a:pt x="499" y="1260"/>
                  <a:pt x="500" y="1259"/>
                  <a:pt x="500" y="1257"/>
                </a:cubicBezTo>
                <a:cubicBezTo>
                  <a:pt x="500" y="1257"/>
                  <a:pt x="500" y="1256"/>
                  <a:pt x="500" y="1255"/>
                </a:cubicBezTo>
                <a:cubicBezTo>
                  <a:pt x="499" y="1254"/>
                  <a:pt x="498" y="1254"/>
                  <a:pt x="498" y="1253"/>
                </a:cubicBezTo>
                <a:cubicBezTo>
                  <a:pt x="497" y="1252"/>
                  <a:pt x="497" y="1251"/>
                  <a:pt x="496" y="1250"/>
                </a:cubicBezTo>
                <a:cubicBezTo>
                  <a:pt x="495" y="1250"/>
                  <a:pt x="494" y="1249"/>
                  <a:pt x="493" y="1249"/>
                </a:cubicBezTo>
                <a:cubicBezTo>
                  <a:pt x="492" y="1248"/>
                  <a:pt x="492" y="1247"/>
                  <a:pt x="491" y="1246"/>
                </a:cubicBezTo>
                <a:cubicBezTo>
                  <a:pt x="490" y="1245"/>
                  <a:pt x="489" y="1244"/>
                  <a:pt x="487" y="1244"/>
                </a:cubicBezTo>
                <a:cubicBezTo>
                  <a:pt x="486" y="1243"/>
                  <a:pt x="484" y="1242"/>
                  <a:pt x="483" y="1241"/>
                </a:cubicBezTo>
                <a:cubicBezTo>
                  <a:pt x="481" y="1241"/>
                  <a:pt x="480" y="1240"/>
                  <a:pt x="479" y="1239"/>
                </a:cubicBezTo>
                <a:cubicBezTo>
                  <a:pt x="477" y="1238"/>
                  <a:pt x="476" y="1238"/>
                  <a:pt x="475" y="1237"/>
                </a:cubicBezTo>
                <a:cubicBezTo>
                  <a:pt x="474" y="1237"/>
                  <a:pt x="473" y="1236"/>
                  <a:pt x="472" y="1236"/>
                </a:cubicBezTo>
                <a:cubicBezTo>
                  <a:pt x="471" y="1235"/>
                  <a:pt x="470" y="1234"/>
                  <a:pt x="469" y="1234"/>
                </a:cubicBezTo>
                <a:cubicBezTo>
                  <a:pt x="468" y="1233"/>
                  <a:pt x="466" y="1233"/>
                  <a:pt x="465" y="1233"/>
                </a:cubicBezTo>
                <a:cubicBezTo>
                  <a:pt x="464" y="1233"/>
                  <a:pt x="463" y="1231"/>
                  <a:pt x="461" y="1231"/>
                </a:cubicBezTo>
                <a:cubicBezTo>
                  <a:pt x="459" y="1229"/>
                  <a:pt x="457" y="1229"/>
                  <a:pt x="455" y="1228"/>
                </a:cubicBezTo>
                <a:cubicBezTo>
                  <a:pt x="454" y="1227"/>
                  <a:pt x="454" y="1226"/>
                  <a:pt x="453" y="1226"/>
                </a:cubicBezTo>
                <a:cubicBezTo>
                  <a:pt x="452" y="1225"/>
                  <a:pt x="450" y="1223"/>
                  <a:pt x="450" y="1222"/>
                </a:cubicBezTo>
                <a:cubicBezTo>
                  <a:pt x="450" y="1220"/>
                  <a:pt x="452" y="1221"/>
                  <a:pt x="453" y="1220"/>
                </a:cubicBezTo>
                <a:cubicBezTo>
                  <a:pt x="453" y="1220"/>
                  <a:pt x="453" y="1219"/>
                  <a:pt x="454" y="1219"/>
                </a:cubicBezTo>
                <a:cubicBezTo>
                  <a:pt x="454" y="1219"/>
                  <a:pt x="454" y="1218"/>
                  <a:pt x="454" y="1218"/>
                </a:cubicBezTo>
                <a:cubicBezTo>
                  <a:pt x="455" y="1214"/>
                  <a:pt x="453" y="1212"/>
                  <a:pt x="450" y="1213"/>
                </a:cubicBezTo>
                <a:cubicBezTo>
                  <a:pt x="448" y="1213"/>
                  <a:pt x="447" y="1213"/>
                  <a:pt x="446" y="1213"/>
                </a:cubicBezTo>
                <a:cubicBezTo>
                  <a:pt x="444" y="1214"/>
                  <a:pt x="443" y="1213"/>
                  <a:pt x="442" y="1213"/>
                </a:cubicBezTo>
                <a:cubicBezTo>
                  <a:pt x="440" y="1213"/>
                  <a:pt x="439" y="1214"/>
                  <a:pt x="438" y="1214"/>
                </a:cubicBezTo>
                <a:cubicBezTo>
                  <a:pt x="437" y="1214"/>
                  <a:pt x="437" y="1214"/>
                  <a:pt x="436" y="1214"/>
                </a:cubicBezTo>
                <a:cubicBezTo>
                  <a:pt x="434" y="1214"/>
                  <a:pt x="432" y="1214"/>
                  <a:pt x="431" y="1213"/>
                </a:cubicBezTo>
                <a:cubicBezTo>
                  <a:pt x="430" y="1213"/>
                  <a:pt x="429" y="1212"/>
                  <a:pt x="428" y="1212"/>
                </a:cubicBezTo>
                <a:cubicBezTo>
                  <a:pt x="427" y="1211"/>
                  <a:pt x="426" y="1211"/>
                  <a:pt x="426" y="1211"/>
                </a:cubicBezTo>
                <a:cubicBezTo>
                  <a:pt x="425" y="1210"/>
                  <a:pt x="425" y="1210"/>
                  <a:pt x="425" y="1209"/>
                </a:cubicBezTo>
                <a:cubicBezTo>
                  <a:pt x="424" y="1208"/>
                  <a:pt x="423" y="1208"/>
                  <a:pt x="422" y="1208"/>
                </a:cubicBezTo>
                <a:cubicBezTo>
                  <a:pt x="421" y="1207"/>
                  <a:pt x="421" y="1205"/>
                  <a:pt x="420" y="1204"/>
                </a:cubicBezTo>
                <a:cubicBezTo>
                  <a:pt x="419" y="1204"/>
                  <a:pt x="419" y="1204"/>
                  <a:pt x="418" y="1203"/>
                </a:cubicBezTo>
                <a:cubicBezTo>
                  <a:pt x="418" y="1203"/>
                  <a:pt x="417" y="1202"/>
                  <a:pt x="417" y="1202"/>
                </a:cubicBezTo>
                <a:cubicBezTo>
                  <a:pt x="416" y="1201"/>
                  <a:pt x="416" y="1201"/>
                  <a:pt x="415" y="1200"/>
                </a:cubicBezTo>
                <a:cubicBezTo>
                  <a:pt x="414" y="1200"/>
                  <a:pt x="414" y="1198"/>
                  <a:pt x="414" y="1197"/>
                </a:cubicBezTo>
                <a:cubicBezTo>
                  <a:pt x="414" y="1197"/>
                  <a:pt x="413" y="1196"/>
                  <a:pt x="412" y="1195"/>
                </a:cubicBezTo>
                <a:cubicBezTo>
                  <a:pt x="411" y="1194"/>
                  <a:pt x="411" y="1193"/>
                  <a:pt x="410" y="1192"/>
                </a:cubicBezTo>
                <a:cubicBezTo>
                  <a:pt x="410" y="1191"/>
                  <a:pt x="410" y="1191"/>
                  <a:pt x="410" y="1190"/>
                </a:cubicBezTo>
                <a:cubicBezTo>
                  <a:pt x="409" y="1189"/>
                  <a:pt x="409" y="1189"/>
                  <a:pt x="409" y="1188"/>
                </a:cubicBezTo>
                <a:cubicBezTo>
                  <a:pt x="408" y="1187"/>
                  <a:pt x="408" y="1186"/>
                  <a:pt x="408" y="1184"/>
                </a:cubicBezTo>
                <a:cubicBezTo>
                  <a:pt x="408" y="1182"/>
                  <a:pt x="407" y="1182"/>
                  <a:pt x="406" y="1180"/>
                </a:cubicBezTo>
                <a:cubicBezTo>
                  <a:pt x="405" y="1180"/>
                  <a:pt x="405" y="1178"/>
                  <a:pt x="404" y="1177"/>
                </a:cubicBezTo>
                <a:cubicBezTo>
                  <a:pt x="403" y="1176"/>
                  <a:pt x="402" y="1176"/>
                  <a:pt x="401" y="1176"/>
                </a:cubicBezTo>
                <a:cubicBezTo>
                  <a:pt x="400" y="1175"/>
                  <a:pt x="399" y="1174"/>
                  <a:pt x="398" y="1173"/>
                </a:cubicBezTo>
                <a:cubicBezTo>
                  <a:pt x="397" y="1172"/>
                  <a:pt x="396" y="1172"/>
                  <a:pt x="395" y="1171"/>
                </a:cubicBezTo>
                <a:cubicBezTo>
                  <a:pt x="394" y="1170"/>
                  <a:pt x="393" y="1169"/>
                  <a:pt x="392" y="1169"/>
                </a:cubicBezTo>
                <a:cubicBezTo>
                  <a:pt x="390" y="1168"/>
                  <a:pt x="390" y="1167"/>
                  <a:pt x="389" y="1166"/>
                </a:cubicBezTo>
                <a:cubicBezTo>
                  <a:pt x="388" y="1166"/>
                  <a:pt x="388" y="1166"/>
                  <a:pt x="387" y="1165"/>
                </a:cubicBezTo>
                <a:cubicBezTo>
                  <a:pt x="387" y="1165"/>
                  <a:pt x="386" y="1165"/>
                  <a:pt x="386" y="1164"/>
                </a:cubicBezTo>
                <a:cubicBezTo>
                  <a:pt x="384" y="1163"/>
                  <a:pt x="383" y="1163"/>
                  <a:pt x="382" y="1162"/>
                </a:cubicBezTo>
                <a:cubicBezTo>
                  <a:pt x="381" y="1161"/>
                  <a:pt x="381" y="1160"/>
                  <a:pt x="380" y="1159"/>
                </a:cubicBezTo>
                <a:cubicBezTo>
                  <a:pt x="379" y="1158"/>
                  <a:pt x="378" y="1157"/>
                  <a:pt x="378" y="1155"/>
                </a:cubicBezTo>
                <a:cubicBezTo>
                  <a:pt x="378" y="1154"/>
                  <a:pt x="378" y="1153"/>
                  <a:pt x="378" y="1151"/>
                </a:cubicBezTo>
                <a:cubicBezTo>
                  <a:pt x="378" y="1150"/>
                  <a:pt x="377" y="1149"/>
                  <a:pt x="377" y="1147"/>
                </a:cubicBezTo>
                <a:cubicBezTo>
                  <a:pt x="377" y="1146"/>
                  <a:pt x="378" y="1144"/>
                  <a:pt x="379" y="1145"/>
                </a:cubicBezTo>
                <a:cubicBezTo>
                  <a:pt x="380" y="1145"/>
                  <a:pt x="381" y="1147"/>
                  <a:pt x="381" y="1145"/>
                </a:cubicBezTo>
                <a:cubicBezTo>
                  <a:pt x="381" y="1144"/>
                  <a:pt x="381" y="1144"/>
                  <a:pt x="381" y="1144"/>
                </a:cubicBezTo>
                <a:cubicBezTo>
                  <a:pt x="383" y="1142"/>
                  <a:pt x="382" y="1140"/>
                  <a:pt x="380" y="1139"/>
                </a:cubicBezTo>
                <a:cubicBezTo>
                  <a:pt x="379" y="1138"/>
                  <a:pt x="379" y="1138"/>
                  <a:pt x="378" y="1137"/>
                </a:cubicBezTo>
                <a:cubicBezTo>
                  <a:pt x="378" y="1137"/>
                  <a:pt x="378" y="1136"/>
                  <a:pt x="377" y="1136"/>
                </a:cubicBezTo>
                <a:cubicBezTo>
                  <a:pt x="377" y="1135"/>
                  <a:pt x="375" y="1134"/>
                  <a:pt x="375" y="1133"/>
                </a:cubicBezTo>
                <a:cubicBezTo>
                  <a:pt x="376" y="1132"/>
                  <a:pt x="376" y="1132"/>
                  <a:pt x="376" y="1132"/>
                </a:cubicBezTo>
                <a:cubicBezTo>
                  <a:pt x="377" y="1131"/>
                  <a:pt x="377" y="1130"/>
                  <a:pt x="377" y="1130"/>
                </a:cubicBezTo>
                <a:cubicBezTo>
                  <a:pt x="378" y="1129"/>
                  <a:pt x="379" y="1127"/>
                  <a:pt x="381" y="1128"/>
                </a:cubicBezTo>
                <a:cubicBezTo>
                  <a:pt x="381" y="1128"/>
                  <a:pt x="379" y="1131"/>
                  <a:pt x="381" y="1130"/>
                </a:cubicBezTo>
                <a:cubicBezTo>
                  <a:pt x="381" y="1130"/>
                  <a:pt x="382" y="1129"/>
                  <a:pt x="383" y="1129"/>
                </a:cubicBezTo>
                <a:cubicBezTo>
                  <a:pt x="383" y="1129"/>
                  <a:pt x="384" y="1130"/>
                  <a:pt x="385" y="1129"/>
                </a:cubicBezTo>
                <a:cubicBezTo>
                  <a:pt x="386" y="1128"/>
                  <a:pt x="387" y="1127"/>
                  <a:pt x="388" y="1127"/>
                </a:cubicBezTo>
                <a:cubicBezTo>
                  <a:pt x="389" y="1127"/>
                  <a:pt x="391" y="1127"/>
                  <a:pt x="392" y="1126"/>
                </a:cubicBezTo>
                <a:cubicBezTo>
                  <a:pt x="393" y="1126"/>
                  <a:pt x="393" y="1125"/>
                  <a:pt x="394" y="1125"/>
                </a:cubicBezTo>
                <a:cubicBezTo>
                  <a:pt x="394" y="1124"/>
                  <a:pt x="394" y="1123"/>
                  <a:pt x="394" y="1123"/>
                </a:cubicBezTo>
                <a:cubicBezTo>
                  <a:pt x="394" y="1122"/>
                  <a:pt x="395" y="1122"/>
                  <a:pt x="396" y="1122"/>
                </a:cubicBezTo>
                <a:cubicBezTo>
                  <a:pt x="397" y="1122"/>
                  <a:pt x="397" y="1122"/>
                  <a:pt x="398" y="1123"/>
                </a:cubicBezTo>
                <a:cubicBezTo>
                  <a:pt x="399" y="1123"/>
                  <a:pt x="401" y="1122"/>
                  <a:pt x="402" y="1122"/>
                </a:cubicBezTo>
                <a:cubicBezTo>
                  <a:pt x="404" y="1122"/>
                  <a:pt x="404" y="1124"/>
                  <a:pt x="404" y="1125"/>
                </a:cubicBezTo>
                <a:cubicBezTo>
                  <a:pt x="405" y="1125"/>
                  <a:pt x="406" y="1125"/>
                  <a:pt x="405" y="1126"/>
                </a:cubicBezTo>
                <a:cubicBezTo>
                  <a:pt x="404" y="1126"/>
                  <a:pt x="404" y="1126"/>
                  <a:pt x="404" y="1127"/>
                </a:cubicBezTo>
                <a:cubicBezTo>
                  <a:pt x="404" y="1127"/>
                  <a:pt x="404" y="1127"/>
                  <a:pt x="403" y="1128"/>
                </a:cubicBezTo>
                <a:cubicBezTo>
                  <a:pt x="403" y="1128"/>
                  <a:pt x="403" y="1128"/>
                  <a:pt x="403" y="1128"/>
                </a:cubicBezTo>
                <a:cubicBezTo>
                  <a:pt x="403" y="1129"/>
                  <a:pt x="403" y="1129"/>
                  <a:pt x="403" y="1129"/>
                </a:cubicBezTo>
                <a:cubicBezTo>
                  <a:pt x="403" y="1129"/>
                  <a:pt x="403" y="1129"/>
                  <a:pt x="403" y="1129"/>
                </a:cubicBezTo>
                <a:cubicBezTo>
                  <a:pt x="403" y="1130"/>
                  <a:pt x="402" y="1130"/>
                  <a:pt x="402" y="1130"/>
                </a:cubicBezTo>
                <a:cubicBezTo>
                  <a:pt x="402" y="1130"/>
                  <a:pt x="402" y="1131"/>
                  <a:pt x="402" y="1131"/>
                </a:cubicBezTo>
                <a:cubicBezTo>
                  <a:pt x="402" y="1132"/>
                  <a:pt x="402" y="1133"/>
                  <a:pt x="402" y="1134"/>
                </a:cubicBezTo>
                <a:cubicBezTo>
                  <a:pt x="402" y="1135"/>
                  <a:pt x="403" y="1134"/>
                  <a:pt x="403" y="1135"/>
                </a:cubicBezTo>
                <a:cubicBezTo>
                  <a:pt x="404" y="1136"/>
                  <a:pt x="403" y="1138"/>
                  <a:pt x="404" y="1139"/>
                </a:cubicBezTo>
                <a:cubicBezTo>
                  <a:pt x="404" y="1140"/>
                  <a:pt x="405" y="1140"/>
                  <a:pt x="405" y="1140"/>
                </a:cubicBezTo>
                <a:cubicBezTo>
                  <a:pt x="405" y="1141"/>
                  <a:pt x="405" y="1141"/>
                  <a:pt x="406" y="1142"/>
                </a:cubicBezTo>
                <a:cubicBezTo>
                  <a:pt x="407" y="1142"/>
                  <a:pt x="407" y="1142"/>
                  <a:pt x="407" y="1143"/>
                </a:cubicBezTo>
                <a:cubicBezTo>
                  <a:pt x="408" y="1144"/>
                  <a:pt x="408" y="1144"/>
                  <a:pt x="408" y="1145"/>
                </a:cubicBezTo>
                <a:cubicBezTo>
                  <a:pt x="409" y="1147"/>
                  <a:pt x="410" y="1146"/>
                  <a:pt x="410" y="1144"/>
                </a:cubicBezTo>
                <a:cubicBezTo>
                  <a:pt x="411" y="1143"/>
                  <a:pt x="410" y="1142"/>
                  <a:pt x="412" y="1141"/>
                </a:cubicBezTo>
                <a:cubicBezTo>
                  <a:pt x="412" y="1140"/>
                  <a:pt x="413" y="1140"/>
                  <a:pt x="413" y="1140"/>
                </a:cubicBezTo>
                <a:cubicBezTo>
                  <a:pt x="414" y="1140"/>
                  <a:pt x="414" y="1141"/>
                  <a:pt x="415" y="1140"/>
                </a:cubicBezTo>
                <a:cubicBezTo>
                  <a:pt x="415" y="1139"/>
                  <a:pt x="415" y="1138"/>
                  <a:pt x="415" y="1138"/>
                </a:cubicBezTo>
                <a:cubicBezTo>
                  <a:pt x="415" y="1137"/>
                  <a:pt x="416" y="1137"/>
                  <a:pt x="416" y="1136"/>
                </a:cubicBezTo>
                <a:cubicBezTo>
                  <a:pt x="417" y="1135"/>
                  <a:pt x="416" y="1133"/>
                  <a:pt x="418" y="1133"/>
                </a:cubicBezTo>
                <a:cubicBezTo>
                  <a:pt x="419" y="1133"/>
                  <a:pt x="419" y="1133"/>
                  <a:pt x="420" y="1133"/>
                </a:cubicBezTo>
                <a:cubicBezTo>
                  <a:pt x="420" y="1134"/>
                  <a:pt x="420" y="1135"/>
                  <a:pt x="421" y="1135"/>
                </a:cubicBezTo>
                <a:cubicBezTo>
                  <a:pt x="422" y="1136"/>
                  <a:pt x="423" y="1136"/>
                  <a:pt x="423" y="1136"/>
                </a:cubicBezTo>
                <a:cubicBezTo>
                  <a:pt x="424" y="1137"/>
                  <a:pt x="424" y="1137"/>
                  <a:pt x="425" y="1137"/>
                </a:cubicBezTo>
                <a:cubicBezTo>
                  <a:pt x="425" y="1138"/>
                  <a:pt x="426" y="1138"/>
                  <a:pt x="426" y="1138"/>
                </a:cubicBezTo>
                <a:cubicBezTo>
                  <a:pt x="427" y="1139"/>
                  <a:pt x="429" y="1140"/>
                  <a:pt x="429" y="1141"/>
                </a:cubicBezTo>
                <a:cubicBezTo>
                  <a:pt x="429" y="1142"/>
                  <a:pt x="428" y="1144"/>
                  <a:pt x="429" y="1145"/>
                </a:cubicBezTo>
                <a:cubicBezTo>
                  <a:pt x="429" y="1146"/>
                  <a:pt x="430" y="1146"/>
                  <a:pt x="430" y="1147"/>
                </a:cubicBezTo>
                <a:cubicBezTo>
                  <a:pt x="430" y="1148"/>
                  <a:pt x="430" y="1148"/>
                  <a:pt x="430" y="1149"/>
                </a:cubicBezTo>
                <a:cubicBezTo>
                  <a:pt x="431" y="1150"/>
                  <a:pt x="432" y="1151"/>
                  <a:pt x="432" y="1152"/>
                </a:cubicBezTo>
                <a:cubicBezTo>
                  <a:pt x="433" y="1154"/>
                  <a:pt x="434" y="1154"/>
                  <a:pt x="435" y="1155"/>
                </a:cubicBezTo>
                <a:cubicBezTo>
                  <a:pt x="436" y="1156"/>
                  <a:pt x="437" y="1156"/>
                  <a:pt x="438" y="1157"/>
                </a:cubicBezTo>
                <a:cubicBezTo>
                  <a:pt x="439" y="1157"/>
                  <a:pt x="439" y="1158"/>
                  <a:pt x="440" y="1158"/>
                </a:cubicBezTo>
                <a:cubicBezTo>
                  <a:pt x="440" y="1160"/>
                  <a:pt x="438" y="1159"/>
                  <a:pt x="438" y="1158"/>
                </a:cubicBezTo>
                <a:cubicBezTo>
                  <a:pt x="437" y="1158"/>
                  <a:pt x="437" y="1158"/>
                  <a:pt x="437" y="1158"/>
                </a:cubicBezTo>
                <a:cubicBezTo>
                  <a:pt x="436" y="1158"/>
                  <a:pt x="436" y="1157"/>
                  <a:pt x="436" y="1157"/>
                </a:cubicBezTo>
                <a:cubicBezTo>
                  <a:pt x="435" y="1157"/>
                  <a:pt x="435" y="1158"/>
                  <a:pt x="435" y="1158"/>
                </a:cubicBezTo>
                <a:cubicBezTo>
                  <a:pt x="434" y="1158"/>
                  <a:pt x="434" y="1158"/>
                  <a:pt x="433" y="1158"/>
                </a:cubicBezTo>
                <a:cubicBezTo>
                  <a:pt x="433" y="1160"/>
                  <a:pt x="435" y="1160"/>
                  <a:pt x="435" y="1160"/>
                </a:cubicBezTo>
                <a:cubicBezTo>
                  <a:pt x="436" y="1161"/>
                  <a:pt x="436" y="1162"/>
                  <a:pt x="436" y="1163"/>
                </a:cubicBezTo>
                <a:cubicBezTo>
                  <a:pt x="437" y="1164"/>
                  <a:pt x="438" y="1164"/>
                  <a:pt x="439" y="1165"/>
                </a:cubicBezTo>
                <a:cubicBezTo>
                  <a:pt x="439" y="1166"/>
                  <a:pt x="439" y="1166"/>
                  <a:pt x="439" y="1166"/>
                </a:cubicBezTo>
                <a:cubicBezTo>
                  <a:pt x="440" y="1167"/>
                  <a:pt x="441" y="1167"/>
                  <a:pt x="442" y="1168"/>
                </a:cubicBezTo>
                <a:cubicBezTo>
                  <a:pt x="442" y="1168"/>
                  <a:pt x="442" y="1169"/>
                  <a:pt x="443" y="1169"/>
                </a:cubicBezTo>
                <a:cubicBezTo>
                  <a:pt x="444" y="1169"/>
                  <a:pt x="445" y="1169"/>
                  <a:pt x="445" y="1170"/>
                </a:cubicBezTo>
                <a:cubicBezTo>
                  <a:pt x="446" y="1170"/>
                  <a:pt x="446" y="1170"/>
                  <a:pt x="447" y="1170"/>
                </a:cubicBezTo>
                <a:cubicBezTo>
                  <a:pt x="448" y="1171"/>
                  <a:pt x="448" y="1171"/>
                  <a:pt x="448" y="1172"/>
                </a:cubicBezTo>
                <a:cubicBezTo>
                  <a:pt x="448" y="1172"/>
                  <a:pt x="448" y="1172"/>
                  <a:pt x="449" y="1173"/>
                </a:cubicBezTo>
                <a:cubicBezTo>
                  <a:pt x="449" y="1173"/>
                  <a:pt x="449" y="1173"/>
                  <a:pt x="450" y="1173"/>
                </a:cubicBezTo>
                <a:cubicBezTo>
                  <a:pt x="451" y="1174"/>
                  <a:pt x="450" y="1176"/>
                  <a:pt x="452" y="1176"/>
                </a:cubicBezTo>
                <a:cubicBezTo>
                  <a:pt x="453" y="1176"/>
                  <a:pt x="455" y="1176"/>
                  <a:pt x="456" y="1176"/>
                </a:cubicBezTo>
                <a:cubicBezTo>
                  <a:pt x="457" y="1176"/>
                  <a:pt x="459" y="1176"/>
                  <a:pt x="460" y="1176"/>
                </a:cubicBezTo>
                <a:cubicBezTo>
                  <a:pt x="461" y="1176"/>
                  <a:pt x="461" y="1177"/>
                  <a:pt x="462" y="1177"/>
                </a:cubicBezTo>
                <a:cubicBezTo>
                  <a:pt x="462" y="1178"/>
                  <a:pt x="463" y="1177"/>
                  <a:pt x="464" y="1178"/>
                </a:cubicBezTo>
                <a:cubicBezTo>
                  <a:pt x="464" y="1178"/>
                  <a:pt x="464" y="1179"/>
                  <a:pt x="465" y="1179"/>
                </a:cubicBezTo>
                <a:cubicBezTo>
                  <a:pt x="465" y="1179"/>
                  <a:pt x="466" y="1179"/>
                  <a:pt x="466" y="1180"/>
                </a:cubicBezTo>
                <a:cubicBezTo>
                  <a:pt x="467" y="1180"/>
                  <a:pt x="467" y="1181"/>
                  <a:pt x="467" y="1181"/>
                </a:cubicBezTo>
                <a:cubicBezTo>
                  <a:pt x="468" y="1182"/>
                  <a:pt x="469" y="1181"/>
                  <a:pt x="469" y="1182"/>
                </a:cubicBezTo>
                <a:cubicBezTo>
                  <a:pt x="470" y="1182"/>
                  <a:pt x="470" y="1182"/>
                  <a:pt x="471" y="1183"/>
                </a:cubicBezTo>
                <a:cubicBezTo>
                  <a:pt x="471" y="1184"/>
                  <a:pt x="472" y="1183"/>
                  <a:pt x="473" y="1184"/>
                </a:cubicBezTo>
                <a:cubicBezTo>
                  <a:pt x="473" y="1184"/>
                  <a:pt x="473" y="1185"/>
                  <a:pt x="474" y="1185"/>
                </a:cubicBezTo>
                <a:cubicBezTo>
                  <a:pt x="474" y="1186"/>
                  <a:pt x="475" y="1186"/>
                  <a:pt x="476" y="1186"/>
                </a:cubicBezTo>
                <a:cubicBezTo>
                  <a:pt x="476" y="1186"/>
                  <a:pt x="477" y="1187"/>
                  <a:pt x="477" y="1187"/>
                </a:cubicBezTo>
                <a:cubicBezTo>
                  <a:pt x="478" y="1188"/>
                  <a:pt x="478" y="1188"/>
                  <a:pt x="479" y="1188"/>
                </a:cubicBezTo>
                <a:cubicBezTo>
                  <a:pt x="480" y="1188"/>
                  <a:pt x="480" y="1190"/>
                  <a:pt x="481" y="1190"/>
                </a:cubicBezTo>
                <a:cubicBezTo>
                  <a:pt x="481" y="1190"/>
                  <a:pt x="482" y="1191"/>
                  <a:pt x="482" y="1191"/>
                </a:cubicBezTo>
                <a:cubicBezTo>
                  <a:pt x="483" y="1192"/>
                  <a:pt x="484" y="1192"/>
                  <a:pt x="485" y="1193"/>
                </a:cubicBezTo>
                <a:cubicBezTo>
                  <a:pt x="485" y="1194"/>
                  <a:pt x="485" y="1194"/>
                  <a:pt x="486" y="1195"/>
                </a:cubicBezTo>
                <a:cubicBezTo>
                  <a:pt x="486" y="1195"/>
                  <a:pt x="487" y="1195"/>
                  <a:pt x="487" y="1196"/>
                </a:cubicBezTo>
                <a:cubicBezTo>
                  <a:pt x="488" y="1196"/>
                  <a:pt x="488" y="1197"/>
                  <a:pt x="488" y="1197"/>
                </a:cubicBezTo>
                <a:cubicBezTo>
                  <a:pt x="489" y="1197"/>
                  <a:pt x="490" y="1197"/>
                  <a:pt x="490" y="1197"/>
                </a:cubicBezTo>
                <a:cubicBezTo>
                  <a:pt x="491" y="1198"/>
                  <a:pt x="492" y="1198"/>
                  <a:pt x="493" y="1198"/>
                </a:cubicBezTo>
                <a:cubicBezTo>
                  <a:pt x="494" y="1199"/>
                  <a:pt x="495" y="1199"/>
                  <a:pt x="496" y="1200"/>
                </a:cubicBezTo>
                <a:cubicBezTo>
                  <a:pt x="497" y="1200"/>
                  <a:pt x="498" y="1201"/>
                  <a:pt x="500" y="1202"/>
                </a:cubicBezTo>
                <a:cubicBezTo>
                  <a:pt x="500" y="1202"/>
                  <a:pt x="501" y="1204"/>
                  <a:pt x="502" y="1204"/>
                </a:cubicBezTo>
                <a:cubicBezTo>
                  <a:pt x="502" y="1203"/>
                  <a:pt x="501" y="1202"/>
                  <a:pt x="502" y="1202"/>
                </a:cubicBezTo>
                <a:cubicBezTo>
                  <a:pt x="503" y="1202"/>
                  <a:pt x="503" y="1203"/>
                  <a:pt x="504" y="1202"/>
                </a:cubicBezTo>
                <a:cubicBezTo>
                  <a:pt x="504" y="1202"/>
                  <a:pt x="504" y="1201"/>
                  <a:pt x="504" y="1201"/>
                </a:cubicBezTo>
                <a:cubicBezTo>
                  <a:pt x="505" y="1201"/>
                  <a:pt x="505" y="1202"/>
                  <a:pt x="505" y="1202"/>
                </a:cubicBezTo>
                <a:cubicBezTo>
                  <a:pt x="505" y="1203"/>
                  <a:pt x="503" y="1203"/>
                  <a:pt x="503" y="1203"/>
                </a:cubicBezTo>
                <a:cubicBezTo>
                  <a:pt x="502" y="1203"/>
                  <a:pt x="503" y="1205"/>
                  <a:pt x="503" y="1205"/>
                </a:cubicBezTo>
                <a:cubicBezTo>
                  <a:pt x="504" y="1205"/>
                  <a:pt x="504" y="1206"/>
                  <a:pt x="505" y="1207"/>
                </a:cubicBezTo>
                <a:cubicBezTo>
                  <a:pt x="506" y="1207"/>
                  <a:pt x="507" y="1207"/>
                  <a:pt x="507" y="1208"/>
                </a:cubicBezTo>
                <a:cubicBezTo>
                  <a:pt x="508" y="1209"/>
                  <a:pt x="509" y="1210"/>
                  <a:pt x="509" y="1211"/>
                </a:cubicBezTo>
                <a:cubicBezTo>
                  <a:pt x="510" y="1211"/>
                  <a:pt x="511" y="1211"/>
                  <a:pt x="512" y="1212"/>
                </a:cubicBezTo>
                <a:cubicBezTo>
                  <a:pt x="512" y="1213"/>
                  <a:pt x="512" y="1214"/>
                  <a:pt x="513" y="1214"/>
                </a:cubicBezTo>
                <a:cubicBezTo>
                  <a:pt x="513" y="1214"/>
                  <a:pt x="514" y="1214"/>
                  <a:pt x="515" y="1214"/>
                </a:cubicBezTo>
                <a:cubicBezTo>
                  <a:pt x="516" y="1215"/>
                  <a:pt x="516" y="1217"/>
                  <a:pt x="517" y="1217"/>
                </a:cubicBezTo>
                <a:cubicBezTo>
                  <a:pt x="518" y="1217"/>
                  <a:pt x="518" y="1216"/>
                  <a:pt x="519" y="1216"/>
                </a:cubicBezTo>
                <a:cubicBezTo>
                  <a:pt x="520" y="1216"/>
                  <a:pt x="519" y="1217"/>
                  <a:pt x="520" y="1218"/>
                </a:cubicBezTo>
                <a:cubicBezTo>
                  <a:pt x="520" y="1218"/>
                  <a:pt x="521" y="1219"/>
                  <a:pt x="521" y="1219"/>
                </a:cubicBezTo>
                <a:cubicBezTo>
                  <a:pt x="521" y="1220"/>
                  <a:pt x="521" y="1222"/>
                  <a:pt x="520" y="1223"/>
                </a:cubicBezTo>
                <a:cubicBezTo>
                  <a:pt x="520" y="1223"/>
                  <a:pt x="519" y="1223"/>
                  <a:pt x="518" y="1223"/>
                </a:cubicBezTo>
                <a:cubicBezTo>
                  <a:pt x="518" y="1224"/>
                  <a:pt x="518" y="1225"/>
                  <a:pt x="518" y="1225"/>
                </a:cubicBezTo>
                <a:cubicBezTo>
                  <a:pt x="518" y="1226"/>
                  <a:pt x="517" y="1227"/>
                  <a:pt x="518" y="1228"/>
                </a:cubicBezTo>
                <a:cubicBezTo>
                  <a:pt x="518" y="1229"/>
                  <a:pt x="519" y="1228"/>
                  <a:pt x="519" y="1229"/>
                </a:cubicBezTo>
                <a:cubicBezTo>
                  <a:pt x="520" y="1229"/>
                  <a:pt x="520" y="1230"/>
                  <a:pt x="520" y="1230"/>
                </a:cubicBezTo>
                <a:cubicBezTo>
                  <a:pt x="520" y="1232"/>
                  <a:pt x="519" y="1234"/>
                  <a:pt x="519" y="1235"/>
                </a:cubicBezTo>
                <a:cubicBezTo>
                  <a:pt x="518" y="1237"/>
                  <a:pt x="519" y="1238"/>
                  <a:pt x="518" y="1240"/>
                </a:cubicBezTo>
                <a:cubicBezTo>
                  <a:pt x="517" y="1240"/>
                  <a:pt x="517" y="1240"/>
                  <a:pt x="517" y="1241"/>
                </a:cubicBezTo>
                <a:cubicBezTo>
                  <a:pt x="517" y="1241"/>
                  <a:pt x="517" y="1242"/>
                  <a:pt x="517" y="1243"/>
                </a:cubicBezTo>
                <a:cubicBezTo>
                  <a:pt x="516" y="1243"/>
                  <a:pt x="516" y="1243"/>
                  <a:pt x="516" y="1244"/>
                </a:cubicBezTo>
                <a:cubicBezTo>
                  <a:pt x="515" y="1245"/>
                  <a:pt x="516" y="1245"/>
                  <a:pt x="516" y="1246"/>
                </a:cubicBezTo>
                <a:cubicBezTo>
                  <a:pt x="517" y="1247"/>
                  <a:pt x="516" y="1247"/>
                  <a:pt x="517" y="1248"/>
                </a:cubicBezTo>
                <a:cubicBezTo>
                  <a:pt x="517" y="1249"/>
                  <a:pt x="517" y="1249"/>
                  <a:pt x="518" y="1250"/>
                </a:cubicBezTo>
                <a:cubicBezTo>
                  <a:pt x="518" y="1250"/>
                  <a:pt x="518" y="1251"/>
                  <a:pt x="517" y="1251"/>
                </a:cubicBezTo>
                <a:cubicBezTo>
                  <a:pt x="516" y="1251"/>
                  <a:pt x="517" y="1250"/>
                  <a:pt x="516" y="1250"/>
                </a:cubicBezTo>
                <a:cubicBezTo>
                  <a:pt x="516" y="1249"/>
                  <a:pt x="516" y="1251"/>
                  <a:pt x="516" y="1251"/>
                </a:cubicBezTo>
                <a:cubicBezTo>
                  <a:pt x="516" y="1252"/>
                  <a:pt x="517" y="1253"/>
                  <a:pt x="517" y="1253"/>
                </a:cubicBezTo>
                <a:cubicBezTo>
                  <a:pt x="518" y="1254"/>
                  <a:pt x="519" y="1254"/>
                  <a:pt x="519" y="1254"/>
                </a:cubicBezTo>
                <a:cubicBezTo>
                  <a:pt x="520" y="1254"/>
                  <a:pt x="520" y="1255"/>
                  <a:pt x="521" y="1255"/>
                </a:cubicBezTo>
                <a:cubicBezTo>
                  <a:pt x="522" y="1256"/>
                  <a:pt x="522" y="1256"/>
                  <a:pt x="523" y="1257"/>
                </a:cubicBezTo>
                <a:cubicBezTo>
                  <a:pt x="523" y="1257"/>
                  <a:pt x="524" y="1257"/>
                  <a:pt x="524" y="1257"/>
                </a:cubicBezTo>
                <a:cubicBezTo>
                  <a:pt x="525" y="1258"/>
                  <a:pt x="525" y="1258"/>
                  <a:pt x="526" y="1259"/>
                </a:cubicBezTo>
                <a:cubicBezTo>
                  <a:pt x="527" y="1259"/>
                  <a:pt x="527" y="1259"/>
                  <a:pt x="527" y="1260"/>
                </a:cubicBezTo>
                <a:cubicBezTo>
                  <a:pt x="527" y="1261"/>
                  <a:pt x="527" y="1262"/>
                  <a:pt x="528" y="1262"/>
                </a:cubicBezTo>
                <a:cubicBezTo>
                  <a:pt x="528" y="1263"/>
                  <a:pt x="528" y="1263"/>
                  <a:pt x="528" y="1264"/>
                </a:cubicBezTo>
                <a:cubicBezTo>
                  <a:pt x="528" y="1264"/>
                  <a:pt x="529" y="1265"/>
                  <a:pt x="529" y="1265"/>
                </a:cubicBezTo>
                <a:cubicBezTo>
                  <a:pt x="530" y="1266"/>
                  <a:pt x="529" y="1266"/>
                  <a:pt x="530" y="1267"/>
                </a:cubicBezTo>
                <a:cubicBezTo>
                  <a:pt x="530" y="1267"/>
                  <a:pt x="531" y="1268"/>
                  <a:pt x="531" y="1268"/>
                </a:cubicBezTo>
                <a:cubicBezTo>
                  <a:pt x="531" y="1269"/>
                  <a:pt x="531" y="1269"/>
                  <a:pt x="531" y="1270"/>
                </a:cubicBezTo>
                <a:cubicBezTo>
                  <a:pt x="532" y="1270"/>
                  <a:pt x="532" y="1271"/>
                  <a:pt x="533" y="1271"/>
                </a:cubicBezTo>
                <a:cubicBezTo>
                  <a:pt x="533" y="1272"/>
                  <a:pt x="533" y="1273"/>
                  <a:pt x="534" y="1274"/>
                </a:cubicBezTo>
                <a:cubicBezTo>
                  <a:pt x="535" y="1275"/>
                  <a:pt x="535" y="1274"/>
                  <a:pt x="535" y="1275"/>
                </a:cubicBezTo>
                <a:cubicBezTo>
                  <a:pt x="536" y="1277"/>
                  <a:pt x="537" y="1276"/>
                  <a:pt x="538" y="1277"/>
                </a:cubicBezTo>
                <a:cubicBezTo>
                  <a:pt x="539" y="1278"/>
                  <a:pt x="539" y="1278"/>
                  <a:pt x="539" y="1279"/>
                </a:cubicBezTo>
                <a:cubicBezTo>
                  <a:pt x="540" y="1279"/>
                  <a:pt x="540" y="1279"/>
                  <a:pt x="541" y="1279"/>
                </a:cubicBezTo>
                <a:cubicBezTo>
                  <a:pt x="542" y="1280"/>
                  <a:pt x="542" y="1281"/>
                  <a:pt x="542" y="1281"/>
                </a:cubicBezTo>
                <a:cubicBezTo>
                  <a:pt x="543" y="1282"/>
                  <a:pt x="543" y="1282"/>
                  <a:pt x="543" y="1282"/>
                </a:cubicBezTo>
                <a:cubicBezTo>
                  <a:pt x="544" y="1283"/>
                  <a:pt x="544" y="1283"/>
                  <a:pt x="545" y="1283"/>
                </a:cubicBezTo>
                <a:cubicBezTo>
                  <a:pt x="545" y="1282"/>
                  <a:pt x="545" y="1282"/>
                  <a:pt x="545" y="1281"/>
                </a:cubicBezTo>
                <a:cubicBezTo>
                  <a:pt x="545" y="1281"/>
                  <a:pt x="546" y="1280"/>
                  <a:pt x="546" y="1280"/>
                </a:cubicBezTo>
                <a:cubicBezTo>
                  <a:pt x="547" y="1280"/>
                  <a:pt x="547" y="1281"/>
                  <a:pt x="547" y="1281"/>
                </a:cubicBezTo>
                <a:cubicBezTo>
                  <a:pt x="549" y="1282"/>
                  <a:pt x="550" y="1280"/>
                  <a:pt x="551" y="1282"/>
                </a:cubicBezTo>
                <a:cubicBezTo>
                  <a:pt x="551" y="1282"/>
                  <a:pt x="551" y="1283"/>
                  <a:pt x="551" y="1284"/>
                </a:cubicBezTo>
                <a:cubicBezTo>
                  <a:pt x="551" y="1284"/>
                  <a:pt x="551" y="1285"/>
                  <a:pt x="551" y="1285"/>
                </a:cubicBezTo>
                <a:cubicBezTo>
                  <a:pt x="550" y="1286"/>
                  <a:pt x="550" y="1285"/>
                  <a:pt x="550" y="1284"/>
                </a:cubicBezTo>
                <a:cubicBezTo>
                  <a:pt x="549" y="1284"/>
                  <a:pt x="548" y="1284"/>
                  <a:pt x="548" y="1284"/>
                </a:cubicBezTo>
                <a:cubicBezTo>
                  <a:pt x="547" y="1284"/>
                  <a:pt x="547" y="1284"/>
                  <a:pt x="546" y="1284"/>
                </a:cubicBezTo>
                <a:cubicBezTo>
                  <a:pt x="546" y="1284"/>
                  <a:pt x="545" y="1284"/>
                  <a:pt x="544" y="1285"/>
                </a:cubicBezTo>
                <a:cubicBezTo>
                  <a:pt x="544" y="1285"/>
                  <a:pt x="545" y="1286"/>
                  <a:pt x="544" y="1286"/>
                </a:cubicBezTo>
                <a:cubicBezTo>
                  <a:pt x="544" y="1287"/>
                  <a:pt x="543" y="1286"/>
                  <a:pt x="542" y="1287"/>
                </a:cubicBezTo>
                <a:cubicBezTo>
                  <a:pt x="542" y="1287"/>
                  <a:pt x="541" y="1288"/>
                  <a:pt x="541" y="1288"/>
                </a:cubicBezTo>
                <a:cubicBezTo>
                  <a:pt x="541" y="1289"/>
                  <a:pt x="541" y="1289"/>
                  <a:pt x="541" y="1290"/>
                </a:cubicBezTo>
                <a:cubicBezTo>
                  <a:pt x="541" y="1290"/>
                  <a:pt x="541" y="1291"/>
                  <a:pt x="541" y="1291"/>
                </a:cubicBezTo>
                <a:cubicBezTo>
                  <a:pt x="541" y="1291"/>
                  <a:pt x="540" y="1292"/>
                  <a:pt x="540" y="1292"/>
                </a:cubicBezTo>
                <a:cubicBezTo>
                  <a:pt x="540" y="1293"/>
                  <a:pt x="540" y="1293"/>
                  <a:pt x="541" y="1293"/>
                </a:cubicBezTo>
                <a:cubicBezTo>
                  <a:pt x="542" y="1292"/>
                  <a:pt x="542" y="1292"/>
                  <a:pt x="543" y="1291"/>
                </a:cubicBezTo>
                <a:cubicBezTo>
                  <a:pt x="543" y="1291"/>
                  <a:pt x="544" y="1291"/>
                  <a:pt x="544" y="1290"/>
                </a:cubicBezTo>
                <a:cubicBezTo>
                  <a:pt x="544" y="1290"/>
                  <a:pt x="543" y="1289"/>
                  <a:pt x="543" y="1289"/>
                </a:cubicBezTo>
                <a:cubicBezTo>
                  <a:pt x="543" y="1288"/>
                  <a:pt x="543" y="1287"/>
                  <a:pt x="544" y="1288"/>
                </a:cubicBezTo>
                <a:cubicBezTo>
                  <a:pt x="545" y="1288"/>
                  <a:pt x="545" y="1289"/>
                  <a:pt x="545" y="1289"/>
                </a:cubicBezTo>
                <a:cubicBezTo>
                  <a:pt x="546" y="1290"/>
                  <a:pt x="546" y="1290"/>
                  <a:pt x="547" y="1290"/>
                </a:cubicBezTo>
                <a:cubicBezTo>
                  <a:pt x="547" y="1291"/>
                  <a:pt x="548" y="1291"/>
                  <a:pt x="548" y="1292"/>
                </a:cubicBezTo>
                <a:cubicBezTo>
                  <a:pt x="548" y="1293"/>
                  <a:pt x="549" y="1293"/>
                  <a:pt x="549" y="1293"/>
                </a:cubicBezTo>
                <a:cubicBezTo>
                  <a:pt x="550" y="1294"/>
                  <a:pt x="550" y="1295"/>
                  <a:pt x="550" y="1295"/>
                </a:cubicBezTo>
                <a:cubicBezTo>
                  <a:pt x="550" y="1296"/>
                  <a:pt x="551" y="1298"/>
                  <a:pt x="551" y="1298"/>
                </a:cubicBezTo>
                <a:cubicBezTo>
                  <a:pt x="552" y="1298"/>
                  <a:pt x="552" y="1298"/>
                  <a:pt x="553" y="1297"/>
                </a:cubicBezTo>
                <a:cubicBezTo>
                  <a:pt x="554" y="1297"/>
                  <a:pt x="553" y="1297"/>
                  <a:pt x="554" y="1297"/>
                </a:cubicBezTo>
                <a:cubicBezTo>
                  <a:pt x="555" y="1297"/>
                  <a:pt x="555" y="1297"/>
                  <a:pt x="556" y="1296"/>
                </a:cubicBezTo>
                <a:cubicBezTo>
                  <a:pt x="556" y="1296"/>
                  <a:pt x="556" y="1295"/>
                  <a:pt x="557" y="1295"/>
                </a:cubicBezTo>
                <a:cubicBezTo>
                  <a:pt x="558" y="1296"/>
                  <a:pt x="557" y="1297"/>
                  <a:pt x="558" y="1297"/>
                </a:cubicBezTo>
                <a:cubicBezTo>
                  <a:pt x="558" y="1298"/>
                  <a:pt x="559" y="1298"/>
                  <a:pt x="559" y="1299"/>
                </a:cubicBezTo>
                <a:cubicBezTo>
                  <a:pt x="560" y="1299"/>
                  <a:pt x="560" y="1299"/>
                  <a:pt x="560" y="1299"/>
                </a:cubicBezTo>
                <a:cubicBezTo>
                  <a:pt x="562" y="1298"/>
                  <a:pt x="564" y="1299"/>
                  <a:pt x="565" y="1298"/>
                </a:cubicBezTo>
                <a:cubicBezTo>
                  <a:pt x="567" y="1297"/>
                  <a:pt x="567" y="1297"/>
                  <a:pt x="569" y="1298"/>
                </a:cubicBezTo>
                <a:cubicBezTo>
                  <a:pt x="570" y="1298"/>
                  <a:pt x="572" y="1297"/>
                  <a:pt x="573" y="1297"/>
                </a:cubicBezTo>
                <a:cubicBezTo>
                  <a:pt x="574" y="1297"/>
                  <a:pt x="575" y="1297"/>
                  <a:pt x="577" y="1297"/>
                </a:cubicBezTo>
                <a:cubicBezTo>
                  <a:pt x="578" y="1297"/>
                  <a:pt x="579" y="1297"/>
                  <a:pt x="580" y="1297"/>
                </a:cubicBezTo>
                <a:cubicBezTo>
                  <a:pt x="580" y="1297"/>
                  <a:pt x="580" y="1298"/>
                  <a:pt x="581" y="1298"/>
                </a:cubicBezTo>
                <a:cubicBezTo>
                  <a:pt x="581" y="1298"/>
                  <a:pt x="582" y="1298"/>
                  <a:pt x="582" y="1298"/>
                </a:cubicBezTo>
                <a:cubicBezTo>
                  <a:pt x="582" y="1298"/>
                  <a:pt x="583" y="1298"/>
                  <a:pt x="583" y="1298"/>
                </a:cubicBezTo>
                <a:cubicBezTo>
                  <a:pt x="584" y="1298"/>
                  <a:pt x="584" y="1298"/>
                  <a:pt x="584" y="1299"/>
                </a:cubicBezTo>
                <a:cubicBezTo>
                  <a:pt x="585" y="1299"/>
                  <a:pt x="585" y="1299"/>
                  <a:pt x="586" y="1299"/>
                </a:cubicBezTo>
                <a:cubicBezTo>
                  <a:pt x="586" y="1300"/>
                  <a:pt x="586" y="1300"/>
                  <a:pt x="587" y="1300"/>
                </a:cubicBezTo>
                <a:cubicBezTo>
                  <a:pt x="587" y="1301"/>
                  <a:pt x="588" y="1300"/>
                  <a:pt x="589" y="1301"/>
                </a:cubicBezTo>
                <a:cubicBezTo>
                  <a:pt x="590" y="1301"/>
                  <a:pt x="590" y="1301"/>
                  <a:pt x="591" y="1302"/>
                </a:cubicBezTo>
                <a:cubicBezTo>
                  <a:pt x="591" y="1302"/>
                  <a:pt x="592" y="1302"/>
                  <a:pt x="592" y="1303"/>
                </a:cubicBezTo>
                <a:cubicBezTo>
                  <a:pt x="592" y="1303"/>
                  <a:pt x="591" y="1303"/>
                  <a:pt x="591" y="1304"/>
                </a:cubicBezTo>
                <a:cubicBezTo>
                  <a:pt x="590" y="1304"/>
                  <a:pt x="590" y="1305"/>
                  <a:pt x="589" y="1305"/>
                </a:cubicBezTo>
                <a:cubicBezTo>
                  <a:pt x="588" y="1306"/>
                  <a:pt x="588" y="1307"/>
                  <a:pt x="586" y="1307"/>
                </a:cubicBezTo>
                <a:cubicBezTo>
                  <a:pt x="585" y="1307"/>
                  <a:pt x="584" y="1306"/>
                  <a:pt x="583" y="1305"/>
                </a:cubicBezTo>
                <a:cubicBezTo>
                  <a:pt x="583" y="1305"/>
                  <a:pt x="582" y="1305"/>
                  <a:pt x="582" y="1305"/>
                </a:cubicBezTo>
                <a:cubicBezTo>
                  <a:pt x="581" y="1304"/>
                  <a:pt x="581" y="1304"/>
                  <a:pt x="580" y="1303"/>
                </a:cubicBezTo>
                <a:cubicBezTo>
                  <a:pt x="579" y="1303"/>
                  <a:pt x="578" y="1303"/>
                  <a:pt x="577" y="1302"/>
                </a:cubicBezTo>
                <a:cubicBezTo>
                  <a:pt x="577" y="1302"/>
                  <a:pt x="577" y="1302"/>
                  <a:pt x="576" y="1301"/>
                </a:cubicBezTo>
                <a:cubicBezTo>
                  <a:pt x="575" y="1301"/>
                  <a:pt x="575" y="1301"/>
                  <a:pt x="574" y="1301"/>
                </a:cubicBezTo>
                <a:cubicBezTo>
                  <a:pt x="573" y="1301"/>
                  <a:pt x="572" y="1300"/>
                  <a:pt x="572" y="1299"/>
                </a:cubicBezTo>
                <a:cubicBezTo>
                  <a:pt x="571" y="1299"/>
                  <a:pt x="570" y="1299"/>
                  <a:pt x="570" y="1299"/>
                </a:cubicBezTo>
                <a:cubicBezTo>
                  <a:pt x="568" y="1299"/>
                  <a:pt x="567" y="1298"/>
                  <a:pt x="566" y="1298"/>
                </a:cubicBezTo>
                <a:cubicBezTo>
                  <a:pt x="565" y="1299"/>
                  <a:pt x="564" y="1299"/>
                  <a:pt x="563" y="1299"/>
                </a:cubicBezTo>
                <a:cubicBezTo>
                  <a:pt x="563" y="1300"/>
                  <a:pt x="562" y="1299"/>
                  <a:pt x="561" y="1299"/>
                </a:cubicBezTo>
                <a:cubicBezTo>
                  <a:pt x="560" y="1299"/>
                  <a:pt x="560" y="1301"/>
                  <a:pt x="559" y="1302"/>
                </a:cubicBezTo>
                <a:cubicBezTo>
                  <a:pt x="558" y="1302"/>
                  <a:pt x="557" y="1302"/>
                  <a:pt x="557" y="1302"/>
                </a:cubicBezTo>
                <a:cubicBezTo>
                  <a:pt x="556" y="1303"/>
                  <a:pt x="556" y="1303"/>
                  <a:pt x="555" y="1304"/>
                </a:cubicBezTo>
                <a:cubicBezTo>
                  <a:pt x="555" y="1305"/>
                  <a:pt x="554" y="1306"/>
                  <a:pt x="553" y="1307"/>
                </a:cubicBezTo>
                <a:cubicBezTo>
                  <a:pt x="552" y="1307"/>
                  <a:pt x="550" y="1308"/>
                  <a:pt x="551" y="1309"/>
                </a:cubicBezTo>
                <a:cubicBezTo>
                  <a:pt x="552" y="1310"/>
                  <a:pt x="553" y="1310"/>
                  <a:pt x="553" y="1310"/>
                </a:cubicBezTo>
                <a:cubicBezTo>
                  <a:pt x="553" y="1311"/>
                  <a:pt x="553" y="1312"/>
                  <a:pt x="554" y="1312"/>
                </a:cubicBezTo>
                <a:cubicBezTo>
                  <a:pt x="555" y="1313"/>
                  <a:pt x="557" y="1313"/>
                  <a:pt x="557" y="1315"/>
                </a:cubicBezTo>
                <a:cubicBezTo>
                  <a:pt x="558" y="1315"/>
                  <a:pt x="558" y="1316"/>
                  <a:pt x="558" y="1316"/>
                </a:cubicBezTo>
                <a:cubicBezTo>
                  <a:pt x="559" y="1317"/>
                  <a:pt x="560" y="1317"/>
                  <a:pt x="560" y="1317"/>
                </a:cubicBezTo>
                <a:cubicBezTo>
                  <a:pt x="561" y="1318"/>
                  <a:pt x="562" y="1319"/>
                  <a:pt x="562" y="1321"/>
                </a:cubicBezTo>
                <a:cubicBezTo>
                  <a:pt x="562" y="1323"/>
                  <a:pt x="559" y="1325"/>
                  <a:pt x="561" y="1328"/>
                </a:cubicBezTo>
                <a:cubicBezTo>
                  <a:pt x="561" y="1329"/>
                  <a:pt x="562" y="1329"/>
                  <a:pt x="563" y="1330"/>
                </a:cubicBezTo>
                <a:cubicBezTo>
                  <a:pt x="563" y="1330"/>
                  <a:pt x="562" y="1333"/>
                  <a:pt x="563" y="1333"/>
                </a:cubicBezTo>
                <a:cubicBezTo>
                  <a:pt x="564" y="1333"/>
                  <a:pt x="564" y="1333"/>
                  <a:pt x="565" y="1332"/>
                </a:cubicBezTo>
                <a:cubicBezTo>
                  <a:pt x="566" y="1331"/>
                  <a:pt x="567" y="1332"/>
                  <a:pt x="568" y="1330"/>
                </a:cubicBezTo>
                <a:cubicBezTo>
                  <a:pt x="568" y="1329"/>
                  <a:pt x="568" y="1328"/>
                  <a:pt x="570" y="1328"/>
                </a:cubicBezTo>
                <a:cubicBezTo>
                  <a:pt x="572" y="1328"/>
                  <a:pt x="572" y="1330"/>
                  <a:pt x="573" y="1331"/>
                </a:cubicBezTo>
                <a:cubicBezTo>
                  <a:pt x="574" y="1332"/>
                  <a:pt x="575" y="1332"/>
                  <a:pt x="575" y="1334"/>
                </a:cubicBezTo>
                <a:cubicBezTo>
                  <a:pt x="576" y="1335"/>
                  <a:pt x="576" y="1336"/>
                  <a:pt x="576" y="1338"/>
                </a:cubicBezTo>
                <a:cubicBezTo>
                  <a:pt x="577" y="1339"/>
                  <a:pt x="578" y="1340"/>
                  <a:pt x="578" y="1341"/>
                </a:cubicBezTo>
                <a:cubicBezTo>
                  <a:pt x="578" y="1341"/>
                  <a:pt x="578" y="1343"/>
                  <a:pt x="579" y="1343"/>
                </a:cubicBezTo>
                <a:cubicBezTo>
                  <a:pt x="579" y="1343"/>
                  <a:pt x="579" y="1341"/>
                  <a:pt x="579" y="1341"/>
                </a:cubicBezTo>
                <a:cubicBezTo>
                  <a:pt x="579" y="1340"/>
                  <a:pt x="578" y="1338"/>
                  <a:pt x="578" y="1337"/>
                </a:cubicBezTo>
                <a:cubicBezTo>
                  <a:pt x="579" y="1337"/>
                  <a:pt x="580" y="1337"/>
                  <a:pt x="580" y="1336"/>
                </a:cubicBezTo>
                <a:cubicBezTo>
                  <a:pt x="580" y="1335"/>
                  <a:pt x="580" y="1335"/>
                  <a:pt x="580" y="1334"/>
                </a:cubicBezTo>
                <a:cubicBezTo>
                  <a:pt x="581" y="1332"/>
                  <a:pt x="582" y="1334"/>
                  <a:pt x="583" y="1334"/>
                </a:cubicBezTo>
                <a:cubicBezTo>
                  <a:pt x="584" y="1335"/>
                  <a:pt x="585" y="1334"/>
                  <a:pt x="587" y="1336"/>
                </a:cubicBezTo>
                <a:cubicBezTo>
                  <a:pt x="587" y="1336"/>
                  <a:pt x="587" y="1337"/>
                  <a:pt x="588" y="1337"/>
                </a:cubicBezTo>
                <a:cubicBezTo>
                  <a:pt x="588" y="1337"/>
                  <a:pt x="589" y="1337"/>
                  <a:pt x="589" y="1338"/>
                </a:cubicBezTo>
                <a:cubicBezTo>
                  <a:pt x="590" y="1338"/>
                  <a:pt x="591" y="1340"/>
                  <a:pt x="591" y="1341"/>
                </a:cubicBezTo>
                <a:cubicBezTo>
                  <a:pt x="592" y="1341"/>
                  <a:pt x="592" y="1342"/>
                  <a:pt x="593" y="1341"/>
                </a:cubicBezTo>
                <a:cubicBezTo>
                  <a:pt x="593" y="1341"/>
                  <a:pt x="592" y="1340"/>
                  <a:pt x="592" y="1339"/>
                </a:cubicBezTo>
                <a:cubicBezTo>
                  <a:pt x="592" y="1338"/>
                  <a:pt x="591" y="1337"/>
                  <a:pt x="590" y="1336"/>
                </a:cubicBezTo>
                <a:cubicBezTo>
                  <a:pt x="590" y="1334"/>
                  <a:pt x="590" y="1333"/>
                  <a:pt x="590" y="1332"/>
                </a:cubicBezTo>
                <a:cubicBezTo>
                  <a:pt x="589" y="1330"/>
                  <a:pt x="588" y="1330"/>
                  <a:pt x="588" y="1328"/>
                </a:cubicBezTo>
                <a:cubicBezTo>
                  <a:pt x="588" y="1327"/>
                  <a:pt x="588" y="1325"/>
                  <a:pt x="587" y="1324"/>
                </a:cubicBezTo>
                <a:cubicBezTo>
                  <a:pt x="586" y="1324"/>
                  <a:pt x="586" y="1323"/>
                  <a:pt x="586" y="1323"/>
                </a:cubicBezTo>
                <a:cubicBezTo>
                  <a:pt x="585" y="1322"/>
                  <a:pt x="586" y="1321"/>
                  <a:pt x="586" y="1320"/>
                </a:cubicBezTo>
                <a:cubicBezTo>
                  <a:pt x="585" y="1320"/>
                  <a:pt x="584" y="1318"/>
                  <a:pt x="585" y="1317"/>
                </a:cubicBezTo>
                <a:cubicBezTo>
                  <a:pt x="586" y="1317"/>
                  <a:pt x="586" y="1318"/>
                  <a:pt x="587" y="1319"/>
                </a:cubicBezTo>
                <a:cubicBezTo>
                  <a:pt x="587" y="1319"/>
                  <a:pt x="587" y="1320"/>
                  <a:pt x="588" y="1320"/>
                </a:cubicBezTo>
                <a:cubicBezTo>
                  <a:pt x="589" y="1320"/>
                  <a:pt x="591" y="1320"/>
                  <a:pt x="592" y="1322"/>
                </a:cubicBezTo>
                <a:cubicBezTo>
                  <a:pt x="592" y="1322"/>
                  <a:pt x="592" y="1323"/>
                  <a:pt x="593" y="1322"/>
                </a:cubicBezTo>
                <a:cubicBezTo>
                  <a:pt x="594" y="1322"/>
                  <a:pt x="594" y="1321"/>
                  <a:pt x="594" y="1320"/>
                </a:cubicBezTo>
                <a:cubicBezTo>
                  <a:pt x="595" y="1319"/>
                  <a:pt x="599" y="1319"/>
                  <a:pt x="598" y="1317"/>
                </a:cubicBezTo>
                <a:cubicBezTo>
                  <a:pt x="598" y="1316"/>
                  <a:pt x="597" y="1316"/>
                  <a:pt x="597" y="1316"/>
                </a:cubicBezTo>
                <a:cubicBezTo>
                  <a:pt x="597" y="1315"/>
                  <a:pt x="597" y="1314"/>
                  <a:pt x="597" y="1314"/>
                </a:cubicBezTo>
                <a:cubicBezTo>
                  <a:pt x="596" y="1313"/>
                  <a:pt x="595" y="1315"/>
                  <a:pt x="594" y="1315"/>
                </a:cubicBezTo>
                <a:cubicBezTo>
                  <a:pt x="592" y="1315"/>
                  <a:pt x="593" y="1314"/>
                  <a:pt x="592" y="1313"/>
                </a:cubicBezTo>
                <a:cubicBezTo>
                  <a:pt x="592" y="1312"/>
                  <a:pt x="592" y="1312"/>
                  <a:pt x="591" y="1312"/>
                </a:cubicBezTo>
                <a:cubicBezTo>
                  <a:pt x="591" y="1311"/>
                  <a:pt x="591" y="1310"/>
                  <a:pt x="590" y="1310"/>
                </a:cubicBezTo>
                <a:cubicBezTo>
                  <a:pt x="590" y="1309"/>
                  <a:pt x="588" y="1308"/>
                  <a:pt x="590" y="1307"/>
                </a:cubicBezTo>
                <a:cubicBezTo>
                  <a:pt x="591" y="1307"/>
                  <a:pt x="591" y="1307"/>
                  <a:pt x="592" y="1307"/>
                </a:cubicBezTo>
                <a:cubicBezTo>
                  <a:pt x="592" y="1306"/>
                  <a:pt x="593" y="1306"/>
                  <a:pt x="594" y="1307"/>
                </a:cubicBezTo>
                <a:cubicBezTo>
                  <a:pt x="594" y="1307"/>
                  <a:pt x="595" y="1307"/>
                  <a:pt x="596" y="1307"/>
                </a:cubicBezTo>
                <a:cubicBezTo>
                  <a:pt x="596" y="1307"/>
                  <a:pt x="597" y="1307"/>
                  <a:pt x="597" y="1307"/>
                </a:cubicBezTo>
                <a:cubicBezTo>
                  <a:pt x="597" y="1307"/>
                  <a:pt x="597" y="1307"/>
                  <a:pt x="597" y="1307"/>
                </a:cubicBezTo>
                <a:cubicBezTo>
                  <a:pt x="599" y="1308"/>
                  <a:pt x="598" y="1305"/>
                  <a:pt x="599" y="1305"/>
                </a:cubicBezTo>
                <a:cubicBezTo>
                  <a:pt x="601" y="1304"/>
                  <a:pt x="600" y="1307"/>
                  <a:pt x="601" y="1308"/>
                </a:cubicBezTo>
                <a:cubicBezTo>
                  <a:pt x="601" y="1308"/>
                  <a:pt x="602" y="1307"/>
                  <a:pt x="603" y="1308"/>
                </a:cubicBezTo>
                <a:cubicBezTo>
                  <a:pt x="603" y="1308"/>
                  <a:pt x="603" y="1309"/>
                  <a:pt x="603" y="1309"/>
                </a:cubicBezTo>
                <a:cubicBezTo>
                  <a:pt x="604" y="1311"/>
                  <a:pt x="605" y="1310"/>
                  <a:pt x="606" y="1311"/>
                </a:cubicBezTo>
                <a:cubicBezTo>
                  <a:pt x="607" y="1312"/>
                  <a:pt x="606" y="1313"/>
                  <a:pt x="607" y="1313"/>
                </a:cubicBezTo>
                <a:cubicBezTo>
                  <a:pt x="607" y="1314"/>
                  <a:pt x="608" y="1313"/>
                  <a:pt x="609" y="1313"/>
                </a:cubicBezTo>
                <a:cubicBezTo>
                  <a:pt x="609" y="1312"/>
                  <a:pt x="609" y="1313"/>
                  <a:pt x="610" y="1312"/>
                </a:cubicBezTo>
                <a:cubicBezTo>
                  <a:pt x="611" y="1312"/>
                  <a:pt x="611" y="1311"/>
                  <a:pt x="611" y="1311"/>
                </a:cubicBezTo>
                <a:cubicBezTo>
                  <a:pt x="611" y="1310"/>
                  <a:pt x="610" y="1309"/>
                  <a:pt x="610" y="1309"/>
                </a:cubicBezTo>
                <a:cubicBezTo>
                  <a:pt x="609" y="1308"/>
                  <a:pt x="609" y="1308"/>
                  <a:pt x="609" y="1307"/>
                </a:cubicBezTo>
                <a:cubicBezTo>
                  <a:pt x="609" y="1306"/>
                  <a:pt x="608" y="1305"/>
                  <a:pt x="609" y="1303"/>
                </a:cubicBezTo>
                <a:cubicBezTo>
                  <a:pt x="609" y="1303"/>
                  <a:pt x="610" y="1303"/>
                  <a:pt x="610" y="1302"/>
                </a:cubicBezTo>
                <a:cubicBezTo>
                  <a:pt x="609" y="1301"/>
                  <a:pt x="609" y="1301"/>
                  <a:pt x="608" y="1301"/>
                </a:cubicBezTo>
                <a:cubicBezTo>
                  <a:pt x="607" y="1300"/>
                  <a:pt x="606" y="1299"/>
                  <a:pt x="605" y="1298"/>
                </a:cubicBezTo>
                <a:cubicBezTo>
                  <a:pt x="605" y="1298"/>
                  <a:pt x="602" y="1297"/>
                  <a:pt x="602" y="1296"/>
                </a:cubicBezTo>
                <a:cubicBezTo>
                  <a:pt x="603" y="1295"/>
                  <a:pt x="605" y="1297"/>
                  <a:pt x="606" y="1297"/>
                </a:cubicBezTo>
                <a:cubicBezTo>
                  <a:pt x="607" y="1297"/>
                  <a:pt x="607" y="1296"/>
                  <a:pt x="608" y="1297"/>
                </a:cubicBezTo>
                <a:cubicBezTo>
                  <a:pt x="609" y="1297"/>
                  <a:pt x="609" y="1298"/>
                  <a:pt x="609" y="1298"/>
                </a:cubicBezTo>
                <a:cubicBezTo>
                  <a:pt x="610" y="1299"/>
                  <a:pt x="611" y="1300"/>
                  <a:pt x="611" y="1301"/>
                </a:cubicBezTo>
                <a:cubicBezTo>
                  <a:pt x="611" y="1301"/>
                  <a:pt x="611" y="1302"/>
                  <a:pt x="611" y="1303"/>
                </a:cubicBezTo>
                <a:cubicBezTo>
                  <a:pt x="612" y="1303"/>
                  <a:pt x="612" y="1303"/>
                  <a:pt x="613" y="1304"/>
                </a:cubicBezTo>
                <a:cubicBezTo>
                  <a:pt x="613" y="1304"/>
                  <a:pt x="614" y="1304"/>
                  <a:pt x="614" y="1304"/>
                </a:cubicBezTo>
                <a:cubicBezTo>
                  <a:pt x="615" y="1305"/>
                  <a:pt x="615" y="1305"/>
                  <a:pt x="615" y="1306"/>
                </a:cubicBezTo>
                <a:cubicBezTo>
                  <a:pt x="616" y="1306"/>
                  <a:pt x="619" y="1307"/>
                  <a:pt x="619" y="1306"/>
                </a:cubicBezTo>
                <a:cubicBezTo>
                  <a:pt x="620" y="1305"/>
                  <a:pt x="620" y="1303"/>
                  <a:pt x="619" y="1302"/>
                </a:cubicBezTo>
                <a:cubicBezTo>
                  <a:pt x="619" y="1302"/>
                  <a:pt x="618" y="1302"/>
                  <a:pt x="617" y="1302"/>
                </a:cubicBezTo>
                <a:cubicBezTo>
                  <a:pt x="616" y="1302"/>
                  <a:pt x="616" y="1302"/>
                  <a:pt x="615" y="1302"/>
                </a:cubicBezTo>
                <a:cubicBezTo>
                  <a:pt x="614" y="1301"/>
                  <a:pt x="614" y="1299"/>
                  <a:pt x="613" y="1298"/>
                </a:cubicBezTo>
                <a:cubicBezTo>
                  <a:pt x="612" y="1297"/>
                  <a:pt x="612" y="1296"/>
                  <a:pt x="612" y="1295"/>
                </a:cubicBezTo>
                <a:cubicBezTo>
                  <a:pt x="612" y="1294"/>
                  <a:pt x="612" y="1294"/>
                  <a:pt x="612" y="1293"/>
                </a:cubicBezTo>
                <a:cubicBezTo>
                  <a:pt x="612" y="1293"/>
                  <a:pt x="611" y="1293"/>
                  <a:pt x="611" y="1293"/>
                </a:cubicBezTo>
                <a:cubicBezTo>
                  <a:pt x="610" y="1292"/>
                  <a:pt x="610" y="1291"/>
                  <a:pt x="610" y="1291"/>
                </a:cubicBezTo>
                <a:cubicBezTo>
                  <a:pt x="609" y="1289"/>
                  <a:pt x="607" y="1290"/>
                  <a:pt x="606" y="1290"/>
                </a:cubicBezTo>
                <a:cubicBezTo>
                  <a:pt x="605" y="1290"/>
                  <a:pt x="605" y="1290"/>
                  <a:pt x="604" y="1289"/>
                </a:cubicBezTo>
                <a:cubicBezTo>
                  <a:pt x="604" y="1288"/>
                  <a:pt x="603" y="1288"/>
                  <a:pt x="602" y="1288"/>
                </a:cubicBezTo>
                <a:cubicBezTo>
                  <a:pt x="601" y="1287"/>
                  <a:pt x="600" y="1288"/>
                  <a:pt x="599" y="1287"/>
                </a:cubicBezTo>
                <a:cubicBezTo>
                  <a:pt x="598" y="1287"/>
                  <a:pt x="598" y="1286"/>
                  <a:pt x="597" y="1285"/>
                </a:cubicBezTo>
                <a:cubicBezTo>
                  <a:pt x="597" y="1284"/>
                  <a:pt x="597" y="1284"/>
                  <a:pt x="596" y="1283"/>
                </a:cubicBezTo>
                <a:cubicBezTo>
                  <a:pt x="596" y="1283"/>
                  <a:pt x="595" y="1282"/>
                  <a:pt x="595" y="1282"/>
                </a:cubicBezTo>
                <a:cubicBezTo>
                  <a:pt x="594" y="1281"/>
                  <a:pt x="592" y="1282"/>
                  <a:pt x="591" y="1282"/>
                </a:cubicBezTo>
                <a:cubicBezTo>
                  <a:pt x="591" y="1283"/>
                  <a:pt x="590" y="1284"/>
                  <a:pt x="590" y="1284"/>
                </a:cubicBezTo>
                <a:cubicBezTo>
                  <a:pt x="589" y="1284"/>
                  <a:pt x="589" y="1284"/>
                  <a:pt x="588" y="1285"/>
                </a:cubicBezTo>
                <a:cubicBezTo>
                  <a:pt x="587" y="1285"/>
                  <a:pt x="586" y="1285"/>
                  <a:pt x="586" y="1286"/>
                </a:cubicBezTo>
                <a:cubicBezTo>
                  <a:pt x="587" y="1286"/>
                  <a:pt x="587" y="1286"/>
                  <a:pt x="588" y="1286"/>
                </a:cubicBezTo>
                <a:cubicBezTo>
                  <a:pt x="588" y="1286"/>
                  <a:pt x="589" y="1286"/>
                  <a:pt x="590" y="1286"/>
                </a:cubicBezTo>
                <a:cubicBezTo>
                  <a:pt x="591" y="1286"/>
                  <a:pt x="591" y="1286"/>
                  <a:pt x="591" y="1286"/>
                </a:cubicBezTo>
                <a:cubicBezTo>
                  <a:pt x="592" y="1287"/>
                  <a:pt x="592" y="1288"/>
                  <a:pt x="593" y="1288"/>
                </a:cubicBezTo>
                <a:cubicBezTo>
                  <a:pt x="594" y="1288"/>
                  <a:pt x="594" y="1288"/>
                  <a:pt x="595" y="1289"/>
                </a:cubicBezTo>
                <a:cubicBezTo>
                  <a:pt x="595" y="1289"/>
                  <a:pt x="595" y="1290"/>
                  <a:pt x="595" y="1291"/>
                </a:cubicBezTo>
                <a:cubicBezTo>
                  <a:pt x="596" y="1291"/>
                  <a:pt x="597" y="1291"/>
                  <a:pt x="598" y="1292"/>
                </a:cubicBezTo>
                <a:cubicBezTo>
                  <a:pt x="598" y="1292"/>
                  <a:pt x="598" y="1293"/>
                  <a:pt x="599" y="1293"/>
                </a:cubicBezTo>
                <a:cubicBezTo>
                  <a:pt x="599" y="1295"/>
                  <a:pt x="602" y="1295"/>
                  <a:pt x="602" y="1297"/>
                </a:cubicBezTo>
                <a:cubicBezTo>
                  <a:pt x="601" y="1296"/>
                  <a:pt x="600" y="1296"/>
                  <a:pt x="600" y="1296"/>
                </a:cubicBezTo>
                <a:cubicBezTo>
                  <a:pt x="599" y="1296"/>
                  <a:pt x="599" y="1296"/>
                  <a:pt x="598" y="1295"/>
                </a:cubicBezTo>
                <a:cubicBezTo>
                  <a:pt x="597" y="1295"/>
                  <a:pt x="597" y="1294"/>
                  <a:pt x="597" y="1294"/>
                </a:cubicBezTo>
                <a:cubicBezTo>
                  <a:pt x="596" y="1294"/>
                  <a:pt x="595" y="1294"/>
                  <a:pt x="595" y="1294"/>
                </a:cubicBezTo>
                <a:cubicBezTo>
                  <a:pt x="594" y="1293"/>
                  <a:pt x="593" y="1293"/>
                  <a:pt x="592" y="1292"/>
                </a:cubicBezTo>
                <a:cubicBezTo>
                  <a:pt x="592" y="1291"/>
                  <a:pt x="591" y="1291"/>
                  <a:pt x="591" y="1291"/>
                </a:cubicBezTo>
                <a:cubicBezTo>
                  <a:pt x="590" y="1290"/>
                  <a:pt x="590" y="1289"/>
                  <a:pt x="589" y="1288"/>
                </a:cubicBezTo>
                <a:cubicBezTo>
                  <a:pt x="587" y="1287"/>
                  <a:pt x="586" y="1288"/>
                  <a:pt x="585" y="1288"/>
                </a:cubicBezTo>
                <a:cubicBezTo>
                  <a:pt x="584" y="1287"/>
                  <a:pt x="584" y="1287"/>
                  <a:pt x="583" y="1287"/>
                </a:cubicBezTo>
                <a:cubicBezTo>
                  <a:pt x="582" y="1287"/>
                  <a:pt x="581" y="1287"/>
                  <a:pt x="581" y="1287"/>
                </a:cubicBezTo>
                <a:cubicBezTo>
                  <a:pt x="581" y="1286"/>
                  <a:pt x="581" y="1286"/>
                  <a:pt x="581" y="1286"/>
                </a:cubicBezTo>
                <a:cubicBezTo>
                  <a:pt x="581" y="1286"/>
                  <a:pt x="582" y="1286"/>
                  <a:pt x="583" y="1286"/>
                </a:cubicBezTo>
                <a:cubicBezTo>
                  <a:pt x="583" y="1285"/>
                  <a:pt x="584" y="1285"/>
                  <a:pt x="584" y="1284"/>
                </a:cubicBezTo>
                <a:cubicBezTo>
                  <a:pt x="585" y="1284"/>
                  <a:pt x="586" y="1284"/>
                  <a:pt x="586" y="1284"/>
                </a:cubicBezTo>
                <a:cubicBezTo>
                  <a:pt x="587" y="1284"/>
                  <a:pt x="588" y="1284"/>
                  <a:pt x="588" y="1284"/>
                </a:cubicBezTo>
                <a:cubicBezTo>
                  <a:pt x="590" y="1283"/>
                  <a:pt x="588" y="1282"/>
                  <a:pt x="588" y="1281"/>
                </a:cubicBezTo>
                <a:cubicBezTo>
                  <a:pt x="587" y="1280"/>
                  <a:pt x="588" y="1280"/>
                  <a:pt x="587" y="1279"/>
                </a:cubicBezTo>
                <a:cubicBezTo>
                  <a:pt x="587" y="1279"/>
                  <a:pt x="586" y="1279"/>
                  <a:pt x="586" y="1278"/>
                </a:cubicBezTo>
                <a:cubicBezTo>
                  <a:pt x="585" y="1278"/>
                  <a:pt x="585" y="1277"/>
                  <a:pt x="586" y="1277"/>
                </a:cubicBezTo>
                <a:cubicBezTo>
                  <a:pt x="586" y="1276"/>
                  <a:pt x="587" y="1276"/>
                  <a:pt x="588" y="1276"/>
                </a:cubicBezTo>
                <a:cubicBezTo>
                  <a:pt x="589" y="1276"/>
                  <a:pt x="589" y="1274"/>
                  <a:pt x="590" y="1276"/>
                </a:cubicBezTo>
                <a:cubicBezTo>
                  <a:pt x="591" y="1276"/>
                  <a:pt x="591" y="1277"/>
                  <a:pt x="591" y="1277"/>
                </a:cubicBezTo>
                <a:cubicBezTo>
                  <a:pt x="591" y="1277"/>
                  <a:pt x="592" y="1278"/>
                  <a:pt x="592" y="1278"/>
                </a:cubicBezTo>
                <a:cubicBezTo>
                  <a:pt x="593" y="1280"/>
                  <a:pt x="591" y="1280"/>
                  <a:pt x="591" y="1281"/>
                </a:cubicBezTo>
                <a:cubicBezTo>
                  <a:pt x="592" y="1281"/>
                  <a:pt x="592" y="1281"/>
                  <a:pt x="593" y="1280"/>
                </a:cubicBezTo>
                <a:cubicBezTo>
                  <a:pt x="593" y="1279"/>
                  <a:pt x="594" y="1280"/>
                  <a:pt x="594" y="1279"/>
                </a:cubicBezTo>
                <a:cubicBezTo>
                  <a:pt x="596" y="1278"/>
                  <a:pt x="594" y="1277"/>
                  <a:pt x="593" y="1276"/>
                </a:cubicBezTo>
                <a:cubicBezTo>
                  <a:pt x="592" y="1275"/>
                  <a:pt x="593" y="1274"/>
                  <a:pt x="591" y="1273"/>
                </a:cubicBezTo>
                <a:cubicBezTo>
                  <a:pt x="590" y="1272"/>
                  <a:pt x="589" y="1273"/>
                  <a:pt x="588" y="1271"/>
                </a:cubicBezTo>
                <a:cubicBezTo>
                  <a:pt x="588" y="1270"/>
                  <a:pt x="589" y="1269"/>
                  <a:pt x="588" y="1268"/>
                </a:cubicBezTo>
                <a:cubicBezTo>
                  <a:pt x="588" y="1268"/>
                  <a:pt x="587" y="1267"/>
                  <a:pt x="587" y="1267"/>
                </a:cubicBezTo>
                <a:cubicBezTo>
                  <a:pt x="587" y="1266"/>
                  <a:pt x="586" y="1266"/>
                  <a:pt x="585" y="1265"/>
                </a:cubicBezTo>
                <a:cubicBezTo>
                  <a:pt x="585" y="1264"/>
                  <a:pt x="585" y="1263"/>
                  <a:pt x="584" y="1263"/>
                </a:cubicBezTo>
                <a:cubicBezTo>
                  <a:pt x="583" y="1262"/>
                  <a:pt x="583" y="1262"/>
                  <a:pt x="582" y="1261"/>
                </a:cubicBezTo>
                <a:cubicBezTo>
                  <a:pt x="582" y="1260"/>
                  <a:pt x="582" y="1260"/>
                  <a:pt x="582" y="1259"/>
                </a:cubicBezTo>
                <a:cubicBezTo>
                  <a:pt x="582" y="1259"/>
                  <a:pt x="581" y="1258"/>
                  <a:pt x="580" y="1258"/>
                </a:cubicBezTo>
                <a:cubicBezTo>
                  <a:pt x="580" y="1257"/>
                  <a:pt x="580" y="1256"/>
                  <a:pt x="580" y="1256"/>
                </a:cubicBezTo>
                <a:cubicBezTo>
                  <a:pt x="580" y="1254"/>
                  <a:pt x="581" y="1253"/>
                  <a:pt x="581" y="1252"/>
                </a:cubicBezTo>
                <a:cubicBezTo>
                  <a:pt x="581" y="1251"/>
                  <a:pt x="581" y="1250"/>
                  <a:pt x="581" y="1250"/>
                </a:cubicBezTo>
                <a:cubicBezTo>
                  <a:pt x="582" y="1249"/>
                  <a:pt x="582" y="1249"/>
                  <a:pt x="582" y="1248"/>
                </a:cubicBezTo>
                <a:cubicBezTo>
                  <a:pt x="583" y="1247"/>
                  <a:pt x="583" y="1248"/>
                  <a:pt x="584" y="1247"/>
                </a:cubicBezTo>
                <a:cubicBezTo>
                  <a:pt x="585" y="1247"/>
                  <a:pt x="585" y="1246"/>
                  <a:pt x="586" y="1246"/>
                </a:cubicBezTo>
                <a:cubicBezTo>
                  <a:pt x="586" y="1245"/>
                  <a:pt x="587" y="1246"/>
                  <a:pt x="586" y="1247"/>
                </a:cubicBezTo>
                <a:cubicBezTo>
                  <a:pt x="586" y="1248"/>
                  <a:pt x="585" y="1247"/>
                  <a:pt x="585" y="1248"/>
                </a:cubicBezTo>
                <a:cubicBezTo>
                  <a:pt x="584" y="1250"/>
                  <a:pt x="586" y="1250"/>
                  <a:pt x="587" y="1250"/>
                </a:cubicBezTo>
                <a:cubicBezTo>
                  <a:pt x="587" y="1251"/>
                  <a:pt x="588" y="1251"/>
                  <a:pt x="588" y="1252"/>
                </a:cubicBezTo>
                <a:cubicBezTo>
                  <a:pt x="589" y="1252"/>
                  <a:pt x="589" y="1252"/>
                  <a:pt x="590" y="1252"/>
                </a:cubicBezTo>
                <a:cubicBezTo>
                  <a:pt x="591" y="1252"/>
                  <a:pt x="591" y="1253"/>
                  <a:pt x="591" y="1253"/>
                </a:cubicBezTo>
                <a:cubicBezTo>
                  <a:pt x="592" y="1254"/>
                  <a:pt x="593" y="1254"/>
                  <a:pt x="593" y="1254"/>
                </a:cubicBezTo>
                <a:cubicBezTo>
                  <a:pt x="595" y="1254"/>
                  <a:pt x="595" y="1256"/>
                  <a:pt x="595" y="1257"/>
                </a:cubicBezTo>
                <a:cubicBezTo>
                  <a:pt x="595" y="1259"/>
                  <a:pt x="595" y="1260"/>
                  <a:pt x="597" y="1260"/>
                </a:cubicBezTo>
                <a:cubicBezTo>
                  <a:pt x="598" y="1261"/>
                  <a:pt x="598" y="1261"/>
                  <a:pt x="599" y="1261"/>
                </a:cubicBezTo>
                <a:cubicBezTo>
                  <a:pt x="600" y="1261"/>
                  <a:pt x="600" y="1261"/>
                  <a:pt x="601" y="1261"/>
                </a:cubicBezTo>
                <a:cubicBezTo>
                  <a:pt x="602" y="1261"/>
                  <a:pt x="602" y="1262"/>
                  <a:pt x="603" y="1262"/>
                </a:cubicBezTo>
                <a:cubicBezTo>
                  <a:pt x="604" y="1262"/>
                  <a:pt x="603" y="1261"/>
                  <a:pt x="603" y="1261"/>
                </a:cubicBezTo>
                <a:cubicBezTo>
                  <a:pt x="602" y="1261"/>
                  <a:pt x="602" y="1261"/>
                  <a:pt x="601" y="1260"/>
                </a:cubicBezTo>
                <a:cubicBezTo>
                  <a:pt x="601" y="1260"/>
                  <a:pt x="601" y="1259"/>
                  <a:pt x="600" y="1258"/>
                </a:cubicBezTo>
                <a:cubicBezTo>
                  <a:pt x="599" y="1258"/>
                  <a:pt x="597" y="1258"/>
                  <a:pt x="596" y="1257"/>
                </a:cubicBezTo>
                <a:cubicBezTo>
                  <a:pt x="596" y="1256"/>
                  <a:pt x="596" y="1255"/>
                  <a:pt x="596" y="1255"/>
                </a:cubicBezTo>
                <a:cubicBezTo>
                  <a:pt x="596" y="1254"/>
                  <a:pt x="597" y="1254"/>
                  <a:pt x="598" y="1255"/>
                </a:cubicBezTo>
                <a:cubicBezTo>
                  <a:pt x="599" y="1255"/>
                  <a:pt x="599" y="1254"/>
                  <a:pt x="600" y="1254"/>
                </a:cubicBezTo>
                <a:cubicBezTo>
                  <a:pt x="601" y="1254"/>
                  <a:pt x="601" y="1255"/>
                  <a:pt x="602" y="1255"/>
                </a:cubicBezTo>
                <a:cubicBezTo>
                  <a:pt x="602" y="1256"/>
                  <a:pt x="602" y="1256"/>
                  <a:pt x="603" y="1257"/>
                </a:cubicBezTo>
                <a:cubicBezTo>
                  <a:pt x="603" y="1257"/>
                  <a:pt x="604" y="1257"/>
                  <a:pt x="604" y="1258"/>
                </a:cubicBezTo>
                <a:cubicBezTo>
                  <a:pt x="605" y="1258"/>
                  <a:pt x="605" y="1259"/>
                  <a:pt x="605" y="1259"/>
                </a:cubicBezTo>
                <a:cubicBezTo>
                  <a:pt x="606" y="1260"/>
                  <a:pt x="606" y="1260"/>
                  <a:pt x="607" y="1260"/>
                </a:cubicBezTo>
                <a:cubicBezTo>
                  <a:pt x="607" y="1260"/>
                  <a:pt x="608" y="1261"/>
                  <a:pt x="608" y="1260"/>
                </a:cubicBezTo>
                <a:cubicBezTo>
                  <a:pt x="609" y="1260"/>
                  <a:pt x="607" y="1260"/>
                  <a:pt x="607" y="1259"/>
                </a:cubicBezTo>
                <a:cubicBezTo>
                  <a:pt x="607" y="1259"/>
                  <a:pt x="606" y="1258"/>
                  <a:pt x="606" y="1258"/>
                </a:cubicBezTo>
                <a:cubicBezTo>
                  <a:pt x="606" y="1256"/>
                  <a:pt x="604" y="1256"/>
                  <a:pt x="604" y="1255"/>
                </a:cubicBezTo>
                <a:cubicBezTo>
                  <a:pt x="603" y="1254"/>
                  <a:pt x="603" y="1251"/>
                  <a:pt x="604" y="1251"/>
                </a:cubicBezTo>
                <a:cubicBezTo>
                  <a:pt x="605" y="1251"/>
                  <a:pt x="606" y="1252"/>
                  <a:pt x="606" y="1252"/>
                </a:cubicBezTo>
                <a:cubicBezTo>
                  <a:pt x="607" y="1252"/>
                  <a:pt x="607" y="1251"/>
                  <a:pt x="608" y="1252"/>
                </a:cubicBezTo>
                <a:cubicBezTo>
                  <a:pt x="609" y="1252"/>
                  <a:pt x="609" y="1253"/>
                  <a:pt x="609" y="1253"/>
                </a:cubicBezTo>
                <a:cubicBezTo>
                  <a:pt x="610" y="1253"/>
                  <a:pt x="610" y="1252"/>
                  <a:pt x="610" y="1252"/>
                </a:cubicBezTo>
                <a:cubicBezTo>
                  <a:pt x="609" y="1251"/>
                  <a:pt x="608" y="1250"/>
                  <a:pt x="607" y="1250"/>
                </a:cubicBezTo>
                <a:cubicBezTo>
                  <a:pt x="605" y="1249"/>
                  <a:pt x="606" y="1248"/>
                  <a:pt x="605" y="1246"/>
                </a:cubicBezTo>
                <a:cubicBezTo>
                  <a:pt x="604" y="1245"/>
                  <a:pt x="603" y="1244"/>
                  <a:pt x="604" y="1242"/>
                </a:cubicBezTo>
                <a:cubicBezTo>
                  <a:pt x="604" y="1241"/>
                  <a:pt x="606" y="1242"/>
                  <a:pt x="608" y="1242"/>
                </a:cubicBezTo>
                <a:cubicBezTo>
                  <a:pt x="608" y="1241"/>
                  <a:pt x="609" y="1241"/>
                  <a:pt x="609" y="1240"/>
                </a:cubicBezTo>
                <a:cubicBezTo>
                  <a:pt x="610" y="1240"/>
                  <a:pt x="611" y="1239"/>
                  <a:pt x="612" y="1239"/>
                </a:cubicBezTo>
                <a:cubicBezTo>
                  <a:pt x="613" y="1239"/>
                  <a:pt x="614" y="1238"/>
                  <a:pt x="615" y="1238"/>
                </a:cubicBezTo>
                <a:cubicBezTo>
                  <a:pt x="616" y="1238"/>
                  <a:pt x="617" y="1238"/>
                  <a:pt x="618" y="1238"/>
                </a:cubicBezTo>
                <a:cubicBezTo>
                  <a:pt x="618" y="1238"/>
                  <a:pt x="619" y="1238"/>
                  <a:pt x="620" y="1238"/>
                </a:cubicBezTo>
                <a:cubicBezTo>
                  <a:pt x="621" y="1238"/>
                  <a:pt x="622" y="1239"/>
                  <a:pt x="623" y="1239"/>
                </a:cubicBezTo>
                <a:cubicBezTo>
                  <a:pt x="624" y="1240"/>
                  <a:pt x="626" y="1240"/>
                  <a:pt x="627" y="1239"/>
                </a:cubicBezTo>
                <a:cubicBezTo>
                  <a:pt x="628" y="1238"/>
                  <a:pt x="629" y="1237"/>
                  <a:pt x="630" y="1237"/>
                </a:cubicBezTo>
                <a:cubicBezTo>
                  <a:pt x="632" y="1237"/>
                  <a:pt x="633" y="1237"/>
                  <a:pt x="634" y="1237"/>
                </a:cubicBezTo>
                <a:cubicBezTo>
                  <a:pt x="635" y="1238"/>
                  <a:pt x="636" y="1238"/>
                  <a:pt x="638" y="1239"/>
                </a:cubicBezTo>
                <a:cubicBezTo>
                  <a:pt x="639" y="1239"/>
                  <a:pt x="640" y="1239"/>
                  <a:pt x="642" y="1240"/>
                </a:cubicBezTo>
                <a:cubicBezTo>
                  <a:pt x="643" y="1240"/>
                  <a:pt x="643" y="1241"/>
                  <a:pt x="644" y="1241"/>
                </a:cubicBezTo>
                <a:cubicBezTo>
                  <a:pt x="644" y="1242"/>
                  <a:pt x="645" y="1242"/>
                  <a:pt x="646" y="1242"/>
                </a:cubicBezTo>
                <a:cubicBezTo>
                  <a:pt x="647" y="1242"/>
                  <a:pt x="648" y="1243"/>
                  <a:pt x="648" y="1244"/>
                </a:cubicBezTo>
                <a:cubicBezTo>
                  <a:pt x="649" y="1246"/>
                  <a:pt x="650" y="1246"/>
                  <a:pt x="651" y="1246"/>
                </a:cubicBezTo>
                <a:cubicBezTo>
                  <a:pt x="652" y="1246"/>
                  <a:pt x="654" y="1246"/>
                  <a:pt x="655" y="1246"/>
                </a:cubicBezTo>
                <a:cubicBezTo>
                  <a:pt x="656" y="1245"/>
                  <a:pt x="658" y="1245"/>
                  <a:pt x="659" y="1245"/>
                </a:cubicBezTo>
                <a:cubicBezTo>
                  <a:pt x="660" y="1245"/>
                  <a:pt x="660" y="1245"/>
                  <a:pt x="661" y="1245"/>
                </a:cubicBezTo>
                <a:cubicBezTo>
                  <a:pt x="662" y="1244"/>
                  <a:pt x="662" y="1245"/>
                  <a:pt x="662" y="1245"/>
                </a:cubicBezTo>
                <a:cubicBezTo>
                  <a:pt x="662" y="1246"/>
                  <a:pt x="663" y="1246"/>
                  <a:pt x="662" y="1247"/>
                </a:cubicBezTo>
                <a:cubicBezTo>
                  <a:pt x="661" y="1247"/>
                  <a:pt x="660" y="1247"/>
                  <a:pt x="660" y="1248"/>
                </a:cubicBezTo>
                <a:cubicBezTo>
                  <a:pt x="658" y="1248"/>
                  <a:pt x="658" y="1249"/>
                  <a:pt x="656" y="1250"/>
                </a:cubicBezTo>
                <a:cubicBezTo>
                  <a:pt x="655" y="1250"/>
                  <a:pt x="654" y="1250"/>
                  <a:pt x="653" y="1251"/>
                </a:cubicBezTo>
                <a:cubicBezTo>
                  <a:pt x="651" y="1252"/>
                  <a:pt x="651" y="1254"/>
                  <a:pt x="651" y="1255"/>
                </a:cubicBezTo>
                <a:cubicBezTo>
                  <a:pt x="651" y="1257"/>
                  <a:pt x="651" y="1257"/>
                  <a:pt x="652" y="1256"/>
                </a:cubicBezTo>
                <a:cubicBezTo>
                  <a:pt x="654" y="1256"/>
                  <a:pt x="656" y="1255"/>
                  <a:pt x="658" y="1253"/>
                </a:cubicBezTo>
                <a:cubicBezTo>
                  <a:pt x="659" y="1253"/>
                  <a:pt x="659" y="1253"/>
                  <a:pt x="660" y="1252"/>
                </a:cubicBezTo>
                <a:cubicBezTo>
                  <a:pt x="661" y="1251"/>
                  <a:pt x="662" y="1251"/>
                  <a:pt x="663" y="1250"/>
                </a:cubicBezTo>
                <a:cubicBezTo>
                  <a:pt x="663" y="1250"/>
                  <a:pt x="664" y="1249"/>
                  <a:pt x="665" y="1249"/>
                </a:cubicBezTo>
                <a:cubicBezTo>
                  <a:pt x="665" y="1248"/>
                  <a:pt x="665" y="1248"/>
                  <a:pt x="666" y="1247"/>
                </a:cubicBezTo>
                <a:cubicBezTo>
                  <a:pt x="667" y="1246"/>
                  <a:pt x="668" y="1246"/>
                  <a:pt x="669" y="1245"/>
                </a:cubicBezTo>
                <a:cubicBezTo>
                  <a:pt x="671" y="1244"/>
                  <a:pt x="672" y="1244"/>
                  <a:pt x="673" y="1243"/>
                </a:cubicBezTo>
                <a:cubicBezTo>
                  <a:pt x="673" y="1241"/>
                  <a:pt x="675" y="1241"/>
                  <a:pt x="676" y="1241"/>
                </a:cubicBezTo>
                <a:cubicBezTo>
                  <a:pt x="677" y="1240"/>
                  <a:pt x="677" y="1238"/>
                  <a:pt x="678" y="1237"/>
                </a:cubicBezTo>
                <a:cubicBezTo>
                  <a:pt x="680" y="1236"/>
                  <a:pt x="681" y="1237"/>
                  <a:pt x="682" y="1237"/>
                </a:cubicBezTo>
                <a:cubicBezTo>
                  <a:pt x="684" y="1237"/>
                  <a:pt x="685" y="1236"/>
                  <a:pt x="686" y="1236"/>
                </a:cubicBezTo>
                <a:cubicBezTo>
                  <a:pt x="688" y="1236"/>
                  <a:pt x="689" y="1236"/>
                  <a:pt x="690" y="1236"/>
                </a:cubicBezTo>
                <a:cubicBezTo>
                  <a:pt x="691" y="1235"/>
                  <a:pt x="691" y="1235"/>
                  <a:pt x="692" y="1235"/>
                </a:cubicBezTo>
                <a:cubicBezTo>
                  <a:pt x="693" y="1234"/>
                  <a:pt x="693" y="1235"/>
                  <a:pt x="693" y="1235"/>
                </a:cubicBezTo>
                <a:cubicBezTo>
                  <a:pt x="695" y="1236"/>
                  <a:pt x="696" y="1235"/>
                  <a:pt x="697" y="1236"/>
                </a:cubicBezTo>
                <a:cubicBezTo>
                  <a:pt x="699" y="1236"/>
                  <a:pt x="698" y="1237"/>
                  <a:pt x="699" y="1237"/>
                </a:cubicBezTo>
                <a:cubicBezTo>
                  <a:pt x="700" y="1237"/>
                  <a:pt x="701" y="1237"/>
                  <a:pt x="702" y="1237"/>
                </a:cubicBezTo>
                <a:cubicBezTo>
                  <a:pt x="704" y="1237"/>
                  <a:pt x="705" y="1237"/>
                  <a:pt x="706" y="1236"/>
                </a:cubicBezTo>
                <a:cubicBezTo>
                  <a:pt x="708" y="1235"/>
                  <a:pt x="708" y="1237"/>
                  <a:pt x="709" y="1238"/>
                </a:cubicBezTo>
                <a:cubicBezTo>
                  <a:pt x="709" y="1238"/>
                  <a:pt x="710" y="1238"/>
                  <a:pt x="710" y="1238"/>
                </a:cubicBezTo>
                <a:cubicBezTo>
                  <a:pt x="711" y="1239"/>
                  <a:pt x="711" y="1239"/>
                  <a:pt x="712" y="1240"/>
                </a:cubicBezTo>
                <a:cubicBezTo>
                  <a:pt x="712" y="1240"/>
                  <a:pt x="713" y="1241"/>
                  <a:pt x="714" y="1241"/>
                </a:cubicBezTo>
                <a:cubicBezTo>
                  <a:pt x="715" y="1241"/>
                  <a:pt x="716" y="1241"/>
                  <a:pt x="717" y="1241"/>
                </a:cubicBezTo>
                <a:cubicBezTo>
                  <a:pt x="718" y="1242"/>
                  <a:pt x="718" y="1242"/>
                  <a:pt x="719" y="1242"/>
                </a:cubicBezTo>
                <a:cubicBezTo>
                  <a:pt x="720" y="1242"/>
                  <a:pt x="722" y="1242"/>
                  <a:pt x="722" y="1243"/>
                </a:cubicBezTo>
                <a:cubicBezTo>
                  <a:pt x="721" y="1243"/>
                  <a:pt x="720" y="1243"/>
                  <a:pt x="720" y="1243"/>
                </a:cubicBezTo>
                <a:cubicBezTo>
                  <a:pt x="719" y="1243"/>
                  <a:pt x="719" y="1243"/>
                  <a:pt x="718" y="1243"/>
                </a:cubicBezTo>
                <a:cubicBezTo>
                  <a:pt x="716" y="1243"/>
                  <a:pt x="715" y="1243"/>
                  <a:pt x="714" y="1243"/>
                </a:cubicBezTo>
                <a:cubicBezTo>
                  <a:pt x="712" y="1244"/>
                  <a:pt x="711" y="1245"/>
                  <a:pt x="710" y="1245"/>
                </a:cubicBezTo>
                <a:cubicBezTo>
                  <a:pt x="709" y="1245"/>
                  <a:pt x="708" y="1244"/>
                  <a:pt x="707" y="1244"/>
                </a:cubicBezTo>
                <a:cubicBezTo>
                  <a:pt x="707" y="1244"/>
                  <a:pt x="706" y="1245"/>
                  <a:pt x="706" y="1245"/>
                </a:cubicBezTo>
                <a:cubicBezTo>
                  <a:pt x="705" y="1246"/>
                  <a:pt x="703" y="1245"/>
                  <a:pt x="703" y="1246"/>
                </a:cubicBezTo>
                <a:cubicBezTo>
                  <a:pt x="703" y="1248"/>
                  <a:pt x="704" y="1248"/>
                  <a:pt x="705" y="1248"/>
                </a:cubicBezTo>
                <a:cubicBezTo>
                  <a:pt x="706" y="1248"/>
                  <a:pt x="706" y="1249"/>
                  <a:pt x="706" y="1249"/>
                </a:cubicBezTo>
                <a:cubicBezTo>
                  <a:pt x="707" y="1249"/>
                  <a:pt x="708" y="1248"/>
                  <a:pt x="708" y="1249"/>
                </a:cubicBezTo>
                <a:cubicBezTo>
                  <a:pt x="711" y="1250"/>
                  <a:pt x="707" y="1251"/>
                  <a:pt x="706" y="1251"/>
                </a:cubicBezTo>
                <a:cubicBezTo>
                  <a:pt x="705" y="1251"/>
                  <a:pt x="704" y="1251"/>
                  <a:pt x="703" y="1251"/>
                </a:cubicBezTo>
                <a:cubicBezTo>
                  <a:pt x="702" y="1251"/>
                  <a:pt x="701" y="1252"/>
                  <a:pt x="700" y="1251"/>
                </a:cubicBezTo>
                <a:cubicBezTo>
                  <a:pt x="699" y="1251"/>
                  <a:pt x="699" y="1251"/>
                  <a:pt x="698" y="1250"/>
                </a:cubicBezTo>
                <a:cubicBezTo>
                  <a:pt x="698" y="1250"/>
                  <a:pt x="697" y="1250"/>
                  <a:pt x="696" y="1250"/>
                </a:cubicBezTo>
                <a:cubicBezTo>
                  <a:pt x="695" y="1250"/>
                  <a:pt x="694" y="1251"/>
                  <a:pt x="692" y="1251"/>
                </a:cubicBezTo>
                <a:cubicBezTo>
                  <a:pt x="691" y="1250"/>
                  <a:pt x="690" y="1250"/>
                  <a:pt x="688" y="1250"/>
                </a:cubicBezTo>
                <a:cubicBezTo>
                  <a:pt x="688" y="1250"/>
                  <a:pt x="687" y="1251"/>
                  <a:pt x="686" y="1251"/>
                </a:cubicBezTo>
                <a:cubicBezTo>
                  <a:pt x="685" y="1250"/>
                  <a:pt x="686" y="1250"/>
                  <a:pt x="686" y="1249"/>
                </a:cubicBezTo>
                <a:cubicBezTo>
                  <a:pt x="686" y="1248"/>
                  <a:pt x="685" y="1248"/>
                  <a:pt x="685" y="1248"/>
                </a:cubicBezTo>
                <a:cubicBezTo>
                  <a:pt x="684" y="1248"/>
                  <a:pt x="684" y="1248"/>
                  <a:pt x="684" y="1248"/>
                </a:cubicBezTo>
                <a:cubicBezTo>
                  <a:pt x="683" y="1248"/>
                  <a:pt x="683" y="1248"/>
                  <a:pt x="683" y="1247"/>
                </a:cubicBezTo>
                <a:cubicBezTo>
                  <a:pt x="680" y="1247"/>
                  <a:pt x="683" y="1249"/>
                  <a:pt x="683" y="1250"/>
                </a:cubicBezTo>
                <a:cubicBezTo>
                  <a:pt x="684" y="1252"/>
                  <a:pt x="682" y="1252"/>
                  <a:pt x="681" y="1252"/>
                </a:cubicBezTo>
                <a:cubicBezTo>
                  <a:pt x="679" y="1252"/>
                  <a:pt x="679" y="1253"/>
                  <a:pt x="677" y="1252"/>
                </a:cubicBezTo>
                <a:cubicBezTo>
                  <a:pt x="677" y="1251"/>
                  <a:pt x="677" y="1251"/>
                  <a:pt x="676" y="1251"/>
                </a:cubicBezTo>
                <a:cubicBezTo>
                  <a:pt x="675" y="1250"/>
                  <a:pt x="675" y="1250"/>
                  <a:pt x="674" y="1250"/>
                </a:cubicBezTo>
                <a:cubicBezTo>
                  <a:pt x="673" y="1248"/>
                  <a:pt x="672" y="1249"/>
                  <a:pt x="671" y="1249"/>
                </a:cubicBezTo>
                <a:cubicBezTo>
                  <a:pt x="670" y="1249"/>
                  <a:pt x="669" y="1249"/>
                  <a:pt x="669" y="1250"/>
                </a:cubicBezTo>
                <a:cubicBezTo>
                  <a:pt x="668" y="1250"/>
                  <a:pt x="668" y="1250"/>
                  <a:pt x="667" y="1251"/>
                </a:cubicBezTo>
                <a:cubicBezTo>
                  <a:pt x="667" y="1251"/>
                  <a:pt x="666" y="1251"/>
                  <a:pt x="665" y="1251"/>
                </a:cubicBezTo>
                <a:cubicBezTo>
                  <a:pt x="665" y="1251"/>
                  <a:pt x="665" y="1252"/>
                  <a:pt x="664" y="1252"/>
                </a:cubicBezTo>
                <a:cubicBezTo>
                  <a:pt x="663" y="1252"/>
                  <a:pt x="663" y="1252"/>
                  <a:pt x="662" y="1253"/>
                </a:cubicBezTo>
                <a:cubicBezTo>
                  <a:pt x="661" y="1253"/>
                  <a:pt x="660" y="1254"/>
                  <a:pt x="659" y="1255"/>
                </a:cubicBezTo>
                <a:cubicBezTo>
                  <a:pt x="658" y="1255"/>
                  <a:pt x="657" y="1255"/>
                  <a:pt x="656" y="1256"/>
                </a:cubicBezTo>
                <a:cubicBezTo>
                  <a:pt x="655" y="1256"/>
                  <a:pt x="653" y="1256"/>
                  <a:pt x="652" y="1257"/>
                </a:cubicBezTo>
                <a:cubicBezTo>
                  <a:pt x="650" y="1258"/>
                  <a:pt x="652" y="1259"/>
                  <a:pt x="651" y="1261"/>
                </a:cubicBezTo>
                <a:cubicBezTo>
                  <a:pt x="651" y="1261"/>
                  <a:pt x="651" y="1262"/>
                  <a:pt x="650" y="1262"/>
                </a:cubicBezTo>
                <a:cubicBezTo>
                  <a:pt x="650" y="1263"/>
                  <a:pt x="650" y="1264"/>
                  <a:pt x="650" y="1264"/>
                </a:cubicBezTo>
                <a:cubicBezTo>
                  <a:pt x="650" y="1265"/>
                  <a:pt x="651" y="1265"/>
                  <a:pt x="651" y="1266"/>
                </a:cubicBezTo>
                <a:cubicBezTo>
                  <a:pt x="651" y="1267"/>
                  <a:pt x="651" y="1269"/>
                  <a:pt x="650" y="1270"/>
                </a:cubicBezTo>
                <a:cubicBezTo>
                  <a:pt x="649" y="1270"/>
                  <a:pt x="649" y="1271"/>
                  <a:pt x="650" y="1272"/>
                </a:cubicBezTo>
                <a:cubicBezTo>
                  <a:pt x="651" y="1273"/>
                  <a:pt x="652" y="1272"/>
                  <a:pt x="653" y="1272"/>
                </a:cubicBezTo>
                <a:cubicBezTo>
                  <a:pt x="655" y="1271"/>
                  <a:pt x="656" y="1271"/>
                  <a:pt x="658" y="1271"/>
                </a:cubicBezTo>
                <a:cubicBezTo>
                  <a:pt x="660" y="1270"/>
                  <a:pt x="661" y="1271"/>
                  <a:pt x="663" y="1271"/>
                </a:cubicBezTo>
                <a:cubicBezTo>
                  <a:pt x="663" y="1271"/>
                  <a:pt x="666" y="1270"/>
                  <a:pt x="666" y="1272"/>
                </a:cubicBezTo>
                <a:cubicBezTo>
                  <a:pt x="665" y="1272"/>
                  <a:pt x="664" y="1273"/>
                  <a:pt x="664" y="1273"/>
                </a:cubicBezTo>
                <a:cubicBezTo>
                  <a:pt x="663" y="1273"/>
                  <a:pt x="663" y="1274"/>
                  <a:pt x="663" y="1274"/>
                </a:cubicBezTo>
                <a:cubicBezTo>
                  <a:pt x="662" y="1275"/>
                  <a:pt x="660" y="1276"/>
                  <a:pt x="661" y="1277"/>
                </a:cubicBezTo>
                <a:cubicBezTo>
                  <a:pt x="661" y="1278"/>
                  <a:pt x="662" y="1277"/>
                  <a:pt x="662" y="1278"/>
                </a:cubicBezTo>
                <a:cubicBezTo>
                  <a:pt x="662" y="1278"/>
                  <a:pt x="662" y="1279"/>
                  <a:pt x="662" y="1279"/>
                </a:cubicBezTo>
                <a:cubicBezTo>
                  <a:pt x="662" y="1280"/>
                  <a:pt x="662" y="1280"/>
                  <a:pt x="663" y="1280"/>
                </a:cubicBezTo>
                <a:cubicBezTo>
                  <a:pt x="663" y="1281"/>
                  <a:pt x="663" y="1283"/>
                  <a:pt x="664" y="1284"/>
                </a:cubicBezTo>
                <a:cubicBezTo>
                  <a:pt x="665" y="1285"/>
                  <a:pt x="667" y="1284"/>
                  <a:pt x="668" y="1285"/>
                </a:cubicBezTo>
                <a:cubicBezTo>
                  <a:pt x="668" y="1287"/>
                  <a:pt x="666" y="1287"/>
                  <a:pt x="665" y="1288"/>
                </a:cubicBezTo>
                <a:cubicBezTo>
                  <a:pt x="665" y="1288"/>
                  <a:pt x="665" y="1289"/>
                  <a:pt x="664" y="1289"/>
                </a:cubicBezTo>
                <a:cubicBezTo>
                  <a:pt x="663" y="1289"/>
                  <a:pt x="662" y="1289"/>
                  <a:pt x="662" y="1290"/>
                </a:cubicBezTo>
                <a:cubicBezTo>
                  <a:pt x="662" y="1291"/>
                  <a:pt x="662" y="1291"/>
                  <a:pt x="663" y="1291"/>
                </a:cubicBezTo>
                <a:cubicBezTo>
                  <a:pt x="664" y="1292"/>
                  <a:pt x="664" y="1293"/>
                  <a:pt x="664" y="1293"/>
                </a:cubicBezTo>
                <a:cubicBezTo>
                  <a:pt x="665" y="1294"/>
                  <a:pt x="666" y="1295"/>
                  <a:pt x="667" y="1296"/>
                </a:cubicBezTo>
                <a:cubicBezTo>
                  <a:pt x="668" y="1296"/>
                  <a:pt x="669" y="1296"/>
                  <a:pt x="669" y="1297"/>
                </a:cubicBezTo>
                <a:cubicBezTo>
                  <a:pt x="669" y="1298"/>
                  <a:pt x="667" y="1297"/>
                  <a:pt x="667" y="1297"/>
                </a:cubicBezTo>
                <a:cubicBezTo>
                  <a:pt x="665" y="1297"/>
                  <a:pt x="664" y="1297"/>
                  <a:pt x="663" y="1297"/>
                </a:cubicBezTo>
                <a:cubicBezTo>
                  <a:pt x="662" y="1297"/>
                  <a:pt x="662" y="1296"/>
                  <a:pt x="661" y="1296"/>
                </a:cubicBezTo>
                <a:cubicBezTo>
                  <a:pt x="660" y="1296"/>
                  <a:pt x="660" y="1296"/>
                  <a:pt x="660" y="1295"/>
                </a:cubicBezTo>
                <a:cubicBezTo>
                  <a:pt x="659" y="1294"/>
                  <a:pt x="659" y="1294"/>
                  <a:pt x="659" y="1293"/>
                </a:cubicBezTo>
                <a:cubicBezTo>
                  <a:pt x="659" y="1292"/>
                  <a:pt x="659" y="1292"/>
                  <a:pt x="658" y="1292"/>
                </a:cubicBezTo>
                <a:cubicBezTo>
                  <a:pt x="658" y="1291"/>
                  <a:pt x="657" y="1291"/>
                  <a:pt x="657" y="1290"/>
                </a:cubicBezTo>
                <a:cubicBezTo>
                  <a:pt x="656" y="1290"/>
                  <a:pt x="655" y="1291"/>
                  <a:pt x="656" y="1292"/>
                </a:cubicBezTo>
                <a:cubicBezTo>
                  <a:pt x="656" y="1292"/>
                  <a:pt x="656" y="1293"/>
                  <a:pt x="656" y="1293"/>
                </a:cubicBezTo>
                <a:cubicBezTo>
                  <a:pt x="657" y="1294"/>
                  <a:pt x="657" y="1294"/>
                  <a:pt x="657" y="1295"/>
                </a:cubicBezTo>
                <a:cubicBezTo>
                  <a:pt x="657" y="1296"/>
                  <a:pt x="658" y="1297"/>
                  <a:pt x="656" y="1298"/>
                </a:cubicBezTo>
                <a:cubicBezTo>
                  <a:pt x="656" y="1298"/>
                  <a:pt x="655" y="1298"/>
                  <a:pt x="654" y="1298"/>
                </a:cubicBezTo>
                <a:cubicBezTo>
                  <a:pt x="653" y="1298"/>
                  <a:pt x="653" y="1298"/>
                  <a:pt x="653" y="1299"/>
                </a:cubicBezTo>
                <a:cubicBezTo>
                  <a:pt x="653" y="1299"/>
                  <a:pt x="653" y="1299"/>
                  <a:pt x="652" y="1299"/>
                </a:cubicBezTo>
                <a:cubicBezTo>
                  <a:pt x="652" y="1300"/>
                  <a:pt x="653" y="1301"/>
                  <a:pt x="653" y="1300"/>
                </a:cubicBezTo>
                <a:cubicBezTo>
                  <a:pt x="654" y="1300"/>
                  <a:pt x="655" y="1301"/>
                  <a:pt x="655" y="1301"/>
                </a:cubicBezTo>
                <a:cubicBezTo>
                  <a:pt x="656" y="1301"/>
                  <a:pt x="657" y="1301"/>
                  <a:pt x="657" y="1301"/>
                </a:cubicBezTo>
                <a:cubicBezTo>
                  <a:pt x="659" y="1302"/>
                  <a:pt x="660" y="1301"/>
                  <a:pt x="662" y="1301"/>
                </a:cubicBezTo>
                <a:cubicBezTo>
                  <a:pt x="663" y="1302"/>
                  <a:pt x="664" y="1303"/>
                  <a:pt x="666" y="1303"/>
                </a:cubicBezTo>
                <a:cubicBezTo>
                  <a:pt x="666" y="1304"/>
                  <a:pt x="667" y="1304"/>
                  <a:pt x="668" y="1305"/>
                </a:cubicBezTo>
                <a:cubicBezTo>
                  <a:pt x="668" y="1305"/>
                  <a:pt x="669" y="1305"/>
                  <a:pt x="669" y="1305"/>
                </a:cubicBezTo>
                <a:cubicBezTo>
                  <a:pt x="670" y="1305"/>
                  <a:pt x="671" y="1306"/>
                  <a:pt x="671" y="1306"/>
                </a:cubicBezTo>
                <a:cubicBezTo>
                  <a:pt x="671" y="1307"/>
                  <a:pt x="671" y="1307"/>
                  <a:pt x="671" y="1307"/>
                </a:cubicBezTo>
                <a:cubicBezTo>
                  <a:pt x="671" y="1307"/>
                  <a:pt x="672" y="1307"/>
                  <a:pt x="672" y="1308"/>
                </a:cubicBezTo>
                <a:cubicBezTo>
                  <a:pt x="673" y="1308"/>
                  <a:pt x="672" y="1309"/>
                  <a:pt x="672" y="1309"/>
                </a:cubicBezTo>
                <a:cubicBezTo>
                  <a:pt x="673" y="1310"/>
                  <a:pt x="673" y="1310"/>
                  <a:pt x="673" y="1311"/>
                </a:cubicBezTo>
                <a:cubicBezTo>
                  <a:pt x="672" y="1312"/>
                  <a:pt x="672" y="1312"/>
                  <a:pt x="671" y="1312"/>
                </a:cubicBezTo>
                <a:cubicBezTo>
                  <a:pt x="671" y="1313"/>
                  <a:pt x="671" y="1313"/>
                  <a:pt x="670" y="1313"/>
                </a:cubicBezTo>
                <a:cubicBezTo>
                  <a:pt x="669" y="1313"/>
                  <a:pt x="668" y="1313"/>
                  <a:pt x="668" y="1313"/>
                </a:cubicBezTo>
                <a:cubicBezTo>
                  <a:pt x="668" y="1314"/>
                  <a:pt x="669" y="1314"/>
                  <a:pt x="669" y="1315"/>
                </a:cubicBezTo>
                <a:cubicBezTo>
                  <a:pt x="670" y="1315"/>
                  <a:pt x="670" y="1316"/>
                  <a:pt x="670" y="1316"/>
                </a:cubicBezTo>
                <a:cubicBezTo>
                  <a:pt x="671" y="1316"/>
                  <a:pt x="672" y="1316"/>
                  <a:pt x="672" y="1317"/>
                </a:cubicBezTo>
                <a:cubicBezTo>
                  <a:pt x="672" y="1318"/>
                  <a:pt x="672" y="1319"/>
                  <a:pt x="672" y="1319"/>
                </a:cubicBezTo>
                <a:cubicBezTo>
                  <a:pt x="671" y="1322"/>
                  <a:pt x="673" y="1321"/>
                  <a:pt x="675" y="1321"/>
                </a:cubicBezTo>
                <a:cubicBezTo>
                  <a:pt x="676" y="1321"/>
                  <a:pt x="677" y="1321"/>
                  <a:pt x="678" y="1322"/>
                </a:cubicBezTo>
                <a:cubicBezTo>
                  <a:pt x="680" y="1323"/>
                  <a:pt x="679" y="1324"/>
                  <a:pt x="678" y="1325"/>
                </a:cubicBezTo>
                <a:cubicBezTo>
                  <a:pt x="678" y="1326"/>
                  <a:pt x="677" y="1326"/>
                  <a:pt x="677" y="1327"/>
                </a:cubicBezTo>
                <a:cubicBezTo>
                  <a:pt x="676" y="1327"/>
                  <a:pt x="676" y="1327"/>
                  <a:pt x="675" y="1326"/>
                </a:cubicBezTo>
                <a:cubicBezTo>
                  <a:pt x="675" y="1326"/>
                  <a:pt x="672" y="1326"/>
                  <a:pt x="672" y="1327"/>
                </a:cubicBezTo>
                <a:cubicBezTo>
                  <a:pt x="672" y="1328"/>
                  <a:pt x="672" y="1327"/>
                  <a:pt x="673" y="1328"/>
                </a:cubicBezTo>
                <a:cubicBezTo>
                  <a:pt x="673" y="1328"/>
                  <a:pt x="673" y="1328"/>
                  <a:pt x="673" y="1328"/>
                </a:cubicBezTo>
                <a:cubicBezTo>
                  <a:pt x="674" y="1329"/>
                  <a:pt x="674" y="1329"/>
                  <a:pt x="675" y="1329"/>
                </a:cubicBezTo>
                <a:cubicBezTo>
                  <a:pt x="676" y="1329"/>
                  <a:pt x="676" y="1329"/>
                  <a:pt x="677" y="1329"/>
                </a:cubicBezTo>
                <a:cubicBezTo>
                  <a:pt x="678" y="1329"/>
                  <a:pt x="678" y="1329"/>
                  <a:pt x="679" y="1329"/>
                </a:cubicBezTo>
                <a:cubicBezTo>
                  <a:pt x="680" y="1329"/>
                  <a:pt x="680" y="1329"/>
                  <a:pt x="681" y="1329"/>
                </a:cubicBezTo>
                <a:cubicBezTo>
                  <a:pt x="682" y="1328"/>
                  <a:pt x="682" y="1329"/>
                  <a:pt x="683" y="1329"/>
                </a:cubicBezTo>
                <a:cubicBezTo>
                  <a:pt x="684" y="1329"/>
                  <a:pt x="685" y="1328"/>
                  <a:pt x="686" y="1328"/>
                </a:cubicBezTo>
                <a:cubicBezTo>
                  <a:pt x="687" y="1328"/>
                  <a:pt x="688" y="1328"/>
                  <a:pt x="689" y="1328"/>
                </a:cubicBezTo>
                <a:cubicBezTo>
                  <a:pt x="690" y="1328"/>
                  <a:pt x="693" y="1327"/>
                  <a:pt x="691" y="1329"/>
                </a:cubicBezTo>
                <a:cubicBezTo>
                  <a:pt x="691" y="1330"/>
                  <a:pt x="690" y="1330"/>
                  <a:pt x="690" y="1330"/>
                </a:cubicBezTo>
                <a:cubicBezTo>
                  <a:pt x="689" y="1331"/>
                  <a:pt x="688" y="1331"/>
                  <a:pt x="688" y="1332"/>
                </a:cubicBezTo>
                <a:cubicBezTo>
                  <a:pt x="687" y="1332"/>
                  <a:pt x="685" y="1332"/>
                  <a:pt x="684" y="1333"/>
                </a:cubicBezTo>
                <a:cubicBezTo>
                  <a:pt x="682" y="1333"/>
                  <a:pt x="681" y="1333"/>
                  <a:pt x="680" y="1334"/>
                </a:cubicBezTo>
                <a:cubicBezTo>
                  <a:pt x="679" y="1334"/>
                  <a:pt x="677" y="1334"/>
                  <a:pt x="676" y="1335"/>
                </a:cubicBezTo>
                <a:cubicBezTo>
                  <a:pt x="675" y="1336"/>
                  <a:pt x="678" y="1335"/>
                  <a:pt x="679" y="1335"/>
                </a:cubicBezTo>
                <a:cubicBezTo>
                  <a:pt x="680" y="1335"/>
                  <a:pt x="680" y="1335"/>
                  <a:pt x="681" y="1335"/>
                </a:cubicBezTo>
                <a:cubicBezTo>
                  <a:pt x="682" y="1335"/>
                  <a:pt x="683" y="1335"/>
                  <a:pt x="683" y="1335"/>
                </a:cubicBezTo>
                <a:cubicBezTo>
                  <a:pt x="684" y="1334"/>
                  <a:pt x="684" y="1334"/>
                  <a:pt x="684" y="1334"/>
                </a:cubicBezTo>
                <a:cubicBezTo>
                  <a:pt x="685" y="1334"/>
                  <a:pt x="686" y="1334"/>
                  <a:pt x="687" y="1334"/>
                </a:cubicBezTo>
                <a:cubicBezTo>
                  <a:pt x="687" y="1335"/>
                  <a:pt x="687" y="1335"/>
                  <a:pt x="687" y="1335"/>
                </a:cubicBezTo>
                <a:cubicBezTo>
                  <a:pt x="687" y="1336"/>
                  <a:pt x="686" y="1335"/>
                  <a:pt x="687" y="1336"/>
                </a:cubicBezTo>
                <a:cubicBezTo>
                  <a:pt x="687" y="1336"/>
                  <a:pt x="687" y="1336"/>
                  <a:pt x="687" y="1336"/>
                </a:cubicBezTo>
                <a:cubicBezTo>
                  <a:pt x="688" y="1337"/>
                  <a:pt x="688" y="1336"/>
                  <a:pt x="688" y="1337"/>
                </a:cubicBezTo>
                <a:cubicBezTo>
                  <a:pt x="687" y="1338"/>
                  <a:pt x="687" y="1337"/>
                  <a:pt x="687" y="1338"/>
                </a:cubicBezTo>
                <a:cubicBezTo>
                  <a:pt x="689" y="1338"/>
                  <a:pt x="689" y="1337"/>
                  <a:pt x="690" y="1336"/>
                </a:cubicBezTo>
                <a:cubicBezTo>
                  <a:pt x="691" y="1335"/>
                  <a:pt x="693" y="1335"/>
                  <a:pt x="694" y="1333"/>
                </a:cubicBezTo>
                <a:cubicBezTo>
                  <a:pt x="695" y="1332"/>
                  <a:pt x="696" y="1332"/>
                  <a:pt x="698" y="1333"/>
                </a:cubicBezTo>
                <a:cubicBezTo>
                  <a:pt x="698" y="1333"/>
                  <a:pt x="699" y="1333"/>
                  <a:pt x="699" y="1334"/>
                </a:cubicBezTo>
                <a:cubicBezTo>
                  <a:pt x="700" y="1334"/>
                  <a:pt x="700" y="1335"/>
                  <a:pt x="700" y="1335"/>
                </a:cubicBezTo>
                <a:cubicBezTo>
                  <a:pt x="701" y="1336"/>
                  <a:pt x="702" y="1335"/>
                  <a:pt x="703" y="1336"/>
                </a:cubicBezTo>
                <a:cubicBezTo>
                  <a:pt x="704" y="1337"/>
                  <a:pt x="704" y="1338"/>
                  <a:pt x="705" y="1336"/>
                </a:cubicBezTo>
                <a:cubicBezTo>
                  <a:pt x="706" y="1335"/>
                  <a:pt x="706" y="1335"/>
                  <a:pt x="707" y="1337"/>
                </a:cubicBezTo>
                <a:cubicBezTo>
                  <a:pt x="707" y="1337"/>
                  <a:pt x="707" y="1338"/>
                  <a:pt x="707" y="1338"/>
                </a:cubicBezTo>
                <a:cubicBezTo>
                  <a:pt x="707" y="1340"/>
                  <a:pt x="708" y="1340"/>
                  <a:pt x="709" y="1340"/>
                </a:cubicBezTo>
                <a:cubicBezTo>
                  <a:pt x="710" y="1341"/>
                  <a:pt x="710" y="1342"/>
                  <a:pt x="710" y="1343"/>
                </a:cubicBezTo>
                <a:cubicBezTo>
                  <a:pt x="711" y="1343"/>
                  <a:pt x="711" y="1344"/>
                  <a:pt x="711" y="1344"/>
                </a:cubicBezTo>
                <a:cubicBezTo>
                  <a:pt x="712" y="1344"/>
                  <a:pt x="712" y="1345"/>
                  <a:pt x="712" y="1345"/>
                </a:cubicBezTo>
                <a:cubicBezTo>
                  <a:pt x="713" y="1346"/>
                  <a:pt x="714" y="1345"/>
                  <a:pt x="714" y="1345"/>
                </a:cubicBezTo>
                <a:cubicBezTo>
                  <a:pt x="716" y="1345"/>
                  <a:pt x="716" y="1346"/>
                  <a:pt x="718" y="1346"/>
                </a:cubicBezTo>
                <a:cubicBezTo>
                  <a:pt x="718" y="1346"/>
                  <a:pt x="719" y="1347"/>
                  <a:pt x="720" y="1347"/>
                </a:cubicBezTo>
                <a:cubicBezTo>
                  <a:pt x="720" y="1347"/>
                  <a:pt x="720" y="1347"/>
                  <a:pt x="721" y="1348"/>
                </a:cubicBezTo>
                <a:cubicBezTo>
                  <a:pt x="722" y="1348"/>
                  <a:pt x="722" y="1348"/>
                  <a:pt x="723" y="1348"/>
                </a:cubicBezTo>
                <a:cubicBezTo>
                  <a:pt x="724" y="1348"/>
                  <a:pt x="724" y="1348"/>
                  <a:pt x="724" y="1347"/>
                </a:cubicBezTo>
                <a:cubicBezTo>
                  <a:pt x="725" y="1346"/>
                  <a:pt x="727" y="1347"/>
                  <a:pt x="728" y="1346"/>
                </a:cubicBezTo>
                <a:cubicBezTo>
                  <a:pt x="729" y="1346"/>
                  <a:pt x="730" y="1344"/>
                  <a:pt x="732" y="1345"/>
                </a:cubicBezTo>
                <a:cubicBezTo>
                  <a:pt x="732" y="1345"/>
                  <a:pt x="732" y="1346"/>
                  <a:pt x="733" y="1346"/>
                </a:cubicBezTo>
                <a:cubicBezTo>
                  <a:pt x="733" y="1346"/>
                  <a:pt x="734" y="1346"/>
                  <a:pt x="735" y="1346"/>
                </a:cubicBezTo>
                <a:cubicBezTo>
                  <a:pt x="736" y="1346"/>
                  <a:pt x="736" y="1346"/>
                  <a:pt x="736" y="1345"/>
                </a:cubicBezTo>
                <a:cubicBezTo>
                  <a:pt x="736" y="1344"/>
                  <a:pt x="737" y="1344"/>
                  <a:pt x="737" y="1343"/>
                </a:cubicBezTo>
                <a:cubicBezTo>
                  <a:pt x="738" y="1342"/>
                  <a:pt x="737" y="1340"/>
                  <a:pt x="737" y="1339"/>
                </a:cubicBezTo>
                <a:cubicBezTo>
                  <a:pt x="737" y="1337"/>
                  <a:pt x="737" y="1336"/>
                  <a:pt x="738" y="1335"/>
                </a:cubicBezTo>
                <a:cubicBezTo>
                  <a:pt x="739" y="1334"/>
                  <a:pt x="739" y="1332"/>
                  <a:pt x="740" y="1331"/>
                </a:cubicBezTo>
                <a:cubicBezTo>
                  <a:pt x="741" y="1330"/>
                  <a:pt x="742" y="1332"/>
                  <a:pt x="743" y="1333"/>
                </a:cubicBezTo>
                <a:cubicBezTo>
                  <a:pt x="745" y="1333"/>
                  <a:pt x="747" y="1332"/>
                  <a:pt x="748" y="1332"/>
                </a:cubicBezTo>
                <a:cubicBezTo>
                  <a:pt x="750" y="1332"/>
                  <a:pt x="751" y="1333"/>
                  <a:pt x="752" y="1334"/>
                </a:cubicBezTo>
                <a:cubicBezTo>
                  <a:pt x="754" y="1334"/>
                  <a:pt x="755" y="1334"/>
                  <a:pt x="756" y="1335"/>
                </a:cubicBezTo>
                <a:cubicBezTo>
                  <a:pt x="757" y="1337"/>
                  <a:pt x="759" y="1337"/>
                  <a:pt x="760" y="1337"/>
                </a:cubicBezTo>
                <a:cubicBezTo>
                  <a:pt x="761" y="1337"/>
                  <a:pt x="761" y="1338"/>
                  <a:pt x="762" y="1338"/>
                </a:cubicBezTo>
                <a:cubicBezTo>
                  <a:pt x="762" y="1339"/>
                  <a:pt x="763" y="1339"/>
                  <a:pt x="763" y="1339"/>
                </a:cubicBezTo>
                <a:cubicBezTo>
                  <a:pt x="765" y="1340"/>
                  <a:pt x="766" y="1341"/>
                  <a:pt x="767" y="1342"/>
                </a:cubicBezTo>
                <a:cubicBezTo>
                  <a:pt x="768" y="1343"/>
                  <a:pt x="769" y="1343"/>
                  <a:pt x="770" y="1344"/>
                </a:cubicBezTo>
                <a:cubicBezTo>
                  <a:pt x="772" y="1345"/>
                  <a:pt x="772" y="1346"/>
                  <a:pt x="773" y="1347"/>
                </a:cubicBezTo>
                <a:cubicBezTo>
                  <a:pt x="776" y="1349"/>
                  <a:pt x="779" y="1349"/>
                  <a:pt x="781" y="1349"/>
                </a:cubicBezTo>
                <a:cubicBezTo>
                  <a:pt x="783" y="1349"/>
                  <a:pt x="784" y="1348"/>
                  <a:pt x="786" y="1348"/>
                </a:cubicBezTo>
                <a:cubicBezTo>
                  <a:pt x="787" y="1348"/>
                  <a:pt x="789" y="1348"/>
                  <a:pt x="791" y="1348"/>
                </a:cubicBezTo>
                <a:cubicBezTo>
                  <a:pt x="795" y="1348"/>
                  <a:pt x="798" y="1348"/>
                  <a:pt x="801" y="1348"/>
                </a:cubicBezTo>
                <a:cubicBezTo>
                  <a:pt x="803" y="1347"/>
                  <a:pt x="805" y="1347"/>
                  <a:pt x="806" y="1345"/>
                </a:cubicBezTo>
                <a:cubicBezTo>
                  <a:pt x="807" y="1343"/>
                  <a:pt x="807" y="1342"/>
                  <a:pt x="809" y="1341"/>
                </a:cubicBezTo>
                <a:cubicBezTo>
                  <a:pt x="810" y="1340"/>
                  <a:pt x="811" y="1339"/>
                  <a:pt x="812" y="1338"/>
                </a:cubicBezTo>
                <a:cubicBezTo>
                  <a:pt x="814" y="1337"/>
                  <a:pt x="815" y="1336"/>
                  <a:pt x="817" y="1335"/>
                </a:cubicBezTo>
                <a:cubicBezTo>
                  <a:pt x="818" y="1335"/>
                  <a:pt x="819" y="1333"/>
                  <a:pt x="821" y="1334"/>
                </a:cubicBezTo>
                <a:cubicBezTo>
                  <a:pt x="822" y="1334"/>
                  <a:pt x="823" y="1335"/>
                  <a:pt x="824" y="1335"/>
                </a:cubicBezTo>
                <a:cubicBezTo>
                  <a:pt x="825" y="1336"/>
                  <a:pt x="826" y="1336"/>
                  <a:pt x="826" y="1336"/>
                </a:cubicBezTo>
                <a:cubicBezTo>
                  <a:pt x="827" y="1336"/>
                  <a:pt x="827" y="1337"/>
                  <a:pt x="828" y="1337"/>
                </a:cubicBezTo>
                <a:cubicBezTo>
                  <a:pt x="828" y="1337"/>
                  <a:pt x="829" y="1337"/>
                  <a:pt x="830" y="1338"/>
                </a:cubicBezTo>
                <a:cubicBezTo>
                  <a:pt x="831" y="1338"/>
                  <a:pt x="831" y="1339"/>
                  <a:pt x="832" y="1339"/>
                </a:cubicBezTo>
                <a:cubicBezTo>
                  <a:pt x="833" y="1339"/>
                  <a:pt x="835" y="1339"/>
                  <a:pt x="836" y="1338"/>
                </a:cubicBezTo>
                <a:cubicBezTo>
                  <a:pt x="836" y="1337"/>
                  <a:pt x="837" y="1336"/>
                  <a:pt x="837" y="1336"/>
                </a:cubicBezTo>
                <a:cubicBezTo>
                  <a:pt x="838" y="1335"/>
                  <a:pt x="838" y="1335"/>
                  <a:pt x="839" y="1335"/>
                </a:cubicBezTo>
                <a:cubicBezTo>
                  <a:pt x="840" y="1335"/>
                  <a:pt x="841" y="1333"/>
                  <a:pt x="842" y="1332"/>
                </a:cubicBezTo>
                <a:cubicBezTo>
                  <a:pt x="842" y="1331"/>
                  <a:pt x="844" y="1330"/>
                  <a:pt x="845" y="1331"/>
                </a:cubicBezTo>
                <a:cubicBezTo>
                  <a:pt x="845" y="1331"/>
                  <a:pt x="846" y="1332"/>
                  <a:pt x="846" y="1332"/>
                </a:cubicBezTo>
                <a:cubicBezTo>
                  <a:pt x="847" y="1332"/>
                  <a:pt x="847" y="1332"/>
                  <a:pt x="848" y="1333"/>
                </a:cubicBezTo>
                <a:cubicBezTo>
                  <a:pt x="849" y="1333"/>
                  <a:pt x="848" y="1335"/>
                  <a:pt x="848" y="1336"/>
                </a:cubicBezTo>
                <a:cubicBezTo>
                  <a:pt x="847" y="1336"/>
                  <a:pt x="847" y="1336"/>
                  <a:pt x="847" y="1337"/>
                </a:cubicBezTo>
                <a:cubicBezTo>
                  <a:pt x="846" y="1337"/>
                  <a:pt x="847" y="1338"/>
                  <a:pt x="846" y="1339"/>
                </a:cubicBezTo>
                <a:cubicBezTo>
                  <a:pt x="845" y="1340"/>
                  <a:pt x="844" y="1340"/>
                  <a:pt x="844" y="1341"/>
                </a:cubicBezTo>
                <a:cubicBezTo>
                  <a:pt x="844" y="1341"/>
                  <a:pt x="843" y="1342"/>
                  <a:pt x="843" y="1343"/>
                </a:cubicBezTo>
                <a:cubicBezTo>
                  <a:pt x="842" y="1343"/>
                  <a:pt x="842" y="1343"/>
                  <a:pt x="841" y="1344"/>
                </a:cubicBezTo>
                <a:cubicBezTo>
                  <a:pt x="841" y="1345"/>
                  <a:pt x="840" y="1347"/>
                  <a:pt x="842" y="1348"/>
                </a:cubicBezTo>
                <a:cubicBezTo>
                  <a:pt x="843" y="1349"/>
                  <a:pt x="844" y="1349"/>
                  <a:pt x="844" y="1351"/>
                </a:cubicBezTo>
                <a:cubicBezTo>
                  <a:pt x="844" y="1353"/>
                  <a:pt x="843" y="1353"/>
                  <a:pt x="842" y="1353"/>
                </a:cubicBezTo>
                <a:cubicBezTo>
                  <a:pt x="841" y="1354"/>
                  <a:pt x="841" y="1356"/>
                  <a:pt x="841" y="1357"/>
                </a:cubicBezTo>
                <a:cubicBezTo>
                  <a:pt x="841" y="1358"/>
                  <a:pt x="841" y="1359"/>
                  <a:pt x="841" y="1359"/>
                </a:cubicBezTo>
                <a:cubicBezTo>
                  <a:pt x="840" y="1360"/>
                  <a:pt x="840" y="1360"/>
                  <a:pt x="840" y="1361"/>
                </a:cubicBezTo>
                <a:cubicBezTo>
                  <a:pt x="840" y="1362"/>
                  <a:pt x="842" y="1362"/>
                  <a:pt x="842" y="1363"/>
                </a:cubicBezTo>
                <a:cubicBezTo>
                  <a:pt x="844" y="1365"/>
                  <a:pt x="843" y="1368"/>
                  <a:pt x="843" y="1370"/>
                </a:cubicBezTo>
                <a:cubicBezTo>
                  <a:pt x="842" y="1372"/>
                  <a:pt x="843" y="1373"/>
                  <a:pt x="843" y="1375"/>
                </a:cubicBezTo>
                <a:cubicBezTo>
                  <a:pt x="843" y="1377"/>
                  <a:pt x="842" y="1378"/>
                  <a:pt x="843" y="1379"/>
                </a:cubicBezTo>
                <a:cubicBezTo>
                  <a:pt x="844" y="1380"/>
                  <a:pt x="844" y="1381"/>
                  <a:pt x="844" y="1383"/>
                </a:cubicBezTo>
                <a:cubicBezTo>
                  <a:pt x="844" y="1384"/>
                  <a:pt x="843" y="1385"/>
                  <a:pt x="841" y="1386"/>
                </a:cubicBezTo>
                <a:cubicBezTo>
                  <a:pt x="840" y="1387"/>
                  <a:pt x="840" y="1387"/>
                  <a:pt x="839" y="1389"/>
                </a:cubicBezTo>
                <a:cubicBezTo>
                  <a:pt x="838" y="1390"/>
                  <a:pt x="838" y="1391"/>
                  <a:pt x="838" y="1392"/>
                </a:cubicBezTo>
                <a:cubicBezTo>
                  <a:pt x="837" y="1393"/>
                  <a:pt x="837" y="1395"/>
                  <a:pt x="837" y="1396"/>
                </a:cubicBezTo>
                <a:cubicBezTo>
                  <a:pt x="836" y="1397"/>
                  <a:pt x="836" y="1397"/>
                  <a:pt x="835" y="1398"/>
                </a:cubicBezTo>
                <a:cubicBezTo>
                  <a:pt x="835" y="1399"/>
                  <a:pt x="835" y="1399"/>
                  <a:pt x="834" y="1400"/>
                </a:cubicBezTo>
                <a:cubicBezTo>
                  <a:pt x="834" y="1401"/>
                  <a:pt x="833" y="1401"/>
                  <a:pt x="833" y="1402"/>
                </a:cubicBezTo>
                <a:cubicBezTo>
                  <a:pt x="833" y="1402"/>
                  <a:pt x="833" y="1403"/>
                  <a:pt x="833" y="1404"/>
                </a:cubicBezTo>
                <a:cubicBezTo>
                  <a:pt x="833" y="1405"/>
                  <a:pt x="832" y="1405"/>
                  <a:pt x="832" y="1406"/>
                </a:cubicBezTo>
                <a:cubicBezTo>
                  <a:pt x="831" y="1406"/>
                  <a:pt x="831" y="1407"/>
                  <a:pt x="831" y="1408"/>
                </a:cubicBezTo>
                <a:cubicBezTo>
                  <a:pt x="831" y="1408"/>
                  <a:pt x="830" y="1409"/>
                  <a:pt x="830" y="1410"/>
                </a:cubicBezTo>
                <a:cubicBezTo>
                  <a:pt x="829" y="1410"/>
                  <a:pt x="829" y="1411"/>
                  <a:pt x="829" y="1411"/>
                </a:cubicBezTo>
                <a:cubicBezTo>
                  <a:pt x="829" y="1413"/>
                  <a:pt x="828" y="1413"/>
                  <a:pt x="827" y="1414"/>
                </a:cubicBezTo>
                <a:cubicBezTo>
                  <a:pt x="827" y="1416"/>
                  <a:pt x="827" y="1417"/>
                  <a:pt x="827" y="1418"/>
                </a:cubicBezTo>
                <a:cubicBezTo>
                  <a:pt x="827" y="1419"/>
                  <a:pt x="827" y="1421"/>
                  <a:pt x="826" y="1422"/>
                </a:cubicBezTo>
                <a:cubicBezTo>
                  <a:pt x="826" y="1422"/>
                  <a:pt x="825" y="1423"/>
                  <a:pt x="825" y="1423"/>
                </a:cubicBezTo>
                <a:cubicBezTo>
                  <a:pt x="825" y="1424"/>
                  <a:pt x="825" y="1425"/>
                  <a:pt x="824" y="1426"/>
                </a:cubicBezTo>
                <a:cubicBezTo>
                  <a:pt x="824" y="1427"/>
                  <a:pt x="823" y="1428"/>
                  <a:pt x="823" y="1429"/>
                </a:cubicBezTo>
                <a:cubicBezTo>
                  <a:pt x="823" y="1430"/>
                  <a:pt x="823" y="1431"/>
                  <a:pt x="822" y="1432"/>
                </a:cubicBezTo>
                <a:cubicBezTo>
                  <a:pt x="821" y="1434"/>
                  <a:pt x="821" y="1435"/>
                  <a:pt x="821" y="1436"/>
                </a:cubicBezTo>
                <a:cubicBezTo>
                  <a:pt x="820" y="1437"/>
                  <a:pt x="820" y="1439"/>
                  <a:pt x="819" y="1440"/>
                </a:cubicBezTo>
                <a:cubicBezTo>
                  <a:pt x="818" y="1442"/>
                  <a:pt x="817" y="1444"/>
                  <a:pt x="816" y="1447"/>
                </a:cubicBezTo>
                <a:cubicBezTo>
                  <a:pt x="816" y="1448"/>
                  <a:pt x="815" y="1448"/>
                  <a:pt x="814" y="1449"/>
                </a:cubicBezTo>
                <a:cubicBezTo>
                  <a:pt x="813" y="1450"/>
                  <a:pt x="813" y="1451"/>
                  <a:pt x="812" y="1452"/>
                </a:cubicBezTo>
                <a:cubicBezTo>
                  <a:pt x="810" y="1454"/>
                  <a:pt x="808" y="1455"/>
                  <a:pt x="806" y="1456"/>
                </a:cubicBezTo>
                <a:cubicBezTo>
                  <a:pt x="805" y="1456"/>
                  <a:pt x="805" y="1457"/>
                  <a:pt x="803" y="1457"/>
                </a:cubicBezTo>
                <a:cubicBezTo>
                  <a:pt x="803" y="1457"/>
                  <a:pt x="802" y="1457"/>
                  <a:pt x="801" y="1457"/>
                </a:cubicBezTo>
                <a:cubicBezTo>
                  <a:pt x="801" y="1458"/>
                  <a:pt x="801" y="1458"/>
                  <a:pt x="800" y="1458"/>
                </a:cubicBezTo>
                <a:cubicBezTo>
                  <a:pt x="798" y="1459"/>
                  <a:pt x="797" y="1460"/>
                  <a:pt x="794" y="1459"/>
                </a:cubicBezTo>
                <a:cubicBezTo>
                  <a:pt x="792" y="1458"/>
                  <a:pt x="791" y="1456"/>
                  <a:pt x="788" y="1456"/>
                </a:cubicBezTo>
                <a:cubicBezTo>
                  <a:pt x="787" y="1456"/>
                  <a:pt x="782" y="1457"/>
                  <a:pt x="783" y="1459"/>
                </a:cubicBezTo>
                <a:cubicBezTo>
                  <a:pt x="784" y="1459"/>
                  <a:pt x="786" y="1458"/>
                  <a:pt x="788" y="1457"/>
                </a:cubicBezTo>
                <a:cubicBezTo>
                  <a:pt x="789" y="1457"/>
                  <a:pt x="791" y="1458"/>
                  <a:pt x="793" y="1459"/>
                </a:cubicBezTo>
                <a:cubicBezTo>
                  <a:pt x="793" y="1461"/>
                  <a:pt x="790" y="1460"/>
                  <a:pt x="789" y="1460"/>
                </a:cubicBezTo>
                <a:cubicBezTo>
                  <a:pt x="787" y="1460"/>
                  <a:pt x="787" y="1460"/>
                  <a:pt x="785" y="1461"/>
                </a:cubicBezTo>
                <a:cubicBezTo>
                  <a:pt x="783" y="1461"/>
                  <a:pt x="779" y="1461"/>
                  <a:pt x="777" y="1460"/>
                </a:cubicBezTo>
                <a:cubicBezTo>
                  <a:pt x="776" y="1459"/>
                  <a:pt x="775" y="1458"/>
                  <a:pt x="773" y="1457"/>
                </a:cubicBezTo>
                <a:cubicBezTo>
                  <a:pt x="772" y="1455"/>
                  <a:pt x="770" y="1455"/>
                  <a:pt x="768" y="1453"/>
                </a:cubicBezTo>
                <a:cubicBezTo>
                  <a:pt x="766" y="1451"/>
                  <a:pt x="766" y="1449"/>
                  <a:pt x="762" y="1450"/>
                </a:cubicBezTo>
                <a:cubicBezTo>
                  <a:pt x="760" y="1451"/>
                  <a:pt x="758" y="1452"/>
                  <a:pt x="756" y="1451"/>
                </a:cubicBezTo>
                <a:cubicBezTo>
                  <a:pt x="754" y="1450"/>
                  <a:pt x="754" y="1450"/>
                  <a:pt x="752" y="1450"/>
                </a:cubicBezTo>
                <a:cubicBezTo>
                  <a:pt x="750" y="1450"/>
                  <a:pt x="749" y="1449"/>
                  <a:pt x="748" y="1449"/>
                </a:cubicBezTo>
                <a:cubicBezTo>
                  <a:pt x="745" y="1449"/>
                  <a:pt x="744" y="1449"/>
                  <a:pt x="742" y="1449"/>
                </a:cubicBezTo>
                <a:cubicBezTo>
                  <a:pt x="739" y="1450"/>
                  <a:pt x="737" y="1451"/>
                  <a:pt x="735" y="1452"/>
                </a:cubicBezTo>
                <a:cubicBezTo>
                  <a:pt x="733" y="1453"/>
                  <a:pt x="732" y="1455"/>
                  <a:pt x="730" y="1456"/>
                </a:cubicBezTo>
                <a:cubicBezTo>
                  <a:pt x="727" y="1457"/>
                  <a:pt x="725" y="1457"/>
                  <a:pt x="723" y="1459"/>
                </a:cubicBezTo>
                <a:cubicBezTo>
                  <a:pt x="720" y="1460"/>
                  <a:pt x="718" y="1461"/>
                  <a:pt x="716" y="1462"/>
                </a:cubicBezTo>
                <a:cubicBezTo>
                  <a:pt x="713" y="1463"/>
                  <a:pt x="712" y="1465"/>
                  <a:pt x="709" y="1465"/>
                </a:cubicBezTo>
                <a:cubicBezTo>
                  <a:pt x="706" y="1465"/>
                  <a:pt x="704" y="1463"/>
                  <a:pt x="702" y="1462"/>
                </a:cubicBezTo>
                <a:cubicBezTo>
                  <a:pt x="699" y="1460"/>
                  <a:pt x="697" y="1460"/>
                  <a:pt x="694" y="1460"/>
                </a:cubicBezTo>
                <a:cubicBezTo>
                  <a:pt x="691" y="1460"/>
                  <a:pt x="689" y="1461"/>
                  <a:pt x="686" y="1460"/>
                </a:cubicBezTo>
                <a:cubicBezTo>
                  <a:pt x="685" y="1459"/>
                  <a:pt x="684" y="1459"/>
                  <a:pt x="683" y="1458"/>
                </a:cubicBezTo>
                <a:cubicBezTo>
                  <a:pt x="682" y="1458"/>
                  <a:pt x="681" y="1458"/>
                  <a:pt x="680" y="1457"/>
                </a:cubicBezTo>
                <a:cubicBezTo>
                  <a:pt x="675" y="1456"/>
                  <a:pt x="670" y="1453"/>
                  <a:pt x="666" y="1452"/>
                </a:cubicBezTo>
                <a:cubicBezTo>
                  <a:pt x="663" y="1452"/>
                  <a:pt x="660" y="1452"/>
                  <a:pt x="658" y="1451"/>
                </a:cubicBezTo>
                <a:cubicBezTo>
                  <a:pt x="655" y="1450"/>
                  <a:pt x="653" y="1448"/>
                  <a:pt x="650" y="1448"/>
                </a:cubicBezTo>
                <a:cubicBezTo>
                  <a:pt x="648" y="1448"/>
                  <a:pt x="645" y="1448"/>
                  <a:pt x="642" y="1449"/>
                </a:cubicBezTo>
                <a:cubicBezTo>
                  <a:pt x="640" y="1450"/>
                  <a:pt x="637" y="1451"/>
                  <a:pt x="635" y="1451"/>
                </a:cubicBezTo>
                <a:cubicBezTo>
                  <a:pt x="633" y="1451"/>
                  <a:pt x="632" y="1449"/>
                  <a:pt x="631" y="1448"/>
                </a:cubicBezTo>
                <a:cubicBezTo>
                  <a:pt x="631" y="1447"/>
                  <a:pt x="630" y="1446"/>
                  <a:pt x="630" y="1446"/>
                </a:cubicBezTo>
                <a:cubicBezTo>
                  <a:pt x="629" y="1445"/>
                  <a:pt x="630" y="1444"/>
                  <a:pt x="629" y="1443"/>
                </a:cubicBezTo>
                <a:cubicBezTo>
                  <a:pt x="628" y="1439"/>
                  <a:pt x="623" y="1439"/>
                  <a:pt x="620" y="1439"/>
                </a:cubicBezTo>
                <a:cubicBezTo>
                  <a:pt x="619" y="1439"/>
                  <a:pt x="617" y="1440"/>
                  <a:pt x="616" y="1440"/>
                </a:cubicBezTo>
                <a:cubicBezTo>
                  <a:pt x="615" y="1440"/>
                  <a:pt x="613" y="1439"/>
                  <a:pt x="612" y="1439"/>
                </a:cubicBezTo>
                <a:cubicBezTo>
                  <a:pt x="610" y="1438"/>
                  <a:pt x="608" y="1437"/>
                  <a:pt x="605" y="1436"/>
                </a:cubicBezTo>
                <a:cubicBezTo>
                  <a:pt x="604" y="1436"/>
                  <a:pt x="603" y="1437"/>
                  <a:pt x="601" y="1436"/>
                </a:cubicBezTo>
                <a:cubicBezTo>
                  <a:pt x="600" y="1435"/>
                  <a:pt x="599" y="1435"/>
                  <a:pt x="597" y="1435"/>
                </a:cubicBezTo>
                <a:cubicBezTo>
                  <a:pt x="594" y="1435"/>
                  <a:pt x="591" y="1434"/>
                  <a:pt x="591" y="1431"/>
                </a:cubicBezTo>
                <a:cubicBezTo>
                  <a:pt x="590" y="1429"/>
                  <a:pt x="592" y="1426"/>
                  <a:pt x="590" y="1425"/>
                </a:cubicBezTo>
                <a:cubicBezTo>
                  <a:pt x="589" y="1424"/>
                  <a:pt x="587" y="1424"/>
                  <a:pt x="586" y="1424"/>
                </a:cubicBezTo>
                <a:cubicBezTo>
                  <a:pt x="585" y="1424"/>
                  <a:pt x="584" y="1423"/>
                  <a:pt x="583" y="1423"/>
                </a:cubicBezTo>
                <a:cubicBezTo>
                  <a:pt x="581" y="1422"/>
                  <a:pt x="580" y="1422"/>
                  <a:pt x="579" y="1422"/>
                </a:cubicBezTo>
                <a:cubicBezTo>
                  <a:pt x="577" y="1422"/>
                  <a:pt x="576" y="1421"/>
                  <a:pt x="575" y="1421"/>
                </a:cubicBezTo>
                <a:cubicBezTo>
                  <a:pt x="569" y="1419"/>
                  <a:pt x="564" y="1420"/>
                  <a:pt x="559" y="1422"/>
                </a:cubicBezTo>
                <a:cubicBezTo>
                  <a:pt x="554" y="1424"/>
                  <a:pt x="549" y="1424"/>
                  <a:pt x="544" y="1426"/>
                </a:cubicBezTo>
                <a:cubicBezTo>
                  <a:pt x="538" y="1427"/>
                  <a:pt x="536" y="1432"/>
                  <a:pt x="533" y="1436"/>
                </a:cubicBezTo>
                <a:cubicBezTo>
                  <a:pt x="530" y="1440"/>
                  <a:pt x="526" y="1444"/>
                  <a:pt x="528" y="1449"/>
                </a:cubicBezTo>
                <a:cubicBezTo>
                  <a:pt x="530" y="1454"/>
                  <a:pt x="534" y="1458"/>
                  <a:pt x="531" y="1463"/>
                </a:cubicBezTo>
                <a:cubicBezTo>
                  <a:pt x="530" y="1466"/>
                  <a:pt x="529" y="1467"/>
                  <a:pt x="527" y="1469"/>
                </a:cubicBezTo>
                <a:cubicBezTo>
                  <a:pt x="525" y="1470"/>
                  <a:pt x="523" y="1472"/>
                  <a:pt x="522" y="1474"/>
                </a:cubicBezTo>
                <a:cubicBezTo>
                  <a:pt x="518" y="1477"/>
                  <a:pt x="511" y="1479"/>
                  <a:pt x="507" y="1476"/>
                </a:cubicBezTo>
                <a:cubicBezTo>
                  <a:pt x="505" y="1474"/>
                  <a:pt x="504" y="1473"/>
                  <a:pt x="501" y="1472"/>
                </a:cubicBezTo>
                <a:cubicBezTo>
                  <a:pt x="499" y="1471"/>
                  <a:pt x="498" y="1469"/>
                  <a:pt x="496" y="1468"/>
                </a:cubicBezTo>
                <a:cubicBezTo>
                  <a:pt x="493" y="1466"/>
                  <a:pt x="491" y="1466"/>
                  <a:pt x="488" y="1464"/>
                </a:cubicBezTo>
                <a:cubicBezTo>
                  <a:pt x="487" y="1463"/>
                  <a:pt x="486" y="1462"/>
                  <a:pt x="485" y="1461"/>
                </a:cubicBezTo>
                <a:cubicBezTo>
                  <a:pt x="484" y="1461"/>
                  <a:pt x="483" y="1461"/>
                  <a:pt x="481" y="1460"/>
                </a:cubicBezTo>
                <a:cubicBezTo>
                  <a:pt x="480" y="1460"/>
                  <a:pt x="478" y="1459"/>
                  <a:pt x="477" y="1458"/>
                </a:cubicBezTo>
                <a:cubicBezTo>
                  <a:pt x="475" y="1458"/>
                  <a:pt x="474" y="1458"/>
                  <a:pt x="472" y="1458"/>
                </a:cubicBezTo>
                <a:cubicBezTo>
                  <a:pt x="470" y="1458"/>
                  <a:pt x="468" y="1457"/>
                  <a:pt x="467" y="1456"/>
                </a:cubicBezTo>
                <a:cubicBezTo>
                  <a:pt x="464" y="1456"/>
                  <a:pt x="461" y="1456"/>
                  <a:pt x="459" y="1456"/>
                </a:cubicBezTo>
                <a:cubicBezTo>
                  <a:pt x="454" y="1455"/>
                  <a:pt x="448" y="1454"/>
                  <a:pt x="444" y="1451"/>
                </a:cubicBezTo>
                <a:cubicBezTo>
                  <a:pt x="442" y="1449"/>
                  <a:pt x="440" y="1447"/>
                  <a:pt x="439" y="1445"/>
                </a:cubicBezTo>
                <a:cubicBezTo>
                  <a:pt x="437" y="1442"/>
                  <a:pt x="437" y="1440"/>
                  <a:pt x="437" y="1437"/>
                </a:cubicBezTo>
                <a:cubicBezTo>
                  <a:pt x="437" y="1434"/>
                  <a:pt x="436" y="1432"/>
                  <a:pt x="433" y="1431"/>
                </a:cubicBezTo>
                <a:cubicBezTo>
                  <a:pt x="431" y="1429"/>
                  <a:pt x="428" y="1430"/>
                  <a:pt x="425" y="1429"/>
                </a:cubicBezTo>
                <a:cubicBezTo>
                  <a:pt x="423" y="1429"/>
                  <a:pt x="420" y="1428"/>
                  <a:pt x="418" y="1427"/>
                </a:cubicBezTo>
                <a:cubicBezTo>
                  <a:pt x="416" y="1426"/>
                  <a:pt x="413" y="1424"/>
                  <a:pt x="411" y="1423"/>
                </a:cubicBezTo>
                <a:cubicBezTo>
                  <a:pt x="406" y="1421"/>
                  <a:pt x="400" y="1421"/>
                  <a:pt x="394" y="1421"/>
                </a:cubicBezTo>
                <a:cubicBezTo>
                  <a:pt x="389" y="1421"/>
                  <a:pt x="383" y="1423"/>
                  <a:pt x="378" y="1421"/>
                </a:cubicBezTo>
                <a:cubicBezTo>
                  <a:pt x="375" y="1420"/>
                  <a:pt x="373" y="1418"/>
                  <a:pt x="370" y="1417"/>
                </a:cubicBezTo>
                <a:cubicBezTo>
                  <a:pt x="368" y="1415"/>
                  <a:pt x="366" y="1414"/>
                  <a:pt x="363" y="1414"/>
                </a:cubicBezTo>
                <a:cubicBezTo>
                  <a:pt x="361" y="1414"/>
                  <a:pt x="359" y="1414"/>
                  <a:pt x="357" y="1413"/>
                </a:cubicBezTo>
                <a:cubicBezTo>
                  <a:pt x="356" y="1413"/>
                  <a:pt x="355" y="1413"/>
                  <a:pt x="355" y="1412"/>
                </a:cubicBezTo>
                <a:cubicBezTo>
                  <a:pt x="354" y="1411"/>
                  <a:pt x="354" y="1410"/>
                  <a:pt x="354" y="1409"/>
                </a:cubicBezTo>
                <a:cubicBezTo>
                  <a:pt x="354" y="1407"/>
                  <a:pt x="354" y="1404"/>
                  <a:pt x="351" y="1404"/>
                </a:cubicBezTo>
                <a:cubicBezTo>
                  <a:pt x="349" y="1404"/>
                  <a:pt x="349" y="1408"/>
                  <a:pt x="346" y="1407"/>
                </a:cubicBezTo>
                <a:cubicBezTo>
                  <a:pt x="346" y="1406"/>
                  <a:pt x="348" y="1402"/>
                  <a:pt x="345" y="1402"/>
                </a:cubicBezTo>
                <a:cubicBezTo>
                  <a:pt x="344" y="1402"/>
                  <a:pt x="342" y="1403"/>
                  <a:pt x="340" y="1403"/>
                </a:cubicBezTo>
                <a:cubicBezTo>
                  <a:pt x="339" y="1402"/>
                  <a:pt x="338" y="1401"/>
                  <a:pt x="337" y="1400"/>
                </a:cubicBezTo>
                <a:cubicBezTo>
                  <a:pt x="336" y="1399"/>
                  <a:pt x="335" y="1399"/>
                  <a:pt x="334" y="1398"/>
                </a:cubicBezTo>
                <a:cubicBezTo>
                  <a:pt x="333" y="1396"/>
                  <a:pt x="333" y="1392"/>
                  <a:pt x="334" y="1390"/>
                </a:cubicBezTo>
                <a:cubicBezTo>
                  <a:pt x="335" y="1390"/>
                  <a:pt x="337" y="1390"/>
                  <a:pt x="338" y="1388"/>
                </a:cubicBezTo>
                <a:cubicBezTo>
                  <a:pt x="338" y="1388"/>
                  <a:pt x="339" y="1387"/>
                  <a:pt x="340" y="1386"/>
                </a:cubicBezTo>
                <a:cubicBezTo>
                  <a:pt x="342" y="1384"/>
                  <a:pt x="345" y="1384"/>
                  <a:pt x="346" y="1382"/>
                </a:cubicBezTo>
                <a:cubicBezTo>
                  <a:pt x="348" y="1380"/>
                  <a:pt x="349" y="1377"/>
                  <a:pt x="350" y="1375"/>
                </a:cubicBezTo>
                <a:cubicBezTo>
                  <a:pt x="351" y="1373"/>
                  <a:pt x="353" y="1372"/>
                  <a:pt x="354" y="1370"/>
                </a:cubicBezTo>
                <a:cubicBezTo>
                  <a:pt x="356" y="1368"/>
                  <a:pt x="353" y="1366"/>
                  <a:pt x="353" y="1363"/>
                </a:cubicBezTo>
                <a:cubicBezTo>
                  <a:pt x="353" y="1362"/>
                  <a:pt x="353" y="1361"/>
                  <a:pt x="352" y="1360"/>
                </a:cubicBezTo>
                <a:cubicBezTo>
                  <a:pt x="351" y="1359"/>
                  <a:pt x="350" y="1359"/>
                  <a:pt x="348" y="1358"/>
                </a:cubicBezTo>
                <a:cubicBezTo>
                  <a:pt x="347" y="1357"/>
                  <a:pt x="346" y="1355"/>
                  <a:pt x="344" y="1354"/>
                </a:cubicBezTo>
                <a:cubicBezTo>
                  <a:pt x="342" y="1351"/>
                  <a:pt x="341" y="1346"/>
                  <a:pt x="343" y="1343"/>
                </a:cubicBezTo>
                <a:cubicBezTo>
                  <a:pt x="344" y="1341"/>
                  <a:pt x="347" y="1341"/>
                  <a:pt x="349" y="1339"/>
                </a:cubicBezTo>
                <a:cubicBezTo>
                  <a:pt x="351" y="1337"/>
                  <a:pt x="352" y="1335"/>
                  <a:pt x="353" y="1333"/>
                </a:cubicBezTo>
                <a:cubicBezTo>
                  <a:pt x="354" y="1330"/>
                  <a:pt x="355" y="1329"/>
                  <a:pt x="353" y="1326"/>
                </a:cubicBezTo>
                <a:cubicBezTo>
                  <a:pt x="351" y="1324"/>
                  <a:pt x="349" y="1329"/>
                  <a:pt x="348" y="1330"/>
                </a:cubicBezTo>
                <a:cubicBezTo>
                  <a:pt x="347" y="1331"/>
                  <a:pt x="346" y="1331"/>
                  <a:pt x="344" y="1331"/>
                </a:cubicBezTo>
                <a:cubicBezTo>
                  <a:pt x="343" y="1332"/>
                  <a:pt x="343" y="1333"/>
                  <a:pt x="342" y="1334"/>
                </a:cubicBezTo>
                <a:cubicBezTo>
                  <a:pt x="341" y="1334"/>
                  <a:pt x="340" y="1335"/>
                  <a:pt x="339" y="1334"/>
                </a:cubicBezTo>
                <a:cubicBezTo>
                  <a:pt x="337" y="1333"/>
                  <a:pt x="338" y="1332"/>
                  <a:pt x="338" y="1331"/>
                </a:cubicBezTo>
                <a:cubicBezTo>
                  <a:pt x="339" y="1327"/>
                  <a:pt x="332" y="1318"/>
                  <a:pt x="329" y="1324"/>
                </a:cubicBezTo>
                <a:cubicBezTo>
                  <a:pt x="327" y="1325"/>
                  <a:pt x="327" y="1320"/>
                  <a:pt x="324" y="1321"/>
                </a:cubicBezTo>
                <a:cubicBezTo>
                  <a:pt x="323" y="1321"/>
                  <a:pt x="322" y="1322"/>
                  <a:pt x="321" y="1323"/>
                </a:cubicBezTo>
                <a:cubicBezTo>
                  <a:pt x="320" y="1323"/>
                  <a:pt x="319" y="1323"/>
                  <a:pt x="317" y="1323"/>
                </a:cubicBezTo>
                <a:cubicBezTo>
                  <a:pt x="316" y="1324"/>
                  <a:pt x="314" y="1325"/>
                  <a:pt x="312" y="1326"/>
                </a:cubicBezTo>
                <a:cubicBezTo>
                  <a:pt x="310" y="1327"/>
                  <a:pt x="309" y="1329"/>
                  <a:pt x="307" y="1329"/>
                </a:cubicBezTo>
                <a:cubicBezTo>
                  <a:pt x="304" y="1330"/>
                  <a:pt x="301" y="1330"/>
                  <a:pt x="299" y="1330"/>
                </a:cubicBezTo>
                <a:cubicBezTo>
                  <a:pt x="297" y="1330"/>
                  <a:pt x="296" y="1330"/>
                  <a:pt x="295" y="1330"/>
                </a:cubicBezTo>
                <a:cubicBezTo>
                  <a:pt x="293" y="1331"/>
                  <a:pt x="292" y="1331"/>
                  <a:pt x="291" y="1331"/>
                </a:cubicBezTo>
                <a:cubicBezTo>
                  <a:pt x="288" y="1331"/>
                  <a:pt x="287" y="1329"/>
                  <a:pt x="285" y="1328"/>
                </a:cubicBezTo>
                <a:cubicBezTo>
                  <a:pt x="283" y="1327"/>
                  <a:pt x="281" y="1327"/>
                  <a:pt x="279" y="1327"/>
                </a:cubicBezTo>
                <a:cubicBezTo>
                  <a:pt x="277" y="1328"/>
                  <a:pt x="275" y="1330"/>
                  <a:pt x="273" y="1330"/>
                </a:cubicBezTo>
                <a:cubicBezTo>
                  <a:pt x="271" y="1331"/>
                  <a:pt x="270" y="1330"/>
                  <a:pt x="269" y="1330"/>
                </a:cubicBezTo>
                <a:cubicBezTo>
                  <a:pt x="268" y="1329"/>
                  <a:pt x="266" y="1329"/>
                  <a:pt x="265" y="1329"/>
                </a:cubicBezTo>
                <a:cubicBezTo>
                  <a:pt x="262" y="1328"/>
                  <a:pt x="261" y="1325"/>
                  <a:pt x="259" y="1329"/>
                </a:cubicBezTo>
                <a:cubicBezTo>
                  <a:pt x="258" y="1331"/>
                  <a:pt x="255" y="1332"/>
                  <a:pt x="252" y="1332"/>
                </a:cubicBezTo>
                <a:cubicBezTo>
                  <a:pt x="250" y="1332"/>
                  <a:pt x="249" y="1333"/>
                  <a:pt x="246" y="1334"/>
                </a:cubicBezTo>
                <a:cubicBezTo>
                  <a:pt x="244" y="1336"/>
                  <a:pt x="241" y="1337"/>
                  <a:pt x="238" y="1336"/>
                </a:cubicBezTo>
                <a:cubicBezTo>
                  <a:pt x="236" y="1335"/>
                  <a:pt x="234" y="1333"/>
                  <a:pt x="232" y="1333"/>
                </a:cubicBezTo>
                <a:cubicBezTo>
                  <a:pt x="227" y="1332"/>
                  <a:pt x="223" y="1331"/>
                  <a:pt x="219" y="1331"/>
                </a:cubicBezTo>
                <a:cubicBezTo>
                  <a:pt x="214" y="1331"/>
                  <a:pt x="210" y="1331"/>
                  <a:pt x="206" y="1333"/>
                </a:cubicBezTo>
                <a:cubicBezTo>
                  <a:pt x="203" y="1334"/>
                  <a:pt x="200" y="1335"/>
                  <a:pt x="198" y="1334"/>
                </a:cubicBezTo>
                <a:cubicBezTo>
                  <a:pt x="196" y="1333"/>
                  <a:pt x="195" y="1333"/>
                  <a:pt x="193" y="1333"/>
                </a:cubicBezTo>
                <a:cubicBezTo>
                  <a:pt x="191" y="1335"/>
                  <a:pt x="188" y="1336"/>
                  <a:pt x="186" y="1337"/>
                </a:cubicBezTo>
                <a:cubicBezTo>
                  <a:pt x="183" y="1339"/>
                  <a:pt x="181" y="1338"/>
                  <a:pt x="178" y="1338"/>
                </a:cubicBezTo>
                <a:cubicBezTo>
                  <a:pt x="175" y="1337"/>
                  <a:pt x="173" y="1338"/>
                  <a:pt x="170" y="1339"/>
                </a:cubicBezTo>
                <a:cubicBezTo>
                  <a:pt x="167" y="1339"/>
                  <a:pt x="165" y="1339"/>
                  <a:pt x="162" y="1340"/>
                </a:cubicBezTo>
                <a:cubicBezTo>
                  <a:pt x="159" y="1340"/>
                  <a:pt x="157" y="1342"/>
                  <a:pt x="155" y="1342"/>
                </a:cubicBezTo>
                <a:cubicBezTo>
                  <a:pt x="152" y="1343"/>
                  <a:pt x="149" y="1343"/>
                  <a:pt x="147" y="1344"/>
                </a:cubicBezTo>
                <a:cubicBezTo>
                  <a:pt x="145" y="1345"/>
                  <a:pt x="142" y="1347"/>
                  <a:pt x="140" y="1348"/>
                </a:cubicBezTo>
                <a:cubicBezTo>
                  <a:pt x="138" y="1350"/>
                  <a:pt x="135" y="1356"/>
                  <a:pt x="133" y="1356"/>
                </a:cubicBezTo>
                <a:cubicBezTo>
                  <a:pt x="131" y="1356"/>
                  <a:pt x="131" y="1354"/>
                  <a:pt x="130" y="1353"/>
                </a:cubicBezTo>
                <a:cubicBezTo>
                  <a:pt x="127" y="1352"/>
                  <a:pt x="125" y="1354"/>
                  <a:pt x="123" y="1355"/>
                </a:cubicBezTo>
                <a:cubicBezTo>
                  <a:pt x="121" y="1357"/>
                  <a:pt x="118" y="1357"/>
                  <a:pt x="116" y="1358"/>
                </a:cubicBezTo>
                <a:cubicBezTo>
                  <a:pt x="111" y="1359"/>
                  <a:pt x="110" y="1366"/>
                  <a:pt x="105" y="1368"/>
                </a:cubicBezTo>
                <a:cubicBezTo>
                  <a:pt x="102" y="1369"/>
                  <a:pt x="100" y="1368"/>
                  <a:pt x="97" y="1369"/>
                </a:cubicBezTo>
                <a:cubicBezTo>
                  <a:pt x="94" y="1370"/>
                  <a:pt x="93" y="1372"/>
                  <a:pt x="90" y="1371"/>
                </a:cubicBezTo>
                <a:cubicBezTo>
                  <a:pt x="87" y="1370"/>
                  <a:pt x="85" y="1369"/>
                  <a:pt x="83" y="1369"/>
                </a:cubicBezTo>
                <a:cubicBezTo>
                  <a:pt x="82" y="1368"/>
                  <a:pt x="79" y="1368"/>
                  <a:pt x="78" y="1368"/>
                </a:cubicBezTo>
                <a:cubicBezTo>
                  <a:pt x="77" y="1367"/>
                  <a:pt x="78" y="1365"/>
                  <a:pt x="77" y="1365"/>
                </a:cubicBezTo>
                <a:cubicBezTo>
                  <a:pt x="76" y="1364"/>
                  <a:pt x="74" y="1365"/>
                  <a:pt x="73" y="1365"/>
                </a:cubicBezTo>
                <a:cubicBezTo>
                  <a:pt x="70" y="1366"/>
                  <a:pt x="68" y="1367"/>
                  <a:pt x="65" y="1368"/>
                </a:cubicBezTo>
                <a:cubicBezTo>
                  <a:pt x="63" y="1368"/>
                  <a:pt x="60" y="1369"/>
                  <a:pt x="58" y="1369"/>
                </a:cubicBezTo>
                <a:cubicBezTo>
                  <a:pt x="56" y="1369"/>
                  <a:pt x="53" y="1369"/>
                  <a:pt x="51" y="1369"/>
                </a:cubicBezTo>
                <a:cubicBezTo>
                  <a:pt x="50" y="1369"/>
                  <a:pt x="48" y="1369"/>
                  <a:pt x="47" y="1369"/>
                </a:cubicBezTo>
                <a:cubicBezTo>
                  <a:pt x="46" y="1369"/>
                  <a:pt x="45" y="1369"/>
                  <a:pt x="44" y="1369"/>
                </a:cubicBezTo>
                <a:cubicBezTo>
                  <a:pt x="43" y="1368"/>
                  <a:pt x="42" y="1367"/>
                  <a:pt x="42" y="1367"/>
                </a:cubicBezTo>
                <a:cubicBezTo>
                  <a:pt x="40" y="1366"/>
                  <a:pt x="39" y="1365"/>
                  <a:pt x="37" y="1365"/>
                </a:cubicBezTo>
                <a:cubicBezTo>
                  <a:pt x="34" y="1363"/>
                  <a:pt x="34" y="1359"/>
                  <a:pt x="31" y="1357"/>
                </a:cubicBezTo>
                <a:cubicBezTo>
                  <a:pt x="30" y="1356"/>
                  <a:pt x="30" y="1355"/>
                  <a:pt x="31" y="1354"/>
                </a:cubicBezTo>
                <a:cubicBezTo>
                  <a:pt x="32" y="1352"/>
                  <a:pt x="30" y="1353"/>
                  <a:pt x="29" y="1353"/>
                </a:cubicBezTo>
                <a:cubicBezTo>
                  <a:pt x="27" y="1353"/>
                  <a:pt x="27" y="1353"/>
                  <a:pt x="26" y="1354"/>
                </a:cubicBezTo>
                <a:cubicBezTo>
                  <a:pt x="25" y="1355"/>
                  <a:pt x="25" y="1355"/>
                  <a:pt x="24" y="1355"/>
                </a:cubicBezTo>
                <a:cubicBezTo>
                  <a:pt x="22" y="1355"/>
                  <a:pt x="19" y="1355"/>
                  <a:pt x="18" y="1357"/>
                </a:cubicBezTo>
                <a:cubicBezTo>
                  <a:pt x="18" y="1357"/>
                  <a:pt x="18" y="1359"/>
                  <a:pt x="17" y="1360"/>
                </a:cubicBezTo>
                <a:cubicBezTo>
                  <a:pt x="17" y="1362"/>
                  <a:pt x="15" y="1364"/>
                  <a:pt x="14" y="1366"/>
                </a:cubicBezTo>
                <a:cubicBezTo>
                  <a:pt x="13" y="1368"/>
                  <a:pt x="13" y="1371"/>
                  <a:pt x="12" y="1373"/>
                </a:cubicBezTo>
                <a:cubicBezTo>
                  <a:pt x="11" y="1375"/>
                  <a:pt x="10" y="1377"/>
                  <a:pt x="9" y="1380"/>
                </a:cubicBezTo>
                <a:cubicBezTo>
                  <a:pt x="8" y="1382"/>
                  <a:pt x="7" y="1384"/>
                  <a:pt x="6" y="1387"/>
                </a:cubicBezTo>
                <a:cubicBezTo>
                  <a:pt x="4" y="1390"/>
                  <a:pt x="3" y="1393"/>
                  <a:pt x="0" y="1395"/>
                </a:cubicBezTo>
                <a:cubicBezTo>
                  <a:pt x="0" y="2001"/>
                  <a:pt x="0" y="2001"/>
                  <a:pt x="0" y="2001"/>
                </a:cubicBezTo>
                <a:cubicBezTo>
                  <a:pt x="1" y="2001"/>
                  <a:pt x="1" y="2000"/>
                  <a:pt x="2" y="2000"/>
                </a:cubicBezTo>
                <a:cubicBezTo>
                  <a:pt x="5" y="1999"/>
                  <a:pt x="8" y="1999"/>
                  <a:pt x="11" y="1998"/>
                </a:cubicBezTo>
                <a:cubicBezTo>
                  <a:pt x="12" y="1997"/>
                  <a:pt x="13" y="1996"/>
                  <a:pt x="15" y="1995"/>
                </a:cubicBezTo>
                <a:cubicBezTo>
                  <a:pt x="16" y="1995"/>
                  <a:pt x="17" y="1994"/>
                  <a:pt x="19" y="1994"/>
                </a:cubicBezTo>
                <a:cubicBezTo>
                  <a:pt x="22" y="1993"/>
                  <a:pt x="24" y="1992"/>
                  <a:pt x="27" y="1992"/>
                </a:cubicBezTo>
                <a:cubicBezTo>
                  <a:pt x="30" y="1992"/>
                  <a:pt x="32" y="1992"/>
                  <a:pt x="35" y="1992"/>
                </a:cubicBezTo>
                <a:cubicBezTo>
                  <a:pt x="35" y="1992"/>
                  <a:pt x="36" y="1991"/>
                  <a:pt x="37" y="1991"/>
                </a:cubicBezTo>
                <a:cubicBezTo>
                  <a:pt x="38" y="1991"/>
                  <a:pt x="39" y="1991"/>
                  <a:pt x="41" y="1991"/>
                </a:cubicBezTo>
                <a:cubicBezTo>
                  <a:pt x="44" y="1991"/>
                  <a:pt x="47" y="1991"/>
                  <a:pt x="50" y="1990"/>
                </a:cubicBezTo>
                <a:cubicBezTo>
                  <a:pt x="51" y="1990"/>
                  <a:pt x="52" y="1990"/>
                  <a:pt x="54" y="1990"/>
                </a:cubicBezTo>
                <a:cubicBezTo>
                  <a:pt x="56" y="1990"/>
                  <a:pt x="57" y="1989"/>
                  <a:pt x="58" y="1989"/>
                </a:cubicBezTo>
                <a:cubicBezTo>
                  <a:pt x="60" y="1990"/>
                  <a:pt x="61" y="1990"/>
                  <a:pt x="62" y="1990"/>
                </a:cubicBezTo>
                <a:cubicBezTo>
                  <a:pt x="64" y="1991"/>
                  <a:pt x="65" y="1991"/>
                  <a:pt x="66" y="1991"/>
                </a:cubicBezTo>
                <a:cubicBezTo>
                  <a:pt x="68" y="1992"/>
                  <a:pt x="70" y="1992"/>
                  <a:pt x="71" y="1992"/>
                </a:cubicBezTo>
                <a:cubicBezTo>
                  <a:pt x="73" y="1992"/>
                  <a:pt x="74" y="1992"/>
                  <a:pt x="75" y="1993"/>
                </a:cubicBezTo>
                <a:cubicBezTo>
                  <a:pt x="76" y="1993"/>
                  <a:pt x="77" y="1993"/>
                  <a:pt x="78" y="1994"/>
                </a:cubicBezTo>
                <a:cubicBezTo>
                  <a:pt x="79" y="1994"/>
                  <a:pt x="80" y="1994"/>
                  <a:pt x="81" y="1994"/>
                </a:cubicBezTo>
                <a:cubicBezTo>
                  <a:pt x="81" y="1995"/>
                  <a:pt x="82" y="1995"/>
                  <a:pt x="83" y="1996"/>
                </a:cubicBezTo>
                <a:cubicBezTo>
                  <a:pt x="84" y="1996"/>
                  <a:pt x="84" y="1996"/>
                  <a:pt x="85" y="1996"/>
                </a:cubicBezTo>
                <a:cubicBezTo>
                  <a:pt x="86" y="1996"/>
                  <a:pt x="87" y="1997"/>
                  <a:pt x="89" y="1997"/>
                </a:cubicBezTo>
                <a:cubicBezTo>
                  <a:pt x="89" y="1998"/>
                  <a:pt x="90" y="1998"/>
                  <a:pt x="91" y="1998"/>
                </a:cubicBezTo>
                <a:cubicBezTo>
                  <a:pt x="91" y="1998"/>
                  <a:pt x="92" y="1998"/>
                  <a:pt x="93" y="1999"/>
                </a:cubicBezTo>
                <a:cubicBezTo>
                  <a:pt x="94" y="1999"/>
                  <a:pt x="95" y="1999"/>
                  <a:pt x="97" y="1999"/>
                </a:cubicBezTo>
                <a:cubicBezTo>
                  <a:pt x="99" y="1998"/>
                  <a:pt x="101" y="1996"/>
                  <a:pt x="103" y="1994"/>
                </a:cubicBezTo>
                <a:cubicBezTo>
                  <a:pt x="104" y="1993"/>
                  <a:pt x="106" y="1994"/>
                  <a:pt x="107" y="1993"/>
                </a:cubicBezTo>
                <a:cubicBezTo>
                  <a:pt x="108" y="1992"/>
                  <a:pt x="110" y="1992"/>
                  <a:pt x="111" y="1991"/>
                </a:cubicBezTo>
                <a:cubicBezTo>
                  <a:pt x="114" y="1991"/>
                  <a:pt x="117" y="1991"/>
                  <a:pt x="120" y="1990"/>
                </a:cubicBezTo>
                <a:cubicBezTo>
                  <a:pt x="120" y="1990"/>
                  <a:pt x="121" y="1989"/>
                  <a:pt x="122" y="1989"/>
                </a:cubicBezTo>
                <a:cubicBezTo>
                  <a:pt x="123" y="1988"/>
                  <a:pt x="123" y="1988"/>
                  <a:pt x="124" y="1988"/>
                </a:cubicBezTo>
                <a:cubicBezTo>
                  <a:pt x="126" y="1987"/>
                  <a:pt x="127" y="1986"/>
                  <a:pt x="128" y="1985"/>
                </a:cubicBezTo>
                <a:cubicBezTo>
                  <a:pt x="130" y="1984"/>
                  <a:pt x="131" y="1983"/>
                  <a:pt x="133" y="1982"/>
                </a:cubicBezTo>
                <a:cubicBezTo>
                  <a:pt x="134" y="1981"/>
                  <a:pt x="135" y="1981"/>
                  <a:pt x="137" y="1981"/>
                </a:cubicBezTo>
                <a:cubicBezTo>
                  <a:pt x="138" y="1981"/>
                  <a:pt x="140" y="1980"/>
                  <a:pt x="141" y="1980"/>
                </a:cubicBezTo>
                <a:cubicBezTo>
                  <a:pt x="143" y="1979"/>
                  <a:pt x="145" y="1978"/>
                  <a:pt x="147" y="1978"/>
                </a:cubicBezTo>
                <a:cubicBezTo>
                  <a:pt x="147" y="1978"/>
                  <a:pt x="148" y="1978"/>
                  <a:pt x="148" y="1977"/>
                </a:cubicBezTo>
                <a:cubicBezTo>
                  <a:pt x="148" y="1977"/>
                  <a:pt x="147" y="1977"/>
                  <a:pt x="146" y="1977"/>
                </a:cubicBezTo>
                <a:cubicBezTo>
                  <a:pt x="145" y="1977"/>
                  <a:pt x="145" y="1977"/>
                  <a:pt x="145" y="1976"/>
                </a:cubicBezTo>
                <a:cubicBezTo>
                  <a:pt x="146" y="1975"/>
                  <a:pt x="146" y="1975"/>
                  <a:pt x="145" y="1975"/>
                </a:cubicBezTo>
                <a:cubicBezTo>
                  <a:pt x="144" y="1975"/>
                  <a:pt x="143" y="1975"/>
                  <a:pt x="143" y="1974"/>
                </a:cubicBezTo>
                <a:cubicBezTo>
                  <a:pt x="142" y="1973"/>
                  <a:pt x="143" y="1973"/>
                  <a:pt x="144" y="1973"/>
                </a:cubicBezTo>
                <a:cubicBezTo>
                  <a:pt x="145" y="1973"/>
                  <a:pt x="146" y="1974"/>
                  <a:pt x="147" y="1975"/>
                </a:cubicBezTo>
                <a:cubicBezTo>
                  <a:pt x="147" y="1975"/>
                  <a:pt x="148" y="1976"/>
                  <a:pt x="148" y="1976"/>
                </a:cubicBezTo>
                <a:cubicBezTo>
                  <a:pt x="149" y="1977"/>
                  <a:pt x="148" y="1977"/>
                  <a:pt x="148" y="1978"/>
                </a:cubicBezTo>
                <a:cubicBezTo>
                  <a:pt x="149" y="1979"/>
                  <a:pt x="151" y="1979"/>
                  <a:pt x="152" y="1979"/>
                </a:cubicBezTo>
                <a:cubicBezTo>
                  <a:pt x="153" y="1979"/>
                  <a:pt x="155" y="1978"/>
                  <a:pt x="156" y="1977"/>
                </a:cubicBezTo>
                <a:cubicBezTo>
                  <a:pt x="157" y="1976"/>
                  <a:pt x="157" y="1975"/>
                  <a:pt x="157" y="1975"/>
                </a:cubicBezTo>
                <a:cubicBezTo>
                  <a:pt x="158" y="1974"/>
                  <a:pt x="159" y="1973"/>
                  <a:pt x="159" y="1972"/>
                </a:cubicBezTo>
                <a:cubicBezTo>
                  <a:pt x="160" y="1971"/>
                  <a:pt x="162" y="1971"/>
                  <a:pt x="163" y="1970"/>
                </a:cubicBezTo>
                <a:cubicBezTo>
                  <a:pt x="164" y="1970"/>
                  <a:pt x="165" y="1970"/>
                  <a:pt x="166" y="1970"/>
                </a:cubicBezTo>
                <a:cubicBezTo>
                  <a:pt x="166" y="1970"/>
                  <a:pt x="167" y="1970"/>
                  <a:pt x="168" y="1970"/>
                </a:cubicBezTo>
                <a:cubicBezTo>
                  <a:pt x="169" y="1970"/>
                  <a:pt x="171" y="1970"/>
                  <a:pt x="172" y="1969"/>
                </a:cubicBezTo>
                <a:cubicBezTo>
                  <a:pt x="172" y="1969"/>
                  <a:pt x="173" y="1969"/>
                  <a:pt x="174" y="1969"/>
                </a:cubicBezTo>
                <a:cubicBezTo>
                  <a:pt x="174" y="1969"/>
                  <a:pt x="175" y="1969"/>
                  <a:pt x="176" y="1969"/>
                </a:cubicBezTo>
                <a:cubicBezTo>
                  <a:pt x="176" y="1969"/>
                  <a:pt x="177" y="1968"/>
                  <a:pt x="177" y="1968"/>
                </a:cubicBezTo>
                <a:cubicBezTo>
                  <a:pt x="178" y="1968"/>
                  <a:pt x="178" y="1968"/>
                  <a:pt x="179" y="1968"/>
                </a:cubicBezTo>
                <a:cubicBezTo>
                  <a:pt x="180" y="1968"/>
                  <a:pt x="181" y="1968"/>
                  <a:pt x="182" y="1968"/>
                </a:cubicBezTo>
                <a:cubicBezTo>
                  <a:pt x="184" y="1968"/>
                  <a:pt x="186" y="1968"/>
                  <a:pt x="188" y="1968"/>
                </a:cubicBezTo>
                <a:cubicBezTo>
                  <a:pt x="189" y="1968"/>
                  <a:pt x="191" y="1967"/>
                  <a:pt x="192" y="1967"/>
                </a:cubicBezTo>
                <a:cubicBezTo>
                  <a:pt x="194" y="1967"/>
                  <a:pt x="195" y="1967"/>
                  <a:pt x="196" y="1967"/>
                </a:cubicBezTo>
                <a:cubicBezTo>
                  <a:pt x="198" y="1967"/>
                  <a:pt x="199" y="1967"/>
                  <a:pt x="201" y="1967"/>
                </a:cubicBezTo>
                <a:cubicBezTo>
                  <a:pt x="202" y="1966"/>
                  <a:pt x="203" y="1966"/>
                  <a:pt x="204" y="1965"/>
                </a:cubicBezTo>
                <a:cubicBezTo>
                  <a:pt x="205" y="1965"/>
                  <a:pt x="206" y="1965"/>
                  <a:pt x="206" y="1965"/>
                </a:cubicBezTo>
                <a:cubicBezTo>
                  <a:pt x="207" y="1965"/>
                  <a:pt x="207" y="1965"/>
                  <a:pt x="208" y="1965"/>
                </a:cubicBezTo>
                <a:cubicBezTo>
                  <a:pt x="211" y="1966"/>
                  <a:pt x="214" y="1965"/>
                  <a:pt x="217" y="1966"/>
                </a:cubicBezTo>
                <a:cubicBezTo>
                  <a:pt x="218" y="1966"/>
                  <a:pt x="219" y="1966"/>
                  <a:pt x="221" y="1967"/>
                </a:cubicBezTo>
                <a:cubicBezTo>
                  <a:pt x="222" y="1967"/>
                  <a:pt x="223" y="1968"/>
                  <a:pt x="225" y="1969"/>
                </a:cubicBezTo>
                <a:cubicBezTo>
                  <a:pt x="227" y="1971"/>
                  <a:pt x="230" y="1972"/>
                  <a:pt x="231" y="1975"/>
                </a:cubicBezTo>
                <a:cubicBezTo>
                  <a:pt x="232" y="1975"/>
                  <a:pt x="232" y="1976"/>
                  <a:pt x="233" y="1977"/>
                </a:cubicBezTo>
                <a:cubicBezTo>
                  <a:pt x="234" y="1978"/>
                  <a:pt x="234" y="1978"/>
                  <a:pt x="235" y="1978"/>
                </a:cubicBezTo>
                <a:cubicBezTo>
                  <a:pt x="236" y="1979"/>
                  <a:pt x="236" y="1980"/>
                  <a:pt x="237" y="1980"/>
                </a:cubicBezTo>
                <a:cubicBezTo>
                  <a:pt x="237" y="1981"/>
                  <a:pt x="238" y="1981"/>
                  <a:pt x="239" y="1981"/>
                </a:cubicBezTo>
                <a:cubicBezTo>
                  <a:pt x="240" y="1981"/>
                  <a:pt x="241" y="1980"/>
                  <a:pt x="241" y="1981"/>
                </a:cubicBezTo>
                <a:cubicBezTo>
                  <a:pt x="242" y="1982"/>
                  <a:pt x="240" y="1982"/>
                  <a:pt x="240" y="1982"/>
                </a:cubicBezTo>
                <a:cubicBezTo>
                  <a:pt x="239" y="1982"/>
                  <a:pt x="239" y="1982"/>
                  <a:pt x="238" y="1982"/>
                </a:cubicBezTo>
                <a:cubicBezTo>
                  <a:pt x="236" y="1983"/>
                  <a:pt x="239" y="1984"/>
                  <a:pt x="240" y="1984"/>
                </a:cubicBezTo>
                <a:cubicBezTo>
                  <a:pt x="240" y="1985"/>
                  <a:pt x="240" y="1986"/>
                  <a:pt x="241" y="1986"/>
                </a:cubicBezTo>
                <a:cubicBezTo>
                  <a:pt x="241" y="1986"/>
                  <a:pt x="242" y="1986"/>
                  <a:pt x="243" y="1985"/>
                </a:cubicBezTo>
                <a:cubicBezTo>
                  <a:pt x="243" y="1985"/>
                  <a:pt x="244" y="1984"/>
                  <a:pt x="245" y="1985"/>
                </a:cubicBezTo>
                <a:cubicBezTo>
                  <a:pt x="245" y="1985"/>
                  <a:pt x="245" y="1986"/>
                  <a:pt x="245" y="1986"/>
                </a:cubicBezTo>
                <a:cubicBezTo>
                  <a:pt x="244" y="1988"/>
                  <a:pt x="242" y="1988"/>
                  <a:pt x="242" y="1990"/>
                </a:cubicBezTo>
                <a:cubicBezTo>
                  <a:pt x="242" y="1991"/>
                  <a:pt x="243" y="1991"/>
                  <a:pt x="243" y="1992"/>
                </a:cubicBezTo>
                <a:cubicBezTo>
                  <a:pt x="244" y="1992"/>
                  <a:pt x="244" y="1993"/>
                  <a:pt x="244" y="1994"/>
                </a:cubicBezTo>
                <a:cubicBezTo>
                  <a:pt x="244" y="1995"/>
                  <a:pt x="244" y="1996"/>
                  <a:pt x="245" y="1998"/>
                </a:cubicBezTo>
                <a:cubicBezTo>
                  <a:pt x="245" y="1999"/>
                  <a:pt x="245" y="2000"/>
                  <a:pt x="246" y="2001"/>
                </a:cubicBezTo>
                <a:cubicBezTo>
                  <a:pt x="247" y="2003"/>
                  <a:pt x="248" y="2003"/>
                  <a:pt x="249" y="2004"/>
                </a:cubicBezTo>
                <a:cubicBezTo>
                  <a:pt x="250" y="2005"/>
                  <a:pt x="251" y="2006"/>
                  <a:pt x="252" y="2007"/>
                </a:cubicBezTo>
                <a:cubicBezTo>
                  <a:pt x="253" y="2008"/>
                  <a:pt x="254" y="2008"/>
                  <a:pt x="256" y="2008"/>
                </a:cubicBezTo>
                <a:cubicBezTo>
                  <a:pt x="256" y="2008"/>
                  <a:pt x="257" y="2009"/>
                  <a:pt x="258" y="2008"/>
                </a:cubicBezTo>
                <a:cubicBezTo>
                  <a:pt x="258" y="2008"/>
                  <a:pt x="258" y="2007"/>
                  <a:pt x="259" y="2007"/>
                </a:cubicBezTo>
                <a:cubicBezTo>
                  <a:pt x="260" y="2008"/>
                  <a:pt x="260" y="2008"/>
                  <a:pt x="261" y="2008"/>
                </a:cubicBezTo>
                <a:cubicBezTo>
                  <a:pt x="262" y="2008"/>
                  <a:pt x="262" y="2008"/>
                  <a:pt x="263" y="2007"/>
                </a:cubicBezTo>
                <a:cubicBezTo>
                  <a:pt x="264" y="2007"/>
                  <a:pt x="264" y="2004"/>
                  <a:pt x="265" y="2004"/>
                </a:cubicBezTo>
                <a:cubicBezTo>
                  <a:pt x="266" y="2004"/>
                  <a:pt x="267" y="2007"/>
                  <a:pt x="268" y="2006"/>
                </a:cubicBezTo>
                <a:cubicBezTo>
                  <a:pt x="268" y="2006"/>
                  <a:pt x="268" y="2005"/>
                  <a:pt x="268" y="2005"/>
                </a:cubicBezTo>
                <a:cubicBezTo>
                  <a:pt x="269" y="2004"/>
                  <a:pt x="269" y="2007"/>
                  <a:pt x="270" y="2006"/>
                </a:cubicBezTo>
                <a:cubicBezTo>
                  <a:pt x="271" y="2006"/>
                  <a:pt x="270" y="2005"/>
                  <a:pt x="270" y="2004"/>
                </a:cubicBezTo>
                <a:cubicBezTo>
                  <a:pt x="271" y="2004"/>
                  <a:pt x="272" y="2006"/>
                  <a:pt x="273" y="2006"/>
                </a:cubicBezTo>
                <a:cubicBezTo>
                  <a:pt x="275" y="2006"/>
                  <a:pt x="273" y="2004"/>
                  <a:pt x="273" y="2003"/>
                </a:cubicBezTo>
                <a:cubicBezTo>
                  <a:pt x="273" y="2002"/>
                  <a:pt x="273" y="2001"/>
                  <a:pt x="274" y="2001"/>
                </a:cubicBezTo>
                <a:cubicBezTo>
                  <a:pt x="274" y="2000"/>
                  <a:pt x="274" y="2002"/>
                  <a:pt x="274" y="2003"/>
                </a:cubicBezTo>
                <a:cubicBezTo>
                  <a:pt x="275" y="2004"/>
                  <a:pt x="277" y="2005"/>
                  <a:pt x="278" y="2004"/>
                </a:cubicBezTo>
                <a:cubicBezTo>
                  <a:pt x="279" y="2002"/>
                  <a:pt x="276" y="2002"/>
                  <a:pt x="277" y="2001"/>
                </a:cubicBezTo>
                <a:cubicBezTo>
                  <a:pt x="278" y="2000"/>
                  <a:pt x="280" y="2002"/>
                  <a:pt x="280" y="2002"/>
                </a:cubicBezTo>
                <a:cubicBezTo>
                  <a:pt x="281" y="2003"/>
                  <a:pt x="282" y="2003"/>
                  <a:pt x="282" y="2002"/>
                </a:cubicBezTo>
                <a:cubicBezTo>
                  <a:pt x="283" y="2002"/>
                  <a:pt x="283" y="2001"/>
                  <a:pt x="284" y="2001"/>
                </a:cubicBezTo>
                <a:cubicBezTo>
                  <a:pt x="285" y="2000"/>
                  <a:pt x="285" y="2002"/>
                  <a:pt x="286" y="2002"/>
                </a:cubicBezTo>
                <a:cubicBezTo>
                  <a:pt x="286" y="2004"/>
                  <a:pt x="287" y="2004"/>
                  <a:pt x="289" y="2004"/>
                </a:cubicBezTo>
                <a:cubicBezTo>
                  <a:pt x="290" y="2004"/>
                  <a:pt x="290" y="2004"/>
                  <a:pt x="291" y="2004"/>
                </a:cubicBezTo>
                <a:cubicBezTo>
                  <a:pt x="292" y="2004"/>
                  <a:pt x="294" y="2004"/>
                  <a:pt x="295" y="2004"/>
                </a:cubicBezTo>
                <a:cubicBezTo>
                  <a:pt x="296" y="2003"/>
                  <a:pt x="297" y="2003"/>
                  <a:pt x="297" y="2003"/>
                </a:cubicBezTo>
                <a:cubicBezTo>
                  <a:pt x="298" y="2003"/>
                  <a:pt x="299" y="2003"/>
                  <a:pt x="299" y="2002"/>
                </a:cubicBezTo>
                <a:cubicBezTo>
                  <a:pt x="300" y="2001"/>
                  <a:pt x="300" y="1999"/>
                  <a:pt x="299" y="1998"/>
                </a:cubicBezTo>
                <a:cubicBezTo>
                  <a:pt x="299" y="1998"/>
                  <a:pt x="298" y="1997"/>
                  <a:pt x="299" y="1997"/>
                </a:cubicBezTo>
                <a:cubicBezTo>
                  <a:pt x="300" y="1996"/>
                  <a:pt x="300" y="1997"/>
                  <a:pt x="301" y="1998"/>
                </a:cubicBezTo>
                <a:cubicBezTo>
                  <a:pt x="301" y="1998"/>
                  <a:pt x="301" y="1999"/>
                  <a:pt x="301" y="1999"/>
                </a:cubicBezTo>
                <a:cubicBezTo>
                  <a:pt x="302" y="1999"/>
                  <a:pt x="303" y="1999"/>
                  <a:pt x="303" y="2000"/>
                </a:cubicBezTo>
                <a:cubicBezTo>
                  <a:pt x="304" y="2001"/>
                  <a:pt x="303" y="2002"/>
                  <a:pt x="304" y="2003"/>
                </a:cubicBezTo>
                <a:cubicBezTo>
                  <a:pt x="306" y="2004"/>
                  <a:pt x="306" y="2002"/>
                  <a:pt x="307" y="2001"/>
                </a:cubicBezTo>
                <a:cubicBezTo>
                  <a:pt x="310" y="2000"/>
                  <a:pt x="311" y="2006"/>
                  <a:pt x="311" y="2007"/>
                </a:cubicBezTo>
                <a:cubicBezTo>
                  <a:pt x="312" y="2009"/>
                  <a:pt x="312" y="2010"/>
                  <a:pt x="313" y="2011"/>
                </a:cubicBezTo>
                <a:cubicBezTo>
                  <a:pt x="314" y="2012"/>
                  <a:pt x="315" y="2013"/>
                  <a:pt x="317" y="2013"/>
                </a:cubicBezTo>
                <a:cubicBezTo>
                  <a:pt x="318" y="2014"/>
                  <a:pt x="319" y="2015"/>
                  <a:pt x="320" y="2015"/>
                </a:cubicBezTo>
                <a:cubicBezTo>
                  <a:pt x="322" y="2015"/>
                  <a:pt x="322" y="2014"/>
                  <a:pt x="324" y="2013"/>
                </a:cubicBezTo>
                <a:cubicBezTo>
                  <a:pt x="324" y="2012"/>
                  <a:pt x="326" y="2010"/>
                  <a:pt x="327" y="2012"/>
                </a:cubicBezTo>
                <a:cubicBezTo>
                  <a:pt x="327" y="2013"/>
                  <a:pt x="326" y="2013"/>
                  <a:pt x="325" y="2013"/>
                </a:cubicBezTo>
                <a:cubicBezTo>
                  <a:pt x="325" y="2014"/>
                  <a:pt x="325" y="2014"/>
                  <a:pt x="326" y="2014"/>
                </a:cubicBezTo>
                <a:cubicBezTo>
                  <a:pt x="328" y="2016"/>
                  <a:pt x="321" y="2017"/>
                  <a:pt x="324" y="2020"/>
                </a:cubicBezTo>
                <a:cubicBezTo>
                  <a:pt x="325" y="2020"/>
                  <a:pt x="325" y="2020"/>
                  <a:pt x="325" y="2021"/>
                </a:cubicBezTo>
                <a:cubicBezTo>
                  <a:pt x="326" y="2022"/>
                  <a:pt x="325" y="2022"/>
                  <a:pt x="326" y="2023"/>
                </a:cubicBezTo>
                <a:cubicBezTo>
                  <a:pt x="326" y="2023"/>
                  <a:pt x="327" y="2024"/>
                  <a:pt x="328" y="2024"/>
                </a:cubicBezTo>
                <a:cubicBezTo>
                  <a:pt x="328" y="2025"/>
                  <a:pt x="328" y="2025"/>
                  <a:pt x="329" y="2026"/>
                </a:cubicBezTo>
                <a:cubicBezTo>
                  <a:pt x="329" y="2026"/>
                  <a:pt x="330" y="2027"/>
                  <a:pt x="331" y="2028"/>
                </a:cubicBezTo>
                <a:cubicBezTo>
                  <a:pt x="331" y="2029"/>
                  <a:pt x="331" y="2030"/>
                  <a:pt x="331" y="2031"/>
                </a:cubicBezTo>
                <a:cubicBezTo>
                  <a:pt x="331" y="2032"/>
                  <a:pt x="330" y="2033"/>
                  <a:pt x="330" y="2033"/>
                </a:cubicBezTo>
                <a:cubicBezTo>
                  <a:pt x="329" y="2035"/>
                  <a:pt x="330" y="2036"/>
                  <a:pt x="330" y="2038"/>
                </a:cubicBezTo>
                <a:cubicBezTo>
                  <a:pt x="330" y="2039"/>
                  <a:pt x="329" y="2041"/>
                  <a:pt x="329" y="2042"/>
                </a:cubicBezTo>
                <a:cubicBezTo>
                  <a:pt x="328" y="2044"/>
                  <a:pt x="329" y="2045"/>
                  <a:pt x="329" y="2047"/>
                </a:cubicBezTo>
                <a:cubicBezTo>
                  <a:pt x="329" y="2049"/>
                  <a:pt x="329" y="2052"/>
                  <a:pt x="328" y="2054"/>
                </a:cubicBezTo>
                <a:cubicBezTo>
                  <a:pt x="327" y="2056"/>
                  <a:pt x="326" y="2056"/>
                  <a:pt x="326" y="2058"/>
                </a:cubicBezTo>
                <a:cubicBezTo>
                  <a:pt x="325" y="2060"/>
                  <a:pt x="325" y="2063"/>
                  <a:pt x="323" y="2065"/>
                </a:cubicBezTo>
                <a:cubicBezTo>
                  <a:pt x="321" y="2066"/>
                  <a:pt x="321" y="2067"/>
                  <a:pt x="320" y="2068"/>
                </a:cubicBezTo>
                <a:cubicBezTo>
                  <a:pt x="319" y="2070"/>
                  <a:pt x="321" y="2070"/>
                  <a:pt x="323" y="2070"/>
                </a:cubicBezTo>
                <a:cubicBezTo>
                  <a:pt x="323" y="2070"/>
                  <a:pt x="323" y="2071"/>
                  <a:pt x="324" y="2071"/>
                </a:cubicBezTo>
                <a:cubicBezTo>
                  <a:pt x="325" y="2072"/>
                  <a:pt x="325" y="2071"/>
                  <a:pt x="326" y="2071"/>
                </a:cubicBezTo>
                <a:cubicBezTo>
                  <a:pt x="327" y="2071"/>
                  <a:pt x="327" y="2071"/>
                  <a:pt x="328" y="2072"/>
                </a:cubicBezTo>
                <a:cubicBezTo>
                  <a:pt x="328" y="2072"/>
                  <a:pt x="328" y="2072"/>
                  <a:pt x="327" y="2073"/>
                </a:cubicBezTo>
                <a:cubicBezTo>
                  <a:pt x="326" y="2073"/>
                  <a:pt x="326" y="2073"/>
                  <a:pt x="325" y="2073"/>
                </a:cubicBezTo>
                <a:cubicBezTo>
                  <a:pt x="324" y="2073"/>
                  <a:pt x="324" y="2072"/>
                  <a:pt x="324" y="2073"/>
                </a:cubicBezTo>
                <a:cubicBezTo>
                  <a:pt x="323" y="2075"/>
                  <a:pt x="325" y="2076"/>
                  <a:pt x="325" y="2077"/>
                </a:cubicBezTo>
                <a:cubicBezTo>
                  <a:pt x="325" y="2078"/>
                  <a:pt x="325" y="2079"/>
                  <a:pt x="325" y="2079"/>
                </a:cubicBezTo>
                <a:cubicBezTo>
                  <a:pt x="325" y="2080"/>
                  <a:pt x="324" y="2080"/>
                  <a:pt x="323" y="2080"/>
                </a:cubicBezTo>
                <a:cubicBezTo>
                  <a:pt x="323" y="2081"/>
                  <a:pt x="322" y="2080"/>
                  <a:pt x="322" y="2081"/>
                </a:cubicBezTo>
                <a:cubicBezTo>
                  <a:pt x="321" y="2081"/>
                  <a:pt x="321" y="2081"/>
                  <a:pt x="320" y="2081"/>
                </a:cubicBezTo>
                <a:cubicBezTo>
                  <a:pt x="318" y="2082"/>
                  <a:pt x="320" y="2083"/>
                  <a:pt x="321" y="2083"/>
                </a:cubicBezTo>
                <a:cubicBezTo>
                  <a:pt x="322" y="2084"/>
                  <a:pt x="322" y="2086"/>
                  <a:pt x="323" y="2087"/>
                </a:cubicBezTo>
                <a:cubicBezTo>
                  <a:pt x="324" y="2087"/>
                  <a:pt x="325" y="2087"/>
                  <a:pt x="325" y="2087"/>
                </a:cubicBezTo>
                <a:cubicBezTo>
                  <a:pt x="326" y="2088"/>
                  <a:pt x="326" y="2088"/>
                  <a:pt x="327" y="2089"/>
                </a:cubicBezTo>
                <a:cubicBezTo>
                  <a:pt x="328" y="2089"/>
                  <a:pt x="330" y="2088"/>
                  <a:pt x="329" y="2090"/>
                </a:cubicBezTo>
                <a:cubicBezTo>
                  <a:pt x="329" y="2091"/>
                  <a:pt x="328" y="2091"/>
                  <a:pt x="328" y="2090"/>
                </a:cubicBezTo>
                <a:cubicBezTo>
                  <a:pt x="327" y="2090"/>
                  <a:pt x="327" y="2090"/>
                  <a:pt x="326" y="2090"/>
                </a:cubicBezTo>
                <a:cubicBezTo>
                  <a:pt x="325" y="2089"/>
                  <a:pt x="323" y="2090"/>
                  <a:pt x="322" y="2089"/>
                </a:cubicBezTo>
                <a:cubicBezTo>
                  <a:pt x="321" y="2089"/>
                  <a:pt x="321" y="2088"/>
                  <a:pt x="320" y="2088"/>
                </a:cubicBezTo>
                <a:cubicBezTo>
                  <a:pt x="320" y="2088"/>
                  <a:pt x="319" y="2087"/>
                  <a:pt x="319" y="2087"/>
                </a:cubicBezTo>
                <a:cubicBezTo>
                  <a:pt x="318" y="2086"/>
                  <a:pt x="319" y="2091"/>
                  <a:pt x="319" y="2091"/>
                </a:cubicBezTo>
                <a:cubicBezTo>
                  <a:pt x="319" y="2092"/>
                  <a:pt x="319" y="2093"/>
                  <a:pt x="319" y="2094"/>
                </a:cubicBezTo>
                <a:cubicBezTo>
                  <a:pt x="319" y="2094"/>
                  <a:pt x="319" y="2095"/>
                  <a:pt x="319" y="2096"/>
                </a:cubicBezTo>
                <a:cubicBezTo>
                  <a:pt x="319" y="2096"/>
                  <a:pt x="319" y="2097"/>
                  <a:pt x="318" y="2098"/>
                </a:cubicBezTo>
                <a:cubicBezTo>
                  <a:pt x="318" y="2099"/>
                  <a:pt x="318" y="2100"/>
                  <a:pt x="317" y="2101"/>
                </a:cubicBezTo>
                <a:cubicBezTo>
                  <a:pt x="316" y="2103"/>
                  <a:pt x="316" y="2104"/>
                  <a:pt x="315" y="2105"/>
                </a:cubicBezTo>
                <a:cubicBezTo>
                  <a:pt x="315" y="2106"/>
                  <a:pt x="314" y="2107"/>
                  <a:pt x="313" y="2108"/>
                </a:cubicBezTo>
                <a:cubicBezTo>
                  <a:pt x="311" y="2108"/>
                  <a:pt x="310" y="2108"/>
                  <a:pt x="309" y="2107"/>
                </a:cubicBezTo>
                <a:cubicBezTo>
                  <a:pt x="309" y="2106"/>
                  <a:pt x="308" y="2103"/>
                  <a:pt x="307" y="2104"/>
                </a:cubicBezTo>
                <a:cubicBezTo>
                  <a:pt x="306" y="2104"/>
                  <a:pt x="308" y="2106"/>
                  <a:pt x="308" y="2107"/>
                </a:cubicBezTo>
                <a:cubicBezTo>
                  <a:pt x="309" y="2108"/>
                  <a:pt x="309" y="2110"/>
                  <a:pt x="309" y="2111"/>
                </a:cubicBezTo>
                <a:cubicBezTo>
                  <a:pt x="309" y="2111"/>
                  <a:pt x="310" y="2112"/>
                  <a:pt x="310" y="2112"/>
                </a:cubicBezTo>
                <a:cubicBezTo>
                  <a:pt x="310" y="2113"/>
                  <a:pt x="311" y="2113"/>
                  <a:pt x="311" y="2114"/>
                </a:cubicBezTo>
                <a:cubicBezTo>
                  <a:pt x="311" y="2116"/>
                  <a:pt x="312" y="2116"/>
                  <a:pt x="313" y="2117"/>
                </a:cubicBezTo>
                <a:cubicBezTo>
                  <a:pt x="315" y="2118"/>
                  <a:pt x="314" y="2119"/>
                  <a:pt x="316" y="2120"/>
                </a:cubicBezTo>
                <a:cubicBezTo>
                  <a:pt x="317" y="2121"/>
                  <a:pt x="317" y="2120"/>
                  <a:pt x="318" y="2119"/>
                </a:cubicBezTo>
                <a:cubicBezTo>
                  <a:pt x="318" y="2118"/>
                  <a:pt x="319" y="2117"/>
                  <a:pt x="319" y="2119"/>
                </a:cubicBezTo>
                <a:cubicBezTo>
                  <a:pt x="319" y="2120"/>
                  <a:pt x="319" y="2121"/>
                  <a:pt x="318" y="2121"/>
                </a:cubicBezTo>
                <a:cubicBezTo>
                  <a:pt x="318" y="2122"/>
                  <a:pt x="318" y="2122"/>
                  <a:pt x="317" y="2123"/>
                </a:cubicBezTo>
                <a:cubicBezTo>
                  <a:pt x="317" y="2124"/>
                  <a:pt x="317" y="2124"/>
                  <a:pt x="317" y="2125"/>
                </a:cubicBezTo>
                <a:cubicBezTo>
                  <a:pt x="317" y="2126"/>
                  <a:pt x="317" y="2129"/>
                  <a:pt x="318" y="2129"/>
                </a:cubicBezTo>
                <a:cubicBezTo>
                  <a:pt x="319" y="2130"/>
                  <a:pt x="320" y="2130"/>
                  <a:pt x="322" y="2130"/>
                </a:cubicBezTo>
                <a:cubicBezTo>
                  <a:pt x="323" y="2131"/>
                  <a:pt x="324" y="2133"/>
                  <a:pt x="324" y="2134"/>
                </a:cubicBezTo>
                <a:cubicBezTo>
                  <a:pt x="324" y="2136"/>
                  <a:pt x="324" y="2137"/>
                  <a:pt x="324" y="2139"/>
                </a:cubicBezTo>
                <a:cubicBezTo>
                  <a:pt x="325" y="2140"/>
                  <a:pt x="326" y="2140"/>
                  <a:pt x="326" y="2141"/>
                </a:cubicBezTo>
                <a:cubicBezTo>
                  <a:pt x="327" y="2141"/>
                  <a:pt x="328" y="2141"/>
                  <a:pt x="328" y="2142"/>
                </a:cubicBezTo>
                <a:cubicBezTo>
                  <a:pt x="329" y="2142"/>
                  <a:pt x="329" y="2143"/>
                  <a:pt x="329" y="2144"/>
                </a:cubicBezTo>
                <a:cubicBezTo>
                  <a:pt x="329" y="2144"/>
                  <a:pt x="329" y="2144"/>
                  <a:pt x="330" y="2145"/>
                </a:cubicBezTo>
                <a:cubicBezTo>
                  <a:pt x="330" y="2145"/>
                  <a:pt x="331" y="2144"/>
                  <a:pt x="332" y="2145"/>
                </a:cubicBezTo>
                <a:cubicBezTo>
                  <a:pt x="332" y="2145"/>
                  <a:pt x="332" y="2146"/>
                  <a:pt x="332" y="2146"/>
                </a:cubicBezTo>
                <a:cubicBezTo>
                  <a:pt x="332" y="2147"/>
                  <a:pt x="333" y="2147"/>
                  <a:pt x="333" y="2148"/>
                </a:cubicBezTo>
                <a:cubicBezTo>
                  <a:pt x="334" y="2149"/>
                  <a:pt x="335" y="2149"/>
                  <a:pt x="336" y="2150"/>
                </a:cubicBezTo>
                <a:cubicBezTo>
                  <a:pt x="337" y="2151"/>
                  <a:pt x="337" y="2152"/>
                  <a:pt x="337" y="2152"/>
                </a:cubicBezTo>
                <a:cubicBezTo>
                  <a:pt x="337" y="2152"/>
                  <a:pt x="338" y="2152"/>
                  <a:pt x="338" y="2153"/>
                </a:cubicBezTo>
                <a:cubicBezTo>
                  <a:pt x="928" y="2153"/>
                  <a:pt x="928" y="2153"/>
                  <a:pt x="928" y="2153"/>
                </a:cubicBezTo>
                <a:cubicBezTo>
                  <a:pt x="928" y="2152"/>
                  <a:pt x="928" y="2150"/>
                  <a:pt x="928" y="2149"/>
                </a:cubicBezTo>
                <a:cubicBezTo>
                  <a:pt x="928" y="2148"/>
                  <a:pt x="929" y="2146"/>
                  <a:pt x="930" y="2145"/>
                </a:cubicBezTo>
                <a:cubicBezTo>
                  <a:pt x="931" y="2144"/>
                  <a:pt x="933" y="2143"/>
                  <a:pt x="934" y="2142"/>
                </a:cubicBezTo>
                <a:cubicBezTo>
                  <a:pt x="935" y="2141"/>
                  <a:pt x="937" y="2140"/>
                  <a:pt x="938" y="2139"/>
                </a:cubicBezTo>
                <a:cubicBezTo>
                  <a:pt x="938" y="2138"/>
                  <a:pt x="940" y="2137"/>
                  <a:pt x="941" y="2137"/>
                </a:cubicBezTo>
                <a:cubicBezTo>
                  <a:pt x="942" y="2137"/>
                  <a:pt x="942" y="2137"/>
                  <a:pt x="943" y="2136"/>
                </a:cubicBezTo>
                <a:cubicBezTo>
                  <a:pt x="944" y="2136"/>
                  <a:pt x="945" y="2135"/>
                  <a:pt x="945" y="2135"/>
                </a:cubicBezTo>
                <a:cubicBezTo>
                  <a:pt x="946" y="2134"/>
                  <a:pt x="948" y="2133"/>
                  <a:pt x="946" y="2133"/>
                </a:cubicBezTo>
                <a:cubicBezTo>
                  <a:pt x="945" y="2133"/>
                  <a:pt x="945" y="2134"/>
                  <a:pt x="944" y="2134"/>
                </a:cubicBezTo>
                <a:cubicBezTo>
                  <a:pt x="944" y="2135"/>
                  <a:pt x="944" y="2135"/>
                  <a:pt x="943" y="2135"/>
                </a:cubicBezTo>
                <a:cubicBezTo>
                  <a:pt x="943" y="2136"/>
                  <a:pt x="943" y="2136"/>
                  <a:pt x="942" y="2136"/>
                </a:cubicBezTo>
                <a:cubicBezTo>
                  <a:pt x="942" y="2136"/>
                  <a:pt x="942" y="2135"/>
                  <a:pt x="942" y="2135"/>
                </a:cubicBezTo>
                <a:cubicBezTo>
                  <a:pt x="942" y="2135"/>
                  <a:pt x="942" y="2135"/>
                  <a:pt x="942" y="2134"/>
                </a:cubicBezTo>
                <a:cubicBezTo>
                  <a:pt x="942" y="2134"/>
                  <a:pt x="941" y="2133"/>
                  <a:pt x="941" y="2133"/>
                </a:cubicBezTo>
                <a:cubicBezTo>
                  <a:pt x="941" y="2132"/>
                  <a:pt x="942" y="2131"/>
                  <a:pt x="943" y="2131"/>
                </a:cubicBezTo>
                <a:cubicBezTo>
                  <a:pt x="943" y="2132"/>
                  <a:pt x="943" y="2133"/>
                  <a:pt x="944" y="2133"/>
                </a:cubicBezTo>
                <a:cubicBezTo>
                  <a:pt x="944" y="2133"/>
                  <a:pt x="945" y="2132"/>
                  <a:pt x="945" y="2132"/>
                </a:cubicBezTo>
                <a:cubicBezTo>
                  <a:pt x="946" y="2131"/>
                  <a:pt x="946" y="2131"/>
                  <a:pt x="947" y="2131"/>
                </a:cubicBezTo>
                <a:cubicBezTo>
                  <a:pt x="949" y="2131"/>
                  <a:pt x="949" y="2130"/>
                  <a:pt x="950" y="2129"/>
                </a:cubicBezTo>
                <a:cubicBezTo>
                  <a:pt x="952" y="2128"/>
                  <a:pt x="953" y="2128"/>
                  <a:pt x="954" y="2126"/>
                </a:cubicBezTo>
                <a:cubicBezTo>
                  <a:pt x="954" y="2125"/>
                  <a:pt x="954" y="2125"/>
                  <a:pt x="955" y="2124"/>
                </a:cubicBezTo>
                <a:cubicBezTo>
                  <a:pt x="955" y="2124"/>
                  <a:pt x="955" y="2123"/>
                  <a:pt x="955" y="2123"/>
                </a:cubicBezTo>
                <a:cubicBezTo>
                  <a:pt x="956" y="2121"/>
                  <a:pt x="957" y="2121"/>
                  <a:pt x="957" y="2120"/>
                </a:cubicBezTo>
                <a:cubicBezTo>
                  <a:pt x="958" y="2118"/>
                  <a:pt x="959" y="2117"/>
                  <a:pt x="959" y="2115"/>
                </a:cubicBezTo>
                <a:cubicBezTo>
                  <a:pt x="960" y="2114"/>
                  <a:pt x="962" y="2112"/>
                  <a:pt x="963" y="2111"/>
                </a:cubicBezTo>
                <a:cubicBezTo>
                  <a:pt x="964" y="2110"/>
                  <a:pt x="965" y="2108"/>
                  <a:pt x="967" y="2107"/>
                </a:cubicBezTo>
                <a:cubicBezTo>
                  <a:pt x="968" y="2106"/>
                  <a:pt x="969" y="2105"/>
                  <a:pt x="970" y="2104"/>
                </a:cubicBezTo>
                <a:cubicBezTo>
                  <a:pt x="972" y="2103"/>
                  <a:pt x="973" y="2101"/>
                  <a:pt x="974" y="2099"/>
                </a:cubicBezTo>
                <a:cubicBezTo>
                  <a:pt x="975" y="2099"/>
                  <a:pt x="976" y="2098"/>
                  <a:pt x="977" y="2097"/>
                </a:cubicBezTo>
                <a:cubicBezTo>
                  <a:pt x="977" y="2097"/>
                  <a:pt x="978" y="2096"/>
                  <a:pt x="979" y="2095"/>
                </a:cubicBezTo>
                <a:cubicBezTo>
                  <a:pt x="979" y="2094"/>
                  <a:pt x="979" y="2094"/>
                  <a:pt x="980" y="2093"/>
                </a:cubicBezTo>
                <a:cubicBezTo>
                  <a:pt x="982" y="2091"/>
                  <a:pt x="984" y="2089"/>
                  <a:pt x="986" y="2087"/>
                </a:cubicBezTo>
                <a:cubicBezTo>
                  <a:pt x="987" y="2085"/>
                  <a:pt x="988" y="2084"/>
                  <a:pt x="990" y="2083"/>
                </a:cubicBezTo>
                <a:cubicBezTo>
                  <a:pt x="990" y="2082"/>
                  <a:pt x="991" y="2081"/>
                  <a:pt x="992" y="2081"/>
                </a:cubicBezTo>
                <a:cubicBezTo>
                  <a:pt x="993" y="2080"/>
                  <a:pt x="994" y="2079"/>
                  <a:pt x="995" y="2078"/>
                </a:cubicBezTo>
                <a:cubicBezTo>
                  <a:pt x="996" y="2077"/>
                  <a:pt x="996" y="2077"/>
                  <a:pt x="997" y="2076"/>
                </a:cubicBezTo>
                <a:cubicBezTo>
                  <a:pt x="998" y="2075"/>
                  <a:pt x="1000" y="2074"/>
                  <a:pt x="1002" y="2073"/>
                </a:cubicBezTo>
                <a:cubicBezTo>
                  <a:pt x="1003" y="2072"/>
                  <a:pt x="1004" y="2071"/>
                  <a:pt x="1005" y="2070"/>
                </a:cubicBezTo>
                <a:cubicBezTo>
                  <a:pt x="1007" y="2068"/>
                  <a:pt x="1009" y="2068"/>
                  <a:pt x="1010" y="2066"/>
                </a:cubicBezTo>
                <a:cubicBezTo>
                  <a:pt x="1012" y="2065"/>
                  <a:pt x="1013" y="2064"/>
                  <a:pt x="1014" y="2063"/>
                </a:cubicBezTo>
                <a:cubicBezTo>
                  <a:pt x="1016" y="2061"/>
                  <a:pt x="1018" y="2060"/>
                  <a:pt x="1019" y="2059"/>
                </a:cubicBezTo>
                <a:cubicBezTo>
                  <a:pt x="1022" y="2056"/>
                  <a:pt x="1025" y="2054"/>
                  <a:pt x="1029" y="2053"/>
                </a:cubicBezTo>
                <a:cubicBezTo>
                  <a:pt x="1031" y="2052"/>
                  <a:pt x="1032" y="2050"/>
                  <a:pt x="1034" y="2049"/>
                </a:cubicBezTo>
                <a:cubicBezTo>
                  <a:pt x="1035" y="2048"/>
                  <a:pt x="1037" y="2047"/>
                  <a:pt x="1038" y="2046"/>
                </a:cubicBezTo>
                <a:cubicBezTo>
                  <a:pt x="1041" y="2043"/>
                  <a:pt x="1045" y="2040"/>
                  <a:pt x="1048" y="2037"/>
                </a:cubicBezTo>
                <a:cubicBezTo>
                  <a:pt x="1049" y="2036"/>
                  <a:pt x="1050" y="2035"/>
                  <a:pt x="1051" y="2034"/>
                </a:cubicBezTo>
                <a:cubicBezTo>
                  <a:pt x="1052" y="2033"/>
                  <a:pt x="1054" y="2032"/>
                  <a:pt x="1055" y="2031"/>
                </a:cubicBezTo>
                <a:cubicBezTo>
                  <a:pt x="1056" y="2030"/>
                  <a:pt x="1056" y="2029"/>
                  <a:pt x="1057" y="2028"/>
                </a:cubicBezTo>
                <a:cubicBezTo>
                  <a:pt x="1058" y="2027"/>
                  <a:pt x="1060" y="2026"/>
                  <a:pt x="1062" y="2024"/>
                </a:cubicBezTo>
                <a:cubicBezTo>
                  <a:pt x="1063" y="2023"/>
                  <a:pt x="1065" y="2022"/>
                  <a:pt x="1066" y="2020"/>
                </a:cubicBezTo>
                <a:cubicBezTo>
                  <a:pt x="1069" y="2018"/>
                  <a:pt x="1071" y="2015"/>
                  <a:pt x="1073" y="2013"/>
                </a:cubicBezTo>
                <a:cubicBezTo>
                  <a:pt x="1075" y="2010"/>
                  <a:pt x="1079" y="2008"/>
                  <a:pt x="1081" y="2005"/>
                </a:cubicBezTo>
                <a:cubicBezTo>
                  <a:pt x="1081" y="2003"/>
                  <a:pt x="1083" y="2002"/>
                  <a:pt x="1084" y="2000"/>
                </a:cubicBezTo>
                <a:cubicBezTo>
                  <a:pt x="1085" y="1999"/>
                  <a:pt x="1085" y="1998"/>
                  <a:pt x="1086" y="1996"/>
                </a:cubicBezTo>
                <a:cubicBezTo>
                  <a:pt x="1089" y="1993"/>
                  <a:pt x="1091" y="1989"/>
                  <a:pt x="1093" y="1985"/>
                </a:cubicBezTo>
                <a:cubicBezTo>
                  <a:pt x="1094" y="1983"/>
                  <a:pt x="1095" y="1982"/>
                  <a:pt x="1096" y="1981"/>
                </a:cubicBezTo>
                <a:cubicBezTo>
                  <a:pt x="1097" y="1979"/>
                  <a:pt x="1098" y="1977"/>
                  <a:pt x="1099" y="1975"/>
                </a:cubicBezTo>
                <a:cubicBezTo>
                  <a:pt x="1101" y="1973"/>
                  <a:pt x="1103" y="1970"/>
                  <a:pt x="1104" y="1967"/>
                </a:cubicBezTo>
                <a:cubicBezTo>
                  <a:pt x="1105" y="1965"/>
                  <a:pt x="1106" y="1963"/>
                  <a:pt x="1107" y="1961"/>
                </a:cubicBezTo>
                <a:cubicBezTo>
                  <a:pt x="1108" y="1959"/>
                  <a:pt x="1108" y="1957"/>
                  <a:pt x="1109" y="1956"/>
                </a:cubicBezTo>
                <a:cubicBezTo>
                  <a:pt x="1110" y="1954"/>
                  <a:pt x="1111" y="1953"/>
                  <a:pt x="1111" y="1951"/>
                </a:cubicBezTo>
                <a:cubicBezTo>
                  <a:pt x="1114" y="1948"/>
                  <a:pt x="1115" y="1944"/>
                  <a:pt x="1116" y="1940"/>
                </a:cubicBezTo>
                <a:cubicBezTo>
                  <a:pt x="1117" y="1939"/>
                  <a:pt x="1117" y="1937"/>
                  <a:pt x="1117" y="1936"/>
                </a:cubicBezTo>
                <a:cubicBezTo>
                  <a:pt x="1118" y="1935"/>
                  <a:pt x="1119" y="1933"/>
                  <a:pt x="1120" y="1932"/>
                </a:cubicBezTo>
                <a:cubicBezTo>
                  <a:pt x="1121" y="1931"/>
                  <a:pt x="1122" y="1931"/>
                  <a:pt x="1123" y="1929"/>
                </a:cubicBezTo>
                <a:cubicBezTo>
                  <a:pt x="1124" y="1928"/>
                  <a:pt x="1125" y="1927"/>
                  <a:pt x="1126" y="1926"/>
                </a:cubicBezTo>
                <a:cubicBezTo>
                  <a:pt x="1126" y="1925"/>
                  <a:pt x="1127" y="1924"/>
                  <a:pt x="1128" y="1923"/>
                </a:cubicBezTo>
                <a:cubicBezTo>
                  <a:pt x="1129" y="1921"/>
                  <a:pt x="1129" y="1920"/>
                  <a:pt x="1130" y="1918"/>
                </a:cubicBezTo>
                <a:cubicBezTo>
                  <a:pt x="1132" y="1915"/>
                  <a:pt x="1134" y="1912"/>
                  <a:pt x="1136" y="1908"/>
                </a:cubicBezTo>
                <a:cubicBezTo>
                  <a:pt x="1137" y="1907"/>
                  <a:pt x="1137" y="1905"/>
                  <a:pt x="1137" y="1904"/>
                </a:cubicBezTo>
                <a:cubicBezTo>
                  <a:pt x="1138" y="1902"/>
                  <a:pt x="1137" y="1900"/>
                  <a:pt x="1138" y="1899"/>
                </a:cubicBezTo>
                <a:cubicBezTo>
                  <a:pt x="1138" y="1896"/>
                  <a:pt x="1138" y="1893"/>
                  <a:pt x="1139" y="1890"/>
                </a:cubicBezTo>
                <a:cubicBezTo>
                  <a:pt x="1139" y="1888"/>
                  <a:pt x="1141" y="1887"/>
                  <a:pt x="1143" y="1886"/>
                </a:cubicBezTo>
                <a:cubicBezTo>
                  <a:pt x="1144" y="1886"/>
                  <a:pt x="1149" y="1887"/>
                  <a:pt x="1149" y="1886"/>
                </a:cubicBezTo>
                <a:cubicBezTo>
                  <a:pt x="1148" y="1885"/>
                  <a:pt x="1147" y="1885"/>
                  <a:pt x="1147" y="1885"/>
                </a:cubicBezTo>
                <a:cubicBezTo>
                  <a:pt x="1146" y="1885"/>
                  <a:pt x="1146" y="1884"/>
                  <a:pt x="1145" y="1884"/>
                </a:cubicBezTo>
                <a:cubicBezTo>
                  <a:pt x="1144" y="1883"/>
                  <a:pt x="1143" y="1883"/>
                  <a:pt x="1143" y="1882"/>
                </a:cubicBezTo>
                <a:cubicBezTo>
                  <a:pt x="1142" y="1881"/>
                  <a:pt x="1142" y="1879"/>
                  <a:pt x="1142" y="1878"/>
                </a:cubicBezTo>
                <a:cubicBezTo>
                  <a:pt x="1142" y="1877"/>
                  <a:pt x="1142" y="1877"/>
                  <a:pt x="1142" y="1876"/>
                </a:cubicBezTo>
                <a:cubicBezTo>
                  <a:pt x="1142" y="1875"/>
                  <a:pt x="1142" y="1875"/>
                  <a:pt x="1142" y="1874"/>
                </a:cubicBezTo>
                <a:cubicBezTo>
                  <a:pt x="1141" y="1873"/>
                  <a:pt x="1141" y="1871"/>
                  <a:pt x="1142" y="1869"/>
                </a:cubicBezTo>
                <a:cubicBezTo>
                  <a:pt x="1142" y="1868"/>
                  <a:pt x="1143" y="1867"/>
                  <a:pt x="1143" y="1865"/>
                </a:cubicBezTo>
                <a:cubicBezTo>
                  <a:pt x="1143" y="1864"/>
                  <a:pt x="1143" y="1863"/>
                  <a:pt x="1144" y="1862"/>
                </a:cubicBezTo>
                <a:cubicBezTo>
                  <a:pt x="1144" y="1861"/>
                  <a:pt x="1145" y="1861"/>
                  <a:pt x="1145" y="1860"/>
                </a:cubicBezTo>
                <a:cubicBezTo>
                  <a:pt x="1146" y="1859"/>
                  <a:pt x="1146" y="1858"/>
                  <a:pt x="1145" y="1858"/>
                </a:cubicBezTo>
                <a:cubicBezTo>
                  <a:pt x="1144" y="1857"/>
                  <a:pt x="1143" y="1857"/>
                  <a:pt x="1142" y="1857"/>
                </a:cubicBezTo>
                <a:cubicBezTo>
                  <a:pt x="1142" y="1857"/>
                  <a:pt x="1142" y="1856"/>
                  <a:pt x="1141" y="1856"/>
                </a:cubicBezTo>
                <a:cubicBezTo>
                  <a:pt x="1141" y="1856"/>
                  <a:pt x="1141" y="1856"/>
                  <a:pt x="1140" y="1856"/>
                </a:cubicBezTo>
                <a:cubicBezTo>
                  <a:pt x="1139" y="1856"/>
                  <a:pt x="1138" y="1855"/>
                  <a:pt x="1136" y="1854"/>
                </a:cubicBezTo>
                <a:cubicBezTo>
                  <a:pt x="1135" y="1854"/>
                  <a:pt x="1133" y="1855"/>
                  <a:pt x="1133" y="1856"/>
                </a:cubicBezTo>
                <a:cubicBezTo>
                  <a:pt x="1132" y="1858"/>
                  <a:pt x="1131" y="1860"/>
                  <a:pt x="1129" y="1861"/>
                </a:cubicBezTo>
                <a:cubicBezTo>
                  <a:pt x="1128" y="1861"/>
                  <a:pt x="1127" y="1861"/>
                  <a:pt x="1127" y="1861"/>
                </a:cubicBezTo>
                <a:cubicBezTo>
                  <a:pt x="1125" y="1862"/>
                  <a:pt x="1123" y="1862"/>
                  <a:pt x="1121" y="1863"/>
                </a:cubicBezTo>
                <a:cubicBezTo>
                  <a:pt x="1119" y="1863"/>
                  <a:pt x="1117" y="1863"/>
                  <a:pt x="1116" y="1864"/>
                </a:cubicBezTo>
                <a:cubicBezTo>
                  <a:pt x="1115" y="1864"/>
                  <a:pt x="1114" y="1865"/>
                  <a:pt x="1112" y="1865"/>
                </a:cubicBezTo>
                <a:cubicBezTo>
                  <a:pt x="1111" y="1866"/>
                  <a:pt x="1109" y="1866"/>
                  <a:pt x="1107" y="1867"/>
                </a:cubicBezTo>
                <a:cubicBezTo>
                  <a:pt x="1107" y="1867"/>
                  <a:pt x="1106" y="1867"/>
                  <a:pt x="1105" y="1868"/>
                </a:cubicBezTo>
                <a:cubicBezTo>
                  <a:pt x="1105" y="1868"/>
                  <a:pt x="1104" y="1868"/>
                  <a:pt x="1103" y="1868"/>
                </a:cubicBezTo>
                <a:cubicBezTo>
                  <a:pt x="1102" y="1869"/>
                  <a:pt x="1100" y="1869"/>
                  <a:pt x="1099" y="1870"/>
                </a:cubicBezTo>
                <a:cubicBezTo>
                  <a:pt x="1097" y="1870"/>
                  <a:pt x="1095" y="1870"/>
                  <a:pt x="1094" y="1870"/>
                </a:cubicBezTo>
                <a:cubicBezTo>
                  <a:pt x="1092" y="1870"/>
                  <a:pt x="1091" y="1870"/>
                  <a:pt x="1090" y="1870"/>
                </a:cubicBezTo>
                <a:cubicBezTo>
                  <a:pt x="1087" y="1870"/>
                  <a:pt x="1085" y="1870"/>
                  <a:pt x="1082" y="1870"/>
                </a:cubicBezTo>
                <a:cubicBezTo>
                  <a:pt x="1078" y="1870"/>
                  <a:pt x="1073" y="1870"/>
                  <a:pt x="1069" y="1871"/>
                </a:cubicBezTo>
                <a:cubicBezTo>
                  <a:pt x="1067" y="1872"/>
                  <a:pt x="1065" y="1873"/>
                  <a:pt x="1064" y="1874"/>
                </a:cubicBezTo>
                <a:cubicBezTo>
                  <a:pt x="1062" y="1875"/>
                  <a:pt x="1060" y="1877"/>
                  <a:pt x="1058" y="1878"/>
                </a:cubicBezTo>
                <a:cubicBezTo>
                  <a:pt x="1055" y="1879"/>
                  <a:pt x="1052" y="1881"/>
                  <a:pt x="1049" y="1881"/>
                </a:cubicBezTo>
                <a:cubicBezTo>
                  <a:pt x="1047" y="1881"/>
                  <a:pt x="1046" y="1879"/>
                  <a:pt x="1044" y="1878"/>
                </a:cubicBezTo>
                <a:cubicBezTo>
                  <a:pt x="1043" y="1878"/>
                  <a:pt x="1041" y="1878"/>
                  <a:pt x="1040" y="1878"/>
                </a:cubicBezTo>
                <a:cubicBezTo>
                  <a:pt x="1038" y="1878"/>
                  <a:pt x="1037" y="1879"/>
                  <a:pt x="1035" y="1880"/>
                </a:cubicBezTo>
                <a:cubicBezTo>
                  <a:pt x="1033" y="1881"/>
                  <a:pt x="1030" y="1881"/>
                  <a:pt x="1028" y="1883"/>
                </a:cubicBezTo>
                <a:cubicBezTo>
                  <a:pt x="1025" y="1885"/>
                  <a:pt x="1022" y="1886"/>
                  <a:pt x="1018" y="1886"/>
                </a:cubicBezTo>
                <a:cubicBezTo>
                  <a:pt x="1015" y="1886"/>
                  <a:pt x="1012" y="1887"/>
                  <a:pt x="1009" y="1886"/>
                </a:cubicBezTo>
                <a:cubicBezTo>
                  <a:pt x="1007" y="1885"/>
                  <a:pt x="1004" y="1883"/>
                  <a:pt x="1002" y="1881"/>
                </a:cubicBezTo>
                <a:cubicBezTo>
                  <a:pt x="1000" y="1879"/>
                  <a:pt x="998" y="1877"/>
                  <a:pt x="996" y="1875"/>
                </a:cubicBezTo>
                <a:cubicBezTo>
                  <a:pt x="996" y="1874"/>
                  <a:pt x="995" y="1873"/>
                  <a:pt x="994" y="1872"/>
                </a:cubicBezTo>
                <a:cubicBezTo>
                  <a:pt x="993" y="1871"/>
                  <a:pt x="992" y="1869"/>
                  <a:pt x="992" y="1868"/>
                </a:cubicBezTo>
                <a:cubicBezTo>
                  <a:pt x="991" y="1867"/>
                  <a:pt x="990" y="1866"/>
                  <a:pt x="989" y="1866"/>
                </a:cubicBezTo>
                <a:cubicBezTo>
                  <a:pt x="988" y="1865"/>
                  <a:pt x="987" y="1864"/>
                  <a:pt x="985" y="1863"/>
                </a:cubicBezTo>
                <a:cubicBezTo>
                  <a:pt x="984" y="1863"/>
                  <a:pt x="982" y="1863"/>
                  <a:pt x="981" y="1863"/>
                </a:cubicBezTo>
                <a:cubicBezTo>
                  <a:pt x="980" y="1863"/>
                  <a:pt x="980" y="1862"/>
                  <a:pt x="979" y="1863"/>
                </a:cubicBezTo>
                <a:cubicBezTo>
                  <a:pt x="978" y="1863"/>
                  <a:pt x="978" y="1863"/>
                  <a:pt x="977" y="1863"/>
                </a:cubicBezTo>
                <a:cubicBezTo>
                  <a:pt x="976" y="1863"/>
                  <a:pt x="976" y="1863"/>
                  <a:pt x="977" y="1862"/>
                </a:cubicBezTo>
                <a:cubicBezTo>
                  <a:pt x="977" y="1862"/>
                  <a:pt x="978" y="1862"/>
                  <a:pt x="979" y="1862"/>
                </a:cubicBezTo>
                <a:cubicBezTo>
                  <a:pt x="980" y="1861"/>
                  <a:pt x="981" y="1861"/>
                  <a:pt x="982" y="1860"/>
                </a:cubicBezTo>
                <a:cubicBezTo>
                  <a:pt x="983" y="1859"/>
                  <a:pt x="984" y="1858"/>
                  <a:pt x="985" y="1857"/>
                </a:cubicBezTo>
                <a:cubicBezTo>
                  <a:pt x="987" y="1857"/>
                  <a:pt x="988" y="1856"/>
                  <a:pt x="989" y="1856"/>
                </a:cubicBezTo>
                <a:cubicBezTo>
                  <a:pt x="991" y="1855"/>
                  <a:pt x="991" y="1852"/>
                  <a:pt x="991" y="1850"/>
                </a:cubicBezTo>
                <a:cubicBezTo>
                  <a:pt x="991" y="1848"/>
                  <a:pt x="990" y="1846"/>
                  <a:pt x="989" y="1844"/>
                </a:cubicBezTo>
                <a:cubicBezTo>
                  <a:pt x="988" y="1842"/>
                  <a:pt x="987" y="1841"/>
                  <a:pt x="986" y="1841"/>
                </a:cubicBezTo>
                <a:cubicBezTo>
                  <a:pt x="985" y="1840"/>
                  <a:pt x="984" y="1839"/>
                  <a:pt x="983" y="1837"/>
                </a:cubicBezTo>
                <a:cubicBezTo>
                  <a:pt x="982" y="1836"/>
                  <a:pt x="981" y="1838"/>
                  <a:pt x="980" y="1838"/>
                </a:cubicBezTo>
                <a:cubicBezTo>
                  <a:pt x="979" y="1838"/>
                  <a:pt x="977" y="1837"/>
                  <a:pt x="977" y="1836"/>
                </a:cubicBezTo>
                <a:cubicBezTo>
                  <a:pt x="976" y="1835"/>
                  <a:pt x="975" y="1834"/>
                  <a:pt x="974" y="1833"/>
                </a:cubicBezTo>
                <a:cubicBezTo>
                  <a:pt x="974" y="1831"/>
                  <a:pt x="973" y="1831"/>
                  <a:pt x="972" y="1830"/>
                </a:cubicBezTo>
                <a:cubicBezTo>
                  <a:pt x="970" y="1829"/>
                  <a:pt x="970" y="1828"/>
                  <a:pt x="970" y="1827"/>
                </a:cubicBezTo>
                <a:cubicBezTo>
                  <a:pt x="970" y="1825"/>
                  <a:pt x="969" y="1824"/>
                  <a:pt x="968" y="1823"/>
                </a:cubicBezTo>
                <a:cubicBezTo>
                  <a:pt x="967" y="1821"/>
                  <a:pt x="965" y="1818"/>
                  <a:pt x="962" y="1817"/>
                </a:cubicBezTo>
                <a:cubicBezTo>
                  <a:pt x="960" y="1816"/>
                  <a:pt x="957" y="1816"/>
                  <a:pt x="955" y="1814"/>
                </a:cubicBezTo>
                <a:cubicBezTo>
                  <a:pt x="954" y="1812"/>
                  <a:pt x="953" y="1810"/>
                  <a:pt x="953" y="1809"/>
                </a:cubicBezTo>
                <a:cubicBezTo>
                  <a:pt x="952" y="1808"/>
                  <a:pt x="952" y="1808"/>
                  <a:pt x="951" y="1807"/>
                </a:cubicBezTo>
                <a:cubicBezTo>
                  <a:pt x="951" y="1806"/>
                  <a:pt x="951" y="1806"/>
                  <a:pt x="950" y="1805"/>
                </a:cubicBezTo>
                <a:cubicBezTo>
                  <a:pt x="949" y="1804"/>
                  <a:pt x="948" y="1803"/>
                  <a:pt x="947" y="1802"/>
                </a:cubicBezTo>
                <a:cubicBezTo>
                  <a:pt x="944" y="1801"/>
                  <a:pt x="941" y="1800"/>
                  <a:pt x="939" y="1798"/>
                </a:cubicBezTo>
                <a:cubicBezTo>
                  <a:pt x="937" y="1796"/>
                  <a:pt x="934" y="1795"/>
                  <a:pt x="931" y="1795"/>
                </a:cubicBezTo>
                <a:cubicBezTo>
                  <a:pt x="929" y="1795"/>
                  <a:pt x="926" y="1795"/>
                  <a:pt x="925" y="1792"/>
                </a:cubicBezTo>
                <a:cubicBezTo>
                  <a:pt x="925" y="1791"/>
                  <a:pt x="924" y="1790"/>
                  <a:pt x="924" y="1789"/>
                </a:cubicBezTo>
                <a:cubicBezTo>
                  <a:pt x="924" y="1789"/>
                  <a:pt x="923" y="1789"/>
                  <a:pt x="923" y="1788"/>
                </a:cubicBezTo>
                <a:cubicBezTo>
                  <a:pt x="922" y="1787"/>
                  <a:pt x="922" y="1785"/>
                  <a:pt x="921" y="1785"/>
                </a:cubicBezTo>
                <a:cubicBezTo>
                  <a:pt x="920" y="1784"/>
                  <a:pt x="919" y="1787"/>
                  <a:pt x="919" y="1788"/>
                </a:cubicBezTo>
                <a:cubicBezTo>
                  <a:pt x="920" y="1789"/>
                  <a:pt x="921" y="1790"/>
                  <a:pt x="920" y="1791"/>
                </a:cubicBezTo>
                <a:cubicBezTo>
                  <a:pt x="920" y="1792"/>
                  <a:pt x="919" y="1792"/>
                  <a:pt x="919" y="1792"/>
                </a:cubicBezTo>
                <a:cubicBezTo>
                  <a:pt x="918" y="1792"/>
                  <a:pt x="918" y="1791"/>
                  <a:pt x="918" y="1790"/>
                </a:cubicBezTo>
                <a:cubicBezTo>
                  <a:pt x="918" y="1789"/>
                  <a:pt x="917" y="1788"/>
                  <a:pt x="916" y="1787"/>
                </a:cubicBezTo>
                <a:cubicBezTo>
                  <a:pt x="915" y="1787"/>
                  <a:pt x="914" y="1785"/>
                  <a:pt x="913" y="1784"/>
                </a:cubicBezTo>
                <a:cubicBezTo>
                  <a:pt x="913" y="1783"/>
                  <a:pt x="914" y="1781"/>
                  <a:pt x="913" y="1780"/>
                </a:cubicBezTo>
                <a:cubicBezTo>
                  <a:pt x="912" y="1778"/>
                  <a:pt x="911" y="1777"/>
                  <a:pt x="911" y="1776"/>
                </a:cubicBezTo>
                <a:cubicBezTo>
                  <a:pt x="910" y="1774"/>
                  <a:pt x="908" y="1773"/>
                  <a:pt x="908" y="1771"/>
                </a:cubicBezTo>
                <a:cubicBezTo>
                  <a:pt x="908" y="1769"/>
                  <a:pt x="908" y="1768"/>
                  <a:pt x="908" y="1767"/>
                </a:cubicBezTo>
                <a:cubicBezTo>
                  <a:pt x="908" y="1762"/>
                  <a:pt x="907" y="1758"/>
                  <a:pt x="905" y="1753"/>
                </a:cubicBezTo>
                <a:cubicBezTo>
                  <a:pt x="904" y="1750"/>
                  <a:pt x="903" y="1748"/>
                  <a:pt x="902" y="1745"/>
                </a:cubicBezTo>
                <a:cubicBezTo>
                  <a:pt x="900" y="1743"/>
                  <a:pt x="900" y="1740"/>
                  <a:pt x="898" y="1737"/>
                </a:cubicBezTo>
                <a:cubicBezTo>
                  <a:pt x="898" y="1736"/>
                  <a:pt x="897" y="1735"/>
                  <a:pt x="896" y="1734"/>
                </a:cubicBezTo>
                <a:cubicBezTo>
                  <a:pt x="896" y="1733"/>
                  <a:pt x="895" y="1732"/>
                  <a:pt x="894" y="1732"/>
                </a:cubicBezTo>
                <a:cubicBezTo>
                  <a:pt x="893" y="1731"/>
                  <a:pt x="893" y="1731"/>
                  <a:pt x="892" y="1731"/>
                </a:cubicBezTo>
                <a:cubicBezTo>
                  <a:pt x="892" y="1731"/>
                  <a:pt x="892" y="1730"/>
                  <a:pt x="891" y="1730"/>
                </a:cubicBezTo>
                <a:cubicBezTo>
                  <a:pt x="890" y="1728"/>
                  <a:pt x="888" y="1728"/>
                  <a:pt x="886" y="1727"/>
                </a:cubicBezTo>
                <a:cubicBezTo>
                  <a:pt x="885" y="1726"/>
                  <a:pt x="884" y="1726"/>
                  <a:pt x="884" y="1725"/>
                </a:cubicBezTo>
                <a:cubicBezTo>
                  <a:pt x="882" y="1724"/>
                  <a:pt x="881" y="1723"/>
                  <a:pt x="880" y="1722"/>
                </a:cubicBezTo>
                <a:cubicBezTo>
                  <a:pt x="877" y="1720"/>
                  <a:pt x="875" y="1719"/>
                  <a:pt x="873" y="1716"/>
                </a:cubicBezTo>
                <a:cubicBezTo>
                  <a:pt x="873" y="1714"/>
                  <a:pt x="872" y="1713"/>
                  <a:pt x="871" y="1711"/>
                </a:cubicBezTo>
                <a:cubicBezTo>
                  <a:pt x="871" y="1710"/>
                  <a:pt x="871" y="1708"/>
                  <a:pt x="871" y="1707"/>
                </a:cubicBezTo>
                <a:cubicBezTo>
                  <a:pt x="870" y="1706"/>
                  <a:pt x="870" y="1704"/>
                  <a:pt x="870" y="1703"/>
                </a:cubicBezTo>
                <a:cubicBezTo>
                  <a:pt x="870" y="1701"/>
                  <a:pt x="870" y="1700"/>
                  <a:pt x="869" y="1698"/>
                </a:cubicBezTo>
                <a:cubicBezTo>
                  <a:pt x="869" y="1693"/>
                  <a:pt x="870" y="1687"/>
                  <a:pt x="869" y="1681"/>
                </a:cubicBezTo>
                <a:cubicBezTo>
                  <a:pt x="869" y="1680"/>
                  <a:pt x="869" y="1678"/>
                  <a:pt x="868" y="1677"/>
                </a:cubicBezTo>
                <a:cubicBezTo>
                  <a:pt x="868" y="1676"/>
                  <a:pt x="868" y="1674"/>
                  <a:pt x="868" y="1673"/>
                </a:cubicBezTo>
                <a:cubicBezTo>
                  <a:pt x="868" y="1671"/>
                  <a:pt x="867" y="1668"/>
                  <a:pt x="869" y="1671"/>
                </a:cubicBezTo>
                <a:cubicBezTo>
                  <a:pt x="870" y="1671"/>
                  <a:pt x="870" y="1672"/>
                  <a:pt x="871" y="1672"/>
                </a:cubicBezTo>
                <a:cubicBezTo>
                  <a:pt x="871" y="1672"/>
                  <a:pt x="871" y="1672"/>
                  <a:pt x="871" y="1672"/>
                </a:cubicBezTo>
                <a:cubicBezTo>
                  <a:pt x="871" y="1672"/>
                  <a:pt x="870" y="1670"/>
                  <a:pt x="870" y="1669"/>
                </a:cubicBezTo>
                <a:cubicBezTo>
                  <a:pt x="869" y="1669"/>
                  <a:pt x="869" y="1668"/>
                  <a:pt x="868" y="1667"/>
                </a:cubicBezTo>
                <a:cubicBezTo>
                  <a:pt x="868" y="1667"/>
                  <a:pt x="867" y="1667"/>
                  <a:pt x="867" y="1667"/>
                </a:cubicBezTo>
                <a:cubicBezTo>
                  <a:pt x="865" y="1666"/>
                  <a:pt x="864" y="1663"/>
                  <a:pt x="863" y="1661"/>
                </a:cubicBezTo>
                <a:cubicBezTo>
                  <a:pt x="863" y="1660"/>
                  <a:pt x="862" y="1658"/>
                  <a:pt x="862" y="1657"/>
                </a:cubicBezTo>
                <a:cubicBezTo>
                  <a:pt x="862" y="1656"/>
                  <a:pt x="863" y="1656"/>
                  <a:pt x="863" y="1655"/>
                </a:cubicBezTo>
                <a:cubicBezTo>
                  <a:pt x="863" y="1654"/>
                  <a:pt x="863" y="1653"/>
                  <a:pt x="862" y="1653"/>
                </a:cubicBezTo>
                <a:cubicBezTo>
                  <a:pt x="862" y="1651"/>
                  <a:pt x="860" y="1650"/>
                  <a:pt x="859" y="1649"/>
                </a:cubicBezTo>
                <a:cubicBezTo>
                  <a:pt x="858" y="1648"/>
                  <a:pt x="857" y="1647"/>
                  <a:pt x="856" y="1646"/>
                </a:cubicBezTo>
                <a:cubicBezTo>
                  <a:pt x="853" y="1645"/>
                  <a:pt x="851" y="1642"/>
                  <a:pt x="849" y="1641"/>
                </a:cubicBezTo>
                <a:cubicBezTo>
                  <a:pt x="848" y="1640"/>
                  <a:pt x="846" y="1639"/>
                  <a:pt x="845" y="1638"/>
                </a:cubicBezTo>
                <a:cubicBezTo>
                  <a:pt x="844" y="1637"/>
                  <a:pt x="843" y="1636"/>
                  <a:pt x="842" y="1635"/>
                </a:cubicBezTo>
                <a:cubicBezTo>
                  <a:pt x="840" y="1634"/>
                  <a:pt x="839" y="1631"/>
                  <a:pt x="838" y="1628"/>
                </a:cubicBezTo>
                <a:cubicBezTo>
                  <a:pt x="837" y="1626"/>
                  <a:pt x="837" y="1622"/>
                  <a:pt x="836" y="1620"/>
                </a:cubicBezTo>
                <a:cubicBezTo>
                  <a:pt x="836" y="1618"/>
                  <a:pt x="835" y="1617"/>
                  <a:pt x="835" y="1615"/>
                </a:cubicBezTo>
                <a:cubicBezTo>
                  <a:pt x="835" y="1614"/>
                  <a:pt x="834" y="1612"/>
                  <a:pt x="835" y="1611"/>
                </a:cubicBezTo>
                <a:cubicBezTo>
                  <a:pt x="835" y="1610"/>
                  <a:pt x="837" y="1612"/>
                  <a:pt x="838" y="1612"/>
                </a:cubicBezTo>
                <a:cubicBezTo>
                  <a:pt x="840" y="1612"/>
                  <a:pt x="839" y="1610"/>
                  <a:pt x="838" y="1610"/>
                </a:cubicBezTo>
                <a:cubicBezTo>
                  <a:pt x="837" y="1609"/>
                  <a:pt x="836" y="1608"/>
                  <a:pt x="835" y="1608"/>
                </a:cubicBezTo>
                <a:cubicBezTo>
                  <a:pt x="834" y="1607"/>
                  <a:pt x="833" y="1606"/>
                  <a:pt x="833" y="1606"/>
                </a:cubicBezTo>
                <a:cubicBezTo>
                  <a:pt x="832" y="1605"/>
                  <a:pt x="832" y="1604"/>
                  <a:pt x="832" y="1603"/>
                </a:cubicBezTo>
                <a:cubicBezTo>
                  <a:pt x="830" y="1601"/>
                  <a:pt x="829" y="1601"/>
                  <a:pt x="828" y="1599"/>
                </a:cubicBezTo>
                <a:cubicBezTo>
                  <a:pt x="827" y="1598"/>
                  <a:pt x="827" y="1596"/>
                  <a:pt x="826" y="1594"/>
                </a:cubicBezTo>
                <a:cubicBezTo>
                  <a:pt x="825" y="1593"/>
                  <a:pt x="824" y="1591"/>
                  <a:pt x="824" y="1590"/>
                </a:cubicBezTo>
                <a:cubicBezTo>
                  <a:pt x="822" y="1586"/>
                  <a:pt x="821" y="1583"/>
                  <a:pt x="819" y="1580"/>
                </a:cubicBezTo>
                <a:cubicBezTo>
                  <a:pt x="818" y="1579"/>
                  <a:pt x="818" y="1577"/>
                  <a:pt x="817" y="1576"/>
                </a:cubicBezTo>
                <a:cubicBezTo>
                  <a:pt x="816" y="1574"/>
                  <a:pt x="815" y="1573"/>
                  <a:pt x="814" y="1572"/>
                </a:cubicBezTo>
                <a:cubicBezTo>
                  <a:pt x="813" y="1568"/>
                  <a:pt x="811" y="1565"/>
                  <a:pt x="809" y="1562"/>
                </a:cubicBezTo>
                <a:cubicBezTo>
                  <a:pt x="808" y="1561"/>
                  <a:pt x="807" y="1560"/>
                  <a:pt x="807" y="1558"/>
                </a:cubicBezTo>
                <a:cubicBezTo>
                  <a:pt x="806" y="1557"/>
                  <a:pt x="805" y="1556"/>
                  <a:pt x="805" y="1555"/>
                </a:cubicBezTo>
                <a:cubicBezTo>
                  <a:pt x="804" y="1553"/>
                  <a:pt x="805" y="1551"/>
                  <a:pt x="805" y="1550"/>
                </a:cubicBezTo>
                <a:cubicBezTo>
                  <a:pt x="805" y="1548"/>
                  <a:pt x="804" y="1546"/>
                  <a:pt x="804" y="1544"/>
                </a:cubicBezTo>
                <a:cubicBezTo>
                  <a:pt x="803" y="1542"/>
                  <a:pt x="803" y="1541"/>
                  <a:pt x="802" y="1539"/>
                </a:cubicBezTo>
                <a:cubicBezTo>
                  <a:pt x="801" y="1538"/>
                  <a:pt x="800" y="1537"/>
                  <a:pt x="800" y="1535"/>
                </a:cubicBezTo>
                <a:cubicBezTo>
                  <a:pt x="799" y="1534"/>
                  <a:pt x="799" y="1532"/>
                  <a:pt x="798" y="1530"/>
                </a:cubicBezTo>
                <a:cubicBezTo>
                  <a:pt x="797" y="1529"/>
                  <a:pt x="797" y="1528"/>
                  <a:pt x="796" y="1527"/>
                </a:cubicBezTo>
                <a:cubicBezTo>
                  <a:pt x="794" y="1525"/>
                  <a:pt x="791" y="1523"/>
                  <a:pt x="789" y="1521"/>
                </a:cubicBezTo>
                <a:cubicBezTo>
                  <a:pt x="787" y="1519"/>
                  <a:pt x="785" y="1516"/>
                  <a:pt x="783" y="1514"/>
                </a:cubicBezTo>
                <a:cubicBezTo>
                  <a:pt x="782" y="1512"/>
                  <a:pt x="782" y="1511"/>
                  <a:pt x="781" y="1509"/>
                </a:cubicBezTo>
                <a:cubicBezTo>
                  <a:pt x="781" y="1508"/>
                  <a:pt x="780" y="1506"/>
                  <a:pt x="780" y="1505"/>
                </a:cubicBezTo>
                <a:cubicBezTo>
                  <a:pt x="779" y="1503"/>
                  <a:pt x="779" y="1502"/>
                  <a:pt x="778" y="1500"/>
                </a:cubicBezTo>
                <a:cubicBezTo>
                  <a:pt x="777" y="1499"/>
                  <a:pt x="776" y="1498"/>
                  <a:pt x="776" y="1497"/>
                </a:cubicBezTo>
                <a:cubicBezTo>
                  <a:pt x="775" y="1495"/>
                  <a:pt x="774" y="1495"/>
                  <a:pt x="773" y="1494"/>
                </a:cubicBezTo>
                <a:cubicBezTo>
                  <a:pt x="773" y="1492"/>
                  <a:pt x="773" y="1491"/>
                  <a:pt x="774" y="1490"/>
                </a:cubicBezTo>
                <a:cubicBezTo>
                  <a:pt x="775" y="1489"/>
                  <a:pt x="775" y="1487"/>
                  <a:pt x="775" y="1486"/>
                </a:cubicBezTo>
                <a:cubicBezTo>
                  <a:pt x="776" y="1485"/>
                  <a:pt x="777" y="1484"/>
                  <a:pt x="778" y="1486"/>
                </a:cubicBezTo>
                <a:cubicBezTo>
                  <a:pt x="778" y="1486"/>
                  <a:pt x="778" y="1487"/>
                  <a:pt x="778" y="1488"/>
                </a:cubicBezTo>
                <a:cubicBezTo>
                  <a:pt x="778" y="1489"/>
                  <a:pt x="779" y="1489"/>
                  <a:pt x="779" y="1490"/>
                </a:cubicBezTo>
                <a:cubicBezTo>
                  <a:pt x="780" y="1491"/>
                  <a:pt x="779" y="1492"/>
                  <a:pt x="779" y="1494"/>
                </a:cubicBezTo>
                <a:cubicBezTo>
                  <a:pt x="779" y="1495"/>
                  <a:pt x="781" y="1495"/>
                  <a:pt x="781" y="1496"/>
                </a:cubicBezTo>
                <a:cubicBezTo>
                  <a:pt x="782" y="1498"/>
                  <a:pt x="782" y="1499"/>
                  <a:pt x="783" y="1500"/>
                </a:cubicBezTo>
                <a:cubicBezTo>
                  <a:pt x="785" y="1501"/>
                  <a:pt x="788" y="1502"/>
                  <a:pt x="789" y="1505"/>
                </a:cubicBezTo>
                <a:cubicBezTo>
                  <a:pt x="790" y="1508"/>
                  <a:pt x="789" y="1511"/>
                  <a:pt x="790" y="1514"/>
                </a:cubicBezTo>
                <a:cubicBezTo>
                  <a:pt x="791" y="1515"/>
                  <a:pt x="792" y="1516"/>
                  <a:pt x="792" y="1517"/>
                </a:cubicBezTo>
                <a:cubicBezTo>
                  <a:pt x="794" y="1518"/>
                  <a:pt x="795" y="1519"/>
                  <a:pt x="796" y="1521"/>
                </a:cubicBezTo>
                <a:cubicBezTo>
                  <a:pt x="798" y="1522"/>
                  <a:pt x="799" y="1523"/>
                  <a:pt x="801" y="1524"/>
                </a:cubicBezTo>
                <a:cubicBezTo>
                  <a:pt x="802" y="1525"/>
                  <a:pt x="803" y="1527"/>
                  <a:pt x="804" y="1528"/>
                </a:cubicBezTo>
                <a:cubicBezTo>
                  <a:pt x="805" y="1529"/>
                  <a:pt x="806" y="1530"/>
                  <a:pt x="808" y="1530"/>
                </a:cubicBezTo>
                <a:cubicBezTo>
                  <a:pt x="808" y="1531"/>
                  <a:pt x="810" y="1533"/>
                  <a:pt x="811" y="1532"/>
                </a:cubicBezTo>
                <a:cubicBezTo>
                  <a:pt x="811" y="1531"/>
                  <a:pt x="811" y="1530"/>
                  <a:pt x="811" y="1530"/>
                </a:cubicBezTo>
                <a:cubicBezTo>
                  <a:pt x="812" y="1529"/>
                  <a:pt x="812" y="1528"/>
                  <a:pt x="812" y="1527"/>
                </a:cubicBezTo>
                <a:cubicBezTo>
                  <a:pt x="812" y="1526"/>
                  <a:pt x="813" y="1525"/>
                  <a:pt x="813" y="1523"/>
                </a:cubicBezTo>
                <a:cubicBezTo>
                  <a:pt x="815" y="1520"/>
                  <a:pt x="815" y="1517"/>
                  <a:pt x="816" y="1514"/>
                </a:cubicBezTo>
                <a:cubicBezTo>
                  <a:pt x="817" y="1513"/>
                  <a:pt x="818" y="1512"/>
                  <a:pt x="818" y="1510"/>
                </a:cubicBezTo>
                <a:cubicBezTo>
                  <a:pt x="818" y="1509"/>
                  <a:pt x="818" y="1507"/>
                  <a:pt x="819" y="1506"/>
                </a:cubicBezTo>
                <a:cubicBezTo>
                  <a:pt x="820" y="1503"/>
                  <a:pt x="821" y="1501"/>
                  <a:pt x="822" y="1498"/>
                </a:cubicBezTo>
                <a:cubicBezTo>
                  <a:pt x="823" y="1497"/>
                  <a:pt x="823" y="1496"/>
                  <a:pt x="823" y="1494"/>
                </a:cubicBezTo>
                <a:cubicBezTo>
                  <a:pt x="823" y="1494"/>
                  <a:pt x="823" y="1493"/>
                  <a:pt x="824" y="1494"/>
                </a:cubicBezTo>
                <a:cubicBezTo>
                  <a:pt x="824" y="1495"/>
                  <a:pt x="824" y="1496"/>
                  <a:pt x="824" y="1496"/>
                </a:cubicBezTo>
                <a:cubicBezTo>
                  <a:pt x="824" y="1498"/>
                  <a:pt x="824" y="1499"/>
                  <a:pt x="824" y="1500"/>
                </a:cubicBezTo>
                <a:cubicBezTo>
                  <a:pt x="823" y="1502"/>
                  <a:pt x="822" y="1503"/>
                  <a:pt x="822" y="1504"/>
                </a:cubicBezTo>
                <a:cubicBezTo>
                  <a:pt x="822" y="1505"/>
                  <a:pt x="821" y="1507"/>
                  <a:pt x="821" y="1508"/>
                </a:cubicBezTo>
                <a:cubicBezTo>
                  <a:pt x="821" y="1510"/>
                  <a:pt x="821" y="1511"/>
                  <a:pt x="820" y="1512"/>
                </a:cubicBezTo>
                <a:cubicBezTo>
                  <a:pt x="819" y="1515"/>
                  <a:pt x="819" y="1518"/>
                  <a:pt x="818" y="1520"/>
                </a:cubicBezTo>
                <a:cubicBezTo>
                  <a:pt x="817" y="1521"/>
                  <a:pt x="817" y="1522"/>
                  <a:pt x="817" y="1523"/>
                </a:cubicBezTo>
                <a:cubicBezTo>
                  <a:pt x="817" y="1523"/>
                  <a:pt x="817" y="1525"/>
                  <a:pt x="817" y="1526"/>
                </a:cubicBezTo>
                <a:cubicBezTo>
                  <a:pt x="818" y="1526"/>
                  <a:pt x="818" y="1525"/>
                  <a:pt x="819" y="1525"/>
                </a:cubicBezTo>
                <a:cubicBezTo>
                  <a:pt x="820" y="1523"/>
                  <a:pt x="823" y="1525"/>
                  <a:pt x="824" y="1524"/>
                </a:cubicBezTo>
                <a:cubicBezTo>
                  <a:pt x="826" y="1524"/>
                  <a:pt x="827" y="1524"/>
                  <a:pt x="828" y="1525"/>
                </a:cubicBezTo>
                <a:cubicBezTo>
                  <a:pt x="830" y="1526"/>
                  <a:pt x="830" y="1527"/>
                  <a:pt x="831" y="1529"/>
                </a:cubicBezTo>
                <a:cubicBezTo>
                  <a:pt x="831" y="1531"/>
                  <a:pt x="833" y="1532"/>
                  <a:pt x="834" y="1533"/>
                </a:cubicBezTo>
                <a:cubicBezTo>
                  <a:pt x="834" y="1534"/>
                  <a:pt x="835" y="1536"/>
                  <a:pt x="836" y="1537"/>
                </a:cubicBezTo>
                <a:cubicBezTo>
                  <a:pt x="836" y="1539"/>
                  <a:pt x="837" y="1540"/>
                  <a:pt x="838" y="1541"/>
                </a:cubicBezTo>
                <a:cubicBezTo>
                  <a:pt x="841" y="1543"/>
                  <a:pt x="842" y="1546"/>
                  <a:pt x="844" y="1549"/>
                </a:cubicBezTo>
                <a:cubicBezTo>
                  <a:pt x="845" y="1551"/>
                  <a:pt x="847" y="1553"/>
                  <a:pt x="848" y="1556"/>
                </a:cubicBezTo>
                <a:cubicBezTo>
                  <a:pt x="848" y="1556"/>
                  <a:pt x="848" y="1557"/>
                  <a:pt x="849" y="1558"/>
                </a:cubicBezTo>
                <a:cubicBezTo>
                  <a:pt x="850" y="1559"/>
                  <a:pt x="851" y="1559"/>
                  <a:pt x="852" y="1561"/>
                </a:cubicBezTo>
                <a:cubicBezTo>
                  <a:pt x="852" y="1562"/>
                  <a:pt x="852" y="1563"/>
                  <a:pt x="853" y="1564"/>
                </a:cubicBezTo>
                <a:cubicBezTo>
                  <a:pt x="855" y="1565"/>
                  <a:pt x="855" y="1567"/>
                  <a:pt x="857" y="1567"/>
                </a:cubicBezTo>
                <a:cubicBezTo>
                  <a:pt x="858" y="1568"/>
                  <a:pt x="858" y="1569"/>
                  <a:pt x="859" y="1571"/>
                </a:cubicBezTo>
                <a:cubicBezTo>
                  <a:pt x="859" y="1572"/>
                  <a:pt x="859" y="1573"/>
                  <a:pt x="860" y="1575"/>
                </a:cubicBezTo>
                <a:cubicBezTo>
                  <a:pt x="861" y="1576"/>
                  <a:pt x="862" y="1576"/>
                  <a:pt x="862" y="1577"/>
                </a:cubicBezTo>
                <a:cubicBezTo>
                  <a:pt x="863" y="1579"/>
                  <a:pt x="864" y="1580"/>
                  <a:pt x="865" y="1581"/>
                </a:cubicBezTo>
                <a:cubicBezTo>
                  <a:pt x="867" y="1582"/>
                  <a:pt x="867" y="1583"/>
                  <a:pt x="868" y="1584"/>
                </a:cubicBezTo>
                <a:cubicBezTo>
                  <a:pt x="868" y="1585"/>
                  <a:pt x="868" y="1585"/>
                  <a:pt x="869" y="1586"/>
                </a:cubicBezTo>
                <a:cubicBezTo>
                  <a:pt x="869" y="1587"/>
                  <a:pt x="870" y="1587"/>
                  <a:pt x="870" y="1588"/>
                </a:cubicBezTo>
                <a:cubicBezTo>
                  <a:pt x="871" y="1591"/>
                  <a:pt x="870" y="1595"/>
                  <a:pt x="872" y="1598"/>
                </a:cubicBezTo>
                <a:cubicBezTo>
                  <a:pt x="872" y="1600"/>
                  <a:pt x="874" y="1601"/>
                  <a:pt x="875" y="1603"/>
                </a:cubicBezTo>
                <a:cubicBezTo>
                  <a:pt x="875" y="1604"/>
                  <a:pt x="877" y="1605"/>
                  <a:pt x="879" y="1606"/>
                </a:cubicBezTo>
                <a:cubicBezTo>
                  <a:pt x="880" y="1606"/>
                  <a:pt x="882" y="1606"/>
                  <a:pt x="883" y="1606"/>
                </a:cubicBezTo>
                <a:cubicBezTo>
                  <a:pt x="884" y="1607"/>
                  <a:pt x="885" y="1608"/>
                  <a:pt x="887" y="1609"/>
                </a:cubicBezTo>
                <a:cubicBezTo>
                  <a:pt x="888" y="1610"/>
                  <a:pt x="889" y="1611"/>
                  <a:pt x="890" y="1612"/>
                </a:cubicBezTo>
                <a:cubicBezTo>
                  <a:pt x="891" y="1614"/>
                  <a:pt x="892" y="1615"/>
                  <a:pt x="893" y="1616"/>
                </a:cubicBezTo>
                <a:cubicBezTo>
                  <a:pt x="894" y="1618"/>
                  <a:pt x="895" y="1619"/>
                  <a:pt x="896" y="1620"/>
                </a:cubicBezTo>
                <a:cubicBezTo>
                  <a:pt x="898" y="1623"/>
                  <a:pt x="899" y="1627"/>
                  <a:pt x="901" y="1630"/>
                </a:cubicBezTo>
                <a:cubicBezTo>
                  <a:pt x="902" y="1631"/>
                  <a:pt x="902" y="1633"/>
                  <a:pt x="903" y="1635"/>
                </a:cubicBezTo>
                <a:cubicBezTo>
                  <a:pt x="903" y="1636"/>
                  <a:pt x="904" y="1638"/>
                  <a:pt x="905" y="1640"/>
                </a:cubicBezTo>
                <a:cubicBezTo>
                  <a:pt x="906" y="1641"/>
                  <a:pt x="906" y="1642"/>
                  <a:pt x="906" y="1643"/>
                </a:cubicBezTo>
                <a:cubicBezTo>
                  <a:pt x="906" y="1645"/>
                  <a:pt x="905" y="1646"/>
                  <a:pt x="905" y="1647"/>
                </a:cubicBezTo>
                <a:cubicBezTo>
                  <a:pt x="904" y="1648"/>
                  <a:pt x="904" y="1650"/>
                  <a:pt x="904" y="1651"/>
                </a:cubicBezTo>
                <a:cubicBezTo>
                  <a:pt x="905" y="1653"/>
                  <a:pt x="905" y="1654"/>
                  <a:pt x="906" y="1655"/>
                </a:cubicBezTo>
                <a:cubicBezTo>
                  <a:pt x="906" y="1656"/>
                  <a:pt x="906" y="1657"/>
                  <a:pt x="906" y="1658"/>
                </a:cubicBezTo>
                <a:cubicBezTo>
                  <a:pt x="906" y="1661"/>
                  <a:pt x="906" y="1663"/>
                  <a:pt x="906" y="1666"/>
                </a:cubicBezTo>
                <a:cubicBezTo>
                  <a:pt x="906" y="1667"/>
                  <a:pt x="907" y="1669"/>
                  <a:pt x="907" y="1671"/>
                </a:cubicBezTo>
                <a:cubicBezTo>
                  <a:pt x="909" y="1674"/>
                  <a:pt x="911" y="1676"/>
                  <a:pt x="913" y="1679"/>
                </a:cubicBezTo>
                <a:cubicBezTo>
                  <a:pt x="914" y="1680"/>
                  <a:pt x="915" y="1682"/>
                  <a:pt x="916" y="1683"/>
                </a:cubicBezTo>
                <a:cubicBezTo>
                  <a:pt x="916" y="1684"/>
                  <a:pt x="918" y="1685"/>
                  <a:pt x="919" y="1686"/>
                </a:cubicBezTo>
                <a:cubicBezTo>
                  <a:pt x="921" y="1688"/>
                  <a:pt x="924" y="1687"/>
                  <a:pt x="927" y="1688"/>
                </a:cubicBezTo>
                <a:cubicBezTo>
                  <a:pt x="928" y="1689"/>
                  <a:pt x="929" y="1690"/>
                  <a:pt x="930" y="1691"/>
                </a:cubicBezTo>
                <a:cubicBezTo>
                  <a:pt x="931" y="1693"/>
                  <a:pt x="932" y="1694"/>
                  <a:pt x="933" y="1695"/>
                </a:cubicBezTo>
                <a:cubicBezTo>
                  <a:pt x="935" y="1697"/>
                  <a:pt x="937" y="1700"/>
                  <a:pt x="938" y="1703"/>
                </a:cubicBezTo>
                <a:cubicBezTo>
                  <a:pt x="939" y="1705"/>
                  <a:pt x="941" y="1707"/>
                  <a:pt x="942" y="1709"/>
                </a:cubicBezTo>
                <a:cubicBezTo>
                  <a:pt x="943" y="1710"/>
                  <a:pt x="944" y="1712"/>
                  <a:pt x="944" y="1714"/>
                </a:cubicBezTo>
                <a:cubicBezTo>
                  <a:pt x="946" y="1717"/>
                  <a:pt x="948" y="1720"/>
                  <a:pt x="950" y="1723"/>
                </a:cubicBezTo>
                <a:cubicBezTo>
                  <a:pt x="953" y="1727"/>
                  <a:pt x="954" y="1730"/>
                  <a:pt x="956" y="1733"/>
                </a:cubicBezTo>
                <a:cubicBezTo>
                  <a:pt x="958" y="1736"/>
                  <a:pt x="961" y="1738"/>
                  <a:pt x="963" y="1740"/>
                </a:cubicBezTo>
                <a:cubicBezTo>
                  <a:pt x="965" y="1741"/>
                  <a:pt x="967" y="1743"/>
                  <a:pt x="968" y="1745"/>
                </a:cubicBezTo>
                <a:cubicBezTo>
                  <a:pt x="969" y="1746"/>
                  <a:pt x="970" y="1747"/>
                  <a:pt x="970" y="1748"/>
                </a:cubicBezTo>
                <a:cubicBezTo>
                  <a:pt x="970" y="1749"/>
                  <a:pt x="969" y="1751"/>
                  <a:pt x="970" y="1753"/>
                </a:cubicBezTo>
                <a:cubicBezTo>
                  <a:pt x="971" y="1754"/>
                  <a:pt x="972" y="1753"/>
                  <a:pt x="973" y="1754"/>
                </a:cubicBezTo>
                <a:cubicBezTo>
                  <a:pt x="974" y="1755"/>
                  <a:pt x="974" y="1756"/>
                  <a:pt x="974" y="1756"/>
                </a:cubicBezTo>
                <a:cubicBezTo>
                  <a:pt x="975" y="1757"/>
                  <a:pt x="975" y="1757"/>
                  <a:pt x="976" y="1757"/>
                </a:cubicBezTo>
                <a:cubicBezTo>
                  <a:pt x="977" y="1758"/>
                  <a:pt x="977" y="1760"/>
                  <a:pt x="978" y="1761"/>
                </a:cubicBezTo>
                <a:cubicBezTo>
                  <a:pt x="978" y="1763"/>
                  <a:pt x="978" y="1764"/>
                  <a:pt x="978" y="1766"/>
                </a:cubicBezTo>
                <a:cubicBezTo>
                  <a:pt x="978" y="1767"/>
                  <a:pt x="978" y="1768"/>
                  <a:pt x="978" y="1769"/>
                </a:cubicBezTo>
                <a:cubicBezTo>
                  <a:pt x="978" y="1770"/>
                  <a:pt x="978" y="1770"/>
                  <a:pt x="978" y="1771"/>
                </a:cubicBezTo>
                <a:cubicBezTo>
                  <a:pt x="979" y="1772"/>
                  <a:pt x="979" y="1772"/>
                  <a:pt x="979" y="1773"/>
                </a:cubicBezTo>
                <a:cubicBezTo>
                  <a:pt x="979" y="1774"/>
                  <a:pt x="979" y="1775"/>
                  <a:pt x="979" y="1775"/>
                </a:cubicBezTo>
                <a:cubicBezTo>
                  <a:pt x="979" y="1777"/>
                  <a:pt x="978" y="1778"/>
                  <a:pt x="978" y="1779"/>
                </a:cubicBezTo>
                <a:cubicBezTo>
                  <a:pt x="977" y="1781"/>
                  <a:pt x="978" y="1782"/>
                  <a:pt x="978" y="1783"/>
                </a:cubicBezTo>
                <a:cubicBezTo>
                  <a:pt x="979" y="1785"/>
                  <a:pt x="979" y="1787"/>
                  <a:pt x="978" y="1788"/>
                </a:cubicBezTo>
                <a:cubicBezTo>
                  <a:pt x="978" y="1789"/>
                  <a:pt x="976" y="1789"/>
                  <a:pt x="976" y="1790"/>
                </a:cubicBezTo>
                <a:cubicBezTo>
                  <a:pt x="975" y="1791"/>
                  <a:pt x="978" y="1790"/>
                  <a:pt x="979" y="1791"/>
                </a:cubicBezTo>
                <a:cubicBezTo>
                  <a:pt x="979" y="1791"/>
                  <a:pt x="979" y="1792"/>
                  <a:pt x="979" y="1793"/>
                </a:cubicBezTo>
                <a:cubicBezTo>
                  <a:pt x="979" y="1795"/>
                  <a:pt x="980" y="1796"/>
                  <a:pt x="980" y="1797"/>
                </a:cubicBezTo>
                <a:cubicBezTo>
                  <a:pt x="981" y="1799"/>
                  <a:pt x="980" y="1800"/>
                  <a:pt x="981" y="1802"/>
                </a:cubicBezTo>
                <a:cubicBezTo>
                  <a:pt x="981" y="1803"/>
                  <a:pt x="982" y="1804"/>
                  <a:pt x="982" y="1806"/>
                </a:cubicBezTo>
                <a:cubicBezTo>
                  <a:pt x="982" y="1807"/>
                  <a:pt x="983" y="1809"/>
                  <a:pt x="983" y="1810"/>
                </a:cubicBezTo>
                <a:cubicBezTo>
                  <a:pt x="983" y="1811"/>
                  <a:pt x="984" y="1813"/>
                  <a:pt x="984" y="1814"/>
                </a:cubicBezTo>
                <a:cubicBezTo>
                  <a:pt x="984" y="1816"/>
                  <a:pt x="985" y="1817"/>
                  <a:pt x="986" y="1818"/>
                </a:cubicBezTo>
                <a:cubicBezTo>
                  <a:pt x="987" y="1819"/>
                  <a:pt x="988" y="1821"/>
                  <a:pt x="988" y="1822"/>
                </a:cubicBezTo>
                <a:cubicBezTo>
                  <a:pt x="988" y="1824"/>
                  <a:pt x="988" y="1826"/>
                  <a:pt x="988" y="1827"/>
                </a:cubicBezTo>
                <a:cubicBezTo>
                  <a:pt x="987" y="1828"/>
                  <a:pt x="987" y="1829"/>
                  <a:pt x="987" y="1829"/>
                </a:cubicBezTo>
                <a:cubicBezTo>
                  <a:pt x="987" y="1831"/>
                  <a:pt x="988" y="1831"/>
                  <a:pt x="989" y="1832"/>
                </a:cubicBezTo>
                <a:cubicBezTo>
                  <a:pt x="989" y="1833"/>
                  <a:pt x="989" y="1834"/>
                  <a:pt x="989" y="1835"/>
                </a:cubicBezTo>
                <a:cubicBezTo>
                  <a:pt x="990" y="1837"/>
                  <a:pt x="990" y="1838"/>
                  <a:pt x="991" y="1839"/>
                </a:cubicBezTo>
                <a:cubicBezTo>
                  <a:pt x="992" y="1841"/>
                  <a:pt x="991" y="1841"/>
                  <a:pt x="993" y="1842"/>
                </a:cubicBezTo>
                <a:cubicBezTo>
                  <a:pt x="995" y="1842"/>
                  <a:pt x="996" y="1842"/>
                  <a:pt x="998" y="1842"/>
                </a:cubicBezTo>
                <a:cubicBezTo>
                  <a:pt x="1001" y="1842"/>
                  <a:pt x="1003" y="1842"/>
                  <a:pt x="1006" y="1842"/>
                </a:cubicBezTo>
                <a:cubicBezTo>
                  <a:pt x="1008" y="1842"/>
                  <a:pt x="1009" y="1842"/>
                  <a:pt x="1011" y="1841"/>
                </a:cubicBezTo>
                <a:cubicBezTo>
                  <a:pt x="1012" y="1841"/>
                  <a:pt x="1013" y="1840"/>
                  <a:pt x="1015" y="1840"/>
                </a:cubicBezTo>
                <a:cubicBezTo>
                  <a:pt x="1016" y="1839"/>
                  <a:pt x="1017" y="1840"/>
                  <a:pt x="1019" y="1840"/>
                </a:cubicBezTo>
                <a:cubicBezTo>
                  <a:pt x="1020" y="1840"/>
                  <a:pt x="1022" y="1840"/>
                  <a:pt x="1023" y="1840"/>
                </a:cubicBezTo>
                <a:cubicBezTo>
                  <a:pt x="1024" y="1839"/>
                  <a:pt x="1024" y="1837"/>
                  <a:pt x="1025" y="1836"/>
                </a:cubicBezTo>
                <a:cubicBezTo>
                  <a:pt x="1026" y="1835"/>
                  <a:pt x="1027" y="1834"/>
                  <a:pt x="1028" y="1834"/>
                </a:cubicBezTo>
                <a:cubicBezTo>
                  <a:pt x="1029" y="1833"/>
                  <a:pt x="1030" y="1833"/>
                  <a:pt x="1032" y="1832"/>
                </a:cubicBezTo>
                <a:cubicBezTo>
                  <a:pt x="1033" y="1831"/>
                  <a:pt x="1034" y="1830"/>
                  <a:pt x="1035" y="1829"/>
                </a:cubicBezTo>
                <a:cubicBezTo>
                  <a:pt x="1036" y="1829"/>
                  <a:pt x="1037" y="1828"/>
                  <a:pt x="1038" y="1828"/>
                </a:cubicBezTo>
                <a:cubicBezTo>
                  <a:pt x="1040" y="1827"/>
                  <a:pt x="1041" y="1827"/>
                  <a:pt x="1042" y="1827"/>
                </a:cubicBezTo>
                <a:cubicBezTo>
                  <a:pt x="1045" y="1827"/>
                  <a:pt x="1048" y="1825"/>
                  <a:pt x="1051" y="1825"/>
                </a:cubicBezTo>
                <a:cubicBezTo>
                  <a:pt x="1053" y="1825"/>
                  <a:pt x="1054" y="1825"/>
                  <a:pt x="1056" y="1825"/>
                </a:cubicBezTo>
                <a:cubicBezTo>
                  <a:pt x="1057" y="1825"/>
                  <a:pt x="1057" y="1824"/>
                  <a:pt x="1058" y="1824"/>
                </a:cubicBezTo>
                <a:cubicBezTo>
                  <a:pt x="1059" y="1824"/>
                  <a:pt x="1060" y="1824"/>
                  <a:pt x="1061" y="1824"/>
                </a:cubicBezTo>
                <a:cubicBezTo>
                  <a:pt x="1063" y="1823"/>
                  <a:pt x="1065" y="1823"/>
                  <a:pt x="1066" y="1823"/>
                </a:cubicBezTo>
                <a:cubicBezTo>
                  <a:pt x="1068" y="1822"/>
                  <a:pt x="1069" y="1822"/>
                  <a:pt x="1071" y="1821"/>
                </a:cubicBezTo>
                <a:cubicBezTo>
                  <a:pt x="1072" y="1820"/>
                  <a:pt x="1074" y="1819"/>
                  <a:pt x="1075" y="1818"/>
                </a:cubicBezTo>
                <a:cubicBezTo>
                  <a:pt x="1076" y="1817"/>
                  <a:pt x="1077" y="1816"/>
                  <a:pt x="1079" y="1816"/>
                </a:cubicBezTo>
                <a:cubicBezTo>
                  <a:pt x="1081" y="1815"/>
                  <a:pt x="1082" y="1815"/>
                  <a:pt x="1083" y="1815"/>
                </a:cubicBezTo>
                <a:cubicBezTo>
                  <a:pt x="1086" y="1815"/>
                  <a:pt x="1090" y="1815"/>
                  <a:pt x="1092" y="1815"/>
                </a:cubicBezTo>
                <a:cubicBezTo>
                  <a:pt x="1094" y="1815"/>
                  <a:pt x="1095" y="1814"/>
                  <a:pt x="1096" y="1812"/>
                </a:cubicBezTo>
                <a:cubicBezTo>
                  <a:pt x="1097" y="1811"/>
                  <a:pt x="1098" y="1809"/>
                  <a:pt x="1100" y="1808"/>
                </a:cubicBezTo>
                <a:cubicBezTo>
                  <a:pt x="1102" y="1806"/>
                  <a:pt x="1103" y="1805"/>
                  <a:pt x="1105" y="1804"/>
                </a:cubicBezTo>
                <a:cubicBezTo>
                  <a:pt x="1107" y="1803"/>
                  <a:pt x="1109" y="1802"/>
                  <a:pt x="1111" y="1801"/>
                </a:cubicBezTo>
                <a:cubicBezTo>
                  <a:pt x="1112" y="1800"/>
                  <a:pt x="1115" y="1799"/>
                  <a:pt x="1117" y="1799"/>
                </a:cubicBezTo>
                <a:cubicBezTo>
                  <a:pt x="1119" y="1798"/>
                  <a:pt x="1121" y="1798"/>
                  <a:pt x="1123" y="1797"/>
                </a:cubicBezTo>
                <a:cubicBezTo>
                  <a:pt x="1124" y="1797"/>
                  <a:pt x="1125" y="1796"/>
                  <a:pt x="1126" y="1796"/>
                </a:cubicBezTo>
                <a:cubicBezTo>
                  <a:pt x="1128" y="1796"/>
                  <a:pt x="1130" y="1795"/>
                  <a:pt x="1132" y="1795"/>
                </a:cubicBezTo>
                <a:cubicBezTo>
                  <a:pt x="1134" y="1794"/>
                  <a:pt x="1136" y="1793"/>
                  <a:pt x="1139" y="1792"/>
                </a:cubicBezTo>
                <a:cubicBezTo>
                  <a:pt x="1142" y="1792"/>
                  <a:pt x="1146" y="1791"/>
                  <a:pt x="1149" y="1789"/>
                </a:cubicBezTo>
                <a:cubicBezTo>
                  <a:pt x="1151" y="1788"/>
                  <a:pt x="1152" y="1788"/>
                  <a:pt x="1153" y="1787"/>
                </a:cubicBezTo>
                <a:cubicBezTo>
                  <a:pt x="1155" y="1786"/>
                  <a:pt x="1156" y="1786"/>
                  <a:pt x="1158" y="1786"/>
                </a:cubicBezTo>
                <a:cubicBezTo>
                  <a:pt x="1159" y="1785"/>
                  <a:pt x="1160" y="1784"/>
                  <a:pt x="1162" y="1784"/>
                </a:cubicBezTo>
                <a:cubicBezTo>
                  <a:pt x="1163" y="1783"/>
                  <a:pt x="1164" y="1783"/>
                  <a:pt x="1165" y="1781"/>
                </a:cubicBezTo>
                <a:cubicBezTo>
                  <a:pt x="1166" y="1778"/>
                  <a:pt x="1163" y="1776"/>
                  <a:pt x="1165" y="1773"/>
                </a:cubicBezTo>
                <a:cubicBezTo>
                  <a:pt x="1165" y="1772"/>
                  <a:pt x="1167" y="1771"/>
                  <a:pt x="1168" y="1770"/>
                </a:cubicBezTo>
                <a:cubicBezTo>
                  <a:pt x="1169" y="1769"/>
                  <a:pt x="1169" y="1767"/>
                  <a:pt x="1170" y="1766"/>
                </a:cubicBezTo>
                <a:cubicBezTo>
                  <a:pt x="1171" y="1765"/>
                  <a:pt x="1173" y="1765"/>
                  <a:pt x="1174" y="1765"/>
                </a:cubicBezTo>
                <a:cubicBezTo>
                  <a:pt x="1175" y="1764"/>
                  <a:pt x="1176" y="1764"/>
                  <a:pt x="1178" y="1763"/>
                </a:cubicBezTo>
                <a:cubicBezTo>
                  <a:pt x="1179" y="1763"/>
                  <a:pt x="1181" y="1762"/>
                  <a:pt x="1182" y="1762"/>
                </a:cubicBezTo>
                <a:cubicBezTo>
                  <a:pt x="1185" y="1760"/>
                  <a:pt x="1189" y="1760"/>
                  <a:pt x="1192" y="1758"/>
                </a:cubicBezTo>
                <a:cubicBezTo>
                  <a:pt x="1193" y="1758"/>
                  <a:pt x="1194" y="1757"/>
                  <a:pt x="1196" y="1756"/>
                </a:cubicBezTo>
                <a:cubicBezTo>
                  <a:pt x="1197" y="1756"/>
                  <a:pt x="1199" y="1756"/>
                  <a:pt x="1200" y="1755"/>
                </a:cubicBezTo>
                <a:cubicBezTo>
                  <a:pt x="1201" y="1755"/>
                  <a:pt x="1203" y="1754"/>
                  <a:pt x="1204" y="1754"/>
                </a:cubicBezTo>
                <a:cubicBezTo>
                  <a:pt x="1206" y="1754"/>
                  <a:pt x="1207" y="1753"/>
                  <a:pt x="1208" y="1754"/>
                </a:cubicBezTo>
                <a:cubicBezTo>
                  <a:pt x="1211" y="1754"/>
                  <a:pt x="1214" y="1755"/>
                  <a:pt x="1217" y="1755"/>
                </a:cubicBezTo>
                <a:cubicBezTo>
                  <a:pt x="1218" y="1755"/>
                  <a:pt x="1220" y="1755"/>
                  <a:pt x="1221" y="1754"/>
                </a:cubicBezTo>
                <a:cubicBezTo>
                  <a:pt x="1222" y="1753"/>
                  <a:pt x="1223" y="1752"/>
                  <a:pt x="1223" y="1751"/>
                </a:cubicBezTo>
                <a:cubicBezTo>
                  <a:pt x="1224" y="1749"/>
                  <a:pt x="1224" y="1748"/>
                  <a:pt x="1224" y="1746"/>
                </a:cubicBezTo>
                <a:cubicBezTo>
                  <a:pt x="1224" y="1745"/>
                  <a:pt x="1225" y="1743"/>
                  <a:pt x="1225" y="1742"/>
                </a:cubicBezTo>
                <a:cubicBezTo>
                  <a:pt x="1226" y="1741"/>
                  <a:pt x="1226" y="1739"/>
                  <a:pt x="1228" y="1738"/>
                </a:cubicBezTo>
                <a:cubicBezTo>
                  <a:pt x="1228" y="1738"/>
                  <a:pt x="1229" y="1738"/>
                  <a:pt x="1229" y="1737"/>
                </a:cubicBezTo>
                <a:cubicBezTo>
                  <a:pt x="1230" y="1737"/>
                  <a:pt x="1230" y="1736"/>
                  <a:pt x="1231" y="1736"/>
                </a:cubicBezTo>
                <a:cubicBezTo>
                  <a:pt x="1234" y="1734"/>
                  <a:pt x="1237" y="1737"/>
                  <a:pt x="1240" y="1736"/>
                </a:cubicBezTo>
                <a:cubicBezTo>
                  <a:pt x="1241" y="1736"/>
                  <a:pt x="1242" y="1735"/>
                  <a:pt x="1244" y="1735"/>
                </a:cubicBezTo>
                <a:cubicBezTo>
                  <a:pt x="1245" y="1734"/>
                  <a:pt x="1246" y="1734"/>
                  <a:pt x="1248" y="1733"/>
                </a:cubicBezTo>
                <a:cubicBezTo>
                  <a:pt x="1249" y="1733"/>
                  <a:pt x="1249" y="1732"/>
                  <a:pt x="1250" y="1730"/>
                </a:cubicBezTo>
                <a:cubicBezTo>
                  <a:pt x="1250" y="1729"/>
                  <a:pt x="1250" y="1729"/>
                  <a:pt x="1250" y="1728"/>
                </a:cubicBezTo>
                <a:cubicBezTo>
                  <a:pt x="1251" y="1727"/>
                  <a:pt x="1252" y="1726"/>
                  <a:pt x="1252" y="1725"/>
                </a:cubicBezTo>
                <a:cubicBezTo>
                  <a:pt x="1252" y="1724"/>
                  <a:pt x="1252" y="1724"/>
                  <a:pt x="1253" y="1723"/>
                </a:cubicBezTo>
                <a:cubicBezTo>
                  <a:pt x="1253" y="1721"/>
                  <a:pt x="1254" y="1720"/>
                  <a:pt x="1256" y="1719"/>
                </a:cubicBezTo>
                <a:cubicBezTo>
                  <a:pt x="1256" y="1719"/>
                  <a:pt x="1257" y="1718"/>
                  <a:pt x="1258" y="1718"/>
                </a:cubicBezTo>
                <a:cubicBezTo>
                  <a:pt x="1259" y="1718"/>
                  <a:pt x="1259" y="1718"/>
                  <a:pt x="1260" y="1718"/>
                </a:cubicBezTo>
                <a:cubicBezTo>
                  <a:pt x="1262" y="1718"/>
                  <a:pt x="1263" y="1716"/>
                  <a:pt x="1264" y="1716"/>
                </a:cubicBezTo>
                <a:cubicBezTo>
                  <a:pt x="1267" y="1715"/>
                  <a:pt x="1270" y="1716"/>
                  <a:pt x="1273" y="1714"/>
                </a:cubicBezTo>
                <a:cubicBezTo>
                  <a:pt x="1274" y="1714"/>
                  <a:pt x="1275" y="1713"/>
                  <a:pt x="1275" y="1711"/>
                </a:cubicBezTo>
                <a:cubicBezTo>
                  <a:pt x="1275" y="1709"/>
                  <a:pt x="1273" y="1709"/>
                  <a:pt x="1273" y="1707"/>
                </a:cubicBezTo>
                <a:cubicBezTo>
                  <a:pt x="1273" y="1706"/>
                  <a:pt x="1274" y="1705"/>
                  <a:pt x="1274" y="1704"/>
                </a:cubicBezTo>
                <a:cubicBezTo>
                  <a:pt x="1274" y="1704"/>
                  <a:pt x="1273" y="1703"/>
                  <a:pt x="1273" y="1703"/>
                </a:cubicBezTo>
                <a:cubicBezTo>
                  <a:pt x="1273" y="1701"/>
                  <a:pt x="1273" y="1699"/>
                  <a:pt x="1273" y="1697"/>
                </a:cubicBezTo>
                <a:cubicBezTo>
                  <a:pt x="1273" y="1695"/>
                  <a:pt x="1274" y="1694"/>
                  <a:pt x="1275" y="1693"/>
                </a:cubicBezTo>
                <a:cubicBezTo>
                  <a:pt x="1276" y="1691"/>
                  <a:pt x="1276" y="1690"/>
                  <a:pt x="1276" y="1688"/>
                </a:cubicBezTo>
                <a:cubicBezTo>
                  <a:pt x="1277" y="1687"/>
                  <a:pt x="1278" y="1686"/>
                  <a:pt x="1279" y="1685"/>
                </a:cubicBezTo>
                <a:cubicBezTo>
                  <a:pt x="1279" y="1684"/>
                  <a:pt x="1280" y="1682"/>
                  <a:pt x="1281" y="1681"/>
                </a:cubicBezTo>
                <a:cubicBezTo>
                  <a:pt x="1282" y="1681"/>
                  <a:pt x="1284" y="1681"/>
                  <a:pt x="1283" y="1682"/>
                </a:cubicBezTo>
                <a:cubicBezTo>
                  <a:pt x="1283" y="1683"/>
                  <a:pt x="1282" y="1683"/>
                  <a:pt x="1282" y="1684"/>
                </a:cubicBezTo>
                <a:cubicBezTo>
                  <a:pt x="1283" y="1685"/>
                  <a:pt x="1283" y="1685"/>
                  <a:pt x="1284" y="1685"/>
                </a:cubicBezTo>
                <a:cubicBezTo>
                  <a:pt x="1285" y="1685"/>
                  <a:pt x="1285" y="1684"/>
                  <a:pt x="1286" y="1685"/>
                </a:cubicBezTo>
                <a:cubicBezTo>
                  <a:pt x="1287" y="1685"/>
                  <a:pt x="1287" y="1685"/>
                  <a:pt x="1288" y="1685"/>
                </a:cubicBezTo>
                <a:cubicBezTo>
                  <a:pt x="1290" y="1684"/>
                  <a:pt x="1290" y="1680"/>
                  <a:pt x="1292" y="1679"/>
                </a:cubicBezTo>
                <a:cubicBezTo>
                  <a:pt x="1293" y="1678"/>
                  <a:pt x="1294" y="1677"/>
                  <a:pt x="1294" y="1676"/>
                </a:cubicBezTo>
                <a:cubicBezTo>
                  <a:pt x="1294" y="1675"/>
                  <a:pt x="1294" y="1674"/>
                  <a:pt x="1295" y="1674"/>
                </a:cubicBezTo>
                <a:cubicBezTo>
                  <a:pt x="1295" y="1672"/>
                  <a:pt x="1297" y="1669"/>
                  <a:pt x="1298" y="1668"/>
                </a:cubicBezTo>
                <a:cubicBezTo>
                  <a:pt x="1300" y="1668"/>
                  <a:pt x="1301" y="1667"/>
                  <a:pt x="1302" y="1666"/>
                </a:cubicBezTo>
                <a:cubicBezTo>
                  <a:pt x="1303" y="1665"/>
                  <a:pt x="1304" y="1664"/>
                  <a:pt x="1305" y="1663"/>
                </a:cubicBezTo>
                <a:cubicBezTo>
                  <a:pt x="1306" y="1661"/>
                  <a:pt x="1307" y="1660"/>
                  <a:pt x="1308" y="1658"/>
                </a:cubicBezTo>
                <a:cubicBezTo>
                  <a:pt x="1308" y="1657"/>
                  <a:pt x="1309" y="1656"/>
                  <a:pt x="1310" y="1655"/>
                </a:cubicBezTo>
                <a:cubicBezTo>
                  <a:pt x="1311" y="1654"/>
                  <a:pt x="1311" y="1653"/>
                  <a:pt x="1312" y="1651"/>
                </a:cubicBezTo>
                <a:cubicBezTo>
                  <a:pt x="1312" y="1651"/>
                  <a:pt x="1312" y="1650"/>
                  <a:pt x="1313" y="1650"/>
                </a:cubicBezTo>
                <a:cubicBezTo>
                  <a:pt x="1313" y="1649"/>
                  <a:pt x="1313" y="1648"/>
                  <a:pt x="1313" y="1648"/>
                </a:cubicBezTo>
                <a:cubicBezTo>
                  <a:pt x="1314" y="1646"/>
                  <a:pt x="1315" y="1645"/>
                  <a:pt x="1315" y="1644"/>
                </a:cubicBezTo>
                <a:cubicBezTo>
                  <a:pt x="1315" y="1643"/>
                  <a:pt x="1314" y="1643"/>
                  <a:pt x="1314" y="1642"/>
                </a:cubicBezTo>
                <a:cubicBezTo>
                  <a:pt x="1314" y="1641"/>
                  <a:pt x="1315" y="1641"/>
                  <a:pt x="1314" y="1640"/>
                </a:cubicBezTo>
                <a:cubicBezTo>
                  <a:pt x="1314" y="1640"/>
                  <a:pt x="1313" y="1640"/>
                  <a:pt x="1313" y="1640"/>
                </a:cubicBezTo>
                <a:cubicBezTo>
                  <a:pt x="1312" y="1640"/>
                  <a:pt x="1312" y="1640"/>
                  <a:pt x="1311" y="1640"/>
                </a:cubicBezTo>
                <a:cubicBezTo>
                  <a:pt x="1310" y="1640"/>
                  <a:pt x="1310" y="1640"/>
                  <a:pt x="1309" y="1640"/>
                </a:cubicBezTo>
                <a:cubicBezTo>
                  <a:pt x="1308" y="1639"/>
                  <a:pt x="1307" y="1639"/>
                  <a:pt x="1307" y="1638"/>
                </a:cubicBezTo>
                <a:cubicBezTo>
                  <a:pt x="1306" y="1637"/>
                  <a:pt x="1304" y="1636"/>
                  <a:pt x="1303" y="1635"/>
                </a:cubicBezTo>
                <a:cubicBezTo>
                  <a:pt x="1302" y="1634"/>
                  <a:pt x="1302" y="1632"/>
                  <a:pt x="1301" y="1631"/>
                </a:cubicBezTo>
                <a:cubicBezTo>
                  <a:pt x="1300" y="1630"/>
                  <a:pt x="1299" y="1629"/>
                  <a:pt x="1298" y="1628"/>
                </a:cubicBezTo>
                <a:cubicBezTo>
                  <a:pt x="1297" y="1627"/>
                  <a:pt x="1296" y="1626"/>
                  <a:pt x="1295" y="1625"/>
                </a:cubicBezTo>
                <a:cubicBezTo>
                  <a:pt x="1295" y="1623"/>
                  <a:pt x="1294" y="1622"/>
                  <a:pt x="1293" y="1621"/>
                </a:cubicBezTo>
                <a:cubicBezTo>
                  <a:pt x="1292" y="1620"/>
                  <a:pt x="1291" y="1619"/>
                  <a:pt x="1290" y="1618"/>
                </a:cubicBezTo>
                <a:cubicBezTo>
                  <a:pt x="1288" y="1617"/>
                  <a:pt x="1287" y="1618"/>
                  <a:pt x="1285" y="1618"/>
                </a:cubicBezTo>
                <a:cubicBezTo>
                  <a:pt x="1283" y="1618"/>
                  <a:pt x="1281" y="1616"/>
                  <a:pt x="1278" y="1615"/>
                </a:cubicBezTo>
                <a:cubicBezTo>
                  <a:pt x="1277" y="1615"/>
                  <a:pt x="1275" y="1615"/>
                  <a:pt x="1274" y="1615"/>
                </a:cubicBezTo>
                <a:cubicBezTo>
                  <a:pt x="1273" y="1614"/>
                  <a:pt x="1272" y="1613"/>
                  <a:pt x="1271" y="1613"/>
                </a:cubicBezTo>
                <a:cubicBezTo>
                  <a:pt x="1268" y="1613"/>
                  <a:pt x="1265" y="1612"/>
                  <a:pt x="1262" y="1611"/>
                </a:cubicBezTo>
                <a:cubicBezTo>
                  <a:pt x="1260" y="1610"/>
                  <a:pt x="1258" y="1608"/>
                  <a:pt x="1256" y="1605"/>
                </a:cubicBezTo>
                <a:cubicBezTo>
                  <a:pt x="1255" y="1604"/>
                  <a:pt x="1253" y="1603"/>
                  <a:pt x="1252" y="1601"/>
                </a:cubicBezTo>
                <a:cubicBezTo>
                  <a:pt x="1251" y="1600"/>
                  <a:pt x="1250" y="1598"/>
                  <a:pt x="1249" y="1597"/>
                </a:cubicBezTo>
                <a:cubicBezTo>
                  <a:pt x="1249" y="1595"/>
                  <a:pt x="1248" y="1594"/>
                  <a:pt x="1248" y="1593"/>
                </a:cubicBezTo>
                <a:cubicBezTo>
                  <a:pt x="1248" y="1593"/>
                  <a:pt x="1247" y="1592"/>
                  <a:pt x="1247" y="1591"/>
                </a:cubicBezTo>
                <a:cubicBezTo>
                  <a:pt x="1247" y="1590"/>
                  <a:pt x="1247" y="1590"/>
                  <a:pt x="1247" y="1589"/>
                </a:cubicBezTo>
                <a:cubicBezTo>
                  <a:pt x="1247" y="1587"/>
                  <a:pt x="1247" y="1584"/>
                  <a:pt x="1247" y="1581"/>
                </a:cubicBezTo>
                <a:cubicBezTo>
                  <a:pt x="1246" y="1580"/>
                  <a:pt x="1246" y="1579"/>
                  <a:pt x="1245" y="1578"/>
                </a:cubicBezTo>
                <a:cubicBezTo>
                  <a:pt x="1244" y="1577"/>
                  <a:pt x="1244" y="1576"/>
                  <a:pt x="1245" y="1575"/>
                </a:cubicBezTo>
                <a:cubicBezTo>
                  <a:pt x="1246" y="1574"/>
                  <a:pt x="1246" y="1573"/>
                  <a:pt x="1246" y="1571"/>
                </a:cubicBezTo>
                <a:cubicBezTo>
                  <a:pt x="1247" y="1571"/>
                  <a:pt x="1247" y="1571"/>
                  <a:pt x="1247" y="1570"/>
                </a:cubicBezTo>
                <a:cubicBezTo>
                  <a:pt x="1247" y="1569"/>
                  <a:pt x="1247" y="1569"/>
                  <a:pt x="1248" y="1568"/>
                </a:cubicBezTo>
                <a:cubicBezTo>
                  <a:pt x="1248" y="1567"/>
                  <a:pt x="1249" y="1567"/>
                  <a:pt x="1249" y="1566"/>
                </a:cubicBezTo>
                <a:cubicBezTo>
                  <a:pt x="1249" y="1565"/>
                  <a:pt x="1246" y="1566"/>
                  <a:pt x="1247" y="1564"/>
                </a:cubicBezTo>
                <a:cubicBezTo>
                  <a:pt x="1248" y="1564"/>
                  <a:pt x="1248" y="1564"/>
                  <a:pt x="1248" y="1564"/>
                </a:cubicBezTo>
                <a:cubicBezTo>
                  <a:pt x="1249" y="1564"/>
                  <a:pt x="1249" y="1563"/>
                  <a:pt x="1249" y="1563"/>
                </a:cubicBezTo>
                <a:cubicBezTo>
                  <a:pt x="1249" y="1562"/>
                  <a:pt x="1250" y="1562"/>
                  <a:pt x="1250" y="1561"/>
                </a:cubicBezTo>
                <a:cubicBezTo>
                  <a:pt x="1249" y="1560"/>
                  <a:pt x="1249" y="1561"/>
                  <a:pt x="1248" y="1561"/>
                </a:cubicBezTo>
                <a:cubicBezTo>
                  <a:pt x="1248" y="1562"/>
                  <a:pt x="1247" y="1561"/>
                  <a:pt x="1247" y="1561"/>
                </a:cubicBezTo>
                <a:cubicBezTo>
                  <a:pt x="1245" y="1560"/>
                  <a:pt x="1245" y="1561"/>
                  <a:pt x="1244" y="1562"/>
                </a:cubicBezTo>
                <a:cubicBezTo>
                  <a:pt x="1243" y="1563"/>
                  <a:pt x="1242" y="1564"/>
                  <a:pt x="1241" y="1565"/>
                </a:cubicBezTo>
                <a:cubicBezTo>
                  <a:pt x="1240" y="1566"/>
                  <a:pt x="1240" y="1568"/>
                  <a:pt x="1239" y="1569"/>
                </a:cubicBezTo>
                <a:cubicBezTo>
                  <a:pt x="1237" y="1570"/>
                  <a:pt x="1237" y="1571"/>
                  <a:pt x="1236" y="1573"/>
                </a:cubicBezTo>
                <a:cubicBezTo>
                  <a:pt x="1235" y="1575"/>
                  <a:pt x="1233" y="1576"/>
                  <a:pt x="1231" y="1578"/>
                </a:cubicBezTo>
                <a:cubicBezTo>
                  <a:pt x="1229" y="1579"/>
                  <a:pt x="1228" y="1580"/>
                  <a:pt x="1226" y="1581"/>
                </a:cubicBezTo>
                <a:cubicBezTo>
                  <a:pt x="1225" y="1582"/>
                  <a:pt x="1224" y="1584"/>
                  <a:pt x="1223" y="1585"/>
                </a:cubicBezTo>
                <a:cubicBezTo>
                  <a:pt x="1221" y="1587"/>
                  <a:pt x="1220" y="1588"/>
                  <a:pt x="1218" y="1590"/>
                </a:cubicBezTo>
                <a:cubicBezTo>
                  <a:pt x="1215" y="1592"/>
                  <a:pt x="1212" y="1594"/>
                  <a:pt x="1211" y="1597"/>
                </a:cubicBezTo>
                <a:cubicBezTo>
                  <a:pt x="1210" y="1598"/>
                  <a:pt x="1210" y="1600"/>
                  <a:pt x="1209" y="1601"/>
                </a:cubicBezTo>
                <a:cubicBezTo>
                  <a:pt x="1208" y="1603"/>
                  <a:pt x="1207" y="1606"/>
                  <a:pt x="1204" y="1606"/>
                </a:cubicBezTo>
                <a:cubicBezTo>
                  <a:pt x="1204" y="1605"/>
                  <a:pt x="1204" y="1605"/>
                  <a:pt x="1203" y="1605"/>
                </a:cubicBezTo>
                <a:cubicBezTo>
                  <a:pt x="1203" y="1604"/>
                  <a:pt x="1202" y="1604"/>
                  <a:pt x="1201" y="1605"/>
                </a:cubicBezTo>
                <a:cubicBezTo>
                  <a:pt x="1200" y="1605"/>
                  <a:pt x="1200" y="1605"/>
                  <a:pt x="1200" y="1606"/>
                </a:cubicBezTo>
                <a:cubicBezTo>
                  <a:pt x="1200" y="1606"/>
                  <a:pt x="1201" y="1606"/>
                  <a:pt x="1201" y="1606"/>
                </a:cubicBezTo>
                <a:cubicBezTo>
                  <a:pt x="1202" y="1607"/>
                  <a:pt x="1197" y="1609"/>
                  <a:pt x="1197" y="1608"/>
                </a:cubicBezTo>
                <a:cubicBezTo>
                  <a:pt x="1197" y="1607"/>
                  <a:pt x="1198" y="1607"/>
                  <a:pt x="1199" y="1606"/>
                </a:cubicBezTo>
                <a:cubicBezTo>
                  <a:pt x="1199" y="1605"/>
                  <a:pt x="1198" y="1605"/>
                  <a:pt x="1197" y="1605"/>
                </a:cubicBezTo>
                <a:cubicBezTo>
                  <a:pt x="1195" y="1604"/>
                  <a:pt x="1195" y="1605"/>
                  <a:pt x="1193" y="1606"/>
                </a:cubicBezTo>
                <a:cubicBezTo>
                  <a:pt x="1193" y="1606"/>
                  <a:pt x="1192" y="1606"/>
                  <a:pt x="1192" y="1607"/>
                </a:cubicBezTo>
                <a:cubicBezTo>
                  <a:pt x="1192" y="1608"/>
                  <a:pt x="1193" y="1608"/>
                  <a:pt x="1194" y="1607"/>
                </a:cubicBezTo>
                <a:cubicBezTo>
                  <a:pt x="1194" y="1607"/>
                  <a:pt x="1195" y="1607"/>
                  <a:pt x="1195" y="1608"/>
                </a:cubicBezTo>
                <a:cubicBezTo>
                  <a:pt x="1196" y="1608"/>
                  <a:pt x="1197" y="1608"/>
                  <a:pt x="1196" y="1609"/>
                </a:cubicBezTo>
                <a:cubicBezTo>
                  <a:pt x="1196" y="1609"/>
                  <a:pt x="1195" y="1609"/>
                  <a:pt x="1195" y="1609"/>
                </a:cubicBezTo>
                <a:cubicBezTo>
                  <a:pt x="1194" y="1609"/>
                  <a:pt x="1194" y="1610"/>
                  <a:pt x="1193" y="1610"/>
                </a:cubicBezTo>
                <a:cubicBezTo>
                  <a:pt x="1193" y="1609"/>
                  <a:pt x="1193" y="1608"/>
                  <a:pt x="1192" y="1608"/>
                </a:cubicBezTo>
                <a:cubicBezTo>
                  <a:pt x="1191" y="1608"/>
                  <a:pt x="1191" y="1609"/>
                  <a:pt x="1190" y="1609"/>
                </a:cubicBezTo>
                <a:cubicBezTo>
                  <a:pt x="1189" y="1608"/>
                  <a:pt x="1189" y="1608"/>
                  <a:pt x="1189" y="1608"/>
                </a:cubicBezTo>
                <a:cubicBezTo>
                  <a:pt x="1188" y="1607"/>
                  <a:pt x="1186" y="1607"/>
                  <a:pt x="1184" y="1607"/>
                </a:cubicBezTo>
                <a:cubicBezTo>
                  <a:pt x="1183" y="1607"/>
                  <a:pt x="1181" y="1607"/>
                  <a:pt x="1179" y="1607"/>
                </a:cubicBezTo>
                <a:cubicBezTo>
                  <a:pt x="1176" y="1608"/>
                  <a:pt x="1174" y="1608"/>
                  <a:pt x="1171" y="1609"/>
                </a:cubicBezTo>
                <a:cubicBezTo>
                  <a:pt x="1169" y="1610"/>
                  <a:pt x="1167" y="1610"/>
                  <a:pt x="1165" y="1611"/>
                </a:cubicBezTo>
                <a:cubicBezTo>
                  <a:pt x="1163" y="1612"/>
                  <a:pt x="1160" y="1612"/>
                  <a:pt x="1158" y="1611"/>
                </a:cubicBezTo>
                <a:cubicBezTo>
                  <a:pt x="1157" y="1611"/>
                  <a:pt x="1157" y="1610"/>
                  <a:pt x="1156" y="1609"/>
                </a:cubicBezTo>
                <a:cubicBezTo>
                  <a:pt x="1156" y="1609"/>
                  <a:pt x="1155" y="1609"/>
                  <a:pt x="1155" y="1608"/>
                </a:cubicBezTo>
                <a:cubicBezTo>
                  <a:pt x="1155" y="1607"/>
                  <a:pt x="1155" y="1606"/>
                  <a:pt x="1155" y="1605"/>
                </a:cubicBezTo>
                <a:cubicBezTo>
                  <a:pt x="1155" y="1603"/>
                  <a:pt x="1154" y="1605"/>
                  <a:pt x="1154" y="1606"/>
                </a:cubicBezTo>
                <a:cubicBezTo>
                  <a:pt x="1153" y="1607"/>
                  <a:pt x="1153" y="1605"/>
                  <a:pt x="1153" y="1604"/>
                </a:cubicBezTo>
                <a:cubicBezTo>
                  <a:pt x="1152" y="1604"/>
                  <a:pt x="1153" y="1601"/>
                  <a:pt x="1152" y="1602"/>
                </a:cubicBezTo>
                <a:cubicBezTo>
                  <a:pt x="1151" y="1603"/>
                  <a:pt x="1152" y="1604"/>
                  <a:pt x="1151" y="1605"/>
                </a:cubicBezTo>
                <a:cubicBezTo>
                  <a:pt x="1150" y="1605"/>
                  <a:pt x="1149" y="1605"/>
                  <a:pt x="1149" y="1604"/>
                </a:cubicBezTo>
                <a:cubicBezTo>
                  <a:pt x="1148" y="1604"/>
                  <a:pt x="1146" y="1605"/>
                  <a:pt x="1146" y="1604"/>
                </a:cubicBezTo>
                <a:cubicBezTo>
                  <a:pt x="1146" y="1603"/>
                  <a:pt x="1146" y="1602"/>
                  <a:pt x="1147" y="1602"/>
                </a:cubicBezTo>
                <a:cubicBezTo>
                  <a:pt x="1147" y="1601"/>
                  <a:pt x="1148" y="1600"/>
                  <a:pt x="1149" y="1599"/>
                </a:cubicBezTo>
                <a:cubicBezTo>
                  <a:pt x="1151" y="1598"/>
                  <a:pt x="1148" y="1597"/>
                  <a:pt x="1149" y="1595"/>
                </a:cubicBezTo>
                <a:cubicBezTo>
                  <a:pt x="1150" y="1595"/>
                  <a:pt x="1150" y="1594"/>
                  <a:pt x="1150" y="1594"/>
                </a:cubicBezTo>
                <a:cubicBezTo>
                  <a:pt x="1151" y="1593"/>
                  <a:pt x="1150" y="1592"/>
                  <a:pt x="1151" y="1591"/>
                </a:cubicBezTo>
                <a:cubicBezTo>
                  <a:pt x="1151" y="1591"/>
                  <a:pt x="1151" y="1590"/>
                  <a:pt x="1151" y="1590"/>
                </a:cubicBezTo>
                <a:cubicBezTo>
                  <a:pt x="1152" y="1588"/>
                  <a:pt x="1152" y="1587"/>
                  <a:pt x="1152" y="1586"/>
                </a:cubicBezTo>
                <a:cubicBezTo>
                  <a:pt x="1153" y="1585"/>
                  <a:pt x="1153" y="1585"/>
                  <a:pt x="1153" y="1584"/>
                </a:cubicBezTo>
                <a:cubicBezTo>
                  <a:pt x="1152" y="1583"/>
                  <a:pt x="1152" y="1583"/>
                  <a:pt x="1152" y="1582"/>
                </a:cubicBezTo>
                <a:cubicBezTo>
                  <a:pt x="1151" y="1582"/>
                  <a:pt x="1151" y="1581"/>
                  <a:pt x="1151" y="1581"/>
                </a:cubicBezTo>
                <a:cubicBezTo>
                  <a:pt x="1150" y="1580"/>
                  <a:pt x="1149" y="1578"/>
                  <a:pt x="1150" y="1577"/>
                </a:cubicBezTo>
                <a:cubicBezTo>
                  <a:pt x="1150" y="1576"/>
                  <a:pt x="1151" y="1576"/>
                  <a:pt x="1151" y="1575"/>
                </a:cubicBezTo>
                <a:cubicBezTo>
                  <a:pt x="1151" y="1575"/>
                  <a:pt x="1151" y="1574"/>
                  <a:pt x="1151" y="1573"/>
                </a:cubicBezTo>
                <a:cubicBezTo>
                  <a:pt x="1151" y="1572"/>
                  <a:pt x="1152" y="1570"/>
                  <a:pt x="1150" y="1569"/>
                </a:cubicBezTo>
                <a:cubicBezTo>
                  <a:pt x="1150" y="1569"/>
                  <a:pt x="1149" y="1570"/>
                  <a:pt x="1148" y="1569"/>
                </a:cubicBezTo>
                <a:cubicBezTo>
                  <a:pt x="1148" y="1569"/>
                  <a:pt x="1147" y="1567"/>
                  <a:pt x="1147" y="1566"/>
                </a:cubicBezTo>
                <a:cubicBezTo>
                  <a:pt x="1146" y="1566"/>
                  <a:pt x="1146" y="1566"/>
                  <a:pt x="1145" y="1565"/>
                </a:cubicBezTo>
                <a:cubicBezTo>
                  <a:pt x="1144" y="1565"/>
                  <a:pt x="1143" y="1566"/>
                  <a:pt x="1142" y="1567"/>
                </a:cubicBezTo>
                <a:cubicBezTo>
                  <a:pt x="1140" y="1568"/>
                  <a:pt x="1140" y="1569"/>
                  <a:pt x="1140" y="1571"/>
                </a:cubicBezTo>
                <a:cubicBezTo>
                  <a:pt x="1140" y="1572"/>
                  <a:pt x="1140" y="1573"/>
                  <a:pt x="1138" y="1574"/>
                </a:cubicBezTo>
                <a:cubicBezTo>
                  <a:pt x="1138" y="1575"/>
                  <a:pt x="1138" y="1576"/>
                  <a:pt x="1137" y="1577"/>
                </a:cubicBezTo>
                <a:cubicBezTo>
                  <a:pt x="1137" y="1578"/>
                  <a:pt x="1137" y="1580"/>
                  <a:pt x="1137" y="1581"/>
                </a:cubicBezTo>
                <a:cubicBezTo>
                  <a:pt x="1136" y="1582"/>
                  <a:pt x="1136" y="1582"/>
                  <a:pt x="1136" y="1584"/>
                </a:cubicBezTo>
                <a:cubicBezTo>
                  <a:pt x="1136" y="1585"/>
                  <a:pt x="1135" y="1586"/>
                  <a:pt x="1135" y="1587"/>
                </a:cubicBezTo>
                <a:cubicBezTo>
                  <a:pt x="1137" y="1587"/>
                  <a:pt x="1136" y="1590"/>
                  <a:pt x="1136" y="1591"/>
                </a:cubicBezTo>
                <a:cubicBezTo>
                  <a:pt x="1136" y="1591"/>
                  <a:pt x="1136" y="1592"/>
                  <a:pt x="1136" y="1592"/>
                </a:cubicBezTo>
                <a:cubicBezTo>
                  <a:pt x="1135" y="1593"/>
                  <a:pt x="1135" y="1591"/>
                  <a:pt x="1135" y="1591"/>
                </a:cubicBezTo>
                <a:cubicBezTo>
                  <a:pt x="1134" y="1590"/>
                  <a:pt x="1133" y="1588"/>
                  <a:pt x="1133" y="1587"/>
                </a:cubicBezTo>
                <a:cubicBezTo>
                  <a:pt x="1132" y="1586"/>
                  <a:pt x="1132" y="1585"/>
                  <a:pt x="1131" y="1584"/>
                </a:cubicBezTo>
                <a:cubicBezTo>
                  <a:pt x="1130" y="1581"/>
                  <a:pt x="1128" y="1579"/>
                  <a:pt x="1126" y="1577"/>
                </a:cubicBezTo>
                <a:cubicBezTo>
                  <a:pt x="1124" y="1575"/>
                  <a:pt x="1124" y="1573"/>
                  <a:pt x="1122" y="1571"/>
                </a:cubicBezTo>
                <a:cubicBezTo>
                  <a:pt x="1121" y="1570"/>
                  <a:pt x="1120" y="1569"/>
                  <a:pt x="1120" y="1568"/>
                </a:cubicBezTo>
                <a:cubicBezTo>
                  <a:pt x="1120" y="1567"/>
                  <a:pt x="1120" y="1566"/>
                  <a:pt x="1120" y="1566"/>
                </a:cubicBezTo>
                <a:cubicBezTo>
                  <a:pt x="1121" y="1565"/>
                  <a:pt x="1121" y="1566"/>
                  <a:pt x="1122" y="1566"/>
                </a:cubicBezTo>
                <a:cubicBezTo>
                  <a:pt x="1122" y="1566"/>
                  <a:pt x="1123" y="1566"/>
                  <a:pt x="1123" y="1566"/>
                </a:cubicBezTo>
                <a:cubicBezTo>
                  <a:pt x="1123" y="1567"/>
                  <a:pt x="1123" y="1567"/>
                  <a:pt x="1123" y="1567"/>
                </a:cubicBezTo>
                <a:cubicBezTo>
                  <a:pt x="1124" y="1568"/>
                  <a:pt x="1124" y="1568"/>
                  <a:pt x="1124" y="1567"/>
                </a:cubicBezTo>
                <a:cubicBezTo>
                  <a:pt x="1124" y="1567"/>
                  <a:pt x="1124" y="1566"/>
                  <a:pt x="1124" y="1565"/>
                </a:cubicBezTo>
                <a:cubicBezTo>
                  <a:pt x="1124" y="1564"/>
                  <a:pt x="1125" y="1564"/>
                  <a:pt x="1125" y="1563"/>
                </a:cubicBezTo>
                <a:cubicBezTo>
                  <a:pt x="1125" y="1563"/>
                  <a:pt x="1125" y="1563"/>
                  <a:pt x="1125" y="1562"/>
                </a:cubicBezTo>
                <a:cubicBezTo>
                  <a:pt x="1125" y="1562"/>
                  <a:pt x="1125" y="1562"/>
                  <a:pt x="1126" y="1562"/>
                </a:cubicBezTo>
                <a:cubicBezTo>
                  <a:pt x="1126" y="1561"/>
                  <a:pt x="1125" y="1561"/>
                  <a:pt x="1125" y="1560"/>
                </a:cubicBezTo>
                <a:cubicBezTo>
                  <a:pt x="1124" y="1560"/>
                  <a:pt x="1124" y="1559"/>
                  <a:pt x="1124" y="1559"/>
                </a:cubicBezTo>
                <a:cubicBezTo>
                  <a:pt x="1124" y="1558"/>
                  <a:pt x="1123" y="1558"/>
                  <a:pt x="1122" y="1557"/>
                </a:cubicBezTo>
                <a:cubicBezTo>
                  <a:pt x="1121" y="1557"/>
                  <a:pt x="1120" y="1556"/>
                  <a:pt x="1121" y="1554"/>
                </a:cubicBezTo>
                <a:cubicBezTo>
                  <a:pt x="1121" y="1552"/>
                  <a:pt x="1122" y="1555"/>
                  <a:pt x="1123" y="1555"/>
                </a:cubicBezTo>
                <a:cubicBezTo>
                  <a:pt x="1124" y="1554"/>
                  <a:pt x="1123" y="1554"/>
                  <a:pt x="1123" y="1554"/>
                </a:cubicBezTo>
                <a:cubicBezTo>
                  <a:pt x="1122" y="1553"/>
                  <a:pt x="1122" y="1553"/>
                  <a:pt x="1122" y="1552"/>
                </a:cubicBezTo>
                <a:cubicBezTo>
                  <a:pt x="1122" y="1552"/>
                  <a:pt x="1121" y="1552"/>
                  <a:pt x="1121" y="1551"/>
                </a:cubicBezTo>
                <a:cubicBezTo>
                  <a:pt x="1120" y="1551"/>
                  <a:pt x="1120" y="1550"/>
                  <a:pt x="1119" y="1550"/>
                </a:cubicBezTo>
                <a:cubicBezTo>
                  <a:pt x="1118" y="1550"/>
                  <a:pt x="1117" y="1550"/>
                  <a:pt x="1116" y="1550"/>
                </a:cubicBezTo>
                <a:cubicBezTo>
                  <a:pt x="1115" y="1549"/>
                  <a:pt x="1115" y="1547"/>
                  <a:pt x="1114" y="1546"/>
                </a:cubicBezTo>
                <a:cubicBezTo>
                  <a:pt x="1114" y="1546"/>
                  <a:pt x="1113" y="1545"/>
                  <a:pt x="1113" y="1544"/>
                </a:cubicBezTo>
                <a:cubicBezTo>
                  <a:pt x="1113" y="1544"/>
                  <a:pt x="1112" y="1543"/>
                  <a:pt x="1112" y="1543"/>
                </a:cubicBezTo>
                <a:cubicBezTo>
                  <a:pt x="1111" y="1543"/>
                  <a:pt x="1110" y="1544"/>
                  <a:pt x="1110" y="1544"/>
                </a:cubicBezTo>
                <a:cubicBezTo>
                  <a:pt x="1109" y="1543"/>
                  <a:pt x="1109" y="1543"/>
                  <a:pt x="1108" y="1542"/>
                </a:cubicBezTo>
                <a:cubicBezTo>
                  <a:pt x="1108" y="1541"/>
                  <a:pt x="1107" y="1540"/>
                  <a:pt x="1106" y="1539"/>
                </a:cubicBezTo>
                <a:cubicBezTo>
                  <a:pt x="1105" y="1539"/>
                  <a:pt x="1104" y="1538"/>
                  <a:pt x="1105" y="1537"/>
                </a:cubicBezTo>
                <a:cubicBezTo>
                  <a:pt x="1106" y="1537"/>
                  <a:pt x="1108" y="1538"/>
                  <a:pt x="1107" y="1536"/>
                </a:cubicBezTo>
                <a:cubicBezTo>
                  <a:pt x="1106" y="1536"/>
                  <a:pt x="1105" y="1536"/>
                  <a:pt x="1104" y="1536"/>
                </a:cubicBezTo>
                <a:cubicBezTo>
                  <a:pt x="1103" y="1536"/>
                  <a:pt x="1102" y="1536"/>
                  <a:pt x="1102" y="1536"/>
                </a:cubicBezTo>
                <a:cubicBezTo>
                  <a:pt x="1101" y="1535"/>
                  <a:pt x="1102" y="1535"/>
                  <a:pt x="1101" y="1534"/>
                </a:cubicBezTo>
                <a:cubicBezTo>
                  <a:pt x="1101" y="1534"/>
                  <a:pt x="1100" y="1534"/>
                  <a:pt x="1099" y="1534"/>
                </a:cubicBezTo>
                <a:cubicBezTo>
                  <a:pt x="1098" y="1534"/>
                  <a:pt x="1098" y="1534"/>
                  <a:pt x="1098" y="1533"/>
                </a:cubicBezTo>
                <a:cubicBezTo>
                  <a:pt x="1096" y="1532"/>
                  <a:pt x="1096" y="1531"/>
                  <a:pt x="1096" y="1529"/>
                </a:cubicBezTo>
                <a:cubicBezTo>
                  <a:pt x="1095" y="1527"/>
                  <a:pt x="1095" y="1526"/>
                  <a:pt x="1095" y="1524"/>
                </a:cubicBezTo>
                <a:cubicBezTo>
                  <a:pt x="1094" y="1523"/>
                  <a:pt x="1093" y="1522"/>
                  <a:pt x="1093" y="1521"/>
                </a:cubicBezTo>
                <a:cubicBezTo>
                  <a:pt x="1092" y="1519"/>
                  <a:pt x="1091" y="1518"/>
                  <a:pt x="1091" y="1517"/>
                </a:cubicBezTo>
                <a:cubicBezTo>
                  <a:pt x="1090" y="1515"/>
                  <a:pt x="1089" y="1514"/>
                  <a:pt x="1089" y="1513"/>
                </a:cubicBezTo>
                <a:cubicBezTo>
                  <a:pt x="1089" y="1512"/>
                  <a:pt x="1089" y="1511"/>
                  <a:pt x="1088" y="1511"/>
                </a:cubicBezTo>
                <a:cubicBezTo>
                  <a:pt x="1088" y="1510"/>
                  <a:pt x="1087" y="1510"/>
                  <a:pt x="1087" y="1509"/>
                </a:cubicBezTo>
                <a:cubicBezTo>
                  <a:pt x="1087" y="1508"/>
                  <a:pt x="1086" y="1507"/>
                  <a:pt x="1086" y="1506"/>
                </a:cubicBezTo>
                <a:cubicBezTo>
                  <a:pt x="1085" y="1505"/>
                  <a:pt x="1085" y="1503"/>
                  <a:pt x="1084" y="1502"/>
                </a:cubicBezTo>
                <a:cubicBezTo>
                  <a:pt x="1084" y="1502"/>
                  <a:pt x="1084" y="1501"/>
                  <a:pt x="1083" y="1501"/>
                </a:cubicBezTo>
                <a:cubicBezTo>
                  <a:pt x="1083" y="1500"/>
                  <a:pt x="1083" y="1499"/>
                  <a:pt x="1083" y="1498"/>
                </a:cubicBezTo>
                <a:cubicBezTo>
                  <a:pt x="1082" y="1497"/>
                  <a:pt x="1081" y="1497"/>
                  <a:pt x="1080" y="1496"/>
                </a:cubicBezTo>
                <a:cubicBezTo>
                  <a:pt x="1079" y="1496"/>
                  <a:pt x="1079" y="1496"/>
                  <a:pt x="1078" y="1496"/>
                </a:cubicBezTo>
                <a:cubicBezTo>
                  <a:pt x="1078" y="1496"/>
                  <a:pt x="1076" y="1496"/>
                  <a:pt x="1077" y="1495"/>
                </a:cubicBezTo>
                <a:cubicBezTo>
                  <a:pt x="1077" y="1495"/>
                  <a:pt x="1078" y="1495"/>
                  <a:pt x="1079" y="1494"/>
                </a:cubicBezTo>
                <a:cubicBezTo>
                  <a:pt x="1079" y="1494"/>
                  <a:pt x="1079" y="1493"/>
                  <a:pt x="1079" y="1493"/>
                </a:cubicBezTo>
                <a:cubicBezTo>
                  <a:pt x="1080" y="1492"/>
                  <a:pt x="1081" y="1491"/>
                  <a:pt x="1082" y="1492"/>
                </a:cubicBezTo>
                <a:cubicBezTo>
                  <a:pt x="1083" y="1492"/>
                  <a:pt x="1083" y="1493"/>
                  <a:pt x="1084" y="1493"/>
                </a:cubicBezTo>
                <a:cubicBezTo>
                  <a:pt x="1085" y="1492"/>
                  <a:pt x="1085" y="1491"/>
                  <a:pt x="1086" y="1491"/>
                </a:cubicBezTo>
                <a:cubicBezTo>
                  <a:pt x="1087" y="1491"/>
                  <a:pt x="1089" y="1491"/>
                  <a:pt x="1089" y="1489"/>
                </a:cubicBezTo>
                <a:cubicBezTo>
                  <a:pt x="1089" y="1489"/>
                  <a:pt x="1088" y="1488"/>
                  <a:pt x="1088" y="1488"/>
                </a:cubicBezTo>
                <a:cubicBezTo>
                  <a:pt x="1088" y="1487"/>
                  <a:pt x="1088" y="1486"/>
                  <a:pt x="1087" y="1486"/>
                </a:cubicBezTo>
                <a:cubicBezTo>
                  <a:pt x="1087" y="1485"/>
                  <a:pt x="1087" y="1485"/>
                  <a:pt x="1087" y="1485"/>
                </a:cubicBezTo>
                <a:cubicBezTo>
                  <a:pt x="1086" y="1485"/>
                  <a:pt x="1086" y="1485"/>
                  <a:pt x="1086" y="1485"/>
                </a:cubicBezTo>
                <a:cubicBezTo>
                  <a:pt x="1086" y="1484"/>
                  <a:pt x="1085" y="1484"/>
                  <a:pt x="1085" y="1484"/>
                </a:cubicBezTo>
                <a:cubicBezTo>
                  <a:pt x="1084" y="1484"/>
                  <a:pt x="1084" y="1484"/>
                  <a:pt x="1083" y="1485"/>
                </a:cubicBezTo>
                <a:cubicBezTo>
                  <a:pt x="1083" y="1485"/>
                  <a:pt x="1082" y="1485"/>
                  <a:pt x="1081" y="1485"/>
                </a:cubicBezTo>
                <a:cubicBezTo>
                  <a:pt x="1081" y="1485"/>
                  <a:pt x="1081" y="1484"/>
                  <a:pt x="1080" y="1483"/>
                </a:cubicBezTo>
                <a:cubicBezTo>
                  <a:pt x="1080" y="1483"/>
                  <a:pt x="1080" y="1482"/>
                  <a:pt x="1081" y="1482"/>
                </a:cubicBezTo>
                <a:cubicBezTo>
                  <a:pt x="1081" y="1482"/>
                  <a:pt x="1081" y="1482"/>
                  <a:pt x="1081" y="1483"/>
                </a:cubicBezTo>
                <a:cubicBezTo>
                  <a:pt x="1082" y="1483"/>
                  <a:pt x="1082" y="1483"/>
                  <a:pt x="1082" y="1483"/>
                </a:cubicBezTo>
                <a:cubicBezTo>
                  <a:pt x="1084" y="1483"/>
                  <a:pt x="1085" y="1483"/>
                  <a:pt x="1086" y="1484"/>
                </a:cubicBezTo>
                <a:cubicBezTo>
                  <a:pt x="1087" y="1484"/>
                  <a:pt x="1087" y="1484"/>
                  <a:pt x="1088" y="1484"/>
                </a:cubicBezTo>
                <a:cubicBezTo>
                  <a:pt x="1089" y="1484"/>
                  <a:pt x="1089" y="1484"/>
                  <a:pt x="1090" y="1484"/>
                </a:cubicBezTo>
                <a:cubicBezTo>
                  <a:pt x="1092" y="1485"/>
                  <a:pt x="1092" y="1484"/>
                  <a:pt x="1093" y="1484"/>
                </a:cubicBezTo>
                <a:cubicBezTo>
                  <a:pt x="1095" y="1483"/>
                  <a:pt x="1096" y="1484"/>
                  <a:pt x="1097" y="1483"/>
                </a:cubicBezTo>
                <a:cubicBezTo>
                  <a:pt x="1099" y="1483"/>
                  <a:pt x="1100" y="1483"/>
                  <a:pt x="1100" y="1482"/>
                </a:cubicBezTo>
                <a:cubicBezTo>
                  <a:pt x="1100" y="1480"/>
                  <a:pt x="1100" y="1479"/>
                  <a:pt x="1099" y="1478"/>
                </a:cubicBezTo>
                <a:cubicBezTo>
                  <a:pt x="1099" y="1477"/>
                  <a:pt x="1098" y="1477"/>
                  <a:pt x="1099" y="1476"/>
                </a:cubicBezTo>
                <a:cubicBezTo>
                  <a:pt x="1100" y="1476"/>
                  <a:pt x="1100" y="1476"/>
                  <a:pt x="1101" y="1475"/>
                </a:cubicBezTo>
                <a:cubicBezTo>
                  <a:pt x="1102" y="1475"/>
                  <a:pt x="1101" y="1473"/>
                  <a:pt x="1103" y="1473"/>
                </a:cubicBezTo>
                <a:cubicBezTo>
                  <a:pt x="1103" y="1473"/>
                  <a:pt x="1105" y="1473"/>
                  <a:pt x="1105" y="1473"/>
                </a:cubicBezTo>
                <a:cubicBezTo>
                  <a:pt x="1106" y="1474"/>
                  <a:pt x="1105" y="1474"/>
                  <a:pt x="1105" y="1474"/>
                </a:cubicBezTo>
                <a:cubicBezTo>
                  <a:pt x="1104" y="1475"/>
                  <a:pt x="1101" y="1475"/>
                  <a:pt x="1102" y="1476"/>
                </a:cubicBezTo>
                <a:cubicBezTo>
                  <a:pt x="1102" y="1477"/>
                  <a:pt x="1104" y="1477"/>
                  <a:pt x="1104" y="1477"/>
                </a:cubicBezTo>
                <a:cubicBezTo>
                  <a:pt x="1105" y="1477"/>
                  <a:pt x="1105" y="1478"/>
                  <a:pt x="1106" y="1478"/>
                </a:cubicBezTo>
                <a:cubicBezTo>
                  <a:pt x="1107" y="1478"/>
                  <a:pt x="1108" y="1479"/>
                  <a:pt x="1110" y="1480"/>
                </a:cubicBezTo>
                <a:cubicBezTo>
                  <a:pt x="1110" y="1481"/>
                  <a:pt x="1111" y="1482"/>
                  <a:pt x="1112" y="1483"/>
                </a:cubicBezTo>
                <a:cubicBezTo>
                  <a:pt x="1113" y="1483"/>
                  <a:pt x="1113" y="1483"/>
                  <a:pt x="1114" y="1482"/>
                </a:cubicBezTo>
                <a:cubicBezTo>
                  <a:pt x="1114" y="1482"/>
                  <a:pt x="1115" y="1482"/>
                  <a:pt x="1116" y="1481"/>
                </a:cubicBezTo>
                <a:cubicBezTo>
                  <a:pt x="1116" y="1481"/>
                  <a:pt x="1117" y="1481"/>
                  <a:pt x="1117" y="1481"/>
                </a:cubicBezTo>
                <a:cubicBezTo>
                  <a:pt x="1118" y="1480"/>
                  <a:pt x="1119" y="1481"/>
                  <a:pt x="1119" y="1480"/>
                </a:cubicBezTo>
                <a:cubicBezTo>
                  <a:pt x="1120" y="1480"/>
                  <a:pt x="1121" y="1480"/>
                  <a:pt x="1121" y="1480"/>
                </a:cubicBezTo>
                <a:cubicBezTo>
                  <a:pt x="1122" y="1480"/>
                  <a:pt x="1123" y="1480"/>
                  <a:pt x="1123" y="1481"/>
                </a:cubicBezTo>
                <a:cubicBezTo>
                  <a:pt x="1123" y="1482"/>
                  <a:pt x="1123" y="1482"/>
                  <a:pt x="1124" y="1482"/>
                </a:cubicBezTo>
                <a:cubicBezTo>
                  <a:pt x="1124" y="1483"/>
                  <a:pt x="1125" y="1483"/>
                  <a:pt x="1125" y="1484"/>
                </a:cubicBezTo>
                <a:cubicBezTo>
                  <a:pt x="1125" y="1485"/>
                  <a:pt x="1124" y="1487"/>
                  <a:pt x="1126" y="1488"/>
                </a:cubicBezTo>
                <a:cubicBezTo>
                  <a:pt x="1126" y="1488"/>
                  <a:pt x="1127" y="1488"/>
                  <a:pt x="1128" y="1488"/>
                </a:cubicBezTo>
                <a:cubicBezTo>
                  <a:pt x="1128" y="1489"/>
                  <a:pt x="1128" y="1489"/>
                  <a:pt x="1129" y="1490"/>
                </a:cubicBezTo>
                <a:cubicBezTo>
                  <a:pt x="1129" y="1491"/>
                  <a:pt x="1130" y="1492"/>
                  <a:pt x="1131" y="1493"/>
                </a:cubicBezTo>
                <a:cubicBezTo>
                  <a:pt x="1132" y="1494"/>
                  <a:pt x="1133" y="1495"/>
                  <a:pt x="1134" y="1496"/>
                </a:cubicBezTo>
                <a:cubicBezTo>
                  <a:pt x="1134" y="1497"/>
                  <a:pt x="1134" y="1498"/>
                  <a:pt x="1134" y="1498"/>
                </a:cubicBezTo>
                <a:cubicBezTo>
                  <a:pt x="1134" y="1499"/>
                  <a:pt x="1133" y="1500"/>
                  <a:pt x="1133" y="1501"/>
                </a:cubicBezTo>
                <a:cubicBezTo>
                  <a:pt x="1133" y="1501"/>
                  <a:pt x="1134" y="1501"/>
                  <a:pt x="1135" y="1501"/>
                </a:cubicBezTo>
                <a:cubicBezTo>
                  <a:pt x="1135" y="1501"/>
                  <a:pt x="1135" y="1502"/>
                  <a:pt x="1136" y="1502"/>
                </a:cubicBezTo>
                <a:cubicBezTo>
                  <a:pt x="1137" y="1503"/>
                  <a:pt x="1138" y="1503"/>
                  <a:pt x="1138" y="1504"/>
                </a:cubicBezTo>
                <a:cubicBezTo>
                  <a:pt x="1139" y="1505"/>
                  <a:pt x="1138" y="1507"/>
                  <a:pt x="1139" y="1508"/>
                </a:cubicBezTo>
                <a:cubicBezTo>
                  <a:pt x="1139" y="1509"/>
                  <a:pt x="1139" y="1509"/>
                  <a:pt x="1140" y="1509"/>
                </a:cubicBezTo>
                <a:cubicBezTo>
                  <a:pt x="1140" y="1510"/>
                  <a:pt x="1140" y="1511"/>
                  <a:pt x="1140" y="1511"/>
                </a:cubicBezTo>
                <a:cubicBezTo>
                  <a:pt x="1141" y="1512"/>
                  <a:pt x="1141" y="1513"/>
                  <a:pt x="1141" y="1513"/>
                </a:cubicBezTo>
                <a:cubicBezTo>
                  <a:pt x="1141" y="1514"/>
                  <a:pt x="1142" y="1515"/>
                  <a:pt x="1142" y="1515"/>
                </a:cubicBezTo>
                <a:cubicBezTo>
                  <a:pt x="1143" y="1516"/>
                  <a:pt x="1143" y="1518"/>
                  <a:pt x="1143" y="1519"/>
                </a:cubicBezTo>
                <a:cubicBezTo>
                  <a:pt x="1144" y="1520"/>
                  <a:pt x="1145" y="1521"/>
                  <a:pt x="1146" y="1522"/>
                </a:cubicBezTo>
                <a:cubicBezTo>
                  <a:pt x="1147" y="1525"/>
                  <a:pt x="1148" y="1528"/>
                  <a:pt x="1151" y="1529"/>
                </a:cubicBezTo>
                <a:cubicBezTo>
                  <a:pt x="1154" y="1529"/>
                  <a:pt x="1157" y="1529"/>
                  <a:pt x="1160" y="1530"/>
                </a:cubicBezTo>
                <a:cubicBezTo>
                  <a:pt x="1160" y="1530"/>
                  <a:pt x="1161" y="1530"/>
                  <a:pt x="1162" y="1531"/>
                </a:cubicBezTo>
                <a:cubicBezTo>
                  <a:pt x="1162" y="1531"/>
                  <a:pt x="1163" y="1531"/>
                  <a:pt x="1164" y="1531"/>
                </a:cubicBezTo>
                <a:cubicBezTo>
                  <a:pt x="1164" y="1531"/>
                  <a:pt x="1164" y="1532"/>
                  <a:pt x="1165" y="1532"/>
                </a:cubicBezTo>
                <a:cubicBezTo>
                  <a:pt x="1166" y="1533"/>
                  <a:pt x="1166" y="1533"/>
                  <a:pt x="1167" y="1533"/>
                </a:cubicBezTo>
                <a:cubicBezTo>
                  <a:pt x="1168" y="1533"/>
                  <a:pt x="1169" y="1534"/>
                  <a:pt x="1170" y="1535"/>
                </a:cubicBezTo>
                <a:cubicBezTo>
                  <a:pt x="1171" y="1536"/>
                  <a:pt x="1172" y="1537"/>
                  <a:pt x="1173" y="1538"/>
                </a:cubicBezTo>
                <a:cubicBezTo>
                  <a:pt x="1174" y="1539"/>
                  <a:pt x="1175" y="1540"/>
                  <a:pt x="1176" y="1542"/>
                </a:cubicBezTo>
                <a:cubicBezTo>
                  <a:pt x="1177" y="1543"/>
                  <a:pt x="1178" y="1543"/>
                  <a:pt x="1179" y="1544"/>
                </a:cubicBezTo>
                <a:cubicBezTo>
                  <a:pt x="1180" y="1544"/>
                  <a:pt x="1181" y="1545"/>
                  <a:pt x="1181" y="1545"/>
                </a:cubicBezTo>
                <a:cubicBezTo>
                  <a:pt x="1182" y="1546"/>
                  <a:pt x="1183" y="1546"/>
                  <a:pt x="1184" y="1546"/>
                </a:cubicBezTo>
                <a:cubicBezTo>
                  <a:pt x="1186" y="1547"/>
                  <a:pt x="1187" y="1547"/>
                  <a:pt x="1189" y="1548"/>
                </a:cubicBezTo>
                <a:cubicBezTo>
                  <a:pt x="1189" y="1550"/>
                  <a:pt x="1190" y="1551"/>
                  <a:pt x="1191" y="1552"/>
                </a:cubicBezTo>
                <a:cubicBezTo>
                  <a:pt x="1192" y="1553"/>
                  <a:pt x="1193" y="1554"/>
                  <a:pt x="1195" y="1554"/>
                </a:cubicBezTo>
                <a:cubicBezTo>
                  <a:pt x="1196" y="1554"/>
                  <a:pt x="1198" y="1554"/>
                  <a:pt x="1199" y="1555"/>
                </a:cubicBezTo>
                <a:cubicBezTo>
                  <a:pt x="1202" y="1555"/>
                  <a:pt x="1205" y="1556"/>
                  <a:pt x="1208" y="1556"/>
                </a:cubicBezTo>
                <a:cubicBezTo>
                  <a:pt x="1209" y="1556"/>
                  <a:pt x="1210" y="1556"/>
                  <a:pt x="1211" y="1557"/>
                </a:cubicBezTo>
                <a:cubicBezTo>
                  <a:pt x="1212" y="1558"/>
                  <a:pt x="1214" y="1558"/>
                  <a:pt x="1215" y="1557"/>
                </a:cubicBezTo>
                <a:cubicBezTo>
                  <a:pt x="1216" y="1557"/>
                  <a:pt x="1217" y="1556"/>
                  <a:pt x="1219" y="1556"/>
                </a:cubicBezTo>
                <a:cubicBezTo>
                  <a:pt x="1220" y="1556"/>
                  <a:pt x="1221" y="1555"/>
                  <a:pt x="1222" y="1555"/>
                </a:cubicBezTo>
                <a:cubicBezTo>
                  <a:pt x="1223" y="1554"/>
                  <a:pt x="1224" y="1554"/>
                  <a:pt x="1225" y="1554"/>
                </a:cubicBezTo>
                <a:cubicBezTo>
                  <a:pt x="1226" y="1554"/>
                  <a:pt x="1226" y="1553"/>
                  <a:pt x="1227" y="1553"/>
                </a:cubicBezTo>
                <a:cubicBezTo>
                  <a:pt x="1228" y="1552"/>
                  <a:pt x="1228" y="1552"/>
                  <a:pt x="1228" y="1552"/>
                </a:cubicBezTo>
                <a:cubicBezTo>
                  <a:pt x="1229" y="1552"/>
                  <a:pt x="1229" y="1553"/>
                  <a:pt x="1229" y="1553"/>
                </a:cubicBezTo>
                <a:cubicBezTo>
                  <a:pt x="1228" y="1553"/>
                  <a:pt x="1228" y="1553"/>
                  <a:pt x="1227" y="1554"/>
                </a:cubicBezTo>
                <a:cubicBezTo>
                  <a:pt x="1227" y="1554"/>
                  <a:pt x="1227" y="1554"/>
                  <a:pt x="1226" y="1555"/>
                </a:cubicBezTo>
                <a:cubicBezTo>
                  <a:pt x="1225" y="1556"/>
                  <a:pt x="1225" y="1556"/>
                  <a:pt x="1225" y="1558"/>
                </a:cubicBezTo>
                <a:cubicBezTo>
                  <a:pt x="1227" y="1558"/>
                  <a:pt x="1226" y="1556"/>
                  <a:pt x="1228" y="1556"/>
                </a:cubicBezTo>
                <a:cubicBezTo>
                  <a:pt x="1229" y="1556"/>
                  <a:pt x="1229" y="1556"/>
                  <a:pt x="1230" y="1555"/>
                </a:cubicBezTo>
                <a:cubicBezTo>
                  <a:pt x="1231" y="1555"/>
                  <a:pt x="1231" y="1554"/>
                  <a:pt x="1232" y="1554"/>
                </a:cubicBezTo>
                <a:cubicBezTo>
                  <a:pt x="1233" y="1554"/>
                  <a:pt x="1233" y="1554"/>
                  <a:pt x="1234" y="1554"/>
                </a:cubicBezTo>
                <a:cubicBezTo>
                  <a:pt x="1234" y="1554"/>
                  <a:pt x="1235" y="1553"/>
                  <a:pt x="1235" y="1553"/>
                </a:cubicBezTo>
                <a:cubicBezTo>
                  <a:pt x="1236" y="1553"/>
                  <a:pt x="1236" y="1552"/>
                  <a:pt x="1237" y="1552"/>
                </a:cubicBezTo>
                <a:cubicBezTo>
                  <a:pt x="1238" y="1552"/>
                  <a:pt x="1237" y="1553"/>
                  <a:pt x="1238" y="1554"/>
                </a:cubicBezTo>
                <a:cubicBezTo>
                  <a:pt x="1238" y="1554"/>
                  <a:pt x="1239" y="1554"/>
                  <a:pt x="1240" y="1554"/>
                </a:cubicBezTo>
                <a:cubicBezTo>
                  <a:pt x="1240" y="1553"/>
                  <a:pt x="1240" y="1552"/>
                  <a:pt x="1241" y="1552"/>
                </a:cubicBezTo>
                <a:cubicBezTo>
                  <a:pt x="1241" y="1550"/>
                  <a:pt x="1242" y="1549"/>
                  <a:pt x="1244" y="1549"/>
                </a:cubicBezTo>
                <a:cubicBezTo>
                  <a:pt x="1244" y="1549"/>
                  <a:pt x="1246" y="1549"/>
                  <a:pt x="1245" y="1548"/>
                </a:cubicBezTo>
                <a:cubicBezTo>
                  <a:pt x="1244" y="1548"/>
                  <a:pt x="1243" y="1548"/>
                  <a:pt x="1243" y="1548"/>
                </a:cubicBezTo>
                <a:cubicBezTo>
                  <a:pt x="1242" y="1548"/>
                  <a:pt x="1241" y="1547"/>
                  <a:pt x="1241" y="1547"/>
                </a:cubicBezTo>
                <a:cubicBezTo>
                  <a:pt x="1240" y="1547"/>
                  <a:pt x="1240" y="1548"/>
                  <a:pt x="1239" y="1548"/>
                </a:cubicBezTo>
                <a:cubicBezTo>
                  <a:pt x="1237" y="1549"/>
                  <a:pt x="1236" y="1548"/>
                  <a:pt x="1235" y="1548"/>
                </a:cubicBezTo>
                <a:cubicBezTo>
                  <a:pt x="1233" y="1548"/>
                  <a:pt x="1234" y="1550"/>
                  <a:pt x="1234" y="1551"/>
                </a:cubicBezTo>
                <a:cubicBezTo>
                  <a:pt x="1233" y="1552"/>
                  <a:pt x="1232" y="1552"/>
                  <a:pt x="1231" y="1553"/>
                </a:cubicBezTo>
                <a:cubicBezTo>
                  <a:pt x="1230" y="1553"/>
                  <a:pt x="1229" y="1552"/>
                  <a:pt x="1229" y="1551"/>
                </a:cubicBezTo>
                <a:cubicBezTo>
                  <a:pt x="1229" y="1550"/>
                  <a:pt x="1231" y="1550"/>
                  <a:pt x="1231" y="1549"/>
                </a:cubicBezTo>
                <a:cubicBezTo>
                  <a:pt x="1231" y="1549"/>
                  <a:pt x="1231" y="1548"/>
                  <a:pt x="1231" y="1548"/>
                </a:cubicBezTo>
                <a:cubicBezTo>
                  <a:pt x="1232" y="1547"/>
                  <a:pt x="1233" y="1548"/>
                  <a:pt x="1233" y="1547"/>
                </a:cubicBezTo>
                <a:cubicBezTo>
                  <a:pt x="1234" y="1547"/>
                  <a:pt x="1235" y="1546"/>
                  <a:pt x="1235" y="1546"/>
                </a:cubicBezTo>
                <a:cubicBezTo>
                  <a:pt x="1236" y="1545"/>
                  <a:pt x="1238" y="1545"/>
                  <a:pt x="1239" y="1545"/>
                </a:cubicBezTo>
                <a:cubicBezTo>
                  <a:pt x="1241" y="1545"/>
                  <a:pt x="1242" y="1544"/>
                  <a:pt x="1243" y="1544"/>
                </a:cubicBezTo>
                <a:cubicBezTo>
                  <a:pt x="1245" y="1544"/>
                  <a:pt x="1246" y="1544"/>
                  <a:pt x="1248" y="1544"/>
                </a:cubicBezTo>
                <a:cubicBezTo>
                  <a:pt x="1249" y="1544"/>
                  <a:pt x="1250" y="1544"/>
                  <a:pt x="1252" y="1544"/>
                </a:cubicBezTo>
                <a:cubicBezTo>
                  <a:pt x="1253" y="1545"/>
                  <a:pt x="1254" y="1545"/>
                  <a:pt x="1256" y="1545"/>
                </a:cubicBezTo>
                <a:cubicBezTo>
                  <a:pt x="1259" y="1547"/>
                  <a:pt x="1258" y="1550"/>
                  <a:pt x="1259" y="1552"/>
                </a:cubicBezTo>
                <a:cubicBezTo>
                  <a:pt x="1259" y="1553"/>
                  <a:pt x="1259" y="1554"/>
                  <a:pt x="1260" y="1555"/>
                </a:cubicBezTo>
                <a:cubicBezTo>
                  <a:pt x="1260" y="1556"/>
                  <a:pt x="1260" y="1557"/>
                  <a:pt x="1260" y="1558"/>
                </a:cubicBezTo>
                <a:cubicBezTo>
                  <a:pt x="1260" y="1559"/>
                  <a:pt x="1260" y="1560"/>
                  <a:pt x="1260" y="1561"/>
                </a:cubicBezTo>
                <a:cubicBezTo>
                  <a:pt x="1260" y="1563"/>
                  <a:pt x="1262" y="1564"/>
                  <a:pt x="1262" y="1566"/>
                </a:cubicBezTo>
                <a:cubicBezTo>
                  <a:pt x="1262" y="1568"/>
                  <a:pt x="1263" y="1572"/>
                  <a:pt x="1265" y="1574"/>
                </a:cubicBezTo>
                <a:cubicBezTo>
                  <a:pt x="1266" y="1574"/>
                  <a:pt x="1268" y="1574"/>
                  <a:pt x="1269" y="1574"/>
                </a:cubicBezTo>
                <a:cubicBezTo>
                  <a:pt x="1271" y="1574"/>
                  <a:pt x="1272" y="1575"/>
                  <a:pt x="1274" y="1575"/>
                </a:cubicBezTo>
                <a:cubicBezTo>
                  <a:pt x="1275" y="1575"/>
                  <a:pt x="1277" y="1575"/>
                  <a:pt x="1278" y="1575"/>
                </a:cubicBezTo>
                <a:cubicBezTo>
                  <a:pt x="1280" y="1575"/>
                  <a:pt x="1281" y="1576"/>
                  <a:pt x="1283" y="1576"/>
                </a:cubicBezTo>
                <a:cubicBezTo>
                  <a:pt x="1284" y="1576"/>
                  <a:pt x="1285" y="1577"/>
                  <a:pt x="1287" y="1577"/>
                </a:cubicBezTo>
                <a:cubicBezTo>
                  <a:pt x="1288" y="1577"/>
                  <a:pt x="1290" y="1577"/>
                  <a:pt x="1292" y="1577"/>
                </a:cubicBezTo>
                <a:cubicBezTo>
                  <a:pt x="1293" y="1577"/>
                  <a:pt x="1294" y="1578"/>
                  <a:pt x="1295" y="1579"/>
                </a:cubicBezTo>
                <a:cubicBezTo>
                  <a:pt x="1297" y="1579"/>
                  <a:pt x="1298" y="1580"/>
                  <a:pt x="1299" y="1581"/>
                </a:cubicBezTo>
                <a:cubicBezTo>
                  <a:pt x="1300" y="1581"/>
                  <a:pt x="1302" y="1581"/>
                  <a:pt x="1303" y="1581"/>
                </a:cubicBezTo>
                <a:cubicBezTo>
                  <a:pt x="1304" y="1580"/>
                  <a:pt x="1305" y="1580"/>
                  <a:pt x="1307" y="1580"/>
                </a:cubicBezTo>
                <a:cubicBezTo>
                  <a:pt x="1310" y="1580"/>
                  <a:pt x="1313" y="1580"/>
                  <a:pt x="1316" y="1580"/>
                </a:cubicBezTo>
                <a:cubicBezTo>
                  <a:pt x="1319" y="1580"/>
                  <a:pt x="1322" y="1580"/>
                  <a:pt x="1325" y="1580"/>
                </a:cubicBezTo>
                <a:cubicBezTo>
                  <a:pt x="1326" y="1580"/>
                  <a:pt x="1327" y="1580"/>
                  <a:pt x="1328" y="1581"/>
                </a:cubicBezTo>
                <a:cubicBezTo>
                  <a:pt x="1329" y="1581"/>
                  <a:pt x="1329" y="1582"/>
                  <a:pt x="1329" y="1583"/>
                </a:cubicBezTo>
                <a:cubicBezTo>
                  <a:pt x="1330" y="1584"/>
                  <a:pt x="1331" y="1585"/>
                  <a:pt x="1333" y="1586"/>
                </a:cubicBezTo>
                <a:cubicBezTo>
                  <a:pt x="1335" y="1586"/>
                  <a:pt x="1337" y="1585"/>
                  <a:pt x="1338" y="1586"/>
                </a:cubicBezTo>
                <a:cubicBezTo>
                  <a:pt x="1340" y="1586"/>
                  <a:pt x="1341" y="1587"/>
                  <a:pt x="1343" y="1587"/>
                </a:cubicBezTo>
                <a:cubicBezTo>
                  <a:pt x="1344" y="1587"/>
                  <a:pt x="1346" y="1587"/>
                  <a:pt x="1347" y="1586"/>
                </a:cubicBezTo>
                <a:cubicBezTo>
                  <a:pt x="1348" y="1586"/>
                  <a:pt x="1349" y="1585"/>
                  <a:pt x="1351" y="1585"/>
                </a:cubicBezTo>
                <a:cubicBezTo>
                  <a:pt x="1352" y="1585"/>
                  <a:pt x="1352" y="1586"/>
                  <a:pt x="1353" y="1587"/>
                </a:cubicBezTo>
                <a:cubicBezTo>
                  <a:pt x="1353" y="1588"/>
                  <a:pt x="1353" y="1589"/>
                  <a:pt x="1354" y="1589"/>
                </a:cubicBezTo>
                <a:cubicBezTo>
                  <a:pt x="1354" y="1589"/>
                  <a:pt x="1355" y="1588"/>
                  <a:pt x="1355" y="1588"/>
                </a:cubicBezTo>
                <a:cubicBezTo>
                  <a:pt x="1356" y="1588"/>
                  <a:pt x="1357" y="1588"/>
                  <a:pt x="1357" y="1588"/>
                </a:cubicBezTo>
                <a:cubicBezTo>
                  <a:pt x="1359" y="1587"/>
                  <a:pt x="1360" y="1587"/>
                  <a:pt x="1361" y="1586"/>
                </a:cubicBezTo>
                <a:cubicBezTo>
                  <a:pt x="1361" y="1586"/>
                  <a:pt x="1362" y="1585"/>
                  <a:pt x="1363" y="1586"/>
                </a:cubicBezTo>
                <a:cubicBezTo>
                  <a:pt x="1363" y="1586"/>
                  <a:pt x="1363" y="1587"/>
                  <a:pt x="1363" y="1587"/>
                </a:cubicBezTo>
                <a:cubicBezTo>
                  <a:pt x="1364" y="1588"/>
                  <a:pt x="1365" y="1586"/>
                  <a:pt x="1366" y="1586"/>
                </a:cubicBezTo>
                <a:cubicBezTo>
                  <a:pt x="1367" y="1586"/>
                  <a:pt x="1368" y="1586"/>
                  <a:pt x="1368" y="1585"/>
                </a:cubicBezTo>
                <a:cubicBezTo>
                  <a:pt x="1369" y="1585"/>
                  <a:pt x="1369" y="1584"/>
                  <a:pt x="1370" y="1584"/>
                </a:cubicBezTo>
                <a:cubicBezTo>
                  <a:pt x="1373" y="1583"/>
                  <a:pt x="1376" y="1584"/>
                  <a:pt x="1378" y="1585"/>
                </a:cubicBezTo>
                <a:cubicBezTo>
                  <a:pt x="1380" y="1585"/>
                  <a:pt x="1381" y="1585"/>
                  <a:pt x="1383" y="1585"/>
                </a:cubicBezTo>
                <a:cubicBezTo>
                  <a:pt x="1383" y="1585"/>
                  <a:pt x="1384" y="1585"/>
                  <a:pt x="1385" y="1585"/>
                </a:cubicBezTo>
                <a:cubicBezTo>
                  <a:pt x="1385" y="1585"/>
                  <a:pt x="1386" y="1586"/>
                  <a:pt x="1387" y="1585"/>
                </a:cubicBezTo>
                <a:cubicBezTo>
                  <a:pt x="1387" y="1585"/>
                  <a:pt x="1388" y="1584"/>
                  <a:pt x="1388" y="1584"/>
                </a:cubicBezTo>
                <a:cubicBezTo>
                  <a:pt x="1388" y="1583"/>
                  <a:pt x="1389" y="1583"/>
                  <a:pt x="1390" y="1583"/>
                </a:cubicBezTo>
                <a:cubicBezTo>
                  <a:pt x="1391" y="1583"/>
                  <a:pt x="1391" y="1583"/>
                  <a:pt x="1392" y="1583"/>
                </a:cubicBezTo>
                <a:cubicBezTo>
                  <a:pt x="1393" y="1582"/>
                  <a:pt x="1393" y="1582"/>
                  <a:pt x="1394" y="1582"/>
                </a:cubicBezTo>
                <a:cubicBezTo>
                  <a:pt x="1396" y="1582"/>
                  <a:pt x="1398" y="1582"/>
                  <a:pt x="1400" y="1583"/>
                </a:cubicBezTo>
                <a:cubicBezTo>
                  <a:pt x="1401" y="1584"/>
                  <a:pt x="1402" y="1584"/>
                  <a:pt x="1404" y="1584"/>
                </a:cubicBezTo>
                <a:cubicBezTo>
                  <a:pt x="1405" y="1584"/>
                  <a:pt x="1406" y="1584"/>
                  <a:pt x="1408" y="1585"/>
                </a:cubicBezTo>
                <a:cubicBezTo>
                  <a:pt x="1408" y="1585"/>
                  <a:pt x="1409" y="1586"/>
                  <a:pt x="1409" y="1586"/>
                </a:cubicBezTo>
                <a:cubicBezTo>
                  <a:pt x="1410" y="1586"/>
                  <a:pt x="1410" y="1586"/>
                  <a:pt x="1411" y="1585"/>
                </a:cubicBezTo>
                <a:cubicBezTo>
                  <a:pt x="1412" y="1584"/>
                  <a:pt x="1414" y="1584"/>
                  <a:pt x="1415" y="1584"/>
                </a:cubicBezTo>
                <a:cubicBezTo>
                  <a:pt x="1417" y="1584"/>
                  <a:pt x="1418" y="1582"/>
                  <a:pt x="1419" y="1582"/>
                </a:cubicBezTo>
                <a:cubicBezTo>
                  <a:pt x="1422" y="1582"/>
                  <a:pt x="1425" y="1582"/>
                  <a:pt x="1428" y="1582"/>
                </a:cubicBezTo>
                <a:cubicBezTo>
                  <a:pt x="1430" y="1582"/>
                  <a:pt x="1431" y="1581"/>
                  <a:pt x="1432" y="1581"/>
                </a:cubicBezTo>
                <a:cubicBezTo>
                  <a:pt x="1434" y="1581"/>
                  <a:pt x="1435" y="1581"/>
                  <a:pt x="1436" y="1581"/>
                </a:cubicBezTo>
                <a:cubicBezTo>
                  <a:pt x="1438" y="1582"/>
                  <a:pt x="1439" y="1582"/>
                  <a:pt x="1441" y="1582"/>
                </a:cubicBezTo>
                <a:cubicBezTo>
                  <a:pt x="1442" y="1582"/>
                  <a:pt x="1443" y="1582"/>
                  <a:pt x="1445" y="1582"/>
                </a:cubicBezTo>
                <a:cubicBezTo>
                  <a:pt x="1446" y="1582"/>
                  <a:pt x="1446" y="1581"/>
                  <a:pt x="1446" y="1580"/>
                </a:cubicBezTo>
                <a:cubicBezTo>
                  <a:pt x="1445" y="1579"/>
                  <a:pt x="1443" y="1579"/>
                  <a:pt x="1443" y="1577"/>
                </a:cubicBezTo>
                <a:cubicBezTo>
                  <a:pt x="1444" y="1577"/>
                  <a:pt x="1444" y="1578"/>
                  <a:pt x="1445" y="1578"/>
                </a:cubicBezTo>
                <a:cubicBezTo>
                  <a:pt x="1445" y="1579"/>
                  <a:pt x="1446" y="1579"/>
                  <a:pt x="1447" y="1579"/>
                </a:cubicBezTo>
                <a:cubicBezTo>
                  <a:pt x="1448" y="1580"/>
                  <a:pt x="1446" y="1582"/>
                  <a:pt x="1447" y="1583"/>
                </a:cubicBezTo>
                <a:cubicBezTo>
                  <a:pt x="1448" y="1584"/>
                  <a:pt x="1449" y="1584"/>
                  <a:pt x="1450" y="1585"/>
                </a:cubicBezTo>
                <a:cubicBezTo>
                  <a:pt x="1450" y="1587"/>
                  <a:pt x="1450" y="1588"/>
                  <a:pt x="1449" y="1589"/>
                </a:cubicBezTo>
                <a:cubicBezTo>
                  <a:pt x="1449" y="1590"/>
                  <a:pt x="1449" y="1591"/>
                  <a:pt x="1449" y="1591"/>
                </a:cubicBezTo>
                <a:cubicBezTo>
                  <a:pt x="1449" y="1592"/>
                  <a:pt x="1451" y="1592"/>
                  <a:pt x="1451" y="1592"/>
                </a:cubicBezTo>
                <a:cubicBezTo>
                  <a:pt x="1453" y="1592"/>
                  <a:pt x="1454" y="1593"/>
                  <a:pt x="1456" y="1593"/>
                </a:cubicBezTo>
                <a:cubicBezTo>
                  <a:pt x="1457" y="1593"/>
                  <a:pt x="1458" y="1593"/>
                  <a:pt x="1459" y="1595"/>
                </a:cubicBezTo>
                <a:cubicBezTo>
                  <a:pt x="1459" y="1596"/>
                  <a:pt x="1459" y="1597"/>
                  <a:pt x="1460" y="1599"/>
                </a:cubicBezTo>
                <a:cubicBezTo>
                  <a:pt x="1460" y="1600"/>
                  <a:pt x="1461" y="1601"/>
                  <a:pt x="1461" y="1602"/>
                </a:cubicBezTo>
                <a:cubicBezTo>
                  <a:pt x="1461" y="1603"/>
                  <a:pt x="1461" y="1604"/>
                  <a:pt x="1462" y="1606"/>
                </a:cubicBezTo>
                <a:cubicBezTo>
                  <a:pt x="1462" y="1607"/>
                  <a:pt x="1462" y="1607"/>
                  <a:pt x="1462" y="1608"/>
                </a:cubicBezTo>
                <a:cubicBezTo>
                  <a:pt x="1463" y="1609"/>
                  <a:pt x="1463" y="1609"/>
                  <a:pt x="1464" y="1609"/>
                </a:cubicBezTo>
                <a:cubicBezTo>
                  <a:pt x="1466" y="1609"/>
                  <a:pt x="1465" y="1611"/>
                  <a:pt x="1465" y="1612"/>
                </a:cubicBezTo>
                <a:cubicBezTo>
                  <a:pt x="1465" y="1613"/>
                  <a:pt x="1466" y="1614"/>
                  <a:pt x="1467" y="1614"/>
                </a:cubicBezTo>
                <a:cubicBezTo>
                  <a:pt x="1468" y="1613"/>
                  <a:pt x="1468" y="1613"/>
                  <a:pt x="1468" y="1612"/>
                </a:cubicBezTo>
                <a:cubicBezTo>
                  <a:pt x="1468" y="1611"/>
                  <a:pt x="1468" y="1611"/>
                  <a:pt x="1469" y="1611"/>
                </a:cubicBezTo>
                <a:cubicBezTo>
                  <a:pt x="1469" y="1610"/>
                  <a:pt x="1469" y="1609"/>
                  <a:pt x="1470" y="1609"/>
                </a:cubicBezTo>
                <a:cubicBezTo>
                  <a:pt x="1470" y="1608"/>
                  <a:pt x="1471" y="1609"/>
                  <a:pt x="1471" y="1609"/>
                </a:cubicBezTo>
                <a:cubicBezTo>
                  <a:pt x="1472" y="1609"/>
                  <a:pt x="1473" y="1609"/>
                  <a:pt x="1473" y="1609"/>
                </a:cubicBezTo>
                <a:cubicBezTo>
                  <a:pt x="1474" y="1609"/>
                  <a:pt x="1474" y="1610"/>
                  <a:pt x="1474" y="1611"/>
                </a:cubicBezTo>
                <a:cubicBezTo>
                  <a:pt x="1473" y="1612"/>
                  <a:pt x="1473" y="1610"/>
                  <a:pt x="1473" y="1610"/>
                </a:cubicBezTo>
                <a:cubicBezTo>
                  <a:pt x="1472" y="1610"/>
                  <a:pt x="1471" y="1610"/>
                  <a:pt x="1471" y="1610"/>
                </a:cubicBezTo>
                <a:cubicBezTo>
                  <a:pt x="1470" y="1610"/>
                  <a:pt x="1470" y="1611"/>
                  <a:pt x="1470" y="1611"/>
                </a:cubicBezTo>
                <a:cubicBezTo>
                  <a:pt x="1470" y="1612"/>
                  <a:pt x="1470" y="1613"/>
                  <a:pt x="1469" y="1613"/>
                </a:cubicBezTo>
                <a:cubicBezTo>
                  <a:pt x="1469" y="1614"/>
                  <a:pt x="1470" y="1615"/>
                  <a:pt x="1471" y="1615"/>
                </a:cubicBezTo>
                <a:cubicBezTo>
                  <a:pt x="1472" y="1615"/>
                  <a:pt x="1472" y="1613"/>
                  <a:pt x="1472" y="1613"/>
                </a:cubicBezTo>
                <a:cubicBezTo>
                  <a:pt x="1472" y="1613"/>
                  <a:pt x="1473" y="1613"/>
                  <a:pt x="1473" y="1613"/>
                </a:cubicBezTo>
                <a:cubicBezTo>
                  <a:pt x="1473" y="1613"/>
                  <a:pt x="1473" y="1613"/>
                  <a:pt x="1473" y="1614"/>
                </a:cubicBezTo>
                <a:cubicBezTo>
                  <a:pt x="1473" y="1614"/>
                  <a:pt x="1474" y="1614"/>
                  <a:pt x="1474" y="1614"/>
                </a:cubicBezTo>
                <a:cubicBezTo>
                  <a:pt x="1474" y="1614"/>
                  <a:pt x="1474" y="1614"/>
                  <a:pt x="1475" y="1615"/>
                </a:cubicBezTo>
                <a:cubicBezTo>
                  <a:pt x="1475" y="1615"/>
                  <a:pt x="1475" y="1615"/>
                  <a:pt x="1475" y="1615"/>
                </a:cubicBezTo>
                <a:cubicBezTo>
                  <a:pt x="1476" y="1615"/>
                  <a:pt x="1476" y="1614"/>
                  <a:pt x="1475" y="1613"/>
                </a:cubicBezTo>
                <a:cubicBezTo>
                  <a:pt x="1475" y="1613"/>
                  <a:pt x="1475" y="1611"/>
                  <a:pt x="1476" y="1612"/>
                </a:cubicBezTo>
                <a:cubicBezTo>
                  <a:pt x="1477" y="1613"/>
                  <a:pt x="1476" y="1615"/>
                  <a:pt x="1476" y="1616"/>
                </a:cubicBezTo>
                <a:cubicBezTo>
                  <a:pt x="1477" y="1617"/>
                  <a:pt x="1477" y="1615"/>
                  <a:pt x="1478" y="1615"/>
                </a:cubicBezTo>
                <a:cubicBezTo>
                  <a:pt x="1479" y="1614"/>
                  <a:pt x="1479" y="1615"/>
                  <a:pt x="1479" y="1616"/>
                </a:cubicBezTo>
                <a:cubicBezTo>
                  <a:pt x="1479" y="1617"/>
                  <a:pt x="1478" y="1617"/>
                  <a:pt x="1478" y="1618"/>
                </a:cubicBezTo>
                <a:cubicBezTo>
                  <a:pt x="1479" y="1620"/>
                  <a:pt x="1482" y="1618"/>
                  <a:pt x="1483" y="1618"/>
                </a:cubicBezTo>
                <a:cubicBezTo>
                  <a:pt x="1483" y="1617"/>
                  <a:pt x="1484" y="1617"/>
                  <a:pt x="1484" y="1617"/>
                </a:cubicBezTo>
                <a:cubicBezTo>
                  <a:pt x="1485" y="1617"/>
                  <a:pt x="1485" y="1616"/>
                  <a:pt x="1485" y="1616"/>
                </a:cubicBezTo>
                <a:cubicBezTo>
                  <a:pt x="1486" y="1618"/>
                  <a:pt x="1484" y="1618"/>
                  <a:pt x="1484" y="1619"/>
                </a:cubicBezTo>
                <a:cubicBezTo>
                  <a:pt x="1485" y="1620"/>
                  <a:pt x="1485" y="1621"/>
                  <a:pt x="1485" y="1621"/>
                </a:cubicBezTo>
                <a:cubicBezTo>
                  <a:pt x="1485" y="1623"/>
                  <a:pt x="1485" y="1623"/>
                  <a:pt x="1486" y="1624"/>
                </a:cubicBezTo>
                <a:cubicBezTo>
                  <a:pt x="1487" y="1625"/>
                  <a:pt x="1487" y="1625"/>
                  <a:pt x="1488" y="1626"/>
                </a:cubicBezTo>
                <a:cubicBezTo>
                  <a:pt x="1488" y="1627"/>
                  <a:pt x="1488" y="1627"/>
                  <a:pt x="1488" y="1628"/>
                </a:cubicBezTo>
                <a:cubicBezTo>
                  <a:pt x="1489" y="1628"/>
                  <a:pt x="1490" y="1628"/>
                  <a:pt x="1491" y="1629"/>
                </a:cubicBezTo>
                <a:cubicBezTo>
                  <a:pt x="1491" y="1630"/>
                  <a:pt x="1492" y="1631"/>
                  <a:pt x="1492" y="1631"/>
                </a:cubicBezTo>
                <a:cubicBezTo>
                  <a:pt x="1493" y="1631"/>
                  <a:pt x="1494" y="1632"/>
                  <a:pt x="1494" y="1632"/>
                </a:cubicBezTo>
                <a:cubicBezTo>
                  <a:pt x="1495" y="1632"/>
                  <a:pt x="1496" y="1633"/>
                  <a:pt x="1496" y="1633"/>
                </a:cubicBezTo>
                <a:cubicBezTo>
                  <a:pt x="1498" y="1635"/>
                  <a:pt x="1501" y="1635"/>
                  <a:pt x="1504" y="1636"/>
                </a:cubicBezTo>
                <a:cubicBezTo>
                  <a:pt x="1505" y="1637"/>
                  <a:pt x="1506" y="1637"/>
                  <a:pt x="1508" y="1637"/>
                </a:cubicBezTo>
                <a:cubicBezTo>
                  <a:pt x="1509" y="1637"/>
                  <a:pt x="1510" y="1636"/>
                  <a:pt x="1512" y="1635"/>
                </a:cubicBezTo>
                <a:cubicBezTo>
                  <a:pt x="1512" y="1634"/>
                  <a:pt x="1513" y="1634"/>
                  <a:pt x="1514" y="1634"/>
                </a:cubicBezTo>
                <a:cubicBezTo>
                  <a:pt x="1514" y="1634"/>
                  <a:pt x="1515" y="1634"/>
                  <a:pt x="1516" y="1634"/>
                </a:cubicBezTo>
                <a:cubicBezTo>
                  <a:pt x="1516" y="1633"/>
                  <a:pt x="1517" y="1633"/>
                  <a:pt x="1517" y="1632"/>
                </a:cubicBezTo>
                <a:cubicBezTo>
                  <a:pt x="1518" y="1632"/>
                  <a:pt x="1518" y="1633"/>
                  <a:pt x="1519" y="1633"/>
                </a:cubicBezTo>
                <a:cubicBezTo>
                  <a:pt x="1520" y="1633"/>
                  <a:pt x="1521" y="1633"/>
                  <a:pt x="1521" y="1633"/>
                </a:cubicBezTo>
                <a:cubicBezTo>
                  <a:pt x="1522" y="1634"/>
                  <a:pt x="1522" y="1635"/>
                  <a:pt x="1522" y="1635"/>
                </a:cubicBezTo>
                <a:cubicBezTo>
                  <a:pt x="1521" y="1637"/>
                  <a:pt x="1519" y="1637"/>
                  <a:pt x="1518" y="1639"/>
                </a:cubicBezTo>
                <a:cubicBezTo>
                  <a:pt x="1518" y="1639"/>
                  <a:pt x="1518" y="1640"/>
                  <a:pt x="1518" y="1640"/>
                </a:cubicBezTo>
                <a:cubicBezTo>
                  <a:pt x="1517" y="1641"/>
                  <a:pt x="1516" y="1641"/>
                  <a:pt x="1516" y="1641"/>
                </a:cubicBezTo>
                <a:cubicBezTo>
                  <a:pt x="1515" y="1642"/>
                  <a:pt x="1514" y="1642"/>
                  <a:pt x="1513" y="1642"/>
                </a:cubicBezTo>
                <a:cubicBezTo>
                  <a:pt x="1513" y="1643"/>
                  <a:pt x="1512" y="1643"/>
                  <a:pt x="1511" y="1643"/>
                </a:cubicBezTo>
                <a:cubicBezTo>
                  <a:pt x="1509" y="1643"/>
                  <a:pt x="1506" y="1644"/>
                  <a:pt x="1503" y="1645"/>
                </a:cubicBezTo>
                <a:cubicBezTo>
                  <a:pt x="1502" y="1645"/>
                  <a:pt x="1500" y="1646"/>
                  <a:pt x="1499" y="1646"/>
                </a:cubicBezTo>
                <a:cubicBezTo>
                  <a:pt x="1498" y="1645"/>
                  <a:pt x="1500" y="1644"/>
                  <a:pt x="1499" y="1643"/>
                </a:cubicBezTo>
                <a:cubicBezTo>
                  <a:pt x="1498" y="1643"/>
                  <a:pt x="1497" y="1643"/>
                  <a:pt x="1496" y="1643"/>
                </a:cubicBezTo>
                <a:cubicBezTo>
                  <a:pt x="1494" y="1643"/>
                  <a:pt x="1493" y="1645"/>
                  <a:pt x="1494" y="1646"/>
                </a:cubicBezTo>
                <a:cubicBezTo>
                  <a:pt x="1495" y="1647"/>
                  <a:pt x="1495" y="1647"/>
                  <a:pt x="1496" y="1648"/>
                </a:cubicBezTo>
                <a:cubicBezTo>
                  <a:pt x="1496" y="1648"/>
                  <a:pt x="1496" y="1649"/>
                  <a:pt x="1497" y="1650"/>
                </a:cubicBezTo>
                <a:cubicBezTo>
                  <a:pt x="1497" y="1651"/>
                  <a:pt x="1499" y="1652"/>
                  <a:pt x="1500" y="1653"/>
                </a:cubicBezTo>
                <a:cubicBezTo>
                  <a:pt x="1502" y="1654"/>
                  <a:pt x="1504" y="1657"/>
                  <a:pt x="1506" y="1659"/>
                </a:cubicBezTo>
                <a:cubicBezTo>
                  <a:pt x="1509" y="1662"/>
                  <a:pt x="1513" y="1664"/>
                  <a:pt x="1515" y="1668"/>
                </a:cubicBezTo>
                <a:cubicBezTo>
                  <a:pt x="1516" y="1669"/>
                  <a:pt x="1516" y="1670"/>
                  <a:pt x="1518" y="1671"/>
                </a:cubicBezTo>
                <a:cubicBezTo>
                  <a:pt x="1519" y="1672"/>
                  <a:pt x="1520" y="1673"/>
                  <a:pt x="1521" y="1674"/>
                </a:cubicBezTo>
                <a:cubicBezTo>
                  <a:pt x="1522" y="1675"/>
                  <a:pt x="1523" y="1676"/>
                  <a:pt x="1525" y="1677"/>
                </a:cubicBezTo>
                <a:cubicBezTo>
                  <a:pt x="1526" y="1677"/>
                  <a:pt x="1527" y="1677"/>
                  <a:pt x="1529" y="1677"/>
                </a:cubicBezTo>
                <a:cubicBezTo>
                  <a:pt x="1529" y="1677"/>
                  <a:pt x="1530" y="1678"/>
                  <a:pt x="1531" y="1678"/>
                </a:cubicBezTo>
                <a:cubicBezTo>
                  <a:pt x="1531" y="1678"/>
                  <a:pt x="1532" y="1678"/>
                  <a:pt x="1533" y="1678"/>
                </a:cubicBezTo>
                <a:cubicBezTo>
                  <a:pt x="1535" y="1678"/>
                  <a:pt x="1536" y="1677"/>
                  <a:pt x="1537" y="1677"/>
                </a:cubicBezTo>
                <a:cubicBezTo>
                  <a:pt x="1539" y="1676"/>
                  <a:pt x="1540" y="1676"/>
                  <a:pt x="1541" y="1675"/>
                </a:cubicBezTo>
                <a:cubicBezTo>
                  <a:pt x="1543" y="1675"/>
                  <a:pt x="1544" y="1675"/>
                  <a:pt x="1545" y="1674"/>
                </a:cubicBezTo>
                <a:cubicBezTo>
                  <a:pt x="1547" y="1673"/>
                  <a:pt x="1548" y="1672"/>
                  <a:pt x="1549" y="1672"/>
                </a:cubicBezTo>
                <a:cubicBezTo>
                  <a:pt x="1551" y="1672"/>
                  <a:pt x="1552" y="1671"/>
                  <a:pt x="1553" y="1671"/>
                </a:cubicBezTo>
                <a:cubicBezTo>
                  <a:pt x="1554" y="1670"/>
                  <a:pt x="1556" y="1668"/>
                  <a:pt x="1557" y="1667"/>
                </a:cubicBezTo>
                <a:cubicBezTo>
                  <a:pt x="1557" y="1667"/>
                  <a:pt x="1558" y="1667"/>
                  <a:pt x="1558" y="1666"/>
                </a:cubicBezTo>
                <a:cubicBezTo>
                  <a:pt x="1558" y="1665"/>
                  <a:pt x="1558" y="1665"/>
                  <a:pt x="1559" y="1664"/>
                </a:cubicBezTo>
                <a:cubicBezTo>
                  <a:pt x="1559" y="1663"/>
                  <a:pt x="1559" y="1663"/>
                  <a:pt x="1560" y="1662"/>
                </a:cubicBezTo>
                <a:cubicBezTo>
                  <a:pt x="1560" y="1661"/>
                  <a:pt x="1560" y="1661"/>
                  <a:pt x="1560" y="1660"/>
                </a:cubicBezTo>
                <a:cubicBezTo>
                  <a:pt x="1560" y="1658"/>
                  <a:pt x="1559" y="1658"/>
                  <a:pt x="1558" y="1657"/>
                </a:cubicBezTo>
                <a:cubicBezTo>
                  <a:pt x="1557" y="1657"/>
                  <a:pt x="1554" y="1657"/>
                  <a:pt x="1555" y="1655"/>
                </a:cubicBezTo>
                <a:cubicBezTo>
                  <a:pt x="1555" y="1654"/>
                  <a:pt x="1556" y="1655"/>
                  <a:pt x="1557" y="1654"/>
                </a:cubicBezTo>
                <a:cubicBezTo>
                  <a:pt x="1557" y="1653"/>
                  <a:pt x="1556" y="1653"/>
                  <a:pt x="1556" y="1652"/>
                </a:cubicBezTo>
                <a:cubicBezTo>
                  <a:pt x="1557" y="1651"/>
                  <a:pt x="1559" y="1651"/>
                  <a:pt x="1560" y="1651"/>
                </a:cubicBezTo>
                <a:cubicBezTo>
                  <a:pt x="1560" y="1650"/>
                  <a:pt x="1560" y="1649"/>
                  <a:pt x="1561" y="1649"/>
                </a:cubicBezTo>
                <a:cubicBezTo>
                  <a:pt x="1561" y="1648"/>
                  <a:pt x="1561" y="1648"/>
                  <a:pt x="1560" y="1647"/>
                </a:cubicBezTo>
                <a:cubicBezTo>
                  <a:pt x="1559" y="1647"/>
                  <a:pt x="1559" y="1646"/>
                  <a:pt x="1560" y="1646"/>
                </a:cubicBezTo>
                <a:cubicBezTo>
                  <a:pt x="1561" y="1645"/>
                  <a:pt x="1562" y="1646"/>
                  <a:pt x="1563" y="1646"/>
                </a:cubicBezTo>
                <a:cubicBezTo>
                  <a:pt x="1565" y="1647"/>
                  <a:pt x="1567" y="1646"/>
                  <a:pt x="1569" y="1646"/>
                </a:cubicBezTo>
                <a:cubicBezTo>
                  <a:pt x="1570" y="1646"/>
                  <a:pt x="1570" y="1646"/>
                  <a:pt x="1570" y="1647"/>
                </a:cubicBezTo>
                <a:cubicBezTo>
                  <a:pt x="1570" y="1648"/>
                  <a:pt x="1569" y="1648"/>
                  <a:pt x="1568" y="1648"/>
                </a:cubicBezTo>
                <a:cubicBezTo>
                  <a:pt x="1568" y="1648"/>
                  <a:pt x="1567" y="1648"/>
                  <a:pt x="1566" y="1648"/>
                </a:cubicBezTo>
                <a:cubicBezTo>
                  <a:pt x="1565" y="1648"/>
                  <a:pt x="1565" y="1649"/>
                  <a:pt x="1565" y="1650"/>
                </a:cubicBezTo>
                <a:cubicBezTo>
                  <a:pt x="1565" y="1650"/>
                  <a:pt x="1564" y="1651"/>
                  <a:pt x="1564" y="1651"/>
                </a:cubicBezTo>
                <a:cubicBezTo>
                  <a:pt x="1563" y="1652"/>
                  <a:pt x="1563" y="1653"/>
                  <a:pt x="1563" y="1654"/>
                </a:cubicBezTo>
                <a:cubicBezTo>
                  <a:pt x="1563" y="1655"/>
                  <a:pt x="1563" y="1657"/>
                  <a:pt x="1564" y="1658"/>
                </a:cubicBezTo>
                <a:cubicBezTo>
                  <a:pt x="1564" y="1659"/>
                  <a:pt x="1565" y="1659"/>
                  <a:pt x="1566" y="1659"/>
                </a:cubicBezTo>
                <a:cubicBezTo>
                  <a:pt x="1566" y="1659"/>
                  <a:pt x="1567" y="1659"/>
                  <a:pt x="1567" y="1659"/>
                </a:cubicBezTo>
                <a:cubicBezTo>
                  <a:pt x="1568" y="1659"/>
                  <a:pt x="1569" y="1659"/>
                  <a:pt x="1569" y="1658"/>
                </a:cubicBezTo>
                <a:cubicBezTo>
                  <a:pt x="1570" y="1658"/>
                  <a:pt x="1571" y="1658"/>
                  <a:pt x="1571" y="1658"/>
                </a:cubicBezTo>
                <a:cubicBezTo>
                  <a:pt x="1572" y="1659"/>
                  <a:pt x="1573" y="1659"/>
                  <a:pt x="1572" y="1660"/>
                </a:cubicBezTo>
                <a:cubicBezTo>
                  <a:pt x="1571" y="1660"/>
                  <a:pt x="1570" y="1660"/>
                  <a:pt x="1570" y="1660"/>
                </a:cubicBezTo>
                <a:cubicBezTo>
                  <a:pt x="1569" y="1661"/>
                  <a:pt x="1568" y="1661"/>
                  <a:pt x="1567" y="1662"/>
                </a:cubicBezTo>
                <a:cubicBezTo>
                  <a:pt x="1566" y="1663"/>
                  <a:pt x="1566" y="1665"/>
                  <a:pt x="1566" y="1666"/>
                </a:cubicBezTo>
                <a:cubicBezTo>
                  <a:pt x="1565" y="1668"/>
                  <a:pt x="1565" y="1669"/>
                  <a:pt x="1566" y="1670"/>
                </a:cubicBezTo>
                <a:cubicBezTo>
                  <a:pt x="1567" y="1671"/>
                  <a:pt x="1569" y="1671"/>
                  <a:pt x="1570" y="1672"/>
                </a:cubicBezTo>
                <a:cubicBezTo>
                  <a:pt x="1571" y="1673"/>
                  <a:pt x="1571" y="1674"/>
                  <a:pt x="1572" y="1675"/>
                </a:cubicBezTo>
                <a:cubicBezTo>
                  <a:pt x="1572" y="1677"/>
                  <a:pt x="1571" y="1678"/>
                  <a:pt x="1571" y="1679"/>
                </a:cubicBezTo>
                <a:cubicBezTo>
                  <a:pt x="1571" y="1682"/>
                  <a:pt x="1570" y="1684"/>
                  <a:pt x="1570" y="1687"/>
                </a:cubicBezTo>
                <a:cubicBezTo>
                  <a:pt x="1569" y="1688"/>
                  <a:pt x="1568" y="1689"/>
                  <a:pt x="1568" y="1691"/>
                </a:cubicBezTo>
                <a:cubicBezTo>
                  <a:pt x="1567" y="1694"/>
                  <a:pt x="1567" y="1697"/>
                  <a:pt x="1568" y="1700"/>
                </a:cubicBezTo>
                <a:cubicBezTo>
                  <a:pt x="1568" y="1701"/>
                  <a:pt x="1569" y="1702"/>
                  <a:pt x="1569" y="1703"/>
                </a:cubicBezTo>
                <a:cubicBezTo>
                  <a:pt x="1569" y="1704"/>
                  <a:pt x="1569" y="1705"/>
                  <a:pt x="1569" y="1705"/>
                </a:cubicBezTo>
                <a:cubicBezTo>
                  <a:pt x="1569" y="1706"/>
                  <a:pt x="1569" y="1707"/>
                  <a:pt x="1570" y="1707"/>
                </a:cubicBezTo>
                <a:cubicBezTo>
                  <a:pt x="1570" y="1708"/>
                  <a:pt x="1570" y="1710"/>
                  <a:pt x="1570" y="1711"/>
                </a:cubicBezTo>
                <a:cubicBezTo>
                  <a:pt x="1570" y="1712"/>
                  <a:pt x="1571" y="1712"/>
                  <a:pt x="1571" y="1712"/>
                </a:cubicBezTo>
                <a:cubicBezTo>
                  <a:pt x="1571" y="1713"/>
                  <a:pt x="1572" y="1714"/>
                  <a:pt x="1572" y="1713"/>
                </a:cubicBezTo>
                <a:cubicBezTo>
                  <a:pt x="1573" y="1713"/>
                  <a:pt x="1573" y="1712"/>
                  <a:pt x="1573" y="1712"/>
                </a:cubicBezTo>
                <a:cubicBezTo>
                  <a:pt x="1574" y="1712"/>
                  <a:pt x="1574" y="1713"/>
                  <a:pt x="1574" y="1714"/>
                </a:cubicBezTo>
                <a:cubicBezTo>
                  <a:pt x="1574" y="1714"/>
                  <a:pt x="1573" y="1714"/>
                  <a:pt x="1572" y="1715"/>
                </a:cubicBezTo>
                <a:cubicBezTo>
                  <a:pt x="1572" y="1715"/>
                  <a:pt x="1572" y="1716"/>
                  <a:pt x="1572" y="1717"/>
                </a:cubicBezTo>
                <a:cubicBezTo>
                  <a:pt x="1572" y="1718"/>
                  <a:pt x="1572" y="1717"/>
                  <a:pt x="1571" y="1718"/>
                </a:cubicBezTo>
                <a:cubicBezTo>
                  <a:pt x="1571" y="1718"/>
                  <a:pt x="1571" y="1719"/>
                  <a:pt x="1571" y="1720"/>
                </a:cubicBezTo>
                <a:cubicBezTo>
                  <a:pt x="1571" y="1721"/>
                  <a:pt x="1573" y="1722"/>
                  <a:pt x="1573" y="1723"/>
                </a:cubicBezTo>
                <a:cubicBezTo>
                  <a:pt x="1572" y="1724"/>
                  <a:pt x="1572" y="1724"/>
                  <a:pt x="1572" y="1725"/>
                </a:cubicBezTo>
                <a:cubicBezTo>
                  <a:pt x="1572" y="1725"/>
                  <a:pt x="1573" y="1726"/>
                  <a:pt x="1573" y="1726"/>
                </a:cubicBezTo>
                <a:cubicBezTo>
                  <a:pt x="1573" y="1727"/>
                  <a:pt x="1575" y="1729"/>
                  <a:pt x="1574" y="1729"/>
                </a:cubicBezTo>
                <a:cubicBezTo>
                  <a:pt x="1573" y="1729"/>
                  <a:pt x="1573" y="1728"/>
                  <a:pt x="1572" y="1728"/>
                </a:cubicBezTo>
                <a:cubicBezTo>
                  <a:pt x="1571" y="1728"/>
                  <a:pt x="1572" y="1729"/>
                  <a:pt x="1572" y="1729"/>
                </a:cubicBezTo>
                <a:cubicBezTo>
                  <a:pt x="1573" y="1730"/>
                  <a:pt x="1573" y="1730"/>
                  <a:pt x="1573" y="1731"/>
                </a:cubicBezTo>
                <a:cubicBezTo>
                  <a:pt x="1574" y="1733"/>
                  <a:pt x="1573" y="1735"/>
                  <a:pt x="1574" y="1737"/>
                </a:cubicBezTo>
                <a:cubicBezTo>
                  <a:pt x="1574" y="1738"/>
                  <a:pt x="1575" y="1739"/>
                  <a:pt x="1575" y="1741"/>
                </a:cubicBezTo>
                <a:cubicBezTo>
                  <a:pt x="1576" y="1742"/>
                  <a:pt x="1576" y="1744"/>
                  <a:pt x="1576" y="1745"/>
                </a:cubicBezTo>
                <a:cubicBezTo>
                  <a:pt x="1576" y="1747"/>
                  <a:pt x="1577" y="1748"/>
                  <a:pt x="1577" y="1749"/>
                </a:cubicBezTo>
                <a:cubicBezTo>
                  <a:pt x="1577" y="1751"/>
                  <a:pt x="1578" y="1752"/>
                  <a:pt x="1579" y="1754"/>
                </a:cubicBezTo>
                <a:cubicBezTo>
                  <a:pt x="1579" y="1755"/>
                  <a:pt x="1579" y="1757"/>
                  <a:pt x="1579" y="1758"/>
                </a:cubicBezTo>
                <a:cubicBezTo>
                  <a:pt x="1580" y="1761"/>
                  <a:pt x="1580" y="1763"/>
                  <a:pt x="1581" y="1766"/>
                </a:cubicBezTo>
                <a:cubicBezTo>
                  <a:pt x="1581" y="1768"/>
                  <a:pt x="1581" y="1770"/>
                  <a:pt x="1582" y="1772"/>
                </a:cubicBezTo>
                <a:cubicBezTo>
                  <a:pt x="1584" y="1776"/>
                  <a:pt x="1587" y="1779"/>
                  <a:pt x="1589" y="1783"/>
                </a:cubicBezTo>
                <a:cubicBezTo>
                  <a:pt x="1590" y="1784"/>
                  <a:pt x="1592" y="1785"/>
                  <a:pt x="1592" y="1786"/>
                </a:cubicBezTo>
                <a:cubicBezTo>
                  <a:pt x="1592" y="1788"/>
                  <a:pt x="1589" y="1786"/>
                  <a:pt x="1589" y="1786"/>
                </a:cubicBezTo>
                <a:cubicBezTo>
                  <a:pt x="1589" y="1787"/>
                  <a:pt x="1590" y="1788"/>
                  <a:pt x="1590" y="1788"/>
                </a:cubicBezTo>
                <a:cubicBezTo>
                  <a:pt x="1591" y="1788"/>
                  <a:pt x="1591" y="1789"/>
                  <a:pt x="1591" y="1789"/>
                </a:cubicBezTo>
                <a:cubicBezTo>
                  <a:pt x="1592" y="1790"/>
                  <a:pt x="1592" y="1792"/>
                  <a:pt x="1593" y="1793"/>
                </a:cubicBezTo>
                <a:cubicBezTo>
                  <a:pt x="1593" y="1794"/>
                  <a:pt x="1594" y="1795"/>
                  <a:pt x="1595" y="1796"/>
                </a:cubicBezTo>
                <a:cubicBezTo>
                  <a:pt x="1595" y="1797"/>
                  <a:pt x="1596" y="1797"/>
                  <a:pt x="1596" y="1798"/>
                </a:cubicBezTo>
                <a:cubicBezTo>
                  <a:pt x="1596" y="1798"/>
                  <a:pt x="1595" y="1799"/>
                  <a:pt x="1595" y="1798"/>
                </a:cubicBezTo>
                <a:cubicBezTo>
                  <a:pt x="1595" y="1799"/>
                  <a:pt x="1595" y="1799"/>
                  <a:pt x="1595" y="1799"/>
                </a:cubicBezTo>
                <a:cubicBezTo>
                  <a:pt x="1595" y="1799"/>
                  <a:pt x="1597" y="1800"/>
                  <a:pt x="1597" y="1800"/>
                </a:cubicBezTo>
                <a:cubicBezTo>
                  <a:pt x="1598" y="1801"/>
                  <a:pt x="1599" y="1802"/>
                  <a:pt x="1599" y="1802"/>
                </a:cubicBezTo>
                <a:cubicBezTo>
                  <a:pt x="1600" y="1803"/>
                  <a:pt x="1600" y="1803"/>
                  <a:pt x="1601" y="1804"/>
                </a:cubicBezTo>
                <a:cubicBezTo>
                  <a:pt x="1602" y="1805"/>
                  <a:pt x="1602" y="1807"/>
                  <a:pt x="1602" y="1809"/>
                </a:cubicBezTo>
                <a:cubicBezTo>
                  <a:pt x="1603" y="1810"/>
                  <a:pt x="1602" y="1811"/>
                  <a:pt x="1603" y="1812"/>
                </a:cubicBezTo>
                <a:cubicBezTo>
                  <a:pt x="1603" y="1813"/>
                  <a:pt x="1603" y="1814"/>
                  <a:pt x="1604" y="1814"/>
                </a:cubicBezTo>
                <a:cubicBezTo>
                  <a:pt x="1604" y="1816"/>
                  <a:pt x="1605" y="1817"/>
                  <a:pt x="1605" y="1819"/>
                </a:cubicBezTo>
                <a:cubicBezTo>
                  <a:pt x="1606" y="1821"/>
                  <a:pt x="1607" y="1824"/>
                  <a:pt x="1608" y="1827"/>
                </a:cubicBezTo>
                <a:cubicBezTo>
                  <a:pt x="1609" y="1829"/>
                  <a:pt x="1609" y="1830"/>
                  <a:pt x="1610" y="1831"/>
                </a:cubicBezTo>
                <a:cubicBezTo>
                  <a:pt x="1610" y="1833"/>
                  <a:pt x="1611" y="1834"/>
                  <a:pt x="1611" y="1836"/>
                </a:cubicBezTo>
                <a:cubicBezTo>
                  <a:pt x="1611" y="1837"/>
                  <a:pt x="1610" y="1838"/>
                  <a:pt x="1610" y="1840"/>
                </a:cubicBezTo>
                <a:cubicBezTo>
                  <a:pt x="1611" y="1841"/>
                  <a:pt x="1612" y="1842"/>
                  <a:pt x="1612" y="1843"/>
                </a:cubicBezTo>
                <a:cubicBezTo>
                  <a:pt x="1614" y="1846"/>
                  <a:pt x="1615" y="1848"/>
                  <a:pt x="1616" y="1851"/>
                </a:cubicBezTo>
                <a:cubicBezTo>
                  <a:pt x="1617" y="1852"/>
                  <a:pt x="1618" y="1853"/>
                  <a:pt x="1619" y="1855"/>
                </a:cubicBezTo>
                <a:cubicBezTo>
                  <a:pt x="1620" y="1856"/>
                  <a:pt x="1620" y="1857"/>
                  <a:pt x="1621" y="1859"/>
                </a:cubicBezTo>
                <a:cubicBezTo>
                  <a:pt x="1622" y="1860"/>
                  <a:pt x="1623" y="1860"/>
                  <a:pt x="1624" y="1861"/>
                </a:cubicBezTo>
                <a:cubicBezTo>
                  <a:pt x="1625" y="1863"/>
                  <a:pt x="1626" y="1865"/>
                  <a:pt x="1627" y="1866"/>
                </a:cubicBezTo>
                <a:cubicBezTo>
                  <a:pt x="1627" y="1868"/>
                  <a:pt x="1628" y="1869"/>
                  <a:pt x="1629" y="1871"/>
                </a:cubicBezTo>
                <a:cubicBezTo>
                  <a:pt x="1629" y="1872"/>
                  <a:pt x="1630" y="1873"/>
                  <a:pt x="1630" y="1875"/>
                </a:cubicBezTo>
                <a:cubicBezTo>
                  <a:pt x="1630" y="1876"/>
                  <a:pt x="1631" y="1878"/>
                  <a:pt x="1631" y="1879"/>
                </a:cubicBezTo>
                <a:cubicBezTo>
                  <a:pt x="1632" y="1880"/>
                  <a:pt x="1633" y="1882"/>
                  <a:pt x="1633" y="1883"/>
                </a:cubicBezTo>
                <a:cubicBezTo>
                  <a:pt x="1634" y="1886"/>
                  <a:pt x="1635" y="1888"/>
                  <a:pt x="1636" y="1891"/>
                </a:cubicBezTo>
                <a:cubicBezTo>
                  <a:pt x="1637" y="1892"/>
                  <a:pt x="1638" y="1894"/>
                  <a:pt x="1639" y="1895"/>
                </a:cubicBezTo>
                <a:cubicBezTo>
                  <a:pt x="1640" y="1896"/>
                  <a:pt x="1640" y="1896"/>
                  <a:pt x="1640" y="1897"/>
                </a:cubicBezTo>
                <a:cubicBezTo>
                  <a:pt x="1640" y="1897"/>
                  <a:pt x="1640" y="1898"/>
                  <a:pt x="1641" y="1898"/>
                </a:cubicBezTo>
                <a:cubicBezTo>
                  <a:pt x="1641" y="1899"/>
                  <a:pt x="1641" y="1899"/>
                  <a:pt x="1641" y="1900"/>
                </a:cubicBezTo>
                <a:cubicBezTo>
                  <a:pt x="1641" y="1900"/>
                  <a:pt x="1642" y="1901"/>
                  <a:pt x="1642" y="1901"/>
                </a:cubicBezTo>
                <a:cubicBezTo>
                  <a:pt x="1642" y="1902"/>
                  <a:pt x="1642" y="1905"/>
                  <a:pt x="1641" y="1904"/>
                </a:cubicBezTo>
                <a:cubicBezTo>
                  <a:pt x="1641" y="1904"/>
                  <a:pt x="1641" y="1903"/>
                  <a:pt x="1641" y="1903"/>
                </a:cubicBezTo>
                <a:cubicBezTo>
                  <a:pt x="1641" y="1902"/>
                  <a:pt x="1640" y="1902"/>
                  <a:pt x="1640" y="1901"/>
                </a:cubicBezTo>
                <a:cubicBezTo>
                  <a:pt x="1639" y="1900"/>
                  <a:pt x="1640" y="1899"/>
                  <a:pt x="1639" y="1898"/>
                </a:cubicBezTo>
                <a:cubicBezTo>
                  <a:pt x="1639" y="1898"/>
                  <a:pt x="1639" y="1897"/>
                  <a:pt x="1638" y="1897"/>
                </a:cubicBezTo>
                <a:cubicBezTo>
                  <a:pt x="1637" y="1896"/>
                  <a:pt x="1638" y="1898"/>
                  <a:pt x="1638" y="1899"/>
                </a:cubicBezTo>
                <a:cubicBezTo>
                  <a:pt x="1638" y="1899"/>
                  <a:pt x="1638" y="1900"/>
                  <a:pt x="1638" y="1901"/>
                </a:cubicBezTo>
                <a:cubicBezTo>
                  <a:pt x="1639" y="1902"/>
                  <a:pt x="1639" y="1902"/>
                  <a:pt x="1640" y="1902"/>
                </a:cubicBezTo>
                <a:cubicBezTo>
                  <a:pt x="1640" y="1903"/>
                  <a:pt x="1640" y="1904"/>
                  <a:pt x="1640" y="1905"/>
                </a:cubicBezTo>
                <a:cubicBezTo>
                  <a:pt x="1640" y="1905"/>
                  <a:pt x="1640" y="1906"/>
                  <a:pt x="1640" y="1906"/>
                </a:cubicBezTo>
                <a:cubicBezTo>
                  <a:pt x="1641" y="1907"/>
                  <a:pt x="1640" y="1907"/>
                  <a:pt x="1641" y="1908"/>
                </a:cubicBezTo>
                <a:cubicBezTo>
                  <a:pt x="1641" y="1909"/>
                  <a:pt x="1641" y="1909"/>
                  <a:pt x="1641" y="1909"/>
                </a:cubicBezTo>
                <a:cubicBezTo>
                  <a:pt x="1642" y="1910"/>
                  <a:pt x="1642" y="1911"/>
                  <a:pt x="1643" y="1912"/>
                </a:cubicBezTo>
                <a:cubicBezTo>
                  <a:pt x="1644" y="1913"/>
                  <a:pt x="1645" y="1913"/>
                  <a:pt x="1645" y="1914"/>
                </a:cubicBezTo>
                <a:cubicBezTo>
                  <a:pt x="1645" y="1915"/>
                  <a:pt x="1645" y="1915"/>
                  <a:pt x="1645" y="1916"/>
                </a:cubicBezTo>
                <a:cubicBezTo>
                  <a:pt x="1645" y="1917"/>
                  <a:pt x="1645" y="1917"/>
                  <a:pt x="1645" y="1918"/>
                </a:cubicBezTo>
                <a:cubicBezTo>
                  <a:pt x="1646" y="1918"/>
                  <a:pt x="1646" y="1918"/>
                  <a:pt x="1647" y="1919"/>
                </a:cubicBezTo>
                <a:cubicBezTo>
                  <a:pt x="1647" y="1919"/>
                  <a:pt x="1648" y="1920"/>
                  <a:pt x="1648" y="1921"/>
                </a:cubicBezTo>
                <a:cubicBezTo>
                  <a:pt x="1649" y="1922"/>
                  <a:pt x="1649" y="1923"/>
                  <a:pt x="1650" y="1923"/>
                </a:cubicBezTo>
                <a:cubicBezTo>
                  <a:pt x="1651" y="1924"/>
                  <a:pt x="1652" y="1925"/>
                  <a:pt x="1653" y="1926"/>
                </a:cubicBezTo>
                <a:cubicBezTo>
                  <a:pt x="1654" y="1928"/>
                  <a:pt x="1654" y="1929"/>
                  <a:pt x="1655" y="1929"/>
                </a:cubicBezTo>
                <a:cubicBezTo>
                  <a:pt x="1657" y="1930"/>
                  <a:pt x="1658" y="1930"/>
                  <a:pt x="1659" y="1931"/>
                </a:cubicBezTo>
                <a:cubicBezTo>
                  <a:pt x="1660" y="1931"/>
                  <a:pt x="1661" y="1932"/>
                  <a:pt x="1662" y="1932"/>
                </a:cubicBezTo>
                <a:cubicBezTo>
                  <a:pt x="1664" y="1933"/>
                  <a:pt x="1665" y="1932"/>
                  <a:pt x="1666" y="1931"/>
                </a:cubicBezTo>
                <a:cubicBezTo>
                  <a:pt x="1666" y="1930"/>
                  <a:pt x="1667" y="1930"/>
                  <a:pt x="1669" y="1929"/>
                </a:cubicBezTo>
                <a:cubicBezTo>
                  <a:pt x="1669" y="1929"/>
                  <a:pt x="1670" y="1928"/>
                  <a:pt x="1671" y="1928"/>
                </a:cubicBezTo>
                <a:cubicBezTo>
                  <a:pt x="1671" y="1928"/>
                  <a:pt x="1672" y="1927"/>
                  <a:pt x="1672" y="1927"/>
                </a:cubicBezTo>
                <a:cubicBezTo>
                  <a:pt x="1673" y="1926"/>
                  <a:pt x="1674" y="1925"/>
                  <a:pt x="1675" y="1924"/>
                </a:cubicBezTo>
                <a:cubicBezTo>
                  <a:pt x="1676" y="1923"/>
                  <a:pt x="1676" y="1922"/>
                  <a:pt x="1676" y="1920"/>
                </a:cubicBezTo>
                <a:cubicBezTo>
                  <a:pt x="1676" y="1917"/>
                  <a:pt x="1678" y="1914"/>
                  <a:pt x="1680" y="1913"/>
                </a:cubicBezTo>
                <a:cubicBezTo>
                  <a:pt x="1681" y="1912"/>
                  <a:pt x="1682" y="1912"/>
                  <a:pt x="1683" y="1911"/>
                </a:cubicBezTo>
                <a:cubicBezTo>
                  <a:pt x="1685" y="1911"/>
                  <a:pt x="1686" y="1911"/>
                  <a:pt x="1687" y="1911"/>
                </a:cubicBezTo>
                <a:cubicBezTo>
                  <a:pt x="1688" y="1910"/>
                  <a:pt x="1689" y="1909"/>
                  <a:pt x="1691" y="1909"/>
                </a:cubicBezTo>
                <a:cubicBezTo>
                  <a:pt x="1692" y="1909"/>
                  <a:pt x="1694" y="1910"/>
                  <a:pt x="1694" y="1909"/>
                </a:cubicBezTo>
                <a:cubicBezTo>
                  <a:pt x="1694" y="1909"/>
                  <a:pt x="1693" y="1908"/>
                  <a:pt x="1692" y="1908"/>
                </a:cubicBezTo>
                <a:cubicBezTo>
                  <a:pt x="1692" y="1908"/>
                  <a:pt x="1692" y="1907"/>
                  <a:pt x="1692" y="1907"/>
                </a:cubicBezTo>
                <a:cubicBezTo>
                  <a:pt x="1691" y="1906"/>
                  <a:pt x="1691" y="1906"/>
                  <a:pt x="1691" y="1905"/>
                </a:cubicBezTo>
                <a:cubicBezTo>
                  <a:pt x="1691" y="1904"/>
                  <a:pt x="1691" y="1903"/>
                  <a:pt x="1691" y="1903"/>
                </a:cubicBezTo>
                <a:cubicBezTo>
                  <a:pt x="1692" y="1902"/>
                  <a:pt x="1692" y="1902"/>
                  <a:pt x="1693" y="1902"/>
                </a:cubicBezTo>
                <a:cubicBezTo>
                  <a:pt x="1693" y="1901"/>
                  <a:pt x="1693" y="1900"/>
                  <a:pt x="1693" y="1900"/>
                </a:cubicBezTo>
                <a:cubicBezTo>
                  <a:pt x="1694" y="1899"/>
                  <a:pt x="1695" y="1898"/>
                  <a:pt x="1696" y="1897"/>
                </a:cubicBezTo>
                <a:cubicBezTo>
                  <a:pt x="1696" y="1896"/>
                  <a:pt x="1696" y="1895"/>
                  <a:pt x="1696" y="1895"/>
                </a:cubicBezTo>
                <a:cubicBezTo>
                  <a:pt x="1696" y="1894"/>
                  <a:pt x="1697" y="1893"/>
                  <a:pt x="1697" y="1893"/>
                </a:cubicBezTo>
                <a:cubicBezTo>
                  <a:pt x="1697" y="1892"/>
                  <a:pt x="1697" y="1891"/>
                  <a:pt x="1698" y="1891"/>
                </a:cubicBezTo>
                <a:cubicBezTo>
                  <a:pt x="1698" y="1890"/>
                  <a:pt x="1699" y="1890"/>
                  <a:pt x="1699" y="1890"/>
                </a:cubicBezTo>
                <a:cubicBezTo>
                  <a:pt x="1700" y="1890"/>
                  <a:pt x="1700" y="1889"/>
                  <a:pt x="1701" y="1889"/>
                </a:cubicBezTo>
                <a:cubicBezTo>
                  <a:pt x="1702" y="1888"/>
                  <a:pt x="1704" y="1888"/>
                  <a:pt x="1705" y="1888"/>
                </a:cubicBezTo>
                <a:cubicBezTo>
                  <a:pt x="1706" y="1889"/>
                  <a:pt x="1707" y="1891"/>
                  <a:pt x="1708" y="1890"/>
                </a:cubicBezTo>
                <a:cubicBezTo>
                  <a:pt x="1709" y="1889"/>
                  <a:pt x="1709" y="1887"/>
                  <a:pt x="1709" y="1886"/>
                </a:cubicBezTo>
                <a:cubicBezTo>
                  <a:pt x="1710" y="1883"/>
                  <a:pt x="1710" y="1879"/>
                  <a:pt x="1709" y="1877"/>
                </a:cubicBezTo>
                <a:cubicBezTo>
                  <a:pt x="1709" y="1876"/>
                  <a:pt x="1708" y="1875"/>
                  <a:pt x="1708" y="1874"/>
                </a:cubicBezTo>
                <a:cubicBezTo>
                  <a:pt x="1708" y="1873"/>
                  <a:pt x="1708" y="1872"/>
                  <a:pt x="1707" y="1871"/>
                </a:cubicBezTo>
                <a:cubicBezTo>
                  <a:pt x="1707" y="1870"/>
                  <a:pt x="1706" y="1869"/>
                  <a:pt x="1706" y="1868"/>
                </a:cubicBezTo>
                <a:cubicBezTo>
                  <a:pt x="1707" y="1868"/>
                  <a:pt x="1707" y="1868"/>
                  <a:pt x="1708" y="1867"/>
                </a:cubicBezTo>
                <a:cubicBezTo>
                  <a:pt x="1708" y="1867"/>
                  <a:pt x="1708" y="1866"/>
                  <a:pt x="1708" y="1865"/>
                </a:cubicBezTo>
                <a:cubicBezTo>
                  <a:pt x="1707" y="1864"/>
                  <a:pt x="1707" y="1862"/>
                  <a:pt x="1707" y="1861"/>
                </a:cubicBezTo>
                <a:cubicBezTo>
                  <a:pt x="1707" y="1859"/>
                  <a:pt x="1708" y="1858"/>
                  <a:pt x="1709" y="1857"/>
                </a:cubicBezTo>
                <a:cubicBezTo>
                  <a:pt x="1709" y="1856"/>
                  <a:pt x="1709" y="1854"/>
                  <a:pt x="1710" y="1853"/>
                </a:cubicBezTo>
                <a:cubicBezTo>
                  <a:pt x="1711" y="1852"/>
                  <a:pt x="1712" y="1851"/>
                  <a:pt x="1712" y="1850"/>
                </a:cubicBezTo>
                <a:cubicBezTo>
                  <a:pt x="1713" y="1849"/>
                  <a:pt x="1713" y="1847"/>
                  <a:pt x="1714" y="1846"/>
                </a:cubicBezTo>
                <a:cubicBezTo>
                  <a:pt x="1714" y="1845"/>
                  <a:pt x="1715" y="1844"/>
                  <a:pt x="1716" y="1843"/>
                </a:cubicBezTo>
                <a:cubicBezTo>
                  <a:pt x="1717" y="1841"/>
                  <a:pt x="1717" y="1839"/>
                  <a:pt x="1717" y="1838"/>
                </a:cubicBezTo>
                <a:cubicBezTo>
                  <a:pt x="1717" y="1836"/>
                  <a:pt x="1717" y="1834"/>
                  <a:pt x="1717" y="1832"/>
                </a:cubicBezTo>
                <a:cubicBezTo>
                  <a:pt x="1717" y="1830"/>
                  <a:pt x="1717" y="1829"/>
                  <a:pt x="1717" y="1827"/>
                </a:cubicBezTo>
                <a:cubicBezTo>
                  <a:pt x="1717" y="1826"/>
                  <a:pt x="1717" y="1826"/>
                  <a:pt x="1716" y="1825"/>
                </a:cubicBezTo>
                <a:cubicBezTo>
                  <a:pt x="1716" y="1825"/>
                  <a:pt x="1715" y="1825"/>
                  <a:pt x="1715" y="1824"/>
                </a:cubicBezTo>
                <a:cubicBezTo>
                  <a:pt x="1714" y="1824"/>
                  <a:pt x="1713" y="1822"/>
                  <a:pt x="1714" y="1821"/>
                </a:cubicBezTo>
                <a:cubicBezTo>
                  <a:pt x="1715" y="1820"/>
                  <a:pt x="1714" y="1822"/>
                  <a:pt x="1715" y="1822"/>
                </a:cubicBezTo>
                <a:cubicBezTo>
                  <a:pt x="1715" y="1823"/>
                  <a:pt x="1716" y="1823"/>
                  <a:pt x="1716" y="1823"/>
                </a:cubicBezTo>
                <a:cubicBezTo>
                  <a:pt x="1716" y="1824"/>
                  <a:pt x="1717" y="1825"/>
                  <a:pt x="1717" y="1825"/>
                </a:cubicBezTo>
                <a:cubicBezTo>
                  <a:pt x="1718" y="1825"/>
                  <a:pt x="1717" y="1823"/>
                  <a:pt x="1717" y="1823"/>
                </a:cubicBezTo>
                <a:cubicBezTo>
                  <a:pt x="1717" y="1822"/>
                  <a:pt x="1717" y="1822"/>
                  <a:pt x="1717" y="1821"/>
                </a:cubicBezTo>
                <a:cubicBezTo>
                  <a:pt x="1717" y="1820"/>
                  <a:pt x="1717" y="1820"/>
                  <a:pt x="1717" y="1819"/>
                </a:cubicBezTo>
                <a:cubicBezTo>
                  <a:pt x="1716" y="1819"/>
                  <a:pt x="1716" y="1818"/>
                  <a:pt x="1716" y="1818"/>
                </a:cubicBezTo>
                <a:cubicBezTo>
                  <a:pt x="1715" y="1817"/>
                  <a:pt x="1715" y="1817"/>
                  <a:pt x="1715" y="1816"/>
                </a:cubicBezTo>
                <a:cubicBezTo>
                  <a:pt x="1715" y="1816"/>
                  <a:pt x="1714" y="1816"/>
                  <a:pt x="1714" y="1815"/>
                </a:cubicBezTo>
                <a:cubicBezTo>
                  <a:pt x="1714" y="1815"/>
                  <a:pt x="1714" y="1814"/>
                  <a:pt x="1713" y="1813"/>
                </a:cubicBezTo>
                <a:cubicBezTo>
                  <a:pt x="1713" y="1812"/>
                  <a:pt x="1713" y="1812"/>
                  <a:pt x="1713" y="1811"/>
                </a:cubicBezTo>
                <a:cubicBezTo>
                  <a:pt x="1713" y="1810"/>
                  <a:pt x="1714" y="1810"/>
                  <a:pt x="1714" y="1809"/>
                </a:cubicBezTo>
                <a:cubicBezTo>
                  <a:pt x="1714" y="1808"/>
                  <a:pt x="1713" y="1807"/>
                  <a:pt x="1713" y="1807"/>
                </a:cubicBezTo>
                <a:cubicBezTo>
                  <a:pt x="1713" y="1806"/>
                  <a:pt x="1713" y="1805"/>
                  <a:pt x="1713" y="1804"/>
                </a:cubicBezTo>
                <a:cubicBezTo>
                  <a:pt x="1713" y="1803"/>
                  <a:pt x="1713" y="1801"/>
                  <a:pt x="1712" y="1799"/>
                </a:cubicBezTo>
                <a:cubicBezTo>
                  <a:pt x="1712" y="1798"/>
                  <a:pt x="1712" y="1797"/>
                  <a:pt x="1712" y="1796"/>
                </a:cubicBezTo>
                <a:cubicBezTo>
                  <a:pt x="1713" y="1795"/>
                  <a:pt x="1713" y="1794"/>
                  <a:pt x="1713" y="1793"/>
                </a:cubicBezTo>
                <a:cubicBezTo>
                  <a:pt x="1713" y="1792"/>
                  <a:pt x="1713" y="1790"/>
                  <a:pt x="1714" y="1789"/>
                </a:cubicBezTo>
                <a:cubicBezTo>
                  <a:pt x="1714" y="1788"/>
                  <a:pt x="1715" y="1787"/>
                  <a:pt x="1716" y="1786"/>
                </a:cubicBezTo>
                <a:cubicBezTo>
                  <a:pt x="1716" y="1784"/>
                  <a:pt x="1717" y="1782"/>
                  <a:pt x="1718" y="1781"/>
                </a:cubicBezTo>
                <a:cubicBezTo>
                  <a:pt x="1720" y="1779"/>
                  <a:pt x="1722" y="1777"/>
                  <a:pt x="1725" y="1777"/>
                </a:cubicBezTo>
                <a:cubicBezTo>
                  <a:pt x="1726" y="1777"/>
                  <a:pt x="1727" y="1778"/>
                  <a:pt x="1727" y="1779"/>
                </a:cubicBezTo>
                <a:cubicBezTo>
                  <a:pt x="1729" y="1781"/>
                  <a:pt x="1729" y="1778"/>
                  <a:pt x="1729" y="1777"/>
                </a:cubicBezTo>
                <a:cubicBezTo>
                  <a:pt x="1731" y="1775"/>
                  <a:pt x="1731" y="1778"/>
                  <a:pt x="1732" y="1779"/>
                </a:cubicBezTo>
                <a:cubicBezTo>
                  <a:pt x="1733" y="1779"/>
                  <a:pt x="1732" y="1778"/>
                  <a:pt x="1732" y="1777"/>
                </a:cubicBezTo>
                <a:cubicBezTo>
                  <a:pt x="1732" y="1777"/>
                  <a:pt x="1732" y="1776"/>
                  <a:pt x="1732" y="1776"/>
                </a:cubicBezTo>
                <a:cubicBezTo>
                  <a:pt x="1733" y="1775"/>
                  <a:pt x="1735" y="1775"/>
                  <a:pt x="1735" y="1773"/>
                </a:cubicBezTo>
                <a:cubicBezTo>
                  <a:pt x="1736" y="1772"/>
                  <a:pt x="1736" y="1770"/>
                  <a:pt x="1737" y="1769"/>
                </a:cubicBezTo>
                <a:cubicBezTo>
                  <a:pt x="1739" y="1766"/>
                  <a:pt x="1742" y="1768"/>
                  <a:pt x="1745" y="1768"/>
                </a:cubicBezTo>
                <a:cubicBezTo>
                  <a:pt x="1748" y="1768"/>
                  <a:pt x="1750" y="1766"/>
                  <a:pt x="1752" y="1765"/>
                </a:cubicBezTo>
                <a:cubicBezTo>
                  <a:pt x="1754" y="1765"/>
                  <a:pt x="1755" y="1764"/>
                  <a:pt x="1756" y="1763"/>
                </a:cubicBezTo>
                <a:cubicBezTo>
                  <a:pt x="1756" y="1763"/>
                  <a:pt x="1757" y="1763"/>
                  <a:pt x="1757" y="1762"/>
                </a:cubicBezTo>
                <a:cubicBezTo>
                  <a:pt x="1757" y="1762"/>
                  <a:pt x="1758" y="1761"/>
                  <a:pt x="1758" y="1761"/>
                </a:cubicBezTo>
                <a:cubicBezTo>
                  <a:pt x="1758" y="1759"/>
                  <a:pt x="1759" y="1758"/>
                  <a:pt x="1758" y="1757"/>
                </a:cubicBezTo>
                <a:cubicBezTo>
                  <a:pt x="1757" y="1756"/>
                  <a:pt x="1757" y="1755"/>
                  <a:pt x="1758" y="1753"/>
                </a:cubicBezTo>
                <a:cubicBezTo>
                  <a:pt x="1758" y="1752"/>
                  <a:pt x="1759" y="1751"/>
                  <a:pt x="1761" y="1750"/>
                </a:cubicBezTo>
                <a:cubicBezTo>
                  <a:pt x="1762" y="1749"/>
                  <a:pt x="1764" y="1748"/>
                  <a:pt x="1766" y="1747"/>
                </a:cubicBezTo>
                <a:cubicBezTo>
                  <a:pt x="1767" y="1747"/>
                  <a:pt x="1767" y="1747"/>
                  <a:pt x="1769" y="1746"/>
                </a:cubicBezTo>
                <a:cubicBezTo>
                  <a:pt x="1770" y="1746"/>
                  <a:pt x="1771" y="1745"/>
                  <a:pt x="1772" y="1744"/>
                </a:cubicBezTo>
                <a:cubicBezTo>
                  <a:pt x="1774" y="1743"/>
                  <a:pt x="1775" y="1742"/>
                  <a:pt x="1776" y="1741"/>
                </a:cubicBezTo>
                <a:cubicBezTo>
                  <a:pt x="1777" y="1740"/>
                  <a:pt x="1778" y="1738"/>
                  <a:pt x="1780" y="1737"/>
                </a:cubicBezTo>
                <a:cubicBezTo>
                  <a:pt x="1781" y="1735"/>
                  <a:pt x="1782" y="1734"/>
                  <a:pt x="1784" y="1733"/>
                </a:cubicBezTo>
                <a:cubicBezTo>
                  <a:pt x="1785" y="1731"/>
                  <a:pt x="1787" y="1731"/>
                  <a:pt x="1789" y="1730"/>
                </a:cubicBezTo>
                <a:cubicBezTo>
                  <a:pt x="1790" y="1729"/>
                  <a:pt x="1791" y="1728"/>
                  <a:pt x="1792" y="1728"/>
                </a:cubicBezTo>
                <a:cubicBezTo>
                  <a:pt x="1795" y="1726"/>
                  <a:pt x="1798" y="1724"/>
                  <a:pt x="1799" y="1721"/>
                </a:cubicBezTo>
                <a:cubicBezTo>
                  <a:pt x="1800" y="1719"/>
                  <a:pt x="1801" y="1718"/>
                  <a:pt x="1802" y="1716"/>
                </a:cubicBezTo>
                <a:cubicBezTo>
                  <a:pt x="1805" y="1713"/>
                  <a:pt x="1808" y="1710"/>
                  <a:pt x="1812" y="1707"/>
                </a:cubicBezTo>
                <a:cubicBezTo>
                  <a:pt x="1814" y="1706"/>
                  <a:pt x="1817" y="1704"/>
                  <a:pt x="1819" y="1702"/>
                </a:cubicBezTo>
                <a:cubicBezTo>
                  <a:pt x="1820" y="1700"/>
                  <a:pt x="1821" y="1699"/>
                  <a:pt x="1822" y="1699"/>
                </a:cubicBezTo>
                <a:cubicBezTo>
                  <a:pt x="1825" y="1697"/>
                  <a:pt x="1828" y="1698"/>
                  <a:pt x="1831" y="1696"/>
                </a:cubicBezTo>
                <a:cubicBezTo>
                  <a:pt x="1831" y="1696"/>
                  <a:pt x="1832" y="1696"/>
                  <a:pt x="1833" y="1695"/>
                </a:cubicBezTo>
                <a:cubicBezTo>
                  <a:pt x="1834" y="1695"/>
                  <a:pt x="1835" y="1695"/>
                  <a:pt x="1836" y="1695"/>
                </a:cubicBezTo>
                <a:cubicBezTo>
                  <a:pt x="1836" y="1695"/>
                  <a:pt x="1838" y="1695"/>
                  <a:pt x="1838" y="1694"/>
                </a:cubicBezTo>
                <a:cubicBezTo>
                  <a:pt x="1838" y="1694"/>
                  <a:pt x="1837" y="1694"/>
                  <a:pt x="1836" y="1693"/>
                </a:cubicBezTo>
                <a:cubicBezTo>
                  <a:pt x="1836" y="1692"/>
                  <a:pt x="1837" y="1692"/>
                  <a:pt x="1838" y="1691"/>
                </a:cubicBezTo>
                <a:cubicBezTo>
                  <a:pt x="1840" y="1691"/>
                  <a:pt x="1841" y="1690"/>
                  <a:pt x="1842" y="1689"/>
                </a:cubicBezTo>
                <a:cubicBezTo>
                  <a:pt x="1844" y="1687"/>
                  <a:pt x="1845" y="1684"/>
                  <a:pt x="1848" y="1682"/>
                </a:cubicBezTo>
                <a:cubicBezTo>
                  <a:pt x="1849" y="1682"/>
                  <a:pt x="1850" y="1681"/>
                  <a:pt x="1850" y="1679"/>
                </a:cubicBezTo>
                <a:cubicBezTo>
                  <a:pt x="1850" y="1678"/>
                  <a:pt x="1849" y="1677"/>
                  <a:pt x="1849" y="1676"/>
                </a:cubicBezTo>
                <a:cubicBezTo>
                  <a:pt x="1848" y="1674"/>
                  <a:pt x="1849" y="1673"/>
                  <a:pt x="1848" y="1671"/>
                </a:cubicBezTo>
                <a:cubicBezTo>
                  <a:pt x="1848" y="1670"/>
                  <a:pt x="1847" y="1669"/>
                  <a:pt x="1847" y="1668"/>
                </a:cubicBezTo>
                <a:cubicBezTo>
                  <a:pt x="1847" y="1666"/>
                  <a:pt x="1849" y="1665"/>
                  <a:pt x="1850" y="1664"/>
                </a:cubicBezTo>
                <a:cubicBezTo>
                  <a:pt x="1851" y="1663"/>
                  <a:pt x="1852" y="1662"/>
                  <a:pt x="1854" y="1662"/>
                </a:cubicBezTo>
                <a:cubicBezTo>
                  <a:pt x="1856" y="1661"/>
                  <a:pt x="1857" y="1661"/>
                  <a:pt x="1859" y="1661"/>
                </a:cubicBezTo>
                <a:cubicBezTo>
                  <a:pt x="1860" y="1660"/>
                  <a:pt x="1861" y="1659"/>
                  <a:pt x="1862" y="1659"/>
                </a:cubicBezTo>
                <a:cubicBezTo>
                  <a:pt x="1864" y="1659"/>
                  <a:pt x="1865" y="1658"/>
                  <a:pt x="1866" y="1657"/>
                </a:cubicBezTo>
                <a:cubicBezTo>
                  <a:pt x="1867" y="1657"/>
                  <a:pt x="1868" y="1656"/>
                  <a:pt x="1869" y="1655"/>
                </a:cubicBezTo>
                <a:cubicBezTo>
                  <a:pt x="1870" y="1654"/>
                  <a:pt x="1870" y="1654"/>
                  <a:pt x="1871" y="1654"/>
                </a:cubicBezTo>
                <a:cubicBezTo>
                  <a:pt x="1872" y="1653"/>
                  <a:pt x="1872" y="1649"/>
                  <a:pt x="1873" y="1649"/>
                </a:cubicBezTo>
                <a:cubicBezTo>
                  <a:pt x="1874" y="1650"/>
                  <a:pt x="1874" y="1652"/>
                  <a:pt x="1873" y="1653"/>
                </a:cubicBezTo>
                <a:cubicBezTo>
                  <a:pt x="1873" y="1655"/>
                  <a:pt x="1871" y="1654"/>
                  <a:pt x="1870" y="1656"/>
                </a:cubicBezTo>
                <a:cubicBezTo>
                  <a:pt x="1870" y="1656"/>
                  <a:pt x="1870" y="1657"/>
                  <a:pt x="1870" y="1658"/>
                </a:cubicBezTo>
                <a:cubicBezTo>
                  <a:pt x="1870" y="1658"/>
                  <a:pt x="1869" y="1659"/>
                  <a:pt x="1870" y="1659"/>
                </a:cubicBezTo>
                <a:cubicBezTo>
                  <a:pt x="1870" y="1660"/>
                  <a:pt x="1871" y="1660"/>
                  <a:pt x="1871" y="1659"/>
                </a:cubicBezTo>
                <a:cubicBezTo>
                  <a:pt x="1872" y="1658"/>
                  <a:pt x="1871" y="1658"/>
                  <a:pt x="1871" y="1657"/>
                </a:cubicBezTo>
                <a:cubicBezTo>
                  <a:pt x="1872" y="1656"/>
                  <a:pt x="1872" y="1656"/>
                  <a:pt x="1873" y="1656"/>
                </a:cubicBezTo>
                <a:cubicBezTo>
                  <a:pt x="1873" y="1657"/>
                  <a:pt x="1873" y="1658"/>
                  <a:pt x="1873" y="1658"/>
                </a:cubicBezTo>
                <a:cubicBezTo>
                  <a:pt x="1873" y="1659"/>
                  <a:pt x="1873" y="1659"/>
                  <a:pt x="1873" y="1660"/>
                </a:cubicBezTo>
                <a:cubicBezTo>
                  <a:pt x="1874" y="1660"/>
                  <a:pt x="1873" y="1661"/>
                  <a:pt x="1874" y="1661"/>
                </a:cubicBezTo>
                <a:cubicBezTo>
                  <a:pt x="1875" y="1662"/>
                  <a:pt x="1875" y="1661"/>
                  <a:pt x="1876" y="1661"/>
                </a:cubicBezTo>
                <a:cubicBezTo>
                  <a:pt x="1876" y="1660"/>
                  <a:pt x="1877" y="1660"/>
                  <a:pt x="1877" y="1660"/>
                </a:cubicBezTo>
                <a:cubicBezTo>
                  <a:pt x="1878" y="1660"/>
                  <a:pt x="1878" y="1660"/>
                  <a:pt x="1878" y="1659"/>
                </a:cubicBezTo>
                <a:cubicBezTo>
                  <a:pt x="1878" y="1659"/>
                  <a:pt x="1878" y="1658"/>
                  <a:pt x="1879" y="1658"/>
                </a:cubicBezTo>
                <a:cubicBezTo>
                  <a:pt x="1880" y="1658"/>
                  <a:pt x="1879" y="1660"/>
                  <a:pt x="1879" y="1660"/>
                </a:cubicBezTo>
                <a:cubicBezTo>
                  <a:pt x="1878" y="1662"/>
                  <a:pt x="1880" y="1663"/>
                  <a:pt x="1881" y="1661"/>
                </a:cubicBezTo>
                <a:cubicBezTo>
                  <a:pt x="1881" y="1660"/>
                  <a:pt x="1881" y="1660"/>
                  <a:pt x="1881" y="1659"/>
                </a:cubicBezTo>
                <a:cubicBezTo>
                  <a:pt x="1882" y="1659"/>
                  <a:pt x="1883" y="1659"/>
                  <a:pt x="1883" y="1658"/>
                </a:cubicBezTo>
                <a:cubicBezTo>
                  <a:pt x="1883" y="1656"/>
                  <a:pt x="1880" y="1657"/>
                  <a:pt x="1880" y="1655"/>
                </a:cubicBezTo>
                <a:cubicBezTo>
                  <a:pt x="1881" y="1654"/>
                  <a:pt x="1881" y="1654"/>
                  <a:pt x="1881" y="1653"/>
                </a:cubicBezTo>
                <a:cubicBezTo>
                  <a:pt x="1882" y="1653"/>
                  <a:pt x="1881" y="1652"/>
                  <a:pt x="1881" y="1651"/>
                </a:cubicBezTo>
                <a:cubicBezTo>
                  <a:pt x="1882" y="1651"/>
                  <a:pt x="1882" y="1651"/>
                  <a:pt x="1882" y="1651"/>
                </a:cubicBezTo>
                <a:cubicBezTo>
                  <a:pt x="1882" y="1652"/>
                  <a:pt x="1882" y="1653"/>
                  <a:pt x="1882" y="1654"/>
                </a:cubicBezTo>
                <a:cubicBezTo>
                  <a:pt x="1883" y="1653"/>
                  <a:pt x="1883" y="1652"/>
                  <a:pt x="1884" y="1652"/>
                </a:cubicBezTo>
                <a:cubicBezTo>
                  <a:pt x="1884" y="1652"/>
                  <a:pt x="1884" y="1654"/>
                  <a:pt x="1883" y="1654"/>
                </a:cubicBezTo>
                <a:cubicBezTo>
                  <a:pt x="1883" y="1655"/>
                  <a:pt x="1882" y="1655"/>
                  <a:pt x="1882" y="1656"/>
                </a:cubicBezTo>
                <a:cubicBezTo>
                  <a:pt x="1883" y="1656"/>
                  <a:pt x="1883" y="1656"/>
                  <a:pt x="1883" y="1657"/>
                </a:cubicBezTo>
                <a:cubicBezTo>
                  <a:pt x="1884" y="1657"/>
                  <a:pt x="1884" y="1657"/>
                  <a:pt x="1884" y="1658"/>
                </a:cubicBezTo>
                <a:cubicBezTo>
                  <a:pt x="1884" y="1658"/>
                  <a:pt x="1883" y="1659"/>
                  <a:pt x="1883" y="1660"/>
                </a:cubicBezTo>
                <a:cubicBezTo>
                  <a:pt x="1884" y="1660"/>
                  <a:pt x="1884" y="1660"/>
                  <a:pt x="1884" y="1661"/>
                </a:cubicBezTo>
                <a:cubicBezTo>
                  <a:pt x="1885" y="1661"/>
                  <a:pt x="1884" y="1662"/>
                  <a:pt x="1885" y="1661"/>
                </a:cubicBezTo>
                <a:cubicBezTo>
                  <a:pt x="1885" y="1661"/>
                  <a:pt x="1885" y="1661"/>
                  <a:pt x="1885" y="1660"/>
                </a:cubicBezTo>
                <a:cubicBezTo>
                  <a:pt x="1886" y="1659"/>
                  <a:pt x="1886" y="1660"/>
                  <a:pt x="1887" y="1660"/>
                </a:cubicBezTo>
                <a:cubicBezTo>
                  <a:pt x="1888" y="1661"/>
                  <a:pt x="1888" y="1660"/>
                  <a:pt x="1889" y="1660"/>
                </a:cubicBezTo>
                <a:cubicBezTo>
                  <a:pt x="1890" y="1660"/>
                  <a:pt x="1892" y="1661"/>
                  <a:pt x="1892" y="1659"/>
                </a:cubicBezTo>
                <a:cubicBezTo>
                  <a:pt x="1892" y="1658"/>
                  <a:pt x="1891" y="1658"/>
                  <a:pt x="1891" y="1657"/>
                </a:cubicBezTo>
                <a:cubicBezTo>
                  <a:pt x="1889" y="1656"/>
                  <a:pt x="1891" y="1655"/>
                  <a:pt x="1892" y="1656"/>
                </a:cubicBezTo>
                <a:cubicBezTo>
                  <a:pt x="1892" y="1657"/>
                  <a:pt x="1891" y="1657"/>
                  <a:pt x="1892" y="1658"/>
                </a:cubicBezTo>
                <a:cubicBezTo>
                  <a:pt x="1892" y="1658"/>
                  <a:pt x="1893" y="1658"/>
                  <a:pt x="1893" y="1658"/>
                </a:cubicBezTo>
                <a:cubicBezTo>
                  <a:pt x="1893" y="1658"/>
                  <a:pt x="1893" y="1659"/>
                  <a:pt x="1894" y="1659"/>
                </a:cubicBezTo>
                <a:cubicBezTo>
                  <a:pt x="1895" y="1660"/>
                  <a:pt x="1895" y="1658"/>
                  <a:pt x="1895" y="1657"/>
                </a:cubicBezTo>
                <a:cubicBezTo>
                  <a:pt x="1895" y="1656"/>
                  <a:pt x="1895" y="1656"/>
                  <a:pt x="1895" y="1655"/>
                </a:cubicBezTo>
                <a:cubicBezTo>
                  <a:pt x="1896" y="1656"/>
                  <a:pt x="1896" y="1659"/>
                  <a:pt x="1898" y="1658"/>
                </a:cubicBezTo>
                <a:cubicBezTo>
                  <a:pt x="1898" y="1657"/>
                  <a:pt x="1898" y="1655"/>
                  <a:pt x="1899" y="1655"/>
                </a:cubicBezTo>
                <a:cubicBezTo>
                  <a:pt x="1901" y="1654"/>
                  <a:pt x="1900" y="1658"/>
                  <a:pt x="1902" y="1657"/>
                </a:cubicBezTo>
                <a:cubicBezTo>
                  <a:pt x="1902" y="1656"/>
                  <a:pt x="1901" y="1655"/>
                  <a:pt x="1902" y="1655"/>
                </a:cubicBezTo>
                <a:cubicBezTo>
                  <a:pt x="1903" y="1654"/>
                  <a:pt x="1903" y="1655"/>
                  <a:pt x="1904" y="1655"/>
                </a:cubicBezTo>
                <a:cubicBezTo>
                  <a:pt x="1905" y="1655"/>
                  <a:pt x="1906" y="1655"/>
                  <a:pt x="1907" y="1653"/>
                </a:cubicBezTo>
                <a:cubicBezTo>
                  <a:pt x="1907" y="1652"/>
                  <a:pt x="1906" y="1650"/>
                  <a:pt x="1907" y="1649"/>
                </a:cubicBezTo>
                <a:cubicBezTo>
                  <a:pt x="1907" y="1650"/>
                  <a:pt x="1908" y="1654"/>
                  <a:pt x="1909" y="1652"/>
                </a:cubicBezTo>
                <a:cubicBezTo>
                  <a:pt x="1909" y="1652"/>
                  <a:pt x="1909" y="1650"/>
                  <a:pt x="1910" y="1651"/>
                </a:cubicBezTo>
                <a:cubicBezTo>
                  <a:pt x="1910" y="1651"/>
                  <a:pt x="1910" y="1651"/>
                  <a:pt x="1910" y="1652"/>
                </a:cubicBezTo>
                <a:cubicBezTo>
                  <a:pt x="1910" y="1652"/>
                  <a:pt x="1910" y="1652"/>
                  <a:pt x="1911" y="1652"/>
                </a:cubicBezTo>
                <a:cubicBezTo>
                  <a:pt x="1912" y="1652"/>
                  <a:pt x="1911" y="1654"/>
                  <a:pt x="1912" y="1655"/>
                </a:cubicBezTo>
                <a:cubicBezTo>
                  <a:pt x="1913" y="1656"/>
                  <a:pt x="1914" y="1656"/>
                  <a:pt x="1914" y="1656"/>
                </a:cubicBezTo>
                <a:cubicBezTo>
                  <a:pt x="1915" y="1655"/>
                  <a:pt x="1915" y="1654"/>
                  <a:pt x="1915" y="1654"/>
                </a:cubicBezTo>
                <a:cubicBezTo>
                  <a:pt x="1916" y="1653"/>
                  <a:pt x="1916" y="1652"/>
                  <a:pt x="1916" y="1651"/>
                </a:cubicBezTo>
                <a:cubicBezTo>
                  <a:pt x="1916" y="1650"/>
                  <a:pt x="1916" y="1649"/>
                  <a:pt x="1916" y="1648"/>
                </a:cubicBezTo>
                <a:cubicBezTo>
                  <a:pt x="1917" y="1647"/>
                  <a:pt x="1917" y="1648"/>
                  <a:pt x="1918" y="1649"/>
                </a:cubicBezTo>
                <a:cubicBezTo>
                  <a:pt x="1918" y="1649"/>
                  <a:pt x="1919" y="1649"/>
                  <a:pt x="1920" y="1649"/>
                </a:cubicBezTo>
                <a:cubicBezTo>
                  <a:pt x="1921" y="1648"/>
                  <a:pt x="1920" y="1647"/>
                  <a:pt x="1920" y="1646"/>
                </a:cubicBezTo>
                <a:cubicBezTo>
                  <a:pt x="1920" y="1645"/>
                  <a:pt x="1921" y="1643"/>
                  <a:pt x="1920" y="1642"/>
                </a:cubicBezTo>
                <a:cubicBezTo>
                  <a:pt x="1920" y="1642"/>
                  <a:pt x="1920" y="1641"/>
                  <a:pt x="1920" y="1641"/>
                </a:cubicBezTo>
                <a:cubicBezTo>
                  <a:pt x="1919" y="1640"/>
                  <a:pt x="1918" y="1640"/>
                  <a:pt x="1918" y="1639"/>
                </a:cubicBezTo>
                <a:cubicBezTo>
                  <a:pt x="1918" y="1639"/>
                  <a:pt x="1918" y="1638"/>
                  <a:pt x="1918" y="1637"/>
                </a:cubicBezTo>
                <a:cubicBezTo>
                  <a:pt x="1917" y="1637"/>
                  <a:pt x="1916" y="1637"/>
                  <a:pt x="1917" y="1636"/>
                </a:cubicBezTo>
                <a:cubicBezTo>
                  <a:pt x="1917" y="1636"/>
                  <a:pt x="1918" y="1635"/>
                  <a:pt x="1918" y="1635"/>
                </a:cubicBezTo>
                <a:cubicBezTo>
                  <a:pt x="1919" y="1635"/>
                  <a:pt x="1919" y="1634"/>
                  <a:pt x="1920" y="1634"/>
                </a:cubicBezTo>
                <a:cubicBezTo>
                  <a:pt x="1920" y="1632"/>
                  <a:pt x="1918" y="1632"/>
                  <a:pt x="1918" y="1630"/>
                </a:cubicBezTo>
                <a:cubicBezTo>
                  <a:pt x="1919" y="1630"/>
                  <a:pt x="1919" y="1630"/>
                  <a:pt x="1920" y="1629"/>
                </a:cubicBezTo>
                <a:cubicBezTo>
                  <a:pt x="1920" y="1628"/>
                  <a:pt x="1920" y="1628"/>
                  <a:pt x="1920" y="1627"/>
                </a:cubicBezTo>
                <a:cubicBezTo>
                  <a:pt x="1920" y="1625"/>
                  <a:pt x="1919" y="1625"/>
                  <a:pt x="1918" y="1624"/>
                </a:cubicBezTo>
                <a:cubicBezTo>
                  <a:pt x="1918" y="1624"/>
                  <a:pt x="1915" y="1622"/>
                  <a:pt x="1916" y="1622"/>
                </a:cubicBezTo>
                <a:cubicBezTo>
                  <a:pt x="1917" y="1622"/>
                  <a:pt x="1917" y="1623"/>
                  <a:pt x="1918" y="1623"/>
                </a:cubicBezTo>
                <a:cubicBezTo>
                  <a:pt x="1918" y="1623"/>
                  <a:pt x="1918" y="1622"/>
                  <a:pt x="1918" y="1621"/>
                </a:cubicBezTo>
                <a:cubicBezTo>
                  <a:pt x="1919" y="1621"/>
                  <a:pt x="1919" y="1620"/>
                  <a:pt x="1919" y="1619"/>
                </a:cubicBezTo>
                <a:cubicBezTo>
                  <a:pt x="1920" y="1619"/>
                  <a:pt x="1920" y="1619"/>
                  <a:pt x="1921" y="1619"/>
                </a:cubicBezTo>
                <a:cubicBezTo>
                  <a:pt x="1921" y="1619"/>
                  <a:pt x="1921" y="1620"/>
                  <a:pt x="1921" y="1620"/>
                </a:cubicBezTo>
                <a:cubicBezTo>
                  <a:pt x="1921" y="1621"/>
                  <a:pt x="1921" y="1620"/>
                  <a:pt x="1922" y="1621"/>
                </a:cubicBezTo>
                <a:cubicBezTo>
                  <a:pt x="1922" y="1621"/>
                  <a:pt x="1923" y="1621"/>
                  <a:pt x="1922" y="1621"/>
                </a:cubicBezTo>
                <a:cubicBezTo>
                  <a:pt x="1922" y="1622"/>
                  <a:pt x="1922" y="1621"/>
                  <a:pt x="1921" y="1622"/>
                </a:cubicBezTo>
                <a:cubicBezTo>
                  <a:pt x="1921" y="1622"/>
                  <a:pt x="1921" y="1623"/>
                  <a:pt x="1921" y="1623"/>
                </a:cubicBezTo>
                <a:cubicBezTo>
                  <a:pt x="1920" y="1624"/>
                  <a:pt x="1921" y="1625"/>
                  <a:pt x="1922" y="1626"/>
                </a:cubicBezTo>
                <a:cubicBezTo>
                  <a:pt x="1922" y="1627"/>
                  <a:pt x="1922" y="1629"/>
                  <a:pt x="1921" y="1630"/>
                </a:cubicBezTo>
                <a:cubicBezTo>
                  <a:pt x="1921" y="1631"/>
                  <a:pt x="1921" y="1632"/>
                  <a:pt x="1922" y="1632"/>
                </a:cubicBezTo>
                <a:cubicBezTo>
                  <a:pt x="1922" y="1633"/>
                  <a:pt x="1923" y="1633"/>
                  <a:pt x="1923" y="1633"/>
                </a:cubicBezTo>
                <a:cubicBezTo>
                  <a:pt x="1924" y="1634"/>
                  <a:pt x="1924" y="1634"/>
                  <a:pt x="1925" y="1634"/>
                </a:cubicBezTo>
                <a:cubicBezTo>
                  <a:pt x="1926" y="1634"/>
                  <a:pt x="1927" y="1635"/>
                  <a:pt x="1928" y="1635"/>
                </a:cubicBezTo>
                <a:cubicBezTo>
                  <a:pt x="1929" y="1635"/>
                  <a:pt x="1930" y="1635"/>
                  <a:pt x="1931" y="1635"/>
                </a:cubicBezTo>
                <a:cubicBezTo>
                  <a:pt x="1932" y="1636"/>
                  <a:pt x="1933" y="1637"/>
                  <a:pt x="1933" y="1637"/>
                </a:cubicBezTo>
                <a:cubicBezTo>
                  <a:pt x="1934" y="1638"/>
                  <a:pt x="1934" y="1638"/>
                  <a:pt x="1935" y="1638"/>
                </a:cubicBezTo>
                <a:cubicBezTo>
                  <a:pt x="1935" y="1639"/>
                  <a:pt x="1936" y="1639"/>
                  <a:pt x="1936" y="1639"/>
                </a:cubicBezTo>
                <a:cubicBezTo>
                  <a:pt x="1938" y="1639"/>
                  <a:pt x="1937" y="1636"/>
                  <a:pt x="1937" y="1635"/>
                </a:cubicBezTo>
                <a:cubicBezTo>
                  <a:pt x="1938" y="1634"/>
                  <a:pt x="1938" y="1635"/>
                  <a:pt x="1939" y="1635"/>
                </a:cubicBezTo>
                <a:cubicBezTo>
                  <a:pt x="1939" y="1636"/>
                  <a:pt x="1939" y="1636"/>
                  <a:pt x="1939" y="1637"/>
                </a:cubicBezTo>
                <a:cubicBezTo>
                  <a:pt x="1939" y="1638"/>
                  <a:pt x="1939" y="1638"/>
                  <a:pt x="1940" y="1639"/>
                </a:cubicBezTo>
                <a:cubicBezTo>
                  <a:pt x="1941" y="1640"/>
                  <a:pt x="1941" y="1641"/>
                  <a:pt x="1941" y="1642"/>
                </a:cubicBezTo>
                <a:cubicBezTo>
                  <a:pt x="1942" y="1643"/>
                  <a:pt x="1942" y="1643"/>
                  <a:pt x="1943" y="1644"/>
                </a:cubicBezTo>
                <a:cubicBezTo>
                  <a:pt x="1943" y="1645"/>
                  <a:pt x="1943" y="1646"/>
                  <a:pt x="1944" y="1648"/>
                </a:cubicBezTo>
                <a:cubicBezTo>
                  <a:pt x="1945" y="1649"/>
                  <a:pt x="1946" y="1651"/>
                  <a:pt x="1946" y="1653"/>
                </a:cubicBezTo>
                <a:cubicBezTo>
                  <a:pt x="1945" y="1654"/>
                  <a:pt x="1944" y="1655"/>
                  <a:pt x="1946" y="1655"/>
                </a:cubicBezTo>
                <a:cubicBezTo>
                  <a:pt x="1946" y="1655"/>
                  <a:pt x="1946" y="1655"/>
                  <a:pt x="1947" y="1655"/>
                </a:cubicBezTo>
                <a:cubicBezTo>
                  <a:pt x="1947" y="1656"/>
                  <a:pt x="1947" y="1657"/>
                  <a:pt x="1947" y="1657"/>
                </a:cubicBezTo>
                <a:cubicBezTo>
                  <a:pt x="1946" y="1658"/>
                  <a:pt x="1946" y="1659"/>
                  <a:pt x="1946" y="1659"/>
                </a:cubicBezTo>
                <a:cubicBezTo>
                  <a:pt x="1945" y="1661"/>
                  <a:pt x="1946" y="1662"/>
                  <a:pt x="1947" y="1663"/>
                </a:cubicBezTo>
                <a:cubicBezTo>
                  <a:pt x="1948" y="1663"/>
                  <a:pt x="1948" y="1664"/>
                  <a:pt x="1948" y="1665"/>
                </a:cubicBezTo>
                <a:cubicBezTo>
                  <a:pt x="1948" y="1665"/>
                  <a:pt x="1948" y="1666"/>
                  <a:pt x="1948" y="1667"/>
                </a:cubicBezTo>
                <a:cubicBezTo>
                  <a:pt x="1949" y="1667"/>
                  <a:pt x="1949" y="1667"/>
                  <a:pt x="1950" y="1668"/>
                </a:cubicBezTo>
                <a:cubicBezTo>
                  <a:pt x="1950" y="1670"/>
                  <a:pt x="1950" y="1671"/>
                  <a:pt x="1951" y="1672"/>
                </a:cubicBezTo>
                <a:cubicBezTo>
                  <a:pt x="1952" y="1673"/>
                  <a:pt x="1952" y="1674"/>
                  <a:pt x="1953" y="1676"/>
                </a:cubicBezTo>
                <a:cubicBezTo>
                  <a:pt x="1953" y="1676"/>
                  <a:pt x="1954" y="1678"/>
                  <a:pt x="1955" y="1678"/>
                </a:cubicBezTo>
                <a:cubicBezTo>
                  <a:pt x="1955" y="1678"/>
                  <a:pt x="1955" y="1677"/>
                  <a:pt x="1954" y="1677"/>
                </a:cubicBezTo>
                <a:cubicBezTo>
                  <a:pt x="1954" y="1676"/>
                  <a:pt x="1954" y="1676"/>
                  <a:pt x="1954" y="1675"/>
                </a:cubicBezTo>
                <a:cubicBezTo>
                  <a:pt x="1953" y="1673"/>
                  <a:pt x="1952" y="1672"/>
                  <a:pt x="1952" y="1671"/>
                </a:cubicBezTo>
                <a:cubicBezTo>
                  <a:pt x="1953" y="1671"/>
                  <a:pt x="1953" y="1672"/>
                  <a:pt x="1953" y="1672"/>
                </a:cubicBezTo>
                <a:cubicBezTo>
                  <a:pt x="1954" y="1673"/>
                  <a:pt x="1954" y="1673"/>
                  <a:pt x="1954" y="1674"/>
                </a:cubicBezTo>
                <a:cubicBezTo>
                  <a:pt x="1955" y="1674"/>
                  <a:pt x="1955" y="1675"/>
                  <a:pt x="1955" y="1676"/>
                </a:cubicBezTo>
                <a:cubicBezTo>
                  <a:pt x="1955" y="1676"/>
                  <a:pt x="1956" y="1677"/>
                  <a:pt x="1956" y="1677"/>
                </a:cubicBezTo>
                <a:cubicBezTo>
                  <a:pt x="1957" y="1678"/>
                  <a:pt x="1957" y="1678"/>
                  <a:pt x="1957" y="1679"/>
                </a:cubicBezTo>
                <a:cubicBezTo>
                  <a:pt x="1957" y="1680"/>
                  <a:pt x="1957" y="1680"/>
                  <a:pt x="1958" y="1681"/>
                </a:cubicBezTo>
                <a:cubicBezTo>
                  <a:pt x="1959" y="1682"/>
                  <a:pt x="1960" y="1683"/>
                  <a:pt x="1960" y="1684"/>
                </a:cubicBezTo>
                <a:cubicBezTo>
                  <a:pt x="1961" y="1684"/>
                  <a:pt x="1961" y="1687"/>
                  <a:pt x="1962" y="1687"/>
                </a:cubicBezTo>
                <a:cubicBezTo>
                  <a:pt x="1963" y="1687"/>
                  <a:pt x="1962" y="1684"/>
                  <a:pt x="1962" y="1684"/>
                </a:cubicBezTo>
                <a:cubicBezTo>
                  <a:pt x="1962" y="1683"/>
                  <a:pt x="1961" y="1682"/>
                  <a:pt x="1962" y="1682"/>
                </a:cubicBezTo>
                <a:cubicBezTo>
                  <a:pt x="1963" y="1681"/>
                  <a:pt x="1963" y="1683"/>
                  <a:pt x="1963" y="1683"/>
                </a:cubicBezTo>
                <a:cubicBezTo>
                  <a:pt x="1964" y="1684"/>
                  <a:pt x="1965" y="1684"/>
                  <a:pt x="1965" y="1686"/>
                </a:cubicBezTo>
                <a:cubicBezTo>
                  <a:pt x="1965" y="1687"/>
                  <a:pt x="1964" y="1689"/>
                  <a:pt x="1966" y="1689"/>
                </a:cubicBezTo>
                <a:cubicBezTo>
                  <a:pt x="1966" y="1689"/>
                  <a:pt x="1967" y="1689"/>
                  <a:pt x="1967" y="1688"/>
                </a:cubicBezTo>
                <a:cubicBezTo>
                  <a:pt x="1967" y="1687"/>
                  <a:pt x="1967" y="1687"/>
                  <a:pt x="1968" y="1686"/>
                </a:cubicBezTo>
                <a:cubicBezTo>
                  <a:pt x="1968" y="1686"/>
                  <a:pt x="1968" y="1685"/>
                  <a:pt x="1969" y="1685"/>
                </a:cubicBezTo>
                <a:cubicBezTo>
                  <a:pt x="1969" y="1685"/>
                  <a:pt x="1969" y="1687"/>
                  <a:pt x="1969" y="1687"/>
                </a:cubicBezTo>
                <a:cubicBezTo>
                  <a:pt x="1969" y="1688"/>
                  <a:pt x="1968" y="1688"/>
                  <a:pt x="1968" y="1689"/>
                </a:cubicBezTo>
                <a:cubicBezTo>
                  <a:pt x="1967" y="1690"/>
                  <a:pt x="1968" y="1690"/>
                  <a:pt x="1968" y="1691"/>
                </a:cubicBezTo>
                <a:cubicBezTo>
                  <a:pt x="1968" y="1692"/>
                  <a:pt x="1967" y="1692"/>
                  <a:pt x="1967" y="1692"/>
                </a:cubicBezTo>
                <a:cubicBezTo>
                  <a:pt x="1966" y="1693"/>
                  <a:pt x="1968" y="1694"/>
                  <a:pt x="1968" y="1695"/>
                </a:cubicBezTo>
                <a:cubicBezTo>
                  <a:pt x="1968" y="1695"/>
                  <a:pt x="1968" y="1696"/>
                  <a:pt x="1968" y="1697"/>
                </a:cubicBezTo>
                <a:cubicBezTo>
                  <a:pt x="1969" y="1697"/>
                  <a:pt x="1969" y="1697"/>
                  <a:pt x="1969" y="1696"/>
                </a:cubicBezTo>
                <a:cubicBezTo>
                  <a:pt x="1969" y="1696"/>
                  <a:pt x="1968" y="1693"/>
                  <a:pt x="1969" y="1694"/>
                </a:cubicBezTo>
                <a:cubicBezTo>
                  <a:pt x="1970" y="1694"/>
                  <a:pt x="1969" y="1696"/>
                  <a:pt x="1971" y="1697"/>
                </a:cubicBezTo>
                <a:cubicBezTo>
                  <a:pt x="1971" y="1696"/>
                  <a:pt x="1970" y="1694"/>
                  <a:pt x="1971" y="1693"/>
                </a:cubicBezTo>
                <a:cubicBezTo>
                  <a:pt x="1972" y="1692"/>
                  <a:pt x="1972" y="1692"/>
                  <a:pt x="1973" y="1693"/>
                </a:cubicBezTo>
                <a:cubicBezTo>
                  <a:pt x="1973" y="1693"/>
                  <a:pt x="1974" y="1693"/>
                  <a:pt x="1975" y="1693"/>
                </a:cubicBezTo>
                <a:cubicBezTo>
                  <a:pt x="1976" y="1692"/>
                  <a:pt x="1977" y="1693"/>
                  <a:pt x="1979" y="1694"/>
                </a:cubicBezTo>
                <a:cubicBezTo>
                  <a:pt x="1979" y="1694"/>
                  <a:pt x="1982" y="1694"/>
                  <a:pt x="1981" y="1696"/>
                </a:cubicBezTo>
                <a:cubicBezTo>
                  <a:pt x="1981" y="1696"/>
                  <a:pt x="1980" y="1696"/>
                  <a:pt x="1980" y="1697"/>
                </a:cubicBezTo>
                <a:cubicBezTo>
                  <a:pt x="1980" y="1698"/>
                  <a:pt x="1981" y="1698"/>
                  <a:pt x="1982" y="1698"/>
                </a:cubicBezTo>
                <a:cubicBezTo>
                  <a:pt x="1983" y="1699"/>
                  <a:pt x="1982" y="1701"/>
                  <a:pt x="1983" y="1702"/>
                </a:cubicBezTo>
                <a:cubicBezTo>
                  <a:pt x="1984" y="1703"/>
                  <a:pt x="1985" y="1703"/>
                  <a:pt x="1986" y="1705"/>
                </a:cubicBezTo>
                <a:cubicBezTo>
                  <a:pt x="1987" y="1706"/>
                  <a:pt x="1986" y="1707"/>
                  <a:pt x="1985" y="1708"/>
                </a:cubicBezTo>
                <a:cubicBezTo>
                  <a:pt x="1984" y="1709"/>
                  <a:pt x="1984" y="1708"/>
                  <a:pt x="1983" y="1708"/>
                </a:cubicBezTo>
                <a:cubicBezTo>
                  <a:pt x="1983" y="1707"/>
                  <a:pt x="1982" y="1707"/>
                  <a:pt x="1982" y="1707"/>
                </a:cubicBezTo>
                <a:cubicBezTo>
                  <a:pt x="1981" y="1706"/>
                  <a:pt x="1981" y="1706"/>
                  <a:pt x="1980" y="1705"/>
                </a:cubicBezTo>
                <a:cubicBezTo>
                  <a:pt x="1979" y="1704"/>
                  <a:pt x="1978" y="1704"/>
                  <a:pt x="1978" y="1706"/>
                </a:cubicBezTo>
                <a:cubicBezTo>
                  <a:pt x="1979" y="1706"/>
                  <a:pt x="1979" y="1707"/>
                  <a:pt x="1979" y="1708"/>
                </a:cubicBezTo>
                <a:cubicBezTo>
                  <a:pt x="1979" y="1708"/>
                  <a:pt x="1979" y="1709"/>
                  <a:pt x="1979" y="1710"/>
                </a:cubicBezTo>
                <a:cubicBezTo>
                  <a:pt x="1980" y="1710"/>
                  <a:pt x="1980" y="1710"/>
                  <a:pt x="1981" y="1711"/>
                </a:cubicBezTo>
                <a:cubicBezTo>
                  <a:pt x="1982" y="1711"/>
                  <a:pt x="1982" y="1712"/>
                  <a:pt x="1982" y="1712"/>
                </a:cubicBezTo>
                <a:cubicBezTo>
                  <a:pt x="1983" y="1714"/>
                  <a:pt x="1983" y="1715"/>
                  <a:pt x="1985" y="1716"/>
                </a:cubicBezTo>
                <a:cubicBezTo>
                  <a:pt x="1985" y="1716"/>
                  <a:pt x="1986" y="1717"/>
                  <a:pt x="1986" y="1717"/>
                </a:cubicBezTo>
                <a:cubicBezTo>
                  <a:pt x="1987" y="1716"/>
                  <a:pt x="1987" y="1715"/>
                  <a:pt x="1987" y="1714"/>
                </a:cubicBezTo>
                <a:cubicBezTo>
                  <a:pt x="1987" y="1713"/>
                  <a:pt x="1987" y="1713"/>
                  <a:pt x="1986" y="1712"/>
                </a:cubicBezTo>
                <a:cubicBezTo>
                  <a:pt x="1986" y="1712"/>
                  <a:pt x="1986" y="1711"/>
                  <a:pt x="1986" y="1710"/>
                </a:cubicBezTo>
                <a:cubicBezTo>
                  <a:pt x="1986" y="1709"/>
                  <a:pt x="1987" y="1709"/>
                  <a:pt x="1987" y="1709"/>
                </a:cubicBezTo>
                <a:cubicBezTo>
                  <a:pt x="1988" y="1708"/>
                  <a:pt x="1988" y="1707"/>
                  <a:pt x="1989" y="1708"/>
                </a:cubicBezTo>
                <a:cubicBezTo>
                  <a:pt x="1990" y="1708"/>
                  <a:pt x="1989" y="1711"/>
                  <a:pt x="1988" y="1711"/>
                </a:cubicBezTo>
                <a:cubicBezTo>
                  <a:pt x="1988" y="1713"/>
                  <a:pt x="1989" y="1713"/>
                  <a:pt x="1989" y="1715"/>
                </a:cubicBezTo>
                <a:cubicBezTo>
                  <a:pt x="1989" y="1716"/>
                  <a:pt x="1988" y="1717"/>
                  <a:pt x="1990" y="1718"/>
                </a:cubicBezTo>
                <a:cubicBezTo>
                  <a:pt x="1991" y="1719"/>
                  <a:pt x="1991" y="1719"/>
                  <a:pt x="1992" y="1721"/>
                </a:cubicBezTo>
                <a:cubicBezTo>
                  <a:pt x="1992" y="1722"/>
                  <a:pt x="1993" y="1723"/>
                  <a:pt x="1993" y="1724"/>
                </a:cubicBezTo>
                <a:cubicBezTo>
                  <a:pt x="1993" y="1724"/>
                  <a:pt x="1994" y="1725"/>
                  <a:pt x="1994" y="1726"/>
                </a:cubicBezTo>
                <a:cubicBezTo>
                  <a:pt x="1995" y="1726"/>
                  <a:pt x="1995" y="1727"/>
                  <a:pt x="1995" y="1728"/>
                </a:cubicBezTo>
                <a:cubicBezTo>
                  <a:pt x="1996" y="1730"/>
                  <a:pt x="1996" y="1733"/>
                  <a:pt x="1997" y="1736"/>
                </a:cubicBezTo>
                <a:cubicBezTo>
                  <a:pt x="1998" y="1740"/>
                  <a:pt x="1999" y="1743"/>
                  <a:pt x="1998" y="1747"/>
                </a:cubicBezTo>
                <a:cubicBezTo>
                  <a:pt x="1997" y="1748"/>
                  <a:pt x="1997" y="1750"/>
                  <a:pt x="1996" y="1751"/>
                </a:cubicBezTo>
                <a:cubicBezTo>
                  <a:pt x="1996" y="1754"/>
                  <a:pt x="1996" y="1757"/>
                  <a:pt x="1995" y="1761"/>
                </a:cubicBezTo>
                <a:cubicBezTo>
                  <a:pt x="1995" y="1762"/>
                  <a:pt x="1994" y="1763"/>
                  <a:pt x="1994" y="1765"/>
                </a:cubicBezTo>
                <a:cubicBezTo>
                  <a:pt x="1994" y="1767"/>
                  <a:pt x="1994" y="1768"/>
                  <a:pt x="1994" y="1770"/>
                </a:cubicBezTo>
                <a:cubicBezTo>
                  <a:pt x="1994" y="1771"/>
                  <a:pt x="1993" y="1772"/>
                  <a:pt x="1993" y="1774"/>
                </a:cubicBezTo>
                <a:cubicBezTo>
                  <a:pt x="1993" y="1774"/>
                  <a:pt x="1992" y="1775"/>
                  <a:pt x="1993" y="1775"/>
                </a:cubicBezTo>
                <a:cubicBezTo>
                  <a:pt x="1994" y="1775"/>
                  <a:pt x="1994" y="1774"/>
                  <a:pt x="1994" y="1774"/>
                </a:cubicBezTo>
                <a:cubicBezTo>
                  <a:pt x="1995" y="1773"/>
                  <a:pt x="1996" y="1773"/>
                  <a:pt x="1997" y="1772"/>
                </a:cubicBezTo>
                <a:cubicBezTo>
                  <a:pt x="1998" y="1771"/>
                  <a:pt x="1998" y="1770"/>
                  <a:pt x="2000" y="1769"/>
                </a:cubicBezTo>
                <a:cubicBezTo>
                  <a:pt x="2000" y="1768"/>
                  <a:pt x="2001" y="1769"/>
                  <a:pt x="2001" y="1770"/>
                </a:cubicBezTo>
                <a:cubicBezTo>
                  <a:pt x="2001" y="1771"/>
                  <a:pt x="2000" y="1771"/>
                  <a:pt x="2000" y="1771"/>
                </a:cubicBezTo>
                <a:cubicBezTo>
                  <a:pt x="1999" y="1772"/>
                  <a:pt x="1999" y="1773"/>
                  <a:pt x="1999" y="1773"/>
                </a:cubicBezTo>
                <a:cubicBezTo>
                  <a:pt x="1999" y="1774"/>
                  <a:pt x="1999" y="1775"/>
                  <a:pt x="1999" y="1775"/>
                </a:cubicBezTo>
                <a:cubicBezTo>
                  <a:pt x="1999" y="1776"/>
                  <a:pt x="1999" y="1776"/>
                  <a:pt x="2000" y="1776"/>
                </a:cubicBezTo>
                <a:cubicBezTo>
                  <a:pt x="2000" y="1775"/>
                  <a:pt x="2001" y="1775"/>
                  <a:pt x="2001" y="1774"/>
                </a:cubicBezTo>
                <a:cubicBezTo>
                  <a:pt x="2001" y="1774"/>
                  <a:pt x="2002" y="1773"/>
                  <a:pt x="2002" y="1773"/>
                </a:cubicBezTo>
                <a:cubicBezTo>
                  <a:pt x="2003" y="1773"/>
                  <a:pt x="2002" y="1774"/>
                  <a:pt x="2002" y="1775"/>
                </a:cubicBezTo>
                <a:cubicBezTo>
                  <a:pt x="2002" y="1775"/>
                  <a:pt x="2002" y="1776"/>
                  <a:pt x="2002" y="1777"/>
                </a:cubicBezTo>
                <a:cubicBezTo>
                  <a:pt x="2002" y="1778"/>
                  <a:pt x="2003" y="1778"/>
                  <a:pt x="2003" y="1777"/>
                </a:cubicBezTo>
                <a:cubicBezTo>
                  <a:pt x="2004" y="1776"/>
                  <a:pt x="2003" y="1773"/>
                  <a:pt x="2005" y="1774"/>
                </a:cubicBezTo>
                <a:cubicBezTo>
                  <a:pt x="2006" y="1774"/>
                  <a:pt x="2005" y="1775"/>
                  <a:pt x="2006" y="1776"/>
                </a:cubicBezTo>
                <a:cubicBezTo>
                  <a:pt x="2006" y="1777"/>
                  <a:pt x="2006" y="1777"/>
                  <a:pt x="2006" y="1778"/>
                </a:cubicBezTo>
                <a:cubicBezTo>
                  <a:pt x="2007" y="1778"/>
                  <a:pt x="2007" y="1779"/>
                  <a:pt x="2007" y="1780"/>
                </a:cubicBezTo>
                <a:cubicBezTo>
                  <a:pt x="2008" y="1780"/>
                  <a:pt x="2008" y="1779"/>
                  <a:pt x="2008" y="1778"/>
                </a:cubicBezTo>
                <a:cubicBezTo>
                  <a:pt x="2008" y="1778"/>
                  <a:pt x="2008" y="1777"/>
                  <a:pt x="2008" y="1776"/>
                </a:cubicBezTo>
                <a:cubicBezTo>
                  <a:pt x="2008" y="1776"/>
                  <a:pt x="2009" y="1776"/>
                  <a:pt x="2009" y="1775"/>
                </a:cubicBezTo>
                <a:cubicBezTo>
                  <a:pt x="2009" y="1774"/>
                  <a:pt x="2009" y="1773"/>
                  <a:pt x="2010" y="1773"/>
                </a:cubicBezTo>
                <a:cubicBezTo>
                  <a:pt x="2011" y="1773"/>
                  <a:pt x="2011" y="1775"/>
                  <a:pt x="2010" y="1775"/>
                </a:cubicBezTo>
                <a:cubicBezTo>
                  <a:pt x="2010" y="1776"/>
                  <a:pt x="2008" y="1778"/>
                  <a:pt x="2010" y="1778"/>
                </a:cubicBezTo>
                <a:cubicBezTo>
                  <a:pt x="2010" y="1778"/>
                  <a:pt x="2010" y="1779"/>
                  <a:pt x="2011" y="1779"/>
                </a:cubicBezTo>
                <a:cubicBezTo>
                  <a:pt x="2011" y="1780"/>
                  <a:pt x="2011" y="1779"/>
                  <a:pt x="2012" y="1778"/>
                </a:cubicBezTo>
                <a:cubicBezTo>
                  <a:pt x="2012" y="1778"/>
                  <a:pt x="2012" y="1778"/>
                  <a:pt x="2013" y="1777"/>
                </a:cubicBezTo>
                <a:cubicBezTo>
                  <a:pt x="2013" y="1777"/>
                  <a:pt x="2013" y="1776"/>
                  <a:pt x="2013" y="1776"/>
                </a:cubicBezTo>
                <a:cubicBezTo>
                  <a:pt x="2015" y="1776"/>
                  <a:pt x="2013" y="1779"/>
                  <a:pt x="2013" y="1779"/>
                </a:cubicBezTo>
                <a:cubicBezTo>
                  <a:pt x="2013" y="1780"/>
                  <a:pt x="2014" y="1781"/>
                  <a:pt x="2014" y="1781"/>
                </a:cubicBezTo>
                <a:cubicBezTo>
                  <a:pt x="2015" y="1781"/>
                  <a:pt x="2016" y="1779"/>
                  <a:pt x="2016" y="1779"/>
                </a:cubicBezTo>
                <a:cubicBezTo>
                  <a:pt x="2017" y="1779"/>
                  <a:pt x="2017" y="1779"/>
                  <a:pt x="2018" y="1778"/>
                </a:cubicBezTo>
                <a:cubicBezTo>
                  <a:pt x="2018" y="1778"/>
                  <a:pt x="2019" y="1777"/>
                  <a:pt x="2019" y="1777"/>
                </a:cubicBezTo>
                <a:cubicBezTo>
                  <a:pt x="2019" y="1775"/>
                  <a:pt x="2020" y="1774"/>
                  <a:pt x="2020" y="1773"/>
                </a:cubicBezTo>
                <a:cubicBezTo>
                  <a:pt x="2021" y="1771"/>
                  <a:pt x="2022" y="1770"/>
                  <a:pt x="2023" y="1770"/>
                </a:cubicBezTo>
                <a:cubicBezTo>
                  <a:pt x="2024" y="1770"/>
                  <a:pt x="2025" y="1770"/>
                  <a:pt x="2025" y="1770"/>
                </a:cubicBezTo>
                <a:cubicBezTo>
                  <a:pt x="2026" y="1770"/>
                  <a:pt x="2027" y="1770"/>
                  <a:pt x="2027" y="1769"/>
                </a:cubicBezTo>
                <a:cubicBezTo>
                  <a:pt x="2028" y="1769"/>
                  <a:pt x="2029" y="1768"/>
                  <a:pt x="2029" y="1768"/>
                </a:cubicBezTo>
                <a:cubicBezTo>
                  <a:pt x="2028" y="1767"/>
                  <a:pt x="2027" y="1767"/>
                  <a:pt x="2028" y="1767"/>
                </a:cubicBezTo>
                <a:cubicBezTo>
                  <a:pt x="2028" y="1766"/>
                  <a:pt x="2029" y="1767"/>
                  <a:pt x="2030" y="1767"/>
                </a:cubicBezTo>
                <a:cubicBezTo>
                  <a:pt x="2031" y="1767"/>
                  <a:pt x="2031" y="1767"/>
                  <a:pt x="2032" y="1767"/>
                </a:cubicBezTo>
                <a:cubicBezTo>
                  <a:pt x="2032" y="1766"/>
                  <a:pt x="2033" y="1766"/>
                  <a:pt x="2034" y="1766"/>
                </a:cubicBezTo>
                <a:cubicBezTo>
                  <a:pt x="2034" y="1765"/>
                  <a:pt x="2033" y="1765"/>
                  <a:pt x="2033" y="1765"/>
                </a:cubicBezTo>
                <a:cubicBezTo>
                  <a:pt x="2033" y="1764"/>
                  <a:pt x="2033" y="1764"/>
                  <a:pt x="2032" y="1763"/>
                </a:cubicBezTo>
                <a:cubicBezTo>
                  <a:pt x="2032" y="1762"/>
                  <a:pt x="2032" y="1761"/>
                  <a:pt x="2033" y="1760"/>
                </a:cubicBezTo>
                <a:cubicBezTo>
                  <a:pt x="2033" y="1761"/>
                  <a:pt x="2032" y="1762"/>
                  <a:pt x="2033" y="1763"/>
                </a:cubicBezTo>
                <a:cubicBezTo>
                  <a:pt x="2033" y="1763"/>
                  <a:pt x="2034" y="1764"/>
                  <a:pt x="2034" y="1764"/>
                </a:cubicBezTo>
                <a:cubicBezTo>
                  <a:pt x="2035" y="1765"/>
                  <a:pt x="2036" y="1764"/>
                  <a:pt x="2038" y="1764"/>
                </a:cubicBezTo>
                <a:cubicBezTo>
                  <a:pt x="2039" y="1763"/>
                  <a:pt x="2039" y="1763"/>
                  <a:pt x="2040" y="1761"/>
                </a:cubicBezTo>
                <a:cubicBezTo>
                  <a:pt x="2041" y="1760"/>
                  <a:pt x="2043" y="1760"/>
                  <a:pt x="2043" y="1759"/>
                </a:cubicBezTo>
                <a:cubicBezTo>
                  <a:pt x="2044" y="1757"/>
                  <a:pt x="2043" y="1755"/>
                  <a:pt x="2043" y="1754"/>
                </a:cubicBezTo>
                <a:cubicBezTo>
                  <a:pt x="2044" y="1753"/>
                  <a:pt x="2044" y="1753"/>
                  <a:pt x="2045" y="1752"/>
                </a:cubicBezTo>
                <a:cubicBezTo>
                  <a:pt x="2045" y="1751"/>
                  <a:pt x="2045" y="1751"/>
                  <a:pt x="2045" y="1750"/>
                </a:cubicBezTo>
                <a:cubicBezTo>
                  <a:pt x="2045" y="1749"/>
                  <a:pt x="2044" y="1746"/>
                  <a:pt x="2045" y="1746"/>
                </a:cubicBezTo>
                <a:cubicBezTo>
                  <a:pt x="2046" y="1746"/>
                  <a:pt x="2046" y="1748"/>
                  <a:pt x="2046" y="1748"/>
                </a:cubicBezTo>
                <a:cubicBezTo>
                  <a:pt x="2046" y="1749"/>
                  <a:pt x="2047" y="1749"/>
                  <a:pt x="2047" y="1750"/>
                </a:cubicBezTo>
                <a:cubicBezTo>
                  <a:pt x="2048" y="1750"/>
                  <a:pt x="2049" y="1751"/>
                  <a:pt x="2050" y="1753"/>
                </a:cubicBezTo>
                <a:cubicBezTo>
                  <a:pt x="2050" y="1754"/>
                  <a:pt x="2050" y="1755"/>
                  <a:pt x="2051" y="1756"/>
                </a:cubicBezTo>
                <a:cubicBezTo>
                  <a:pt x="2052" y="1758"/>
                  <a:pt x="2052" y="1759"/>
                  <a:pt x="2052" y="1761"/>
                </a:cubicBezTo>
                <a:cubicBezTo>
                  <a:pt x="2052" y="1762"/>
                  <a:pt x="2053" y="1765"/>
                  <a:pt x="2055" y="1765"/>
                </a:cubicBezTo>
                <a:cubicBezTo>
                  <a:pt x="2055" y="1764"/>
                  <a:pt x="2055" y="1764"/>
                  <a:pt x="2056" y="1764"/>
                </a:cubicBezTo>
                <a:cubicBezTo>
                  <a:pt x="2057" y="1763"/>
                  <a:pt x="2058" y="1764"/>
                  <a:pt x="2058" y="1764"/>
                </a:cubicBezTo>
                <a:cubicBezTo>
                  <a:pt x="2059" y="1764"/>
                  <a:pt x="2060" y="1763"/>
                  <a:pt x="2060" y="1764"/>
                </a:cubicBezTo>
                <a:cubicBezTo>
                  <a:pt x="2060" y="1765"/>
                  <a:pt x="2059" y="1765"/>
                  <a:pt x="2059" y="1766"/>
                </a:cubicBezTo>
                <a:cubicBezTo>
                  <a:pt x="2059" y="1766"/>
                  <a:pt x="2059" y="1767"/>
                  <a:pt x="2059" y="1768"/>
                </a:cubicBezTo>
                <a:cubicBezTo>
                  <a:pt x="2059" y="1769"/>
                  <a:pt x="2058" y="1770"/>
                  <a:pt x="2058" y="1772"/>
                </a:cubicBezTo>
                <a:cubicBezTo>
                  <a:pt x="2058" y="1773"/>
                  <a:pt x="2059" y="1775"/>
                  <a:pt x="2059" y="1777"/>
                </a:cubicBezTo>
                <a:cubicBezTo>
                  <a:pt x="2060" y="1777"/>
                  <a:pt x="2060" y="1778"/>
                  <a:pt x="2061" y="1779"/>
                </a:cubicBezTo>
                <a:cubicBezTo>
                  <a:pt x="2061" y="1780"/>
                  <a:pt x="2061" y="1781"/>
                  <a:pt x="2061" y="1782"/>
                </a:cubicBezTo>
                <a:cubicBezTo>
                  <a:pt x="2061" y="1783"/>
                  <a:pt x="2062" y="1784"/>
                  <a:pt x="2061" y="1785"/>
                </a:cubicBezTo>
                <a:cubicBezTo>
                  <a:pt x="2061" y="1786"/>
                  <a:pt x="2061" y="1788"/>
                  <a:pt x="2062" y="1789"/>
                </a:cubicBezTo>
                <a:cubicBezTo>
                  <a:pt x="2063" y="1792"/>
                  <a:pt x="2061" y="1795"/>
                  <a:pt x="2063" y="1798"/>
                </a:cubicBezTo>
                <a:cubicBezTo>
                  <a:pt x="2064" y="1799"/>
                  <a:pt x="2065" y="1799"/>
                  <a:pt x="2065" y="1800"/>
                </a:cubicBezTo>
                <a:cubicBezTo>
                  <a:pt x="2066" y="1800"/>
                  <a:pt x="2067" y="1802"/>
                  <a:pt x="2067" y="1803"/>
                </a:cubicBezTo>
                <a:cubicBezTo>
                  <a:pt x="2067" y="1806"/>
                  <a:pt x="2066" y="1809"/>
                  <a:pt x="2067" y="1813"/>
                </a:cubicBezTo>
                <a:cubicBezTo>
                  <a:pt x="2068" y="1814"/>
                  <a:pt x="2068" y="1815"/>
                  <a:pt x="2068" y="1817"/>
                </a:cubicBezTo>
                <a:cubicBezTo>
                  <a:pt x="2068" y="1817"/>
                  <a:pt x="2068" y="1818"/>
                  <a:pt x="2068" y="1819"/>
                </a:cubicBezTo>
                <a:cubicBezTo>
                  <a:pt x="2068" y="1819"/>
                  <a:pt x="2069" y="1820"/>
                  <a:pt x="2069" y="1820"/>
                </a:cubicBezTo>
                <a:cubicBezTo>
                  <a:pt x="2069" y="1821"/>
                  <a:pt x="2069" y="1823"/>
                  <a:pt x="2070" y="1824"/>
                </a:cubicBezTo>
                <a:cubicBezTo>
                  <a:pt x="2070" y="1823"/>
                  <a:pt x="2070" y="1821"/>
                  <a:pt x="2070" y="1820"/>
                </a:cubicBezTo>
                <a:cubicBezTo>
                  <a:pt x="2070" y="1818"/>
                  <a:pt x="2070" y="1817"/>
                  <a:pt x="2070" y="1815"/>
                </a:cubicBezTo>
                <a:cubicBezTo>
                  <a:pt x="2070" y="1813"/>
                  <a:pt x="2072" y="1816"/>
                  <a:pt x="2072" y="1817"/>
                </a:cubicBezTo>
                <a:cubicBezTo>
                  <a:pt x="2072" y="1818"/>
                  <a:pt x="2072" y="1818"/>
                  <a:pt x="2072" y="1819"/>
                </a:cubicBezTo>
                <a:cubicBezTo>
                  <a:pt x="2073" y="1820"/>
                  <a:pt x="2073" y="1820"/>
                  <a:pt x="2073" y="1821"/>
                </a:cubicBezTo>
                <a:cubicBezTo>
                  <a:pt x="2074" y="1822"/>
                  <a:pt x="2075" y="1823"/>
                  <a:pt x="2075" y="1825"/>
                </a:cubicBezTo>
                <a:cubicBezTo>
                  <a:pt x="2075" y="1826"/>
                  <a:pt x="2076" y="1828"/>
                  <a:pt x="2076" y="1830"/>
                </a:cubicBezTo>
                <a:cubicBezTo>
                  <a:pt x="2077" y="1831"/>
                  <a:pt x="2078" y="1832"/>
                  <a:pt x="2078" y="1833"/>
                </a:cubicBezTo>
                <a:cubicBezTo>
                  <a:pt x="2079" y="1835"/>
                  <a:pt x="2079" y="1836"/>
                  <a:pt x="2079" y="1837"/>
                </a:cubicBezTo>
                <a:cubicBezTo>
                  <a:pt x="2080" y="1839"/>
                  <a:pt x="2080" y="1841"/>
                  <a:pt x="2079" y="1843"/>
                </a:cubicBezTo>
                <a:cubicBezTo>
                  <a:pt x="2079" y="1844"/>
                  <a:pt x="2078" y="1845"/>
                  <a:pt x="2078" y="1846"/>
                </a:cubicBezTo>
                <a:cubicBezTo>
                  <a:pt x="2078" y="1847"/>
                  <a:pt x="2078" y="1848"/>
                  <a:pt x="2078" y="1849"/>
                </a:cubicBezTo>
                <a:cubicBezTo>
                  <a:pt x="2077" y="1849"/>
                  <a:pt x="2076" y="1850"/>
                  <a:pt x="2078" y="1850"/>
                </a:cubicBezTo>
                <a:cubicBezTo>
                  <a:pt x="2079" y="1850"/>
                  <a:pt x="2081" y="1850"/>
                  <a:pt x="2080" y="1852"/>
                </a:cubicBezTo>
                <a:cubicBezTo>
                  <a:pt x="2078" y="1852"/>
                  <a:pt x="2079" y="1856"/>
                  <a:pt x="2078" y="1855"/>
                </a:cubicBezTo>
                <a:cubicBezTo>
                  <a:pt x="2077" y="1855"/>
                  <a:pt x="2076" y="1852"/>
                  <a:pt x="2075" y="1854"/>
                </a:cubicBezTo>
                <a:cubicBezTo>
                  <a:pt x="2074" y="1856"/>
                  <a:pt x="2076" y="1856"/>
                  <a:pt x="2077" y="1857"/>
                </a:cubicBezTo>
                <a:cubicBezTo>
                  <a:pt x="2079" y="1858"/>
                  <a:pt x="2078" y="1859"/>
                  <a:pt x="2078" y="1860"/>
                </a:cubicBezTo>
                <a:cubicBezTo>
                  <a:pt x="2078" y="1862"/>
                  <a:pt x="2080" y="1861"/>
                  <a:pt x="2081" y="1860"/>
                </a:cubicBezTo>
                <a:cubicBezTo>
                  <a:pt x="2081" y="1860"/>
                  <a:pt x="2081" y="1859"/>
                  <a:pt x="2082" y="1858"/>
                </a:cubicBezTo>
                <a:cubicBezTo>
                  <a:pt x="2082" y="1858"/>
                  <a:pt x="2083" y="1859"/>
                  <a:pt x="2083" y="1860"/>
                </a:cubicBezTo>
                <a:cubicBezTo>
                  <a:pt x="2083" y="1860"/>
                  <a:pt x="2082" y="1860"/>
                  <a:pt x="2082" y="1861"/>
                </a:cubicBezTo>
                <a:cubicBezTo>
                  <a:pt x="2081" y="1861"/>
                  <a:pt x="2081" y="1862"/>
                  <a:pt x="2080" y="1862"/>
                </a:cubicBezTo>
                <a:cubicBezTo>
                  <a:pt x="2080" y="1863"/>
                  <a:pt x="2081" y="1865"/>
                  <a:pt x="2081" y="1867"/>
                </a:cubicBezTo>
                <a:cubicBezTo>
                  <a:pt x="2081" y="1868"/>
                  <a:pt x="2081" y="1870"/>
                  <a:pt x="2081" y="1871"/>
                </a:cubicBezTo>
                <a:cubicBezTo>
                  <a:pt x="2081" y="1873"/>
                  <a:pt x="2080" y="1874"/>
                  <a:pt x="2080" y="1875"/>
                </a:cubicBezTo>
                <a:cubicBezTo>
                  <a:pt x="2080" y="1877"/>
                  <a:pt x="2079" y="1878"/>
                  <a:pt x="2077" y="1878"/>
                </a:cubicBezTo>
                <a:cubicBezTo>
                  <a:pt x="2076" y="1879"/>
                  <a:pt x="2075" y="1880"/>
                  <a:pt x="2075" y="1881"/>
                </a:cubicBezTo>
                <a:cubicBezTo>
                  <a:pt x="2075" y="1883"/>
                  <a:pt x="2076" y="1884"/>
                  <a:pt x="2077" y="1885"/>
                </a:cubicBezTo>
                <a:cubicBezTo>
                  <a:pt x="2077" y="1887"/>
                  <a:pt x="2077" y="1889"/>
                  <a:pt x="2077" y="1890"/>
                </a:cubicBezTo>
                <a:cubicBezTo>
                  <a:pt x="2076" y="1891"/>
                  <a:pt x="2076" y="1893"/>
                  <a:pt x="2076" y="1894"/>
                </a:cubicBezTo>
                <a:cubicBezTo>
                  <a:pt x="2077" y="1896"/>
                  <a:pt x="2078" y="1893"/>
                  <a:pt x="2078" y="1893"/>
                </a:cubicBezTo>
                <a:cubicBezTo>
                  <a:pt x="2080" y="1893"/>
                  <a:pt x="2078" y="1896"/>
                  <a:pt x="2078" y="1896"/>
                </a:cubicBezTo>
                <a:cubicBezTo>
                  <a:pt x="2077" y="1898"/>
                  <a:pt x="2077" y="1899"/>
                  <a:pt x="2077" y="1901"/>
                </a:cubicBezTo>
                <a:cubicBezTo>
                  <a:pt x="2076" y="1902"/>
                  <a:pt x="2075" y="1903"/>
                  <a:pt x="2074" y="1905"/>
                </a:cubicBezTo>
                <a:cubicBezTo>
                  <a:pt x="2074" y="1906"/>
                  <a:pt x="2074" y="1907"/>
                  <a:pt x="2073" y="1909"/>
                </a:cubicBezTo>
                <a:cubicBezTo>
                  <a:pt x="2073" y="1909"/>
                  <a:pt x="2072" y="1911"/>
                  <a:pt x="2072" y="1912"/>
                </a:cubicBezTo>
                <a:cubicBezTo>
                  <a:pt x="2072" y="1912"/>
                  <a:pt x="2072" y="1912"/>
                  <a:pt x="2073" y="1913"/>
                </a:cubicBezTo>
                <a:cubicBezTo>
                  <a:pt x="2073" y="1913"/>
                  <a:pt x="2073" y="1914"/>
                  <a:pt x="2073" y="1915"/>
                </a:cubicBezTo>
                <a:cubicBezTo>
                  <a:pt x="2073" y="1915"/>
                  <a:pt x="2072" y="1915"/>
                  <a:pt x="2072" y="1916"/>
                </a:cubicBezTo>
                <a:cubicBezTo>
                  <a:pt x="2072" y="1917"/>
                  <a:pt x="2072" y="1917"/>
                  <a:pt x="2072" y="1918"/>
                </a:cubicBezTo>
                <a:cubicBezTo>
                  <a:pt x="2071" y="1918"/>
                  <a:pt x="2071" y="1918"/>
                  <a:pt x="2071" y="1919"/>
                </a:cubicBezTo>
                <a:cubicBezTo>
                  <a:pt x="2071" y="1920"/>
                  <a:pt x="2071" y="1922"/>
                  <a:pt x="2071" y="1924"/>
                </a:cubicBezTo>
                <a:cubicBezTo>
                  <a:pt x="2070" y="1925"/>
                  <a:pt x="2070" y="1926"/>
                  <a:pt x="2071" y="1927"/>
                </a:cubicBezTo>
                <a:cubicBezTo>
                  <a:pt x="2071" y="1927"/>
                  <a:pt x="2071" y="1927"/>
                  <a:pt x="2072" y="1928"/>
                </a:cubicBezTo>
                <a:cubicBezTo>
                  <a:pt x="2072" y="1928"/>
                  <a:pt x="2072" y="1929"/>
                  <a:pt x="2072" y="1930"/>
                </a:cubicBezTo>
                <a:cubicBezTo>
                  <a:pt x="2072" y="1931"/>
                  <a:pt x="2072" y="1930"/>
                  <a:pt x="2073" y="1930"/>
                </a:cubicBezTo>
                <a:cubicBezTo>
                  <a:pt x="2073" y="1931"/>
                  <a:pt x="2074" y="1931"/>
                  <a:pt x="2073" y="1932"/>
                </a:cubicBezTo>
                <a:cubicBezTo>
                  <a:pt x="2073" y="1932"/>
                  <a:pt x="2072" y="1932"/>
                  <a:pt x="2072" y="1933"/>
                </a:cubicBezTo>
                <a:cubicBezTo>
                  <a:pt x="2072" y="1934"/>
                  <a:pt x="2072" y="1934"/>
                  <a:pt x="2072" y="1935"/>
                </a:cubicBezTo>
                <a:cubicBezTo>
                  <a:pt x="2071" y="1936"/>
                  <a:pt x="2071" y="1938"/>
                  <a:pt x="2071" y="1939"/>
                </a:cubicBezTo>
                <a:cubicBezTo>
                  <a:pt x="2073" y="1941"/>
                  <a:pt x="2074" y="1938"/>
                  <a:pt x="2074" y="1937"/>
                </a:cubicBezTo>
                <a:cubicBezTo>
                  <a:pt x="2075" y="1937"/>
                  <a:pt x="2076" y="1937"/>
                  <a:pt x="2075" y="1936"/>
                </a:cubicBezTo>
                <a:cubicBezTo>
                  <a:pt x="2075" y="1935"/>
                  <a:pt x="2075" y="1935"/>
                  <a:pt x="2075" y="1934"/>
                </a:cubicBezTo>
                <a:cubicBezTo>
                  <a:pt x="2075" y="1934"/>
                  <a:pt x="2074" y="1934"/>
                  <a:pt x="2074" y="1933"/>
                </a:cubicBezTo>
                <a:cubicBezTo>
                  <a:pt x="2074" y="1933"/>
                  <a:pt x="2073" y="1932"/>
                  <a:pt x="2074" y="1932"/>
                </a:cubicBezTo>
                <a:cubicBezTo>
                  <a:pt x="2074" y="1931"/>
                  <a:pt x="2075" y="1931"/>
                  <a:pt x="2075" y="1931"/>
                </a:cubicBezTo>
                <a:cubicBezTo>
                  <a:pt x="2075" y="1931"/>
                  <a:pt x="2076" y="1930"/>
                  <a:pt x="2076" y="1930"/>
                </a:cubicBezTo>
                <a:cubicBezTo>
                  <a:pt x="2076" y="1929"/>
                  <a:pt x="2075" y="1930"/>
                  <a:pt x="2075" y="1929"/>
                </a:cubicBezTo>
                <a:cubicBezTo>
                  <a:pt x="2075" y="1928"/>
                  <a:pt x="2076" y="1929"/>
                  <a:pt x="2076" y="1928"/>
                </a:cubicBezTo>
                <a:cubicBezTo>
                  <a:pt x="2077" y="1928"/>
                  <a:pt x="2077" y="1928"/>
                  <a:pt x="2078" y="1927"/>
                </a:cubicBezTo>
                <a:cubicBezTo>
                  <a:pt x="2079" y="1927"/>
                  <a:pt x="2080" y="1929"/>
                  <a:pt x="2081" y="1929"/>
                </a:cubicBezTo>
                <a:cubicBezTo>
                  <a:pt x="2083" y="1930"/>
                  <a:pt x="2082" y="1931"/>
                  <a:pt x="2083" y="1933"/>
                </a:cubicBezTo>
                <a:cubicBezTo>
                  <a:pt x="2083" y="1934"/>
                  <a:pt x="2085" y="1934"/>
                  <a:pt x="2086" y="1935"/>
                </a:cubicBezTo>
                <a:cubicBezTo>
                  <a:pt x="2087" y="1936"/>
                  <a:pt x="2088" y="1936"/>
                  <a:pt x="2087" y="1938"/>
                </a:cubicBezTo>
                <a:cubicBezTo>
                  <a:pt x="2087" y="1938"/>
                  <a:pt x="2087" y="1939"/>
                  <a:pt x="2087" y="1940"/>
                </a:cubicBezTo>
                <a:cubicBezTo>
                  <a:pt x="2087" y="1940"/>
                  <a:pt x="2087" y="1941"/>
                  <a:pt x="2087" y="1942"/>
                </a:cubicBezTo>
                <a:cubicBezTo>
                  <a:pt x="2087" y="1942"/>
                  <a:pt x="2087" y="1943"/>
                  <a:pt x="2087" y="1944"/>
                </a:cubicBezTo>
                <a:cubicBezTo>
                  <a:pt x="2087" y="1944"/>
                  <a:pt x="2088" y="1945"/>
                  <a:pt x="2088" y="1945"/>
                </a:cubicBezTo>
                <a:cubicBezTo>
                  <a:pt x="2089" y="1945"/>
                  <a:pt x="2088" y="1944"/>
                  <a:pt x="2088" y="1944"/>
                </a:cubicBezTo>
                <a:cubicBezTo>
                  <a:pt x="2088" y="1943"/>
                  <a:pt x="2088" y="1942"/>
                  <a:pt x="2088" y="1942"/>
                </a:cubicBezTo>
                <a:cubicBezTo>
                  <a:pt x="2088" y="1941"/>
                  <a:pt x="2087" y="1941"/>
                  <a:pt x="2087" y="1941"/>
                </a:cubicBezTo>
                <a:cubicBezTo>
                  <a:pt x="2087" y="1940"/>
                  <a:pt x="2088" y="1940"/>
                  <a:pt x="2088" y="1940"/>
                </a:cubicBezTo>
                <a:cubicBezTo>
                  <a:pt x="2088" y="1940"/>
                  <a:pt x="2088" y="1941"/>
                  <a:pt x="2089" y="1941"/>
                </a:cubicBezTo>
                <a:cubicBezTo>
                  <a:pt x="2089" y="1941"/>
                  <a:pt x="2089" y="1941"/>
                  <a:pt x="2090" y="1941"/>
                </a:cubicBezTo>
                <a:cubicBezTo>
                  <a:pt x="2090" y="1941"/>
                  <a:pt x="2090" y="1941"/>
                  <a:pt x="2091" y="1942"/>
                </a:cubicBezTo>
                <a:cubicBezTo>
                  <a:pt x="2092" y="1943"/>
                  <a:pt x="2092" y="1944"/>
                  <a:pt x="2092" y="1945"/>
                </a:cubicBezTo>
                <a:cubicBezTo>
                  <a:pt x="2092" y="1947"/>
                  <a:pt x="2093" y="1948"/>
                  <a:pt x="2095" y="1948"/>
                </a:cubicBezTo>
                <a:cubicBezTo>
                  <a:pt x="2095" y="1947"/>
                  <a:pt x="2096" y="1946"/>
                  <a:pt x="2097" y="1947"/>
                </a:cubicBezTo>
                <a:cubicBezTo>
                  <a:pt x="2097" y="1947"/>
                  <a:pt x="2097" y="1948"/>
                  <a:pt x="2097" y="1948"/>
                </a:cubicBezTo>
                <a:cubicBezTo>
                  <a:pt x="2096" y="1949"/>
                  <a:pt x="2096" y="1949"/>
                  <a:pt x="2097" y="1950"/>
                </a:cubicBezTo>
                <a:cubicBezTo>
                  <a:pt x="2097" y="1950"/>
                  <a:pt x="2098" y="1951"/>
                  <a:pt x="2098" y="1951"/>
                </a:cubicBezTo>
                <a:cubicBezTo>
                  <a:pt x="2099" y="1952"/>
                  <a:pt x="2100" y="1951"/>
                  <a:pt x="2100" y="1952"/>
                </a:cubicBezTo>
                <a:cubicBezTo>
                  <a:pt x="2101" y="1953"/>
                  <a:pt x="2100" y="1953"/>
                  <a:pt x="2100" y="1953"/>
                </a:cubicBezTo>
                <a:cubicBezTo>
                  <a:pt x="2099" y="1954"/>
                  <a:pt x="2099" y="1955"/>
                  <a:pt x="2100" y="1955"/>
                </a:cubicBezTo>
                <a:cubicBezTo>
                  <a:pt x="2100" y="1956"/>
                  <a:pt x="2100" y="1958"/>
                  <a:pt x="2101" y="1958"/>
                </a:cubicBezTo>
                <a:cubicBezTo>
                  <a:pt x="2102" y="1959"/>
                  <a:pt x="2102" y="1960"/>
                  <a:pt x="2103" y="1961"/>
                </a:cubicBezTo>
                <a:cubicBezTo>
                  <a:pt x="2103" y="1962"/>
                  <a:pt x="2105" y="1962"/>
                  <a:pt x="2105" y="1963"/>
                </a:cubicBezTo>
                <a:cubicBezTo>
                  <a:pt x="2106" y="1963"/>
                  <a:pt x="2106" y="1964"/>
                  <a:pt x="2107" y="1964"/>
                </a:cubicBezTo>
                <a:cubicBezTo>
                  <a:pt x="2107" y="1965"/>
                  <a:pt x="2108" y="1965"/>
                  <a:pt x="2108" y="1966"/>
                </a:cubicBezTo>
                <a:cubicBezTo>
                  <a:pt x="2109" y="1967"/>
                  <a:pt x="2109" y="1969"/>
                  <a:pt x="2110" y="1970"/>
                </a:cubicBezTo>
                <a:cubicBezTo>
                  <a:pt x="2110" y="1971"/>
                  <a:pt x="2111" y="1971"/>
                  <a:pt x="2112" y="1972"/>
                </a:cubicBezTo>
                <a:cubicBezTo>
                  <a:pt x="2112" y="1974"/>
                  <a:pt x="2113" y="1975"/>
                  <a:pt x="2113" y="1976"/>
                </a:cubicBezTo>
                <a:cubicBezTo>
                  <a:pt x="2113" y="1978"/>
                  <a:pt x="2113" y="1979"/>
                  <a:pt x="2113" y="1981"/>
                </a:cubicBezTo>
                <a:cubicBezTo>
                  <a:pt x="2113" y="1982"/>
                  <a:pt x="2113" y="1984"/>
                  <a:pt x="2112" y="1985"/>
                </a:cubicBezTo>
                <a:cubicBezTo>
                  <a:pt x="2112" y="1985"/>
                  <a:pt x="2112" y="1985"/>
                  <a:pt x="2111" y="1985"/>
                </a:cubicBezTo>
                <a:cubicBezTo>
                  <a:pt x="2111" y="1985"/>
                  <a:pt x="2111" y="1985"/>
                  <a:pt x="2111" y="1986"/>
                </a:cubicBezTo>
                <a:cubicBezTo>
                  <a:pt x="2111" y="1986"/>
                  <a:pt x="2109" y="1986"/>
                  <a:pt x="2110" y="1987"/>
                </a:cubicBezTo>
                <a:cubicBezTo>
                  <a:pt x="2110" y="1988"/>
                  <a:pt x="2112" y="1987"/>
                  <a:pt x="2113" y="1987"/>
                </a:cubicBezTo>
                <a:cubicBezTo>
                  <a:pt x="2114" y="1987"/>
                  <a:pt x="2113" y="1989"/>
                  <a:pt x="2113" y="1990"/>
                </a:cubicBezTo>
                <a:cubicBezTo>
                  <a:pt x="2113" y="1991"/>
                  <a:pt x="2114" y="1992"/>
                  <a:pt x="2114" y="1993"/>
                </a:cubicBezTo>
                <a:cubicBezTo>
                  <a:pt x="2115" y="1994"/>
                  <a:pt x="2115" y="1996"/>
                  <a:pt x="2116" y="1998"/>
                </a:cubicBezTo>
                <a:cubicBezTo>
                  <a:pt x="2117" y="1999"/>
                  <a:pt x="2117" y="2000"/>
                  <a:pt x="2118" y="2002"/>
                </a:cubicBezTo>
                <a:cubicBezTo>
                  <a:pt x="2118" y="2003"/>
                  <a:pt x="2118" y="2004"/>
                  <a:pt x="2117" y="2006"/>
                </a:cubicBezTo>
                <a:cubicBezTo>
                  <a:pt x="2117" y="2007"/>
                  <a:pt x="2117" y="2007"/>
                  <a:pt x="2117" y="2008"/>
                </a:cubicBezTo>
                <a:cubicBezTo>
                  <a:pt x="2118" y="2009"/>
                  <a:pt x="2118" y="2009"/>
                  <a:pt x="2119" y="2009"/>
                </a:cubicBezTo>
                <a:cubicBezTo>
                  <a:pt x="2119" y="2009"/>
                  <a:pt x="2119" y="2010"/>
                  <a:pt x="2120" y="2010"/>
                </a:cubicBezTo>
                <a:cubicBezTo>
                  <a:pt x="2120" y="2011"/>
                  <a:pt x="2121" y="2012"/>
                  <a:pt x="2121" y="2012"/>
                </a:cubicBezTo>
                <a:cubicBezTo>
                  <a:pt x="2122" y="2014"/>
                  <a:pt x="2119" y="2013"/>
                  <a:pt x="2120" y="2015"/>
                </a:cubicBezTo>
                <a:cubicBezTo>
                  <a:pt x="2120" y="2016"/>
                  <a:pt x="2122" y="2016"/>
                  <a:pt x="2123" y="2017"/>
                </a:cubicBezTo>
                <a:cubicBezTo>
                  <a:pt x="2124" y="2018"/>
                  <a:pt x="2124" y="2020"/>
                  <a:pt x="2125" y="2021"/>
                </a:cubicBezTo>
                <a:cubicBezTo>
                  <a:pt x="2125" y="2022"/>
                  <a:pt x="2126" y="2022"/>
                  <a:pt x="2127" y="2023"/>
                </a:cubicBezTo>
                <a:cubicBezTo>
                  <a:pt x="2128" y="2024"/>
                  <a:pt x="2128" y="2024"/>
                  <a:pt x="2129" y="2025"/>
                </a:cubicBezTo>
                <a:cubicBezTo>
                  <a:pt x="2129" y="2026"/>
                  <a:pt x="2129" y="2027"/>
                  <a:pt x="2130" y="2028"/>
                </a:cubicBezTo>
                <a:cubicBezTo>
                  <a:pt x="2131" y="2029"/>
                  <a:pt x="2131" y="2030"/>
                  <a:pt x="2131" y="2032"/>
                </a:cubicBezTo>
                <a:cubicBezTo>
                  <a:pt x="2131" y="2034"/>
                  <a:pt x="2131" y="2035"/>
                  <a:pt x="2133" y="2037"/>
                </a:cubicBezTo>
                <a:cubicBezTo>
                  <a:pt x="2134" y="2038"/>
                  <a:pt x="2135" y="2038"/>
                  <a:pt x="2136" y="2039"/>
                </a:cubicBezTo>
                <a:cubicBezTo>
                  <a:pt x="2138" y="2040"/>
                  <a:pt x="2139" y="2042"/>
                  <a:pt x="2140" y="2043"/>
                </a:cubicBezTo>
                <a:cubicBezTo>
                  <a:pt x="2143" y="2044"/>
                  <a:pt x="2146" y="2045"/>
                  <a:pt x="2149" y="2047"/>
                </a:cubicBezTo>
                <a:cubicBezTo>
                  <a:pt x="2150" y="2048"/>
                  <a:pt x="2151" y="2049"/>
                  <a:pt x="2153" y="2050"/>
                </a:cubicBezTo>
                <a:cubicBezTo>
                  <a:pt x="2154" y="2051"/>
                  <a:pt x="2156" y="2052"/>
                  <a:pt x="2157" y="2052"/>
                </a:cubicBezTo>
                <a:cubicBezTo>
                  <a:pt x="2160" y="2054"/>
                  <a:pt x="2162" y="2056"/>
                  <a:pt x="2164" y="2058"/>
                </a:cubicBezTo>
                <a:cubicBezTo>
                  <a:pt x="2166" y="2059"/>
                  <a:pt x="2167" y="2059"/>
                  <a:pt x="2169" y="2061"/>
                </a:cubicBezTo>
                <a:cubicBezTo>
                  <a:pt x="2170" y="2062"/>
                  <a:pt x="2171" y="2063"/>
                  <a:pt x="2172" y="2065"/>
                </a:cubicBezTo>
                <a:cubicBezTo>
                  <a:pt x="2173" y="2065"/>
                  <a:pt x="2173" y="2065"/>
                  <a:pt x="2174" y="2066"/>
                </a:cubicBezTo>
                <a:cubicBezTo>
                  <a:pt x="2175" y="2066"/>
                  <a:pt x="2176" y="2068"/>
                  <a:pt x="2177" y="2067"/>
                </a:cubicBezTo>
                <a:cubicBezTo>
                  <a:pt x="2177" y="2067"/>
                  <a:pt x="2177" y="2066"/>
                  <a:pt x="2177" y="2065"/>
                </a:cubicBezTo>
                <a:cubicBezTo>
                  <a:pt x="2178" y="2065"/>
                  <a:pt x="2179" y="2065"/>
                  <a:pt x="2179" y="2064"/>
                </a:cubicBezTo>
                <a:cubicBezTo>
                  <a:pt x="2180" y="2064"/>
                  <a:pt x="2181" y="2064"/>
                  <a:pt x="2182" y="2064"/>
                </a:cubicBezTo>
                <a:cubicBezTo>
                  <a:pt x="2183" y="2064"/>
                  <a:pt x="2184" y="2065"/>
                  <a:pt x="2185" y="2064"/>
                </a:cubicBezTo>
                <a:cubicBezTo>
                  <a:pt x="2185" y="2064"/>
                  <a:pt x="2185" y="2063"/>
                  <a:pt x="2185" y="2063"/>
                </a:cubicBezTo>
                <a:cubicBezTo>
                  <a:pt x="2185" y="2063"/>
                  <a:pt x="2186" y="2062"/>
                  <a:pt x="2186" y="2062"/>
                </a:cubicBezTo>
                <a:cubicBezTo>
                  <a:pt x="2186" y="2063"/>
                  <a:pt x="2186" y="2063"/>
                  <a:pt x="2186" y="2064"/>
                </a:cubicBezTo>
                <a:cubicBezTo>
                  <a:pt x="2186" y="2064"/>
                  <a:pt x="2186" y="2064"/>
                  <a:pt x="2186" y="2065"/>
                </a:cubicBezTo>
                <a:cubicBezTo>
                  <a:pt x="2187" y="2065"/>
                  <a:pt x="2187" y="2066"/>
                  <a:pt x="2187" y="2066"/>
                </a:cubicBezTo>
                <a:cubicBezTo>
                  <a:pt x="2187" y="2066"/>
                  <a:pt x="2187" y="2066"/>
                  <a:pt x="2187" y="2066"/>
                </a:cubicBezTo>
                <a:cubicBezTo>
                  <a:pt x="2187" y="2067"/>
                  <a:pt x="2188" y="2066"/>
                  <a:pt x="2188" y="2066"/>
                </a:cubicBezTo>
                <a:cubicBezTo>
                  <a:pt x="2188" y="2066"/>
                  <a:pt x="2188" y="2065"/>
                  <a:pt x="2189" y="2065"/>
                </a:cubicBezTo>
                <a:cubicBezTo>
                  <a:pt x="2190" y="2065"/>
                  <a:pt x="2190" y="2065"/>
                  <a:pt x="2190" y="2064"/>
                </a:cubicBezTo>
                <a:cubicBezTo>
                  <a:pt x="2191" y="2062"/>
                  <a:pt x="2190" y="2060"/>
                  <a:pt x="2190" y="2059"/>
                </a:cubicBezTo>
                <a:cubicBezTo>
                  <a:pt x="2189" y="2058"/>
                  <a:pt x="2189" y="2058"/>
                  <a:pt x="2188" y="2057"/>
                </a:cubicBezTo>
                <a:cubicBezTo>
                  <a:pt x="2188" y="2056"/>
                  <a:pt x="2187" y="2055"/>
                  <a:pt x="2186" y="2053"/>
                </a:cubicBezTo>
                <a:cubicBezTo>
                  <a:pt x="2186" y="2053"/>
                  <a:pt x="2186" y="2052"/>
                  <a:pt x="2186" y="2051"/>
                </a:cubicBezTo>
                <a:cubicBezTo>
                  <a:pt x="2185" y="2050"/>
                  <a:pt x="2184" y="2049"/>
                  <a:pt x="2184" y="2048"/>
                </a:cubicBezTo>
                <a:cubicBezTo>
                  <a:pt x="2183" y="2047"/>
                  <a:pt x="2182" y="2045"/>
                  <a:pt x="2181" y="2044"/>
                </a:cubicBezTo>
                <a:cubicBezTo>
                  <a:pt x="2180" y="2043"/>
                  <a:pt x="2179" y="2042"/>
                  <a:pt x="2178" y="2041"/>
                </a:cubicBezTo>
                <a:cubicBezTo>
                  <a:pt x="2178" y="2040"/>
                  <a:pt x="2177" y="2039"/>
                  <a:pt x="2176" y="2038"/>
                </a:cubicBezTo>
                <a:cubicBezTo>
                  <a:pt x="2175" y="2036"/>
                  <a:pt x="2174" y="2036"/>
                  <a:pt x="2174" y="2034"/>
                </a:cubicBezTo>
                <a:cubicBezTo>
                  <a:pt x="2173" y="2033"/>
                  <a:pt x="2174" y="2031"/>
                  <a:pt x="2174" y="2030"/>
                </a:cubicBezTo>
                <a:cubicBezTo>
                  <a:pt x="2174" y="2028"/>
                  <a:pt x="2174" y="2027"/>
                  <a:pt x="2173" y="2025"/>
                </a:cubicBezTo>
                <a:cubicBezTo>
                  <a:pt x="2173" y="2022"/>
                  <a:pt x="2172" y="2019"/>
                  <a:pt x="2173" y="2016"/>
                </a:cubicBezTo>
                <a:cubicBezTo>
                  <a:pt x="2174" y="2013"/>
                  <a:pt x="2174" y="2010"/>
                  <a:pt x="2174" y="2007"/>
                </a:cubicBezTo>
                <a:cubicBezTo>
                  <a:pt x="2174" y="2006"/>
                  <a:pt x="2174" y="2005"/>
                  <a:pt x="2174" y="2004"/>
                </a:cubicBezTo>
                <a:cubicBezTo>
                  <a:pt x="2174" y="2002"/>
                  <a:pt x="2174" y="2001"/>
                  <a:pt x="2174" y="2000"/>
                </a:cubicBezTo>
                <a:cubicBezTo>
                  <a:pt x="2174" y="1999"/>
                  <a:pt x="2173" y="1999"/>
                  <a:pt x="2173" y="1998"/>
                </a:cubicBezTo>
                <a:cubicBezTo>
                  <a:pt x="2173" y="1996"/>
                  <a:pt x="2172" y="1995"/>
                  <a:pt x="2172" y="1993"/>
                </a:cubicBezTo>
                <a:cubicBezTo>
                  <a:pt x="2171" y="1992"/>
                  <a:pt x="2170" y="1991"/>
                  <a:pt x="2170" y="1989"/>
                </a:cubicBezTo>
                <a:cubicBezTo>
                  <a:pt x="2169" y="1988"/>
                  <a:pt x="2168" y="1987"/>
                  <a:pt x="2167" y="1985"/>
                </a:cubicBezTo>
                <a:cubicBezTo>
                  <a:pt x="2166" y="1984"/>
                  <a:pt x="2164" y="1983"/>
                  <a:pt x="2163" y="1982"/>
                </a:cubicBezTo>
                <a:cubicBezTo>
                  <a:pt x="2161" y="1981"/>
                  <a:pt x="2160" y="1980"/>
                  <a:pt x="2158" y="1979"/>
                </a:cubicBezTo>
                <a:cubicBezTo>
                  <a:pt x="2157" y="1978"/>
                  <a:pt x="2156" y="1977"/>
                  <a:pt x="2155" y="1976"/>
                </a:cubicBezTo>
                <a:cubicBezTo>
                  <a:pt x="2154" y="1975"/>
                  <a:pt x="2154" y="1973"/>
                  <a:pt x="2153" y="1972"/>
                </a:cubicBezTo>
                <a:cubicBezTo>
                  <a:pt x="2152" y="1971"/>
                  <a:pt x="2151" y="1970"/>
                  <a:pt x="2149" y="1970"/>
                </a:cubicBezTo>
                <a:cubicBezTo>
                  <a:pt x="2148" y="1969"/>
                  <a:pt x="2147" y="1968"/>
                  <a:pt x="2146" y="1968"/>
                </a:cubicBezTo>
                <a:cubicBezTo>
                  <a:pt x="2145" y="1967"/>
                  <a:pt x="2144" y="1966"/>
                  <a:pt x="2143" y="1965"/>
                </a:cubicBezTo>
                <a:cubicBezTo>
                  <a:pt x="2142" y="1964"/>
                  <a:pt x="2142" y="1964"/>
                  <a:pt x="2141" y="1963"/>
                </a:cubicBezTo>
                <a:cubicBezTo>
                  <a:pt x="2141" y="1963"/>
                  <a:pt x="2140" y="1962"/>
                  <a:pt x="2139" y="1962"/>
                </a:cubicBezTo>
                <a:cubicBezTo>
                  <a:pt x="2139" y="1961"/>
                  <a:pt x="2139" y="1960"/>
                  <a:pt x="2138" y="1960"/>
                </a:cubicBezTo>
                <a:cubicBezTo>
                  <a:pt x="2138" y="1959"/>
                  <a:pt x="2137" y="1958"/>
                  <a:pt x="2137" y="1958"/>
                </a:cubicBezTo>
                <a:cubicBezTo>
                  <a:pt x="2136" y="1957"/>
                  <a:pt x="2135" y="1956"/>
                  <a:pt x="2134" y="1956"/>
                </a:cubicBezTo>
                <a:cubicBezTo>
                  <a:pt x="2134" y="1955"/>
                  <a:pt x="2133" y="1955"/>
                  <a:pt x="2132" y="1955"/>
                </a:cubicBezTo>
                <a:cubicBezTo>
                  <a:pt x="2131" y="1955"/>
                  <a:pt x="2131" y="1956"/>
                  <a:pt x="2130" y="1956"/>
                </a:cubicBezTo>
                <a:cubicBezTo>
                  <a:pt x="2129" y="1958"/>
                  <a:pt x="2126" y="1957"/>
                  <a:pt x="2125" y="1956"/>
                </a:cubicBezTo>
                <a:cubicBezTo>
                  <a:pt x="2124" y="1955"/>
                  <a:pt x="2123" y="1954"/>
                  <a:pt x="2122" y="1953"/>
                </a:cubicBezTo>
                <a:cubicBezTo>
                  <a:pt x="2121" y="1952"/>
                  <a:pt x="2120" y="1951"/>
                  <a:pt x="2119" y="1950"/>
                </a:cubicBezTo>
                <a:cubicBezTo>
                  <a:pt x="2118" y="1950"/>
                  <a:pt x="2117" y="1950"/>
                  <a:pt x="2116" y="1948"/>
                </a:cubicBezTo>
                <a:cubicBezTo>
                  <a:pt x="2115" y="1947"/>
                  <a:pt x="2115" y="1946"/>
                  <a:pt x="2115" y="1944"/>
                </a:cubicBezTo>
                <a:cubicBezTo>
                  <a:pt x="2115" y="1943"/>
                  <a:pt x="2114" y="1942"/>
                  <a:pt x="2114" y="1941"/>
                </a:cubicBezTo>
                <a:cubicBezTo>
                  <a:pt x="2113" y="1939"/>
                  <a:pt x="2114" y="1938"/>
                  <a:pt x="2113" y="1937"/>
                </a:cubicBezTo>
                <a:cubicBezTo>
                  <a:pt x="2113" y="1936"/>
                  <a:pt x="2113" y="1935"/>
                  <a:pt x="2112" y="1935"/>
                </a:cubicBezTo>
                <a:cubicBezTo>
                  <a:pt x="2112" y="1934"/>
                  <a:pt x="2112" y="1933"/>
                  <a:pt x="2111" y="1932"/>
                </a:cubicBezTo>
                <a:cubicBezTo>
                  <a:pt x="2111" y="1931"/>
                  <a:pt x="2110" y="1929"/>
                  <a:pt x="2110" y="1928"/>
                </a:cubicBezTo>
                <a:cubicBezTo>
                  <a:pt x="2110" y="1927"/>
                  <a:pt x="2110" y="1927"/>
                  <a:pt x="2109" y="1926"/>
                </a:cubicBezTo>
                <a:cubicBezTo>
                  <a:pt x="2109" y="1925"/>
                  <a:pt x="2108" y="1925"/>
                  <a:pt x="2108" y="1924"/>
                </a:cubicBezTo>
                <a:cubicBezTo>
                  <a:pt x="2107" y="1923"/>
                  <a:pt x="2107" y="1921"/>
                  <a:pt x="2107" y="1920"/>
                </a:cubicBezTo>
                <a:cubicBezTo>
                  <a:pt x="2105" y="1918"/>
                  <a:pt x="2104" y="1915"/>
                  <a:pt x="2103" y="1913"/>
                </a:cubicBezTo>
                <a:cubicBezTo>
                  <a:pt x="2103" y="1912"/>
                  <a:pt x="2103" y="1911"/>
                  <a:pt x="2103" y="1911"/>
                </a:cubicBezTo>
                <a:cubicBezTo>
                  <a:pt x="2102" y="1910"/>
                  <a:pt x="2102" y="1909"/>
                  <a:pt x="2101" y="1909"/>
                </a:cubicBezTo>
                <a:cubicBezTo>
                  <a:pt x="2100" y="1908"/>
                  <a:pt x="2100" y="1907"/>
                  <a:pt x="2098" y="1908"/>
                </a:cubicBezTo>
                <a:cubicBezTo>
                  <a:pt x="2098" y="1908"/>
                  <a:pt x="2098" y="1909"/>
                  <a:pt x="2097" y="1909"/>
                </a:cubicBezTo>
                <a:cubicBezTo>
                  <a:pt x="2096" y="1909"/>
                  <a:pt x="2096" y="1909"/>
                  <a:pt x="2095" y="1909"/>
                </a:cubicBezTo>
                <a:cubicBezTo>
                  <a:pt x="2094" y="1910"/>
                  <a:pt x="2094" y="1909"/>
                  <a:pt x="2093" y="1909"/>
                </a:cubicBezTo>
                <a:cubicBezTo>
                  <a:pt x="2092" y="1909"/>
                  <a:pt x="2092" y="1910"/>
                  <a:pt x="2091" y="1909"/>
                </a:cubicBezTo>
                <a:cubicBezTo>
                  <a:pt x="2090" y="1909"/>
                  <a:pt x="2090" y="1908"/>
                  <a:pt x="2091" y="1908"/>
                </a:cubicBezTo>
                <a:cubicBezTo>
                  <a:pt x="2091" y="1907"/>
                  <a:pt x="2092" y="1908"/>
                  <a:pt x="2092" y="1907"/>
                </a:cubicBezTo>
                <a:cubicBezTo>
                  <a:pt x="2093" y="1906"/>
                  <a:pt x="2091" y="1905"/>
                  <a:pt x="2091" y="1904"/>
                </a:cubicBezTo>
                <a:cubicBezTo>
                  <a:pt x="2090" y="1903"/>
                  <a:pt x="2090" y="1902"/>
                  <a:pt x="2090" y="1902"/>
                </a:cubicBezTo>
                <a:cubicBezTo>
                  <a:pt x="2090" y="1901"/>
                  <a:pt x="2090" y="1901"/>
                  <a:pt x="2089" y="1900"/>
                </a:cubicBezTo>
                <a:cubicBezTo>
                  <a:pt x="2089" y="1898"/>
                  <a:pt x="2090" y="1897"/>
                  <a:pt x="2090" y="1895"/>
                </a:cubicBezTo>
                <a:cubicBezTo>
                  <a:pt x="2090" y="1893"/>
                  <a:pt x="2090" y="1891"/>
                  <a:pt x="2090" y="1889"/>
                </a:cubicBezTo>
                <a:cubicBezTo>
                  <a:pt x="2090" y="1889"/>
                  <a:pt x="2090" y="1888"/>
                  <a:pt x="2090" y="1887"/>
                </a:cubicBezTo>
                <a:cubicBezTo>
                  <a:pt x="2090" y="1887"/>
                  <a:pt x="2091" y="1886"/>
                  <a:pt x="2091" y="1885"/>
                </a:cubicBezTo>
                <a:cubicBezTo>
                  <a:pt x="2092" y="1884"/>
                  <a:pt x="2092" y="1883"/>
                  <a:pt x="2092" y="1881"/>
                </a:cubicBezTo>
                <a:cubicBezTo>
                  <a:pt x="2093" y="1880"/>
                  <a:pt x="2094" y="1880"/>
                  <a:pt x="2094" y="1879"/>
                </a:cubicBezTo>
                <a:cubicBezTo>
                  <a:pt x="2095" y="1878"/>
                  <a:pt x="2095" y="1877"/>
                  <a:pt x="2095" y="1876"/>
                </a:cubicBezTo>
                <a:cubicBezTo>
                  <a:pt x="2096" y="1875"/>
                  <a:pt x="2096" y="1874"/>
                  <a:pt x="2096" y="1873"/>
                </a:cubicBezTo>
                <a:cubicBezTo>
                  <a:pt x="2097" y="1872"/>
                  <a:pt x="2098" y="1871"/>
                  <a:pt x="2098" y="1870"/>
                </a:cubicBezTo>
                <a:cubicBezTo>
                  <a:pt x="2099" y="1869"/>
                  <a:pt x="2099" y="1868"/>
                  <a:pt x="2100" y="1866"/>
                </a:cubicBezTo>
                <a:cubicBezTo>
                  <a:pt x="2100" y="1865"/>
                  <a:pt x="2101" y="1864"/>
                  <a:pt x="2102" y="1862"/>
                </a:cubicBezTo>
                <a:cubicBezTo>
                  <a:pt x="2102" y="1861"/>
                  <a:pt x="2103" y="1860"/>
                  <a:pt x="2103" y="1858"/>
                </a:cubicBezTo>
                <a:cubicBezTo>
                  <a:pt x="2104" y="1857"/>
                  <a:pt x="2104" y="1856"/>
                  <a:pt x="2105" y="1854"/>
                </a:cubicBezTo>
                <a:cubicBezTo>
                  <a:pt x="2105" y="1853"/>
                  <a:pt x="2106" y="1852"/>
                  <a:pt x="2106" y="1851"/>
                </a:cubicBezTo>
                <a:cubicBezTo>
                  <a:pt x="2107" y="1850"/>
                  <a:pt x="2106" y="1849"/>
                  <a:pt x="2106" y="1847"/>
                </a:cubicBezTo>
                <a:cubicBezTo>
                  <a:pt x="2106" y="1847"/>
                  <a:pt x="2106" y="1846"/>
                  <a:pt x="2106" y="1845"/>
                </a:cubicBezTo>
                <a:cubicBezTo>
                  <a:pt x="2105" y="1845"/>
                  <a:pt x="2105" y="1844"/>
                  <a:pt x="2105" y="1844"/>
                </a:cubicBezTo>
                <a:cubicBezTo>
                  <a:pt x="2104" y="1842"/>
                  <a:pt x="2105" y="1841"/>
                  <a:pt x="2106" y="1839"/>
                </a:cubicBezTo>
                <a:cubicBezTo>
                  <a:pt x="2106" y="1839"/>
                  <a:pt x="2106" y="1838"/>
                  <a:pt x="2107" y="1837"/>
                </a:cubicBezTo>
                <a:cubicBezTo>
                  <a:pt x="2107" y="1836"/>
                  <a:pt x="2107" y="1836"/>
                  <a:pt x="2108" y="1836"/>
                </a:cubicBezTo>
                <a:cubicBezTo>
                  <a:pt x="2108" y="1835"/>
                  <a:pt x="2108" y="1833"/>
                  <a:pt x="2108" y="1832"/>
                </a:cubicBezTo>
                <a:cubicBezTo>
                  <a:pt x="2107" y="1832"/>
                  <a:pt x="2106" y="1831"/>
                  <a:pt x="2106" y="1830"/>
                </a:cubicBezTo>
                <a:cubicBezTo>
                  <a:pt x="2106" y="1830"/>
                  <a:pt x="2106" y="1829"/>
                  <a:pt x="2106" y="1828"/>
                </a:cubicBezTo>
                <a:cubicBezTo>
                  <a:pt x="2106" y="1827"/>
                  <a:pt x="2107" y="1828"/>
                  <a:pt x="2108" y="1827"/>
                </a:cubicBezTo>
                <a:cubicBezTo>
                  <a:pt x="2108" y="1827"/>
                  <a:pt x="2109" y="1827"/>
                  <a:pt x="2109" y="1826"/>
                </a:cubicBezTo>
                <a:cubicBezTo>
                  <a:pt x="2110" y="1825"/>
                  <a:pt x="2112" y="1826"/>
                  <a:pt x="2113" y="1826"/>
                </a:cubicBezTo>
                <a:cubicBezTo>
                  <a:pt x="2114" y="1825"/>
                  <a:pt x="2115" y="1824"/>
                  <a:pt x="2116" y="1824"/>
                </a:cubicBezTo>
                <a:cubicBezTo>
                  <a:pt x="2117" y="1823"/>
                  <a:pt x="2118" y="1823"/>
                  <a:pt x="2118" y="1823"/>
                </a:cubicBezTo>
                <a:cubicBezTo>
                  <a:pt x="2119" y="1823"/>
                  <a:pt x="2119" y="1824"/>
                  <a:pt x="2119" y="1824"/>
                </a:cubicBezTo>
                <a:cubicBezTo>
                  <a:pt x="2120" y="1825"/>
                  <a:pt x="2121" y="1825"/>
                  <a:pt x="2121" y="1825"/>
                </a:cubicBezTo>
                <a:cubicBezTo>
                  <a:pt x="2122" y="1825"/>
                  <a:pt x="2122" y="1825"/>
                  <a:pt x="2123" y="1826"/>
                </a:cubicBezTo>
                <a:cubicBezTo>
                  <a:pt x="2124" y="1826"/>
                  <a:pt x="2125" y="1826"/>
                  <a:pt x="2125" y="1826"/>
                </a:cubicBezTo>
                <a:cubicBezTo>
                  <a:pt x="2125" y="1827"/>
                  <a:pt x="2125" y="1828"/>
                  <a:pt x="2125" y="1828"/>
                </a:cubicBezTo>
                <a:cubicBezTo>
                  <a:pt x="2125" y="1830"/>
                  <a:pt x="2124" y="1831"/>
                  <a:pt x="2123" y="1832"/>
                </a:cubicBezTo>
                <a:cubicBezTo>
                  <a:pt x="2123" y="1834"/>
                  <a:pt x="2123" y="1835"/>
                  <a:pt x="2123" y="1837"/>
                </a:cubicBezTo>
                <a:cubicBezTo>
                  <a:pt x="2123" y="1838"/>
                  <a:pt x="2122" y="1839"/>
                  <a:pt x="2122" y="1841"/>
                </a:cubicBezTo>
                <a:cubicBezTo>
                  <a:pt x="2122" y="1843"/>
                  <a:pt x="2124" y="1842"/>
                  <a:pt x="2125" y="1842"/>
                </a:cubicBezTo>
                <a:cubicBezTo>
                  <a:pt x="2128" y="1841"/>
                  <a:pt x="2131" y="1842"/>
                  <a:pt x="2134" y="1842"/>
                </a:cubicBezTo>
                <a:cubicBezTo>
                  <a:pt x="2136" y="1842"/>
                  <a:pt x="2137" y="1842"/>
                  <a:pt x="2138" y="1841"/>
                </a:cubicBezTo>
                <a:cubicBezTo>
                  <a:pt x="2139" y="1841"/>
                  <a:pt x="2141" y="1840"/>
                  <a:pt x="2142" y="1842"/>
                </a:cubicBezTo>
                <a:cubicBezTo>
                  <a:pt x="2143" y="1843"/>
                  <a:pt x="2143" y="1844"/>
                  <a:pt x="2144" y="1844"/>
                </a:cubicBezTo>
                <a:cubicBezTo>
                  <a:pt x="2145" y="1845"/>
                  <a:pt x="2146" y="1846"/>
                  <a:pt x="2147" y="1847"/>
                </a:cubicBezTo>
                <a:cubicBezTo>
                  <a:pt x="2148" y="1847"/>
                  <a:pt x="2148" y="1847"/>
                  <a:pt x="2149" y="1848"/>
                </a:cubicBezTo>
                <a:cubicBezTo>
                  <a:pt x="2149" y="1848"/>
                  <a:pt x="2150" y="1848"/>
                  <a:pt x="2151" y="1848"/>
                </a:cubicBezTo>
                <a:cubicBezTo>
                  <a:pt x="2152" y="1849"/>
                  <a:pt x="2149" y="1851"/>
                  <a:pt x="2151" y="1851"/>
                </a:cubicBezTo>
                <a:cubicBezTo>
                  <a:pt x="2152" y="1852"/>
                  <a:pt x="2153" y="1851"/>
                  <a:pt x="2154" y="1852"/>
                </a:cubicBezTo>
                <a:cubicBezTo>
                  <a:pt x="2154" y="1853"/>
                  <a:pt x="2155" y="1853"/>
                  <a:pt x="2156" y="1854"/>
                </a:cubicBezTo>
                <a:cubicBezTo>
                  <a:pt x="2157" y="1855"/>
                  <a:pt x="2159" y="1854"/>
                  <a:pt x="2160" y="1854"/>
                </a:cubicBezTo>
                <a:cubicBezTo>
                  <a:pt x="2161" y="1855"/>
                  <a:pt x="2161" y="1856"/>
                  <a:pt x="2161" y="1857"/>
                </a:cubicBezTo>
                <a:cubicBezTo>
                  <a:pt x="2161" y="1858"/>
                  <a:pt x="2162" y="1859"/>
                  <a:pt x="2162" y="1859"/>
                </a:cubicBezTo>
                <a:cubicBezTo>
                  <a:pt x="2162" y="1860"/>
                  <a:pt x="2162" y="1861"/>
                  <a:pt x="2163" y="1862"/>
                </a:cubicBezTo>
                <a:cubicBezTo>
                  <a:pt x="2163" y="1862"/>
                  <a:pt x="2164" y="1862"/>
                  <a:pt x="2165" y="1863"/>
                </a:cubicBezTo>
                <a:cubicBezTo>
                  <a:pt x="2165" y="1864"/>
                  <a:pt x="2168" y="1866"/>
                  <a:pt x="2167" y="1868"/>
                </a:cubicBezTo>
                <a:cubicBezTo>
                  <a:pt x="2166" y="1868"/>
                  <a:pt x="2165" y="1868"/>
                  <a:pt x="2165" y="1868"/>
                </a:cubicBezTo>
                <a:cubicBezTo>
                  <a:pt x="2163" y="1868"/>
                  <a:pt x="2165" y="1869"/>
                  <a:pt x="2165" y="1869"/>
                </a:cubicBezTo>
                <a:cubicBezTo>
                  <a:pt x="2166" y="1870"/>
                  <a:pt x="2165" y="1872"/>
                  <a:pt x="2166" y="1873"/>
                </a:cubicBezTo>
                <a:cubicBezTo>
                  <a:pt x="2166" y="1874"/>
                  <a:pt x="2166" y="1874"/>
                  <a:pt x="2167" y="1874"/>
                </a:cubicBezTo>
                <a:cubicBezTo>
                  <a:pt x="2167" y="1875"/>
                  <a:pt x="2167" y="1876"/>
                  <a:pt x="2167" y="1876"/>
                </a:cubicBezTo>
                <a:cubicBezTo>
                  <a:pt x="2168" y="1877"/>
                  <a:pt x="2169" y="1877"/>
                  <a:pt x="2169" y="1877"/>
                </a:cubicBezTo>
                <a:cubicBezTo>
                  <a:pt x="2172" y="1879"/>
                  <a:pt x="2174" y="1876"/>
                  <a:pt x="2175" y="1874"/>
                </a:cubicBezTo>
                <a:cubicBezTo>
                  <a:pt x="2175" y="1873"/>
                  <a:pt x="2176" y="1873"/>
                  <a:pt x="2176" y="1872"/>
                </a:cubicBezTo>
                <a:cubicBezTo>
                  <a:pt x="2178" y="1873"/>
                  <a:pt x="2176" y="1875"/>
                  <a:pt x="2176" y="1876"/>
                </a:cubicBezTo>
                <a:cubicBezTo>
                  <a:pt x="2176" y="1877"/>
                  <a:pt x="2178" y="1878"/>
                  <a:pt x="2178" y="1879"/>
                </a:cubicBezTo>
                <a:cubicBezTo>
                  <a:pt x="2178" y="1880"/>
                  <a:pt x="2177" y="1880"/>
                  <a:pt x="2177" y="1880"/>
                </a:cubicBezTo>
                <a:cubicBezTo>
                  <a:pt x="2176" y="1881"/>
                  <a:pt x="2176" y="1882"/>
                  <a:pt x="2176" y="1882"/>
                </a:cubicBezTo>
                <a:cubicBezTo>
                  <a:pt x="2176" y="1884"/>
                  <a:pt x="2179" y="1883"/>
                  <a:pt x="2180" y="1883"/>
                </a:cubicBezTo>
                <a:cubicBezTo>
                  <a:pt x="2182" y="1883"/>
                  <a:pt x="2185" y="1882"/>
                  <a:pt x="2187" y="1883"/>
                </a:cubicBezTo>
                <a:cubicBezTo>
                  <a:pt x="2188" y="1884"/>
                  <a:pt x="2189" y="1884"/>
                  <a:pt x="2191" y="1884"/>
                </a:cubicBezTo>
                <a:cubicBezTo>
                  <a:pt x="2191" y="1885"/>
                  <a:pt x="2192" y="1885"/>
                  <a:pt x="2192" y="1886"/>
                </a:cubicBezTo>
                <a:cubicBezTo>
                  <a:pt x="2192" y="1886"/>
                  <a:pt x="2193" y="1887"/>
                  <a:pt x="2193" y="1887"/>
                </a:cubicBezTo>
                <a:cubicBezTo>
                  <a:pt x="2194" y="1888"/>
                  <a:pt x="2194" y="1889"/>
                  <a:pt x="2195" y="1890"/>
                </a:cubicBezTo>
                <a:cubicBezTo>
                  <a:pt x="2196" y="1891"/>
                  <a:pt x="2197" y="1892"/>
                  <a:pt x="2198" y="1893"/>
                </a:cubicBezTo>
                <a:cubicBezTo>
                  <a:pt x="2199" y="1893"/>
                  <a:pt x="2206" y="1893"/>
                  <a:pt x="2205" y="1896"/>
                </a:cubicBezTo>
                <a:cubicBezTo>
                  <a:pt x="2205" y="1897"/>
                  <a:pt x="2204" y="1897"/>
                  <a:pt x="2203" y="1897"/>
                </a:cubicBezTo>
                <a:cubicBezTo>
                  <a:pt x="2203" y="1897"/>
                  <a:pt x="2202" y="1898"/>
                  <a:pt x="2202" y="1899"/>
                </a:cubicBezTo>
                <a:cubicBezTo>
                  <a:pt x="2202" y="1900"/>
                  <a:pt x="2201" y="1900"/>
                  <a:pt x="2201" y="1901"/>
                </a:cubicBezTo>
                <a:cubicBezTo>
                  <a:pt x="2200" y="1904"/>
                  <a:pt x="2201" y="1908"/>
                  <a:pt x="2201" y="1912"/>
                </a:cubicBezTo>
                <a:cubicBezTo>
                  <a:pt x="2201" y="1913"/>
                  <a:pt x="2200" y="1914"/>
                  <a:pt x="2200" y="1916"/>
                </a:cubicBezTo>
                <a:cubicBezTo>
                  <a:pt x="2200" y="1917"/>
                  <a:pt x="2200" y="1917"/>
                  <a:pt x="2200" y="1918"/>
                </a:cubicBezTo>
                <a:cubicBezTo>
                  <a:pt x="2201" y="1919"/>
                  <a:pt x="2201" y="1919"/>
                  <a:pt x="2201" y="1920"/>
                </a:cubicBezTo>
                <a:cubicBezTo>
                  <a:pt x="2202" y="1922"/>
                  <a:pt x="2199" y="1921"/>
                  <a:pt x="2199" y="1922"/>
                </a:cubicBezTo>
                <a:cubicBezTo>
                  <a:pt x="2199" y="1924"/>
                  <a:pt x="2202" y="1922"/>
                  <a:pt x="2203" y="1922"/>
                </a:cubicBezTo>
                <a:cubicBezTo>
                  <a:pt x="2204" y="1922"/>
                  <a:pt x="2206" y="1922"/>
                  <a:pt x="2207" y="1921"/>
                </a:cubicBezTo>
                <a:cubicBezTo>
                  <a:pt x="2209" y="1921"/>
                  <a:pt x="2210" y="1920"/>
                  <a:pt x="2211" y="1918"/>
                </a:cubicBezTo>
                <a:cubicBezTo>
                  <a:pt x="2212" y="1917"/>
                  <a:pt x="2213" y="1915"/>
                  <a:pt x="2214" y="1914"/>
                </a:cubicBezTo>
                <a:cubicBezTo>
                  <a:pt x="2214" y="1913"/>
                  <a:pt x="2215" y="1912"/>
                  <a:pt x="2216" y="1912"/>
                </a:cubicBezTo>
                <a:cubicBezTo>
                  <a:pt x="2218" y="1910"/>
                  <a:pt x="2221" y="1911"/>
                  <a:pt x="2223" y="1909"/>
                </a:cubicBezTo>
                <a:cubicBezTo>
                  <a:pt x="2223" y="1909"/>
                  <a:pt x="2224" y="1908"/>
                  <a:pt x="2224" y="1908"/>
                </a:cubicBezTo>
                <a:cubicBezTo>
                  <a:pt x="2225" y="1908"/>
                  <a:pt x="2225" y="1908"/>
                  <a:pt x="2226" y="1907"/>
                </a:cubicBezTo>
                <a:cubicBezTo>
                  <a:pt x="2227" y="1907"/>
                  <a:pt x="2227" y="1906"/>
                  <a:pt x="2227" y="1906"/>
                </a:cubicBezTo>
                <a:cubicBezTo>
                  <a:pt x="2227" y="1905"/>
                  <a:pt x="2227" y="1905"/>
                  <a:pt x="2226" y="1904"/>
                </a:cubicBezTo>
                <a:cubicBezTo>
                  <a:pt x="2225" y="1903"/>
                  <a:pt x="2226" y="1901"/>
                  <a:pt x="2225" y="1900"/>
                </a:cubicBezTo>
                <a:cubicBezTo>
                  <a:pt x="2224" y="1900"/>
                  <a:pt x="2222" y="1898"/>
                  <a:pt x="2224" y="1897"/>
                </a:cubicBezTo>
                <a:cubicBezTo>
                  <a:pt x="2224" y="1897"/>
                  <a:pt x="2225" y="1899"/>
                  <a:pt x="2226" y="1900"/>
                </a:cubicBezTo>
                <a:cubicBezTo>
                  <a:pt x="2227" y="1900"/>
                  <a:pt x="2227" y="1900"/>
                  <a:pt x="2228" y="1901"/>
                </a:cubicBezTo>
                <a:cubicBezTo>
                  <a:pt x="2228" y="1901"/>
                  <a:pt x="2229" y="1902"/>
                  <a:pt x="2229" y="1902"/>
                </a:cubicBezTo>
                <a:cubicBezTo>
                  <a:pt x="2230" y="1903"/>
                  <a:pt x="2231" y="1904"/>
                  <a:pt x="2232" y="1903"/>
                </a:cubicBezTo>
                <a:cubicBezTo>
                  <a:pt x="2233" y="1903"/>
                  <a:pt x="2235" y="1903"/>
                  <a:pt x="2235" y="1903"/>
                </a:cubicBezTo>
                <a:cubicBezTo>
                  <a:pt x="2236" y="1902"/>
                  <a:pt x="2236" y="1901"/>
                  <a:pt x="2236" y="1900"/>
                </a:cubicBezTo>
                <a:cubicBezTo>
                  <a:pt x="2235" y="1899"/>
                  <a:pt x="2233" y="1898"/>
                  <a:pt x="2234" y="1897"/>
                </a:cubicBezTo>
                <a:cubicBezTo>
                  <a:pt x="2235" y="1897"/>
                  <a:pt x="2235" y="1899"/>
                  <a:pt x="2236" y="1899"/>
                </a:cubicBezTo>
                <a:cubicBezTo>
                  <a:pt x="2236" y="1899"/>
                  <a:pt x="2237" y="1898"/>
                  <a:pt x="2237" y="1898"/>
                </a:cubicBezTo>
                <a:cubicBezTo>
                  <a:pt x="2237" y="1898"/>
                  <a:pt x="2237" y="1898"/>
                  <a:pt x="2238" y="1898"/>
                </a:cubicBezTo>
                <a:cubicBezTo>
                  <a:pt x="2238" y="1898"/>
                  <a:pt x="2238" y="1898"/>
                  <a:pt x="2238" y="1897"/>
                </a:cubicBezTo>
                <a:cubicBezTo>
                  <a:pt x="2237" y="1896"/>
                  <a:pt x="2237" y="1895"/>
                  <a:pt x="2237" y="1893"/>
                </a:cubicBezTo>
                <a:cubicBezTo>
                  <a:pt x="2237" y="1893"/>
                  <a:pt x="2237" y="1892"/>
                  <a:pt x="2238" y="1892"/>
                </a:cubicBezTo>
                <a:cubicBezTo>
                  <a:pt x="2238" y="1891"/>
                  <a:pt x="2239" y="1891"/>
                  <a:pt x="2239" y="1890"/>
                </a:cubicBezTo>
                <a:cubicBezTo>
                  <a:pt x="2239" y="1890"/>
                  <a:pt x="2238" y="1890"/>
                  <a:pt x="2237" y="1890"/>
                </a:cubicBezTo>
                <a:cubicBezTo>
                  <a:pt x="2236" y="1890"/>
                  <a:pt x="2237" y="1889"/>
                  <a:pt x="2237" y="1889"/>
                </a:cubicBezTo>
                <a:cubicBezTo>
                  <a:pt x="2238" y="1889"/>
                  <a:pt x="2241" y="1890"/>
                  <a:pt x="2240" y="1888"/>
                </a:cubicBezTo>
                <a:cubicBezTo>
                  <a:pt x="2239" y="1888"/>
                  <a:pt x="2239" y="1887"/>
                  <a:pt x="2239" y="1887"/>
                </a:cubicBezTo>
                <a:cubicBezTo>
                  <a:pt x="2238" y="1886"/>
                  <a:pt x="2238" y="1887"/>
                  <a:pt x="2238" y="1886"/>
                </a:cubicBezTo>
                <a:cubicBezTo>
                  <a:pt x="2237" y="1885"/>
                  <a:pt x="2239" y="1884"/>
                  <a:pt x="2240" y="1884"/>
                </a:cubicBezTo>
                <a:cubicBezTo>
                  <a:pt x="2240" y="1885"/>
                  <a:pt x="2240" y="1888"/>
                  <a:pt x="2241" y="1887"/>
                </a:cubicBezTo>
                <a:cubicBezTo>
                  <a:pt x="2242" y="1886"/>
                  <a:pt x="2241" y="1883"/>
                  <a:pt x="2242" y="1883"/>
                </a:cubicBezTo>
                <a:cubicBezTo>
                  <a:pt x="2243" y="1883"/>
                  <a:pt x="2243" y="1884"/>
                  <a:pt x="2243" y="1885"/>
                </a:cubicBezTo>
                <a:cubicBezTo>
                  <a:pt x="2244" y="1885"/>
                  <a:pt x="2244" y="1885"/>
                  <a:pt x="2245" y="1886"/>
                </a:cubicBezTo>
                <a:cubicBezTo>
                  <a:pt x="2246" y="1887"/>
                  <a:pt x="2245" y="1888"/>
                  <a:pt x="2247" y="1888"/>
                </a:cubicBezTo>
                <a:cubicBezTo>
                  <a:pt x="2248" y="1888"/>
                  <a:pt x="2249" y="1887"/>
                  <a:pt x="2251" y="1886"/>
                </a:cubicBezTo>
                <a:cubicBezTo>
                  <a:pt x="2252" y="1886"/>
                  <a:pt x="2254" y="1885"/>
                  <a:pt x="2255" y="1884"/>
                </a:cubicBezTo>
                <a:cubicBezTo>
                  <a:pt x="2256" y="1883"/>
                  <a:pt x="2257" y="1882"/>
                  <a:pt x="2259" y="1881"/>
                </a:cubicBezTo>
                <a:cubicBezTo>
                  <a:pt x="2260" y="1881"/>
                  <a:pt x="2262" y="1880"/>
                  <a:pt x="2263" y="1880"/>
                </a:cubicBezTo>
                <a:cubicBezTo>
                  <a:pt x="2265" y="1879"/>
                  <a:pt x="2266" y="1877"/>
                  <a:pt x="2268" y="1876"/>
                </a:cubicBezTo>
                <a:cubicBezTo>
                  <a:pt x="2270" y="1875"/>
                  <a:pt x="2271" y="1875"/>
                  <a:pt x="2273" y="1874"/>
                </a:cubicBezTo>
                <a:cubicBezTo>
                  <a:pt x="2274" y="1873"/>
                  <a:pt x="2275" y="1872"/>
                  <a:pt x="2276" y="1872"/>
                </a:cubicBezTo>
                <a:cubicBezTo>
                  <a:pt x="2277" y="1871"/>
                  <a:pt x="2278" y="1871"/>
                  <a:pt x="2279" y="1871"/>
                </a:cubicBezTo>
                <a:cubicBezTo>
                  <a:pt x="2280" y="1870"/>
                  <a:pt x="2281" y="1869"/>
                  <a:pt x="2282" y="1868"/>
                </a:cubicBezTo>
                <a:cubicBezTo>
                  <a:pt x="2283" y="1867"/>
                  <a:pt x="2283" y="1865"/>
                  <a:pt x="2284" y="1864"/>
                </a:cubicBezTo>
                <a:cubicBezTo>
                  <a:pt x="2285" y="1863"/>
                  <a:pt x="2287" y="1863"/>
                  <a:pt x="2287" y="1861"/>
                </a:cubicBezTo>
                <a:cubicBezTo>
                  <a:pt x="2288" y="1860"/>
                  <a:pt x="2287" y="1859"/>
                  <a:pt x="2286" y="1858"/>
                </a:cubicBezTo>
                <a:cubicBezTo>
                  <a:pt x="2286" y="1857"/>
                  <a:pt x="2285" y="1855"/>
                  <a:pt x="2286" y="1854"/>
                </a:cubicBezTo>
                <a:cubicBezTo>
                  <a:pt x="2287" y="1853"/>
                  <a:pt x="2287" y="1855"/>
                  <a:pt x="2287" y="1855"/>
                </a:cubicBezTo>
                <a:cubicBezTo>
                  <a:pt x="2288" y="1855"/>
                  <a:pt x="2288" y="1856"/>
                  <a:pt x="2288" y="1856"/>
                </a:cubicBezTo>
                <a:cubicBezTo>
                  <a:pt x="2288" y="1856"/>
                  <a:pt x="2288" y="1856"/>
                  <a:pt x="2288" y="1856"/>
                </a:cubicBezTo>
                <a:cubicBezTo>
                  <a:pt x="2288" y="1856"/>
                  <a:pt x="2288" y="1857"/>
                  <a:pt x="2288" y="1857"/>
                </a:cubicBezTo>
                <a:cubicBezTo>
                  <a:pt x="2289" y="1858"/>
                  <a:pt x="2289" y="1857"/>
                  <a:pt x="2289" y="1856"/>
                </a:cubicBezTo>
                <a:cubicBezTo>
                  <a:pt x="2289" y="1855"/>
                  <a:pt x="2288" y="1854"/>
                  <a:pt x="2288" y="1852"/>
                </a:cubicBezTo>
                <a:cubicBezTo>
                  <a:pt x="2288" y="1851"/>
                  <a:pt x="2289" y="1850"/>
                  <a:pt x="2288" y="1848"/>
                </a:cubicBezTo>
                <a:cubicBezTo>
                  <a:pt x="2287" y="1848"/>
                  <a:pt x="2287" y="1847"/>
                  <a:pt x="2287" y="1846"/>
                </a:cubicBezTo>
                <a:cubicBezTo>
                  <a:pt x="2288" y="1846"/>
                  <a:pt x="2288" y="1847"/>
                  <a:pt x="2289" y="1847"/>
                </a:cubicBezTo>
                <a:cubicBezTo>
                  <a:pt x="2290" y="1847"/>
                  <a:pt x="2290" y="1847"/>
                  <a:pt x="2290" y="1846"/>
                </a:cubicBezTo>
                <a:cubicBezTo>
                  <a:pt x="2289" y="1846"/>
                  <a:pt x="2289" y="1846"/>
                  <a:pt x="2289" y="1845"/>
                </a:cubicBezTo>
                <a:cubicBezTo>
                  <a:pt x="2289" y="1845"/>
                  <a:pt x="2289" y="1845"/>
                  <a:pt x="2289" y="1844"/>
                </a:cubicBezTo>
                <a:cubicBezTo>
                  <a:pt x="2288" y="1843"/>
                  <a:pt x="2287" y="1842"/>
                  <a:pt x="2288" y="1841"/>
                </a:cubicBezTo>
                <a:cubicBezTo>
                  <a:pt x="2289" y="1840"/>
                  <a:pt x="2289" y="1840"/>
                  <a:pt x="2290" y="1840"/>
                </a:cubicBezTo>
                <a:cubicBezTo>
                  <a:pt x="2290" y="1840"/>
                  <a:pt x="2290" y="1841"/>
                  <a:pt x="2291" y="1841"/>
                </a:cubicBezTo>
                <a:cubicBezTo>
                  <a:pt x="2291" y="1842"/>
                  <a:pt x="2291" y="1842"/>
                  <a:pt x="2291" y="1843"/>
                </a:cubicBezTo>
                <a:cubicBezTo>
                  <a:pt x="2292" y="1844"/>
                  <a:pt x="2292" y="1844"/>
                  <a:pt x="2292" y="1843"/>
                </a:cubicBezTo>
                <a:cubicBezTo>
                  <a:pt x="2293" y="1842"/>
                  <a:pt x="2291" y="1840"/>
                  <a:pt x="2291" y="1839"/>
                </a:cubicBezTo>
                <a:cubicBezTo>
                  <a:pt x="2291" y="1837"/>
                  <a:pt x="2293" y="1838"/>
                  <a:pt x="2293" y="1836"/>
                </a:cubicBezTo>
                <a:cubicBezTo>
                  <a:pt x="2292" y="1835"/>
                  <a:pt x="2292" y="1835"/>
                  <a:pt x="2292" y="1834"/>
                </a:cubicBezTo>
                <a:cubicBezTo>
                  <a:pt x="2292" y="1834"/>
                  <a:pt x="2291" y="1833"/>
                  <a:pt x="2291" y="1832"/>
                </a:cubicBezTo>
                <a:cubicBezTo>
                  <a:pt x="2291" y="1831"/>
                  <a:pt x="2290" y="1830"/>
                  <a:pt x="2290" y="1829"/>
                </a:cubicBezTo>
                <a:cubicBezTo>
                  <a:pt x="2290" y="1828"/>
                  <a:pt x="2290" y="1827"/>
                  <a:pt x="2289" y="1826"/>
                </a:cubicBezTo>
                <a:cubicBezTo>
                  <a:pt x="2288" y="1824"/>
                  <a:pt x="2288" y="1823"/>
                  <a:pt x="2288" y="1822"/>
                </a:cubicBezTo>
                <a:cubicBezTo>
                  <a:pt x="2288" y="1820"/>
                  <a:pt x="2289" y="1819"/>
                  <a:pt x="2289" y="1818"/>
                </a:cubicBezTo>
                <a:cubicBezTo>
                  <a:pt x="2289" y="1816"/>
                  <a:pt x="2289" y="1815"/>
                  <a:pt x="2289" y="1813"/>
                </a:cubicBezTo>
                <a:cubicBezTo>
                  <a:pt x="2288" y="1813"/>
                  <a:pt x="2288" y="1812"/>
                  <a:pt x="2288" y="1811"/>
                </a:cubicBezTo>
                <a:cubicBezTo>
                  <a:pt x="2288" y="1810"/>
                  <a:pt x="2288" y="1809"/>
                  <a:pt x="2287" y="1808"/>
                </a:cubicBezTo>
                <a:cubicBezTo>
                  <a:pt x="2287" y="1807"/>
                  <a:pt x="2287" y="1805"/>
                  <a:pt x="2286" y="1804"/>
                </a:cubicBezTo>
                <a:cubicBezTo>
                  <a:pt x="2285" y="1803"/>
                  <a:pt x="2285" y="1801"/>
                  <a:pt x="2284" y="1800"/>
                </a:cubicBezTo>
                <a:cubicBezTo>
                  <a:pt x="2284" y="1799"/>
                  <a:pt x="2284" y="1799"/>
                  <a:pt x="2283" y="1798"/>
                </a:cubicBezTo>
                <a:cubicBezTo>
                  <a:pt x="2283" y="1797"/>
                  <a:pt x="2283" y="1797"/>
                  <a:pt x="2283" y="1796"/>
                </a:cubicBezTo>
                <a:cubicBezTo>
                  <a:pt x="2282" y="1795"/>
                  <a:pt x="2282" y="1794"/>
                  <a:pt x="2282" y="1793"/>
                </a:cubicBezTo>
                <a:cubicBezTo>
                  <a:pt x="2282" y="1791"/>
                  <a:pt x="2282" y="1790"/>
                  <a:pt x="2282" y="1789"/>
                </a:cubicBezTo>
                <a:cubicBezTo>
                  <a:pt x="2281" y="1788"/>
                  <a:pt x="2280" y="1787"/>
                  <a:pt x="2279" y="1787"/>
                </a:cubicBezTo>
                <a:cubicBezTo>
                  <a:pt x="2279" y="1786"/>
                  <a:pt x="2278" y="1786"/>
                  <a:pt x="2278" y="1785"/>
                </a:cubicBezTo>
                <a:cubicBezTo>
                  <a:pt x="2278" y="1785"/>
                  <a:pt x="2277" y="1785"/>
                  <a:pt x="2277" y="1784"/>
                </a:cubicBezTo>
                <a:cubicBezTo>
                  <a:pt x="2276" y="1783"/>
                  <a:pt x="2275" y="1783"/>
                  <a:pt x="2274" y="1782"/>
                </a:cubicBezTo>
                <a:cubicBezTo>
                  <a:pt x="2274" y="1781"/>
                  <a:pt x="2273" y="1780"/>
                  <a:pt x="2273" y="1780"/>
                </a:cubicBezTo>
                <a:cubicBezTo>
                  <a:pt x="2273" y="1779"/>
                  <a:pt x="2272" y="1778"/>
                  <a:pt x="2272" y="1778"/>
                </a:cubicBezTo>
                <a:cubicBezTo>
                  <a:pt x="2272" y="1777"/>
                  <a:pt x="2271" y="1777"/>
                  <a:pt x="2270" y="1776"/>
                </a:cubicBezTo>
                <a:cubicBezTo>
                  <a:pt x="2270" y="1775"/>
                  <a:pt x="2270" y="1773"/>
                  <a:pt x="2270" y="1772"/>
                </a:cubicBezTo>
                <a:cubicBezTo>
                  <a:pt x="2270" y="1772"/>
                  <a:pt x="2271" y="1771"/>
                  <a:pt x="2270" y="1770"/>
                </a:cubicBezTo>
                <a:cubicBezTo>
                  <a:pt x="2269" y="1770"/>
                  <a:pt x="2269" y="1771"/>
                  <a:pt x="2268" y="1771"/>
                </a:cubicBezTo>
                <a:cubicBezTo>
                  <a:pt x="2268" y="1772"/>
                  <a:pt x="2267" y="1773"/>
                  <a:pt x="2267" y="1772"/>
                </a:cubicBezTo>
                <a:cubicBezTo>
                  <a:pt x="2267" y="1771"/>
                  <a:pt x="2268" y="1771"/>
                  <a:pt x="2268" y="1770"/>
                </a:cubicBezTo>
                <a:cubicBezTo>
                  <a:pt x="2268" y="1770"/>
                  <a:pt x="2267" y="1769"/>
                  <a:pt x="2266" y="1769"/>
                </a:cubicBezTo>
                <a:cubicBezTo>
                  <a:pt x="2265" y="1769"/>
                  <a:pt x="2265" y="1768"/>
                  <a:pt x="2264" y="1768"/>
                </a:cubicBezTo>
                <a:cubicBezTo>
                  <a:pt x="2263" y="1767"/>
                  <a:pt x="2262" y="1767"/>
                  <a:pt x="2261" y="1767"/>
                </a:cubicBezTo>
                <a:cubicBezTo>
                  <a:pt x="2259" y="1766"/>
                  <a:pt x="2259" y="1765"/>
                  <a:pt x="2258" y="1764"/>
                </a:cubicBezTo>
                <a:cubicBezTo>
                  <a:pt x="2255" y="1762"/>
                  <a:pt x="2253" y="1759"/>
                  <a:pt x="2250" y="1758"/>
                </a:cubicBezTo>
                <a:cubicBezTo>
                  <a:pt x="2249" y="1757"/>
                  <a:pt x="2247" y="1756"/>
                  <a:pt x="2246" y="1755"/>
                </a:cubicBezTo>
                <a:cubicBezTo>
                  <a:pt x="2245" y="1754"/>
                  <a:pt x="2245" y="1752"/>
                  <a:pt x="2245" y="1751"/>
                </a:cubicBezTo>
                <a:cubicBezTo>
                  <a:pt x="2243" y="1749"/>
                  <a:pt x="2240" y="1748"/>
                  <a:pt x="2238" y="1746"/>
                </a:cubicBezTo>
                <a:cubicBezTo>
                  <a:pt x="2237" y="1745"/>
                  <a:pt x="2237" y="1744"/>
                  <a:pt x="2236" y="1743"/>
                </a:cubicBezTo>
                <a:cubicBezTo>
                  <a:pt x="2234" y="1742"/>
                  <a:pt x="2233" y="1742"/>
                  <a:pt x="2232" y="1741"/>
                </a:cubicBezTo>
                <a:cubicBezTo>
                  <a:pt x="2232" y="1741"/>
                  <a:pt x="2231" y="1740"/>
                  <a:pt x="2231" y="1740"/>
                </a:cubicBezTo>
                <a:cubicBezTo>
                  <a:pt x="2230" y="1739"/>
                  <a:pt x="2231" y="1739"/>
                  <a:pt x="2232" y="1739"/>
                </a:cubicBezTo>
                <a:cubicBezTo>
                  <a:pt x="2232" y="1740"/>
                  <a:pt x="2233" y="1740"/>
                  <a:pt x="2233" y="1740"/>
                </a:cubicBezTo>
                <a:cubicBezTo>
                  <a:pt x="2234" y="1740"/>
                  <a:pt x="2234" y="1739"/>
                  <a:pt x="2234" y="1738"/>
                </a:cubicBezTo>
                <a:cubicBezTo>
                  <a:pt x="2233" y="1737"/>
                  <a:pt x="2233" y="1737"/>
                  <a:pt x="2233" y="1736"/>
                </a:cubicBezTo>
                <a:cubicBezTo>
                  <a:pt x="2233" y="1735"/>
                  <a:pt x="2233" y="1735"/>
                  <a:pt x="2233" y="1734"/>
                </a:cubicBezTo>
                <a:cubicBezTo>
                  <a:pt x="2232" y="1733"/>
                  <a:pt x="2232" y="1733"/>
                  <a:pt x="2231" y="1732"/>
                </a:cubicBezTo>
                <a:cubicBezTo>
                  <a:pt x="2231" y="1732"/>
                  <a:pt x="2230" y="1731"/>
                  <a:pt x="2230" y="1730"/>
                </a:cubicBezTo>
                <a:cubicBezTo>
                  <a:pt x="2228" y="1728"/>
                  <a:pt x="2225" y="1726"/>
                  <a:pt x="2223" y="1724"/>
                </a:cubicBezTo>
                <a:cubicBezTo>
                  <a:pt x="2223" y="1723"/>
                  <a:pt x="2222" y="1722"/>
                  <a:pt x="2222" y="1722"/>
                </a:cubicBezTo>
                <a:cubicBezTo>
                  <a:pt x="2221" y="1721"/>
                  <a:pt x="2220" y="1721"/>
                  <a:pt x="2219" y="1720"/>
                </a:cubicBezTo>
                <a:cubicBezTo>
                  <a:pt x="2219" y="1719"/>
                  <a:pt x="2218" y="1718"/>
                  <a:pt x="2218" y="1717"/>
                </a:cubicBezTo>
                <a:cubicBezTo>
                  <a:pt x="2218" y="1716"/>
                  <a:pt x="2217" y="1715"/>
                  <a:pt x="2217" y="1715"/>
                </a:cubicBezTo>
                <a:cubicBezTo>
                  <a:pt x="2217" y="1714"/>
                  <a:pt x="2217" y="1713"/>
                  <a:pt x="2217" y="1713"/>
                </a:cubicBezTo>
                <a:cubicBezTo>
                  <a:pt x="2217" y="1711"/>
                  <a:pt x="2219" y="1710"/>
                  <a:pt x="2220" y="1708"/>
                </a:cubicBezTo>
                <a:cubicBezTo>
                  <a:pt x="2220" y="1708"/>
                  <a:pt x="2221" y="1707"/>
                  <a:pt x="2221" y="1706"/>
                </a:cubicBezTo>
                <a:cubicBezTo>
                  <a:pt x="2221" y="1705"/>
                  <a:pt x="2220" y="1704"/>
                  <a:pt x="2220" y="1702"/>
                </a:cubicBezTo>
                <a:cubicBezTo>
                  <a:pt x="2220" y="1701"/>
                  <a:pt x="2222" y="1700"/>
                  <a:pt x="2222" y="1698"/>
                </a:cubicBezTo>
                <a:cubicBezTo>
                  <a:pt x="2223" y="1698"/>
                  <a:pt x="2223" y="1697"/>
                  <a:pt x="2223" y="1696"/>
                </a:cubicBezTo>
                <a:cubicBezTo>
                  <a:pt x="2223" y="1695"/>
                  <a:pt x="2224" y="1695"/>
                  <a:pt x="2225" y="1694"/>
                </a:cubicBezTo>
                <a:cubicBezTo>
                  <a:pt x="2226" y="1692"/>
                  <a:pt x="2229" y="1691"/>
                  <a:pt x="2231" y="1689"/>
                </a:cubicBezTo>
                <a:cubicBezTo>
                  <a:pt x="2232" y="1688"/>
                  <a:pt x="2233" y="1688"/>
                  <a:pt x="2234" y="1688"/>
                </a:cubicBezTo>
                <a:cubicBezTo>
                  <a:pt x="2236" y="1687"/>
                  <a:pt x="2235" y="1684"/>
                  <a:pt x="2236" y="1682"/>
                </a:cubicBezTo>
                <a:cubicBezTo>
                  <a:pt x="2236" y="1681"/>
                  <a:pt x="2236" y="1680"/>
                  <a:pt x="2237" y="1680"/>
                </a:cubicBezTo>
                <a:cubicBezTo>
                  <a:pt x="2237" y="1680"/>
                  <a:pt x="2241" y="1680"/>
                  <a:pt x="2240" y="1678"/>
                </a:cubicBezTo>
                <a:cubicBezTo>
                  <a:pt x="2240" y="1678"/>
                  <a:pt x="2239" y="1679"/>
                  <a:pt x="2239" y="1677"/>
                </a:cubicBezTo>
                <a:cubicBezTo>
                  <a:pt x="2239" y="1677"/>
                  <a:pt x="2239" y="1676"/>
                  <a:pt x="2239" y="1675"/>
                </a:cubicBezTo>
                <a:cubicBezTo>
                  <a:pt x="2239" y="1674"/>
                  <a:pt x="2240" y="1675"/>
                  <a:pt x="2240" y="1675"/>
                </a:cubicBezTo>
                <a:cubicBezTo>
                  <a:pt x="2242" y="1675"/>
                  <a:pt x="2243" y="1674"/>
                  <a:pt x="2244" y="1674"/>
                </a:cubicBezTo>
                <a:cubicBezTo>
                  <a:pt x="2245" y="1674"/>
                  <a:pt x="2246" y="1674"/>
                  <a:pt x="2248" y="1674"/>
                </a:cubicBezTo>
                <a:cubicBezTo>
                  <a:pt x="2249" y="1674"/>
                  <a:pt x="2250" y="1673"/>
                  <a:pt x="2251" y="1673"/>
                </a:cubicBezTo>
                <a:cubicBezTo>
                  <a:pt x="2251" y="1672"/>
                  <a:pt x="2252" y="1671"/>
                  <a:pt x="2253" y="1670"/>
                </a:cubicBezTo>
                <a:cubicBezTo>
                  <a:pt x="2254" y="1670"/>
                  <a:pt x="2255" y="1670"/>
                  <a:pt x="2256" y="1669"/>
                </a:cubicBezTo>
                <a:cubicBezTo>
                  <a:pt x="2257" y="1668"/>
                  <a:pt x="2254" y="1668"/>
                  <a:pt x="2254" y="1667"/>
                </a:cubicBezTo>
                <a:cubicBezTo>
                  <a:pt x="2254" y="1667"/>
                  <a:pt x="2256" y="1666"/>
                  <a:pt x="2256" y="1666"/>
                </a:cubicBezTo>
                <a:cubicBezTo>
                  <a:pt x="2257" y="1666"/>
                  <a:pt x="2258" y="1666"/>
                  <a:pt x="2259" y="1665"/>
                </a:cubicBezTo>
                <a:cubicBezTo>
                  <a:pt x="2259" y="1664"/>
                  <a:pt x="2260" y="1664"/>
                  <a:pt x="2260" y="1663"/>
                </a:cubicBezTo>
                <a:cubicBezTo>
                  <a:pt x="2261" y="1663"/>
                  <a:pt x="2263" y="1662"/>
                  <a:pt x="2264" y="1661"/>
                </a:cubicBezTo>
                <a:cubicBezTo>
                  <a:pt x="2264" y="1661"/>
                  <a:pt x="2265" y="1661"/>
                  <a:pt x="2265" y="1661"/>
                </a:cubicBezTo>
                <a:cubicBezTo>
                  <a:pt x="2266" y="1660"/>
                  <a:pt x="2266" y="1660"/>
                  <a:pt x="2267" y="1660"/>
                </a:cubicBezTo>
                <a:cubicBezTo>
                  <a:pt x="2267" y="1660"/>
                  <a:pt x="2268" y="1660"/>
                  <a:pt x="2268" y="1661"/>
                </a:cubicBezTo>
                <a:cubicBezTo>
                  <a:pt x="2268" y="1662"/>
                  <a:pt x="2267" y="1661"/>
                  <a:pt x="2267" y="1662"/>
                </a:cubicBezTo>
                <a:cubicBezTo>
                  <a:pt x="2269" y="1663"/>
                  <a:pt x="2270" y="1660"/>
                  <a:pt x="2270" y="1659"/>
                </a:cubicBezTo>
                <a:cubicBezTo>
                  <a:pt x="2270" y="1659"/>
                  <a:pt x="2270" y="1658"/>
                  <a:pt x="2271" y="1658"/>
                </a:cubicBezTo>
                <a:cubicBezTo>
                  <a:pt x="2272" y="1659"/>
                  <a:pt x="2271" y="1659"/>
                  <a:pt x="2272" y="1659"/>
                </a:cubicBezTo>
                <a:cubicBezTo>
                  <a:pt x="2272" y="1660"/>
                  <a:pt x="2272" y="1660"/>
                  <a:pt x="2273" y="1660"/>
                </a:cubicBezTo>
                <a:cubicBezTo>
                  <a:pt x="2273" y="1660"/>
                  <a:pt x="2273" y="1660"/>
                  <a:pt x="2273" y="1660"/>
                </a:cubicBezTo>
                <a:cubicBezTo>
                  <a:pt x="2274" y="1660"/>
                  <a:pt x="2274" y="1661"/>
                  <a:pt x="2274" y="1660"/>
                </a:cubicBezTo>
                <a:cubicBezTo>
                  <a:pt x="2275" y="1660"/>
                  <a:pt x="2274" y="1660"/>
                  <a:pt x="2274" y="1660"/>
                </a:cubicBezTo>
                <a:cubicBezTo>
                  <a:pt x="2275" y="1659"/>
                  <a:pt x="2275" y="1659"/>
                  <a:pt x="2275" y="1659"/>
                </a:cubicBezTo>
                <a:cubicBezTo>
                  <a:pt x="2276" y="1657"/>
                  <a:pt x="2274" y="1658"/>
                  <a:pt x="2273" y="1657"/>
                </a:cubicBezTo>
                <a:cubicBezTo>
                  <a:pt x="2273" y="1657"/>
                  <a:pt x="2273" y="1656"/>
                  <a:pt x="2273" y="1655"/>
                </a:cubicBezTo>
                <a:cubicBezTo>
                  <a:pt x="2273" y="1654"/>
                  <a:pt x="2273" y="1654"/>
                  <a:pt x="2274" y="1653"/>
                </a:cubicBezTo>
                <a:cubicBezTo>
                  <a:pt x="2275" y="1653"/>
                  <a:pt x="2275" y="1654"/>
                  <a:pt x="2275" y="1655"/>
                </a:cubicBezTo>
                <a:cubicBezTo>
                  <a:pt x="2275" y="1655"/>
                  <a:pt x="2274" y="1656"/>
                  <a:pt x="2275" y="1657"/>
                </a:cubicBezTo>
                <a:cubicBezTo>
                  <a:pt x="2275" y="1657"/>
                  <a:pt x="2276" y="1656"/>
                  <a:pt x="2276" y="1656"/>
                </a:cubicBezTo>
                <a:cubicBezTo>
                  <a:pt x="2276" y="1656"/>
                  <a:pt x="2276" y="1657"/>
                  <a:pt x="2277" y="1657"/>
                </a:cubicBezTo>
                <a:cubicBezTo>
                  <a:pt x="2277" y="1657"/>
                  <a:pt x="2277" y="1658"/>
                  <a:pt x="2277" y="1658"/>
                </a:cubicBezTo>
                <a:cubicBezTo>
                  <a:pt x="2277" y="1658"/>
                  <a:pt x="2278" y="1658"/>
                  <a:pt x="2278" y="1658"/>
                </a:cubicBezTo>
                <a:cubicBezTo>
                  <a:pt x="2279" y="1658"/>
                  <a:pt x="2279" y="1662"/>
                  <a:pt x="2281" y="1660"/>
                </a:cubicBezTo>
                <a:cubicBezTo>
                  <a:pt x="2281" y="1659"/>
                  <a:pt x="2281" y="1658"/>
                  <a:pt x="2282" y="1659"/>
                </a:cubicBezTo>
                <a:cubicBezTo>
                  <a:pt x="2282" y="1660"/>
                  <a:pt x="2281" y="1660"/>
                  <a:pt x="2282" y="1660"/>
                </a:cubicBezTo>
                <a:cubicBezTo>
                  <a:pt x="2284" y="1661"/>
                  <a:pt x="2285" y="1660"/>
                  <a:pt x="2285" y="1661"/>
                </a:cubicBezTo>
                <a:cubicBezTo>
                  <a:pt x="2285" y="1662"/>
                  <a:pt x="2285" y="1662"/>
                  <a:pt x="2285" y="1662"/>
                </a:cubicBezTo>
                <a:cubicBezTo>
                  <a:pt x="2286" y="1663"/>
                  <a:pt x="2286" y="1663"/>
                  <a:pt x="2286" y="1663"/>
                </a:cubicBezTo>
                <a:cubicBezTo>
                  <a:pt x="2287" y="1663"/>
                  <a:pt x="2286" y="1664"/>
                  <a:pt x="2287" y="1665"/>
                </a:cubicBezTo>
                <a:cubicBezTo>
                  <a:pt x="2287" y="1665"/>
                  <a:pt x="2288" y="1664"/>
                  <a:pt x="2288" y="1664"/>
                </a:cubicBezTo>
                <a:cubicBezTo>
                  <a:pt x="2290" y="1663"/>
                  <a:pt x="2291" y="1664"/>
                  <a:pt x="2293" y="1663"/>
                </a:cubicBezTo>
                <a:cubicBezTo>
                  <a:pt x="2293" y="1663"/>
                  <a:pt x="2295" y="1661"/>
                  <a:pt x="2294" y="1660"/>
                </a:cubicBezTo>
                <a:cubicBezTo>
                  <a:pt x="2294" y="1660"/>
                  <a:pt x="2293" y="1659"/>
                  <a:pt x="2294" y="1659"/>
                </a:cubicBezTo>
                <a:cubicBezTo>
                  <a:pt x="2295" y="1658"/>
                  <a:pt x="2295" y="1659"/>
                  <a:pt x="2295" y="1659"/>
                </a:cubicBezTo>
                <a:cubicBezTo>
                  <a:pt x="2295" y="1660"/>
                  <a:pt x="2296" y="1660"/>
                  <a:pt x="2296" y="1661"/>
                </a:cubicBezTo>
                <a:cubicBezTo>
                  <a:pt x="2297" y="1661"/>
                  <a:pt x="2297" y="1662"/>
                  <a:pt x="2297" y="1662"/>
                </a:cubicBezTo>
                <a:cubicBezTo>
                  <a:pt x="2298" y="1664"/>
                  <a:pt x="2299" y="1661"/>
                  <a:pt x="2300" y="1662"/>
                </a:cubicBezTo>
                <a:cubicBezTo>
                  <a:pt x="2300" y="1662"/>
                  <a:pt x="2300" y="1663"/>
                  <a:pt x="2300" y="1663"/>
                </a:cubicBezTo>
                <a:cubicBezTo>
                  <a:pt x="2300" y="1663"/>
                  <a:pt x="2301" y="1663"/>
                  <a:pt x="2301" y="1663"/>
                </a:cubicBezTo>
                <a:cubicBezTo>
                  <a:pt x="2302" y="1664"/>
                  <a:pt x="2301" y="1664"/>
                  <a:pt x="2300" y="1665"/>
                </a:cubicBezTo>
                <a:cubicBezTo>
                  <a:pt x="2300" y="1665"/>
                  <a:pt x="2299" y="1665"/>
                  <a:pt x="2299" y="1666"/>
                </a:cubicBezTo>
                <a:cubicBezTo>
                  <a:pt x="2298" y="1666"/>
                  <a:pt x="2298" y="1667"/>
                  <a:pt x="2298" y="1668"/>
                </a:cubicBezTo>
                <a:cubicBezTo>
                  <a:pt x="2298" y="1668"/>
                  <a:pt x="2297" y="1669"/>
                  <a:pt x="2297" y="1670"/>
                </a:cubicBezTo>
                <a:cubicBezTo>
                  <a:pt x="2296" y="1671"/>
                  <a:pt x="2296" y="1672"/>
                  <a:pt x="2296" y="1674"/>
                </a:cubicBezTo>
                <a:cubicBezTo>
                  <a:pt x="2297" y="1676"/>
                  <a:pt x="2298" y="1677"/>
                  <a:pt x="2298" y="1679"/>
                </a:cubicBezTo>
                <a:cubicBezTo>
                  <a:pt x="2298" y="1680"/>
                  <a:pt x="2299" y="1681"/>
                  <a:pt x="2300" y="1682"/>
                </a:cubicBezTo>
                <a:cubicBezTo>
                  <a:pt x="2300" y="1684"/>
                  <a:pt x="2300" y="1686"/>
                  <a:pt x="2301" y="1687"/>
                </a:cubicBezTo>
                <a:cubicBezTo>
                  <a:pt x="2301" y="1688"/>
                  <a:pt x="2302" y="1689"/>
                  <a:pt x="2304" y="1689"/>
                </a:cubicBezTo>
                <a:cubicBezTo>
                  <a:pt x="2306" y="1689"/>
                  <a:pt x="2307" y="1688"/>
                  <a:pt x="2308" y="1688"/>
                </a:cubicBezTo>
                <a:cubicBezTo>
                  <a:pt x="2310" y="1687"/>
                  <a:pt x="2311" y="1687"/>
                  <a:pt x="2312" y="1686"/>
                </a:cubicBezTo>
                <a:cubicBezTo>
                  <a:pt x="2313" y="1685"/>
                  <a:pt x="2313" y="1683"/>
                  <a:pt x="2312" y="1682"/>
                </a:cubicBezTo>
                <a:cubicBezTo>
                  <a:pt x="2311" y="1681"/>
                  <a:pt x="2310" y="1680"/>
                  <a:pt x="2309" y="1679"/>
                </a:cubicBezTo>
                <a:cubicBezTo>
                  <a:pt x="2309" y="1679"/>
                  <a:pt x="2309" y="1678"/>
                  <a:pt x="2309" y="1678"/>
                </a:cubicBezTo>
                <a:cubicBezTo>
                  <a:pt x="2309" y="1678"/>
                  <a:pt x="2310" y="1678"/>
                  <a:pt x="2310" y="1678"/>
                </a:cubicBezTo>
                <a:cubicBezTo>
                  <a:pt x="2311" y="1678"/>
                  <a:pt x="2311" y="1677"/>
                  <a:pt x="2310" y="1676"/>
                </a:cubicBezTo>
                <a:cubicBezTo>
                  <a:pt x="2309" y="1675"/>
                  <a:pt x="2307" y="1676"/>
                  <a:pt x="2306" y="1675"/>
                </a:cubicBezTo>
                <a:cubicBezTo>
                  <a:pt x="2305" y="1674"/>
                  <a:pt x="2306" y="1672"/>
                  <a:pt x="2307" y="1671"/>
                </a:cubicBezTo>
                <a:cubicBezTo>
                  <a:pt x="2308" y="1671"/>
                  <a:pt x="2309" y="1669"/>
                  <a:pt x="2310" y="1668"/>
                </a:cubicBezTo>
                <a:cubicBezTo>
                  <a:pt x="2310" y="1668"/>
                  <a:pt x="2311" y="1668"/>
                  <a:pt x="2311" y="1668"/>
                </a:cubicBezTo>
                <a:cubicBezTo>
                  <a:pt x="2312" y="1669"/>
                  <a:pt x="2312" y="1669"/>
                  <a:pt x="2312" y="1669"/>
                </a:cubicBezTo>
                <a:cubicBezTo>
                  <a:pt x="2312" y="1670"/>
                  <a:pt x="2312" y="1670"/>
                  <a:pt x="2312" y="1670"/>
                </a:cubicBezTo>
                <a:cubicBezTo>
                  <a:pt x="2313" y="1670"/>
                  <a:pt x="2313" y="1671"/>
                  <a:pt x="2314" y="1671"/>
                </a:cubicBezTo>
                <a:cubicBezTo>
                  <a:pt x="2314" y="1670"/>
                  <a:pt x="2314" y="1670"/>
                  <a:pt x="2314" y="1669"/>
                </a:cubicBezTo>
                <a:cubicBezTo>
                  <a:pt x="2314" y="1667"/>
                  <a:pt x="2316" y="1668"/>
                  <a:pt x="2317" y="1667"/>
                </a:cubicBezTo>
                <a:cubicBezTo>
                  <a:pt x="2317" y="1667"/>
                  <a:pt x="2318" y="1666"/>
                  <a:pt x="2319" y="1666"/>
                </a:cubicBezTo>
                <a:cubicBezTo>
                  <a:pt x="2319" y="1665"/>
                  <a:pt x="2320" y="1665"/>
                  <a:pt x="2321" y="1665"/>
                </a:cubicBezTo>
                <a:cubicBezTo>
                  <a:pt x="2322" y="1665"/>
                  <a:pt x="2323" y="1664"/>
                  <a:pt x="2324" y="1664"/>
                </a:cubicBezTo>
                <a:cubicBezTo>
                  <a:pt x="2324" y="1663"/>
                  <a:pt x="2325" y="1664"/>
                  <a:pt x="2326" y="1663"/>
                </a:cubicBezTo>
                <a:cubicBezTo>
                  <a:pt x="2326" y="1663"/>
                  <a:pt x="2327" y="1663"/>
                  <a:pt x="2328" y="1662"/>
                </a:cubicBezTo>
                <a:cubicBezTo>
                  <a:pt x="2330" y="1660"/>
                  <a:pt x="2334" y="1662"/>
                  <a:pt x="2336" y="1661"/>
                </a:cubicBezTo>
                <a:cubicBezTo>
                  <a:pt x="2338" y="1660"/>
                  <a:pt x="2338" y="1658"/>
                  <a:pt x="2340" y="1658"/>
                </a:cubicBezTo>
                <a:cubicBezTo>
                  <a:pt x="2341" y="1658"/>
                  <a:pt x="2343" y="1658"/>
                  <a:pt x="2342" y="1656"/>
                </a:cubicBezTo>
                <a:cubicBezTo>
                  <a:pt x="2341" y="1656"/>
                  <a:pt x="2341" y="1655"/>
                  <a:pt x="2341" y="1654"/>
                </a:cubicBezTo>
                <a:cubicBezTo>
                  <a:pt x="2342" y="1654"/>
                  <a:pt x="2342" y="1654"/>
                  <a:pt x="2343" y="1654"/>
                </a:cubicBezTo>
                <a:cubicBezTo>
                  <a:pt x="2343" y="1655"/>
                  <a:pt x="2343" y="1655"/>
                  <a:pt x="2344" y="1656"/>
                </a:cubicBezTo>
                <a:cubicBezTo>
                  <a:pt x="2345" y="1656"/>
                  <a:pt x="2345" y="1656"/>
                  <a:pt x="2346" y="1656"/>
                </a:cubicBezTo>
                <a:cubicBezTo>
                  <a:pt x="2347" y="1657"/>
                  <a:pt x="2348" y="1659"/>
                  <a:pt x="2349" y="1658"/>
                </a:cubicBezTo>
                <a:cubicBezTo>
                  <a:pt x="2350" y="1657"/>
                  <a:pt x="2349" y="1655"/>
                  <a:pt x="2350" y="1654"/>
                </a:cubicBezTo>
                <a:cubicBezTo>
                  <a:pt x="2351" y="1652"/>
                  <a:pt x="2352" y="1655"/>
                  <a:pt x="2353" y="1655"/>
                </a:cubicBezTo>
                <a:cubicBezTo>
                  <a:pt x="2355" y="1654"/>
                  <a:pt x="2356" y="1653"/>
                  <a:pt x="2357" y="1653"/>
                </a:cubicBezTo>
                <a:cubicBezTo>
                  <a:pt x="2358" y="1653"/>
                  <a:pt x="2359" y="1653"/>
                  <a:pt x="2359" y="1653"/>
                </a:cubicBezTo>
                <a:cubicBezTo>
                  <a:pt x="2360" y="1653"/>
                  <a:pt x="2360" y="1654"/>
                  <a:pt x="2361" y="1654"/>
                </a:cubicBezTo>
                <a:cubicBezTo>
                  <a:pt x="2363" y="1654"/>
                  <a:pt x="2362" y="1652"/>
                  <a:pt x="2362" y="1651"/>
                </a:cubicBezTo>
                <a:cubicBezTo>
                  <a:pt x="2363" y="1650"/>
                  <a:pt x="2364" y="1648"/>
                  <a:pt x="2365" y="1649"/>
                </a:cubicBezTo>
                <a:cubicBezTo>
                  <a:pt x="2365" y="1650"/>
                  <a:pt x="2365" y="1651"/>
                  <a:pt x="2366" y="1651"/>
                </a:cubicBezTo>
                <a:cubicBezTo>
                  <a:pt x="2366" y="1651"/>
                  <a:pt x="2367" y="1651"/>
                  <a:pt x="2367" y="1651"/>
                </a:cubicBezTo>
                <a:cubicBezTo>
                  <a:pt x="2368" y="1650"/>
                  <a:pt x="2369" y="1647"/>
                  <a:pt x="2370" y="1648"/>
                </a:cubicBezTo>
                <a:cubicBezTo>
                  <a:pt x="2371" y="1648"/>
                  <a:pt x="2371" y="1649"/>
                  <a:pt x="2372" y="1649"/>
                </a:cubicBezTo>
                <a:cubicBezTo>
                  <a:pt x="2373" y="1648"/>
                  <a:pt x="2373" y="1644"/>
                  <a:pt x="2373" y="1643"/>
                </a:cubicBezTo>
                <a:cubicBezTo>
                  <a:pt x="2372" y="1642"/>
                  <a:pt x="2371" y="1641"/>
                  <a:pt x="2371" y="1639"/>
                </a:cubicBezTo>
                <a:cubicBezTo>
                  <a:pt x="2370" y="1638"/>
                  <a:pt x="2370" y="1637"/>
                  <a:pt x="2369" y="1635"/>
                </a:cubicBezTo>
                <a:cubicBezTo>
                  <a:pt x="2369" y="1635"/>
                  <a:pt x="2369" y="1634"/>
                  <a:pt x="2369" y="1633"/>
                </a:cubicBezTo>
                <a:cubicBezTo>
                  <a:pt x="2370" y="1633"/>
                  <a:pt x="2370" y="1633"/>
                  <a:pt x="2371" y="1632"/>
                </a:cubicBezTo>
                <a:cubicBezTo>
                  <a:pt x="2371" y="1632"/>
                  <a:pt x="2373" y="1628"/>
                  <a:pt x="2373" y="1631"/>
                </a:cubicBezTo>
                <a:cubicBezTo>
                  <a:pt x="2373" y="1632"/>
                  <a:pt x="2373" y="1632"/>
                  <a:pt x="2373" y="1633"/>
                </a:cubicBezTo>
                <a:cubicBezTo>
                  <a:pt x="2373" y="1633"/>
                  <a:pt x="2374" y="1634"/>
                  <a:pt x="2374" y="1634"/>
                </a:cubicBezTo>
                <a:cubicBezTo>
                  <a:pt x="2375" y="1635"/>
                  <a:pt x="2375" y="1636"/>
                  <a:pt x="2376" y="1636"/>
                </a:cubicBezTo>
                <a:cubicBezTo>
                  <a:pt x="2376" y="1637"/>
                  <a:pt x="2377" y="1637"/>
                  <a:pt x="2377" y="1637"/>
                </a:cubicBezTo>
                <a:cubicBezTo>
                  <a:pt x="2378" y="1638"/>
                  <a:pt x="2377" y="1640"/>
                  <a:pt x="2378" y="1641"/>
                </a:cubicBezTo>
                <a:cubicBezTo>
                  <a:pt x="2379" y="1642"/>
                  <a:pt x="2381" y="1641"/>
                  <a:pt x="2381" y="1643"/>
                </a:cubicBezTo>
                <a:cubicBezTo>
                  <a:pt x="2381" y="1644"/>
                  <a:pt x="2380" y="1644"/>
                  <a:pt x="2381" y="1645"/>
                </a:cubicBezTo>
                <a:cubicBezTo>
                  <a:pt x="2381" y="1645"/>
                  <a:pt x="2383" y="1645"/>
                  <a:pt x="2383" y="1645"/>
                </a:cubicBezTo>
                <a:cubicBezTo>
                  <a:pt x="2385" y="1645"/>
                  <a:pt x="2385" y="1646"/>
                  <a:pt x="2386" y="1647"/>
                </a:cubicBezTo>
                <a:cubicBezTo>
                  <a:pt x="2388" y="1647"/>
                  <a:pt x="2388" y="1645"/>
                  <a:pt x="2389" y="1644"/>
                </a:cubicBezTo>
                <a:cubicBezTo>
                  <a:pt x="2390" y="1644"/>
                  <a:pt x="2390" y="1643"/>
                  <a:pt x="2389" y="1643"/>
                </a:cubicBezTo>
                <a:cubicBezTo>
                  <a:pt x="2389" y="1642"/>
                  <a:pt x="2388" y="1643"/>
                  <a:pt x="2388" y="1643"/>
                </a:cubicBezTo>
                <a:cubicBezTo>
                  <a:pt x="2386" y="1643"/>
                  <a:pt x="2384" y="1642"/>
                  <a:pt x="2386" y="1641"/>
                </a:cubicBezTo>
                <a:cubicBezTo>
                  <a:pt x="2387" y="1640"/>
                  <a:pt x="2388" y="1638"/>
                  <a:pt x="2390" y="1640"/>
                </a:cubicBezTo>
                <a:cubicBezTo>
                  <a:pt x="2391" y="1641"/>
                  <a:pt x="2390" y="1642"/>
                  <a:pt x="2392" y="1642"/>
                </a:cubicBezTo>
                <a:cubicBezTo>
                  <a:pt x="2393" y="1643"/>
                  <a:pt x="2394" y="1642"/>
                  <a:pt x="2394" y="1641"/>
                </a:cubicBezTo>
                <a:cubicBezTo>
                  <a:pt x="2394" y="1640"/>
                  <a:pt x="2393" y="1640"/>
                  <a:pt x="2393" y="1639"/>
                </a:cubicBezTo>
                <a:cubicBezTo>
                  <a:pt x="2393" y="1637"/>
                  <a:pt x="2394" y="1637"/>
                  <a:pt x="2395" y="1637"/>
                </a:cubicBezTo>
                <a:cubicBezTo>
                  <a:pt x="2395" y="1636"/>
                  <a:pt x="2396" y="1635"/>
                  <a:pt x="2397" y="1635"/>
                </a:cubicBezTo>
                <a:cubicBezTo>
                  <a:pt x="2398" y="1636"/>
                  <a:pt x="2395" y="1637"/>
                  <a:pt x="2396" y="1638"/>
                </a:cubicBezTo>
                <a:cubicBezTo>
                  <a:pt x="2396" y="1639"/>
                  <a:pt x="2397" y="1639"/>
                  <a:pt x="2397" y="1639"/>
                </a:cubicBezTo>
                <a:cubicBezTo>
                  <a:pt x="2398" y="1640"/>
                  <a:pt x="2398" y="1640"/>
                  <a:pt x="2398" y="1641"/>
                </a:cubicBezTo>
                <a:cubicBezTo>
                  <a:pt x="2400" y="1642"/>
                  <a:pt x="2401" y="1639"/>
                  <a:pt x="2401" y="1638"/>
                </a:cubicBezTo>
                <a:cubicBezTo>
                  <a:pt x="2402" y="1638"/>
                  <a:pt x="2402" y="1637"/>
                  <a:pt x="2403" y="1637"/>
                </a:cubicBezTo>
                <a:cubicBezTo>
                  <a:pt x="2403" y="1636"/>
                  <a:pt x="2404" y="1636"/>
                  <a:pt x="2405" y="1636"/>
                </a:cubicBezTo>
                <a:cubicBezTo>
                  <a:pt x="2406" y="1635"/>
                  <a:pt x="2407" y="1632"/>
                  <a:pt x="2408" y="1635"/>
                </a:cubicBezTo>
                <a:cubicBezTo>
                  <a:pt x="2408" y="1635"/>
                  <a:pt x="2408" y="1636"/>
                  <a:pt x="2409" y="1637"/>
                </a:cubicBezTo>
                <a:cubicBezTo>
                  <a:pt x="2409" y="1637"/>
                  <a:pt x="2410" y="1636"/>
                  <a:pt x="2411" y="1637"/>
                </a:cubicBezTo>
                <a:cubicBezTo>
                  <a:pt x="2411" y="1637"/>
                  <a:pt x="2411" y="1638"/>
                  <a:pt x="2412" y="1638"/>
                </a:cubicBezTo>
                <a:cubicBezTo>
                  <a:pt x="2412" y="1638"/>
                  <a:pt x="2413" y="1638"/>
                  <a:pt x="2413" y="1637"/>
                </a:cubicBezTo>
                <a:cubicBezTo>
                  <a:pt x="2413" y="1636"/>
                  <a:pt x="2412" y="1636"/>
                  <a:pt x="2412" y="1635"/>
                </a:cubicBezTo>
                <a:cubicBezTo>
                  <a:pt x="2412" y="1635"/>
                  <a:pt x="2412" y="1635"/>
                  <a:pt x="2412" y="1634"/>
                </a:cubicBezTo>
                <a:cubicBezTo>
                  <a:pt x="2412" y="1634"/>
                  <a:pt x="2412" y="1634"/>
                  <a:pt x="2412" y="1634"/>
                </a:cubicBezTo>
                <a:cubicBezTo>
                  <a:pt x="2411" y="1632"/>
                  <a:pt x="2414" y="1633"/>
                  <a:pt x="2415" y="1633"/>
                </a:cubicBezTo>
                <a:cubicBezTo>
                  <a:pt x="2415" y="1634"/>
                  <a:pt x="2415" y="1634"/>
                  <a:pt x="2415" y="1635"/>
                </a:cubicBezTo>
                <a:cubicBezTo>
                  <a:pt x="2416" y="1636"/>
                  <a:pt x="2418" y="1637"/>
                  <a:pt x="2419" y="1636"/>
                </a:cubicBezTo>
                <a:cubicBezTo>
                  <a:pt x="2420" y="1636"/>
                  <a:pt x="2421" y="1633"/>
                  <a:pt x="2422" y="1633"/>
                </a:cubicBezTo>
                <a:cubicBezTo>
                  <a:pt x="2423" y="1632"/>
                  <a:pt x="2423" y="1633"/>
                  <a:pt x="2424" y="1634"/>
                </a:cubicBezTo>
                <a:cubicBezTo>
                  <a:pt x="2424" y="1634"/>
                  <a:pt x="2425" y="1634"/>
                  <a:pt x="2426" y="1633"/>
                </a:cubicBezTo>
                <a:cubicBezTo>
                  <a:pt x="2427" y="1633"/>
                  <a:pt x="2428" y="1633"/>
                  <a:pt x="2430" y="1633"/>
                </a:cubicBezTo>
                <a:cubicBezTo>
                  <a:pt x="2431" y="1633"/>
                  <a:pt x="2432" y="1632"/>
                  <a:pt x="2432" y="1630"/>
                </a:cubicBezTo>
                <a:cubicBezTo>
                  <a:pt x="2432" y="1629"/>
                  <a:pt x="2431" y="1627"/>
                  <a:pt x="2433" y="1626"/>
                </a:cubicBezTo>
                <a:cubicBezTo>
                  <a:pt x="2433" y="1626"/>
                  <a:pt x="2434" y="1626"/>
                  <a:pt x="2435" y="1626"/>
                </a:cubicBezTo>
                <a:cubicBezTo>
                  <a:pt x="2435" y="1626"/>
                  <a:pt x="2436" y="1627"/>
                  <a:pt x="2437" y="1626"/>
                </a:cubicBezTo>
                <a:cubicBezTo>
                  <a:pt x="2438" y="1625"/>
                  <a:pt x="2436" y="1625"/>
                  <a:pt x="2436" y="1624"/>
                </a:cubicBezTo>
                <a:cubicBezTo>
                  <a:pt x="2435" y="1624"/>
                  <a:pt x="2434" y="1624"/>
                  <a:pt x="2433" y="1624"/>
                </a:cubicBezTo>
                <a:cubicBezTo>
                  <a:pt x="2432" y="1622"/>
                  <a:pt x="2435" y="1624"/>
                  <a:pt x="2436" y="1624"/>
                </a:cubicBezTo>
                <a:cubicBezTo>
                  <a:pt x="2438" y="1623"/>
                  <a:pt x="2438" y="1622"/>
                  <a:pt x="2438" y="1620"/>
                </a:cubicBezTo>
                <a:cubicBezTo>
                  <a:pt x="2438" y="1619"/>
                  <a:pt x="2440" y="1617"/>
                  <a:pt x="2441" y="1618"/>
                </a:cubicBezTo>
                <a:cubicBezTo>
                  <a:pt x="2443" y="1619"/>
                  <a:pt x="2442" y="1621"/>
                  <a:pt x="2444" y="1619"/>
                </a:cubicBezTo>
                <a:cubicBezTo>
                  <a:pt x="2445" y="1618"/>
                  <a:pt x="2446" y="1618"/>
                  <a:pt x="2448" y="1617"/>
                </a:cubicBezTo>
                <a:cubicBezTo>
                  <a:pt x="2449" y="1616"/>
                  <a:pt x="2450" y="1615"/>
                  <a:pt x="2450" y="1614"/>
                </a:cubicBezTo>
                <a:cubicBezTo>
                  <a:pt x="2450" y="1613"/>
                  <a:pt x="2450" y="1612"/>
                  <a:pt x="2451" y="1612"/>
                </a:cubicBezTo>
                <a:cubicBezTo>
                  <a:pt x="2452" y="1612"/>
                  <a:pt x="2451" y="1613"/>
                  <a:pt x="2452" y="1613"/>
                </a:cubicBezTo>
                <a:cubicBezTo>
                  <a:pt x="2452" y="1614"/>
                  <a:pt x="2452" y="1614"/>
                  <a:pt x="2452" y="1615"/>
                </a:cubicBezTo>
                <a:cubicBezTo>
                  <a:pt x="2453" y="1616"/>
                  <a:pt x="2453" y="1617"/>
                  <a:pt x="2454" y="1616"/>
                </a:cubicBezTo>
                <a:cubicBezTo>
                  <a:pt x="2454" y="1616"/>
                  <a:pt x="2454" y="1614"/>
                  <a:pt x="2455" y="1613"/>
                </a:cubicBezTo>
                <a:cubicBezTo>
                  <a:pt x="2455" y="1613"/>
                  <a:pt x="2456" y="1612"/>
                  <a:pt x="2457" y="1611"/>
                </a:cubicBezTo>
                <a:cubicBezTo>
                  <a:pt x="2458" y="1611"/>
                  <a:pt x="2459" y="1610"/>
                  <a:pt x="2460" y="1609"/>
                </a:cubicBezTo>
                <a:cubicBezTo>
                  <a:pt x="2460" y="1608"/>
                  <a:pt x="2460" y="1608"/>
                  <a:pt x="2460" y="1607"/>
                </a:cubicBezTo>
                <a:cubicBezTo>
                  <a:pt x="2461" y="1606"/>
                  <a:pt x="2463" y="1605"/>
                  <a:pt x="2463" y="1604"/>
                </a:cubicBezTo>
                <a:cubicBezTo>
                  <a:pt x="2463" y="1603"/>
                  <a:pt x="2462" y="1603"/>
                  <a:pt x="2462" y="1603"/>
                </a:cubicBezTo>
                <a:cubicBezTo>
                  <a:pt x="2461" y="1602"/>
                  <a:pt x="2462" y="1601"/>
                  <a:pt x="2461" y="1601"/>
                </a:cubicBezTo>
                <a:cubicBezTo>
                  <a:pt x="2461" y="1602"/>
                  <a:pt x="2460" y="1602"/>
                  <a:pt x="2459" y="1602"/>
                </a:cubicBezTo>
                <a:cubicBezTo>
                  <a:pt x="2458" y="1602"/>
                  <a:pt x="2458" y="1603"/>
                  <a:pt x="2458" y="1602"/>
                </a:cubicBezTo>
                <a:cubicBezTo>
                  <a:pt x="2457" y="1601"/>
                  <a:pt x="2458" y="1600"/>
                  <a:pt x="2458" y="1601"/>
                </a:cubicBezTo>
                <a:cubicBezTo>
                  <a:pt x="2459" y="1601"/>
                  <a:pt x="2459" y="1602"/>
                  <a:pt x="2460" y="1601"/>
                </a:cubicBezTo>
                <a:cubicBezTo>
                  <a:pt x="2460" y="1601"/>
                  <a:pt x="2460" y="1600"/>
                  <a:pt x="2461" y="1600"/>
                </a:cubicBezTo>
                <a:cubicBezTo>
                  <a:pt x="2461" y="1599"/>
                  <a:pt x="2462" y="1599"/>
                  <a:pt x="2463" y="1599"/>
                </a:cubicBezTo>
                <a:cubicBezTo>
                  <a:pt x="2464" y="1600"/>
                  <a:pt x="2463" y="1603"/>
                  <a:pt x="2464" y="1601"/>
                </a:cubicBezTo>
                <a:cubicBezTo>
                  <a:pt x="2465" y="1601"/>
                  <a:pt x="2466" y="1600"/>
                  <a:pt x="2465" y="1599"/>
                </a:cubicBezTo>
                <a:cubicBezTo>
                  <a:pt x="2465" y="1599"/>
                  <a:pt x="2463" y="1599"/>
                  <a:pt x="2462" y="1599"/>
                </a:cubicBezTo>
                <a:cubicBezTo>
                  <a:pt x="2462" y="1599"/>
                  <a:pt x="2462" y="1598"/>
                  <a:pt x="2463" y="1598"/>
                </a:cubicBezTo>
                <a:cubicBezTo>
                  <a:pt x="2463" y="1597"/>
                  <a:pt x="2463" y="1598"/>
                  <a:pt x="2464" y="1598"/>
                </a:cubicBezTo>
                <a:cubicBezTo>
                  <a:pt x="2464" y="1598"/>
                  <a:pt x="2464" y="1598"/>
                  <a:pt x="2464" y="1597"/>
                </a:cubicBezTo>
                <a:cubicBezTo>
                  <a:pt x="2465" y="1597"/>
                  <a:pt x="2465" y="1597"/>
                  <a:pt x="2466" y="1598"/>
                </a:cubicBezTo>
                <a:cubicBezTo>
                  <a:pt x="2466" y="1598"/>
                  <a:pt x="2467" y="1598"/>
                  <a:pt x="2467" y="1598"/>
                </a:cubicBezTo>
                <a:cubicBezTo>
                  <a:pt x="2468" y="1599"/>
                  <a:pt x="2469" y="1599"/>
                  <a:pt x="2469" y="1598"/>
                </a:cubicBezTo>
                <a:cubicBezTo>
                  <a:pt x="2469" y="1598"/>
                  <a:pt x="2469" y="1597"/>
                  <a:pt x="2469" y="1596"/>
                </a:cubicBezTo>
                <a:cubicBezTo>
                  <a:pt x="2470" y="1596"/>
                  <a:pt x="2471" y="1596"/>
                  <a:pt x="2471" y="1597"/>
                </a:cubicBezTo>
                <a:cubicBezTo>
                  <a:pt x="2471" y="1597"/>
                  <a:pt x="2471" y="1597"/>
                  <a:pt x="2471" y="1598"/>
                </a:cubicBezTo>
                <a:cubicBezTo>
                  <a:pt x="2471" y="1598"/>
                  <a:pt x="2471" y="1598"/>
                  <a:pt x="2472" y="1598"/>
                </a:cubicBezTo>
                <a:cubicBezTo>
                  <a:pt x="2473" y="1600"/>
                  <a:pt x="2473" y="1598"/>
                  <a:pt x="2474" y="1597"/>
                </a:cubicBezTo>
                <a:cubicBezTo>
                  <a:pt x="2474" y="1597"/>
                  <a:pt x="2477" y="1595"/>
                  <a:pt x="2476" y="1595"/>
                </a:cubicBezTo>
                <a:cubicBezTo>
                  <a:pt x="2475" y="1595"/>
                  <a:pt x="2475" y="1596"/>
                  <a:pt x="2474" y="1595"/>
                </a:cubicBezTo>
                <a:cubicBezTo>
                  <a:pt x="2473" y="1594"/>
                  <a:pt x="2474" y="1594"/>
                  <a:pt x="2475" y="1594"/>
                </a:cubicBezTo>
                <a:cubicBezTo>
                  <a:pt x="2475" y="1593"/>
                  <a:pt x="2476" y="1593"/>
                  <a:pt x="2476" y="1593"/>
                </a:cubicBezTo>
                <a:cubicBezTo>
                  <a:pt x="2477" y="1593"/>
                  <a:pt x="2477" y="1593"/>
                  <a:pt x="2477" y="1592"/>
                </a:cubicBezTo>
                <a:cubicBezTo>
                  <a:pt x="2478" y="1592"/>
                  <a:pt x="2478" y="1592"/>
                  <a:pt x="2478" y="1592"/>
                </a:cubicBezTo>
                <a:cubicBezTo>
                  <a:pt x="2479" y="1592"/>
                  <a:pt x="2479" y="1593"/>
                  <a:pt x="2480" y="1592"/>
                </a:cubicBezTo>
                <a:cubicBezTo>
                  <a:pt x="2481" y="1592"/>
                  <a:pt x="2480" y="1592"/>
                  <a:pt x="2480" y="1591"/>
                </a:cubicBezTo>
                <a:cubicBezTo>
                  <a:pt x="2479" y="1590"/>
                  <a:pt x="2480" y="1590"/>
                  <a:pt x="2480" y="1589"/>
                </a:cubicBezTo>
                <a:cubicBezTo>
                  <a:pt x="2480" y="1588"/>
                  <a:pt x="2479" y="1588"/>
                  <a:pt x="2479" y="1588"/>
                </a:cubicBezTo>
                <a:cubicBezTo>
                  <a:pt x="2478" y="1586"/>
                  <a:pt x="2479" y="1585"/>
                  <a:pt x="2480" y="1585"/>
                </a:cubicBezTo>
                <a:cubicBezTo>
                  <a:pt x="2481" y="1585"/>
                  <a:pt x="2482" y="1586"/>
                  <a:pt x="2483" y="1586"/>
                </a:cubicBezTo>
                <a:cubicBezTo>
                  <a:pt x="2484" y="1586"/>
                  <a:pt x="2485" y="1585"/>
                  <a:pt x="2486" y="1585"/>
                </a:cubicBezTo>
                <a:cubicBezTo>
                  <a:pt x="2487" y="1585"/>
                  <a:pt x="2487" y="1585"/>
                  <a:pt x="2487" y="1584"/>
                </a:cubicBezTo>
                <a:cubicBezTo>
                  <a:pt x="2487" y="1583"/>
                  <a:pt x="2487" y="1583"/>
                  <a:pt x="2486" y="1583"/>
                </a:cubicBezTo>
                <a:cubicBezTo>
                  <a:pt x="2486" y="1583"/>
                  <a:pt x="2485" y="1583"/>
                  <a:pt x="2484" y="1583"/>
                </a:cubicBezTo>
                <a:cubicBezTo>
                  <a:pt x="2484" y="1582"/>
                  <a:pt x="2484" y="1582"/>
                  <a:pt x="2484" y="1581"/>
                </a:cubicBezTo>
                <a:cubicBezTo>
                  <a:pt x="2485" y="1581"/>
                  <a:pt x="2485" y="1580"/>
                  <a:pt x="2485" y="1579"/>
                </a:cubicBezTo>
                <a:cubicBezTo>
                  <a:pt x="2485" y="1579"/>
                  <a:pt x="2486" y="1578"/>
                  <a:pt x="2486" y="1578"/>
                </a:cubicBezTo>
                <a:cubicBezTo>
                  <a:pt x="2487" y="1576"/>
                  <a:pt x="2488" y="1578"/>
                  <a:pt x="2489" y="1579"/>
                </a:cubicBezTo>
                <a:cubicBezTo>
                  <a:pt x="2489" y="1579"/>
                  <a:pt x="2490" y="1580"/>
                  <a:pt x="2490" y="1580"/>
                </a:cubicBezTo>
                <a:cubicBezTo>
                  <a:pt x="2491" y="1580"/>
                  <a:pt x="2491" y="1581"/>
                  <a:pt x="2492" y="1581"/>
                </a:cubicBezTo>
                <a:cubicBezTo>
                  <a:pt x="2493" y="1582"/>
                  <a:pt x="2493" y="1581"/>
                  <a:pt x="2494" y="1580"/>
                </a:cubicBezTo>
                <a:cubicBezTo>
                  <a:pt x="2495" y="1580"/>
                  <a:pt x="2498" y="1580"/>
                  <a:pt x="2497" y="1578"/>
                </a:cubicBezTo>
                <a:cubicBezTo>
                  <a:pt x="2497" y="1578"/>
                  <a:pt x="2496" y="1577"/>
                  <a:pt x="2496" y="1577"/>
                </a:cubicBezTo>
                <a:cubicBezTo>
                  <a:pt x="2496" y="1576"/>
                  <a:pt x="2496" y="1575"/>
                  <a:pt x="2495" y="1575"/>
                </a:cubicBezTo>
                <a:cubicBezTo>
                  <a:pt x="2494" y="1575"/>
                  <a:pt x="2494" y="1576"/>
                  <a:pt x="2494" y="1577"/>
                </a:cubicBezTo>
                <a:cubicBezTo>
                  <a:pt x="2495" y="1578"/>
                  <a:pt x="2495" y="1578"/>
                  <a:pt x="2495" y="1579"/>
                </a:cubicBezTo>
                <a:cubicBezTo>
                  <a:pt x="2494" y="1580"/>
                  <a:pt x="2493" y="1582"/>
                  <a:pt x="2492" y="1580"/>
                </a:cubicBezTo>
                <a:cubicBezTo>
                  <a:pt x="2492" y="1580"/>
                  <a:pt x="2493" y="1579"/>
                  <a:pt x="2492" y="1578"/>
                </a:cubicBezTo>
                <a:cubicBezTo>
                  <a:pt x="2492" y="1578"/>
                  <a:pt x="2491" y="1577"/>
                  <a:pt x="2491" y="1577"/>
                </a:cubicBezTo>
                <a:cubicBezTo>
                  <a:pt x="2490" y="1575"/>
                  <a:pt x="2492" y="1575"/>
                  <a:pt x="2492" y="1573"/>
                </a:cubicBezTo>
                <a:cubicBezTo>
                  <a:pt x="2492" y="1573"/>
                  <a:pt x="2492" y="1572"/>
                  <a:pt x="2492" y="1571"/>
                </a:cubicBezTo>
                <a:cubicBezTo>
                  <a:pt x="2492" y="1571"/>
                  <a:pt x="2493" y="1571"/>
                  <a:pt x="2493" y="1570"/>
                </a:cubicBezTo>
                <a:cubicBezTo>
                  <a:pt x="2494" y="1570"/>
                  <a:pt x="2494" y="1569"/>
                  <a:pt x="2494" y="1569"/>
                </a:cubicBezTo>
                <a:cubicBezTo>
                  <a:pt x="2494" y="1568"/>
                  <a:pt x="2493" y="1568"/>
                  <a:pt x="2493" y="1568"/>
                </a:cubicBezTo>
                <a:cubicBezTo>
                  <a:pt x="2492" y="1569"/>
                  <a:pt x="2490" y="1569"/>
                  <a:pt x="2489" y="1569"/>
                </a:cubicBezTo>
                <a:cubicBezTo>
                  <a:pt x="2488" y="1569"/>
                  <a:pt x="2487" y="1570"/>
                  <a:pt x="2487" y="1569"/>
                </a:cubicBezTo>
                <a:cubicBezTo>
                  <a:pt x="2488" y="1569"/>
                  <a:pt x="2490" y="1569"/>
                  <a:pt x="2490" y="1568"/>
                </a:cubicBezTo>
                <a:cubicBezTo>
                  <a:pt x="2491" y="1567"/>
                  <a:pt x="2491" y="1567"/>
                  <a:pt x="2491" y="1566"/>
                </a:cubicBezTo>
                <a:cubicBezTo>
                  <a:pt x="2492" y="1566"/>
                  <a:pt x="2492" y="1565"/>
                  <a:pt x="2492" y="1565"/>
                </a:cubicBezTo>
                <a:cubicBezTo>
                  <a:pt x="2493" y="1564"/>
                  <a:pt x="2493" y="1563"/>
                  <a:pt x="2494" y="1563"/>
                </a:cubicBezTo>
                <a:cubicBezTo>
                  <a:pt x="2494" y="1563"/>
                  <a:pt x="2495" y="1563"/>
                  <a:pt x="2495" y="1562"/>
                </a:cubicBezTo>
                <a:cubicBezTo>
                  <a:pt x="2496" y="1562"/>
                  <a:pt x="2496" y="1561"/>
                  <a:pt x="2497" y="1561"/>
                </a:cubicBezTo>
                <a:cubicBezTo>
                  <a:pt x="2497" y="1561"/>
                  <a:pt x="2498" y="1561"/>
                  <a:pt x="2498" y="1561"/>
                </a:cubicBezTo>
                <a:cubicBezTo>
                  <a:pt x="2499" y="1560"/>
                  <a:pt x="2498" y="1560"/>
                  <a:pt x="2497" y="1560"/>
                </a:cubicBezTo>
                <a:cubicBezTo>
                  <a:pt x="2497" y="1560"/>
                  <a:pt x="2496" y="1559"/>
                  <a:pt x="2496" y="1559"/>
                </a:cubicBezTo>
                <a:cubicBezTo>
                  <a:pt x="2495" y="1559"/>
                  <a:pt x="2495" y="1560"/>
                  <a:pt x="2495" y="1561"/>
                </a:cubicBezTo>
                <a:cubicBezTo>
                  <a:pt x="2495" y="1561"/>
                  <a:pt x="2494" y="1562"/>
                  <a:pt x="2493" y="1561"/>
                </a:cubicBezTo>
                <a:cubicBezTo>
                  <a:pt x="2493" y="1561"/>
                  <a:pt x="2493" y="1560"/>
                  <a:pt x="2493" y="1560"/>
                </a:cubicBezTo>
                <a:cubicBezTo>
                  <a:pt x="2493" y="1560"/>
                  <a:pt x="2493" y="1560"/>
                  <a:pt x="2493" y="1559"/>
                </a:cubicBezTo>
                <a:cubicBezTo>
                  <a:pt x="2492" y="1559"/>
                  <a:pt x="2492" y="1558"/>
                  <a:pt x="2493" y="1558"/>
                </a:cubicBezTo>
                <a:cubicBezTo>
                  <a:pt x="2493" y="1558"/>
                  <a:pt x="2495" y="1558"/>
                  <a:pt x="2495" y="1557"/>
                </a:cubicBezTo>
                <a:cubicBezTo>
                  <a:pt x="2495" y="1557"/>
                  <a:pt x="2494" y="1557"/>
                  <a:pt x="2493" y="1556"/>
                </a:cubicBezTo>
                <a:cubicBezTo>
                  <a:pt x="2493" y="1556"/>
                  <a:pt x="2493" y="1556"/>
                  <a:pt x="2492" y="1555"/>
                </a:cubicBezTo>
                <a:cubicBezTo>
                  <a:pt x="2492" y="1555"/>
                  <a:pt x="2491" y="1555"/>
                  <a:pt x="2491" y="1554"/>
                </a:cubicBezTo>
                <a:cubicBezTo>
                  <a:pt x="2491" y="1552"/>
                  <a:pt x="2492" y="1553"/>
                  <a:pt x="2494" y="1552"/>
                </a:cubicBezTo>
                <a:cubicBezTo>
                  <a:pt x="2494" y="1552"/>
                  <a:pt x="2495" y="1551"/>
                  <a:pt x="2495" y="1551"/>
                </a:cubicBezTo>
                <a:cubicBezTo>
                  <a:pt x="2496" y="1552"/>
                  <a:pt x="2496" y="1552"/>
                  <a:pt x="2497" y="1553"/>
                </a:cubicBezTo>
                <a:cubicBezTo>
                  <a:pt x="2498" y="1553"/>
                  <a:pt x="2499" y="1551"/>
                  <a:pt x="2500" y="1552"/>
                </a:cubicBezTo>
                <a:cubicBezTo>
                  <a:pt x="2501" y="1552"/>
                  <a:pt x="2501" y="1555"/>
                  <a:pt x="2503" y="1554"/>
                </a:cubicBezTo>
                <a:cubicBezTo>
                  <a:pt x="2503" y="1553"/>
                  <a:pt x="2502" y="1553"/>
                  <a:pt x="2502" y="1553"/>
                </a:cubicBezTo>
                <a:cubicBezTo>
                  <a:pt x="2502" y="1552"/>
                  <a:pt x="2502" y="1551"/>
                  <a:pt x="2502" y="1551"/>
                </a:cubicBezTo>
                <a:cubicBezTo>
                  <a:pt x="2503" y="1550"/>
                  <a:pt x="2503" y="1550"/>
                  <a:pt x="2504" y="1550"/>
                </a:cubicBezTo>
                <a:cubicBezTo>
                  <a:pt x="2504" y="1549"/>
                  <a:pt x="2505" y="1548"/>
                  <a:pt x="2505" y="1548"/>
                </a:cubicBezTo>
                <a:cubicBezTo>
                  <a:pt x="2505" y="1547"/>
                  <a:pt x="2505" y="1546"/>
                  <a:pt x="2506" y="1546"/>
                </a:cubicBezTo>
                <a:cubicBezTo>
                  <a:pt x="2506" y="1545"/>
                  <a:pt x="2507" y="1545"/>
                  <a:pt x="2507" y="1544"/>
                </a:cubicBezTo>
                <a:cubicBezTo>
                  <a:pt x="2508" y="1544"/>
                  <a:pt x="2508" y="1543"/>
                  <a:pt x="2509" y="1542"/>
                </a:cubicBezTo>
                <a:cubicBezTo>
                  <a:pt x="2510" y="1542"/>
                  <a:pt x="2511" y="1541"/>
                  <a:pt x="2511" y="1541"/>
                </a:cubicBezTo>
                <a:cubicBezTo>
                  <a:pt x="2511" y="1540"/>
                  <a:pt x="2512" y="1539"/>
                  <a:pt x="2512" y="1539"/>
                </a:cubicBezTo>
                <a:cubicBezTo>
                  <a:pt x="2513" y="1538"/>
                  <a:pt x="2513" y="1537"/>
                  <a:pt x="2513" y="1535"/>
                </a:cubicBezTo>
                <a:cubicBezTo>
                  <a:pt x="2513" y="1534"/>
                  <a:pt x="2514" y="1532"/>
                  <a:pt x="2515" y="1531"/>
                </a:cubicBezTo>
                <a:cubicBezTo>
                  <a:pt x="2516" y="1530"/>
                  <a:pt x="2516" y="1530"/>
                  <a:pt x="2516" y="1529"/>
                </a:cubicBezTo>
                <a:cubicBezTo>
                  <a:pt x="2517" y="1528"/>
                  <a:pt x="2516" y="1527"/>
                  <a:pt x="2517" y="1526"/>
                </a:cubicBezTo>
                <a:cubicBezTo>
                  <a:pt x="2517" y="1525"/>
                  <a:pt x="2518" y="1525"/>
                  <a:pt x="2519" y="1524"/>
                </a:cubicBezTo>
                <a:cubicBezTo>
                  <a:pt x="2520" y="1524"/>
                  <a:pt x="2521" y="1522"/>
                  <a:pt x="2521" y="1522"/>
                </a:cubicBezTo>
                <a:cubicBezTo>
                  <a:pt x="2522" y="1521"/>
                  <a:pt x="2522" y="1518"/>
                  <a:pt x="2523" y="1518"/>
                </a:cubicBezTo>
                <a:cubicBezTo>
                  <a:pt x="2524" y="1519"/>
                  <a:pt x="2524" y="1519"/>
                  <a:pt x="2524" y="1520"/>
                </a:cubicBezTo>
                <a:cubicBezTo>
                  <a:pt x="2525" y="1520"/>
                  <a:pt x="2525" y="1520"/>
                  <a:pt x="2526" y="1521"/>
                </a:cubicBezTo>
                <a:cubicBezTo>
                  <a:pt x="2526" y="1521"/>
                  <a:pt x="2526" y="1524"/>
                  <a:pt x="2527" y="1523"/>
                </a:cubicBezTo>
                <a:cubicBezTo>
                  <a:pt x="2529" y="1522"/>
                  <a:pt x="2528" y="1521"/>
                  <a:pt x="2529" y="1520"/>
                </a:cubicBezTo>
                <a:cubicBezTo>
                  <a:pt x="2530" y="1520"/>
                  <a:pt x="2531" y="1520"/>
                  <a:pt x="2532" y="1520"/>
                </a:cubicBezTo>
                <a:cubicBezTo>
                  <a:pt x="2533" y="1519"/>
                  <a:pt x="2532" y="1518"/>
                  <a:pt x="2531" y="1517"/>
                </a:cubicBezTo>
                <a:cubicBezTo>
                  <a:pt x="2531" y="1517"/>
                  <a:pt x="2531" y="1516"/>
                  <a:pt x="2531" y="1516"/>
                </a:cubicBezTo>
                <a:cubicBezTo>
                  <a:pt x="2530" y="1515"/>
                  <a:pt x="2531" y="1514"/>
                  <a:pt x="2531" y="1514"/>
                </a:cubicBezTo>
                <a:cubicBezTo>
                  <a:pt x="2531" y="1513"/>
                  <a:pt x="2530" y="1513"/>
                  <a:pt x="2530" y="1512"/>
                </a:cubicBezTo>
                <a:cubicBezTo>
                  <a:pt x="2528" y="1510"/>
                  <a:pt x="2531" y="1510"/>
                  <a:pt x="2532" y="1510"/>
                </a:cubicBezTo>
                <a:cubicBezTo>
                  <a:pt x="2532" y="1509"/>
                  <a:pt x="2532" y="1508"/>
                  <a:pt x="2532" y="1508"/>
                </a:cubicBezTo>
                <a:cubicBezTo>
                  <a:pt x="2532" y="1507"/>
                  <a:pt x="2531" y="1507"/>
                  <a:pt x="2531" y="1506"/>
                </a:cubicBezTo>
                <a:cubicBezTo>
                  <a:pt x="2531" y="1505"/>
                  <a:pt x="2533" y="1506"/>
                  <a:pt x="2533" y="1506"/>
                </a:cubicBezTo>
                <a:cubicBezTo>
                  <a:pt x="2534" y="1506"/>
                  <a:pt x="2533" y="1505"/>
                  <a:pt x="2533" y="1505"/>
                </a:cubicBezTo>
                <a:cubicBezTo>
                  <a:pt x="2532" y="1504"/>
                  <a:pt x="2532" y="1502"/>
                  <a:pt x="2530" y="1502"/>
                </a:cubicBezTo>
                <a:cubicBezTo>
                  <a:pt x="2530" y="1502"/>
                  <a:pt x="2529" y="1502"/>
                  <a:pt x="2529" y="1501"/>
                </a:cubicBezTo>
                <a:cubicBezTo>
                  <a:pt x="2528" y="1501"/>
                  <a:pt x="2529" y="1500"/>
                  <a:pt x="2529" y="1500"/>
                </a:cubicBezTo>
                <a:cubicBezTo>
                  <a:pt x="2530" y="1500"/>
                  <a:pt x="2530" y="1500"/>
                  <a:pt x="2530" y="1499"/>
                </a:cubicBezTo>
                <a:cubicBezTo>
                  <a:pt x="2531" y="1499"/>
                  <a:pt x="2531" y="1499"/>
                  <a:pt x="2531" y="1498"/>
                </a:cubicBezTo>
                <a:cubicBezTo>
                  <a:pt x="2532" y="1498"/>
                  <a:pt x="2532" y="1499"/>
                  <a:pt x="2533" y="1499"/>
                </a:cubicBezTo>
                <a:cubicBezTo>
                  <a:pt x="2534" y="1501"/>
                  <a:pt x="2534" y="1500"/>
                  <a:pt x="2535" y="1499"/>
                </a:cubicBezTo>
                <a:cubicBezTo>
                  <a:pt x="2535" y="1498"/>
                  <a:pt x="2536" y="1498"/>
                  <a:pt x="2537" y="1498"/>
                </a:cubicBezTo>
                <a:cubicBezTo>
                  <a:pt x="2537" y="1498"/>
                  <a:pt x="2538" y="1499"/>
                  <a:pt x="2538" y="1498"/>
                </a:cubicBezTo>
                <a:cubicBezTo>
                  <a:pt x="2538" y="1497"/>
                  <a:pt x="2539" y="1496"/>
                  <a:pt x="2539" y="1496"/>
                </a:cubicBezTo>
                <a:cubicBezTo>
                  <a:pt x="2539" y="1495"/>
                  <a:pt x="2539" y="1493"/>
                  <a:pt x="2539" y="1492"/>
                </a:cubicBezTo>
                <a:cubicBezTo>
                  <a:pt x="2539" y="1490"/>
                  <a:pt x="2537" y="1491"/>
                  <a:pt x="2536" y="1491"/>
                </a:cubicBezTo>
                <a:cubicBezTo>
                  <a:pt x="2535" y="1492"/>
                  <a:pt x="2535" y="1492"/>
                  <a:pt x="2535" y="1493"/>
                </a:cubicBezTo>
                <a:cubicBezTo>
                  <a:pt x="2535" y="1493"/>
                  <a:pt x="2536" y="1494"/>
                  <a:pt x="2535" y="1494"/>
                </a:cubicBezTo>
                <a:cubicBezTo>
                  <a:pt x="2534" y="1494"/>
                  <a:pt x="2534" y="1493"/>
                  <a:pt x="2533" y="1493"/>
                </a:cubicBezTo>
                <a:cubicBezTo>
                  <a:pt x="2532" y="1493"/>
                  <a:pt x="2532" y="1494"/>
                  <a:pt x="2531" y="1494"/>
                </a:cubicBezTo>
                <a:cubicBezTo>
                  <a:pt x="2530" y="1494"/>
                  <a:pt x="2531" y="1493"/>
                  <a:pt x="2531" y="1493"/>
                </a:cubicBezTo>
                <a:cubicBezTo>
                  <a:pt x="2532" y="1493"/>
                  <a:pt x="2532" y="1493"/>
                  <a:pt x="2533" y="1492"/>
                </a:cubicBezTo>
                <a:cubicBezTo>
                  <a:pt x="2534" y="1492"/>
                  <a:pt x="2535" y="1491"/>
                  <a:pt x="2536" y="1491"/>
                </a:cubicBezTo>
                <a:cubicBezTo>
                  <a:pt x="2537" y="1490"/>
                  <a:pt x="2538" y="1489"/>
                  <a:pt x="2539" y="1488"/>
                </a:cubicBezTo>
                <a:cubicBezTo>
                  <a:pt x="2539" y="1487"/>
                  <a:pt x="2540" y="1487"/>
                  <a:pt x="2541" y="1486"/>
                </a:cubicBezTo>
                <a:cubicBezTo>
                  <a:pt x="2543" y="1484"/>
                  <a:pt x="2540" y="1485"/>
                  <a:pt x="2539" y="1485"/>
                </a:cubicBezTo>
                <a:cubicBezTo>
                  <a:pt x="2539" y="1486"/>
                  <a:pt x="2538" y="1486"/>
                  <a:pt x="2537" y="1485"/>
                </a:cubicBezTo>
                <a:cubicBezTo>
                  <a:pt x="2537" y="1485"/>
                  <a:pt x="2536" y="1485"/>
                  <a:pt x="2536" y="1485"/>
                </a:cubicBezTo>
                <a:cubicBezTo>
                  <a:pt x="2535" y="1484"/>
                  <a:pt x="2535" y="1484"/>
                  <a:pt x="2534" y="1483"/>
                </a:cubicBezTo>
                <a:cubicBezTo>
                  <a:pt x="2533" y="1483"/>
                  <a:pt x="2532" y="1483"/>
                  <a:pt x="2531" y="1482"/>
                </a:cubicBezTo>
                <a:cubicBezTo>
                  <a:pt x="2531" y="1481"/>
                  <a:pt x="2530" y="1480"/>
                  <a:pt x="2529" y="1480"/>
                </a:cubicBezTo>
                <a:cubicBezTo>
                  <a:pt x="2528" y="1479"/>
                  <a:pt x="2528" y="1478"/>
                  <a:pt x="2527" y="1478"/>
                </a:cubicBezTo>
                <a:cubicBezTo>
                  <a:pt x="2526" y="1477"/>
                  <a:pt x="2526" y="1476"/>
                  <a:pt x="2525" y="1476"/>
                </a:cubicBezTo>
                <a:cubicBezTo>
                  <a:pt x="2524" y="1476"/>
                  <a:pt x="2523" y="1476"/>
                  <a:pt x="2522" y="1477"/>
                </a:cubicBezTo>
                <a:cubicBezTo>
                  <a:pt x="2521" y="1477"/>
                  <a:pt x="2521" y="1478"/>
                  <a:pt x="2520" y="1478"/>
                </a:cubicBezTo>
                <a:cubicBezTo>
                  <a:pt x="2519" y="1479"/>
                  <a:pt x="2519" y="1479"/>
                  <a:pt x="2518" y="1479"/>
                </a:cubicBezTo>
                <a:cubicBezTo>
                  <a:pt x="2518" y="1479"/>
                  <a:pt x="2517" y="1479"/>
                  <a:pt x="2517" y="1480"/>
                </a:cubicBezTo>
                <a:cubicBezTo>
                  <a:pt x="2516" y="1480"/>
                  <a:pt x="2515" y="1480"/>
                  <a:pt x="2514" y="1480"/>
                </a:cubicBezTo>
                <a:cubicBezTo>
                  <a:pt x="2512" y="1480"/>
                  <a:pt x="2512" y="1478"/>
                  <a:pt x="2511" y="1477"/>
                </a:cubicBezTo>
                <a:cubicBezTo>
                  <a:pt x="2511" y="1477"/>
                  <a:pt x="2510" y="1476"/>
                  <a:pt x="2510" y="1476"/>
                </a:cubicBezTo>
                <a:cubicBezTo>
                  <a:pt x="2508" y="1476"/>
                  <a:pt x="2508" y="1478"/>
                  <a:pt x="2507" y="1477"/>
                </a:cubicBezTo>
                <a:cubicBezTo>
                  <a:pt x="2507" y="1477"/>
                  <a:pt x="2508" y="1476"/>
                  <a:pt x="2509" y="1476"/>
                </a:cubicBezTo>
                <a:cubicBezTo>
                  <a:pt x="2510" y="1476"/>
                  <a:pt x="2510" y="1476"/>
                  <a:pt x="2511" y="1476"/>
                </a:cubicBezTo>
                <a:cubicBezTo>
                  <a:pt x="2512" y="1476"/>
                  <a:pt x="2512" y="1476"/>
                  <a:pt x="2512" y="1476"/>
                </a:cubicBezTo>
                <a:cubicBezTo>
                  <a:pt x="2514" y="1475"/>
                  <a:pt x="2516" y="1477"/>
                  <a:pt x="2517" y="1476"/>
                </a:cubicBezTo>
                <a:cubicBezTo>
                  <a:pt x="2519" y="1475"/>
                  <a:pt x="2519" y="1473"/>
                  <a:pt x="2520" y="1472"/>
                </a:cubicBezTo>
                <a:cubicBezTo>
                  <a:pt x="2521" y="1472"/>
                  <a:pt x="2521" y="1472"/>
                  <a:pt x="2522" y="1471"/>
                </a:cubicBezTo>
                <a:cubicBezTo>
                  <a:pt x="2523" y="1471"/>
                  <a:pt x="2523" y="1470"/>
                  <a:pt x="2524" y="1470"/>
                </a:cubicBezTo>
                <a:cubicBezTo>
                  <a:pt x="2524" y="1468"/>
                  <a:pt x="2526" y="1468"/>
                  <a:pt x="2527" y="1467"/>
                </a:cubicBezTo>
                <a:cubicBezTo>
                  <a:pt x="2529" y="1467"/>
                  <a:pt x="2530" y="1466"/>
                  <a:pt x="2531" y="1465"/>
                </a:cubicBezTo>
                <a:cubicBezTo>
                  <a:pt x="2533" y="1465"/>
                  <a:pt x="2538" y="1465"/>
                  <a:pt x="2537" y="1462"/>
                </a:cubicBezTo>
                <a:cubicBezTo>
                  <a:pt x="2537" y="1459"/>
                  <a:pt x="2535" y="1458"/>
                  <a:pt x="2533" y="1456"/>
                </a:cubicBezTo>
                <a:cubicBezTo>
                  <a:pt x="2533" y="1455"/>
                  <a:pt x="2532" y="1454"/>
                  <a:pt x="2532" y="1454"/>
                </a:cubicBezTo>
                <a:cubicBezTo>
                  <a:pt x="2531" y="1453"/>
                  <a:pt x="2529" y="1452"/>
                  <a:pt x="2528" y="1451"/>
                </a:cubicBezTo>
                <a:cubicBezTo>
                  <a:pt x="2526" y="1450"/>
                  <a:pt x="2525" y="1449"/>
                  <a:pt x="2524" y="1448"/>
                </a:cubicBezTo>
                <a:cubicBezTo>
                  <a:pt x="2523" y="1447"/>
                  <a:pt x="2523" y="1446"/>
                  <a:pt x="2521" y="1446"/>
                </a:cubicBezTo>
                <a:cubicBezTo>
                  <a:pt x="2520" y="1445"/>
                  <a:pt x="2518" y="1446"/>
                  <a:pt x="2517" y="1445"/>
                </a:cubicBezTo>
                <a:cubicBezTo>
                  <a:pt x="2516" y="1444"/>
                  <a:pt x="2515" y="1444"/>
                  <a:pt x="2514" y="1442"/>
                </a:cubicBezTo>
                <a:cubicBezTo>
                  <a:pt x="2514" y="1441"/>
                  <a:pt x="2514" y="1440"/>
                  <a:pt x="2512" y="1440"/>
                </a:cubicBezTo>
                <a:cubicBezTo>
                  <a:pt x="2511" y="1439"/>
                  <a:pt x="2510" y="1439"/>
                  <a:pt x="2508" y="1440"/>
                </a:cubicBezTo>
                <a:cubicBezTo>
                  <a:pt x="2507" y="1441"/>
                  <a:pt x="2506" y="1442"/>
                  <a:pt x="2505" y="1441"/>
                </a:cubicBezTo>
                <a:cubicBezTo>
                  <a:pt x="2503" y="1441"/>
                  <a:pt x="2502" y="1440"/>
                  <a:pt x="2501" y="1440"/>
                </a:cubicBezTo>
                <a:cubicBezTo>
                  <a:pt x="2499" y="1440"/>
                  <a:pt x="2498" y="1439"/>
                  <a:pt x="2497" y="1438"/>
                </a:cubicBezTo>
                <a:cubicBezTo>
                  <a:pt x="2496" y="1437"/>
                  <a:pt x="2495" y="1437"/>
                  <a:pt x="2494" y="1436"/>
                </a:cubicBezTo>
                <a:cubicBezTo>
                  <a:pt x="2493" y="1436"/>
                  <a:pt x="2493" y="1435"/>
                  <a:pt x="2493" y="1435"/>
                </a:cubicBezTo>
                <a:cubicBezTo>
                  <a:pt x="2494" y="1434"/>
                  <a:pt x="2494" y="1433"/>
                  <a:pt x="2494" y="1432"/>
                </a:cubicBezTo>
                <a:cubicBezTo>
                  <a:pt x="2494" y="1432"/>
                  <a:pt x="2494" y="1432"/>
                  <a:pt x="2494" y="1432"/>
                </a:cubicBezTo>
                <a:cubicBezTo>
                  <a:pt x="2495" y="1432"/>
                  <a:pt x="2495" y="1434"/>
                  <a:pt x="2495" y="1434"/>
                </a:cubicBezTo>
                <a:cubicBezTo>
                  <a:pt x="2495" y="1434"/>
                  <a:pt x="2496" y="1434"/>
                  <a:pt x="2497" y="1434"/>
                </a:cubicBezTo>
                <a:cubicBezTo>
                  <a:pt x="2498" y="1435"/>
                  <a:pt x="2498" y="1436"/>
                  <a:pt x="2498" y="1438"/>
                </a:cubicBezTo>
                <a:cubicBezTo>
                  <a:pt x="2499" y="1439"/>
                  <a:pt x="2500" y="1440"/>
                  <a:pt x="2501" y="1440"/>
                </a:cubicBezTo>
                <a:cubicBezTo>
                  <a:pt x="2501" y="1440"/>
                  <a:pt x="2502" y="1440"/>
                  <a:pt x="2503" y="1440"/>
                </a:cubicBezTo>
                <a:cubicBezTo>
                  <a:pt x="2503" y="1440"/>
                  <a:pt x="2504" y="1441"/>
                  <a:pt x="2505" y="1441"/>
                </a:cubicBezTo>
                <a:cubicBezTo>
                  <a:pt x="2508" y="1442"/>
                  <a:pt x="2508" y="1437"/>
                  <a:pt x="2511" y="1438"/>
                </a:cubicBezTo>
                <a:cubicBezTo>
                  <a:pt x="2512" y="1438"/>
                  <a:pt x="2512" y="1439"/>
                  <a:pt x="2513" y="1439"/>
                </a:cubicBezTo>
                <a:cubicBezTo>
                  <a:pt x="2513" y="1439"/>
                  <a:pt x="2514" y="1439"/>
                  <a:pt x="2515" y="1439"/>
                </a:cubicBezTo>
                <a:cubicBezTo>
                  <a:pt x="2516" y="1440"/>
                  <a:pt x="2517" y="1441"/>
                  <a:pt x="2517" y="1442"/>
                </a:cubicBezTo>
                <a:cubicBezTo>
                  <a:pt x="2518" y="1443"/>
                  <a:pt x="2519" y="1444"/>
                  <a:pt x="2520" y="1444"/>
                </a:cubicBezTo>
                <a:cubicBezTo>
                  <a:pt x="2522" y="1444"/>
                  <a:pt x="2523" y="1444"/>
                  <a:pt x="2524" y="1443"/>
                </a:cubicBezTo>
                <a:cubicBezTo>
                  <a:pt x="2525" y="1443"/>
                  <a:pt x="2526" y="1444"/>
                  <a:pt x="2526" y="1444"/>
                </a:cubicBezTo>
                <a:cubicBezTo>
                  <a:pt x="2527" y="1444"/>
                  <a:pt x="2528" y="1443"/>
                  <a:pt x="2528" y="1443"/>
                </a:cubicBezTo>
                <a:cubicBezTo>
                  <a:pt x="2529" y="1444"/>
                  <a:pt x="2530" y="1444"/>
                  <a:pt x="2530" y="1445"/>
                </a:cubicBezTo>
                <a:cubicBezTo>
                  <a:pt x="2531" y="1445"/>
                  <a:pt x="2532" y="1445"/>
                  <a:pt x="2532" y="1445"/>
                </a:cubicBezTo>
                <a:cubicBezTo>
                  <a:pt x="2534" y="1445"/>
                  <a:pt x="2536" y="1447"/>
                  <a:pt x="2538" y="1446"/>
                </a:cubicBezTo>
                <a:cubicBezTo>
                  <a:pt x="2538" y="1445"/>
                  <a:pt x="2537" y="1445"/>
                  <a:pt x="2537" y="1444"/>
                </a:cubicBezTo>
                <a:cubicBezTo>
                  <a:pt x="2537" y="1444"/>
                  <a:pt x="2537" y="1443"/>
                  <a:pt x="2537" y="1443"/>
                </a:cubicBezTo>
                <a:cubicBezTo>
                  <a:pt x="2536" y="1442"/>
                  <a:pt x="2536" y="1442"/>
                  <a:pt x="2536" y="1441"/>
                </a:cubicBezTo>
                <a:cubicBezTo>
                  <a:pt x="2536" y="1440"/>
                  <a:pt x="2535" y="1440"/>
                  <a:pt x="2535" y="1440"/>
                </a:cubicBezTo>
                <a:cubicBezTo>
                  <a:pt x="2535" y="1439"/>
                  <a:pt x="2534" y="1439"/>
                  <a:pt x="2533" y="1439"/>
                </a:cubicBezTo>
                <a:cubicBezTo>
                  <a:pt x="2532" y="1438"/>
                  <a:pt x="2531" y="1438"/>
                  <a:pt x="2530" y="1438"/>
                </a:cubicBezTo>
                <a:cubicBezTo>
                  <a:pt x="2529" y="1437"/>
                  <a:pt x="2528" y="1437"/>
                  <a:pt x="2527" y="1436"/>
                </a:cubicBezTo>
                <a:cubicBezTo>
                  <a:pt x="2526" y="1435"/>
                  <a:pt x="2527" y="1433"/>
                  <a:pt x="2526" y="1431"/>
                </a:cubicBezTo>
                <a:cubicBezTo>
                  <a:pt x="2526" y="1430"/>
                  <a:pt x="2525" y="1429"/>
                  <a:pt x="2523" y="1429"/>
                </a:cubicBezTo>
                <a:cubicBezTo>
                  <a:pt x="2522" y="1428"/>
                  <a:pt x="2519" y="1427"/>
                  <a:pt x="2518" y="1426"/>
                </a:cubicBezTo>
                <a:cubicBezTo>
                  <a:pt x="2517" y="1424"/>
                  <a:pt x="2518" y="1423"/>
                  <a:pt x="2518" y="1421"/>
                </a:cubicBezTo>
                <a:cubicBezTo>
                  <a:pt x="2518" y="1419"/>
                  <a:pt x="2518" y="1418"/>
                  <a:pt x="2517" y="1416"/>
                </a:cubicBezTo>
                <a:cubicBezTo>
                  <a:pt x="2516" y="1415"/>
                  <a:pt x="2516" y="1414"/>
                  <a:pt x="2515" y="1413"/>
                </a:cubicBezTo>
                <a:cubicBezTo>
                  <a:pt x="2515" y="1413"/>
                  <a:pt x="2514" y="1412"/>
                  <a:pt x="2514" y="1411"/>
                </a:cubicBezTo>
                <a:cubicBezTo>
                  <a:pt x="2513" y="1409"/>
                  <a:pt x="2513" y="1407"/>
                  <a:pt x="2512" y="1405"/>
                </a:cubicBezTo>
                <a:cubicBezTo>
                  <a:pt x="2511" y="1402"/>
                  <a:pt x="2509" y="1399"/>
                  <a:pt x="2509" y="1396"/>
                </a:cubicBezTo>
                <a:cubicBezTo>
                  <a:pt x="2508" y="1393"/>
                  <a:pt x="2507" y="1390"/>
                  <a:pt x="2504" y="1388"/>
                </a:cubicBezTo>
                <a:cubicBezTo>
                  <a:pt x="2503" y="1387"/>
                  <a:pt x="2502" y="1387"/>
                  <a:pt x="2500" y="1386"/>
                </a:cubicBezTo>
                <a:cubicBezTo>
                  <a:pt x="2499" y="1386"/>
                  <a:pt x="2498" y="1386"/>
                  <a:pt x="2497" y="1385"/>
                </a:cubicBezTo>
                <a:cubicBezTo>
                  <a:pt x="2496" y="1384"/>
                  <a:pt x="2495" y="1383"/>
                  <a:pt x="2494" y="1382"/>
                </a:cubicBezTo>
                <a:cubicBezTo>
                  <a:pt x="2493" y="1381"/>
                  <a:pt x="2492" y="1380"/>
                  <a:pt x="2491" y="1380"/>
                </a:cubicBezTo>
                <a:cubicBezTo>
                  <a:pt x="2490" y="1379"/>
                  <a:pt x="2489" y="1378"/>
                  <a:pt x="2488" y="1378"/>
                </a:cubicBezTo>
                <a:cubicBezTo>
                  <a:pt x="2487" y="1378"/>
                  <a:pt x="2486" y="1378"/>
                  <a:pt x="2486" y="1378"/>
                </a:cubicBezTo>
                <a:cubicBezTo>
                  <a:pt x="2485" y="1379"/>
                  <a:pt x="2485" y="1380"/>
                  <a:pt x="2484" y="1379"/>
                </a:cubicBezTo>
                <a:cubicBezTo>
                  <a:pt x="2483" y="1379"/>
                  <a:pt x="2484" y="1376"/>
                  <a:pt x="2484" y="1376"/>
                </a:cubicBezTo>
                <a:cubicBezTo>
                  <a:pt x="2485" y="1375"/>
                  <a:pt x="2484" y="1374"/>
                  <a:pt x="2485" y="1374"/>
                </a:cubicBezTo>
                <a:cubicBezTo>
                  <a:pt x="2485" y="1373"/>
                  <a:pt x="2486" y="1372"/>
                  <a:pt x="2486" y="1372"/>
                </a:cubicBezTo>
                <a:cubicBezTo>
                  <a:pt x="2487" y="1371"/>
                  <a:pt x="2487" y="1371"/>
                  <a:pt x="2487" y="1370"/>
                </a:cubicBezTo>
                <a:cubicBezTo>
                  <a:pt x="2488" y="1368"/>
                  <a:pt x="2489" y="1367"/>
                  <a:pt x="2490" y="1365"/>
                </a:cubicBezTo>
                <a:cubicBezTo>
                  <a:pt x="2491" y="1364"/>
                  <a:pt x="2492" y="1362"/>
                  <a:pt x="2494" y="1361"/>
                </a:cubicBezTo>
                <a:cubicBezTo>
                  <a:pt x="2495" y="1360"/>
                  <a:pt x="2497" y="1361"/>
                  <a:pt x="2498" y="1360"/>
                </a:cubicBezTo>
                <a:cubicBezTo>
                  <a:pt x="2499" y="1359"/>
                  <a:pt x="2500" y="1358"/>
                  <a:pt x="2501" y="1356"/>
                </a:cubicBezTo>
                <a:cubicBezTo>
                  <a:pt x="2502" y="1354"/>
                  <a:pt x="2503" y="1354"/>
                  <a:pt x="2505" y="1353"/>
                </a:cubicBezTo>
                <a:cubicBezTo>
                  <a:pt x="2505" y="1353"/>
                  <a:pt x="2506" y="1352"/>
                  <a:pt x="2506" y="1351"/>
                </a:cubicBezTo>
                <a:cubicBezTo>
                  <a:pt x="2506" y="1351"/>
                  <a:pt x="2505" y="1350"/>
                  <a:pt x="2504" y="1350"/>
                </a:cubicBezTo>
                <a:cubicBezTo>
                  <a:pt x="2504" y="1350"/>
                  <a:pt x="2504" y="1349"/>
                  <a:pt x="2503" y="1349"/>
                </a:cubicBezTo>
                <a:cubicBezTo>
                  <a:pt x="2503" y="1348"/>
                  <a:pt x="2502" y="1348"/>
                  <a:pt x="2502" y="1348"/>
                </a:cubicBezTo>
                <a:cubicBezTo>
                  <a:pt x="2502" y="1347"/>
                  <a:pt x="2503" y="1347"/>
                  <a:pt x="2503" y="1346"/>
                </a:cubicBezTo>
                <a:cubicBezTo>
                  <a:pt x="2503" y="1346"/>
                  <a:pt x="2504" y="1346"/>
                  <a:pt x="2504" y="1346"/>
                </a:cubicBezTo>
                <a:cubicBezTo>
                  <a:pt x="2504" y="1346"/>
                  <a:pt x="2505" y="1346"/>
                  <a:pt x="2505" y="1346"/>
                </a:cubicBezTo>
                <a:cubicBezTo>
                  <a:pt x="2506" y="1345"/>
                  <a:pt x="2507" y="1347"/>
                  <a:pt x="2507" y="1348"/>
                </a:cubicBezTo>
                <a:cubicBezTo>
                  <a:pt x="2507" y="1349"/>
                  <a:pt x="2506" y="1350"/>
                  <a:pt x="2507" y="1350"/>
                </a:cubicBezTo>
                <a:cubicBezTo>
                  <a:pt x="2508" y="1351"/>
                  <a:pt x="2509" y="1350"/>
                  <a:pt x="2509" y="1349"/>
                </a:cubicBezTo>
                <a:cubicBezTo>
                  <a:pt x="2511" y="1349"/>
                  <a:pt x="2512" y="1349"/>
                  <a:pt x="2513" y="1348"/>
                </a:cubicBezTo>
                <a:cubicBezTo>
                  <a:pt x="2515" y="1347"/>
                  <a:pt x="2512" y="1346"/>
                  <a:pt x="2513" y="1344"/>
                </a:cubicBezTo>
                <a:cubicBezTo>
                  <a:pt x="2514" y="1343"/>
                  <a:pt x="2516" y="1343"/>
                  <a:pt x="2517" y="1342"/>
                </a:cubicBezTo>
                <a:cubicBezTo>
                  <a:pt x="2518" y="1341"/>
                  <a:pt x="2519" y="1340"/>
                  <a:pt x="2518" y="1339"/>
                </a:cubicBezTo>
                <a:cubicBezTo>
                  <a:pt x="2518" y="1338"/>
                  <a:pt x="2517" y="1338"/>
                  <a:pt x="2516" y="1338"/>
                </a:cubicBezTo>
                <a:cubicBezTo>
                  <a:pt x="2516" y="1337"/>
                  <a:pt x="2516" y="1336"/>
                  <a:pt x="2517" y="1336"/>
                </a:cubicBezTo>
                <a:cubicBezTo>
                  <a:pt x="2518" y="1337"/>
                  <a:pt x="2517" y="1337"/>
                  <a:pt x="2518" y="1338"/>
                </a:cubicBezTo>
                <a:cubicBezTo>
                  <a:pt x="2519" y="1338"/>
                  <a:pt x="2520" y="1337"/>
                  <a:pt x="2521" y="1337"/>
                </a:cubicBezTo>
                <a:cubicBezTo>
                  <a:pt x="2524" y="1336"/>
                  <a:pt x="2527" y="1334"/>
                  <a:pt x="2530" y="1332"/>
                </a:cubicBezTo>
                <a:cubicBezTo>
                  <a:pt x="2532" y="1331"/>
                  <a:pt x="2533" y="1332"/>
                  <a:pt x="2535" y="1331"/>
                </a:cubicBezTo>
                <a:cubicBezTo>
                  <a:pt x="2536" y="1331"/>
                  <a:pt x="2538" y="1330"/>
                  <a:pt x="2539" y="1329"/>
                </a:cubicBezTo>
                <a:cubicBezTo>
                  <a:pt x="2540" y="1329"/>
                  <a:pt x="2542" y="1328"/>
                  <a:pt x="2543" y="1330"/>
                </a:cubicBezTo>
                <a:cubicBezTo>
                  <a:pt x="2543" y="1330"/>
                  <a:pt x="2543" y="1331"/>
                  <a:pt x="2543" y="1332"/>
                </a:cubicBezTo>
                <a:cubicBezTo>
                  <a:pt x="2543" y="1332"/>
                  <a:pt x="2544" y="1333"/>
                  <a:pt x="2545" y="1333"/>
                </a:cubicBezTo>
                <a:cubicBezTo>
                  <a:pt x="2546" y="1333"/>
                  <a:pt x="2547" y="1332"/>
                  <a:pt x="2549" y="1331"/>
                </a:cubicBezTo>
                <a:cubicBezTo>
                  <a:pt x="2549" y="1330"/>
                  <a:pt x="2552" y="1329"/>
                  <a:pt x="2551" y="1328"/>
                </a:cubicBezTo>
                <a:cubicBezTo>
                  <a:pt x="2550" y="1327"/>
                  <a:pt x="2549" y="1328"/>
                  <a:pt x="2549" y="1328"/>
                </a:cubicBezTo>
                <a:cubicBezTo>
                  <a:pt x="2548" y="1328"/>
                  <a:pt x="2549" y="1327"/>
                  <a:pt x="2550" y="1326"/>
                </a:cubicBezTo>
                <a:cubicBezTo>
                  <a:pt x="2550" y="1326"/>
                  <a:pt x="2551" y="1325"/>
                  <a:pt x="2552" y="1324"/>
                </a:cubicBezTo>
                <a:cubicBezTo>
                  <a:pt x="2552" y="1323"/>
                  <a:pt x="2552" y="1323"/>
                  <a:pt x="2553" y="1322"/>
                </a:cubicBezTo>
                <a:cubicBezTo>
                  <a:pt x="2553" y="1321"/>
                  <a:pt x="2554" y="1320"/>
                  <a:pt x="2553" y="1319"/>
                </a:cubicBezTo>
                <a:cubicBezTo>
                  <a:pt x="2553" y="1319"/>
                  <a:pt x="2553" y="1319"/>
                  <a:pt x="2552" y="1319"/>
                </a:cubicBezTo>
                <a:cubicBezTo>
                  <a:pt x="2552" y="1319"/>
                  <a:pt x="2551" y="1319"/>
                  <a:pt x="2551" y="1319"/>
                </a:cubicBezTo>
                <a:cubicBezTo>
                  <a:pt x="2549" y="1319"/>
                  <a:pt x="2547" y="1319"/>
                  <a:pt x="2545" y="1318"/>
                </a:cubicBezTo>
                <a:cubicBezTo>
                  <a:pt x="2544" y="1318"/>
                  <a:pt x="2544" y="1318"/>
                  <a:pt x="2543" y="1317"/>
                </a:cubicBezTo>
                <a:cubicBezTo>
                  <a:pt x="2542" y="1317"/>
                  <a:pt x="2542" y="1316"/>
                  <a:pt x="2541" y="1316"/>
                </a:cubicBezTo>
                <a:cubicBezTo>
                  <a:pt x="2541" y="1316"/>
                  <a:pt x="2540" y="1315"/>
                  <a:pt x="2539" y="1316"/>
                </a:cubicBezTo>
                <a:cubicBezTo>
                  <a:pt x="2539" y="1317"/>
                  <a:pt x="2539" y="1318"/>
                  <a:pt x="2538" y="1318"/>
                </a:cubicBezTo>
                <a:cubicBezTo>
                  <a:pt x="2538" y="1319"/>
                  <a:pt x="2535" y="1318"/>
                  <a:pt x="2534" y="1318"/>
                </a:cubicBezTo>
                <a:cubicBezTo>
                  <a:pt x="2533" y="1318"/>
                  <a:pt x="2531" y="1318"/>
                  <a:pt x="2529" y="1318"/>
                </a:cubicBezTo>
                <a:cubicBezTo>
                  <a:pt x="2528" y="1318"/>
                  <a:pt x="2527" y="1317"/>
                  <a:pt x="2525" y="1317"/>
                </a:cubicBezTo>
                <a:cubicBezTo>
                  <a:pt x="2524" y="1316"/>
                  <a:pt x="2523" y="1315"/>
                  <a:pt x="2522" y="1314"/>
                </a:cubicBezTo>
                <a:cubicBezTo>
                  <a:pt x="2521" y="1314"/>
                  <a:pt x="2520" y="1313"/>
                  <a:pt x="2518" y="1312"/>
                </a:cubicBezTo>
                <a:cubicBezTo>
                  <a:pt x="2517" y="1312"/>
                  <a:pt x="2516" y="1310"/>
                  <a:pt x="2515" y="1310"/>
                </a:cubicBezTo>
                <a:cubicBezTo>
                  <a:pt x="2514" y="1309"/>
                  <a:pt x="2512" y="1310"/>
                  <a:pt x="2511" y="1311"/>
                </a:cubicBezTo>
                <a:cubicBezTo>
                  <a:pt x="2510" y="1312"/>
                  <a:pt x="2508" y="1311"/>
                  <a:pt x="2507" y="1312"/>
                </a:cubicBezTo>
                <a:cubicBezTo>
                  <a:pt x="2505" y="1313"/>
                  <a:pt x="2504" y="1314"/>
                  <a:pt x="2504" y="1315"/>
                </a:cubicBezTo>
                <a:cubicBezTo>
                  <a:pt x="2504" y="1319"/>
                  <a:pt x="2500" y="1320"/>
                  <a:pt x="2497" y="1321"/>
                </a:cubicBezTo>
                <a:cubicBezTo>
                  <a:pt x="2495" y="1323"/>
                  <a:pt x="2493" y="1326"/>
                  <a:pt x="2490" y="1325"/>
                </a:cubicBezTo>
                <a:cubicBezTo>
                  <a:pt x="2489" y="1325"/>
                  <a:pt x="2489" y="1325"/>
                  <a:pt x="2489" y="1325"/>
                </a:cubicBezTo>
                <a:cubicBezTo>
                  <a:pt x="2488" y="1325"/>
                  <a:pt x="2488" y="1325"/>
                  <a:pt x="2487" y="1325"/>
                </a:cubicBezTo>
                <a:cubicBezTo>
                  <a:pt x="2486" y="1324"/>
                  <a:pt x="2486" y="1324"/>
                  <a:pt x="2485" y="1323"/>
                </a:cubicBezTo>
                <a:cubicBezTo>
                  <a:pt x="2484" y="1323"/>
                  <a:pt x="2482" y="1323"/>
                  <a:pt x="2481" y="1322"/>
                </a:cubicBezTo>
                <a:cubicBezTo>
                  <a:pt x="2480" y="1322"/>
                  <a:pt x="2480" y="1320"/>
                  <a:pt x="2480" y="1319"/>
                </a:cubicBezTo>
                <a:cubicBezTo>
                  <a:pt x="2481" y="1317"/>
                  <a:pt x="2481" y="1316"/>
                  <a:pt x="2481" y="1314"/>
                </a:cubicBezTo>
                <a:cubicBezTo>
                  <a:pt x="2482" y="1314"/>
                  <a:pt x="2482" y="1313"/>
                  <a:pt x="2482" y="1312"/>
                </a:cubicBezTo>
                <a:cubicBezTo>
                  <a:pt x="2482" y="1312"/>
                  <a:pt x="2482" y="1311"/>
                  <a:pt x="2482" y="1310"/>
                </a:cubicBezTo>
                <a:cubicBezTo>
                  <a:pt x="2482" y="1309"/>
                  <a:pt x="2482" y="1308"/>
                  <a:pt x="2481" y="1306"/>
                </a:cubicBezTo>
                <a:cubicBezTo>
                  <a:pt x="2480" y="1305"/>
                  <a:pt x="2480" y="1304"/>
                  <a:pt x="2479" y="1303"/>
                </a:cubicBezTo>
                <a:cubicBezTo>
                  <a:pt x="2478" y="1302"/>
                  <a:pt x="2476" y="1301"/>
                  <a:pt x="2475" y="1301"/>
                </a:cubicBezTo>
                <a:cubicBezTo>
                  <a:pt x="2473" y="1301"/>
                  <a:pt x="2473" y="1302"/>
                  <a:pt x="2473" y="1303"/>
                </a:cubicBezTo>
                <a:cubicBezTo>
                  <a:pt x="2473" y="1304"/>
                  <a:pt x="2473" y="1306"/>
                  <a:pt x="2471" y="1305"/>
                </a:cubicBezTo>
                <a:cubicBezTo>
                  <a:pt x="2470" y="1304"/>
                  <a:pt x="2470" y="1303"/>
                  <a:pt x="2469" y="1302"/>
                </a:cubicBezTo>
                <a:cubicBezTo>
                  <a:pt x="2468" y="1302"/>
                  <a:pt x="2467" y="1302"/>
                  <a:pt x="2466" y="1302"/>
                </a:cubicBezTo>
                <a:cubicBezTo>
                  <a:pt x="2464" y="1302"/>
                  <a:pt x="2463" y="1302"/>
                  <a:pt x="2462" y="1301"/>
                </a:cubicBezTo>
                <a:cubicBezTo>
                  <a:pt x="2460" y="1300"/>
                  <a:pt x="2457" y="1299"/>
                  <a:pt x="2455" y="1297"/>
                </a:cubicBezTo>
                <a:cubicBezTo>
                  <a:pt x="2453" y="1295"/>
                  <a:pt x="2452" y="1292"/>
                  <a:pt x="2452" y="1289"/>
                </a:cubicBezTo>
                <a:cubicBezTo>
                  <a:pt x="2453" y="1287"/>
                  <a:pt x="2454" y="1286"/>
                  <a:pt x="2454" y="1284"/>
                </a:cubicBezTo>
                <a:cubicBezTo>
                  <a:pt x="2455" y="1283"/>
                  <a:pt x="2455" y="1281"/>
                  <a:pt x="2456" y="1280"/>
                </a:cubicBezTo>
                <a:cubicBezTo>
                  <a:pt x="2457" y="1279"/>
                  <a:pt x="2458" y="1278"/>
                  <a:pt x="2460" y="1279"/>
                </a:cubicBezTo>
                <a:cubicBezTo>
                  <a:pt x="2462" y="1280"/>
                  <a:pt x="2464" y="1282"/>
                  <a:pt x="2467" y="1282"/>
                </a:cubicBezTo>
                <a:cubicBezTo>
                  <a:pt x="2469" y="1282"/>
                  <a:pt x="2470" y="1282"/>
                  <a:pt x="2471" y="1281"/>
                </a:cubicBezTo>
                <a:cubicBezTo>
                  <a:pt x="2473" y="1281"/>
                  <a:pt x="2474" y="1281"/>
                  <a:pt x="2476" y="1281"/>
                </a:cubicBezTo>
                <a:cubicBezTo>
                  <a:pt x="2479" y="1280"/>
                  <a:pt x="2482" y="1278"/>
                  <a:pt x="2483" y="1275"/>
                </a:cubicBezTo>
                <a:cubicBezTo>
                  <a:pt x="2484" y="1274"/>
                  <a:pt x="2485" y="1274"/>
                  <a:pt x="2485" y="1273"/>
                </a:cubicBezTo>
                <a:cubicBezTo>
                  <a:pt x="2486" y="1272"/>
                  <a:pt x="2486" y="1270"/>
                  <a:pt x="2487" y="1269"/>
                </a:cubicBezTo>
                <a:cubicBezTo>
                  <a:pt x="2487" y="1268"/>
                  <a:pt x="2488" y="1266"/>
                  <a:pt x="2489" y="1265"/>
                </a:cubicBezTo>
                <a:cubicBezTo>
                  <a:pt x="2490" y="1264"/>
                  <a:pt x="2491" y="1263"/>
                  <a:pt x="2493" y="1262"/>
                </a:cubicBezTo>
                <a:cubicBezTo>
                  <a:pt x="2494" y="1261"/>
                  <a:pt x="2496" y="1260"/>
                  <a:pt x="2498" y="1260"/>
                </a:cubicBezTo>
                <a:cubicBezTo>
                  <a:pt x="2499" y="1260"/>
                  <a:pt x="2501" y="1259"/>
                  <a:pt x="2502" y="1258"/>
                </a:cubicBezTo>
                <a:cubicBezTo>
                  <a:pt x="2504" y="1257"/>
                  <a:pt x="2505" y="1256"/>
                  <a:pt x="2506" y="1255"/>
                </a:cubicBezTo>
                <a:cubicBezTo>
                  <a:pt x="2507" y="1254"/>
                  <a:pt x="2509" y="1254"/>
                  <a:pt x="2510" y="1253"/>
                </a:cubicBezTo>
                <a:cubicBezTo>
                  <a:pt x="2511" y="1252"/>
                  <a:pt x="2512" y="1251"/>
                  <a:pt x="2513" y="1250"/>
                </a:cubicBezTo>
                <a:cubicBezTo>
                  <a:pt x="2514" y="1248"/>
                  <a:pt x="2515" y="1246"/>
                  <a:pt x="2517" y="1245"/>
                </a:cubicBezTo>
                <a:cubicBezTo>
                  <a:pt x="2518" y="1244"/>
                  <a:pt x="2519" y="1242"/>
                  <a:pt x="2520" y="1241"/>
                </a:cubicBezTo>
                <a:cubicBezTo>
                  <a:pt x="2521" y="1240"/>
                  <a:pt x="2522" y="1240"/>
                  <a:pt x="2524" y="1240"/>
                </a:cubicBezTo>
                <a:cubicBezTo>
                  <a:pt x="2525" y="1240"/>
                  <a:pt x="2527" y="1240"/>
                  <a:pt x="2528" y="1240"/>
                </a:cubicBezTo>
                <a:cubicBezTo>
                  <a:pt x="2529" y="1241"/>
                  <a:pt x="2531" y="1240"/>
                  <a:pt x="2532" y="1240"/>
                </a:cubicBezTo>
                <a:cubicBezTo>
                  <a:pt x="2533" y="1240"/>
                  <a:pt x="2534" y="1240"/>
                  <a:pt x="2534" y="1239"/>
                </a:cubicBezTo>
                <a:cubicBezTo>
                  <a:pt x="2535" y="1238"/>
                  <a:pt x="2536" y="1237"/>
                  <a:pt x="2536" y="1238"/>
                </a:cubicBezTo>
                <a:cubicBezTo>
                  <a:pt x="2537" y="1239"/>
                  <a:pt x="2534" y="1239"/>
                  <a:pt x="2536" y="1240"/>
                </a:cubicBezTo>
                <a:cubicBezTo>
                  <a:pt x="2537" y="1241"/>
                  <a:pt x="2537" y="1241"/>
                  <a:pt x="2538" y="1241"/>
                </a:cubicBezTo>
                <a:cubicBezTo>
                  <a:pt x="2539" y="1242"/>
                  <a:pt x="2539" y="1242"/>
                  <a:pt x="2540" y="1243"/>
                </a:cubicBezTo>
                <a:cubicBezTo>
                  <a:pt x="2541" y="1243"/>
                  <a:pt x="2542" y="1243"/>
                  <a:pt x="2542" y="1245"/>
                </a:cubicBezTo>
                <a:cubicBezTo>
                  <a:pt x="2543" y="1246"/>
                  <a:pt x="2545" y="1246"/>
                  <a:pt x="2545" y="1247"/>
                </a:cubicBezTo>
                <a:cubicBezTo>
                  <a:pt x="2545" y="1249"/>
                  <a:pt x="2544" y="1250"/>
                  <a:pt x="2543" y="1251"/>
                </a:cubicBezTo>
                <a:cubicBezTo>
                  <a:pt x="2541" y="1252"/>
                  <a:pt x="2541" y="1253"/>
                  <a:pt x="2540" y="1254"/>
                </a:cubicBezTo>
                <a:cubicBezTo>
                  <a:pt x="2539" y="1256"/>
                  <a:pt x="2538" y="1257"/>
                  <a:pt x="2537" y="1258"/>
                </a:cubicBezTo>
                <a:cubicBezTo>
                  <a:pt x="2536" y="1259"/>
                  <a:pt x="2535" y="1260"/>
                  <a:pt x="2535" y="1261"/>
                </a:cubicBezTo>
                <a:cubicBezTo>
                  <a:pt x="2534" y="1261"/>
                  <a:pt x="2532" y="1262"/>
                  <a:pt x="2531" y="1262"/>
                </a:cubicBezTo>
                <a:cubicBezTo>
                  <a:pt x="2530" y="1262"/>
                  <a:pt x="2530" y="1262"/>
                  <a:pt x="2529" y="1263"/>
                </a:cubicBezTo>
                <a:cubicBezTo>
                  <a:pt x="2529" y="1264"/>
                  <a:pt x="2528" y="1264"/>
                  <a:pt x="2528" y="1265"/>
                </a:cubicBezTo>
                <a:cubicBezTo>
                  <a:pt x="2528" y="1267"/>
                  <a:pt x="2529" y="1268"/>
                  <a:pt x="2527" y="1269"/>
                </a:cubicBezTo>
                <a:cubicBezTo>
                  <a:pt x="2527" y="1269"/>
                  <a:pt x="2524" y="1269"/>
                  <a:pt x="2524" y="1271"/>
                </a:cubicBezTo>
                <a:cubicBezTo>
                  <a:pt x="2524" y="1272"/>
                  <a:pt x="2527" y="1271"/>
                  <a:pt x="2528" y="1272"/>
                </a:cubicBezTo>
                <a:cubicBezTo>
                  <a:pt x="2529" y="1273"/>
                  <a:pt x="2529" y="1274"/>
                  <a:pt x="2531" y="1274"/>
                </a:cubicBezTo>
                <a:cubicBezTo>
                  <a:pt x="2531" y="1274"/>
                  <a:pt x="2535" y="1273"/>
                  <a:pt x="2534" y="1275"/>
                </a:cubicBezTo>
                <a:cubicBezTo>
                  <a:pt x="2533" y="1276"/>
                  <a:pt x="2531" y="1276"/>
                  <a:pt x="2532" y="1278"/>
                </a:cubicBezTo>
                <a:cubicBezTo>
                  <a:pt x="2532" y="1279"/>
                  <a:pt x="2533" y="1279"/>
                  <a:pt x="2532" y="1280"/>
                </a:cubicBezTo>
                <a:cubicBezTo>
                  <a:pt x="2532" y="1281"/>
                  <a:pt x="2531" y="1281"/>
                  <a:pt x="2530" y="1281"/>
                </a:cubicBezTo>
                <a:cubicBezTo>
                  <a:pt x="2528" y="1281"/>
                  <a:pt x="2528" y="1281"/>
                  <a:pt x="2526" y="1282"/>
                </a:cubicBezTo>
                <a:cubicBezTo>
                  <a:pt x="2525" y="1283"/>
                  <a:pt x="2524" y="1284"/>
                  <a:pt x="2523" y="1284"/>
                </a:cubicBezTo>
                <a:cubicBezTo>
                  <a:pt x="2523" y="1284"/>
                  <a:pt x="2522" y="1284"/>
                  <a:pt x="2521" y="1285"/>
                </a:cubicBezTo>
                <a:cubicBezTo>
                  <a:pt x="2521" y="1285"/>
                  <a:pt x="2522" y="1286"/>
                  <a:pt x="2522" y="1286"/>
                </a:cubicBezTo>
                <a:cubicBezTo>
                  <a:pt x="2523" y="1287"/>
                  <a:pt x="2523" y="1289"/>
                  <a:pt x="2524" y="1289"/>
                </a:cubicBezTo>
                <a:cubicBezTo>
                  <a:pt x="2526" y="1289"/>
                  <a:pt x="2527" y="1287"/>
                  <a:pt x="2528" y="1286"/>
                </a:cubicBezTo>
                <a:cubicBezTo>
                  <a:pt x="2531" y="1284"/>
                  <a:pt x="2535" y="1282"/>
                  <a:pt x="2538" y="1280"/>
                </a:cubicBezTo>
                <a:cubicBezTo>
                  <a:pt x="2539" y="1279"/>
                  <a:pt x="2541" y="1277"/>
                  <a:pt x="2543" y="1276"/>
                </a:cubicBezTo>
                <a:cubicBezTo>
                  <a:pt x="2545" y="1275"/>
                  <a:pt x="2546" y="1274"/>
                  <a:pt x="2548" y="1273"/>
                </a:cubicBezTo>
                <a:cubicBezTo>
                  <a:pt x="2551" y="1272"/>
                  <a:pt x="2554" y="1269"/>
                  <a:pt x="2557" y="1268"/>
                </a:cubicBezTo>
                <a:cubicBezTo>
                  <a:pt x="2558" y="1268"/>
                  <a:pt x="2559" y="1267"/>
                  <a:pt x="2560" y="1267"/>
                </a:cubicBezTo>
                <a:cubicBezTo>
                  <a:pt x="2561" y="1266"/>
                  <a:pt x="2562" y="1265"/>
                  <a:pt x="2563" y="1265"/>
                </a:cubicBezTo>
                <a:cubicBezTo>
                  <a:pt x="2564" y="1264"/>
                  <a:pt x="2566" y="1265"/>
                  <a:pt x="2567" y="1265"/>
                </a:cubicBezTo>
                <a:cubicBezTo>
                  <a:pt x="2569" y="1264"/>
                  <a:pt x="2571" y="1264"/>
                  <a:pt x="2573" y="1264"/>
                </a:cubicBezTo>
                <a:cubicBezTo>
                  <a:pt x="2574" y="1264"/>
                  <a:pt x="2576" y="1264"/>
                  <a:pt x="2577" y="1264"/>
                </a:cubicBezTo>
                <a:cubicBezTo>
                  <a:pt x="2579" y="1264"/>
                  <a:pt x="2581" y="1265"/>
                  <a:pt x="2582" y="1264"/>
                </a:cubicBezTo>
                <a:cubicBezTo>
                  <a:pt x="2582" y="1263"/>
                  <a:pt x="2582" y="1262"/>
                  <a:pt x="2583" y="1261"/>
                </a:cubicBezTo>
                <a:cubicBezTo>
                  <a:pt x="2584" y="1260"/>
                  <a:pt x="2585" y="1259"/>
                  <a:pt x="2586" y="1260"/>
                </a:cubicBezTo>
                <a:cubicBezTo>
                  <a:pt x="2586" y="1262"/>
                  <a:pt x="2583" y="1261"/>
                  <a:pt x="2584" y="1263"/>
                </a:cubicBezTo>
                <a:cubicBezTo>
                  <a:pt x="2584" y="1263"/>
                  <a:pt x="2585" y="1262"/>
                  <a:pt x="2586" y="1263"/>
                </a:cubicBezTo>
                <a:cubicBezTo>
                  <a:pt x="2586" y="1263"/>
                  <a:pt x="2586" y="1264"/>
                  <a:pt x="2587" y="1264"/>
                </a:cubicBezTo>
                <a:cubicBezTo>
                  <a:pt x="2588" y="1265"/>
                  <a:pt x="2589" y="1265"/>
                  <a:pt x="2590" y="1266"/>
                </a:cubicBezTo>
                <a:cubicBezTo>
                  <a:pt x="2590" y="1266"/>
                  <a:pt x="2591" y="1267"/>
                  <a:pt x="2591" y="1267"/>
                </a:cubicBezTo>
                <a:cubicBezTo>
                  <a:pt x="2591" y="1268"/>
                  <a:pt x="2591" y="1269"/>
                  <a:pt x="2592" y="1269"/>
                </a:cubicBezTo>
                <a:cubicBezTo>
                  <a:pt x="2592" y="1269"/>
                  <a:pt x="2592" y="1268"/>
                  <a:pt x="2593" y="1268"/>
                </a:cubicBezTo>
                <a:cubicBezTo>
                  <a:pt x="2593" y="1267"/>
                  <a:pt x="2594" y="1267"/>
                  <a:pt x="2594" y="1267"/>
                </a:cubicBezTo>
                <a:cubicBezTo>
                  <a:pt x="2594" y="1266"/>
                  <a:pt x="2594" y="1265"/>
                  <a:pt x="2595" y="1265"/>
                </a:cubicBezTo>
                <a:cubicBezTo>
                  <a:pt x="2596" y="1266"/>
                  <a:pt x="2595" y="1267"/>
                  <a:pt x="2596" y="1267"/>
                </a:cubicBezTo>
                <a:cubicBezTo>
                  <a:pt x="2596" y="1268"/>
                  <a:pt x="2597" y="1267"/>
                  <a:pt x="2598" y="1268"/>
                </a:cubicBezTo>
                <a:cubicBezTo>
                  <a:pt x="2598" y="1268"/>
                  <a:pt x="2599" y="1268"/>
                  <a:pt x="2599" y="1269"/>
                </a:cubicBezTo>
                <a:cubicBezTo>
                  <a:pt x="2600" y="1270"/>
                  <a:pt x="2601" y="1270"/>
                  <a:pt x="2603" y="1270"/>
                </a:cubicBezTo>
                <a:cubicBezTo>
                  <a:pt x="2604" y="1270"/>
                  <a:pt x="2607" y="1269"/>
                  <a:pt x="2607" y="1271"/>
                </a:cubicBezTo>
                <a:cubicBezTo>
                  <a:pt x="2607" y="1272"/>
                  <a:pt x="2605" y="1273"/>
                  <a:pt x="2605" y="1274"/>
                </a:cubicBezTo>
                <a:cubicBezTo>
                  <a:pt x="2605" y="1276"/>
                  <a:pt x="2605" y="1277"/>
                  <a:pt x="2605" y="1279"/>
                </a:cubicBezTo>
                <a:cubicBezTo>
                  <a:pt x="2604" y="1280"/>
                  <a:pt x="2603" y="1281"/>
                  <a:pt x="2602" y="1282"/>
                </a:cubicBezTo>
                <a:cubicBezTo>
                  <a:pt x="2602" y="1283"/>
                  <a:pt x="2602" y="1284"/>
                  <a:pt x="2602" y="1284"/>
                </a:cubicBezTo>
                <a:cubicBezTo>
                  <a:pt x="2602" y="1285"/>
                  <a:pt x="2602" y="1285"/>
                  <a:pt x="2602" y="1286"/>
                </a:cubicBezTo>
                <a:cubicBezTo>
                  <a:pt x="2602" y="1286"/>
                  <a:pt x="2602" y="1287"/>
                  <a:pt x="2603" y="1287"/>
                </a:cubicBezTo>
                <a:cubicBezTo>
                  <a:pt x="2603" y="1287"/>
                  <a:pt x="2603" y="1287"/>
                  <a:pt x="2603" y="1287"/>
                </a:cubicBezTo>
                <a:cubicBezTo>
                  <a:pt x="2604" y="1288"/>
                  <a:pt x="2604" y="1288"/>
                  <a:pt x="2604" y="1288"/>
                </a:cubicBezTo>
                <a:cubicBezTo>
                  <a:pt x="2605" y="1288"/>
                  <a:pt x="2605" y="1288"/>
                  <a:pt x="2606" y="1288"/>
                </a:cubicBezTo>
                <a:cubicBezTo>
                  <a:pt x="2606" y="1289"/>
                  <a:pt x="2607" y="1289"/>
                  <a:pt x="2606" y="1290"/>
                </a:cubicBezTo>
                <a:cubicBezTo>
                  <a:pt x="2605" y="1290"/>
                  <a:pt x="2605" y="1289"/>
                  <a:pt x="2604" y="1290"/>
                </a:cubicBezTo>
                <a:cubicBezTo>
                  <a:pt x="2604" y="1290"/>
                  <a:pt x="2603" y="1290"/>
                  <a:pt x="2603" y="1291"/>
                </a:cubicBezTo>
                <a:cubicBezTo>
                  <a:pt x="2602" y="1291"/>
                  <a:pt x="2602" y="1291"/>
                  <a:pt x="2601" y="1291"/>
                </a:cubicBezTo>
                <a:cubicBezTo>
                  <a:pt x="2600" y="1292"/>
                  <a:pt x="2599" y="1292"/>
                  <a:pt x="2599" y="1293"/>
                </a:cubicBezTo>
                <a:cubicBezTo>
                  <a:pt x="2598" y="1294"/>
                  <a:pt x="2599" y="1295"/>
                  <a:pt x="2598" y="1296"/>
                </a:cubicBezTo>
                <a:cubicBezTo>
                  <a:pt x="2598" y="1297"/>
                  <a:pt x="2597" y="1297"/>
                  <a:pt x="2597" y="1298"/>
                </a:cubicBezTo>
                <a:cubicBezTo>
                  <a:pt x="2597" y="1298"/>
                  <a:pt x="2597" y="1299"/>
                  <a:pt x="2596" y="1300"/>
                </a:cubicBezTo>
                <a:cubicBezTo>
                  <a:pt x="2596" y="1301"/>
                  <a:pt x="2595" y="1301"/>
                  <a:pt x="2593" y="1302"/>
                </a:cubicBezTo>
                <a:cubicBezTo>
                  <a:pt x="2593" y="1302"/>
                  <a:pt x="2592" y="1302"/>
                  <a:pt x="2592" y="1303"/>
                </a:cubicBezTo>
                <a:cubicBezTo>
                  <a:pt x="2592" y="1304"/>
                  <a:pt x="2594" y="1303"/>
                  <a:pt x="2594" y="1303"/>
                </a:cubicBezTo>
                <a:cubicBezTo>
                  <a:pt x="2595" y="1304"/>
                  <a:pt x="2595" y="1304"/>
                  <a:pt x="2596" y="1304"/>
                </a:cubicBezTo>
                <a:cubicBezTo>
                  <a:pt x="2596" y="1305"/>
                  <a:pt x="2597" y="1305"/>
                  <a:pt x="2597" y="1305"/>
                </a:cubicBezTo>
                <a:cubicBezTo>
                  <a:pt x="2598" y="1305"/>
                  <a:pt x="2599" y="1306"/>
                  <a:pt x="2599" y="1306"/>
                </a:cubicBezTo>
                <a:cubicBezTo>
                  <a:pt x="2599" y="1307"/>
                  <a:pt x="2598" y="1307"/>
                  <a:pt x="2599" y="1308"/>
                </a:cubicBezTo>
                <a:cubicBezTo>
                  <a:pt x="2599" y="1309"/>
                  <a:pt x="2600" y="1309"/>
                  <a:pt x="2601" y="1309"/>
                </a:cubicBezTo>
                <a:cubicBezTo>
                  <a:pt x="2601" y="1309"/>
                  <a:pt x="2602" y="1309"/>
                  <a:pt x="2602" y="1309"/>
                </a:cubicBezTo>
                <a:cubicBezTo>
                  <a:pt x="2605" y="1311"/>
                  <a:pt x="2605" y="1308"/>
                  <a:pt x="2607" y="1309"/>
                </a:cubicBezTo>
                <a:cubicBezTo>
                  <a:pt x="2608" y="1309"/>
                  <a:pt x="2608" y="1310"/>
                  <a:pt x="2607" y="1310"/>
                </a:cubicBezTo>
                <a:cubicBezTo>
                  <a:pt x="2607" y="1311"/>
                  <a:pt x="2606" y="1311"/>
                  <a:pt x="2606" y="1311"/>
                </a:cubicBezTo>
                <a:cubicBezTo>
                  <a:pt x="2606" y="1311"/>
                  <a:pt x="2605" y="1312"/>
                  <a:pt x="2605" y="1312"/>
                </a:cubicBezTo>
                <a:cubicBezTo>
                  <a:pt x="2605" y="1312"/>
                  <a:pt x="2605" y="1312"/>
                  <a:pt x="2604" y="1313"/>
                </a:cubicBezTo>
                <a:cubicBezTo>
                  <a:pt x="2604" y="1314"/>
                  <a:pt x="2607" y="1312"/>
                  <a:pt x="2607" y="1312"/>
                </a:cubicBezTo>
                <a:cubicBezTo>
                  <a:pt x="2608" y="1311"/>
                  <a:pt x="2609" y="1311"/>
                  <a:pt x="2609" y="1311"/>
                </a:cubicBezTo>
                <a:cubicBezTo>
                  <a:pt x="2610" y="1310"/>
                  <a:pt x="2610" y="1310"/>
                  <a:pt x="2611" y="1309"/>
                </a:cubicBezTo>
                <a:cubicBezTo>
                  <a:pt x="2611" y="1309"/>
                  <a:pt x="2611" y="1307"/>
                  <a:pt x="2612" y="1307"/>
                </a:cubicBezTo>
                <a:cubicBezTo>
                  <a:pt x="2613" y="1306"/>
                  <a:pt x="2613" y="1307"/>
                  <a:pt x="2614" y="1307"/>
                </a:cubicBezTo>
                <a:cubicBezTo>
                  <a:pt x="2614" y="1308"/>
                  <a:pt x="2614" y="1308"/>
                  <a:pt x="2615" y="1308"/>
                </a:cubicBezTo>
                <a:cubicBezTo>
                  <a:pt x="2616" y="1309"/>
                  <a:pt x="2617" y="1309"/>
                  <a:pt x="2619" y="1310"/>
                </a:cubicBezTo>
                <a:cubicBezTo>
                  <a:pt x="2619" y="1310"/>
                  <a:pt x="2619" y="1311"/>
                  <a:pt x="2619" y="1311"/>
                </a:cubicBezTo>
                <a:cubicBezTo>
                  <a:pt x="2621" y="1313"/>
                  <a:pt x="2622" y="1312"/>
                  <a:pt x="2623" y="1311"/>
                </a:cubicBezTo>
                <a:cubicBezTo>
                  <a:pt x="2624" y="1310"/>
                  <a:pt x="2624" y="1310"/>
                  <a:pt x="2625" y="1310"/>
                </a:cubicBezTo>
                <a:cubicBezTo>
                  <a:pt x="2625" y="1309"/>
                  <a:pt x="2626" y="1309"/>
                  <a:pt x="2627" y="1309"/>
                </a:cubicBezTo>
                <a:cubicBezTo>
                  <a:pt x="2627" y="1309"/>
                  <a:pt x="2627" y="1310"/>
                  <a:pt x="2628" y="1310"/>
                </a:cubicBezTo>
                <a:cubicBezTo>
                  <a:pt x="2629" y="1310"/>
                  <a:pt x="2629" y="1309"/>
                  <a:pt x="2630" y="1310"/>
                </a:cubicBezTo>
                <a:cubicBezTo>
                  <a:pt x="2631" y="1310"/>
                  <a:pt x="2632" y="1311"/>
                  <a:pt x="2632" y="1312"/>
                </a:cubicBezTo>
                <a:cubicBezTo>
                  <a:pt x="2632" y="1313"/>
                  <a:pt x="2632" y="1314"/>
                  <a:pt x="2631" y="1314"/>
                </a:cubicBezTo>
                <a:cubicBezTo>
                  <a:pt x="2631" y="1313"/>
                  <a:pt x="2631" y="1313"/>
                  <a:pt x="2631" y="1313"/>
                </a:cubicBezTo>
                <a:cubicBezTo>
                  <a:pt x="2631" y="1312"/>
                  <a:pt x="2631" y="1312"/>
                  <a:pt x="2630" y="1312"/>
                </a:cubicBezTo>
                <a:cubicBezTo>
                  <a:pt x="2630" y="1312"/>
                  <a:pt x="2630" y="1312"/>
                  <a:pt x="2630" y="1312"/>
                </a:cubicBezTo>
                <a:cubicBezTo>
                  <a:pt x="2630" y="1311"/>
                  <a:pt x="2629" y="1311"/>
                  <a:pt x="2629" y="1311"/>
                </a:cubicBezTo>
                <a:cubicBezTo>
                  <a:pt x="2628" y="1311"/>
                  <a:pt x="2628" y="1312"/>
                  <a:pt x="2628" y="1312"/>
                </a:cubicBezTo>
                <a:cubicBezTo>
                  <a:pt x="2627" y="1311"/>
                  <a:pt x="2627" y="1310"/>
                  <a:pt x="2627" y="1310"/>
                </a:cubicBezTo>
                <a:cubicBezTo>
                  <a:pt x="2626" y="1309"/>
                  <a:pt x="2626" y="1310"/>
                  <a:pt x="2626" y="1311"/>
                </a:cubicBezTo>
                <a:cubicBezTo>
                  <a:pt x="2626" y="1311"/>
                  <a:pt x="2626" y="1311"/>
                  <a:pt x="2626" y="1312"/>
                </a:cubicBezTo>
                <a:cubicBezTo>
                  <a:pt x="2626" y="1312"/>
                  <a:pt x="2626" y="1312"/>
                  <a:pt x="2625" y="1312"/>
                </a:cubicBezTo>
                <a:cubicBezTo>
                  <a:pt x="2625" y="1313"/>
                  <a:pt x="2625" y="1313"/>
                  <a:pt x="2626" y="1314"/>
                </a:cubicBezTo>
                <a:cubicBezTo>
                  <a:pt x="2626" y="1314"/>
                  <a:pt x="2626" y="1314"/>
                  <a:pt x="2626" y="1314"/>
                </a:cubicBezTo>
                <a:cubicBezTo>
                  <a:pt x="2626" y="1314"/>
                  <a:pt x="2626" y="1315"/>
                  <a:pt x="2627" y="1315"/>
                </a:cubicBezTo>
                <a:cubicBezTo>
                  <a:pt x="2627" y="1315"/>
                  <a:pt x="2627" y="1315"/>
                  <a:pt x="2628" y="1315"/>
                </a:cubicBezTo>
                <a:cubicBezTo>
                  <a:pt x="2629" y="1315"/>
                  <a:pt x="2628" y="1313"/>
                  <a:pt x="2629" y="1313"/>
                </a:cubicBezTo>
                <a:cubicBezTo>
                  <a:pt x="2629" y="1313"/>
                  <a:pt x="2629" y="1314"/>
                  <a:pt x="2629" y="1315"/>
                </a:cubicBezTo>
                <a:cubicBezTo>
                  <a:pt x="2630" y="1316"/>
                  <a:pt x="2631" y="1315"/>
                  <a:pt x="2631" y="1315"/>
                </a:cubicBezTo>
                <a:cubicBezTo>
                  <a:pt x="2632" y="1316"/>
                  <a:pt x="2631" y="1317"/>
                  <a:pt x="2631" y="1317"/>
                </a:cubicBezTo>
                <a:cubicBezTo>
                  <a:pt x="2631" y="1318"/>
                  <a:pt x="2632" y="1318"/>
                  <a:pt x="2632" y="1319"/>
                </a:cubicBezTo>
                <a:cubicBezTo>
                  <a:pt x="2633" y="1319"/>
                  <a:pt x="2633" y="1320"/>
                  <a:pt x="2633" y="1321"/>
                </a:cubicBezTo>
                <a:cubicBezTo>
                  <a:pt x="2634" y="1321"/>
                  <a:pt x="2634" y="1322"/>
                  <a:pt x="2634" y="1322"/>
                </a:cubicBezTo>
                <a:cubicBezTo>
                  <a:pt x="2634" y="1323"/>
                  <a:pt x="2633" y="1323"/>
                  <a:pt x="2633" y="1323"/>
                </a:cubicBezTo>
                <a:cubicBezTo>
                  <a:pt x="2632" y="1324"/>
                  <a:pt x="2632" y="1324"/>
                  <a:pt x="2632" y="1325"/>
                </a:cubicBezTo>
                <a:cubicBezTo>
                  <a:pt x="2631" y="1326"/>
                  <a:pt x="2633" y="1326"/>
                  <a:pt x="2633" y="1325"/>
                </a:cubicBezTo>
                <a:cubicBezTo>
                  <a:pt x="2634" y="1325"/>
                  <a:pt x="2634" y="1325"/>
                  <a:pt x="2634" y="1325"/>
                </a:cubicBezTo>
                <a:cubicBezTo>
                  <a:pt x="2634" y="1326"/>
                  <a:pt x="2634" y="1326"/>
                  <a:pt x="2633" y="1327"/>
                </a:cubicBezTo>
                <a:cubicBezTo>
                  <a:pt x="2633" y="1327"/>
                  <a:pt x="2633" y="1328"/>
                  <a:pt x="2634" y="1328"/>
                </a:cubicBezTo>
                <a:cubicBezTo>
                  <a:pt x="2634" y="1328"/>
                  <a:pt x="2634" y="1328"/>
                  <a:pt x="2635" y="1329"/>
                </a:cubicBezTo>
                <a:cubicBezTo>
                  <a:pt x="2635" y="1330"/>
                  <a:pt x="2636" y="1331"/>
                  <a:pt x="2635" y="1332"/>
                </a:cubicBezTo>
                <a:cubicBezTo>
                  <a:pt x="2634" y="1332"/>
                  <a:pt x="2635" y="1331"/>
                  <a:pt x="2634" y="1331"/>
                </a:cubicBezTo>
                <a:cubicBezTo>
                  <a:pt x="2634" y="1330"/>
                  <a:pt x="2634" y="1329"/>
                  <a:pt x="2633" y="1329"/>
                </a:cubicBezTo>
                <a:cubicBezTo>
                  <a:pt x="2632" y="1329"/>
                  <a:pt x="2631" y="1330"/>
                  <a:pt x="2630" y="1329"/>
                </a:cubicBezTo>
                <a:cubicBezTo>
                  <a:pt x="2630" y="1328"/>
                  <a:pt x="2630" y="1328"/>
                  <a:pt x="2629" y="1327"/>
                </a:cubicBezTo>
                <a:cubicBezTo>
                  <a:pt x="2628" y="1327"/>
                  <a:pt x="2628" y="1327"/>
                  <a:pt x="2628" y="1327"/>
                </a:cubicBezTo>
                <a:cubicBezTo>
                  <a:pt x="2628" y="1328"/>
                  <a:pt x="2628" y="1329"/>
                  <a:pt x="2628" y="1329"/>
                </a:cubicBezTo>
                <a:cubicBezTo>
                  <a:pt x="2627" y="1330"/>
                  <a:pt x="2627" y="1328"/>
                  <a:pt x="2627" y="1328"/>
                </a:cubicBezTo>
                <a:cubicBezTo>
                  <a:pt x="2625" y="1327"/>
                  <a:pt x="2624" y="1330"/>
                  <a:pt x="2623" y="1331"/>
                </a:cubicBezTo>
                <a:cubicBezTo>
                  <a:pt x="2622" y="1331"/>
                  <a:pt x="2620" y="1333"/>
                  <a:pt x="2621" y="1334"/>
                </a:cubicBezTo>
                <a:cubicBezTo>
                  <a:pt x="2621" y="1334"/>
                  <a:pt x="2622" y="1334"/>
                  <a:pt x="2623" y="1334"/>
                </a:cubicBezTo>
                <a:cubicBezTo>
                  <a:pt x="2624" y="1334"/>
                  <a:pt x="2624" y="1334"/>
                  <a:pt x="2625" y="1334"/>
                </a:cubicBezTo>
                <a:cubicBezTo>
                  <a:pt x="2626" y="1334"/>
                  <a:pt x="2626" y="1335"/>
                  <a:pt x="2626" y="1335"/>
                </a:cubicBezTo>
                <a:cubicBezTo>
                  <a:pt x="2627" y="1336"/>
                  <a:pt x="2628" y="1335"/>
                  <a:pt x="2628" y="1336"/>
                </a:cubicBezTo>
                <a:cubicBezTo>
                  <a:pt x="2628" y="1337"/>
                  <a:pt x="2628" y="1337"/>
                  <a:pt x="2627" y="1338"/>
                </a:cubicBezTo>
                <a:cubicBezTo>
                  <a:pt x="2627" y="1339"/>
                  <a:pt x="2627" y="1339"/>
                  <a:pt x="2628" y="1340"/>
                </a:cubicBezTo>
                <a:cubicBezTo>
                  <a:pt x="2628" y="1341"/>
                  <a:pt x="2628" y="1341"/>
                  <a:pt x="2628" y="1342"/>
                </a:cubicBezTo>
                <a:cubicBezTo>
                  <a:pt x="2628" y="1342"/>
                  <a:pt x="2628" y="1343"/>
                  <a:pt x="2628" y="1343"/>
                </a:cubicBezTo>
                <a:cubicBezTo>
                  <a:pt x="2628" y="1344"/>
                  <a:pt x="2629" y="1345"/>
                  <a:pt x="2628" y="1346"/>
                </a:cubicBezTo>
                <a:cubicBezTo>
                  <a:pt x="2628" y="1346"/>
                  <a:pt x="2628" y="1347"/>
                  <a:pt x="2628" y="1348"/>
                </a:cubicBezTo>
                <a:cubicBezTo>
                  <a:pt x="2628" y="1349"/>
                  <a:pt x="2628" y="1348"/>
                  <a:pt x="2629" y="1348"/>
                </a:cubicBezTo>
                <a:cubicBezTo>
                  <a:pt x="2630" y="1348"/>
                  <a:pt x="2630" y="1349"/>
                  <a:pt x="2631" y="1349"/>
                </a:cubicBezTo>
                <a:cubicBezTo>
                  <a:pt x="2632" y="1349"/>
                  <a:pt x="2635" y="1349"/>
                  <a:pt x="2634" y="1350"/>
                </a:cubicBezTo>
                <a:cubicBezTo>
                  <a:pt x="2633" y="1351"/>
                  <a:pt x="2632" y="1351"/>
                  <a:pt x="2632" y="1351"/>
                </a:cubicBezTo>
                <a:cubicBezTo>
                  <a:pt x="2631" y="1351"/>
                  <a:pt x="2631" y="1352"/>
                  <a:pt x="2631" y="1352"/>
                </a:cubicBezTo>
                <a:cubicBezTo>
                  <a:pt x="2630" y="1353"/>
                  <a:pt x="2630" y="1353"/>
                  <a:pt x="2631" y="1354"/>
                </a:cubicBezTo>
                <a:cubicBezTo>
                  <a:pt x="2631" y="1354"/>
                  <a:pt x="2632" y="1354"/>
                  <a:pt x="2632" y="1355"/>
                </a:cubicBezTo>
                <a:cubicBezTo>
                  <a:pt x="2632" y="1355"/>
                  <a:pt x="2632" y="1356"/>
                  <a:pt x="2632" y="1356"/>
                </a:cubicBezTo>
                <a:cubicBezTo>
                  <a:pt x="2631" y="1357"/>
                  <a:pt x="2631" y="1357"/>
                  <a:pt x="2630" y="1357"/>
                </a:cubicBezTo>
                <a:cubicBezTo>
                  <a:pt x="2630" y="1357"/>
                  <a:pt x="2629" y="1358"/>
                  <a:pt x="2629" y="1358"/>
                </a:cubicBezTo>
                <a:cubicBezTo>
                  <a:pt x="2629" y="1359"/>
                  <a:pt x="2628" y="1359"/>
                  <a:pt x="2628" y="1359"/>
                </a:cubicBezTo>
                <a:cubicBezTo>
                  <a:pt x="2627" y="1360"/>
                  <a:pt x="2627" y="1360"/>
                  <a:pt x="2628" y="1361"/>
                </a:cubicBezTo>
                <a:cubicBezTo>
                  <a:pt x="2628" y="1361"/>
                  <a:pt x="2629" y="1360"/>
                  <a:pt x="2630" y="1360"/>
                </a:cubicBezTo>
                <a:cubicBezTo>
                  <a:pt x="2630" y="1362"/>
                  <a:pt x="2628" y="1362"/>
                  <a:pt x="2628" y="1363"/>
                </a:cubicBezTo>
                <a:cubicBezTo>
                  <a:pt x="2627" y="1364"/>
                  <a:pt x="2627" y="1364"/>
                  <a:pt x="2627" y="1364"/>
                </a:cubicBezTo>
                <a:cubicBezTo>
                  <a:pt x="2626" y="1365"/>
                  <a:pt x="2623" y="1367"/>
                  <a:pt x="2624" y="1369"/>
                </a:cubicBezTo>
                <a:cubicBezTo>
                  <a:pt x="2625" y="1369"/>
                  <a:pt x="2625" y="1369"/>
                  <a:pt x="2625" y="1370"/>
                </a:cubicBezTo>
                <a:cubicBezTo>
                  <a:pt x="2626" y="1371"/>
                  <a:pt x="2625" y="1371"/>
                  <a:pt x="2624" y="1371"/>
                </a:cubicBezTo>
                <a:cubicBezTo>
                  <a:pt x="2624" y="1371"/>
                  <a:pt x="2624" y="1370"/>
                  <a:pt x="2623" y="1370"/>
                </a:cubicBezTo>
                <a:cubicBezTo>
                  <a:pt x="2622" y="1370"/>
                  <a:pt x="2623" y="1371"/>
                  <a:pt x="2624" y="1372"/>
                </a:cubicBezTo>
                <a:cubicBezTo>
                  <a:pt x="2624" y="1373"/>
                  <a:pt x="2623" y="1373"/>
                  <a:pt x="2623" y="1374"/>
                </a:cubicBezTo>
                <a:cubicBezTo>
                  <a:pt x="2624" y="1374"/>
                  <a:pt x="2624" y="1374"/>
                  <a:pt x="2625" y="1375"/>
                </a:cubicBezTo>
                <a:cubicBezTo>
                  <a:pt x="2626" y="1376"/>
                  <a:pt x="2624" y="1378"/>
                  <a:pt x="2626" y="1378"/>
                </a:cubicBezTo>
                <a:cubicBezTo>
                  <a:pt x="2627" y="1378"/>
                  <a:pt x="2628" y="1378"/>
                  <a:pt x="2628" y="1378"/>
                </a:cubicBezTo>
                <a:cubicBezTo>
                  <a:pt x="2629" y="1379"/>
                  <a:pt x="2628" y="1379"/>
                  <a:pt x="2627" y="1379"/>
                </a:cubicBezTo>
                <a:cubicBezTo>
                  <a:pt x="2627" y="1379"/>
                  <a:pt x="2625" y="1378"/>
                  <a:pt x="2626" y="1379"/>
                </a:cubicBezTo>
                <a:cubicBezTo>
                  <a:pt x="2626" y="1380"/>
                  <a:pt x="2627" y="1380"/>
                  <a:pt x="2628" y="1380"/>
                </a:cubicBezTo>
                <a:cubicBezTo>
                  <a:pt x="2628" y="1380"/>
                  <a:pt x="2628" y="1380"/>
                  <a:pt x="2628" y="1380"/>
                </a:cubicBezTo>
                <a:cubicBezTo>
                  <a:pt x="2628" y="1381"/>
                  <a:pt x="2629" y="1381"/>
                  <a:pt x="2629" y="1381"/>
                </a:cubicBezTo>
                <a:cubicBezTo>
                  <a:pt x="2630" y="1381"/>
                  <a:pt x="2630" y="1382"/>
                  <a:pt x="2629" y="1382"/>
                </a:cubicBezTo>
                <a:cubicBezTo>
                  <a:pt x="2628" y="1383"/>
                  <a:pt x="2627" y="1382"/>
                  <a:pt x="2627" y="1382"/>
                </a:cubicBezTo>
                <a:cubicBezTo>
                  <a:pt x="2626" y="1382"/>
                  <a:pt x="2626" y="1382"/>
                  <a:pt x="2625" y="1382"/>
                </a:cubicBezTo>
                <a:cubicBezTo>
                  <a:pt x="2625" y="1381"/>
                  <a:pt x="2624" y="1380"/>
                  <a:pt x="2624" y="1381"/>
                </a:cubicBezTo>
                <a:cubicBezTo>
                  <a:pt x="2623" y="1381"/>
                  <a:pt x="2624" y="1382"/>
                  <a:pt x="2624" y="1382"/>
                </a:cubicBezTo>
                <a:cubicBezTo>
                  <a:pt x="2624" y="1383"/>
                  <a:pt x="2623" y="1383"/>
                  <a:pt x="2623" y="1383"/>
                </a:cubicBezTo>
                <a:cubicBezTo>
                  <a:pt x="2622" y="1384"/>
                  <a:pt x="2622" y="1384"/>
                  <a:pt x="2622" y="1385"/>
                </a:cubicBezTo>
                <a:cubicBezTo>
                  <a:pt x="2621" y="1385"/>
                  <a:pt x="2619" y="1387"/>
                  <a:pt x="2620" y="1387"/>
                </a:cubicBezTo>
                <a:cubicBezTo>
                  <a:pt x="2621" y="1387"/>
                  <a:pt x="2621" y="1386"/>
                  <a:pt x="2622" y="1386"/>
                </a:cubicBezTo>
                <a:cubicBezTo>
                  <a:pt x="2622" y="1386"/>
                  <a:pt x="2622" y="1387"/>
                  <a:pt x="2623" y="1386"/>
                </a:cubicBezTo>
                <a:cubicBezTo>
                  <a:pt x="2623" y="1386"/>
                  <a:pt x="2623" y="1386"/>
                  <a:pt x="2624" y="1386"/>
                </a:cubicBezTo>
                <a:cubicBezTo>
                  <a:pt x="2624" y="1385"/>
                  <a:pt x="2625" y="1385"/>
                  <a:pt x="2625" y="1384"/>
                </a:cubicBezTo>
                <a:cubicBezTo>
                  <a:pt x="2625" y="1384"/>
                  <a:pt x="2624" y="1384"/>
                  <a:pt x="2624" y="1384"/>
                </a:cubicBezTo>
                <a:cubicBezTo>
                  <a:pt x="2624" y="1383"/>
                  <a:pt x="2625" y="1383"/>
                  <a:pt x="2625" y="1383"/>
                </a:cubicBezTo>
                <a:cubicBezTo>
                  <a:pt x="2626" y="1384"/>
                  <a:pt x="2625" y="1384"/>
                  <a:pt x="2625" y="1385"/>
                </a:cubicBezTo>
                <a:cubicBezTo>
                  <a:pt x="2625" y="1386"/>
                  <a:pt x="2626" y="1385"/>
                  <a:pt x="2627" y="1385"/>
                </a:cubicBezTo>
                <a:cubicBezTo>
                  <a:pt x="2628" y="1386"/>
                  <a:pt x="2627" y="1386"/>
                  <a:pt x="2627" y="1387"/>
                </a:cubicBezTo>
                <a:cubicBezTo>
                  <a:pt x="2627" y="1388"/>
                  <a:pt x="2627" y="1388"/>
                  <a:pt x="2628" y="1389"/>
                </a:cubicBezTo>
                <a:cubicBezTo>
                  <a:pt x="2628" y="1389"/>
                  <a:pt x="2628" y="1390"/>
                  <a:pt x="2629" y="1390"/>
                </a:cubicBezTo>
                <a:cubicBezTo>
                  <a:pt x="2630" y="1390"/>
                  <a:pt x="2630" y="1389"/>
                  <a:pt x="2630" y="1388"/>
                </a:cubicBezTo>
                <a:cubicBezTo>
                  <a:pt x="2630" y="1388"/>
                  <a:pt x="2630" y="1387"/>
                  <a:pt x="2631" y="1387"/>
                </a:cubicBezTo>
                <a:cubicBezTo>
                  <a:pt x="2631" y="1386"/>
                  <a:pt x="2632" y="1386"/>
                  <a:pt x="2632" y="1386"/>
                </a:cubicBezTo>
                <a:cubicBezTo>
                  <a:pt x="2632" y="1385"/>
                  <a:pt x="2632" y="1385"/>
                  <a:pt x="2633" y="1384"/>
                </a:cubicBezTo>
                <a:cubicBezTo>
                  <a:pt x="2633" y="1384"/>
                  <a:pt x="2634" y="1383"/>
                  <a:pt x="2634" y="1383"/>
                </a:cubicBezTo>
                <a:cubicBezTo>
                  <a:pt x="2635" y="1383"/>
                  <a:pt x="2636" y="1381"/>
                  <a:pt x="2637" y="1381"/>
                </a:cubicBezTo>
                <a:cubicBezTo>
                  <a:pt x="2638" y="1381"/>
                  <a:pt x="2639" y="1381"/>
                  <a:pt x="2639" y="1381"/>
                </a:cubicBezTo>
                <a:cubicBezTo>
                  <a:pt x="2640" y="1380"/>
                  <a:pt x="2640" y="1380"/>
                  <a:pt x="2640" y="1380"/>
                </a:cubicBezTo>
                <a:cubicBezTo>
                  <a:pt x="2641" y="1379"/>
                  <a:pt x="2642" y="1380"/>
                  <a:pt x="2642" y="1379"/>
                </a:cubicBezTo>
                <a:cubicBezTo>
                  <a:pt x="2643" y="1379"/>
                  <a:pt x="2643" y="1378"/>
                  <a:pt x="2644" y="1379"/>
                </a:cubicBezTo>
                <a:cubicBezTo>
                  <a:pt x="2644" y="1381"/>
                  <a:pt x="2642" y="1380"/>
                  <a:pt x="2642" y="1381"/>
                </a:cubicBezTo>
                <a:cubicBezTo>
                  <a:pt x="2641" y="1382"/>
                  <a:pt x="2641" y="1382"/>
                  <a:pt x="2641" y="1383"/>
                </a:cubicBezTo>
                <a:cubicBezTo>
                  <a:pt x="2640" y="1383"/>
                  <a:pt x="2640" y="1383"/>
                  <a:pt x="2640" y="1384"/>
                </a:cubicBezTo>
                <a:cubicBezTo>
                  <a:pt x="2641" y="1384"/>
                  <a:pt x="2641" y="1384"/>
                  <a:pt x="2642" y="1384"/>
                </a:cubicBezTo>
                <a:cubicBezTo>
                  <a:pt x="2643" y="1384"/>
                  <a:pt x="2643" y="1385"/>
                  <a:pt x="2643" y="1385"/>
                </a:cubicBezTo>
                <a:cubicBezTo>
                  <a:pt x="2644" y="1386"/>
                  <a:pt x="2646" y="1386"/>
                  <a:pt x="2646" y="1384"/>
                </a:cubicBezTo>
                <a:cubicBezTo>
                  <a:pt x="2647" y="1384"/>
                  <a:pt x="2647" y="1384"/>
                  <a:pt x="2648" y="1383"/>
                </a:cubicBezTo>
                <a:cubicBezTo>
                  <a:pt x="2648" y="1382"/>
                  <a:pt x="2649" y="1382"/>
                  <a:pt x="2648" y="1381"/>
                </a:cubicBezTo>
                <a:cubicBezTo>
                  <a:pt x="2648" y="1381"/>
                  <a:pt x="2647" y="1381"/>
                  <a:pt x="2647" y="1381"/>
                </a:cubicBezTo>
                <a:cubicBezTo>
                  <a:pt x="2647" y="1381"/>
                  <a:pt x="2647" y="1380"/>
                  <a:pt x="2647" y="1380"/>
                </a:cubicBezTo>
                <a:cubicBezTo>
                  <a:pt x="2647" y="1379"/>
                  <a:pt x="2647" y="1378"/>
                  <a:pt x="2647" y="1378"/>
                </a:cubicBezTo>
                <a:cubicBezTo>
                  <a:pt x="2647" y="1377"/>
                  <a:pt x="2647" y="1377"/>
                  <a:pt x="2648" y="1377"/>
                </a:cubicBezTo>
                <a:cubicBezTo>
                  <a:pt x="2649" y="1378"/>
                  <a:pt x="2648" y="1378"/>
                  <a:pt x="2648" y="1378"/>
                </a:cubicBezTo>
                <a:cubicBezTo>
                  <a:pt x="2648" y="1379"/>
                  <a:pt x="2649" y="1379"/>
                  <a:pt x="2649" y="1379"/>
                </a:cubicBezTo>
                <a:cubicBezTo>
                  <a:pt x="2649" y="1380"/>
                  <a:pt x="2648" y="1383"/>
                  <a:pt x="2650" y="1382"/>
                </a:cubicBezTo>
                <a:cubicBezTo>
                  <a:pt x="2651" y="1382"/>
                  <a:pt x="2651" y="1380"/>
                  <a:pt x="2652" y="1380"/>
                </a:cubicBezTo>
                <a:cubicBezTo>
                  <a:pt x="2653" y="1379"/>
                  <a:pt x="2654" y="1378"/>
                  <a:pt x="2654" y="1377"/>
                </a:cubicBezTo>
                <a:cubicBezTo>
                  <a:pt x="2653" y="1376"/>
                  <a:pt x="2653" y="1376"/>
                  <a:pt x="2653" y="1376"/>
                </a:cubicBezTo>
                <a:cubicBezTo>
                  <a:pt x="2652" y="1375"/>
                  <a:pt x="2653" y="1375"/>
                  <a:pt x="2654" y="1374"/>
                </a:cubicBezTo>
                <a:cubicBezTo>
                  <a:pt x="2655" y="1374"/>
                  <a:pt x="2655" y="1372"/>
                  <a:pt x="2657" y="1373"/>
                </a:cubicBezTo>
                <a:cubicBezTo>
                  <a:pt x="2658" y="1373"/>
                  <a:pt x="2658" y="1373"/>
                  <a:pt x="2659" y="1373"/>
                </a:cubicBezTo>
                <a:cubicBezTo>
                  <a:pt x="2659" y="1374"/>
                  <a:pt x="2659" y="1374"/>
                  <a:pt x="2660" y="1375"/>
                </a:cubicBezTo>
                <a:cubicBezTo>
                  <a:pt x="2661" y="1375"/>
                  <a:pt x="2661" y="1374"/>
                  <a:pt x="2662" y="1375"/>
                </a:cubicBezTo>
                <a:cubicBezTo>
                  <a:pt x="2662" y="1375"/>
                  <a:pt x="2662" y="1376"/>
                  <a:pt x="2663" y="1376"/>
                </a:cubicBezTo>
                <a:cubicBezTo>
                  <a:pt x="2664" y="1376"/>
                  <a:pt x="2664" y="1376"/>
                  <a:pt x="2665" y="1376"/>
                </a:cubicBezTo>
                <a:cubicBezTo>
                  <a:pt x="2665" y="1377"/>
                  <a:pt x="2665" y="1377"/>
                  <a:pt x="2666" y="1377"/>
                </a:cubicBezTo>
                <a:cubicBezTo>
                  <a:pt x="2667" y="1378"/>
                  <a:pt x="2666" y="1375"/>
                  <a:pt x="2666" y="1375"/>
                </a:cubicBezTo>
                <a:cubicBezTo>
                  <a:pt x="2666" y="1374"/>
                  <a:pt x="2667" y="1373"/>
                  <a:pt x="2667" y="1373"/>
                </a:cubicBezTo>
                <a:cubicBezTo>
                  <a:pt x="2668" y="1374"/>
                  <a:pt x="2668" y="1374"/>
                  <a:pt x="2669" y="1374"/>
                </a:cubicBezTo>
                <a:cubicBezTo>
                  <a:pt x="2669" y="1373"/>
                  <a:pt x="2669" y="1373"/>
                  <a:pt x="2669" y="1373"/>
                </a:cubicBezTo>
                <a:cubicBezTo>
                  <a:pt x="2670" y="1372"/>
                  <a:pt x="2671" y="1372"/>
                  <a:pt x="2671" y="1372"/>
                </a:cubicBezTo>
                <a:cubicBezTo>
                  <a:pt x="2670" y="1371"/>
                  <a:pt x="2669" y="1371"/>
                  <a:pt x="2669" y="1370"/>
                </a:cubicBezTo>
                <a:cubicBezTo>
                  <a:pt x="2669" y="1370"/>
                  <a:pt x="2670" y="1369"/>
                  <a:pt x="2671" y="1369"/>
                </a:cubicBezTo>
                <a:cubicBezTo>
                  <a:pt x="2671" y="1369"/>
                  <a:pt x="2671" y="1370"/>
                  <a:pt x="2671" y="1370"/>
                </a:cubicBezTo>
                <a:cubicBezTo>
                  <a:pt x="2672" y="1370"/>
                  <a:pt x="2672" y="1370"/>
                  <a:pt x="2673" y="1370"/>
                </a:cubicBezTo>
                <a:cubicBezTo>
                  <a:pt x="2673" y="1370"/>
                  <a:pt x="2674" y="1370"/>
                  <a:pt x="2675" y="1370"/>
                </a:cubicBezTo>
                <a:cubicBezTo>
                  <a:pt x="2676" y="1370"/>
                  <a:pt x="2676" y="1370"/>
                  <a:pt x="2676" y="1371"/>
                </a:cubicBezTo>
                <a:cubicBezTo>
                  <a:pt x="2677" y="1372"/>
                  <a:pt x="2677" y="1373"/>
                  <a:pt x="2679" y="1372"/>
                </a:cubicBezTo>
                <a:cubicBezTo>
                  <a:pt x="2679" y="1372"/>
                  <a:pt x="2679" y="1371"/>
                  <a:pt x="2680" y="1371"/>
                </a:cubicBezTo>
                <a:cubicBezTo>
                  <a:pt x="2680" y="1371"/>
                  <a:pt x="2681" y="1371"/>
                  <a:pt x="2681" y="1370"/>
                </a:cubicBezTo>
                <a:cubicBezTo>
                  <a:pt x="2682" y="1370"/>
                  <a:pt x="2682" y="1369"/>
                  <a:pt x="2683" y="1368"/>
                </a:cubicBezTo>
                <a:cubicBezTo>
                  <a:pt x="2683" y="1367"/>
                  <a:pt x="2683" y="1366"/>
                  <a:pt x="2684" y="1365"/>
                </a:cubicBezTo>
                <a:cubicBezTo>
                  <a:pt x="2685" y="1363"/>
                  <a:pt x="2685" y="1362"/>
                  <a:pt x="2685" y="1360"/>
                </a:cubicBezTo>
                <a:cubicBezTo>
                  <a:pt x="2686" y="1360"/>
                  <a:pt x="2686" y="1359"/>
                  <a:pt x="2686" y="1358"/>
                </a:cubicBezTo>
                <a:cubicBezTo>
                  <a:pt x="2687" y="1358"/>
                  <a:pt x="2686" y="1357"/>
                  <a:pt x="2687" y="1356"/>
                </a:cubicBezTo>
                <a:cubicBezTo>
                  <a:pt x="2687" y="1355"/>
                  <a:pt x="2688" y="1354"/>
                  <a:pt x="2688" y="1352"/>
                </a:cubicBezTo>
                <a:cubicBezTo>
                  <a:pt x="2688" y="1351"/>
                  <a:pt x="2688" y="1351"/>
                  <a:pt x="2689" y="1350"/>
                </a:cubicBezTo>
                <a:cubicBezTo>
                  <a:pt x="2689" y="1350"/>
                  <a:pt x="2689" y="1350"/>
                  <a:pt x="2689" y="1349"/>
                </a:cubicBezTo>
                <a:cubicBezTo>
                  <a:pt x="2688" y="1349"/>
                  <a:pt x="2688" y="1349"/>
                  <a:pt x="2687" y="1350"/>
                </a:cubicBezTo>
                <a:cubicBezTo>
                  <a:pt x="2684" y="1351"/>
                  <a:pt x="2686" y="1343"/>
                  <a:pt x="2686" y="1343"/>
                </a:cubicBezTo>
                <a:cubicBezTo>
                  <a:pt x="2686" y="1340"/>
                  <a:pt x="2685" y="1337"/>
                  <a:pt x="2685" y="1334"/>
                </a:cubicBezTo>
                <a:cubicBezTo>
                  <a:pt x="2685" y="1333"/>
                  <a:pt x="2685" y="1331"/>
                  <a:pt x="2685" y="1330"/>
                </a:cubicBezTo>
                <a:cubicBezTo>
                  <a:pt x="2685" y="1329"/>
                  <a:pt x="2684" y="1327"/>
                  <a:pt x="2684" y="1326"/>
                </a:cubicBezTo>
                <a:cubicBezTo>
                  <a:pt x="2684" y="1324"/>
                  <a:pt x="2684" y="1323"/>
                  <a:pt x="2683" y="1322"/>
                </a:cubicBezTo>
                <a:cubicBezTo>
                  <a:pt x="2682" y="1321"/>
                  <a:pt x="2682" y="1320"/>
                  <a:pt x="2681" y="1318"/>
                </a:cubicBezTo>
                <a:cubicBezTo>
                  <a:pt x="2680" y="1317"/>
                  <a:pt x="2680" y="1316"/>
                  <a:pt x="2679" y="1315"/>
                </a:cubicBezTo>
                <a:cubicBezTo>
                  <a:pt x="2678" y="1314"/>
                  <a:pt x="2677" y="1313"/>
                  <a:pt x="2677" y="1312"/>
                </a:cubicBezTo>
                <a:cubicBezTo>
                  <a:pt x="2676" y="1311"/>
                  <a:pt x="2676" y="1310"/>
                  <a:pt x="2676" y="1310"/>
                </a:cubicBezTo>
                <a:cubicBezTo>
                  <a:pt x="2676" y="1309"/>
                  <a:pt x="2675" y="1308"/>
                  <a:pt x="2674" y="1307"/>
                </a:cubicBezTo>
                <a:cubicBezTo>
                  <a:pt x="2674" y="1306"/>
                  <a:pt x="2673" y="1305"/>
                  <a:pt x="2672" y="1304"/>
                </a:cubicBezTo>
                <a:cubicBezTo>
                  <a:pt x="2672" y="1303"/>
                  <a:pt x="2671" y="1303"/>
                  <a:pt x="2670" y="1301"/>
                </a:cubicBezTo>
                <a:cubicBezTo>
                  <a:pt x="2670" y="1300"/>
                  <a:pt x="2670" y="1299"/>
                  <a:pt x="2669" y="1298"/>
                </a:cubicBezTo>
                <a:cubicBezTo>
                  <a:pt x="2669" y="1297"/>
                  <a:pt x="2668" y="1297"/>
                  <a:pt x="2668" y="1296"/>
                </a:cubicBezTo>
                <a:cubicBezTo>
                  <a:pt x="2667" y="1295"/>
                  <a:pt x="2666" y="1293"/>
                  <a:pt x="2665" y="1292"/>
                </a:cubicBezTo>
                <a:cubicBezTo>
                  <a:pt x="2664" y="1290"/>
                  <a:pt x="2663" y="1290"/>
                  <a:pt x="2662" y="1289"/>
                </a:cubicBezTo>
                <a:cubicBezTo>
                  <a:pt x="2660" y="1287"/>
                  <a:pt x="2659" y="1284"/>
                  <a:pt x="2657" y="1283"/>
                </a:cubicBezTo>
                <a:cubicBezTo>
                  <a:pt x="2655" y="1281"/>
                  <a:pt x="2653" y="1279"/>
                  <a:pt x="2650" y="1278"/>
                </a:cubicBezTo>
                <a:cubicBezTo>
                  <a:pt x="2650" y="1278"/>
                  <a:pt x="2649" y="1278"/>
                  <a:pt x="2648" y="1278"/>
                </a:cubicBezTo>
                <a:cubicBezTo>
                  <a:pt x="2647" y="1278"/>
                  <a:pt x="2647" y="1278"/>
                  <a:pt x="2646" y="1278"/>
                </a:cubicBezTo>
                <a:cubicBezTo>
                  <a:pt x="2646" y="1277"/>
                  <a:pt x="2645" y="1278"/>
                  <a:pt x="2645" y="1277"/>
                </a:cubicBezTo>
                <a:cubicBezTo>
                  <a:pt x="2645" y="1276"/>
                  <a:pt x="2646" y="1275"/>
                  <a:pt x="2646" y="1275"/>
                </a:cubicBezTo>
                <a:cubicBezTo>
                  <a:pt x="2647" y="1272"/>
                  <a:pt x="2648" y="1276"/>
                  <a:pt x="2648" y="1276"/>
                </a:cubicBezTo>
                <a:cubicBezTo>
                  <a:pt x="2650" y="1275"/>
                  <a:pt x="2648" y="1274"/>
                  <a:pt x="2648" y="1273"/>
                </a:cubicBezTo>
                <a:cubicBezTo>
                  <a:pt x="2648" y="1271"/>
                  <a:pt x="2650" y="1270"/>
                  <a:pt x="2649" y="1269"/>
                </a:cubicBezTo>
                <a:cubicBezTo>
                  <a:pt x="2649" y="1268"/>
                  <a:pt x="2648" y="1267"/>
                  <a:pt x="2649" y="1265"/>
                </a:cubicBezTo>
                <a:cubicBezTo>
                  <a:pt x="2650" y="1264"/>
                  <a:pt x="2651" y="1264"/>
                  <a:pt x="2652" y="1264"/>
                </a:cubicBezTo>
                <a:cubicBezTo>
                  <a:pt x="2653" y="1263"/>
                  <a:pt x="2654" y="1262"/>
                  <a:pt x="2654" y="1262"/>
                </a:cubicBezTo>
                <a:cubicBezTo>
                  <a:pt x="2655" y="1262"/>
                  <a:pt x="2656" y="1262"/>
                  <a:pt x="2657" y="1261"/>
                </a:cubicBezTo>
                <a:cubicBezTo>
                  <a:pt x="2658" y="1261"/>
                  <a:pt x="2660" y="1261"/>
                  <a:pt x="2661" y="1261"/>
                </a:cubicBezTo>
                <a:cubicBezTo>
                  <a:pt x="2664" y="1260"/>
                  <a:pt x="2666" y="1257"/>
                  <a:pt x="2669" y="1256"/>
                </a:cubicBezTo>
                <a:cubicBezTo>
                  <a:pt x="2671" y="1254"/>
                  <a:pt x="2673" y="1253"/>
                  <a:pt x="2675" y="1251"/>
                </a:cubicBezTo>
                <a:cubicBezTo>
                  <a:pt x="2676" y="1250"/>
                  <a:pt x="2677" y="1249"/>
                  <a:pt x="2679" y="1248"/>
                </a:cubicBezTo>
                <a:cubicBezTo>
                  <a:pt x="2681" y="1246"/>
                  <a:pt x="2683" y="1245"/>
                  <a:pt x="2685" y="1244"/>
                </a:cubicBezTo>
                <a:cubicBezTo>
                  <a:pt x="2687" y="1243"/>
                  <a:pt x="2688" y="1242"/>
                  <a:pt x="2689" y="1242"/>
                </a:cubicBezTo>
                <a:cubicBezTo>
                  <a:pt x="2690" y="1241"/>
                  <a:pt x="2691" y="1240"/>
                  <a:pt x="2692" y="1239"/>
                </a:cubicBezTo>
                <a:cubicBezTo>
                  <a:pt x="2693" y="1238"/>
                  <a:pt x="2692" y="1236"/>
                  <a:pt x="2692" y="1235"/>
                </a:cubicBezTo>
                <a:cubicBezTo>
                  <a:pt x="2691" y="1234"/>
                  <a:pt x="2691" y="1232"/>
                  <a:pt x="2692" y="1231"/>
                </a:cubicBezTo>
                <a:cubicBezTo>
                  <a:pt x="2692" y="1230"/>
                  <a:pt x="2693" y="1229"/>
                  <a:pt x="2693" y="1228"/>
                </a:cubicBezTo>
                <a:cubicBezTo>
                  <a:pt x="2693" y="1227"/>
                  <a:pt x="2693" y="1226"/>
                  <a:pt x="2693" y="1225"/>
                </a:cubicBezTo>
                <a:cubicBezTo>
                  <a:pt x="2693" y="1223"/>
                  <a:pt x="2694" y="1223"/>
                  <a:pt x="2694" y="1221"/>
                </a:cubicBezTo>
                <a:cubicBezTo>
                  <a:pt x="2694" y="1220"/>
                  <a:pt x="2694" y="1218"/>
                  <a:pt x="2695" y="1217"/>
                </a:cubicBezTo>
                <a:cubicBezTo>
                  <a:pt x="2696" y="1216"/>
                  <a:pt x="2697" y="1215"/>
                  <a:pt x="2698" y="1214"/>
                </a:cubicBezTo>
                <a:cubicBezTo>
                  <a:pt x="2698" y="1212"/>
                  <a:pt x="2699" y="1211"/>
                  <a:pt x="2700" y="1210"/>
                </a:cubicBezTo>
                <a:cubicBezTo>
                  <a:pt x="2701" y="1209"/>
                  <a:pt x="2703" y="1208"/>
                  <a:pt x="2704" y="1207"/>
                </a:cubicBezTo>
                <a:cubicBezTo>
                  <a:pt x="2705" y="1206"/>
                  <a:pt x="2706" y="1205"/>
                  <a:pt x="2707" y="1205"/>
                </a:cubicBezTo>
                <a:cubicBezTo>
                  <a:pt x="2708" y="1205"/>
                  <a:pt x="2709" y="1205"/>
                  <a:pt x="2710" y="1205"/>
                </a:cubicBezTo>
                <a:cubicBezTo>
                  <a:pt x="2710" y="1206"/>
                  <a:pt x="2710" y="1206"/>
                  <a:pt x="2711" y="1206"/>
                </a:cubicBezTo>
                <a:cubicBezTo>
                  <a:pt x="2712" y="1206"/>
                  <a:pt x="2712" y="1206"/>
                  <a:pt x="2712" y="1205"/>
                </a:cubicBezTo>
                <a:cubicBezTo>
                  <a:pt x="2713" y="1204"/>
                  <a:pt x="2713" y="1204"/>
                  <a:pt x="2713" y="1203"/>
                </a:cubicBezTo>
                <a:cubicBezTo>
                  <a:pt x="2714" y="1202"/>
                  <a:pt x="2714" y="1201"/>
                  <a:pt x="2713" y="1200"/>
                </a:cubicBezTo>
                <a:cubicBezTo>
                  <a:pt x="2713" y="1199"/>
                  <a:pt x="2713" y="1197"/>
                  <a:pt x="2714" y="1198"/>
                </a:cubicBezTo>
                <a:cubicBezTo>
                  <a:pt x="2714" y="1198"/>
                  <a:pt x="2714" y="1199"/>
                  <a:pt x="2715" y="1199"/>
                </a:cubicBezTo>
                <a:cubicBezTo>
                  <a:pt x="2716" y="1199"/>
                  <a:pt x="2716" y="1198"/>
                  <a:pt x="2716" y="1198"/>
                </a:cubicBezTo>
                <a:cubicBezTo>
                  <a:pt x="2717" y="1197"/>
                  <a:pt x="2719" y="1198"/>
                  <a:pt x="2719" y="1198"/>
                </a:cubicBezTo>
                <a:cubicBezTo>
                  <a:pt x="2720" y="1199"/>
                  <a:pt x="2720" y="1200"/>
                  <a:pt x="2721" y="1199"/>
                </a:cubicBezTo>
                <a:cubicBezTo>
                  <a:pt x="2722" y="1199"/>
                  <a:pt x="2722" y="1198"/>
                  <a:pt x="2722" y="1197"/>
                </a:cubicBezTo>
                <a:cubicBezTo>
                  <a:pt x="2722" y="1196"/>
                  <a:pt x="2724" y="1195"/>
                  <a:pt x="2725" y="1194"/>
                </a:cubicBezTo>
                <a:cubicBezTo>
                  <a:pt x="2725" y="1193"/>
                  <a:pt x="2725" y="1192"/>
                  <a:pt x="2726" y="1191"/>
                </a:cubicBezTo>
                <a:cubicBezTo>
                  <a:pt x="2727" y="1190"/>
                  <a:pt x="2728" y="1189"/>
                  <a:pt x="2729" y="1188"/>
                </a:cubicBezTo>
                <a:cubicBezTo>
                  <a:pt x="2729" y="1187"/>
                  <a:pt x="2729" y="1185"/>
                  <a:pt x="2730" y="1184"/>
                </a:cubicBezTo>
                <a:cubicBezTo>
                  <a:pt x="2731" y="1184"/>
                  <a:pt x="2732" y="1183"/>
                  <a:pt x="2732" y="1183"/>
                </a:cubicBezTo>
                <a:cubicBezTo>
                  <a:pt x="2733" y="1182"/>
                  <a:pt x="2733" y="1182"/>
                  <a:pt x="2734" y="1182"/>
                </a:cubicBezTo>
                <a:cubicBezTo>
                  <a:pt x="2734" y="1182"/>
                  <a:pt x="2735" y="1181"/>
                  <a:pt x="2735" y="1181"/>
                </a:cubicBezTo>
                <a:cubicBezTo>
                  <a:pt x="2736" y="1181"/>
                  <a:pt x="2737" y="1182"/>
                  <a:pt x="2736" y="1183"/>
                </a:cubicBezTo>
                <a:cubicBezTo>
                  <a:pt x="2736" y="1183"/>
                  <a:pt x="2735" y="1184"/>
                  <a:pt x="2735" y="1184"/>
                </a:cubicBezTo>
                <a:cubicBezTo>
                  <a:pt x="2735" y="1185"/>
                  <a:pt x="2734" y="1185"/>
                  <a:pt x="2734" y="1186"/>
                </a:cubicBezTo>
                <a:cubicBezTo>
                  <a:pt x="2733" y="1186"/>
                  <a:pt x="2732" y="1186"/>
                  <a:pt x="2733" y="1187"/>
                </a:cubicBezTo>
                <a:cubicBezTo>
                  <a:pt x="2734" y="1188"/>
                  <a:pt x="2735" y="1187"/>
                  <a:pt x="2735" y="1187"/>
                </a:cubicBezTo>
                <a:cubicBezTo>
                  <a:pt x="2737" y="1187"/>
                  <a:pt x="2738" y="1187"/>
                  <a:pt x="2739" y="1185"/>
                </a:cubicBezTo>
                <a:cubicBezTo>
                  <a:pt x="2740" y="1185"/>
                  <a:pt x="2741" y="1183"/>
                  <a:pt x="2742" y="1183"/>
                </a:cubicBezTo>
                <a:cubicBezTo>
                  <a:pt x="2742" y="1184"/>
                  <a:pt x="2742" y="1185"/>
                  <a:pt x="2742" y="1186"/>
                </a:cubicBezTo>
                <a:cubicBezTo>
                  <a:pt x="2741" y="1187"/>
                  <a:pt x="2741" y="1188"/>
                  <a:pt x="2741" y="1189"/>
                </a:cubicBezTo>
                <a:cubicBezTo>
                  <a:pt x="2741" y="1190"/>
                  <a:pt x="2742" y="1190"/>
                  <a:pt x="2742" y="1191"/>
                </a:cubicBezTo>
                <a:cubicBezTo>
                  <a:pt x="2742" y="1192"/>
                  <a:pt x="2742" y="1193"/>
                  <a:pt x="2743" y="1193"/>
                </a:cubicBezTo>
                <a:cubicBezTo>
                  <a:pt x="2744" y="1192"/>
                  <a:pt x="2744" y="1190"/>
                  <a:pt x="2745" y="1192"/>
                </a:cubicBezTo>
                <a:cubicBezTo>
                  <a:pt x="2746" y="1193"/>
                  <a:pt x="2747" y="1194"/>
                  <a:pt x="2748" y="1193"/>
                </a:cubicBezTo>
                <a:cubicBezTo>
                  <a:pt x="2749" y="1192"/>
                  <a:pt x="2750" y="1191"/>
                  <a:pt x="2752" y="1192"/>
                </a:cubicBezTo>
                <a:cubicBezTo>
                  <a:pt x="2752" y="1192"/>
                  <a:pt x="2753" y="1193"/>
                  <a:pt x="2753" y="1193"/>
                </a:cubicBezTo>
                <a:cubicBezTo>
                  <a:pt x="2754" y="1193"/>
                  <a:pt x="2754" y="1193"/>
                  <a:pt x="2755" y="1194"/>
                </a:cubicBezTo>
                <a:cubicBezTo>
                  <a:pt x="2755" y="1194"/>
                  <a:pt x="2755" y="1195"/>
                  <a:pt x="2756" y="1196"/>
                </a:cubicBezTo>
                <a:cubicBezTo>
                  <a:pt x="2756" y="1196"/>
                  <a:pt x="2757" y="1196"/>
                  <a:pt x="2757" y="1196"/>
                </a:cubicBezTo>
                <a:cubicBezTo>
                  <a:pt x="2757" y="1196"/>
                  <a:pt x="2757" y="1197"/>
                  <a:pt x="2758" y="1197"/>
                </a:cubicBezTo>
                <a:cubicBezTo>
                  <a:pt x="2758" y="1197"/>
                  <a:pt x="2759" y="1197"/>
                  <a:pt x="2759" y="1197"/>
                </a:cubicBezTo>
                <a:cubicBezTo>
                  <a:pt x="2761" y="1196"/>
                  <a:pt x="2761" y="1195"/>
                  <a:pt x="2763" y="1194"/>
                </a:cubicBezTo>
                <a:cubicBezTo>
                  <a:pt x="2764" y="1194"/>
                  <a:pt x="2766" y="1194"/>
                  <a:pt x="2767" y="1194"/>
                </a:cubicBezTo>
                <a:cubicBezTo>
                  <a:pt x="2769" y="1194"/>
                  <a:pt x="2770" y="1193"/>
                  <a:pt x="2772" y="1193"/>
                </a:cubicBezTo>
                <a:cubicBezTo>
                  <a:pt x="2773" y="1192"/>
                  <a:pt x="2773" y="1192"/>
                  <a:pt x="2774" y="1191"/>
                </a:cubicBezTo>
                <a:cubicBezTo>
                  <a:pt x="2777" y="1190"/>
                  <a:pt x="2779" y="1190"/>
                  <a:pt x="2781" y="1188"/>
                </a:cubicBezTo>
                <a:cubicBezTo>
                  <a:pt x="2783" y="1187"/>
                  <a:pt x="2784" y="1186"/>
                  <a:pt x="2786" y="1185"/>
                </a:cubicBezTo>
                <a:cubicBezTo>
                  <a:pt x="2787" y="1184"/>
                  <a:pt x="2788" y="1184"/>
                  <a:pt x="2788" y="1183"/>
                </a:cubicBezTo>
                <a:cubicBezTo>
                  <a:pt x="2789" y="1183"/>
                  <a:pt x="2790" y="1182"/>
                  <a:pt x="2791" y="1182"/>
                </a:cubicBezTo>
                <a:cubicBezTo>
                  <a:pt x="2792" y="1181"/>
                  <a:pt x="2793" y="1181"/>
                  <a:pt x="2793" y="1181"/>
                </a:cubicBezTo>
                <a:cubicBezTo>
                  <a:pt x="2795" y="1180"/>
                  <a:pt x="2796" y="1179"/>
                  <a:pt x="2798" y="1178"/>
                </a:cubicBezTo>
                <a:cubicBezTo>
                  <a:pt x="2799" y="1177"/>
                  <a:pt x="2800" y="1175"/>
                  <a:pt x="2801" y="1174"/>
                </a:cubicBezTo>
                <a:cubicBezTo>
                  <a:pt x="2803" y="1173"/>
                  <a:pt x="2804" y="1171"/>
                  <a:pt x="2805" y="1169"/>
                </a:cubicBezTo>
                <a:cubicBezTo>
                  <a:pt x="2806" y="1167"/>
                  <a:pt x="2807" y="1165"/>
                  <a:pt x="2809" y="1162"/>
                </a:cubicBezTo>
                <a:cubicBezTo>
                  <a:pt x="2809" y="1162"/>
                  <a:pt x="2809" y="1161"/>
                  <a:pt x="2810" y="1160"/>
                </a:cubicBezTo>
                <a:cubicBezTo>
                  <a:pt x="2811" y="1159"/>
                  <a:pt x="2812" y="1158"/>
                  <a:pt x="2813" y="1157"/>
                </a:cubicBezTo>
                <a:cubicBezTo>
                  <a:pt x="2815" y="1155"/>
                  <a:pt x="2817" y="1154"/>
                  <a:pt x="2819" y="1152"/>
                </a:cubicBezTo>
                <a:cubicBezTo>
                  <a:pt x="2821" y="1151"/>
                  <a:pt x="2822" y="1149"/>
                  <a:pt x="2823" y="1147"/>
                </a:cubicBezTo>
                <a:cubicBezTo>
                  <a:pt x="2824" y="1145"/>
                  <a:pt x="2825" y="1144"/>
                  <a:pt x="2827" y="1142"/>
                </a:cubicBezTo>
                <a:cubicBezTo>
                  <a:pt x="2830" y="1139"/>
                  <a:pt x="2834" y="1135"/>
                  <a:pt x="2837" y="1132"/>
                </a:cubicBezTo>
                <a:cubicBezTo>
                  <a:pt x="2839" y="1130"/>
                  <a:pt x="2841" y="1128"/>
                  <a:pt x="2843" y="1126"/>
                </a:cubicBezTo>
                <a:cubicBezTo>
                  <a:pt x="2844" y="1125"/>
                  <a:pt x="2845" y="1124"/>
                  <a:pt x="2846" y="1123"/>
                </a:cubicBezTo>
                <a:cubicBezTo>
                  <a:pt x="2846" y="1123"/>
                  <a:pt x="2846" y="1123"/>
                  <a:pt x="2847" y="1122"/>
                </a:cubicBezTo>
                <a:cubicBezTo>
                  <a:pt x="2848" y="1121"/>
                  <a:pt x="2850" y="1119"/>
                  <a:pt x="2851" y="1117"/>
                </a:cubicBezTo>
                <a:cubicBezTo>
                  <a:pt x="2852" y="1116"/>
                  <a:pt x="2853" y="1115"/>
                  <a:pt x="2855" y="1114"/>
                </a:cubicBezTo>
                <a:cubicBezTo>
                  <a:pt x="2856" y="1112"/>
                  <a:pt x="2857" y="1111"/>
                  <a:pt x="2859" y="1109"/>
                </a:cubicBezTo>
                <a:cubicBezTo>
                  <a:pt x="2859" y="1108"/>
                  <a:pt x="2860" y="1106"/>
                  <a:pt x="2861" y="1105"/>
                </a:cubicBezTo>
                <a:cubicBezTo>
                  <a:pt x="2862" y="1103"/>
                  <a:pt x="2863" y="1102"/>
                  <a:pt x="2864" y="1100"/>
                </a:cubicBezTo>
                <a:cubicBezTo>
                  <a:pt x="2864" y="1099"/>
                  <a:pt x="2864" y="1098"/>
                  <a:pt x="2865" y="1096"/>
                </a:cubicBezTo>
                <a:cubicBezTo>
                  <a:pt x="2865" y="1095"/>
                  <a:pt x="2865" y="1093"/>
                  <a:pt x="2865" y="1092"/>
                </a:cubicBezTo>
                <a:cubicBezTo>
                  <a:pt x="2867" y="1089"/>
                  <a:pt x="2870" y="1088"/>
                  <a:pt x="2872" y="1085"/>
                </a:cubicBezTo>
                <a:cubicBezTo>
                  <a:pt x="2872" y="1084"/>
                  <a:pt x="2873" y="1083"/>
                  <a:pt x="2874" y="1082"/>
                </a:cubicBezTo>
                <a:cubicBezTo>
                  <a:pt x="2876" y="1080"/>
                  <a:pt x="2877" y="1079"/>
                  <a:pt x="2878" y="1077"/>
                </a:cubicBezTo>
                <a:cubicBezTo>
                  <a:pt x="2880" y="1073"/>
                  <a:pt x="2881" y="1070"/>
                  <a:pt x="2885" y="1068"/>
                </a:cubicBezTo>
                <a:cubicBezTo>
                  <a:pt x="2886" y="1067"/>
                  <a:pt x="2888" y="1065"/>
                  <a:pt x="2889" y="1064"/>
                </a:cubicBezTo>
                <a:cubicBezTo>
                  <a:pt x="2890" y="1063"/>
                  <a:pt x="2892" y="1061"/>
                  <a:pt x="2893" y="1060"/>
                </a:cubicBezTo>
                <a:cubicBezTo>
                  <a:pt x="2894" y="1058"/>
                  <a:pt x="2895" y="1057"/>
                  <a:pt x="2896" y="1055"/>
                </a:cubicBezTo>
                <a:cubicBezTo>
                  <a:pt x="2897" y="1054"/>
                  <a:pt x="2897" y="1052"/>
                  <a:pt x="2898" y="1051"/>
                </a:cubicBezTo>
                <a:cubicBezTo>
                  <a:pt x="2898" y="1049"/>
                  <a:pt x="2899" y="1048"/>
                  <a:pt x="2900" y="1047"/>
                </a:cubicBezTo>
                <a:cubicBezTo>
                  <a:pt x="2901" y="1046"/>
                  <a:pt x="2901" y="1045"/>
                  <a:pt x="2901" y="1043"/>
                </a:cubicBezTo>
                <a:cubicBezTo>
                  <a:pt x="2901" y="1043"/>
                  <a:pt x="2902" y="1041"/>
                  <a:pt x="2901" y="1041"/>
                </a:cubicBezTo>
                <a:cubicBezTo>
                  <a:pt x="2901" y="1040"/>
                  <a:pt x="2901" y="1041"/>
                  <a:pt x="2900" y="1041"/>
                </a:cubicBezTo>
                <a:cubicBezTo>
                  <a:pt x="2900" y="1041"/>
                  <a:pt x="2900" y="1041"/>
                  <a:pt x="2900" y="1041"/>
                </a:cubicBezTo>
                <a:cubicBezTo>
                  <a:pt x="2899" y="1040"/>
                  <a:pt x="2900" y="1039"/>
                  <a:pt x="2900" y="1039"/>
                </a:cubicBezTo>
                <a:cubicBezTo>
                  <a:pt x="2900" y="1039"/>
                  <a:pt x="2901" y="1038"/>
                  <a:pt x="2901" y="1037"/>
                </a:cubicBezTo>
                <a:cubicBezTo>
                  <a:pt x="2901" y="1037"/>
                  <a:pt x="2901" y="1036"/>
                  <a:pt x="2902" y="1035"/>
                </a:cubicBezTo>
                <a:cubicBezTo>
                  <a:pt x="2902" y="1034"/>
                  <a:pt x="2903" y="1033"/>
                  <a:pt x="2904" y="1032"/>
                </a:cubicBezTo>
                <a:cubicBezTo>
                  <a:pt x="2904" y="1031"/>
                  <a:pt x="2904" y="1031"/>
                  <a:pt x="2904" y="1030"/>
                </a:cubicBezTo>
                <a:cubicBezTo>
                  <a:pt x="2904" y="1029"/>
                  <a:pt x="2905" y="1028"/>
                  <a:pt x="2905" y="1028"/>
                </a:cubicBezTo>
                <a:cubicBezTo>
                  <a:pt x="2905" y="1026"/>
                  <a:pt x="2905" y="1025"/>
                  <a:pt x="2905" y="1023"/>
                </a:cubicBezTo>
                <a:cubicBezTo>
                  <a:pt x="2905" y="1022"/>
                  <a:pt x="2904" y="1021"/>
                  <a:pt x="2903" y="1020"/>
                </a:cubicBezTo>
                <a:cubicBezTo>
                  <a:pt x="2902" y="1019"/>
                  <a:pt x="2903" y="1018"/>
                  <a:pt x="2903" y="1017"/>
                </a:cubicBezTo>
                <a:cubicBezTo>
                  <a:pt x="2904" y="1016"/>
                  <a:pt x="2905" y="1015"/>
                  <a:pt x="2906" y="1015"/>
                </a:cubicBezTo>
                <a:cubicBezTo>
                  <a:pt x="2906" y="1014"/>
                  <a:pt x="2908" y="1014"/>
                  <a:pt x="2907" y="1013"/>
                </a:cubicBezTo>
                <a:cubicBezTo>
                  <a:pt x="2906" y="1013"/>
                  <a:pt x="2906" y="1013"/>
                  <a:pt x="2905" y="1012"/>
                </a:cubicBezTo>
                <a:cubicBezTo>
                  <a:pt x="2905" y="1012"/>
                  <a:pt x="2905" y="1011"/>
                  <a:pt x="2905" y="1010"/>
                </a:cubicBezTo>
                <a:cubicBezTo>
                  <a:pt x="2905" y="1008"/>
                  <a:pt x="2905" y="1006"/>
                  <a:pt x="2904" y="1004"/>
                </a:cubicBezTo>
                <a:cubicBezTo>
                  <a:pt x="2904" y="1002"/>
                  <a:pt x="2904" y="1001"/>
                  <a:pt x="2904" y="1000"/>
                </a:cubicBezTo>
                <a:cubicBezTo>
                  <a:pt x="2904" y="998"/>
                  <a:pt x="2905" y="996"/>
                  <a:pt x="2905" y="994"/>
                </a:cubicBezTo>
                <a:cubicBezTo>
                  <a:pt x="2906" y="993"/>
                  <a:pt x="2907" y="991"/>
                  <a:pt x="2907" y="989"/>
                </a:cubicBezTo>
                <a:cubicBezTo>
                  <a:pt x="2908" y="988"/>
                  <a:pt x="2908" y="988"/>
                  <a:pt x="2907" y="987"/>
                </a:cubicBezTo>
                <a:cubicBezTo>
                  <a:pt x="2907" y="985"/>
                  <a:pt x="2907" y="983"/>
                  <a:pt x="2908" y="982"/>
                </a:cubicBezTo>
                <a:cubicBezTo>
                  <a:pt x="2909" y="981"/>
                  <a:pt x="2910" y="981"/>
                  <a:pt x="2911" y="980"/>
                </a:cubicBezTo>
                <a:cubicBezTo>
                  <a:pt x="2913" y="978"/>
                  <a:pt x="2910" y="978"/>
                  <a:pt x="2911" y="976"/>
                </a:cubicBezTo>
                <a:cubicBezTo>
                  <a:pt x="2911" y="975"/>
                  <a:pt x="2913" y="974"/>
                  <a:pt x="2914" y="973"/>
                </a:cubicBezTo>
                <a:cubicBezTo>
                  <a:pt x="2915" y="971"/>
                  <a:pt x="2916" y="970"/>
                  <a:pt x="2917" y="969"/>
                </a:cubicBezTo>
                <a:cubicBezTo>
                  <a:pt x="2919" y="968"/>
                  <a:pt x="2920" y="967"/>
                  <a:pt x="2922" y="966"/>
                </a:cubicBezTo>
                <a:cubicBezTo>
                  <a:pt x="2923" y="965"/>
                  <a:pt x="2922" y="964"/>
                  <a:pt x="2921" y="963"/>
                </a:cubicBezTo>
                <a:cubicBezTo>
                  <a:pt x="2920" y="962"/>
                  <a:pt x="2920" y="962"/>
                  <a:pt x="2921" y="961"/>
                </a:cubicBezTo>
                <a:cubicBezTo>
                  <a:pt x="2921" y="960"/>
                  <a:pt x="2923" y="960"/>
                  <a:pt x="2923" y="959"/>
                </a:cubicBezTo>
                <a:cubicBezTo>
                  <a:pt x="2924" y="958"/>
                  <a:pt x="2924" y="958"/>
                  <a:pt x="2923" y="957"/>
                </a:cubicBezTo>
                <a:cubicBezTo>
                  <a:pt x="2922" y="957"/>
                  <a:pt x="2921" y="958"/>
                  <a:pt x="2921" y="957"/>
                </a:cubicBezTo>
                <a:cubicBezTo>
                  <a:pt x="2920" y="957"/>
                  <a:pt x="2920" y="956"/>
                  <a:pt x="2920" y="956"/>
                </a:cubicBezTo>
                <a:cubicBezTo>
                  <a:pt x="2918" y="955"/>
                  <a:pt x="2917" y="955"/>
                  <a:pt x="2917" y="953"/>
                </a:cubicBezTo>
                <a:cubicBezTo>
                  <a:pt x="2917" y="952"/>
                  <a:pt x="2916" y="951"/>
                  <a:pt x="2917" y="951"/>
                </a:cubicBezTo>
                <a:cubicBezTo>
                  <a:pt x="2917" y="950"/>
                  <a:pt x="2918" y="951"/>
                  <a:pt x="2919" y="950"/>
                </a:cubicBezTo>
                <a:cubicBezTo>
                  <a:pt x="2919" y="949"/>
                  <a:pt x="2918" y="949"/>
                  <a:pt x="2918" y="948"/>
                </a:cubicBezTo>
                <a:cubicBezTo>
                  <a:pt x="2918" y="947"/>
                  <a:pt x="2919" y="946"/>
                  <a:pt x="2919" y="945"/>
                </a:cubicBezTo>
                <a:cubicBezTo>
                  <a:pt x="2919" y="944"/>
                  <a:pt x="2919" y="943"/>
                  <a:pt x="2919" y="942"/>
                </a:cubicBezTo>
                <a:cubicBezTo>
                  <a:pt x="2918" y="941"/>
                  <a:pt x="2918" y="940"/>
                  <a:pt x="2917" y="940"/>
                </a:cubicBezTo>
                <a:cubicBezTo>
                  <a:pt x="2916" y="940"/>
                  <a:pt x="2916" y="940"/>
                  <a:pt x="2915" y="940"/>
                </a:cubicBezTo>
                <a:cubicBezTo>
                  <a:pt x="2914" y="939"/>
                  <a:pt x="2912" y="938"/>
                  <a:pt x="2912" y="936"/>
                </a:cubicBezTo>
                <a:cubicBezTo>
                  <a:pt x="2913" y="934"/>
                  <a:pt x="2914" y="937"/>
                  <a:pt x="2915" y="937"/>
                </a:cubicBezTo>
                <a:cubicBezTo>
                  <a:pt x="2916" y="937"/>
                  <a:pt x="2916" y="937"/>
                  <a:pt x="2917" y="937"/>
                </a:cubicBezTo>
                <a:cubicBezTo>
                  <a:pt x="2918" y="937"/>
                  <a:pt x="2918" y="938"/>
                  <a:pt x="2918" y="938"/>
                </a:cubicBezTo>
                <a:cubicBezTo>
                  <a:pt x="2919" y="937"/>
                  <a:pt x="2919" y="936"/>
                  <a:pt x="2919" y="936"/>
                </a:cubicBezTo>
                <a:cubicBezTo>
                  <a:pt x="2920" y="935"/>
                  <a:pt x="2920" y="935"/>
                  <a:pt x="2921" y="935"/>
                </a:cubicBezTo>
                <a:cubicBezTo>
                  <a:pt x="2922" y="934"/>
                  <a:pt x="2922" y="932"/>
                  <a:pt x="2922" y="931"/>
                </a:cubicBezTo>
                <a:cubicBezTo>
                  <a:pt x="2921" y="930"/>
                  <a:pt x="2921" y="929"/>
                  <a:pt x="2920" y="928"/>
                </a:cubicBezTo>
                <a:cubicBezTo>
                  <a:pt x="2919" y="927"/>
                  <a:pt x="2918" y="926"/>
                  <a:pt x="2917" y="925"/>
                </a:cubicBezTo>
                <a:cubicBezTo>
                  <a:pt x="2915" y="925"/>
                  <a:pt x="2913" y="925"/>
                  <a:pt x="2912" y="924"/>
                </a:cubicBezTo>
                <a:cubicBezTo>
                  <a:pt x="2911" y="923"/>
                  <a:pt x="2910" y="922"/>
                  <a:pt x="2909" y="921"/>
                </a:cubicBezTo>
                <a:cubicBezTo>
                  <a:pt x="2908" y="920"/>
                  <a:pt x="2906" y="920"/>
                  <a:pt x="2905" y="919"/>
                </a:cubicBezTo>
                <a:cubicBezTo>
                  <a:pt x="2905" y="918"/>
                  <a:pt x="2904" y="918"/>
                  <a:pt x="2904" y="917"/>
                </a:cubicBezTo>
                <a:cubicBezTo>
                  <a:pt x="2903" y="917"/>
                  <a:pt x="2902" y="916"/>
                  <a:pt x="2902" y="916"/>
                </a:cubicBezTo>
                <a:cubicBezTo>
                  <a:pt x="2901" y="915"/>
                  <a:pt x="2900" y="914"/>
                  <a:pt x="2899" y="913"/>
                </a:cubicBezTo>
                <a:cubicBezTo>
                  <a:pt x="2897" y="912"/>
                  <a:pt x="2896" y="910"/>
                  <a:pt x="2896" y="909"/>
                </a:cubicBezTo>
                <a:cubicBezTo>
                  <a:pt x="2895" y="907"/>
                  <a:pt x="2894" y="906"/>
                  <a:pt x="2893" y="905"/>
                </a:cubicBezTo>
                <a:cubicBezTo>
                  <a:pt x="2892" y="904"/>
                  <a:pt x="2891" y="903"/>
                  <a:pt x="2890" y="902"/>
                </a:cubicBezTo>
                <a:cubicBezTo>
                  <a:pt x="2888" y="902"/>
                  <a:pt x="2886" y="902"/>
                  <a:pt x="2885" y="902"/>
                </a:cubicBezTo>
                <a:cubicBezTo>
                  <a:pt x="2882" y="902"/>
                  <a:pt x="2879" y="903"/>
                  <a:pt x="2875" y="903"/>
                </a:cubicBezTo>
                <a:cubicBezTo>
                  <a:pt x="2874" y="903"/>
                  <a:pt x="2873" y="903"/>
                  <a:pt x="2872" y="903"/>
                </a:cubicBezTo>
                <a:cubicBezTo>
                  <a:pt x="2871" y="902"/>
                  <a:pt x="2869" y="902"/>
                  <a:pt x="2868" y="903"/>
                </a:cubicBezTo>
                <a:cubicBezTo>
                  <a:pt x="2867" y="903"/>
                  <a:pt x="2868" y="903"/>
                  <a:pt x="2869" y="904"/>
                </a:cubicBezTo>
                <a:cubicBezTo>
                  <a:pt x="2869" y="904"/>
                  <a:pt x="2869" y="905"/>
                  <a:pt x="2869" y="905"/>
                </a:cubicBezTo>
                <a:cubicBezTo>
                  <a:pt x="2869" y="906"/>
                  <a:pt x="2869" y="906"/>
                  <a:pt x="2868" y="907"/>
                </a:cubicBezTo>
                <a:cubicBezTo>
                  <a:pt x="2868" y="908"/>
                  <a:pt x="2867" y="908"/>
                  <a:pt x="2869" y="908"/>
                </a:cubicBezTo>
                <a:cubicBezTo>
                  <a:pt x="2869" y="908"/>
                  <a:pt x="2870" y="908"/>
                  <a:pt x="2870" y="909"/>
                </a:cubicBezTo>
                <a:cubicBezTo>
                  <a:pt x="2870" y="910"/>
                  <a:pt x="2868" y="912"/>
                  <a:pt x="2868" y="913"/>
                </a:cubicBezTo>
                <a:cubicBezTo>
                  <a:pt x="2868" y="914"/>
                  <a:pt x="2868" y="916"/>
                  <a:pt x="2867" y="917"/>
                </a:cubicBezTo>
                <a:cubicBezTo>
                  <a:pt x="2866" y="918"/>
                  <a:pt x="2866" y="919"/>
                  <a:pt x="2865" y="920"/>
                </a:cubicBezTo>
                <a:cubicBezTo>
                  <a:pt x="2865" y="921"/>
                  <a:pt x="2864" y="922"/>
                  <a:pt x="2863" y="923"/>
                </a:cubicBezTo>
                <a:cubicBezTo>
                  <a:pt x="2862" y="923"/>
                  <a:pt x="2861" y="923"/>
                  <a:pt x="2861" y="923"/>
                </a:cubicBezTo>
                <a:cubicBezTo>
                  <a:pt x="2860" y="923"/>
                  <a:pt x="2859" y="924"/>
                  <a:pt x="2859" y="924"/>
                </a:cubicBezTo>
                <a:cubicBezTo>
                  <a:pt x="2859" y="923"/>
                  <a:pt x="2860" y="923"/>
                  <a:pt x="2860" y="922"/>
                </a:cubicBezTo>
                <a:cubicBezTo>
                  <a:pt x="2861" y="922"/>
                  <a:pt x="2861" y="921"/>
                  <a:pt x="2861" y="921"/>
                </a:cubicBezTo>
                <a:cubicBezTo>
                  <a:pt x="2862" y="919"/>
                  <a:pt x="2863" y="919"/>
                  <a:pt x="2864" y="917"/>
                </a:cubicBezTo>
                <a:cubicBezTo>
                  <a:pt x="2864" y="917"/>
                  <a:pt x="2865" y="917"/>
                  <a:pt x="2865" y="916"/>
                </a:cubicBezTo>
                <a:cubicBezTo>
                  <a:pt x="2865" y="915"/>
                  <a:pt x="2866" y="915"/>
                  <a:pt x="2866" y="914"/>
                </a:cubicBezTo>
                <a:cubicBezTo>
                  <a:pt x="2866" y="913"/>
                  <a:pt x="2867" y="911"/>
                  <a:pt x="2866" y="910"/>
                </a:cubicBezTo>
                <a:cubicBezTo>
                  <a:pt x="2865" y="910"/>
                  <a:pt x="2863" y="912"/>
                  <a:pt x="2862" y="912"/>
                </a:cubicBezTo>
                <a:cubicBezTo>
                  <a:pt x="2862" y="913"/>
                  <a:pt x="2861" y="913"/>
                  <a:pt x="2860" y="914"/>
                </a:cubicBezTo>
                <a:cubicBezTo>
                  <a:pt x="2859" y="914"/>
                  <a:pt x="2859" y="915"/>
                  <a:pt x="2858" y="916"/>
                </a:cubicBezTo>
                <a:cubicBezTo>
                  <a:pt x="2857" y="917"/>
                  <a:pt x="2857" y="917"/>
                  <a:pt x="2856" y="918"/>
                </a:cubicBezTo>
                <a:cubicBezTo>
                  <a:pt x="2855" y="918"/>
                  <a:pt x="2855" y="919"/>
                  <a:pt x="2854" y="920"/>
                </a:cubicBezTo>
                <a:cubicBezTo>
                  <a:pt x="2854" y="920"/>
                  <a:pt x="2853" y="920"/>
                  <a:pt x="2853" y="921"/>
                </a:cubicBezTo>
                <a:cubicBezTo>
                  <a:pt x="2851" y="921"/>
                  <a:pt x="2850" y="921"/>
                  <a:pt x="2849" y="922"/>
                </a:cubicBezTo>
                <a:cubicBezTo>
                  <a:pt x="2847" y="922"/>
                  <a:pt x="2846" y="923"/>
                  <a:pt x="2845" y="923"/>
                </a:cubicBezTo>
                <a:cubicBezTo>
                  <a:pt x="2844" y="923"/>
                  <a:pt x="2843" y="922"/>
                  <a:pt x="2842" y="922"/>
                </a:cubicBezTo>
                <a:cubicBezTo>
                  <a:pt x="2841" y="922"/>
                  <a:pt x="2840" y="922"/>
                  <a:pt x="2839" y="922"/>
                </a:cubicBezTo>
                <a:cubicBezTo>
                  <a:pt x="2839" y="922"/>
                  <a:pt x="2839" y="922"/>
                  <a:pt x="2839" y="922"/>
                </a:cubicBezTo>
                <a:cubicBezTo>
                  <a:pt x="2840" y="921"/>
                  <a:pt x="2840" y="921"/>
                  <a:pt x="2841" y="921"/>
                </a:cubicBezTo>
                <a:cubicBezTo>
                  <a:pt x="2841" y="920"/>
                  <a:pt x="2841" y="919"/>
                  <a:pt x="2842" y="919"/>
                </a:cubicBezTo>
                <a:cubicBezTo>
                  <a:pt x="2843" y="918"/>
                  <a:pt x="2845" y="920"/>
                  <a:pt x="2846" y="918"/>
                </a:cubicBezTo>
                <a:cubicBezTo>
                  <a:pt x="2846" y="917"/>
                  <a:pt x="2846" y="916"/>
                  <a:pt x="2846" y="916"/>
                </a:cubicBezTo>
                <a:cubicBezTo>
                  <a:pt x="2847" y="915"/>
                  <a:pt x="2847" y="915"/>
                  <a:pt x="2848" y="914"/>
                </a:cubicBezTo>
                <a:cubicBezTo>
                  <a:pt x="2849" y="914"/>
                  <a:pt x="2851" y="913"/>
                  <a:pt x="2851" y="912"/>
                </a:cubicBezTo>
                <a:cubicBezTo>
                  <a:pt x="2851" y="911"/>
                  <a:pt x="2850" y="912"/>
                  <a:pt x="2849" y="912"/>
                </a:cubicBezTo>
                <a:cubicBezTo>
                  <a:pt x="2848" y="912"/>
                  <a:pt x="2848" y="912"/>
                  <a:pt x="2847" y="911"/>
                </a:cubicBezTo>
                <a:cubicBezTo>
                  <a:pt x="2846" y="911"/>
                  <a:pt x="2846" y="910"/>
                  <a:pt x="2845" y="910"/>
                </a:cubicBezTo>
                <a:cubicBezTo>
                  <a:pt x="2845" y="910"/>
                  <a:pt x="2842" y="910"/>
                  <a:pt x="2842" y="909"/>
                </a:cubicBezTo>
                <a:cubicBezTo>
                  <a:pt x="2843" y="908"/>
                  <a:pt x="2844" y="909"/>
                  <a:pt x="2844" y="908"/>
                </a:cubicBezTo>
                <a:cubicBezTo>
                  <a:pt x="2845" y="908"/>
                  <a:pt x="2845" y="907"/>
                  <a:pt x="2845" y="906"/>
                </a:cubicBezTo>
                <a:cubicBezTo>
                  <a:pt x="2845" y="906"/>
                  <a:pt x="2846" y="905"/>
                  <a:pt x="2846" y="905"/>
                </a:cubicBezTo>
                <a:cubicBezTo>
                  <a:pt x="2846" y="904"/>
                  <a:pt x="2845" y="903"/>
                  <a:pt x="2845" y="903"/>
                </a:cubicBezTo>
                <a:cubicBezTo>
                  <a:pt x="2844" y="902"/>
                  <a:pt x="2842" y="902"/>
                  <a:pt x="2841" y="903"/>
                </a:cubicBezTo>
                <a:cubicBezTo>
                  <a:pt x="2841" y="903"/>
                  <a:pt x="2840" y="904"/>
                  <a:pt x="2840" y="904"/>
                </a:cubicBezTo>
                <a:cubicBezTo>
                  <a:pt x="2839" y="905"/>
                  <a:pt x="2838" y="905"/>
                  <a:pt x="2838" y="905"/>
                </a:cubicBezTo>
                <a:cubicBezTo>
                  <a:pt x="2837" y="905"/>
                  <a:pt x="2836" y="906"/>
                  <a:pt x="2836" y="906"/>
                </a:cubicBezTo>
                <a:cubicBezTo>
                  <a:pt x="2836" y="907"/>
                  <a:pt x="2837" y="907"/>
                  <a:pt x="2837" y="908"/>
                </a:cubicBezTo>
                <a:cubicBezTo>
                  <a:pt x="2838" y="908"/>
                  <a:pt x="2838" y="909"/>
                  <a:pt x="2839" y="909"/>
                </a:cubicBezTo>
                <a:cubicBezTo>
                  <a:pt x="2839" y="910"/>
                  <a:pt x="2840" y="910"/>
                  <a:pt x="2840" y="910"/>
                </a:cubicBezTo>
                <a:cubicBezTo>
                  <a:pt x="2840" y="911"/>
                  <a:pt x="2839" y="911"/>
                  <a:pt x="2838" y="912"/>
                </a:cubicBezTo>
                <a:cubicBezTo>
                  <a:pt x="2837" y="912"/>
                  <a:pt x="2837" y="913"/>
                  <a:pt x="2836" y="913"/>
                </a:cubicBezTo>
                <a:cubicBezTo>
                  <a:pt x="2836" y="914"/>
                  <a:pt x="2835" y="915"/>
                  <a:pt x="2834" y="915"/>
                </a:cubicBezTo>
                <a:cubicBezTo>
                  <a:pt x="2834" y="915"/>
                  <a:pt x="2833" y="915"/>
                  <a:pt x="2833" y="915"/>
                </a:cubicBezTo>
                <a:cubicBezTo>
                  <a:pt x="2833" y="915"/>
                  <a:pt x="2832" y="915"/>
                  <a:pt x="2832" y="915"/>
                </a:cubicBezTo>
                <a:cubicBezTo>
                  <a:pt x="2831" y="915"/>
                  <a:pt x="2830" y="915"/>
                  <a:pt x="2829" y="915"/>
                </a:cubicBezTo>
                <a:cubicBezTo>
                  <a:pt x="2828" y="915"/>
                  <a:pt x="2828" y="913"/>
                  <a:pt x="2829" y="912"/>
                </a:cubicBezTo>
                <a:cubicBezTo>
                  <a:pt x="2830" y="911"/>
                  <a:pt x="2830" y="910"/>
                  <a:pt x="2831" y="908"/>
                </a:cubicBezTo>
                <a:cubicBezTo>
                  <a:pt x="2831" y="907"/>
                  <a:pt x="2831" y="905"/>
                  <a:pt x="2831" y="904"/>
                </a:cubicBezTo>
                <a:cubicBezTo>
                  <a:pt x="2831" y="902"/>
                  <a:pt x="2830" y="901"/>
                  <a:pt x="2831" y="899"/>
                </a:cubicBezTo>
                <a:cubicBezTo>
                  <a:pt x="2831" y="899"/>
                  <a:pt x="2831" y="898"/>
                  <a:pt x="2831" y="898"/>
                </a:cubicBezTo>
                <a:cubicBezTo>
                  <a:pt x="2832" y="895"/>
                  <a:pt x="2831" y="894"/>
                  <a:pt x="2829" y="893"/>
                </a:cubicBezTo>
                <a:cubicBezTo>
                  <a:pt x="2828" y="892"/>
                  <a:pt x="2828" y="891"/>
                  <a:pt x="2826" y="891"/>
                </a:cubicBezTo>
                <a:cubicBezTo>
                  <a:pt x="2824" y="891"/>
                  <a:pt x="2823" y="891"/>
                  <a:pt x="2821" y="891"/>
                </a:cubicBezTo>
                <a:cubicBezTo>
                  <a:pt x="2819" y="892"/>
                  <a:pt x="2818" y="892"/>
                  <a:pt x="2816" y="892"/>
                </a:cubicBezTo>
                <a:cubicBezTo>
                  <a:pt x="2815" y="892"/>
                  <a:pt x="2813" y="892"/>
                  <a:pt x="2811" y="892"/>
                </a:cubicBezTo>
                <a:cubicBezTo>
                  <a:pt x="2810" y="891"/>
                  <a:pt x="2809" y="891"/>
                  <a:pt x="2807" y="891"/>
                </a:cubicBezTo>
                <a:cubicBezTo>
                  <a:pt x="2806" y="891"/>
                  <a:pt x="2804" y="891"/>
                  <a:pt x="2803" y="891"/>
                </a:cubicBezTo>
                <a:cubicBezTo>
                  <a:pt x="2801" y="891"/>
                  <a:pt x="2801" y="890"/>
                  <a:pt x="2800" y="889"/>
                </a:cubicBezTo>
                <a:cubicBezTo>
                  <a:pt x="2799" y="888"/>
                  <a:pt x="2798" y="887"/>
                  <a:pt x="2800" y="886"/>
                </a:cubicBezTo>
                <a:cubicBezTo>
                  <a:pt x="2800" y="885"/>
                  <a:pt x="2801" y="885"/>
                  <a:pt x="2802" y="885"/>
                </a:cubicBezTo>
                <a:cubicBezTo>
                  <a:pt x="2802" y="884"/>
                  <a:pt x="2802" y="884"/>
                  <a:pt x="2803" y="883"/>
                </a:cubicBezTo>
                <a:cubicBezTo>
                  <a:pt x="2804" y="882"/>
                  <a:pt x="2805" y="881"/>
                  <a:pt x="2807" y="880"/>
                </a:cubicBezTo>
                <a:cubicBezTo>
                  <a:pt x="2809" y="880"/>
                  <a:pt x="2810" y="879"/>
                  <a:pt x="2812" y="878"/>
                </a:cubicBezTo>
                <a:cubicBezTo>
                  <a:pt x="2813" y="878"/>
                  <a:pt x="2813" y="877"/>
                  <a:pt x="2814" y="876"/>
                </a:cubicBezTo>
                <a:cubicBezTo>
                  <a:pt x="2815" y="876"/>
                  <a:pt x="2815" y="876"/>
                  <a:pt x="2816" y="876"/>
                </a:cubicBezTo>
                <a:cubicBezTo>
                  <a:pt x="2816" y="876"/>
                  <a:pt x="2817" y="875"/>
                  <a:pt x="2818" y="875"/>
                </a:cubicBezTo>
                <a:cubicBezTo>
                  <a:pt x="2819" y="874"/>
                  <a:pt x="2820" y="874"/>
                  <a:pt x="2821" y="873"/>
                </a:cubicBezTo>
                <a:cubicBezTo>
                  <a:pt x="2821" y="872"/>
                  <a:pt x="2821" y="871"/>
                  <a:pt x="2822" y="871"/>
                </a:cubicBezTo>
                <a:cubicBezTo>
                  <a:pt x="2823" y="870"/>
                  <a:pt x="2823" y="869"/>
                  <a:pt x="2824" y="869"/>
                </a:cubicBezTo>
                <a:cubicBezTo>
                  <a:pt x="2826" y="867"/>
                  <a:pt x="2828" y="867"/>
                  <a:pt x="2830" y="866"/>
                </a:cubicBezTo>
                <a:cubicBezTo>
                  <a:pt x="2832" y="866"/>
                  <a:pt x="2833" y="865"/>
                  <a:pt x="2834" y="864"/>
                </a:cubicBezTo>
                <a:cubicBezTo>
                  <a:pt x="2835" y="863"/>
                  <a:pt x="2837" y="862"/>
                  <a:pt x="2838" y="861"/>
                </a:cubicBezTo>
                <a:cubicBezTo>
                  <a:pt x="2840" y="860"/>
                  <a:pt x="2841" y="859"/>
                  <a:pt x="2842" y="858"/>
                </a:cubicBezTo>
                <a:cubicBezTo>
                  <a:pt x="2844" y="858"/>
                  <a:pt x="2844" y="857"/>
                  <a:pt x="2846" y="856"/>
                </a:cubicBezTo>
                <a:cubicBezTo>
                  <a:pt x="2846" y="855"/>
                  <a:pt x="2847" y="855"/>
                  <a:pt x="2848" y="854"/>
                </a:cubicBezTo>
                <a:cubicBezTo>
                  <a:pt x="2849" y="853"/>
                  <a:pt x="2850" y="852"/>
                  <a:pt x="2851" y="851"/>
                </a:cubicBezTo>
                <a:cubicBezTo>
                  <a:pt x="2853" y="849"/>
                  <a:pt x="2856" y="847"/>
                  <a:pt x="2859" y="845"/>
                </a:cubicBezTo>
                <a:cubicBezTo>
                  <a:pt x="2859" y="844"/>
                  <a:pt x="2859" y="844"/>
                  <a:pt x="2859" y="843"/>
                </a:cubicBezTo>
                <a:cubicBezTo>
                  <a:pt x="2860" y="842"/>
                  <a:pt x="2859" y="843"/>
                  <a:pt x="2858" y="842"/>
                </a:cubicBezTo>
                <a:cubicBezTo>
                  <a:pt x="2857" y="841"/>
                  <a:pt x="2858" y="840"/>
                  <a:pt x="2859" y="838"/>
                </a:cubicBezTo>
                <a:cubicBezTo>
                  <a:pt x="2861" y="837"/>
                  <a:pt x="2861" y="836"/>
                  <a:pt x="2862" y="835"/>
                </a:cubicBezTo>
                <a:cubicBezTo>
                  <a:pt x="2864" y="833"/>
                  <a:pt x="2865" y="832"/>
                  <a:pt x="2866" y="831"/>
                </a:cubicBezTo>
                <a:cubicBezTo>
                  <a:pt x="2867" y="829"/>
                  <a:pt x="2869" y="828"/>
                  <a:pt x="2870" y="827"/>
                </a:cubicBezTo>
                <a:cubicBezTo>
                  <a:pt x="2872" y="826"/>
                  <a:pt x="2874" y="825"/>
                  <a:pt x="2875" y="823"/>
                </a:cubicBezTo>
                <a:cubicBezTo>
                  <a:pt x="2877" y="822"/>
                  <a:pt x="2879" y="821"/>
                  <a:pt x="2881" y="819"/>
                </a:cubicBezTo>
                <a:cubicBezTo>
                  <a:pt x="2882" y="818"/>
                  <a:pt x="2884" y="816"/>
                  <a:pt x="2885" y="814"/>
                </a:cubicBezTo>
                <a:cubicBezTo>
                  <a:pt x="2887" y="813"/>
                  <a:pt x="2889" y="812"/>
                  <a:pt x="2891" y="811"/>
                </a:cubicBezTo>
                <a:cubicBezTo>
                  <a:pt x="2893" y="810"/>
                  <a:pt x="2894" y="808"/>
                  <a:pt x="2896" y="807"/>
                </a:cubicBezTo>
                <a:cubicBezTo>
                  <a:pt x="2898" y="807"/>
                  <a:pt x="2900" y="806"/>
                  <a:pt x="2901" y="806"/>
                </a:cubicBezTo>
                <a:cubicBezTo>
                  <a:pt x="2904" y="805"/>
                  <a:pt x="2906" y="801"/>
                  <a:pt x="2907" y="798"/>
                </a:cubicBezTo>
                <a:cubicBezTo>
                  <a:pt x="2907" y="797"/>
                  <a:pt x="2908" y="795"/>
                  <a:pt x="2909" y="794"/>
                </a:cubicBezTo>
                <a:cubicBezTo>
                  <a:pt x="2909" y="792"/>
                  <a:pt x="2910" y="790"/>
                  <a:pt x="2912" y="789"/>
                </a:cubicBezTo>
                <a:cubicBezTo>
                  <a:pt x="2913" y="788"/>
                  <a:pt x="2915" y="786"/>
                  <a:pt x="2917" y="785"/>
                </a:cubicBezTo>
                <a:cubicBezTo>
                  <a:pt x="2919" y="784"/>
                  <a:pt x="2921" y="782"/>
                  <a:pt x="2922" y="781"/>
                </a:cubicBezTo>
                <a:cubicBezTo>
                  <a:pt x="2923" y="780"/>
                  <a:pt x="2924" y="779"/>
                  <a:pt x="2926" y="778"/>
                </a:cubicBezTo>
                <a:cubicBezTo>
                  <a:pt x="2927" y="777"/>
                  <a:pt x="2928" y="776"/>
                  <a:pt x="2929" y="775"/>
                </a:cubicBezTo>
                <a:cubicBezTo>
                  <a:pt x="2930" y="773"/>
                  <a:pt x="2932" y="772"/>
                  <a:pt x="2933" y="770"/>
                </a:cubicBezTo>
                <a:cubicBezTo>
                  <a:pt x="2935" y="769"/>
                  <a:pt x="2936" y="768"/>
                  <a:pt x="2938" y="767"/>
                </a:cubicBezTo>
                <a:cubicBezTo>
                  <a:pt x="2941" y="766"/>
                  <a:pt x="2943" y="764"/>
                  <a:pt x="2946" y="763"/>
                </a:cubicBezTo>
                <a:cubicBezTo>
                  <a:pt x="2948" y="763"/>
                  <a:pt x="2949" y="762"/>
                  <a:pt x="2951" y="762"/>
                </a:cubicBezTo>
                <a:cubicBezTo>
                  <a:pt x="2952" y="761"/>
                  <a:pt x="2953" y="760"/>
                  <a:pt x="2955" y="760"/>
                </a:cubicBezTo>
                <a:cubicBezTo>
                  <a:pt x="2956" y="760"/>
                  <a:pt x="2957" y="760"/>
                  <a:pt x="2959" y="760"/>
                </a:cubicBezTo>
                <a:cubicBezTo>
                  <a:pt x="2960" y="760"/>
                  <a:pt x="2961" y="761"/>
                  <a:pt x="2963" y="761"/>
                </a:cubicBezTo>
                <a:cubicBezTo>
                  <a:pt x="2964" y="761"/>
                  <a:pt x="2966" y="760"/>
                  <a:pt x="2967" y="760"/>
                </a:cubicBezTo>
                <a:cubicBezTo>
                  <a:pt x="2968" y="759"/>
                  <a:pt x="2970" y="759"/>
                  <a:pt x="2971" y="759"/>
                </a:cubicBezTo>
                <a:cubicBezTo>
                  <a:pt x="2973" y="759"/>
                  <a:pt x="2974" y="759"/>
                  <a:pt x="2976" y="759"/>
                </a:cubicBezTo>
                <a:cubicBezTo>
                  <a:pt x="2977" y="759"/>
                  <a:pt x="2978" y="759"/>
                  <a:pt x="2979" y="759"/>
                </a:cubicBezTo>
                <a:cubicBezTo>
                  <a:pt x="2980" y="759"/>
                  <a:pt x="2981" y="760"/>
                  <a:pt x="2983" y="760"/>
                </a:cubicBezTo>
                <a:cubicBezTo>
                  <a:pt x="2984" y="760"/>
                  <a:pt x="2985" y="759"/>
                  <a:pt x="2987" y="759"/>
                </a:cubicBezTo>
                <a:cubicBezTo>
                  <a:pt x="2988" y="759"/>
                  <a:pt x="2990" y="760"/>
                  <a:pt x="2991" y="760"/>
                </a:cubicBezTo>
                <a:cubicBezTo>
                  <a:pt x="2993" y="760"/>
                  <a:pt x="2995" y="759"/>
                  <a:pt x="2996" y="758"/>
                </a:cubicBezTo>
                <a:cubicBezTo>
                  <a:pt x="2998" y="758"/>
                  <a:pt x="2999" y="759"/>
                  <a:pt x="3001" y="759"/>
                </a:cubicBezTo>
                <a:cubicBezTo>
                  <a:pt x="3002" y="759"/>
                  <a:pt x="3004" y="758"/>
                  <a:pt x="3005" y="758"/>
                </a:cubicBezTo>
                <a:cubicBezTo>
                  <a:pt x="3007" y="758"/>
                  <a:pt x="3009" y="758"/>
                  <a:pt x="3010" y="759"/>
                </a:cubicBezTo>
                <a:cubicBezTo>
                  <a:pt x="3011" y="760"/>
                  <a:pt x="3010" y="761"/>
                  <a:pt x="3009" y="761"/>
                </a:cubicBezTo>
                <a:cubicBezTo>
                  <a:pt x="3009" y="762"/>
                  <a:pt x="3008" y="763"/>
                  <a:pt x="3008" y="763"/>
                </a:cubicBezTo>
                <a:cubicBezTo>
                  <a:pt x="3009" y="764"/>
                  <a:pt x="3009" y="764"/>
                  <a:pt x="3010" y="764"/>
                </a:cubicBezTo>
                <a:cubicBezTo>
                  <a:pt x="3012" y="764"/>
                  <a:pt x="3014" y="765"/>
                  <a:pt x="3016" y="765"/>
                </a:cubicBezTo>
                <a:cubicBezTo>
                  <a:pt x="3017" y="765"/>
                  <a:pt x="3019" y="765"/>
                  <a:pt x="3019" y="764"/>
                </a:cubicBezTo>
                <a:cubicBezTo>
                  <a:pt x="3020" y="762"/>
                  <a:pt x="3020" y="761"/>
                  <a:pt x="3021" y="760"/>
                </a:cubicBezTo>
                <a:cubicBezTo>
                  <a:pt x="3022" y="758"/>
                  <a:pt x="3023" y="757"/>
                  <a:pt x="3025" y="758"/>
                </a:cubicBezTo>
                <a:cubicBezTo>
                  <a:pt x="3026" y="758"/>
                  <a:pt x="3028" y="759"/>
                  <a:pt x="3030" y="759"/>
                </a:cubicBezTo>
                <a:cubicBezTo>
                  <a:pt x="3031" y="760"/>
                  <a:pt x="3033" y="760"/>
                  <a:pt x="3034" y="761"/>
                </a:cubicBezTo>
                <a:cubicBezTo>
                  <a:pt x="3035" y="762"/>
                  <a:pt x="3037" y="763"/>
                  <a:pt x="3038" y="763"/>
                </a:cubicBezTo>
                <a:cubicBezTo>
                  <a:pt x="3039" y="763"/>
                  <a:pt x="3040" y="763"/>
                  <a:pt x="3041" y="763"/>
                </a:cubicBezTo>
                <a:cubicBezTo>
                  <a:pt x="3043" y="764"/>
                  <a:pt x="3047" y="764"/>
                  <a:pt x="3049" y="763"/>
                </a:cubicBezTo>
                <a:cubicBezTo>
                  <a:pt x="3050" y="762"/>
                  <a:pt x="3052" y="761"/>
                  <a:pt x="3053" y="760"/>
                </a:cubicBezTo>
                <a:cubicBezTo>
                  <a:pt x="3057" y="758"/>
                  <a:pt x="3060" y="759"/>
                  <a:pt x="3063" y="761"/>
                </a:cubicBezTo>
                <a:cubicBezTo>
                  <a:pt x="3064" y="762"/>
                  <a:pt x="3065" y="763"/>
                  <a:pt x="3067" y="763"/>
                </a:cubicBezTo>
                <a:cubicBezTo>
                  <a:pt x="3068" y="763"/>
                  <a:pt x="3071" y="764"/>
                  <a:pt x="3071" y="762"/>
                </a:cubicBezTo>
                <a:cubicBezTo>
                  <a:pt x="3071" y="762"/>
                  <a:pt x="3070" y="761"/>
                  <a:pt x="3069" y="761"/>
                </a:cubicBezTo>
                <a:cubicBezTo>
                  <a:pt x="3069" y="760"/>
                  <a:pt x="3068" y="760"/>
                  <a:pt x="3068" y="759"/>
                </a:cubicBezTo>
                <a:cubicBezTo>
                  <a:pt x="3067" y="759"/>
                  <a:pt x="3066" y="759"/>
                  <a:pt x="3066" y="759"/>
                </a:cubicBezTo>
                <a:cubicBezTo>
                  <a:pt x="3065" y="758"/>
                  <a:pt x="3066" y="757"/>
                  <a:pt x="3067" y="757"/>
                </a:cubicBezTo>
                <a:cubicBezTo>
                  <a:pt x="3068" y="756"/>
                  <a:pt x="3070" y="756"/>
                  <a:pt x="3071" y="756"/>
                </a:cubicBezTo>
                <a:cubicBezTo>
                  <a:pt x="3072" y="756"/>
                  <a:pt x="3075" y="758"/>
                  <a:pt x="3075" y="757"/>
                </a:cubicBezTo>
                <a:cubicBezTo>
                  <a:pt x="3076" y="756"/>
                  <a:pt x="3075" y="756"/>
                  <a:pt x="3074" y="755"/>
                </a:cubicBezTo>
                <a:cubicBezTo>
                  <a:pt x="3074" y="755"/>
                  <a:pt x="3073" y="754"/>
                  <a:pt x="3073" y="753"/>
                </a:cubicBezTo>
                <a:cubicBezTo>
                  <a:pt x="3073" y="751"/>
                  <a:pt x="3075" y="751"/>
                  <a:pt x="3076" y="751"/>
                </a:cubicBezTo>
                <a:cubicBezTo>
                  <a:pt x="3077" y="751"/>
                  <a:pt x="3077" y="750"/>
                  <a:pt x="3078" y="749"/>
                </a:cubicBezTo>
                <a:cubicBezTo>
                  <a:pt x="3079" y="748"/>
                  <a:pt x="3080" y="748"/>
                  <a:pt x="3081" y="748"/>
                </a:cubicBezTo>
                <a:cubicBezTo>
                  <a:pt x="3082" y="748"/>
                  <a:pt x="3084" y="748"/>
                  <a:pt x="3085" y="748"/>
                </a:cubicBezTo>
                <a:cubicBezTo>
                  <a:pt x="3086" y="748"/>
                  <a:pt x="3086" y="749"/>
                  <a:pt x="3087" y="749"/>
                </a:cubicBezTo>
                <a:cubicBezTo>
                  <a:pt x="3089" y="750"/>
                  <a:pt x="3090" y="750"/>
                  <a:pt x="3092" y="751"/>
                </a:cubicBezTo>
                <a:cubicBezTo>
                  <a:pt x="3094" y="751"/>
                  <a:pt x="3095" y="752"/>
                  <a:pt x="3096" y="752"/>
                </a:cubicBezTo>
                <a:cubicBezTo>
                  <a:pt x="3098" y="753"/>
                  <a:pt x="3099" y="753"/>
                  <a:pt x="3101" y="753"/>
                </a:cubicBezTo>
                <a:cubicBezTo>
                  <a:pt x="3102" y="754"/>
                  <a:pt x="3102" y="755"/>
                  <a:pt x="3103" y="756"/>
                </a:cubicBezTo>
                <a:cubicBezTo>
                  <a:pt x="3104" y="758"/>
                  <a:pt x="3105" y="758"/>
                  <a:pt x="3107" y="758"/>
                </a:cubicBezTo>
                <a:cubicBezTo>
                  <a:pt x="3107" y="757"/>
                  <a:pt x="3108" y="757"/>
                  <a:pt x="3108" y="757"/>
                </a:cubicBezTo>
                <a:cubicBezTo>
                  <a:pt x="3109" y="756"/>
                  <a:pt x="3110" y="756"/>
                  <a:pt x="3110" y="755"/>
                </a:cubicBezTo>
                <a:cubicBezTo>
                  <a:pt x="3111" y="755"/>
                  <a:pt x="3111" y="754"/>
                  <a:pt x="3112" y="754"/>
                </a:cubicBezTo>
                <a:cubicBezTo>
                  <a:pt x="3112" y="754"/>
                  <a:pt x="3113" y="754"/>
                  <a:pt x="3114" y="754"/>
                </a:cubicBezTo>
                <a:cubicBezTo>
                  <a:pt x="3115" y="755"/>
                  <a:pt x="3116" y="756"/>
                  <a:pt x="3117" y="756"/>
                </a:cubicBezTo>
                <a:cubicBezTo>
                  <a:pt x="3118" y="756"/>
                  <a:pt x="3118" y="756"/>
                  <a:pt x="3119" y="756"/>
                </a:cubicBezTo>
                <a:cubicBezTo>
                  <a:pt x="3121" y="757"/>
                  <a:pt x="3122" y="757"/>
                  <a:pt x="3123" y="758"/>
                </a:cubicBezTo>
                <a:cubicBezTo>
                  <a:pt x="3124" y="759"/>
                  <a:pt x="3124" y="759"/>
                  <a:pt x="3124" y="760"/>
                </a:cubicBezTo>
                <a:cubicBezTo>
                  <a:pt x="3125" y="761"/>
                  <a:pt x="3125" y="761"/>
                  <a:pt x="3125" y="762"/>
                </a:cubicBezTo>
                <a:cubicBezTo>
                  <a:pt x="3126" y="763"/>
                  <a:pt x="3128" y="763"/>
                  <a:pt x="3129" y="763"/>
                </a:cubicBezTo>
                <a:cubicBezTo>
                  <a:pt x="3131" y="764"/>
                  <a:pt x="3133" y="763"/>
                  <a:pt x="3134" y="765"/>
                </a:cubicBezTo>
                <a:cubicBezTo>
                  <a:pt x="3134" y="765"/>
                  <a:pt x="3134" y="765"/>
                  <a:pt x="3133" y="765"/>
                </a:cubicBezTo>
                <a:cubicBezTo>
                  <a:pt x="3133" y="765"/>
                  <a:pt x="3133" y="765"/>
                  <a:pt x="3132" y="765"/>
                </a:cubicBezTo>
                <a:cubicBezTo>
                  <a:pt x="3132" y="765"/>
                  <a:pt x="3132" y="766"/>
                  <a:pt x="3132" y="766"/>
                </a:cubicBezTo>
                <a:cubicBezTo>
                  <a:pt x="3131" y="766"/>
                  <a:pt x="3130" y="766"/>
                  <a:pt x="3129" y="766"/>
                </a:cubicBezTo>
                <a:cubicBezTo>
                  <a:pt x="3127" y="766"/>
                  <a:pt x="3126" y="765"/>
                  <a:pt x="3124" y="765"/>
                </a:cubicBezTo>
                <a:cubicBezTo>
                  <a:pt x="3123" y="766"/>
                  <a:pt x="3122" y="766"/>
                  <a:pt x="3121" y="766"/>
                </a:cubicBezTo>
                <a:cubicBezTo>
                  <a:pt x="3120" y="766"/>
                  <a:pt x="3118" y="765"/>
                  <a:pt x="3117" y="766"/>
                </a:cubicBezTo>
                <a:cubicBezTo>
                  <a:pt x="3116" y="767"/>
                  <a:pt x="3116" y="767"/>
                  <a:pt x="3116" y="767"/>
                </a:cubicBezTo>
                <a:cubicBezTo>
                  <a:pt x="3115" y="768"/>
                  <a:pt x="3115" y="768"/>
                  <a:pt x="3114" y="768"/>
                </a:cubicBezTo>
                <a:cubicBezTo>
                  <a:pt x="3113" y="768"/>
                  <a:pt x="3112" y="768"/>
                  <a:pt x="3112" y="769"/>
                </a:cubicBezTo>
                <a:cubicBezTo>
                  <a:pt x="3112" y="769"/>
                  <a:pt x="3113" y="769"/>
                  <a:pt x="3114" y="770"/>
                </a:cubicBezTo>
                <a:cubicBezTo>
                  <a:pt x="3115" y="770"/>
                  <a:pt x="3115" y="772"/>
                  <a:pt x="3116" y="773"/>
                </a:cubicBezTo>
                <a:cubicBezTo>
                  <a:pt x="3117" y="774"/>
                  <a:pt x="3117" y="774"/>
                  <a:pt x="3117" y="775"/>
                </a:cubicBezTo>
                <a:cubicBezTo>
                  <a:pt x="3117" y="776"/>
                  <a:pt x="3117" y="776"/>
                  <a:pt x="3119" y="776"/>
                </a:cubicBezTo>
                <a:cubicBezTo>
                  <a:pt x="3119" y="775"/>
                  <a:pt x="3120" y="775"/>
                  <a:pt x="3121" y="774"/>
                </a:cubicBezTo>
                <a:cubicBezTo>
                  <a:pt x="3121" y="774"/>
                  <a:pt x="3122" y="774"/>
                  <a:pt x="3123" y="774"/>
                </a:cubicBezTo>
                <a:cubicBezTo>
                  <a:pt x="3125" y="774"/>
                  <a:pt x="3126" y="773"/>
                  <a:pt x="3128" y="772"/>
                </a:cubicBezTo>
                <a:cubicBezTo>
                  <a:pt x="3128" y="772"/>
                  <a:pt x="3129" y="772"/>
                  <a:pt x="3130" y="771"/>
                </a:cubicBezTo>
                <a:cubicBezTo>
                  <a:pt x="3130" y="771"/>
                  <a:pt x="3131" y="772"/>
                  <a:pt x="3132" y="771"/>
                </a:cubicBezTo>
                <a:cubicBezTo>
                  <a:pt x="3133" y="771"/>
                  <a:pt x="3135" y="770"/>
                  <a:pt x="3136" y="770"/>
                </a:cubicBezTo>
                <a:cubicBezTo>
                  <a:pt x="3138" y="769"/>
                  <a:pt x="3139" y="770"/>
                  <a:pt x="3141" y="771"/>
                </a:cubicBezTo>
                <a:cubicBezTo>
                  <a:pt x="3142" y="772"/>
                  <a:pt x="3143" y="772"/>
                  <a:pt x="3144" y="773"/>
                </a:cubicBezTo>
                <a:cubicBezTo>
                  <a:pt x="3145" y="774"/>
                  <a:pt x="3147" y="774"/>
                  <a:pt x="3148" y="773"/>
                </a:cubicBezTo>
                <a:cubicBezTo>
                  <a:pt x="3149" y="771"/>
                  <a:pt x="3149" y="770"/>
                  <a:pt x="3150" y="769"/>
                </a:cubicBezTo>
                <a:cubicBezTo>
                  <a:pt x="3151" y="767"/>
                  <a:pt x="3152" y="768"/>
                  <a:pt x="3154" y="768"/>
                </a:cubicBezTo>
                <a:cubicBezTo>
                  <a:pt x="3155" y="768"/>
                  <a:pt x="3156" y="768"/>
                  <a:pt x="3156" y="767"/>
                </a:cubicBezTo>
                <a:cubicBezTo>
                  <a:pt x="3156" y="766"/>
                  <a:pt x="3156" y="766"/>
                  <a:pt x="3156" y="765"/>
                </a:cubicBezTo>
                <a:cubicBezTo>
                  <a:pt x="3157" y="764"/>
                  <a:pt x="3160" y="764"/>
                  <a:pt x="3161" y="764"/>
                </a:cubicBezTo>
                <a:cubicBezTo>
                  <a:pt x="3161" y="765"/>
                  <a:pt x="3161" y="765"/>
                  <a:pt x="3162" y="765"/>
                </a:cubicBezTo>
                <a:cubicBezTo>
                  <a:pt x="3163" y="766"/>
                  <a:pt x="3164" y="766"/>
                  <a:pt x="3164" y="766"/>
                </a:cubicBezTo>
                <a:cubicBezTo>
                  <a:pt x="3166" y="767"/>
                  <a:pt x="3167" y="768"/>
                  <a:pt x="3168" y="769"/>
                </a:cubicBezTo>
                <a:cubicBezTo>
                  <a:pt x="3170" y="769"/>
                  <a:pt x="3171" y="769"/>
                  <a:pt x="3172" y="768"/>
                </a:cubicBezTo>
                <a:cubicBezTo>
                  <a:pt x="3173" y="767"/>
                  <a:pt x="3173" y="767"/>
                  <a:pt x="3174" y="766"/>
                </a:cubicBezTo>
                <a:cubicBezTo>
                  <a:pt x="3175" y="766"/>
                  <a:pt x="3175" y="766"/>
                  <a:pt x="3176" y="766"/>
                </a:cubicBezTo>
                <a:cubicBezTo>
                  <a:pt x="3178" y="765"/>
                  <a:pt x="3179" y="764"/>
                  <a:pt x="3180" y="764"/>
                </a:cubicBezTo>
                <a:cubicBezTo>
                  <a:pt x="3182" y="764"/>
                  <a:pt x="3183" y="764"/>
                  <a:pt x="3185" y="764"/>
                </a:cubicBezTo>
                <a:cubicBezTo>
                  <a:pt x="3186" y="765"/>
                  <a:pt x="3188" y="765"/>
                  <a:pt x="3189" y="765"/>
                </a:cubicBezTo>
                <a:cubicBezTo>
                  <a:pt x="3190" y="765"/>
                  <a:pt x="3191" y="765"/>
                  <a:pt x="3192" y="765"/>
                </a:cubicBezTo>
                <a:cubicBezTo>
                  <a:pt x="3192" y="765"/>
                  <a:pt x="3193" y="766"/>
                  <a:pt x="3193" y="766"/>
                </a:cubicBezTo>
                <a:cubicBezTo>
                  <a:pt x="3194" y="765"/>
                  <a:pt x="3193" y="764"/>
                  <a:pt x="3193" y="764"/>
                </a:cubicBezTo>
                <a:cubicBezTo>
                  <a:pt x="3193" y="763"/>
                  <a:pt x="3194" y="762"/>
                  <a:pt x="3194" y="761"/>
                </a:cubicBezTo>
                <a:cubicBezTo>
                  <a:pt x="3194" y="760"/>
                  <a:pt x="3193" y="759"/>
                  <a:pt x="3191" y="758"/>
                </a:cubicBezTo>
                <a:cubicBezTo>
                  <a:pt x="3190" y="758"/>
                  <a:pt x="3190" y="756"/>
                  <a:pt x="3188" y="756"/>
                </a:cubicBezTo>
                <a:cubicBezTo>
                  <a:pt x="3187" y="756"/>
                  <a:pt x="3185" y="756"/>
                  <a:pt x="3184" y="755"/>
                </a:cubicBezTo>
                <a:cubicBezTo>
                  <a:pt x="3183" y="755"/>
                  <a:pt x="3182" y="754"/>
                  <a:pt x="3180" y="755"/>
                </a:cubicBezTo>
                <a:cubicBezTo>
                  <a:pt x="3180" y="755"/>
                  <a:pt x="3179" y="755"/>
                  <a:pt x="3178" y="755"/>
                </a:cubicBezTo>
                <a:cubicBezTo>
                  <a:pt x="3177" y="755"/>
                  <a:pt x="3178" y="756"/>
                  <a:pt x="3178" y="756"/>
                </a:cubicBezTo>
                <a:cubicBezTo>
                  <a:pt x="3179" y="757"/>
                  <a:pt x="3179" y="758"/>
                  <a:pt x="3178" y="758"/>
                </a:cubicBezTo>
                <a:cubicBezTo>
                  <a:pt x="3178" y="757"/>
                  <a:pt x="3177" y="756"/>
                  <a:pt x="3176" y="756"/>
                </a:cubicBezTo>
                <a:cubicBezTo>
                  <a:pt x="3176" y="756"/>
                  <a:pt x="3176" y="757"/>
                  <a:pt x="3175" y="757"/>
                </a:cubicBezTo>
                <a:cubicBezTo>
                  <a:pt x="3175" y="758"/>
                  <a:pt x="3174" y="758"/>
                  <a:pt x="3173" y="758"/>
                </a:cubicBezTo>
                <a:cubicBezTo>
                  <a:pt x="3173" y="758"/>
                  <a:pt x="3173" y="756"/>
                  <a:pt x="3173" y="756"/>
                </a:cubicBezTo>
                <a:cubicBezTo>
                  <a:pt x="3173" y="755"/>
                  <a:pt x="3173" y="755"/>
                  <a:pt x="3174" y="755"/>
                </a:cubicBezTo>
                <a:cubicBezTo>
                  <a:pt x="3175" y="755"/>
                  <a:pt x="3175" y="755"/>
                  <a:pt x="3176" y="754"/>
                </a:cubicBezTo>
                <a:cubicBezTo>
                  <a:pt x="3176" y="753"/>
                  <a:pt x="3177" y="754"/>
                  <a:pt x="3177" y="752"/>
                </a:cubicBezTo>
                <a:cubicBezTo>
                  <a:pt x="3177" y="752"/>
                  <a:pt x="3176" y="751"/>
                  <a:pt x="3175" y="751"/>
                </a:cubicBezTo>
                <a:cubicBezTo>
                  <a:pt x="3175" y="750"/>
                  <a:pt x="3174" y="748"/>
                  <a:pt x="3175" y="747"/>
                </a:cubicBezTo>
                <a:cubicBezTo>
                  <a:pt x="3175" y="744"/>
                  <a:pt x="3177" y="745"/>
                  <a:pt x="3178" y="745"/>
                </a:cubicBezTo>
                <a:cubicBezTo>
                  <a:pt x="3180" y="745"/>
                  <a:pt x="3180" y="744"/>
                  <a:pt x="3180" y="743"/>
                </a:cubicBezTo>
                <a:cubicBezTo>
                  <a:pt x="3180" y="740"/>
                  <a:pt x="3183" y="739"/>
                  <a:pt x="3185" y="738"/>
                </a:cubicBezTo>
                <a:cubicBezTo>
                  <a:pt x="3186" y="737"/>
                  <a:pt x="3186" y="736"/>
                  <a:pt x="3187" y="736"/>
                </a:cubicBezTo>
                <a:cubicBezTo>
                  <a:pt x="3189" y="734"/>
                  <a:pt x="3191" y="733"/>
                  <a:pt x="3193" y="731"/>
                </a:cubicBezTo>
                <a:cubicBezTo>
                  <a:pt x="3196" y="728"/>
                  <a:pt x="3199" y="726"/>
                  <a:pt x="3202" y="723"/>
                </a:cubicBezTo>
                <a:cubicBezTo>
                  <a:pt x="3203" y="723"/>
                  <a:pt x="3204" y="722"/>
                  <a:pt x="3204" y="722"/>
                </a:cubicBezTo>
                <a:cubicBezTo>
                  <a:pt x="3205" y="721"/>
                  <a:pt x="3206" y="721"/>
                  <a:pt x="3207" y="720"/>
                </a:cubicBezTo>
                <a:cubicBezTo>
                  <a:pt x="3208" y="720"/>
                  <a:pt x="3209" y="718"/>
                  <a:pt x="3210" y="716"/>
                </a:cubicBezTo>
                <a:cubicBezTo>
                  <a:pt x="3211" y="714"/>
                  <a:pt x="3211" y="712"/>
                  <a:pt x="3213" y="711"/>
                </a:cubicBezTo>
                <a:cubicBezTo>
                  <a:pt x="3214" y="709"/>
                  <a:pt x="3216" y="709"/>
                  <a:pt x="3218" y="708"/>
                </a:cubicBezTo>
                <a:cubicBezTo>
                  <a:pt x="3221" y="707"/>
                  <a:pt x="3223" y="704"/>
                  <a:pt x="3222" y="701"/>
                </a:cubicBezTo>
                <a:cubicBezTo>
                  <a:pt x="3222" y="699"/>
                  <a:pt x="3222" y="698"/>
                  <a:pt x="3223" y="696"/>
                </a:cubicBezTo>
                <a:cubicBezTo>
                  <a:pt x="3224" y="695"/>
                  <a:pt x="3227" y="693"/>
                  <a:pt x="3229" y="693"/>
                </a:cubicBezTo>
                <a:cubicBezTo>
                  <a:pt x="3231" y="692"/>
                  <a:pt x="3233" y="692"/>
                  <a:pt x="3235" y="691"/>
                </a:cubicBezTo>
                <a:cubicBezTo>
                  <a:pt x="3237" y="691"/>
                  <a:pt x="3239" y="690"/>
                  <a:pt x="3241" y="689"/>
                </a:cubicBezTo>
                <a:cubicBezTo>
                  <a:pt x="3245" y="688"/>
                  <a:pt x="3249" y="687"/>
                  <a:pt x="3253" y="687"/>
                </a:cubicBezTo>
                <a:cubicBezTo>
                  <a:pt x="3254" y="687"/>
                  <a:pt x="3256" y="687"/>
                  <a:pt x="3258" y="687"/>
                </a:cubicBezTo>
                <a:cubicBezTo>
                  <a:pt x="3259" y="687"/>
                  <a:pt x="3261" y="687"/>
                  <a:pt x="3263" y="687"/>
                </a:cubicBezTo>
                <a:cubicBezTo>
                  <a:pt x="3264" y="687"/>
                  <a:pt x="3264" y="687"/>
                  <a:pt x="3265" y="686"/>
                </a:cubicBezTo>
                <a:cubicBezTo>
                  <a:pt x="3265" y="686"/>
                  <a:pt x="3266" y="685"/>
                  <a:pt x="3266" y="685"/>
                </a:cubicBezTo>
                <a:cubicBezTo>
                  <a:pt x="3267" y="684"/>
                  <a:pt x="3269" y="683"/>
                  <a:pt x="3270" y="683"/>
                </a:cubicBezTo>
                <a:cubicBezTo>
                  <a:pt x="3271" y="683"/>
                  <a:pt x="3273" y="684"/>
                  <a:pt x="3274" y="685"/>
                </a:cubicBezTo>
                <a:cubicBezTo>
                  <a:pt x="3274" y="686"/>
                  <a:pt x="3275" y="687"/>
                  <a:pt x="3275" y="687"/>
                </a:cubicBezTo>
                <a:cubicBezTo>
                  <a:pt x="3276" y="688"/>
                  <a:pt x="3276" y="688"/>
                  <a:pt x="3277" y="688"/>
                </a:cubicBezTo>
                <a:cubicBezTo>
                  <a:pt x="3278" y="689"/>
                  <a:pt x="3278" y="689"/>
                  <a:pt x="3278" y="690"/>
                </a:cubicBezTo>
                <a:cubicBezTo>
                  <a:pt x="3278" y="690"/>
                  <a:pt x="3279" y="691"/>
                  <a:pt x="3279" y="692"/>
                </a:cubicBezTo>
                <a:cubicBezTo>
                  <a:pt x="3280" y="692"/>
                  <a:pt x="3283" y="690"/>
                  <a:pt x="3283" y="690"/>
                </a:cubicBezTo>
                <a:cubicBezTo>
                  <a:pt x="3285" y="689"/>
                  <a:pt x="3286" y="688"/>
                  <a:pt x="3287" y="687"/>
                </a:cubicBezTo>
                <a:cubicBezTo>
                  <a:pt x="3289" y="686"/>
                  <a:pt x="3290" y="685"/>
                  <a:pt x="3291" y="685"/>
                </a:cubicBezTo>
                <a:cubicBezTo>
                  <a:pt x="3292" y="684"/>
                  <a:pt x="3294" y="683"/>
                  <a:pt x="3295" y="684"/>
                </a:cubicBezTo>
                <a:cubicBezTo>
                  <a:pt x="3296" y="685"/>
                  <a:pt x="3295" y="687"/>
                  <a:pt x="3294" y="688"/>
                </a:cubicBezTo>
                <a:cubicBezTo>
                  <a:pt x="3294" y="689"/>
                  <a:pt x="3293" y="689"/>
                  <a:pt x="3293" y="690"/>
                </a:cubicBezTo>
                <a:cubicBezTo>
                  <a:pt x="3292" y="691"/>
                  <a:pt x="3292" y="692"/>
                  <a:pt x="3292" y="692"/>
                </a:cubicBezTo>
                <a:cubicBezTo>
                  <a:pt x="3292" y="693"/>
                  <a:pt x="3293" y="694"/>
                  <a:pt x="3292" y="695"/>
                </a:cubicBezTo>
                <a:cubicBezTo>
                  <a:pt x="3291" y="695"/>
                  <a:pt x="3291" y="695"/>
                  <a:pt x="3290" y="695"/>
                </a:cubicBezTo>
                <a:cubicBezTo>
                  <a:pt x="3288" y="696"/>
                  <a:pt x="3289" y="698"/>
                  <a:pt x="3288" y="699"/>
                </a:cubicBezTo>
                <a:cubicBezTo>
                  <a:pt x="3288" y="699"/>
                  <a:pt x="3288" y="700"/>
                  <a:pt x="3288" y="700"/>
                </a:cubicBezTo>
                <a:cubicBezTo>
                  <a:pt x="3288" y="700"/>
                  <a:pt x="3287" y="700"/>
                  <a:pt x="3287" y="700"/>
                </a:cubicBezTo>
                <a:cubicBezTo>
                  <a:pt x="3287" y="701"/>
                  <a:pt x="3286" y="701"/>
                  <a:pt x="3286" y="702"/>
                </a:cubicBezTo>
                <a:cubicBezTo>
                  <a:pt x="3285" y="703"/>
                  <a:pt x="3283" y="702"/>
                  <a:pt x="3283" y="704"/>
                </a:cubicBezTo>
                <a:cubicBezTo>
                  <a:pt x="3283" y="705"/>
                  <a:pt x="3284" y="704"/>
                  <a:pt x="3285" y="704"/>
                </a:cubicBezTo>
                <a:cubicBezTo>
                  <a:pt x="3286" y="705"/>
                  <a:pt x="3287" y="705"/>
                  <a:pt x="3287" y="707"/>
                </a:cubicBezTo>
                <a:cubicBezTo>
                  <a:pt x="3287" y="708"/>
                  <a:pt x="3286" y="710"/>
                  <a:pt x="3285" y="711"/>
                </a:cubicBezTo>
                <a:cubicBezTo>
                  <a:pt x="3285" y="711"/>
                  <a:pt x="3283" y="713"/>
                  <a:pt x="3285" y="713"/>
                </a:cubicBezTo>
                <a:cubicBezTo>
                  <a:pt x="3286" y="714"/>
                  <a:pt x="3288" y="713"/>
                  <a:pt x="3289" y="713"/>
                </a:cubicBezTo>
                <a:cubicBezTo>
                  <a:pt x="3290" y="713"/>
                  <a:pt x="3292" y="713"/>
                  <a:pt x="3293" y="713"/>
                </a:cubicBezTo>
                <a:cubicBezTo>
                  <a:pt x="3294" y="714"/>
                  <a:pt x="3294" y="714"/>
                  <a:pt x="3294" y="715"/>
                </a:cubicBezTo>
                <a:cubicBezTo>
                  <a:pt x="3293" y="715"/>
                  <a:pt x="3292" y="715"/>
                  <a:pt x="3292" y="716"/>
                </a:cubicBezTo>
                <a:cubicBezTo>
                  <a:pt x="3291" y="716"/>
                  <a:pt x="3291" y="716"/>
                  <a:pt x="3291" y="717"/>
                </a:cubicBezTo>
                <a:cubicBezTo>
                  <a:pt x="3292" y="718"/>
                  <a:pt x="3293" y="718"/>
                  <a:pt x="3293" y="719"/>
                </a:cubicBezTo>
                <a:cubicBezTo>
                  <a:pt x="3292" y="720"/>
                  <a:pt x="3291" y="720"/>
                  <a:pt x="3291" y="721"/>
                </a:cubicBezTo>
                <a:cubicBezTo>
                  <a:pt x="3290" y="722"/>
                  <a:pt x="3290" y="724"/>
                  <a:pt x="3292" y="724"/>
                </a:cubicBezTo>
                <a:cubicBezTo>
                  <a:pt x="3294" y="723"/>
                  <a:pt x="3297" y="721"/>
                  <a:pt x="3300" y="721"/>
                </a:cubicBezTo>
                <a:cubicBezTo>
                  <a:pt x="3301" y="721"/>
                  <a:pt x="3303" y="721"/>
                  <a:pt x="3303" y="720"/>
                </a:cubicBezTo>
                <a:cubicBezTo>
                  <a:pt x="3304" y="718"/>
                  <a:pt x="3304" y="717"/>
                  <a:pt x="3305" y="715"/>
                </a:cubicBezTo>
                <a:cubicBezTo>
                  <a:pt x="3306" y="714"/>
                  <a:pt x="3308" y="714"/>
                  <a:pt x="3309" y="713"/>
                </a:cubicBezTo>
                <a:cubicBezTo>
                  <a:pt x="3310" y="712"/>
                  <a:pt x="3311" y="710"/>
                  <a:pt x="3313" y="709"/>
                </a:cubicBezTo>
                <a:cubicBezTo>
                  <a:pt x="3314" y="708"/>
                  <a:pt x="3316" y="708"/>
                  <a:pt x="3318" y="707"/>
                </a:cubicBezTo>
                <a:cubicBezTo>
                  <a:pt x="3319" y="706"/>
                  <a:pt x="3321" y="704"/>
                  <a:pt x="3322" y="703"/>
                </a:cubicBezTo>
                <a:cubicBezTo>
                  <a:pt x="3323" y="702"/>
                  <a:pt x="3324" y="701"/>
                  <a:pt x="3326" y="700"/>
                </a:cubicBezTo>
                <a:cubicBezTo>
                  <a:pt x="3327" y="699"/>
                  <a:pt x="3329" y="699"/>
                  <a:pt x="3330" y="698"/>
                </a:cubicBezTo>
                <a:cubicBezTo>
                  <a:pt x="3332" y="697"/>
                  <a:pt x="3333" y="695"/>
                  <a:pt x="3335" y="694"/>
                </a:cubicBezTo>
                <a:cubicBezTo>
                  <a:pt x="3336" y="693"/>
                  <a:pt x="3336" y="692"/>
                  <a:pt x="3338" y="693"/>
                </a:cubicBezTo>
                <a:cubicBezTo>
                  <a:pt x="3339" y="693"/>
                  <a:pt x="3339" y="693"/>
                  <a:pt x="3340" y="693"/>
                </a:cubicBezTo>
                <a:cubicBezTo>
                  <a:pt x="3341" y="694"/>
                  <a:pt x="3342" y="693"/>
                  <a:pt x="3342" y="692"/>
                </a:cubicBezTo>
                <a:cubicBezTo>
                  <a:pt x="3343" y="692"/>
                  <a:pt x="3344" y="691"/>
                  <a:pt x="3345" y="691"/>
                </a:cubicBezTo>
                <a:cubicBezTo>
                  <a:pt x="3346" y="690"/>
                  <a:pt x="3346" y="691"/>
                  <a:pt x="3346" y="692"/>
                </a:cubicBezTo>
                <a:cubicBezTo>
                  <a:pt x="3346" y="693"/>
                  <a:pt x="3347" y="694"/>
                  <a:pt x="3347" y="694"/>
                </a:cubicBezTo>
                <a:cubicBezTo>
                  <a:pt x="3347" y="695"/>
                  <a:pt x="3348" y="696"/>
                  <a:pt x="3349" y="695"/>
                </a:cubicBezTo>
                <a:cubicBezTo>
                  <a:pt x="3350" y="695"/>
                  <a:pt x="3350" y="694"/>
                  <a:pt x="3351" y="693"/>
                </a:cubicBezTo>
                <a:cubicBezTo>
                  <a:pt x="3352" y="693"/>
                  <a:pt x="3353" y="692"/>
                  <a:pt x="3353" y="691"/>
                </a:cubicBezTo>
                <a:cubicBezTo>
                  <a:pt x="3353" y="691"/>
                  <a:pt x="3353" y="690"/>
                  <a:pt x="3353" y="689"/>
                </a:cubicBezTo>
                <a:cubicBezTo>
                  <a:pt x="3354" y="688"/>
                  <a:pt x="3352" y="688"/>
                  <a:pt x="3351" y="689"/>
                </a:cubicBezTo>
                <a:cubicBezTo>
                  <a:pt x="3350" y="689"/>
                  <a:pt x="3348" y="689"/>
                  <a:pt x="3347" y="688"/>
                </a:cubicBezTo>
                <a:cubicBezTo>
                  <a:pt x="3347" y="687"/>
                  <a:pt x="3347" y="687"/>
                  <a:pt x="3347" y="687"/>
                </a:cubicBezTo>
                <a:cubicBezTo>
                  <a:pt x="3347" y="686"/>
                  <a:pt x="3347" y="686"/>
                  <a:pt x="3347" y="686"/>
                </a:cubicBezTo>
                <a:cubicBezTo>
                  <a:pt x="3347" y="686"/>
                  <a:pt x="3347" y="685"/>
                  <a:pt x="3347" y="685"/>
                </a:cubicBezTo>
                <a:cubicBezTo>
                  <a:pt x="3348" y="684"/>
                  <a:pt x="3349" y="683"/>
                  <a:pt x="3349" y="682"/>
                </a:cubicBezTo>
                <a:cubicBezTo>
                  <a:pt x="3350" y="681"/>
                  <a:pt x="3350" y="679"/>
                  <a:pt x="3350" y="678"/>
                </a:cubicBezTo>
                <a:cubicBezTo>
                  <a:pt x="3351" y="677"/>
                  <a:pt x="3351" y="677"/>
                  <a:pt x="3352" y="676"/>
                </a:cubicBezTo>
                <a:cubicBezTo>
                  <a:pt x="3352" y="675"/>
                  <a:pt x="3352" y="675"/>
                  <a:pt x="3353" y="674"/>
                </a:cubicBezTo>
                <a:cubicBezTo>
                  <a:pt x="3354" y="673"/>
                  <a:pt x="3354" y="672"/>
                  <a:pt x="3354" y="670"/>
                </a:cubicBezTo>
                <a:cubicBezTo>
                  <a:pt x="3353" y="669"/>
                  <a:pt x="3353" y="668"/>
                  <a:pt x="3353" y="666"/>
                </a:cubicBezTo>
                <a:cubicBezTo>
                  <a:pt x="3353" y="664"/>
                  <a:pt x="3355" y="665"/>
                  <a:pt x="3356" y="664"/>
                </a:cubicBezTo>
                <a:cubicBezTo>
                  <a:pt x="3358" y="664"/>
                  <a:pt x="3359" y="664"/>
                  <a:pt x="3361" y="663"/>
                </a:cubicBezTo>
                <a:cubicBezTo>
                  <a:pt x="3362" y="662"/>
                  <a:pt x="3363" y="662"/>
                  <a:pt x="3365" y="662"/>
                </a:cubicBezTo>
                <a:cubicBezTo>
                  <a:pt x="3367" y="662"/>
                  <a:pt x="3368" y="662"/>
                  <a:pt x="3369" y="661"/>
                </a:cubicBezTo>
                <a:cubicBezTo>
                  <a:pt x="3371" y="661"/>
                  <a:pt x="3372" y="660"/>
                  <a:pt x="3373" y="660"/>
                </a:cubicBezTo>
                <a:cubicBezTo>
                  <a:pt x="3375" y="660"/>
                  <a:pt x="3376" y="660"/>
                  <a:pt x="3377" y="660"/>
                </a:cubicBezTo>
                <a:cubicBezTo>
                  <a:pt x="3379" y="661"/>
                  <a:pt x="3379" y="662"/>
                  <a:pt x="3380" y="663"/>
                </a:cubicBezTo>
                <a:cubicBezTo>
                  <a:pt x="3381" y="665"/>
                  <a:pt x="3383" y="665"/>
                  <a:pt x="3385" y="665"/>
                </a:cubicBezTo>
                <a:cubicBezTo>
                  <a:pt x="3386" y="665"/>
                  <a:pt x="3386" y="665"/>
                  <a:pt x="3387" y="666"/>
                </a:cubicBezTo>
                <a:cubicBezTo>
                  <a:pt x="3388" y="666"/>
                  <a:pt x="3389" y="666"/>
                  <a:pt x="3390" y="667"/>
                </a:cubicBezTo>
                <a:cubicBezTo>
                  <a:pt x="3390" y="667"/>
                  <a:pt x="3388" y="667"/>
                  <a:pt x="3388" y="668"/>
                </a:cubicBezTo>
                <a:cubicBezTo>
                  <a:pt x="3389" y="668"/>
                  <a:pt x="3390" y="667"/>
                  <a:pt x="3390" y="669"/>
                </a:cubicBezTo>
                <a:cubicBezTo>
                  <a:pt x="3388" y="669"/>
                  <a:pt x="3387" y="669"/>
                  <a:pt x="3386" y="668"/>
                </a:cubicBezTo>
                <a:cubicBezTo>
                  <a:pt x="3385" y="667"/>
                  <a:pt x="3384" y="667"/>
                  <a:pt x="3382" y="667"/>
                </a:cubicBezTo>
                <a:cubicBezTo>
                  <a:pt x="3381" y="667"/>
                  <a:pt x="3380" y="666"/>
                  <a:pt x="3378" y="667"/>
                </a:cubicBezTo>
                <a:cubicBezTo>
                  <a:pt x="3377" y="667"/>
                  <a:pt x="3376" y="668"/>
                  <a:pt x="3375" y="669"/>
                </a:cubicBezTo>
                <a:cubicBezTo>
                  <a:pt x="3373" y="672"/>
                  <a:pt x="3369" y="671"/>
                  <a:pt x="3368" y="675"/>
                </a:cubicBezTo>
                <a:cubicBezTo>
                  <a:pt x="3367" y="678"/>
                  <a:pt x="3368" y="681"/>
                  <a:pt x="3368" y="684"/>
                </a:cubicBezTo>
                <a:cubicBezTo>
                  <a:pt x="3368" y="686"/>
                  <a:pt x="3368" y="689"/>
                  <a:pt x="3367" y="690"/>
                </a:cubicBezTo>
                <a:cubicBezTo>
                  <a:pt x="3365" y="691"/>
                  <a:pt x="3363" y="692"/>
                  <a:pt x="3363" y="694"/>
                </a:cubicBezTo>
                <a:cubicBezTo>
                  <a:pt x="3363" y="695"/>
                  <a:pt x="3365" y="697"/>
                  <a:pt x="3365" y="698"/>
                </a:cubicBezTo>
                <a:cubicBezTo>
                  <a:pt x="3366" y="699"/>
                  <a:pt x="3366" y="700"/>
                  <a:pt x="3366" y="702"/>
                </a:cubicBezTo>
                <a:cubicBezTo>
                  <a:pt x="3366" y="703"/>
                  <a:pt x="3366" y="703"/>
                  <a:pt x="3365" y="704"/>
                </a:cubicBezTo>
                <a:cubicBezTo>
                  <a:pt x="3365" y="704"/>
                  <a:pt x="3365" y="705"/>
                  <a:pt x="3364" y="705"/>
                </a:cubicBezTo>
                <a:cubicBezTo>
                  <a:pt x="3363" y="706"/>
                  <a:pt x="3361" y="706"/>
                  <a:pt x="3360" y="707"/>
                </a:cubicBezTo>
                <a:cubicBezTo>
                  <a:pt x="3359" y="708"/>
                  <a:pt x="3359" y="709"/>
                  <a:pt x="3359" y="711"/>
                </a:cubicBezTo>
                <a:cubicBezTo>
                  <a:pt x="3359" y="712"/>
                  <a:pt x="3359" y="713"/>
                  <a:pt x="3359" y="714"/>
                </a:cubicBezTo>
                <a:cubicBezTo>
                  <a:pt x="3360" y="715"/>
                  <a:pt x="3359" y="716"/>
                  <a:pt x="3358" y="717"/>
                </a:cubicBezTo>
                <a:cubicBezTo>
                  <a:pt x="3356" y="717"/>
                  <a:pt x="3354" y="718"/>
                  <a:pt x="3353" y="718"/>
                </a:cubicBezTo>
                <a:cubicBezTo>
                  <a:pt x="3351" y="719"/>
                  <a:pt x="3348" y="720"/>
                  <a:pt x="3346" y="720"/>
                </a:cubicBezTo>
                <a:cubicBezTo>
                  <a:pt x="3344" y="721"/>
                  <a:pt x="3342" y="722"/>
                  <a:pt x="3340" y="723"/>
                </a:cubicBezTo>
                <a:cubicBezTo>
                  <a:pt x="3338" y="724"/>
                  <a:pt x="3336" y="725"/>
                  <a:pt x="3334" y="726"/>
                </a:cubicBezTo>
                <a:cubicBezTo>
                  <a:pt x="3333" y="726"/>
                  <a:pt x="3333" y="726"/>
                  <a:pt x="3332" y="726"/>
                </a:cubicBezTo>
                <a:cubicBezTo>
                  <a:pt x="3331" y="727"/>
                  <a:pt x="3330" y="727"/>
                  <a:pt x="3329" y="727"/>
                </a:cubicBezTo>
                <a:cubicBezTo>
                  <a:pt x="3328" y="728"/>
                  <a:pt x="3327" y="728"/>
                  <a:pt x="3326" y="729"/>
                </a:cubicBezTo>
                <a:cubicBezTo>
                  <a:pt x="3326" y="729"/>
                  <a:pt x="3325" y="730"/>
                  <a:pt x="3325" y="731"/>
                </a:cubicBezTo>
                <a:cubicBezTo>
                  <a:pt x="3325" y="732"/>
                  <a:pt x="3325" y="732"/>
                  <a:pt x="3325" y="733"/>
                </a:cubicBezTo>
                <a:cubicBezTo>
                  <a:pt x="3324" y="734"/>
                  <a:pt x="3323" y="735"/>
                  <a:pt x="3322" y="736"/>
                </a:cubicBezTo>
                <a:cubicBezTo>
                  <a:pt x="3321" y="737"/>
                  <a:pt x="3320" y="738"/>
                  <a:pt x="3318" y="739"/>
                </a:cubicBezTo>
                <a:cubicBezTo>
                  <a:pt x="3316" y="741"/>
                  <a:pt x="3314" y="742"/>
                  <a:pt x="3312" y="744"/>
                </a:cubicBezTo>
                <a:cubicBezTo>
                  <a:pt x="3310" y="746"/>
                  <a:pt x="3309" y="748"/>
                  <a:pt x="3307" y="749"/>
                </a:cubicBezTo>
                <a:cubicBezTo>
                  <a:pt x="3304" y="751"/>
                  <a:pt x="3302" y="752"/>
                  <a:pt x="3300" y="754"/>
                </a:cubicBezTo>
                <a:cubicBezTo>
                  <a:pt x="3298" y="756"/>
                  <a:pt x="3295" y="758"/>
                  <a:pt x="3293" y="760"/>
                </a:cubicBezTo>
                <a:cubicBezTo>
                  <a:pt x="3291" y="762"/>
                  <a:pt x="3288" y="764"/>
                  <a:pt x="3286" y="766"/>
                </a:cubicBezTo>
                <a:cubicBezTo>
                  <a:pt x="3284" y="769"/>
                  <a:pt x="3283" y="772"/>
                  <a:pt x="3281" y="775"/>
                </a:cubicBezTo>
                <a:cubicBezTo>
                  <a:pt x="3280" y="777"/>
                  <a:pt x="3279" y="778"/>
                  <a:pt x="3277" y="779"/>
                </a:cubicBezTo>
                <a:cubicBezTo>
                  <a:pt x="3276" y="781"/>
                  <a:pt x="3275" y="782"/>
                  <a:pt x="3274" y="784"/>
                </a:cubicBezTo>
                <a:cubicBezTo>
                  <a:pt x="3273" y="785"/>
                  <a:pt x="3272" y="785"/>
                  <a:pt x="3271" y="786"/>
                </a:cubicBezTo>
                <a:cubicBezTo>
                  <a:pt x="3270" y="786"/>
                  <a:pt x="3268" y="787"/>
                  <a:pt x="3267" y="788"/>
                </a:cubicBezTo>
                <a:cubicBezTo>
                  <a:pt x="3265" y="790"/>
                  <a:pt x="3263" y="791"/>
                  <a:pt x="3261" y="793"/>
                </a:cubicBezTo>
                <a:cubicBezTo>
                  <a:pt x="3259" y="794"/>
                  <a:pt x="3258" y="795"/>
                  <a:pt x="3256" y="797"/>
                </a:cubicBezTo>
                <a:cubicBezTo>
                  <a:pt x="3255" y="797"/>
                  <a:pt x="3254" y="797"/>
                  <a:pt x="3254" y="798"/>
                </a:cubicBezTo>
                <a:cubicBezTo>
                  <a:pt x="3253" y="798"/>
                  <a:pt x="3252" y="799"/>
                  <a:pt x="3251" y="799"/>
                </a:cubicBezTo>
                <a:cubicBezTo>
                  <a:pt x="3251" y="799"/>
                  <a:pt x="3250" y="799"/>
                  <a:pt x="3250" y="799"/>
                </a:cubicBezTo>
                <a:cubicBezTo>
                  <a:pt x="3248" y="799"/>
                  <a:pt x="3246" y="799"/>
                  <a:pt x="3245" y="799"/>
                </a:cubicBezTo>
                <a:cubicBezTo>
                  <a:pt x="3243" y="799"/>
                  <a:pt x="3242" y="800"/>
                  <a:pt x="3241" y="801"/>
                </a:cubicBezTo>
                <a:cubicBezTo>
                  <a:pt x="3239" y="803"/>
                  <a:pt x="3239" y="804"/>
                  <a:pt x="3237" y="805"/>
                </a:cubicBezTo>
                <a:cubicBezTo>
                  <a:pt x="3235" y="806"/>
                  <a:pt x="3232" y="806"/>
                  <a:pt x="3229" y="806"/>
                </a:cubicBezTo>
                <a:cubicBezTo>
                  <a:pt x="3229" y="806"/>
                  <a:pt x="3228" y="806"/>
                  <a:pt x="3227" y="806"/>
                </a:cubicBezTo>
                <a:cubicBezTo>
                  <a:pt x="3226" y="806"/>
                  <a:pt x="3224" y="806"/>
                  <a:pt x="3224" y="807"/>
                </a:cubicBezTo>
                <a:cubicBezTo>
                  <a:pt x="3224" y="808"/>
                  <a:pt x="3224" y="808"/>
                  <a:pt x="3225" y="809"/>
                </a:cubicBezTo>
                <a:cubicBezTo>
                  <a:pt x="3226" y="809"/>
                  <a:pt x="3226" y="811"/>
                  <a:pt x="3227" y="812"/>
                </a:cubicBezTo>
                <a:cubicBezTo>
                  <a:pt x="3228" y="813"/>
                  <a:pt x="3228" y="815"/>
                  <a:pt x="3228" y="816"/>
                </a:cubicBezTo>
                <a:cubicBezTo>
                  <a:pt x="3228" y="818"/>
                  <a:pt x="3226" y="819"/>
                  <a:pt x="3226" y="820"/>
                </a:cubicBezTo>
                <a:cubicBezTo>
                  <a:pt x="3225" y="821"/>
                  <a:pt x="3225" y="822"/>
                  <a:pt x="3224" y="822"/>
                </a:cubicBezTo>
                <a:cubicBezTo>
                  <a:pt x="3224" y="823"/>
                  <a:pt x="3224" y="824"/>
                  <a:pt x="3223" y="825"/>
                </a:cubicBezTo>
                <a:cubicBezTo>
                  <a:pt x="3223" y="825"/>
                  <a:pt x="3222" y="825"/>
                  <a:pt x="3221" y="826"/>
                </a:cubicBezTo>
                <a:cubicBezTo>
                  <a:pt x="3219" y="826"/>
                  <a:pt x="3218" y="828"/>
                  <a:pt x="3217" y="829"/>
                </a:cubicBezTo>
                <a:cubicBezTo>
                  <a:pt x="3216" y="830"/>
                  <a:pt x="3215" y="831"/>
                  <a:pt x="3214" y="832"/>
                </a:cubicBezTo>
                <a:cubicBezTo>
                  <a:pt x="3213" y="833"/>
                  <a:pt x="3211" y="835"/>
                  <a:pt x="3210" y="836"/>
                </a:cubicBezTo>
                <a:cubicBezTo>
                  <a:pt x="3209" y="838"/>
                  <a:pt x="3208" y="839"/>
                  <a:pt x="3207" y="841"/>
                </a:cubicBezTo>
                <a:cubicBezTo>
                  <a:pt x="3207" y="843"/>
                  <a:pt x="3206" y="845"/>
                  <a:pt x="3205" y="847"/>
                </a:cubicBezTo>
                <a:cubicBezTo>
                  <a:pt x="3204" y="850"/>
                  <a:pt x="3204" y="853"/>
                  <a:pt x="3203" y="855"/>
                </a:cubicBezTo>
                <a:cubicBezTo>
                  <a:pt x="3203" y="856"/>
                  <a:pt x="3203" y="857"/>
                  <a:pt x="3203" y="858"/>
                </a:cubicBezTo>
                <a:cubicBezTo>
                  <a:pt x="3203" y="860"/>
                  <a:pt x="3202" y="861"/>
                  <a:pt x="3202" y="862"/>
                </a:cubicBezTo>
                <a:cubicBezTo>
                  <a:pt x="3202" y="864"/>
                  <a:pt x="3202" y="866"/>
                  <a:pt x="3202" y="868"/>
                </a:cubicBezTo>
                <a:cubicBezTo>
                  <a:pt x="3201" y="872"/>
                  <a:pt x="3201" y="877"/>
                  <a:pt x="3201" y="881"/>
                </a:cubicBezTo>
                <a:cubicBezTo>
                  <a:pt x="3201" y="886"/>
                  <a:pt x="3201" y="891"/>
                  <a:pt x="3202" y="896"/>
                </a:cubicBezTo>
                <a:cubicBezTo>
                  <a:pt x="3203" y="898"/>
                  <a:pt x="3204" y="901"/>
                  <a:pt x="3205" y="904"/>
                </a:cubicBezTo>
                <a:cubicBezTo>
                  <a:pt x="3205" y="906"/>
                  <a:pt x="3206" y="909"/>
                  <a:pt x="3207" y="911"/>
                </a:cubicBezTo>
                <a:cubicBezTo>
                  <a:pt x="3207" y="913"/>
                  <a:pt x="3208" y="915"/>
                  <a:pt x="3208" y="917"/>
                </a:cubicBezTo>
                <a:cubicBezTo>
                  <a:pt x="3209" y="918"/>
                  <a:pt x="3209" y="919"/>
                  <a:pt x="3209" y="920"/>
                </a:cubicBezTo>
                <a:cubicBezTo>
                  <a:pt x="3209" y="922"/>
                  <a:pt x="3209" y="925"/>
                  <a:pt x="3209" y="927"/>
                </a:cubicBezTo>
                <a:cubicBezTo>
                  <a:pt x="3210" y="929"/>
                  <a:pt x="3210" y="931"/>
                  <a:pt x="3210" y="933"/>
                </a:cubicBezTo>
                <a:cubicBezTo>
                  <a:pt x="3210" y="935"/>
                  <a:pt x="3210" y="938"/>
                  <a:pt x="3211" y="940"/>
                </a:cubicBezTo>
                <a:cubicBezTo>
                  <a:pt x="3211" y="943"/>
                  <a:pt x="3212" y="947"/>
                  <a:pt x="3215" y="949"/>
                </a:cubicBezTo>
                <a:cubicBezTo>
                  <a:pt x="3218" y="952"/>
                  <a:pt x="3217" y="955"/>
                  <a:pt x="3218" y="958"/>
                </a:cubicBezTo>
                <a:cubicBezTo>
                  <a:pt x="3218" y="960"/>
                  <a:pt x="3218" y="961"/>
                  <a:pt x="3218" y="962"/>
                </a:cubicBezTo>
                <a:cubicBezTo>
                  <a:pt x="3218" y="963"/>
                  <a:pt x="3219" y="964"/>
                  <a:pt x="3219" y="965"/>
                </a:cubicBezTo>
                <a:cubicBezTo>
                  <a:pt x="3219" y="966"/>
                  <a:pt x="3218" y="967"/>
                  <a:pt x="3219" y="968"/>
                </a:cubicBezTo>
                <a:cubicBezTo>
                  <a:pt x="3219" y="970"/>
                  <a:pt x="3219" y="971"/>
                  <a:pt x="3219" y="972"/>
                </a:cubicBezTo>
                <a:cubicBezTo>
                  <a:pt x="3219" y="974"/>
                  <a:pt x="3219" y="976"/>
                  <a:pt x="3219" y="977"/>
                </a:cubicBezTo>
                <a:cubicBezTo>
                  <a:pt x="3219" y="980"/>
                  <a:pt x="3219" y="983"/>
                  <a:pt x="3222" y="985"/>
                </a:cubicBezTo>
                <a:cubicBezTo>
                  <a:pt x="3223" y="986"/>
                  <a:pt x="3223" y="987"/>
                  <a:pt x="3223" y="989"/>
                </a:cubicBezTo>
                <a:cubicBezTo>
                  <a:pt x="3223" y="990"/>
                  <a:pt x="3223" y="990"/>
                  <a:pt x="3223" y="991"/>
                </a:cubicBezTo>
                <a:cubicBezTo>
                  <a:pt x="3223" y="992"/>
                  <a:pt x="3222" y="992"/>
                  <a:pt x="3222" y="993"/>
                </a:cubicBezTo>
                <a:cubicBezTo>
                  <a:pt x="3223" y="993"/>
                  <a:pt x="3225" y="992"/>
                  <a:pt x="3225" y="991"/>
                </a:cubicBezTo>
                <a:cubicBezTo>
                  <a:pt x="3226" y="990"/>
                  <a:pt x="3227" y="989"/>
                  <a:pt x="3229" y="988"/>
                </a:cubicBezTo>
                <a:cubicBezTo>
                  <a:pt x="3230" y="987"/>
                  <a:pt x="3231" y="986"/>
                  <a:pt x="3233" y="985"/>
                </a:cubicBezTo>
                <a:cubicBezTo>
                  <a:pt x="3234" y="984"/>
                  <a:pt x="3236" y="983"/>
                  <a:pt x="3237" y="981"/>
                </a:cubicBezTo>
                <a:cubicBezTo>
                  <a:pt x="3239" y="978"/>
                  <a:pt x="3242" y="976"/>
                  <a:pt x="3245" y="973"/>
                </a:cubicBezTo>
                <a:cubicBezTo>
                  <a:pt x="3246" y="972"/>
                  <a:pt x="3247" y="970"/>
                  <a:pt x="3248" y="968"/>
                </a:cubicBezTo>
                <a:cubicBezTo>
                  <a:pt x="3249" y="966"/>
                  <a:pt x="3251" y="965"/>
                  <a:pt x="3252" y="963"/>
                </a:cubicBezTo>
                <a:cubicBezTo>
                  <a:pt x="3253" y="963"/>
                  <a:pt x="3254" y="962"/>
                  <a:pt x="3255" y="961"/>
                </a:cubicBezTo>
                <a:cubicBezTo>
                  <a:pt x="3256" y="960"/>
                  <a:pt x="3257" y="959"/>
                  <a:pt x="3257" y="958"/>
                </a:cubicBezTo>
                <a:cubicBezTo>
                  <a:pt x="3258" y="957"/>
                  <a:pt x="3259" y="957"/>
                  <a:pt x="3260" y="956"/>
                </a:cubicBezTo>
                <a:cubicBezTo>
                  <a:pt x="3261" y="954"/>
                  <a:pt x="3259" y="953"/>
                  <a:pt x="3259" y="951"/>
                </a:cubicBezTo>
                <a:cubicBezTo>
                  <a:pt x="3258" y="951"/>
                  <a:pt x="3258" y="950"/>
                  <a:pt x="3258" y="949"/>
                </a:cubicBezTo>
                <a:cubicBezTo>
                  <a:pt x="3258" y="948"/>
                  <a:pt x="3258" y="947"/>
                  <a:pt x="3259" y="946"/>
                </a:cubicBezTo>
                <a:cubicBezTo>
                  <a:pt x="3261" y="945"/>
                  <a:pt x="3261" y="944"/>
                  <a:pt x="3261" y="942"/>
                </a:cubicBezTo>
                <a:cubicBezTo>
                  <a:pt x="3261" y="941"/>
                  <a:pt x="3261" y="939"/>
                  <a:pt x="3260" y="939"/>
                </a:cubicBezTo>
                <a:cubicBezTo>
                  <a:pt x="3259" y="939"/>
                  <a:pt x="3258" y="939"/>
                  <a:pt x="3258" y="938"/>
                </a:cubicBezTo>
                <a:cubicBezTo>
                  <a:pt x="3258" y="938"/>
                  <a:pt x="3258" y="937"/>
                  <a:pt x="3258" y="936"/>
                </a:cubicBezTo>
                <a:cubicBezTo>
                  <a:pt x="3258" y="935"/>
                  <a:pt x="3259" y="936"/>
                  <a:pt x="3259" y="936"/>
                </a:cubicBezTo>
                <a:cubicBezTo>
                  <a:pt x="3260" y="936"/>
                  <a:pt x="3261" y="936"/>
                  <a:pt x="3261" y="937"/>
                </a:cubicBezTo>
                <a:cubicBezTo>
                  <a:pt x="3262" y="937"/>
                  <a:pt x="3261" y="938"/>
                  <a:pt x="3261" y="938"/>
                </a:cubicBezTo>
                <a:cubicBezTo>
                  <a:pt x="3261" y="939"/>
                  <a:pt x="3262" y="939"/>
                  <a:pt x="3262" y="939"/>
                </a:cubicBezTo>
                <a:cubicBezTo>
                  <a:pt x="3263" y="939"/>
                  <a:pt x="3264" y="939"/>
                  <a:pt x="3264" y="939"/>
                </a:cubicBezTo>
                <a:cubicBezTo>
                  <a:pt x="3265" y="939"/>
                  <a:pt x="3265" y="938"/>
                  <a:pt x="3266" y="938"/>
                </a:cubicBezTo>
                <a:cubicBezTo>
                  <a:pt x="3267" y="937"/>
                  <a:pt x="3268" y="936"/>
                  <a:pt x="3269" y="935"/>
                </a:cubicBezTo>
                <a:cubicBezTo>
                  <a:pt x="3271" y="935"/>
                  <a:pt x="3272" y="934"/>
                  <a:pt x="3273" y="933"/>
                </a:cubicBezTo>
                <a:cubicBezTo>
                  <a:pt x="3275" y="933"/>
                  <a:pt x="3276" y="933"/>
                  <a:pt x="3277" y="932"/>
                </a:cubicBezTo>
                <a:cubicBezTo>
                  <a:pt x="3278" y="931"/>
                  <a:pt x="3280" y="931"/>
                  <a:pt x="3281" y="930"/>
                </a:cubicBezTo>
                <a:cubicBezTo>
                  <a:pt x="3282" y="930"/>
                  <a:pt x="3282" y="930"/>
                  <a:pt x="3283" y="931"/>
                </a:cubicBezTo>
                <a:cubicBezTo>
                  <a:pt x="3284" y="931"/>
                  <a:pt x="3283" y="932"/>
                  <a:pt x="3284" y="932"/>
                </a:cubicBezTo>
                <a:cubicBezTo>
                  <a:pt x="3285" y="933"/>
                  <a:pt x="3285" y="932"/>
                  <a:pt x="3286" y="933"/>
                </a:cubicBezTo>
                <a:cubicBezTo>
                  <a:pt x="3286" y="933"/>
                  <a:pt x="3287" y="934"/>
                  <a:pt x="3287" y="934"/>
                </a:cubicBezTo>
                <a:cubicBezTo>
                  <a:pt x="3287" y="934"/>
                  <a:pt x="3288" y="935"/>
                  <a:pt x="3289" y="935"/>
                </a:cubicBezTo>
                <a:cubicBezTo>
                  <a:pt x="3289" y="935"/>
                  <a:pt x="3289" y="934"/>
                  <a:pt x="3288" y="933"/>
                </a:cubicBezTo>
                <a:cubicBezTo>
                  <a:pt x="3288" y="933"/>
                  <a:pt x="3289" y="932"/>
                  <a:pt x="3289" y="931"/>
                </a:cubicBezTo>
                <a:cubicBezTo>
                  <a:pt x="3288" y="931"/>
                  <a:pt x="3288" y="930"/>
                  <a:pt x="3287" y="930"/>
                </a:cubicBezTo>
                <a:cubicBezTo>
                  <a:pt x="3287" y="929"/>
                  <a:pt x="3287" y="928"/>
                  <a:pt x="3287" y="928"/>
                </a:cubicBezTo>
                <a:cubicBezTo>
                  <a:pt x="3287" y="927"/>
                  <a:pt x="3286" y="927"/>
                  <a:pt x="3286" y="927"/>
                </a:cubicBezTo>
                <a:cubicBezTo>
                  <a:pt x="3285" y="926"/>
                  <a:pt x="3284" y="923"/>
                  <a:pt x="3286" y="923"/>
                </a:cubicBezTo>
                <a:cubicBezTo>
                  <a:pt x="3287" y="923"/>
                  <a:pt x="3288" y="924"/>
                  <a:pt x="3288" y="923"/>
                </a:cubicBezTo>
                <a:cubicBezTo>
                  <a:pt x="3288" y="922"/>
                  <a:pt x="3287" y="921"/>
                  <a:pt x="3286" y="920"/>
                </a:cubicBezTo>
                <a:cubicBezTo>
                  <a:pt x="3285" y="920"/>
                  <a:pt x="3285" y="918"/>
                  <a:pt x="3285" y="916"/>
                </a:cubicBezTo>
                <a:cubicBezTo>
                  <a:pt x="3285" y="915"/>
                  <a:pt x="3286" y="914"/>
                  <a:pt x="3287" y="913"/>
                </a:cubicBezTo>
                <a:cubicBezTo>
                  <a:pt x="3287" y="911"/>
                  <a:pt x="3287" y="910"/>
                  <a:pt x="3288" y="908"/>
                </a:cubicBezTo>
                <a:cubicBezTo>
                  <a:pt x="3288" y="907"/>
                  <a:pt x="3289" y="906"/>
                  <a:pt x="3290" y="905"/>
                </a:cubicBezTo>
                <a:cubicBezTo>
                  <a:pt x="3292" y="903"/>
                  <a:pt x="3293" y="903"/>
                  <a:pt x="3294" y="902"/>
                </a:cubicBezTo>
                <a:cubicBezTo>
                  <a:pt x="3297" y="901"/>
                  <a:pt x="3299" y="898"/>
                  <a:pt x="3302" y="897"/>
                </a:cubicBezTo>
                <a:cubicBezTo>
                  <a:pt x="3304" y="895"/>
                  <a:pt x="3306" y="895"/>
                  <a:pt x="3309" y="894"/>
                </a:cubicBezTo>
                <a:cubicBezTo>
                  <a:pt x="3311" y="894"/>
                  <a:pt x="3311" y="896"/>
                  <a:pt x="3313" y="897"/>
                </a:cubicBezTo>
                <a:cubicBezTo>
                  <a:pt x="3314" y="897"/>
                  <a:pt x="3316" y="897"/>
                  <a:pt x="3317" y="897"/>
                </a:cubicBezTo>
                <a:cubicBezTo>
                  <a:pt x="3318" y="896"/>
                  <a:pt x="3320" y="896"/>
                  <a:pt x="3321" y="896"/>
                </a:cubicBezTo>
                <a:cubicBezTo>
                  <a:pt x="3323" y="895"/>
                  <a:pt x="3324" y="895"/>
                  <a:pt x="3325" y="894"/>
                </a:cubicBezTo>
                <a:cubicBezTo>
                  <a:pt x="3326" y="893"/>
                  <a:pt x="3327" y="892"/>
                  <a:pt x="3328" y="891"/>
                </a:cubicBezTo>
                <a:cubicBezTo>
                  <a:pt x="3330" y="890"/>
                  <a:pt x="3331" y="889"/>
                  <a:pt x="3330" y="887"/>
                </a:cubicBezTo>
                <a:cubicBezTo>
                  <a:pt x="3330" y="886"/>
                  <a:pt x="3329" y="885"/>
                  <a:pt x="3328" y="884"/>
                </a:cubicBezTo>
                <a:cubicBezTo>
                  <a:pt x="3327" y="883"/>
                  <a:pt x="3327" y="883"/>
                  <a:pt x="3327" y="882"/>
                </a:cubicBezTo>
                <a:cubicBezTo>
                  <a:pt x="3326" y="882"/>
                  <a:pt x="3326" y="881"/>
                  <a:pt x="3325" y="881"/>
                </a:cubicBezTo>
                <a:cubicBezTo>
                  <a:pt x="3324" y="881"/>
                  <a:pt x="3324" y="880"/>
                  <a:pt x="3324" y="879"/>
                </a:cubicBezTo>
                <a:cubicBezTo>
                  <a:pt x="3324" y="879"/>
                  <a:pt x="3324" y="879"/>
                  <a:pt x="3324" y="878"/>
                </a:cubicBezTo>
                <a:cubicBezTo>
                  <a:pt x="3323" y="877"/>
                  <a:pt x="3323" y="875"/>
                  <a:pt x="3323" y="873"/>
                </a:cubicBezTo>
                <a:cubicBezTo>
                  <a:pt x="3323" y="871"/>
                  <a:pt x="3323" y="869"/>
                  <a:pt x="3323" y="867"/>
                </a:cubicBezTo>
                <a:cubicBezTo>
                  <a:pt x="3323" y="865"/>
                  <a:pt x="3324" y="864"/>
                  <a:pt x="3324" y="863"/>
                </a:cubicBezTo>
                <a:cubicBezTo>
                  <a:pt x="3325" y="861"/>
                  <a:pt x="3325" y="860"/>
                  <a:pt x="3326" y="858"/>
                </a:cubicBezTo>
                <a:cubicBezTo>
                  <a:pt x="3327" y="855"/>
                  <a:pt x="3329" y="853"/>
                  <a:pt x="3332" y="851"/>
                </a:cubicBezTo>
                <a:cubicBezTo>
                  <a:pt x="3333" y="850"/>
                  <a:pt x="3334" y="850"/>
                  <a:pt x="3336" y="850"/>
                </a:cubicBezTo>
                <a:cubicBezTo>
                  <a:pt x="3337" y="850"/>
                  <a:pt x="3339" y="849"/>
                  <a:pt x="3339" y="848"/>
                </a:cubicBezTo>
                <a:cubicBezTo>
                  <a:pt x="3338" y="846"/>
                  <a:pt x="3337" y="846"/>
                  <a:pt x="3337" y="844"/>
                </a:cubicBezTo>
                <a:cubicBezTo>
                  <a:pt x="3337" y="843"/>
                  <a:pt x="3339" y="843"/>
                  <a:pt x="3340" y="843"/>
                </a:cubicBezTo>
                <a:cubicBezTo>
                  <a:pt x="3342" y="843"/>
                  <a:pt x="3343" y="843"/>
                  <a:pt x="3345" y="842"/>
                </a:cubicBezTo>
                <a:cubicBezTo>
                  <a:pt x="3345" y="842"/>
                  <a:pt x="3347" y="840"/>
                  <a:pt x="3348" y="841"/>
                </a:cubicBezTo>
                <a:cubicBezTo>
                  <a:pt x="3349" y="842"/>
                  <a:pt x="3346" y="843"/>
                  <a:pt x="3345" y="844"/>
                </a:cubicBezTo>
                <a:cubicBezTo>
                  <a:pt x="3344" y="844"/>
                  <a:pt x="3344" y="845"/>
                  <a:pt x="3342" y="846"/>
                </a:cubicBezTo>
                <a:cubicBezTo>
                  <a:pt x="3341" y="846"/>
                  <a:pt x="3340" y="847"/>
                  <a:pt x="3340" y="847"/>
                </a:cubicBezTo>
                <a:cubicBezTo>
                  <a:pt x="3339" y="848"/>
                  <a:pt x="3339" y="849"/>
                  <a:pt x="3339" y="849"/>
                </a:cubicBezTo>
                <a:cubicBezTo>
                  <a:pt x="3339" y="850"/>
                  <a:pt x="3340" y="850"/>
                  <a:pt x="3340" y="850"/>
                </a:cubicBezTo>
                <a:cubicBezTo>
                  <a:pt x="3342" y="850"/>
                  <a:pt x="3341" y="853"/>
                  <a:pt x="3342" y="853"/>
                </a:cubicBezTo>
                <a:cubicBezTo>
                  <a:pt x="3343" y="854"/>
                  <a:pt x="3344" y="854"/>
                  <a:pt x="3344" y="854"/>
                </a:cubicBezTo>
                <a:cubicBezTo>
                  <a:pt x="3345" y="854"/>
                  <a:pt x="3346" y="854"/>
                  <a:pt x="3346" y="854"/>
                </a:cubicBezTo>
                <a:cubicBezTo>
                  <a:pt x="3348" y="854"/>
                  <a:pt x="3349" y="853"/>
                  <a:pt x="3351" y="852"/>
                </a:cubicBezTo>
                <a:cubicBezTo>
                  <a:pt x="3352" y="851"/>
                  <a:pt x="3354" y="851"/>
                  <a:pt x="3354" y="849"/>
                </a:cubicBezTo>
                <a:cubicBezTo>
                  <a:pt x="3355" y="848"/>
                  <a:pt x="3354" y="848"/>
                  <a:pt x="3354" y="847"/>
                </a:cubicBezTo>
                <a:cubicBezTo>
                  <a:pt x="3353" y="846"/>
                  <a:pt x="3353" y="845"/>
                  <a:pt x="3353" y="844"/>
                </a:cubicBezTo>
                <a:cubicBezTo>
                  <a:pt x="3353" y="841"/>
                  <a:pt x="3353" y="838"/>
                  <a:pt x="3351" y="836"/>
                </a:cubicBezTo>
                <a:cubicBezTo>
                  <a:pt x="3350" y="835"/>
                  <a:pt x="3349" y="835"/>
                  <a:pt x="3348" y="834"/>
                </a:cubicBezTo>
                <a:cubicBezTo>
                  <a:pt x="3347" y="834"/>
                  <a:pt x="3345" y="834"/>
                  <a:pt x="3344" y="833"/>
                </a:cubicBezTo>
                <a:cubicBezTo>
                  <a:pt x="3343" y="833"/>
                  <a:pt x="3342" y="831"/>
                  <a:pt x="3343" y="830"/>
                </a:cubicBezTo>
                <a:cubicBezTo>
                  <a:pt x="3343" y="828"/>
                  <a:pt x="3343" y="827"/>
                  <a:pt x="3343" y="825"/>
                </a:cubicBezTo>
                <a:cubicBezTo>
                  <a:pt x="3343" y="824"/>
                  <a:pt x="3343" y="824"/>
                  <a:pt x="3343" y="823"/>
                </a:cubicBezTo>
                <a:cubicBezTo>
                  <a:pt x="3343" y="822"/>
                  <a:pt x="3343" y="820"/>
                  <a:pt x="3343" y="819"/>
                </a:cubicBezTo>
                <a:cubicBezTo>
                  <a:pt x="3343" y="818"/>
                  <a:pt x="3343" y="818"/>
                  <a:pt x="3343" y="817"/>
                </a:cubicBezTo>
                <a:cubicBezTo>
                  <a:pt x="3344" y="815"/>
                  <a:pt x="3345" y="814"/>
                  <a:pt x="3346" y="813"/>
                </a:cubicBezTo>
                <a:cubicBezTo>
                  <a:pt x="3347" y="812"/>
                  <a:pt x="3348" y="811"/>
                  <a:pt x="3349" y="810"/>
                </a:cubicBezTo>
                <a:cubicBezTo>
                  <a:pt x="3350" y="808"/>
                  <a:pt x="3355" y="804"/>
                  <a:pt x="3350" y="803"/>
                </a:cubicBezTo>
                <a:cubicBezTo>
                  <a:pt x="3350" y="803"/>
                  <a:pt x="3348" y="804"/>
                  <a:pt x="3348" y="803"/>
                </a:cubicBezTo>
                <a:cubicBezTo>
                  <a:pt x="3347" y="803"/>
                  <a:pt x="3346" y="803"/>
                  <a:pt x="3346" y="802"/>
                </a:cubicBezTo>
                <a:cubicBezTo>
                  <a:pt x="3345" y="802"/>
                  <a:pt x="3344" y="802"/>
                  <a:pt x="3344" y="801"/>
                </a:cubicBezTo>
                <a:cubicBezTo>
                  <a:pt x="3343" y="800"/>
                  <a:pt x="3341" y="799"/>
                  <a:pt x="3340" y="799"/>
                </a:cubicBezTo>
                <a:cubicBezTo>
                  <a:pt x="3339" y="800"/>
                  <a:pt x="3337" y="801"/>
                  <a:pt x="3337" y="802"/>
                </a:cubicBezTo>
                <a:cubicBezTo>
                  <a:pt x="3336" y="803"/>
                  <a:pt x="3337" y="806"/>
                  <a:pt x="3336" y="807"/>
                </a:cubicBezTo>
                <a:cubicBezTo>
                  <a:pt x="3334" y="808"/>
                  <a:pt x="3335" y="804"/>
                  <a:pt x="3334" y="804"/>
                </a:cubicBezTo>
                <a:cubicBezTo>
                  <a:pt x="3333" y="803"/>
                  <a:pt x="3332" y="803"/>
                  <a:pt x="3332" y="803"/>
                </a:cubicBezTo>
                <a:cubicBezTo>
                  <a:pt x="3331" y="802"/>
                  <a:pt x="3329" y="801"/>
                  <a:pt x="3328" y="801"/>
                </a:cubicBezTo>
                <a:cubicBezTo>
                  <a:pt x="3327" y="800"/>
                  <a:pt x="3327" y="798"/>
                  <a:pt x="3327" y="797"/>
                </a:cubicBezTo>
                <a:cubicBezTo>
                  <a:pt x="3327" y="795"/>
                  <a:pt x="3327" y="794"/>
                  <a:pt x="3328" y="792"/>
                </a:cubicBezTo>
                <a:cubicBezTo>
                  <a:pt x="3329" y="790"/>
                  <a:pt x="3329" y="789"/>
                  <a:pt x="3330" y="787"/>
                </a:cubicBezTo>
                <a:cubicBezTo>
                  <a:pt x="3331" y="786"/>
                  <a:pt x="3332" y="785"/>
                  <a:pt x="3333" y="783"/>
                </a:cubicBezTo>
                <a:cubicBezTo>
                  <a:pt x="3334" y="782"/>
                  <a:pt x="3335" y="780"/>
                  <a:pt x="3336" y="779"/>
                </a:cubicBezTo>
                <a:cubicBezTo>
                  <a:pt x="3337" y="778"/>
                  <a:pt x="3339" y="777"/>
                  <a:pt x="3340" y="777"/>
                </a:cubicBezTo>
                <a:cubicBezTo>
                  <a:pt x="3341" y="776"/>
                  <a:pt x="3342" y="774"/>
                  <a:pt x="3343" y="774"/>
                </a:cubicBezTo>
                <a:cubicBezTo>
                  <a:pt x="3345" y="773"/>
                  <a:pt x="3346" y="772"/>
                  <a:pt x="3347" y="771"/>
                </a:cubicBezTo>
                <a:cubicBezTo>
                  <a:pt x="3348" y="770"/>
                  <a:pt x="3348" y="770"/>
                  <a:pt x="3348" y="769"/>
                </a:cubicBezTo>
                <a:cubicBezTo>
                  <a:pt x="3347" y="769"/>
                  <a:pt x="3346" y="769"/>
                  <a:pt x="3346" y="768"/>
                </a:cubicBezTo>
                <a:cubicBezTo>
                  <a:pt x="3346" y="768"/>
                  <a:pt x="3346" y="767"/>
                  <a:pt x="3346" y="767"/>
                </a:cubicBezTo>
                <a:cubicBezTo>
                  <a:pt x="3347" y="766"/>
                  <a:pt x="3347" y="766"/>
                  <a:pt x="3348" y="767"/>
                </a:cubicBezTo>
                <a:cubicBezTo>
                  <a:pt x="3348" y="767"/>
                  <a:pt x="3351" y="768"/>
                  <a:pt x="3351" y="767"/>
                </a:cubicBezTo>
                <a:cubicBezTo>
                  <a:pt x="3352" y="767"/>
                  <a:pt x="3351" y="766"/>
                  <a:pt x="3351" y="766"/>
                </a:cubicBezTo>
                <a:cubicBezTo>
                  <a:pt x="3350" y="765"/>
                  <a:pt x="3350" y="765"/>
                  <a:pt x="3350" y="764"/>
                </a:cubicBezTo>
                <a:cubicBezTo>
                  <a:pt x="3349" y="761"/>
                  <a:pt x="3354" y="761"/>
                  <a:pt x="3353" y="758"/>
                </a:cubicBezTo>
                <a:cubicBezTo>
                  <a:pt x="3353" y="757"/>
                  <a:pt x="3352" y="757"/>
                  <a:pt x="3352" y="756"/>
                </a:cubicBezTo>
                <a:cubicBezTo>
                  <a:pt x="3351" y="755"/>
                  <a:pt x="3351" y="753"/>
                  <a:pt x="3352" y="752"/>
                </a:cubicBezTo>
                <a:cubicBezTo>
                  <a:pt x="3352" y="750"/>
                  <a:pt x="3353" y="749"/>
                  <a:pt x="3354" y="748"/>
                </a:cubicBezTo>
                <a:cubicBezTo>
                  <a:pt x="3355" y="746"/>
                  <a:pt x="3355" y="745"/>
                  <a:pt x="3357" y="744"/>
                </a:cubicBezTo>
                <a:cubicBezTo>
                  <a:pt x="3358" y="744"/>
                  <a:pt x="3359" y="744"/>
                  <a:pt x="3360" y="743"/>
                </a:cubicBezTo>
                <a:cubicBezTo>
                  <a:pt x="3361" y="743"/>
                  <a:pt x="3363" y="742"/>
                  <a:pt x="3363" y="742"/>
                </a:cubicBezTo>
                <a:cubicBezTo>
                  <a:pt x="3362" y="741"/>
                  <a:pt x="3361" y="742"/>
                  <a:pt x="3361" y="741"/>
                </a:cubicBezTo>
                <a:cubicBezTo>
                  <a:pt x="3360" y="741"/>
                  <a:pt x="3360" y="740"/>
                  <a:pt x="3361" y="740"/>
                </a:cubicBezTo>
                <a:cubicBezTo>
                  <a:pt x="3361" y="740"/>
                  <a:pt x="3362" y="740"/>
                  <a:pt x="3363" y="740"/>
                </a:cubicBezTo>
                <a:cubicBezTo>
                  <a:pt x="3364" y="740"/>
                  <a:pt x="3364" y="740"/>
                  <a:pt x="3365" y="740"/>
                </a:cubicBezTo>
                <a:cubicBezTo>
                  <a:pt x="3366" y="740"/>
                  <a:pt x="3366" y="740"/>
                  <a:pt x="3367" y="741"/>
                </a:cubicBezTo>
                <a:cubicBezTo>
                  <a:pt x="3368" y="741"/>
                  <a:pt x="3369" y="741"/>
                  <a:pt x="3369" y="741"/>
                </a:cubicBezTo>
                <a:cubicBezTo>
                  <a:pt x="3370" y="743"/>
                  <a:pt x="3367" y="743"/>
                  <a:pt x="3367" y="744"/>
                </a:cubicBezTo>
                <a:cubicBezTo>
                  <a:pt x="3368" y="745"/>
                  <a:pt x="3369" y="746"/>
                  <a:pt x="3370" y="746"/>
                </a:cubicBezTo>
                <a:cubicBezTo>
                  <a:pt x="3370" y="745"/>
                  <a:pt x="3370" y="745"/>
                  <a:pt x="3370" y="744"/>
                </a:cubicBezTo>
                <a:cubicBezTo>
                  <a:pt x="3370" y="744"/>
                  <a:pt x="3370" y="743"/>
                  <a:pt x="3371" y="743"/>
                </a:cubicBezTo>
                <a:cubicBezTo>
                  <a:pt x="3372" y="742"/>
                  <a:pt x="3372" y="740"/>
                  <a:pt x="3374" y="740"/>
                </a:cubicBezTo>
                <a:cubicBezTo>
                  <a:pt x="3375" y="740"/>
                  <a:pt x="3375" y="740"/>
                  <a:pt x="3376" y="740"/>
                </a:cubicBezTo>
                <a:cubicBezTo>
                  <a:pt x="3377" y="740"/>
                  <a:pt x="3377" y="739"/>
                  <a:pt x="3378" y="739"/>
                </a:cubicBezTo>
                <a:cubicBezTo>
                  <a:pt x="3380" y="739"/>
                  <a:pt x="3379" y="742"/>
                  <a:pt x="3380" y="743"/>
                </a:cubicBezTo>
                <a:cubicBezTo>
                  <a:pt x="3381" y="743"/>
                  <a:pt x="3382" y="744"/>
                  <a:pt x="3382" y="744"/>
                </a:cubicBezTo>
                <a:cubicBezTo>
                  <a:pt x="3383" y="745"/>
                  <a:pt x="3383" y="745"/>
                  <a:pt x="3383" y="746"/>
                </a:cubicBezTo>
                <a:cubicBezTo>
                  <a:pt x="3383" y="747"/>
                  <a:pt x="3385" y="748"/>
                  <a:pt x="3386" y="747"/>
                </a:cubicBezTo>
                <a:cubicBezTo>
                  <a:pt x="3387" y="746"/>
                  <a:pt x="3387" y="744"/>
                  <a:pt x="3389" y="743"/>
                </a:cubicBezTo>
                <a:cubicBezTo>
                  <a:pt x="3389" y="743"/>
                  <a:pt x="3390" y="743"/>
                  <a:pt x="3390" y="742"/>
                </a:cubicBezTo>
                <a:cubicBezTo>
                  <a:pt x="3390" y="741"/>
                  <a:pt x="3389" y="740"/>
                  <a:pt x="3390" y="739"/>
                </a:cubicBezTo>
                <a:cubicBezTo>
                  <a:pt x="3391" y="739"/>
                  <a:pt x="3391" y="739"/>
                  <a:pt x="3392" y="739"/>
                </a:cubicBezTo>
                <a:cubicBezTo>
                  <a:pt x="3393" y="738"/>
                  <a:pt x="3394" y="736"/>
                  <a:pt x="3395" y="736"/>
                </a:cubicBezTo>
                <a:cubicBezTo>
                  <a:pt x="3397" y="736"/>
                  <a:pt x="3398" y="735"/>
                  <a:pt x="3399" y="734"/>
                </a:cubicBezTo>
                <a:cubicBezTo>
                  <a:pt x="3400" y="733"/>
                  <a:pt x="3402" y="733"/>
                  <a:pt x="3403" y="733"/>
                </a:cubicBezTo>
                <a:cubicBezTo>
                  <a:pt x="3404" y="732"/>
                  <a:pt x="3405" y="731"/>
                  <a:pt x="3407" y="730"/>
                </a:cubicBezTo>
                <a:cubicBezTo>
                  <a:pt x="3408" y="730"/>
                  <a:pt x="3409" y="730"/>
                  <a:pt x="3410" y="729"/>
                </a:cubicBezTo>
                <a:cubicBezTo>
                  <a:pt x="3411" y="728"/>
                  <a:pt x="3411" y="728"/>
                  <a:pt x="3412" y="728"/>
                </a:cubicBezTo>
                <a:cubicBezTo>
                  <a:pt x="3413" y="727"/>
                  <a:pt x="3413" y="727"/>
                  <a:pt x="3413" y="728"/>
                </a:cubicBezTo>
                <a:cubicBezTo>
                  <a:pt x="3413" y="730"/>
                  <a:pt x="3410" y="729"/>
                  <a:pt x="3411" y="731"/>
                </a:cubicBezTo>
                <a:cubicBezTo>
                  <a:pt x="3411" y="732"/>
                  <a:pt x="3412" y="732"/>
                  <a:pt x="3412" y="733"/>
                </a:cubicBezTo>
                <a:cubicBezTo>
                  <a:pt x="3412" y="733"/>
                  <a:pt x="3412" y="734"/>
                  <a:pt x="3411" y="735"/>
                </a:cubicBezTo>
                <a:cubicBezTo>
                  <a:pt x="3411" y="735"/>
                  <a:pt x="3410" y="735"/>
                  <a:pt x="3410" y="736"/>
                </a:cubicBezTo>
                <a:cubicBezTo>
                  <a:pt x="3410" y="737"/>
                  <a:pt x="3410" y="738"/>
                  <a:pt x="3410" y="738"/>
                </a:cubicBezTo>
                <a:cubicBezTo>
                  <a:pt x="3409" y="740"/>
                  <a:pt x="3408" y="741"/>
                  <a:pt x="3408" y="742"/>
                </a:cubicBezTo>
                <a:cubicBezTo>
                  <a:pt x="3408" y="743"/>
                  <a:pt x="3408" y="743"/>
                  <a:pt x="3409" y="744"/>
                </a:cubicBezTo>
                <a:cubicBezTo>
                  <a:pt x="3409" y="745"/>
                  <a:pt x="3409" y="746"/>
                  <a:pt x="3409" y="746"/>
                </a:cubicBezTo>
                <a:cubicBezTo>
                  <a:pt x="3411" y="748"/>
                  <a:pt x="3414" y="744"/>
                  <a:pt x="3415" y="743"/>
                </a:cubicBezTo>
                <a:cubicBezTo>
                  <a:pt x="3416" y="742"/>
                  <a:pt x="3417" y="742"/>
                  <a:pt x="3418" y="740"/>
                </a:cubicBezTo>
                <a:cubicBezTo>
                  <a:pt x="3419" y="739"/>
                  <a:pt x="3420" y="738"/>
                  <a:pt x="3421" y="737"/>
                </a:cubicBezTo>
                <a:cubicBezTo>
                  <a:pt x="3422" y="737"/>
                  <a:pt x="3423" y="736"/>
                  <a:pt x="3424" y="734"/>
                </a:cubicBezTo>
                <a:cubicBezTo>
                  <a:pt x="3425" y="733"/>
                  <a:pt x="3426" y="732"/>
                  <a:pt x="3427" y="731"/>
                </a:cubicBezTo>
                <a:cubicBezTo>
                  <a:pt x="3429" y="731"/>
                  <a:pt x="3430" y="731"/>
                  <a:pt x="3431" y="731"/>
                </a:cubicBezTo>
                <a:cubicBezTo>
                  <a:pt x="3433" y="730"/>
                  <a:pt x="3434" y="729"/>
                  <a:pt x="3435" y="728"/>
                </a:cubicBezTo>
                <a:cubicBezTo>
                  <a:pt x="3436" y="727"/>
                  <a:pt x="3438" y="727"/>
                  <a:pt x="3439" y="727"/>
                </a:cubicBezTo>
                <a:cubicBezTo>
                  <a:pt x="3440" y="726"/>
                  <a:pt x="3441" y="726"/>
                  <a:pt x="3442" y="725"/>
                </a:cubicBezTo>
                <a:cubicBezTo>
                  <a:pt x="3444" y="724"/>
                  <a:pt x="3446" y="725"/>
                  <a:pt x="3448" y="725"/>
                </a:cubicBezTo>
                <a:cubicBezTo>
                  <a:pt x="3450" y="725"/>
                  <a:pt x="3451" y="724"/>
                  <a:pt x="3453" y="724"/>
                </a:cubicBezTo>
                <a:cubicBezTo>
                  <a:pt x="3456" y="724"/>
                  <a:pt x="3459" y="724"/>
                  <a:pt x="3462" y="724"/>
                </a:cubicBezTo>
                <a:cubicBezTo>
                  <a:pt x="3464" y="723"/>
                  <a:pt x="3468" y="722"/>
                  <a:pt x="3470" y="724"/>
                </a:cubicBezTo>
                <a:cubicBezTo>
                  <a:pt x="3471" y="725"/>
                  <a:pt x="3472" y="726"/>
                  <a:pt x="3473" y="726"/>
                </a:cubicBezTo>
                <a:cubicBezTo>
                  <a:pt x="3475" y="726"/>
                  <a:pt x="3476" y="727"/>
                  <a:pt x="3477" y="728"/>
                </a:cubicBezTo>
                <a:cubicBezTo>
                  <a:pt x="3478" y="728"/>
                  <a:pt x="3479" y="729"/>
                  <a:pt x="3479" y="730"/>
                </a:cubicBezTo>
                <a:cubicBezTo>
                  <a:pt x="3480" y="732"/>
                  <a:pt x="3480" y="733"/>
                  <a:pt x="3482" y="733"/>
                </a:cubicBezTo>
                <a:cubicBezTo>
                  <a:pt x="3482" y="734"/>
                  <a:pt x="3483" y="734"/>
                  <a:pt x="3483" y="735"/>
                </a:cubicBezTo>
                <a:cubicBezTo>
                  <a:pt x="3483" y="735"/>
                  <a:pt x="3482" y="736"/>
                  <a:pt x="3482" y="737"/>
                </a:cubicBezTo>
                <a:cubicBezTo>
                  <a:pt x="3482" y="738"/>
                  <a:pt x="3484" y="738"/>
                  <a:pt x="3485" y="739"/>
                </a:cubicBezTo>
                <a:cubicBezTo>
                  <a:pt x="3485" y="739"/>
                  <a:pt x="3486" y="740"/>
                  <a:pt x="3486" y="741"/>
                </a:cubicBezTo>
                <a:cubicBezTo>
                  <a:pt x="3487" y="741"/>
                  <a:pt x="3487" y="741"/>
                  <a:pt x="3488" y="742"/>
                </a:cubicBezTo>
                <a:cubicBezTo>
                  <a:pt x="3489" y="742"/>
                  <a:pt x="3490" y="744"/>
                  <a:pt x="3491" y="744"/>
                </a:cubicBezTo>
                <a:cubicBezTo>
                  <a:pt x="3493" y="745"/>
                  <a:pt x="3493" y="743"/>
                  <a:pt x="3494" y="741"/>
                </a:cubicBezTo>
                <a:cubicBezTo>
                  <a:pt x="3494" y="741"/>
                  <a:pt x="3494" y="740"/>
                  <a:pt x="3494" y="739"/>
                </a:cubicBezTo>
                <a:cubicBezTo>
                  <a:pt x="3494" y="738"/>
                  <a:pt x="3494" y="738"/>
                  <a:pt x="3495" y="737"/>
                </a:cubicBezTo>
                <a:cubicBezTo>
                  <a:pt x="3496" y="736"/>
                  <a:pt x="3495" y="734"/>
                  <a:pt x="3496" y="733"/>
                </a:cubicBezTo>
                <a:cubicBezTo>
                  <a:pt x="3497" y="733"/>
                  <a:pt x="3498" y="733"/>
                  <a:pt x="3498" y="732"/>
                </a:cubicBezTo>
                <a:cubicBezTo>
                  <a:pt x="3499" y="732"/>
                  <a:pt x="3499" y="731"/>
                  <a:pt x="3498" y="731"/>
                </a:cubicBezTo>
                <a:cubicBezTo>
                  <a:pt x="3498" y="731"/>
                  <a:pt x="3498" y="731"/>
                  <a:pt x="3498" y="730"/>
                </a:cubicBezTo>
                <a:cubicBezTo>
                  <a:pt x="3498" y="730"/>
                  <a:pt x="3498" y="730"/>
                  <a:pt x="3498" y="729"/>
                </a:cubicBezTo>
                <a:cubicBezTo>
                  <a:pt x="3498" y="729"/>
                  <a:pt x="3499" y="729"/>
                  <a:pt x="3500" y="728"/>
                </a:cubicBezTo>
                <a:cubicBezTo>
                  <a:pt x="3502" y="728"/>
                  <a:pt x="3503" y="726"/>
                  <a:pt x="3504" y="726"/>
                </a:cubicBezTo>
                <a:cubicBezTo>
                  <a:pt x="3507" y="725"/>
                  <a:pt x="3510" y="726"/>
                  <a:pt x="3511" y="723"/>
                </a:cubicBezTo>
                <a:cubicBezTo>
                  <a:pt x="3512" y="721"/>
                  <a:pt x="3513" y="720"/>
                  <a:pt x="3515" y="719"/>
                </a:cubicBezTo>
                <a:cubicBezTo>
                  <a:pt x="3519" y="718"/>
                  <a:pt x="3523" y="718"/>
                  <a:pt x="3526" y="715"/>
                </a:cubicBezTo>
                <a:cubicBezTo>
                  <a:pt x="3526" y="715"/>
                  <a:pt x="3527" y="714"/>
                  <a:pt x="3528" y="714"/>
                </a:cubicBezTo>
                <a:cubicBezTo>
                  <a:pt x="3528" y="713"/>
                  <a:pt x="3528" y="713"/>
                  <a:pt x="3528" y="712"/>
                </a:cubicBezTo>
                <a:cubicBezTo>
                  <a:pt x="3528" y="709"/>
                  <a:pt x="3531" y="710"/>
                  <a:pt x="3533" y="710"/>
                </a:cubicBezTo>
                <a:cubicBezTo>
                  <a:pt x="3533" y="710"/>
                  <a:pt x="3535" y="710"/>
                  <a:pt x="3534" y="709"/>
                </a:cubicBezTo>
                <a:cubicBezTo>
                  <a:pt x="3534" y="708"/>
                  <a:pt x="3533" y="708"/>
                  <a:pt x="3533" y="708"/>
                </a:cubicBezTo>
                <a:cubicBezTo>
                  <a:pt x="3531" y="707"/>
                  <a:pt x="3533" y="705"/>
                  <a:pt x="3534" y="705"/>
                </a:cubicBezTo>
                <a:cubicBezTo>
                  <a:pt x="3535" y="705"/>
                  <a:pt x="3536" y="705"/>
                  <a:pt x="3537" y="705"/>
                </a:cubicBezTo>
                <a:cubicBezTo>
                  <a:pt x="3538" y="704"/>
                  <a:pt x="3538" y="703"/>
                  <a:pt x="3538" y="703"/>
                </a:cubicBezTo>
                <a:cubicBezTo>
                  <a:pt x="3539" y="702"/>
                  <a:pt x="3540" y="702"/>
                  <a:pt x="3541" y="702"/>
                </a:cubicBezTo>
                <a:cubicBezTo>
                  <a:pt x="3541" y="702"/>
                  <a:pt x="3542" y="703"/>
                  <a:pt x="3543" y="702"/>
                </a:cubicBezTo>
                <a:cubicBezTo>
                  <a:pt x="3543" y="702"/>
                  <a:pt x="3543" y="701"/>
                  <a:pt x="3542" y="700"/>
                </a:cubicBezTo>
                <a:cubicBezTo>
                  <a:pt x="3542" y="700"/>
                  <a:pt x="3539" y="698"/>
                  <a:pt x="3541" y="697"/>
                </a:cubicBezTo>
                <a:cubicBezTo>
                  <a:pt x="3542" y="697"/>
                  <a:pt x="3542" y="698"/>
                  <a:pt x="3543" y="698"/>
                </a:cubicBezTo>
                <a:cubicBezTo>
                  <a:pt x="3543" y="699"/>
                  <a:pt x="3544" y="699"/>
                  <a:pt x="3545" y="699"/>
                </a:cubicBezTo>
                <a:cubicBezTo>
                  <a:pt x="3546" y="698"/>
                  <a:pt x="3547" y="697"/>
                  <a:pt x="3548" y="697"/>
                </a:cubicBezTo>
                <a:cubicBezTo>
                  <a:pt x="3550" y="697"/>
                  <a:pt x="3551" y="697"/>
                  <a:pt x="3552" y="696"/>
                </a:cubicBezTo>
                <a:cubicBezTo>
                  <a:pt x="3554" y="695"/>
                  <a:pt x="3555" y="694"/>
                  <a:pt x="3555" y="692"/>
                </a:cubicBezTo>
                <a:cubicBezTo>
                  <a:pt x="3555" y="691"/>
                  <a:pt x="3555" y="689"/>
                  <a:pt x="3557" y="689"/>
                </a:cubicBezTo>
                <a:cubicBezTo>
                  <a:pt x="3558" y="690"/>
                  <a:pt x="3559" y="690"/>
                  <a:pt x="3560" y="690"/>
                </a:cubicBezTo>
                <a:cubicBezTo>
                  <a:pt x="3561" y="689"/>
                  <a:pt x="3562" y="688"/>
                  <a:pt x="3563" y="687"/>
                </a:cubicBezTo>
                <a:cubicBezTo>
                  <a:pt x="3564" y="687"/>
                  <a:pt x="3566" y="687"/>
                  <a:pt x="3567" y="687"/>
                </a:cubicBezTo>
                <a:cubicBezTo>
                  <a:pt x="3570" y="687"/>
                  <a:pt x="3572" y="689"/>
                  <a:pt x="3575" y="687"/>
                </a:cubicBezTo>
                <a:cubicBezTo>
                  <a:pt x="3575" y="686"/>
                  <a:pt x="3576" y="686"/>
                  <a:pt x="3576" y="686"/>
                </a:cubicBezTo>
                <a:cubicBezTo>
                  <a:pt x="3577" y="686"/>
                  <a:pt x="3578" y="686"/>
                  <a:pt x="3578" y="685"/>
                </a:cubicBezTo>
                <a:cubicBezTo>
                  <a:pt x="3578" y="684"/>
                  <a:pt x="3577" y="684"/>
                  <a:pt x="3577" y="683"/>
                </a:cubicBezTo>
                <a:cubicBezTo>
                  <a:pt x="3576" y="682"/>
                  <a:pt x="3577" y="682"/>
                  <a:pt x="3578" y="682"/>
                </a:cubicBezTo>
                <a:cubicBezTo>
                  <a:pt x="3579" y="681"/>
                  <a:pt x="3581" y="682"/>
                  <a:pt x="3582" y="682"/>
                </a:cubicBezTo>
                <a:cubicBezTo>
                  <a:pt x="3584" y="681"/>
                  <a:pt x="3586" y="681"/>
                  <a:pt x="3587" y="680"/>
                </a:cubicBezTo>
                <a:cubicBezTo>
                  <a:pt x="3589" y="679"/>
                  <a:pt x="3589" y="677"/>
                  <a:pt x="3591" y="676"/>
                </a:cubicBezTo>
                <a:cubicBezTo>
                  <a:pt x="3592" y="675"/>
                  <a:pt x="3595" y="674"/>
                  <a:pt x="3597" y="674"/>
                </a:cubicBezTo>
                <a:cubicBezTo>
                  <a:pt x="3599" y="673"/>
                  <a:pt x="3601" y="672"/>
                  <a:pt x="3603" y="671"/>
                </a:cubicBezTo>
                <a:cubicBezTo>
                  <a:pt x="3604" y="670"/>
                  <a:pt x="3605" y="670"/>
                  <a:pt x="3606" y="669"/>
                </a:cubicBezTo>
                <a:cubicBezTo>
                  <a:pt x="3608" y="668"/>
                  <a:pt x="3610" y="668"/>
                  <a:pt x="3611" y="667"/>
                </a:cubicBezTo>
                <a:cubicBezTo>
                  <a:pt x="3613" y="667"/>
                  <a:pt x="3615" y="666"/>
                  <a:pt x="3616" y="666"/>
                </a:cubicBezTo>
                <a:cubicBezTo>
                  <a:pt x="3618" y="665"/>
                  <a:pt x="3619" y="665"/>
                  <a:pt x="3621" y="665"/>
                </a:cubicBezTo>
                <a:cubicBezTo>
                  <a:pt x="3622" y="665"/>
                  <a:pt x="3623" y="665"/>
                  <a:pt x="3624" y="665"/>
                </a:cubicBezTo>
                <a:cubicBezTo>
                  <a:pt x="3625" y="664"/>
                  <a:pt x="3625" y="664"/>
                  <a:pt x="3624" y="664"/>
                </a:cubicBezTo>
                <a:cubicBezTo>
                  <a:pt x="3623" y="663"/>
                  <a:pt x="3621" y="662"/>
                  <a:pt x="3622" y="661"/>
                </a:cubicBezTo>
                <a:cubicBezTo>
                  <a:pt x="3622" y="660"/>
                  <a:pt x="3623" y="660"/>
                  <a:pt x="3623" y="659"/>
                </a:cubicBezTo>
                <a:cubicBezTo>
                  <a:pt x="3623" y="659"/>
                  <a:pt x="3623" y="659"/>
                  <a:pt x="3623" y="658"/>
                </a:cubicBezTo>
                <a:cubicBezTo>
                  <a:pt x="3623" y="658"/>
                  <a:pt x="3624" y="658"/>
                  <a:pt x="3624" y="658"/>
                </a:cubicBezTo>
                <a:cubicBezTo>
                  <a:pt x="3624" y="657"/>
                  <a:pt x="3622" y="657"/>
                  <a:pt x="3623" y="656"/>
                </a:cubicBezTo>
                <a:cubicBezTo>
                  <a:pt x="3623" y="655"/>
                  <a:pt x="3624" y="657"/>
                  <a:pt x="3624" y="657"/>
                </a:cubicBezTo>
                <a:cubicBezTo>
                  <a:pt x="3625" y="657"/>
                  <a:pt x="3627" y="657"/>
                  <a:pt x="3628" y="657"/>
                </a:cubicBezTo>
                <a:cubicBezTo>
                  <a:pt x="3629" y="657"/>
                  <a:pt x="3629" y="657"/>
                  <a:pt x="3630" y="657"/>
                </a:cubicBezTo>
                <a:cubicBezTo>
                  <a:pt x="3630" y="657"/>
                  <a:pt x="3632" y="656"/>
                  <a:pt x="3631" y="657"/>
                </a:cubicBezTo>
                <a:cubicBezTo>
                  <a:pt x="3631" y="657"/>
                  <a:pt x="3630" y="658"/>
                  <a:pt x="3630" y="658"/>
                </a:cubicBezTo>
                <a:cubicBezTo>
                  <a:pt x="3629" y="658"/>
                  <a:pt x="3629" y="659"/>
                  <a:pt x="3629" y="659"/>
                </a:cubicBezTo>
                <a:cubicBezTo>
                  <a:pt x="3628" y="661"/>
                  <a:pt x="3628" y="662"/>
                  <a:pt x="3627" y="662"/>
                </a:cubicBezTo>
                <a:cubicBezTo>
                  <a:pt x="3626" y="662"/>
                  <a:pt x="3625" y="662"/>
                  <a:pt x="3626" y="663"/>
                </a:cubicBezTo>
                <a:cubicBezTo>
                  <a:pt x="3626" y="663"/>
                  <a:pt x="3627" y="664"/>
                  <a:pt x="3627" y="664"/>
                </a:cubicBezTo>
                <a:cubicBezTo>
                  <a:pt x="3628" y="664"/>
                  <a:pt x="3628" y="663"/>
                  <a:pt x="3629" y="663"/>
                </a:cubicBezTo>
                <a:cubicBezTo>
                  <a:pt x="3630" y="663"/>
                  <a:pt x="3629" y="664"/>
                  <a:pt x="3630" y="664"/>
                </a:cubicBezTo>
                <a:cubicBezTo>
                  <a:pt x="3631" y="665"/>
                  <a:pt x="3633" y="664"/>
                  <a:pt x="3634" y="664"/>
                </a:cubicBezTo>
                <a:cubicBezTo>
                  <a:pt x="3636" y="664"/>
                  <a:pt x="3637" y="664"/>
                  <a:pt x="3639" y="664"/>
                </a:cubicBezTo>
                <a:cubicBezTo>
                  <a:pt x="3641" y="664"/>
                  <a:pt x="3642" y="665"/>
                  <a:pt x="3643" y="665"/>
                </a:cubicBezTo>
                <a:cubicBezTo>
                  <a:pt x="3645" y="665"/>
                  <a:pt x="3646" y="665"/>
                  <a:pt x="3647" y="666"/>
                </a:cubicBezTo>
                <a:cubicBezTo>
                  <a:pt x="3649" y="667"/>
                  <a:pt x="3650" y="667"/>
                  <a:pt x="3652" y="668"/>
                </a:cubicBezTo>
                <a:cubicBezTo>
                  <a:pt x="3653" y="668"/>
                  <a:pt x="3654" y="669"/>
                  <a:pt x="3656" y="669"/>
                </a:cubicBezTo>
                <a:cubicBezTo>
                  <a:pt x="3657" y="669"/>
                  <a:pt x="3658" y="670"/>
                  <a:pt x="3660" y="670"/>
                </a:cubicBezTo>
                <a:cubicBezTo>
                  <a:pt x="3660" y="670"/>
                  <a:pt x="3661" y="671"/>
                  <a:pt x="3661" y="671"/>
                </a:cubicBezTo>
                <a:cubicBezTo>
                  <a:pt x="3662" y="672"/>
                  <a:pt x="3662" y="672"/>
                  <a:pt x="3663" y="672"/>
                </a:cubicBezTo>
                <a:cubicBezTo>
                  <a:pt x="3667" y="674"/>
                  <a:pt x="3665" y="668"/>
                  <a:pt x="3667" y="666"/>
                </a:cubicBezTo>
                <a:cubicBezTo>
                  <a:pt x="3668" y="666"/>
                  <a:pt x="3669" y="666"/>
                  <a:pt x="3669" y="665"/>
                </a:cubicBezTo>
                <a:cubicBezTo>
                  <a:pt x="3670" y="665"/>
                  <a:pt x="3670" y="664"/>
                  <a:pt x="3671" y="664"/>
                </a:cubicBezTo>
                <a:cubicBezTo>
                  <a:pt x="3672" y="663"/>
                  <a:pt x="3674" y="663"/>
                  <a:pt x="3674" y="661"/>
                </a:cubicBezTo>
                <a:cubicBezTo>
                  <a:pt x="3675" y="658"/>
                  <a:pt x="3673" y="655"/>
                  <a:pt x="3671" y="654"/>
                </a:cubicBezTo>
                <a:cubicBezTo>
                  <a:pt x="3670" y="654"/>
                  <a:pt x="3668" y="653"/>
                  <a:pt x="3669" y="651"/>
                </a:cubicBezTo>
                <a:cubicBezTo>
                  <a:pt x="3669" y="650"/>
                  <a:pt x="3671" y="650"/>
                  <a:pt x="3671" y="648"/>
                </a:cubicBezTo>
                <a:cubicBezTo>
                  <a:pt x="3671" y="647"/>
                  <a:pt x="3670" y="645"/>
                  <a:pt x="3669" y="644"/>
                </a:cubicBezTo>
                <a:cubicBezTo>
                  <a:pt x="3669" y="643"/>
                  <a:pt x="3667" y="643"/>
                  <a:pt x="3666" y="643"/>
                </a:cubicBezTo>
                <a:cubicBezTo>
                  <a:pt x="3665" y="642"/>
                  <a:pt x="3664" y="642"/>
                  <a:pt x="3663" y="642"/>
                </a:cubicBezTo>
                <a:cubicBezTo>
                  <a:pt x="3662" y="641"/>
                  <a:pt x="3662" y="640"/>
                  <a:pt x="3662" y="639"/>
                </a:cubicBezTo>
                <a:cubicBezTo>
                  <a:pt x="3661" y="638"/>
                  <a:pt x="3660" y="638"/>
                  <a:pt x="3660" y="637"/>
                </a:cubicBezTo>
                <a:cubicBezTo>
                  <a:pt x="3659" y="636"/>
                  <a:pt x="3659" y="635"/>
                  <a:pt x="3659" y="634"/>
                </a:cubicBezTo>
                <a:cubicBezTo>
                  <a:pt x="3658" y="633"/>
                  <a:pt x="3658" y="633"/>
                  <a:pt x="3658" y="634"/>
                </a:cubicBezTo>
                <a:cubicBezTo>
                  <a:pt x="3658" y="635"/>
                  <a:pt x="3658" y="635"/>
                  <a:pt x="3658" y="636"/>
                </a:cubicBezTo>
                <a:cubicBezTo>
                  <a:pt x="3658" y="637"/>
                  <a:pt x="3659" y="637"/>
                  <a:pt x="3658" y="638"/>
                </a:cubicBezTo>
                <a:cubicBezTo>
                  <a:pt x="3657" y="638"/>
                  <a:pt x="3657" y="638"/>
                  <a:pt x="3656" y="638"/>
                </a:cubicBezTo>
                <a:cubicBezTo>
                  <a:pt x="3656" y="637"/>
                  <a:pt x="3657" y="636"/>
                  <a:pt x="3657" y="636"/>
                </a:cubicBezTo>
                <a:cubicBezTo>
                  <a:pt x="3657" y="635"/>
                  <a:pt x="3657" y="634"/>
                  <a:pt x="3657" y="633"/>
                </a:cubicBezTo>
                <a:cubicBezTo>
                  <a:pt x="3657" y="633"/>
                  <a:pt x="3656" y="633"/>
                  <a:pt x="3655" y="633"/>
                </a:cubicBezTo>
                <a:cubicBezTo>
                  <a:pt x="3655" y="633"/>
                  <a:pt x="3654" y="633"/>
                  <a:pt x="3653" y="633"/>
                </a:cubicBezTo>
                <a:cubicBezTo>
                  <a:pt x="3653" y="633"/>
                  <a:pt x="3652" y="634"/>
                  <a:pt x="3651" y="634"/>
                </a:cubicBezTo>
                <a:cubicBezTo>
                  <a:pt x="3651" y="634"/>
                  <a:pt x="3650" y="634"/>
                  <a:pt x="3650" y="633"/>
                </a:cubicBezTo>
                <a:cubicBezTo>
                  <a:pt x="3650" y="633"/>
                  <a:pt x="3650" y="633"/>
                  <a:pt x="3650" y="632"/>
                </a:cubicBezTo>
                <a:cubicBezTo>
                  <a:pt x="3650" y="632"/>
                  <a:pt x="3650" y="632"/>
                  <a:pt x="3651" y="631"/>
                </a:cubicBezTo>
                <a:cubicBezTo>
                  <a:pt x="3651" y="631"/>
                  <a:pt x="3652" y="631"/>
                  <a:pt x="3652" y="631"/>
                </a:cubicBezTo>
                <a:cubicBezTo>
                  <a:pt x="3654" y="632"/>
                  <a:pt x="3655" y="633"/>
                  <a:pt x="3656" y="632"/>
                </a:cubicBezTo>
                <a:cubicBezTo>
                  <a:pt x="3657" y="631"/>
                  <a:pt x="3657" y="631"/>
                  <a:pt x="3657" y="631"/>
                </a:cubicBezTo>
                <a:cubicBezTo>
                  <a:pt x="3657" y="631"/>
                  <a:pt x="3658" y="631"/>
                  <a:pt x="3658" y="630"/>
                </a:cubicBezTo>
                <a:cubicBezTo>
                  <a:pt x="3659" y="629"/>
                  <a:pt x="3658" y="628"/>
                  <a:pt x="3657" y="627"/>
                </a:cubicBezTo>
                <a:cubicBezTo>
                  <a:pt x="3657" y="626"/>
                  <a:pt x="3656" y="625"/>
                  <a:pt x="3656" y="624"/>
                </a:cubicBezTo>
                <a:cubicBezTo>
                  <a:pt x="3656" y="622"/>
                  <a:pt x="3657" y="621"/>
                  <a:pt x="3655" y="620"/>
                </a:cubicBezTo>
                <a:cubicBezTo>
                  <a:pt x="3653" y="620"/>
                  <a:pt x="3654" y="618"/>
                  <a:pt x="3654" y="617"/>
                </a:cubicBezTo>
                <a:cubicBezTo>
                  <a:pt x="3653" y="616"/>
                  <a:pt x="3652" y="615"/>
                  <a:pt x="3651" y="614"/>
                </a:cubicBezTo>
                <a:cubicBezTo>
                  <a:pt x="3651" y="613"/>
                  <a:pt x="3651" y="612"/>
                  <a:pt x="3650" y="610"/>
                </a:cubicBezTo>
                <a:cubicBezTo>
                  <a:pt x="3649" y="609"/>
                  <a:pt x="3648" y="608"/>
                  <a:pt x="3647" y="610"/>
                </a:cubicBezTo>
                <a:cubicBezTo>
                  <a:pt x="3646" y="611"/>
                  <a:pt x="3646" y="612"/>
                  <a:pt x="3644" y="613"/>
                </a:cubicBezTo>
                <a:cubicBezTo>
                  <a:pt x="3643" y="613"/>
                  <a:pt x="3641" y="612"/>
                  <a:pt x="3640" y="611"/>
                </a:cubicBezTo>
                <a:cubicBezTo>
                  <a:pt x="3639" y="611"/>
                  <a:pt x="3638" y="610"/>
                  <a:pt x="3636" y="609"/>
                </a:cubicBezTo>
                <a:cubicBezTo>
                  <a:pt x="3635" y="609"/>
                  <a:pt x="3634" y="608"/>
                  <a:pt x="3633" y="607"/>
                </a:cubicBezTo>
                <a:cubicBezTo>
                  <a:pt x="3632" y="604"/>
                  <a:pt x="3633" y="601"/>
                  <a:pt x="3632" y="598"/>
                </a:cubicBezTo>
                <a:cubicBezTo>
                  <a:pt x="3632" y="598"/>
                  <a:pt x="3631" y="597"/>
                  <a:pt x="3631" y="597"/>
                </a:cubicBezTo>
                <a:cubicBezTo>
                  <a:pt x="3631" y="596"/>
                  <a:pt x="3630" y="595"/>
                  <a:pt x="3630" y="595"/>
                </a:cubicBezTo>
                <a:cubicBezTo>
                  <a:pt x="3629" y="594"/>
                  <a:pt x="3628" y="595"/>
                  <a:pt x="3627" y="596"/>
                </a:cubicBezTo>
                <a:cubicBezTo>
                  <a:pt x="3626" y="596"/>
                  <a:pt x="3625" y="596"/>
                  <a:pt x="3624" y="596"/>
                </a:cubicBezTo>
                <a:cubicBezTo>
                  <a:pt x="3624" y="596"/>
                  <a:pt x="3623" y="597"/>
                  <a:pt x="3623" y="597"/>
                </a:cubicBezTo>
                <a:cubicBezTo>
                  <a:pt x="3621" y="597"/>
                  <a:pt x="3620" y="598"/>
                  <a:pt x="3619" y="598"/>
                </a:cubicBezTo>
                <a:cubicBezTo>
                  <a:pt x="3617" y="598"/>
                  <a:pt x="3615" y="597"/>
                  <a:pt x="3613" y="597"/>
                </a:cubicBezTo>
                <a:cubicBezTo>
                  <a:pt x="3612" y="598"/>
                  <a:pt x="3611" y="598"/>
                  <a:pt x="3611" y="599"/>
                </a:cubicBezTo>
                <a:cubicBezTo>
                  <a:pt x="3610" y="599"/>
                  <a:pt x="3609" y="600"/>
                  <a:pt x="3609" y="600"/>
                </a:cubicBezTo>
                <a:cubicBezTo>
                  <a:pt x="3608" y="600"/>
                  <a:pt x="3607" y="601"/>
                  <a:pt x="3607" y="602"/>
                </a:cubicBezTo>
                <a:cubicBezTo>
                  <a:pt x="3607" y="601"/>
                  <a:pt x="3606" y="600"/>
                  <a:pt x="3607" y="600"/>
                </a:cubicBezTo>
                <a:cubicBezTo>
                  <a:pt x="3608" y="599"/>
                  <a:pt x="3610" y="599"/>
                  <a:pt x="3610" y="598"/>
                </a:cubicBezTo>
                <a:cubicBezTo>
                  <a:pt x="3611" y="598"/>
                  <a:pt x="3610" y="598"/>
                  <a:pt x="3609" y="598"/>
                </a:cubicBezTo>
                <a:cubicBezTo>
                  <a:pt x="3609" y="597"/>
                  <a:pt x="3609" y="597"/>
                  <a:pt x="3608" y="597"/>
                </a:cubicBezTo>
                <a:cubicBezTo>
                  <a:pt x="3608" y="596"/>
                  <a:pt x="3607" y="596"/>
                  <a:pt x="3607" y="595"/>
                </a:cubicBezTo>
                <a:cubicBezTo>
                  <a:pt x="3606" y="594"/>
                  <a:pt x="3606" y="593"/>
                  <a:pt x="3606" y="592"/>
                </a:cubicBezTo>
                <a:cubicBezTo>
                  <a:pt x="3605" y="591"/>
                  <a:pt x="3604" y="591"/>
                  <a:pt x="3604" y="589"/>
                </a:cubicBezTo>
                <a:cubicBezTo>
                  <a:pt x="3605" y="589"/>
                  <a:pt x="3605" y="590"/>
                  <a:pt x="3606" y="590"/>
                </a:cubicBezTo>
                <a:cubicBezTo>
                  <a:pt x="3606" y="591"/>
                  <a:pt x="3607" y="591"/>
                  <a:pt x="3608" y="591"/>
                </a:cubicBezTo>
                <a:cubicBezTo>
                  <a:pt x="3608" y="591"/>
                  <a:pt x="3608" y="592"/>
                  <a:pt x="3609" y="592"/>
                </a:cubicBezTo>
                <a:cubicBezTo>
                  <a:pt x="3609" y="592"/>
                  <a:pt x="3610" y="592"/>
                  <a:pt x="3611" y="593"/>
                </a:cubicBezTo>
                <a:cubicBezTo>
                  <a:pt x="3612" y="593"/>
                  <a:pt x="3612" y="594"/>
                  <a:pt x="3613" y="593"/>
                </a:cubicBezTo>
                <a:cubicBezTo>
                  <a:pt x="3614" y="593"/>
                  <a:pt x="3614" y="593"/>
                  <a:pt x="3615" y="593"/>
                </a:cubicBezTo>
                <a:cubicBezTo>
                  <a:pt x="3616" y="592"/>
                  <a:pt x="3618" y="593"/>
                  <a:pt x="3619" y="593"/>
                </a:cubicBezTo>
                <a:cubicBezTo>
                  <a:pt x="3620" y="593"/>
                  <a:pt x="3620" y="593"/>
                  <a:pt x="3621" y="593"/>
                </a:cubicBezTo>
                <a:cubicBezTo>
                  <a:pt x="3622" y="594"/>
                  <a:pt x="3622" y="594"/>
                  <a:pt x="3622" y="595"/>
                </a:cubicBezTo>
                <a:cubicBezTo>
                  <a:pt x="3623" y="596"/>
                  <a:pt x="3625" y="595"/>
                  <a:pt x="3626" y="594"/>
                </a:cubicBezTo>
                <a:cubicBezTo>
                  <a:pt x="3626" y="594"/>
                  <a:pt x="3628" y="593"/>
                  <a:pt x="3627" y="591"/>
                </a:cubicBezTo>
                <a:cubicBezTo>
                  <a:pt x="3627" y="591"/>
                  <a:pt x="3627" y="590"/>
                  <a:pt x="3626" y="590"/>
                </a:cubicBezTo>
                <a:cubicBezTo>
                  <a:pt x="3626" y="589"/>
                  <a:pt x="3626" y="589"/>
                  <a:pt x="3625" y="588"/>
                </a:cubicBezTo>
                <a:cubicBezTo>
                  <a:pt x="3625" y="588"/>
                  <a:pt x="3624" y="588"/>
                  <a:pt x="3623" y="588"/>
                </a:cubicBezTo>
                <a:cubicBezTo>
                  <a:pt x="3623" y="588"/>
                  <a:pt x="3622" y="587"/>
                  <a:pt x="3622" y="587"/>
                </a:cubicBezTo>
                <a:cubicBezTo>
                  <a:pt x="3621" y="586"/>
                  <a:pt x="3620" y="587"/>
                  <a:pt x="3619" y="587"/>
                </a:cubicBezTo>
                <a:cubicBezTo>
                  <a:pt x="3619" y="586"/>
                  <a:pt x="3621" y="585"/>
                  <a:pt x="3622" y="586"/>
                </a:cubicBezTo>
                <a:cubicBezTo>
                  <a:pt x="3622" y="586"/>
                  <a:pt x="3623" y="586"/>
                  <a:pt x="3623" y="587"/>
                </a:cubicBezTo>
                <a:cubicBezTo>
                  <a:pt x="3624" y="587"/>
                  <a:pt x="3625" y="587"/>
                  <a:pt x="3625" y="587"/>
                </a:cubicBezTo>
                <a:cubicBezTo>
                  <a:pt x="3627" y="588"/>
                  <a:pt x="3627" y="589"/>
                  <a:pt x="3628" y="590"/>
                </a:cubicBezTo>
                <a:cubicBezTo>
                  <a:pt x="3629" y="590"/>
                  <a:pt x="3631" y="590"/>
                  <a:pt x="3632" y="590"/>
                </a:cubicBezTo>
                <a:cubicBezTo>
                  <a:pt x="3632" y="591"/>
                  <a:pt x="3632" y="592"/>
                  <a:pt x="3632" y="592"/>
                </a:cubicBezTo>
                <a:cubicBezTo>
                  <a:pt x="3631" y="593"/>
                  <a:pt x="3630" y="592"/>
                  <a:pt x="3630" y="593"/>
                </a:cubicBezTo>
                <a:cubicBezTo>
                  <a:pt x="3631" y="594"/>
                  <a:pt x="3632" y="593"/>
                  <a:pt x="3633" y="594"/>
                </a:cubicBezTo>
                <a:cubicBezTo>
                  <a:pt x="3633" y="595"/>
                  <a:pt x="3633" y="595"/>
                  <a:pt x="3634" y="596"/>
                </a:cubicBezTo>
                <a:cubicBezTo>
                  <a:pt x="3635" y="596"/>
                  <a:pt x="3636" y="596"/>
                  <a:pt x="3636" y="597"/>
                </a:cubicBezTo>
                <a:cubicBezTo>
                  <a:pt x="3636" y="597"/>
                  <a:pt x="3637" y="598"/>
                  <a:pt x="3637" y="598"/>
                </a:cubicBezTo>
                <a:cubicBezTo>
                  <a:pt x="3638" y="598"/>
                  <a:pt x="3639" y="597"/>
                  <a:pt x="3640" y="597"/>
                </a:cubicBezTo>
                <a:cubicBezTo>
                  <a:pt x="3641" y="597"/>
                  <a:pt x="3643" y="598"/>
                  <a:pt x="3644" y="598"/>
                </a:cubicBezTo>
                <a:cubicBezTo>
                  <a:pt x="3646" y="598"/>
                  <a:pt x="3647" y="598"/>
                  <a:pt x="3649" y="598"/>
                </a:cubicBezTo>
                <a:cubicBezTo>
                  <a:pt x="3652" y="598"/>
                  <a:pt x="3655" y="596"/>
                  <a:pt x="3659" y="595"/>
                </a:cubicBezTo>
                <a:cubicBezTo>
                  <a:pt x="3659" y="595"/>
                  <a:pt x="3660" y="594"/>
                  <a:pt x="3661" y="594"/>
                </a:cubicBezTo>
                <a:cubicBezTo>
                  <a:pt x="3662" y="594"/>
                  <a:pt x="3662" y="594"/>
                  <a:pt x="3663" y="594"/>
                </a:cubicBezTo>
                <a:cubicBezTo>
                  <a:pt x="3665" y="594"/>
                  <a:pt x="3666" y="593"/>
                  <a:pt x="3667" y="592"/>
                </a:cubicBezTo>
                <a:cubicBezTo>
                  <a:pt x="3670" y="591"/>
                  <a:pt x="3674" y="592"/>
                  <a:pt x="3677" y="590"/>
                </a:cubicBezTo>
                <a:cubicBezTo>
                  <a:pt x="3678" y="589"/>
                  <a:pt x="3679" y="588"/>
                  <a:pt x="3680" y="587"/>
                </a:cubicBezTo>
                <a:cubicBezTo>
                  <a:pt x="3681" y="586"/>
                  <a:pt x="3682" y="585"/>
                  <a:pt x="3684" y="585"/>
                </a:cubicBezTo>
                <a:cubicBezTo>
                  <a:pt x="3686" y="585"/>
                  <a:pt x="3688" y="585"/>
                  <a:pt x="3689" y="583"/>
                </a:cubicBezTo>
                <a:cubicBezTo>
                  <a:pt x="3690" y="583"/>
                  <a:pt x="3690" y="582"/>
                  <a:pt x="3690" y="581"/>
                </a:cubicBezTo>
                <a:cubicBezTo>
                  <a:pt x="3691" y="580"/>
                  <a:pt x="3691" y="579"/>
                  <a:pt x="3692" y="578"/>
                </a:cubicBezTo>
                <a:cubicBezTo>
                  <a:pt x="3693" y="576"/>
                  <a:pt x="3692" y="575"/>
                  <a:pt x="3690" y="576"/>
                </a:cubicBezTo>
                <a:cubicBezTo>
                  <a:pt x="3689" y="576"/>
                  <a:pt x="3689" y="576"/>
                  <a:pt x="3688" y="576"/>
                </a:cubicBezTo>
                <a:cubicBezTo>
                  <a:pt x="3687" y="576"/>
                  <a:pt x="3687" y="576"/>
                  <a:pt x="3686" y="576"/>
                </a:cubicBezTo>
                <a:cubicBezTo>
                  <a:pt x="3685" y="577"/>
                  <a:pt x="3683" y="577"/>
                  <a:pt x="3682" y="577"/>
                </a:cubicBezTo>
                <a:cubicBezTo>
                  <a:pt x="3681" y="577"/>
                  <a:pt x="3680" y="577"/>
                  <a:pt x="3680" y="576"/>
                </a:cubicBezTo>
                <a:cubicBezTo>
                  <a:pt x="3680" y="575"/>
                  <a:pt x="3682" y="576"/>
                  <a:pt x="3682" y="576"/>
                </a:cubicBezTo>
                <a:cubicBezTo>
                  <a:pt x="3684" y="576"/>
                  <a:pt x="3684" y="575"/>
                  <a:pt x="3685" y="574"/>
                </a:cubicBezTo>
                <a:cubicBezTo>
                  <a:pt x="3686" y="573"/>
                  <a:pt x="3688" y="573"/>
                  <a:pt x="3689" y="573"/>
                </a:cubicBezTo>
                <a:cubicBezTo>
                  <a:pt x="3691" y="573"/>
                  <a:pt x="3692" y="572"/>
                  <a:pt x="3693" y="571"/>
                </a:cubicBezTo>
                <a:cubicBezTo>
                  <a:pt x="3695" y="570"/>
                  <a:pt x="3697" y="570"/>
                  <a:pt x="3696" y="568"/>
                </a:cubicBezTo>
                <a:cubicBezTo>
                  <a:pt x="3695" y="566"/>
                  <a:pt x="3694" y="566"/>
                  <a:pt x="3693" y="565"/>
                </a:cubicBezTo>
                <a:cubicBezTo>
                  <a:pt x="3692" y="565"/>
                  <a:pt x="3691" y="564"/>
                  <a:pt x="3690" y="563"/>
                </a:cubicBezTo>
                <a:cubicBezTo>
                  <a:pt x="3688" y="562"/>
                  <a:pt x="3688" y="562"/>
                  <a:pt x="3687" y="560"/>
                </a:cubicBezTo>
                <a:cubicBezTo>
                  <a:pt x="3687" y="558"/>
                  <a:pt x="3687" y="557"/>
                  <a:pt x="3688" y="556"/>
                </a:cubicBezTo>
                <a:cubicBezTo>
                  <a:pt x="3688" y="554"/>
                  <a:pt x="3688" y="553"/>
                  <a:pt x="3688" y="551"/>
                </a:cubicBezTo>
                <a:cubicBezTo>
                  <a:pt x="3688" y="551"/>
                  <a:pt x="3688" y="550"/>
                  <a:pt x="3689" y="550"/>
                </a:cubicBezTo>
                <a:cubicBezTo>
                  <a:pt x="3689" y="550"/>
                  <a:pt x="3688" y="551"/>
                  <a:pt x="3689" y="552"/>
                </a:cubicBezTo>
                <a:cubicBezTo>
                  <a:pt x="3690" y="553"/>
                  <a:pt x="3692" y="552"/>
                  <a:pt x="3693" y="552"/>
                </a:cubicBezTo>
                <a:cubicBezTo>
                  <a:pt x="3693" y="551"/>
                  <a:pt x="3694" y="551"/>
                  <a:pt x="3695" y="550"/>
                </a:cubicBezTo>
                <a:cubicBezTo>
                  <a:pt x="3695" y="550"/>
                  <a:pt x="3696" y="550"/>
                  <a:pt x="3696" y="549"/>
                </a:cubicBezTo>
                <a:cubicBezTo>
                  <a:pt x="3698" y="548"/>
                  <a:pt x="3696" y="547"/>
                  <a:pt x="3695" y="546"/>
                </a:cubicBezTo>
                <a:cubicBezTo>
                  <a:pt x="3695" y="545"/>
                  <a:pt x="3696" y="543"/>
                  <a:pt x="3697" y="543"/>
                </a:cubicBezTo>
                <a:cubicBezTo>
                  <a:pt x="3698" y="543"/>
                  <a:pt x="3699" y="543"/>
                  <a:pt x="3699" y="544"/>
                </a:cubicBezTo>
                <a:cubicBezTo>
                  <a:pt x="3700" y="545"/>
                  <a:pt x="3700" y="545"/>
                  <a:pt x="3699" y="546"/>
                </a:cubicBezTo>
                <a:cubicBezTo>
                  <a:pt x="3699" y="547"/>
                  <a:pt x="3699" y="547"/>
                  <a:pt x="3699" y="548"/>
                </a:cubicBezTo>
                <a:cubicBezTo>
                  <a:pt x="3700" y="548"/>
                  <a:pt x="3700" y="548"/>
                  <a:pt x="3700" y="548"/>
                </a:cubicBezTo>
                <a:cubicBezTo>
                  <a:pt x="3701" y="548"/>
                  <a:pt x="3700" y="549"/>
                  <a:pt x="3701" y="549"/>
                </a:cubicBezTo>
                <a:cubicBezTo>
                  <a:pt x="3702" y="550"/>
                  <a:pt x="3703" y="549"/>
                  <a:pt x="3704" y="548"/>
                </a:cubicBezTo>
                <a:cubicBezTo>
                  <a:pt x="3705" y="547"/>
                  <a:pt x="3706" y="546"/>
                  <a:pt x="3707" y="546"/>
                </a:cubicBezTo>
                <a:cubicBezTo>
                  <a:pt x="3708" y="545"/>
                  <a:pt x="3710" y="543"/>
                  <a:pt x="3711" y="543"/>
                </a:cubicBezTo>
                <a:cubicBezTo>
                  <a:pt x="3713" y="543"/>
                  <a:pt x="3711" y="546"/>
                  <a:pt x="3711" y="547"/>
                </a:cubicBezTo>
                <a:cubicBezTo>
                  <a:pt x="3710" y="548"/>
                  <a:pt x="3711" y="550"/>
                  <a:pt x="3710" y="551"/>
                </a:cubicBezTo>
                <a:cubicBezTo>
                  <a:pt x="3708" y="552"/>
                  <a:pt x="3708" y="553"/>
                  <a:pt x="3707" y="554"/>
                </a:cubicBezTo>
                <a:cubicBezTo>
                  <a:pt x="3707" y="555"/>
                  <a:pt x="3706" y="556"/>
                  <a:pt x="3705" y="555"/>
                </a:cubicBezTo>
                <a:cubicBezTo>
                  <a:pt x="3704" y="555"/>
                  <a:pt x="3704" y="554"/>
                  <a:pt x="3703" y="554"/>
                </a:cubicBezTo>
                <a:cubicBezTo>
                  <a:pt x="3702" y="553"/>
                  <a:pt x="3702" y="555"/>
                  <a:pt x="3703" y="555"/>
                </a:cubicBezTo>
                <a:cubicBezTo>
                  <a:pt x="3703" y="556"/>
                  <a:pt x="3704" y="556"/>
                  <a:pt x="3704" y="556"/>
                </a:cubicBezTo>
                <a:cubicBezTo>
                  <a:pt x="3704" y="558"/>
                  <a:pt x="3704" y="559"/>
                  <a:pt x="3705" y="560"/>
                </a:cubicBezTo>
                <a:cubicBezTo>
                  <a:pt x="3705" y="561"/>
                  <a:pt x="3706" y="561"/>
                  <a:pt x="3707" y="561"/>
                </a:cubicBezTo>
                <a:cubicBezTo>
                  <a:pt x="3707" y="561"/>
                  <a:pt x="3708" y="562"/>
                  <a:pt x="3708" y="563"/>
                </a:cubicBezTo>
                <a:cubicBezTo>
                  <a:pt x="3709" y="563"/>
                  <a:pt x="3709" y="563"/>
                  <a:pt x="3710" y="564"/>
                </a:cubicBezTo>
                <a:cubicBezTo>
                  <a:pt x="3712" y="564"/>
                  <a:pt x="3712" y="566"/>
                  <a:pt x="3711" y="567"/>
                </a:cubicBezTo>
                <a:cubicBezTo>
                  <a:pt x="3711" y="568"/>
                  <a:pt x="3711" y="569"/>
                  <a:pt x="3712" y="569"/>
                </a:cubicBezTo>
                <a:cubicBezTo>
                  <a:pt x="3714" y="569"/>
                  <a:pt x="3715" y="570"/>
                  <a:pt x="3717" y="569"/>
                </a:cubicBezTo>
                <a:cubicBezTo>
                  <a:pt x="3718" y="569"/>
                  <a:pt x="3720" y="569"/>
                  <a:pt x="3722" y="569"/>
                </a:cubicBezTo>
                <a:cubicBezTo>
                  <a:pt x="3724" y="569"/>
                  <a:pt x="3725" y="569"/>
                  <a:pt x="3727" y="569"/>
                </a:cubicBezTo>
                <a:cubicBezTo>
                  <a:pt x="3732" y="569"/>
                  <a:pt x="3736" y="569"/>
                  <a:pt x="3740" y="569"/>
                </a:cubicBezTo>
                <a:cubicBezTo>
                  <a:pt x="3744" y="569"/>
                  <a:pt x="3748" y="571"/>
                  <a:pt x="3751" y="571"/>
                </a:cubicBezTo>
                <a:cubicBezTo>
                  <a:pt x="3753" y="571"/>
                  <a:pt x="3754" y="572"/>
                  <a:pt x="3756" y="573"/>
                </a:cubicBezTo>
                <a:cubicBezTo>
                  <a:pt x="3757" y="573"/>
                  <a:pt x="3758" y="573"/>
                  <a:pt x="3760" y="574"/>
                </a:cubicBezTo>
                <a:cubicBezTo>
                  <a:pt x="3762" y="575"/>
                  <a:pt x="3764" y="578"/>
                  <a:pt x="3764" y="580"/>
                </a:cubicBezTo>
                <a:cubicBezTo>
                  <a:pt x="3765" y="581"/>
                  <a:pt x="3765" y="582"/>
                  <a:pt x="3765" y="582"/>
                </a:cubicBezTo>
                <a:cubicBezTo>
                  <a:pt x="3765" y="583"/>
                  <a:pt x="3764" y="584"/>
                  <a:pt x="3765" y="584"/>
                </a:cubicBezTo>
                <a:cubicBezTo>
                  <a:pt x="3765" y="585"/>
                  <a:pt x="3765" y="585"/>
                  <a:pt x="3766" y="586"/>
                </a:cubicBezTo>
                <a:cubicBezTo>
                  <a:pt x="3766" y="587"/>
                  <a:pt x="3766" y="587"/>
                  <a:pt x="3766" y="588"/>
                </a:cubicBezTo>
                <a:cubicBezTo>
                  <a:pt x="3767" y="589"/>
                  <a:pt x="3768" y="590"/>
                  <a:pt x="3769" y="591"/>
                </a:cubicBezTo>
                <a:cubicBezTo>
                  <a:pt x="3770" y="592"/>
                  <a:pt x="3770" y="592"/>
                  <a:pt x="3770" y="593"/>
                </a:cubicBezTo>
                <a:cubicBezTo>
                  <a:pt x="3771" y="595"/>
                  <a:pt x="3774" y="595"/>
                  <a:pt x="3776" y="595"/>
                </a:cubicBezTo>
                <a:cubicBezTo>
                  <a:pt x="3777" y="595"/>
                  <a:pt x="3779" y="595"/>
                  <a:pt x="3780" y="595"/>
                </a:cubicBezTo>
                <a:cubicBezTo>
                  <a:pt x="3782" y="595"/>
                  <a:pt x="3783" y="595"/>
                  <a:pt x="3784" y="595"/>
                </a:cubicBezTo>
                <a:cubicBezTo>
                  <a:pt x="3785" y="596"/>
                  <a:pt x="3787" y="596"/>
                  <a:pt x="3788" y="596"/>
                </a:cubicBezTo>
                <a:cubicBezTo>
                  <a:pt x="3789" y="597"/>
                  <a:pt x="3791" y="597"/>
                  <a:pt x="3792" y="598"/>
                </a:cubicBezTo>
                <a:cubicBezTo>
                  <a:pt x="3794" y="599"/>
                  <a:pt x="3795" y="600"/>
                  <a:pt x="3796" y="601"/>
                </a:cubicBezTo>
                <a:cubicBezTo>
                  <a:pt x="3796" y="602"/>
                  <a:pt x="3797" y="602"/>
                  <a:pt x="3798" y="603"/>
                </a:cubicBezTo>
                <a:cubicBezTo>
                  <a:pt x="3798" y="603"/>
                  <a:pt x="3799" y="604"/>
                  <a:pt x="3799" y="604"/>
                </a:cubicBezTo>
                <a:cubicBezTo>
                  <a:pt x="3800" y="605"/>
                  <a:pt x="3801" y="606"/>
                  <a:pt x="3802" y="607"/>
                </a:cubicBezTo>
                <a:cubicBezTo>
                  <a:pt x="3803" y="608"/>
                  <a:pt x="3804" y="608"/>
                  <a:pt x="3806" y="609"/>
                </a:cubicBezTo>
                <a:cubicBezTo>
                  <a:pt x="3806" y="609"/>
                  <a:pt x="3807" y="609"/>
                  <a:pt x="3808" y="609"/>
                </a:cubicBezTo>
                <a:cubicBezTo>
                  <a:pt x="3808" y="609"/>
                  <a:pt x="3809" y="608"/>
                  <a:pt x="3809" y="608"/>
                </a:cubicBezTo>
                <a:cubicBezTo>
                  <a:pt x="3811" y="607"/>
                  <a:pt x="3812" y="606"/>
                  <a:pt x="3812" y="604"/>
                </a:cubicBezTo>
                <a:cubicBezTo>
                  <a:pt x="3812" y="604"/>
                  <a:pt x="3813" y="601"/>
                  <a:pt x="3814" y="602"/>
                </a:cubicBezTo>
                <a:cubicBezTo>
                  <a:pt x="3814" y="602"/>
                  <a:pt x="3814" y="603"/>
                  <a:pt x="3814" y="604"/>
                </a:cubicBezTo>
                <a:cubicBezTo>
                  <a:pt x="3813" y="604"/>
                  <a:pt x="3813" y="605"/>
                  <a:pt x="3814" y="605"/>
                </a:cubicBezTo>
                <a:cubicBezTo>
                  <a:pt x="3814" y="605"/>
                  <a:pt x="3814" y="605"/>
                  <a:pt x="3814" y="606"/>
                </a:cubicBezTo>
                <a:cubicBezTo>
                  <a:pt x="3815" y="607"/>
                  <a:pt x="3814" y="609"/>
                  <a:pt x="3815" y="610"/>
                </a:cubicBezTo>
                <a:cubicBezTo>
                  <a:pt x="3815" y="610"/>
                  <a:pt x="3816" y="610"/>
                  <a:pt x="3817" y="611"/>
                </a:cubicBezTo>
                <a:cubicBezTo>
                  <a:pt x="3817" y="611"/>
                  <a:pt x="3818" y="612"/>
                  <a:pt x="3819" y="611"/>
                </a:cubicBezTo>
                <a:cubicBezTo>
                  <a:pt x="3819" y="611"/>
                  <a:pt x="3820" y="610"/>
                  <a:pt x="3820" y="610"/>
                </a:cubicBezTo>
                <a:cubicBezTo>
                  <a:pt x="3821" y="610"/>
                  <a:pt x="3822" y="610"/>
                  <a:pt x="3822" y="609"/>
                </a:cubicBezTo>
                <a:cubicBezTo>
                  <a:pt x="3822" y="608"/>
                  <a:pt x="3822" y="608"/>
                  <a:pt x="3822" y="607"/>
                </a:cubicBezTo>
                <a:cubicBezTo>
                  <a:pt x="3822" y="607"/>
                  <a:pt x="3821" y="606"/>
                  <a:pt x="3822" y="606"/>
                </a:cubicBezTo>
                <a:cubicBezTo>
                  <a:pt x="3822" y="605"/>
                  <a:pt x="3823" y="606"/>
                  <a:pt x="3824" y="606"/>
                </a:cubicBezTo>
                <a:cubicBezTo>
                  <a:pt x="3824" y="607"/>
                  <a:pt x="3825" y="606"/>
                  <a:pt x="3825" y="607"/>
                </a:cubicBezTo>
                <a:cubicBezTo>
                  <a:pt x="3826" y="607"/>
                  <a:pt x="3826" y="607"/>
                  <a:pt x="3827" y="607"/>
                </a:cubicBezTo>
                <a:cubicBezTo>
                  <a:pt x="3828" y="607"/>
                  <a:pt x="3829" y="608"/>
                  <a:pt x="3829" y="607"/>
                </a:cubicBezTo>
                <a:cubicBezTo>
                  <a:pt x="3830" y="607"/>
                  <a:pt x="3831" y="607"/>
                  <a:pt x="3831" y="607"/>
                </a:cubicBezTo>
                <a:cubicBezTo>
                  <a:pt x="3832" y="606"/>
                  <a:pt x="3833" y="607"/>
                  <a:pt x="3833" y="606"/>
                </a:cubicBezTo>
                <a:cubicBezTo>
                  <a:pt x="3834" y="606"/>
                  <a:pt x="3833" y="605"/>
                  <a:pt x="3832" y="605"/>
                </a:cubicBezTo>
                <a:cubicBezTo>
                  <a:pt x="3831" y="605"/>
                  <a:pt x="3831" y="605"/>
                  <a:pt x="3830" y="605"/>
                </a:cubicBezTo>
                <a:cubicBezTo>
                  <a:pt x="3828" y="604"/>
                  <a:pt x="3825" y="603"/>
                  <a:pt x="3822" y="602"/>
                </a:cubicBezTo>
                <a:cubicBezTo>
                  <a:pt x="3822" y="601"/>
                  <a:pt x="3821" y="601"/>
                  <a:pt x="3821" y="600"/>
                </a:cubicBezTo>
                <a:cubicBezTo>
                  <a:pt x="3820" y="600"/>
                  <a:pt x="3820" y="600"/>
                  <a:pt x="3819" y="600"/>
                </a:cubicBezTo>
                <a:cubicBezTo>
                  <a:pt x="3819" y="599"/>
                  <a:pt x="3820" y="598"/>
                  <a:pt x="3820" y="598"/>
                </a:cubicBezTo>
                <a:cubicBezTo>
                  <a:pt x="3821" y="598"/>
                  <a:pt x="3821" y="598"/>
                  <a:pt x="3822" y="597"/>
                </a:cubicBezTo>
                <a:cubicBezTo>
                  <a:pt x="3822" y="596"/>
                  <a:pt x="3822" y="596"/>
                  <a:pt x="3823" y="595"/>
                </a:cubicBezTo>
                <a:cubicBezTo>
                  <a:pt x="3824" y="595"/>
                  <a:pt x="3824" y="595"/>
                  <a:pt x="3824" y="594"/>
                </a:cubicBezTo>
                <a:cubicBezTo>
                  <a:pt x="3823" y="593"/>
                  <a:pt x="3821" y="594"/>
                  <a:pt x="3820" y="593"/>
                </a:cubicBezTo>
                <a:cubicBezTo>
                  <a:pt x="3820" y="592"/>
                  <a:pt x="3820" y="592"/>
                  <a:pt x="3821" y="592"/>
                </a:cubicBezTo>
                <a:cubicBezTo>
                  <a:pt x="3821" y="592"/>
                  <a:pt x="3822" y="593"/>
                  <a:pt x="3822" y="593"/>
                </a:cubicBezTo>
                <a:cubicBezTo>
                  <a:pt x="3823" y="593"/>
                  <a:pt x="3824" y="593"/>
                  <a:pt x="3825" y="592"/>
                </a:cubicBezTo>
                <a:cubicBezTo>
                  <a:pt x="3825" y="592"/>
                  <a:pt x="3825" y="592"/>
                  <a:pt x="3826" y="591"/>
                </a:cubicBezTo>
                <a:cubicBezTo>
                  <a:pt x="3827" y="590"/>
                  <a:pt x="3829" y="591"/>
                  <a:pt x="3830" y="591"/>
                </a:cubicBezTo>
                <a:cubicBezTo>
                  <a:pt x="3832" y="591"/>
                  <a:pt x="3833" y="589"/>
                  <a:pt x="3834" y="588"/>
                </a:cubicBezTo>
                <a:cubicBezTo>
                  <a:pt x="3835" y="587"/>
                  <a:pt x="3835" y="587"/>
                  <a:pt x="3836" y="586"/>
                </a:cubicBezTo>
                <a:cubicBezTo>
                  <a:pt x="3836" y="585"/>
                  <a:pt x="3836" y="585"/>
                  <a:pt x="3836" y="584"/>
                </a:cubicBezTo>
                <a:cubicBezTo>
                  <a:pt x="3836" y="583"/>
                  <a:pt x="3835" y="581"/>
                  <a:pt x="3834" y="581"/>
                </a:cubicBezTo>
                <a:cubicBezTo>
                  <a:pt x="3833" y="581"/>
                  <a:pt x="3832" y="581"/>
                  <a:pt x="3832" y="581"/>
                </a:cubicBezTo>
                <a:cubicBezTo>
                  <a:pt x="3831" y="581"/>
                  <a:pt x="3830" y="581"/>
                  <a:pt x="3830" y="580"/>
                </a:cubicBezTo>
                <a:cubicBezTo>
                  <a:pt x="3829" y="580"/>
                  <a:pt x="3830" y="580"/>
                  <a:pt x="3831" y="580"/>
                </a:cubicBezTo>
                <a:cubicBezTo>
                  <a:pt x="3832" y="579"/>
                  <a:pt x="3832" y="579"/>
                  <a:pt x="3833" y="579"/>
                </a:cubicBezTo>
                <a:cubicBezTo>
                  <a:pt x="3833" y="579"/>
                  <a:pt x="3834" y="579"/>
                  <a:pt x="3835" y="578"/>
                </a:cubicBezTo>
                <a:cubicBezTo>
                  <a:pt x="3835" y="577"/>
                  <a:pt x="3835" y="576"/>
                  <a:pt x="3836" y="575"/>
                </a:cubicBezTo>
                <a:cubicBezTo>
                  <a:pt x="3836" y="574"/>
                  <a:pt x="3837" y="574"/>
                  <a:pt x="3837" y="573"/>
                </a:cubicBezTo>
                <a:cubicBezTo>
                  <a:pt x="3837" y="571"/>
                  <a:pt x="3836" y="572"/>
                  <a:pt x="3836" y="573"/>
                </a:cubicBezTo>
                <a:cubicBezTo>
                  <a:pt x="3836" y="573"/>
                  <a:pt x="3834" y="573"/>
                  <a:pt x="3834" y="573"/>
                </a:cubicBezTo>
                <a:cubicBezTo>
                  <a:pt x="3833" y="573"/>
                  <a:pt x="3833" y="574"/>
                  <a:pt x="3832" y="573"/>
                </a:cubicBezTo>
                <a:cubicBezTo>
                  <a:pt x="3831" y="573"/>
                  <a:pt x="3831" y="573"/>
                  <a:pt x="3832" y="573"/>
                </a:cubicBezTo>
                <a:cubicBezTo>
                  <a:pt x="3832" y="572"/>
                  <a:pt x="3833" y="572"/>
                  <a:pt x="3833" y="571"/>
                </a:cubicBezTo>
                <a:cubicBezTo>
                  <a:pt x="3833" y="571"/>
                  <a:pt x="3833" y="570"/>
                  <a:pt x="3832" y="570"/>
                </a:cubicBezTo>
                <a:cubicBezTo>
                  <a:pt x="3832" y="569"/>
                  <a:pt x="3832" y="569"/>
                  <a:pt x="3831" y="569"/>
                </a:cubicBezTo>
                <a:cubicBezTo>
                  <a:pt x="3831" y="568"/>
                  <a:pt x="3831" y="568"/>
                  <a:pt x="3830" y="568"/>
                </a:cubicBezTo>
                <a:cubicBezTo>
                  <a:pt x="3829" y="566"/>
                  <a:pt x="3828" y="567"/>
                  <a:pt x="3827" y="567"/>
                </a:cubicBezTo>
                <a:cubicBezTo>
                  <a:pt x="3827" y="566"/>
                  <a:pt x="3828" y="566"/>
                  <a:pt x="3828" y="566"/>
                </a:cubicBezTo>
                <a:close/>
                <a:moveTo>
                  <a:pt x="256" y="687"/>
                </a:moveTo>
                <a:cubicBezTo>
                  <a:pt x="255" y="687"/>
                  <a:pt x="254" y="689"/>
                  <a:pt x="253" y="689"/>
                </a:cubicBezTo>
                <a:cubicBezTo>
                  <a:pt x="252" y="689"/>
                  <a:pt x="255" y="687"/>
                  <a:pt x="253" y="686"/>
                </a:cubicBezTo>
                <a:cubicBezTo>
                  <a:pt x="253" y="686"/>
                  <a:pt x="253" y="687"/>
                  <a:pt x="252" y="687"/>
                </a:cubicBezTo>
                <a:cubicBezTo>
                  <a:pt x="252" y="687"/>
                  <a:pt x="252" y="686"/>
                  <a:pt x="252" y="686"/>
                </a:cubicBezTo>
                <a:cubicBezTo>
                  <a:pt x="251" y="686"/>
                  <a:pt x="251" y="686"/>
                  <a:pt x="250" y="686"/>
                </a:cubicBezTo>
                <a:cubicBezTo>
                  <a:pt x="250" y="686"/>
                  <a:pt x="249" y="686"/>
                  <a:pt x="249" y="685"/>
                </a:cubicBezTo>
                <a:cubicBezTo>
                  <a:pt x="248" y="685"/>
                  <a:pt x="248" y="685"/>
                  <a:pt x="247" y="685"/>
                </a:cubicBezTo>
                <a:cubicBezTo>
                  <a:pt x="248" y="683"/>
                  <a:pt x="251" y="685"/>
                  <a:pt x="252" y="685"/>
                </a:cubicBezTo>
                <a:cubicBezTo>
                  <a:pt x="253" y="685"/>
                  <a:pt x="254" y="685"/>
                  <a:pt x="256" y="685"/>
                </a:cubicBezTo>
                <a:cubicBezTo>
                  <a:pt x="257" y="685"/>
                  <a:pt x="260" y="684"/>
                  <a:pt x="260" y="685"/>
                </a:cubicBezTo>
                <a:cubicBezTo>
                  <a:pt x="260" y="686"/>
                  <a:pt x="257" y="686"/>
                  <a:pt x="256" y="687"/>
                </a:cubicBezTo>
                <a:close/>
                <a:moveTo>
                  <a:pt x="265" y="675"/>
                </a:moveTo>
                <a:cubicBezTo>
                  <a:pt x="265" y="674"/>
                  <a:pt x="263" y="672"/>
                  <a:pt x="264" y="672"/>
                </a:cubicBezTo>
                <a:cubicBezTo>
                  <a:pt x="264" y="672"/>
                  <a:pt x="265" y="674"/>
                  <a:pt x="265" y="674"/>
                </a:cubicBezTo>
                <a:cubicBezTo>
                  <a:pt x="266" y="675"/>
                  <a:pt x="266" y="675"/>
                  <a:pt x="266" y="676"/>
                </a:cubicBezTo>
                <a:cubicBezTo>
                  <a:pt x="265" y="676"/>
                  <a:pt x="265" y="675"/>
                  <a:pt x="265" y="675"/>
                </a:cubicBezTo>
                <a:close/>
                <a:moveTo>
                  <a:pt x="274" y="678"/>
                </a:moveTo>
                <a:cubicBezTo>
                  <a:pt x="274" y="676"/>
                  <a:pt x="275" y="676"/>
                  <a:pt x="275" y="677"/>
                </a:cubicBezTo>
                <a:cubicBezTo>
                  <a:pt x="275" y="678"/>
                  <a:pt x="274" y="678"/>
                  <a:pt x="274" y="678"/>
                </a:cubicBezTo>
                <a:close/>
                <a:moveTo>
                  <a:pt x="274" y="672"/>
                </a:moveTo>
                <a:cubicBezTo>
                  <a:pt x="274" y="672"/>
                  <a:pt x="274" y="672"/>
                  <a:pt x="274" y="672"/>
                </a:cubicBezTo>
                <a:cubicBezTo>
                  <a:pt x="275" y="672"/>
                  <a:pt x="275" y="672"/>
                  <a:pt x="275" y="672"/>
                </a:cubicBezTo>
                <a:cubicBezTo>
                  <a:pt x="276" y="673"/>
                  <a:pt x="274" y="673"/>
                  <a:pt x="274" y="672"/>
                </a:cubicBezTo>
                <a:close/>
                <a:moveTo>
                  <a:pt x="271" y="727"/>
                </a:moveTo>
                <a:cubicBezTo>
                  <a:pt x="270" y="728"/>
                  <a:pt x="269" y="729"/>
                  <a:pt x="269" y="730"/>
                </a:cubicBezTo>
                <a:cubicBezTo>
                  <a:pt x="268" y="730"/>
                  <a:pt x="267" y="731"/>
                  <a:pt x="267" y="733"/>
                </a:cubicBezTo>
                <a:cubicBezTo>
                  <a:pt x="267" y="734"/>
                  <a:pt x="266" y="735"/>
                  <a:pt x="266" y="736"/>
                </a:cubicBezTo>
                <a:cubicBezTo>
                  <a:pt x="265" y="736"/>
                  <a:pt x="266" y="733"/>
                  <a:pt x="266" y="733"/>
                </a:cubicBezTo>
                <a:cubicBezTo>
                  <a:pt x="267" y="732"/>
                  <a:pt x="268" y="731"/>
                  <a:pt x="267" y="730"/>
                </a:cubicBezTo>
                <a:cubicBezTo>
                  <a:pt x="266" y="728"/>
                  <a:pt x="264" y="730"/>
                  <a:pt x="263" y="730"/>
                </a:cubicBezTo>
                <a:cubicBezTo>
                  <a:pt x="263" y="731"/>
                  <a:pt x="262" y="732"/>
                  <a:pt x="261" y="732"/>
                </a:cubicBezTo>
                <a:cubicBezTo>
                  <a:pt x="261" y="731"/>
                  <a:pt x="262" y="731"/>
                  <a:pt x="262" y="730"/>
                </a:cubicBezTo>
                <a:cubicBezTo>
                  <a:pt x="263" y="730"/>
                  <a:pt x="263" y="729"/>
                  <a:pt x="264" y="729"/>
                </a:cubicBezTo>
                <a:cubicBezTo>
                  <a:pt x="265" y="728"/>
                  <a:pt x="265" y="728"/>
                  <a:pt x="266" y="728"/>
                </a:cubicBezTo>
                <a:cubicBezTo>
                  <a:pt x="267" y="727"/>
                  <a:pt x="268" y="727"/>
                  <a:pt x="270" y="727"/>
                </a:cubicBezTo>
                <a:cubicBezTo>
                  <a:pt x="271" y="727"/>
                  <a:pt x="273" y="726"/>
                  <a:pt x="274" y="727"/>
                </a:cubicBezTo>
                <a:cubicBezTo>
                  <a:pt x="274" y="727"/>
                  <a:pt x="272" y="727"/>
                  <a:pt x="271" y="727"/>
                </a:cubicBezTo>
                <a:close/>
                <a:moveTo>
                  <a:pt x="292" y="660"/>
                </a:moveTo>
                <a:cubicBezTo>
                  <a:pt x="291" y="660"/>
                  <a:pt x="290" y="660"/>
                  <a:pt x="289" y="660"/>
                </a:cubicBezTo>
                <a:cubicBezTo>
                  <a:pt x="290" y="659"/>
                  <a:pt x="290" y="659"/>
                  <a:pt x="291" y="659"/>
                </a:cubicBezTo>
                <a:cubicBezTo>
                  <a:pt x="292" y="659"/>
                  <a:pt x="292" y="659"/>
                  <a:pt x="293" y="659"/>
                </a:cubicBezTo>
                <a:cubicBezTo>
                  <a:pt x="293" y="659"/>
                  <a:pt x="293" y="659"/>
                  <a:pt x="293" y="658"/>
                </a:cubicBezTo>
                <a:cubicBezTo>
                  <a:pt x="293" y="658"/>
                  <a:pt x="294" y="658"/>
                  <a:pt x="294" y="658"/>
                </a:cubicBezTo>
                <a:cubicBezTo>
                  <a:pt x="294" y="659"/>
                  <a:pt x="292" y="660"/>
                  <a:pt x="292" y="660"/>
                </a:cubicBezTo>
                <a:close/>
                <a:moveTo>
                  <a:pt x="459" y="782"/>
                </a:moveTo>
                <a:cubicBezTo>
                  <a:pt x="459" y="782"/>
                  <a:pt x="457" y="781"/>
                  <a:pt x="457" y="780"/>
                </a:cubicBezTo>
                <a:cubicBezTo>
                  <a:pt x="456" y="780"/>
                  <a:pt x="459" y="780"/>
                  <a:pt x="459" y="780"/>
                </a:cubicBezTo>
                <a:cubicBezTo>
                  <a:pt x="460" y="781"/>
                  <a:pt x="460" y="782"/>
                  <a:pt x="459" y="782"/>
                </a:cubicBezTo>
                <a:close/>
                <a:moveTo>
                  <a:pt x="518" y="445"/>
                </a:moveTo>
                <a:cubicBezTo>
                  <a:pt x="518" y="445"/>
                  <a:pt x="518" y="445"/>
                  <a:pt x="518" y="444"/>
                </a:cubicBezTo>
                <a:cubicBezTo>
                  <a:pt x="517" y="444"/>
                  <a:pt x="517" y="444"/>
                  <a:pt x="517" y="443"/>
                </a:cubicBezTo>
                <a:cubicBezTo>
                  <a:pt x="516" y="443"/>
                  <a:pt x="515" y="442"/>
                  <a:pt x="515" y="442"/>
                </a:cubicBezTo>
                <a:cubicBezTo>
                  <a:pt x="516" y="441"/>
                  <a:pt x="517" y="443"/>
                  <a:pt x="518" y="443"/>
                </a:cubicBezTo>
                <a:cubicBezTo>
                  <a:pt x="518" y="444"/>
                  <a:pt x="519" y="444"/>
                  <a:pt x="519" y="444"/>
                </a:cubicBezTo>
                <a:cubicBezTo>
                  <a:pt x="519" y="445"/>
                  <a:pt x="519" y="445"/>
                  <a:pt x="518" y="445"/>
                </a:cubicBezTo>
                <a:close/>
                <a:moveTo>
                  <a:pt x="250" y="950"/>
                </a:moveTo>
                <a:cubicBezTo>
                  <a:pt x="250" y="950"/>
                  <a:pt x="250" y="949"/>
                  <a:pt x="249" y="948"/>
                </a:cubicBezTo>
                <a:cubicBezTo>
                  <a:pt x="249" y="948"/>
                  <a:pt x="248" y="948"/>
                  <a:pt x="248" y="948"/>
                </a:cubicBezTo>
                <a:cubicBezTo>
                  <a:pt x="246" y="948"/>
                  <a:pt x="245" y="948"/>
                  <a:pt x="244" y="949"/>
                </a:cubicBezTo>
                <a:cubicBezTo>
                  <a:pt x="243" y="949"/>
                  <a:pt x="243" y="949"/>
                  <a:pt x="242" y="950"/>
                </a:cubicBezTo>
                <a:cubicBezTo>
                  <a:pt x="242" y="950"/>
                  <a:pt x="241" y="950"/>
                  <a:pt x="241" y="950"/>
                </a:cubicBezTo>
                <a:cubicBezTo>
                  <a:pt x="240" y="951"/>
                  <a:pt x="240" y="951"/>
                  <a:pt x="239" y="952"/>
                </a:cubicBezTo>
                <a:cubicBezTo>
                  <a:pt x="239" y="952"/>
                  <a:pt x="238" y="952"/>
                  <a:pt x="238" y="953"/>
                </a:cubicBezTo>
                <a:cubicBezTo>
                  <a:pt x="237" y="953"/>
                  <a:pt x="237" y="953"/>
                  <a:pt x="237" y="954"/>
                </a:cubicBezTo>
                <a:cubicBezTo>
                  <a:pt x="237" y="955"/>
                  <a:pt x="238" y="955"/>
                  <a:pt x="238" y="955"/>
                </a:cubicBezTo>
                <a:cubicBezTo>
                  <a:pt x="239" y="955"/>
                  <a:pt x="240" y="955"/>
                  <a:pt x="240" y="955"/>
                </a:cubicBezTo>
                <a:cubicBezTo>
                  <a:pt x="240" y="956"/>
                  <a:pt x="241" y="957"/>
                  <a:pt x="241" y="956"/>
                </a:cubicBezTo>
                <a:cubicBezTo>
                  <a:pt x="242" y="956"/>
                  <a:pt x="242" y="955"/>
                  <a:pt x="243" y="955"/>
                </a:cubicBezTo>
                <a:cubicBezTo>
                  <a:pt x="243" y="955"/>
                  <a:pt x="244" y="956"/>
                  <a:pt x="244" y="956"/>
                </a:cubicBezTo>
                <a:cubicBezTo>
                  <a:pt x="244" y="956"/>
                  <a:pt x="244" y="955"/>
                  <a:pt x="245" y="955"/>
                </a:cubicBezTo>
                <a:cubicBezTo>
                  <a:pt x="245" y="955"/>
                  <a:pt x="245" y="955"/>
                  <a:pt x="246" y="955"/>
                </a:cubicBezTo>
                <a:cubicBezTo>
                  <a:pt x="246" y="956"/>
                  <a:pt x="245" y="956"/>
                  <a:pt x="245" y="956"/>
                </a:cubicBezTo>
                <a:cubicBezTo>
                  <a:pt x="245" y="956"/>
                  <a:pt x="244" y="957"/>
                  <a:pt x="243" y="957"/>
                </a:cubicBezTo>
                <a:cubicBezTo>
                  <a:pt x="243" y="957"/>
                  <a:pt x="242" y="957"/>
                  <a:pt x="241" y="957"/>
                </a:cubicBezTo>
                <a:cubicBezTo>
                  <a:pt x="241" y="957"/>
                  <a:pt x="240" y="956"/>
                  <a:pt x="240" y="956"/>
                </a:cubicBezTo>
                <a:cubicBezTo>
                  <a:pt x="239" y="956"/>
                  <a:pt x="238" y="956"/>
                  <a:pt x="238" y="956"/>
                </a:cubicBezTo>
                <a:cubicBezTo>
                  <a:pt x="237" y="956"/>
                  <a:pt x="237" y="955"/>
                  <a:pt x="237" y="955"/>
                </a:cubicBezTo>
                <a:cubicBezTo>
                  <a:pt x="236" y="955"/>
                  <a:pt x="236" y="955"/>
                  <a:pt x="236" y="955"/>
                </a:cubicBezTo>
                <a:cubicBezTo>
                  <a:pt x="235" y="955"/>
                  <a:pt x="235" y="955"/>
                  <a:pt x="235" y="954"/>
                </a:cubicBezTo>
                <a:cubicBezTo>
                  <a:pt x="235" y="953"/>
                  <a:pt x="235" y="953"/>
                  <a:pt x="236" y="953"/>
                </a:cubicBezTo>
                <a:cubicBezTo>
                  <a:pt x="236" y="952"/>
                  <a:pt x="236" y="952"/>
                  <a:pt x="236" y="951"/>
                </a:cubicBezTo>
                <a:cubicBezTo>
                  <a:pt x="236" y="950"/>
                  <a:pt x="236" y="949"/>
                  <a:pt x="235" y="948"/>
                </a:cubicBezTo>
                <a:cubicBezTo>
                  <a:pt x="233" y="945"/>
                  <a:pt x="241" y="947"/>
                  <a:pt x="240" y="945"/>
                </a:cubicBezTo>
                <a:cubicBezTo>
                  <a:pt x="239" y="944"/>
                  <a:pt x="239" y="944"/>
                  <a:pt x="238" y="944"/>
                </a:cubicBezTo>
                <a:cubicBezTo>
                  <a:pt x="238" y="944"/>
                  <a:pt x="237" y="944"/>
                  <a:pt x="237" y="943"/>
                </a:cubicBezTo>
                <a:cubicBezTo>
                  <a:pt x="237" y="943"/>
                  <a:pt x="236" y="943"/>
                  <a:pt x="236" y="942"/>
                </a:cubicBezTo>
                <a:cubicBezTo>
                  <a:pt x="236" y="942"/>
                  <a:pt x="236" y="941"/>
                  <a:pt x="236" y="941"/>
                </a:cubicBezTo>
                <a:cubicBezTo>
                  <a:pt x="236" y="940"/>
                  <a:pt x="235" y="940"/>
                  <a:pt x="235" y="939"/>
                </a:cubicBezTo>
                <a:cubicBezTo>
                  <a:pt x="235" y="939"/>
                  <a:pt x="235" y="939"/>
                  <a:pt x="236" y="939"/>
                </a:cubicBezTo>
                <a:cubicBezTo>
                  <a:pt x="236" y="939"/>
                  <a:pt x="236" y="938"/>
                  <a:pt x="236" y="938"/>
                </a:cubicBezTo>
                <a:cubicBezTo>
                  <a:pt x="237" y="938"/>
                  <a:pt x="238" y="937"/>
                  <a:pt x="239" y="937"/>
                </a:cubicBezTo>
                <a:cubicBezTo>
                  <a:pt x="240" y="936"/>
                  <a:pt x="241" y="937"/>
                  <a:pt x="242" y="937"/>
                </a:cubicBezTo>
                <a:cubicBezTo>
                  <a:pt x="243" y="938"/>
                  <a:pt x="242" y="940"/>
                  <a:pt x="243" y="941"/>
                </a:cubicBezTo>
                <a:cubicBezTo>
                  <a:pt x="243" y="941"/>
                  <a:pt x="243" y="941"/>
                  <a:pt x="244" y="941"/>
                </a:cubicBezTo>
                <a:cubicBezTo>
                  <a:pt x="244" y="941"/>
                  <a:pt x="244" y="942"/>
                  <a:pt x="244" y="942"/>
                </a:cubicBezTo>
                <a:cubicBezTo>
                  <a:pt x="244" y="942"/>
                  <a:pt x="245" y="942"/>
                  <a:pt x="246" y="942"/>
                </a:cubicBezTo>
                <a:cubicBezTo>
                  <a:pt x="246" y="941"/>
                  <a:pt x="247" y="941"/>
                  <a:pt x="247" y="942"/>
                </a:cubicBezTo>
                <a:cubicBezTo>
                  <a:pt x="248" y="943"/>
                  <a:pt x="247" y="943"/>
                  <a:pt x="246" y="943"/>
                </a:cubicBezTo>
                <a:cubicBezTo>
                  <a:pt x="245" y="943"/>
                  <a:pt x="246" y="944"/>
                  <a:pt x="246" y="945"/>
                </a:cubicBezTo>
                <a:cubicBezTo>
                  <a:pt x="245" y="945"/>
                  <a:pt x="245" y="946"/>
                  <a:pt x="246" y="946"/>
                </a:cubicBezTo>
                <a:cubicBezTo>
                  <a:pt x="246" y="947"/>
                  <a:pt x="247" y="946"/>
                  <a:pt x="248" y="946"/>
                </a:cubicBezTo>
                <a:cubicBezTo>
                  <a:pt x="248" y="946"/>
                  <a:pt x="248" y="947"/>
                  <a:pt x="249" y="947"/>
                </a:cubicBezTo>
                <a:cubicBezTo>
                  <a:pt x="249" y="948"/>
                  <a:pt x="250" y="947"/>
                  <a:pt x="251" y="948"/>
                </a:cubicBezTo>
                <a:cubicBezTo>
                  <a:pt x="251" y="948"/>
                  <a:pt x="251" y="950"/>
                  <a:pt x="250" y="950"/>
                </a:cubicBezTo>
                <a:close/>
                <a:moveTo>
                  <a:pt x="423" y="919"/>
                </a:moveTo>
                <a:cubicBezTo>
                  <a:pt x="423" y="919"/>
                  <a:pt x="423" y="920"/>
                  <a:pt x="422" y="920"/>
                </a:cubicBezTo>
                <a:cubicBezTo>
                  <a:pt x="421" y="920"/>
                  <a:pt x="421" y="919"/>
                  <a:pt x="421" y="919"/>
                </a:cubicBezTo>
                <a:cubicBezTo>
                  <a:pt x="420" y="918"/>
                  <a:pt x="419" y="918"/>
                  <a:pt x="419" y="918"/>
                </a:cubicBezTo>
                <a:cubicBezTo>
                  <a:pt x="418" y="918"/>
                  <a:pt x="417" y="918"/>
                  <a:pt x="416" y="918"/>
                </a:cubicBezTo>
                <a:cubicBezTo>
                  <a:pt x="416" y="918"/>
                  <a:pt x="415" y="918"/>
                  <a:pt x="414" y="918"/>
                </a:cubicBezTo>
                <a:cubicBezTo>
                  <a:pt x="414" y="917"/>
                  <a:pt x="414" y="917"/>
                  <a:pt x="413" y="917"/>
                </a:cubicBezTo>
                <a:cubicBezTo>
                  <a:pt x="413" y="916"/>
                  <a:pt x="409" y="916"/>
                  <a:pt x="410" y="915"/>
                </a:cubicBezTo>
                <a:cubicBezTo>
                  <a:pt x="410" y="915"/>
                  <a:pt x="411" y="915"/>
                  <a:pt x="412" y="914"/>
                </a:cubicBezTo>
                <a:cubicBezTo>
                  <a:pt x="412" y="914"/>
                  <a:pt x="413" y="914"/>
                  <a:pt x="413" y="914"/>
                </a:cubicBezTo>
                <a:cubicBezTo>
                  <a:pt x="414" y="913"/>
                  <a:pt x="416" y="914"/>
                  <a:pt x="416" y="914"/>
                </a:cubicBezTo>
                <a:cubicBezTo>
                  <a:pt x="417" y="915"/>
                  <a:pt x="417" y="916"/>
                  <a:pt x="418" y="915"/>
                </a:cubicBezTo>
                <a:cubicBezTo>
                  <a:pt x="419" y="915"/>
                  <a:pt x="419" y="914"/>
                  <a:pt x="419" y="914"/>
                </a:cubicBezTo>
                <a:cubicBezTo>
                  <a:pt x="420" y="914"/>
                  <a:pt x="420" y="914"/>
                  <a:pt x="420" y="914"/>
                </a:cubicBezTo>
                <a:cubicBezTo>
                  <a:pt x="421" y="915"/>
                  <a:pt x="422" y="915"/>
                  <a:pt x="422" y="915"/>
                </a:cubicBezTo>
                <a:cubicBezTo>
                  <a:pt x="424" y="915"/>
                  <a:pt x="423" y="917"/>
                  <a:pt x="423" y="919"/>
                </a:cubicBezTo>
                <a:close/>
                <a:moveTo>
                  <a:pt x="533" y="894"/>
                </a:moveTo>
                <a:cubicBezTo>
                  <a:pt x="531" y="895"/>
                  <a:pt x="529" y="897"/>
                  <a:pt x="526" y="898"/>
                </a:cubicBezTo>
                <a:cubicBezTo>
                  <a:pt x="526" y="898"/>
                  <a:pt x="525" y="898"/>
                  <a:pt x="524" y="898"/>
                </a:cubicBezTo>
                <a:cubicBezTo>
                  <a:pt x="524" y="899"/>
                  <a:pt x="523" y="899"/>
                  <a:pt x="523" y="900"/>
                </a:cubicBezTo>
                <a:cubicBezTo>
                  <a:pt x="522" y="901"/>
                  <a:pt x="521" y="901"/>
                  <a:pt x="520" y="902"/>
                </a:cubicBezTo>
                <a:cubicBezTo>
                  <a:pt x="519" y="902"/>
                  <a:pt x="518" y="903"/>
                  <a:pt x="517" y="904"/>
                </a:cubicBezTo>
                <a:cubicBezTo>
                  <a:pt x="516" y="904"/>
                  <a:pt x="515" y="904"/>
                  <a:pt x="515" y="903"/>
                </a:cubicBezTo>
                <a:cubicBezTo>
                  <a:pt x="515" y="903"/>
                  <a:pt x="516" y="901"/>
                  <a:pt x="516" y="901"/>
                </a:cubicBezTo>
                <a:cubicBezTo>
                  <a:pt x="516" y="900"/>
                  <a:pt x="519" y="900"/>
                  <a:pt x="520" y="900"/>
                </a:cubicBezTo>
                <a:cubicBezTo>
                  <a:pt x="521" y="899"/>
                  <a:pt x="522" y="899"/>
                  <a:pt x="523" y="898"/>
                </a:cubicBezTo>
                <a:cubicBezTo>
                  <a:pt x="525" y="896"/>
                  <a:pt x="526" y="895"/>
                  <a:pt x="527" y="893"/>
                </a:cubicBezTo>
                <a:cubicBezTo>
                  <a:pt x="528" y="892"/>
                  <a:pt x="529" y="891"/>
                  <a:pt x="530" y="891"/>
                </a:cubicBezTo>
                <a:cubicBezTo>
                  <a:pt x="531" y="891"/>
                  <a:pt x="531" y="892"/>
                  <a:pt x="532" y="892"/>
                </a:cubicBezTo>
                <a:cubicBezTo>
                  <a:pt x="533" y="892"/>
                  <a:pt x="534" y="892"/>
                  <a:pt x="534" y="892"/>
                </a:cubicBezTo>
                <a:cubicBezTo>
                  <a:pt x="537" y="892"/>
                  <a:pt x="535" y="893"/>
                  <a:pt x="533" y="894"/>
                </a:cubicBezTo>
                <a:close/>
                <a:moveTo>
                  <a:pt x="554" y="877"/>
                </a:moveTo>
                <a:cubicBezTo>
                  <a:pt x="554" y="878"/>
                  <a:pt x="553" y="879"/>
                  <a:pt x="553" y="879"/>
                </a:cubicBezTo>
                <a:cubicBezTo>
                  <a:pt x="553" y="880"/>
                  <a:pt x="553" y="881"/>
                  <a:pt x="553" y="881"/>
                </a:cubicBezTo>
                <a:cubicBezTo>
                  <a:pt x="553" y="883"/>
                  <a:pt x="551" y="883"/>
                  <a:pt x="550" y="884"/>
                </a:cubicBezTo>
                <a:cubicBezTo>
                  <a:pt x="548" y="884"/>
                  <a:pt x="548" y="885"/>
                  <a:pt x="546" y="885"/>
                </a:cubicBezTo>
                <a:cubicBezTo>
                  <a:pt x="545" y="885"/>
                  <a:pt x="544" y="885"/>
                  <a:pt x="544" y="885"/>
                </a:cubicBezTo>
                <a:cubicBezTo>
                  <a:pt x="543" y="885"/>
                  <a:pt x="542" y="884"/>
                  <a:pt x="541" y="884"/>
                </a:cubicBezTo>
                <a:cubicBezTo>
                  <a:pt x="540" y="883"/>
                  <a:pt x="541" y="882"/>
                  <a:pt x="542" y="882"/>
                </a:cubicBezTo>
                <a:cubicBezTo>
                  <a:pt x="543" y="881"/>
                  <a:pt x="544" y="880"/>
                  <a:pt x="545" y="879"/>
                </a:cubicBezTo>
                <a:cubicBezTo>
                  <a:pt x="547" y="878"/>
                  <a:pt x="548" y="875"/>
                  <a:pt x="550" y="874"/>
                </a:cubicBezTo>
                <a:cubicBezTo>
                  <a:pt x="551" y="873"/>
                  <a:pt x="551" y="872"/>
                  <a:pt x="552" y="871"/>
                </a:cubicBezTo>
                <a:cubicBezTo>
                  <a:pt x="552" y="870"/>
                  <a:pt x="552" y="870"/>
                  <a:pt x="552" y="869"/>
                </a:cubicBezTo>
                <a:cubicBezTo>
                  <a:pt x="552" y="868"/>
                  <a:pt x="553" y="868"/>
                  <a:pt x="553" y="869"/>
                </a:cubicBezTo>
                <a:cubicBezTo>
                  <a:pt x="554" y="870"/>
                  <a:pt x="553" y="872"/>
                  <a:pt x="554" y="873"/>
                </a:cubicBezTo>
                <a:cubicBezTo>
                  <a:pt x="554" y="874"/>
                  <a:pt x="554" y="876"/>
                  <a:pt x="554" y="877"/>
                </a:cubicBezTo>
                <a:close/>
                <a:moveTo>
                  <a:pt x="48" y="1990"/>
                </a:moveTo>
                <a:cubicBezTo>
                  <a:pt x="46" y="1990"/>
                  <a:pt x="45" y="1990"/>
                  <a:pt x="43" y="1990"/>
                </a:cubicBezTo>
                <a:cubicBezTo>
                  <a:pt x="43" y="1990"/>
                  <a:pt x="40" y="1990"/>
                  <a:pt x="41" y="1989"/>
                </a:cubicBezTo>
                <a:cubicBezTo>
                  <a:pt x="41" y="1988"/>
                  <a:pt x="44" y="1989"/>
                  <a:pt x="44" y="1989"/>
                </a:cubicBezTo>
                <a:cubicBezTo>
                  <a:pt x="46" y="1989"/>
                  <a:pt x="46" y="1989"/>
                  <a:pt x="48" y="1988"/>
                </a:cubicBezTo>
                <a:cubicBezTo>
                  <a:pt x="48" y="1988"/>
                  <a:pt x="49" y="1988"/>
                  <a:pt x="49" y="1989"/>
                </a:cubicBezTo>
                <a:cubicBezTo>
                  <a:pt x="49" y="1989"/>
                  <a:pt x="48" y="1990"/>
                  <a:pt x="48" y="1990"/>
                </a:cubicBezTo>
                <a:close/>
                <a:moveTo>
                  <a:pt x="74" y="1991"/>
                </a:moveTo>
                <a:cubicBezTo>
                  <a:pt x="73" y="1992"/>
                  <a:pt x="73" y="1992"/>
                  <a:pt x="72" y="1991"/>
                </a:cubicBezTo>
                <a:cubicBezTo>
                  <a:pt x="72" y="1991"/>
                  <a:pt x="71" y="1992"/>
                  <a:pt x="71" y="1991"/>
                </a:cubicBezTo>
                <a:cubicBezTo>
                  <a:pt x="71" y="1991"/>
                  <a:pt x="71" y="1990"/>
                  <a:pt x="71" y="1989"/>
                </a:cubicBezTo>
                <a:cubicBezTo>
                  <a:pt x="72" y="1989"/>
                  <a:pt x="72" y="1989"/>
                  <a:pt x="72" y="1988"/>
                </a:cubicBezTo>
                <a:cubicBezTo>
                  <a:pt x="72" y="1988"/>
                  <a:pt x="72" y="1987"/>
                  <a:pt x="72" y="1986"/>
                </a:cubicBezTo>
                <a:cubicBezTo>
                  <a:pt x="73" y="1986"/>
                  <a:pt x="73" y="1987"/>
                  <a:pt x="73" y="1988"/>
                </a:cubicBezTo>
                <a:cubicBezTo>
                  <a:pt x="73" y="1989"/>
                  <a:pt x="74" y="1990"/>
                  <a:pt x="74" y="1991"/>
                </a:cubicBezTo>
                <a:close/>
                <a:moveTo>
                  <a:pt x="763" y="1454"/>
                </a:moveTo>
                <a:cubicBezTo>
                  <a:pt x="763" y="1452"/>
                  <a:pt x="763" y="1451"/>
                  <a:pt x="765" y="1452"/>
                </a:cubicBezTo>
                <a:cubicBezTo>
                  <a:pt x="766" y="1452"/>
                  <a:pt x="767" y="1454"/>
                  <a:pt x="769" y="1455"/>
                </a:cubicBezTo>
                <a:cubicBezTo>
                  <a:pt x="771" y="1456"/>
                  <a:pt x="773" y="1458"/>
                  <a:pt x="769" y="1459"/>
                </a:cubicBezTo>
                <a:cubicBezTo>
                  <a:pt x="768" y="1459"/>
                  <a:pt x="768" y="1458"/>
                  <a:pt x="767" y="1458"/>
                </a:cubicBezTo>
                <a:cubicBezTo>
                  <a:pt x="766" y="1457"/>
                  <a:pt x="764" y="1457"/>
                  <a:pt x="763" y="1457"/>
                </a:cubicBezTo>
                <a:cubicBezTo>
                  <a:pt x="762" y="1456"/>
                  <a:pt x="763" y="1455"/>
                  <a:pt x="763" y="1454"/>
                </a:cubicBezTo>
                <a:close/>
                <a:moveTo>
                  <a:pt x="778" y="2090"/>
                </a:moveTo>
                <a:cubicBezTo>
                  <a:pt x="778" y="2090"/>
                  <a:pt x="779" y="2088"/>
                  <a:pt x="780" y="2090"/>
                </a:cubicBezTo>
                <a:cubicBezTo>
                  <a:pt x="780" y="2090"/>
                  <a:pt x="780" y="2091"/>
                  <a:pt x="781" y="2091"/>
                </a:cubicBezTo>
                <a:cubicBezTo>
                  <a:pt x="782" y="2091"/>
                  <a:pt x="783" y="2091"/>
                  <a:pt x="784" y="2091"/>
                </a:cubicBezTo>
                <a:cubicBezTo>
                  <a:pt x="786" y="2091"/>
                  <a:pt x="788" y="2090"/>
                  <a:pt x="789" y="2088"/>
                </a:cubicBezTo>
                <a:cubicBezTo>
                  <a:pt x="790" y="2087"/>
                  <a:pt x="790" y="2086"/>
                  <a:pt x="791" y="2085"/>
                </a:cubicBezTo>
                <a:cubicBezTo>
                  <a:pt x="791" y="2083"/>
                  <a:pt x="792" y="2083"/>
                  <a:pt x="793" y="2084"/>
                </a:cubicBezTo>
                <a:cubicBezTo>
                  <a:pt x="793" y="2086"/>
                  <a:pt x="794" y="2086"/>
                  <a:pt x="795" y="2087"/>
                </a:cubicBezTo>
                <a:cubicBezTo>
                  <a:pt x="795" y="2088"/>
                  <a:pt x="795" y="2089"/>
                  <a:pt x="796" y="2089"/>
                </a:cubicBezTo>
                <a:cubicBezTo>
                  <a:pt x="797" y="2091"/>
                  <a:pt x="798" y="2087"/>
                  <a:pt x="799" y="2086"/>
                </a:cubicBezTo>
                <a:cubicBezTo>
                  <a:pt x="800" y="2086"/>
                  <a:pt x="800" y="2089"/>
                  <a:pt x="801" y="2089"/>
                </a:cubicBezTo>
                <a:cubicBezTo>
                  <a:pt x="802" y="2090"/>
                  <a:pt x="804" y="2088"/>
                  <a:pt x="805" y="2089"/>
                </a:cubicBezTo>
                <a:cubicBezTo>
                  <a:pt x="806" y="2090"/>
                  <a:pt x="804" y="2092"/>
                  <a:pt x="805" y="2093"/>
                </a:cubicBezTo>
                <a:cubicBezTo>
                  <a:pt x="805" y="2095"/>
                  <a:pt x="807" y="2095"/>
                  <a:pt x="808" y="2096"/>
                </a:cubicBezTo>
                <a:cubicBezTo>
                  <a:pt x="808" y="2096"/>
                  <a:pt x="808" y="2096"/>
                  <a:pt x="808" y="2097"/>
                </a:cubicBezTo>
                <a:cubicBezTo>
                  <a:pt x="808" y="2097"/>
                  <a:pt x="809" y="2097"/>
                  <a:pt x="809" y="2097"/>
                </a:cubicBezTo>
                <a:cubicBezTo>
                  <a:pt x="810" y="2098"/>
                  <a:pt x="809" y="2099"/>
                  <a:pt x="810" y="2099"/>
                </a:cubicBezTo>
                <a:cubicBezTo>
                  <a:pt x="810" y="2101"/>
                  <a:pt x="812" y="2099"/>
                  <a:pt x="812" y="2098"/>
                </a:cubicBezTo>
                <a:cubicBezTo>
                  <a:pt x="813" y="2097"/>
                  <a:pt x="812" y="2095"/>
                  <a:pt x="814" y="2096"/>
                </a:cubicBezTo>
                <a:cubicBezTo>
                  <a:pt x="815" y="2096"/>
                  <a:pt x="816" y="2096"/>
                  <a:pt x="816" y="2096"/>
                </a:cubicBezTo>
                <a:cubicBezTo>
                  <a:pt x="817" y="2096"/>
                  <a:pt x="817" y="2095"/>
                  <a:pt x="818" y="2095"/>
                </a:cubicBezTo>
                <a:cubicBezTo>
                  <a:pt x="820" y="2095"/>
                  <a:pt x="820" y="2096"/>
                  <a:pt x="821" y="2097"/>
                </a:cubicBezTo>
                <a:cubicBezTo>
                  <a:pt x="821" y="2098"/>
                  <a:pt x="822" y="2098"/>
                  <a:pt x="821" y="2098"/>
                </a:cubicBezTo>
                <a:cubicBezTo>
                  <a:pt x="821" y="2099"/>
                  <a:pt x="820" y="2098"/>
                  <a:pt x="820" y="2099"/>
                </a:cubicBezTo>
                <a:cubicBezTo>
                  <a:pt x="820" y="2099"/>
                  <a:pt x="820" y="2099"/>
                  <a:pt x="819" y="2099"/>
                </a:cubicBezTo>
                <a:cubicBezTo>
                  <a:pt x="818" y="2099"/>
                  <a:pt x="818" y="2099"/>
                  <a:pt x="817" y="2099"/>
                </a:cubicBezTo>
                <a:cubicBezTo>
                  <a:pt x="817" y="2099"/>
                  <a:pt x="816" y="2098"/>
                  <a:pt x="815" y="2099"/>
                </a:cubicBezTo>
                <a:cubicBezTo>
                  <a:pt x="814" y="2099"/>
                  <a:pt x="815" y="2100"/>
                  <a:pt x="815" y="2101"/>
                </a:cubicBezTo>
                <a:cubicBezTo>
                  <a:pt x="815" y="2101"/>
                  <a:pt x="815" y="2102"/>
                  <a:pt x="814" y="2102"/>
                </a:cubicBezTo>
                <a:cubicBezTo>
                  <a:pt x="813" y="2102"/>
                  <a:pt x="814" y="2101"/>
                  <a:pt x="813" y="2101"/>
                </a:cubicBezTo>
                <a:cubicBezTo>
                  <a:pt x="813" y="2100"/>
                  <a:pt x="812" y="2101"/>
                  <a:pt x="812" y="2101"/>
                </a:cubicBezTo>
                <a:cubicBezTo>
                  <a:pt x="811" y="2101"/>
                  <a:pt x="811" y="2101"/>
                  <a:pt x="810" y="2101"/>
                </a:cubicBezTo>
                <a:cubicBezTo>
                  <a:pt x="810" y="2101"/>
                  <a:pt x="809" y="2101"/>
                  <a:pt x="809" y="2101"/>
                </a:cubicBezTo>
                <a:cubicBezTo>
                  <a:pt x="808" y="2101"/>
                  <a:pt x="808" y="2102"/>
                  <a:pt x="808" y="2102"/>
                </a:cubicBezTo>
                <a:cubicBezTo>
                  <a:pt x="808" y="2103"/>
                  <a:pt x="807" y="2103"/>
                  <a:pt x="807" y="2104"/>
                </a:cubicBezTo>
                <a:cubicBezTo>
                  <a:pt x="806" y="2105"/>
                  <a:pt x="806" y="2106"/>
                  <a:pt x="807" y="2107"/>
                </a:cubicBezTo>
                <a:cubicBezTo>
                  <a:pt x="807" y="2108"/>
                  <a:pt x="808" y="2108"/>
                  <a:pt x="809" y="2109"/>
                </a:cubicBezTo>
                <a:cubicBezTo>
                  <a:pt x="809" y="2110"/>
                  <a:pt x="809" y="2110"/>
                  <a:pt x="808" y="2111"/>
                </a:cubicBezTo>
                <a:cubicBezTo>
                  <a:pt x="808" y="2111"/>
                  <a:pt x="807" y="2111"/>
                  <a:pt x="807" y="2111"/>
                </a:cubicBezTo>
                <a:cubicBezTo>
                  <a:pt x="806" y="2112"/>
                  <a:pt x="806" y="2113"/>
                  <a:pt x="806" y="2113"/>
                </a:cubicBezTo>
                <a:cubicBezTo>
                  <a:pt x="806" y="2114"/>
                  <a:pt x="806" y="2115"/>
                  <a:pt x="806" y="2115"/>
                </a:cubicBezTo>
                <a:cubicBezTo>
                  <a:pt x="805" y="2116"/>
                  <a:pt x="805" y="2116"/>
                  <a:pt x="805" y="2117"/>
                </a:cubicBezTo>
                <a:cubicBezTo>
                  <a:pt x="805" y="2118"/>
                  <a:pt x="806" y="2118"/>
                  <a:pt x="805" y="2119"/>
                </a:cubicBezTo>
                <a:cubicBezTo>
                  <a:pt x="804" y="2119"/>
                  <a:pt x="804" y="2119"/>
                  <a:pt x="803" y="2118"/>
                </a:cubicBezTo>
                <a:cubicBezTo>
                  <a:pt x="803" y="2118"/>
                  <a:pt x="802" y="2118"/>
                  <a:pt x="801" y="2118"/>
                </a:cubicBezTo>
                <a:cubicBezTo>
                  <a:pt x="801" y="2119"/>
                  <a:pt x="802" y="2120"/>
                  <a:pt x="802" y="2120"/>
                </a:cubicBezTo>
                <a:cubicBezTo>
                  <a:pt x="803" y="2122"/>
                  <a:pt x="800" y="2121"/>
                  <a:pt x="800" y="2121"/>
                </a:cubicBezTo>
                <a:cubicBezTo>
                  <a:pt x="799" y="2122"/>
                  <a:pt x="800" y="2124"/>
                  <a:pt x="799" y="2125"/>
                </a:cubicBezTo>
                <a:cubicBezTo>
                  <a:pt x="799" y="2126"/>
                  <a:pt x="798" y="2126"/>
                  <a:pt x="798" y="2127"/>
                </a:cubicBezTo>
                <a:cubicBezTo>
                  <a:pt x="797" y="2127"/>
                  <a:pt x="797" y="2128"/>
                  <a:pt x="796" y="2128"/>
                </a:cubicBezTo>
                <a:cubicBezTo>
                  <a:pt x="795" y="2128"/>
                  <a:pt x="794" y="2127"/>
                  <a:pt x="793" y="2128"/>
                </a:cubicBezTo>
                <a:cubicBezTo>
                  <a:pt x="793" y="2128"/>
                  <a:pt x="793" y="2129"/>
                  <a:pt x="792" y="2129"/>
                </a:cubicBezTo>
                <a:cubicBezTo>
                  <a:pt x="792" y="2129"/>
                  <a:pt x="791" y="2129"/>
                  <a:pt x="791" y="2130"/>
                </a:cubicBezTo>
                <a:cubicBezTo>
                  <a:pt x="791" y="2131"/>
                  <a:pt x="793" y="2130"/>
                  <a:pt x="793" y="2130"/>
                </a:cubicBezTo>
                <a:cubicBezTo>
                  <a:pt x="795" y="2130"/>
                  <a:pt x="794" y="2131"/>
                  <a:pt x="793" y="2132"/>
                </a:cubicBezTo>
                <a:cubicBezTo>
                  <a:pt x="793" y="2133"/>
                  <a:pt x="792" y="2133"/>
                  <a:pt x="791" y="2133"/>
                </a:cubicBezTo>
                <a:cubicBezTo>
                  <a:pt x="791" y="2133"/>
                  <a:pt x="790" y="2132"/>
                  <a:pt x="789" y="2132"/>
                </a:cubicBezTo>
                <a:cubicBezTo>
                  <a:pt x="789" y="2133"/>
                  <a:pt x="790" y="2133"/>
                  <a:pt x="790" y="2134"/>
                </a:cubicBezTo>
                <a:cubicBezTo>
                  <a:pt x="791" y="2134"/>
                  <a:pt x="791" y="2134"/>
                  <a:pt x="791" y="2135"/>
                </a:cubicBezTo>
                <a:cubicBezTo>
                  <a:pt x="793" y="2135"/>
                  <a:pt x="794" y="2135"/>
                  <a:pt x="796" y="2135"/>
                </a:cubicBezTo>
                <a:cubicBezTo>
                  <a:pt x="797" y="2135"/>
                  <a:pt x="798" y="2136"/>
                  <a:pt x="800" y="2135"/>
                </a:cubicBezTo>
                <a:cubicBezTo>
                  <a:pt x="800" y="2135"/>
                  <a:pt x="801" y="2134"/>
                  <a:pt x="801" y="2134"/>
                </a:cubicBezTo>
                <a:cubicBezTo>
                  <a:pt x="802" y="2135"/>
                  <a:pt x="801" y="2135"/>
                  <a:pt x="801" y="2136"/>
                </a:cubicBezTo>
                <a:cubicBezTo>
                  <a:pt x="800" y="2136"/>
                  <a:pt x="800" y="2137"/>
                  <a:pt x="800" y="2137"/>
                </a:cubicBezTo>
                <a:cubicBezTo>
                  <a:pt x="799" y="2138"/>
                  <a:pt x="799" y="2138"/>
                  <a:pt x="798" y="2138"/>
                </a:cubicBezTo>
                <a:cubicBezTo>
                  <a:pt x="797" y="2139"/>
                  <a:pt x="796" y="2140"/>
                  <a:pt x="795" y="2141"/>
                </a:cubicBezTo>
                <a:cubicBezTo>
                  <a:pt x="795" y="2142"/>
                  <a:pt x="794" y="2143"/>
                  <a:pt x="793" y="2143"/>
                </a:cubicBezTo>
                <a:cubicBezTo>
                  <a:pt x="792" y="2143"/>
                  <a:pt x="793" y="2141"/>
                  <a:pt x="791" y="2141"/>
                </a:cubicBezTo>
                <a:cubicBezTo>
                  <a:pt x="790" y="2141"/>
                  <a:pt x="790" y="2141"/>
                  <a:pt x="789" y="2141"/>
                </a:cubicBezTo>
                <a:cubicBezTo>
                  <a:pt x="788" y="2140"/>
                  <a:pt x="787" y="2141"/>
                  <a:pt x="786" y="2140"/>
                </a:cubicBezTo>
                <a:cubicBezTo>
                  <a:pt x="785" y="2140"/>
                  <a:pt x="785" y="2140"/>
                  <a:pt x="785" y="2140"/>
                </a:cubicBezTo>
                <a:cubicBezTo>
                  <a:pt x="784" y="2140"/>
                  <a:pt x="784" y="2141"/>
                  <a:pt x="784" y="2141"/>
                </a:cubicBezTo>
                <a:cubicBezTo>
                  <a:pt x="784" y="2142"/>
                  <a:pt x="784" y="2143"/>
                  <a:pt x="784" y="2143"/>
                </a:cubicBezTo>
                <a:cubicBezTo>
                  <a:pt x="783" y="2144"/>
                  <a:pt x="783" y="2143"/>
                  <a:pt x="783" y="2143"/>
                </a:cubicBezTo>
                <a:cubicBezTo>
                  <a:pt x="782" y="2142"/>
                  <a:pt x="780" y="2144"/>
                  <a:pt x="779" y="2142"/>
                </a:cubicBezTo>
                <a:cubicBezTo>
                  <a:pt x="779" y="2141"/>
                  <a:pt x="780" y="2140"/>
                  <a:pt x="779" y="2140"/>
                </a:cubicBezTo>
                <a:cubicBezTo>
                  <a:pt x="779" y="2139"/>
                  <a:pt x="778" y="2140"/>
                  <a:pt x="778" y="2141"/>
                </a:cubicBezTo>
                <a:cubicBezTo>
                  <a:pt x="778" y="2141"/>
                  <a:pt x="777" y="2142"/>
                  <a:pt x="777" y="2141"/>
                </a:cubicBezTo>
                <a:cubicBezTo>
                  <a:pt x="776" y="2141"/>
                  <a:pt x="776" y="2141"/>
                  <a:pt x="776" y="2141"/>
                </a:cubicBezTo>
                <a:cubicBezTo>
                  <a:pt x="775" y="2141"/>
                  <a:pt x="775" y="2141"/>
                  <a:pt x="774" y="2141"/>
                </a:cubicBezTo>
                <a:cubicBezTo>
                  <a:pt x="773" y="2140"/>
                  <a:pt x="773" y="2140"/>
                  <a:pt x="773" y="2139"/>
                </a:cubicBezTo>
                <a:cubicBezTo>
                  <a:pt x="773" y="2138"/>
                  <a:pt x="773" y="2138"/>
                  <a:pt x="772" y="2138"/>
                </a:cubicBezTo>
                <a:cubicBezTo>
                  <a:pt x="771" y="2137"/>
                  <a:pt x="771" y="2137"/>
                  <a:pt x="771" y="2137"/>
                </a:cubicBezTo>
                <a:cubicBezTo>
                  <a:pt x="771" y="2137"/>
                  <a:pt x="771" y="2136"/>
                  <a:pt x="770" y="2136"/>
                </a:cubicBezTo>
                <a:cubicBezTo>
                  <a:pt x="770" y="2136"/>
                  <a:pt x="770" y="2138"/>
                  <a:pt x="769" y="2138"/>
                </a:cubicBezTo>
                <a:cubicBezTo>
                  <a:pt x="769" y="2139"/>
                  <a:pt x="769" y="2139"/>
                  <a:pt x="768" y="2139"/>
                </a:cubicBezTo>
                <a:cubicBezTo>
                  <a:pt x="768" y="2139"/>
                  <a:pt x="766" y="2138"/>
                  <a:pt x="767" y="2140"/>
                </a:cubicBezTo>
                <a:cubicBezTo>
                  <a:pt x="767" y="2140"/>
                  <a:pt x="767" y="2140"/>
                  <a:pt x="768" y="2140"/>
                </a:cubicBezTo>
                <a:cubicBezTo>
                  <a:pt x="768" y="2140"/>
                  <a:pt x="768" y="2140"/>
                  <a:pt x="768" y="2141"/>
                </a:cubicBezTo>
                <a:cubicBezTo>
                  <a:pt x="768" y="2141"/>
                  <a:pt x="769" y="2142"/>
                  <a:pt x="768" y="2142"/>
                </a:cubicBezTo>
                <a:cubicBezTo>
                  <a:pt x="768" y="2143"/>
                  <a:pt x="766" y="2140"/>
                  <a:pt x="765" y="2142"/>
                </a:cubicBezTo>
                <a:cubicBezTo>
                  <a:pt x="765" y="2143"/>
                  <a:pt x="766" y="2146"/>
                  <a:pt x="765" y="2146"/>
                </a:cubicBezTo>
                <a:cubicBezTo>
                  <a:pt x="765" y="2146"/>
                  <a:pt x="765" y="2144"/>
                  <a:pt x="764" y="2144"/>
                </a:cubicBezTo>
                <a:cubicBezTo>
                  <a:pt x="764" y="2144"/>
                  <a:pt x="764" y="2146"/>
                  <a:pt x="763" y="2146"/>
                </a:cubicBezTo>
                <a:cubicBezTo>
                  <a:pt x="763" y="2146"/>
                  <a:pt x="762" y="2145"/>
                  <a:pt x="762" y="2144"/>
                </a:cubicBezTo>
                <a:cubicBezTo>
                  <a:pt x="761" y="2144"/>
                  <a:pt x="762" y="2143"/>
                  <a:pt x="762" y="2142"/>
                </a:cubicBezTo>
                <a:cubicBezTo>
                  <a:pt x="761" y="2140"/>
                  <a:pt x="760" y="2140"/>
                  <a:pt x="760" y="2139"/>
                </a:cubicBezTo>
                <a:cubicBezTo>
                  <a:pt x="759" y="2138"/>
                  <a:pt x="760" y="2137"/>
                  <a:pt x="760" y="2136"/>
                </a:cubicBezTo>
                <a:cubicBezTo>
                  <a:pt x="760" y="2136"/>
                  <a:pt x="759" y="2135"/>
                  <a:pt x="759" y="2135"/>
                </a:cubicBezTo>
                <a:cubicBezTo>
                  <a:pt x="758" y="2133"/>
                  <a:pt x="758" y="2132"/>
                  <a:pt x="759" y="2131"/>
                </a:cubicBezTo>
                <a:cubicBezTo>
                  <a:pt x="760" y="2129"/>
                  <a:pt x="760" y="2128"/>
                  <a:pt x="761" y="2126"/>
                </a:cubicBezTo>
                <a:cubicBezTo>
                  <a:pt x="761" y="2124"/>
                  <a:pt x="762" y="2123"/>
                  <a:pt x="762" y="2121"/>
                </a:cubicBezTo>
                <a:cubicBezTo>
                  <a:pt x="762" y="2119"/>
                  <a:pt x="762" y="2117"/>
                  <a:pt x="762" y="2116"/>
                </a:cubicBezTo>
                <a:cubicBezTo>
                  <a:pt x="763" y="2114"/>
                  <a:pt x="763" y="2113"/>
                  <a:pt x="762" y="2112"/>
                </a:cubicBezTo>
                <a:cubicBezTo>
                  <a:pt x="761" y="2110"/>
                  <a:pt x="761" y="2106"/>
                  <a:pt x="762" y="2104"/>
                </a:cubicBezTo>
                <a:cubicBezTo>
                  <a:pt x="763" y="2103"/>
                  <a:pt x="764" y="2102"/>
                  <a:pt x="765" y="2101"/>
                </a:cubicBezTo>
                <a:cubicBezTo>
                  <a:pt x="766" y="2100"/>
                  <a:pt x="767" y="2099"/>
                  <a:pt x="767" y="2097"/>
                </a:cubicBezTo>
                <a:cubicBezTo>
                  <a:pt x="766" y="2096"/>
                  <a:pt x="765" y="2096"/>
                  <a:pt x="766" y="2094"/>
                </a:cubicBezTo>
                <a:cubicBezTo>
                  <a:pt x="767" y="2093"/>
                  <a:pt x="768" y="2092"/>
                  <a:pt x="769" y="2092"/>
                </a:cubicBezTo>
                <a:cubicBezTo>
                  <a:pt x="772" y="2092"/>
                  <a:pt x="776" y="2093"/>
                  <a:pt x="778" y="2090"/>
                </a:cubicBezTo>
                <a:close/>
                <a:moveTo>
                  <a:pt x="810" y="671"/>
                </a:moveTo>
                <a:cubicBezTo>
                  <a:pt x="810" y="671"/>
                  <a:pt x="811" y="672"/>
                  <a:pt x="811" y="672"/>
                </a:cubicBezTo>
                <a:cubicBezTo>
                  <a:pt x="811" y="672"/>
                  <a:pt x="812" y="673"/>
                  <a:pt x="812" y="673"/>
                </a:cubicBezTo>
                <a:cubicBezTo>
                  <a:pt x="813" y="675"/>
                  <a:pt x="812" y="676"/>
                  <a:pt x="813" y="677"/>
                </a:cubicBezTo>
                <a:cubicBezTo>
                  <a:pt x="814" y="678"/>
                  <a:pt x="815" y="678"/>
                  <a:pt x="816" y="679"/>
                </a:cubicBezTo>
                <a:cubicBezTo>
                  <a:pt x="817" y="679"/>
                  <a:pt x="819" y="681"/>
                  <a:pt x="819" y="680"/>
                </a:cubicBezTo>
                <a:cubicBezTo>
                  <a:pt x="819" y="680"/>
                  <a:pt x="818" y="679"/>
                  <a:pt x="818" y="679"/>
                </a:cubicBezTo>
                <a:cubicBezTo>
                  <a:pt x="818" y="678"/>
                  <a:pt x="818" y="678"/>
                  <a:pt x="818" y="678"/>
                </a:cubicBezTo>
                <a:cubicBezTo>
                  <a:pt x="818" y="677"/>
                  <a:pt x="818" y="677"/>
                  <a:pt x="818" y="676"/>
                </a:cubicBezTo>
                <a:cubicBezTo>
                  <a:pt x="818" y="675"/>
                  <a:pt x="819" y="676"/>
                  <a:pt x="820" y="676"/>
                </a:cubicBezTo>
                <a:cubicBezTo>
                  <a:pt x="821" y="675"/>
                  <a:pt x="820" y="675"/>
                  <a:pt x="819" y="675"/>
                </a:cubicBezTo>
                <a:cubicBezTo>
                  <a:pt x="818" y="674"/>
                  <a:pt x="818" y="674"/>
                  <a:pt x="818" y="673"/>
                </a:cubicBezTo>
                <a:cubicBezTo>
                  <a:pt x="818" y="672"/>
                  <a:pt x="817" y="671"/>
                  <a:pt x="818" y="671"/>
                </a:cubicBezTo>
                <a:cubicBezTo>
                  <a:pt x="819" y="672"/>
                  <a:pt x="821" y="675"/>
                  <a:pt x="820" y="672"/>
                </a:cubicBezTo>
                <a:cubicBezTo>
                  <a:pt x="820" y="671"/>
                  <a:pt x="820" y="671"/>
                  <a:pt x="819" y="670"/>
                </a:cubicBezTo>
                <a:cubicBezTo>
                  <a:pt x="819" y="669"/>
                  <a:pt x="819" y="669"/>
                  <a:pt x="818" y="668"/>
                </a:cubicBezTo>
                <a:cubicBezTo>
                  <a:pt x="817" y="668"/>
                  <a:pt x="815" y="666"/>
                  <a:pt x="816" y="665"/>
                </a:cubicBezTo>
                <a:cubicBezTo>
                  <a:pt x="816" y="665"/>
                  <a:pt x="816" y="665"/>
                  <a:pt x="816" y="665"/>
                </a:cubicBezTo>
                <a:cubicBezTo>
                  <a:pt x="817" y="665"/>
                  <a:pt x="818" y="667"/>
                  <a:pt x="818" y="668"/>
                </a:cubicBezTo>
                <a:cubicBezTo>
                  <a:pt x="819" y="669"/>
                  <a:pt x="820" y="669"/>
                  <a:pt x="821" y="671"/>
                </a:cubicBezTo>
                <a:cubicBezTo>
                  <a:pt x="821" y="672"/>
                  <a:pt x="821" y="673"/>
                  <a:pt x="822" y="675"/>
                </a:cubicBezTo>
                <a:cubicBezTo>
                  <a:pt x="822" y="676"/>
                  <a:pt x="823" y="677"/>
                  <a:pt x="824" y="678"/>
                </a:cubicBezTo>
                <a:cubicBezTo>
                  <a:pt x="825" y="678"/>
                  <a:pt x="825" y="679"/>
                  <a:pt x="825" y="679"/>
                </a:cubicBezTo>
                <a:cubicBezTo>
                  <a:pt x="826" y="680"/>
                  <a:pt x="826" y="680"/>
                  <a:pt x="827" y="680"/>
                </a:cubicBezTo>
                <a:cubicBezTo>
                  <a:pt x="828" y="680"/>
                  <a:pt x="828" y="681"/>
                  <a:pt x="829" y="680"/>
                </a:cubicBezTo>
                <a:cubicBezTo>
                  <a:pt x="829" y="680"/>
                  <a:pt x="829" y="679"/>
                  <a:pt x="829" y="678"/>
                </a:cubicBezTo>
                <a:cubicBezTo>
                  <a:pt x="829" y="677"/>
                  <a:pt x="828" y="677"/>
                  <a:pt x="828" y="677"/>
                </a:cubicBezTo>
                <a:cubicBezTo>
                  <a:pt x="827" y="676"/>
                  <a:pt x="826" y="676"/>
                  <a:pt x="827" y="675"/>
                </a:cubicBezTo>
                <a:cubicBezTo>
                  <a:pt x="827" y="674"/>
                  <a:pt x="828" y="674"/>
                  <a:pt x="828" y="675"/>
                </a:cubicBezTo>
                <a:cubicBezTo>
                  <a:pt x="828" y="675"/>
                  <a:pt x="829" y="676"/>
                  <a:pt x="829" y="676"/>
                </a:cubicBezTo>
                <a:cubicBezTo>
                  <a:pt x="829" y="676"/>
                  <a:pt x="830" y="676"/>
                  <a:pt x="830" y="676"/>
                </a:cubicBezTo>
                <a:cubicBezTo>
                  <a:pt x="831" y="676"/>
                  <a:pt x="831" y="677"/>
                  <a:pt x="831" y="677"/>
                </a:cubicBezTo>
                <a:cubicBezTo>
                  <a:pt x="832" y="677"/>
                  <a:pt x="831" y="678"/>
                  <a:pt x="832" y="678"/>
                </a:cubicBezTo>
                <a:cubicBezTo>
                  <a:pt x="833" y="678"/>
                  <a:pt x="833" y="676"/>
                  <a:pt x="833" y="676"/>
                </a:cubicBezTo>
                <a:cubicBezTo>
                  <a:pt x="833" y="675"/>
                  <a:pt x="834" y="674"/>
                  <a:pt x="834" y="672"/>
                </a:cubicBezTo>
                <a:cubicBezTo>
                  <a:pt x="834" y="672"/>
                  <a:pt x="834" y="671"/>
                  <a:pt x="834" y="670"/>
                </a:cubicBezTo>
                <a:cubicBezTo>
                  <a:pt x="834" y="669"/>
                  <a:pt x="835" y="668"/>
                  <a:pt x="834" y="667"/>
                </a:cubicBezTo>
                <a:cubicBezTo>
                  <a:pt x="833" y="666"/>
                  <a:pt x="832" y="665"/>
                  <a:pt x="832" y="665"/>
                </a:cubicBezTo>
                <a:cubicBezTo>
                  <a:pt x="831" y="663"/>
                  <a:pt x="831" y="664"/>
                  <a:pt x="830" y="664"/>
                </a:cubicBezTo>
                <a:cubicBezTo>
                  <a:pt x="829" y="665"/>
                  <a:pt x="827" y="665"/>
                  <a:pt x="826" y="663"/>
                </a:cubicBezTo>
                <a:cubicBezTo>
                  <a:pt x="826" y="663"/>
                  <a:pt x="825" y="661"/>
                  <a:pt x="825" y="661"/>
                </a:cubicBezTo>
                <a:cubicBezTo>
                  <a:pt x="823" y="660"/>
                  <a:pt x="824" y="662"/>
                  <a:pt x="823" y="662"/>
                </a:cubicBezTo>
                <a:cubicBezTo>
                  <a:pt x="823" y="663"/>
                  <a:pt x="824" y="663"/>
                  <a:pt x="823" y="663"/>
                </a:cubicBezTo>
                <a:cubicBezTo>
                  <a:pt x="823" y="664"/>
                  <a:pt x="822" y="663"/>
                  <a:pt x="822" y="663"/>
                </a:cubicBezTo>
                <a:cubicBezTo>
                  <a:pt x="821" y="662"/>
                  <a:pt x="820" y="661"/>
                  <a:pt x="819" y="660"/>
                </a:cubicBezTo>
                <a:cubicBezTo>
                  <a:pt x="818" y="659"/>
                  <a:pt x="818" y="658"/>
                  <a:pt x="817" y="657"/>
                </a:cubicBezTo>
                <a:cubicBezTo>
                  <a:pt x="817" y="656"/>
                  <a:pt x="817" y="656"/>
                  <a:pt x="816" y="655"/>
                </a:cubicBezTo>
                <a:cubicBezTo>
                  <a:pt x="816" y="655"/>
                  <a:pt x="815" y="654"/>
                  <a:pt x="815" y="654"/>
                </a:cubicBezTo>
                <a:cubicBezTo>
                  <a:pt x="815" y="653"/>
                  <a:pt x="816" y="653"/>
                  <a:pt x="816" y="654"/>
                </a:cubicBezTo>
                <a:cubicBezTo>
                  <a:pt x="817" y="655"/>
                  <a:pt x="818" y="655"/>
                  <a:pt x="819" y="656"/>
                </a:cubicBezTo>
                <a:cubicBezTo>
                  <a:pt x="821" y="656"/>
                  <a:pt x="822" y="657"/>
                  <a:pt x="823" y="657"/>
                </a:cubicBezTo>
                <a:cubicBezTo>
                  <a:pt x="824" y="657"/>
                  <a:pt x="825" y="658"/>
                  <a:pt x="826" y="659"/>
                </a:cubicBezTo>
                <a:cubicBezTo>
                  <a:pt x="827" y="660"/>
                  <a:pt x="829" y="661"/>
                  <a:pt x="830" y="661"/>
                </a:cubicBezTo>
                <a:cubicBezTo>
                  <a:pt x="831" y="662"/>
                  <a:pt x="832" y="662"/>
                  <a:pt x="833" y="663"/>
                </a:cubicBezTo>
                <a:cubicBezTo>
                  <a:pt x="836" y="664"/>
                  <a:pt x="839" y="665"/>
                  <a:pt x="840" y="667"/>
                </a:cubicBezTo>
                <a:cubicBezTo>
                  <a:pt x="841" y="669"/>
                  <a:pt x="841" y="670"/>
                  <a:pt x="840" y="672"/>
                </a:cubicBezTo>
                <a:cubicBezTo>
                  <a:pt x="840" y="673"/>
                  <a:pt x="841" y="675"/>
                  <a:pt x="840" y="676"/>
                </a:cubicBezTo>
                <a:cubicBezTo>
                  <a:pt x="840" y="677"/>
                  <a:pt x="838" y="678"/>
                  <a:pt x="838" y="680"/>
                </a:cubicBezTo>
                <a:cubicBezTo>
                  <a:pt x="838" y="681"/>
                  <a:pt x="840" y="682"/>
                  <a:pt x="841" y="683"/>
                </a:cubicBezTo>
                <a:cubicBezTo>
                  <a:pt x="842" y="684"/>
                  <a:pt x="842" y="685"/>
                  <a:pt x="843" y="687"/>
                </a:cubicBezTo>
                <a:cubicBezTo>
                  <a:pt x="844" y="688"/>
                  <a:pt x="845" y="689"/>
                  <a:pt x="846" y="690"/>
                </a:cubicBezTo>
                <a:cubicBezTo>
                  <a:pt x="846" y="691"/>
                  <a:pt x="847" y="692"/>
                  <a:pt x="848" y="693"/>
                </a:cubicBezTo>
                <a:cubicBezTo>
                  <a:pt x="849" y="694"/>
                  <a:pt x="850" y="696"/>
                  <a:pt x="851" y="697"/>
                </a:cubicBezTo>
                <a:cubicBezTo>
                  <a:pt x="852" y="698"/>
                  <a:pt x="852" y="699"/>
                  <a:pt x="852" y="700"/>
                </a:cubicBezTo>
                <a:cubicBezTo>
                  <a:pt x="852" y="701"/>
                  <a:pt x="851" y="702"/>
                  <a:pt x="851" y="704"/>
                </a:cubicBezTo>
                <a:cubicBezTo>
                  <a:pt x="852" y="705"/>
                  <a:pt x="853" y="705"/>
                  <a:pt x="853" y="706"/>
                </a:cubicBezTo>
                <a:cubicBezTo>
                  <a:pt x="853" y="707"/>
                  <a:pt x="852" y="707"/>
                  <a:pt x="851" y="708"/>
                </a:cubicBezTo>
                <a:cubicBezTo>
                  <a:pt x="850" y="708"/>
                  <a:pt x="849" y="709"/>
                  <a:pt x="849" y="710"/>
                </a:cubicBezTo>
                <a:cubicBezTo>
                  <a:pt x="848" y="710"/>
                  <a:pt x="847" y="710"/>
                  <a:pt x="846" y="711"/>
                </a:cubicBezTo>
                <a:cubicBezTo>
                  <a:pt x="846" y="712"/>
                  <a:pt x="845" y="712"/>
                  <a:pt x="845" y="713"/>
                </a:cubicBezTo>
                <a:cubicBezTo>
                  <a:pt x="843" y="714"/>
                  <a:pt x="842" y="714"/>
                  <a:pt x="841" y="714"/>
                </a:cubicBezTo>
                <a:cubicBezTo>
                  <a:pt x="839" y="714"/>
                  <a:pt x="838" y="713"/>
                  <a:pt x="837" y="713"/>
                </a:cubicBezTo>
                <a:cubicBezTo>
                  <a:pt x="836" y="713"/>
                  <a:pt x="836" y="714"/>
                  <a:pt x="835" y="713"/>
                </a:cubicBezTo>
                <a:cubicBezTo>
                  <a:pt x="835" y="712"/>
                  <a:pt x="835" y="711"/>
                  <a:pt x="836" y="711"/>
                </a:cubicBezTo>
                <a:cubicBezTo>
                  <a:pt x="837" y="710"/>
                  <a:pt x="838" y="709"/>
                  <a:pt x="838" y="708"/>
                </a:cubicBezTo>
                <a:cubicBezTo>
                  <a:pt x="839" y="706"/>
                  <a:pt x="837" y="706"/>
                  <a:pt x="837" y="705"/>
                </a:cubicBezTo>
                <a:cubicBezTo>
                  <a:pt x="836" y="704"/>
                  <a:pt x="835" y="703"/>
                  <a:pt x="833" y="703"/>
                </a:cubicBezTo>
                <a:cubicBezTo>
                  <a:pt x="831" y="701"/>
                  <a:pt x="830" y="699"/>
                  <a:pt x="828" y="697"/>
                </a:cubicBezTo>
                <a:cubicBezTo>
                  <a:pt x="826" y="696"/>
                  <a:pt x="825" y="696"/>
                  <a:pt x="824" y="695"/>
                </a:cubicBezTo>
                <a:cubicBezTo>
                  <a:pt x="822" y="695"/>
                  <a:pt x="821" y="695"/>
                  <a:pt x="820" y="694"/>
                </a:cubicBezTo>
                <a:cubicBezTo>
                  <a:pt x="819" y="693"/>
                  <a:pt x="818" y="692"/>
                  <a:pt x="818" y="691"/>
                </a:cubicBezTo>
                <a:cubicBezTo>
                  <a:pt x="817" y="690"/>
                  <a:pt x="816" y="690"/>
                  <a:pt x="815" y="689"/>
                </a:cubicBezTo>
                <a:cubicBezTo>
                  <a:pt x="814" y="689"/>
                  <a:pt x="812" y="687"/>
                  <a:pt x="813" y="687"/>
                </a:cubicBezTo>
                <a:cubicBezTo>
                  <a:pt x="814" y="687"/>
                  <a:pt x="815" y="688"/>
                  <a:pt x="816" y="688"/>
                </a:cubicBezTo>
                <a:cubicBezTo>
                  <a:pt x="817" y="687"/>
                  <a:pt x="816" y="685"/>
                  <a:pt x="816" y="684"/>
                </a:cubicBezTo>
                <a:cubicBezTo>
                  <a:pt x="816" y="683"/>
                  <a:pt x="816" y="683"/>
                  <a:pt x="816" y="683"/>
                </a:cubicBezTo>
                <a:cubicBezTo>
                  <a:pt x="815" y="682"/>
                  <a:pt x="816" y="681"/>
                  <a:pt x="815" y="681"/>
                </a:cubicBezTo>
                <a:cubicBezTo>
                  <a:pt x="815" y="679"/>
                  <a:pt x="813" y="679"/>
                  <a:pt x="812" y="678"/>
                </a:cubicBezTo>
                <a:cubicBezTo>
                  <a:pt x="810" y="677"/>
                  <a:pt x="812" y="675"/>
                  <a:pt x="811" y="673"/>
                </a:cubicBezTo>
                <a:cubicBezTo>
                  <a:pt x="811" y="673"/>
                  <a:pt x="811" y="672"/>
                  <a:pt x="810" y="672"/>
                </a:cubicBezTo>
                <a:cubicBezTo>
                  <a:pt x="810" y="672"/>
                  <a:pt x="808" y="671"/>
                  <a:pt x="810" y="671"/>
                </a:cubicBezTo>
                <a:close/>
                <a:moveTo>
                  <a:pt x="832" y="710"/>
                </a:moveTo>
                <a:cubicBezTo>
                  <a:pt x="831" y="710"/>
                  <a:pt x="831" y="710"/>
                  <a:pt x="830" y="710"/>
                </a:cubicBezTo>
                <a:cubicBezTo>
                  <a:pt x="830" y="710"/>
                  <a:pt x="830" y="711"/>
                  <a:pt x="829" y="711"/>
                </a:cubicBezTo>
                <a:cubicBezTo>
                  <a:pt x="828" y="712"/>
                  <a:pt x="828" y="711"/>
                  <a:pt x="827" y="710"/>
                </a:cubicBezTo>
                <a:cubicBezTo>
                  <a:pt x="827" y="709"/>
                  <a:pt x="826" y="709"/>
                  <a:pt x="825" y="709"/>
                </a:cubicBezTo>
                <a:cubicBezTo>
                  <a:pt x="824" y="709"/>
                  <a:pt x="822" y="709"/>
                  <a:pt x="822" y="708"/>
                </a:cubicBezTo>
                <a:cubicBezTo>
                  <a:pt x="821" y="708"/>
                  <a:pt x="821" y="706"/>
                  <a:pt x="822" y="705"/>
                </a:cubicBezTo>
                <a:cubicBezTo>
                  <a:pt x="823" y="705"/>
                  <a:pt x="823" y="705"/>
                  <a:pt x="824" y="706"/>
                </a:cubicBezTo>
                <a:cubicBezTo>
                  <a:pt x="824" y="706"/>
                  <a:pt x="825" y="707"/>
                  <a:pt x="825" y="707"/>
                </a:cubicBezTo>
                <a:cubicBezTo>
                  <a:pt x="827" y="707"/>
                  <a:pt x="827" y="708"/>
                  <a:pt x="828" y="708"/>
                </a:cubicBezTo>
                <a:cubicBezTo>
                  <a:pt x="829" y="709"/>
                  <a:pt x="832" y="709"/>
                  <a:pt x="832" y="710"/>
                </a:cubicBezTo>
                <a:close/>
                <a:moveTo>
                  <a:pt x="803" y="1112"/>
                </a:moveTo>
                <a:cubicBezTo>
                  <a:pt x="805" y="1112"/>
                  <a:pt x="806" y="1112"/>
                  <a:pt x="807" y="1112"/>
                </a:cubicBezTo>
                <a:cubicBezTo>
                  <a:pt x="808" y="1112"/>
                  <a:pt x="809" y="1112"/>
                  <a:pt x="809" y="1111"/>
                </a:cubicBezTo>
                <a:cubicBezTo>
                  <a:pt x="809" y="1110"/>
                  <a:pt x="807" y="1110"/>
                  <a:pt x="808" y="1110"/>
                </a:cubicBezTo>
                <a:cubicBezTo>
                  <a:pt x="808" y="1109"/>
                  <a:pt x="809" y="1109"/>
                  <a:pt x="810" y="1110"/>
                </a:cubicBezTo>
                <a:cubicBezTo>
                  <a:pt x="810" y="1110"/>
                  <a:pt x="811" y="1110"/>
                  <a:pt x="811" y="1111"/>
                </a:cubicBezTo>
                <a:cubicBezTo>
                  <a:pt x="812" y="1111"/>
                  <a:pt x="812" y="1112"/>
                  <a:pt x="812" y="1112"/>
                </a:cubicBezTo>
                <a:cubicBezTo>
                  <a:pt x="813" y="1112"/>
                  <a:pt x="814" y="1111"/>
                  <a:pt x="815" y="1112"/>
                </a:cubicBezTo>
                <a:cubicBezTo>
                  <a:pt x="815" y="1112"/>
                  <a:pt x="814" y="1113"/>
                  <a:pt x="814" y="1114"/>
                </a:cubicBezTo>
                <a:cubicBezTo>
                  <a:pt x="814" y="1114"/>
                  <a:pt x="814" y="1115"/>
                  <a:pt x="814" y="1115"/>
                </a:cubicBezTo>
                <a:cubicBezTo>
                  <a:pt x="814" y="1115"/>
                  <a:pt x="813" y="1115"/>
                  <a:pt x="813" y="1115"/>
                </a:cubicBezTo>
                <a:cubicBezTo>
                  <a:pt x="813" y="1115"/>
                  <a:pt x="812" y="1116"/>
                  <a:pt x="812" y="1116"/>
                </a:cubicBezTo>
                <a:cubicBezTo>
                  <a:pt x="813" y="1117"/>
                  <a:pt x="813" y="1116"/>
                  <a:pt x="813" y="1116"/>
                </a:cubicBezTo>
                <a:cubicBezTo>
                  <a:pt x="814" y="1116"/>
                  <a:pt x="814" y="1116"/>
                  <a:pt x="815" y="1116"/>
                </a:cubicBezTo>
                <a:cubicBezTo>
                  <a:pt x="816" y="1116"/>
                  <a:pt x="817" y="1116"/>
                  <a:pt x="817" y="1116"/>
                </a:cubicBezTo>
                <a:cubicBezTo>
                  <a:pt x="818" y="1115"/>
                  <a:pt x="817" y="1114"/>
                  <a:pt x="818" y="1113"/>
                </a:cubicBezTo>
                <a:cubicBezTo>
                  <a:pt x="819" y="1112"/>
                  <a:pt x="820" y="1114"/>
                  <a:pt x="820" y="1115"/>
                </a:cubicBezTo>
                <a:cubicBezTo>
                  <a:pt x="821" y="1116"/>
                  <a:pt x="822" y="1117"/>
                  <a:pt x="822" y="1118"/>
                </a:cubicBezTo>
                <a:cubicBezTo>
                  <a:pt x="822" y="1119"/>
                  <a:pt x="823" y="1120"/>
                  <a:pt x="824" y="1121"/>
                </a:cubicBezTo>
                <a:cubicBezTo>
                  <a:pt x="825" y="1122"/>
                  <a:pt x="825" y="1123"/>
                  <a:pt x="826" y="1124"/>
                </a:cubicBezTo>
                <a:cubicBezTo>
                  <a:pt x="827" y="1126"/>
                  <a:pt x="826" y="1126"/>
                  <a:pt x="825" y="1125"/>
                </a:cubicBezTo>
                <a:cubicBezTo>
                  <a:pt x="823" y="1124"/>
                  <a:pt x="823" y="1123"/>
                  <a:pt x="822" y="1122"/>
                </a:cubicBezTo>
                <a:cubicBezTo>
                  <a:pt x="821" y="1122"/>
                  <a:pt x="821" y="1122"/>
                  <a:pt x="820" y="1121"/>
                </a:cubicBezTo>
                <a:cubicBezTo>
                  <a:pt x="820" y="1121"/>
                  <a:pt x="820" y="1120"/>
                  <a:pt x="820" y="1119"/>
                </a:cubicBezTo>
                <a:cubicBezTo>
                  <a:pt x="819" y="1118"/>
                  <a:pt x="819" y="1120"/>
                  <a:pt x="818" y="1120"/>
                </a:cubicBezTo>
                <a:cubicBezTo>
                  <a:pt x="818" y="1121"/>
                  <a:pt x="817" y="1121"/>
                  <a:pt x="817" y="1120"/>
                </a:cubicBezTo>
                <a:cubicBezTo>
                  <a:pt x="817" y="1119"/>
                  <a:pt x="819" y="1119"/>
                  <a:pt x="818" y="1118"/>
                </a:cubicBezTo>
                <a:cubicBezTo>
                  <a:pt x="817" y="1117"/>
                  <a:pt x="817" y="1118"/>
                  <a:pt x="816" y="1118"/>
                </a:cubicBezTo>
                <a:cubicBezTo>
                  <a:pt x="816" y="1119"/>
                  <a:pt x="815" y="1119"/>
                  <a:pt x="814" y="1119"/>
                </a:cubicBezTo>
                <a:cubicBezTo>
                  <a:pt x="814" y="1119"/>
                  <a:pt x="813" y="1118"/>
                  <a:pt x="813" y="1118"/>
                </a:cubicBezTo>
                <a:cubicBezTo>
                  <a:pt x="811" y="1115"/>
                  <a:pt x="807" y="1119"/>
                  <a:pt x="805" y="1116"/>
                </a:cubicBezTo>
                <a:cubicBezTo>
                  <a:pt x="805" y="1115"/>
                  <a:pt x="805" y="1115"/>
                  <a:pt x="804" y="1114"/>
                </a:cubicBezTo>
                <a:cubicBezTo>
                  <a:pt x="804" y="1113"/>
                  <a:pt x="803" y="1113"/>
                  <a:pt x="802" y="1113"/>
                </a:cubicBezTo>
                <a:cubicBezTo>
                  <a:pt x="801" y="1112"/>
                  <a:pt x="802" y="1112"/>
                  <a:pt x="803" y="1112"/>
                </a:cubicBezTo>
                <a:close/>
                <a:moveTo>
                  <a:pt x="730" y="710"/>
                </a:moveTo>
                <a:cubicBezTo>
                  <a:pt x="729" y="709"/>
                  <a:pt x="728" y="709"/>
                  <a:pt x="727" y="708"/>
                </a:cubicBezTo>
                <a:cubicBezTo>
                  <a:pt x="725" y="707"/>
                  <a:pt x="723" y="706"/>
                  <a:pt x="725" y="704"/>
                </a:cubicBezTo>
                <a:cubicBezTo>
                  <a:pt x="726" y="702"/>
                  <a:pt x="726" y="705"/>
                  <a:pt x="727" y="705"/>
                </a:cubicBezTo>
                <a:cubicBezTo>
                  <a:pt x="729" y="705"/>
                  <a:pt x="729" y="703"/>
                  <a:pt x="729" y="702"/>
                </a:cubicBezTo>
                <a:cubicBezTo>
                  <a:pt x="730" y="700"/>
                  <a:pt x="731" y="700"/>
                  <a:pt x="731" y="699"/>
                </a:cubicBezTo>
                <a:cubicBezTo>
                  <a:pt x="731" y="698"/>
                  <a:pt x="731" y="698"/>
                  <a:pt x="731" y="697"/>
                </a:cubicBezTo>
                <a:cubicBezTo>
                  <a:pt x="731" y="696"/>
                  <a:pt x="731" y="696"/>
                  <a:pt x="732" y="696"/>
                </a:cubicBezTo>
                <a:cubicBezTo>
                  <a:pt x="733" y="696"/>
                  <a:pt x="734" y="695"/>
                  <a:pt x="736" y="696"/>
                </a:cubicBezTo>
                <a:cubicBezTo>
                  <a:pt x="737" y="696"/>
                  <a:pt x="738" y="696"/>
                  <a:pt x="739" y="695"/>
                </a:cubicBezTo>
                <a:cubicBezTo>
                  <a:pt x="740" y="694"/>
                  <a:pt x="740" y="693"/>
                  <a:pt x="741" y="692"/>
                </a:cubicBezTo>
                <a:cubicBezTo>
                  <a:pt x="742" y="691"/>
                  <a:pt x="742" y="690"/>
                  <a:pt x="742" y="689"/>
                </a:cubicBezTo>
                <a:cubicBezTo>
                  <a:pt x="743" y="688"/>
                  <a:pt x="744" y="688"/>
                  <a:pt x="744" y="689"/>
                </a:cubicBezTo>
                <a:cubicBezTo>
                  <a:pt x="745" y="689"/>
                  <a:pt x="745" y="690"/>
                  <a:pt x="745" y="690"/>
                </a:cubicBezTo>
                <a:cubicBezTo>
                  <a:pt x="747" y="691"/>
                  <a:pt x="748" y="691"/>
                  <a:pt x="750" y="692"/>
                </a:cubicBezTo>
                <a:cubicBezTo>
                  <a:pt x="752" y="694"/>
                  <a:pt x="755" y="695"/>
                  <a:pt x="758" y="697"/>
                </a:cubicBezTo>
                <a:cubicBezTo>
                  <a:pt x="759" y="698"/>
                  <a:pt x="760" y="699"/>
                  <a:pt x="761" y="700"/>
                </a:cubicBezTo>
                <a:cubicBezTo>
                  <a:pt x="762" y="701"/>
                  <a:pt x="764" y="702"/>
                  <a:pt x="765" y="702"/>
                </a:cubicBezTo>
                <a:cubicBezTo>
                  <a:pt x="768" y="704"/>
                  <a:pt x="771" y="705"/>
                  <a:pt x="773" y="707"/>
                </a:cubicBezTo>
                <a:cubicBezTo>
                  <a:pt x="774" y="709"/>
                  <a:pt x="774" y="710"/>
                  <a:pt x="775" y="711"/>
                </a:cubicBezTo>
                <a:cubicBezTo>
                  <a:pt x="776" y="712"/>
                  <a:pt x="778" y="713"/>
                  <a:pt x="779" y="714"/>
                </a:cubicBezTo>
                <a:cubicBezTo>
                  <a:pt x="780" y="715"/>
                  <a:pt x="780" y="717"/>
                  <a:pt x="781" y="718"/>
                </a:cubicBezTo>
                <a:cubicBezTo>
                  <a:pt x="782" y="719"/>
                  <a:pt x="783" y="720"/>
                  <a:pt x="783" y="721"/>
                </a:cubicBezTo>
                <a:cubicBezTo>
                  <a:pt x="783" y="722"/>
                  <a:pt x="783" y="724"/>
                  <a:pt x="782" y="725"/>
                </a:cubicBezTo>
                <a:cubicBezTo>
                  <a:pt x="782" y="726"/>
                  <a:pt x="781" y="727"/>
                  <a:pt x="781" y="726"/>
                </a:cubicBezTo>
                <a:cubicBezTo>
                  <a:pt x="780" y="726"/>
                  <a:pt x="780" y="725"/>
                  <a:pt x="779" y="725"/>
                </a:cubicBezTo>
                <a:cubicBezTo>
                  <a:pt x="777" y="725"/>
                  <a:pt x="779" y="728"/>
                  <a:pt x="779" y="728"/>
                </a:cubicBezTo>
                <a:cubicBezTo>
                  <a:pt x="779" y="730"/>
                  <a:pt x="778" y="731"/>
                  <a:pt x="778" y="732"/>
                </a:cubicBezTo>
                <a:cubicBezTo>
                  <a:pt x="778" y="734"/>
                  <a:pt x="778" y="735"/>
                  <a:pt x="776" y="735"/>
                </a:cubicBezTo>
                <a:cubicBezTo>
                  <a:pt x="775" y="736"/>
                  <a:pt x="775" y="736"/>
                  <a:pt x="774" y="736"/>
                </a:cubicBezTo>
                <a:cubicBezTo>
                  <a:pt x="773" y="735"/>
                  <a:pt x="773" y="735"/>
                  <a:pt x="772" y="735"/>
                </a:cubicBezTo>
                <a:cubicBezTo>
                  <a:pt x="771" y="734"/>
                  <a:pt x="770" y="735"/>
                  <a:pt x="768" y="735"/>
                </a:cubicBezTo>
                <a:cubicBezTo>
                  <a:pt x="767" y="735"/>
                  <a:pt x="766" y="734"/>
                  <a:pt x="764" y="734"/>
                </a:cubicBezTo>
                <a:cubicBezTo>
                  <a:pt x="763" y="734"/>
                  <a:pt x="761" y="734"/>
                  <a:pt x="760" y="735"/>
                </a:cubicBezTo>
                <a:cubicBezTo>
                  <a:pt x="759" y="735"/>
                  <a:pt x="760" y="736"/>
                  <a:pt x="759" y="737"/>
                </a:cubicBezTo>
                <a:cubicBezTo>
                  <a:pt x="759" y="737"/>
                  <a:pt x="759" y="738"/>
                  <a:pt x="758" y="738"/>
                </a:cubicBezTo>
                <a:cubicBezTo>
                  <a:pt x="757" y="739"/>
                  <a:pt x="758" y="741"/>
                  <a:pt x="757" y="742"/>
                </a:cubicBezTo>
                <a:cubicBezTo>
                  <a:pt x="756" y="743"/>
                  <a:pt x="755" y="744"/>
                  <a:pt x="754" y="744"/>
                </a:cubicBezTo>
                <a:cubicBezTo>
                  <a:pt x="753" y="744"/>
                  <a:pt x="753" y="744"/>
                  <a:pt x="752" y="743"/>
                </a:cubicBezTo>
                <a:cubicBezTo>
                  <a:pt x="751" y="743"/>
                  <a:pt x="751" y="743"/>
                  <a:pt x="750" y="743"/>
                </a:cubicBezTo>
                <a:cubicBezTo>
                  <a:pt x="748" y="743"/>
                  <a:pt x="749" y="742"/>
                  <a:pt x="749" y="740"/>
                </a:cubicBezTo>
                <a:cubicBezTo>
                  <a:pt x="749" y="739"/>
                  <a:pt x="748" y="738"/>
                  <a:pt x="747" y="737"/>
                </a:cubicBezTo>
                <a:cubicBezTo>
                  <a:pt x="746" y="736"/>
                  <a:pt x="746" y="735"/>
                  <a:pt x="746" y="734"/>
                </a:cubicBezTo>
                <a:cubicBezTo>
                  <a:pt x="745" y="731"/>
                  <a:pt x="742" y="730"/>
                  <a:pt x="741" y="727"/>
                </a:cubicBezTo>
                <a:cubicBezTo>
                  <a:pt x="741" y="726"/>
                  <a:pt x="740" y="725"/>
                  <a:pt x="740" y="723"/>
                </a:cubicBezTo>
                <a:cubicBezTo>
                  <a:pt x="740" y="722"/>
                  <a:pt x="739" y="721"/>
                  <a:pt x="739" y="720"/>
                </a:cubicBezTo>
                <a:cubicBezTo>
                  <a:pt x="739" y="719"/>
                  <a:pt x="739" y="718"/>
                  <a:pt x="738" y="718"/>
                </a:cubicBezTo>
                <a:cubicBezTo>
                  <a:pt x="737" y="717"/>
                  <a:pt x="737" y="717"/>
                  <a:pt x="736" y="716"/>
                </a:cubicBezTo>
                <a:cubicBezTo>
                  <a:pt x="736" y="715"/>
                  <a:pt x="735" y="713"/>
                  <a:pt x="733" y="712"/>
                </a:cubicBezTo>
                <a:cubicBezTo>
                  <a:pt x="732" y="712"/>
                  <a:pt x="731" y="712"/>
                  <a:pt x="730" y="710"/>
                </a:cubicBezTo>
                <a:close/>
                <a:moveTo>
                  <a:pt x="958" y="1218"/>
                </a:moveTo>
                <a:cubicBezTo>
                  <a:pt x="957" y="1219"/>
                  <a:pt x="956" y="1220"/>
                  <a:pt x="955" y="1221"/>
                </a:cubicBezTo>
                <a:cubicBezTo>
                  <a:pt x="954" y="1223"/>
                  <a:pt x="954" y="1224"/>
                  <a:pt x="953" y="1225"/>
                </a:cubicBezTo>
                <a:cubicBezTo>
                  <a:pt x="952" y="1226"/>
                  <a:pt x="950" y="1227"/>
                  <a:pt x="949" y="1227"/>
                </a:cubicBezTo>
                <a:cubicBezTo>
                  <a:pt x="947" y="1228"/>
                  <a:pt x="946" y="1229"/>
                  <a:pt x="945" y="1230"/>
                </a:cubicBezTo>
                <a:cubicBezTo>
                  <a:pt x="944" y="1231"/>
                  <a:pt x="943" y="1232"/>
                  <a:pt x="941" y="1232"/>
                </a:cubicBezTo>
                <a:cubicBezTo>
                  <a:pt x="940" y="1232"/>
                  <a:pt x="939" y="1233"/>
                  <a:pt x="938" y="1233"/>
                </a:cubicBezTo>
                <a:cubicBezTo>
                  <a:pt x="936" y="1233"/>
                  <a:pt x="936" y="1234"/>
                  <a:pt x="935" y="1235"/>
                </a:cubicBezTo>
                <a:cubicBezTo>
                  <a:pt x="934" y="1236"/>
                  <a:pt x="934" y="1236"/>
                  <a:pt x="933" y="1236"/>
                </a:cubicBezTo>
                <a:cubicBezTo>
                  <a:pt x="932" y="1237"/>
                  <a:pt x="930" y="1237"/>
                  <a:pt x="929" y="1237"/>
                </a:cubicBezTo>
                <a:cubicBezTo>
                  <a:pt x="927" y="1238"/>
                  <a:pt x="926" y="1238"/>
                  <a:pt x="924" y="1238"/>
                </a:cubicBezTo>
                <a:cubicBezTo>
                  <a:pt x="922" y="1238"/>
                  <a:pt x="921" y="1237"/>
                  <a:pt x="919" y="1237"/>
                </a:cubicBezTo>
                <a:cubicBezTo>
                  <a:pt x="918" y="1236"/>
                  <a:pt x="917" y="1236"/>
                  <a:pt x="915" y="1235"/>
                </a:cubicBezTo>
                <a:cubicBezTo>
                  <a:pt x="914" y="1234"/>
                  <a:pt x="913" y="1234"/>
                  <a:pt x="911" y="1234"/>
                </a:cubicBezTo>
                <a:cubicBezTo>
                  <a:pt x="909" y="1234"/>
                  <a:pt x="908" y="1234"/>
                  <a:pt x="907" y="1234"/>
                </a:cubicBezTo>
                <a:cubicBezTo>
                  <a:pt x="905" y="1235"/>
                  <a:pt x="903" y="1236"/>
                  <a:pt x="902" y="1236"/>
                </a:cubicBezTo>
                <a:cubicBezTo>
                  <a:pt x="900" y="1237"/>
                  <a:pt x="899" y="1237"/>
                  <a:pt x="897" y="1237"/>
                </a:cubicBezTo>
                <a:cubicBezTo>
                  <a:pt x="896" y="1238"/>
                  <a:pt x="894" y="1237"/>
                  <a:pt x="893" y="1238"/>
                </a:cubicBezTo>
                <a:cubicBezTo>
                  <a:pt x="891" y="1238"/>
                  <a:pt x="890" y="1238"/>
                  <a:pt x="888" y="1238"/>
                </a:cubicBezTo>
                <a:cubicBezTo>
                  <a:pt x="887" y="1237"/>
                  <a:pt x="886" y="1237"/>
                  <a:pt x="885" y="1237"/>
                </a:cubicBezTo>
                <a:cubicBezTo>
                  <a:pt x="884" y="1237"/>
                  <a:pt x="883" y="1237"/>
                  <a:pt x="882" y="1236"/>
                </a:cubicBezTo>
                <a:cubicBezTo>
                  <a:pt x="881" y="1236"/>
                  <a:pt x="881" y="1236"/>
                  <a:pt x="880" y="1235"/>
                </a:cubicBezTo>
                <a:cubicBezTo>
                  <a:pt x="878" y="1235"/>
                  <a:pt x="877" y="1235"/>
                  <a:pt x="875" y="1235"/>
                </a:cubicBezTo>
                <a:cubicBezTo>
                  <a:pt x="874" y="1234"/>
                  <a:pt x="872" y="1235"/>
                  <a:pt x="871" y="1234"/>
                </a:cubicBezTo>
                <a:cubicBezTo>
                  <a:pt x="869" y="1233"/>
                  <a:pt x="868" y="1233"/>
                  <a:pt x="866" y="1232"/>
                </a:cubicBezTo>
                <a:cubicBezTo>
                  <a:pt x="864" y="1230"/>
                  <a:pt x="862" y="1227"/>
                  <a:pt x="859" y="1228"/>
                </a:cubicBezTo>
                <a:cubicBezTo>
                  <a:pt x="858" y="1228"/>
                  <a:pt x="857" y="1229"/>
                  <a:pt x="855" y="1230"/>
                </a:cubicBezTo>
                <a:cubicBezTo>
                  <a:pt x="854" y="1230"/>
                  <a:pt x="853" y="1230"/>
                  <a:pt x="851" y="1229"/>
                </a:cubicBezTo>
                <a:cubicBezTo>
                  <a:pt x="850" y="1228"/>
                  <a:pt x="849" y="1227"/>
                  <a:pt x="848" y="1226"/>
                </a:cubicBezTo>
                <a:cubicBezTo>
                  <a:pt x="847" y="1225"/>
                  <a:pt x="847" y="1224"/>
                  <a:pt x="847" y="1222"/>
                </a:cubicBezTo>
                <a:cubicBezTo>
                  <a:pt x="846" y="1219"/>
                  <a:pt x="842" y="1218"/>
                  <a:pt x="840" y="1220"/>
                </a:cubicBezTo>
                <a:cubicBezTo>
                  <a:pt x="837" y="1222"/>
                  <a:pt x="834" y="1221"/>
                  <a:pt x="832" y="1220"/>
                </a:cubicBezTo>
                <a:cubicBezTo>
                  <a:pt x="830" y="1219"/>
                  <a:pt x="827" y="1217"/>
                  <a:pt x="827" y="1215"/>
                </a:cubicBezTo>
                <a:cubicBezTo>
                  <a:pt x="827" y="1213"/>
                  <a:pt x="829" y="1213"/>
                  <a:pt x="829" y="1212"/>
                </a:cubicBezTo>
                <a:cubicBezTo>
                  <a:pt x="828" y="1212"/>
                  <a:pt x="828" y="1212"/>
                  <a:pt x="827" y="1212"/>
                </a:cubicBezTo>
                <a:cubicBezTo>
                  <a:pt x="826" y="1213"/>
                  <a:pt x="825" y="1213"/>
                  <a:pt x="825" y="1213"/>
                </a:cubicBezTo>
                <a:cubicBezTo>
                  <a:pt x="823" y="1212"/>
                  <a:pt x="822" y="1212"/>
                  <a:pt x="820" y="1213"/>
                </a:cubicBezTo>
                <a:cubicBezTo>
                  <a:pt x="818" y="1213"/>
                  <a:pt x="817" y="1214"/>
                  <a:pt x="815" y="1214"/>
                </a:cubicBezTo>
                <a:cubicBezTo>
                  <a:pt x="815" y="1214"/>
                  <a:pt x="814" y="1214"/>
                  <a:pt x="813" y="1214"/>
                </a:cubicBezTo>
                <a:cubicBezTo>
                  <a:pt x="812" y="1213"/>
                  <a:pt x="811" y="1213"/>
                  <a:pt x="810" y="1213"/>
                </a:cubicBezTo>
                <a:cubicBezTo>
                  <a:pt x="808" y="1213"/>
                  <a:pt x="806" y="1213"/>
                  <a:pt x="804" y="1213"/>
                </a:cubicBezTo>
                <a:cubicBezTo>
                  <a:pt x="803" y="1213"/>
                  <a:pt x="801" y="1213"/>
                  <a:pt x="800" y="1213"/>
                </a:cubicBezTo>
                <a:cubicBezTo>
                  <a:pt x="796" y="1212"/>
                  <a:pt x="792" y="1212"/>
                  <a:pt x="789" y="1213"/>
                </a:cubicBezTo>
                <a:cubicBezTo>
                  <a:pt x="786" y="1214"/>
                  <a:pt x="784" y="1216"/>
                  <a:pt x="781" y="1216"/>
                </a:cubicBezTo>
                <a:cubicBezTo>
                  <a:pt x="779" y="1217"/>
                  <a:pt x="778" y="1217"/>
                  <a:pt x="777" y="1217"/>
                </a:cubicBezTo>
                <a:cubicBezTo>
                  <a:pt x="776" y="1217"/>
                  <a:pt x="775" y="1218"/>
                  <a:pt x="774" y="1219"/>
                </a:cubicBezTo>
                <a:cubicBezTo>
                  <a:pt x="773" y="1219"/>
                  <a:pt x="772" y="1220"/>
                  <a:pt x="770" y="1220"/>
                </a:cubicBezTo>
                <a:cubicBezTo>
                  <a:pt x="769" y="1221"/>
                  <a:pt x="767" y="1222"/>
                  <a:pt x="766" y="1223"/>
                </a:cubicBezTo>
                <a:cubicBezTo>
                  <a:pt x="764" y="1224"/>
                  <a:pt x="762" y="1225"/>
                  <a:pt x="761" y="1226"/>
                </a:cubicBezTo>
                <a:cubicBezTo>
                  <a:pt x="759" y="1227"/>
                  <a:pt x="758" y="1228"/>
                  <a:pt x="756" y="1230"/>
                </a:cubicBezTo>
                <a:cubicBezTo>
                  <a:pt x="756" y="1231"/>
                  <a:pt x="755" y="1232"/>
                  <a:pt x="754" y="1233"/>
                </a:cubicBezTo>
                <a:cubicBezTo>
                  <a:pt x="753" y="1234"/>
                  <a:pt x="751" y="1234"/>
                  <a:pt x="750" y="1234"/>
                </a:cubicBezTo>
                <a:cubicBezTo>
                  <a:pt x="747" y="1234"/>
                  <a:pt x="744" y="1235"/>
                  <a:pt x="741" y="1234"/>
                </a:cubicBezTo>
                <a:cubicBezTo>
                  <a:pt x="740" y="1233"/>
                  <a:pt x="738" y="1233"/>
                  <a:pt x="737" y="1233"/>
                </a:cubicBezTo>
                <a:cubicBezTo>
                  <a:pt x="736" y="1232"/>
                  <a:pt x="736" y="1232"/>
                  <a:pt x="735" y="1232"/>
                </a:cubicBezTo>
                <a:cubicBezTo>
                  <a:pt x="734" y="1232"/>
                  <a:pt x="734" y="1232"/>
                  <a:pt x="733" y="1232"/>
                </a:cubicBezTo>
                <a:cubicBezTo>
                  <a:pt x="730" y="1231"/>
                  <a:pt x="727" y="1232"/>
                  <a:pt x="725" y="1233"/>
                </a:cubicBezTo>
                <a:cubicBezTo>
                  <a:pt x="724" y="1233"/>
                  <a:pt x="723" y="1233"/>
                  <a:pt x="721" y="1233"/>
                </a:cubicBezTo>
                <a:cubicBezTo>
                  <a:pt x="720" y="1233"/>
                  <a:pt x="719" y="1232"/>
                  <a:pt x="718" y="1232"/>
                </a:cubicBezTo>
                <a:cubicBezTo>
                  <a:pt x="717" y="1231"/>
                  <a:pt x="715" y="1231"/>
                  <a:pt x="714" y="1231"/>
                </a:cubicBezTo>
                <a:cubicBezTo>
                  <a:pt x="712" y="1230"/>
                  <a:pt x="711" y="1231"/>
                  <a:pt x="709" y="1231"/>
                </a:cubicBezTo>
                <a:cubicBezTo>
                  <a:pt x="708" y="1231"/>
                  <a:pt x="706" y="1230"/>
                  <a:pt x="705" y="1229"/>
                </a:cubicBezTo>
                <a:cubicBezTo>
                  <a:pt x="702" y="1228"/>
                  <a:pt x="699" y="1228"/>
                  <a:pt x="696" y="1226"/>
                </a:cubicBezTo>
                <a:cubicBezTo>
                  <a:pt x="695" y="1225"/>
                  <a:pt x="694" y="1224"/>
                  <a:pt x="693" y="1224"/>
                </a:cubicBezTo>
                <a:cubicBezTo>
                  <a:pt x="691" y="1223"/>
                  <a:pt x="690" y="1222"/>
                  <a:pt x="689" y="1221"/>
                </a:cubicBezTo>
                <a:cubicBezTo>
                  <a:pt x="688" y="1219"/>
                  <a:pt x="687" y="1216"/>
                  <a:pt x="687" y="1213"/>
                </a:cubicBezTo>
                <a:cubicBezTo>
                  <a:pt x="687" y="1210"/>
                  <a:pt x="684" y="1209"/>
                  <a:pt x="683" y="1207"/>
                </a:cubicBezTo>
                <a:cubicBezTo>
                  <a:pt x="682" y="1206"/>
                  <a:pt x="682" y="1204"/>
                  <a:pt x="681" y="1203"/>
                </a:cubicBezTo>
                <a:cubicBezTo>
                  <a:pt x="681" y="1202"/>
                  <a:pt x="680" y="1202"/>
                  <a:pt x="678" y="1202"/>
                </a:cubicBezTo>
                <a:cubicBezTo>
                  <a:pt x="677" y="1202"/>
                  <a:pt x="678" y="1200"/>
                  <a:pt x="679" y="1200"/>
                </a:cubicBezTo>
                <a:cubicBezTo>
                  <a:pt x="680" y="1199"/>
                  <a:pt x="681" y="1198"/>
                  <a:pt x="683" y="1197"/>
                </a:cubicBezTo>
                <a:cubicBezTo>
                  <a:pt x="683" y="1197"/>
                  <a:pt x="684" y="1197"/>
                  <a:pt x="684" y="1196"/>
                </a:cubicBezTo>
                <a:cubicBezTo>
                  <a:pt x="685" y="1195"/>
                  <a:pt x="685" y="1193"/>
                  <a:pt x="685" y="1192"/>
                </a:cubicBezTo>
                <a:cubicBezTo>
                  <a:pt x="685" y="1191"/>
                  <a:pt x="685" y="1190"/>
                  <a:pt x="685" y="1190"/>
                </a:cubicBezTo>
                <a:cubicBezTo>
                  <a:pt x="685" y="1188"/>
                  <a:pt x="685" y="1187"/>
                  <a:pt x="686" y="1186"/>
                </a:cubicBezTo>
                <a:cubicBezTo>
                  <a:pt x="687" y="1184"/>
                  <a:pt x="687" y="1183"/>
                  <a:pt x="688" y="1182"/>
                </a:cubicBezTo>
                <a:cubicBezTo>
                  <a:pt x="689" y="1182"/>
                  <a:pt x="690" y="1182"/>
                  <a:pt x="690" y="1182"/>
                </a:cubicBezTo>
                <a:cubicBezTo>
                  <a:pt x="691" y="1181"/>
                  <a:pt x="691" y="1181"/>
                  <a:pt x="692" y="1180"/>
                </a:cubicBezTo>
                <a:cubicBezTo>
                  <a:pt x="693" y="1180"/>
                  <a:pt x="694" y="1179"/>
                  <a:pt x="695" y="1180"/>
                </a:cubicBezTo>
                <a:cubicBezTo>
                  <a:pt x="695" y="1180"/>
                  <a:pt x="695" y="1181"/>
                  <a:pt x="696" y="1181"/>
                </a:cubicBezTo>
                <a:cubicBezTo>
                  <a:pt x="697" y="1181"/>
                  <a:pt x="697" y="1180"/>
                  <a:pt x="697" y="1179"/>
                </a:cubicBezTo>
                <a:cubicBezTo>
                  <a:pt x="697" y="1178"/>
                  <a:pt x="698" y="1177"/>
                  <a:pt x="698" y="1176"/>
                </a:cubicBezTo>
                <a:cubicBezTo>
                  <a:pt x="699" y="1174"/>
                  <a:pt x="699" y="1172"/>
                  <a:pt x="699" y="1171"/>
                </a:cubicBezTo>
                <a:cubicBezTo>
                  <a:pt x="699" y="1169"/>
                  <a:pt x="699" y="1167"/>
                  <a:pt x="699" y="1165"/>
                </a:cubicBezTo>
                <a:cubicBezTo>
                  <a:pt x="699" y="1163"/>
                  <a:pt x="699" y="1161"/>
                  <a:pt x="699" y="1160"/>
                </a:cubicBezTo>
                <a:cubicBezTo>
                  <a:pt x="700" y="1157"/>
                  <a:pt x="702" y="1155"/>
                  <a:pt x="704" y="1152"/>
                </a:cubicBezTo>
                <a:cubicBezTo>
                  <a:pt x="704" y="1152"/>
                  <a:pt x="705" y="1152"/>
                  <a:pt x="705" y="1151"/>
                </a:cubicBezTo>
                <a:cubicBezTo>
                  <a:pt x="705" y="1150"/>
                  <a:pt x="704" y="1151"/>
                  <a:pt x="704" y="1151"/>
                </a:cubicBezTo>
                <a:cubicBezTo>
                  <a:pt x="703" y="1151"/>
                  <a:pt x="702" y="1152"/>
                  <a:pt x="702" y="1151"/>
                </a:cubicBezTo>
                <a:cubicBezTo>
                  <a:pt x="702" y="1151"/>
                  <a:pt x="703" y="1150"/>
                  <a:pt x="704" y="1150"/>
                </a:cubicBezTo>
                <a:cubicBezTo>
                  <a:pt x="705" y="1149"/>
                  <a:pt x="706" y="1150"/>
                  <a:pt x="706" y="1148"/>
                </a:cubicBezTo>
                <a:cubicBezTo>
                  <a:pt x="707" y="1147"/>
                  <a:pt x="706" y="1147"/>
                  <a:pt x="706" y="1148"/>
                </a:cubicBezTo>
                <a:cubicBezTo>
                  <a:pt x="705" y="1148"/>
                  <a:pt x="705" y="1149"/>
                  <a:pt x="704" y="1149"/>
                </a:cubicBezTo>
                <a:cubicBezTo>
                  <a:pt x="703" y="1149"/>
                  <a:pt x="703" y="1148"/>
                  <a:pt x="703" y="1148"/>
                </a:cubicBezTo>
                <a:cubicBezTo>
                  <a:pt x="703" y="1147"/>
                  <a:pt x="703" y="1147"/>
                  <a:pt x="704" y="1146"/>
                </a:cubicBezTo>
                <a:cubicBezTo>
                  <a:pt x="705" y="1146"/>
                  <a:pt x="705" y="1145"/>
                  <a:pt x="705" y="1144"/>
                </a:cubicBezTo>
                <a:cubicBezTo>
                  <a:pt x="705" y="1144"/>
                  <a:pt x="705" y="1143"/>
                  <a:pt x="706" y="1143"/>
                </a:cubicBezTo>
                <a:cubicBezTo>
                  <a:pt x="706" y="1142"/>
                  <a:pt x="706" y="1142"/>
                  <a:pt x="707" y="1142"/>
                </a:cubicBezTo>
                <a:cubicBezTo>
                  <a:pt x="707" y="1141"/>
                  <a:pt x="707" y="1140"/>
                  <a:pt x="708" y="1140"/>
                </a:cubicBezTo>
                <a:cubicBezTo>
                  <a:pt x="708" y="1140"/>
                  <a:pt x="709" y="1141"/>
                  <a:pt x="709" y="1142"/>
                </a:cubicBezTo>
                <a:cubicBezTo>
                  <a:pt x="709" y="1142"/>
                  <a:pt x="708" y="1142"/>
                  <a:pt x="708" y="1143"/>
                </a:cubicBezTo>
                <a:cubicBezTo>
                  <a:pt x="707" y="1144"/>
                  <a:pt x="708" y="1144"/>
                  <a:pt x="709" y="1144"/>
                </a:cubicBezTo>
                <a:cubicBezTo>
                  <a:pt x="710" y="1144"/>
                  <a:pt x="710" y="1144"/>
                  <a:pt x="711" y="1144"/>
                </a:cubicBezTo>
                <a:cubicBezTo>
                  <a:pt x="711" y="1145"/>
                  <a:pt x="712" y="1145"/>
                  <a:pt x="713" y="1145"/>
                </a:cubicBezTo>
                <a:cubicBezTo>
                  <a:pt x="713" y="1145"/>
                  <a:pt x="714" y="1145"/>
                  <a:pt x="715" y="1145"/>
                </a:cubicBezTo>
                <a:cubicBezTo>
                  <a:pt x="716" y="1145"/>
                  <a:pt x="718" y="1145"/>
                  <a:pt x="719" y="1144"/>
                </a:cubicBezTo>
                <a:cubicBezTo>
                  <a:pt x="719" y="1143"/>
                  <a:pt x="719" y="1142"/>
                  <a:pt x="719" y="1142"/>
                </a:cubicBezTo>
                <a:cubicBezTo>
                  <a:pt x="719" y="1141"/>
                  <a:pt x="720" y="1140"/>
                  <a:pt x="720" y="1140"/>
                </a:cubicBezTo>
                <a:cubicBezTo>
                  <a:pt x="721" y="1138"/>
                  <a:pt x="720" y="1135"/>
                  <a:pt x="721" y="1133"/>
                </a:cubicBezTo>
                <a:cubicBezTo>
                  <a:pt x="721" y="1132"/>
                  <a:pt x="722" y="1130"/>
                  <a:pt x="721" y="1129"/>
                </a:cubicBezTo>
                <a:cubicBezTo>
                  <a:pt x="721" y="1128"/>
                  <a:pt x="721" y="1128"/>
                  <a:pt x="721" y="1127"/>
                </a:cubicBezTo>
                <a:cubicBezTo>
                  <a:pt x="721" y="1126"/>
                  <a:pt x="720" y="1126"/>
                  <a:pt x="720" y="1125"/>
                </a:cubicBezTo>
                <a:cubicBezTo>
                  <a:pt x="719" y="1124"/>
                  <a:pt x="721" y="1123"/>
                  <a:pt x="722" y="1123"/>
                </a:cubicBezTo>
                <a:cubicBezTo>
                  <a:pt x="724" y="1123"/>
                  <a:pt x="724" y="1121"/>
                  <a:pt x="726" y="1120"/>
                </a:cubicBezTo>
                <a:cubicBezTo>
                  <a:pt x="727" y="1120"/>
                  <a:pt x="729" y="1120"/>
                  <a:pt x="730" y="1120"/>
                </a:cubicBezTo>
                <a:cubicBezTo>
                  <a:pt x="732" y="1120"/>
                  <a:pt x="732" y="1118"/>
                  <a:pt x="733" y="1117"/>
                </a:cubicBezTo>
                <a:cubicBezTo>
                  <a:pt x="733" y="1116"/>
                  <a:pt x="734" y="1116"/>
                  <a:pt x="734" y="1116"/>
                </a:cubicBezTo>
                <a:cubicBezTo>
                  <a:pt x="735" y="1116"/>
                  <a:pt x="735" y="1115"/>
                  <a:pt x="735" y="1115"/>
                </a:cubicBezTo>
                <a:cubicBezTo>
                  <a:pt x="735" y="1114"/>
                  <a:pt x="735" y="1115"/>
                  <a:pt x="734" y="1114"/>
                </a:cubicBezTo>
                <a:cubicBezTo>
                  <a:pt x="733" y="1113"/>
                  <a:pt x="733" y="1112"/>
                  <a:pt x="732" y="1111"/>
                </a:cubicBezTo>
                <a:cubicBezTo>
                  <a:pt x="731" y="1110"/>
                  <a:pt x="730" y="1110"/>
                  <a:pt x="729" y="1108"/>
                </a:cubicBezTo>
                <a:cubicBezTo>
                  <a:pt x="729" y="1108"/>
                  <a:pt x="729" y="1107"/>
                  <a:pt x="730" y="1107"/>
                </a:cubicBezTo>
                <a:cubicBezTo>
                  <a:pt x="730" y="1106"/>
                  <a:pt x="731" y="1107"/>
                  <a:pt x="731" y="1107"/>
                </a:cubicBezTo>
                <a:cubicBezTo>
                  <a:pt x="732" y="1108"/>
                  <a:pt x="732" y="1108"/>
                  <a:pt x="733" y="1108"/>
                </a:cubicBezTo>
                <a:cubicBezTo>
                  <a:pt x="733" y="1109"/>
                  <a:pt x="733" y="1110"/>
                  <a:pt x="734" y="1110"/>
                </a:cubicBezTo>
                <a:cubicBezTo>
                  <a:pt x="734" y="1111"/>
                  <a:pt x="735" y="1111"/>
                  <a:pt x="736" y="1111"/>
                </a:cubicBezTo>
                <a:cubicBezTo>
                  <a:pt x="737" y="1110"/>
                  <a:pt x="736" y="1109"/>
                  <a:pt x="737" y="1108"/>
                </a:cubicBezTo>
                <a:cubicBezTo>
                  <a:pt x="738" y="1106"/>
                  <a:pt x="740" y="1105"/>
                  <a:pt x="742" y="1104"/>
                </a:cubicBezTo>
                <a:cubicBezTo>
                  <a:pt x="744" y="1102"/>
                  <a:pt x="746" y="1101"/>
                  <a:pt x="749" y="1101"/>
                </a:cubicBezTo>
                <a:cubicBezTo>
                  <a:pt x="750" y="1101"/>
                  <a:pt x="752" y="1102"/>
                  <a:pt x="753" y="1101"/>
                </a:cubicBezTo>
                <a:cubicBezTo>
                  <a:pt x="755" y="1101"/>
                  <a:pt x="755" y="1100"/>
                  <a:pt x="756" y="1099"/>
                </a:cubicBezTo>
                <a:cubicBezTo>
                  <a:pt x="757" y="1098"/>
                  <a:pt x="758" y="1098"/>
                  <a:pt x="759" y="1099"/>
                </a:cubicBezTo>
                <a:cubicBezTo>
                  <a:pt x="760" y="1099"/>
                  <a:pt x="760" y="1099"/>
                  <a:pt x="761" y="1100"/>
                </a:cubicBezTo>
                <a:cubicBezTo>
                  <a:pt x="762" y="1100"/>
                  <a:pt x="762" y="1100"/>
                  <a:pt x="763" y="1100"/>
                </a:cubicBezTo>
                <a:cubicBezTo>
                  <a:pt x="766" y="1101"/>
                  <a:pt x="763" y="1095"/>
                  <a:pt x="765" y="1095"/>
                </a:cubicBezTo>
                <a:cubicBezTo>
                  <a:pt x="766" y="1096"/>
                  <a:pt x="765" y="1098"/>
                  <a:pt x="766" y="1099"/>
                </a:cubicBezTo>
                <a:cubicBezTo>
                  <a:pt x="766" y="1100"/>
                  <a:pt x="767" y="1099"/>
                  <a:pt x="767" y="1100"/>
                </a:cubicBezTo>
                <a:cubicBezTo>
                  <a:pt x="768" y="1100"/>
                  <a:pt x="768" y="1101"/>
                  <a:pt x="768" y="1102"/>
                </a:cubicBezTo>
                <a:cubicBezTo>
                  <a:pt x="769" y="1102"/>
                  <a:pt x="772" y="1102"/>
                  <a:pt x="773" y="1102"/>
                </a:cubicBezTo>
                <a:cubicBezTo>
                  <a:pt x="773" y="1102"/>
                  <a:pt x="774" y="1102"/>
                  <a:pt x="775" y="1102"/>
                </a:cubicBezTo>
                <a:cubicBezTo>
                  <a:pt x="775" y="1101"/>
                  <a:pt x="776" y="1101"/>
                  <a:pt x="776" y="1102"/>
                </a:cubicBezTo>
                <a:cubicBezTo>
                  <a:pt x="776" y="1103"/>
                  <a:pt x="775" y="1103"/>
                  <a:pt x="774" y="1103"/>
                </a:cubicBezTo>
                <a:cubicBezTo>
                  <a:pt x="774" y="1104"/>
                  <a:pt x="773" y="1104"/>
                  <a:pt x="772" y="1105"/>
                </a:cubicBezTo>
                <a:cubicBezTo>
                  <a:pt x="771" y="1105"/>
                  <a:pt x="769" y="1105"/>
                  <a:pt x="768" y="1104"/>
                </a:cubicBezTo>
                <a:cubicBezTo>
                  <a:pt x="767" y="1104"/>
                  <a:pt x="765" y="1104"/>
                  <a:pt x="764" y="1103"/>
                </a:cubicBezTo>
                <a:cubicBezTo>
                  <a:pt x="763" y="1103"/>
                  <a:pt x="761" y="1103"/>
                  <a:pt x="760" y="1103"/>
                </a:cubicBezTo>
                <a:cubicBezTo>
                  <a:pt x="759" y="1103"/>
                  <a:pt x="757" y="1101"/>
                  <a:pt x="756" y="1101"/>
                </a:cubicBezTo>
                <a:cubicBezTo>
                  <a:pt x="756" y="1102"/>
                  <a:pt x="757" y="1102"/>
                  <a:pt x="757" y="1102"/>
                </a:cubicBezTo>
                <a:cubicBezTo>
                  <a:pt x="758" y="1103"/>
                  <a:pt x="757" y="1104"/>
                  <a:pt x="758" y="1104"/>
                </a:cubicBezTo>
                <a:cubicBezTo>
                  <a:pt x="758" y="1105"/>
                  <a:pt x="759" y="1104"/>
                  <a:pt x="760" y="1104"/>
                </a:cubicBezTo>
                <a:cubicBezTo>
                  <a:pt x="761" y="1105"/>
                  <a:pt x="761" y="1105"/>
                  <a:pt x="762" y="1105"/>
                </a:cubicBezTo>
                <a:cubicBezTo>
                  <a:pt x="763" y="1105"/>
                  <a:pt x="765" y="1107"/>
                  <a:pt x="764" y="1107"/>
                </a:cubicBezTo>
                <a:cubicBezTo>
                  <a:pt x="763" y="1108"/>
                  <a:pt x="762" y="1107"/>
                  <a:pt x="761" y="1108"/>
                </a:cubicBezTo>
                <a:cubicBezTo>
                  <a:pt x="761" y="1108"/>
                  <a:pt x="760" y="1109"/>
                  <a:pt x="759" y="1108"/>
                </a:cubicBezTo>
                <a:cubicBezTo>
                  <a:pt x="759" y="1108"/>
                  <a:pt x="758" y="1108"/>
                  <a:pt x="757" y="1108"/>
                </a:cubicBezTo>
                <a:cubicBezTo>
                  <a:pt x="757" y="1107"/>
                  <a:pt x="757" y="1107"/>
                  <a:pt x="756" y="1106"/>
                </a:cubicBezTo>
                <a:cubicBezTo>
                  <a:pt x="755" y="1106"/>
                  <a:pt x="756" y="1107"/>
                  <a:pt x="756" y="1108"/>
                </a:cubicBezTo>
                <a:cubicBezTo>
                  <a:pt x="757" y="1108"/>
                  <a:pt x="757" y="1108"/>
                  <a:pt x="758" y="1109"/>
                </a:cubicBezTo>
                <a:cubicBezTo>
                  <a:pt x="759" y="1110"/>
                  <a:pt x="760" y="1111"/>
                  <a:pt x="761" y="1111"/>
                </a:cubicBezTo>
                <a:cubicBezTo>
                  <a:pt x="763" y="1111"/>
                  <a:pt x="764" y="1112"/>
                  <a:pt x="765" y="1112"/>
                </a:cubicBezTo>
                <a:cubicBezTo>
                  <a:pt x="766" y="1111"/>
                  <a:pt x="767" y="1111"/>
                  <a:pt x="768" y="1111"/>
                </a:cubicBezTo>
                <a:cubicBezTo>
                  <a:pt x="769" y="1112"/>
                  <a:pt x="770" y="1113"/>
                  <a:pt x="771" y="1113"/>
                </a:cubicBezTo>
                <a:cubicBezTo>
                  <a:pt x="772" y="1113"/>
                  <a:pt x="773" y="1114"/>
                  <a:pt x="774" y="1115"/>
                </a:cubicBezTo>
                <a:cubicBezTo>
                  <a:pt x="776" y="1115"/>
                  <a:pt x="778" y="1114"/>
                  <a:pt x="779" y="1114"/>
                </a:cubicBezTo>
                <a:cubicBezTo>
                  <a:pt x="782" y="1113"/>
                  <a:pt x="785" y="1112"/>
                  <a:pt x="788" y="1112"/>
                </a:cubicBezTo>
                <a:cubicBezTo>
                  <a:pt x="790" y="1111"/>
                  <a:pt x="790" y="1112"/>
                  <a:pt x="791" y="1113"/>
                </a:cubicBezTo>
                <a:cubicBezTo>
                  <a:pt x="791" y="1115"/>
                  <a:pt x="793" y="1115"/>
                  <a:pt x="794" y="1115"/>
                </a:cubicBezTo>
                <a:cubicBezTo>
                  <a:pt x="795" y="1115"/>
                  <a:pt x="795" y="1115"/>
                  <a:pt x="796" y="1115"/>
                </a:cubicBezTo>
                <a:cubicBezTo>
                  <a:pt x="797" y="1115"/>
                  <a:pt x="797" y="1114"/>
                  <a:pt x="798" y="1115"/>
                </a:cubicBezTo>
                <a:cubicBezTo>
                  <a:pt x="799" y="1115"/>
                  <a:pt x="798" y="1116"/>
                  <a:pt x="798" y="1117"/>
                </a:cubicBezTo>
                <a:cubicBezTo>
                  <a:pt x="798" y="1118"/>
                  <a:pt x="798" y="1118"/>
                  <a:pt x="799" y="1119"/>
                </a:cubicBezTo>
                <a:cubicBezTo>
                  <a:pt x="799" y="1121"/>
                  <a:pt x="796" y="1120"/>
                  <a:pt x="795" y="1120"/>
                </a:cubicBezTo>
                <a:cubicBezTo>
                  <a:pt x="794" y="1120"/>
                  <a:pt x="794" y="1120"/>
                  <a:pt x="793" y="1121"/>
                </a:cubicBezTo>
                <a:cubicBezTo>
                  <a:pt x="792" y="1121"/>
                  <a:pt x="792" y="1122"/>
                  <a:pt x="791" y="1122"/>
                </a:cubicBezTo>
                <a:cubicBezTo>
                  <a:pt x="790" y="1123"/>
                  <a:pt x="788" y="1123"/>
                  <a:pt x="787" y="1123"/>
                </a:cubicBezTo>
                <a:cubicBezTo>
                  <a:pt x="785" y="1124"/>
                  <a:pt x="784" y="1124"/>
                  <a:pt x="783" y="1126"/>
                </a:cubicBezTo>
                <a:cubicBezTo>
                  <a:pt x="782" y="1127"/>
                  <a:pt x="781" y="1128"/>
                  <a:pt x="780" y="1128"/>
                </a:cubicBezTo>
                <a:cubicBezTo>
                  <a:pt x="779" y="1128"/>
                  <a:pt x="777" y="1129"/>
                  <a:pt x="776" y="1130"/>
                </a:cubicBezTo>
                <a:cubicBezTo>
                  <a:pt x="775" y="1131"/>
                  <a:pt x="776" y="1132"/>
                  <a:pt x="777" y="1132"/>
                </a:cubicBezTo>
                <a:cubicBezTo>
                  <a:pt x="778" y="1133"/>
                  <a:pt x="778" y="1133"/>
                  <a:pt x="779" y="1134"/>
                </a:cubicBezTo>
                <a:cubicBezTo>
                  <a:pt x="779" y="1134"/>
                  <a:pt x="780" y="1134"/>
                  <a:pt x="781" y="1134"/>
                </a:cubicBezTo>
                <a:cubicBezTo>
                  <a:pt x="782" y="1135"/>
                  <a:pt x="784" y="1134"/>
                  <a:pt x="785" y="1135"/>
                </a:cubicBezTo>
                <a:cubicBezTo>
                  <a:pt x="786" y="1135"/>
                  <a:pt x="786" y="1136"/>
                  <a:pt x="787" y="1136"/>
                </a:cubicBezTo>
                <a:cubicBezTo>
                  <a:pt x="787" y="1136"/>
                  <a:pt x="788" y="1136"/>
                  <a:pt x="789" y="1136"/>
                </a:cubicBezTo>
                <a:cubicBezTo>
                  <a:pt x="790" y="1137"/>
                  <a:pt x="792" y="1137"/>
                  <a:pt x="793" y="1137"/>
                </a:cubicBezTo>
                <a:cubicBezTo>
                  <a:pt x="794" y="1137"/>
                  <a:pt x="796" y="1138"/>
                  <a:pt x="797" y="1139"/>
                </a:cubicBezTo>
                <a:cubicBezTo>
                  <a:pt x="797" y="1140"/>
                  <a:pt x="798" y="1142"/>
                  <a:pt x="797" y="1143"/>
                </a:cubicBezTo>
                <a:cubicBezTo>
                  <a:pt x="797" y="1144"/>
                  <a:pt x="797" y="1145"/>
                  <a:pt x="796" y="1145"/>
                </a:cubicBezTo>
                <a:cubicBezTo>
                  <a:pt x="796" y="1146"/>
                  <a:pt x="796" y="1147"/>
                  <a:pt x="796" y="1148"/>
                </a:cubicBezTo>
                <a:cubicBezTo>
                  <a:pt x="796" y="1149"/>
                  <a:pt x="796" y="1151"/>
                  <a:pt x="794" y="1151"/>
                </a:cubicBezTo>
                <a:cubicBezTo>
                  <a:pt x="793" y="1151"/>
                  <a:pt x="792" y="1152"/>
                  <a:pt x="793" y="1152"/>
                </a:cubicBezTo>
                <a:cubicBezTo>
                  <a:pt x="794" y="1152"/>
                  <a:pt x="795" y="1152"/>
                  <a:pt x="795" y="1152"/>
                </a:cubicBezTo>
                <a:cubicBezTo>
                  <a:pt x="795" y="1153"/>
                  <a:pt x="796" y="1153"/>
                  <a:pt x="796" y="1153"/>
                </a:cubicBezTo>
                <a:cubicBezTo>
                  <a:pt x="798" y="1155"/>
                  <a:pt x="800" y="1156"/>
                  <a:pt x="803" y="1155"/>
                </a:cubicBezTo>
                <a:cubicBezTo>
                  <a:pt x="803" y="1154"/>
                  <a:pt x="804" y="1154"/>
                  <a:pt x="805" y="1153"/>
                </a:cubicBezTo>
                <a:cubicBezTo>
                  <a:pt x="806" y="1153"/>
                  <a:pt x="807" y="1152"/>
                  <a:pt x="809" y="1152"/>
                </a:cubicBezTo>
                <a:cubicBezTo>
                  <a:pt x="810" y="1151"/>
                  <a:pt x="812" y="1150"/>
                  <a:pt x="813" y="1149"/>
                </a:cubicBezTo>
                <a:cubicBezTo>
                  <a:pt x="814" y="1149"/>
                  <a:pt x="815" y="1148"/>
                  <a:pt x="816" y="1147"/>
                </a:cubicBezTo>
                <a:cubicBezTo>
                  <a:pt x="818" y="1147"/>
                  <a:pt x="819" y="1147"/>
                  <a:pt x="821" y="1146"/>
                </a:cubicBezTo>
                <a:cubicBezTo>
                  <a:pt x="822" y="1145"/>
                  <a:pt x="823" y="1144"/>
                  <a:pt x="824" y="1143"/>
                </a:cubicBezTo>
                <a:cubicBezTo>
                  <a:pt x="826" y="1143"/>
                  <a:pt x="827" y="1142"/>
                  <a:pt x="829" y="1142"/>
                </a:cubicBezTo>
                <a:cubicBezTo>
                  <a:pt x="831" y="1142"/>
                  <a:pt x="833" y="1139"/>
                  <a:pt x="835" y="1138"/>
                </a:cubicBezTo>
                <a:cubicBezTo>
                  <a:pt x="837" y="1138"/>
                  <a:pt x="838" y="1138"/>
                  <a:pt x="839" y="1139"/>
                </a:cubicBezTo>
                <a:cubicBezTo>
                  <a:pt x="840" y="1140"/>
                  <a:pt x="840" y="1140"/>
                  <a:pt x="841" y="1140"/>
                </a:cubicBezTo>
                <a:cubicBezTo>
                  <a:pt x="841" y="1140"/>
                  <a:pt x="842" y="1141"/>
                  <a:pt x="842" y="1141"/>
                </a:cubicBezTo>
                <a:cubicBezTo>
                  <a:pt x="844" y="1142"/>
                  <a:pt x="846" y="1141"/>
                  <a:pt x="847" y="1140"/>
                </a:cubicBezTo>
                <a:cubicBezTo>
                  <a:pt x="848" y="1140"/>
                  <a:pt x="849" y="1140"/>
                  <a:pt x="849" y="1140"/>
                </a:cubicBezTo>
                <a:cubicBezTo>
                  <a:pt x="851" y="1140"/>
                  <a:pt x="852" y="1140"/>
                  <a:pt x="852" y="1138"/>
                </a:cubicBezTo>
                <a:cubicBezTo>
                  <a:pt x="852" y="1138"/>
                  <a:pt x="852" y="1137"/>
                  <a:pt x="853" y="1136"/>
                </a:cubicBezTo>
                <a:cubicBezTo>
                  <a:pt x="853" y="1136"/>
                  <a:pt x="854" y="1135"/>
                  <a:pt x="854" y="1135"/>
                </a:cubicBezTo>
                <a:cubicBezTo>
                  <a:pt x="855" y="1134"/>
                  <a:pt x="855" y="1134"/>
                  <a:pt x="855" y="1133"/>
                </a:cubicBezTo>
                <a:cubicBezTo>
                  <a:pt x="856" y="1132"/>
                  <a:pt x="857" y="1133"/>
                  <a:pt x="857" y="1133"/>
                </a:cubicBezTo>
                <a:cubicBezTo>
                  <a:pt x="858" y="1132"/>
                  <a:pt x="859" y="1132"/>
                  <a:pt x="858" y="1132"/>
                </a:cubicBezTo>
                <a:cubicBezTo>
                  <a:pt x="857" y="1131"/>
                  <a:pt x="856" y="1132"/>
                  <a:pt x="856" y="1132"/>
                </a:cubicBezTo>
                <a:cubicBezTo>
                  <a:pt x="854" y="1132"/>
                  <a:pt x="853" y="1132"/>
                  <a:pt x="851" y="1132"/>
                </a:cubicBezTo>
                <a:cubicBezTo>
                  <a:pt x="850" y="1132"/>
                  <a:pt x="848" y="1132"/>
                  <a:pt x="847" y="1132"/>
                </a:cubicBezTo>
                <a:cubicBezTo>
                  <a:pt x="846" y="1132"/>
                  <a:pt x="844" y="1132"/>
                  <a:pt x="843" y="1132"/>
                </a:cubicBezTo>
                <a:cubicBezTo>
                  <a:pt x="842" y="1131"/>
                  <a:pt x="840" y="1132"/>
                  <a:pt x="839" y="1132"/>
                </a:cubicBezTo>
                <a:cubicBezTo>
                  <a:pt x="838" y="1132"/>
                  <a:pt x="836" y="1134"/>
                  <a:pt x="835" y="1133"/>
                </a:cubicBezTo>
                <a:cubicBezTo>
                  <a:pt x="834" y="1133"/>
                  <a:pt x="834" y="1132"/>
                  <a:pt x="833" y="1132"/>
                </a:cubicBezTo>
                <a:cubicBezTo>
                  <a:pt x="832" y="1131"/>
                  <a:pt x="832" y="1130"/>
                  <a:pt x="831" y="1129"/>
                </a:cubicBezTo>
                <a:cubicBezTo>
                  <a:pt x="830" y="1128"/>
                  <a:pt x="829" y="1127"/>
                  <a:pt x="828" y="1126"/>
                </a:cubicBezTo>
                <a:cubicBezTo>
                  <a:pt x="827" y="1124"/>
                  <a:pt x="826" y="1122"/>
                  <a:pt x="824" y="1120"/>
                </a:cubicBezTo>
                <a:cubicBezTo>
                  <a:pt x="823" y="1119"/>
                  <a:pt x="820" y="1113"/>
                  <a:pt x="823" y="1111"/>
                </a:cubicBezTo>
                <a:cubicBezTo>
                  <a:pt x="823" y="1111"/>
                  <a:pt x="824" y="1111"/>
                  <a:pt x="825" y="1111"/>
                </a:cubicBezTo>
                <a:cubicBezTo>
                  <a:pt x="825" y="1110"/>
                  <a:pt x="826" y="1110"/>
                  <a:pt x="826" y="1110"/>
                </a:cubicBezTo>
                <a:cubicBezTo>
                  <a:pt x="827" y="1109"/>
                  <a:pt x="828" y="1110"/>
                  <a:pt x="828" y="1109"/>
                </a:cubicBezTo>
                <a:cubicBezTo>
                  <a:pt x="829" y="1109"/>
                  <a:pt x="829" y="1108"/>
                  <a:pt x="828" y="1107"/>
                </a:cubicBezTo>
                <a:cubicBezTo>
                  <a:pt x="828" y="1106"/>
                  <a:pt x="830" y="1104"/>
                  <a:pt x="830" y="1106"/>
                </a:cubicBezTo>
                <a:cubicBezTo>
                  <a:pt x="830" y="1107"/>
                  <a:pt x="831" y="1107"/>
                  <a:pt x="831" y="1108"/>
                </a:cubicBezTo>
                <a:cubicBezTo>
                  <a:pt x="831" y="1108"/>
                  <a:pt x="831" y="1108"/>
                  <a:pt x="831" y="1109"/>
                </a:cubicBezTo>
                <a:cubicBezTo>
                  <a:pt x="831" y="1109"/>
                  <a:pt x="830" y="1109"/>
                  <a:pt x="829" y="1110"/>
                </a:cubicBezTo>
                <a:cubicBezTo>
                  <a:pt x="828" y="1110"/>
                  <a:pt x="828" y="1111"/>
                  <a:pt x="827" y="1112"/>
                </a:cubicBezTo>
                <a:cubicBezTo>
                  <a:pt x="827" y="1113"/>
                  <a:pt x="826" y="1113"/>
                  <a:pt x="825" y="1113"/>
                </a:cubicBezTo>
                <a:cubicBezTo>
                  <a:pt x="826" y="1114"/>
                  <a:pt x="828" y="1113"/>
                  <a:pt x="828" y="1112"/>
                </a:cubicBezTo>
                <a:cubicBezTo>
                  <a:pt x="829" y="1111"/>
                  <a:pt x="829" y="1111"/>
                  <a:pt x="830" y="1110"/>
                </a:cubicBezTo>
                <a:cubicBezTo>
                  <a:pt x="832" y="1110"/>
                  <a:pt x="833" y="1109"/>
                  <a:pt x="834" y="1108"/>
                </a:cubicBezTo>
                <a:cubicBezTo>
                  <a:pt x="835" y="1107"/>
                  <a:pt x="835" y="1105"/>
                  <a:pt x="837" y="1104"/>
                </a:cubicBezTo>
                <a:cubicBezTo>
                  <a:pt x="838" y="1104"/>
                  <a:pt x="839" y="1103"/>
                  <a:pt x="839" y="1103"/>
                </a:cubicBezTo>
                <a:cubicBezTo>
                  <a:pt x="840" y="1103"/>
                  <a:pt x="840" y="1102"/>
                  <a:pt x="841" y="1102"/>
                </a:cubicBezTo>
                <a:cubicBezTo>
                  <a:pt x="842" y="1101"/>
                  <a:pt x="844" y="1100"/>
                  <a:pt x="845" y="1101"/>
                </a:cubicBezTo>
                <a:cubicBezTo>
                  <a:pt x="847" y="1101"/>
                  <a:pt x="848" y="1101"/>
                  <a:pt x="850" y="1100"/>
                </a:cubicBezTo>
                <a:cubicBezTo>
                  <a:pt x="851" y="1100"/>
                  <a:pt x="853" y="1098"/>
                  <a:pt x="854" y="1098"/>
                </a:cubicBezTo>
                <a:cubicBezTo>
                  <a:pt x="855" y="1098"/>
                  <a:pt x="855" y="1097"/>
                  <a:pt x="856" y="1097"/>
                </a:cubicBezTo>
                <a:cubicBezTo>
                  <a:pt x="857" y="1097"/>
                  <a:pt x="857" y="1096"/>
                  <a:pt x="858" y="1097"/>
                </a:cubicBezTo>
                <a:cubicBezTo>
                  <a:pt x="859" y="1097"/>
                  <a:pt x="859" y="1098"/>
                  <a:pt x="859" y="1098"/>
                </a:cubicBezTo>
                <a:cubicBezTo>
                  <a:pt x="860" y="1099"/>
                  <a:pt x="860" y="1099"/>
                  <a:pt x="860" y="1100"/>
                </a:cubicBezTo>
                <a:cubicBezTo>
                  <a:pt x="860" y="1100"/>
                  <a:pt x="860" y="1101"/>
                  <a:pt x="861" y="1101"/>
                </a:cubicBezTo>
                <a:cubicBezTo>
                  <a:pt x="862" y="1101"/>
                  <a:pt x="862" y="1100"/>
                  <a:pt x="862" y="1099"/>
                </a:cubicBezTo>
                <a:cubicBezTo>
                  <a:pt x="862" y="1098"/>
                  <a:pt x="863" y="1097"/>
                  <a:pt x="864" y="1096"/>
                </a:cubicBezTo>
                <a:cubicBezTo>
                  <a:pt x="866" y="1096"/>
                  <a:pt x="866" y="1095"/>
                  <a:pt x="868" y="1095"/>
                </a:cubicBezTo>
                <a:cubicBezTo>
                  <a:pt x="869" y="1095"/>
                  <a:pt x="870" y="1095"/>
                  <a:pt x="871" y="1094"/>
                </a:cubicBezTo>
                <a:cubicBezTo>
                  <a:pt x="872" y="1094"/>
                  <a:pt x="873" y="1093"/>
                  <a:pt x="874" y="1093"/>
                </a:cubicBezTo>
                <a:cubicBezTo>
                  <a:pt x="874" y="1092"/>
                  <a:pt x="875" y="1091"/>
                  <a:pt x="877" y="1090"/>
                </a:cubicBezTo>
                <a:cubicBezTo>
                  <a:pt x="877" y="1090"/>
                  <a:pt x="878" y="1090"/>
                  <a:pt x="879" y="1090"/>
                </a:cubicBezTo>
                <a:cubicBezTo>
                  <a:pt x="880" y="1089"/>
                  <a:pt x="882" y="1090"/>
                  <a:pt x="883" y="1090"/>
                </a:cubicBezTo>
                <a:cubicBezTo>
                  <a:pt x="884" y="1090"/>
                  <a:pt x="886" y="1090"/>
                  <a:pt x="887" y="1089"/>
                </a:cubicBezTo>
                <a:cubicBezTo>
                  <a:pt x="888" y="1089"/>
                  <a:pt x="890" y="1089"/>
                  <a:pt x="891" y="1088"/>
                </a:cubicBezTo>
                <a:cubicBezTo>
                  <a:pt x="892" y="1088"/>
                  <a:pt x="893" y="1088"/>
                  <a:pt x="893" y="1088"/>
                </a:cubicBezTo>
                <a:cubicBezTo>
                  <a:pt x="894" y="1088"/>
                  <a:pt x="895" y="1088"/>
                  <a:pt x="895" y="1088"/>
                </a:cubicBezTo>
                <a:cubicBezTo>
                  <a:pt x="896" y="1089"/>
                  <a:pt x="899" y="1089"/>
                  <a:pt x="900" y="1088"/>
                </a:cubicBezTo>
                <a:cubicBezTo>
                  <a:pt x="901" y="1088"/>
                  <a:pt x="902" y="1087"/>
                  <a:pt x="903" y="1086"/>
                </a:cubicBezTo>
                <a:cubicBezTo>
                  <a:pt x="904" y="1086"/>
                  <a:pt x="906" y="1085"/>
                  <a:pt x="907" y="1086"/>
                </a:cubicBezTo>
                <a:cubicBezTo>
                  <a:pt x="908" y="1086"/>
                  <a:pt x="909" y="1086"/>
                  <a:pt x="909" y="1086"/>
                </a:cubicBezTo>
                <a:cubicBezTo>
                  <a:pt x="909" y="1087"/>
                  <a:pt x="909" y="1088"/>
                  <a:pt x="908" y="1088"/>
                </a:cubicBezTo>
                <a:cubicBezTo>
                  <a:pt x="908" y="1089"/>
                  <a:pt x="909" y="1090"/>
                  <a:pt x="908" y="1090"/>
                </a:cubicBezTo>
                <a:cubicBezTo>
                  <a:pt x="908" y="1091"/>
                  <a:pt x="907" y="1091"/>
                  <a:pt x="906" y="1092"/>
                </a:cubicBezTo>
                <a:cubicBezTo>
                  <a:pt x="904" y="1093"/>
                  <a:pt x="900" y="1094"/>
                  <a:pt x="898" y="1095"/>
                </a:cubicBezTo>
                <a:cubicBezTo>
                  <a:pt x="897" y="1095"/>
                  <a:pt x="896" y="1095"/>
                  <a:pt x="895" y="1095"/>
                </a:cubicBezTo>
                <a:cubicBezTo>
                  <a:pt x="894" y="1095"/>
                  <a:pt x="893" y="1095"/>
                  <a:pt x="893" y="1095"/>
                </a:cubicBezTo>
                <a:cubicBezTo>
                  <a:pt x="891" y="1096"/>
                  <a:pt x="894" y="1097"/>
                  <a:pt x="894" y="1098"/>
                </a:cubicBezTo>
                <a:cubicBezTo>
                  <a:pt x="896" y="1099"/>
                  <a:pt x="895" y="1100"/>
                  <a:pt x="893" y="1100"/>
                </a:cubicBezTo>
                <a:cubicBezTo>
                  <a:pt x="892" y="1100"/>
                  <a:pt x="891" y="1100"/>
                  <a:pt x="889" y="1101"/>
                </a:cubicBezTo>
                <a:cubicBezTo>
                  <a:pt x="886" y="1101"/>
                  <a:pt x="883" y="1100"/>
                  <a:pt x="880" y="1100"/>
                </a:cubicBezTo>
                <a:cubicBezTo>
                  <a:pt x="878" y="1100"/>
                  <a:pt x="880" y="1101"/>
                  <a:pt x="880" y="1102"/>
                </a:cubicBezTo>
                <a:cubicBezTo>
                  <a:pt x="881" y="1103"/>
                  <a:pt x="881" y="1104"/>
                  <a:pt x="881" y="1104"/>
                </a:cubicBezTo>
                <a:cubicBezTo>
                  <a:pt x="881" y="1105"/>
                  <a:pt x="882" y="1105"/>
                  <a:pt x="883" y="1106"/>
                </a:cubicBezTo>
                <a:cubicBezTo>
                  <a:pt x="884" y="1107"/>
                  <a:pt x="885" y="1108"/>
                  <a:pt x="887" y="1108"/>
                </a:cubicBezTo>
                <a:cubicBezTo>
                  <a:pt x="888" y="1109"/>
                  <a:pt x="889" y="1109"/>
                  <a:pt x="890" y="1110"/>
                </a:cubicBezTo>
                <a:cubicBezTo>
                  <a:pt x="891" y="1111"/>
                  <a:pt x="891" y="1111"/>
                  <a:pt x="892" y="1111"/>
                </a:cubicBezTo>
                <a:cubicBezTo>
                  <a:pt x="893" y="1112"/>
                  <a:pt x="893" y="1112"/>
                  <a:pt x="894" y="1112"/>
                </a:cubicBezTo>
                <a:cubicBezTo>
                  <a:pt x="894" y="1113"/>
                  <a:pt x="895" y="1113"/>
                  <a:pt x="895" y="1114"/>
                </a:cubicBezTo>
                <a:cubicBezTo>
                  <a:pt x="895" y="1115"/>
                  <a:pt x="894" y="1115"/>
                  <a:pt x="893" y="1115"/>
                </a:cubicBezTo>
                <a:cubicBezTo>
                  <a:pt x="892" y="1114"/>
                  <a:pt x="891" y="1114"/>
                  <a:pt x="890" y="1113"/>
                </a:cubicBezTo>
                <a:cubicBezTo>
                  <a:pt x="888" y="1112"/>
                  <a:pt x="888" y="1114"/>
                  <a:pt x="887" y="1115"/>
                </a:cubicBezTo>
                <a:cubicBezTo>
                  <a:pt x="887" y="1115"/>
                  <a:pt x="886" y="1115"/>
                  <a:pt x="885" y="1115"/>
                </a:cubicBezTo>
                <a:cubicBezTo>
                  <a:pt x="885" y="1115"/>
                  <a:pt x="884" y="1115"/>
                  <a:pt x="883" y="1115"/>
                </a:cubicBezTo>
                <a:cubicBezTo>
                  <a:pt x="882" y="1115"/>
                  <a:pt x="882" y="1117"/>
                  <a:pt x="882" y="1118"/>
                </a:cubicBezTo>
                <a:cubicBezTo>
                  <a:pt x="881" y="1120"/>
                  <a:pt x="881" y="1121"/>
                  <a:pt x="880" y="1123"/>
                </a:cubicBezTo>
                <a:cubicBezTo>
                  <a:pt x="879" y="1123"/>
                  <a:pt x="879" y="1123"/>
                  <a:pt x="878" y="1124"/>
                </a:cubicBezTo>
                <a:cubicBezTo>
                  <a:pt x="877" y="1124"/>
                  <a:pt x="877" y="1124"/>
                  <a:pt x="876" y="1124"/>
                </a:cubicBezTo>
                <a:cubicBezTo>
                  <a:pt x="875" y="1125"/>
                  <a:pt x="877" y="1126"/>
                  <a:pt x="877" y="1127"/>
                </a:cubicBezTo>
                <a:cubicBezTo>
                  <a:pt x="877" y="1128"/>
                  <a:pt x="877" y="1128"/>
                  <a:pt x="878" y="1129"/>
                </a:cubicBezTo>
                <a:cubicBezTo>
                  <a:pt x="878" y="1129"/>
                  <a:pt x="879" y="1130"/>
                  <a:pt x="879" y="1130"/>
                </a:cubicBezTo>
                <a:cubicBezTo>
                  <a:pt x="880" y="1134"/>
                  <a:pt x="874" y="1133"/>
                  <a:pt x="872" y="1133"/>
                </a:cubicBezTo>
                <a:cubicBezTo>
                  <a:pt x="871" y="1133"/>
                  <a:pt x="870" y="1132"/>
                  <a:pt x="868" y="1132"/>
                </a:cubicBezTo>
                <a:cubicBezTo>
                  <a:pt x="867" y="1132"/>
                  <a:pt x="866" y="1131"/>
                  <a:pt x="865" y="1131"/>
                </a:cubicBezTo>
                <a:cubicBezTo>
                  <a:pt x="864" y="1131"/>
                  <a:pt x="863" y="1131"/>
                  <a:pt x="863" y="1131"/>
                </a:cubicBezTo>
                <a:cubicBezTo>
                  <a:pt x="862" y="1130"/>
                  <a:pt x="862" y="1130"/>
                  <a:pt x="861" y="1130"/>
                </a:cubicBezTo>
                <a:cubicBezTo>
                  <a:pt x="860" y="1130"/>
                  <a:pt x="858" y="1131"/>
                  <a:pt x="860" y="1132"/>
                </a:cubicBezTo>
                <a:cubicBezTo>
                  <a:pt x="861" y="1132"/>
                  <a:pt x="861" y="1132"/>
                  <a:pt x="862" y="1133"/>
                </a:cubicBezTo>
                <a:cubicBezTo>
                  <a:pt x="862" y="1133"/>
                  <a:pt x="863" y="1133"/>
                  <a:pt x="863" y="1134"/>
                </a:cubicBezTo>
                <a:cubicBezTo>
                  <a:pt x="863" y="1135"/>
                  <a:pt x="862" y="1134"/>
                  <a:pt x="861" y="1135"/>
                </a:cubicBezTo>
                <a:cubicBezTo>
                  <a:pt x="861" y="1135"/>
                  <a:pt x="860" y="1135"/>
                  <a:pt x="860" y="1136"/>
                </a:cubicBezTo>
                <a:cubicBezTo>
                  <a:pt x="859" y="1136"/>
                  <a:pt x="856" y="1136"/>
                  <a:pt x="857" y="1137"/>
                </a:cubicBezTo>
                <a:cubicBezTo>
                  <a:pt x="858" y="1137"/>
                  <a:pt x="859" y="1137"/>
                  <a:pt x="859" y="1137"/>
                </a:cubicBezTo>
                <a:cubicBezTo>
                  <a:pt x="860" y="1137"/>
                  <a:pt x="860" y="1138"/>
                  <a:pt x="861" y="1138"/>
                </a:cubicBezTo>
                <a:cubicBezTo>
                  <a:pt x="862" y="1138"/>
                  <a:pt x="862" y="1138"/>
                  <a:pt x="863" y="1139"/>
                </a:cubicBezTo>
                <a:cubicBezTo>
                  <a:pt x="863" y="1139"/>
                  <a:pt x="864" y="1139"/>
                  <a:pt x="865" y="1140"/>
                </a:cubicBezTo>
                <a:cubicBezTo>
                  <a:pt x="865" y="1140"/>
                  <a:pt x="866" y="1140"/>
                  <a:pt x="866" y="1141"/>
                </a:cubicBezTo>
                <a:cubicBezTo>
                  <a:pt x="867" y="1141"/>
                  <a:pt x="867" y="1142"/>
                  <a:pt x="867" y="1142"/>
                </a:cubicBezTo>
                <a:cubicBezTo>
                  <a:pt x="868" y="1143"/>
                  <a:pt x="869" y="1143"/>
                  <a:pt x="869" y="1143"/>
                </a:cubicBezTo>
                <a:cubicBezTo>
                  <a:pt x="870" y="1144"/>
                  <a:pt x="870" y="1145"/>
                  <a:pt x="870" y="1145"/>
                </a:cubicBezTo>
                <a:cubicBezTo>
                  <a:pt x="871" y="1146"/>
                  <a:pt x="871" y="1146"/>
                  <a:pt x="872" y="1147"/>
                </a:cubicBezTo>
                <a:cubicBezTo>
                  <a:pt x="872" y="1147"/>
                  <a:pt x="873" y="1148"/>
                  <a:pt x="873" y="1148"/>
                </a:cubicBezTo>
                <a:cubicBezTo>
                  <a:pt x="874" y="1149"/>
                  <a:pt x="876" y="1149"/>
                  <a:pt x="877" y="1149"/>
                </a:cubicBezTo>
                <a:cubicBezTo>
                  <a:pt x="879" y="1149"/>
                  <a:pt x="880" y="1148"/>
                  <a:pt x="881" y="1149"/>
                </a:cubicBezTo>
                <a:cubicBezTo>
                  <a:pt x="882" y="1149"/>
                  <a:pt x="882" y="1150"/>
                  <a:pt x="882" y="1150"/>
                </a:cubicBezTo>
                <a:cubicBezTo>
                  <a:pt x="883" y="1150"/>
                  <a:pt x="883" y="1151"/>
                  <a:pt x="884" y="1151"/>
                </a:cubicBezTo>
                <a:cubicBezTo>
                  <a:pt x="886" y="1153"/>
                  <a:pt x="887" y="1156"/>
                  <a:pt x="891" y="1157"/>
                </a:cubicBezTo>
                <a:cubicBezTo>
                  <a:pt x="893" y="1157"/>
                  <a:pt x="896" y="1157"/>
                  <a:pt x="899" y="1158"/>
                </a:cubicBezTo>
                <a:cubicBezTo>
                  <a:pt x="900" y="1159"/>
                  <a:pt x="901" y="1161"/>
                  <a:pt x="902" y="1162"/>
                </a:cubicBezTo>
                <a:cubicBezTo>
                  <a:pt x="903" y="1163"/>
                  <a:pt x="904" y="1163"/>
                  <a:pt x="905" y="1164"/>
                </a:cubicBezTo>
                <a:cubicBezTo>
                  <a:pt x="906" y="1165"/>
                  <a:pt x="907" y="1165"/>
                  <a:pt x="908" y="1166"/>
                </a:cubicBezTo>
                <a:cubicBezTo>
                  <a:pt x="909" y="1168"/>
                  <a:pt x="911" y="1168"/>
                  <a:pt x="912" y="1169"/>
                </a:cubicBezTo>
                <a:cubicBezTo>
                  <a:pt x="913" y="1170"/>
                  <a:pt x="914" y="1171"/>
                  <a:pt x="915" y="1172"/>
                </a:cubicBezTo>
                <a:cubicBezTo>
                  <a:pt x="916" y="1173"/>
                  <a:pt x="917" y="1174"/>
                  <a:pt x="918" y="1175"/>
                </a:cubicBezTo>
                <a:cubicBezTo>
                  <a:pt x="920" y="1177"/>
                  <a:pt x="922" y="1179"/>
                  <a:pt x="924" y="1181"/>
                </a:cubicBezTo>
                <a:cubicBezTo>
                  <a:pt x="927" y="1183"/>
                  <a:pt x="929" y="1184"/>
                  <a:pt x="932" y="1185"/>
                </a:cubicBezTo>
                <a:cubicBezTo>
                  <a:pt x="934" y="1186"/>
                  <a:pt x="936" y="1187"/>
                  <a:pt x="939" y="1187"/>
                </a:cubicBezTo>
                <a:cubicBezTo>
                  <a:pt x="940" y="1188"/>
                  <a:pt x="942" y="1188"/>
                  <a:pt x="944" y="1190"/>
                </a:cubicBezTo>
                <a:cubicBezTo>
                  <a:pt x="945" y="1191"/>
                  <a:pt x="945" y="1192"/>
                  <a:pt x="946" y="1194"/>
                </a:cubicBezTo>
                <a:cubicBezTo>
                  <a:pt x="948" y="1197"/>
                  <a:pt x="951" y="1195"/>
                  <a:pt x="953" y="1198"/>
                </a:cubicBezTo>
                <a:cubicBezTo>
                  <a:pt x="954" y="1199"/>
                  <a:pt x="953" y="1201"/>
                  <a:pt x="954" y="1202"/>
                </a:cubicBezTo>
                <a:cubicBezTo>
                  <a:pt x="954" y="1204"/>
                  <a:pt x="954" y="1205"/>
                  <a:pt x="955" y="1206"/>
                </a:cubicBezTo>
                <a:cubicBezTo>
                  <a:pt x="956" y="1208"/>
                  <a:pt x="957" y="1209"/>
                  <a:pt x="957" y="1210"/>
                </a:cubicBezTo>
                <a:cubicBezTo>
                  <a:pt x="958" y="1211"/>
                  <a:pt x="958" y="1212"/>
                  <a:pt x="958" y="1214"/>
                </a:cubicBezTo>
                <a:cubicBezTo>
                  <a:pt x="958" y="1215"/>
                  <a:pt x="959" y="1216"/>
                  <a:pt x="958" y="1218"/>
                </a:cubicBezTo>
                <a:close/>
                <a:moveTo>
                  <a:pt x="827" y="1128"/>
                </a:moveTo>
                <a:cubicBezTo>
                  <a:pt x="827" y="1128"/>
                  <a:pt x="827" y="1128"/>
                  <a:pt x="827" y="1127"/>
                </a:cubicBezTo>
                <a:cubicBezTo>
                  <a:pt x="828" y="1127"/>
                  <a:pt x="830" y="1130"/>
                  <a:pt x="830" y="1130"/>
                </a:cubicBezTo>
                <a:cubicBezTo>
                  <a:pt x="831" y="1131"/>
                  <a:pt x="832" y="1132"/>
                  <a:pt x="833" y="1133"/>
                </a:cubicBezTo>
                <a:cubicBezTo>
                  <a:pt x="833" y="1133"/>
                  <a:pt x="834" y="1133"/>
                  <a:pt x="834" y="1134"/>
                </a:cubicBezTo>
                <a:cubicBezTo>
                  <a:pt x="834" y="1135"/>
                  <a:pt x="833" y="1135"/>
                  <a:pt x="832" y="1134"/>
                </a:cubicBezTo>
                <a:cubicBezTo>
                  <a:pt x="832" y="1134"/>
                  <a:pt x="831" y="1134"/>
                  <a:pt x="831" y="1134"/>
                </a:cubicBezTo>
                <a:cubicBezTo>
                  <a:pt x="830" y="1134"/>
                  <a:pt x="830" y="1133"/>
                  <a:pt x="829" y="1133"/>
                </a:cubicBezTo>
                <a:cubicBezTo>
                  <a:pt x="828" y="1131"/>
                  <a:pt x="826" y="1133"/>
                  <a:pt x="827" y="1130"/>
                </a:cubicBezTo>
                <a:cubicBezTo>
                  <a:pt x="827" y="1130"/>
                  <a:pt x="827" y="1129"/>
                  <a:pt x="827" y="1128"/>
                </a:cubicBezTo>
                <a:close/>
                <a:moveTo>
                  <a:pt x="1070" y="1175"/>
                </a:moveTo>
                <a:cubicBezTo>
                  <a:pt x="1070" y="1175"/>
                  <a:pt x="1069" y="1175"/>
                  <a:pt x="1069" y="1175"/>
                </a:cubicBezTo>
                <a:cubicBezTo>
                  <a:pt x="1068" y="1175"/>
                  <a:pt x="1069" y="1175"/>
                  <a:pt x="1069" y="1174"/>
                </a:cubicBezTo>
                <a:cubicBezTo>
                  <a:pt x="1069" y="1174"/>
                  <a:pt x="1070" y="1172"/>
                  <a:pt x="1071" y="1173"/>
                </a:cubicBezTo>
                <a:cubicBezTo>
                  <a:pt x="1071" y="1173"/>
                  <a:pt x="1070" y="1175"/>
                  <a:pt x="1070" y="1175"/>
                </a:cubicBezTo>
                <a:close/>
                <a:moveTo>
                  <a:pt x="1213" y="1238"/>
                </a:moveTo>
                <a:cubicBezTo>
                  <a:pt x="1212" y="1239"/>
                  <a:pt x="1210" y="1238"/>
                  <a:pt x="1209" y="1238"/>
                </a:cubicBezTo>
                <a:cubicBezTo>
                  <a:pt x="1208" y="1239"/>
                  <a:pt x="1206" y="1239"/>
                  <a:pt x="1205" y="1240"/>
                </a:cubicBezTo>
                <a:cubicBezTo>
                  <a:pt x="1205" y="1240"/>
                  <a:pt x="1205" y="1241"/>
                  <a:pt x="1205" y="1242"/>
                </a:cubicBezTo>
                <a:cubicBezTo>
                  <a:pt x="1205" y="1242"/>
                  <a:pt x="1206" y="1242"/>
                  <a:pt x="1206" y="1243"/>
                </a:cubicBezTo>
                <a:cubicBezTo>
                  <a:pt x="1207" y="1245"/>
                  <a:pt x="1205" y="1244"/>
                  <a:pt x="1203" y="1244"/>
                </a:cubicBezTo>
                <a:cubicBezTo>
                  <a:pt x="1203" y="1244"/>
                  <a:pt x="1203" y="1243"/>
                  <a:pt x="1202" y="1243"/>
                </a:cubicBezTo>
                <a:cubicBezTo>
                  <a:pt x="1201" y="1243"/>
                  <a:pt x="1200" y="1243"/>
                  <a:pt x="1200" y="1243"/>
                </a:cubicBezTo>
                <a:cubicBezTo>
                  <a:pt x="1199" y="1244"/>
                  <a:pt x="1199" y="1244"/>
                  <a:pt x="1198" y="1244"/>
                </a:cubicBezTo>
                <a:cubicBezTo>
                  <a:pt x="1197" y="1244"/>
                  <a:pt x="1197" y="1244"/>
                  <a:pt x="1196" y="1245"/>
                </a:cubicBezTo>
                <a:cubicBezTo>
                  <a:pt x="1196" y="1245"/>
                  <a:pt x="1195" y="1245"/>
                  <a:pt x="1194" y="1245"/>
                </a:cubicBezTo>
                <a:cubicBezTo>
                  <a:pt x="1194" y="1245"/>
                  <a:pt x="1194" y="1244"/>
                  <a:pt x="1194" y="1243"/>
                </a:cubicBezTo>
                <a:cubicBezTo>
                  <a:pt x="1194" y="1242"/>
                  <a:pt x="1194" y="1242"/>
                  <a:pt x="1194" y="1241"/>
                </a:cubicBezTo>
                <a:cubicBezTo>
                  <a:pt x="1193" y="1241"/>
                  <a:pt x="1193" y="1241"/>
                  <a:pt x="1193" y="1240"/>
                </a:cubicBezTo>
                <a:cubicBezTo>
                  <a:pt x="1192" y="1240"/>
                  <a:pt x="1192" y="1238"/>
                  <a:pt x="1191" y="1239"/>
                </a:cubicBezTo>
                <a:cubicBezTo>
                  <a:pt x="1191" y="1239"/>
                  <a:pt x="1191" y="1240"/>
                  <a:pt x="1191" y="1241"/>
                </a:cubicBezTo>
                <a:cubicBezTo>
                  <a:pt x="1191" y="1242"/>
                  <a:pt x="1191" y="1241"/>
                  <a:pt x="1190" y="1242"/>
                </a:cubicBezTo>
                <a:cubicBezTo>
                  <a:pt x="1189" y="1242"/>
                  <a:pt x="1189" y="1243"/>
                  <a:pt x="1188" y="1243"/>
                </a:cubicBezTo>
                <a:cubicBezTo>
                  <a:pt x="1187" y="1243"/>
                  <a:pt x="1186" y="1242"/>
                  <a:pt x="1185" y="1242"/>
                </a:cubicBezTo>
                <a:cubicBezTo>
                  <a:pt x="1184" y="1241"/>
                  <a:pt x="1183" y="1242"/>
                  <a:pt x="1182" y="1241"/>
                </a:cubicBezTo>
                <a:cubicBezTo>
                  <a:pt x="1181" y="1240"/>
                  <a:pt x="1181" y="1239"/>
                  <a:pt x="1180" y="1238"/>
                </a:cubicBezTo>
                <a:cubicBezTo>
                  <a:pt x="1180" y="1237"/>
                  <a:pt x="1178" y="1235"/>
                  <a:pt x="1177" y="1235"/>
                </a:cubicBezTo>
                <a:cubicBezTo>
                  <a:pt x="1177" y="1235"/>
                  <a:pt x="1177" y="1235"/>
                  <a:pt x="1177" y="1235"/>
                </a:cubicBezTo>
                <a:cubicBezTo>
                  <a:pt x="1177" y="1236"/>
                  <a:pt x="1178" y="1236"/>
                  <a:pt x="1178" y="1237"/>
                </a:cubicBezTo>
                <a:cubicBezTo>
                  <a:pt x="1178" y="1238"/>
                  <a:pt x="1178" y="1238"/>
                  <a:pt x="1177" y="1239"/>
                </a:cubicBezTo>
                <a:cubicBezTo>
                  <a:pt x="1177" y="1240"/>
                  <a:pt x="1177" y="1241"/>
                  <a:pt x="1177" y="1243"/>
                </a:cubicBezTo>
                <a:cubicBezTo>
                  <a:pt x="1177" y="1244"/>
                  <a:pt x="1176" y="1245"/>
                  <a:pt x="1175" y="1246"/>
                </a:cubicBezTo>
                <a:cubicBezTo>
                  <a:pt x="1175" y="1246"/>
                  <a:pt x="1175" y="1247"/>
                  <a:pt x="1175" y="1248"/>
                </a:cubicBezTo>
                <a:cubicBezTo>
                  <a:pt x="1174" y="1250"/>
                  <a:pt x="1174" y="1252"/>
                  <a:pt x="1174" y="1254"/>
                </a:cubicBezTo>
                <a:cubicBezTo>
                  <a:pt x="1174" y="1255"/>
                  <a:pt x="1175" y="1255"/>
                  <a:pt x="1175" y="1256"/>
                </a:cubicBezTo>
                <a:cubicBezTo>
                  <a:pt x="1175" y="1257"/>
                  <a:pt x="1175" y="1257"/>
                  <a:pt x="1176" y="1258"/>
                </a:cubicBezTo>
                <a:cubicBezTo>
                  <a:pt x="1176" y="1260"/>
                  <a:pt x="1178" y="1260"/>
                  <a:pt x="1179" y="1260"/>
                </a:cubicBezTo>
                <a:cubicBezTo>
                  <a:pt x="1181" y="1260"/>
                  <a:pt x="1182" y="1260"/>
                  <a:pt x="1184" y="1260"/>
                </a:cubicBezTo>
                <a:cubicBezTo>
                  <a:pt x="1185" y="1261"/>
                  <a:pt x="1187" y="1260"/>
                  <a:pt x="1188" y="1261"/>
                </a:cubicBezTo>
                <a:cubicBezTo>
                  <a:pt x="1188" y="1261"/>
                  <a:pt x="1189" y="1262"/>
                  <a:pt x="1189" y="1263"/>
                </a:cubicBezTo>
                <a:cubicBezTo>
                  <a:pt x="1189" y="1264"/>
                  <a:pt x="1188" y="1264"/>
                  <a:pt x="1188" y="1265"/>
                </a:cubicBezTo>
                <a:cubicBezTo>
                  <a:pt x="1188" y="1266"/>
                  <a:pt x="1189" y="1267"/>
                  <a:pt x="1190" y="1268"/>
                </a:cubicBezTo>
                <a:cubicBezTo>
                  <a:pt x="1191" y="1268"/>
                  <a:pt x="1192" y="1269"/>
                  <a:pt x="1192" y="1269"/>
                </a:cubicBezTo>
                <a:cubicBezTo>
                  <a:pt x="1192" y="1270"/>
                  <a:pt x="1192" y="1271"/>
                  <a:pt x="1191" y="1270"/>
                </a:cubicBezTo>
                <a:cubicBezTo>
                  <a:pt x="1190" y="1270"/>
                  <a:pt x="1190" y="1269"/>
                  <a:pt x="1190" y="1269"/>
                </a:cubicBezTo>
                <a:cubicBezTo>
                  <a:pt x="1189" y="1269"/>
                  <a:pt x="1189" y="1268"/>
                  <a:pt x="1188" y="1269"/>
                </a:cubicBezTo>
                <a:cubicBezTo>
                  <a:pt x="1187" y="1269"/>
                  <a:pt x="1186" y="1271"/>
                  <a:pt x="1185" y="1270"/>
                </a:cubicBezTo>
                <a:cubicBezTo>
                  <a:pt x="1183" y="1269"/>
                  <a:pt x="1186" y="1268"/>
                  <a:pt x="1186" y="1267"/>
                </a:cubicBezTo>
                <a:cubicBezTo>
                  <a:pt x="1186" y="1266"/>
                  <a:pt x="1185" y="1266"/>
                  <a:pt x="1185" y="1267"/>
                </a:cubicBezTo>
                <a:cubicBezTo>
                  <a:pt x="1184" y="1268"/>
                  <a:pt x="1184" y="1268"/>
                  <a:pt x="1184" y="1269"/>
                </a:cubicBezTo>
                <a:cubicBezTo>
                  <a:pt x="1183" y="1270"/>
                  <a:pt x="1182" y="1271"/>
                  <a:pt x="1182" y="1273"/>
                </a:cubicBezTo>
                <a:cubicBezTo>
                  <a:pt x="1182" y="1274"/>
                  <a:pt x="1182" y="1274"/>
                  <a:pt x="1183" y="1275"/>
                </a:cubicBezTo>
                <a:cubicBezTo>
                  <a:pt x="1183" y="1275"/>
                  <a:pt x="1183" y="1276"/>
                  <a:pt x="1183" y="1277"/>
                </a:cubicBezTo>
                <a:cubicBezTo>
                  <a:pt x="1183" y="1278"/>
                  <a:pt x="1184" y="1278"/>
                  <a:pt x="1185" y="1277"/>
                </a:cubicBezTo>
                <a:cubicBezTo>
                  <a:pt x="1185" y="1277"/>
                  <a:pt x="1185" y="1276"/>
                  <a:pt x="1185" y="1275"/>
                </a:cubicBezTo>
                <a:cubicBezTo>
                  <a:pt x="1185" y="1275"/>
                  <a:pt x="1184" y="1274"/>
                  <a:pt x="1185" y="1273"/>
                </a:cubicBezTo>
                <a:cubicBezTo>
                  <a:pt x="1186" y="1273"/>
                  <a:pt x="1186" y="1274"/>
                  <a:pt x="1187" y="1275"/>
                </a:cubicBezTo>
                <a:cubicBezTo>
                  <a:pt x="1187" y="1276"/>
                  <a:pt x="1189" y="1275"/>
                  <a:pt x="1190" y="1276"/>
                </a:cubicBezTo>
                <a:cubicBezTo>
                  <a:pt x="1192" y="1277"/>
                  <a:pt x="1192" y="1279"/>
                  <a:pt x="1193" y="1280"/>
                </a:cubicBezTo>
                <a:cubicBezTo>
                  <a:pt x="1194" y="1281"/>
                  <a:pt x="1195" y="1281"/>
                  <a:pt x="1196" y="1282"/>
                </a:cubicBezTo>
                <a:cubicBezTo>
                  <a:pt x="1197" y="1283"/>
                  <a:pt x="1198" y="1285"/>
                  <a:pt x="1198" y="1286"/>
                </a:cubicBezTo>
                <a:cubicBezTo>
                  <a:pt x="1198" y="1287"/>
                  <a:pt x="1197" y="1287"/>
                  <a:pt x="1197" y="1288"/>
                </a:cubicBezTo>
                <a:cubicBezTo>
                  <a:pt x="1197" y="1289"/>
                  <a:pt x="1196" y="1290"/>
                  <a:pt x="1196" y="1291"/>
                </a:cubicBezTo>
                <a:cubicBezTo>
                  <a:pt x="1196" y="1292"/>
                  <a:pt x="1196" y="1293"/>
                  <a:pt x="1196" y="1294"/>
                </a:cubicBezTo>
                <a:cubicBezTo>
                  <a:pt x="1196" y="1296"/>
                  <a:pt x="1195" y="1297"/>
                  <a:pt x="1195" y="1299"/>
                </a:cubicBezTo>
                <a:cubicBezTo>
                  <a:pt x="1195" y="1303"/>
                  <a:pt x="1195" y="1306"/>
                  <a:pt x="1196" y="1309"/>
                </a:cubicBezTo>
                <a:cubicBezTo>
                  <a:pt x="1196" y="1311"/>
                  <a:pt x="1196" y="1313"/>
                  <a:pt x="1197" y="1316"/>
                </a:cubicBezTo>
                <a:cubicBezTo>
                  <a:pt x="1197" y="1318"/>
                  <a:pt x="1197" y="1319"/>
                  <a:pt x="1197" y="1321"/>
                </a:cubicBezTo>
                <a:cubicBezTo>
                  <a:pt x="1198" y="1323"/>
                  <a:pt x="1198" y="1325"/>
                  <a:pt x="1198" y="1326"/>
                </a:cubicBezTo>
                <a:cubicBezTo>
                  <a:pt x="1199" y="1327"/>
                  <a:pt x="1199" y="1329"/>
                  <a:pt x="1199" y="1330"/>
                </a:cubicBezTo>
                <a:cubicBezTo>
                  <a:pt x="1200" y="1332"/>
                  <a:pt x="1198" y="1333"/>
                  <a:pt x="1197" y="1333"/>
                </a:cubicBezTo>
                <a:cubicBezTo>
                  <a:pt x="1196" y="1333"/>
                  <a:pt x="1196" y="1333"/>
                  <a:pt x="1195" y="1332"/>
                </a:cubicBezTo>
                <a:cubicBezTo>
                  <a:pt x="1194" y="1332"/>
                  <a:pt x="1194" y="1332"/>
                  <a:pt x="1195" y="1331"/>
                </a:cubicBezTo>
                <a:cubicBezTo>
                  <a:pt x="1195" y="1331"/>
                  <a:pt x="1196" y="1331"/>
                  <a:pt x="1195" y="1330"/>
                </a:cubicBezTo>
                <a:cubicBezTo>
                  <a:pt x="1195" y="1330"/>
                  <a:pt x="1194" y="1330"/>
                  <a:pt x="1193" y="1330"/>
                </a:cubicBezTo>
                <a:cubicBezTo>
                  <a:pt x="1192" y="1331"/>
                  <a:pt x="1191" y="1331"/>
                  <a:pt x="1189" y="1331"/>
                </a:cubicBezTo>
                <a:cubicBezTo>
                  <a:pt x="1185" y="1330"/>
                  <a:pt x="1182" y="1333"/>
                  <a:pt x="1178" y="1334"/>
                </a:cubicBezTo>
                <a:cubicBezTo>
                  <a:pt x="1177" y="1334"/>
                  <a:pt x="1175" y="1334"/>
                  <a:pt x="1173" y="1334"/>
                </a:cubicBezTo>
                <a:cubicBezTo>
                  <a:pt x="1171" y="1335"/>
                  <a:pt x="1169" y="1335"/>
                  <a:pt x="1167" y="1336"/>
                </a:cubicBezTo>
                <a:cubicBezTo>
                  <a:pt x="1164" y="1337"/>
                  <a:pt x="1160" y="1337"/>
                  <a:pt x="1156" y="1337"/>
                </a:cubicBezTo>
                <a:cubicBezTo>
                  <a:pt x="1154" y="1337"/>
                  <a:pt x="1152" y="1336"/>
                  <a:pt x="1150" y="1336"/>
                </a:cubicBezTo>
                <a:cubicBezTo>
                  <a:pt x="1148" y="1335"/>
                  <a:pt x="1146" y="1335"/>
                  <a:pt x="1144" y="1334"/>
                </a:cubicBezTo>
                <a:cubicBezTo>
                  <a:pt x="1142" y="1333"/>
                  <a:pt x="1140" y="1333"/>
                  <a:pt x="1139" y="1332"/>
                </a:cubicBezTo>
                <a:cubicBezTo>
                  <a:pt x="1137" y="1331"/>
                  <a:pt x="1135" y="1331"/>
                  <a:pt x="1134" y="1330"/>
                </a:cubicBezTo>
                <a:cubicBezTo>
                  <a:pt x="1132" y="1330"/>
                  <a:pt x="1131" y="1329"/>
                  <a:pt x="1129" y="1328"/>
                </a:cubicBezTo>
                <a:cubicBezTo>
                  <a:pt x="1128" y="1327"/>
                  <a:pt x="1128" y="1326"/>
                  <a:pt x="1127" y="1324"/>
                </a:cubicBezTo>
                <a:cubicBezTo>
                  <a:pt x="1126" y="1323"/>
                  <a:pt x="1125" y="1322"/>
                  <a:pt x="1124" y="1321"/>
                </a:cubicBezTo>
                <a:cubicBezTo>
                  <a:pt x="1121" y="1319"/>
                  <a:pt x="1118" y="1318"/>
                  <a:pt x="1115" y="1318"/>
                </a:cubicBezTo>
                <a:cubicBezTo>
                  <a:pt x="1113" y="1317"/>
                  <a:pt x="1112" y="1317"/>
                  <a:pt x="1110" y="1316"/>
                </a:cubicBezTo>
                <a:cubicBezTo>
                  <a:pt x="1109" y="1316"/>
                  <a:pt x="1108" y="1316"/>
                  <a:pt x="1106" y="1316"/>
                </a:cubicBezTo>
                <a:cubicBezTo>
                  <a:pt x="1105" y="1315"/>
                  <a:pt x="1104" y="1315"/>
                  <a:pt x="1103" y="1314"/>
                </a:cubicBezTo>
                <a:cubicBezTo>
                  <a:pt x="1102" y="1312"/>
                  <a:pt x="1102" y="1311"/>
                  <a:pt x="1102" y="1310"/>
                </a:cubicBezTo>
                <a:cubicBezTo>
                  <a:pt x="1100" y="1307"/>
                  <a:pt x="1100" y="1304"/>
                  <a:pt x="1099" y="1301"/>
                </a:cubicBezTo>
                <a:cubicBezTo>
                  <a:pt x="1099" y="1300"/>
                  <a:pt x="1098" y="1299"/>
                  <a:pt x="1098" y="1297"/>
                </a:cubicBezTo>
                <a:cubicBezTo>
                  <a:pt x="1098" y="1296"/>
                  <a:pt x="1098" y="1294"/>
                  <a:pt x="1098" y="1293"/>
                </a:cubicBezTo>
                <a:cubicBezTo>
                  <a:pt x="1099" y="1290"/>
                  <a:pt x="1099" y="1287"/>
                  <a:pt x="1100" y="1285"/>
                </a:cubicBezTo>
                <a:cubicBezTo>
                  <a:pt x="1100" y="1283"/>
                  <a:pt x="1100" y="1282"/>
                  <a:pt x="1100" y="1280"/>
                </a:cubicBezTo>
                <a:cubicBezTo>
                  <a:pt x="1101" y="1279"/>
                  <a:pt x="1102" y="1278"/>
                  <a:pt x="1103" y="1280"/>
                </a:cubicBezTo>
                <a:cubicBezTo>
                  <a:pt x="1103" y="1281"/>
                  <a:pt x="1103" y="1281"/>
                  <a:pt x="1103" y="1282"/>
                </a:cubicBezTo>
                <a:cubicBezTo>
                  <a:pt x="1104" y="1282"/>
                  <a:pt x="1104" y="1284"/>
                  <a:pt x="1104" y="1284"/>
                </a:cubicBezTo>
                <a:cubicBezTo>
                  <a:pt x="1105" y="1282"/>
                  <a:pt x="1104" y="1282"/>
                  <a:pt x="1104" y="1280"/>
                </a:cubicBezTo>
                <a:cubicBezTo>
                  <a:pt x="1104" y="1279"/>
                  <a:pt x="1106" y="1279"/>
                  <a:pt x="1106" y="1278"/>
                </a:cubicBezTo>
                <a:cubicBezTo>
                  <a:pt x="1106" y="1277"/>
                  <a:pt x="1106" y="1275"/>
                  <a:pt x="1107" y="1275"/>
                </a:cubicBezTo>
                <a:cubicBezTo>
                  <a:pt x="1108" y="1275"/>
                  <a:pt x="1110" y="1277"/>
                  <a:pt x="1109" y="1275"/>
                </a:cubicBezTo>
                <a:cubicBezTo>
                  <a:pt x="1109" y="1274"/>
                  <a:pt x="1109" y="1274"/>
                  <a:pt x="1109" y="1274"/>
                </a:cubicBezTo>
                <a:cubicBezTo>
                  <a:pt x="1108" y="1273"/>
                  <a:pt x="1108" y="1273"/>
                  <a:pt x="1108" y="1272"/>
                </a:cubicBezTo>
                <a:cubicBezTo>
                  <a:pt x="1108" y="1271"/>
                  <a:pt x="1107" y="1271"/>
                  <a:pt x="1107" y="1270"/>
                </a:cubicBezTo>
                <a:cubicBezTo>
                  <a:pt x="1106" y="1269"/>
                  <a:pt x="1108" y="1268"/>
                  <a:pt x="1108" y="1266"/>
                </a:cubicBezTo>
                <a:cubicBezTo>
                  <a:pt x="1109" y="1265"/>
                  <a:pt x="1109" y="1264"/>
                  <a:pt x="1109" y="1263"/>
                </a:cubicBezTo>
                <a:cubicBezTo>
                  <a:pt x="1109" y="1261"/>
                  <a:pt x="1111" y="1261"/>
                  <a:pt x="1111" y="1259"/>
                </a:cubicBezTo>
                <a:cubicBezTo>
                  <a:pt x="1112" y="1258"/>
                  <a:pt x="1112" y="1256"/>
                  <a:pt x="1113" y="1255"/>
                </a:cubicBezTo>
                <a:cubicBezTo>
                  <a:pt x="1113" y="1254"/>
                  <a:pt x="1114" y="1254"/>
                  <a:pt x="1114" y="1254"/>
                </a:cubicBezTo>
                <a:cubicBezTo>
                  <a:pt x="1115" y="1254"/>
                  <a:pt x="1116" y="1254"/>
                  <a:pt x="1116" y="1253"/>
                </a:cubicBezTo>
                <a:cubicBezTo>
                  <a:pt x="1117" y="1253"/>
                  <a:pt x="1117" y="1252"/>
                  <a:pt x="1118" y="1252"/>
                </a:cubicBezTo>
                <a:cubicBezTo>
                  <a:pt x="1119" y="1252"/>
                  <a:pt x="1119" y="1252"/>
                  <a:pt x="1120" y="1252"/>
                </a:cubicBezTo>
                <a:cubicBezTo>
                  <a:pt x="1121" y="1252"/>
                  <a:pt x="1122" y="1252"/>
                  <a:pt x="1122" y="1252"/>
                </a:cubicBezTo>
                <a:cubicBezTo>
                  <a:pt x="1123" y="1252"/>
                  <a:pt x="1124" y="1252"/>
                  <a:pt x="1125" y="1252"/>
                </a:cubicBezTo>
                <a:cubicBezTo>
                  <a:pt x="1126" y="1252"/>
                  <a:pt x="1127" y="1254"/>
                  <a:pt x="1128" y="1254"/>
                </a:cubicBezTo>
                <a:cubicBezTo>
                  <a:pt x="1129" y="1254"/>
                  <a:pt x="1128" y="1253"/>
                  <a:pt x="1128" y="1253"/>
                </a:cubicBezTo>
                <a:cubicBezTo>
                  <a:pt x="1128" y="1252"/>
                  <a:pt x="1128" y="1251"/>
                  <a:pt x="1128" y="1251"/>
                </a:cubicBezTo>
                <a:cubicBezTo>
                  <a:pt x="1128" y="1251"/>
                  <a:pt x="1127" y="1250"/>
                  <a:pt x="1127" y="1250"/>
                </a:cubicBezTo>
                <a:cubicBezTo>
                  <a:pt x="1126" y="1250"/>
                  <a:pt x="1126" y="1249"/>
                  <a:pt x="1126" y="1249"/>
                </a:cubicBezTo>
                <a:cubicBezTo>
                  <a:pt x="1125" y="1247"/>
                  <a:pt x="1123" y="1247"/>
                  <a:pt x="1122" y="1246"/>
                </a:cubicBezTo>
                <a:cubicBezTo>
                  <a:pt x="1121" y="1246"/>
                  <a:pt x="1121" y="1246"/>
                  <a:pt x="1120" y="1246"/>
                </a:cubicBezTo>
                <a:cubicBezTo>
                  <a:pt x="1119" y="1246"/>
                  <a:pt x="1117" y="1246"/>
                  <a:pt x="1116" y="1246"/>
                </a:cubicBezTo>
                <a:cubicBezTo>
                  <a:pt x="1114" y="1246"/>
                  <a:pt x="1113" y="1244"/>
                  <a:pt x="1112" y="1243"/>
                </a:cubicBezTo>
                <a:cubicBezTo>
                  <a:pt x="1111" y="1242"/>
                  <a:pt x="1110" y="1241"/>
                  <a:pt x="1109" y="1240"/>
                </a:cubicBezTo>
                <a:cubicBezTo>
                  <a:pt x="1108" y="1239"/>
                  <a:pt x="1108" y="1238"/>
                  <a:pt x="1107" y="1236"/>
                </a:cubicBezTo>
                <a:cubicBezTo>
                  <a:pt x="1106" y="1235"/>
                  <a:pt x="1105" y="1234"/>
                  <a:pt x="1104" y="1233"/>
                </a:cubicBezTo>
                <a:cubicBezTo>
                  <a:pt x="1104" y="1231"/>
                  <a:pt x="1103" y="1230"/>
                  <a:pt x="1103" y="1229"/>
                </a:cubicBezTo>
                <a:cubicBezTo>
                  <a:pt x="1102" y="1227"/>
                  <a:pt x="1101" y="1226"/>
                  <a:pt x="1101" y="1225"/>
                </a:cubicBezTo>
                <a:cubicBezTo>
                  <a:pt x="1100" y="1224"/>
                  <a:pt x="1099" y="1223"/>
                  <a:pt x="1098" y="1222"/>
                </a:cubicBezTo>
                <a:cubicBezTo>
                  <a:pt x="1097" y="1221"/>
                  <a:pt x="1096" y="1220"/>
                  <a:pt x="1095" y="1218"/>
                </a:cubicBezTo>
                <a:cubicBezTo>
                  <a:pt x="1094" y="1216"/>
                  <a:pt x="1092" y="1215"/>
                  <a:pt x="1090" y="1213"/>
                </a:cubicBezTo>
                <a:cubicBezTo>
                  <a:pt x="1087" y="1211"/>
                  <a:pt x="1086" y="1208"/>
                  <a:pt x="1084" y="1205"/>
                </a:cubicBezTo>
                <a:cubicBezTo>
                  <a:pt x="1083" y="1204"/>
                  <a:pt x="1082" y="1203"/>
                  <a:pt x="1081" y="1202"/>
                </a:cubicBezTo>
                <a:cubicBezTo>
                  <a:pt x="1080" y="1201"/>
                  <a:pt x="1078" y="1200"/>
                  <a:pt x="1077" y="1198"/>
                </a:cubicBezTo>
                <a:cubicBezTo>
                  <a:pt x="1076" y="1197"/>
                  <a:pt x="1077" y="1196"/>
                  <a:pt x="1076" y="1194"/>
                </a:cubicBezTo>
                <a:cubicBezTo>
                  <a:pt x="1076" y="1193"/>
                  <a:pt x="1075" y="1192"/>
                  <a:pt x="1074" y="1191"/>
                </a:cubicBezTo>
                <a:cubicBezTo>
                  <a:pt x="1073" y="1190"/>
                  <a:pt x="1071" y="1190"/>
                  <a:pt x="1072" y="1189"/>
                </a:cubicBezTo>
                <a:cubicBezTo>
                  <a:pt x="1072" y="1188"/>
                  <a:pt x="1073" y="1187"/>
                  <a:pt x="1073" y="1186"/>
                </a:cubicBezTo>
                <a:cubicBezTo>
                  <a:pt x="1073" y="1186"/>
                  <a:pt x="1073" y="1185"/>
                  <a:pt x="1073" y="1184"/>
                </a:cubicBezTo>
                <a:cubicBezTo>
                  <a:pt x="1073" y="1183"/>
                  <a:pt x="1073" y="1181"/>
                  <a:pt x="1073" y="1180"/>
                </a:cubicBezTo>
                <a:cubicBezTo>
                  <a:pt x="1073" y="1178"/>
                  <a:pt x="1073" y="1177"/>
                  <a:pt x="1073" y="1176"/>
                </a:cubicBezTo>
                <a:cubicBezTo>
                  <a:pt x="1074" y="1174"/>
                  <a:pt x="1074" y="1173"/>
                  <a:pt x="1074" y="1172"/>
                </a:cubicBezTo>
                <a:cubicBezTo>
                  <a:pt x="1074" y="1171"/>
                  <a:pt x="1074" y="1171"/>
                  <a:pt x="1074" y="1170"/>
                </a:cubicBezTo>
                <a:cubicBezTo>
                  <a:pt x="1074" y="1170"/>
                  <a:pt x="1075" y="1169"/>
                  <a:pt x="1075" y="1169"/>
                </a:cubicBezTo>
                <a:cubicBezTo>
                  <a:pt x="1075" y="1168"/>
                  <a:pt x="1074" y="1167"/>
                  <a:pt x="1073" y="1168"/>
                </a:cubicBezTo>
                <a:cubicBezTo>
                  <a:pt x="1072" y="1168"/>
                  <a:pt x="1072" y="1170"/>
                  <a:pt x="1071" y="1169"/>
                </a:cubicBezTo>
                <a:cubicBezTo>
                  <a:pt x="1070" y="1169"/>
                  <a:pt x="1070" y="1169"/>
                  <a:pt x="1070" y="1168"/>
                </a:cubicBezTo>
                <a:cubicBezTo>
                  <a:pt x="1070" y="1168"/>
                  <a:pt x="1070" y="1168"/>
                  <a:pt x="1070" y="1167"/>
                </a:cubicBezTo>
                <a:cubicBezTo>
                  <a:pt x="1069" y="1166"/>
                  <a:pt x="1069" y="1165"/>
                  <a:pt x="1069" y="1164"/>
                </a:cubicBezTo>
                <a:cubicBezTo>
                  <a:pt x="1068" y="1163"/>
                  <a:pt x="1068" y="1162"/>
                  <a:pt x="1067" y="1161"/>
                </a:cubicBezTo>
                <a:cubicBezTo>
                  <a:pt x="1066" y="1160"/>
                  <a:pt x="1065" y="1159"/>
                  <a:pt x="1064" y="1158"/>
                </a:cubicBezTo>
                <a:cubicBezTo>
                  <a:pt x="1063" y="1157"/>
                  <a:pt x="1062" y="1157"/>
                  <a:pt x="1061" y="1156"/>
                </a:cubicBezTo>
                <a:cubicBezTo>
                  <a:pt x="1060" y="1156"/>
                  <a:pt x="1058" y="1155"/>
                  <a:pt x="1057" y="1155"/>
                </a:cubicBezTo>
                <a:cubicBezTo>
                  <a:pt x="1055" y="1154"/>
                  <a:pt x="1056" y="1153"/>
                  <a:pt x="1056" y="1152"/>
                </a:cubicBezTo>
                <a:cubicBezTo>
                  <a:pt x="1057" y="1150"/>
                  <a:pt x="1058" y="1150"/>
                  <a:pt x="1059" y="1148"/>
                </a:cubicBezTo>
                <a:cubicBezTo>
                  <a:pt x="1060" y="1147"/>
                  <a:pt x="1061" y="1146"/>
                  <a:pt x="1062" y="1145"/>
                </a:cubicBezTo>
                <a:cubicBezTo>
                  <a:pt x="1063" y="1143"/>
                  <a:pt x="1065" y="1141"/>
                  <a:pt x="1066" y="1139"/>
                </a:cubicBezTo>
                <a:cubicBezTo>
                  <a:pt x="1068" y="1137"/>
                  <a:pt x="1069" y="1134"/>
                  <a:pt x="1070" y="1131"/>
                </a:cubicBezTo>
                <a:cubicBezTo>
                  <a:pt x="1070" y="1130"/>
                  <a:pt x="1071" y="1129"/>
                  <a:pt x="1071" y="1127"/>
                </a:cubicBezTo>
                <a:cubicBezTo>
                  <a:pt x="1071" y="1127"/>
                  <a:pt x="1070" y="1124"/>
                  <a:pt x="1071" y="1123"/>
                </a:cubicBezTo>
                <a:cubicBezTo>
                  <a:pt x="1071" y="1123"/>
                  <a:pt x="1072" y="1124"/>
                  <a:pt x="1072" y="1125"/>
                </a:cubicBezTo>
                <a:cubicBezTo>
                  <a:pt x="1072" y="1126"/>
                  <a:pt x="1073" y="1126"/>
                  <a:pt x="1073" y="1127"/>
                </a:cubicBezTo>
                <a:cubicBezTo>
                  <a:pt x="1073" y="1127"/>
                  <a:pt x="1073" y="1128"/>
                  <a:pt x="1074" y="1128"/>
                </a:cubicBezTo>
                <a:cubicBezTo>
                  <a:pt x="1074" y="1128"/>
                  <a:pt x="1074" y="1127"/>
                  <a:pt x="1074" y="1127"/>
                </a:cubicBezTo>
                <a:cubicBezTo>
                  <a:pt x="1074" y="1126"/>
                  <a:pt x="1074" y="1125"/>
                  <a:pt x="1074" y="1124"/>
                </a:cubicBezTo>
                <a:cubicBezTo>
                  <a:pt x="1075" y="1123"/>
                  <a:pt x="1075" y="1124"/>
                  <a:pt x="1076" y="1125"/>
                </a:cubicBezTo>
                <a:cubicBezTo>
                  <a:pt x="1076" y="1125"/>
                  <a:pt x="1076" y="1125"/>
                  <a:pt x="1076" y="1125"/>
                </a:cubicBezTo>
                <a:cubicBezTo>
                  <a:pt x="1077" y="1125"/>
                  <a:pt x="1077" y="1125"/>
                  <a:pt x="1077" y="1126"/>
                </a:cubicBezTo>
                <a:cubicBezTo>
                  <a:pt x="1078" y="1126"/>
                  <a:pt x="1077" y="1127"/>
                  <a:pt x="1078" y="1127"/>
                </a:cubicBezTo>
                <a:cubicBezTo>
                  <a:pt x="1079" y="1127"/>
                  <a:pt x="1079" y="1126"/>
                  <a:pt x="1079" y="1125"/>
                </a:cubicBezTo>
                <a:cubicBezTo>
                  <a:pt x="1079" y="1123"/>
                  <a:pt x="1080" y="1124"/>
                  <a:pt x="1081" y="1124"/>
                </a:cubicBezTo>
                <a:cubicBezTo>
                  <a:pt x="1082" y="1124"/>
                  <a:pt x="1082" y="1123"/>
                  <a:pt x="1083" y="1123"/>
                </a:cubicBezTo>
                <a:cubicBezTo>
                  <a:pt x="1084" y="1123"/>
                  <a:pt x="1084" y="1124"/>
                  <a:pt x="1085" y="1124"/>
                </a:cubicBezTo>
                <a:cubicBezTo>
                  <a:pt x="1086" y="1124"/>
                  <a:pt x="1087" y="1123"/>
                  <a:pt x="1088" y="1122"/>
                </a:cubicBezTo>
                <a:cubicBezTo>
                  <a:pt x="1088" y="1120"/>
                  <a:pt x="1090" y="1120"/>
                  <a:pt x="1091" y="1118"/>
                </a:cubicBezTo>
                <a:cubicBezTo>
                  <a:pt x="1091" y="1118"/>
                  <a:pt x="1092" y="1117"/>
                  <a:pt x="1093" y="1117"/>
                </a:cubicBezTo>
                <a:cubicBezTo>
                  <a:pt x="1093" y="1117"/>
                  <a:pt x="1094" y="1118"/>
                  <a:pt x="1094" y="1118"/>
                </a:cubicBezTo>
                <a:cubicBezTo>
                  <a:pt x="1095" y="1119"/>
                  <a:pt x="1095" y="1119"/>
                  <a:pt x="1096" y="1119"/>
                </a:cubicBezTo>
                <a:cubicBezTo>
                  <a:pt x="1096" y="1120"/>
                  <a:pt x="1096" y="1120"/>
                  <a:pt x="1097" y="1120"/>
                </a:cubicBezTo>
                <a:cubicBezTo>
                  <a:pt x="1097" y="1120"/>
                  <a:pt x="1097" y="1120"/>
                  <a:pt x="1097" y="1119"/>
                </a:cubicBezTo>
                <a:cubicBezTo>
                  <a:pt x="1097" y="1119"/>
                  <a:pt x="1096" y="1119"/>
                  <a:pt x="1096" y="1118"/>
                </a:cubicBezTo>
                <a:cubicBezTo>
                  <a:pt x="1096" y="1118"/>
                  <a:pt x="1096" y="1117"/>
                  <a:pt x="1096" y="1116"/>
                </a:cubicBezTo>
                <a:cubicBezTo>
                  <a:pt x="1095" y="1116"/>
                  <a:pt x="1095" y="1116"/>
                  <a:pt x="1095" y="1115"/>
                </a:cubicBezTo>
                <a:cubicBezTo>
                  <a:pt x="1095" y="1114"/>
                  <a:pt x="1095" y="1114"/>
                  <a:pt x="1096" y="1114"/>
                </a:cubicBezTo>
                <a:cubicBezTo>
                  <a:pt x="1098" y="1113"/>
                  <a:pt x="1099" y="1112"/>
                  <a:pt x="1101" y="1113"/>
                </a:cubicBezTo>
                <a:cubicBezTo>
                  <a:pt x="1102" y="1113"/>
                  <a:pt x="1104" y="1113"/>
                  <a:pt x="1104" y="1111"/>
                </a:cubicBezTo>
                <a:cubicBezTo>
                  <a:pt x="1104" y="1110"/>
                  <a:pt x="1104" y="1110"/>
                  <a:pt x="1105" y="1109"/>
                </a:cubicBezTo>
                <a:cubicBezTo>
                  <a:pt x="1105" y="1109"/>
                  <a:pt x="1106" y="1110"/>
                  <a:pt x="1106" y="1110"/>
                </a:cubicBezTo>
                <a:cubicBezTo>
                  <a:pt x="1107" y="1110"/>
                  <a:pt x="1107" y="1110"/>
                  <a:pt x="1107" y="1110"/>
                </a:cubicBezTo>
                <a:cubicBezTo>
                  <a:pt x="1108" y="1109"/>
                  <a:pt x="1106" y="1109"/>
                  <a:pt x="1106" y="1108"/>
                </a:cubicBezTo>
                <a:cubicBezTo>
                  <a:pt x="1105" y="1107"/>
                  <a:pt x="1106" y="1106"/>
                  <a:pt x="1106" y="1105"/>
                </a:cubicBezTo>
                <a:cubicBezTo>
                  <a:pt x="1107" y="1105"/>
                  <a:pt x="1107" y="1105"/>
                  <a:pt x="1107" y="1104"/>
                </a:cubicBezTo>
                <a:cubicBezTo>
                  <a:pt x="1108" y="1104"/>
                  <a:pt x="1107" y="1103"/>
                  <a:pt x="1108" y="1102"/>
                </a:cubicBezTo>
                <a:cubicBezTo>
                  <a:pt x="1108" y="1102"/>
                  <a:pt x="1109" y="1102"/>
                  <a:pt x="1110" y="1102"/>
                </a:cubicBezTo>
                <a:cubicBezTo>
                  <a:pt x="1113" y="1102"/>
                  <a:pt x="1116" y="1103"/>
                  <a:pt x="1120" y="1102"/>
                </a:cubicBezTo>
                <a:cubicBezTo>
                  <a:pt x="1122" y="1101"/>
                  <a:pt x="1123" y="1100"/>
                  <a:pt x="1124" y="1098"/>
                </a:cubicBezTo>
                <a:cubicBezTo>
                  <a:pt x="1126" y="1097"/>
                  <a:pt x="1128" y="1096"/>
                  <a:pt x="1129" y="1095"/>
                </a:cubicBezTo>
                <a:cubicBezTo>
                  <a:pt x="1130" y="1095"/>
                  <a:pt x="1131" y="1095"/>
                  <a:pt x="1132" y="1095"/>
                </a:cubicBezTo>
                <a:cubicBezTo>
                  <a:pt x="1133" y="1094"/>
                  <a:pt x="1134" y="1093"/>
                  <a:pt x="1134" y="1093"/>
                </a:cubicBezTo>
                <a:cubicBezTo>
                  <a:pt x="1135" y="1092"/>
                  <a:pt x="1136" y="1093"/>
                  <a:pt x="1137" y="1092"/>
                </a:cubicBezTo>
                <a:cubicBezTo>
                  <a:pt x="1138" y="1092"/>
                  <a:pt x="1138" y="1092"/>
                  <a:pt x="1138" y="1091"/>
                </a:cubicBezTo>
                <a:cubicBezTo>
                  <a:pt x="1139" y="1090"/>
                  <a:pt x="1141" y="1091"/>
                  <a:pt x="1143" y="1090"/>
                </a:cubicBezTo>
                <a:cubicBezTo>
                  <a:pt x="1144" y="1089"/>
                  <a:pt x="1144" y="1088"/>
                  <a:pt x="1146" y="1089"/>
                </a:cubicBezTo>
                <a:cubicBezTo>
                  <a:pt x="1147" y="1089"/>
                  <a:pt x="1147" y="1089"/>
                  <a:pt x="1148" y="1090"/>
                </a:cubicBezTo>
                <a:cubicBezTo>
                  <a:pt x="1149" y="1090"/>
                  <a:pt x="1149" y="1090"/>
                  <a:pt x="1150" y="1090"/>
                </a:cubicBezTo>
                <a:cubicBezTo>
                  <a:pt x="1152" y="1090"/>
                  <a:pt x="1153" y="1091"/>
                  <a:pt x="1154" y="1091"/>
                </a:cubicBezTo>
                <a:cubicBezTo>
                  <a:pt x="1156" y="1092"/>
                  <a:pt x="1157" y="1092"/>
                  <a:pt x="1158" y="1092"/>
                </a:cubicBezTo>
                <a:cubicBezTo>
                  <a:pt x="1160" y="1093"/>
                  <a:pt x="1161" y="1094"/>
                  <a:pt x="1162" y="1095"/>
                </a:cubicBezTo>
                <a:cubicBezTo>
                  <a:pt x="1163" y="1095"/>
                  <a:pt x="1164" y="1097"/>
                  <a:pt x="1166" y="1096"/>
                </a:cubicBezTo>
                <a:cubicBezTo>
                  <a:pt x="1166" y="1095"/>
                  <a:pt x="1166" y="1095"/>
                  <a:pt x="1166" y="1095"/>
                </a:cubicBezTo>
                <a:cubicBezTo>
                  <a:pt x="1168" y="1094"/>
                  <a:pt x="1168" y="1092"/>
                  <a:pt x="1170" y="1091"/>
                </a:cubicBezTo>
                <a:cubicBezTo>
                  <a:pt x="1172" y="1091"/>
                  <a:pt x="1172" y="1093"/>
                  <a:pt x="1173" y="1094"/>
                </a:cubicBezTo>
                <a:cubicBezTo>
                  <a:pt x="1175" y="1094"/>
                  <a:pt x="1176" y="1093"/>
                  <a:pt x="1177" y="1094"/>
                </a:cubicBezTo>
                <a:cubicBezTo>
                  <a:pt x="1179" y="1095"/>
                  <a:pt x="1180" y="1096"/>
                  <a:pt x="1181" y="1097"/>
                </a:cubicBezTo>
                <a:cubicBezTo>
                  <a:pt x="1181" y="1098"/>
                  <a:pt x="1182" y="1099"/>
                  <a:pt x="1182" y="1101"/>
                </a:cubicBezTo>
                <a:cubicBezTo>
                  <a:pt x="1183" y="1101"/>
                  <a:pt x="1183" y="1102"/>
                  <a:pt x="1183" y="1102"/>
                </a:cubicBezTo>
                <a:cubicBezTo>
                  <a:pt x="1183" y="1103"/>
                  <a:pt x="1184" y="1104"/>
                  <a:pt x="1184" y="1106"/>
                </a:cubicBezTo>
                <a:cubicBezTo>
                  <a:pt x="1184" y="1107"/>
                  <a:pt x="1185" y="1108"/>
                  <a:pt x="1185" y="1109"/>
                </a:cubicBezTo>
                <a:cubicBezTo>
                  <a:pt x="1185" y="1111"/>
                  <a:pt x="1185" y="1114"/>
                  <a:pt x="1184" y="1117"/>
                </a:cubicBezTo>
                <a:cubicBezTo>
                  <a:pt x="1182" y="1119"/>
                  <a:pt x="1181" y="1122"/>
                  <a:pt x="1181" y="1125"/>
                </a:cubicBezTo>
                <a:cubicBezTo>
                  <a:pt x="1181" y="1127"/>
                  <a:pt x="1182" y="1130"/>
                  <a:pt x="1183" y="1131"/>
                </a:cubicBezTo>
                <a:cubicBezTo>
                  <a:pt x="1185" y="1132"/>
                  <a:pt x="1186" y="1132"/>
                  <a:pt x="1188" y="1132"/>
                </a:cubicBezTo>
                <a:cubicBezTo>
                  <a:pt x="1189" y="1133"/>
                  <a:pt x="1191" y="1133"/>
                  <a:pt x="1192" y="1133"/>
                </a:cubicBezTo>
                <a:cubicBezTo>
                  <a:pt x="1194" y="1132"/>
                  <a:pt x="1195" y="1132"/>
                  <a:pt x="1196" y="1131"/>
                </a:cubicBezTo>
                <a:cubicBezTo>
                  <a:pt x="1197" y="1131"/>
                  <a:pt x="1198" y="1130"/>
                  <a:pt x="1199" y="1129"/>
                </a:cubicBezTo>
                <a:cubicBezTo>
                  <a:pt x="1200" y="1128"/>
                  <a:pt x="1202" y="1128"/>
                  <a:pt x="1203" y="1129"/>
                </a:cubicBezTo>
                <a:cubicBezTo>
                  <a:pt x="1203" y="1130"/>
                  <a:pt x="1203" y="1131"/>
                  <a:pt x="1203" y="1131"/>
                </a:cubicBezTo>
                <a:cubicBezTo>
                  <a:pt x="1204" y="1132"/>
                  <a:pt x="1204" y="1132"/>
                  <a:pt x="1204" y="1133"/>
                </a:cubicBezTo>
                <a:cubicBezTo>
                  <a:pt x="1204" y="1135"/>
                  <a:pt x="1203" y="1136"/>
                  <a:pt x="1204" y="1137"/>
                </a:cubicBezTo>
                <a:cubicBezTo>
                  <a:pt x="1205" y="1138"/>
                  <a:pt x="1207" y="1139"/>
                  <a:pt x="1205" y="1140"/>
                </a:cubicBezTo>
                <a:cubicBezTo>
                  <a:pt x="1204" y="1140"/>
                  <a:pt x="1202" y="1140"/>
                  <a:pt x="1201" y="1140"/>
                </a:cubicBezTo>
                <a:cubicBezTo>
                  <a:pt x="1200" y="1141"/>
                  <a:pt x="1198" y="1141"/>
                  <a:pt x="1197" y="1142"/>
                </a:cubicBezTo>
                <a:cubicBezTo>
                  <a:pt x="1196" y="1142"/>
                  <a:pt x="1195" y="1141"/>
                  <a:pt x="1193" y="1142"/>
                </a:cubicBezTo>
                <a:cubicBezTo>
                  <a:pt x="1190" y="1143"/>
                  <a:pt x="1189" y="1147"/>
                  <a:pt x="1188" y="1149"/>
                </a:cubicBezTo>
                <a:cubicBezTo>
                  <a:pt x="1187" y="1151"/>
                  <a:pt x="1187" y="1152"/>
                  <a:pt x="1186" y="1153"/>
                </a:cubicBezTo>
                <a:cubicBezTo>
                  <a:pt x="1185" y="1155"/>
                  <a:pt x="1183" y="1155"/>
                  <a:pt x="1184" y="1153"/>
                </a:cubicBezTo>
                <a:cubicBezTo>
                  <a:pt x="1185" y="1152"/>
                  <a:pt x="1185" y="1152"/>
                  <a:pt x="1186" y="1151"/>
                </a:cubicBezTo>
                <a:cubicBezTo>
                  <a:pt x="1186" y="1150"/>
                  <a:pt x="1187" y="1150"/>
                  <a:pt x="1187" y="1149"/>
                </a:cubicBezTo>
                <a:cubicBezTo>
                  <a:pt x="1187" y="1148"/>
                  <a:pt x="1188" y="1147"/>
                  <a:pt x="1188" y="1145"/>
                </a:cubicBezTo>
                <a:cubicBezTo>
                  <a:pt x="1189" y="1143"/>
                  <a:pt x="1192" y="1141"/>
                  <a:pt x="1194" y="1140"/>
                </a:cubicBezTo>
                <a:cubicBezTo>
                  <a:pt x="1195" y="1140"/>
                  <a:pt x="1195" y="1141"/>
                  <a:pt x="1196" y="1141"/>
                </a:cubicBezTo>
                <a:cubicBezTo>
                  <a:pt x="1197" y="1141"/>
                  <a:pt x="1197" y="1141"/>
                  <a:pt x="1198" y="1140"/>
                </a:cubicBezTo>
                <a:cubicBezTo>
                  <a:pt x="1199" y="1140"/>
                  <a:pt x="1200" y="1138"/>
                  <a:pt x="1200" y="1137"/>
                </a:cubicBezTo>
                <a:cubicBezTo>
                  <a:pt x="1200" y="1136"/>
                  <a:pt x="1199" y="1134"/>
                  <a:pt x="1198" y="1134"/>
                </a:cubicBezTo>
                <a:cubicBezTo>
                  <a:pt x="1196" y="1134"/>
                  <a:pt x="1195" y="1136"/>
                  <a:pt x="1193" y="1136"/>
                </a:cubicBezTo>
                <a:cubicBezTo>
                  <a:pt x="1192" y="1137"/>
                  <a:pt x="1191" y="1135"/>
                  <a:pt x="1189" y="1135"/>
                </a:cubicBezTo>
                <a:cubicBezTo>
                  <a:pt x="1188" y="1134"/>
                  <a:pt x="1186" y="1135"/>
                  <a:pt x="1184" y="1135"/>
                </a:cubicBezTo>
                <a:cubicBezTo>
                  <a:pt x="1183" y="1135"/>
                  <a:pt x="1181" y="1135"/>
                  <a:pt x="1179" y="1134"/>
                </a:cubicBezTo>
                <a:cubicBezTo>
                  <a:pt x="1177" y="1134"/>
                  <a:pt x="1176" y="1134"/>
                  <a:pt x="1174" y="1133"/>
                </a:cubicBezTo>
                <a:cubicBezTo>
                  <a:pt x="1171" y="1133"/>
                  <a:pt x="1168" y="1133"/>
                  <a:pt x="1165" y="1133"/>
                </a:cubicBezTo>
                <a:cubicBezTo>
                  <a:pt x="1163" y="1133"/>
                  <a:pt x="1163" y="1132"/>
                  <a:pt x="1161" y="1132"/>
                </a:cubicBezTo>
                <a:cubicBezTo>
                  <a:pt x="1160" y="1132"/>
                  <a:pt x="1159" y="1132"/>
                  <a:pt x="1158" y="1131"/>
                </a:cubicBezTo>
                <a:cubicBezTo>
                  <a:pt x="1157" y="1131"/>
                  <a:pt x="1155" y="1128"/>
                  <a:pt x="1154" y="1130"/>
                </a:cubicBezTo>
                <a:cubicBezTo>
                  <a:pt x="1154" y="1131"/>
                  <a:pt x="1154" y="1132"/>
                  <a:pt x="1153" y="1132"/>
                </a:cubicBezTo>
                <a:cubicBezTo>
                  <a:pt x="1152" y="1132"/>
                  <a:pt x="1152" y="1133"/>
                  <a:pt x="1151" y="1132"/>
                </a:cubicBezTo>
                <a:cubicBezTo>
                  <a:pt x="1150" y="1132"/>
                  <a:pt x="1150" y="1132"/>
                  <a:pt x="1149" y="1132"/>
                </a:cubicBezTo>
                <a:cubicBezTo>
                  <a:pt x="1148" y="1132"/>
                  <a:pt x="1147" y="1134"/>
                  <a:pt x="1146" y="1135"/>
                </a:cubicBezTo>
                <a:cubicBezTo>
                  <a:pt x="1145" y="1136"/>
                  <a:pt x="1145" y="1138"/>
                  <a:pt x="1145" y="1139"/>
                </a:cubicBezTo>
                <a:cubicBezTo>
                  <a:pt x="1144" y="1140"/>
                  <a:pt x="1142" y="1140"/>
                  <a:pt x="1141" y="1141"/>
                </a:cubicBezTo>
                <a:cubicBezTo>
                  <a:pt x="1140" y="1141"/>
                  <a:pt x="1139" y="1142"/>
                  <a:pt x="1140" y="1144"/>
                </a:cubicBezTo>
                <a:cubicBezTo>
                  <a:pt x="1141" y="1144"/>
                  <a:pt x="1141" y="1144"/>
                  <a:pt x="1142" y="1145"/>
                </a:cubicBezTo>
                <a:cubicBezTo>
                  <a:pt x="1143" y="1145"/>
                  <a:pt x="1143" y="1146"/>
                  <a:pt x="1144" y="1146"/>
                </a:cubicBezTo>
                <a:cubicBezTo>
                  <a:pt x="1144" y="1147"/>
                  <a:pt x="1145" y="1147"/>
                  <a:pt x="1145" y="1148"/>
                </a:cubicBezTo>
                <a:cubicBezTo>
                  <a:pt x="1146" y="1149"/>
                  <a:pt x="1145" y="1149"/>
                  <a:pt x="1146" y="1150"/>
                </a:cubicBezTo>
                <a:cubicBezTo>
                  <a:pt x="1147" y="1151"/>
                  <a:pt x="1148" y="1151"/>
                  <a:pt x="1149" y="1151"/>
                </a:cubicBezTo>
                <a:cubicBezTo>
                  <a:pt x="1150" y="1151"/>
                  <a:pt x="1151" y="1151"/>
                  <a:pt x="1151" y="1152"/>
                </a:cubicBezTo>
                <a:cubicBezTo>
                  <a:pt x="1150" y="1152"/>
                  <a:pt x="1149" y="1152"/>
                  <a:pt x="1149" y="1153"/>
                </a:cubicBezTo>
                <a:cubicBezTo>
                  <a:pt x="1148" y="1153"/>
                  <a:pt x="1148" y="1153"/>
                  <a:pt x="1148" y="1153"/>
                </a:cubicBezTo>
                <a:cubicBezTo>
                  <a:pt x="1147" y="1152"/>
                  <a:pt x="1147" y="1151"/>
                  <a:pt x="1146" y="1152"/>
                </a:cubicBezTo>
                <a:cubicBezTo>
                  <a:pt x="1145" y="1152"/>
                  <a:pt x="1145" y="1152"/>
                  <a:pt x="1145" y="1153"/>
                </a:cubicBezTo>
                <a:cubicBezTo>
                  <a:pt x="1144" y="1153"/>
                  <a:pt x="1143" y="1153"/>
                  <a:pt x="1142" y="1153"/>
                </a:cubicBezTo>
                <a:cubicBezTo>
                  <a:pt x="1141" y="1153"/>
                  <a:pt x="1141" y="1152"/>
                  <a:pt x="1140" y="1151"/>
                </a:cubicBezTo>
                <a:cubicBezTo>
                  <a:pt x="1139" y="1150"/>
                  <a:pt x="1138" y="1150"/>
                  <a:pt x="1136" y="1150"/>
                </a:cubicBezTo>
                <a:cubicBezTo>
                  <a:pt x="1135" y="1150"/>
                  <a:pt x="1133" y="1150"/>
                  <a:pt x="1131" y="1150"/>
                </a:cubicBezTo>
                <a:cubicBezTo>
                  <a:pt x="1130" y="1149"/>
                  <a:pt x="1129" y="1148"/>
                  <a:pt x="1127" y="1149"/>
                </a:cubicBezTo>
                <a:cubicBezTo>
                  <a:pt x="1126" y="1150"/>
                  <a:pt x="1126" y="1151"/>
                  <a:pt x="1125" y="1152"/>
                </a:cubicBezTo>
                <a:cubicBezTo>
                  <a:pt x="1124" y="1154"/>
                  <a:pt x="1125" y="1155"/>
                  <a:pt x="1126" y="1156"/>
                </a:cubicBezTo>
                <a:cubicBezTo>
                  <a:pt x="1127" y="1157"/>
                  <a:pt x="1128" y="1158"/>
                  <a:pt x="1130" y="1158"/>
                </a:cubicBezTo>
                <a:cubicBezTo>
                  <a:pt x="1131" y="1158"/>
                  <a:pt x="1133" y="1157"/>
                  <a:pt x="1134" y="1158"/>
                </a:cubicBezTo>
                <a:cubicBezTo>
                  <a:pt x="1135" y="1159"/>
                  <a:pt x="1137" y="1161"/>
                  <a:pt x="1138" y="1162"/>
                </a:cubicBezTo>
                <a:cubicBezTo>
                  <a:pt x="1139" y="1163"/>
                  <a:pt x="1141" y="1166"/>
                  <a:pt x="1141" y="1168"/>
                </a:cubicBezTo>
                <a:cubicBezTo>
                  <a:pt x="1141" y="1169"/>
                  <a:pt x="1141" y="1170"/>
                  <a:pt x="1142" y="1171"/>
                </a:cubicBezTo>
                <a:cubicBezTo>
                  <a:pt x="1142" y="1172"/>
                  <a:pt x="1142" y="1172"/>
                  <a:pt x="1143" y="1173"/>
                </a:cubicBezTo>
                <a:cubicBezTo>
                  <a:pt x="1144" y="1176"/>
                  <a:pt x="1146" y="1179"/>
                  <a:pt x="1146" y="1183"/>
                </a:cubicBezTo>
                <a:cubicBezTo>
                  <a:pt x="1146" y="1184"/>
                  <a:pt x="1145" y="1186"/>
                  <a:pt x="1147" y="1186"/>
                </a:cubicBezTo>
                <a:cubicBezTo>
                  <a:pt x="1147" y="1186"/>
                  <a:pt x="1148" y="1185"/>
                  <a:pt x="1149" y="1185"/>
                </a:cubicBezTo>
                <a:cubicBezTo>
                  <a:pt x="1149" y="1185"/>
                  <a:pt x="1150" y="1185"/>
                  <a:pt x="1151" y="1185"/>
                </a:cubicBezTo>
                <a:cubicBezTo>
                  <a:pt x="1152" y="1185"/>
                  <a:pt x="1153" y="1185"/>
                  <a:pt x="1154" y="1187"/>
                </a:cubicBezTo>
                <a:cubicBezTo>
                  <a:pt x="1155" y="1188"/>
                  <a:pt x="1156" y="1189"/>
                  <a:pt x="1157" y="1190"/>
                </a:cubicBezTo>
                <a:cubicBezTo>
                  <a:pt x="1157" y="1191"/>
                  <a:pt x="1158" y="1193"/>
                  <a:pt x="1159" y="1193"/>
                </a:cubicBezTo>
                <a:cubicBezTo>
                  <a:pt x="1161" y="1193"/>
                  <a:pt x="1162" y="1192"/>
                  <a:pt x="1163" y="1192"/>
                </a:cubicBezTo>
                <a:cubicBezTo>
                  <a:pt x="1164" y="1192"/>
                  <a:pt x="1165" y="1194"/>
                  <a:pt x="1166" y="1194"/>
                </a:cubicBezTo>
                <a:cubicBezTo>
                  <a:pt x="1168" y="1194"/>
                  <a:pt x="1169" y="1193"/>
                  <a:pt x="1170" y="1193"/>
                </a:cubicBezTo>
                <a:cubicBezTo>
                  <a:pt x="1171" y="1194"/>
                  <a:pt x="1173" y="1194"/>
                  <a:pt x="1173" y="1196"/>
                </a:cubicBezTo>
                <a:cubicBezTo>
                  <a:pt x="1173" y="1196"/>
                  <a:pt x="1172" y="1196"/>
                  <a:pt x="1172" y="1196"/>
                </a:cubicBezTo>
                <a:cubicBezTo>
                  <a:pt x="1171" y="1197"/>
                  <a:pt x="1172" y="1197"/>
                  <a:pt x="1172" y="1198"/>
                </a:cubicBezTo>
                <a:cubicBezTo>
                  <a:pt x="1173" y="1199"/>
                  <a:pt x="1173" y="1201"/>
                  <a:pt x="1173" y="1202"/>
                </a:cubicBezTo>
                <a:cubicBezTo>
                  <a:pt x="1172" y="1203"/>
                  <a:pt x="1171" y="1204"/>
                  <a:pt x="1170" y="1206"/>
                </a:cubicBezTo>
                <a:cubicBezTo>
                  <a:pt x="1170" y="1206"/>
                  <a:pt x="1169" y="1207"/>
                  <a:pt x="1169" y="1208"/>
                </a:cubicBezTo>
                <a:cubicBezTo>
                  <a:pt x="1168" y="1209"/>
                  <a:pt x="1168" y="1210"/>
                  <a:pt x="1168" y="1211"/>
                </a:cubicBezTo>
                <a:cubicBezTo>
                  <a:pt x="1168" y="1213"/>
                  <a:pt x="1168" y="1215"/>
                  <a:pt x="1168" y="1218"/>
                </a:cubicBezTo>
                <a:cubicBezTo>
                  <a:pt x="1168" y="1219"/>
                  <a:pt x="1169" y="1220"/>
                  <a:pt x="1170" y="1221"/>
                </a:cubicBezTo>
                <a:cubicBezTo>
                  <a:pt x="1171" y="1223"/>
                  <a:pt x="1171" y="1224"/>
                  <a:pt x="1172" y="1225"/>
                </a:cubicBezTo>
                <a:cubicBezTo>
                  <a:pt x="1172" y="1227"/>
                  <a:pt x="1174" y="1228"/>
                  <a:pt x="1175" y="1230"/>
                </a:cubicBezTo>
                <a:cubicBezTo>
                  <a:pt x="1175" y="1231"/>
                  <a:pt x="1176" y="1233"/>
                  <a:pt x="1177" y="1235"/>
                </a:cubicBezTo>
                <a:cubicBezTo>
                  <a:pt x="1177" y="1235"/>
                  <a:pt x="1177" y="1235"/>
                  <a:pt x="1177" y="1235"/>
                </a:cubicBezTo>
                <a:cubicBezTo>
                  <a:pt x="1177" y="1234"/>
                  <a:pt x="1178" y="1233"/>
                  <a:pt x="1177" y="1232"/>
                </a:cubicBezTo>
                <a:cubicBezTo>
                  <a:pt x="1177" y="1232"/>
                  <a:pt x="1177" y="1231"/>
                  <a:pt x="1177" y="1230"/>
                </a:cubicBezTo>
                <a:cubicBezTo>
                  <a:pt x="1176" y="1229"/>
                  <a:pt x="1176" y="1227"/>
                  <a:pt x="1177" y="1226"/>
                </a:cubicBezTo>
                <a:cubicBezTo>
                  <a:pt x="1177" y="1225"/>
                  <a:pt x="1177" y="1225"/>
                  <a:pt x="1178" y="1224"/>
                </a:cubicBezTo>
                <a:cubicBezTo>
                  <a:pt x="1178" y="1224"/>
                  <a:pt x="1178" y="1223"/>
                  <a:pt x="1178" y="1222"/>
                </a:cubicBezTo>
                <a:cubicBezTo>
                  <a:pt x="1178" y="1221"/>
                  <a:pt x="1179" y="1219"/>
                  <a:pt x="1177" y="1220"/>
                </a:cubicBezTo>
                <a:cubicBezTo>
                  <a:pt x="1176" y="1221"/>
                  <a:pt x="1176" y="1221"/>
                  <a:pt x="1176" y="1220"/>
                </a:cubicBezTo>
                <a:cubicBezTo>
                  <a:pt x="1176" y="1219"/>
                  <a:pt x="1177" y="1219"/>
                  <a:pt x="1177" y="1218"/>
                </a:cubicBezTo>
                <a:cubicBezTo>
                  <a:pt x="1177" y="1218"/>
                  <a:pt x="1177" y="1217"/>
                  <a:pt x="1177" y="1216"/>
                </a:cubicBezTo>
                <a:cubicBezTo>
                  <a:pt x="1178" y="1215"/>
                  <a:pt x="1179" y="1214"/>
                  <a:pt x="1180" y="1213"/>
                </a:cubicBezTo>
                <a:cubicBezTo>
                  <a:pt x="1180" y="1213"/>
                  <a:pt x="1181" y="1212"/>
                  <a:pt x="1181" y="1212"/>
                </a:cubicBezTo>
                <a:cubicBezTo>
                  <a:pt x="1183" y="1211"/>
                  <a:pt x="1184" y="1212"/>
                  <a:pt x="1186" y="1211"/>
                </a:cubicBezTo>
                <a:cubicBezTo>
                  <a:pt x="1186" y="1211"/>
                  <a:pt x="1187" y="1211"/>
                  <a:pt x="1187" y="1210"/>
                </a:cubicBezTo>
                <a:cubicBezTo>
                  <a:pt x="1188" y="1210"/>
                  <a:pt x="1189" y="1210"/>
                  <a:pt x="1190" y="1210"/>
                </a:cubicBezTo>
                <a:cubicBezTo>
                  <a:pt x="1191" y="1210"/>
                  <a:pt x="1192" y="1209"/>
                  <a:pt x="1194" y="1209"/>
                </a:cubicBezTo>
                <a:cubicBezTo>
                  <a:pt x="1194" y="1209"/>
                  <a:pt x="1195" y="1209"/>
                  <a:pt x="1195" y="1210"/>
                </a:cubicBezTo>
                <a:cubicBezTo>
                  <a:pt x="1195" y="1210"/>
                  <a:pt x="1195" y="1210"/>
                  <a:pt x="1195" y="1210"/>
                </a:cubicBezTo>
                <a:cubicBezTo>
                  <a:pt x="1196" y="1211"/>
                  <a:pt x="1196" y="1211"/>
                  <a:pt x="1197" y="1211"/>
                </a:cubicBezTo>
                <a:cubicBezTo>
                  <a:pt x="1198" y="1212"/>
                  <a:pt x="1198" y="1214"/>
                  <a:pt x="1198" y="1216"/>
                </a:cubicBezTo>
                <a:cubicBezTo>
                  <a:pt x="1198" y="1217"/>
                  <a:pt x="1198" y="1217"/>
                  <a:pt x="1198" y="1218"/>
                </a:cubicBezTo>
                <a:cubicBezTo>
                  <a:pt x="1199" y="1219"/>
                  <a:pt x="1199" y="1220"/>
                  <a:pt x="1200" y="1220"/>
                </a:cubicBezTo>
                <a:cubicBezTo>
                  <a:pt x="1200" y="1221"/>
                  <a:pt x="1200" y="1222"/>
                  <a:pt x="1200" y="1223"/>
                </a:cubicBezTo>
                <a:cubicBezTo>
                  <a:pt x="1200" y="1225"/>
                  <a:pt x="1201" y="1225"/>
                  <a:pt x="1202" y="1226"/>
                </a:cubicBezTo>
                <a:cubicBezTo>
                  <a:pt x="1203" y="1227"/>
                  <a:pt x="1204" y="1229"/>
                  <a:pt x="1205" y="1229"/>
                </a:cubicBezTo>
                <a:cubicBezTo>
                  <a:pt x="1207" y="1230"/>
                  <a:pt x="1208" y="1230"/>
                  <a:pt x="1209" y="1231"/>
                </a:cubicBezTo>
                <a:cubicBezTo>
                  <a:pt x="1211" y="1232"/>
                  <a:pt x="1212" y="1233"/>
                  <a:pt x="1213" y="1235"/>
                </a:cubicBezTo>
                <a:cubicBezTo>
                  <a:pt x="1214" y="1236"/>
                  <a:pt x="1214" y="1237"/>
                  <a:pt x="1213" y="1238"/>
                </a:cubicBezTo>
                <a:close/>
                <a:moveTo>
                  <a:pt x="1342" y="1108"/>
                </a:moveTo>
                <a:cubicBezTo>
                  <a:pt x="1341" y="1109"/>
                  <a:pt x="1341" y="1110"/>
                  <a:pt x="1340" y="1112"/>
                </a:cubicBezTo>
                <a:cubicBezTo>
                  <a:pt x="1339" y="1113"/>
                  <a:pt x="1338" y="1113"/>
                  <a:pt x="1336" y="1113"/>
                </a:cubicBezTo>
                <a:cubicBezTo>
                  <a:pt x="1334" y="1113"/>
                  <a:pt x="1334" y="1114"/>
                  <a:pt x="1333" y="1115"/>
                </a:cubicBezTo>
                <a:cubicBezTo>
                  <a:pt x="1332" y="1116"/>
                  <a:pt x="1331" y="1117"/>
                  <a:pt x="1329" y="1118"/>
                </a:cubicBezTo>
                <a:cubicBezTo>
                  <a:pt x="1329" y="1118"/>
                  <a:pt x="1328" y="1118"/>
                  <a:pt x="1327" y="1119"/>
                </a:cubicBezTo>
                <a:cubicBezTo>
                  <a:pt x="1326" y="1120"/>
                  <a:pt x="1326" y="1121"/>
                  <a:pt x="1324" y="1122"/>
                </a:cubicBezTo>
                <a:cubicBezTo>
                  <a:pt x="1323" y="1122"/>
                  <a:pt x="1321" y="1121"/>
                  <a:pt x="1320" y="1120"/>
                </a:cubicBezTo>
                <a:cubicBezTo>
                  <a:pt x="1319" y="1120"/>
                  <a:pt x="1318" y="1120"/>
                  <a:pt x="1316" y="1120"/>
                </a:cubicBezTo>
                <a:cubicBezTo>
                  <a:pt x="1315" y="1120"/>
                  <a:pt x="1315" y="1119"/>
                  <a:pt x="1314" y="1119"/>
                </a:cubicBezTo>
                <a:cubicBezTo>
                  <a:pt x="1311" y="1119"/>
                  <a:pt x="1313" y="1120"/>
                  <a:pt x="1313" y="1121"/>
                </a:cubicBezTo>
                <a:cubicBezTo>
                  <a:pt x="1314" y="1123"/>
                  <a:pt x="1312" y="1122"/>
                  <a:pt x="1311" y="1123"/>
                </a:cubicBezTo>
                <a:cubicBezTo>
                  <a:pt x="1311" y="1124"/>
                  <a:pt x="1312" y="1125"/>
                  <a:pt x="1312" y="1126"/>
                </a:cubicBezTo>
                <a:cubicBezTo>
                  <a:pt x="1312" y="1127"/>
                  <a:pt x="1310" y="1127"/>
                  <a:pt x="1311" y="1129"/>
                </a:cubicBezTo>
                <a:cubicBezTo>
                  <a:pt x="1313" y="1130"/>
                  <a:pt x="1316" y="1128"/>
                  <a:pt x="1317" y="1129"/>
                </a:cubicBezTo>
                <a:cubicBezTo>
                  <a:pt x="1319" y="1130"/>
                  <a:pt x="1320" y="1132"/>
                  <a:pt x="1320" y="1134"/>
                </a:cubicBezTo>
                <a:cubicBezTo>
                  <a:pt x="1320" y="1136"/>
                  <a:pt x="1319" y="1138"/>
                  <a:pt x="1319" y="1140"/>
                </a:cubicBezTo>
                <a:cubicBezTo>
                  <a:pt x="1318" y="1142"/>
                  <a:pt x="1317" y="1143"/>
                  <a:pt x="1317" y="1145"/>
                </a:cubicBezTo>
                <a:cubicBezTo>
                  <a:pt x="1317" y="1146"/>
                  <a:pt x="1318" y="1147"/>
                  <a:pt x="1318" y="1148"/>
                </a:cubicBezTo>
                <a:cubicBezTo>
                  <a:pt x="1319" y="1150"/>
                  <a:pt x="1319" y="1153"/>
                  <a:pt x="1319" y="1155"/>
                </a:cubicBezTo>
                <a:cubicBezTo>
                  <a:pt x="1318" y="1156"/>
                  <a:pt x="1318" y="1157"/>
                  <a:pt x="1318" y="1158"/>
                </a:cubicBezTo>
                <a:cubicBezTo>
                  <a:pt x="1317" y="1160"/>
                  <a:pt x="1317" y="1161"/>
                  <a:pt x="1316" y="1161"/>
                </a:cubicBezTo>
                <a:cubicBezTo>
                  <a:pt x="1315" y="1162"/>
                  <a:pt x="1314" y="1162"/>
                  <a:pt x="1314" y="1163"/>
                </a:cubicBezTo>
                <a:cubicBezTo>
                  <a:pt x="1313" y="1164"/>
                  <a:pt x="1315" y="1165"/>
                  <a:pt x="1313" y="1166"/>
                </a:cubicBezTo>
                <a:cubicBezTo>
                  <a:pt x="1311" y="1166"/>
                  <a:pt x="1312" y="1164"/>
                  <a:pt x="1311" y="1164"/>
                </a:cubicBezTo>
                <a:cubicBezTo>
                  <a:pt x="1310" y="1163"/>
                  <a:pt x="1309" y="1165"/>
                  <a:pt x="1308" y="1164"/>
                </a:cubicBezTo>
                <a:cubicBezTo>
                  <a:pt x="1307" y="1164"/>
                  <a:pt x="1306" y="1163"/>
                  <a:pt x="1306" y="1162"/>
                </a:cubicBezTo>
                <a:cubicBezTo>
                  <a:pt x="1306" y="1161"/>
                  <a:pt x="1305" y="1160"/>
                  <a:pt x="1304" y="1159"/>
                </a:cubicBezTo>
                <a:cubicBezTo>
                  <a:pt x="1303" y="1157"/>
                  <a:pt x="1302" y="1155"/>
                  <a:pt x="1301" y="1154"/>
                </a:cubicBezTo>
                <a:cubicBezTo>
                  <a:pt x="1301" y="1151"/>
                  <a:pt x="1302" y="1150"/>
                  <a:pt x="1302" y="1147"/>
                </a:cubicBezTo>
                <a:cubicBezTo>
                  <a:pt x="1302" y="1145"/>
                  <a:pt x="1302" y="1144"/>
                  <a:pt x="1303" y="1142"/>
                </a:cubicBezTo>
                <a:cubicBezTo>
                  <a:pt x="1304" y="1141"/>
                  <a:pt x="1307" y="1138"/>
                  <a:pt x="1306" y="1136"/>
                </a:cubicBezTo>
                <a:cubicBezTo>
                  <a:pt x="1306" y="1135"/>
                  <a:pt x="1305" y="1136"/>
                  <a:pt x="1304" y="1135"/>
                </a:cubicBezTo>
                <a:cubicBezTo>
                  <a:pt x="1304" y="1133"/>
                  <a:pt x="1305" y="1133"/>
                  <a:pt x="1305" y="1132"/>
                </a:cubicBezTo>
                <a:cubicBezTo>
                  <a:pt x="1306" y="1129"/>
                  <a:pt x="1301" y="1127"/>
                  <a:pt x="1300" y="1124"/>
                </a:cubicBezTo>
                <a:cubicBezTo>
                  <a:pt x="1300" y="1123"/>
                  <a:pt x="1299" y="1121"/>
                  <a:pt x="1298" y="1123"/>
                </a:cubicBezTo>
                <a:cubicBezTo>
                  <a:pt x="1298" y="1123"/>
                  <a:pt x="1299" y="1125"/>
                  <a:pt x="1298" y="1126"/>
                </a:cubicBezTo>
                <a:cubicBezTo>
                  <a:pt x="1297" y="1125"/>
                  <a:pt x="1297" y="1123"/>
                  <a:pt x="1296" y="1123"/>
                </a:cubicBezTo>
                <a:cubicBezTo>
                  <a:pt x="1295" y="1126"/>
                  <a:pt x="1297" y="1128"/>
                  <a:pt x="1294" y="1129"/>
                </a:cubicBezTo>
                <a:cubicBezTo>
                  <a:pt x="1291" y="1130"/>
                  <a:pt x="1291" y="1132"/>
                  <a:pt x="1291" y="1135"/>
                </a:cubicBezTo>
                <a:cubicBezTo>
                  <a:pt x="1291" y="1137"/>
                  <a:pt x="1293" y="1139"/>
                  <a:pt x="1291" y="1141"/>
                </a:cubicBezTo>
                <a:cubicBezTo>
                  <a:pt x="1291" y="1141"/>
                  <a:pt x="1289" y="1142"/>
                  <a:pt x="1290" y="1143"/>
                </a:cubicBezTo>
                <a:cubicBezTo>
                  <a:pt x="1291" y="1145"/>
                  <a:pt x="1292" y="1142"/>
                  <a:pt x="1293" y="1142"/>
                </a:cubicBezTo>
                <a:cubicBezTo>
                  <a:pt x="1295" y="1142"/>
                  <a:pt x="1293" y="1144"/>
                  <a:pt x="1292" y="1144"/>
                </a:cubicBezTo>
                <a:cubicBezTo>
                  <a:pt x="1291" y="1146"/>
                  <a:pt x="1291" y="1146"/>
                  <a:pt x="1292" y="1147"/>
                </a:cubicBezTo>
                <a:cubicBezTo>
                  <a:pt x="1293" y="1148"/>
                  <a:pt x="1294" y="1150"/>
                  <a:pt x="1293" y="1150"/>
                </a:cubicBezTo>
                <a:cubicBezTo>
                  <a:pt x="1291" y="1150"/>
                  <a:pt x="1291" y="1149"/>
                  <a:pt x="1290" y="1148"/>
                </a:cubicBezTo>
                <a:cubicBezTo>
                  <a:pt x="1289" y="1148"/>
                  <a:pt x="1288" y="1148"/>
                  <a:pt x="1289" y="1150"/>
                </a:cubicBezTo>
                <a:cubicBezTo>
                  <a:pt x="1289" y="1150"/>
                  <a:pt x="1291" y="1150"/>
                  <a:pt x="1290" y="1152"/>
                </a:cubicBezTo>
                <a:cubicBezTo>
                  <a:pt x="1290" y="1153"/>
                  <a:pt x="1289" y="1153"/>
                  <a:pt x="1288" y="1154"/>
                </a:cubicBezTo>
                <a:cubicBezTo>
                  <a:pt x="1287" y="1155"/>
                  <a:pt x="1286" y="1157"/>
                  <a:pt x="1284" y="1157"/>
                </a:cubicBezTo>
                <a:cubicBezTo>
                  <a:pt x="1282" y="1157"/>
                  <a:pt x="1281" y="1155"/>
                  <a:pt x="1282" y="1153"/>
                </a:cubicBezTo>
                <a:cubicBezTo>
                  <a:pt x="1283" y="1152"/>
                  <a:pt x="1283" y="1151"/>
                  <a:pt x="1283" y="1150"/>
                </a:cubicBezTo>
                <a:cubicBezTo>
                  <a:pt x="1283" y="1149"/>
                  <a:pt x="1282" y="1148"/>
                  <a:pt x="1282" y="1147"/>
                </a:cubicBezTo>
                <a:cubicBezTo>
                  <a:pt x="1281" y="1145"/>
                  <a:pt x="1283" y="1143"/>
                  <a:pt x="1283" y="1141"/>
                </a:cubicBezTo>
                <a:cubicBezTo>
                  <a:pt x="1283" y="1140"/>
                  <a:pt x="1284" y="1139"/>
                  <a:pt x="1285" y="1138"/>
                </a:cubicBezTo>
                <a:cubicBezTo>
                  <a:pt x="1285" y="1137"/>
                  <a:pt x="1285" y="1136"/>
                  <a:pt x="1286" y="1136"/>
                </a:cubicBezTo>
                <a:cubicBezTo>
                  <a:pt x="1287" y="1132"/>
                  <a:pt x="1290" y="1129"/>
                  <a:pt x="1291" y="1125"/>
                </a:cubicBezTo>
                <a:cubicBezTo>
                  <a:pt x="1291" y="1122"/>
                  <a:pt x="1292" y="1120"/>
                  <a:pt x="1294" y="1120"/>
                </a:cubicBezTo>
                <a:cubicBezTo>
                  <a:pt x="1295" y="1120"/>
                  <a:pt x="1296" y="1120"/>
                  <a:pt x="1296" y="1120"/>
                </a:cubicBezTo>
                <a:cubicBezTo>
                  <a:pt x="1297" y="1120"/>
                  <a:pt x="1297" y="1120"/>
                  <a:pt x="1298" y="1120"/>
                </a:cubicBezTo>
                <a:cubicBezTo>
                  <a:pt x="1299" y="1119"/>
                  <a:pt x="1300" y="1120"/>
                  <a:pt x="1301" y="1119"/>
                </a:cubicBezTo>
                <a:cubicBezTo>
                  <a:pt x="1301" y="1119"/>
                  <a:pt x="1302" y="1119"/>
                  <a:pt x="1303" y="1119"/>
                </a:cubicBezTo>
                <a:cubicBezTo>
                  <a:pt x="1304" y="1121"/>
                  <a:pt x="1301" y="1122"/>
                  <a:pt x="1301" y="1124"/>
                </a:cubicBezTo>
                <a:cubicBezTo>
                  <a:pt x="1301" y="1125"/>
                  <a:pt x="1302" y="1126"/>
                  <a:pt x="1303" y="1125"/>
                </a:cubicBezTo>
                <a:cubicBezTo>
                  <a:pt x="1304" y="1125"/>
                  <a:pt x="1304" y="1124"/>
                  <a:pt x="1304" y="1124"/>
                </a:cubicBezTo>
                <a:cubicBezTo>
                  <a:pt x="1305" y="1124"/>
                  <a:pt x="1305" y="1125"/>
                  <a:pt x="1305" y="1126"/>
                </a:cubicBezTo>
                <a:cubicBezTo>
                  <a:pt x="1305" y="1126"/>
                  <a:pt x="1305" y="1126"/>
                  <a:pt x="1305" y="1127"/>
                </a:cubicBezTo>
                <a:cubicBezTo>
                  <a:pt x="1306" y="1127"/>
                  <a:pt x="1306" y="1126"/>
                  <a:pt x="1307" y="1126"/>
                </a:cubicBezTo>
                <a:cubicBezTo>
                  <a:pt x="1307" y="1125"/>
                  <a:pt x="1307" y="1125"/>
                  <a:pt x="1307" y="1124"/>
                </a:cubicBezTo>
                <a:cubicBezTo>
                  <a:pt x="1308" y="1124"/>
                  <a:pt x="1308" y="1124"/>
                  <a:pt x="1309" y="1124"/>
                </a:cubicBezTo>
                <a:cubicBezTo>
                  <a:pt x="1310" y="1124"/>
                  <a:pt x="1310" y="1124"/>
                  <a:pt x="1310" y="1122"/>
                </a:cubicBezTo>
                <a:cubicBezTo>
                  <a:pt x="1309" y="1121"/>
                  <a:pt x="1309" y="1120"/>
                  <a:pt x="1310" y="1119"/>
                </a:cubicBezTo>
                <a:cubicBezTo>
                  <a:pt x="1312" y="1117"/>
                  <a:pt x="1311" y="1117"/>
                  <a:pt x="1310" y="1114"/>
                </a:cubicBezTo>
                <a:cubicBezTo>
                  <a:pt x="1309" y="1113"/>
                  <a:pt x="1309" y="1113"/>
                  <a:pt x="1308" y="1112"/>
                </a:cubicBezTo>
                <a:cubicBezTo>
                  <a:pt x="1307" y="1111"/>
                  <a:pt x="1307" y="1110"/>
                  <a:pt x="1309" y="1110"/>
                </a:cubicBezTo>
                <a:cubicBezTo>
                  <a:pt x="1311" y="1111"/>
                  <a:pt x="1312" y="1112"/>
                  <a:pt x="1312" y="1115"/>
                </a:cubicBezTo>
                <a:cubicBezTo>
                  <a:pt x="1313" y="1116"/>
                  <a:pt x="1312" y="1117"/>
                  <a:pt x="1313" y="1117"/>
                </a:cubicBezTo>
                <a:cubicBezTo>
                  <a:pt x="1315" y="1118"/>
                  <a:pt x="1315" y="1117"/>
                  <a:pt x="1316" y="1117"/>
                </a:cubicBezTo>
                <a:cubicBezTo>
                  <a:pt x="1317" y="1116"/>
                  <a:pt x="1318" y="1117"/>
                  <a:pt x="1319" y="1117"/>
                </a:cubicBezTo>
                <a:cubicBezTo>
                  <a:pt x="1320" y="1117"/>
                  <a:pt x="1321" y="1117"/>
                  <a:pt x="1322" y="1116"/>
                </a:cubicBezTo>
                <a:cubicBezTo>
                  <a:pt x="1325" y="1115"/>
                  <a:pt x="1326" y="1116"/>
                  <a:pt x="1329" y="1116"/>
                </a:cubicBezTo>
                <a:cubicBezTo>
                  <a:pt x="1330" y="1116"/>
                  <a:pt x="1331" y="1116"/>
                  <a:pt x="1332" y="1115"/>
                </a:cubicBezTo>
                <a:cubicBezTo>
                  <a:pt x="1333" y="1114"/>
                  <a:pt x="1333" y="1112"/>
                  <a:pt x="1332" y="1110"/>
                </a:cubicBezTo>
                <a:cubicBezTo>
                  <a:pt x="1330" y="1107"/>
                  <a:pt x="1329" y="1111"/>
                  <a:pt x="1327" y="1111"/>
                </a:cubicBezTo>
                <a:cubicBezTo>
                  <a:pt x="1326" y="1110"/>
                  <a:pt x="1326" y="1109"/>
                  <a:pt x="1325" y="1109"/>
                </a:cubicBezTo>
                <a:cubicBezTo>
                  <a:pt x="1324" y="1108"/>
                  <a:pt x="1322" y="1108"/>
                  <a:pt x="1321" y="1109"/>
                </a:cubicBezTo>
                <a:cubicBezTo>
                  <a:pt x="1319" y="1110"/>
                  <a:pt x="1318" y="1110"/>
                  <a:pt x="1317" y="1107"/>
                </a:cubicBezTo>
                <a:cubicBezTo>
                  <a:pt x="1316" y="1104"/>
                  <a:pt x="1318" y="1104"/>
                  <a:pt x="1320" y="1102"/>
                </a:cubicBezTo>
                <a:cubicBezTo>
                  <a:pt x="1323" y="1101"/>
                  <a:pt x="1324" y="1103"/>
                  <a:pt x="1324" y="1105"/>
                </a:cubicBezTo>
                <a:cubicBezTo>
                  <a:pt x="1324" y="1106"/>
                  <a:pt x="1325" y="1107"/>
                  <a:pt x="1326" y="1106"/>
                </a:cubicBezTo>
                <a:cubicBezTo>
                  <a:pt x="1327" y="1105"/>
                  <a:pt x="1326" y="1104"/>
                  <a:pt x="1328" y="1104"/>
                </a:cubicBezTo>
                <a:cubicBezTo>
                  <a:pt x="1329" y="1105"/>
                  <a:pt x="1330" y="1105"/>
                  <a:pt x="1331" y="1104"/>
                </a:cubicBezTo>
                <a:cubicBezTo>
                  <a:pt x="1332" y="1102"/>
                  <a:pt x="1331" y="1102"/>
                  <a:pt x="1329" y="1102"/>
                </a:cubicBezTo>
                <a:cubicBezTo>
                  <a:pt x="1329" y="1101"/>
                  <a:pt x="1326" y="1101"/>
                  <a:pt x="1328" y="1100"/>
                </a:cubicBezTo>
                <a:cubicBezTo>
                  <a:pt x="1329" y="1099"/>
                  <a:pt x="1330" y="1101"/>
                  <a:pt x="1331" y="1101"/>
                </a:cubicBezTo>
                <a:cubicBezTo>
                  <a:pt x="1331" y="1102"/>
                  <a:pt x="1333" y="1101"/>
                  <a:pt x="1333" y="1102"/>
                </a:cubicBezTo>
                <a:cubicBezTo>
                  <a:pt x="1334" y="1103"/>
                  <a:pt x="1333" y="1104"/>
                  <a:pt x="1333" y="1105"/>
                </a:cubicBezTo>
                <a:cubicBezTo>
                  <a:pt x="1333" y="1107"/>
                  <a:pt x="1337" y="1108"/>
                  <a:pt x="1338" y="1108"/>
                </a:cubicBezTo>
                <a:cubicBezTo>
                  <a:pt x="1339" y="1108"/>
                  <a:pt x="1340" y="1107"/>
                  <a:pt x="1341" y="1107"/>
                </a:cubicBezTo>
                <a:cubicBezTo>
                  <a:pt x="1342" y="1106"/>
                  <a:pt x="1343" y="1104"/>
                  <a:pt x="1344" y="1104"/>
                </a:cubicBezTo>
                <a:cubicBezTo>
                  <a:pt x="1344" y="1106"/>
                  <a:pt x="1343" y="1107"/>
                  <a:pt x="1342" y="1108"/>
                </a:cubicBezTo>
                <a:close/>
                <a:moveTo>
                  <a:pt x="1694" y="1102"/>
                </a:moveTo>
                <a:cubicBezTo>
                  <a:pt x="1693" y="1103"/>
                  <a:pt x="1693" y="1104"/>
                  <a:pt x="1692" y="1105"/>
                </a:cubicBezTo>
                <a:cubicBezTo>
                  <a:pt x="1690" y="1110"/>
                  <a:pt x="1684" y="1108"/>
                  <a:pt x="1680" y="1108"/>
                </a:cubicBezTo>
                <a:cubicBezTo>
                  <a:pt x="1679" y="1108"/>
                  <a:pt x="1677" y="1108"/>
                  <a:pt x="1676" y="1108"/>
                </a:cubicBezTo>
                <a:cubicBezTo>
                  <a:pt x="1675" y="1107"/>
                  <a:pt x="1673" y="1106"/>
                  <a:pt x="1672" y="1106"/>
                </a:cubicBezTo>
                <a:cubicBezTo>
                  <a:pt x="1669" y="1105"/>
                  <a:pt x="1666" y="1106"/>
                  <a:pt x="1663" y="1105"/>
                </a:cubicBezTo>
                <a:cubicBezTo>
                  <a:pt x="1662" y="1104"/>
                  <a:pt x="1660" y="1104"/>
                  <a:pt x="1659" y="1103"/>
                </a:cubicBezTo>
                <a:cubicBezTo>
                  <a:pt x="1657" y="1103"/>
                  <a:pt x="1656" y="1103"/>
                  <a:pt x="1654" y="1103"/>
                </a:cubicBezTo>
                <a:cubicBezTo>
                  <a:pt x="1650" y="1103"/>
                  <a:pt x="1647" y="1103"/>
                  <a:pt x="1643" y="1102"/>
                </a:cubicBezTo>
                <a:cubicBezTo>
                  <a:pt x="1640" y="1102"/>
                  <a:pt x="1637" y="1102"/>
                  <a:pt x="1634" y="1102"/>
                </a:cubicBezTo>
                <a:cubicBezTo>
                  <a:pt x="1632" y="1102"/>
                  <a:pt x="1629" y="1102"/>
                  <a:pt x="1627" y="1102"/>
                </a:cubicBezTo>
                <a:cubicBezTo>
                  <a:pt x="1627" y="1102"/>
                  <a:pt x="1626" y="1102"/>
                  <a:pt x="1625" y="1102"/>
                </a:cubicBezTo>
                <a:cubicBezTo>
                  <a:pt x="1624" y="1102"/>
                  <a:pt x="1624" y="1102"/>
                  <a:pt x="1623" y="1102"/>
                </a:cubicBezTo>
                <a:cubicBezTo>
                  <a:pt x="1622" y="1101"/>
                  <a:pt x="1623" y="1104"/>
                  <a:pt x="1622" y="1104"/>
                </a:cubicBezTo>
                <a:cubicBezTo>
                  <a:pt x="1622" y="1105"/>
                  <a:pt x="1621" y="1105"/>
                  <a:pt x="1620" y="1105"/>
                </a:cubicBezTo>
                <a:cubicBezTo>
                  <a:pt x="1619" y="1105"/>
                  <a:pt x="1618" y="1105"/>
                  <a:pt x="1617" y="1105"/>
                </a:cubicBezTo>
                <a:cubicBezTo>
                  <a:pt x="1616" y="1106"/>
                  <a:pt x="1614" y="1106"/>
                  <a:pt x="1613" y="1107"/>
                </a:cubicBezTo>
                <a:cubicBezTo>
                  <a:pt x="1612" y="1108"/>
                  <a:pt x="1611" y="1110"/>
                  <a:pt x="1611" y="1111"/>
                </a:cubicBezTo>
                <a:cubicBezTo>
                  <a:pt x="1610" y="1112"/>
                  <a:pt x="1610" y="1113"/>
                  <a:pt x="1609" y="1114"/>
                </a:cubicBezTo>
                <a:cubicBezTo>
                  <a:pt x="1607" y="1115"/>
                  <a:pt x="1606" y="1115"/>
                  <a:pt x="1604" y="1116"/>
                </a:cubicBezTo>
                <a:cubicBezTo>
                  <a:pt x="1603" y="1117"/>
                  <a:pt x="1602" y="1117"/>
                  <a:pt x="1600" y="1117"/>
                </a:cubicBezTo>
                <a:cubicBezTo>
                  <a:pt x="1599" y="1117"/>
                  <a:pt x="1596" y="1117"/>
                  <a:pt x="1598" y="1118"/>
                </a:cubicBezTo>
                <a:cubicBezTo>
                  <a:pt x="1599" y="1119"/>
                  <a:pt x="1599" y="1120"/>
                  <a:pt x="1599" y="1121"/>
                </a:cubicBezTo>
                <a:cubicBezTo>
                  <a:pt x="1598" y="1123"/>
                  <a:pt x="1597" y="1123"/>
                  <a:pt x="1597" y="1125"/>
                </a:cubicBezTo>
                <a:cubicBezTo>
                  <a:pt x="1596" y="1126"/>
                  <a:pt x="1596" y="1127"/>
                  <a:pt x="1595" y="1128"/>
                </a:cubicBezTo>
                <a:cubicBezTo>
                  <a:pt x="1595" y="1129"/>
                  <a:pt x="1594" y="1131"/>
                  <a:pt x="1595" y="1132"/>
                </a:cubicBezTo>
                <a:cubicBezTo>
                  <a:pt x="1595" y="1133"/>
                  <a:pt x="1596" y="1133"/>
                  <a:pt x="1597" y="1133"/>
                </a:cubicBezTo>
                <a:cubicBezTo>
                  <a:pt x="1597" y="1134"/>
                  <a:pt x="1596" y="1135"/>
                  <a:pt x="1596" y="1135"/>
                </a:cubicBezTo>
                <a:cubicBezTo>
                  <a:pt x="1596" y="1136"/>
                  <a:pt x="1596" y="1137"/>
                  <a:pt x="1596" y="1137"/>
                </a:cubicBezTo>
                <a:cubicBezTo>
                  <a:pt x="1596" y="1138"/>
                  <a:pt x="1596" y="1141"/>
                  <a:pt x="1595" y="1141"/>
                </a:cubicBezTo>
                <a:cubicBezTo>
                  <a:pt x="1594" y="1142"/>
                  <a:pt x="1594" y="1139"/>
                  <a:pt x="1593" y="1138"/>
                </a:cubicBezTo>
                <a:cubicBezTo>
                  <a:pt x="1592" y="1137"/>
                  <a:pt x="1592" y="1136"/>
                  <a:pt x="1591" y="1135"/>
                </a:cubicBezTo>
                <a:cubicBezTo>
                  <a:pt x="1591" y="1134"/>
                  <a:pt x="1590" y="1133"/>
                  <a:pt x="1589" y="1132"/>
                </a:cubicBezTo>
                <a:cubicBezTo>
                  <a:pt x="1588" y="1131"/>
                  <a:pt x="1588" y="1130"/>
                  <a:pt x="1587" y="1129"/>
                </a:cubicBezTo>
                <a:cubicBezTo>
                  <a:pt x="1586" y="1128"/>
                  <a:pt x="1585" y="1127"/>
                  <a:pt x="1584" y="1126"/>
                </a:cubicBezTo>
                <a:cubicBezTo>
                  <a:pt x="1583" y="1126"/>
                  <a:pt x="1583" y="1126"/>
                  <a:pt x="1582" y="1126"/>
                </a:cubicBezTo>
                <a:cubicBezTo>
                  <a:pt x="1582" y="1125"/>
                  <a:pt x="1582" y="1124"/>
                  <a:pt x="1583" y="1124"/>
                </a:cubicBezTo>
                <a:cubicBezTo>
                  <a:pt x="1583" y="1122"/>
                  <a:pt x="1583" y="1121"/>
                  <a:pt x="1584" y="1120"/>
                </a:cubicBezTo>
                <a:cubicBezTo>
                  <a:pt x="1584" y="1119"/>
                  <a:pt x="1586" y="1118"/>
                  <a:pt x="1587" y="1117"/>
                </a:cubicBezTo>
                <a:cubicBezTo>
                  <a:pt x="1587" y="1117"/>
                  <a:pt x="1588" y="1117"/>
                  <a:pt x="1588" y="1116"/>
                </a:cubicBezTo>
                <a:cubicBezTo>
                  <a:pt x="1589" y="1115"/>
                  <a:pt x="1588" y="1115"/>
                  <a:pt x="1587" y="1115"/>
                </a:cubicBezTo>
                <a:cubicBezTo>
                  <a:pt x="1586" y="1114"/>
                  <a:pt x="1587" y="1113"/>
                  <a:pt x="1588" y="1112"/>
                </a:cubicBezTo>
                <a:cubicBezTo>
                  <a:pt x="1589" y="1111"/>
                  <a:pt x="1590" y="1111"/>
                  <a:pt x="1592" y="1111"/>
                </a:cubicBezTo>
                <a:cubicBezTo>
                  <a:pt x="1593" y="1112"/>
                  <a:pt x="1594" y="1111"/>
                  <a:pt x="1594" y="1109"/>
                </a:cubicBezTo>
                <a:cubicBezTo>
                  <a:pt x="1594" y="1109"/>
                  <a:pt x="1593" y="1108"/>
                  <a:pt x="1594" y="1108"/>
                </a:cubicBezTo>
                <a:cubicBezTo>
                  <a:pt x="1594" y="1107"/>
                  <a:pt x="1595" y="1107"/>
                  <a:pt x="1596" y="1106"/>
                </a:cubicBezTo>
                <a:cubicBezTo>
                  <a:pt x="1596" y="1106"/>
                  <a:pt x="1597" y="1105"/>
                  <a:pt x="1597" y="1105"/>
                </a:cubicBezTo>
                <a:cubicBezTo>
                  <a:pt x="1598" y="1104"/>
                  <a:pt x="1599" y="1103"/>
                  <a:pt x="1600" y="1103"/>
                </a:cubicBezTo>
                <a:cubicBezTo>
                  <a:pt x="1600" y="1102"/>
                  <a:pt x="1601" y="1101"/>
                  <a:pt x="1602" y="1101"/>
                </a:cubicBezTo>
                <a:cubicBezTo>
                  <a:pt x="1602" y="1100"/>
                  <a:pt x="1603" y="1100"/>
                  <a:pt x="1604" y="1099"/>
                </a:cubicBezTo>
                <a:cubicBezTo>
                  <a:pt x="1605" y="1098"/>
                  <a:pt x="1606" y="1097"/>
                  <a:pt x="1607" y="1097"/>
                </a:cubicBezTo>
                <a:cubicBezTo>
                  <a:pt x="1609" y="1097"/>
                  <a:pt x="1610" y="1098"/>
                  <a:pt x="1611" y="1098"/>
                </a:cubicBezTo>
                <a:cubicBezTo>
                  <a:pt x="1613" y="1098"/>
                  <a:pt x="1615" y="1097"/>
                  <a:pt x="1616" y="1097"/>
                </a:cubicBezTo>
                <a:cubicBezTo>
                  <a:pt x="1618" y="1097"/>
                  <a:pt x="1619" y="1098"/>
                  <a:pt x="1620" y="1097"/>
                </a:cubicBezTo>
                <a:cubicBezTo>
                  <a:pt x="1622" y="1097"/>
                  <a:pt x="1624" y="1096"/>
                  <a:pt x="1625" y="1096"/>
                </a:cubicBezTo>
                <a:cubicBezTo>
                  <a:pt x="1628" y="1095"/>
                  <a:pt x="1632" y="1095"/>
                  <a:pt x="1634" y="1097"/>
                </a:cubicBezTo>
                <a:cubicBezTo>
                  <a:pt x="1635" y="1098"/>
                  <a:pt x="1636" y="1098"/>
                  <a:pt x="1638" y="1099"/>
                </a:cubicBezTo>
                <a:cubicBezTo>
                  <a:pt x="1639" y="1099"/>
                  <a:pt x="1640" y="1100"/>
                  <a:pt x="1641" y="1100"/>
                </a:cubicBezTo>
                <a:cubicBezTo>
                  <a:pt x="1642" y="1100"/>
                  <a:pt x="1643" y="1100"/>
                  <a:pt x="1644" y="1100"/>
                </a:cubicBezTo>
                <a:cubicBezTo>
                  <a:pt x="1645" y="1100"/>
                  <a:pt x="1646" y="1100"/>
                  <a:pt x="1647" y="1100"/>
                </a:cubicBezTo>
                <a:cubicBezTo>
                  <a:pt x="1648" y="1100"/>
                  <a:pt x="1650" y="1101"/>
                  <a:pt x="1652" y="1101"/>
                </a:cubicBezTo>
                <a:cubicBezTo>
                  <a:pt x="1656" y="1101"/>
                  <a:pt x="1660" y="1101"/>
                  <a:pt x="1664" y="1101"/>
                </a:cubicBezTo>
                <a:cubicBezTo>
                  <a:pt x="1667" y="1101"/>
                  <a:pt x="1670" y="1101"/>
                  <a:pt x="1673" y="1102"/>
                </a:cubicBezTo>
                <a:cubicBezTo>
                  <a:pt x="1675" y="1102"/>
                  <a:pt x="1676" y="1102"/>
                  <a:pt x="1677" y="1103"/>
                </a:cubicBezTo>
                <a:cubicBezTo>
                  <a:pt x="1677" y="1104"/>
                  <a:pt x="1677" y="1105"/>
                  <a:pt x="1678" y="1105"/>
                </a:cubicBezTo>
                <a:cubicBezTo>
                  <a:pt x="1678" y="1105"/>
                  <a:pt x="1679" y="1105"/>
                  <a:pt x="1679" y="1104"/>
                </a:cubicBezTo>
                <a:cubicBezTo>
                  <a:pt x="1679" y="1103"/>
                  <a:pt x="1679" y="1101"/>
                  <a:pt x="1679" y="1100"/>
                </a:cubicBezTo>
                <a:cubicBezTo>
                  <a:pt x="1680" y="1099"/>
                  <a:pt x="1682" y="1100"/>
                  <a:pt x="1683" y="1099"/>
                </a:cubicBezTo>
                <a:cubicBezTo>
                  <a:pt x="1684" y="1099"/>
                  <a:pt x="1685" y="1097"/>
                  <a:pt x="1687" y="1098"/>
                </a:cubicBezTo>
                <a:cubicBezTo>
                  <a:pt x="1688" y="1099"/>
                  <a:pt x="1688" y="1100"/>
                  <a:pt x="1689" y="1101"/>
                </a:cubicBezTo>
                <a:cubicBezTo>
                  <a:pt x="1690" y="1101"/>
                  <a:pt x="1691" y="1101"/>
                  <a:pt x="1691" y="1100"/>
                </a:cubicBezTo>
                <a:cubicBezTo>
                  <a:pt x="1690" y="1100"/>
                  <a:pt x="1689" y="1099"/>
                  <a:pt x="1689" y="1099"/>
                </a:cubicBezTo>
                <a:cubicBezTo>
                  <a:pt x="1689" y="1099"/>
                  <a:pt x="1688" y="1097"/>
                  <a:pt x="1688" y="1097"/>
                </a:cubicBezTo>
                <a:cubicBezTo>
                  <a:pt x="1688" y="1096"/>
                  <a:pt x="1690" y="1097"/>
                  <a:pt x="1690" y="1097"/>
                </a:cubicBezTo>
                <a:cubicBezTo>
                  <a:pt x="1691" y="1097"/>
                  <a:pt x="1693" y="1097"/>
                  <a:pt x="1694" y="1097"/>
                </a:cubicBezTo>
                <a:cubicBezTo>
                  <a:pt x="1695" y="1097"/>
                  <a:pt x="1695" y="1097"/>
                  <a:pt x="1695" y="1098"/>
                </a:cubicBezTo>
                <a:cubicBezTo>
                  <a:pt x="1696" y="1098"/>
                  <a:pt x="1696" y="1099"/>
                  <a:pt x="1696" y="1099"/>
                </a:cubicBezTo>
                <a:cubicBezTo>
                  <a:pt x="1697" y="1101"/>
                  <a:pt x="1695" y="1101"/>
                  <a:pt x="1694" y="1102"/>
                </a:cubicBezTo>
                <a:close/>
                <a:moveTo>
                  <a:pt x="1820" y="1698"/>
                </a:moveTo>
                <a:cubicBezTo>
                  <a:pt x="1820" y="1699"/>
                  <a:pt x="1820" y="1699"/>
                  <a:pt x="1819" y="1700"/>
                </a:cubicBezTo>
                <a:cubicBezTo>
                  <a:pt x="1819" y="1700"/>
                  <a:pt x="1818" y="1700"/>
                  <a:pt x="1818" y="1700"/>
                </a:cubicBezTo>
                <a:cubicBezTo>
                  <a:pt x="1817" y="1700"/>
                  <a:pt x="1817" y="1700"/>
                  <a:pt x="1816" y="1700"/>
                </a:cubicBezTo>
                <a:cubicBezTo>
                  <a:pt x="1816" y="1700"/>
                  <a:pt x="1814" y="1701"/>
                  <a:pt x="1815" y="1700"/>
                </a:cubicBezTo>
                <a:cubicBezTo>
                  <a:pt x="1815" y="1699"/>
                  <a:pt x="1816" y="1699"/>
                  <a:pt x="1816" y="1699"/>
                </a:cubicBezTo>
                <a:cubicBezTo>
                  <a:pt x="1817" y="1698"/>
                  <a:pt x="1817" y="1698"/>
                  <a:pt x="1817" y="1697"/>
                </a:cubicBezTo>
                <a:cubicBezTo>
                  <a:pt x="1818" y="1696"/>
                  <a:pt x="1819" y="1696"/>
                  <a:pt x="1820" y="1696"/>
                </a:cubicBezTo>
                <a:cubicBezTo>
                  <a:pt x="1822" y="1696"/>
                  <a:pt x="1821" y="1698"/>
                  <a:pt x="1820" y="1698"/>
                </a:cubicBezTo>
                <a:close/>
                <a:moveTo>
                  <a:pt x="2110" y="1940"/>
                </a:moveTo>
                <a:cubicBezTo>
                  <a:pt x="2110" y="1940"/>
                  <a:pt x="2110" y="1941"/>
                  <a:pt x="2111" y="1942"/>
                </a:cubicBezTo>
                <a:cubicBezTo>
                  <a:pt x="2111" y="1942"/>
                  <a:pt x="2112" y="1942"/>
                  <a:pt x="2112" y="1943"/>
                </a:cubicBezTo>
                <a:cubicBezTo>
                  <a:pt x="2113" y="1944"/>
                  <a:pt x="2113" y="1945"/>
                  <a:pt x="2114" y="1946"/>
                </a:cubicBezTo>
                <a:cubicBezTo>
                  <a:pt x="2115" y="1947"/>
                  <a:pt x="2115" y="1947"/>
                  <a:pt x="2116" y="1949"/>
                </a:cubicBezTo>
                <a:cubicBezTo>
                  <a:pt x="2116" y="1949"/>
                  <a:pt x="2116" y="1950"/>
                  <a:pt x="2116" y="1950"/>
                </a:cubicBezTo>
                <a:cubicBezTo>
                  <a:pt x="2116" y="1951"/>
                  <a:pt x="2116" y="1951"/>
                  <a:pt x="2115" y="1951"/>
                </a:cubicBezTo>
                <a:cubicBezTo>
                  <a:pt x="2114" y="1950"/>
                  <a:pt x="2114" y="1950"/>
                  <a:pt x="2114" y="1949"/>
                </a:cubicBezTo>
                <a:cubicBezTo>
                  <a:pt x="2114" y="1949"/>
                  <a:pt x="2113" y="1948"/>
                  <a:pt x="2113" y="1947"/>
                </a:cubicBezTo>
                <a:cubicBezTo>
                  <a:pt x="2112" y="1947"/>
                  <a:pt x="2112" y="1946"/>
                  <a:pt x="2112" y="1946"/>
                </a:cubicBezTo>
                <a:cubicBezTo>
                  <a:pt x="2111" y="1945"/>
                  <a:pt x="2110" y="1945"/>
                  <a:pt x="2110" y="1944"/>
                </a:cubicBezTo>
                <a:cubicBezTo>
                  <a:pt x="2110" y="1943"/>
                  <a:pt x="2109" y="1941"/>
                  <a:pt x="2110" y="1940"/>
                </a:cubicBezTo>
                <a:close/>
                <a:moveTo>
                  <a:pt x="2217" y="1885"/>
                </a:moveTo>
                <a:cubicBezTo>
                  <a:pt x="2218" y="1886"/>
                  <a:pt x="2218" y="1887"/>
                  <a:pt x="2219" y="1888"/>
                </a:cubicBezTo>
                <a:cubicBezTo>
                  <a:pt x="2220" y="1888"/>
                  <a:pt x="2221" y="1889"/>
                  <a:pt x="2222" y="1889"/>
                </a:cubicBezTo>
                <a:cubicBezTo>
                  <a:pt x="2223" y="1889"/>
                  <a:pt x="2224" y="1889"/>
                  <a:pt x="2224" y="1889"/>
                </a:cubicBezTo>
                <a:cubicBezTo>
                  <a:pt x="2225" y="1890"/>
                  <a:pt x="2225" y="1890"/>
                  <a:pt x="2226" y="1891"/>
                </a:cubicBezTo>
                <a:cubicBezTo>
                  <a:pt x="2226" y="1891"/>
                  <a:pt x="2226" y="1892"/>
                  <a:pt x="2227" y="1892"/>
                </a:cubicBezTo>
                <a:cubicBezTo>
                  <a:pt x="2227" y="1892"/>
                  <a:pt x="2228" y="1893"/>
                  <a:pt x="2228" y="1893"/>
                </a:cubicBezTo>
                <a:cubicBezTo>
                  <a:pt x="2229" y="1894"/>
                  <a:pt x="2228" y="1894"/>
                  <a:pt x="2227" y="1893"/>
                </a:cubicBezTo>
                <a:cubicBezTo>
                  <a:pt x="2227" y="1893"/>
                  <a:pt x="2226" y="1893"/>
                  <a:pt x="2226" y="1892"/>
                </a:cubicBezTo>
                <a:cubicBezTo>
                  <a:pt x="2225" y="1891"/>
                  <a:pt x="2224" y="1891"/>
                  <a:pt x="2223" y="1890"/>
                </a:cubicBezTo>
                <a:cubicBezTo>
                  <a:pt x="2222" y="1889"/>
                  <a:pt x="2221" y="1889"/>
                  <a:pt x="2220" y="1888"/>
                </a:cubicBezTo>
                <a:cubicBezTo>
                  <a:pt x="2218" y="1888"/>
                  <a:pt x="2218" y="1887"/>
                  <a:pt x="2216" y="1886"/>
                </a:cubicBezTo>
                <a:cubicBezTo>
                  <a:pt x="2215" y="1886"/>
                  <a:pt x="2214" y="1885"/>
                  <a:pt x="2213" y="1884"/>
                </a:cubicBezTo>
                <a:cubicBezTo>
                  <a:pt x="2212" y="1884"/>
                  <a:pt x="2212" y="1883"/>
                  <a:pt x="2212" y="1882"/>
                </a:cubicBezTo>
                <a:cubicBezTo>
                  <a:pt x="2212" y="1881"/>
                  <a:pt x="2211" y="1879"/>
                  <a:pt x="2212" y="1880"/>
                </a:cubicBezTo>
                <a:cubicBezTo>
                  <a:pt x="2213" y="1881"/>
                  <a:pt x="2213" y="1881"/>
                  <a:pt x="2213" y="1882"/>
                </a:cubicBezTo>
                <a:cubicBezTo>
                  <a:pt x="2213" y="1882"/>
                  <a:pt x="2214" y="1882"/>
                  <a:pt x="2214" y="1883"/>
                </a:cubicBezTo>
                <a:cubicBezTo>
                  <a:pt x="2215" y="1883"/>
                  <a:pt x="2215" y="1884"/>
                  <a:pt x="2216" y="1884"/>
                </a:cubicBezTo>
                <a:cubicBezTo>
                  <a:pt x="2216" y="1885"/>
                  <a:pt x="2216" y="1885"/>
                  <a:pt x="2217" y="1885"/>
                </a:cubicBezTo>
                <a:close/>
                <a:moveTo>
                  <a:pt x="2300" y="866"/>
                </a:moveTo>
                <a:cubicBezTo>
                  <a:pt x="2300" y="867"/>
                  <a:pt x="2301" y="869"/>
                  <a:pt x="2300" y="870"/>
                </a:cubicBezTo>
                <a:cubicBezTo>
                  <a:pt x="2300" y="871"/>
                  <a:pt x="2300" y="871"/>
                  <a:pt x="2299" y="871"/>
                </a:cubicBezTo>
                <a:cubicBezTo>
                  <a:pt x="2299" y="872"/>
                  <a:pt x="2299" y="873"/>
                  <a:pt x="2299" y="874"/>
                </a:cubicBezTo>
                <a:cubicBezTo>
                  <a:pt x="2300" y="876"/>
                  <a:pt x="2297" y="877"/>
                  <a:pt x="2298" y="879"/>
                </a:cubicBezTo>
                <a:cubicBezTo>
                  <a:pt x="2298" y="879"/>
                  <a:pt x="2299" y="880"/>
                  <a:pt x="2299" y="880"/>
                </a:cubicBezTo>
                <a:cubicBezTo>
                  <a:pt x="2299" y="881"/>
                  <a:pt x="2299" y="881"/>
                  <a:pt x="2299" y="882"/>
                </a:cubicBezTo>
                <a:cubicBezTo>
                  <a:pt x="2298" y="884"/>
                  <a:pt x="2297" y="885"/>
                  <a:pt x="2296" y="887"/>
                </a:cubicBezTo>
                <a:cubicBezTo>
                  <a:pt x="2296" y="888"/>
                  <a:pt x="2295" y="889"/>
                  <a:pt x="2295" y="891"/>
                </a:cubicBezTo>
                <a:cubicBezTo>
                  <a:pt x="2294" y="892"/>
                  <a:pt x="2294" y="894"/>
                  <a:pt x="2293" y="895"/>
                </a:cubicBezTo>
                <a:cubicBezTo>
                  <a:pt x="2293" y="896"/>
                  <a:pt x="2293" y="898"/>
                  <a:pt x="2293" y="899"/>
                </a:cubicBezTo>
                <a:cubicBezTo>
                  <a:pt x="2293" y="901"/>
                  <a:pt x="2294" y="902"/>
                  <a:pt x="2294" y="903"/>
                </a:cubicBezTo>
                <a:cubicBezTo>
                  <a:pt x="2293" y="905"/>
                  <a:pt x="2293" y="906"/>
                  <a:pt x="2293" y="908"/>
                </a:cubicBezTo>
                <a:cubicBezTo>
                  <a:pt x="2293" y="909"/>
                  <a:pt x="2292" y="910"/>
                  <a:pt x="2291" y="911"/>
                </a:cubicBezTo>
                <a:cubicBezTo>
                  <a:pt x="2290" y="913"/>
                  <a:pt x="2290" y="914"/>
                  <a:pt x="2290" y="915"/>
                </a:cubicBezTo>
                <a:cubicBezTo>
                  <a:pt x="2289" y="917"/>
                  <a:pt x="2288" y="918"/>
                  <a:pt x="2287" y="920"/>
                </a:cubicBezTo>
                <a:cubicBezTo>
                  <a:pt x="2286" y="921"/>
                  <a:pt x="2285" y="922"/>
                  <a:pt x="2284" y="921"/>
                </a:cubicBezTo>
                <a:cubicBezTo>
                  <a:pt x="2284" y="920"/>
                  <a:pt x="2284" y="919"/>
                  <a:pt x="2284" y="919"/>
                </a:cubicBezTo>
                <a:cubicBezTo>
                  <a:pt x="2284" y="918"/>
                  <a:pt x="2285" y="918"/>
                  <a:pt x="2285" y="918"/>
                </a:cubicBezTo>
                <a:cubicBezTo>
                  <a:pt x="2285" y="917"/>
                  <a:pt x="2284" y="917"/>
                  <a:pt x="2284" y="917"/>
                </a:cubicBezTo>
                <a:cubicBezTo>
                  <a:pt x="2283" y="916"/>
                  <a:pt x="2283" y="916"/>
                  <a:pt x="2282" y="916"/>
                </a:cubicBezTo>
                <a:cubicBezTo>
                  <a:pt x="2281" y="915"/>
                  <a:pt x="2280" y="916"/>
                  <a:pt x="2279" y="917"/>
                </a:cubicBezTo>
                <a:cubicBezTo>
                  <a:pt x="2278" y="919"/>
                  <a:pt x="2278" y="920"/>
                  <a:pt x="2277" y="921"/>
                </a:cubicBezTo>
                <a:cubicBezTo>
                  <a:pt x="2276" y="921"/>
                  <a:pt x="2273" y="923"/>
                  <a:pt x="2274" y="924"/>
                </a:cubicBezTo>
                <a:cubicBezTo>
                  <a:pt x="2275" y="924"/>
                  <a:pt x="2276" y="923"/>
                  <a:pt x="2276" y="923"/>
                </a:cubicBezTo>
                <a:cubicBezTo>
                  <a:pt x="2277" y="922"/>
                  <a:pt x="2278" y="921"/>
                  <a:pt x="2279" y="921"/>
                </a:cubicBezTo>
                <a:cubicBezTo>
                  <a:pt x="2281" y="921"/>
                  <a:pt x="2282" y="922"/>
                  <a:pt x="2283" y="924"/>
                </a:cubicBezTo>
                <a:cubicBezTo>
                  <a:pt x="2283" y="925"/>
                  <a:pt x="2283" y="927"/>
                  <a:pt x="2282" y="928"/>
                </a:cubicBezTo>
                <a:cubicBezTo>
                  <a:pt x="2281" y="929"/>
                  <a:pt x="2280" y="929"/>
                  <a:pt x="2279" y="930"/>
                </a:cubicBezTo>
                <a:cubicBezTo>
                  <a:pt x="2278" y="930"/>
                  <a:pt x="2276" y="930"/>
                  <a:pt x="2275" y="931"/>
                </a:cubicBezTo>
                <a:cubicBezTo>
                  <a:pt x="2273" y="932"/>
                  <a:pt x="2272" y="933"/>
                  <a:pt x="2271" y="934"/>
                </a:cubicBezTo>
                <a:cubicBezTo>
                  <a:pt x="2270" y="935"/>
                  <a:pt x="2268" y="936"/>
                  <a:pt x="2267" y="937"/>
                </a:cubicBezTo>
                <a:cubicBezTo>
                  <a:pt x="2266" y="939"/>
                  <a:pt x="2265" y="941"/>
                  <a:pt x="2264" y="942"/>
                </a:cubicBezTo>
                <a:cubicBezTo>
                  <a:pt x="2262" y="943"/>
                  <a:pt x="2261" y="944"/>
                  <a:pt x="2259" y="945"/>
                </a:cubicBezTo>
                <a:cubicBezTo>
                  <a:pt x="2259" y="945"/>
                  <a:pt x="2258" y="945"/>
                  <a:pt x="2257" y="945"/>
                </a:cubicBezTo>
                <a:cubicBezTo>
                  <a:pt x="2257" y="946"/>
                  <a:pt x="2256" y="945"/>
                  <a:pt x="2255" y="945"/>
                </a:cubicBezTo>
                <a:cubicBezTo>
                  <a:pt x="2254" y="945"/>
                  <a:pt x="2253" y="946"/>
                  <a:pt x="2252" y="946"/>
                </a:cubicBezTo>
                <a:cubicBezTo>
                  <a:pt x="2251" y="947"/>
                  <a:pt x="2250" y="947"/>
                  <a:pt x="2249" y="948"/>
                </a:cubicBezTo>
                <a:cubicBezTo>
                  <a:pt x="2246" y="950"/>
                  <a:pt x="2244" y="954"/>
                  <a:pt x="2240" y="955"/>
                </a:cubicBezTo>
                <a:cubicBezTo>
                  <a:pt x="2238" y="955"/>
                  <a:pt x="2237" y="955"/>
                  <a:pt x="2235" y="955"/>
                </a:cubicBezTo>
                <a:cubicBezTo>
                  <a:pt x="2233" y="955"/>
                  <a:pt x="2228" y="955"/>
                  <a:pt x="2229" y="958"/>
                </a:cubicBezTo>
                <a:cubicBezTo>
                  <a:pt x="2230" y="959"/>
                  <a:pt x="2230" y="959"/>
                  <a:pt x="2230" y="960"/>
                </a:cubicBezTo>
                <a:cubicBezTo>
                  <a:pt x="2230" y="961"/>
                  <a:pt x="2229" y="962"/>
                  <a:pt x="2228" y="962"/>
                </a:cubicBezTo>
                <a:cubicBezTo>
                  <a:pt x="2227" y="963"/>
                  <a:pt x="2227" y="965"/>
                  <a:pt x="2226" y="966"/>
                </a:cubicBezTo>
                <a:cubicBezTo>
                  <a:pt x="2224" y="968"/>
                  <a:pt x="2223" y="970"/>
                  <a:pt x="2221" y="971"/>
                </a:cubicBezTo>
                <a:cubicBezTo>
                  <a:pt x="2218" y="972"/>
                  <a:pt x="2216" y="973"/>
                  <a:pt x="2214" y="973"/>
                </a:cubicBezTo>
                <a:cubicBezTo>
                  <a:pt x="2212" y="973"/>
                  <a:pt x="2210" y="974"/>
                  <a:pt x="2209" y="975"/>
                </a:cubicBezTo>
                <a:cubicBezTo>
                  <a:pt x="2206" y="976"/>
                  <a:pt x="2203" y="977"/>
                  <a:pt x="2200" y="977"/>
                </a:cubicBezTo>
                <a:cubicBezTo>
                  <a:pt x="2197" y="977"/>
                  <a:pt x="2194" y="977"/>
                  <a:pt x="2191" y="977"/>
                </a:cubicBezTo>
                <a:cubicBezTo>
                  <a:pt x="2190" y="977"/>
                  <a:pt x="2189" y="976"/>
                  <a:pt x="2187" y="975"/>
                </a:cubicBezTo>
                <a:cubicBezTo>
                  <a:pt x="2186" y="975"/>
                  <a:pt x="2184" y="974"/>
                  <a:pt x="2183" y="973"/>
                </a:cubicBezTo>
                <a:cubicBezTo>
                  <a:pt x="2182" y="973"/>
                  <a:pt x="2181" y="972"/>
                  <a:pt x="2180" y="972"/>
                </a:cubicBezTo>
                <a:cubicBezTo>
                  <a:pt x="2179" y="970"/>
                  <a:pt x="2182" y="970"/>
                  <a:pt x="2183" y="970"/>
                </a:cubicBezTo>
                <a:cubicBezTo>
                  <a:pt x="2186" y="970"/>
                  <a:pt x="2189" y="969"/>
                  <a:pt x="2193" y="969"/>
                </a:cubicBezTo>
                <a:cubicBezTo>
                  <a:pt x="2196" y="969"/>
                  <a:pt x="2200" y="967"/>
                  <a:pt x="2203" y="967"/>
                </a:cubicBezTo>
                <a:cubicBezTo>
                  <a:pt x="2205" y="966"/>
                  <a:pt x="2207" y="966"/>
                  <a:pt x="2209" y="966"/>
                </a:cubicBezTo>
                <a:cubicBezTo>
                  <a:pt x="2211" y="965"/>
                  <a:pt x="2212" y="964"/>
                  <a:pt x="2213" y="963"/>
                </a:cubicBezTo>
                <a:cubicBezTo>
                  <a:pt x="2216" y="961"/>
                  <a:pt x="2218" y="957"/>
                  <a:pt x="2220" y="955"/>
                </a:cubicBezTo>
                <a:cubicBezTo>
                  <a:pt x="2222" y="953"/>
                  <a:pt x="2223" y="952"/>
                  <a:pt x="2224" y="951"/>
                </a:cubicBezTo>
                <a:cubicBezTo>
                  <a:pt x="2226" y="950"/>
                  <a:pt x="2227" y="949"/>
                  <a:pt x="2229" y="948"/>
                </a:cubicBezTo>
                <a:cubicBezTo>
                  <a:pt x="2230" y="948"/>
                  <a:pt x="2230" y="948"/>
                  <a:pt x="2231" y="948"/>
                </a:cubicBezTo>
                <a:cubicBezTo>
                  <a:pt x="2232" y="948"/>
                  <a:pt x="2232" y="947"/>
                  <a:pt x="2233" y="947"/>
                </a:cubicBezTo>
                <a:cubicBezTo>
                  <a:pt x="2234" y="946"/>
                  <a:pt x="2235" y="945"/>
                  <a:pt x="2236" y="944"/>
                </a:cubicBezTo>
                <a:cubicBezTo>
                  <a:pt x="2238" y="944"/>
                  <a:pt x="2238" y="943"/>
                  <a:pt x="2238" y="941"/>
                </a:cubicBezTo>
                <a:cubicBezTo>
                  <a:pt x="2239" y="940"/>
                  <a:pt x="2239" y="940"/>
                  <a:pt x="2240" y="939"/>
                </a:cubicBezTo>
                <a:cubicBezTo>
                  <a:pt x="2240" y="938"/>
                  <a:pt x="2239" y="937"/>
                  <a:pt x="2239" y="936"/>
                </a:cubicBezTo>
                <a:cubicBezTo>
                  <a:pt x="2240" y="936"/>
                  <a:pt x="2240" y="935"/>
                  <a:pt x="2241" y="935"/>
                </a:cubicBezTo>
                <a:cubicBezTo>
                  <a:pt x="2242" y="934"/>
                  <a:pt x="2243" y="933"/>
                  <a:pt x="2244" y="932"/>
                </a:cubicBezTo>
                <a:cubicBezTo>
                  <a:pt x="2246" y="931"/>
                  <a:pt x="2248" y="930"/>
                  <a:pt x="2249" y="929"/>
                </a:cubicBezTo>
                <a:cubicBezTo>
                  <a:pt x="2251" y="928"/>
                  <a:pt x="2252" y="927"/>
                  <a:pt x="2254" y="926"/>
                </a:cubicBezTo>
                <a:cubicBezTo>
                  <a:pt x="2254" y="925"/>
                  <a:pt x="2255" y="924"/>
                  <a:pt x="2256" y="924"/>
                </a:cubicBezTo>
                <a:cubicBezTo>
                  <a:pt x="2256" y="923"/>
                  <a:pt x="2257" y="922"/>
                  <a:pt x="2258" y="922"/>
                </a:cubicBezTo>
                <a:cubicBezTo>
                  <a:pt x="2260" y="920"/>
                  <a:pt x="2261" y="919"/>
                  <a:pt x="2263" y="918"/>
                </a:cubicBezTo>
                <a:cubicBezTo>
                  <a:pt x="2264" y="917"/>
                  <a:pt x="2265" y="915"/>
                  <a:pt x="2267" y="913"/>
                </a:cubicBezTo>
                <a:cubicBezTo>
                  <a:pt x="2268" y="912"/>
                  <a:pt x="2269" y="910"/>
                  <a:pt x="2270" y="908"/>
                </a:cubicBezTo>
                <a:cubicBezTo>
                  <a:pt x="2271" y="907"/>
                  <a:pt x="2272" y="906"/>
                  <a:pt x="2272" y="905"/>
                </a:cubicBezTo>
                <a:cubicBezTo>
                  <a:pt x="2273" y="903"/>
                  <a:pt x="2274" y="902"/>
                  <a:pt x="2275" y="901"/>
                </a:cubicBezTo>
                <a:cubicBezTo>
                  <a:pt x="2276" y="899"/>
                  <a:pt x="2277" y="896"/>
                  <a:pt x="2278" y="894"/>
                </a:cubicBezTo>
                <a:cubicBezTo>
                  <a:pt x="2279" y="893"/>
                  <a:pt x="2279" y="892"/>
                  <a:pt x="2280" y="891"/>
                </a:cubicBezTo>
                <a:cubicBezTo>
                  <a:pt x="2280" y="889"/>
                  <a:pt x="2280" y="889"/>
                  <a:pt x="2281" y="888"/>
                </a:cubicBezTo>
                <a:cubicBezTo>
                  <a:pt x="2282" y="887"/>
                  <a:pt x="2282" y="886"/>
                  <a:pt x="2282" y="885"/>
                </a:cubicBezTo>
                <a:cubicBezTo>
                  <a:pt x="2283" y="884"/>
                  <a:pt x="2283" y="883"/>
                  <a:pt x="2283" y="882"/>
                </a:cubicBezTo>
                <a:cubicBezTo>
                  <a:pt x="2283" y="880"/>
                  <a:pt x="2284" y="879"/>
                  <a:pt x="2284" y="878"/>
                </a:cubicBezTo>
                <a:cubicBezTo>
                  <a:pt x="2284" y="877"/>
                  <a:pt x="2285" y="876"/>
                  <a:pt x="2285" y="876"/>
                </a:cubicBezTo>
                <a:cubicBezTo>
                  <a:pt x="2285" y="875"/>
                  <a:pt x="2285" y="874"/>
                  <a:pt x="2285" y="874"/>
                </a:cubicBezTo>
                <a:cubicBezTo>
                  <a:pt x="2286" y="872"/>
                  <a:pt x="2287" y="870"/>
                  <a:pt x="2288" y="869"/>
                </a:cubicBezTo>
                <a:cubicBezTo>
                  <a:pt x="2288" y="868"/>
                  <a:pt x="2289" y="868"/>
                  <a:pt x="2290" y="867"/>
                </a:cubicBezTo>
                <a:cubicBezTo>
                  <a:pt x="2290" y="866"/>
                  <a:pt x="2291" y="865"/>
                  <a:pt x="2292" y="864"/>
                </a:cubicBezTo>
                <a:cubicBezTo>
                  <a:pt x="2292" y="863"/>
                  <a:pt x="2294" y="862"/>
                  <a:pt x="2295" y="862"/>
                </a:cubicBezTo>
                <a:cubicBezTo>
                  <a:pt x="2296" y="862"/>
                  <a:pt x="2297" y="862"/>
                  <a:pt x="2298" y="862"/>
                </a:cubicBezTo>
                <a:cubicBezTo>
                  <a:pt x="2299" y="862"/>
                  <a:pt x="2300" y="862"/>
                  <a:pt x="2300" y="863"/>
                </a:cubicBezTo>
                <a:cubicBezTo>
                  <a:pt x="2301" y="863"/>
                  <a:pt x="2301" y="863"/>
                  <a:pt x="2301" y="864"/>
                </a:cubicBezTo>
                <a:cubicBezTo>
                  <a:pt x="2302" y="865"/>
                  <a:pt x="2301" y="865"/>
                  <a:pt x="2300" y="866"/>
                </a:cubicBezTo>
                <a:close/>
                <a:moveTo>
                  <a:pt x="2837" y="880"/>
                </a:moveTo>
                <a:cubicBezTo>
                  <a:pt x="2835" y="880"/>
                  <a:pt x="2835" y="881"/>
                  <a:pt x="2833" y="881"/>
                </a:cubicBezTo>
                <a:cubicBezTo>
                  <a:pt x="2833" y="882"/>
                  <a:pt x="2832" y="881"/>
                  <a:pt x="2831" y="882"/>
                </a:cubicBezTo>
                <a:cubicBezTo>
                  <a:pt x="2830" y="883"/>
                  <a:pt x="2831" y="884"/>
                  <a:pt x="2830" y="885"/>
                </a:cubicBezTo>
                <a:cubicBezTo>
                  <a:pt x="2830" y="886"/>
                  <a:pt x="2829" y="886"/>
                  <a:pt x="2830" y="886"/>
                </a:cubicBezTo>
                <a:cubicBezTo>
                  <a:pt x="2830" y="887"/>
                  <a:pt x="2830" y="887"/>
                  <a:pt x="2831" y="887"/>
                </a:cubicBezTo>
                <a:cubicBezTo>
                  <a:pt x="2832" y="887"/>
                  <a:pt x="2833" y="886"/>
                  <a:pt x="2834" y="885"/>
                </a:cubicBezTo>
                <a:cubicBezTo>
                  <a:pt x="2835" y="885"/>
                  <a:pt x="2836" y="885"/>
                  <a:pt x="2836" y="884"/>
                </a:cubicBezTo>
                <a:cubicBezTo>
                  <a:pt x="2837" y="884"/>
                  <a:pt x="2837" y="883"/>
                  <a:pt x="2838" y="882"/>
                </a:cubicBezTo>
                <a:cubicBezTo>
                  <a:pt x="2838" y="882"/>
                  <a:pt x="2838" y="882"/>
                  <a:pt x="2838" y="881"/>
                </a:cubicBezTo>
                <a:cubicBezTo>
                  <a:pt x="2838" y="880"/>
                  <a:pt x="2838" y="879"/>
                  <a:pt x="2837" y="880"/>
                </a:cubicBezTo>
                <a:close/>
                <a:moveTo>
                  <a:pt x="2846" y="890"/>
                </a:moveTo>
                <a:cubicBezTo>
                  <a:pt x="2846" y="890"/>
                  <a:pt x="2846" y="891"/>
                  <a:pt x="2847" y="891"/>
                </a:cubicBezTo>
                <a:cubicBezTo>
                  <a:pt x="2848" y="892"/>
                  <a:pt x="2847" y="892"/>
                  <a:pt x="2848" y="893"/>
                </a:cubicBezTo>
                <a:cubicBezTo>
                  <a:pt x="2848" y="895"/>
                  <a:pt x="2850" y="892"/>
                  <a:pt x="2851" y="891"/>
                </a:cubicBezTo>
                <a:cubicBezTo>
                  <a:pt x="2852" y="890"/>
                  <a:pt x="2853" y="888"/>
                  <a:pt x="2854" y="886"/>
                </a:cubicBezTo>
                <a:cubicBezTo>
                  <a:pt x="2855" y="885"/>
                  <a:pt x="2856" y="885"/>
                  <a:pt x="2857" y="884"/>
                </a:cubicBezTo>
                <a:cubicBezTo>
                  <a:pt x="2857" y="884"/>
                  <a:pt x="2859" y="883"/>
                  <a:pt x="2859" y="882"/>
                </a:cubicBezTo>
                <a:cubicBezTo>
                  <a:pt x="2859" y="881"/>
                  <a:pt x="2858" y="881"/>
                  <a:pt x="2857" y="881"/>
                </a:cubicBezTo>
                <a:cubicBezTo>
                  <a:pt x="2856" y="881"/>
                  <a:pt x="2856" y="882"/>
                  <a:pt x="2855" y="882"/>
                </a:cubicBezTo>
                <a:cubicBezTo>
                  <a:pt x="2855" y="881"/>
                  <a:pt x="2854" y="881"/>
                  <a:pt x="2854" y="880"/>
                </a:cubicBezTo>
                <a:cubicBezTo>
                  <a:pt x="2852" y="879"/>
                  <a:pt x="2851" y="879"/>
                  <a:pt x="2850" y="879"/>
                </a:cubicBezTo>
                <a:cubicBezTo>
                  <a:pt x="2849" y="879"/>
                  <a:pt x="2849" y="878"/>
                  <a:pt x="2848" y="878"/>
                </a:cubicBezTo>
                <a:cubicBezTo>
                  <a:pt x="2847" y="877"/>
                  <a:pt x="2846" y="878"/>
                  <a:pt x="2846" y="878"/>
                </a:cubicBezTo>
                <a:cubicBezTo>
                  <a:pt x="2844" y="879"/>
                  <a:pt x="2845" y="881"/>
                  <a:pt x="2844" y="882"/>
                </a:cubicBezTo>
                <a:cubicBezTo>
                  <a:pt x="2843" y="883"/>
                  <a:pt x="2842" y="883"/>
                  <a:pt x="2842" y="884"/>
                </a:cubicBezTo>
                <a:cubicBezTo>
                  <a:pt x="2842" y="884"/>
                  <a:pt x="2842" y="885"/>
                  <a:pt x="2841" y="886"/>
                </a:cubicBezTo>
                <a:cubicBezTo>
                  <a:pt x="2841" y="886"/>
                  <a:pt x="2838" y="888"/>
                  <a:pt x="2840" y="889"/>
                </a:cubicBezTo>
                <a:cubicBezTo>
                  <a:pt x="2841" y="890"/>
                  <a:pt x="2842" y="887"/>
                  <a:pt x="2843" y="887"/>
                </a:cubicBezTo>
                <a:cubicBezTo>
                  <a:pt x="2844" y="887"/>
                  <a:pt x="2845" y="888"/>
                  <a:pt x="2846" y="889"/>
                </a:cubicBezTo>
                <a:cubicBezTo>
                  <a:pt x="2846" y="889"/>
                  <a:pt x="2846" y="889"/>
                  <a:pt x="2846" y="890"/>
                </a:cubicBezTo>
                <a:close/>
                <a:moveTo>
                  <a:pt x="162" y="1286"/>
                </a:moveTo>
                <a:cubicBezTo>
                  <a:pt x="163" y="1288"/>
                  <a:pt x="164" y="1285"/>
                  <a:pt x="165" y="1285"/>
                </a:cubicBezTo>
                <a:cubicBezTo>
                  <a:pt x="165" y="1284"/>
                  <a:pt x="166" y="1283"/>
                  <a:pt x="167" y="1282"/>
                </a:cubicBezTo>
                <a:cubicBezTo>
                  <a:pt x="167" y="1282"/>
                  <a:pt x="168" y="1282"/>
                  <a:pt x="168" y="1281"/>
                </a:cubicBezTo>
                <a:cubicBezTo>
                  <a:pt x="168" y="1281"/>
                  <a:pt x="167" y="1281"/>
                  <a:pt x="166" y="1280"/>
                </a:cubicBezTo>
                <a:cubicBezTo>
                  <a:pt x="166" y="1280"/>
                  <a:pt x="166" y="1280"/>
                  <a:pt x="165" y="1279"/>
                </a:cubicBezTo>
                <a:cubicBezTo>
                  <a:pt x="164" y="1279"/>
                  <a:pt x="163" y="1281"/>
                  <a:pt x="163" y="1281"/>
                </a:cubicBezTo>
                <a:cubicBezTo>
                  <a:pt x="162" y="1282"/>
                  <a:pt x="161" y="1282"/>
                  <a:pt x="161" y="1283"/>
                </a:cubicBezTo>
                <a:cubicBezTo>
                  <a:pt x="160" y="1284"/>
                  <a:pt x="161" y="1284"/>
                  <a:pt x="161" y="1284"/>
                </a:cubicBezTo>
                <a:cubicBezTo>
                  <a:pt x="162" y="1285"/>
                  <a:pt x="162" y="1285"/>
                  <a:pt x="162" y="1286"/>
                </a:cubicBezTo>
                <a:close/>
                <a:moveTo>
                  <a:pt x="3212" y="997"/>
                </a:moveTo>
                <a:cubicBezTo>
                  <a:pt x="3212" y="995"/>
                  <a:pt x="3210" y="996"/>
                  <a:pt x="3209" y="996"/>
                </a:cubicBezTo>
                <a:cubicBezTo>
                  <a:pt x="3207" y="996"/>
                  <a:pt x="3207" y="997"/>
                  <a:pt x="3206" y="999"/>
                </a:cubicBezTo>
                <a:cubicBezTo>
                  <a:pt x="3206" y="1001"/>
                  <a:pt x="3205" y="1002"/>
                  <a:pt x="3204" y="1003"/>
                </a:cubicBezTo>
                <a:cubicBezTo>
                  <a:pt x="3204" y="1005"/>
                  <a:pt x="3203" y="1007"/>
                  <a:pt x="3201" y="1007"/>
                </a:cubicBezTo>
                <a:cubicBezTo>
                  <a:pt x="3200" y="1007"/>
                  <a:pt x="3199" y="1006"/>
                  <a:pt x="3198" y="1006"/>
                </a:cubicBezTo>
                <a:cubicBezTo>
                  <a:pt x="3197" y="1007"/>
                  <a:pt x="3197" y="1007"/>
                  <a:pt x="3196" y="1008"/>
                </a:cubicBezTo>
                <a:cubicBezTo>
                  <a:pt x="3195" y="1008"/>
                  <a:pt x="3193" y="1009"/>
                  <a:pt x="3194" y="1010"/>
                </a:cubicBezTo>
                <a:cubicBezTo>
                  <a:pt x="3196" y="1011"/>
                  <a:pt x="3193" y="1012"/>
                  <a:pt x="3194" y="1013"/>
                </a:cubicBezTo>
                <a:cubicBezTo>
                  <a:pt x="3194" y="1014"/>
                  <a:pt x="3194" y="1014"/>
                  <a:pt x="3195" y="1015"/>
                </a:cubicBezTo>
                <a:cubicBezTo>
                  <a:pt x="3196" y="1015"/>
                  <a:pt x="3195" y="1016"/>
                  <a:pt x="3196" y="1016"/>
                </a:cubicBezTo>
                <a:cubicBezTo>
                  <a:pt x="3197" y="1018"/>
                  <a:pt x="3198" y="1016"/>
                  <a:pt x="3199" y="1015"/>
                </a:cubicBezTo>
                <a:cubicBezTo>
                  <a:pt x="3200" y="1014"/>
                  <a:pt x="3201" y="1013"/>
                  <a:pt x="3202" y="1012"/>
                </a:cubicBezTo>
                <a:cubicBezTo>
                  <a:pt x="3202" y="1011"/>
                  <a:pt x="3204" y="1009"/>
                  <a:pt x="3205" y="1008"/>
                </a:cubicBezTo>
                <a:cubicBezTo>
                  <a:pt x="3207" y="1006"/>
                  <a:pt x="3212" y="1006"/>
                  <a:pt x="3211" y="1002"/>
                </a:cubicBezTo>
                <a:cubicBezTo>
                  <a:pt x="3211" y="1001"/>
                  <a:pt x="3211" y="1000"/>
                  <a:pt x="3211" y="1000"/>
                </a:cubicBezTo>
                <a:cubicBezTo>
                  <a:pt x="3212" y="999"/>
                  <a:pt x="3212" y="998"/>
                  <a:pt x="3212" y="997"/>
                </a:cubicBezTo>
                <a:close/>
                <a:moveTo>
                  <a:pt x="3784" y="967"/>
                </a:moveTo>
                <a:cubicBezTo>
                  <a:pt x="3784" y="966"/>
                  <a:pt x="3785" y="965"/>
                  <a:pt x="3783" y="965"/>
                </a:cubicBezTo>
                <a:cubicBezTo>
                  <a:pt x="3783" y="965"/>
                  <a:pt x="3782" y="966"/>
                  <a:pt x="3782" y="967"/>
                </a:cubicBezTo>
                <a:cubicBezTo>
                  <a:pt x="3782" y="967"/>
                  <a:pt x="3783" y="967"/>
                  <a:pt x="3784" y="967"/>
                </a:cubicBezTo>
                <a:close/>
                <a:moveTo>
                  <a:pt x="3793" y="965"/>
                </a:moveTo>
                <a:cubicBezTo>
                  <a:pt x="3794" y="965"/>
                  <a:pt x="3794" y="964"/>
                  <a:pt x="3795" y="964"/>
                </a:cubicBezTo>
                <a:cubicBezTo>
                  <a:pt x="3796" y="963"/>
                  <a:pt x="3796" y="962"/>
                  <a:pt x="3796" y="961"/>
                </a:cubicBezTo>
                <a:cubicBezTo>
                  <a:pt x="3796" y="960"/>
                  <a:pt x="3794" y="960"/>
                  <a:pt x="3793" y="960"/>
                </a:cubicBezTo>
                <a:cubicBezTo>
                  <a:pt x="3792" y="959"/>
                  <a:pt x="3792" y="959"/>
                  <a:pt x="3792" y="959"/>
                </a:cubicBezTo>
                <a:cubicBezTo>
                  <a:pt x="3791" y="959"/>
                  <a:pt x="3790" y="960"/>
                  <a:pt x="3790" y="961"/>
                </a:cubicBezTo>
                <a:cubicBezTo>
                  <a:pt x="3790" y="962"/>
                  <a:pt x="3789" y="962"/>
                  <a:pt x="3788" y="962"/>
                </a:cubicBezTo>
                <a:cubicBezTo>
                  <a:pt x="3786" y="963"/>
                  <a:pt x="3788" y="963"/>
                  <a:pt x="3789" y="963"/>
                </a:cubicBezTo>
                <a:cubicBezTo>
                  <a:pt x="3791" y="963"/>
                  <a:pt x="3791" y="964"/>
                  <a:pt x="3791" y="964"/>
                </a:cubicBezTo>
                <a:cubicBezTo>
                  <a:pt x="3791" y="964"/>
                  <a:pt x="3791" y="964"/>
                  <a:pt x="3791" y="965"/>
                </a:cubicBezTo>
                <a:cubicBezTo>
                  <a:pt x="3791" y="966"/>
                  <a:pt x="3789" y="966"/>
                  <a:pt x="3788" y="966"/>
                </a:cubicBezTo>
                <a:cubicBezTo>
                  <a:pt x="3787" y="965"/>
                  <a:pt x="3785" y="967"/>
                  <a:pt x="3785" y="968"/>
                </a:cubicBezTo>
                <a:cubicBezTo>
                  <a:pt x="3784" y="969"/>
                  <a:pt x="3784" y="969"/>
                  <a:pt x="3783" y="968"/>
                </a:cubicBezTo>
                <a:cubicBezTo>
                  <a:pt x="3782" y="968"/>
                  <a:pt x="3781" y="969"/>
                  <a:pt x="3780" y="969"/>
                </a:cubicBezTo>
                <a:cubicBezTo>
                  <a:pt x="3780" y="969"/>
                  <a:pt x="3779" y="970"/>
                  <a:pt x="3778" y="969"/>
                </a:cubicBezTo>
                <a:cubicBezTo>
                  <a:pt x="3777" y="969"/>
                  <a:pt x="3777" y="970"/>
                  <a:pt x="3776" y="970"/>
                </a:cubicBezTo>
                <a:cubicBezTo>
                  <a:pt x="3775" y="971"/>
                  <a:pt x="3774" y="971"/>
                  <a:pt x="3774" y="971"/>
                </a:cubicBezTo>
                <a:cubicBezTo>
                  <a:pt x="3773" y="970"/>
                  <a:pt x="3772" y="970"/>
                  <a:pt x="3772" y="971"/>
                </a:cubicBezTo>
                <a:cubicBezTo>
                  <a:pt x="3771" y="971"/>
                  <a:pt x="3769" y="972"/>
                  <a:pt x="3769" y="972"/>
                </a:cubicBezTo>
                <a:cubicBezTo>
                  <a:pt x="3769" y="973"/>
                  <a:pt x="3771" y="973"/>
                  <a:pt x="3771" y="972"/>
                </a:cubicBezTo>
                <a:cubicBezTo>
                  <a:pt x="3772" y="972"/>
                  <a:pt x="3773" y="972"/>
                  <a:pt x="3774" y="972"/>
                </a:cubicBezTo>
                <a:cubicBezTo>
                  <a:pt x="3775" y="972"/>
                  <a:pt x="3776" y="972"/>
                  <a:pt x="3776" y="971"/>
                </a:cubicBezTo>
                <a:cubicBezTo>
                  <a:pt x="3777" y="971"/>
                  <a:pt x="3779" y="971"/>
                  <a:pt x="3779" y="971"/>
                </a:cubicBezTo>
                <a:cubicBezTo>
                  <a:pt x="3780" y="972"/>
                  <a:pt x="3781" y="971"/>
                  <a:pt x="3781" y="971"/>
                </a:cubicBezTo>
                <a:cubicBezTo>
                  <a:pt x="3781" y="970"/>
                  <a:pt x="3782" y="970"/>
                  <a:pt x="3783" y="970"/>
                </a:cubicBezTo>
                <a:cubicBezTo>
                  <a:pt x="3784" y="971"/>
                  <a:pt x="3784" y="970"/>
                  <a:pt x="3785" y="970"/>
                </a:cubicBezTo>
                <a:cubicBezTo>
                  <a:pt x="3786" y="969"/>
                  <a:pt x="3786" y="970"/>
                  <a:pt x="3787" y="971"/>
                </a:cubicBezTo>
                <a:cubicBezTo>
                  <a:pt x="3787" y="971"/>
                  <a:pt x="3788" y="969"/>
                  <a:pt x="3789" y="969"/>
                </a:cubicBezTo>
                <a:cubicBezTo>
                  <a:pt x="3789" y="968"/>
                  <a:pt x="3790" y="968"/>
                  <a:pt x="3791" y="968"/>
                </a:cubicBezTo>
                <a:cubicBezTo>
                  <a:pt x="3791" y="969"/>
                  <a:pt x="3793" y="969"/>
                  <a:pt x="3793" y="969"/>
                </a:cubicBezTo>
                <a:cubicBezTo>
                  <a:pt x="3794" y="968"/>
                  <a:pt x="3794" y="967"/>
                  <a:pt x="3793" y="967"/>
                </a:cubicBezTo>
                <a:cubicBezTo>
                  <a:pt x="3792" y="967"/>
                  <a:pt x="3792" y="966"/>
                  <a:pt x="3793" y="965"/>
                </a:cubicBezTo>
                <a:close/>
                <a:moveTo>
                  <a:pt x="3827" y="959"/>
                </a:moveTo>
                <a:cubicBezTo>
                  <a:pt x="3826" y="958"/>
                  <a:pt x="3826" y="959"/>
                  <a:pt x="3826" y="959"/>
                </a:cubicBezTo>
                <a:cubicBezTo>
                  <a:pt x="3824" y="959"/>
                  <a:pt x="3824" y="960"/>
                  <a:pt x="3823" y="961"/>
                </a:cubicBezTo>
                <a:cubicBezTo>
                  <a:pt x="3822" y="962"/>
                  <a:pt x="3823" y="963"/>
                  <a:pt x="3824" y="963"/>
                </a:cubicBezTo>
                <a:cubicBezTo>
                  <a:pt x="3825" y="963"/>
                  <a:pt x="3825" y="962"/>
                  <a:pt x="3826" y="961"/>
                </a:cubicBezTo>
                <a:cubicBezTo>
                  <a:pt x="3826" y="961"/>
                  <a:pt x="3827" y="961"/>
                  <a:pt x="3828" y="961"/>
                </a:cubicBezTo>
                <a:cubicBezTo>
                  <a:pt x="3829" y="961"/>
                  <a:pt x="3829" y="960"/>
                  <a:pt x="3829" y="959"/>
                </a:cubicBezTo>
                <a:cubicBezTo>
                  <a:pt x="3829" y="958"/>
                  <a:pt x="3828" y="959"/>
                  <a:pt x="3827" y="959"/>
                </a:cubicBezTo>
                <a:close/>
                <a:moveTo>
                  <a:pt x="3765" y="972"/>
                </a:moveTo>
                <a:cubicBezTo>
                  <a:pt x="3765" y="972"/>
                  <a:pt x="3765" y="972"/>
                  <a:pt x="3765" y="973"/>
                </a:cubicBezTo>
                <a:cubicBezTo>
                  <a:pt x="3765" y="974"/>
                  <a:pt x="3766" y="973"/>
                  <a:pt x="3766" y="973"/>
                </a:cubicBezTo>
                <a:cubicBezTo>
                  <a:pt x="3766" y="972"/>
                  <a:pt x="3766" y="971"/>
                  <a:pt x="3765" y="972"/>
                </a:cubicBezTo>
                <a:close/>
                <a:moveTo>
                  <a:pt x="3811" y="967"/>
                </a:moveTo>
                <a:cubicBezTo>
                  <a:pt x="3809" y="968"/>
                  <a:pt x="3807" y="967"/>
                  <a:pt x="3807" y="967"/>
                </a:cubicBezTo>
                <a:cubicBezTo>
                  <a:pt x="3806" y="967"/>
                  <a:pt x="3805" y="967"/>
                  <a:pt x="3805" y="967"/>
                </a:cubicBezTo>
                <a:cubicBezTo>
                  <a:pt x="3804" y="966"/>
                  <a:pt x="3803" y="967"/>
                  <a:pt x="3801" y="967"/>
                </a:cubicBezTo>
                <a:cubicBezTo>
                  <a:pt x="3800" y="968"/>
                  <a:pt x="3799" y="968"/>
                  <a:pt x="3798" y="968"/>
                </a:cubicBezTo>
                <a:cubicBezTo>
                  <a:pt x="3797" y="968"/>
                  <a:pt x="3797" y="967"/>
                  <a:pt x="3795" y="967"/>
                </a:cubicBezTo>
                <a:cubicBezTo>
                  <a:pt x="3794" y="968"/>
                  <a:pt x="3796" y="968"/>
                  <a:pt x="3797" y="969"/>
                </a:cubicBezTo>
                <a:cubicBezTo>
                  <a:pt x="3798" y="970"/>
                  <a:pt x="3799" y="970"/>
                  <a:pt x="3801" y="969"/>
                </a:cubicBezTo>
                <a:cubicBezTo>
                  <a:pt x="3802" y="969"/>
                  <a:pt x="3804" y="969"/>
                  <a:pt x="3805" y="970"/>
                </a:cubicBezTo>
                <a:cubicBezTo>
                  <a:pt x="3805" y="970"/>
                  <a:pt x="3809" y="969"/>
                  <a:pt x="3810" y="968"/>
                </a:cubicBezTo>
                <a:cubicBezTo>
                  <a:pt x="3812" y="968"/>
                  <a:pt x="3814" y="968"/>
                  <a:pt x="3816" y="968"/>
                </a:cubicBezTo>
                <a:cubicBezTo>
                  <a:pt x="3817" y="967"/>
                  <a:pt x="3816" y="967"/>
                  <a:pt x="3815" y="967"/>
                </a:cubicBezTo>
                <a:cubicBezTo>
                  <a:pt x="3814" y="967"/>
                  <a:pt x="3813" y="967"/>
                  <a:pt x="3811" y="967"/>
                </a:cubicBezTo>
                <a:close/>
                <a:moveTo>
                  <a:pt x="3565" y="943"/>
                </a:moveTo>
                <a:cubicBezTo>
                  <a:pt x="3565" y="943"/>
                  <a:pt x="3564" y="943"/>
                  <a:pt x="3564" y="944"/>
                </a:cubicBezTo>
                <a:cubicBezTo>
                  <a:pt x="3564" y="945"/>
                  <a:pt x="3565" y="944"/>
                  <a:pt x="3566" y="945"/>
                </a:cubicBezTo>
                <a:cubicBezTo>
                  <a:pt x="3566" y="946"/>
                  <a:pt x="3567" y="945"/>
                  <a:pt x="3566" y="944"/>
                </a:cubicBezTo>
                <a:cubicBezTo>
                  <a:pt x="3566" y="943"/>
                  <a:pt x="3565" y="943"/>
                  <a:pt x="3565" y="943"/>
                </a:cubicBezTo>
                <a:close/>
                <a:moveTo>
                  <a:pt x="3597" y="957"/>
                </a:moveTo>
                <a:cubicBezTo>
                  <a:pt x="3597" y="957"/>
                  <a:pt x="3597" y="957"/>
                  <a:pt x="3597" y="959"/>
                </a:cubicBezTo>
                <a:cubicBezTo>
                  <a:pt x="3598" y="960"/>
                  <a:pt x="3599" y="960"/>
                  <a:pt x="3599" y="959"/>
                </a:cubicBezTo>
                <a:cubicBezTo>
                  <a:pt x="3599" y="958"/>
                  <a:pt x="3599" y="957"/>
                  <a:pt x="3597" y="957"/>
                </a:cubicBezTo>
                <a:close/>
                <a:moveTo>
                  <a:pt x="3640" y="970"/>
                </a:moveTo>
                <a:cubicBezTo>
                  <a:pt x="3640" y="970"/>
                  <a:pt x="3639" y="969"/>
                  <a:pt x="3639" y="969"/>
                </a:cubicBezTo>
                <a:cubicBezTo>
                  <a:pt x="3637" y="969"/>
                  <a:pt x="3638" y="971"/>
                  <a:pt x="3638" y="971"/>
                </a:cubicBezTo>
                <a:cubicBezTo>
                  <a:pt x="3639" y="972"/>
                  <a:pt x="3640" y="971"/>
                  <a:pt x="3640" y="970"/>
                </a:cubicBezTo>
                <a:close/>
                <a:moveTo>
                  <a:pt x="3561" y="941"/>
                </a:moveTo>
                <a:cubicBezTo>
                  <a:pt x="3561" y="941"/>
                  <a:pt x="3560" y="942"/>
                  <a:pt x="3561" y="943"/>
                </a:cubicBezTo>
                <a:cubicBezTo>
                  <a:pt x="3561" y="943"/>
                  <a:pt x="3561" y="943"/>
                  <a:pt x="3562" y="943"/>
                </a:cubicBezTo>
                <a:cubicBezTo>
                  <a:pt x="3562" y="943"/>
                  <a:pt x="3562" y="942"/>
                  <a:pt x="3562" y="941"/>
                </a:cubicBezTo>
                <a:cubicBezTo>
                  <a:pt x="3562" y="941"/>
                  <a:pt x="3561" y="941"/>
                  <a:pt x="3561" y="941"/>
                </a:cubicBezTo>
                <a:close/>
                <a:moveTo>
                  <a:pt x="3627" y="971"/>
                </a:moveTo>
                <a:cubicBezTo>
                  <a:pt x="3626" y="970"/>
                  <a:pt x="3629" y="969"/>
                  <a:pt x="3629" y="969"/>
                </a:cubicBezTo>
                <a:cubicBezTo>
                  <a:pt x="3631" y="968"/>
                  <a:pt x="3628" y="967"/>
                  <a:pt x="3627" y="968"/>
                </a:cubicBezTo>
                <a:cubicBezTo>
                  <a:pt x="3625" y="969"/>
                  <a:pt x="3625" y="970"/>
                  <a:pt x="3624" y="971"/>
                </a:cubicBezTo>
                <a:cubicBezTo>
                  <a:pt x="3623" y="972"/>
                  <a:pt x="3620" y="973"/>
                  <a:pt x="3619" y="974"/>
                </a:cubicBezTo>
                <a:cubicBezTo>
                  <a:pt x="3618" y="975"/>
                  <a:pt x="3620" y="975"/>
                  <a:pt x="3621" y="975"/>
                </a:cubicBezTo>
                <a:cubicBezTo>
                  <a:pt x="3622" y="976"/>
                  <a:pt x="3622" y="975"/>
                  <a:pt x="3622" y="974"/>
                </a:cubicBezTo>
                <a:cubicBezTo>
                  <a:pt x="3623" y="973"/>
                  <a:pt x="3624" y="973"/>
                  <a:pt x="3624" y="973"/>
                </a:cubicBezTo>
                <a:cubicBezTo>
                  <a:pt x="3625" y="974"/>
                  <a:pt x="3625" y="973"/>
                  <a:pt x="3626" y="973"/>
                </a:cubicBezTo>
                <a:cubicBezTo>
                  <a:pt x="3627" y="974"/>
                  <a:pt x="3629" y="973"/>
                  <a:pt x="3630" y="972"/>
                </a:cubicBezTo>
                <a:cubicBezTo>
                  <a:pt x="3630" y="971"/>
                  <a:pt x="3628" y="971"/>
                  <a:pt x="3627" y="971"/>
                </a:cubicBezTo>
                <a:close/>
                <a:moveTo>
                  <a:pt x="3641" y="976"/>
                </a:moveTo>
                <a:cubicBezTo>
                  <a:pt x="3640" y="976"/>
                  <a:pt x="3640" y="975"/>
                  <a:pt x="3639" y="975"/>
                </a:cubicBezTo>
                <a:cubicBezTo>
                  <a:pt x="3639" y="975"/>
                  <a:pt x="3639" y="977"/>
                  <a:pt x="3639" y="977"/>
                </a:cubicBezTo>
                <a:cubicBezTo>
                  <a:pt x="3640" y="977"/>
                  <a:pt x="3641" y="978"/>
                  <a:pt x="3642" y="978"/>
                </a:cubicBezTo>
                <a:cubicBezTo>
                  <a:pt x="3643" y="979"/>
                  <a:pt x="3643" y="978"/>
                  <a:pt x="3642" y="977"/>
                </a:cubicBezTo>
                <a:cubicBezTo>
                  <a:pt x="3642" y="976"/>
                  <a:pt x="3641" y="976"/>
                  <a:pt x="3641" y="976"/>
                </a:cubicBezTo>
                <a:close/>
                <a:moveTo>
                  <a:pt x="3418" y="887"/>
                </a:moveTo>
                <a:cubicBezTo>
                  <a:pt x="3417" y="886"/>
                  <a:pt x="3417" y="886"/>
                  <a:pt x="3417" y="886"/>
                </a:cubicBezTo>
                <a:cubicBezTo>
                  <a:pt x="3416" y="885"/>
                  <a:pt x="3415" y="885"/>
                  <a:pt x="3415" y="884"/>
                </a:cubicBezTo>
                <a:cubicBezTo>
                  <a:pt x="3414" y="882"/>
                  <a:pt x="3414" y="882"/>
                  <a:pt x="3413" y="881"/>
                </a:cubicBezTo>
                <a:cubicBezTo>
                  <a:pt x="3413" y="881"/>
                  <a:pt x="3413" y="880"/>
                  <a:pt x="3412" y="880"/>
                </a:cubicBezTo>
                <a:cubicBezTo>
                  <a:pt x="3412" y="879"/>
                  <a:pt x="3412" y="879"/>
                  <a:pt x="3411" y="879"/>
                </a:cubicBezTo>
                <a:cubicBezTo>
                  <a:pt x="3411" y="878"/>
                  <a:pt x="3411" y="877"/>
                  <a:pt x="3411" y="876"/>
                </a:cubicBezTo>
                <a:cubicBezTo>
                  <a:pt x="3411" y="875"/>
                  <a:pt x="3412" y="875"/>
                  <a:pt x="3411" y="874"/>
                </a:cubicBezTo>
                <a:cubicBezTo>
                  <a:pt x="3411" y="874"/>
                  <a:pt x="3410" y="874"/>
                  <a:pt x="3410" y="874"/>
                </a:cubicBezTo>
                <a:cubicBezTo>
                  <a:pt x="3408" y="875"/>
                  <a:pt x="3406" y="874"/>
                  <a:pt x="3404" y="875"/>
                </a:cubicBezTo>
                <a:cubicBezTo>
                  <a:pt x="3404" y="875"/>
                  <a:pt x="3403" y="875"/>
                  <a:pt x="3403" y="875"/>
                </a:cubicBezTo>
                <a:cubicBezTo>
                  <a:pt x="3403" y="875"/>
                  <a:pt x="3402" y="875"/>
                  <a:pt x="3402" y="875"/>
                </a:cubicBezTo>
                <a:cubicBezTo>
                  <a:pt x="3402" y="876"/>
                  <a:pt x="3404" y="876"/>
                  <a:pt x="3404" y="876"/>
                </a:cubicBezTo>
                <a:cubicBezTo>
                  <a:pt x="3405" y="877"/>
                  <a:pt x="3405" y="877"/>
                  <a:pt x="3405" y="877"/>
                </a:cubicBezTo>
                <a:cubicBezTo>
                  <a:pt x="3405" y="878"/>
                  <a:pt x="3406" y="878"/>
                  <a:pt x="3406" y="878"/>
                </a:cubicBezTo>
                <a:cubicBezTo>
                  <a:pt x="3406" y="879"/>
                  <a:pt x="3407" y="879"/>
                  <a:pt x="3407" y="879"/>
                </a:cubicBezTo>
                <a:cubicBezTo>
                  <a:pt x="3407" y="880"/>
                  <a:pt x="3407" y="880"/>
                  <a:pt x="3407" y="880"/>
                </a:cubicBezTo>
                <a:cubicBezTo>
                  <a:pt x="3408" y="881"/>
                  <a:pt x="3408" y="881"/>
                  <a:pt x="3408" y="881"/>
                </a:cubicBezTo>
                <a:cubicBezTo>
                  <a:pt x="3408" y="882"/>
                  <a:pt x="3408" y="882"/>
                  <a:pt x="3409" y="883"/>
                </a:cubicBezTo>
                <a:cubicBezTo>
                  <a:pt x="3409" y="883"/>
                  <a:pt x="3410" y="883"/>
                  <a:pt x="3410" y="884"/>
                </a:cubicBezTo>
                <a:cubicBezTo>
                  <a:pt x="3411" y="884"/>
                  <a:pt x="3412" y="885"/>
                  <a:pt x="3412" y="886"/>
                </a:cubicBezTo>
                <a:cubicBezTo>
                  <a:pt x="3412" y="886"/>
                  <a:pt x="3413" y="887"/>
                  <a:pt x="3413" y="888"/>
                </a:cubicBezTo>
                <a:cubicBezTo>
                  <a:pt x="3413" y="888"/>
                  <a:pt x="3413" y="888"/>
                  <a:pt x="3414" y="889"/>
                </a:cubicBezTo>
                <a:cubicBezTo>
                  <a:pt x="3414" y="889"/>
                  <a:pt x="3415" y="889"/>
                  <a:pt x="3415" y="889"/>
                </a:cubicBezTo>
                <a:cubicBezTo>
                  <a:pt x="3416" y="889"/>
                  <a:pt x="3417" y="889"/>
                  <a:pt x="3417" y="890"/>
                </a:cubicBezTo>
                <a:cubicBezTo>
                  <a:pt x="3417" y="890"/>
                  <a:pt x="3417" y="891"/>
                  <a:pt x="3418" y="891"/>
                </a:cubicBezTo>
                <a:cubicBezTo>
                  <a:pt x="3418" y="891"/>
                  <a:pt x="3419" y="892"/>
                  <a:pt x="3419" y="891"/>
                </a:cubicBezTo>
                <a:cubicBezTo>
                  <a:pt x="3420" y="891"/>
                  <a:pt x="3419" y="891"/>
                  <a:pt x="3419" y="890"/>
                </a:cubicBezTo>
                <a:cubicBezTo>
                  <a:pt x="3420" y="889"/>
                  <a:pt x="3420" y="889"/>
                  <a:pt x="3419" y="888"/>
                </a:cubicBezTo>
                <a:cubicBezTo>
                  <a:pt x="3418" y="887"/>
                  <a:pt x="3418" y="887"/>
                  <a:pt x="3418" y="887"/>
                </a:cubicBezTo>
                <a:close/>
                <a:moveTo>
                  <a:pt x="3379" y="766"/>
                </a:moveTo>
                <a:cubicBezTo>
                  <a:pt x="3379" y="766"/>
                  <a:pt x="3379" y="765"/>
                  <a:pt x="3379" y="764"/>
                </a:cubicBezTo>
                <a:cubicBezTo>
                  <a:pt x="3379" y="763"/>
                  <a:pt x="3378" y="763"/>
                  <a:pt x="3377" y="764"/>
                </a:cubicBezTo>
                <a:cubicBezTo>
                  <a:pt x="3376" y="764"/>
                  <a:pt x="3376" y="764"/>
                  <a:pt x="3375" y="765"/>
                </a:cubicBezTo>
                <a:cubicBezTo>
                  <a:pt x="3375" y="765"/>
                  <a:pt x="3374" y="765"/>
                  <a:pt x="3374" y="766"/>
                </a:cubicBezTo>
                <a:cubicBezTo>
                  <a:pt x="3372" y="766"/>
                  <a:pt x="3371" y="767"/>
                  <a:pt x="3370" y="768"/>
                </a:cubicBezTo>
                <a:cubicBezTo>
                  <a:pt x="3369" y="768"/>
                  <a:pt x="3368" y="768"/>
                  <a:pt x="3367" y="768"/>
                </a:cubicBezTo>
                <a:cubicBezTo>
                  <a:pt x="3366" y="769"/>
                  <a:pt x="3366" y="769"/>
                  <a:pt x="3365" y="769"/>
                </a:cubicBezTo>
                <a:cubicBezTo>
                  <a:pt x="3364" y="769"/>
                  <a:pt x="3363" y="769"/>
                  <a:pt x="3363" y="769"/>
                </a:cubicBezTo>
                <a:cubicBezTo>
                  <a:pt x="3362" y="769"/>
                  <a:pt x="3361" y="770"/>
                  <a:pt x="3362" y="770"/>
                </a:cubicBezTo>
                <a:cubicBezTo>
                  <a:pt x="3363" y="771"/>
                  <a:pt x="3364" y="771"/>
                  <a:pt x="3363" y="772"/>
                </a:cubicBezTo>
                <a:cubicBezTo>
                  <a:pt x="3362" y="773"/>
                  <a:pt x="3361" y="774"/>
                  <a:pt x="3361" y="776"/>
                </a:cubicBezTo>
                <a:cubicBezTo>
                  <a:pt x="3360" y="778"/>
                  <a:pt x="3359" y="781"/>
                  <a:pt x="3356" y="782"/>
                </a:cubicBezTo>
                <a:cubicBezTo>
                  <a:pt x="3356" y="782"/>
                  <a:pt x="3355" y="783"/>
                  <a:pt x="3355" y="783"/>
                </a:cubicBezTo>
                <a:cubicBezTo>
                  <a:pt x="3355" y="784"/>
                  <a:pt x="3355" y="784"/>
                  <a:pt x="3356" y="784"/>
                </a:cubicBezTo>
                <a:cubicBezTo>
                  <a:pt x="3356" y="785"/>
                  <a:pt x="3355" y="787"/>
                  <a:pt x="3356" y="786"/>
                </a:cubicBezTo>
                <a:cubicBezTo>
                  <a:pt x="3357" y="786"/>
                  <a:pt x="3357" y="785"/>
                  <a:pt x="3358" y="784"/>
                </a:cubicBezTo>
                <a:cubicBezTo>
                  <a:pt x="3359" y="784"/>
                  <a:pt x="3359" y="784"/>
                  <a:pt x="3359" y="784"/>
                </a:cubicBezTo>
                <a:cubicBezTo>
                  <a:pt x="3360" y="784"/>
                  <a:pt x="3361" y="783"/>
                  <a:pt x="3361" y="783"/>
                </a:cubicBezTo>
                <a:cubicBezTo>
                  <a:pt x="3362" y="783"/>
                  <a:pt x="3363" y="782"/>
                  <a:pt x="3364" y="782"/>
                </a:cubicBezTo>
                <a:cubicBezTo>
                  <a:pt x="3365" y="781"/>
                  <a:pt x="3367" y="781"/>
                  <a:pt x="3368" y="780"/>
                </a:cubicBezTo>
                <a:cubicBezTo>
                  <a:pt x="3371" y="779"/>
                  <a:pt x="3373" y="776"/>
                  <a:pt x="3376" y="775"/>
                </a:cubicBezTo>
                <a:cubicBezTo>
                  <a:pt x="3377" y="775"/>
                  <a:pt x="3379" y="775"/>
                  <a:pt x="3380" y="774"/>
                </a:cubicBezTo>
                <a:cubicBezTo>
                  <a:pt x="3381" y="773"/>
                  <a:pt x="3381" y="771"/>
                  <a:pt x="3381" y="770"/>
                </a:cubicBezTo>
                <a:cubicBezTo>
                  <a:pt x="3381" y="768"/>
                  <a:pt x="3379" y="767"/>
                  <a:pt x="3379" y="766"/>
                </a:cubicBezTo>
                <a:close/>
                <a:moveTo>
                  <a:pt x="3551" y="940"/>
                </a:moveTo>
                <a:cubicBezTo>
                  <a:pt x="3552" y="940"/>
                  <a:pt x="3553" y="940"/>
                  <a:pt x="3553" y="940"/>
                </a:cubicBezTo>
                <a:cubicBezTo>
                  <a:pt x="3553" y="941"/>
                  <a:pt x="3554" y="941"/>
                  <a:pt x="3554" y="939"/>
                </a:cubicBezTo>
                <a:cubicBezTo>
                  <a:pt x="3553" y="938"/>
                  <a:pt x="3553" y="938"/>
                  <a:pt x="3552" y="938"/>
                </a:cubicBezTo>
                <a:cubicBezTo>
                  <a:pt x="3552" y="937"/>
                  <a:pt x="3551" y="937"/>
                  <a:pt x="3550" y="937"/>
                </a:cubicBezTo>
                <a:cubicBezTo>
                  <a:pt x="3548" y="937"/>
                  <a:pt x="3549" y="936"/>
                  <a:pt x="3549" y="935"/>
                </a:cubicBezTo>
                <a:cubicBezTo>
                  <a:pt x="3548" y="935"/>
                  <a:pt x="3549" y="934"/>
                  <a:pt x="3549" y="934"/>
                </a:cubicBezTo>
                <a:cubicBezTo>
                  <a:pt x="3549" y="934"/>
                  <a:pt x="3548" y="933"/>
                  <a:pt x="3547" y="934"/>
                </a:cubicBezTo>
                <a:cubicBezTo>
                  <a:pt x="3546" y="934"/>
                  <a:pt x="3545" y="934"/>
                  <a:pt x="3545" y="934"/>
                </a:cubicBezTo>
                <a:cubicBezTo>
                  <a:pt x="3544" y="934"/>
                  <a:pt x="3543" y="934"/>
                  <a:pt x="3542" y="933"/>
                </a:cubicBezTo>
                <a:cubicBezTo>
                  <a:pt x="3541" y="932"/>
                  <a:pt x="3538" y="933"/>
                  <a:pt x="3536" y="933"/>
                </a:cubicBezTo>
                <a:cubicBezTo>
                  <a:pt x="3534" y="934"/>
                  <a:pt x="3535" y="935"/>
                  <a:pt x="3536" y="935"/>
                </a:cubicBezTo>
                <a:cubicBezTo>
                  <a:pt x="3536" y="936"/>
                  <a:pt x="3537" y="935"/>
                  <a:pt x="3538" y="935"/>
                </a:cubicBezTo>
                <a:cubicBezTo>
                  <a:pt x="3539" y="935"/>
                  <a:pt x="3538" y="936"/>
                  <a:pt x="3538" y="936"/>
                </a:cubicBezTo>
                <a:cubicBezTo>
                  <a:pt x="3538" y="937"/>
                  <a:pt x="3539" y="937"/>
                  <a:pt x="3540" y="937"/>
                </a:cubicBezTo>
                <a:cubicBezTo>
                  <a:pt x="3541" y="937"/>
                  <a:pt x="3540" y="938"/>
                  <a:pt x="3540" y="939"/>
                </a:cubicBezTo>
                <a:cubicBezTo>
                  <a:pt x="3540" y="939"/>
                  <a:pt x="3540" y="939"/>
                  <a:pt x="3541" y="939"/>
                </a:cubicBezTo>
                <a:cubicBezTo>
                  <a:pt x="3542" y="939"/>
                  <a:pt x="3543" y="940"/>
                  <a:pt x="3543" y="940"/>
                </a:cubicBezTo>
                <a:cubicBezTo>
                  <a:pt x="3543" y="941"/>
                  <a:pt x="3544" y="940"/>
                  <a:pt x="3545" y="940"/>
                </a:cubicBezTo>
                <a:cubicBezTo>
                  <a:pt x="3545" y="939"/>
                  <a:pt x="3546" y="939"/>
                  <a:pt x="3547" y="940"/>
                </a:cubicBezTo>
                <a:cubicBezTo>
                  <a:pt x="3548" y="941"/>
                  <a:pt x="3548" y="940"/>
                  <a:pt x="3549" y="939"/>
                </a:cubicBezTo>
                <a:cubicBezTo>
                  <a:pt x="3549" y="939"/>
                  <a:pt x="3551" y="940"/>
                  <a:pt x="3551" y="940"/>
                </a:cubicBezTo>
                <a:close/>
                <a:moveTo>
                  <a:pt x="3555" y="949"/>
                </a:moveTo>
                <a:cubicBezTo>
                  <a:pt x="3555" y="949"/>
                  <a:pt x="3554" y="950"/>
                  <a:pt x="3553" y="951"/>
                </a:cubicBezTo>
                <a:cubicBezTo>
                  <a:pt x="3552" y="951"/>
                  <a:pt x="3551" y="950"/>
                  <a:pt x="3550" y="950"/>
                </a:cubicBezTo>
                <a:cubicBezTo>
                  <a:pt x="3549" y="950"/>
                  <a:pt x="3549" y="951"/>
                  <a:pt x="3549" y="951"/>
                </a:cubicBezTo>
                <a:cubicBezTo>
                  <a:pt x="3549" y="952"/>
                  <a:pt x="3550" y="952"/>
                  <a:pt x="3552" y="952"/>
                </a:cubicBezTo>
                <a:cubicBezTo>
                  <a:pt x="3553" y="953"/>
                  <a:pt x="3553" y="953"/>
                  <a:pt x="3553" y="954"/>
                </a:cubicBezTo>
                <a:cubicBezTo>
                  <a:pt x="3554" y="955"/>
                  <a:pt x="3554" y="954"/>
                  <a:pt x="3555" y="954"/>
                </a:cubicBezTo>
                <a:cubicBezTo>
                  <a:pt x="3556" y="953"/>
                  <a:pt x="3556" y="953"/>
                  <a:pt x="3556" y="952"/>
                </a:cubicBezTo>
                <a:cubicBezTo>
                  <a:pt x="3556" y="952"/>
                  <a:pt x="3556" y="951"/>
                  <a:pt x="3557" y="951"/>
                </a:cubicBezTo>
                <a:cubicBezTo>
                  <a:pt x="3558" y="950"/>
                  <a:pt x="3558" y="949"/>
                  <a:pt x="3557" y="949"/>
                </a:cubicBezTo>
                <a:cubicBezTo>
                  <a:pt x="3556" y="948"/>
                  <a:pt x="3555" y="949"/>
                  <a:pt x="3555" y="949"/>
                </a:cubicBezTo>
                <a:close/>
                <a:moveTo>
                  <a:pt x="3701" y="984"/>
                </a:moveTo>
                <a:cubicBezTo>
                  <a:pt x="3699" y="984"/>
                  <a:pt x="3700" y="985"/>
                  <a:pt x="3700" y="985"/>
                </a:cubicBezTo>
                <a:cubicBezTo>
                  <a:pt x="3701" y="986"/>
                  <a:pt x="3702" y="986"/>
                  <a:pt x="3703" y="985"/>
                </a:cubicBezTo>
                <a:cubicBezTo>
                  <a:pt x="3703" y="984"/>
                  <a:pt x="3701" y="984"/>
                  <a:pt x="3701" y="984"/>
                </a:cubicBezTo>
                <a:close/>
                <a:moveTo>
                  <a:pt x="3697" y="986"/>
                </a:moveTo>
                <a:cubicBezTo>
                  <a:pt x="3695" y="986"/>
                  <a:pt x="3696" y="987"/>
                  <a:pt x="3697" y="987"/>
                </a:cubicBezTo>
                <a:cubicBezTo>
                  <a:pt x="3698" y="987"/>
                  <a:pt x="3698" y="987"/>
                  <a:pt x="3698" y="987"/>
                </a:cubicBezTo>
                <a:cubicBezTo>
                  <a:pt x="3698" y="986"/>
                  <a:pt x="3697" y="986"/>
                  <a:pt x="3697" y="986"/>
                </a:cubicBezTo>
                <a:close/>
                <a:moveTo>
                  <a:pt x="3720" y="978"/>
                </a:moveTo>
                <a:cubicBezTo>
                  <a:pt x="3722" y="978"/>
                  <a:pt x="3719" y="978"/>
                  <a:pt x="3718" y="978"/>
                </a:cubicBezTo>
                <a:cubicBezTo>
                  <a:pt x="3716" y="977"/>
                  <a:pt x="3716" y="976"/>
                  <a:pt x="3716" y="976"/>
                </a:cubicBezTo>
                <a:cubicBezTo>
                  <a:pt x="3716" y="976"/>
                  <a:pt x="3716" y="975"/>
                  <a:pt x="3715" y="975"/>
                </a:cubicBezTo>
                <a:cubicBezTo>
                  <a:pt x="3714" y="976"/>
                  <a:pt x="3713" y="975"/>
                  <a:pt x="3712" y="975"/>
                </a:cubicBezTo>
                <a:cubicBezTo>
                  <a:pt x="3711" y="975"/>
                  <a:pt x="3710" y="976"/>
                  <a:pt x="3710" y="977"/>
                </a:cubicBezTo>
                <a:cubicBezTo>
                  <a:pt x="3710" y="978"/>
                  <a:pt x="3712" y="977"/>
                  <a:pt x="3712" y="978"/>
                </a:cubicBezTo>
                <a:cubicBezTo>
                  <a:pt x="3712" y="980"/>
                  <a:pt x="3713" y="980"/>
                  <a:pt x="3714" y="980"/>
                </a:cubicBezTo>
                <a:cubicBezTo>
                  <a:pt x="3716" y="980"/>
                  <a:pt x="3715" y="980"/>
                  <a:pt x="3715" y="981"/>
                </a:cubicBezTo>
                <a:cubicBezTo>
                  <a:pt x="3715" y="982"/>
                  <a:pt x="3713" y="981"/>
                  <a:pt x="3712" y="982"/>
                </a:cubicBezTo>
                <a:cubicBezTo>
                  <a:pt x="3711" y="982"/>
                  <a:pt x="3711" y="983"/>
                  <a:pt x="3711" y="983"/>
                </a:cubicBezTo>
                <a:cubicBezTo>
                  <a:pt x="3712" y="983"/>
                  <a:pt x="3713" y="983"/>
                  <a:pt x="3714" y="984"/>
                </a:cubicBezTo>
                <a:cubicBezTo>
                  <a:pt x="3714" y="985"/>
                  <a:pt x="3715" y="985"/>
                  <a:pt x="3715" y="984"/>
                </a:cubicBezTo>
                <a:cubicBezTo>
                  <a:pt x="3715" y="984"/>
                  <a:pt x="3715" y="983"/>
                  <a:pt x="3717" y="982"/>
                </a:cubicBezTo>
                <a:cubicBezTo>
                  <a:pt x="3719" y="982"/>
                  <a:pt x="3717" y="981"/>
                  <a:pt x="3718" y="980"/>
                </a:cubicBezTo>
                <a:cubicBezTo>
                  <a:pt x="3718" y="979"/>
                  <a:pt x="3719" y="979"/>
                  <a:pt x="3720" y="978"/>
                </a:cubicBezTo>
                <a:close/>
                <a:moveTo>
                  <a:pt x="3699" y="977"/>
                </a:moveTo>
                <a:cubicBezTo>
                  <a:pt x="3697" y="977"/>
                  <a:pt x="3697" y="977"/>
                  <a:pt x="3697" y="978"/>
                </a:cubicBezTo>
                <a:cubicBezTo>
                  <a:pt x="3697" y="978"/>
                  <a:pt x="3696" y="979"/>
                  <a:pt x="3697" y="979"/>
                </a:cubicBezTo>
                <a:cubicBezTo>
                  <a:pt x="3697" y="980"/>
                  <a:pt x="3698" y="982"/>
                  <a:pt x="3699" y="981"/>
                </a:cubicBezTo>
                <a:cubicBezTo>
                  <a:pt x="3699" y="980"/>
                  <a:pt x="3698" y="980"/>
                  <a:pt x="3699" y="979"/>
                </a:cubicBezTo>
                <a:cubicBezTo>
                  <a:pt x="3700" y="978"/>
                  <a:pt x="3700" y="977"/>
                  <a:pt x="3699" y="977"/>
                </a:cubicBezTo>
                <a:close/>
                <a:moveTo>
                  <a:pt x="3707" y="988"/>
                </a:moveTo>
                <a:cubicBezTo>
                  <a:pt x="3707" y="988"/>
                  <a:pt x="3706" y="989"/>
                  <a:pt x="3707" y="989"/>
                </a:cubicBezTo>
                <a:cubicBezTo>
                  <a:pt x="3707" y="990"/>
                  <a:pt x="3708" y="989"/>
                  <a:pt x="3708" y="989"/>
                </a:cubicBezTo>
                <a:cubicBezTo>
                  <a:pt x="3709" y="988"/>
                  <a:pt x="3708" y="987"/>
                  <a:pt x="3707" y="988"/>
                </a:cubicBezTo>
                <a:close/>
                <a:moveTo>
                  <a:pt x="3647" y="972"/>
                </a:moveTo>
                <a:cubicBezTo>
                  <a:pt x="3645" y="972"/>
                  <a:pt x="3645" y="971"/>
                  <a:pt x="3644" y="972"/>
                </a:cubicBezTo>
                <a:cubicBezTo>
                  <a:pt x="3644" y="972"/>
                  <a:pt x="3643" y="973"/>
                  <a:pt x="3644" y="974"/>
                </a:cubicBezTo>
                <a:cubicBezTo>
                  <a:pt x="3644" y="974"/>
                  <a:pt x="3645" y="975"/>
                  <a:pt x="3645" y="975"/>
                </a:cubicBezTo>
                <a:cubicBezTo>
                  <a:pt x="3646" y="974"/>
                  <a:pt x="3646" y="974"/>
                  <a:pt x="3647" y="973"/>
                </a:cubicBezTo>
                <a:cubicBezTo>
                  <a:pt x="3648" y="973"/>
                  <a:pt x="3648" y="972"/>
                  <a:pt x="3647" y="972"/>
                </a:cubicBezTo>
                <a:close/>
                <a:moveTo>
                  <a:pt x="3669" y="972"/>
                </a:moveTo>
                <a:cubicBezTo>
                  <a:pt x="3669" y="972"/>
                  <a:pt x="3668" y="972"/>
                  <a:pt x="3668" y="972"/>
                </a:cubicBezTo>
                <a:cubicBezTo>
                  <a:pt x="3668" y="971"/>
                  <a:pt x="3666" y="973"/>
                  <a:pt x="3665" y="973"/>
                </a:cubicBezTo>
                <a:cubicBezTo>
                  <a:pt x="3665" y="974"/>
                  <a:pt x="3664" y="975"/>
                  <a:pt x="3665" y="975"/>
                </a:cubicBezTo>
                <a:cubicBezTo>
                  <a:pt x="3666" y="976"/>
                  <a:pt x="3666" y="976"/>
                  <a:pt x="3668" y="976"/>
                </a:cubicBezTo>
                <a:cubicBezTo>
                  <a:pt x="3670" y="976"/>
                  <a:pt x="3669" y="975"/>
                  <a:pt x="3670" y="976"/>
                </a:cubicBezTo>
                <a:cubicBezTo>
                  <a:pt x="3671" y="976"/>
                  <a:pt x="3671" y="975"/>
                  <a:pt x="3671" y="974"/>
                </a:cubicBezTo>
                <a:cubicBezTo>
                  <a:pt x="3671" y="973"/>
                  <a:pt x="3670" y="973"/>
                  <a:pt x="3669" y="972"/>
                </a:cubicBezTo>
                <a:close/>
                <a:moveTo>
                  <a:pt x="3661" y="989"/>
                </a:moveTo>
                <a:cubicBezTo>
                  <a:pt x="3661" y="989"/>
                  <a:pt x="3660" y="989"/>
                  <a:pt x="3659" y="989"/>
                </a:cubicBezTo>
                <a:cubicBezTo>
                  <a:pt x="3658" y="989"/>
                  <a:pt x="3657" y="989"/>
                  <a:pt x="3657" y="988"/>
                </a:cubicBezTo>
                <a:cubicBezTo>
                  <a:pt x="3657" y="987"/>
                  <a:pt x="3655" y="987"/>
                  <a:pt x="3655" y="986"/>
                </a:cubicBezTo>
                <a:cubicBezTo>
                  <a:pt x="3654" y="984"/>
                  <a:pt x="3653" y="983"/>
                  <a:pt x="3653" y="983"/>
                </a:cubicBezTo>
                <a:cubicBezTo>
                  <a:pt x="3652" y="983"/>
                  <a:pt x="3651" y="982"/>
                  <a:pt x="3650" y="982"/>
                </a:cubicBezTo>
                <a:cubicBezTo>
                  <a:pt x="3649" y="982"/>
                  <a:pt x="3648" y="982"/>
                  <a:pt x="3648" y="981"/>
                </a:cubicBezTo>
                <a:cubicBezTo>
                  <a:pt x="3648" y="981"/>
                  <a:pt x="3647" y="981"/>
                  <a:pt x="3647" y="982"/>
                </a:cubicBezTo>
                <a:cubicBezTo>
                  <a:pt x="3647" y="983"/>
                  <a:pt x="3648" y="983"/>
                  <a:pt x="3650" y="984"/>
                </a:cubicBezTo>
                <a:cubicBezTo>
                  <a:pt x="3651" y="984"/>
                  <a:pt x="3652" y="985"/>
                  <a:pt x="3653" y="986"/>
                </a:cubicBezTo>
                <a:cubicBezTo>
                  <a:pt x="3654" y="987"/>
                  <a:pt x="3654" y="988"/>
                  <a:pt x="3655" y="988"/>
                </a:cubicBezTo>
                <a:cubicBezTo>
                  <a:pt x="3656" y="989"/>
                  <a:pt x="3656" y="990"/>
                  <a:pt x="3656" y="991"/>
                </a:cubicBezTo>
                <a:cubicBezTo>
                  <a:pt x="3656" y="993"/>
                  <a:pt x="3657" y="992"/>
                  <a:pt x="3657" y="991"/>
                </a:cubicBezTo>
                <a:cubicBezTo>
                  <a:pt x="3657" y="991"/>
                  <a:pt x="3658" y="991"/>
                  <a:pt x="3659" y="991"/>
                </a:cubicBezTo>
                <a:cubicBezTo>
                  <a:pt x="3660" y="992"/>
                  <a:pt x="3661" y="991"/>
                  <a:pt x="3662" y="991"/>
                </a:cubicBezTo>
                <a:cubicBezTo>
                  <a:pt x="3663" y="990"/>
                  <a:pt x="3662" y="990"/>
                  <a:pt x="3661" y="989"/>
                </a:cubicBezTo>
                <a:close/>
                <a:moveTo>
                  <a:pt x="3695" y="990"/>
                </a:moveTo>
                <a:cubicBezTo>
                  <a:pt x="3695" y="990"/>
                  <a:pt x="3694" y="989"/>
                  <a:pt x="3693" y="990"/>
                </a:cubicBezTo>
                <a:cubicBezTo>
                  <a:pt x="3692" y="991"/>
                  <a:pt x="3693" y="992"/>
                  <a:pt x="3693" y="993"/>
                </a:cubicBezTo>
                <a:cubicBezTo>
                  <a:pt x="3692" y="994"/>
                  <a:pt x="3693" y="994"/>
                  <a:pt x="3694" y="993"/>
                </a:cubicBezTo>
                <a:cubicBezTo>
                  <a:pt x="3695" y="993"/>
                  <a:pt x="3695" y="993"/>
                  <a:pt x="3695" y="992"/>
                </a:cubicBezTo>
                <a:cubicBezTo>
                  <a:pt x="3694" y="991"/>
                  <a:pt x="3695" y="990"/>
                  <a:pt x="3695" y="990"/>
                </a:cubicBezTo>
                <a:close/>
                <a:moveTo>
                  <a:pt x="3690" y="994"/>
                </a:moveTo>
                <a:cubicBezTo>
                  <a:pt x="3690" y="994"/>
                  <a:pt x="3689" y="995"/>
                  <a:pt x="3689" y="995"/>
                </a:cubicBezTo>
                <a:cubicBezTo>
                  <a:pt x="3689" y="996"/>
                  <a:pt x="3690" y="996"/>
                  <a:pt x="3691" y="995"/>
                </a:cubicBezTo>
                <a:cubicBezTo>
                  <a:pt x="3691" y="994"/>
                  <a:pt x="3692" y="994"/>
                  <a:pt x="3691" y="993"/>
                </a:cubicBezTo>
                <a:cubicBezTo>
                  <a:pt x="3691" y="993"/>
                  <a:pt x="3690" y="993"/>
                  <a:pt x="3690" y="99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latinLnBrk="1"/>
            <a:endParaRPr lang="ko-KR">
              <a:solidFill>
                <a:schemeClr val="lt1"/>
              </a:solidFill>
              <a:latin typeface="맑은 고딕" panose="020B0503020000020004" pitchFamily="50" charset="-127"/>
              <a:ea typeface="맑은 고딕" panose="020B0503020000020004" pitchFamily="50" charset="-127"/>
            </a:endParaRPr>
          </a:p>
        </p:txBody>
      </p:sp>
      <p:sp>
        <p:nvSpPr>
          <p:cNvPr id="3" name="Title 2">
            <a:extLst>
              <a:ext uri="{FF2B5EF4-FFF2-40B4-BE49-F238E27FC236}">
                <a16:creationId xmlns:a16="http://schemas.microsoft.com/office/drawing/2014/main" id="{C016B144-F25F-4FB0-9D3A-80E11FE1E104}"/>
              </a:ext>
            </a:extLst>
          </p:cNvPr>
          <p:cNvSpPr>
            <a:spLocks noGrp="1"/>
          </p:cNvSpPr>
          <p:nvPr>
            <p:ph type="title"/>
          </p:nvPr>
        </p:nvSpPr>
        <p:spPr>
          <a:xfrm>
            <a:off x="628650" y="2570998"/>
            <a:ext cx="7886700" cy="1325563"/>
          </a:xfrm>
        </p:spPr>
        <p:txBody>
          <a:bodyPr>
            <a:normAutofit/>
          </a:bodyPr>
          <a:lstStyle>
            <a:lvl1pPr algn="ctr">
              <a:defRPr sz="4000">
                <a:latin typeface="Franklin Gothic Demi" panose="020B0703020102020204" pitchFamily="34" charset="0"/>
              </a:defRPr>
            </a:lvl1pPr>
          </a:lstStyle>
          <a:p>
            <a:r>
              <a:rPr lang="en-US" dirty="0"/>
              <a:t>Click to edit Master title style</a:t>
            </a:r>
          </a:p>
        </p:txBody>
      </p:sp>
    </p:spTree>
    <p:extLst>
      <p:ext uri="{BB962C8B-B14F-4D97-AF65-F5344CB8AC3E}">
        <p14:creationId xmlns:p14="http://schemas.microsoft.com/office/powerpoint/2010/main" val="2227362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제목 슬라이드">
    <p:spTree>
      <p:nvGrpSpPr>
        <p:cNvPr id="1" name=""/>
        <p:cNvGrpSpPr/>
        <p:nvPr/>
      </p:nvGrpSpPr>
      <p:grpSpPr>
        <a:xfrm>
          <a:off x="0" y="0"/>
          <a:ext cx="0" cy="0"/>
          <a:chOff x="0" y="0"/>
          <a:chExt cx="0" cy="0"/>
        </a:xfrm>
      </p:grpSpPr>
      <p:sp>
        <p:nvSpPr>
          <p:cNvPr id="13" name="자유형 12"/>
          <p:cNvSpPr>
            <a:spLocks noEditPoints="1"/>
          </p:cNvSpPr>
          <p:nvPr userDrawn="1"/>
        </p:nvSpPr>
        <p:spPr bwMode="auto">
          <a:xfrm>
            <a:off x="-2382" y="12700"/>
            <a:ext cx="9146382" cy="6845300"/>
          </a:xfrm>
          <a:custGeom>
            <a:avLst/>
            <a:gdLst>
              <a:gd name="T0" fmla="*/ 2528 w 3842"/>
              <a:gd name="T1" fmla="*/ 2084 h 2164"/>
              <a:gd name="T2" fmla="*/ 2619 w 3842"/>
              <a:gd name="T3" fmla="*/ 1953 h 2164"/>
              <a:gd name="T4" fmla="*/ 2540 w 3842"/>
              <a:gd name="T5" fmla="*/ 1830 h 2164"/>
              <a:gd name="T6" fmla="*/ 2558 w 3842"/>
              <a:gd name="T7" fmla="*/ 1824 h 2164"/>
              <a:gd name="T8" fmla="*/ 2599 w 3842"/>
              <a:gd name="T9" fmla="*/ 1886 h 2164"/>
              <a:gd name="T10" fmla="*/ 534 w 3842"/>
              <a:gd name="T11" fmla="*/ 34 h 2164"/>
              <a:gd name="T12" fmla="*/ 1063 w 3842"/>
              <a:gd name="T13" fmla="*/ 16 h 2164"/>
              <a:gd name="T14" fmla="*/ 418 w 3842"/>
              <a:gd name="T15" fmla="*/ 91 h 2164"/>
              <a:gd name="T16" fmla="*/ 441 w 3842"/>
              <a:gd name="T17" fmla="*/ 47 h 2164"/>
              <a:gd name="T18" fmla="*/ 2955 w 3842"/>
              <a:gd name="T19" fmla="*/ 197 h 2164"/>
              <a:gd name="T20" fmla="*/ 2102 w 3842"/>
              <a:gd name="T21" fmla="*/ 39 h 2164"/>
              <a:gd name="T22" fmla="*/ 1208 w 3842"/>
              <a:gd name="T23" fmla="*/ 395 h 2164"/>
              <a:gd name="T24" fmla="*/ 1335 w 3842"/>
              <a:gd name="T25" fmla="*/ 191 h 2164"/>
              <a:gd name="T26" fmla="*/ 1512 w 3842"/>
              <a:gd name="T27" fmla="*/ 309 h 2164"/>
              <a:gd name="T28" fmla="*/ 2495 w 3842"/>
              <a:gd name="T29" fmla="*/ 1883 h 2164"/>
              <a:gd name="T30" fmla="*/ 2402 w 3842"/>
              <a:gd name="T31" fmla="*/ 1994 h 2164"/>
              <a:gd name="T32" fmla="*/ 2122 w 3842"/>
              <a:gd name="T33" fmla="*/ 2051 h 2164"/>
              <a:gd name="T34" fmla="*/ 52 w 3842"/>
              <a:gd name="T35" fmla="*/ 888 h 2164"/>
              <a:gd name="T36" fmla="*/ 84 w 3842"/>
              <a:gd name="T37" fmla="*/ 841 h 2164"/>
              <a:gd name="T38" fmla="*/ 12 w 3842"/>
              <a:gd name="T39" fmla="*/ 865 h 2164"/>
              <a:gd name="T40" fmla="*/ 435 w 3842"/>
              <a:gd name="T41" fmla="*/ 1316 h 2164"/>
              <a:gd name="T42" fmla="*/ 506 w 3842"/>
              <a:gd name="T43" fmla="*/ 811 h 2164"/>
              <a:gd name="T44" fmla="*/ 453 w 3842"/>
              <a:gd name="T45" fmla="*/ 1187 h 2164"/>
              <a:gd name="T46" fmla="*/ 2961 w 3842"/>
              <a:gd name="T47" fmla="*/ 1204 h 2164"/>
              <a:gd name="T48" fmla="*/ 2942 w 3842"/>
              <a:gd name="T49" fmla="*/ 903 h 2164"/>
              <a:gd name="T50" fmla="*/ 2924 w 3842"/>
              <a:gd name="T51" fmla="*/ 1291 h 2164"/>
              <a:gd name="T52" fmla="*/ 2703 w 3842"/>
              <a:gd name="T53" fmla="*/ 1452 h 2164"/>
              <a:gd name="T54" fmla="*/ 3737 w 3842"/>
              <a:gd name="T55" fmla="*/ 481 h 2164"/>
              <a:gd name="T56" fmla="*/ 2969 w 3842"/>
              <a:gd name="T57" fmla="*/ 323 h 2164"/>
              <a:gd name="T58" fmla="*/ 2435 w 3842"/>
              <a:gd name="T59" fmla="*/ 286 h 2164"/>
              <a:gd name="T60" fmla="*/ 2096 w 3842"/>
              <a:gd name="T61" fmla="*/ 183 h 2164"/>
              <a:gd name="T62" fmla="*/ 1622 w 3842"/>
              <a:gd name="T63" fmla="*/ 348 h 2164"/>
              <a:gd name="T64" fmla="*/ 1457 w 3842"/>
              <a:gd name="T65" fmla="*/ 390 h 2164"/>
              <a:gd name="T66" fmla="*/ 995 w 3842"/>
              <a:gd name="T67" fmla="*/ 551 h 2164"/>
              <a:gd name="T68" fmla="*/ 721 w 3842"/>
              <a:gd name="T69" fmla="*/ 429 h 2164"/>
              <a:gd name="T70" fmla="*/ 510 w 3842"/>
              <a:gd name="T71" fmla="*/ 438 h 2164"/>
              <a:gd name="T72" fmla="*/ 364 w 3842"/>
              <a:gd name="T73" fmla="*/ 600 h 2164"/>
              <a:gd name="T74" fmla="*/ 245 w 3842"/>
              <a:gd name="T75" fmla="*/ 751 h 2164"/>
              <a:gd name="T76" fmla="*/ 479 w 3842"/>
              <a:gd name="T77" fmla="*/ 667 h 2164"/>
              <a:gd name="T78" fmla="*/ 616 w 3842"/>
              <a:gd name="T79" fmla="*/ 789 h 2164"/>
              <a:gd name="T80" fmla="*/ 295 w 3842"/>
              <a:gd name="T81" fmla="*/ 868 h 2164"/>
              <a:gd name="T82" fmla="*/ 73 w 3842"/>
              <a:gd name="T83" fmla="*/ 1180 h 2164"/>
              <a:gd name="T84" fmla="*/ 442 w 3842"/>
              <a:gd name="T85" fmla="*/ 1213 h 2164"/>
              <a:gd name="T86" fmla="*/ 603 w 3842"/>
              <a:gd name="T87" fmla="*/ 1309 h 2164"/>
              <a:gd name="T88" fmla="*/ 700 w 3842"/>
              <a:gd name="T89" fmla="*/ 1335 h 2164"/>
              <a:gd name="T90" fmla="*/ 159 w 3842"/>
              <a:gd name="T91" fmla="*/ 1972 h 2164"/>
              <a:gd name="T92" fmla="*/ 908 w 3842"/>
              <a:gd name="T93" fmla="*/ 1771 h 2164"/>
              <a:gd name="T94" fmla="*/ 1247 w 3842"/>
              <a:gd name="T95" fmla="*/ 1561 h 2164"/>
              <a:gd name="T96" fmla="*/ 1468 w 3842"/>
              <a:gd name="T97" fmla="*/ 1612 h 2164"/>
              <a:gd name="T98" fmla="*/ 1870 w 3842"/>
              <a:gd name="T99" fmla="*/ 1656 h 2164"/>
              <a:gd name="T100" fmla="*/ 2075 w 3842"/>
              <a:gd name="T101" fmla="*/ 1936 h 2164"/>
              <a:gd name="T102" fmla="*/ 2283 w 3842"/>
              <a:gd name="T103" fmla="*/ 1796 h 2164"/>
              <a:gd name="T104" fmla="*/ 2512 w 3842"/>
              <a:gd name="T105" fmla="*/ 1539 h 2164"/>
              <a:gd name="T106" fmla="*/ 2607 w 3842"/>
              <a:gd name="T107" fmla="*/ 1312 h 2164"/>
              <a:gd name="T108" fmla="*/ 2904 w 3842"/>
              <a:gd name="T109" fmla="*/ 1004 h 2164"/>
              <a:gd name="T110" fmla="*/ 3290 w 3842"/>
              <a:gd name="T111" fmla="*/ 695 h 2164"/>
              <a:gd name="T112" fmla="*/ 3427 w 3842"/>
              <a:gd name="T113" fmla="*/ 731 h 2164"/>
              <a:gd name="T114" fmla="*/ 3832 w 3842"/>
              <a:gd name="T115" fmla="*/ 573 h 2164"/>
              <a:gd name="T116" fmla="*/ 818 w 3842"/>
              <a:gd name="T117" fmla="*/ 668 h 2164"/>
              <a:gd name="T118" fmla="*/ 776 w 3842"/>
              <a:gd name="T119" fmla="*/ 1102 h 2164"/>
              <a:gd name="T120" fmla="*/ 1104 w 3842"/>
              <a:gd name="T121" fmla="*/ 1280 h 2164"/>
              <a:gd name="T122" fmla="*/ 1310 w 3842"/>
              <a:gd name="T123" fmla="*/ 1119 h 2164"/>
              <a:gd name="T124" fmla="*/ 3790 w 3842"/>
              <a:gd name="T125" fmla="*/ 961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42" h="2164">
                <a:moveTo>
                  <a:pt x="2528" y="1974"/>
                </a:moveTo>
                <a:cubicBezTo>
                  <a:pt x="2527" y="1974"/>
                  <a:pt x="2526" y="1974"/>
                  <a:pt x="2525" y="1974"/>
                </a:cubicBezTo>
                <a:cubicBezTo>
                  <a:pt x="2524" y="1974"/>
                  <a:pt x="2524" y="1974"/>
                  <a:pt x="2524" y="1973"/>
                </a:cubicBezTo>
                <a:cubicBezTo>
                  <a:pt x="2523" y="1972"/>
                  <a:pt x="2522" y="1972"/>
                  <a:pt x="2522" y="1972"/>
                </a:cubicBezTo>
                <a:cubicBezTo>
                  <a:pt x="2521" y="1972"/>
                  <a:pt x="2520" y="1973"/>
                  <a:pt x="2520" y="1973"/>
                </a:cubicBezTo>
                <a:cubicBezTo>
                  <a:pt x="2519" y="1974"/>
                  <a:pt x="2518" y="1974"/>
                  <a:pt x="2518" y="1975"/>
                </a:cubicBezTo>
                <a:cubicBezTo>
                  <a:pt x="2517" y="1975"/>
                  <a:pt x="2518" y="1976"/>
                  <a:pt x="2518" y="1976"/>
                </a:cubicBezTo>
                <a:cubicBezTo>
                  <a:pt x="2519" y="1977"/>
                  <a:pt x="2519" y="1976"/>
                  <a:pt x="2519" y="1976"/>
                </a:cubicBezTo>
                <a:cubicBezTo>
                  <a:pt x="2520" y="1976"/>
                  <a:pt x="2520" y="1975"/>
                  <a:pt x="2521" y="1976"/>
                </a:cubicBezTo>
                <a:cubicBezTo>
                  <a:pt x="2521" y="1976"/>
                  <a:pt x="2521" y="1977"/>
                  <a:pt x="2522" y="1977"/>
                </a:cubicBezTo>
                <a:cubicBezTo>
                  <a:pt x="2521" y="1976"/>
                  <a:pt x="2522" y="1976"/>
                  <a:pt x="2523" y="1976"/>
                </a:cubicBezTo>
                <a:cubicBezTo>
                  <a:pt x="2523" y="1975"/>
                  <a:pt x="2524" y="1975"/>
                  <a:pt x="2525" y="1975"/>
                </a:cubicBezTo>
                <a:cubicBezTo>
                  <a:pt x="2525" y="1976"/>
                  <a:pt x="2525" y="1976"/>
                  <a:pt x="2525" y="1976"/>
                </a:cubicBezTo>
                <a:cubicBezTo>
                  <a:pt x="2525" y="1976"/>
                  <a:pt x="2525" y="1977"/>
                  <a:pt x="2525" y="1977"/>
                </a:cubicBezTo>
                <a:cubicBezTo>
                  <a:pt x="2526" y="1977"/>
                  <a:pt x="2527" y="1976"/>
                  <a:pt x="2527" y="1976"/>
                </a:cubicBezTo>
                <a:cubicBezTo>
                  <a:pt x="2527" y="1975"/>
                  <a:pt x="2528" y="1975"/>
                  <a:pt x="2528" y="1975"/>
                </a:cubicBezTo>
                <a:cubicBezTo>
                  <a:pt x="2528" y="1974"/>
                  <a:pt x="2528" y="1974"/>
                  <a:pt x="2528" y="1974"/>
                </a:cubicBezTo>
                <a:cubicBezTo>
                  <a:pt x="2528" y="1974"/>
                  <a:pt x="2529" y="1974"/>
                  <a:pt x="2529" y="1973"/>
                </a:cubicBezTo>
                <a:cubicBezTo>
                  <a:pt x="2529" y="1973"/>
                  <a:pt x="2528" y="1974"/>
                  <a:pt x="2528" y="1974"/>
                </a:cubicBezTo>
                <a:close/>
                <a:moveTo>
                  <a:pt x="2578" y="1829"/>
                </a:moveTo>
                <a:cubicBezTo>
                  <a:pt x="2578" y="1828"/>
                  <a:pt x="2577" y="1828"/>
                  <a:pt x="2577" y="1829"/>
                </a:cubicBezTo>
                <a:cubicBezTo>
                  <a:pt x="2577" y="1829"/>
                  <a:pt x="2578" y="1829"/>
                  <a:pt x="2579" y="1829"/>
                </a:cubicBezTo>
                <a:cubicBezTo>
                  <a:pt x="2579" y="1830"/>
                  <a:pt x="2580" y="1830"/>
                  <a:pt x="2580" y="1829"/>
                </a:cubicBezTo>
                <a:cubicBezTo>
                  <a:pt x="2580" y="1828"/>
                  <a:pt x="2578" y="1829"/>
                  <a:pt x="2578" y="1829"/>
                </a:cubicBezTo>
                <a:close/>
                <a:moveTo>
                  <a:pt x="2586" y="1840"/>
                </a:moveTo>
                <a:cubicBezTo>
                  <a:pt x="2585" y="1840"/>
                  <a:pt x="2585" y="1841"/>
                  <a:pt x="2586" y="1841"/>
                </a:cubicBezTo>
                <a:cubicBezTo>
                  <a:pt x="2586" y="1841"/>
                  <a:pt x="2587" y="1841"/>
                  <a:pt x="2586" y="1841"/>
                </a:cubicBezTo>
                <a:cubicBezTo>
                  <a:pt x="2586" y="1840"/>
                  <a:pt x="2586" y="1841"/>
                  <a:pt x="2586" y="1840"/>
                </a:cubicBezTo>
                <a:close/>
                <a:moveTo>
                  <a:pt x="2585" y="1842"/>
                </a:moveTo>
                <a:cubicBezTo>
                  <a:pt x="2585" y="1842"/>
                  <a:pt x="2585" y="1843"/>
                  <a:pt x="2585" y="1843"/>
                </a:cubicBezTo>
                <a:cubicBezTo>
                  <a:pt x="2586" y="1843"/>
                  <a:pt x="2587" y="1842"/>
                  <a:pt x="2587" y="1842"/>
                </a:cubicBezTo>
                <a:cubicBezTo>
                  <a:pt x="2587" y="1842"/>
                  <a:pt x="2586" y="1842"/>
                  <a:pt x="2586" y="1842"/>
                </a:cubicBezTo>
                <a:cubicBezTo>
                  <a:pt x="2586" y="1842"/>
                  <a:pt x="2585" y="1841"/>
                  <a:pt x="2585" y="1842"/>
                </a:cubicBezTo>
                <a:close/>
                <a:moveTo>
                  <a:pt x="2574" y="1826"/>
                </a:moveTo>
                <a:cubicBezTo>
                  <a:pt x="2574" y="1826"/>
                  <a:pt x="2575" y="1827"/>
                  <a:pt x="2575" y="1827"/>
                </a:cubicBezTo>
                <a:cubicBezTo>
                  <a:pt x="2575" y="1827"/>
                  <a:pt x="2574" y="1826"/>
                  <a:pt x="2574" y="1826"/>
                </a:cubicBezTo>
                <a:close/>
                <a:moveTo>
                  <a:pt x="2530" y="1844"/>
                </a:moveTo>
                <a:cubicBezTo>
                  <a:pt x="2530" y="1843"/>
                  <a:pt x="2530" y="1843"/>
                  <a:pt x="2530" y="1843"/>
                </a:cubicBezTo>
                <a:cubicBezTo>
                  <a:pt x="2531" y="1842"/>
                  <a:pt x="2532" y="1841"/>
                  <a:pt x="2531" y="1841"/>
                </a:cubicBezTo>
                <a:cubicBezTo>
                  <a:pt x="2530" y="1840"/>
                  <a:pt x="2530" y="1839"/>
                  <a:pt x="2530" y="1838"/>
                </a:cubicBezTo>
                <a:cubicBezTo>
                  <a:pt x="2530" y="1838"/>
                  <a:pt x="2530" y="1838"/>
                  <a:pt x="2530" y="1837"/>
                </a:cubicBezTo>
                <a:cubicBezTo>
                  <a:pt x="2530" y="1837"/>
                  <a:pt x="2530" y="1837"/>
                  <a:pt x="2530" y="1836"/>
                </a:cubicBezTo>
                <a:cubicBezTo>
                  <a:pt x="2530" y="1836"/>
                  <a:pt x="2530" y="1836"/>
                  <a:pt x="2530" y="1836"/>
                </a:cubicBezTo>
                <a:cubicBezTo>
                  <a:pt x="2530" y="1835"/>
                  <a:pt x="2530" y="1835"/>
                  <a:pt x="2530" y="1835"/>
                </a:cubicBezTo>
                <a:cubicBezTo>
                  <a:pt x="2530" y="1834"/>
                  <a:pt x="2530" y="1834"/>
                  <a:pt x="2530" y="1833"/>
                </a:cubicBezTo>
                <a:cubicBezTo>
                  <a:pt x="2531" y="1833"/>
                  <a:pt x="2531" y="1832"/>
                  <a:pt x="2531" y="1832"/>
                </a:cubicBezTo>
                <a:cubicBezTo>
                  <a:pt x="2531" y="1831"/>
                  <a:pt x="2531" y="1831"/>
                  <a:pt x="2531" y="1831"/>
                </a:cubicBezTo>
                <a:cubicBezTo>
                  <a:pt x="2530" y="1830"/>
                  <a:pt x="2530" y="1831"/>
                  <a:pt x="2530" y="1831"/>
                </a:cubicBezTo>
                <a:cubicBezTo>
                  <a:pt x="2529" y="1831"/>
                  <a:pt x="2529" y="1831"/>
                  <a:pt x="2529" y="1830"/>
                </a:cubicBezTo>
                <a:cubicBezTo>
                  <a:pt x="2528" y="1830"/>
                  <a:pt x="2528" y="1829"/>
                  <a:pt x="2528" y="1829"/>
                </a:cubicBezTo>
                <a:cubicBezTo>
                  <a:pt x="2527" y="1828"/>
                  <a:pt x="2527" y="1828"/>
                  <a:pt x="2526" y="1827"/>
                </a:cubicBezTo>
                <a:cubicBezTo>
                  <a:pt x="2526" y="1827"/>
                  <a:pt x="2525" y="1827"/>
                  <a:pt x="2525" y="1826"/>
                </a:cubicBezTo>
                <a:cubicBezTo>
                  <a:pt x="2524" y="1825"/>
                  <a:pt x="2522" y="1827"/>
                  <a:pt x="2521" y="1826"/>
                </a:cubicBezTo>
                <a:cubicBezTo>
                  <a:pt x="2520" y="1825"/>
                  <a:pt x="2520" y="1823"/>
                  <a:pt x="2519" y="1824"/>
                </a:cubicBezTo>
                <a:cubicBezTo>
                  <a:pt x="2517" y="1824"/>
                  <a:pt x="2517" y="1825"/>
                  <a:pt x="2515" y="1825"/>
                </a:cubicBezTo>
                <a:cubicBezTo>
                  <a:pt x="2514" y="1825"/>
                  <a:pt x="2513" y="1824"/>
                  <a:pt x="2511" y="1824"/>
                </a:cubicBezTo>
                <a:cubicBezTo>
                  <a:pt x="2510" y="1824"/>
                  <a:pt x="2510" y="1824"/>
                  <a:pt x="2509" y="1824"/>
                </a:cubicBezTo>
                <a:cubicBezTo>
                  <a:pt x="2508" y="1824"/>
                  <a:pt x="2508" y="1824"/>
                  <a:pt x="2507" y="1825"/>
                </a:cubicBezTo>
                <a:cubicBezTo>
                  <a:pt x="2507" y="1825"/>
                  <a:pt x="2507" y="1826"/>
                  <a:pt x="2508" y="1826"/>
                </a:cubicBezTo>
                <a:cubicBezTo>
                  <a:pt x="2509" y="1827"/>
                  <a:pt x="2509" y="1825"/>
                  <a:pt x="2510" y="1826"/>
                </a:cubicBezTo>
                <a:cubicBezTo>
                  <a:pt x="2511" y="1827"/>
                  <a:pt x="2510" y="1829"/>
                  <a:pt x="2511" y="1829"/>
                </a:cubicBezTo>
                <a:cubicBezTo>
                  <a:pt x="2511" y="1830"/>
                  <a:pt x="2512" y="1830"/>
                  <a:pt x="2513" y="1830"/>
                </a:cubicBezTo>
                <a:cubicBezTo>
                  <a:pt x="2513" y="1830"/>
                  <a:pt x="2514" y="1831"/>
                  <a:pt x="2514" y="1831"/>
                </a:cubicBezTo>
                <a:cubicBezTo>
                  <a:pt x="2515" y="1832"/>
                  <a:pt x="2515" y="1833"/>
                  <a:pt x="2516" y="1835"/>
                </a:cubicBezTo>
                <a:cubicBezTo>
                  <a:pt x="2516" y="1835"/>
                  <a:pt x="2516" y="1836"/>
                  <a:pt x="2516" y="1837"/>
                </a:cubicBezTo>
                <a:cubicBezTo>
                  <a:pt x="2516" y="1837"/>
                  <a:pt x="2516" y="1837"/>
                  <a:pt x="2516" y="1837"/>
                </a:cubicBezTo>
                <a:cubicBezTo>
                  <a:pt x="2516" y="1838"/>
                  <a:pt x="2516" y="1838"/>
                  <a:pt x="2516" y="1838"/>
                </a:cubicBezTo>
                <a:cubicBezTo>
                  <a:pt x="2516" y="1839"/>
                  <a:pt x="2516" y="1840"/>
                  <a:pt x="2517" y="1840"/>
                </a:cubicBezTo>
                <a:cubicBezTo>
                  <a:pt x="2518" y="1840"/>
                  <a:pt x="2518" y="1841"/>
                  <a:pt x="2519" y="1842"/>
                </a:cubicBezTo>
                <a:cubicBezTo>
                  <a:pt x="2519" y="1843"/>
                  <a:pt x="2518" y="1843"/>
                  <a:pt x="2519" y="1844"/>
                </a:cubicBezTo>
                <a:cubicBezTo>
                  <a:pt x="2519" y="1844"/>
                  <a:pt x="2519" y="1845"/>
                  <a:pt x="2520" y="1846"/>
                </a:cubicBezTo>
                <a:cubicBezTo>
                  <a:pt x="2520" y="1846"/>
                  <a:pt x="2521" y="1846"/>
                  <a:pt x="2521" y="1847"/>
                </a:cubicBezTo>
                <a:cubicBezTo>
                  <a:pt x="2521" y="1847"/>
                  <a:pt x="2522" y="1847"/>
                  <a:pt x="2522" y="1848"/>
                </a:cubicBezTo>
                <a:cubicBezTo>
                  <a:pt x="2522" y="1849"/>
                  <a:pt x="2522" y="1849"/>
                  <a:pt x="2523" y="1849"/>
                </a:cubicBezTo>
                <a:cubicBezTo>
                  <a:pt x="2524" y="1849"/>
                  <a:pt x="2524" y="1849"/>
                  <a:pt x="2524" y="1849"/>
                </a:cubicBezTo>
                <a:cubicBezTo>
                  <a:pt x="2524" y="1850"/>
                  <a:pt x="2525" y="1850"/>
                  <a:pt x="2525" y="1850"/>
                </a:cubicBezTo>
                <a:cubicBezTo>
                  <a:pt x="2526" y="1850"/>
                  <a:pt x="2526" y="1849"/>
                  <a:pt x="2526" y="1848"/>
                </a:cubicBezTo>
                <a:cubicBezTo>
                  <a:pt x="2527" y="1848"/>
                  <a:pt x="2528" y="1849"/>
                  <a:pt x="2528" y="1848"/>
                </a:cubicBezTo>
                <a:cubicBezTo>
                  <a:pt x="2528" y="1848"/>
                  <a:pt x="2527" y="1848"/>
                  <a:pt x="2528" y="1847"/>
                </a:cubicBezTo>
                <a:cubicBezTo>
                  <a:pt x="2528" y="1847"/>
                  <a:pt x="2529" y="1847"/>
                  <a:pt x="2529" y="1846"/>
                </a:cubicBezTo>
                <a:cubicBezTo>
                  <a:pt x="2528" y="1846"/>
                  <a:pt x="2528" y="1845"/>
                  <a:pt x="2529" y="1844"/>
                </a:cubicBezTo>
                <a:cubicBezTo>
                  <a:pt x="2529" y="1844"/>
                  <a:pt x="2530" y="1844"/>
                  <a:pt x="2530" y="1844"/>
                </a:cubicBezTo>
                <a:close/>
                <a:moveTo>
                  <a:pt x="2534" y="1816"/>
                </a:moveTo>
                <a:cubicBezTo>
                  <a:pt x="2534" y="1817"/>
                  <a:pt x="2535" y="1817"/>
                  <a:pt x="2535" y="1817"/>
                </a:cubicBezTo>
                <a:cubicBezTo>
                  <a:pt x="2536" y="1816"/>
                  <a:pt x="2535" y="1815"/>
                  <a:pt x="2534" y="1816"/>
                </a:cubicBezTo>
                <a:close/>
                <a:moveTo>
                  <a:pt x="2595" y="1861"/>
                </a:moveTo>
                <a:cubicBezTo>
                  <a:pt x="2596" y="1861"/>
                  <a:pt x="2596" y="1860"/>
                  <a:pt x="2595" y="1860"/>
                </a:cubicBezTo>
                <a:cubicBezTo>
                  <a:pt x="2595" y="1860"/>
                  <a:pt x="2595" y="1861"/>
                  <a:pt x="2595" y="1861"/>
                </a:cubicBezTo>
                <a:close/>
                <a:moveTo>
                  <a:pt x="2523" y="1977"/>
                </a:moveTo>
                <a:cubicBezTo>
                  <a:pt x="2522" y="1977"/>
                  <a:pt x="2523" y="1979"/>
                  <a:pt x="2524" y="1978"/>
                </a:cubicBezTo>
                <a:cubicBezTo>
                  <a:pt x="2524" y="1978"/>
                  <a:pt x="2525" y="1977"/>
                  <a:pt x="2523" y="1977"/>
                </a:cubicBezTo>
                <a:close/>
                <a:moveTo>
                  <a:pt x="2501" y="1770"/>
                </a:moveTo>
                <a:cubicBezTo>
                  <a:pt x="2502" y="1770"/>
                  <a:pt x="2502" y="1769"/>
                  <a:pt x="2501" y="1769"/>
                </a:cubicBezTo>
                <a:cubicBezTo>
                  <a:pt x="2501" y="1769"/>
                  <a:pt x="2502" y="1768"/>
                  <a:pt x="2501" y="1768"/>
                </a:cubicBezTo>
                <a:cubicBezTo>
                  <a:pt x="2501" y="1768"/>
                  <a:pt x="2500" y="1768"/>
                  <a:pt x="2500" y="1768"/>
                </a:cubicBezTo>
                <a:cubicBezTo>
                  <a:pt x="2500" y="1769"/>
                  <a:pt x="2501" y="1769"/>
                  <a:pt x="2501" y="1770"/>
                </a:cubicBezTo>
                <a:close/>
                <a:moveTo>
                  <a:pt x="2525" y="1808"/>
                </a:moveTo>
                <a:cubicBezTo>
                  <a:pt x="2525" y="1808"/>
                  <a:pt x="2525" y="1807"/>
                  <a:pt x="2525" y="1807"/>
                </a:cubicBezTo>
                <a:cubicBezTo>
                  <a:pt x="2524" y="1807"/>
                  <a:pt x="2524" y="1809"/>
                  <a:pt x="2525" y="1808"/>
                </a:cubicBezTo>
                <a:close/>
                <a:moveTo>
                  <a:pt x="2500" y="1766"/>
                </a:moveTo>
                <a:cubicBezTo>
                  <a:pt x="2499" y="1766"/>
                  <a:pt x="2500" y="1767"/>
                  <a:pt x="2500" y="1767"/>
                </a:cubicBezTo>
                <a:cubicBezTo>
                  <a:pt x="2501" y="1767"/>
                  <a:pt x="2500" y="1765"/>
                  <a:pt x="2500" y="1766"/>
                </a:cubicBezTo>
                <a:close/>
                <a:moveTo>
                  <a:pt x="2602" y="1893"/>
                </a:moveTo>
                <a:cubicBezTo>
                  <a:pt x="2603" y="1893"/>
                  <a:pt x="2603" y="1894"/>
                  <a:pt x="2604" y="1895"/>
                </a:cubicBezTo>
                <a:cubicBezTo>
                  <a:pt x="2604" y="1895"/>
                  <a:pt x="2604" y="1896"/>
                  <a:pt x="2604" y="1895"/>
                </a:cubicBezTo>
                <a:cubicBezTo>
                  <a:pt x="2605" y="1895"/>
                  <a:pt x="2604" y="1895"/>
                  <a:pt x="2604" y="1894"/>
                </a:cubicBezTo>
                <a:cubicBezTo>
                  <a:pt x="2603" y="1893"/>
                  <a:pt x="2603" y="1892"/>
                  <a:pt x="2602" y="1891"/>
                </a:cubicBezTo>
                <a:cubicBezTo>
                  <a:pt x="2602" y="1890"/>
                  <a:pt x="2601" y="1891"/>
                  <a:pt x="2601" y="1891"/>
                </a:cubicBezTo>
                <a:cubicBezTo>
                  <a:pt x="2601" y="1892"/>
                  <a:pt x="2601" y="1892"/>
                  <a:pt x="2602" y="1893"/>
                </a:cubicBezTo>
                <a:close/>
                <a:moveTo>
                  <a:pt x="2539" y="1590"/>
                </a:moveTo>
                <a:cubicBezTo>
                  <a:pt x="2539" y="1588"/>
                  <a:pt x="2537" y="1588"/>
                  <a:pt x="2536" y="1588"/>
                </a:cubicBezTo>
                <a:cubicBezTo>
                  <a:pt x="2535" y="1587"/>
                  <a:pt x="2534" y="1586"/>
                  <a:pt x="2532" y="1586"/>
                </a:cubicBezTo>
                <a:cubicBezTo>
                  <a:pt x="2532" y="1585"/>
                  <a:pt x="2531" y="1585"/>
                  <a:pt x="2531" y="1584"/>
                </a:cubicBezTo>
                <a:cubicBezTo>
                  <a:pt x="2530" y="1584"/>
                  <a:pt x="2530" y="1583"/>
                  <a:pt x="2530" y="1583"/>
                </a:cubicBezTo>
                <a:cubicBezTo>
                  <a:pt x="2528" y="1583"/>
                  <a:pt x="2527" y="1585"/>
                  <a:pt x="2527" y="1585"/>
                </a:cubicBezTo>
                <a:cubicBezTo>
                  <a:pt x="2525" y="1587"/>
                  <a:pt x="2524" y="1588"/>
                  <a:pt x="2523" y="1588"/>
                </a:cubicBezTo>
                <a:cubicBezTo>
                  <a:pt x="2521" y="1589"/>
                  <a:pt x="2520" y="1589"/>
                  <a:pt x="2519" y="1590"/>
                </a:cubicBezTo>
                <a:cubicBezTo>
                  <a:pt x="2517" y="1592"/>
                  <a:pt x="2518" y="1593"/>
                  <a:pt x="2517" y="1595"/>
                </a:cubicBezTo>
                <a:cubicBezTo>
                  <a:pt x="2517" y="1596"/>
                  <a:pt x="2516" y="1597"/>
                  <a:pt x="2515" y="1598"/>
                </a:cubicBezTo>
                <a:cubicBezTo>
                  <a:pt x="2513" y="1599"/>
                  <a:pt x="2512" y="1601"/>
                  <a:pt x="2511" y="1602"/>
                </a:cubicBezTo>
                <a:cubicBezTo>
                  <a:pt x="2510" y="1603"/>
                  <a:pt x="2509" y="1605"/>
                  <a:pt x="2508" y="1606"/>
                </a:cubicBezTo>
                <a:cubicBezTo>
                  <a:pt x="2507" y="1608"/>
                  <a:pt x="2507" y="1610"/>
                  <a:pt x="2506" y="1612"/>
                </a:cubicBezTo>
                <a:cubicBezTo>
                  <a:pt x="2505" y="1613"/>
                  <a:pt x="2503" y="1615"/>
                  <a:pt x="2503" y="1617"/>
                </a:cubicBezTo>
                <a:cubicBezTo>
                  <a:pt x="2502" y="1619"/>
                  <a:pt x="2502" y="1621"/>
                  <a:pt x="2502" y="1622"/>
                </a:cubicBezTo>
                <a:cubicBezTo>
                  <a:pt x="2502" y="1624"/>
                  <a:pt x="2501" y="1626"/>
                  <a:pt x="2501" y="1627"/>
                </a:cubicBezTo>
                <a:cubicBezTo>
                  <a:pt x="2501" y="1629"/>
                  <a:pt x="2502" y="1632"/>
                  <a:pt x="2503" y="1634"/>
                </a:cubicBezTo>
                <a:cubicBezTo>
                  <a:pt x="2503" y="1634"/>
                  <a:pt x="2504" y="1635"/>
                  <a:pt x="2504" y="1636"/>
                </a:cubicBezTo>
                <a:cubicBezTo>
                  <a:pt x="2504" y="1637"/>
                  <a:pt x="2504" y="1638"/>
                  <a:pt x="2505" y="1639"/>
                </a:cubicBezTo>
                <a:cubicBezTo>
                  <a:pt x="2505" y="1640"/>
                  <a:pt x="2506" y="1640"/>
                  <a:pt x="2507" y="1641"/>
                </a:cubicBezTo>
                <a:cubicBezTo>
                  <a:pt x="2507" y="1641"/>
                  <a:pt x="2508" y="1642"/>
                  <a:pt x="2508" y="1643"/>
                </a:cubicBezTo>
                <a:cubicBezTo>
                  <a:pt x="2508" y="1644"/>
                  <a:pt x="2509" y="1645"/>
                  <a:pt x="2510" y="1646"/>
                </a:cubicBezTo>
                <a:cubicBezTo>
                  <a:pt x="2511" y="1647"/>
                  <a:pt x="2510" y="1649"/>
                  <a:pt x="2512" y="1650"/>
                </a:cubicBezTo>
                <a:cubicBezTo>
                  <a:pt x="2513" y="1651"/>
                  <a:pt x="2514" y="1652"/>
                  <a:pt x="2515" y="1653"/>
                </a:cubicBezTo>
                <a:cubicBezTo>
                  <a:pt x="2516" y="1653"/>
                  <a:pt x="2516" y="1655"/>
                  <a:pt x="2517" y="1654"/>
                </a:cubicBezTo>
                <a:cubicBezTo>
                  <a:pt x="2517" y="1654"/>
                  <a:pt x="2517" y="1653"/>
                  <a:pt x="2517" y="1652"/>
                </a:cubicBezTo>
                <a:cubicBezTo>
                  <a:pt x="2517" y="1650"/>
                  <a:pt x="2517" y="1647"/>
                  <a:pt x="2519" y="1645"/>
                </a:cubicBezTo>
                <a:cubicBezTo>
                  <a:pt x="2521" y="1643"/>
                  <a:pt x="2521" y="1639"/>
                  <a:pt x="2522" y="1636"/>
                </a:cubicBezTo>
                <a:cubicBezTo>
                  <a:pt x="2523" y="1635"/>
                  <a:pt x="2524" y="1633"/>
                  <a:pt x="2525" y="1632"/>
                </a:cubicBezTo>
                <a:cubicBezTo>
                  <a:pt x="2526" y="1630"/>
                  <a:pt x="2527" y="1629"/>
                  <a:pt x="2527" y="1627"/>
                </a:cubicBezTo>
                <a:cubicBezTo>
                  <a:pt x="2528" y="1625"/>
                  <a:pt x="2529" y="1624"/>
                  <a:pt x="2530" y="1622"/>
                </a:cubicBezTo>
                <a:cubicBezTo>
                  <a:pt x="2531" y="1620"/>
                  <a:pt x="2531" y="1617"/>
                  <a:pt x="2532" y="1615"/>
                </a:cubicBezTo>
                <a:cubicBezTo>
                  <a:pt x="2532" y="1611"/>
                  <a:pt x="2533" y="1607"/>
                  <a:pt x="2535" y="1604"/>
                </a:cubicBezTo>
                <a:cubicBezTo>
                  <a:pt x="2536" y="1602"/>
                  <a:pt x="2537" y="1601"/>
                  <a:pt x="2537" y="1599"/>
                </a:cubicBezTo>
                <a:cubicBezTo>
                  <a:pt x="2536" y="1597"/>
                  <a:pt x="2536" y="1596"/>
                  <a:pt x="2536" y="1594"/>
                </a:cubicBezTo>
                <a:cubicBezTo>
                  <a:pt x="2537" y="1592"/>
                  <a:pt x="2538" y="1592"/>
                  <a:pt x="2539" y="1590"/>
                </a:cubicBezTo>
                <a:close/>
                <a:moveTo>
                  <a:pt x="2443" y="1949"/>
                </a:moveTo>
                <a:cubicBezTo>
                  <a:pt x="2443" y="1949"/>
                  <a:pt x="2443" y="1949"/>
                  <a:pt x="2442" y="1950"/>
                </a:cubicBezTo>
                <a:cubicBezTo>
                  <a:pt x="2442" y="1950"/>
                  <a:pt x="2441" y="1952"/>
                  <a:pt x="2442" y="1952"/>
                </a:cubicBezTo>
                <a:cubicBezTo>
                  <a:pt x="2443" y="1953"/>
                  <a:pt x="2444" y="1951"/>
                  <a:pt x="2445" y="1951"/>
                </a:cubicBezTo>
                <a:cubicBezTo>
                  <a:pt x="2445" y="1951"/>
                  <a:pt x="2446" y="1951"/>
                  <a:pt x="2446" y="1950"/>
                </a:cubicBezTo>
                <a:cubicBezTo>
                  <a:pt x="2447" y="1949"/>
                  <a:pt x="2447" y="1948"/>
                  <a:pt x="2446" y="1948"/>
                </a:cubicBezTo>
                <a:cubicBezTo>
                  <a:pt x="2446" y="1948"/>
                  <a:pt x="2446" y="1948"/>
                  <a:pt x="2445" y="1948"/>
                </a:cubicBezTo>
                <a:cubicBezTo>
                  <a:pt x="2445" y="1948"/>
                  <a:pt x="2445" y="1948"/>
                  <a:pt x="2444" y="1948"/>
                </a:cubicBezTo>
                <a:cubicBezTo>
                  <a:pt x="2443" y="1947"/>
                  <a:pt x="2444" y="1948"/>
                  <a:pt x="2443" y="1949"/>
                </a:cubicBezTo>
                <a:close/>
                <a:moveTo>
                  <a:pt x="2567" y="2116"/>
                </a:moveTo>
                <a:cubicBezTo>
                  <a:pt x="2566" y="2116"/>
                  <a:pt x="2565" y="2118"/>
                  <a:pt x="2564" y="2117"/>
                </a:cubicBezTo>
                <a:cubicBezTo>
                  <a:pt x="2563" y="2116"/>
                  <a:pt x="2564" y="2115"/>
                  <a:pt x="2562" y="2115"/>
                </a:cubicBezTo>
                <a:cubicBezTo>
                  <a:pt x="2561" y="2114"/>
                  <a:pt x="2560" y="2115"/>
                  <a:pt x="2559" y="2116"/>
                </a:cubicBezTo>
                <a:cubicBezTo>
                  <a:pt x="2558" y="2117"/>
                  <a:pt x="2556" y="2116"/>
                  <a:pt x="2555" y="2118"/>
                </a:cubicBezTo>
                <a:cubicBezTo>
                  <a:pt x="2555" y="2118"/>
                  <a:pt x="2556" y="2119"/>
                  <a:pt x="2556" y="2119"/>
                </a:cubicBezTo>
                <a:cubicBezTo>
                  <a:pt x="2556" y="2120"/>
                  <a:pt x="2556" y="2121"/>
                  <a:pt x="2556" y="2122"/>
                </a:cubicBezTo>
                <a:cubicBezTo>
                  <a:pt x="2556" y="2122"/>
                  <a:pt x="2556" y="2123"/>
                  <a:pt x="2556" y="2123"/>
                </a:cubicBezTo>
                <a:cubicBezTo>
                  <a:pt x="2557" y="2123"/>
                  <a:pt x="2558" y="2123"/>
                  <a:pt x="2558" y="2122"/>
                </a:cubicBezTo>
                <a:cubicBezTo>
                  <a:pt x="2559" y="2121"/>
                  <a:pt x="2559" y="2122"/>
                  <a:pt x="2560" y="2121"/>
                </a:cubicBezTo>
                <a:cubicBezTo>
                  <a:pt x="2561" y="2121"/>
                  <a:pt x="2560" y="2120"/>
                  <a:pt x="2561" y="2120"/>
                </a:cubicBezTo>
                <a:cubicBezTo>
                  <a:pt x="2562" y="2118"/>
                  <a:pt x="2563" y="2120"/>
                  <a:pt x="2562" y="2121"/>
                </a:cubicBezTo>
                <a:cubicBezTo>
                  <a:pt x="2562" y="2122"/>
                  <a:pt x="2562" y="2122"/>
                  <a:pt x="2562" y="2123"/>
                </a:cubicBezTo>
                <a:cubicBezTo>
                  <a:pt x="2562" y="2124"/>
                  <a:pt x="2562" y="2125"/>
                  <a:pt x="2563" y="2125"/>
                </a:cubicBezTo>
                <a:cubicBezTo>
                  <a:pt x="2564" y="2125"/>
                  <a:pt x="2563" y="2122"/>
                  <a:pt x="2564" y="2121"/>
                </a:cubicBezTo>
                <a:cubicBezTo>
                  <a:pt x="2565" y="2121"/>
                  <a:pt x="2565" y="2121"/>
                  <a:pt x="2566" y="2121"/>
                </a:cubicBezTo>
                <a:cubicBezTo>
                  <a:pt x="2567" y="2120"/>
                  <a:pt x="2567" y="2120"/>
                  <a:pt x="2567" y="2119"/>
                </a:cubicBezTo>
                <a:cubicBezTo>
                  <a:pt x="2568" y="2118"/>
                  <a:pt x="2570" y="2118"/>
                  <a:pt x="2570" y="2117"/>
                </a:cubicBezTo>
                <a:cubicBezTo>
                  <a:pt x="2569" y="2117"/>
                  <a:pt x="2569" y="2117"/>
                  <a:pt x="2568" y="2117"/>
                </a:cubicBezTo>
                <a:cubicBezTo>
                  <a:pt x="2568" y="2117"/>
                  <a:pt x="2567" y="2116"/>
                  <a:pt x="2567" y="2116"/>
                </a:cubicBezTo>
                <a:close/>
                <a:moveTo>
                  <a:pt x="2593" y="2076"/>
                </a:moveTo>
                <a:cubicBezTo>
                  <a:pt x="2594" y="2075"/>
                  <a:pt x="2595" y="2075"/>
                  <a:pt x="2596" y="2074"/>
                </a:cubicBezTo>
                <a:cubicBezTo>
                  <a:pt x="2597" y="2073"/>
                  <a:pt x="2597" y="2071"/>
                  <a:pt x="2598" y="2070"/>
                </a:cubicBezTo>
                <a:cubicBezTo>
                  <a:pt x="2598" y="2069"/>
                  <a:pt x="2599" y="2068"/>
                  <a:pt x="2600" y="2066"/>
                </a:cubicBezTo>
                <a:cubicBezTo>
                  <a:pt x="2601" y="2064"/>
                  <a:pt x="2603" y="2061"/>
                  <a:pt x="2601" y="2058"/>
                </a:cubicBezTo>
                <a:cubicBezTo>
                  <a:pt x="2599" y="2055"/>
                  <a:pt x="2596" y="2060"/>
                  <a:pt x="2595" y="2062"/>
                </a:cubicBezTo>
                <a:cubicBezTo>
                  <a:pt x="2595" y="2063"/>
                  <a:pt x="2594" y="2064"/>
                  <a:pt x="2592" y="2064"/>
                </a:cubicBezTo>
                <a:cubicBezTo>
                  <a:pt x="2592" y="2065"/>
                  <a:pt x="2590" y="2065"/>
                  <a:pt x="2590" y="2066"/>
                </a:cubicBezTo>
                <a:cubicBezTo>
                  <a:pt x="2589" y="2066"/>
                  <a:pt x="2590" y="2067"/>
                  <a:pt x="2590" y="2067"/>
                </a:cubicBezTo>
                <a:cubicBezTo>
                  <a:pt x="2591" y="2068"/>
                  <a:pt x="2590" y="2069"/>
                  <a:pt x="2589" y="2069"/>
                </a:cubicBezTo>
                <a:cubicBezTo>
                  <a:pt x="2588" y="2070"/>
                  <a:pt x="2587" y="2071"/>
                  <a:pt x="2586" y="2071"/>
                </a:cubicBezTo>
                <a:cubicBezTo>
                  <a:pt x="2584" y="2072"/>
                  <a:pt x="2583" y="2072"/>
                  <a:pt x="2582" y="2073"/>
                </a:cubicBezTo>
                <a:cubicBezTo>
                  <a:pt x="2581" y="2074"/>
                  <a:pt x="2579" y="2075"/>
                  <a:pt x="2578" y="2075"/>
                </a:cubicBezTo>
                <a:cubicBezTo>
                  <a:pt x="2576" y="2076"/>
                  <a:pt x="2575" y="2076"/>
                  <a:pt x="2573" y="2076"/>
                </a:cubicBezTo>
                <a:cubicBezTo>
                  <a:pt x="2572" y="2076"/>
                  <a:pt x="2571" y="2075"/>
                  <a:pt x="2569" y="2075"/>
                </a:cubicBezTo>
                <a:cubicBezTo>
                  <a:pt x="2568" y="2074"/>
                  <a:pt x="2566" y="2075"/>
                  <a:pt x="2565" y="2074"/>
                </a:cubicBezTo>
                <a:cubicBezTo>
                  <a:pt x="2563" y="2074"/>
                  <a:pt x="2562" y="2074"/>
                  <a:pt x="2560" y="2074"/>
                </a:cubicBezTo>
                <a:cubicBezTo>
                  <a:pt x="2558" y="2075"/>
                  <a:pt x="2557" y="2076"/>
                  <a:pt x="2555" y="2076"/>
                </a:cubicBezTo>
                <a:cubicBezTo>
                  <a:pt x="2554" y="2076"/>
                  <a:pt x="2554" y="2076"/>
                  <a:pt x="2553" y="2076"/>
                </a:cubicBezTo>
                <a:cubicBezTo>
                  <a:pt x="2552" y="2075"/>
                  <a:pt x="2552" y="2075"/>
                  <a:pt x="2551" y="2075"/>
                </a:cubicBezTo>
                <a:cubicBezTo>
                  <a:pt x="2550" y="2074"/>
                  <a:pt x="2548" y="2074"/>
                  <a:pt x="2547" y="2074"/>
                </a:cubicBezTo>
                <a:cubicBezTo>
                  <a:pt x="2545" y="2073"/>
                  <a:pt x="2544" y="2072"/>
                  <a:pt x="2543" y="2072"/>
                </a:cubicBezTo>
                <a:cubicBezTo>
                  <a:pt x="2540" y="2071"/>
                  <a:pt x="2537" y="2072"/>
                  <a:pt x="2534" y="2072"/>
                </a:cubicBezTo>
                <a:cubicBezTo>
                  <a:pt x="2532" y="2072"/>
                  <a:pt x="2531" y="2072"/>
                  <a:pt x="2530" y="2070"/>
                </a:cubicBezTo>
                <a:cubicBezTo>
                  <a:pt x="2530" y="2069"/>
                  <a:pt x="2529" y="2068"/>
                  <a:pt x="2528" y="2068"/>
                </a:cubicBezTo>
                <a:cubicBezTo>
                  <a:pt x="2527" y="2067"/>
                  <a:pt x="2525" y="2067"/>
                  <a:pt x="2524" y="2067"/>
                </a:cubicBezTo>
                <a:cubicBezTo>
                  <a:pt x="2522" y="2067"/>
                  <a:pt x="2521" y="2067"/>
                  <a:pt x="2519" y="2067"/>
                </a:cubicBezTo>
                <a:cubicBezTo>
                  <a:pt x="2518" y="2067"/>
                  <a:pt x="2516" y="2066"/>
                  <a:pt x="2516" y="2068"/>
                </a:cubicBezTo>
                <a:cubicBezTo>
                  <a:pt x="2516" y="2070"/>
                  <a:pt x="2517" y="2071"/>
                  <a:pt x="2515" y="2072"/>
                </a:cubicBezTo>
                <a:cubicBezTo>
                  <a:pt x="2514" y="2073"/>
                  <a:pt x="2513" y="2074"/>
                  <a:pt x="2512" y="2075"/>
                </a:cubicBezTo>
                <a:cubicBezTo>
                  <a:pt x="2511" y="2076"/>
                  <a:pt x="2510" y="2078"/>
                  <a:pt x="2509" y="2077"/>
                </a:cubicBezTo>
                <a:cubicBezTo>
                  <a:pt x="2508" y="2076"/>
                  <a:pt x="2508" y="2075"/>
                  <a:pt x="2507" y="2075"/>
                </a:cubicBezTo>
                <a:cubicBezTo>
                  <a:pt x="2507" y="2075"/>
                  <a:pt x="2507" y="2075"/>
                  <a:pt x="2506" y="2074"/>
                </a:cubicBezTo>
                <a:cubicBezTo>
                  <a:pt x="2506" y="2073"/>
                  <a:pt x="2506" y="2072"/>
                  <a:pt x="2505" y="2073"/>
                </a:cubicBezTo>
                <a:cubicBezTo>
                  <a:pt x="2504" y="2074"/>
                  <a:pt x="2504" y="2075"/>
                  <a:pt x="2504" y="2076"/>
                </a:cubicBezTo>
                <a:cubicBezTo>
                  <a:pt x="2504" y="2077"/>
                  <a:pt x="2503" y="2077"/>
                  <a:pt x="2503" y="2077"/>
                </a:cubicBezTo>
                <a:cubicBezTo>
                  <a:pt x="2501" y="2078"/>
                  <a:pt x="2500" y="2078"/>
                  <a:pt x="2500" y="2080"/>
                </a:cubicBezTo>
                <a:cubicBezTo>
                  <a:pt x="2500" y="2081"/>
                  <a:pt x="2500" y="2082"/>
                  <a:pt x="2499" y="2083"/>
                </a:cubicBezTo>
                <a:cubicBezTo>
                  <a:pt x="2499" y="2083"/>
                  <a:pt x="2498" y="2083"/>
                  <a:pt x="2498" y="2084"/>
                </a:cubicBezTo>
                <a:cubicBezTo>
                  <a:pt x="2497" y="2085"/>
                  <a:pt x="2496" y="2087"/>
                  <a:pt x="2496" y="2088"/>
                </a:cubicBezTo>
                <a:cubicBezTo>
                  <a:pt x="2495" y="2089"/>
                  <a:pt x="2495" y="2091"/>
                  <a:pt x="2494" y="2092"/>
                </a:cubicBezTo>
                <a:cubicBezTo>
                  <a:pt x="2493" y="2092"/>
                  <a:pt x="2492" y="2092"/>
                  <a:pt x="2493" y="2093"/>
                </a:cubicBezTo>
                <a:cubicBezTo>
                  <a:pt x="2493" y="2093"/>
                  <a:pt x="2494" y="2093"/>
                  <a:pt x="2494" y="2094"/>
                </a:cubicBezTo>
                <a:cubicBezTo>
                  <a:pt x="2495" y="2094"/>
                  <a:pt x="2495" y="2095"/>
                  <a:pt x="2495" y="2095"/>
                </a:cubicBezTo>
                <a:cubicBezTo>
                  <a:pt x="2496" y="2096"/>
                  <a:pt x="2496" y="2096"/>
                  <a:pt x="2497" y="2097"/>
                </a:cubicBezTo>
                <a:cubicBezTo>
                  <a:pt x="2497" y="2098"/>
                  <a:pt x="2497" y="2099"/>
                  <a:pt x="2497" y="2100"/>
                </a:cubicBezTo>
                <a:cubicBezTo>
                  <a:pt x="2497" y="2101"/>
                  <a:pt x="2497" y="2103"/>
                  <a:pt x="2497" y="2105"/>
                </a:cubicBezTo>
                <a:cubicBezTo>
                  <a:pt x="2497" y="2105"/>
                  <a:pt x="2497" y="2105"/>
                  <a:pt x="2497" y="2106"/>
                </a:cubicBezTo>
                <a:cubicBezTo>
                  <a:pt x="2496" y="2106"/>
                  <a:pt x="2497" y="2107"/>
                  <a:pt x="2496" y="2107"/>
                </a:cubicBezTo>
                <a:cubicBezTo>
                  <a:pt x="2496" y="2108"/>
                  <a:pt x="2496" y="2107"/>
                  <a:pt x="2495" y="2106"/>
                </a:cubicBezTo>
                <a:cubicBezTo>
                  <a:pt x="2495" y="2106"/>
                  <a:pt x="2495" y="2105"/>
                  <a:pt x="2494" y="2105"/>
                </a:cubicBezTo>
                <a:cubicBezTo>
                  <a:pt x="2493" y="2105"/>
                  <a:pt x="2493" y="2106"/>
                  <a:pt x="2493" y="2107"/>
                </a:cubicBezTo>
                <a:cubicBezTo>
                  <a:pt x="2493" y="2109"/>
                  <a:pt x="2491" y="2109"/>
                  <a:pt x="2490" y="2111"/>
                </a:cubicBezTo>
                <a:cubicBezTo>
                  <a:pt x="2489" y="2112"/>
                  <a:pt x="2489" y="2114"/>
                  <a:pt x="2488" y="2116"/>
                </a:cubicBezTo>
                <a:cubicBezTo>
                  <a:pt x="2487" y="2117"/>
                  <a:pt x="2486" y="2117"/>
                  <a:pt x="2486" y="2118"/>
                </a:cubicBezTo>
                <a:cubicBezTo>
                  <a:pt x="2486" y="2119"/>
                  <a:pt x="2486" y="2121"/>
                  <a:pt x="2486" y="2122"/>
                </a:cubicBezTo>
                <a:cubicBezTo>
                  <a:pt x="2486" y="2122"/>
                  <a:pt x="2486" y="2123"/>
                  <a:pt x="2486" y="2123"/>
                </a:cubicBezTo>
                <a:cubicBezTo>
                  <a:pt x="2486" y="2124"/>
                  <a:pt x="2487" y="2124"/>
                  <a:pt x="2487" y="2125"/>
                </a:cubicBezTo>
                <a:cubicBezTo>
                  <a:pt x="2487" y="2126"/>
                  <a:pt x="2486" y="2127"/>
                  <a:pt x="2486" y="2128"/>
                </a:cubicBezTo>
                <a:cubicBezTo>
                  <a:pt x="2485" y="2130"/>
                  <a:pt x="2485" y="2131"/>
                  <a:pt x="2485" y="2132"/>
                </a:cubicBezTo>
                <a:cubicBezTo>
                  <a:pt x="2484" y="2133"/>
                  <a:pt x="2484" y="2134"/>
                  <a:pt x="2483" y="2135"/>
                </a:cubicBezTo>
                <a:cubicBezTo>
                  <a:pt x="2482" y="2136"/>
                  <a:pt x="2481" y="2137"/>
                  <a:pt x="2480" y="2139"/>
                </a:cubicBezTo>
                <a:cubicBezTo>
                  <a:pt x="2480" y="2141"/>
                  <a:pt x="2479" y="2142"/>
                  <a:pt x="2478" y="2144"/>
                </a:cubicBezTo>
                <a:cubicBezTo>
                  <a:pt x="2477" y="2145"/>
                  <a:pt x="2476" y="2145"/>
                  <a:pt x="2476" y="2147"/>
                </a:cubicBezTo>
                <a:cubicBezTo>
                  <a:pt x="2476" y="2147"/>
                  <a:pt x="2477" y="2148"/>
                  <a:pt x="2477" y="2148"/>
                </a:cubicBezTo>
                <a:cubicBezTo>
                  <a:pt x="2477" y="2149"/>
                  <a:pt x="2478" y="2150"/>
                  <a:pt x="2477" y="2150"/>
                </a:cubicBezTo>
                <a:cubicBezTo>
                  <a:pt x="2477" y="2151"/>
                  <a:pt x="2476" y="2151"/>
                  <a:pt x="2476" y="2152"/>
                </a:cubicBezTo>
                <a:cubicBezTo>
                  <a:pt x="2476" y="2152"/>
                  <a:pt x="2476" y="2153"/>
                  <a:pt x="2476" y="2153"/>
                </a:cubicBezTo>
                <a:cubicBezTo>
                  <a:pt x="2505" y="2153"/>
                  <a:pt x="2505" y="2153"/>
                  <a:pt x="2505" y="2153"/>
                </a:cubicBezTo>
                <a:cubicBezTo>
                  <a:pt x="2505" y="2152"/>
                  <a:pt x="2505" y="2152"/>
                  <a:pt x="2505" y="2151"/>
                </a:cubicBezTo>
                <a:cubicBezTo>
                  <a:pt x="2506" y="2149"/>
                  <a:pt x="2507" y="2150"/>
                  <a:pt x="2508" y="2149"/>
                </a:cubicBezTo>
                <a:cubicBezTo>
                  <a:pt x="2509" y="2148"/>
                  <a:pt x="2510" y="2147"/>
                  <a:pt x="2511" y="2146"/>
                </a:cubicBezTo>
                <a:cubicBezTo>
                  <a:pt x="2512" y="2146"/>
                  <a:pt x="2513" y="2146"/>
                  <a:pt x="2513" y="2145"/>
                </a:cubicBezTo>
                <a:cubicBezTo>
                  <a:pt x="2514" y="2145"/>
                  <a:pt x="2514" y="2144"/>
                  <a:pt x="2515" y="2144"/>
                </a:cubicBezTo>
                <a:cubicBezTo>
                  <a:pt x="2516" y="2144"/>
                  <a:pt x="2518" y="2144"/>
                  <a:pt x="2519" y="2145"/>
                </a:cubicBezTo>
                <a:cubicBezTo>
                  <a:pt x="2520" y="2146"/>
                  <a:pt x="2520" y="2147"/>
                  <a:pt x="2520" y="2148"/>
                </a:cubicBezTo>
                <a:cubicBezTo>
                  <a:pt x="2521" y="2150"/>
                  <a:pt x="2521" y="2151"/>
                  <a:pt x="2521" y="2153"/>
                </a:cubicBezTo>
                <a:cubicBezTo>
                  <a:pt x="2546" y="2153"/>
                  <a:pt x="2546" y="2153"/>
                  <a:pt x="2546" y="2153"/>
                </a:cubicBezTo>
                <a:cubicBezTo>
                  <a:pt x="2545" y="2152"/>
                  <a:pt x="2545" y="2152"/>
                  <a:pt x="2544" y="2151"/>
                </a:cubicBezTo>
                <a:cubicBezTo>
                  <a:pt x="2544" y="2150"/>
                  <a:pt x="2543" y="2149"/>
                  <a:pt x="2542" y="2148"/>
                </a:cubicBezTo>
                <a:cubicBezTo>
                  <a:pt x="2542" y="2147"/>
                  <a:pt x="2540" y="2146"/>
                  <a:pt x="2539" y="2145"/>
                </a:cubicBezTo>
                <a:cubicBezTo>
                  <a:pt x="2539" y="2144"/>
                  <a:pt x="2539" y="2142"/>
                  <a:pt x="2539" y="2141"/>
                </a:cubicBezTo>
                <a:cubicBezTo>
                  <a:pt x="2538" y="2140"/>
                  <a:pt x="2537" y="2139"/>
                  <a:pt x="2536" y="2138"/>
                </a:cubicBezTo>
                <a:cubicBezTo>
                  <a:pt x="2536" y="2137"/>
                  <a:pt x="2535" y="2136"/>
                  <a:pt x="2534" y="2135"/>
                </a:cubicBezTo>
                <a:cubicBezTo>
                  <a:pt x="2533" y="2135"/>
                  <a:pt x="2531" y="2135"/>
                  <a:pt x="2530" y="2134"/>
                </a:cubicBezTo>
                <a:cubicBezTo>
                  <a:pt x="2530" y="2133"/>
                  <a:pt x="2530" y="2132"/>
                  <a:pt x="2529" y="2131"/>
                </a:cubicBezTo>
                <a:cubicBezTo>
                  <a:pt x="2528" y="2131"/>
                  <a:pt x="2526" y="2130"/>
                  <a:pt x="2526" y="2129"/>
                </a:cubicBezTo>
                <a:cubicBezTo>
                  <a:pt x="2527" y="2129"/>
                  <a:pt x="2528" y="2130"/>
                  <a:pt x="2528" y="2130"/>
                </a:cubicBezTo>
                <a:cubicBezTo>
                  <a:pt x="2529" y="2130"/>
                  <a:pt x="2529" y="2130"/>
                  <a:pt x="2530" y="2130"/>
                </a:cubicBezTo>
                <a:cubicBezTo>
                  <a:pt x="2532" y="2130"/>
                  <a:pt x="2533" y="2130"/>
                  <a:pt x="2534" y="2130"/>
                </a:cubicBezTo>
                <a:cubicBezTo>
                  <a:pt x="2535" y="2129"/>
                  <a:pt x="2536" y="2127"/>
                  <a:pt x="2538" y="2127"/>
                </a:cubicBezTo>
                <a:cubicBezTo>
                  <a:pt x="2539" y="2126"/>
                  <a:pt x="2540" y="2125"/>
                  <a:pt x="2541" y="2124"/>
                </a:cubicBezTo>
                <a:cubicBezTo>
                  <a:pt x="2542" y="2123"/>
                  <a:pt x="2543" y="2122"/>
                  <a:pt x="2545" y="2122"/>
                </a:cubicBezTo>
                <a:cubicBezTo>
                  <a:pt x="2546" y="2121"/>
                  <a:pt x="2548" y="2120"/>
                  <a:pt x="2549" y="2119"/>
                </a:cubicBezTo>
                <a:cubicBezTo>
                  <a:pt x="2549" y="2118"/>
                  <a:pt x="2550" y="2118"/>
                  <a:pt x="2550" y="2117"/>
                </a:cubicBezTo>
                <a:cubicBezTo>
                  <a:pt x="2551" y="2116"/>
                  <a:pt x="2553" y="2115"/>
                  <a:pt x="2554" y="2114"/>
                </a:cubicBezTo>
                <a:cubicBezTo>
                  <a:pt x="2555" y="2112"/>
                  <a:pt x="2557" y="2109"/>
                  <a:pt x="2560" y="2109"/>
                </a:cubicBezTo>
                <a:cubicBezTo>
                  <a:pt x="2561" y="2109"/>
                  <a:pt x="2563" y="2109"/>
                  <a:pt x="2564" y="2110"/>
                </a:cubicBezTo>
                <a:cubicBezTo>
                  <a:pt x="2565" y="2111"/>
                  <a:pt x="2565" y="2114"/>
                  <a:pt x="2566" y="2113"/>
                </a:cubicBezTo>
                <a:cubicBezTo>
                  <a:pt x="2567" y="2113"/>
                  <a:pt x="2567" y="2112"/>
                  <a:pt x="2566" y="2111"/>
                </a:cubicBezTo>
                <a:cubicBezTo>
                  <a:pt x="2566" y="2110"/>
                  <a:pt x="2567" y="2110"/>
                  <a:pt x="2567" y="2109"/>
                </a:cubicBezTo>
                <a:cubicBezTo>
                  <a:pt x="2568" y="2107"/>
                  <a:pt x="2568" y="2107"/>
                  <a:pt x="2566" y="2106"/>
                </a:cubicBezTo>
                <a:cubicBezTo>
                  <a:pt x="2565" y="2105"/>
                  <a:pt x="2565" y="2103"/>
                  <a:pt x="2564" y="2103"/>
                </a:cubicBezTo>
                <a:cubicBezTo>
                  <a:pt x="2562" y="2103"/>
                  <a:pt x="2561" y="2103"/>
                  <a:pt x="2560" y="2104"/>
                </a:cubicBezTo>
                <a:cubicBezTo>
                  <a:pt x="2558" y="2104"/>
                  <a:pt x="2558" y="2106"/>
                  <a:pt x="2557" y="2107"/>
                </a:cubicBezTo>
                <a:cubicBezTo>
                  <a:pt x="2555" y="2108"/>
                  <a:pt x="2554" y="2107"/>
                  <a:pt x="2553" y="2107"/>
                </a:cubicBezTo>
                <a:cubicBezTo>
                  <a:pt x="2552" y="2107"/>
                  <a:pt x="2551" y="2107"/>
                  <a:pt x="2550" y="2107"/>
                </a:cubicBezTo>
                <a:cubicBezTo>
                  <a:pt x="2548" y="2107"/>
                  <a:pt x="2546" y="2107"/>
                  <a:pt x="2545" y="2107"/>
                </a:cubicBezTo>
                <a:cubicBezTo>
                  <a:pt x="2543" y="2107"/>
                  <a:pt x="2542" y="2108"/>
                  <a:pt x="2541" y="2108"/>
                </a:cubicBezTo>
                <a:cubicBezTo>
                  <a:pt x="2540" y="2109"/>
                  <a:pt x="2540" y="2109"/>
                  <a:pt x="2539" y="2109"/>
                </a:cubicBezTo>
                <a:cubicBezTo>
                  <a:pt x="2538" y="2109"/>
                  <a:pt x="2538" y="2110"/>
                  <a:pt x="2537" y="2110"/>
                </a:cubicBezTo>
                <a:cubicBezTo>
                  <a:pt x="2536" y="2111"/>
                  <a:pt x="2535" y="2111"/>
                  <a:pt x="2534" y="2110"/>
                </a:cubicBezTo>
                <a:cubicBezTo>
                  <a:pt x="2533" y="2109"/>
                  <a:pt x="2533" y="2109"/>
                  <a:pt x="2532" y="2109"/>
                </a:cubicBezTo>
                <a:cubicBezTo>
                  <a:pt x="2532" y="2108"/>
                  <a:pt x="2531" y="2108"/>
                  <a:pt x="2531" y="2108"/>
                </a:cubicBezTo>
                <a:cubicBezTo>
                  <a:pt x="2530" y="2109"/>
                  <a:pt x="2529" y="2111"/>
                  <a:pt x="2528" y="2112"/>
                </a:cubicBezTo>
                <a:cubicBezTo>
                  <a:pt x="2527" y="2112"/>
                  <a:pt x="2526" y="2113"/>
                  <a:pt x="2525" y="2115"/>
                </a:cubicBezTo>
                <a:cubicBezTo>
                  <a:pt x="2524" y="2117"/>
                  <a:pt x="2523" y="2121"/>
                  <a:pt x="2520" y="2120"/>
                </a:cubicBezTo>
                <a:cubicBezTo>
                  <a:pt x="2519" y="2120"/>
                  <a:pt x="2518" y="2119"/>
                  <a:pt x="2517" y="2119"/>
                </a:cubicBezTo>
                <a:cubicBezTo>
                  <a:pt x="2515" y="2119"/>
                  <a:pt x="2514" y="2119"/>
                  <a:pt x="2513" y="2118"/>
                </a:cubicBezTo>
                <a:cubicBezTo>
                  <a:pt x="2512" y="2117"/>
                  <a:pt x="2512" y="2115"/>
                  <a:pt x="2512" y="2114"/>
                </a:cubicBezTo>
                <a:cubicBezTo>
                  <a:pt x="2511" y="2114"/>
                  <a:pt x="2511" y="2113"/>
                  <a:pt x="2510" y="2113"/>
                </a:cubicBezTo>
                <a:cubicBezTo>
                  <a:pt x="2510" y="2112"/>
                  <a:pt x="2510" y="2112"/>
                  <a:pt x="2509" y="2111"/>
                </a:cubicBezTo>
                <a:cubicBezTo>
                  <a:pt x="2508" y="2110"/>
                  <a:pt x="2507" y="2110"/>
                  <a:pt x="2505" y="2110"/>
                </a:cubicBezTo>
                <a:cubicBezTo>
                  <a:pt x="2504" y="2110"/>
                  <a:pt x="2503" y="2109"/>
                  <a:pt x="2503" y="2108"/>
                </a:cubicBezTo>
                <a:cubicBezTo>
                  <a:pt x="2502" y="2107"/>
                  <a:pt x="2503" y="2105"/>
                  <a:pt x="2502" y="2104"/>
                </a:cubicBezTo>
                <a:cubicBezTo>
                  <a:pt x="2501" y="2103"/>
                  <a:pt x="2500" y="2102"/>
                  <a:pt x="2500" y="2100"/>
                </a:cubicBezTo>
                <a:cubicBezTo>
                  <a:pt x="2500" y="2097"/>
                  <a:pt x="2499" y="2094"/>
                  <a:pt x="2501" y="2091"/>
                </a:cubicBezTo>
                <a:cubicBezTo>
                  <a:pt x="2502" y="2089"/>
                  <a:pt x="2503" y="2089"/>
                  <a:pt x="2504" y="2087"/>
                </a:cubicBezTo>
                <a:cubicBezTo>
                  <a:pt x="2505" y="2086"/>
                  <a:pt x="2505" y="2085"/>
                  <a:pt x="2506" y="2083"/>
                </a:cubicBezTo>
                <a:cubicBezTo>
                  <a:pt x="2507" y="2083"/>
                  <a:pt x="2509" y="2082"/>
                  <a:pt x="2510" y="2082"/>
                </a:cubicBezTo>
                <a:cubicBezTo>
                  <a:pt x="2512" y="2082"/>
                  <a:pt x="2514" y="2081"/>
                  <a:pt x="2515" y="2081"/>
                </a:cubicBezTo>
                <a:cubicBezTo>
                  <a:pt x="2517" y="2082"/>
                  <a:pt x="2518" y="2082"/>
                  <a:pt x="2519" y="2082"/>
                </a:cubicBezTo>
                <a:cubicBezTo>
                  <a:pt x="2521" y="2083"/>
                  <a:pt x="2522" y="2083"/>
                  <a:pt x="2524" y="2083"/>
                </a:cubicBezTo>
                <a:cubicBezTo>
                  <a:pt x="2525" y="2083"/>
                  <a:pt x="2527" y="2084"/>
                  <a:pt x="2528" y="2084"/>
                </a:cubicBezTo>
                <a:cubicBezTo>
                  <a:pt x="2530" y="2083"/>
                  <a:pt x="2532" y="2083"/>
                  <a:pt x="2533" y="2083"/>
                </a:cubicBezTo>
                <a:cubicBezTo>
                  <a:pt x="2536" y="2083"/>
                  <a:pt x="2540" y="2083"/>
                  <a:pt x="2543" y="2083"/>
                </a:cubicBezTo>
                <a:cubicBezTo>
                  <a:pt x="2546" y="2083"/>
                  <a:pt x="2549" y="2083"/>
                  <a:pt x="2552" y="2083"/>
                </a:cubicBezTo>
                <a:cubicBezTo>
                  <a:pt x="2554" y="2082"/>
                  <a:pt x="2555" y="2082"/>
                  <a:pt x="2557" y="2083"/>
                </a:cubicBezTo>
                <a:cubicBezTo>
                  <a:pt x="2558" y="2083"/>
                  <a:pt x="2559" y="2084"/>
                  <a:pt x="2561" y="2084"/>
                </a:cubicBezTo>
                <a:cubicBezTo>
                  <a:pt x="2562" y="2085"/>
                  <a:pt x="2564" y="2084"/>
                  <a:pt x="2565" y="2085"/>
                </a:cubicBezTo>
                <a:cubicBezTo>
                  <a:pt x="2567" y="2086"/>
                  <a:pt x="2568" y="2087"/>
                  <a:pt x="2570" y="2087"/>
                </a:cubicBezTo>
                <a:cubicBezTo>
                  <a:pt x="2571" y="2087"/>
                  <a:pt x="2573" y="2087"/>
                  <a:pt x="2574" y="2087"/>
                </a:cubicBezTo>
                <a:cubicBezTo>
                  <a:pt x="2576" y="2087"/>
                  <a:pt x="2578" y="2086"/>
                  <a:pt x="2579" y="2086"/>
                </a:cubicBezTo>
                <a:cubicBezTo>
                  <a:pt x="2582" y="2086"/>
                  <a:pt x="2583" y="2086"/>
                  <a:pt x="2585" y="2084"/>
                </a:cubicBezTo>
                <a:cubicBezTo>
                  <a:pt x="2585" y="2084"/>
                  <a:pt x="2586" y="2083"/>
                  <a:pt x="2586" y="2083"/>
                </a:cubicBezTo>
                <a:cubicBezTo>
                  <a:pt x="2587" y="2081"/>
                  <a:pt x="2588" y="2080"/>
                  <a:pt x="2590" y="2079"/>
                </a:cubicBezTo>
                <a:cubicBezTo>
                  <a:pt x="2590" y="2078"/>
                  <a:pt x="2591" y="2077"/>
                  <a:pt x="2593" y="2076"/>
                </a:cubicBezTo>
                <a:close/>
                <a:moveTo>
                  <a:pt x="2446" y="1928"/>
                </a:moveTo>
                <a:cubicBezTo>
                  <a:pt x="2446" y="1929"/>
                  <a:pt x="2446" y="1930"/>
                  <a:pt x="2447" y="1930"/>
                </a:cubicBezTo>
                <a:cubicBezTo>
                  <a:pt x="2448" y="1929"/>
                  <a:pt x="2448" y="1928"/>
                  <a:pt x="2448" y="1928"/>
                </a:cubicBezTo>
                <a:cubicBezTo>
                  <a:pt x="2448" y="1928"/>
                  <a:pt x="2449" y="1927"/>
                  <a:pt x="2448" y="1927"/>
                </a:cubicBezTo>
                <a:cubicBezTo>
                  <a:pt x="2447" y="1927"/>
                  <a:pt x="2447" y="1928"/>
                  <a:pt x="2446" y="1928"/>
                </a:cubicBezTo>
                <a:close/>
                <a:moveTo>
                  <a:pt x="2523" y="1851"/>
                </a:moveTo>
                <a:cubicBezTo>
                  <a:pt x="2523" y="1850"/>
                  <a:pt x="2522" y="1850"/>
                  <a:pt x="2522" y="1849"/>
                </a:cubicBezTo>
                <a:cubicBezTo>
                  <a:pt x="2522" y="1849"/>
                  <a:pt x="2522" y="1848"/>
                  <a:pt x="2521" y="1848"/>
                </a:cubicBezTo>
                <a:cubicBezTo>
                  <a:pt x="2521" y="1848"/>
                  <a:pt x="2521" y="1849"/>
                  <a:pt x="2521" y="1850"/>
                </a:cubicBezTo>
                <a:cubicBezTo>
                  <a:pt x="2522" y="1850"/>
                  <a:pt x="2522" y="1851"/>
                  <a:pt x="2523" y="1851"/>
                </a:cubicBezTo>
                <a:close/>
                <a:moveTo>
                  <a:pt x="2557" y="1948"/>
                </a:moveTo>
                <a:cubicBezTo>
                  <a:pt x="2557" y="1948"/>
                  <a:pt x="2557" y="1948"/>
                  <a:pt x="2558" y="1947"/>
                </a:cubicBezTo>
                <a:cubicBezTo>
                  <a:pt x="2558" y="1947"/>
                  <a:pt x="2559" y="1947"/>
                  <a:pt x="2559" y="1946"/>
                </a:cubicBezTo>
                <a:cubicBezTo>
                  <a:pt x="2559" y="1946"/>
                  <a:pt x="2558" y="1945"/>
                  <a:pt x="2558" y="1946"/>
                </a:cubicBezTo>
                <a:cubicBezTo>
                  <a:pt x="2557" y="1946"/>
                  <a:pt x="2557" y="1947"/>
                  <a:pt x="2557" y="1947"/>
                </a:cubicBezTo>
                <a:cubicBezTo>
                  <a:pt x="2557" y="1946"/>
                  <a:pt x="2557" y="1946"/>
                  <a:pt x="2556" y="1946"/>
                </a:cubicBezTo>
                <a:cubicBezTo>
                  <a:pt x="2556" y="1946"/>
                  <a:pt x="2556" y="1947"/>
                  <a:pt x="2556" y="1947"/>
                </a:cubicBezTo>
                <a:cubicBezTo>
                  <a:pt x="2556" y="1947"/>
                  <a:pt x="2556" y="1949"/>
                  <a:pt x="2557" y="1948"/>
                </a:cubicBezTo>
                <a:close/>
                <a:moveTo>
                  <a:pt x="2623" y="2128"/>
                </a:moveTo>
                <a:cubicBezTo>
                  <a:pt x="2622" y="2128"/>
                  <a:pt x="2621" y="2128"/>
                  <a:pt x="2621" y="2128"/>
                </a:cubicBezTo>
                <a:cubicBezTo>
                  <a:pt x="2620" y="2128"/>
                  <a:pt x="2619" y="2128"/>
                  <a:pt x="2618" y="2128"/>
                </a:cubicBezTo>
                <a:cubicBezTo>
                  <a:pt x="2618" y="2128"/>
                  <a:pt x="2617" y="2128"/>
                  <a:pt x="2616" y="2128"/>
                </a:cubicBezTo>
                <a:cubicBezTo>
                  <a:pt x="2616" y="2128"/>
                  <a:pt x="2615" y="2128"/>
                  <a:pt x="2615" y="2128"/>
                </a:cubicBezTo>
                <a:cubicBezTo>
                  <a:pt x="2613" y="2128"/>
                  <a:pt x="2612" y="2128"/>
                  <a:pt x="2610" y="2127"/>
                </a:cubicBezTo>
                <a:cubicBezTo>
                  <a:pt x="2609" y="2126"/>
                  <a:pt x="2608" y="2127"/>
                  <a:pt x="2606" y="2127"/>
                </a:cubicBezTo>
                <a:cubicBezTo>
                  <a:pt x="2606" y="2127"/>
                  <a:pt x="2606" y="2127"/>
                  <a:pt x="2605" y="2127"/>
                </a:cubicBezTo>
                <a:cubicBezTo>
                  <a:pt x="2605" y="2127"/>
                  <a:pt x="2605" y="2127"/>
                  <a:pt x="2605" y="2127"/>
                </a:cubicBezTo>
                <a:cubicBezTo>
                  <a:pt x="2604" y="2126"/>
                  <a:pt x="2603" y="2126"/>
                  <a:pt x="2603" y="2126"/>
                </a:cubicBezTo>
                <a:cubicBezTo>
                  <a:pt x="2602" y="2126"/>
                  <a:pt x="2602" y="2127"/>
                  <a:pt x="2601" y="2126"/>
                </a:cubicBezTo>
                <a:cubicBezTo>
                  <a:pt x="2600" y="2126"/>
                  <a:pt x="2599" y="2126"/>
                  <a:pt x="2599" y="2126"/>
                </a:cubicBezTo>
                <a:cubicBezTo>
                  <a:pt x="2598" y="2126"/>
                  <a:pt x="2597" y="2126"/>
                  <a:pt x="2596" y="2126"/>
                </a:cubicBezTo>
                <a:cubicBezTo>
                  <a:pt x="2595" y="2124"/>
                  <a:pt x="2592" y="2124"/>
                  <a:pt x="2590" y="2124"/>
                </a:cubicBezTo>
                <a:cubicBezTo>
                  <a:pt x="2588" y="2124"/>
                  <a:pt x="2587" y="2125"/>
                  <a:pt x="2587" y="2127"/>
                </a:cubicBezTo>
                <a:cubicBezTo>
                  <a:pt x="2587" y="2129"/>
                  <a:pt x="2587" y="2130"/>
                  <a:pt x="2587" y="2132"/>
                </a:cubicBezTo>
                <a:cubicBezTo>
                  <a:pt x="2587" y="2134"/>
                  <a:pt x="2589" y="2132"/>
                  <a:pt x="2590" y="2131"/>
                </a:cubicBezTo>
                <a:cubicBezTo>
                  <a:pt x="2591" y="2131"/>
                  <a:pt x="2592" y="2131"/>
                  <a:pt x="2592" y="2131"/>
                </a:cubicBezTo>
                <a:cubicBezTo>
                  <a:pt x="2593" y="2131"/>
                  <a:pt x="2593" y="2131"/>
                  <a:pt x="2594" y="2130"/>
                </a:cubicBezTo>
                <a:cubicBezTo>
                  <a:pt x="2595" y="2130"/>
                  <a:pt x="2596" y="2130"/>
                  <a:pt x="2596" y="2130"/>
                </a:cubicBezTo>
                <a:cubicBezTo>
                  <a:pt x="2597" y="2130"/>
                  <a:pt x="2597" y="2131"/>
                  <a:pt x="2598" y="2131"/>
                </a:cubicBezTo>
                <a:cubicBezTo>
                  <a:pt x="2599" y="2131"/>
                  <a:pt x="2600" y="2131"/>
                  <a:pt x="2600" y="2130"/>
                </a:cubicBezTo>
                <a:cubicBezTo>
                  <a:pt x="2601" y="2130"/>
                  <a:pt x="2601" y="2130"/>
                  <a:pt x="2602" y="2130"/>
                </a:cubicBezTo>
                <a:cubicBezTo>
                  <a:pt x="2603" y="2130"/>
                  <a:pt x="2603" y="2130"/>
                  <a:pt x="2604" y="2130"/>
                </a:cubicBezTo>
                <a:cubicBezTo>
                  <a:pt x="2605" y="2130"/>
                  <a:pt x="2605" y="2129"/>
                  <a:pt x="2606" y="2129"/>
                </a:cubicBezTo>
                <a:cubicBezTo>
                  <a:pt x="2607" y="2129"/>
                  <a:pt x="2607" y="2130"/>
                  <a:pt x="2607" y="2130"/>
                </a:cubicBezTo>
                <a:cubicBezTo>
                  <a:pt x="2607" y="2131"/>
                  <a:pt x="2608" y="2131"/>
                  <a:pt x="2609" y="2131"/>
                </a:cubicBezTo>
                <a:cubicBezTo>
                  <a:pt x="2610" y="2131"/>
                  <a:pt x="2611" y="2131"/>
                  <a:pt x="2611" y="2131"/>
                </a:cubicBezTo>
                <a:cubicBezTo>
                  <a:pt x="2612" y="2130"/>
                  <a:pt x="2612" y="2130"/>
                  <a:pt x="2613" y="2130"/>
                </a:cubicBezTo>
                <a:cubicBezTo>
                  <a:pt x="2614" y="2129"/>
                  <a:pt x="2616" y="2130"/>
                  <a:pt x="2616" y="2132"/>
                </a:cubicBezTo>
                <a:cubicBezTo>
                  <a:pt x="2616" y="2132"/>
                  <a:pt x="2615" y="2133"/>
                  <a:pt x="2615" y="2134"/>
                </a:cubicBezTo>
                <a:cubicBezTo>
                  <a:pt x="2615" y="2135"/>
                  <a:pt x="2616" y="2134"/>
                  <a:pt x="2616" y="2135"/>
                </a:cubicBezTo>
                <a:cubicBezTo>
                  <a:pt x="2618" y="2136"/>
                  <a:pt x="2617" y="2138"/>
                  <a:pt x="2617" y="2139"/>
                </a:cubicBezTo>
                <a:cubicBezTo>
                  <a:pt x="2618" y="2139"/>
                  <a:pt x="2618" y="2140"/>
                  <a:pt x="2618" y="2140"/>
                </a:cubicBezTo>
                <a:cubicBezTo>
                  <a:pt x="2619" y="2141"/>
                  <a:pt x="2619" y="2142"/>
                  <a:pt x="2619" y="2142"/>
                </a:cubicBezTo>
                <a:cubicBezTo>
                  <a:pt x="2620" y="2142"/>
                  <a:pt x="2620" y="2140"/>
                  <a:pt x="2620" y="2140"/>
                </a:cubicBezTo>
                <a:cubicBezTo>
                  <a:pt x="2620" y="2139"/>
                  <a:pt x="2619" y="2139"/>
                  <a:pt x="2619" y="2138"/>
                </a:cubicBezTo>
                <a:cubicBezTo>
                  <a:pt x="2618" y="2138"/>
                  <a:pt x="2618" y="2137"/>
                  <a:pt x="2618" y="2136"/>
                </a:cubicBezTo>
                <a:cubicBezTo>
                  <a:pt x="2618" y="2135"/>
                  <a:pt x="2618" y="2135"/>
                  <a:pt x="2618" y="2134"/>
                </a:cubicBezTo>
                <a:cubicBezTo>
                  <a:pt x="2617" y="2133"/>
                  <a:pt x="2617" y="2131"/>
                  <a:pt x="2618" y="2130"/>
                </a:cubicBezTo>
                <a:cubicBezTo>
                  <a:pt x="2619" y="2130"/>
                  <a:pt x="2620" y="2130"/>
                  <a:pt x="2620" y="2130"/>
                </a:cubicBezTo>
                <a:cubicBezTo>
                  <a:pt x="2621" y="2130"/>
                  <a:pt x="2622" y="2130"/>
                  <a:pt x="2622" y="2130"/>
                </a:cubicBezTo>
                <a:cubicBezTo>
                  <a:pt x="2624" y="2129"/>
                  <a:pt x="2625" y="2128"/>
                  <a:pt x="2623" y="2128"/>
                </a:cubicBezTo>
                <a:close/>
                <a:moveTo>
                  <a:pt x="2496" y="1864"/>
                </a:moveTo>
                <a:cubicBezTo>
                  <a:pt x="2496" y="1864"/>
                  <a:pt x="2496" y="1865"/>
                  <a:pt x="2496" y="1865"/>
                </a:cubicBezTo>
                <a:cubicBezTo>
                  <a:pt x="2496" y="1865"/>
                  <a:pt x="2495" y="1865"/>
                  <a:pt x="2495" y="1865"/>
                </a:cubicBezTo>
                <a:cubicBezTo>
                  <a:pt x="2495" y="1865"/>
                  <a:pt x="2496" y="1866"/>
                  <a:pt x="2496" y="1866"/>
                </a:cubicBezTo>
                <a:cubicBezTo>
                  <a:pt x="2497" y="1866"/>
                  <a:pt x="2497" y="1865"/>
                  <a:pt x="2497" y="1866"/>
                </a:cubicBezTo>
                <a:cubicBezTo>
                  <a:pt x="2497" y="1866"/>
                  <a:pt x="2497" y="1867"/>
                  <a:pt x="2498" y="1867"/>
                </a:cubicBezTo>
                <a:cubicBezTo>
                  <a:pt x="2498" y="1866"/>
                  <a:pt x="2498" y="1865"/>
                  <a:pt x="2498" y="1864"/>
                </a:cubicBezTo>
                <a:cubicBezTo>
                  <a:pt x="2498" y="1864"/>
                  <a:pt x="2497" y="1863"/>
                  <a:pt x="2497" y="1864"/>
                </a:cubicBezTo>
                <a:cubicBezTo>
                  <a:pt x="2497" y="1864"/>
                  <a:pt x="2497" y="1864"/>
                  <a:pt x="2497" y="1864"/>
                </a:cubicBezTo>
                <a:cubicBezTo>
                  <a:pt x="2498" y="1865"/>
                  <a:pt x="2497" y="1865"/>
                  <a:pt x="2497" y="1865"/>
                </a:cubicBezTo>
                <a:cubicBezTo>
                  <a:pt x="2497" y="1865"/>
                  <a:pt x="2497" y="1864"/>
                  <a:pt x="2496" y="1864"/>
                </a:cubicBezTo>
                <a:close/>
                <a:moveTo>
                  <a:pt x="2519" y="1821"/>
                </a:moveTo>
                <a:cubicBezTo>
                  <a:pt x="2519" y="1821"/>
                  <a:pt x="2518" y="1821"/>
                  <a:pt x="2518" y="1821"/>
                </a:cubicBezTo>
                <a:cubicBezTo>
                  <a:pt x="2518" y="1821"/>
                  <a:pt x="2517" y="1821"/>
                  <a:pt x="2517" y="1821"/>
                </a:cubicBezTo>
                <a:cubicBezTo>
                  <a:pt x="2517" y="1821"/>
                  <a:pt x="2517" y="1820"/>
                  <a:pt x="2517" y="1821"/>
                </a:cubicBezTo>
                <a:cubicBezTo>
                  <a:pt x="2517" y="1821"/>
                  <a:pt x="2518" y="1822"/>
                  <a:pt x="2518" y="1822"/>
                </a:cubicBezTo>
                <a:cubicBezTo>
                  <a:pt x="2518" y="1822"/>
                  <a:pt x="2520" y="1822"/>
                  <a:pt x="2519" y="1821"/>
                </a:cubicBezTo>
                <a:close/>
                <a:moveTo>
                  <a:pt x="2610" y="1986"/>
                </a:moveTo>
                <a:cubicBezTo>
                  <a:pt x="2610" y="1985"/>
                  <a:pt x="2610" y="1983"/>
                  <a:pt x="2609" y="1984"/>
                </a:cubicBezTo>
                <a:cubicBezTo>
                  <a:pt x="2609" y="1985"/>
                  <a:pt x="2609" y="1986"/>
                  <a:pt x="2610" y="1986"/>
                </a:cubicBezTo>
                <a:close/>
                <a:moveTo>
                  <a:pt x="2519" y="1980"/>
                </a:moveTo>
                <a:cubicBezTo>
                  <a:pt x="2519" y="1979"/>
                  <a:pt x="2518" y="1979"/>
                  <a:pt x="2518" y="1979"/>
                </a:cubicBezTo>
                <a:cubicBezTo>
                  <a:pt x="2517" y="1980"/>
                  <a:pt x="2517" y="1980"/>
                  <a:pt x="2517" y="1980"/>
                </a:cubicBezTo>
                <a:cubicBezTo>
                  <a:pt x="2516" y="1980"/>
                  <a:pt x="2516" y="1980"/>
                  <a:pt x="2516" y="1981"/>
                </a:cubicBezTo>
                <a:cubicBezTo>
                  <a:pt x="2516" y="1981"/>
                  <a:pt x="2517" y="1981"/>
                  <a:pt x="2517" y="1980"/>
                </a:cubicBezTo>
                <a:cubicBezTo>
                  <a:pt x="2518" y="1980"/>
                  <a:pt x="2518" y="1981"/>
                  <a:pt x="2519" y="1980"/>
                </a:cubicBezTo>
                <a:close/>
                <a:moveTo>
                  <a:pt x="2608" y="1986"/>
                </a:moveTo>
                <a:cubicBezTo>
                  <a:pt x="2608" y="1984"/>
                  <a:pt x="2607" y="1985"/>
                  <a:pt x="2606" y="1986"/>
                </a:cubicBezTo>
                <a:cubicBezTo>
                  <a:pt x="2606" y="1987"/>
                  <a:pt x="2608" y="1986"/>
                  <a:pt x="2608" y="1986"/>
                </a:cubicBezTo>
                <a:close/>
                <a:moveTo>
                  <a:pt x="2630" y="1945"/>
                </a:moveTo>
                <a:cubicBezTo>
                  <a:pt x="2630" y="1944"/>
                  <a:pt x="2631" y="1944"/>
                  <a:pt x="2631" y="1944"/>
                </a:cubicBezTo>
                <a:cubicBezTo>
                  <a:pt x="2631" y="1943"/>
                  <a:pt x="2631" y="1943"/>
                  <a:pt x="2630" y="1942"/>
                </a:cubicBezTo>
                <a:cubicBezTo>
                  <a:pt x="2630" y="1942"/>
                  <a:pt x="2630" y="1941"/>
                  <a:pt x="2630" y="1941"/>
                </a:cubicBezTo>
                <a:cubicBezTo>
                  <a:pt x="2630" y="1940"/>
                  <a:pt x="2630" y="1940"/>
                  <a:pt x="2630" y="1940"/>
                </a:cubicBezTo>
                <a:cubicBezTo>
                  <a:pt x="2630" y="1939"/>
                  <a:pt x="2630" y="1938"/>
                  <a:pt x="2629" y="1938"/>
                </a:cubicBezTo>
                <a:cubicBezTo>
                  <a:pt x="2628" y="1938"/>
                  <a:pt x="2628" y="1938"/>
                  <a:pt x="2628" y="1937"/>
                </a:cubicBezTo>
                <a:cubicBezTo>
                  <a:pt x="2628" y="1936"/>
                  <a:pt x="2627" y="1937"/>
                  <a:pt x="2626" y="1936"/>
                </a:cubicBezTo>
                <a:cubicBezTo>
                  <a:pt x="2626" y="1935"/>
                  <a:pt x="2626" y="1935"/>
                  <a:pt x="2627" y="1935"/>
                </a:cubicBezTo>
                <a:cubicBezTo>
                  <a:pt x="2627" y="1934"/>
                  <a:pt x="2628" y="1934"/>
                  <a:pt x="2627" y="1933"/>
                </a:cubicBezTo>
                <a:cubicBezTo>
                  <a:pt x="2627" y="1933"/>
                  <a:pt x="2627" y="1933"/>
                  <a:pt x="2627" y="1932"/>
                </a:cubicBezTo>
                <a:cubicBezTo>
                  <a:pt x="2628" y="1932"/>
                  <a:pt x="2627" y="1931"/>
                  <a:pt x="2627" y="1931"/>
                </a:cubicBezTo>
                <a:cubicBezTo>
                  <a:pt x="2627" y="1930"/>
                  <a:pt x="2628" y="1929"/>
                  <a:pt x="2628" y="1929"/>
                </a:cubicBezTo>
                <a:cubicBezTo>
                  <a:pt x="2628" y="1928"/>
                  <a:pt x="2627" y="1928"/>
                  <a:pt x="2627" y="1929"/>
                </a:cubicBezTo>
                <a:cubicBezTo>
                  <a:pt x="2627" y="1929"/>
                  <a:pt x="2626" y="1929"/>
                  <a:pt x="2626" y="1929"/>
                </a:cubicBezTo>
                <a:cubicBezTo>
                  <a:pt x="2625" y="1930"/>
                  <a:pt x="2625" y="1929"/>
                  <a:pt x="2625" y="1929"/>
                </a:cubicBezTo>
                <a:cubicBezTo>
                  <a:pt x="2626" y="1928"/>
                  <a:pt x="2627" y="1928"/>
                  <a:pt x="2626" y="1927"/>
                </a:cubicBezTo>
                <a:cubicBezTo>
                  <a:pt x="2625" y="1927"/>
                  <a:pt x="2625" y="1926"/>
                  <a:pt x="2625" y="1926"/>
                </a:cubicBezTo>
                <a:cubicBezTo>
                  <a:pt x="2625" y="1925"/>
                  <a:pt x="2626" y="1925"/>
                  <a:pt x="2626" y="1925"/>
                </a:cubicBezTo>
                <a:cubicBezTo>
                  <a:pt x="2626" y="1925"/>
                  <a:pt x="2625" y="1924"/>
                  <a:pt x="2626" y="1924"/>
                </a:cubicBezTo>
                <a:cubicBezTo>
                  <a:pt x="2626" y="1924"/>
                  <a:pt x="2627" y="1924"/>
                  <a:pt x="2627" y="1923"/>
                </a:cubicBezTo>
                <a:cubicBezTo>
                  <a:pt x="2626" y="1922"/>
                  <a:pt x="2625" y="1923"/>
                  <a:pt x="2624" y="1923"/>
                </a:cubicBezTo>
                <a:cubicBezTo>
                  <a:pt x="2624" y="1922"/>
                  <a:pt x="2623" y="1922"/>
                  <a:pt x="2623" y="1922"/>
                </a:cubicBezTo>
                <a:cubicBezTo>
                  <a:pt x="2623" y="1922"/>
                  <a:pt x="2623" y="1923"/>
                  <a:pt x="2623" y="1923"/>
                </a:cubicBezTo>
                <a:cubicBezTo>
                  <a:pt x="2622" y="1923"/>
                  <a:pt x="2621" y="1923"/>
                  <a:pt x="2621" y="1923"/>
                </a:cubicBezTo>
                <a:cubicBezTo>
                  <a:pt x="2621" y="1922"/>
                  <a:pt x="2621" y="1922"/>
                  <a:pt x="2621" y="1921"/>
                </a:cubicBezTo>
                <a:cubicBezTo>
                  <a:pt x="2620" y="1921"/>
                  <a:pt x="2620" y="1921"/>
                  <a:pt x="2621" y="1920"/>
                </a:cubicBezTo>
                <a:cubicBezTo>
                  <a:pt x="2621" y="1920"/>
                  <a:pt x="2622" y="1920"/>
                  <a:pt x="2622" y="1919"/>
                </a:cubicBezTo>
                <a:cubicBezTo>
                  <a:pt x="2623" y="1919"/>
                  <a:pt x="2623" y="1919"/>
                  <a:pt x="2623" y="1918"/>
                </a:cubicBezTo>
                <a:cubicBezTo>
                  <a:pt x="2624" y="1918"/>
                  <a:pt x="2625" y="1917"/>
                  <a:pt x="2625" y="1916"/>
                </a:cubicBezTo>
                <a:cubicBezTo>
                  <a:pt x="2625" y="1914"/>
                  <a:pt x="2622" y="1913"/>
                  <a:pt x="2622" y="1911"/>
                </a:cubicBezTo>
                <a:cubicBezTo>
                  <a:pt x="2622" y="1910"/>
                  <a:pt x="2622" y="1909"/>
                  <a:pt x="2622" y="1909"/>
                </a:cubicBezTo>
                <a:cubicBezTo>
                  <a:pt x="2622" y="1908"/>
                  <a:pt x="2623" y="1907"/>
                  <a:pt x="2622" y="1907"/>
                </a:cubicBezTo>
                <a:cubicBezTo>
                  <a:pt x="2622" y="1907"/>
                  <a:pt x="2621" y="1908"/>
                  <a:pt x="2620" y="1908"/>
                </a:cubicBezTo>
                <a:cubicBezTo>
                  <a:pt x="2619" y="1909"/>
                  <a:pt x="2619" y="1908"/>
                  <a:pt x="2618" y="1907"/>
                </a:cubicBezTo>
                <a:cubicBezTo>
                  <a:pt x="2618" y="1906"/>
                  <a:pt x="2618" y="1906"/>
                  <a:pt x="2617" y="1906"/>
                </a:cubicBezTo>
                <a:cubicBezTo>
                  <a:pt x="2616" y="1906"/>
                  <a:pt x="2617" y="1905"/>
                  <a:pt x="2617" y="1905"/>
                </a:cubicBezTo>
                <a:cubicBezTo>
                  <a:pt x="2617" y="1904"/>
                  <a:pt x="2615" y="1902"/>
                  <a:pt x="2615" y="1902"/>
                </a:cubicBezTo>
                <a:cubicBezTo>
                  <a:pt x="2614" y="1902"/>
                  <a:pt x="2614" y="1902"/>
                  <a:pt x="2613" y="1902"/>
                </a:cubicBezTo>
                <a:cubicBezTo>
                  <a:pt x="2613" y="1902"/>
                  <a:pt x="2613" y="1901"/>
                  <a:pt x="2612" y="1901"/>
                </a:cubicBezTo>
                <a:cubicBezTo>
                  <a:pt x="2611" y="1901"/>
                  <a:pt x="2610" y="1900"/>
                  <a:pt x="2611" y="1899"/>
                </a:cubicBezTo>
                <a:cubicBezTo>
                  <a:pt x="2611" y="1899"/>
                  <a:pt x="2609" y="1898"/>
                  <a:pt x="2609" y="1898"/>
                </a:cubicBezTo>
                <a:cubicBezTo>
                  <a:pt x="2609" y="1898"/>
                  <a:pt x="2608" y="1898"/>
                  <a:pt x="2608" y="1897"/>
                </a:cubicBezTo>
                <a:cubicBezTo>
                  <a:pt x="2607" y="1897"/>
                  <a:pt x="2607" y="1898"/>
                  <a:pt x="2606" y="1899"/>
                </a:cubicBezTo>
                <a:cubicBezTo>
                  <a:pt x="2605" y="1900"/>
                  <a:pt x="2606" y="1901"/>
                  <a:pt x="2607" y="1902"/>
                </a:cubicBezTo>
                <a:cubicBezTo>
                  <a:pt x="2607" y="1903"/>
                  <a:pt x="2608" y="1904"/>
                  <a:pt x="2608" y="1906"/>
                </a:cubicBezTo>
                <a:cubicBezTo>
                  <a:pt x="2608" y="1906"/>
                  <a:pt x="2608" y="1907"/>
                  <a:pt x="2609" y="1908"/>
                </a:cubicBezTo>
                <a:cubicBezTo>
                  <a:pt x="2609" y="1909"/>
                  <a:pt x="2609" y="1911"/>
                  <a:pt x="2609" y="1913"/>
                </a:cubicBezTo>
                <a:cubicBezTo>
                  <a:pt x="2609" y="1914"/>
                  <a:pt x="2606" y="1914"/>
                  <a:pt x="2605" y="1914"/>
                </a:cubicBezTo>
                <a:cubicBezTo>
                  <a:pt x="2604" y="1913"/>
                  <a:pt x="2604" y="1912"/>
                  <a:pt x="2603" y="1912"/>
                </a:cubicBezTo>
                <a:cubicBezTo>
                  <a:pt x="2602" y="1912"/>
                  <a:pt x="2602" y="1914"/>
                  <a:pt x="2602" y="1914"/>
                </a:cubicBezTo>
                <a:cubicBezTo>
                  <a:pt x="2602" y="1916"/>
                  <a:pt x="2602" y="1918"/>
                  <a:pt x="2600" y="1917"/>
                </a:cubicBezTo>
                <a:cubicBezTo>
                  <a:pt x="2598" y="1916"/>
                  <a:pt x="2598" y="1914"/>
                  <a:pt x="2596" y="1913"/>
                </a:cubicBezTo>
                <a:cubicBezTo>
                  <a:pt x="2594" y="1913"/>
                  <a:pt x="2595" y="1918"/>
                  <a:pt x="2594" y="1919"/>
                </a:cubicBezTo>
                <a:cubicBezTo>
                  <a:pt x="2594" y="1920"/>
                  <a:pt x="2593" y="1920"/>
                  <a:pt x="2594" y="1920"/>
                </a:cubicBezTo>
                <a:cubicBezTo>
                  <a:pt x="2594" y="1921"/>
                  <a:pt x="2595" y="1921"/>
                  <a:pt x="2594" y="1922"/>
                </a:cubicBezTo>
                <a:cubicBezTo>
                  <a:pt x="2594" y="1922"/>
                  <a:pt x="2594" y="1923"/>
                  <a:pt x="2594" y="1923"/>
                </a:cubicBezTo>
                <a:cubicBezTo>
                  <a:pt x="2594" y="1925"/>
                  <a:pt x="2593" y="1924"/>
                  <a:pt x="2592" y="1924"/>
                </a:cubicBezTo>
                <a:cubicBezTo>
                  <a:pt x="2591" y="1923"/>
                  <a:pt x="2590" y="1923"/>
                  <a:pt x="2589" y="1922"/>
                </a:cubicBezTo>
                <a:cubicBezTo>
                  <a:pt x="2588" y="1921"/>
                  <a:pt x="2587" y="1922"/>
                  <a:pt x="2587" y="1922"/>
                </a:cubicBezTo>
                <a:cubicBezTo>
                  <a:pt x="2586" y="1923"/>
                  <a:pt x="2586" y="1923"/>
                  <a:pt x="2585" y="1924"/>
                </a:cubicBezTo>
                <a:cubicBezTo>
                  <a:pt x="2585" y="1924"/>
                  <a:pt x="2585" y="1925"/>
                  <a:pt x="2585" y="1926"/>
                </a:cubicBezTo>
                <a:cubicBezTo>
                  <a:pt x="2585" y="1926"/>
                  <a:pt x="2584" y="1927"/>
                  <a:pt x="2584" y="1927"/>
                </a:cubicBezTo>
                <a:cubicBezTo>
                  <a:pt x="2584" y="1928"/>
                  <a:pt x="2584" y="1929"/>
                  <a:pt x="2584" y="1929"/>
                </a:cubicBezTo>
                <a:cubicBezTo>
                  <a:pt x="2583" y="1930"/>
                  <a:pt x="2581" y="1930"/>
                  <a:pt x="2580" y="1930"/>
                </a:cubicBezTo>
                <a:cubicBezTo>
                  <a:pt x="2579" y="1930"/>
                  <a:pt x="2579" y="1930"/>
                  <a:pt x="2578" y="1931"/>
                </a:cubicBezTo>
                <a:cubicBezTo>
                  <a:pt x="2578" y="1931"/>
                  <a:pt x="2577" y="1931"/>
                  <a:pt x="2577" y="1932"/>
                </a:cubicBezTo>
                <a:cubicBezTo>
                  <a:pt x="2576" y="1932"/>
                  <a:pt x="2576" y="1932"/>
                  <a:pt x="2575" y="1933"/>
                </a:cubicBezTo>
                <a:cubicBezTo>
                  <a:pt x="2575" y="1933"/>
                  <a:pt x="2574" y="1934"/>
                  <a:pt x="2574" y="1934"/>
                </a:cubicBezTo>
                <a:cubicBezTo>
                  <a:pt x="2573" y="1934"/>
                  <a:pt x="2573" y="1935"/>
                  <a:pt x="2573" y="1935"/>
                </a:cubicBezTo>
                <a:cubicBezTo>
                  <a:pt x="2572" y="1935"/>
                  <a:pt x="2572" y="1934"/>
                  <a:pt x="2573" y="1934"/>
                </a:cubicBezTo>
                <a:cubicBezTo>
                  <a:pt x="2573" y="1933"/>
                  <a:pt x="2575" y="1932"/>
                  <a:pt x="2576" y="1932"/>
                </a:cubicBezTo>
                <a:cubicBezTo>
                  <a:pt x="2577" y="1930"/>
                  <a:pt x="2577" y="1930"/>
                  <a:pt x="2576" y="1928"/>
                </a:cubicBezTo>
                <a:cubicBezTo>
                  <a:pt x="2576" y="1927"/>
                  <a:pt x="2576" y="1926"/>
                  <a:pt x="2576" y="1925"/>
                </a:cubicBezTo>
                <a:cubicBezTo>
                  <a:pt x="2575" y="1924"/>
                  <a:pt x="2575" y="1923"/>
                  <a:pt x="2574" y="1922"/>
                </a:cubicBezTo>
                <a:cubicBezTo>
                  <a:pt x="2573" y="1921"/>
                  <a:pt x="2573" y="1921"/>
                  <a:pt x="2571" y="1921"/>
                </a:cubicBezTo>
                <a:cubicBezTo>
                  <a:pt x="2571" y="1920"/>
                  <a:pt x="2571" y="1923"/>
                  <a:pt x="2570" y="1921"/>
                </a:cubicBezTo>
                <a:cubicBezTo>
                  <a:pt x="2570" y="1921"/>
                  <a:pt x="2569" y="1921"/>
                  <a:pt x="2569" y="1921"/>
                </a:cubicBezTo>
                <a:cubicBezTo>
                  <a:pt x="2569" y="1920"/>
                  <a:pt x="2569" y="1920"/>
                  <a:pt x="2569" y="1920"/>
                </a:cubicBezTo>
                <a:cubicBezTo>
                  <a:pt x="2568" y="1920"/>
                  <a:pt x="2567" y="1919"/>
                  <a:pt x="2567" y="1919"/>
                </a:cubicBezTo>
                <a:cubicBezTo>
                  <a:pt x="2567" y="1920"/>
                  <a:pt x="2567" y="1920"/>
                  <a:pt x="2567" y="1920"/>
                </a:cubicBezTo>
                <a:cubicBezTo>
                  <a:pt x="2568" y="1921"/>
                  <a:pt x="2566" y="1921"/>
                  <a:pt x="2566" y="1922"/>
                </a:cubicBezTo>
                <a:cubicBezTo>
                  <a:pt x="2566" y="1923"/>
                  <a:pt x="2565" y="1923"/>
                  <a:pt x="2563" y="1923"/>
                </a:cubicBezTo>
                <a:cubicBezTo>
                  <a:pt x="2562" y="1923"/>
                  <a:pt x="2561" y="1924"/>
                  <a:pt x="2560" y="1925"/>
                </a:cubicBezTo>
                <a:cubicBezTo>
                  <a:pt x="2559" y="1925"/>
                  <a:pt x="2559" y="1927"/>
                  <a:pt x="2559" y="1928"/>
                </a:cubicBezTo>
                <a:cubicBezTo>
                  <a:pt x="2559" y="1928"/>
                  <a:pt x="2560" y="1929"/>
                  <a:pt x="2559" y="1930"/>
                </a:cubicBezTo>
                <a:cubicBezTo>
                  <a:pt x="2559" y="1931"/>
                  <a:pt x="2558" y="1931"/>
                  <a:pt x="2557" y="1931"/>
                </a:cubicBezTo>
                <a:cubicBezTo>
                  <a:pt x="2557" y="1931"/>
                  <a:pt x="2556" y="1932"/>
                  <a:pt x="2555" y="1932"/>
                </a:cubicBezTo>
                <a:cubicBezTo>
                  <a:pt x="2554" y="1932"/>
                  <a:pt x="2554" y="1931"/>
                  <a:pt x="2553" y="1931"/>
                </a:cubicBezTo>
                <a:cubicBezTo>
                  <a:pt x="2553" y="1931"/>
                  <a:pt x="2553" y="1931"/>
                  <a:pt x="2552" y="1932"/>
                </a:cubicBezTo>
                <a:cubicBezTo>
                  <a:pt x="2552" y="1932"/>
                  <a:pt x="2552" y="1932"/>
                  <a:pt x="2551" y="1933"/>
                </a:cubicBezTo>
                <a:cubicBezTo>
                  <a:pt x="2550" y="1933"/>
                  <a:pt x="2549" y="1933"/>
                  <a:pt x="2547" y="1933"/>
                </a:cubicBezTo>
                <a:cubicBezTo>
                  <a:pt x="2546" y="1934"/>
                  <a:pt x="2545" y="1934"/>
                  <a:pt x="2544" y="1935"/>
                </a:cubicBezTo>
                <a:cubicBezTo>
                  <a:pt x="2544" y="1936"/>
                  <a:pt x="2543" y="1937"/>
                  <a:pt x="2543" y="1938"/>
                </a:cubicBezTo>
                <a:cubicBezTo>
                  <a:pt x="2542" y="1939"/>
                  <a:pt x="2542" y="1940"/>
                  <a:pt x="2542" y="1941"/>
                </a:cubicBezTo>
                <a:cubicBezTo>
                  <a:pt x="2542" y="1942"/>
                  <a:pt x="2542" y="1943"/>
                  <a:pt x="2542" y="1944"/>
                </a:cubicBezTo>
                <a:cubicBezTo>
                  <a:pt x="2541" y="1945"/>
                  <a:pt x="2541" y="1945"/>
                  <a:pt x="2541" y="1947"/>
                </a:cubicBezTo>
                <a:cubicBezTo>
                  <a:pt x="2541" y="1947"/>
                  <a:pt x="2541" y="1948"/>
                  <a:pt x="2540" y="1949"/>
                </a:cubicBezTo>
                <a:cubicBezTo>
                  <a:pt x="2540" y="1949"/>
                  <a:pt x="2539" y="1949"/>
                  <a:pt x="2538" y="1950"/>
                </a:cubicBezTo>
                <a:cubicBezTo>
                  <a:pt x="2537" y="1952"/>
                  <a:pt x="2539" y="1956"/>
                  <a:pt x="2541" y="1956"/>
                </a:cubicBezTo>
                <a:cubicBezTo>
                  <a:pt x="2541" y="1956"/>
                  <a:pt x="2542" y="1956"/>
                  <a:pt x="2543" y="1956"/>
                </a:cubicBezTo>
                <a:cubicBezTo>
                  <a:pt x="2543" y="1955"/>
                  <a:pt x="2544" y="1955"/>
                  <a:pt x="2544" y="1954"/>
                </a:cubicBezTo>
                <a:cubicBezTo>
                  <a:pt x="2544" y="1953"/>
                  <a:pt x="2545" y="1952"/>
                  <a:pt x="2545" y="1951"/>
                </a:cubicBezTo>
                <a:cubicBezTo>
                  <a:pt x="2545" y="1951"/>
                  <a:pt x="2545" y="1950"/>
                  <a:pt x="2545" y="1949"/>
                </a:cubicBezTo>
                <a:cubicBezTo>
                  <a:pt x="2545" y="1949"/>
                  <a:pt x="2546" y="1947"/>
                  <a:pt x="2547" y="1948"/>
                </a:cubicBezTo>
                <a:cubicBezTo>
                  <a:pt x="2547" y="1948"/>
                  <a:pt x="2548" y="1946"/>
                  <a:pt x="2547" y="1946"/>
                </a:cubicBezTo>
                <a:cubicBezTo>
                  <a:pt x="2547" y="1946"/>
                  <a:pt x="2547" y="1946"/>
                  <a:pt x="2547" y="1946"/>
                </a:cubicBezTo>
                <a:cubicBezTo>
                  <a:pt x="2546" y="1946"/>
                  <a:pt x="2547" y="1945"/>
                  <a:pt x="2547" y="1944"/>
                </a:cubicBezTo>
                <a:cubicBezTo>
                  <a:pt x="2547" y="1944"/>
                  <a:pt x="2548" y="1943"/>
                  <a:pt x="2549" y="1943"/>
                </a:cubicBezTo>
                <a:cubicBezTo>
                  <a:pt x="2549" y="1944"/>
                  <a:pt x="2549" y="1943"/>
                  <a:pt x="2550" y="1943"/>
                </a:cubicBezTo>
                <a:cubicBezTo>
                  <a:pt x="2550" y="1943"/>
                  <a:pt x="2550" y="1942"/>
                  <a:pt x="2550" y="1942"/>
                </a:cubicBezTo>
                <a:cubicBezTo>
                  <a:pt x="2549" y="1942"/>
                  <a:pt x="2549" y="1943"/>
                  <a:pt x="2549" y="1943"/>
                </a:cubicBezTo>
                <a:cubicBezTo>
                  <a:pt x="2548" y="1943"/>
                  <a:pt x="2550" y="1940"/>
                  <a:pt x="2550" y="1940"/>
                </a:cubicBezTo>
                <a:cubicBezTo>
                  <a:pt x="2551" y="1939"/>
                  <a:pt x="2552" y="1938"/>
                  <a:pt x="2554" y="1938"/>
                </a:cubicBezTo>
                <a:cubicBezTo>
                  <a:pt x="2554" y="1939"/>
                  <a:pt x="2555" y="1939"/>
                  <a:pt x="2556" y="1939"/>
                </a:cubicBezTo>
                <a:cubicBezTo>
                  <a:pt x="2556" y="1940"/>
                  <a:pt x="2556" y="1940"/>
                  <a:pt x="2555" y="1940"/>
                </a:cubicBezTo>
                <a:cubicBezTo>
                  <a:pt x="2555" y="1941"/>
                  <a:pt x="2555" y="1942"/>
                  <a:pt x="2555" y="1942"/>
                </a:cubicBezTo>
                <a:cubicBezTo>
                  <a:pt x="2556" y="1943"/>
                  <a:pt x="2556" y="1943"/>
                  <a:pt x="2556" y="1943"/>
                </a:cubicBezTo>
                <a:cubicBezTo>
                  <a:pt x="2555" y="1944"/>
                  <a:pt x="2557" y="1946"/>
                  <a:pt x="2557" y="1944"/>
                </a:cubicBezTo>
                <a:cubicBezTo>
                  <a:pt x="2557" y="1944"/>
                  <a:pt x="2558" y="1943"/>
                  <a:pt x="2558" y="1943"/>
                </a:cubicBezTo>
                <a:cubicBezTo>
                  <a:pt x="2558" y="1944"/>
                  <a:pt x="2559" y="1944"/>
                  <a:pt x="2559" y="1945"/>
                </a:cubicBezTo>
                <a:cubicBezTo>
                  <a:pt x="2559" y="1945"/>
                  <a:pt x="2559" y="1945"/>
                  <a:pt x="2559" y="1944"/>
                </a:cubicBezTo>
                <a:cubicBezTo>
                  <a:pt x="2559" y="1944"/>
                  <a:pt x="2559" y="1943"/>
                  <a:pt x="2560" y="1943"/>
                </a:cubicBezTo>
                <a:cubicBezTo>
                  <a:pt x="2560" y="1943"/>
                  <a:pt x="2560" y="1943"/>
                  <a:pt x="2560" y="1943"/>
                </a:cubicBezTo>
                <a:cubicBezTo>
                  <a:pt x="2560" y="1943"/>
                  <a:pt x="2560" y="1942"/>
                  <a:pt x="2560" y="1942"/>
                </a:cubicBezTo>
                <a:cubicBezTo>
                  <a:pt x="2560" y="1941"/>
                  <a:pt x="2561" y="1941"/>
                  <a:pt x="2561" y="1940"/>
                </a:cubicBezTo>
                <a:cubicBezTo>
                  <a:pt x="2561" y="1940"/>
                  <a:pt x="2562" y="1939"/>
                  <a:pt x="2562" y="1940"/>
                </a:cubicBezTo>
                <a:cubicBezTo>
                  <a:pt x="2563" y="1940"/>
                  <a:pt x="2562" y="1941"/>
                  <a:pt x="2563" y="1941"/>
                </a:cubicBezTo>
                <a:cubicBezTo>
                  <a:pt x="2563" y="1941"/>
                  <a:pt x="2563" y="1941"/>
                  <a:pt x="2563" y="1942"/>
                </a:cubicBezTo>
                <a:cubicBezTo>
                  <a:pt x="2564" y="1942"/>
                  <a:pt x="2563" y="1943"/>
                  <a:pt x="2563" y="1943"/>
                </a:cubicBezTo>
                <a:cubicBezTo>
                  <a:pt x="2562" y="1942"/>
                  <a:pt x="2563" y="1942"/>
                  <a:pt x="2562" y="1942"/>
                </a:cubicBezTo>
                <a:cubicBezTo>
                  <a:pt x="2562" y="1943"/>
                  <a:pt x="2561" y="1944"/>
                  <a:pt x="2563" y="1944"/>
                </a:cubicBezTo>
                <a:cubicBezTo>
                  <a:pt x="2563" y="1945"/>
                  <a:pt x="2564" y="1943"/>
                  <a:pt x="2564" y="1943"/>
                </a:cubicBezTo>
                <a:cubicBezTo>
                  <a:pt x="2566" y="1943"/>
                  <a:pt x="2565" y="1944"/>
                  <a:pt x="2566" y="1945"/>
                </a:cubicBezTo>
                <a:cubicBezTo>
                  <a:pt x="2566" y="1945"/>
                  <a:pt x="2567" y="1945"/>
                  <a:pt x="2567" y="1946"/>
                </a:cubicBezTo>
                <a:cubicBezTo>
                  <a:pt x="2567" y="1946"/>
                  <a:pt x="2567" y="1946"/>
                  <a:pt x="2567" y="1947"/>
                </a:cubicBezTo>
                <a:cubicBezTo>
                  <a:pt x="2567" y="1947"/>
                  <a:pt x="2569" y="1946"/>
                  <a:pt x="2569" y="1946"/>
                </a:cubicBezTo>
                <a:cubicBezTo>
                  <a:pt x="2569" y="1945"/>
                  <a:pt x="2567" y="1945"/>
                  <a:pt x="2567" y="1944"/>
                </a:cubicBezTo>
                <a:cubicBezTo>
                  <a:pt x="2567" y="1944"/>
                  <a:pt x="2567" y="1944"/>
                  <a:pt x="2567" y="1943"/>
                </a:cubicBezTo>
                <a:cubicBezTo>
                  <a:pt x="2567" y="1943"/>
                  <a:pt x="2566" y="1943"/>
                  <a:pt x="2566" y="1943"/>
                </a:cubicBezTo>
                <a:cubicBezTo>
                  <a:pt x="2567" y="1942"/>
                  <a:pt x="2568" y="1942"/>
                  <a:pt x="2568" y="1942"/>
                </a:cubicBezTo>
                <a:cubicBezTo>
                  <a:pt x="2569" y="1941"/>
                  <a:pt x="2569" y="1940"/>
                  <a:pt x="2569" y="1939"/>
                </a:cubicBezTo>
                <a:cubicBezTo>
                  <a:pt x="2568" y="1938"/>
                  <a:pt x="2569" y="1937"/>
                  <a:pt x="2570" y="1937"/>
                </a:cubicBezTo>
                <a:cubicBezTo>
                  <a:pt x="2571" y="1937"/>
                  <a:pt x="2572" y="1937"/>
                  <a:pt x="2573" y="1938"/>
                </a:cubicBezTo>
                <a:cubicBezTo>
                  <a:pt x="2574" y="1938"/>
                  <a:pt x="2574" y="1938"/>
                  <a:pt x="2574" y="1939"/>
                </a:cubicBezTo>
                <a:cubicBezTo>
                  <a:pt x="2575" y="1940"/>
                  <a:pt x="2576" y="1940"/>
                  <a:pt x="2577" y="1940"/>
                </a:cubicBezTo>
                <a:cubicBezTo>
                  <a:pt x="2578" y="1940"/>
                  <a:pt x="2579" y="1940"/>
                  <a:pt x="2579" y="1941"/>
                </a:cubicBezTo>
                <a:cubicBezTo>
                  <a:pt x="2580" y="1941"/>
                  <a:pt x="2581" y="1942"/>
                  <a:pt x="2581" y="1943"/>
                </a:cubicBezTo>
                <a:cubicBezTo>
                  <a:pt x="2582" y="1944"/>
                  <a:pt x="2582" y="1946"/>
                  <a:pt x="2583" y="1946"/>
                </a:cubicBezTo>
                <a:cubicBezTo>
                  <a:pt x="2583" y="1946"/>
                  <a:pt x="2584" y="1945"/>
                  <a:pt x="2584" y="1946"/>
                </a:cubicBezTo>
                <a:cubicBezTo>
                  <a:pt x="2585" y="1946"/>
                  <a:pt x="2585" y="1947"/>
                  <a:pt x="2584" y="1947"/>
                </a:cubicBezTo>
                <a:cubicBezTo>
                  <a:pt x="2584" y="1947"/>
                  <a:pt x="2584" y="1947"/>
                  <a:pt x="2584" y="1948"/>
                </a:cubicBezTo>
                <a:cubicBezTo>
                  <a:pt x="2584" y="1948"/>
                  <a:pt x="2584" y="1949"/>
                  <a:pt x="2583" y="1949"/>
                </a:cubicBezTo>
                <a:cubicBezTo>
                  <a:pt x="2583" y="1950"/>
                  <a:pt x="2583" y="1950"/>
                  <a:pt x="2582" y="1951"/>
                </a:cubicBezTo>
                <a:cubicBezTo>
                  <a:pt x="2581" y="1951"/>
                  <a:pt x="2581" y="1951"/>
                  <a:pt x="2581" y="1951"/>
                </a:cubicBezTo>
                <a:cubicBezTo>
                  <a:pt x="2580" y="1951"/>
                  <a:pt x="2580" y="1952"/>
                  <a:pt x="2580" y="1952"/>
                </a:cubicBezTo>
                <a:cubicBezTo>
                  <a:pt x="2580" y="1953"/>
                  <a:pt x="2579" y="1953"/>
                  <a:pt x="2579" y="1954"/>
                </a:cubicBezTo>
                <a:cubicBezTo>
                  <a:pt x="2578" y="1955"/>
                  <a:pt x="2578" y="1955"/>
                  <a:pt x="2579" y="1956"/>
                </a:cubicBezTo>
                <a:cubicBezTo>
                  <a:pt x="2579" y="1956"/>
                  <a:pt x="2579" y="1957"/>
                  <a:pt x="2579" y="1957"/>
                </a:cubicBezTo>
                <a:cubicBezTo>
                  <a:pt x="2579" y="1959"/>
                  <a:pt x="2580" y="1958"/>
                  <a:pt x="2580" y="1958"/>
                </a:cubicBezTo>
                <a:cubicBezTo>
                  <a:pt x="2581" y="1959"/>
                  <a:pt x="2580" y="1959"/>
                  <a:pt x="2580" y="1960"/>
                </a:cubicBezTo>
                <a:cubicBezTo>
                  <a:pt x="2580" y="1960"/>
                  <a:pt x="2581" y="1961"/>
                  <a:pt x="2581" y="1961"/>
                </a:cubicBezTo>
                <a:cubicBezTo>
                  <a:pt x="2581" y="1962"/>
                  <a:pt x="2580" y="1963"/>
                  <a:pt x="2580" y="1964"/>
                </a:cubicBezTo>
                <a:cubicBezTo>
                  <a:pt x="2580" y="1965"/>
                  <a:pt x="2580" y="1965"/>
                  <a:pt x="2581" y="1966"/>
                </a:cubicBezTo>
                <a:cubicBezTo>
                  <a:pt x="2582" y="1967"/>
                  <a:pt x="2583" y="1968"/>
                  <a:pt x="2584" y="1969"/>
                </a:cubicBezTo>
                <a:cubicBezTo>
                  <a:pt x="2584" y="1970"/>
                  <a:pt x="2585" y="1971"/>
                  <a:pt x="2587" y="1971"/>
                </a:cubicBezTo>
                <a:cubicBezTo>
                  <a:pt x="2588" y="1972"/>
                  <a:pt x="2589" y="1972"/>
                  <a:pt x="2590" y="1973"/>
                </a:cubicBezTo>
                <a:cubicBezTo>
                  <a:pt x="2591" y="1974"/>
                  <a:pt x="2592" y="1974"/>
                  <a:pt x="2594" y="1975"/>
                </a:cubicBezTo>
                <a:cubicBezTo>
                  <a:pt x="2595" y="1975"/>
                  <a:pt x="2595" y="1975"/>
                  <a:pt x="2596" y="1975"/>
                </a:cubicBezTo>
                <a:cubicBezTo>
                  <a:pt x="2597" y="1976"/>
                  <a:pt x="2600" y="1979"/>
                  <a:pt x="2601" y="1976"/>
                </a:cubicBezTo>
                <a:cubicBezTo>
                  <a:pt x="2602" y="1975"/>
                  <a:pt x="2602" y="1973"/>
                  <a:pt x="2604" y="1972"/>
                </a:cubicBezTo>
                <a:cubicBezTo>
                  <a:pt x="2605" y="1971"/>
                  <a:pt x="2606" y="1973"/>
                  <a:pt x="2605" y="1974"/>
                </a:cubicBezTo>
                <a:cubicBezTo>
                  <a:pt x="2605" y="1975"/>
                  <a:pt x="2604" y="1976"/>
                  <a:pt x="2603" y="1977"/>
                </a:cubicBezTo>
                <a:cubicBezTo>
                  <a:pt x="2603" y="1978"/>
                  <a:pt x="2604" y="1978"/>
                  <a:pt x="2604" y="1978"/>
                </a:cubicBezTo>
                <a:cubicBezTo>
                  <a:pt x="2605" y="1979"/>
                  <a:pt x="2605" y="1980"/>
                  <a:pt x="2606" y="1982"/>
                </a:cubicBezTo>
                <a:cubicBezTo>
                  <a:pt x="2606" y="1983"/>
                  <a:pt x="2608" y="1983"/>
                  <a:pt x="2608" y="1982"/>
                </a:cubicBezTo>
                <a:cubicBezTo>
                  <a:pt x="2609" y="1979"/>
                  <a:pt x="2611" y="1977"/>
                  <a:pt x="2613" y="1975"/>
                </a:cubicBezTo>
                <a:cubicBezTo>
                  <a:pt x="2615" y="1973"/>
                  <a:pt x="2613" y="1970"/>
                  <a:pt x="2613" y="1967"/>
                </a:cubicBezTo>
                <a:cubicBezTo>
                  <a:pt x="2612" y="1967"/>
                  <a:pt x="2612" y="1966"/>
                  <a:pt x="2611" y="1965"/>
                </a:cubicBezTo>
                <a:cubicBezTo>
                  <a:pt x="2611" y="1965"/>
                  <a:pt x="2612" y="1964"/>
                  <a:pt x="2611" y="1964"/>
                </a:cubicBezTo>
                <a:cubicBezTo>
                  <a:pt x="2611" y="1963"/>
                  <a:pt x="2610" y="1963"/>
                  <a:pt x="2609" y="1962"/>
                </a:cubicBezTo>
                <a:cubicBezTo>
                  <a:pt x="2609" y="1962"/>
                  <a:pt x="2609" y="1961"/>
                  <a:pt x="2608" y="1962"/>
                </a:cubicBezTo>
                <a:cubicBezTo>
                  <a:pt x="2607" y="1962"/>
                  <a:pt x="2607" y="1961"/>
                  <a:pt x="2607" y="1960"/>
                </a:cubicBezTo>
                <a:cubicBezTo>
                  <a:pt x="2607" y="1959"/>
                  <a:pt x="2607" y="1958"/>
                  <a:pt x="2608" y="1957"/>
                </a:cubicBezTo>
                <a:cubicBezTo>
                  <a:pt x="2608" y="1956"/>
                  <a:pt x="2609" y="1956"/>
                  <a:pt x="2609" y="1954"/>
                </a:cubicBezTo>
                <a:cubicBezTo>
                  <a:pt x="2609" y="1954"/>
                  <a:pt x="2609" y="1953"/>
                  <a:pt x="2610" y="1953"/>
                </a:cubicBezTo>
                <a:cubicBezTo>
                  <a:pt x="2610" y="1953"/>
                  <a:pt x="2611" y="1953"/>
                  <a:pt x="2611" y="1953"/>
                </a:cubicBezTo>
                <a:cubicBezTo>
                  <a:pt x="2612" y="1953"/>
                  <a:pt x="2612" y="1952"/>
                  <a:pt x="2613" y="1952"/>
                </a:cubicBezTo>
                <a:cubicBezTo>
                  <a:pt x="2613" y="1952"/>
                  <a:pt x="2614" y="1953"/>
                  <a:pt x="2614" y="1953"/>
                </a:cubicBezTo>
                <a:cubicBezTo>
                  <a:pt x="2614" y="1953"/>
                  <a:pt x="2614" y="1954"/>
                  <a:pt x="2614" y="1954"/>
                </a:cubicBezTo>
                <a:cubicBezTo>
                  <a:pt x="2613" y="1954"/>
                  <a:pt x="2613" y="1954"/>
                  <a:pt x="2613" y="1954"/>
                </a:cubicBezTo>
                <a:cubicBezTo>
                  <a:pt x="2613" y="1955"/>
                  <a:pt x="2613" y="1955"/>
                  <a:pt x="2613" y="1955"/>
                </a:cubicBezTo>
                <a:cubicBezTo>
                  <a:pt x="2614" y="1955"/>
                  <a:pt x="2614" y="1955"/>
                  <a:pt x="2614" y="1955"/>
                </a:cubicBezTo>
                <a:cubicBezTo>
                  <a:pt x="2614" y="1954"/>
                  <a:pt x="2614" y="1956"/>
                  <a:pt x="2615" y="1956"/>
                </a:cubicBezTo>
                <a:cubicBezTo>
                  <a:pt x="2616" y="1954"/>
                  <a:pt x="2615" y="1953"/>
                  <a:pt x="2615" y="1952"/>
                </a:cubicBezTo>
                <a:cubicBezTo>
                  <a:pt x="2615" y="1951"/>
                  <a:pt x="2614" y="1951"/>
                  <a:pt x="2613" y="1951"/>
                </a:cubicBezTo>
                <a:cubicBezTo>
                  <a:pt x="2612" y="1952"/>
                  <a:pt x="2612" y="1950"/>
                  <a:pt x="2612" y="1950"/>
                </a:cubicBezTo>
                <a:cubicBezTo>
                  <a:pt x="2612" y="1949"/>
                  <a:pt x="2613" y="1948"/>
                  <a:pt x="2613" y="1948"/>
                </a:cubicBezTo>
                <a:cubicBezTo>
                  <a:pt x="2614" y="1947"/>
                  <a:pt x="2615" y="1947"/>
                  <a:pt x="2615" y="1946"/>
                </a:cubicBezTo>
                <a:cubicBezTo>
                  <a:pt x="2615" y="1946"/>
                  <a:pt x="2616" y="1946"/>
                  <a:pt x="2616" y="1946"/>
                </a:cubicBezTo>
                <a:cubicBezTo>
                  <a:pt x="2616" y="1947"/>
                  <a:pt x="2616" y="1948"/>
                  <a:pt x="2616" y="1949"/>
                </a:cubicBezTo>
                <a:cubicBezTo>
                  <a:pt x="2616" y="1949"/>
                  <a:pt x="2617" y="1950"/>
                  <a:pt x="2617" y="1950"/>
                </a:cubicBezTo>
                <a:cubicBezTo>
                  <a:pt x="2617" y="1950"/>
                  <a:pt x="2617" y="1950"/>
                  <a:pt x="2617" y="1951"/>
                </a:cubicBezTo>
                <a:cubicBezTo>
                  <a:pt x="2617" y="1951"/>
                  <a:pt x="2618" y="1952"/>
                  <a:pt x="2618" y="1952"/>
                </a:cubicBezTo>
                <a:cubicBezTo>
                  <a:pt x="2618" y="1952"/>
                  <a:pt x="2619" y="1953"/>
                  <a:pt x="2619" y="1953"/>
                </a:cubicBezTo>
                <a:cubicBezTo>
                  <a:pt x="2619" y="1954"/>
                  <a:pt x="2619" y="1955"/>
                  <a:pt x="2619" y="1955"/>
                </a:cubicBezTo>
                <a:cubicBezTo>
                  <a:pt x="2619" y="1956"/>
                  <a:pt x="2620" y="1956"/>
                  <a:pt x="2620" y="1956"/>
                </a:cubicBezTo>
                <a:cubicBezTo>
                  <a:pt x="2621" y="1957"/>
                  <a:pt x="2621" y="1958"/>
                  <a:pt x="2621" y="1958"/>
                </a:cubicBezTo>
                <a:cubicBezTo>
                  <a:pt x="2621" y="1959"/>
                  <a:pt x="2621" y="1961"/>
                  <a:pt x="2621" y="1962"/>
                </a:cubicBezTo>
                <a:cubicBezTo>
                  <a:pt x="2621" y="1963"/>
                  <a:pt x="2621" y="1963"/>
                  <a:pt x="2621" y="1964"/>
                </a:cubicBezTo>
                <a:cubicBezTo>
                  <a:pt x="2622" y="1964"/>
                  <a:pt x="2622" y="1964"/>
                  <a:pt x="2622" y="1965"/>
                </a:cubicBezTo>
                <a:cubicBezTo>
                  <a:pt x="2622" y="1966"/>
                  <a:pt x="2623" y="1966"/>
                  <a:pt x="2623" y="1966"/>
                </a:cubicBezTo>
                <a:cubicBezTo>
                  <a:pt x="2623" y="1967"/>
                  <a:pt x="2623" y="1967"/>
                  <a:pt x="2623" y="1968"/>
                </a:cubicBezTo>
                <a:cubicBezTo>
                  <a:pt x="2624" y="1968"/>
                  <a:pt x="2623" y="1966"/>
                  <a:pt x="2623" y="1966"/>
                </a:cubicBezTo>
                <a:cubicBezTo>
                  <a:pt x="2623" y="1964"/>
                  <a:pt x="2623" y="1962"/>
                  <a:pt x="2624" y="1960"/>
                </a:cubicBezTo>
                <a:cubicBezTo>
                  <a:pt x="2624" y="1960"/>
                  <a:pt x="2624" y="1959"/>
                  <a:pt x="2624" y="1958"/>
                </a:cubicBezTo>
                <a:cubicBezTo>
                  <a:pt x="2624" y="1957"/>
                  <a:pt x="2623" y="1957"/>
                  <a:pt x="2623" y="1955"/>
                </a:cubicBezTo>
                <a:cubicBezTo>
                  <a:pt x="2623" y="1955"/>
                  <a:pt x="2623" y="1954"/>
                  <a:pt x="2624" y="1955"/>
                </a:cubicBezTo>
                <a:cubicBezTo>
                  <a:pt x="2625" y="1955"/>
                  <a:pt x="2625" y="1955"/>
                  <a:pt x="2625" y="1954"/>
                </a:cubicBezTo>
                <a:cubicBezTo>
                  <a:pt x="2626" y="1952"/>
                  <a:pt x="2627" y="1954"/>
                  <a:pt x="2628" y="1953"/>
                </a:cubicBezTo>
                <a:cubicBezTo>
                  <a:pt x="2628" y="1953"/>
                  <a:pt x="2629" y="1951"/>
                  <a:pt x="2629" y="1950"/>
                </a:cubicBezTo>
                <a:cubicBezTo>
                  <a:pt x="2629" y="1949"/>
                  <a:pt x="2631" y="1949"/>
                  <a:pt x="2631" y="1948"/>
                </a:cubicBezTo>
                <a:cubicBezTo>
                  <a:pt x="2631" y="1947"/>
                  <a:pt x="2630" y="1947"/>
                  <a:pt x="2630" y="1947"/>
                </a:cubicBezTo>
                <a:cubicBezTo>
                  <a:pt x="2630" y="1946"/>
                  <a:pt x="2630" y="1946"/>
                  <a:pt x="2630" y="1945"/>
                </a:cubicBezTo>
                <a:close/>
                <a:moveTo>
                  <a:pt x="2505" y="1819"/>
                </a:moveTo>
                <a:cubicBezTo>
                  <a:pt x="2506" y="1820"/>
                  <a:pt x="2505" y="1821"/>
                  <a:pt x="2506" y="1821"/>
                </a:cubicBezTo>
                <a:cubicBezTo>
                  <a:pt x="2507" y="1820"/>
                  <a:pt x="2508" y="1821"/>
                  <a:pt x="2509" y="1822"/>
                </a:cubicBezTo>
                <a:cubicBezTo>
                  <a:pt x="2509" y="1822"/>
                  <a:pt x="2509" y="1822"/>
                  <a:pt x="2509" y="1821"/>
                </a:cubicBezTo>
                <a:cubicBezTo>
                  <a:pt x="2509" y="1821"/>
                  <a:pt x="2509" y="1821"/>
                  <a:pt x="2508" y="1821"/>
                </a:cubicBezTo>
                <a:cubicBezTo>
                  <a:pt x="2508" y="1821"/>
                  <a:pt x="2507" y="1821"/>
                  <a:pt x="2507" y="1820"/>
                </a:cubicBezTo>
                <a:cubicBezTo>
                  <a:pt x="2506" y="1820"/>
                  <a:pt x="2506" y="1818"/>
                  <a:pt x="2505" y="1818"/>
                </a:cubicBezTo>
                <a:cubicBezTo>
                  <a:pt x="2504" y="1818"/>
                  <a:pt x="2504" y="1817"/>
                  <a:pt x="2503" y="1817"/>
                </a:cubicBezTo>
                <a:cubicBezTo>
                  <a:pt x="2503" y="1817"/>
                  <a:pt x="2503" y="1818"/>
                  <a:pt x="2503" y="1818"/>
                </a:cubicBezTo>
                <a:cubicBezTo>
                  <a:pt x="2503" y="1819"/>
                  <a:pt x="2504" y="1819"/>
                  <a:pt x="2505" y="1819"/>
                </a:cubicBezTo>
                <a:close/>
                <a:moveTo>
                  <a:pt x="2617" y="1902"/>
                </a:moveTo>
                <a:cubicBezTo>
                  <a:pt x="2618" y="1902"/>
                  <a:pt x="2618" y="1901"/>
                  <a:pt x="2618" y="1901"/>
                </a:cubicBezTo>
                <a:cubicBezTo>
                  <a:pt x="2618" y="1900"/>
                  <a:pt x="2618" y="1900"/>
                  <a:pt x="2618" y="1899"/>
                </a:cubicBezTo>
                <a:cubicBezTo>
                  <a:pt x="2618" y="1899"/>
                  <a:pt x="2618" y="1899"/>
                  <a:pt x="2617" y="1898"/>
                </a:cubicBezTo>
                <a:cubicBezTo>
                  <a:pt x="2617" y="1898"/>
                  <a:pt x="2616" y="1898"/>
                  <a:pt x="2617" y="1899"/>
                </a:cubicBezTo>
                <a:cubicBezTo>
                  <a:pt x="2617" y="1899"/>
                  <a:pt x="2617" y="1900"/>
                  <a:pt x="2617" y="1900"/>
                </a:cubicBezTo>
                <a:cubicBezTo>
                  <a:pt x="2616" y="1901"/>
                  <a:pt x="2616" y="1902"/>
                  <a:pt x="2617" y="1902"/>
                </a:cubicBezTo>
                <a:close/>
                <a:moveTo>
                  <a:pt x="2521" y="1814"/>
                </a:moveTo>
                <a:cubicBezTo>
                  <a:pt x="2521" y="1814"/>
                  <a:pt x="2520" y="1813"/>
                  <a:pt x="2520" y="1814"/>
                </a:cubicBezTo>
                <a:cubicBezTo>
                  <a:pt x="2520" y="1815"/>
                  <a:pt x="2520" y="1815"/>
                  <a:pt x="2521" y="1814"/>
                </a:cubicBezTo>
                <a:close/>
                <a:moveTo>
                  <a:pt x="2511" y="1968"/>
                </a:moveTo>
                <a:cubicBezTo>
                  <a:pt x="2511" y="1968"/>
                  <a:pt x="2509" y="1969"/>
                  <a:pt x="2510" y="1969"/>
                </a:cubicBezTo>
                <a:cubicBezTo>
                  <a:pt x="2511" y="1969"/>
                  <a:pt x="2511" y="1970"/>
                  <a:pt x="2512" y="1969"/>
                </a:cubicBezTo>
                <a:cubicBezTo>
                  <a:pt x="2512" y="1968"/>
                  <a:pt x="2512" y="1968"/>
                  <a:pt x="2512" y="1967"/>
                </a:cubicBezTo>
                <a:cubicBezTo>
                  <a:pt x="2512" y="1967"/>
                  <a:pt x="2512" y="1966"/>
                  <a:pt x="2512" y="1966"/>
                </a:cubicBezTo>
                <a:cubicBezTo>
                  <a:pt x="2511" y="1965"/>
                  <a:pt x="2511" y="1968"/>
                  <a:pt x="2511" y="1968"/>
                </a:cubicBezTo>
                <a:close/>
                <a:moveTo>
                  <a:pt x="2520" y="1878"/>
                </a:moveTo>
                <a:cubicBezTo>
                  <a:pt x="2519" y="1878"/>
                  <a:pt x="2521" y="1878"/>
                  <a:pt x="2521" y="1878"/>
                </a:cubicBezTo>
                <a:cubicBezTo>
                  <a:pt x="2521" y="1879"/>
                  <a:pt x="2521" y="1878"/>
                  <a:pt x="2522" y="1878"/>
                </a:cubicBezTo>
                <a:cubicBezTo>
                  <a:pt x="2522" y="1877"/>
                  <a:pt x="2522" y="1876"/>
                  <a:pt x="2521" y="1876"/>
                </a:cubicBezTo>
                <a:cubicBezTo>
                  <a:pt x="2521" y="1876"/>
                  <a:pt x="2521" y="1876"/>
                  <a:pt x="2521" y="1876"/>
                </a:cubicBezTo>
                <a:cubicBezTo>
                  <a:pt x="2521" y="1877"/>
                  <a:pt x="2521" y="1877"/>
                  <a:pt x="2521" y="1877"/>
                </a:cubicBezTo>
                <a:cubicBezTo>
                  <a:pt x="2520" y="1877"/>
                  <a:pt x="2520" y="1877"/>
                  <a:pt x="2520" y="1878"/>
                </a:cubicBezTo>
                <a:close/>
                <a:moveTo>
                  <a:pt x="2517" y="1983"/>
                </a:moveTo>
                <a:cubicBezTo>
                  <a:pt x="2516" y="1983"/>
                  <a:pt x="2516" y="1983"/>
                  <a:pt x="2516" y="1983"/>
                </a:cubicBezTo>
                <a:cubicBezTo>
                  <a:pt x="2516" y="1983"/>
                  <a:pt x="2516" y="1983"/>
                  <a:pt x="2516" y="1983"/>
                </a:cubicBezTo>
                <a:cubicBezTo>
                  <a:pt x="2515" y="1983"/>
                  <a:pt x="2515" y="1983"/>
                  <a:pt x="2515" y="1984"/>
                </a:cubicBezTo>
                <a:cubicBezTo>
                  <a:pt x="2515" y="1985"/>
                  <a:pt x="2516" y="1983"/>
                  <a:pt x="2517" y="1984"/>
                </a:cubicBezTo>
                <a:cubicBezTo>
                  <a:pt x="2517" y="1984"/>
                  <a:pt x="2518" y="1984"/>
                  <a:pt x="2518" y="1984"/>
                </a:cubicBezTo>
                <a:cubicBezTo>
                  <a:pt x="2518" y="1983"/>
                  <a:pt x="2518" y="1983"/>
                  <a:pt x="2518" y="1983"/>
                </a:cubicBezTo>
                <a:cubicBezTo>
                  <a:pt x="2517" y="1982"/>
                  <a:pt x="2517" y="1982"/>
                  <a:pt x="2517" y="1983"/>
                </a:cubicBezTo>
                <a:close/>
                <a:moveTo>
                  <a:pt x="2498" y="1992"/>
                </a:moveTo>
                <a:cubicBezTo>
                  <a:pt x="2498" y="1992"/>
                  <a:pt x="2499" y="1993"/>
                  <a:pt x="2500" y="1992"/>
                </a:cubicBezTo>
                <a:cubicBezTo>
                  <a:pt x="2500" y="1992"/>
                  <a:pt x="2500" y="1991"/>
                  <a:pt x="2500" y="1991"/>
                </a:cubicBezTo>
                <a:cubicBezTo>
                  <a:pt x="2501" y="1990"/>
                  <a:pt x="2501" y="1990"/>
                  <a:pt x="2501" y="1991"/>
                </a:cubicBezTo>
                <a:cubicBezTo>
                  <a:pt x="2502" y="1992"/>
                  <a:pt x="2502" y="1991"/>
                  <a:pt x="2502" y="1990"/>
                </a:cubicBezTo>
                <a:cubicBezTo>
                  <a:pt x="2502" y="1989"/>
                  <a:pt x="2503" y="1990"/>
                  <a:pt x="2503" y="1990"/>
                </a:cubicBezTo>
                <a:cubicBezTo>
                  <a:pt x="2504" y="1991"/>
                  <a:pt x="2503" y="1991"/>
                  <a:pt x="2504" y="1991"/>
                </a:cubicBezTo>
                <a:cubicBezTo>
                  <a:pt x="2505" y="1992"/>
                  <a:pt x="2504" y="1991"/>
                  <a:pt x="2505" y="1990"/>
                </a:cubicBezTo>
                <a:cubicBezTo>
                  <a:pt x="2505" y="1990"/>
                  <a:pt x="2506" y="1991"/>
                  <a:pt x="2506" y="1990"/>
                </a:cubicBezTo>
                <a:cubicBezTo>
                  <a:pt x="2506" y="1990"/>
                  <a:pt x="2506" y="1990"/>
                  <a:pt x="2506" y="1989"/>
                </a:cubicBezTo>
                <a:cubicBezTo>
                  <a:pt x="2506" y="1989"/>
                  <a:pt x="2506" y="1989"/>
                  <a:pt x="2505" y="1989"/>
                </a:cubicBezTo>
                <a:cubicBezTo>
                  <a:pt x="2505" y="1988"/>
                  <a:pt x="2504" y="1989"/>
                  <a:pt x="2505" y="1988"/>
                </a:cubicBezTo>
                <a:cubicBezTo>
                  <a:pt x="2505" y="1987"/>
                  <a:pt x="2504" y="1987"/>
                  <a:pt x="2504" y="1987"/>
                </a:cubicBezTo>
                <a:cubicBezTo>
                  <a:pt x="2503" y="1988"/>
                  <a:pt x="2503" y="1988"/>
                  <a:pt x="2502" y="1988"/>
                </a:cubicBezTo>
                <a:cubicBezTo>
                  <a:pt x="2501" y="1988"/>
                  <a:pt x="2501" y="1989"/>
                  <a:pt x="2500" y="1989"/>
                </a:cubicBezTo>
                <a:cubicBezTo>
                  <a:pt x="2499" y="1990"/>
                  <a:pt x="2499" y="1990"/>
                  <a:pt x="2499" y="1990"/>
                </a:cubicBezTo>
                <a:cubicBezTo>
                  <a:pt x="2498" y="1991"/>
                  <a:pt x="2498" y="1991"/>
                  <a:pt x="2497" y="1991"/>
                </a:cubicBezTo>
                <a:cubicBezTo>
                  <a:pt x="2497" y="1991"/>
                  <a:pt x="2497" y="1991"/>
                  <a:pt x="2496" y="1991"/>
                </a:cubicBezTo>
                <a:cubicBezTo>
                  <a:pt x="2496" y="1992"/>
                  <a:pt x="2497" y="1992"/>
                  <a:pt x="2498" y="1992"/>
                </a:cubicBezTo>
                <a:close/>
                <a:moveTo>
                  <a:pt x="2507" y="1854"/>
                </a:moveTo>
                <a:cubicBezTo>
                  <a:pt x="2507" y="1853"/>
                  <a:pt x="2507" y="1853"/>
                  <a:pt x="2507" y="1853"/>
                </a:cubicBezTo>
                <a:cubicBezTo>
                  <a:pt x="2507" y="1852"/>
                  <a:pt x="2507" y="1852"/>
                  <a:pt x="2506" y="1852"/>
                </a:cubicBezTo>
                <a:cubicBezTo>
                  <a:pt x="2506" y="1852"/>
                  <a:pt x="2506" y="1852"/>
                  <a:pt x="2506" y="1851"/>
                </a:cubicBezTo>
                <a:cubicBezTo>
                  <a:pt x="2506" y="1851"/>
                  <a:pt x="2506" y="1850"/>
                  <a:pt x="2505" y="1850"/>
                </a:cubicBezTo>
                <a:cubicBezTo>
                  <a:pt x="2505" y="1850"/>
                  <a:pt x="2505" y="1851"/>
                  <a:pt x="2505" y="1851"/>
                </a:cubicBezTo>
                <a:cubicBezTo>
                  <a:pt x="2504" y="1851"/>
                  <a:pt x="2504" y="1851"/>
                  <a:pt x="2504" y="1850"/>
                </a:cubicBezTo>
                <a:cubicBezTo>
                  <a:pt x="2504" y="1850"/>
                  <a:pt x="2504" y="1850"/>
                  <a:pt x="2504" y="1851"/>
                </a:cubicBezTo>
                <a:cubicBezTo>
                  <a:pt x="2504" y="1851"/>
                  <a:pt x="2505" y="1852"/>
                  <a:pt x="2504" y="1852"/>
                </a:cubicBezTo>
                <a:cubicBezTo>
                  <a:pt x="2504" y="1852"/>
                  <a:pt x="2503" y="1852"/>
                  <a:pt x="2503" y="1851"/>
                </a:cubicBezTo>
                <a:cubicBezTo>
                  <a:pt x="2503" y="1851"/>
                  <a:pt x="2503" y="1851"/>
                  <a:pt x="2503" y="1850"/>
                </a:cubicBezTo>
                <a:cubicBezTo>
                  <a:pt x="2503" y="1850"/>
                  <a:pt x="2502" y="1850"/>
                  <a:pt x="2502" y="1850"/>
                </a:cubicBezTo>
                <a:cubicBezTo>
                  <a:pt x="2501" y="1849"/>
                  <a:pt x="2501" y="1849"/>
                  <a:pt x="2501" y="1849"/>
                </a:cubicBezTo>
                <a:cubicBezTo>
                  <a:pt x="2500" y="1849"/>
                  <a:pt x="2500" y="1849"/>
                  <a:pt x="2500" y="1849"/>
                </a:cubicBezTo>
                <a:cubicBezTo>
                  <a:pt x="2500" y="1848"/>
                  <a:pt x="2500" y="1848"/>
                  <a:pt x="2499" y="1848"/>
                </a:cubicBezTo>
                <a:cubicBezTo>
                  <a:pt x="2499" y="1847"/>
                  <a:pt x="2498" y="1848"/>
                  <a:pt x="2498" y="1848"/>
                </a:cubicBezTo>
                <a:cubicBezTo>
                  <a:pt x="2499" y="1849"/>
                  <a:pt x="2498" y="1849"/>
                  <a:pt x="2498" y="1850"/>
                </a:cubicBezTo>
                <a:cubicBezTo>
                  <a:pt x="2498" y="1850"/>
                  <a:pt x="2498" y="1851"/>
                  <a:pt x="2498" y="1852"/>
                </a:cubicBezTo>
                <a:cubicBezTo>
                  <a:pt x="2498" y="1852"/>
                  <a:pt x="2498" y="1851"/>
                  <a:pt x="2498" y="1850"/>
                </a:cubicBezTo>
                <a:cubicBezTo>
                  <a:pt x="2499" y="1850"/>
                  <a:pt x="2499" y="1852"/>
                  <a:pt x="2499" y="1852"/>
                </a:cubicBezTo>
                <a:cubicBezTo>
                  <a:pt x="2499" y="1852"/>
                  <a:pt x="2500" y="1852"/>
                  <a:pt x="2500" y="1853"/>
                </a:cubicBezTo>
                <a:cubicBezTo>
                  <a:pt x="2500" y="1853"/>
                  <a:pt x="2500" y="1853"/>
                  <a:pt x="2500" y="1854"/>
                </a:cubicBezTo>
                <a:cubicBezTo>
                  <a:pt x="2501" y="1855"/>
                  <a:pt x="2501" y="1854"/>
                  <a:pt x="2502" y="1854"/>
                </a:cubicBezTo>
                <a:cubicBezTo>
                  <a:pt x="2502" y="1854"/>
                  <a:pt x="2502" y="1855"/>
                  <a:pt x="2502" y="1855"/>
                </a:cubicBezTo>
                <a:cubicBezTo>
                  <a:pt x="2503" y="1855"/>
                  <a:pt x="2502" y="1854"/>
                  <a:pt x="2502" y="1854"/>
                </a:cubicBezTo>
                <a:cubicBezTo>
                  <a:pt x="2503" y="1854"/>
                  <a:pt x="2503" y="1854"/>
                  <a:pt x="2503" y="1854"/>
                </a:cubicBezTo>
                <a:cubicBezTo>
                  <a:pt x="2503" y="1854"/>
                  <a:pt x="2503" y="1854"/>
                  <a:pt x="2503" y="1854"/>
                </a:cubicBezTo>
                <a:cubicBezTo>
                  <a:pt x="2503" y="1853"/>
                  <a:pt x="2504" y="1854"/>
                  <a:pt x="2504" y="1854"/>
                </a:cubicBezTo>
                <a:cubicBezTo>
                  <a:pt x="2504" y="1854"/>
                  <a:pt x="2504" y="1854"/>
                  <a:pt x="2504" y="1855"/>
                </a:cubicBezTo>
                <a:cubicBezTo>
                  <a:pt x="2505" y="1855"/>
                  <a:pt x="2504" y="1854"/>
                  <a:pt x="2504" y="1854"/>
                </a:cubicBezTo>
                <a:cubicBezTo>
                  <a:pt x="2505" y="1854"/>
                  <a:pt x="2505" y="1855"/>
                  <a:pt x="2505" y="1855"/>
                </a:cubicBezTo>
                <a:cubicBezTo>
                  <a:pt x="2505" y="1856"/>
                  <a:pt x="2504" y="1855"/>
                  <a:pt x="2505" y="1856"/>
                </a:cubicBezTo>
                <a:cubicBezTo>
                  <a:pt x="2505" y="1856"/>
                  <a:pt x="2505" y="1856"/>
                  <a:pt x="2505" y="1857"/>
                </a:cubicBezTo>
                <a:cubicBezTo>
                  <a:pt x="2505" y="1857"/>
                  <a:pt x="2505" y="1858"/>
                  <a:pt x="2506" y="1858"/>
                </a:cubicBezTo>
                <a:cubicBezTo>
                  <a:pt x="2506" y="1858"/>
                  <a:pt x="2506" y="1858"/>
                  <a:pt x="2506" y="1858"/>
                </a:cubicBezTo>
                <a:cubicBezTo>
                  <a:pt x="2506" y="1857"/>
                  <a:pt x="2506" y="1857"/>
                  <a:pt x="2506" y="1856"/>
                </a:cubicBezTo>
                <a:cubicBezTo>
                  <a:pt x="2506" y="1856"/>
                  <a:pt x="2506" y="1856"/>
                  <a:pt x="2506" y="1855"/>
                </a:cubicBezTo>
                <a:cubicBezTo>
                  <a:pt x="2506" y="1855"/>
                  <a:pt x="2506" y="1855"/>
                  <a:pt x="2505" y="1855"/>
                </a:cubicBezTo>
                <a:cubicBezTo>
                  <a:pt x="2505" y="1855"/>
                  <a:pt x="2505" y="1854"/>
                  <a:pt x="2506" y="1854"/>
                </a:cubicBezTo>
                <a:cubicBezTo>
                  <a:pt x="2506" y="1854"/>
                  <a:pt x="2506" y="1855"/>
                  <a:pt x="2507" y="1854"/>
                </a:cubicBezTo>
                <a:close/>
                <a:moveTo>
                  <a:pt x="2497" y="1885"/>
                </a:moveTo>
                <a:cubicBezTo>
                  <a:pt x="2497" y="1885"/>
                  <a:pt x="2497" y="1885"/>
                  <a:pt x="2498" y="1885"/>
                </a:cubicBezTo>
                <a:cubicBezTo>
                  <a:pt x="2498" y="1884"/>
                  <a:pt x="2498" y="1885"/>
                  <a:pt x="2499" y="1885"/>
                </a:cubicBezTo>
                <a:cubicBezTo>
                  <a:pt x="2499" y="1885"/>
                  <a:pt x="2499" y="1884"/>
                  <a:pt x="2499" y="1883"/>
                </a:cubicBezTo>
                <a:cubicBezTo>
                  <a:pt x="2499" y="1883"/>
                  <a:pt x="2499" y="1884"/>
                  <a:pt x="2500" y="1884"/>
                </a:cubicBezTo>
                <a:cubicBezTo>
                  <a:pt x="2500" y="1884"/>
                  <a:pt x="2501" y="1883"/>
                  <a:pt x="2501" y="1883"/>
                </a:cubicBezTo>
                <a:cubicBezTo>
                  <a:pt x="2501" y="1882"/>
                  <a:pt x="2500" y="1882"/>
                  <a:pt x="2500" y="1882"/>
                </a:cubicBezTo>
                <a:cubicBezTo>
                  <a:pt x="2499" y="1882"/>
                  <a:pt x="2498" y="1882"/>
                  <a:pt x="2498" y="1881"/>
                </a:cubicBezTo>
                <a:cubicBezTo>
                  <a:pt x="2497" y="1880"/>
                  <a:pt x="2497" y="1882"/>
                  <a:pt x="2497" y="1882"/>
                </a:cubicBezTo>
                <a:cubicBezTo>
                  <a:pt x="2497" y="1882"/>
                  <a:pt x="2497" y="1883"/>
                  <a:pt x="2496" y="1883"/>
                </a:cubicBezTo>
                <a:cubicBezTo>
                  <a:pt x="2496" y="1883"/>
                  <a:pt x="2496" y="1883"/>
                  <a:pt x="2496" y="1883"/>
                </a:cubicBezTo>
                <a:cubicBezTo>
                  <a:pt x="2496" y="1884"/>
                  <a:pt x="2496" y="1884"/>
                  <a:pt x="2496" y="1884"/>
                </a:cubicBezTo>
                <a:cubicBezTo>
                  <a:pt x="2496" y="1885"/>
                  <a:pt x="2496" y="1885"/>
                  <a:pt x="2497" y="1885"/>
                </a:cubicBezTo>
                <a:close/>
                <a:moveTo>
                  <a:pt x="2498" y="1856"/>
                </a:moveTo>
                <a:cubicBezTo>
                  <a:pt x="2498" y="1857"/>
                  <a:pt x="2499" y="1857"/>
                  <a:pt x="2499" y="1857"/>
                </a:cubicBezTo>
                <a:cubicBezTo>
                  <a:pt x="2499" y="1858"/>
                  <a:pt x="2499" y="1858"/>
                  <a:pt x="2499" y="1858"/>
                </a:cubicBezTo>
                <a:cubicBezTo>
                  <a:pt x="2499" y="1860"/>
                  <a:pt x="2500" y="1858"/>
                  <a:pt x="2501" y="1858"/>
                </a:cubicBezTo>
                <a:cubicBezTo>
                  <a:pt x="2501" y="1859"/>
                  <a:pt x="2500" y="1859"/>
                  <a:pt x="2500" y="1859"/>
                </a:cubicBezTo>
                <a:cubicBezTo>
                  <a:pt x="2500" y="1860"/>
                  <a:pt x="2500" y="1860"/>
                  <a:pt x="2500" y="1860"/>
                </a:cubicBezTo>
                <a:cubicBezTo>
                  <a:pt x="2500" y="1861"/>
                  <a:pt x="2500" y="1861"/>
                  <a:pt x="2500" y="1861"/>
                </a:cubicBezTo>
                <a:cubicBezTo>
                  <a:pt x="2500" y="1861"/>
                  <a:pt x="2500" y="1862"/>
                  <a:pt x="2500" y="1862"/>
                </a:cubicBezTo>
                <a:cubicBezTo>
                  <a:pt x="2500" y="1861"/>
                  <a:pt x="2500" y="1861"/>
                  <a:pt x="2500" y="1861"/>
                </a:cubicBezTo>
                <a:cubicBezTo>
                  <a:pt x="2501" y="1860"/>
                  <a:pt x="2501" y="1860"/>
                  <a:pt x="2501" y="1860"/>
                </a:cubicBezTo>
                <a:cubicBezTo>
                  <a:pt x="2502" y="1860"/>
                  <a:pt x="2501" y="1859"/>
                  <a:pt x="2502" y="1858"/>
                </a:cubicBezTo>
                <a:cubicBezTo>
                  <a:pt x="2502" y="1858"/>
                  <a:pt x="2501" y="1857"/>
                  <a:pt x="2501" y="1857"/>
                </a:cubicBezTo>
                <a:cubicBezTo>
                  <a:pt x="2502" y="1857"/>
                  <a:pt x="2502" y="1858"/>
                  <a:pt x="2503" y="1858"/>
                </a:cubicBezTo>
                <a:cubicBezTo>
                  <a:pt x="2503" y="1857"/>
                  <a:pt x="2501" y="1857"/>
                  <a:pt x="2502" y="1856"/>
                </a:cubicBezTo>
                <a:cubicBezTo>
                  <a:pt x="2502" y="1856"/>
                  <a:pt x="2502" y="1855"/>
                  <a:pt x="2501" y="1856"/>
                </a:cubicBezTo>
                <a:cubicBezTo>
                  <a:pt x="2501" y="1856"/>
                  <a:pt x="2501" y="1856"/>
                  <a:pt x="2500" y="1856"/>
                </a:cubicBezTo>
                <a:cubicBezTo>
                  <a:pt x="2500" y="1856"/>
                  <a:pt x="2500" y="1855"/>
                  <a:pt x="2500" y="1855"/>
                </a:cubicBezTo>
                <a:cubicBezTo>
                  <a:pt x="2501" y="1855"/>
                  <a:pt x="2500" y="1855"/>
                  <a:pt x="2500" y="1855"/>
                </a:cubicBezTo>
                <a:cubicBezTo>
                  <a:pt x="2500" y="1855"/>
                  <a:pt x="2500" y="1855"/>
                  <a:pt x="2500" y="1855"/>
                </a:cubicBezTo>
                <a:cubicBezTo>
                  <a:pt x="2499" y="1855"/>
                  <a:pt x="2499" y="1854"/>
                  <a:pt x="2498" y="1854"/>
                </a:cubicBezTo>
                <a:cubicBezTo>
                  <a:pt x="2498" y="1854"/>
                  <a:pt x="2497" y="1855"/>
                  <a:pt x="2498" y="1855"/>
                </a:cubicBezTo>
                <a:cubicBezTo>
                  <a:pt x="2498" y="1855"/>
                  <a:pt x="2498" y="1854"/>
                  <a:pt x="2498" y="1855"/>
                </a:cubicBezTo>
                <a:cubicBezTo>
                  <a:pt x="2498" y="1855"/>
                  <a:pt x="2498" y="1856"/>
                  <a:pt x="2498" y="1856"/>
                </a:cubicBezTo>
                <a:close/>
                <a:moveTo>
                  <a:pt x="2577" y="1887"/>
                </a:moveTo>
                <a:cubicBezTo>
                  <a:pt x="2577" y="1888"/>
                  <a:pt x="2577" y="1888"/>
                  <a:pt x="2577" y="1888"/>
                </a:cubicBezTo>
                <a:cubicBezTo>
                  <a:pt x="2577" y="1888"/>
                  <a:pt x="2576" y="1889"/>
                  <a:pt x="2577" y="1889"/>
                </a:cubicBezTo>
                <a:cubicBezTo>
                  <a:pt x="2577" y="1889"/>
                  <a:pt x="2578" y="1888"/>
                  <a:pt x="2578" y="1888"/>
                </a:cubicBezTo>
                <a:cubicBezTo>
                  <a:pt x="2578" y="1888"/>
                  <a:pt x="2578" y="1887"/>
                  <a:pt x="2578" y="1887"/>
                </a:cubicBezTo>
                <a:cubicBezTo>
                  <a:pt x="2578" y="1887"/>
                  <a:pt x="2578" y="1887"/>
                  <a:pt x="2577" y="1887"/>
                </a:cubicBezTo>
                <a:close/>
                <a:moveTo>
                  <a:pt x="2538" y="1886"/>
                </a:moveTo>
                <a:cubicBezTo>
                  <a:pt x="2538" y="1886"/>
                  <a:pt x="2539" y="1886"/>
                  <a:pt x="2540" y="1885"/>
                </a:cubicBezTo>
                <a:cubicBezTo>
                  <a:pt x="2540" y="1885"/>
                  <a:pt x="2541" y="1885"/>
                  <a:pt x="2541" y="1884"/>
                </a:cubicBezTo>
                <a:cubicBezTo>
                  <a:pt x="2541" y="1883"/>
                  <a:pt x="2542" y="1883"/>
                  <a:pt x="2543" y="1882"/>
                </a:cubicBezTo>
                <a:cubicBezTo>
                  <a:pt x="2543" y="1882"/>
                  <a:pt x="2543" y="1882"/>
                  <a:pt x="2544" y="1881"/>
                </a:cubicBezTo>
                <a:cubicBezTo>
                  <a:pt x="2545" y="1881"/>
                  <a:pt x="2545" y="1881"/>
                  <a:pt x="2546" y="1881"/>
                </a:cubicBezTo>
                <a:cubicBezTo>
                  <a:pt x="2548" y="1881"/>
                  <a:pt x="2549" y="1881"/>
                  <a:pt x="2550" y="1880"/>
                </a:cubicBezTo>
                <a:cubicBezTo>
                  <a:pt x="2551" y="1879"/>
                  <a:pt x="2551" y="1878"/>
                  <a:pt x="2552" y="1878"/>
                </a:cubicBezTo>
                <a:cubicBezTo>
                  <a:pt x="2553" y="1878"/>
                  <a:pt x="2553" y="1878"/>
                  <a:pt x="2554" y="1878"/>
                </a:cubicBezTo>
                <a:cubicBezTo>
                  <a:pt x="2554" y="1878"/>
                  <a:pt x="2554" y="1877"/>
                  <a:pt x="2554" y="1877"/>
                </a:cubicBezTo>
                <a:cubicBezTo>
                  <a:pt x="2555" y="1877"/>
                  <a:pt x="2555" y="1876"/>
                  <a:pt x="2555" y="1876"/>
                </a:cubicBezTo>
                <a:cubicBezTo>
                  <a:pt x="2555" y="1876"/>
                  <a:pt x="2555" y="1875"/>
                  <a:pt x="2555" y="1875"/>
                </a:cubicBezTo>
                <a:cubicBezTo>
                  <a:pt x="2555" y="1875"/>
                  <a:pt x="2555" y="1874"/>
                  <a:pt x="2556" y="1874"/>
                </a:cubicBezTo>
                <a:cubicBezTo>
                  <a:pt x="2556" y="1874"/>
                  <a:pt x="2556" y="1874"/>
                  <a:pt x="2557" y="1873"/>
                </a:cubicBezTo>
                <a:cubicBezTo>
                  <a:pt x="2558" y="1873"/>
                  <a:pt x="2558" y="1874"/>
                  <a:pt x="2559" y="1873"/>
                </a:cubicBezTo>
                <a:cubicBezTo>
                  <a:pt x="2560" y="1873"/>
                  <a:pt x="2560" y="1872"/>
                  <a:pt x="2560" y="1872"/>
                </a:cubicBezTo>
                <a:cubicBezTo>
                  <a:pt x="2560" y="1871"/>
                  <a:pt x="2560" y="1871"/>
                  <a:pt x="2560" y="1871"/>
                </a:cubicBezTo>
                <a:cubicBezTo>
                  <a:pt x="2561" y="1870"/>
                  <a:pt x="2562" y="1872"/>
                  <a:pt x="2562" y="1871"/>
                </a:cubicBezTo>
                <a:cubicBezTo>
                  <a:pt x="2562" y="1870"/>
                  <a:pt x="2562" y="1870"/>
                  <a:pt x="2562" y="1869"/>
                </a:cubicBezTo>
                <a:cubicBezTo>
                  <a:pt x="2562" y="1869"/>
                  <a:pt x="2563" y="1869"/>
                  <a:pt x="2563" y="1868"/>
                </a:cubicBezTo>
                <a:cubicBezTo>
                  <a:pt x="2562" y="1868"/>
                  <a:pt x="2562" y="1868"/>
                  <a:pt x="2562" y="1869"/>
                </a:cubicBezTo>
                <a:cubicBezTo>
                  <a:pt x="2562" y="1869"/>
                  <a:pt x="2562" y="1869"/>
                  <a:pt x="2562" y="1870"/>
                </a:cubicBezTo>
                <a:cubicBezTo>
                  <a:pt x="2561" y="1870"/>
                  <a:pt x="2561" y="1868"/>
                  <a:pt x="2562" y="1867"/>
                </a:cubicBezTo>
                <a:cubicBezTo>
                  <a:pt x="2562" y="1867"/>
                  <a:pt x="2562" y="1867"/>
                  <a:pt x="2562" y="1866"/>
                </a:cubicBezTo>
                <a:cubicBezTo>
                  <a:pt x="2561" y="1866"/>
                  <a:pt x="2562" y="1865"/>
                  <a:pt x="2562" y="1865"/>
                </a:cubicBezTo>
                <a:cubicBezTo>
                  <a:pt x="2562" y="1864"/>
                  <a:pt x="2562" y="1865"/>
                  <a:pt x="2561" y="1864"/>
                </a:cubicBezTo>
                <a:cubicBezTo>
                  <a:pt x="2561" y="1864"/>
                  <a:pt x="2562" y="1863"/>
                  <a:pt x="2562" y="1863"/>
                </a:cubicBezTo>
                <a:cubicBezTo>
                  <a:pt x="2563" y="1863"/>
                  <a:pt x="2563" y="1863"/>
                  <a:pt x="2562" y="1863"/>
                </a:cubicBezTo>
                <a:cubicBezTo>
                  <a:pt x="2562" y="1863"/>
                  <a:pt x="2562" y="1863"/>
                  <a:pt x="2562" y="1862"/>
                </a:cubicBezTo>
                <a:cubicBezTo>
                  <a:pt x="2562" y="1862"/>
                  <a:pt x="2562" y="1862"/>
                  <a:pt x="2561" y="1862"/>
                </a:cubicBezTo>
                <a:cubicBezTo>
                  <a:pt x="2561" y="1862"/>
                  <a:pt x="2561" y="1863"/>
                  <a:pt x="2561" y="1863"/>
                </a:cubicBezTo>
                <a:cubicBezTo>
                  <a:pt x="2560" y="1863"/>
                  <a:pt x="2560" y="1864"/>
                  <a:pt x="2559" y="1864"/>
                </a:cubicBezTo>
                <a:cubicBezTo>
                  <a:pt x="2559" y="1864"/>
                  <a:pt x="2558" y="1864"/>
                  <a:pt x="2558" y="1865"/>
                </a:cubicBezTo>
                <a:cubicBezTo>
                  <a:pt x="2558" y="1865"/>
                  <a:pt x="2557" y="1866"/>
                  <a:pt x="2557" y="1865"/>
                </a:cubicBezTo>
                <a:cubicBezTo>
                  <a:pt x="2557" y="1865"/>
                  <a:pt x="2557" y="1865"/>
                  <a:pt x="2558" y="1864"/>
                </a:cubicBezTo>
                <a:cubicBezTo>
                  <a:pt x="2558" y="1864"/>
                  <a:pt x="2557" y="1863"/>
                  <a:pt x="2557" y="1863"/>
                </a:cubicBezTo>
                <a:cubicBezTo>
                  <a:pt x="2556" y="1863"/>
                  <a:pt x="2557" y="1863"/>
                  <a:pt x="2556" y="1863"/>
                </a:cubicBezTo>
                <a:cubicBezTo>
                  <a:pt x="2556" y="1862"/>
                  <a:pt x="2555" y="1862"/>
                  <a:pt x="2555" y="1862"/>
                </a:cubicBezTo>
                <a:cubicBezTo>
                  <a:pt x="2554" y="1862"/>
                  <a:pt x="2554" y="1862"/>
                  <a:pt x="2554" y="1862"/>
                </a:cubicBezTo>
                <a:cubicBezTo>
                  <a:pt x="2553" y="1863"/>
                  <a:pt x="2553" y="1863"/>
                  <a:pt x="2553" y="1863"/>
                </a:cubicBezTo>
                <a:cubicBezTo>
                  <a:pt x="2552" y="1863"/>
                  <a:pt x="2552" y="1863"/>
                  <a:pt x="2552" y="1864"/>
                </a:cubicBezTo>
                <a:cubicBezTo>
                  <a:pt x="2551" y="1864"/>
                  <a:pt x="2551" y="1864"/>
                  <a:pt x="2551" y="1863"/>
                </a:cubicBezTo>
                <a:cubicBezTo>
                  <a:pt x="2551" y="1863"/>
                  <a:pt x="2550" y="1863"/>
                  <a:pt x="2550" y="1863"/>
                </a:cubicBezTo>
                <a:cubicBezTo>
                  <a:pt x="2550" y="1863"/>
                  <a:pt x="2549" y="1864"/>
                  <a:pt x="2549" y="1863"/>
                </a:cubicBezTo>
                <a:cubicBezTo>
                  <a:pt x="2549" y="1862"/>
                  <a:pt x="2549" y="1862"/>
                  <a:pt x="2549" y="1862"/>
                </a:cubicBezTo>
                <a:cubicBezTo>
                  <a:pt x="2549" y="1861"/>
                  <a:pt x="2548" y="1861"/>
                  <a:pt x="2548" y="1860"/>
                </a:cubicBezTo>
                <a:cubicBezTo>
                  <a:pt x="2547" y="1860"/>
                  <a:pt x="2547" y="1859"/>
                  <a:pt x="2546" y="1859"/>
                </a:cubicBezTo>
                <a:cubicBezTo>
                  <a:pt x="2546" y="1859"/>
                  <a:pt x="2545" y="1859"/>
                  <a:pt x="2545" y="1859"/>
                </a:cubicBezTo>
                <a:cubicBezTo>
                  <a:pt x="2544" y="1858"/>
                  <a:pt x="2544" y="1858"/>
                  <a:pt x="2543" y="1858"/>
                </a:cubicBezTo>
                <a:cubicBezTo>
                  <a:pt x="2543" y="1858"/>
                  <a:pt x="2542" y="1858"/>
                  <a:pt x="2541" y="1857"/>
                </a:cubicBezTo>
                <a:cubicBezTo>
                  <a:pt x="2540" y="1857"/>
                  <a:pt x="2540" y="1855"/>
                  <a:pt x="2539" y="1856"/>
                </a:cubicBezTo>
                <a:cubicBezTo>
                  <a:pt x="2538" y="1856"/>
                  <a:pt x="2538" y="1856"/>
                  <a:pt x="2538" y="1857"/>
                </a:cubicBezTo>
                <a:cubicBezTo>
                  <a:pt x="2537" y="1857"/>
                  <a:pt x="2538" y="1858"/>
                  <a:pt x="2537" y="1858"/>
                </a:cubicBezTo>
                <a:cubicBezTo>
                  <a:pt x="2537" y="1858"/>
                  <a:pt x="2537" y="1859"/>
                  <a:pt x="2538" y="1859"/>
                </a:cubicBezTo>
                <a:cubicBezTo>
                  <a:pt x="2538" y="1859"/>
                  <a:pt x="2538" y="1859"/>
                  <a:pt x="2539" y="1859"/>
                </a:cubicBezTo>
                <a:cubicBezTo>
                  <a:pt x="2539" y="1859"/>
                  <a:pt x="2539" y="1859"/>
                  <a:pt x="2540" y="1859"/>
                </a:cubicBezTo>
                <a:cubicBezTo>
                  <a:pt x="2541" y="1859"/>
                  <a:pt x="2542" y="1860"/>
                  <a:pt x="2542" y="1862"/>
                </a:cubicBezTo>
                <a:cubicBezTo>
                  <a:pt x="2541" y="1862"/>
                  <a:pt x="2541" y="1863"/>
                  <a:pt x="2541" y="1863"/>
                </a:cubicBezTo>
                <a:cubicBezTo>
                  <a:pt x="2541" y="1864"/>
                  <a:pt x="2542" y="1864"/>
                  <a:pt x="2541" y="1865"/>
                </a:cubicBezTo>
                <a:cubicBezTo>
                  <a:pt x="2541" y="1865"/>
                  <a:pt x="2541" y="1865"/>
                  <a:pt x="2541" y="1866"/>
                </a:cubicBezTo>
                <a:cubicBezTo>
                  <a:pt x="2540" y="1866"/>
                  <a:pt x="2541" y="1867"/>
                  <a:pt x="2541" y="1868"/>
                </a:cubicBezTo>
                <a:cubicBezTo>
                  <a:pt x="2540" y="1868"/>
                  <a:pt x="2540" y="1869"/>
                  <a:pt x="2541" y="1869"/>
                </a:cubicBezTo>
                <a:cubicBezTo>
                  <a:pt x="2541" y="1870"/>
                  <a:pt x="2540" y="1870"/>
                  <a:pt x="2540" y="1871"/>
                </a:cubicBezTo>
                <a:cubicBezTo>
                  <a:pt x="2540" y="1872"/>
                  <a:pt x="2541" y="1874"/>
                  <a:pt x="2540" y="1875"/>
                </a:cubicBezTo>
                <a:cubicBezTo>
                  <a:pt x="2539" y="1876"/>
                  <a:pt x="2538" y="1878"/>
                  <a:pt x="2539" y="1879"/>
                </a:cubicBezTo>
                <a:cubicBezTo>
                  <a:pt x="2539" y="1880"/>
                  <a:pt x="2539" y="1883"/>
                  <a:pt x="2539" y="1884"/>
                </a:cubicBezTo>
                <a:cubicBezTo>
                  <a:pt x="2538" y="1884"/>
                  <a:pt x="2538" y="1885"/>
                  <a:pt x="2538" y="1886"/>
                </a:cubicBezTo>
                <a:close/>
                <a:moveTo>
                  <a:pt x="2557" y="1910"/>
                </a:moveTo>
                <a:cubicBezTo>
                  <a:pt x="2557" y="1910"/>
                  <a:pt x="2557" y="1911"/>
                  <a:pt x="2558" y="1911"/>
                </a:cubicBezTo>
                <a:cubicBezTo>
                  <a:pt x="2558" y="1912"/>
                  <a:pt x="2559" y="1913"/>
                  <a:pt x="2560" y="1913"/>
                </a:cubicBezTo>
                <a:cubicBezTo>
                  <a:pt x="2562" y="1913"/>
                  <a:pt x="2563" y="1913"/>
                  <a:pt x="2563" y="1912"/>
                </a:cubicBezTo>
                <a:cubicBezTo>
                  <a:pt x="2564" y="1911"/>
                  <a:pt x="2565" y="1910"/>
                  <a:pt x="2565" y="1909"/>
                </a:cubicBezTo>
                <a:cubicBezTo>
                  <a:pt x="2566" y="1908"/>
                  <a:pt x="2566" y="1907"/>
                  <a:pt x="2565" y="1906"/>
                </a:cubicBezTo>
                <a:cubicBezTo>
                  <a:pt x="2564" y="1906"/>
                  <a:pt x="2565" y="1905"/>
                  <a:pt x="2563" y="1905"/>
                </a:cubicBezTo>
                <a:cubicBezTo>
                  <a:pt x="2563" y="1904"/>
                  <a:pt x="2563" y="1904"/>
                  <a:pt x="2563" y="1904"/>
                </a:cubicBezTo>
                <a:cubicBezTo>
                  <a:pt x="2563" y="1903"/>
                  <a:pt x="2562" y="1903"/>
                  <a:pt x="2562" y="1903"/>
                </a:cubicBezTo>
                <a:cubicBezTo>
                  <a:pt x="2563" y="1902"/>
                  <a:pt x="2562" y="1902"/>
                  <a:pt x="2562" y="1901"/>
                </a:cubicBezTo>
                <a:cubicBezTo>
                  <a:pt x="2562" y="1901"/>
                  <a:pt x="2562" y="1901"/>
                  <a:pt x="2563" y="1900"/>
                </a:cubicBezTo>
                <a:cubicBezTo>
                  <a:pt x="2563" y="1900"/>
                  <a:pt x="2562" y="1899"/>
                  <a:pt x="2562" y="1898"/>
                </a:cubicBezTo>
                <a:cubicBezTo>
                  <a:pt x="2562" y="1897"/>
                  <a:pt x="2562" y="1896"/>
                  <a:pt x="2563" y="1895"/>
                </a:cubicBezTo>
                <a:cubicBezTo>
                  <a:pt x="2564" y="1893"/>
                  <a:pt x="2565" y="1892"/>
                  <a:pt x="2565" y="1891"/>
                </a:cubicBezTo>
                <a:cubicBezTo>
                  <a:pt x="2565" y="1890"/>
                  <a:pt x="2565" y="1890"/>
                  <a:pt x="2565" y="1889"/>
                </a:cubicBezTo>
                <a:cubicBezTo>
                  <a:pt x="2566" y="1889"/>
                  <a:pt x="2566" y="1888"/>
                  <a:pt x="2566" y="1887"/>
                </a:cubicBezTo>
                <a:cubicBezTo>
                  <a:pt x="2566" y="1887"/>
                  <a:pt x="2566" y="1886"/>
                  <a:pt x="2566" y="1886"/>
                </a:cubicBezTo>
                <a:cubicBezTo>
                  <a:pt x="2567" y="1885"/>
                  <a:pt x="2567" y="1884"/>
                  <a:pt x="2568" y="1884"/>
                </a:cubicBezTo>
                <a:cubicBezTo>
                  <a:pt x="2568" y="1884"/>
                  <a:pt x="2569" y="1883"/>
                  <a:pt x="2569" y="1883"/>
                </a:cubicBezTo>
                <a:cubicBezTo>
                  <a:pt x="2569" y="1882"/>
                  <a:pt x="2569" y="1881"/>
                  <a:pt x="2569" y="1881"/>
                </a:cubicBezTo>
                <a:cubicBezTo>
                  <a:pt x="2570" y="1880"/>
                  <a:pt x="2571" y="1878"/>
                  <a:pt x="2570" y="1877"/>
                </a:cubicBezTo>
                <a:cubicBezTo>
                  <a:pt x="2570" y="1877"/>
                  <a:pt x="2569" y="1876"/>
                  <a:pt x="2569" y="1875"/>
                </a:cubicBezTo>
                <a:cubicBezTo>
                  <a:pt x="2568" y="1875"/>
                  <a:pt x="2568" y="1875"/>
                  <a:pt x="2567" y="1875"/>
                </a:cubicBezTo>
                <a:cubicBezTo>
                  <a:pt x="2567" y="1875"/>
                  <a:pt x="2566" y="1875"/>
                  <a:pt x="2565" y="1875"/>
                </a:cubicBezTo>
                <a:cubicBezTo>
                  <a:pt x="2564" y="1874"/>
                  <a:pt x="2564" y="1874"/>
                  <a:pt x="2563" y="1874"/>
                </a:cubicBezTo>
                <a:cubicBezTo>
                  <a:pt x="2562" y="1874"/>
                  <a:pt x="2562" y="1875"/>
                  <a:pt x="2561" y="1876"/>
                </a:cubicBezTo>
                <a:cubicBezTo>
                  <a:pt x="2560" y="1876"/>
                  <a:pt x="2557" y="1876"/>
                  <a:pt x="2558" y="1877"/>
                </a:cubicBezTo>
                <a:cubicBezTo>
                  <a:pt x="2558" y="1877"/>
                  <a:pt x="2558" y="1878"/>
                  <a:pt x="2558" y="1878"/>
                </a:cubicBezTo>
                <a:cubicBezTo>
                  <a:pt x="2559" y="1879"/>
                  <a:pt x="2558" y="1879"/>
                  <a:pt x="2558" y="1880"/>
                </a:cubicBezTo>
                <a:cubicBezTo>
                  <a:pt x="2558" y="1881"/>
                  <a:pt x="2557" y="1883"/>
                  <a:pt x="2556" y="1884"/>
                </a:cubicBezTo>
                <a:cubicBezTo>
                  <a:pt x="2556" y="1885"/>
                  <a:pt x="2556" y="1885"/>
                  <a:pt x="2556" y="1886"/>
                </a:cubicBezTo>
                <a:cubicBezTo>
                  <a:pt x="2556" y="1887"/>
                  <a:pt x="2556" y="1888"/>
                  <a:pt x="2556" y="1888"/>
                </a:cubicBezTo>
                <a:cubicBezTo>
                  <a:pt x="2556" y="1890"/>
                  <a:pt x="2557" y="1891"/>
                  <a:pt x="2556" y="1893"/>
                </a:cubicBezTo>
                <a:cubicBezTo>
                  <a:pt x="2556" y="1894"/>
                  <a:pt x="2555" y="1893"/>
                  <a:pt x="2554" y="1894"/>
                </a:cubicBezTo>
                <a:cubicBezTo>
                  <a:pt x="2553" y="1895"/>
                  <a:pt x="2553" y="1895"/>
                  <a:pt x="2551" y="1895"/>
                </a:cubicBezTo>
                <a:cubicBezTo>
                  <a:pt x="2550" y="1895"/>
                  <a:pt x="2549" y="1894"/>
                  <a:pt x="2549" y="1895"/>
                </a:cubicBezTo>
                <a:cubicBezTo>
                  <a:pt x="2548" y="1896"/>
                  <a:pt x="2547" y="1897"/>
                  <a:pt x="2548" y="1898"/>
                </a:cubicBezTo>
                <a:cubicBezTo>
                  <a:pt x="2548" y="1899"/>
                  <a:pt x="2547" y="1900"/>
                  <a:pt x="2548" y="1900"/>
                </a:cubicBezTo>
                <a:cubicBezTo>
                  <a:pt x="2548" y="1901"/>
                  <a:pt x="2549" y="1901"/>
                  <a:pt x="2549" y="1902"/>
                </a:cubicBezTo>
                <a:cubicBezTo>
                  <a:pt x="2549" y="1902"/>
                  <a:pt x="2549" y="1903"/>
                  <a:pt x="2550" y="1903"/>
                </a:cubicBezTo>
                <a:cubicBezTo>
                  <a:pt x="2550" y="1904"/>
                  <a:pt x="2551" y="1905"/>
                  <a:pt x="2552" y="1906"/>
                </a:cubicBezTo>
                <a:cubicBezTo>
                  <a:pt x="2553" y="1906"/>
                  <a:pt x="2554" y="1906"/>
                  <a:pt x="2555" y="1907"/>
                </a:cubicBezTo>
                <a:cubicBezTo>
                  <a:pt x="2556" y="1907"/>
                  <a:pt x="2557" y="1907"/>
                  <a:pt x="2557" y="1908"/>
                </a:cubicBezTo>
                <a:cubicBezTo>
                  <a:pt x="2557" y="1909"/>
                  <a:pt x="2557" y="1909"/>
                  <a:pt x="2557" y="1910"/>
                </a:cubicBezTo>
                <a:close/>
                <a:moveTo>
                  <a:pt x="2551" y="1848"/>
                </a:moveTo>
                <a:cubicBezTo>
                  <a:pt x="2551" y="1848"/>
                  <a:pt x="2552" y="1850"/>
                  <a:pt x="2552" y="1849"/>
                </a:cubicBezTo>
                <a:cubicBezTo>
                  <a:pt x="2553" y="1848"/>
                  <a:pt x="2553" y="1848"/>
                  <a:pt x="2553" y="1847"/>
                </a:cubicBezTo>
                <a:cubicBezTo>
                  <a:pt x="2553" y="1846"/>
                  <a:pt x="2553" y="1845"/>
                  <a:pt x="2552" y="1845"/>
                </a:cubicBezTo>
                <a:cubicBezTo>
                  <a:pt x="2551" y="1844"/>
                  <a:pt x="2549" y="1844"/>
                  <a:pt x="2548" y="1845"/>
                </a:cubicBezTo>
                <a:cubicBezTo>
                  <a:pt x="2547" y="1846"/>
                  <a:pt x="2549" y="1846"/>
                  <a:pt x="2550" y="1847"/>
                </a:cubicBezTo>
                <a:cubicBezTo>
                  <a:pt x="2550" y="1847"/>
                  <a:pt x="2550" y="1847"/>
                  <a:pt x="2551" y="1848"/>
                </a:cubicBezTo>
                <a:close/>
                <a:moveTo>
                  <a:pt x="2574" y="1868"/>
                </a:moveTo>
                <a:cubicBezTo>
                  <a:pt x="2574" y="1868"/>
                  <a:pt x="2574" y="1867"/>
                  <a:pt x="2573" y="1868"/>
                </a:cubicBezTo>
                <a:cubicBezTo>
                  <a:pt x="2573" y="1868"/>
                  <a:pt x="2572" y="1869"/>
                  <a:pt x="2573" y="1870"/>
                </a:cubicBezTo>
                <a:cubicBezTo>
                  <a:pt x="2573" y="1870"/>
                  <a:pt x="2573" y="1870"/>
                  <a:pt x="2573" y="1871"/>
                </a:cubicBezTo>
                <a:cubicBezTo>
                  <a:pt x="2573" y="1872"/>
                  <a:pt x="2574" y="1871"/>
                  <a:pt x="2574" y="1871"/>
                </a:cubicBezTo>
                <a:cubicBezTo>
                  <a:pt x="2575" y="1871"/>
                  <a:pt x="2575" y="1871"/>
                  <a:pt x="2575" y="1871"/>
                </a:cubicBezTo>
                <a:cubicBezTo>
                  <a:pt x="2575" y="1870"/>
                  <a:pt x="2575" y="1869"/>
                  <a:pt x="2575" y="1870"/>
                </a:cubicBezTo>
                <a:cubicBezTo>
                  <a:pt x="2575" y="1870"/>
                  <a:pt x="2574" y="1870"/>
                  <a:pt x="2574" y="1870"/>
                </a:cubicBezTo>
                <a:cubicBezTo>
                  <a:pt x="2574" y="1869"/>
                  <a:pt x="2575" y="1869"/>
                  <a:pt x="2574" y="1868"/>
                </a:cubicBezTo>
                <a:close/>
                <a:moveTo>
                  <a:pt x="2574" y="1847"/>
                </a:moveTo>
                <a:cubicBezTo>
                  <a:pt x="2574" y="1847"/>
                  <a:pt x="2575" y="1848"/>
                  <a:pt x="2575" y="1848"/>
                </a:cubicBezTo>
                <a:cubicBezTo>
                  <a:pt x="2575" y="1847"/>
                  <a:pt x="2575" y="1847"/>
                  <a:pt x="2574" y="1847"/>
                </a:cubicBezTo>
                <a:cubicBezTo>
                  <a:pt x="2574" y="1846"/>
                  <a:pt x="2574" y="1846"/>
                  <a:pt x="2574" y="1845"/>
                </a:cubicBezTo>
                <a:cubicBezTo>
                  <a:pt x="2574" y="1844"/>
                  <a:pt x="2573" y="1842"/>
                  <a:pt x="2572" y="1841"/>
                </a:cubicBezTo>
                <a:cubicBezTo>
                  <a:pt x="2572" y="1841"/>
                  <a:pt x="2572" y="1840"/>
                  <a:pt x="2571" y="1841"/>
                </a:cubicBezTo>
                <a:cubicBezTo>
                  <a:pt x="2571" y="1841"/>
                  <a:pt x="2570" y="1842"/>
                  <a:pt x="2571" y="1842"/>
                </a:cubicBezTo>
                <a:cubicBezTo>
                  <a:pt x="2572" y="1844"/>
                  <a:pt x="2573" y="1845"/>
                  <a:pt x="2574" y="1847"/>
                </a:cubicBezTo>
                <a:close/>
                <a:moveTo>
                  <a:pt x="2542" y="1825"/>
                </a:moveTo>
                <a:cubicBezTo>
                  <a:pt x="2542" y="1825"/>
                  <a:pt x="2542" y="1824"/>
                  <a:pt x="2541" y="1824"/>
                </a:cubicBezTo>
                <a:cubicBezTo>
                  <a:pt x="2541" y="1825"/>
                  <a:pt x="2541" y="1824"/>
                  <a:pt x="2540" y="1824"/>
                </a:cubicBezTo>
                <a:cubicBezTo>
                  <a:pt x="2540" y="1824"/>
                  <a:pt x="2540" y="1823"/>
                  <a:pt x="2540" y="1824"/>
                </a:cubicBezTo>
                <a:cubicBezTo>
                  <a:pt x="2539" y="1824"/>
                  <a:pt x="2539" y="1824"/>
                  <a:pt x="2538" y="1824"/>
                </a:cubicBezTo>
                <a:cubicBezTo>
                  <a:pt x="2538" y="1823"/>
                  <a:pt x="2538" y="1824"/>
                  <a:pt x="2537" y="1823"/>
                </a:cubicBezTo>
                <a:cubicBezTo>
                  <a:pt x="2537" y="1823"/>
                  <a:pt x="2537" y="1824"/>
                  <a:pt x="2537" y="1824"/>
                </a:cubicBezTo>
                <a:cubicBezTo>
                  <a:pt x="2537" y="1825"/>
                  <a:pt x="2536" y="1825"/>
                  <a:pt x="2536" y="1825"/>
                </a:cubicBezTo>
                <a:cubicBezTo>
                  <a:pt x="2536" y="1826"/>
                  <a:pt x="2536" y="1827"/>
                  <a:pt x="2536" y="1827"/>
                </a:cubicBezTo>
                <a:cubicBezTo>
                  <a:pt x="2536" y="1827"/>
                  <a:pt x="2537" y="1828"/>
                  <a:pt x="2537" y="1829"/>
                </a:cubicBezTo>
                <a:cubicBezTo>
                  <a:pt x="2538" y="1829"/>
                  <a:pt x="2538" y="1829"/>
                  <a:pt x="2539" y="1829"/>
                </a:cubicBezTo>
                <a:cubicBezTo>
                  <a:pt x="2539" y="1830"/>
                  <a:pt x="2539" y="1830"/>
                  <a:pt x="2540" y="1830"/>
                </a:cubicBezTo>
                <a:cubicBezTo>
                  <a:pt x="2540" y="1830"/>
                  <a:pt x="2541" y="1829"/>
                  <a:pt x="2541" y="1829"/>
                </a:cubicBezTo>
                <a:cubicBezTo>
                  <a:pt x="2541" y="1828"/>
                  <a:pt x="2543" y="1828"/>
                  <a:pt x="2543" y="1827"/>
                </a:cubicBezTo>
                <a:cubicBezTo>
                  <a:pt x="2543" y="1827"/>
                  <a:pt x="2543" y="1827"/>
                  <a:pt x="2542" y="1826"/>
                </a:cubicBezTo>
                <a:cubicBezTo>
                  <a:pt x="2542" y="1826"/>
                  <a:pt x="2542" y="1826"/>
                  <a:pt x="2542" y="1826"/>
                </a:cubicBezTo>
                <a:cubicBezTo>
                  <a:pt x="2542" y="1826"/>
                  <a:pt x="2543" y="1825"/>
                  <a:pt x="2542" y="1825"/>
                </a:cubicBezTo>
                <a:close/>
                <a:moveTo>
                  <a:pt x="2545" y="1962"/>
                </a:moveTo>
                <a:cubicBezTo>
                  <a:pt x="2545" y="1962"/>
                  <a:pt x="2547" y="1962"/>
                  <a:pt x="2546" y="1961"/>
                </a:cubicBezTo>
                <a:cubicBezTo>
                  <a:pt x="2546" y="1961"/>
                  <a:pt x="2544" y="1961"/>
                  <a:pt x="2544" y="1961"/>
                </a:cubicBezTo>
                <a:cubicBezTo>
                  <a:pt x="2543" y="1961"/>
                  <a:pt x="2543" y="1961"/>
                  <a:pt x="2543" y="1960"/>
                </a:cubicBezTo>
                <a:cubicBezTo>
                  <a:pt x="2542" y="1960"/>
                  <a:pt x="2542" y="1959"/>
                  <a:pt x="2542" y="1959"/>
                </a:cubicBezTo>
                <a:cubicBezTo>
                  <a:pt x="2541" y="1959"/>
                  <a:pt x="2541" y="1959"/>
                  <a:pt x="2541" y="1959"/>
                </a:cubicBezTo>
                <a:cubicBezTo>
                  <a:pt x="2541" y="1959"/>
                  <a:pt x="2540" y="1959"/>
                  <a:pt x="2540" y="1959"/>
                </a:cubicBezTo>
                <a:cubicBezTo>
                  <a:pt x="2540" y="1959"/>
                  <a:pt x="2539" y="1959"/>
                  <a:pt x="2539" y="1959"/>
                </a:cubicBezTo>
                <a:cubicBezTo>
                  <a:pt x="2539" y="1960"/>
                  <a:pt x="2539" y="1960"/>
                  <a:pt x="2539" y="1961"/>
                </a:cubicBezTo>
                <a:cubicBezTo>
                  <a:pt x="2538" y="1961"/>
                  <a:pt x="2538" y="1961"/>
                  <a:pt x="2538" y="1961"/>
                </a:cubicBezTo>
                <a:cubicBezTo>
                  <a:pt x="2537" y="1961"/>
                  <a:pt x="2537" y="1960"/>
                  <a:pt x="2537" y="1960"/>
                </a:cubicBezTo>
                <a:cubicBezTo>
                  <a:pt x="2536" y="1960"/>
                  <a:pt x="2536" y="1962"/>
                  <a:pt x="2536" y="1962"/>
                </a:cubicBezTo>
                <a:cubicBezTo>
                  <a:pt x="2536" y="1963"/>
                  <a:pt x="2536" y="1962"/>
                  <a:pt x="2537" y="1962"/>
                </a:cubicBezTo>
                <a:cubicBezTo>
                  <a:pt x="2538" y="1962"/>
                  <a:pt x="2537" y="1963"/>
                  <a:pt x="2537" y="1964"/>
                </a:cubicBezTo>
                <a:cubicBezTo>
                  <a:pt x="2537" y="1964"/>
                  <a:pt x="2538" y="1964"/>
                  <a:pt x="2538" y="1965"/>
                </a:cubicBezTo>
                <a:cubicBezTo>
                  <a:pt x="2538" y="1965"/>
                  <a:pt x="2539" y="1965"/>
                  <a:pt x="2539" y="1965"/>
                </a:cubicBezTo>
                <a:cubicBezTo>
                  <a:pt x="2539" y="1966"/>
                  <a:pt x="2540" y="1966"/>
                  <a:pt x="2541" y="1965"/>
                </a:cubicBezTo>
                <a:cubicBezTo>
                  <a:pt x="2542" y="1965"/>
                  <a:pt x="2543" y="1965"/>
                  <a:pt x="2543" y="1965"/>
                </a:cubicBezTo>
                <a:cubicBezTo>
                  <a:pt x="2543" y="1965"/>
                  <a:pt x="2543" y="1965"/>
                  <a:pt x="2544" y="1965"/>
                </a:cubicBezTo>
                <a:cubicBezTo>
                  <a:pt x="2544" y="1965"/>
                  <a:pt x="2544" y="1965"/>
                  <a:pt x="2544" y="1965"/>
                </a:cubicBezTo>
                <a:cubicBezTo>
                  <a:pt x="2545" y="1965"/>
                  <a:pt x="2544" y="1964"/>
                  <a:pt x="2544" y="1964"/>
                </a:cubicBezTo>
                <a:cubicBezTo>
                  <a:pt x="2544" y="1964"/>
                  <a:pt x="2544" y="1964"/>
                  <a:pt x="2544" y="1964"/>
                </a:cubicBezTo>
                <a:cubicBezTo>
                  <a:pt x="2544" y="1963"/>
                  <a:pt x="2544" y="1962"/>
                  <a:pt x="2545" y="1962"/>
                </a:cubicBezTo>
                <a:close/>
                <a:moveTo>
                  <a:pt x="2538" y="1853"/>
                </a:moveTo>
                <a:cubicBezTo>
                  <a:pt x="2538" y="1854"/>
                  <a:pt x="2539" y="1854"/>
                  <a:pt x="2539" y="1854"/>
                </a:cubicBezTo>
                <a:cubicBezTo>
                  <a:pt x="2539" y="1854"/>
                  <a:pt x="2539" y="1853"/>
                  <a:pt x="2539" y="1853"/>
                </a:cubicBezTo>
                <a:cubicBezTo>
                  <a:pt x="2539" y="1853"/>
                  <a:pt x="2539" y="1853"/>
                  <a:pt x="2539" y="1853"/>
                </a:cubicBezTo>
                <a:cubicBezTo>
                  <a:pt x="2539" y="1852"/>
                  <a:pt x="2538" y="1853"/>
                  <a:pt x="2538" y="1853"/>
                </a:cubicBezTo>
                <a:close/>
                <a:moveTo>
                  <a:pt x="2542" y="1842"/>
                </a:moveTo>
                <a:cubicBezTo>
                  <a:pt x="2542" y="1842"/>
                  <a:pt x="2543" y="1841"/>
                  <a:pt x="2542" y="1841"/>
                </a:cubicBezTo>
                <a:cubicBezTo>
                  <a:pt x="2542" y="1841"/>
                  <a:pt x="2541" y="1841"/>
                  <a:pt x="2541" y="1841"/>
                </a:cubicBezTo>
                <a:cubicBezTo>
                  <a:pt x="2540" y="1842"/>
                  <a:pt x="2540" y="1842"/>
                  <a:pt x="2540" y="1842"/>
                </a:cubicBezTo>
                <a:cubicBezTo>
                  <a:pt x="2539" y="1843"/>
                  <a:pt x="2540" y="1843"/>
                  <a:pt x="2540" y="1844"/>
                </a:cubicBezTo>
                <a:cubicBezTo>
                  <a:pt x="2540" y="1845"/>
                  <a:pt x="2540" y="1846"/>
                  <a:pt x="2539" y="1846"/>
                </a:cubicBezTo>
                <a:cubicBezTo>
                  <a:pt x="2539" y="1846"/>
                  <a:pt x="2538" y="1847"/>
                  <a:pt x="2538" y="1848"/>
                </a:cubicBezTo>
                <a:cubicBezTo>
                  <a:pt x="2538" y="1848"/>
                  <a:pt x="2539" y="1849"/>
                  <a:pt x="2539" y="1849"/>
                </a:cubicBezTo>
                <a:cubicBezTo>
                  <a:pt x="2540" y="1849"/>
                  <a:pt x="2540" y="1850"/>
                  <a:pt x="2539" y="1850"/>
                </a:cubicBezTo>
                <a:cubicBezTo>
                  <a:pt x="2539" y="1850"/>
                  <a:pt x="2539" y="1850"/>
                  <a:pt x="2539" y="1850"/>
                </a:cubicBezTo>
                <a:cubicBezTo>
                  <a:pt x="2539" y="1850"/>
                  <a:pt x="2539" y="1851"/>
                  <a:pt x="2539" y="1851"/>
                </a:cubicBezTo>
                <a:cubicBezTo>
                  <a:pt x="2539" y="1851"/>
                  <a:pt x="2539" y="1851"/>
                  <a:pt x="2540" y="1852"/>
                </a:cubicBezTo>
                <a:cubicBezTo>
                  <a:pt x="2540" y="1853"/>
                  <a:pt x="2540" y="1851"/>
                  <a:pt x="2541" y="1851"/>
                </a:cubicBezTo>
                <a:cubicBezTo>
                  <a:pt x="2541" y="1850"/>
                  <a:pt x="2541" y="1850"/>
                  <a:pt x="2541" y="1849"/>
                </a:cubicBezTo>
                <a:cubicBezTo>
                  <a:pt x="2541" y="1848"/>
                  <a:pt x="2541" y="1848"/>
                  <a:pt x="2542" y="1847"/>
                </a:cubicBezTo>
                <a:cubicBezTo>
                  <a:pt x="2542" y="1846"/>
                  <a:pt x="2542" y="1844"/>
                  <a:pt x="2542" y="1842"/>
                </a:cubicBezTo>
                <a:close/>
                <a:moveTo>
                  <a:pt x="2565" y="1843"/>
                </a:moveTo>
                <a:cubicBezTo>
                  <a:pt x="2565" y="1842"/>
                  <a:pt x="2564" y="1842"/>
                  <a:pt x="2564" y="1842"/>
                </a:cubicBezTo>
                <a:cubicBezTo>
                  <a:pt x="2563" y="1842"/>
                  <a:pt x="2564" y="1845"/>
                  <a:pt x="2564" y="1845"/>
                </a:cubicBezTo>
                <a:cubicBezTo>
                  <a:pt x="2565" y="1845"/>
                  <a:pt x="2564" y="1846"/>
                  <a:pt x="2565" y="1846"/>
                </a:cubicBezTo>
                <a:cubicBezTo>
                  <a:pt x="2565" y="1847"/>
                  <a:pt x="2565" y="1847"/>
                  <a:pt x="2564" y="1847"/>
                </a:cubicBezTo>
                <a:cubicBezTo>
                  <a:pt x="2564" y="1847"/>
                  <a:pt x="2564" y="1847"/>
                  <a:pt x="2564" y="1847"/>
                </a:cubicBezTo>
                <a:cubicBezTo>
                  <a:pt x="2563" y="1847"/>
                  <a:pt x="2564" y="1848"/>
                  <a:pt x="2564" y="1849"/>
                </a:cubicBezTo>
                <a:cubicBezTo>
                  <a:pt x="2564" y="1849"/>
                  <a:pt x="2563" y="1850"/>
                  <a:pt x="2564" y="1850"/>
                </a:cubicBezTo>
                <a:cubicBezTo>
                  <a:pt x="2564" y="1850"/>
                  <a:pt x="2564" y="1849"/>
                  <a:pt x="2565" y="1849"/>
                </a:cubicBezTo>
                <a:cubicBezTo>
                  <a:pt x="2565" y="1849"/>
                  <a:pt x="2564" y="1851"/>
                  <a:pt x="2564" y="1851"/>
                </a:cubicBezTo>
                <a:cubicBezTo>
                  <a:pt x="2564" y="1852"/>
                  <a:pt x="2564" y="1852"/>
                  <a:pt x="2563" y="1852"/>
                </a:cubicBezTo>
                <a:cubicBezTo>
                  <a:pt x="2563" y="1853"/>
                  <a:pt x="2563" y="1853"/>
                  <a:pt x="2563" y="1854"/>
                </a:cubicBezTo>
                <a:cubicBezTo>
                  <a:pt x="2563" y="1854"/>
                  <a:pt x="2562" y="1856"/>
                  <a:pt x="2563" y="1856"/>
                </a:cubicBezTo>
                <a:cubicBezTo>
                  <a:pt x="2564" y="1855"/>
                  <a:pt x="2564" y="1854"/>
                  <a:pt x="2565" y="1853"/>
                </a:cubicBezTo>
                <a:cubicBezTo>
                  <a:pt x="2565" y="1853"/>
                  <a:pt x="2566" y="1852"/>
                  <a:pt x="2566" y="1852"/>
                </a:cubicBezTo>
                <a:cubicBezTo>
                  <a:pt x="2567" y="1851"/>
                  <a:pt x="2567" y="1851"/>
                  <a:pt x="2567" y="1850"/>
                </a:cubicBezTo>
                <a:cubicBezTo>
                  <a:pt x="2568" y="1850"/>
                  <a:pt x="2569" y="1850"/>
                  <a:pt x="2569" y="1850"/>
                </a:cubicBezTo>
                <a:cubicBezTo>
                  <a:pt x="2570" y="1850"/>
                  <a:pt x="2570" y="1851"/>
                  <a:pt x="2570" y="1851"/>
                </a:cubicBezTo>
                <a:cubicBezTo>
                  <a:pt x="2571" y="1851"/>
                  <a:pt x="2571" y="1852"/>
                  <a:pt x="2571" y="1852"/>
                </a:cubicBezTo>
                <a:cubicBezTo>
                  <a:pt x="2572" y="1853"/>
                  <a:pt x="2572" y="1853"/>
                  <a:pt x="2572" y="1853"/>
                </a:cubicBezTo>
                <a:cubicBezTo>
                  <a:pt x="2573" y="1854"/>
                  <a:pt x="2573" y="1854"/>
                  <a:pt x="2573" y="1855"/>
                </a:cubicBezTo>
                <a:cubicBezTo>
                  <a:pt x="2573" y="1855"/>
                  <a:pt x="2573" y="1855"/>
                  <a:pt x="2574" y="1856"/>
                </a:cubicBezTo>
                <a:cubicBezTo>
                  <a:pt x="2575" y="1856"/>
                  <a:pt x="2576" y="1856"/>
                  <a:pt x="2577" y="1857"/>
                </a:cubicBezTo>
                <a:cubicBezTo>
                  <a:pt x="2578" y="1857"/>
                  <a:pt x="2579" y="1858"/>
                  <a:pt x="2579" y="1858"/>
                </a:cubicBezTo>
                <a:cubicBezTo>
                  <a:pt x="2579" y="1859"/>
                  <a:pt x="2580" y="1860"/>
                  <a:pt x="2580" y="1860"/>
                </a:cubicBezTo>
                <a:cubicBezTo>
                  <a:pt x="2580" y="1859"/>
                  <a:pt x="2580" y="1859"/>
                  <a:pt x="2580" y="1858"/>
                </a:cubicBezTo>
                <a:cubicBezTo>
                  <a:pt x="2580" y="1858"/>
                  <a:pt x="2580" y="1857"/>
                  <a:pt x="2580" y="1857"/>
                </a:cubicBezTo>
                <a:cubicBezTo>
                  <a:pt x="2580" y="1856"/>
                  <a:pt x="2579" y="1856"/>
                  <a:pt x="2579" y="1855"/>
                </a:cubicBezTo>
                <a:cubicBezTo>
                  <a:pt x="2579" y="1854"/>
                  <a:pt x="2579" y="1854"/>
                  <a:pt x="2579" y="1853"/>
                </a:cubicBezTo>
                <a:cubicBezTo>
                  <a:pt x="2578" y="1852"/>
                  <a:pt x="2577" y="1851"/>
                  <a:pt x="2577" y="1850"/>
                </a:cubicBezTo>
                <a:cubicBezTo>
                  <a:pt x="2577" y="1850"/>
                  <a:pt x="2576" y="1850"/>
                  <a:pt x="2576" y="1850"/>
                </a:cubicBezTo>
                <a:cubicBezTo>
                  <a:pt x="2576" y="1850"/>
                  <a:pt x="2575" y="1850"/>
                  <a:pt x="2575" y="1849"/>
                </a:cubicBezTo>
                <a:cubicBezTo>
                  <a:pt x="2575" y="1849"/>
                  <a:pt x="2575" y="1850"/>
                  <a:pt x="2575" y="1850"/>
                </a:cubicBezTo>
                <a:cubicBezTo>
                  <a:pt x="2574" y="1851"/>
                  <a:pt x="2573" y="1848"/>
                  <a:pt x="2573" y="1847"/>
                </a:cubicBezTo>
                <a:cubicBezTo>
                  <a:pt x="2572" y="1847"/>
                  <a:pt x="2572" y="1847"/>
                  <a:pt x="2571" y="1847"/>
                </a:cubicBezTo>
                <a:cubicBezTo>
                  <a:pt x="2571" y="1847"/>
                  <a:pt x="2571" y="1846"/>
                  <a:pt x="2571" y="1846"/>
                </a:cubicBezTo>
                <a:cubicBezTo>
                  <a:pt x="2570" y="1845"/>
                  <a:pt x="2570" y="1845"/>
                  <a:pt x="2569" y="1845"/>
                </a:cubicBezTo>
                <a:cubicBezTo>
                  <a:pt x="2569" y="1845"/>
                  <a:pt x="2568" y="1844"/>
                  <a:pt x="2568" y="1844"/>
                </a:cubicBezTo>
                <a:cubicBezTo>
                  <a:pt x="2567" y="1844"/>
                  <a:pt x="2567" y="1844"/>
                  <a:pt x="2566" y="1844"/>
                </a:cubicBezTo>
                <a:cubicBezTo>
                  <a:pt x="2566" y="1844"/>
                  <a:pt x="2566" y="1845"/>
                  <a:pt x="2566" y="1845"/>
                </a:cubicBezTo>
                <a:cubicBezTo>
                  <a:pt x="2565" y="1846"/>
                  <a:pt x="2566" y="1843"/>
                  <a:pt x="2566" y="1843"/>
                </a:cubicBezTo>
                <a:cubicBezTo>
                  <a:pt x="2566" y="1843"/>
                  <a:pt x="2565" y="1843"/>
                  <a:pt x="2565" y="1843"/>
                </a:cubicBezTo>
                <a:close/>
                <a:moveTo>
                  <a:pt x="2587" y="1864"/>
                </a:moveTo>
                <a:cubicBezTo>
                  <a:pt x="2588" y="1865"/>
                  <a:pt x="2589" y="1864"/>
                  <a:pt x="2589" y="1864"/>
                </a:cubicBezTo>
                <a:cubicBezTo>
                  <a:pt x="2590" y="1864"/>
                  <a:pt x="2591" y="1864"/>
                  <a:pt x="2591" y="1864"/>
                </a:cubicBezTo>
                <a:cubicBezTo>
                  <a:pt x="2591" y="1863"/>
                  <a:pt x="2590" y="1862"/>
                  <a:pt x="2589" y="1862"/>
                </a:cubicBezTo>
                <a:cubicBezTo>
                  <a:pt x="2589" y="1861"/>
                  <a:pt x="2589" y="1860"/>
                  <a:pt x="2588" y="1860"/>
                </a:cubicBezTo>
                <a:cubicBezTo>
                  <a:pt x="2588" y="1860"/>
                  <a:pt x="2586" y="1860"/>
                  <a:pt x="2586" y="1860"/>
                </a:cubicBezTo>
                <a:cubicBezTo>
                  <a:pt x="2585" y="1861"/>
                  <a:pt x="2586" y="1862"/>
                  <a:pt x="2586" y="1862"/>
                </a:cubicBezTo>
                <a:cubicBezTo>
                  <a:pt x="2586" y="1863"/>
                  <a:pt x="2587" y="1863"/>
                  <a:pt x="2587" y="1864"/>
                </a:cubicBezTo>
                <a:close/>
                <a:moveTo>
                  <a:pt x="2582" y="1830"/>
                </a:moveTo>
                <a:cubicBezTo>
                  <a:pt x="2583" y="1830"/>
                  <a:pt x="2582" y="1830"/>
                  <a:pt x="2582" y="1829"/>
                </a:cubicBezTo>
                <a:cubicBezTo>
                  <a:pt x="2581" y="1829"/>
                  <a:pt x="2580" y="1829"/>
                  <a:pt x="2580" y="1830"/>
                </a:cubicBezTo>
                <a:cubicBezTo>
                  <a:pt x="2580" y="1830"/>
                  <a:pt x="2581" y="1830"/>
                  <a:pt x="2581" y="1830"/>
                </a:cubicBezTo>
                <a:cubicBezTo>
                  <a:pt x="2581" y="1830"/>
                  <a:pt x="2582" y="1831"/>
                  <a:pt x="2582" y="1830"/>
                </a:cubicBezTo>
                <a:close/>
                <a:moveTo>
                  <a:pt x="2584" y="1882"/>
                </a:moveTo>
                <a:cubicBezTo>
                  <a:pt x="2585" y="1882"/>
                  <a:pt x="2585" y="1882"/>
                  <a:pt x="2585" y="1882"/>
                </a:cubicBezTo>
                <a:cubicBezTo>
                  <a:pt x="2586" y="1882"/>
                  <a:pt x="2586" y="1881"/>
                  <a:pt x="2586" y="1881"/>
                </a:cubicBezTo>
                <a:cubicBezTo>
                  <a:pt x="2586" y="1881"/>
                  <a:pt x="2585" y="1879"/>
                  <a:pt x="2585" y="1880"/>
                </a:cubicBezTo>
                <a:cubicBezTo>
                  <a:pt x="2585" y="1880"/>
                  <a:pt x="2585" y="1881"/>
                  <a:pt x="2585" y="1881"/>
                </a:cubicBezTo>
                <a:cubicBezTo>
                  <a:pt x="2585" y="1881"/>
                  <a:pt x="2584" y="1882"/>
                  <a:pt x="2584" y="1882"/>
                </a:cubicBezTo>
                <a:close/>
                <a:moveTo>
                  <a:pt x="2585" y="1859"/>
                </a:moveTo>
                <a:cubicBezTo>
                  <a:pt x="2586" y="1858"/>
                  <a:pt x="2585" y="1857"/>
                  <a:pt x="2584" y="1858"/>
                </a:cubicBezTo>
                <a:cubicBezTo>
                  <a:pt x="2584" y="1858"/>
                  <a:pt x="2585" y="1859"/>
                  <a:pt x="2585" y="1859"/>
                </a:cubicBezTo>
                <a:close/>
                <a:moveTo>
                  <a:pt x="2583" y="1853"/>
                </a:moveTo>
                <a:cubicBezTo>
                  <a:pt x="2583" y="1852"/>
                  <a:pt x="2582" y="1852"/>
                  <a:pt x="2582" y="1853"/>
                </a:cubicBezTo>
                <a:cubicBezTo>
                  <a:pt x="2582" y="1853"/>
                  <a:pt x="2583" y="1853"/>
                  <a:pt x="2583" y="1853"/>
                </a:cubicBezTo>
                <a:close/>
                <a:moveTo>
                  <a:pt x="2565" y="1838"/>
                </a:moveTo>
                <a:cubicBezTo>
                  <a:pt x="2564" y="1838"/>
                  <a:pt x="2564" y="1837"/>
                  <a:pt x="2564" y="1837"/>
                </a:cubicBezTo>
                <a:cubicBezTo>
                  <a:pt x="2564" y="1836"/>
                  <a:pt x="2563" y="1836"/>
                  <a:pt x="2563" y="1836"/>
                </a:cubicBezTo>
                <a:cubicBezTo>
                  <a:pt x="2562" y="1836"/>
                  <a:pt x="2562" y="1835"/>
                  <a:pt x="2562" y="1835"/>
                </a:cubicBezTo>
                <a:cubicBezTo>
                  <a:pt x="2562" y="1834"/>
                  <a:pt x="2561" y="1833"/>
                  <a:pt x="2560" y="1833"/>
                </a:cubicBezTo>
                <a:cubicBezTo>
                  <a:pt x="2560" y="1832"/>
                  <a:pt x="2560" y="1831"/>
                  <a:pt x="2559" y="1831"/>
                </a:cubicBezTo>
                <a:cubicBezTo>
                  <a:pt x="2559" y="1831"/>
                  <a:pt x="2558" y="1831"/>
                  <a:pt x="2558" y="1832"/>
                </a:cubicBezTo>
                <a:cubicBezTo>
                  <a:pt x="2558" y="1832"/>
                  <a:pt x="2558" y="1832"/>
                  <a:pt x="2558" y="1832"/>
                </a:cubicBezTo>
                <a:cubicBezTo>
                  <a:pt x="2558" y="1833"/>
                  <a:pt x="2558" y="1833"/>
                  <a:pt x="2558" y="1833"/>
                </a:cubicBezTo>
                <a:cubicBezTo>
                  <a:pt x="2558" y="1833"/>
                  <a:pt x="2558" y="1834"/>
                  <a:pt x="2558" y="1834"/>
                </a:cubicBezTo>
                <a:cubicBezTo>
                  <a:pt x="2559" y="1834"/>
                  <a:pt x="2560" y="1834"/>
                  <a:pt x="2561" y="1835"/>
                </a:cubicBezTo>
                <a:cubicBezTo>
                  <a:pt x="2561" y="1835"/>
                  <a:pt x="2561" y="1836"/>
                  <a:pt x="2561" y="1836"/>
                </a:cubicBezTo>
                <a:cubicBezTo>
                  <a:pt x="2562" y="1836"/>
                  <a:pt x="2562" y="1836"/>
                  <a:pt x="2562" y="1837"/>
                </a:cubicBezTo>
                <a:cubicBezTo>
                  <a:pt x="2563" y="1837"/>
                  <a:pt x="2563" y="1837"/>
                  <a:pt x="2563" y="1837"/>
                </a:cubicBezTo>
                <a:cubicBezTo>
                  <a:pt x="2564" y="1837"/>
                  <a:pt x="2564" y="1838"/>
                  <a:pt x="2564" y="1838"/>
                </a:cubicBezTo>
                <a:cubicBezTo>
                  <a:pt x="2565" y="1839"/>
                  <a:pt x="2565" y="1839"/>
                  <a:pt x="2566" y="1840"/>
                </a:cubicBezTo>
                <a:cubicBezTo>
                  <a:pt x="2566" y="1839"/>
                  <a:pt x="2565" y="1839"/>
                  <a:pt x="2565" y="1838"/>
                </a:cubicBezTo>
                <a:close/>
                <a:moveTo>
                  <a:pt x="2588" y="1881"/>
                </a:moveTo>
                <a:cubicBezTo>
                  <a:pt x="2588" y="1881"/>
                  <a:pt x="2590" y="1881"/>
                  <a:pt x="2589" y="1880"/>
                </a:cubicBezTo>
                <a:cubicBezTo>
                  <a:pt x="2588" y="1880"/>
                  <a:pt x="2588" y="1880"/>
                  <a:pt x="2588" y="1880"/>
                </a:cubicBezTo>
                <a:cubicBezTo>
                  <a:pt x="2587" y="1879"/>
                  <a:pt x="2587" y="1880"/>
                  <a:pt x="2587" y="1881"/>
                </a:cubicBezTo>
                <a:cubicBezTo>
                  <a:pt x="2586" y="1882"/>
                  <a:pt x="2587" y="1881"/>
                  <a:pt x="2588" y="1881"/>
                </a:cubicBezTo>
                <a:close/>
                <a:moveTo>
                  <a:pt x="2552" y="1880"/>
                </a:moveTo>
                <a:cubicBezTo>
                  <a:pt x="2551" y="1880"/>
                  <a:pt x="2551" y="1881"/>
                  <a:pt x="2551" y="1881"/>
                </a:cubicBezTo>
                <a:cubicBezTo>
                  <a:pt x="2550" y="1882"/>
                  <a:pt x="2550" y="1883"/>
                  <a:pt x="2549" y="1883"/>
                </a:cubicBezTo>
                <a:cubicBezTo>
                  <a:pt x="2549" y="1884"/>
                  <a:pt x="2549" y="1885"/>
                  <a:pt x="2550" y="1885"/>
                </a:cubicBezTo>
                <a:cubicBezTo>
                  <a:pt x="2550" y="1886"/>
                  <a:pt x="2551" y="1885"/>
                  <a:pt x="2551" y="1885"/>
                </a:cubicBezTo>
                <a:cubicBezTo>
                  <a:pt x="2551" y="1885"/>
                  <a:pt x="2551" y="1885"/>
                  <a:pt x="2552" y="1885"/>
                </a:cubicBezTo>
                <a:cubicBezTo>
                  <a:pt x="2552" y="1885"/>
                  <a:pt x="2552" y="1885"/>
                  <a:pt x="2552" y="1885"/>
                </a:cubicBezTo>
                <a:cubicBezTo>
                  <a:pt x="2553" y="1885"/>
                  <a:pt x="2553" y="1884"/>
                  <a:pt x="2553" y="1883"/>
                </a:cubicBezTo>
                <a:cubicBezTo>
                  <a:pt x="2553" y="1883"/>
                  <a:pt x="2554" y="1882"/>
                  <a:pt x="2554" y="1881"/>
                </a:cubicBezTo>
                <a:cubicBezTo>
                  <a:pt x="2554" y="1880"/>
                  <a:pt x="2553" y="1879"/>
                  <a:pt x="2552" y="1880"/>
                </a:cubicBezTo>
                <a:close/>
                <a:moveTo>
                  <a:pt x="2576" y="1900"/>
                </a:moveTo>
                <a:cubicBezTo>
                  <a:pt x="2576" y="1900"/>
                  <a:pt x="2576" y="1901"/>
                  <a:pt x="2577" y="1902"/>
                </a:cubicBezTo>
                <a:cubicBezTo>
                  <a:pt x="2578" y="1902"/>
                  <a:pt x="2579" y="1902"/>
                  <a:pt x="2581" y="1902"/>
                </a:cubicBezTo>
                <a:cubicBezTo>
                  <a:pt x="2581" y="1902"/>
                  <a:pt x="2582" y="1902"/>
                  <a:pt x="2583" y="1902"/>
                </a:cubicBezTo>
                <a:cubicBezTo>
                  <a:pt x="2583" y="1902"/>
                  <a:pt x="2584" y="1902"/>
                  <a:pt x="2584" y="1902"/>
                </a:cubicBezTo>
                <a:cubicBezTo>
                  <a:pt x="2585" y="1902"/>
                  <a:pt x="2586" y="1902"/>
                  <a:pt x="2587" y="1901"/>
                </a:cubicBezTo>
                <a:cubicBezTo>
                  <a:pt x="2587" y="1900"/>
                  <a:pt x="2587" y="1900"/>
                  <a:pt x="2588" y="1899"/>
                </a:cubicBezTo>
                <a:cubicBezTo>
                  <a:pt x="2588" y="1899"/>
                  <a:pt x="2588" y="1899"/>
                  <a:pt x="2588" y="1899"/>
                </a:cubicBezTo>
                <a:cubicBezTo>
                  <a:pt x="2589" y="1898"/>
                  <a:pt x="2589" y="1899"/>
                  <a:pt x="2589" y="1899"/>
                </a:cubicBezTo>
                <a:cubicBezTo>
                  <a:pt x="2589" y="1900"/>
                  <a:pt x="2589" y="1900"/>
                  <a:pt x="2590" y="1899"/>
                </a:cubicBezTo>
                <a:cubicBezTo>
                  <a:pt x="2591" y="1899"/>
                  <a:pt x="2591" y="1898"/>
                  <a:pt x="2590" y="1897"/>
                </a:cubicBezTo>
                <a:cubicBezTo>
                  <a:pt x="2589" y="1897"/>
                  <a:pt x="2591" y="1896"/>
                  <a:pt x="2590" y="1895"/>
                </a:cubicBezTo>
                <a:cubicBezTo>
                  <a:pt x="2590" y="1895"/>
                  <a:pt x="2589" y="1895"/>
                  <a:pt x="2590" y="1894"/>
                </a:cubicBezTo>
                <a:cubicBezTo>
                  <a:pt x="2590" y="1894"/>
                  <a:pt x="2590" y="1894"/>
                  <a:pt x="2590" y="1893"/>
                </a:cubicBezTo>
                <a:cubicBezTo>
                  <a:pt x="2590" y="1893"/>
                  <a:pt x="2589" y="1893"/>
                  <a:pt x="2589" y="1893"/>
                </a:cubicBezTo>
                <a:cubicBezTo>
                  <a:pt x="2588" y="1893"/>
                  <a:pt x="2588" y="1893"/>
                  <a:pt x="2587" y="1892"/>
                </a:cubicBezTo>
                <a:cubicBezTo>
                  <a:pt x="2587" y="1892"/>
                  <a:pt x="2587" y="1892"/>
                  <a:pt x="2587" y="1891"/>
                </a:cubicBezTo>
                <a:cubicBezTo>
                  <a:pt x="2586" y="1891"/>
                  <a:pt x="2586" y="1892"/>
                  <a:pt x="2586" y="1892"/>
                </a:cubicBezTo>
                <a:cubicBezTo>
                  <a:pt x="2585" y="1891"/>
                  <a:pt x="2586" y="1891"/>
                  <a:pt x="2585" y="1891"/>
                </a:cubicBezTo>
                <a:cubicBezTo>
                  <a:pt x="2584" y="1891"/>
                  <a:pt x="2584" y="1891"/>
                  <a:pt x="2583" y="1891"/>
                </a:cubicBezTo>
                <a:cubicBezTo>
                  <a:pt x="2583" y="1891"/>
                  <a:pt x="2582" y="1891"/>
                  <a:pt x="2582" y="1891"/>
                </a:cubicBezTo>
                <a:cubicBezTo>
                  <a:pt x="2581" y="1892"/>
                  <a:pt x="2581" y="1892"/>
                  <a:pt x="2581" y="1892"/>
                </a:cubicBezTo>
                <a:cubicBezTo>
                  <a:pt x="2580" y="1893"/>
                  <a:pt x="2580" y="1894"/>
                  <a:pt x="2579" y="1894"/>
                </a:cubicBezTo>
                <a:cubicBezTo>
                  <a:pt x="2578" y="1895"/>
                  <a:pt x="2578" y="1895"/>
                  <a:pt x="2578" y="1895"/>
                </a:cubicBezTo>
                <a:cubicBezTo>
                  <a:pt x="2578" y="1896"/>
                  <a:pt x="2577" y="1896"/>
                  <a:pt x="2577" y="1896"/>
                </a:cubicBezTo>
                <a:cubicBezTo>
                  <a:pt x="2576" y="1896"/>
                  <a:pt x="2576" y="1897"/>
                  <a:pt x="2575" y="1897"/>
                </a:cubicBezTo>
                <a:cubicBezTo>
                  <a:pt x="2575" y="1897"/>
                  <a:pt x="2575" y="1898"/>
                  <a:pt x="2575" y="1898"/>
                </a:cubicBezTo>
                <a:cubicBezTo>
                  <a:pt x="2575" y="1900"/>
                  <a:pt x="2576" y="1899"/>
                  <a:pt x="2576" y="1900"/>
                </a:cubicBezTo>
                <a:close/>
                <a:moveTo>
                  <a:pt x="2594" y="1863"/>
                </a:moveTo>
                <a:cubicBezTo>
                  <a:pt x="2595" y="1864"/>
                  <a:pt x="2595" y="1862"/>
                  <a:pt x="2595" y="1862"/>
                </a:cubicBezTo>
                <a:cubicBezTo>
                  <a:pt x="2594" y="1862"/>
                  <a:pt x="2594" y="1861"/>
                  <a:pt x="2594" y="1861"/>
                </a:cubicBezTo>
                <a:cubicBezTo>
                  <a:pt x="2594" y="1861"/>
                  <a:pt x="2594" y="1859"/>
                  <a:pt x="2593" y="1859"/>
                </a:cubicBezTo>
                <a:cubicBezTo>
                  <a:pt x="2592" y="1859"/>
                  <a:pt x="2593" y="1861"/>
                  <a:pt x="2593" y="1861"/>
                </a:cubicBezTo>
                <a:cubicBezTo>
                  <a:pt x="2593" y="1861"/>
                  <a:pt x="2593" y="1861"/>
                  <a:pt x="2594" y="1861"/>
                </a:cubicBezTo>
                <a:cubicBezTo>
                  <a:pt x="2594" y="1862"/>
                  <a:pt x="2594" y="1862"/>
                  <a:pt x="2594" y="1862"/>
                </a:cubicBezTo>
                <a:cubicBezTo>
                  <a:pt x="2594" y="1862"/>
                  <a:pt x="2594" y="1863"/>
                  <a:pt x="2594" y="1863"/>
                </a:cubicBezTo>
                <a:close/>
                <a:moveTo>
                  <a:pt x="2557" y="1805"/>
                </a:moveTo>
                <a:cubicBezTo>
                  <a:pt x="2557" y="1805"/>
                  <a:pt x="2558" y="1806"/>
                  <a:pt x="2558" y="1806"/>
                </a:cubicBezTo>
                <a:cubicBezTo>
                  <a:pt x="2558" y="1807"/>
                  <a:pt x="2559" y="1806"/>
                  <a:pt x="2559" y="1806"/>
                </a:cubicBezTo>
                <a:cubicBezTo>
                  <a:pt x="2558" y="1806"/>
                  <a:pt x="2558" y="1806"/>
                  <a:pt x="2558" y="1806"/>
                </a:cubicBezTo>
                <a:cubicBezTo>
                  <a:pt x="2558" y="1805"/>
                  <a:pt x="2558" y="1805"/>
                  <a:pt x="2558" y="1805"/>
                </a:cubicBezTo>
                <a:cubicBezTo>
                  <a:pt x="2558" y="1804"/>
                  <a:pt x="2557" y="1805"/>
                  <a:pt x="2557" y="1805"/>
                </a:cubicBezTo>
                <a:close/>
                <a:moveTo>
                  <a:pt x="2543" y="1796"/>
                </a:moveTo>
                <a:cubicBezTo>
                  <a:pt x="2542" y="1796"/>
                  <a:pt x="2542" y="1796"/>
                  <a:pt x="2542" y="1797"/>
                </a:cubicBezTo>
                <a:cubicBezTo>
                  <a:pt x="2542" y="1797"/>
                  <a:pt x="2543" y="1796"/>
                  <a:pt x="2543" y="1796"/>
                </a:cubicBezTo>
                <a:close/>
                <a:moveTo>
                  <a:pt x="2580" y="1820"/>
                </a:moveTo>
                <a:cubicBezTo>
                  <a:pt x="2580" y="1820"/>
                  <a:pt x="2579" y="1821"/>
                  <a:pt x="2579" y="1821"/>
                </a:cubicBezTo>
                <a:cubicBezTo>
                  <a:pt x="2579" y="1822"/>
                  <a:pt x="2579" y="1822"/>
                  <a:pt x="2580" y="1822"/>
                </a:cubicBezTo>
                <a:cubicBezTo>
                  <a:pt x="2581" y="1822"/>
                  <a:pt x="2581" y="1823"/>
                  <a:pt x="2582" y="1823"/>
                </a:cubicBezTo>
                <a:cubicBezTo>
                  <a:pt x="2583" y="1824"/>
                  <a:pt x="2583" y="1823"/>
                  <a:pt x="2583" y="1822"/>
                </a:cubicBezTo>
                <a:cubicBezTo>
                  <a:pt x="2584" y="1822"/>
                  <a:pt x="2584" y="1823"/>
                  <a:pt x="2584" y="1823"/>
                </a:cubicBezTo>
                <a:cubicBezTo>
                  <a:pt x="2585" y="1822"/>
                  <a:pt x="2585" y="1821"/>
                  <a:pt x="2585" y="1821"/>
                </a:cubicBezTo>
                <a:cubicBezTo>
                  <a:pt x="2585" y="1821"/>
                  <a:pt x="2586" y="1821"/>
                  <a:pt x="2586" y="1821"/>
                </a:cubicBezTo>
                <a:cubicBezTo>
                  <a:pt x="2586" y="1820"/>
                  <a:pt x="2586" y="1820"/>
                  <a:pt x="2586" y="1820"/>
                </a:cubicBezTo>
                <a:cubicBezTo>
                  <a:pt x="2586" y="1819"/>
                  <a:pt x="2586" y="1819"/>
                  <a:pt x="2586" y="1818"/>
                </a:cubicBezTo>
                <a:cubicBezTo>
                  <a:pt x="2586" y="1818"/>
                  <a:pt x="2586" y="1818"/>
                  <a:pt x="2586" y="1818"/>
                </a:cubicBezTo>
                <a:cubicBezTo>
                  <a:pt x="2586" y="1817"/>
                  <a:pt x="2586" y="1817"/>
                  <a:pt x="2586" y="1816"/>
                </a:cubicBezTo>
                <a:cubicBezTo>
                  <a:pt x="2586" y="1816"/>
                  <a:pt x="2585" y="1816"/>
                  <a:pt x="2585" y="1816"/>
                </a:cubicBezTo>
                <a:cubicBezTo>
                  <a:pt x="2585" y="1816"/>
                  <a:pt x="2585" y="1814"/>
                  <a:pt x="2584" y="1815"/>
                </a:cubicBezTo>
                <a:cubicBezTo>
                  <a:pt x="2584" y="1815"/>
                  <a:pt x="2585" y="1816"/>
                  <a:pt x="2584" y="1816"/>
                </a:cubicBezTo>
                <a:cubicBezTo>
                  <a:pt x="2584" y="1816"/>
                  <a:pt x="2584" y="1814"/>
                  <a:pt x="2583" y="1814"/>
                </a:cubicBezTo>
                <a:cubicBezTo>
                  <a:pt x="2583" y="1813"/>
                  <a:pt x="2583" y="1812"/>
                  <a:pt x="2582" y="1813"/>
                </a:cubicBezTo>
                <a:cubicBezTo>
                  <a:pt x="2581" y="1813"/>
                  <a:pt x="2581" y="1813"/>
                  <a:pt x="2581" y="1814"/>
                </a:cubicBezTo>
                <a:cubicBezTo>
                  <a:pt x="2581" y="1815"/>
                  <a:pt x="2581" y="1815"/>
                  <a:pt x="2581" y="1815"/>
                </a:cubicBezTo>
                <a:cubicBezTo>
                  <a:pt x="2581" y="1816"/>
                  <a:pt x="2581" y="1816"/>
                  <a:pt x="2581" y="1817"/>
                </a:cubicBezTo>
                <a:cubicBezTo>
                  <a:pt x="2581" y="1818"/>
                  <a:pt x="2581" y="1819"/>
                  <a:pt x="2580" y="1820"/>
                </a:cubicBezTo>
                <a:close/>
                <a:moveTo>
                  <a:pt x="2575" y="1815"/>
                </a:moveTo>
                <a:cubicBezTo>
                  <a:pt x="2574" y="1815"/>
                  <a:pt x="2575" y="1816"/>
                  <a:pt x="2575" y="1816"/>
                </a:cubicBezTo>
                <a:cubicBezTo>
                  <a:pt x="2575" y="1816"/>
                  <a:pt x="2575" y="1815"/>
                  <a:pt x="2575" y="1815"/>
                </a:cubicBezTo>
                <a:close/>
                <a:moveTo>
                  <a:pt x="2545" y="1798"/>
                </a:moveTo>
                <a:cubicBezTo>
                  <a:pt x="2545" y="1798"/>
                  <a:pt x="2544" y="1798"/>
                  <a:pt x="2544" y="1798"/>
                </a:cubicBezTo>
                <a:cubicBezTo>
                  <a:pt x="2544" y="1799"/>
                  <a:pt x="2544" y="1799"/>
                  <a:pt x="2543" y="1798"/>
                </a:cubicBezTo>
                <a:cubicBezTo>
                  <a:pt x="2543" y="1797"/>
                  <a:pt x="2542" y="1797"/>
                  <a:pt x="2541" y="1798"/>
                </a:cubicBezTo>
                <a:cubicBezTo>
                  <a:pt x="2541" y="1798"/>
                  <a:pt x="2541" y="1798"/>
                  <a:pt x="2541" y="1798"/>
                </a:cubicBezTo>
                <a:cubicBezTo>
                  <a:pt x="2542" y="1799"/>
                  <a:pt x="2543" y="1799"/>
                  <a:pt x="2544" y="1799"/>
                </a:cubicBezTo>
                <a:cubicBezTo>
                  <a:pt x="2544" y="1800"/>
                  <a:pt x="2545" y="1799"/>
                  <a:pt x="2545" y="1798"/>
                </a:cubicBezTo>
                <a:close/>
                <a:moveTo>
                  <a:pt x="2497" y="1771"/>
                </a:moveTo>
                <a:cubicBezTo>
                  <a:pt x="2497" y="1771"/>
                  <a:pt x="2497" y="1772"/>
                  <a:pt x="2497" y="1772"/>
                </a:cubicBezTo>
                <a:cubicBezTo>
                  <a:pt x="2497" y="1773"/>
                  <a:pt x="2497" y="1774"/>
                  <a:pt x="2497" y="1775"/>
                </a:cubicBezTo>
                <a:cubicBezTo>
                  <a:pt x="2497" y="1775"/>
                  <a:pt x="2496" y="1777"/>
                  <a:pt x="2497" y="1776"/>
                </a:cubicBezTo>
                <a:cubicBezTo>
                  <a:pt x="2497" y="1776"/>
                  <a:pt x="2497" y="1775"/>
                  <a:pt x="2498" y="1775"/>
                </a:cubicBezTo>
                <a:cubicBezTo>
                  <a:pt x="2498" y="1775"/>
                  <a:pt x="2499" y="1775"/>
                  <a:pt x="2499" y="1776"/>
                </a:cubicBezTo>
                <a:cubicBezTo>
                  <a:pt x="2499" y="1777"/>
                  <a:pt x="2499" y="1778"/>
                  <a:pt x="2499" y="1779"/>
                </a:cubicBezTo>
                <a:cubicBezTo>
                  <a:pt x="2499" y="1780"/>
                  <a:pt x="2499" y="1780"/>
                  <a:pt x="2499" y="1780"/>
                </a:cubicBezTo>
                <a:cubicBezTo>
                  <a:pt x="2500" y="1781"/>
                  <a:pt x="2499" y="1781"/>
                  <a:pt x="2499" y="1782"/>
                </a:cubicBezTo>
                <a:cubicBezTo>
                  <a:pt x="2499" y="1783"/>
                  <a:pt x="2501" y="1784"/>
                  <a:pt x="2500" y="1785"/>
                </a:cubicBezTo>
                <a:cubicBezTo>
                  <a:pt x="2498" y="1785"/>
                  <a:pt x="2501" y="1787"/>
                  <a:pt x="2501" y="1788"/>
                </a:cubicBezTo>
                <a:cubicBezTo>
                  <a:pt x="2503" y="1791"/>
                  <a:pt x="2501" y="1796"/>
                  <a:pt x="2503" y="1799"/>
                </a:cubicBezTo>
                <a:cubicBezTo>
                  <a:pt x="2504" y="1799"/>
                  <a:pt x="2504" y="1800"/>
                  <a:pt x="2505" y="1799"/>
                </a:cubicBezTo>
                <a:cubicBezTo>
                  <a:pt x="2505" y="1799"/>
                  <a:pt x="2505" y="1798"/>
                  <a:pt x="2505" y="1798"/>
                </a:cubicBezTo>
                <a:cubicBezTo>
                  <a:pt x="2505" y="1798"/>
                  <a:pt x="2505" y="1797"/>
                  <a:pt x="2505" y="1797"/>
                </a:cubicBezTo>
                <a:cubicBezTo>
                  <a:pt x="2506" y="1797"/>
                  <a:pt x="2506" y="1798"/>
                  <a:pt x="2506" y="1798"/>
                </a:cubicBezTo>
                <a:cubicBezTo>
                  <a:pt x="2506" y="1799"/>
                  <a:pt x="2506" y="1801"/>
                  <a:pt x="2507" y="1801"/>
                </a:cubicBezTo>
                <a:cubicBezTo>
                  <a:pt x="2507" y="1802"/>
                  <a:pt x="2509" y="1802"/>
                  <a:pt x="2508" y="1803"/>
                </a:cubicBezTo>
                <a:cubicBezTo>
                  <a:pt x="2508" y="1804"/>
                  <a:pt x="2508" y="1804"/>
                  <a:pt x="2508" y="1805"/>
                </a:cubicBezTo>
                <a:cubicBezTo>
                  <a:pt x="2508" y="1805"/>
                  <a:pt x="2509" y="1805"/>
                  <a:pt x="2509" y="1805"/>
                </a:cubicBezTo>
                <a:cubicBezTo>
                  <a:pt x="2510" y="1806"/>
                  <a:pt x="2510" y="1806"/>
                  <a:pt x="2510" y="1806"/>
                </a:cubicBezTo>
                <a:cubicBezTo>
                  <a:pt x="2510" y="1806"/>
                  <a:pt x="2511" y="1806"/>
                  <a:pt x="2511" y="1806"/>
                </a:cubicBezTo>
                <a:cubicBezTo>
                  <a:pt x="2511" y="1806"/>
                  <a:pt x="2511" y="1806"/>
                  <a:pt x="2512" y="1806"/>
                </a:cubicBezTo>
                <a:cubicBezTo>
                  <a:pt x="2513" y="1805"/>
                  <a:pt x="2513" y="1805"/>
                  <a:pt x="2513" y="1804"/>
                </a:cubicBezTo>
                <a:cubicBezTo>
                  <a:pt x="2513" y="1803"/>
                  <a:pt x="2512" y="1802"/>
                  <a:pt x="2512" y="1801"/>
                </a:cubicBezTo>
                <a:cubicBezTo>
                  <a:pt x="2511" y="1801"/>
                  <a:pt x="2511" y="1799"/>
                  <a:pt x="2512" y="1798"/>
                </a:cubicBezTo>
                <a:cubicBezTo>
                  <a:pt x="2512" y="1797"/>
                  <a:pt x="2513" y="1799"/>
                  <a:pt x="2513" y="1799"/>
                </a:cubicBezTo>
                <a:cubicBezTo>
                  <a:pt x="2514" y="1800"/>
                  <a:pt x="2515" y="1799"/>
                  <a:pt x="2516" y="1799"/>
                </a:cubicBezTo>
                <a:cubicBezTo>
                  <a:pt x="2518" y="1799"/>
                  <a:pt x="2518" y="1800"/>
                  <a:pt x="2519" y="1801"/>
                </a:cubicBezTo>
                <a:cubicBezTo>
                  <a:pt x="2519" y="1803"/>
                  <a:pt x="2519" y="1804"/>
                  <a:pt x="2518" y="1805"/>
                </a:cubicBezTo>
                <a:cubicBezTo>
                  <a:pt x="2518" y="1805"/>
                  <a:pt x="2517" y="1806"/>
                  <a:pt x="2517" y="1806"/>
                </a:cubicBezTo>
                <a:cubicBezTo>
                  <a:pt x="2516" y="1807"/>
                  <a:pt x="2516" y="1807"/>
                  <a:pt x="2515" y="1808"/>
                </a:cubicBezTo>
                <a:cubicBezTo>
                  <a:pt x="2514" y="1809"/>
                  <a:pt x="2512" y="1809"/>
                  <a:pt x="2512" y="1811"/>
                </a:cubicBezTo>
                <a:cubicBezTo>
                  <a:pt x="2512" y="1812"/>
                  <a:pt x="2513" y="1813"/>
                  <a:pt x="2513" y="1814"/>
                </a:cubicBezTo>
                <a:cubicBezTo>
                  <a:pt x="2513" y="1815"/>
                  <a:pt x="2513" y="1816"/>
                  <a:pt x="2513" y="1817"/>
                </a:cubicBezTo>
                <a:cubicBezTo>
                  <a:pt x="2513" y="1817"/>
                  <a:pt x="2513" y="1819"/>
                  <a:pt x="2514" y="1819"/>
                </a:cubicBezTo>
                <a:cubicBezTo>
                  <a:pt x="2514" y="1818"/>
                  <a:pt x="2514" y="1818"/>
                  <a:pt x="2514" y="1817"/>
                </a:cubicBezTo>
                <a:cubicBezTo>
                  <a:pt x="2514" y="1817"/>
                  <a:pt x="2514" y="1818"/>
                  <a:pt x="2515" y="1817"/>
                </a:cubicBezTo>
                <a:cubicBezTo>
                  <a:pt x="2515" y="1817"/>
                  <a:pt x="2514" y="1817"/>
                  <a:pt x="2514" y="1816"/>
                </a:cubicBezTo>
                <a:cubicBezTo>
                  <a:pt x="2515" y="1815"/>
                  <a:pt x="2516" y="1816"/>
                  <a:pt x="2516" y="1816"/>
                </a:cubicBezTo>
                <a:cubicBezTo>
                  <a:pt x="2517" y="1816"/>
                  <a:pt x="2519" y="1816"/>
                  <a:pt x="2519" y="1817"/>
                </a:cubicBezTo>
                <a:cubicBezTo>
                  <a:pt x="2519" y="1818"/>
                  <a:pt x="2519" y="1818"/>
                  <a:pt x="2518" y="1819"/>
                </a:cubicBezTo>
                <a:cubicBezTo>
                  <a:pt x="2518" y="1819"/>
                  <a:pt x="2517" y="1820"/>
                  <a:pt x="2518" y="1820"/>
                </a:cubicBezTo>
                <a:cubicBezTo>
                  <a:pt x="2519" y="1821"/>
                  <a:pt x="2519" y="1818"/>
                  <a:pt x="2521" y="1819"/>
                </a:cubicBezTo>
                <a:cubicBezTo>
                  <a:pt x="2521" y="1819"/>
                  <a:pt x="2521" y="1820"/>
                  <a:pt x="2521" y="1820"/>
                </a:cubicBezTo>
                <a:cubicBezTo>
                  <a:pt x="2522" y="1821"/>
                  <a:pt x="2521" y="1821"/>
                  <a:pt x="2521" y="1822"/>
                </a:cubicBezTo>
                <a:cubicBezTo>
                  <a:pt x="2522" y="1822"/>
                  <a:pt x="2523" y="1821"/>
                  <a:pt x="2524" y="1822"/>
                </a:cubicBezTo>
                <a:cubicBezTo>
                  <a:pt x="2525" y="1822"/>
                  <a:pt x="2525" y="1822"/>
                  <a:pt x="2525" y="1822"/>
                </a:cubicBezTo>
                <a:cubicBezTo>
                  <a:pt x="2526" y="1823"/>
                  <a:pt x="2526" y="1822"/>
                  <a:pt x="2527" y="1822"/>
                </a:cubicBezTo>
                <a:cubicBezTo>
                  <a:pt x="2527" y="1821"/>
                  <a:pt x="2528" y="1821"/>
                  <a:pt x="2528" y="1821"/>
                </a:cubicBezTo>
                <a:cubicBezTo>
                  <a:pt x="2529" y="1821"/>
                  <a:pt x="2529" y="1821"/>
                  <a:pt x="2529" y="1820"/>
                </a:cubicBezTo>
                <a:cubicBezTo>
                  <a:pt x="2528" y="1819"/>
                  <a:pt x="2529" y="1818"/>
                  <a:pt x="2529" y="1818"/>
                </a:cubicBezTo>
                <a:cubicBezTo>
                  <a:pt x="2530" y="1817"/>
                  <a:pt x="2532" y="1817"/>
                  <a:pt x="2532" y="1817"/>
                </a:cubicBezTo>
                <a:cubicBezTo>
                  <a:pt x="2533" y="1816"/>
                  <a:pt x="2534" y="1816"/>
                  <a:pt x="2534" y="1816"/>
                </a:cubicBezTo>
                <a:cubicBezTo>
                  <a:pt x="2534" y="1815"/>
                  <a:pt x="2534" y="1815"/>
                  <a:pt x="2535" y="1815"/>
                </a:cubicBezTo>
                <a:cubicBezTo>
                  <a:pt x="2536" y="1816"/>
                  <a:pt x="2536" y="1816"/>
                  <a:pt x="2537" y="1816"/>
                </a:cubicBezTo>
                <a:cubicBezTo>
                  <a:pt x="2537" y="1817"/>
                  <a:pt x="2538" y="1817"/>
                  <a:pt x="2538" y="1817"/>
                </a:cubicBezTo>
                <a:cubicBezTo>
                  <a:pt x="2539" y="1817"/>
                  <a:pt x="2539" y="1818"/>
                  <a:pt x="2540" y="1818"/>
                </a:cubicBezTo>
                <a:cubicBezTo>
                  <a:pt x="2540" y="1819"/>
                  <a:pt x="2541" y="1819"/>
                  <a:pt x="2542" y="1819"/>
                </a:cubicBezTo>
                <a:cubicBezTo>
                  <a:pt x="2543" y="1820"/>
                  <a:pt x="2543" y="1821"/>
                  <a:pt x="2543" y="1822"/>
                </a:cubicBezTo>
                <a:cubicBezTo>
                  <a:pt x="2545" y="1823"/>
                  <a:pt x="2546" y="1823"/>
                  <a:pt x="2547" y="1824"/>
                </a:cubicBezTo>
                <a:cubicBezTo>
                  <a:pt x="2549" y="1826"/>
                  <a:pt x="2550" y="1827"/>
                  <a:pt x="2550" y="1829"/>
                </a:cubicBezTo>
                <a:cubicBezTo>
                  <a:pt x="2550" y="1830"/>
                  <a:pt x="2551" y="1831"/>
                  <a:pt x="2551" y="1831"/>
                </a:cubicBezTo>
                <a:cubicBezTo>
                  <a:pt x="2552" y="1831"/>
                  <a:pt x="2552" y="1831"/>
                  <a:pt x="2552" y="1830"/>
                </a:cubicBezTo>
                <a:cubicBezTo>
                  <a:pt x="2553" y="1830"/>
                  <a:pt x="2553" y="1830"/>
                  <a:pt x="2553" y="1829"/>
                </a:cubicBezTo>
                <a:cubicBezTo>
                  <a:pt x="2553" y="1828"/>
                  <a:pt x="2553" y="1827"/>
                  <a:pt x="2552" y="1826"/>
                </a:cubicBezTo>
                <a:cubicBezTo>
                  <a:pt x="2552" y="1826"/>
                  <a:pt x="2552" y="1825"/>
                  <a:pt x="2552" y="1825"/>
                </a:cubicBezTo>
                <a:cubicBezTo>
                  <a:pt x="2551" y="1824"/>
                  <a:pt x="2551" y="1824"/>
                  <a:pt x="2551" y="1823"/>
                </a:cubicBezTo>
                <a:cubicBezTo>
                  <a:pt x="2551" y="1823"/>
                  <a:pt x="2551" y="1824"/>
                  <a:pt x="2552" y="1824"/>
                </a:cubicBezTo>
                <a:cubicBezTo>
                  <a:pt x="2552" y="1823"/>
                  <a:pt x="2551" y="1823"/>
                  <a:pt x="2550" y="1822"/>
                </a:cubicBezTo>
                <a:cubicBezTo>
                  <a:pt x="2550" y="1822"/>
                  <a:pt x="2549" y="1821"/>
                  <a:pt x="2549" y="1820"/>
                </a:cubicBezTo>
                <a:cubicBezTo>
                  <a:pt x="2549" y="1820"/>
                  <a:pt x="2549" y="1819"/>
                  <a:pt x="2549" y="1819"/>
                </a:cubicBezTo>
                <a:cubicBezTo>
                  <a:pt x="2550" y="1819"/>
                  <a:pt x="2550" y="1818"/>
                  <a:pt x="2549" y="1818"/>
                </a:cubicBezTo>
                <a:cubicBezTo>
                  <a:pt x="2549" y="1817"/>
                  <a:pt x="2549" y="1817"/>
                  <a:pt x="2549" y="1816"/>
                </a:cubicBezTo>
                <a:cubicBezTo>
                  <a:pt x="2548" y="1816"/>
                  <a:pt x="2548" y="1816"/>
                  <a:pt x="2548" y="1816"/>
                </a:cubicBezTo>
                <a:cubicBezTo>
                  <a:pt x="2548" y="1815"/>
                  <a:pt x="2550" y="1817"/>
                  <a:pt x="2550" y="1815"/>
                </a:cubicBezTo>
                <a:cubicBezTo>
                  <a:pt x="2550" y="1815"/>
                  <a:pt x="2550" y="1815"/>
                  <a:pt x="2550" y="1816"/>
                </a:cubicBezTo>
                <a:cubicBezTo>
                  <a:pt x="2551" y="1816"/>
                  <a:pt x="2550" y="1816"/>
                  <a:pt x="2551" y="1816"/>
                </a:cubicBezTo>
                <a:cubicBezTo>
                  <a:pt x="2551" y="1817"/>
                  <a:pt x="2551" y="1816"/>
                  <a:pt x="2552" y="1817"/>
                </a:cubicBezTo>
                <a:cubicBezTo>
                  <a:pt x="2552" y="1817"/>
                  <a:pt x="2552" y="1818"/>
                  <a:pt x="2552" y="1818"/>
                </a:cubicBezTo>
                <a:cubicBezTo>
                  <a:pt x="2553" y="1818"/>
                  <a:pt x="2554" y="1818"/>
                  <a:pt x="2554" y="1818"/>
                </a:cubicBezTo>
                <a:cubicBezTo>
                  <a:pt x="2555" y="1819"/>
                  <a:pt x="2557" y="1820"/>
                  <a:pt x="2556" y="1821"/>
                </a:cubicBezTo>
                <a:cubicBezTo>
                  <a:pt x="2555" y="1822"/>
                  <a:pt x="2557" y="1822"/>
                  <a:pt x="2557" y="1823"/>
                </a:cubicBezTo>
                <a:cubicBezTo>
                  <a:pt x="2557" y="1823"/>
                  <a:pt x="2557" y="1824"/>
                  <a:pt x="2558" y="1824"/>
                </a:cubicBezTo>
                <a:cubicBezTo>
                  <a:pt x="2559" y="1824"/>
                  <a:pt x="2559" y="1824"/>
                  <a:pt x="2560" y="1824"/>
                </a:cubicBezTo>
                <a:cubicBezTo>
                  <a:pt x="2561" y="1824"/>
                  <a:pt x="2563" y="1825"/>
                  <a:pt x="2563" y="1826"/>
                </a:cubicBezTo>
                <a:cubicBezTo>
                  <a:pt x="2563" y="1827"/>
                  <a:pt x="2563" y="1828"/>
                  <a:pt x="2564" y="1828"/>
                </a:cubicBezTo>
                <a:cubicBezTo>
                  <a:pt x="2564" y="1828"/>
                  <a:pt x="2565" y="1829"/>
                  <a:pt x="2565" y="1829"/>
                </a:cubicBezTo>
                <a:cubicBezTo>
                  <a:pt x="2565" y="1830"/>
                  <a:pt x="2565" y="1830"/>
                  <a:pt x="2565" y="1831"/>
                </a:cubicBezTo>
                <a:cubicBezTo>
                  <a:pt x="2564" y="1832"/>
                  <a:pt x="2564" y="1832"/>
                  <a:pt x="2565" y="1833"/>
                </a:cubicBezTo>
                <a:cubicBezTo>
                  <a:pt x="2565" y="1834"/>
                  <a:pt x="2566" y="1834"/>
                  <a:pt x="2567" y="1833"/>
                </a:cubicBezTo>
                <a:cubicBezTo>
                  <a:pt x="2568" y="1832"/>
                  <a:pt x="2568" y="1835"/>
                  <a:pt x="2569" y="1835"/>
                </a:cubicBezTo>
                <a:cubicBezTo>
                  <a:pt x="2569" y="1835"/>
                  <a:pt x="2570" y="1835"/>
                  <a:pt x="2570" y="1836"/>
                </a:cubicBezTo>
                <a:cubicBezTo>
                  <a:pt x="2571" y="1836"/>
                  <a:pt x="2571" y="1836"/>
                  <a:pt x="2572" y="1836"/>
                </a:cubicBezTo>
                <a:cubicBezTo>
                  <a:pt x="2572" y="1836"/>
                  <a:pt x="2572" y="1836"/>
                  <a:pt x="2573" y="1837"/>
                </a:cubicBezTo>
                <a:cubicBezTo>
                  <a:pt x="2573" y="1837"/>
                  <a:pt x="2573" y="1837"/>
                  <a:pt x="2574" y="1837"/>
                </a:cubicBezTo>
                <a:cubicBezTo>
                  <a:pt x="2574" y="1837"/>
                  <a:pt x="2575" y="1836"/>
                  <a:pt x="2576" y="1836"/>
                </a:cubicBezTo>
                <a:cubicBezTo>
                  <a:pt x="2576" y="1835"/>
                  <a:pt x="2577" y="1834"/>
                  <a:pt x="2578" y="1835"/>
                </a:cubicBezTo>
                <a:cubicBezTo>
                  <a:pt x="2578" y="1836"/>
                  <a:pt x="2578" y="1836"/>
                  <a:pt x="2577" y="1837"/>
                </a:cubicBezTo>
                <a:cubicBezTo>
                  <a:pt x="2577" y="1837"/>
                  <a:pt x="2577" y="1837"/>
                  <a:pt x="2576" y="1837"/>
                </a:cubicBezTo>
                <a:cubicBezTo>
                  <a:pt x="2574" y="1837"/>
                  <a:pt x="2575" y="1839"/>
                  <a:pt x="2576" y="1840"/>
                </a:cubicBezTo>
                <a:cubicBezTo>
                  <a:pt x="2576" y="1841"/>
                  <a:pt x="2576" y="1841"/>
                  <a:pt x="2577" y="1842"/>
                </a:cubicBezTo>
                <a:cubicBezTo>
                  <a:pt x="2578" y="1842"/>
                  <a:pt x="2578" y="1844"/>
                  <a:pt x="2580" y="1843"/>
                </a:cubicBezTo>
                <a:cubicBezTo>
                  <a:pt x="2580" y="1843"/>
                  <a:pt x="2581" y="1841"/>
                  <a:pt x="2581" y="1840"/>
                </a:cubicBezTo>
                <a:cubicBezTo>
                  <a:pt x="2581" y="1839"/>
                  <a:pt x="2581" y="1839"/>
                  <a:pt x="2581" y="1838"/>
                </a:cubicBezTo>
                <a:cubicBezTo>
                  <a:pt x="2582" y="1837"/>
                  <a:pt x="2581" y="1836"/>
                  <a:pt x="2581" y="1835"/>
                </a:cubicBezTo>
                <a:cubicBezTo>
                  <a:pt x="2581" y="1834"/>
                  <a:pt x="2582" y="1834"/>
                  <a:pt x="2582" y="1834"/>
                </a:cubicBezTo>
                <a:cubicBezTo>
                  <a:pt x="2582" y="1833"/>
                  <a:pt x="2582" y="1832"/>
                  <a:pt x="2581" y="1833"/>
                </a:cubicBezTo>
                <a:cubicBezTo>
                  <a:pt x="2580" y="1833"/>
                  <a:pt x="2581" y="1834"/>
                  <a:pt x="2580" y="1834"/>
                </a:cubicBezTo>
                <a:cubicBezTo>
                  <a:pt x="2580" y="1834"/>
                  <a:pt x="2580" y="1833"/>
                  <a:pt x="2579" y="1833"/>
                </a:cubicBezTo>
                <a:cubicBezTo>
                  <a:pt x="2579" y="1833"/>
                  <a:pt x="2579" y="1833"/>
                  <a:pt x="2579" y="1833"/>
                </a:cubicBezTo>
                <a:cubicBezTo>
                  <a:pt x="2578" y="1833"/>
                  <a:pt x="2579" y="1832"/>
                  <a:pt x="2578" y="1832"/>
                </a:cubicBezTo>
                <a:cubicBezTo>
                  <a:pt x="2578" y="1832"/>
                  <a:pt x="2577" y="1832"/>
                  <a:pt x="2577" y="1832"/>
                </a:cubicBezTo>
                <a:cubicBezTo>
                  <a:pt x="2575" y="1831"/>
                  <a:pt x="2575" y="1833"/>
                  <a:pt x="2574" y="1833"/>
                </a:cubicBezTo>
                <a:cubicBezTo>
                  <a:pt x="2574" y="1833"/>
                  <a:pt x="2574" y="1832"/>
                  <a:pt x="2574" y="1832"/>
                </a:cubicBezTo>
                <a:cubicBezTo>
                  <a:pt x="2574" y="1831"/>
                  <a:pt x="2574" y="1831"/>
                  <a:pt x="2574" y="1830"/>
                </a:cubicBezTo>
                <a:cubicBezTo>
                  <a:pt x="2574" y="1830"/>
                  <a:pt x="2575" y="1829"/>
                  <a:pt x="2576" y="1829"/>
                </a:cubicBezTo>
                <a:cubicBezTo>
                  <a:pt x="2576" y="1829"/>
                  <a:pt x="2577" y="1829"/>
                  <a:pt x="2576" y="1829"/>
                </a:cubicBezTo>
                <a:cubicBezTo>
                  <a:pt x="2576" y="1828"/>
                  <a:pt x="2577" y="1828"/>
                  <a:pt x="2577" y="1828"/>
                </a:cubicBezTo>
                <a:cubicBezTo>
                  <a:pt x="2577" y="1827"/>
                  <a:pt x="2576" y="1827"/>
                  <a:pt x="2576" y="1827"/>
                </a:cubicBezTo>
                <a:cubicBezTo>
                  <a:pt x="2575" y="1827"/>
                  <a:pt x="2576" y="1827"/>
                  <a:pt x="2576" y="1828"/>
                </a:cubicBezTo>
                <a:cubicBezTo>
                  <a:pt x="2576" y="1830"/>
                  <a:pt x="2573" y="1826"/>
                  <a:pt x="2572" y="1825"/>
                </a:cubicBezTo>
                <a:cubicBezTo>
                  <a:pt x="2571" y="1824"/>
                  <a:pt x="2569" y="1824"/>
                  <a:pt x="2569" y="1822"/>
                </a:cubicBezTo>
                <a:cubicBezTo>
                  <a:pt x="2569" y="1821"/>
                  <a:pt x="2570" y="1820"/>
                  <a:pt x="2571" y="1820"/>
                </a:cubicBezTo>
                <a:cubicBezTo>
                  <a:pt x="2571" y="1820"/>
                  <a:pt x="2572" y="1820"/>
                  <a:pt x="2572" y="1820"/>
                </a:cubicBezTo>
                <a:cubicBezTo>
                  <a:pt x="2573" y="1820"/>
                  <a:pt x="2574" y="1820"/>
                  <a:pt x="2574" y="1820"/>
                </a:cubicBezTo>
                <a:cubicBezTo>
                  <a:pt x="2575" y="1820"/>
                  <a:pt x="2575" y="1820"/>
                  <a:pt x="2576" y="1820"/>
                </a:cubicBezTo>
                <a:cubicBezTo>
                  <a:pt x="2576" y="1819"/>
                  <a:pt x="2577" y="1820"/>
                  <a:pt x="2578" y="1820"/>
                </a:cubicBezTo>
                <a:cubicBezTo>
                  <a:pt x="2578" y="1819"/>
                  <a:pt x="2577" y="1819"/>
                  <a:pt x="2577" y="1818"/>
                </a:cubicBezTo>
                <a:cubicBezTo>
                  <a:pt x="2576" y="1818"/>
                  <a:pt x="2576" y="1818"/>
                  <a:pt x="2575" y="1817"/>
                </a:cubicBezTo>
                <a:cubicBezTo>
                  <a:pt x="2574" y="1817"/>
                  <a:pt x="2574" y="1817"/>
                  <a:pt x="2573" y="1817"/>
                </a:cubicBezTo>
                <a:cubicBezTo>
                  <a:pt x="2573" y="1816"/>
                  <a:pt x="2573" y="1815"/>
                  <a:pt x="2573" y="1816"/>
                </a:cubicBezTo>
                <a:cubicBezTo>
                  <a:pt x="2572" y="1816"/>
                  <a:pt x="2572" y="1816"/>
                  <a:pt x="2572" y="1816"/>
                </a:cubicBezTo>
                <a:cubicBezTo>
                  <a:pt x="2572" y="1817"/>
                  <a:pt x="2571" y="1817"/>
                  <a:pt x="2571" y="1816"/>
                </a:cubicBezTo>
                <a:cubicBezTo>
                  <a:pt x="2571" y="1816"/>
                  <a:pt x="2570" y="1816"/>
                  <a:pt x="2570" y="1816"/>
                </a:cubicBezTo>
                <a:cubicBezTo>
                  <a:pt x="2571" y="1816"/>
                  <a:pt x="2571" y="1816"/>
                  <a:pt x="2571" y="1816"/>
                </a:cubicBezTo>
                <a:cubicBezTo>
                  <a:pt x="2572" y="1816"/>
                  <a:pt x="2572" y="1815"/>
                  <a:pt x="2572" y="1815"/>
                </a:cubicBezTo>
                <a:cubicBezTo>
                  <a:pt x="2571" y="1815"/>
                  <a:pt x="2571" y="1815"/>
                  <a:pt x="2571" y="1815"/>
                </a:cubicBezTo>
                <a:cubicBezTo>
                  <a:pt x="2570" y="1815"/>
                  <a:pt x="2570" y="1815"/>
                  <a:pt x="2570" y="1815"/>
                </a:cubicBezTo>
                <a:cubicBezTo>
                  <a:pt x="2570" y="1815"/>
                  <a:pt x="2570" y="1815"/>
                  <a:pt x="2570" y="1815"/>
                </a:cubicBezTo>
                <a:cubicBezTo>
                  <a:pt x="2570" y="1816"/>
                  <a:pt x="2570" y="1816"/>
                  <a:pt x="2569" y="1816"/>
                </a:cubicBezTo>
                <a:cubicBezTo>
                  <a:pt x="2569" y="1816"/>
                  <a:pt x="2568" y="1815"/>
                  <a:pt x="2568" y="1815"/>
                </a:cubicBezTo>
                <a:cubicBezTo>
                  <a:pt x="2567" y="1815"/>
                  <a:pt x="2567" y="1816"/>
                  <a:pt x="2567" y="1815"/>
                </a:cubicBezTo>
                <a:cubicBezTo>
                  <a:pt x="2567" y="1815"/>
                  <a:pt x="2567" y="1814"/>
                  <a:pt x="2566" y="1814"/>
                </a:cubicBezTo>
                <a:cubicBezTo>
                  <a:pt x="2566" y="1814"/>
                  <a:pt x="2566" y="1814"/>
                  <a:pt x="2566" y="1813"/>
                </a:cubicBezTo>
                <a:cubicBezTo>
                  <a:pt x="2566" y="1812"/>
                  <a:pt x="2565" y="1812"/>
                  <a:pt x="2565" y="1813"/>
                </a:cubicBezTo>
                <a:cubicBezTo>
                  <a:pt x="2565" y="1813"/>
                  <a:pt x="2565" y="1813"/>
                  <a:pt x="2564" y="1813"/>
                </a:cubicBezTo>
                <a:cubicBezTo>
                  <a:pt x="2564" y="1813"/>
                  <a:pt x="2564" y="1814"/>
                  <a:pt x="2564" y="1814"/>
                </a:cubicBezTo>
                <a:cubicBezTo>
                  <a:pt x="2563" y="1815"/>
                  <a:pt x="2563" y="1815"/>
                  <a:pt x="2564" y="1815"/>
                </a:cubicBezTo>
                <a:cubicBezTo>
                  <a:pt x="2565" y="1816"/>
                  <a:pt x="2565" y="1815"/>
                  <a:pt x="2565" y="1815"/>
                </a:cubicBezTo>
                <a:cubicBezTo>
                  <a:pt x="2565" y="1816"/>
                  <a:pt x="2564" y="1816"/>
                  <a:pt x="2565" y="1817"/>
                </a:cubicBezTo>
                <a:cubicBezTo>
                  <a:pt x="2565" y="1817"/>
                  <a:pt x="2565" y="1818"/>
                  <a:pt x="2565" y="1819"/>
                </a:cubicBezTo>
                <a:cubicBezTo>
                  <a:pt x="2564" y="1819"/>
                  <a:pt x="2564" y="1819"/>
                  <a:pt x="2564" y="1819"/>
                </a:cubicBezTo>
                <a:cubicBezTo>
                  <a:pt x="2564" y="1820"/>
                  <a:pt x="2563" y="1820"/>
                  <a:pt x="2562" y="1820"/>
                </a:cubicBezTo>
                <a:cubicBezTo>
                  <a:pt x="2561" y="1820"/>
                  <a:pt x="2562" y="1821"/>
                  <a:pt x="2561" y="1821"/>
                </a:cubicBezTo>
                <a:cubicBezTo>
                  <a:pt x="2561" y="1820"/>
                  <a:pt x="2561" y="1820"/>
                  <a:pt x="2561" y="1819"/>
                </a:cubicBezTo>
                <a:cubicBezTo>
                  <a:pt x="2561" y="1819"/>
                  <a:pt x="2560" y="1819"/>
                  <a:pt x="2560" y="1819"/>
                </a:cubicBezTo>
                <a:cubicBezTo>
                  <a:pt x="2559" y="1817"/>
                  <a:pt x="2561" y="1817"/>
                  <a:pt x="2561" y="1816"/>
                </a:cubicBezTo>
                <a:cubicBezTo>
                  <a:pt x="2561" y="1815"/>
                  <a:pt x="2560" y="1815"/>
                  <a:pt x="2560" y="1814"/>
                </a:cubicBezTo>
                <a:cubicBezTo>
                  <a:pt x="2560" y="1813"/>
                  <a:pt x="2560" y="1813"/>
                  <a:pt x="2560" y="1812"/>
                </a:cubicBezTo>
                <a:cubicBezTo>
                  <a:pt x="2559" y="1812"/>
                  <a:pt x="2559" y="1812"/>
                  <a:pt x="2558" y="1812"/>
                </a:cubicBezTo>
                <a:cubicBezTo>
                  <a:pt x="2558" y="1811"/>
                  <a:pt x="2558" y="1811"/>
                  <a:pt x="2558" y="1810"/>
                </a:cubicBezTo>
                <a:cubicBezTo>
                  <a:pt x="2557" y="1810"/>
                  <a:pt x="2556" y="1809"/>
                  <a:pt x="2556" y="1809"/>
                </a:cubicBezTo>
                <a:cubicBezTo>
                  <a:pt x="2555" y="1809"/>
                  <a:pt x="2555" y="1809"/>
                  <a:pt x="2555" y="1808"/>
                </a:cubicBezTo>
                <a:cubicBezTo>
                  <a:pt x="2554" y="1808"/>
                  <a:pt x="2554" y="1808"/>
                  <a:pt x="2553" y="1808"/>
                </a:cubicBezTo>
                <a:cubicBezTo>
                  <a:pt x="2552" y="1807"/>
                  <a:pt x="2553" y="1809"/>
                  <a:pt x="2552" y="1808"/>
                </a:cubicBezTo>
                <a:cubicBezTo>
                  <a:pt x="2552" y="1808"/>
                  <a:pt x="2551" y="1808"/>
                  <a:pt x="2551" y="1808"/>
                </a:cubicBezTo>
                <a:cubicBezTo>
                  <a:pt x="2550" y="1808"/>
                  <a:pt x="2550" y="1808"/>
                  <a:pt x="2549" y="1808"/>
                </a:cubicBezTo>
                <a:cubicBezTo>
                  <a:pt x="2548" y="1808"/>
                  <a:pt x="2547" y="1809"/>
                  <a:pt x="2547" y="1810"/>
                </a:cubicBezTo>
                <a:cubicBezTo>
                  <a:pt x="2546" y="1810"/>
                  <a:pt x="2546" y="1810"/>
                  <a:pt x="2546" y="1811"/>
                </a:cubicBezTo>
                <a:cubicBezTo>
                  <a:pt x="2546" y="1811"/>
                  <a:pt x="2546" y="1812"/>
                  <a:pt x="2546" y="1812"/>
                </a:cubicBezTo>
                <a:cubicBezTo>
                  <a:pt x="2546" y="1813"/>
                  <a:pt x="2545" y="1812"/>
                  <a:pt x="2545" y="1812"/>
                </a:cubicBezTo>
                <a:cubicBezTo>
                  <a:pt x="2545" y="1811"/>
                  <a:pt x="2545" y="1811"/>
                  <a:pt x="2545" y="1811"/>
                </a:cubicBezTo>
                <a:cubicBezTo>
                  <a:pt x="2545" y="1810"/>
                  <a:pt x="2545" y="1810"/>
                  <a:pt x="2545" y="1810"/>
                </a:cubicBezTo>
                <a:cubicBezTo>
                  <a:pt x="2545" y="1809"/>
                  <a:pt x="2544" y="1810"/>
                  <a:pt x="2544" y="1810"/>
                </a:cubicBezTo>
                <a:cubicBezTo>
                  <a:pt x="2544" y="1811"/>
                  <a:pt x="2543" y="1811"/>
                  <a:pt x="2543" y="1811"/>
                </a:cubicBezTo>
                <a:cubicBezTo>
                  <a:pt x="2543" y="1812"/>
                  <a:pt x="2543" y="1812"/>
                  <a:pt x="2543" y="1813"/>
                </a:cubicBezTo>
                <a:cubicBezTo>
                  <a:pt x="2544" y="1813"/>
                  <a:pt x="2546" y="1814"/>
                  <a:pt x="2546" y="1815"/>
                </a:cubicBezTo>
                <a:cubicBezTo>
                  <a:pt x="2545" y="1816"/>
                  <a:pt x="2544" y="1815"/>
                  <a:pt x="2544" y="1815"/>
                </a:cubicBezTo>
                <a:cubicBezTo>
                  <a:pt x="2543" y="1815"/>
                  <a:pt x="2544" y="1815"/>
                  <a:pt x="2544" y="1815"/>
                </a:cubicBezTo>
                <a:cubicBezTo>
                  <a:pt x="2544" y="1815"/>
                  <a:pt x="2545" y="1816"/>
                  <a:pt x="2544" y="1816"/>
                </a:cubicBezTo>
                <a:cubicBezTo>
                  <a:pt x="2543" y="1817"/>
                  <a:pt x="2542" y="1816"/>
                  <a:pt x="2542" y="1816"/>
                </a:cubicBezTo>
                <a:cubicBezTo>
                  <a:pt x="2540" y="1816"/>
                  <a:pt x="2539" y="1815"/>
                  <a:pt x="2538" y="1814"/>
                </a:cubicBezTo>
                <a:cubicBezTo>
                  <a:pt x="2537" y="1814"/>
                  <a:pt x="2537" y="1813"/>
                  <a:pt x="2536" y="1813"/>
                </a:cubicBezTo>
                <a:cubicBezTo>
                  <a:pt x="2536" y="1812"/>
                  <a:pt x="2535" y="1812"/>
                  <a:pt x="2535" y="1812"/>
                </a:cubicBezTo>
                <a:cubicBezTo>
                  <a:pt x="2535" y="1811"/>
                  <a:pt x="2534" y="1811"/>
                  <a:pt x="2535" y="1811"/>
                </a:cubicBezTo>
                <a:cubicBezTo>
                  <a:pt x="2535" y="1810"/>
                  <a:pt x="2535" y="1810"/>
                  <a:pt x="2535" y="1809"/>
                </a:cubicBezTo>
                <a:cubicBezTo>
                  <a:pt x="2534" y="1809"/>
                  <a:pt x="2534" y="1809"/>
                  <a:pt x="2534" y="1808"/>
                </a:cubicBezTo>
                <a:cubicBezTo>
                  <a:pt x="2534" y="1808"/>
                  <a:pt x="2534" y="1807"/>
                  <a:pt x="2533" y="1807"/>
                </a:cubicBezTo>
                <a:cubicBezTo>
                  <a:pt x="2533" y="1806"/>
                  <a:pt x="2533" y="1805"/>
                  <a:pt x="2532" y="1804"/>
                </a:cubicBezTo>
                <a:cubicBezTo>
                  <a:pt x="2532" y="1803"/>
                  <a:pt x="2532" y="1802"/>
                  <a:pt x="2533" y="1801"/>
                </a:cubicBezTo>
                <a:cubicBezTo>
                  <a:pt x="2533" y="1801"/>
                  <a:pt x="2535" y="1801"/>
                  <a:pt x="2534" y="1800"/>
                </a:cubicBezTo>
                <a:cubicBezTo>
                  <a:pt x="2534" y="1800"/>
                  <a:pt x="2533" y="1799"/>
                  <a:pt x="2533" y="1799"/>
                </a:cubicBezTo>
                <a:cubicBezTo>
                  <a:pt x="2531" y="1798"/>
                  <a:pt x="2532" y="1797"/>
                  <a:pt x="2531" y="1796"/>
                </a:cubicBezTo>
                <a:cubicBezTo>
                  <a:pt x="2531" y="1794"/>
                  <a:pt x="2530" y="1794"/>
                  <a:pt x="2530" y="1792"/>
                </a:cubicBezTo>
                <a:cubicBezTo>
                  <a:pt x="2530" y="1792"/>
                  <a:pt x="2530" y="1791"/>
                  <a:pt x="2529" y="1791"/>
                </a:cubicBezTo>
                <a:cubicBezTo>
                  <a:pt x="2529" y="1790"/>
                  <a:pt x="2528" y="1790"/>
                  <a:pt x="2528" y="1790"/>
                </a:cubicBezTo>
                <a:cubicBezTo>
                  <a:pt x="2528" y="1788"/>
                  <a:pt x="2527" y="1787"/>
                  <a:pt x="2529" y="1787"/>
                </a:cubicBezTo>
                <a:cubicBezTo>
                  <a:pt x="2530" y="1786"/>
                  <a:pt x="2529" y="1785"/>
                  <a:pt x="2530" y="1784"/>
                </a:cubicBezTo>
                <a:cubicBezTo>
                  <a:pt x="2530" y="1784"/>
                  <a:pt x="2530" y="1783"/>
                  <a:pt x="2531" y="1783"/>
                </a:cubicBezTo>
                <a:cubicBezTo>
                  <a:pt x="2531" y="1782"/>
                  <a:pt x="2532" y="1782"/>
                  <a:pt x="2532" y="1781"/>
                </a:cubicBezTo>
                <a:cubicBezTo>
                  <a:pt x="2532" y="1780"/>
                  <a:pt x="2533" y="1780"/>
                  <a:pt x="2532" y="1779"/>
                </a:cubicBezTo>
                <a:cubicBezTo>
                  <a:pt x="2532" y="1779"/>
                  <a:pt x="2532" y="1778"/>
                  <a:pt x="2531" y="1778"/>
                </a:cubicBezTo>
                <a:cubicBezTo>
                  <a:pt x="2530" y="1778"/>
                  <a:pt x="2531" y="1776"/>
                  <a:pt x="2532" y="1776"/>
                </a:cubicBezTo>
                <a:cubicBezTo>
                  <a:pt x="2532" y="1775"/>
                  <a:pt x="2533" y="1775"/>
                  <a:pt x="2533" y="1774"/>
                </a:cubicBezTo>
                <a:cubicBezTo>
                  <a:pt x="2534" y="1774"/>
                  <a:pt x="2535" y="1773"/>
                  <a:pt x="2536" y="1773"/>
                </a:cubicBezTo>
                <a:cubicBezTo>
                  <a:pt x="2537" y="1772"/>
                  <a:pt x="2539" y="1772"/>
                  <a:pt x="2540" y="1771"/>
                </a:cubicBezTo>
                <a:cubicBezTo>
                  <a:pt x="2541" y="1771"/>
                  <a:pt x="2541" y="1770"/>
                  <a:pt x="2541" y="1770"/>
                </a:cubicBezTo>
                <a:cubicBezTo>
                  <a:pt x="2541" y="1769"/>
                  <a:pt x="2542" y="1769"/>
                  <a:pt x="2542" y="1770"/>
                </a:cubicBezTo>
                <a:cubicBezTo>
                  <a:pt x="2542" y="1770"/>
                  <a:pt x="2542" y="1770"/>
                  <a:pt x="2542" y="1770"/>
                </a:cubicBezTo>
                <a:cubicBezTo>
                  <a:pt x="2541" y="1771"/>
                  <a:pt x="2541" y="1771"/>
                  <a:pt x="2541" y="1771"/>
                </a:cubicBezTo>
                <a:cubicBezTo>
                  <a:pt x="2541" y="1772"/>
                  <a:pt x="2539" y="1773"/>
                  <a:pt x="2539" y="1774"/>
                </a:cubicBezTo>
                <a:cubicBezTo>
                  <a:pt x="2539" y="1774"/>
                  <a:pt x="2540" y="1773"/>
                  <a:pt x="2540" y="1773"/>
                </a:cubicBezTo>
                <a:cubicBezTo>
                  <a:pt x="2541" y="1773"/>
                  <a:pt x="2541" y="1772"/>
                  <a:pt x="2541" y="1772"/>
                </a:cubicBezTo>
                <a:cubicBezTo>
                  <a:pt x="2542" y="1771"/>
                  <a:pt x="2543" y="1770"/>
                  <a:pt x="2544" y="1769"/>
                </a:cubicBezTo>
                <a:cubicBezTo>
                  <a:pt x="2544" y="1769"/>
                  <a:pt x="2544" y="1769"/>
                  <a:pt x="2544" y="1768"/>
                </a:cubicBezTo>
                <a:cubicBezTo>
                  <a:pt x="2544" y="1768"/>
                  <a:pt x="2544" y="1768"/>
                  <a:pt x="2543" y="1768"/>
                </a:cubicBezTo>
                <a:cubicBezTo>
                  <a:pt x="2543" y="1769"/>
                  <a:pt x="2543" y="1768"/>
                  <a:pt x="2543" y="1768"/>
                </a:cubicBezTo>
                <a:cubicBezTo>
                  <a:pt x="2544" y="1767"/>
                  <a:pt x="2544" y="1767"/>
                  <a:pt x="2544" y="1767"/>
                </a:cubicBezTo>
                <a:cubicBezTo>
                  <a:pt x="2544" y="1766"/>
                  <a:pt x="2544" y="1766"/>
                  <a:pt x="2543" y="1766"/>
                </a:cubicBezTo>
                <a:cubicBezTo>
                  <a:pt x="2543" y="1766"/>
                  <a:pt x="2543" y="1766"/>
                  <a:pt x="2543" y="1765"/>
                </a:cubicBezTo>
                <a:cubicBezTo>
                  <a:pt x="2544" y="1764"/>
                  <a:pt x="2546" y="1762"/>
                  <a:pt x="2546" y="1761"/>
                </a:cubicBezTo>
                <a:cubicBezTo>
                  <a:pt x="2548" y="1759"/>
                  <a:pt x="2548" y="1757"/>
                  <a:pt x="2549" y="1754"/>
                </a:cubicBezTo>
                <a:cubicBezTo>
                  <a:pt x="2549" y="1754"/>
                  <a:pt x="2550" y="1752"/>
                  <a:pt x="2550" y="1751"/>
                </a:cubicBezTo>
                <a:cubicBezTo>
                  <a:pt x="2550" y="1750"/>
                  <a:pt x="2548" y="1752"/>
                  <a:pt x="2548" y="1750"/>
                </a:cubicBezTo>
                <a:cubicBezTo>
                  <a:pt x="2548" y="1750"/>
                  <a:pt x="2548" y="1749"/>
                  <a:pt x="2548" y="1748"/>
                </a:cubicBezTo>
                <a:cubicBezTo>
                  <a:pt x="2547" y="1747"/>
                  <a:pt x="2545" y="1747"/>
                  <a:pt x="2545" y="1746"/>
                </a:cubicBezTo>
                <a:cubicBezTo>
                  <a:pt x="2545" y="1745"/>
                  <a:pt x="2545" y="1745"/>
                  <a:pt x="2544" y="1744"/>
                </a:cubicBezTo>
                <a:cubicBezTo>
                  <a:pt x="2544" y="1744"/>
                  <a:pt x="2543" y="1743"/>
                  <a:pt x="2543" y="1743"/>
                </a:cubicBezTo>
                <a:cubicBezTo>
                  <a:pt x="2543" y="1741"/>
                  <a:pt x="2543" y="1740"/>
                  <a:pt x="2543" y="1738"/>
                </a:cubicBezTo>
                <a:cubicBezTo>
                  <a:pt x="2544" y="1737"/>
                  <a:pt x="2544" y="1736"/>
                  <a:pt x="2544" y="1735"/>
                </a:cubicBezTo>
                <a:cubicBezTo>
                  <a:pt x="2544" y="1734"/>
                  <a:pt x="2544" y="1733"/>
                  <a:pt x="2544" y="1733"/>
                </a:cubicBezTo>
                <a:cubicBezTo>
                  <a:pt x="2544" y="1732"/>
                  <a:pt x="2545" y="1732"/>
                  <a:pt x="2545" y="1732"/>
                </a:cubicBezTo>
                <a:cubicBezTo>
                  <a:pt x="2546" y="1731"/>
                  <a:pt x="2546" y="1729"/>
                  <a:pt x="2546" y="1727"/>
                </a:cubicBezTo>
                <a:cubicBezTo>
                  <a:pt x="2546" y="1727"/>
                  <a:pt x="2545" y="1726"/>
                  <a:pt x="2545" y="1726"/>
                </a:cubicBezTo>
                <a:cubicBezTo>
                  <a:pt x="2544" y="1725"/>
                  <a:pt x="2545" y="1724"/>
                  <a:pt x="2545" y="1724"/>
                </a:cubicBezTo>
                <a:cubicBezTo>
                  <a:pt x="2545" y="1723"/>
                  <a:pt x="2543" y="1723"/>
                  <a:pt x="2543" y="1724"/>
                </a:cubicBezTo>
                <a:cubicBezTo>
                  <a:pt x="2542" y="1725"/>
                  <a:pt x="2542" y="1726"/>
                  <a:pt x="2542" y="1727"/>
                </a:cubicBezTo>
                <a:cubicBezTo>
                  <a:pt x="2541" y="1728"/>
                  <a:pt x="2540" y="1729"/>
                  <a:pt x="2539" y="1729"/>
                </a:cubicBezTo>
                <a:cubicBezTo>
                  <a:pt x="2537" y="1729"/>
                  <a:pt x="2536" y="1728"/>
                  <a:pt x="2534" y="1728"/>
                </a:cubicBezTo>
                <a:cubicBezTo>
                  <a:pt x="2534" y="1728"/>
                  <a:pt x="2533" y="1727"/>
                  <a:pt x="2532" y="1727"/>
                </a:cubicBezTo>
                <a:cubicBezTo>
                  <a:pt x="2532" y="1727"/>
                  <a:pt x="2531" y="1727"/>
                  <a:pt x="2531" y="1726"/>
                </a:cubicBezTo>
                <a:cubicBezTo>
                  <a:pt x="2530" y="1726"/>
                  <a:pt x="2529" y="1725"/>
                  <a:pt x="2527" y="1724"/>
                </a:cubicBezTo>
                <a:cubicBezTo>
                  <a:pt x="2527" y="1724"/>
                  <a:pt x="2526" y="1724"/>
                  <a:pt x="2526" y="1723"/>
                </a:cubicBezTo>
                <a:cubicBezTo>
                  <a:pt x="2525" y="1723"/>
                  <a:pt x="2525" y="1723"/>
                  <a:pt x="2524" y="1722"/>
                </a:cubicBezTo>
                <a:cubicBezTo>
                  <a:pt x="2523" y="1722"/>
                  <a:pt x="2522" y="1722"/>
                  <a:pt x="2521" y="1722"/>
                </a:cubicBezTo>
                <a:cubicBezTo>
                  <a:pt x="2521" y="1722"/>
                  <a:pt x="2520" y="1723"/>
                  <a:pt x="2519" y="1722"/>
                </a:cubicBezTo>
                <a:cubicBezTo>
                  <a:pt x="2519" y="1722"/>
                  <a:pt x="2520" y="1721"/>
                  <a:pt x="2519" y="1721"/>
                </a:cubicBezTo>
                <a:cubicBezTo>
                  <a:pt x="2517" y="1720"/>
                  <a:pt x="2517" y="1723"/>
                  <a:pt x="2517" y="1723"/>
                </a:cubicBezTo>
                <a:cubicBezTo>
                  <a:pt x="2515" y="1724"/>
                  <a:pt x="2515" y="1723"/>
                  <a:pt x="2514" y="1722"/>
                </a:cubicBezTo>
                <a:cubicBezTo>
                  <a:pt x="2513" y="1722"/>
                  <a:pt x="2512" y="1722"/>
                  <a:pt x="2512" y="1723"/>
                </a:cubicBezTo>
                <a:cubicBezTo>
                  <a:pt x="2511" y="1724"/>
                  <a:pt x="2512" y="1724"/>
                  <a:pt x="2512" y="1725"/>
                </a:cubicBezTo>
                <a:cubicBezTo>
                  <a:pt x="2513" y="1727"/>
                  <a:pt x="2512" y="1729"/>
                  <a:pt x="2511" y="1730"/>
                </a:cubicBezTo>
                <a:cubicBezTo>
                  <a:pt x="2511" y="1731"/>
                  <a:pt x="2510" y="1732"/>
                  <a:pt x="2510" y="1733"/>
                </a:cubicBezTo>
                <a:cubicBezTo>
                  <a:pt x="2510" y="1734"/>
                  <a:pt x="2510" y="1734"/>
                  <a:pt x="2510" y="1735"/>
                </a:cubicBezTo>
                <a:cubicBezTo>
                  <a:pt x="2510" y="1736"/>
                  <a:pt x="2510" y="1736"/>
                  <a:pt x="2510" y="1737"/>
                </a:cubicBezTo>
                <a:cubicBezTo>
                  <a:pt x="2510" y="1738"/>
                  <a:pt x="2509" y="1739"/>
                  <a:pt x="2509" y="1740"/>
                </a:cubicBezTo>
                <a:cubicBezTo>
                  <a:pt x="2508" y="1741"/>
                  <a:pt x="2507" y="1743"/>
                  <a:pt x="2509" y="1744"/>
                </a:cubicBezTo>
                <a:cubicBezTo>
                  <a:pt x="2509" y="1744"/>
                  <a:pt x="2509" y="1744"/>
                  <a:pt x="2510" y="1745"/>
                </a:cubicBezTo>
                <a:cubicBezTo>
                  <a:pt x="2510" y="1746"/>
                  <a:pt x="2510" y="1746"/>
                  <a:pt x="2510" y="1747"/>
                </a:cubicBezTo>
                <a:cubicBezTo>
                  <a:pt x="2510" y="1747"/>
                  <a:pt x="2509" y="1748"/>
                  <a:pt x="2509" y="1748"/>
                </a:cubicBezTo>
                <a:cubicBezTo>
                  <a:pt x="2509" y="1749"/>
                  <a:pt x="2509" y="1750"/>
                  <a:pt x="2509" y="1750"/>
                </a:cubicBezTo>
                <a:cubicBezTo>
                  <a:pt x="2509" y="1751"/>
                  <a:pt x="2510" y="1752"/>
                  <a:pt x="2510" y="1752"/>
                </a:cubicBezTo>
                <a:cubicBezTo>
                  <a:pt x="2510" y="1754"/>
                  <a:pt x="2510" y="1755"/>
                  <a:pt x="2509" y="1757"/>
                </a:cubicBezTo>
                <a:cubicBezTo>
                  <a:pt x="2509" y="1757"/>
                  <a:pt x="2508" y="1757"/>
                  <a:pt x="2508" y="1758"/>
                </a:cubicBezTo>
                <a:cubicBezTo>
                  <a:pt x="2507" y="1758"/>
                  <a:pt x="2508" y="1759"/>
                  <a:pt x="2508" y="1759"/>
                </a:cubicBezTo>
                <a:cubicBezTo>
                  <a:pt x="2508" y="1761"/>
                  <a:pt x="2506" y="1761"/>
                  <a:pt x="2506" y="1762"/>
                </a:cubicBezTo>
                <a:cubicBezTo>
                  <a:pt x="2506" y="1763"/>
                  <a:pt x="2507" y="1764"/>
                  <a:pt x="2507" y="1765"/>
                </a:cubicBezTo>
                <a:cubicBezTo>
                  <a:pt x="2507" y="1766"/>
                  <a:pt x="2507" y="1766"/>
                  <a:pt x="2507" y="1767"/>
                </a:cubicBezTo>
                <a:cubicBezTo>
                  <a:pt x="2508" y="1768"/>
                  <a:pt x="2508" y="1769"/>
                  <a:pt x="2508" y="1770"/>
                </a:cubicBezTo>
                <a:cubicBezTo>
                  <a:pt x="2508" y="1771"/>
                  <a:pt x="2508" y="1771"/>
                  <a:pt x="2508" y="1772"/>
                </a:cubicBezTo>
                <a:cubicBezTo>
                  <a:pt x="2508" y="1773"/>
                  <a:pt x="2506" y="1774"/>
                  <a:pt x="2504" y="1774"/>
                </a:cubicBezTo>
                <a:cubicBezTo>
                  <a:pt x="2504" y="1774"/>
                  <a:pt x="2504" y="1773"/>
                  <a:pt x="2503" y="1773"/>
                </a:cubicBezTo>
                <a:cubicBezTo>
                  <a:pt x="2503" y="1773"/>
                  <a:pt x="2502" y="1773"/>
                  <a:pt x="2503" y="1772"/>
                </a:cubicBezTo>
                <a:cubicBezTo>
                  <a:pt x="2503" y="1772"/>
                  <a:pt x="2503" y="1771"/>
                  <a:pt x="2503" y="1771"/>
                </a:cubicBezTo>
                <a:cubicBezTo>
                  <a:pt x="2502" y="1771"/>
                  <a:pt x="2502" y="1771"/>
                  <a:pt x="2501" y="1771"/>
                </a:cubicBezTo>
                <a:cubicBezTo>
                  <a:pt x="2501" y="1771"/>
                  <a:pt x="2501" y="1770"/>
                  <a:pt x="2500" y="1770"/>
                </a:cubicBezTo>
                <a:cubicBezTo>
                  <a:pt x="2500" y="1770"/>
                  <a:pt x="2499" y="1770"/>
                  <a:pt x="2499" y="1769"/>
                </a:cubicBezTo>
                <a:cubicBezTo>
                  <a:pt x="2499" y="1769"/>
                  <a:pt x="2500" y="1767"/>
                  <a:pt x="2499" y="1767"/>
                </a:cubicBezTo>
                <a:cubicBezTo>
                  <a:pt x="2497" y="1767"/>
                  <a:pt x="2496" y="1769"/>
                  <a:pt x="2497" y="1771"/>
                </a:cubicBezTo>
                <a:close/>
                <a:moveTo>
                  <a:pt x="2522" y="1805"/>
                </a:moveTo>
                <a:cubicBezTo>
                  <a:pt x="2522" y="1804"/>
                  <a:pt x="2523" y="1804"/>
                  <a:pt x="2523" y="1804"/>
                </a:cubicBezTo>
                <a:cubicBezTo>
                  <a:pt x="2524" y="1805"/>
                  <a:pt x="2524" y="1805"/>
                  <a:pt x="2524" y="1805"/>
                </a:cubicBezTo>
                <a:cubicBezTo>
                  <a:pt x="2524" y="1806"/>
                  <a:pt x="2524" y="1806"/>
                  <a:pt x="2525" y="1807"/>
                </a:cubicBezTo>
                <a:cubicBezTo>
                  <a:pt x="2525" y="1807"/>
                  <a:pt x="2524" y="1803"/>
                  <a:pt x="2526" y="1805"/>
                </a:cubicBezTo>
                <a:cubicBezTo>
                  <a:pt x="2526" y="1805"/>
                  <a:pt x="2527" y="1806"/>
                  <a:pt x="2527" y="1806"/>
                </a:cubicBezTo>
                <a:cubicBezTo>
                  <a:pt x="2527" y="1807"/>
                  <a:pt x="2526" y="1807"/>
                  <a:pt x="2526" y="1807"/>
                </a:cubicBezTo>
                <a:cubicBezTo>
                  <a:pt x="2526" y="1808"/>
                  <a:pt x="2526" y="1808"/>
                  <a:pt x="2526" y="1809"/>
                </a:cubicBezTo>
                <a:cubicBezTo>
                  <a:pt x="2526" y="1809"/>
                  <a:pt x="2527" y="1808"/>
                  <a:pt x="2528" y="1808"/>
                </a:cubicBezTo>
                <a:cubicBezTo>
                  <a:pt x="2528" y="1807"/>
                  <a:pt x="2528" y="1807"/>
                  <a:pt x="2529" y="1806"/>
                </a:cubicBezTo>
                <a:cubicBezTo>
                  <a:pt x="2530" y="1806"/>
                  <a:pt x="2530" y="1807"/>
                  <a:pt x="2529" y="1808"/>
                </a:cubicBezTo>
                <a:cubicBezTo>
                  <a:pt x="2529" y="1808"/>
                  <a:pt x="2528" y="1808"/>
                  <a:pt x="2528" y="1808"/>
                </a:cubicBezTo>
                <a:cubicBezTo>
                  <a:pt x="2527" y="1809"/>
                  <a:pt x="2527" y="1809"/>
                  <a:pt x="2527" y="1809"/>
                </a:cubicBezTo>
                <a:cubicBezTo>
                  <a:pt x="2527" y="1810"/>
                  <a:pt x="2526" y="1810"/>
                  <a:pt x="2526" y="1810"/>
                </a:cubicBezTo>
                <a:cubicBezTo>
                  <a:pt x="2525" y="1810"/>
                  <a:pt x="2524" y="1811"/>
                  <a:pt x="2524" y="1811"/>
                </a:cubicBezTo>
                <a:cubicBezTo>
                  <a:pt x="2524" y="1811"/>
                  <a:pt x="2524" y="1810"/>
                  <a:pt x="2524" y="1810"/>
                </a:cubicBezTo>
                <a:cubicBezTo>
                  <a:pt x="2524" y="1810"/>
                  <a:pt x="2524" y="1809"/>
                  <a:pt x="2523" y="1809"/>
                </a:cubicBezTo>
                <a:cubicBezTo>
                  <a:pt x="2523" y="1809"/>
                  <a:pt x="2523" y="1809"/>
                  <a:pt x="2523" y="1808"/>
                </a:cubicBezTo>
                <a:cubicBezTo>
                  <a:pt x="2522" y="1808"/>
                  <a:pt x="2522" y="1808"/>
                  <a:pt x="2522" y="1807"/>
                </a:cubicBezTo>
                <a:cubicBezTo>
                  <a:pt x="2521" y="1807"/>
                  <a:pt x="2521" y="1806"/>
                  <a:pt x="2522" y="1805"/>
                </a:cubicBezTo>
                <a:close/>
                <a:moveTo>
                  <a:pt x="2521" y="1813"/>
                </a:moveTo>
                <a:cubicBezTo>
                  <a:pt x="2522" y="1813"/>
                  <a:pt x="2521" y="1813"/>
                  <a:pt x="2522" y="1814"/>
                </a:cubicBezTo>
                <a:cubicBezTo>
                  <a:pt x="2522" y="1814"/>
                  <a:pt x="2522" y="1814"/>
                  <a:pt x="2522" y="1814"/>
                </a:cubicBezTo>
                <a:cubicBezTo>
                  <a:pt x="2522" y="1814"/>
                  <a:pt x="2522" y="1815"/>
                  <a:pt x="2522" y="1815"/>
                </a:cubicBezTo>
                <a:cubicBezTo>
                  <a:pt x="2522" y="1815"/>
                  <a:pt x="2521" y="1815"/>
                  <a:pt x="2521" y="1816"/>
                </a:cubicBezTo>
                <a:cubicBezTo>
                  <a:pt x="2521" y="1816"/>
                  <a:pt x="2521" y="1817"/>
                  <a:pt x="2520" y="1817"/>
                </a:cubicBezTo>
                <a:cubicBezTo>
                  <a:pt x="2520" y="1817"/>
                  <a:pt x="2519" y="1816"/>
                  <a:pt x="2519" y="1816"/>
                </a:cubicBezTo>
                <a:cubicBezTo>
                  <a:pt x="2519" y="1815"/>
                  <a:pt x="2520" y="1814"/>
                  <a:pt x="2519" y="1814"/>
                </a:cubicBezTo>
                <a:cubicBezTo>
                  <a:pt x="2518" y="1812"/>
                  <a:pt x="2520" y="1812"/>
                  <a:pt x="2521" y="1813"/>
                </a:cubicBezTo>
                <a:close/>
                <a:moveTo>
                  <a:pt x="2545" y="1800"/>
                </a:moveTo>
                <a:cubicBezTo>
                  <a:pt x="2546" y="1801"/>
                  <a:pt x="2548" y="1801"/>
                  <a:pt x="2548" y="1801"/>
                </a:cubicBezTo>
                <a:cubicBezTo>
                  <a:pt x="2548" y="1799"/>
                  <a:pt x="2546" y="1800"/>
                  <a:pt x="2545" y="1800"/>
                </a:cubicBezTo>
                <a:close/>
                <a:moveTo>
                  <a:pt x="2540" y="1812"/>
                </a:moveTo>
                <a:cubicBezTo>
                  <a:pt x="2540" y="1813"/>
                  <a:pt x="2542" y="1815"/>
                  <a:pt x="2543" y="1814"/>
                </a:cubicBezTo>
                <a:cubicBezTo>
                  <a:pt x="2544" y="1814"/>
                  <a:pt x="2542" y="1813"/>
                  <a:pt x="2542" y="1812"/>
                </a:cubicBezTo>
                <a:cubicBezTo>
                  <a:pt x="2541" y="1812"/>
                  <a:pt x="2541" y="1812"/>
                  <a:pt x="2541" y="1812"/>
                </a:cubicBezTo>
                <a:cubicBezTo>
                  <a:pt x="2540" y="1811"/>
                  <a:pt x="2539" y="1811"/>
                  <a:pt x="2539" y="1810"/>
                </a:cubicBezTo>
                <a:cubicBezTo>
                  <a:pt x="2538" y="1810"/>
                  <a:pt x="2538" y="1810"/>
                  <a:pt x="2538" y="1811"/>
                </a:cubicBezTo>
                <a:cubicBezTo>
                  <a:pt x="2539" y="1811"/>
                  <a:pt x="2539" y="1812"/>
                  <a:pt x="2540" y="1812"/>
                </a:cubicBezTo>
                <a:close/>
                <a:moveTo>
                  <a:pt x="2538" y="1802"/>
                </a:moveTo>
                <a:cubicBezTo>
                  <a:pt x="2539" y="1802"/>
                  <a:pt x="2539" y="1801"/>
                  <a:pt x="2539" y="1801"/>
                </a:cubicBezTo>
                <a:cubicBezTo>
                  <a:pt x="2540" y="1800"/>
                  <a:pt x="2540" y="1799"/>
                  <a:pt x="2539" y="1798"/>
                </a:cubicBezTo>
                <a:cubicBezTo>
                  <a:pt x="2539" y="1798"/>
                  <a:pt x="2539" y="1797"/>
                  <a:pt x="2539" y="1797"/>
                </a:cubicBezTo>
                <a:cubicBezTo>
                  <a:pt x="2539" y="1796"/>
                  <a:pt x="2540" y="1796"/>
                  <a:pt x="2540" y="1795"/>
                </a:cubicBezTo>
                <a:cubicBezTo>
                  <a:pt x="2539" y="1795"/>
                  <a:pt x="2540" y="1795"/>
                  <a:pt x="2540" y="1795"/>
                </a:cubicBezTo>
                <a:cubicBezTo>
                  <a:pt x="2541" y="1795"/>
                  <a:pt x="2540" y="1795"/>
                  <a:pt x="2540" y="1794"/>
                </a:cubicBezTo>
                <a:cubicBezTo>
                  <a:pt x="2539" y="1793"/>
                  <a:pt x="2538" y="1794"/>
                  <a:pt x="2537" y="1794"/>
                </a:cubicBezTo>
                <a:cubicBezTo>
                  <a:pt x="2536" y="1794"/>
                  <a:pt x="2536" y="1795"/>
                  <a:pt x="2536" y="1795"/>
                </a:cubicBezTo>
                <a:cubicBezTo>
                  <a:pt x="2536" y="1795"/>
                  <a:pt x="2536" y="1796"/>
                  <a:pt x="2536" y="1796"/>
                </a:cubicBezTo>
                <a:cubicBezTo>
                  <a:pt x="2537" y="1796"/>
                  <a:pt x="2537" y="1796"/>
                  <a:pt x="2537" y="1797"/>
                </a:cubicBezTo>
                <a:cubicBezTo>
                  <a:pt x="2537" y="1797"/>
                  <a:pt x="2537" y="1797"/>
                  <a:pt x="2537" y="1798"/>
                </a:cubicBezTo>
                <a:cubicBezTo>
                  <a:pt x="2538" y="1798"/>
                  <a:pt x="2538" y="1799"/>
                  <a:pt x="2538" y="1799"/>
                </a:cubicBezTo>
                <a:cubicBezTo>
                  <a:pt x="2538" y="1799"/>
                  <a:pt x="2538" y="1799"/>
                  <a:pt x="2539" y="1800"/>
                </a:cubicBezTo>
                <a:cubicBezTo>
                  <a:pt x="2539" y="1800"/>
                  <a:pt x="2538" y="1800"/>
                  <a:pt x="2538" y="1800"/>
                </a:cubicBezTo>
                <a:cubicBezTo>
                  <a:pt x="2537" y="1801"/>
                  <a:pt x="2538" y="1801"/>
                  <a:pt x="2538" y="1802"/>
                </a:cubicBezTo>
                <a:close/>
                <a:moveTo>
                  <a:pt x="2598" y="1841"/>
                </a:moveTo>
                <a:cubicBezTo>
                  <a:pt x="2598" y="1841"/>
                  <a:pt x="2597" y="1842"/>
                  <a:pt x="2597" y="1842"/>
                </a:cubicBezTo>
                <a:cubicBezTo>
                  <a:pt x="2597" y="1842"/>
                  <a:pt x="2598" y="1842"/>
                  <a:pt x="2598" y="1842"/>
                </a:cubicBezTo>
                <a:cubicBezTo>
                  <a:pt x="2599" y="1842"/>
                  <a:pt x="2599" y="1842"/>
                  <a:pt x="2598" y="1842"/>
                </a:cubicBezTo>
                <a:cubicBezTo>
                  <a:pt x="2598" y="1842"/>
                  <a:pt x="2599" y="1841"/>
                  <a:pt x="2598" y="1841"/>
                </a:cubicBezTo>
                <a:close/>
                <a:moveTo>
                  <a:pt x="2599" y="1886"/>
                </a:moveTo>
                <a:cubicBezTo>
                  <a:pt x="2600" y="1887"/>
                  <a:pt x="2600" y="1889"/>
                  <a:pt x="2600" y="1890"/>
                </a:cubicBezTo>
                <a:cubicBezTo>
                  <a:pt x="2601" y="1890"/>
                  <a:pt x="2601" y="1890"/>
                  <a:pt x="2601" y="1889"/>
                </a:cubicBezTo>
                <a:cubicBezTo>
                  <a:pt x="2601" y="1889"/>
                  <a:pt x="2601" y="1888"/>
                  <a:pt x="2601" y="1888"/>
                </a:cubicBezTo>
                <a:cubicBezTo>
                  <a:pt x="2602" y="1888"/>
                  <a:pt x="2603" y="1889"/>
                  <a:pt x="2603" y="1888"/>
                </a:cubicBezTo>
                <a:cubicBezTo>
                  <a:pt x="2604" y="1887"/>
                  <a:pt x="2603" y="1886"/>
                  <a:pt x="2603" y="1886"/>
                </a:cubicBezTo>
                <a:cubicBezTo>
                  <a:pt x="2602" y="1885"/>
                  <a:pt x="2602" y="1883"/>
                  <a:pt x="2602" y="1883"/>
                </a:cubicBezTo>
                <a:cubicBezTo>
                  <a:pt x="2602" y="1882"/>
                  <a:pt x="2601" y="1882"/>
                  <a:pt x="2601" y="1881"/>
                </a:cubicBezTo>
                <a:cubicBezTo>
                  <a:pt x="2601" y="1881"/>
                  <a:pt x="2601" y="1880"/>
                  <a:pt x="2600" y="1880"/>
                </a:cubicBezTo>
                <a:cubicBezTo>
                  <a:pt x="2600" y="1879"/>
                  <a:pt x="2599" y="1880"/>
                  <a:pt x="2598" y="1878"/>
                </a:cubicBezTo>
                <a:cubicBezTo>
                  <a:pt x="2598" y="1877"/>
                  <a:pt x="2598" y="1877"/>
                  <a:pt x="2599" y="1876"/>
                </a:cubicBezTo>
                <a:cubicBezTo>
                  <a:pt x="2599" y="1875"/>
                  <a:pt x="2599" y="1875"/>
                  <a:pt x="2599" y="1874"/>
                </a:cubicBezTo>
                <a:cubicBezTo>
                  <a:pt x="2599" y="1874"/>
                  <a:pt x="2599" y="1874"/>
                  <a:pt x="2599" y="1873"/>
                </a:cubicBezTo>
                <a:cubicBezTo>
                  <a:pt x="2599" y="1873"/>
                  <a:pt x="2599" y="1873"/>
                  <a:pt x="2599" y="1872"/>
                </a:cubicBezTo>
                <a:cubicBezTo>
                  <a:pt x="2599" y="1872"/>
                  <a:pt x="2599" y="1871"/>
                  <a:pt x="2599" y="1871"/>
                </a:cubicBezTo>
                <a:cubicBezTo>
                  <a:pt x="2599" y="1870"/>
                  <a:pt x="2599" y="1869"/>
                  <a:pt x="2598" y="1869"/>
                </a:cubicBezTo>
                <a:cubicBezTo>
                  <a:pt x="2598" y="1869"/>
                  <a:pt x="2598" y="1868"/>
                  <a:pt x="2597" y="1868"/>
                </a:cubicBezTo>
                <a:cubicBezTo>
                  <a:pt x="2597" y="1867"/>
                  <a:pt x="2597" y="1867"/>
                  <a:pt x="2597" y="1866"/>
                </a:cubicBezTo>
                <a:cubicBezTo>
                  <a:pt x="2597" y="1866"/>
                  <a:pt x="2597" y="1866"/>
                  <a:pt x="2597" y="1865"/>
                </a:cubicBezTo>
                <a:cubicBezTo>
                  <a:pt x="2596" y="1865"/>
                  <a:pt x="2596" y="1865"/>
                  <a:pt x="2596" y="1865"/>
                </a:cubicBezTo>
                <a:cubicBezTo>
                  <a:pt x="2595" y="1866"/>
                  <a:pt x="2595" y="1865"/>
                  <a:pt x="2594" y="1866"/>
                </a:cubicBezTo>
                <a:cubicBezTo>
                  <a:pt x="2593" y="1867"/>
                  <a:pt x="2593" y="1868"/>
                  <a:pt x="2591" y="1868"/>
                </a:cubicBezTo>
                <a:cubicBezTo>
                  <a:pt x="2590" y="1868"/>
                  <a:pt x="2589" y="1867"/>
                  <a:pt x="2589" y="1866"/>
                </a:cubicBezTo>
                <a:cubicBezTo>
                  <a:pt x="2589" y="1865"/>
                  <a:pt x="2588" y="1864"/>
                  <a:pt x="2588" y="1865"/>
                </a:cubicBezTo>
                <a:cubicBezTo>
                  <a:pt x="2588" y="1865"/>
                  <a:pt x="2588" y="1866"/>
                  <a:pt x="2588" y="1866"/>
                </a:cubicBezTo>
                <a:cubicBezTo>
                  <a:pt x="2587" y="1866"/>
                  <a:pt x="2587" y="1865"/>
                  <a:pt x="2586" y="1864"/>
                </a:cubicBezTo>
                <a:cubicBezTo>
                  <a:pt x="2586" y="1864"/>
                  <a:pt x="2586" y="1863"/>
                  <a:pt x="2585" y="1863"/>
                </a:cubicBezTo>
                <a:cubicBezTo>
                  <a:pt x="2585" y="1863"/>
                  <a:pt x="2585" y="1863"/>
                  <a:pt x="2585" y="1863"/>
                </a:cubicBezTo>
                <a:cubicBezTo>
                  <a:pt x="2584" y="1864"/>
                  <a:pt x="2585" y="1864"/>
                  <a:pt x="2585" y="1865"/>
                </a:cubicBezTo>
                <a:cubicBezTo>
                  <a:pt x="2585" y="1866"/>
                  <a:pt x="2585" y="1866"/>
                  <a:pt x="2586" y="1867"/>
                </a:cubicBezTo>
                <a:cubicBezTo>
                  <a:pt x="2586" y="1867"/>
                  <a:pt x="2586" y="1868"/>
                  <a:pt x="2586" y="1868"/>
                </a:cubicBezTo>
                <a:cubicBezTo>
                  <a:pt x="2586" y="1869"/>
                  <a:pt x="2586" y="1869"/>
                  <a:pt x="2586" y="1870"/>
                </a:cubicBezTo>
                <a:cubicBezTo>
                  <a:pt x="2586" y="1871"/>
                  <a:pt x="2587" y="1871"/>
                  <a:pt x="2586" y="1872"/>
                </a:cubicBezTo>
                <a:cubicBezTo>
                  <a:pt x="2586" y="1873"/>
                  <a:pt x="2587" y="1873"/>
                  <a:pt x="2587" y="1874"/>
                </a:cubicBezTo>
                <a:cubicBezTo>
                  <a:pt x="2587" y="1874"/>
                  <a:pt x="2587" y="1875"/>
                  <a:pt x="2587" y="1875"/>
                </a:cubicBezTo>
                <a:cubicBezTo>
                  <a:pt x="2587" y="1876"/>
                  <a:pt x="2588" y="1876"/>
                  <a:pt x="2588" y="1876"/>
                </a:cubicBezTo>
                <a:cubicBezTo>
                  <a:pt x="2589" y="1877"/>
                  <a:pt x="2589" y="1875"/>
                  <a:pt x="2589" y="1875"/>
                </a:cubicBezTo>
                <a:cubicBezTo>
                  <a:pt x="2590" y="1873"/>
                  <a:pt x="2591" y="1874"/>
                  <a:pt x="2592" y="1875"/>
                </a:cubicBezTo>
                <a:cubicBezTo>
                  <a:pt x="2593" y="1876"/>
                  <a:pt x="2594" y="1877"/>
                  <a:pt x="2594" y="1878"/>
                </a:cubicBezTo>
                <a:cubicBezTo>
                  <a:pt x="2595" y="1880"/>
                  <a:pt x="2594" y="1881"/>
                  <a:pt x="2594" y="1882"/>
                </a:cubicBezTo>
                <a:cubicBezTo>
                  <a:pt x="2594" y="1883"/>
                  <a:pt x="2593" y="1884"/>
                  <a:pt x="2593" y="1886"/>
                </a:cubicBezTo>
                <a:cubicBezTo>
                  <a:pt x="2593" y="1887"/>
                  <a:pt x="2594" y="1887"/>
                  <a:pt x="2594" y="1888"/>
                </a:cubicBezTo>
                <a:cubicBezTo>
                  <a:pt x="2594" y="1889"/>
                  <a:pt x="2594" y="1889"/>
                  <a:pt x="2594" y="1890"/>
                </a:cubicBezTo>
                <a:cubicBezTo>
                  <a:pt x="2594" y="1891"/>
                  <a:pt x="2595" y="1891"/>
                  <a:pt x="2595" y="1891"/>
                </a:cubicBezTo>
                <a:cubicBezTo>
                  <a:pt x="2596" y="1891"/>
                  <a:pt x="2596" y="1891"/>
                  <a:pt x="2596" y="1891"/>
                </a:cubicBezTo>
                <a:cubicBezTo>
                  <a:pt x="2597" y="1892"/>
                  <a:pt x="2597" y="1892"/>
                  <a:pt x="2598" y="1892"/>
                </a:cubicBezTo>
                <a:cubicBezTo>
                  <a:pt x="2598" y="1893"/>
                  <a:pt x="2598" y="1893"/>
                  <a:pt x="2599" y="1893"/>
                </a:cubicBezTo>
                <a:cubicBezTo>
                  <a:pt x="2599" y="1893"/>
                  <a:pt x="2599" y="1892"/>
                  <a:pt x="2599" y="1891"/>
                </a:cubicBezTo>
                <a:cubicBezTo>
                  <a:pt x="2599" y="1891"/>
                  <a:pt x="2598" y="1890"/>
                  <a:pt x="2598" y="1890"/>
                </a:cubicBezTo>
                <a:cubicBezTo>
                  <a:pt x="2598" y="1889"/>
                  <a:pt x="2598" y="1888"/>
                  <a:pt x="2598" y="1887"/>
                </a:cubicBezTo>
                <a:cubicBezTo>
                  <a:pt x="2598" y="1887"/>
                  <a:pt x="2598" y="1886"/>
                  <a:pt x="2598" y="1886"/>
                </a:cubicBezTo>
                <a:cubicBezTo>
                  <a:pt x="2599" y="1886"/>
                  <a:pt x="2599" y="1886"/>
                  <a:pt x="2599" y="1886"/>
                </a:cubicBezTo>
                <a:close/>
                <a:moveTo>
                  <a:pt x="2593" y="1909"/>
                </a:moveTo>
                <a:cubicBezTo>
                  <a:pt x="2592" y="1909"/>
                  <a:pt x="2591" y="1910"/>
                  <a:pt x="2592" y="1911"/>
                </a:cubicBezTo>
                <a:cubicBezTo>
                  <a:pt x="2592" y="1911"/>
                  <a:pt x="2593" y="1911"/>
                  <a:pt x="2593" y="1912"/>
                </a:cubicBezTo>
                <a:cubicBezTo>
                  <a:pt x="2594" y="1912"/>
                  <a:pt x="2594" y="1912"/>
                  <a:pt x="2594" y="1912"/>
                </a:cubicBezTo>
                <a:cubicBezTo>
                  <a:pt x="2595" y="1912"/>
                  <a:pt x="2595" y="1910"/>
                  <a:pt x="2595" y="1910"/>
                </a:cubicBezTo>
                <a:cubicBezTo>
                  <a:pt x="2594" y="1909"/>
                  <a:pt x="2594" y="1910"/>
                  <a:pt x="2594" y="1909"/>
                </a:cubicBezTo>
                <a:cubicBezTo>
                  <a:pt x="2593" y="1909"/>
                  <a:pt x="2593" y="1909"/>
                  <a:pt x="2593" y="1909"/>
                </a:cubicBezTo>
                <a:close/>
                <a:moveTo>
                  <a:pt x="2572" y="1909"/>
                </a:moveTo>
                <a:cubicBezTo>
                  <a:pt x="2572" y="1909"/>
                  <a:pt x="2572" y="1908"/>
                  <a:pt x="2571" y="1908"/>
                </a:cubicBezTo>
                <a:cubicBezTo>
                  <a:pt x="2570" y="1908"/>
                  <a:pt x="2570" y="1910"/>
                  <a:pt x="2570" y="1910"/>
                </a:cubicBezTo>
                <a:cubicBezTo>
                  <a:pt x="2570" y="1910"/>
                  <a:pt x="2568" y="1910"/>
                  <a:pt x="2568" y="1911"/>
                </a:cubicBezTo>
                <a:cubicBezTo>
                  <a:pt x="2569" y="1912"/>
                  <a:pt x="2570" y="1911"/>
                  <a:pt x="2570" y="1912"/>
                </a:cubicBezTo>
                <a:cubicBezTo>
                  <a:pt x="2571" y="1912"/>
                  <a:pt x="2571" y="1912"/>
                  <a:pt x="2572" y="1912"/>
                </a:cubicBezTo>
                <a:cubicBezTo>
                  <a:pt x="2573" y="1912"/>
                  <a:pt x="2574" y="1911"/>
                  <a:pt x="2573" y="1911"/>
                </a:cubicBezTo>
                <a:cubicBezTo>
                  <a:pt x="2573" y="1911"/>
                  <a:pt x="2572" y="1910"/>
                  <a:pt x="2573" y="1910"/>
                </a:cubicBezTo>
                <a:cubicBezTo>
                  <a:pt x="2573" y="1910"/>
                  <a:pt x="2573" y="1909"/>
                  <a:pt x="2572" y="1909"/>
                </a:cubicBezTo>
                <a:close/>
                <a:moveTo>
                  <a:pt x="2614" y="1879"/>
                </a:moveTo>
                <a:cubicBezTo>
                  <a:pt x="2614" y="1878"/>
                  <a:pt x="2613" y="1879"/>
                  <a:pt x="2612" y="1878"/>
                </a:cubicBezTo>
                <a:cubicBezTo>
                  <a:pt x="2612" y="1878"/>
                  <a:pt x="2612" y="1878"/>
                  <a:pt x="2612" y="1877"/>
                </a:cubicBezTo>
                <a:cubicBezTo>
                  <a:pt x="2612" y="1877"/>
                  <a:pt x="2612" y="1877"/>
                  <a:pt x="2611" y="1877"/>
                </a:cubicBezTo>
                <a:cubicBezTo>
                  <a:pt x="2611" y="1878"/>
                  <a:pt x="2612" y="1879"/>
                  <a:pt x="2612" y="1879"/>
                </a:cubicBezTo>
                <a:cubicBezTo>
                  <a:pt x="2613" y="1879"/>
                  <a:pt x="2615" y="1880"/>
                  <a:pt x="2614" y="1879"/>
                </a:cubicBezTo>
                <a:close/>
                <a:moveTo>
                  <a:pt x="2588" y="1843"/>
                </a:moveTo>
                <a:cubicBezTo>
                  <a:pt x="2587" y="1843"/>
                  <a:pt x="2587" y="1844"/>
                  <a:pt x="2587" y="1843"/>
                </a:cubicBezTo>
                <a:cubicBezTo>
                  <a:pt x="2587" y="1843"/>
                  <a:pt x="2587" y="1843"/>
                  <a:pt x="2587" y="1843"/>
                </a:cubicBezTo>
                <a:cubicBezTo>
                  <a:pt x="2586" y="1843"/>
                  <a:pt x="2586" y="1843"/>
                  <a:pt x="2585" y="1843"/>
                </a:cubicBezTo>
                <a:cubicBezTo>
                  <a:pt x="2585" y="1843"/>
                  <a:pt x="2585" y="1843"/>
                  <a:pt x="2584" y="1843"/>
                </a:cubicBezTo>
                <a:cubicBezTo>
                  <a:pt x="2584" y="1842"/>
                  <a:pt x="2584" y="1842"/>
                  <a:pt x="2584" y="1843"/>
                </a:cubicBezTo>
                <a:cubicBezTo>
                  <a:pt x="2584" y="1844"/>
                  <a:pt x="2584" y="1845"/>
                  <a:pt x="2585" y="1845"/>
                </a:cubicBezTo>
                <a:cubicBezTo>
                  <a:pt x="2585" y="1847"/>
                  <a:pt x="2584" y="1848"/>
                  <a:pt x="2585" y="1849"/>
                </a:cubicBezTo>
                <a:cubicBezTo>
                  <a:pt x="2586" y="1849"/>
                  <a:pt x="2586" y="1850"/>
                  <a:pt x="2586" y="1850"/>
                </a:cubicBezTo>
                <a:cubicBezTo>
                  <a:pt x="2587" y="1851"/>
                  <a:pt x="2587" y="1851"/>
                  <a:pt x="2588" y="1851"/>
                </a:cubicBezTo>
                <a:cubicBezTo>
                  <a:pt x="2588" y="1852"/>
                  <a:pt x="2588" y="1852"/>
                  <a:pt x="2589" y="1852"/>
                </a:cubicBezTo>
                <a:cubicBezTo>
                  <a:pt x="2589" y="1853"/>
                  <a:pt x="2590" y="1853"/>
                  <a:pt x="2590" y="1853"/>
                </a:cubicBezTo>
                <a:cubicBezTo>
                  <a:pt x="2592" y="1853"/>
                  <a:pt x="2592" y="1854"/>
                  <a:pt x="2593" y="1855"/>
                </a:cubicBezTo>
                <a:cubicBezTo>
                  <a:pt x="2593" y="1856"/>
                  <a:pt x="2595" y="1857"/>
                  <a:pt x="2595" y="1857"/>
                </a:cubicBezTo>
                <a:cubicBezTo>
                  <a:pt x="2595" y="1858"/>
                  <a:pt x="2596" y="1858"/>
                  <a:pt x="2596" y="1859"/>
                </a:cubicBezTo>
                <a:cubicBezTo>
                  <a:pt x="2596" y="1859"/>
                  <a:pt x="2597" y="1859"/>
                  <a:pt x="2597" y="1858"/>
                </a:cubicBezTo>
                <a:cubicBezTo>
                  <a:pt x="2598" y="1858"/>
                  <a:pt x="2599" y="1858"/>
                  <a:pt x="2599" y="1859"/>
                </a:cubicBezTo>
                <a:cubicBezTo>
                  <a:pt x="2599" y="1860"/>
                  <a:pt x="2598" y="1860"/>
                  <a:pt x="2598" y="1860"/>
                </a:cubicBezTo>
                <a:cubicBezTo>
                  <a:pt x="2598" y="1861"/>
                  <a:pt x="2598" y="1861"/>
                  <a:pt x="2598" y="1861"/>
                </a:cubicBezTo>
                <a:cubicBezTo>
                  <a:pt x="2598" y="1862"/>
                  <a:pt x="2598" y="1862"/>
                  <a:pt x="2598" y="1862"/>
                </a:cubicBezTo>
                <a:cubicBezTo>
                  <a:pt x="2597" y="1862"/>
                  <a:pt x="2597" y="1862"/>
                  <a:pt x="2597" y="1862"/>
                </a:cubicBezTo>
                <a:cubicBezTo>
                  <a:pt x="2597" y="1863"/>
                  <a:pt x="2596" y="1862"/>
                  <a:pt x="2596" y="1862"/>
                </a:cubicBezTo>
                <a:cubicBezTo>
                  <a:pt x="2596" y="1863"/>
                  <a:pt x="2596" y="1863"/>
                  <a:pt x="2596" y="1863"/>
                </a:cubicBezTo>
                <a:cubicBezTo>
                  <a:pt x="2595" y="1863"/>
                  <a:pt x="2595" y="1863"/>
                  <a:pt x="2595" y="1864"/>
                </a:cubicBezTo>
                <a:cubicBezTo>
                  <a:pt x="2595" y="1864"/>
                  <a:pt x="2596" y="1865"/>
                  <a:pt x="2596" y="1864"/>
                </a:cubicBezTo>
                <a:cubicBezTo>
                  <a:pt x="2596" y="1864"/>
                  <a:pt x="2596" y="1864"/>
                  <a:pt x="2597" y="1864"/>
                </a:cubicBezTo>
                <a:cubicBezTo>
                  <a:pt x="2597" y="1865"/>
                  <a:pt x="2598" y="1865"/>
                  <a:pt x="2598" y="1865"/>
                </a:cubicBezTo>
                <a:cubicBezTo>
                  <a:pt x="2598" y="1866"/>
                  <a:pt x="2598" y="1866"/>
                  <a:pt x="2598" y="1867"/>
                </a:cubicBezTo>
                <a:cubicBezTo>
                  <a:pt x="2598" y="1867"/>
                  <a:pt x="2598" y="1868"/>
                  <a:pt x="2598" y="1868"/>
                </a:cubicBezTo>
                <a:cubicBezTo>
                  <a:pt x="2598" y="1868"/>
                  <a:pt x="2599" y="1868"/>
                  <a:pt x="2599" y="1868"/>
                </a:cubicBezTo>
                <a:cubicBezTo>
                  <a:pt x="2601" y="1868"/>
                  <a:pt x="2602" y="1869"/>
                  <a:pt x="2602" y="1870"/>
                </a:cubicBezTo>
                <a:cubicBezTo>
                  <a:pt x="2602" y="1871"/>
                  <a:pt x="2602" y="1873"/>
                  <a:pt x="2603" y="1872"/>
                </a:cubicBezTo>
                <a:cubicBezTo>
                  <a:pt x="2604" y="1871"/>
                  <a:pt x="2604" y="1871"/>
                  <a:pt x="2605" y="1871"/>
                </a:cubicBezTo>
                <a:cubicBezTo>
                  <a:pt x="2605" y="1871"/>
                  <a:pt x="2606" y="1871"/>
                  <a:pt x="2606" y="1872"/>
                </a:cubicBezTo>
                <a:cubicBezTo>
                  <a:pt x="2607" y="1872"/>
                  <a:pt x="2607" y="1872"/>
                  <a:pt x="2607" y="1871"/>
                </a:cubicBezTo>
                <a:cubicBezTo>
                  <a:pt x="2608" y="1871"/>
                  <a:pt x="2608" y="1872"/>
                  <a:pt x="2608" y="1872"/>
                </a:cubicBezTo>
                <a:cubicBezTo>
                  <a:pt x="2608" y="1872"/>
                  <a:pt x="2608" y="1871"/>
                  <a:pt x="2609" y="1871"/>
                </a:cubicBezTo>
                <a:cubicBezTo>
                  <a:pt x="2609" y="1871"/>
                  <a:pt x="2609" y="1871"/>
                  <a:pt x="2609" y="1871"/>
                </a:cubicBezTo>
                <a:cubicBezTo>
                  <a:pt x="2610" y="1872"/>
                  <a:pt x="2610" y="1871"/>
                  <a:pt x="2611" y="1871"/>
                </a:cubicBezTo>
                <a:cubicBezTo>
                  <a:pt x="2611" y="1871"/>
                  <a:pt x="2611" y="1871"/>
                  <a:pt x="2611" y="1871"/>
                </a:cubicBezTo>
                <a:cubicBezTo>
                  <a:pt x="2611" y="1872"/>
                  <a:pt x="2611" y="1872"/>
                  <a:pt x="2611" y="1872"/>
                </a:cubicBezTo>
                <a:cubicBezTo>
                  <a:pt x="2611" y="1873"/>
                  <a:pt x="2612" y="1873"/>
                  <a:pt x="2612" y="1873"/>
                </a:cubicBezTo>
                <a:cubicBezTo>
                  <a:pt x="2612" y="1873"/>
                  <a:pt x="2613" y="1873"/>
                  <a:pt x="2614" y="1874"/>
                </a:cubicBezTo>
                <a:cubicBezTo>
                  <a:pt x="2614" y="1874"/>
                  <a:pt x="2614" y="1874"/>
                  <a:pt x="2615" y="1875"/>
                </a:cubicBezTo>
                <a:cubicBezTo>
                  <a:pt x="2615" y="1874"/>
                  <a:pt x="2614" y="1873"/>
                  <a:pt x="2613" y="1873"/>
                </a:cubicBezTo>
                <a:cubicBezTo>
                  <a:pt x="2612" y="1872"/>
                  <a:pt x="2612" y="1871"/>
                  <a:pt x="2611" y="1870"/>
                </a:cubicBezTo>
                <a:cubicBezTo>
                  <a:pt x="2611" y="1869"/>
                  <a:pt x="2611" y="1869"/>
                  <a:pt x="2610" y="1870"/>
                </a:cubicBezTo>
                <a:cubicBezTo>
                  <a:pt x="2609" y="1870"/>
                  <a:pt x="2608" y="1870"/>
                  <a:pt x="2609" y="1869"/>
                </a:cubicBezTo>
                <a:cubicBezTo>
                  <a:pt x="2609" y="1868"/>
                  <a:pt x="2611" y="1867"/>
                  <a:pt x="2610" y="1866"/>
                </a:cubicBezTo>
                <a:cubicBezTo>
                  <a:pt x="2610" y="1866"/>
                  <a:pt x="2610" y="1866"/>
                  <a:pt x="2609" y="1866"/>
                </a:cubicBezTo>
                <a:cubicBezTo>
                  <a:pt x="2609" y="1865"/>
                  <a:pt x="2609" y="1865"/>
                  <a:pt x="2609" y="1865"/>
                </a:cubicBezTo>
                <a:cubicBezTo>
                  <a:pt x="2608" y="1865"/>
                  <a:pt x="2607" y="1863"/>
                  <a:pt x="2607" y="1862"/>
                </a:cubicBezTo>
                <a:cubicBezTo>
                  <a:pt x="2607" y="1861"/>
                  <a:pt x="2607" y="1861"/>
                  <a:pt x="2607" y="1860"/>
                </a:cubicBezTo>
                <a:cubicBezTo>
                  <a:pt x="2607" y="1859"/>
                  <a:pt x="2607" y="1859"/>
                  <a:pt x="2607" y="1858"/>
                </a:cubicBezTo>
                <a:cubicBezTo>
                  <a:pt x="2607" y="1856"/>
                  <a:pt x="2606" y="1855"/>
                  <a:pt x="2607" y="1854"/>
                </a:cubicBezTo>
                <a:cubicBezTo>
                  <a:pt x="2607" y="1853"/>
                  <a:pt x="2608" y="1853"/>
                  <a:pt x="2608" y="1853"/>
                </a:cubicBezTo>
                <a:cubicBezTo>
                  <a:pt x="2608" y="1853"/>
                  <a:pt x="2608" y="1852"/>
                  <a:pt x="2608" y="1852"/>
                </a:cubicBezTo>
                <a:cubicBezTo>
                  <a:pt x="2607" y="1852"/>
                  <a:pt x="2607" y="1852"/>
                  <a:pt x="2607" y="1851"/>
                </a:cubicBezTo>
                <a:cubicBezTo>
                  <a:pt x="2607" y="1851"/>
                  <a:pt x="2607" y="1851"/>
                  <a:pt x="2608" y="1850"/>
                </a:cubicBezTo>
                <a:cubicBezTo>
                  <a:pt x="2609" y="1851"/>
                  <a:pt x="2607" y="1849"/>
                  <a:pt x="2607" y="1849"/>
                </a:cubicBezTo>
                <a:cubicBezTo>
                  <a:pt x="2607" y="1848"/>
                  <a:pt x="2605" y="1848"/>
                  <a:pt x="2605" y="1848"/>
                </a:cubicBezTo>
                <a:cubicBezTo>
                  <a:pt x="2605" y="1848"/>
                  <a:pt x="2604" y="1849"/>
                  <a:pt x="2605" y="1848"/>
                </a:cubicBezTo>
                <a:cubicBezTo>
                  <a:pt x="2605" y="1847"/>
                  <a:pt x="2604" y="1848"/>
                  <a:pt x="2604" y="1848"/>
                </a:cubicBezTo>
                <a:cubicBezTo>
                  <a:pt x="2603" y="1847"/>
                  <a:pt x="2604" y="1846"/>
                  <a:pt x="2604" y="1846"/>
                </a:cubicBezTo>
                <a:cubicBezTo>
                  <a:pt x="2604" y="1846"/>
                  <a:pt x="2605" y="1846"/>
                  <a:pt x="2604" y="1845"/>
                </a:cubicBezTo>
                <a:cubicBezTo>
                  <a:pt x="2603" y="1845"/>
                  <a:pt x="2603" y="1844"/>
                  <a:pt x="2602" y="1843"/>
                </a:cubicBezTo>
                <a:cubicBezTo>
                  <a:pt x="2602" y="1843"/>
                  <a:pt x="2601" y="1842"/>
                  <a:pt x="2600" y="1842"/>
                </a:cubicBezTo>
                <a:cubicBezTo>
                  <a:pt x="2599" y="1842"/>
                  <a:pt x="2598" y="1843"/>
                  <a:pt x="2598" y="1843"/>
                </a:cubicBezTo>
                <a:cubicBezTo>
                  <a:pt x="2598" y="1843"/>
                  <a:pt x="2598" y="1842"/>
                  <a:pt x="2597" y="1842"/>
                </a:cubicBezTo>
                <a:cubicBezTo>
                  <a:pt x="2597" y="1842"/>
                  <a:pt x="2596" y="1842"/>
                  <a:pt x="2595" y="1843"/>
                </a:cubicBezTo>
                <a:cubicBezTo>
                  <a:pt x="2595" y="1843"/>
                  <a:pt x="2595" y="1843"/>
                  <a:pt x="2595" y="1844"/>
                </a:cubicBezTo>
                <a:cubicBezTo>
                  <a:pt x="2594" y="1844"/>
                  <a:pt x="2593" y="1844"/>
                  <a:pt x="2592" y="1844"/>
                </a:cubicBezTo>
                <a:cubicBezTo>
                  <a:pt x="2591" y="1844"/>
                  <a:pt x="2589" y="1843"/>
                  <a:pt x="2588" y="1843"/>
                </a:cubicBezTo>
                <a:close/>
                <a:moveTo>
                  <a:pt x="2591" y="1306"/>
                </a:moveTo>
                <a:cubicBezTo>
                  <a:pt x="2591" y="1306"/>
                  <a:pt x="2591" y="1307"/>
                  <a:pt x="2591" y="1307"/>
                </a:cubicBezTo>
                <a:cubicBezTo>
                  <a:pt x="2593" y="1306"/>
                  <a:pt x="2590" y="1305"/>
                  <a:pt x="2591" y="1306"/>
                </a:cubicBezTo>
                <a:close/>
                <a:moveTo>
                  <a:pt x="2610" y="1896"/>
                </a:moveTo>
                <a:cubicBezTo>
                  <a:pt x="2610" y="1896"/>
                  <a:pt x="2610" y="1897"/>
                  <a:pt x="2611" y="1897"/>
                </a:cubicBezTo>
                <a:cubicBezTo>
                  <a:pt x="2611" y="1897"/>
                  <a:pt x="2612" y="1897"/>
                  <a:pt x="2612" y="1896"/>
                </a:cubicBezTo>
                <a:cubicBezTo>
                  <a:pt x="2613" y="1896"/>
                  <a:pt x="2612" y="1895"/>
                  <a:pt x="2612" y="1895"/>
                </a:cubicBezTo>
                <a:cubicBezTo>
                  <a:pt x="2611" y="1894"/>
                  <a:pt x="2612" y="1893"/>
                  <a:pt x="2612" y="1892"/>
                </a:cubicBezTo>
                <a:cubicBezTo>
                  <a:pt x="2612" y="1892"/>
                  <a:pt x="2611" y="1891"/>
                  <a:pt x="2611" y="1890"/>
                </a:cubicBezTo>
                <a:cubicBezTo>
                  <a:pt x="2611" y="1890"/>
                  <a:pt x="2612" y="1889"/>
                  <a:pt x="2611" y="1889"/>
                </a:cubicBezTo>
                <a:cubicBezTo>
                  <a:pt x="2611" y="1889"/>
                  <a:pt x="2611" y="1889"/>
                  <a:pt x="2611" y="1888"/>
                </a:cubicBezTo>
                <a:cubicBezTo>
                  <a:pt x="2611" y="1888"/>
                  <a:pt x="2611" y="1888"/>
                  <a:pt x="2611" y="1887"/>
                </a:cubicBezTo>
                <a:cubicBezTo>
                  <a:pt x="2611" y="1886"/>
                  <a:pt x="2612" y="1885"/>
                  <a:pt x="2611" y="1884"/>
                </a:cubicBezTo>
                <a:cubicBezTo>
                  <a:pt x="2611" y="1884"/>
                  <a:pt x="2611" y="1885"/>
                  <a:pt x="2611" y="1885"/>
                </a:cubicBezTo>
                <a:cubicBezTo>
                  <a:pt x="2610" y="1885"/>
                  <a:pt x="2610" y="1887"/>
                  <a:pt x="2609" y="1886"/>
                </a:cubicBezTo>
                <a:cubicBezTo>
                  <a:pt x="2609" y="1886"/>
                  <a:pt x="2610" y="1887"/>
                  <a:pt x="2609" y="1887"/>
                </a:cubicBezTo>
                <a:cubicBezTo>
                  <a:pt x="2608" y="1887"/>
                  <a:pt x="2609" y="1888"/>
                  <a:pt x="2609" y="1888"/>
                </a:cubicBezTo>
                <a:cubicBezTo>
                  <a:pt x="2609" y="1888"/>
                  <a:pt x="2609" y="1888"/>
                  <a:pt x="2609" y="1889"/>
                </a:cubicBezTo>
                <a:cubicBezTo>
                  <a:pt x="2609" y="1889"/>
                  <a:pt x="2609" y="1890"/>
                  <a:pt x="2609" y="1890"/>
                </a:cubicBezTo>
                <a:cubicBezTo>
                  <a:pt x="2609" y="1890"/>
                  <a:pt x="2608" y="1891"/>
                  <a:pt x="2608" y="1891"/>
                </a:cubicBezTo>
                <a:cubicBezTo>
                  <a:pt x="2608" y="1892"/>
                  <a:pt x="2609" y="1892"/>
                  <a:pt x="2609" y="1892"/>
                </a:cubicBezTo>
                <a:cubicBezTo>
                  <a:pt x="2610" y="1892"/>
                  <a:pt x="2610" y="1893"/>
                  <a:pt x="2610" y="1893"/>
                </a:cubicBezTo>
                <a:cubicBezTo>
                  <a:pt x="2610" y="1894"/>
                  <a:pt x="2611" y="1894"/>
                  <a:pt x="2611" y="1895"/>
                </a:cubicBezTo>
                <a:cubicBezTo>
                  <a:pt x="2611" y="1895"/>
                  <a:pt x="2611" y="1896"/>
                  <a:pt x="2610" y="1896"/>
                </a:cubicBezTo>
                <a:close/>
                <a:moveTo>
                  <a:pt x="2599" y="1840"/>
                </a:moveTo>
                <a:cubicBezTo>
                  <a:pt x="2598" y="1840"/>
                  <a:pt x="2599" y="1841"/>
                  <a:pt x="2599" y="1842"/>
                </a:cubicBezTo>
                <a:cubicBezTo>
                  <a:pt x="2599" y="1842"/>
                  <a:pt x="2600" y="1842"/>
                  <a:pt x="2600" y="1841"/>
                </a:cubicBezTo>
                <a:cubicBezTo>
                  <a:pt x="2599" y="1841"/>
                  <a:pt x="2599" y="1841"/>
                  <a:pt x="2599" y="1841"/>
                </a:cubicBezTo>
                <a:cubicBezTo>
                  <a:pt x="2599" y="1841"/>
                  <a:pt x="2599" y="1841"/>
                  <a:pt x="2599" y="1840"/>
                </a:cubicBezTo>
                <a:cubicBezTo>
                  <a:pt x="2600" y="1840"/>
                  <a:pt x="2599" y="1840"/>
                  <a:pt x="2599" y="1840"/>
                </a:cubicBezTo>
                <a:close/>
                <a:moveTo>
                  <a:pt x="2577" y="1888"/>
                </a:moveTo>
                <a:cubicBezTo>
                  <a:pt x="2578" y="1886"/>
                  <a:pt x="2578" y="1885"/>
                  <a:pt x="2579" y="1884"/>
                </a:cubicBezTo>
                <a:cubicBezTo>
                  <a:pt x="2579" y="1883"/>
                  <a:pt x="2579" y="1883"/>
                  <a:pt x="2579" y="1882"/>
                </a:cubicBezTo>
                <a:cubicBezTo>
                  <a:pt x="2579" y="1882"/>
                  <a:pt x="2580" y="1881"/>
                  <a:pt x="2579" y="1880"/>
                </a:cubicBezTo>
                <a:cubicBezTo>
                  <a:pt x="2579" y="1879"/>
                  <a:pt x="2579" y="1878"/>
                  <a:pt x="2580" y="1876"/>
                </a:cubicBezTo>
                <a:cubicBezTo>
                  <a:pt x="2580" y="1876"/>
                  <a:pt x="2579" y="1876"/>
                  <a:pt x="2579" y="1875"/>
                </a:cubicBezTo>
                <a:cubicBezTo>
                  <a:pt x="2579" y="1874"/>
                  <a:pt x="2580" y="1874"/>
                  <a:pt x="2579" y="1873"/>
                </a:cubicBezTo>
                <a:cubicBezTo>
                  <a:pt x="2579" y="1873"/>
                  <a:pt x="2579" y="1872"/>
                  <a:pt x="2579" y="1872"/>
                </a:cubicBezTo>
                <a:cubicBezTo>
                  <a:pt x="2579" y="1871"/>
                  <a:pt x="2580" y="1871"/>
                  <a:pt x="2580" y="1870"/>
                </a:cubicBezTo>
                <a:cubicBezTo>
                  <a:pt x="2580" y="1870"/>
                  <a:pt x="2580" y="1868"/>
                  <a:pt x="2579" y="1868"/>
                </a:cubicBezTo>
                <a:cubicBezTo>
                  <a:pt x="2579" y="1869"/>
                  <a:pt x="2579" y="1869"/>
                  <a:pt x="2578" y="1870"/>
                </a:cubicBezTo>
                <a:cubicBezTo>
                  <a:pt x="2578" y="1870"/>
                  <a:pt x="2577" y="1870"/>
                  <a:pt x="2578" y="1871"/>
                </a:cubicBezTo>
                <a:cubicBezTo>
                  <a:pt x="2578" y="1872"/>
                  <a:pt x="2577" y="1872"/>
                  <a:pt x="2577" y="1873"/>
                </a:cubicBezTo>
                <a:cubicBezTo>
                  <a:pt x="2577" y="1874"/>
                  <a:pt x="2578" y="1874"/>
                  <a:pt x="2577" y="1875"/>
                </a:cubicBezTo>
                <a:cubicBezTo>
                  <a:pt x="2577" y="1875"/>
                  <a:pt x="2577" y="1876"/>
                  <a:pt x="2577" y="1876"/>
                </a:cubicBezTo>
                <a:cubicBezTo>
                  <a:pt x="2576" y="1877"/>
                  <a:pt x="2576" y="1878"/>
                  <a:pt x="2576" y="1878"/>
                </a:cubicBezTo>
                <a:cubicBezTo>
                  <a:pt x="2576" y="1879"/>
                  <a:pt x="2575" y="1879"/>
                  <a:pt x="2575" y="1880"/>
                </a:cubicBezTo>
                <a:cubicBezTo>
                  <a:pt x="2574" y="1882"/>
                  <a:pt x="2573" y="1883"/>
                  <a:pt x="2572" y="1885"/>
                </a:cubicBezTo>
                <a:cubicBezTo>
                  <a:pt x="2572" y="1886"/>
                  <a:pt x="2572" y="1887"/>
                  <a:pt x="2571" y="1887"/>
                </a:cubicBezTo>
                <a:cubicBezTo>
                  <a:pt x="2571" y="1888"/>
                  <a:pt x="2570" y="1888"/>
                  <a:pt x="2570" y="1889"/>
                </a:cubicBezTo>
                <a:cubicBezTo>
                  <a:pt x="2570" y="1890"/>
                  <a:pt x="2570" y="1890"/>
                  <a:pt x="2569" y="1891"/>
                </a:cubicBezTo>
                <a:cubicBezTo>
                  <a:pt x="2569" y="1891"/>
                  <a:pt x="2569" y="1892"/>
                  <a:pt x="2568" y="1893"/>
                </a:cubicBezTo>
                <a:cubicBezTo>
                  <a:pt x="2568" y="1893"/>
                  <a:pt x="2567" y="1894"/>
                  <a:pt x="2567" y="1894"/>
                </a:cubicBezTo>
                <a:cubicBezTo>
                  <a:pt x="2567" y="1895"/>
                  <a:pt x="2567" y="1896"/>
                  <a:pt x="2567" y="1897"/>
                </a:cubicBezTo>
                <a:cubicBezTo>
                  <a:pt x="2566" y="1898"/>
                  <a:pt x="2566" y="1899"/>
                  <a:pt x="2566" y="1901"/>
                </a:cubicBezTo>
                <a:cubicBezTo>
                  <a:pt x="2566" y="1902"/>
                  <a:pt x="2565" y="1903"/>
                  <a:pt x="2565" y="1904"/>
                </a:cubicBezTo>
                <a:cubicBezTo>
                  <a:pt x="2565" y="1905"/>
                  <a:pt x="2565" y="1906"/>
                  <a:pt x="2566" y="1906"/>
                </a:cubicBezTo>
                <a:cubicBezTo>
                  <a:pt x="2566" y="1906"/>
                  <a:pt x="2567" y="1905"/>
                  <a:pt x="2567" y="1905"/>
                </a:cubicBezTo>
                <a:cubicBezTo>
                  <a:pt x="2567" y="1904"/>
                  <a:pt x="2568" y="1904"/>
                  <a:pt x="2568" y="1903"/>
                </a:cubicBezTo>
                <a:cubicBezTo>
                  <a:pt x="2569" y="1902"/>
                  <a:pt x="2569" y="1901"/>
                  <a:pt x="2569" y="1900"/>
                </a:cubicBezTo>
                <a:cubicBezTo>
                  <a:pt x="2569" y="1898"/>
                  <a:pt x="2571" y="1897"/>
                  <a:pt x="2571" y="1895"/>
                </a:cubicBezTo>
                <a:cubicBezTo>
                  <a:pt x="2572" y="1895"/>
                  <a:pt x="2572" y="1895"/>
                  <a:pt x="2571" y="1894"/>
                </a:cubicBezTo>
                <a:cubicBezTo>
                  <a:pt x="2571" y="1894"/>
                  <a:pt x="2572" y="1893"/>
                  <a:pt x="2572" y="1893"/>
                </a:cubicBezTo>
                <a:cubicBezTo>
                  <a:pt x="2572" y="1892"/>
                  <a:pt x="2572" y="1892"/>
                  <a:pt x="2573" y="1892"/>
                </a:cubicBezTo>
                <a:cubicBezTo>
                  <a:pt x="2573" y="1891"/>
                  <a:pt x="2574" y="1890"/>
                  <a:pt x="2574" y="1890"/>
                </a:cubicBezTo>
                <a:cubicBezTo>
                  <a:pt x="2575" y="1889"/>
                  <a:pt x="2576" y="1889"/>
                  <a:pt x="2577" y="1888"/>
                </a:cubicBezTo>
                <a:close/>
                <a:moveTo>
                  <a:pt x="23" y="846"/>
                </a:moveTo>
                <a:cubicBezTo>
                  <a:pt x="23" y="846"/>
                  <a:pt x="23" y="847"/>
                  <a:pt x="24" y="846"/>
                </a:cubicBezTo>
                <a:cubicBezTo>
                  <a:pt x="24" y="845"/>
                  <a:pt x="24" y="844"/>
                  <a:pt x="24" y="844"/>
                </a:cubicBezTo>
                <a:cubicBezTo>
                  <a:pt x="24" y="843"/>
                  <a:pt x="24" y="843"/>
                  <a:pt x="23" y="842"/>
                </a:cubicBezTo>
                <a:cubicBezTo>
                  <a:pt x="22" y="842"/>
                  <a:pt x="22" y="842"/>
                  <a:pt x="21" y="842"/>
                </a:cubicBezTo>
                <a:cubicBezTo>
                  <a:pt x="20" y="841"/>
                  <a:pt x="20" y="841"/>
                  <a:pt x="19" y="841"/>
                </a:cubicBezTo>
                <a:cubicBezTo>
                  <a:pt x="18" y="841"/>
                  <a:pt x="18" y="839"/>
                  <a:pt x="17" y="838"/>
                </a:cubicBezTo>
                <a:cubicBezTo>
                  <a:pt x="17" y="838"/>
                  <a:pt x="16" y="837"/>
                  <a:pt x="16" y="837"/>
                </a:cubicBezTo>
                <a:cubicBezTo>
                  <a:pt x="15" y="836"/>
                  <a:pt x="13" y="838"/>
                  <a:pt x="12" y="838"/>
                </a:cubicBezTo>
                <a:cubicBezTo>
                  <a:pt x="12" y="838"/>
                  <a:pt x="12" y="838"/>
                  <a:pt x="11" y="838"/>
                </a:cubicBezTo>
                <a:cubicBezTo>
                  <a:pt x="11" y="838"/>
                  <a:pt x="11" y="839"/>
                  <a:pt x="11" y="839"/>
                </a:cubicBezTo>
                <a:cubicBezTo>
                  <a:pt x="11" y="840"/>
                  <a:pt x="12" y="840"/>
                  <a:pt x="13" y="840"/>
                </a:cubicBezTo>
                <a:cubicBezTo>
                  <a:pt x="14" y="841"/>
                  <a:pt x="13" y="842"/>
                  <a:pt x="14" y="842"/>
                </a:cubicBezTo>
                <a:cubicBezTo>
                  <a:pt x="15" y="842"/>
                  <a:pt x="17" y="841"/>
                  <a:pt x="17" y="842"/>
                </a:cubicBezTo>
                <a:cubicBezTo>
                  <a:pt x="18" y="843"/>
                  <a:pt x="15" y="844"/>
                  <a:pt x="18" y="844"/>
                </a:cubicBezTo>
                <a:cubicBezTo>
                  <a:pt x="18" y="845"/>
                  <a:pt x="17" y="845"/>
                  <a:pt x="16" y="845"/>
                </a:cubicBezTo>
                <a:cubicBezTo>
                  <a:pt x="15" y="845"/>
                  <a:pt x="15" y="846"/>
                  <a:pt x="14" y="846"/>
                </a:cubicBezTo>
                <a:cubicBezTo>
                  <a:pt x="14" y="846"/>
                  <a:pt x="13" y="846"/>
                  <a:pt x="13" y="846"/>
                </a:cubicBezTo>
                <a:cubicBezTo>
                  <a:pt x="12" y="846"/>
                  <a:pt x="12" y="846"/>
                  <a:pt x="11" y="846"/>
                </a:cubicBezTo>
                <a:cubicBezTo>
                  <a:pt x="11" y="846"/>
                  <a:pt x="11" y="847"/>
                  <a:pt x="12" y="848"/>
                </a:cubicBezTo>
                <a:cubicBezTo>
                  <a:pt x="13" y="849"/>
                  <a:pt x="14" y="847"/>
                  <a:pt x="15" y="847"/>
                </a:cubicBezTo>
                <a:cubicBezTo>
                  <a:pt x="16" y="847"/>
                  <a:pt x="16" y="847"/>
                  <a:pt x="17" y="847"/>
                </a:cubicBezTo>
                <a:cubicBezTo>
                  <a:pt x="18" y="846"/>
                  <a:pt x="18" y="846"/>
                  <a:pt x="19" y="846"/>
                </a:cubicBezTo>
                <a:cubicBezTo>
                  <a:pt x="20" y="846"/>
                  <a:pt x="20" y="846"/>
                  <a:pt x="21" y="847"/>
                </a:cubicBezTo>
                <a:cubicBezTo>
                  <a:pt x="21" y="847"/>
                  <a:pt x="22" y="847"/>
                  <a:pt x="22" y="847"/>
                </a:cubicBezTo>
                <a:cubicBezTo>
                  <a:pt x="22" y="846"/>
                  <a:pt x="21" y="845"/>
                  <a:pt x="23" y="846"/>
                </a:cubicBezTo>
                <a:close/>
                <a:moveTo>
                  <a:pt x="1184" y="376"/>
                </a:moveTo>
                <a:cubicBezTo>
                  <a:pt x="1183" y="374"/>
                  <a:pt x="1182" y="376"/>
                  <a:pt x="1180" y="376"/>
                </a:cubicBezTo>
                <a:cubicBezTo>
                  <a:pt x="1180" y="375"/>
                  <a:pt x="1180" y="374"/>
                  <a:pt x="1180" y="374"/>
                </a:cubicBezTo>
                <a:cubicBezTo>
                  <a:pt x="1179" y="373"/>
                  <a:pt x="1179" y="373"/>
                  <a:pt x="1178" y="372"/>
                </a:cubicBezTo>
                <a:cubicBezTo>
                  <a:pt x="1178" y="372"/>
                  <a:pt x="1178" y="371"/>
                  <a:pt x="1177" y="371"/>
                </a:cubicBezTo>
                <a:cubicBezTo>
                  <a:pt x="1176" y="370"/>
                  <a:pt x="1177" y="372"/>
                  <a:pt x="1177" y="372"/>
                </a:cubicBezTo>
                <a:cubicBezTo>
                  <a:pt x="1177" y="372"/>
                  <a:pt x="1178" y="372"/>
                  <a:pt x="1177" y="373"/>
                </a:cubicBezTo>
                <a:cubicBezTo>
                  <a:pt x="1177" y="373"/>
                  <a:pt x="1176" y="373"/>
                  <a:pt x="1176" y="373"/>
                </a:cubicBezTo>
                <a:cubicBezTo>
                  <a:pt x="1175" y="373"/>
                  <a:pt x="1176" y="372"/>
                  <a:pt x="1176" y="371"/>
                </a:cubicBezTo>
                <a:cubicBezTo>
                  <a:pt x="1176" y="370"/>
                  <a:pt x="1172" y="370"/>
                  <a:pt x="1171" y="370"/>
                </a:cubicBezTo>
                <a:cubicBezTo>
                  <a:pt x="1170" y="370"/>
                  <a:pt x="1169" y="370"/>
                  <a:pt x="1168" y="371"/>
                </a:cubicBezTo>
                <a:cubicBezTo>
                  <a:pt x="1168" y="371"/>
                  <a:pt x="1168" y="372"/>
                  <a:pt x="1167" y="372"/>
                </a:cubicBezTo>
                <a:cubicBezTo>
                  <a:pt x="1166" y="372"/>
                  <a:pt x="1164" y="371"/>
                  <a:pt x="1165" y="372"/>
                </a:cubicBezTo>
                <a:cubicBezTo>
                  <a:pt x="1165" y="373"/>
                  <a:pt x="1166" y="374"/>
                  <a:pt x="1167" y="374"/>
                </a:cubicBezTo>
                <a:cubicBezTo>
                  <a:pt x="1168" y="375"/>
                  <a:pt x="1169" y="376"/>
                  <a:pt x="1170" y="377"/>
                </a:cubicBezTo>
                <a:cubicBezTo>
                  <a:pt x="1171" y="379"/>
                  <a:pt x="1173" y="379"/>
                  <a:pt x="1174" y="380"/>
                </a:cubicBezTo>
                <a:cubicBezTo>
                  <a:pt x="1175" y="381"/>
                  <a:pt x="1175" y="383"/>
                  <a:pt x="1177" y="383"/>
                </a:cubicBezTo>
                <a:cubicBezTo>
                  <a:pt x="1178" y="383"/>
                  <a:pt x="1179" y="383"/>
                  <a:pt x="1179" y="384"/>
                </a:cubicBezTo>
                <a:cubicBezTo>
                  <a:pt x="1180" y="385"/>
                  <a:pt x="1180" y="386"/>
                  <a:pt x="1181" y="386"/>
                </a:cubicBezTo>
                <a:cubicBezTo>
                  <a:pt x="1183" y="387"/>
                  <a:pt x="1181" y="384"/>
                  <a:pt x="1181" y="383"/>
                </a:cubicBezTo>
                <a:cubicBezTo>
                  <a:pt x="1181" y="382"/>
                  <a:pt x="1181" y="382"/>
                  <a:pt x="1182" y="381"/>
                </a:cubicBezTo>
                <a:cubicBezTo>
                  <a:pt x="1183" y="381"/>
                  <a:pt x="1183" y="381"/>
                  <a:pt x="1184" y="380"/>
                </a:cubicBezTo>
                <a:cubicBezTo>
                  <a:pt x="1184" y="380"/>
                  <a:pt x="1183" y="379"/>
                  <a:pt x="1184" y="378"/>
                </a:cubicBezTo>
                <a:cubicBezTo>
                  <a:pt x="1184" y="378"/>
                  <a:pt x="1184" y="377"/>
                  <a:pt x="1184" y="376"/>
                </a:cubicBezTo>
                <a:close/>
                <a:moveTo>
                  <a:pt x="616" y="126"/>
                </a:moveTo>
                <a:cubicBezTo>
                  <a:pt x="617" y="125"/>
                  <a:pt x="618" y="125"/>
                  <a:pt x="619" y="124"/>
                </a:cubicBezTo>
                <a:cubicBezTo>
                  <a:pt x="620" y="123"/>
                  <a:pt x="622" y="122"/>
                  <a:pt x="623" y="122"/>
                </a:cubicBezTo>
                <a:cubicBezTo>
                  <a:pt x="624" y="122"/>
                  <a:pt x="627" y="122"/>
                  <a:pt x="626" y="121"/>
                </a:cubicBezTo>
                <a:cubicBezTo>
                  <a:pt x="625" y="120"/>
                  <a:pt x="624" y="120"/>
                  <a:pt x="624" y="120"/>
                </a:cubicBezTo>
                <a:cubicBezTo>
                  <a:pt x="623" y="120"/>
                  <a:pt x="623" y="119"/>
                  <a:pt x="622" y="119"/>
                </a:cubicBezTo>
                <a:cubicBezTo>
                  <a:pt x="621" y="119"/>
                  <a:pt x="619" y="118"/>
                  <a:pt x="618" y="118"/>
                </a:cubicBezTo>
                <a:cubicBezTo>
                  <a:pt x="617" y="117"/>
                  <a:pt x="616" y="116"/>
                  <a:pt x="615" y="116"/>
                </a:cubicBezTo>
                <a:cubicBezTo>
                  <a:pt x="614" y="115"/>
                  <a:pt x="612" y="116"/>
                  <a:pt x="611" y="116"/>
                </a:cubicBezTo>
                <a:cubicBezTo>
                  <a:pt x="609" y="116"/>
                  <a:pt x="608" y="117"/>
                  <a:pt x="607" y="117"/>
                </a:cubicBezTo>
                <a:cubicBezTo>
                  <a:pt x="605" y="117"/>
                  <a:pt x="604" y="117"/>
                  <a:pt x="602" y="117"/>
                </a:cubicBezTo>
                <a:cubicBezTo>
                  <a:pt x="601" y="117"/>
                  <a:pt x="600" y="115"/>
                  <a:pt x="599" y="115"/>
                </a:cubicBezTo>
                <a:cubicBezTo>
                  <a:pt x="598" y="114"/>
                  <a:pt x="597" y="114"/>
                  <a:pt x="596" y="113"/>
                </a:cubicBezTo>
                <a:cubicBezTo>
                  <a:pt x="595" y="113"/>
                  <a:pt x="593" y="113"/>
                  <a:pt x="593" y="112"/>
                </a:cubicBezTo>
                <a:cubicBezTo>
                  <a:pt x="593" y="112"/>
                  <a:pt x="594" y="111"/>
                  <a:pt x="594" y="110"/>
                </a:cubicBezTo>
                <a:cubicBezTo>
                  <a:pt x="594" y="110"/>
                  <a:pt x="594" y="110"/>
                  <a:pt x="594" y="109"/>
                </a:cubicBezTo>
                <a:cubicBezTo>
                  <a:pt x="595" y="107"/>
                  <a:pt x="598" y="107"/>
                  <a:pt x="597" y="104"/>
                </a:cubicBezTo>
                <a:cubicBezTo>
                  <a:pt x="597" y="103"/>
                  <a:pt x="595" y="102"/>
                  <a:pt x="594" y="102"/>
                </a:cubicBezTo>
                <a:cubicBezTo>
                  <a:pt x="592" y="102"/>
                  <a:pt x="591" y="101"/>
                  <a:pt x="589" y="101"/>
                </a:cubicBezTo>
                <a:cubicBezTo>
                  <a:pt x="588" y="101"/>
                  <a:pt x="586" y="101"/>
                  <a:pt x="585" y="101"/>
                </a:cubicBezTo>
                <a:cubicBezTo>
                  <a:pt x="583" y="100"/>
                  <a:pt x="580" y="101"/>
                  <a:pt x="578" y="102"/>
                </a:cubicBezTo>
                <a:cubicBezTo>
                  <a:pt x="578" y="102"/>
                  <a:pt x="577" y="103"/>
                  <a:pt x="577" y="103"/>
                </a:cubicBezTo>
                <a:cubicBezTo>
                  <a:pt x="576" y="104"/>
                  <a:pt x="575" y="103"/>
                  <a:pt x="574" y="102"/>
                </a:cubicBezTo>
                <a:cubicBezTo>
                  <a:pt x="573" y="102"/>
                  <a:pt x="572" y="102"/>
                  <a:pt x="572" y="102"/>
                </a:cubicBezTo>
                <a:cubicBezTo>
                  <a:pt x="570" y="102"/>
                  <a:pt x="569" y="102"/>
                  <a:pt x="567" y="102"/>
                </a:cubicBezTo>
                <a:cubicBezTo>
                  <a:pt x="566" y="102"/>
                  <a:pt x="566" y="103"/>
                  <a:pt x="565" y="103"/>
                </a:cubicBezTo>
                <a:cubicBezTo>
                  <a:pt x="564" y="103"/>
                  <a:pt x="563" y="103"/>
                  <a:pt x="563" y="103"/>
                </a:cubicBezTo>
                <a:cubicBezTo>
                  <a:pt x="561" y="102"/>
                  <a:pt x="560" y="103"/>
                  <a:pt x="558" y="103"/>
                </a:cubicBezTo>
                <a:cubicBezTo>
                  <a:pt x="557" y="104"/>
                  <a:pt x="556" y="104"/>
                  <a:pt x="554" y="104"/>
                </a:cubicBezTo>
                <a:cubicBezTo>
                  <a:pt x="553" y="104"/>
                  <a:pt x="551" y="105"/>
                  <a:pt x="550" y="105"/>
                </a:cubicBezTo>
                <a:cubicBezTo>
                  <a:pt x="549" y="105"/>
                  <a:pt x="546" y="105"/>
                  <a:pt x="547" y="107"/>
                </a:cubicBezTo>
                <a:cubicBezTo>
                  <a:pt x="547" y="109"/>
                  <a:pt x="549" y="109"/>
                  <a:pt x="550" y="109"/>
                </a:cubicBezTo>
                <a:cubicBezTo>
                  <a:pt x="551" y="109"/>
                  <a:pt x="551" y="110"/>
                  <a:pt x="552" y="110"/>
                </a:cubicBezTo>
                <a:cubicBezTo>
                  <a:pt x="553" y="111"/>
                  <a:pt x="555" y="111"/>
                  <a:pt x="556" y="113"/>
                </a:cubicBezTo>
                <a:cubicBezTo>
                  <a:pt x="557" y="113"/>
                  <a:pt x="557" y="113"/>
                  <a:pt x="559" y="113"/>
                </a:cubicBezTo>
                <a:cubicBezTo>
                  <a:pt x="559" y="113"/>
                  <a:pt x="560" y="113"/>
                  <a:pt x="561" y="114"/>
                </a:cubicBezTo>
                <a:cubicBezTo>
                  <a:pt x="561" y="114"/>
                  <a:pt x="560" y="115"/>
                  <a:pt x="560" y="115"/>
                </a:cubicBezTo>
                <a:cubicBezTo>
                  <a:pt x="560" y="116"/>
                  <a:pt x="560" y="116"/>
                  <a:pt x="559" y="117"/>
                </a:cubicBezTo>
                <a:cubicBezTo>
                  <a:pt x="559" y="118"/>
                  <a:pt x="558" y="118"/>
                  <a:pt x="558" y="118"/>
                </a:cubicBezTo>
                <a:cubicBezTo>
                  <a:pt x="557" y="119"/>
                  <a:pt x="556" y="120"/>
                  <a:pt x="555" y="122"/>
                </a:cubicBezTo>
                <a:cubicBezTo>
                  <a:pt x="554" y="123"/>
                  <a:pt x="554" y="124"/>
                  <a:pt x="554" y="125"/>
                </a:cubicBezTo>
                <a:cubicBezTo>
                  <a:pt x="554" y="126"/>
                  <a:pt x="554" y="127"/>
                  <a:pt x="552" y="128"/>
                </a:cubicBezTo>
                <a:cubicBezTo>
                  <a:pt x="552" y="128"/>
                  <a:pt x="551" y="128"/>
                  <a:pt x="550" y="128"/>
                </a:cubicBezTo>
                <a:cubicBezTo>
                  <a:pt x="549" y="129"/>
                  <a:pt x="547" y="128"/>
                  <a:pt x="547" y="130"/>
                </a:cubicBezTo>
                <a:cubicBezTo>
                  <a:pt x="546" y="131"/>
                  <a:pt x="547" y="131"/>
                  <a:pt x="546" y="132"/>
                </a:cubicBezTo>
                <a:cubicBezTo>
                  <a:pt x="546" y="132"/>
                  <a:pt x="545" y="133"/>
                  <a:pt x="546" y="133"/>
                </a:cubicBezTo>
                <a:cubicBezTo>
                  <a:pt x="546" y="134"/>
                  <a:pt x="549" y="133"/>
                  <a:pt x="549" y="133"/>
                </a:cubicBezTo>
                <a:cubicBezTo>
                  <a:pt x="551" y="133"/>
                  <a:pt x="552" y="133"/>
                  <a:pt x="554" y="133"/>
                </a:cubicBezTo>
                <a:cubicBezTo>
                  <a:pt x="555" y="132"/>
                  <a:pt x="557" y="132"/>
                  <a:pt x="558" y="132"/>
                </a:cubicBezTo>
                <a:cubicBezTo>
                  <a:pt x="560" y="132"/>
                  <a:pt x="561" y="132"/>
                  <a:pt x="563" y="132"/>
                </a:cubicBezTo>
                <a:cubicBezTo>
                  <a:pt x="564" y="132"/>
                  <a:pt x="566" y="132"/>
                  <a:pt x="567" y="132"/>
                </a:cubicBezTo>
                <a:cubicBezTo>
                  <a:pt x="569" y="132"/>
                  <a:pt x="570" y="132"/>
                  <a:pt x="571" y="131"/>
                </a:cubicBezTo>
                <a:cubicBezTo>
                  <a:pt x="573" y="131"/>
                  <a:pt x="574" y="130"/>
                  <a:pt x="576" y="131"/>
                </a:cubicBezTo>
                <a:cubicBezTo>
                  <a:pt x="577" y="131"/>
                  <a:pt x="579" y="131"/>
                  <a:pt x="580" y="131"/>
                </a:cubicBezTo>
                <a:cubicBezTo>
                  <a:pt x="581" y="131"/>
                  <a:pt x="584" y="130"/>
                  <a:pt x="582" y="132"/>
                </a:cubicBezTo>
                <a:cubicBezTo>
                  <a:pt x="582" y="132"/>
                  <a:pt x="582" y="132"/>
                  <a:pt x="582" y="132"/>
                </a:cubicBezTo>
                <a:cubicBezTo>
                  <a:pt x="581" y="132"/>
                  <a:pt x="581" y="133"/>
                  <a:pt x="581" y="133"/>
                </a:cubicBezTo>
                <a:cubicBezTo>
                  <a:pt x="581" y="134"/>
                  <a:pt x="580" y="134"/>
                  <a:pt x="579" y="134"/>
                </a:cubicBezTo>
                <a:cubicBezTo>
                  <a:pt x="579" y="134"/>
                  <a:pt x="578" y="134"/>
                  <a:pt x="577" y="135"/>
                </a:cubicBezTo>
                <a:cubicBezTo>
                  <a:pt x="577" y="136"/>
                  <a:pt x="577" y="136"/>
                  <a:pt x="578" y="137"/>
                </a:cubicBezTo>
                <a:cubicBezTo>
                  <a:pt x="578" y="137"/>
                  <a:pt x="579" y="137"/>
                  <a:pt x="579" y="138"/>
                </a:cubicBezTo>
                <a:cubicBezTo>
                  <a:pt x="580" y="138"/>
                  <a:pt x="580" y="139"/>
                  <a:pt x="580" y="139"/>
                </a:cubicBezTo>
                <a:cubicBezTo>
                  <a:pt x="581" y="140"/>
                  <a:pt x="581" y="140"/>
                  <a:pt x="582" y="141"/>
                </a:cubicBezTo>
                <a:cubicBezTo>
                  <a:pt x="583" y="141"/>
                  <a:pt x="583" y="141"/>
                  <a:pt x="583" y="142"/>
                </a:cubicBezTo>
                <a:cubicBezTo>
                  <a:pt x="585" y="144"/>
                  <a:pt x="586" y="141"/>
                  <a:pt x="586" y="140"/>
                </a:cubicBezTo>
                <a:cubicBezTo>
                  <a:pt x="586" y="140"/>
                  <a:pt x="587" y="140"/>
                  <a:pt x="587" y="139"/>
                </a:cubicBezTo>
                <a:cubicBezTo>
                  <a:pt x="588" y="139"/>
                  <a:pt x="588" y="139"/>
                  <a:pt x="589" y="138"/>
                </a:cubicBezTo>
                <a:cubicBezTo>
                  <a:pt x="592" y="137"/>
                  <a:pt x="595" y="139"/>
                  <a:pt x="598" y="137"/>
                </a:cubicBezTo>
                <a:cubicBezTo>
                  <a:pt x="599" y="136"/>
                  <a:pt x="600" y="135"/>
                  <a:pt x="601" y="135"/>
                </a:cubicBezTo>
                <a:cubicBezTo>
                  <a:pt x="603" y="134"/>
                  <a:pt x="604" y="135"/>
                  <a:pt x="606" y="134"/>
                </a:cubicBezTo>
                <a:cubicBezTo>
                  <a:pt x="607" y="133"/>
                  <a:pt x="607" y="131"/>
                  <a:pt x="608" y="130"/>
                </a:cubicBezTo>
                <a:cubicBezTo>
                  <a:pt x="609" y="129"/>
                  <a:pt x="610" y="128"/>
                  <a:pt x="612" y="128"/>
                </a:cubicBezTo>
                <a:cubicBezTo>
                  <a:pt x="613" y="127"/>
                  <a:pt x="614" y="127"/>
                  <a:pt x="616" y="126"/>
                </a:cubicBezTo>
                <a:close/>
                <a:moveTo>
                  <a:pt x="488" y="19"/>
                </a:moveTo>
                <a:cubicBezTo>
                  <a:pt x="489" y="19"/>
                  <a:pt x="491" y="19"/>
                  <a:pt x="492" y="19"/>
                </a:cubicBezTo>
                <a:cubicBezTo>
                  <a:pt x="493" y="20"/>
                  <a:pt x="495" y="20"/>
                  <a:pt x="496" y="20"/>
                </a:cubicBezTo>
                <a:cubicBezTo>
                  <a:pt x="498" y="20"/>
                  <a:pt x="500" y="20"/>
                  <a:pt x="501" y="21"/>
                </a:cubicBezTo>
                <a:cubicBezTo>
                  <a:pt x="502" y="21"/>
                  <a:pt x="503" y="21"/>
                  <a:pt x="504" y="21"/>
                </a:cubicBezTo>
                <a:cubicBezTo>
                  <a:pt x="504" y="21"/>
                  <a:pt x="505" y="21"/>
                  <a:pt x="506" y="22"/>
                </a:cubicBezTo>
                <a:cubicBezTo>
                  <a:pt x="506" y="22"/>
                  <a:pt x="507" y="21"/>
                  <a:pt x="507" y="22"/>
                </a:cubicBezTo>
                <a:cubicBezTo>
                  <a:pt x="507" y="23"/>
                  <a:pt x="506" y="22"/>
                  <a:pt x="506" y="23"/>
                </a:cubicBezTo>
                <a:cubicBezTo>
                  <a:pt x="505" y="23"/>
                  <a:pt x="506" y="24"/>
                  <a:pt x="505" y="25"/>
                </a:cubicBezTo>
                <a:cubicBezTo>
                  <a:pt x="504" y="25"/>
                  <a:pt x="504" y="24"/>
                  <a:pt x="503" y="23"/>
                </a:cubicBezTo>
                <a:cubicBezTo>
                  <a:pt x="501" y="23"/>
                  <a:pt x="503" y="24"/>
                  <a:pt x="503" y="25"/>
                </a:cubicBezTo>
                <a:cubicBezTo>
                  <a:pt x="503" y="26"/>
                  <a:pt x="502" y="26"/>
                  <a:pt x="502" y="26"/>
                </a:cubicBezTo>
                <a:cubicBezTo>
                  <a:pt x="501" y="25"/>
                  <a:pt x="500" y="25"/>
                  <a:pt x="500" y="26"/>
                </a:cubicBezTo>
                <a:cubicBezTo>
                  <a:pt x="500" y="27"/>
                  <a:pt x="500" y="27"/>
                  <a:pt x="501" y="28"/>
                </a:cubicBezTo>
                <a:cubicBezTo>
                  <a:pt x="501" y="29"/>
                  <a:pt x="501" y="30"/>
                  <a:pt x="501" y="30"/>
                </a:cubicBezTo>
                <a:cubicBezTo>
                  <a:pt x="501" y="31"/>
                  <a:pt x="502" y="31"/>
                  <a:pt x="502" y="32"/>
                </a:cubicBezTo>
                <a:cubicBezTo>
                  <a:pt x="504" y="33"/>
                  <a:pt x="503" y="35"/>
                  <a:pt x="505" y="36"/>
                </a:cubicBezTo>
                <a:cubicBezTo>
                  <a:pt x="506" y="36"/>
                  <a:pt x="506" y="36"/>
                  <a:pt x="507" y="36"/>
                </a:cubicBezTo>
                <a:cubicBezTo>
                  <a:pt x="508" y="37"/>
                  <a:pt x="510" y="37"/>
                  <a:pt x="511" y="37"/>
                </a:cubicBezTo>
                <a:cubicBezTo>
                  <a:pt x="513" y="37"/>
                  <a:pt x="515" y="36"/>
                  <a:pt x="517" y="36"/>
                </a:cubicBezTo>
                <a:cubicBezTo>
                  <a:pt x="519" y="36"/>
                  <a:pt x="520" y="36"/>
                  <a:pt x="522" y="36"/>
                </a:cubicBezTo>
                <a:cubicBezTo>
                  <a:pt x="524" y="36"/>
                  <a:pt x="525" y="35"/>
                  <a:pt x="527" y="35"/>
                </a:cubicBezTo>
                <a:cubicBezTo>
                  <a:pt x="528" y="35"/>
                  <a:pt x="530" y="35"/>
                  <a:pt x="531" y="35"/>
                </a:cubicBezTo>
                <a:cubicBezTo>
                  <a:pt x="532" y="35"/>
                  <a:pt x="533" y="34"/>
                  <a:pt x="534" y="34"/>
                </a:cubicBezTo>
                <a:cubicBezTo>
                  <a:pt x="534" y="34"/>
                  <a:pt x="534" y="33"/>
                  <a:pt x="535" y="33"/>
                </a:cubicBezTo>
                <a:cubicBezTo>
                  <a:pt x="536" y="33"/>
                  <a:pt x="538" y="33"/>
                  <a:pt x="539" y="33"/>
                </a:cubicBezTo>
                <a:cubicBezTo>
                  <a:pt x="542" y="32"/>
                  <a:pt x="545" y="32"/>
                  <a:pt x="549" y="32"/>
                </a:cubicBezTo>
                <a:cubicBezTo>
                  <a:pt x="550" y="32"/>
                  <a:pt x="552" y="32"/>
                  <a:pt x="554" y="33"/>
                </a:cubicBezTo>
                <a:cubicBezTo>
                  <a:pt x="555" y="33"/>
                  <a:pt x="555" y="33"/>
                  <a:pt x="556" y="33"/>
                </a:cubicBezTo>
                <a:cubicBezTo>
                  <a:pt x="557" y="33"/>
                  <a:pt x="558" y="32"/>
                  <a:pt x="559" y="32"/>
                </a:cubicBezTo>
                <a:cubicBezTo>
                  <a:pt x="561" y="32"/>
                  <a:pt x="563" y="32"/>
                  <a:pt x="565" y="32"/>
                </a:cubicBezTo>
                <a:cubicBezTo>
                  <a:pt x="566" y="33"/>
                  <a:pt x="567" y="33"/>
                  <a:pt x="569" y="33"/>
                </a:cubicBezTo>
                <a:cubicBezTo>
                  <a:pt x="569" y="34"/>
                  <a:pt x="573" y="33"/>
                  <a:pt x="573" y="34"/>
                </a:cubicBezTo>
                <a:cubicBezTo>
                  <a:pt x="572" y="35"/>
                  <a:pt x="569" y="34"/>
                  <a:pt x="568" y="34"/>
                </a:cubicBezTo>
                <a:cubicBezTo>
                  <a:pt x="568" y="35"/>
                  <a:pt x="567" y="35"/>
                  <a:pt x="566" y="36"/>
                </a:cubicBezTo>
                <a:cubicBezTo>
                  <a:pt x="565" y="36"/>
                  <a:pt x="565" y="36"/>
                  <a:pt x="565" y="37"/>
                </a:cubicBezTo>
                <a:cubicBezTo>
                  <a:pt x="563" y="38"/>
                  <a:pt x="562" y="37"/>
                  <a:pt x="561" y="37"/>
                </a:cubicBezTo>
                <a:cubicBezTo>
                  <a:pt x="560" y="37"/>
                  <a:pt x="559" y="37"/>
                  <a:pt x="558" y="37"/>
                </a:cubicBezTo>
                <a:cubicBezTo>
                  <a:pt x="557" y="37"/>
                  <a:pt x="557" y="37"/>
                  <a:pt x="556" y="37"/>
                </a:cubicBezTo>
                <a:cubicBezTo>
                  <a:pt x="554" y="37"/>
                  <a:pt x="553" y="37"/>
                  <a:pt x="551" y="37"/>
                </a:cubicBezTo>
                <a:cubicBezTo>
                  <a:pt x="550" y="37"/>
                  <a:pt x="548" y="37"/>
                  <a:pt x="547" y="37"/>
                </a:cubicBezTo>
                <a:cubicBezTo>
                  <a:pt x="546" y="37"/>
                  <a:pt x="546" y="37"/>
                  <a:pt x="545" y="37"/>
                </a:cubicBezTo>
                <a:cubicBezTo>
                  <a:pt x="544" y="38"/>
                  <a:pt x="545" y="38"/>
                  <a:pt x="545" y="39"/>
                </a:cubicBezTo>
                <a:cubicBezTo>
                  <a:pt x="546" y="39"/>
                  <a:pt x="548" y="40"/>
                  <a:pt x="548" y="41"/>
                </a:cubicBezTo>
                <a:cubicBezTo>
                  <a:pt x="549" y="41"/>
                  <a:pt x="548" y="41"/>
                  <a:pt x="549" y="42"/>
                </a:cubicBezTo>
                <a:cubicBezTo>
                  <a:pt x="549" y="42"/>
                  <a:pt x="549" y="42"/>
                  <a:pt x="549" y="42"/>
                </a:cubicBezTo>
                <a:cubicBezTo>
                  <a:pt x="550" y="42"/>
                  <a:pt x="551" y="42"/>
                  <a:pt x="551" y="43"/>
                </a:cubicBezTo>
                <a:cubicBezTo>
                  <a:pt x="551" y="45"/>
                  <a:pt x="549" y="43"/>
                  <a:pt x="548" y="43"/>
                </a:cubicBezTo>
                <a:cubicBezTo>
                  <a:pt x="546" y="43"/>
                  <a:pt x="545" y="43"/>
                  <a:pt x="543" y="43"/>
                </a:cubicBezTo>
                <a:cubicBezTo>
                  <a:pt x="542" y="43"/>
                  <a:pt x="541" y="42"/>
                  <a:pt x="540" y="42"/>
                </a:cubicBezTo>
                <a:cubicBezTo>
                  <a:pt x="538" y="41"/>
                  <a:pt x="536" y="41"/>
                  <a:pt x="535" y="41"/>
                </a:cubicBezTo>
                <a:cubicBezTo>
                  <a:pt x="534" y="40"/>
                  <a:pt x="534" y="40"/>
                  <a:pt x="533" y="40"/>
                </a:cubicBezTo>
                <a:cubicBezTo>
                  <a:pt x="532" y="40"/>
                  <a:pt x="531" y="40"/>
                  <a:pt x="531" y="40"/>
                </a:cubicBezTo>
                <a:cubicBezTo>
                  <a:pt x="530" y="40"/>
                  <a:pt x="529" y="39"/>
                  <a:pt x="529" y="39"/>
                </a:cubicBezTo>
                <a:cubicBezTo>
                  <a:pt x="529" y="40"/>
                  <a:pt x="530" y="41"/>
                  <a:pt x="530" y="41"/>
                </a:cubicBezTo>
                <a:cubicBezTo>
                  <a:pt x="531" y="44"/>
                  <a:pt x="533" y="46"/>
                  <a:pt x="535" y="47"/>
                </a:cubicBezTo>
                <a:cubicBezTo>
                  <a:pt x="536" y="48"/>
                  <a:pt x="538" y="48"/>
                  <a:pt x="539" y="49"/>
                </a:cubicBezTo>
                <a:cubicBezTo>
                  <a:pt x="540" y="49"/>
                  <a:pt x="540" y="50"/>
                  <a:pt x="541" y="50"/>
                </a:cubicBezTo>
                <a:cubicBezTo>
                  <a:pt x="541" y="51"/>
                  <a:pt x="542" y="51"/>
                  <a:pt x="543" y="51"/>
                </a:cubicBezTo>
                <a:cubicBezTo>
                  <a:pt x="544" y="51"/>
                  <a:pt x="546" y="52"/>
                  <a:pt x="547" y="52"/>
                </a:cubicBezTo>
                <a:cubicBezTo>
                  <a:pt x="549" y="52"/>
                  <a:pt x="550" y="51"/>
                  <a:pt x="552" y="51"/>
                </a:cubicBezTo>
                <a:cubicBezTo>
                  <a:pt x="553" y="51"/>
                  <a:pt x="555" y="50"/>
                  <a:pt x="556" y="50"/>
                </a:cubicBezTo>
                <a:cubicBezTo>
                  <a:pt x="557" y="50"/>
                  <a:pt x="558" y="51"/>
                  <a:pt x="558" y="51"/>
                </a:cubicBezTo>
                <a:cubicBezTo>
                  <a:pt x="559" y="51"/>
                  <a:pt x="559" y="51"/>
                  <a:pt x="560" y="51"/>
                </a:cubicBezTo>
                <a:cubicBezTo>
                  <a:pt x="561" y="51"/>
                  <a:pt x="561" y="52"/>
                  <a:pt x="562" y="52"/>
                </a:cubicBezTo>
                <a:cubicBezTo>
                  <a:pt x="562" y="53"/>
                  <a:pt x="563" y="52"/>
                  <a:pt x="564" y="52"/>
                </a:cubicBezTo>
                <a:cubicBezTo>
                  <a:pt x="564" y="52"/>
                  <a:pt x="565" y="52"/>
                  <a:pt x="566" y="51"/>
                </a:cubicBezTo>
                <a:cubicBezTo>
                  <a:pt x="569" y="50"/>
                  <a:pt x="574" y="50"/>
                  <a:pt x="578" y="51"/>
                </a:cubicBezTo>
                <a:cubicBezTo>
                  <a:pt x="580" y="51"/>
                  <a:pt x="581" y="51"/>
                  <a:pt x="583" y="51"/>
                </a:cubicBezTo>
                <a:cubicBezTo>
                  <a:pt x="584" y="51"/>
                  <a:pt x="585" y="52"/>
                  <a:pt x="586" y="52"/>
                </a:cubicBezTo>
                <a:cubicBezTo>
                  <a:pt x="588" y="52"/>
                  <a:pt x="589" y="53"/>
                  <a:pt x="591" y="53"/>
                </a:cubicBezTo>
                <a:cubicBezTo>
                  <a:pt x="592" y="54"/>
                  <a:pt x="593" y="55"/>
                  <a:pt x="594" y="56"/>
                </a:cubicBezTo>
                <a:cubicBezTo>
                  <a:pt x="596" y="57"/>
                  <a:pt x="599" y="58"/>
                  <a:pt x="601" y="59"/>
                </a:cubicBezTo>
                <a:cubicBezTo>
                  <a:pt x="604" y="60"/>
                  <a:pt x="607" y="61"/>
                  <a:pt x="610" y="60"/>
                </a:cubicBezTo>
                <a:cubicBezTo>
                  <a:pt x="611" y="59"/>
                  <a:pt x="612" y="58"/>
                  <a:pt x="613" y="56"/>
                </a:cubicBezTo>
                <a:cubicBezTo>
                  <a:pt x="614" y="56"/>
                  <a:pt x="614" y="55"/>
                  <a:pt x="615" y="55"/>
                </a:cubicBezTo>
                <a:cubicBezTo>
                  <a:pt x="616" y="54"/>
                  <a:pt x="616" y="54"/>
                  <a:pt x="617" y="54"/>
                </a:cubicBezTo>
                <a:cubicBezTo>
                  <a:pt x="618" y="54"/>
                  <a:pt x="619" y="53"/>
                  <a:pt x="621" y="54"/>
                </a:cubicBezTo>
                <a:cubicBezTo>
                  <a:pt x="622" y="54"/>
                  <a:pt x="624" y="54"/>
                  <a:pt x="625" y="54"/>
                </a:cubicBezTo>
                <a:cubicBezTo>
                  <a:pt x="628" y="54"/>
                  <a:pt x="631" y="54"/>
                  <a:pt x="634" y="53"/>
                </a:cubicBezTo>
                <a:cubicBezTo>
                  <a:pt x="635" y="52"/>
                  <a:pt x="637" y="51"/>
                  <a:pt x="639" y="51"/>
                </a:cubicBezTo>
                <a:cubicBezTo>
                  <a:pt x="639" y="51"/>
                  <a:pt x="640" y="51"/>
                  <a:pt x="641" y="51"/>
                </a:cubicBezTo>
                <a:cubicBezTo>
                  <a:pt x="642" y="50"/>
                  <a:pt x="643" y="50"/>
                  <a:pt x="644" y="49"/>
                </a:cubicBezTo>
                <a:cubicBezTo>
                  <a:pt x="644" y="49"/>
                  <a:pt x="644" y="48"/>
                  <a:pt x="644" y="47"/>
                </a:cubicBezTo>
                <a:cubicBezTo>
                  <a:pt x="645" y="46"/>
                  <a:pt x="646" y="47"/>
                  <a:pt x="646" y="46"/>
                </a:cubicBezTo>
                <a:cubicBezTo>
                  <a:pt x="649" y="46"/>
                  <a:pt x="646" y="45"/>
                  <a:pt x="646" y="44"/>
                </a:cubicBezTo>
                <a:cubicBezTo>
                  <a:pt x="645" y="43"/>
                  <a:pt x="644" y="41"/>
                  <a:pt x="645" y="40"/>
                </a:cubicBezTo>
                <a:cubicBezTo>
                  <a:pt x="646" y="39"/>
                  <a:pt x="648" y="39"/>
                  <a:pt x="649" y="39"/>
                </a:cubicBezTo>
                <a:cubicBezTo>
                  <a:pt x="651" y="39"/>
                  <a:pt x="652" y="39"/>
                  <a:pt x="654" y="38"/>
                </a:cubicBezTo>
                <a:cubicBezTo>
                  <a:pt x="655" y="37"/>
                  <a:pt x="656" y="36"/>
                  <a:pt x="658" y="35"/>
                </a:cubicBezTo>
                <a:cubicBezTo>
                  <a:pt x="659" y="35"/>
                  <a:pt x="659" y="35"/>
                  <a:pt x="660" y="34"/>
                </a:cubicBezTo>
                <a:cubicBezTo>
                  <a:pt x="661" y="34"/>
                  <a:pt x="662" y="33"/>
                  <a:pt x="662" y="33"/>
                </a:cubicBezTo>
                <a:cubicBezTo>
                  <a:pt x="663" y="32"/>
                  <a:pt x="664" y="32"/>
                  <a:pt x="665" y="32"/>
                </a:cubicBezTo>
                <a:cubicBezTo>
                  <a:pt x="665" y="31"/>
                  <a:pt x="666" y="31"/>
                  <a:pt x="667" y="31"/>
                </a:cubicBezTo>
                <a:cubicBezTo>
                  <a:pt x="667" y="31"/>
                  <a:pt x="668" y="32"/>
                  <a:pt x="669" y="31"/>
                </a:cubicBezTo>
                <a:cubicBezTo>
                  <a:pt x="670" y="31"/>
                  <a:pt x="669" y="31"/>
                  <a:pt x="670" y="30"/>
                </a:cubicBezTo>
                <a:cubicBezTo>
                  <a:pt x="670" y="29"/>
                  <a:pt x="672" y="29"/>
                  <a:pt x="672" y="28"/>
                </a:cubicBezTo>
                <a:cubicBezTo>
                  <a:pt x="672" y="27"/>
                  <a:pt x="671" y="27"/>
                  <a:pt x="671" y="27"/>
                </a:cubicBezTo>
                <a:cubicBezTo>
                  <a:pt x="671" y="26"/>
                  <a:pt x="671" y="26"/>
                  <a:pt x="671" y="26"/>
                </a:cubicBezTo>
                <a:cubicBezTo>
                  <a:pt x="670" y="25"/>
                  <a:pt x="670" y="25"/>
                  <a:pt x="670" y="25"/>
                </a:cubicBezTo>
                <a:cubicBezTo>
                  <a:pt x="668" y="24"/>
                  <a:pt x="670" y="24"/>
                  <a:pt x="670" y="23"/>
                </a:cubicBezTo>
                <a:cubicBezTo>
                  <a:pt x="671" y="22"/>
                  <a:pt x="670" y="21"/>
                  <a:pt x="671" y="20"/>
                </a:cubicBezTo>
                <a:cubicBezTo>
                  <a:pt x="672" y="20"/>
                  <a:pt x="673" y="20"/>
                  <a:pt x="672" y="19"/>
                </a:cubicBezTo>
                <a:cubicBezTo>
                  <a:pt x="672" y="19"/>
                  <a:pt x="671" y="19"/>
                  <a:pt x="670" y="19"/>
                </a:cubicBezTo>
                <a:cubicBezTo>
                  <a:pt x="670" y="19"/>
                  <a:pt x="670" y="19"/>
                  <a:pt x="670" y="19"/>
                </a:cubicBezTo>
                <a:cubicBezTo>
                  <a:pt x="669" y="18"/>
                  <a:pt x="669" y="18"/>
                  <a:pt x="668" y="18"/>
                </a:cubicBezTo>
                <a:cubicBezTo>
                  <a:pt x="667" y="18"/>
                  <a:pt x="666" y="18"/>
                  <a:pt x="664" y="18"/>
                </a:cubicBezTo>
                <a:cubicBezTo>
                  <a:pt x="662" y="17"/>
                  <a:pt x="661" y="16"/>
                  <a:pt x="658" y="16"/>
                </a:cubicBezTo>
                <a:cubicBezTo>
                  <a:pt x="657" y="16"/>
                  <a:pt x="655" y="16"/>
                  <a:pt x="654" y="16"/>
                </a:cubicBezTo>
                <a:cubicBezTo>
                  <a:pt x="653" y="15"/>
                  <a:pt x="652" y="15"/>
                  <a:pt x="651" y="15"/>
                </a:cubicBezTo>
                <a:cubicBezTo>
                  <a:pt x="649" y="14"/>
                  <a:pt x="646" y="15"/>
                  <a:pt x="643" y="14"/>
                </a:cubicBezTo>
                <a:cubicBezTo>
                  <a:pt x="642" y="14"/>
                  <a:pt x="642" y="13"/>
                  <a:pt x="641" y="13"/>
                </a:cubicBezTo>
                <a:cubicBezTo>
                  <a:pt x="640" y="12"/>
                  <a:pt x="639" y="12"/>
                  <a:pt x="637" y="12"/>
                </a:cubicBezTo>
                <a:cubicBezTo>
                  <a:pt x="636" y="12"/>
                  <a:pt x="635" y="12"/>
                  <a:pt x="634" y="12"/>
                </a:cubicBezTo>
                <a:cubicBezTo>
                  <a:pt x="633" y="12"/>
                  <a:pt x="632" y="11"/>
                  <a:pt x="631" y="11"/>
                </a:cubicBezTo>
                <a:cubicBezTo>
                  <a:pt x="629" y="10"/>
                  <a:pt x="626" y="10"/>
                  <a:pt x="624" y="9"/>
                </a:cubicBezTo>
                <a:cubicBezTo>
                  <a:pt x="622" y="9"/>
                  <a:pt x="620" y="9"/>
                  <a:pt x="619" y="8"/>
                </a:cubicBezTo>
                <a:cubicBezTo>
                  <a:pt x="618" y="8"/>
                  <a:pt x="616" y="8"/>
                  <a:pt x="615" y="7"/>
                </a:cubicBezTo>
                <a:cubicBezTo>
                  <a:pt x="614" y="7"/>
                  <a:pt x="614" y="7"/>
                  <a:pt x="613" y="7"/>
                </a:cubicBezTo>
                <a:cubicBezTo>
                  <a:pt x="612" y="7"/>
                  <a:pt x="612" y="7"/>
                  <a:pt x="613" y="8"/>
                </a:cubicBezTo>
                <a:cubicBezTo>
                  <a:pt x="613" y="9"/>
                  <a:pt x="613" y="9"/>
                  <a:pt x="612" y="10"/>
                </a:cubicBezTo>
                <a:cubicBezTo>
                  <a:pt x="612" y="10"/>
                  <a:pt x="611" y="10"/>
                  <a:pt x="611" y="10"/>
                </a:cubicBezTo>
                <a:cubicBezTo>
                  <a:pt x="610" y="10"/>
                  <a:pt x="609" y="9"/>
                  <a:pt x="608" y="10"/>
                </a:cubicBezTo>
                <a:cubicBezTo>
                  <a:pt x="608" y="10"/>
                  <a:pt x="607" y="10"/>
                  <a:pt x="606" y="10"/>
                </a:cubicBezTo>
                <a:cubicBezTo>
                  <a:pt x="606" y="10"/>
                  <a:pt x="605" y="10"/>
                  <a:pt x="604" y="10"/>
                </a:cubicBezTo>
                <a:cubicBezTo>
                  <a:pt x="603" y="10"/>
                  <a:pt x="603" y="11"/>
                  <a:pt x="603" y="12"/>
                </a:cubicBezTo>
                <a:cubicBezTo>
                  <a:pt x="603" y="13"/>
                  <a:pt x="604" y="13"/>
                  <a:pt x="602" y="14"/>
                </a:cubicBezTo>
                <a:cubicBezTo>
                  <a:pt x="601" y="15"/>
                  <a:pt x="600" y="15"/>
                  <a:pt x="599" y="15"/>
                </a:cubicBezTo>
                <a:cubicBezTo>
                  <a:pt x="598" y="16"/>
                  <a:pt x="597" y="17"/>
                  <a:pt x="596" y="17"/>
                </a:cubicBezTo>
                <a:cubicBezTo>
                  <a:pt x="595" y="18"/>
                  <a:pt x="592" y="19"/>
                  <a:pt x="590" y="18"/>
                </a:cubicBezTo>
                <a:cubicBezTo>
                  <a:pt x="589" y="18"/>
                  <a:pt x="590" y="17"/>
                  <a:pt x="590" y="16"/>
                </a:cubicBezTo>
                <a:cubicBezTo>
                  <a:pt x="590" y="15"/>
                  <a:pt x="589" y="15"/>
                  <a:pt x="589" y="14"/>
                </a:cubicBezTo>
                <a:cubicBezTo>
                  <a:pt x="589" y="13"/>
                  <a:pt x="589" y="13"/>
                  <a:pt x="589" y="13"/>
                </a:cubicBezTo>
                <a:cubicBezTo>
                  <a:pt x="590" y="12"/>
                  <a:pt x="591" y="13"/>
                  <a:pt x="591" y="13"/>
                </a:cubicBezTo>
                <a:cubicBezTo>
                  <a:pt x="592" y="12"/>
                  <a:pt x="592" y="11"/>
                  <a:pt x="593" y="11"/>
                </a:cubicBezTo>
                <a:cubicBezTo>
                  <a:pt x="593" y="11"/>
                  <a:pt x="594" y="11"/>
                  <a:pt x="595" y="10"/>
                </a:cubicBezTo>
                <a:cubicBezTo>
                  <a:pt x="595" y="9"/>
                  <a:pt x="594" y="8"/>
                  <a:pt x="593" y="7"/>
                </a:cubicBezTo>
                <a:cubicBezTo>
                  <a:pt x="592" y="7"/>
                  <a:pt x="591" y="6"/>
                  <a:pt x="591" y="5"/>
                </a:cubicBezTo>
                <a:cubicBezTo>
                  <a:pt x="590" y="5"/>
                  <a:pt x="590" y="4"/>
                  <a:pt x="590" y="4"/>
                </a:cubicBezTo>
                <a:cubicBezTo>
                  <a:pt x="589" y="3"/>
                  <a:pt x="587" y="4"/>
                  <a:pt x="586" y="3"/>
                </a:cubicBezTo>
                <a:cubicBezTo>
                  <a:pt x="584" y="3"/>
                  <a:pt x="584" y="3"/>
                  <a:pt x="584" y="3"/>
                </a:cubicBezTo>
                <a:cubicBezTo>
                  <a:pt x="583" y="4"/>
                  <a:pt x="582" y="3"/>
                  <a:pt x="581" y="4"/>
                </a:cubicBezTo>
                <a:cubicBezTo>
                  <a:pt x="580" y="4"/>
                  <a:pt x="580" y="4"/>
                  <a:pt x="579" y="4"/>
                </a:cubicBezTo>
                <a:cubicBezTo>
                  <a:pt x="578" y="4"/>
                  <a:pt x="578" y="4"/>
                  <a:pt x="577" y="4"/>
                </a:cubicBezTo>
                <a:cubicBezTo>
                  <a:pt x="575" y="4"/>
                  <a:pt x="575" y="7"/>
                  <a:pt x="576" y="8"/>
                </a:cubicBezTo>
                <a:cubicBezTo>
                  <a:pt x="576" y="8"/>
                  <a:pt x="576" y="8"/>
                  <a:pt x="577" y="8"/>
                </a:cubicBezTo>
                <a:cubicBezTo>
                  <a:pt x="577" y="8"/>
                  <a:pt x="578" y="8"/>
                  <a:pt x="578" y="8"/>
                </a:cubicBezTo>
                <a:cubicBezTo>
                  <a:pt x="578" y="9"/>
                  <a:pt x="578" y="9"/>
                  <a:pt x="579" y="10"/>
                </a:cubicBezTo>
                <a:cubicBezTo>
                  <a:pt x="579" y="10"/>
                  <a:pt x="581" y="10"/>
                  <a:pt x="580" y="11"/>
                </a:cubicBezTo>
                <a:cubicBezTo>
                  <a:pt x="580" y="12"/>
                  <a:pt x="579" y="11"/>
                  <a:pt x="578" y="11"/>
                </a:cubicBezTo>
                <a:cubicBezTo>
                  <a:pt x="577" y="12"/>
                  <a:pt x="578" y="15"/>
                  <a:pt x="578" y="16"/>
                </a:cubicBezTo>
                <a:cubicBezTo>
                  <a:pt x="577" y="18"/>
                  <a:pt x="576" y="19"/>
                  <a:pt x="576" y="21"/>
                </a:cubicBezTo>
                <a:cubicBezTo>
                  <a:pt x="575" y="21"/>
                  <a:pt x="574" y="26"/>
                  <a:pt x="573" y="24"/>
                </a:cubicBezTo>
                <a:cubicBezTo>
                  <a:pt x="573" y="23"/>
                  <a:pt x="573" y="22"/>
                  <a:pt x="572" y="22"/>
                </a:cubicBezTo>
                <a:cubicBezTo>
                  <a:pt x="572" y="21"/>
                  <a:pt x="571" y="21"/>
                  <a:pt x="571" y="21"/>
                </a:cubicBezTo>
                <a:cubicBezTo>
                  <a:pt x="570" y="20"/>
                  <a:pt x="570" y="20"/>
                  <a:pt x="569" y="19"/>
                </a:cubicBezTo>
                <a:cubicBezTo>
                  <a:pt x="568" y="19"/>
                  <a:pt x="568" y="19"/>
                  <a:pt x="567" y="19"/>
                </a:cubicBezTo>
                <a:cubicBezTo>
                  <a:pt x="566" y="19"/>
                  <a:pt x="565" y="19"/>
                  <a:pt x="563" y="19"/>
                </a:cubicBezTo>
                <a:cubicBezTo>
                  <a:pt x="563" y="19"/>
                  <a:pt x="561" y="18"/>
                  <a:pt x="561" y="18"/>
                </a:cubicBezTo>
                <a:cubicBezTo>
                  <a:pt x="561" y="17"/>
                  <a:pt x="562" y="18"/>
                  <a:pt x="563" y="17"/>
                </a:cubicBezTo>
                <a:cubicBezTo>
                  <a:pt x="563" y="16"/>
                  <a:pt x="561" y="16"/>
                  <a:pt x="561" y="16"/>
                </a:cubicBezTo>
                <a:cubicBezTo>
                  <a:pt x="559" y="15"/>
                  <a:pt x="558" y="15"/>
                  <a:pt x="556" y="15"/>
                </a:cubicBezTo>
                <a:cubicBezTo>
                  <a:pt x="554" y="15"/>
                  <a:pt x="553" y="15"/>
                  <a:pt x="551" y="15"/>
                </a:cubicBezTo>
                <a:cubicBezTo>
                  <a:pt x="549" y="15"/>
                  <a:pt x="548" y="15"/>
                  <a:pt x="546" y="14"/>
                </a:cubicBezTo>
                <a:cubicBezTo>
                  <a:pt x="544" y="14"/>
                  <a:pt x="544" y="12"/>
                  <a:pt x="542" y="11"/>
                </a:cubicBezTo>
                <a:cubicBezTo>
                  <a:pt x="541" y="10"/>
                  <a:pt x="539" y="9"/>
                  <a:pt x="538" y="8"/>
                </a:cubicBezTo>
                <a:cubicBezTo>
                  <a:pt x="536" y="8"/>
                  <a:pt x="535" y="7"/>
                  <a:pt x="533" y="6"/>
                </a:cubicBezTo>
                <a:cubicBezTo>
                  <a:pt x="532" y="6"/>
                  <a:pt x="531" y="4"/>
                  <a:pt x="529" y="4"/>
                </a:cubicBezTo>
                <a:cubicBezTo>
                  <a:pt x="528" y="4"/>
                  <a:pt x="527" y="4"/>
                  <a:pt x="526" y="4"/>
                </a:cubicBezTo>
                <a:cubicBezTo>
                  <a:pt x="525" y="3"/>
                  <a:pt x="525" y="2"/>
                  <a:pt x="524" y="2"/>
                </a:cubicBezTo>
                <a:cubicBezTo>
                  <a:pt x="523" y="0"/>
                  <a:pt x="522" y="2"/>
                  <a:pt x="520" y="3"/>
                </a:cubicBezTo>
                <a:cubicBezTo>
                  <a:pt x="519" y="3"/>
                  <a:pt x="519" y="3"/>
                  <a:pt x="518" y="4"/>
                </a:cubicBezTo>
                <a:cubicBezTo>
                  <a:pt x="517" y="4"/>
                  <a:pt x="517" y="5"/>
                  <a:pt x="518" y="5"/>
                </a:cubicBezTo>
                <a:cubicBezTo>
                  <a:pt x="519" y="6"/>
                  <a:pt x="520" y="5"/>
                  <a:pt x="521" y="5"/>
                </a:cubicBezTo>
                <a:cubicBezTo>
                  <a:pt x="522" y="5"/>
                  <a:pt x="522" y="6"/>
                  <a:pt x="523" y="6"/>
                </a:cubicBezTo>
                <a:cubicBezTo>
                  <a:pt x="524" y="6"/>
                  <a:pt x="527" y="6"/>
                  <a:pt x="526" y="8"/>
                </a:cubicBezTo>
                <a:cubicBezTo>
                  <a:pt x="526" y="8"/>
                  <a:pt x="525" y="9"/>
                  <a:pt x="525" y="9"/>
                </a:cubicBezTo>
                <a:cubicBezTo>
                  <a:pt x="524" y="10"/>
                  <a:pt x="524" y="10"/>
                  <a:pt x="524" y="11"/>
                </a:cubicBezTo>
                <a:cubicBezTo>
                  <a:pt x="523" y="13"/>
                  <a:pt x="522" y="14"/>
                  <a:pt x="520" y="13"/>
                </a:cubicBezTo>
                <a:cubicBezTo>
                  <a:pt x="519" y="13"/>
                  <a:pt x="518" y="12"/>
                  <a:pt x="517" y="11"/>
                </a:cubicBezTo>
                <a:cubicBezTo>
                  <a:pt x="516" y="10"/>
                  <a:pt x="516" y="10"/>
                  <a:pt x="515" y="10"/>
                </a:cubicBezTo>
                <a:cubicBezTo>
                  <a:pt x="514" y="9"/>
                  <a:pt x="514" y="9"/>
                  <a:pt x="513" y="9"/>
                </a:cubicBezTo>
                <a:cubicBezTo>
                  <a:pt x="511" y="9"/>
                  <a:pt x="511" y="7"/>
                  <a:pt x="509" y="8"/>
                </a:cubicBezTo>
                <a:cubicBezTo>
                  <a:pt x="509" y="9"/>
                  <a:pt x="510" y="9"/>
                  <a:pt x="510" y="10"/>
                </a:cubicBezTo>
                <a:cubicBezTo>
                  <a:pt x="511" y="11"/>
                  <a:pt x="510" y="12"/>
                  <a:pt x="511" y="13"/>
                </a:cubicBezTo>
                <a:cubicBezTo>
                  <a:pt x="511" y="13"/>
                  <a:pt x="512" y="13"/>
                  <a:pt x="512" y="13"/>
                </a:cubicBezTo>
                <a:cubicBezTo>
                  <a:pt x="512" y="14"/>
                  <a:pt x="511" y="14"/>
                  <a:pt x="511" y="14"/>
                </a:cubicBezTo>
                <a:cubicBezTo>
                  <a:pt x="510" y="14"/>
                  <a:pt x="509" y="14"/>
                  <a:pt x="508" y="14"/>
                </a:cubicBezTo>
                <a:cubicBezTo>
                  <a:pt x="506" y="14"/>
                  <a:pt x="505" y="15"/>
                  <a:pt x="503" y="15"/>
                </a:cubicBezTo>
                <a:cubicBezTo>
                  <a:pt x="502" y="16"/>
                  <a:pt x="500" y="15"/>
                  <a:pt x="498" y="16"/>
                </a:cubicBezTo>
                <a:cubicBezTo>
                  <a:pt x="496" y="16"/>
                  <a:pt x="493" y="17"/>
                  <a:pt x="490" y="17"/>
                </a:cubicBezTo>
                <a:cubicBezTo>
                  <a:pt x="489" y="17"/>
                  <a:pt x="489" y="18"/>
                  <a:pt x="488" y="18"/>
                </a:cubicBezTo>
                <a:cubicBezTo>
                  <a:pt x="487" y="17"/>
                  <a:pt x="485" y="17"/>
                  <a:pt x="485" y="17"/>
                </a:cubicBezTo>
                <a:cubicBezTo>
                  <a:pt x="485" y="18"/>
                  <a:pt x="487" y="19"/>
                  <a:pt x="488" y="19"/>
                </a:cubicBezTo>
                <a:close/>
                <a:moveTo>
                  <a:pt x="591" y="400"/>
                </a:moveTo>
                <a:cubicBezTo>
                  <a:pt x="591" y="400"/>
                  <a:pt x="591" y="399"/>
                  <a:pt x="591" y="398"/>
                </a:cubicBezTo>
                <a:cubicBezTo>
                  <a:pt x="592" y="396"/>
                  <a:pt x="594" y="397"/>
                  <a:pt x="595" y="396"/>
                </a:cubicBezTo>
                <a:cubicBezTo>
                  <a:pt x="596" y="395"/>
                  <a:pt x="595" y="395"/>
                  <a:pt x="596" y="394"/>
                </a:cubicBezTo>
                <a:cubicBezTo>
                  <a:pt x="596" y="393"/>
                  <a:pt x="597" y="393"/>
                  <a:pt x="597" y="393"/>
                </a:cubicBezTo>
                <a:cubicBezTo>
                  <a:pt x="599" y="393"/>
                  <a:pt x="599" y="391"/>
                  <a:pt x="598" y="390"/>
                </a:cubicBezTo>
                <a:cubicBezTo>
                  <a:pt x="596" y="389"/>
                  <a:pt x="596" y="391"/>
                  <a:pt x="595" y="392"/>
                </a:cubicBezTo>
                <a:cubicBezTo>
                  <a:pt x="594" y="393"/>
                  <a:pt x="592" y="393"/>
                  <a:pt x="591" y="394"/>
                </a:cubicBezTo>
                <a:cubicBezTo>
                  <a:pt x="591" y="394"/>
                  <a:pt x="590" y="395"/>
                  <a:pt x="589" y="395"/>
                </a:cubicBezTo>
                <a:cubicBezTo>
                  <a:pt x="589" y="396"/>
                  <a:pt x="588" y="396"/>
                  <a:pt x="587" y="396"/>
                </a:cubicBezTo>
                <a:cubicBezTo>
                  <a:pt x="586" y="396"/>
                  <a:pt x="584" y="395"/>
                  <a:pt x="583" y="396"/>
                </a:cubicBezTo>
                <a:cubicBezTo>
                  <a:pt x="582" y="396"/>
                  <a:pt x="581" y="396"/>
                  <a:pt x="580" y="396"/>
                </a:cubicBezTo>
                <a:cubicBezTo>
                  <a:pt x="579" y="396"/>
                  <a:pt x="579" y="395"/>
                  <a:pt x="578" y="395"/>
                </a:cubicBezTo>
                <a:cubicBezTo>
                  <a:pt x="577" y="394"/>
                  <a:pt x="577" y="395"/>
                  <a:pt x="576" y="395"/>
                </a:cubicBezTo>
                <a:cubicBezTo>
                  <a:pt x="576" y="396"/>
                  <a:pt x="576" y="397"/>
                  <a:pt x="575" y="396"/>
                </a:cubicBezTo>
                <a:cubicBezTo>
                  <a:pt x="575" y="396"/>
                  <a:pt x="575" y="396"/>
                  <a:pt x="574" y="396"/>
                </a:cubicBezTo>
                <a:cubicBezTo>
                  <a:pt x="574" y="396"/>
                  <a:pt x="573" y="396"/>
                  <a:pt x="573" y="396"/>
                </a:cubicBezTo>
                <a:cubicBezTo>
                  <a:pt x="573" y="397"/>
                  <a:pt x="573" y="398"/>
                  <a:pt x="572" y="398"/>
                </a:cubicBezTo>
                <a:cubicBezTo>
                  <a:pt x="571" y="397"/>
                  <a:pt x="571" y="396"/>
                  <a:pt x="570" y="395"/>
                </a:cubicBezTo>
                <a:cubicBezTo>
                  <a:pt x="569" y="395"/>
                  <a:pt x="569" y="397"/>
                  <a:pt x="569" y="398"/>
                </a:cubicBezTo>
                <a:cubicBezTo>
                  <a:pt x="569" y="399"/>
                  <a:pt x="570" y="400"/>
                  <a:pt x="571" y="400"/>
                </a:cubicBezTo>
                <a:cubicBezTo>
                  <a:pt x="572" y="401"/>
                  <a:pt x="571" y="403"/>
                  <a:pt x="572" y="403"/>
                </a:cubicBezTo>
                <a:cubicBezTo>
                  <a:pt x="574" y="404"/>
                  <a:pt x="576" y="402"/>
                  <a:pt x="577" y="402"/>
                </a:cubicBezTo>
                <a:cubicBezTo>
                  <a:pt x="578" y="402"/>
                  <a:pt x="578" y="402"/>
                  <a:pt x="579" y="402"/>
                </a:cubicBezTo>
                <a:cubicBezTo>
                  <a:pt x="580" y="402"/>
                  <a:pt x="580" y="402"/>
                  <a:pt x="581" y="401"/>
                </a:cubicBezTo>
                <a:cubicBezTo>
                  <a:pt x="583" y="400"/>
                  <a:pt x="583" y="402"/>
                  <a:pt x="585" y="402"/>
                </a:cubicBezTo>
                <a:cubicBezTo>
                  <a:pt x="586" y="402"/>
                  <a:pt x="587" y="401"/>
                  <a:pt x="589" y="401"/>
                </a:cubicBezTo>
                <a:cubicBezTo>
                  <a:pt x="589" y="401"/>
                  <a:pt x="590" y="401"/>
                  <a:pt x="591" y="400"/>
                </a:cubicBezTo>
                <a:close/>
                <a:moveTo>
                  <a:pt x="588" y="407"/>
                </a:moveTo>
                <a:cubicBezTo>
                  <a:pt x="589" y="407"/>
                  <a:pt x="589" y="408"/>
                  <a:pt x="589" y="408"/>
                </a:cubicBezTo>
                <a:cubicBezTo>
                  <a:pt x="590" y="409"/>
                  <a:pt x="590" y="409"/>
                  <a:pt x="591" y="409"/>
                </a:cubicBezTo>
                <a:cubicBezTo>
                  <a:pt x="592" y="410"/>
                  <a:pt x="593" y="409"/>
                  <a:pt x="594" y="408"/>
                </a:cubicBezTo>
                <a:cubicBezTo>
                  <a:pt x="596" y="408"/>
                  <a:pt x="597" y="407"/>
                  <a:pt x="598" y="406"/>
                </a:cubicBezTo>
                <a:cubicBezTo>
                  <a:pt x="599" y="404"/>
                  <a:pt x="600" y="404"/>
                  <a:pt x="601" y="403"/>
                </a:cubicBezTo>
                <a:cubicBezTo>
                  <a:pt x="602" y="402"/>
                  <a:pt x="602" y="400"/>
                  <a:pt x="601" y="399"/>
                </a:cubicBezTo>
                <a:cubicBezTo>
                  <a:pt x="600" y="399"/>
                  <a:pt x="600" y="399"/>
                  <a:pt x="599" y="398"/>
                </a:cubicBezTo>
                <a:cubicBezTo>
                  <a:pt x="599" y="398"/>
                  <a:pt x="598" y="397"/>
                  <a:pt x="597" y="398"/>
                </a:cubicBezTo>
                <a:cubicBezTo>
                  <a:pt x="596" y="399"/>
                  <a:pt x="599" y="399"/>
                  <a:pt x="598" y="401"/>
                </a:cubicBezTo>
                <a:cubicBezTo>
                  <a:pt x="598" y="402"/>
                  <a:pt x="596" y="402"/>
                  <a:pt x="595" y="402"/>
                </a:cubicBezTo>
                <a:cubicBezTo>
                  <a:pt x="594" y="403"/>
                  <a:pt x="593" y="403"/>
                  <a:pt x="592" y="403"/>
                </a:cubicBezTo>
                <a:cubicBezTo>
                  <a:pt x="591" y="403"/>
                  <a:pt x="590" y="404"/>
                  <a:pt x="589" y="405"/>
                </a:cubicBezTo>
                <a:cubicBezTo>
                  <a:pt x="588" y="405"/>
                  <a:pt x="587" y="404"/>
                  <a:pt x="586" y="404"/>
                </a:cubicBezTo>
                <a:cubicBezTo>
                  <a:pt x="584" y="405"/>
                  <a:pt x="587" y="407"/>
                  <a:pt x="588" y="407"/>
                </a:cubicBezTo>
                <a:close/>
                <a:moveTo>
                  <a:pt x="1077" y="2"/>
                </a:moveTo>
                <a:cubicBezTo>
                  <a:pt x="1082" y="2"/>
                  <a:pt x="1082" y="2"/>
                  <a:pt x="1082" y="2"/>
                </a:cubicBezTo>
                <a:cubicBezTo>
                  <a:pt x="1081" y="2"/>
                  <a:pt x="1081" y="2"/>
                  <a:pt x="1081" y="2"/>
                </a:cubicBezTo>
                <a:cubicBezTo>
                  <a:pt x="1079" y="2"/>
                  <a:pt x="1078" y="2"/>
                  <a:pt x="1077" y="2"/>
                </a:cubicBezTo>
                <a:close/>
                <a:moveTo>
                  <a:pt x="1111" y="439"/>
                </a:moveTo>
                <a:cubicBezTo>
                  <a:pt x="1110" y="439"/>
                  <a:pt x="1109" y="439"/>
                  <a:pt x="1108" y="438"/>
                </a:cubicBezTo>
                <a:cubicBezTo>
                  <a:pt x="1107" y="438"/>
                  <a:pt x="1106" y="438"/>
                  <a:pt x="1105" y="437"/>
                </a:cubicBezTo>
                <a:cubicBezTo>
                  <a:pt x="1103" y="437"/>
                  <a:pt x="1101" y="437"/>
                  <a:pt x="1100" y="437"/>
                </a:cubicBezTo>
                <a:cubicBezTo>
                  <a:pt x="1098" y="438"/>
                  <a:pt x="1097" y="438"/>
                  <a:pt x="1096" y="439"/>
                </a:cubicBezTo>
                <a:cubicBezTo>
                  <a:pt x="1094" y="440"/>
                  <a:pt x="1092" y="440"/>
                  <a:pt x="1091" y="441"/>
                </a:cubicBezTo>
                <a:cubicBezTo>
                  <a:pt x="1090" y="443"/>
                  <a:pt x="1089" y="444"/>
                  <a:pt x="1088" y="446"/>
                </a:cubicBezTo>
                <a:cubicBezTo>
                  <a:pt x="1088" y="446"/>
                  <a:pt x="1088" y="447"/>
                  <a:pt x="1087" y="448"/>
                </a:cubicBezTo>
                <a:cubicBezTo>
                  <a:pt x="1087" y="449"/>
                  <a:pt x="1087" y="450"/>
                  <a:pt x="1086" y="450"/>
                </a:cubicBezTo>
                <a:cubicBezTo>
                  <a:pt x="1085" y="452"/>
                  <a:pt x="1085" y="453"/>
                  <a:pt x="1085" y="455"/>
                </a:cubicBezTo>
                <a:cubicBezTo>
                  <a:pt x="1086" y="456"/>
                  <a:pt x="1086" y="457"/>
                  <a:pt x="1087" y="458"/>
                </a:cubicBezTo>
                <a:cubicBezTo>
                  <a:pt x="1088" y="459"/>
                  <a:pt x="1088" y="460"/>
                  <a:pt x="1089" y="461"/>
                </a:cubicBezTo>
                <a:cubicBezTo>
                  <a:pt x="1090" y="461"/>
                  <a:pt x="1092" y="462"/>
                  <a:pt x="1093" y="462"/>
                </a:cubicBezTo>
                <a:cubicBezTo>
                  <a:pt x="1094" y="463"/>
                  <a:pt x="1094" y="464"/>
                  <a:pt x="1095" y="464"/>
                </a:cubicBezTo>
                <a:cubicBezTo>
                  <a:pt x="1097" y="465"/>
                  <a:pt x="1098" y="464"/>
                  <a:pt x="1099" y="464"/>
                </a:cubicBezTo>
                <a:cubicBezTo>
                  <a:pt x="1101" y="463"/>
                  <a:pt x="1102" y="463"/>
                  <a:pt x="1104" y="463"/>
                </a:cubicBezTo>
                <a:cubicBezTo>
                  <a:pt x="1106" y="463"/>
                  <a:pt x="1107" y="462"/>
                  <a:pt x="1109" y="461"/>
                </a:cubicBezTo>
                <a:cubicBezTo>
                  <a:pt x="1110" y="460"/>
                  <a:pt x="1112" y="459"/>
                  <a:pt x="1114" y="459"/>
                </a:cubicBezTo>
                <a:cubicBezTo>
                  <a:pt x="1115" y="459"/>
                  <a:pt x="1116" y="458"/>
                  <a:pt x="1117" y="457"/>
                </a:cubicBezTo>
                <a:cubicBezTo>
                  <a:pt x="1118" y="456"/>
                  <a:pt x="1118" y="455"/>
                  <a:pt x="1119" y="454"/>
                </a:cubicBezTo>
                <a:cubicBezTo>
                  <a:pt x="1120" y="453"/>
                  <a:pt x="1121" y="452"/>
                  <a:pt x="1122" y="452"/>
                </a:cubicBezTo>
                <a:cubicBezTo>
                  <a:pt x="1123" y="451"/>
                  <a:pt x="1122" y="451"/>
                  <a:pt x="1123" y="450"/>
                </a:cubicBezTo>
                <a:cubicBezTo>
                  <a:pt x="1123" y="449"/>
                  <a:pt x="1124" y="449"/>
                  <a:pt x="1125" y="449"/>
                </a:cubicBezTo>
                <a:cubicBezTo>
                  <a:pt x="1125" y="450"/>
                  <a:pt x="1125" y="450"/>
                  <a:pt x="1124" y="451"/>
                </a:cubicBezTo>
                <a:cubicBezTo>
                  <a:pt x="1124" y="451"/>
                  <a:pt x="1124" y="452"/>
                  <a:pt x="1123" y="453"/>
                </a:cubicBezTo>
                <a:cubicBezTo>
                  <a:pt x="1123" y="453"/>
                  <a:pt x="1122" y="454"/>
                  <a:pt x="1122" y="454"/>
                </a:cubicBezTo>
                <a:cubicBezTo>
                  <a:pt x="1122" y="455"/>
                  <a:pt x="1122" y="456"/>
                  <a:pt x="1123" y="456"/>
                </a:cubicBezTo>
                <a:cubicBezTo>
                  <a:pt x="1123" y="456"/>
                  <a:pt x="1124" y="455"/>
                  <a:pt x="1124" y="454"/>
                </a:cubicBezTo>
                <a:cubicBezTo>
                  <a:pt x="1125" y="454"/>
                  <a:pt x="1125" y="454"/>
                  <a:pt x="1126" y="453"/>
                </a:cubicBezTo>
                <a:cubicBezTo>
                  <a:pt x="1127" y="452"/>
                  <a:pt x="1127" y="450"/>
                  <a:pt x="1126" y="449"/>
                </a:cubicBezTo>
                <a:cubicBezTo>
                  <a:pt x="1125" y="448"/>
                  <a:pt x="1125" y="447"/>
                  <a:pt x="1123" y="447"/>
                </a:cubicBezTo>
                <a:cubicBezTo>
                  <a:pt x="1122" y="446"/>
                  <a:pt x="1121" y="445"/>
                  <a:pt x="1120" y="444"/>
                </a:cubicBezTo>
                <a:cubicBezTo>
                  <a:pt x="1118" y="443"/>
                  <a:pt x="1117" y="442"/>
                  <a:pt x="1115" y="441"/>
                </a:cubicBezTo>
                <a:cubicBezTo>
                  <a:pt x="1114" y="441"/>
                  <a:pt x="1112" y="440"/>
                  <a:pt x="1111" y="439"/>
                </a:cubicBezTo>
                <a:close/>
                <a:moveTo>
                  <a:pt x="1076" y="2"/>
                </a:moveTo>
                <a:cubicBezTo>
                  <a:pt x="1076" y="2"/>
                  <a:pt x="1076" y="2"/>
                  <a:pt x="1077" y="2"/>
                </a:cubicBezTo>
                <a:cubicBezTo>
                  <a:pt x="1070" y="3"/>
                  <a:pt x="1070" y="3"/>
                  <a:pt x="1070" y="3"/>
                </a:cubicBezTo>
                <a:cubicBezTo>
                  <a:pt x="1070" y="4"/>
                  <a:pt x="1075" y="3"/>
                  <a:pt x="1076" y="2"/>
                </a:cubicBezTo>
                <a:close/>
                <a:moveTo>
                  <a:pt x="509" y="425"/>
                </a:moveTo>
                <a:cubicBezTo>
                  <a:pt x="510" y="425"/>
                  <a:pt x="510" y="425"/>
                  <a:pt x="511" y="426"/>
                </a:cubicBezTo>
                <a:cubicBezTo>
                  <a:pt x="511" y="426"/>
                  <a:pt x="511" y="426"/>
                  <a:pt x="512" y="426"/>
                </a:cubicBezTo>
                <a:cubicBezTo>
                  <a:pt x="513" y="427"/>
                  <a:pt x="513" y="426"/>
                  <a:pt x="514" y="426"/>
                </a:cubicBezTo>
                <a:cubicBezTo>
                  <a:pt x="515" y="426"/>
                  <a:pt x="517" y="427"/>
                  <a:pt x="518" y="426"/>
                </a:cubicBezTo>
                <a:cubicBezTo>
                  <a:pt x="519" y="426"/>
                  <a:pt x="520" y="424"/>
                  <a:pt x="521" y="423"/>
                </a:cubicBezTo>
                <a:cubicBezTo>
                  <a:pt x="522" y="423"/>
                  <a:pt x="523" y="422"/>
                  <a:pt x="523" y="420"/>
                </a:cubicBezTo>
                <a:cubicBezTo>
                  <a:pt x="523" y="419"/>
                  <a:pt x="522" y="418"/>
                  <a:pt x="521" y="418"/>
                </a:cubicBezTo>
                <a:cubicBezTo>
                  <a:pt x="520" y="418"/>
                  <a:pt x="518" y="417"/>
                  <a:pt x="517" y="417"/>
                </a:cubicBezTo>
                <a:cubicBezTo>
                  <a:pt x="515" y="417"/>
                  <a:pt x="514" y="416"/>
                  <a:pt x="513" y="417"/>
                </a:cubicBezTo>
                <a:cubicBezTo>
                  <a:pt x="512" y="417"/>
                  <a:pt x="512" y="418"/>
                  <a:pt x="512" y="418"/>
                </a:cubicBezTo>
                <a:cubicBezTo>
                  <a:pt x="511" y="419"/>
                  <a:pt x="511" y="418"/>
                  <a:pt x="510" y="418"/>
                </a:cubicBezTo>
                <a:cubicBezTo>
                  <a:pt x="509" y="419"/>
                  <a:pt x="509" y="419"/>
                  <a:pt x="508" y="420"/>
                </a:cubicBezTo>
                <a:cubicBezTo>
                  <a:pt x="508" y="420"/>
                  <a:pt x="508" y="419"/>
                  <a:pt x="507" y="419"/>
                </a:cubicBezTo>
                <a:cubicBezTo>
                  <a:pt x="507" y="419"/>
                  <a:pt x="507" y="420"/>
                  <a:pt x="507" y="420"/>
                </a:cubicBezTo>
                <a:cubicBezTo>
                  <a:pt x="506" y="421"/>
                  <a:pt x="507" y="423"/>
                  <a:pt x="505" y="424"/>
                </a:cubicBezTo>
                <a:cubicBezTo>
                  <a:pt x="505" y="424"/>
                  <a:pt x="505" y="424"/>
                  <a:pt x="504" y="424"/>
                </a:cubicBezTo>
                <a:cubicBezTo>
                  <a:pt x="504" y="424"/>
                  <a:pt x="504" y="425"/>
                  <a:pt x="504" y="425"/>
                </a:cubicBezTo>
                <a:cubicBezTo>
                  <a:pt x="504" y="426"/>
                  <a:pt x="504" y="426"/>
                  <a:pt x="503" y="427"/>
                </a:cubicBezTo>
                <a:cubicBezTo>
                  <a:pt x="503" y="427"/>
                  <a:pt x="502" y="427"/>
                  <a:pt x="502" y="427"/>
                </a:cubicBezTo>
                <a:cubicBezTo>
                  <a:pt x="502" y="427"/>
                  <a:pt x="502" y="427"/>
                  <a:pt x="501" y="427"/>
                </a:cubicBezTo>
                <a:cubicBezTo>
                  <a:pt x="501" y="428"/>
                  <a:pt x="500" y="428"/>
                  <a:pt x="500" y="428"/>
                </a:cubicBezTo>
                <a:cubicBezTo>
                  <a:pt x="499" y="427"/>
                  <a:pt x="499" y="427"/>
                  <a:pt x="498" y="427"/>
                </a:cubicBezTo>
                <a:cubicBezTo>
                  <a:pt x="497" y="427"/>
                  <a:pt x="497" y="427"/>
                  <a:pt x="497" y="428"/>
                </a:cubicBezTo>
                <a:cubicBezTo>
                  <a:pt x="497" y="429"/>
                  <a:pt x="497" y="430"/>
                  <a:pt x="496" y="430"/>
                </a:cubicBezTo>
                <a:cubicBezTo>
                  <a:pt x="496" y="430"/>
                  <a:pt x="495" y="429"/>
                  <a:pt x="495" y="430"/>
                </a:cubicBezTo>
                <a:cubicBezTo>
                  <a:pt x="494" y="432"/>
                  <a:pt x="497" y="432"/>
                  <a:pt x="496" y="433"/>
                </a:cubicBezTo>
                <a:cubicBezTo>
                  <a:pt x="496" y="434"/>
                  <a:pt x="495" y="433"/>
                  <a:pt x="494" y="433"/>
                </a:cubicBezTo>
                <a:cubicBezTo>
                  <a:pt x="493" y="432"/>
                  <a:pt x="493" y="432"/>
                  <a:pt x="492" y="433"/>
                </a:cubicBezTo>
                <a:cubicBezTo>
                  <a:pt x="492" y="433"/>
                  <a:pt x="491" y="434"/>
                  <a:pt x="491" y="434"/>
                </a:cubicBezTo>
                <a:cubicBezTo>
                  <a:pt x="491" y="435"/>
                  <a:pt x="493" y="435"/>
                  <a:pt x="494" y="435"/>
                </a:cubicBezTo>
                <a:cubicBezTo>
                  <a:pt x="495" y="435"/>
                  <a:pt x="495" y="435"/>
                  <a:pt x="495" y="435"/>
                </a:cubicBezTo>
                <a:cubicBezTo>
                  <a:pt x="497" y="435"/>
                  <a:pt x="498" y="435"/>
                  <a:pt x="500" y="435"/>
                </a:cubicBezTo>
                <a:cubicBezTo>
                  <a:pt x="502" y="435"/>
                  <a:pt x="503" y="436"/>
                  <a:pt x="505" y="435"/>
                </a:cubicBezTo>
                <a:cubicBezTo>
                  <a:pt x="506" y="435"/>
                  <a:pt x="506" y="435"/>
                  <a:pt x="506" y="434"/>
                </a:cubicBezTo>
                <a:cubicBezTo>
                  <a:pt x="507" y="433"/>
                  <a:pt x="507" y="433"/>
                  <a:pt x="507" y="432"/>
                </a:cubicBezTo>
                <a:cubicBezTo>
                  <a:pt x="507" y="430"/>
                  <a:pt x="509" y="432"/>
                  <a:pt x="510" y="430"/>
                </a:cubicBezTo>
                <a:cubicBezTo>
                  <a:pt x="510" y="430"/>
                  <a:pt x="510" y="429"/>
                  <a:pt x="510" y="429"/>
                </a:cubicBezTo>
                <a:cubicBezTo>
                  <a:pt x="511" y="428"/>
                  <a:pt x="512" y="428"/>
                  <a:pt x="512" y="428"/>
                </a:cubicBezTo>
                <a:cubicBezTo>
                  <a:pt x="512" y="427"/>
                  <a:pt x="510" y="426"/>
                  <a:pt x="510" y="426"/>
                </a:cubicBezTo>
                <a:cubicBezTo>
                  <a:pt x="509" y="425"/>
                  <a:pt x="509" y="425"/>
                  <a:pt x="508" y="425"/>
                </a:cubicBezTo>
                <a:cubicBezTo>
                  <a:pt x="507" y="425"/>
                  <a:pt x="506" y="424"/>
                  <a:pt x="507" y="424"/>
                </a:cubicBezTo>
                <a:cubicBezTo>
                  <a:pt x="508" y="424"/>
                  <a:pt x="509" y="425"/>
                  <a:pt x="509" y="425"/>
                </a:cubicBezTo>
                <a:close/>
                <a:moveTo>
                  <a:pt x="302" y="631"/>
                </a:moveTo>
                <a:cubicBezTo>
                  <a:pt x="303" y="631"/>
                  <a:pt x="305" y="630"/>
                  <a:pt x="306" y="630"/>
                </a:cubicBezTo>
                <a:cubicBezTo>
                  <a:pt x="307" y="629"/>
                  <a:pt x="310" y="630"/>
                  <a:pt x="309" y="628"/>
                </a:cubicBezTo>
                <a:cubicBezTo>
                  <a:pt x="309" y="626"/>
                  <a:pt x="307" y="629"/>
                  <a:pt x="306" y="629"/>
                </a:cubicBezTo>
                <a:cubicBezTo>
                  <a:pt x="305" y="629"/>
                  <a:pt x="304" y="629"/>
                  <a:pt x="304" y="629"/>
                </a:cubicBezTo>
                <a:cubicBezTo>
                  <a:pt x="303" y="629"/>
                  <a:pt x="301" y="629"/>
                  <a:pt x="301" y="630"/>
                </a:cubicBezTo>
                <a:cubicBezTo>
                  <a:pt x="300" y="631"/>
                  <a:pt x="301" y="631"/>
                  <a:pt x="302" y="631"/>
                </a:cubicBezTo>
                <a:close/>
                <a:moveTo>
                  <a:pt x="1057" y="12"/>
                </a:moveTo>
                <a:cubicBezTo>
                  <a:pt x="1058" y="12"/>
                  <a:pt x="1059" y="14"/>
                  <a:pt x="1060" y="15"/>
                </a:cubicBezTo>
                <a:cubicBezTo>
                  <a:pt x="1061" y="16"/>
                  <a:pt x="1062" y="16"/>
                  <a:pt x="1063" y="16"/>
                </a:cubicBezTo>
                <a:cubicBezTo>
                  <a:pt x="1064" y="16"/>
                  <a:pt x="1064" y="15"/>
                  <a:pt x="1065" y="15"/>
                </a:cubicBezTo>
                <a:cubicBezTo>
                  <a:pt x="1066" y="15"/>
                  <a:pt x="1066" y="15"/>
                  <a:pt x="1067" y="15"/>
                </a:cubicBezTo>
                <a:cubicBezTo>
                  <a:pt x="1068" y="15"/>
                  <a:pt x="1069" y="14"/>
                  <a:pt x="1069" y="13"/>
                </a:cubicBezTo>
                <a:cubicBezTo>
                  <a:pt x="1070" y="13"/>
                  <a:pt x="1071" y="13"/>
                  <a:pt x="1071" y="13"/>
                </a:cubicBezTo>
                <a:cubicBezTo>
                  <a:pt x="1073" y="13"/>
                  <a:pt x="1074" y="12"/>
                  <a:pt x="1076" y="13"/>
                </a:cubicBezTo>
                <a:cubicBezTo>
                  <a:pt x="1078" y="13"/>
                  <a:pt x="1079" y="13"/>
                  <a:pt x="1080" y="14"/>
                </a:cubicBezTo>
                <a:cubicBezTo>
                  <a:pt x="1080" y="14"/>
                  <a:pt x="1082" y="14"/>
                  <a:pt x="1082" y="14"/>
                </a:cubicBezTo>
                <a:cubicBezTo>
                  <a:pt x="1082" y="15"/>
                  <a:pt x="1081" y="15"/>
                  <a:pt x="1080" y="15"/>
                </a:cubicBezTo>
                <a:cubicBezTo>
                  <a:pt x="1079" y="15"/>
                  <a:pt x="1079" y="15"/>
                  <a:pt x="1078" y="15"/>
                </a:cubicBezTo>
                <a:cubicBezTo>
                  <a:pt x="1077" y="16"/>
                  <a:pt x="1077" y="16"/>
                  <a:pt x="1077" y="17"/>
                </a:cubicBezTo>
                <a:cubicBezTo>
                  <a:pt x="1076" y="17"/>
                  <a:pt x="1075" y="17"/>
                  <a:pt x="1075" y="18"/>
                </a:cubicBezTo>
                <a:cubicBezTo>
                  <a:pt x="1074" y="18"/>
                  <a:pt x="1074" y="19"/>
                  <a:pt x="1075" y="19"/>
                </a:cubicBezTo>
                <a:cubicBezTo>
                  <a:pt x="1076" y="20"/>
                  <a:pt x="1078" y="18"/>
                  <a:pt x="1079" y="18"/>
                </a:cubicBezTo>
                <a:cubicBezTo>
                  <a:pt x="1080" y="18"/>
                  <a:pt x="1082" y="18"/>
                  <a:pt x="1083" y="18"/>
                </a:cubicBezTo>
                <a:cubicBezTo>
                  <a:pt x="1086" y="18"/>
                  <a:pt x="1090" y="17"/>
                  <a:pt x="1093" y="18"/>
                </a:cubicBezTo>
                <a:cubicBezTo>
                  <a:pt x="1095" y="18"/>
                  <a:pt x="1097" y="17"/>
                  <a:pt x="1098" y="17"/>
                </a:cubicBezTo>
                <a:cubicBezTo>
                  <a:pt x="1100" y="17"/>
                  <a:pt x="1102" y="18"/>
                  <a:pt x="1103" y="17"/>
                </a:cubicBezTo>
                <a:cubicBezTo>
                  <a:pt x="1103" y="15"/>
                  <a:pt x="1102" y="16"/>
                  <a:pt x="1102" y="15"/>
                </a:cubicBezTo>
                <a:cubicBezTo>
                  <a:pt x="1101" y="15"/>
                  <a:pt x="1101" y="14"/>
                  <a:pt x="1101" y="14"/>
                </a:cubicBezTo>
                <a:cubicBezTo>
                  <a:pt x="1101" y="13"/>
                  <a:pt x="1100" y="13"/>
                  <a:pt x="1100" y="12"/>
                </a:cubicBezTo>
                <a:cubicBezTo>
                  <a:pt x="1100" y="11"/>
                  <a:pt x="1100" y="11"/>
                  <a:pt x="1099" y="10"/>
                </a:cubicBezTo>
                <a:cubicBezTo>
                  <a:pt x="1099" y="9"/>
                  <a:pt x="1097" y="8"/>
                  <a:pt x="1098" y="7"/>
                </a:cubicBezTo>
                <a:cubicBezTo>
                  <a:pt x="1099" y="5"/>
                  <a:pt x="1101" y="5"/>
                  <a:pt x="1102" y="5"/>
                </a:cubicBezTo>
                <a:cubicBezTo>
                  <a:pt x="1105" y="4"/>
                  <a:pt x="1109" y="3"/>
                  <a:pt x="1112" y="2"/>
                </a:cubicBezTo>
                <a:cubicBezTo>
                  <a:pt x="1114" y="2"/>
                  <a:pt x="1115" y="2"/>
                  <a:pt x="1116" y="2"/>
                </a:cubicBezTo>
                <a:cubicBezTo>
                  <a:pt x="1082" y="2"/>
                  <a:pt x="1082" y="2"/>
                  <a:pt x="1082" y="2"/>
                </a:cubicBezTo>
                <a:cubicBezTo>
                  <a:pt x="1082" y="2"/>
                  <a:pt x="1082" y="3"/>
                  <a:pt x="1082" y="3"/>
                </a:cubicBezTo>
                <a:cubicBezTo>
                  <a:pt x="1083" y="3"/>
                  <a:pt x="1084" y="3"/>
                  <a:pt x="1084" y="3"/>
                </a:cubicBezTo>
                <a:cubicBezTo>
                  <a:pt x="1085" y="4"/>
                  <a:pt x="1081" y="4"/>
                  <a:pt x="1080" y="4"/>
                </a:cubicBezTo>
                <a:cubicBezTo>
                  <a:pt x="1079" y="4"/>
                  <a:pt x="1078" y="5"/>
                  <a:pt x="1077" y="5"/>
                </a:cubicBezTo>
                <a:cubicBezTo>
                  <a:pt x="1077" y="5"/>
                  <a:pt x="1077" y="5"/>
                  <a:pt x="1076" y="5"/>
                </a:cubicBezTo>
                <a:cubicBezTo>
                  <a:pt x="1076" y="5"/>
                  <a:pt x="1076" y="5"/>
                  <a:pt x="1075" y="5"/>
                </a:cubicBezTo>
                <a:cubicBezTo>
                  <a:pt x="1075" y="6"/>
                  <a:pt x="1075" y="5"/>
                  <a:pt x="1074" y="5"/>
                </a:cubicBezTo>
                <a:cubicBezTo>
                  <a:pt x="1074" y="6"/>
                  <a:pt x="1074" y="6"/>
                  <a:pt x="1075" y="7"/>
                </a:cubicBezTo>
                <a:cubicBezTo>
                  <a:pt x="1076" y="7"/>
                  <a:pt x="1077" y="7"/>
                  <a:pt x="1078" y="7"/>
                </a:cubicBezTo>
                <a:cubicBezTo>
                  <a:pt x="1080" y="8"/>
                  <a:pt x="1081" y="8"/>
                  <a:pt x="1083" y="8"/>
                </a:cubicBezTo>
                <a:cubicBezTo>
                  <a:pt x="1083" y="9"/>
                  <a:pt x="1082" y="9"/>
                  <a:pt x="1081" y="9"/>
                </a:cubicBezTo>
                <a:cubicBezTo>
                  <a:pt x="1080" y="9"/>
                  <a:pt x="1080" y="10"/>
                  <a:pt x="1079" y="10"/>
                </a:cubicBezTo>
                <a:cubicBezTo>
                  <a:pt x="1077" y="10"/>
                  <a:pt x="1075" y="10"/>
                  <a:pt x="1074" y="9"/>
                </a:cubicBezTo>
                <a:cubicBezTo>
                  <a:pt x="1072" y="9"/>
                  <a:pt x="1070" y="10"/>
                  <a:pt x="1068" y="9"/>
                </a:cubicBezTo>
                <a:cubicBezTo>
                  <a:pt x="1067" y="9"/>
                  <a:pt x="1066" y="8"/>
                  <a:pt x="1064" y="7"/>
                </a:cubicBezTo>
                <a:cubicBezTo>
                  <a:pt x="1063" y="7"/>
                  <a:pt x="1062" y="7"/>
                  <a:pt x="1061" y="7"/>
                </a:cubicBezTo>
                <a:cubicBezTo>
                  <a:pt x="1060" y="7"/>
                  <a:pt x="1060" y="8"/>
                  <a:pt x="1059" y="8"/>
                </a:cubicBezTo>
                <a:cubicBezTo>
                  <a:pt x="1058" y="8"/>
                  <a:pt x="1057" y="8"/>
                  <a:pt x="1057" y="9"/>
                </a:cubicBezTo>
                <a:cubicBezTo>
                  <a:pt x="1056" y="9"/>
                  <a:pt x="1056" y="10"/>
                  <a:pt x="1056" y="10"/>
                </a:cubicBezTo>
                <a:cubicBezTo>
                  <a:pt x="1055" y="10"/>
                  <a:pt x="1055" y="10"/>
                  <a:pt x="1055" y="11"/>
                </a:cubicBezTo>
                <a:cubicBezTo>
                  <a:pt x="1055" y="12"/>
                  <a:pt x="1056" y="12"/>
                  <a:pt x="1057" y="12"/>
                </a:cubicBezTo>
                <a:close/>
                <a:moveTo>
                  <a:pt x="603" y="400"/>
                </a:moveTo>
                <a:cubicBezTo>
                  <a:pt x="604" y="401"/>
                  <a:pt x="605" y="401"/>
                  <a:pt x="606" y="401"/>
                </a:cubicBezTo>
                <a:cubicBezTo>
                  <a:pt x="608" y="402"/>
                  <a:pt x="609" y="401"/>
                  <a:pt x="610" y="400"/>
                </a:cubicBezTo>
                <a:cubicBezTo>
                  <a:pt x="611" y="399"/>
                  <a:pt x="611" y="397"/>
                  <a:pt x="610" y="397"/>
                </a:cubicBezTo>
                <a:cubicBezTo>
                  <a:pt x="608" y="396"/>
                  <a:pt x="608" y="395"/>
                  <a:pt x="606" y="395"/>
                </a:cubicBezTo>
                <a:cubicBezTo>
                  <a:pt x="605" y="395"/>
                  <a:pt x="605" y="395"/>
                  <a:pt x="604" y="394"/>
                </a:cubicBezTo>
                <a:cubicBezTo>
                  <a:pt x="604" y="394"/>
                  <a:pt x="603" y="393"/>
                  <a:pt x="603" y="394"/>
                </a:cubicBezTo>
                <a:cubicBezTo>
                  <a:pt x="602" y="395"/>
                  <a:pt x="603" y="396"/>
                  <a:pt x="603" y="396"/>
                </a:cubicBezTo>
                <a:cubicBezTo>
                  <a:pt x="603" y="398"/>
                  <a:pt x="602" y="399"/>
                  <a:pt x="603" y="400"/>
                </a:cubicBezTo>
                <a:close/>
                <a:moveTo>
                  <a:pt x="526" y="418"/>
                </a:moveTo>
                <a:cubicBezTo>
                  <a:pt x="527" y="419"/>
                  <a:pt x="528" y="418"/>
                  <a:pt x="529" y="418"/>
                </a:cubicBezTo>
                <a:cubicBezTo>
                  <a:pt x="531" y="417"/>
                  <a:pt x="533" y="416"/>
                  <a:pt x="531" y="415"/>
                </a:cubicBezTo>
                <a:cubicBezTo>
                  <a:pt x="531" y="415"/>
                  <a:pt x="530" y="415"/>
                  <a:pt x="530" y="415"/>
                </a:cubicBezTo>
                <a:cubicBezTo>
                  <a:pt x="529" y="415"/>
                  <a:pt x="529" y="414"/>
                  <a:pt x="529" y="414"/>
                </a:cubicBezTo>
                <a:cubicBezTo>
                  <a:pt x="528" y="413"/>
                  <a:pt x="528" y="413"/>
                  <a:pt x="527" y="412"/>
                </a:cubicBezTo>
                <a:cubicBezTo>
                  <a:pt x="525" y="412"/>
                  <a:pt x="525" y="412"/>
                  <a:pt x="524" y="411"/>
                </a:cubicBezTo>
                <a:cubicBezTo>
                  <a:pt x="523" y="411"/>
                  <a:pt x="521" y="410"/>
                  <a:pt x="521" y="411"/>
                </a:cubicBezTo>
                <a:cubicBezTo>
                  <a:pt x="521" y="413"/>
                  <a:pt x="523" y="414"/>
                  <a:pt x="524" y="415"/>
                </a:cubicBezTo>
                <a:cubicBezTo>
                  <a:pt x="525" y="416"/>
                  <a:pt x="524" y="418"/>
                  <a:pt x="526" y="418"/>
                </a:cubicBezTo>
                <a:close/>
                <a:moveTo>
                  <a:pt x="436" y="477"/>
                </a:moveTo>
                <a:cubicBezTo>
                  <a:pt x="437" y="477"/>
                  <a:pt x="438" y="477"/>
                  <a:pt x="438" y="477"/>
                </a:cubicBezTo>
                <a:cubicBezTo>
                  <a:pt x="440" y="477"/>
                  <a:pt x="442" y="478"/>
                  <a:pt x="444" y="478"/>
                </a:cubicBezTo>
                <a:cubicBezTo>
                  <a:pt x="445" y="479"/>
                  <a:pt x="446" y="478"/>
                  <a:pt x="447" y="476"/>
                </a:cubicBezTo>
                <a:cubicBezTo>
                  <a:pt x="448" y="475"/>
                  <a:pt x="449" y="474"/>
                  <a:pt x="450" y="473"/>
                </a:cubicBezTo>
                <a:cubicBezTo>
                  <a:pt x="451" y="472"/>
                  <a:pt x="452" y="471"/>
                  <a:pt x="453" y="471"/>
                </a:cubicBezTo>
                <a:cubicBezTo>
                  <a:pt x="455" y="470"/>
                  <a:pt x="456" y="470"/>
                  <a:pt x="458" y="470"/>
                </a:cubicBezTo>
                <a:cubicBezTo>
                  <a:pt x="459" y="470"/>
                  <a:pt x="461" y="470"/>
                  <a:pt x="462" y="468"/>
                </a:cubicBezTo>
                <a:cubicBezTo>
                  <a:pt x="462" y="467"/>
                  <a:pt x="462" y="465"/>
                  <a:pt x="462" y="464"/>
                </a:cubicBezTo>
                <a:cubicBezTo>
                  <a:pt x="463" y="463"/>
                  <a:pt x="464" y="461"/>
                  <a:pt x="462" y="460"/>
                </a:cubicBezTo>
                <a:cubicBezTo>
                  <a:pt x="462" y="460"/>
                  <a:pt x="461" y="460"/>
                  <a:pt x="460" y="460"/>
                </a:cubicBezTo>
                <a:cubicBezTo>
                  <a:pt x="459" y="460"/>
                  <a:pt x="459" y="459"/>
                  <a:pt x="459" y="459"/>
                </a:cubicBezTo>
                <a:cubicBezTo>
                  <a:pt x="458" y="458"/>
                  <a:pt x="457" y="458"/>
                  <a:pt x="456" y="459"/>
                </a:cubicBezTo>
                <a:cubicBezTo>
                  <a:pt x="456" y="459"/>
                  <a:pt x="456" y="460"/>
                  <a:pt x="455" y="460"/>
                </a:cubicBezTo>
                <a:cubicBezTo>
                  <a:pt x="454" y="461"/>
                  <a:pt x="454" y="460"/>
                  <a:pt x="454" y="461"/>
                </a:cubicBezTo>
                <a:cubicBezTo>
                  <a:pt x="453" y="462"/>
                  <a:pt x="454" y="462"/>
                  <a:pt x="454" y="463"/>
                </a:cubicBezTo>
                <a:cubicBezTo>
                  <a:pt x="456" y="464"/>
                  <a:pt x="454" y="465"/>
                  <a:pt x="453" y="466"/>
                </a:cubicBezTo>
                <a:cubicBezTo>
                  <a:pt x="452" y="467"/>
                  <a:pt x="452" y="467"/>
                  <a:pt x="451" y="467"/>
                </a:cubicBezTo>
                <a:cubicBezTo>
                  <a:pt x="451" y="467"/>
                  <a:pt x="450" y="468"/>
                  <a:pt x="450" y="469"/>
                </a:cubicBezTo>
                <a:cubicBezTo>
                  <a:pt x="449" y="469"/>
                  <a:pt x="448" y="471"/>
                  <a:pt x="448" y="470"/>
                </a:cubicBezTo>
                <a:cubicBezTo>
                  <a:pt x="447" y="470"/>
                  <a:pt x="448" y="469"/>
                  <a:pt x="448" y="468"/>
                </a:cubicBezTo>
                <a:cubicBezTo>
                  <a:pt x="448" y="467"/>
                  <a:pt x="448" y="467"/>
                  <a:pt x="449" y="467"/>
                </a:cubicBezTo>
                <a:cubicBezTo>
                  <a:pt x="450" y="466"/>
                  <a:pt x="450" y="466"/>
                  <a:pt x="450" y="465"/>
                </a:cubicBezTo>
                <a:cubicBezTo>
                  <a:pt x="450" y="464"/>
                  <a:pt x="449" y="465"/>
                  <a:pt x="448" y="464"/>
                </a:cubicBezTo>
                <a:cubicBezTo>
                  <a:pt x="448" y="464"/>
                  <a:pt x="448" y="463"/>
                  <a:pt x="449" y="462"/>
                </a:cubicBezTo>
                <a:cubicBezTo>
                  <a:pt x="449" y="461"/>
                  <a:pt x="450" y="459"/>
                  <a:pt x="450" y="457"/>
                </a:cubicBezTo>
                <a:cubicBezTo>
                  <a:pt x="450" y="455"/>
                  <a:pt x="447" y="455"/>
                  <a:pt x="446" y="456"/>
                </a:cubicBezTo>
                <a:cubicBezTo>
                  <a:pt x="444" y="457"/>
                  <a:pt x="445" y="459"/>
                  <a:pt x="445" y="460"/>
                </a:cubicBezTo>
                <a:cubicBezTo>
                  <a:pt x="444" y="461"/>
                  <a:pt x="444" y="461"/>
                  <a:pt x="443" y="461"/>
                </a:cubicBezTo>
                <a:cubicBezTo>
                  <a:pt x="443" y="462"/>
                  <a:pt x="443" y="462"/>
                  <a:pt x="443" y="463"/>
                </a:cubicBezTo>
                <a:cubicBezTo>
                  <a:pt x="442" y="464"/>
                  <a:pt x="439" y="464"/>
                  <a:pt x="441" y="465"/>
                </a:cubicBezTo>
                <a:cubicBezTo>
                  <a:pt x="441" y="466"/>
                  <a:pt x="442" y="466"/>
                  <a:pt x="441" y="467"/>
                </a:cubicBezTo>
                <a:cubicBezTo>
                  <a:pt x="441" y="467"/>
                  <a:pt x="441" y="468"/>
                  <a:pt x="440" y="468"/>
                </a:cubicBezTo>
                <a:cubicBezTo>
                  <a:pt x="439" y="468"/>
                  <a:pt x="439" y="469"/>
                  <a:pt x="438" y="470"/>
                </a:cubicBezTo>
                <a:cubicBezTo>
                  <a:pt x="438" y="470"/>
                  <a:pt x="438" y="471"/>
                  <a:pt x="438" y="472"/>
                </a:cubicBezTo>
                <a:cubicBezTo>
                  <a:pt x="438" y="473"/>
                  <a:pt x="438" y="474"/>
                  <a:pt x="436" y="475"/>
                </a:cubicBezTo>
                <a:cubicBezTo>
                  <a:pt x="435" y="475"/>
                  <a:pt x="433" y="476"/>
                  <a:pt x="433" y="477"/>
                </a:cubicBezTo>
                <a:cubicBezTo>
                  <a:pt x="434" y="478"/>
                  <a:pt x="435" y="477"/>
                  <a:pt x="436" y="477"/>
                </a:cubicBezTo>
                <a:close/>
                <a:moveTo>
                  <a:pt x="412" y="478"/>
                </a:moveTo>
                <a:cubicBezTo>
                  <a:pt x="412" y="477"/>
                  <a:pt x="411" y="477"/>
                  <a:pt x="410" y="477"/>
                </a:cubicBezTo>
                <a:cubicBezTo>
                  <a:pt x="409" y="478"/>
                  <a:pt x="409" y="478"/>
                  <a:pt x="409" y="479"/>
                </a:cubicBezTo>
                <a:cubicBezTo>
                  <a:pt x="408" y="479"/>
                  <a:pt x="408" y="479"/>
                  <a:pt x="407" y="480"/>
                </a:cubicBezTo>
                <a:cubicBezTo>
                  <a:pt x="405" y="480"/>
                  <a:pt x="401" y="483"/>
                  <a:pt x="403" y="485"/>
                </a:cubicBezTo>
                <a:cubicBezTo>
                  <a:pt x="404" y="486"/>
                  <a:pt x="406" y="486"/>
                  <a:pt x="407" y="486"/>
                </a:cubicBezTo>
                <a:cubicBezTo>
                  <a:pt x="409" y="486"/>
                  <a:pt x="409" y="485"/>
                  <a:pt x="410" y="484"/>
                </a:cubicBezTo>
                <a:cubicBezTo>
                  <a:pt x="412" y="483"/>
                  <a:pt x="413" y="482"/>
                  <a:pt x="414" y="481"/>
                </a:cubicBezTo>
                <a:cubicBezTo>
                  <a:pt x="416" y="480"/>
                  <a:pt x="414" y="480"/>
                  <a:pt x="413" y="479"/>
                </a:cubicBezTo>
                <a:cubicBezTo>
                  <a:pt x="413" y="478"/>
                  <a:pt x="413" y="478"/>
                  <a:pt x="412" y="478"/>
                </a:cubicBezTo>
                <a:close/>
                <a:moveTo>
                  <a:pt x="419" y="479"/>
                </a:moveTo>
                <a:cubicBezTo>
                  <a:pt x="418" y="480"/>
                  <a:pt x="418" y="480"/>
                  <a:pt x="417" y="481"/>
                </a:cubicBezTo>
                <a:cubicBezTo>
                  <a:pt x="417" y="482"/>
                  <a:pt x="416" y="483"/>
                  <a:pt x="417" y="483"/>
                </a:cubicBezTo>
                <a:cubicBezTo>
                  <a:pt x="418" y="483"/>
                  <a:pt x="419" y="482"/>
                  <a:pt x="419" y="482"/>
                </a:cubicBezTo>
                <a:cubicBezTo>
                  <a:pt x="421" y="481"/>
                  <a:pt x="422" y="481"/>
                  <a:pt x="423" y="481"/>
                </a:cubicBezTo>
                <a:cubicBezTo>
                  <a:pt x="424" y="481"/>
                  <a:pt x="424" y="480"/>
                  <a:pt x="425" y="480"/>
                </a:cubicBezTo>
                <a:cubicBezTo>
                  <a:pt x="426" y="479"/>
                  <a:pt x="426" y="479"/>
                  <a:pt x="427" y="479"/>
                </a:cubicBezTo>
                <a:cubicBezTo>
                  <a:pt x="428" y="478"/>
                  <a:pt x="429" y="478"/>
                  <a:pt x="431" y="477"/>
                </a:cubicBezTo>
                <a:cubicBezTo>
                  <a:pt x="432" y="477"/>
                  <a:pt x="433" y="476"/>
                  <a:pt x="434" y="475"/>
                </a:cubicBezTo>
                <a:cubicBezTo>
                  <a:pt x="434" y="474"/>
                  <a:pt x="436" y="472"/>
                  <a:pt x="434" y="473"/>
                </a:cubicBezTo>
                <a:cubicBezTo>
                  <a:pt x="433" y="473"/>
                  <a:pt x="433" y="473"/>
                  <a:pt x="432" y="474"/>
                </a:cubicBezTo>
                <a:cubicBezTo>
                  <a:pt x="432" y="474"/>
                  <a:pt x="431" y="474"/>
                  <a:pt x="430" y="474"/>
                </a:cubicBezTo>
                <a:cubicBezTo>
                  <a:pt x="429" y="474"/>
                  <a:pt x="427" y="474"/>
                  <a:pt x="426" y="474"/>
                </a:cubicBezTo>
                <a:cubicBezTo>
                  <a:pt x="425" y="475"/>
                  <a:pt x="425" y="475"/>
                  <a:pt x="424" y="475"/>
                </a:cubicBezTo>
                <a:cubicBezTo>
                  <a:pt x="423" y="476"/>
                  <a:pt x="422" y="475"/>
                  <a:pt x="422" y="476"/>
                </a:cubicBezTo>
                <a:cubicBezTo>
                  <a:pt x="421" y="476"/>
                  <a:pt x="421" y="477"/>
                  <a:pt x="420" y="477"/>
                </a:cubicBezTo>
                <a:cubicBezTo>
                  <a:pt x="420" y="478"/>
                  <a:pt x="420" y="479"/>
                  <a:pt x="419" y="479"/>
                </a:cubicBezTo>
                <a:close/>
                <a:moveTo>
                  <a:pt x="395" y="485"/>
                </a:moveTo>
                <a:cubicBezTo>
                  <a:pt x="393" y="484"/>
                  <a:pt x="390" y="492"/>
                  <a:pt x="390" y="493"/>
                </a:cubicBezTo>
                <a:cubicBezTo>
                  <a:pt x="389" y="493"/>
                  <a:pt x="389" y="494"/>
                  <a:pt x="389" y="495"/>
                </a:cubicBezTo>
                <a:cubicBezTo>
                  <a:pt x="390" y="495"/>
                  <a:pt x="391" y="495"/>
                  <a:pt x="391" y="494"/>
                </a:cubicBezTo>
                <a:cubicBezTo>
                  <a:pt x="392" y="493"/>
                  <a:pt x="393" y="492"/>
                  <a:pt x="395" y="491"/>
                </a:cubicBezTo>
                <a:cubicBezTo>
                  <a:pt x="395" y="491"/>
                  <a:pt x="396" y="490"/>
                  <a:pt x="396" y="489"/>
                </a:cubicBezTo>
                <a:cubicBezTo>
                  <a:pt x="395" y="489"/>
                  <a:pt x="394" y="490"/>
                  <a:pt x="394" y="488"/>
                </a:cubicBezTo>
                <a:cubicBezTo>
                  <a:pt x="394" y="487"/>
                  <a:pt x="395" y="487"/>
                  <a:pt x="395" y="487"/>
                </a:cubicBezTo>
                <a:cubicBezTo>
                  <a:pt x="395" y="486"/>
                  <a:pt x="396" y="485"/>
                  <a:pt x="395" y="485"/>
                </a:cubicBezTo>
                <a:close/>
                <a:moveTo>
                  <a:pt x="443" y="455"/>
                </a:moveTo>
                <a:cubicBezTo>
                  <a:pt x="443" y="455"/>
                  <a:pt x="443" y="456"/>
                  <a:pt x="444" y="456"/>
                </a:cubicBezTo>
                <a:cubicBezTo>
                  <a:pt x="445" y="457"/>
                  <a:pt x="446" y="455"/>
                  <a:pt x="447" y="455"/>
                </a:cubicBezTo>
                <a:cubicBezTo>
                  <a:pt x="448" y="454"/>
                  <a:pt x="449" y="454"/>
                  <a:pt x="451" y="453"/>
                </a:cubicBezTo>
                <a:cubicBezTo>
                  <a:pt x="452" y="452"/>
                  <a:pt x="452" y="450"/>
                  <a:pt x="453" y="449"/>
                </a:cubicBezTo>
                <a:cubicBezTo>
                  <a:pt x="454" y="449"/>
                  <a:pt x="456" y="447"/>
                  <a:pt x="455" y="446"/>
                </a:cubicBezTo>
                <a:cubicBezTo>
                  <a:pt x="455" y="445"/>
                  <a:pt x="452" y="447"/>
                  <a:pt x="452" y="447"/>
                </a:cubicBezTo>
                <a:cubicBezTo>
                  <a:pt x="450" y="448"/>
                  <a:pt x="449" y="448"/>
                  <a:pt x="448" y="449"/>
                </a:cubicBezTo>
                <a:cubicBezTo>
                  <a:pt x="446" y="449"/>
                  <a:pt x="445" y="451"/>
                  <a:pt x="444" y="452"/>
                </a:cubicBezTo>
                <a:cubicBezTo>
                  <a:pt x="442" y="453"/>
                  <a:pt x="441" y="455"/>
                  <a:pt x="441" y="458"/>
                </a:cubicBezTo>
                <a:cubicBezTo>
                  <a:pt x="441" y="458"/>
                  <a:pt x="441" y="459"/>
                  <a:pt x="441" y="459"/>
                </a:cubicBezTo>
                <a:cubicBezTo>
                  <a:pt x="442" y="459"/>
                  <a:pt x="442" y="459"/>
                  <a:pt x="442" y="458"/>
                </a:cubicBezTo>
                <a:cubicBezTo>
                  <a:pt x="443" y="457"/>
                  <a:pt x="441" y="457"/>
                  <a:pt x="442" y="456"/>
                </a:cubicBezTo>
                <a:cubicBezTo>
                  <a:pt x="442" y="455"/>
                  <a:pt x="443" y="455"/>
                  <a:pt x="443" y="455"/>
                </a:cubicBezTo>
                <a:close/>
                <a:moveTo>
                  <a:pt x="538" y="416"/>
                </a:moveTo>
                <a:cubicBezTo>
                  <a:pt x="538" y="416"/>
                  <a:pt x="538" y="417"/>
                  <a:pt x="538" y="417"/>
                </a:cubicBezTo>
                <a:cubicBezTo>
                  <a:pt x="539" y="418"/>
                  <a:pt x="539" y="417"/>
                  <a:pt x="540" y="417"/>
                </a:cubicBezTo>
                <a:cubicBezTo>
                  <a:pt x="541" y="417"/>
                  <a:pt x="541" y="418"/>
                  <a:pt x="542" y="418"/>
                </a:cubicBezTo>
                <a:cubicBezTo>
                  <a:pt x="542" y="418"/>
                  <a:pt x="543" y="419"/>
                  <a:pt x="543" y="419"/>
                </a:cubicBezTo>
                <a:cubicBezTo>
                  <a:pt x="544" y="418"/>
                  <a:pt x="544" y="417"/>
                  <a:pt x="544" y="417"/>
                </a:cubicBezTo>
                <a:cubicBezTo>
                  <a:pt x="545" y="415"/>
                  <a:pt x="547" y="415"/>
                  <a:pt x="546" y="413"/>
                </a:cubicBezTo>
                <a:cubicBezTo>
                  <a:pt x="545" y="412"/>
                  <a:pt x="545" y="412"/>
                  <a:pt x="544" y="412"/>
                </a:cubicBezTo>
                <a:cubicBezTo>
                  <a:pt x="543" y="413"/>
                  <a:pt x="543" y="413"/>
                  <a:pt x="542" y="414"/>
                </a:cubicBezTo>
                <a:cubicBezTo>
                  <a:pt x="542" y="414"/>
                  <a:pt x="541" y="414"/>
                  <a:pt x="540" y="414"/>
                </a:cubicBezTo>
                <a:cubicBezTo>
                  <a:pt x="540" y="414"/>
                  <a:pt x="539" y="414"/>
                  <a:pt x="539" y="414"/>
                </a:cubicBezTo>
                <a:cubicBezTo>
                  <a:pt x="538" y="414"/>
                  <a:pt x="538" y="414"/>
                  <a:pt x="538" y="414"/>
                </a:cubicBezTo>
                <a:cubicBezTo>
                  <a:pt x="537" y="414"/>
                  <a:pt x="537" y="414"/>
                  <a:pt x="537" y="415"/>
                </a:cubicBezTo>
                <a:cubicBezTo>
                  <a:pt x="537" y="416"/>
                  <a:pt x="538" y="416"/>
                  <a:pt x="538" y="416"/>
                </a:cubicBezTo>
                <a:close/>
                <a:moveTo>
                  <a:pt x="534" y="92"/>
                </a:moveTo>
                <a:cubicBezTo>
                  <a:pt x="536" y="92"/>
                  <a:pt x="537" y="92"/>
                  <a:pt x="538" y="93"/>
                </a:cubicBezTo>
                <a:cubicBezTo>
                  <a:pt x="540" y="94"/>
                  <a:pt x="541" y="94"/>
                  <a:pt x="542" y="95"/>
                </a:cubicBezTo>
                <a:cubicBezTo>
                  <a:pt x="542" y="96"/>
                  <a:pt x="542" y="97"/>
                  <a:pt x="543" y="98"/>
                </a:cubicBezTo>
                <a:cubicBezTo>
                  <a:pt x="544" y="99"/>
                  <a:pt x="544" y="99"/>
                  <a:pt x="544" y="100"/>
                </a:cubicBezTo>
                <a:cubicBezTo>
                  <a:pt x="544" y="100"/>
                  <a:pt x="544" y="101"/>
                  <a:pt x="544" y="101"/>
                </a:cubicBezTo>
                <a:cubicBezTo>
                  <a:pt x="543" y="102"/>
                  <a:pt x="542" y="102"/>
                  <a:pt x="542" y="103"/>
                </a:cubicBezTo>
                <a:cubicBezTo>
                  <a:pt x="543" y="104"/>
                  <a:pt x="544" y="103"/>
                  <a:pt x="544" y="102"/>
                </a:cubicBezTo>
                <a:cubicBezTo>
                  <a:pt x="545" y="102"/>
                  <a:pt x="547" y="102"/>
                  <a:pt x="548" y="102"/>
                </a:cubicBezTo>
                <a:cubicBezTo>
                  <a:pt x="550" y="102"/>
                  <a:pt x="551" y="102"/>
                  <a:pt x="552" y="102"/>
                </a:cubicBezTo>
                <a:cubicBezTo>
                  <a:pt x="553" y="102"/>
                  <a:pt x="554" y="102"/>
                  <a:pt x="554" y="102"/>
                </a:cubicBezTo>
                <a:cubicBezTo>
                  <a:pt x="555" y="101"/>
                  <a:pt x="556" y="101"/>
                  <a:pt x="556" y="101"/>
                </a:cubicBezTo>
                <a:cubicBezTo>
                  <a:pt x="558" y="100"/>
                  <a:pt x="559" y="101"/>
                  <a:pt x="561" y="101"/>
                </a:cubicBezTo>
                <a:cubicBezTo>
                  <a:pt x="563" y="101"/>
                  <a:pt x="564" y="100"/>
                  <a:pt x="565" y="100"/>
                </a:cubicBezTo>
                <a:cubicBezTo>
                  <a:pt x="568" y="100"/>
                  <a:pt x="575" y="101"/>
                  <a:pt x="574" y="96"/>
                </a:cubicBezTo>
                <a:cubicBezTo>
                  <a:pt x="574" y="95"/>
                  <a:pt x="573" y="95"/>
                  <a:pt x="573" y="95"/>
                </a:cubicBezTo>
                <a:cubicBezTo>
                  <a:pt x="572" y="94"/>
                  <a:pt x="573" y="93"/>
                  <a:pt x="574" y="92"/>
                </a:cubicBezTo>
                <a:cubicBezTo>
                  <a:pt x="575" y="91"/>
                  <a:pt x="574" y="90"/>
                  <a:pt x="573" y="89"/>
                </a:cubicBezTo>
                <a:cubicBezTo>
                  <a:pt x="572" y="89"/>
                  <a:pt x="572" y="89"/>
                  <a:pt x="571" y="88"/>
                </a:cubicBezTo>
                <a:cubicBezTo>
                  <a:pt x="571" y="88"/>
                  <a:pt x="571" y="87"/>
                  <a:pt x="571" y="86"/>
                </a:cubicBezTo>
                <a:cubicBezTo>
                  <a:pt x="570" y="84"/>
                  <a:pt x="569" y="87"/>
                  <a:pt x="568" y="87"/>
                </a:cubicBezTo>
                <a:cubicBezTo>
                  <a:pt x="566" y="88"/>
                  <a:pt x="566" y="86"/>
                  <a:pt x="565" y="86"/>
                </a:cubicBezTo>
                <a:cubicBezTo>
                  <a:pt x="564" y="85"/>
                  <a:pt x="562" y="85"/>
                  <a:pt x="561" y="86"/>
                </a:cubicBezTo>
                <a:cubicBezTo>
                  <a:pt x="560" y="87"/>
                  <a:pt x="559" y="86"/>
                  <a:pt x="557" y="85"/>
                </a:cubicBezTo>
                <a:cubicBezTo>
                  <a:pt x="556" y="85"/>
                  <a:pt x="555" y="84"/>
                  <a:pt x="554" y="84"/>
                </a:cubicBezTo>
                <a:cubicBezTo>
                  <a:pt x="553" y="85"/>
                  <a:pt x="552" y="85"/>
                  <a:pt x="552" y="85"/>
                </a:cubicBezTo>
                <a:cubicBezTo>
                  <a:pt x="552" y="86"/>
                  <a:pt x="551" y="87"/>
                  <a:pt x="551" y="87"/>
                </a:cubicBezTo>
                <a:cubicBezTo>
                  <a:pt x="550" y="87"/>
                  <a:pt x="550" y="87"/>
                  <a:pt x="549" y="87"/>
                </a:cubicBezTo>
                <a:cubicBezTo>
                  <a:pt x="548" y="88"/>
                  <a:pt x="546" y="88"/>
                  <a:pt x="544" y="88"/>
                </a:cubicBezTo>
                <a:cubicBezTo>
                  <a:pt x="543" y="89"/>
                  <a:pt x="541" y="89"/>
                  <a:pt x="540" y="89"/>
                </a:cubicBezTo>
                <a:cubicBezTo>
                  <a:pt x="538" y="89"/>
                  <a:pt x="537" y="89"/>
                  <a:pt x="535" y="90"/>
                </a:cubicBezTo>
                <a:cubicBezTo>
                  <a:pt x="535" y="90"/>
                  <a:pt x="534" y="90"/>
                  <a:pt x="533" y="90"/>
                </a:cubicBezTo>
                <a:cubicBezTo>
                  <a:pt x="533" y="90"/>
                  <a:pt x="532" y="90"/>
                  <a:pt x="531" y="91"/>
                </a:cubicBezTo>
                <a:cubicBezTo>
                  <a:pt x="531" y="91"/>
                  <a:pt x="532" y="91"/>
                  <a:pt x="532" y="91"/>
                </a:cubicBezTo>
                <a:cubicBezTo>
                  <a:pt x="533" y="92"/>
                  <a:pt x="534" y="92"/>
                  <a:pt x="534" y="92"/>
                </a:cubicBezTo>
                <a:close/>
                <a:moveTo>
                  <a:pt x="432" y="459"/>
                </a:moveTo>
                <a:cubicBezTo>
                  <a:pt x="430" y="459"/>
                  <a:pt x="429" y="461"/>
                  <a:pt x="428" y="462"/>
                </a:cubicBezTo>
                <a:cubicBezTo>
                  <a:pt x="427" y="463"/>
                  <a:pt x="425" y="462"/>
                  <a:pt x="424" y="463"/>
                </a:cubicBezTo>
                <a:cubicBezTo>
                  <a:pt x="424" y="464"/>
                  <a:pt x="423" y="465"/>
                  <a:pt x="422" y="465"/>
                </a:cubicBezTo>
                <a:cubicBezTo>
                  <a:pt x="420" y="465"/>
                  <a:pt x="420" y="466"/>
                  <a:pt x="420" y="467"/>
                </a:cubicBezTo>
                <a:cubicBezTo>
                  <a:pt x="421" y="468"/>
                  <a:pt x="421" y="468"/>
                  <a:pt x="421" y="469"/>
                </a:cubicBezTo>
                <a:cubicBezTo>
                  <a:pt x="422" y="469"/>
                  <a:pt x="423" y="469"/>
                  <a:pt x="423" y="469"/>
                </a:cubicBezTo>
                <a:cubicBezTo>
                  <a:pt x="424" y="468"/>
                  <a:pt x="424" y="466"/>
                  <a:pt x="426" y="466"/>
                </a:cubicBezTo>
                <a:cubicBezTo>
                  <a:pt x="427" y="465"/>
                  <a:pt x="429" y="465"/>
                  <a:pt x="430" y="465"/>
                </a:cubicBezTo>
                <a:cubicBezTo>
                  <a:pt x="432" y="465"/>
                  <a:pt x="431" y="467"/>
                  <a:pt x="430" y="468"/>
                </a:cubicBezTo>
                <a:cubicBezTo>
                  <a:pt x="430" y="468"/>
                  <a:pt x="430" y="469"/>
                  <a:pt x="431" y="469"/>
                </a:cubicBezTo>
                <a:cubicBezTo>
                  <a:pt x="431" y="470"/>
                  <a:pt x="432" y="469"/>
                  <a:pt x="433" y="469"/>
                </a:cubicBezTo>
                <a:cubicBezTo>
                  <a:pt x="433" y="469"/>
                  <a:pt x="434" y="469"/>
                  <a:pt x="435" y="469"/>
                </a:cubicBezTo>
                <a:cubicBezTo>
                  <a:pt x="435" y="468"/>
                  <a:pt x="436" y="468"/>
                  <a:pt x="436" y="467"/>
                </a:cubicBezTo>
                <a:cubicBezTo>
                  <a:pt x="437" y="467"/>
                  <a:pt x="438" y="467"/>
                  <a:pt x="438" y="467"/>
                </a:cubicBezTo>
                <a:cubicBezTo>
                  <a:pt x="439" y="466"/>
                  <a:pt x="439" y="466"/>
                  <a:pt x="439" y="465"/>
                </a:cubicBezTo>
                <a:cubicBezTo>
                  <a:pt x="440" y="464"/>
                  <a:pt x="441" y="462"/>
                  <a:pt x="440" y="461"/>
                </a:cubicBezTo>
                <a:cubicBezTo>
                  <a:pt x="439" y="460"/>
                  <a:pt x="437" y="460"/>
                  <a:pt x="437" y="459"/>
                </a:cubicBezTo>
                <a:cubicBezTo>
                  <a:pt x="436" y="458"/>
                  <a:pt x="436" y="458"/>
                  <a:pt x="436" y="457"/>
                </a:cubicBezTo>
                <a:cubicBezTo>
                  <a:pt x="435" y="457"/>
                  <a:pt x="435" y="456"/>
                  <a:pt x="435" y="455"/>
                </a:cubicBezTo>
                <a:cubicBezTo>
                  <a:pt x="434" y="454"/>
                  <a:pt x="432" y="453"/>
                  <a:pt x="432" y="455"/>
                </a:cubicBezTo>
                <a:cubicBezTo>
                  <a:pt x="431" y="457"/>
                  <a:pt x="434" y="458"/>
                  <a:pt x="432" y="459"/>
                </a:cubicBezTo>
                <a:close/>
                <a:moveTo>
                  <a:pt x="349" y="50"/>
                </a:moveTo>
                <a:cubicBezTo>
                  <a:pt x="349" y="51"/>
                  <a:pt x="350" y="51"/>
                  <a:pt x="350" y="52"/>
                </a:cubicBezTo>
                <a:cubicBezTo>
                  <a:pt x="351" y="53"/>
                  <a:pt x="351" y="54"/>
                  <a:pt x="351" y="54"/>
                </a:cubicBezTo>
                <a:cubicBezTo>
                  <a:pt x="352" y="56"/>
                  <a:pt x="353" y="56"/>
                  <a:pt x="354" y="57"/>
                </a:cubicBezTo>
                <a:cubicBezTo>
                  <a:pt x="356" y="58"/>
                  <a:pt x="356" y="59"/>
                  <a:pt x="356" y="61"/>
                </a:cubicBezTo>
                <a:cubicBezTo>
                  <a:pt x="356" y="63"/>
                  <a:pt x="357" y="63"/>
                  <a:pt x="358" y="63"/>
                </a:cubicBezTo>
                <a:cubicBezTo>
                  <a:pt x="360" y="63"/>
                  <a:pt x="361" y="63"/>
                  <a:pt x="362" y="62"/>
                </a:cubicBezTo>
                <a:cubicBezTo>
                  <a:pt x="363" y="62"/>
                  <a:pt x="363" y="62"/>
                  <a:pt x="364" y="61"/>
                </a:cubicBezTo>
                <a:cubicBezTo>
                  <a:pt x="366" y="60"/>
                  <a:pt x="366" y="59"/>
                  <a:pt x="365" y="57"/>
                </a:cubicBezTo>
                <a:cubicBezTo>
                  <a:pt x="365" y="57"/>
                  <a:pt x="365" y="57"/>
                  <a:pt x="364" y="56"/>
                </a:cubicBezTo>
                <a:cubicBezTo>
                  <a:pt x="364" y="56"/>
                  <a:pt x="364" y="55"/>
                  <a:pt x="365" y="55"/>
                </a:cubicBezTo>
                <a:cubicBezTo>
                  <a:pt x="366" y="54"/>
                  <a:pt x="366" y="55"/>
                  <a:pt x="367" y="55"/>
                </a:cubicBezTo>
                <a:cubicBezTo>
                  <a:pt x="368" y="56"/>
                  <a:pt x="368" y="56"/>
                  <a:pt x="369" y="56"/>
                </a:cubicBezTo>
                <a:cubicBezTo>
                  <a:pt x="369" y="56"/>
                  <a:pt x="369" y="57"/>
                  <a:pt x="369" y="57"/>
                </a:cubicBezTo>
                <a:cubicBezTo>
                  <a:pt x="369" y="58"/>
                  <a:pt x="370" y="58"/>
                  <a:pt x="370" y="58"/>
                </a:cubicBezTo>
                <a:cubicBezTo>
                  <a:pt x="370" y="57"/>
                  <a:pt x="370" y="57"/>
                  <a:pt x="370" y="56"/>
                </a:cubicBezTo>
                <a:cubicBezTo>
                  <a:pt x="369" y="55"/>
                  <a:pt x="371" y="56"/>
                  <a:pt x="372" y="56"/>
                </a:cubicBezTo>
                <a:cubicBezTo>
                  <a:pt x="372" y="55"/>
                  <a:pt x="372" y="55"/>
                  <a:pt x="373" y="55"/>
                </a:cubicBezTo>
                <a:cubicBezTo>
                  <a:pt x="374" y="56"/>
                  <a:pt x="374" y="56"/>
                  <a:pt x="374" y="57"/>
                </a:cubicBezTo>
                <a:cubicBezTo>
                  <a:pt x="373" y="58"/>
                  <a:pt x="372" y="59"/>
                  <a:pt x="371" y="60"/>
                </a:cubicBezTo>
                <a:cubicBezTo>
                  <a:pt x="370" y="60"/>
                  <a:pt x="370" y="61"/>
                  <a:pt x="369" y="62"/>
                </a:cubicBezTo>
                <a:cubicBezTo>
                  <a:pt x="369" y="62"/>
                  <a:pt x="369" y="63"/>
                  <a:pt x="368" y="63"/>
                </a:cubicBezTo>
                <a:cubicBezTo>
                  <a:pt x="367" y="64"/>
                  <a:pt x="367" y="63"/>
                  <a:pt x="366" y="64"/>
                </a:cubicBezTo>
                <a:cubicBezTo>
                  <a:pt x="366" y="65"/>
                  <a:pt x="367" y="66"/>
                  <a:pt x="367" y="66"/>
                </a:cubicBezTo>
                <a:cubicBezTo>
                  <a:pt x="369" y="67"/>
                  <a:pt x="370" y="66"/>
                  <a:pt x="372" y="67"/>
                </a:cubicBezTo>
                <a:cubicBezTo>
                  <a:pt x="373" y="68"/>
                  <a:pt x="374" y="69"/>
                  <a:pt x="376" y="68"/>
                </a:cubicBezTo>
                <a:cubicBezTo>
                  <a:pt x="376" y="68"/>
                  <a:pt x="377" y="67"/>
                  <a:pt x="378" y="68"/>
                </a:cubicBezTo>
                <a:cubicBezTo>
                  <a:pt x="378" y="68"/>
                  <a:pt x="378" y="69"/>
                  <a:pt x="378" y="70"/>
                </a:cubicBezTo>
                <a:cubicBezTo>
                  <a:pt x="377" y="70"/>
                  <a:pt x="377" y="71"/>
                  <a:pt x="377" y="72"/>
                </a:cubicBezTo>
                <a:cubicBezTo>
                  <a:pt x="376" y="72"/>
                  <a:pt x="376" y="72"/>
                  <a:pt x="375" y="72"/>
                </a:cubicBezTo>
                <a:cubicBezTo>
                  <a:pt x="374" y="72"/>
                  <a:pt x="373" y="73"/>
                  <a:pt x="371" y="72"/>
                </a:cubicBezTo>
                <a:cubicBezTo>
                  <a:pt x="371" y="72"/>
                  <a:pt x="370" y="71"/>
                  <a:pt x="370" y="71"/>
                </a:cubicBezTo>
                <a:cubicBezTo>
                  <a:pt x="369" y="71"/>
                  <a:pt x="368" y="71"/>
                  <a:pt x="367" y="71"/>
                </a:cubicBezTo>
                <a:cubicBezTo>
                  <a:pt x="365" y="70"/>
                  <a:pt x="362" y="68"/>
                  <a:pt x="359" y="68"/>
                </a:cubicBezTo>
                <a:cubicBezTo>
                  <a:pt x="358" y="68"/>
                  <a:pt x="358" y="69"/>
                  <a:pt x="357" y="68"/>
                </a:cubicBezTo>
                <a:cubicBezTo>
                  <a:pt x="356" y="68"/>
                  <a:pt x="355" y="68"/>
                  <a:pt x="355" y="69"/>
                </a:cubicBezTo>
                <a:cubicBezTo>
                  <a:pt x="354" y="70"/>
                  <a:pt x="357" y="71"/>
                  <a:pt x="357" y="72"/>
                </a:cubicBezTo>
                <a:cubicBezTo>
                  <a:pt x="358" y="73"/>
                  <a:pt x="358" y="73"/>
                  <a:pt x="358" y="74"/>
                </a:cubicBezTo>
                <a:cubicBezTo>
                  <a:pt x="358" y="75"/>
                  <a:pt x="359" y="75"/>
                  <a:pt x="360" y="75"/>
                </a:cubicBezTo>
                <a:cubicBezTo>
                  <a:pt x="360" y="76"/>
                  <a:pt x="361" y="76"/>
                  <a:pt x="360" y="77"/>
                </a:cubicBezTo>
                <a:cubicBezTo>
                  <a:pt x="360" y="78"/>
                  <a:pt x="359" y="78"/>
                  <a:pt x="360" y="79"/>
                </a:cubicBezTo>
                <a:cubicBezTo>
                  <a:pt x="361" y="80"/>
                  <a:pt x="363" y="79"/>
                  <a:pt x="364" y="80"/>
                </a:cubicBezTo>
                <a:cubicBezTo>
                  <a:pt x="365" y="80"/>
                  <a:pt x="365" y="81"/>
                  <a:pt x="366" y="82"/>
                </a:cubicBezTo>
                <a:cubicBezTo>
                  <a:pt x="368" y="83"/>
                  <a:pt x="369" y="82"/>
                  <a:pt x="370" y="83"/>
                </a:cubicBezTo>
                <a:cubicBezTo>
                  <a:pt x="372" y="83"/>
                  <a:pt x="373" y="85"/>
                  <a:pt x="374" y="85"/>
                </a:cubicBezTo>
                <a:cubicBezTo>
                  <a:pt x="376" y="86"/>
                  <a:pt x="377" y="86"/>
                  <a:pt x="378" y="86"/>
                </a:cubicBezTo>
                <a:cubicBezTo>
                  <a:pt x="380" y="87"/>
                  <a:pt x="381" y="89"/>
                  <a:pt x="382" y="89"/>
                </a:cubicBezTo>
                <a:cubicBezTo>
                  <a:pt x="383" y="89"/>
                  <a:pt x="383" y="89"/>
                  <a:pt x="384" y="89"/>
                </a:cubicBezTo>
                <a:cubicBezTo>
                  <a:pt x="385" y="89"/>
                  <a:pt x="386" y="89"/>
                  <a:pt x="386" y="89"/>
                </a:cubicBezTo>
                <a:cubicBezTo>
                  <a:pt x="387" y="89"/>
                  <a:pt x="388" y="88"/>
                  <a:pt x="389" y="88"/>
                </a:cubicBezTo>
                <a:cubicBezTo>
                  <a:pt x="389" y="89"/>
                  <a:pt x="390" y="89"/>
                  <a:pt x="389" y="89"/>
                </a:cubicBezTo>
                <a:cubicBezTo>
                  <a:pt x="389" y="90"/>
                  <a:pt x="388" y="89"/>
                  <a:pt x="388" y="90"/>
                </a:cubicBezTo>
                <a:cubicBezTo>
                  <a:pt x="388" y="90"/>
                  <a:pt x="387" y="90"/>
                  <a:pt x="387" y="90"/>
                </a:cubicBezTo>
                <a:cubicBezTo>
                  <a:pt x="386" y="90"/>
                  <a:pt x="386" y="91"/>
                  <a:pt x="385" y="91"/>
                </a:cubicBezTo>
                <a:cubicBezTo>
                  <a:pt x="384" y="91"/>
                  <a:pt x="383" y="90"/>
                  <a:pt x="383" y="90"/>
                </a:cubicBezTo>
                <a:cubicBezTo>
                  <a:pt x="382" y="90"/>
                  <a:pt x="381" y="90"/>
                  <a:pt x="381" y="90"/>
                </a:cubicBezTo>
                <a:cubicBezTo>
                  <a:pt x="380" y="90"/>
                  <a:pt x="379" y="90"/>
                  <a:pt x="378" y="90"/>
                </a:cubicBezTo>
                <a:cubicBezTo>
                  <a:pt x="377" y="90"/>
                  <a:pt x="377" y="89"/>
                  <a:pt x="376" y="89"/>
                </a:cubicBezTo>
                <a:cubicBezTo>
                  <a:pt x="373" y="89"/>
                  <a:pt x="376" y="91"/>
                  <a:pt x="376" y="92"/>
                </a:cubicBezTo>
                <a:cubicBezTo>
                  <a:pt x="377" y="93"/>
                  <a:pt x="377" y="94"/>
                  <a:pt x="379" y="95"/>
                </a:cubicBezTo>
                <a:cubicBezTo>
                  <a:pt x="380" y="96"/>
                  <a:pt x="381" y="97"/>
                  <a:pt x="382" y="98"/>
                </a:cubicBezTo>
                <a:cubicBezTo>
                  <a:pt x="383" y="99"/>
                  <a:pt x="384" y="100"/>
                  <a:pt x="385" y="101"/>
                </a:cubicBezTo>
                <a:cubicBezTo>
                  <a:pt x="386" y="102"/>
                  <a:pt x="387" y="103"/>
                  <a:pt x="389" y="103"/>
                </a:cubicBezTo>
                <a:cubicBezTo>
                  <a:pt x="391" y="103"/>
                  <a:pt x="392" y="103"/>
                  <a:pt x="394" y="103"/>
                </a:cubicBezTo>
                <a:cubicBezTo>
                  <a:pt x="396" y="103"/>
                  <a:pt x="397" y="102"/>
                  <a:pt x="399" y="103"/>
                </a:cubicBezTo>
                <a:cubicBezTo>
                  <a:pt x="400" y="103"/>
                  <a:pt x="400" y="103"/>
                  <a:pt x="401" y="103"/>
                </a:cubicBezTo>
                <a:cubicBezTo>
                  <a:pt x="402" y="104"/>
                  <a:pt x="404" y="103"/>
                  <a:pt x="404" y="102"/>
                </a:cubicBezTo>
                <a:cubicBezTo>
                  <a:pt x="404" y="102"/>
                  <a:pt x="404" y="101"/>
                  <a:pt x="404" y="101"/>
                </a:cubicBezTo>
                <a:cubicBezTo>
                  <a:pt x="404" y="100"/>
                  <a:pt x="405" y="101"/>
                  <a:pt x="405" y="101"/>
                </a:cubicBezTo>
                <a:cubicBezTo>
                  <a:pt x="406" y="101"/>
                  <a:pt x="406" y="102"/>
                  <a:pt x="407" y="101"/>
                </a:cubicBezTo>
                <a:cubicBezTo>
                  <a:pt x="407" y="100"/>
                  <a:pt x="407" y="100"/>
                  <a:pt x="408" y="99"/>
                </a:cubicBezTo>
                <a:cubicBezTo>
                  <a:pt x="408" y="99"/>
                  <a:pt x="409" y="98"/>
                  <a:pt x="410" y="99"/>
                </a:cubicBezTo>
                <a:cubicBezTo>
                  <a:pt x="411" y="99"/>
                  <a:pt x="410" y="100"/>
                  <a:pt x="411" y="100"/>
                </a:cubicBezTo>
                <a:cubicBezTo>
                  <a:pt x="411" y="101"/>
                  <a:pt x="412" y="100"/>
                  <a:pt x="413" y="99"/>
                </a:cubicBezTo>
                <a:cubicBezTo>
                  <a:pt x="413" y="99"/>
                  <a:pt x="413" y="99"/>
                  <a:pt x="413" y="98"/>
                </a:cubicBezTo>
                <a:cubicBezTo>
                  <a:pt x="413" y="98"/>
                  <a:pt x="414" y="98"/>
                  <a:pt x="414" y="98"/>
                </a:cubicBezTo>
                <a:cubicBezTo>
                  <a:pt x="414" y="97"/>
                  <a:pt x="414" y="96"/>
                  <a:pt x="413" y="96"/>
                </a:cubicBezTo>
                <a:cubicBezTo>
                  <a:pt x="413" y="95"/>
                  <a:pt x="413" y="94"/>
                  <a:pt x="415" y="94"/>
                </a:cubicBezTo>
                <a:cubicBezTo>
                  <a:pt x="416" y="94"/>
                  <a:pt x="416" y="95"/>
                  <a:pt x="417" y="95"/>
                </a:cubicBezTo>
                <a:cubicBezTo>
                  <a:pt x="418" y="95"/>
                  <a:pt x="419" y="94"/>
                  <a:pt x="420" y="94"/>
                </a:cubicBezTo>
                <a:cubicBezTo>
                  <a:pt x="420" y="95"/>
                  <a:pt x="421" y="95"/>
                  <a:pt x="422" y="95"/>
                </a:cubicBezTo>
                <a:cubicBezTo>
                  <a:pt x="423" y="94"/>
                  <a:pt x="421" y="92"/>
                  <a:pt x="420" y="92"/>
                </a:cubicBezTo>
                <a:cubicBezTo>
                  <a:pt x="419" y="92"/>
                  <a:pt x="419" y="92"/>
                  <a:pt x="418" y="91"/>
                </a:cubicBezTo>
                <a:cubicBezTo>
                  <a:pt x="418" y="91"/>
                  <a:pt x="417" y="91"/>
                  <a:pt x="416" y="91"/>
                </a:cubicBezTo>
                <a:cubicBezTo>
                  <a:pt x="416" y="90"/>
                  <a:pt x="417" y="89"/>
                  <a:pt x="418" y="89"/>
                </a:cubicBezTo>
                <a:cubicBezTo>
                  <a:pt x="418" y="89"/>
                  <a:pt x="419" y="89"/>
                  <a:pt x="419" y="88"/>
                </a:cubicBezTo>
                <a:cubicBezTo>
                  <a:pt x="419" y="88"/>
                  <a:pt x="419" y="87"/>
                  <a:pt x="419" y="87"/>
                </a:cubicBezTo>
                <a:cubicBezTo>
                  <a:pt x="419" y="87"/>
                  <a:pt x="419" y="86"/>
                  <a:pt x="420" y="86"/>
                </a:cubicBezTo>
                <a:cubicBezTo>
                  <a:pt x="420" y="85"/>
                  <a:pt x="420" y="85"/>
                  <a:pt x="419" y="84"/>
                </a:cubicBezTo>
                <a:cubicBezTo>
                  <a:pt x="419" y="83"/>
                  <a:pt x="418" y="83"/>
                  <a:pt x="418" y="82"/>
                </a:cubicBezTo>
                <a:cubicBezTo>
                  <a:pt x="419" y="82"/>
                  <a:pt x="420" y="82"/>
                  <a:pt x="421" y="82"/>
                </a:cubicBezTo>
                <a:cubicBezTo>
                  <a:pt x="421" y="81"/>
                  <a:pt x="421" y="80"/>
                  <a:pt x="422" y="80"/>
                </a:cubicBezTo>
                <a:cubicBezTo>
                  <a:pt x="422" y="80"/>
                  <a:pt x="423" y="80"/>
                  <a:pt x="424" y="80"/>
                </a:cubicBezTo>
                <a:cubicBezTo>
                  <a:pt x="425" y="81"/>
                  <a:pt x="424" y="83"/>
                  <a:pt x="425" y="84"/>
                </a:cubicBezTo>
                <a:cubicBezTo>
                  <a:pt x="426" y="84"/>
                  <a:pt x="426" y="84"/>
                  <a:pt x="426" y="84"/>
                </a:cubicBezTo>
                <a:cubicBezTo>
                  <a:pt x="427" y="85"/>
                  <a:pt x="427" y="85"/>
                  <a:pt x="427" y="85"/>
                </a:cubicBezTo>
                <a:cubicBezTo>
                  <a:pt x="428" y="87"/>
                  <a:pt x="429" y="85"/>
                  <a:pt x="430" y="84"/>
                </a:cubicBezTo>
                <a:cubicBezTo>
                  <a:pt x="430" y="83"/>
                  <a:pt x="431" y="83"/>
                  <a:pt x="431" y="83"/>
                </a:cubicBezTo>
                <a:cubicBezTo>
                  <a:pt x="433" y="83"/>
                  <a:pt x="433" y="82"/>
                  <a:pt x="433" y="81"/>
                </a:cubicBezTo>
                <a:cubicBezTo>
                  <a:pt x="433" y="80"/>
                  <a:pt x="433" y="80"/>
                  <a:pt x="434" y="79"/>
                </a:cubicBezTo>
                <a:cubicBezTo>
                  <a:pt x="434" y="78"/>
                  <a:pt x="434" y="77"/>
                  <a:pt x="434" y="77"/>
                </a:cubicBezTo>
                <a:cubicBezTo>
                  <a:pt x="435" y="75"/>
                  <a:pt x="437" y="76"/>
                  <a:pt x="437" y="77"/>
                </a:cubicBezTo>
                <a:cubicBezTo>
                  <a:pt x="437" y="78"/>
                  <a:pt x="438" y="78"/>
                  <a:pt x="438" y="79"/>
                </a:cubicBezTo>
                <a:cubicBezTo>
                  <a:pt x="438" y="79"/>
                  <a:pt x="438" y="80"/>
                  <a:pt x="438" y="81"/>
                </a:cubicBezTo>
                <a:cubicBezTo>
                  <a:pt x="438" y="82"/>
                  <a:pt x="437" y="82"/>
                  <a:pt x="437" y="83"/>
                </a:cubicBezTo>
                <a:cubicBezTo>
                  <a:pt x="437" y="84"/>
                  <a:pt x="437" y="85"/>
                  <a:pt x="437" y="85"/>
                </a:cubicBezTo>
                <a:cubicBezTo>
                  <a:pt x="436" y="87"/>
                  <a:pt x="434" y="87"/>
                  <a:pt x="435" y="89"/>
                </a:cubicBezTo>
                <a:cubicBezTo>
                  <a:pt x="435" y="91"/>
                  <a:pt x="437" y="91"/>
                  <a:pt x="439" y="92"/>
                </a:cubicBezTo>
                <a:cubicBezTo>
                  <a:pt x="440" y="92"/>
                  <a:pt x="441" y="91"/>
                  <a:pt x="443" y="91"/>
                </a:cubicBezTo>
                <a:cubicBezTo>
                  <a:pt x="444" y="90"/>
                  <a:pt x="445" y="91"/>
                  <a:pt x="447" y="91"/>
                </a:cubicBezTo>
                <a:cubicBezTo>
                  <a:pt x="448" y="91"/>
                  <a:pt x="448" y="91"/>
                  <a:pt x="449" y="91"/>
                </a:cubicBezTo>
                <a:cubicBezTo>
                  <a:pt x="450" y="90"/>
                  <a:pt x="451" y="89"/>
                  <a:pt x="452" y="89"/>
                </a:cubicBezTo>
                <a:cubicBezTo>
                  <a:pt x="453" y="88"/>
                  <a:pt x="453" y="88"/>
                  <a:pt x="454" y="88"/>
                </a:cubicBezTo>
                <a:cubicBezTo>
                  <a:pt x="455" y="88"/>
                  <a:pt x="456" y="88"/>
                  <a:pt x="456" y="87"/>
                </a:cubicBezTo>
                <a:cubicBezTo>
                  <a:pt x="456" y="86"/>
                  <a:pt x="456" y="86"/>
                  <a:pt x="456" y="85"/>
                </a:cubicBezTo>
                <a:cubicBezTo>
                  <a:pt x="456" y="85"/>
                  <a:pt x="457" y="85"/>
                  <a:pt x="457" y="84"/>
                </a:cubicBezTo>
                <a:cubicBezTo>
                  <a:pt x="458" y="84"/>
                  <a:pt x="458" y="83"/>
                  <a:pt x="458" y="82"/>
                </a:cubicBezTo>
                <a:cubicBezTo>
                  <a:pt x="458" y="81"/>
                  <a:pt x="459" y="80"/>
                  <a:pt x="461" y="81"/>
                </a:cubicBezTo>
                <a:cubicBezTo>
                  <a:pt x="461" y="81"/>
                  <a:pt x="461" y="82"/>
                  <a:pt x="462" y="82"/>
                </a:cubicBezTo>
                <a:cubicBezTo>
                  <a:pt x="463" y="82"/>
                  <a:pt x="464" y="82"/>
                  <a:pt x="464" y="83"/>
                </a:cubicBezTo>
                <a:cubicBezTo>
                  <a:pt x="465" y="84"/>
                  <a:pt x="462" y="86"/>
                  <a:pt x="462" y="86"/>
                </a:cubicBezTo>
                <a:cubicBezTo>
                  <a:pt x="461" y="87"/>
                  <a:pt x="460" y="87"/>
                  <a:pt x="460" y="88"/>
                </a:cubicBezTo>
                <a:cubicBezTo>
                  <a:pt x="460" y="89"/>
                  <a:pt x="459" y="90"/>
                  <a:pt x="459" y="90"/>
                </a:cubicBezTo>
                <a:cubicBezTo>
                  <a:pt x="458" y="91"/>
                  <a:pt x="457" y="91"/>
                  <a:pt x="457" y="91"/>
                </a:cubicBezTo>
                <a:cubicBezTo>
                  <a:pt x="456" y="93"/>
                  <a:pt x="457" y="93"/>
                  <a:pt x="458" y="93"/>
                </a:cubicBezTo>
                <a:cubicBezTo>
                  <a:pt x="459" y="93"/>
                  <a:pt x="459" y="93"/>
                  <a:pt x="460" y="93"/>
                </a:cubicBezTo>
                <a:cubicBezTo>
                  <a:pt x="460" y="94"/>
                  <a:pt x="461" y="94"/>
                  <a:pt x="461" y="94"/>
                </a:cubicBezTo>
                <a:cubicBezTo>
                  <a:pt x="462" y="94"/>
                  <a:pt x="463" y="94"/>
                  <a:pt x="463" y="94"/>
                </a:cubicBezTo>
                <a:cubicBezTo>
                  <a:pt x="464" y="93"/>
                  <a:pt x="465" y="93"/>
                  <a:pt x="465" y="94"/>
                </a:cubicBezTo>
                <a:cubicBezTo>
                  <a:pt x="464" y="95"/>
                  <a:pt x="463" y="95"/>
                  <a:pt x="463" y="95"/>
                </a:cubicBezTo>
                <a:cubicBezTo>
                  <a:pt x="462" y="95"/>
                  <a:pt x="460" y="95"/>
                  <a:pt x="459" y="96"/>
                </a:cubicBezTo>
                <a:cubicBezTo>
                  <a:pt x="457" y="96"/>
                  <a:pt x="456" y="96"/>
                  <a:pt x="454" y="96"/>
                </a:cubicBezTo>
                <a:cubicBezTo>
                  <a:pt x="453" y="96"/>
                  <a:pt x="451" y="97"/>
                  <a:pt x="450" y="97"/>
                </a:cubicBezTo>
                <a:cubicBezTo>
                  <a:pt x="448" y="97"/>
                  <a:pt x="447" y="96"/>
                  <a:pt x="445" y="97"/>
                </a:cubicBezTo>
                <a:cubicBezTo>
                  <a:pt x="444" y="97"/>
                  <a:pt x="444" y="98"/>
                  <a:pt x="443" y="100"/>
                </a:cubicBezTo>
                <a:cubicBezTo>
                  <a:pt x="442" y="103"/>
                  <a:pt x="438" y="104"/>
                  <a:pt x="435" y="104"/>
                </a:cubicBezTo>
                <a:cubicBezTo>
                  <a:pt x="434" y="104"/>
                  <a:pt x="433" y="105"/>
                  <a:pt x="432" y="105"/>
                </a:cubicBezTo>
                <a:cubicBezTo>
                  <a:pt x="430" y="105"/>
                  <a:pt x="429" y="106"/>
                  <a:pt x="428" y="106"/>
                </a:cubicBezTo>
                <a:cubicBezTo>
                  <a:pt x="426" y="107"/>
                  <a:pt x="424" y="108"/>
                  <a:pt x="422" y="109"/>
                </a:cubicBezTo>
                <a:cubicBezTo>
                  <a:pt x="420" y="110"/>
                  <a:pt x="420" y="110"/>
                  <a:pt x="418" y="110"/>
                </a:cubicBezTo>
                <a:cubicBezTo>
                  <a:pt x="416" y="110"/>
                  <a:pt x="414" y="110"/>
                  <a:pt x="413" y="110"/>
                </a:cubicBezTo>
                <a:cubicBezTo>
                  <a:pt x="411" y="110"/>
                  <a:pt x="410" y="111"/>
                  <a:pt x="409" y="110"/>
                </a:cubicBezTo>
                <a:cubicBezTo>
                  <a:pt x="408" y="109"/>
                  <a:pt x="407" y="108"/>
                  <a:pt x="405" y="107"/>
                </a:cubicBezTo>
                <a:cubicBezTo>
                  <a:pt x="404" y="107"/>
                  <a:pt x="403" y="108"/>
                  <a:pt x="402" y="109"/>
                </a:cubicBezTo>
                <a:cubicBezTo>
                  <a:pt x="401" y="110"/>
                  <a:pt x="399" y="109"/>
                  <a:pt x="400" y="111"/>
                </a:cubicBezTo>
                <a:cubicBezTo>
                  <a:pt x="400" y="112"/>
                  <a:pt x="401" y="112"/>
                  <a:pt x="401" y="113"/>
                </a:cubicBezTo>
                <a:cubicBezTo>
                  <a:pt x="401" y="113"/>
                  <a:pt x="401" y="114"/>
                  <a:pt x="401" y="115"/>
                </a:cubicBezTo>
                <a:cubicBezTo>
                  <a:pt x="401" y="116"/>
                  <a:pt x="400" y="119"/>
                  <a:pt x="401" y="120"/>
                </a:cubicBezTo>
                <a:cubicBezTo>
                  <a:pt x="401" y="121"/>
                  <a:pt x="402" y="121"/>
                  <a:pt x="403" y="121"/>
                </a:cubicBezTo>
                <a:cubicBezTo>
                  <a:pt x="404" y="121"/>
                  <a:pt x="404" y="121"/>
                  <a:pt x="405" y="122"/>
                </a:cubicBezTo>
                <a:cubicBezTo>
                  <a:pt x="405" y="122"/>
                  <a:pt x="406" y="123"/>
                  <a:pt x="406" y="123"/>
                </a:cubicBezTo>
                <a:cubicBezTo>
                  <a:pt x="408" y="122"/>
                  <a:pt x="409" y="121"/>
                  <a:pt x="410" y="121"/>
                </a:cubicBezTo>
                <a:cubicBezTo>
                  <a:pt x="412" y="121"/>
                  <a:pt x="414" y="121"/>
                  <a:pt x="415" y="121"/>
                </a:cubicBezTo>
                <a:cubicBezTo>
                  <a:pt x="417" y="121"/>
                  <a:pt x="418" y="121"/>
                  <a:pt x="420" y="120"/>
                </a:cubicBezTo>
                <a:cubicBezTo>
                  <a:pt x="422" y="120"/>
                  <a:pt x="423" y="121"/>
                  <a:pt x="425" y="121"/>
                </a:cubicBezTo>
                <a:cubicBezTo>
                  <a:pt x="427" y="121"/>
                  <a:pt x="429" y="120"/>
                  <a:pt x="430" y="119"/>
                </a:cubicBezTo>
                <a:cubicBezTo>
                  <a:pt x="431" y="119"/>
                  <a:pt x="432" y="118"/>
                  <a:pt x="433" y="118"/>
                </a:cubicBezTo>
                <a:cubicBezTo>
                  <a:pt x="433" y="118"/>
                  <a:pt x="434" y="118"/>
                  <a:pt x="435" y="118"/>
                </a:cubicBezTo>
                <a:cubicBezTo>
                  <a:pt x="436" y="117"/>
                  <a:pt x="438" y="116"/>
                  <a:pt x="439" y="116"/>
                </a:cubicBezTo>
                <a:cubicBezTo>
                  <a:pt x="441" y="115"/>
                  <a:pt x="441" y="117"/>
                  <a:pt x="443" y="117"/>
                </a:cubicBezTo>
                <a:cubicBezTo>
                  <a:pt x="444" y="118"/>
                  <a:pt x="445" y="118"/>
                  <a:pt x="447" y="119"/>
                </a:cubicBezTo>
                <a:cubicBezTo>
                  <a:pt x="448" y="119"/>
                  <a:pt x="450" y="119"/>
                  <a:pt x="452" y="118"/>
                </a:cubicBezTo>
                <a:cubicBezTo>
                  <a:pt x="454" y="117"/>
                  <a:pt x="456" y="117"/>
                  <a:pt x="458" y="118"/>
                </a:cubicBezTo>
                <a:cubicBezTo>
                  <a:pt x="459" y="118"/>
                  <a:pt x="460" y="118"/>
                  <a:pt x="461" y="118"/>
                </a:cubicBezTo>
                <a:cubicBezTo>
                  <a:pt x="462" y="117"/>
                  <a:pt x="462" y="116"/>
                  <a:pt x="463" y="116"/>
                </a:cubicBezTo>
                <a:cubicBezTo>
                  <a:pt x="464" y="115"/>
                  <a:pt x="465" y="115"/>
                  <a:pt x="465" y="115"/>
                </a:cubicBezTo>
                <a:cubicBezTo>
                  <a:pt x="466" y="115"/>
                  <a:pt x="467" y="115"/>
                  <a:pt x="467" y="115"/>
                </a:cubicBezTo>
                <a:cubicBezTo>
                  <a:pt x="467" y="114"/>
                  <a:pt x="467" y="113"/>
                  <a:pt x="468" y="114"/>
                </a:cubicBezTo>
                <a:cubicBezTo>
                  <a:pt x="468" y="115"/>
                  <a:pt x="468" y="117"/>
                  <a:pt x="466" y="116"/>
                </a:cubicBezTo>
                <a:cubicBezTo>
                  <a:pt x="465" y="116"/>
                  <a:pt x="464" y="116"/>
                  <a:pt x="465" y="117"/>
                </a:cubicBezTo>
                <a:cubicBezTo>
                  <a:pt x="465" y="117"/>
                  <a:pt x="466" y="118"/>
                  <a:pt x="466" y="118"/>
                </a:cubicBezTo>
                <a:cubicBezTo>
                  <a:pt x="466" y="119"/>
                  <a:pt x="468" y="119"/>
                  <a:pt x="468" y="120"/>
                </a:cubicBezTo>
                <a:cubicBezTo>
                  <a:pt x="468" y="121"/>
                  <a:pt x="467" y="120"/>
                  <a:pt x="467" y="120"/>
                </a:cubicBezTo>
                <a:cubicBezTo>
                  <a:pt x="465" y="119"/>
                  <a:pt x="464" y="119"/>
                  <a:pt x="463" y="119"/>
                </a:cubicBezTo>
                <a:cubicBezTo>
                  <a:pt x="461" y="119"/>
                  <a:pt x="460" y="120"/>
                  <a:pt x="458" y="120"/>
                </a:cubicBezTo>
                <a:cubicBezTo>
                  <a:pt x="458" y="120"/>
                  <a:pt x="457" y="120"/>
                  <a:pt x="456" y="120"/>
                </a:cubicBezTo>
                <a:cubicBezTo>
                  <a:pt x="455" y="120"/>
                  <a:pt x="455" y="121"/>
                  <a:pt x="454" y="121"/>
                </a:cubicBezTo>
                <a:cubicBezTo>
                  <a:pt x="452" y="122"/>
                  <a:pt x="450" y="121"/>
                  <a:pt x="448" y="121"/>
                </a:cubicBezTo>
                <a:cubicBezTo>
                  <a:pt x="446" y="121"/>
                  <a:pt x="445" y="122"/>
                  <a:pt x="443" y="122"/>
                </a:cubicBezTo>
                <a:cubicBezTo>
                  <a:pt x="441" y="123"/>
                  <a:pt x="440" y="122"/>
                  <a:pt x="438" y="123"/>
                </a:cubicBezTo>
                <a:cubicBezTo>
                  <a:pt x="437" y="123"/>
                  <a:pt x="436" y="123"/>
                  <a:pt x="435" y="123"/>
                </a:cubicBezTo>
                <a:cubicBezTo>
                  <a:pt x="434" y="123"/>
                  <a:pt x="433" y="123"/>
                  <a:pt x="432" y="124"/>
                </a:cubicBezTo>
                <a:cubicBezTo>
                  <a:pt x="431" y="124"/>
                  <a:pt x="429" y="125"/>
                  <a:pt x="428" y="125"/>
                </a:cubicBezTo>
                <a:cubicBezTo>
                  <a:pt x="427" y="125"/>
                  <a:pt x="426" y="124"/>
                  <a:pt x="425" y="124"/>
                </a:cubicBezTo>
                <a:cubicBezTo>
                  <a:pt x="424" y="125"/>
                  <a:pt x="424" y="125"/>
                  <a:pt x="424" y="126"/>
                </a:cubicBezTo>
                <a:cubicBezTo>
                  <a:pt x="424" y="126"/>
                  <a:pt x="424" y="126"/>
                  <a:pt x="425" y="126"/>
                </a:cubicBezTo>
                <a:cubicBezTo>
                  <a:pt x="425" y="126"/>
                  <a:pt x="425" y="127"/>
                  <a:pt x="426" y="127"/>
                </a:cubicBezTo>
                <a:cubicBezTo>
                  <a:pt x="426" y="127"/>
                  <a:pt x="427" y="127"/>
                  <a:pt x="428" y="127"/>
                </a:cubicBezTo>
                <a:cubicBezTo>
                  <a:pt x="429" y="128"/>
                  <a:pt x="428" y="129"/>
                  <a:pt x="429" y="128"/>
                </a:cubicBezTo>
                <a:cubicBezTo>
                  <a:pt x="430" y="128"/>
                  <a:pt x="431" y="128"/>
                  <a:pt x="432" y="128"/>
                </a:cubicBezTo>
                <a:cubicBezTo>
                  <a:pt x="433" y="128"/>
                  <a:pt x="434" y="128"/>
                  <a:pt x="435" y="128"/>
                </a:cubicBezTo>
                <a:cubicBezTo>
                  <a:pt x="437" y="128"/>
                  <a:pt x="439" y="128"/>
                  <a:pt x="441" y="129"/>
                </a:cubicBezTo>
                <a:cubicBezTo>
                  <a:pt x="443" y="129"/>
                  <a:pt x="444" y="129"/>
                  <a:pt x="445" y="130"/>
                </a:cubicBezTo>
                <a:cubicBezTo>
                  <a:pt x="447" y="130"/>
                  <a:pt x="448" y="131"/>
                  <a:pt x="449" y="132"/>
                </a:cubicBezTo>
                <a:cubicBezTo>
                  <a:pt x="449" y="132"/>
                  <a:pt x="450" y="133"/>
                  <a:pt x="450" y="133"/>
                </a:cubicBezTo>
                <a:cubicBezTo>
                  <a:pt x="451" y="133"/>
                  <a:pt x="452" y="133"/>
                  <a:pt x="453" y="133"/>
                </a:cubicBezTo>
                <a:cubicBezTo>
                  <a:pt x="454" y="133"/>
                  <a:pt x="454" y="133"/>
                  <a:pt x="453" y="134"/>
                </a:cubicBezTo>
                <a:cubicBezTo>
                  <a:pt x="452" y="134"/>
                  <a:pt x="452" y="134"/>
                  <a:pt x="452" y="135"/>
                </a:cubicBezTo>
                <a:cubicBezTo>
                  <a:pt x="451" y="136"/>
                  <a:pt x="450" y="134"/>
                  <a:pt x="450" y="134"/>
                </a:cubicBezTo>
                <a:cubicBezTo>
                  <a:pt x="449" y="133"/>
                  <a:pt x="448" y="132"/>
                  <a:pt x="447" y="131"/>
                </a:cubicBezTo>
                <a:cubicBezTo>
                  <a:pt x="446" y="130"/>
                  <a:pt x="444" y="130"/>
                  <a:pt x="443" y="130"/>
                </a:cubicBezTo>
                <a:cubicBezTo>
                  <a:pt x="441" y="130"/>
                  <a:pt x="439" y="130"/>
                  <a:pt x="438" y="130"/>
                </a:cubicBezTo>
                <a:cubicBezTo>
                  <a:pt x="436" y="130"/>
                  <a:pt x="435" y="131"/>
                  <a:pt x="433" y="130"/>
                </a:cubicBezTo>
                <a:cubicBezTo>
                  <a:pt x="432" y="130"/>
                  <a:pt x="432" y="130"/>
                  <a:pt x="431" y="130"/>
                </a:cubicBezTo>
                <a:cubicBezTo>
                  <a:pt x="429" y="129"/>
                  <a:pt x="428" y="130"/>
                  <a:pt x="426" y="130"/>
                </a:cubicBezTo>
                <a:cubicBezTo>
                  <a:pt x="425" y="130"/>
                  <a:pt x="424" y="131"/>
                  <a:pt x="423" y="132"/>
                </a:cubicBezTo>
                <a:cubicBezTo>
                  <a:pt x="422" y="133"/>
                  <a:pt x="420" y="133"/>
                  <a:pt x="419" y="132"/>
                </a:cubicBezTo>
                <a:cubicBezTo>
                  <a:pt x="419" y="131"/>
                  <a:pt x="419" y="130"/>
                  <a:pt x="418" y="129"/>
                </a:cubicBezTo>
                <a:cubicBezTo>
                  <a:pt x="415" y="128"/>
                  <a:pt x="412" y="130"/>
                  <a:pt x="409" y="130"/>
                </a:cubicBezTo>
                <a:cubicBezTo>
                  <a:pt x="408" y="130"/>
                  <a:pt x="407" y="131"/>
                  <a:pt x="407" y="133"/>
                </a:cubicBezTo>
                <a:cubicBezTo>
                  <a:pt x="408" y="134"/>
                  <a:pt x="408" y="135"/>
                  <a:pt x="409" y="136"/>
                </a:cubicBezTo>
                <a:cubicBezTo>
                  <a:pt x="410" y="139"/>
                  <a:pt x="411" y="142"/>
                  <a:pt x="414" y="143"/>
                </a:cubicBezTo>
                <a:cubicBezTo>
                  <a:pt x="415" y="144"/>
                  <a:pt x="416" y="144"/>
                  <a:pt x="417" y="145"/>
                </a:cubicBezTo>
                <a:cubicBezTo>
                  <a:pt x="418" y="146"/>
                  <a:pt x="419" y="146"/>
                  <a:pt x="421" y="146"/>
                </a:cubicBezTo>
                <a:cubicBezTo>
                  <a:pt x="422" y="146"/>
                  <a:pt x="424" y="146"/>
                  <a:pt x="425" y="147"/>
                </a:cubicBezTo>
                <a:cubicBezTo>
                  <a:pt x="426" y="147"/>
                  <a:pt x="428" y="148"/>
                  <a:pt x="429" y="148"/>
                </a:cubicBezTo>
                <a:cubicBezTo>
                  <a:pt x="430" y="149"/>
                  <a:pt x="432" y="150"/>
                  <a:pt x="433" y="150"/>
                </a:cubicBezTo>
                <a:cubicBezTo>
                  <a:pt x="436" y="152"/>
                  <a:pt x="438" y="153"/>
                  <a:pt x="442" y="153"/>
                </a:cubicBezTo>
                <a:cubicBezTo>
                  <a:pt x="443" y="153"/>
                  <a:pt x="444" y="154"/>
                  <a:pt x="446" y="153"/>
                </a:cubicBezTo>
                <a:cubicBezTo>
                  <a:pt x="447" y="153"/>
                  <a:pt x="447" y="152"/>
                  <a:pt x="446" y="152"/>
                </a:cubicBezTo>
                <a:cubicBezTo>
                  <a:pt x="446" y="151"/>
                  <a:pt x="446" y="151"/>
                  <a:pt x="447" y="150"/>
                </a:cubicBezTo>
                <a:cubicBezTo>
                  <a:pt x="449" y="149"/>
                  <a:pt x="449" y="150"/>
                  <a:pt x="450" y="151"/>
                </a:cubicBezTo>
                <a:cubicBezTo>
                  <a:pt x="451" y="152"/>
                  <a:pt x="451" y="152"/>
                  <a:pt x="452" y="152"/>
                </a:cubicBezTo>
                <a:cubicBezTo>
                  <a:pt x="452" y="152"/>
                  <a:pt x="453" y="153"/>
                  <a:pt x="453" y="153"/>
                </a:cubicBezTo>
                <a:cubicBezTo>
                  <a:pt x="454" y="154"/>
                  <a:pt x="455" y="154"/>
                  <a:pt x="455" y="155"/>
                </a:cubicBezTo>
                <a:cubicBezTo>
                  <a:pt x="455" y="155"/>
                  <a:pt x="454" y="156"/>
                  <a:pt x="454" y="155"/>
                </a:cubicBezTo>
                <a:cubicBezTo>
                  <a:pt x="453" y="155"/>
                  <a:pt x="453" y="154"/>
                  <a:pt x="452" y="154"/>
                </a:cubicBezTo>
                <a:cubicBezTo>
                  <a:pt x="452" y="154"/>
                  <a:pt x="451" y="154"/>
                  <a:pt x="450" y="154"/>
                </a:cubicBezTo>
                <a:cubicBezTo>
                  <a:pt x="449" y="154"/>
                  <a:pt x="449" y="154"/>
                  <a:pt x="448" y="154"/>
                </a:cubicBezTo>
                <a:cubicBezTo>
                  <a:pt x="448" y="155"/>
                  <a:pt x="447" y="155"/>
                  <a:pt x="446" y="155"/>
                </a:cubicBezTo>
                <a:cubicBezTo>
                  <a:pt x="444" y="155"/>
                  <a:pt x="443" y="156"/>
                  <a:pt x="442" y="156"/>
                </a:cubicBezTo>
                <a:cubicBezTo>
                  <a:pt x="441" y="157"/>
                  <a:pt x="438" y="157"/>
                  <a:pt x="439" y="158"/>
                </a:cubicBezTo>
                <a:cubicBezTo>
                  <a:pt x="439" y="159"/>
                  <a:pt x="440" y="159"/>
                  <a:pt x="440" y="159"/>
                </a:cubicBezTo>
                <a:cubicBezTo>
                  <a:pt x="441" y="159"/>
                  <a:pt x="442" y="159"/>
                  <a:pt x="442" y="160"/>
                </a:cubicBezTo>
                <a:cubicBezTo>
                  <a:pt x="443" y="160"/>
                  <a:pt x="443" y="161"/>
                  <a:pt x="444" y="161"/>
                </a:cubicBezTo>
                <a:cubicBezTo>
                  <a:pt x="445" y="161"/>
                  <a:pt x="446" y="161"/>
                  <a:pt x="446" y="161"/>
                </a:cubicBezTo>
                <a:cubicBezTo>
                  <a:pt x="448" y="162"/>
                  <a:pt x="451" y="164"/>
                  <a:pt x="452" y="165"/>
                </a:cubicBezTo>
                <a:cubicBezTo>
                  <a:pt x="454" y="166"/>
                  <a:pt x="455" y="166"/>
                  <a:pt x="455" y="168"/>
                </a:cubicBezTo>
                <a:cubicBezTo>
                  <a:pt x="455" y="169"/>
                  <a:pt x="454" y="172"/>
                  <a:pt x="456" y="171"/>
                </a:cubicBezTo>
                <a:cubicBezTo>
                  <a:pt x="458" y="169"/>
                  <a:pt x="460" y="170"/>
                  <a:pt x="461" y="171"/>
                </a:cubicBezTo>
                <a:cubicBezTo>
                  <a:pt x="463" y="171"/>
                  <a:pt x="466" y="172"/>
                  <a:pt x="467" y="171"/>
                </a:cubicBezTo>
                <a:cubicBezTo>
                  <a:pt x="469" y="170"/>
                  <a:pt x="469" y="168"/>
                  <a:pt x="471" y="168"/>
                </a:cubicBezTo>
                <a:cubicBezTo>
                  <a:pt x="472" y="167"/>
                  <a:pt x="474" y="166"/>
                  <a:pt x="472" y="165"/>
                </a:cubicBezTo>
                <a:cubicBezTo>
                  <a:pt x="472" y="164"/>
                  <a:pt x="471" y="164"/>
                  <a:pt x="471" y="164"/>
                </a:cubicBezTo>
                <a:cubicBezTo>
                  <a:pt x="470" y="163"/>
                  <a:pt x="470" y="163"/>
                  <a:pt x="469" y="163"/>
                </a:cubicBezTo>
                <a:cubicBezTo>
                  <a:pt x="467" y="162"/>
                  <a:pt x="469" y="161"/>
                  <a:pt x="470" y="160"/>
                </a:cubicBezTo>
                <a:cubicBezTo>
                  <a:pt x="471" y="159"/>
                  <a:pt x="471" y="158"/>
                  <a:pt x="472" y="157"/>
                </a:cubicBezTo>
                <a:cubicBezTo>
                  <a:pt x="474" y="156"/>
                  <a:pt x="476" y="156"/>
                  <a:pt x="475" y="154"/>
                </a:cubicBezTo>
                <a:cubicBezTo>
                  <a:pt x="474" y="154"/>
                  <a:pt x="474" y="153"/>
                  <a:pt x="473" y="153"/>
                </a:cubicBezTo>
                <a:cubicBezTo>
                  <a:pt x="473" y="152"/>
                  <a:pt x="472" y="152"/>
                  <a:pt x="472" y="151"/>
                </a:cubicBezTo>
                <a:cubicBezTo>
                  <a:pt x="472" y="151"/>
                  <a:pt x="473" y="150"/>
                  <a:pt x="473" y="151"/>
                </a:cubicBezTo>
                <a:cubicBezTo>
                  <a:pt x="474" y="151"/>
                  <a:pt x="475" y="151"/>
                  <a:pt x="475" y="151"/>
                </a:cubicBezTo>
                <a:cubicBezTo>
                  <a:pt x="476" y="150"/>
                  <a:pt x="477" y="149"/>
                  <a:pt x="477" y="148"/>
                </a:cubicBezTo>
                <a:cubicBezTo>
                  <a:pt x="477" y="146"/>
                  <a:pt x="477" y="145"/>
                  <a:pt x="478" y="144"/>
                </a:cubicBezTo>
                <a:cubicBezTo>
                  <a:pt x="478" y="143"/>
                  <a:pt x="479" y="142"/>
                  <a:pt x="479" y="141"/>
                </a:cubicBezTo>
                <a:cubicBezTo>
                  <a:pt x="479" y="139"/>
                  <a:pt x="480" y="138"/>
                  <a:pt x="481" y="137"/>
                </a:cubicBezTo>
                <a:cubicBezTo>
                  <a:pt x="482" y="136"/>
                  <a:pt x="482" y="135"/>
                  <a:pt x="483" y="134"/>
                </a:cubicBezTo>
                <a:cubicBezTo>
                  <a:pt x="484" y="134"/>
                  <a:pt x="485" y="133"/>
                  <a:pt x="485" y="133"/>
                </a:cubicBezTo>
                <a:cubicBezTo>
                  <a:pt x="486" y="132"/>
                  <a:pt x="488" y="131"/>
                  <a:pt x="489" y="132"/>
                </a:cubicBezTo>
                <a:cubicBezTo>
                  <a:pt x="490" y="133"/>
                  <a:pt x="490" y="133"/>
                  <a:pt x="491" y="133"/>
                </a:cubicBezTo>
                <a:cubicBezTo>
                  <a:pt x="492" y="133"/>
                  <a:pt x="493" y="133"/>
                  <a:pt x="493" y="133"/>
                </a:cubicBezTo>
                <a:cubicBezTo>
                  <a:pt x="495" y="133"/>
                  <a:pt x="495" y="131"/>
                  <a:pt x="495" y="129"/>
                </a:cubicBezTo>
                <a:cubicBezTo>
                  <a:pt x="495" y="129"/>
                  <a:pt x="495" y="128"/>
                  <a:pt x="495" y="127"/>
                </a:cubicBezTo>
                <a:cubicBezTo>
                  <a:pt x="495" y="127"/>
                  <a:pt x="496" y="126"/>
                  <a:pt x="496" y="125"/>
                </a:cubicBezTo>
                <a:cubicBezTo>
                  <a:pt x="496" y="124"/>
                  <a:pt x="497" y="123"/>
                  <a:pt x="498" y="122"/>
                </a:cubicBezTo>
                <a:cubicBezTo>
                  <a:pt x="498" y="120"/>
                  <a:pt x="498" y="119"/>
                  <a:pt x="498" y="117"/>
                </a:cubicBezTo>
                <a:cubicBezTo>
                  <a:pt x="498" y="117"/>
                  <a:pt x="498" y="117"/>
                  <a:pt x="498" y="116"/>
                </a:cubicBezTo>
                <a:cubicBezTo>
                  <a:pt x="498" y="115"/>
                  <a:pt x="498" y="115"/>
                  <a:pt x="498" y="114"/>
                </a:cubicBezTo>
                <a:cubicBezTo>
                  <a:pt x="499" y="113"/>
                  <a:pt x="499" y="113"/>
                  <a:pt x="499" y="111"/>
                </a:cubicBezTo>
                <a:cubicBezTo>
                  <a:pt x="499" y="111"/>
                  <a:pt x="498" y="110"/>
                  <a:pt x="499" y="109"/>
                </a:cubicBezTo>
                <a:cubicBezTo>
                  <a:pt x="499" y="109"/>
                  <a:pt x="500" y="109"/>
                  <a:pt x="500" y="109"/>
                </a:cubicBezTo>
                <a:cubicBezTo>
                  <a:pt x="502" y="110"/>
                  <a:pt x="503" y="110"/>
                  <a:pt x="505" y="109"/>
                </a:cubicBezTo>
                <a:cubicBezTo>
                  <a:pt x="505" y="109"/>
                  <a:pt x="506" y="109"/>
                  <a:pt x="507" y="109"/>
                </a:cubicBezTo>
                <a:cubicBezTo>
                  <a:pt x="508" y="109"/>
                  <a:pt x="510" y="109"/>
                  <a:pt x="510" y="107"/>
                </a:cubicBezTo>
                <a:cubicBezTo>
                  <a:pt x="511" y="106"/>
                  <a:pt x="511" y="105"/>
                  <a:pt x="511" y="104"/>
                </a:cubicBezTo>
                <a:cubicBezTo>
                  <a:pt x="510" y="103"/>
                  <a:pt x="510" y="103"/>
                  <a:pt x="509" y="102"/>
                </a:cubicBezTo>
                <a:cubicBezTo>
                  <a:pt x="509" y="101"/>
                  <a:pt x="509" y="101"/>
                  <a:pt x="509" y="100"/>
                </a:cubicBezTo>
                <a:cubicBezTo>
                  <a:pt x="509" y="99"/>
                  <a:pt x="509" y="98"/>
                  <a:pt x="509" y="98"/>
                </a:cubicBezTo>
                <a:cubicBezTo>
                  <a:pt x="509" y="97"/>
                  <a:pt x="510" y="97"/>
                  <a:pt x="510" y="96"/>
                </a:cubicBezTo>
                <a:cubicBezTo>
                  <a:pt x="511" y="94"/>
                  <a:pt x="509" y="93"/>
                  <a:pt x="509" y="92"/>
                </a:cubicBezTo>
                <a:cubicBezTo>
                  <a:pt x="510" y="91"/>
                  <a:pt x="510" y="92"/>
                  <a:pt x="511" y="92"/>
                </a:cubicBezTo>
                <a:cubicBezTo>
                  <a:pt x="512" y="92"/>
                  <a:pt x="513" y="91"/>
                  <a:pt x="514" y="91"/>
                </a:cubicBezTo>
                <a:cubicBezTo>
                  <a:pt x="515" y="91"/>
                  <a:pt x="516" y="91"/>
                  <a:pt x="516" y="91"/>
                </a:cubicBezTo>
                <a:cubicBezTo>
                  <a:pt x="518" y="91"/>
                  <a:pt x="519" y="90"/>
                  <a:pt x="520" y="90"/>
                </a:cubicBezTo>
                <a:cubicBezTo>
                  <a:pt x="521" y="90"/>
                  <a:pt x="522" y="90"/>
                  <a:pt x="522" y="90"/>
                </a:cubicBezTo>
                <a:cubicBezTo>
                  <a:pt x="523" y="89"/>
                  <a:pt x="523" y="89"/>
                  <a:pt x="523" y="88"/>
                </a:cubicBezTo>
                <a:cubicBezTo>
                  <a:pt x="523" y="87"/>
                  <a:pt x="523" y="87"/>
                  <a:pt x="523" y="86"/>
                </a:cubicBezTo>
                <a:cubicBezTo>
                  <a:pt x="523" y="86"/>
                  <a:pt x="524" y="85"/>
                  <a:pt x="524" y="85"/>
                </a:cubicBezTo>
                <a:cubicBezTo>
                  <a:pt x="524" y="85"/>
                  <a:pt x="525" y="85"/>
                  <a:pt x="525" y="84"/>
                </a:cubicBezTo>
                <a:cubicBezTo>
                  <a:pt x="525" y="84"/>
                  <a:pt x="526" y="84"/>
                  <a:pt x="526" y="84"/>
                </a:cubicBezTo>
                <a:cubicBezTo>
                  <a:pt x="527" y="85"/>
                  <a:pt x="527" y="85"/>
                  <a:pt x="528" y="86"/>
                </a:cubicBezTo>
                <a:cubicBezTo>
                  <a:pt x="528" y="86"/>
                  <a:pt x="529" y="86"/>
                  <a:pt x="530" y="85"/>
                </a:cubicBezTo>
                <a:cubicBezTo>
                  <a:pt x="530" y="85"/>
                  <a:pt x="531" y="84"/>
                  <a:pt x="531" y="84"/>
                </a:cubicBezTo>
                <a:cubicBezTo>
                  <a:pt x="532" y="84"/>
                  <a:pt x="532" y="84"/>
                  <a:pt x="533" y="84"/>
                </a:cubicBezTo>
                <a:cubicBezTo>
                  <a:pt x="534" y="84"/>
                  <a:pt x="534" y="84"/>
                  <a:pt x="534" y="83"/>
                </a:cubicBezTo>
                <a:cubicBezTo>
                  <a:pt x="535" y="83"/>
                  <a:pt x="536" y="83"/>
                  <a:pt x="536" y="83"/>
                </a:cubicBezTo>
                <a:cubicBezTo>
                  <a:pt x="537" y="84"/>
                  <a:pt x="538" y="85"/>
                  <a:pt x="540" y="85"/>
                </a:cubicBezTo>
                <a:cubicBezTo>
                  <a:pt x="541" y="84"/>
                  <a:pt x="540" y="82"/>
                  <a:pt x="542" y="82"/>
                </a:cubicBezTo>
                <a:cubicBezTo>
                  <a:pt x="543" y="82"/>
                  <a:pt x="545" y="82"/>
                  <a:pt x="546" y="82"/>
                </a:cubicBezTo>
                <a:cubicBezTo>
                  <a:pt x="548" y="82"/>
                  <a:pt x="548" y="83"/>
                  <a:pt x="550" y="84"/>
                </a:cubicBezTo>
                <a:cubicBezTo>
                  <a:pt x="550" y="84"/>
                  <a:pt x="551" y="83"/>
                  <a:pt x="551" y="83"/>
                </a:cubicBezTo>
                <a:cubicBezTo>
                  <a:pt x="552" y="83"/>
                  <a:pt x="553" y="83"/>
                  <a:pt x="553" y="83"/>
                </a:cubicBezTo>
                <a:cubicBezTo>
                  <a:pt x="554" y="83"/>
                  <a:pt x="555" y="83"/>
                  <a:pt x="556" y="82"/>
                </a:cubicBezTo>
                <a:cubicBezTo>
                  <a:pt x="556" y="82"/>
                  <a:pt x="556" y="81"/>
                  <a:pt x="557" y="81"/>
                </a:cubicBezTo>
                <a:cubicBezTo>
                  <a:pt x="557" y="80"/>
                  <a:pt x="557" y="79"/>
                  <a:pt x="558" y="79"/>
                </a:cubicBezTo>
                <a:cubicBezTo>
                  <a:pt x="559" y="79"/>
                  <a:pt x="560" y="79"/>
                  <a:pt x="560" y="78"/>
                </a:cubicBezTo>
                <a:cubicBezTo>
                  <a:pt x="561" y="77"/>
                  <a:pt x="558" y="77"/>
                  <a:pt x="557" y="76"/>
                </a:cubicBezTo>
                <a:cubicBezTo>
                  <a:pt x="556" y="76"/>
                  <a:pt x="554" y="75"/>
                  <a:pt x="553" y="75"/>
                </a:cubicBezTo>
                <a:cubicBezTo>
                  <a:pt x="552" y="74"/>
                  <a:pt x="550" y="74"/>
                  <a:pt x="549" y="74"/>
                </a:cubicBezTo>
                <a:cubicBezTo>
                  <a:pt x="547" y="73"/>
                  <a:pt x="546" y="73"/>
                  <a:pt x="545" y="72"/>
                </a:cubicBezTo>
                <a:cubicBezTo>
                  <a:pt x="542" y="72"/>
                  <a:pt x="540" y="71"/>
                  <a:pt x="537" y="69"/>
                </a:cubicBezTo>
                <a:cubicBezTo>
                  <a:pt x="535" y="69"/>
                  <a:pt x="534" y="69"/>
                  <a:pt x="533" y="68"/>
                </a:cubicBezTo>
                <a:cubicBezTo>
                  <a:pt x="531" y="68"/>
                  <a:pt x="530" y="68"/>
                  <a:pt x="529" y="68"/>
                </a:cubicBezTo>
                <a:cubicBezTo>
                  <a:pt x="527" y="67"/>
                  <a:pt x="527" y="66"/>
                  <a:pt x="526" y="65"/>
                </a:cubicBezTo>
                <a:cubicBezTo>
                  <a:pt x="525" y="63"/>
                  <a:pt x="523" y="61"/>
                  <a:pt x="521" y="61"/>
                </a:cubicBezTo>
                <a:cubicBezTo>
                  <a:pt x="520" y="61"/>
                  <a:pt x="520" y="61"/>
                  <a:pt x="519" y="61"/>
                </a:cubicBezTo>
                <a:cubicBezTo>
                  <a:pt x="518" y="61"/>
                  <a:pt x="517" y="59"/>
                  <a:pt x="516" y="60"/>
                </a:cubicBezTo>
                <a:cubicBezTo>
                  <a:pt x="514" y="60"/>
                  <a:pt x="514" y="62"/>
                  <a:pt x="512" y="62"/>
                </a:cubicBezTo>
                <a:cubicBezTo>
                  <a:pt x="510" y="62"/>
                  <a:pt x="510" y="61"/>
                  <a:pt x="508" y="61"/>
                </a:cubicBezTo>
                <a:cubicBezTo>
                  <a:pt x="507" y="60"/>
                  <a:pt x="507" y="60"/>
                  <a:pt x="507" y="59"/>
                </a:cubicBezTo>
                <a:cubicBezTo>
                  <a:pt x="507" y="58"/>
                  <a:pt x="506" y="57"/>
                  <a:pt x="506" y="56"/>
                </a:cubicBezTo>
                <a:cubicBezTo>
                  <a:pt x="506" y="55"/>
                  <a:pt x="507" y="54"/>
                  <a:pt x="506" y="53"/>
                </a:cubicBezTo>
                <a:cubicBezTo>
                  <a:pt x="506" y="52"/>
                  <a:pt x="505" y="51"/>
                  <a:pt x="506" y="50"/>
                </a:cubicBezTo>
                <a:cubicBezTo>
                  <a:pt x="506" y="49"/>
                  <a:pt x="506" y="49"/>
                  <a:pt x="506" y="48"/>
                </a:cubicBezTo>
                <a:cubicBezTo>
                  <a:pt x="506" y="47"/>
                  <a:pt x="505" y="47"/>
                  <a:pt x="504" y="46"/>
                </a:cubicBezTo>
                <a:cubicBezTo>
                  <a:pt x="504" y="46"/>
                  <a:pt x="503" y="45"/>
                  <a:pt x="503" y="45"/>
                </a:cubicBezTo>
                <a:cubicBezTo>
                  <a:pt x="502" y="44"/>
                  <a:pt x="501" y="44"/>
                  <a:pt x="500" y="44"/>
                </a:cubicBezTo>
                <a:cubicBezTo>
                  <a:pt x="500" y="44"/>
                  <a:pt x="499" y="44"/>
                  <a:pt x="498" y="44"/>
                </a:cubicBezTo>
                <a:cubicBezTo>
                  <a:pt x="497" y="43"/>
                  <a:pt x="496" y="44"/>
                  <a:pt x="494" y="43"/>
                </a:cubicBezTo>
                <a:cubicBezTo>
                  <a:pt x="492" y="43"/>
                  <a:pt x="491" y="41"/>
                  <a:pt x="490" y="44"/>
                </a:cubicBezTo>
                <a:cubicBezTo>
                  <a:pt x="490" y="45"/>
                  <a:pt x="490" y="45"/>
                  <a:pt x="489" y="46"/>
                </a:cubicBezTo>
                <a:cubicBezTo>
                  <a:pt x="489" y="47"/>
                  <a:pt x="489" y="48"/>
                  <a:pt x="489" y="49"/>
                </a:cubicBezTo>
                <a:cubicBezTo>
                  <a:pt x="488" y="50"/>
                  <a:pt x="486" y="49"/>
                  <a:pt x="485" y="51"/>
                </a:cubicBezTo>
                <a:cubicBezTo>
                  <a:pt x="485" y="51"/>
                  <a:pt x="484" y="53"/>
                  <a:pt x="483" y="52"/>
                </a:cubicBezTo>
                <a:cubicBezTo>
                  <a:pt x="483" y="52"/>
                  <a:pt x="484" y="50"/>
                  <a:pt x="484" y="50"/>
                </a:cubicBezTo>
                <a:cubicBezTo>
                  <a:pt x="484" y="49"/>
                  <a:pt x="484" y="49"/>
                  <a:pt x="484" y="48"/>
                </a:cubicBezTo>
                <a:cubicBezTo>
                  <a:pt x="484" y="46"/>
                  <a:pt x="485" y="46"/>
                  <a:pt x="485" y="44"/>
                </a:cubicBezTo>
                <a:cubicBezTo>
                  <a:pt x="485" y="43"/>
                  <a:pt x="485" y="42"/>
                  <a:pt x="485" y="41"/>
                </a:cubicBezTo>
                <a:cubicBezTo>
                  <a:pt x="485" y="40"/>
                  <a:pt x="486" y="40"/>
                  <a:pt x="487" y="39"/>
                </a:cubicBezTo>
                <a:cubicBezTo>
                  <a:pt x="488" y="39"/>
                  <a:pt x="488" y="39"/>
                  <a:pt x="488" y="38"/>
                </a:cubicBezTo>
                <a:cubicBezTo>
                  <a:pt x="489" y="37"/>
                  <a:pt x="489" y="37"/>
                  <a:pt x="490" y="37"/>
                </a:cubicBezTo>
                <a:cubicBezTo>
                  <a:pt x="491" y="37"/>
                  <a:pt x="492" y="37"/>
                  <a:pt x="491" y="36"/>
                </a:cubicBezTo>
                <a:cubicBezTo>
                  <a:pt x="491" y="35"/>
                  <a:pt x="490" y="36"/>
                  <a:pt x="489" y="35"/>
                </a:cubicBezTo>
                <a:cubicBezTo>
                  <a:pt x="488" y="35"/>
                  <a:pt x="488" y="35"/>
                  <a:pt x="487" y="34"/>
                </a:cubicBezTo>
                <a:cubicBezTo>
                  <a:pt x="486" y="34"/>
                  <a:pt x="484" y="34"/>
                  <a:pt x="482" y="34"/>
                </a:cubicBezTo>
                <a:cubicBezTo>
                  <a:pt x="481" y="34"/>
                  <a:pt x="480" y="33"/>
                  <a:pt x="478" y="33"/>
                </a:cubicBezTo>
                <a:cubicBezTo>
                  <a:pt x="477" y="33"/>
                  <a:pt x="476" y="31"/>
                  <a:pt x="474" y="31"/>
                </a:cubicBezTo>
                <a:cubicBezTo>
                  <a:pt x="473" y="31"/>
                  <a:pt x="472" y="31"/>
                  <a:pt x="470" y="31"/>
                </a:cubicBezTo>
                <a:cubicBezTo>
                  <a:pt x="469" y="31"/>
                  <a:pt x="469" y="31"/>
                  <a:pt x="468" y="30"/>
                </a:cubicBezTo>
                <a:cubicBezTo>
                  <a:pt x="467" y="30"/>
                  <a:pt x="466" y="30"/>
                  <a:pt x="466" y="29"/>
                </a:cubicBezTo>
                <a:cubicBezTo>
                  <a:pt x="465" y="29"/>
                  <a:pt x="465" y="28"/>
                  <a:pt x="465" y="27"/>
                </a:cubicBezTo>
                <a:cubicBezTo>
                  <a:pt x="463" y="26"/>
                  <a:pt x="462" y="27"/>
                  <a:pt x="462" y="25"/>
                </a:cubicBezTo>
                <a:cubicBezTo>
                  <a:pt x="461" y="23"/>
                  <a:pt x="460" y="22"/>
                  <a:pt x="459" y="22"/>
                </a:cubicBezTo>
                <a:cubicBezTo>
                  <a:pt x="458" y="22"/>
                  <a:pt x="457" y="22"/>
                  <a:pt x="456" y="22"/>
                </a:cubicBezTo>
                <a:cubicBezTo>
                  <a:pt x="456" y="22"/>
                  <a:pt x="455" y="23"/>
                  <a:pt x="454" y="23"/>
                </a:cubicBezTo>
                <a:cubicBezTo>
                  <a:pt x="454" y="23"/>
                  <a:pt x="450" y="22"/>
                  <a:pt x="451" y="23"/>
                </a:cubicBezTo>
                <a:cubicBezTo>
                  <a:pt x="452" y="24"/>
                  <a:pt x="453" y="23"/>
                  <a:pt x="454" y="24"/>
                </a:cubicBezTo>
                <a:cubicBezTo>
                  <a:pt x="454" y="25"/>
                  <a:pt x="454" y="25"/>
                  <a:pt x="454" y="26"/>
                </a:cubicBezTo>
                <a:cubicBezTo>
                  <a:pt x="455" y="28"/>
                  <a:pt x="458" y="28"/>
                  <a:pt x="457" y="30"/>
                </a:cubicBezTo>
                <a:cubicBezTo>
                  <a:pt x="456" y="31"/>
                  <a:pt x="455" y="30"/>
                  <a:pt x="455" y="30"/>
                </a:cubicBezTo>
                <a:cubicBezTo>
                  <a:pt x="454" y="30"/>
                  <a:pt x="453" y="29"/>
                  <a:pt x="453" y="30"/>
                </a:cubicBezTo>
                <a:cubicBezTo>
                  <a:pt x="452" y="30"/>
                  <a:pt x="451" y="30"/>
                  <a:pt x="451" y="30"/>
                </a:cubicBezTo>
                <a:cubicBezTo>
                  <a:pt x="450" y="30"/>
                  <a:pt x="449" y="29"/>
                  <a:pt x="449" y="29"/>
                </a:cubicBezTo>
                <a:cubicBezTo>
                  <a:pt x="448" y="29"/>
                  <a:pt x="447" y="29"/>
                  <a:pt x="447" y="30"/>
                </a:cubicBezTo>
                <a:cubicBezTo>
                  <a:pt x="447" y="31"/>
                  <a:pt x="447" y="33"/>
                  <a:pt x="447" y="35"/>
                </a:cubicBezTo>
                <a:cubicBezTo>
                  <a:pt x="447" y="37"/>
                  <a:pt x="448" y="38"/>
                  <a:pt x="449" y="39"/>
                </a:cubicBezTo>
                <a:cubicBezTo>
                  <a:pt x="449" y="40"/>
                  <a:pt x="450" y="41"/>
                  <a:pt x="450" y="41"/>
                </a:cubicBezTo>
                <a:cubicBezTo>
                  <a:pt x="450" y="42"/>
                  <a:pt x="451" y="42"/>
                  <a:pt x="451" y="42"/>
                </a:cubicBezTo>
                <a:cubicBezTo>
                  <a:pt x="453" y="45"/>
                  <a:pt x="451" y="49"/>
                  <a:pt x="452" y="52"/>
                </a:cubicBezTo>
                <a:cubicBezTo>
                  <a:pt x="453" y="52"/>
                  <a:pt x="453" y="53"/>
                  <a:pt x="454" y="54"/>
                </a:cubicBezTo>
                <a:cubicBezTo>
                  <a:pt x="454" y="54"/>
                  <a:pt x="454" y="55"/>
                  <a:pt x="454" y="55"/>
                </a:cubicBezTo>
                <a:cubicBezTo>
                  <a:pt x="455" y="56"/>
                  <a:pt x="456" y="56"/>
                  <a:pt x="457" y="57"/>
                </a:cubicBezTo>
                <a:cubicBezTo>
                  <a:pt x="458" y="58"/>
                  <a:pt x="457" y="60"/>
                  <a:pt x="457" y="61"/>
                </a:cubicBezTo>
                <a:cubicBezTo>
                  <a:pt x="458" y="63"/>
                  <a:pt x="459" y="64"/>
                  <a:pt x="460" y="66"/>
                </a:cubicBezTo>
                <a:cubicBezTo>
                  <a:pt x="461" y="67"/>
                  <a:pt x="461" y="68"/>
                  <a:pt x="462" y="69"/>
                </a:cubicBezTo>
                <a:cubicBezTo>
                  <a:pt x="462" y="69"/>
                  <a:pt x="464" y="69"/>
                  <a:pt x="464" y="70"/>
                </a:cubicBezTo>
                <a:cubicBezTo>
                  <a:pt x="464" y="70"/>
                  <a:pt x="464" y="71"/>
                  <a:pt x="463" y="71"/>
                </a:cubicBezTo>
                <a:cubicBezTo>
                  <a:pt x="462" y="72"/>
                  <a:pt x="461" y="70"/>
                  <a:pt x="460" y="69"/>
                </a:cubicBezTo>
                <a:cubicBezTo>
                  <a:pt x="459" y="68"/>
                  <a:pt x="457" y="69"/>
                  <a:pt x="456" y="68"/>
                </a:cubicBezTo>
                <a:cubicBezTo>
                  <a:pt x="456" y="68"/>
                  <a:pt x="458" y="67"/>
                  <a:pt x="457" y="66"/>
                </a:cubicBezTo>
                <a:cubicBezTo>
                  <a:pt x="457" y="66"/>
                  <a:pt x="456" y="65"/>
                  <a:pt x="456" y="65"/>
                </a:cubicBezTo>
                <a:cubicBezTo>
                  <a:pt x="455" y="64"/>
                  <a:pt x="454" y="64"/>
                  <a:pt x="454" y="63"/>
                </a:cubicBezTo>
                <a:cubicBezTo>
                  <a:pt x="453" y="62"/>
                  <a:pt x="453" y="62"/>
                  <a:pt x="453" y="61"/>
                </a:cubicBezTo>
                <a:cubicBezTo>
                  <a:pt x="452" y="61"/>
                  <a:pt x="451" y="60"/>
                  <a:pt x="451" y="60"/>
                </a:cubicBezTo>
                <a:cubicBezTo>
                  <a:pt x="450" y="60"/>
                  <a:pt x="450" y="61"/>
                  <a:pt x="449" y="61"/>
                </a:cubicBezTo>
                <a:cubicBezTo>
                  <a:pt x="448" y="61"/>
                  <a:pt x="448" y="60"/>
                  <a:pt x="449" y="59"/>
                </a:cubicBezTo>
                <a:cubicBezTo>
                  <a:pt x="450" y="58"/>
                  <a:pt x="450" y="58"/>
                  <a:pt x="449" y="57"/>
                </a:cubicBezTo>
                <a:cubicBezTo>
                  <a:pt x="449" y="57"/>
                  <a:pt x="448" y="57"/>
                  <a:pt x="448" y="56"/>
                </a:cubicBezTo>
                <a:cubicBezTo>
                  <a:pt x="447" y="56"/>
                  <a:pt x="447" y="55"/>
                  <a:pt x="446" y="55"/>
                </a:cubicBezTo>
                <a:cubicBezTo>
                  <a:pt x="445" y="54"/>
                  <a:pt x="444" y="53"/>
                  <a:pt x="443" y="51"/>
                </a:cubicBezTo>
                <a:cubicBezTo>
                  <a:pt x="442" y="50"/>
                  <a:pt x="441" y="49"/>
                  <a:pt x="441" y="47"/>
                </a:cubicBezTo>
                <a:cubicBezTo>
                  <a:pt x="440" y="45"/>
                  <a:pt x="439" y="44"/>
                  <a:pt x="439" y="42"/>
                </a:cubicBezTo>
                <a:cubicBezTo>
                  <a:pt x="439" y="41"/>
                  <a:pt x="439" y="40"/>
                  <a:pt x="437" y="40"/>
                </a:cubicBezTo>
                <a:cubicBezTo>
                  <a:pt x="434" y="40"/>
                  <a:pt x="434" y="35"/>
                  <a:pt x="431" y="34"/>
                </a:cubicBezTo>
                <a:cubicBezTo>
                  <a:pt x="430" y="34"/>
                  <a:pt x="430" y="34"/>
                  <a:pt x="429" y="33"/>
                </a:cubicBezTo>
                <a:cubicBezTo>
                  <a:pt x="428" y="33"/>
                  <a:pt x="428" y="33"/>
                  <a:pt x="427" y="32"/>
                </a:cubicBezTo>
                <a:cubicBezTo>
                  <a:pt x="426" y="32"/>
                  <a:pt x="424" y="33"/>
                  <a:pt x="423" y="34"/>
                </a:cubicBezTo>
                <a:cubicBezTo>
                  <a:pt x="422" y="35"/>
                  <a:pt x="421" y="36"/>
                  <a:pt x="420" y="37"/>
                </a:cubicBezTo>
                <a:cubicBezTo>
                  <a:pt x="419" y="37"/>
                  <a:pt x="419" y="38"/>
                  <a:pt x="418" y="39"/>
                </a:cubicBezTo>
                <a:cubicBezTo>
                  <a:pt x="418" y="39"/>
                  <a:pt x="418" y="40"/>
                  <a:pt x="417" y="41"/>
                </a:cubicBezTo>
                <a:cubicBezTo>
                  <a:pt x="416" y="42"/>
                  <a:pt x="414" y="41"/>
                  <a:pt x="412" y="42"/>
                </a:cubicBezTo>
                <a:cubicBezTo>
                  <a:pt x="411" y="42"/>
                  <a:pt x="410" y="44"/>
                  <a:pt x="411" y="45"/>
                </a:cubicBezTo>
                <a:cubicBezTo>
                  <a:pt x="412" y="46"/>
                  <a:pt x="413" y="47"/>
                  <a:pt x="414" y="48"/>
                </a:cubicBezTo>
                <a:cubicBezTo>
                  <a:pt x="414" y="49"/>
                  <a:pt x="414" y="49"/>
                  <a:pt x="414" y="50"/>
                </a:cubicBezTo>
                <a:cubicBezTo>
                  <a:pt x="414" y="51"/>
                  <a:pt x="415" y="51"/>
                  <a:pt x="415" y="52"/>
                </a:cubicBezTo>
                <a:cubicBezTo>
                  <a:pt x="417" y="53"/>
                  <a:pt x="415" y="54"/>
                  <a:pt x="414" y="54"/>
                </a:cubicBezTo>
                <a:cubicBezTo>
                  <a:pt x="413" y="55"/>
                  <a:pt x="412" y="56"/>
                  <a:pt x="411" y="55"/>
                </a:cubicBezTo>
                <a:cubicBezTo>
                  <a:pt x="411" y="54"/>
                  <a:pt x="411" y="53"/>
                  <a:pt x="411" y="53"/>
                </a:cubicBezTo>
                <a:cubicBezTo>
                  <a:pt x="411" y="52"/>
                  <a:pt x="411" y="51"/>
                  <a:pt x="410" y="51"/>
                </a:cubicBezTo>
                <a:cubicBezTo>
                  <a:pt x="410" y="50"/>
                  <a:pt x="409" y="50"/>
                  <a:pt x="409" y="49"/>
                </a:cubicBezTo>
                <a:cubicBezTo>
                  <a:pt x="408" y="49"/>
                  <a:pt x="408" y="48"/>
                  <a:pt x="407" y="48"/>
                </a:cubicBezTo>
                <a:cubicBezTo>
                  <a:pt x="406" y="47"/>
                  <a:pt x="404" y="47"/>
                  <a:pt x="402" y="47"/>
                </a:cubicBezTo>
                <a:cubicBezTo>
                  <a:pt x="401" y="47"/>
                  <a:pt x="401" y="47"/>
                  <a:pt x="400" y="48"/>
                </a:cubicBezTo>
                <a:cubicBezTo>
                  <a:pt x="399" y="48"/>
                  <a:pt x="399" y="48"/>
                  <a:pt x="398" y="48"/>
                </a:cubicBezTo>
                <a:cubicBezTo>
                  <a:pt x="398" y="47"/>
                  <a:pt x="399" y="47"/>
                  <a:pt x="399" y="46"/>
                </a:cubicBezTo>
                <a:cubicBezTo>
                  <a:pt x="399" y="45"/>
                  <a:pt x="400" y="45"/>
                  <a:pt x="401" y="45"/>
                </a:cubicBezTo>
                <a:cubicBezTo>
                  <a:pt x="402" y="45"/>
                  <a:pt x="402" y="44"/>
                  <a:pt x="403" y="43"/>
                </a:cubicBezTo>
                <a:cubicBezTo>
                  <a:pt x="403" y="42"/>
                  <a:pt x="402" y="42"/>
                  <a:pt x="401" y="42"/>
                </a:cubicBezTo>
                <a:cubicBezTo>
                  <a:pt x="398" y="41"/>
                  <a:pt x="395" y="42"/>
                  <a:pt x="392" y="42"/>
                </a:cubicBezTo>
                <a:cubicBezTo>
                  <a:pt x="391" y="43"/>
                  <a:pt x="390" y="43"/>
                  <a:pt x="389" y="44"/>
                </a:cubicBezTo>
                <a:cubicBezTo>
                  <a:pt x="388" y="44"/>
                  <a:pt x="388" y="43"/>
                  <a:pt x="387" y="43"/>
                </a:cubicBezTo>
                <a:cubicBezTo>
                  <a:pt x="385" y="43"/>
                  <a:pt x="384" y="45"/>
                  <a:pt x="382" y="44"/>
                </a:cubicBezTo>
                <a:cubicBezTo>
                  <a:pt x="382" y="42"/>
                  <a:pt x="387" y="41"/>
                  <a:pt x="388" y="41"/>
                </a:cubicBezTo>
                <a:cubicBezTo>
                  <a:pt x="388" y="40"/>
                  <a:pt x="389" y="40"/>
                  <a:pt x="390" y="40"/>
                </a:cubicBezTo>
                <a:cubicBezTo>
                  <a:pt x="391" y="39"/>
                  <a:pt x="391" y="39"/>
                  <a:pt x="392" y="38"/>
                </a:cubicBezTo>
                <a:cubicBezTo>
                  <a:pt x="393" y="37"/>
                  <a:pt x="395" y="37"/>
                  <a:pt x="396" y="37"/>
                </a:cubicBezTo>
                <a:cubicBezTo>
                  <a:pt x="398" y="37"/>
                  <a:pt x="400" y="37"/>
                  <a:pt x="401" y="37"/>
                </a:cubicBezTo>
                <a:cubicBezTo>
                  <a:pt x="403" y="37"/>
                  <a:pt x="406" y="38"/>
                  <a:pt x="408" y="37"/>
                </a:cubicBezTo>
                <a:cubicBezTo>
                  <a:pt x="409" y="36"/>
                  <a:pt x="409" y="36"/>
                  <a:pt x="410" y="36"/>
                </a:cubicBezTo>
                <a:cubicBezTo>
                  <a:pt x="411" y="36"/>
                  <a:pt x="411" y="36"/>
                  <a:pt x="411" y="35"/>
                </a:cubicBezTo>
                <a:cubicBezTo>
                  <a:pt x="412" y="34"/>
                  <a:pt x="412" y="34"/>
                  <a:pt x="412" y="34"/>
                </a:cubicBezTo>
                <a:cubicBezTo>
                  <a:pt x="413" y="33"/>
                  <a:pt x="413" y="33"/>
                  <a:pt x="413" y="32"/>
                </a:cubicBezTo>
                <a:cubicBezTo>
                  <a:pt x="412" y="30"/>
                  <a:pt x="411" y="30"/>
                  <a:pt x="410" y="30"/>
                </a:cubicBezTo>
                <a:cubicBezTo>
                  <a:pt x="409" y="30"/>
                  <a:pt x="408" y="30"/>
                  <a:pt x="407" y="30"/>
                </a:cubicBezTo>
                <a:cubicBezTo>
                  <a:pt x="406" y="30"/>
                  <a:pt x="405" y="30"/>
                  <a:pt x="404" y="30"/>
                </a:cubicBezTo>
                <a:cubicBezTo>
                  <a:pt x="404" y="30"/>
                  <a:pt x="403" y="30"/>
                  <a:pt x="402" y="30"/>
                </a:cubicBezTo>
                <a:cubicBezTo>
                  <a:pt x="401" y="30"/>
                  <a:pt x="399" y="31"/>
                  <a:pt x="398" y="31"/>
                </a:cubicBezTo>
                <a:cubicBezTo>
                  <a:pt x="397" y="31"/>
                  <a:pt x="397" y="31"/>
                  <a:pt x="396" y="31"/>
                </a:cubicBezTo>
                <a:cubicBezTo>
                  <a:pt x="395" y="31"/>
                  <a:pt x="394" y="32"/>
                  <a:pt x="393" y="32"/>
                </a:cubicBezTo>
                <a:cubicBezTo>
                  <a:pt x="392" y="32"/>
                  <a:pt x="391" y="32"/>
                  <a:pt x="391" y="32"/>
                </a:cubicBezTo>
                <a:cubicBezTo>
                  <a:pt x="390" y="32"/>
                  <a:pt x="390" y="33"/>
                  <a:pt x="389" y="33"/>
                </a:cubicBezTo>
                <a:cubicBezTo>
                  <a:pt x="388" y="34"/>
                  <a:pt x="387" y="34"/>
                  <a:pt x="385" y="34"/>
                </a:cubicBezTo>
                <a:cubicBezTo>
                  <a:pt x="384" y="35"/>
                  <a:pt x="383" y="35"/>
                  <a:pt x="382" y="34"/>
                </a:cubicBezTo>
                <a:cubicBezTo>
                  <a:pt x="382" y="34"/>
                  <a:pt x="382" y="33"/>
                  <a:pt x="382" y="33"/>
                </a:cubicBezTo>
                <a:cubicBezTo>
                  <a:pt x="382" y="32"/>
                  <a:pt x="381" y="32"/>
                  <a:pt x="381" y="32"/>
                </a:cubicBezTo>
                <a:cubicBezTo>
                  <a:pt x="380" y="32"/>
                  <a:pt x="380" y="32"/>
                  <a:pt x="380" y="32"/>
                </a:cubicBezTo>
                <a:cubicBezTo>
                  <a:pt x="379" y="31"/>
                  <a:pt x="379" y="31"/>
                  <a:pt x="379" y="31"/>
                </a:cubicBezTo>
                <a:cubicBezTo>
                  <a:pt x="379" y="30"/>
                  <a:pt x="378" y="30"/>
                  <a:pt x="377" y="31"/>
                </a:cubicBezTo>
                <a:cubicBezTo>
                  <a:pt x="377" y="31"/>
                  <a:pt x="377" y="32"/>
                  <a:pt x="376" y="32"/>
                </a:cubicBezTo>
                <a:cubicBezTo>
                  <a:pt x="376" y="33"/>
                  <a:pt x="375" y="33"/>
                  <a:pt x="375" y="33"/>
                </a:cubicBezTo>
                <a:cubicBezTo>
                  <a:pt x="374" y="34"/>
                  <a:pt x="375" y="36"/>
                  <a:pt x="375" y="37"/>
                </a:cubicBezTo>
                <a:cubicBezTo>
                  <a:pt x="374" y="38"/>
                  <a:pt x="373" y="37"/>
                  <a:pt x="373" y="37"/>
                </a:cubicBezTo>
                <a:cubicBezTo>
                  <a:pt x="373" y="36"/>
                  <a:pt x="373" y="36"/>
                  <a:pt x="372" y="35"/>
                </a:cubicBezTo>
                <a:cubicBezTo>
                  <a:pt x="372" y="35"/>
                  <a:pt x="372" y="35"/>
                  <a:pt x="371" y="35"/>
                </a:cubicBezTo>
                <a:cubicBezTo>
                  <a:pt x="371" y="34"/>
                  <a:pt x="371" y="33"/>
                  <a:pt x="371" y="32"/>
                </a:cubicBezTo>
                <a:cubicBezTo>
                  <a:pt x="370" y="32"/>
                  <a:pt x="369" y="32"/>
                  <a:pt x="369" y="31"/>
                </a:cubicBezTo>
                <a:cubicBezTo>
                  <a:pt x="368" y="31"/>
                  <a:pt x="368" y="31"/>
                  <a:pt x="367" y="31"/>
                </a:cubicBezTo>
                <a:cubicBezTo>
                  <a:pt x="365" y="30"/>
                  <a:pt x="365" y="33"/>
                  <a:pt x="363" y="33"/>
                </a:cubicBezTo>
                <a:cubicBezTo>
                  <a:pt x="362" y="33"/>
                  <a:pt x="362" y="33"/>
                  <a:pt x="361" y="33"/>
                </a:cubicBezTo>
                <a:cubicBezTo>
                  <a:pt x="360" y="33"/>
                  <a:pt x="360" y="34"/>
                  <a:pt x="359" y="34"/>
                </a:cubicBezTo>
                <a:cubicBezTo>
                  <a:pt x="358" y="35"/>
                  <a:pt x="357" y="34"/>
                  <a:pt x="357" y="35"/>
                </a:cubicBezTo>
                <a:cubicBezTo>
                  <a:pt x="357" y="36"/>
                  <a:pt x="357" y="37"/>
                  <a:pt x="357" y="38"/>
                </a:cubicBezTo>
                <a:cubicBezTo>
                  <a:pt x="357" y="39"/>
                  <a:pt x="356" y="40"/>
                  <a:pt x="355" y="40"/>
                </a:cubicBezTo>
                <a:cubicBezTo>
                  <a:pt x="354" y="40"/>
                  <a:pt x="353" y="39"/>
                  <a:pt x="353" y="39"/>
                </a:cubicBezTo>
                <a:cubicBezTo>
                  <a:pt x="352" y="39"/>
                  <a:pt x="352" y="40"/>
                  <a:pt x="351" y="40"/>
                </a:cubicBezTo>
                <a:cubicBezTo>
                  <a:pt x="351" y="40"/>
                  <a:pt x="349" y="40"/>
                  <a:pt x="349" y="41"/>
                </a:cubicBezTo>
                <a:cubicBezTo>
                  <a:pt x="350" y="42"/>
                  <a:pt x="351" y="41"/>
                  <a:pt x="351" y="41"/>
                </a:cubicBezTo>
                <a:cubicBezTo>
                  <a:pt x="352" y="42"/>
                  <a:pt x="351" y="43"/>
                  <a:pt x="351" y="43"/>
                </a:cubicBezTo>
                <a:cubicBezTo>
                  <a:pt x="349" y="43"/>
                  <a:pt x="347" y="42"/>
                  <a:pt x="347" y="43"/>
                </a:cubicBezTo>
                <a:cubicBezTo>
                  <a:pt x="345" y="44"/>
                  <a:pt x="347" y="46"/>
                  <a:pt x="347" y="47"/>
                </a:cubicBezTo>
                <a:cubicBezTo>
                  <a:pt x="348" y="48"/>
                  <a:pt x="348" y="49"/>
                  <a:pt x="349" y="50"/>
                </a:cubicBezTo>
                <a:close/>
                <a:moveTo>
                  <a:pt x="1044" y="4"/>
                </a:moveTo>
                <a:cubicBezTo>
                  <a:pt x="1046" y="4"/>
                  <a:pt x="1047" y="4"/>
                  <a:pt x="1049" y="3"/>
                </a:cubicBezTo>
                <a:cubicBezTo>
                  <a:pt x="1050" y="3"/>
                  <a:pt x="1051" y="3"/>
                  <a:pt x="1053" y="2"/>
                </a:cubicBezTo>
                <a:cubicBezTo>
                  <a:pt x="1042" y="3"/>
                  <a:pt x="1042" y="3"/>
                  <a:pt x="1042" y="3"/>
                </a:cubicBezTo>
                <a:cubicBezTo>
                  <a:pt x="1041" y="4"/>
                  <a:pt x="1043" y="4"/>
                  <a:pt x="1044" y="4"/>
                </a:cubicBezTo>
                <a:close/>
                <a:moveTo>
                  <a:pt x="2964" y="296"/>
                </a:moveTo>
                <a:cubicBezTo>
                  <a:pt x="2964" y="295"/>
                  <a:pt x="2964" y="294"/>
                  <a:pt x="2963" y="293"/>
                </a:cubicBezTo>
                <a:cubicBezTo>
                  <a:pt x="2963" y="292"/>
                  <a:pt x="2961" y="291"/>
                  <a:pt x="2960" y="290"/>
                </a:cubicBezTo>
                <a:cubicBezTo>
                  <a:pt x="2959" y="289"/>
                  <a:pt x="2958" y="288"/>
                  <a:pt x="2956" y="287"/>
                </a:cubicBezTo>
                <a:cubicBezTo>
                  <a:pt x="2955" y="286"/>
                  <a:pt x="2953" y="286"/>
                  <a:pt x="2952" y="285"/>
                </a:cubicBezTo>
                <a:cubicBezTo>
                  <a:pt x="2951" y="284"/>
                  <a:pt x="2950" y="283"/>
                  <a:pt x="2949" y="282"/>
                </a:cubicBezTo>
                <a:cubicBezTo>
                  <a:pt x="2947" y="281"/>
                  <a:pt x="2946" y="280"/>
                  <a:pt x="2945" y="280"/>
                </a:cubicBezTo>
                <a:cubicBezTo>
                  <a:pt x="2944" y="279"/>
                  <a:pt x="2944" y="279"/>
                  <a:pt x="2943" y="279"/>
                </a:cubicBezTo>
                <a:cubicBezTo>
                  <a:pt x="2941" y="278"/>
                  <a:pt x="2939" y="276"/>
                  <a:pt x="2937" y="276"/>
                </a:cubicBezTo>
                <a:cubicBezTo>
                  <a:pt x="2934" y="275"/>
                  <a:pt x="2932" y="276"/>
                  <a:pt x="2930" y="276"/>
                </a:cubicBezTo>
                <a:cubicBezTo>
                  <a:pt x="2926" y="278"/>
                  <a:pt x="2922" y="278"/>
                  <a:pt x="2918" y="278"/>
                </a:cubicBezTo>
                <a:cubicBezTo>
                  <a:pt x="2916" y="278"/>
                  <a:pt x="2914" y="279"/>
                  <a:pt x="2912" y="280"/>
                </a:cubicBezTo>
                <a:cubicBezTo>
                  <a:pt x="2911" y="281"/>
                  <a:pt x="2910" y="283"/>
                  <a:pt x="2909" y="285"/>
                </a:cubicBezTo>
                <a:cubicBezTo>
                  <a:pt x="2907" y="288"/>
                  <a:pt x="2905" y="291"/>
                  <a:pt x="2902" y="292"/>
                </a:cubicBezTo>
                <a:cubicBezTo>
                  <a:pt x="2900" y="293"/>
                  <a:pt x="2899" y="294"/>
                  <a:pt x="2897" y="294"/>
                </a:cubicBezTo>
                <a:cubicBezTo>
                  <a:pt x="2896" y="294"/>
                  <a:pt x="2895" y="294"/>
                  <a:pt x="2894" y="294"/>
                </a:cubicBezTo>
                <a:cubicBezTo>
                  <a:pt x="2893" y="294"/>
                  <a:pt x="2892" y="294"/>
                  <a:pt x="2891" y="294"/>
                </a:cubicBezTo>
                <a:cubicBezTo>
                  <a:pt x="2890" y="294"/>
                  <a:pt x="2888" y="294"/>
                  <a:pt x="2887" y="296"/>
                </a:cubicBezTo>
                <a:cubicBezTo>
                  <a:pt x="2887" y="298"/>
                  <a:pt x="2890" y="298"/>
                  <a:pt x="2891" y="298"/>
                </a:cubicBezTo>
                <a:cubicBezTo>
                  <a:pt x="2892" y="298"/>
                  <a:pt x="2894" y="298"/>
                  <a:pt x="2895" y="297"/>
                </a:cubicBezTo>
                <a:cubicBezTo>
                  <a:pt x="2896" y="297"/>
                  <a:pt x="2897" y="296"/>
                  <a:pt x="2899" y="296"/>
                </a:cubicBezTo>
                <a:cubicBezTo>
                  <a:pt x="2900" y="295"/>
                  <a:pt x="2901" y="294"/>
                  <a:pt x="2903" y="294"/>
                </a:cubicBezTo>
                <a:cubicBezTo>
                  <a:pt x="2904" y="294"/>
                  <a:pt x="2906" y="294"/>
                  <a:pt x="2907" y="294"/>
                </a:cubicBezTo>
                <a:cubicBezTo>
                  <a:pt x="2910" y="294"/>
                  <a:pt x="2914" y="294"/>
                  <a:pt x="2916" y="296"/>
                </a:cubicBezTo>
                <a:cubicBezTo>
                  <a:pt x="2918" y="296"/>
                  <a:pt x="2920" y="297"/>
                  <a:pt x="2921" y="298"/>
                </a:cubicBezTo>
                <a:cubicBezTo>
                  <a:pt x="2923" y="299"/>
                  <a:pt x="2925" y="299"/>
                  <a:pt x="2927" y="299"/>
                </a:cubicBezTo>
                <a:cubicBezTo>
                  <a:pt x="2929" y="299"/>
                  <a:pt x="2931" y="299"/>
                  <a:pt x="2933" y="300"/>
                </a:cubicBezTo>
                <a:cubicBezTo>
                  <a:pt x="2935" y="300"/>
                  <a:pt x="2937" y="301"/>
                  <a:pt x="2939" y="302"/>
                </a:cubicBezTo>
                <a:cubicBezTo>
                  <a:pt x="2942" y="302"/>
                  <a:pt x="2944" y="301"/>
                  <a:pt x="2947" y="301"/>
                </a:cubicBezTo>
                <a:cubicBezTo>
                  <a:pt x="2949" y="301"/>
                  <a:pt x="2950" y="301"/>
                  <a:pt x="2952" y="302"/>
                </a:cubicBezTo>
                <a:cubicBezTo>
                  <a:pt x="2954" y="303"/>
                  <a:pt x="2955" y="304"/>
                  <a:pt x="2957" y="303"/>
                </a:cubicBezTo>
                <a:cubicBezTo>
                  <a:pt x="2959" y="303"/>
                  <a:pt x="2961" y="303"/>
                  <a:pt x="2962" y="302"/>
                </a:cubicBezTo>
                <a:cubicBezTo>
                  <a:pt x="2963" y="301"/>
                  <a:pt x="2963" y="301"/>
                  <a:pt x="2963" y="300"/>
                </a:cubicBezTo>
                <a:cubicBezTo>
                  <a:pt x="2963" y="299"/>
                  <a:pt x="2962" y="299"/>
                  <a:pt x="2963" y="298"/>
                </a:cubicBezTo>
                <a:cubicBezTo>
                  <a:pt x="2963" y="297"/>
                  <a:pt x="2964" y="296"/>
                  <a:pt x="2964" y="296"/>
                </a:cubicBezTo>
                <a:close/>
                <a:moveTo>
                  <a:pt x="2806" y="215"/>
                </a:moveTo>
                <a:cubicBezTo>
                  <a:pt x="2806" y="216"/>
                  <a:pt x="2806" y="216"/>
                  <a:pt x="2806" y="217"/>
                </a:cubicBezTo>
                <a:cubicBezTo>
                  <a:pt x="2805" y="218"/>
                  <a:pt x="2804" y="218"/>
                  <a:pt x="2806" y="219"/>
                </a:cubicBezTo>
                <a:cubicBezTo>
                  <a:pt x="2806" y="219"/>
                  <a:pt x="2808" y="219"/>
                  <a:pt x="2809" y="219"/>
                </a:cubicBezTo>
                <a:cubicBezTo>
                  <a:pt x="2810" y="219"/>
                  <a:pt x="2812" y="218"/>
                  <a:pt x="2813" y="218"/>
                </a:cubicBezTo>
                <a:cubicBezTo>
                  <a:pt x="2814" y="218"/>
                  <a:pt x="2815" y="217"/>
                  <a:pt x="2815" y="217"/>
                </a:cubicBezTo>
                <a:cubicBezTo>
                  <a:pt x="2815" y="216"/>
                  <a:pt x="2816" y="215"/>
                  <a:pt x="2816" y="215"/>
                </a:cubicBezTo>
                <a:cubicBezTo>
                  <a:pt x="2817" y="213"/>
                  <a:pt x="2818" y="212"/>
                  <a:pt x="2818" y="210"/>
                </a:cubicBezTo>
                <a:cubicBezTo>
                  <a:pt x="2817" y="209"/>
                  <a:pt x="2817" y="209"/>
                  <a:pt x="2816" y="209"/>
                </a:cubicBezTo>
                <a:cubicBezTo>
                  <a:pt x="2816" y="208"/>
                  <a:pt x="2815" y="208"/>
                  <a:pt x="2814" y="208"/>
                </a:cubicBezTo>
                <a:cubicBezTo>
                  <a:pt x="2813" y="207"/>
                  <a:pt x="2812" y="206"/>
                  <a:pt x="2812" y="205"/>
                </a:cubicBezTo>
                <a:cubicBezTo>
                  <a:pt x="2812" y="204"/>
                  <a:pt x="2812" y="203"/>
                  <a:pt x="2811" y="203"/>
                </a:cubicBezTo>
                <a:cubicBezTo>
                  <a:pt x="2811" y="202"/>
                  <a:pt x="2810" y="202"/>
                  <a:pt x="2810" y="201"/>
                </a:cubicBezTo>
                <a:cubicBezTo>
                  <a:pt x="2810" y="201"/>
                  <a:pt x="2810" y="199"/>
                  <a:pt x="2809" y="199"/>
                </a:cubicBezTo>
                <a:cubicBezTo>
                  <a:pt x="2808" y="198"/>
                  <a:pt x="2808" y="200"/>
                  <a:pt x="2808" y="200"/>
                </a:cubicBezTo>
                <a:cubicBezTo>
                  <a:pt x="2808" y="202"/>
                  <a:pt x="2808" y="203"/>
                  <a:pt x="2808" y="205"/>
                </a:cubicBezTo>
                <a:cubicBezTo>
                  <a:pt x="2807" y="206"/>
                  <a:pt x="2805" y="206"/>
                  <a:pt x="2806" y="208"/>
                </a:cubicBezTo>
                <a:cubicBezTo>
                  <a:pt x="2806" y="208"/>
                  <a:pt x="2806" y="209"/>
                  <a:pt x="2806" y="210"/>
                </a:cubicBezTo>
                <a:cubicBezTo>
                  <a:pt x="2807" y="210"/>
                  <a:pt x="2807" y="211"/>
                  <a:pt x="2807" y="211"/>
                </a:cubicBezTo>
                <a:cubicBezTo>
                  <a:pt x="2807" y="211"/>
                  <a:pt x="2807" y="211"/>
                  <a:pt x="2807" y="212"/>
                </a:cubicBezTo>
                <a:cubicBezTo>
                  <a:pt x="2807" y="213"/>
                  <a:pt x="2806" y="214"/>
                  <a:pt x="2806" y="215"/>
                </a:cubicBezTo>
                <a:close/>
                <a:moveTo>
                  <a:pt x="2900" y="274"/>
                </a:moveTo>
                <a:cubicBezTo>
                  <a:pt x="2901" y="275"/>
                  <a:pt x="2901" y="277"/>
                  <a:pt x="2903" y="277"/>
                </a:cubicBezTo>
                <a:cubicBezTo>
                  <a:pt x="2903" y="277"/>
                  <a:pt x="2904" y="277"/>
                  <a:pt x="2905" y="276"/>
                </a:cubicBezTo>
                <a:cubicBezTo>
                  <a:pt x="2905" y="275"/>
                  <a:pt x="2906" y="275"/>
                  <a:pt x="2906" y="275"/>
                </a:cubicBezTo>
                <a:cubicBezTo>
                  <a:pt x="2909" y="273"/>
                  <a:pt x="2915" y="274"/>
                  <a:pt x="2916" y="271"/>
                </a:cubicBezTo>
                <a:cubicBezTo>
                  <a:pt x="2916" y="270"/>
                  <a:pt x="2916" y="269"/>
                  <a:pt x="2915" y="268"/>
                </a:cubicBezTo>
                <a:cubicBezTo>
                  <a:pt x="2915" y="267"/>
                  <a:pt x="2915" y="267"/>
                  <a:pt x="2915" y="266"/>
                </a:cubicBezTo>
                <a:cubicBezTo>
                  <a:pt x="2914" y="265"/>
                  <a:pt x="2913" y="263"/>
                  <a:pt x="2911" y="262"/>
                </a:cubicBezTo>
                <a:cubicBezTo>
                  <a:pt x="2910" y="262"/>
                  <a:pt x="2908" y="262"/>
                  <a:pt x="2906" y="262"/>
                </a:cubicBezTo>
                <a:cubicBezTo>
                  <a:pt x="2906" y="262"/>
                  <a:pt x="2905" y="262"/>
                  <a:pt x="2904" y="262"/>
                </a:cubicBezTo>
                <a:cubicBezTo>
                  <a:pt x="2904" y="262"/>
                  <a:pt x="2903" y="262"/>
                  <a:pt x="2903" y="262"/>
                </a:cubicBezTo>
                <a:cubicBezTo>
                  <a:pt x="2903" y="262"/>
                  <a:pt x="2902" y="262"/>
                  <a:pt x="2902" y="262"/>
                </a:cubicBezTo>
                <a:cubicBezTo>
                  <a:pt x="2901" y="262"/>
                  <a:pt x="2899" y="262"/>
                  <a:pt x="2898" y="263"/>
                </a:cubicBezTo>
                <a:cubicBezTo>
                  <a:pt x="2898" y="264"/>
                  <a:pt x="2898" y="265"/>
                  <a:pt x="2897" y="265"/>
                </a:cubicBezTo>
                <a:cubicBezTo>
                  <a:pt x="2897" y="266"/>
                  <a:pt x="2896" y="266"/>
                  <a:pt x="2896" y="267"/>
                </a:cubicBezTo>
                <a:cubicBezTo>
                  <a:pt x="2896" y="268"/>
                  <a:pt x="2896" y="269"/>
                  <a:pt x="2896" y="269"/>
                </a:cubicBezTo>
                <a:cubicBezTo>
                  <a:pt x="2897" y="270"/>
                  <a:pt x="2897" y="271"/>
                  <a:pt x="2897" y="271"/>
                </a:cubicBezTo>
                <a:cubicBezTo>
                  <a:pt x="2897" y="273"/>
                  <a:pt x="2899" y="273"/>
                  <a:pt x="2900" y="274"/>
                </a:cubicBezTo>
                <a:close/>
                <a:moveTo>
                  <a:pt x="1313" y="430"/>
                </a:moveTo>
                <a:cubicBezTo>
                  <a:pt x="1314" y="431"/>
                  <a:pt x="1314" y="431"/>
                  <a:pt x="1315" y="432"/>
                </a:cubicBezTo>
                <a:cubicBezTo>
                  <a:pt x="1316" y="432"/>
                  <a:pt x="1317" y="431"/>
                  <a:pt x="1318" y="430"/>
                </a:cubicBezTo>
                <a:cubicBezTo>
                  <a:pt x="1321" y="430"/>
                  <a:pt x="1324" y="432"/>
                  <a:pt x="1326" y="430"/>
                </a:cubicBezTo>
                <a:cubicBezTo>
                  <a:pt x="1327" y="429"/>
                  <a:pt x="1327" y="428"/>
                  <a:pt x="1326" y="426"/>
                </a:cubicBezTo>
                <a:cubicBezTo>
                  <a:pt x="1326" y="425"/>
                  <a:pt x="1327" y="424"/>
                  <a:pt x="1326" y="422"/>
                </a:cubicBezTo>
                <a:cubicBezTo>
                  <a:pt x="1325" y="421"/>
                  <a:pt x="1324" y="421"/>
                  <a:pt x="1323" y="420"/>
                </a:cubicBezTo>
                <a:cubicBezTo>
                  <a:pt x="1322" y="419"/>
                  <a:pt x="1321" y="419"/>
                  <a:pt x="1320" y="419"/>
                </a:cubicBezTo>
                <a:cubicBezTo>
                  <a:pt x="1319" y="418"/>
                  <a:pt x="1318" y="417"/>
                  <a:pt x="1318" y="417"/>
                </a:cubicBezTo>
                <a:cubicBezTo>
                  <a:pt x="1317" y="416"/>
                  <a:pt x="1316" y="415"/>
                  <a:pt x="1315" y="415"/>
                </a:cubicBezTo>
                <a:cubicBezTo>
                  <a:pt x="1314" y="414"/>
                  <a:pt x="1313" y="414"/>
                  <a:pt x="1312" y="413"/>
                </a:cubicBezTo>
                <a:cubicBezTo>
                  <a:pt x="1312" y="413"/>
                  <a:pt x="1312" y="413"/>
                  <a:pt x="1312" y="413"/>
                </a:cubicBezTo>
                <a:cubicBezTo>
                  <a:pt x="1310" y="411"/>
                  <a:pt x="1308" y="410"/>
                  <a:pt x="1307" y="408"/>
                </a:cubicBezTo>
                <a:cubicBezTo>
                  <a:pt x="1306" y="407"/>
                  <a:pt x="1306" y="407"/>
                  <a:pt x="1305" y="407"/>
                </a:cubicBezTo>
                <a:cubicBezTo>
                  <a:pt x="1304" y="407"/>
                  <a:pt x="1304" y="406"/>
                  <a:pt x="1303" y="406"/>
                </a:cubicBezTo>
                <a:cubicBezTo>
                  <a:pt x="1301" y="404"/>
                  <a:pt x="1299" y="402"/>
                  <a:pt x="1296" y="403"/>
                </a:cubicBezTo>
                <a:cubicBezTo>
                  <a:pt x="1296" y="404"/>
                  <a:pt x="1295" y="404"/>
                  <a:pt x="1295" y="404"/>
                </a:cubicBezTo>
                <a:cubicBezTo>
                  <a:pt x="1294" y="405"/>
                  <a:pt x="1294" y="405"/>
                  <a:pt x="1293" y="405"/>
                </a:cubicBezTo>
                <a:cubicBezTo>
                  <a:pt x="1291" y="405"/>
                  <a:pt x="1292" y="407"/>
                  <a:pt x="1290" y="407"/>
                </a:cubicBezTo>
                <a:cubicBezTo>
                  <a:pt x="1289" y="407"/>
                  <a:pt x="1289" y="407"/>
                  <a:pt x="1288" y="408"/>
                </a:cubicBezTo>
                <a:cubicBezTo>
                  <a:pt x="1287" y="408"/>
                  <a:pt x="1288" y="409"/>
                  <a:pt x="1289" y="409"/>
                </a:cubicBezTo>
                <a:cubicBezTo>
                  <a:pt x="1290" y="409"/>
                  <a:pt x="1290" y="410"/>
                  <a:pt x="1290" y="410"/>
                </a:cubicBezTo>
                <a:cubicBezTo>
                  <a:pt x="1291" y="410"/>
                  <a:pt x="1292" y="410"/>
                  <a:pt x="1292" y="411"/>
                </a:cubicBezTo>
                <a:cubicBezTo>
                  <a:pt x="1292" y="412"/>
                  <a:pt x="1289" y="411"/>
                  <a:pt x="1288" y="411"/>
                </a:cubicBezTo>
                <a:cubicBezTo>
                  <a:pt x="1288" y="412"/>
                  <a:pt x="1288" y="415"/>
                  <a:pt x="1289" y="416"/>
                </a:cubicBezTo>
                <a:cubicBezTo>
                  <a:pt x="1289" y="417"/>
                  <a:pt x="1290" y="418"/>
                  <a:pt x="1291" y="419"/>
                </a:cubicBezTo>
                <a:cubicBezTo>
                  <a:pt x="1291" y="419"/>
                  <a:pt x="1292" y="420"/>
                  <a:pt x="1292" y="420"/>
                </a:cubicBezTo>
                <a:cubicBezTo>
                  <a:pt x="1293" y="421"/>
                  <a:pt x="1294" y="422"/>
                  <a:pt x="1295" y="423"/>
                </a:cubicBezTo>
                <a:cubicBezTo>
                  <a:pt x="1295" y="423"/>
                  <a:pt x="1296" y="423"/>
                  <a:pt x="1297" y="423"/>
                </a:cubicBezTo>
                <a:cubicBezTo>
                  <a:pt x="1297" y="424"/>
                  <a:pt x="1298" y="426"/>
                  <a:pt x="1299" y="425"/>
                </a:cubicBezTo>
                <a:cubicBezTo>
                  <a:pt x="1299" y="424"/>
                  <a:pt x="1299" y="423"/>
                  <a:pt x="1298" y="423"/>
                </a:cubicBezTo>
                <a:cubicBezTo>
                  <a:pt x="1297" y="422"/>
                  <a:pt x="1297" y="422"/>
                  <a:pt x="1298" y="422"/>
                </a:cubicBezTo>
                <a:cubicBezTo>
                  <a:pt x="1299" y="423"/>
                  <a:pt x="1300" y="423"/>
                  <a:pt x="1300" y="423"/>
                </a:cubicBezTo>
                <a:cubicBezTo>
                  <a:pt x="1301" y="423"/>
                  <a:pt x="1302" y="424"/>
                  <a:pt x="1302" y="424"/>
                </a:cubicBezTo>
                <a:cubicBezTo>
                  <a:pt x="1303" y="425"/>
                  <a:pt x="1305" y="424"/>
                  <a:pt x="1307" y="425"/>
                </a:cubicBezTo>
                <a:cubicBezTo>
                  <a:pt x="1307" y="425"/>
                  <a:pt x="1307" y="426"/>
                  <a:pt x="1308" y="426"/>
                </a:cubicBezTo>
                <a:cubicBezTo>
                  <a:pt x="1308" y="427"/>
                  <a:pt x="1309" y="427"/>
                  <a:pt x="1310" y="428"/>
                </a:cubicBezTo>
                <a:cubicBezTo>
                  <a:pt x="1310" y="428"/>
                  <a:pt x="1309" y="429"/>
                  <a:pt x="1310" y="430"/>
                </a:cubicBezTo>
                <a:cubicBezTo>
                  <a:pt x="1310" y="431"/>
                  <a:pt x="1312" y="430"/>
                  <a:pt x="1313" y="430"/>
                </a:cubicBezTo>
                <a:close/>
                <a:moveTo>
                  <a:pt x="2806" y="266"/>
                </a:moveTo>
                <a:cubicBezTo>
                  <a:pt x="2807" y="267"/>
                  <a:pt x="2808" y="267"/>
                  <a:pt x="2809" y="269"/>
                </a:cubicBezTo>
                <a:cubicBezTo>
                  <a:pt x="2810" y="269"/>
                  <a:pt x="2810" y="270"/>
                  <a:pt x="2810" y="271"/>
                </a:cubicBezTo>
                <a:cubicBezTo>
                  <a:pt x="2811" y="272"/>
                  <a:pt x="2813" y="274"/>
                  <a:pt x="2814" y="274"/>
                </a:cubicBezTo>
                <a:cubicBezTo>
                  <a:pt x="2815" y="275"/>
                  <a:pt x="2815" y="275"/>
                  <a:pt x="2816" y="276"/>
                </a:cubicBezTo>
                <a:cubicBezTo>
                  <a:pt x="2818" y="277"/>
                  <a:pt x="2820" y="276"/>
                  <a:pt x="2820" y="274"/>
                </a:cubicBezTo>
                <a:cubicBezTo>
                  <a:pt x="2820" y="272"/>
                  <a:pt x="2818" y="272"/>
                  <a:pt x="2817" y="271"/>
                </a:cubicBezTo>
                <a:cubicBezTo>
                  <a:pt x="2816" y="270"/>
                  <a:pt x="2816" y="269"/>
                  <a:pt x="2814" y="268"/>
                </a:cubicBezTo>
                <a:cubicBezTo>
                  <a:pt x="2813" y="267"/>
                  <a:pt x="2812" y="268"/>
                  <a:pt x="2811" y="267"/>
                </a:cubicBezTo>
                <a:cubicBezTo>
                  <a:pt x="2810" y="265"/>
                  <a:pt x="2809" y="265"/>
                  <a:pt x="2808" y="264"/>
                </a:cubicBezTo>
                <a:cubicBezTo>
                  <a:pt x="2807" y="264"/>
                  <a:pt x="2806" y="264"/>
                  <a:pt x="2805" y="264"/>
                </a:cubicBezTo>
                <a:cubicBezTo>
                  <a:pt x="2805" y="263"/>
                  <a:pt x="2805" y="263"/>
                  <a:pt x="2804" y="263"/>
                </a:cubicBezTo>
                <a:cubicBezTo>
                  <a:pt x="2803" y="263"/>
                  <a:pt x="2805" y="266"/>
                  <a:pt x="2806" y="266"/>
                </a:cubicBezTo>
                <a:close/>
                <a:moveTo>
                  <a:pt x="2839" y="229"/>
                </a:moveTo>
                <a:cubicBezTo>
                  <a:pt x="2840" y="230"/>
                  <a:pt x="2840" y="231"/>
                  <a:pt x="2842" y="232"/>
                </a:cubicBezTo>
                <a:cubicBezTo>
                  <a:pt x="2843" y="232"/>
                  <a:pt x="2844" y="233"/>
                  <a:pt x="2845" y="234"/>
                </a:cubicBezTo>
                <a:cubicBezTo>
                  <a:pt x="2847" y="234"/>
                  <a:pt x="2848" y="235"/>
                  <a:pt x="2849" y="236"/>
                </a:cubicBezTo>
                <a:cubicBezTo>
                  <a:pt x="2850" y="236"/>
                  <a:pt x="2850" y="238"/>
                  <a:pt x="2851" y="239"/>
                </a:cubicBezTo>
                <a:cubicBezTo>
                  <a:pt x="2854" y="241"/>
                  <a:pt x="2857" y="241"/>
                  <a:pt x="2860" y="242"/>
                </a:cubicBezTo>
                <a:cubicBezTo>
                  <a:pt x="2861" y="242"/>
                  <a:pt x="2862" y="243"/>
                  <a:pt x="2863" y="243"/>
                </a:cubicBezTo>
                <a:cubicBezTo>
                  <a:pt x="2865" y="244"/>
                  <a:pt x="2866" y="245"/>
                  <a:pt x="2868" y="245"/>
                </a:cubicBezTo>
                <a:cubicBezTo>
                  <a:pt x="2870" y="246"/>
                  <a:pt x="2871" y="247"/>
                  <a:pt x="2873" y="247"/>
                </a:cubicBezTo>
                <a:cubicBezTo>
                  <a:pt x="2873" y="247"/>
                  <a:pt x="2874" y="247"/>
                  <a:pt x="2875" y="247"/>
                </a:cubicBezTo>
                <a:cubicBezTo>
                  <a:pt x="2876" y="247"/>
                  <a:pt x="2876" y="248"/>
                  <a:pt x="2877" y="248"/>
                </a:cubicBezTo>
                <a:cubicBezTo>
                  <a:pt x="2877" y="248"/>
                  <a:pt x="2878" y="248"/>
                  <a:pt x="2879" y="248"/>
                </a:cubicBezTo>
                <a:cubicBezTo>
                  <a:pt x="2880" y="248"/>
                  <a:pt x="2880" y="247"/>
                  <a:pt x="2881" y="246"/>
                </a:cubicBezTo>
                <a:cubicBezTo>
                  <a:pt x="2882" y="245"/>
                  <a:pt x="2883" y="245"/>
                  <a:pt x="2884" y="244"/>
                </a:cubicBezTo>
                <a:cubicBezTo>
                  <a:pt x="2884" y="243"/>
                  <a:pt x="2884" y="241"/>
                  <a:pt x="2885" y="241"/>
                </a:cubicBezTo>
                <a:cubicBezTo>
                  <a:pt x="2886" y="240"/>
                  <a:pt x="2886" y="240"/>
                  <a:pt x="2886" y="240"/>
                </a:cubicBezTo>
                <a:cubicBezTo>
                  <a:pt x="2886" y="238"/>
                  <a:pt x="2885" y="239"/>
                  <a:pt x="2884" y="239"/>
                </a:cubicBezTo>
                <a:cubicBezTo>
                  <a:pt x="2883" y="238"/>
                  <a:pt x="2885" y="236"/>
                  <a:pt x="2886" y="236"/>
                </a:cubicBezTo>
                <a:cubicBezTo>
                  <a:pt x="2887" y="235"/>
                  <a:pt x="2889" y="235"/>
                  <a:pt x="2890" y="235"/>
                </a:cubicBezTo>
                <a:cubicBezTo>
                  <a:pt x="2891" y="236"/>
                  <a:pt x="2891" y="236"/>
                  <a:pt x="2892" y="237"/>
                </a:cubicBezTo>
                <a:cubicBezTo>
                  <a:pt x="2892" y="237"/>
                  <a:pt x="2893" y="237"/>
                  <a:pt x="2893" y="238"/>
                </a:cubicBezTo>
                <a:cubicBezTo>
                  <a:pt x="2895" y="238"/>
                  <a:pt x="2894" y="240"/>
                  <a:pt x="2895" y="241"/>
                </a:cubicBezTo>
                <a:cubicBezTo>
                  <a:pt x="2896" y="241"/>
                  <a:pt x="2898" y="241"/>
                  <a:pt x="2899" y="241"/>
                </a:cubicBezTo>
                <a:cubicBezTo>
                  <a:pt x="2901" y="240"/>
                  <a:pt x="2902" y="240"/>
                  <a:pt x="2903" y="239"/>
                </a:cubicBezTo>
                <a:cubicBezTo>
                  <a:pt x="2905" y="239"/>
                  <a:pt x="2907" y="239"/>
                  <a:pt x="2908" y="239"/>
                </a:cubicBezTo>
                <a:cubicBezTo>
                  <a:pt x="2910" y="238"/>
                  <a:pt x="2912" y="238"/>
                  <a:pt x="2914" y="238"/>
                </a:cubicBezTo>
                <a:cubicBezTo>
                  <a:pt x="2916" y="237"/>
                  <a:pt x="2919" y="238"/>
                  <a:pt x="2920" y="237"/>
                </a:cubicBezTo>
                <a:cubicBezTo>
                  <a:pt x="2921" y="236"/>
                  <a:pt x="2921" y="236"/>
                  <a:pt x="2922" y="236"/>
                </a:cubicBezTo>
                <a:cubicBezTo>
                  <a:pt x="2923" y="236"/>
                  <a:pt x="2924" y="236"/>
                  <a:pt x="2925" y="236"/>
                </a:cubicBezTo>
                <a:cubicBezTo>
                  <a:pt x="2926" y="236"/>
                  <a:pt x="2927" y="235"/>
                  <a:pt x="2928" y="235"/>
                </a:cubicBezTo>
                <a:cubicBezTo>
                  <a:pt x="2930" y="234"/>
                  <a:pt x="2933" y="234"/>
                  <a:pt x="2935" y="234"/>
                </a:cubicBezTo>
                <a:cubicBezTo>
                  <a:pt x="2936" y="234"/>
                  <a:pt x="2936" y="235"/>
                  <a:pt x="2937" y="235"/>
                </a:cubicBezTo>
                <a:cubicBezTo>
                  <a:pt x="2938" y="235"/>
                  <a:pt x="2939" y="235"/>
                  <a:pt x="2939" y="235"/>
                </a:cubicBezTo>
                <a:cubicBezTo>
                  <a:pt x="2940" y="236"/>
                  <a:pt x="2940" y="235"/>
                  <a:pt x="2940" y="236"/>
                </a:cubicBezTo>
                <a:cubicBezTo>
                  <a:pt x="2940" y="236"/>
                  <a:pt x="2940" y="236"/>
                  <a:pt x="2939" y="236"/>
                </a:cubicBezTo>
                <a:cubicBezTo>
                  <a:pt x="2938" y="237"/>
                  <a:pt x="2938" y="236"/>
                  <a:pt x="2938" y="236"/>
                </a:cubicBezTo>
                <a:cubicBezTo>
                  <a:pt x="2937" y="235"/>
                  <a:pt x="2936" y="235"/>
                  <a:pt x="2936" y="235"/>
                </a:cubicBezTo>
                <a:cubicBezTo>
                  <a:pt x="2935" y="235"/>
                  <a:pt x="2934" y="235"/>
                  <a:pt x="2934" y="235"/>
                </a:cubicBezTo>
                <a:cubicBezTo>
                  <a:pt x="2932" y="235"/>
                  <a:pt x="2934" y="238"/>
                  <a:pt x="2935" y="238"/>
                </a:cubicBezTo>
                <a:cubicBezTo>
                  <a:pt x="2935" y="239"/>
                  <a:pt x="2936" y="240"/>
                  <a:pt x="2938" y="240"/>
                </a:cubicBezTo>
                <a:cubicBezTo>
                  <a:pt x="2939" y="240"/>
                  <a:pt x="2940" y="240"/>
                  <a:pt x="2942" y="240"/>
                </a:cubicBezTo>
                <a:cubicBezTo>
                  <a:pt x="2943" y="241"/>
                  <a:pt x="2944" y="241"/>
                  <a:pt x="2945" y="241"/>
                </a:cubicBezTo>
                <a:cubicBezTo>
                  <a:pt x="2947" y="241"/>
                  <a:pt x="2948" y="240"/>
                  <a:pt x="2949" y="239"/>
                </a:cubicBezTo>
                <a:cubicBezTo>
                  <a:pt x="2950" y="238"/>
                  <a:pt x="2952" y="238"/>
                  <a:pt x="2954" y="238"/>
                </a:cubicBezTo>
                <a:cubicBezTo>
                  <a:pt x="2956" y="238"/>
                  <a:pt x="2957" y="238"/>
                  <a:pt x="2959" y="238"/>
                </a:cubicBezTo>
                <a:cubicBezTo>
                  <a:pt x="2961" y="237"/>
                  <a:pt x="2963" y="238"/>
                  <a:pt x="2965" y="237"/>
                </a:cubicBezTo>
                <a:cubicBezTo>
                  <a:pt x="2965" y="236"/>
                  <a:pt x="2965" y="236"/>
                  <a:pt x="2965" y="235"/>
                </a:cubicBezTo>
                <a:cubicBezTo>
                  <a:pt x="2963" y="234"/>
                  <a:pt x="2962" y="235"/>
                  <a:pt x="2960" y="234"/>
                </a:cubicBezTo>
                <a:cubicBezTo>
                  <a:pt x="2959" y="234"/>
                  <a:pt x="2957" y="233"/>
                  <a:pt x="2956" y="232"/>
                </a:cubicBezTo>
                <a:cubicBezTo>
                  <a:pt x="2955" y="232"/>
                  <a:pt x="2953" y="233"/>
                  <a:pt x="2952" y="232"/>
                </a:cubicBezTo>
                <a:cubicBezTo>
                  <a:pt x="2951" y="232"/>
                  <a:pt x="2950" y="232"/>
                  <a:pt x="2949" y="231"/>
                </a:cubicBezTo>
                <a:cubicBezTo>
                  <a:pt x="2949" y="231"/>
                  <a:pt x="2948" y="231"/>
                  <a:pt x="2947" y="231"/>
                </a:cubicBezTo>
                <a:cubicBezTo>
                  <a:pt x="2944" y="229"/>
                  <a:pt x="2944" y="226"/>
                  <a:pt x="2942" y="224"/>
                </a:cubicBezTo>
                <a:cubicBezTo>
                  <a:pt x="2941" y="223"/>
                  <a:pt x="2941" y="222"/>
                  <a:pt x="2940" y="222"/>
                </a:cubicBezTo>
                <a:cubicBezTo>
                  <a:pt x="2940" y="222"/>
                  <a:pt x="2939" y="221"/>
                  <a:pt x="2938" y="221"/>
                </a:cubicBezTo>
                <a:cubicBezTo>
                  <a:pt x="2936" y="220"/>
                  <a:pt x="2937" y="219"/>
                  <a:pt x="2937" y="218"/>
                </a:cubicBezTo>
                <a:cubicBezTo>
                  <a:pt x="2938" y="216"/>
                  <a:pt x="2936" y="216"/>
                  <a:pt x="2935" y="214"/>
                </a:cubicBezTo>
                <a:cubicBezTo>
                  <a:pt x="2934" y="213"/>
                  <a:pt x="2935" y="211"/>
                  <a:pt x="2936" y="210"/>
                </a:cubicBezTo>
                <a:cubicBezTo>
                  <a:pt x="2936" y="209"/>
                  <a:pt x="2938" y="208"/>
                  <a:pt x="2939" y="208"/>
                </a:cubicBezTo>
                <a:cubicBezTo>
                  <a:pt x="2940" y="208"/>
                  <a:pt x="2941" y="208"/>
                  <a:pt x="2941" y="208"/>
                </a:cubicBezTo>
                <a:cubicBezTo>
                  <a:pt x="2942" y="207"/>
                  <a:pt x="2942" y="206"/>
                  <a:pt x="2942" y="206"/>
                </a:cubicBezTo>
                <a:cubicBezTo>
                  <a:pt x="2943" y="205"/>
                  <a:pt x="2944" y="206"/>
                  <a:pt x="2944" y="205"/>
                </a:cubicBezTo>
                <a:cubicBezTo>
                  <a:pt x="2945" y="205"/>
                  <a:pt x="2946" y="205"/>
                  <a:pt x="2947" y="205"/>
                </a:cubicBezTo>
                <a:cubicBezTo>
                  <a:pt x="2948" y="205"/>
                  <a:pt x="2950" y="205"/>
                  <a:pt x="2951" y="206"/>
                </a:cubicBezTo>
                <a:cubicBezTo>
                  <a:pt x="2952" y="207"/>
                  <a:pt x="2954" y="208"/>
                  <a:pt x="2954" y="210"/>
                </a:cubicBezTo>
                <a:cubicBezTo>
                  <a:pt x="2953" y="211"/>
                  <a:pt x="2951" y="211"/>
                  <a:pt x="2950" y="211"/>
                </a:cubicBezTo>
                <a:cubicBezTo>
                  <a:pt x="2949" y="212"/>
                  <a:pt x="2947" y="213"/>
                  <a:pt x="2946" y="213"/>
                </a:cubicBezTo>
                <a:cubicBezTo>
                  <a:pt x="2945" y="214"/>
                  <a:pt x="2944" y="215"/>
                  <a:pt x="2943" y="217"/>
                </a:cubicBezTo>
                <a:cubicBezTo>
                  <a:pt x="2943" y="218"/>
                  <a:pt x="2943" y="219"/>
                  <a:pt x="2944" y="220"/>
                </a:cubicBezTo>
                <a:cubicBezTo>
                  <a:pt x="2946" y="221"/>
                  <a:pt x="2946" y="222"/>
                  <a:pt x="2947" y="224"/>
                </a:cubicBezTo>
                <a:cubicBezTo>
                  <a:pt x="2948" y="225"/>
                  <a:pt x="2949" y="225"/>
                  <a:pt x="2950" y="226"/>
                </a:cubicBezTo>
                <a:cubicBezTo>
                  <a:pt x="2951" y="227"/>
                  <a:pt x="2951" y="227"/>
                  <a:pt x="2952" y="228"/>
                </a:cubicBezTo>
                <a:cubicBezTo>
                  <a:pt x="2952" y="228"/>
                  <a:pt x="2953" y="229"/>
                  <a:pt x="2953" y="229"/>
                </a:cubicBezTo>
                <a:cubicBezTo>
                  <a:pt x="2955" y="230"/>
                  <a:pt x="2956" y="230"/>
                  <a:pt x="2958" y="230"/>
                </a:cubicBezTo>
                <a:cubicBezTo>
                  <a:pt x="2959" y="231"/>
                  <a:pt x="2960" y="231"/>
                  <a:pt x="2962" y="231"/>
                </a:cubicBezTo>
                <a:cubicBezTo>
                  <a:pt x="2964" y="231"/>
                  <a:pt x="2965" y="230"/>
                  <a:pt x="2967" y="231"/>
                </a:cubicBezTo>
                <a:cubicBezTo>
                  <a:pt x="2969" y="231"/>
                  <a:pt x="2970" y="232"/>
                  <a:pt x="2971" y="233"/>
                </a:cubicBezTo>
                <a:cubicBezTo>
                  <a:pt x="2975" y="234"/>
                  <a:pt x="2978" y="232"/>
                  <a:pt x="2981" y="231"/>
                </a:cubicBezTo>
                <a:cubicBezTo>
                  <a:pt x="2983" y="230"/>
                  <a:pt x="2985" y="229"/>
                  <a:pt x="2986" y="227"/>
                </a:cubicBezTo>
                <a:cubicBezTo>
                  <a:pt x="2986" y="227"/>
                  <a:pt x="2986" y="226"/>
                  <a:pt x="2986" y="225"/>
                </a:cubicBezTo>
                <a:cubicBezTo>
                  <a:pt x="2987" y="225"/>
                  <a:pt x="2988" y="224"/>
                  <a:pt x="2989" y="224"/>
                </a:cubicBezTo>
                <a:cubicBezTo>
                  <a:pt x="2990" y="224"/>
                  <a:pt x="2991" y="222"/>
                  <a:pt x="2990" y="221"/>
                </a:cubicBezTo>
                <a:cubicBezTo>
                  <a:pt x="2989" y="220"/>
                  <a:pt x="2988" y="219"/>
                  <a:pt x="2989" y="217"/>
                </a:cubicBezTo>
                <a:cubicBezTo>
                  <a:pt x="2989" y="216"/>
                  <a:pt x="2991" y="216"/>
                  <a:pt x="2992" y="215"/>
                </a:cubicBezTo>
                <a:cubicBezTo>
                  <a:pt x="2994" y="215"/>
                  <a:pt x="2995" y="214"/>
                  <a:pt x="2996" y="214"/>
                </a:cubicBezTo>
                <a:cubicBezTo>
                  <a:pt x="2997" y="214"/>
                  <a:pt x="2998" y="214"/>
                  <a:pt x="2998" y="214"/>
                </a:cubicBezTo>
                <a:cubicBezTo>
                  <a:pt x="2999" y="214"/>
                  <a:pt x="3000" y="213"/>
                  <a:pt x="2999" y="213"/>
                </a:cubicBezTo>
                <a:cubicBezTo>
                  <a:pt x="2999" y="212"/>
                  <a:pt x="2998" y="212"/>
                  <a:pt x="2997" y="212"/>
                </a:cubicBezTo>
                <a:cubicBezTo>
                  <a:pt x="2997" y="211"/>
                  <a:pt x="2996" y="211"/>
                  <a:pt x="2996" y="210"/>
                </a:cubicBezTo>
                <a:cubicBezTo>
                  <a:pt x="2995" y="210"/>
                  <a:pt x="2993" y="209"/>
                  <a:pt x="2992" y="209"/>
                </a:cubicBezTo>
                <a:cubicBezTo>
                  <a:pt x="2990" y="208"/>
                  <a:pt x="2989" y="208"/>
                  <a:pt x="2987" y="207"/>
                </a:cubicBezTo>
                <a:cubicBezTo>
                  <a:pt x="2985" y="206"/>
                  <a:pt x="2983" y="206"/>
                  <a:pt x="2981" y="205"/>
                </a:cubicBezTo>
                <a:cubicBezTo>
                  <a:pt x="2979" y="204"/>
                  <a:pt x="2977" y="203"/>
                  <a:pt x="2975" y="202"/>
                </a:cubicBezTo>
                <a:cubicBezTo>
                  <a:pt x="2973" y="202"/>
                  <a:pt x="2972" y="201"/>
                  <a:pt x="2970" y="200"/>
                </a:cubicBezTo>
                <a:cubicBezTo>
                  <a:pt x="2968" y="200"/>
                  <a:pt x="2967" y="199"/>
                  <a:pt x="2965" y="199"/>
                </a:cubicBezTo>
                <a:cubicBezTo>
                  <a:pt x="2963" y="198"/>
                  <a:pt x="2962" y="198"/>
                  <a:pt x="2960" y="198"/>
                </a:cubicBezTo>
                <a:cubicBezTo>
                  <a:pt x="2958" y="197"/>
                  <a:pt x="2957" y="197"/>
                  <a:pt x="2955" y="197"/>
                </a:cubicBezTo>
                <a:cubicBezTo>
                  <a:pt x="2954" y="196"/>
                  <a:pt x="2952" y="196"/>
                  <a:pt x="2950" y="196"/>
                </a:cubicBezTo>
                <a:cubicBezTo>
                  <a:pt x="2947" y="195"/>
                  <a:pt x="2944" y="194"/>
                  <a:pt x="2941" y="194"/>
                </a:cubicBezTo>
                <a:cubicBezTo>
                  <a:pt x="2939" y="193"/>
                  <a:pt x="2937" y="193"/>
                  <a:pt x="2936" y="193"/>
                </a:cubicBezTo>
                <a:cubicBezTo>
                  <a:pt x="2935" y="193"/>
                  <a:pt x="2934" y="192"/>
                  <a:pt x="2933" y="192"/>
                </a:cubicBezTo>
                <a:cubicBezTo>
                  <a:pt x="2932" y="191"/>
                  <a:pt x="2931" y="191"/>
                  <a:pt x="2929" y="190"/>
                </a:cubicBezTo>
                <a:cubicBezTo>
                  <a:pt x="2928" y="188"/>
                  <a:pt x="2926" y="189"/>
                  <a:pt x="2924" y="188"/>
                </a:cubicBezTo>
                <a:cubicBezTo>
                  <a:pt x="2923" y="188"/>
                  <a:pt x="2924" y="187"/>
                  <a:pt x="2923" y="186"/>
                </a:cubicBezTo>
                <a:cubicBezTo>
                  <a:pt x="2922" y="186"/>
                  <a:pt x="2922" y="186"/>
                  <a:pt x="2922" y="187"/>
                </a:cubicBezTo>
                <a:cubicBezTo>
                  <a:pt x="2921" y="188"/>
                  <a:pt x="2922" y="190"/>
                  <a:pt x="2923" y="190"/>
                </a:cubicBezTo>
                <a:cubicBezTo>
                  <a:pt x="2923" y="191"/>
                  <a:pt x="2926" y="192"/>
                  <a:pt x="2925" y="194"/>
                </a:cubicBezTo>
                <a:cubicBezTo>
                  <a:pt x="2924" y="194"/>
                  <a:pt x="2923" y="194"/>
                  <a:pt x="2923" y="194"/>
                </a:cubicBezTo>
                <a:cubicBezTo>
                  <a:pt x="2922" y="194"/>
                  <a:pt x="2921" y="194"/>
                  <a:pt x="2920" y="194"/>
                </a:cubicBezTo>
                <a:cubicBezTo>
                  <a:pt x="2919" y="194"/>
                  <a:pt x="2919" y="193"/>
                  <a:pt x="2918" y="193"/>
                </a:cubicBezTo>
                <a:cubicBezTo>
                  <a:pt x="2917" y="193"/>
                  <a:pt x="2917" y="194"/>
                  <a:pt x="2916" y="194"/>
                </a:cubicBezTo>
                <a:cubicBezTo>
                  <a:pt x="2914" y="193"/>
                  <a:pt x="2913" y="193"/>
                  <a:pt x="2912" y="194"/>
                </a:cubicBezTo>
                <a:cubicBezTo>
                  <a:pt x="2911" y="196"/>
                  <a:pt x="2912" y="198"/>
                  <a:pt x="2912" y="199"/>
                </a:cubicBezTo>
                <a:cubicBezTo>
                  <a:pt x="2912" y="201"/>
                  <a:pt x="2912" y="202"/>
                  <a:pt x="2912" y="204"/>
                </a:cubicBezTo>
                <a:cubicBezTo>
                  <a:pt x="2912" y="205"/>
                  <a:pt x="2912" y="205"/>
                  <a:pt x="2912" y="206"/>
                </a:cubicBezTo>
                <a:cubicBezTo>
                  <a:pt x="2913" y="206"/>
                  <a:pt x="2914" y="206"/>
                  <a:pt x="2914" y="207"/>
                </a:cubicBezTo>
                <a:cubicBezTo>
                  <a:pt x="2914" y="207"/>
                  <a:pt x="2914" y="208"/>
                  <a:pt x="2914" y="209"/>
                </a:cubicBezTo>
                <a:cubicBezTo>
                  <a:pt x="2914" y="209"/>
                  <a:pt x="2913" y="209"/>
                  <a:pt x="2912" y="209"/>
                </a:cubicBezTo>
                <a:cubicBezTo>
                  <a:pt x="2911" y="209"/>
                  <a:pt x="2910" y="209"/>
                  <a:pt x="2910" y="209"/>
                </a:cubicBezTo>
                <a:cubicBezTo>
                  <a:pt x="2909" y="209"/>
                  <a:pt x="2909" y="209"/>
                  <a:pt x="2908" y="208"/>
                </a:cubicBezTo>
                <a:cubicBezTo>
                  <a:pt x="2907" y="208"/>
                  <a:pt x="2907" y="208"/>
                  <a:pt x="2906" y="207"/>
                </a:cubicBezTo>
                <a:cubicBezTo>
                  <a:pt x="2906" y="206"/>
                  <a:pt x="2906" y="205"/>
                  <a:pt x="2906" y="205"/>
                </a:cubicBezTo>
                <a:cubicBezTo>
                  <a:pt x="2905" y="202"/>
                  <a:pt x="2903" y="202"/>
                  <a:pt x="2901" y="201"/>
                </a:cubicBezTo>
                <a:cubicBezTo>
                  <a:pt x="2900" y="201"/>
                  <a:pt x="2899" y="201"/>
                  <a:pt x="2898" y="202"/>
                </a:cubicBezTo>
                <a:cubicBezTo>
                  <a:pt x="2897" y="202"/>
                  <a:pt x="2896" y="201"/>
                  <a:pt x="2894" y="201"/>
                </a:cubicBezTo>
                <a:cubicBezTo>
                  <a:pt x="2893" y="201"/>
                  <a:pt x="2893" y="201"/>
                  <a:pt x="2892" y="200"/>
                </a:cubicBezTo>
                <a:cubicBezTo>
                  <a:pt x="2891" y="199"/>
                  <a:pt x="2890" y="197"/>
                  <a:pt x="2888" y="197"/>
                </a:cubicBezTo>
                <a:cubicBezTo>
                  <a:pt x="2887" y="196"/>
                  <a:pt x="2885" y="195"/>
                  <a:pt x="2884" y="194"/>
                </a:cubicBezTo>
                <a:cubicBezTo>
                  <a:pt x="2884" y="193"/>
                  <a:pt x="2883" y="193"/>
                  <a:pt x="2883" y="192"/>
                </a:cubicBezTo>
                <a:cubicBezTo>
                  <a:pt x="2882" y="191"/>
                  <a:pt x="2882" y="191"/>
                  <a:pt x="2881" y="190"/>
                </a:cubicBezTo>
                <a:cubicBezTo>
                  <a:pt x="2879" y="189"/>
                  <a:pt x="2878" y="189"/>
                  <a:pt x="2876" y="188"/>
                </a:cubicBezTo>
                <a:cubicBezTo>
                  <a:pt x="2875" y="187"/>
                  <a:pt x="2874" y="185"/>
                  <a:pt x="2873" y="186"/>
                </a:cubicBezTo>
                <a:cubicBezTo>
                  <a:pt x="2872" y="186"/>
                  <a:pt x="2872" y="187"/>
                  <a:pt x="2871" y="187"/>
                </a:cubicBezTo>
                <a:cubicBezTo>
                  <a:pt x="2870" y="188"/>
                  <a:pt x="2870" y="188"/>
                  <a:pt x="2869" y="188"/>
                </a:cubicBezTo>
                <a:cubicBezTo>
                  <a:pt x="2868" y="188"/>
                  <a:pt x="2867" y="189"/>
                  <a:pt x="2867" y="189"/>
                </a:cubicBezTo>
                <a:cubicBezTo>
                  <a:pt x="2866" y="189"/>
                  <a:pt x="2865" y="191"/>
                  <a:pt x="2864" y="191"/>
                </a:cubicBezTo>
                <a:cubicBezTo>
                  <a:pt x="2863" y="191"/>
                  <a:pt x="2863" y="190"/>
                  <a:pt x="2863" y="190"/>
                </a:cubicBezTo>
                <a:cubicBezTo>
                  <a:pt x="2862" y="189"/>
                  <a:pt x="2862" y="187"/>
                  <a:pt x="2860" y="188"/>
                </a:cubicBezTo>
                <a:cubicBezTo>
                  <a:pt x="2859" y="188"/>
                  <a:pt x="2858" y="188"/>
                  <a:pt x="2857" y="189"/>
                </a:cubicBezTo>
                <a:cubicBezTo>
                  <a:pt x="2856" y="190"/>
                  <a:pt x="2856" y="190"/>
                  <a:pt x="2855" y="191"/>
                </a:cubicBezTo>
                <a:cubicBezTo>
                  <a:pt x="2855" y="192"/>
                  <a:pt x="2855" y="193"/>
                  <a:pt x="2855" y="193"/>
                </a:cubicBezTo>
                <a:cubicBezTo>
                  <a:pt x="2854" y="193"/>
                  <a:pt x="2853" y="193"/>
                  <a:pt x="2852" y="193"/>
                </a:cubicBezTo>
                <a:cubicBezTo>
                  <a:pt x="2851" y="194"/>
                  <a:pt x="2850" y="193"/>
                  <a:pt x="2848" y="194"/>
                </a:cubicBezTo>
                <a:cubicBezTo>
                  <a:pt x="2848" y="194"/>
                  <a:pt x="2847" y="194"/>
                  <a:pt x="2846" y="194"/>
                </a:cubicBezTo>
                <a:cubicBezTo>
                  <a:pt x="2846" y="195"/>
                  <a:pt x="2845" y="195"/>
                  <a:pt x="2845" y="195"/>
                </a:cubicBezTo>
                <a:cubicBezTo>
                  <a:pt x="2844" y="196"/>
                  <a:pt x="2844" y="195"/>
                  <a:pt x="2843" y="196"/>
                </a:cubicBezTo>
                <a:cubicBezTo>
                  <a:pt x="2842" y="196"/>
                  <a:pt x="2842" y="197"/>
                  <a:pt x="2843" y="197"/>
                </a:cubicBezTo>
                <a:cubicBezTo>
                  <a:pt x="2843" y="198"/>
                  <a:pt x="2843" y="198"/>
                  <a:pt x="2843" y="198"/>
                </a:cubicBezTo>
                <a:cubicBezTo>
                  <a:pt x="2843" y="199"/>
                  <a:pt x="2843" y="199"/>
                  <a:pt x="2844" y="200"/>
                </a:cubicBezTo>
                <a:cubicBezTo>
                  <a:pt x="2844" y="200"/>
                  <a:pt x="2844" y="201"/>
                  <a:pt x="2845" y="201"/>
                </a:cubicBezTo>
                <a:cubicBezTo>
                  <a:pt x="2845" y="201"/>
                  <a:pt x="2845" y="203"/>
                  <a:pt x="2844" y="203"/>
                </a:cubicBezTo>
                <a:cubicBezTo>
                  <a:pt x="2844" y="203"/>
                  <a:pt x="2843" y="202"/>
                  <a:pt x="2843" y="202"/>
                </a:cubicBezTo>
                <a:cubicBezTo>
                  <a:pt x="2843" y="202"/>
                  <a:pt x="2842" y="203"/>
                  <a:pt x="2842" y="203"/>
                </a:cubicBezTo>
                <a:cubicBezTo>
                  <a:pt x="2840" y="203"/>
                  <a:pt x="2839" y="202"/>
                  <a:pt x="2838" y="203"/>
                </a:cubicBezTo>
                <a:cubicBezTo>
                  <a:pt x="2838" y="204"/>
                  <a:pt x="2836" y="205"/>
                  <a:pt x="2836" y="206"/>
                </a:cubicBezTo>
                <a:cubicBezTo>
                  <a:pt x="2836" y="207"/>
                  <a:pt x="2836" y="208"/>
                  <a:pt x="2835" y="208"/>
                </a:cubicBezTo>
                <a:cubicBezTo>
                  <a:pt x="2835" y="209"/>
                  <a:pt x="2834" y="209"/>
                  <a:pt x="2835" y="210"/>
                </a:cubicBezTo>
                <a:cubicBezTo>
                  <a:pt x="2836" y="210"/>
                  <a:pt x="2835" y="209"/>
                  <a:pt x="2836" y="209"/>
                </a:cubicBezTo>
                <a:cubicBezTo>
                  <a:pt x="2836" y="209"/>
                  <a:pt x="2837" y="209"/>
                  <a:pt x="2837" y="209"/>
                </a:cubicBezTo>
                <a:cubicBezTo>
                  <a:pt x="2839" y="209"/>
                  <a:pt x="2838" y="211"/>
                  <a:pt x="2839" y="212"/>
                </a:cubicBezTo>
                <a:cubicBezTo>
                  <a:pt x="2839" y="212"/>
                  <a:pt x="2839" y="213"/>
                  <a:pt x="2840" y="213"/>
                </a:cubicBezTo>
                <a:cubicBezTo>
                  <a:pt x="2840" y="214"/>
                  <a:pt x="2840" y="214"/>
                  <a:pt x="2839" y="214"/>
                </a:cubicBezTo>
                <a:cubicBezTo>
                  <a:pt x="2839" y="215"/>
                  <a:pt x="2839" y="215"/>
                  <a:pt x="2838" y="215"/>
                </a:cubicBezTo>
                <a:cubicBezTo>
                  <a:pt x="2838" y="215"/>
                  <a:pt x="2837" y="215"/>
                  <a:pt x="2837" y="216"/>
                </a:cubicBezTo>
                <a:cubicBezTo>
                  <a:pt x="2837" y="216"/>
                  <a:pt x="2838" y="217"/>
                  <a:pt x="2838" y="217"/>
                </a:cubicBezTo>
                <a:cubicBezTo>
                  <a:pt x="2839" y="218"/>
                  <a:pt x="2840" y="218"/>
                  <a:pt x="2840" y="219"/>
                </a:cubicBezTo>
                <a:cubicBezTo>
                  <a:pt x="2841" y="220"/>
                  <a:pt x="2840" y="221"/>
                  <a:pt x="2838" y="221"/>
                </a:cubicBezTo>
                <a:cubicBezTo>
                  <a:pt x="2837" y="220"/>
                  <a:pt x="2836" y="219"/>
                  <a:pt x="2835" y="219"/>
                </a:cubicBezTo>
                <a:cubicBezTo>
                  <a:pt x="2835" y="218"/>
                  <a:pt x="2834" y="218"/>
                  <a:pt x="2833" y="218"/>
                </a:cubicBezTo>
                <a:cubicBezTo>
                  <a:pt x="2832" y="219"/>
                  <a:pt x="2833" y="222"/>
                  <a:pt x="2834" y="223"/>
                </a:cubicBezTo>
                <a:cubicBezTo>
                  <a:pt x="2834" y="225"/>
                  <a:pt x="2837" y="227"/>
                  <a:pt x="2839" y="229"/>
                </a:cubicBezTo>
                <a:close/>
                <a:moveTo>
                  <a:pt x="3658" y="389"/>
                </a:moveTo>
                <a:cubicBezTo>
                  <a:pt x="3658" y="390"/>
                  <a:pt x="3657" y="391"/>
                  <a:pt x="3657" y="392"/>
                </a:cubicBezTo>
                <a:cubicBezTo>
                  <a:pt x="3657" y="393"/>
                  <a:pt x="3658" y="393"/>
                  <a:pt x="3659" y="393"/>
                </a:cubicBezTo>
                <a:cubicBezTo>
                  <a:pt x="3659" y="393"/>
                  <a:pt x="3660" y="392"/>
                  <a:pt x="3661" y="392"/>
                </a:cubicBezTo>
                <a:cubicBezTo>
                  <a:pt x="3662" y="392"/>
                  <a:pt x="3662" y="392"/>
                  <a:pt x="3663" y="392"/>
                </a:cubicBezTo>
                <a:cubicBezTo>
                  <a:pt x="3663" y="392"/>
                  <a:pt x="3664" y="392"/>
                  <a:pt x="3664" y="391"/>
                </a:cubicBezTo>
                <a:cubicBezTo>
                  <a:pt x="3665" y="391"/>
                  <a:pt x="3666" y="391"/>
                  <a:pt x="3666" y="390"/>
                </a:cubicBezTo>
                <a:cubicBezTo>
                  <a:pt x="3667" y="390"/>
                  <a:pt x="3667" y="390"/>
                  <a:pt x="3667" y="389"/>
                </a:cubicBezTo>
                <a:cubicBezTo>
                  <a:pt x="3668" y="389"/>
                  <a:pt x="3669" y="389"/>
                  <a:pt x="3669" y="389"/>
                </a:cubicBezTo>
                <a:cubicBezTo>
                  <a:pt x="3670" y="388"/>
                  <a:pt x="3671" y="388"/>
                  <a:pt x="3672" y="388"/>
                </a:cubicBezTo>
                <a:cubicBezTo>
                  <a:pt x="3673" y="389"/>
                  <a:pt x="3673" y="389"/>
                  <a:pt x="3674" y="388"/>
                </a:cubicBezTo>
                <a:cubicBezTo>
                  <a:pt x="3675" y="388"/>
                  <a:pt x="3675" y="387"/>
                  <a:pt x="3675" y="387"/>
                </a:cubicBezTo>
                <a:cubicBezTo>
                  <a:pt x="3675" y="386"/>
                  <a:pt x="3676" y="386"/>
                  <a:pt x="3677" y="386"/>
                </a:cubicBezTo>
                <a:cubicBezTo>
                  <a:pt x="3678" y="386"/>
                  <a:pt x="3679" y="386"/>
                  <a:pt x="3679" y="385"/>
                </a:cubicBezTo>
                <a:cubicBezTo>
                  <a:pt x="3680" y="385"/>
                  <a:pt x="3681" y="384"/>
                  <a:pt x="3682" y="384"/>
                </a:cubicBezTo>
                <a:cubicBezTo>
                  <a:pt x="3683" y="384"/>
                  <a:pt x="3684" y="384"/>
                  <a:pt x="3684" y="384"/>
                </a:cubicBezTo>
                <a:cubicBezTo>
                  <a:pt x="3685" y="385"/>
                  <a:pt x="3684" y="386"/>
                  <a:pt x="3685" y="386"/>
                </a:cubicBezTo>
                <a:cubicBezTo>
                  <a:pt x="3685" y="387"/>
                  <a:pt x="3688" y="386"/>
                  <a:pt x="3689" y="386"/>
                </a:cubicBezTo>
                <a:cubicBezTo>
                  <a:pt x="3690" y="386"/>
                  <a:pt x="3690" y="388"/>
                  <a:pt x="3691" y="388"/>
                </a:cubicBezTo>
                <a:cubicBezTo>
                  <a:pt x="3692" y="388"/>
                  <a:pt x="3693" y="388"/>
                  <a:pt x="3693" y="388"/>
                </a:cubicBezTo>
                <a:cubicBezTo>
                  <a:pt x="3694" y="388"/>
                  <a:pt x="3694" y="388"/>
                  <a:pt x="3695" y="387"/>
                </a:cubicBezTo>
                <a:cubicBezTo>
                  <a:pt x="3696" y="386"/>
                  <a:pt x="3697" y="387"/>
                  <a:pt x="3699" y="388"/>
                </a:cubicBezTo>
                <a:cubicBezTo>
                  <a:pt x="3700" y="389"/>
                  <a:pt x="3701" y="388"/>
                  <a:pt x="3703" y="387"/>
                </a:cubicBezTo>
                <a:cubicBezTo>
                  <a:pt x="3704" y="386"/>
                  <a:pt x="3707" y="386"/>
                  <a:pt x="3709" y="386"/>
                </a:cubicBezTo>
                <a:cubicBezTo>
                  <a:pt x="3710" y="386"/>
                  <a:pt x="3710" y="385"/>
                  <a:pt x="3711" y="385"/>
                </a:cubicBezTo>
                <a:cubicBezTo>
                  <a:pt x="3712" y="384"/>
                  <a:pt x="3713" y="384"/>
                  <a:pt x="3714" y="384"/>
                </a:cubicBezTo>
                <a:cubicBezTo>
                  <a:pt x="3716" y="383"/>
                  <a:pt x="3718" y="383"/>
                  <a:pt x="3719" y="383"/>
                </a:cubicBezTo>
                <a:cubicBezTo>
                  <a:pt x="3721" y="383"/>
                  <a:pt x="3722" y="383"/>
                  <a:pt x="3723" y="382"/>
                </a:cubicBezTo>
                <a:cubicBezTo>
                  <a:pt x="3724" y="382"/>
                  <a:pt x="3725" y="381"/>
                  <a:pt x="3726" y="381"/>
                </a:cubicBezTo>
                <a:cubicBezTo>
                  <a:pt x="3726" y="380"/>
                  <a:pt x="3728" y="378"/>
                  <a:pt x="3728" y="378"/>
                </a:cubicBezTo>
                <a:cubicBezTo>
                  <a:pt x="3729" y="377"/>
                  <a:pt x="3730" y="378"/>
                  <a:pt x="3730" y="377"/>
                </a:cubicBezTo>
                <a:cubicBezTo>
                  <a:pt x="3731" y="376"/>
                  <a:pt x="3731" y="376"/>
                  <a:pt x="3731" y="375"/>
                </a:cubicBezTo>
                <a:cubicBezTo>
                  <a:pt x="3730" y="374"/>
                  <a:pt x="3729" y="373"/>
                  <a:pt x="3728" y="373"/>
                </a:cubicBezTo>
                <a:cubicBezTo>
                  <a:pt x="3726" y="373"/>
                  <a:pt x="3725" y="372"/>
                  <a:pt x="3724" y="372"/>
                </a:cubicBezTo>
                <a:cubicBezTo>
                  <a:pt x="3723" y="371"/>
                  <a:pt x="3723" y="370"/>
                  <a:pt x="3722" y="369"/>
                </a:cubicBezTo>
                <a:cubicBezTo>
                  <a:pt x="3721" y="368"/>
                  <a:pt x="3719" y="368"/>
                  <a:pt x="3717" y="367"/>
                </a:cubicBezTo>
                <a:cubicBezTo>
                  <a:pt x="3717" y="367"/>
                  <a:pt x="3717" y="366"/>
                  <a:pt x="3716" y="365"/>
                </a:cubicBezTo>
                <a:cubicBezTo>
                  <a:pt x="3716" y="365"/>
                  <a:pt x="3715" y="365"/>
                  <a:pt x="3715" y="364"/>
                </a:cubicBezTo>
                <a:cubicBezTo>
                  <a:pt x="3713" y="364"/>
                  <a:pt x="3712" y="364"/>
                  <a:pt x="3710" y="364"/>
                </a:cubicBezTo>
                <a:cubicBezTo>
                  <a:pt x="3709" y="364"/>
                  <a:pt x="3707" y="363"/>
                  <a:pt x="3706" y="363"/>
                </a:cubicBezTo>
                <a:cubicBezTo>
                  <a:pt x="3705" y="363"/>
                  <a:pt x="3704" y="364"/>
                  <a:pt x="3703" y="364"/>
                </a:cubicBezTo>
                <a:cubicBezTo>
                  <a:pt x="3702" y="364"/>
                  <a:pt x="3701" y="365"/>
                  <a:pt x="3700" y="365"/>
                </a:cubicBezTo>
                <a:cubicBezTo>
                  <a:pt x="3698" y="365"/>
                  <a:pt x="3696" y="365"/>
                  <a:pt x="3694" y="365"/>
                </a:cubicBezTo>
                <a:cubicBezTo>
                  <a:pt x="3693" y="365"/>
                  <a:pt x="3691" y="365"/>
                  <a:pt x="3689" y="365"/>
                </a:cubicBezTo>
                <a:cubicBezTo>
                  <a:pt x="3688" y="365"/>
                  <a:pt x="3686" y="364"/>
                  <a:pt x="3685" y="364"/>
                </a:cubicBezTo>
                <a:cubicBezTo>
                  <a:pt x="3682" y="364"/>
                  <a:pt x="3680" y="366"/>
                  <a:pt x="3678" y="368"/>
                </a:cubicBezTo>
                <a:cubicBezTo>
                  <a:pt x="3676" y="368"/>
                  <a:pt x="3675" y="369"/>
                  <a:pt x="3673" y="369"/>
                </a:cubicBezTo>
                <a:cubicBezTo>
                  <a:pt x="3672" y="370"/>
                  <a:pt x="3671" y="371"/>
                  <a:pt x="3669" y="372"/>
                </a:cubicBezTo>
                <a:cubicBezTo>
                  <a:pt x="3668" y="373"/>
                  <a:pt x="3667" y="374"/>
                  <a:pt x="3665" y="374"/>
                </a:cubicBezTo>
                <a:cubicBezTo>
                  <a:pt x="3663" y="375"/>
                  <a:pt x="3662" y="375"/>
                  <a:pt x="3660" y="376"/>
                </a:cubicBezTo>
                <a:cubicBezTo>
                  <a:pt x="3659" y="377"/>
                  <a:pt x="3658" y="378"/>
                  <a:pt x="3657" y="378"/>
                </a:cubicBezTo>
                <a:cubicBezTo>
                  <a:pt x="3656" y="380"/>
                  <a:pt x="3656" y="381"/>
                  <a:pt x="3656" y="383"/>
                </a:cubicBezTo>
                <a:cubicBezTo>
                  <a:pt x="3656" y="384"/>
                  <a:pt x="3656" y="385"/>
                  <a:pt x="3657" y="387"/>
                </a:cubicBezTo>
                <a:cubicBezTo>
                  <a:pt x="3657" y="387"/>
                  <a:pt x="3658" y="388"/>
                  <a:pt x="3658" y="389"/>
                </a:cubicBezTo>
                <a:close/>
                <a:moveTo>
                  <a:pt x="3443" y="428"/>
                </a:moveTo>
                <a:cubicBezTo>
                  <a:pt x="3444" y="428"/>
                  <a:pt x="3445" y="429"/>
                  <a:pt x="3446" y="429"/>
                </a:cubicBezTo>
                <a:cubicBezTo>
                  <a:pt x="3448" y="430"/>
                  <a:pt x="3448" y="431"/>
                  <a:pt x="3450" y="431"/>
                </a:cubicBezTo>
                <a:cubicBezTo>
                  <a:pt x="3450" y="431"/>
                  <a:pt x="3451" y="431"/>
                  <a:pt x="3452" y="432"/>
                </a:cubicBezTo>
                <a:cubicBezTo>
                  <a:pt x="3452" y="432"/>
                  <a:pt x="3453" y="432"/>
                  <a:pt x="3453" y="433"/>
                </a:cubicBezTo>
                <a:cubicBezTo>
                  <a:pt x="3455" y="434"/>
                  <a:pt x="3456" y="434"/>
                  <a:pt x="3457" y="434"/>
                </a:cubicBezTo>
                <a:cubicBezTo>
                  <a:pt x="3459" y="434"/>
                  <a:pt x="3460" y="434"/>
                  <a:pt x="3461" y="435"/>
                </a:cubicBezTo>
                <a:cubicBezTo>
                  <a:pt x="3463" y="435"/>
                  <a:pt x="3464" y="435"/>
                  <a:pt x="3466" y="435"/>
                </a:cubicBezTo>
                <a:cubicBezTo>
                  <a:pt x="3467" y="435"/>
                  <a:pt x="3469" y="435"/>
                  <a:pt x="3470" y="434"/>
                </a:cubicBezTo>
                <a:cubicBezTo>
                  <a:pt x="3471" y="434"/>
                  <a:pt x="3471" y="433"/>
                  <a:pt x="3472" y="431"/>
                </a:cubicBezTo>
                <a:cubicBezTo>
                  <a:pt x="3472" y="430"/>
                  <a:pt x="3472" y="430"/>
                  <a:pt x="3472" y="429"/>
                </a:cubicBezTo>
                <a:cubicBezTo>
                  <a:pt x="3473" y="428"/>
                  <a:pt x="3473" y="428"/>
                  <a:pt x="3473" y="427"/>
                </a:cubicBezTo>
                <a:cubicBezTo>
                  <a:pt x="3473" y="426"/>
                  <a:pt x="3473" y="424"/>
                  <a:pt x="3472" y="424"/>
                </a:cubicBezTo>
                <a:cubicBezTo>
                  <a:pt x="3471" y="423"/>
                  <a:pt x="3469" y="423"/>
                  <a:pt x="3468" y="423"/>
                </a:cubicBezTo>
                <a:cubicBezTo>
                  <a:pt x="3467" y="423"/>
                  <a:pt x="3467" y="423"/>
                  <a:pt x="3466" y="423"/>
                </a:cubicBezTo>
                <a:cubicBezTo>
                  <a:pt x="3465" y="423"/>
                  <a:pt x="3465" y="422"/>
                  <a:pt x="3464" y="422"/>
                </a:cubicBezTo>
                <a:cubicBezTo>
                  <a:pt x="3463" y="422"/>
                  <a:pt x="3462" y="422"/>
                  <a:pt x="3461" y="421"/>
                </a:cubicBezTo>
                <a:cubicBezTo>
                  <a:pt x="3459" y="421"/>
                  <a:pt x="3458" y="421"/>
                  <a:pt x="3457" y="420"/>
                </a:cubicBezTo>
                <a:cubicBezTo>
                  <a:pt x="3455" y="419"/>
                  <a:pt x="3451" y="419"/>
                  <a:pt x="3449" y="420"/>
                </a:cubicBezTo>
                <a:cubicBezTo>
                  <a:pt x="3448" y="420"/>
                  <a:pt x="3447" y="421"/>
                  <a:pt x="3446" y="421"/>
                </a:cubicBezTo>
                <a:cubicBezTo>
                  <a:pt x="3445" y="422"/>
                  <a:pt x="3444" y="422"/>
                  <a:pt x="3443" y="423"/>
                </a:cubicBezTo>
                <a:cubicBezTo>
                  <a:pt x="3443" y="424"/>
                  <a:pt x="3441" y="425"/>
                  <a:pt x="3441" y="426"/>
                </a:cubicBezTo>
                <a:cubicBezTo>
                  <a:pt x="3440" y="428"/>
                  <a:pt x="3442" y="428"/>
                  <a:pt x="3443" y="428"/>
                </a:cubicBezTo>
                <a:close/>
                <a:moveTo>
                  <a:pt x="3016" y="226"/>
                </a:moveTo>
                <a:cubicBezTo>
                  <a:pt x="3018" y="227"/>
                  <a:pt x="3019" y="228"/>
                  <a:pt x="3020" y="228"/>
                </a:cubicBezTo>
                <a:cubicBezTo>
                  <a:pt x="3021" y="229"/>
                  <a:pt x="3022" y="229"/>
                  <a:pt x="3023" y="229"/>
                </a:cubicBezTo>
                <a:cubicBezTo>
                  <a:pt x="3024" y="229"/>
                  <a:pt x="3025" y="230"/>
                  <a:pt x="3026" y="230"/>
                </a:cubicBezTo>
                <a:cubicBezTo>
                  <a:pt x="3028" y="231"/>
                  <a:pt x="3030" y="231"/>
                  <a:pt x="3032" y="232"/>
                </a:cubicBezTo>
                <a:cubicBezTo>
                  <a:pt x="3034" y="234"/>
                  <a:pt x="3036" y="234"/>
                  <a:pt x="3039" y="235"/>
                </a:cubicBezTo>
                <a:cubicBezTo>
                  <a:pt x="3040" y="235"/>
                  <a:pt x="3041" y="236"/>
                  <a:pt x="3042" y="236"/>
                </a:cubicBezTo>
                <a:cubicBezTo>
                  <a:pt x="3044" y="237"/>
                  <a:pt x="3045" y="238"/>
                  <a:pt x="3046" y="238"/>
                </a:cubicBezTo>
                <a:cubicBezTo>
                  <a:pt x="3048" y="239"/>
                  <a:pt x="3050" y="239"/>
                  <a:pt x="3051" y="240"/>
                </a:cubicBezTo>
                <a:cubicBezTo>
                  <a:pt x="3053" y="241"/>
                  <a:pt x="3055" y="241"/>
                  <a:pt x="3057" y="241"/>
                </a:cubicBezTo>
                <a:cubicBezTo>
                  <a:pt x="3059" y="241"/>
                  <a:pt x="3061" y="242"/>
                  <a:pt x="3063" y="243"/>
                </a:cubicBezTo>
                <a:cubicBezTo>
                  <a:pt x="3064" y="243"/>
                  <a:pt x="3066" y="243"/>
                  <a:pt x="3068" y="243"/>
                </a:cubicBezTo>
                <a:cubicBezTo>
                  <a:pt x="3070" y="242"/>
                  <a:pt x="3072" y="242"/>
                  <a:pt x="3074" y="242"/>
                </a:cubicBezTo>
                <a:cubicBezTo>
                  <a:pt x="3076" y="242"/>
                  <a:pt x="3077" y="242"/>
                  <a:pt x="3079" y="243"/>
                </a:cubicBezTo>
                <a:cubicBezTo>
                  <a:pt x="3081" y="244"/>
                  <a:pt x="3082" y="244"/>
                  <a:pt x="3084" y="244"/>
                </a:cubicBezTo>
                <a:cubicBezTo>
                  <a:pt x="3086" y="244"/>
                  <a:pt x="3087" y="243"/>
                  <a:pt x="3088" y="242"/>
                </a:cubicBezTo>
                <a:cubicBezTo>
                  <a:pt x="3089" y="241"/>
                  <a:pt x="3091" y="240"/>
                  <a:pt x="3093" y="239"/>
                </a:cubicBezTo>
                <a:cubicBezTo>
                  <a:pt x="3095" y="239"/>
                  <a:pt x="3097" y="239"/>
                  <a:pt x="3098" y="239"/>
                </a:cubicBezTo>
                <a:cubicBezTo>
                  <a:pt x="3100" y="239"/>
                  <a:pt x="3103" y="239"/>
                  <a:pt x="3104" y="238"/>
                </a:cubicBezTo>
                <a:cubicBezTo>
                  <a:pt x="3104" y="237"/>
                  <a:pt x="3105" y="235"/>
                  <a:pt x="3105" y="234"/>
                </a:cubicBezTo>
                <a:cubicBezTo>
                  <a:pt x="3106" y="233"/>
                  <a:pt x="3106" y="232"/>
                  <a:pt x="3106" y="232"/>
                </a:cubicBezTo>
                <a:cubicBezTo>
                  <a:pt x="3106" y="230"/>
                  <a:pt x="3106" y="231"/>
                  <a:pt x="3107" y="230"/>
                </a:cubicBezTo>
                <a:cubicBezTo>
                  <a:pt x="3108" y="230"/>
                  <a:pt x="3109" y="230"/>
                  <a:pt x="3108" y="229"/>
                </a:cubicBezTo>
                <a:cubicBezTo>
                  <a:pt x="3108" y="228"/>
                  <a:pt x="3107" y="229"/>
                  <a:pt x="3106" y="229"/>
                </a:cubicBezTo>
                <a:cubicBezTo>
                  <a:pt x="3105" y="228"/>
                  <a:pt x="3103" y="229"/>
                  <a:pt x="3102" y="229"/>
                </a:cubicBezTo>
                <a:cubicBezTo>
                  <a:pt x="3100" y="229"/>
                  <a:pt x="3099" y="229"/>
                  <a:pt x="3097" y="228"/>
                </a:cubicBezTo>
                <a:cubicBezTo>
                  <a:pt x="3095" y="228"/>
                  <a:pt x="3095" y="227"/>
                  <a:pt x="3094" y="226"/>
                </a:cubicBezTo>
                <a:cubicBezTo>
                  <a:pt x="3093" y="225"/>
                  <a:pt x="3091" y="224"/>
                  <a:pt x="3090" y="224"/>
                </a:cubicBezTo>
                <a:cubicBezTo>
                  <a:pt x="3089" y="224"/>
                  <a:pt x="3088" y="224"/>
                  <a:pt x="3087" y="224"/>
                </a:cubicBezTo>
                <a:cubicBezTo>
                  <a:pt x="3086" y="224"/>
                  <a:pt x="3085" y="224"/>
                  <a:pt x="3084" y="224"/>
                </a:cubicBezTo>
                <a:cubicBezTo>
                  <a:pt x="3082" y="224"/>
                  <a:pt x="3080" y="223"/>
                  <a:pt x="3079" y="222"/>
                </a:cubicBezTo>
                <a:cubicBezTo>
                  <a:pt x="3078" y="222"/>
                  <a:pt x="3077" y="222"/>
                  <a:pt x="3076" y="222"/>
                </a:cubicBezTo>
                <a:cubicBezTo>
                  <a:pt x="3075" y="223"/>
                  <a:pt x="3074" y="223"/>
                  <a:pt x="3074" y="224"/>
                </a:cubicBezTo>
                <a:cubicBezTo>
                  <a:pt x="3073" y="224"/>
                  <a:pt x="3072" y="224"/>
                  <a:pt x="3072" y="224"/>
                </a:cubicBezTo>
                <a:cubicBezTo>
                  <a:pt x="3071" y="224"/>
                  <a:pt x="3070" y="224"/>
                  <a:pt x="3069" y="225"/>
                </a:cubicBezTo>
                <a:cubicBezTo>
                  <a:pt x="3068" y="225"/>
                  <a:pt x="3068" y="225"/>
                  <a:pt x="3067" y="225"/>
                </a:cubicBezTo>
                <a:cubicBezTo>
                  <a:pt x="3066" y="225"/>
                  <a:pt x="3064" y="225"/>
                  <a:pt x="3063" y="225"/>
                </a:cubicBezTo>
                <a:cubicBezTo>
                  <a:pt x="3062" y="225"/>
                  <a:pt x="3062" y="224"/>
                  <a:pt x="3062" y="224"/>
                </a:cubicBezTo>
                <a:cubicBezTo>
                  <a:pt x="3061" y="223"/>
                  <a:pt x="3061" y="223"/>
                  <a:pt x="3061" y="222"/>
                </a:cubicBezTo>
                <a:cubicBezTo>
                  <a:pt x="3061" y="222"/>
                  <a:pt x="3062" y="221"/>
                  <a:pt x="3062" y="221"/>
                </a:cubicBezTo>
                <a:cubicBezTo>
                  <a:pt x="3064" y="217"/>
                  <a:pt x="3057" y="217"/>
                  <a:pt x="3055" y="217"/>
                </a:cubicBezTo>
                <a:cubicBezTo>
                  <a:pt x="3054" y="217"/>
                  <a:pt x="3052" y="218"/>
                  <a:pt x="3050" y="217"/>
                </a:cubicBezTo>
                <a:cubicBezTo>
                  <a:pt x="3049" y="217"/>
                  <a:pt x="3048" y="218"/>
                  <a:pt x="3047" y="217"/>
                </a:cubicBezTo>
                <a:cubicBezTo>
                  <a:pt x="3046" y="217"/>
                  <a:pt x="3046" y="217"/>
                  <a:pt x="3045" y="216"/>
                </a:cubicBezTo>
                <a:cubicBezTo>
                  <a:pt x="3043" y="215"/>
                  <a:pt x="3042" y="216"/>
                  <a:pt x="3040" y="217"/>
                </a:cubicBezTo>
                <a:cubicBezTo>
                  <a:pt x="3038" y="218"/>
                  <a:pt x="3036" y="219"/>
                  <a:pt x="3035" y="220"/>
                </a:cubicBezTo>
                <a:cubicBezTo>
                  <a:pt x="3034" y="221"/>
                  <a:pt x="3032" y="221"/>
                  <a:pt x="3031" y="221"/>
                </a:cubicBezTo>
                <a:cubicBezTo>
                  <a:pt x="3029" y="220"/>
                  <a:pt x="3028" y="220"/>
                  <a:pt x="3027" y="219"/>
                </a:cubicBezTo>
                <a:cubicBezTo>
                  <a:pt x="3026" y="219"/>
                  <a:pt x="3025" y="218"/>
                  <a:pt x="3025" y="217"/>
                </a:cubicBezTo>
                <a:cubicBezTo>
                  <a:pt x="3025" y="216"/>
                  <a:pt x="3026" y="216"/>
                  <a:pt x="3026" y="215"/>
                </a:cubicBezTo>
                <a:cubicBezTo>
                  <a:pt x="3027" y="215"/>
                  <a:pt x="3026" y="214"/>
                  <a:pt x="3026" y="213"/>
                </a:cubicBezTo>
                <a:cubicBezTo>
                  <a:pt x="3025" y="213"/>
                  <a:pt x="3025" y="212"/>
                  <a:pt x="3024" y="211"/>
                </a:cubicBezTo>
                <a:cubicBezTo>
                  <a:pt x="3024" y="210"/>
                  <a:pt x="3022" y="209"/>
                  <a:pt x="3021" y="210"/>
                </a:cubicBezTo>
                <a:cubicBezTo>
                  <a:pt x="3020" y="211"/>
                  <a:pt x="3020" y="213"/>
                  <a:pt x="3019" y="214"/>
                </a:cubicBezTo>
                <a:cubicBezTo>
                  <a:pt x="3019" y="215"/>
                  <a:pt x="3019" y="216"/>
                  <a:pt x="3018" y="216"/>
                </a:cubicBezTo>
                <a:cubicBezTo>
                  <a:pt x="3017" y="216"/>
                  <a:pt x="3017" y="217"/>
                  <a:pt x="3017" y="217"/>
                </a:cubicBezTo>
                <a:cubicBezTo>
                  <a:pt x="3016" y="219"/>
                  <a:pt x="3015" y="221"/>
                  <a:pt x="3015" y="222"/>
                </a:cubicBezTo>
                <a:cubicBezTo>
                  <a:pt x="3015" y="224"/>
                  <a:pt x="3014" y="223"/>
                  <a:pt x="3013" y="224"/>
                </a:cubicBezTo>
                <a:cubicBezTo>
                  <a:pt x="3013" y="225"/>
                  <a:pt x="3015" y="226"/>
                  <a:pt x="3016" y="226"/>
                </a:cubicBezTo>
                <a:close/>
                <a:moveTo>
                  <a:pt x="2042" y="18"/>
                </a:moveTo>
                <a:cubicBezTo>
                  <a:pt x="2041" y="19"/>
                  <a:pt x="2039" y="18"/>
                  <a:pt x="2038" y="18"/>
                </a:cubicBezTo>
                <a:cubicBezTo>
                  <a:pt x="2036" y="19"/>
                  <a:pt x="2036" y="20"/>
                  <a:pt x="2034" y="19"/>
                </a:cubicBezTo>
                <a:cubicBezTo>
                  <a:pt x="2033" y="19"/>
                  <a:pt x="2033" y="19"/>
                  <a:pt x="2032" y="19"/>
                </a:cubicBezTo>
                <a:cubicBezTo>
                  <a:pt x="2031" y="19"/>
                  <a:pt x="2031" y="19"/>
                  <a:pt x="2030" y="20"/>
                </a:cubicBezTo>
                <a:cubicBezTo>
                  <a:pt x="2029" y="20"/>
                  <a:pt x="2028" y="19"/>
                  <a:pt x="2026" y="19"/>
                </a:cubicBezTo>
                <a:cubicBezTo>
                  <a:pt x="2025" y="19"/>
                  <a:pt x="2023" y="19"/>
                  <a:pt x="2022" y="19"/>
                </a:cubicBezTo>
                <a:cubicBezTo>
                  <a:pt x="2020" y="19"/>
                  <a:pt x="2019" y="19"/>
                  <a:pt x="2017" y="19"/>
                </a:cubicBezTo>
                <a:cubicBezTo>
                  <a:pt x="2016" y="19"/>
                  <a:pt x="2015" y="20"/>
                  <a:pt x="2014" y="21"/>
                </a:cubicBezTo>
                <a:cubicBezTo>
                  <a:pt x="2013" y="21"/>
                  <a:pt x="2013" y="23"/>
                  <a:pt x="2011" y="22"/>
                </a:cubicBezTo>
                <a:cubicBezTo>
                  <a:pt x="2010" y="22"/>
                  <a:pt x="2009" y="20"/>
                  <a:pt x="2008" y="20"/>
                </a:cubicBezTo>
                <a:cubicBezTo>
                  <a:pt x="2006" y="20"/>
                  <a:pt x="2005" y="20"/>
                  <a:pt x="2004" y="21"/>
                </a:cubicBezTo>
                <a:cubicBezTo>
                  <a:pt x="2003" y="22"/>
                  <a:pt x="2003" y="22"/>
                  <a:pt x="2002" y="23"/>
                </a:cubicBezTo>
                <a:cubicBezTo>
                  <a:pt x="2002" y="23"/>
                  <a:pt x="2001" y="24"/>
                  <a:pt x="2001" y="24"/>
                </a:cubicBezTo>
                <a:cubicBezTo>
                  <a:pt x="1999" y="25"/>
                  <a:pt x="1998" y="25"/>
                  <a:pt x="1997" y="25"/>
                </a:cubicBezTo>
                <a:cubicBezTo>
                  <a:pt x="1996" y="25"/>
                  <a:pt x="1995" y="25"/>
                  <a:pt x="1995" y="25"/>
                </a:cubicBezTo>
                <a:cubicBezTo>
                  <a:pt x="1994" y="25"/>
                  <a:pt x="1994" y="26"/>
                  <a:pt x="1994" y="26"/>
                </a:cubicBezTo>
                <a:cubicBezTo>
                  <a:pt x="1993" y="27"/>
                  <a:pt x="1992" y="27"/>
                  <a:pt x="1992" y="28"/>
                </a:cubicBezTo>
                <a:cubicBezTo>
                  <a:pt x="1992" y="29"/>
                  <a:pt x="1993" y="29"/>
                  <a:pt x="1994" y="29"/>
                </a:cubicBezTo>
                <a:cubicBezTo>
                  <a:pt x="1994" y="30"/>
                  <a:pt x="1994" y="30"/>
                  <a:pt x="1995" y="31"/>
                </a:cubicBezTo>
                <a:cubicBezTo>
                  <a:pt x="1995" y="31"/>
                  <a:pt x="1996" y="31"/>
                  <a:pt x="1996" y="32"/>
                </a:cubicBezTo>
                <a:cubicBezTo>
                  <a:pt x="1997" y="33"/>
                  <a:pt x="1996" y="33"/>
                  <a:pt x="1995" y="33"/>
                </a:cubicBezTo>
                <a:cubicBezTo>
                  <a:pt x="1995" y="33"/>
                  <a:pt x="1994" y="33"/>
                  <a:pt x="1993" y="33"/>
                </a:cubicBezTo>
                <a:cubicBezTo>
                  <a:pt x="1992" y="33"/>
                  <a:pt x="1992" y="34"/>
                  <a:pt x="1991" y="34"/>
                </a:cubicBezTo>
                <a:cubicBezTo>
                  <a:pt x="1990" y="34"/>
                  <a:pt x="1990" y="34"/>
                  <a:pt x="1989" y="35"/>
                </a:cubicBezTo>
                <a:cubicBezTo>
                  <a:pt x="1988" y="35"/>
                  <a:pt x="1987" y="36"/>
                  <a:pt x="1986" y="36"/>
                </a:cubicBezTo>
                <a:cubicBezTo>
                  <a:pt x="1984" y="37"/>
                  <a:pt x="1983" y="38"/>
                  <a:pt x="1982" y="39"/>
                </a:cubicBezTo>
                <a:cubicBezTo>
                  <a:pt x="1979" y="41"/>
                  <a:pt x="1977" y="43"/>
                  <a:pt x="1974" y="44"/>
                </a:cubicBezTo>
                <a:cubicBezTo>
                  <a:pt x="1972" y="44"/>
                  <a:pt x="1971" y="44"/>
                  <a:pt x="1969" y="44"/>
                </a:cubicBezTo>
                <a:cubicBezTo>
                  <a:pt x="1969" y="44"/>
                  <a:pt x="1966" y="42"/>
                  <a:pt x="1966" y="43"/>
                </a:cubicBezTo>
                <a:cubicBezTo>
                  <a:pt x="1964" y="44"/>
                  <a:pt x="1968" y="45"/>
                  <a:pt x="1968" y="45"/>
                </a:cubicBezTo>
                <a:cubicBezTo>
                  <a:pt x="1969" y="46"/>
                  <a:pt x="1969" y="47"/>
                  <a:pt x="1969" y="47"/>
                </a:cubicBezTo>
                <a:cubicBezTo>
                  <a:pt x="1970" y="48"/>
                  <a:pt x="1970" y="48"/>
                  <a:pt x="1971" y="48"/>
                </a:cubicBezTo>
                <a:cubicBezTo>
                  <a:pt x="1972" y="49"/>
                  <a:pt x="1972" y="49"/>
                  <a:pt x="1972" y="49"/>
                </a:cubicBezTo>
                <a:cubicBezTo>
                  <a:pt x="1973" y="48"/>
                  <a:pt x="1974" y="48"/>
                  <a:pt x="1974" y="47"/>
                </a:cubicBezTo>
                <a:cubicBezTo>
                  <a:pt x="1975" y="46"/>
                  <a:pt x="1976" y="45"/>
                  <a:pt x="1978" y="44"/>
                </a:cubicBezTo>
                <a:cubicBezTo>
                  <a:pt x="1978" y="44"/>
                  <a:pt x="1979" y="44"/>
                  <a:pt x="1979" y="43"/>
                </a:cubicBezTo>
                <a:cubicBezTo>
                  <a:pt x="1980" y="43"/>
                  <a:pt x="1981" y="42"/>
                  <a:pt x="1981" y="42"/>
                </a:cubicBezTo>
                <a:cubicBezTo>
                  <a:pt x="1982" y="42"/>
                  <a:pt x="1983" y="42"/>
                  <a:pt x="1983" y="43"/>
                </a:cubicBezTo>
                <a:cubicBezTo>
                  <a:pt x="1983" y="43"/>
                  <a:pt x="1984" y="43"/>
                  <a:pt x="1984" y="44"/>
                </a:cubicBezTo>
                <a:cubicBezTo>
                  <a:pt x="1984" y="44"/>
                  <a:pt x="1984" y="44"/>
                  <a:pt x="1984" y="45"/>
                </a:cubicBezTo>
                <a:cubicBezTo>
                  <a:pt x="1984" y="45"/>
                  <a:pt x="1986" y="46"/>
                  <a:pt x="1986" y="47"/>
                </a:cubicBezTo>
                <a:cubicBezTo>
                  <a:pt x="1985" y="48"/>
                  <a:pt x="1983" y="46"/>
                  <a:pt x="1983" y="48"/>
                </a:cubicBezTo>
                <a:cubicBezTo>
                  <a:pt x="1982" y="49"/>
                  <a:pt x="1985" y="48"/>
                  <a:pt x="1986" y="49"/>
                </a:cubicBezTo>
                <a:cubicBezTo>
                  <a:pt x="1986" y="49"/>
                  <a:pt x="1987" y="49"/>
                  <a:pt x="1988" y="49"/>
                </a:cubicBezTo>
                <a:cubicBezTo>
                  <a:pt x="1988" y="49"/>
                  <a:pt x="1989" y="50"/>
                  <a:pt x="1990" y="49"/>
                </a:cubicBezTo>
                <a:cubicBezTo>
                  <a:pt x="1991" y="49"/>
                  <a:pt x="1992" y="49"/>
                  <a:pt x="1993" y="49"/>
                </a:cubicBezTo>
                <a:cubicBezTo>
                  <a:pt x="1994" y="49"/>
                  <a:pt x="1994" y="50"/>
                  <a:pt x="1994" y="51"/>
                </a:cubicBezTo>
                <a:cubicBezTo>
                  <a:pt x="1994" y="51"/>
                  <a:pt x="1993" y="51"/>
                  <a:pt x="1993" y="52"/>
                </a:cubicBezTo>
                <a:cubicBezTo>
                  <a:pt x="1993" y="52"/>
                  <a:pt x="1994" y="53"/>
                  <a:pt x="1994" y="53"/>
                </a:cubicBezTo>
                <a:cubicBezTo>
                  <a:pt x="1994" y="54"/>
                  <a:pt x="1994" y="55"/>
                  <a:pt x="1994" y="56"/>
                </a:cubicBezTo>
                <a:cubicBezTo>
                  <a:pt x="1994" y="57"/>
                  <a:pt x="1994" y="58"/>
                  <a:pt x="1995" y="58"/>
                </a:cubicBezTo>
                <a:cubicBezTo>
                  <a:pt x="1996" y="59"/>
                  <a:pt x="1997" y="58"/>
                  <a:pt x="1997" y="58"/>
                </a:cubicBezTo>
                <a:cubicBezTo>
                  <a:pt x="1998" y="58"/>
                  <a:pt x="1999" y="58"/>
                  <a:pt x="1999" y="58"/>
                </a:cubicBezTo>
                <a:cubicBezTo>
                  <a:pt x="2000" y="59"/>
                  <a:pt x="2000" y="60"/>
                  <a:pt x="2000" y="60"/>
                </a:cubicBezTo>
                <a:cubicBezTo>
                  <a:pt x="2000" y="61"/>
                  <a:pt x="1999" y="62"/>
                  <a:pt x="2000" y="63"/>
                </a:cubicBezTo>
                <a:cubicBezTo>
                  <a:pt x="2000" y="63"/>
                  <a:pt x="2001" y="64"/>
                  <a:pt x="2002" y="64"/>
                </a:cubicBezTo>
                <a:cubicBezTo>
                  <a:pt x="2003" y="64"/>
                  <a:pt x="2003" y="64"/>
                  <a:pt x="2004" y="65"/>
                </a:cubicBezTo>
                <a:cubicBezTo>
                  <a:pt x="2005" y="65"/>
                  <a:pt x="2005" y="65"/>
                  <a:pt x="2006" y="66"/>
                </a:cubicBezTo>
                <a:cubicBezTo>
                  <a:pt x="2007" y="66"/>
                  <a:pt x="2008" y="66"/>
                  <a:pt x="2008" y="66"/>
                </a:cubicBezTo>
                <a:cubicBezTo>
                  <a:pt x="2009" y="66"/>
                  <a:pt x="2010" y="66"/>
                  <a:pt x="2010" y="67"/>
                </a:cubicBezTo>
                <a:cubicBezTo>
                  <a:pt x="2012" y="67"/>
                  <a:pt x="2013" y="66"/>
                  <a:pt x="2014" y="66"/>
                </a:cubicBezTo>
                <a:cubicBezTo>
                  <a:pt x="2016" y="66"/>
                  <a:pt x="2017" y="65"/>
                  <a:pt x="2018" y="65"/>
                </a:cubicBezTo>
                <a:cubicBezTo>
                  <a:pt x="2020" y="65"/>
                  <a:pt x="2019" y="67"/>
                  <a:pt x="2021" y="68"/>
                </a:cubicBezTo>
                <a:cubicBezTo>
                  <a:pt x="2022" y="68"/>
                  <a:pt x="2022" y="68"/>
                  <a:pt x="2023" y="68"/>
                </a:cubicBezTo>
                <a:cubicBezTo>
                  <a:pt x="2024" y="68"/>
                  <a:pt x="2024" y="69"/>
                  <a:pt x="2025" y="69"/>
                </a:cubicBezTo>
                <a:cubicBezTo>
                  <a:pt x="2026" y="69"/>
                  <a:pt x="2028" y="68"/>
                  <a:pt x="2029" y="68"/>
                </a:cubicBezTo>
                <a:cubicBezTo>
                  <a:pt x="2031" y="67"/>
                  <a:pt x="2032" y="66"/>
                  <a:pt x="2033" y="68"/>
                </a:cubicBezTo>
                <a:cubicBezTo>
                  <a:pt x="2034" y="69"/>
                  <a:pt x="2036" y="69"/>
                  <a:pt x="2037" y="69"/>
                </a:cubicBezTo>
                <a:cubicBezTo>
                  <a:pt x="2039" y="68"/>
                  <a:pt x="2041" y="68"/>
                  <a:pt x="2042" y="69"/>
                </a:cubicBezTo>
                <a:cubicBezTo>
                  <a:pt x="2043" y="70"/>
                  <a:pt x="2044" y="71"/>
                  <a:pt x="2045" y="72"/>
                </a:cubicBezTo>
                <a:cubicBezTo>
                  <a:pt x="2047" y="72"/>
                  <a:pt x="2048" y="71"/>
                  <a:pt x="2049" y="73"/>
                </a:cubicBezTo>
                <a:cubicBezTo>
                  <a:pt x="2050" y="74"/>
                  <a:pt x="2051" y="74"/>
                  <a:pt x="2052" y="74"/>
                </a:cubicBezTo>
                <a:cubicBezTo>
                  <a:pt x="2053" y="74"/>
                  <a:pt x="2054" y="74"/>
                  <a:pt x="2055" y="74"/>
                </a:cubicBezTo>
                <a:cubicBezTo>
                  <a:pt x="2055" y="75"/>
                  <a:pt x="2056" y="75"/>
                  <a:pt x="2056" y="76"/>
                </a:cubicBezTo>
                <a:cubicBezTo>
                  <a:pt x="2058" y="76"/>
                  <a:pt x="2059" y="76"/>
                  <a:pt x="2061" y="76"/>
                </a:cubicBezTo>
                <a:cubicBezTo>
                  <a:pt x="2063" y="77"/>
                  <a:pt x="2064" y="77"/>
                  <a:pt x="2066" y="77"/>
                </a:cubicBezTo>
                <a:cubicBezTo>
                  <a:pt x="2067" y="77"/>
                  <a:pt x="2069" y="77"/>
                  <a:pt x="2070" y="78"/>
                </a:cubicBezTo>
                <a:cubicBezTo>
                  <a:pt x="2071" y="78"/>
                  <a:pt x="2073" y="78"/>
                  <a:pt x="2074" y="78"/>
                </a:cubicBezTo>
                <a:cubicBezTo>
                  <a:pt x="2076" y="78"/>
                  <a:pt x="2078" y="78"/>
                  <a:pt x="2080" y="78"/>
                </a:cubicBezTo>
                <a:cubicBezTo>
                  <a:pt x="2082" y="78"/>
                  <a:pt x="2083" y="77"/>
                  <a:pt x="2085" y="77"/>
                </a:cubicBezTo>
                <a:cubicBezTo>
                  <a:pt x="2088" y="77"/>
                  <a:pt x="2091" y="76"/>
                  <a:pt x="2094" y="76"/>
                </a:cubicBezTo>
                <a:cubicBezTo>
                  <a:pt x="2096" y="75"/>
                  <a:pt x="2099" y="74"/>
                  <a:pt x="2101" y="73"/>
                </a:cubicBezTo>
                <a:cubicBezTo>
                  <a:pt x="2103" y="72"/>
                  <a:pt x="2105" y="70"/>
                  <a:pt x="2105" y="68"/>
                </a:cubicBezTo>
                <a:cubicBezTo>
                  <a:pt x="2105" y="67"/>
                  <a:pt x="2104" y="67"/>
                  <a:pt x="2104" y="66"/>
                </a:cubicBezTo>
                <a:cubicBezTo>
                  <a:pt x="2103" y="65"/>
                  <a:pt x="2103" y="64"/>
                  <a:pt x="2102" y="64"/>
                </a:cubicBezTo>
                <a:cubicBezTo>
                  <a:pt x="2101" y="63"/>
                  <a:pt x="2099" y="62"/>
                  <a:pt x="2098" y="62"/>
                </a:cubicBezTo>
                <a:cubicBezTo>
                  <a:pt x="2095" y="61"/>
                  <a:pt x="2093" y="60"/>
                  <a:pt x="2091" y="58"/>
                </a:cubicBezTo>
                <a:cubicBezTo>
                  <a:pt x="2090" y="57"/>
                  <a:pt x="2090" y="57"/>
                  <a:pt x="2090" y="56"/>
                </a:cubicBezTo>
                <a:cubicBezTo>
                  <a:pt x="2090" y="55"/>
                  <a:pt x="2091" y="55"/>
                  <a:pt x="2092" y="55"/>
                </a:cubicBezTo>
                <a:cubicBezTo>
                  <a:pt x="2093" y="56"/>
                  <a:pt x="2094" y="57"/>
                  <a:pt x="2095" y="57"/>
                </a:cubicBezTo>
                <a:cubicBezTo>
                  <a:pt x="2097" y="58"/>
                  <a:pt x="2097" y="56"/>
                  <a:pt x="2098" y="55"/>
                </a:cubicBezTo>
                <a:cubicBezTo>
                  <a:pt x="2099" y="54"/>
                  <a:pt x="2101" y="54"/>
                  <a:pt x="2101" y="52"/>
                </a:cubicBezTo>
                <a:cubicBezTo>
                  <a:pt x="2101" y="51"/>
                  <a:pt x="2101" y="50"/>
                  <a:pt x="2101" y="49"/>
                </a:cubicBezTo>
                <a:cubicBezTo>
                  <a:pt x="2100" y="49"/>
                  <a:pt x="2100" y="48"/>
                  <a:pt x="2100" y="47"/>
                </a:cubicBezTo>
                <a:cubicBezTo>
                  <a:pt x="2101" y="46"/>
                  <a:pt x="2101" y="46"/>
                  <a:pt x="2102" y="45"/>
                </a:cubicBezTo>
                <a:cubicBezTo>
                  <a:pt x="2102" y="45"/>
                  <a:pt x="2102" y="44"/>
                  <a:pt x="2102" y="43"/>
                </a:cubicBezTo>
                <a:cubicBezTo>
                  <a:pt x="2102" y="42"/>
                  <a:pt x="2101" y="41"/>
                  <a:pt x="2102" y="39"/>
                </a:cubicBezTo>
                <a:cubicBezTo>
                  <a:pt x="2103" y="39"/>
                  <a:pt x="2104" y="38"/>
                  <a:pt x="2104" y="37"/>
                </a:cubicBezTo>
                <a:cubicBezTo>
                  <a:pt x="2104" y="37"/>
                  <a:pt x="2104" y="36"/>
                  <a:pt x="2104" y="36"/>
                </a:cubicBezTo>
                <a:cubicBezTo>
                  <a:pt x="2105" y="35"/>
                  <a:pt x="2106" y="35"/>
                  <a:pt x="2107" y="34"/>
                </a:cubicBezTo>
                <a:cubicBezTo>
                  <a:pt x="2107" y="32"/>
                  <a:pt x="2105" y="31"/>
                  <a:pt x="2104" y="30"/>
                </a:cubicBezTo>
                <a:cubicBezTo>
                  <a:pt x="2103" y="29"/>
                  <a:pt x="2102" y="29"/>
                  <a:pt x="2101" y="28"/>
                </a:cubicBezTo>
                <a:cubicBezTo>
                  <a:pt x="2100" y="28"/>
                  <a:pt x="2099" y="27"/>
                  <a:pt x="2099" y="27"/>
                </a:cubicBezTo>
                <a:cubicBezTo>
                  <a:pt x="2098" y="27"/>
                  <a:pt x="2098" y="26"/>
                  <a:pt x="2097" y="25"/>
                </a:cubicBezTo>
                <a:cubicBezTo>
                  <a:pt x="2097" y="25"/>
                  <a:pt x="2096" y="25"/>
                  <a:pt x="2095" y="25"/>
                </a:cubicBezTo>
                <a:cubicBezTo>
                  <a:pt x="2095" y="24"/>
                  <a:pt x="2094" y="24"/>
                  <a:pt x="2094" y="24"/>
                </a:cubicBezTo>
                <a:cubicBezTo>
                  <a:pt x="2091" y="21"/>
                  <a:pt x="2089" y="22"/>
                  <a:pt x="2086" y="23"/>
                </a:cubicBezTo>
                <a:cubicBezTo>
                  <a:pt x="2084" y="24"/>
                  <a:pt x="2082" y="23"/>
                  <a:pt x="2080" y="24"/>
                </a:cubicBezTo>
                <a:cubicBezTo>
                  <a:pt x="2078" y="24"/>
                  <a:pt x="2076" y="26"/>
                  <a:pt x="2074" y="26"/>
                </a:cubicBezTo>
                <a:cubicBezTo>
                  <a:pt x="2072" y="26"/>
                  <a:pt x="2070" y="26"/>
                  <a:pt x="2068" y="27"/>
                </a:cubicBezTo>
                <a:cubicBezTo>
                  <a:pt x="2068" y="27"/>
                  <a:pt x="2067" y="28"/>
                  <a:pt x="2067" y="28"/>
                </a:cubicBezTo>
                <a:cubicBezTo>
                  <a:pt x="2066" y="29"/>
                  <a:pt x="2065" y="29"/>
                  <a:pt x="2064" y="30"/>
                </a:cubicBezTo>
                <a:cubicBezTo>
                  <a:pt x="2062" y="32"/>
                  <a:pt x="2060" y="36"/>
                  <a:pt x="2056" y="36"/>
                </a:cubicBezTo>
                <a:cubicBezTo>
                  <a:pt x="2055" y="36"/>
                  <a:pt x="2053" y="37"/>
                  <a:pt x="2053" y="35"/>
                </a:cubicBezTo>
                <a:cubicBezTo>
                  <a:pt x="2053" y="34"/>
                  <a:pt x="2055" y="33"/>
                  <a:pt x="2056" y="32"/>
                </a:cubicBezTo>
                <a:cubicBezTo>
                  <a:pt x="2057" y="31"/>
                  <a:pt x="2057" y="29"/>
                  <a:pt x="2059" y="28"/>
                </a:cubicBezTo>
                <a:cubicBezTo>
                  <a:pt x="2060" y="27"/>
                  <a:pt x="2061" y="27"/>
                  <a:pt x="2062" y="26"/>
                </a:cubicBezTo>
                <a:cubicBezTo>
                  <a:pt x="2063" y="25"/>
                  <a:pt x="2064" y="24"/>
                  <a:pt x="2065" y="24"/>
                </a:cubicBezTo>
                <a:cubicBezTo>
                  <a:pt x="2065" y="23"/>
                  <a:pt x="2069" y="22"/>
                  <a:pt x="2067" y="20"/>
                </a:cubicBezTo>
                <a:cubicBezTo>
                  <a:pt x="2067" y="20"/>
                  <a:pt x="2066" y="20"/>
                  <a:pt x="2065" y="20"/>
                </a:cubicBezTo>
                <a:cubicBezTo>
                  <a:pt x="2065" y="19"/>
                  <a:pt x="2064" y="19"/>
                  <a:pt x="2064" y="19"/>
                </a:cubicBezTo>
                <a:cubicBezTo>
                  <a:pt x="2063" y="18"/>
                  <a:pt x="2062" y="17"/>
                  <a:pt x="2061" y="17"/>
                </a:cubicBezTo>
                <a:cubicBezTo>
                  <a:pt x="2058" y="17"/>
                  <a:pt x="2056" y="16"/>
                  <a:pt x="2053" y="16"/>
                </a:cubicBezTo>
                <a:cubicBezTo>
                  <a:pt x="2051" y="16"/>
                  <a:pt x="2050" y="16"/>
                  <a:pt x="2048" y="16"/>
                </a:cubicBezTo>
                <a:cubicBezTo>
                  <a:pt x="2046" y="17"/>
                  <a:pt x="2044" y="18"/>
                  <a:pt x="2042" y="18"/>
                </a:cubicBezTo>
                <a:close/>
                <a:moveTo>
                  <a:pt x="2102" y="100"/>
                </a:moveTo>
                <a:cubicBezTo>
                  <a:pt x="2101" y="100"/>
                  <a:pt x="2101" y="101"/>
                  <a:pt x="2100" y="102"/>
                </a:cubicBezTo>
                <a:cubicBezTo>
                  <a:pt x="2099" y="103"/>
                  <a:pt x="2097" y="103"/>
                  <a:pt x="2096" y="105"/>
                </a:cubicBezTo>
                <a:cubicBezTo>
                  <a:pt x="2096" y="106"/>
                  <a:pt x="2094" y="107"/>
                  <a:pt x="2094" y="109"/>
                </a:cubicBezTo>
                <a:cubicBezTo>
                  <a:pt x="2093" y="111"/>
                  <a:pt x="2095" y="111"/>
                  <a:pt x="2096" y="111"/>
                </a:cubicBezTo>
                <a:cubicBezTo>
                  <a:pt x="2097" y="112"/>
                  <a:pt x="2098" y="113"/>
                  <a:pt x="2099" y="113"/>
                </a:cubicBezTo>
                <a:cubicBezTo>
                  <a:pt x="2101" y="114"/>
                  <a:pt x="2102" y="113"/>
                  <a:pt x="2104" y="113"/>
                </a:cubicBezTo>
                <a:cubicBezTo>
                  <a:pt x="2105" y="113"/>
                  <a:pt x="2106" y="112"/>
                  <a:pt x="2108" y="112"/>
                </a:cubicBezTo>
                <a:cubicBezTo>
                  <a:pt x="2109" y="111"/>
                  <a:pt x="2111" y="111"/>
                  <a:pt x="2112" y="110"/>
                </a:cubicBezTo>
                <a:cubicBezTo>
                  <a:pt x="2114" y="110"/>
                  <a:pt x="2115" y="109"/>
                  <a:pt x="2116" y="108"/>
                </a:cubicBezTo>
                <a:cubicBezTo>
                  <a:pt x="2119" y="107"/>
                  <a:pt x="2122" y="107"/>
                  <a:pt x="2125" y="106"/>
                </a:cubicBezTo>
                <a:cubicBezTo>
                  <a:pt x="2128" y="104"/>
                  <a:pt x="2130" y="102"/>
                  <a:pt x="2134" y="102"/>
                </a:cubicBezTo>
                <a:cubicBezTo>
                  <a:pt x="2134" y="102"/>
                  <a:pt x="2135" y="102"/>
                  <a:pt x="2136" y="102"/>
                </a:cubicBezTo>
                <a:cubicBezTo>
                  <a:pt x="2137" y="102"/>
                  <a:pt x="2137" y="103"/>
                  <a:pt x="2138" y="103"/>
                </a:cubicBezTo>
                <a:cubicBezTo>
                  <a:pt x="2140" y="103"/>
                  <a:pt x="2141" y="102"/>
                  <a:pt x="2142" y="102"/>
                </a:cubicBezTo>
                <a:cubicBezTo>
                  <a:pt x="2143" y="102"/>
                  <a:pt x="2144" y="103"/>
                  <a:pt x="2145" y="103"/>
                </a:cubicBezTo>
                <a:cubicBezTo>
                  <a:pt x="2146" y="103"/>
                  <a:pt x="2147" y="103"/>
                  <a:pt x="2148" y="102"/>
                </a:cubicBezTo>
                <a:cubicBezTo>
                  <a:pt x="2149" y="102"/>
                  <a:pt x="2150" y="102"/>
                  <a:pt x="2152" y="102"/>
                </a:cubicBezTo>
                <a:cubicBezTo>
                  <a:pt x="2154" y="102"/>
                  <a:pt x="2159" y="102"/>
                  <a:pt x="2160" y="104"/>
                </a:cubicBezTo>
                <a:cubicBezTo>
                  <a:pt x="2161" y="104"/>
                  <a:pt x="2162" y="104"/>
                  <a:pt x="2162" y="103"/>
                </a:cubicBezTo>
                <a:cubicBezTo>
                  <a:pt x="2164" y="102"/>
                  <a:pt x="2165" y="100"/>
                  <a:pt x="2167" y="100"/>
                </a:cubicBezTo>
                <a:cubicBezTo>
                  <a:pt x="2168" y="100"/>
                  <a:pt x="2169" y="101"/>
                  <a:pt x="2171" y="101"/>
                </a:cubicBezTo>
                <a:cubicBezTo>
                  <a:pt x="2172" y="101"/>
                  <a:pt x="2174" y="100"/>
                  <a:pt x="2175" y="99"/>
                </a:cubicBezTo>
                <a:cubicBezTo>
                  <a:pt x="2177" y="99"/>
                  <a:pt x="2179" y="99"/>
                  <a:pt x="2181" y="99"/>
                </a:cubicBezTo>
                <a:cubicBezTo>
                  <a:pt x="2182" y="99"/>
                  <a:pt x="2185" y="100"/>
                  <a:pt x="2186" y="99"/>
                </a:cubicBezTo>
                <a:cubicBezTo>
                  <a:pt x="2187" y="99"/>
                  <a:pt x="2188" y="98"/>
                  <a:pt x="2189" y="97"/>
                </a:cubicBezTo>
                <a:cubicBezTo>
                  <a:pt x="2190" y="97"/>
                  <a:pt x="2190" y="97"/>
                  <a:pt x="2191" y="97"/>
                </a:cubicBezTo>
                <a:cubicBezTo>
                  <a:pt x="2193" y="97"/>
                  <a:pt x="2196" y="95"/>
                  <a:pt x="2197" y="96"/>
                </a:cubicBezTo>
                <a:cubicBezTo>
                  <a:pt x="2199" y="96"/>
                  <a:pt x="2200" y="97"/>
                  <a:pt x="2201" y="97"/>
                </a:cubicBezTo>
                <a:cubicBezTo>
                  <a:pt x="2203" y="97"/>
                  <a:pt x="2204" y="96"/>
                  <a:pt x="2205" y="96"/>
                </a:cubicBezTo>
                <a:cubicBezTo>
                  <a:pt x="2207" y="95"/>
                  <a:pt x="2208" y="93"/>
                  <a:pt x="2209" y="92"/>
                </a:cubicBezTo>
                <a:cubicBezTo>
                  <a:pt x="2211" y="90"/>
                  <a:pt x="2213" y="90"/>
                  <a:pt x="2215" y="89"/>
                </a:cubicBezTo>
                <a:cubicBezTo>
                  <a:pt x="2216" y="87"/>
                  <a:pt x="2215" y="86"/>
                  <a:pt x="2214" y="84"/>
                </a:cubicBezTo>
                <a:cubicBezTo>
                  <a:pt x="2214" y="84"/>
                  <a:pt x="2214" y="83"/>
                  <a:pt x="2213" y="82"/>
                </a:cubicBezTo>
                <a:cubicBezTo>
                  <a:pt x="2213" y="82"/>
                  <a:pt x="2212" y="81"/>
                  <a:pt x="2212" y="80"/>
                </a:cubicBezTo>
                <a:cubicBezTo>
                  <a:pt x="2211" y="79"/>
                  <a:pt x="2212" y="77"/>
                  <a:pt x="2211" y="76"/>
                </a:cubicBezTo>
                <a:cubicBezTo>
                  <a:pt x="2210" y="75"/>
                  <a:pt x="2208" y="75"/>
                  <a:pt x="2207" y="75"/>
                </a:cubicBezTo>
                <a:cubicBezTo>
                  <a:pt x="2204" y="75"/>
                  <a:pt x="2201" y="74"/>
                  <a:pt x="2198" y="74"/>
                </a:cubicBezTo>
                <a:cubicBezTo>
                  <a:pt x="2197" y="74"/>
                  <a:pt x="2197" y="74"/>
                  <a:pt x="2197" y="73"/>
                </a:cubicBezTo>
                <a:cubicBezTo>
                  <a:pt x="2197" y="72"/>
                  <a:pt x="2198" y="73"/>
                  <a:pt x="2197" y="71"/>
                </a:cubicBezTo>
                <a:cubicBezTo>
                  <a:pt x="2197" y="70"/>
                  <a:pt x="2197" y="69"/>
                  <a:pt x="2195" y="68"/>
                </a:cubicBezTo>
                <a:cubicBezTo>
                  <a:pt x="2193" y="68"/>
                  <a:pt x="2191" y="69"/>
                  <a:pt x="2189" y="68"/>
                </a:cubicBezTo>
                <a:cubicBezTo>
                  <a:pt x="2188" y="68"/>
                  <a:pt x="2185" y="67"/>
                  <a:pt x="2186" y="65"/>
                </a:cubicBezTo>
                <a:cubicBezTo>
                  <a:pt x="2186" y="65"/>
                  <a:pt x="2187" y="65"/>
                  <a:pt x="2187" y="64"/>
                </a:cubicBezTo>
                <a:cubicBezTo>
                  <a:pt x="2187" y="63"/>
                  <a:pt x="2186" y="63"/>
                  <a:pt x="2186" y="62"/>
                </a:cubicBezTo>
                <a:cubicBezTo>
                  <a:pt x="2183" y="61"/>
                  <a:pt x="2179" y="62"/>
                  <a:pt x="2175" y="61"/>
                </a:cubicBezTo>
                <a:cubicBezTo>
                  <a:pt x="2173" y="61"/>
                  <a:pt x="2172" y="61"/>
                  <a:pt x="2170" y="62"/>
                </a:cubicBezTo>
                <a:cubicBezTo>
                  <a:pt x="2168" y="63"/>
                  <a:pt x="2167" y="63"/>
                  <a:pt x="2165" y="63"/>
                </a:cubicBezTo>
                <a:cubicBezTo>
                  <a:pt x="2164" y="63"/>
                  <a:pt x="2162" y="65"/>
                  <a:pt x="2161" y="64"/>
                </a:cubicBezTo>
                <a:cubicBezTo>
                  <a:pt x="2160" y="63"/>
                  <a:pt x="2161" y="60"/>
                  <a:pt x="2161" y="60"/>
                </a:cubicBezTo>
                <a:cubicBezTo>
                  <a:pt x="2162" y="59"/>
                  <a:pt x="2162" y="58"/>
                  <a:pt x="2162" y="58"/>
                </a:cubicBezTo>
                <a:cubicBezTo>
                  <a:pt x="2163" y="57"/>
                  <a:pt x="2164" y="57"/>
                  <a:pt x="2164" y="57"/>
                </a:cubicBezTo>
                <a:cubicBezTo>
                  <a:pt x="2165" y="56"/>
                  <a:pt x="2165" y="56"/>
                  <a:pt x="2166" y="55"/>
                </a:cubicBezTo>
                <a:cubicBezTo>
                  <a:pt x="2167" y="55"/>
                  <a:pt x="2167" y="55"/>
                  <a:pt x="2168" y="55"/>
                </a:cubicBezTo>
                <a:cubicBezTo>
                  <a:pt x="2170" y="54"/>
                  <a:pt x="2168" y="53"/>
                  <a:pt x="2167" y="53"/>
                </a:cubicBezTo>
                <a:cubicBezTo>
                  <a:pt x="2166" y="53"/>
                  <a:pt x="2164" y="52"/>
                  <a:pt x="2163" y="52"/>
                </a:cubicBezTo>
                <a:cubicBezTo>
                  <a:pt x="2162" y="51"/>
                  <a:pt x="2161" y="50"/>
                  <a:pt x="2159" y="50"/>
                </a:cubicBezTo>
                <a:cubicBezTo>
                  <a:pt x="2158" y="50"/>
                  <a:pt x="2157" y="50"/>
                  <a:pt x="2155" y="50"/>
                </a:cubicBezTo>
                <a:cubicBezTo>
                  <a:pt x="2154" y="49"/>
                  <a:pt x="2154" y="49"/>
                  <a:pt x="2153" y="49"/>
                </a:cubicBezTo>
                <a:cubicBezTo>
                  <a:pt x="2152" y="50"/>
                  <a:pt x="2152" y="50"/>
                  <a:pt x="2152" y="51"/>
                </a:cubicBezTo>
                <a:cubicBezTo>
                  <a:pt x="2152" y="52"/>
                  <a:pt x="2151" y="53"/>
                  <a:pt x="2151" y="53"/>
                </a:cubicBezTo>
                <a:cubicBezTo>
                  <a:pt x="2150" y="54"/>
                  <a:pt x="2151" y="54"/>
                  <a:pt x="2150" y="55"/>
                </a:cubicBezTo>
                <a:cubicBezTo>
                  <a:pt x="2150" y="56"/>
                  <a:pt x="2149" y="57"/>
                  <a:pt x="2149" y="57"/>
                </a:cubicBezTo>
                <a:cubicBezTo>
                  <a:pt x="2148" y="58"/>
                  <a:pt x="2148" y="57"/>
                  <a:pt x="2147" y="57"/>
                </a:cubicBezTo>
                <a:cubicBezTo>
                  <a:pt x="2145" y="57"/>
                  <a:pt x="2145" y="56"/>
                  <a:pt x="2144" y="54"/>
                </a:cubicBezTo>
                <a:cubicBezTo>
                  <a:pt x="2143" y="53"/>
                  <a:pt x="2142" y="52"/>
                  <a:pt x="2140" y="52"/>
                </a:cubicBezTo>
                <a:cubicBezTo>
                  <a:pt x="2139" y="52"/>
                  <a:pt x="2139" y="52"/>
                  <a:pt x="2138" y="52"/>
                </a:cubicBezTo>
                <a:cubicBezTo>
                  <a:pt x="2136" y="53"/>
                  <a:pt x="2134" y="54"/>
                  <a:pt x="2133" y="56"/>
                </a:cubicBezTo>
                <a:cubicBezTo>
                  <a:pt x="2132" y="57"/>
                  <a:pt x="2132" y="58"/>
                  <a:pt x="2131" y="58"/>
                </a:cubicBezTo>
                <a:cubicBezTo>
                  <a:pt x="2130" y="59"/>
                  <a:pt x="2128" y="61"/>
                  <a:pt x="2128" y="63"/>
                </a:cubicBezTo>
                <a:cubicBezTo>
                  <a:pt x="2129" y="63"/>
                  <a:pt x="2129" y="63"/>
                  <a:pt x="2129" y="64"/>
                </a:cubicBezTo>
                <a:cubicBezTo>
                  <a:pt x="2129" y="64"/>
                  <a:pt x="2129" y="64"/>
                  <a:pt x="2129" y="64"/>
                </a:cubicBezTo>
                <a:cubicBezTo>
                  <a:pt x="2130" y="65"/>
                  <a:pt x="2130" y="65"/>
                  <a:pt x="2130" y="66"/>
                </a:cubicBezTo>
                <a:cubicBezTo>
                  <a:pt x="2130" y="68"/>
                  <a:pt x="2128" y="67"/>
                  <a:pt x="2127" y="67"/>
                </a:cubicBezTo>
                <a:cubicBezTo>
                  <a:pt x="2125" y="68"/>
                  <a:pt x="2124" y="70"/>
                  <a:pt x="2124" y="72"/>
                </a:cubicBezTo>
                <a:cubicBezTo>
                  <a:pt x="2124" y="72"/>
                  <a:pt x="2124" y="72"/>
                  <a:pt x="2124" y="73"/>
                </a:cubicBezTo>
                <a:cubicBezTo>
                  <a:pt x="2124" y="73"/>
                  <a:pt x="2123" y="74"/>
                  <a:pt x="2123" y="74"/>
                </a:cubicBezTo>
                <a:cubicBezTo>
                  <a:pt x="2122" y="75"/>
                  <a:pt x="2122" y="76"/>
                  <a:pt x="2123" y="76"/>
                </a:cubicBezTo>
                <a:cubicBezTo>
                  <a:pt x="2124" y="77"/>
                  <a:pt x="2124" y="77"/>
                  <a:pt x="2125" y="78"/>
                </a:cubicBezTo>
                <a:cubicBezTo>
                  <a:pt x="2126" y="78"/>
                  <a:pt x="2126" y="78"/>
                  <a:pt x="2127" y="79"/>
                </a:cubicBezTo>
                <a:cubicBezTo>
                  <a:pt x="2127" y="79"/>
                  <a:pt x="2127" y="79"/>
                  <a:pt x="2127" y="79"/>
                </a:cubicBezTo>
                <a:cubicBezTo>
                  <a:pt x="2127" y="79"/>
                  <a:pt x="2125" y="79"/>
                  <a:pt x="2125" y="78"/>
                </a:cubicBezTo>
                <a:cubicBezTo>
                  <a:pt x="2124" y="78"/>
                  <a:pt x="2124" y="78"/>
                  <a:pt x="2123" y="78"/>
                </a:cubicBezTo>
                <a:cubicBezTo>
                  <a:pt x="2123" y="77"/>
                  <a:pt x="2122" y="77"/>
                  <a:pt x="2121" y="77"/>
                </a:cubicBezTo>
                <a:cubicBezTo>
                  <a:pt x="2120" y="77"/>
                  <a:pt x="2120" y="77"/>
                  <a:pt x="2119" y="77"/>
                </a:cubicBezTo>
                <a:cubicBezTo>
                  <a:pt x="2118" y="77"/>
                  <a:pt x="2116" y="78"/>
                  <a:pt x="2115" y="78"/>
                </a:cubicBezTo>
                <a:cubicBezTo>
                  <a:pt x="2113" y="79"/>
                  <a:pt x="2113" y="81"/>
                  <a:pt x="2112" y="82"/>
                </a:cubicBezTo>
                <a:cubicBezTo>
                  <a:pt x="2111" y="83"/>
                  <a:pt x="2111" y="83"/>
                  <a:pt x="2110" y="84"/>
                </a:cubicBezTo>
                <a:cubicBezTo>
                  <a:pt x="2110" y="85"/>
                  <a:pt x="2109" y="86"/>
                  <a:pt x="2109" y="87"/>
                </a:cubicBezTo>
                <a:cubicBezTo>
                  <a:pt x="2108" y="88"/>
                  <a:pt x="2108" y="89"/>
                  <a:pt x="2108" y="90"/>
                </a:cubicBezTo>
                <a:cubicBezTo>
                  <a:pt x="2107" y="91"/>
                  <a:pt x="2107" y="92"/>
                  <a:pt x="2107" y="92"/>
                </a:cubicBezTo>
                <a:cubicBezTo>
                  <a:pt x="2106" y="94"/>
                  <a:pt x="2106" y="96"/>
                  <a:pt x="2104" y="98"/>
                </a:cubicBezTo>
                <a:cubicBezTo>
                  <a:pt x="2104" y="99"/>
                  <a:pt x="2103" y="99"/>
                  <a:pt x="2102" y="100"/>
                </a:cubicBezTo>
                <a:close/>
                <a:moveTo>
                  <a:pt x="1237" y="19"/>
                </a:moveTo>
                <a:cubicBezTo>
                  <a:pt x="1237" y="19"/>
                  <a:pt x="1237" y="19"/>
                  <a:pt x="1238" y="19"/>
                </a:cubicBezTo>
                <a:cubicBezTo>
                  <a:pt x="1239" y="20"/>
                  <a:pt x="1238" y="20"/>
                  <a:pt x="1239" y="20"/>
                </a:cubicBezTo>
                <a:cubicBezTo>
                  <a:pt x="1240" y="20"/>
                  <a:pt x="1241" y="20"/>
                  <a:pt x="1242" y="20"/>
                </a:cubicBezTo>
                <a:cubicBezTo>
                  <a:pt x="1244" y="19"/>
                  <a:pt x="1247" y="19"/>
                  <a:pt x="1249" y="20"/>
                </a:cubicBezTo>
                <a:cubicBezTo>
                  <a:pt x="1250" y="20"/>
                  <a:pt x="1251" y="21"/>
                  <a:pt x="1252" y="21"/>
                </a:cubicBezTo>
                <a:cubicBezTo>
                  <a:pt x="1253" y="21"/>
                  <a:pt x="1254" y="21"/>
                  <a:pt x="1255" y="21"/>
                </a:cubicBezTo>
                <a:cubicBezTo>
                  <a:pt x="1256" y="21"/>
                  <a:pt x="1259" y="21"/>
                  <a:pt x="1260" y="20"/>
                </a:cubicBezTo>
                <a:cubicBezTo>
                  <a:pt x="1260" y="20"/>
                  <a:pt x="1260" y="19"/>
                  <a:pt x="1260" y="19"/>
                </a:cubicBezTo>
                <a:cubicBezTo>
                  <a:pt x="1260" y="19"/>
                  <a:pt x="1260" y="18"/>
                  <a:pt x="1261" y="18"/>
                </a:cubicBezTo>
                <a:cubicBezTo>
                  <a:pt x="1261" y="17"/>
                  <a:pt x="1261" y="17"/>
                  <a:pt x="1261" y="16"/>
                </a:cubicBezTo>
                <a:cubicBezTo>
                  <a:pt x="1261" y="15"/>
                  <a:pt x="1261" y="11"/>
                  <a:pt x="1262" y="12"/>
                </a:cubicBezTo>
                <a:cubicBezTo>
                  <a:pt x="1262" y="13"/>
                  <a:pt x="1263" y="14"/>
                  <a:pt x="1264" y="15"/>
                </a:cubicBezTo>
                <a:cubicBezTo>
                  <a:pt x="1265" y="16"/>
                  <a:pt x="1266" y="16"/>
                  <a:pt x="1266" y="16"/>
                </a:cubicBezTo>
                <a:cubicBezTo>
                  <a:pt x="1267" y="17"/>
                  <a:pt x="1267" y="17"/>
                  <a:pt x="1268" y="18"/>
                </a:cubicBezTo>
                <a:cubicBezTo>
                  <a:pt x="1269" y="18"/>
                  <a:pt x="1271" y="17"/>
                  <a:pt x="1272" y="19"/>
                </a:cubicBezTo>
                <a:cubicBezTo>
                  <a:pt x="1273" y="19"/>
                  <a:pt x="1273" y="20"/>
                  <a:pt x="1274" y="20"/>
                </a:cubicBezTo>
                <a:cubicBezTo>
                  <a:pt x="1275" y="20"/>
                  <a:pt x="1276" y="20"/>
                  <a:pt x="1277" y="20"/>
                </a:cubicBezTo>
                <a:cubicBezTo>
                  <a:pt x="1277" y="19"/>
                  <a:pt x="1277" y="19"/>
                  <a:pt x="1277" y="19"/>
                </a:cubicBezTo>
                <a:cubicBezTo>
                  <a:pt x="1277" y="18"/>
                  <a:pt x="1277" y="18"/>
                  <a:pt x="1278" y="18"/>
                </a:cubicBezTo>
                <a:cubicBezTo>
                  <a:pt x="1278" y="18"/>
                  <a:pt x="1279" y="18"/>
                  <a:pt x="1279" y="17"/>
                </a:cubicBezTo>
                <a:cubicBezTo>
                  <a:pt x="1279" y="16"/>
                  <a:pt x="1278" y="15"/>
                  <a:pt x="1279" y="15"/>
                </a:cubicBezTo>
                <a:cubicBezTo>
                  <a:pt x="1279" y="15"/>
                  <a:pt x="1280" y="15"/>
                  <a:pt x="1280" y="15"/>
                </a:cubicBezTo>
                <a:cubicBezTo>
                  <a:pt x="1281" y="15"/>
                  <a:pt x="1281" y="15"/>
                  <a:pt x="1281" y="15"/>
                </a:cubicBezTo>
                <a:cubicBezTo>
                  <a:pt x="1283" y="14"/>
                  <a:pt x="1284" y="16"/>
                  <a:pt x="1286" y="16"/>
                </a:cubicBezTo>
                <a:cubicBezTo>
                  <a:pt x="1288" y="16"/>
                  <a:pt x="1286" y="14"/>
                  <a:pt x="1286" y="13"/>
                </a:cubicBezTo>
                <a:cubicBezTo>
                  <a:pt x="1285" y="12"/>
                  <a:pt x="1285" y="12"/>
                  <a:pt x="1284" y="11"/>
                </a:cubicBezTo>
                <a:cubicBezTo>
                  <a:pt x="1284" y="11"/>
                  <a:pt x="1283" y="11"/>
                  <a:pt x="1283" y="10"/>
                </a:cubicBezTo>
                <a:cubicBezTo>
                  <a:pt x="1285" y="10"/>
                  <a:pt x="1286" y="10"/>
                  <a:pt x="1287" y="9"/>
                </a:cubicBezTo>
                <a:cubicBezTo>
                  <a:pt x="1288" y="9"/>
                  <a:pt x="1288" y="9"/>
                  <a:pt x="1288" y="8"/>
                </a:cubicBezTo>
                <a:cubicBezTo>
                  <a:pt x="1289" y="8"/>
                  <a:pt x="1290" y="9"/>
                  <a:pt x="1290" y="9"/>
                </a:cubicBezTo>
                <a:cubicBezTo>
                  <a:pt x="1293" y="9"/>
                  <a:pt x="1296" y="7"/>
                  <a:pt x="1299" y="8"/>
                </a:cubicBezTo>
                <a:cubicBezTo>
                  <a:pt x="1299" y="9"/>
                  <a:pt x="1303" y="10"/>
                  <a:pt x="1302" y="8"/>
                </a:cubicBezTo>
                <a:cubicBezTo>
                  <a:pt x="1302" y="7"/>
                  <a:pt x="1300" y="6"/>
                  <a:pt x="1299" y="6"/>
                </a:cubicBezTo>
                <a:cubicBezTo>
                  <a:pt x="1298" y="5"/>
                  <a:pt x="1296" y="5"/>
                  <a:pt x="1295" y="4"/>
                </a:cubicBezTo>
                <a:cubicBezTo>
                  <a:pt x="1293" y="4"/>
                  <a:pt x="1292" y="3"/>
                  <a:pt x="1290" y="3"/>
                </a:cubicBezTo>
                <a:cubicBezTo>
                  <a:pt x="1288" y="3"/>
                  <a:pt x="1286" y="3"/>
                  <a:pt x="1283" y="2"/>
                </a:cubicBezTo>
                <a:cubicBezTo>
                  <a:pt x="1281" y="2"/>
                  <a:pt x="1280" y="2"/>
                  <a:pt x="1278" y="2"/>
                </a:cubicBezTo>
                <a:cubicBezTo>
                  <a:pt x="1275" y="2"/>
                  <a:pt x="1272" y="2"/>
                  <a:pt x="1269" y="2"/>
                </a:cubicBezTo>
                <a:cubicBezTo>
                  <a:pt x="1261" y="2"/>
                  <a:pt x="1261" y="2"/>
                  <a:pt x="1261" y="2"/>
                </a:cubicBezTo>
                <a:cubicBezTo>
                  <a:pt x="1260" y="2"/>
                  <a:pt x="1260" y="2"/>
                  <a:pt x="1259" y="2"/>
                </a:cubicBezTo>
                <a:cubicBezTo>
                  <a:pt x="1258" y="2"/>
                  <a:pt x="1259" y="3"/>
                  <a:pt x="1259" y="3"/>
                </a:cubicBezTo>
                <a:cubicBezTo>
                  <a:pt x="1260" y="4"/>
                  <a:pt x="1259" y="4"/>
                  <a:pt x="1259" y="5"/>
                </a:cubicBezTo>
                <a:cubicBezTo>
                  <a:pt x="1259" y="6"/>
                  <a:pt x="1260" y="6"/>
                  <a:pt x="1260" y="6"/>
                </a:cubicBezTo>
                <a:cubicBezTo>
                  <a:pt x="1261" y="7"/>
                  <a:pt x="1260" y="8"/>
                  <a:pt x="1259" y="8"/>
                </a:cubicBezTo>
                <a:cubicBezTo>
                  <a:pt x="1258" y="8"/>
                  <a:pt x="1257" y="7"/>
                  <a:pt x="1255" y="7"/>
                </a:cubicBezTo>
                <a:cubicBezTo>
                  <a:pt x="1254" y="7"/>
                  <a:pt x="1252" y="7"/>
                  <a:pt x="1251" y="7"/>
                </a:cubicBezTo>
                <a:cubicBezTo>
                  <a:pt x="1249" y="7"/>
                  <a:pt x="1248" y="8"/>
                  <a:pt x="1246" y="8"/>
                </a:cubicBezTo>
                <a:cubicBezTo>
                  <a:pt x="1246" y="9"/>
                  <a:pt x="1245" y="8"/>
                  <a:pt x="1244" y="8"/>
                </a:cubicBezTo>
                <a:cubicBezTo>
                  <a:pt x="1244" y="8"/>
                  <a:pt x="1243" y="9"/>
                  <a:pt x="1242" y="9"/>
                </a:cubicBezTo>
                <a:cubicBezTo>
                  <a:pt x="1240" y="10"/>
                  <a:pt x="1240" y="11"/>
                  <a:pt x="1239" y="13"/>
                </a:cubicBezTo>
                <a:cubicBezTo>
                  <a:pt x="1238" y="14"/>
                  <a:pt x="1237" y="15"/>
                  <a:pt x="1237" y="16"/>
                </a:cubicBezTo>
                <a:cubicBezTo>
                  <a:pt x="1236" y="16"/>
                  <a:pt x="1235" y="18"/>
                  <a:pt x="1236" y="19"/>
                </a:cubicBezTo>
                <a:cubicBezTo>
                  <a:pt x="1236" y="20"/>
                  <a:pt x="1236" y="19"/>
                  <a:pt x="1237" y="19"/>
                </a:cubicBezTo>
                <a:close/>
                <a:moveTo>
                  <a:pt x="1313" y="4"/>
                </a:moveTo>
                <a:cubicBezTo>
                  <a:pt x="1315" y="4"/>
                  <a:pt x="1316" y="4"/>
                  <a:pt x="1318" y="4"/>
                </a:cubicBezTo>
                <a:cubicBezTo>
                  <a:pt x="1308" y="2"/>
                  <a:pt x="1308" y="2"/>
                  <a:pt x="1308" y="2"/>
                </a:cubicBezTo>
                <a:cubicBezTo>
                  <a:pt x="1309" y="2"/>
                  <a:pt x="1309" y="3"/>
                  <a:pt x="1310" y="4"/>
                </a:cubicBezTo>
                <a:cubicBezTo>
                  <a:pt x="1311" y="5"/>
                  <a:pt x="1312" y="4"/>
                  <a:pt x="1313" y="4"/>
                </a:cubicBezTo>
                <a:close/>
                <a:moveTo>
                  <a:pt x="1938" y="10"/>
                </a:moveTo>
                <a:cubicBezTo>
                  <a:pt x="1939" y="10"/>
                  <a:pt x="1941" y="10"/>
                  <a:pt x="1942" y="10"/>
                </a:cubicBezTo>
                <a:cubicBezTo>
                  <a:pt x="1948" y="9"/>
                  <a:pt x="1954" y="10"/>
                  <a:pt x="1960" y="10"/>
                </a:cubicBezTo>
                <a:cubicBezTo>
                  <a:pt x="1961" y="10"/>
                  <a:pt x="1963" y="9"/>
                  <a:pt x="1964" y="9"/>
                </a:cubicBezTo>
                <a:cubicBezTo>
                  <a:pt x="1966" y="9"/>
                  <a:pt x="1967" y="10"/>
                  <a:pt x="1969" y="10"/>
                </a:cubicBezTo>
                <a:cubicBezTo>
                  <a:pt x="1970" y="10"/>
                  <a:pt x="1973" y="9"/>
                  <a:pt x="1973" y="10"/>
                </a:cubicBezTo>
                <a:cubicBezTo>
                  <a:pt x="1974" y="11"/>
                  <a:pt x="1970" y="11"/>
                  <a:pt x="1969" y="11"/>
                </a:cubicBezTo>
                <a:cubicBezTo>
                  <a:pt x="1968" y="11"/>
                  <a:pt x="1967" y="11"/>
                  <a:pt x="1965" y="11"/>
                </a:cubicBezTo>
                <a:cubicBezTo>
                  <a:pt x="1964" y="11"/>
                  <a:pt x="1962" y="12"/>
                  <a:pt x="1961" y="12"/>
                </a:cubicBezTo>
                <a:cubicBezTo>
                  <a:pt x="1959" y="11"/>
                  <a:pt x="1955" y="10"/>
                  <a:pt x="1952" y="11"/>
                </a:cubicBezTo>
                <a:cubicBezTo>
                  <a:pt x="1952" y="12"/>
                  <a:pt x="1954" y="12"/>
                  <a:pt x="1955" y="13"/>
                </a:cubicBezTo>
                <a:cubicBezTo>
                  <a:pt x="1955" y="13"/>
                  <a:pt x="1955" y="13"/>
                  <a:pt x="1956" y="14"/>
                </a:cubicBezTo>
                <a:cubicBezTo>
                  <a:pt x="1956" y="14"/>
                  <a:pt x="1957" y="14"/>
                  <a:pt x="1957" y="14"/>
                </a:cubicBezTo>
                <a:cubicBezTo>
                  <a:pt x="1958" y="14"/>
                  <a:pt x="1959" y="14"/>
                  <a:pt x="1960" y="15"/>
                </a:cubicBezTo>
                <a:cubicBezTo>
                  <a:pt x="1961" y="15"/>
                  <a:pt x="1962" y="15"/>
                  <a:pt x="1963" y="15"/>
                </a:cubicBezTo>
                <a:cubicBezTo>
                  <a:pt x="1964" y="16"/>
                  <a:pt x="1963" y="16"/>
                  <a:pt x="1963" y="16"/>
                </a:cubicBezTo>
                <a:cubicBezTo>
                  <a:pt x="1962" y="16"/>
                  <a:pt x="1961" y="16"/>
                  <a:pt x="1961" y="16"/>
                </a:cubicBezTo>
                <a:cubicBezTo>
                  <a:pt x="1959" y="15"/>
                  <a:pt x="1958" y="15"/>
                  <a:pt x="1957" y="15"/>
                </a:cubicBezTo>
                <a:cubicBezTo>
                  <a:pt x="1956" y="15"/>
                  <a:pt x="1955" y="15"/>
                  <a:pt x="1956" y="16"/>
                </a:cubicBezTo>
                <a:cubicBezTo>
                  <a:pt x="1956" y="16"/>
                  <a:pt x="1957" y="16"/>
                  <a:pt x="1957" y="16"/>
                </a:cubicBezTo>
                <a:cubicBezTo>
                  <a:pt x="1959" y="16"/>
                  <a:pt x="1960" y="16"/>
                  <a:pt x="1962" y="17"/>
                </a:cubicBezTo>
                <a:cubicBezTo>
                  <a:pt x="1964" y="19"/>
                  <a:pt x="1968" y="17"/>
                  <a:pt x="1970" y="20"/>
                </a:cubicBezTo>
                <a:cubicBezTo>
                  <a:pt x="1970" y="20"/>
                  <a:pt x="1970" y="21"/>
                  <a:pt x="1971" y="21"/>
                </a:cubicBezTo>
                <a:cubicBezTo>
                  <a:pt x="1971" y="22"/>
                  <a:pt x="1972" y="22"/>
                  <a:pt x="1973" y="22"/>
                </a:cubicBezTo>
                <a:cubicBezTo>
                  <a:pt x="1974" y="22"/>
                  <a:pt x="1976" y="23"/>
                  <a:pt x="1977" y="23"/>
                </a:cubicBezTo>
                <a:cubicBezTo>
                  <a:pt x="1980" y="24"/>
                  <a:pt x="1983" y="24"/>
                  <a:pt x="1986" y="23"/>
                </a:cubicBezTo>
                <a:cubicBezTo>
                  <a:pt x="1989" y="23"/>
                  <a:pt x="1992" y="21"/>
                  <a:pt x="1994" y="21"/>
                </a:cubicBezTo>
                <a:cubicBezTo>
                  <a:pt x="1996" y="21"/>
                  <a:pt x="1997" y="21"/>
                  <a:pt x="1998" y="21"/>
                </a:cubicBezTo>
                <a:cubicBezTo>
                  <a:pt x="1999" y="20"/>
                  <a:pt x="2000" y="19"/>
                  <a:pt x="2002" y="19"/>
                </a:cubicBezTo>
                <a:cubicBezTo>
                  <a:pt x="2003" y="19"/>
                  <a:pt x="2005" y="19"/>
                  <a:pt x="2006" y="19"/>
                </a:cubicBezTo>
                <a:cubicBezTo>
                  <a:pt x="2009" y="18"/>
                  <a:pt x="2012" y="16"/>
                  <a:pt x="2015" y="16"/>
                </a:cubicBezTo>
                <a:cubicBezTo>
                  <a:pt x="2017" y="16"/>
                  <a:pt x="2019" y="16"/>
                  <a:pt x="2021" y="15"/>
                </a:cubicBezTo>
                <a:cubicBezTo>
                  <a:pt x="2022" y="15"/>
                  <a:pt x="2024" y="14"/>
                  <a:pt x="2026" y="14"/>
                </a:cubicBezTo>
                <a:cubicBezTo>
                  <a:pt x="2030" y="13"/>
                  <a:pt x="2034" y="13"/>
                  <a:pt x="2038" y="14"/>
                </a:cubicBezTo>
                <a:cubicBezTo>
                  <a:pt x="2039" y="14"/>
                  <a:pt x="2041" y="14"/>
                  <a:pt x="2042" y="14"/>
                </a:cubicBezTo>
                <a:cubicBezTo>
                  <a:pt x="2044" y="13"/>
                  <a:pt x="2046" y="14"/>
                  <a:pt x="2047" y="13"/>
                </a:cubicBezTo>
                <a:cubicBezTo>
                  <a:pt x="2049" y="13"/>
                  <a:pt x="2050" y="12"/>
                  <a:pt x="2050" y="10"/>
                </a:cubicBezTo>
                <a:cubicBezTo>
                  <a:pt x="2051" y="9"/>
                  <a:pt x="2051" y="7"/>
                  <a:pt x="2051" y="5"/>
                </a:cubicBezTo>
                <a:cubicBezTo>
                  <a:pt x="2051" y="4"/>
                  <a:pt x="2050" y="4"/>
                  <a:pt x="2050" y="3"/>
                </a:cubicBezTo>
                <a:cubicBezTo>
                  <a:pt x="1949" y="2"/>
                  <a:pt x="1949" y="2"/>
                  <a:pt x="1949" y="2"/>
                </a:cubicBezTo>
                <a:cubicBezTo>
                  <a:pt x="1948" y="3"/>
                  <a:pt x="1948" y="2"/>
                  <a:pt x="1947" y="2"/>
                </a:cubicBezTo>
                <a:cubicBezTo>
                  <a:pt x="1946" y="2"/>
                  <a:pt x="1947" y="3"/>
                  <a:pt x="1947" y="3"/>
                </a:cubicBezTo>
                <a:cubicBezTo>
                  <a:pt x="1947" y="3"/>
                  <a:pt x="1947" y="4"/>
                  <a:pt x="1947" y="4"/>
                </a:cubicBezTo>
                <a:cubicBezTo>
                  <a:pt x="1948" y="4"/>
                  <a:pt x="1948" y="4"/>
                  <a:pt x="1948" y="5"/>
                </a:cubicBezTo>
                <a:cubicBezTo>
                  <a:pt x="1949" y="5"/>
                  <a:pt x="1949" y="6"/>
                  <a:pt x="1948" y="6"/>
                </a:cubicBezTo>
                <a:cubicBezTo>
                  <a:pt x="1947" y="6"/>
                  <a:pt x="1946" y="6"/>
                  <a:pt x="1946" y="6"/>
                </a:cubicBezTo>
                <a:cubicBezTo>
                  <a:pt x="1945" y="6"/>
                  <a:pt x="1944" y="6"/>
                  <a:pt x="1944" y="6"/>
                </a:cubicBezTo>
                <a:cubicBezTo>
                  <a:pt x="1942" y="7"/>
                  <a:pt x="1941" y="7"/>
                  <a:pt x="1940" y="8"/>
                </a:cubicBezTo>
                <a:cubicBezTo>
                  <a:pt x="1939" y="8"/>
                  <a:pt x="1939" y="9"/>
                  <a:pt x="1938" y="9"/>
                </a:cubicBezTo>
                <a:cubicBezTo>
                  <a:pt x="1937" y="9"/>
                  <a:pt x="1937" y="9"/>
                  <a:pt x="1936" y="10"/>
                </a:cubicBezTo>
                <a:cubicBezTo>
                  <a:pt x="1936" y="11"/>
                  <a:pt x="1938" y="11"/>
                  <a:pt x="1938" y="10"/>
                </a:cubicBezTo>
                <a:close/>
                <a:moveTo>
                  <a:pt x="1167" y="14"/>
                </a:moveTo>
                <a:cubicBezTo>
                  <a:pt x="1168" y="15"/>
                  <a:pt x="1169" y="15"/>
                  <a:pt x="1170" y="15"/>
                </a:cubicBezTo>
                <a:cubicBezTo>
                  <a:pt x="1171" y="15"/>
                  <a:pt x="1172" y="16"/>
                  <a:pt x="1173" y="17"/>
                </a:cubicBezTo>
                <a:cubicBezTo>
                  <a:pt x="1174" y="17"/>
                  <a:pt x="1175" y="16"/>
                  <a:pt x="1176" y="16"/>
                </a:cubicBezTo>
                <a:cubicBezTo>
                  <a:pt x="1178" y="15"/>
                  <a:pt x="1179" y="16"/>
                  <a:pt x="1181" y="15"/>
                </a:cubicBezTo>
                <a:cubicBezTo>
                  <a:pt x="1182" y="15"/>
                  <a:pt x="1184" y="15"/>
                  <a:pt x="1186" y="16"/>
                </a:cubicBezTo>
                <a:cubicBezTo>
                  <a:pt x="1186" y="16"/>
                  <a:pt x="1187" y="17"/>
                  <a:pt x="1187" y="17"/>
                </a:cubicBezTo>
                <a:cubicBezTo>
                  <a:pt x="1188" y="16"/>
                  <a:pt x="1189" y="16"/>
                  <a:pt x="1190" y="15"/>
                </a:cubicBezTo>
                <a:cubicBezTo>
                  <a:pt x="1190" y="15"/>
                  <a:pt x="1190" y="14"/>
                  <a:pt x="1190" y="14"/>
                </a:cubicBezTo>
                <a:cubicBezTo>
                  <a:pt x="1191" y="13"/>
                  <a:pt x="1192" y="13"/>
                  <a:pt x="1193" y="13"/>
                </a:cubicBezTo>
                <a:cubicBezTo>
                  <a:pt x="1193" y="13"/>
                  <a:pt x="1194" y="13"/>
                  <a:pt x="1195" y="13"/>
                </a:cubicBezTo>
                <a:cubicBezTo>
                  <a:pt x="1196" y="13"/>
                  <a:pt x="1197" y="13"/>
                  <a:pt x="1196" y="12"/>
                </a:cubicBezTo>
                <a:cubicBezTo>
                  <a:pt x="1196" y="11"/>
                  <a:pt x="1194" y="11"/>
                  <a:pt x="1193" y="10"/>
                </a:cubicBezTo>
                <a:cubicBezTo>
                  <a:pt x="1192" y="10"/>
                  <a:pt x="1191" y="9"/>
                  <a:pt x="1191" y="9"/>
                </a:cubicBezTo>
                <a:cubicBezTo>
                  <a:pt x="1190" y="9"/>
                  <a:pt x="1189" y="9"/>
                  <a:pt x="1189" y="9"/>
                </a:cubicBezTo>
                <a:cubicBezTo>
                  <a:pt x="1187" y="8"/>
                  <a:pt x="1187" y="7"/>
                  <a:pt x="1186" y="6"/>
                </a:cubicBezTo>
                <a:cubicBezTo>
                  <a:pt x="1184" y="5"/>
                  <a:pt x="1183" y="5"/>
                  <a:pt x="1182" y="5"/>
                </a:cubicBezTo>
                <a:cubicBezTo>
                  <a:pt x="1181" y="5"/>
                  <a:pt x="1180" y="5"/>
                  <a:pt x="1180" y="6"/>
                </a:cubicBezTo>
                <a:cubicBezTo>
                  <a:pt x="1179" y="6"/>
                  <a:pt x="1178" y="6"/>
                  <a:pt x="1178" y="6"/>
                </a:cubicBezTo>
                <a:cubicBezTo>
                  <a:pt x="1176" y="6"/>
                  <a:pt x="1175" y="7"/>
                  <a:pt x="1174" y="8"/>
                </a:cubicBezTo>
                <a:cubicBezTo>
                  <a:pt x="1173" y="9"/>
                  <a:pt x="1172" y="10"/>
                  <a:pt x="1172" y="10"/>
                </a:cubicBezTo>
                <a:cubicBezTo>
                  <a:pt x="1171" y="11"/>
                  <a:pt x="1171" y="11"/>
                  <a:pt x="1170" y="11"/>
                </a:cubicBezTo>
                <a:cubicBezTo>
                  <a:pt x="1170" y="12"/>
                  <a:pt x="1169" y="12"/>
                  <a:pt x="1169" y="12"/>
                </a:cubicBezTo>
                <a:cubicBezTo>
                  <a:pt x="1168" y="12"/>
                  <a:pt x="1166" y="14"/>
                  <a:pt x="1167" y="14"/>
                </a:cubicBezTo>
                <a:close/>
                <a:moveTo>
                  <a:pt x="1150" y="359"/>
                </a:moveTo>
                <a:cubicBezTo>
                  <a:pt x="1150" y="359"/>
                  <a:pt x="1151" y="360"/>
                  <a:pt x="1151" y="360"/>
                </a:cubicBezTo>
                <a:cubicBezTo>
                  <a:pt x="1152" y="361"/>
                  <a:pt x="1151" y="362"/>
                  <a:pt x="1151" y="363"/>
                </a:cubicBezTo>
                <a:cubicBezTo>
                  <a:pt x="1151" y="364"/>
                  <a:pt x="1154" y="364"/>
                  <a:pt x="1155" y="364"/>
                </a:cubicBezTo>
                <a:cubicBezTo>
                  <a:pt x="1156" y="364"/>
                  <a:pt x="1156" y="364"/>
                  <a:pt x="1157" y="364"/>
                </a:cubicBezTo>
                <a:cubicBezTo>
                  <a:pt x="1158" y="364"/>
                  <a:pt x="1159" y="364"/>
                  <a:pt x="1159" y="364"/>
                </a:cubicBezTo>
                <a:cubicBezTo>
                  <a:pt x="1161" y="364"/>
                  <a:pt x="1162" y="364"/>
                  <a:pt x="1164" y="364"/>
                </a:cubicBezTo>
                <a:cubicBezTo>
                  <a:pt x="1165" y="363"/>
                  <a:pt x="1166" y="365"/>
                  <a:pt x="1168" y="364"/>
                </a:cubicBezTo>
                <a:cubicBezTo>
                  <a:pt x="1168" y="364"/>
                  <a:pt x="1169" y="364"/>
                  <a:pt x="1169" y="364"/>
                </a:cubicBezTo>
                <a:cubicBezTo>
                  <a:pt x="1169" y="364"/>
                  <a:pt x="1169" y="363"/>
                  <a:pt x="1169" y="363"/>
                </a:cubicBezTo>
                <a:cubicBezTo>
                  <a:pt x="1170" y="362"/>
                  <a:pt x="1171" y="362"/>
                  <a:pt x="1171" y="363"/>
                </a:cubicBezTo>
                <a:cubicBezTo>
                  <a:pt x="1172" y="363"/>
                  <a:pt x="1171" y="365"/>
                  <a:pt x="1171" y="365"/>
                </a:cubicBezTo>
                <a:cubicBezTo>
                  <a:pt x="1171" y="366"/>
                  <a:pt x="1171" y="366"/>
                  <a:pt x="1171" y="367"/>
                </a:cubicBezTo>
                <a:cubicBezTo>
                  <a:pt x="1172" y="367"/>
                  <a:pt x="1172" y="367"/>
                  <a:pt x="1172" y="367"/>
                </a:cubicBezTo>
                <a:cubicBezTo>
                  <a:pt x="1173" y="368"/>
                  <a:pt x="1173" y="369"/>
                  <a:pt x="1174" y="369"/>
                </a:cubicBezTo>
                <a:cubicBezTo>
                  <a:pt x="1175" y="369"/>
                  <a:pt x="1176" y="369"/>
                  <a:pt x="1176" y="369"/>
                </a:cubicBezTo>
                <a:cubicBezTo>
                  <a:pt x="1178" y="370"/>
                  <a:pt x="1179" y="370"/>
                  <a:pt x="1179" y="368"/>
                </a:cubicBezTo>
                <a:cubicBezTo>
                  <a:pt x="1180" y="367"/>
                  <a:pt x="1179" y="367"/>
                  <a:pt x="1180" y="367"/>
                </a:cubicBezTo>
                <a:cubicBezTo>
                  <a:pt x="1181" y="367"/>
                  <a:pt x="1182" y="367"/>
                  <a:pt x="1183" y="367"/>
                </a:cubicBezTo>
                <a:cubicBezTo>
                  <a:pt x="1184" y="367"/>
                  <a:pt x="1184" y="367"/>
                  <a:pt x="1185" y="366"/>
                </a:cubicBezTo>
                <a:cubicBezTo>
                  <a:pt x="1185" y="365"/>
                  <a:pt x="1185" y="364"/>
                  <a:pt x="1186" y="364"/>
                </a:cubicBezTo>
                <a:cubicBezTo>
                  <a:pt x="1187" y="364"/>
                  <a:pt x="1187" y="366"/>
                  <a:pt x="1186" y="367"/>
                </a:cubicBezTo>
                <a:cubicBezTo>
                  <a:pt x="1186" y="367"/>
                  <a:pt x="1185" y="367"/>
                  <a:pt x="1185" y="368"/>
                </a:cubicBezTo>
                <a:cubicBezTo>
                  <a:pt x="1185" y="369"/>
                  <a:pt x="1185" y="369"/>
                  <a:pt x="1185" y="370"/>
                </a:cubicBezTo>
                <a:cubicBezTo>
                  <a:pt x="1186" y="371"/>
                  <a:pt x="1186" y="371"/>
                  <a:pt x="1186" y="371"/>
                </a:cubicBezTo>
                <a:cubicBezTo>
                  <a:pt x="1187" y="372"/>
                  <a:pt x="1186" y="373"/>
                  <a:pt x="1187" y="373"/>
                </a:cubicBezTo>
                <a:cubicBezTo>
                  <a:pt x="1189" y="373"/>
                  <a:pt x="1191" y="372"/>
                  <a:pt x="1191" y="371"/>
                </a:cubicBezTo>
                <a:cubicBezTo>
                  <a:pt x="1192" y="371"/>
                  <a:pt x="1192" y="370"/>
                  <a:pt x="1193" y="370"/>
                </a:cubicBezTo>
                <a:cubicBezTo>
                  <a:pt x="1194" y="370"/>
                  <a:pt x="1193" y="371"/>
                  <a:pt x="1192" y="371"/>
                </a:cubicBezTo>
                <a:cubicBezTo>
                  <a:pt x="1192" y="372"/>
                  <a:pt x="1191" y="373"/>
                  <a:pt x="1191" y="373"/>
                </a:cubicBezTo>
                <a:cubicBezTo>
                  <a:pt x="1190" y="374"/>
                  <a:pt x="1190" y="374"/>
                  <a:pt x="1189" y="374"/>
                </a:cubicBezTo>
                <a:cubicBezTo>
                  <a:pt x="1188" y="375"/>
                  <a:pt x="1190" y="376"/>
                  <a:pt x="1191" y="377"/>
                </a:cubicBezTo>
                <a:cubicBezTo>
                  <a:pt x="1192" y="379"/>
                  <a:pt x="1193" y="378"/>
                  <a:pt x="1195" y="379"/>
                </a:cubicBezTo>
                <a:cubicBezTo>
                  <a:pt x="1196" y="380"/>
                  <a:pt x="1196" y="380"/>
                  <a:pt x="1196" y="381"/>
                </a:cubicBezTo>
                <a:cubicBezTo>
                  <a:pt x="1197" y="382"/>
                  <a:pt x="1197" y="381"/>
                  <a:pt x="1198" y="382"/>
                </a:cubicBezTo>
                <a:cubicBezTo>
                  <a:pt x="1198" y="382"/>
                  <a:pt x="1198" y="383"/>
                  <a:pt x="1197" y="383"/>
                </a:cubicBezTo>
                <a:cubicBezTo>
                  <a:pt x="1196" y="383"/>
                  <a:pt x="1196" y="382"/>
                  <a:pt x="1195" y="382"/>
                </a:cubicBezTo>
                <a:cubicBezTo>
                  <a:pt x="1195" y="382"/>
                  <a:pt x="1194" y="382"/>
                  <a:pt x="1193" y="382"/>
                </a:cubicBezTo>
                <a:cubicBezTo>
                  <a:pt x="1192" y="382"/>
                  <a:pt x="1192" y="382"/>
                  <a:pt x="1191" y="381"/>
                </a:cubicBezTo>
                <a:cubicBezTo>
                  <a:pt x="1190" y="381"/>
                  <a:pt x="1190" y="381"/>
                  <a:pt x="1190" y="382"/>
                </a:cubicBezTo>
                <a:cubicBezTo>
                  <a:pt x="1190" y="383"/>
                  <a:pt x="1191" y="383"/>
                  <a:pt x="1191" y="383"/>
                </a:cubicBezTo>
                <a:cubicBezTo>
                  <a:pt x="1193" y="384"/>
                  <a:pt x="1194" y="384"/>
                  <a:pt x="1194" y="385"/>
                </a:cubicBezTo>
                <a:cubicBezTo>
                  <a:pt x="1195" y="386"/>
                  <a:pt x="1194" y="386"/>
                  <a:pt x="1194" y="387"/>
                </a:cubicBezTo>
                <a:cubicBezTo>
                  <a:pt x="1193" y="388"/>
                  <a:pt x="1193" y="388"/>
                  <a:pt x="1193" y="389"/>
                </a:cubicBezTo>
                <a:cubicBezTo>
                  <a:pt x="1193" y="390"/>
                  <a:pt x="1193" y="390"/>
                  <a:pt x="1192" y="390"/>
                </a:cubicBezTo>
                <a:cubicBezTo>
                  <a:pt x="1191" y="390"/>
                  <a:pt x="1191" y="390"/>
                  <a:pt x="1190" y="389"/>
                </a:cubicBezTo>
                <a:cubicBezTo>
                  <a:pt x="1190" y="389"/>
                  <a:pt x="1186" y="389"/>
                  <a:pt x="1186" y="389"/>
                </a:cubicBezTo>
                <a:cubicBezTo>
                  <a:pt x="1186" y="390"/>
                  <a:pt x="1187" y="390"/>
                  <a:pt x="1188" y="390"/>
                </a:cubicBezTo>
                <a:cubicBezTo>
                  <a:pt x="1188" y="390"/>
                  <a:pt x="1189" y="391"/>
                  <a:pt x="1189" y="391"/>
                </a:cubicBezTo>
                <a:cubicBezTo>
                  <a:pt x="1191" y="392"/>
                  <a:pt x="1195" y="392"/>
                  <a:pt x="1197" y="393"/>
                </a:cubicBezTo>
                <a:cubicBezTo>
                  <a:pt x="1199" y="393"/>
                  <a:pt x="1200" y="393"/>
                  <a:pt x="1201" y="394"/>
                </a:cubicBezTo>
                <a:cubicBezTo>
                  <a:pt x="1202" y="394"/>
                  <a:pt x="1203" y="394"/>
                  <a:pt x="1204" y="394"/>
                </a:cubicBezTo>
                <a:cubicBezTo>
                  <a:pt x="1205" y="395"/>
                  <a:pt x="1206" y="395"/>
                  <a:pt x="1208" y="395"/>
                </a:cubicBezTo>
                <a:cubicBezTo>
                  <a:pt x="1209" y="395"/>
                  <a:pt x="1209" y="396"/>
                  <a:pt x="1210" y="396"/>
                </a:cubicBezTo>
                <a:cubicBezTo>
                  <a:pt x="1211" y="397"/>
                  <a:pt x="1212" y="398"/>
                  <a:pt x="1213" y="397"/>
                </a:cubicBezTo>
                <a:cubicBezTo>
                  <a:pt x="1213" y="396"/>
                  <a:pt x="1210" y="394"/>
                  <a:pt x="1210" y="393"/>
                </a:cubicBezTo>
                <a:cubicBezTo>
                  <a:pt x="1208" y="392"/>
                  <a:pt x="1212" y="393"/>
                  <a:pt x="1212" y="394"/>
                </a:cubicBezTo>
                <a:cubicBezTo>
                  <a:pt x="1213" y="394"/>
                  <a:pt x="1213" y="395"/>
                  <a:pt x="1214" y="395"/>
                </a:cubicBezTo>
                <a:cubicBezTo>
                  <a:pt x="1214" y="396"/>
                  <a:pt x="1215" y="396"/>
                  <a:pt x="1216" y="396"/>
                </a:cubicBezTo>
                <a:cubicBezTo>
                  <a:pt x="1217" y="396"/>
                  <a:pt x="1219" y="397"/>
                  <a:pt x="1219" y="398"/>
                </a:cubicBezTo>
                <a:cubicBezTo>
                  <a:pt x="1220" y="398"/>
                  <a:pt x="1219" y="399"/>
                  <a:pt x="1220" y="399"/>
                </a:cubicBezTo>
                <a:cubicBezTo>
                  <a:pt x="1221" y="400"/>
                  <a:pt x="1222" y="400"/>
                  <a:pt x="1222" y="399"/>
                </a:cubicBezTo>
                <a:cubicBezTo>
                  <a:pt x="1224" y="398"/>
                  <a:pt x="1223" y="397"/>
                  <a:pt x="1224" y="396"/>
                </a:cubicBezTo>
                <a:cubicBezTo>
                  <a:pt x="1225" y="394"/>
                  <a:pt x="1226" y="394"/>
                  <a:pt x="1228" y="395"/>
                </a:cubicBezTo>
                <a:cubicBezTo>
                  <a:pt x="1229" y="395"/>
                  <a:pt x="1231" y="395"/>
                  <a:pt x="1232" y="396"/>
                </a:cubicBezTo>
                <a:cubicBezTo>
                  <a:pt x="1233" y="396"/>
                  <a:pt x="1234" y="396"/>
                  <a:pt x="1233" y="397"/>
                </a:cubicBezTo>
                <a:cubicBezTo>
                  <a:pt x="1233" y="397"/>
                  <a:pt x="1232" y="397"/>
                  <a:pt x="1232" y="398"/>
                </a:cubicBezTo>
                <a:cubicBezTo>
                  <a:pt x="1232" y="398"/>
                  <a:pt x="1232" y="398"/>
                  <a:pt x="1233" y="398"/>
                </a:cubicBezTo>
                <a:cubicBezTo>
                  <a:pt x="1234" y="399"/>
                  <a:pt x="1235" y="398"/>
                  <a:pt x="1237" y="399"/>
                </a:cubicBezTo>
                <a:cubicBezTo>
                  <a:pt x="1237" y="399"/>
                  <a:pt x="1238" y="400"/>
                  <a:pt x="1238" y="400"/>
                </a:cubicBezTo>
                <a:cubicBezTo>
                  <a:pt x="1239" y="400"/>
                  <a:pt x="1239" y="399"/>
                  <a:pt x="1239" y="398"/>
                </a:cubicBezTo>
                <a:cubicBezTo>
                  <a:pt x="1238" y="398"/>
                  <a:pt x="1237" y="398"/>
                  <a:pt x="1237" y="398"/>
                </a:cubicBezTo>
                <a:cubicBezTo>
                  <a:pt x="1236" y="397"/>
                  <a:pt x="1236" y="397"/>
                  <a:pt x="1237" y="396"/>
                </a:cubicBezTo>
                <a:cubicBezTo>
                  <a:pt x="1239" y="396"/>
                  <a:pt x="1239" y="398"/>
                  <a:pt x="1240" y="398"/>
                </a:cubicBezTo>
                <a:cubicBezTo>
                  <a:pt x="1242" y="399"/>
                  <a:pt x="1242" y="399"/>
                  <a:pt x="1244" y="399"/>
                </a:cubicBezTo>
                <a:cubicBezTo>
                  <a:pt x="1245" y="398"/>
                  <a:pt x="1246" y="398"/>
                  <a:pt x="1246" y="399"/>
                </a:cubicBezTo>
                <a:cubicBezTo>
                  <a:pt x="1247" y="399"/>
                  <a:pt x="1247" y="400"/>
                  <a:pt x="1248" y="400"/>
                </a:cubicBezTo>
                <a:cubicBezTo>
                  <a:pt x="1250" y="400"/>
                  <a:pt x="1247" y="397"/>
                  <a:pt x="1247" y="397"/>
                </a:cubicBezTo>
                <a:cubicBezTo>
                  <a:pt x="1246" y="396"/>
                  <a:pt x="1246" y="396"/>
                  <a:pt x="1245" y="395"/>
                </a:cubicBezTo>
                <a:cubicBezTo>
                  <a:pt x="1245" y="395"/>
                  <a:pt x="1243" y="396"/>
                  <a:pt x="1243" y="395"/>
                </a:cubicBezTo>
                <a:cubicBezTo>
                  <a:pt x="1245" y="394"/>
                  <a:pt x="1247" y="396"/>
                  <a:pt x="1249" y="396"/>
                </a:cubicBezTo>
                <a:cubicBezTo>
                  <a:pt x="1250" y="397"/>
                  <a:pt x="1253" y="396"/>
                  <a:pt x="1254" y="398"/>
                </a:cubicBezTo>
                <a:cubicBezTo>
                  <a:pt x="1255" y="398"/>
                  <a:pt x="1255" y="398"/>
                  <a:pt x="1256" y="398"/>
                </a:cubicBezTo>
                <a:cubicBezTo>
                  <a:pt x="1256" y="399"/>
                  <a:pt x="1257" y="398"/>
                  <a:pt x="1258" y="399"/>
                </a:cubicBezTo>
                <a:cubicBezTo>
                  <a:pt x="1259" y="399"/>
                  <a:pt x="1260" y="400"/>
                  <a:pt x="1261" y="400"/>
                </a:cubicBezTo>
                <a:cubicBezTo>
                  <a:pt x="1261" y="400"/>
                  <a:pt x="1264" y="401"/>
                  <a:pt x="1263" y="399"/>
                </a:cubicBezTo>
                <a:cubicBezTo>
                  <a:pt x="1262" y="398"/>
                  <a:pt x="1261" y="398"/>
                  <a:pt x="1260" y="398"/>
                </a:cubicBezTo>
                <a:cubicBezTo>
                  <a:pt x="1259" y="398"/>
                  <a:pt x="1256" y="398"/>
                  <a:pt x="1256" y="397"/>
                </a:cubicBezTo>
                <a:cubicBezTo>
                  <a:pt x="1255" y="396"/>
                  <a:pt x="1256" y="396"/>
                  <a:pt x="1257" y="397"/>
                </a:cubicBezTo>
                <a:cubicBezTo>
                  <a:pt x="1257" y="397"/>
                  <a:pt x="1258" y="397"/>
                  <a:pt x="1259" y="397"/>
                </a:cubicBezTo>
                <a:cubicBezTo>
                  <a:pt x="1260" y="397"/>
                  <a:pt x="1261" y="397"/>
                  <a:pt x="1263" y="398"/>
                </a:cubicBezTo>
                <a:cubicBezTo>
                  <a:pt x="1263" y="398"/>
                  <a:pt x="1263" y="398"/>
                  <a:pt x="1264" y="398"/>
                </a:cubicBezTo>
                <a:cubicBezTo>
                  <a:pt x="1264" y="398"/>
                  <a:pt x="1264" y="398"/>
                  <a:pt x="1264" y="398"/>
                </a:cubicBezTo>
                <a:cubicBezTo>
                  <a:pt x="1267" y="399"/>
                  <a:pt x="1266" y="397"/>
                  <a:pt x="1267" y="395"/>
                </a:cubicBezTo>
                <a:cubicBezTo>
                  <a:pt x="1268" y="394"/>
                  <a:pt x="1269" y="394"/>
                  <a:pt x="1269" y="395"/>
                </a:cubicBezTo>
                <a:cubicBezTo>
                  <a:pt x="1270" y="395"/>
                  <a:pt x="1271" y="395"/>
                  <a:pt x="1271" y="394"/>
                </a:cubicBezTo>
                <a:cubicBezTo>
                  <a:pt x="1271" y="393"/>
                  <a:pt x="1269" y="393"/>
                  <a:pt x="1268" y="393"/>
                </a:cubicBezTo>
                <a:cubicBezTo>
                  <a:pt x="1266" y="392"/>
                  <a:pt x="1265" y="392"/>
                  <a:pt x="1264" y="391"/>
                </a:cubicBezTo>
                <a:cubicBezTo>
                  <a:pt x="1262" y="391"/>
                  <a:pt x="1260" y="390"/>
                  <a:pt x="1259" y="389"/>
                </a:cubicBezTo>
                <a:cubicBezTo>
                  <a:pt x="1257" y="388"/>
                  <a:pt x="1256" y="387"/>
                  <a:pt x="1254" y="386"/>
                </a:cubicBezTo>
                <a:cubicBezTo>
                  <a:pt x="1253" y="386"/>
                  <a:pt x="1251" y="384"/>
                  <a:pt x="1250" y="383"/>
                </a:cubicBezTo>
                <a:cubicBezTo>
                  <a:pt x="1249" y="382"/>
                  <a:pt x="1248" y="380"/>
                  <a:pt x="1246" y="379"/>
                </a:cubicBezTo>
                <a:cubicBezTo>
                  <a:pt x="1244" y="378"/>
                  <a:pt x="1242" y="377"/>
                  <a:pt x="1241" y="375"/>
                </a:cubicBezTo>
                <a:cubicBezTo>
                  <a:pt x="1241" y="374"/>
                  <a:pt x="1240" y="372"/>
                  <a:pt x="1239" y="371"/>
                </a:cubicBezTo>
                <a:cubicBezTo>
                  <a:pt x="1238" y="369"/>
                  <a:pt x="1236" y="369"/>
                  <a:pt x="1235" y="366"/>
                </a:cubicBezTo>
                <a:cubicBezTo>
                  <a:pt x="1234" y="365"/>
                  <a:pt x="1234" y="363"/>
                  <a:pt x="1232" y="362"/>
                </a:cubicBezTo>
                <a:cubicBezTo>
                  <a:pt x="1232" y="361"/>
                  <a:pt x="1231" y="360"/>
                  <a:pt x="1231" y="359"/>
                </a:cubicBezTo>
                <a:cubicBezTo>
                  <a:pt x="1230" y="359"/>
                  <a:pt x="1230" y="358"/>
                  <a:pt x="1230" y="357"/>
                </a:cubicBezTo>
                <a:cubicBezTo>
                  <a:pt x="1229" y="354"/>
                  <a:pt x="1228" y="353"/>
                  <a:pt x="1227" y="352"/>
                </a:cubicBezTo>
                <a:cubicBezTo>
                  <a:pt x="1226" y="351"/>
                  <a:pt x="1226" y="350"/>
                  <a:pt x="1226" y="350"/>
                </a:cubicBezTo>
                <a:cubicBezTo>
                  <a:pt x="1228" y="350"/>
                  <a:pt x="1227" y="348"/>
                  <a:pt x="1227" y="347"/>
                </a:cubicBezTo>
                <a:cubicBezTo>
                  <a:pt x="1227" y="346"/>
                  <a:pt x="1228" y="346"/>
                  <a:pt x="1228" y="345"/>
                </a:cubicBezTo>
                <a:cubicBezTo>
                  <a:pt x="1228" y="345"/>
                  <a:pt x="1228" y="344"/>
                  <a:pt x="1228" y="344"/>
                </a:cubicBezTo>
                <a:cubicBezTo>
                  <a:pt x="1228" y="343"/>
                  <a:pt x="1231" y="342"/>
                  <a:pt x="1230" y="341"/>
                </a:cubicBezTo>
                <a:cubicBezTo>
                  <a:pt x="1230" y="340"/>
                  <a:pt x="1229" y="340"/>
                  <a:pt x="1229" y="340"/>
                </a:cubicBezTo>
                <a:cubicBezTo>
                  <a:pt x="1229" y="340"/>
                  <a:pt x="1229" y="339"/>
                  <a:pt x="1229" y="339"/>
                </a:cubicBezTo>
                <a:cubicBezTo>
                  <a:pt x="1228" y="338"/>
                  <a:pt x="1228" y="338"/>
                  <a:pt x="1227" y="338"/>
                </a:cubicBezTo>
                <a:cubicBezTo>
                  <a:pt x="1226" y="336"/>
                  <a:pt x="1229" y="336"/>
                  <a:pt x="1228" y="334"/>
                </a:cubicBezTo>
                <a:cubicBezTo>
                  <a:pt x="1228" y="334"/>
                  <a:pt x="1228" y="334"/>
                  <a:pt x="1228" y="334"/>
                </a:cubicBezTo>
                <a:cubicBezTo>
                  <a:pt x="1227" y="333"/>
                  <a:pt x="1227" y="333"/>
                  <a:pt x="1227" y="333"/>
                </a:cubicBezTo>
                <a:cubicBezTo>
                  <a:pt x="1227" y="332"/>
                  <a:pt x="1226" y="332"/>
                  <a:pt x="1225" y="332"/>
                </a:cubicBezTo>
                <a:cubicBezTo>
                  <a:pt x="1225" y="331"/>
                  <a:pt x="1226" y="331"/>
                  <a:pt x="1227" y="331"/>
                </a:cubicBezTo>
                <a:cubicBezTo>
                  <a:pt x="1228" y="331"/>
                  <a:pt x="1228" y="331"/>
                  <a:pt x="1229" y="331"/>
                </a:cubicBezTo>
                <a:cubicBezTo>
                  <a:pt x="1229" y="331"/>
                  <a:pt x="1230" y="331"/>
                  <a:pt x="1230" y="330"/>
                </a:cubicBezTo>
                <a:cubicBezTo>
                  <a:pt x="1230" y="329"/>
                  <a:pt x="1229" y="329"/>
                  <a:pt x="1228" y="329"/>
                </a:cubicBezTo>
                <a:cubicBezTo>
                  <a:pt x="1228" y="328"/>
                  <a:pt x="1230" y="328"/>
                  <a:pt x="1230" y="328"/>
                </a:cubicBezTo>
                <a:cubicBezTo>
                  <a:pt x="1232" y="328"/>
                  <a:pt x="1233" y="327"/>
                  <a:pt x="1233" y="326"/>
                </a:cubicBezTo>
                <a:cubicBezTo>
                  <a:pt x="1233" y="325"/>
                  <a:pt x="1234" y="324"/>
                  <a:pt x="1235" y="324"/>
                </a:cubicBezTo>
                <a:cubicBezTo>
                  <a:pt x="1235" y="323"/>
                  <a:pt x="1236" y="324"/>
                  <a:pt x="1236" y="323"/>
                </a:cubicBezTo>
                <a:cubicBezTo>
                  <a:pt x="1237" y="323"/>
                  <a:pt x="1236" y="322"/>
                  <a:pt x="1236" y="321"/>
                </a:cubicBezTo>
                <a:cubicBezTo>
                  <a:pt x="1236" y="320"/>
                  <a:pt x="1236" y="320"/>
                  <a:pt x="1235" y="320"/>
                </a:cubicBezTo>
                <a:cubicBezTo>
                  <a:pt x="1234" y="320"/>
                  <a:pt x="1233" y="320"/>
                  <a:pt x="1233" y="319"/>
                </a:cubicBezTo>
                <a:cubicBezTo>
                  <a:pt x="1233" y="319"/>
                  <a:pt x="1235" y="318"/>
                  <a:pt x="1235" y="318"/>
                </a:cubicBezTo>
                <a:cubicBezTo>
                  <a:pt x="1235" y="318"/>
                  <a:pt x="1236" y="319"/>
                  <a:pt x="1237" y="319"/>
                </a:cubicBezTo>
                <a:cubicBezTo>
                  <a:pt x="1238" y="319"/>
                  <a:pt x="1240" y="320"/>
                  <a:pt x="1241" y="319"/>
                </a:cubicBezTo>
                <a:cubicBezTo>
                  <a:pt x="1242" y="319"/>
                  <a:pt x="1242" y="319"/>
                  <a:pt x="1243" y="318"/>
                </a:cubicBezTo>
                <a:cubicBezTo>
                  <a:pt x="1243" y="317"/>
                  <a:pt x="1243" y="316"/>
                  <a:pt x="1243" y="316"/>
                </a:cubicBezTo>
                <a:cubicBezTo>
                  <a:pt x="1243" y="315"/>
                  <a:pt x="1244" y="315"/>
                  <a:pt x="1244" y="314"/>
                </a:cubicBezTo>
                <a:cubicBezTo>
                  <a:pt x="1245" y="313"/>
                  <a:pt x="1244" y="313"/>
                  <a:pt x="1243" y="313"/>
                </a:cubicBezTo>
                <a:cubicBezTo>
                  <a:pt x="1242" y="313"/>
                  <a:pt x="1242" y="314"/>
                  <a:pt x="1241" y="313"/>
                </a:cubicBezTo>
                <a:cubicBezTo>
                  <a:pt x="1240" y="313"/>
                  <a:pt x="1239" y="313"/>
                  <a:pt x="1239" y="313"/>
                </a:cubicBezTo>
                <a:cubicBezTo>
                  <a:pt x="1237" y="313"/>
                  <a:pt x="1235" y="313"/>
                  <a:pt x="1234" y="313"/>
                </a:cubicBezTo>
                <a:cubicBezTo>
                  <a:pt x="1234" y="312"/>
                  <a:pt x="1235" y="312"/>
                  <a:pt x="1236" y="312"/>
                </a:cubicBezTo>
                <a:cubicBezTo>
                  <a:pt x="1237" y="311"/>
                  <a:pt x="1237" y="311"/>
                  <a:pt x="1238" y="311"/>
                </a:cubicBezTo>
                <a:cubicBezTo>
                  <a:pt x="1240" y="311"/>
                  <a:pt x="1241" y="311"/>
                  <a:pt x="1242" y="311"/>
                </a:cubicBezTo>
                <a:cubicBezTo>
                  <a:pt x="1243" y="311"/>
                  <a:pt x="1244" y="311"/>
                  <a:pt x="1245" y="310"/>
                </a:cubicBezTo>
                <a:cubicBezTo>
                  <a:pt x="1245" y="310"/>
                  <a:pt x="1247" y="310"/>
                  <a:pt x="1247" y="310"/>
                </a:cubicBezTo>
                <a:cubicBezTo>
                  <a:pt x="1248" y="308"/>
                  <a:pt x="1244" y="309"/>
                  <a:pt x="1243" y="308"/>
                </a:cubicBezTo>
                <a:cubicBezTo>
                  <a:pt x="1244" y="307"/>
                  <a:pt x="1244" y="307"/>
                  <a:pt x="1245" y="307"/>
                </a:cubicBezTo>
                <a:cubicBezTo>
                  <a:pt x="1246" y="307"/>
                  <a:pt x="1246" y="307"/>
                  <a:pt x="1247" y="307"/>
                </a:cubicBezTo>
                <a:cubicBezTo>
                  <a:pt x="1248" y="307"/>
                  <a:pt x="1248" y="306"/>
                  <a:pt x="1249" y="306"/>
                </a:cubicBezTo>
                <a:cubicBezTo>
                  <a:pt x="1250" y="307"/>
                  <a:pt x="1251" y="307"/>
                  <a:pt x="1251" y="306"/>
                </a:cubicBezTo>
                <a:cubicBezTo>
                  <a:pt x="1251" y="305"/>
                  <a:pt x="1248" y="305"/>
                  <a:pt x="1247" y="304"/>
                </a:cubicBezTo>
                <a:cubicBezTo>
                  <a:pt x="1246" y="304"/>
                  <a:pt x="1244" y="304"/>
                  <a:pt x="1243" y="303"/>
                </a:cubicBezTo>
                <a:cubicBezTo>
                  <a:pt x="1242" y="303"/>
                  <a:pt x="1240" y="302"/>
                  <a:pt x="1239" y="302"/>
                </a:cubicBezTo>
                <a:cubicBezTo>
                  <a:pt x="1238" y="302"/>
                  <a:pt x="1237" y="301"/>
                  <a:pt x="1235" y="301"/>
                </a:cubicBezTo>
                <a:cubicBezTo>
                  <a:pt x="1234" y="301"/>
                  <a:pt x="1234" y="301"/>
                  <a:pt x="1233" y="301"/>
                </a:cubicBezTo>
                <a:cubicBezTo>
                  <a:pt x="1232" y="300"/>
                  <a:pt x="1232" y="300"/>
                  <a:pt x="1232" y="299"/>
                </a:cubicBezTo>
                <a:cubicBezTo>
                  <a:pt x="1231" y="299"/>
                  <a:pt x="1230" y="299"/>
                  <a:pt x="1229" y="299"/>
                </a:cubicBezTo>
                <a:cubicBezTo>
                  <a:pt x="1229" y="298"/>
                  <a:pt x="1230" y="298"/>
                  <a:pt x="1231" y="298"/>
                </a:cubicBezTo>
                <a:cubicBezTo>
                  <a:pt x="1232" y="299"/>
                  <a:pt x="1233" y="298"/>
                  <a:pt x="1235" y="299"/>
                </a:cubicBezTo>
                <a:cubicBezTo>
                  <a:pt x="1235" y="299"/>
                  <a:pt x="1236" y="300"/>
                  <a:pt x="1236" y="300"/>
                </a:cubicBezTo>
                <a:cubicBezTo>
                  <a:pt x="1237" y="300"/>
                  <a:pt x="1237" y="298"/>
                  <a:pt x="1237" y="298"/>
                </a:cubicBezTo>
                <a:cubicBezTo>
                  <a:pt x="1237" y="297"/>
                  <a:pt x="1236" y="296"/>
                  <a:pt x="1237" y="296"/>
                </a:cubicBezTo>
                <a:cubicBezTo>
                  <a:pt x="1238" y="296"/>
                  <a:pt x="1239" y="296"/>
                  <a:pt x="1239" y="297"/>
                </a:cubicBezTo>
                <a:cubicBezTo>
                  <a:pt x="1239" y="298"/>
                  <a:pt x="1239" y="298"/>
                  <a:pt x="1240" y="299"/>
                </a:cubicBezTo>
                <a:cubicBezTo>
                  <a:pt x="1240" y="299"/>
                  <a:pt x="1241" y="300"/>
                  <a:pt x="1242" y="300"/>
                </a:cubicBezTo>
                <a:cubicBezTo>
                  <a:pt x="1243" y="300"/>
                  <a:pt x="1244" y="300"/>
                  <a:pt x="1246" y="300"/>
                </a:cubicBezTo>
                <a:cubicBezTo>
                  <a:pt x="1247" y="300"/>
                  <a:pt x="1248" y="300"/>
                  <a:pt x="1248" y="300"/>
                </a:cubicBezTo>
                <a:cubicBezTo>
                  <a:pt x="1249" y="300"/>
                  <a:pt x="1249" y="301"/>
                  <a:pt x="1250" y="301"/>
                </a:cubicBezTo>
                <a:cubicBezTo>
                  <a:pt x="1251" y="302"/>
                  <a:pt x="1253" y="302"/>
                  <a:pt x="1253" y="301"/>
                </a:cubicBezTo>
                <a:cubicBezTo>
                  <a:pt x="1254" y="300"/>
                  <a:pt x="1254" y="300"/>
                  <a:pt x="1254" y="299"/>
                </a:cubicBezTo>
                <a:cubicBezTo>
                  <a:pt x="1254" y="298"/>
                  <a:pt x="1255" y="298"/>
                  <a:pt x="1255" y="297"/>
                </a:cubicBezTo>
                <a:cubicBezTo>
                  <a:pt x="1255" y="297"/>
                  <a:pt x="1256" y="296"/>
                  <a:pt x="1256" y="295"/>
                </a:cubicBezTo>
                <a:cubicBezTo>
                  <a:pt x="1257" y="295"/>
                  <a:pt x="1257" y="295"/>
                  <a:pt x="1258" y="295"/>
                </a:cubicBezTo>
                <a:cubicBezTo>
                  <a:pt x="1259" y="295"/>
                  <a:pt x="1259" y="294"/>
                  <a:pt x="1260" y="293"/>
                </a:cubicBezTo>
                <a:cubicBezTo>
                  <a:pt x="1261" y="293"/>
                  <a:pt x="1263" y="293"/>
                  <a:pt x="1262" y="291"/>
                </a:cubicBezTo>
                <a:cubicBezTo>
                  <a:pt x="1262" y="291"/>
                  <a:pt x="1261" y="291"/>
                  <a:pt x="1261" y="290"/>
                </a:cubicBezTo>
                <a:cubicBezTo>
                  <a:pt x="1260" y="290"/>
                  <a:pt x="1260" y="289"/>
                  <a:pt x="1259" y="289"/>
                </a:cubicBezTo>
                <a:cubicBezTo>
                  <a:pt x="1258" y="289"/>
                  <a:pt x="1257" y="289"/>
                  <a:pt x="1257" y="288"/>
                </a:cubicBezTo>
                <a:cubicBezTo>
                  <a:pt x="1256" y="287"/>
                  <a:pt x="1255" y="287"/>
                  <a:pt x="1255" y="287"/>
                </a:cubicBezTo>
                <a:cubicBezTo>
                  <a:pt x="1255" y="286"/>
                  <a:pt x="1256" y="287"/>
                  <a:pt x="1256" y="287"/>
                </a:cubicBezTo>
                <a:cubicBezTo>
                  <a:pt x="1257" y="287"/>
                  <a:pt x="1258" y="287"/>
                  <a:pt x="1258" y="287"/>
                </a:cubicBezTo>
                <a:cubicBezTo>
                  <a:pt x="1260" y="288"/>
                  <a:pt x="1260" y="289"/>
                  <a:pt x="1262" y="290"/>
                </a:cubicBezTo>
                <a:cubicBezTo>
                  <a:pt x="1263" y="290"/>
                  <a:pt x="1265" y="290"/>
                  <a:pt x="1266" y="289"/>
                </a:cubicBezTo>
                <a:cubicBezTo>
                  <a:pt x="1266" y="288"/>
                  <a:pt x="1266" y="288"/>
                  <a:pt x="1267" y="287"/>
                </a:cubicBezTo>
                <a:cubicBezTo>
                  <a:pt x="1267" y="287"/>
                  <a:pt x="1268" y="286"/>
                  <a:pt x="1268" y="286"/>
                </a:cubicBezTo>
                <a:cubicBezTo>
                  <a:pt x="1269" y="284"/>
                  <a:pt x="1269" y="283"/>
                  <a:pt x="1268" y="282"/>
                </a:cubicBezTo>
                <a:cubicBezTo>
                  <a:pt x="1267" y="281"/>
                  <a:pt x="1266" y="280"/>
                  <a:pt x="1265" y="280"/>
                </a:cubicBezTo>
                <a:cubicBezTo>
                  <a:pt x="1263" y="279"/>
                  <a:pt x="1262" y="279"/>
                  <a:pt x="1260" y="279"/>
                </a:cubicBezTo>
                <a:cubicBezTo>
                  <a:pt x="1259" y="279"/>
                  <a:pt x="1257" y="279"/>
                  <a:pt x="1256" y="278"/>
                </a:cubicBezTo>
                <a:cubicBezTo>
                  <a:pt x="1257" y="277"/>
                  <a:pt x="1260" y="278"/>
                  <a:pt x="1261" y="278"/>
                </a:cubicBezTo>
                <a:cubicBezTo>
                  <a:pt x="1262" y="278"/>
                  <a:pt x="1263" y="278"/>
                  <a:pt x="1264" y="278"/>
                </a:cubicBezTo>
                <a:cubicBezTo>
                  <a:pt x="1265" y="279"/>
                  <a:pt x="1267" y="279"/>
                  <a:pt x="1268" y="280"/>
                </a:cubicBezTo>
                <a:cubicBezTo>
                  <a:pt x="1269" y="281"/>
                  <a:pt x="1270" y="282"/>
                  <a:pt x="1271" y="283"/>
                </a:cubicBezTo>
                <a:cubicBezTo>
                  <a:pt x="1271" y="283"/>
                  <a:pt x="1271" y="284"/>
                  <a:pt x="1272" y="284"/>
                </a:cubicBezTo>
                <a:cubicBezTo>
                  <a:pt x="1273" y="284"/>
                  <a:pt x="1273" y="283"/>
                  <a:pt x="1274" y="283"/>
                </a:cubicBezTo>
                <a:cubicBezTo>
                  <a:pt x="1274" y="282"/>
                  <a:pt x="1275" y="282"/>
                  <a:pt x="1275" y="281"/>
                </a:cubicBezTo>
                <a:cubicBezTo>
                  <a:pt x="1275" y="281"/>
                  <a:pt x="1275" y="280"/>
                  <a:pt x="1275" y="279"/>
                </a:cubicBezTo>
                <a:cubicBezTo>
                  <a:pt x="1275" y="278"/>
                  <a:pt x="1276" y="276"/>
                  <a:pt x="1275" y="275"/>
                </a:cubicBezTo>
                <a:cubicBezTo>
                  <a:pt x="1275" y="275"/>
                  <a:pt x="1274" y="275"/>
                  <a:pt x="1274" y="274"/>
                </a:cubicBezTo>
                <a:cubicBezTo>
                  <a:pt x="1273" y="274"/>
                  <a:pt x="1273" y="274"/>
                  <a:pt x="1272" y="273"/>
                </a:cubicBezTo>
                <a:cubicBezTo>
                  <a:pt x="1272" y="273"/>
                  <a:pt x="1271" y="272"/>
                  <a:pt x="1271" y="272"/>
                </a:cubicBezTo>
                <a:cubicBezTo>
                  <a:pt x="1270" y="271"/>
                  <a:pt x="1270" y="271"/>
                  <a:pt x="1269" y="271"/>
                </a:cubicBezTo>
                <a:cubicBezTo>
                  <a:pt x="1269" y="270"/>
                  <a:pt x="1265" y="271"/>
                  <a:pt x="1266" y="270"/>
                </a:cubicBezTo>
                <a:cubicBezTo>
                  <a:pt x="1266" y="269"/>
                  <a:pt x="1267" y="269"/>
                  <a:pt x="1267" y="268"/>
                </a:cubicBezTo>
                <a:cubicBezTo>
                  <a:pt x="1267" y="267"/>
                  <a:pt x="1267" y="266"/>
                  <a:pt x="1268" y="267"/>
                </a:cubicBezTo>
                <a:cubicBezTo>
                  <a:pt x="1269" y="267"/>
                  <a:pt x="1270" y="268"/>
                  <a:pt x="1271" y="269"/>
                </a:cubicBezTo>
                <a:cubicBezTo>
                  <a:pt x="1272" y="270"/>
                  <a:pt x="1273" y="271"/>
                  <a:pt x="1274" y="272"/>
                </a:cubicBezTo>
                <a:cubicBezTo>
                  <a:pt x="1275" y="272"/>
                  <a:pt x="1277" y="272"/>
                  <a:pt x="1278" y="273"/>
                </a:cubicBezTo>
                <a:cubicBezTo>
                  <a:pt x="1279" y="274"/>
                  <a:pt x="1280" y="274"/>
                  <a:pt x="1281" y="273"/>
                </a:cubicBezTo>
                <a:cubicBezTo>
                  <a:pt x="1281" y="272"/>
                  <a:pt x="1281" y="270"/>
                  <a:pt x="1281" y="269"/>
                </a:cubicBezTo>
                <a:cubicBezTo>
                  <a:pt x="1281" y="268"/>
                  <a:pt x="1282" y="268"/>
                  <a:pt x="1282" y="267"/>
                </a:cubicBezTo>
                <a:cubicBezTo>
                  <a:pt x="1283" y="266"/>
                  <a:pt x="1283" y="265"/>
                  <a:pt x="1285" y="265"/>
                </a:cubicBezTo>
                <a:cubicBezTo>
                  <a:pt x="1286" y="265"/>
                  <a:pt x="1286" y="265"/>
                  <a:pt x="1287" y="266"/>
                </a:cubicBezTo>
                <a:cubicBezTo>
                  <a:pt x="1287" y="267"/>
                  <a:pt x="1288" y="267"/>
                  <a:pt x="1289" y="266"/>
                </a:cubicBezTo>
                <a:cubicBezTo>
                  <a:pt x="1289" y="266"/>
                  <a:pt x="1290" y="266"/>
                  <a:pt x="1290" y="265"/>
                </a:cubicBezTo>
                <a:cubicBezTo>
                  <a:pt x="1291" y="265"/>
                  <a:pt x="1291" y="264"/>
                  <a:pt x="1291" y="263"/>
                </a:cubicBezTo>
                <a:cubicBezTo>
                  <a:pt x="1291" y="262"/>
                  <a:pt x="1292" y="261"/>
                  <a:pt x="1292" y="260"/>
                </a:cubicBezTo>
                <a:cubicBezTo>
                  <a:pt x="1291" y="259"/>
                  <a:pt x="1290" y="259"/>
                  <a:pt x="1290" y="259"/>
                </a:cubicBezTo>
                <a:cubicBezTo>
                  <a:pt x="1290" y="258"/>
                  <a:pt x="1291" y="257"/>
                  <a:pt x="1290" y="256"/>
                </a:cubicBezTo>
                <a:cubicBezTo>
                  <a:pt x="1290" y="255"/>
                  <a:pt x="1289" y="255"/>
                  <a:pt x="1288" y="255"/>
                </a:cubicBezTo>
                <a:cubicBezTo>
                  <a:pt x="1288" y="254"/>
                  <a:pt x="1288" y="254"/>
                  <a:pt x="1287" y="253"/>
                </a:cubicBezTo>
                <a:cubicBezTo>
                  <a:pt x="1286" y="253"/>
                  <a:pt x="1285" y="253"/>
                  <a:pt x="1285" y="253"/>
                </a:cubicBezTo>
                <a:cubicBezTo>
                  <a:pt x="1284" y="252"/>
                  <a:pt x="1283" y="252"/>
                  <a:pt x="1283" y="252"/>
                </a:cubicBezTo>
                <a:cubicBezTo>
                  <a:pt x="1282" y="251"/>
                  <a:pt x="1283" y="251"/>
                  <a:pt x="1284" y="251"/>
                </a:cubicBezTo>
                <a:cubicBezTo>
                  <a:pt x="1285" y="251"/>
                  <a:pt x="1286" y="252"/>
                  <a:pt x="1286" y="252"/>
                </a:cubicBezTo>
                <a:cubicBezTo>
                  <a:pt x="1287" y="252"/>
                  <a:pt x="1288" y="252"/>
                  <a:pt x="1288" y="252"/>
                </a:cubicBezTo>
                <a:cubicBezTo>
                  <a:pt x="1289" y="252"/>
                  <a:pt x="1289" y="253"/>
                  <a:pt x="1290" y="253"/>
                </a:cubicBezTo>
                <a:cubicBezTo>
                  <a:pt x="1291" y="254"/>
                  <a:pt x="1292" y="254"/>
                  <a:pt x="1294" y="254"/>
                </a:cubicBezTo>
                <a:cubicBezTo>
                  <a:pt x="1295" y="255"/>
                  <a:pt x="1295" y="255"/>
                  <a:pt x="1296" y="256"/>
                </a:cubicBezTo>
                <a:cubicBezTo>
                  <a:pt x="1297" y="256"/>
                  <a:pt x="1299" y="257"/>
                  <a:pt x="1299" y="256"/>
                </a:cubicBezTo>
                <a:cubicBezTo>
                  <a:pt x="1301" y="256"/>
                  <a:pt x="1300" y="253"/>
                  <a:pt x="1301" y="252"/>
                </a:cubicBezTo>
                <a:cubicBezTo>
                  <a:pt x="1301" y="251"/>
                  <a:pt x="1302" y="250"/>
                  <a:pt x="1302" y="250"/>
                </a:cubicBezTo>
                <a:cubicBezTo>
                  <a:pt x="1302" y="249"/>
                  <a:pt x="1302" y="249"/>
                  <a:pt x="1302" y="249"/>
                </a:cubicBezTo>
                <a:cubicBezTo>
                  <a:pt x="1302" y="248"/>
                  <a:pt x="1301" y="248"/>
                  <a:pt x="1301" y="248"/>
                </a:cubicBezTo>
                <a:cubicBezTo>
                  <a:pt x="1301" y="247"/>
                  <a:pt x="1302" y="247"/>
                  <a:pt x="1302" y="246"/>
                </a:cubicBezTo>
                <a:cubicBezTo>
                  <a:pt x="1302" y="246"/>
                  <a:pt x="1301" y="245"/>
                  <a:pt x="1302" y="245"/>
                </a:cubicBezTo>
                <a:cubicBezTo>
                  <a:pt x="1303" y="245"/>
                  <a:pt x="1303" y="246"/>
                  <a:pt x="1304" y="246"/>
                </a:cubicBezTo>
                <a:cubicBezTo>
                  <a:pt x="1304" y="247"/>
                  <a:pt x="1305" y="247"/>
                  <a:pt x="1305" y="247"/>
                </a:cubicBezTo>
                <a:cubicBezTo>
                  <a:pt x="1306" y="248"/>
                  <a:pt x="1306" y="248"/>
                  <a:pt x="1307" y="248"/>
                </a:cubicBezTo>
                <a:cubicBezTo>
                  <a:pt x="1308" y="248"/>
                  <a:pt x="1308" y="248"/>
                  <a:pt x="1309" y="249"/>
                </a:cubicBezTo>
                <a:cubicBezTo>
                  <a:pt x="1309" y="249"/>
                  <a:pt x="1310" y="250"/>
                  <a:pt x="1310" y="250"/>
                </a:cubicBezTo>
                <a:cubicBezTo>
                  <a:pt x="1312" y="251"/>
                  <a:pt x="1312" y="249"/>
                  <a:pt x="1313" y="248"/>
                </a:cubicBezTo>
                <a:cubicBezTo>
                  <a:pt x="1313" y="248"/>
                  <a:pt x="1314" y="247"/>
                  <a:pt x="1314" y="246"/>
                </a:cubicBezTo>
                <a:cubicBezTo>
                  <a:pt x="1314" y="246"/>
                  <a:pt x="1313" y="246"/>
                  <a:pt x="1312" y="245"/>
                </a:cubicBezTo>
                <a:cubicBezTo>
                  <a:pt x="1312" y="245"/>
                  <a:pt x="1312" y="244"/>
                  <a:pt x="1311" y="244"/>
                </a:cubicBezTo>
                <a:cubicBezTo>
                  <a:pt x="1311" y="244"/>
                  <a:pt x="1309" y="244"/>
                  <a:pt x="1309" y="243"/>
                </a:cubicBezTo>
                <a:cubicBezTo>
                  <a:pt x="1311" y="243"/>
                  <a:pt x="1311" y="244"/>
                  <a:pt x="1313" y="244"/>
                </a:cubicBezTo>
                <a:cubicBezTo>
                  <a:pt x="1314" y="244"/>
                  <a:pt x="1315" y="244"/>
                  <a:pt x="1316" y="244"/>
                </a:cubicBezTo>
                <a:cubicBezTo>
                  <a:pt x="1317" y="245"/>
                  <a:pt x="1318" y="245"/>
                  <a:pt x="1319" y="245"/>
                </a:cubicBezTo>
                <a:cubicBezTo>
                  <a:pt x="1320" y="245"/>
                  <a:pt x="1320" y="245"/>
                  <a:pt x="1321" y="245"/>
                </a:cubicBezTo>
                <a:cubicBezTo>
                  <a:pt x="1322" y="244"/>
                  <a:pt x="1322" y="242"/>
                  <a:pt x="1322" y="241"/>
                </a:cubicBezTo>
                <a:cubicBezTo>
                  <a:pt x="1322" y="239"/>
                  <a:pt x="1324" y="239"/>
                  <a:pt x="1325" y="238"/>
                </a:cubicBezTo>
                <a:cubicBezTo>
                  <a:pt x="1326" y="238"/>
                  <a:pt x="1326" y="237"/>
                  <a:pt x="1327" y="237"/>
                </a:cubicBezTo>
                <a:cubicBezTo>
                  <a:pt x="1327" y="237"/>
                  <a:pt x="1328" y="237"/>
                  <a:pt x="1329" y="236"/>
                </a:cubicBezTo>
                <a:cubicBezTo>
                  <a:pt x="1329" y="235"/>
                  <a:pt x="1328" y="235"/>
                  <a:pt x="1327" y="236"/>
                </a:cubicBezTo>
                <a:cubicBezTo>
                  <a:pt x="1326" y="236"/>
                  <a:pt x="1324" y="236"/>
                  <a:pt x="1324" y="235"/>
                </a:cubicBezTo>
                <a:cubicBezTo>
                  <a:pt x="1323" y="235"/>
                  <a:pt x="1323" y="235"/>
                  <a:pt x="1323" y="234"/>
                </a:cubicBezTo>
                <a:cubicBezTo>
                  <a:pt x="1323" y="234"/>
                  <a:pt x="1322" y="234"/>
                  <a:pt x="1321" y="234"/>
                </a:cubicBezTo>
                <a:cubicBezTo>
                  <a:pt x="1321" y="234"/>
                  <a:pt x="1319" y="234"/>
                  <a:pt x="1319" y="234"/>
                </a:cubicBezTo>
                <a:cubicBezTo>
                  <a:pt x="1321" y="233"/>
                  <a:pt x="1323" y="233"/>
                  <a:pt x="1326" y="233"/>
                </a:cubicBezTo>
                <a:cubicBezTo>
                  <a:pt x="1327" y="233"/>
                  <a:pt x="1329" y="234"/>
                  <a:pt x="1330" y="233"/>
                </a:cubicBezTo>
                <a:cubicBezTo>
                  <a:pt x="1331" y="233"/>
                  <a:pt x="1331" y="232"/>
                  <a:pt x="1331" y="232"/>
                </a:cubicBezTo>
                <a:cubicBezTo>
                  <a:pt x="1332" y="231"/>
                  <a:pt x="1332" y="230"/>
                  <a:pt x="1333" y="230"/>
                </a:cubicBezTo>
                <a:cubicBezTo>
                  <a:pt x="1334" y="229"/>
                  <a:pt x="1334" y="229"/>
                  <a:pt x="1335" y="228"/>
                </a:cubicBezTo>
                <a:cubicBezTo>
                  <a:pt x="1336" y="228"/>
                  <a:pt x="1336" y="227"/>
                  <a:pt x="1337" y="227"/>
                </a:cubicBezTo>
                <a:cubicBezTo>
                  <a:pt x="1338" y="226"/>
                  <a:pt x="1340" y="226"/>
                  <a:pt x="1341" y="225"/>
                </a:cubicBezTo>
                <a:cubicBezTo>
                  <a:pt x="1342" y="225"/>
                  <a:pt x="1342" y="223"/>
                  <a:pt x="1343" y="223"/>
                </a:cubicBezTo>
                <a:cubicBezTo>
                  <a:pt x="1344" y="222"/>
                  <a:pt x="1344" y="223"/>
                  <a:pt x="1344" y="224"/>
                </a:cubicBezTo>
                <a:cubicBezTo>
                  <a:pt x="1345" y="224"/>
                  <a:pt x="1345" y="224"/>
                  <a:pt x="1346" y="225"/>
                </a:cubicBezTo>
                <a:cubicBezTo>
                  <a:pt x="1346" y="225"/>
                  <a:pt x="1346" y="225"/>
                  <a:pt x="1346" y="226"/>
                </a:cubicBezTo>
                <a:cubicBezTo>
                  <a:pt x="1348" y="226"/>
                  <a:pt x="1348" y="224"/>
                  <a:pt x="1348" y="223"/>
                </a:cubicBezTo>
                <a:cubicBezTo>
                  <a:pt x="1349" y="222"/>
                  <a:pt x="1349" y="221"/>
                  <a:pt x="1350" y="220"/>
                </a:cubicBezTo>
                <a:cubicBezTo>
                  <a:pt x="1351" y="219"/>
                  <a:pt x="1352" y="219"/>
                  <a:pt x="1353" y="218"/>
                </a:cubicBezTo>
                <a:cubicBezTo>
                  <a:pt x="1354" y="217"/>
                  <a:pt x="1356" y="217"/>
                  <a:pt x="1357" y="216"/>
                </a:cubicBezTo>
                <a:cubicBezTo>
                  <a:pt x="1358" y="216"/>
                  <a:pt x="1360" y="215"/>
                  <a:pt x="1361" y="215"/>
                </a:cubicBezTo>
                <a:cubicBezTo>
                  <a:pt x="1363" y="214"/>
                  <a:pt x="1365" y="214"/>
                  <a:pt x="1367" y="214"/>
                </a:cubicBezTo>
                <a:cubicBezTo>
                  <a:pt x="1370" y="214"/>
                  <a:pt x="1372" y="213"/>
                  <a:pt x="1374" y="212"/>
                </a:cubicBezTo>
                <a:cubicBezTo>
                  <a:pt x="1376" y="212"/>
                  <a:pt x="1378" y="211"/>
                  <a:pt x="1380" y="210"/>
                </a:cubicBezTo>
                <a:cubicBezTo>
                  <a:pt x="1382" y="210"/>
                  <a:pt x="1383" y="210"/>
                  <a:pt x="1384" y="210"/>
                </a:cubicBezTo>
                <a:cubicBezTo>
                  <a:pt x="1385" y="210"/>
                  <a:pt x="1386" y="210"/>
                  <a:pt x="1388" y="209"/>
                </a:cubicBezTo>
                <a:cubicBezTo>
                  <a:pt x="1390" y="209"/>
                  <a:pt x="1392" y="209"/>
                  <a:pt x="1395" y="208"/>
                </a:cubicBezTo>
                <a:cubicBezTo>
                  <a:pt x="1396" y="207"/>
                  <a:pt x="1397" y="207"/>
                  <a:pt x="1399" y="206"/>
                </a:cubicBezTo>
                <a:cubicBezTo>
                  <a:pt x="1400" y="206"/>
                  <a:pt x="1401" y="205"/>
                  <a:pt x="1403" y="205"/>
                </a:cubicBezTo>
                <a:cubicBezTo>
                  <a:pt x="1405" y="204"/>
                  <a:pt x="1407" y="204"/>
                  <a:pt x="1408" y="203"/>
                </a:cubicBezTo>
                <a:cubicBezTo>
                  <a:pt x="1414" y="201"/>
                  <a:pt x="1420" y="202"/>
                  <a:pt x="1425" y="200"/>
                </a:cubicBezTo>
                <a:cubicBezTo>
                  <a:pt x="1427" y="199"/>
                  <a:pt x="1428" y="198"/>
                  <a:pt x="1430" y="197"/>
                </a:cubicBezTo>
                <a:cubicBezTo>
                  <a:pt x="1432" y="197"/>
                  <a:pt x="1433" y="196"/>
                  <a:pt x="1435" y="196"/>
                </a:cubicBezTo>
                <a:cubicBezTo>
                  <a:pt x="1437" y="196"/>
                  <a:pt x="1439" y="196"/>
                  <a:pt x="1440" y="195"/>
                </a:cubicBezTo>
                <a:cubicBezTo>
                  <a:pt x="1443" y="195"/>
                  <a:pt x="1445" y="193"/>
                  <a:pt x="1447" y="193"/>
                </a:cubicBezTo>
                <a:cubicBezTo>
                  <a:pt x="1449" y="192"/>
                  <a:pt x="1451" y="192"/>
                  <a:pt x="1453" y="192"/>
                </a:cubicBezTo>
                <a:cubicBezTo>
                  <a:pt x="1456" y="191"/>
                  <a:pt x="1457" y="189"/>
                  <a:pt x="1460" y="189"/>
                </a:cubicBezTo>
                <a:cubicBezTo>
                  <a:pt x="1462" y="188"/>
                  <a:pt x="1464" y="188"/>
                  <a:pt x="1466" y="187"/>
                </a:cubicBezTo>
                <a:cubicBezTo>
                  <a:pt x="1467" y="187"/>
                  <a:pt x="1468" y="186"/>
                  <a:pt x="1469" y="185"/>
                </a:cubicBezTo>
                <a:cubicBezTo>
                  <a:pt x="1470" y="185"/>
                  <a:pt x="1471" y="184"/>
                  <a:pt x="1473" y="184"/>
                </a:cubicBezTo>
                <a:cubicBezTo>
                  <a:pt x="1474" y="183"/>
                  <a:pt x="1475" y="183"/>
                  <a:pt x="1477" y="183"/>
                </a:cubicBezTo>
                <a:cubicBezTo>
                  <a:pt x="1478" y="184"/>
                  <a:pt x="1479" y="183"/>
                  <a:pt x="1479" y="183"/>
                </a:cubicBezTo>
                <a:cubicBezTo>
                  <a:pt x="1480" y="182"/>
                  <a:pt x="1480" y="182"/>
                  <a:pt x="1480" y="181"/>
                </a:cubicBezTo>
                <a:cubicBezTo>
                  <a:pt x="1481" y="180"/>
                  <a:pt x="1481" y="180"/>
                  <a:pt x="1482" y="179"/>
                </a:cubicBezTo>
                <a:cubicBezTo>
                  <a:pt x="1484" y="178"/>
                  <a:pt x="1485" y="177"/>
                  <a:pt x="1487" y="176"/>
                </a:cubicBezTo>
                <a:cubicBezTo>
                  <a:pt x="1488" y="175"/>
                  <a:pt x="1489" y="174"/>
                  <a:pt x="1490" y="174"/>
                </a:cubicBezTo>
                <a:cubicBezTo>
                  <a:pt x="1492" y="173"/>
                  <a:pt x="1492" y="171"/>
                  <a:pt x="1492" y="170"/>
                </a:cubicBezTo>
                <a:cubicBezTo>
                  <a:pt x="1492" y="169"/>
                  <a:pt x="1492" y="168"/>
                  <a:pt x="1493" y="168"/>
                </a:cubicBezTo>
                <a:cubicBezTo>
                  <a:pt x="1493" y="167"/>
                  <a:pt x="1494" y="167"/>
                  <a:pt x="1494" y="166"/>
                </a:cubicBezTo>
                <a:cubicBezTo>
                  <a:pt x="1496" y="165"/>
                  <a:pt x="1495" y="163"/>
                  <a:pt x="1493" y="163"/>
                </a:cubicBezTo>
                <a:cubicBezTo>
                  <a:pt x="1492" y="162"/>
                  <a:pt x="1491" y="162"/>
                  <a:pt x="1491" y="161"/>
                </a:cubicBezTo>
                <a:cubicBezTo>
                  <a:pt x="1490" y="160"/>
                  <a:pt x="1491" y="158"/>
                  <a:pt x="1490" y="158"/>
                </a:cubicBezTo>
                <a:cubicBezTo>
                  <a:pt x="1489" y="157"/>
                  <a:pt x="1488" y="157"/>
                  <a:pt x="1488" y="157"/>
                </a:cubicBezTo>
                <a:cubicBezTo>
                  <a:pt x="1487" y="157"/>
                  <a:pt x="1486" y="157"/>
                  <a:pt x="1486" y="156"/>
                </a:cubicBezTo>
                <a:cubicBezTo>
                  <a:pt x="1485" y="156"/>
                  <a:pt x="1485" y="155"/>
                  <a:pt x="1484" y="155"/>
                </a:cubicBezTo>
                <a:cubicBezTo>
                  <a:pt x="1483" y="155"/>
                  <a:pt x="1481" y="155"/>
                  <a:pt x="1480" y="155"/>
                </a:cubicBezTo>
                <a:cubicBezTo>
                  <a:pt x="1479" y="155"/>
                  <a:pt x="1478" y="155"/>
                  <a:pt x="1478" y="154"/>
                </a:cubicBezTo>
                <a:cubicBezTo>
                  <a:pt x="1477" y="154"/>
                  <a:pt x="1477" y="153"/>
                  <a:pt x="1476" y="153"/>
                </a:cubicBezTo>
                <a:cubicBezTo>
                  <a:pt x="1476" y="152"/>
                  <a:pt x="1475" y="152"/>
                  <a:pt x="1474" y="152"/>
                </a:cubicBezTo>
                <a:cubicBezTo>
                  <a:pt x="1472" y="152"/>
                  <a:pt x="1470" y="152"/>
                  <a:pt x="1469" y="152"/>
                </a:cubicBezTo>
                <a:cubicBezTo>
                  <a:pt x="1467" y="152"/>
                  <a:pt x="1465" y="153"/>
                  <a:pt x="1464" y="153"/>
                </a:cubicBezTo>
                <a:cubicBezTo>
                  <a:pt x="1463" y="154"/>
                  <a:pt x="1461" y="154"/>
                  <a:pt x="1460" y="155"/>
                </a:cubicBezTo>
                <a:cubicBezTo>
                  <a:pt x="1459" y="155"/>
                  <a:pt x="1458" y="155"/>
                  <a:pt x="1457" y="155"/>
                </a:cubicBezTo>
                <a:cubicBezTo>
                  <a:pt x="1452" y="155"/>
                  <a:pt x="1449" y="158"/>
                  <a:pt x="1445" y="159"/>
                </a:cubicBezTo>
                <a:cubicBezTo>
                  <a:pt x="1444" y="159"/>
                  <a:pt x="1443" y="159"/>
                  <a:pt x="1442" y="160"/>
                </a:cubicBezTo>
                <a:cubicBezTo>
                  <a:pt x="1441" y="160"/>
                  <a:pt x="1440" y="160"/>
                  <a:pt x="1440" y="160"/>
                </a:cubicBezTo>
                <a:cubicBezTo>
                  <a:pt x="1438" y="161"/>
                  <a:pt x="1436" y="162"/>
                  <a:pt x="1435" y="163"/>
                </a:cubicBezTo>
                <a:cubicBezTo>
                  <a:pt x="1434" y="165"/>
                  <a:pt x="1433" y="165"/>
                  <a:pt x="1434" y="167"/>
                </a:cubicBezTo>
                <a:cubicBezTo>
                  <a:pt x="1434" y="168"/>
                  <a:pt x="1434" y="168"/>
                  <a:pt x="1434" y="169"/>
                </a:cubicBezTo>
                <a:cubicBezTo>
                  <a:pt x="1434" y="170"/>
                  <a:pt x="1435" y="170"/>
                  <a:pt x="1435" y="171"/>
                </a:cubicBezTo>
                <a:cubicBezTo>
                  <a:pt x="1436" y="173"/>
                  <a:pt x="1433" y="171"/>
                  <a:pt x="1432" y="171"/>
                </a:cubicBezTo>
                <a:cubicBezTo>
                  <a:pt x="1430" y="171"/>
                  <a:pt x="1429" y="170"/>
                  <a:pt x="1428" y="170"/>
                </a:cubicBezTo>
                <a:cubicBezTo>
                  <a:pt x="1426" y="170"/>
                  <a:pt x="1425" y="170"/>
                  <a:pt x="1424" y="171"/>
                </a:cubicBezTo>
                <a:cubicBezTo>
                  <a:pt x="1423" y="171"/>
                  <a:pt x="1423" y="172"/>
                  <a:pt x="1422" y="173"/>
                </a:cubicBezTo>
                <a:cubicBezTo>
                  <a:pt x="1421" y="173"/>
                  <a:pt x="1420" y="174"/>
                  <a:pt x="1419" y="174"/>
                </a:cubicBezTo>
                <a:cubicBezTo>
                  <a:pt x="1418" y="174"/>
                  <a:pt x="1416" y="174"/>
                  <a:pt x="1415" y="174"/>
                </a:cubicBezTo>
                <a:cubicBezTo>
                  <a:pt x="1413" y="174"/>
                  <a:pt x="1412" y="175"/>
                  <a:pt x="1411" y="176"/>
                </a:cubicBezTo>
                <a:cubicBezTo>
                  <a:pt x="1409" y="177"/>
                  <a:pt x="1407" y="177"/>
                  <a:pt x="1406" y="177"/>
                </a:cubicBezTo>
                <a:cubicBezTo>
                  <a:pt x="1404" y="178"/>
                  <a:pt x="1403" y="179"/>
                  <a:pt x="1402" y="180"/>
                </a:cubicBezTo>
                <a:cubicBezTo>
                  <a:pt x="1401" y="180"/>
                  <a:pt x="1400" y="181"/>
                  <a:pt x="1399" y="182"/>
                </a:cubicBezTo>
                <a:cubicBezTo>
                  <a:pt x="1397" y="182"/>
                  <a:pt x="1397" y="181"/>
                  <a:pt x="1396" y="180"/>
                </a:cubicBezTo>
                <a:cubicBezTo>
                  <a:pt x="1395" y="180"/>
                  <a:pt x="1394" y="180"/>
                  <a:pt x="1393" y="180"/>
                </a:cubicBezTo>
                <a:cubicBezTo>
                  <a:pt x="1392" y="180"/>
                  <a:pt x="1390" y="180"/>
                  <a:pt x="1388" y="181"/>
                </a:cubicBezTo>
                <a:cubicBezTo>
                  <a:pt x="1387" y="181"/>
                  <a:pt x="1385" y="182"/>
                  <a:pt x="1383" y="182"/>
                </a:cubicBezTo>
                <a:cubicBezTo>
                  <a:pt x="1382" y="183"/>
                  <a:pt x="1380" y="184"/>
                  <a:pt x="1379" y="185"/>
                </a:cubicBezTo>
                <a:cubicBezTo>
                  <a:pt x="1378" y="185"/>
                  <a:pt x="1375" y="186"/>
                  <a:pt x="1375" y="185"/>
                </a:cubicBezTo>
                <a:cubicBezTo>
                  <a:pt x="1374" y="185"/>
                  <a:pt x="1375" y="184"/>
                  <a:pt x="1375" y="184"/>
                </a:cubicBezTo>
                <a:cubicBezTo>
                  <a:pt x="1374" y="183"/>
                  <a:pt x="1373" y="183"/>
                  <a:pt x="1373" y="183"/>
                </a:cubicBezTo>
                <a:cubicBezTo>
                  <a:pt x="1372" y="183"/>
                  <a:pt x="1372" y="184"/>
                  <a:pt x="1371" y="184"/>
                </a:cubicBezTo>
                <a:cubicBezTo>
                  <a:pt x="1370" y="184"/>
                  <a:pt x="1369" y="184"/>
                  <a:pt x="1369" y="185"/>
                </a:cubicBezTo>
                <a:cubicBezTo>
                  <a:pt x="1368" y="185"/>
                  <a:pt x="1366" y="187"/>
                  <a:pt x="1365" y="186"/>
                </a:cubicBezTo>
                <a:cubicBezTo>
                  <a:pt x="1364" y="185"/>
                  <a:pt x="1367" y="184"/>
                  <a:pt x="1365" y="183"/>
                </a:cubicBezTo>
                <a:cubicBezTo>
                  <a:pt x="1363" y="183"/>
                  <a:pt x="1359" y="185"/>
                  <a:pt x="1358" y="183"/>
                </a:cubicBezTo>
                <a:cubicBezTo>
                  <a:pt x="1357" y="183"/>
                  <a:pt x="1358" y="183"/>
                  <a:pt x="1357" y="182"/>
                </a:cubicBezTo>
                <a:cubicBezTo>
                  <a:pt x="1357" y="182"/>
                  <a:pt x="1356" y="182"/>
                  <a:pt x="1356" y="182"/>
                </a:cubicBezTo>
                <a:cubicBezTo>
                  <a:pt x="1355" y="182"/>
                  <a:pt x="1352" y="184"/>
                  <a:pt x="1352" y="182"/>
                </a:cubicBezTo>
                <a:cubicBezTo>
                  <a:pt x="1350" y="181"/>
                  <a:pt x="1349" y="181"/>
                  <a:pt x="1348" y="182"/>
                </a:cubicBezTo>
                <a:cubicBezTo>
                  <a:pt x="1347" y="183"/>
                  <a:pt x="1345" y="183"/>
                  <a:pt x="1344" y="183"/>
                </a:cubicBezTo>
                <a:cubicBezTo>
                  <a:pt x="1343" y="183"/>
                  <a:pt x="1342" y="183"/>
                  <a:pt x="1341" y="183"/>
                </a:cubicBezTo>
                <a:cubicBezTo>
                  <a:pt x="1340" y="183"/>
                  <a:pt x="1340" y="184"/>
                  <a:pt x="1339" y="184"/>
                </a:cubicBezTo>
                <a:cubicBezTo>
                  <a:pt x="1338" y="184"/>
                  <a:pt x="1338" y="183"/>
                  <a:pt x="1337" y="184"/>
                </a:cubicBezTo>
                <a:cubicBezTo>
                  <a:pt x="1336" y="185"/>
                  <a:pt x="1337" y="185"/>
                  <a:pt x="1338" y="186"/>
                </a:cubicBezTo>
                <a:cubicBezTo>
                  <a:pt x="1338" y="186"/>
                  <a:pt x="1338" y="187"/>
                  <a:pt x="1338" y="188"/>
                </a:cubicBezTo>
                <a:cubicBezTo>
                  <a:pt x="1339" y="188"/>
                  <a:pt x="1340" y="188"/>
                  <a:pt x="1340" y="189"/>
                </a:cubicBezTo>
                <a:cubicBezTo>
                  <a:pt x="1341" y="190"/>
                  <a:pt x="1336" y="191"/>
                  <a:pt x="1335" y="191"/>
                </a:cubicBezTo>
                <a:cubicBezTo>
                  <a:pt x="1334" y="192"/>
                  <a:pt x="1334" y="192"/>
                  <a:pt x="1333" y="192"/>
                </a:cubicBezTo>
                <a:cubicBezTo>
                  <a:pt x="1332" y="193"/>
                  <a:pt x="1330" y="195"/>
                  <a:pt x="1328" y="194"/>
                </a:cubicBezTo>
                <a:cubicBezTo>
                  <a:pt x="1327" y="194"/>
                  <a:pt x="1328" y="194"/>
                  <a:pt x="1328" y="193"/>
                </a:cubicBezTo>
                <a:cubicBezTo>
                  <a:pt x="1328" y="192"/>
                  <a:pt x="1327" y="192"/>
                  <a:pt x="1327" y="192"/>
                </a:cubicBezTo>
                <a:cubicBezTo>
                  <a:pt x="1328" y="190"/>
                  <a:pt x="1331" y="191"/>
                  <a:pt x="1330" y="189"/>
                </a:cubicBezTo>
                <a:cubicBezTo>
                  <a:pt x="1329" y="188"/>
                  <a:pt x="1326" y="188"/>
                  <a:pt x="1326" y="189"/>
                </a:cubicBezTo>
                <a:cubicBezTo>
                  <a:pt x="1325" y="189"/>
                  <a:pt x="1324" y="190"/>
                  <a:pt x="1324" y="190"/>
                </a:cubicBezTo>
                <a:cubicBezTo>
                  <a:pt x="1323" y="190"/>
                  <a:pt x="1322" y="190"/>
                  <a:pt x="1322" y="190"/>
                </a:cubicBezTo>
                <a:cubicBezTo>
                  <a:pt x="1320" y="191"/>
                  <a:pt x="1322" y="191"/>
                  <a:pt x="1322" y="191"/>
                </a:cubicBezTo>
                <a:cubicBezTo>
                  <a:pt x="1322" y="192"/>
                  <a:pt x="1322" y="192"/>
                  <a:pt x="1323" y="192"/>
                </a:cubicBezTo>
                <a:cubicBezTo>
                  <a:pt x="1323" y="193"/>
                  <a:pt x="1323" y="193"/>
                  <a:pt x="1324" y="193"/>
                </a:cubicBezTo>
                <a:cubicBezTo>
                  <a:pt x="1324" y="195"/>
                  <a:pt x="1321" y="194"/>
                  <a:pt x="1320" y="194"/>
                </a:cubicBezTo>
                <a:cubicBezTo>
                  <a:pt x="1318" y="194"/>
                  <a:pt x="1317" y="195"/>
                  <a:pt x="1315" y="196"/>
                </a:cubicBezTo>
                <a:cubicBezTo>
                  <a:pt x="1313" y="197"/>
                  <a:pt x="1309" y="196"/>
                  <a:pt x="1306" y="197"/>
                </a:cubicBezTo>
                <a:cubicBezTo>
                  <a:pt x="1304" y="197"/>
                  <a:pt x="1303" y="197"/>
                  <a:pt x="1302" y="198"/>
                </a:cubicBezTo>
                <a:cubicBezTo>
                  <a:pt x="1300" y="199"/>
                  <a:pt x="1299" y="200"/>
                  <a:pt x="1297" y="200"/>
                </a:cubicBezTo>
                <a:cubicBezTo>
                  <a:pt x="1296" y="200"/>
                  <a:pt x="1294" y="200"/>
                  <a:pt x="1293" y="201"/>
                </a:cubicBezTo>
                <a:cubicBezTo>
                  <a:pt x="1291" y="202"/>
                  <a:pt x="1290" y="203"/>
                  <a:pt x="1289" y="204"/>
                </a:cubicBezTo>
                <a:cubicBezTo>
                  <a:pt x="1287" y="205"/>
                  <a:pt x="1286" y="205"/>
                  <a:pt x="1284" y="206"/>
                </a:cubicBezTo>
                <a:cubicBezTo>
                  <a:pt x="1283" y="206"/>
                  <a:pt x="1282" y="207"/>
                  <a:pt x="1281" y="207"/>
                </a:cubicBezTo>
                <a:cubicBezTo>
                  <a:pt x="1280" y="206"/>
                  <a:pt x="1280" y="206"/>
                  <a:pt x="1279" y="206"/>
                </a:cubicBezTo>
                <a:cubicBezTo>
                  <a:pt x="1279" y="206"/>
                  <a:pt x="1278" y="206"/>
                  <a:pt x="1278" y="207"/>
                </a:cubicBezTo>
                <a:cubicBezTo>
                  <a:pt x="1278" y="207"/>
                  <a:pt x="1279" y="207"/>
                  <a:pt x="1279" y="207"/>
                </a:cubicBezTo>
                <a:cubicBezTo>
                  <a:pt x="1279" y="208"/>
                  <a:pt x="1279" y="208"/>
                  <a:pt x="1279" y="208"/>
                </a:cubicBezTo>
                <a:cubicBezTo>
                  <a:pt x="1280" y="209"/>
                  <a:pt x="1280" y="209"/>
                  <a:pt x="1281" y="209"/>
                </a:cubicBezTo>
                <a:cubicBezTo>
                  <a:pt x="1281" y="209"/>
                  <a:pt x="1282" y="209"/>
                  <a:pt x="1282" y="210"/>
                </a:cubicBezTo>
                <a:cubicBezTo>
                  <a:pt x="1281" y="211"/>
                  <a:pt x="1280" y="211"/>
                  <a:pt x="1280" y="211"/>
                </a:cubicBezTo>
                <a:cubicBezTo>
                  <a:pt x="1278" y="211"/>
                  <a:pt x="1276" y="211"/>
                  <a:pt x="1275" y="212"/>
                </a:cubicBezTo>
                <a:cubicBezTo>
                  <a:pt x="1274" y="212"/>
                  <a:pt x="1274" y="213"/>
                  <a:pt x="1273" y="213"/>
                </a:cubicBezTo>
                <a:cubicBezTo>
                  <a:pt x="1272" y="213"/>
                  <a:pt x="1271" y="212"/>
                  <a:pt x="1270" y="213"/>
                </a:cubicBezTo>
                <a:cubicBezTo>
                  <a:pt x="1270" y="213"/>
                  <a:pt x="1269" y="214"/>
                  <a:pt x="1270" y="215"/>
                </a:cubicBezTo>
                <a:cubicBezTo>
                  <a:pt x="1270" y="216"/>
                  <a:pt x="1271" y="216"/>
                  <a:pt x="1271" y="217"/>
                </a:cubicBezTo>
                <a:cubicBezTo>
                  <a:pt x="1271" y="218"/>
                  <a:pt x="1271" y="218"/>
                  <a:pt x="1272" y="219"/>
                </a:cubicBezTo>
                <a:cubicBezTo>
                  <a:pt x="1272" y="219"/>
                  <a:pt x="1273" y="220"/>
                  <a:pt x="1273" y="220"/>
                </a:cubicBezTo>
                <a:cubicBezTo>
                  <a:pt x="1272" y="222"/>
                  <a:pt x="1269" y="221"/>
                  <a:pt x="1268" y="221"/>
                </a:cubicBezTo>
                <a:cubicBezTo>
                  <a:pt x="1267" y="220"/>
                  <a:pt x="1266" y="219"/>
                  <a:pt x="1265" y="219"/>
                </a:cubicBezTo>
                <a:cubicBezTo>
                  <a:pt x="1263" y="219"/>
                  <a:pt x="1262" y="219"/>
                  <a:pt x="1260" y="219"/>
                </a:cubicBezTo>
                <a:cubicBezTo>
                  <a:pt x="1259" y="219"/>
                  <a:pt x="1258" y="219"/>
                  <a:pt x="1257" y="220"/>
                </a:cubicBezTo>
                <a:cubicBezTo>
                  <a:pt x="1256" y="220"/>
                  <a:pt x="1256" y="220"/>
                  <a:pt x="1255" y="220"/>
                </a:cubicBezTo>
                <a:cubicBezTo>
                  <a:pt x="1255" y="220"/>
                  <a:pt x="1254" y="220"/>
                  <a:pt x="1254" y="221"/>
                </a:cubicBezTo>
                <a:cubicBezTo>
                  <a:pt x="1253" y="223"/>
                  <a:pt x="1256" y="222"/>
                  <a:pt x="1257" y="222"/>
                </a:cubicBezTo>
                <a:cubicBezTo>
                  <a:pt x="1257" y="223"/>
                  <a:pt x="1256" y="226"/>
                  <a:pt x="1255" y="226"/>
                </a:cubicBezTo>
                <a:cubicBezTo>
                  <a:pt x="1254" y="227"/>
                  <a:pt x="1253" y="227"/>
                  <a:pt x="1252" y="229"/>
                </a:cubicBezTo>
                <a:cubicBezTo>
                  <a:pt x="1251" y="230"/>
                  <a:pt x="1250" y="232"/>
                  <a:pt x="1249" y="231"/>
                </a:cubicBezTo>
                <a:cubicBezTo>
                  <a:pt x="1248" y="231"/>
                  <a:pt x="1248" y="230"/>
                  <a:pt x="1248" y="229"/>
                </a:cubicBezTo>
                <a:cubicBezTo>
                  <a:pt x="1247" y="229"/>
                  <a:pt x="1247" y="229"/>
                  <a:pt x="1247" y="228"/>
                </a:cubicBezTo>
                <a:cubicBezTo>
                  <a:pt x="1247" y="227"/>
                  <a:pt x="1247" y="226"/>
                  <a:pt x="1246" y="226"/>
                </a:cubicBezTo>
                <a:cubicBezTo>
                  <a:pt x="1245" y="226"/>
                  <a:pt x="1245" y="227"/>
                  <a:pt x="1244" y="228"/>
                </a:cubicBezTo>
                <a:cubicBezTo>
                  <a:pt x="1244" y="228"/>
                  <a:pt x="1243" y="229"/>
                  <a:pt x="1242" y="228"/>
                </a:cubicBezTo>
                <a:cubicBezTo>
                  <a:pt x="1241" y="228"/>
                  <a:pt x="1242" y="227"/>
                  <a:pt x="1242" y="227"/>
                </a:cubicBezTo>
                <a:cubicBezTo>
                  <a:pt x="1242" y="226"/>
                  <a:pt x="1241" y="225"/>
                  <a:pt x="1240" y="225"/>
                </a:cubicBezTo>
                <a:cubicBezTo>
                  <a:pt x="1239" y="225"/>
                  <a:pt x="1239" y="226"/>
                  <a:pt x="1239" y="226"/>
                </a:cubicBezTo>
                <a:cubicBezTo>
                  <a:pt x="1238" y="226"/>
                  <a:pt x="1237" y="226"/>
                  <a:pt x="1236" y="226"/>
                </a:cubicBezTo>
                <a:cubicBezTo>
                  <a:pt x="1236" y="227"/>
                  <a:pt x="1236" y="227"/>
                  <a:pt x="1236" y="228"/>
                </a:cubicBezTo>
                <a:cubicBezTo>
                  <a:pt x="1235" y="229"/>
                  <a:pt x="1232" y="230"/>
                  <a:pt x="1234" y="231"/>
                </a:cubicBezTo>
                <a:cubicBezTo>
                  <a:pt x="1235" y="232"/>
                  <a:pt x="1236" y="230"/>
                  <a:pt x="1238" y="231"/>
                </a:cubicBezTo>
                <a:cubicBezTo>
                  <a:pt x="1239" y="231"/>
                  <a:pt x="1238" y="232"/>
                  <a:pt x="1237" y="233"/>
                </a:cubicBezTo>
                <a:cubicBezTo>
                  <a:pt x="1237" y="235"/>
                  <a:pt x="1239" y="235"/>
                  <a:pt x="1240" y="234"/>
                </a:cubicBezTo>
                <a:cubicBezTo>
                  <a:pt x="1241" y="234"/>
                  <a:pt x="1241" y="234"/>
                  <a:pt x="1241" y="234"/>
                </a:cubicBezTo>
                <a:cubicBezTo>
                  <a:pt x="1242" y="233"/>
                  <a:pt x="1242" y="234"/>
                  <a:pt x="1243" y="234"/>
                </a:cubicBezTo>
                <a:cubicBezTo>
                  <a:pt x="1244" y="234"/>
                  <a:pt x="1245" y="232"/>
                  <a:pt x="1247" y="233"/>
                </a:cubicBezTo>
                <a:cubicBezTo>
                  <a:pt x="1249" y="234"/>
                  <a:pt x="1245" y="234"/>
                  <a:pt x="1245" y="234"/>
                </a:cubicBezTo>
                <a:cubicBezTo>
                  <a:pt x="1244" y="235"/>
                  <a:pt x="1244" y="235"/>
                  <a:pt x="1245" y="235"/>
                </a:cubicBezTo>
                <a:cubicBezTo>
                  <a:pt x="1246" y="236"/>
                  <a:pt x="1246" y="235"/>
                  <a:pt x="1247" y="235"/>
                </a:cubicBezTo>
                <a:cubicBezTo>
                  <a:pt x="1248" y="236"/>
                  <a:pt x="1248" y="236"/>
                  <a:pt x="1249" y="236"/>
                </a:cubicBezTo>
                <a:cubicBezTo>
                  <a:pt x="1250" y="236"/>
                  <a:pt x="1250" y="235"/>
                  <a:pt x="1251" y="235"/>
                </a:cubicBezTo>
                <a:cubicBezTo>
                  <a:pt x="1252" y="236"/>
                  <a:pt x="1252" y="236"/>
                  <a:pt x="1252" y="236"/>
                </a:cubicBezTo>
                <a:cubicBezTo>
                  <a:pt x="1251" y="237"/>
                  <a:pt x="1251" y="237"/>
                  <a:pt x="1250" y="238"/>
                </a:cubicBezTo>
                <a:cubicBezTo>
                  <a:pt x="1249" y="238"/>
                  <a:pt x="1249" y="237"/>
                  <a:pt x="1248" y="237"/>
                </a:cubicBezTo>
                <a:cubicBezTo>
                  <a:pt x="1247" y="237"/>
                  <a:pt x="1246" y="237"/>
                  <a:pt x="1246" y="238"/>
                </a:cubicBezTo>
                <a:cubicBezTo>
                  <a:pt x="1244" y="238"/>
                  <a:pt x="1243" y="238"/>
                  <a:pt x="1241" y="239"/>
                </a:cubicBezTo>
                <a:cubicBezTo>
                  <a:pt x="1240" y="239"/>
                  <a:pt x="1239" y="240"/>
                  <a:pt x="1238" y="240"/>
                </a:cubicBezTo>
                <a:cubicBezTo>
                  <a:pt x="1237" y="240"/>
                  <a:pt x="1236" y="240"/>
                  <a:pt x="1235" y="240"/>
                </a:cubicBezTo>
                <a:cubicBezTo>
                  <a:pt x="1235" y="241"/>
                  <a:pt x="1234" y="241"/>
                  <a:pt x="1235" y="242"/>
                </a:cubicBezTo>
                <a:cubicBezTo>
                  <a:pt x="1236" y="242"/>
                  <a:pt x="1236" y="241"/>
                  <a:pt x="1237" y="242"/>
                </a:cubicBezTo>
                <a:cubicBezTo>
                  <a:pt x="1238" y="242"/>
                  <a:pt x="1238" y="243"/>
                  <a:pt x="1239" y="243"/>
                </a:cubicBezTo>
                <a:cubicBezTo>
                  <a:pt x="1240" y="243"/>
                  <a:pt x="1241" y="241"/>
                  <a:pt x="1242" y="241"/>
                </a:cubicBezTo>
                <a:cubicBezTo>
                  <a:pt x="1243" y="241"/>
                  <a:pt x="1244" y="241"/>
                  <a:pt x="1245" y="242"/>
                </a:cubicBezTo>
                <a:cubicBezTo>
                  <a:pt x="1246" y="242"/>
                  <a:pt x="1248" y="241"/>
                  <a:pt x="1249" y="242"/>
                </a:cubicBezTo>
                <a:cubicBezTo>
                  <a:pt x="1249" y="242"/>
                  <a:pt x="1249" y="243"/>
                  <a:pt x="1249" y="244"/>
                </a:cubicBezTo>
                <a:cubicBezTo>
                  <a:pt x="1250" y="245"/>
                  <a:pt x="1251" y="245"/>
                  <a:pt x="1252" y="245"/>
                </a:cubicBezTo>
                <a:cubicBezTo>
                  <a:pt x="1253" y="245"/>
                  <a:pt x="1253" y="245"/>
                  <a:pt x="1254" y="246"/>
                </a:cubicBezTo>
                <a:cubicBezTo>
                  <a:pt x="1254" y="246"/>
                  <a:pt x="1255" y="246"/>
                  <a:pt x="1256" y="246"/>
                </a:cubicBezTo>
                <a:cubicBezTo>
                  <a:pt x="1258" y="246"/>
                  <a:pt x="1255" y="247"/>
                  <a:pt x="1254" y="247"/>
                </a:cubicBezTo>
                <a:cubicBezTo>
                  <a:pt x="1253" y="246"/>
                  <a:pt x="1253" y="246"/>
                  <a:pt x="1252" y="246"/>
                </a:cubicBezTo>
                <a:cubicBezTo>
                  <a:pt x="1251" y="246"/>
                  <a:pt x="1251" y="246"/>
                  <a:pt x="1250" y="246"/>
                </a:cubicBezTo>
                <a:cubicBezTo>
                  <a:pt x="1249" y="246"/>
                  <a:pt x="1248" y="245"/>
                  <a:pt x="1247" y="245"/>
                </a:cubicBezTo>
                <a:cubicBezTo>
                  <a:pt x="1245" y="245"/>
                  <a:pt x="1244" y="245"/>
                  <a:pt x="1242" y="246"/>
                </a:cubicBezTo>
                <a:cubicBezTo>
                  <a:pt x="1241" y="246"/>
                  <a:pt x="1241" y="246"/>
                  <a:pt x="1240" y="246"/>
                </a:cubicBezTo>
                <a:cubicBezTo>
                  <a:pt x="1239" y="246"/>
                  <a:pt x="1239" y="247"/>
                  <a:pt x="1238" y="247"/>
                </a:cubicBezTo>
                <a:cubicBezTo>
                  <a:pt x="1237" y="248"/>
                  <a:pt x="1236" y="246"/>
                  <a:pt x="1235" y="246"/>
                </a:cubicBezTo>
                <a:cubicBezTo>
                  <a:pt x="1234" y="246"/>
                  <a:pt x="1233" y="246"/>
                  <a:pt x="1232" y="247"/>
                </a:cubicBezTo>
                <a:cubicBezTo>
                  <a:pt x="1232" y="247"/>
                  <a:pt x="1231" y="247"/>
                  <a:pt x="1230" y="247"/>
                </a:cubicBezTo>
                <a:cubicBezTo>
                  <a:pt x="1230" y="247"/>
                  <a:pt x="1230" y="248"/>
                  <a:pt x="1230" y="249"/>
                </a:cubicBezTo>
                <a:cubicBezTo>
                  <a:pt x="1230" y="250"/>
                  <a:pt x="1230" y="250"/>
                  <a:pt x="1231" y="250"/>
                </a:cubicBezTo>
                <a:cubicBezTo>
                  <a:pt x="1232" y="251"/>
                  <a:pt x="1233" y="250"/>
                  <a:pt x="1233" y="251"/>
                </a:cubicBezTo>
                <a:cubicBezTo>
                  <a:pt x="1234" y="252"/>
                  <a:pt x="1234" y="253"/>
                  <a:pt x="1235" y="252"/>
                </a:cubicBezTo>
                <a:cubicBezTo>
                  <a:pt x="1236" y="252"/>
                  <a:pt x="1236" y="252"/>
                  <a:pt x="1236" y="251"/>
                </a:cubicBezTo>
                <a:cubicBezTo>
                  <a:pt x="1237" y="251"/>
                  <a:pt x="1238" y="251"/>
                  <a:pt x="1239" y="252"/>
                </a:cubicBezTo>
                <a:cubicBezTo>
                  <a:pt x="1239" y="252"/>
                  <a:pt x="1240" y="253"/>
                  <a:pt x="1241" y="253"/>
                </a:cubicBezTo>
                <a:cubicBezTo>
                  <a:pt x="1241" y="253"/>
                  <a:pt x="1242" y="254"/>
                  <a:pt x="1242" y="254"/>
                </a:cubicBezTo>
                <a:cubicBezTo>
                  <a:pt x="1242" y="256"/>
                  <a:pt x="1239" y="254"/>
                  <a:pt x="1238" y="255"/>
                </a:cubicBezTo>
                <a:cubicBezTo>
                  <a:pt x="1237" y="255"/>
                  <a:pt x="1236" y="256"/>
                  <a:pt x="1235" y="256"/>
                </a:cubicBezTo>
                <a:cubicBezTo>
                  <a:pt x="1234" y="256"/>
                  <a:pt x="1232" y="255"/>
                  <a:pt x="1231" y="255"/>
                </a:cubicBezTo>
                <a:cubicBezTo>
                  <a:pt x="1229" y="255"/>
                  <a:pt x="1229" y="256"/>
                  <a:pt x="1227" y="257"/>
                </a:cubicBezTo>
                <a:cubicBezTo>
                  <a:pt x="1227" y="257"/>
                  <a:pt x="1225" y="257"/>
                  <a:pt x="1225" y="258"/>
                </a:cubicBezTo>
                <a:cubicBezTo>
                  <a:pt x="1224" y="259"/>
                  <a:pt x="1225" y="259"/>
                  <a:pt x="1226" y="259"/>
                </a:cubicBezTo>
                <a:cubicBezTo>
                  <a:pt x="1227" y="259"/>
                  <a:pt x="1227" y="259"/>
                  <a:pt x="1228" y="260"/>
                </a:cubicBezTo>
                <a:cubicBezTo>
                  <a:pt x="1229" y="260"/>
                  <a:pt x="1229" y="260"/>
                  <a:pt x="1230" y="260"/>
                </a:cubicBezTo>
                <a:cubicBezTo>
                  <a:pt x="1231" y="260"/>
                  <a:pt x="1232" y="260"/>
                  <a:pt x="1232" y="260"/>
                </a:cubicBezTo>
                <a:cubicBezTo>
                  <a:pt x="1233" y="261"/>
                  <a:pt x="1232" y="261"/>
                  <a:pt x="1232" y="262"/>
                </a:cubicBezTo>
                <a:cubicBezTo>
                  <a:pt x="1231" y="262"/>
                  <a:pt x="1231" y="262"/>
                  <a:pt x="1230" y="262"/>
                </a:cubicBezTo>
                <a:cubicBezTo>
                  <a:pt x="1229" y="262"/>
                  <a:pt x="1229" y="262"/>
                  <a:pt x="1228" y="262"/>
                </a:cubicBezTo>
                <a:cubicBezTo>
                  <a:pt x="1227" y="262"/>
                  <a:pt x="1226" y="262"/>
                  <a:pt x="1225" y="262"/>
                </a:cubicBezTo>
                <a:cubicBezTo>
                  <a:pt x="1224" y="262"/>
                  <a:pt x="1224" y="261"/>
                  <a:pt x="1223" y="261"/>
                </a:cubicBezTo>
                <a:cubicBezTo>
                  <a:pt x="1222" y="261"/>
                  <a:pt x="1222" y="262"/>
                  <a:pt x="1222" y="263"/>
                </a:cubicBezTo>
                <a:cubicBezTo>
                  <a:pt x="1223" y="263"/>
                  <a:pt x="1223" y="263"/>
                  <a:pt x="1224" y="263"/>
                </a:cubicBezTo>
                <a:cubicBezTo>
                  <a:pt x="1226" y="264"/>
                  <a:pt x="1227" y="264"/>
                  <a:pt x="1229" y="265"/>
                </a:cubicBezTo>
                <a:cubicBezTo>
                  <a:pt x="1231" y="265"/>
                  <a:pt x="1231" y="267"/>
                  <a:pt x="1233" y="267"/>
                </a:cubicBezTo>
                <a:cubicBezTo>
                  <a:pt x="1233" y="267"/>
                  <a:pt x="1235" y="267"/>
                  <a:pt x="1235" y="268"/>
                </a:cubicBezTo>
                <a:cubicBezTo>
                  <a:pt x="1235" y="269"/>
                  <a:pt x="1231" y="268"/>
                  <a:pt x="1230" y="268"/>
                </a:cubicBezTo>
                <a:cubicBezTo>
                  <a:pt x="1230" y="268"/>
                  <a:pt x="1229" y="267"/>
                  <a:pt x="1228" y="267"/>
                </a:cubicBezTo>
                <a:cubicBezTo>
                  <a:pt x="1228" y="267"/>
                  <a:pt x="1227" y="267"/>
                  <a:pt x="1226" y="267"/>
                </a:cubicBezTo>
                <a:cubicBezTo>
                  <a:pt x="1224" y="267"/>
                  <a:pt x="1223" y="266"/>
                  <a:pt x="1221" y="266"/>
                </a:cubicBezTo>
                <a:cubicBezTo>
                  <a:pt x="1220" y="266"/>
                  <a:pt x="1218" y="267"/>
                  <a:pt x="1217" y="268"/>
                </a:cubicBezTo>
                <a:cubicBezTo>
                  <a:pt x="1216" y="268"/>
                  <a:pt x="1216" y="269"/>
                  <a:pt x="1215" y="269"/>
                </a:cubicBezTo>
                <a:cubicBezTo>
                  <a:pt x="1214" y="270"/>
                  <a:pt x="1213" y="270"/>
                  <a:pt x="1213" y="270"/>
                </a:cubicBezTo>
                <a:cubicBezTo>
                  <a:pt x="1212" y="270"/>
                  <a:pt x="1211" y="271"/>
                  <a:pt x="1211" y="271"/>
                </a:cubicBezTo>
                <a:cubicBezTo>
                  <a:pt x="1211" y="272"/>
                  <a:pt x="1212" y="272"/>
                  <a:pt x="1213" y="272"/>
                </a:cubicBezTo>
                <a:cubicBezTo>
                  <a:pt x="1215" y="273"/>
                  <a:pt x="1213" y="275"/>
                  <a:pt x="1212" y="275"/>
                </a:cubicBezTo>
                <a:cubicBezTo>
                  <a:pt x="1210" y="275"/>
                  <a:pt x="1209" y="275"/>
                  <a:pt x="1208" y="275"/>
                </a:cubicBezTo>
                <a:cubicBezTo>
                  <a:pt x="1206" y="276"/>
                  <a:pt x="1204" y="276"/>
                  <a:pt x="1203" y="277"/>
                </a:cubicBezTo>
                <a:cubicBezTo>
                  <a:pt x="1200" y="279"/>
                  <a:pt x="1198" y="282"/>
                  <a:pt x="1194" y="280"/>
                </a:cubicBezTo>
                <a:cubicBezTo>
                  <a:pt x="1193" y="280"/>
                  <a:pt x="1193" y="281"/>
                  <a:pt x="1194" y="282"/>
                </a:cubicBezTo>
                <a:cubicBezTo>
                  <a:pt x="1195" y="283"/>
                  <a:pt x="1196" y="283"/>
                  <a:pt x="1198" y="283"/>
                </a:cubicBezTo>
                <a:cubicBezTo>
                  <a:pt x="1199" y="283"/>
                  <a:pt x="1200" y="284"/>
                  <a:pt x="1202" y="284"/>
                </a:cubicBezTo>
                <a:cubicBezTo>
                  <a:pt x="1203" y="284"/>
                  <a:pt x="1205" y="284"/>
                  <a:pt x="1207" y="284"/>
                </a:cubicBezTo>
                <a:cubicBezTo>
                  <a:pt x="1207" y="284"/>
                  <a:pt x="1208" y="285"/>
                  <a:pt x="1209" y="285"/>
                </a:cubicBezTo>
                <a:cubicBezTo>
                  <a:pt x="1209" y="285"/>
                  <a:pt x="1210" y="284"/>
                  <a:pt x="1211" y="284"/>
                </a:cubicBezTo>
                <a:cubicBezTo>
                  <a:pt x="1212" y="284"/>
                  <a:pt x="1213" y="284"/>
                  <a:pt x="1214" y="284"/>
                </a:cubicBezTo>
                <a:cubicBezTo>
                  <a:pt x="1215" y="284"/>
                  <a:pt x="1216" y="284"/>
                  <a:pt x="1217" y="284"/>
                </a:cubicBezTo>
                <a:cubicBezTo>
                  <a:pt x="1218" y="284"/>
                  <a:pt x="1219" y="284"/>
                  <a:pt x="1220" y="284"/>
                </a:cubicBezTo>
                <a:cubicBezTo>
                  <a:pt x="1221" y="284"/>
                  <a:pt x="1222" y="283"/>
                  <a:pt x="1223" y="284"/>
                </a:cubicBezTo>
                <a:cubicBezTo>
                  <a:pt x="1223" y="284"/>
                  <a:pt x="1223" y="284"/>
                  <a:pt x="1223" y="284"/>
                </a:cubicBezTo>
                <a:cubicBezTo>
                  <a:pt x="1222" y="284"/>
                  <a:pt x="1221" y="284"/>
                  <a:pt x="1221" y="285"/>
                </a:cubicBezTo>
                <a:cubicBezTo>
                  <a:pt x="1220" y="285"/>
                  <a:pt x="1220" y="285"/>
                  <a:pt x="1219" y="285"/>
                </a:cubicBezTo>
                <a:cubicBezTo>
                  <a:pt x="1218" y="285"/>
                  <a:pt x="1216" y="285"/>
                  <a:pt x="1215" y="286"/>
                </a:cubicBezTo>
                <a:cubicBezTo>
                  <a:pt x="1214" y="286"/>
                  <a:pt x="1214" y="287"/>
                  <a:pt x="1213" y="287"/>
                </a:cubicBezTo>
                <a:cubicBezTo>
                  <a:pt x="1212" y="287"/>
                  <a:pt x="1212" y="287"/>
                  <a:pt x="1211" y="287"/>
                </a:cubicBezTo>
                <a:cubicBezTo>
                  <a:pt x="1209" y="288"/>
                  <a:pt x="1208" y="289"/>
                  <a:pt x="1206" y="290"/>
                </a:cubicBezTo>
                <a:cubicBezTo>
                  <a:pt x="1205" y="290"/>
                  <a:pt x="1203" y="291"/>
                  <a:pt x="1203" y="293"/>
                </a:cubicBezTo>
                <a:cubicBezTo>
                  <a:pt x="1203" y="294"/>
                  <a:pt x="1203" y="295"/>
                  <a:pt x="1201" y="296"/>
                </a:cubicBezTo>
                <a:cubicBezTo>
                  <a:pt x="1200" y="296"/>
                  <a:pt x="1199" y="296"/>
                  <a:pt x="1200" y="297"/>
                </a:cubicBezTo>
                <a:cubicBezTo>
                  <a:pt x="1200" y="297"/>
                  <a:pt x="1201" y="297"/>
                  <a:pt x="1202" y="297"/>
                </a:cubicBezTo>
                <a:cubicBezTo>
                  <a:pt x="1203" y="296"/>
                  <a:pt x="1205" y="297"/>
                  <a:pt x="1206" y="297"/>
                </a:cubicBezTo>
                <a:cubicBezTo>
                  <a:pt x="1208" y="297"/>
                  <a:pt x="1209" y="297"/>
                  <a:pt x="1210" y="297"/>
                </a:cubicBezTo>
                <a:cubicBezTo>
                  <a:pt x="1212" y="296"/>
                  <a:pt x="1213" y="295"/>
                  <a:pt x="1214" y="295"/>
                </a:cubicBezTo>
                <a:cubicBezTo>
                  <a:pt x="1216" y="294"/>
                  <a:pt x="1217" y="294"/>
                  <a:pt x="1219" y="295"/>
                </a:cubicBezTo>
                <a:cubicBezTo>
                  <a:pt x="1219" y="295"/>
                  <a:pt x="1220" y="296"/>
                  <a:pt x="1220" y="296"/>
                </a:cubicBezTo>
                <a:cubicBezTo>
                  <a:pt x="1221" y="297"/>
                  <a:pt x="1222" y="297"/>
                  <a:pt x="1223" y="297"/>
                </a:cubicBezTo>
                <a:cubicBezTo>
                  <a:pt x="1223" y="298"/>
                  <a:pt x="1223" y="298"/>
                  <a:pt x="1222" y="298"/>
                </a:cubicBezTo>
                <a:cubicBezTo>
                  <a:pt x="1221" y="298"/>
                  <a:pt x="1221" y="298"/>
                  <a:pt x="1220" y="297"/>
                </a:cubicBezTo>
                <a:cubicBezTo>
                  <a:pt x="1219" y="297"/>
                  <a:pt x="1218" y="297"/>
                  <a:pt x="1216" y="297"/>
                </a:cubicBezTo>
                <a:cubicBezTo>
                  <a:pt x="1215" y="297"/>
                  <a:pt x="1213" y="297"/>
                  <a:pt x="1212" y="297"/>
                </a:cubicBezTo>
                <a:cubicBezTo>
                  <a:pt x="1210" y="297"/>
                  <a:pt x="1208" y="298"/>
                  <a:pt x="1207" y="298"/>
                </a:cubicBezTo>
                <a:cubicBezTo>
                  <a:pt x="1205" y="298"/>
                  <a:pt x="1204" y="299"/>
                  <a:pt x="1202" y="299"/>
                </a:cubicBezTo>
                <a:cubicBezTo>
                  <a:pt x="1201" y="300"/>
                  <a:pt x="1199" y="299"/>
                  <a:pt x="1197" y="299"/>
                </a:cubicBezTo>
                <a:cubicBezTo>
                  <a:pt x="1195" y="300"/>
                  <a:pt x="1193" y="301"/>
                  <a:pt x="1192" y="302"/>
                </a:cubicBezTo>
                <a:cubicBezTo>
                  <a:pt x="1188" y="303"/>
                  <a:pt x="1183" y="302"/>
                  <a:pt x="1182" y="306"/>
                </a:cubicBezTo>
                <a:cubicBezTo>
                  <a:pt x="1182" y="307"/>
                  <a:pt x="1182" y="307"/>
                  <a:pt x="1183" y="308"/>
                </a:cubicBezTo>
                <a:cubicBezTo>
                  <a:pt x="1183" y="308"/>
                  <a:pt x="1184" y="309"/>
                  <a:pt x="1183" y="310"/>
                </a:cubicBezTo>
                <a:cubicBezTo>
                  <a:pt x="1183" y="311"/>
                  <a:pt x="1182" y="310"/>
                  <a:pt x="1182" y="310"/>
                </a:cubicBezTo>
                <a:cubicBezTo>
                  <a:pt x="1181" y="311"/>
                  <a:pt x="1182" y="311"/>
                  <a:pt x="1182" y="312"/>
                </a:cubicBezTo>
                <a:cubicBezTo>
                  <a:pt x="1182" y="313"/>
                  <a:pt x="1182" y="313"/>
                  <a:pt x="1183" y="313"/>
                </a:cubicBezTo>
                <a:cubicBezTo>
                  <a:pt x="1184" y="313"/>
                  <a:pt x="1184" y="314"/>
                  <a:pt x="1185" y="314"/>
                </a:cubicBezTo>
                <a:cubicBezTo>
                  <a:pt x="1185" y="315"/>
                  <a:pt x="1184" y="315"/>
                  <a:pt x="1183" y="315"/>
                </a:cubicBezTo>
                <a:cubicBezTo>
                  <a:pt x="1183" y="314"/>
                  <a:pt x="1183" y="314"/>
                  <a:pt x="1182" y="314"/>
                </a:cubicBezTo>
                <a:cubicBezTo>
                  <a:pt x="1181" y="314"/>
                  <a:pt x="1179" y="314"/>
                  <a:pt x="1178" y="314"/>
                </a:cubicBezTo>
                <a:cubicBezTo>
                  <a:pt x="1176" y="315"/>
                  <a:pt x="1175" y="315"/>
                  <a:pt x="1173" y="316"/>
                </a:cubicBezTo>
                <a:cubicBezTo>
                  <a:pt x="1173" y="317"/>
                  <a:pt x="1172" y="317"/>
                  <a:pt x="1171" y="317"/>
                </a:cubicBezTo>
                <a:cubicBezTo>
                  <a:pt x="1171" y="318"/>
                  <a:pt x="1171" y="318"/>
                  <a:pt x="1170" y="319"/>
                </a:cubicBezTo>
                <a:cubicBezTo>
                  <a:pt x="1169" y="319"/>
                  <a:pt x="1169" y="319"/>
                  <a:pt x="1168" y="320"/>
                </a:cubicBezTo>
                <a:cubicBezTo>
                  <a:pt x="1167" y="321"/>
                  <a:pt x="1169" y="322"/>
                  <a:pt x="1170" y="322"/>
                </a:cubicBezTo>
                <a:cubicBezTo>
                  <a:pt x="1171" y="322"/>
                  <a:pt x="1171" y="322"/>
                  <a:pt x="1172" y="322"/>
                </a:cubicBezTo>
                <a:cubicBezTo>
                  <a:pt x="1173" y="322"/>
                  <a:pt x="1174" y="323"/>
                  <a:pt x="1175" y="323"/>
                </a:cubicBezTo>
                <a:cubicBezTo>
                  <a:pt x="1176" y="323"/>
                  <a:pt x="1177" y="322"/>
                  <a:pt x="1179" y="322"/>
                </a:cubicBezTo>
                <a:cubicBezTo>
                  <a:pt x="1180" y="322"/>
                  <a:pt x="1180" y="323"/>
                  <a:pt x="1179" y="323"/>
                </a:cubicBezTo>
                <a:cubicBezTo>
                  <a:pt x="1179" y="323"/>
                  <a:pt x="1178" y="323"/>
                  <a:pt x="1178" y="323"/>
                </a:cubicBezTo>
                <a:cubicBezTo>
                  <a:pt x="1177" y="323"/>
                  <a:pt x="1177" y="324"/>
                  <a:pt x="1176" y="324"/>
                </a:cubicBezTo>
                <a:cubicBezTo>
                  <a:pt x="1175" y="324"/>
                  <a:pt x="1175" y="324"/>
                  <a:pt x="1174" y="325"/>
                </a:cubicBezTo>
                <a:cubicBezTo>
                  <a:pt x="1174" y="325"/>
                  <a:pt x="1174" y="326"/>
                  <a:pt x="1174" y="327"/>
                </a:cubicBezTo>
                <a:cubicBezTo>
                  <a:pt x="1175" y="327"/>
                  <a:pt x="1176" y="326"/>
                  <a:pt x="1176" y="326"/>
                </a:cubicBezTo>
                <a:cubicBezTo>
                  <a:pt x="1177" y="326"/>
                  <a:pt x="1178" y="327"/>
                  <a:pt x="1178" y="326"/>
                </a:cubicBezTo>
                <a:cubicBezTo>
                  <a:pt x="1179" y="326"/>
                  <a:pt x="1179" y="325"/>
                  <a:pt x="1180" y="325"/>
                </a:cubicBezTo>
                <a:cubicBezTo>
                  <a:pt x="1181" y="326"/>
                  <a:pt x="1180" y="327"/>
                  <a:pt x="1179" y="328"/>
                </a:cubicBezTo>
                <a:cubicBezTo>
                  <a:pt x="1178" y="328"/>
                  <a:pt x="1177" y="328"/>
                  <a:pt x="1175" y="329"/>
                </a:cubicBezTo>
                <a:cubicBezTo>
                  <a:pt x="1175" y="329"/>
                  <a:pt x="1174" y="330"/>
                  <a:pt x="1174" y="330"/>
                </a:cubicBezTo>
                <a:cubicBezTo>
                  <a:pt x="1173" y="331"/>
                  <a:pt x="1172" y="331"/>
                  <a:pt x="1173" y="332"/>
                </a:cubicBezTo>
                <a:cubicBezTo>
                  <a:pt x="1173" y="332"/>
                  <a:pt x="1174" y="332"/>
                  <a:pt x="1174" y="333"/>
                </a:cubicBezTo>
                <a:cubicBezTo>
                  <a:pt x="1174" y="334"/>
                  <a:pt x="1174" y="334"/>
                  <a:pt x="1173" y="335"/>
                </a:cubicBezTo>
                <a:cubicBezTo>
                  <a:pt x="1173" y="335"/>
                  <a:pt x="1172" y="334"/>
                  <a:pt x="1172" y="335"/>
                </a:cubicBezTo>
                <a:cubicBezTo>
                  <a:pt x="1172" y="335"/>
                  <a:pt x="1172" y="335"/>
                  <a:pt x="1172" y="335"/>
                </a:cubicBezTo>
                <a:cubicBezTo>
                  <a:pt x="1173" y="336"/>
                  <a:pt x="1173" y="336"/>
                  <a:pt x="1172" y="337"/>
                </a:cubicBezTo>
                <a:cubicBezTo>
                  <a:pt x="1172" y="337"/>
                  <a:pt x="1172" y="338"/>
                  <a:pt x="1171" y="338"/>
                </a:cubicBezTo>
                <a:cubicBezTo>
                  <a:pt x="1171" y="338"/>
                  <a:pt x="1170" y="338"/>
                  <a:pt x="1170" y="338"/>
                </a:cubicBezTo>
                <a:cubicBezTo>
                  <a:pt x="1170" y="338"/>
                  <a:pt x="1170" y="338"/>
                  <a:pt x="1169" y="337"/>
                </a:cubicBezTo>
                <a:cubicBezTo>
                  <a:pt x="1169" y="337"/>
                  <a:pt x="1168" y="337"/>
                  <a:pt x="1169" y="338"/>
                </a:cubicBezTo>
                <a:cubicBezTo>
                  <a:pt x="1169" y="338"/>
                  <a:pt x="1169" y="339"/>
                  <a:pt x="1169" y="340"/>
                </a:cubicBezTo>
                <a:cubicBezTo>
                  <a:pt x="1169" y="341"/>
                  <a:pt x="1168" y="341"/>
                  <a:pt x="1168" y="342"/>
                </a:cubicBezTo>
                <a:cubicBezTo>
                  <a:pt x="1168" y="343"/>
                  <a:pt x="1170" y="345"/>
                  <a:pt x="1168" y="346"/>
                </a:cubicBezTo>
                <a:cubicBezTo>
                  <a:pt x="1167" y="346"/>
                  <a:pt x="1166" y="346"/>
                  <a:pt x="1165" y="346"/>
                </a:cubicBezTo>
                <a:cubicBezTo>
                  <a:pt x="1165" y="346"/>
                  <a:pt x="1165" y="345"/>
                  <a:pt x="1164" y="345"/>
                </a:cubicBezTo>
                <a:cubicBezTo>
                  <a:pt x="1163" y="344"/>
                  <a:pt x="1161" y="345"/>
                  <a:pt x="1159" y="344"/>
                </a:cubicBezTo>
                <a:cubicBezTo>
                  <a:pt x="1159" y="344"/>
                  <a:pt x="1159" y="343"/>
                  <a:pt x="1158" y="343"/>
                </a:cubicBezTo>
                <a:cubicBezTo>
                  <a:pt x="1157" y="343"/>
                  <a:pt x="1157" y="343"/>
                  <a:pt x="1156" y="343"/>
                </a:cubicBezTo>
                <a:cubicBezTo>
                  <a:pt x="1154" y="343"/>
                  <a:pt x="1153" y="345"/>
                  <a:pt x="1151" y="347"/>
                </a:cubicBezTo>
                <a:cubicBezTo>
                  <a:pt x="1150" y="348"/>
                  <a:pt x="1149" y="348"/>
                  <a:pt x="1149" y="349"/>
                </a:cubicBezTo>
                <a:cubicBezTo>
                  <a:pt x="1148" y="351"/>
                  <a:pt x="1148" y="353"/>
                  <a:pt x="1148" y="355"/>
                </a:cubicBezTo>
                <a:cubicBezTo>
                  <a:pt x="1149" y="356"/>
                  <a:pt x="1149" y="358"/>
                  <a:pt x="1150" y="359"/>
                </a:cubicBezTo>
                <a:close/>
                <a:moveTo>
                  <a:pt x="1298" y="20"/>
                </a:moveTo>
                <a:cubicBezTo>
                  <a:pt x="1297" y="20"/>
                  <a:pt x="1294" y="21"/>
                  <a:pt x="1294" y="22"/>
                </a:cubicBezTo>
                <a:cubicBezTo>
                  <a:pt x="1294" y="23"/>
                  <a:pt x="1294" y="23"/>
                  <a:pt x="1295" y="23"/>
                </a:cubicBezTo>
                <a:cubicBezTo>
                  <a:pt x="1295" y="23"/>
                  <a:pt x="1295" y="24"/>
                  <a:pt x="1296" y="24"/>
                </a:cubicBezTo>
                <a:cubicBezTo>
                  <a:pt x="1297" y="24"/>
                  <a:pt x="1297" y="24"/>
                  <a:pt x="1298" y="24"/>
                </a:cubicBezTo>
                <a:cubicBezTo>
                  <a:pt x="1299" y="24"/>
                  <a:pt x="1300" y="25"/>
                  <a:pt x="1301" y="26"/>
                </a:cubicBezTo>
                <a:cubicBezTo>
                  <a:pt x="1302" y="26"/>
                  <a:pt x="1303" y="28"/>
                  <a:pt x="1305" y="27"/>
                </a:cubicBezTo>
                <a:cubicBezTo>
                  <a:pt x="1306" y="27"/>
                  <a:pt x="1307" y="26"/>
                  <a:pt x="1309" y="25"/>
                </a:cubicBezTo>
                <a:cubicBezTo>
                  <a:pt x="1310" y="25"/>
                  <a:pt x="1312" y="25"/>
                  <a:pt x="1314" y="24"/>
                </a:cubicBezTo>
                <a:cubicBezTo>
                  <a:pt x="1314" y="24"/>
                  <a:pt x="1315" y="24"/>
                  <a:pt x="1315" y="23"/>
                </a:cubicBezTo>
                <a:cubicBezTo>
                  <a:pt x="1315" y="22"/>
                  <a:pt x="1314" y="21"/>
                  <a:pt x="1314" y="21"/>
                </a:cubicBezTo>
                <a:cubicBezTo>
                  <a:pt x="1313" y="20"/>
                  <a:pt x="1312" y="20"/>
                  <a:pt x="1311" y="20"/>
                </a:cubicBezTo>
                <a:cubicBezTo>
                  <a:pt x="1309" y="19"/>
                  <a:pt x="1308" y="19"/>
                  <a:pt x="1307" y="19"/>
                </a:cubicBezTo>
                <a:cubicBezTo>
                  <a:pt x="1305" y="19"/>
                  <a:pt x="1304" y="20"/>
                  <a:pt x="1303" y="19"/>
                </a:cubicBezTo>
                <a:cubicBezTo>
                  <a:pt x="1301" y="19"/>
                  <a:pt x="1300" y="19"/>
                  <a:pt x="1298" y="20"/>
                </a:cubicBezTo>
                <a:close/>
                <a:moveTo>
                  <a:pt x="1336" y="6"/>
                </a:moveTo>
                <a:cubicBezTo>
                  <a:pt x="1339" y="6"/>
                  <a:pt x="1343" y="5"/>
                  <a:pt x="1344" y="2"/>
                </a:cubicBezTo>
                <a:cubicBezTo>
                  <a:pt x="1327" y="3"/>
                  <a:pt x="1327" y="3"/>
                  <a:pt x="1327" y="3"/>
                </a:cubicBezTo>
                <a:cubicBezTo>
                  <a:pt x="1328" y="3"/>
                  <a:pt x="1330" y="3"/>
                  <a:pt x="1332" y="4"/>
                </a:cubicBezTo>
                <a:cubicBezTo>
                  <a:pt x="1333" y="5"/>
                  <a:pt x="1335" y="6"/>
                  <a:pt x="1336" y="6"/>
                </a:cubicBezTo>
                <a:close/>
                <a:moveTo>
                  <a:pt x="1816" y="245"/>
                </a:moveTo>
                <a:cubicBezTo>
                  <a:pt x="1818" y="244"/>
                  <a:pt x="1819" y="245"/>
                  <a:pt x="1821" y="245"/>
                </a:cubicBezTo>
                <a:cubicBezTo>
                  <a:pt x="1822" y="245"/>
                  <a:pt x="1824" y="245"/>
                  <a:pt x="1823" y="243"/>
                </a:cubicBezTo>
                <a:cubicBezTo>
                  <a:pt x="1823" y="242"/>
                  <a:pt x="1822" y="242"/>
                  <a:pt x="1822" y="242"/>
                </a:cubicBezTo>
                <a:cubicBezTo>
                  <a:pt x="1821" y="242"/>
                  <a:pt x="1821" y="241"/>
                  <a:pt x="1820" y="241"/>
                </a:cubicBezTo>
                <a:cubicBezTo>
                  <a:pt x="1818" y="241"/>
                  <a:pt x="1817" y="243"/>
                  <a:pt x="1815" y="243"/>
                </a:cubicBezTo>
                <a:cubicBezTo>
                  <a:pt x="1814" y="243"/>
                  <a:pt x="1814" y="243"/>
                  <a:pt x="1813" y="244"/>
                </a:cubicBezTo>
                <a:cubicBezTo>
                  <a:pt x="1813" y="244"/>
                  <a:pt x="1812" y="245"/>
                  <a:pt x="1813" y="245"/>
                </a:cubicBezTo>
                <a:cubicBezTo>
                  <a:pt x="1814" y="246"/>
                  <a:pt x="1815" y="245"/>
                  <a:pt x="1816" y="245"/>
                </a:cubicBezTo>
                <a:close/>
                <a:moveTo>
                  <a:pt x="1929" y="23"/>
                </a:moveTo>
                <a:cubicBezTo>
                  <a:pt x="1930" y="24"/>
                  <a:pt x="1929" y="26"/>
                  <a:pt x="1929" y="28"/>
                </a:cubicBezTo>
                <a:cubicBezTo>
                  <a:pt x="1929" y="30"/>
                  <a:pt x="1930" y="31"/>
                  <a:pt x="1932" y="31"/>
                </a:cubicBezTo>
                <a:cubicBezTo>
                  <a:pt x="1933" y="31"/>
                  <a:pt x="1935" y="32"/>
                  <a:pt x="1936" y="32"/>
                </a:cubicBezTo>
                <a:cubicBezTo>
                  <a:pt x="1939" y="33"/>
                  <a:pt x="1942" y="32"/>
                  <a:pt x="1945" y="33"/>
                </a:cubicBezTo>
                <a:cubicBezTo>
                  <a:pt x="1945" y="33"/>
                  <a:pt x="1946" y="33"/>
                  <a:pt x="1947" y="33"/>
                </a:cubicBezTo>
                <a:cubicBezTo>
                  <a:pt x="1947" y="33"/>
                  <a:pt x="1948" y="33"/>
                  <a:pt x="1948" y="34"/>
                </a:cubicBezTo>
                <a:cubicBezTo>
                  <a:pt x="1948" y="35"/>
                  <a:pt x="1946" y="35"/>
                  <a:pt x="1947" y="37"/>
                </a:cubicBezTo>
                <a:cubicBezTo>
                  <a:pt x="1948" y="39"/>
                  <a:pt x="1953" y="39"/>
                  <a:pt x="1955" y="39"/>
                </a:cubicBezTo>
                <a:cubicBezTo>
                  <a:pt x="1958" y="38"/>
                  <a:pt x="1961" y="39"/>
                  <a:pt x="1964" y="38"/>
                </a:cubicBezTo>
                <a:cubicBezTo>
                  <a:pt x="1965" y="38"/>
                  <a:pt x="1966" y="38"/>
                  <a:pt x="1966" y="37"/>
                </a:cubicBezTo>
                <a:cubicBezTo>
                  <a:pt x="1967" y="37"/>
                  <a:pt x="1968" y="37"/>
                  <a:pt x="1969" y="37"/>
                </a:cubicBezTo>
                <a:cubicBezTo>
                  <a:pt x="1969" y="36"/>
                  <a:pt x="1970" y="36"/>
                  <a:pt x="1971" y="36"/>
                </a:cubicBezTo>
                <a:cubicBezTo>
                  <a:pt x="1972" y="36"/>
                  <a:pt x="1972" y="35"/>
                  <a:pt x="1973" y="35"/>
                </a:cubicBezTo>
                <a:cubicBezTo>
                  <a:pt x="1974" y="34"/>
                  <a:pt x="1975" y="33"/>
                  <a:pt x="1976" y="32"/>
                </a:cubicBezTo>
                <a:cubicBezTo>
                  <a:pt x="1978" y="32"/>
                  <a:pt x="1979" y="32"/>
                  <a:pt x="1980" y="31"/>
                </a:cubicBezTo>
                <a:cubicBezTo>
                  <a:pt x="1981" y="31"/>
                  <a:pt x="1981" y="30"/>
                  <a:pt x="1982" y="30"/>
                </a:cubicBezTo>
                <a:cubicBezTo>
                  <a:pt x="1982" y="29"/>
                  <a:pt x="1983" y="29"/>
                  <a:pt x="1983" y="29"/>
                </a:cubicBezTo>
                <a:cubicBezTo>
                  <a:pt x="1984" y="29"/>
                  <a:pt x="1984" y="28"/>
                  <a:pt x="1983" y="27"/>
                </a:cubicBezTo>
                <a:cubicBezTo>
                  <a:pt x="1983" y="27"/>
                  <a:pt x="1982" y="27"/>
                  <a:pt x="1981" y="27"/>
                </a:cubicBezTo>
                <a:cubicBezTo>
                  <a:pt x="1978" y="26"/>
                  <a:pt x="1975" y="25"/>
                  <a:pt x="1972" y="24"/>
                </a:cubicBezTo>
                <a:cubicBezTo>
                  <a:pt x="1969" y="24"/>
                  <a:pt x="1965" y="24"/>
                  <a:pt x="1961" y="23"/>
                </a:cubicBezTo>
                <a:cubicBezTo>
                  <a:pt x="1959" y="22"/>
                  <a:pt x="1957" y="23"/>
                  <a:pt x="1955" y="23"/>
                </a:cubicBezTo>
                <a:cubicBezTo>
                  <a:pt x="1952" y="23"/>
                  <a:pt x="1950" y="22"/>
                  <a:pt x="1948" y="22"/>
                </a:cubicBezTo>
                <a:cubicBezTo>
                  <a:pt x="1944" y="22"/>
                  <a:pt x="1941" y="22"/>
                  <a:pt x="1937" y="22"/>
                </a:cubicBezTo>
                <a:cubicBezTo>
                  <a:pt x="1935" y="22"/>
                  <a:pt x="1934" y="22"/>
                  <a:pt x="1933" y="22"/>
                </a:cubicBezTo>
                <a:cubicBezTo>
                  <a:pt x="1931" y="22"/>
                  <a:pt x="1930" y="21"/>
                  <a:pt x="1929" y="20"/>
                </a:cubicBezTo>
                <a:cubicBezTo>
                  <a:pt x="1928" y="20"/>
                  <a:pt x="1927" y="20"/>
                  <a:pt x="1927" y="21"/>
                </a:cubicBezTo>
                <a:cubicBezTo>
                  <a:pt x="1928" y="22"/>
                  <a:pt x="1929" y="22"/>
                  <a:pt x="1929" y="23"/>
                </a:cubicBezTo>
                <a:close/>
                <a:moveTo>
                  <a:pt x="1512" y="309"/>
                </a:moveTo>
                <a:cubicBezTo>
                  <a:pt x="1513" y="310"/>
                  <a:pt x="1515" y="311"/>
                  <a:pt x="1516" y="310"/>
                </a:cubicBezTo>
                <a:cubicBezTo>
                  <a:pt x="1517" y="309"/>
                  <a:pt x="1517" y="309"/>
                  <a:pt x="1519" y="309"/>
                </a:cubicBezTo>
                <a:cubicBezTo>
                  <a:pt x="1520" y="310"/>
                  <a:pt x="1522" y="310"/>
                  <a:pt x="1523" y="310"/>
                </a:cubicBezTo>
                <a:cubicBezTo>
                  <a:pt x="1526" y="309"/>
                  <a:pt x="1528" y="307"/>
                  <a:pt x="1531" y="306"/>
                </a:cubicBezTo>
                <a:cubicBezTo>
                  <a:pt x="1532" y="306"/>
                  <a:pt x="1533" y="306"/>
                  <a:pt x="1535" y="307"/>
                </a:cubicBezTo>
                <a:cubicBezTo>
                  <a:pt x="1536" y="307"/>
                  <a:pt x="1537" y="307"/>
                  <a:pt x="1537" y="307"/>
                </a:cubicBezTo>
                <a:cubicBezTo>
                  <a:pt x="1538" y="306"/>
                  <a:pt x="1538" y="306"/>
                  <a:pt x="1539" y="306"/>
                </a:cubicBezTo>
                <a:cubicBezTo>
                  <a:pt x="1540" y="305"/>
                  <a:pt x="1541" y="304"/>
                  <a:pt x="1543" y="304"/>
                </a:cubicBezTo>
                <a:cubicBezTo>
                  <a:pt x="1543" y="304"/>
                  <a:pt x="1544" y="304"/>
                  <a:pt x="1545" y="305"/>
                </a:cubicBezTo>
                <a:cubicBezTo>
                  <a:pt x="1545" y="305"/>
                  <a:pt x="1545" y="306"/>
                  <a:pt x="1546" y="306"/>
                </a:cubicBezTo>
                <a:cubicBezTo>
                  <a:pt x="1547" y="305"/>
                  <a:pt x="1547" y="305"/>
                  <a:pt x="1548" y="304"/>
                </a:cubicBezTo>
                <a:cubicBezTo>
                  <a:pt x="1548" y="303"/>
                  <a:pt x="1548" y="303"/>
                  <a:pt x="1547" y="302"/>
                </a:cubicBezTo>
                <a:cubicBezTo>
                  <a:pt x="1547" y="301"/>
                  <a:pt x="1546" y="301"/>
                  <a:pt x="1545" y="300"/>
                </a:cubicBezTo>
                <a:cubicBezTo>
                  <a:pt x="1543" y="298"/>
                  <a:pt x="1542" y="299"/>
                  <a:pt x="1541" y="299"/>
                </a:cubicBezTo>
                <a:cubicBezTo>
                  <a:pt x="1540" y="300"/>
                  <a:pt x="1539" y="299"/>
                  <a:pt x="1539" y="299"/>
                </a:cubicBezTo>
                <a:cubicBezTo>
                  <a:pt x="1538" y="298"/>
                  <a:pt x="1539" y="297"/>
                  <a:pt x="1538" y="297"/>
                </a:cubicBezTo>
                <a:cubicBezTo>
                  <a:pt x="1538" y="296"/>
                  <a:pt x="1537" y="296"/>
                  <a:pt x="1537" y="296"/>
                </a:cubicBezTo>
                <a:cubicBezTo>
                  <a:pt x="1537" y="295"/>
                  <a:pt x="1537" y="294"/>
                  <a:pt x="1538" y="294"/>
                </a:cubicBezTo>
                <a:cubicBezTo>
                  <a:pt x="1538" y="294"/>
                  <a:pt x="1540" y="295"/>
                  <a:pt x="1539" y="294"/>
                </a:cubicBezTo>
                <a:cubicBezTo>
                  <a:pt x="1539" y="293"/>
                  <a:pt x="1538" y="293"/>
                  <a:pt x="1537" y="293"/>
                </a:cubicBezTo>
                <a:cubicBezTo>
                  <a:pt x="1537" y="293"/>
                  <a:pt x="1537" y="292"/>
                  <a:pt x="1536" y="292"/>
                </a:cubicBezTo>
                <a:cubicBezTo>
                  <a:pt x="1536" y="292"/>
                  <a:pt x="1535" y="292"/>
                  <a:pt x="1534" y="292"/>
                </a:cubicBezTo>
                <a:cubicBezTo>
                  <a:pt x="1533" y="292"/>
                  <a:pt x="1531" y="292"/>
                  <a:pt x="1530" y="292"/>
                </a:cubicBezTo>
                <a:cubicBezTo>
                  <a:pt x="1528" y="292"/>
                  <a:pt x="1527" y="293"/>
                  <a:pt x="1526" y="293"/>
                </a:cubicBezTo>
                <a:cubicBezTo>
                  <a:pt x="1524" y="293"/>
                  <a:pt x="1523" y="293"/>
                  <a:pt x="1521" y="294"/>
                </a:cubicBezTo>
                <a:cubicBezTo>
                  <a:pt x="1520" y="294"/>
                  <a:pt x="1518" y="294"/>
                  <a:pt x="1517" y="294"/>
                </a:cubicBezTo>
                <a:cubicBezTo>
                  <a:pt x="1515" y="295"/>
                  <a:pt x="1515" y="296"/>
                  <a:pt x="1515" y="298"/>
                </a:cubicBezTo>
                <a:cubicBezTo>
                  <a:pt x="1515" y="300"/>
                  <a:pt x="1516" y="302"/>
                  <a:pt x="1515" y="304"/>
                </a:cubicBezTo>
                <a:cubicBezTo>
                  <a:pt x="1515" y="305"/>
                  <a:pt x="1513" y="306"/>
                  <a:pt x="1512" y="307"/>
                </a:cubicBezTo>
                <a:cubicBezTo>
                  <a:pt x="1511" y="308"/>
                  <a:pt x="1511" y="309"/>
                  <a:pt x="1512" y="309"/>
                </a:cubicBezTo>
                <a:close/>
                <a:moveTo>
                  <a:pt x="1700" y="1910"/>
                </a:moveTo>
                <a:cubicBezTo>
                  <a:pt x="1699" y="1910"/>
                  <a:pt x="1699" y="1910"/>
                  <a:pt x="1698" y="1909"/>
                </a:cubicBezTo>
                <a:cubicBezTo>
                  <a:pt x="1697" y="1909"/>
                  <a:pt x="1697" y="1909"/>
                  <a:pt x="1697" y="1909"/>
                </a:cubicBezTo>
                <a:cubicBezTo>
                  <a:pt x="1696" y="1908"/>
                  <a:pt x="1694" y="1909"/>
                  <a:pt x="1694" y="1910"/>
                </a:cubicBezTo>
                <a:cubicBezTo>
                  <a:pt x="1694" y="1910"/>
                  <a:pt x="1695" y="1910"/>
                  <a:pt x="1695" y="1910"/>
                </a:cubicBezTo>
                <a:cubicBezTo>
                  <a:pt x="1696" y="1910"/>
                  <a:pt x="1696" y="1910"/>
                  <a:pt x="1697" y="1911"/>
                </a:cubicBezTo>
                <a:cubicBezTo>
                  <a:pt x="1698" y="1911"/>
                  <a:pt x="1698" y="1911"/>
                  <a:pt x="1699" y="1911"/>
                </a:cubicBezTo>
                <a:cubicBezTo>
                  <a:pt x="1700" y="1911"/>
                  <a:pt x="1700" y="1912"/>
                  <a:pt x="1701" y="1911"/>
                </a:cubicBezTo>
                <a:cubicBezTo>
                  <a:pt x="1701" y="1911"/>
                  <a:pt x="1700" y="1910"/>
                  <a:pt x="1700" y="1910"/>
                </a:cubicBezTo>
                <a:close/>
                <a:moveTo>
                  <a:pt x="2032" y="2041"/>
                </a:moveTo>
                <a:cubicBezTo>
                  <a:pt x="2031" y="2041"/>
                  <a:pt x="2030" y="2040"/>
                  <a:pt x="2029" y="2039"/>
                </a:cubicBezTo>
                <a:cubicBezTo>
                  <a:pt x="2028" y="2037"/>
                  <a:pt x="2026" y="2037"/>
                  <a:pt x="2024" y="2035"/>
                </a:cubicBezTo>
                <a:cubicBezTo>
                  <a:pt x="2023" y="2035"/>
                  <a:pt x="2023" y="2034"/>
                  <a:pt x="2022" y="2035"/>
                </a:cubicBezTo>
                <a:cubicBezTo>
                  <a:pt x="2021" y="2035"/>
                  <a:pt x="2021" y="2036"/>
                  <a:pt x="2021" y="2037"/>
                </a:cubicBezTo>
                <a:cubicBezTo>
                  <a:pt x="2022" y="2038"/>
                  <a:pt x="2022" y="2038"/>
                  <a:pt x="2023" y="2038"/>
                </a:cubicBezTo>
                <a:cubicBezTo>
                  <a:pt x="2023" y="2039"/>
                  <a:pt x="2023" y="2039"/>
                  <a:pt x="2024" y="2040"/>
                </a:cubicBezTo>
                <a:cubicBezTo>
                  <a:pt x="2024" y="2042"/>
                  <a:pt x="2026" y="2042"/>
                  <a:pt x="2027" y="2042"/>
                </a:cubicBezTo>
                <a:cubicBezTo>
                  <a:pt x="2029" y="2042"/>
                  <a:pt x="2030" y="2043"/>
                  <a:pt x="2031" y="2044"/>
                </a:cubicBezTo>
                <a:cubicBezTo>
                  <a:pt x="2032" y="2044"/>
                  <a:pt x="2032" y="2044"/>
                  <a:pt x="2033" y="2045"/>
                </a:cubicBezTo>
                <a:cubicBezTo>
                  <a:pt x="2033" y="2045"/>
                  <a:pt x="2034" y="2046"/>
                  <a:pt x="2034" y="2046"/>
                </a:cubicBezTo>
                <a:cubicBezTo>
                  <a:pt x="2036" y="2047"/>
                  <a:pt x="2036" y="2045"/>
                  <a:pt x="2035" y="2044"/>
                </a:cubicBezTo>
                <a:cubicBezTo>
                  <a:pt x="2035" y="2042"/>
                  <a:pt x="2033" y="2042"/>
                  <a:pt x="2032" y="2041"/>
                </a:cubicBezTo>
                <a:close/>
                <a:moveTo>
                  <a:pt x="1747" y="1941"/>
                </a:moveTo>
                <a:cubicBezTo>
                  <a:pt x="1746" y="1942"/>
                  <a:pt x="1747" y="1942"/>
                  <a:pt x="1747" y="1943"/>
                </a:cubicBezTo>
                <a:cubicBezTo>
                  <a:pt x="1747" y="1944"/>
                  <a:pt x="1746" y="1945"/>
                  <a:pt x="1746" y="1944"/>
                </a:cubicBezTo>
                <a:cubicBezTo>
                  <a:pt x="1746" y="1943"/>
                  <a:pt x="1746" y="1942"/>
                  <a:pt x="1746" y="1942"/>
                </a:cubicBezTo>
                <a:cubicBezTo>
                  <a:pt x="1745" y="1941"/>
                  <a:pt x="1745" y="1942"/>
                  <a:pt x="1745" y="1941"/>
                </a:cubicBezTo>
                <a:cubicBezTo>
                  <a:pt x="1744" y="1941"/>
                  <a:pt x="1744" y="1940"/>
                  <a:pt x="1744" y="1940"/>
                </a:cubicBezTo>
                <a:cubicBezTo>
                  <a:pt x="1745" y="1940"/>
                  <a:pt x="1745" y="1941"/>
                  <a:pt x="1746" y="1941"/>
                </a:cubicBezTo>
                <a:cubicBezTo>
                  <a:pt x="1747" y="1940"/>
                  <a:pt x="1744" y="1939"/>
                  <a:pt x="1743" y="1937"/>
                </a:cubicBezTo>
                <a:cubicBezTo>
                  <a:pt x="1743" y="1936"/>
                  <a:pt x="1742" y="1935"/>
                  <a:pt x="1742" y="1934"/>
                </a:cubicBezTo>
                <a:cubicBezTo>
                  <a:pt x="1741" y="1932"/>
                  <a:pt x="1741" y="1931"/>
                  <a:pt x="1740" y="1930"/>
                </a:cubicBezTo>
                <a:cubicBezTo>
                  <a:pt x="1740" y="1929"/>
                  <a:pt x="1739" y="1928"/>
                  <a:pt x="1738" y="1927"/>
                </a:cubicBezTo>
                <a:cubicBezTo>
                  <a:pt x="1738" y="1926"/>
                  <a:pt x="1737" y="1924"/>
                  <a:pt x="1737" y="1923"/>
                </a:cubicBezTo>
                <a:cubicBezTo>
                  <a:pt x="1736" y="1923"/>
                  <a:pt x="1736" y="1923"/>
                  <a:pt x="1735" y="1922"/>
                </a:cubicBezTo>
                <a:cubicBezTo>
                  <a:pt x="1733" y="1919"/>
                  <a:pt x="1731" y="1917"/>
                  <a:pt x="1729" y="1914"/>
                </a:cubicBezTo>
                <a:cubicBezTo>
                  <a:pt x="1729" y="1912"/>
                  <a:pt x="1728" y="1911"/>
                  <a:pt x="1728" y="1910"/>
                </a:cubicBezTo>
                <a:cubicBezTo>
                  <a:pt x="1727" y="1909"/>
                  <a:pt x="1726" y="1908"/>
                  <a:pt x="1725" y="1907"/>
                </a:cubicBezTo>
                <a:cubicBezTo>
                  <a:pt x="1724" y="1905"/>
                  <a:pt x="1722" y="1903"/>
                  <a:pt x="1720" y="1901"/>
                </a:cubicBezTo>
                <a:cubicBezTo>
                  <a:pt x="1719" y="1900"/>
                  <a:pt x="1718" y="1900"/>
                  <a:pt x="1717" y="1899"/>
                </a:cubicBezTo>
                <a:cubicBezTo>
                  <a:pt x="1717" y="1899"/>
                  <a:pt x="1716" y="1898"/>
                  <a:pt x="1716" y="1898"/>
                </a:cubicBezTo>
                <a:cubicBezTo>
                  <a:pt x="1715" y="1898"/>
                  <a:pt x="1715" y="1898"/>
                  <a:pt x="1714" y="1898"/>
                </a:cubicBezTo>
                <a:cubicBezTo>
                  <a:pt x="1713" y="1899"/>
                  <a:pt x="1713" y="1899"/>
                  <a:pt x="1712" y="1898"/>
                </a:cubicBezTo>
                <a:cubicBezTo>
                  <a:pt x="1712" y="1898"/>
                  <a:pt x="1711" y="1898"/>
                  <a:pt x="1711" y="1898"/>
                </a:cubicBezTo>
                <a:cubicBezTo>
                  <a:pt x="1710" y="1899"/>
                  <a:pt x="1711" y="1899"/>
                  <a:pt x="1711" y="1899"/>
                </a:cubicBezTo>
                <a:cubicBezTo>
                  <a:pt x="1712" y="1900"/>
                  <a:pt x="1712" y="1900"/>
                  <a:pt x="1713" y="1901"/>
                </a:cubicBezTo>
                <a:cubicBezTo>
                  <a:pt x="1714" y="1901"/>
                  <a:pt x="1714" y="1901"/>
                  <a:pt x="1714" y="1903"/>
                </a:cubicBezTo>
                <a:cubicBezTo>
                  <a:pt x="1714" y="1903"/>
                  <a:pt x="1714" y="1903"/>
                  <a:pt x="1714" y="1903"/>
                </a:cubicBezTo>
                <a:cubicBezTo>
                  <a:pt x="1714" y="1903"/>
                  <a:pt x="1714" y="1904"/>
                  <a:pt x="1714" y="1904"/>
                </a:cubicBezTo>
                <a:cubicBezTo>
                  <a:pt x="1714" y="1904"/>
                  <a:pt x="1715" y="1904"/>
                  <a:pt x="1715" y="1903"/>
                </a:cubicBezTo>
                <a:cubicBezTo>
                  <a:pt x="1716" y="1903"/>
                  <a:pt x="1716" y="1902"/>
                  <a:pt x="1716" y="1902"/>
                </a:cubicBezTo>
                <a:cubicBezTo>
                  <a:pt x="1717" y="1902"/>
                  <a:pt x="1717" y="1902"/>
                  <a:pt x="1717" y="1902"/>
                </a:cubicBezTo>
                <a:cubicBezTo>
                  <a:pt x="1717" y="1903"/>
                  <a:pt x="1717" y="1903"/>
                  <a:pt x="1718" y="1903"/>
                </a:cubicBezTo>
                <a:cubicBezTo>
                  <a:pt x="1718" y="1903"/>
                  <a:pt x="1719" y="1904"/>
                  <a:pt x="1719" y="1904"/>
                </a:cubicBezTo>
                <a:cubicBezTo>
                  <a:pt x="1720" y="1905"/>
                  <a:pt x="1719" y="1905"/>
                  <a:pt x="1718" y="1905"/>
                </a:cubicBezTo>
                <a:cubicBezTo>
                  <a:pt x="1718" y="1905"/>
                  <a:pt x="1717" y="1905"/>
                  <a:pt x="1717" y="1904"/>
                </a:cubicBezTo>
                <a:cubicBezTo>
                  <a:pt x="1716" y="1904"/>
                  <a:pt x="1715" y="1904"/>
                  <a:pt x="1715" y="1904"/>
                </a:cubicBezTo>
                <a:cubicBezTo>
                  <a:pt x="1715" y="1905"/>
                  <a:pt x="1715" y="1905"/>
                  <a:pt x="1715" y="1906"/>
                </a:cubicBezTo>
                <a:cubicBezTo>
                  <a:pt x="1714" y="1906"/>
                  <a:pt x="1714" y="1906"/>
                  <a:pt x="1714" y="1906"/>
                </a:cubicBezTo>
                <a:cubicBezTo>
                  <a:pt x="1713" y="1906"/>
                  <a:pt x="1713" y="1907"/>
                  <a:pt x="1713" y="1907"/>
                </a:cubicBezTo>
                <a:cubicBezTo>
                  <a:pt x="1713" y="1908"/>
                  <a:pt x="1712" y="1908"/>
                  <a:pt x="1713" y="1909"/>
                </a:cubicBezTo>
                <a:cubicBezTo>
                  <a:pt x="1713" y="1909"/>
                  <a:pt x="1714" y="1909"/>
                  <a:pt x="1714" y="1910"/>
                </a:cubicBezTo>
                <a:cubicBezTo>
                  <a:pt x="1714" y="1911"/>
                  <a:pt x="1714" y="1911"/>
                  <a:pt x="1713" y="1911"/>
                </a:cubicBezTo>
                <a:cubicBezTo>
                  <a:pt x="1712" y="1912"/>
                  <a:pt x="1712" y="1913"/>
                  <a:pt x="1711" y="1914"/>
                </a:cubicBezTo>
                <a:cubicBezTo>
                  <a:pt x="1709" y="1915"/>
                  <a:pt x="1709" y="1914"/>
                  <a:pt x="1708" y="1913"/>
                </a:cubicBezTo>
                <a:cubicBezTo>
                  <a:pt x="1708" y="1913"/>
                  <a:pt x="1707" y="1912"/>
                  <a:pt x="1707" y="1912"/>
                </a:cubicBezTo>
                <a:cubicBezTo>
                  <a:pt x="1706" y="1912"/>
                  <a:pt x="1707" y="1913"/>
                  <a:pt x="1707" y="1913"/>
                </a:cubicBezTo>
                <a:cubicBezTo>
                  <a:pt x="1708" y="1914"/>
                  <a:pt x="1709" y="1914"/>
                  <a:pt x="1709" y="1915"/>
                </a:cubicBezTo>
                <a:cubicBezTo>
                  <a:pt x="1710" y="1916"/>
                  <a:pt x="1710" y="1918"/>
                  <a:pt x="1709" y="1920"/>
                </a:cubicBezTo>
                <a:cubicBezTo>
                  <a:pt x="1709" y="1920"/>
                  <a:pt x="1709" y="1921"/>
                  <a:pt x="1710" y="1922"/>
                </a:cubicBezTo>
                <a:cubicBezTo>
                  <a:pt x="1710" y="1922"/>
                  <a:pt x="1710" y="1923"/>
                  <a:pt x="1710" y="1924"/>
                </a:cubicBezTo>
                <a:cubicBezTo>
                  <a:pt x="1710" y="1924"/>
                  <a:pt x="1710" y="1925"/>
                  <a:pt x="1709" y="1925"/>
                </a:cubicBezTo>
                <a:cubicBezTo>
                  <a:pt x="1709" y="1926"/>
                  <a:pt x="1709" y="1927"/>
                  <a:pt x="1709" y="1927"/>
                </a:cubicBezTo>
                <a:cubicBezTo>
                  <a:pt x="1709" y="1929"/>
                  <a:pt x="1709" y="1929"/>
                  <a:pt x="1708" y="1930"/>
                </a:cubicBezTo>
                <a:cubicBezTo>
                  <a:pt x="1708" y="1931"/>
                  <a:pt x="1708" y="1932"/>
                  <a:pt x="1708" y="1933"/>
                </a:cubicBezTo>
                <a:cubicBezTo>
                  <a:pt x="1707" y="1935"/>
                  <a:pt x="1707" y="1933"/>
                  <a:pt x="1707" y="1932"/>
                </a:cubicBezTo>
                <a:cubicBezTo>
                  <a:pt x="1707" y="1932"/>
                  <a:pt x="1708" y="1931"/>
                  <a:pt x="1708" y="1930"/>
                </a:cubicBezTo>
                <a:cubicBezTo>
                  <a:pt x="1705" y="1930"/>
                  <a:pt x="1706" y="1937"/>
                  <a:pt x="1707" y="1938"/>
                </a:cubicBezTo>
                <a:cubicBezTo>
                  <a:pt x="1707" y="1939"/>
                  <a:pt x="1707" y="1941"/>
                  <a:pt x="1707" y="1943"/>
                </a:cubicBezTo>
                <a:cubicBezTo>
                  <a:pt x="1707" y="1943"/>
                  <a:pt x="1707" y="1944"/>
                  <a:pt x="1708" y="1945"/>
                </a:cubicBezTo>
                <a:cubicBezTo>
                  <a:pt x="1708" y="1946"/>
                  <a:pt x="1708" y="1946"/>
                  <a:pt x="1709" y="1947"/>
                </a:cubicBezTo>
                <a:cubicBezTo>
                  <a:pt x="1709" y="1947"/>
                  <a:pt x="1709" y="1948"/>
                  <a:pt x="1709" y="1949"/>
                </a:cubicBezTo>
                <a:cubicBezTo>
                  <a:pt x="1709" y="1950"/>
                  <a:pt x="1709" y="1952"/>
                  <a:pt x="1709" y="1953"/>
                </a:cubicBezTo>
                <a:cubicBezTo>
                  <a:pt x="1709" y="1955"/>
                  <a:pt x="1710" y="1957"/>
                  <a:pt x="1710" y="1958"/>
                </a:cubicBezTo>
                <a:cubicBezTo>
                  <a:pt x="1710" y="1959"/>
                  <a:pt x="1709" y="1960"/>
                  <a:pt x="1710" y="1961"/>
                </a:cubicBezTo>
                <a:cubicBezTo>
                  <a:pt x="1710" y="1961"/>
                  <a:pt x="1710" y="1962"/>
                  <a:pt x="1711" y="1963"/>
                </a:cubicBezTo>
                <a:cubicBezTo>
                  <a:pt x="1711" y="1966"/>
                  <a:pt x="1713" y="1969"/>
                  <a:pt x="1714" y="1971"/>
                </a:cubicBezTo>
                <a:cubicBezTo>
                  <a:pt x="1715" y="1972"/>
                  <a:pt x="1716" y="1973"/>
                  <a:pt x="1717" y="1973"/>
                </a:cubicBezTo>
                <a:cubicBezTo>
                  <a:pt x="1718" y="1974"/>
                  <a:pt x="1719" y="1975"/>
                  <a:pt x="1721" y="1975"/>
                </a:cubicBezTo>
                <a:cubicBezTo>
                  <a:pt x="1722" y="1975"/>
                  <a:pt x="1724" y="1975"/>
                  <a:pt x="1725" y="1975"/>
                </a:cubicBezTo>
                <a:cubicBezTo>
                  <a:pt x="1726" y="1975"/>
                  <a:pt x="1727" y="1974"/>
                  <a:pt x="1728" y="1974"/>
                </a:cubicBezTo>
                <a:cubicBezTo>
                  <a:pt x="1729" y="1973"/>
                  <a:pt x="1730" y="1972"/>
                  <a:pt x="1731" y="1972"/>
                </a:cubicBezTo>
                <a:cubicBezTo>
                  <a:pt x="1733" y="1971"/>
                  <a:pt x="1734" y="1971"/>
                  <a:pt x="1735" y="1970"/>
                </a:cubicBezTo>
                <a:cubicBezTo>
                  <a:pt x="1737" y="1969"/>
                  <a:pt x="1738" y="1968"/>
                  <a:pt x="1739" y="1967"/>
                </a:cubicBezTo>
                <a:cubicBezTo>
                  <a:pt x="1740" y="1967"/>
                  <a:pt x="1742" y="1966"/>
                  <a:pt x="1743" y="1966"/>
                </a:cubicBezTo>
                <a:cubicBezTo>
                  <a:pt x="1744" y="1965"/>
                  <a:pt x="1746" y="1964"/>
                  <a:pt x="1747" y="1963"/>
                </a:cubicBezTo>
                <a:cubicBezTo>
                  <a:pt x="1748" y="1962"/>
                  <a:pt x="1748" y="1961"/>
                  <a:pt x="1748" y="1959"/>
                </a:cubicBezTo>
                <a:cubicBezTo>
                  <a:pt x="1748" y="1957"/>
                  <a:pt x="1749" y="1954"/>
                  <a:pt x="1749" y="1951"/>
                </a:cubicBezTo>
                <a:cubicBezTo>
                  <a:pt x="1749" y="1948"/>
                  <a:pt x="1748" y="1946"/>
                  <a:pt x="1748" y="1943"/>
                </a:cubicBezTo>
                <a:cubicBezTo>
                  <a:pt x="1748" y="1942"/>
                  <a:pt x="1747" y="1941"/>
                  <a:pt x="1747" y="1941"/>
                </a:cubicBezTo>
                <a:close/>
                <a:moveTo>
                  <a:pt x="1711" y="1902"/>
                </a:moveTo>
                <a:cubicBezTo>
                  <a:pt x="1711" y="1902"/>
                  <a:pt x="1710" y="1900"/>
                  <a:pt x="1710" y="1901"/>
                </a:cubicBezTo>
                <a:cubicBezTo>
                  <a:pt x="1709" y="1901"/>
                  <a:pt x="1711" y="1903"/>
                  <a:pt x="1711" y="1902"/>
                </a:cubicBezTo>
                <a:close/>
                <a:moveTo>
                  <a:pt x="2065" y="2073"/>
                </a:moveTo>
                <a:cubicBezTo>
                  <a:pt x="2064" y="2072"/>
                  <a:pt x="2063" y="2072"/>
                  <a:pt x="2063" y="2072"/>
                </a:cubicBezTo>
                <a:cubicBezTo>
                  <a:pt x="2062" y="2072"/>
                  <a:pt x="2062" y="2071"/>
                  <a:pt x="2061" y="2071"/>
                </a:cubicBezTo>
                <a:cubicBezTo>
                  <a:pt x="2061" y="2070"/>
                  <a:pt x="2060" y="2069"/>
                  <a:pt x="2059" y="2068"/>
                </a:cubicBezTo>
                <a:cubicBezTo>
                  <a:pt x="2058" y="2067"/>
                  <a:pt x="2057" y="2067"/>
                  <a:pt x="2056" y="2066"/>
                </a:cubicBezTo>
                <a:cubicBezTo>
                  <a:pt x="2056" y="2065"/>
                  <a:pt x="2055" y="2062"/>
                  <a:pt x="2054" y="2062"/>
                </a:cubicBezTo>
                <a:cubicBezTo>
                  <a:pt x="2053" y="2062"/>
                  <a:pt x="2053" y="2063"/>
                  <a:pt x="2053" y="2063"/>
                </a:cubicBezTo>
                <a:cubicBezTo>
                  <a:pt x="2052" y="2064"/>
                  <a:pt x="2051" y="2064"/>
                  <a:pt x="2049" y="2064"/>
                </a:cubicBezTo>
                <a:cubicBezTo>
                  <a:pt x="2049" y="2064"/>
                  <a:pt x="2049" y="2065"/>
                  <a:pt x="2049" y="2065"/>
                </a:cubicBezTo>
                <a:cubicBezTo>
                  <a:pt x="2050" y="2066"/>
                  <a:pt x="2051" y="2066"/>
                  <a:pt x="2052" y="2066"/>
                </a:cubicBezTo>
                <a:cubicBezTo>
                  <a:pt x="2053" y="2068"/>
                  <a:pt x="2053" y="2069"/>
                  <a:pt x="2053" y="2070"/>
                </a:cubicBezTo>
                <a:cubicBezTo>
                  <a:pt x="2054" y="2072"/>
                  <a:pt x="2055" y="2073"/>
                  <a:pt x="2057" y="2074"/>
                </a:cubicBezTo>
                <a:cubicBezTo>
                  <a:pt x="2058" y="2075"/>
                  <a:pt x="2058" y="2076"/>
                  <a:pt x="2059" y="2077"/>
                </a:cubicBezTo>
                <a:cubicBezTo>
                  <a:pt x="2059" y="2078"/>
                  <a:pt x="2060" y="2079"/>
                  <a:pt x="2060" y="2079"/>
                </a:cubicBezTo>
                <a:cubicBezTo>
                  <a:pt x="2061" y="2080"/>
                  <a:pt x="2061" y="2080"/>
                  <a:pt x="2062" y="2081"/>
                </a:cubicBezTo>
                <a:cubicBezTo>
                  <a:pt x="2062" y="2081"/>
                  <a:pt x="2062" y="2082"/>
                  <a:pt x="2063" y="2082"/>
                </a:cubicBezTo>
                <a:cubicBezTo>
                  <a:pt x="2064" y="2082"/>
                  <a:pt x="2064" y="2081"/>
                  <a:pt x="2064" y="2081"/>
                </a:cubicBezTo>
                <a:cubicBezTo>
                  <a:pt x="2064" y="2079"/>
                  <a:pt x="2064" y="2078"/>
                  <a:pt x="2064" y="2076"/>
                </a:cubicBezTo>
                <a:cubicBezTo>
                  <a:pt x="2064" y="2075"/>
                  <a:pt x="2066" y="2074"/>
                  <a:pt x="2065" y="2073"/>
                </a:cubicBezTo>
                <a:close/>
                <a:moveTo>
                  <a:pt x="2073" y="2095"/>
                </a:moveTo>
                <a:cubicBezTo>
                  <a:pt x="2073" y="2096"/>
                  <a:pt x="2074" y="2096"/>
                  <a:pt x="2075" y="2097"/>
                </a:cubicBezTo>
                <a:cubicBezTo>
                  <a:pt x="2075" y="2098"/>
                  <a:pt x="2074" y="2098"/>
                  <a:pt x="2074" y="2100"/>
                </a:cubicBezTo>
                <a:cubicBezTo>
                  <a:pt x="2073" y="2100"/>
                  <a:pt x="2074" y="2101"/>
                  <a:pt x="2073" y="2102"/>
                </a:cubicBezTo>
                <a:cubicBezTo>
                  <a:pt x="2073" y="2102"/>
                  <a:pt x="2072" y="2103"/>
                  <a:pt x="2073" y="2104"/>
                </a:cubicBezTo>
                <a:cubicBezTo>
                  <a:pt x="2073" y="2104"/>
                  <a:pt x="2074" y="2104"/>
                  <a:pt x="2075" y="2103"/>
                </a:cubicBezTo>
                <a:cubicBezTo>
                  <a:pt x="2075" y="2103"/>
                  <a:pt x="2076" y="2102"/>
                  <a:pt x="2076" y="2101"/>
                </a:cubicBezTo>
                <a:cubicBezTo>
                  <a:pt x="2076" y="2101"/>
                  <a:pt x="2077" y="2100"/>
                  <a:pt x="2077" y="2100"/>
                </a:cubicBezTo>
                <a:cubicBezTo>
                  <a:pt x="2078" y="2098"/>
                  <a:pt x="2076" y="2097"/>
                  <a:pt x="2076" y="2096"/>
                </a:cubicBezTo>
                <a:cubicBezTo>
                  <a:pt x="2075" y="2095"/>
                  <a:pt x="2074" y="2092"/>
                  <a:pt x="2073" y="2095"/>
                </a:cubicBezTo>
                <a:close/>
                <a:moveTo>
                  <a:pt x="713" y="2160"/>
                </a:moveTo>
                <a:cubicBezTo>
                  <a:pt x="713" y="2159"/>
                  <a:pt x="712" y="2158"/>
                  <a:pt x="712" y="2158"/>
                </a:cubicBezTo>
                <a:cubicBezTo>
                  <a:pt x="711" y="2158"/>
                  <a:pt x="711" y="2160"/>
                  <a:pt x="711" y="2160"/>
                </a:cubicBezTo>
                <a:cubicBezTo>
                  <a:pt x="711" y="2161"/>
                  <a:pt x="711" y="2163"/>
                  <a:pt x="711" y="2164"/>
                </a:cubicBezTo>
                <a:cubicBezTo>
                  <a:pt x="713" y="2164"/>
                  <a:pt x="713" y="2164"/>
                  <a:pt x="713" y="2164"/>
                </a:cubicBezTo>
                <a:cubicBezTo>
                  <a:pt x="713" y="2164"/>
                  <a:pt x="713" y="2164"/>
                  <a:pt x="713" y="2164"/>
                </a:cubicBezTo>
                <a:cubicBezTo>
                  <a:pt x="712" y="2162"/>
                  <a:pt x="713" y="2161"/>
                  <a:pt x="713" y="2160"/>
                </a:cubicBezTo>
                <a:close/>
                <a:moveTo>
                  <a:pt x="2" y="842"/>
                </a:moveTo>
                <a:cubicBezTo>
                  <a:pt x="2" y="842"/>
                  <a:pt x="3" y="841"/>
                  <a:pt x="3" y="841"/>
                </a:cubicBezTo>
                <a:cubicBezTo>
                  <a:pt x="2" y="840"/>
                  <a:pt x="0" y="842"/>
                  <a:pt x="0" y="843"/>
                </a:cubicBezTo>
                <a:cubicBezTo>
                  <a:pt x="0" y="843"/>
                  <a:pt x="2" y="842"/>
                  <a:pt x="2" y="842"/>
                </a:cubicBezTo>
                <a:close/>
                <a:moveTo>
                  <a:pt x="2" y="957"/>
                </a:moveTo>
                <a:cubicBezTo>
                  <a:pt x="3" y="957"/>
                  <a:pt x="3" y="956"/>
                  <a:pt x="4" y="957"/>
                </a:cubicBezTo>
                <a:cubicBezTo>
                  <a:pt x="5" y="957"/>
                  <a:pt x="5" y="958"/>
                  <a:pt x="5" y="958"/>
                </a:cubicBezTo>
                <a:cubicBezTo>
                  <a:pt x="5" y="959"/>
                  <a:pt x="6" y="959"/>
                  <a:pt x="7" y="959"/>
                </a:cubicBezTo>
                <a:cubicBezTo>
                  <a:pt x="8" y="959"/>
                  <a:pt x="8" y="959"/>
                  <a:pt x="9" y="959"/>
                </a:cubicBezTo>
                <a:cubicBezTo>
                  <a:pt x="11" y="960"/>
                  <a:pt x="10" y="958"/>
                  <a:pt x="9" y="957"/>
                </a:cubicBezTo>
                <a:cubicBezTo>
                  <a:pt x="8" y="956"/>
                  <a:pt x="8" y="955"/>
                  <a:pt x="10" y="954"/>
                </a:cubicBezTo>
                <a:cubicBezTo>
                  <a:pt x="11" y="953"/>
                  <a:pt x="11" y="952"/>
                  <a:pt x="11" y="950"/>
                </a:cubicBezTo>
                <a:cubicBezTo>
                  <a:pt x="12" y="949"/>
                  <a:pt x="13" y="948"/>
                  <a:pt x="14" y="946"/>
                </a:cubicBezTo>
                <a:cubicBezTo>
                  <a:pt x="14" y="945"/>
                  <a:pt x="14" y="944"/>
                  <a:pt x="15" y="943"/>
                </a:cubicBezTo>
                <a:cubicBezTo>
                  <a:pt x="15" y="942"/>
                  <a:pt x="16" y="941"/>
                  <a:pt x="16" y="939"/>
                </a:cubicBezTo>
                <a:cubicBezTo>
                  <a:pt x="17" y="939"/>
                  <a:pt x="17" y="937"/>
                  <a:pt x="17" y="936"/>
                </a:cubicBezTo>
                <a:cubicBezTo>
                  <a:pt x="17" y="935"/>
                  <a:pt x="16" y="935"/>
                  <a:pt x="16" y="934"/>
                </a:cubicBezTo>
                <a:cubicBezTo>
                  <a:pt x="15" y="933"/>
                  <a:pt x="15" y="932"/>
                  <a:pt x="15" y="931"/>
                </a:cubicBezTo>
                <a:cubicBezTo>
                  <a:pt x="15" y="931"/>
                  <a:pt x="14" y="930"/>
                  <a:pt x="14" y="930"/>
                </a:cubicBezTo>
                <a:cubicBezTo>
                  <a:pt x="14" y="928"/>
                  <a:pt x="15" y="929"/>
                  <a:pt x="15" y="929"/>
                </a:cubicBezTo>
                <a:cubicBezTo>
                  <a:pt x="16" y="928"/>
                  <a:pt x="16" y="926"/>
                  <a:pt x="16" y="925"/>
                </a:cubicBezTo>
                <a:cubicBezTo>
                  <a:pt x="16" y="923"/>
                  <a:pt x="15" y="923"/>
                  <a:pt x="14" y="921"/>
                </a:cubicBezTo>
                <a:cubicBezTo>
                  <a:pt x="14" y="921"/>
                  <a:pt x="14" y="920"/>
                  <a:pt x="14" y="920"/>
                </a:cubicBezTo>
                <a:cubicBezTo>
                  <a:pt x="13" y="919"/>
                  <a:pt x="12" y="918"/>
                  <a:pt x="11" y="916"/>
                </a:cubicBezTo>
                <a:cubicBezTo>
                  <a:pt x="11" y="916"/>
                  <a:pt x="11" y="915"/>
                  <a:pt x="11" y="915"/>
                </a:cubicBezTo>
                <a:cubicBezTo>
                  <a:pt x="11" y="914"/>
                  <a:pt x="10" y="914"/>
                  <a:pt x="10" y="913"/>
                </a:cubicBezTo>
                <a:cubicBezTo>
                  <a:pt x="9" y="912"/>
                  <a:pt x="11" y="911"/>
                  <a:pt x="12" y="911"/>
                </a:cubicBezTo>
                <a:cubicBezTo>
                  <a:pt x="14" y="911"/>
                  <a:pt x="15" y="911"/>
                  <a:pt x="16" y="910"/>
                </a:cubicBezTo>
                <a:cubicBezTo>
                  <a:pt x="16" y="908"/>
                  <a:pt x="18" y="907"/>
                  <a:pt x="19" y="906"/>
                </a:cubicBezTo>
                <a:cubicBezTo>
                  <a:pt x="20" y="905"/>
                  <a:pt x="21" y="905"/>
                  <a:pt x="23" y="904"/>
                </a:cubicBezTo>
                <a:cubicBezTo>
                  <a:pt x="24" y="904"/>
                  <a:pt x="25" y="904"/>
                  <a:pt x="26" y="903"/>
                </a:cubicBezTo>
                <a:cubicBezTo>
                  <a:pt x="26" y="902"/>
                  <a:pt x="26" y="902"/>
                  <a:pt x="25" y="901"/>
                </a:cubicBezTo>
                <a:cubicBezTo>
                  <a:pt x="25" y="901"/>
                  <a:pt x="25" y="901"/>
                  <a:pt x="24" y="901"/>
                </a:cubicBezTo>
                <a:cubicBezTo>
                  <a:pt x="23" y="902"/>
                  <a:pt x="23" y="901"/>
                  <a:pt x="23" y="900"/>
                </a:cubicBezTo>
                <a:cubicBezTo>
                  <a:pt x="23" y="900"/>
                  <a:pt x="24" y="900"/>
                  <a:pt x="24" y="899"/>
                </a:cubicBezTo>
                <a:cubicBezTo>
                  <a:pt x="25" y="898"/>
                  <a:pt x="23" y="896"/>
                  <a:pt x="24" y="895"/>
                </a:cubicBezTo>
                <a:cubicBezTo>
                  <a:pt x="25" y="896"/>
                  <a:pt x="25" y="897"/>
                  <a:pt x="25" y="897"/>
                </a:cubicBezTo>
                <a:cubicBezTo>
                  <a:pt x="25" y="898"/>
                  <a:pt x="25" y="898"/>
                  <a:pt x="25" y="899"/>
                </a:cubicBezTo>
                <a:cubicBezTo>
                  <a:pt x="25" y="899"/>
                  <a:pt x="26" y="899"/>
                  <a:pt x="26" y="899"/>
                </a:cubicBezTo>
                <a:cubicBezTo>
                  <a:pt x="26" y="900"/>
                  <a:pt x="26" y="901"/>
                  <a:pt x="26" y="901"/>
                </a:cubicBezTo>
                <a:cubicBezTo>
                  <a:pt x="27" y="902"/>
                  <a:pt x="27" y="901"/>
                  <a:pt x="27" y="900"/>
                </a:cubicBezTo>
                <a:cubicBezTo>
                  <a:pt x="27" y="900"/>
                  <a:pt x="27" y="899"/>
                  <a:pt x="27" y="898"/>
                </a:cubicBezTo>
                <a:cubicBezTo>
                  <a:pt x="27" y="897"/>
                  <a:pt x="27" y="897"/>
                  <a:pt x="27" y="896"/>
                </a:cubicBezTo>
                <a:cubicBezTo>
                  <a:pt x="27" y="895"/>
                  <a:pt x="26" y="895"/>
                  <a:pt x="26" y="894"/>
                </a:cubicBezTo>
                <a:cubicBezTo>
                  <a:pt x="26" y="894"/>
                  <a:pt x="27" y="893"/>
                  <a:pt x="26" y="892"/>
                </a:cubicBezTo>
                <a:cubicBezTo>
                  <a:pt x="26" y="891"/>
                  <a:pt x="24" y="892"/>
                  <a:pt x="24" y="892"/>
                </a:cubicBezTo>
                <a:cubicBezTo>
                  <a:pt x="23" y="893"/>
                  <a:pt x="21" y="894"/>
                  <a:pt x="20" y="893"/>
                </a:cubicBezTo>
                <a:cubicBezTo>
                  <a:pt x="19" y="893"/>
                  <a:pt x="20" y="892"/>
                  <a:pt x="20" y="891"/>
                </a:cubicBezTo>
                <a:cubicBezTo>
                  <a:pt x="21" y="891"/>
                  <a:pt x="21" y="891"/>
                  <a:pt x="22" y="891"/>
                </a:cubicBezTo>
                <a:cubicBezTo>
                  <a:pt x="22" y="890"/>
                  <a:pt x="22" y="890"/>
                  <a:pt x="23" y="890"/>
                </a:cubicBezTo>
                <a:cubicBezTo>
                  <a:pt x="24" y="889"/>
                  <a:pt x="24" y="889"/>
                  <a:pt x="24" y="888"/>
                </a:cubicBezTo>
                <a:cubicBezTo>
                  <a:pt x="24" y="888"/>
                  <a:pt x="24" y="888"/>
                  <a:pt x="24" y="887"/>
                </a:cubicBezTo>
                <a:cubicBezTo>
                  <a:pt x="23" y="887"/>
                  <a:pt x="24" y="888"/>
                  <a:pt x="23" y="888"/>
                </a:cubicBezTo>
                <a:cubicBezTo>
                  <a:pt x="23" y="888"/>
                  <a:pt x="22" y="887"/>
                  <a:pt x="22" y="887"/>
                </a:cubicBezTo>
                <a:cubicBezTo>
                  <a:pt x="21" y="886"/>
                  <a:pt x="20" y="886"/>
                  <a:pt x="20" y="885"/>
                </a:cubicBezTo>
                <a:cubicBezTo>
                  <a:pt x="20" y="884"/>
                  <a:pt x="19" y="883"/>
                  <a:pt x="18" y="882"/>
                </a:cubicBezTo>
                <a:cubicBezTo>
                  <a:pt x="18" y="882"/>
                  <a:pt x="17" y="881"/>
                  <a:pt x="17" y="881"/>
                </a:cubicBezTo>
                <a:cubicBezTo>
                  <a:pt x="17" y="880"/>
                  <a:pt x="17" y="879"/>
                  <a:pt x="16" y="879"/>
                </a:cubicBezTo>
                <a:cubicBezTo>
                  <a:pt x="16" y="878"/>
                  <a:pt x="15" y="878"/>
                  <a:pt x="15" y="878"/>
                </a:cubicBezTo>
                <a:cubicBezTo>
                  <a:pt x="14" y="877"/>
                  <a:pt x="13" y="877"/>
                  <a:pt x="12" y="877"/>
                </a:cubicBezTo>
                <a:cubicBezTo>
                  <a:pt x="11" y="876"/>
                  <a:pt x="10" y="877"/>
                  <a:pt x="9" y="877"/>
                </a:cubicBezTo>
                <a:cubicBezTo>
                  <a:pt x="8" y="876"/>
                  <a:pt x="7" y="876"/>
                  <a:pt x="5" y="877"/>
                </a:cubicBezTo>
                <a:cubicBezTo>
                  <a:pt x="5" y="877"/>
                  <a:pt x="4" y="877"/>
                  <a:pt x="3" y="877"/>
                </a:cubicBezTo>
                <a:cubicBezTo>
                  <a:pt x="3" y="877"/>
                  <a:pt x="2" y="876"/>
                  <a:pt x="2" y="877"/>
                </a:cubicBezTo>
                <a:cubicBezTo>
                  <a:pt x="1" y="877"/>
                  <a:pt x="1" y="878"/>
                  <a:pt x="1" y="878"/>
                </a:cubicBezTo>
                <a:cubicBezTo>
                  <a:pt x="1" y="879"/>
                  <a:pt x="0" y="879"/>
                  <a:pt x="0" y="879"/>
                </a:cubicBezTo>
                <a:cubicBezTo>
                  <a:pt x="0" y="959"/>
                  <a:pt x="0" y="959"/>
                  <a:pt x="0" y="959"/>
                </a:cubicBezTo>
                <a:cubicBezTo>
                  <a:pt x="1" y="959"/>
                  <a:pt x="1" y="958"/>
                  <a:pt x="2" y="957"/>
                </a:cubicBezTo>
                <a:close/>
                <a:moveTo>
                  <a:pt x="1209" y="1843"/>
                </a:moveTo>
                <a:cubicBezTo>
                  <a:pt x="1208" y="1842"/>
                  <a:pt x="1207" y="1843"/>
                  <a:pt x="1206" y="1842"/>
                </a:cubicBezTo>
                <a:cubicBezTo>
                  <a:pt x="1205" y="1842"/>
                  <a:pt x="1205" y="1842"/>
                  <a:pt x="1204" y="1841"/>
                </a:cubicBezTo>
                <a:cubicBezTo>
                  <a:pt x="1203" y="1841"/>
                  <a:pt x="1201" y="1840"/>
                  <a:pt x="1200" y="1840"/>
                </a:cubicBezTo>
                <a:cubicBezTo>
                  <a:pt x="1199" y="1841"/>
                  <a:pt x="1198" y="1841"/>
                  <a:pt x="1196" y="1841"/>
                </a:cubicBezTo>
                <a:cubicBezTo>
                  <a:pt x="1194" y="1842"/>
                  <a:pt x="1192" y="1840"/>
                  <a:pt x="1190" y="1840"/>
                </a:cubicBezTo>
                <a:cubicBezTo>
                  <a:pt x="1188" y="1840"/>
                  <a:pt x="1189" y="1841"/>
                  <a:pt x="1188" y="1842"/>
                </a:cubicBezTo>
                <a:cubicBezTo>
                  <a:pt x="1188" y="1843"/>
                  <a:pt x="1187" y="1843"/>
                  <a:pt x="1187" y="1844"/>
                </a:cubicBezTo>
                <a:cubicBezTo>
                  <a:pt x="1186" y="1845"/>
                  <a:pt x="1189" y="1845"/>
                  <a:pt x="1190" y="1846"/>
                </a:cubicBezTo>
                <a:cubicBezTo>
                  <a:pt x="1191" y="1847"/>
                  <a:pt x="1191" y="1847"/>
                  <a:pt x="1192" y="1848"/>
                </a:cubicBezTo>
                <a:cubicBezTo>
                  <a:pt x="1193" y="1848"/>
                  <a:pt x="1193" y="1848"/>
                  <a:pt x="1194" y="1849"/>
                </a:cubicBezTo>
                <a:cubicBezTo>
                  <a:pt x="1196" y="1849"/>
                  <a:pt x="1197" y="1848"/>
                  <a:pt x="1199" y="1848"/>
                </a:cubicBezTo>
                <a:cubicBezTo>
                  <a:pt x="1200" y="1848"/>
                  <a:pt x="1201" y="1848"/>
                  <a:pt x="1202" y="1848"/>
                </a:cubicBezTo>
                <a:cubicBezTo>
                  <a:pt x="1202" y="1848"/>
                  <a:pt x="1203" y="1847"/>
                  <a:pt x="1204" y="1847"/>
                </a:cubicBezTo>
                <a:cubicBezTo>
                  <a:pt x="1204" y="1846"/>
                  <a:pt x="1205" y="1846"/>
                  <a:pt x="1206" y="1846"/>
                </a:cubicBezTo>
                <a:cubicBezTo>
                  <a:pt x="1207" y="1846"/>
                  <a:pt x="1207" y="1845"/>
                  <a:pt x="1208" y="1845"/>
                </a:cubicBezTo>
                <a:cubicBezTo>
                  <a:pt x="1209" y="1844"/>
                  <a:pt x="1209" y="1845"/>
                  <a:pt x="1210" y="1844"/>
                </a:cubicBezTo>
                <a:cubicBezTo>
                  <a:pt x="1210" y="1843"/>
                  <a:pt x="1209" y="1843"/>
                  <a:pt x="1209" y="1843"/>
                </a:cubicBezTo>
                <a:close/>
                <a:moveTo>
                  <a:pt x="2090" y="2120"/>
                </a:moveTo>
                <a:cubicBezTo>
                  <a:pt x="2089" y="2120"/>
                  <a:pt x="2088" y="2119"/>
                  <a:pt x="2088" y="2118"/>
                </a:cubicBezTo>
                <a:cubicBezTo>
                  <a:pt x="2087" y="2117"/>
                  <a:pt x="2087" y="2115"/>
                  <a:pt x="2086" y="2114"/>
                </a:cubicBezTo>
                <a:cubicBezTo>
                  <a:pt x="2086" y="2113"/>
                  <a:pt x="2085" y="2111"/>
                  <a:pt x="2085" y="2111"/>
                </a:cubicBezTo>
                <a:cubicBezTo>
                  <a:pt x="2084" y="2110"/>
                  <a:pt x="2082" y="2110"/>
                  <a:pt x="2081" y="2111"/>
                </a:cubicBezTo>
                <a:cubicBezTo>
                  <a:pt x="2079" y="2111"/>
                  <a:pt x="2078" y="2114"/>
                  <a:pt x="2079" y="2116"/>
                </a:cubicBezTo>
                <a:cubicBezTo>
                  <a:pt x="2079" y="2118"/>
                  <a:pt x="2080" y="2119"/>
                  <a:pt x="2081" y="2120"/>
                </a:cubicBezTo>
                <a:cubicBezTo>
                  <a:pt x="2083" y="2121"/>
                  <a:pt x="2083" y="2123"/>
                  <a:pt x="2084" y="2124"/>
                </a:cubicBezTo>
                <a:cubicBezTo>
                  <a:pt x="2084" y="2125"/>
                  <a:pt x="2085" y="2126"/>
                  <a:pt x="2085" y="2126"/>
                </a:cubicBezTo>
                <a:cubicBezTo>
                  <a:pt x="2086" y="2127"/>
                  <a:pt x="2087" y="2127"/>
                  <a:pt x="2087" y="2127"/>
                </a:cubicBezTo>
                <a:cubicBezTo>
                  <a:pt x="2088" y="2128"/>
                  <a:pt x="2088" y="2129"/>
                  <a:pt x="2089" y="2129"/>
                </a:cubicBezTo>
                <a:cubicBezTo>
                  <a:pt x="2090" y="2128"/>
                  <a:pt x="2090" y="2127"/>
                  <a:pt x="2090" y="2126"/>
                </a:cubicBezTo>
                <a:cubicBezTo>
                  <a:pt x="2090" y="2125"/>
                  <a:pt x="2091" y="2124"/>
                  <a:pt x="2091" y="2123"/>
                </a:cubicBezTo>
                <a:cubicBezTo>
                  <a:pt x="2091" y="2122"/>
                  <a:pt x="2090" y="2121"/>
                  <a:pt x="2090" y="2120"/>
                </a:cubicBezTo>
                <a:close/>
                <a:moveTo>
                  <a:pt x="2490" y="2000"/>
                </a:moveTo>
                <a:cubicBezTo>
                  <a:pt x="2490" y="1998"/>
                  <a:pt x="2490" y="1997"/>
                  <a:pt x="2490" y="1996"/>
                </a:cubicBezTo>
                <a:cubicBezTo>
                  <a:pt x="2489" y="1995"/>
                  <a:pt x="2489" y="1997"/>
                  <a:pt x="2489" y="1997"/>
                </a:cubicBezTo>
                <a:cubicBezTo>
                  <a:pt x="2489" y="1998"/>
                  <a:pt x="2489" y="1998"/>
                  <a:pt x="2489" y="1999"/>
                </a:cubicBezTo>
                <a:cubicBezTo>
                  <a:pt x="2490" y="2000"/>
                  <a:pt x="2489" y="2000"/>
                  <a:pt x="2489" y="2001"/>
                </a:cubicBezTo>
                <a:cubicBezTo>
                  <a:pt x="2489" y="2001"/>
                  <a:pt x="2490" y="2000"/>
                  <a:pt x="2490" y="2000"/>
                </a:cubicBezTo>
                <a:close/>
                <a:moveTo>
                  <a:pt x="2476" y="1893"/>
                </a:moveTo>
                <a:cubicBezTo>
                  <a:pt x="2476" y="1893"/>
                  <a:pt x="2476" y="1892"/>
                  <a:pt x="2476" y="1892"/>
                </a:cubicBezTo>
                <a:cubicBezTo>
                  <a:pt x="2476" y="1891"/>
                  <a:pt x="2476" y="1892"/>
                  <a:pt x="2476" y="1892"/>
                </a:cubicBezTo>
                <a:cubicBezTo>
                  <a:pt x="2475" y="1893"/>
                  <a:pt x="2475" y="1893"/>
                  <a:pt x="2475" y="1893"/>
                </a:cubicBezTo>
                <a:cubicBezTo>
                  <a:pt x="2474" y="1894"/>
                  <a:pt x="2474" y="1894"/>
                  <a:pt x="2474" y="1894"/>
                </a:cubicBezTo>
                <a:cubicBezTo>
                  <a:pt x="2474" y="1895"/>
                  <a:pt x="2473" y="1895"/>
                  <a:pt x="2473" y="1896"/>
                </a:cubicBezTo>
                <a:cubicBezTo>
                  <a:pt x="2473" y="1897"/>
                  <a:pt x="2472" y="1898"/>
                  <a:pt x="2471" y="1899"/>
                </a:cubicBezTo>
                <a:cubicBezTo>
                  <a:pt x="2470" y="1899"/>
                  <a:pt x="2470" y="1899"/>
                  <a:pt x="2469" y="1900"/>
                </a:cubicBezTo>
                <a:cubicBezTo>
                  <a:pt x="2469" y="1900"/>
                  <a:pt x="2469" y="1900"/>
                  <a:pt x="2468" y="1901"/>
                </a:cubicBezTo>
                <a:cubicBezTo>
                  <a:pt x="2468" y="1901"/>
                  <a:pt x="2468" y="1902"/>
                  <a:pt x="2467" y="1902"/>
                </a:cubicBezTo>
                <a:cubicBezTo>
                  <a:pt x="2467" y="1903"/>
                  <a:pt x="2466" y="1903"/>
                  <a:pt x="2466" y="1903"/>
                </a:cubicBezTo>
                <a:cubicBezTo>
                  <a:pt x="2466" y="1904"/>
                  <a:pt x="2465" y="1904"/>
                  <a:pt x="2465" y="1905"/>
                </a:cubicBezTo>
                <a:cubicBezTo>
                  <a:pt x="2465" y="1905"/>
                  <a:pt x="2465" y="1905"/>
                  <a:pt x="2464" y="1906"/>
                </a:cubicBezTo>
                <a:cubicBezTo>
                  <a:pt x="2463" y="1906"/>
                  <a:pt x="2464" y="1906"/>
                  <a:pt x="2463" y="1907"/>
                </a:cubicBezTo>
                <a:cubicBezTo>
                  <a:pt x="2463" y="1907"/>
                  <a:pt x="2462" y="1907"/>
                  <a:pt x="2462" y="1908"/>
                </a:cubicBezTo>
                <a:cubicBezTo>
                  <a:pt x="2462" y="1908"/>
                  <a:pt x="2462" y="1909"/>
                  <a:pt x="2461" y="1909"/>
                </a:cubicBezTo>
                <a:cubicBezTo>
                  <a:pt x="2461" y="1908"/>
                  <a:pt x="2461" y="1908"/>
                  <a:pt x="2460" y="1908"/>
                </a:cubicBezTo>
                <a:cubicBezTo>
                  <a:pt x="2459" y="1908"/>
                  <a:pt x="2459" y="1909"/>
                  <a:pt x="2458" y="1909"/>
                </a:cubicBezTo>
                <a:cubicBezTo>
                  <a:pt x="2458" y="1909"/>
                  <a:pt x="2458" y="1910"/>
                  <a:pt x="2457" y="1910"/>
                </a:cubicBezTo>
                <a:cubicBezTo>
                  <a:pt x="2456" y="1911"/>
                  <a:pt x="2457" y="1912"/>
                  <a:pt x="2456" y="1912"/>
                </a:cubicBezTo>
                <a:cubicBezTo>
                  <a:pt x="2455" y="1912"/>
                  <a:pt x="2455" y="1912"/>
                  <a:pt x="2454" y="1913"/>
                </a:cubicBezTo>
                <a:cubicBezTo>
                  <a:pt x="2454" y="1913"/>
                  <a:pt x="2454" y="1914"/>
                  <a:pt x="2453" y="1914"/>
                </a:cubicBezTo>
                <a:cubicBezTo>
                  <a:pt x="2453" y="1914"/>
                  <a:pt x="2452" y="1914"/>
                  <a:pt x="2452" y="1915"/>
                </a:cubicBezTo>
                <a:cubicBezTo>
                  <a:pt x="2451" y="1915"/>
                  <a:pt x="2451" y="1916"/>
                  <a:pt x="2451" y="1916"/>
                </a:cubicBezTo>
                <a:cubicBezTo>
                  <a:pt x="2451" y="1917"/>
                  <a:pt x="2450" y="1918"/>
                  <a:pt x="2450" y="1918"/>
                </a:cubicBezTo>
                <a:cubicBezTo>
                  <a:pt x="2449" y="1919"/>
                  <a:pt x="2449" y="1919"/>
                  <a:pt x="2448" y="1919"/>
                </a:cubicBezTo>
                <a:cubicBezTo>
                  <a:pt x="2447" y="1920"/>
                  <a:pt x="2447" y="1921"/>
                  <a:pt x="2446" y="1922"/>
                </a:cubicBezTo>
                <a:cubicBezTo>
                  <a:pt x="2446" y="1923"/>
                  <a:pt x="2445" y="1923"/>
                  <a:pt x="2445" y="1924"/>
                </a:cubicBezTo>
                <a:cubicBezTo>
                  <a:pt x="2445" y="1925"/>
                  <a:pt x="2445" y="1925"/>
                  <a:pt x="2445" y="1926"/>
                </a:cubicBezTo>
                <a:cubicBezTo>
                  <a:pt x="2444" y="1926"/>
                  <a:pt x="2445" y="1927"/>
                  <a:pt x="2445" y="1927"/>
                </a:cubicBezTo>
                <a:cubicBezTo>
                  <a:pt x="2446" y="1926"/>
                  <a:pt x="2446" y="1926"/>
                  <a:pt x="2446" y="1925"/>
                </a:cubicBezTo>
                <a:cubicBezTo>
                  <a:pt x="2447" y="1925"/>
                  <a:pt x="2447" y="1925"/>
                  <a:pt x="2448" y="1924"/>
                </a:cubicBezTo>
                <a:cubicBezTo>
                  <a:pt x="2449" y="1923"/>
                  <a:pt x="2449" y="1924"/>
                  <a:pt x="2450" y="1924"/>
                </a:cubicBezTo>
                <a:cubicBezTo>
                  <a:pt x="2450" y="1923"/>
                  <a:pt x="2450" y="1923"/>
                  <a:pt x="2451" y="1923"/>
                </a:cubicBezTo>
                <a:cubicBezTo>
                  <a:pt x="2451" y="1923"/>
                  <a:pt x="2451" y="1923"/>
                  <a:pt x="2452" y="1922"/>
                </a:cubicBezTo>
                <a:cubicBezTo>
                  <a:pt x="2452" y="1922"/>
                  <a:pt x="2452" y="1920"/>
                  <a:pt x="2453" y="1920"/>
                </a:cubicBezTo>
                <a:cubicBezTo>
                  <a:pt x="2453" y="1920"/>
                  <a:pt x="2453" y="1920"/>
                  <a:pt x="2454" y="1920"/>
                </a:cubicBezTo>
                <a:cubicBezTo>
                  <a:pt x="2454" y="1920"/>
                  <a:pt x="2455" y="1920"/>
                  <a:pt x="2455" y="1920"/>
                </a:cubicBezTo>
                <a:cubicBezTo>
                  <a:pt x="2457" y="1920"/>
                  <a:pt x="2458" y="1918"/>
                  <a:pt x="2459" y="1917"/>
                </a:cubicBezTo>
                <a:cubicBezTo>
                  <a:pt x="2460" y="1916"/>
                  <a:pt x="2461" y="1916"/>
                  <a:pt x="2462" y="1915"/>
                </a:cubicBezTo>
                <a:cubicBezTo>
                  <a:pt x="2462" y="1914"/>
                  <a:pt x="2462" y="1913"/>
                  <a:pt x="2462" y="1913"/>
                </a:cubicBezTo>
                <a:cubicBezTo>
                  <a:pt x="2463" y="1912"/>
                  <a:pt x="2463" y="1912"/>
                  <a:pt x="2463" y="1911"/>
                </a:cubicBezTo>
                <a:cubicBezTo>
                  <a:pt x="2464" y="1910"/>
                  <a:pt x="2466" y="1910"/>
                  <a:pt x="2467" y="1910"/>
                </a:cubicBezTo>
                <a:cubicBezTo>
                  <a:pt x="2468" y="1910"/>
                  <a:pt x="2468" y="1909"/>
                  <a:pt x="2469" y="1908"/>
                </a:cubicBezTo>
                <a:cubicBezTo>
                  <a:pt x="2470" y="1908"/>
                  <a:pt x="2471" y="1908"/>
                  <a:pt x="2471" y="1907"/>
                </a:cubicBezTo>
                <a:cubicBezTo>
                  <a:pt x="2471" y="1907"/>
                  <a:pt x="2472" y="1906"/>
                  <a:pt x="2472" y="1906"/>
                </a:cubicBezTo>
                <a:cubicBezTo>
                  <a:pt x="2473" y="1904"/>
                  <a:pt x="2474" y="1903"/>
                  <a:pt x="2475" y="1902"/>
                </a:cubicBezTo>
                <a:cubicBezTo>
                  <a:pt x="2475" y="1901"/>
                  <a:pt x="2476" y="1901"/>
                  <a:pt x="2476" y="1900"/>
                </a:cubicBezTo>
                <a:cubicBezTo>
                  <a:pt x="2477" y="1899"/>
                  <a:pt x="2476" y="1898"/>
                  <a:pt x="2476" y="1897"/>
                </a:cubicBezTo>
                <a:cubicBezTo>
                  <a:pt x="2476" y="1897"/>
                  <a:pt x="2476" y="1896"/>
                  <a:pt x="2476" y="1895"/>
                </a:cubicBezTo>
                <a:cubicBezTo>
                  <a:pt x="2476" y="1895"/>
                  <a:pt x="2477" y="1895"/>
                  <a:pt x="2477" y="1895"/>
                </a:cubicBezTo>
                <a:cubicBezTo>
                  <a:pt x="2478" y="1894"/>
                  <a:pt x="2478" y="1894"/>
                  <a:pt x="2479" y="1894"/>
                </a:cubicBezTo>
                <a:cubicBezTo>
                  <a:pt x="2480" y="1894"/>
                  <a:pt x="2481" y="1894"/>
                  <a:pt x="2481" y="1894"/>
                </a:cubicBezTo>
                <a:cubicBezTo>
                  <a:pt x="2483" y="1894"/>
                  <a:pt x="2484" y="1893"/>
                  <a:pt x="2485" y="1893"/>
                </a:cubicBezTo>
                <a:cubicBezTo>
                  <a:pt x="2486" y="1892"/>
                  <a:pt x="2485" y="1891"/>
                  <a:pt x="2486" y="1891"/>
                </a:cubicBezTo>
                <a:cubicBezTo>
                  <a:pt x="2486" y="1890"/>
                  <a:pt x="2486" y="1889"/>
                  <a:pt x="2486" y="1889"/>
                </a:cubicBezTo>
                <a:cubicBezTo>
                  <a:pt x="2487" y="1888"/>
                  <a:pt x="2487" y="1888"/>
                  <a:pt x="2488" y="1888"/>
                </a:cubicBezTo>
                <a:cubicBezTo>
                  <a:pt x="2488" y="1887"/>
                  <a:pt x="2488" y="1887"/>
                  <a:pt x="2489" y="1887"/>
                </a:cubicBezTo>
                <a:cubicBezTo>
                  <a:pt x="2490" y="1887"/>
                  <a:pt x="2489" y="1886"/>
                  <a:pt x="2490" y="1886"/>
                </a:cubicBezTo>
                <a:cubicBezTo>
                  <a:pt x="2491" y="1886"/>
                  <a:pt x="2491" y="1887"/>
                  <a:pt x="2492" y="1887"/>
                </a:cubicBezTo>
                <a:cubicBezTo>
                  <a:pt x="2492" y="1887"/>
                  <a:pt x="2492" y="1886"/>
                  <a:pt x="2493" y="1886"/>
                </a:cubicBezTo>
                <a:cubicBezTo>
                  <a:pt x="2493" y="1885"/>
                  <a:pt x="2493" y="1885"/>
                  <a:pt x="2494" y="1885"/>
                </a:cubicBezTo>
                <a:cubicBezTo>
                  <a:pt x="2494" y="1884"/>
                  <a:pt x="2495" y="1884"/>
                  <a:pt x="2495" y="1883"/>
                </a:cubicBezTo>
                <a:cubicBezTo>
                  <a:pt x="2494" y="1883"/>
                  <a:pt x="2494" y="1883"/>
                  <a:pt x="2494" y="1882"/>
                </a:cubicBezTo>
                <a:cubicBezTo>
                  <a:pt x="2494" y="1882"/>
                  <a:pt x="2493" y="1882"/>
                  <a:pt x="2494" y="1881"/>
                </a:cubicBezTo>
                <a:cubicBezTo>
                  <a:pt x="2494" y="1881"/>
                  <a:pt x="2494" y="1881"/>
                  <a:pt x="2494" y="1880"/>
                </a:cubicBezTo>
                <a:cubicBezTo>
                  <a:pt x="2493" y="1880"/>
                  <a:pt x="2492" y="1881"/>
                  <a:pt x="2493" y="1880"/>
                </a:cubicBezTo>
                <a:cubicBezTo>
                  <a:pt x="2493" y="1880"/>
                  <a:pt x="2493" y="1880"/>
                  <a:pt x="2493" y="1879"/>
                </a:cubicBezTo>
                <a:cubicBezTo>
                  <a:pt x="2493" y="1879"/>
                  <a:pt x="2492" y="1879"/>
                  <a:pt x="2493" y="1878"/>
                </a:cubicBezTo>
                <a:cubicBezTo>
                  <a:pt x="2493" y="1878"/>
                  <a:pt x="2493" y="1878"/>
                  <a:pt x="2493" y="1878"/>
                </a:cubicBezTo>
                <a:cubicBezTo>
                  <a:pt x="2494" y="1878"/>
                  <a:pt x="2494" y="1878"/>
                  <a:pt x="2493" y="1878"/>
                </a:cubicBezTo>
                <a:cubicBezTo>
                  <a:pt x="2493" y="1877"/>
                  <a:pt x="2493" y="1878"/>
                  <a:pt x="2493" y="1878"/>
                </a:cubicBezTo>
                <a:cubicBezTo>
                  <a:pt x="2493" y="1878"/>
                  <a:pt x="2492" y="1877"/>
                  <a:pt x="2492" y="1877"/>
                </a:cubicBezTo>
                <a:cubicBezTo>
                  <a:pt x="2492" y="1877"/>
                  <a:pt x="2492" y="1878"/>
                  <a:pt x="2491" y="1878"/>
                </a:cubicBezTo>
                <a:cubicBezTo>
                  <a:pt x="2491" y="1877"/>
                  <a:pt x="2491" y="1877"/>
                  <a:pt x="2491" y="1876"/>
                </a:cubicBezTo>
                <a:cubicBezTo>
                  <a:pt x="2491" y="1876"/>
                  <a:pt x="2491" y="1875"/>
                  <a:pt x="2491" y="1875"/>
                </a:cubicBezTo>
                <a:cubicBezTo>
                  <a:pt x="2491" y="1874"/>
                  <a:pt x="2491" y="1874"/>
                  <a:pt x="2491" y="1874"/>
                </a:cubicBezTo>
                <a:cubicBezTo>
                  <a:pt x="2492" y="1874"/>
                  <a:pt x="2491" y="1873"/>
                  <a:pt x="2492" y="1873"/>
                </a:cubicBezTo>
                <a:cubicBezTo>
                  <a:pt x="2492" y="1873"/>
                  <a:pt x="2493" y="1874"/>
                  <a:pt x="2493" y="1874"/>
                </a:cubicBezTo>
                <a:cubicBezTo>
                  <a:pt x="2493" y="1874"/>
                  <a:pt x="2494" y="1874"/>
                  <a:pt x="2494" y="1874"/>
                </a:cubicBezTo>
                <a:cubicBezTo>
                  <a:pt x="2493" y="1873"/>
                  <a:pt x="2493" y="1872"/>
                  <a:pt x="2493" y="1872"/>
                </a:cubicBezTo>
                <a:cubicBezTo>
                  <a:pt x="2492" y="1872"/>
                  <a:pt x="2492" y="1873"/>
                  <a:pt x="2492" y="1873"/>
                </a:cubicBezTo>
                <a:cubicBezTo>
                  <a:pt x="2490" y="1872"/>
                  <a:pt x="2491" y="1871"/>
                  <a:pt x="2492" y="1870"/>
                </a:cubicBezTo>
                <a:cubicBezTo>
                  <a:pt x="2492" y="1869"/>
                  <a:pt x="2492" y="1869"/>
                  <a:pt x="2492" y="1868"/>
                </a:cubicBezTo>
                <a:cubicBezTo>
                  <a:pt x="2492" y="1867"/>
                  <a:pt x="2492" y="1867"/>
                  <a:pt x="2492" y="1868"/>
                </a:cubicBezTo>
                <a:cubicBezTo>
                  <a:pt x="2490" y="1868"/>
                  <a:pt x="2491" y="1866"/>
                  <a:pt x="2491" y="1865"/>
                </a:cubicBezTo>
                <a:cubicBezTo>
                  <a:pt x="2490" y="1865"/>
                  <a:pt x="2491" y="1867"/>
                  <a:pt x="2490" y="1867"/>
                </a:cubicBezTo>
                <a:cubicBezTo>
                  <a:pt x="2490" y="1868"/>
                  <a:pt x="2489" y="1868"/>
                  <a:pt x="2489" y="1869"/>
                </a:cubicBezTo>
                <a:cubicBezTo>
                  <a:pt x="2489" y="1869"/>
                  <a:pt x="2490" y="1870"/>
                  <a:pt x="2489" y="1870"/>
                </a:cubicBezTo>
                <a:cubicBezTo>
                  <a:pt x="2489" y="1870"/>
                  <a:pt x="2488" y="1869"/>
                  <a:pt x="2488" y="1869"/>
                </a:cubicBezTo>
                <a:cubicBezTo>
                  <a:pt x="2488" y="1870"/>
                  <a:pt x="2489" y="1870"/>
                  <a:pt x="2489" y="1870"/>
                </a:cubicBezTo>
                <a:cubicBezTo>
                  <a:pt x="2489" y="1871"/>
                  <a:pt x="2490" y="1872"/>
                  <a:pt x="2489" y="1873"/>
                </a:cubicBezTo>
                <a:cubicBezTo>
                  <a:pt x="2489" y="1873"/>
                  <a:pt x="2489" y="1872"/>
                  <a:pt x="2489" y="1872"/>
                </a:cubicBezTo>
                <a:cubicBezTo>
                  <a:pt x="2489" y="1872"/>
                  <a:pt x="2489" y="1872"/>
                  <a:pt x="2489" y="1872"/>
                </a:cubicBezTo>
                <a:cubicBezTo>
                  <a:pt x="2489" y="1873"/>
                  <a:pt x="2489" y="1873"/>
                  <a:pt x="2489" y="1874"/>
                </a:cubicBezTo>
                <a:cubicBezTo>
                  <a:pt x="2488" y="1874"/>
                  <a:pt x="2488" y="1872"/>
                  <a:pt x="2488" y="1872"/>
                </a:cubicBezTo>
                <a:cubicBezTo>
                  <a:pt x="2487" y="1872"/>
                  <a:pt x="2488" y="1873"/>
                  <a:pt x="2488" y="1874"/>
                </a:cubicBezTo>
                <a:cubicBezTo>
                  <a:pt x="2488" y="1874"/>
                  <a:pt x="2487" y="1873"/>
                  <a:pt x="2487" y="1874"/>
                </a:cubicBezTo>
                <a:cubicBezTo>
                  <a:pt x="2487" y="1875"/>
                  <a:pt x="2487" y="1875"/>
                  <a:pt x="2488" y="1875"/>
                </a:cubicBezTo>
                <a:cubicBezTo>
                  <a:pt x="2488" y="1875"/>
                  <a:pt x="2488" y="1875"/>
                  <a:pt x="2488" y="1875"/>
                </a:cubicBezTo>
                <a:cubicBezTo>
                  <a:pt x="2488" y="1876"/>
                  <a:pt x="2488" y="1876"/>
                  <a:pt x="2488" y="1876"/>
                </a:cubicBezTo>
                <a:cubicBezTo>
                  <a:pt x="2488" y="1876"/>
                  <a:pt x="2488" y="1877"/>
                  <a:pt x="2488" y="1877"/>
                </a:cubicBezTo>
                <a:cubicBezTo>
                  <a:pt x="2489" y="1877"/>
                  <a:pt x="2489" y="1876"/>
                  <a:pt x="2489" y="1876"/>
                </a:cubicBezTo>
                <a:cubicBezTo>
                  <a:pt x="2489" y="1877"/>
                  <a:pt x="2490" y="1877"/>
                  <a:pt x="2490" y="1877"/>
                </a:cubicBezTo>
                <a:cubicBezTo>
                  <a:pt x="2490" y="1878"/>
                  <a:pt x="2489" y="1878"/>
                  <a:pt x="2490" y="1879"/>
                </a:cubicBezTo>
                <a:cubicBezTo>
                  <a:pt x="2490" y="1879"/>
                  <a:pt x="2490" y="1879"/>
                  <a:pt x="2490" y="1879"/>
                </a:cubicBezTo>
                <a:cubicBezTo>
                  <a:pt x="2489" y="1879"/>
                  <a:pt x="2489" y="1878"/>
                  <a:pt x="2488" y="1878"/>
                </a:cubicBezTo>
                <a:cubicBezTo>
                  <a:pt x="2488" y="1877"/>
                  <a:pt x="2487" y="1877"/>
                  <a:pt x="2487" y="1877"/>
                </a:cubicBezTo>
                <a:cubicBezTo>
                  <a:pt x="2487" y="1877"/>
                  <a:pt x="2487" y="1876"/>
                  <a:pt x="2487" y="1876"/>
                </a:cubicBezTo>
                <a:cubicBezTo>
                  <a:pt x="2486" y="1876"/>
                  <a:pt x="2486" y="1876"/>
                  <a:pt x="2487" y="1875"/>
                </a:cubicBezTo>
                <a:cubicBezTo>
                  <a:pt x="2487" y="1875"/>
                  <a:pt x="2487" y="1874"/>
                  <a:pt x="2486" y="1874"/>
                </a:cubicBezTo>
                <a:cubicBezTo>
                  <a:pt x="2486" y="1875"/>
                  <a:pt x="2486" y="1875"/>
                  <a:pt x="2486" y="1875"/>
                </a:cubicBezTo>
                <a:cubicBezTo>
                  <a:pt x="2486" y="1876"/>
                  <a:pt x="2485" y="1876"/>
                  <a:pt x="2485" y="1877"/>
                </a:cubicBezTo>
                <a:cubicBezTo>
                  <a:pt x="2486" y="1877"/>
                  <a:pt x="2486" y="1877"/>
                  <a:pt x="2486" y="1878"/>
                </a:cubicBezTo>
                <a:cubicBezTo>
                  <a:pt x="2486" y="1879"/>
                  <a:pt x="2487" y="1878"/>
                  <a:pt x="2488" y="1879"/>
                </a:cubicBezTo>
                <a:cubicBezTo>
                  <a:pt x="2488" y="1879"/>
                  <a:pt x="2488" y="1880"/>
                  <a:pt x="2487" y="1881"/>
                </a:cubicBezTo>
                <a:cubicBezTo>
                  <a:pt x="2487" y="1881"/>
                  <a:pt x="2487" y="1882"/>
                  <a:pt x="2487" y="1882"/>
                </a:cubicBezTo>
                <a:cubicBezTo>
                  <a:pt x="2487" y="1883"/>
                  <a:pt x="2486" y="1883"/>
                  <a:pt x="2486" y="1883"/>
                </a:cubicBezTo>
                <a:cubicBezTo>
                  <a:pt x="2486" y="1884"/>
                  <a:pt x="2486" y="1884"/>
                  <a:pt x="2486" y="1884"/>
                </a:cubicBezTo>
                <a:cubicBezTo>
                  <a:pt x="2486" y="1885"/>
                  <a:pt x="2485" y="1884"/>
                  <a:pt x="2485" y="1885"/>
                </a:cubicBezTo>
                <a:cubicBezTo>
                  <a:pt x="2485" y="1886"/>
                  <a:pt x="2484" y="1885"/>
                  <a:pt x="2484" y="1886"/>
                </a:cubicBezTo>
                <a:cubicBezTo>
                  <a:pt x="2484" y="1886"/>
                  <a:pt x="2483" y="1886"/>
                  <a:pt x="2483" y="1886"/>
                </a:cubicBezTo>
                <a:cubicBezTo>
                  <a:pt x="2483" y="1885"/>
                  <a:pt x="2483" y="1885"/>
                  <a:pt x="2483" y="1885"/>
                </a:cubicBezTo>
                <a:cubicBezTo>
                  <a:pt x="2483" y="1884"/>
                  <a:pt x="2483" y="1885"/>
                  <a:pt x="2483" y="1885"/>
                </a:cubicBezTo>
                <a:cubicBezTo>
                  <a:pt x="2482" y="1886"/>
                  <a:pt x="2482" y="1886"/>
                  <a:pt x="2482" y="1886"/>
                </a:cubicBezTo>
                <a:cubicBezTo>
                  <a:pt x="2481" y="1886"/>
                  <a:pt x="2481" y="1886"/>
                  <a:pt x="2481" y="1886"/>
                </a:cubicBezTo>
                <a:cubicBezTo>
                  <a:pt x="2480" y="1886"/>
                  <a:pt x="2481" y="1887"/>
                  <a:pt x="2481" y="1887"/>
                </a:cubicBezTo>
                <a:cubicBezTo>
                  <a:pt x="2482" y="1887"/>
                  <a:pt x="2481" y="1888"/>
                  <a:pt x="2481" y="1888"/>
                </a:cubicBezTo>
                <a:cubicBezTo>
                  <a:pt x="2480" y="1888"/>
                  <a:pt x="2480" y="1889"/>
                  <a:pt x="2480" y="1889"/>
                </a:cubicBezTo>
                <a:cubicBezTo>
                  <a:pt x="2480" y="1891"/>
                  <a:pt x="2478" y="1889"/>
                  <a:pt x="2477" y="1890"/>
                </a:cubicBezTo>
                <a:cubicBezTo>
                  <a:pt x="2477" y="1891"/>
                  <a:pt x="2478" y="1891"/>
                  <a:pt x="2478" y="1892"/>
                </a:cubicBezTo>
                <a:cubicBezTo>
                  <a:pt x="2478" y="1892"/>
                  <a:pt x="2477" y="1893"/>
                  <a:pt x="2477" y="1893"/>
                </a:cubicBezTo>
                <a:cubicBezTo>
                  <a:pt x="2477" y="1893"/>
                  <a:pt x="2477" y="1894"/>
                  <a:pt x="2476" y="1893"/>
                </a:cubicBezTo>
                <a:close/>
                <a:moveTo>
                  <a:pt x="2278" y="1724"/>
                </a:moveTo>
                <a:cubicBezTo>
                  <a:pt x="2280" y="1724"/>
                  <a:pt x="2280" y="1725"/>
                  <a:pt x="2281" y="1726"/>
                </a:cubicBezTo>
                <a:cubicBezTo>
                  <a:pt x="2283" y="1727"/>
                  <a:pt x="2284" y="1727"/>
                  <a:pt x="2285" y="1727"/>
                </a:cubicBezTo>
                <a:cubicBezTo>
                  <a:pt x="2286" y="1727"/>
                  <a:pt x="2287" y="1728"/>
                  <a:pt x="2287" y="1728"/>
                </a:cubicBezTo>
                <a:cubicBezTo>
                  <a:pt x="2288" y="1728"/>
                  <a:pt x="2289" y="1729"/>
                  <a:pt x="2290" y="1729"/>
                </a:cubicBezTo>
                <a:cubicBezTo>
                  <a:pt x="2291" y="1729"/>
                  <a:pt x="2292" y="1729"/>
                  <a:pt x="2292" y="1730"/>
                </a:cubicBezTo>
                <a:cubicBezTo>
                  <a:pt x="2293" y="1730"/>
                  <a:pt x="2294" y="1730"/>
                  <a:pt x="2296" y="1730"/>
                </a:cubicBezTo>
                <a:cubicBezTo>
                  <a:pt x="2297" y="1730"/>
                  <a:pt x="2297" y="1729"/>
                  <a:pt x="2298" y="1728"/>
                </a:cubicBezTo>
                <a:cubicBezTo>
                  <a:pt x="2298" y="1727"/>
                  <a:pt x="2298" y="1726"/>
                  <a:pt x="2299" y="1725"/>
                </a:cubicBezTo>
                <a:cubicBezTo>
                  <a:pt x="2300" y="1725"/>
                  <a:pt x="2301" y="1726"/>
                  <a:pt x="2303" y="1725"/>
                </a:cubicBezTo>
                <a:cubicBezTo>
                  <a:pt x="2303" y="1725"/>
                  <a:pt x="2304" y="1725"/>
                  <a:pt x="2304" y="1724"/>
                </a:cubicBezTo>
                <a:cubicBezTo>
                  <a:pt x="2305" y="1723"/>
                  <a:pt x="2305" y="1723"/>
                  <a:pt x="2306" y="1722"/>
                </a:cubicBezTo>
                <a:cubicBezTo>
                  <a:pt x="2307" y="1721"/>
                  <a:pt x="2307" y="1720"/>
                  <a:pt x="2309" y="1720"/>
                </a:cubicBezTo>
                <a:cubicBezTo>
                  <a:pt x="2311" y="1720"/>
                  <a:pt x="2312" y="1720"/>
                  <a:pt x="2313" y="1719"/>
                </a:cubicBezTo>
                <a:cubicBezTo>
                  <a:pt x="2313" y="1717"/>
                  <a:pt x="2314" y="1716"/>
                  <a:pt x="2314" y="1715"/>
                </a:cubicBezTo>
                <a:cubicBezTo>
                  <a:pt x="2314" y="1713"/>
                  <a:pt x="2314" y="1712"/>
                  <a:pt x="2314" y="1710"/>
                </a:cubicBezTo>
                <a:cubicBezTo>
                  <a:pt x="2314" y="1709"/>
                  <a:pt x="2315" y="1708"/>
                  <a:pt x="2316" y="1707"/>
                </a:cubicBezTo>
                <a:cubicBezTo>
                  <a:pt x="2317" y="1706"/>
                  <a:pt x="2317" y="1706"/>
                  <a:pt x="2318" y="1705"/>
                </a:cubicBezTo>
                <a:cubicBezTo>
                  <a:pt x="2318" y="1705"/>
                  <a:pt x="2318" y="1704"/>
                  <a:pt x="2318" y="1703"/>
                </a:cubicBezTo>
                <a:cubicBezTo>
                  <a:pt x="2320" y="1701"/>
                  <a:pt x="2324" y="1701"/>
                  <a:pt x="2323" y="1698"/>
                </a:cubicBezTo>
                <a:cubicBezTo>
                  <a:pt x="2323" y="1698"/>
                  <a:pt x="2323" y="1697"/>
                  <a:pt x="2323" y="1697"/>
                </a:cubicBezTo>
                <a:cubicBezTo>
                  <a:pt x="2322" y="1696"/>
                  <a:pt x="2323" y="1695"/>
                  <a:pt x="2322" y="1694"/>
                </a:cubicBezTo>
                <a:cubicBezTo>
                  <a:pt x="2322" y="1693"/>
                  <a:pt x="2320" y="1693"/>
                  <a:pt x="2319" y="1692"/>
                </a:cubicBezTo>
                <a:cubicBezTo>
                  <a:pt x="2318" y="1692"/>
                  <a:pt x="2318" y="1692"/>
                  <a:pt x="2318" y="1691"/>
                </a:cubicBezTo>
                <a:cubicBezTo>
                  <a:pt x="2317" y="1690"/>
                  <a:pt x="2317" y="1689"/>
                  <a:pt x="2316" y="1690"/>
                </a:cubicBezTo>
                <a:cubicBezTo>
                  <a:pt x="2315" y="1691"/>
                  <a:pt x="2316" y="1693"/>
                  <a:pt x="2315" y="1694"/>
                </a:cubicBezTo>
                <a:cubicBezTo>
                  <a:pt x="2314" y="1694"/>
                  <a:pt x="2314" y="1694"/>
                  <a:pt x="2313" y="1694"/>
                </a:cubicBezTo>
                <a:cubicBezTo>
                  <a:pt x="2312" y="1694"/>
                  <a:pt x="2312" y="1693"/>
                  <a:pt x="2311" y="1693"/>
                </a:cubicBezTo>
                <a:cubicBezTo>
                  <a:pt x="2310" y="1693"/>
                  <a:pt x="2309" y="1692"/>
                  <a:pt x="2308" y="1692"/>
                </a:cubicBezTo>
                <a:cubicBezTo>
                  <a:pt x="2306" y="1692"/>
                  <a:pt x="2305" y="1693"/>
                  <a:pt x="2304" y="1694"/>
                </a:cubicBezTo>
                <a:cubicBezTo>
                  <a:pt x="2303" y="1695"/>
                  <a:pt x="2302" y="1694"/>
                  <a:pt x="2301" y="1693"/>
                </a:cubicBezTo>
                <a:cubicBezTo>
                  <a:pt x="2299" y="1693"/>
                  <a:pt x="2298" y="1693"/>
                  <a:pt x="2296" y="1693"/>
                </a:cubicBezTo>
                <a:cubicBezTo>
                  <a:pt x="2295" y="1694"/>
                  <a:pt x="2295" y="1695"/>
                  <a:pt x="2293" y="1695"/>
                </a:cubicBezTo>
                <a:cubicBezTo>
                  <a:pt x="2293" y="1696"/>
                  <a:pt x="2292" y="1696"/>
                  <a:pt x="2291" y="1695"/>
                </a:cubicBezTo>
                <a:cubicBezTo>
                  <a:pt x="2291" y="1695"/>
                  <a:pt x="2290" y="1695"/>
                  <a:pt x="2290" y="1695"/>
                </a:cubicBezTo>
                <a:cubicBezTo>
                  <a:pt x="2288" y="1695"/>
                  <a:pt x="2289" y="1698"/>
                  <a:pt x="2289" y="1698"/>
                </a:cubicBezTo>
                <a:cubicBezTo>
                  <a:pt x="2288" y="1700"/>
                  <a:pt x="2286" y="1700"/>
                  <a:pt x="2286" y="1701"/>
                </a:cubicBezTo>
                <a:cubicBezTo>
                  <a:pt x="2285" y="1702"/>
                  <a:pt x="2284" y="1703"/>
                  <a:pt x="2282" y="1704"/>
                </a:cubicBezTo>
                <a:cubicBezTo>
                  <a:pt x="2280" y="1705"/>
                  <a:pt x="2277" y="1706"/>
                  <a:pt x="2276" y="1709"/>
                </a:cubicBezTo>
                <a:cubicBezTo>
                  <a:pt x="2276" y="1712"/>
                  <a:pt x="2276" y="1716"/>
                  <a:pt x="2277" y="1719"/>
                </a:cubicBezTo>
                <a:cubicBezTo>
                  <a:pt x="2278" y="1720"/>
                  <a:pt x="2277" y="1721"/>
                  <a:pt x="2276" y="1722"/>
                </a:cubicBezTo>
                <a:cubicBezTo>
                  <a:pt x="2276" y="1724"/>
                  <a:pt x="2277" y="1724"/>
                  <a:pt x="2278" y="1724"/>
                </a:cubicBezTo>
                <a:close/>
                <a:moveTo>
                  <a:pt x="2102" y="2137"/>
                </a:moveTo>
                <a:cubicBezTo>
                  <a:pt x="2101" y="2136"/>
                  <a:pt x="2100" y="2132"/>
                  <a:pt x="2098" y="2132"/>
                </a:cubicBezTo>
                <a:cubicBezTo>
                  <a:pt x="2096" y="2132"/>
                  <a:pt x="2097" y="2135"/>
                  <a:pt x="2098" y="2136"/>
                </a:cubicBezTo>
                <a:cubicBezTo>
                  <a:pt x="2099" y="2137"/>
                  <a:pt x="2101" y="2138"/>
                  <a:pt x="2102" y="2139"/>
                </a:cubicBezTo>
                <a:cubicBezTo>
                  <a:pt x="2102" y="2139"/>
                  <a:pt x="2103" y="2139"/>
                  <a:pt x="2103" y="2138"/>
                </a:cubicBezTo>
                <a:cubicBezTo>
                  <a:pt x="2103" y="2138"/>
                  <a:pt x="2103" y="2137"/>
                  <a:pt x="2102" y="2137"/>
                </a:cubicBezTo>
                <a:close/>
                <a:moveTo>
                  <a:pt x="2405" y="1988"/>
                </a:moveTo>
                <a:cubicBezTo>
                  <a:pt x="2406" y="1988"/>
                  <a:pt x="2406" y="1987"/>
                  <a:pt x="2406" y="1986"/>
                </a:cubicBezTo>
                <a:cubicBezTo>
                  <a:pt x="2406" y="1986"/>
                  <a:pt x="2404" y="1988"/>
                  <a:pt x="2405" y="1988"/>
                </a:cubicBezTo>
                <a:close/>
                <a:moveTo>
                  <a:pt x="2" y="804"/>
                </a:moveTo>
                <a:cubicBezTo>
                  <a:pt x="2" y="803"/>
                  <a:pt x="4" y="803"/>
                  <a:pt x="4" y="801"/>
                </a:cubicBezTo>
                <a:cubicBezTo>
                  <a:pt x="4" y="800"/>
                  <a:pt x="3" y="801"/>
                  <a:pt x="3" y="800"/>
                </a:cubicBezTo>
                <a:cubicBezTo>
                  <a:pt x="2" y="799"/>
                  <a:pt x="3" y="799"/>
                  <a:pt x="3" y="799"/>
                </a:cubicBezTo>
                <a:cubicBezTo>
                  <a:pt x="4" y="798"/>
                  <a:pt x="4" y="797"/>
                  <a:pt x="5" y="797"/>
                </a:cubicBezTo>
                <a:cubicBezTo>
                  <a:pt x="6" y="797"/>
                  <a:pt x="6" y="798"/>
                  <a:pt x="5" y="799"/>
                </a:cubicBezTo>
                <a:cubicBezTo>
                  <a:pt x="5" y="800"/>
                  <a:pt x="6" y="799"/>
                  <a:pt x="6" y="800"/>
                </a:cubicBezTo>
                <a:cubicBezTo>
                  <a:pt x="7" y="801"/>
                  <a:pt x="6" y="801"/>
                  <a:pt x="7" y="802"/>
                </a:cubicBezTo>
                <a:cubicBezTo>
                  <a:pt x="8" y="802"/>
                  <a:pt x="8" y="801"/>
                  <a:pt x="8" y="800"/>
                </a:cubicBezTo>
                <a:cubicBezTo>
                  <a:pt x="8" y="799"/>
                  <a:pt x="8" y="799"/>
                  <a:pt x="9" y="800"/>
                </a:cubicBezTo>
                <a:cubicBezTo>
                  <a:pt x="10" y="800"/>
                  <a:pt x="10" y="800"/>
                  <a:pt x="10" y="799"/>
                </a:cubicBezTo>
                <a:cubicBezTo>
                  <a:pt x="10" y="798"/>
                  <a:pt x="11" y="797"/>
                  <a:pt x="10" y="797"/>
                </a:cubicBezTo>
                <a:cubicBezTo>
                  <a:pt x="9" y="797"/>
                  <a:pt x="9" y="797"/>
                  <a:pt x="8" y="797"/>
                </a:cubicBezTo>
                <a:cubicBezTo>
                  <a:pt x="7" y="797"/>
                  <a:pt x="7" y="796"/>
                  <a:pt x="8" y="796"/>
                </a:cubicBezTo>
                <a:cubicBezTo>
                  <a:pt x="9" y="795"/>
                  <a:pt x="10" y="796"/>
                  <a:pt x="11" y="794"/>
                </a:cubicBezTo>
                <a:cubicBezTo>
                  <a:pt x="11" y="793"/>
                  <a:pt x="11" y="793"/>
                  <a:pt x="11" y="792"/>
                </a:cubicBezTo>
                <a:cubicBezTo>
                  <a:pt x="11" y="791"/>
                  <a:pt x="12" y="792"/>
                  <a:pt x="12" y="791"/>
                </a:cubicBezTo>
                <a:cubicBezTo>
                  <a:pt x="14" y="790"/>
                  <a:pt x="12" y="789"/>
                  <a:pt x="12" y="788"/>
                </a:cubicBezTo>
                <a:cubicBezTo>
                  <a:pt x="12" y="787"/>
                  <a:pt x="13" y="786"/>
                  <a:pt x="13" y="786"/>
                </a:cubicBezTo>
                <a:cubicBezTo>
                  <a:pt x="12" y="785"/>
                  <a:pt x="11" y="785"/>
                  <a:pt x="11" y="786"/>
                </a:cubicBezTo>
                <a:cubicBezTo>
                  <a:pt x="9" y="786"/>
                  <a:pt x="6" y="788"/>
                  <a:pt x="5" y="790"/>
                </a:cubicBezTo>
                <a:cubicBezTo>
                  <a:pt x="4" y="790"/>
                  <a:pt x="4" y="793"/>
                  <a:pt x="3" y="793"/>
                </a:cubicBezTo>
                <a:cubicBezTo>
                  <a:pt x="2" y="793"/>
                  <a:pt x="3" y="792"/>
                  <a:pt x="2" y="792"/>
                </a:cubicBezTo>
                <a:cubicBezTo>
                  <a:pt x="2" y="791"/>
                  <a:pt x="1" y="793"/>
                  <a:pt x="1" y="793"/>
                </a:cubicBezTo>
                <a:cubicBezTo>
                  <a:pt x="1" y="793"/>
                  <a:pt x="0" y="793"/>
                  <a:pt x="0" y="793"/>
                </a:cubicBezTo>
                <a:cubicBezTo>
                  <a:pt x="0" y="806"/>
                  <a:pt x="0" y="806"/>
                  <a:pt x="0" y="806"/>
                </a:cubicBezTo>
                <a:cubicBezTo>
                  <a:pt x="1" y="806"/>
                  <a:pt x="1" y="806"/>
                  <a:pt x="1" y="806"/>
                </a:cubicBezTo>
                <a:cubicBezTo>
                  <a:pt x="2" y="805"/>
                  <a:pt x="1" y="805"/>
                  <a:pt x="2" y="804"/>
                </a:cubicBezTo>
                <a:close/>
                <a:moveTo>
                  <a:pt x="2441" y="1936"/>
                </a:moveTo>
                <a:cubicBezTo>
                  <a:pt x="2441" y="1936"/>
                  <a:pt x="2441" y="1936"/>
                  <a:pt x="2441" y="1937"/>
                </a:cubicBezTo>
                <a:cubicBezTo>
                  <a:pt x="2441" y="1937"/>
                  <a:pt x="2441" y="1937"/>
                  <a:pt x="2441" y="1937"/>
                </a:cubicBezTo>
                <a:cubicBezTo>
                  <a:pt x="2441" y="1937"/>
                  <a:pt x="2442" y="1936"/>
                  <a:pt x="2442" y="1936"/>
                </a:cubicBezTo>
                <a:cubicBezTo>
                  <a:pt x="2442" y="1936"/>
                  <a:pt x="2442" y="1935"/>
                  <a:pt x="2443" y="1935"/>
                </a:cubicBezTo>
                <a:cubicBezTo>
                  <a:pt x="2443" y="1935"/>
                  <a:pt x="2443" y="1934"/>
                  <a:pt x="2443" y="1934"/>
                </a:cubicBezTo>
                <a:cubicBezTo>
                  <a:pt x="2443" y="1933"/>
                  <a:pt x="2442" y="1934"/>
                  <a:pt x="2442" y="1933"/>
                </a:cubicBezTo>
                <a:cubicBezTo>
                  <a:pt x="2443" y="1932"/>
                  <a:pt x="2443" y="1932"/>
                  <a:pt x="2442" y="1932"/>
                </a:cubicBezTo>
                <a:cubicBezTo>
                  <a:pt x="2441" y="1932"/>
                  <a:pt x="2441" y="1932"/>
                  <a:pt x="2441" y="1932"/>
                </a:cubicBezTo>
                <a:cubicBezTo>
                  <a:pt x="2441" y="1933"/>
                  <a:pt x="2440" y="1933"/>
                  <a:pt x="2440" y="1933"/>
                </a:cubicBezTo>
                <a:cubicBezTo>
                  <a:pt x="2441" y="1934"/>
                  <a:pt x="2441" y="1934"/>
                  <a:pt x="2440" y="1934"/>
                </a:cubicBezTo>
                <a:cubicBezTo>
                  <a:pt x="2440" y="1935"/>
                  <a:pt x="2440" y="1935"/>
                  <a:pt x="2441" y="1936"/>
                </a:cubicBezTo>
                <a:close/>
                <a:moveTo>
                  <a:pt x="2479" y="2074"/>
                </a:moveTo>
                <a:cubicBezTo>
                  <a:pt x="2479" y="2074"/>
                  <a:pt x="2479" y="2073"/>
                  <a:pt x="2480" y="2073"/>
                </a:cubicBezTo>
                <a:cubicBezTo>
                  <a:pt x="2480" y="2073"/>
                  <a:pt x="2480" y="2072"/>
                  <a:pt x="2480" y="2071"/>
                </a:cubicBezTo>
                <a:cubicBezTo>
                  <a:pt x="2479" y="2071"/>
                  <a:pt x="2478" y="2071"/>
                  <a:pt x="2477" y="2070"/>
                </a:cubicBezTo>
                <a:cubicBezTo>
                  <a:pt x="2477" y="2070"/>
                  <a:pt x="2476" y="2069"/>
                  <a:pt x="2475" y="2069"/>
                </a:cubicBezTo>
                <a:cubicBezTo>
                  <a:pt x="2474" y="2068"/>
                  <a:pt x="2473" y="2067"/>
                  <a:pt x="2472" y="2066"/>
                </a:cubicBezTo>
                <a:cubicBezTo>
                  <a:pt x="2470" y="2066"/>
                  <a:pt x="2470" y="2065"/>
                  <a:pt x="2469" y="2063"/>
                </a:cubicBezTo>
                <a:cubicBezTo>
                  <a:pt x="2468" y="2062"/>
                  <a:pt x="2467" y="2063"/>
                  <a:pt x="2466" y="2062"/>
                </a:cubicBezTo>
                <a:cubicBezTo>
                  <a:pt x="2465" y="2061"/>
                  <a:pt x="2465" y="2060"/>
                  <a:pt x="2464" y="2059"/>
                </a:cubicBezTo>
                <a:cubicBezTo>
                  <a:pt x="2463" y="2059"/>
                  <a:pt x="2462" y="2058"/>
                  <a:pt x="2462" y="2058"/>
                </a:cubicBezTo>
                <a:cubicBezTo>
                  <a:pt x="2462" y="2058"/>
                  <a:pt x="2461" y="2057"/>
                  <a:pt x="2461" y="2057"/>
                </a:cubicBezTo>
                <a:cubicBezTo>
                  <a:pt x="2460" y="2056"/>
                  <a:pt x="2458" y="2055"/>
                  <a:pt x="2458" y="2055"/>
                </a:cubicBezTo>
                <a:cubicBezTo>
                  <a:pt x="2457" y="2054"/>
                  <a:pt x="2457" y="2054"/>
                  <a:pt x="2457" y="2053"/>
                </a:cubicBezTo>
                <a:cubicBezTo>
                  <a:pt x="2456" y="2052"/>
                  <a:pt x="2457" y="2052"/>
                  <a:pt x="2458" y="2052"/>
                </a:cubicBezTo>
                <a:cubicBezTo>
                  <a:pt x="2458" y="2052"/>
                  <a:pt x="2459" y="2051"/>
                  <a:pt x="2459" y="2051"/>
                </a:cubicBezTo>
                <a:cubicBezTo>
                  <a:pt x="2459" y="2050"/>
                  <a:pt x="2459" y="2050"/>
                  <a:pt x="2460" y="2049"/>
                </a:cubicBezTo>
                <a:cubicBezTo>
                  <a:pt x="2460" y="2049"/>
                  <a:pt x="2461" y="2049"/>
                  <a:pt x="2461" y="2048"/>
                </a:cubicBezTo>
                <a:cubicBezTo>
                  <a:pt x="2461" y="2047"/>
                  <a:pt x="2460" y="2045"/>
                  <a:pt x="2459" y="2044"/>
                </a:cubicBezTo>
                <a:cubicBezTo>
                  <a:pt x="2459" y="2043"/>
                  <a:pt x="2459" y="2043"/>
                  <a:pt x="2458" y="2042"/>
                </a:cubicBezTo>
                <a:cubicBezTo>
                  <a:pt x="2457" y="2041"/>
                  <a:pt x="2456" y="2041"/>
                  <a:pt x="2455" y="2039"/>
                </a:cubicBezTo>
                <a:cubicBezTo>
                  <a:pt x="2455" y="2039"/>
                  <a:pt x="2455" y="2038"/>
                  <a:pt x="2454" y="2038"/>
                </a:cubicBezTo>
                <a:cubicBezTo>
                  <a:pt x="2454" y="2038"/>
                  <a:pt x="2453" y="2037"/>
                  <a:pt x="2454" y="2036"/>
                </a:cubicBezTo>
                <a:cubicBezTo>
                  <a:pt x="2454" y="2036"/>
                  <a:pt x="2455" y="2036"/>
                  <a:pt x="2455" y="2036"/>
                </a:cubicBezTo>
                <a:cubicBezTo>
                  <a:pt x="2455" y="2035"/>
                  <a:pt x="2454" y="2035"/>
                  <a:pt x="2454" y="2035"/>
                </a:cubicBezTo>
                <a:cubicBezTo>
                  <a:pt x="2453" y="2035"/>
                  <a:pt x="2453" y="2035"/>
                  <a:pt x="2452" y="2034"/>
                </a:cubicBezTo>
                <a:cubicBezTo>
                  <a:pt x="2452" y="2033"/>
                  <a:pt x="2452" y="2033"/>
                  <a:pt x="2453" y="2033"/>
                </a:cubicBezTo>
                <a:cubicBezTo>
                  <a:pt x="2454" y="2031"/>
                  <a:pt x="2451" y="2031"/>
                  <a:pt x="2450" y="2031"/>
                </a:cubicBezTo>
                <a:cubicBezTo>
                  <a:pt x="2450" y="2030"/>
                  <a:pt x="2449" y="2030"/>
                  <a:pt x="2449" y="2030"/>
                </a:cubicBezTo>
                <a:cubicBezTo>
                  <a:pt x="2448" y="2029"/>
                  <a:pt x="2447" y="2029"/>
                  <a:pt x="2447" y="2028"/>
                </a:cubicBezTo>
                <a:cubicBezTo>
                  <a:pt x="2448" y="2028"/>
                  <a:pt x="2448" y="2027"/>
                  <a:pt x="2449" y="2027"/>
                </a:cubicBezTo>
                <a:cubicBezTo>
                  <a:pt x="2449" y="2027"/>
                  <a:pt x="2449" y="2026"/>
                  <a:pt x="2449" y="2026"/>
                </a:cubicBezTo>
                <a:cubicBezTo>
                  <a:pt x="2449" y="2025"/>
                  <a:pt x="2449" y="2025"/>
                  <a:pt x="2450" y="2024"/>
                </a:cubicBezTo>
                <a:cubicBezTo>
                  <a:pt x="2450" y="2024"/>
                  <a:pt x="2451" y="2024"/>
                  <a:pt x="2451" y="2024"/>
                </a:cubicBezTo>
                <a:cubicBezTo>
                  <a:pt x="2451" y="2023"/>
                  <a:pt x="2449" y="2023"/>
                  <a:pt x="2449" y="2023"/>
                </a:cubicBezTo>
                <a:cubicBezTo>
                  <a:pt x="2448" y="2023"/>
                  <a:pt x="2448" y="2023"/>
                  <a:pt x="2447" y="2023"/>
                </a:cubicBezTo>
                <a:cubicBezTo>
                  <a:pt x="2446" y="2022"/>
                  <a:pt x="2446" y="2022"/>
                  <a:pt x="2445" y="2021"/>
                </a:cubicBezTo>
                <a:cubicBezTo>
                  <a:pt x="2445" y="2021"/>
                  <a:pt x="2445" y="2021"/>
                  <a:pt x="2445" y="2021"/>
                </a:cubicBezTo>
                <a:cubicBezTo>
                  <a:pt x="2446" y="2020"/>
                  <a:pt x="2446" y="2021"/>
                  <a:pt x="2447" y="2021"/>
                </a:cubicBezTo>
                <a:cubicBezTo>
                  <a:pt x="2448" y="2022"/>
                  <a:pt x="2449" y="2022"/>
                  <a:pt x="2449" y="2021"/>
                </a:cubicBezTo>
                <a:cubicBezTo>
                  <a:pt x="2450" y="2021"/>
                  <a:pt x="2451" y="2021"/>
                  <a:pt x="2451" y="2021"/>
                </a:cubicBezTo>
                <a:cubicBezTo>
                  <a:pt x="2452" y="2021"/>
                  <a:pt x="2451" y="2020"/>
                  <a:pt x="2451" y="2019"/>
                </a:cubicBezTo>
                <a:cubicBezTo>
                  <a:pt x="2451" y="2017"/>
                  <a:pt x="2454" y="2019"/>
                  <a:pt x="2455" y="2019"/>
                </a:cubicBezTo>
                <a:cubicBezTo>
                  <a:pt x="2455" y="2019"/>
                  <a:pt x="2456" y="2019"/>
                  <a:pt x="2457" y="2019"/>
                </a:cubicBezTo>
                <a:cubicBezTo>
                  <a:pt x="2457" y="2019"/>
                  <a:pt x="2458" y="2020"/>
                  <a:pt x="2458" y="2019"/>
                </a:cubicBezTo>
                <a:cubicBezTo>
                  <a:pt x="2458" y="2018"/>
                  <a:pt x="2457" y="2018"/>
                  <a:pt x="2456" y="2018"/>
                </a:cubicBezTo>
                <a:cubicBezTo>
                  <a:pt x="2456" y="2018"/>
                  <a:pt x="2455" y="2017"/>
                  <a:pt x="2455" y="2017"/>
                </a:cubicBezTo>
                <a:cubicBezTo>
                  <a:pt x="2455" y="2016"/>
                  <a:pt x="2455" y="2016"/>
                  <a:pt x="2454" y="2015"/>
                </a:cubicBezTo>
                <a:cubicBezTo>
                  <a:pt x="2454" y="2015"/>
                  <a:pt x="2453" y="2015"/>
                  <a:pt x="2453" y="2014"/>
                </a:cubicBezTo>
                <a:cubicBezTo>
                  <a:pt x="2452" y="2013"/>
                  <a:pt x="2453" y="2013"/>
                  <a:pt x="2452" y="2013"/>
                </a:cubicBezTo>
                <a:cubicBezTo>
                  <a:pt x="2451" y="2013"/>
                  <a:pt x="2451" y="2012"/>
                  <a:pt x="2450" y="2012"/>
                </a:cubicBezTo>
                <a:cubicBezTo>
                  <a:pt x="2450" y="2011"/>
                  <a:pt x="2450" y="2011"/>
                  <a:pt x="2450" y="2011"/>
                </a:cubicBezTo>
                <a:cubicBezTo>
                  <a:pt x="2450" y="2009"/>
                  <a:pt x="2451" y="2010"/>
                  <a:pt x="2452" y="2010"/>
                </a:cubicBezTo>
                <a:cubicBezTo>
                  <a:pt x="2454" y="2010"/>
                  <a:pt x="2452" y="2007"/>
                  <a:pt x="2454" y="2006"/>
                </a:cubicBezTo>
                <a:cubicBezTo>
                  <a:pt x="2455" y="2006"/>
                  <a:pt x="2455" y="2007"/>
                  <a:pt x="2456" y="2007"/>
                </a:cubicBezTo>
                <a:cubicBezTo>
                  <a:pt x="2457" y="2007"/>
                  <a:pt x="2459" y="2007"/>
                  <a:pt x="2460" y="2007"/>
                </a:cubicBezTo>
                <a:cubicBezTo>
                  <a:pt x="2462" y="2008"/>
                  <a:pt x="2463" y="2007"/>
                  <a:pt x="2465" y="2007"/>
                </a:cubicBezTo>
                <a:cubicBezTo>
                  <a:pt x="2465" y="2007"/>
                  <a:pt x="2466" y="2007"/>
                  <a:pt x="2467" y="2007"/>
                </a:cubicBezTo>
                <a:cubicBezTo>
                  <a:pt x="2468" y="2007"/>
                  <a:pt x="2468" y="2007"/>
                  <a:pt x="2469" y="2007"/>
                </a:cubicBezTo>
                <a:cubicBezTo>
                  <a:pt x="2470" y="2007"/>
                  <a:pt x="2470" y="2007"/>
                  <a:pt x="2471" y="2007"/>
                </a:cubicBezTo>
                <a:cubicBezTo>
                  <a:pt x="2472" y="2007"/>
                  <a:pt x="2472" y="2007"/>
                  <a:pt x="2472" y="2006"/>
                </a:cubicBezTo>
                <a:cubicBezTo>
                  <a:pt x="2473" y="2005"/>
                  <a:pt x="2473" y="2005"/>
                  <a:pt x="2474" y="2005"/>
                </a:cubicBezTo>
                <a:cubicBezTo>
                  <a:pt x="2475" y="2005"/>
                  <a:pt x="2475" y="2005"/>
                  <a:pt x="2475" y="2004"/>
                </a:cubicBezTo>
                <a:cubicBezTo>
                  <a:pt x="2475" y="2003"/>
                  <a:pt x="2474" y="2004"/>
                  <a:pt x="2474" y="2004"/>
                </a:cubicBezTo>
                <a:cubicBezTo>
                  <a:pt x="2473" y="2004"/>
                  <a:pt x="2473" y="2003"/>
                  <a:pt x="2472" y="2003"/>
                </a:cubicBezTo>
                <a:cubicBezTo>
                  <a:pt x="2472" y="2003"/>
                  <a:pt x="2472" y="2002"/>
                  <a:pt x="2471" y="2002"/>
                </a:cubicBezTo>
                <a:cubicBezTo>
                  <a:pt x="2470" y="2002"/>
                  <a:pt x="2470" y="2002"/>
                  <a:pt x="2469" y="2002"/>
                </a:cubicBezTo>
                <a:cubicBezTo>
                  <a:pt x="2470" y="2001"/>
                  <a:pt x="2470" y="2001"/>
                  <a:pt x="2471" y="2001"/>
                </a:cubicBezTo>
                <a:cubicBezTo>
                  <a:pt x="2471" y="2001"/>
                  <a:pt x="2471" y="2002"/>
                  <a:pt x="2472" y="2002"/>
                </a:cubicBezTo>
                <a:cubicBezTo>
                  <a:pt x="2473" y="2001"/>
                  <a:pt x="2472" y="2001"/>
                  <a:pt x="2471" y="2001"/>
                </a:cubicBezTo>
                <a:cubicBezTo>
                  <a:pt x="2470" y="2000"/>
                  <a:pt x="2470" y="2000"/>
                  <a:pt x="2469" y="2001"/>
                </a:cubicBezTo>
                <a:cubicBezTo>
                  <a:pt x="2468" y="2001"/>
                  <a:pt x="2468" y="2001"/>
                  <a:pt x="2467" y="2001"/>
                </a:cubicBezTo>
                <a:cubicBezTo>
                  <a:pt x="2465" y="2001"/>
                  <a:pt x="2466" y="1999"/>
                  <a:pt x="2465" y="1998"/>
                </a:cubicBezTo>
                <a:cubicBezTo>
                  <a:pt x="2464" y="1997"/>
                  <a:pt x="2463" y="1997"/>
                  <a:pt x="2464" y="1996"/>
                </a:cubicBezTo>
                <a:cubicBezTo>
                  <a:pt x="2464" y="1996"/>
                  <a:pt x="2465" y="1996"/>
                  <a:pt x="2466" y="1995"/>
                </a:cubicBezTo>
                <a:cubicBezTo>
                  <a:pt x="2466" y="1995"/>
                  <a:pt x="2466" y="1994"/>
                  <a:pt x="2466" y="1994"/>
                </a:cubicBezTo>
                <a:cubicBezTo>
                  <a:pt x="2467" y="1993"/>
                  <a:pt x="2468" y="1993"/>
                  <a:pt x="2468" y="1993"/>
                </a:cubicBezTo>
                <a:cubicBezTo>
                  <a:pt x="2469" y="1993"/>
                  <a:pt x="2469" y="1994"/>
                  <a:pt x="2470" y="1995"/>
                </a:cubicBezTo>
                <a:cubicBezTo>
                  <a:pt x="2470" y="1995"/>
                  <a:pt x="2472" y="1995"/>
                  <a:pt x="2473" y="1995"/>
                </a:cubicBezTo>
                <a:cubicBezTo>
                  <a:pt x="2474" y="1995"/>
                  <a:pt x="2474" y="1994"/>
                  <a:pt x="2475" y="1994"/>
                </a:cubicBezTo>
                <a:cubicBezTo>
                  <a:pt x="2475" y="1994"/>
                  <a:pt x="2476" y="1994"/>
                  <a:pt x="2477" y="1993"/>
                </a:cubicBezTo>
                <a:cubicBezTo>
                  <a:pt x="2477" y="1993"/>
                  <a:pt x="2478" y="1992"/>
                  <a:pt x="2478" y="1992"/>
                </a:cubicBezTo>
                <a:cubicBezTo>
                  <a:pt x="2479" y="1991"/>
                  <a:pt x="2479" y="1991"/>
                  <a:pt x="2480" y="1991"/>
                </a:cubicBezTo>
                <a:cubicBezTo>
                  <a:pt x="2481" y="1991"/>
                  <a:pt x="2481" y="1991"/>
                  <a:pt x="2482" y="1990"/>
                </a:cubicBezTo>
                <a:cubicBezTo>
                  <a:pt x="2483" y="1989"/>
                  <a:pt x="2484" y="1990"/>
                  <a:pt x="2485" y="1988"/>
                </a:cubicBezTo>
                <a:cubicBezTo>
                  <a:pt x="2485" y="1987"/>
                  <a:pt x="2485" y="1986"/>
                  <a:pt x="2483" y="1986"/>
                </a:cubicBezTo>
                <a:cubicBezTo>
                  <a:pt x="2482" y="1986"/>
                  <a:pt x="2480" y="1986"/>
                  <a:pt x="2479" y="1986"/>
                </a:cubicBezTo>
                <a:cubicBezTo>
                  <a:pt x="2478" y="1986"/>
                  <a:pt x="2478" y="1986"/>
                  <a:pt x="2477" y="1985"/>
                </a:cubicBezTo>
                <a:cubicBezTo>
                  <a:pt x="2477" y="1984"/>
                  <a:pt x="2477" y="1984"/>
                  <a:pt x="2477" y="1983"/>
                </a:cubicBezTo>
                <a:cubicBezTo>
                  <a:pt x="2476" y="1982"/>
                  <a:pt x="2476" y="1982"/>
                  <a:pt x="2475" y="1982"/>
                </a:cubicBezTo>
                <a:cubicBezTo>
                  <a:pt x="2474" y="1982"/>
                  <a:pt x="2474" y="1982"/>
                  <a:pt x="2473" y="1981"/>
                </a:cubicBezTo>
                <a:cubicBezTo>
                  <a:pt x="2472" y="1981"/>
                  <a:pt x="2472" y="1981"/>
                  <a:pt x="2471" y="1980"/>
                </a:cubicBezTo>
                <a:cubicBezTo>
                  <a:pt x="2470" y="1980"/>
                  <a:pt x="2469" y="1979"/>
                  <a:pt x="2468" y="1978"/>
                </a:cubicBezTo>
                <a:cubicBezTo>
                  <a:pt x="2468" y="1978"/>
                  <a:pt x="2467" y="1978"/>
                  <a:pt x="2466" y="1977"/>
                </a:cubicBezTo>
                <a:cubicBezTo>
                  <a:pt x="2466" y="1977"/>
                  <a:pt x="2465" y="1977"/>
                  <a:pt x="2464" y="1978"/>
                </a:cubicBezTo>
                <a:cubicBezTo>
                  <a:pt x="2464" y="1978"/>
                  <a:pt x="2464" y="1979"/>
                  <a:pt x="2463" y="1979"/>
                </a:cubicBezTo>
                <a:cubicBezTo>
                  <a:pt x="2462" y="1979"/>
                  <a:pt x="2459" y="1980"/>
                  <a:pt x="2459" y="1979"/>
                </a:cubicBezTo>
                <a:cubicBezTo>
                  <a:pt x="2458" y="1977"/>
                  <a:pt x="2461" y="1978"/>
                  <a:pt x="2462" y="1977"/>
                </a:cubicBezTo>
                <a:cubicBezTo>
                  <a:pt x="2462" y="1977"/>
                  <a:pt x="2463" y="1977"/>
                  <a:pt x="2463" y="1976"/>
                </a:cubicBezTo>
                <a:cubicBezTo>
                  <a:pt x="2463" y="1975"/>
                  <a:pt x="2462" y="1975"/>
                  <a:pt x="2461" y="1975"/>
                </a:cubicBezTo>
                <a:cubicBezTo>
                  <a:pt x="2461" y="1974"/>
                  <a:pt x="2461" y="1973"/>
                  <a:pt x="2460" y="1973"/>
                </a:cubicBezTo>
                <a:cubicBezTo>
                  <a:pt x="2459" y="1973"/>
                  <a:pt x="2459" y="1974"/>
                  <a:pt x="2459" y="1974"/>
                </a:cubicBezTo>
                <a:cubicBezTo>
                  <a:pt x="2458" y="1975"/>
                  <a:pt x="2458" y="1975"/>
                  <a:pt x="2457" y="1975"/>
                </a:cubicBezTo>
                <a:cubicBezTo>
                  <a:pt x="2456" y="1975"/>
                  <a:pt x="2454" y="1977"/>
                  <a:pt x="2453" y="1975"/>
                </a:cubicBezTo>
                <a:cubicBezTo>
                  <a:pt x="2453" y="1975"/>
                  <a:pt x="2453" y="1974"/>
                  <a:pt x="2454" y="1974"/>
                </a:cubicBezTo>
                <a:cubicBezTo>
                  <a:pt x="2454" y="1973"/>
                  <a:pt x="2454" y="1972"/>
                  <a:pt x="2453" y="1972"/>
                </a:cubicBezTo>
                <a:cubicBezTo>
                  <a:pt x="2453" y="1971"/>
                  <a:pt x="2453" y="1970"/>
                  <a:pt x="2453" y="1970"/>
                </a:cubicBezTo>
                <a:cubicBezTo>
                  <a:pt x="2454" y="1969"/>
                  <a:pt x="2454" y="1969"/>
                  <a:pt x="2455" y="1969"/>
                </a:cubicBezTo>
                <a:cubicBezTo>
                  <a:pt x="2456" y="1968"/>
                  <a:pt x="2455" y="1966"/>
                  <a:pt x="2454" y="1965"/>
                </a:cubicBezTo>
                <a:cubicBezTo>
                  <a:pt x="2454" y="1964"/>
                  <a:pt x="2452" y="1964"/>
                  <a:pt x="2452" y="1962"/>
                </a:cubicBezTo>
                <a:cubicBezTo>
                  <a:pt x="2451" y="1961"/>
                  <a:pt x="2451" y="1959"/>
                  <a:pt x="2449" y="1960"/>
                </a:cubicBezTo>
                <a:cubicBezTo>
                  <a:pt x="2449" y="1961"/>
                  <a:pt x="2447" y="1962"/>
                  <a:pt x="2446" y="1960"/>
                </a:cubicBezTo>
                <a:cubicBezTo>
                  <a:pt x="2446" y="1960"/>
                  <a:pt x="2446" y="1959"/>
                  <a:pt x="2446" y="1958"/>
                </a:cubicBezTo>
                <a:cubicBezTo>
                  <a:pt x="2446" y="1957"/>
                  <a:pt x="2445" y="1957"/>
                  <a:pt x="2445" y="1956"/>
                </a:cubicBezTo>
                <a:cubicBezTo>
                  <a:pt x="2445" y="1956"/>
                  <a:pt x="2445" y="1955"/>
                  <a:pt x="2444" y="1955"/>
                </a:cubicBezTo>
                <a:cubicBezTo>
                  <a:pt x="2444" y="1954"/>
                  <a:pt x="2443" y="1954"/>
                  <a:pt x="2442" y="1954"/>
                </a:cubicBezTo>
                <a:cubicBezTo>
                  <a:pt x="2442" y="1954"/>
                  <a:pt x="2442" y="1955"/>
                  <a:pt x="2442" y="1956"/>
                </a:cubicBezTo>
                <a:cubicBezTo>
                  <a:pt x="2442" y="1956"/>
                  <a:pt x="2441" y="1957"/>
                  <a:pt x="2441" y="1957"/>
                </a:cubicBezTo>
                <a:cubicBezTo>
                  <a:pt x="2441" y="1958"/>
                  <a:pt x="2441" y="1959"/>
                  <a:pt x="2441" y="1959"/>
                </a:cubicBezTo>
                <a:cubicBezTo>
                  <a:pt x="2440" y="1960"/>
                  <a:pt x="2440" y="1960"/>
                  <a:pt x="2439" y="1961"/>
                </a:cubicBezTo>
                <a:cubicBezTo>
                  <a:pt x="2438" y="1961"/>
                  <a:pt x="2438" y="1961"/>
                  <a:pt x="2438" y="1962"/>
                </a:cubicBezTo>
                <a:cubicBezTo>
                  <a:pt x="2437" y="1963"/>
                  <a:pt x="2436" y="1962"/>
                  <a:pt x="2437" y="1961"/>
                </a:cubicBezTo>
                <a:cubicBezTo>
                  <a:pt x="2437" y="1961"/>
                  <a:pt x="2438" y="1960"/>
                  <a:pt x="2438" y="1960"/>
                </a:cubicBezTo>
                <a:cubicBezTo>
                  <a:pt x="2438" y="1959"/>
                  <a:pt x="2438" y="1958"/>
                  <a:pt x="2438" y="1958"/>
                </a:cubicBezTo>
                <a:cubicBezTo>
                  <a:pt x="2437" y="1957"/>
                  <a:pt x="2437" y="1956"/>
                  <a:pt x="2437" y="1955"/>
                </a:cubicBezTo>
                <a:cubicBezTo>
                  <a:pt x="2437" y="1955"/>
                  <a:pt x="2437" y="1954"/>
                  <a:pt x="2436" y="1954"/>
                </a:cubicBezTo>
                <a:cubicBezTo>
                  <a:pt x="2435" y="1953"/>
                  <a:pt x="2435" y="1955"/>
                  <a:pt x="2435" y="1955"/>
                </a:cubicBezTo>
                <a:cubicBezTo>
                  <a:pt x="2435" y="1957"/>
                  <a:pt x="2435" y="1959"/>
                  <a:pt x="2434" y="1961"/>
                </a:cubicBezTo>
                <a:cubicBezTo>
                  <a:pt x="2433" y="1961"/>
                  <a:pt x="2432" y="1962"/>
                  <a:pt x="2432" y="1962"/>
                </a:cubicBezTo>
                <a:cubicBezTo>
                  <a:pt x="2431" y="1963"/>
                  <a:pt x="2430" y="1964"/>
                  <a:pt x="2430" y="1964"/>
                </a:cubicBezTo>
                <a:cubicBezTo>
                  <a:pt x="2428" y="1965"/>
                  <a:pt x="2428" y="1966"/>
                  <a:pt x="2427" y="1967"/>
                </a:cubicBezTo>
                <a:cubicBezTo>
                  <a:pt x="2426" y="1968"/>
                  <a:pt x="2425" y="1969"/>
                  <a:pt x="2424" y="1970"/>
                </a:cubicBezTo>
                <a:cubicBezTo>
                  <a:pt x="2423" y="1971"/>
                  <a:pt x="2423" y="1972"/>
                  <a:pt x="2423" y="1972"/>
                </a:cubicBezTo>
                <a:cubicBezTo>
                  <a:pt x="2422" y="1973"/>
                  <a:pt x="2422" y="1974"/>
                  <a:pt x="2421" y="1974"/>
                </a:cubicBezTo>
                <a:cubicBezTo>
                  <a:pt x="2420" y="1976"/>
                  <a:pt x="2419" y="1977"/>
                  <a:pt x="2419" y="1979"/>
                </a:cubicBezTo>
                <a:cubicBezTo>
                  <a:pt x="2419" y="1980"/>
                  <a:pt x="2419" y="1981"/>
                  <a:pt x="2417" y="1982"/>
                </a:cubicBezTo>
                <a:cubicBezTo>
                  <a:pt x="2415" y="1984"/>
                  <a:pt x="2416" y="1981"/>
                  <a:pt x="2414" y="1981"/>
                </a:cubicBezTo>
                <a:cubicBezTo>
                  <a:pt x="2413" y="1981"/>
                  <a:pt x="2411" y="1982"/>
                  <a:pt x="2411" y="1983"/>
                </a:cubicBezTo>
                <a:cubicBezTo>
                  <a:pt x="2410" y="1985"/>
                  <a:pt x="2409" y="1985"/>
                  <a:pt x="2408" y="1986"/>
                </a:cubicBezTo>
                <a:cubicBezTo>
                  <a:pt x="2407" y="1988"/>
                  <a:pt x="2409" y="1987"/>
                  <a:pt x="2410" y="1988"/>
                </a:cubicBezTo>
                <a:cubicBezTo>
                  <a:pt x="2410" y="1989"/>
                  <a:pt x="2410" y="1990"/>
                  <a:pt x="2410" y="1991"/>
                </a:cubicBezTo>
                <a:cubicBezTo>
                  <a:pt x="2411" y="1992"/>
                  <a:pt x="2410" y="1993"/>
                  <a:pt x="2409" y="1994"/>
                </a:cubicBezTo>
                <a:cubicBezTo>
                  <a:pt x="2409" y="1995"/>
                  <a:pt x="2408" y="1994"/>
                  <a:pt x="2408" y="1995"/>
                </a:cubicBezTo>
                <a:cubicBezTo>
                  <a:pt x="2407" y="1995"/>
                  <a:pt x="2407" y="1995"/>
                  <a:pt x="2406" y="1995"/>
                </a:cubicBezTo>
                <a:cubicBezTo>
                  <a:pt x="2405" y="1995"/>
                  <a:pt x="2405" y="1994"/>
                  <a:pt x="2405" y="1994"/>
                </a:cubicBezTo>
                <a:cubicBezTo>
                  <a:pt x="2404" y="1995"/>
                  <a:pt x="2405" y="1996"/>
                  <a:pt x="2404" y="1996"/>
                </a:cubicBezTo>
                <a:cubicBezTo>
                  <a:pt x="2404" y="1996"/>
                  <a:pt x="2403" y="1996"/>
                  <a:pt x="2403" y="1996"/>
                </a:cubicBezTo>
                <a:cubicBezTo>
                  <a:pt x="2402" y="1996"/>
                  <a:pt x="2401" y="1995"/>
                  <a:pt x="2402" y="1994"/>
                </a:cubicBezTo>
                <a:cubicBezTo>
                  <a:pt x="2402" y="1994"/>
                  <a:pt x="2402" y="1994"/>
                  <a:pt x="2403" y="1994"/>
                </a:cubicBezTo>
                <a:cubicBezTo>
                  <a:pt x="2402" y="1992"/>
                  <a:pt x="2400" y="1993"/>
                  <a:pt x="2399" y="1994"/>
                </a:cubicBezTo>
                <a:cubicBezTo>
                  <a:pt x="2398" y="1995"/>
                  <a:pt x="2397" y="1995"/>
                  <a:pt x="2396" y="1996"/>
                </a:cubicBezTo>
                <a:cubicBezTo>
                  <a:pt x="2395" y="1996"/>
                  <a:pt x="2395" y="1998"/>
                  <a:pt x="2394" y="1998"/>
                </a:cubicBezTo>
                <a:cubicBezTo>
                  <a:pt x="2393" y="1999"/>
                  <a:pt x="2392" y="2000"/>
                  <a:pt x="2390" y="2000"/>
                </a:cubicBezTo>
                <a:cubicBezTo>
                  <a:pt x="2388" y="2001"/>
                  <a:pt x="2386" y="2001"/>
                  <a:pt x="2384" y="2002"/>
                </a:cubicBezTo>
                <a:cubicBezTo>
                  <a:pt x="2382" y="2003"/>
                  <a:pt x="2380" y="2005"/>
                  <a:pt x="2379" y="2007"/>
                </a:cubicBezTo>
                <a:cubicBezTo>
                  <a:pt x="2378" y="2008"/>
                  <a:pt x="2377" y="2009"/>
                  <a:pt x="2376" y="2011"/>
                </a:cubicBezTo>
                <a:cubicBezTo>
                  <a:pt x="2375" y="2012"/>
                  <a:pt x="2374" y="2013"/>
                  <a:pt x="2374" y="2014"/>
                </a:cubicBezTo>
                <a:cubicBezTo>
                  <a:pt x="2373" y="2016"/>
                  <a:pt x="2372" y="2017"/>
                  <a:pt x="2372" y="2018"/>
                </a:cubicBezTo>
                <a:cubicBezTo>
                  <a:pt x="2370" y="2021"/>
                  <a:pt x="2367" y="2023"/>
                  <a:pt x="2365" y="2026"/>
                </a:cubicBezTo>
                <a:cubicBezTo>
                  <a:pt x="2364" y="2028"/>
                  <a:pt x="2363" y="2029"/>
                  <a:pt x="2362" y="2030"/>
                </a:cubicBezTo>
                <a:cubicBezTo>
                  <a:pt x="2360" y="2031"/>
                  <a:pt x="2359" y="2031"/>
                  <a:pt x="2357" y="2032"/>
                </a:cubicBezTo>
                <a:cubicBezTo>
                  <a:pt x="2354" y="2033"/>
                  <a:pt x="2351" y="2033"/>
                  <a:pt x="2348" y="2034"/>
                </a:cubicBezTo>
                <a:cubicBezTo>
                  <a:pt x="2346" y="2035"/>
                  <a:pt x="2342" y="2035"/>
                  <a:pt x="2340" y="2035"/>
                </a:cubicBezTo>
                <a:cubicBezTo>
                  <a:pt x="2337" y="2036"/>
                  <a:pt x="2334" y="2037"/>
                  <a:pt x="2333" y="2040"/>
                </a:cubicBezTo>
                <a:cubicBezTo>
                  <a:pt x="2333" y="2041"/>
                  <a:pt x="2333" y="2043"/>
                  <a:pt x="2332" y="2044"/>
                </a:cubicBezTo>
                <a:cubicBezTo>
                  <a:pt x="2332" y="2044"/>
                  <a:pt x="2332" y="2045"/>
                  <a:pt x="2332" y="2046"/>
                </a:cubicBezTo>
                <a:cubicBezTo>
                  <a:pt x="2331" y="2047"/>
                  <a:pt x="2331" y="2046"/>
                  <a:pt x="2331" y="2045"/>
                </a:cubicBezTo>
                <a:cubicBezTo>
                  <a:pt x="2331" y="2044"/>
                  <a:pt x="2331" y="2044"/>
                  <a:pt x="2331" y="2043"/>
                </a:cubicBezTo>
                <a:cubicBezTo>
                  <a:pt x="2331" y="2042"/>
                  <a:pt x="2331" y="2042"/>
                  <a:pt x="2330" y="2041"/>
                </a:cubicBezTo>
                <a:cubicBezTo>
                  <a:pt x="2330" y="2041"/>
                  <a:pt x="2330" y="2038"/>
                  <a:pt x="2329" y="2037"/>
                </a:cubicBezTo>
                <a:cubicBezTo>
                  <a:pt x="2328" y="2037"/>
                  <a:pt x="2329" y="2040"/>
                  <a:pt x="2329" y="2041"/>
                </a:cubicBezTo>
                <a:cubicBezTo>
                  <a:pt x="2329" y="2042"/>
                  <a:pt x="2330" y="2045"/>
                  <a:pt x="2328" y="2045"/>
                </a:cubicBezTo>
                <a:cubicBezTo>
                  <a:pt x="2328" y="2045"/>
                  <a:pt x="2327" y="2044"/>
                  <a:pt x="2326" y="2045"/>
                </a:cubicBezTo>
                <a:cubicBezTo>
                  <a:pt x="2326" y="2045"/>
                  <a:pt x="2327" y="2046"/>
                  <a:pt x="2327" y="2046"/>
                </a:cubicBezTo>
                <a:cubicBezTo>
                  <a:pt x="2328" y="2047"/>
                  <a:pt x="2328" y="2048"/>
                  <a:pt x="2328" y="2048"/>
                </a:cubicBezTo>
                <a:cubicBezTo>
                  <a:pt x="2329" y="2050"/>
                  <a:pt x="2328" y="2051"/>
                  <a:pt x="2327" y="2052"/>
                </a:cubicBezTo>
                <a:cubicBezTo>
                  <a:pt x="2326" y="2053"/>
                  <a:pt x="2325" y="2055"/>
                  <a:pt x="2324" y="2056"/>
                </a:cubicBezTo>
                <a:cubicBezTo>
                  <a:pt x="2324" y="2057"/>
                  <a:pt x="2324" y="2058"/>
                  <a:pt x="2325" y="2058"/>
                </a:cubicBezTo>
                <a:cubicBezTo>
                  <a:pt x="2325" y="2059"/>
                  <a:pt x="2326" y="2059"/>
                  <a:pt x="2326" y="2060"/>
                </a:cubicBezTo>
                <a:cubicBezTo>
                  <a:pt x="2326" y="2062"/>
                  <a:pt x="2323" y="2060"/>
                  <a:pt x="2322" y="2061"/>
                </a:cubicBezTo>
                <a:cubicBezTo>
                  <a:pt x="2322" y="2062"/>
                  <a:pt x="2323" y="2062"/>
                  <a:pt x="2323" y="2063"/>
                </a:cubicBezTo>
                <a:cubicBezTo>
                  <a:pt x="2324" y="2063"/>
                  <a:pt x="2324" y="2064"/>
                  <a:pt x="2324" y="2064"/>
                </a:cubicBezTo>
                <a:cubicBezTo>
                  <a:pt x="2325" y="2065"/>
                  <a:pt x="2328" y="2065"/>
                  <a:pt x="2327" y="2066"/>
                </a:cubicBezTo>
                <a:cubicBezTo>
                  <a:pt x="2327" y="2066"/>
                  <a:pt x="2325" y="2065"/>
                  <a:pt x="2324" y="2065"/>
                </a:cubicBezTo>
                <a:cubicBezTo>
                  <a:pt x="2323" y="2064"/>
                  <a:pt x="2322" y="2063"/>
                  <a:pt x="2321" y="2064"/>
                </a:cubicBezTo>
                <a:cubicBezTo>
                  <a:pt x="2320" y="2064"/>
                  <a:pt x="2317" y="2064"/>
                  <a:pt x="2317" y="2063"/>
                </a:cubicBezTo>
                <a:cubicBezTo>
                  <a:pt x="2317" y="2062"/>
                  <a:pt x="2318" y="2062"/>
                  <a:pt x="2317" y="2062"/>
                </a:cubicBezTo>
                <a:cubicBezTo>
                  <a:pt x="2317" y="2061"/>
                  <a:pt x="2316" y="2061"/>
                  <a:pt x="2316" y="2061"/>
                </a:cubicBezTo>
                <a:cubicBezTo>
                  <a:pt x="2314" y="2060"/>
                  <a:pt x="2314" y="2058"/>
                  <a:pt x="2312" y="2058"/>
                </a:cubicBezTo>
                <a:cubicBezTo>
                  <a:pt x="2310" y="2058"/>
                  <a:pt x="2309" y="2058"/>
                  <a:pt x="2308" y="2059"/>
                </a:cubicBezTo>
                <a:cubicBezTo>
                  <a:pt x="2305" y="2059"/>
                  <a:pt x="2302" y="2060"/>
                  <a:pt x="2300" y="2058"/>
                </a:cubicBezTo>
                <a:cubicBezTo>
                  <a:pt x="2299" y="2057"/>
                  <a:pt x="2299" y="2056"/>
                  <a:pt x="2299" y="2055"/>
                </a:cubicBezTo>
                <a:cubicBezTo>
                  <a:pt x="2298" y="2055"/>
                  <a:pt x="2298" y="2054"/>
                  <a:pt x="2298" y="2053"/>
                </a:cubicBezTo>
                <a:cubicBezTo>
                  <a:pt x="2297" y="2053"/>
                  <a:pt x="2296" y="2053"/>
                  <a:pt x="2296" y="2052"/>
                </a:cubicBezTo>
                <a:cubicBezTo>
                  <a:pt x="2296" y="2052"/>
                  <a:pt x="2296" y="2051"/>
                  <a:pt x="2295" y="2051"/>
                </a:cubicBezTo>
                <a:cubicBezTo>
                  <a:pt x="2294" y="2051"/>
                  <a:pt x="2294" y="2052"/>
                  <a:pt x="2294" y="2052"/>
                </a:cubicBezTo>
                <a:cubicBezTo>
                  <a:pt x="2294" y="2052"/>
                  <a:pt x="2294" y="2052"/>
                  <a:pt x="2293" y="2053"/>
                </a:cubicBezTo>
                <a:cubicBezTo>
                  <a:pt x="2293" y="2053"/>
                  <a:pt x="2292" y="2053"/>
                  <a:pt x="2292" y="2053"/>
                </a:cubicBezTo>
                <a:cubicBezTo>
                  <a:pt x="2291" y="2054"/>
                  <a:pt x="2289" y="2055"/>
                  <a:pt x="2288" y="2056"/>
                </a:cubicBezTo>
                <a:cubicBezTo>
                  <a:pt x="2288" y="2057"/>
                  <a:pt x="2287" y="2058"/>
                  <a:pt x="2286" y="2059"/>
                </a:cubicBezTo>
                <a:cubicBezTo>
                  <a:pt x="2286" y="2061"/>
                  <a:pt x="2285" y="2061"/>
                  <a:pt x="2285" y="2063"/>
                </a:cubicBezTo>
                <a:cubicBezTo>
                  <a:pt x="2285" y="2064"/>
                  <a:pt x="2286" y="2065"/>
                  <a:pt x="2286" y="2067"/>
                </a:cubicBezTo>
                <a:cubicBezTo>
                  <a:pt x="2285" y="2068"/>
                  <a:pt x="2284" y="2068"/>
                  <a:pt x="2282" y="2068"/>
                </a:cubicBezTo>
                <a:cubicBezTo>
                  <a:pt x="2282" y="2069"/>
                  <a:pt x="2282" y="2069"/>
                  <a:pt x="2282" y="2069"/>
                </a:cubicBezTo>
                <a:cubicBezTo>
                  <a:pt x="2282" y="2070"/>
                  <a:pt x="2282" y="2069"/>
                  <a:pt x="2282" y="2070"/>
                </a:cubicBezTo>
                <a:cubicBezTo>
                  <a:pt x="2283" y="2071"/>
                  <a:pt x="2283" y="2071"/>
                  <a:pt x="2283" y="2072"/>
                </a:cubicBezTo>
                <a:cubicBezTo>
                  <a:pt x="2283" y="2072"/>
                  <a:pt x="2283" y="2073"/>
                  <a:pt x="2282" y="2074"/>
                </a:cubicBezTo>
                <a:cubicBezTo>
                  <a:pt x="2282" y="2074"/>
                  <a:pt x="2281" y="2075"/>
                  <a:pt x="2281" y="2075"/>
                </a:cubicBezTo>
                <a:cubicBezTo>
                  <a:pt x="2281" y="2077"/>
                  <a:pt x="2281" y="2078"/>
                  <a:pt x="2281" y="2079"/>
                </a:cubicBezTo>
                <a:cubicBezTo>
                  <a:pt x="2281" y="2081"/>
                  <a:pt x="2281" y="2082"/>
                  <a:pt x="2281" y="2084"/>
                </a:cubicBezTo>
                <a:cubicBezTo>
                  <a:pt x="2281" y="2085"/>
                  <a:pt x="2281" y="2086"/>
                  <a:pt x="2282" y="2087"/>
                </a:cubicBezTo>
                <a:cubicBezTo>
                  <a:pt x="2283" y="2087"/>
                  <a:pt x="2284" y="2087"/>
                  <a:pt x="2284" y="2087"/>
                </a:cubicBezTo>
                <a:cubicBezTo>
                  <a:pt x="2285" y="2088"/>
                  <a:pt x="2285" y="2088"/>
                  <a:pt x="2285" y="2089"/>
                </a:cubicBezTo>
                <a:cubicBezTo>
                  <a:pt x="2286" y="2089"/>
                  <a:pt x="2288" y="2090"/>
                  <a:pt x="2288" y="2091"/>
                </a:cubicBezTo>
                <a:cubicBezTo>
                  <a:pt x="2287" y="2092"/>
                  <a:pt x="2287" y="2093"/>
                  <a:pt x="2287" y="2094"/>
                </a:cubicBezTo>
                <a:cubicBezTo>
                  <a:pt x="2287" y="2095"/>
                  <a:pt x="2287" y="2096"/>
                  <a:pt x="2287" y="2096"/>
                </a:cubicBezTo>
                <a:cubicBezTo>
                  <a:pt x="2286" y="2097"/>
                  <a:pt x="2286" y="2097"/>
                  <a:pt x="2286" y="2097"/>
                </a:cubicBezTo>
                <a:cubicBezTo>
                  <a:pt x="2285" y="2097"/>
                  <a:pt x="2286" y="2097"/>
                  <a:pt x="2286" y="2096"/>
                </a:cubicBezTo>
                <a:cubicBezTo>
                  <a:pt x="2285" y="2096"/>
                  <a:pt x="2284" y="2096"/>
                  <a:pt x="2284" y="2097"/>
                </a:cubicBezTo>
                <a:cubicBezTo>
                  <a:pt x="2284" y="2098"/>
                  <a:pt x="2285" y="2098"/>
                  <a:pt x="2285" y="2099"/>
                </a:cubicBezTo>
                <a:cubicBezTo>
                  <a:pt x="2285" y="2100"/>
                  <a:pt x="2285" y="2100"/>
                  <a:pt x="2285" y="2101"/>
                </a:cubicBezTo>
                <a:cubicBezTo>
                  <a:pt x="2285" y="2103"/>
                  <a:pt x="2287" y="2104"/>
                  <a:pt x="2287" y="2105"/>
                </a:cubicBezTo>
                <a:cubicBezTo>
                  <a:pt x="2288" y="2106"/>
                  <a:pt x="2287" y="2108"/>
                  <a:pt x="2288" y="2109"/>
                </a:cubicBezTo>
                <a:cubicBezTo>
                  <a:pt x="2289" y="2109"/>
                  <a:pt x="2290" y="2110"/>
                  <a:pt x="2290" y="2110"/>
                </a:cubicBezTo>
                <a:cubicBezTo>
                  <a:pt x="2291" y="2110"/>
                  <a:pt x="2292" y="2110"/>
                  <a:pt x="2292" y="2111"/>
                </a:cubicBezTo>
                <a:cubicBezTo>
                  <a:pt x="2293" y="2111"/>
                  <a:pt x="2294" y="2111"/>
                  <a:pt x="2294" y="2112"/>
                </a:cubicBezTo>
                <a:cubicBezTo>
                  <a:pt x="2293" y="2112"/>
                  <a:pt x="2292" y="2112"/>
                  <a:pt x="2292" y="2113"/>
                </a:cubicBezTo>
                <a:cubicBezTo>
                  <a:pt x="2291" y="2114"/>
                  <a:pt x="2292" y="2114"/>
                  <a:pt x="2292" y="2115"/>
                </a:cubicBezTo>
                <a:cubicBezTo>
                  <a:pt x="2292" y="2116"/>
                  <a:pt x="2291" y="2116"/>
                  <a:pt x="2291" y="2117"/>
                </a:cubicBezTo>
                <a:cubicBezTo>
                  <a:pt x="2291" y="2119"/>
                  <a:pt x="2294" y="2117"/>
                  <a:pt x="2294" y="2117"/>
                </a:cubicBezTo>
                <a:cubicBezTo>
                  <a:pt x="2295" y="2116"/>
                  <a:pt x="2297" y="2116"/>
                  <a:pt x="2298" y="2115"/>
                </a:cubicBezTo>
                <a:cubicBezTo>
                  <a:pt x="2299" y="2115"/>
                  <a:pt x="2299" y="2113"/>
                  <a:pt x="2298" y="2112"/>
                </a:cubicBezTo>
                <a:cubicBezTo>
                  <a:pt x="2298" y="2112"/>
                  <a:pt x="2297" y="2112"/>
                  <a:pt x="2296" y="2112"/>
                </a:cubicBezTo>
                <a:cubicBezTo>
                  <a:pt x="2295" y="2111"/>
                  <a:pt x="2297" y="2111"/>
                  <a:pt x="2297" y="2111"/>
                </a:cubicBezTo>
                <a:cubicBezTo>
                  <a:pt x="2298" y="2111"/>
                  <a:pt x="2299" y="2110"/>
                  <a:pt x="2299" y="2110"/>
                </a:cubicBezTo>
                <a:cubicBezTo>
                  <a:pt x="2300" y="2111"/>
                  <a:pt x="2300" y="2112"/>
                  <a:pt x="2300" y="2113"/>
                </a:cubicBezTo>
                <a:cubicBezTo>
                  <a:pt x="2301" y="2114"/>
                  <a:pt x="2302" y="2115"/>
                  <a:pt x="2302" y="2115"/>
                </a:cubicBezTo>
                <a:cubicBezTo>
                  <a:pt x="2304" y="2117"/>
                  <a:pt x="2304" y="2119"/>
                  <a:pt x="2304" y="2121"/>
                </a:cubicBezTo>
                <a:cubicBezTo>
                  <a:pt x="2304" y="2122"/>
                  <a:pt x="2304" y="2123"/>
                  <a:pt x="2304" y="2123"/>
                </a:cubicBezTo>
                <a:cubicBezTo>
                  <a:pt x="2304" y="2124"/>
                  <a:pt x="2304" y="2124"/>
                  <a:pt x="2303" y="2125"/>
                </a:cubicBezTo>
                <a:cubicBezTo>
                  <a:pt x="2303" y="2125"/>
                  <a:pt x="2303" y="2125"/>
                  <a:pt x="2303" y="2126"/>
                </a:cubicBezTo>
                <a:cubicBezTo>
                  <a:pt x="2303" y="2126"/>
                  <a:pt x="2303" y="2127"/>
                  <a:pt x="2302" y="2127"/>
                </a:cubicBezTo>
                <a:cubicBezTo>
                  <a:pt x="2302" y="2128"/>
                  <a:pt x="2301" y="2127"/>
                  <a:pt x="2301" y="2128"/>
                </a:cubicBezTo>
                <a:cubicBezTo>
                  <a:pt x="2301" y="2129"/>
                  <a:pt x="2302" y="2129"/>
                  <a:pt x="2303" y="2129"/>
                </a:cubicBezTo>
                <a:cubicBezTo>
                  <a:pt x="2303" y="2130"/>
                  <a:pt x="2304" y="2131"/>
                  <a:pt x="2305" y="2131"/>
                </a:cubicBezTo>
                <a:cubicBezTo>
                  <a:pt x="2305" y="2132"/>
                  <a:pt x="2306" y="2133"/>
                  <a:pt x="2306" y="2134"/>
                </a:cubicBezTo>
                <a:cubicBezTo>
                  <a:pt x="2306" y="2135"/>
                  <a:pt x="2307" y="2136"/>
                  <a:pt x="2307" y="2138"/>
                </a:cubicBezTo>
                <a:cubicBezTo>
                  <a:pt x="2307" y="2139"/>
                  <a:pt x="2308" y="2141"/>
                  <a:pt x="2307" y="2142"/>
                </a:cubicBezTo>
                <a:cubicBezTo>
                  <a:pt x="2306" y="2142"/>
                  <a:pt x="2306" y="2142"/>
                  <a:pt x="2306" y="2143"/>
                </a:cubicBezTo>
                <a:cubicBezTo>
                  <a:pt x="2306" y="2144"/>
                  <a:pt x="2306" y="2146"/>
                  <a:pt x="2306" y="2147"/>
                </a:cubicBezTo>
                <a:cubicBezTo>
                  <a:pt x="2306" y="2148"/>
                  <a:pt x="2307" y="2148"/>
                  <a:pt x="2308" y="2148"/>
                </a:cubicBezTo>
                <a:cubicBezTo>
                  <a:pt x="2308" y="2149"/>
                  <a:pt x="2308" y="2150"/>
                  <a:pt x="2308" y="2151"/>
                </a:cubicBezTo>
                <a:cubicBezTo>
                  <a:pt x="2309" y="2152"/>
                  <a:pt x="2310" y="2152"/>
                  <a:pt x="2312" y="2152"/>
                </a:cubicBezTo>
                <a:cubicBezTo>
                  <a:pt x="2312" y="2152"/>
                  <a:pt x="2313" y="2152"/>
                  <a:pt x="2314" y="2153"/>
                </a:cubicBezTo>
                <a:cubicBezTo>
                  <a:pt x="2314" y="2153"/>
                  <a:pt x="2314" y="2153"/>
                  <a:pt x="2314" y="2153"/>
                </a:cubicBezTo>
                <a:cubicBezTo>
                  <a:pt x="2317" y="2153"/>
                  <a:pt x="2317" y="2153"/>
                  <a:pt x="2317" y="2153"/>
                </a:cubicBezTo>
                <a:cubicBezTo>
                  <a:pt x="2318" y="2152"/>
                  <a:pt x="2319" y="2152"/>
                  <a:pt x="2320" y="2153"/>
                </a:cubicBezTo>
                <a:cubicBezTo>
                  <a:pt x="2320" y="2153"/>
                  <a:pt x="2320" y="2153"/>
                  <a:pt x="2320" y="2153"/>
                </a:cubicBezTo>
                <a:cubicBezTo>
                  <a:pt x="2325" y="2153"/>
                  <a:pt x="2325" y="2153"/>
                  <a:pt x="2325" y="2153"/>
                </a:cubicBezTo>
                <a:cubicBezTo>
                  <a:pt x="2325" y="2152"/>
                  <a:pt x="2325" y="2152"/>
                  <a:pt x="2325" y="2152"/>
                </a:cubicBezTo>
                <a:cubicBezTo>
                  <a:pt x="2326" y="2151"/>
                  <a:pt x="2327" y="2151"/>
                  <a:pt x="2327" y="2151"/>
                </a:cubicBezTo>
                <a:cubicBezTo>
                  <a:pt x="2329" y="2151"/>
                  <a:pt x="2330" y="2149"/>
                  <a:pt x="2331" y="2150"/>
                </a:cubicBezTo>
                <a:cubicBezTo>
                  <a:pt x="2332" y="2150"/>
                  <a:pt x="2332" y="2151"/>
                  <a:pt x="2333" y="2151"/>
                </a:cubicBezTo>
                <a:cubicBezTo>
                  <a:pt x="2333" y="2152"/>
                  <a:pt x="2334" y="2152"/>
                  <a:pt x="2335" y="2151"/>
                </a:cubicBezTo>
                <a:cubicBezTo>
                  <a:pt x="2336" y="2151"/>
                  <a:pt x="2336" y="2150"/>
                  <a:pt x="2337" y="2149"/>
                </a:cubicBezTo>
                <a:cubicBezTo>
                  <a:pt x="2337" y="2149"/>
                  <a:pt x="2337" y="2148"/>
                  <a:pt x="2338" y="2148"/>
                </a:cubicBezTo>
                <a:cubicBezTo>
                  <a:pt x="2339" y="2149"/>
                  <a:pt x="2338" y="2150"/>
                  <a:pt x="2338" y="2150"/>
                </a:cubicBezTo>
                <a:cubicBezTo>
                  <a:pt x="2338" y="2151"/>
                  <a:pt x="2339" y="2152"/>
                  <a:pt x="2339" y="2153"/>
                </a:cubicBezTo>
                <a:cubicBezTo>
                  <a:pt x="2362" y="2153"/>
                  <a:pt x="2362" y="2153"/>
                  <a:pt x="2362" y="2153"/>
                </a:cubicBezTo>
                <a:cubicBezTo>
                  <a:pt x="2362" y="2153"/>
                  <a:pt x="2362" y="2152"/>
                  <a:pt x="2362" y="2152"/>
                </a:cubicBezTo>
                <a:cubicBezTo>
                  <a:pt x="2362" y="2152"/>
                  <a:pt x="2363" y="2151"/>
                  <a:pt x="2363" y="2151"/>
                </a:cubicBezTo>
                <a:cubicBezTo>
                  <a:pt x="2364" y="2151"/>
                  <a:pt x="2364" y="2152"/>
                  <a:pt x="2364" y="2153"/>
                </a:cubicBezTo>
                <a:cubicBezTo>
                  <a:pt x="2426" y="2153"/>
                  <a:pt x="2426" y="2153"/>
                  <a:pt x="2426" y="2153"/>
                </a:cubicBezTo>
                <a:cubicBezTo>
                  <a:pt x="2426" y="2153"/>
                  <a:pt x="2426" y="2152"/>
                  <a:pt x="2426" y="2152"/>
                </a:cubicBezTo>
                <a:cubicBezTo>
                  <a:pt x="2426" y="2152"/>
                  <a:pt x="2425" y="2151"/>
                  <a:pt x="2425" y="2150"/>
                </a:cubicBezTo>
                <a:cubicBezTo>
                  <a:pt x="2425" y="2149"/>
                  <a:pt x="2425" y="2150"/>
                  <a:pt x="2426" y="2150"/>
                </a:cubicBezTo>
                <a:cubicBezTo>
                  <a:pt x="2428" y="2150"/>
                  <a:pt x="2429" y="2149"/>
                  <a:pt x="2428" y="2147"/>
                </a:cubicBezTo>
                <a:cubicBezTo>
                  <a:pt x="2428" y="2147"/>
                  <a:pt x="2429" y="2146"/>
                  <a:pt x="2428" y="2145"/>
                </a:cubicBezTo>
                <a:cubicBezTo>
                  <a:pt x="2428" y="2145"/>
                  <a:pt x="2428" y="2144"/>
                  <a:pt x="2428" y="2144"/>
                </a:cubicBezTo>
                <a:cubicBezTo>
                  <a:pt x="2428" y="2143"/>
                  <a:pt x="2428" y="2142"/>
                  <a:pt x="2428" y="2141"/>
                </a:cubicBezTo>
                <a:cubicBezTo>
                  <a:pt x="2429" y="2141"/>
                  <a:pt x="2430" y="2141"/>
                  <a:pt x="2430" y="2141"/>
                </a:cubicBezTo>
                <a:cubicBezTo>
                  <a:pt x="2431" y="2140"/>
                  <a:pt x="2432" y="2139"/>
                  <a:pt x="2432" y="2139"/>
                </a:cubicBezTo>
                <a:cubicBezTo>
                  <a:pt x="2433" y="2138"/>
                  <a:pt x="2432" y="2137"/>
                  <a:pt x="2431" y="2137"/>
                </a:cubicBezTo>
                <a:cubicBezTo>
                  <a:pt x="2431" y="2137"/>
                  <a:pt x="2431" y="2136"/>
                  <a:pt x="2430" y="2135"/>
                </a:cubicBezTo>
                <a:cubicBezTo>
                  <a:pt x="2429" y="2135"/>
                  <a:pt x="2428" y="2135"/>
                  <a:pt x="2428" y="2135"/>
                </a:cubicBezTo>
                <a:cubicBezTo>
                  <a:pt x="2426" y="2134"/>
                  <a:pt x="2429" y="2134"/>
                  <a:pt x="2429" y="2132"/>
                </a:cubicBezTo>
                <a:cubicBezTo>
                  <a:pt x="2430" y="2132"/>
                  <a:pt x="2429" y="2131"/>
                  <a:pt x="2430" y="2130"/>
                </a:cubicBezTo>
                <a:cubicBezTo>
                  <a:pt x="2430" y="2130"/>
                  <a:pt x="2430" y="2129"/>
                  <a:pt x="2430" y="2128"/>
                </a:cubicBezTo>
                <a:cubicBezTo>
                  <a:pt x="2429" y="2127"/>
                  <a:pt x="2428" y="2128"/>
                  <a:pt x="2428" y="2128"/>
                </a:cubicBezTo>
                <a:cubicBezTo>
                  <a:pt x="2427" y="2127"/>
                  <a:pt x="2428" y="2126"/>
                  <a:pt x="2428" y="2126"/>
                </a:cubicBezTo>
                <a:cubicBezTo>
                  <a:pt x="2429" y="2126"/>
                  <a:pt x="2430" y="2126"/>
                  <a:pt x="2430" y="2125"/>
                </a:cubicBezTo>
                <a:cubicBezTo>
                  <a:pt x="2431" y="2124"/>
                  <a:pt x="2431" y="2124"/>
                  <a:pt x="2432" y="2123"/>
                </a:cubicBezTo>
                <a:cubicBezTo>
                  <a:pt x="2433" y="2123"/>
                  <a:pt x="2434" y="2122"/>
                  <a:pt x="2435" y="2121"/>
                </a:cubicBezTo>
                <a:cubicBezTo>
                  <a:pt x="2436" y="2119"/>
                  <a:pt x="2435" y="2118"/>
                  <a:pt x="2436" y="2117"/>
                </a:cubicBezTo>
                <a:cubicBezTo>
                  <a:pt x="2437" y="2115"/>
                  <a:pt x="2438" y="2118"/>
                  <a:pt x="2439" y="2118"/>
                </a:cubicBezTo>
                <a:cubicBezTo>
                  <a:pt x="2440" y="2118"/>
                  <a:pt x="2441" y="2116"/>
                  <a:pt x="2441" y="2116"/>
                </a:cubicBezTo>
                <a:cubicBezTo>
                  <a:pt x="2442" y="2115"/>
                  <a:pt x="2442" y="2115"/>
                  <a:pt x="2442" y="2114"/>
                </a:cubicBezTo>
                <a:cubicBezTo>
                  <a:pt x="2443" y="2113"/>
                  <a:pt x="2444" y="2113"/>
                  <a:pt x="2444" y="2113"/>
                </a:cubicBezTo>
                <a:cubicBezTo>
                  <a:pt x="2445" y="2112"/>
                  <a:pt x="2445" y="2111"/>
                  <a:pt x="2445" y="2110"/>
                </a:cubicBezTo>
                <a:cubicBezTo>
                  <a:pt x="2446" y="2108"/>
                  <a:pt x="2447" y="2108"/>
                  <a:pt x="2448" y="2109"/>
                </a:cubicBezTo>
                <a:cubicBezTo>
                  <a:pt x="2450" y="2109"/>
                  <a:pt x="2450" y="2109"/>
                  <a:pt x="2452" y="2108"/>
                </a:cubicBezTo>
                <a:cubicBezTo>
                  <a:pt x="2453" y="2108"/>
                  <a:pt x="2454" y="2107"/>
                  <a:pt x="2452" y="2106"/>
                </a:cubicBezTo>
                <a:cubicBezTo>
                  <a:pt x="2451" y="2105"/>
                  <a:pt x="2452" y="2104"/>
                  <a:pt x="2453" y="2103"/>
                </a:cubicBezTo>
                <a:cubicBezTo>
                  <a:pt x="2454" y="2102"/>
                  <a:pt x="2455" y="2101"/>
                  <a:pt x="2453" y="2100"/>
                </a:cubicBezTo>
                <a:cubicBezTo>
                  <a:pt x="2452" y="2099"/>
                  <a:pt x="2453" y="2101"/>
                  <a:pt x="2452" y="2101"/>
                </a:cubicBezTo>
                <a:cubicBezTo>
                  <a:pt x="2452" y="2101"/>
                  <a:pt x="2451" y="2102"/>
                  <a:pt x="2451" y="2102"/>
                </a:cubicBezTo>
                <a:cubicBezTo>
                  <a:pt x="2449" y="2104"/>
                  <a:pt x="2450" y="2101"/>
                  <a:pt x="2450" y="2100"/>
                </a:cubicBezTo>
                <a:cubicBezTo>
                  <a:pt x="2451" y="2099"/>
                  <a:pt x="2451" y="2099"/>
                  <a:pt x="2451" y="2098"/>
                </a:cubicBezTo>
                <a:cubicBezTo>
                  <a:pt x="2451" y="2095"/>
                  <a:pt x="2450" y="2093"/>
                  <a:pt x="2451" y="2090"/>
                </a:cubicBezTo>
                <a:cubicBezTo>
                  <a:pt x="2451" y="2089"/>
                  <a:pt x="2452" y="2088"/>
                  <a:pt x="2452" y="2086"/>
                </a:cubicBezTo>
                <a:cubicBezTo>
                  <a:pt x="2453" y="2085"/>
                  <a:pt x="2452" y="2083"/>
                  <a:pt x="2453" y="2082"/>
                </a:cubicBezTo>
                <a:cubicBezTo>
                  <a:pt x="2454" y="2081"/>
                  <a:pt x="2454" y="2081"/>
                  <a:pt x="2455" y="2081"/>
                </a:cubicBezTo>
                <a:cubicBezTo>
                  <a:pt x="2455" y="2080"/>
                  <a:pt x="2456" y="2079"/>
                  <a:pt x="2456" y="2079"/>
                </a:cubicBezTo>
                <a:cubicBezTo>
                  <a:pt x="2456" y="2077"/>
                  <a:pt x="2457" y="2076"/>
                  <a:pt x="2459" y="2076"/>
                </a:cubicBezTo>
                <a:cubicBezTo>
                  <a:pt x="2459" y="2076"/>
                  <a:pt x="2460" y="2076"/>
                  <a:pt x="2461" y="2076"/>
                </a:cubicBezTo>
                <a:cubicBezTo>
                  <a:pt x="2462" y="2076"/>
                  <a:pt x="2461" y="2075"/>
                  <a:pt x="2461" y="2075"/>
                </a:cubicBezTo>
                <a:cubicBezTo>
                  <a:pt x="2460" y="2074"/>
                  <a:pt x="2460" y="2074"/>
                  <a:pt x="2460" y="2073"/>
                </a:cubicBezTo>
                <a:cubicBezTo>
                  <a:pt x="2460" y="2073"/>
                  <a:pt x="2459" y="2071"/>
                  <a:pt x="2460" y="2071"/>
                </a:cubicBezTo>
                <a:cubicBezTo>
                  <a:pt x="2461" y="2071"/>
                  <a:pt x="2461" y="2073"/>
                  <a:pt x="2461" y="2073"/>
                </a:cubicBezTo>
                <a:cubicBezTo>
                  <a:pt x="2461" y="2074"/>
                  <a:pt x="2461" y="2074"/>
                  <a:pt x="2462" y="2074"/>
                </a:cubicBezTo>
                <a:cubicBezTo>
                  <a:pt x="2463" y="2075"/>
                  <a:pt x="2464" y="2076"/>
                  <a:pt x="2465" y="2076"/>
                </a:cubicBezTo>
                <a:cubicBezTo>
                  <a:pt x="2467" y="2076"/>
                  <a:pt x="2468" y="2075"/>
                  <a:pt x="2470" y="2076"/>
                </a:cubicBezTo>
                <a:cubicBezTo>
                  <a:pt x="2472" y="2076"/>
                  <a:pt x="2476" y="2076"/>
                  <a:pt x="2478" y="2075"/>
                </a:cubicBezTo>
                <a:cubicBezTo>
                  <a:pt x="2478" y="2075"/>
                  <a:pt x="2479" y="2074"/>
                  <a:pt x="2479" y="2074"/>
                </a:cubicBezTo>
                <a:close/>
                <a:moveTo>
                  <a:pt x="2224" y="2150"/>
                </a:moveTo>
                <a:cubicBezTo>
                  <a:pt x="2224" y="2149"/>
                  <a:pt x="2223" y="2149"/>
                  <a:pt x="2222" y="2147"/>
                </a:cubicBezTo>
                <a:cubicBezTo>
                  <a:pt x="2222" y="2147"/>
                  <a:pt x="2222" y="2146"/>
                  <a:pt x="2222" y="2146"/>
                </a:cubicBezTo>
                <a:cubicBezTo>
                  <a:pt x="2221" y="2145"/>
                  <a:pt x="2221" y="2145"/>
                  <a:pt x="2220" y="2144"/>
                </a:cubicBezTo>
                <a:cubicBezTo>
                  <a:pt x="2219" y="2143"/>
                  <a:pt x="2220" y="2142"/>
                  <a:pt x="2218" y="2142"/>
                </a:cubicBezTo>
                <a:cubicBezTo>
                  <a:pt x="2217" y="2141"/>
                  <a:pt x="2217" y="2139"/>
                  <a:pt x="2216" y="2139"/>
                </a:cubicBezTo>
                <a:cubicBezTo>
                  <a:pt x="2214" y="2139"/>
                  <a:pt x="2213" y="2139"/>
                  <a:pt x="2212" y="2138"/>
                </a:cubicBezTo>
                <a:cubicBezTo>
                  <a:pt x="2210" y="2138"/>
                  <a:pt x="2209" y="2138"/>
                  <a:pt x="2207" y="2138"/>
                </a:cubicBezTo>
                <a:cubicBezTo>
                  <a:pt x="2206" y="2138"/>
                  <a:pt x="2205" y="2138"/>
                  <a:pt x="2203" y="2138"/>
                </a:cubicBezTo>
                <a:cubicBezTo>
                  <a:pt x="2201" y="2137"/>
                  <a:pt x="2202" y="2138"/>
                  <a:pt x="2201" y="2139"/>
                </a:cubicBezTo>
                <a:cubicBezTo>
                  <a:pt x="2200" y="2140"/>
                  <a:pt x="2200" y="2140"/>
                  <a:pt x="2200" y="2142"/>
                </a:cubicBezTo>
                <a:cubicBezTo>
                  <a:pt x="2200" y="2142"/>
                  <a:pt x="2199" y="2143"/>
                  <a:pt x="2198" y="2144"/>
                </a:cubicBezTo>
                <a:cubicBezTo>
                  <a:pt x="2199" y="2143"/>
                  <a:pt x="2199" y="2143"/>
                  <a:pt x="2199" y="2142"/>
                </a:cubicBezTo>
                <a:cubicBezTo>
                  <a:pt x="2199" y="2141"/>
                  <a:pt x="2199" y="2141"/>
                  <a:pt x="2198" y="2141"/>
                </a:cubicBezTo>
                <a:cubicBezTo>
                  <a:pt x="2198" y="2140"/>
                  <a:pt x="2198" y="2140"/>
                  <a:pt x="2198" y="2139"/>
                </a:cubicBezTo>
                <a:cubicBezTo>
                  <a:pt x="2199" y="2139"/>
                  <a:pt x="2199" y="2139"/>
                  <a:pt x="2199" y="2139"/>
                </a:cubicBezTo>
                <a:cubicBezTo>
                  <a:pt x="2200" y="2138"/>
                  <a:pt x="2200" y="2138"/>
                  <a:pt x="2200" y="2138"/>
                </a:cubicBezTo>
                <a:cubicBezTo>
                  <a:pt x="2200" y="2137"/>
                  <a:pt x="2201" y="2137"/>
                  <a:pt x="2201" y="2137"/>
                </a:cubicBezTo>
                <a:cubicBezTo>
                  <a:pt x="2202" y="2136"/>
                  <a:pt x="2201" y="2135"/>
                  <a:pt x="2201" y="2135"/>
                </a:cubicBezTo>
                <a:cubicBezTo>
                  <a:pt x="2200" y="2134"/>
                  <a:pt x="2199" y="2134"/>
                  <a:pt x="2198" y="2133"/>
                </a:cubicBezTo>
                <a:cubicBezTo>
                  <a:pt x="2198" y="2133"/>
                  <a:pt x="2197" y="2132"/>
                  <a:pt x="2197" y="2132"/>
                </a:cubicBezTo>
                <a:cubicBezTo>
                  <a:pt x="2196" y="2132"/>
                  <a:pt x="2196" y="2132"/>
                  <a:pt x="2196" y="2131"/>
                </a:cubicBezTo>
                <a:cubicBezTo>
                  <a:pt x="2194" y="2130"/>
                  <a:pt x="2195" y="2128"/>
                  <a:pt x="2195" y="2126"/>
                </a:cubicBezTo>
                <a:cubicBezTo>
                  <a:pt x="2195" y="2125"/>
                  <a:pt x="2195" y="2125"/>
                  <a:pt x="2195" y="2124"/>
                </a:cubicBezTo>
                <a:cubicBezTo>
                  <a:pt x="2195" y="2123"/>
                  <a:pt x="2194" y="2122"/>
                  <a:pt x="2193" y="2120"/>
                </a:cubicBezTo>
                <a:cubicBezTo>
                  <a:pt x="2193" y="2119"/>
                  <a:pt x="2193" y="2117"/>
                  <a:pt x="2193" y="2116"/>
                </a:cubicBezTo>
                <a:cubicBezTo>
                  <a:pt x="2192" y="2115"/>
                  <a:pt x="2193" y="2113"/>
                  <a:pt x="2191" y="2113"/>
                </a:cubicBezTo>
                <a:cubicBezTo>
                  <a:pt x="2190" y="2113"/>
                  <a:pt x="2189" y="2113"/>
                  <a:pt x="2188" y="2113"/>
                </a:cubicBezTo>
                <a:cubicBezTo>
                  <a:pt x="2186" y="2113"/>
                  <a:pt x="2185" y="2112"/>
                  <a:pt x="2184" y="2112"/>
                </a:cubicBezTo>
                <a:cubicBezTo>
                  <a:pt x="2183" y="2111"/>
                  <a:pt x="2183" y="2111"/>
                  <a:pt x="2182" y="2111"/>
                </a:cubicBezTo>
                <a:cubicBezTo>
                  <a:pt x="2181" y="2111"/>
                  <a:pt x="2180" y="2110"/>
                  <a:pt x="2178" y="2110"/>
                </a:cubicBezTo>
                <a:cubicBezTo>
                  <a:pt x="2176" y="2110"/>
                  <a:pt x="2173" y="2107"/>
                  <a:pt x="2173" y="2104"/>
                </a:cubicBezTo>
                <a:cubicBezTo>
                  <a:pt x="2173" y="2102"/>
                  <a:pt x="2175" y="2103"/>
                  <a:pt x="2176" y="2102"/>
                </a:cubicBezTo>
                <a:cubicBezTo>
                  <a:pt x="2176" y="2101"/>
                  <a:pt x="2177" y="2100"/>
                  <a:pt x="2176" y="2100"/>
                </a:cubicBezTo>
                <a:cubicBezTo>
                  <a:pt x="2175" y="2100"/>
                  <a:pt x="2174" y="2101"/>
                  <a:pt x="2174" y="2100"/>
                </a:cubicBezTo>
                <a:cubicBezTo>
                  <a:pt x="2173" y="2100"/>
                  <a:pt x="2176" y="2099"/>
                  <a:pt x="2176" y="2099"/>
                </a:cubicBezTo>
                <a:cubicBezTo>
                  <a:pt x="2177" y="2098"/>
                  <a:pt x="2177" y="2098"/>
                  <a:pt x="2178" y="2098"/>
                </a:cubicBezTo>
                <a:cubicBezTo>
                  <a:pt x="2179" y="2098"/>
                  <a:pt x="2180" y="2098"/>
                  <a:pt x="2180" y="2097"/>
                </a:cubicBezTo>
                <a:cubicBezTo>
                  <a:pt x="2180" y="2096"/>
                  <a:pt x="2179" y="2097"/>
                  <a:pt x="2178" y="2097"/>
                </a:cubicBezTo>
                <a:cubicBezTo>
                  <a:pt x="2177" y="2097"/>
                  <a:pt x="2177" y="2097"/>
                  <a:pt x="2177" y="2096"/>
                </a:cubicBezTo>
                <a:cubicBezTo>
                  <a:pt x="2175" y="2095"/>
                  <a:pt x="2175" y="2097"/>
                  <a:pt x="2174" y="2098"/>
                </a:cubicBezTo>
                <a:cubicBezTo>
                  <a:pt x="2172" y="2096"/>
                  <a:pt x="2175" y="2095"/>
                  <a:pt x="2175" y="2095"/>
                </a:cubicBezTo>
                <a:cubicBezTo>
                  <a:pt x="2176" y="2094"/>
                  <a:pt x="2176" y="2093"/>
                  <a:pt x="2176" y="2093"/>
                </a:cubicBezTo>
                <a:cubicBezTo>
                  <a:pt x="2177" y="2093"/>
                  <a:pt x="2177" y="2093"/>
                  <a:pt x="2178" y="2094"/>
                </a:cubicBezTo>
                <a:cubicBezTo>
                  <a:pt x="2179" y="2094"/>
                  <a:pt x="2179" y="2093"/>
                  <a:pt x="2180" y="2093"/>
                </a:cubicBezTo>
                <a:cubicBezTo>
                  <a:pt x="2180" y="2092"/>
                  <a:pt x="2181" y="2092"/>
                  <a:pt x="2182" y="2092"/>
                </a:cubicBezTo>
                <a:cubicBezTo>
                  <a:pt x="2184" y="2092"/>
                  <a:pt x="2181" y="2090"/>
                  <a:pt x="2180" y="2090"/>
                </a:cubicBezTo>
                <a:cubicBezTo>
                  <a:pt x="2180" y="2088"/>
                  <a:pt x="2180" y="2087"/>
                  <a:pt x="2179" y="2086"/>
                </a:cubicBezTo>
                <a:cubicBezTo>
                  <a:pt x="2178" y="2085"/>
                  <a:pt x="2176" y="2085"/>
                  <a:pt x="2175" y="2084"/>
                </a:cubicBezTo>
                <a:cubicBezTo>
                  <a:pt x="2174" y="2083"/>
                  <a:pt x="2174" y="2082"/>
                  <a:pt x="2173" y="2082"/>
                </a:cubicBezTo>
                <a:cubicBezTo>
                  <a:pt x="2171" y="2081"/>
                  <a:pt x="2170" y="2082"/>
                  <a:pt x="2169" y="2083"/>
                </a:cubicBezTo>
                <a:cubicBezTo>
                  <a:pt x="2168" y="2084"/>
                  <a:pt x="2167" y="2083"/>
                  <a:pt x="2166" y="2082"/>
                </a:cubicBezTo>
                <a:cubicBezTo>
                  <a:pt x="2166" y="2081"/>
                  <a:pt x="2165" y="2080"/>
                  <a:pt x="2164" y="2079"/>
                </a:cubicBezTo>
                <a:cubicBezTo>
                  <a:pt x="2164" y="2079"/>
                  <a:pt x="2163" y="2079"/>
                  <a:pt x="2163" y="2079"/>
                </a:cubicBezTo>
                <a:cubicBezTo>
                  <a:pt x="2162" y="2078"/>
                  <a:pt x="2162" y="2078"/>
                  <a:pt x="2161" y="2078"/>
                </a:cubicBezTo>
                <a:cubicBezTo>
                  <a:pt x="2161" y="2078"/>
                  <a:pt x="2160" y="2078"/>
                  <a:pt x="2159" y="2078"/>
                </a:cubicBezTo>
                <a:cubicBezTo>
                  <a:pt x="2161" y="2077"/>
                  <a:pt x="2162" y="2077"/>
                  <a:pt x="2163" y="2077"/>
                </a:cubicBezTo>
                <a:cubicBezTo>
                  <a:pt x="2164" y="2077"/>
                  <a:pt x="2167" y="2078"/>
                  <a:pt x="2166" y="2077"/>
                </a:cubicBezTo>
                <a:cubicBezTo>
                  <a:pt x="2166" y="2076"/>
                  <a:pt x="2165" y="2076"/>
                  <a:pt x="2165" y="2076"/>
                </a:cubicBezTo>
                <a:cubicBezTo>
                  <a:pt x="2164" y="2076"/>
                  <a:pt x="2164" y="2075"/>
                  <a:pt x="2164" y="2075"/>
                </a:cubicBezTo>
                <a:cubicBezTo>
                  <a:pt x="2163" y="2074"/>
                  <a:pt x="2162" y="2074"/>
                  <a:pt x="2162" y="2074"/>
                </a:cubicBezTo>
                <a:cubicBezTo>
                  <a:pt x="2161" y="2074"/>
                  <a:pt x="2161" y="2074"/>
                  <a:pt x="2160" y="2073"/>
                </a:cubicBezTo>
                <a:cubicBezTo>
                  <a:pt x="2160" y="2072"/>
                  <a:pt x="2163" y="2074"/>
                  <a:pt x="2164" y="2074"/>
                </a:cubicBezTo>
                <a:cubicBezTo>
                  <a:pt x="2165" y="2074"/>
                  <a:pt x="2166" y="2075"/>
                  <a:pt x="2167" y="2076"/>
                </a:cubicBezTo>
                <a:cubicBezTo>
                  <a:pt x="2167" y="2076"/>
                  <a:pt x="2168" y="2076"/>
                  <a:pt x="2168" y="2075"/>
                </a:cubicBezTo>
                <a:cubicBezTo>
                  <a:pt x="2168" y="2074"/>
                  <a:pt x="2167" y="2075"/>
                  <a:pt x="2166" y="2074"/>
                </a:cubicBezTo>
                <a:cubicBezTo>
                  <a:pt x="2166" y="2074"/>
                  <a:pt x="2166" y="2073"/>
                  <a:pt x="2165" y="2072"/>
                </a:cubicBezTo>
                <a:cubicBezTo>
                  <a:pt x="2165" y="2072"/>
                  <a:pt x="2164" y="2072"/>
                  <a:pt x="2164" y="2071"/>
                </a:cubicBezTo>
                <a:cubicBezTo>
                  <a:pt x="2163" y="2071"/>
                  <a:pt x="2163" y="2070"/>
                  <a:pt x="2162" y="2070"/>
                </a:cubicBezTo>
                <a:cubicBezTo>
                  <a:pt x="2161" y="2070"/>
                  <a:pt x="2160" y="2070"/>
                  <a:pt x="2159" y="2070"/>
                </a:cubicBezTo>
                <a:cubicBezTo>
                  <a:pt x="2159" y="2071"/>
                  <a:pt x="2158" y="2072"/>
                  <a:pt x="2157" y="2071"/>
                </a:cubicBezTo>
                <a:cubicBezTo>
                  <a:pt x="2156" y="2071"/>
                  <a:pt x="2157" y="2070"/>
                  <a:pt x="2156" y="2070"/>
                </a:cubicBezTo>
                <a:cubicBezTo>
                  <a:pt x="2155" y="2069"/>
                  <a:pt x="2155" y="2070"/>
                  <a:pt x="2154" y="2070"/>
                </a:cubicBezTo>
                <a:cubicBezTo>
                  <a:pt x="2153" y="2069"/>
                  <a:pt x="2153" y="2068"/>
                  <a:pt x="2154" y="2068"/>
                </a:cubicBezTo>
                <a:cubicBezTo>
                  <a:pt x="2154" y="2067"/>
                  <a:pt x="2155" y="2068"/>
                  <a:pt x="2155" y="2067"/>
                </a:cubicBezTo>
                <a:cubicBezTo>
                  <a:pt x="2155" y="2066"/>
                  <a:pt x="2155" y="2066"/>
                  <a:pt x="2154" y="2065"/>
                </a:cubicBezTo>
                <a:cubicBezTo>
                  <a:pt x="2154" y="2064"/>
                  <a:pt x="2155" y="2063"/>
                  <a:pt x="2154" y="2063"/>
                </a:cubicBezTo>
                <a:cubicBezTo>
                  <a:pt x="2154" y="2062"/>
                  <a:pt x="2153" y="2063"/>
                  <a:pt x="2152" y="2062"/>
                </a:cubicBezTo>
                <a:cubicBezTo>
                  <a:pt x="2152" y="2062"/>
                  <a:pt x="2151" y="2062"/>
                  <a:pt x="2150" y="2062"/>
                </a:cubicBezTo>
                <a:cubicBezTo>
                  <a:pt x="2150" y="2062"/>
                  <a:pt x="2150" y="2061"/>
                  <a:pt x="2149" y="2061"/>
                </a:cubicBezTo>
                <a:cubicBezTo>
                  <a:pt x="2149" y="2061"/>
                  <a:pt x="2148" y="2061"/>
                  <a:pt x="2147" y="2061"/>
                </a:cubicBezTo>
                <a:cubicBezTo>
                  <a:pt x="2147" y="2061"/>
                  <a:pt x="2146" y="2060"/>
                  <a:pt x="2145" y="2061"/>
                </a:cubicBezTo>
                <a:cubicBezTo>
                  <a:pt x="2145" y="2062"/>
                  <a:pt x="2146" y="2062"/>
                  <a:pt x="2147" y="2062"/>
                </a:cubicBezTo>
                <a:cubicBezTo>
                  <a:pt x="2147" y="2063"/>
                  <a:pt x="2148" y="2063"/>
                  <a:pt x="2148" y="2064"/>
                </a:cubicBezTo>
                <a:cubicBezTo>
                  <a:pt x="2148" y="2064"/>
                  <a:pt x="2149" y="2064"/>
                  <a:pt x="2149" y="2065"/>
                </a:cubicBezTo>
                <a:cubicBezTo>
                  <a:pt x="2150" y="2066"/>
                  <a:pt x="2148" y="2067"/>
                  <a:pt x="2150" y="2069"/>
                </a:cubicBezTo>
                <a:cubicBezTo>
                  <a:pt x="2150" y="2069"/>
                  <a:pt x="2150" y="2070"/>
                  <a:pt x="2150" y="2071"/>
                </a:cubicBezTo>
                <a:cubicBezTo>
                  <a:pt x="2151" y="2072"/>
                  <a:pt x="2151" y="2072"/>
                  <a:pt x="2152" y="2073"/>
                </a:cubicBezTo>
                <a:cubicBezTo>
                  <a:pt x="2152" y="2073"/>
                  <a:pt x="2153" y="2074"/>
                  <a:pt x="2153" y="2073"/>
                </a:cubicBezTo>
                <a:cubicBezTo>
                  <a:pt x="2154" y="2073"/>
                  <a:pt x="2153" y="2072"/>
                  <a:pt x="2154" y="2071"/>
                </a:cubicBezTo>
                <a:cubicBezTo>
                  <a:pt x="2154" y="2070"/>
                  <a:pt x="2155" y="2071"/>
                  <a:pt x="2155" y="2072"/>
                </a:cubicBezTo>
                <a:cubicBezTo>
                  <a:pt x="2155" y="2072"/>
                  <a:pt x="2155" y="2072"/>
                  <a:pt x="2155" y="2073"/>
                </a:cubicBezTo>
                <a:cubicBezTo>
                  <a:pt x="2155" y="2073"/>
                  <a:pt x="2155" y="2073"/>
                  <a:pt x="2155" y="2074"/>
                </a:cubicBezTo>
                <a:cubicBezTo>
                  <a:pt x="2154" y="2074"/>
                  <a:pt x="2154" y="2074"/>
                  <a:pt x="2153" y="2074"/>
                </a:cubicBezTo>
                <a:cubicBezTo>
                  <a:pt x="2153" y="2075"/>
                  <a:pt x="2153" y="2076"/>
                  <a:pt x="2152" y="2075"/>
                </a:cubicBezTo>
                <a:cubicBezTo>
                  <a:pt x="2152" y="2075"/>
                  <a:pt x="2152" y="2074"/>
                  <a:pt x="2151" y="2074"/>
                </a:cubicBezTo>
                <a:cubicBezTo>
                  <a:pt x="2151" y="2073"/>
                  <a:pt x="2150" y="2073"/>
                  <a:pt x="2150" y="2073"/>
                </a:cubicBezTo>
                <a:cubicBezTo>
                  <a:pt x="2149" y="2072"/>
                  <a:pt x="2150" y="2072"/>
                  <a:pt x="2150" y="2071"/>
                </a:cubicBezTo>
                <a:cubicBezTo>
                  <a:pt x="2149" y="2070"/>
                  <a:pt x="2149" y="2070"/>
                  <a:pt x="2149" y="2069"/>
                </a:cubicBezTo>
                <a:cubicBezTo>
                  <a:pt x="2148" y="2069"/>
                  <a:pt x="2148" y="2068"/>
                  <a:pt x="2148" y="2067"/>
                </a:cubicBezTo>
                <a:cubicBezTo>
                  <a:pt x="2148" y="2067"/>
                  <a:pt x="2148" y="2066"/>
                  <a:pt x="2147" y="2066"/>
                </a:cubicBezTo>
                <a:cubicBezTo>
                  <a:pt x="2146" y="2065"/>
                  <a:pt x="2146" y="2065"/>
                  <a:pt x="2146" y="2064"/>
                </a:cubicBezTo>
                <a:cubicBezTo>
                  <a:pt x="2145" y="2064"/>
                  <a:pt x="2145" y="2063"/>
                  <a:pt x="2144" y="2063"/>
                </a:cubicBezTo>
                <a:cubicBezTo>
                  <a:pt x="2144" y="2063"/>
                  <a:pt x="2143" y="2063"/>
                  <a:pt x="2143" y="2062"/>
                </a:cubicBezTo>
                <a:cubicBezTo>
                  <a:pt x="2142" y="2062"/>
                  <a:pt x="2143" y="2061"/>
                  <a:pt x="2142" y="2061"/>
                </a:cubicBezTo>
                <a:cubicBezTo>
                  <a:pt x="2142" y="2060"/>
                  <a:pt x="2142" y="2061"/>
                  <a:pt x="2141" y="2060"/>
                </a:cubicBezTo>
                <a:cubicBezTo>
                  <a:pt x="2141" y="2060"/>
                  <a:pt x="2141" y="2060"/>
                  <a:pt x="2140" y="2060"/>
                </a:cubicBezTo>
                <a:cubicBezTo>
                  <a:pt x="2140" y="2059"/>
                  <a:pt x="2139" y="2060"/>
                  <a:pt x="2138" y="2060"/>
                </a:cubicBezTo>
                <a:cubicBezTo>
                  <a:pt x="2138" y="2059"/>
                  <a:pt x="2137" y="2059"/>
                  <a:pt x="2138" y="2058"/>
                </a:cubicBezTo>
                <a:cubicBezTo>
                  <a:pt x="2138" y="2057"/>
                  <a:pt x="2139" y="2057"/>
                  <a:pt x="2139" y="2057"/>
                </a:cubicBezTo>
                <a:cubicBezTo>
                  <a:pt x="2140" y="2056"/>
                  <a:pt x="2140" y="2055"/>
                  <a:pt x="2140" y="2055"/>
                </a:cubicBezTo>
                <a:cubicBezTo>
                  <a:pt x="2140" y="2055"/>
                  <a:pt x="2142" y="2054"/>
                  <a:pt x="2142" y="2054"/>
                </a:cubicBezTo>
                <a:cubicBezTo>
                  <a:pt x="2141" y="2053"/>
                  <a:pt x="2141" y="2053"/>
                  <a:pt x="2141" y="2053"/>
                </a:cubicBezTo>
                <a:cubicBezTo>
                  <a:pt x="2140" y="2053"/>
                  <a:pt x="2140" y="2053"/>
                  <a:pt x="2140" y="2052"/>
                </a:cubicBezTo>
                <a:cubicBezTo>
                  <a:pt x="2140" y="2051"/>
                  <a:pt x="2140" y="2051"/>
                  <a:pt x="2139" y="2051"/>
                </a:cubicBezTo>
                <a:cubicBezTo>
                  <a:pt x="2138" y="2050"/>
                  <a:pt x="2138" y="2050"/>
                  <a:pt x="2137" y="2051"/>
                </a:cubicBezTo>
                <a:cubicBezTo>
                  <a:pt x="2137" y="2051"/>
                  <a:pt x="2136" y="2051"/>
                  <a:pt x="2136" y="2051"/>
                </a:cubicBezTo>
                <a:cubicBezTo>
                  <a:pt x="2135" y="2051"/>
                  <a:pt x="2135" y="2051"/>
                  <a:pt x="2134" y="2051"/>
                </a:cubicBezTo>
                <a:cubicBezTo>
                  <a:pt x="2133" y="2052"/>
                  <a:pt x="2134" y="2053"/>
                  <a:pt x="2133" y="2054"/>
                </a:cubicBezTo>
                <a:cubicBezTo>
                  <a:pt x="2133" y="2054"/>
                  <a:pt x="2133" y="2054"/>
                  <a:pt x="2133" y="2055"/>
                </a:cubicBezTo>
                <a:cubicBezTo>
                  <a:pt x="2133" y="2055"/>
                  <a:pt x="2133" y="2055"/>
                  <a:pt x="2134" y="2056"/>
                </a:cubicBezTo>
                <a:cubicBezTo>
                  <a:pt x="2134" y="2056"/>
                  <a:pt x="2134" y="2057"/>
                  <a:pt x="2134" y="2057"/>
                </a:cubicBezTo>
                <a:cubicBezTo>
                  <a:pt x="2134" y="2058"/>
                  <a:pt x="2134" y="2058"/>
                  <a:pt x="2134" y="2059"/>
                </a:cubicBezTo>
                <a:cubicBezTo>
                  <a:pt x="2133" y="2059"/>
                  <a:pt x="2133" y="2058"/>
                  <a:pt x="2133" y="2057"/>
                </a:cubicBezTo>
                <a:cubicBezTo>
                  <a:pt x="2133" y="2056"/>
                  <a:pt x="2132" y="2056"/>
                  <a:pt x="2132" y="2056"/>
                </a:cubicBezTo>
                <a:cubicBezTo>
                  <a:pt x="2131" y="2054"/>
                  <a:pt x="2131" y="2053"/>
                  <a:pt x="2130" y="2052"/>
                </a:cubicBezTo>
                <a:cubicBezTo>
                  <a:pt x="2129" y="2052"/>
                  <a:pt x="2129" y="2052"/>
                  <a:pt x="2129" y="2051"/>
                </a:cubicBezTo>
                <a:cubicBezTo>
                  <a:pt x="2128" y="2051"/>
                  <a:pt x="2128" y="2050"/>
                  <a:pt x="2128" y="2050"/>
                </a:cubicBezTo>
                <a:cubicBezTo>
                  <a:pt x="2127" y="2049"/>
                  <a:pt x="2126" y="2050"/>
                  <a:pt x="2125" y="2049"/>
                </a:cubicBezTo>
                <a:cubicBezTo>
                  <a:pt x="2125" y="2049"/>
                  <a:pt x="2121" y="2048"/>
                  <a:pt x="2121" y="2049"/>
                </a:cubicBezTo>
                <a:cubicBezTo>
                  <a:pt x="2121" y="2050"/>
                  <a:pt x="2122" y="2049"/>
                  <a:pt x="2122" y="2050"/>
                </a:cubicBezTo>
                <a:cubicBezTo>
                  <a:pt x="2122" y="2050"/>
                  <a:pt x="2122" y="2050"/>
                  <a:pt x="2122" y="2051"/>
                </a:cubicBezTo>
                <a:cubicBezTo>
                  <a:pt x="2122" y="2051"/>
                  <a:pt x="2122" y="2051"/>
                  <a:pt x="2122" y="2051"/>
                </a:cubicBezTo>
                <a:cubicBezTo>
                  <a:pt x="2122" y="2052"/>
                  <a:pt x="2122" y="2052"/>
                  <a:pt x="2122" y="2052"/>
                </a:cubicBezTo>
                <a:cubicBezTo>
                  <a:pt x="2122" y="2053"/>
                  <a:pt x="2121" y="2052"/>
                  <a:pt x="2121" y="2051"/>
                </a:cubicBezTo>
                <a:cubicBezTo>
                  <a:pt x="2120" y="2051"/>
                  <a:pt x="2120" y="2051"/>
                  <a:pt x="2119" y="2051"/>
                </a:cubicBezTo>
                <a:cubicBezTo>
                  <a:pt x="2118" y="2051"/>
                  <a:pt x="2118" y="2050"/>
                  <a:pt x="2118" y="2050"/>
                </a:cubicBezTo>
                <a:cubicBezTo>
                  <a:pt x="2117" y="2049"/>
                  <a:pt x="2117" y="2049"/>
                  <a:pt x="2116" y="2049"/>
                </a:cubicBezTo>
                <a:cubicBezTo>
                  <a:pt x="2115" y="2048"/>
                  <a:pt x="2114" y="2048"/>
                  <a:pt x="2113" y="2046"/>
                </a:cubicBezTo>
                <a:cubicBezTo>
                  <a:pt x="2113" y="2046"/>
                  <a:pt x="2113" y="2045"/>
                  <a:pt x="2113" y="2044"/>
                </a:cubicBezTo>
                <a:cubicBezTo>
                  <a:pt x="2113" y="2044"/>
                  <a:pt x="2113" y="2044"/>
                  <a:pt x="2112" y="2043"/>
                </a:cubicBezTo>
                <a:cubicBezTo>
                  <a:pt x="2112" y="2043"/>
                  <a:pt x="2112" y="2042"/>
                  <a:pt x="2111" y="2042"/>
                </a:cubicBezTo>
                <a:cubicBezTo>
                  <a:pt x="2111" y="2041"/>
                  <a:pt x="2110" y="2041"/>
                  <a:pt x="2110" y="2041"/>
                </a:cubicBezTo>
                <a:cubicBezTo>
                  <a:pt x="2109" y="2041"/>
                  <a:pt x="2109" y="2041"/>
                  <a:pt x="2108" y="2041"/>
                </a:cubicBezTo>
                <a:cubicBezTo>
                  <a:pt x="2107" y="2041"/>
                  <a:pt x="2107" y="2042"/>
                  <a:pt x="2106" y="2041"/>
                </a:cubicBezTo>
                <a:cubicBezTo>
                  <a:pt x="2106" y="2041"/>
                  <a:pt x="2106" y="2040"/>
                  <a:pt x="2106" y="2040"/>
                </a:cubicBezTo>
                <a:cubicBezTo>
                  <a:pt x="2106" y="2039"/>
                  <a:pt x="2106" y="2039"/>
                  <a:pt x="2106" y="2038"/>
                </a:cubicBezTo>
                <a:cubicBezTo>
                  <a:pt x="2105" y="2037"/>
                  <a:pt x="2105" y="2036"/>
                  <a:pt x="2105" y="2035"/>
                </a:cubicBezTo>
                <a:cubicBezTo>
                  <a:pt x="2104" y="2034"/>
                  <a:pt x="2102" y="2033"/>
                  <a:pt x="2101" y="2033"/>
                </a:cubicBezTo>
                <a:cubicBezTo>
                  <a:pt x="2100" y="2032"/>
                  <a:pt x="2099" y="2031"/>
                  <a:pt x="2099" y="2030"/>
                </a:cubicBezTo>
                <a:cubicBezTo>
                  <a:pt x="2098" y="2028"/>
                  <a:pt x="2096" y="2028"/>
                  <a:pt x="2095" y="2026"/>
                </a:cubicBezTo>
                <a:cubicBezTo>
                  <a:pt x="2094" y="2025"/>
                  <a:pt x="2092" y="2024"/>
                  <a:pt x="2091" y="2023"/>
                </a:cubicBezTo>
                <a:cubicBezTo>
                  <a:pt x="2090" y="2022"/>
                  <a:pt x="2089" y="2022"/>
                  <a:pt x="2088" y="2022"/>
                </a:cubicBezTo>
                <a:cubicBezTo>
                  <a:pt x="2086" y="2021"/>
                  <a:pt x="2083" y="2020"/>
                  <a:pt x="2082" y="2018"/>
                </a:cubicBezTo>
                <a:cubicBezTo>
                  <a:pt x="2080" y="2017"/>
                  <a:pt x="2080" y="2016"/>
                  <a:pt x="2078" y="2014"/>
                </a:cubicBezTo>
                <a:cubicBezTo>
                  <a:pt x="2077" y="2013"/>
                  <a:pt x="2076" y="2013"/>
                  <a:pt x="2075" y="2013"/>
                </a:cubicBezTo>
                <a:cubicBezTo>
                  <a:pt x="2074" y="2012"/>
                  <a:pt x="2074" y="2012"/>
                  <a:pt x="2073" y="2012"/>
                </a:cubicBezTo>
                <a:cubicBezTo>
                  <a:pt x="2072" y="2011"/>
                  <a:pt x="2071" y="2012"/>
                  <a:pt x="2071" y="2011"/>
                </a:cubicBezTo>
                <a:cubicBezTo>
                  <a:pt x="2070" y="2009"/>
                  <a:pt x="2071" y="2009"/>
                  <a:pt x="2072" y="2009"/>
                </a:cubicBezTo>
                <a:cubicBezTo>
                  <a:pt x="2072" y="2007"/>
                  <a:pt x="2071" y="2007"/>
                  <a:pt x="2071" y="2006"/>
                </a:cubicBezTo>
                <a:cubicBezTo>
                  <a:pt x="2070" y="2006"/>
                  <a:pt x="2070" y="2005"/>
                  <a:pt x="2070" y="2005"/>
                </a:cubicBezTo>
                <a:cubicBezTo>
                  <a:pt x="2069" y="2004"/>
                  <a:pt x="2068" y="2004"/>
                  <a:pt x="2067" y="2003"/>
                </a:cubicBezTo>
                <a:cubicBezTo>
                  <a:pt x="2067" y="2003"/>
                  <a:pt x="2067" y="2003"/>
                  <a:pt x="2066" y="2002"/>
                </a:cubicBezTo>
                <a:cubicBezTo>
                  <a:pt x="2066" y="2002"/>
                  <a:pt x="2066" y="2001"/>
                  <a:pt x="2066" y="2001"/>
                </a:cubicBezTo>
                <a:cubicBezTo>
                  <a:pt x="2066" y="2001"/>
                  <a:pt x="2066" y="2001"/>
                  <a:pt x="2066" y="2001"/>
                </a:cubicBezTo>
                <a:cubicBezTo>
                  <a:pt x="2066" y="2000"/>
                  <a:pt x="2066" y="2000"/>
                  <a:pt x="2065" y="2000"/>
                </a:cubicBezTo>
                <a:cubicBezTo>
                  <a:pt x="2065" y="1999"/>
                  <a:pt x="2065" y="1998"/>
                  <a:pt x="2065" y="1997"/>
                </a:cubicBezTo>
                <a:cubicBezTo>
                  <a:pt x="2065" y="1996"/>
                  <a:pt x="2064" y="1995"/>
                  <a:pt x="2063" y="1994"/>
                </a:cubicBezTo>
                <a:cubicBezTo>
                  <a:pt x="2062" y="1993"/>
                  <a:pt x="2061" y="1992"/>
                  <a:pt x="2060" y="1992"/>
                </a:cubicBezTo>
                <a:cubicBezTo>
                  <a:pt x="2059" y="1991"/>
                  <a:pt x="2057" y="1988"/>
                  <a:pt x="2055" y="1988"/>
                </a:cubicBezTo>
                <a:cubicBezTo>
                  <a:pt x="2054" y="1988"/>
                  <a:pt x="2054" y="1989"/>
                  <a:pt x="2054" y="1989"/>
                </a:cubicBezTo>
                <a:cubicBezTo>
                  <a:pt x="2053" y="1990"/>
                  <a:pt x="2053" y="1990"/>
                  <a:pt x="2052" y="1990"/>
                </a:cubicBezTo>
                <a:cubicBezTo>
                  <a:pt x="2051" y="1990"/>
                  <a:pt x="2051" y="1990"/>
                  <a:pt x="2050" y="1990"/>
                </a:cubicBezTo>
                <a:cubicBezTo>
                  <a:pt x="2049" y="1990"/>
                  <a:pt x="2049" y="1990"/>
                  <a:pt x="2049" y="1990"/>
                </a:cubicBezTo>
                <a:cubicBezTo>
                  <a:pt x="2048" y="1989"/>
                  <a:pt x="2048" y="1989"/>
                  <a:pt x="2048" y="1989"/>
                </a:cubicBezTo>
                <a:cubicBezTo>
                  <a:pt x="2047" y="1988"/>
                  <a:pt x="2047" y="1989"/>
                  <a:pt x="2046" y="1988"/>
                </a:cubicBezTo>
                <a:cubicBezTo>
                  <a:pt x="2045" y="1988"/>
                  <a:pt x="2044" y="1988"/>
                  <a:pt x="2043" y="1988"/>
                </a:cubicBezTo>
                <a:cubicBezTo>
                  <a:pt x="2042" y="1988"/>
                  <a:pt x="2042" y="1989"/>
                  <a:pt x="2041" y="1989"/>
                </a:cubicBezTo>
                <a:cubicBezTo>
                  <a:pt x="2039" y="1989"/>
                  <a:pt x="2038" y="1988"/>
                  <a:pt x="2036" y="1989"/>
                </a:cubicBezTo>
                <a:cubicBezTo>
                  <a:pt x="2035" y="1989"/>
                  <a:pt x="2034" y="1989"/>
                  <a:pt x="2033" y="1988"/>
                </a:cubicBezTo>
                <a:cubicBezTo>
                  <a:pt x="2032" y="1988"/>
                  <a:pt x="2032" y="1987"/>
                  <a:pt x="2031" y="1987"/>
                </a:cubicBezTo>
                <a:cubicBezTo>
                  <a:pt x="2031" y="1987"/>
                  <a:pt x="2030" y="1987"/>
                  <a:pt x="2030" y="1987"/>
                </a:cubicBezTo>
                <a:cubicBezTo>
                  <a:pt x="2029" y="1987"/>
                  <a:pt x="2028" y="1987"/>
                  <a:pt x="2027" y="1986"/>
                </a:cubicBezTo>
                <a:cubicBezTo>
                  <a:pt x="2026" y="1985"/>
                  <a:pt x="2026" y="1985"/>
                  <a:pt x="2025" y="1984"/>
                </a:cubicBezTo>
                <a:cubicBezTo>
                  <a:pt x="2024" y="1984"/>
                  <a:pt x="2023" y="1984"/>
                  <a:pt x="2023" y="1983"/>
                </a:cubicBezTo>
                <a:cubicBezTo>
                  <a:pt x="2022" y="1983"/>
                  <a:pt x="2022" y="1982"/>
                  <a:pt x="2021" y="1982"/>
                </a:cubicBezTo>
                <a:cubicBezTo>
                  <a:pt x="2020" y="1982"/>
                  <a:pt x="2019" y="1982"/>
                  <a:pt x="2018" y="1982"/>
                </a:cubicBezTo>
                <a:cubicBezTo>
                  <a:pt x="2017" y="1981"/>
                  <a:pt x="2016" y="1981"/>
                  <a:pt x="2015" y="1981"/>
                </a:cubicBezTo>
                <a:cubicBezTo>
                  <a:pt x="2014" y="1982"/>
                  <a:pt x="2014" y="1982"/>
                  <a:pt x="2014" y="1982"/>
                </a:cubicBezTo>
                <a:cubicBezTo>
                  <a:pt x="2013" y="1983"/>
                  <a:pt x="2013" y="1982"/>
                  <a:pt x="2012" y="1983"/>
                </a:cubicBezTo>
                <a:cubicBezTo>
                  <a:pt x="2012" y="1983"/>
                  <a:pt x="2012" y="1984"/>
                  <a:pt x="2011" y="1984"/>
                </a:cubicBezTo>
                <a:cubicBezTo>
                  <a:pt x="2011" y="1985"/>
                  <a:pt x="2012" y="1987"/>
                  <a:pt x="2013" y="1988"/>
                </a:cubicBezTo>
                <a:cubicBezTo>
                  <a:pt x="2014" y="1989"/>
                  <a:pt x="2014" y="1991"/>
                  <a:pt x="2015" y="1992"/>
                </a:cubicBezTo>
                <a:cubicBezTo>
                  <a:pt x="2016" y="1994"/>
                  <a:pt x="2017" y="1996"/>
                  <a:pt x="2018" y="1998"/>
                </a:cubicBezTo>
                <a:cubicBezTo>
                  <a:pt x="2019" y="2000"/>
                  <a:pt x="2021" y="2001"/>
                  <a:pt x="2023" y="2003"/>
                </a:cubicBezTo>
                <a:cubicBezTo>
                  <a:pt x="2024" y="2004"/>
                  <a:pt x="2025" y="2006"/>
                  <a:pt x="2026" y="2007"/>
                </a:cubicBezTo>
                <a:cubicBezTo>
                  <a:pt x="2029" y="2010"/>
                  <a:pt x="2031" y="2012"/>
                  <a:pt x="2033" y="2014"/>
                </a:cubicBezTo>
                <a:cubicBezTo>
                  <a:pt x="2034" y="2015"/>
                  <a:pt x="2035" y="2016"/>
                  <a:pt x="2036" y="2017"/>
                </a:cubicBezTo>
                <a:cubicBezTo>
                  <a:pt x="2038" y="2018"/>
                  <a:pt x="2039" y="2019"/>
                  <a:pt x="2040" y="2020"/>
                </a:cubicBezTo>
                <a:cubicBezTo>
                  <a:pt x="2041" y="2020"/>
                  <a:pt x="2043" y="2021"/>
                  <a:pt x="2044" y="2021"/>
                </a:cubicBezTo>
                <a:cubicBezTo>
                  <a:pt x="2045" y="2022"/>
                  <a:pt x="2046" y="2023"/>
                  <a:pt x="2047" y="2024"/>
                </a:cubicBezTo>
                <a:cubicBezTo>
                  <a:pt x="2048" y="2025"/>
                  <a:pt x="2049" y="2026"/>
                  <a:pt x="2050" y="2027"/>
                </a:cubicBezTo>
                <a:cubicBezTo>
                  <a:pt x="2052" y="2028"/>
                  <a:pt x="2053" y="2029"/>
                  <a:pt x="2054" y="2030"/>
                </a:cubicBezTo>
                <a:cubicBezTo>
                  <a:pt x="2055" y="2032"/>
                  <a:pt x="2056" y="2033"/>
                  <a:pt x="2057" y="2034"/>
                </a:cubicBezTo>
                <a:cubicBezTo>
                  <a:pt x="2058" y="2036"/>
                  <a:pt x="2059" y="2036"/>
                  <a:pt x="2059" y="2038"/>
                </a:cubicBezTo>
                <a:cubicBezTo>
                  <a:pt x="2060" y="2039"/>
                  <a:pt x="2060" y="2040"/>
                  <a:pt x="2059" y="2041"/>
                </a:cubicBezTo>
                <a:cubicBezTo>
                  <a:pt x="2059" y="2042"/>
                  <a:pt x="2059" y="2043"/>
                  <a:pt x="2060" y="2044"/>
                </a:cubicBezTo>
                <a:cubicBezTo>
                  <a:pt x="2060" y="2045"/>
                  <a:pt x="2060" y="2045"/>
                  <a:pt x="2061" y="2046"/>
                </a:cubicBezTo>
                <a:cubicBezTo>
                  <a:pt x="2061" y="2046"/>
                  <a:pt x="2061" y="2047"/>
                  <a:pt x="2061" y="2048"/>
                </a:cubicBezTo>
                <a:cubicBezTo>
                  <a:pt x="2063" y="2049"/>
                  <a:pt x="2065" y="2048"/>
                  <a:pt x="2067" y="2049"/>
                </a:cubicBezTo>
                <a:cubicBezTo>
                  <a:pt x="2068" y="2049"/>
                  <a:pt x="2069" y="2051"/>
                  <a:pt x="2070" y="2051"/>
                </a:cubicBezTo>
                <a:cubicBezTo>
                  <a:pt x="2072" y="2052"/>
                  <a:pt x="2073" y="2052"/>
                  <a:pt x="2074" y="2053"/>
                </a:cubicBezTo>
                <a:cubicBezTo>
                  <a:pt x="2075" y="2054"/>
                  <a:pt x="2076" y="2055"/>
                  <a:pt x="2077" y="2056"/>
                </a:cubicBezTo>
                <a:cubicBezTo>
                  <a:pt x="2078" y="2056"/>
                  <a:pt x="2080" y="2057"/>
                  <a:pt x="2081" y="2058"/>
                </a:cubicBezTo>
                <a:cubicBezTo>
                  <a:pt x="2082" y="2059"/>
                  <a:pt x="2081" y="2060"/>
                  <a:pt x="2082" y="2061"/>
                </a:cubicBezTo>
                <a:cubicBezTo>
                  <a:pt x="2082" y="2063"/>
                  <a:pt x="2082" y="2064"/>
                  <a:pt x="2083" y="2066"/>
                </a:cubicBezTo>
                <a:cubicBezTo>
                  <a:pt x="2084" y="2069"/>
                  <a:pt x="2085" y="2072"/>
                  <a:pt x="2085" y="2075"/>
                </a:cubicBezTo>
                <a:cubicBezTo>
                  <a:pt x="2085" y="2076"/>
                  <a:pt x="2086" y="2078"/>
                  <a:pt x="2086" y="2079"/>
                </a:cubicBezTo>
                <a:cubicBezTo>
                  <a:pt x="2087" y="2080"/>
                  <a:pt x="2087" y="2082"/>
                  <a:pt x="2088" y="2083"/>
                </a:cubicBezTo>
                <a:cubicBezTo>
                  <a:pt x="2088" y="2084"/>
                  <a:pt x="2088" y="2084"/>
                  <a:pt x="2088" y="2085"/>
                </a:cubicBezTo>
                <a:cubicBezTo>
                  <a:pt x="2089" y="2086"/>
                  <a:pt x="2088" y="2086"/>
                  <a:pt x="2089" y="2087"/>
                </a:cubicBezTo>
                <a:cubicBezTo>
                  <a:pt x="2090" y="2088"/>
                  <a:pt x="2091" y="2088"/>
                  <a:pt x="2092" y="2088"/>
                </a:cubicBezTo>
                <a:cubicBezTo>
                  <a:pt x="2093" y="2088"/>
                  <a:pt x="2094" y="2089"/>
                  <a:pt x="2095" y="2089"/>
                </a:cubicBezTo>
                <a:cubicBezTo>
                  <a:pt x="2096" y="2090"/>
                  <a:pt x="2097" y="2090"/>
                  <a:pt x="2098" y="2091"/>
                </a:cubicBezTo>
                <a:cubicBezTo>
                  <a:pt x="2099" y="2092"/>
                  <a:pt x="2099" y="2093"/>
                  <a:pt x="2100" y="2094"/>
                </a:cubicBezTo>
                <a:cubicBezTo>
                  <a:pt x="2101" y="2095"/>
                  <a:pt x="2101" y="2095"/>
                  <a:pt x="2102" y="2096"/>
                </a:cubicBezTo>
                <a:cubicBezTo>
                  <a:pt x="2102" y="2097"/>
                  <a:pt x="2103" y="2098"/>
                  <a:pt x="2104" y="2099"/>
                </a:cubicBezTo>
                <a:cubicBezTo>
                  <a:pt x="2105" y="2101"/>
                  <a:pt x="2106" y="2101"/>
                  <a:pt x="2107" y="2103"/>
                </a:cubicBezTo>
                <a:cubicBezTo>
                  <a:pt x="2108" y="2104"/>
                  <a:pt x="2108" y="2105"/>
                  <a:pt x="2109" y="2105"/>
                </a:cubicBezTo>
                <a:cubicBezTo>
                  <a:pt x="2110" y="2106"/>
                  <a:pt x="2111" y="2108"/>
                  <a:pt x="2112" y="2109"/>
                </a:cubicBezTo>
                <a:cubicBezTo>
                  <a:pt x="2113" y="2110"/>
                  <a:pt x="2113" y="2112"/>
                  <a:pt x="2113" y="2113"/>
                </a:cubicBezTo>
                <a:cubicBezTo>
                  <a:pt x="2113" y="2115"/>
                  <a:pt x="2113" y="2116"/>
                  <a:pt x="2114" y="2117"/>
                </a:cubicBezTo>
                <a:cubicBezTo>
                  <a:pt x="2115" y="2119"/>
                  <a:pt x="2116" y="2120"/>
                  <a:pt x="2117" y="2121"/>
                </a:cubicBezTo>
                <a:cubicBezTo>
                  <a:pt x="2118" y="2124"/>
                  <a:pt x="2121" y="2126"/>
                  <a:pt x="2122" y="2129"/>
                </a:cubicBezTo>
                <a:cubicBezTo>
                  <a:pt x="2124" y="2132"/>
                  <a:pt x="2124" y="2135"/>
                  <a:pt x="2125" y="2138"/>
                </a:cubicBezTo>
                <a:cubicBezTo>
                  <a:pt x="2127" y="2144"/>
                  <a:pt x="2130" y="2148"/>
                  <a:pt x="2135" y="2153"/>
                </a:cubicBezTo>
                <a:cubicBezTo>
                  <a:pt x="2224" y="2153"/>
                  <a:pt x="2224" y="2153"/>
                  <a:pt x="2224" y="2153"/>
                </a:cubicBezTo>
                <a:cubicBezTo>
                  <a:pt x="2224" y="2153"/>
                  <a:pt x="2224" y="2153"/>
                  <a:pt x="2224" y="2153"/>
                </a:cubicBezTo>
                <a:cubicBezTo>
                  <a:pt x="2224" y="2152"/>
                  <a:pt x="2224" y="2151"/>
                  <a:pt x="2224" y="2150"/>
                </a:cubicBezTo>
                <a:close/>
                <a:moveTo>
                  <a:pt x="2114" y="2150"/>
                </a:moveTo>
                <a:cubicBezTo>
                  <a:pt x="2113" y="2150"/>
                  <a:pt x="2113" y="2149"/>
                  <a:pt x="2112" y="2149"/>
                </a:cubicBezTo>
                <a:cubicBezTo>
                  <a:pt x="2112" y="2148"/>
                  <a:pt x="2111" y="2148"/>
                  <a:pt x="2111" y="2147"/>
                </a:cubicBezTo>
                <a:cubicBezTo>
                  <a:pt x="2110" y="2147"/>
                  <a:pt x="2110" y="2147"/>
                  <a:pt x="2110" y="2146"/>
                </a:cubicBezTo>
                <a:cubicBezTo>
                  <a:pt x="2109" y="2145"/>
                  <a:pt x="2109" y="2144"/>
                  <a:pt x="2109" y="2143"/>
                </a:cubicBezTo>
                <a:cubicBezTo>
                  <a:pt x="2109" y="2143"/>
                  <a:pt x="2108" y="2142"/>
                  <a:pt x="2107" y="2142"/>
                </a:cubicBezTo>
                <a:cubicBezTo>
                  <a:pt x="2106" y="2140"/>
                  <a:pt x="2106" y="2143"/>
                  <a:pt x="2106" y="2144"/>
                </a:cubicBezTo>
                <a:cubicBezTo>
                  <a:pt x="2106" y="2145"/>
                  <a:pt x="2106" y="2147"/>
                  <a:pt x="2107" y="2148"/>
                </a:cubicBezTo>
                <a:cubicBezTo>
                  <a:pt x="2108" y="2149"/>
                  <a:pt x="2108" y="2147"/>
                  <a:pt x="2110" y="2148"/>
                </a:cubicBezTo>
                <a:cubicBezTo>
                  <a:pt x="2111" y="2148"/>
                  <a:pt x="2112" y="2150"/>
                  <a:pt x="2112" y="2152"/>
                </a:cubicBezTo>
                <a:cubicBezTo>
                  <a:pt x="2112" y="2152"/>
                  <a:pt x="2112" y="2152"/>
                  <a:pt x="2112" y="2153"/>
                </a:cubicBezTo>
                <a:cubicBezTo>
                  <a:pt x="2115" y="2153"/>
                  <a:pt x="2115" y="2153"/>
                  <a:pt x="2115" y="2153"/>
                </a:cubicBezTo>
                <a:cubicBezTo>
                  <a:pt x="2115" y="2152"/>
                  <a:pt x="2115" y="2151"/>
                  <a:pt x="2114" y="2150"/>
                </a:cubicBezTo>
                <a:close/>
                <a:moveTo>
                  <a:pt x="2267" y="2146"/>
                </a:moveTo>
                <a:cubicBezTo>
                  <a:pt x="2267" y="2146"/>
                  <a:pt x="2267" y="2145"/>
                  <a:pt x="2266" y="2145"/>
                </a:cubicBezTo>
                <a:cubicBezTo>
                  <a:pt x="2265" y="2144"/>
                  <a:pt x="2263" y="2144"/>
                  <a:pt x="2262" y="2143"/>
                </a:cubicBezTo>
                <a:cubicBezTo>
                  <a:pt x="2261" y="2142"/>
                  <a:pt x="2259" y="2141"/>
                  <a:pt x="2258" y="2142"/>
                </a:cubicBezTo>
                <a:cubicBezTo>
                  <a:pt x="2257" y="2143"/>
                  <a:pt x="2257" y="2145"/>
                  <a:pt x="2257" y="2146"/>
                </a:cubicBezTo>
                <a:cubicBezTo>
                  <a:pt x="2256" y="2146"/>
                  <a:pt x="2256" y="2147"/>
                  <a:pt x="2255" y="2147"/>
                </a:cubicBezTo>
                <a:cubicBezTo>
                  <a:pt x="2254" y="2148"/>
                  <a:pt x="2253" y="2148"/>
                  <a:pt x="2253" y="2149"/>
                </a:cubicBezTo>
                <a:cubicBezTo>
                  <a:pt x="2254" y="2150"/>
                  <a:pt x="2255" y="2151"/>
                  <a:pt x="2255" y="2151"/>
                </a:cubicBezTo>
                <a:cubicBezTo>
                  <a:pt x="2255" y="2152"/>
                  <a:pt x="2255" y="2152"/>
                  <a:pt x="2255" y="2153"/>
                </a:cubicBezTo>
                <a:cubicBezTo>
                  <a:pt x="2267" y="2153"/>
                  <a:pt x="2267" y="2153"/>
                  <a:pt x="2267" y="2153"/>
                </a:cubicBezTo>
                <a:cubicBezTo>
                  <a:pt x="2267" y="2153"/>
                  <a:pt x="2267" y="2153"/>
                  <a:pt x="2267" y="2152"/>
                </a:cubicBezTo>
                <a:cubicBezTo>
                  <a:pt x="2268" y="2151"/>
                  <a:pt x="2270" y="2150"/>
                  <a:pt x="2268" y="2148"/>
                </a:cubicBezTo>
                <a:cubicBezTo>
                  <a:pt x="2268" y="2147"/>
                  <a:pt x="2268" y="2147"/>
                  <a:pt x="2267" y="2146"/>
                </a:cubicBezTo>
                <a:close/>
                <a:moveTo>
                  <a:pt x="2240" y="2150"/>
                </a:moveTo>
                <a:cubicBezTo>
                  <a:pt x="2240" y="2149"/>
                  <a:pt x="2239" y="2149"/>
                  <a:pt x="2239" y="2150"/>
                </a:cubicBezTo>
                <a:cubicBezTo>
                  <a:pt x="2238" y="2150"/>
                  <a:pt x="2238" y="2151"/>
                  <a:pt x="2237" y="2151"/>
                </a:cubicBezTo>
                <a:cubicBezTo>
                  <a:pt x="2236" y="2151"/>
                  <a:pt x="2236" y="2150"/>
                  <a:pt x="2236" y="2150"/>
                </a:cubicBezTo>
                <a:cubicBezTo>
                  <a:pt x="2236" y="2149"/>
                  <a:pt x="2236" y="2148"/>
                  <a:pt x="2236" y="2147"/>
                </a:cubicBezTo>
                <a:cubicBezTo>
                  <a:pt x="2237" y="2147"/>
                  <a:pt x="2237" y="2147"/>
                  <a:pt x="2238" y="2146"/>
                </a:cubicBezTo>
                <a:cubicBezTo>
                  <a:pt x="2238" y="2146"/>
                  <a:pt x="2238" y="2145"/>
                  <a:pt x="2239" y="2145"/>
                </a:cubicBezTo>
                <a:cubicBezTo>
                  <a:pt x="2239" y="2144"/>
                  <a:pt x="2240" y="2144"/>
                  <a:pt x="2241" y="2144"/>
                </a:cubicBezTo>
                <a:cubicBezTo>
                  <a:pt x="2242" y="2142"/>
                  <a:pt x="2238" y="2142"/>
                  <a:pt x="2238" y="2142"/>
                </a:cubicBezTo>
                <a:cubicBezTo>
                  <a:pt x="2236" y="2142"/>
                  <a:pt x="2235" y="2142"/>
                  <a:pt x="2233" y="2142"/>
                </a:cubicBezTo>
                <a:cubicBezTo>
                  <a:pt x="2232" y="2142"/>
                  <a:pt x="2231" y="2141"/>
                  <a:pt x="2230" y="2140"/>
                </a:cubicBezTo>
                <a:cubicBezTo>
                  <a:pt x="2229" y="2139"/>
                  <a:pt x="2229" y="2137"/>
                  <a:pt x="2228" y="2136"/>
                </a:cubicBezTo>
                <a:cubicBezTo>
                  <a:pt x="2228" y="2134"/>
                  <a:pt x="2228" y="2133"/>
                  <a:pt x="2227" y="2131"/>
                </a:cubicBezTo>
                <a:cubicBezTo>
                  <a:pt x="2226" y="2130"/>
                  <a:pt x="2226" y="2129"/>
                  <a:pt x="2226" y="2127"/>
                </a:cubicBezTo>
                <a:cubicBezTo>
                  <a:pt x="2226" y="2126"/>
                  <a:pt x="2226" y="2126"/>
                  <a:pt x="2226" y="2125"/>
                </a:cubicBezTo>
                <a:cubicBezTo>
                  <a:pt x="2225" y="2124"/>
                  <a:pt x="2225" y="2124"/>
                  <a:pt x="2224" y="2123"/>
                </a:cubicBezTo>
                <a:cubicBezTo>
                  <a:pt x="2224" y="2122"/>
                  <a:pt x="2222" y="2121"/>
                  <a:pt x="2221" y="2122"/>
                </a:cubicBezTo>
                <a:cubicBezTo>
                  <a:pt x="2220" y="2122"/>
                  <a:pt x="2220" y="2123"/>
                  <a:pt x="2219" y="2123"/>
                </a:cubicBezTo>
                <a:cubicBezTo>
                  <a:pt x="2219" y="2123"/>
                  <a:pt x="2218" y="2122"/>
                  <a:pt x="2217" y="2123"/>
                </a:cubicBezTo>
                <a:cubicBezTo>
                  <a:pt x="2217" y="2124"/>
                  <a:pt x="2221" y="2124"/>
                  <a:pt x="2219" y="2125"/>
                </a:cubicBezTo>
                <a:cubicBezTo>
                  <a:pt x="2218" y="2126"/>
                  <a:pt x="2217" y="2123"/>
                  <a:pt x="2216" y="2123"/>
                </a:cubicBezTo>
                <a:cubicBezTo>
                  <a:pt x="2215" y="2122"/>
                  <a:pt x="2214" y="2123"/>
                  <a:pt x="2213" y="2124"/>
                </a:cubicBezTo>
                <a:cubicBezTo>
                  <a:pt x="2212" y="2124"/>
                  <a:pt x="2212" y="2124"/>
                  <a:pt x="2211" y="2125"/>
                </a:cubicBezTo>
                <a:cubicBezTo>
                  <a:pt x="2210" y="2125"/>
                  <a:pt x="2210" y="2126"/>
                  <a:pt x="2211" y="2127"/>
                </a:cubicBezTo>
                <a:cubicBezTo>
                  <a:pt x="2211" y="2127"/>
                  <a:pt x="2212" y="2127"/>
                  <a:pt x="2212" y="2128"/>
                </a:cubicBezTo>
                <a:cubicBezTo>
                  <a:pt x="2212" y="2128"/>
                  <a:pt x="2211" y="2129"/>
                  <a:pt x="2211" y="2129"/>
                </a:cubicBezTo>
                <a:cubicBezTo>
                  <a:pt x="2209" y="2130"/>
                  <a:pt x="2208" y="2130"/>
                  <a:pt x="2207" y="2132"/>
                </a:cubicBezTo>
                <a:cubicBezTo>
                  <a:pt x="2206" y="2134"/>
                  <a:pt x="2208" y="2133"/>
                  <a:pt x="2210" y="2134"/>
                </a:cubicBezTo>
                <a:cubicBezTo>
                  <a:pt x="2211" y="2134"/>
                  <a:pt x="2211" y="2134"/>
                  <a:pt x="2213" y="2134"/>
                </a:cubicBezTo>
                <a:cubicBezTo>
                  <a:pt x="2213" y="2134"/>
                  <a:pt x="2214" y="2133"/>
                  <a:pt x="2214" y="2133"/>
                </a:cubicBezTo>
                <a:cubicBezTo>
                  <a:pt x="2215" y="2133"/>
                  <a:pt x="2215" y="2134"/>
                  <a:pt x="2216" y="2134"/>
                </a:cubicBezTo>
                <a:cubicBezTo>
                  <a:pt x="2217" y="2134"/>
                  <a:pt x="2218" y="2133"/>
                  <a:pt x="2219" y="2134"/>
                </a:cubicBezTo>
                <a:cubicBezTo>
                  <a:pt x="2220" y="2135"/>
                  <a:pt x="2219" y="2137"/>
                  <a:pt x="2220" y="2138"/>
                </a:cubicBezTo>
                <a:cubicBezTo>
                  <a:pt x="2221" y="2139"/>
                  <a:pt x="2221" y="2140"/>
                  <a:pt x="2222" y="2141"/>
                </a:cubicBezTo>
                <a:cubicBezTo>
                  <a:pt x="2223" y="2142"/>
                  <a:pt x="2223" y="2143"/>
                  <a:pt x="2223" y="2145"/>
                </a:cubicBezTo>
                <a:cubicBezTo>
                  <a:pt x="2223" y="2146"/>
                  <a:pt x="2224" y="2148"/>
                  <a:pt x="2225" y="2148"/>
                </a:cubicBezTo>
                <a:cubicBezTo>
                  <a:pt x="2227" y="2149"/>
                  <a:pt x="2228" y="2149"/>
                  <a:pt x="2229" y="2150"/>
                </a:cubicBezTo>
                <a:cubicBezTo>
                  <a:pt x="2230" y="2151"/>
                  <a:pt x="2230" y="2152"/>
                  <a:pt x="2232" y="2152"/>
                </a:cubicBezTo>
                <a:cubicBezTo>
                  <a:pt x="2233" y="2152"/>
                  <a:pt x="2234" y="2152"/>
                  <a:pt x="2235" y="2153"/>
                </a:cubicBezTo>
                <a:cubicBezTo>
                  <a:pt x="2239" y="2153"/>
                  <a:pt x="2239" y="2153"/>
                  <a:pt x="2239" y="2153"/>
                </a:cubicBezTo>
                <a:cubicBezTo>
                  <a:pt x="2239" y="2152"/>
                  <a:pt x="2239" y="2152"/>
                  <a:pt x="2240" y="2152"/>
                </a:cubicBezTo>
                <a:cubicBezTo>
                  <a:pt x="2241" y="2151"/>
                  <a:pt x="2241" y="2152"/>
                  <a:pt x="2241" y="2151"/>
                </a:cubicBezTo>
                <a:cubicBezTo>
                  <a:pt x="2241" y="2150"/>
                  <a:pt x="2241" y="2150"/>
                  <a:pt x="2240" y="2150"/>
                </a:cubicBezTo>
                <a:close/>
                <a:moveTo>
                  <a:pt x="50" y="901"/>
                </a:moveTo>
                <a:cubicBezTo>
                  <a:pt x="49" y="900"/>
                  <a:pt x="50" y="898"/>
                  <a:pt x="48" y="899"/>
                </a:cubicBezTo>
                <a:cubicBezTo>
                  <a:pt x="48" y="900"/>
                  <a:pt x="48" y="900"/>
                  <a:pt x="47" y="901"/>
                </a:cubicBezTo>
                <a:cubicBezTo>
                  <a:pt x="47" y="901"/>
                  <a:pt x="46" y="901"/>
                  <a:pt x="46" y="902"/>
                </a:cubicBezTo>
                <a:cubicBezTo>
                  <a:pt x="45" y="902"/>
                  <a:pt x="45" y="903"/>
                  <a:pt x="45" y="903"/>
                </a:cubicBezTo>
                <a:cubicBezTo>
                  <a:pt x="44" y="904"/>
                  <a:pt x="44" y="904"/>
                  <a:pt x="43" y="904"/>
                </a:cubicBezTo>
                <a:cubicBezTo>
                  <a:pt x="42" y="905"/>
                  <a:pt x="41" y="907"/>
                  <a:pt x="42" y="908"/>
                </a:cubicBezTo>
                <a:cubicBezTo>
                  <a:pt x="42" y="909"/>
                  <a:pt x="44" y="909"/>
                  <a:pt x="45" y="908"/>
                </a:cubicBezTo>
                <a:cubicBezTo>
                  <a:pt x="46" y="908"/>
                  <a:pt x="46" y="907"/>
                  <a:pt x="47" y="906"/>
                </a:cubicBezTo>
                <a:cubicBezTo>
                  <a:pt x="47" y="906"/>
                  <a:pt x="48" y="906"/>
                  <a:pt x="48" y="905"/>
                </a:cubicBezTo>
                <a:cubicBezTo>
                  <a:pt x="49" y="905"/>
                  <a:pt x="49" y="905"/>
                  <a:pt x="49" y="904"/>
                </a:cubicBezTo>
                <a:cubicBezTo>
                  <a:pt x="50" y="903"/>
                  <a:pt x="51" y="903"/>
                  <a:pt x="51" y="902"/>
                </a:cubicBezTo>
                <a:cubicBezTo>
                  <a:pt x="50" y="901"/>
                  <a:pt x="50" y="901"/>
                  <a:pt x="50" y="901"/>
                </a:cubicBezTo>
                <a:close/>
                <a:moveTo>
                  <a:pt x="13" y="794"/>
                </a:moveTo>
                <a:cubicBezTo>
                  <a:pt x="13" y="794"/>
                  <a:pt x="13" y="793"/>
                  <a:pt x="13" y="793"/>
                </a:cubicBezTo>
                <a:cubicBezTo>
                  <a:pt x="14" y="793"/>
                  <a:pt x="14" y="793"/>
                  <a:pt x="14" y="793"/>
                </a:cubicBezTo>
                <a:cubicBezTo>
                  <a:pt x="15" y="792"/>
                  <a:pt x="14" y="791"/>
                  <a:pt x="13" y="792"/>
                </a:cubicBezTo>
                <a:cubicBezTo>
                  <a:pt x="12" y="792"/>
                  <a:pt x="11" y="793"/>
                  <a:pt x="13" y="794"/>
                </a:cubicBezTo>
                <a:close/>
                <a:moveTo>
                  <a:pt x="22" y="815"/>
                </a:moveTo>
                <a:cubicBezTo>
                  <a:pt x="22" y="816"/>
                  <a:pt x="22" y="816"/>
                  <a:pt x="23" y="816"/>
                </a:cubicBezTo>
                <a:cubicBezTo>
                  <a:pt x="23" y="816"/>
                  <a:pt x="24" y="816"/>
                  <a:pt x="25" y="816"/>
                </a:cubicBezTo>
                <a:cubicBezTo>
                  <a:pt x="25" y="818"/>
                  <a:pt x="23" y="818"/>
                  <a:pt x="22" y="818"/>
                </a:cubicBezTo>
                <a:cubicBezTo>
                  <a:pt x="21" y="818"/>
                  <a:pt x="21" y="819"/>
                  <a:pt x="22" y="819"/>
                </a:cubicBezTo>
                <a:cubicBezTo>
                  <a:pt x="23" y="820"/>
                  <a:pt x="23" y="819"/>
                  <a:pt x="24" y="819"/>
                </a:cubicBezTo>
                <a:cubicBezTo>
                  <a:pt x="24" y="819"/>
                  <a:pt x="24" y="820"/>
                  <a:pt x="24" y="820"/>
                </a:cubicBezTo>
                <a:cubicBezTo>
                  <a:pt x="24" y="820"/>
                  <a:pt x="24" y="820"/>
                  <a:pt x="25" y="820"/>
                </a:cubicBezTo>
                <a:cubicBezTo>
                  <a:pt x="25" y="821"/>
                  <a:pt x="25" y="822"/>
                  <a:pt x="24" y="822"/>
                </a:cubicBezTo>
                <a:cubicBezTo>
                  <a:pt x="24" y="822"/>
                  <a:pt x="24" y="821"/>
                  <a:pt x="23" y="821"/>
                </a:cubicBezTo>
                <a:cubicBezTo>
                  <a:pt x="23" y="821"/>
                  <a:pt x="22" y="821"/>
                  <a:pt x="22" y="822"/>
                </a:cubicBezTo>
                <a:cubicBezTo>
                  <a:pt x="21" y="824"/>
                  <a:pt x="24" y="822"/>
                  <a:pt x="24" y="824"/>
                </a:cubicBezTo>
                <a:cubicBezTo>
                  <a:pt x="24" y="825"/>
                  <a:pt x="23" y="824"/>
                  <a:pt x="23" y="824"/>
                </a:cubicBezTo>
                <a:cubicBezTo>
                  <a:pt x="21" y="825"/>
                  <a:pt x="23" y="825"/>
                  <a:pt x="23" y="826"/>
                </a:cubicBezTo>
                <a:cubicBezTo>
                  <a:pt x="22" y="827"/>
                  <a:pt x="22" y="826"/>
                  <a:pt x="21" y="826"/>
                </a:cubicBezTo>
                <a:cubicBezTo>
                  <a:pt x="21" y="827"/>
                  <a:pt x="22" y="827"/>
                  <a:pt x="22" y="828"/>
                </a:cubicBezTo>
                <a:cubicBezTo>
                  <a:pt x="22" y="829"/>
                  <a:pt x="19" y="828"/>
                  <a:pt x="19" y="828"/>
                </a:cubicBezTo>
                <a:cubicBezTo>
                  <a:pt x="19" y="829"/>
                  <a:pt x="19" y="830"/>
                  <a:pt x="19" y="830"/>
                </a:cubicBezTo>
                <a:cubicBezTo>
                  <a:pt x="19" y="831"/>
                  <a:pt x="21" y="830"/>
                  <a:pt x="20" y="831"/>
                </a:cubicBezTo>
                <a:cubicBezTo>
                  <a:pt x="20" y="832"/>
                  <a:pt x="19" y="832"/>
                  <a:pt x="18" y="832"/>
                </a:cubicBezTo>
                <a:cubicBezTo>
                  <a:pt x="17" y="833"/>
                  <a:pt x="18" y="833"/>
                  <a:pt x="19" y="833"/>
                </a:cubicBezTo>
                <a:cubicBezTo>
                  <a:pt x="20" y="833"/>
                  <a:pt x="20" y="834"/>
                  <a:pt x="19" y="834"/>
                </a:cubicBezTo>
                <a:cubicBezTo>
                  <a:pt x="19" y="834"/>
                  <a:pt x="18" y="834"/>
                  <a:pt x="18" y="834"/>
                </a:cubicBezTo>
                <a:cubicBezTo>
                  <a:pt x="18" y="834"/>
                  <a:pt x="17" y="835"/>
                  <a:pt x="17" y="835"/>
                </a:cubicBezTo>
                <a:cubicBezTo>
                  <a:pt x="16" y="835"/>
                  <a:pt x="16" y="834"/>
                  <a:pt x="15" y="834"/>
                </a:cubicBezTo>
                <a:cubicBezTo>
                  <a:pt x="14" y="835"/>
                  <a:pt x="12" y="836"/>
                  <a:pt x="13" y="836"/>
                </a:cubicBezTo>
                <a:cubicBezTo>
                  <a:pt x="14" y="837"/>
                  <a:pt x="16" y="836"/>
                  <a:pt x="16" y="836"/>
                </a:cubicBezTo>
                <a:cubicBezTo>
                  <a:pt x="17" y="836"/>
                  <a:pt x="18" y="836"/>
                  <a:pt x="18" y="836"/>
                </a:cubicBezTo>
                <a:cubicBezTo>
                  <a:pt x="18" y="837"/>
                  <a:pt x="17" y="837"/>
                  <a:pt x="17" y="838"/>
                </a:cubicBezTo>
                <a:cubicBezTo>
                  <a:pt x="18" y="838"/>
                  <a:pt x="18" y="839"/>
                  <a:pt x="19" y="839"/>
                </a:cubicBezTo>
                <a:cubicBezTo>
                  <a:pt x="20" y="840"/>
                  <a:pt x="20" y="841"/>
                  <a:pt x="22" y="841"/>
                </a:cubicBezTo>
                <a:cubicBezTo>
                  <a:pt x="23" y="840"/>
                  <a:pt x="24" y="841"/>
                  <a:pt x="25" y="841"/>
                </a:cubicBezTo>
                <a:cubicBezTo>
                  <a:pt x="26" y="841"/>
                  <a:pt x="26" y="840"/>
                  <a:pt x="26" y="840"/>
                </a:cubicBezTo>
                <a:cubicBezTo>
                  <a:pt x="27" y="840"/>
                  <a:pt x="27" y="840"/>
                  <a:pt x="28" y="839"/>
                </a:cubicBezTo>
                <a:cubicBezTo>
                  <a:pt x="28" y="839"/>
                  <a:pt x="28" y="838"/>
                  <a:pt x="29" y="838"/>
                </a:cubicBezTo>
                <a:cubicBezTo>
                  <a:pt x="30" y="837"/>
                  <a:pt x="31" y="837"/>
                  <a:pt x="32" y="836"/>
                </a:cubicBezTo>
                <a:cubicBezTo>
                  <a:pt x="33" y="836"/>
                  <a:pt x="33" y="835"/>
                  <a:pt x="33" y="835"/>
                </a:cubicBezTo>
                <a:cubicBezTo>
                  <a:pt x="33" y="834"/>
                  <a:pt x="33" y="833"/>
                  <a:pt x="33" y="833"/>
                </a:cubicBezTo>
                <a:cubicBezTo>
                  <a:pt x="35" y="832"/>
                  <a:pt x="34" y="834"/>
                  <a:pt x="34" y="834"/>
                </a:cubicBezTo>
                <a:cubicBezTo>
                  <a:pt x="34" y="835"/>
                  <a:pt x="33" y="835"/>
                  <a:pt x="34" y="836"/>
                </a:cubicBezTo>
                <a:cubicBezTo>
                  <a:pt x="34" y="836"/>
                  <a:pt x="36" y="835"/>
                  <a:pt x="35" y="836"/>
                </a:cubicBezTo>
                <a:cubicBezTo>
                  <a:pt x="35" y="836"/>
                  <a:pt x="34" y="837"/>
                  <a:pt x="34" y="837"/>
                </a:cubicBezTo>
                <a:cubicBezTo>
                  <a:pt x="32" y="837"/>
                  <a:pt x="32" y="838"/>
                  <a:pt x="31" y="839"/>
                </a:cubicBezTo>
                <a:cubicBezTo>
                  <a:pt x="29" y="839"/>
                  <a:pt x="29" y="840"/>
                  <a:pt x="29" y="841"/>
                </a:cubicBezTo>
                <a:cubicBezTo>
                  <a:pt x="28" y="842"/>
                  <a:pt x="28" y="842"/>
                  <a:pt x="28" y="843"/>
                </a:cubicBezTo>
                <a:cubicBezTo>
                  <a:pt x="27" y="844"/>
                  <a:pt x="26" y="845"/>
                  <a:pt x="27" y="846"/>
                </a:cubicBezTo>
                <a:cubicBezTo>
                  <a:pt x="27" y="847"/>
                  <a:pt x="27" y="847"/>
                  <a:pt x="26" y="848"/>
                </a:cubicBezTo>
                <a:cubicBezTo>
                  <a:pt x="25" y="850"/>
                  <a:pt x="27" y="851"/>
                  <a:pt x="26" y="852"/>
                </a:cubicBezTo>
                <a:cubicBezTo>
                  <a:pt x="26" y="853"/>
                  <a:pt x="25" y="853"/>
                  <a:pt x="25" y="853"/>
                </a:cubicBezTo>
                <a:cubicBezTo>
                  <a:pt x="24" y="854"/>
                  <a:pt x="25" y="854"/>
                  <a:pt x="25" y="855"/>
                </a:cubicBezTo>
                <a:cubicBezTo>
                  <a:pt x="24" y="856"/>
                  <a:pt x="24" y="856"/>
                  <a:pt x="23" y="857"/>
                </a:cubicBezTo>
                <a:cubicBezTo>
                  <a:pt x="23" y="858"/>
                  <a:pt x="24" y="857"/>
                  <a:pt x="24" y="858"/>
                </a:cubicBezTo>
                <a:cubicBezTo>
                  <a:pt x="25" y="859"/>
                  <a:pt x="22" y="860"/>
                  <a:pt x="24" y="861"/>
                </a:cubicBezTo>
                <a:cubicBezTo>
                  <a:pt x="25" y="862"/>
                  <a:pt x="26" y="860"/>
                  <a:pt x="28" y="861"/>
                </a:cubicBezTo>
                <a:cubicBezTo>
                  <a:pt x="27" y="862"/>
                  <a:pt x="27" y="862"/>
                  <a:pt x="26" y="863"/>
                </a:cubicBezTo>
                <a:cubicBezTo>
                  <a:pt x="24" y="863"/>
                  <a:pt x="24" y="865"/>
                  <a:pt x="23" y="866"/>
                </a:cubicBezTo>
                <a:cubicBezTo>
                  <a:pt x="22" y="867"/>
                  <a:pt x="24" y="868"/>
                  <a:pt x="23" y="870"/>
                </a:cubicBezTo>
                <a:cubicBezTo>
                  <a:pt x="23" y="871"/>
                  <a:pt x="21" y="871"/>
                  <a:pt x="21" y="873"/>
                </a:cubicBezTo>
                <a:cubicBezTo>
                  <a:pt x="20" y="874"/>
                  <a:pt x="22" y="874"/>
                  <a:pt x="24" y="874"/>
                </a:cubicBezTo>
                <a:cubicBezTo>
                  <a:pt x="25" y="874"/>
                  <a:pt x="27" y="875"/>
                  <a:pt x="26" y="873"/>
                </a:cubicBezTo>
                <a:cubicBezTo>
                  <a:pt x="26" y="872"/>
                  <a:pt x="26" y="871"/>
                  <a:pt x="26" y="869"/>
                </a:cubicBezTo>
                <a:cubicBezTo>
                  <a:pt x="27" y="869"/>
                  <a:pt x="27" y="869"/>
                  <a:pt x="28" y="868"/>
                </a:cubicBezTo>
                <a:cubicBezTo>
                  <a:pt x="28" y="867"/>
                  <a:pt x="28" y="867"/>
                  <a:pt x="28" y="866"/>
                </a:cubicBezTo>
                <a:cubicBezTo>
                  <a:pt x="27" y="865"/>
                  <a:pt x="28" y="864"/>
                  <a:pt x="28" y="863"/>
                </a:cubicBezTo>
                <a:cubicBezTo>
                  <a:pt x="29" y="863"/>
                  <a:pt x="31" y="863"/>
                  <a:pt x="31" y="862"/>
                </a:cubicBezTo>
                <a:cubicBezTo>
                  <a:pt x="31" y="861"/>
                  <a:pt x="31" y="861"/>
                  <a:pt x="30" y="860"/>
                </a:cubicBezTo>
                <a:cubicBezTo>
                  <a:pt x="30" y="860"/>
                  <a:pt x="30" y="859"/>
                  <a:pt x="30" y="858"/>
                </a:cubicBezTo>
                <a:cubicBezTo>
                  <a:pt x="29" y="858"/>
                  <a:pt x="29" y="858"/>
                  <a:pt x="28" y="857"/>
                </a:cubicBezTo>
                <a:cubicBezTo>
                  <a:pt x="28" y="855"/>
                  <a:pt x="29" y="855"/>
                  <a:pt x="30" y="854"/>
                </a:cubicBezTo>
                <a:cubicBezTo>
                  <a:pt x="31" y="854"/>
                  <a:pt x="32" y="852"/>
                  <a:pt x="33" y="852"/>
                </a:cubicBezTo>
                <a:cubicBezTo>
                  <a:pt x="33" y="852"/>
                  <a:pt x="33" y="852"/>
                  <a:pt x="32" y="853"/>
                </a:cubicBezTo>
                <a:cubicBezTo>
                  <a:pt x="32" y="853"/>
                  <a:pt x="32" y="854"/>
                  <a:pt x="32" y="854"/>
                </a:cubicBezTo>
                <a:cubicBezTo>
                  <a:pt x="31" y="855"/>
                  <a:pt x="31" y="855"/>
                  <a:pt x="30" y="856"/>
                </a:cubicBezTo>
                <a:cubicBezTo>
                  <a:pt x="30" y="857"/>
                  <a:pt x="30" y="857"/>
                  <a:pt x="31" y="857"/>
                </a:cubicBezTo>
                <a:cubicBezTo>
                  <a:pt x="31" y="858"/>
                  <a:pt x="31" y="858"/>
                  <a:pt x="31" y="858"/>
                </a:cubicBezTo>
                <a:cubicBezTo>
                  <a:pt x="32" y="858"/>
                  <a:pt x="31" y="859"/>
                  <a:pt x="31" y="859"/>
                </a:cubicBezTo>
                <a:cubicBezTo>
                  <a:pt x="32" y="860"/>
                  <a:pt x="32" y="860"/>
                  <a:pt x="33" y="859"/>
                </a:cubicBezTo>
                <a:cubicBezTo>
                  <a:pt x="33" y="859"/>
                  <a:pt x="32" y="858"/>
                  <a:pt x="33" y="857"/>
                </a:cubicBezTo>
                <a:cubicBezTo>
                  <a:pt x="34" y="857"/>
                  <a:pt x="35" y="858"/>
                  <a:pt x="35" y="858"/>
                </a:cubicBezTo>
                <a:cubicBezTo>
                  <a:pt x="36" y="858"/>
                  <a:pt x="35" y="859"/>
                  <a:pt x="36" y="859"/>
                </a:cubicBezTo>
                <a:cubicBezTo>
                  <a:pt x="37" y="860"/>
                  <a:pt x="37" y="860"/>
                  <a:pt x="37" y="859"/>
                </a:cubicBezTo>
                <a:cubicBezTo>
                  <a:pt x="38" y="859"/>
                  <a:pt x="39" y="858"/>
                  <a:pt x="39" y="858"/>
                </a:cubicBezTo>
                <a:cubicBezTo>
                  <a:pt x="40" y="857"/>
                  <a:pt x="39" y="855"/>
                  <a:pt x="39" y="854"/>
                </a:cubicBezTo>
                <a:cubicBezTo>
                  <a:pt x="40" y="853"/>
                  <a:pt x="40" y="853"/>
                  <a:pt x="40" y="852"/>
                </a:cubicBezTo>
                <a:cubicBezTo>
                  <a:pt x="40" y="852"/>
                  <a:pt x="40" y="851"/>
                  <a:pt x="41" y="851"/>
                </a:cubicBezTo>
                <a:cubicBezTo>
                  <a:pt x="43" y="851"/>
                  <a:pt x="42" y="853"/>
                  <a:pt x="42" y="854"/>
                </a:cubicBezTo>
                <a:cubicBezTo>
                  <a:pt x="42" y="855"/>
                  <a:pt x="44" y="856"/>
                  <a:pt x="44" y="857"/>
                </a:cubicBezTo>
                <a:cubicBezTo>
                  <a:pt x="43" y="857"/>
                  <a:pt x="43" y="857"/>
                  <a:pt x="42" y="857"/>
                </a:cubicBezTo>
                <a:cubicBezTo>
                  <a:pt x="42" y="857"/>
                  <a:pt x="41" y="856"/>
                  <a:pt x="41" y="856"/>
                </a:cubicBezTo>
                <a:cubicBezTo>
                  <a:pt x="39" y="857"/>
                  <a:pt x="40" y="858"/>
                  <a:pt x="40" y="859"/>
                </a:cubicBezTo>
                <a:cubicBezTo>
                  <a:pt x="41" y="861"/>
                  <a:pt x="40" y="861"/>
                  <a:pt x="40" y="863"/>
                </a:cubicBezTo>
                <a:cubicBezTo>
                  <a:pt x="39" y="864"/>
                  <a:pt x="40" y="865"/>
                  <a:pt x="40" y="865"/>
                </a:cubicBezTo>
                <a:cubicBezTo>
                  <a:pt x="41" y="865"/>
                  <a:pt x="41" y="865"/>
                  <a:pt x="41" y="865"/>
                </a:cubicBezTo>
                <a:cubicBezTo>
                  <a:pt x="42" y="866"/>
                  <a:pt x="42" y="866"/>
                  <a:pt x="43" y="866"/>
                </a:cubicBezTo>
                <a:cubicBezTo>
                  <a:pt x="44" y="867"/>
                  <a:pt x="44" y="868"/>
                  <a:pt x="43" y="870"/>
                </a:cubicBezTo>
                <a:cubicBezTo>
                  <a:pt x="43" y="871"/>
                  <a:pt x="43" y="872"/>
                  <a:pt x="43" y="874"/>
                </a:cubicBezTo>
                <a:cubicBezTo>
                  <a:pt x="42" y="875"/>
                  <a:pt x="41" y="876"/>
                  <a:pt x="40" y="876"/>
                </a:cubicBezTo>
                <a:cubicBezTo>
                  <a:pt x="39" y="878"/>
                  <a:pt x="38" y="879"/>
                  <a:pt x="38" y="881"/>
                </a:cubicBezTo>
                <a:cubicBezTo>
                  <a:pt x="37" y="882"/>
                  <a:pt x="37" y="884"/>
                  <a:pt x="36" y="884"/>
                </a:cubicBezTo>
                <a:cubicBezTo>
                  <a:pt x="35" y="885"/>
                  <a:pt x="34" y="883"/>
                  <a:pt x="33" y="885"/>
                </a:cubicBezTo>
                <a:cubicBezTo>
                  <a:pt x="33" y="886"/>
                  <a:pt x="34" y="887"/>
                  <a:pt x="35" y="887"/>
                </a:cubicBezTo>
                <a:cubicBezTo>
                  <a:pt x="36" y="888"/>
                  <a:pt x="36" y="889"/>
                  <a:pt x="37" y="890"/>
                </a:cubicBezTo>
                <a:cubicBezTo>
                  <a:pt x="37" y="891"/>
                  <a:pt x="38" y="893"/>
                  <a:pt x="39" y="893"/>
                </a:cubicBezTo>
                <a:cubicBezTo>
                  <a:pt x="41" y="894"/>
                  <a:pt x="39" y="891"/>
                  <a:pt x="38" y="890"/>
                </a:cubicBezTo>
                <a:cubicBezTo>
                  <a:pt x="36" y="887"/>
                  <a:pt x="41" y="886"/>
                  <a:pt x="43" y="888"/>
                </a:cubicBezTo>
                <a:cubicBezTo>
                  <a:pt x="43" y="888"/>
                  <a:pt x="43" y="889"/>
                  <a:pt x="44" y="889"/>
                </a:cubicBezTo>
                <a:cubicBezTo>
                  <a:pt x="44" y="890"/>
                  <a:pt x="45" y="890"/>
                  <a:pt x="45" y="890"/>
                </a:cubicBezTo>
                <a:cubicBezTo>
                  <a:pt x="46" y="891"/>
                  <a:pt x="47" y="892"/>
                  <a:pt x="48" y="892"/>
                </a:cubicBezTo>
                <a:cubicBezTo>
                  <a:pt x="50" y="892"/>
                  <a:pt x="49" y="892"/>
                  <a:pt x="49" y="891"/>
                </a:cubicBezTo>
                <a:cubicBezTo>
                  <a:pt x="49" y="890"/>
                  <a:pt x="50" y="890"/>
                  <a:pt x="50" y="889"/>
                </a:cubicBezTo>
                <a:cubicBezTo>
                  <a:pt x="50" y="888"/>
                  <a:pt x="48" y="888"/>
                  <a:pt x="48" y="887"/>
                </a:cubicBezTo>
                <a:cubicBezTo>
                  <a:pt x="48" y="887"/>
                  <a:pt x="48" y="886"/>
                  <a:pt x="48" y="886"/>
                </a:cubicBezTo>
                <a:cubicBezTo>
                  <a:pt x="49" y="885"/>
                  <a:pt x="49" y="886"/>
                  <a:pt x="50" y="886"/>
                </a:cubicBezTo>
                <a:cubicBezTo>
                  <a:pt x="51" y="886"/>
                  <a:pt x="52" y="887"/>
                  <a:pt x="52" y="888"/>
                </a:cubicBezTo>
                <a:cubicBezTo>
                  <a:pt x="53" y="888"/>
                  <a:pt x="53" y="889"/>
                  <a:pt x="54" y="890"/>
                </a:cubicBezTo>
                <a:cubicBezTo>
                  <a:pt x="55" y="890"/>
                  <a:pt x="55" y="889"/>
                  <a:pt x="56" y="889"/>
                </a:cubicBezTo>
                <a:cubicBezTo>
                  <a:pt x="57" y="889"/>
                  <a:pt x="56" y="890"/>
                  <a:pt x="57" y="890"/>
                </a:cubicBezTo>
                <a:cubicBezTo>
                  <a:pt x="58" y="890"/>
                  <a:pt x="58" y="889"/>
                  <a:pt x="59" y="888"/>
                </a:cubicBezTo>
                <a:cubicBezTo>
                  <a:pt x="59" y="888"/>
                  <a:pt x="60" y="888"/>
                  <a:pt x="61" y="887"/>
                </a:cubicBezTo>
                <a:cubicBezTo>
                  <a:pt x="62" y="887"/>
                  <a:pt x="62" y="887"/>
                  <a:pt x="62" y="886"/>
                </a:cubicBezTo>
                <a:cubicBezTo>
                  <a:pt x="63" y="885"/>
                  <a:pt x="63" y="885"/>
                  <a:pt x="64" y="885"/>
                </a:cubicBezTo>
                <a:cubicBezTo>
                  <a:pt x="64" y="885"/>
                  <a:pt x="64" y="885"/>
                  <a:pt x="65" y="884"/>
                </a:cubicBezTo>
                <a:cubicBezTo>
                  <a:pt x="65" y="883"/>
                  <a:pt x="67" y="883"/>
                  <a:pt x="68" y="883"/>
                </a:cubicBezTo>
                <a:cubicBezTo>
                  <a:pt x="69" y="883"/>
                  <a:pt x="73" y="882"/>
                  <a:pt x="73" y="884"/>
                </a:cubicBezTo>
                <a:cubicBezTo>
                  <a:pt x="72" y="884"/>
                  <a:pt x="72" y="884"/>
                  <a:pt x="71" y="884"/>
                </a:cubicBezTo>
                <a:cubicBezTo>
                  <a:pt x="71" y="884"/>
                  <a:pt x="71" y="884"/>
                  <a:pt x="71" y="885"/>
                </a:cubicBezTo>
                <a:cubicBezTo>
                  <a:pt x="70" y="885"/>
                  <a:pt x="70" y="885"/>
                  <a:pt x="70" y="885"/>
                </a:cubicBezTo>
                <a:cubicBezTo>
                  <a:pt x="69" y="885"/>
                  <a:pt x="69" y="885"/>
                  <a:pt x="69" y="886"/>
                </a:cubicBezTo>
                <a:cubicBezTo>
                  <a:pt x="69" y="887"/>
                  <a:pt x="68" y="888"/>
                  <a:pt x="67" y="889"/>
                </a:cubicBezTo>
                <a:cubicBezTo>
                  <a:pt x="66" y="890"/>
                  <a:pt x="66" y="891"/>
                  <a:pt x="66" y="892"/>
                </a:cubicBezTo>
                <a:cubicBezTo>
                  <a:pt x="65" y="893"/>
                  <a:pt x="64" y="894"/>
                  <a:pt x="64" y="895"/>
                </a:cubicBezTo>
                <a:cubicBezTo>
                  <a:pt x="64" y="897"/>
                  <a:pt x="64" y="898"/>
                  <a:pt x="65" y="899"/>
                </a:cubicBezTo>
                <a:cubicBezTo>
                  <a:pt x="67" y="900"/>
                  <a:pt x="67" y="902"/>
                  <a:pt x="69" y="903"/>
                </a:cubicBezTo>
                <a:cubicBezTo>
                  <a:pt x="69" y="903"/>
                  <a:pt x="69" y="903"/>
                  <a:pt x="69" y="904"/>
                </a:cubicBezTo>
                <a:cubicBezTo>
                  <a:pt x="69" y="904"/>
                  <a:pt x="69" y="905"/>
                  <a:pt x="70" y="905"/>
                </a:cubicBezTo>
                <a:cubicBezTo>
                  <a:pt x="70" y="905"/>
                  <a:pt x="71" y="905"/>
                  <a:pt x="71" y="905"/>
                </a:cubicBezTo>
                <a:cubicBezTo>
                  <a:pt x="72" y="906"/>
                  <a:pt x="72" y="906"/>
                  <a:pt x="72" y="907"/>
                </a:cubicBezTo>
                <a:cubicBezTo>
                  <a:pt x="71" y="909"/>
                  <a:pt x="73" y="909"/>
                  <a:pt x="74" y="908"/>
                </a:cubicBezTo>
                <a:cubicBezTo>
                  <a:pt x="75" y="907"/>
                  <a:pt x="75" y="906"/>
                  <a:pt x="75" y="906"/>
                </a:cubicBezTo>
                <a:cubicBezTo>
                  <a:pt x="76" y="906"/>
                  <a:pt x="76" y="905"/>
                  <a:pt x="76" y="905"/>
                </a:cubicBezTo>
                <a:cubicBezTo>
                  <a:pt x="76" y="905"/>
                  <a:pt x="76" y="904"/>
                  <a:pt x="77" y="904"/>
                </a:cubicBezTo>
                <a:cubicBezTo>
                  <a:pt x="77" y="904"/>
                  <a:pt x="78" y="905"/>
                  <a:pt x="78" y="905"/>
                </a:cubicBezTo>
                <a:cubicBezTo>
                  <a:pt x="78" y="906"/>
                  <a:pt x="78" y="907"/>
                  <a:pt x="77" y="907"/>
                </a:cubicBezTo>
                <a:cubicBezTo>
                  <a:pt x="77" y="907"/>
                  <a:pt x="76" y="908"/>
                  <a:pt x="76" y="908"/>
                </a:cubicBezTo>
                <a:cubicBezTo>
                  <a:pt x="76" y="909"/>
                  <a:pt x="76" y="909"/>
                  <a:pt x="77" y="909"/>
                </a:cubicBezTo>
                <a:cubicBezTo>
                  <a:pt x="77" y="910"/>
                  <a:pt x="76" y="910"/>
                  <a:pt x="76" y="911"/>
                </a:cubicBezTo>
                <a:cubicBezTo>
                  <a:pt x="75" y="911"/>
                  <a:pt x="75" y="911"/>
                  <a:pt x="75" y="912"/>
                </a:cubicBezTo>
                <a:cubicBezTo>
                  <a:pt x="74" y="913"/>
                  <a:pt x="74" y="914"/>
                  <a:pt x="75" y="915"/>
                </a:cubicBezTo>
                <a:cubicBezTo>
                  <a:pt x="76" y="916"/>
                  <a:pt x="77" y="916"/>
                  <a:pt x="77" y="918"/>
                </a:cubicBezTo>
                <a:cubicBezTo>
                  <a:pt x="76" y="919"/>
                  <a:pt x="75" y="920"/>
                  <a:pt x="74" y="921"/>
                </a:cubicBezTo>
                <a:cubicBezTo>
                  <a:pt x="72" y="923"/>
                  <a:pt x="74" y="926"/>
                  <a:pt x="77" y="927"/>
                </a:cubicBezTo>
                <a:cubicBezTo>
                  <a:pt x="77" y="927"/>
                  <a:pt x="78" y="928"/>
                  <a:pt x="78" y="928"/>
                </a:cubicBezTo>
                <a:cubicBezTo>
                  <a:pt x="78" y="929"/>
                  <a:pt x="77" y="929"/>
                  <a:pt x="77" y="929"/>
                </a:cubicBezTo>
                <a:cubicBezTo>
                  <a:pt x="76" y="928"/>
                  <a:pt x="75" y="927"/>
                  <a:pt x="74" y="927"/>
                </a:cubicBezTo>
                <a:cubicBezTo>
                  <a:pt x="73" y="926"/>
                  <a:pt x="72" y="926"/>
                  <a:pt x="72" y="927"/>
                </a:cubicBezTo>
                <a:cubicBezTo>
                  <a:pt x="72" y="927"/>
                  <a:pt x="73" y="928"/>
                  <a:pt x="73" y="928"/>
                </a:cubicBezTo>
                <a:cubicBezTo>
                  <a:pt x="73" y="929"/>
                  <a:pt x="74" y="929"/>
                  <a:pt x="73" y="930"/>
                </a:cubicBezTo>
                <a:cubicBezTo>
                  <a:pt x="72" y="930"/>
                  <a:pt x="71" y="930"/>
                  <a:pt x="71" y="929"/>
                </a:cubicBezTo>
                <a:cubicBezTo>
                  <a:pt x="69" y="929"/>
                  <a:pt x="68" y="928"/>
                  <a:pt x="67" y="928"/>
                </a:cubicBezTo>
                <a:cubicBezTo>
                  <a:pt x="66" y="928"/>
                  <a:pt x="64" y="929"/>
                  <a:pt x="63" y="929"/>
                </a:cubicBezTo>
                <a:cubicBezTo>
                  <a:pt x="63" y="929"/>
                  <a:pt x="62" y="929"/>
                  <a:pt x="61" y="929"/>
                </a:cubicBezTo>
                <a:cubicBezTo>
                  <a:pt x="61" y="929"/>
                  <a:pt x="60" y="928"/>
                  <a:pt x="59" y="928"/>
                </a:cubicBezTo>
                <a:cubicBezTo>
                  <a:pt x="59" y="929"/>
                  <a:pt x="59" y="929"/>
                  <a:pt x="58" y="930"/>
                </a:cubicBezTo>
                <a:cubicBezTo>
                  <a:pt x="58" y="930"/>
                  <a:pt x="57" y="930"/>
                  <a:pt x="56" y="930"/>
                </a:cubicBezTo>
                <a:cubicBezTo>
                  <a:pt x="55" y="931"/>
                  <a:pt x="54" y="931"/>
                  <a:pt x="53" y="932"/>
                </a:cubicBezTo>
                <a:cubicBezTo>
                  <a:pt x="52" y="932"/>
                  <a:pt x="51" y="933"/>
                  <a:pt x="50" y="934"/>
                </a:cubicBezTo>
                <a:cubicBezTo>
                  <a:pt x="49" y="936"/>
                  <a:pt x="48" y="939"/>
                  <a:pt x="46" y="939"/>
                </a:cubicBezTo>
                <a:cubicBezTo>
                  <a:pt x="46" y="939"/>
                  <a:pt x="45" y="939"/>
                  <a:pt x="45" y="939"/>
                </a:cubicBezTo>
                <a:cubicBezTo>
                  <a:pt x="45" y="939"/>
                  <a:pt x="44" y="939"/>
                  <a:pt x="44" y="940"/>
                </a:cubicBezTo>
                <a:cubicBezTo>
                  <a:pt x="43" y="940"/>
                  <a:pt x="42" y="941"/>
                  <a:pt x="42" y="942"/>
                </a:cubicBezTo>
                <a:cubicBezTo>
                  <a:pt x="41" y="943"/>
                  <a:pt x="43" y="943"/>
                  <a:pt x="44" y="943"/>
                </a:cubicBezTo>
                <a:cubicBezTo>
                  <a:pt x="45" y="943"/>
                  <a:pt x="45" y="942"/>
                  <a:pt x="46" y="942"/>
                </a:cubicBezTo>
                <a:cubicBezTo>
                  <a:pt x="46" y="941"/>
                  <a:pt x="47" y="941"/>
                  <a:pt x="48" y="941"/>
                </a:cubicBezTo>
                <a:cubicBezTo>
                  <a:pt x="49" y="940"/>
                  <a:pt x="50" y="940"/>
                  <a:pt x="51" y="940"/>
                </a:cubicBezTo>
                <a:cubicBezTo>
                  <a:pt x="52" y="940"/>
                  <a:pt x="52" y="940"/>
                  <a:pt x="53" y="939"/>
                </a:cubicBezTo>
                <a:cubicBezTo>
                  <a:pt x="53" y="939"/>
                  <a:pt x="54" y="938"/>
                  <a:pt x="55" y="938"/>
                </a:cubicBezTo>
                <a:cubicBezTo>
                  <a:pt x="55" y="940"/>
                  <a:pt x="54" y="941"/>
                  <a:pt x="54" y="943"/>
                </a:cubicBezTo>
                <a:cubicBezTo>
                  <a:pt x="54" y="944"/>
                  <a:pt x="54" y="943"/>
                  <a:pt x="54" y="943"/>
                </a:cubicBezTo>
                <a:cubicBezTo>
                  <a:pt x="56" y="944"/>
                  <a:pt x="53" y="948"/>
                  <a:pt x="55" y="948"/>
                </a:cubicBezTo>
                <a:cubicBezTo>
                  <a:pt x="55" y="948"/>
                  <a:pt x="56" y="947"/>
                  <a:pt x="57" y="948"/>
                </a:cubicBezTo>
                <a:cubicBezTo>
                  <a:pt x="57" y="949"/>
                  <a:pt x="56" y="950"/>
                  <a:pt x="56" y="950"/>
                </a:cubicBezTo>
                <a:cubicBezTo>
                  <a:pt x="56" y="951"/>
                  <a:pt x="56" y="952"/>
                  <a:pt x="55" y="953"/>
                </a:cubicBezTo>
                <a:cubicBezTo>
                  <a:pt x="55" y="955"/>
                  <a:pt x="53" y="956"/>
                  <a:pt x="52" y="957"/>
                </a:cubicBezTo>
                <a:cubicBezTo>
                  <a:pt x="51" y="958"/>
                  <a:pt x="50" y="959"/>
                  <a:pt x="49" y="959"/>
                </a:cubicBezTo>
                <a:cubicBezTo>
                  <a:pt x="48" y="959"/>
                  <a:pt x="47" y="959"/>
                  <a:pt x="46" y="959"/>
                </a:cubicBezTo>
                <a:cubicBezTo>
                  <a:pt x="45" y="959"/>
                  <a:pt x="44" y="961"/>
                  <a:pt x="42" y="961"/>
                </a:cubicBezTo>
                <a:cubicBezTo>
                  <a:pt x="41" y="962"/>
                  <a:pt x="40" y="963"/>
                  <a:pt x="39" y="963"/>
                </a:cubicBezTo>
                <a:cubicBezTo>
                  <a:pt x="38" y="963"/>
                  <a:pt x="37" y="962"/>
                  <a:pt x="37" y="962"/>
                </a:cubicBezTo>
                <a:cubicBezTo>
                  <a:pt x="36" y="963"/>
                  <a:pt x="36" y="964"/>
                  <a:pt x="35" y="964"/>
                </a:cubicBezTo>
                <a:cubicBezTo>
                  <a:pt x="34" y="965"/>
                  <a:pt x="33" y="964"/>
                  <a:pt x="31" y="965"/>
                </a:cubicBezTo>
                <a:cubicBezTo>
                  <a:pt x="31" y="965"/>
                  <a:pt x="30" y="965"/>
                  <a:pt x="30" y="966"/>
                </a:cubicBezTo>
                <a:cubicBezTo>
                  <a:pt x="30" y="966"/>
                  <a:pt x="31" y="966"/>
                  <a:pt x="31" y="967"/>
                </a:cubicBezTo>
                <a:cubicBezTo>
                  <a:pt x="32" y="967"/>
                  <a:pt x="32" y="968"/>
                  <a:pt x="32" y="968"/>
                </a:cubicBezTo>
                <a:cubicBezTo>
                  <a:pt x="33" y="968"/>
                  <a:pt x="33" y="968"/>
                  <a:pt x="33" y="968"/>
                </a:cubicBezTo>
                <a:cubicBezTo>
                  <a:pt x="35" y="968"/>
                  <a:pt x="35" y="969"/>
                  <a:pt x="34" y="970"/>
                </a:cubicBezTo>
                <a:cubicBezTo>
                  <a:pt x="33" y="970"/>
                  <a:pt x="32" y="970"/>
                  <a:pt x="32" y="972"/>
                </a:cubicBezTo>
                <a:cubicBezTo>
                  <a:pt x="33" y="972"/>
                  <a:pt x="34" y="972"/>
                  <a:pt x="34" y="971"/>
                </a:cubicBezTo>
                <a:cubicBezTo>
                  <a:pt x="35" y="971"/>
                  <a:pt x="36" y="971"/>
                  <a:pt x="36" y="971"/>
                </a:cubicBezTo>
                <a:cubicBezTo>
                  <a:pt x="37" y="971"/>
                  <a:pt x="37" y="970"/>
                  <a:pt x="37" y="970"/>
                </a:cubicBezTo>
                <a:cubicBezTo>
                  <a:pt x="38" y="970"/>
                  <a:pt x="38" y="970"/>
                  <a:pt x="38" y="970"/>
                </a:cubicBezTo>
                <a:cubicBezTo>
                  <a:pt x="38" y="970"/>
                  <a:pt x="40" y="969"/>
                  <a:pt x="40" y="970"/>
                </a:cubicBezTo>
                <a:cubicBezTo>
                  <a:pt x="40" y="970"/>
                  <a:pt x="37" y="972"/>
                  <a:pt x="37" y="972"/>
                </a:cubicBezTo>
                <a:cubicBezTo>
                  <a:pt x="36" y="972"/>
                  <a:pt x="35" y="972"/>
                  <a:pt x="35" y="973"/>
                </a:cubicBezTo>
                <a:cubicBezTo>
                  <a:pt x="35" y="974"/>
                  <a:pt x="36" y="974"/>
                  <a:pt x="37" y="974"/>
                </a:cubicBezTo>
                <a:cubicBezTo>
                  <a:pt x="38" y="974"/>
                  <a:pt x="39" y="974"/>
                  <a:pt x="40" y="973"/>
                </a:cubicBezTo>
                <a:cubicBezTo>
                  <a:pt x="42" y="971"/>
                  <a:pt x="44" y="972"/>
                  <a:pt x="46" y="971"/>
                </a:cubicBezTo>
                <a:cubicBezTo>
                  <a:pt x="47" y="970"/>
                  <a:pt x="47" y="970"/>
                  <a:pt x="47" y="969"/>
                </a:cubicBezTo>
                <a:cubicBezTo>
                  <a:pt x="47" y="968"/>
                  <a:pt x="49" y="969"/>
                  <a:pt x="50" y="969"/>
                </a:cubicBezTo>
                <a:cubicBezTo>
                  <a:pt x="50" y="969"/>
                  <a:pt x="50" y="970"/>
                  <a:pt x="51" y="970"/>
                </a:cubicBezTo>
                <a:cubicBezTo>
                  <a:pt x="51" y="971"/>
                  <a:pt x="52" y="971"/>
                  <a:pt x="52" y="971"/>
                </a:cubicBezTo>
                <a:cubicBezTo>
                  <a:pt x="53" y="971"/>
                  <a:pt x="53" y="971"/>
                  <a:pt x="54" y="971"/>
                </a:cubicBezTo>
                <a:cubicBezTo>
                  <a:pt x="54" y="972"/>
                  <a:pt x="52" y="973"/>
                  <a:pt x="52" y="973"/>
                </a:cubicBezTo>
                <a:cubicBezTo>
                  <a:pt x="51" y="973"/>
                  <a:pt x="51" y="974"/>
                  <a:pt x="51" y="974"/>
                </a:cubicBezTo>
                <a:cubicBezTo>
                  <a:pt x="51" y="974"/>
                  <a:pt x="51" y="974"/>
                  <a:pt x="51" y="974"/>
                </a:cubicBezTo>
                <a:cubicBezTo>
                  <a:pt x="52" y="976"/>
                  <a:pt x="54" y="974"/>
                  <a:pt x="55" y="974"/>
                </a:cubicBezTo>
                <a:cubicBezTo>
                  <a:pt x="56" y="974"/>
                  <a:pt x="57" y="975"/>
                  <a:pt x="57" y="975"/>
                </a:cubicBezTo>
                <a:cubicBezTo>
                  <a:pt x="58" y="975"/>
                  <a:pt x="59" y="974"/>
                  <a:pt x="59" y="974"/>
                </a:cubicBezTo>
                <a:cubicBezTo>
                  <a:pt x="61" y="973"/>
                  <a:pt x="62" y="974"/>
                  <a:pt x="63" y="975"/>
                </a:cubicBezTo>
                <a:cubicBezTo>
                  <a:pt x="64" y="976"/>
                  <a:pt x="63" y="977"/>
                  <a:pt x="64" y="978"/>
                </a:cubicBezTo>
                <a:cubicBezTo>
                  <a:pt x="65" y="978"/>
                  <a:pt x="66" y="979"/>
                  <a:pt x="67" y="979"/>
                </a:cubicBezTo>
                <a:cubicBezTo>
                  <a:pt x="67" y="979"/>
                  <a:pt x="68" y="978"/>
                  <a:pt x="69" y="978"/>
                </a:cubicBezTo>
                <a:cubicBezTo>
                  <a:pt x="70" y="978"/>
                  <a:pt x="71" y="978"/>
                  <a:pt x="72" y="978"/>
                </a:cubicBezTo>
                <a:cubicBezTo>
                  <a:pt x="74" y="978"/>
                  <a:pt x="74" y="976"/>
                  <a:pt x="75" y="976"/>
                </a:cubicBezTo>
                <a:cubicBezTo>
                  <a:pt x="76" y="975"/>
                  <a:pt x="77" y="975"/>
                  <a:pt x="78" y="975"/>
                </a:cubicBezTo>
                <a:cubicBezTo>
                  <a:pt x="79" y="975"/>
                  <a:pt x="79" y="975"/>
                  <a:pt x="80" y="974"/>
                </a:cubicBezTo>
                <a:cubicBezTo>
                  <a:pt x="81" y="974"/>
                  <a:pt x="82" y="974"/>
                  <a:pt x="83" y="974"/>
                </a:cubicBezTo>
                <a:cubicBezTo>
                  <a:pt x="85" y="974"/>
                  <a:pt x="85" y="971"/>
                  <a:pt x="87" y="970"/>
                </a:cubicBezTo>
                <a:cubicBezTo>
                  <a:pt x="87" y="971"/>
                  <a:pt x="85" y="972"/>
                  <a:pt x="85" y="973"/>
                </a:cubicBezTo>
                <a:cubicBezTo>
                  <a:pt x="84" y="974"/>
                  <a:pt x="83" y="974"/>
                  <a:pt x="82" y="975"/>
                </a:cubicBezTo>
                <a:cubicBezTo>
                  <a:pt x="81" y="976"/>
                  <a:pt x="81" y="976"/>
                  <a:pt x="81" y="977"/>
                </a:cubicBezTo>
                <a:cubicBezTo>
                  <a:pt x="79" y="979"/>
                  <a:pt x="77" y="980"/>
                  <a:pt x="76" y="982"/>
                </a:cubicBezTo>
                <a:cubicBezTo>
                  <a:pt x="76" y="984"/>
                  <a:pt x="75" y="984"/>
                  <a:pt x="73" y="984"/>
                </a:cubicBezTo>
                <a:cubicBezTo>
                  <a:pt x="72" y="984"/>
                  <a:pt x="70" y="984"/>
                  <a:pt x="69" y="984"/>
                </a:cubicBezTo>
                <a:cubicBezTo>
                  <a:pt x="68" y="983"/>
                  <a:pt x="66" y="984"/>
                  <a:pt x="65" y="984"/>
                </a:cubicBezTo>
                <a:cubicBezTo>
                  <a:pt x="65" y="984"/>
                  <a:pt x="65" y="983"/>
                  <a:pt x="64" y="983"/>
                </a:cubicBezTo>
                <a:cubicBezTo>
                  <a:pt x="64" y="983"/>
                  <a:pt x="63" y="983"/>
                  <a:pt x="63" y="983"/>
                </a:cubicBezTo>
                <a:cubicBezTo>
                  <a:pt x="62" y="983"/>
                  <a:pt x="61" y="983"/>
                  <a:pt x="61" y="983"/>
                </a:cubicBezTo>
                <a:cubicBezTo>
                  <a:pt x="59" y="984"/>
                  <a:pt x="58" y="984"/>
                  <a:pt x="56" y="984"/>
                </a:cubicBezTo>
                <a:cubicBezTo>
                  <a:pt x="55" y="984"/>
                  <a:pt x="53" y="984"/>
                  <a:pt x="53" y="985"/>
                </a:cubicBezTo>
                <a:cubicBezTo>
                  <a:pt x="52" y="986"/>
                  <a:pt x="52" y="987"/>
                  <a:pt x="51" y="988"/>
                </a:cubicBezTo>
                <a:cubicBezTo>
                  <a:pt x="50" y="988"/>
                  <a:pt x="49" y="988"/>
                  <a:pt x="48" y="988"/>
                </a:cubicBezTo>
                <a:cubicBezTo>
                  <a:pt x="48" y="988"/>
                  <a:pt x="47" y="989"/>
                  <a:pt x="47" y="989"/>
                </a:cubicBezTo>
                <a:cubicBezTo>
                  <a:pt x="47" y="991"/>
                  <a:pt x="47" y="992"/>
                  <a:pt x="47" y="994"/>
                </a:cubicBezTo>
                <a:cubicBezTo>
                  <a:pt x="46" y="994"/>
                  <a:pt x="46" y="995"/>
                  <a:pt x="45" y="996"/>
                </a:cubicBezTo>
                <a:cubicBezTo>
                  <a:pt x="45" y="996"/>
                  <a:pt x="44" y="996"/>
                  <a:pt x="44" y="997"/>
                </a:cubicBezTo>
                <a:cubicBezTo>
                  <a:pt x="43" y="998"/>
                  <a:pt x="43" y="999"/>
                  <a:pt x="43" y="1000"/>
                </a:cubicBezTo>
                <a:cubicBezTo>
                  <a:pt x="42" y="1000"/>
                  <a:pt x="42" y="1001"/>
                  <a:pt x="41" y="1001"/>
                </a:cubicBezTo>
                <a:cubicBezTo>
                  <a:pt x="41" y="1001"/>
                  <a:pt x="40" y="1000"/>
                  <a:pt x="40" y="1000"/>
                </a:cubicBezTo>
                <a:cubicBezTo>
                  <a:pt x="39" y="1001"/>
                  <a:pt x="39" y="1001"/>
                  <a:pt x="39" y="1002"/>
                </a:cubicBezTo>
                <a:cubicBezTo>
                  <a:pt x="39" y="1002"/>
                  <a:pt x="39" y="1003"/>
                  <a:pt x="38" y="1003"/>
                </a:cubicBezTo>
                <a:cubicBezTo>
                  <a:pt x="38" y="1003"/>
                  <a:pt x="37" y="1003"/>
                  <a:pt x="36" y="1003"/>
                </a:cubicBezTo>
                <a:cubicBezTo>
                  <a:pt x="35" y="1004"/>
                  <a:pt x="34" y="1005"/>
                  <a:pt x="33" y="1006"/>
                </a:cubicBezTo>
                <a:cubicBezTo>
                  <a:pt x="32" y="1008"/>
                  <a:pt x="32" y="1008"/>
                  <a:pt x="30" y="1008"/>
                </a:cubicBezTo>
                <a:cubicBezTo>
                  <a:pt x="29" y="1009"/>
                  <a:pt x="28" y="1009"/>
                  <a:pt x="27" y="1010"/>
                </a:cubicBezTo>
                <a:cubicBezTo>
                  <a:pt x="27" y="1010"/>
                  <a:pt x="27" y="1011"/>
                  <a:pt x="26" y="1012"/>
                </a:cubicBezTo>
                <a:cubicBezTo>
                  <a:pt x="25" y="1012"/>
                  <a:pt x="22" y="1012"/>
                  <a:pt x="22" y="1014"/>
                </a:cubicBezTo>
                <a:cubicBezTo>
                  <a:pt x="22" y="1015"/>
                  <a:pt x="26" y="1014"/>
                  <a:pt x="26" y="1014"/>
                </a:cubicBezTo>
                <a:cubicBezTo>
                  <a:pt x="27" y="1014"/>
                  <a:pt x="28" y="1014"/>
                  <a:pt x="29" y="1014"/>
                </a:cubicBezTo>
                <a:cubicBezTo>
                  <a:pt x="30" y="1014"/>
                  <a:pt x="32" y="1014"/>
                  <a:pt x="32" y="1016"/>
                </a:cubicBezTo>
                <a:cubicBezTo>
                  <a:pt x="32" y="1016"/>
                  <a:pt x="32" y="1018"/>
                  <a:pt x="33" y="1018"/>
                </a:cubicBezTo>
                <a:cubicBezTo>
                  <a:pt x="34" y="1018"/>
                  <a:pt x="34" y="1017"/>
                  <a:pt x="34" y="1017"/>
                </a:cubicBezTo>
                <a:cubicBezTo>
                  <a:pt x="34" y="1015"/>
                  <a:pt x="36" y="1015"/>
                  <a:pt x="36" y="1013"/>
                </a:cubicBezTo>
                <a:cubicBezTo>
                  <a:pt x="36" y="1012"/>
                  <a:pt x="37" y="1011"/>
                  <a:pt x="38" y="1010"/>
                </a:cubicBezTo>
                <a:cubicBezTo>
                  <a:pt x="39" y="1010"/>
                  <a:pt x="40" y="1011"/>
                  <a:pt x="41" y="1010"/>
                </a:cubicBezTo>
                <a:cubicBezTo>
                  <a:pt x="41" y="1010"/>
                  <a:pt x="42" y="1010"/>
                  <a:pt x="42" y="1010"/>
                </a:cubicBezTo>
                <a:cubicBezTo>
                  <a:pt x="43" y="1009"/>
                  <a:pt x="43" y="1008"/>
                  <a:pt x="44" y="1008"/>
                </a:cubicBezTo>
                <a:cubicBezTo>
                  <a:pt x="45" y="1008"/>
                  <a:pt x="46" y="1009"/>
                  <a:pt x="47" y="1009"/>
                </a:cubicBezTo>
                <a:cubicBezTo>
                  <a:pt x="48" y="1008"/>
                  <a:pt x="49" y="1007"/>
                  <a:pt x="50" y="1007"/>
                </a:cubicBezTo>
                <a:cubicBezTo>
                  <a:pt x="51" y="1007"/>
                  <a:pt x="53" y="1008"/>
                  <a:pt x="53" y="1008"/>
                </a:cubicBezTo>
                <a:cubicBezTo>
                  <a:pt x="54" y="1007"/>
                  <a:pt x="53" y="1007"/>
                  <a:pt x="53" y="1006"/>
                </a:cubicBezTo>
                <a:cubicBezTo>
                  <a:pt x="53" y="1005"/>
                  <a:pt x="54" y="1005"/>
                  <a:pt x="54" y="1006"/>
                </a:cubicBezTo>
                <a:cubicBezTo>
                  <a:pt x="55" y="1007"/>
                  <a:pt x="54" y="1007"/>
                  <a:pt x="55" y="1008"/>
                </a:cubicBezTo>
                <a:cubicBezTo>
                  <a:pt x="56" y="1008"/>
                  <a:pt x="57" y="1008"/>
                  <a:pt x="57" y="1008"/>
                </a:cubicBezTo>
                <a:cubicBezTo>
                  <a:pt x="58" y="1008"/>
                  <a:pt x="58" y="1008"/>
                  <a:pt x="59" y="1009"/>
                </a:cubicBezTo>
                <a:cubicBezTo>
                  <a:pt x="59" y="1010"/>
                  <a:pt x="59" y="1010"/>
                  <a:pt x="60" y="1010"/>
                </a:cubicBezTo>
                <a:cubicBezTo>
                  <a:pt x="60" y="1011"/>
                  <a:pt x="61" y="1010"/>
                  <a:pt x="62" y="1011"/>
                </a:cubicBezTo>
                <a:cubicBezTo>
                  <a:pt x="62" y="1011"/>
                  <a:pt x="62" y="1012"/>
                  <a:pt x="63" y="1012"/>
                </a:cubicBezTo>
                <a:cubicBezTo>
                  <a:pt x="64" y="1011"/>
                  <a:pt x="63" y="1009"/>
                  <a:pt x="64" y="1008"/>
                </a:cubicBezTo>
                <a:cubicBezTo>
                  <a:pt x="64" y="1007"/>
                  <a:pt x="65" y="1007"/>
                  <a:pt x="65" y="1006"/>
                </a:cubicBezTo>
                <a:cubicBezTo>
                  <a:pt x="65" y="1005"/>
                  <a:pt x="65" y="1005"/>
                  <a:pt x="66" y="1004"/>
                </a:cubicBezTo>
                <a:cubicBezTo>
                  <a:pt x="66" y="1003"/>
                  <a:pt x="68" y="1002"/>
                  <a:pt x="68" y="1000"/>
                </a:cubicBezTo>
                <a:cubicBezTo>
                  <a:pt x="68" y="1000"/>
                  <a:pt x="67" y="1000"/>
                  <a:pt x="67" y="999"/>
                </a:cubicBezTo>
                <a:cubicBezTo>
                  <a:pt x="67" y="998"/>
                  <a:pt x="67" y="998"/>
                  <a:pt x="68" y="998"/>
                </a:cubicBezTo>
                <a:cubicBezTo>
                  <a:pt x="70" y="998"/>
                  <a:pt x="71" y="998"/>
                  <a:pt x="72" y="998"/>
                </a:cubicBezTo>
                <a:cubicBezTo>
                  <a:pt x="74" y="998"/>
                  <a:pt x="75" y="997"/>
                  <a:pt x="77" y="997"/>
                </a:cubicBezTo>
                <a:cubicBezTo>
                  <a:pt x="78" y="997"/>
                  <a:pt x="79" y="998"/>
                  <a:pt x="81" y="998"/>
                </a:cubicBezTo>
                <a:cubicBezTo>
                  <a:pt x="81" y="998"/>
                  <a:pt x="82" y="998"/>
                  <a:pt x="83" y="998"/>
                </a:cubicBezTo>
                <a:cubicBezTo>
                  <a:pt x="85" y="998"/>
                  <a:pt x="85" y="1000"/>
                  <a:pt x="86" y="1001"/>
                </a:cubicBezTo>
                <a:cubicBezTo>
                  <a:pt x="86" y="1002"/>
                  <a:pt x="87" y="1003"/>
                  <a:pt x="87" y="1003"/>
                </a:cubicBezTo>
                <a:cubicBezTo>
                  <a:pt x="88" y="1003"/>
                  <a:pt x="88" y="1003"/>
                  <a:pt x="88" y="1002"/>
                </a:cubicBezTo>
                <a:cubicBezTo>
                  <a:pt x="88" y="1000"/>
                  <a:pt x="88" y="1000"/>
                  <a:pt x="90" y="1000"/>
                </a:cubicBezTo>
                <a:cubicBezTo>
                  <a:pt x="91" y="1000"/>
                  <a:pt x="92" y="1000"/>
                  <a:pt x="94" y="1000"/>
                </a:cubicBezTo>
                <a:cubicBezTo>
                  <a:pt x="95" y="1000"/>
                  <a:pt x="96" y="1001"/>
                  <a:pt x="97" y="1001"/>
                </a:cubicBezTo>
                <a:cubicBezTo>
                  <a:pt x="97" y="1001"/>
                  <a:pt x="98" y="1000"/>
                  <a:pt x="98" y="1000"/>
                </a:cubicBezTo>
                <a:cubicBezTo>
                  <a:pt x="98" y="999"/>
                  <a:pt x="98" y="999"/>
                  <a:pt x="97" y="999"/>
                </a:cubicBezTo>
                <a:cubicBezTo>
                  <a:pt x="97" y="998"/>
                  <a:pt x="96" y="998"/>
                  <a:pt x="96" y="997"/>
                </a:cubicBezTo>
                <a:cubicBezTo>
                  <a:pt x="94" y="995"/>
                  <a:pt x="98" y="997"/>
                  <a:pt x="98" y="997"/>
                </a:cubicBezTo>
                <a:cubicBezTo>
                  <a:pt x="99" y="997"/>
                  <a:pt x="99" y="997"/>
                  <a:pt x="100" y="997"/>
                </a:cubicBezTo>
                <a:cubicBezTo>
                  <a:pt x="102" y="997"/>
                  <a:pt x="103" y="998"/>
                  <a:pt x="104" y="997"/>
                </a:cubicBezTo>
                <a:cubicBezTo>
                  <a:pt x="104" y="996"/>
                  <a:pt x="104" y="996"/>
                  <a:pt x="105" y="995"/>
                </a:cubicBezTo>
                <a:cubicBezTo>
                  <a:pt x="105" y="995"/>
                  <a:pt x="106" y="995"/>
                  <a:pt x="106" y="994"/>
                </a:cubicBezTo>
                <a:cubicBezTo>
                  <a:pt x="107" y="994"/>
                  <a:pt x="106" y="993"/>
                  <a:pt x="107" y="993"/>
                </a:cubicBezTo>
                <a:cubicBezTo>
                  <a:pt x="108" y="992"/>
                  <a:pt x="110" y="992"/>
                  <a:pt x="110" y="993"/>
                </a:cubicBezTo>
                <a:cubicBezTo>
                  <a:pt x="111" y="993"/>
                  <a:pt x="113" y="993"/>
                  <a:pt x="114" y="994"/>
                </a:cubicBezTo>
                <a:cubicBezTo>
                  <a:pt x="114" y="995"/>
                  <a:pt x="114" y="995"/>
                  <a:pt x="114" y="995"/>
                </a:cubicBezTo>
                <a:cubicBezTo>
                  <a:pt x="115" y="995"/>
                  <a:pt x="115" y="994"/>
                  <a:pt x="116" y="994"/>
                </a:cubicBezTo>
                <a:cubicBezTo>
                  <a:pt x="117" y="994"/>
                  <a:pt x="117" y="995"/>
                  <a:pt x="118" y="995"/>
                </a:cubicBezTo>
                <a:cubicBezTo>
                  <a:pt x="118" y="995"/>
                  <a:pt x="119" y="995"/>
                  <a:pt x="119" y="996"/>
                </a:cubicBezTo>
                <a:cubicBezTo>
                  <a:pt x="119" y="996"/>
                  <a:pt x="119" y="997"/>
                  <a:pt x="119" y="997"/>
                </a:cubicBezTo>
                <a:cubicBezTo>
                  <a:pt x="120" y="998"/>
                  <a:pt x="121" y="997"/>
                  <a:pt x="121" y="997"/>
                </a:cubicBezTo>
                <a:cubicBezTo>
                  <a:pt x="122" y="996"/>
                  <a:pt x="123" y="996"/>
                  <a:pt x="124" y="996"/>
                </a:cubicBezTo>
                <a:cubicBezTo>
                  <a:pt x="124" y="996"/>
                  <a:pt x="125" y="996"/>
                  <a:pt x="126" y="996"/>
                </a:cubicBezTo>
                <a:cubicBezTo>
                  <a:pt x="126" y="996"/>
                  <a:pt x="127" y="995"/>
                  <a:pt x="127" y="995"/>
                </a:cubicBezTo>
                <a:cubicBezTo>
                  <a:pt x="129" y="994"/>
                  <a:pt x="132" y="994"/>
                  <a:pt x="134" y="995"/>
                </a:cubicBezTo>
                <a:cubicBezTo>
                  <a:pt x="135" y="995"/>
                  <a:pt x="136" y="995"/>
                  <a:pt x="137" y="995"/>
                </a:cubicBezTo>
                <a:cubicBezTo>
                  <a:pt x="138" y="996"/>
                  <a:pt x="139" y="996"/>
                  <a:pt x="140" y="997"/>
                </a:cubicBezTo>
                <a:cubicBezTo>
                  <a:pt x="141" y="997"/>
                  <a:pt x="143" y="996"/>
                  <a:pt x="145" y="996"/>
                </a:cubicBezTo>
                <a:cubicBezTo>
                  <a:pt x="146" y="995"/>
                  <a:pt x="147" y="995"/>
                  <a:pt x="148" y="994"/>
                </a:cubicBezTo>
                <a:cubicBezTo>
                  <a:pt x="149" y="993"/>
                  <a:pt x="151" y="992"/>
                  <a:pt x="152" y="992"/>
                </a:cubicBezTo>
                <a:cubicBezTo>
                  <a:pt x="154" y="992"/>
                  <a:pt x="155" y="991"/>
                  <a:pt x="156" y="990"/>
                </a:cubicBezTo>
                <a:cubicBezTo>
                  <a:pt x="157" y="989"/>
                  <a:pt x="158" y="988"/>
                  <a:pt x="159" y="988"/>
                </a:cubicBezTo>
                <a:cubicBezTo>
                  <a:pt x="160" y="987"/>
                  <a:pt x="161" y="987"/>
                  <a:pt x="161" y="987"/>
                </a:cubicBezTo>
                <a:cubicBezTo>
                  <a:pt x="163" y="985"/>
                  <a:pt x="162" y="984"/>
                  <a:pt x="163" y="982"/>
                </a:cubicBezTo>
                <a:cubicBezTo>
                  <a:pt x="163" y="981"/>
                  <a:pt x="164" y="981"/>
                  <a:pt x="164" y="980"/>
                </a:cubicBezTo>
                <a:cubicBezTo>
                  <a:pt x="165" y="979"/>
                  <a:pt x="164" y="979"/>
                  <a:pt x="163" y="979"/>
                </a:cubicBezTo>
                <a:cubicBezTo>
                  <a:pt x="162" y="979"/>
                  <a:pt x="162" y="979"/>
                  <a:pt x="162" y="979"/>
                </a:cubicBezTo>
                <a:cubicBezTo>
                  <a:pt x="161" y="979"/>
                  <a:pt x="161" y="979"/>
                  <a:pt x="160" y="979"/>
                </a:cubicBezTo>
                <a:cubicBezTo>
                  <a:pt x="159" y="980"/>
                  <a:pt x="159" y="980"/>
                  <a:pt x="158" y="979"/>
                </a:cubicBezTo>
                <a:cubicBezTo>
                  <a:pt x="157" y="979"/>
                  <a:pt x="157" y="979"/>
                  <a:pt x="157" y="978"/>
                </a:cubicBezTo>
                <a:cubicBezTo>
                  <a:pt x="155" y="978"/>
                  <a:pt x="154" y="979"/>
                  <a:pt x="153" y="979"/>
                </a:cubicBezTo>
                <a:cubicBezTo>
                  <a:pt x="151" y="979"/>
                  <a:pt x="150" y="978"/>
                  <a:pt x="148" y="978"/>
                </a:cubicBezTo>
                <a:cubicBezTo>
                  <a:pt x="147" y="978"/>
                  <a:pt x="146" y="979"/>
                  <a:pt x="144" y="978"/>
                </a:cubicBezTo>
                <a:cubicBezTo>
                  <a:pt x="145" y="977"/>
                  <a:pt x="145" y="978"/>
                  <a:pt x="146" y="977"/>
                </a:cubicBezTo>
                <a:cubicBezTo>
                  <a:pt x="146" y="977"/>
                  <a:pt x="146" y="977"/>
                  <a:pt x="147" y="976"/>
                </a:cubicBezTo>
                <a:cubicBezTo>
                  <a:pt x="148" y="975"/>
                  <a:pt x="149" y="977"/>
                  <a:pt x="151" y="977"/>
                </a:cubicBezTo>
                <a:cubicBezTo>
                  <a:pt x="152" y="976"/>
                  <a:pt x="152" y="976"/>
                  <a:pt x="152" y="975"/>
                </a:cubicBezTo>
                <a:cubicBezTo>
                  <a:pt x="153" y="974"/>
                  <a:pt x="153" y="975"/>
                  <a:pt x="154" y="974"/>
                </a:cubicBezTo>
                <a:cubicBezTo>
                  <a:pt x="154" y="974"/>
                  <a:pt x="154" y="972"/>
                  <a:pt x="154" y="972"/>
                </a:cubicBezTo>
                <a:cubicBezTo>
                  <a:pt x="153" y="972"/>
                  <a:pt x="152" y="973"/>
                  <a:pt x="152" y="973"/>
                </a:cubicBezTo>
                <a:cubicBezTo>
                  <a:pt x="151" y="973"/>
                  <a:pt x="150" y="973"/>
                  <a:pt x="151" y="972"/>
                </a:cubicBezTo>
                <a:cubicBezTo>
                  <a:pt x="151" y="972"/>
                  <a:pt x="152" y="972"/>
                  <a:pt x="152" y="971"/>
                </a:cubicBezTo>
                <a:cubicBezTo>
                  <a:pt x="153" y="971"/>
                  <a:pt x="152" y="970"/>
                  <a:pt x="152" y="970"/>
                </a:cubicBezTo>
                <a:cubicBezTo>
                  <a:pt x="152" y="969"/>
                  <a:pt x="153" y="970"/>
                  <a:pt x="153" y="969"/>
                </a:cubicBezTo>
                <a:cubicBezTo>
                  <a:pt x="154" y="969"/>
                  <a:pt x="154" y="970"/>
                  <a:pt x="155" y="970"/>
                </a:cubicBezTo>
                <a:cubicBezTo>
                  <a:pt x="156" y="969"/>
                  <a:pt x="156" y="969"/>
                  <a:pt x="157" y="970"/>
                </a:cubicBezTo>
                <a:cubicBezTo>
                  <a:pt x="158" y="970"/>
                  <a:pt x="159" y="970"/>
                  <a:pt x="159" y="970"/>
                </a:cubicBezTo>
                <a:cubicBezTo>
                  <a:pt x="160" y="970"/>
                  <a:pt x="160" y="968"/>
                  <a:pt x="160" y="968"/>
                </a:cubicBezTo>
                <a:cubicBezTo>
                  <a:pt x="159" y="967"/>
                  <a:pt x="159" y="966"/>
                  <a:pt x="159" y="966"/>
                </a:cubicBezTo>
                <a:cubicBezTo>
                  <a:pt x="158" y="966"/>
                  <a:pt x="157" y="966"/>
                  <a:pt x="158" y="965"/>
                </a:cubicBezTo>
                <a:cubicBezTo>
                  <a:pt x="159" y="965"/>
                  <a:pt x="159" y="965"/>
                  <a:pt x="161" y="965"/>
                </a:cubicBezTo>
                <a:cubicBezTo>
                  <a:pt x="162" y="966"/>
                  <a:pt x="162" y="965"/>
                  <a:pt x="163" y="964"/>
                </a:cubicBezTo>
                <a:cubicBezTo>
                  <a:pt x="164" y="963"/>
                  <a:pt x="165" y="963"/>
                  <a:pt x="166" y="963"/>
                </a:cubicBezTo>
                <a:cubicBezTo>
                  <a:pt x="167" y="962"/>
                  <a:pt x="168" y="960"/>
                  <a:pt x="168" y="959"/>
                </a:cubicBezTo>
                <a:cubicBezTo>
                  <a:pt x="168" y="958"/>
                  <a:pt x="168" y="957"/>
                  <a:pt x="168" y="956"/>
                </a:cubicBezTo>
                <a:cubicBezTo>
                  <a:pt x="169" y="955"/>
                  <a:pt x="170" y="954"/>
                  <a:pt x="170" y="953"/>
                </a:cubicBezTo>
                <a:cubicBezTo>
                  <a:pt x="170" y="952"/>
                  <a:pt x="170" y="952"/>
                  <a:pt x="170" y="951"/>
                </a:cubicBezTo>
                <a:cubicBezTo>
                  <a:pt x="170" y="950"/>
                  <a:pt x="170" y="950"/>
                  <a:pt x="170" y="949"/>
                </a:cubicBezTo>
                <a:cubicBezTo>
                  <a:pt x="170" y="947"/>
                  <a:pt x="170" y="946"/>
                  <a:pt x="169" y="945"/>
                </a:cubicBezTo>
                <a:cubicBezTo>
                  <a:pt x="168" y="943"/>
                  <a:pt x="165" y="941"/>
                  <a:pt x="163" y="940"/>
                </a:cubicBezTo>
                <a:cubicBezTo>
                  <a:pt x="162" y="940"/>
                  <a:pt x="161" y="939"/>
                  <a:pt x="159" y="939"/>
                </a:cubicBezTo>
                <a:cubicBezTo>
                  <a:pt x="158" y="938"/>
                  <a:pt x="157" y="938"/>
                  <a:pt x="156" y="938"/>
                </a:cubicBezTo>
                <a:cubicBezTo>
                  <a:pt x="155" y="937"/>
                  <a:pt x="153" y="938"/>
                  <a:pt x="152" y="938"/>
                </a:cubicBezTo>
                <a:cubicBezTo>
                  <a:pt x="151" y="937"/>
                  <a:pt x="150" y="937"/>
                  <a:pt x="149" y="937"/>
                </a:cubicBezTo>
                <a:cubicBezTo>
                  <a:pt x="148" y="938"/>
                  <a:pt x="147" y="938"/>
                  <a:pt x="146" y="939"/>
                </a:cubicBezTo>
                <a:cubicBezTo>
                  <a:pt x="145" y="940"/>
                  <a:pt x="144" y="940"/>
                  <a:pt x="142" y="941"/>
                </a:cubicBezTo>
                <a:cubicBezTo>
                  <a:pt x="142" y="942"/>
                  <a:pt x="141" y="943"/>
                  <a:pt x="140" y="943"/>
                </a:cubicBezTo>
                <a:cubicBezTo>
                  <a:pt x="140" y="942"/>
                  <a:pt x="139" y="941"/>
                  <a:pt x="138" y="940"/>
                </a:cubicBezTo>
                <a:cubicBezTo>
                  <a:pt x="138" y="940"/>
                  <a:pt x="135" y="941"/>
                  <a:pt x="135" y="939"/>
                </a:cubicBezTo>
                <a:cubicBezTo>
                  <a:pt x="137" y="939"/>
                  <a:pt x="138" y="938"/>
                  <a:pt x="139" y="937"/>
                </a:cubicBezTo>
                <a:cubicBezTo>
                  <a:pt x="142" y="935"/>
                  <a:pt x="142" y="932"/>
                  <a:pt x="141" y="929"/>
                </a:cubicBezTo>
                <a:cubicBezTo>
                  <a:pt x="140" y="928"/>
                  <a:pt x="138" y="928"/>
                  <a:pt x="138" y="927"/>
                </a:cubicBezTo>
                <a:cubicBezTo>
                  <a:pt x="137" y="926"/>
                  <a:pt x="136" y="925"/>
                  <a:pt x="135" y="924"/>
                </a:cubicBezTo>
                <a:cubicBezTo>
                  <a:pt x="134" y="923"/>
                  <a:pt x="133" y="922"/>
                  <a:pt x="132" y="921"/>
                </a:cubicBezTo>
                <a:cubicBezTo>
                  <a:pt x="132" y="920"/>
                  <a:pt x="131" y="920"/>
                  <a:pt x="131" y="919"/>
                </a:cubicBezTo>
                <a:cubicBezTo>
                  <a:pt x="130" y="919"/>
                  <a:pt x="130" y="918"/>
                  <a:pt x="129" y="918"/>
                </a:cubicBezTo>
                <a:cubicBezTo>
                  <a:pt x="128" y="918"/>
                  <a:pt x="126" y="918"/>
                  <a:pt x="127" y="917"/>
                </a:cubicBezTo>
                <a:cubicBezTo>
                  <a:pt x="127" y="917"/>
                  <a:pt x="129" y="917"/>
                  <a:pt x="129" y="917"/>
                </a:cubicBezTo>
                <a:cubicBezTo>
                  <a:pt x="131" y="917"/>
                  <a:pt x="132" y="918"/>
                  <a:pt x="133" y="919"/>
                </a:cubicBezTo>
                <a:cubicBezTo>
                  <a:pt x="133" y="920"/>
                  <a:pt x="134" y="920"/>
                  <a:pt x="135" y="920"/>
                </a:cubicBezTo>
                <a:cubicBezTo>
                  <a:pt x="135" y="920"/>
                  <a:pt x="136" y="920"/>
                  <a:pt x="136" y="921"/>
                </a:cubicBezTo>
                <a:cubicBezTo>
                  <a:pt x="138" y="922"/>
                  <a:pt x="138" y="920"/>
                  <a:pt x="137" y="919"/>
                </a:cubicBezTo>
                <a:cubicBezTo>
                  <a:pt x="137" y="918"/>
                  <a:pt x="136" y="917"/>
                  <a:pt x="136" y="915"/>
                </a:cubicBezTo>
                <a:cubicBezTo>
                  <a:pt x="135" y="914"/>
                  <a:pt x="135" y="913"/>
                  <a:pt x="134" y="912"/>
                </a:cubicBezTo>
                <a:cubicBezTo>
                  <a:pt x="133" y="910"/>
                  <a:pt x="132" y="909"/>
                  <a:pt x="132" y="907"/>
                </a:cubicBezTo>
                <a:cubicBezTo>
                  <a:pt x="132" y="907"/>
                  <a:pt x="133" y="906"/>
                  <a:pt x="132" y="906"/>
                </a:cubicBezTo>
                <a:cubicBezTo>
                  <a:pt x="131" y="905"/>
                  <a:pt x="130" y="905"/>
                  <a:pt x="129" y="904"/>
                </a:cubicBezTo>
                <a:cubicBezTo>
                  <a:pt x="127" y="903"/>
                  <a:pt x="127" y="901"/>
                  <a:pt x="126" y="900"/>
                </a:cubicBezTo>
                <a:cubicBezTo>
                  <a:pt x="125" y="899"/>
                  <a:pt x="123" y="899"/>
                  <a:pt x="122" y="897"/>
                </a:cubicBezTo>
                <a:cubicBezTo>
                  <a:pt x="122" y="897"/>
                  <a:pt x="122" y="896"/>
                  <a:pt x="122" y="896"/>
                </a:cubicBezTo>
                <a:cubicBezTo>
                  <a:pt x="121" y="895"/>
                  <a:pt x="121" y="895"/>
                  <a:pt x="120" y="895"/>
                </a:cubicBezTo>
                <a:cubicBezTo>
                  <a:pt x="119" y="895"/>
                  <a:pt x="118" y="895"/>
                  <a:pt x="118" y="894"/>
                </a:cubicBezTo>
                <a:cubicBezTo>
                  <a:pt x="117" y="894"/>
                  <a:pt x="117" y="893"/>
                  <a:pt x="116" y="893"/>
                </a:cubicBezTo>
                <a:cubicBezTo>
                  <a:pt x="115" y="893"/>
                  <a:pt x="114" y="893"/>
                  <a:pt x="114" y="892"/>
                </a:cubicBezTo>
                <a:cubicBezTo>
                  <a:pt x="112" y="892"/>
                  <a:pt x="111" y="892"/>
                  <a:pt x="110" y="891"/>
                </a:cubicBezTo>
                <a:cubicBezTo>
                  <a:pt x="109" y="890"/>
                  <a:pt x="109" y="888"/>
                  <a:pt x="108" y="887"/>
                </a:cubicBezTo>
                <a:cubicBezTo>
                  <a:pt x="108" y="886"/>
                  <a:pt x="107" y="885"/>
                  <a:pt x="107" y="884"/>
                </a:cubicBezTo>
                <a:cubicBezTo>
                  <a:pt x="107" y="883"/>
                  <a:pt x="107" y="882"/>
                  <a:pt x="107" y="881"/>
                </a:cubicBezTo>
                <a:cubicBezTo>
                  <a:pt x="107" y="879"/>
                  <a:pt x="105" y="878"/>
                  <a:pt x="105" y="876"/>
                </a:cubicBezTo>
                <a:cubicBezTo>
                  <a:pt x="104" y="875"/>
                  <a:pt x="104" y="873"/>
                  <a:pt x="104" y="871"/>
                </a:cubicBezTo>
                <a:cubicBezTo>
                  <a:pt x="104" y="868"/>
                  <a:pt x="101" y="866"/>
                  <a:pt x="99" y="864"/>
                </a:cubicBezTo>
                <a:cubicBezTo>
                  <a:pt x="98" y="863"/>
                  <a:pt x="97" y="862"/>
                  <a:pt x="96" y="862"/>
                </a:cubicBezTo>
                <a:cubicBezTo>
                  <a:pt x="95" y="861"/>
                  <a:pt x="94" y="861"/>
                  <a:pt x="92" y="860"/>
                </a:cubicBezTo>
                <a:cubicBezTo>
                  <a:pt x="90" y="860"/>
                  <a:pt x="89" y="858"/>
                  <a:pt x="87" y="857"/>
                </a:cubicBezTo>
                <a:cubicBezTo>
                  <a:pt x="85" y="856"/>
                  <a:pt x="83" y="856"/>
                  <a:pt x="81" y="856"/>
                </a:cubicBezTo>
                <a:cubicBezTo>
                  <a:pt x="80" y="856"/>
                  <a:pt x="80" y="856"/>
                  <a:pt x="79" y="856"/>
                </a:cubicBezTo>
                <a:cubicBezTo>
                  <a:pt x="77" y="855"/>
                  <a:pt x="75" y="855"/>
                  <a:pt x="74" y="855"/>
                </a:cubicBezTo>
                <a:cubicBezTo>
                  <a:pt x="73" y="855"/>
                  <a:pt x="72" y="855"/>
                  <a:pt x="72" y="855"/>
                </a:cubicBezTo>
                <a:cubicBezTo>
                  <a:pt x="71" y="855"/>
                  <a:pt x="70" y="855"/>
                  <a:pt x="69" y="855"/>
                </a:cubicBezTo>
                <a:cubicBezTo>
                  <a:pt x="69" y="855"/>
                  <a:pt x="68" y="855"/>
                  <a:pt x="68" y="855"/>
                </a:cubicBezTo>
                <a:cubicBezTo>
                  <a:pt x="67" y="854"/>
                  <a:pt x="67" y="854"/>
                  <a:pt x="68" y="854"/>
                </a:cubicBezTo>
                <a:cubicBezTo>
                  <a:pt x="69" y="855"/>
                  <a:pt x="70" y="855"/>
                  <a:pt x="71" y="854"/>
                </a:cubicBezTo>
                <a:cubicBezTo>
                  <a:pt x="73" y="853"/>
                  <a:pt x="74" y="853"/>
                  <a:pt x="75" y="852"/>
                </a:cubicBezTo>
                <a:cubicBezTo>
                  <a:pt x="76" y="852"/>
                  <a:pt x="76" y="850"/>
                  <a:pt x="78" y="850"/>
                </a:cubicBezTo>
                <a:cubicBezTo>
                  <a:pt x="79" y="850"/>
                  <a:pt x="81" y="851"/>
                  <a:pt x="81" y="850"/>
                </a:cubicBezTo>
                <a:cubicBezTo>
                  <a:pt x="82" y="849"/>
                  <a:pt x="82" y="849"/>
                  <a:pt x="82" y="849"/>
                </a:cubicBezTo>
                <a:cubicBezTo>
                  <a:pt x="82" y="848"/>
                  <a:pt x="82" y="848"/>
                  <a:pt x="82" y="847"/>
                </a:cubicBezTo>
                <a:cubicBezTo>
                  <a:pt x="82" y="847"/>
                  <a:pt x="81" y="846"/>
                  <a:pt x="81" y="845"/>
                </a:cubicBezTo>
                <a:cubicBezTo>
                  <a:pt x="81" y="844"/>
                  <a:pt x="81" y="844"/>
                  <a:pt x="80" y="844"/>
                </a:cubicBezTo>
                <a:cubicBezTo>
                  <a:pt x="79" y="844"/>
                  <a:pt x="77" y="845"/>
                  <a:pt x="77" y="844"/>
                </a:cubicBezTo>
                <a:cubicBezTo>
                  <a:pt x="77" y="843"/>
                  <a:pt x="79" y="843"/>
                  <a:pt x="80" y="843"/>
                </a:cubicBezTo>
                <a:cubicBezTo>
                  <a:pt x="81" y="843"/>
                  <a:pt x="81" y="842"/>
                  <a:pt x="82" y="842"/>
                </a:cubicBezTo>
                <a:cubicBezTo>
                  <a:pt x="82" y="841"/>
                  <a:pt x="83" y="841"/>
                  <a:pt x="84" y="841"/>
                </a:cubicBezTo>
                <a:cubicBezTo>
                  <a:pt x="84" y="840"/>
                  <a:pt x="85" y="839"/>
                  <a:pt x="85" y="838"/>
                </a:cubicBezTo>
                <a:cubicBezTo>
                  <a:pt x="85" y="837"/>
                  <a:pt x="87" y="836"/>
                  <a:pt x="88" y="835"/>
                </a:cubicBezTo>
                <a:cubicBezTo>
                  <a:pt x="89" y="834"/>
                  <a:pt x="91" y="833"/>
                  <a:pt x="91" y="831"/>
                </a:cubicBezTo>
                <a:cubicBezTo>
                  <a:pt x="92" y="830"/>
                  <a:pt x="92" y="828"/>
                  <a:pt x="93" y="827"/>
                </a:cubicBezTo>
                <a:cubicBezTo>
                  <a:pt x="94" y="826"/>
                  <a:pt x="95" y="825"/>
                  <a:pt x="95" y="824"/>
                </a:cubicBezTo>
                <a:cubicBezTo>
                  <a:pt x="95" y="823"/>
                  <a:pt x="95" y="821"/>
                  <a:pt x="96" y="820"/>
                </a:cubicBezTo>
                <a:cubicBezTo>
                  <a:pt x="96" y="820"/>
                  <a:pt x="97" y="819"/>
                  <a:pt x="98" y="818"/>
                </a:cubicBezTo>
                <a:cubicBezTo>
                  <a:pt x="98" y="818"/>
                  <a:pt x="98" y="817"/>
                  <a:pt x="98" y="816"/>
                </a:cubicBezTo>
                <a:cubicBezTo>
                  <a:pt x="98" y="816"/>
                  <a:pt x="99" y="815"/>
                  <a:pt x="99" y="815"/>
                </a:cubicBezTo>
                <a:cubicBezTo>
                  <a:pt x="100" y="814"/>
                  <a:pt x="101" y="812"/>
                  <a:pt x="100" y="811"/>
                </a:cubicBezTo>
                <a:cubicBezTo>
                  <a:pt x="99" y="810"/>
                  <a:pt x="97" y="810"/>
                  <a:pt x="96" y="810"/>
                </a:cubicBezTo>
                <a:cubicBezTo>
                  <a:pt x="95" y="810"/>
                  <a:pt x="94" y="810"/>
                  <a:pt x="92" y="810"/>
                </a:cubicBezTo>
                <a:cubicBezTo>
                  <a:pt x="92" y="810"/>
                  <a:pt x="91" y="810"/>
                  <a:pt x="90" y="810"/>
                </a:cubicBezTo>
                <a:cubicBezTo>
                  <a:pt x="89" y="810"/>
                  <a:pt x="89" y="810"/>
                  <a:pt x="88" y="809"/>
                </a:cubicBezTo>
                <a:cubicBezTo>
                  <a:pt x="87" y="809"/>
                  <a:pt x="85" y="810"/>
                  <a:pt x="84" y="809"/>
                </a:cubicBezTo>
                <a:cubicBezTo>
                  <a:pt x="82" y="809"/>
                  <a:pt x="81" y="808"/>
                  <a:pt x="80" y="809"/>
                </a:cubicBezTo>
                <a:cubicBezTo>
                  <a:pt x="77" y="809"/>
                  <a:pt x="74" y="807"/>
                  <a:pt x="72" y="807"/>
                </a:cubicBezTo>
                <a:cubicBezTo>
                  <a:pt x="70" y="807"/>
                  <a:pt x="69" y="808"/>
                  <a:pt x="68" y="808"/>
                </a:cubicBezTo>
                <a:cubicBezTo>
                  <a:pt x="66" y="809"/>
                  <a:pt x="65" y="808"/>
                  <a:pt x="63" y="809"/>
                </a:cubicBezTo>
                <a:cubicBezTo>
                  <a:pt x="62" y="809"/>
                  <a:pt x="61" y="810"/>
                  <a:pt x="59" y="810"/>
                </a:cubicBezTo>
                <a:cubicBezTo>
                  <a:pt x="59" y="810"/>
                  <a:pt x="58" y="810"/>
                  <a:pt x="57" y="810"/>
                </a:cubicBezTo>
                <a:cubicBezTo>
                  <a:pt x="57" y="810"/>
                  <a:pt x="57" y="811"/>
                  <a:pt x="56" y="811"/>
                </a:cubicBezTo>
                <a:cubicBezTo>
                  <a:pt x="55" y="812"/>
                  <a:pt x="55" y="812"/>
                  <a:pt x="54" y="812"/>
                </a:cubicBezTo>
                <a:cubicBezTo>
                  <a:pt x="53" y="812"/>
                  <a:pt x="53" y="813"/>
                  <a:pt x="52" y="813"/>
                </a:cubicBezTo>
                <a:cubicBezTo>
                  <a:pt x="52" y="813"/>
                  <a:pt x="51" y="814"/>
                  <a:pt x="51" y="813"/>
                </a:cubicBezTo>
                <a:cubicBezTo>
                  <a:pt x="51" y="812"/>
                  <a:pt x="51" y="811"/>
                  <a:pt x="52" y="811"/>
                </a:cubicBezTo>
                <a:cubicBezTo>
                  <a:pt x="52" y="811"/>
                  <a:pt x="52" y="811"/>
                  <a:pt x="52" y="810"/>
                </a:cubicBezTo>
                <a:cubicBezTo>
                  <a:pt x="52" y="810"/>
                  <a:pt x="52" y="810"/>
                  <a:pt x="52" y="809"/>
                </a:cubicBezTo>
                <a:cubicBezTo>
                  <a:pt x="52" y="809"/>
                  <a:pt x="53" y="809"/>
                  <a:pt x="53" y="809"/>
                </a:cubicBezTo>
                <a:cubicBezTo>
                  <a:pt x="53" y="809"/>
                  <a:pt x="53" y="809"/>
                  <a:pt x="54" y="808"/>
                </a:cubicBezTo>
                <a:cubicBezTo>
                  <a:pt x="54" y="807"/>
                  <a:pt x="55" y="807"/>
                  <a:pt x="56" y="807"/>
                </a:cubicBezTo>
                <a:cubicBezTo>
                  <a:pt x="58" y="808"/>
                  <a:pt x="57" y="807"/>
                  <a:pt x="58" y="806"/>
                </a:cubicBezTo>
                <a:cubicBezTo>
                  <a:pt x="59" y="805"/>
                  <a:pt x="60" y="805"/>
                  <a:pt x="59" y="804"/>
                </a:cubicBezTo>
                <a:cubicBezTo>
                  <a:pt x="59" y="804"/>
                  <a:pt x="58" y="805"/>
                  <a:pt x="57" y="804"/>
                </a:cubicBezTo>
                <a:cubicBezTo>
                  <a:pt x="57" y="804"/>
                  <a:pt x="56" y="804"/>
                  <a:pt x="56" y="804"/>
                </a:cubicBezTo>
                <a:cubicBezTo>
                  <a:pt x="55" y="804"/>
                  <a:pt x="54" y="804"/>
                  <a:pt x="54" y="803"/>
                </a:cubicBezTo>
                <a:cubicBezTo>
                  <a:pt x="55" y="803"/>
                  <a:pt x="55" y="804"/>
                  <a:pt x="56" y="803"/>
                </a:cubicBezTo>
                <a:cubicBezTo>
                  <a:pt x="57" y="802"/>
                  <a:pt x="56" y="802"/>
                  <a:pt x="55" y="802"/>
                </a:cubicBezTo>
                <a:cubicBezTo>
                  <a:pt x="55" y="801"/>
                  <a:pt x="55" y="801"/>
                  <a:pt x="55" y="801"/>
                </a:cubicBezTo>
                <a:cubicBezTo>
                  <a:pt x="57" y="801"/>
                  <a:pt x="57" y="800"/>
                  <a:pt x="58" y="799"/>
                </a:cubicBezTo>
                <a:cubicBezTo>
                  <a:pt x="59" y="799"/>
                  <a:pt x="60" y="798"/>
                  <a:pt x="61" y="798"/>
                </a:cubicBezTo>
                <a:cubicBezTo>
                  <a:pt x="63" y="797"/>
                  <a:pt x="63" y="796"/>
                  <a:pt x="65" y="795"/>
                </a:cubicBezTo>
                <a:cubicBezTo>
                  <a:pt x="65" y="795"/>
                  <a:pt x="66" y="795"/>
                  <a:pt x="67" y="794"/>
                </a:cubicBezTo>
                <a:cubicBezTo>
                  <a:pt x="67" y="794"/>
                  <a:pt x="67" y="793"/>
                  <a:pt x="68" y="793"/>
                </a:cubicBezTo>
                <a:cubicBezTo>
                  <a:pt x="69" y="792"/>
                  <a:pt x="70" y="791"/>
                  <a:pt x="71" y="791"/>
                </a:cubicBezTo>
                <a:cubicBezTo>
                  <a:pt x="72" y="790"/>
                  <a:pt x="72" y="789"/>
                  <a:pt x="73" y="788"/>
                </a:cubicBezTo>
                <a:cubicBezTo>
                  <a:pt x="74" y="787"/>
                  <a:pt x="76" y="787"/>
                  <a:pt x="75" y="785"/>
                </a:cubicBezTo>
                <a:cubicBezTo>
                  <a:pt x="75" y="785"/>
                  <a:pt x="74" y="784"/>
                  <a:pt x="75" y="784"/>
                </a:cubicBezTo>
                <a:cubicBezTo>
                  <a:pt x="75" y="783"/>
                  <a:pt x="75" y="783"/>
                  <a:pt x="76" y="783"/>
                </a:cubicBezTo>
                <a:cubicBezTo>
                  <a:pt x="77" y="782"/>
                  <a:pt x="77" y="780"/>
                  <a:pt x="76" y="781"/>
                </a:cubicBezTo>
                <a:cubicBezTo>
                  <a:pt x="75" y="781"/>
                  <a:pt x="75" y="782"/>
                  <a:pt x="74" y="781"/>
                </a:cubicBezTo>
                <a:cubicBezTo>
                  <a:pt x="73" y="781"/>
                  <a:pt x="73" y="780"/>
                  <a:pt x="72" y="780"/>
                </a:cubicBezTo>
                <a:cubicBezTo>
                  <a:pt x="72" y="780"/>
                  <a:pt x="71" y="781"/>
                  <a:pt x="70" y="780"/>
                </a:cubicBezTo>
                <a:cubicBezTo>
                  <a:pt x="70" y="780"/>
                  <a:pt x="70" y="779"/>
                  <a:pt x="69" y="779"/>
                </a:cubicBezTo>
                <a:cubicBezTo>
                  <a:pt x="68" y="780"/>
                  <a:pt x="67" y="782"/>
                  <a:pt x="66" y="782"/>
                </a:cubicBezTo>
                <a:cubicBezTo>
                  <a:pt x="65" y="782"/>
                  <a:pt x="65" y="781"/>
                  <a:pt x="64" y="781"/>
                </a:cubicBezTo>
                <a:cubicBezTo>
                  <a:pt x="63" y="782"/>
                  <a:pt x="62" y="783"/>
                  <a:pt x="61" y="783"/>
                </a:cubicBezTo>
                <a:cubicBezTo>
                  <a:pt x="60" y="783"/>
                  <a:pt x="59" y="784"/>
                  <a:pt x="58" y="783"/>
                </a:cubicBezTo>
                <a:cubicBezTo>
                  <a:pt x="57" y="783"/>
                  <a:pt x="57" y="783"/>
                  <a:pt x="56" y="783"/>
                </a:cubicBezTo>
                <a:cubicBezTo>
                  <a:pt x="55" y="783"/>
                  <a:pt x="54" y="783"/>
                  <a:pt x="54" y="784"/>
                </a:cubicBezTo>
                <a:cubicBezTo>
                  <a:pt x="53" y="785"/>
                  <a:pt x="53" y="784"/>
                  <a:pt x="52" y="784"/>
                </a:cubicBezTo>
                <a:cubicBezTo>
                  <a:pt x="51" y="783"/>
                  <a:pt x="51" y="784"/>
                  <a:pt x="50" y="784"/>
                </a:cubicBezTo>
                <a:cubicBezTo>
                  <a:pt x="50" y="785"/>
                  <a:pt x="49" y="786"/>
                  <a:pt x="48" y="785"/>
                </a:cubicBezTo>
                <a:cubicBezTo>
                  <a:pt x="48" y="785"/>
                  <a:pt x="48" y="784"/>
                  <a:pt x="48" y="784"/>
                </a:cubicBezTo>
                <a:cubicBezTo>
                  <a:pt x="48" y="784"/>
                  <a:pt x="48" y="784"/>
                  <a:pt x="48" y="783"/>
                </a:cubicBezTo>
                <a:cubicBezTo>
                  <a:pt x="47" y="782"/>
                  <a:pt x="45" y="782"/>
                  <a:pt x="44" y="783"/>
                </a:cubicBezTo>
                <a:cubicBezTo>
                  <a:pt x="44" y="784"/>
                  <a:pt x="44" y="784"/>
                  <a:pt x="43" y="785"/>
                </a:cubicBezTo>
                <a:cubicBezTo>
                  <a:pt x="42" y="786"/>
                  <a:pt x="42" y="785"/>
                  <a:pt x="42" y="784"/>
                </a:cubicBezTo>
                <a:cubicBezTo>
                  <a:pt x="41" y="784"/>
                  <a:pt x="43" y="781"/>
                  <a:pt x="41" y="782"/>
                </a:cubicBezTo>
                <a:cubicBezTo>
                  <a:pt x="40" y="782"/>
                  <a:pt x="40" y="783"/>
                  <a:pt x="39" y="783"/>
                </a:cubicBezTo>
                <a:cubicBezTo>
                  <a:pt x="38" y="783"/>
                  <a:pt x="38" y="781"/>
                  <a:pt x="37" y="781"/>
                </a:cubicBezTo>
                <a:cubicBezTo>
                  <a:pt x="37" y="780"/>
                  <a:pt x="36" y="781"/>
                  <a:pt x="36" y="782"/>
                </a:cubicBezTo>
                <a:cubicBezTo>
                  <a:pt x="35" y="783"/>
                  <a:pt x="35" y="783"/>
                  <a:pt x="35" y="783"/>
                </a:cubicBezTo>
                <a:cubicBezTo>
                  <a:pt x="34" y="784"/>
                  <a:pt x="33" y="784"/>
                  <a:pt x="34" y="785"/>
                </a:cubicBezTo>
                <a:cubicBezTo>
                  <a:pt x="34" y="786"/>
                  <a:pt x="34" y="786"/>
                  <a:pt x="34" y="787"/>
                </a:cubicBezTo>
                <a:cubicBezTo>
                  <a:pt x="34" y="787"/>
                  <a:pt x="34" y="788"/>
                  <a:pt x="34" y="789"/>
                </a:cubicBezTo>
                <a:cubicBezTo>
                  <a:pt x="34" y="790"/>
                  <a:pt x="37" y="791"/>
                  <a:pt x="35" y="792"/>
                </a:cubicBezTo>
                <a:cubicBezTo>
                  <a:pt x="34" y="792"/>
                  <a:pt x="33" y="792"/>
                  <a:pt x="33" y="792"/>
                </a:cubicBezTo>
                <a:cubicBezTo>
                  <a:pt x="32" y="792"/>
                  <a:pt x="31" y="792"/>
                  <a:pt x="30" y="792"/>
                </a:cubicBezTo>
                <a:cubicBezTo>
                  <a:pt x="30" y="791"/>
                  <a:pt x="29" y="791"/>
                  <a:pt x="29" y="792"/>
                </a:cubicBezTo>
                <a:cubicBezTo>
                  <a:pt x="29" y="792"/>
                  <a:pt x="29" y="793"/>
                  <a:pt x="30" y="794"/>
                </a:cubicBezTo>
                <a:cubicBezTo>
                  <a:pt x="30" y="794"/>
                  <a:pt x="31" y="794"/>
                  <a:pt x="31" y="794"/>
                </a:cubicBezTo>
                <a:cubicBezTo>
                  <a:pt x="32" y="795"/>
                  <a:pt x="30" y="797"/>
                  <a:pt x="29" y="797"/>
                </a:cubicBezTo>
                <a:cubicBezTo>
                  <a:pt x="28" y="796"/>
                  <a:pt x="28" y="796"/>
                  <a:pt x="27" y="796"/>
                </a:cubicBezTo>
                <a:cubicBezTo>
                  <a:pt x="27" y="796"/>
                  <a:pt x="27" y="797"/>
                  <a:pt x="28" y="798"/>
                </a:cubicBezTo>
                <a:cubicBezTo>
                  <a:pt x="28" y="798"/>
                  <a:pt x="29" y="798"/>
                  <a:pt x="29" y="799"/>
                </a:cubicBezTo>
                <a:cubicBezTo>
                  <a:pt x="30" y="799"/>
                  <a:pt x="29" y="800"/>
                  <a:pt x="30" y="800"/>
                </a:cubicBezTo>
                <a:cubicBezTo>
                  <a:pt x="31" y="800"/>
                  <a:pt x="34" y="801"/>
                  <a:pt x="33" y="802"/>
                </a:cubicBezTo>
                <a:cubicBezTo>
                  <a:pt x="32" y="804"/>
                  <a:pt x="31" y="801"/>
                  <a:pt x="30" y="801"/>
                </a:cubicBezTo>
                <a:cubicBezTo>
                  <a:pt x="30" y="802"/>
                  <a:pt x="29" y="802"/>
                  <a:pt x="28" y="803"/>
                </a:cubicBezTo>
                <a:cubicBezTo>
                  <a:pt x="27" y="803"/>
                  <a:pt x="26" y="804"/>
                  <a:pt x="26" y="803"/>
                </a:cubicBezTo>
                <a:cubicBezTo>
                  <a:pt x="25" y="802"/>
                  <a:pt x="26" y="801"/>
                  <a:pt x="25" y="801"/>
                </a:cubicBezTo>
                <a:cubicBezTo>
                  <a:pt x="24" y="801"/>
                  <a:pt x="24" y="802"/>
                  <a:pt x="24" y="802"/>
                </a:cubicBezTo>
                <a:cubicBezTo>
                  <a:pt x="24" y="803"/>
                  <a:pt x="24" y="804"/>
                  <a:pt x="23" y="803"/>
                </a:cubicBezTo>
                <a:cubicBezTo>
                  <a:pt x="22" y="803"/>
                  <a:pt x="22" y="802"/>
                  <a:pt x="21" y="803"/>
                </a:cubicBezTo>
                <a:cubicBezTo>
                  <a:pt x="20" y="803"/>
                  <a:pt x="21" y="805"/>
                  <a:pt x="21" y="807"/>
                </a:cubicBezTo>
                <a:cubicBezTo>
                  <a:pt x="21" y="807"/>
                  <a:pt x="21" y="808"/>
                  <a:pt x="21" y="808"/>
                </a:cubicBezTo>
                <a:cubicBezTo>
                  <a:pt x="22" y="809"/>
                  <a:pt x="23" y="808"/>
                  <a:pt x="23" y="809"/>
                </a:cubicBezTo>
                <a:cubicBezTo>
                  <a:pt x="24" y="809"/>
                  <a:pt x="23" y="810"/>
                  <a:pt x="24" y="811"/>
                </a:cubicBezTo>
                <a:cubicBezTo>
                  <a:pt x="24" y="811"/>
                  <a:pt x="25" y="811"/>
                  <a:pt x="26" y="812"/>
                </a:cubicBezTo>
                <a:cubicBezTo>
                  <a:pt x="26" y="812"/>
                  <a:pt x="26" y="813"/>
                  <a:pt x="25" y="813"/>
                </a:cubicBezTo>
                <a:cubicBezTo>
                  <a:pt x="24" y="813"/>
                  <a:pt x="24" y="812"/>
                  <a:pt x="23" y="812"/>
                </a:cubicBezTo>
                <a:cubicBezTo>
                  <a:pt x="23" y="812"/>
                  <a:pt x="22" y="812"/>
                  <a:pt x="22" y="811"/>
                </a:cubicBezTo>
                <a:cubicBezTo>
                  <a:pt x="21" y="811"/>
                  <a:pt x="21" y="810"/>
                  <a:pt x="20" y="810"/>
                </a:cubicBezTo>
                <a:cubicBezTo>
                  <a:pt x="20" y="810"/>
                  <a:pt x="20" y="812"/>
                  <a:pt x="20" y="813"/>
                </a:cubicBezTo>
                <a:cubicBezTo>
                  <a:pt x="20" y="814"/>
                  <a:pt x="21" y="814"/>
                  <a:pt x="22" y="815"/>
                </a:cubicBezTo>
                <a:close/>
                <a:moveTo>
                  <a:pt x="71" y="776"/>
                </a:moveTo>
                <a:cubicBezTo>
                  <a:pt x="71" y="776"/>
                  <a:pt x="71" y="777"/>
                  <a:pt x="72" y="777"/>
                </a:cubicBezTo>
                <a:cubicBezTo>
                  <a:pt x="72" y="778"/>
                  <a:pt x="73" y="777"/>
                  <a:pt x="72" y="776"/>
                </a:cubicBezTo>
                <a:cubicBezTo>
                  <a:pt x="71" y="775"/>
                  <a:pt x="71" y="772"/>
                  <a:pt x="69" y="773"/>
                </a:cubicBezTo>
                <a:cubicBezTo>
                  <a:pt x="68" y="773"/>
                  <a:pt x="68" y="774"/>
                  <a:pt x="68" y="774"/>
                </a:cubicBezTo>
                <a:cubicBezTo>
                  <a:pt x="69" y="775"/>
                  <a:pt x="70" y="775"/>
                  <a:pt x="71" y="776"/>
                </a:cubicBezTo>
                <a:close/>
                <a:moveTo>
                  <a:pt x="85" y="1030"/>
                </a:moveTo>
                <a:cubicBezTo>
                  <a:pt x="86" y="1030"/>
                  <a:pt x="87" y="1028"/>
                  <a:pt x="86" y="1028"/>
                </a:cubicBezTo>
                <a:cubicBezTo>
                  <a:pt x="85" y="1028"/>
                  <a:pt x="84" y="1030"/>
                  <a:pt x="85" y="1030"/>
                </a:cubicBezTo>
                <a:close/>
                <a:moveTo>
                  <a:pt x="92" y="1035"/>
                </a:moveTo>
                <a:cubicBezTo>
                  <a:pt x="91" y="1035"/>
                  <a:pt x="90" y="1036"/>
                  <a:pt x="92" y="1036"/>
                </a:cubicBezTo>
                <a:cubicBezTo>
                  <a:pt x="92" y="1036"/>
                  <a:pt x="93" y="1036"/>
                  <a:pt x="93" y="1037"/>
                </a:cubicBezTo>
                <a:cubicBezTo>
                  <a:pt x="93" y="1037"/>
                  <a:pt x="93" y="1038"/>
                  <a:pt x="94" y="1037"/>
                </a:cubicBezTo>
                <a:cubicBezTo>
                  <a:pt x="94" y="1037"/>
                  <a:pt x="95" y="1035"/>
                  <a:pt x="95" y="1035"/>
                </a:cubicBezTo>
                <a:cubicBezTo>
                  <a:pt x="95" y="1034"/>
                  <a:pt x="92" y="1034"/>
                  <a:pt x="92" y="1035"/>
                </a:cubicBezTo>
                <a:close/>
                <a:moveTo>
                  <a:pt x="293" y="645"/>
                </a:moveTo>
                <a:cubicBezTo>
                  <a:pt x="293" y="646"/>
                  <a:pt x="296" y="646"/>
                  <a:pt x="296" y="646"/>
                </a:cubicBezTo>
                <a:cubicBezTo>
                  <a:pt x="298" y="644"/>
                  <a:pt x="294" y="643"/>
                  <a:pt x="293" y="645"/>
                </a:cubicBezTo>
                <a:close/>
                <a:moveTo>
                  <a:pt x="71" y="772"/>
                </a:moveTo>
                <a:cubicBezTo>
                  <a:pt x="72" y="772"/>
                  <a:pt x="72" y="771"/>
                  <a:pt x="73" y="772"/>
                </a:cubicBezTo>
                <a:cubicBezTo>
                  <a:pt x="73" y="772"/>
                  <a:pt x="74" y="772"/>
                  <a:pt x="74" y="773"/>
                </a:cubicBezTo>
                <a:cubicBezTo>
                  <a:pt x="76" y="773"/>
                  <a:pt x="77" y="773"/>
                  <a:pt x="78" y="774"/>
                </a:cubicBezTo>
                <a:cubicBezTo>
                  <a:pt x="79" y="775"/>
                  <a:pt x="80" y="776"/>
                  <a:pt x="81" y="774"/>
                </a:cubicBezTo>
                <a:cubicBezTo>
                  <a:pt x="81" y="773"/>
                  <a:pt x="81" y="773"/>
                  <a:pt x="81" y="773"/>
                </a:cubicBezTo>
                <a:cubicBezTo>
                  <a:pt x="82" y="772"/>
                  <a:pt x="82" y="773"/>
                  <a:pt x="82" y="772"/>
                </a:cubicBezTo>
                <a:cubicBezTo>
                  <a:pt x="81" y="771"/>
                  <a:pt x="81" y="772"/>
                  <a:pt x="81" y="772"/>
                </a:cubicBezTo>
                <a:cubicBezTo>
                  <a:pt x="80" y="772"/>
                  <a:pt x="79" y="772"/>
                  <a:pt x="79" y="772"/>
                </a:cubicBezTo>
                <a:cubicBezTo>
                  <a:pt x="78" y="771"/>
                  <a:pt x="79" y="771"/>
                  <a:pt x="78" y="770"/>
                </a:cubicBezTo>
                <a:cubicBezTo>
                  <a:pt x="77" y="770"/>
                  <a:pt x="76" y="770"/>
                  <a:pt x="76" y="770"/>
                </a:cubicBezTo>
                <a:cubicBezTo>
                  <a:pt x="75" y="770"/>
                  <a:pt x="74" y="770"/>
                  <a:pt x="74" y="769"/>
                </a:cubicBezTo>
                <a:cubicBezTo>
                  <a:pt x="74" y="768"/>
                  <a:pt x="75" y="769"/>
                  <a:pt x="76" y="769"/>
                </a:cubicBezTo>
                <a:cubicBezTo>
                  <a:pt x="76" y="769"/>
                  <a:pt x="77" y="769"/>
                  <a:pt x="77" y="768"/>
                </a:cubicBezTo>
                <a:cubicBezTo>
                  <a:pt x="77" y="767"/>
                  <a:pt x="76" y="768"/>
                  <a:pt x="76" y="767"/>
                </a:cubicBezTo>
                <a:cubicBezTo>
                  <a:pt x="75" y="767"/>
                  <a:pt x="75" y="767"/>
                  <a:pt x="74" y="766"/>
                </a:cubicBezTo>
                <a:cubicBezTo>
                  <a:pt x="74" y="766"/>
                  <a:pt x="74" y="766"/>
                  <a:pt x="73" y="766"/>
                </a:cubicBezTo>
                <a:cubicBezTo>
                  <a:pt x="73" y="765"/>
                  <a:pt x="73" y="765"/>
                  <a:pt x="73" y="764"/>
                </a:cubicBezTo>
                <a:cubicBezTo>
                  <a:pt x="73" y="764"/>
                  <a:pt x="72" y="763"/>
                  <a:pt x="71" y="764"/>
                </a:cubicBezTo>
                <a:cubicBezTo>
                  <a:pt x="70" y="765"/>
                  <a:pt x="72" y="766"/>
                  <a:pt x="71" y="766"/>
                </a:cubicBezTo>
                <a:cubicBezTo>
                  <a:pt x="71" y="767"/>
                  <a:pt x="70" y="767"/>
                  <a:pt x="69" y="768"/>
                </a:cubicBezTo>
                <a:cubicBezTo>
                  <a:pt x="69" y="769"/>
                  <a:pt x="69" y="771"/>
                  <a:pt x="71" y="772"/>
                </a:cubicBezTo>
                <a:close/>
                <a:moveTo>
                  <a:pt x="294" y="639"/>
                </a:moveTo>
                <a:cubicBezTo>
                  <a:pt x="295" y="639"/>
                  <a:pt x="295" y="639"/>
                  <a:pt x="295" y="640"/>
                </a:cubicBezTo>
                <a:cubicBezTo>
                  <a:pt x="296" y="640"/>
                  <a:pt x="297" y="641"/>
                  <a:pt x="297" y="640"/>
                </a:cubicBezTo>
                <a:cubicBezTo>
                  <a:pt x="297" y="639"/>
                  <a:pt x="296" y="638"/>
                  <a:pt x="296" y="638"/>
                </a:cubicBezTo>
                <a:cubicBezTo>
                  <a:pt x="296" y="637"/>
                  <a:pt x="296" y="636"/>
                  <a:pt x="295" y="636"/>
                </a:cubicBezTo>
                <a:cubicBezTo>
                  <a:pt x="294" y="636"/>
                  <a:pt x="294" y="637"/>
                  <a:pt x="293" y="637"/>
                </a:cubicBezTo>
                <a:cubicBezTo>
                  <a:pt x="292" y="637"/>
                  <a:pt x="291" y="637"/>
                  <a:pt x="291" y="637"/>
                </a:cubicBezTo>
                <a:cubicBezTo>
                  <a:pt x="290" y="638"/>
                  <a:pt x="290" y="638"/>
                  <a:pt x="291" y="639"/>
                </a:cubicBezTo>
                <a:cubicBezTo>
                  <a:pt x="292" y="639"/>
                  <a:pt x="293" y="639"/>
                  <a:pt x="294" y="639"/>
                </a:cubicBezTo>
                <a:close/>
                <a:moveTo>
                  <a:pt x="301" y="644"/>
                </a:moveTo>
                <a:cubicBezTo>
                  <a:pt x="302" y="644"/>
                  <a:pt x="302" y="644"/>
                  <a:pt x="303" y="644"/>
                </a:cubicBezTo>
                <a:cubicBezTo>
                  <a:pt x="304" y="645"/>
                  <a:pt x="305" y="644"/>
                  <a:pt x="304" y="643"/>
                </a:cubicBezTo>
                <a:cubicBezTo>
                  <a:pt x="304" y="643"/>
                  <a:pt x="302" y="642"/>
                  <a:pt x="301" y="642"/>
                </a:cubicBezTo>
                <a:cubicBezTo>
                  <a:pt x="300" y="642"/>
                  <a:pt x="299" y="643"/>
                  <a:pt x="300" y="644"/>
                </a:cubicBezTo>
                <a:cubicBezTo>
                  <a:pt x="300" y="645"/>
                  <a:pt x="301" y="644"/>
                  <a:pt x="301" y="644"/>
                </a:cubicBezTo>
                <a:close/>
                <a:moveTo>
                  <a:pt x="30" y="865"/>
                </a:moveTo>
                <a:cubicBezTo>
                  <a:pt x="30" y="866"/>
                  <a:pt x="31" y="867"/>
                  <a:pt x="31" y="868"/>
                </a:cubicBezTo>
                <a:cubicBezTo>
                  <a:pt x="31" y="870"/>
                  <a:pt x="31" y="870"/>
                  <a:pt x="33" y="871"/>
                </a:cubicBezTo>
                <a:cubicBezTo>
                  <a:pt x="34" y="871"/>
                  <a:pt x="34" y="872"/>
                  <a:pt x="35" y="871"/>
                </a:cubicBezTo>
                <a:cubicBezTo>
                  <a:pt x="36" y="871"/>
                  <a:pt x="35" y="870"/>
                  <a:pt x="35" y="869"/>
                </a:cubicBezTo>
                <a:cubicBezTo>
                  <a:pt x="35" y="868"/>
                  <a:pt x="35" y="868"/>
                  <a:pt x="35" y="867"/>
                </a:cubicBezTo>
                <a:cubicBezTo>
                  <a:pt x="34" y="867"/>
                  <a:pt x="34" y="867"/>
                  <a:pt x="34" y="866"/>
                </a:cubicBezTo>
                <a:cubicBezTo>
                  <a:pt x="33" y="866"/>
                  <a:pt x="34" y="865"/>
                  <a:pt x="34" y="865"/>
                </a:cubicBezTo>
                <a:cubicBezTo>
                  <a:pt x="33" y="863"/>
                  <a:pt x="30" y="863"/>
                  <a:pt x="30" y="865"/>
                </a:cubicBezTo>
                <a:close/>
                <a:moveTo>
                  <a:pt x="112" y="997"/>
                </a:moveTo>
                <a:cubicBezTo>
                  <a:pt x="112" y="997"/>
                  <a:pt x="111" y="997"/>
                  <a:pt x="111" y="997"/>
                </a:cubicBezTo>
                <a:cubicBezTo>
                  <a:pt x="110" y="997"/>
                  <a:pt x="111" y="996"/>
                  <a:pt x="110" y="996"/>
                </a:cubicBezTo>
                <a:cubicBezTo>
                  <a:pt x="109" y="995"/>
                  <a:pt x="109" y="996"/>
                  <a:pt x="109" y="997"/>
                </a:cubicBezTo>
                <a:cubicBezTo>
                  <a:pt x="108" y="997"/>
                  <a:pt x="106" y="997"/>
                  <a:pt x="105" y="998"/>
                </a:cubicBezTo>
                <a:cubicBezTo>
                  <a:pt x="104" y="999"/>
                  <a:pt x="106" y="999"/>
                  <a:pt x="106" y="1000"/>
                </a:cubicBezTo>
                <a:cubicBezTo>
                  <a:pt x="107" y="1000"/>
                  <a:pt x="108" y="1000"/>
                  <a:pt x="109" y="1001"/>
                </a:cubicBezTo>
                <a:cubicBezTo>
                  <a:pt x="109" y="1001"/>
                  <a:pt x="109" y="1002"/>
                  <a:pt x="109" y="1002"/>
                </a:cubicBezTo>
                <a:cubicBezTo>
                  <a:pt x="110" y="1002"/>
                  <a:pt x="110" y="1001"/>
                  <a:pt x="111" y="1001"/>
                </a:cubicBezTo>
                <a:cubicBezTo>
                  <a:pt x="112" y="1001"/>
                  <a:pt x="112" y="1001"/>
                  <a:pt x="113" y="1000"/>
                </a:cubicBezTo>
                <a:cubicBezTo>
                  <a:pt x="113" y="1000"/>
                  <a:pt x="113" y="999"/>
                  <a:pt x="113" y="999"/>
                </a:cubicBezTo>
                <a:cubicBezTo>
                  <a:pt x="113" y="999"/>
                  <a:pt x="113" y="999"/>
                  <a:pt x="114" y="999"/>
                </a:cubicBezTo>
                <a:cubicBezTo>
                  <a:pt x="114" y="999"/>
                  <a:pt x="115" y="999"/>
                  <a:pt x="115" y="998"/>
                </a:cubicBezTo>
                <a:cubicBezTo>
                  <a:pt x="114" y="997"/>
                  <a:pt x="113" y="998"/>
                  <a:pt x="113" y="997"/>
                </a:cubicBezTo>
                <a:cubicBezTo>
                  <a:pt x="113" y="997"/>
                  <a:pt x="113" y="997"/>
                  <a:pt x="112" y="997"/>
                </a:cubicBezTo>
                <a:close/>
                <a:moveTo>
                  <a:pt x="12" y="826"/>
                </a:moveTo>
                <a:cubicBezTo>
                  <a:pt x="11" y="826"/>
                  <a:pt x="11" y="826"/>
                  <a:pt x="10" y="826"/>
                </a:cubicBezTo>
                <a:cubicBezTo>
                  <a:pt x="10" y="826"/>
                  <a:pt x="9" y="826"/>
                  <a:pt x="8" y="827"/>
                </a:cubicBezTo>
                <a:cubicBezTo>
                  <a:pt x="8" y="827"/>
                  <a:pt x="9" y="828"/>
                  <a:pt x="9" y="828"/>
                </a:cubicBezTo>
                <a:cubicBezTo>
                  <a:pt x="10" y="828"/>
                  <a:pt x="10" y="828"/>
                  <a:pt x="10" y="829"/>
                </a:cubicBezTo>
                <a:cubicBezTo>
                  <a:pt x="10" y="829"/>
                  <a:pt x="10" y="830"/>
                  <a:pt x="11" y="830"/>
                </a:cubicBezTo>
                <a:cubicBezTo>
                  <a:pt x="12" y="829"/>
                  <a:pt x="11" y="829"/>
                  <a:pt x="12" y="828"/>
                </a:cubicBezTo>
                <a:cubicBezTo>
                  <a:pt x="12" y="828"/>
                  <a:pt x="14" y="827"/>
                  <a:pt x="12" y="826"/>
                </a:cubicBezTo>
                <a:close/>
                <a:moveTo>
                  <a:pt x="19" y="860"/>
                </a:moveTo>
                <a:cubicBezTo>
                  <a:pt x="20" y="858"/>
                  <a:pt x="21" y="857"/>
                  <a:pt x="21" y="856"/>
                </a:cubicBezTo>
                <a:cubicBezTo>
                  <a:pt x="22" y="855"/>
                  <a:pt x="23" y="853"/>
                  <a:pt x="23" y="852"/>
                </a:cubicBezTo>
                <a:cubicBezTo>
                  <a:pt x="22" y="851"/>
                  <a:pt x="21" y="853"/>
                  <a:pt x="20" y="853"/>
                </a:cubicBezTo>
                <a:cubicBezTo>
                  <a:pt x="20" y="854"/>
                  <a:pt x="19" y="854"/>
                  <a:pt x="19" y="854"/>
                </a:cubicBezTo>
                <a:cubicBezTo>
                  <a:pt x="18" y="855"/>
                  <a:pt x="19" y="855"/>
                  <a:pt x="19" y="856"/>
                </a:cubicBezTo>
                <a:cubicBezTo>
                  <a:pt x="18" y="857"/>
                  <a:pt x="16" y="856"/>
                  <a:pt x="15" y="858"/>
                </a:cubicBezTo>
                <a:cubicBezTo>
                  <a:pt x="15" y="858"/>
                  <a:pt x="16" y="858"/>
                  <a:pt x="17" y="859"/>
                </a:cubicBezTo>
                <a:cubicBezTo>
                  <a:pt x="18" y="860"/>
                  <a:pt x="18" y="862"/>
                  <a:pt x="19" y="860"/>
                </a:cubicBezTo>
                <a:close/>
                <a:moveTo>
                  <a:pt x="14" y="855"/>
                </a:moveTo>
                <a:cubicBezTo>
                  <a:pt x="14" y="855"/>
                  <a:pt x="15" y="854"/>
                  <a:pt x="15" y="854"/>
                </a:cubicBezTo>
                <a:cubicBezTo>
                  <a:pt x="15" y="853"/>
                  <a:pt x="16" y="852"/>
                  <a:pt x="15" y="852"/>
                </a:cubicBezTo>
                <a:cubicBezTo>
                  <a:pt x="14" y="853"/>
                  <a:pt x="13" y="854"/>
                  <a:pt x="14" y="855"/>
                </a:cubicBezTo>
                <a:close/>
                <a:moveTo>
                  <a:pt x="14" y="813"/>
                </a:moveTo>
                <a:cubicBezTo>
                  <a:pt x="15" y="812"/>
                  <a:pt x="15" y="811"/>
                  <a:pt x="14" y="811"/>
                </a:cubicBezTo>
                <a:cubicBezTo>
                  <a:pt x="14" y="810"/>
                  <a:pt x="13" y="810"/>
                  <a:pt x="13" y="810"/>
                </a:cubicBezTo>
                <a:cubicBezTo>
                  <a:pt x="12" y="810"/>
                  <a:pt x="11" y="806"/>
                  <a:pt x="10" y="808"/>
                </a:cubicBezTo>
                <a:cubicBezTo>
                  <a:pt x="10" y="809"/>
                  <a:pt x="10" y="809"/>
                  <a:pt x="10" y="810"/>
                </a:cubicBezTo>
                <a:cubicBezTo>
                  <a:pt x="10" y="811"/>
                  <a:pt x="9" y="811"/>
                  <a:pt x="10" y="812"/>
                </a:cubicBezTo>
                <a:cubicBezTo>
                  <a:pt x="10" y="813"/>
                  <a:pt x="11" y="813"/>
                  <a:pt x="10" y="814"/>
                </a:cubicBezTo>
                <a:cubicBezTo>
                  <a:pt x="9" y="814"/>
                  <a:pt x="8" y="814"/>
                  <a:pt x="8" y="813"/>
                </a:cubicBezTo>
                <a:cubicBezTo>
                  <a:pt x="8" y="812"/>
                  <a:pt x="7" y="812"/>
                  <a:pt x="6" y="811"/>
                </a:cubicBezTo>
                <a:cubicBezTo>
                  <a:pt x="6" y="811"/>
                  <a:pt x="6" y="810"/>
                  <a:pt x="6" y="810"/>
                </a:cubicBezTo>
                <a:cubicBezTo>
                  <a:pt x="5" y="810"/>
                  <a:pt x="5" y="810"/>
                  <a:pt x="5" y="811"/>
                </a:cubicBezTo>
                <a:cubicBezTo>
                  <a:pt x="5" y="812"/>
                  <a:pt x="6" y="813"/>
                  <a:pt x="4" y="814"/>
                </a:cubicBezTo>
                <a:cubicBezTo>
                  <a:pt x="3" y="814"/>
                  <a:pt x="3" y="813"/>
                  <a:pt x="2" y="813"/>
                </a:cubicBezTo>
                <a:cubicBezTo>
                  <a:pt x="1" y="815"/>
                  <a:pt x="4" y="814"/>
                  <a:pt x="4" y="815"/>
                </a:cubicBezTo>
                <a:cubicBezTo>
                  <a:pt x="5" y="816"/>
                  <a:pt x="5" y="817"/>
                  <a:pt x="5" y="817"/>
                </a:cubicBezTo>
                <a:cubicBezTo>
                  <a:pt x="6" y="817"/>
                  <a:pt x="6" y="816"/>
                  <a:pt x="6" y="816"/>
                </a:cubicBezTo>
                <a:cubicBezTo>
                  <a:pt x="7" y="816"/>
                  <a:pt x="7" y="817"/>
                  <a:pt x="8" y="817"/>
                </a:cubicBezTo>
                <a:cubicBezTo>
                  <a:pt x="9" y="817"/>
                  <a:pt x="10" y="817"/>
                  <a:pt x="9" y="818"/>
                </a:cubicBezTo>
                <a:cubicBezTo>
                  <a:pt x="9" y="819"/>
                  <a:pt x="8" y="818"/>
                  <a:pt x="8" y="819"/>
                </a:cubicBezTo>
                <a:cubicBezTo>
                  <a:pt x="8" y="820"/>
                  <a:pt x="10" y="820"/>
                  <a:pt x="11" y="820"/>
                </a:cubicBezTo>
                <a:cubicBezTo>
                  <a:pt x="11" y="821"/>
                  <a:pt x="11" y="822"/>
                  <a:pt x="11" y="822"/>
                </a:cubicBezTo>
                <a:cubicBezTo>
                  <a:pt x="12" y="822"/>
                  <a:pt x="13" y="822"/>
                  <a:pt x="13" y="822"/>
                </a:cubicBezTo>
                <a:cubicBezTo>
                  <a:pt x="14" y="823"/>
                  <a:pt x="13" y="824"/>
                  <a:pt x="14" y="823"/>
                </a:cubicBezTo>
                <a:cubicBezTo>
                  <a:pt x="15" y="823"/>
                  <a:pt x="15" y="822"/>
                  <a:pt x="16" y="822"/>
                </a:cubicBezTo>
                <a:cubicBezTo>
                  <a:pt x="17" y="822"/>
                  <a:pt x="19" y="822"/>
                  <a:pt x="18" y="824"/>
                </a:cubicBezTo>
                <a:cubicBezTo>
                  <a:pt x="17" y="825"/>
                  <a:pt x="16" y="826"/>
                  <a:pt x="17" y="828"/>
                </a:cubicBezTo>
                <a:cubicBezTo>
                  <a:pt x="18" y="828"/>
                  <a:pt x="18" y="826"/>
                  <a:pt x="18" y="825"/>
                </a:cubicBezTo>
                <a:cubicBezTo>
                  <a:pt x="19" y="825"/>
                  <a:pt x="20" y="825"/>
                  <a:pt x="20" y="824"/>
                </a:cubicBezTo>
                <a:cubicBezTo>
                  <a:pt x="21" y="823"/>
                  <a:pt x="20" y="823"/>
                  <a:pt x="21" y="822"/>
                </a:cubicBezTo>
                <a:cubicBezTo>
                  <a:pt x="21" y="822"/>
                  <a:pt x="21" y="822"/>
                  <a:pt x="21" y="822"/>
                </a:cubicBezTo>
                <a:cubicBezTo>
                  <a:pt x="21" y="822"/>
                  <a:pt x="22" y="821"/>
                  <a:pt x="22" y="821"/>
                </a:cubicBezTo>
                <a:cubicBezTo>
                  <a:pt x="22" y="820"/>
                  <a:pt x="20" y="820"/>
                  <a:pt x="20" y="821"/>
                </a:cubicBezTo>
                <a:cubicBezTo>
                  <a:pt x="19" y="821"/>
                  <a:pt x="19" y="821"/>
                  <a:pt x="18" y="820"/>
                </a:cubicBezTo>
                <a:cubicBezTo>
                  <a:pt x="18" y="820"/>
                  <a:pt x="18" y="820"/>
                  <a:pt x="17" y="819"/>
                </a:cubicBezTo>
                <a:cubicBezTo>
                  <a:pt x="16" y="819"/>
                  <a:pt x="15" y="820"/>
                  <a:pt x="15" y="818"/>
                </a:cubicBezTo>
                <a:cubicBezTo>
                  <a:pt x="15" y="818"/>
                  <a:pt x="15" y="817"/>
                  <a:pt x="15" y="817"/>
                </a:cubicBezTo>
                <a:cubicBezTo>
                  <a:pt x="15" y="816"/>
                  <a:pt x="14" y="816"/>
                  <a:pt x="14" y="815"/>
                </a:cubicBezTo>
                <a:cubicBezTo>
                  <a:pt x="14" y="814"/>
                  <a:pt x="14" y="814"/>
                  <a:pt x="14" y="813"/>
                </a:cubicBezTo>
                <a:close/>
                <a:moveTo>
                  <a:pt x="36" y="863"/>
                </a:moveTo>
                <a:cubicBezTo>
                  <a:pt x="36" y="862"/>
                  <a:pt x="36" y="860"/>
                  <a:pt x="35" y="860"/>
                </a:cubicBezTo>
                <a:cubicBezTo>
                  <a:pt x="33" y="859"/>
                  <a:pt x="35" y="861"/>
                  <a:pt x="35" y="861"/>
                </a:cubicBezTo>
                <a:cubicBezTo>
                  <a:pt x="35" y="862"/>
                  <a:pt x="36" y="863"/>
                  <a:pt x="36" y="863"/>
                </a:cubicBezTo>
                <a:close/>
                <a:moveTo>
                  <a:pt x="6" y="838"/>
                </a:moveTo>
                <a:cubicBezTo>
                  <a:pt x="6" y="838"/>
                  <a:pt x="4" y="840"/>
                  <a:pt x="5" y="840"/>
                </a:cubicBezTo>
                <a:cubicBezTo>
                  <a:pt x="6" y="840"/>
                  <a:pt x="7" y="839"/>
                  <a:pt x="8" y="838"/>
                </a:cubicBezTo>
                <a:cubicBezTo>
                  <a:pt x="8" y="837"/>
                  <a:pt x="9" y="837"/>
                  <a:pt x="8" y="837"/>
                </a:cubicBezTo>
                <a:cubicBezTo>
                  <a:pt x="7" y="837"/>
                  <a:pt x="7" y="837"/>
                  <a:pt x="6" y="838"/>
                </a:cubicBezTo>
                <a:close/>
                <a:moveTo>
                  <a:pt x="302" y="637"/>
                </a:moveTo>
                <a:cubicBezTo>
                  <a:pt x="303" y="637"/>
                  <a:pt x="303" y="638"/>
                  <a:pt x="304" y="638"/>
                </a:cubicBezTo>
                <a:cubicBezTo>
                  <a:pt x="305" y="638"/>
                  <a:pt x="305" y="637"/>
                  <a:pt x="306" y="637"/>
                </a:cubicBezTo>
                <a:cubicBezTo>
                  <a:pt x="307" y="637"/>
                  <a:pt x="307" y="636"/>
                  <a:pt x="308" y="636"/>
                </a:cubicBezTo>
                <a:cubicBezTo>
                  <a:pt x="309" y="636"/>
                  <a:pt x="309" y="636"/>
                  <a:pt x="310" y="635"/>
                </a:cubicBezTo>
                <a:cubicBezTo>
                  <a:pt x="312" y="635"/>
                  <a:pt x="313" y="635"/>
                  <a:pt x="315" y="634"/>
                </a:cubicBezTo>
                <a:cubicBezTo>
                  <a:pt x="317" y="634"/>
                  <a:pt x="317" y="632"/>
                  <a:pt x="315" y="631"/>
                </a:cubicBezTo>
                <a:cubicBezTo>
                  <a:pt x="314" y="631"/>
                  <a:pt x="313" y="631"/>
                  <a:pt x="311" y="631"/>
                </a:cubicBezTo>
                <a:cubicBezTo>
                  <a:pt x="310" y="631"/>
                  <a:pt x="310" y="631"/>
                  <a:pt x="309" y="631"/>
                </a:cubicBezTo>
                <a:cubicBezTo>
                  <a:pt x="308" y="631"/>
                  <a:pt x="307" y="632"/>
                  <a:pt x="307" y="632"/>
                </a:cubicBezTo>
                <a:cubicBezTo>
                  <a:pt x="306" y="633"/>
                  <a:pt x="305" y="634"/>
                  <a:pt x="305" y="634"/>
                </a:cubicBezTo>
                <a:cubicBezTo>
                  <a:pt x="304" y="634"/>
                  <a:pt x="304" y="635"/>
                  <a:pt x="303" y="635"/>
                </a:cubicBezTo>
                <a:cubicBezTo>
                  <a:pt x="302" y="635"/>
                  <a:pt x="302" y="635"/>
                  <a:pt x="302" y="635"/>
                </a:cubicBezTo>
                <a:cubicBezTo>
                  <a:pt x="301" y="635"/>
                  <a:pt x="300" y="635"/>
                  <a:pt x="300" y="636"/>
                </a:cubicBezTo>
                <a:cubicBezTo>
                  <a:pt x="301" y="637"/>
                  <a:pt x="301" y="637"/>
                  <a:pt x="302" y="637"/>
                </a:cubicBezTo>
                <a:close/>
                <a:moveTo>
                  <a:pt x="2617" y="1896"/>
                </a:moveTo>
                <a:cubicBezTo>
                  <a:pt x="2617" y="1897"/>
                  <a:pt x="2619" y="1898"/>
                  <a:pt x="2619" y="1898"/>
                </a:cubicBezTo>
                <a:cubicBezTo>
                  <a:pt x="2620" y="1899"/>
                  <a:pt x="2621" y="1898"/>
                  <a:pt x="2621" y="1898"/>
                </a:cubicBezTo>
                <a:cubicBezTo>
                  <a:pt x="2622" y="1897"/>
                  <a:pt x="2620" y="1897"/>
                  <a:pt x="2620" y="1896"/>
                </a:cubicBezTo>
                <a:cubicBezTo>
                  <a:pt x="2620" y="1896"/>
                  <a:pt x="2620" y="1896"/>
                  <a:pt x="2620" y="1895"/>
                </a:cubicBezTo>
                <a:cubicBezTo>
                  <a:pt x="2620" y="1895"/>
                  <a:pt x="2620" y="1895"/>
                  <a:pt x="2620" y="1894"/>
                </a:cubicBezTo>
                <a:cubicBezTo>
                  <a:pt x="2620" y="1894"/>
                  <a:pt x="2620" y="1893"/>
                  <a:pt x="2620" y="1893"/>
                </a:cubicBezTo>
                <a:cubicBezTo>
                  <a:pt x="2619" y="1892"/>
                  <a:pt x="2619" y="1893"/>
                  <a:pt x="2619" y="1893"/>
                </a:cubicBezTo>
                <a:cubicBezTo>
                  <a:pt x="2619" y="1894"/>
                  <a:pt x="2619" y="1894"/>
                  <a:pt x="2618" y="1895"/>
                </a:cubicBezTo>
                <a:cubicBezTo>
                  <a:pt x="2618" y="1895"/>
                  <a:pt x="2618" y="1895"/>
                  <a:pt x="2618" y="1895"/>
                </a:cubicBezTo>
                <a:cubicBezTo>
                  <a:pt x="2617" y="1895"/>
                  <a:pt x="2618" y="1896"/>
                  <a:pt x="2618" y="1896"/>
                </a:cubicBezTo>
                <a:cubicBezTo>
                  <a:pt x="2618" y="1896"/>
                  <a:pt x="2618" y="1896"/>
                  <a:pt x="2617" y="1896"/>
                </a:cubicBezTo>
                <a:close/>
                <a:moveTo>
                  <a:pt x="47" y="931"/>
                </a:moveTo>
                <a:cubicBezTo>
                  <a:pt x="48" y="931"/>
                  <a:pt x="48" y="931"/>
                  <a:pt x="48" y="932"/>
                </a:cubicBezTo>
                <a:cubicBezTo>
                  <a:pt x="49" y="932"/>
                  <a:pt x="48" y="933"/>
                  <a:pt x="49" y="933"/>
                </a:cubicBezTo>
                <a:cubicBezTo>
                  <a:pt x="50" y="934"/>
                  <a:pt x="51" y="932"/>
                  <a:pt x="52" y="932"/>
                </a:cubicBezTo>
                <a:cubicBezTo>
                  <a:pt x="53" y="931"/>
                  <a:pt x="54" y="931"/>
                  <a:pt x="55" y="930"/>
                </a:cubicBezTo>
                <a:cubicBezTo>
                  <a:pt x="56" y="929"/>
                  <a:pt x="55" y="928"/>
                  <a:pt x="53" y="929"/>
                </a:cubicBezTo>
                <a:cubicBezTo>
                  <a:pt x="52" y="929"/>
                  <a:pt x="52" y="928"/>
                  <a:pt x="51" y="927"/>
                </a:cubicBezTo>
                <a:cubicBezTo>
                  <a:pt x="50" y="925"/>
                  <a:pt x="49" y="925"/>
                  <a:pt x="48" y="925"/>
                </a:cubicBezTo>
                <a:cubicBezTo>
                  <a:pt x="48" y="926"/>
                  <a:pt x="47" y="926"/>
                  <a:pt x="46" y="926"/>
                </a:cubicBezTo>
                <a:cubicBezTo>
                  <a:pt x="45" y="926"/>
                  <a:pt x="46" y="927"/>
                  <a:pt x="46" y="927"/>
                </a:cubicBezTo>
                <a:cubicBezTo>
                  <a:pt x="47" y="929"/>
                  <a:pt x="46" y="930"/>
                  <a:pt x="47" y="931"/>
                </a:cubicBezTo>
                <a:close/>
                <a:moveTo>
                  <a:pt x="12" y="865"/>
                </a:moveTo>
                <a:cubicBezTo>
                  <a:pt x="12" y="866"/>
                  <a:pt x="11" y="866"/>
                  <a:pt x="12" y="867"/>
                </a:cubicBezTo>
                <a:cubicBezTo>
                  <a:pt x="12" y="869"/>
                  <a:pt x="14" y="866"/>
                  <a:pt x="15" y="866"/>
                </a:cubicBezTo>
                <a:cubicBezTo>
                  <a:pt x="15" y="865"/>
                  <a:pt x="17" y="865"/>
                  <a:pt x="17" y="863"/>
                </a:cubicBezTo>
                <a:cubicBezTo>
                  <a:pt x="17" y="862"/>
                  <a:pt x="16" y="862"/>
                  <a:pt x="16" y="861"/>
                </a:cubicBezTo>
                <a:cubicBezTo>
                  <a:pt x="16" y="861"/>
                  <a:pt x="16" y="860"/>
                  <a:pt x="15" y="860"/>
                </a:cubicBezTo>
                <a:cubicBezTo>
                  <a:pt x="15" y="859"/>
                  <a:pt x="15" y="857"/>
                  <a:pt x="14" y="858"/>
                </a:cubicBezTo>
                <a:cubicBezTo>
                  <a:pt x="13" y="858"/>
                  <a:pt x="13" y="859"/>
                  <a:pt x="12" y="859"/>
                </a:cubicBezTo>
                <a:cubicBezTo>
                  <a:pt x="12" y="859"/>
                  <a:pt x="12" y="859"/>
                  <a:pt x="11" y="858"/>
                </a:cubicBezTo>
                <a:cubicBezTo>
                  <a:pt x="11" y="858"/>
                  <a:pt x="10" y="859"/>
                  <a:pt x="10" y="859"/>
                </a:cubicBezTo>
                <a:cubicBezTo>
                  <a:pt x="10" y="859"/>
                  <a:pt x="8" y="862"/>
                  <a:pt x="9" y="862"/>
                </a:cubicBezTo>
                <a:cubicBezTo>
                  <a:pt x="9" y="862"/>
                  <a:pt x="9" y="862"/>
                  <a:pt x="9" y="862"/>
                </a:cubicBezTo>
                <a:cubicBezTo>
                  <a:pt x="10" y="862"/>
                  <a:pt x="10" y="862"/>
                  <a:pt x="11" y="862"/>
                </a:cubicBezTo>
                <a:cubicBezTo>
                  <a:pt x="11" y="862"/>
                  <a:pt x="11" y="862"/>
                  <a:pt x="12" y="862"/>
                </a:cubicBezTo>
                <a:cubicBezTo>
                  <a:pt x="12" y="862"/>
                  <a:pt x="12" y="862"/>
                  <a:pt x="12" y="862"/>
                </a:cubicBezTo>
                <a:cubicBezTo>
                  <a:pt x="13" y="862"/>
                  <a:pt x="13" y="863"/>
                  <a:pt x="13" y="863"/>
                </a:cubicBezTo>
                <a:cubicBezTo>
                  <a:pt x="13" y="864"/>
                  <a:pt x="13" y="865"/>
                  <a:pt x="12" y="865"/>
                </a:cubicBezTo>
                <a:close/>
                <a:moveTo>
                  <a:pt x="3067" y="1128"/>
                </a:moveTo>
                <a:cubicBezTo>
                  <a:pt x="3066" y="1128"/>
                  <a:pt x="3066" y="1129"/>
                  <a:pt x="3066" y="1129"/>
                </a:cubicBezTo>
                <a:cubicBezTo>
                  <a:pt x="3065" y="1130"/>
                  <a:pt x="3065" y="1130"/>
                  <a:pt x="3064" y="1131"/>
                </a:cubicBezTo>
                <a:cubicBezTo>
                  <a:pt x="3062" y="1131"/>
                  <a:pt x="3061" y="1132"/>
                  <a:pt x="3060" y="1133"/>
                </a:cubicBezTo>
                <a:cubicBezTo>
                  <a:pt x="3059" y="1133"/>
                  <a:pt x="3058" y="1134"/>
                  <a:pt x="3058" y="1134"/>
                </a:cubicBezTo>
                <a:cubicBezTo>
                  <a:pt x="3057" y="1134"/>
                  <a:pt x="3057" y="1135"/>
                  <a:pt x="3056" y="1135"/>
                </a:cubicBezTo>
                <a:cubicBezTo>
                  <a:pt x="3055" y="1135"/>
                  <a:pt x="3054" y="1136"/>
                  <a:pt x="3053" y="1135"/>
                </a:cubicBezTo>
                <a:cubicBezTo>
                  <a:pt x="3053" y="1135"/>
                  <a:pt x="3053" y="1134"/>
                  <a:pt x="3052" y="1134"/>
                </a:cubicBezTo>
                <a:cubicBezTo>
                  <a:pt x="3052" y="1133"/>
                  <a:pt x="3051" y="1133"/>
                  <a:pt x="3051" y="1132"/>
                </a:cubicBezTo>
                <a:cubicBezTo>
                  <a:pt x="3051" y="1132"/>
                  <a:pt x="3051" y="1131"/>
                  <a:pt x="3050" y="1131"/>
                </a:cubicBezTo>
                <a:cubicBezTo>
                  <a:pt x="3049" y="1131"/>
                  <a:pt x="3049" y="1132"/>
                  <a:pt x="3049" y="1132"/>
                </a:cubicBezTo>
                <a:cubicBezTo>
                  <a:pt x="3049" y="1133"/>
                  <a:pt x="3048" y="1134"/>
                  <a:pt x="3048" y="1134"/>
                </a:cubicBezTo>
                <a:cubicBezTo>
                  <a:pt x="3047" y="1136"/>
                  <a:pt x="3045" y="1137"/>
                  <a:pt x="3044" y="1138"/>
                </a:cubicBezTo>
                <a:cubicBezTo>
                  <a:pt x="3043" y="1139"/>
                  <a:pt x="3041" y="1140"/>
                  <a:pt x="3039" y="1141"/>
                </a:cubicBezTo>
                <a:cubicBezTo>
                  <a:pt x="3038" y="1142"/>
                  <a:pt x="3036" y="1143"/>
                  <a:pt x="3035" y="1145"/>
                </a:cubicBezTo>
                <a:cubicBezTo>
                  <a:pt x="3034" y="1147"/>
                  <a:pt x="3034" y="1149"/>
                  <a:pt x="3032" y="1150"/>
                </a:cubicBezTo>
                <a:cubicBezTo>
                  <a:pt x="3032" y="1150"/>
                  <a:pt x="3031" y="1150"/>
                  <a:pt x="3030" y="1150"/>
                </a:cubicBezTo>
                <a:cubicBezTo>
                  <a:pt x="3029" y="1151"/>
                  <a:pt x="3029" y="1153"/>
                  <a:pt x="3029" y="1154"/>
                </a:cubicBezTo>
                <a:cubicBezTo>
                  <a:pt x="3029" y="1154"/>
                  <a:pt x="3030" y="1156"/>
                  <a:pt x="3030" y="1156"/>
                </a:cubicBezTo>
                <a:cubicBezTo>
                  <a:pt x="3031" y="1156"/>
                  <a:pt x="3031" y="1155"/>
                  <a:pt x="3032" y="1155"/>
                </a:cubicBezTo>
                <a:cubicBezTo>
                  <a:pt x="3032" y="1154"/>
                  <a:pt x="3033" y="1152"/>
                  <a:pt x="3034" y="1152"/>
                </a:cubicBezTo>
                <a:cubicBezTo>
                  <a:pt x="3035" y="1152"/>
                  <a:pt x="3037" y="1152"/>
                  <a:pt x="3038" y="1150"/>
                </a:cubicBezTo>
                <a:cubicBezTo>
                  <a:pt x="3038" y="1149"/>
                  <a:pt x="3038" y="1149"/>
                  <a:pt x="3038" y="1148"/>
                </a:cubicBezTo>
                <a:cubicBezTo>
                  <a:pt x="3039" y="1148"/>
                  <a:pt x="3040" y="1147"/>
                  <a:pt x="3040" y="1147"/>
                </a:cubicBezTo>
                <a:cubicBezTo>
                  <a:pt x="3041" y="1146"/>
                  <a:pt x="3043" y="1146"/>
                  <a:pt x="3044" y="1145"/>
                </a:cubicBezTo>
                <a:cubicBezTo>
                  <a:pt x="3044" y="1144"/>
                  <a:pt x="3043" y="1143"/>
                  <a:pt x="3044" y="1142"/>
                </a:cubicBezTo>
                <a:cubicBezTo>
                  <a:pt x="3044" y="1142"/>
                  <a:pt x="3045" y="1141"/>
                  <a:pt x="3046" y="1141"/>
                </a:cubicBezTo>
                <a:cubicBezTo>
                  <a:pt x="3046" y="1141"/>
                  <a:pt x="3047" y="1141"/>
                  <a:pt x="3048" y="1141"/>
                </a:cubicBezTo>
                <a:cubicBezTo>
                  <a:pt x="3048" y="1141"/>
                  <a:pt x="3049" y="1142"/>
                  <a:pt x="3050" y="1142"/>
                </a:cubicBezTo>
                <a:cubicBezTo>
                  <a:pt x="3051" y="1141"/>
                  <a:pt x="3052" y="1140"/>
                  <a:pt x="3052" y="1139"/>
                </a:cubicBezTo>
                <a:cubicBezTo>
                  <a:pt x="3054" y="1136"/>
                  <a:pt x="3057" y="1136"/>
                  <a:pt x="3060" y="1135"/>
                </a:cubicBezTo>
                <a:cubicBezTo>
                  <a:pt x="3061" y="1134"/>
                  <a:pt x="3063" y="1134"/>
                  <a:pt x="3065" y="1134"/>
                </a:cubicBezTo>
                <a:cubicBezTo>
                  <a:pt x="3066" y="1134"/>
                  <a:pt x="3068" y="1134"/>
                  <a:pt x="3067" y="1132"/>
                </a:cubicBezTo>
                <a:cubicBezTo>
                  <a:pt x="3067" y="1131"/>
                  <a:pt x="3068" y="1128"/>
                  <a:pt x="3067" y="1128"/>
                </a:cubicBezTo>
                <a:close/>
                <a:moveTo>
                  <a:pt x="658" y="1281"/>
                </a:moveTo>
                <a:cubicBezTo>
                  <a:pt x="658" y="1281"/>
                  <a:pt x="659" y="1283"/>
                  <a:pt x="660" y="1282"/>
                </a:cubicBezTo>
                <a:cubicBezTo>
                  <a:pt x="661" y="1282"/>
                  <a:pt x="659" y="1280"/>
                  <a:pt x="659" y="1279"/>
                </a:cubicBezTo>
                <a:cubicBezTo>
                  <a:pt x="658" y="1279"/>
                  <a:pt x="658" y="1278"/>
                  <a:pt x="658" y="1278"/>
                </a:cubicBezTo>
                <a:cubicBezTo>
                  <a:pt x="657" y="1277"/>
                  <a:pt x="657" y="1278"/>
                  <a:pt x="656" y="1277"/>
                </a:cubicBezTo>
                <a:cubicBezTo>
                  <a:pt x="655" y="1277"/>
                  <a:pt x="656" y="1275"/>
                  <a:pt x="654" y="1274"/>
                </a:cubicBezTo>
                <a:cubicBezTo>
                  <a:pt x="653" y="1274"/>
                  <a:pt x="652" y="1274"/>
                  <a:pt x="651" y="1275"/>
                </a:cubicBezTo>
                <a:cubicBezTo>
                  <a:pt x="650" y="1275"/>
                  <a:pt x="649" y="1275"/>
                  <a:pt x="649" y="1276"/>
                </a:cubicBezTo>
                <a:cubicBezTo>
                  <a:pt x="647" y="1276"/>
                  <a:pt x="647" y="1276"/>
                  <a:pt x="646" y="1276"/>
                </a:cubicBezTo>
                <a:cubicBezTo>
                  <a:pt x="645" y="1276"/>
                  <a:pt x="645" y="1277"/>
                  <a:pt x="645" y="1277"/>
                </a:cubicBezTo>
                <a:cubicBezTo>
                  <a:pt x="646" y="1278"/>
                  <a:pt x="647" y="1278"/>
                  <a:pt x="647" y="1278"/>
                </a:cubicBezTo>
                <a:cubicBezTo>
                  <a:pt x="648" y="1278"/>
                  <a:pt x="650" y="1278"/>
                  <a:pt x="651" y="1279"/>
                </a:cubicBezTo>
                <a:cubicBezTo>
                  <a:pt x="653" y="1280"/>
                  <a:pt x="649" y="1280"/>
                  <a:pt x="651" y="1281"/>
                </a:cubicBezTo>
                <a:cubicBezTo>
                  <a:pt x="651" y="1282"/>
                  <a:pt x="651" y="1281"/>
                  <a:pt x="652" y="1282"/>
                </a:cubicBezTo>
                <a:cubicBezTo>
                  <a:pt x="652" y="1282"/>
                  <a:pt x="652" y="1282"/>
                  <a:pt x="652" y="1282"/>
                </a:cubicBezTo>
                <a:cubicBezTo>
                  <a:pt x="653" y="1283"/>
                  <a:pt x="653" y="1283"/>
                  <a:pt x="654" y="1283"/>
                </a:cubicBezTo>
                <a:cubicBezTo>
                  <a:pt x="655" y="1283"/>
                  <a:pt x="655" y="1284"/>
                  <a:pt x="656" y="1284"/>
                </a:cubicBezTo>
                <a:cubicBezTo>
                  <a:pt x="656" y="1284"/>
                  <a:pt x="657" y="1284"/>
                  <a:pt x="658" y="1284"/>
                </a:cubicBezTo>
                <a:cubicBezTo>
                  <a:pt x="660" y="1283"/>
                  <a:pt x="657" y="1282"/>
                  <a:pt x="657" y="1281"/>
                </a:cubicBezTo>
                <a:cubicBezTo>
                  <a:pt x="657" y="1280"/>
                  <a:pt x="658" y="1281"/>
                  <a:pt x="658" y="1281"/>
                </a:cubicBezTo>
                <a:close/>
                <a:moveTo>
                  <a:pt x="646" y="1300"/>
                </a:moveTo>
                <a:cubicBezTo>
                  <a:pt x="646" y="1300"/>
                  <a:pt x="646" y="1300"/>
                  <a:pt x="647" y="1301"/>
                </a:cubicBezTo>
                <a:cubicBezTo>
                  <a:pt x="647" y="1302"/>
                  <a:pt x="647" y="1303"/>
                  <a:pt x="648" y="1303"/>
                </a:cubicBezTo>
                <a:cubicBezTo>
                  <a:pt x="650" y="1302"/>
                  <a:pt x="649" y="1300"/>
                  <a:pt x="650" y="1299"/>
                </a:cubicBezTo>
                <a:cubicBezTo>
                  <a:pt x="651" y="1298"/>
                  <a:pt x="651" y="1298"/>
                  <a:pt x="651" y="1297"/>
                </a:cubicBezTo>
                <a:cubicBezTo>
                  <a:pt x="651" y="1295"/>
                  <a:pt x="650" y="1295"/>
                  <a:pt x="650" y="1294"/>
                </a:cubicBezTo>
                <a:cubicBezTo>
                  <a:pt x="650" y="1294"/>
                  <a:pt x="650" y="1293"/>
                  <a:pt x="650" y="1292"/>
                </a:cubicBezTo>
                <a:cubicBezTo>
                  <a:pt x="650" y="1292"/>
                  <a:pt x="648" y="1291"/>
                  <a:pt x="647" y="1291"/>
                </a:cubicBezTo>
                <a:cubicBezTo>
                  <a:pt x="645" y="1292"/>
                  <a:pt x="645" y="1294"/>
                  <a:pt x="645" y="1296"/>
                </a:cubicBezTo>
                <a:cubicBezTo>
                  <a:pt x="646" y="1297"/>
                  <a:pt x="645" y="1299"/>
                  <a:pt x="646" y="1300"/>
                </a:cubicBezTo>
                <a:close/>
                <a:moveTo>
                  <a:pt x="464" y="1195"/>
                </a:moveTo>
                <a:cubicBezTo>
                  <a:pt x="464" y="1195"/>
                  <a:pt x="465" y="1195"/>
                  <a:pt x="465" y="1195"/>
                </a:cubicBezTo>
                <a:cubicBezTo>
                  <a:pt x="466" y="1195"/>
                  <a:pt x="466" y="1195"/>
                  <a:pt x="466" y="1195"/>
                </a:cubicBezTo>
                <a:cubicBezTo>
                  <a:pt x="468" y="1194"/>
                  <a:pt x="466" y="1194"/>
                  <a:pt x="466" y="1194"/>
                </a:cubicBezTo>
                <a:cubicBezTo>
                  <a:pt x="465" y="1194"/>
                  <a:pt x="464" y="1194"/>
                  <a:pt x="464" y="1195"/>
                </a:cubicBezTo>
                <a:close/>
                <a:moveTo>
                  <a:pt x="651" y="1316"/>
                </a:moveTo>
                <a:cubicBezTo>
                  <a:pt x="652" y="1315"/>
                  <a:pt x="654" y="1316"/>
                  <a:pt x="654" y="1315"/>
                </a:cubicBezTo>
                <a:cubicBezTo>
                  <a:pt x="656" y="1313"/>
                  <a:pt x="653" y="1314"/>
                  <a:pt x="652" y="1314"/>
                </a:cubicBezTo>
                <a:cubicBezTo>
                  <a:pt x="652" y="1315"/>
                  <a:pt x="651" y="1315"/>
                  <a:pt x="651" y="1315"/>
                </a:cubicBezTo>
                <a:cubicBezTo>
                  <a:pt x="650" y="1315"/>
                  <a:pt x="649" y="1316"/>
                  <a:pt x="649" y="1316"/>
                </a:cubicBezTo>
                <a:cubicBezTo>
                  <a:pt x="648" y="1316"/>
                  <a:pt x="647" y="1318"/>
                  <a:pt x="648" y="1318"/>
                </a:cubicBezTo>
                <a:cubicBezTo>
                  <a:pt x="649" y="1318"/>
                  <a:pt x="650" y="1317"/>
                  <a:pt x="651" y="1316"/>
                </a:cubicBezTo>
                <a:close/>
                <a:moveTo>
                  <a:pt x="643" y="1257"/>
                </a:moveTo>
                <a:cubicBezTo>
                  <a:pt x="644" y="1257"/>
                  <a:pt x="645" y="1257"/>
                  <a:pt x="646" y="1257"/>
                </a:cubicBezTo>
                <a:cubicBezTo>
                  <a:pt x="646" y="1257"/>
                  <a:pt x="647" y="1257"/>
                  <a:pt x="647" y="1256"/>
                </a:cubicBezTo>
                <a:cubicBezTo>
                  <a:pt x="647" y="1255"/>
                  <a:pt x="643" y="1255"/>
                  <a:pt x="643" y="1257"/>
                </a:cubicBezTo>
                <a:close/>
                <a:moveTo>
                  <a:pt x="618" y="1284"/>
                </a:moveTo>
                <a:cubicBezTo>
                  <a:pt x="617" y="1285"/>
                  <a:pt x="619" y="1286"/>
                  <a:pt x="619" y="1287"/>
                </a:cubicBezTo>
                <a:cubicBezTo>
                  <a:pt x="620" y="1287"/>
                  <a:pt x="620" y="1288"/>
                  <a:pt x="620" y="1288"/>
                </a:cubicBezTo>
                <a:cubicBezTo>
                  <a:pt x="620" y="1288"/>
                  <a:pt x="622" y="1289"/>
                  <a:pt x="622" y="1288"/>
                </a:cubicBezTo>
                <a:cubicBezTo>
                  <a:pt x="622" y="1288"/>
                  <a:pt x="620" y="1286"/>
                  <a:pt x="620" y="1286"/>
                </a:cubicBezTo>
                <a:cubicBezTo>
                  <a:pt x="620" y="1285"/>
                  <a:pt x="620" y="1283"/>
                  <a:pt x="618" y="1284"/>
                </a:cubicBezTo>
                <a:close/>
                <a:moveTo>
                  <a:pt x="627" y="1320"/>
                </a:moveTo>
                <a:cubicBezTo>
                  <a:pt x="628" y="1319"/>
                  <a:pt x="627" y="1318"/>
                  <a:pt x="626" y="1318"/>
                </a:cubicBezTo>
                <a:cubicBezTo>
                  <a:pt x="626" y="1318"/>
                  <a:pt x="626" y="1320"/>
                  <a:pt x="627" y="1320"/>
                </a:cubicBezTo>
                <a:close/>
                <a:moveTo>
                  <a:pt x="623" y="1242"/>
                </a:moveTo>
                <a:cubicBezTo>
                  <a:pt x="622" y="1241"/>
                  <a:pt x="622" y="1241"/>
                  <a:pt x="621" y="1241"/>
                </a:cubicBezTo>
                <a:cubicBezTo>
                  <a:pt x="621" y="1241"/>
                  <a:pt x="621" y="1241"/>
                  <a:pt x="621" y="1241"/>
                </a:cubicBezTo>
                <a:cubicBezTo>
                  <a:pt x="620" y="1242"/>
                  <a:pt x="620" y="1242"/>
                  <a:pt x="619" y="1242"/>
                </a:cubicBezTo>
                <a:cubicBezTo>
                  <a:pt x="619" y="1242"/>
                  <a:pt x="619" y="1243"/>
                  <a:pt x="619" y="1244"/>
                </a:cubicBezTo>
                <a:cubicBezTo>
                  <a:pt x="620" y="1244"/>
                  <a:pt x="620" y="1244"/>
                  <a:pt x="621" y="1245"/>
                </a:cubicBezTo>
                <a:cubicBezTo>
                  <a:pt x="621" y="1246"/>
                  <a:pt x="620" y="1247"/>
                  <a:pt x="621" y="1247"/>
                </a:cubicBezTo>
                <a:cubicBezTo>
                  <a:pt x="621" y="1248"/>
                  <a:pt x="622" y="1246"/>
                  <a:pt x="622" y="1246"/>
                </a:cubicBezTo>
                <a:cubicBezTo>
                  <a:pt x="622" y="1245"/>
                  <a:pt x="623" y="1245"/>
                  <a:pt x="623" y="1245"/>
                </a:cubicBezTo>
                <a:cubicBezTo>
                  <a:pt x="624" y="1245"/>
                  <a:pt x="625" y="1244"/>
                  <a:pt x="624" y="1243"/>
                </a:cubicBezTo>
                <a:cubicBezTo>
                  <a:pt x="624" y="1242"/>
                  <a:pt x="623" y="1243"/>
                  <a:pt x="623" y="1242"/>
                </a:cubicBezTo>
                <a:close/>
                <a:moveTo>
                  <a:pt x="634" y="1261"/>
                </a:moveTo>
                <a:cubicBezTo>
                  <a:pt x="633" y="1261"/>
                  <a:pt x="633" y="1260"/>
                  <a:pt x="633" y="1260"/>
                </a:cubicBezTo>
                <a:cubicBezTo>
                  <a:pt x="632" y="1260"/>
                  <a:pt x="632" y="1260"/>
                  <a:pt x="631" y="1260"/>
                </a:cubicBezTo>
                <a:cubicBezTo>
                  <a:pt x="631" y="1260"/>
                  <a:pt x="630" y="1260"/>
                  <a:pt x="630" y="1260"/>
                </a:cubicBezTo>
                <a:cubicBezTo>
                  <a:pt x="628" y="1261"/>
                  <a:pt x="629" y="1264"/>
                  <a:pt x="631" y="1263"/>
                </a:cubicBezTo>
                <a:cubicBezTo>
                  <a:pt x="632" y="1263"/>
                  <a:pt x="631" y="1263"/>
                  <a:pt x="632" y="1262"/>
                </a:cubicBezTo>
                <a:cubicBezTo>
                  <a:pt x="633" y="1261"/>
                  <a:pt x="634" y="1264"/>
                  <a:pt x="634" y="1264"/>
                </a:cubicBezTo>
                <a:cubicBezTo>
                  <a:pt x="635" y="1265"/>
                  <a:pt x="635" y="1264"/>
                  <a:pt x="635" y="1263"/>
                </a:cubicBezTo>
                <a:cubicBezTo>
                  <a:pt x="635" y="1262"/>
                  <a:pt x="636" y="1261"/>
                  <a:pt x="637" y="1261"/>
                </a:cubicBezTo>
                <a:cubicBezTo>
                  <a:pt x="637" y="1260"/>
                  <a:pt x="637" y="1260"/>
                  <a:pt x="636" y="1259"/>
                </a:cubicBezTo>
                <a:cubicBezTo>
                  <a:pt x="635" y="1259"/>
                  <a:pt x="635" y="1261"/>
                  <a:pt x="634" y="1261"/>
                </a:cubicBezTo>
                <a:close/>
                <a:moveTo>
                  <a:pt x="622" y="1327"/>
                </a:moveTo>
                <a:cubicBezTo>
                  <a:pt x="622" y="1327"/>
                  <a:pt x="621" y="1328"/>
                  <a:pt x="621" y="1328"/>
                </a:cubicBezTo>
                <a:cubicBezTo>
                  <a:pt x="622" y="1329"/>
                  <a:pt x="622" y="1330"/>
                  <a:pt x="622" y="1330"/>
                </a:cubicBezTo>
                <a:cubicBezTo>
                  <a:pt x="622" y="1330"/>
                  <a:pt x="622" y="1331"/>
                  <a:pt x="623" y="1331"/>
                </a:cubicBezTo>
                <a:cubicBezTo>
                  <a:pt x="624" y="1330"/>
                  <a:pt x="623" y="1329"/>
                  <a:pt x="623" y="1329"/>
                </a:cubicBezTo>
                <a:cubicBezTo>
                  <a:pt x="623" y="1328"/>
                  <a:pt x="623" y="1327"/>
                  <a:pt x="622" y="1327"/>
                </a:cubicBezTo>
                <a:close/>
                <a:moveTo>
                  <a:pt x="665" y="1311"/>
                </a:moveTo>
                <a:cubicBezTo>
                  <a:pt x="665" y="1310"/>
                  <a:pt x="664" y="1310"/>
                  <a:pt x="663" y="1310"/>
                </a:cubicBezTo>
                <a:cubicBezTo>
                  <a:pt x="662" y="1310"/>
                  <a:pt x="662" y="1311"/>
                  <a:pt x="661" y="1311"/>
                </a:cubicBezTo>
                <a:cubicBezTo>
                  <a:pt x="661" y="1311"/>
                  <a:pt x="660" y="1311"/>
                  <a:pt x="660" y="1311"/>
                </a:cubicBezTo>
                <a:cubicBezTo>
                  <a:pt x="659" y="1311"/>
                  <a:pt x="660" y="1313"/>
                  <a:pt x="661" y="1313"/>
                </a:cubicBezTo>
                <a:cubicBezTo>
                  <a:pt x="662" y="1313"/>
                  <a:pt x="662" y="1313"/>
                  <a:pt x="663" y="1313"/>
                </a:cubicBezTo>
                <a:cubicBezTo>
                  <a:pt x="663" y="1314"/>
                  <a:pt x="663" y="1314"/>
                  <a:pt x="663" y="1314"/>
                </a:cubicBezTo>
                <a:cubicBezTo>
                  <a:pt x="663" y="1314"/>
                  <a:pt x="664" y="1314"/>
                  <a:pt x="664" y="1314"/>
                </a:cubicBezTo>
                <a:cubicBezTo>
                  <a:pt x="665" y="1314"/>
                  <a:pt x="666" y="1314"/>
                  <a:pt x="666" y="1313"/>
                </a:cubicBezTo>
                <a:cubicBezTo>
                  <a:pt x="667" y="1313"/>
                  <a:pt x="667" y="1313"/>
                  <a:pt x="667" y="1313"/>
                </a:cubicBezTo>
                <a:cubicBezTo>
                  <a:pt x="667" y="1312"/>
                  <a:pt x="668" y="1312"/>
                  <a:pt x="668" y="1312"/>
                </a:cubicBezTo>
                <a:cubicBezTo>
                  <a:pt x="670" y="1311"/>
                  <a:pt x="666" y="1311"/>
                  <a:pt x="665" y="1311"/>
                </a:cubicBezTo>
                <a:close/>
                <a:moveTo>
                  <a:pt x="602" y="1278"/>
                </a:moveTo>
                <a:cubicBezTo>
                  <a:pt x="601" y="1278"/>
                  <a:pt x="601" y="1277"/>
                  <a:pt x="601" y="1278"/>
                </a:cubicBezTo>
                <a:cubicBezTo>
                  <a:pt x="601" y="1279"/>
                  <a:pt x="602" y="1280"/>
                  <a:pt x="603" y="1280"/>
                </a:cubicBezTo>
                <a:cubicBezTo>
                  <a:pt x="603" y="1279"/>
                  <a:pt x="602" y="1279"/>
                  <a:pt x="602" y="1278"/>
                </a:cubicBezTo>
                <a:close/>
                <a:moveTo>
                  <a:pt x="478" y="1190"/>
                </a:moveTo>
                <a:cubicBezTo>
                  <a:pt x="477" y="1190"/>
                  <a:pt x="476" y="1188"/>
                  <a:pt x="474" y="1188"/>
                </a:cubicBezTo>
                <a:cubicBezTo>
                  <a:pt x="474" y="1188"/>
                  <a:pt x="474" y="1188"/>
                  <a:pt x="474" y="1188"/>
                </a:cubicBezTo>
                <a:cubicBezTo>
                  <a:pt x="473" y="1188"/>
                  <a:pt x="472" y="1189"/>
                  <a:pt x="470" y="1188"/>
                </a:cubicBezTo>
                <a:cubicBezTo>
                  <a:pt x="470" y="1188"/>
                  <a:pt x="470" y="1187"/>
                  <a:pt x="469" y="1187"/>
                </a:cubicBezTo>
                <a:cubicBezTo>
                  <a:pt x="469" y="1187"/>
                  <a:pt x="469" y="1188"/>
                  <a:pt x="469" y="1188"/>
                </a:cubicBezTo>
                <a:cubicBezTo>
                  <a:pt x="469" y="1189"/>
                  <a:pt x="471" y="1189"/>
                  <a:pt x="471" y="1189"/>
                </a:cubicBezTo>
                <a:cubicBezTo>
                  <a:pt x="473" y="1189"/>
                  <a:pt x="475" y="1189"/>
                  <a:pt x="476" y="1190"/>
                </a:cubicBezTo>
                <a:cubicBezTo>
                  <a:pt x="477" y="1191"/>
                  <a:pt x="478" y="1191"/>
                  <a:pt x="480" y="1192"/>
                </a:cubicBezTo>
                <a:cubicBezTo>
                  <a:pt x="481" y="1192"/>
                  <a:pt x="482" y="1194"/>
                  <a:pt x="483" y="1193"/>
                </a:cubicBezTo>
                <a:cubicBezTo>
                  <a:pt x="483" y="1191"/>
                  <a:pt x="479" y="1191"/>
                  <a:pt x="478" y="1190"/>
                </a:cubicBezTo>
                <a:close/>
                <a:moveTo>
                  <a:pt x="471" y="1190"/>
                </a:moveTo>
                <a:cubicBezTo>
                  <a:pt x="471" y="1189"/>
                  <a:pt x="468" y="1190"/>
                  <a:pt x="467" y="1190"/>
                </a:cubicBezTo>
                <a:cubicBezTo>
                  <a:pt x="466" y="1190"/>
                  <a:pt x="465" y="1190"/>
                  <a:pt x="464" y="1189"/>
                </a:cubicBezTo>
                <a:cubicBezTo>
                  <a:pt x="464" y="1189"/>
                  <a:pt x="463" y="1189"/>
                  <a:pt x="463" y="1188"/>
                </a:cubicBezTo>
                <a:cubicBezTo>
                  <a:pt x="462" y="1188"/>
                  <a:pt x="461" y="1189"/>
                  <a:pt x="461" y="1189"/>
                </a:cubicBezTo>
                <a:cubicBezTo>
                  <a:pt x="462" y="1189"/>
                  <a:pt x="462" y="1189"/>
                  <a:pt x="462" y="1189"/>
                </a:cubicBezTo>
                <a:cubicBezTo>
                  <a:pt x="462" y="1190"/>
                  <a:pt x="461" y="1189"/>
                  <a:pt x="461" y="1190"/>
                </a:cubicBezTo>
                <a:cubicBezTo>
                  <a:pt x="463" y="1190"/>
                  <a:pt x="464" y="1191"/>
                  <a:pt x="466" y="1191"/>
                </a:cubicBezTo>
                <a:cubicBezTo>
                  <a:pt x="467" y="1190"/>
                  <a:pt x="468" y="1190"/>
                  <a:pt x="469" y="1190"/>
                </a:cubicBezTo>
                <a:cubicBezTo>
                  <a:pt x="470" y="1190"/>
                  <a:pt x="470" y="1191"/>
                  <a:pt x="471" y="1190"/>
                </a:cubicBezTo>
                <a:close/>
                <a:moveTo>
                  <a:pt x="477" y="1194"/>
                </a:moveTo>
                <a:cubicBezTo>
                  <a:pt x="477" y="1194"/>
                  <a:pt x="474" y="1193"/>
                  <a:pt x="475" y="1194"/>
                </a:cubicBezTo>
                <a:cubicBezTo>
                  <a:pt x="476" y="1195"/>
                  <a:pt x="478" y="1195"/>
                  <a:pt x="479" y="1195"/>
                </a:cubicBezTo>
                <a:cubicBezTo>
                  <a:pt x="480" y="1195"/>
                  <a:pt x="482" y="1196"/>
                  <a:pt x="483" y="1196"/>
                </a:cubicBezTo>
                <a:cubicBezTo>
                  <a:pt x="483" y="1195"/>
                  <a:pt x="480" y="1194"/>
                  <a:pt x="479" y="1194"/>
                </a:cubicBezTo>
                <a:cubicBezTo>
                  <a:pt x="479" y="1194"/>
                  <a:pt x="478" y="1194"/>
                  <a:pt x="477" y="1194"/>
                </a:cubicBezTo>
                <a:close/>
                <a:moveTo>
                  <a:pt x="673" y="1331"/>
                </a:moveTo>
                <a:cubicBezTo>
                  <a:pt x="671" y="1330"/>
                  <a:pt x="670" y="1332"/>
                  <a:pt x="668" y="1333"/>
                </a:cubicBezTo>
                <a:cubicBezTo>
                  <a:pt x="668" y="1334"/>
                  <a:pt x="667" y="1335"/>
                  <a:pt x="667" y="1336"/>
                </a:cubicBezTo>
                <a:cubicBezTo>
                  <a:pt x="668" y="1336"/>
                  <a:pt x="669" y="1334"/>
                  <a:pt x="670" y="1334"/>
                </a:cubicBezTo>
                <a:cubicBezTo>
                  <a:pt x="671" y="1333"/>
                  <a:pt x="672" y="1333"/>
                  <a:pt x="673" y="1333"/>
                </a:cubicBezTo>
                <a:cubicBezTo>
                  <a:pt x="674" y="1333"/>
                  <a:pt x="675" y="1331"/>
                  <a:pt x="673" y="1331"/>
                </a:cubicBezTo>
                <a:close/>
                <a:moveTo>
                  <a:pt x="780" y="1368"/>
                </a:moveTo>
                <a:cubicBezTo>
                  <a:pt x="780" y="1369"/>
                  <a:pt x="780" y="1369"/>
                  <a:pt x="779" y="1369"/>
                </a:cubicBezTo>
                <a:cubicBezTo>
                  <a:pt x="779" y="1369"/>
                  <a:pt x="779" y="1369"/>
                  <a:pt x="778" y="1369"/>
                </a:cubicBezTo>
                <a:cubicBezTo>
                  <a:pt x="777" y="1369"/>
                  <a:pt x="777" y="1370"/>
                  <a:pt x="776" y="1370"/>
                </a:cubicBezTo>
                <a:cubicBezTo>
                  <a:pt x="775" y="1371"/>
                  <a:pt x="774" y="1373"/>
                  <a:pt x="773" y="1372"/>
                </a:cubicBezTo>
                <a:cubicBezTo>
                  <a:pt x="772" y="1372"/>
                  <a:pt x="772" y="1371"/>
                  <a:pt x="772" y="1371"/>
                </a:cubicBezTo>
                <a:cubicBezTo>
                  <a:pt x="771" y="1371"/>
                  <a:pt x="771" y="1373"/>
                  <a:pt x="772" y="1373"/>
                </a:cubicBezTo>
                <a:cubicBezTo>
                  <a:pt x="772" y="1374"/>
                  <a:pt x="772" y="1375"/>
                  <a:pt x="772" y="1376"/>
                </a:cubicBezTo>
                <a:cubicBezTo>
                  <a:pt x="772" y="1376"/>
                  <a:pt x="773" y="1376"/>
                  <a:pt x="773" y="1377"/>
                </a:cubicBezTo>
                <a:cubicBezTo>
                  <a:pt x="774" y="1378"/>
                  <a:pt x="774" y="1379"/>
                  <a:pt x="775" y="1380"/>
                </a:cubicBezTo>
                <a:cubicBezTo>
                  <a:pt x="777" y="1381"/>
                  <a:pt x="778" y="1381"/>
                  <a:pt x="780" y="1381"/>
                </a:cubicBezTo>
                <a:cubicBezTo>
                  <a:pt x="781" y="1381"/>
                  <a:pt x="782" y="1382"/>
                  <a:pt x="784" y="1382"/>
                </a:cubicBezTo>
                <a:cubicBezTo>
                  <a:pt x="785" y="1382"/>
                  <a:pt x="786" y="1381"/>
                  <a:pt x="788" y="1381"/>
                </a:cubicBezTo>
                <a:cubicBezTo>
                  <a:pt x="788" y="1381"/>
                  <a:pt x="789" y="1381"/>
                  <a:pt x="790" y="1381"/>
                </a:cubicBezTo>
                <a:cubicBezTo>
                  <a:pt x="791" y="1381"/>
                  <a:pt x="791" y="1380"/>
                  <a:pt x="792" y="1380"/>
                </a:cubicBezTo>
                <a:cubicBezTo>
                  <a:pt x="793" y="1379"/>
                  <a:pt x="793" y="1379"/>
                  <a:pt x="794" y="1379"/>
                </a:cubicBezTo>
                <a:cubicBezTo>
                  <a:pt x="795" y="1379"/>
                  <a:pt x="796" y="1378"/>
                  <a:pt x="796" y="1378"/>
                </a:cubicBezTo>
                <a:cubicBezTo>
                  <a:pt x="797" y="1378"/>
                  <a:pt x="798" y="1377"/>
                  <a:pt x="798" y="1377"/>
                </a:cubicBezTo>
                <a:cubicBezTo>
                  <a:pt x="799" y="1376"/>
                  <a:pt x="799" y="1374"/>
                  <a:pt x="800" y="1374"/>
                </a:cubicBezTo>
                <a:cubicBezTo>
                  <a:pt x="800" y="1374"/>
                  <a:pt x="801" y="1374"/>
                  <a:pt x="802" y="1374"/>
                </a:cubicBezTo>
                <a:cubicBezTo>
                  <a:pt x="803" y="1374"/>
                  <a:pt x="804" y="1374"/>
                  <a:pt x="805" y="1374"/>
                </a:cubicBezTo>
                <a:cubicBezTo>
                  <a:pt x="806" y="1374"/>
                  <a:pt x="808" y="1375"/>
                  <a:pt x="807" y="1373"/>
                </a:cubicBezTo>
                <a:cubicBezTo>
                  <a:pt x="806" y="1372"/>
                  <a:pt x="805" y="1371"/>
                  <a:pt x="805" y="1370"/>
                </a:cubicBezTo>
                <a:cubicBezTo>
                  <a:pt x="804" y="1369"/>
                  <a:pt x="803" y="1367"/>
                  <a:pt x="805" y="1367"/>
                </a:cubicBezTo>
                <a:cubicBezTo>
                  <a:pt x="806" y="1366"/>
                  <a:pt x="806" y="1366"/>
                  <a:pt x="807" y="1366"/>
                </a:cubicBezTo>
                <a:cubicBezTo>
                  <a:pt x="807" y="1366"/>
                  <a:pt x="808" y="1365"/>
                  <a:pt x="808" y="1365"/>
                </a:cubicBezTo>
                <a:cubicBezTo>
                  <a:pt x="809" y="1364"/>
                  <a:pt x="811" y="1364"/>
                  <a:pt x="812" y="1363"/>
                </a:cubicBezTo>
                <a:cubicBezTo>
                  <a:pt x="812" y="1362"/>
                  <a:pt x="813" y="1362"/>
                  <a:pt x="813" y="1361"/>
                </a:cubicBezTo>
                <a:cubicBezTo>
                  <a:pt x="814" y="1361"/>
                  <a:pt x="814" y="1360"/>
                  <a:pt x="815" y="1360"/>
                </a:cubicBezTo>
                <a:cubicBezTo>
                  <a:pt x="816" y="1360"/>
                  <a:pt x="818" y="1358"/>
                  <a:pt x="817" y="1358"/>
                </a:cubicBezTo>
                <a:cubicBezTo>
                  <a:pt x="816" y="1358"/>
                  <a:pt x="815" y="1358"/>
                  <a:pt x="815" y="1358"/>
                </a:cubicBezTo>
                <a:cubicBezTo>
                  <a:pt x="814" y="1359"/>
                  <a:pt x="814" y="1359"/>
                  <a:pt x="813" y="1359"/>
                </a:cubicBezTo>
                <a:cubicBezTo>
                  <a:pt x="812" y="1360"/>
                  <a:pt x="811" y="1360"/>
                  <a:pt x="809" y="1361"/>
                </a:cubicBezTo>
                <a:cubicBezTo>
                  <a:pt x="808" y="1362"/>
                  <a:pt x="807" y="1362"/>
                  <a:pt x="805" y="1363"/>
                </a:cubicBezTo>
                <a:cubicBezTo>
                  <a:pt x="804" y="1363"/>
                  <a:pt x="803" y="1363"/>
                  <a:pt x="801" y="1364"/>
                </a:cubicBezTo>
                <a:cubicBezTo>
                  <a:pt x="800" y="1365"/>
                  <a:pt x="799" y="1366"/>
                  <a:pt x="797" y="1366"/>
                </a:cubicBezTo>
                <a:cubicBezTo>
                  <a:pt x="796" y="1366"/>
                  <a:pt x="794" y="1366"/>
                  <a:pt x="793" y="1366"/>
                </a:cubicBezTo>
                <a:cubicBezTo>
                  <a:pt x="791" y="1366"/>
                  <a:pt x="790" y="1366"/>
                  <a:pt x="788" y="1366"/>
                </a:cubicBezTo>
                <a:cubicBezTo>
                  <a:pt x="788" y="1366"/>
                  <a:pt x="787" y="1366"/>
                  <a:pt x="787" y="1365"/>
                </a:cubicBezTo>
                <a:cubicBezTo>
                  <a:pt x="786" y="1365"/>
                  <a:pt x="786" y="1364"/>
                  <a:pt x="785" y="1364"/>
                </a:cubicBezTo>
                <a:cubicBezTo>
                  <a:pt x="784" y="1364"/>
                  <a:pt x="785" y="1365"/>
                  <a:pt x="785" y="1366"/>
                </a:cubicBezTo>
                <a:cubicBezTo>
                  <a:pt x="784" y="1366"/>
                  <a:pt x="784" y="1367"/>
                  <a:pt x="784" y="1367"/>
                </a:cubicBezTo>
                <a:cubicBezTo>
                  <a:pt x="783" y="1368"/>
                  <a:pt x="781" y="1367"/>
                  <a:pt x="780" y="1368"/>
                </a:cubicBezTo>
                <a:close/>
                <a:moveTo>
                  <a:pt x="636" y="1318"/>
                </a:moveTo>
                <a:cubicBezTo>
                  <a:pt x="636" y="1318"/>
                  <a:pt x="635" y="1319"/>
                  <a:pt x="637" y="1319"/>
                </a:cubicBezTo>
                <a:cubicBezTo>
                  <a:pt x="638" y="1319"/>
                  <a:pt x="638" y="1317"/>
                  <a:pt x="636" y="1318"/>
                </a:cubicBezTo>
                <a:close/>
                <a:moveTo>
                  <a:pt x="667" y="1327"/>
                </a:moveTo>
                <a:cubicBezTo>
                  <a:pt x="667" y="1327"/>
                  <a:pt x="666" y="1327"/>
                  <a:pt x="666" y="1328"/>
                </a:cubicBezTo>
                <a:cubicBezTo>
                  <a:pt x="666" y="1328"/>
                  <a:pt x="666" y="1329"/>
                  <a:pt x="667" y="1329"/>
                </a:cubicBezTo>
                <a:cubicBezTo>
                  <a:pt x="667" y="1330"/>
                  <a:pt x="667" y="1331"/>
                  <a:pt x="668" y="1330"/>
                </a:cubicBezTo>
                <a:cubicBezTo>
                  <a:pt x="668" y="1329"/>
                  <a:pt x="667" y="1328"/>
                  <a:pt x="667" y="1328"/>
                </a:cubicBezTo>
                <a:cubicBezTo>
                  <a:pt x="667" y="1328"/>
                  <a:pt x="667" y="1327"/>
                  <a:pt x="667" y="1327"/>
                </a:cubicBezTo>
                <a:close/>
                <a:moveTo>
                  <a:pt x="684" y="1339"/>
                </a:moveTo>
                <a:cubicBezTo>
                  <a:pt x="684" y="1339"/>
                  <a:pt x="685" y="1339"/>
                  <a:pt x="685" y="1339"/>
                </a:cubicBezTo>
                <a:cubicBezTo>
                  <a:pt x="685" y="1338"/>
                  <a:pt x="684" y="1338"/>
                  <a:pt x="684" y="1338"/>
                </a:cubicBezTo>
                <a:cubicBezTo>
                  <a:pt x="683" y="1338"/>
                  <a:pt x="684" y="1339"/>
                  <a:pt x="684" y="1339"/>
                </a:cubicBezTo>
                <a:close/>
                <a:moveTo>
                  <a:pt x="681" y="1349"/>
                </a:moveTo>
                <a:cubicBezTo>
                  <a:pt x="681" y="1350"/>
                  <a:pt x="682" y="1350"/>
                  <a:pt x="682" y="1350"/>
                </a:cubicBezTo>
                <a:cubicBezTo>
                  <a:pt x="683" y="1351"/>
                  <a:pt x="682" y="1352"/>
                  <a:pt x="682" y="1353"/>
                </a:cubicBezTo>
                <a:cubicBezTo>
                  <a:pt x="682" y="1354"/>
                  <a:pt x="683" y="1353"/>
                  <a:pt x="684" y="1353"/>
                </a:cubicBezTo>
                <a:cubicBezTo>
                  <a:pt x="685" y="1352"/>
                  <a:pt x="685" y="1350"/>
                  <a:pt x="687" y="1350"/>
                </a:cubicBezTo>
                <a:cubicBezTo>
                  <a:pt x="687" y="1350"/>
                  <a:pt x="688" y="1350"/>
                  <a:pt x="689" y="1350"/>
                </a:cubicBezTo>
                <a:cubicBezTo>
                  <a:pt x="689" y="1349"/>
                  <a:pt x="689" y="1349"/>
                  <a:pt x="689" y="1348"/>
                </a:cubicBezTo>
                <a:cubicBezTo>
                  <a:pt x="689" y="1347"/>
                  <a:pt x="689" y="1347"/>
                  <a:pt x="690" y="1346"/>
                </a:cubicBezTo>
                <a:cubicBezTo>
                  <a:pt x="690" y="1346"/>
                  <a:pt x="690" y="1345"/>
                  <a:pt x="690" y="1345"/>
                </a:cubicBezTo>
                <a:cubicBezTo>
                  <a:pt x="691" y="1345"/>
                  <a:pt x="690" y="1344"/>
                  <a:pt x="691" y="1344"/>
                </a:cubicBezTo>
                <a:cubicBezTo>
                  <a:pt x="691" y="1343"/>
                  <a:pt x="692" y="1343"/>
                  <a:pt x="692" y="1342"/>
                </a:cubicBezTo>
                <a:cubicBezTo>
                  <a:pt x="692" y="1342"/>
                  <a:pt x="692" y="1341"/>
                  <a:pt x="691" y="1341"/>
                </a:cubicBezTo>
                <a:cubicBezTo>
                  <a:pt x="690" y="1341"/>
                  <a:pt x="689" y="1343"/>
                  <a:pt x="687" y="1343"/>
                </a:cubicBezTo>
                <a:cubicBezTo>
                  <a:pt x="686" y="1344"/>
                  <a:pt x="685" y="1343"/>
                  <a:pt x="684" y="1344"/>
                </a:cubicBezTo>
                <a:cubicBezTo>
                  <a:pt x="683" y="1345"/>
                  <a:pt x="683" y="1346"/>
                  <a:pt x="682" y="1347"/>
                </a:cubicBezTo>
                <a:cubicBezTo>
                  <a:pt x="682" y="1348"/>
                  <a:pt x="681" y="1348"/>
                  <a:pt x="681" y="1349"/>
                </a:cubicBezTo>
                <a:close/>
                <a:moveTo>
                  <a:pt x="672" y="1355"/>
                </a:moveTo>
                <a:cubicBezTo>
                  <a:pt x="671" y="1355"/>
                  <a:pt x="670" y="1357"/>
                  <a:pt x="670" y="1358"/>
                </a:cubicBezTo>
                <a:cubicBezTo>
                  <a:pt x="670" y="1359"/>
                  <a:pt x="669" y="1360"/>
                  <a:pt x="669" y="1360"/>
                </a:cubicBezTo>
                <a:cubicBezTo>
                  <a:pt x="669" y="1361"/>
                  <a:pt x="670" y="1364"/>
                  <a:pt x="671" y="1364"/>
                </a:cubicBezTo>
                <a:cubicBezTo>
                  <a:pt x="672" y="1364"/>
                  <a:pt x="671" y="1361"/>
                  <a:pt x="671" y="1360"/>
                </a:cubicBezTo>
                <a:cubicBezTo>
                  <a:pt x="671" y="1358"/>
                  <a:pt x="671" y="1358"/>
                  <a:pt x="672" y="1357"/>
                </a:cubicBezTo>
                <a:cubicBezTo>
                  <a:pt x="673" y="1356"/>
                  <a:pt x="673" y="1355"/>
                  <a:pt x="672" y="1355"/>
                </a:cubicBezTo>
                <a:close/>
                <a:moveTo>
                  <a:pt x="436" y="1311"/>
                </a:moveTo>
                <a:cubicBezTo>
                  <a:pt x="437" y="1310"/>
                  <a:pt x="437" y="1310"/>
                  <a:pt x="437" y="1309"/>
                </a:cubicBezTo>
                <a:cubicBezTo>
                  <a:pt x="438" y="1308"/>
                  <a:pt x="438" y="1307"/>
                  <a:pt x="439" y="1306"/>
                </a:cubicBezTo>
                <a:cubicBezTo>
                  <a:pt x="441" y="1305"/>
                  <a:pt x="441" y="1304"/>
                  <a:pt x="441" y="1303"/>
                </a:cubicBezTo>
                <a:cubicBezTo>
                  <a:pt x="441" y="1302"/>
                  <a:pt x="442" y="1301"/>
                  <a:pt x="442" y="1301"/>
                </a:cubicBezTo>
                <a:cubicBezTo>
                  <a:pt x="443" y="1301"/>
                  <a:pt x="444" y="1301"/>
                  <a:pt x="444" y="1300"/>
                </a:cubicBezTo>
                <a:cubicBezTo>
                  <a:pt x="442" y="1300"/>
                  <a:pt x="441" y="1300"/>
                  <a:pt x="440" y="1300"/>
                </a:cubicBezTo>
                <a:cubicBezTo>
                  <a:pt x="439" y="1300"/>
                  <a:pt x="438" y="1302"/>
                  <a:pt x="436" y="1302"/>
                </a:cubicBezTo>
                <a:cubicBezTo>
                  <a:pt x="435" y="1302"/>
                  <a:pt x="434" y="1301"/>
                  <a:pt x="432" y="1302"/>
                </a:cubicBezTo>
                <a:cubicBezTo>
                  <a:pt x="431" y="1303"/>
                  <a:pt x="431" y="1304"/>
                  <a:pt x="429" y="1304"/>
                </a:cubicBezTo>
                <a:cubicBezTo>
                  <a:pt x="427" y="1304"/>
                  <a:pt x="426" y="1303"/>
                  <a:pt x="425" y="1303"/>
                </a:cubicBezTo>
                <a:cubicBezTo>
                  <a:pt x="424" y="1303"/>
                  <a:pt x="423" y="1304"/>
                  <a:pt x="423" y="1304"/>
                </a:cubicBezTo>
                <a:cubicBezTo>
                  <a:pt x="422" y="1305"/>
                  <a:pt x="421" y="1305"/>
                  <a:pt x="420" y="1305"/>
                </a:cubicBezTo>
                <a:cubicBezTo>
                  <a:pt x="419" y="1306"/>
                  <a:pt x="417" y="1306"/>
                  <a:pt x="415" y="1306"/>
                </a:cubicBezTo>
                <a:cubicBezTo>
                  <a:pt x="414" y="1305"/>
                  <a:pt x="413" y="1305"/>
                  <a:pt x="411" y="1305"/>
                </a:cubicBezTo>
                <a:cubicBezTo>
                  <a:pt x="410" y="1305"/>
                  <a:pt x="410" y="1305"/>
                  <a:pt x="409" y="1305"/>
                </a:cubicBezTo>
                <a:cubicBezTo>
                  <a:pt x="408" y="1304"/>
                  <a:pt x="407" y="1304"/>
                  <a:pt x="407" y="1304"/>
                </a:cubicBezTo>
                <a:cubicBezTo>
                  <a:pt x="405" y="1303"/>
                  <a:pt x="404" y="1303"/>
                  <a:pt x="402" y="1303"/>
                </a:cubicBezTo>
                <a:cubicBezTo>
                  <a:pt x="402" y="1303"/>
                  <a:pt x="401" y="1303"/>
                  <a:pt x="400" y="1303"/>
                </a:cubicBezTo>
                <a:cubicBezTo>
                  <a:pt x="399" y="1303"/>
                  <a:pt x="400" y="1302"/>
                  <a:pt x="399" y="1301"/>
                </a:cubicBezTo>
                <a:cubicBezTo>
                  <a:pt x="399" y="1301"/>
                  <a:pt x="398" y="1301"/>
                  <a:pt x="397" y="1301"/>
                </a:cubicBezTo>
                <a:cubicBezTo>
                  <a:pt x="397" y="1301"/>
                  <a:pt x="396" y="1302"/>
                  <a:pt x="395" y="1302"/>
                </a:cubicBezTo>
                <a:cubicBezTo>
                  <a:pt x="394" y="1302"/>
                  <a:pt x="393" y="1304"/>
                  <a:pt x="392" y="1304"/>
                </a:cubicBezTo>
                <a:cubicBezTo>
                  <a:pt x="391" y="1305"/>
                  <a:pt x="389" y="1304"/>
                  <a:pt x="388" y="1303"/>
                </a:cubicBezTo>
                <a:cubicBezTo>
                  <a:pt x="388" y="1303"/>
                  <a:pt x="388" y="1302"/>
                  <a:pt x="387" y="1302"/>
                </a:cubicBezTo>
                <a:cubicBezTo>
                  <a:pt x="386" y="1302"/>
                  <a:pt x="385" y="1303"/>
                  <a:pt x="385" y="1303"/>
                </a:cubicBezTo>
                <a:cubicBezTo>
                  <a:pt x="384" y="1304"/>
                  <a:pt x="384" y="1305"/>
                  <a:pt x="383" y="1306"/>
                </a:cubicBezTo>
                <a:cubicBezTo>
                  <a:pt x="382" y="1307"/>
                  <a:pt x="381" y="1308"/>
                  <a:pt x="380" y="1309"/>
                </a:cubicBezTo>
                <a:cubicBezTo>
                  <a:pt x="379" y="1311"/>
                  <a:pt x="381" y="1311"/>
                  <a:pt x="382" y="1312"/>
                </a:cubicBezTo>
                <a:cubicBezTo>
                  <a:pt x="383" y="1312"/>
                  <a:pt x="383" y="1313"/>
                  <a:pt x="383" y="1314"/>
                </a:cubicBezTo>
                <a:cubicBezTo>
                  <a:pt x="384" y="1314"/>
                  <a:pt x="384" y="1315"/>
                  <a:pt x="384" y="1315"/>
                </a:cubicBezTo>
                <a:cubicBezTo>
                  <a:pt x="385" y="1316"/>
                  <a:pt x="385" y="1317"/>
                  <a:pt x="385" y="1317"/>
                </a:cubicBezTo>
                <a:cubicBezTo>
                  <a:pt x="386" y="1318"/>
                  <a:pt x="388" y="1315"/>
                  <a:pt x="389" y="1315"/>
                </a:cubicBezTo>
                <a:cubicBezTo>
                  <a:pt x="390" y="1315"/>
                  <a:pt x="390" y="1315"/>
                  <a:pt x="391" y="1315"/>
                </a:cubicBezTo>
                <a:cubicBezTo>
                  <a:pt x="391" y="1316"/>
                  <a:pt x="392" y="1316"/>
                  <a:pt x="392" y="1316"/>
                </a:cubicBezTo>
                <a:cubicBezTo>
                  <a:pt x="393" y="1317"/>
                  <a:pt x="393" y="1317"/>
                  <a:pt x="394" y="1317"/>
                </a:cubicBezTo>
                <a:cubicBezTo>
                  <a:pt x="395" y="1317"/>
                  <a:pt x="396" y="1319"/>
                  <a:pt x="397" y="1319"/>
                </a:cubicBezTo>
                <a:cubicBezTo>
                  <a:pt x="398" y="1320"/>
                  <a:pt x="400" y="1320"/>
                  <a:pt x="401" y="1321"/>
                </a:cubicBezTo>
                <a:cubicBezTo>
                  <a:pt x="403" y="1321"/>
                  <a:pt x="403" y="1323"/>
                  <a:pt x="405" y="1323"/>
                </a:cubicBezTo>
                <a:cubicBezTo>
                  <a:pt x="406" y="1323"/>
                  <a:pt x="407" y="1323"/>
                  <a:pt x="409" y="1324"/>
                </a:cubicBezTo>
                <a:cubicBezTo>
                  <a:pt x="409" y="1324"/>
                  <a:pt x="409" y="1325"/>
                  <a:pt x="410" y="1326"/>
                </a:cubicBezTo>
                <a:cubicBezTo>
                  <a:pt x="410" y="1326"/>
                  <a:pt x="410" y="1326"/>
                  <a:pt x="411" y="1326"/>
                </a:cubicBezTo>
                <a:cubicBezTo>
                  <a:pt x="414" y="1327"/>
                  <a:pt x="416" y="1327"/>
                  <a:pt x="418" y="1329"/>
                </a:cubicBezTo>
                <a:cubicBezTo>
                  <a:pt x="419" y="1330"/>
                  <a:pt x="419" y="1331"/>
                  <a:pt x="420" y="1332"/>
                </a:cubicBezTo>
                <a:cubicBezTo>
                  <a:pt x="421" y="1332"/>
                  <a:pt x="421" y="1333"/>
                  <a:pt x="421" y="1333"/>
                </a:cubicBezTo>
                <a:cubicBezTo>
                  <a:pt x="421" y="1334"/>
                  <a:pt x="422" y="1334"/>
                  <a:pt x="422" y="1335"/>
                </a:cubicBezTo>
                <a:cubicBezTo>
                  <a:pt x="424" y="1335"/>
                  <a:pt x="425" y="1334"/>
                  <a:pt x="427" y="1335"/>
                </a:cubicBezTo>
                <a:cubicBezTo>
                  <a:pt x="428" y="1335"/>
                  <a:pt x="428" y="1335"/>
                  <a:pt x="429" y="1336"/>
                </a:cubicBezTo>
                <a:cubicBezTo>
                  <a:pt x="430" y="1336"/>
                  <a:pt x="432" y="1335"/>
                  <a:pt x="433" y="1336"/>
                </a:cubicBezTo>
                <a:cubicBezTo>
                  <a:pt x="433" y="1336"/>
                  <a:pt x="433" y="1337"/>
                  <a:pt x="434" y="1336"/>
                </a:cubicBezTo>
                <a:cubicBezTo>
                  <a:pt x="434" y="1336"/>
                  <a:pt x="434" y="1335"/>
                  <a:pt x="434" y="1335"/>
                </a:cubicBezTo>
                <a:cubicBezTo>
                  <a:pt x="434" y="1334"/>
                  <a:pt x="433" y="1332"/>
                  <a:pt x="434" y="1332"/>
                </a:cubicBezTo>
                <a:cubicBezTo>
                  <a:pt x="435" y="1332"/>
                  <a:pt x="435" y="1333"/>
                  <a:pt x="435" y="1332"/>
                </a:cubicBezTo>
                <a:cubicBezTo>
                  <a:pt x="435" y="1331"/>
                  <a:pt x="433" y="1329"/>
                  <a:pt x="436" y="1329"/>
                </a:cubicBezTo>
                <a:cubicBezTo>
                  <a:pt x="436" y="1329"/>
                  <a:pt x="437" y="1329"/>
                  <a:pt x="437" y="1329"/>
                </a:cubicBezTo>
                <a:cubicBezTo>
                  <a:pt x="437" y="1328"/>
                  <a:pt x="437" y="1328"/>
                  <a:pt x="437" y="1327"/>
                </a:cubicBezTo>
                <a:cubicBezTo>
                  <a:pt x="437" y="1327"/>
                  <a:pt x="436" y="1326"/>
                  <a:pt x="436" y="1326"/>
                </a:cubicBezTo>
                <a:cubicBezTo>
                  <a:pt x="436" y="1325"/>
                  <a:pt x="436" y="1325"/>
                  <a:pt x="435" y="1324"/>
                </a:cubicBezTo>
                <a:cubicBezTo>
                  <a:pt x="435" y="1324"/>
                  <a:pt x="435" y="1323"/>
                  <a:pt x="434" y="1323"/>
                </a:cubicBezTo>
                <a:cubicBezTo>
                  <a:pt x="434" y="1322"/>
                  <a:pt x="433" y="1322"/>
                  <a:pt x="433" y="1322"/>
                </a:cubicBezTo>
                <a:cubicBezTo>
                  <a:pt x="433" y="1321"/>
                  <a:pt x="433" y="1320"/>
                  <a:pt x="433" y="1319"/>
                </a:cubicBezTo>
                <a:cubicBezTo>
                  <a:pt x="433" y="1319"/>
                  <a:pt x="433" y="1318"/>
                  <a:pt x="433" y="1317"/>
                </a:cubicBezTo>
                <a:cubicBezTo>
                  <a:pt x="434" y="1317"/>
                  <a:pt x="434" y="1317"/>
                  <a:pt x="435" y="1316"/>
                </a:cubicBezTo>
                <a:cubicBezTo>
                  <a:pt x="435" y="1315"/>
                  <a:pt x="435" y="1314"/>
                  <a:pt x="435" y="1313"/>
                </a:cubicBezTo>
                <a:cubicBezTo>
                  <a:pt x="435" y="1312"/>
                  <a:pt x="436" y="1312"/>
                  <a:pt x="436" y="1311"/>
                </a:cubicBezTo>
                <a:close/>
                <a:moveTo>
                  <a:pt x="589" y="1343"/>
                </a:moveTo>
                <a:cubicBezTo>
                  <a:pt x="588" y="1342"/>
                  <a:pt x="587" y="1346"/>
                  <a:pt x="587" y="1347"/>
                </a:cubicBezTo>
                <a:cubicBezTo>
                  <a:pt x="588" y="1347"/>
                  <a:pt x="588" y="1348"/>
                  <a:pt x="589" y="1348"/>
                </a:cubicBezTo>
                <a:cubicBezTo>
                  <a:pt x="589" y="1349"/>
                  <a:pt x="589" y="1349"/>
                  <a:pt x="590" y="1349"/>
                </a:cubicBezTo>
                <a:cubicBezTo>
                  <a:pt x="590" y="1349"/>
                  <a:pt x="590" y="1348"/>
                  <a:pt x="590" y="1348"/>
                </a:cubicBezTo>
                <a:cubicBezTo>
                  <a:pt x="589" y="1347"/>
                  <a:pt x="589" y="1347"/>
                  <a:pt x="589" y="1346"/>
                </a:cubicBezTo>
                <a:cubicBezTo>
                  <a:pt x="589" y="1345"/>
                  <a:pt x="589" y="1344"/>
                  <a:pt x="589" y="1343"/>
                </a:cubicBezTo>
                <a:close/>
                <a:moveTo>
                  <a:pt x="523" y="1264"/>
                </a:moveTo>
                <a:cubicBezTo>
                  <a:pt x="523" y="1264"/>
                  <a:pt x="522" y="1264"/>
                  <a:pt x="522" y="1264"/>
                </a:cubicBezTo>
                <a:cubicBezTo>
                  <a:pt x="522" y="1264"/>
                  <a:pt x="522" y="1264"/>
                  <a:pt x="522" y="1264"/>
                </a:cubicBezTo>
                <a:cubicBezTo>
                  <a:pt x="522" y="1264"/>
                  <a:pt x="522" y="1265"/>
                  <a:pt x="523" y="1264"/>
                </a:cubicBezTo>
                <a:close/>
                <a:moveTo>
                  <a:pt x="544" y="1301"/>
                </a:moveTo>
                <a:cubicBezTo>
                  <a:pt x="544" y="1300"/>
                  <a:pt x="544" y="1299"/>
                  <a:pt x="544" y="1299"/>
                </a:cubicBezTo>
                <a:cubicBezTo>
                  <a:pt x="543" y="1298"/>
                  <a:pt x="542" y="1298"/>
                  <a:pt x="542" y="1297"/>
                </a:cubicBezTo>
                <a:cubicBezTo>
                  <a:pt x="542" y="1296"/>
                  <a:pt x="542" y="1296"/>
                  <a:pt x="542" y="1295"/>
                </a:cubicBezTo>
                <a:cubicBezTo>
                  <a:pt x="541" y="1295"/>
                  <a:pt x="541" y="1295"/>
                  <a:pt x="540" y="1296"/>
                </a:cubicBezTo>
                <a:cubicBezTo>
                  <a:pt x="540" y="1296"/>
                  <a:pt x="540" y="1297"/>
                  <a:pt x="539" y="1297"/>
                </a:cubicBezTo>
                <a:cubicBezTo>
                  <a:pt x="539" y="1298"/>
                  <a:pt x="539" y="1299"/>
                  <a:pt x="538" y="1299"/>
                </a:cubicBezTo>
                <a:cubicBezTo>
                  <a:pt x="538" y="1300"/>
                  <a:pt x="535" y="1300"/>
                  <a:pt x="536" y="1301"/>
                </a:cubicBezTo>
                <a:cubicBezTo>
                  <a:pt x="537" y="1302"/>
                  <a:pt x="538" y="1300"/>
                  <a:pt x="539" y="1302"/>
                </a:cubicBezTo>
                <a:cubicBezTo>
                  <a:pt x="540" y="1302"/>
                  <a:pt x="539" y="1303"/>
                  <a:pt x="540" y="1303"/>
                </a:cubicBezTo>
                <a:cubicBezTo>
                  <a:pt x="541" y="1303"/>
                  <a:pt x="541" y="1303"/>
                  <a:pt x="542" y="1303"/>
                </a:cubicBezTo>
                <a:cubicBezTo>
                  <a:pt x="543" y="1303"/>
                  <a:pt x="543" y="1303"/>
                  <a:pt x="544" y="1304"/>
                </a:cubicBezTo>
                <a:cubicBezTo>
                  <a:pt x="544" y="1304"/>
                  <a:pt x="545" y="1305"/>
                  <a:pt x="545" y="1304"/>
                </a:cubicBezTo>
                <a:cubicBezTo>
                  <a:pt x="546" y="1304"/>
                  <a:pt x="545" y="1303"/>
                  <a:pt x="544" y="1303"/>
                </a:cubicBezTo>
                <a:cubicBezTo>
                  <a:pt x="544" y="1302"/>
                  <a:pt x="544" y="1302"/>
                  <a:pt x="544" y="1301"/>
                </a:cubicBezTo>
                <a:close/>
                <a:moveTo>
                  <a:pt x="544" y="1308"/>
                </a:moveTo>
                <a:cubicBezTo>
                  <a:pt x="543" y="1308"/>
                  <a:pt x="543" y="1307"/>
                  <a:pt x="542" y="1307"/>
                </a:cubicBezTo>
                <a:cubicBezTo>
                  <a:pt x="542" y="1307"/>
                  <a:pt x="544" y="1311"/>
                  <a:pt x="545" y="1312"/>
                </a:cubicBezTo>
                <a:cubicBezTo>
                  <a:pt x="545" y="1312"/>
                  <a:pt x="545" y="1313"/>
                  <a:pt x="545" y="1313"/>
                </a:cubicBezTo>
                <a:cubicBezTo>
                  <a:pt x="546" y="1314"/>
                  <a:pt x="546" y="1314"/>
                  <a:pt x="546" y="1313"/>
                </a:cubicBezTo>
                <a:cubicBezTo>
                  <a:pt x="547" y="1313"/>
                  <a:pt x="547" y="1313"/>
                  <a:pt x="548" y="1312"/>
                </a:cubicBezTo>
                <a:cubicBezTo>
                  <a:pt x="549" y="1312"/>
                  <a:pt x="549" y="1312"/>
                  <a:pt x="548" y="1311"/>
                </a:cubicBezTo>
                <a:cubicBezTo>
                  <a:pt x="548" y="1311"/>
                  <a:pt x="547" y="1311"/>
                  <a:pt x="546" y="1311"/>
                </a:cubicBezTo>
                <a:cubicBezTo>
                  <a:pt x="546" y="1311"/>
                  <a:pt x="546" y="1310"/>
                  <a:pt x="545" y="1309"/>
                </a:cubicBezTo>
                <a:cubicBezTo>
                  <a:pt x="545" y="1309"/>
                  <a:pt x="544" y="1309"/>
                  <a:pt x="544" y="1308"/>
                </a:cubicBezTo>
                <a:close/>
                <a:moveTo>
                  <a:pt x="527" y="1266"/>
                </a:moveTo>
                <a:cubicBezTo>
                  <a:pt x="527" y="1266"/>
                  <a:pt x="528" y="1266"/>
                  <a:pt x="528" y="1266"/>
                </a:cubicBezTo>
                <a:cubicBezTo>
                  <a:pt x="530" y="1263"/>
                  <a:pt x="525" y="1265"/>
                  <a:pt x="524" y="1265"/>
                </a:cubicBezTo>
                <a:cubicBezTo>
                  <a:pt x="523" y="1265"/>
                  <a:pt x="522" y="1266"/>
                  <a:pt x="523" y="1266"/>
                </a:cubicBezTo>
                <a:cubicBezTo>
                  <a:pt x="524" y="1267"/>
                  <a:pt x="524" y="1266"/>
                  <a:pt x="525" y="1267"/>
                </a:cubicBezTo>
                <a:cubicBezTo>
                  <a:pt x="525" y="1268"/>
                  <a:pt x="525" y="1268"/>
                  <a:pt x="525" y="1269"/>
                </a:cubicBezTo>
                <a:cubicBezTo>
                  <a:pt x="526" y="1269"/>
                  <a:pt x="526" y="1269"/>
                  <a:pt x="527" y="1270"/>
                </a:cubicBezTo>
                <a:cubicBezTo>
                  <a:pt x="527" y="1270"/>
                  <a:pt x="527" y="1271"/>
                  <a:pt x="528" y="1271"/>
                </a:cubicBezTo>
                <a:cubicBezTo>
                  <a:pt x="529" y="1272"/>
                  <a:pt x="528" y="1271"/>
                  <a:pt x="528" y="1270"/>
                </a:cubicBezTo>
                <a:cubicBezTo>
                  <a:pt x="528" y="1270"/>
                  <a:pt x="528" y="1269"/>
                  <a:pt x="527" y="1268"/>
                </a:cubicBezTo>
                <a:cubicBezTo>
                  <a:pt x="527" y="1268"/>
                  <a:pt x="526" y="1268"/>
                  <a:pt x="526" y="1267"/>
                </a:cubicBezTo>
                <a:cubicBezTo>
                  <a:pt x="526" y="1267"/>
                  <a:pt x="527" y="1267"/>
                  <a:pt x="527" y="1266"/>
                </a:cubicBezTo>
                <a:close/>
                <a:moveTo>
                  <a:pt x="295" y="1245"/>
                </a:moveTo>
                <a:cubicBezTo>
                  <a:pt x="296" y="1247"/>
                  <a:pt x="297" y="1246"/>
                  <a:pt x="298" y="1246"/>
                </a:cubicBezTo>
                <a:cubicBezTo>
                  <a:pt x="299" y="1246"/>
                  <a:pt x="299" y="1246"/>
                  <a:pt x="300" y="1247"/>
                </a:cubicBezTo>
                <a:cubicBezTo>
                  <a:pt x="300" y="1248"/>
                  <a:pt x="300" y="1249"/>
                  <a:pt x="301" y="1250"/>
                </a:cubicBezTo>
                <a:cubicBezTo>
                  <a:pt x="301" y="1251"/>
                  <a:pt x="302" y="1251"/>
                  <a:pt x="302" y="1252"/>
                </a:cubicBezTo>
                <a:cubicBezTo>
                  <a:pt x="303" y="1254"/>
                  <a:pt x="301" y="1256"/>
                  <a:pt x="301" y="1257"/>
                </a:cubicBezTo>
                <a:cubicBezTo>
                  <a:pt x="300" y="1259"/>
                  <a:pt x="301" y="1260"/>
                  <a:pt x="301" y="1261"/>
                </a:cubicBezTo>
                <a:cubicBezTo>
                  <a:pt x="302" y="1262"/>
                  <a:pt x="301" y="1263"/>
                  <a:pt x="301" y="1263"/>
                </a:cubicBezTo>
                <a:cubicBezTo>
                  <a:pt x="302" y="1264"/>
                  <a:pt x="302" y="1264"/>
                  <a:pt x="303" y="1265"/>
                </a:cubicBezTo>
                <a:cubicBezTo>
                  <a:pt x="304" y="1267"/>
                  <a:pt x="303" y="1268"/>
                  <a:pt x="302" y="1271"/>
                </a:cubicBezTo>
                <a:cubicBezTo>
                  <a:pt x="301" y="1272"/>
                  <a:pt x="300" y="1272"/>
                  <a:pt x="300" y="1273"/>
                </a:cubicBezTo>
                <a:cubicBezTo>
                  <a:pt x="300" y="1274"/>
                  <a:pt x="301" y="1275"/>
                  <a:pt x="301" y="1276"/>
                </a:cubicBezTo>
                <a:cubicBezTo>
                  <a:pt x="301" y="1278"/>
                  <a:pt x="299" y="1280"/>
                  <a:pt x="301" y="1281"/>
                </a:cubicBezTo>
                <a:cubicBezTo>
                  <a:pt x="302" y="1282"/>
                  <a:pt x="303" y="1282"/>
                  <a:pt x="303" y="1282"/>
                </a:cubicBezTo>
                <a:cubicBezTo>
                  <a:pt x="304" y="1283"/>
                  <a:pt x="305" y="1284"/>
                  <a:pt x="305" y="1285"/>
                </a:cubicBezTo>
                <a:cubicBezTo>
                  <a:pt x="308" y="1288"/>
                  <a:pt x="311" y="1285"/>
                  <a:pt x="313" y="1282"/>
                </a:cubicBezTo>
                <a:cubicBezTo>
                  <a:pt x="313" y="1281"/>
                  <a:pt x="313" y="1280"/>
                  <a:pt x="313" y="1279"/>
                </a:cubicBezTo>
                <a:cubicBezTo>
                  <a:pt x="314" y="1277"/>
                  <a:pt x="317" y="1278"/>
                  <a:pt x="319" y="1278"/>
                </a:cubicBezTo>
                <a:cubicBezTo>
                  <a:pt x="320" y="1279"/>
                  <a:pt x="320" y="1279"/>
                  <a:pt x="321" y="1280"/>
                </a:cubicBezTo>
                <a:cubicBezTo>
                  <a:pt x="322" y="1281"/>
                  <a:pt x="322" y="1281"/>
                  <a:pt x="323" y="1280"/>
                </a:cubicBezTo>
                <a:cubicBezTo>
                  <a:pt x="323" y="1279"/>
                  <a:pt x="323" y="1277"/>
                  <a:pt x="323" y="1277"/>
                </a:cubicBezTo>
                <a:cubicBezTo>
                  <a:pt x="324" y="1276"/>
                  <a:pt x="324" y="1274"/>
                  <a:pt x="324" y="1273"/>
                </a:cubicBezTo>
                <a:cubicBezTo>
                  <a:pt x="324" y="1271"/>
                  <a:pt x="325" y="1270"/>
                  <a:pt x="325" y="1268"/>
                </a:cubicBezTo>
                <a:cubicBezTo>
                  <a:pt x="326" y="1267"/>
                  <a:pt x="326" y="1266"/>
                  <a:pt x="327" y="1265"/>
                </a:cubicBezTo>
                <a:cubicBezTo>
                  <a:pt x="327" y="1264"/>
                  <a:pt x="327" y="1263"/>
                  <a:pt x="327" y="1262"/>
                </a:cubicBezTo>
                <a:cubicBezTo>
                  <a:pt x="327" y="1261"/>
                  <a:pt x="327" y="1260"/>
                  <a:pt x="327" y="1259"/>
                </a:cubicBezTo>
                <a:cubicBezTo>
                  <a:pt x="327" y="1258"/>
                  <a:pt x="328" y="1257"/>
                  <a:pt x="328" y="1256"/>
                </a:cubicBezTo>
                <a:cubicBezTo>
                  <a:pt x="328" y="1254"/>
                  <a:pt x="328" y="1253"/>
                  <a:pt x="329" y="1252"/>
                </a:cubicBezTo>
                <a:cubicBezTo>
                  <a:pt x="329" y="1251"/>
                  <a:pt x="329" y="1250"/>
                  <a:pt x="329" y="1249"/>
                </a:cubicBezTo>
                <a:cubicBezTo>
                  <a:pt x="330" y="1247"/>
                  <a:pt x="328" y="1246"/>
                  <a:pt x="328" y="1244"/>
                </a:cubicBezTo>
                <a:cubicBezTo>
                  <a:pt x="327" y="1242"/>
                  <a:pt x="327" y="1240"/>
                  <a:pt x="325" y="1239"/>
                </a:cubicBezTo>
                <a:cubicBezTo>
                  <a:pt x="324" y="1239"/>
                  <a:pt x="323" y="1239"/>
                  <a:pt x="323" y="1238"/>
                </a:cubicBezTo>
                <a:cubicBezTo>
                  <a:pt x="322" y="1237"/>
                  <a:pt x="323" y="1236"/>
                  <a:pt x="324" y="1235"/>
                </a:cubicBezTo>
                <a:cubicBezTo>
                  <a:pt x="324" y="1232"/>
                  <a:pt x="321" y="1233"/>
                  <a:pt x="319" y="1232"/>
                </a:cubicBezTo>
                <a:cubicBezTo>
                  <a:pt x="318" y="1231"/>
                  <a:pt x="319" y="1230"/>
                  <a:pt x="317" y="1231"/>
                </a:cubicBezTo>
                <a:cubicBezTo>
                  <a:pt x="317" y="1231"/>
                  <a:pt x="316" y="1232"/>
                  <a:pt x="315" y="1232"/>
                </a:cubicBezTo>
                <a:cubicBezTo>
                  <a:pt x="314" y="1234"/>
                  <a:pt x="312" y="1234"/>
                  <a:pt x="311" y="1236"/>
                </a:cubicBezTo>
                <a:cubicBezTo>
                  <a:pt x="309" y="1237"/>
                  <a:pt x="308" y="1239"/>
                  <a:pt x="306" y="1240"/>
                </a:cubicBezTo>
                <a:cubicBezTo>
                  <a:pt x="305" y="1241"/>
                  <a:pt x="304" y="1240"/>
                  <a:pt x="303" y="1240"/>
                </a:cubicBezTo>
                <a:cubicBezTo>
                  <a:pt x="302" y="1239"/>
                  <a:pt x="301" y="1240"/>
                  <a:pt x="300" y="1239"/>
                </a:cubicBezTo>
                <a:cubicBezTo>
                  <a:pt x="299" y="1239"/>
                  <a:pt x="299" y="1238"/>
                  <a:pt x="298" y="1238"/>
                </a:cubicBezTo>
                <a:cubicBezTo>
                  <a:pt x="297" y="1237"/>
                  <a:pt x="297" y="1239"/>
                  <a:pt x="297" y="1240"/>
                </a:cubicBezTo>
                <a:cubicBezTo>
                  <a:pt x="297" y="1241"/>
                  <a:pt x="297" y="1242"/>
                  <a:pt x="296" y="1243"/>
                </a:cubicBezTo>
                <a:cubicBezTo>
                  <a:pt x="296" y="1244"/>
                  <a:pt x="295" y="1244"/>
                  <a:pt x="295" y="1245"/>
                </a:cubicBezTo>
                <a:close/>
                <a:moveTo>
                  <a:pt x="316" y="1196"/>
                </a:moveTo>
                <a:cubicBezTo>
                  <a:pt x="315" y="1196"/>
                  <a:pt x="313" y="1196"/>
                  <a:pt x="312" y="1197"/>
                </a:cubicBezTo>
                <a:cubicBezTo>
                  <a:pt x="311" y="1198"/>
                  <a:pt x="310" y="1199"/>
                  <a:pt x="309" y="1200"/>
                </a:cubicBezTo>
                <a:cubicBezTo>
                  <a:pt x="308" y="1201"/>
                  <a:pt x="307" y="1201"/>
                  <a:pt x="306" y="1202"/>
                </a:cubicBezTo>
                <a:cubicBezTo>
                  <a:pt x="305" y="1203"/>
                  <a:pt x="304" y="1204"/>
                  <a:pt x="304" y="1205"/>
                </a:cubicBezTo>
                <a:cubicBezTo>
                  <a:pt x="304" y="1206"/>
                  <a:pt x="304" y="1208"/>
                  <a:pt x="305" y="1209"/>
                </a:cubicBezTo>
                <a:cubicBezTo>
                  <a:pt x="305" y="1210"/>
                  <a:pt x="305" y="1212"/>
                  <a:pt x="305" y="1213"/>
                </a:cubicBezTo>
                <a:cubicBezTo>
                  <a:pt x="305" y="1215"/>
                  <a:pt x="307" y="1214"/>
                  <a:pt x="308" y="1215"/>
                </a:cubicBezTo>
                <a:cubicBezTo>
                  <a:pt x="309" y="1217"/>
                  <a:pt x="307" y="1217"/>
                  <a:pt x="306" y="1218"/>
                </a:cubicBezTo>
                <a:cubicBezTo>
                  <a:pt x="306" y="1220"/>
                  <a:pt x="307" y="1219"/>
                  <a:pt x="308" y="1220"/>
                </a:cubicBezTo>
                <a:cubicBezTo>
                  <a:pt x="309" y="1220"/>
                  <a:pt x="309" y="1221"/>
                  <a:pt x="309" y="1222"/>
                </a:cubicBezTo>
                <a:cubicBezTo>
                  <a:pt x="309" y="1223"/>
                  <a:pt x="309" y="1223"/>
                  <a:pt x="310" y="1223"/>
                </a:cubicBezTo>
                <a:cubicBezTo>
                  <a:pt x="310" y="1224"/>
                  <a:pt x="311" y="1225"/>
                  <a:pt x="312" y="1226"/>
                </a:cubicBezTo>
                <a:cubicBezTo>
                  <a:pt x="313" y="1226"/>
                  <a:pt x="313" y="1226"/>
                  <a:pt x="314" y="1227"/>
                </a:cubicBezTo>
                <a:cubicBezTo>
                  <a:pt x="314" y="1227"/>
                  <a:pt x="315" y="1227"/>
                  <a:pt x="315" y="1227"/>
                </a:cubicBezTo>
                <a:cubicBezTo>
                  <a:pt x="316" y="1227"/>
                  <a:pt x="316" y="1228"/>
                  <a:pt x="317" y="1228"/>
                </a:cubicBezTo>
                <a:cubicBezTo>
                  <a:pt x="317" y="1229"/>
                  <a:pt x="317" y="1227"/>
                  <a:pt x="318" y="1227"/>
                </a:cubicBezTo>
                <a:cubicBezTo>
                  <a:pt x="318" y="1226"/>
                  <a:pt x="318" y="1224"/>
                  <a:pt x="318" y="1223"/>
                </a:cubicBezTo>
                <a:cubicBezTo>
                  <a:pt x="319" y="1222"/>
                  <a:pt x="319" y="1221"/>
                  <a:pt x="320" y="1220"/>
                </a:cubicBezTo>
                <a:cubicBezTo>
                  <a:pt x="320" y="1218"/>
                  <a:pt x="320" y="1217"/>
                  <a:pt x="321" y="1216"/>
                </a:cubicBezTo>
                <a:cubicBezTo>
                  <a:pt x="321" y="1215"/>
                  <a:pt x="321" y="1214"/>
                  <a:pt x="322" y="1214"/>
                </a:cubicBezTo>
                <a:cubicBezTo>
                  <a:pt x="322" y="1213"/>
                  <a:pt x="322" y="1212"/>
                  <a:pt x="322" y="1212"/>
                </a:cubicBezTo>
                <a:cubicBezTo>
                  <a:pt x="322" y="1211"/>
                  <a:pt x="322" y="1209"/>
                  <a:pt x="323" y="1208"/>
                </a:cubicBezTo>
                <a:cubicBezTo>
                  <a:pt x="324" y="1208"/>
                  <a:pt x="325" y="1207"/>
                  <a:pt x="325" y="1205"/>
                </a:cubicBezTo>
                <a:cubicBezTo>
                  <a:pt x="325" y="1204"/>
                  <a:pt x="325" y="1202"/>
                  <a:pt x="324" y="1201"/>
                </a:cubicBezTo>
                <a:cubicBezTo>
                  <a:pt x="323" y="1200"/>
                  <a:pt x="323" y="1199"/>
                  <a:pt x="323" y="1197"/>
                </a:cubicBezTo>
                <a:cubicBezTo>
                  <a:pt x="323" y="1196"/>
                  <a:pt x="323" y="1196"/>
                  <a:pt x="323" y="1195"/>
                </a:cubicBezTo>
                <a:cubicBezTo>
                  <a:pt x="323" y="1194"/>
                  <a:pt x="323" y="1194"/>
                  <a:pt x="323" y="1193"/>
                </a:cubicBezTo>
                <a:cubicBezTo>
                  <a:pt x="322" y="1192"/>
                  <a:pt x="323" y="1190"/>
                  <a:pt x="321" y="1189"/>
                </a:cubicBezTo>
                <a:cubicBezTo>
                  <a:pt x="321" y="1189"/>
                  <a:pt x="321" y="1189"/>
                  <a:pt x="321" y="1189"/>
                </a:cubicBezTo>
                <a:cubicBezTo>
                  <a:pt x="320" y="1188"/>
                  <a:pt x="321" y="1188"/>
                  <a:pt x="320" y="1188"/>
                </a:cubicBezTo>
                <a:cubicBezTo>
                  <a:pt x="319" y="1188"/>
                  <a:pt x="320" y="1190"/>
                  <a:pt x="320" y="1190"/>
                </a:cubicBezTo>
                <a:cubicBezTo>
                  <a:pt x="320" y="1191"/>
                  <a:pt x="320" y="1193"/>
                  <a:pt x="319" y="1195"/>
                </a:cubicBezTo>
                <a:cubicBezTo>
                  <a:pt x="319" y="1196"/>
                  <a:pt x="317" y="1196"/>
                  <a:pt x="316" y="1196"/>
                </a:cubicBezTo>
                <a:close/>
                <a:moveTo>
                  <a:pt x="372" y="1333"/>
                </a:moveTo>
                <a:cubicBezTo>
                  <a:pt x="372" y="1333"/>
                  <a:pt x="371" y="1332"/>
                  <a:pt x="371" y="1332"/>
                </a:cubicBezTo>
                <a:cubicBezTo>
                  <a:pt x="371" y="1332"/>
                  <a:pt x="371" y="1333"/>
                  <a:pt x="371" y="1333"/>
                </a:cubicBezTo>
                <a:cubicBezTo>
                  <a:pt x="371" y="1333"/>
                  <a:pt x="371" y="1333"/>
                  <a:pt x="371" y="1333"/>
                </a:cubicBezTo>
                <a:cubicBezTo>
                  <a:pt x="371" y="1334"/>
                  <a:pt x="372" y="1334"/>
                  <a:pt x="372" y="1333"/>
                </a:cubicBezTo>
                <a:close/>
                <a:moveTo>
                  <a:pt x="641" y="1249"/>
                </a:moveTo>
                <a:cubicBezTo>
                  <a:pt x="640" y="1249"/>
                  <a:pt x="639" y="1249"/>
                  <a:pt x="639" y="1249"/>
                </a:cubicBezTo>
                <a:cubicBezTo>
                  <a:pt x="639" y="1249"/>
                  <a:pt x="638" y="1248"/>
                  <a:pt x="638" y="1248"/>
                </a:cubicBezTo>
                <a:cubicBezTo>
                  <a:pt x="637" y="1248"/>
                  <a:pt x="637" y="1249"/>
                  <a:pt x="638" y="1249"/>
                </a:cubicBezTo>
                <a:cubicBezTo>
                  <a:pt x="638" y="1250"/>
                  <a:pt x="640" y="1250"/>
                  <a:pt x="641" y="1250"/>
                </a:cubicBezTo>
                <a:cubicBezTo>
                  <a:pt x="642" y="1250"/>
                  <a:pt x="641" y="1249"/>
                  <a:pt x="641" y="1249"/>
                </a:cubicBezTo>
                <a:close/>
                <a:moveTo>
                  <a:pt x="335" y="1194"/>
                </a:moveTo>
                <a:cubicBezTo>
                  <a:pt x="336" y="1195"/>
                  <a:pt x="337" y="1195"/>
                  <a:pt x="337" y="1195"/>
                </a:cubicBezTo>
                <a:cubicBezTo>
                  <a:pt x="338" y="1196"/>
                  <a:pt x="339" y="1195"/>
                  <a:pt x="339" y="1196"/>
                </a:cubicBezTo>
                <a:cubicBezTo>
                  <a:pt x="340" y="1196"/>
                  <a:pt x="340" y="1197"/>
                  <a:pt x="341" y="1196"/>
                </a:cubicBezTo>
                <a:cubicBezTo>
                  <a:pt x="341" y="1196"/>
                  <a:pt x="341" y="1195"/>
                  <a:pt x="341" y="1194"/>
                </a:cubicBezTo>
                <a:cubicBezTo>
                  <a:pt x="341" y="1194"/>
                  <a:pt x="342" y="1193"/>
                  <a:pt x="341" y="1193"/>
                </a:cubicBezTo>
                <a:cubicBezTo>
                  <a:pt x="340" y="1192"/>
                  <a:pt x="340" y="1193"/>
                  <a:pt x="340" y="1193"/>
                </a:cubicBezTo>
                <a:cubicBezTo>
                  <a:pt x="338" y="1195"/>
                  <a:pt x="336" y="1192"/>
                  <a:pt x="335" y="1193"/>
                </a:cubicBezTo>
                <a:cubicBezTo>
                  <a:pt x="334" y="1194"/>
                  <a:pt x="335" y="1194"/>
                  <a:pt x="335" y="1194"/>
                </a:cubicBezTo>
                <a:close/>
                <a:moveTo>
                  <a:pt x="635" y="1339"/>
                </a:moveTo>
                <a:cubicBezTo>
                  <a:pt x="635" y="1339"/>
                  <a:pt x="635" y="1341"/>
                  <a:pt x="635" y="1341"/>
                </a:cubicBezTo>
                <a:cubicBezTo>
                  <a:pt x="636" y="1342"/>
                  <a:pt x="636" y="1342"/>
                  <a:pt x="637" y="1342"/>
                </a:cubicBezTo>
                <a:cubicBezTo>
                  <a:pt x="637" y="1343"/>
                  <a:pt x="637" y="1345"/>
                  <a:pt x="638" y="1344"/>
                </a:cubicBezTo>
                <a:cubicBezTo>
                  <a:pt x="638" y="1343"/>
                  <a:pt x="637" y="1342"/>
                  <a:pt x="637" y="1341"/>
                </a:cubicBezTo>
                <a:cubicBezTo>
                  <a:pt x="636" y="1341"/>
                  <a:pt x="636" y="1339"/>
                  <a:pt x="635" y="1339"/>
                </a:cubicBezTo>
                <a:close/>
                <a:moveTo>
                  <a:pt x="636" y="1325"/>
                </a:moveTo>
                <a:cubicBezTo>
                  <a:pt x="636" y="1326"/>
                  <a:pt x="636" y="1327"/>
                  <a:pt x="634" y="1327"/>
                </a:cubicBezTo>
                <a:cubicBezTo>
                  <a:pt x="633" y="1327"/>
                  <a:pt x="633" y="1325"/>
                  <a:pt x="632" y="1326"/>
                </a:cubicBezTo>
                <a:cubicBezTo>
                  <a:pt x="630" y="1326"/>
                  <a:pt x="630" y="1328"/>
                  <a:pt x="632" y="1328"/>
                </a:cubicBezTo>
                <a:cubicBezTo>
                  <a:pt x="633" y="1329"/>
                  <a:pt x="633" y="1328"/>
                  <a:pt x="634" y="1328"/>
                </a:cubicBezTo>
                <a:cubicBezTo>
                  <a:pt x="635" y="1327"/>
                  <a:pt x="635" y="1328"/>
                  <a:pt x="635" y="1328"/>
                </a:cubicBezTo>
                <a:cubicBezTo>
                  <a:pt x="636" y="1329"/>
                  <a:pt x="637" y="1331"/>
                  <a:pt x="638" y="1330"/>
                </a:cubicBezTo>
                <a:cubicBezTo>
                  <a:pt x="639" y="1329"/>
                  <a:pt x="639" y="1329"/>
                  <a:pt x="639" y="1328"/>
                </a:cubicBezTo>
                <a:cubicBezTo>
                  <a:pt x="639" y="1327"/>
                  <a:pt x="639" y="1327"/>
                  <a:pt x="640" y="1327"/>
                </a:cubicBezTo>
                <a:cubicBezTo>
                  <a:pt x="642" y="1324"/>
                  <a:pt x="637" y="1322"/>
                  <a:pt x="636" y="1325"/>
                </a:cubicBezTo>
                <a:close/>
                <a:moveTo>
                  <a:pt x="626" y="1308"/>
                </a:moveTo>
                <a:cubicBezTo>
                  <a:pt x="626" y="1308"/>
                  <a:pt x="625" y="1308"/>
                  <a:pt x="625" y="1307"/>
                </a:cubicBezTo>
                <a:cubicBezTo>
                  <a:pt x="625" y="1306"/>
                  <a:pt x="625" y="1306"/>
                  <a:pt x="624" y="1306"/>
                </a:cubicBezTo>
                <a:cubicBezTo>
                  <a:pt x="623" y="1306"/>
                  <a:pt x="623" y="1306"/>
                  <a:pt x="623" y="1306"/>
                </a:cubicBezTo>
                <a:cubicBezTo>
                  <a:pt x="623" y="1307"/>
                  <a:pt x="624" y="1309"/>
                  <a:pt x="625" y="1309"/>
                </a:cubicBezTo>
                <a:cubicBezTo>
                  <a:pt x="626" y="1310"/>
                  <a:pt x="627" y="1311"/>
                  <a:pt x="627" y="1313"/>
                </a:cubicBezTo>
                <a:cubicBezTo>
                  <a:pt x="628" y="1314"/>
                  <a:pt x="629" y="1314"/>
                  <a:pt x="630" y="1315"/>
                </a:cubicBezTo>
                <a:cubicBezTo>
                  <a:pt x="630" y="1315"/>
                  <a:pt x="631" y="1316"/>
                  <a:pt x="631" y="1316"/>
                </a:cubicBezTo>
                <a:cubicBezTo>
                  <a:pt x="632" y="1317"/>
                  <a:pt x="632" y="1315"/>
                  <a:pt x="632" y="1315"/>
                </a:cubicBezTo>
                <a:cubicBezTo>
                  <a:pt x="632" y="1315"/>
                  <a:pt x="632" y="1315"/>
                  <a:pt x="632" y="1314"/>
                </a:cubicBezTo>
                <a:cubicBezTo>
                  <a:pt x="631" y="1314"/>
                  <a:pt x="631" y="1314"/>
                  <a:pt x="631" y="1314"/>
                </a:cubicBezTo>
                <a:cubicBezTo>
                  <a:pt x="631" y="1313"/>
                  <a:pt x="630" y="1313"/>
                  <a:pt x="630" y="1313"/>
                </a:cubicBezTo>
                <a:cubicBezTo>
                  <a:pt x="629" y="1313"/>
                  <a:pt x="629" y="1313"/>
                  <a:pt x="628" y="1313"/>
                </a:cubicBezTo>
                <a:cubicBezTo>
                  <a:pt x="627" y="1313"/>
                  <a:pt x="628" y="1312"/>
                  <a:pt x="628" y="1311"/>
                </a:cubicBezTo>
                <a:cubicBezTo>
                  <a:pt x="628" y="1310"/>
                  <a:pt x="628" y="1309"/>
                  <a:pt x="626" y="1308"/>
                </a:cubicBezTo>
                <a:close/>
                <a:moveTo>
                  <a:pt x="634" y="1334"/>
                </a:moveTo>
                <a:cubicBezTo>
                  <a:pt x="634" y="1334"/>
                  <a:pt x="634" y="1335"/>
                  <a:pt x="634" y="1336"/>
                </a:cubicBezTo>
                <a:cubicBezTo>
                  <a:pt x="635" y="1336"/>
                  <a:pt x="635" y="1336"/>
                  <a:pt x="635" y="1335"/>
                </a:cubicBezTo>
                <a:cubicBezTo>
                  <a:pt x="635" y="1335"/>
                  <a:pt x="635" y="1334"/>
                  <a:pt x="635" y="1334"/>
                </a:cubicBezTo>
                <a:cubicBezTo>
                  <a:pt x="635" y="1333"/>
                  <a:pt x="635" y="1333"/>
                  <a:pt x="634" y="1334"/>
                </a:cubicBezTo>
                <a:close/>
                <a:moveTo>
                  <a:pt x="600" y="1311"/>
                </a:moveTo>
                <a:cubicBezTo>
                  <a:pt x="599" y="1311"/>
                  <a:pt x="599" y="1311"/>
                  <a:pt x="598" y="1311"/>
                </a:cubicBezTo>
                <a:cubicBezTo>
                  <a:pt x="598" y="1310"/>
                  <a:pt x="597" y="1311"/>
                  <a:pt x="597" y="1312"/>
                </a:cubicBezTo>
                <a:cubicBezTo>
                  <a:pt x="597" y="1312"/>
                  <a:pt x="598" y="1313"/>
                  <a:pt x="599" y="1313"/>
                </a:cubicBezTo>
                <a:cubicBezTo>
                  <a:pt x="599" y="1313"/>
                  <a:pt x="599" y="1313"/>
                  <a:pt x="599" y="1313"/>
                </a:cubicBezTo>
                <a:cubicBezTo>
                  <a:pt x="600" y="1313"/>
                  <a:pt x="600" y="1311"/>
                  <a:pt x="600" y="1311"/>
                </a:cubicBezTo>
                <a:close/>
                <a:moveTo>
                  <a:pt x="603" y="1367"/>
                </a:moveTo>
                <a:cubicBezTo>
                  <a:pt x="605" y="1367"/>
                  <a:pt x="606" y="1369"/>
                  <a:pt x="608" y="1368"/>
                </a:cubicBezTo>
                <a:cubicBezTo>
                  <a:pt x="609" y="1368"/>
                  <a:pt x="611" y="1368"/>
                  <a:pt x="613" y="1369"/>
                </a:cubicBezTo>
                <a:cubicBezTo>
                  <a:pt x="614" y="1369"/>
                  <a:pt x="615" y="1370"/>
                  <a:pt x="617" y="1370"/>
                </a:cubicBezTo>
                <a:cubicBezTo>
                  <a:pt x="618" y="1370"/>
                  <a:pt x="620" y="1370"/>
                  <a:pt x="621" y="1371"/>
                </a:cubicBezTo>
                <a:cubicBezTo>
                  <a:pt x="622" y="1372"/>
                  <a:pt x="622" y="1372"/>
                  <a:pt x="623" y="1372"/>
                </a:cubicBezTo>
                <a:cubicBezTo>
                  <a:pt x="624" y="1372"/>
                  <a:pt x="624" y="1373"/>
                  <a:pt x="624" y="1373"/>
                </a:cubicBezTo>
                <a:cubicBezTo>
                  <a:pt x="624" y="1374"/>
                  <a:pt x="623" y="1374"/>
                  <a:pt x="623" y="1375"/>
                </a:cubicBezTo>
                <a:cubicBezTo>
                  <a:pt x="623" y="1376"/>
                  <a:pt x="624" y="1375"/>
                  <a:pt x="624" y="1375"/>
                </a:cubicBezTo>
                <a:cubicBezTo>
                  <a:pt x="626" y="1374"/>
                  <a:pt x="628" y="1374"/>
                  <a:pt x="630" y="1374"/>
                </a:cubicBezTo>
                <a:cubicBezTo>
                  <a:pt x="631" y="1374"/>
                  <a:pt x="632" y="1375"/>
                  <a:pt x="633" y="1374"/>
                </a:cubicBezTo>
                <a:cubicBezTo>
                  <a:pt x="634" y="1374"/>
                  <a:pt x="634" y="1374"/>
                  <a:pt x="635" y="1373"/>
                </a:cubicBezTo>
                <a:cubicBezTo>
                  <a:pt x="636" y="1373"/>
                  <a:pt x="638" y="1373"/>
                  <a:pt x="640" y="1373"/>
                </a:cubicBezTo>
                <a:cubicBezTo>
                  <a:pt x="642" y="1373"/>
                  <a:pt x="644" y="1373"/>
                  <a:pt x="645" y="1373"/>
                </a:cubicBezTo>
                <a:cubicBezTo>
                  <a:pt x="647" y="1373"/>
                  <a:pt x="649" y="1373"/>
                  <a:pt x="650" y="1373"/>
                </a:cubicBezTo>
                <a:cubicBezTo>
                  <a:pt x="651" y="1372"/>
                  <a:pt x="652" y="1372"/>
                  <a:pt x="652" y="1372"/>
                </a:cubicBezTo>
                <a:cubicBezTo>
                  <a:pt x="653" y="1371"/>
                  <a:pt x="653" y="1371"/>
                  <a:pt x="653" y="1370"/>
                </a:cubicBezTo>
                <a:cubicBezTo>
                  <a:pt x="653" y="1369"/>
                  <a:pt x="656" y="1367"/>
                  <a:pt x="654" y="1366"/>
                </a:cubicBezTo>
                <a:cubicBezTo>
                  <a:pt x="654" y="1367"/>
                  <a:pt x="654" y="1367"/>
                  <a:pt x="654" y="1367"/>
                </a:cubicBezTo>
                <a:cubicBezTo>
                  <a:pt x="654" y="1367"/>
                  <a:pt x="652" y="1368"/>
                  <a:pt x="652" y="1368"/>
                </a:cubicBezTo>
                <a:cubicBezTo>
                  <a:pt x="652" y="1368"/>
                  <a:pt x="651" y="1368"/>
                  <a:pt x="650" y="1368"/>
                </a:cubicBezTo>
                <a:cubicBezTo>
                  <a:pt x="650" y="1369"/>
                  <a:pt x="649" y="1369"/>
                  <a:pt x="648" y="1369"/>
                </a:cubicBezTo>
                <a:cubicBezTo>
                  <a:pt x="647" y="1369"/>
                  <a:pt x="647" y="1370"/>
                  <a:pt x="646" y="1370"/>
                </a:cubicBezTo>
                <a:cubicBezTo>
                  <a:pt x="645" y="1370"/>
                  <a:pt x="642" y="1370"/>
                  <a:pt x="643" y="1368"/>
                </a:cubicBezTo>
                <a:cubicBezTo>
                  <a:pt x="643" y="1368"/>
                  <a:pt x="644" y="1367"/>
                  <a:pt x="643" y="1366"/>
                </a:cubicBezTo>
                <a:cubicBezTo>
                  <a:pt x="643" y="1366"/>
                  <a:pt x="642" y="1366"/>
                  <a:pt x="641" y="1366"/>
                </a:cubicBezTo>
                <a:cubicBezTo>
                  <a:pt x="640" y="1366"/>
                  <a:pt x="640" y="1367"/>
                  <a:pt x="639" y="1367"/>
                </a:cubicBezTo>
                <a:cubicBezTo>
                  <a:pt x="638" y="1367"/>
                  <a:pt x="638" y="1367"/>
                  <a:pt x="637" y="1367"/>
                </a:cubicBezTo>
                <a:cubicBezTo>
                  <a:pt x="636" y="1366"/>
                  <a:pt x="635" y="1366"/>
                  <a:pt x="633" y="1366"/>
                </a:cubicBezTo>
                <a:cubicBezTo>
                  <a:pt x="632" y="1365"/>
                  <a:pt x="630" y="1365"/>
                  <a:pt x="628" y="1365"/>
                </a:cubicBezTo>
                <a:cubicBezTo>
                  <a:pt x="625" y="1365"/>
                  <a:pt x="623" y="1366"/>
                  <a:pt x="620" y="1366"/>
                </a:cubicBezTo>
                <a:cubicBezTo>
                  <a:pt x="618" y="1366"/>
                  <a:pt x="617" y="1366"/>
                  <a:pt x="615" y="1365"/>
                </a:cubicBezTo>
                <a:cubicBezTo>
                  <a:pt x="614" y="1365"/>
                  <a:pt x="614" y="1363"/>
                  <a:pt x="613" y="1363"/>
                </a:cubicBezTo>
                <a:cubicBezTo>
                  <a:pt x="612" y="1363"/>
                  <a:pt x="611" y="1363"/>
                  <a:pt x="611" y="1362"/>
                </a:cubicBezTo>
                <a:cubicBezTo>
                  <a:pt x="611" y="1361"/>
                  <a:pt x="612" y="1362"/>
                  <a:pt x="613" y="1361"/>
                </a:cubicBezTo>
                <a:cubicBezTo>
                  <a:pt x="613" y="1361"/>
                  <a:pt x="611" y="1360"/>
                  <a:pt x="611" y="1360"/>
                </a:cubicBezTo>
                <a:cubicBezTo>
                  <a:pt x="609" y="1359"/>
                  <a:pt x="608" y="1361"/>
                  <a:pt x="607" y="1361"/>
                </a:cubicBezTo>
                <a:cubicBezTo>
                  <a:pt x="606" y="1361"/>
                  <a:pt x="605" y="1361"/>
                  <a:pt x="605" y="1361"/>
                </a:cubicBezTo>
                <a:cubicBezTo>
                  <a:pt x="604" y="1360"/>
                  <a:pt x="605" y="1360"/>
                  <a:pt x="604" y="1359"/>
                </a:cubicBezTo>
                <a:cubicBezTo>
                  <a:pt x="603" y="1358"/>
                  <a:pt x="603" y="1359"/>
                  <a:pt x="603" y="1360"/>
                </a:cubicBezTo>
                <a:cubicBezTo>
                  <a:pt x="602" y="1361"/>
                  <a:pt x="601" y="1362"/>
                  <a:pt x="600" y="1363"/>
                </a:cubicBezTo>
                <a:cubicBezTo>
                  <a:pt x="600" y="1364"/>
                  <a:pt x="598" y="1366"/>
                  <a:pt x="598" y="1367"/>
                </a:cubicBezTo>
                <a:cubicBezTo>
                  <a:pt x="599" y="1367"/>
                  <a:pt x="602" y="1366"/>
                  <a:pt x="603" y="1367"/>
                </a:cubicBezTo>
                <a:close/>
                <a:moveTo>
                  <a:pt x="616" y="1319"/>
                </a:moveTo>
                <a:cubicBezTo>
                  <a:pt x="616" y="1320"/>
                  <a:pt x="616" y="1321"/>
                  <a:pt x="617" y="1320"/>
                </a:cubicBezTo>
                <a:cubicBezTo>
                  <a:pt x="617" y="1320"/>
                  <a:pt x="617" y="1318"/>
                  <a:pt x="616" y="1319"/>
                </a:cubicBezTo>
                <a:close/>
                <a:moveTo>
                  <a:pt x="616" y="1313"/>
                </a:moveTo>
                <a:cubicBezTo>
                  <a:pt x="615" y="1313"/>
                  <a:pt x="616" y="1314"/>
                  <a:pt x="615" y="1314"/>
                </a:cubicBezTo>
                <a:cubicBezTo>
                  <a:pt x="615" y="1315"/>
                  <a:pt x="614" y="1316"/>
                  <a:pt x="614" y="1316"/>
                </a:cubicBezTo>
                <a:cubicBezTo>
                  <a:pt x="615" y="1317"/>
                  <a:pt x="616" y="1315"/>
                  <a:pt x="616" y="1315"/>
                </a:cubicBezTo>
                <a:cubicBezTo>
                  <a:pt x="616" y="1314"/>
                  <a:pt x="618" y="1313"/>
                  <a:pt x="616" y="1313"/>
                </a:cubicBezTo>
                <a:close/>
                <a:moveTo>
                  <a:pt x="615" y="1337"/>
                </a:moveTo>
                <a:cubicBezTo>
                  <a:pt x="615" y="1337"/>
                  <a:pt x="617" y="1336"/>
                  <a:pt x="617" y="1336"/>
                </a:cubicBezTo>
                <a:cubicBezTo>
                  <a:pt x="618" y="1336"/>
                  <a:pt x="619" y="1336"/>
                  <a:pt x="619" y="1335"/>
                </a:cubicBezTo>
                <a:cubicBezTo>
                  <a:pt x="619" y="1335"/>
                  <a:pt x="619" y="1334"/>
                  <a:pt x="619" y="1334"/>
                </a:cubicBezTo>
                <a:cubicBezTo>
                  <a:pt x="618" y="1334"/>
                  <a:pt x="617" y="1335"/>
                  <a:pt x="616" y="1335"/>
                </a:cubicBezTo>
                <a:cubicBezTo>
                  <a:pt x="616" y="1335"/>
                  <a:pt x="614" y="1336"/>
                  <a:pt x="615" y="1337"/>
                </a:cubicBezTo>
                <a:close/>
                <a:moveTo>
                  <a:pt x="343" y="861"/>
                </a:moveTo>
                <a:cubicBezTo>
                  <a:pt x="343" y="863"/>
                  <a:pt x="344" y="860"/>
                  <a:pt x="345" y="860"/>
                </a:cubicBezTo>
                <a:cubicBezTo>
                  <a:pt x="345" y="859"/>
                  <a:pt x="346" y="860"/>
                  <a:pt x="346" y="859"/>
                </a:cubicBezTo>
                <a:cubicBezTo>
                  <a:pt x="346" y="858"/>
                  <a:pt x="345" y="858"/>
                  <a:pt x="345" y="857"/>
                </a:cubicBezTo>
                <a:cubicBezTo>
                  <a:pt x="344" y="857"/>
                  <a:pt x="344" y="856"/>
                  <a:pt x="344" y="856"/>
                </a:cubicBezTo>
                <a:cubicBezTo>
                  <a:pt x="342" y="854"/>
                  <a:pt x="343" y="858"/>
                  <a:pt x="343" y="859"/>
                </a:cubicBezTo>
                <a:cubicBezTo>
                  <a:pt x="343" y="859"/>
                  <a:pt x="343" y="860"/>
                  <a:pt x="343" y="861"/>
                </a:cubicBezTo>
                <a:close/>
                <a:moveTo>
                  <a:pt x="427" y="881"/>
                </a:moveTo>
                <a:cubicBezTo>
                  <a:pt x="427" y="881"/>
                  <a:pt x="428" y="881"/>
                  <a:pt x="429" y="882"/>
                </a:cubicBezTo>
                <a:cubicBezTo>
                  <a:pt x="430" y="882"/>
                  <a:pt x="430" y="883"/>
                  <a:pt x="431" y="884"/>
                </a:cubicBezTo>
                <a:cubicBezTo>
                  <a:pt x="433" y="884"/>
                  <a:pt x="432" y="881"/>
                  <a:pt x="432" y="881"/>
                </a:cubicBezTo>
                <a:cubicBezTo>
                  <a:pt x="433" y="879"/>
                  <a:pt x="433" y="878"/>
                  <a:pt x="431" y="878"/>
                </a:cubicBezTo>
                <a:cubicBezTo>
                  <a:pt x="430" y="877"/>
                  <a:pt x="429" y="877"/>
                  <a:pt x="428" y="876"/>
                </a:cubicBezTo>
                <a:cubicBezTo>
                  <a:pt x="427" y="876"/>
                  <a:pt x="427" y="875"/>
                  <a:pt x="426" y="875"/>
                </a:cubicBezTo>
                <a:cubicBezTo>
                  <a:pt x="425" y="875"/>
                  <a:pt x="426" y="876"/>
                  <a:pt x="426" y="877"/>
                </a:cubicBezTo>
                <a:cubicBezTo>
                  <a:pt x="426" y="878"/>
                  <a:pt x="425" y="880"/>
                  <a:pt x="427" y="881"/>
                </a:cubicBezTo>
                <a:close/>
                <a:moveTo>
                  <a:pt x="461" y="848"/>
                </a:moveTo>
                <a:cubicBezTo>
                  <a:pt x="462" y="848"/>
                  <a:pt x="463" y="845"/>
                  <a:pt x="463" y="844"/>
                </a:cubicBezTo>
                <a:cubicBezTo>
                  <a:pt x="463" y="843"/>
                  <a:pt x="464" y="841"/>
                  <a:pt x="465" y="840"/>
                </a:cubicBezTo>
                <a:cubicBezTo>
                  <a:pt x="465" y="839"/>
                  <a:pt x="465" y="837"/>
                  <a:pt x="466" y="836"/>
                </a:cubicBezTo>
                <a:cubicBezTo>
                  <a:pt x="466" y="835"/>
                  <a:pt x="467" y="835"/>
                  <a:pt x="467" y="834"/>
                </a:cubicBezTo>
                <a:cubicBezTo>
                  <a:pt x="468" y="833"/>
                  <a:pt x="468" y="832"/>
                  <a:pt x="468" y="832"/>
                </a:cubicBezTo>
                <a:cubicBezTo>
                  <a:pt x="469" y="830"/>
                  <a:pt x="470" y="828"/>
                  <a:pt x="471" y="826"/>
                </a:cubicBezTo>
                <a:cubicBezTo>
                  <a:pt x="471" y="824"/>
                  <a:pt x="471" y="822"/>
                  <a:pt x="472" y="821"/>
                </a:cubicBezTo>
                <a:cubicBezTo>
                  <a:pt x="472" y="820"/>
                  <a:pt x="473" y="818"/>
                  <a:pt x="472" y="817"/>
                </a:cubicBezTo>
                <a:cubicBezTo>
                  <a:pt x="471" y="816"/>
                  <a:pt x="469" y="822"/>
                  <a:pt x="468" y="823"/>
                </a:cubicBezTo>
                <a:cubicBezTo>
                  <a:pt x="468" y="826"/>
                  <a:pt x="465" y="828"/>
                  <a:pt x="464" y="830"/>
                </a:cubicBezTo>
                <a:cubicBezTo>
                  <a:pt x="464" y="832"/>
                  <a:pt x="463" y="832"/>
                  <a:pt x="462" y="833"/>
                </a:cubicBezTo>
                <a:cubicBezTo>
                  <a:pt x="460" y="834"/>
                  <a:pt x="460" y="835"/>
                  <a:pt x="460" y="836"/>
                </a:cubicBezTo>
                <a:cubicBezTo>
                  <a:pt x="459" y="838"/>
                  <a:pt x="459" y="839"/>
                  <a:pt x="459" y="841"/>
                </a:cubicBezTo>
                <a:cubicBezTo>
                  <a:pt x="459" y="842"/>
                  <a:pt x="459" y="843"/>
                  <a:pt x="460" y="845"/>
                </a:cubicBezTo>
                <a:cubicBezTo>
                  <a:pt x="460" y="846"/>
                  <a:pt x="460" y="849"/>
                  <a:pt x="461" y="848"/>
                </a:cubicBezTo>
                <a:close/>
                <a:moveTo>
                  <a:pt x="510" y="806"/>
                </a:moveTo>
                <a:cubicBezTo>
                  <a:pt x="510" y="805"/>
                  <a:pt x="510" y="805"/>
                  <a:pt x="511" y="805"/>
                </a:cubicBezTo>
                <a:cubicBezTo>
                  <a:pt x="512" y="804"/>
                  <a:pt x="512" y="804"/>
                  <a:pt x="512" y="804"/>
                </a:cubicBezTo>
                <a:cubicBezTo>
                  <a:pt x="512" y="803"/>
                  <a:pt x="511" y="803"/>
                  <a:pt x="511" y="803"/>
                </a:cubicBezTo>
                <a:cubicBezTo>
                  <a:pt x="511" y="803"/>
                  <a:pt x="511" y="802"/>
                  <a:pt x="510" y="802"/>
                </a:cubicBezTo>
                <a:cubicBezTo>
                  <a:pt x="510" y="801"/>
                  <a:pt x="509" y="801"/>
                  <a:pt x="508" y="801"/>
                </a:cubicBezTo>
                <a:cubicBezTo>
                  <a:pt x="508" y="801"/>
                  <a:pt x="507" y="802"/>
                  <a:pt x="506" y="802"/>
                </a:cubicBezTo>
                <a:cubicBezTo>
                  <a:pt x="506" y="802"/>
                  <a:pt x="505" y="802"/>
                  <a:pt x="504" y="802"/>
                </a:cubicBezTo>
                <a:cubicBezTo>
                  <a:pt x="504" y="802"/>
                  <a:pt x="503" y="802"/>
                  <a:pt x="502" y="802"/>
                </a:cubicBezTo>
                <a:cubicBezTo>
                  <a:pt x="502" y="802"/>
                  <a:pt x="501" y="803"/>
                  <a:pt x="501" y="803"/>
                </a:cubicBezTo>
                <a:cubicBezTo>
                  <a:pt x="500" y="804"/>
                  <a:pt x="499" y="804"/>
                  <a:pt x="498" y="806"/>
                </a:cubicBezTo>
                <a:cubicBezTo>
                  <a:pt x="498" y="807"/>
                  <a:pt x="497" y="808"/>
                  <a:pt x="496" y="809"/>
                </a:cubicBezTo>
                <a:cubicBezTo>
                  <a:pt x="495" y="810"/>
                  <a:pt x="494" y="810"/>
                  <a:pt x="493" y="811"/>
                </a:cubicBezTo>
                <a:cubicBezTo>
                  <a:pt x="493" y="812"/>
                  <a:pt x="492" y="813"/>
                  <a:pt x="492" y="815"/>
                </a:cubicBezTo>
                <a:cubicBezTo>
                  <a:pt x="492" y="817"/>
                  <a:pt x="491" y="819"/>
                  <a:pt x="492" y="821"/>
                </a:cubicBezTo>
                <a:cubicBezTo>
                  <a:pt x="493" y="822"/>
                  <a:pt x="493" y="822"/>
                  <a:pt x="493" y="823"/>
                </a:cubicBezTo>
                <a:cubicBezTo>
                  <a:pt x="493" y="824"/>
                  <a:pt x="493" y="825"/>
                  <a:pt x="493" y="825"/>
                </a:cubicBezTo>
                <a:cubicBezTo>
                  <a:pt x="494" y="826"/>
                  <a:pt x="494" y="826"/>
                  <a:pt x="494" y="827"/>
                </a:cubicBezTo>
                <a:cubicBezTo>
                  <a:pt x="494" y="828"/>
                  <a:pt x="493" y="828"/>
                  <a:pt x="493" y="829"/>
                </a:cubicBezTo>
                <a:cubicBezTo>
                  <a:pt x="492" y="831"/>
                  <a:pt x="496" y="828"/>
                  <a:pt x="496" y="828"/>
                </a:cubicBezTo>
                <a:cubicBezTo>
                  <a:pt x="497" y="827"/>
                  <a:pt x="498" y="826"/>
                  <a:pt x="499" y="825"/>
                </a:cubicBezTo>
                <a:cubicBezTo>
                  <a:pt x="500" y="823"/>
                  <a:pt x="500" y="822"/>
                  <a:pt x="502" y="822"/>
                </a:cubicBezTo>
                <a:cubicBezTo>
                  <a:pt x="503" y="821"/>
                  <a:pt x="505" y="822"/>
                  <a:pt x="505" y="820"/>
                </a:cubicBezTo>
                <a:cubicBezTo>
                  <a:pt x="506" y="819"/>
                  <a:pt x="505" y="818"/>
                  <a:pt x="505" y="818"/>
                </a:cubicBezTo>
                <a:cubicBezTo>
                  <a:pt x="506" y="817"/>
                  <a:pt x="507" y="817"/>
                  <a:pt x="507" y="817"/>
                </a:cubicBezTo>
                <a:cubicBezTo>
                  <a:pt x="508" y="817"/>
                  <a:pt x="509" y="817"/>
                  <a:pt x="508" y="816"/>
                </a:cubicBezTo>
                <a:cubicBezTo>
                  <a:pt x="508" y="815"/>
                  <a:pt x="508" y="815"/>
                  <a:pt x="507" y="815"/>
                </a:cubicBezTo>
                <a:cubicBezTo>
                  <a:pt x="506" y="814"/>
                  <a:pt x="506" y="814"/>
                  <a:pt x="506" y="813"/>
                </a:cubicBezTo>
                <a:cubicBezTo>
                  <a:pt x="505" y="812"/>
                  <a:pt x="506" y="812"/>
                  <a:pt x="506" y="811"/>
                </a:cubicBezTo>
                <a:cubicBezTo>
                  <a:pt x="507" y="810"/>
                  <a:pt x="505" y="809"/>
                  <a:pt x="506" y="808"/>
                </a:cubicBezTo>
                <a:cubicBezTo>
                  <a:pt x="507" y="806"/>
                  <a:pt x="509" y="807"/>
                  <a:pt x="510" y="806"/>
                </a:cubicBezTo>
                <a:close/>
                <a:moveTo>
                  <a:pt x="562" y="738"/>
                </a:moveTo>
                <a:cubicBezTo>
                  <a:pt x="562" y="738"/>
                  <a:pt x="561" y="738"/>
                  <a:pt x="561" y="738"/>
                </a:cubicBezTo>
                <a:cubicBezTo>
                  <a:pt x="560" y="738"/>
                  <a:pt x="560" y="738"/>
                  <a:pt x="560" y="738"/>
                </a:cubicBezTo>
                <a:cubicBezTo>
                  <a:pt x="560" y="738"/>
                  <a:pt x="560" y="739"/>
                  <a:pt x="561" y="739"/>
                </a:cubicBezTo>
                <a:cubicBezTo>
                  <a:pt x="561" y="739"/>
                  <a:pt x="562" y="739"/>
                  <a:pt x="562" y="738"/>
                </a:cubicBezTo>
                <a:close/>
                <a:moveTo>
                  <a:pt x="534" y="732"/>
                </a:moveTo>
                <a:cubicBezTo>
                  <a:pt x="534" y="732"/>
                  <a:pt x="533" y="731"/>
                  <a:pt x="533" y="730"/>
                </a:cubicBezTo>
                <a:cubicBezTo>
                  <a:pt x="532" y="730"/>
                  <a:pt x="530" y="731"/>
                  <a:pt x="529" y="729"/>
                </a:cubicBezTo>
                <a:cubicBezTo>
                  <a:pt x="528" y="729"/>
                  <a:pt x="528" y="728"/>
                  <a:pt x="527" y="728"/>
                </a:cubicBezTo>
                <a:cubicBezTo>
                  <a:pt x="527" y="728"/>
                  <a:pt x="526" y="729"/>
                  <a:pt x="526" y="730"/>
                </a:cubicBezTo>
                <a:cubicBezTo>
                  <a:pt x="526" y="731"/>
                  <a:pt x="526" y="733"/>
                  <a:pt x="524" y="732"/>
                </a:cubicBezTo>
                <a:cubicBezTo>
                  <a:pt x="523" y="732"/>
                  <a:pt x="523" y="732"/>
                  <a:pt x="522" y="732"/>
                </a:cubicBezTo>
                <a:cubicBezTo>
                  <a:pt x="522" y="733"/>
                  <a:pt x="521" y="734"/>
                  <a:pt x="522" y="734"/>
                </a:cubicBezTo>
                <a:cubicBezTo>
                  <a:pt x="522" y="735"/>
                  <a:pt x="522" y="737"/>
                  <a:pt x="524" y="737"/>
                </a:cubicBezTo>
                <a:cubicBezTo>
                  <a:pt x="525" y="736"/>
                  <a:pt x="523" y="734"/>
                  <a:pt x="524" y="733"/>
                </a:cubicBezTo>
                <a:cubicBezTo>
                  <a:pt x="524" y="734"/>
                  <a:pt x="525" y="734"/>
                  <a:pt x="525" y="734"/>
                </a:cubicBezTo>
                <a:cubicBezTo>
                  <a:pt x="526" y="735"/>
                  <a:pt x="526" y="736"/>
                  <a:pt x="527" y="736"/>
                </a:cubicBezTo>
                <a:cubicBezTo>
                  <a:pt x="527" y="737"/>
                  <a:pt x="528" y="737"/>
                  <a:pt x="528" y="738"/>
                </a:cubicBezTo>
                <a:cubicBezTo>
                  <a:pt x="529" y="739"/>
                  <a:pt x="529" y="739"/>
                  <a:pt x="530" y="740"/>
                </a:cubicBezTo>
                <a:cubicBezTo>
                  <a:pt x="531" y="740"/>
                  <a:pt x="532" y="740"/>
                  <a:pt x="532" y="740"/>
                </a:cubicBezTo>
                <a:cubicBezTo>
                  <a:pt x="533" y="741"/>
                  <a:pt x="532" y="742"/>
                  <a:pt x="533" y="742"/>
                </a:cubicBezTo>
                <a:cubicBezTo>
                  <a:pt x="534" y="742"/>
                  <a:pt x="534" y="740"/>
                  <a:pt x="534" y="739"/>
                </a:cubicBezTo>
                <a:cubicBezTo>
                  <a:pt x="534" y="738"/>
                  <a:pt x="532" y="739"/>
                  <a:pt x="531" y="738"/>
                </a:cubicBezTo>
                <a:cubicBezTo>
                  <a:pt x="531" y="738"/>
                  <a:pt x="531" y="737"/>
                  <a:pt x="531" y="737"/>
                </a:cubicBezTo>
                <a:cubicBezTo>
                  <a:pt x="531" y="736"/>
                  <a:pt x="529" y="734"/>
                  <a:pt x="531" y="733"/>
                </a:cubicBezTo>
                <a:cubicBezTo>
                  <a:pt x="531" y="732"/>
                  <a:pt x="532" y="735"/>
                  <a:pt x="533" y="736"/>
                </a:cubicBezTo>
                <a:cubicBezTo>
                  <a:pt x="533" y="736"/>
                  <a:pt x="534" y="736"/>
                  <a:pt x="534" y="737"/>
                </a:cubicBezTo>
                <a:cubicBezTo>
                  <a:pt x="534" y="738"/>
                  <a:pt x="535" y="739"/>
                  <a:pt x="535" y="739"/>
                </a:cubicBezTo>
                <a:cubicBezTo>
                  <a:pt x="535" y="738"/>
                  <a:pt x="535" y="737"/>
                  <a:pt x="535" y="736"/>
                </a:cubicBezTo>
                <a:cubicBezTo>
                  <a:pt x="534" y="735"/>
                  <a:pt x="535" y="735"/>
                  <a:pt x="535" y="734"/>
                </a:cubicBezTo>
                <a:cubicBezTo>
                  <a:pt x="535" y="733"/>
                  <a:pt x="535" y="733"/>
                  <a:pt x="534" y="732"/>
                </a:cubicBezTo>
                <a:close/>
                <a:moveTo>
                  <a:pt x="346" y="890"/>
                </a:moveTo>
                <a:cubicBezTo>
                  <a:pt x="346" y="890"/>
                  <a:pt x="346" y="892"/>
                  <a:pt x="347" y="892"/>
                </a:cubicBezTo>
                <a:cubicBezTo>
                  <a:pt x="348" y="891"/>
                  <a:pt x="347" y="890"/>
                  <a:pt x="347" y="889"/>
                </a:cubicBezTo>
                <a:cubicBezTo>
                  <a:pt x="348" y="888"/>
                  <a:pt x="348" y="888"/>
                  <a:pt x="348" y="887"/>
                </a:cubicBezTo>
                <a:cubicBezTo>
                  <a:pt x="348" y="886"/>
                  <a:pt x="349" y="886"/>
                  <a:pt x="350" y="885"/>
                </a:cubicBezTo>
                <a:cubicBezTo>
                  <a:pt x="350" y="884"/>
                  <a:pt x="350" y="883"/>
                  <a:pt x="350" y="882"/>
                </a:cubicBezTo>
                <a:cubicBezTo>
                  <a:pt x="351" y="881"/>
                  <a:pt x="352" y="879"/>
                  <a:pt x="351" y="879"/>
                </a:cubicBezTo>
                <a:cubicBezTo>
                  <a:pt x="350" y="878"/>
                  <a:pt x="350" y="881"/>
                  <a:pt x="350" y="881"/>
                </a:cubicBezTo>
                <a:cubicBezTo>
                  <a:pt x="349" y="882"/>
                  <a:pt x="348" y="884"/>
                  <a:pt x="347" y="885"/>
                </a:cubicBezTo>
                <a:cubicBezTo>
                  <a:pt x="347" y="885"/>
                  <a:pt x="347" y="886"/>
                  <a:pt x="346" y="887"/>
                </a:cubicBezTo>
                <a:cubicBezTo>
                  <a:pt x="346" y="887"/>
                  <a:pt x="345" y="888"/>
                  <a:pt x="345" y="888"/>
                </a:cubicBezTo>
                <a:cubicBezTo>
                  <a:pt x="345" y="889"/>
                  <a:pt x="346" y="889"/>
                  <a:pt x="346" y="890"/>
                </a:cubicBezTo>
                <a:close/>
                <a:moveTo>
                  <a:pt x="364" y="892"/>
                </a:moveTo>
                <a:cubicBezTo>
                  <a:pt x="365" y="892"/>
                  <a:pt x="365" y="891"/>
                  <a:pt x="366" y="891"/>
                </a:cubicBezTo>
                <a:cubicBezTo>
                  <a:pt x="367" y="891"/>
                  <a:pt x="367" y="892"/>
                  <a:pt x="368" y="892"/>
                </a:cubicBezTo>
                <a:cubicBezTo>
                  <a:pt x="369" y="891"/>
                  <a:pt x="368" y="889"/>
                  <a:pt x="367" y="888"/>
                </a:cubicBezTo>
                <a:cubicBezTo>
                  <a:pt x="366" y="888"/>
                  <a:pt x="364" y="888"/>
                  <a:pt x="363" y="888"/>
                </a:cubicBezTo>
                <a:cubicBezTo>
                  <a:pt x="362" y="888"/>
                  <a:pt x="362" y="888"/>
                  <a:pt x="361" y="887"/>
                </a:cubicBezTo>
                <a:cubicBezTo>
                  <a:pt x="360" y="887"/>
                  <a:pt x="360" y="886"/>
                  <a:pt x="359" y="886"/>
                </a:cubicBezTo>
                <a:cubicBezTo>
                  <a:pt x="358" y="886"/>
                  <a:pt x="358" y="887"/>
                  <a:pt x="357" y="887"/>
                </a:cubicBezTo>
                <a:cubicBezTo>
                  <a:pt x="356" y="887"/>
                  <a:pt x="353" y="886"/>
                  <a:pt x="353" y="888"/>
                </a:cubicBezTo>
                <a:cubicBezTo>
                  <a:pt x="353" y="889"/>
                  <a:pt x="353" y="890"/>
                  <a:pt x="354" y="890"/>
                </a:cubicBezTo>
                <a:cubicBezTo>
                  <a:pt x="354" y="891"/>
                  <a:pt x="355" y="891"/>
                  <a:pt x="356" y="891"/>
                </a:cubicBezTo>
                <a:cubicBezTo>
                  <a:pt x="357" y="891"/>
                  <a:pt x="358" y="892"/>
                  <a:pt x="360" y="893"/>
                </a:cubicBezTo>
                <a:cubicBezTo>
                  <a:pt x="361" y="894"/>
                  <a:pt x="363" y="893"/>
                  <a:pt x="364" y="892"/>
                </a:cubicBezTo>
                <a:close/>
                <a:moveTo>
                  <a:pt x="353" y="896"/>
                </a:moveTo>
                <a:cubicBezTo>
                  <a:pt x="353" y="897"/>
                  <a:pt x="354" y="898"/>
                  <a:pt x="354" y="898"/>
                </a:cubicBezTo>
                <a:cubicBezTo>
                  <a:pt x="355" y="898"/>
                  <a:pt x="355" y="898"/>
                  <a:pt x="355" y="899"/>
                </a:cubicBezTo>
                <a:cubicBezTo>
                  <a:pt x="356" y="899"/>
                  <a:pt x="356" y="900"/>
                  <a:pt x="357" y="900"/>
                </a:cubicBezTo>
                <a:cubicBezTo>
                  <a:pt x="358" y="899"/>
                  <a:pt x="356" y="897"/>
                  <a:pt x="356" y="897"/>
                </a:cubicBezTo>
                <a:cubicBezTo>
                  <a:pt x="356" y="897"/>
                  <a:pt x="356" y="896"/>
                  <a:pt x="355" y="896"/>
                </a:cubicBezTo>
                <a:cubicBezTo>
                  <a:pt x="355" y="895"/>
                  <a:pt x="353" y="896"/>
                  <a:pt x="353" y="896"/>
                </a:cubicBezTo>
                <a:close/>
                <a:moveTo>
                  <a:pt x="214" y="1262"/>
                </a:moveTo>
                <a:cubicBezTo>
                  <a:pt x="215" y="1262"/>
                  <a:pt x="215" y="1262"/>
                  <a:pt x="216" y="1262"/>
                </a:cubicBezTo>
                <a:cubicBezTo>
                  <a:pt x="217" y="1262"/>
                  <a:pt x="218" y="1263"/>
                  <a:pt x="218" y="1264"/>
                </a:cubicBezTo>
                <a:cubicBezTo>
                  <a:pt x="219" y="1265"/>
                  <a:pt x="220" y="1264"/>
                  <a:pt x="220" y="1263"/>
                </a:cubicBezTo>
                <a:cubicBezTo>
                  <a:pt x="220" y="1262"/>
                  <a:pt x="220" y="1261"/>
                  <a:pt x="220" y="1261"/>
                </a:cubicBezTo>
                <a:cubicBezTo>
                  <a:pt x="220" y="1260"/>
                  <a:pt x="219" y="1260"/>
                  <a:pt x="219" y="1259"/>
                </a:cubicBezTo>
                <a:cubicBezTo>
                  <a:pt x="219" y="1259"/>
                  <a:pt x="219" y="1258"/>
                  <a:pt x="218" y="1258"/>
                </a:cubicBezTo>
                <a:cubicBezTo>
                  <a:pt x="218" y="1258"/>
                  <a:pt x="217" y="1258"/>
                  <a:pt x="216" y="1258"/>
                </a:cubicBezTo>
                <a:cubicBezTo>
                  <a:pt x="215" y="1258"/>
                  <a:pt x="214" y="1258"/>
                  <a:pt x="212" y="1258"/>
                </a:cubicBezTo>
                <a:cubicBezTo>
                  <a:pt x="212" y="1257"/>
                  <a:pt x="210" y="1258"/>
                  <a:pt x="210" y="1259"/>
                </a:cubicBezTo>
                <a:cubicBezTo>
                  <a:pt x="211" y="1260"/>
                  <a:pt x="212" y="1260"/>
                  <a:pt x="213" y="1260"/>
                </a:cubicBezTo>
                <a:cubicBezTo>
                  <a:pt x="213" y="1261"/>
                  <a:pt x="214" y="1261"/>
                  <a:pt x="214" y="1262"/>
                </a:cubicBezTo>
                <a:close/>
                <a:moveTo>
                  <a:pt x="342" y="869"/>
                </a:moveTo>
                <a:cubicBezTo>
                  <a:pt x="343" y="868"/>
                  <a:pt x="342" y="868"/>
                  <a:pt x="341" y="868"/>
                </a:cubicBezTo>
                <a:cubicBezTo>
                  <a:pt x="340" y="867"/>
                  <a:pt x="339" y="867"/>
                  <a:pt x="337" y="867"/>
                </a:cubicBezTo>
                <a:cubicBezTo>
                  <a:pt x="336" y="867"/>
                  <a:pt x="334" y="868"/>
                  <a:pt x="333" y="868"/>
                </a:cubicBezTo>
                <a:cubicBezTo>
                  <a:pt x="332" y="869"/>
                  <a:pt x="331" y="869"/>
                  <a:pt x="329" y="869"/>
                </a:cubicBezTo>
                <a:cubicBezTo>
                  <a:pt x="329" y="869"/>
                  <a:pt x="327" y="868"/>
                  <a:pt x="326" y="869"/>
                </a:cubicBezTo>
                <a:cubicBezTo>
                  <a:pt x="326" y="870"/>
                  <a:pt x="327" y="871"/>
                  <a:pt x="328" y="871"/>
                </a:cubicBezTo>
                <a:cubicBezTo>
                  <a:pt x="329" y="872"/>
                  <a:pt x="330" y="873"/>
                  <a:pt x="330" y="874"/>
                </a:cubicBezTo>
                <a:cubicBezTo>
                  <a:pt x="331" y="875"/>
                  <a:pt x="331" y="876"/>
                  <a:pt x="332" y="878"/>
                </a:cubicBezTo>
                <a:cubicBezTo>
                  <a:pt x="333" y="879"/>
                  <a:pt x="334" y="878"/>
                  <a:pt x="336" y="879"/>
                </a:cubicBezTo>
                <a:cubicBezTo>
                  <a:pt x="337" y="879"/>
                  <a:pt x="338" y="880"/>
                  <a:pt x="339" y="881"/>
                </a:cubicBezTo>
                <a:cubicBezTo>
                  <a:pt x="340" y="882"/>
                  <a:pt x="341" y="883"/>
                  <a:pt x="342" y="882"/>
                </a:cubicBezTo>
                <a:cubicBezTo>
                  <a:pt x="344" y="882"/>
                  <a:pt x="345" y="882"/>
                  <a:pt x="347" y="881"/>
                </a:cubicBezTo>
                <a:cubicBezTo>
                  <a:pt x="348" y="880"/>
                  <a:pt x="348" y="879"/>
                  <a:pt x="348" y="878"/>
                </a:cubicBezTo>
                <a:cubicBezTo>
                  <a:pt x="348" y="876"/>
                  <a:pt x="348" y="875"/>
                  <a:pt x="348" y="873"/>
                </a:cubicBezTo>
                <a:cubicBezTo>
                  <a:pt x="347" y="872"/>
                  <a:pt x="345" y="871"/>
                  <a:pt x="347" y="870"/>
                </a:cubicBezTo>
                <a:cubicBezTo>
                  <a:pt x="347" y="870"/>
                  <a:pt x="348" y="870"/>
                  <a:pt x="348" y="870"/>
                </a:cubicBezTo>
                <a:cubicBezTo>
                  <a:pt x="347" y="869"/>
                  <a:pt x="347" y="869"/>
                  <a:pt x="347" y="869"/>
                </a:cubicBezTo>
                <a:cubicBezTo>
                  <a:pt x="346" y="869"/>
                  <a:pt x="346" y="869"/>
                  <a:pt x="345" y="868"/>
                </a:cubicBezTo>
                <a:cubicBezTo>
                  <a:pt x="345" y="867"/>
                  <a:pt x="345" y="866"/>
                  <a:pt x="344" y="866"/>
                </a:cubicBezTo>
                <a:cubicBezTo>
                  <a:pt x="344" y="867"/>
                  <a:pt x="344" y="867"/>
                  <a:pt x="344" y="868"/>
                </a:cubicBezTo>
                <a:cubicBezTo>
                  <a:pt x="344" y="869"/>
                  <a:pt x="343" y="872"/>
                  <a:pt x="342" y="871"/>
                </a:cubicBezTo>
                <a:cubicBezTo>
                  <a:pt x="341" y="870"/>
                  <a:pt x="341" y="870"/>
                  <a:pt x="341" y="869"/>
                </a:cubicBezTo>
                <a:cubicBezTo>
                  <a:pt x="342" y="869"/>
                  <a:pt x="342" y="869"/>
                  <a:pt x="342" y="869"/>
                </a:cubicBezTo>
                <a:close/>
                <a:moveTo>
                  <a:pt x="570" y="736"/>
                </a:moveTo>
                <a:cubicBezTo>
                  <a:pt x="569" y="736"/>
                  <a:pt x="569" y="736"/>
                  <a:pt x="569" y="737"/>
                </a:cubicBezTo>
                <a:cubicBezTo>
                  <a:pt x="569" y="737"/>
                  <a:pt x="570" y="737"/>
                  <a:pt x="570" y="737"/>
                </a:cubicBezTo>
                <a:cubicBezTo>
                  <a:pt x="571" y="736"/>
                  <a:pt x="572" y="736"/>
                  <a:pt x="572" y="736"/>
                </a:cubicBezTo>
                <a:cubicBezTo>
                  <a:pt x="571" y="735"/>
                  <a:pt x="571" y="735"/>
                  <a:pt x="570" y="736"/>
                </a:cubicBezTo>
                <a:close/>
                <a:moveTo>
                  <a:pt x="242" y="743"/>
                </a:moveTo>
                <a:cubicBezTo>
                  <a:pt x="242" y="743"/>
                  <a:pt x="241" y="742"/>
                  <a:pt x="241" y="742"/>
                </a:cubicBezTo>
                <a:cubicBezTo>
                  <a:pt x="240" y="742"/>
                  <a:pt x="240" y="743"/>
                  <a:pt x="241" y="744"/>
                </a:cubicBezTo>
                <a:cubicBezTo>
                  <a:pt x="241" y="745"/>
                  <a:pt x="241" y="746"/>
                  <a:pt x="243" y="747"/>
                </a:cubicBezTo>
                <a:cubicBezTo>
                  <a:pt x="243" y="747"/>
                  <a:pt x="244" y="747"/>
                  <a:pt x="245" y="747"/>
                </a:cubicBezTo>
                <a:cubicBezTo>
                  <a:pt x="246" y="746"/>
                  <a:pt x="245" y="746"/>
                  <a:pt x="244" y="746"/>
                </a:cubicBezTo>
                <a:cubicBezTo>
                  <a:pt x="244" y="745"/>
                  <a:pt x="245" y="744"/>
                  <a:pt x="245" y="744"/>
                </a:cubicBezTo>
                <a:cubicBezTo>
                  <a:pt x="246" y="744"/>
                  <a:pt x="247" y="744"/>
                  <a:pt x="247" y="744"/>
                </a:cubicBezTo>
                <a:cubicBezTo>
                  <a:pt x="248" y="743"/>
                  <a:pt x="248" y="743"/>
                  <a:pt x="248" y="742"/>
                </a:cubicBezTo>
                <a:cubicBezTo>
                  <a:pt x="248" y="741"/>
                  <a:pt x="248" y="740"/>
                  <a:pt x="248" y="740"/>
                </a:cubicBezTo>
                <a:cubicBezTo>
                  <a:pt x="248" y="739"/>
                  <a:pt x="248" y="739"/>
                  <a:pt x="247" y="739"/>
                </a:cubicBezTo>
                <a:cubicBezTo>
                  <a:pt x="246" y="739"/>
                  <a:pt x="243" y="740"/>
                  <a:pt x="243" y="742"/>
                </a:cubicBezTo>
                <a:cubicBezTo>
                  <a:pt x="243" y="742"/>
                  <a:pt x="244" y="742"/>
                  <a:pt x="243" y="743"/>
                </a:cubicBezTo>
                <a:cubicBezTo>
                  <a:pt x="243" y="743"/>
                  <a:pt x="242" y="743"/>
                  <a:pt x="242" y="743"/>
                </a:cubicBezTo>
                <a:close/>
                <a:moveTo>
                  <a:pt x="458" y="1181"/>
                </a:moveTo>
                <a:cubicBezTo>
                  <a:pt x="459" y="1181"/>
                  <a:pt x="460" y="1181"/>
                  <a:pt x="460" y="1181"/>
                </a:cubicBezTo>
                <a:cubicBezTo>
                  <a:pt x="461" y="1182"/>
                  <a:pt x="462" y="1182"/>
                  <a:pt x="462" y="1182"/>
                </a:cubicBezTo>
                <a:cubicBezTo>
                  <a:pt x="463" y="1182"/>
                  <a:pt x="466" y="1182"/>
                  <a:pt x="466" y="1181"/>
                </a:cubicBezTo>
                <a:cubicBezTo>
                  <a:pt x="466" y="1180"/>
                  <a:pt x="463" y="1179"/>
                  <a:pt x="462" y="1180"/>
                </a:cubicBezTo>
                <a:cubicBezTo>
                  <a:pt x="461" y="1180"/>
                  <a:pt x="460" y="1180"/>
                  <a:pt x="459" y="1180"/>
                </a:cubicBezTo>
                <a:cubicBezTo>
                  <a:pt x="459" y="1179"/>
                  <a:pt x="458" y="1178"/>
                  <a:pt x="457" y="1179"/>
                </a:cubicBezTo>
                <a:cubicBezTo>
                  <a:pt x="457" y="1179"/>
                  <a:pt x="458" y="1180"/>
                  <a:pt x="458" y="1180"/>
                </a:cubicBezTo>
                <a:cubicBezTo>
                  <a:pt x="458" y="1180"/>
                  <a:pt x="457" y="1180"/>
                  <a:pt x="457" y="1180"/>
                </a:cubicBezTo>
                <a:cubicBezTo>
                  <a:pt x="457" y="1181"/>
                  <a:pt x="458" y="1181"/>
                  <a:pt x="458" y="1181"/>
                </a:cubicBezTo>
                <a:close/>
                <a:moveTo>
                  <a:pt x="570" y="772"/>
                </a:moveTo>
                <a:cubicBezTo>
                  <a:pt x="570" y="773"/>
                  <a:pt x="571" y="773"/>
                  <a:pt x="572" y="773"/>
                </a:cubicBezTo>
                <a:cubicBezTo>
                  <a:pt x="573" y="773"/>
                  <a:pt x="573" y="773"/>
                  <a:pt x="574" y="773"/>
                </a:cubicBezTo>
                <a:cubicBezTo>
                  <a:pt x="575" y="774"/>
                  <a:pt x="575" y="774"/>
                  <a:pt x="576" y="775"/>
                </a:cubicBezTo>
                <a:cubicBezTo>
                  <a:pt x="578" y="775"/>
                  <a:pt x="579" y="775"/>
                  <a:pt x="579" y="777"/>
                </a:cubicBezTo>
                <a:cubicBezTo>
                  <a:pt x="579" y="778"/>
                  <a:pt x="578" y="779"/>
                  <a:pt x="579" y="779"/>
                </a:cubicBezTo>
                <a:cubicBezTo>
                  <a:pt x="580" y="780"/>
                  <a:pt x="580" y="779"/>
                  <a:pt x="581" y="778"/>
                </a:cubicBezTo>
                <a:cubicBezTo>
                  <a:pt x="582" y="777"/>
                  <a:pt x="583" y="776"/>
                  <a:pt x="585" y="776"/>
                </a:cubicBezTo>
                <a:cubicBezTo>
                  <a:pt x="586" y="776"/>
                  <a:pt x="589" y="776"/>
                  <a:pt x="587" y="774"/>
                </a:cubicBezTo>
                <a:cubicBezTo>
                  <a:pt x="587" y="774"/>
                  <a:pt x="587" y="773"/>
                  <a:pt x="586" y="773"/>
                </a:cubicBezTo>
                <a:cubicBezTo>
                  <a:pt x="586" y="772"/>
                  <a:pt x="585" y="772"/>
                  <a:pt x="584" y="772"/>
                </a:cubicBezTo>
                <a:cubicBezTo>
                  <a:pt x="583" y="771"/>
                  <a:pt x="583" y="769"/>
                  <a:pt x="582" y="769"/>
                </a:cubicBezTo>
                <a:cubicBezTo>
                  <a:pt x="581" y="768"/>
                  <a:pt x="579" y="770"/>
                  <a:pt x="579" y="770"/>
                </a:cubicBezTo>
                <a:cubicBezTo>
                  <a:pt x="577" y="771"/>
                  <a:pt x="576" y="771"/>
                  <a:pt x="575" y="772"/>
                </a:cubicBezTo>
                <a:cubicBezTo>
                  <a:pt x="575" y="772"/>
                  <a:pt x="574" y="772"/>
                  <a:pt x="574" y="772"/>
                </a:cubicBezTo>
                <a:cubicBezTo>
                  <a:pt x="573" y="772"/>
                  <a:pt x="573" y="772"/>
                  <a:pt x="572" y="772"/>
                </a:cubicBezTo>
                <a:cubicBezTo>
                  <a:pt x="572" y="772"/>
                  <a:pt x="570" y="771"/>
                  <a:pt x="570" y="772"/>
                </a:cubicBezTo>
                <a:close/>
                <a:moveTo>
                  <a:pt x="565" y="737"/>
                </a:moveTo>
                <a:cubicBezTo>
                  <a:pt x="564" y="737"/>
                  <a:pt x="564" y="737"/>
                  <a:pt x="564" y="737"/>
                </a:cubicBezTo>
                <a:cubicBezTo>
                  <a:pt x="564" y="738"/>
                  <a:pt x="564" y="738"/>
                  <a:pt x="565" y="738"/>
                </a:cubicBezTo>
                <a:cubicBezTo>
                  <a:pt x="565" y="738"/>
                  <a:pt x="566" y="738"/>
                  <a:pt x="566" y="737"/>
                </a:cubicBezTo>
                <a:cubicBezTo>
                  <a:pt x="566" y="737"/>
                  <a:pt x="565" y="737"/>
                  <a:pt x="565" y="737"/>
                </a:cubicBezTo>
                <a:close/>
                <a:moveTo>
                  <a:pt x="2367" y="254"/>
                </a:moveTo>
                <a:cubicBezTo>
                  <a:pt x="2366" y="254"/>
                  <a:pt x="2366" y="254"/>
                  <a:pt x="2365" y="253"/>
                </a:cubicBezTo>
                <a:cubicBezTo>
                  <a:pt x="2365" y="253"/>
                  <a:pt x="2364" y="253"/>
                  <a:pt x="2363" y="253"/>
                </a:cubicBezTo>
                <a:cubicBezTo>
                  <a:pt x="2362" y="253"/>
                  <a:pt x="2360" y="253"/>
                  <a:pt x="2359" y="253"/>
                </a:cubicBezTo>
                <a:cubicBezTo>
                  <a:pt x="2357" y="253"/>
                  <a:pt x="2356" y="253"/>
                  <a:pt x="2355" y="253"/>
                </a:cubicBezTo>
                <a:cubicBezTo>
                  <a:pt x="2353" y="253"/>
                  <a:pt x="2352" y="253"/>
                  <a:pt x="2350" y="252"/>
                </a:cubicBezTo>
                <a:cubicBezTo>
                  <a:pt x="2349" y="252"/>
                  <a:pt x="2348" y="252"/>
                  <a:pt x="2346" y="252"/>
                </a:cubicBezTo>
                <a:cubicBezTo>
                  <a:pt x="2345" y="252"/>
                  <a:pt x="2343" y="251"/>
                  <a:pt x="2342" y="253"/>
                </a:cubicBezTo>
                <a:cubicBezTo>
                  <a:pt x="2342" y="254"/>
                  <a:pt x="2342" y="256"/>
                  <a:pt x="2342" y="257"/>
                </a:cubicBezTo>
                <a:cubicBezTo>
                  <a:pt x="2341" y="259"/>
                  <a:pt x="2339" y="260"/>
                  <a:pt x="2337" y="260"/>
                </a:cubicBezTo>
                <a:cubicBezTo>
                  <a:pt x="2336" y="260"/>
                  <a:pt x="2335" y="260"/>
                  <a:pt x="2334" y="260"/>
                </a:cubicBezTo>
                <a:cubicBezTo>
                  <a:pt x="2333" y="260"/>
                  <a:pt x="2332" y="259"/>
                  <a:pt x="2331" y="260"/>
                </a:cubicBezTo>
                <a:cubicBezTo>
                  <a:pt x="2330" y="261"/>
                  <a:pt x="2331" y="262"/>
                  <a:pt x="2332" y="262"/>
                </a:cubicBezTo>
                <a:cubicBezTo>
                  <a:pt x="2333" y="264"/>
                  <a:pt x="2335" y="263"/>
                  <a:pt x="2336" y="263"/>
                </a:cubicBezTo>
                <a:cubicBezTo>
                  <a:pt x="2337" y="264"/>
                  <a:pt x="2337" y="264"/>
                  <a:pt x="2338" y="264"/>
                </a:cubicBezTo>
                <a:cubicBezTo>
                  <a:pt x="2339" y="264"/>
                  <a:pt x="2339" y="264"/>
                  <a:pt x="2340" y="265"/>
                </a:cubicBezTo>
                <a:cubicBezTo>
                  <a:pt x="2341" y="265"/>
                  <a:pt x="2342" y="265"/>
                  <a:pt x="2342" y="266"/>
                </a:cubicBezTo>
                <a:cubicBezTo>
                  <a:pt x="2344" y="267"/>
                  <a:pt x="2345" y="268"/>
                  <a:pt x="2346" y="268"/>
                </a:cubicBezTo>
                <a:cubicBezTo>
                  <a:pt x="2348" y="268"/>
                  <a:pt x="2349" y="268"/>
                  <a:pt x="2351" y="269"/>
                </a:cubicBezTo>
                <a:cubicBezTo>
                  <a:pt x="2352" y="269"/>
                  <a:pt x="2353" y="269"/>
                  <a:pt x="2355" y="269"/>
                </a:cubicBezTo>
                <a:cubicBezTo>
                  <a:pt x="2357" y="270"/>
                  <a:pt x="2359" y="269"/>
                  <a:pt x="2360" y="267"/>
                </a:cubicBezTo>
                <a:cubicBezTo>
                  <a:pt x="2361" y="267"/>
                  <a:pt x="2362" y="266"/>
                  <a:pt x="2363" y="265"/>
                </a:cubicBezTo>
                <a:cubicBezTo>
                  <a:pt x="2364" y="264"/>
                  <a:pt x="2365" y="264"/>
                  <a:pt x="2366" y="263"/>
                </a:cubicBezTo>
                <a:cubicBezTo>
                  <a:pt x="2366" y="262"/>
                  <a:pt x="2367" y="262"/>
                  <a:pt x="2367" y="261"/>
                </a:cubicBezTo>
                <a:cubicBezTo>
                  <a:pt x="2368" y="261"/>
                  <a:pt x="2368" y="260"/>
                  <a:pt x="2369" y="260"/>
                </a:cubicBezTo>
                <a:cubicBezTo>
                  <a:pt x="2370" y="259"/>
                  <a:pt x="2371" y="257"/>
                  <a:pt x="2370" y="256"/>
                </a:cubicBezTo>
                <a:cubicBezTo>
                  <a:pt x="2370" y="255"/>
                  <a:pt x="2368" y="255"/>
                  <a:pt x="2367" y="254"/>
                </a:cubicBezTo>
                <a:close/>
                <a:moveTo>
                  <a:pt x="595" y="772"/>
                </a:moveTo>
                <a:cubicBezTo>
                  <a:pt x="595" y="772"/>
                  <a:pt x="596" y="772"/>
                  <a:pt x="596" y="772"/>
                </a:cubicBezTo>
                <a:cubicBezTo>
                  <a:pt x="596" y="771"/>
                  <a:pt x="595" y="771"/>
                  <a:pt x="595" y="771"/>
                </a:cubicBezTo>
                <a:cubicBezTo>
                  <a:pt x="595" y="770"/>
                  <a:pt x="595" y="769"/>
                  <a:pt x="594" y="769"/>
                </a:cubicBezTo>
                <a:cubicBezTo>
                  <a:pt x="593" y="769"/>
                  <a:pt x="592" y="770"/>
                  <a:pt x="593" y="770"/>
                </a:cubicBezTo>
                <a:cubicBezTo>
                  <a:pt x="594" y="771"/>
                  <a:pt x="594" y="771"/>
                  <a:pt x="594" y="771"/>
                </a:cubicBezTo>
                <a:cubicBezTo>
                  <a:pt x="594" y="771"/>
                  <a:pt x="594" y="772"/>
                  <a:pt x="595" y="772"/>
                </a:cubicBezTo>
                <a:close/>
                <a:moveTo>
                  <a:pt x="575" y="733"/>
                </a:moveTo>
                <a:cubicBezTo>
                  <a:pt x="575" y="733"/>
                  <a:pt x="575" y="732"/>
                  <a:pt x="574" y="732"/>
                </a:cubicBezTo>
                <a:cubicBezTo>
                  <a:pt x="573" y="732"/>
                  <a:pt x="572" y="732"/>
                  <a:pt x="572" y="733"/>
                </a:cubicBezTo>
                <a:cubicBezTo>
                  <a:pt x="572" y="733"/>
                  <a:pt x="573" y="733"/>
                  <a:pt x="574" y="733"/>
                </a:cubicBezTo>
                <a:cubicBezTo>
                  <a:pt x="574" y="734"/>
                  <a:pt x="575" y="733"/>
                  <a:pt x="575" y="733"/>
                </a:cubicBezTo>
                <a:close/>
                <a:moveTo>
                  <a:pt x="379" y="882"/>
                </a:moveTo>
                <a:cubicBezTo>
                  <a:pt x="378" y="882"/>
                  <a:pt x="378" y="881"/>
                  <a:pt x="377" y="881"/>
                </a:cubicBezTo>
                <a:cubicBezTo>
                  <a:pt x="377" y="881"/>
                  <a:pt x="377" y="883"/>
                  <a:pt x="376" y="884"/>
                </a:cubicBezTo>
                <a:cubicBezTo>
                  <a:pt x="376" y="885"/>
                  <a:pt x="376" y="886"/>
                  <a:pt x="376" y="886"/>
                </a:cubicBezTo>
                <a:cubicBezTo>
                  <a:pt x="378" y="887"/>
                  <a:pt x="378" y="885"/>
                  <a:pt x="378" y="884"/>
                </a:cubicBezTo>
                <a:cubicBezTo>
                  <a:pt x="379" y="883"/>
                  <a:pt x="380" y="884"/>
                  <a:pt x="380" y="884"/>
                </a:cubicBezTo>
                <a:cubicBezTo>
                  <a:pt x="381" y="885"/>
                  <a:pt x="381" y="885"/>
                  <a:pt x="382" y="885"/>
                </a:cubicBezTo>
                <a:cubicBezTo>
                  <a:pt x="382" y="884"/>
                  <a:pt x="382" y="884"/>
                  <a:pt x="381" y="883"/>
                </a:cubicBezTo>
                <a:cubicBezTo>
                  <a:pt x="380" y="883"/>
                  <a:pt x="379" y="883"/>
                  <a:pt x="379" y="882"/>
                </a:cubicBezTo>
                <a:close/>
                <a:moveTo>
                  <a:pt x="565" y="785"/>
                </a:moveTo>
                <a:cubicBezTo>
                  <a:pt x="565" y="786"/>
                  <a:pt x="568" y="786"/>
                  <a:pt x="568" y="787"/>
                </a:cubicBezTo>
                <a:cubicBezTo>
                  <a:pt x="569" y="789"/>
                  <a:pt x="567" y="789"/>
                  <a:pt x="566" y="790"/>
                </a:cubicBezTo>
                <a:cubicBezTo>
                  <a:pt x="565" y="792"/>
                  <a:pt x="568" y="792"/>
                  <a:pt x="569" y="792"/>
                </a:cubicBezTo>
                <a:cubicBezTo>
                  <a:pt x="569" y="793"/>
                  <a:pt x="569" y="793"/>
                  <a:pt x="570" y="793"/>
                </a:cubicBezTo>
                <a:cubicBezTo>
                  <a:pt x="571" y="794"/>
                  <a:pt x="571" y="794"/>
                  <a:pt x="572" y="794"/>
                </a:cubicBezTo>
                <a:cubicBezTo>
                  <a:pt x="573" y="796"/>
                  <a:pt x="571" y="797"/>
                  <a:pt x="570" y="798"/>
                </a:cubicBezTo>
                <a:cubicBezTo>
                  <a:pt x="570" y="799"/>
                  <a:pt x="569" y="799"/>
                  <a:pt x="569" y="800"/>
                </a:cubicBezTo>
                <a:cubicBezTo>
                  <a:pt x="569" y="801"/>
                  <a:pt x="570" y="801"/>
                  <a:pt x="570" y="802"/>
                </a:cubicBezTo>
                <a:cubicBezTo>
                  <a:pt x="571" y="803"/>
                  <a:pt x="571" y="802"/>
                  <a:pt x="571" y="801"/>
                </a:cubicBezTo>
                <a:cubicBezTo>
                  <a:pt x="572" y="800"/>
                  <a:pt x="573" y="799"/>
                  <a:pt x="573" y="798"/>
                </a:cubicBezTo>
                <a:cubicBezTo>
                  <a:pt x="575" y="796"/>
                  <a:pt x="575" y="794"/>
                  <a:pt x="578" y="793"/>
                </a:cubicBezTo>
                <a:cubicBezTo>
                  <a:pt x="579" y="792"/>
                  <a:pt x="580" y="792"/>
                  <a:pt x="582" y="792"/>
                </a:cubicBezTo>
                <a:cubicBezTo>
                  <a:pt x="583" y="791"/>
                  <a:pt x="585" y="791"/>
                  <a:pt x="586" y="790"/>
                </a:cubicBezTo>
                <a:cubicBezTo>
                  <a:pt x="587" y="790"/>
                  <a:pt x="588" y="788"/>
                  <a:pt x="589" y="788"/>
                </a:cubicBezTo>
                <a:cubicBezTo>
                  <a:pt x="590" y="787"/>
                  <a:pt x="591" y="787"/>
                  <a:pt x="592" y="786"/>
                </a:cubicBezTo>
                <a:cubicBezTo>
                  <a:pt x="593" y="786"/>
                  <a:pt x="595" y="787"/>
                  <a:pt x="595" y="785"/>
                </a:cubicBezTo>
                <a:cubicBezTo>
                  <a:pt x="594" y="785"/>
                  <a:pt x="594" y="784"/>
                  <a:pt x="593" y="784"/>
                </a:cubicBezTo>
                <a:cubicBezTo>
                  <a:pt x="593" y="784"/>
                  <a:pt x="591" y="783"/>
                  <a:pt x="592" y="783"/>
                </a:cubicBezTo>
                <a:cubicBezTo>
                  <a:pt x="593" y="783"/>
                  <a:pt x="596" y="785"/>
                  <a:pt x="596" y="783"/>
                </a:cubicBezTo>
                <a:cubicBezTo>
                  <a:pt x="595" y="781"/>
                  <a:pt x="594" y="780"/>
                  <a:pt x="593" y="780"/>
                </a:cubicBezTo>
                <a:cubicBezTo>
                  <a:pt x="592" y="780"/>
                  <a:pt x="591" y="780"/>
                  <a:pt x="591" y="781"/>
                </a:cubicBezTo>
                <a:cubicBezTo>
                  <a:pt x="591" y="781"/>
                  <a:pt x="591" y="782"/>
                  <a:pt x="591" y="783"/>
                </a:cubicBezTo>
                <a:cubicBezTo>
                  <a:pt x="589" y="784"/>
                  <a:pt x="588" y="782"/>
                  <a:pt x="587" y="782"/>
                </a:cubicBezTo>
                <a:cubicBezTo>
                  <a:pt x="586" y="782"/>
                  <a:pt x="584" y="781"/>
                  <a:pt x="583" y="782"/>
                </a:cubicBezTo>
                <a:cubicBezTo>
                  <a:pt x="580" y="782"/>
                  <a:pt x="577" y="783"/>
                  <a:pt x="574" y="784"/>
                </a:cubicBezTo>
                <a:cubicBezTo>
                  <a:pt x="573" y="784"/>
                  <a:pt x="571" y="786"/>
                  <a:pt x="570" y="786"/>
                </a:cubicBezTo>
                <a:cubicBezTo>
                  <a:pt x="568" y="786"/>
                  <a:pt x="567" y="784"/>
                  <a:pt x="565" y="785"/>
                </a:cubicBezTo>
                <a:close/>
                <a:moveTo>
                  <a:pt x="578" y="731"/>
                </a:moveTo>
                <a:cubicBezTo>
                  <a:pt x="578" y="731"/>
                  <a:pt x="577" y="730"/>
                  <a:pt x="577" y="731"/>
                </a:cubicBezTo>
                <a:cubicBezTo>
                  <a:pt x="577" y="731"/>
                  <a:pt x="576" y="731"/>
                  <a:pt x="576" y="731"/>
                </a:cubicBezTo>
                <a:cubicBezTo>
                  <a:pt x="576" y="731"/>
                  <a:pt x="577" y="731"/>
                  <a:pt x="577" y="731"/>
                </a:cubicBezTo>
                <a:cubicBezTo>
                  <a:pt x="578" y="731"/>
                  <a:pt x="578" y="731"/>
                  <a:pt x="578" y="731"/>
                </a:cubicBezTo>
                <a:close/>
                <a:moveTo>
                  <a:pt x="425" y="1144"/>
                </a:moveTo>
                <a:cubicBezTo>
                  <a:pt x="425" y="1145"/>
                  <a:pt x="425" y="1145"/>
                  <a:pt x="425" y="1145"/>
                </a:cubicBezTo>
                <a:cubicBezTo>
                  <a:pt x="425" y="1145"/>
                  <a:pt x="425" y="1145"/>
                  <a:pt x="425" y="1145"/>
                </a:cubicBezTo>
                <a:cubicBezTo>
                  <a:pt x="425" y="1147"/>
                  <a:pt x="426" y="1144"/>
                  <a:pt x="425" y="1144"/>
                </a:cubicBezTo>
                <a:close/>
                <a:moveTo>
                  <a:pt x="423" y="1151"/>
                </a:moveTo>
                <a:cubicBezTo>
                  <a:pt x="422" y="1150"/>
                  <a:pt x="422" y="1152"/>
                  <a:pt x="422" y="1152"/>
                </a:cubicBezTo>
                <a:cubicBezTo>
                  <a:pt x="423" y="1152"/>
                  <a:pt x="423" y="1153"/>
                  <a:pt x="423" y="1154"/>
                </a:cubicBezTo>
                <a:cubicBezTo>
                  <a:pt x="424" y="1153"/>
                  <a:pt x="423" y="1151"/>
                  <a:pt x="423" y="1151"/>
                </a:cubicBezTo>
                <a:close/>
                <a:moveTo>
                  <a:pt x="420" y="1140"/>
                </a:moveTo>
                <a:cubicBezTo>
                  <a:pt x="419" y="1139"/>
                  <a:pt x="419" y="1138"/>
                  <a:pt x="419" y="1137"/>
                </a:cubicBezTo>
                <a:cubicBezTo>
                  <a:pt x="419" y="1137"/>
                  <a:pt x="419" y="1135"/>
                  <a:pt x="418" y="1136"/>
                </a:cubicBezTo>
                <a:cubicBezTo>
                  <a:pt x="417" y="1136"/>
                  <a:pt x="418" y="1138"/>
                  <a:pt x="418" y="1138"/>
                </a:cubicBezTo>
                <a:cubicBezTo>
                  <a:pt x="418" y="1139"/>
                  <a:pt x="418" y="1139"/>
                  <a:pt x="418" y="1140"/>
                </a:cubicBezTo>
                <a:cubicBezTo>
                  <a:pt x="418" y="1140"/>
                  <a:pt x="417" y="1140"/>
                  <a:pt x="417" y="1141"/>
                </a:cubicBezTo>
                <a:cubicBezTo>
                  <a:pt x="417" y="1142"/>
                  <a:pt x="418" y="1142"/>
                  <a:pt x="418" y="1142"/>
                </a:cubicBezTo>
                <a:cubicBezTo>
                  <a:pt x="419" y="1143"/>
                  <a:pt x="419" y="1144"/>
                  <a:pt x="419" y="1144"/>
                </a:cubicBezTo>
                <a:cubicBezTo>
                  <a:pt x="419" y="1145"/>
                  <a:pt x="419" y="1146"/>
                  <a:pt x="420" y="1147"/>
                </a:cubicBezTo>
                <a:cubicBezTo>
                  <a:pt x="420" y="1148"/>
                  <a:pt x="420" y="1148"/>
                  <a:pt x="420" y="1149"/>
                </a:cubicBezTo>
                <a:cubicBezTo>
                  <a:pt x="421" y="1150"/>
                  <a:pt x="420" y="1150"/>
                  <a:pt x="421" y="1151"/>
                </a:cubicBezTo>
                <a:cubicBezTo>
                  <a:pt x="421" y="1150"/>
                  <a:pt x="421" y="1148"/>
                  <a:pt x="421" y="1147"/>
                </a:cubicBezTo>
                <a:cubicBezTo>
                  <a:pt x="421" y="1146"/>
                  <a:pt x="421" y="1144"/>
                  <a:pt x="421" y="1143"/>
                </a:cubicBezTo>
                <a:cubicBezTo>
                  <a:pt x="421" y="1141"/>
                  <a:pt x="420" y="1141"/>
                  <a:pt x="420" y="1140"/>
                </a:cubicBezTo>
                <a:close/>
                <a:moveTo>
                  <a:pt x="425" y="1156"/>
                </a:moveTo>
                <a:cubicBezTo>
                  <a:pt x="425" y="1155"/>
                  <a:pt x="424" y="1154"/>
                  <a:pt x="423" y="1154"/>
                </a:cubicBezTo>
                <a:cubicBezTo>
                  <a:pt x="423" y="1155"/>
                  <a:pt x="425" y="1157"/>
                  <a:pt x="425" y="1156"/>
                </a:cubicBezTo>
                <a:close/>
                <a:moveTo>
                  <a:pt x="426" y="1141"/>
                </a:moveTo>
                <a:cubicBezTo>
                  <a:pt x="426" y="1140"/>
                  <a:pt x="425" y="1140"/>
                  <a:pt x="425" y="1140"/>
                </a:cubicBezTo>
                <a:cubicBezTo>
                  <a:pt x="425" y="1140"/>
                  <a:pt x="425" y="1139"/>
                  <a:pt x="425" y="1139"/>
                </a:cubicBezTo>
                <a:cubicBezTo>
                  <a:pt x="425" y="1138"/>
                  <a:pt x="424" y="1138"/>
                  <a:pt x="424" y="1138"/>
                </a:cubicBezTo>
                <a:cubicBezTo>
                  <a:pt x="423" y="1137"/>
                  <a:pt x="423" y="1136"/>
                  <a:pt x="422" y="1136"/>
                </a:cubicBezTo>
                <a:cubicBezTo>
                  <a:pt x="421" y="1136"/>
                  <a:pt x="422" y="1136"/>
                  <a:pt x="422" y="1137"/>
                </a:cubicBezTo>
                <a:cubicBezTo>
                  <a:pt x="421" y="1137"/>
                  <a:pt x="421" y="1137"/>
                  <a:pt x="420" y="1138"/>
                </a:cubicBezTo>
                <a:cubicBezTo>
                  <a:pt x="420" y="1139"/>
                  <a:pt x="421" y="1139"/>
                  <a:pt x="421" y="1139"/>
                </a:cubicBezTo>
                <a:cubicBezTo>
                  <a:pt x="422" y="1139"/>
                  <a:pt x="422" y="1140"/>
                  <a:pt x="422" y="1140"/>
                </a:cubicBezTo>
                <a:cubicBezTo>
                  <a:pt x="423" y="1141"/>
                  <a:pt x="423" y="1141"/>
                  <a:pt x="424" y="1141"/>
                </a:cubicBezTo>
                <a:cubicBezTo>
                  <a:pt x="424" y="1141"/>
                  <a:pt x="425" y="1142"/>
                  <a:pt x="425" y="1142"/>
                </a:cubicBezTo>
                <a:cubicBezTo>
                  <a:pt x="426" y="1142"/>
                  <a:pt x="426" y="1141"/>
                  <a:pt x="426" y="1141"/>
                </a:cubicBezTo>
                <a:close/>
                <a:moveTo>
                  <a:pt x="442" y="1171"/>
                </a:moveTo>
                <a:cubicBezTo>
                  <a:pt x="442" y="1172"/>
                  <a:pt x="444" y="1173"/>
                  <a:pt x="444" y="1172"/>
                </a:cubicBezTo>
                <a:cubicBezTo>
                  <a:pt x="444" y="1172"/>
                  <a:pt x="444" y="1172"/>
                  <a:pt x="443" y="1171"/>
                </a:cubicBezTo>
                <a:cubicBezTo>
                  <a:pt x="443" y="1171"/>
                  <a:pt x="442" y="1171"/>
                  <a:pt x="442" y="1171"/>
                </a:cubicBezTo>
                <a:close/>
                <a:moveTo>
                  <a:pt x="427" y="1158"/>
                </a:moveTo>
                <a:cubicBezTo>
                  <a:pt x="428" y="1157"/>
                  <a:pt x="427" y="1156"/>
                  <a:pt x="427" y="1155"/>
                </a:cubicBezTo>
                <a:cubicBezTo>
                  <a:pt x="427" y="1155"/>
                  <a:pt x="427" y="1154"/>
                  <a:pt x="426" y="1154"/>
                </a:cubicBezTo>
                <a:cubicBezTo>
                  <a:pt x="425" y="1154"/>
                  <a:pt x="426" y="1155"/>
                  <a:pt x="426" y="1155"/>
                </a:cubicBezTo>
                <a:cubicBezTo>
                  <a:pt x="426" y="1156"/>
                  <a:pt x="426" y="1159"/>
                  <a:pt x="427" y="1158"/>
                </a:cubicBezTo>
                <a:close/>
                <a:moveTo>
                  <a:pt x="2632" y="1408"/>
                </a:moveTo>
                <a:cubicBezTo>
                  <a:pt x="2632" y="1408"/>
                  <a:pt x="2631" y="1408"/>
                  <a:pt x="2630" y="1407"/>
                </a:cubicBezTo>
                <a:cubicBezTo>
                  <a:pt x="2630" y="1407"/>
                  <a:pt x="2630" y="1406"/>
                  <a:pt x="2629" y="1406"/>
                </a:cubicBezTo>
                <a:cubicBezTo>
                  <a:pt x="2627" y="1406"/>
                  <a:pt x="2627" y="1407"/>
                  <a:pt x="2626" y="1408"/>
                </a:cubicBezTo>
                <a:cubicBezTo>
                  <a:pt x="2625" y="1410"/>
                  <a:pt x="2624" y="1410"/>
                  <a:pt x="2623" y="1410"/>
                </a:cubicBezTo>
                <a:cubicBezTo>
                  <a:pt x="2622" y="1411"/>
                  <a:pt x="2621" y="1411"/>
                  <a:pt x="2622" y="1412"/>
                </a:cubicBezTo>
                <a:cubicBezTo>
                  <a:pt x="2622" y="1412"/>
                  <a:pt x="2623" y="1412"/>
                  <a:pt x="2623" y="1413"/>
                </a:cubicBezTo>
                <a:cubicBezTo>
                  <a:pt x="2624" y="1413"/>
                  <a:pt x="2624" y="1414"/>
                  <a:pt x="2624" y="1414"/>
                </a:cubicBezTo>
                <a:cubicBezTo>
                  <a:pt x="2625" y="1414"/>
                  <a:pt x="2626" y="1414"/>
                  <a:pt x="2626" y="1414"/>
                </a:cubicBezTo>
                <a:cubicBezTo>
                  <a:pt x="2627" y="1414"/>
                  <a:pt x="2627" y="1414"/>
                  <a:pt x="2628" y="1413"/>
                </a:cubicBezTo>
                <a:cubicBezTo>
                  <a:pt x="2628" y="1412"/>
                  <a:pt x="2629" y="1412"/>
                  <a:pt x="2629" y="1412"/>
                </a:cubicBezTo>
                <a:cubicBezTo>
                  <a:pt x="2630" y="1412"/>
                  <a:pt x="2631" y="1412"/>
                  <a:pt x="2631" y="1411"/>
                </a:cubicBezTo>
                <a:cubicBezTo>
                  <a:pt x="2632" y="1411"/>
                  <a:pt x="2632" y="1410"/>
                  <a:pt x="2633" y="1410"/>
                </a:cubicBezTo>
                <a:cubicBezTo>
                  <a:pt x="2634" y="1409"/>
                  <a:pt x="2637" y="1409"/>
                  <a:pt x="2636" y="1408"/>
                </a:cubicBezTo>
                <a:cubicBezTo>
                  <a:pt x="2636" y="1407"/>
                  <a:pt x="2633" y="1408"/>
                  <a:pt x="2632" y="1408"/>
                </a:cubicBezTo>
                <a:close/>
                <a:moveTo>
                  <a:pt x="455" y="1180"/>
                </a:moveTo>
                <a:cubicBezTo>
                  <a:pt x="456" y="1180"/>
                  <a:pt x="455" y="1179"/>
                  <a:pt x="455" y="1178"/>
                </a:cubicBezTo>
                <a:cubicBezTo>
                  <a:pt x="454" y="1178"/>
                  <a:pt x="453" y="1178"/>
                  <a:pt x="452" y="1178"/>
                </a:cubicBezTo>
                <a:cubicBezTo>
                  <a:pt x="452" y="1178"/>
                  <a:pt x="451" y="1177"/>
                  <a:pt x="451" y="1178"/>
                </a:cubicBezTo>
                <a:cubicBezTo>
                  <a:pt x="452" y="1178"/>
                  <a:pt x="452" y="1179"/>
                  <a:pt x="453" y="1179"/>
                </a:cubicBezTo>
                <a:cubicBezTo>
                  <a:pt x="453" y="1179"/>
                  <a:pt x="454" y="1179"/>
                  <a:pt x="454" y="1179"/>
                </a:cubicBezTo>
                <a:cubicBezTo>
                  <a:pt x="454" y="1179"/>
                  <a:pt x="455" y="1180"/>
                  <a:pt x="455" y="1180"/>
                </a:cubicBezTo>
                <a:close/>
                <a:moveTo>
                  <a:pt x="452" y="1186"/>
                </a:moveTo>
                <a:cubicBezTo>
                  <a:pt x="451" y="1186"/>
                  <a:pt x="451" y="1186"/>
                  <a:pt x="450" y="1186"/>
                </a:cubicBezTo>
                <a:cubicBezTo>
                  <a:pt x="450" y="1187"/>
                  <a:pt x="450" y="1187"/>
                  <a:pt x="450" y="1187"/>
                </a:cubicBezTo>
                <a:cubicBezTo>
                  <a:pt x="450" y="1188"/>
                  <a:pt x="449" y="1188"/>
                  <a:pt x="449" y="1188"/>
                </a:cubicBezTo>
                <a:cubicBezTo>
                  <a:pt x="450" y="1188"/>
                  <a:pt x="450" y="1188"/>
                  <a:pt x="450" y="1188"/>
                </a:cubicBezTo>
                <a:cubicBezTo>
                  <a:pt x="450" y="1187"/>
                  <a:pt x="450" y="1188"/>
                  <a:pt x="451" y="1188"/>
                </a:cubicBezTo>
                <a:cubicBezTo>
                  <a:pt x="451" y="1188"/>
                  <a:pt x="452" y="1188"/>
                  <a:pt x="453" y="1187"/>
                </a:cubicBezTo>
                <a:cubicBezTo>
                  <a:pt x="453" y="1187"/>
                  <a:pt x="454" y="1187"/>
                  <a:pt x="453" y="1186"/>
                </a:cubicBezTo>
                <a:cubicBezTo>
                  <a:pt x="453" y="1186"/>
                  <a:pt x="452" y="1187"/>
                  <a:pt x="452" y="1186"/>
                </a:cubicBezTo>
                <a:close/>
                <a:moveTo>
                  <a:pt x="436" y="1164"/>
                </a:moveTo>
                <a:cubicBezTo>
                  <a:pt x="436" y="1165"/>
                  <a:pt x="437" y="1166"/>
                  <a:pt x="438" y="1166"/>
                </a:cubicBezTo>
                <a:cubicBezTo>
                  <a:pt x="438" y="1165"/>
                  <a:pt x="436" y="1164"/>
                  <a:pt x="436" y="1164"/>
                </a:cubicBezTo>
                <a:cubicBezTo>
                  <a:pt x="435" y="1163"/>
                  <a:pt x="434" y="1162"/>
                  <a:pt x="433" y="1161"/>
                </a:cubicBezTo>
                <a:cubicBezTo>
                  <a:pt x="433" y="1161"/>
                  <a:pt x="432" y="1160"/>
                  <a:pt x="432" y="1160"/>
                </a:cubicBezTo>
                <a:cubicBezTo>
                  <a:pt x="432" y="1160"/>
                  <a:pt x="432" y="1161"/>
                  <a:pt x="432" y="1161"/>
                </a:cubicBezTo>
                <a:cubicBezTo>
                  <a:pt x="431" y="1161"/>
                  <a:pt x="432" y="1161"/>
                  <a:pt x="431" y="1161"/>
                </a:cubicBezTo>
                <a:cubicBezTo>
                  <a:pt x="431" y="1161"/>
                  <a:pt x="431" y="1161"/>
                  <a:pt x="431" y="1160"/>
                </a:cubicBezTo>
                <a:cubicBezTo>
                  <a:pt x="430" y="1160"/>
                  <a:pt x="430" y="1158"/>
                  <a:pt x="429" y="1159"/>
                </a:cubicBezTo>
                <a:cubicBezTo>
                  <a:pt x="429" y="1159"/>
                  <a:pt x="430" y="1160"/>
                  <a:pt x="431" y="1161"/>
                </a:cubicBezTo>
                <a:cubicBezTo>
                  <a:pt x="431" y="1162"/>
                  <a:pt x="432" y="1163"/>
                  <a:pt x="433" y="1163"/>
                </a:cubicBezTo>
                <a:cubicBezTo>
                  <a:pt x="433" y="1162"/>
                  <a:pt x="432" y="1162"/>
                  <a:pt x="432" y="1161"/>
                </a:cubicBezTo>
                <a:cubicBezTo>
                  <a:pt x="433" y="1161"/>
                  <a:pt x="435" y="1163"/>
                  <a:pt x="436" y="1164"/>
                </a:cubicBezTo>
                <a:close/>
                <a:moveTo>
                  <a:pt x="350" y="863"/>
                </a:moveTo>
                <a:cubicBezTo>
                  <a:pt x="350" y="864"/>
                  <a:pt x="351" y="864"/>
                  <a:pt x="352" y="864"/>
                </a:cubicBezTo>
                <a:cubicBezTo>
                  <a:pt x="353" y="864"/>
                  <a:pt x="353" y="866"/>
                  <a:pt x="354" y="867"/>
                </a:cubicBezTo>
                <a:cubicBezTo>
                  <a:pt x="355" y="868"/>
                  <a:pt x="355" y="868"/>
                  <a:pt x="355" y="869"/>
                </a:cubicBezTo>
                <a:cubicBezTo>
                  <a:pt x="355" y="869"/>
                  <a:pt x="355" y="870"/>
                  <a:pt x="356" y="871"/>
                </a:cubicBezTo>
                <a:cubicBezTo>
                  <a:pt x="356" y="871"/>
                  <a:pt x="357" y="872"/>
                  <a:pt x="356" y="872"/>
                </a:cubicBezTo>
                <a:cubicBezTo>
                  <a:pt x="356" y="873"/>
                  <a:pt x="355" y="872"/>
                  <a:pt x="355" y="874"/>
                </a:cubicBezTo>
                <a:cubicBezTo>
                  <a:pt x="355" y="875"/>
                  <a:pt x="357" y="875"/>
                  <a:pt x="358" y="876"/>
                </a:cubicBezTo>
                <a:cubicBezTo>
                  <a:pt x="360" y="876"/>
                  <a:pt x="361" y="877"/>
                  <a:pt x="362" y="877"/>
                </a:cubicBezTo>
                <a:cubicBezTo>
                  <a:pt x="363" y="878"/>
                  <a:pt x="364" y="878"/>
                  <a:pt x="366" y="878"/>
                </a:cubicBezTo>
                <a:cubicBezTo>
                  <a:pt x="366" y="878"/>
                  <a:pt x="367" y="878"/>
                  <a:pt x="368" y="878"/>
                </a:cubicBezTo>
                <a:cubicBezTo>
                  <a:pt x="368" y="879"/>
                  <a:pt x="368" y="879"/>
                  <a:pt x="368" y="880"/>
                </a:cubicBezTo>
                <a:cubicBezTo>
                  <a:pt x="367" y="880"/>
                  <a:pt x="364" y="881"/>
                  <a:pt x="366" y="881"/>
                </a:cubicBezTo>
                <a:cubicBezTo>
                  <a:pt x="367" y="882"/>
                  <a:pt x="367" y="881"/>
                  <a:pt x="368" y="882"/>
                </a:cubicBezTo>
                <a:cubicBezTo>
                  <a:pt x="368" y="883"/>
                  <a:pt x="369" y="883"/>
                  <a:pt x="368" y="884"/>
                </a:cubicBezTo>
                <a:cubicBezTo>
                  <a:pt x="367" y="884"/>
                  <a:pt x="366" y="884"/>
                  <a:pt x="366" y="885"/>
                </a:cubicBezTo>
                <a:cubicBezTo>
                  <a:pt x="366" y="886"/>
                  <a:pt x="367" y="886"/>
                  <a:pt x="368" y="887"/>
                </a:cubicBezTo>
                <a:cubicBezTo>
                  <a:pt x="368" y="887"/>
                  <a:pt x="368" y="888"/>
                  <a:pt x="369" y="889"/>
                </a:cubicBezTo>
                <a:cubicBezTo>
                  <a:pt x="369" y="889"/>
                  <a:pt x="369" y="890"/>
                  <a:pt x="369" y="890"/>
                </a:cubicBezTo>
                <a:cubicBezTo>
                  <a:pt x="370" y="891"/>
                  <a:pt x="369" y="892"/>
                  <a:pt x="369" y="893"/>
                </a:cubicBezTo>
                <a:cubicBezTo>
                  <a:pt x="370" y="893"/>
                  <a:pt x="370" y="894"/>
                  <a:pt x="371" y="894"/>
                </a:cubicBezTo>
                <a:cubicBezTo>
                  <a:pt x="371" y="895"/>
                  <a:pt x="371" y="896"/>
                  <a:pt x="372" y="896"/>
                </a:cubicBezTo>
                <a:cubicBezTo>
                  <a:pt x="372" y="895"/>
                  <a:pt x="372" y="894"/>
                  <a:pt x="372" y="893"/>
                </a:cubicBezTo>
                <a:cubicBezTo>
                  <a:pt x="372" y="892"/>
                  <a:pt x="372" y="890"/>
                  <a:pt x="374" y="889"/>
                </a:cubicBezTo>
                <a:cubicBezTo>
                  <a:pt x="375" y="888"/>
                  <a:pt x="377" y="887"/>
                  <a:pt x="374" y="887"/>
                </a:cubicBezTo>
                <a:cubicBezTo>
                  <a:pt x="373" y="886"/>
                  <a:pt x="370" y="886"/>
                  <a:pt x="371" y="885"/>
                </a:cubicBezTo>
                <a:cubicBezTo>
                  <a:pt x="371" y="883"/>
                  <a:pt x="373" y="884"/>
                  <a:pt x="374" y="882"/>
                </a:cubicBezTo>
                <a:cubicBezTo>
                  <a:pt x="374" y="881"/>
                  <a:pt x="372" y="880"/>
                  <a:pt x="374" y="879"/>
                </a:cubicBezTo>
                <a:cubicBezTo>
                  <a:pt x="374" y="878"/>
                  <a:pt x="375" y="878"/>
                  <a:pt x="375" y="878"/>
                </a:cubicBezTo>
                <a:cubicBezTo>
                  <a:pt x="376" y="877"/>
                  <a:pt x="377" y="877"/>
                  <a:pt x="378" y="877"/>
                </a:cubicBezTo>
                <a:cubicBezTo>
                  <a:pt x="379" y="877"/>
                  <a:pt x="381" y="877"/>
                  <a:pt x="381" y="875"/>
                </a:cubicBezTo>
                <a:cubicBezTo>
                  <a:pt x="381" y="874"/>
                  <a:pt x="378" y="872"/>
                  <a:pt x="377" y="872"/>
                </a:cubicBezTo>
                <a:cubicBezTo>
                  <a:pt x="376" y="871"/>
                  <a:pt x="375" y="871"/>
                  <a:pt x="376" y="870"/>
                </a:cubicBezTo>
                <a:cubicBezTo>
                  <a:pt x="377" y="868"/>
                  <a:pt x="378" y="868"/>
                  <a:pt x="379" y="867"/>
                </a:cubicBezTo>
                <a:cubicBezTo>
                  <a:pt x="380" y="866"/>
                  <a:pt x="380" y="866"/>
                  <a:pt x="381" y="866"/>
                </a:cubicBezTo>
                <a:cubicBezTo>
                  <a:pt x="382" y="866"/>
                  <a:pt x="383" y="865"/>
                  <a:pt x="383" y="864"/>
                </a:cubicBezTo>
                <a:cubicBezTo>
                  <a:pt x="383" y="863"/>
                  <a:pt x="383" y="863"/>
                  <a:pt x="383" y="863"/>
                </a:cubicBezTo>
                <a:cubicBezTo>
                  <a:pt x="383" y="862"/>
                  <a:pt x="383" y="861"/>
                  <a:pt x="383" y="861"/>
                </a:cubicBezTo>
                <a:cubicBezTo>
                  <a:pt x="383" y="860"/>
                  <a:pt x="383" y="859"/>
                  <a:pt x="383" y="859"/>
                </a:cubicBezTo>
                <a:cubicBezTo>
                  <a:pt x="383" y="857"/>
                  <a:pt x="383" y="856"/>
                  <a:pt x="382" y="855"/>
                </a:cubicBezTo>
                <a:cubicBezTo>
                  <a:pt x="381" y="853"/>
                  <a:pt x="380" y="853"/>
                  <a:pt x="378" y="853"/>
                </a:cubicBezTo>
                <a:cubicBezTo>
                  <a:pt x="377" y="853"/>
                  <a:pt x="375" y="853"/>
                  <a:pt x="374" y="853"/>
                </a:cubicBezTo>
                <a:cubicBezTo>
                  <a:pt x="374" y="853"/>
                  <a:pt x="373" y="854"/>
                  <a:pt x="372" y="854"/>
                </a:cubicBezTo>
                <a:cubicBezTo>
                  <a:pt x="372" y="854"/>
                  <a:pt x="371" y="854"/>
                  <a:pt x="371" y="855"/>
                </a:cubicBezTo>
                <a:cubicBezTo>
                  <a:pt x="370" y="856"/>
                  <a:pt x="371" y="856"/>
                  <a:pt x="371" y="857"/>
                </a:cubicBezTo>
                <a:cubicBezTo>
                  <a:pt x="372" y="857"/>
                  <a:pt x="372" y="858"/>
                  <a:pt x="372" y="858"/>
                </a:cubicBezTo>
                <a:cubicBezTo>
                  <a:pt x="372" y="859"/>
                  <a:pt x="373" y="859"/>
                  <a:pt x="373" y="860"/>
                </a:cubicBezTo>
                <a:cubicBezTo>
                  <a:pt x="373" y="861"/>
                  <a:pt x="373" y="861"/>
                  <a:pt x="373" y="862"/>
                </a:cubicBezTo>
                <a:cubicBezTo>
                  <a:pt x="373" y="863"/>
                  <a:pt x="372" y="866"/>
                  <a:pt x="371" y="864"/>
                </a:cubicBezTo>
                <a:cubicBezTo>
                  <a:pt x="371" y="863"/>
                  <a:pt x="371" y="863"/>
                  <a:pt x="372" y="862"/>
                </a:cubicBezTo>
                <a:cubicBezTo>
                  <a:pt x="372" y="862"/>
                  <a:pt x="372" y="861"/>
                  <a:pt x="372" y="860"/>
                </a:cubicBezTo>
                <a:cubicBezTo>
                  <a:pt x="372" y="859"/>
                  <a:pt x="371" y="856"/>
                  <a:pt x="370" y="858"/>
                </a:cubicBezTo>
                <a:cubicBezTo>
                  <a:pt x="369" y="858"/>
                  <a:pt x="370" y="859"/>
                  <a:pt x="370" y="860"/>
                </a:cubicBezTo>
                <a:cubicBezTo>
                  <a:pt x="370" y="861"/>
                  <a:pt x="370" y="861"/>
                  <a:pt x="370" y="861"/>
                </a:cubicBezTo>
                <a:cubicBezTo>
                  <a:pt x="369" y="862"/>
                  <a:pt x="369" y="862"/>
                  <a:pt x="369" y="863"/>
                </a:cubicBezTo>
                <a:cubicBezTo>
                  <a:pt x="368" y="864"/>
                  <a:pt x="368" y="864"/>
                  <a:pt x="368" y="865"/>
                </a:cubicBezTo>
                <a:cubicBezTo>
                  <a:pt x="367" y="865"/>
                  <a:pt x="367" y="865"/>
                  <a:pt x="367" y="865"/>
                </a:cubicBezTo>
                <a:cubicBezTo>
                  <a:pt x="367" y="864"/>
                  <a:pt x="366" y="863"/>
                  <a:pt x="366" y="863"/>
                </a:cubicBezTo>
                <a:cubicBezTo>
                  <a:pt x="366" y="862"/>
                  <a:pt x="365" y="862"/>
                  <a:pt x="365" y="861"/>
                </a:cubicBezTo>
                <a:cubicBezTo>
                  <a:pt x="365" y="860"/>
                  <a:pt x="365" y="860"/>
                  <a:pt x="366" y="859"/>
                </a:cubicBezTo>
                <a:cubicBezTo>
                  <a:pt x="366" y="858"/>
                  <a:pt x="366" y="858"/>
                  <a:pt x="367" y="857"/>
                </a:cubicBezTo>
                <a:cubicBezTo>
                  <a:pt x="367" y="857"/>
                  <a:pt x="368" y="856"/>
                  <a:pt x="367" y="856"/>
                </a:cubicBezTo>
                <a:cubicBezTo>
                  <a:pt x="366" y="856"/>
                  <a:pt x="365" y="857"/>
                  <a:pt x="364" y="857"/>
                </a:cubicBezTo>
                <a:cubicBezTo>
                  <a:pt x="363" y="857"/>
                  <a:pt x="362" y="856"/>
                  <a:pt x="360" y="856"/>
                </a:cubicBezTo>
                <a:cubicBezTo>
                  <a:pt x="360" y="856"/>
                  <a:pt x="359" y="855"/>
                  <a:pt x="358" y="856"/>
                </a:cubicBezTo>
                <a:cubicBezTo>
                  <a:pt x="359" y="857"/>
                  <a:pt x="360" y="857"/>
                  <a:pt x="360" y="857"/>
                </a:cubicBezTo>
                <a:cubicBezTo>
                  <a:pt x="361" y="858"/>
                  <a:pt x="361" y="858"/>
                  <a:pt x="361" y="859"/>
                </a:cubicBezTo>
                <a:cubicBezTo>
                  <a:pt x="362" y="860"/>
                  <a:pt x="359" y="862"/>
                  <a:pt x="358" y="863"/>
                </a:cubicBezTo>
                <a:cubicBezTo>
                  <a:pt x="358" y="863"/>
                  <a:pt x="357" y="863"/>
                  <a:pt x="356" y="863"/>
                </a:cubicBezTo>
                <a:cubicBezTo>
                  <a:pt x="355" y="864"/>
                  <a:pt x="354" y="864"/>
                  <a:pt x="352" y="863"/>
                </a:cubicBezTo>
                <a:cubicBezTo>
                  <a:pt x="352" y="863"/>
                  <a:pt x="351" y="862"/>
                  <a:pt x="350" y="863"/>
                </a:cubicBezTo>
                <a:close/>
                <a:moveTo>
                  <a:pt x="240" y="750"/>
                </a:moveTo>
                <a:cubicBezTo>
                  <a:pt x="240" y="749"/>
                  <a:pt x="240" y="749"/>
                  <a:pt x="239" y="749"/>
                </a:cubicBezTo>
                <a:cubicBezTo>
                  <a:pt x="238" y="748"/>
                  <a:pt x="238" y="746"/>
                  <a:pt x="237" y="747"/>
                </a:cubicBezTo>
                <a:cubicBezTo>
                  <a:pt x="235" y="747"/>
                  <a:pt x="238" y="749"/>
                  <a:pt x="238" y="750"/>
                </a:cubicBezTo>
                <a:cubicBezTo>
                  <a:pt x="238" y="751"/>
                  <a:pt x="238" y="752"/>
                  <a:pt x="238" y="752"/>
                </a:cubicBezTo>
                <a:cubicBezTo>
                  <a:pt x="238" y="753"/>
                  <a:pt x="238" y="754"/>
                  <a:pt x="239" y="753"/>
                </a:cubicBezTo>
                <a:cubicBezTo>
                  <a:pt x="239" y="753"/>
                  <a:pt x="239" y="752"/>
                  <a:pt x="239" y="751"/>
                </a:cubicBezTo>
                <a:cubicBezTo>
                  <a:pt x="240" y="751"/>
                  <a:pt x="240" y="751"/>
                  <a:pt x="240" y="750"/>
                </a:cubicBezTo>
                <a:close/>
                <a:moveTo>
                  <a:pt x="240" y="766"/>
                </a:moveTo>
                <a:cubicBezTo>
                  <a:pt x="240" y="766"/>
                  <a:pt x="240" y="765"/>
                  <a:pt x="240" y="764"/>
                </a:cubicBezTo>
                <a:cubicBezTo>
                  <a:pt x="240" y="764"/>
                  <a:pt x="241" y="763"/>
                  <a:pt x="241" y="763"/>
                </a:cubicBezTo>
                <a:cubicBezTo>
                  <a:pt x="242" y="762"/>
                  <a:pt x="241" y="762"/>
                  <a:pt x="240" y="761"/>
                </a:cubicBezTo>
                <a:cubicBezTo>
                  <a:pt x="240" y="761"/>
                  <a:pt x="240" y="759"/>
                  <a:pt x="239" y="759"/>
                </a:cubicBezTo>
                <a:cubicBezTo>
                  <a:pt x="239" y="759"/>
                  <a:pt x="238" y="761"/>
                  <a:pt x="238" y="761"/>
                </a:cubicBezTo>
                <a:cubicBezTo>
                  <a:pt x="238" y="762"/>
                  <a:pt x="238" y="762"/>
                  <a:pt x="238" y="763"/>
                </a:cubicBezTo>
                <a:cubicBezTo>
                  <a:pt x="238" y="764"/>
                  <a:pt x="238" y="767"/>
                  <a:pt x="240" y="766"/>
                </a:cubicBezTo>
                <a:close/>
                <a:moveTo>
                  <a:pt x="353" y="820"/>
                </a:moveTo>
                <a:cubicBezTo>
                  <a:pt x="352" y="820"/>
                  <a:pt x="352" y="821"/>
                  <a:pt x="353" y="821"/>
                </a:cubicBezTo>
                <a:cubicBezTo>
                  <a:pt x="353" y="821"/>
                  <a:pt x="354" y="820"/>
                  <a:pt x="353" y="820"/>
                </a:cubicBezTo>
                <a:close/>
                <a:moveTo>
                  <a:pt x="364" y="800"/>
                </a:moveTo>
                <a:cubicBezTo>
                  <a:pt x="364" y="800"/>
                  <a:pt x="364" y="800"/>
                  <a:pt x="364" y="800"/>
                </a:cubicBezTo>
                <a:cubicBezTo>
                  <a:pt x="364" y="800"/>
                  <a:pt x="364" y="800"/>
                  <a:pt x="364" y="800"/>
                </a:cubicBezTo>
                <a:cubicBezTo>
                  <a:pt x="366" y="801"/>
                  <a:pt x="366" y="801"/>
                  <a:pt x="367" y="800"/>
                </a:cubicBezTo>
                <a:cubicBezTo>
                  <a:pt x="367" y="799"/>
                  <a:pt x="368" y="798"/>
                  <a:pt x="367" y="797"/>
                </a:cubicBezTo>
                <a:cubicBezTo>
                  <a:pt x="367" y="797"/>
                  <a:pt x="365" y="797"/>
                  <a:pt x="365" y="797"/>
                </a:cubicBezTo>
                <a:cubicBezTo>
                  <a:pt x="364" y="797"/>
                  <a:pt x="364" y="797"/>
                  <a:pt x="364" y="798"/>
                </a:cubicBezTo>
                <a:cubicBezTo>
                  <a:pt x="364" y="798"/>
                  <a:pt x="363" y="798"/>
                  <a:pt x="363" y="799"/>
                </a:cubicBezTo>
                <a:cubicBezTo>
                  <a:pt x="363" y="799"/>
                  <a:pt x="363" y="800"/>
                  <a:pt x="363" y="800"/>
                </a:cubicBezTo>
                <a:cubicBezTo>
                  <a:pt x="363" y="800"/>
                  <a:pt x="364" y="800"/>
                  <a:pt x="364" y="800"/>
                </a:cubicBezTo>
                <a:close/>
                <a:moveTo>
                  <a:pt x="432" y="1155"/>
                </a:moveTo>
                <a:cubicBezTo>
                  <a:pt x="432" y="1155"/>
                  <a:pt x="432" y="1155"/>
                  <a:pt x="432" y="1156"/>
                </a:cubicBezTo>
                <a:cubicBezTo>
                  <a:pt x="432" y="1156"/>
                  <a:pt x="432" y="1157"/>
                  <a:pt x="433" y="1157"/>
                </a:cubicBezTo>
                <a:cubicBezTo>
                  <a:pt x="433" y="1158"/>
                  <a:pt x="434" y="1157"/>
                  <a:pt x="434" y="1157"/>
                </a:cubicBezTo>
                <a:cubicBezTo>
                  <a:pt x="434" y="1156"/>
                  <a:pt x="434" y="1155"/>
                  <a:pt x="433" y="1155"/>
                </a:cubicBezTo>
                <a:cubicBezTo>
                  <a:pt x="432" y="1154"/>
                  <a:pt x="432" y="1153"/>
                  <a:pt x="431" y="1153"/>
                </a:cubicBezTo>
                <a:cubicBezTo>
                  <a:pt x="430" y="1152"/>
                  <a:pt x="429" y="1151"/>
                  <a:pt x="429" y="1150"/>
                </a:cubicBezTo>
                <a:cubicBezTo>
                  <a:pt x="428" y="1150"/>
                  <a:pt x="426" y="1147"/>
                  <a:pt x="426" y="1147"/>
                </a:cubicBezTo>
                <a:cubicBezTo>
                  <a:pt x="425" y="1148"/>
                  <a:pt x="427" y="1150"/>
                  <a:pt x="427" y="1150"/>
                </a:cubicBezTo>
                <a:cubicBezTo>
                  <a:pt x="428" y="1151"/>
                  <a:pt x="429" y="1151"/>
                  <a:pt x="430" y="1152"/>
                </a:cubicBezTo>
                <a:cubicBezTo>
                  <a:pt x="430" y="1153"/>
                  <a:pt x="431" y="1154"/>
                  <a:pt x="432" y="1155"/>
                </a:cubicBezTo>
                <a:close/>
                <a:moveTo>
                  <a:pt x="427" y="1145"/>
                </a:moveTo>
                <a:cubicBezTo>
                  <a:pt x="427" y="1144"/>
                  <a:pt x="427" y="1143"/>
                  <a:pt x="426" y="1143"/>
                </a:cubicBezTo>
                <a:cubicBezTo>
                  <a:pt x="426" y="1144"/>
                  <a:pt x="426" y="1145"/>
                  <a:pt x="427" y="1146"/>
                </a:cubicBezTo>
                <a:cubicBezTo>
                  <a:pt x="427" y="1146"/>
                  <a:pt x="427" y="1146"/>
                  <a:pt x="427" y="1145"/>
                </a:cubicBezTo>
                <a:close/>
                <a:moveTo>
                  <a:pt x="433" y="1166"/>
                </a:moveTo>
                <a:cubicBezTo>
                  <a:pt x="433" y="1167"/>
                  <a:pt x="439" y="1171"/>
                  <a:pt x="440" y="1171"/>
                </a:cubicBezTo>
                <a:cubicBezTo>
                  <a:pt x="440" y="1171"/>
                  <a:pt x="435" y="1168"/>
                  <a:pt x="434" y="1167"/>
                </a:cubicBezTo>
                <a:cubicBezTo>
                  <a:pt x="433" y="1167"/>
                  <a:pt x="433" y="1166"/>
                  <a:pt x="432" y="1165"/>
                </a:cubicBezTo>
                <a:cubicBezTo>
                  <a:pt x="432" y="1164"/>
                  <a:pt x="429" y="1161"/>
                  <a:pt x="429" y="1161"/>
                </a:cubicBezTo>
                <a:cubicBezTo>
                  <a:pt x="428" y="1162"/>
                  <a:pt x="429" y="1163"/>
                  <a:pt x="429" y="1163"/>
                </a:cubicBezTo>
                <a:cubicBezTo>
                  <a:pt x="430" y="1164"/>
                  <a:pt x="432" y="1165"/>
                  <a:pt x="433" y="1166"/>
                </a:cubicBezTo>
                <a:close/>
                <a:moveTo>
                  <a:pt x="415" y="1147"/>
                </a:moveTo>
                <a:cubicBezTo>
                  <a:pt x="415" y="1148"/>
                  <a:pt x="416" y="1148"/>
                  <a:pt x="416" y="1148"/>
                </a:cubicBezTo>
                <a:cubicBezTo>
                  <a:pt x="416" y="1149"/>
                  <a:pt x="416" y="1147"/>
                  <a:pt x="416" y="1147"/>
                </a:cubicBezTo>
                <a:cubicBezTo>
                  <a:pt x="416" y="1147"/>
                  <a:pt x="415" y="1147"/>
                  <a:pt x="416" y="1146"/>
                </a:cubicBezTo>
                <a:cubicBezTo>
                  <a:pt x="415" y="1146"/>
                  <a:pt x="414" y="1147"/>
                  <a:pt x="415" y="1147"/>
                </a:cubicBezTo>
                <a:close/>
                <a:moveTo>
                  <a:pt x="457" y="1183"/>
                </a:moveTo>
                <a:cubicBezTo>
                  <a:pt x="456" y="1185"/>
                  <a:pt x="459" y="1185"/>
                  <a:pt x="460" y="1185"/>
                </a:cubicBezTo>
                <a:cubicBezTo>
                  <a:pt x="460" y="1185"/>
                  <a:pt x="461" y="1185"/>
                  <a:pt x="461" y="1185"/>
                </a:cubicBezTo>
                <a:cubicBezTo>
                  <a:pt x="462" y="1185"/>
                  <a:pt x="462" y="1185"/>
                  <a:pt x="463" y="1185"/>
                </a:cubicBezTo>
                <a:cubicBezTo>
                  <a:pt x="464" y="1185"/>
                  <a:pt x="465" y="1185"/>
                  <a:pt x="466" y="1185"/>
                </a:cubicBezTo>
                <a:cubicBezTo>
                  <a:pt x="468" y="1185"/>
                  <a:pt x="469" y="1186"/>
                  <a:pt x="470" y="1186"/>
                </a:cubicBezTo>
                <a:cubicBezTo>
                  <a:pt x="470" y="1186"/>
                  <a:pt x="472" y="1186"/>
                  <a:pt x="471" y="1185"/>
                </a:cubicBezTo>
                <a:cubicBezTo>
                  <a:pt x="470" y="1185"/>
                  <a:pt x="469" y="1185"/>
                  <a:pt x="469" y="1185"/>
                </a:cubicBezTo>
                <a:cubicBezTo>
                  <a:pt x="468" y="1185"/>
                  <a:pt x="466" y="1185"/>
                  <a:pt x="465" y="1184"/>
                </a:cubicBezTo>
                <a:cubicBezTo>
                  <a:pt x="464" y="1184"/>
                  <a:pt x="463" y="1184"/>
                  <a:pt x="463" y="1184"/>
                </a:cubicBezTo>
                <a:cubicBezTo>
                  <a:pt x="462" y="1184"/>
                  <a:pt x="462" y="1183"/>
                  <a:pt x="461" y="1183"/>
                </a:cubicBezTo>
                <a:cubicBezTo>
                  <a:pt x="460" y="1183"/>
                  <a:pt x="460" y="1184"/>
                  <a:pt x="460" y="1184"/>
                </a:cubicBezTo>
                <a:cubicBezTo>
                  <a:pt x="459" y="1184"/>
                  <a:pt x="457" y="1182"/>
                  <a:pt x="457" y="1183"/>
                </a:cubicBezTo>
                <a:close/>
                <a:moveTo>
                  <a:pt x="2884" y="1208"/>
                </a:moveTo>
                <a:cubicBezTo>
                  <a:pt x="2883" y="1208"/>
                  <a:pt x="2883" y="1209"/>
                  <a:pt x="2883" y="1210"/>
                </a:cubicBezTo>
                <a:cubicBezTo>
                  <a:pt x="2883" y="1211"/>
                  <a:pt x="2883" y="1213"/>
                  <a:pt x="2884" y="1212"/>
                </a:cubicBezTo>
                <a:cubicBezTo>
                  <a:pt x="2884" y="1212"/>
                  <a:pt x="2884" y="1211"/>
                  <a:pt x="2884" y="1210"/>
                </a:cubicBezTo>
                <a:cubicBezTo>
                  <a:pt x="2884" y="1210"/>
                  <a:pt x="2886" y="1208"/>
                  <a:pt x="2884" y="1208"/>
                </a:cubicBezTo>
                <a:close/>
                <a:moveTo>
                  <a:pt x="198" y="1260"/>
                </a:moveTo>
                <a:cubicBezTo>
                  <a:pt x="198" y="1260"/>
                  <a:pt x="197" y="1260"/>
                  <a:pt x="197" y="1260"/>
                </a:cubicBezTo>
                <a:cubicBezTo>
                  <a:pt x="195" y="1261"/>
                  <a:pt x="194" y="1261"/>
                  <a:pt x="193" y="1262"/>
                </a:cubicBezTo>
                <a:cubicBezTo>
                  <a:pt x="191" y="1262"/>
                  <a:pt x="190" y="1264"/>
                  <a:pt x="189" y="1265"/>
                </a:cubicBezTo>
                <a:cubicBezTo>
                  <a:pt x="187" y="1266"/>
                  <a:pt x="185" y="1266"/>
                  <a:pt x="184" y="1267"/>
                </a:cubicBezTo>
                <a:cubicBezTo>
                  <a:pt x="182" y="1268"/>
                  <a:pt x="181" y="1270"/>
                  <a:pt x="183" y="1270"/>
                </a:cubicBezTo>
                <a:cubicBezTo>
                  <a:pt x="185" y="1271"/>
                  <a:pt x="187" y="1270"/>
                  <a:pt x="188" y="1271"/>
                </a:cubicBezTo>
                <a:cubicBezTo>
                  <a:pt x="189" y="1271"/>
                  <a:pt x="188" y="1273"/>
                  <a:pt x="190" y="1274"/>
                </a:cubicBezTo>
                <a:cubicBezTo>
                  <a:pt x="190" y="1275"/>
                  <a:pt x="191" y="1274"/>
                  <a:pt x="192" y="1275"/>
                </a:cubicBezTo>
                <a:cubicBezTo>
                  <a:pt x="192" y="1275"/>
                  <a:pt x="192" y="1276"/>
                  <a:pt x="193" y="1276"/>
                </a:cubicBezTo>
                <a:cubicBezTo>
                  <a:pt x="194" y="1277"/>
                  <a:pt x="196" y="1276"/>
                  <a:pt x="197" y="1276"/>
                </a:cubicBezTo>
                <a:cubicBezTo>
                  <a:pt x="199" y="1275"/>
                  <a:pt x="200" y="1274"/>
                  <a:pt x="200" y="1273"/>
                </a:cubicBezTo>
                <a:cubicBezTo>
                  <a:pt x="201" y="1271"/>
                  <a:pt x="201" y="1270"/>
                  <a:pt x="203" y="1269"/>
                </a:cubicBezTo>
                <a:cubicBezTo>
                  <a:pt x="204" y="1268"/>
                  <a:pt x="205" y="1267"/>
                  <a:pt x="204" y="1265"/>
                </a:cubicBezTo>
                <a:cubicBezTo>
                  <a:pt x="203" y="1264"/>
                  <a:pt x="201" y="1265"/>
                  <a:pt x="200" y="1265"/>
                </a:cubicBezTo>
                <a:cubicBezTo>
                  <a:pt x="199" y="1265"/>
                  <a:pt x="198" y="1265"/>
                  <a:pt x="198" y="1264"/>
                </a:cubicBezTo>
                <a:cubicBezTo>
                  <a:pt x="198" y="1264"/>
                  <a:pt x="198" y="1263"/>
                  <a:pt x="198" y="1262"/>
                </a:cubicBezTo>
                <a:cubicBezTo>
                  <a:pt x="198" y="1262"/>
                  <a:pt x="199" y="1261"/>
                  <a:pt x="198" y="1260"/>
                </a:cubicBezTo>
                <a:close/>
                <a:moveTo>
                  <a:pt x="3003" y="1182"/>
                </a:moveTo>
                <a:cubicBezTo>
                  <a:pt x="3002" y="1183"/>
                  <a:pt x="2998" y="1183"/>
                  <a:pt x="2998" y="1180"/>
                </a:cubicBezTo>
                <a:cubicBezTo>
                  <a:pt x="2998" y="1179"/>
                  <a:pt x="2999" y="1178"/>
                  <a:pt x="2998" y="1178"/>
                </a:cubicBezTo>
                <a:cubicBezTo>
                  <a:pt x="2997" y="1177"/>
                  <a:pt x="2996" y="1176"/>
                  <a:pt x="2997" y="1176"/>
                </a:cubicBezTo>
                <a:cubicBezTo>
                  <a:pt x="2998" y="1175"/>
                  <a:pt x="2999" y="1176"/>
                  <a:pt x="2999" y="1175"/>
                </a:cubicBezTo>
                <a:cubicBezTo>
                  <a:pt x="2999" y="1174"/>
                  <a:pt x="2998" y="1174"/>
                  <a:pt x="2997" y="1173"/>
                </a:cubicBezTo>
                <a:cubicBezTo>
                  <a:pt x="2996" y="1172"/>
                  <a:pt x="2993" y="1171"/>
                  <a:pt x="2994" y="1170"/>
                </a:cubicBezTo>
                <a:cubicBezTo>
                  <a:pt x="2995" y="1169"/>
                  <a:pt x="2995" y="1169"/>
                  <a:pt x="2995" y="1168"/>
                </a:cubicBezTo>
                <a:cubicBezTo>
                  <a:pt x="2996" y="1167"/>
                  <a:pt x="2995" y="1167"/>
                  <a:pt x="2996" y="1166"/>
                </a:cubicBezTo>
                <a:cubicBezTo>
                  <a:pt x="2996" y="1165"/>
                  <a:pt x="2997" y="1164"/>
                  <a:pt x="2998" y="1163"/>
                </a:cubicBezTo>
                <a:cubicBezTo>
                  <a:pt x="2999" y="1161"/>
                  <a:pt x="2999" y="1160"/>
                  <a:pt x="3000" y="1159"/>
                </a:cubicBezTo>
                <a:cubicBezTo>
                  <a:pt x="3000" y="1158"/>
                  <a:pt x="3000" y="1157"/>
                  <a:pt x="3000" y="1157"/>
                </a:cubicBezTo>
                <a:cubicBezTo>
                  <a:pt x="2999" y="1156"/>
                  <a:pt x="2999" y="1157"/>
                  <a:pt x="2998" y="1157"/>
                </a:cubicBezTo>
                <a:cubicBezTo>
                  <a:pt x="2996" y="1159"/>
                  <a:pt x="2995" y="1161"/>
                  <a:pt x="2993" y="1163"/>
                </a:cubicBezTo>
                <a:cubicBezTo>
                  <a:pt x="2992" y="1164"/>
                  <a:pt x="2991" y="1165"/>
                  <a:pt x="2990" y="1166"/>
                </a:cubicBezTo>
                <a:cubicBezTo>
                  <a:pt x="2989" y="1167"/>
                  <a:pt x="2987" y="1167"/>
                  <a:pt x="2986" y="1167"/>
                </a:cubicBezTo>
                <a:cubicBezTo>
                  <a:pt x="2984" y="1167"/>
                  <a:pt x="2983" y="1166"/>
                  <a:pt x="2982" y="1166"/>
                </a:cubicBezTo>
                <a:cubicBezTo>
                  <a:pt x="2981" y="1166"/>
                  <a:pt x="2980" y="1166"/>
                  <a:pt x="2980" y="1166"/>
                </a:cubicBezTo>
                <a:cubicBezTo>
                  <a:pt x="2979" y="1165"/>
                  <a:pt x="2978" y="1166"/>
                  <a:pt x="2978" y="1165"/>
                </a:cubicBezTo>
                <a:cubicBezTo>
                  <a:pt x="2976" y="1165"/>
                  <a:pt x="2977" y="1163"/>
                  <a:pt x="2975" y="1162"/>
                </a:cubicBezTo>
                <a:cubicBezTo>
                  <a:pt x="2975" y="1162"/>
                  <a:pt x="2973" y="1163"/>
                  <a:pt x="2972" y="1163"/>
                </a:cubicBezTo>
                <a:cubicBezTo>
                  <a:pt x="2970" y="1163"/>
                  <a:pt x="2969" y="1163"/>
                  <a:pt x="2968" y="1162"/>
                </a:cubicBezTo>
                <a:cubicBezTo>
                  <a:pt x="2965" y="1160"/>
                  <a:pt x="2963" y="1159"/>
                  <a:pt x="2961" y="1157"/>
                </a:cubicBezTo>
                <a:cubicBezTo>
                  <a:pt x="2959" y="1154"/>
                  <a:pt x="2955" y="1154"/>
                  <a:pt x="2952" y="1151"/>
                </a:cubicBezTo>
                <a:cubicBezTo>
                  <a:pt x="2952" y="1150"/>
                  <a:pt x="2951" y="1148"/>
                  <a:pt x="2950" y="1147"/>
                </a:cubicBezTo>
                <a:cubicBezTo>
                  <a:pt x="2948" y="1146"/>
                  <a:pt x="2947" y="1145"/>
                  <a:pt x="2946" y="1144"/>
                </a:cubicBezTo>
                <a:cubicBezTo>
                  <a:pt x="2944" y="1143"/>
                  <a:pt x="2944" y="1141"/>
                  <a:pt x="2943" y="1140"/>
                </a:cubicBezTo>
                <a:cubicBezTo>
                  <a:pt x="2943" y="1139"/>
                  <a:pt x="2942" y="1139"/>
                  <a:pt x="2942" y="1138"/>
                </a:cubicBezTo>
                <a:cubicBezTo>
                  <a:pt x="2940" y="1138"/>
                  <a:pt x="2940" y="1137"/>
                  <a:pt x="2939" y="1137"/>
                </a:cubicBezTo>
                <a:cubicBezTo>
                  <a:pt x="2938" y="1136"/>
                  <a:pt x="2938" y="1136"/>
                  <a:pt x="2938" y="1135"/>
                </a:cubicBezTo>
                <a:cubicBezTo>
                  <a:pt x="2938" y="1134"/>
                  <a:pt x="2938" y="1133"/>
                  <a:pt x="2936" y="1132"/>
                </a:cubicBezTo>
                <a:cubicBezTo>
                  <a:pt x="2935" y="1131"/>
                  <a:pt x="2934" y="1131"/>
                  <a:pt x="2934" y="1129"/>
                </a:cubicBezTo>
                <a:cubicBezTo>
                  <a:pt x="2933" y="1129"/>
                  <a:pt x="2933" y="1128"/>
                  <a:pt x="2932" y="1128"/>
                </a:cubicBezTo>
                <a:cubicBezTo>
                  <a:pt x="2931" y="1128"/>
                  <a:pt x="2931" y="1129"/>
                  <a:pt x="2931" y="1129"/>
                </a:cubicBezTo>
                <a:cubicBezTo>
                  <a:pt x="2931" y="1130"/>
                  <a:pt x="2930" y="1130"/>
                  <a:pt x="2930" y="1131"/>
                </a:cubicBezTo>
                <a:cubicBezTo>
                  <a:pt x="2929" y="1131"/>
                  <a:pt x="2929" y="1131"/>
                  <a:pt x="2928" y="1130"/>
                </a:cubicBezTo>
                <a:cubicBezTo>
                  <a:pt x="2927" y="1129"/>
                  <a:pt x="2927" y="1130"/>
                  <a:pt x="2927" y="1131"/>
                </a:cubicBezTo>
                <a:cubicBezTo>
                  <a:pt x="2926" y="1132"/>
                  <a:pt x="2926" y="1132"/>
                  <a:pt x="2926" y="1133"/>
                </a:cubicBezTo>
                <a:cubicBezTo>
                  <a:pt x="2926" y="1134"/>
                  <a:pt x="2926" y="1136"/>
                  <a:pt x="2926" y="1138"/>
                </a:cubicBezTo>
                <a:cubicBezTo>
                  <a:pt x="2926" y="1138"/>
                  <a:pt x="2926" y="1139"/>
                  <a:pt x="2927" y="1139"/>
                </a:cubicBezTo>
                <a:cubicBezTo>
                  <a:pt x="2927" y="1140"/>
                  <a:pt x="2927" y="1141"/>
                  <a:pt x="2927" y="1141"/>
                </a:cubicBezTo>
                <a:cubicBezTo>
                  <a:pt x="2927" y="1143"/>
                  <a:pt x="2929" y="1144"/>
                  <a:pt x="2929" y="1145"/>
                </a:cubicBezTo>
                <a:cubicBezTo>
                  <a:pt x="2929" y="1147"/>
                  <a:pt x="2929" y="1148"/>
                  <a:pt x="2929" y="1150"/>
                </a:cubicBezTo>
                <a:cubicBezTo>
                  <a:pt x="2929" y="1154"/>
                  <a:pt x="2929" y="1158"/>
                  <a:pt x="2928" y="1161"/>
                </a:cubicBezTo>
                <a:cubicBezTo>
                  <a:pt x="2927" y="1164"/>
                  <a:pt x="2926" y="1167"/>
                  <a:pt x="2923" y="1168"/>
                </a:cubicBezTo>
                <a:cubicBezTo>
                  <a:pt x="2922" y="1169"/>
                  <a:pt x="2921" y="1170"/>
                  <a:pt x="2921" y="1171"/>
                </a:cubicBezTo>
                <a:cubicBezTo>
                  <a:pt x="2920" y="1172"/>
                  <a:pt x="2921" y="1173"/>
                  <a:pt x="2921" y="1174"/>
                </a:cubicBezTo>
                <a:cubicBezTo>
                  <a:pt x="2921" y="1175"/>
                  <a:pt x="2922" y="1176"/>
                  <a:pt x="2922" y="1176"/>
                </a:cubicBezTo>
                <a:cubicBezTo>
                  <a:pt x="2922" y="1177"/>
                  <a:pt x="2921" y="1178"/>
                  <a:pt x="2922" y="1179"/>
                </a:cubicBezTo>
                <a:cubicBezTo>
                  <a:pt x="2922" y="1180"/>
                  <a:pt x="2922" y="1180"/>
                  <a:pt x="2922" y="1181"/>
                </a:cubicBezTo>
                <a:cubicBezTo>
                  <a:pt x="2922" y="1182"/>
                  <a:pt x="2921" y="1182"/>
                  <a:pt x="2921" y="1182"/>
                </a:cubicBezTo>
                <a:cubicBezTo>
                  <a:pt x="2920" y="1183"/>
                  <a:pt x="2920" y="1183"/>
                  <a:pt x="2919" y="1184"/>
                </a:cubicBezTo>
                <a:cubicBezTo>
                  <a:pt x="2919" y="1184"/>
                  <a:pt x="2919" y="1185"/>
                  <a:pt x="2918" y="1185"/>
                </a:cubicBezTo>
                <a:cubicBezTo>
                  <a:pt x="2917" y="1186"/>
                  <a:pt x="2917" y="1185"/>
                  <a:pt x="2916" y="1185"/>
                </a:cubicBezTo>
                <a:cubicBezTo>
                  <a:pt x="2916" y="1185"/>
                  <a:pt x="2915" y="1185"/>
                  <a:pt x="2915" y="1184"/>
                </a:cubicBezTo>
                <a:cubicBezTo>
                  <a:pt x="2914" y="1184"/>
                  <a:pt x="2914" y="1184"/>
                  <a:pt x="2913" y="1184"/>
                </a:cubicBezTo>
                <a:cubicBezTo>
                  <a:pt x="2912" y="1184"/>
                  <a:pt x="2912" y="1184"/>
                  <a:pt x="2911" y="1184"/>
                </a:cubicBezTo>
                <a:cubicBezTo>
                  <a:pt x="2910" y="1185"/>
                  <a:pt x="2910" y="1184"/>
                  <a:pt x="2909" y="1184"/>
                </a:cubicBezTo>
                <a:cubicBezTo>
                  <a:pt x="2909" y="1184"/>
                  <a:pt x="2908" y="1184"/>
                  <a:pt x="2908" y="1183"/>
                </a:cubicBezTo>
                <a:cubicBezTo>
                  <a:pt x="2907" y="1183"/>
                  <a:pt x="2907" y="1182"/>
                  <a:pt x="2906" y="1182"/>
                </a:cubicBezTo>
                <a:cubicBezTo>
                  <a:pt x="2906" y="1182"/>
                  <a:pt x="2906" y="1182"/>
                  <a:pt x="2905" y="1181"/>
                </a:cubicBezTo>
                <a:cubicBezTo>
                  <a:pt x="2905" y="1180"/>
                  <a:pt x="2904" y="1180"/>
                  <a:pt x="2903" y="1181"/>
                </a:cubicBezTo>
                <a:cubicBezTo>
                  <a:pt x="2903" y="1181"/>
                  <a:pt x="2902" y="1181"/>
                  <a:pt x="2901" y="1181"/>
                </a:cubicBezTo>
                <a:cubicBezTo>
                  <a:pt x="2899" y="1182"/>
                  <a:pt x="2901" y="1183"/>
                  <a:pt x="2901" y="1184"/>
                </a:cubicBezTo>
                <a:cubicBezTo>
                  <a:pt x="2902" y="1185"/>
                  <a:pt x="2901" y="1186"/>
                  <a:pt x="2902" y="1186"/>
                </a:cubicBezTo>
                <a:cubicBezTo>
                  <a:pt x="2902" y="1187"/>
                  <a:pt x="2903" y="1186"/>
                  <a:pt x="2904" y="1187"/>
                </a:cubicBezTo>
                <a:cubicBezTo>
                  <a:pt x="2904" y="1189"/>
                  <a:pt x="2903" y="1190"/>
                  <a:pt x="2902" y="1191"/>
                </a:cubicBezTo>
                <a:cubicBezTo>
                  <a:pt x="2901" y="1192"/>
                  <a:pt x="2900" y="1193"/>
                  <a:pt x="2899" y="1194"/>
                </a:cubicBezTo>
                <a:cubicBezTo>
                  <a:pt x="2898" y="1194"/>
                  <a:pt x="2898" y="1194"/>
                  <a:pt x="2897" y="1194"/>
                </a:cubicBezTo>
                <a:cubicBezTo>
                  <a:pt x="2896" y="1195"/>
                  <a:pt x="2896" y="1195"/>
                  <a:pt x="2896" y="1196"/>
                </a:cubicBezTo>
                <a:cubicBezTo>
                  <a:pt x="2895" y="1197"/>
                  <a:pt x="2893" y="1196"/>
                  <a:pt x="2892" y="1197"/>
                </a:cubicBezTo>
                <a:cubicBezTo>
                  <a:pt x="2890" y="1197"/>
                  <a:pt x="2891" y="1199"/>
                  <a:pt x="2890" y="1200"/>
                </a:cubicBezTo>
                <a:cubicBezTo>
                  <a:pt x="2890" y="1202"/>
                  <a:pt x="2889" y="1203"/>
                  <a:pt x="2889" y="1204"/>
                </a:cubicBezTo>
                <a:cubicBezTo>
                  <a:pt x="2889" y="1205"/>
                  <a:pt x="2890" y="1207"/>
                  <a:pt x="2891" y="1208"/>
                </a:cubicBezTo>
                <a:cubicBezTo>
                  <a:pt x="2891" y="1208"/>
                  <a:pt x="2892" y="1209"/>
                  <a:pt x="2893" y="1209"/>
                </a:cubicBezTo>
                <a:cubicBezTo>
                  <a:pt x="2893" y="1210"/>
                  <a:pt x="2894" y="1210"/>
                  <a:pt x="2894" y="1211"/>
                </a:cubicBezTo>
                <a:cubicBezTo>
                  <a:pt x="2895" y="1212"/>
                  <a:pt x="2896" y="1213"/>
                  <a:pt x="2896" y="1215"/>
                </a:cubicBezTo>
                <a:cubicBezTo>
                  <a:pt x="2896" y="1215"/>
                  <a:pt x="2896" y="1216"/>
                  <a:pt x="2895" y="1216"/>
                </a:cubicBezTo>
                <a:cubicBezTo>
                  <a:pt x="2895" y="1217"/>
                  <a:pt x="2895" y="1218"/>
                  <a:pt x="2895" y="1218"/>
                </a:cubicBezTo>
                <a:cubicBezTo>
                  <a:pt x="2895" y="1219"/>
                  <a:pt x="2895" y="1220"/>
                  <a:pt x="2894" y="1220"/>
                </a:cubicBezTo>
                <a:cubicBezTo>
                  <a:pt x="2894" y="1221"/>
                  <a:pt x="2893" y="1221"/>
                  <a:pt x="2893" y="1222"/>
                </a:cubicBezTo>
                <a:cubicBezTo>
                  <a:pt x="2893" y="1224"/>
                  <a:pt x="2894" y="1224"/>
                  <a:pt x="2895" y="1225"/>
                </a:cubicBezTo>
                <a:cubicBezTo>
                  <a:pt x="2896" y="1225"/>
                  <a:pt x="2896" y="1226"/>
                  <a:pt x="2897" y="1226"/>
                </a:cubicBezTo>
                <a:cubicBezTo>
                  <a:pt x="2897" y="1227"/>
                  <a:pt x="2897" y="1228"/>
                  <a:pt x="2898" y="1227"/>
                </a:cubicBezTo>
                <a:cubicBezTo>
                  <a:pt x="2899" y="1227"/>
                  <a:pt x="2899" y="1225"/>
                  <a:pt x="2900" y="1224"/>
                </a:cubicBezTo>
                <a:cubicBezTo>
                  <a:pt x="2901" y="1224"/>
                  <a:pt x="2901" y="1223"/>
                  <a:pt x="2902" y="1223"/>
                </a:cubicBezTo>
                <a:cubicBezTo>
                  <a:pt x="2902" y="1222"/>
                  <a:pt x="2903" y="1222"/>
                  <a:pt x="2903" y="1221"/>
                </a:cubicBezTo>
                <a:cubicBezTo>
                  <a:pt x="2903" y="1220"/>
                  <a:pt x="2904" y="1220"/>
                  <a:pt x="2905" y="1219"/>
                </a:cubicBezTo>
                <a:cubicBezTo>
                  <a:pt x="2905" y="1219"/>
                  <a:pt x="2906" y="1218"/>
                  <a:pt x="2907" y="1218"/>
                </a:cubicBezTo>
                <a:cubicBezTo>
                  <a:pt x="2907" y="1218"/>
                  <a:pt x="2907" y="1217"/>
                  <a:pt x="2908" y="1217"/>
                </a:cubicBezTo>
                <a:cubicBezTo>
                  <a:pt x="2909" y="1217"/>
                  <a:pt x="2909" y="1218"/>
                  <a:pt x="2909" y="1218"/>
                </a:cubicBezTo>
                <a:cubicBezTo>
                  <a:pt x="2910" y="1219"/>
                  <a:pt x="2911" y="1218"/>
                  <a:pt x="2911" y="1219"/>
                </a:cubicBezTo>
                <a:cubicBezTo>
                  <a:pt x="2912" y="1219"/>
                  <a:pt x="2912" y="1220"/>
                  <a:pt x="2912" y="1220"/>
                </a:cubicBezTo>
                <a:cubicBezTo>
                  <a:pt x="2913" y="1221"/>
                  <a:pt x="2913" y="1220"/>
                  <a:pt x="2914" y="1220"/>
                </a:cubicBezTo>
                <a:cubicBezTo>
                  <a:pt x="2914" y="1219"/>
                  <a:pt x="2915" y="1218"/>
                  <a:pt x="2915" y="1218"/>
                </a:cubicBezTo>
                <a:cubicBezTo>
                  <a:pt x="2915" y="1217"/>
                  <a:pt x="2916" y="1217"/>
                  <a:pt x="2916" y="1217"/>
                </a:cubicBezTo>
                <a:cubicBezTo>
                  <a:pt x="2916" y="1215"/>
                  <a:pt x="2914" y="1216"/>
                  <a:pt x="2913" y="1215"/>
                </a:cubicBezTo>
                <a:cubicBezTo>
                  <a:pt x="2912" y="1214"/>
                  <a:pt x="2912" y="1213"/>
                  <a:pt x="2911" y="1212"/>
                </a:cubicBezTo>
                <a:cubicBezTo>
                  <a:pt x="2910" y="1212"/>
                  <a:pt x="2910" y="1211"/>
                  <a:pt x="2909" y="1211"/>
                </a:cubicBezTo>
                <a:cubicBezTo>
                  <a:pt x="2909" y="1210"/>
                  <a:pt x="2909" y="1210"/>
                  <a:pt x="2908" y="1210"/>
                </a:cubicBezTo>
                <a:cubicBezTo>
                  <a:pt x="2906" y="1210"/>
                  <a:pt x="2906" y="1211"/>
                  <a:pt x="2904" y="1209"/>
                </a:cubicBezTo>
                <a:cubicBezTo>
                  <a:pt x="2903" y="1208"/>
                  <a:pt x="2902" y="1208"/>
                  <a:pt x="2901" y="1207"/>
                </a:cubicBezTo>
                <a:cubicBezTo>
                  <a:pt x="2900" y="1207"/>
                  <a:pt x="2899" y="1205"/>
                  <a:pt x="2899" y="1204"/>
                </a:cubicBezTo>
                <a:cubicBezTo>
                  <a:pt x="2900" y="1204"/>
                  <a:pt x="2901" y="1203"/>
                  <a:pt x="2901" y="1202"/>
                </a:cubicBezTo>
                <a:cubicBezTo>
                  <a:pt x="2901" y="1201"/>
                  <a:pt x="2902" y="1202"/>
                  <a:pt x="2902" y="1201"/>
                </a:cubicBezTo>
                <a:cubicBezTo>
                  <a:pt x="2903" y="1201"/>
                  <a:pt x="2903" y="1200"/>
                  <a:pt x="2903" y="1200"/>
                </a:cubicBezTo>
                <a:cubicBezTo>
                  <a:pt x="2904" y="1199"/>
                  <a:pt x="2905" y="1199"/>
                  <a:pt x="2906" y="1199"/>
                </a:cubicBezTo>
                <a:cubicBezTo>
                  <a:pt x="2907" y="1199"/>
                  <a:pt x="2908" y="1200"/>
                  <a:pt x="2909" y="1200"/>
                </a:cubicBezTo>
                <a:cubicBezTo>
                  <a:pt x="2909" y="1201"/>
                  <a:pt x="2909" y="1201"/>
                  <a:pt x="2910" y="1202"/>
                </a:cubicBezTo>
                <a:cubicBezTo>
                  <a:pt x="2910" y="1202"/>
                  <a:pt x="2911" y="1202"/>
                  <a:pt x="2912" y="1203"/>
                </a:cubicBezTo>
                <a:cubicBezTo>
                  <a:pt x="2912" y="1203"/>
                  <a:pt x="2913" y="1203"/>
                  <a:pt x="2913" y="1204"/>
                </a:cubicBezTo>
                <a:cubicBezTo>
                  <a:pt x="2913" y="1205"/>
                  <a:pt x="2912" y="1205"/>
                  <a:pt x="2913" y="1206"/>
                </a:cubicBezTo>
                <a:cubicBezTo>
                  <a:pt x="2914" y="1206"/>
                  <a:pt x="2914" y="1205"/>
                  <a:pt x="2915" y="1205"/>
                </a:cubicBezTo>
                <a:cubicBezTo>
                  <a:pt x="2916" y="1204"/>
                  <a:pt x="2916" y="1205"/>
                  <a:pt x="2917" y="1204"/>
                </a:cubicBezTo>
                <a:cubicBezTo>
                  <a:pt x="2918" y="1202"/>
                  <a:pt x="2920" y="1201"/>
                  <a:pt x="2922" y="1200"/>
                </a:cubicBezTo>
                <a:cubicBezTo>
                  <a:pt x="2923" y="1199"/>
                  <a:pt x="2924" y="1199"/>
                  <a:pt x="2925" y="1199"/>
                </a:cubicBezTo>
                <a:cubicBezTo>
                  <a:pt x="2926" y="1199"/>
                  <a:pt x="2927" y="1198"/>
                  <a:pt x="2928" y="1199"/>
                </a:cubicBezTo>
                <a:cubicBezTo>
                  <a:pt x="2929" y="1199"/>
                  <a:pt x="2929" y="1200"/>
                  <a:pt x="2930" y="1200"/>
                </a:cubicBezTo>
                <a:cubicBezTo>
                  <a:pt x="2931" y="1200"/>
                  <a:pt x="2932" y="1200"/>
                  <a:pt x="2934" y="1201"/>
                </a:cubicBezTo>
                <a:cubicBezTo>
                  <a:pt x="2935" y="1202"/>
                  <a:pt x="2936" y="1202"/>
                  <a:pt x="2937" y="1203"/>
                </a:cubicBezTo>
                <a:cubicBezTo>
                  <a:pt x="2938" y="1203"/>
                  <a:pt x="2938" y="1204"/>
                  <a:pt x="2938" y="1204"/>
                </a:cubicBezTo>
                <a:cubicBezTo>
                  <a:pt x="2939" y="1205"/>
                  <a:pt x="2939" y="1205"/>
                  <a:pt x="2940" y="1205"/>
                </a:cubicBezTo>
                <a:cubicBezTo>
                  <a:pt x="2941" y="1205"/>
                  <a:pt x="2942" y="1206"/>
                  <a:pt x="2943" y="1207"/>
                </a:cubicBezTo>
                <a:cubicBezTo>
                  <a:pt x="2944" y="1207"/>
                  <a:pt x="2946" y="1208"/>
                  <a:pt x="2947" y="1208"/>
                </a:cubicBezTo>
                <a:cubicBezTo>
                  <a:pt x="2948" y="1209"/>
                  <a:pt x="2950" y="1209"/>
                  <a:pt x="2951" y="1210"/>
                </a:cubicBezTo>
                <a:cubicBezTo>
                  <a:pt x="2952" y="1210"/>
                  <a:pt x="2953" y="1211"/>
                  <a:pt x="2954" y="1212"/>
                </a:cubicBezTo>
                <a:cubicBezTo>
                  <a:pt x="2955" y="1212"/>
                  <a:pt x="2955" y="1213"/>
                  <a:pt x="2956" y="1213"/>
                </a:cubicBezTo>
                <a:cubicBezTo>
                  <a:pt x="2956" y="1213"/>
                  <a:pt x="2956" y="1214"/>
                  <a:pt x="2957" y="1214"/>
                </a:cubicBezTo>
                <a:cubicBezTo>
                  <a:pt x="2959" y="1215"/>
                  <a:pt x="2960" y="1210"/>
                  <a:pt x="2960" y="1209"/>
                </a:cubicBezTo>
                <a:cubicBezTo>
                  <a:pt x="2960" y="1207"/>
                  <a:pt x="2960" y="1205"/>
                  <a:pt x="2961" y="1204"/>
                </a:cubicBezTo>
                <a:cubicBezTo>
                  <a:pt x="2962" y="1203"/>
                  <a:pt x="2962" y="1202"/>
                  <a:pt x="2963" y="1201"/>
                </a:cubicBezTo>
                <a:cubicBezTo>
                  <a:pt x="2963" y="1199"/>
                  <a:pt x="2964" y="1198"/>
                  <a:pt x="2966" y="1197"/>
                </a:cubicBezTo>
                <a:cubicBezTo>
                  <a:pt x="2967" y="1196"/>
                  <a:pt x="2968" y="1195"/>
                  <a:pt x="2969" y="1194"/>
                </a:cubicBezTo>
                <a:cubicBezTo>
                  <a:pt x="2971" y="1192"/>
                  <a:pt x="2974" y="1190"/>
                  <a:pt x="2977" y="1191"/>
                </a:cubicBezTo>
                <a:cubicBezTo>
                  <a:pt x="2979" y="1191"/>
                  <a:pt x="2980" y="1191"/>
                  <a:pt x="2982" y="1191"/>
                </a:cubicBezTo>
                <a:cubicBezTo>
                  <a:pt x="2983" y="1191"/>
                  <a:pt x="2984" y="1191"/>
                  <a:pt x="2984" y="1191"/>
                </a:cubicBezTo>
                <a:cubicBezTo>
                  <a:pt x="2985" y="1191"/>
                  <a:pt x="2986" y="1191"/>
                  <a:pt x="2986" y="1191"/>
                </a:cubicBezTo>
                <a:cubicBezTo>
                  <a:pt x="2987" y="1191"/>
                  <a:pt x="2987" y="1191"/>
                  <a:pt x="2988" y="1191"/>
                </a:cubicBezTo>
                <a:cubicBezTo>
                  <a:pt x="2989" y="1190"/>
                  <a:pt x="2988" y="1190"/>
                  <a:pt x="2989" y="1189"/>
                </a:cubicBezTo>
                <a:cubicBezTo>
                  <a:pt x="2990" y="1188"/>
                  <a:pt x="2991" y="1190"/>
                  <a:pt x="2992" y="1190"/>
                </a:cubicBezTo>
                <a:cubicBezTo>
                  <a:pt x="2993" y="1190"/>
                  <a:pt x="2994" y="1189"/>
                  <a:pt x="2995" y="1188"/>
                </a:cubicBezTo>
                <a:cubicBezTo>
                  <a:pt x="2995" y="1187"/>
                  <a:pt x="2996" y="1187"/>
                  <a:pt x="2996" y="1187"/>
                </a:cubicBezTo>
                <a:cubicBezTo>
                  <a:pt x="2998" y="1187"/>
                  <a:pt x="2999" y="1186"/>
                  <a:pt x="3000" y="1186"/>
                </a:cubicBezTo>
                <a:cubicBezTo>
                  <a:pt x="3001" y="1185"/>
                  <a:pt x="3002" y="1184"/>
                  <a:pt x="3003" y="1183"/>
                </a:cubicBezTo>
                <a:cubicBezTo>
                  <a:pt x="3004" y="1183"/>
                  <a:pt x="3005" y="1182"/>
                  <a:pt x="3005" y="1182"/>
                </a:cubicBezTo>
                <a:cubicBezTo>
                  <a:pt x="3006" y="1182"/>
                  <a:pt x="3007" y="1182"/>
                  <a:pt x="3007" y="1181"/>
                </a:cubicBezTo>
                <a:cubicBezTo>
                  <a:pt x="3007" y="1180"/>
                  <a:pt x="3004" y="1181"/>
                  <a:pt x="3003" y="1182"/>
                </a:cubicBezTo>
                <a:close/>
                <a:moveTo>
                  <a:pt x="2914" y="1129"/>
                </a:moveTo>
                <a:cubicBezTo>
                  <a:pt x="2914" y="1129"/>
                  <a:pt x="2913" y="1130"/>
                  <a:pt x="2913" y="1130"/>
                </a:cubicBezTo>
                <a:cubicBezTo>
                  <a:pt x="2913" y="1131"/>
                  <a:pt x="2913" y="1131"/>
                  <a:pt x="2914" y="1132"/>
                </a:cubicBezTo>
                <a:cubicBezTo>
                  <a:pt x="2914" y="1132"/>
                  <a:pt x="2914" y="1133"/>
                  <a:pt x="2914" y="1133"/>
                </a:cubicBezTo>
                <a:cubicBezTo>
                  <a:pt x="2914" y="1134"/>
                  <a:pt x="2915" y="1133"/>
                  <a:pt x="2915" y="1133"/>
                </a:cubicBezTo>
                <a:cubicBezTo>
                  <a:pt x="2915" y="1132"/>
                  <a:pt x="2914" y="1131"/>
                  <a:pt x="2914" y="1131"/>
                </a:cubicBezTo>
                <a:cubicBezTo>
                  <a:pt x="2914" y="1130"/>
                  <a:pt x="2914" y="1129"/>
                  <a:pt x="2914" y="1129"/>
                </a:cubicBezTo>
                <a:close/>
                <a:moveTo>
                  <a:pt x="2762" y="1347"/>
                </a:moveTo>
                <a:cubicBezTo>
                  <a:pt x="2763" y="1346"/>
                  <a:pt x="2762" y="1344"/>
                  <a:pt x="2761" y="1345"/>
                </a:cubicBezTo>
                <a:cubicBezTo>
                  <a:pt x="2760" y="1345"/>
                  <a:pt x="2761" y="1347"/>
                  <a:pt x="2762" y="1347"/>
                </a:cubicBezTo>
                <a:close/>
                <a:moveTo>
                  <a:pt x="2859" y="1311"/>
                </a:moveTo>
                <a:cubicBezTo>
                  <a:pt x="2860" y="1311"/>
                  <a:pt x="2861" y="1311"/>
                  <a:pt x="2861" y="1311"/>
                </a:cubicBezTo>
                <a:cubicBezTo>
                  <a:pt x="2862" y="1311"/>
                  <a:pt x="2861" y="1310"/>
                  <a:pt x="2862" y="1310"/>
                </a:cubicBezTo>
                <a:cubicBezTo>
                  <a:pt x="2862" y="1309"/>
                  <a:pt x="2864" y="1309"/>
                  <a:pt x="2864" y="1308"/>
                </a:cubicBezTo>
                <a:cubicBezTo>
                  <a:pt x="2865" y="1307"/>
                  <a:pt x="2864" y="1306"/>
                  <a:pt x="2864" y="1305"/>
                </a:cubicBezTo>
                <a:cubicBezTo>
                  <a:pt x="2864" y="1304"/>
                  <a:pt x="2865" y="1302"/>
                  <a:pt x="2865" y="1300"/>
                </a:cubicBezTo>
                <a:cubicBezTo>
                  <a:pt x="2864" y="1298"/>
                  <a:pt x="2862" y="1301"/>
                  <a:pt x="2861" y="1302"/>
                </a:cubicBezTo>
                <a:cubicBezTo>
                  <a:pt x="2861" y="1302"/>
                  <a:pt x="2860" y="1302"/>
                  <a:pt x="2860" y="1303"/>
                </a:cubicBezTo>
                <a:cubicBezTo>
                  <a:pt x="2859" y="1304"/>
                  <a:pt x="2859" y="1305"/>
                  <a:pt x="2859" y="1305"/>
                </a:cubicBezTo>
                <a:cubicBezTo>
                  <a:pt x="2859" y="1306"/>
                  <a:pt x="2859" y="1307"/>
                  <a:pt x="2860" y="1307"/>
                </a:cubicBezTo>
                <a:cubicBezTo>
                  <a:pt x="2860" y="1308"/>
                  <a:pt x="2860" y="1308"/>
                  <a:pt x="2860" y="1309"/>
                </a:cubicBezTo>
                <a:cubicBezTo>
                  <a:pt x="2859" y="1309"/>
                  <a:pt x="2858" y="1310"/>
                  <a:pt x="2859" y="1311"/>
                </a:cubicBezTo>
                <a:close/>
                <a:moveTo>
                  <a:pt x="2882" y="1380"/>
                </a:moveTo>
                <a:cubicBezTo>
                  <a:pt x="2882" y="1380"/>
                  <a:pt x="2882" y="1381"/>
                  <a:pt x="2882" y="1381"/>
                </a:cubicBezTo>
                <a:cubicBezTo>
                  <a:pt x="2882" y="1381"/>
                  <a:pt x="2882" y="1382"/>
                  <a:pt x="2883" y="1382"/>
                </a:cubicBezTo>
                <a:cubicBezTo>
                  <a:pt x="2883" y="1382"/>
                  <a:pt x="2883" y="1381"/>
                  <a:pt x="2883" y="1381"/>
                </a:cubicBezTo>
                <a:cubicBezTo>
                  <a:pt x="2883" y="1380"/>
                  <a:pt x="2883" y="1380"/>
                  <a:pt x="2882" y="1380"/>
                </a:cubicBezTo>
                <a:close/>
                <a:moveTo>
                  <a:pt x="2878" y="1394"/>
                </a:moveTo>
                <a:cubicBezTo>
                  <a:pt x="2877" y="1394"/>
                  <a:pt x="2877" y="1395"/>
                  <a:pt x="2877" y="1395"/>
                </a:cubicBezTo>
                <a:cubicBezTo>
                  <a:pt x="2877" y="1395"/>
                  <a:pt x="2878" y="1395"/>
                  <a:pt x="2878" y="1395"/>
                </a:cubicBezTo>
                <a:cubicBezTo>
                  <a:pt x="2880" y="1395"/>
                  <a:pt x="2878" y="1394"/>
                  <a:pt x="2878" y="1394"/>
                </a:cubicBezTo>
                <a:close/>
                <a:moveTo>
                  <a:pt x="2885" y="1396"/>
                </a:moveTo>
                <a:cubicBezTo>
                  <a:pt x="2884" y="1397"/>
                  <a:pt x="2884" y="1397"/>
                  <a:pt x="2885" y="1398"/>
                </a:cubicBezTo>
                <a:cubicBezTo>
                  <a:pt x="2886" y="1398"/>
                  <a:pt x="2887" y="1397"/>
                  <a:pt x="2887" y="1396"/>
                </a:cubicBezTo>
                <a:cubicBezTo>
                  <a:pt x="2887" y="1395"/>
                  <a:pt x="2885" y="1396"/>
                  <a:pt x="2885" y="1396"/>
                </a:cubicBezTo>
                <a:close/>
                <a:moveTo>
                  <a:pt x="3186" y="1025"/>
                </a:moveTo>
                <a:cubicBezTo>
                  <a:pt x="3186" y="1025"/>
                  <a:pt x="3186" y="1025"/>
                  <a:pt x="3186" y="1025"/>
                </a:cubicBezTo>
                <a:cubicBezTo>
                  <a:pt x="3185" y="1025"/>
                  <a:pt x="3184" y="1026"/>
                  <a:pt x="3184" y="1027"/>
                </a:cubicBezTo>
                <a:cubicBezTo>
                  <a:pt x="3184" y="1028"/>
                  <a:pt x="3184" y="1029"/>
                  <a:pt x="3184" y="1030"/>
                </a:cubicBezTo>
                <a:cubicBezTo>
                  <a:pt x="3183" y="1031"/>
                  <a:pt x="3181" y="1032"/>
                  <a:pt x="3181" y="1034"/>
                </a:cubicBezTo>
                <a:cubicBezTo>
                  <a:pt x="3182" y="1034"/>
                  <a:pt x="3183" y="1034"/>
                  <a:pt x="3183" y="1034"/>
                </a:cubicBezTo>
                <a:cubicBezTo>
                  <a:pt x="3183" y="1033"/>
                  <a:pt x="3184" y="1033"/>
                  <a:pt x="3184" y="1033"/>
                </a:cubicBezTo>
                <a:cubicBezTo>
                  <a:pt x="3184" y="1033"/>
                  <a:pt x="3185" y="1033"/>
                  <a:pt x="3185" y="1033"/>
                </a:cubicBezTo>
                <a:cubicBezTo>
                  <a:pt x="3187" y="1033"/>
                  <a:pt x="3186" y="1031"/>
                  <a:pt x="3186" y="1029"/>
                </a:cubicBezTo>
                <a:cubicBezTo>
                  <a:pt x="3186" y="1028"/>
                  <a:pt x="3188" y="1028"/>
                  <a:pt x="3188" y="1027"/>
                </a:cubicBezTo>
                <a:cubicBezTo>
                  <a:pt x="3188" y="1026"/>
                  <a:pt x="3188" y="1025"/>
                  <a:pt x="3186" y="1025"/>
                </a:cubicBezTo>
                <a:close/>
                <a:moveTo>
                  <a:pt x="3021" y="1155"/>
                </a:moveTo>
                <a:cubicBezTo>
                  <a:pt x="3020" y="1155"/>
                  <a:pt x="3020" y="1154"/>
                  <a:pt x="3019" y="1154"/>
                </a:cubicBezTo>
                <a:cubicBezTo>
                  <a:pt x="3018" y="1154"/>
                  <a:pt x="3018" y="1154"/>
                  <a:pt x="3017" y="1154"/>
                </a:cubicBezTo>
                <a:cubicBezTo>
                  <a:pt x="3016" y="1153"/>
                  <a:pt x="3017" y="1152"/>
                  <a:pt x="3016" y="1152"/>
                </a:cubicBezTo>
                <a:cubicBezTo>
                  <a:pt x="3015" y="1152"/>
                  <a:pt x="3015" y="1153"/>
                  <a:pt x="3015" y="1153"/>
                </a:cubicBezTo>
                <a:cubicBezTo>
                  <a:pt x="3014" y="1155"/>
                  <a:pt x="3013" y="1156"/>
                  <a:pt x="3012" y="1157"/>
                </a:cubicBezTo>
                <a:cubicBezTo>
                  <a:pt x="3011" y="1158"/>
                  <a:pt x="3010" y="1159"/>
                  <a:pt x="3009" y="1160"/>
                </a:cubicBezTo>
                <a:cubicBezTo>
                  <a:pt x="3008" y="1161"/>
                  <a:pt x="3007" y="1162"/>
                  <a:pt x="3006" y="1163"/>
                </a:cubicBezTo>
                <a:cubicBezTo>
                  <a:pt x="3005" y="1164"/>
                  <a:pt x="3004" y="1166"/>
                  <a:pt x="3003" y="1167"/>
                </a:cubicBezTo>
                <a:cubicBezTo>
                  <a:pt x="3002" y="1167"/>
                  <a:pt x="3002" y="1168"/>
                  <a:pt x="3001" y="1168"/>
                </a:cubicBezTo>
                <a:cubicBezTo>
                  <a:pt x="3001" y="1169"/>
                  <a:pt x="3001" y="1173"/>
                  <a:pt x="3003" y="1173"/>
                </a:cubicBezTo>
                <a:cubicBezTo>
                  <a:pt x="3004" y="1173"/>
                  <a:pt x="3004" y="1172"/>
                  <a:pt x="3004" y="1171"/>
                </a:cubicBezTo>
                <a:cubicBezTo>
                  <a:pt x="3004" y="1170"/>
                  <a:pt x="3004" y="1169"/>
                  <a:pt x="3005" y="1168"/>
                </a:cubicBezTo>
                <a:cubicBezTo>
                  <a:pt x="3006" y="1168"/>
                  <a:pt x="3007" y="1168"/>
                  <a:pt x="3008" y="1167"/>
                </a:cubicBezTo>
                <a:cubicBezTo>
                  <a:pt x="3008" y="1167"/>
                  <a:pt x="3009" y="1166"/>
                  <a:pt x="3009" y="1165"/>
                </a:cubicBezTo>
                <a:cubicBezTo>
                  <a:pt x="3009" y="1165"/>
                  <a:pt x="3010" y="1164"/>
                  <a:pt x="3010" y="1163"/>
                </a:cubicBezTo>
                <a:cubicBezTo>
                  <a:pt x="3011" y="1162"/>
                  <a:pt x="3012" y="1161"/>
                  <a:pt x="3014" y="1160"/>
                </a:cubicBezTo>
                <a:cubicBezTo>
                  <a:pt x="3015" y="1159"/>
                  <a:pt x="3017" y="1159"/>
                  <a:pt x="3018" y="1158"/>
                </a:cubicBezTo>
                <a:cubicBezTo>
                  <a:pt x="3019" y="1157"/>
                  <a:pt x="3021" y="1157"/>
                  <a:pt x="3022" y="1156"/>
                </a:cubicBezTo>
                <a:cubicBezTo>
                  <a:pt x="3023" y="1156"/>
                  <a:pt x="3023" y="1155"/>
                  <a:pt x="3023" y="1155"/>
                </a:cubicBezTo>
                <a:cubicBezTo>
                  <a:pt x="3022" y="1154"/>
                  <a:pt x="3021" y="1155"/>
                  <a:pt x="3021" y="1155"/>
                </a:cubicBezTo>
                <a:close/>
                <a:moveTo>
                  <a:pt x="3151" y="1072"/>
                </a:moveTo>
                <a:cubicBezTo>
                  <a:pt x="3150" y="1072"/>
                  <a:pt x="3150" y="1073"/>
                  <a:pt x="3151" y="1073"/>
                </a:cubicBezTo>
                <a:cubicBezTo>
                  <a:pt x="3152" y="1073"/>
                  <a:pt x="3152" y="1071"/>
                  <a:pt x="3151" y="1072"/>
                </a:cubicBezTo>
                <a:close/>
                <a:moveTo>
                  <a:pt x="3139" y="1084"/>
                </a:moveTo>
                <a:cubicBezTo>
                  <a:pt x="3140" y="1084"/>
                  <a:pt x="3141" y="1083"/>
                  <a:pt x="3141" y="1083"/>
                </a:cubicBezTo>
                <a:cubicBezTo>
                  <a:pt x="3140" y="1082"/>
                  <a:pt x="3138" y="1083"/>
                  <a:pt x="3139" y="1084"/>
                </a:cubicBezTo>
                <a:close/>
                <a:moveTo>
                  <a:pt x="3174" y="1043"/>
                </a:moveTo>
                <a:cubicBezTo>
                  <a:pt x="3173" y="1043"/>
                  <a:pt x="3171" y="1045"/>
                  <a:pt x="3171" y="1045"/>
                </a:cubicBezTo>
                <a:cubicBezTo>
                  <a:pt x="3171" y="1045"/>
                  <a:pt x="3170" y="1047"/>
                  <a:pt x="3170" y="1047"/>
                </a:cubicBezTo>
                <a:cubicBezTo>
                  <a:pt x="3171" y="1047"/>
                  <a:pt x="3172" y="1046"/>
                  <a:pt x="3173" y="1045"/>
                </a:cubicBezTo>
                <a:cubicBezTo>
                  <a:pt x="3173" y="1045"/>
                  <a:pt x="3175" y="1043"/>
                  <a:pt x="3174" y="1043"/>
                </a:cubicBezTo>
                <a:close/>
                <a:moveTo>
                  <a:pt x="3131" y="1091"/>
                </a:moveTo>
                <a:cubicBezTo>
                  <a:pt x="3130" y="1092"/>
                  <a:pt x="3130" y="1093"/>
                  <a:pt x="3128" y="1093"/>
                </a:cubicBezTo>
                <a:cubicBezTo>
                  <a:pt x="3127" y="1094"/>
                  <a:pt x="3125" y="1095"/>
                  <a:pt x="3125" y="1097"/>
                </a:cubicBezTo>
                <a:cubicBezTo>
                  <a:pt x="3128" y="1097"/>
                  <a:pt x="3129" y="1094"/>
                  <a:pt x="3131" y="1093"/>
                </a:cubicBezTo>
                <a:cubicBezTo>
                  <a:pt x="3131" y="1092"/>
                  <a:pt x="3132" y="1092"/>
                  <a:pt x="3133" y="1091"/>
                </a:cubicBezTo>
                <a:cubicBezTo>
                  <a:pt x="3134" y="1090"/>
                  <a:pt x="3135" y="1090"/>
                  <a:pt x="3135" y="1089"/>
                </a:cubicBezTo>
                <a:cubicBezTo>
                  <a:pt x="3134" y="1088"/>
                  <a:pt x="3131" y="1091"/>
                  <a:pt x="3131" y="1091"/>
                </a:cubicBezTo>
                <a:close/>
                <a:moveTo>
                  <a:pt x="3154" y="1064"/>
                </a:moveTo>
                <a:cubicBezTo>
                  <a:pt x="3153" y="1065"/>
                  <a:pt x="3154" y="1065"/>
                  <a:pt x="3154" y="1065"/>
                </a:cubicBezTo>
                <a:cubicBezTo>
                  <a:pt x="3155" y="1065"/>
                  <a:pt x="3155" y="1063"/>
                  <a:pt x="3154" y="1064"/>
                </a:cubicBezTo>
                <a:close/>
                <a:moveTo>
                  <a:pt x="3122" y="2150"/>
                </a:moveTo>
                <a:cubicBezTo>
                  <a:pt x="3121" y="2149"/>
                  <a:pt x="3119" y="2149"/>
                  <a:pt x="3118" y="2149"/>
                </a:cubicBezTo>
                <a:cubicBezTo>
                  <a:pt x="3117" y="2149"/>
                  <a:pt x="3116" y="2148"/>
                  <a:pt x="3115" y="2148"/>
                </a:cubicBezTo>
                <a:cubicBezTo>
                  <a:pt x="3114" y="2147"/>
                  <a:pt x="3113" y="2146"/>
                  <a:pt x="3112" y="2146"/>
                </a:cubicBezTo>
                <a:cubicBezTo>
                  <a:pt x="3111" y="2146"/>
                  <a:pt x="3110" y="2145"/>
                  <a:pt x="3109" y="2144"/>
                </a:cubicBezTo>
                <a:cubicBezTo>
                  <a:pt x="3109" y="2144"/>
                  <a:pt x="3108" y="2142"/>
                  <a:pt x="3107" y="2143"/>
                </a:cubicBezTo>
                <a:cubicBezTo>
                  <a:pt x="3107" y="2144"/>
                  <a:pt x="3107" y="2144"/>
                  <a:pt x="3108" y="2144"/>
                </a:cubicBezTo>
                <a:cubicBezTo>
                  <a:pt x="3108" y="2145"/>
                  <a:pt x="3109" y="2146"/>
                  <a:pt x="3108" y="2146"/>
                </a:cubicBezTo>
                <a:cubicBezTo>
                  <a:pt x="3107" y="2146"/>
                  <a:pt x="3106" y="2145"/>
                  <a:pt x="3106" y="2147"/>
                </a:cubicBezTo>
                <a:cubicBezTo>
                  <a:pt x="3107" y="2147"/>
                  <a:pt x="3108" y="2147"/>
                  <a:pt x="3109" y="2147"/>
                </a:cubicBezTo>
                <a:cubicBezTo>
                  <a:pt x="3112" y="2148"/>
                  <a:pt x="3114" y="2151"/>
                  <a:pt x="3117" y="2152"/>
                </a:cubicBezTo>
                <a:cubicBezTo>
                  <a:pt x="3117" y="2152"/>
                  <a:pt x="3118" y="2153"/>
                  <a:pt x="3118" y="2153"/>
                </a:cubicBezTo>
                <a:cubicBezTo>
                  <a:pt x="3124" y="2153"/>
                  <a:pt x="3124" y="2153"/>
                  <a:pt x="3124" y="2153"/>
                </a:cubicBezTo>
                <a:cubicBezTo>
                  <a:pt x="3124" y="2153"/>
                  <a:pt x="3124" y="2153"/>
                  <a:pt x="3124" y="2152"/>
                </a:cubicBezTo>
                <a:cubicBezTo>
                  <a:pt x="3123" y="2152"/>
                  <a:pt x="3123" y="2151"/>
                  <a:pt x="3122" y="2150"/>
                </a:cubicBezTo>
                <a:close/>
                <a:moveTo>
                  <a:pt x="2829" y="2127"/>
                </a:moveTo>
                <a:cubicBezTo>
                  <a:pt x="2828" y="2127"/>
                  <a:pt x="2826" y="2127"/>
                  <a:pt x="2825" y="2126"/>
                </a:cubicBezTo>
                <a:cubicBezTo>
                  <a:pt x="2823" y="2126"/>
                  <a:pt x="2822" y="2126"/>
                  <a:pt x="2821" y="2126"/>
                </a:cubicBezTo>
                <a:cubicBezTo>
                  <a:pt x="2820" y="2125"/>
                  <a:pt x="2819" y="2125"/>
                  <a:pt x="2819" y="2125"/>
                </a:cubicBezTo>
                <a:cubicBezTo>
                  <a:pt x="2818" y="2125"/>
                  <a:pt x="2817" y="2125"/>
                  <a:pt x="2816" y="2125"/>
                </a:cubicBezTo>
                <a:cubicBezTo>
                  <a:pt x="2815" y="2125"/>
                  <a:pt x="2814" y="2125"/>
                  <a:pt x="2814" y="2125"/>
                </a:cubicBezTo>
                <a:cubicBezTo>
                  <a:pt x="2813" y="2125"/>
                  <a:pt x="2812" y="2125"/>
                  <a:pt x="2811" y="2125"/>
                </a:cubicBezTo>
                <a:cubicBezTo>
                  <a:pt x="2810" y="2124"/>
                  <a:pt x="2808" y="2123"/>
                  <a:pt x="2806" y="2124"/>
                </a:cubicBezTo>
                <a:cubicBezTo>
                  <a:pt x="2804" y="2124"/>
                  <a:pt x="2807" y="2125"/>
                  <a:pt x="2808" y="2125"/>
                </a:cubicBezTo>
                <a:cubicBezTo>
                  <a:pt x="2808" y="2126"/>
                  <a:pt x="2809" y="2126"/>
                  <a:pt x="2810" y="2126"/>
                </a:cubicBezTo>
                <a:cubicBezTo>
                  <a:pt x="2810" y="2126"/>
                  <a:pt x="2811" y="2126"/>
                  <a:pt x="2811" y="2127"/>
                </a:cubicBezTo>
                <a:cubicBezTo>
                  <a:pt x="2813" y="2127"/>
                  <a:pt x="2814" y="2127"/>
                  <a:pt x="2815" y="2128"/>
                </a:cubicBezTo>
                <a:cubicBezTo>
                  <a:pt x="2816" y="2129"/>
                  <a:pt x="2818" y="2128"/>
                  <a:pt x="2819" y="2129"/>
                </a:cubicBezTo>
                <a:cubicBezTo>
                  <a:pt x="2820" y="2129"/>
                  <a:pt x="2820" y="2130"/>
                  <a:pt x="2821" y="2130"/>
                </a:cubicBezTo>
                <a:cubicBezTo>
                  <a:pt x="2822" y="2131"/>
                  <a:pt x="2823" y="2131"/>
                  <a:pt x="2823" y="2131"/>
                </a:cubicBezTo>
                <a:cubicBezTo>
                  <a:pt x="2825" y="2130"/>
                  <a:pt x="2826" y="2130"/>
                  <a:pt x="2828" y="2129"/>
                </a:cubicBezTo>
                <a:cubicBezTo>
                  <a:pt x="2828" y="2129"/>
                  <a:pt x="2829" y="2128"/>
                  <a:pt x="2830" y="2129"/>
                </a:cubicBezTo>
                <a:cubicBezTo>
                  <a:pt x="2831" y="2129"/>
                  <a:pt x="2832" y="2129"/>
                  <a:pt x="2832" y="2128"/>
                </a:cubicBezTo>
                <a:cubicBezTo>
                  <a:pt x="2834" y="2126"/>
                  <a:pt x="2830" y="2126"/>
                  <a:pt x="2829" y="2127"/>
                </a:cubicBezTo>
                <a:close/>
                <a:moveTo>
                  <a:pt x="3029" y="1168"/>
                </a:moveTo>
                <a:cubicBezTo>
                  <a:pt x="3028" y="1168"/>
                  <a:pt x="3028" y="1168"/>
                  <a:pt x="3028" y="1168"/>
                </a:cubicBezTo>
                <a:cubicBezTo>
                  <a:pt x="3026" y="1169"/>
                  <a:pt x="3024" y="1169"/>
                  <a:pt x="3024" y="1171"/>
                </a:cubicBezTo>
                <a:cubicBezTo>
                  <a:pt x="3025" y="1171"/>
                  <a:pt x="3026" y="1170"/>
                  <a:pt x="3026" y="1170"/>
                </a:cubicBezTo>
                <a:cubicBezTo>
                  <a:pt x="3027" y="1169"/>
                  <a:pt x="3028" y="1170"/>
                  <a:pt x="3029" y="1169"/>
                </a:cubicBezTo>
                <a:cubicBezTo>
                  <a:pt x="3029" y="1168"/>
                  <a:pt x="3029" y="1168"/>
                  <a:pt x="3029" y="1168"/>
                </a:cubicBezTo>
                <a:close/>
                <a:moveTo>
                  <a:pt x="3100" y="1111"/>
                </a:moveTo>
                <a:cubicBezTo>
                  <a:pt x="3099" y="1112"/>
                  <a:pt x="3097" y="1111"/>
                  <a:pt x="3096" y="1112"/>
                </a:cubicBezTo>
                <a:cubicBezTo>
                  <a:pt x="3095" y="1112"/>
                  <a:pt x="3094" y="1114"/>
                  <a:pt x="3092" y="1115"/>
                </a:cubicBezTo>
                <a:cubicBezTo>
                  <a:pt x="3092" y="1115"/>
                  <a:pt x="3091" y="1115"/>
                  <a:pt x="3090" y="1116"/>
                </a:cubicBezTo>
                <a:cubicBezTo>
                  <a:pt x="3089" y="1116"/>
                  <a:pt x="3089" y="1117"/>
                  <a:pt x="3088" y="1118"/>
                </a:cubicBezTo>
                <a:cubicBezTo>
                  <a:pt x="3087" y="1119"/>
                  <a:pt x="3086" y="1120"/>
                  <a:pt x="3086" y="1120"/>
                </a:cubicBezTo>
                <a:cubicBezTo>
                  <a:pt x="3085" y="1121"/>
                  <a:pt x="3084" y="1123"/>
                  <a:pt x="3083" y="1124"/>
                </a:cubicBezTo>
                <a:cubicBezTo>
                  <a:pt x="3082" y="1125"/>
                  <a:pt x="3081" y="1126"/>
                  <a:pt x="3081" y="1127"/>
                </a:cubicBezTo>
                <a:cubicBezTo>
                  <a:pt x="3081" y="1128"/>
                  <a:pt x="3082" y="1127"/>
                  <a:pt x="3083" y="1127"/>
                </a:cubicBezTo>
                <a:cubicBezTo>
                  <a:pt x="3084" y="1126"/>
                  <a:pt x="3085" y="1125"/>
                  <a:pt x="3087" y="1124"/>
                </a:cubicBezTo>
                <a:cubicBezTo>
                  <a:pt x="3088" y="1123"/>
                  <a:pt x="3090" y="1122"/>
                  <a:pt x="3091" y="1121"/>
                </a:cubicBezTo>
                <a:cubicBezTo>
                  <a:pt x="3093" y="1120"/>
                  <a:pt x="3094" y="1118"/>
                  <a:pt x="3096" y="1117"/>
                </a:cubicBezTo>
                <a:cubicBezTo>
                  <a:pt x="3097" y="1115"/>
                  <a:pt x="3099" y="1114"/>
                  <a:pt x="3101" y="1113"/>
                </a:cubicBezTo>
                <a:cubicBezTo>
                  <a:pt x="3102" y="1113"/>
                  <a:pt x="3103" y="1111"/>
                  <a:pt x="3100" y="1111"/>
                </a:cubicBezTo>
                <a:close/>
                <a:moveTo>
                  <a:pt x="2930" y="949"/>
                </a:moveTo>
                <a:cubicBezTo>
                  <a:pt x="2929" y="950"/>
                  <a:pt x="2929" y="951"/>
                  <a:pt x="2929" y="952"/>
                </a:cubicBezTo>
                <a:cubicBezTo>
                  <a:pt x="2929" y="953"/>
                  <a:pt x="2928" y="955"/>
                  <a:pt x="2928" y="957"/>
                </a:cubicBezTo>
                <a:cubicBezTo>
                  <a:pt x="2928" y="958"/>
                  <a:pt x="2927" y="959"/>
                  <a:pt x="2927" y="960"/>
                </a:cubicBezTo>
                <a:cubicBezTo>
                  <a:pt x="2926" y="961"/>
                  <a:pt x="2926" y="963"/>
                  <a:pt x="2926" y="964"/>
                </a:cubicBezTo>
                <a:cubicBezTo>
                  <a:pt x="2927" y="966"/>
                  <a:pt x="2927" y="968"/>
                  <a:pt x="2927" y="969"/>
                </a:cubicBezTo>
                <a:cubicBezTo>
                  <a:pt x="2928" y="970"/>
                  <a:pt x="2929" y="970"/>
                  <a:pt x="2930" y="972"/>
                </a:cubicBezTo>
                <a:cubicBezTo>
                  <a:pt x="2931" y="973"/>
                  <a:pt x="2930" y="975"/>
                  <a:pt x="2931" y="976"/>
                </a:cubicBezTo>
                <a:cubicBezTo>
                  <a:pt x="2932" y="976"/>
                  <a:pt x="2933" y="977"/>
                  <a:pt x="2933" y="977"/>
                </a:cubicBezTo>
                <a:cubicBezTo>
                  <a:pt x="2934" y="978"/>
                  <a:pt x="2934" y="978"/>
                  <a:pt x="2934" y="979"/>
                </a:cubicBezTo>
                <a:cubicBezTo>
                  <a:pt x="2935" y="980"/>
                  <a:pt x="2935" y="981"/>
                  <a:pt x="2935" y="982"/>
                </a:cubicBezTo>
                <a:cubicBezTo>
                  <a:pt x="2935" y="983"/>
                  <a:pt x="2936" y="983"/>
                  <a:pt x="2937" y="984"/>
                </a:cubicBezTo>
                <a:cubicBezTo>
                  <a:pt x="2938" y="985"/>
                  <a:pt x="2938" y="986"/>
                  <a:pt x="2938" y="987"/>
                </a:cubicBezTo>
                <a:cubicBezTo>
                  <a:pt x="2939" y="989"/>
                  <a:pt x="2938" y="990"/>
                  <a:pt x="2937" y="992"/>
                </a:cubicBezTo>
                <a:cubicBezTo>
                  <a:pt x="2936" y="993"/>
                  <a:pt x="2936" y="995"/>
                  <a:pt x="2935" y="996"/>
                </a:cubicBezTo>
                <a:cubicBezTo>
                  <a:pt x="2934" y="1000"/>
                  <a:pt x="2937" y="1004"/>
                  <a:pt x="2936" y="1007"/>
                </a:cubicBezTo>
                <a:cubicBezTo>
                  <a:pt x="2936" y="1010"/>
                  <a:pt x="2936" y="1013"/>
                  <a:pt x="2936" y="1016"/>
                </a:cubicBezTo>
                <a:cubicBezTo>
                  <a:pt x="2936" y="1017"/>
                  <a:pt x="2937" y="1018"/>
                  <a:pt x="2937" y="1019"/>
                </a:cubicBezTo>
                <a:cubicBezTo>
                  <a:pt x="2937" y="1019"/>
                  <a:pt x="2936" y="1020"/>
                  <a:pt x="2936" y="1021"/>
                </a:cubicBezTo>
                <a:cubicBezTo>
                  <a:pt x="2936" y="1024"/>
                  <a:pt x="2935" y="1026"/>
                  <a:pt x="2935" y="1029"/>
                </a:cubicBezTo>
                <a:cubicBezTo>
                  <a:pt x="2934" y="1031"/>
                  <a:pt x="2933" y="1034"/>
                  <a:pt x="2932" y="1036"/>
                </a:cubicBezTo>
                <a:cubicBezTo>
                  <a:pt x="2931" y="1040"/>
                  <a:pt x="2931" y="1043"/>
                  <a:pt x="2931" y="1046"/>
                </a:cubicBezTo>
                <a:cubicBezTo>
                  <a:pt x="2931" y="1048"/>
                  <a:pt x="2931" y="1049"/>
                  <a:pt x="2932" y="1051"/>
                </a:cubicBezTo>
                <a:cubicBezTo>
                  <a:pt x="2932" y="1052"/>
                  <a:pt x="2934" y="1054"/>
                  <a:pt x="2934" y="1055"/>
                </a:cubicBezTo>
                <a:cubicBezTo>
                  <a:pt x="2934" y="1056"/>
                  <a:pt x="2935" y="1057"/>
                  <a:pt x="2936" y="1057"/>
                </a:cubicBezTo>
                <a:cubicBezTo>
                  <a:pt x="2937" y="1059"/>
                  <a:pt x="2936" y="1060"/>
                  <a:pt x="2936" y="1062"/>
                </a:cubicBezTo>
                <a:cubicBezTo>
                  <a:pt x="2936" y="1063"/>
                  <a:pt x="2937" y="1064"/>
                  <a:pt x="2937" y="1066"/>
                </a:cubicBezTo>
                <a:cubicBezTo>
                  <a:pt x="2937" y="1067"/>
                  <a:pt x="2936" y="1068"/>
                  <a:pt x="2936" y="1069"/>
                </a:cubicBezTo>
                <a:cubicBezTo>
                  <a:pt x="2936" y="1069"/>
                  <a:pt x="2936" y="1070"/>
                  <a:pt x="2935" y="1071"/>
                </a:cubicBezTo>
                <a:cubicBezTo>
                  <a:pt x="2934" y="1072"/>
                  <a:pt x="2933" y="1073"/>
                  <a:pt x="2933" y="1074"/>
                </a:cubicBezTo>
                <a:cubicBezTo>
                  <a:pt x="2933" y="1076"/>
                  <a:pt x="2933" y="1077"/>
                  <a:pt x="2933" y="1079"/>
                </a:cubicBezTo>
                <a:cubicBezTo>
                  <a:pt x="2933" y="1080"/>
                  <a:pt x="2933" y="1081"/>
                  <a:pt x="2934" y="1083"/>
                </a:cubicBezTo>
                <a:cubicBezTo>
                  <a:pt x="2935" y="1084"/>
                  <a:pt x="2934" y="1086"/>
                  <a:pt x="2934" y="1087"/>
                </a:cubicBezTo>
                <a:cubicBezTo>
                  <a:pt x="2934" y="1088"/>
                  <a:pt x="2934" y="1090"/>
                  <a:pt x="2934" y="1092"/>
                </a:cubicBezTo>
                <a:cubicBezTo>
                  <a:pt x="2934" y="1093"/>
                  <a:pt x="2933" y="1094"/>
                  <a:pt x="2933" y="1095"/>
                </a:cubicBezTo>
                <a:cubicBezTo>
                  <a:pt x="2932" y="1097"/>
                  <a:pt x="2932" y="1098"/>
                  <a:pt x="2931" y="1099"/>
                </a:cubicBezTo>
                <a:cubicBezTo>
                  <a:pt x="2931" y="1101"/>
                  <a:pt x="2930" y="1102"/>
                  <a:pt x="2930" y="1103"/>
                </a:cubicBezTo>
                <a:cubicBezTo>
                  <a:pt x="2930" y="1105"/>
                  <a:pt x="2931" y="1106"/>
                  <a:pt x="2931" y="1108"/>
                </a:cubicBezTo>
                <a:cubicBezTo>
                  <a:pt x="2931" y="1109"/>
                  <a:pt x="2932" y="1111"/>
                  <a:pt x="2932" y="1112"/>
                </a:cubicBezTo>
                <a:cubicBezTo>
                  <a:pt x="2932" y="1114"/>
                  <a:pt x="2932" y="1115"/>
                  <a:pt x="2933" y="1116"/>
                </a:cubicBezTo>
                <a:cubicBezTo>
                  <a:pt x="2934" y="1116"/>
                  <a:pt x="2934" y="1118"/>
                  <a:pt x="2935" y="1119"/>
                </a:cubicBezTo>
                <a:cubicBezTo>
                  <a:pt x="2937" y="1118"/>
                  <a:pt x="2936" y="1117"/>
                  <a:pt x="2937" y="1116"/>
                </a:cubicBezTo>
                <a:cubicBezTo>
                  <a:pt x="2937" y="1114"/>
                  <a:pt x="2937" y="1113"/>
                  <a:pt x="2938" y="1111"/>
                </a:cubicBezTo>
                <a:cubicBezTo>
                  <a:pt x="2938" y="1110"/>
                  <a:pt x="2939" y="1109"/>
                  <a:pt x="2940" y="1108"/>
                </a:cubicBezTo>
                <a:cubicBezTo>
                  <a:pt x="2942" y="1105"/>
                  <a:pt x="2940" y="1102"/>
                  <a:pt x="2943" y="1100"/>
                </a:cubicBezTo>
                <a:cubicBezTo>
                  <a:pt x="2944" y="1100"/>
                  <a:pt x="2945" y="1099"/>
                  <a:pt x="2945" y="1099"/>
                </a:cubicBezTo>
                <a:cubicBezTo>
                  <a:pt x="2946" y="1099"/>
                  <a:pt x="2946" y="1098"/>
                  <a:pt x="2947" y="1098"/>
                </a:cubicBezTo>
                <a:cubicBezTo>
                  <a:pt x="2948" y="1099"/>
                  <a:pt x="2948" y="1099"/>
                  <a:pt x="2948" y="1100"/>
                </a:cubicBezTo>
                <a:cubicBezTo>
                  <a:pt x="2948" y="1101"/>
                  <a:pt x="2949" y="1101"/>
                  <a:pt x="2949" y="1101"/>
                </a:cubicBezTo>
                <a:cubicBezTo>
                  <a:pt x="2951" y="1102"/>
                  <a:pt x="2953" y="1102"/>
                  <a:pt x="2954" y="1102"/>
                </a:cubicBezTo>
                <a:cubicBezTo>
                  <a:pt x="2955" y="1102"/>
                  <a:pt x="2956" y="1102"/>
                  <a:pt x="2957" y="1102"/>
                </a:cubicBezTo>
                <a:cubicBezTo>
                  <a:pt x="2958" y="1103"/>
                  <a:pt x="2958" y="1102"/>
                  <a:pt x="2959" y="1103"/>
                </a:cubicBezTo>
                <a:cubicBezTo>
                  <a:pt x="2960" y="1103"/>
                  <a:pt x="2961" y="1103"/>
                  <a:pt x="2960" y="1104"/>
                </a:cubicBezTo>
                <a:cubicBezTo>
                  <a:pt x="2960" y="1104"/>
                  <a:pt x="2960" y="1105"/>
                  <a:pt x="2960" y="1105"/>
                </a:cubicBezTo>
                <a:cubicBezTo>
                  <a:pt x="2960" y="1106"/>
                  <a:pt x="2960" y="1107"/>
                  <a:pt x="2960" y="1107"/>
                </a:cubicBezTo>
                <a:cubicBezTo>
                  <a:pt x="2961" y="1108"/>
                  <a:pt x="2960" y="1109"/>
                  <a:pt x="2961" y="1109"/>
                </a:cubicBezTo>
                <a:cubicBezTo>
                  <a:pt x="2961" y="1110"/>
                  <a:pt x="2961" y="1111"/>
                  <a:pt x="2962" y="1111"/>
                </a:cubicBezTo>
                <a:cubicBezTo>
                  <a:pt x="2962" y="1112"/>
                  <a:pt x="2962" y="1115"/>
                  <a:pt x="2963" y="1115"/>
                </a:cubicBezTo>
                <a:cubicBezTo>
                  <a:pt x="2963" y="1114"/>
                  <a:pt x="2963" y="1113"/>
                  <a:pt x="2963" y="1113"/>
                </a:cubicBezTo>
                <a:cubicBezTo>
                  <a:pt x="2963" y="1112"/>
                  <a:pt x="2963" y="1111"/>
                  <a:pt x="2964" y="1111"/>
                </a:cubicBezTo>
                <a:cubicBezTo>
                  <a:pt x="2964" y="1110"/>
                  <a:pt x="2966" y="1108"/>
                  <a:pt x="2966" y="1107"/>
                </a:cubicBezTo>
                <a:cubicBezTo>
                  <a:pt x="2966" y="1106"/>
                  <a:pt x="2965" y="1107"/>
                  <a:pt x="2964" y="1106"/>
                </a:cubicBezTo>
                <a:cubicBezTo>
                  <a:pt x="2964" y="1105"/>
                  <a:pt x="2964" y="1104"/>
                  <a:pt x="2964" y="1104"/>
                </a:cubicBezTo>
                <a:cubicBezTo>
                  <a:pt x="2964" y="1102"/>
                  <a:pt x="2963" y="1102"/>
                  <a:pt x="2963" y="1100"/>
                </a:cubicBezTo>
                <a:cubicBezTo>
                  <a:pt x="2963" y="1099"/>
                  <a:pt x="2964" y="1097"/>
                  <a:pt x="2963" y="1096"/>
                </a:cubicBezTo>
                <a:cubicBezTo>
                  <a:pt x="2962" y="1095"/>
                  <a:pt x="2960" y="1096"/>
                  <a:pt x="2959" y="1095"/>
                </a:cubicBezTo>
                <a:cubicBezTo>
                  <a:pt x="2958" y="1095"/>
                  <a:pt x="2957" y="1095"/>
                  <a:pt x="2957" y="1095"/>
                </a:cubicBezTo>
                <a:cubicBezTo>
                  <a:pt x="2956" y="1095"/>
                  <a:pt x="2957" y="1096"/>
                  <a:pt x="2957" y="1096"/>
                </a:cubicBezTo>
                <a:cubicBezTo>
                  <a:pt x="2958" y="1097"/>
                  <a:pt x="2958" y="1097"/>
                  <a:pt x="2958" y="1098"/>
                </a:cubicBezTo>
                <a:cubicBezTo>
                  <a:pt x="2959" y="1098"/>
                  <a:pt x="2960" y="1098"/>
                  <a:pt x="2960" y="1099"/>
                </a:cubicBezTo>
                <a:cubicBezTo>
                  <a:pt x="2959" y="1099"/>
                  <a:pt x="2958" y="1099"/>
                  <a:pt x="2957" y="1099"/>
                </a:cubicBezTo>
                <a:cubicBezTo>
                  <a:pt x="2957" y="1098"/>
                  <a:pt x="2957" y="1097"/>
                  <a:pt x="2956" y="1097"/>
                </a:cubicBezTo>
                <a:cubicBezTo>
                  <a:pt x="2956" y="1096"/>
                  <a:pt x="2955" y="1094"/>
                  <a:pt x="2955" y="1093"/>
                </a:cubicBezTo>
                <a:cubicBezTo>
                  <a:pt x="2955" y="1090"/>
                  <a:pt x="2955" y="1087"/>
                  <a:pt x="2952" y="1085"/>
                </a:cubicBezTo>
                <a:cubicBezTo>
                  <a:pt x="2951" y="1084"/>
                  <a:pt x="2950" y="1084"/>
                  <a:pt x="2949" y="1082"/>
                </a:cubicBezTo>
                <a:cubicBezTo>
                  <a:pt x="2949" y="1082"/>
                  <a:pt x="2948" y="1081"/>
                  <a:pt x="2948" y="1080"/>
                </a:cubicBezTo>
                <a:cubicBezTo>
                  <a:pt x="2947" y="1080"/>
                  <a:pt x="2947" y="1079"/>
                  <a:pt x="2947" y="1078"/>
                </a:cubicBezTo>
                <a:cubicBezTo>
                  <a:pt x="2946" y="1077"/>
                  <a:pt x="2945" y="1076"/>
                  <a:pt x="2945" y="1074"/>
                </a:cubicBezTo>
                <a:cubicBezTo>
                  <a:pt x="2943" y="1072"/>
                  <a:pt x="2944" y="1067"/>
                  <a:pt x="2945" y="1065"/>
                </a:cubicBezTo>
                <a:cubicBezTo>
                  <a:pt x="2946" y="1063"/>
                  <a:pt x="2946" y="1062"/>
                  <a:pt x="2947" y="1061"/>
                </a:cubicBezTo>
                <a:cubicBezTo>
                  <a:pt x="2947" y="1060"/>
                  <a:pt x="2948" y="1058"/>
                  <a:pt x="2948" y="1057"/>
                </a:cubicBezTo>
                <a:cubicBezTo>
                  <a:pt x="2948" y="1056"/>
                  <a:pt x="2949" y="1054"/>
                  <a:pt x="2949" y="1053"/>
                </a:cubicBezTo>
                <a:cubicBezTo>
                  <a:pt x="2950" y="1051"/>
                  <a:pt x="2951" y="1050"/>
                  <a:pt x="2951" y="1049"/>
                </a:cubicBezTo>
                <a:cubicBezTo>
                  <a:pt x="2952" y="1047"/>
                  <a:pt x="2952" y="1046"/>
                  <a:pt x="2952" y="1044"/>
                </a:cubicBezTo>
                <a:cubicBezTo>
                  <a:pt x="2952" y="1043"/>
                  <a:pt x="2953" y="1041"/>
                  <a:pt x="2954" y="1040"/>
                </a:cubicBezTo>
                <a:cubicBezTo>
                  <a:pt x="2955" y="1038"/>
                  <a:pt x="2955" y="1036"/>
                  <a:pt x="2957" y="1035"/>
                </a:cubicBezTo>
                <a:cubicBezTo>
                  <a:pt x="2959" y="1033"/>
                  <a:pt x="2961" y="1035"/>
                  <a:pt x="2964" y="1034"/>
                </a:cubicBezTo>
                <a:cubicBezTo>
                  <a:pt x="2965" y="1034"/>
                  <a:pt x="2966" y="1032"/>
                  <a:pt x="2967" y="1033"/>
                </a:cubicBezTo>
                <a:cubicBezTo>
                  <a:pt x="2968" y="1033"/>
                  <a:pt x="2968" y="1034"/>
                  <a:pt x="2969" y="1034"/>
                </a:cubicBezTo>
                <a:cubicBezTo>
                  <a:pt x="2969" y="1034"/>
                  <a:pt x="2970" y="1034"/>
                  <a:pt x="2971" y="1034"/>
                </a:cubicBezTo>
                <a:cubicBezTo>
                  <a:pt x="2972" y="1034"/>
                  <a:pt x="2973" y="1035"/>
                  <a:pt x="2974" y="1036"/>
                </a:cubicBezTo>
                <a:cubicBezTo>
                  <a:pt x="2976" y="1037"/>
                  <a:pt x="2977" y="1037"/>
                  <a:pt x="2977" y="1038"/>
                </a:cubicBezTo>
                <a:cubicBezTo>
                  <a:pt x="2978" y="1040"/>
                  <a:pt x="2979" y="1040"/>
                  <a:pt x="2980" y="1041"/>
                </a:cubicBezTo>
                <a:cubicBezTo>
                  <a:pt x="2981" y="1042"/>
                  <a:pt x="2982" y="1042"/>
                  <a:pt x="2983" y="1044"/>
                </a:cubicBezTo>
                <a:cubicBezTo>
                  <a:pt x="2983" y="1045"/>
                  <a:pt x="2984" y="1045"/>
                  <a:pt x="2985" y="1046"/>
                </a:cubicBezTo>
                <a:cubicBezTo>
                  <a:pt x="2985" y="1047"/>
                  <a:pt x="2987" y="1050"/>
                  <a:pt x="2987" y="1047"/>
                </a:cubicBezTo>
                <a:cubicBezTo>
                  <a:pt x="2988" y="1045"/>
                  <a:pt x="2984" y="1043"/>
                  <a:pt x="2983" y="1041"/>
                </a:cubicBezTo>
                <a:cubicBezTo>
                  <a:pt x="2982" y="1040"/>
                  <a:pt x="2981" y="1039"/>
                  <a:pt x="2980" y="1038"/>
                </a:cubicBezTo>
                <a:cubicBezTo>
                  <a:pt x="2979" y="1037"/>
                  <a:pt x="2978" y="1034"/>
                  <a:pt x="2978" y="1033"/>
                </a:cubicBezTo>
                <a:cubicBezTo>
                  <a:pt x="2978" y="1031"/>
                  <a:pt x="2978" y="1030"/>
                  <a:pt x="2977" y="1029"/>
                </a:cubicBezTo>
                <a:cubicBezTo>
                  <a:pt x="2977" y="1027"/>
                  <a:pt x="2976" y="1027"/>
                  <a:pt x="2976" y="1025"/>
                </a:cubicBezTo>
                <a:cubicBezTo>
                  <a:pt x="2975" y="1024"/>
                  <a:pt x="2975" y="1023"/>
                  <a:pt x="2975" y="1021"/>
                </a:cubicBezTo>
                <a:cubicBezTo>
                  <a:pt x="2974" y="1018"/>
                  <a:pt x="2972" y="1015"/>
                  <a:pt x="2971" y="1012"/>
                </a:cubicBezTo>
                <a:cubicBezTo>
                  <a:pt x="2971" y="1010"/>
                  <a:pt x="2970" y="1008"/>
                  <a:pt x="2970" y="1007"/>
                </a:cubicBezTo>
                <a:cubicBezTo>
                  <a:pt x="2970" y="1005"/>
                  <a:pt x="2969" y="1003"/>
                  <a:pt x="2969" y="1002"/>
                </a:cubicBezTo>
                <a:cubicBezTo>
                  <a:pt x="2968" y="1000"/>
                  <a:pt x="2968" y="999"/>
                  <a:pt x="2967" y="997"/>
                </a:cubicBezTo>
                <a:cubicBezTo>
                  <a:pt x="2966" y="995"/>
                  <a:pt x="2966" y="992"/>
                  <a:pt x="2965" y="990"/>
                </a:cubicBezTo>
                <a:cubicBezTo>
                  <a:pt x="2965" y="989"/>
                  <a:pt x="2965" y="989"/>
                  <a:pt x="2965" y="988"/>
                </a:cubicBezTo>
                <a:cubicBezTo>
                  <a:pt x="2965" y="987"/>
                  <a:pt x="2964" y="987"/>
                  <a:pt x="2964" y="986"/>
                </a:cubicBezTo>
                <a:cubicBezTo>
                  <a:pt x="2964" y="985"/>
                  <a:pt x="2964" y="983"/>
                  <a:pt x="2963" y="982"/>
                </a:cubicBezTo>
                <a:cubicBezTo>
                  <a:pt x="2962" y="982"/>
                  <a:pt x="2962" y="982"/>
                  <a:pt x="2961" y="982"/>
                </a:cubicBezTo>
                <a:cubicBezTo>
                  <a:pt x="2961" y="981"/>
                  <a:pt x="2961" y="980"/>
                  <a:pt x="2961" y="980"/>
                </a:cubicBezTo>
                <a:cubicBezTo>
                  <a:pt x="2961" y="978"/>
                  <a:pt x="2962" y="978"/>
                  <a:pt x="2961" y="976"/>
                </a:cubicBezTo>
                <a:cubicBezTo>
                  <a:pt x="2961" y="975"/>
                  <a:pt x="2961" y="975"/>
                  <a:pt x="2961" y="974"/>
                </a:cubicBezTo>
                <a:cubicBezTo>
                  <a:pt x="2961" y="974"/>
                  <a:pt x="2961" y="972"/>
                  <a:pt x="2960" y="973"/>
                </a:cubicBezTo>
                <a:cubicBezTo>
                  <a:pt x="2959" y="974"/>
                  <a:pt x="2960" y="977"/>
                  <a:pt x="2958" y="976"/>
                </a:cubicBezTo>
                <a:cubicBezTo>
                  <a:pt x="2957" y="976"/>
                  <a:pt x="2957" y="973"/>
                  <a:pt x="2957" y="972"/>
                </a:cubicBezTo>
                <a:cubicBezTo>
                  <a:pt x="2957" y="971"/>
                  <a:pt x="2957" y="970"/>
                  <a:pt x="2956" y="968"/>
                </a:cubicBezTo>
                <a:cubicBezTo>
                  <a:pt x="2955" y="967"/>
                  <a:pt x="2955" y="966"/>
                  <a:pt x="2955" y="964"/>
                </a:cubicBezTo>
                <a:cubicBezTo>
                  <a:pt x="2955" y="963"/>
                  <a:pt x="2956" y="962"/>
                  <a:pt x="2956" y="960"/>
                </a:cubicBezTo>
                <a:cubicBezTo>
                  <a:pt x="2957" y="959"/>
                  <a:pt x="2956" y="957"/>
                  <a:pt x="2956" y="956"/>
                </a:cubicBezTo>
                <a:cubicBezTo>
                  <a:pt x="2956" y="954"/>
                  <a:pt x="2957" y="952"/>
                  <a:pt x="2957" y="950"/>
                </a:cubicBezTo>
                <a:cubicBezTo>
                  <a:pt x="2958" y="948"/>
                  <a:pt x="2959" y="946"/>
                  <a:pt x="2958" y="945"/>
                </a:cubicBezTo>
                <a:cubicBezTo>
                  <a:pt x="2958" y="943"/>
                  <a:pt x="2958" y="942"/>
                  <a:pt x="2958" y="940"/>
                </a:cubicBezTo>
                <a:cubicBezTo>
                  <a:pt x="2958" y="939"/>
                  <a:pt x="2958" y="937"/>
                  <a:pt x="2957" y="936"/>
                </a:cubicBezTo>
                <a:cubicBezTo>
                  <a:pt x="2957" y="935"/>
                  <a:pt x="2957" y="935"/>
                  <a:pt x="2956" y="935"/>
                </a:cubicBezTo>
                <a:cubicBezTo>
                  <a:pt x="2956" y="934"/>
                  <a:pt x="2956" y="934"/>
                  <a:pt x="2956" y="933"/>
                </a:cubicBezTo>
                <a:cubicBezTo>
                  <a:pt x="2956" y="931"/>
                  <a:pt x="2955" y="930"/>
                  <a:pt x="2955" y="929"/>
                </a:cubicBezTo>
                <a:cubicBezTo>
                  <a:pt x="2955" y="928"/>
                  <a:pt x="2956" y="927"/>
                  <a:pt x="2956" y="928"/>
                </a:cubicBezTo>
                <a:cubicBezTo>
                  <a:pt x="2956" y="929"/>
                  <a:pt x="2956" y="930"/>
                  <a:pt x="2956" y="931"/>
                </a:cubicBezTo>
                <a:cubicBezTo>
                  <a:pt x="2957" y="931"/>
                  <a:pt x="2957" y="932"/>
                  <a:pt x="2958" y="932"/>
                </a:cubicBezTo>
                <a:cubicBezTo>
                  <a:pt x="2958" y="933"/>
                  <a:pt x="2958" y="934"/>
                  <a:pt x="2958" y="934"/>
                </a:cubicBezTo>
                <a:cubicBezTo>
                  <a:pt x="2958" y="935"/>
                  <a:pt x="2959" y="938"/>
                  <a:pt x="2959" y="938"/>
                </a:cubicBezTo>
                <a:cubicBezTo>
                  <a:pt x="2960" y="937"/>
                  <a:pt x="2959" y="935"/>
                  <a:pt x="2959" y="934"/>
                </a:cubicBezTo>
                <a:cubicBezTo>
                  <a:pt x="2959" y="933"/>
                  <a:pt x="2959" y="931"/>
                  <a:pt x="2958" y="930"/>
                </a:cubicBezTo>
                <a:cubicBezTo>
                  <a:pt x="2958" y="929"/>
                  <a:pt x="2957" y="928"/>
                  <a:pt x="2957" y="927"/>
                </a:cubicBezTo>
                <a:cubicBezTo>
                  <a:pt x="2956" y="925"/>
                  <a:pt x="2956" y="924"/>
                  <a:pt x="2955" y="923"/>
                </a:cubicBezTo>
                <a:cubicBezTo>
                  <a:pt x="2955" y="921"/>
                  <a:pt x="2954" y="920"/>
                  <a:pt x="2954" y="919"/>
                </a:cubicBezTo>
                <a:cubicBezTo>
                  <a:pt x="2953" y="918"/>
                  <a:pt x="2952" y="917"/>
                  <a:pt x="2952" y="916"/>
                </a:cubicBezTo>
                <a:cubicBezTo>
                  <a:pt x="2951" y="915"/>
                  <a:pt x="2951" y="913"/>
                  <a:pt x="2952" y="912"/>
                </a:cubicBezTo>
                <a:cubicBezTo>
                  <a:pt x="2952" y="911"/>
                  <a:pt x="2952" y="911"/>
                  <a:pt x="2952" y="911"/>
                </a:cubicBezTo>
                <a:cubicBezTo>
                  <a:pt x="2953" y="911"/>
                  <a:pt x="2953" y="910"/>
                  <a:pt x="2953" y="910"/>
                </a:cubicBezTo>
                <a:cubicBezTo>
                  <a:pt x="2953" y="909"/>
                  <a:pt x="2953" y="908"/>
                  <a:pt x="2953" y="908"/>
                </a:cubicBezTo>
                <a:cubicBezTo>
                  <a:pt x="2953" y="906"/>
                  <a:pt x="2953" y="905"/>
                  <a:pt x="2952" y="904"/>
                </a:cubicBezTo>
                <a:cubicBezTo>
                  <a:pt x="2951" y="903"/>
                  <a:pt x="2950" y="903"/>
                  <a:pt x="2950" y="901"/>
                </a:cubicBezTo>
                <a:cubicBezTo>
                  <a:pt x="2949" y="901"/>
                  <a:pt x="2948" y="899"/>
                  <a:pt x="2948" y="899"/>
                </a:cubicBezTo>
                <a:cubicBezTo>
                  <a:pt x="2946" y="899"/>
                  <a:pt x="2947" y="901"/>
                  <a:pt x="2946" y="902"/>
                </a:cubicBezTo>
                <a:cubicBezTo>
                  <a:pt x="2946" y="902"/>
                  <a:pt x="2945" y="902"/>
                  <a:pt x="2944" y="902"/>
                </a:cubicBezTo>
                <a:cubicBezTo>
                  <a:pt x="2944" y="902"/>
                  <a:pt x="2943" y="903"/>
                  <a:pt x="2942" y="903"/>
                </a:cubicBezTo>
                <a:cubicBezTo>
                  <a:pt x="2941" y="903"/>
                  <a:pt x="2940" y="902"/>
                  <a:pt x="2939" y="902"/>
                </a:cubicBezTo>
                <a:cubicBezTo>
                  <a:pt x="2939" y="903"/>
                  <a:pt x="2941" y="904"/>
                  <a:pt x="2942" y="905"/>
                </a:cubicBezTo>
                <a:cubicBezTo>
                  <a:pt x="2943" y="906"/>
                  <a:pt x="2945" y="908"/>
                  <a:pt x="2946" y="909"/>
                </a:cubicBezTo>
                <a:cubicBezTo>
                  <a:pt x="2946" y="910"/>
                  <a:pt x="2946" y="910"/>
                  <a:pt x="2946" y="910"/>
                </a:cubicBezTo>
                <a:cubicBezTo>
                  <a:pt x="2947" y="911"/>
                  <a:pt x="2948" y="911"/>
                  <a:pt x="2948" y="912"/>
                </a:cubicBezTo>
                <a:cubicBezTo>
                  <a:pt x="2948" y="913"/>
                  <a:pt x="2947" y="914"/>
                  <a:pt x="2947" y="914"/>
                </a:cubicBezTo>
                <a:cubicBezTo>
                  <a:pt x="2947" y="915"/>
                  <a:pt x="2947" y="915"/>
                  <a:pt x="2946" y="916"/>
                </a:cubicBezTo>
                <a:cubicBezTo>
                  <a:pt x="2946" y="916"/>
                  <a:pt x="2945" y="916"/>
                  <a:pt x="2945" y="916"/>
                </a:cubicBezTo>
                <a:cubicBezTo>
                  <a:pt x="2944" y="917"/>
                  <a:pt x="2947" y="918"/>
                  <a:pt x="2947" y="919"/>
                </a:cubicBezTo>
                <a:cubicBezTo>
                  <a:pt x="2948" y="919"/>
                  <a:pt x="2948" y="920"/>
                  <a:pt x="2947" y="920"/>
                </a:cubicBezTo>
                <a:cubicBezTo>
                  <a:pt x="2946" y="919"/>
                  <a:pt x="2946" y="918"/>
                  <a:pt x="2945" y="919"/>
                </a:cubicBezTo>
                <a:cubicBezTo>
                  <a:pt x="2945" y="920"/>
                  <a:pt x="2945" y="920"/>
                  <a:pt x="2944" y="921"/>
                </a:cubicBezTo>
                <a:cubicBezTo>
                  <a:pt x="2944" y="921"/>
                  <a:pt x="2943" y="922"/>
                  <a:pt x="2943" y="922"/>
                </a:cubicBezTo>
                <a:cubicBezTo>
                  <a:pt x="2942" y="924"/>
                  <a:pt x="2945" y="923"/>
                  <a:pt x="2946" y="923"/>
                </a:cubicBezTo>
                <a:cubicBezTo>
                  <a:pt x="2946" y="924"/>
                  <a:pt x="2945" y="924"/>
                  <a:pt x="2945" y="925"/>
                </a:cubicBezTo>
                <a:cubicBezTo>
                  <a:pt x="2944" y="925"/>
                  <a:pt x="2943" y="927"/>
                  <a:pt x="2942" y="927"/>
                </a:cubicBezTo>
                <a:cubicBezTo>
                  <a:pt x="2940" y="927"/>
                  <a:pt x="2939" y="927"/>
                  <a:pt x="2939" y="926"/>
                </a:cubicBezTo>
                <a:cubicBezTo>
                  <a:pt x="2938" y="924"/>
                  <a:pt x="2938" y="923"/>
                  <a:pt x="2936" y="923"/>
                </a:cubicBezTo>
                <a:cubicBezTo>
                  <a:pt x="2935" y="923"/>
                  <a:pt x="2935" y="924"/>
                  <a:pt x="2934" y="924"/>
                </a:cubicBezTo>
                <a:cubicBezTo>
                  <a:pt x="2933" y="925"/>
                  <a:pt x="2933" y="925"/>
                  <a:pt x="2932" y="925"/>
                </a:cubicBezTo>
                <a:cubicBezTo>
                  <a:pt x="2931" y="926"/>
                  <a:pt x="2929" y="926"/>
                  <a:pt x="2929" y="928"/>
                </a:cubicBezTo>
                <a:cubicBezTo>
                  <a:pt x="2929" y="929"/>
                  <a:pt x="2929" y="930"/>
                  <a:pt x="2930" y="932"/>
                </a:cubicBezTo>
                <a:cubicBezTo>
                  <a:pt x="2932" y="935"/>
                  <a:pt x="2930" y="939"/>
                  <a:pt x="2931" y="942"/>
                </a:cubicBezTo>
                <a:cubicBezTo>
                  <a:pt x="2931" y="943"/>
                  <a:pt x="2931" y="945"/>
                  <a:pt x="2931" y="946"/>
                </a:cubicBezTo>
                <a:cubicBezTo>
                  <a:pt x="2931" y="947"/>
                  <a:pt x="2930" y="947"/>
                  <a:pt x="2930" y="949"/>
                </a:cubicBezTo>
                <a:close/>
                <a:moveTo>
                  <a:pt x="2932" y="1261"/>
                </a:moveTo>
                <a:cubicBezTo>
                  <a:pt x="2931" y="1259"/>
                  <a:pt x="2931" y="1259"/>
                  <a:pt x="2930" y="1257"/>
                </a:cubicBezTo>
                <a:cubicBezTo>
                  <a:pt x="2929" y="1254"/>
                  <a:pt x="2927" y="1252"/>
                  <a:pt x="2926" y="1249"/>
                </a:cubicBezTo>
                <a:cubicBezTo>
                  <a:pt x="2926" y="1248"/>
                  <a:pt x="2925" y="1247"/>
                  <a:pt x="2924" y="1246"/>
                </a:cubicBezTo>
                <a:cubicBezTo>
                  <a:pt x="2923" y="1245"/>
                  <a:pt x="2923" y="1244"/>
                  <a:pt x="2922" y="1242"/>
                </a:cubicBezTo>
                <a:cubicBezTo>
                  <a:pt x="2922" y="1241"/>
                  <a:pt x="2921" y="1240"/>
                  <a:pt x="2921" y="1238"/>
                </a:cubicBezTo>
                <a:cubicBezTo>
                  <a:pt x="2921" y="1237"/>
                  <a:pt x="2922" y="1235"/>
                  <a:pt x="2922" y="1234"/>
                </a:cubicBezTo>
                <a:cubicBezTo>
                  <a:pt x="2922" y="1232"/>
                  <a:pt x="2921" y="1231"/>
                  <a:pt x="2922" y="1229"/>
                </a:cubicBezTo>
                <a:cubicBezTo>
                  <a:pt x="2923" y="1229"/>
                  <a:pt x="2923" y="1229"/>
                  <a:pt x="2923" y="1228"/>
                </a:cubicBezTo>
                <a:cubicBezTo>
                  <a:pt x="2924" y="1227"/>
                  <a:pt x="2923" y="1226"/>
                  <a:pt x="2922" y="1226"/>
                </a:cubicBezTo>
                <a:cubicBezTo>
                  <a:pt x="2921" y="1226"/>
                  <a:pt x="2920" y="1227"/>
                  <a:pt x="2918" y="1226"/>
                </a:cubicBezTo>
                <a:cubicBezTo>
                  <a:pt x="2918" y="1226"/>
                  <a:pt x="2918" y="1225"/>
                  <a:pt x="2917" y="1225"/>
                </a:cubicBezTo>
                <a:cubicBezTo>
                  <a:pt x="2916" y="1225"/>
                  <a:pt x="2915" y="1225"/>
                  <a:pt x="2915" y="1225"/>
                </a:cubicBezTo>
                <a:cubicBezTo>
                  <a:pt x="2914" y="1224"/>
                  <a:pt x="2912" y="1224"/>
                  <a:pt x="2912" y="1226"/>
                </a:cubicBezTo>
                <a:cubicBezTo>
                  <a:pt x="2911" y="1226"/>
                  <a:pt x="2912" y="1227"/>
                  <a:pt x="2911" y="1227"/>
                </a:cubicBezTo>
                <a:cubicBezTo>
                  <a:pt x="2911" y="1228"/>
                  <a:pt x="2910" y="1228"/>
                  <a:pt x="2910" y="1229"/>
                </a:cubicBezTo>
                <a:cubicBezTo>
                  <a:pt x="2910" y="1230"/>
                  <a:pt x="2910" y="1230"/>
                  <a:pt x="2910" y="1231"/>
                </a:cubicBezTo>
                <a:cubicBezTo>
                  <a:pt x="2910" y="1232"/>
                  <a:pt x="2909" y="1233"/>
                  <a:pt x="2909" y="1233"/>
                </a:cubicBezTo>
                <a:cubicBezTo>
                  <a:pt x="2910" y="1234"/>
                  <a:pt x="2910" y="1234"/>
                  <a:pt x="2911" y="1234"/>
                </a:cubicBezTo>
                <a:cubicBezTo>
                  <a:pt x="2912" y="1234"/>
                  <a:pt x="2912" y="1233"/>
                  <a:pt x="2912" y="1232"/>
                </a:cubicBezTo>
                <a:cubicBezTo>
                  <a:pt x="2913" y="1231"/>
                  <a:pt x="2915" y="1232"/>
                  <a:pt x="2916" y="1231"/>
                </a:cubicBezTo>
                <a:cubicBezTo>
                  <a:pt x="2917" y="1231"/>
                  <a:pt x="2917" y="1230"/>
                  <a:pt x="2918" y="1231"/>
                </a:cubicBezTo>
                <a:cubicBezTo>
                  <a:pt x="2922" y="1232"/>
                  <a:pt x="2918" y="1235"/>
                  <a:pt x="2918" y="1237"/>
                </a:cubicBezTo>
                <a:cubicBezTo>
                  <a:pt x="2918" y="1238"/>
                  <a:pt x="2917" y="1240"/>
                  <a:pt x="2915" y="1240"/>
                </a:cubicBezTo>
                <a:cubicBezTo>
                  <a:pt x="2915" y="1240"/>
                  <a:pt x="2914" y="1240"/>
                  <a:pt x="2913" y="1239"/>
                </a:cubicBezTo>
                <a:cubicBezTo>
                  <a:pt x="2913" y="1239"/>
                  <a:pt x="2912" y="1239"/>
                  <a:pt x="2911" y="1239"/>
                </a:cubicBezTo>
                <a:cubicBezTo>
                  <a:pt x="2910" y="1240"/>
                  <a:pt x="2910" y="1240"/>
                  <a:pt x="2909" y="1240"/>
                </a:cubicBezTo>
                <a:cubicBezTo>
                  <a:pt x="2908" y="1239"/>
                  <a:pt x="2908" y="1239"/>
                  <a:pt x="2908" y="1238"/>
                </a:cubicBezTo>
                <a:cubicBezTo>
                  <a:pt x="2908" y="1237"/>
                  <a:pt x="2906" y="1236"/>
                  <a:pt x="2906" y="1235"/>
                </a:cubicBezTo>
                <a:cubicBezTo>
                  <a:pt x="2907" y="1233"/>
                  <a:pt x="2907" y="1232"/>
                  <a:pt x="2905" y="1232"/>
                </a:cubicBezTo>
                <a:cubicBezTo>
                  <a:pt x="2904" y="1232"/>
                  <a:pt x="2903" y="1232"/>
                  <a:pt x="2903" y="1231"/>
                </a:cubicBezTo>
                <a:cubicBezTo>
                  <a:pt x="2902" y="1231"/>
                  <a:pt x="2902" y="1230"/>
                  <a:pt x="2901" y="1230"/>
                </a:cubicBezTo>
                <a:cubicBezTo>
                  <a:pt x="2900" y="1231"/>
                  <a:pt x="2902" y="1233"/>
                  <a:pt x="2902" y="1234"/>
                </a:cubicBezTo>
                <a:cubicBezTo>
                  <a:pt x="2902" y="1236"/>
                  <a:pt x="2901" y="1237"/>
                  <a:pt x="2900" y="1238"/>
                </a:cubicBezTo>
                <a:cubicBezTo>
                  <a:pt x="2899" y="1239"/>
                  <a:pt x="2897" y="1240"/>
                  <a:pt x="2896" y="1241"/>
                </a:cubicBezTo>
                <a:cubicBezTo>
                  <a:pt x="2894" y="1243"/>
                  <a:pt x="2890" y="1245"/>
                  <a:pt x="2892" y="1248"/>
                </a:cubicBezTo>
                <a:cubicBezTo>
                  <a:pt x="2893" y="1249"/>
                  <a:pt x="2894" y="1250"/>
                  <a:pt x="2893" y="1252"/>
                </a:cubicBezTo>
                <a:cubicBezTo>
                  <a:pt x="2893" y="1253"/>
                  <a:pt x="2892" y="1254"/>
                  <a:pt x="2892" y="1255"/>
                </a:cubicBezTo>
                <a:cubicBezTo>
                  <a:pt x="2891" y="1256"/>
                  <a:pt x="2892" y="1257"/>
                  <a:pt x="2891" y="1259"/>
                </a:cubicBezTo>
                <a:cubicBezTo>
                  <a:pt x="2891" y="1260"/>
                  <a:pt x="2890" y="1260"/>
                  <a:pt x="2889" y="1260"/>
                </a:cubicBezTo>
                <a:cubicBezTo>
                  <a:pt x="2889" y="1259"/>
                  <a:pt x="2888" y="1259"/>
                  <a:pt x="2888" y="1259"/>
                </a:cubicBezTo>
                <a:cubicBezTo>
                  <a:pt x="2888" y="1260"/>
                  <a:pt x="2889" y="1260"/>
                  <a:pt x="2889" y="1260"/>
                </a:cubicBezTo>
                <a:cubicBezTo>
                  <a:pt x="2889" y="1261"/>
                  <a:pt x="2890" y="1261"/>
                  <a:pt x="2890" y="1262"/>
                </a:cubicBezTo>
                <a:cubicBezTo>
                  <a:pt x="2890" y="1262"/>
                  <a:pt x="2890" y="1263"/>
                  <a:pt x="2890" y="1264"/>
                </a:cubicBezTo>
                <a:cubicBezTo>
                  <a:pt x="2892" y="1264"/>
                  <a:pt x="2891" y="1262"/>
                  <a:pt x="2893" y="1262"/>
                </a:cubicBezTo>
                <a:cubicBezTo>
                  <a:pt x="2894" y="1263"/>
                  <a:pt x="2894" y="1264"/>
                  <a:pt x="2894" y="1265"/>
                </a:cubicBezTo>
                <a:cubicBezTo>
                  <a:pt x="2895" y="1267"/>
                  <a:pt x="2895" y="1270"/>
                  <a:pt x="2894" y="1272"/>
                </a:cubicBezTo>
                <a:cubicBezTo>
                  <a:pt x="2892" y="1275"/>
                  <a:pt x="2891" y="1278"/>
                  <a:pt x="2890" y="1281"/>
                </a:cubicBezTo>
                <a:cubicBezTo>
                  <a:pt x="2890" y="1283"/>
                  <a:pt x="2889" y="1284"/>
                  <a:pt x="2889" y="1286"/>
                </a:cubicBezTo>
                <a:cubicBezTo>
                  <a:pt x="2888" y="1289"/>
                  <a:pt x="2886" y="1291"/>
                  <a:pt x="2885" y="1294"/>
                </a:cubicBezTo>
                <a:cubicBezTo>
                  <a:pt x="2884" y="1295"/>
                  <a:pt x="2884" y="1297"/>
                  <a:pt x="2884" y="1298"/>
                </a:cubicBezTo>
                <a:cubicBezTo>
                  <a:pt x="2883" y="1301"/>
                  <a:pt x="2882" y="1303"/>
                  <a:pt x="2880" y="1305"/>
                </a:cubicBezTo>
                <a:cubicBezTo>
                  <a:pt x="2879" y="1306"/>
                  <a:pt x="2877" y="1307"/>
                  <a:pt x="2876" y="1308"/>
                </a:cubicBezTo>
                <a:cubicBezTo>
                  <a:pt x="2875" y="1310"/>
                  <a:pt x="2874" y="1311"/>
                  <a:pt x="2872" y="1312"/>
                </a:cubicBezTo>
                <a:cubicBezTo>
                  <a:pt x="2871" y="1313"/>
                  <a:pt x="2870" y="1315"/>
                  <a:pt x="2868" y="1316"/>
                </a:cubicBezTo>
                <a:cubicBezTo>
                  <a:pt x="2867" y="1317"/>
                  <a:pt x="2866" y="1320"/>
                  <a:pt x="2864" y="1321"/>
                </a:cubicBezTo>
                <a:cubicBezTo>
                  <a:pt x="2863" y="1322"/>
                  <a:pt x="2861" y="1323"/>
                  <a:pt x="2859" y="1324"/>
                </a:cubicBezTo>
                <a:cubicBezTo>
                  <a:pt x="2858" y="1324"/>
                  <a:pt x="2858" y="1325"/>
                  <a:pt x="2857" y="1325"/>
                </a:cubicBezTo>
                <a:cubicBezTo>
                  <a:pt x="2855" y="1325"/>
                  <a:pt x="2854" y="1326"/>
                  <a:pt x="2853" y="1326"/>
                </a:cubicBezTo>
                <a:cubicBezTo>
                  <a:pt x="2852" y="1327"/>
                  <a:pt x="2850" y="1328"/>
                  <a:pt x="2849" y="1329"/>
                </a:cubicBezTo>
                <a:cubicBezTo>
                  <a:pt x="2847" y="1329"/>
                  <a:pt x="2846" y="1331"/>
                  <a:pt x="2845" y="1332"/>
                </a:cubicBezTo>
                <a:cubicBezTo>
                  <a:pt x="2844" y="1333"/>
                  <a:pt x="2842" y="1334"/>
                  <a:pt x="2840" y="1334"/>
                </a:cubicBezTo>
                <a:cubicBezTo>
                  <a:pt x="2840" y="1334"/>
                  <a:pt x="2839" y="1334"/>
                  <a:pt x="2838" y="1334"/>
                </a:cubicBezTo>
                <a:cubicBezTo>
                  <a:pt x="2838" y="1334"/>
                  <a:pt x="2837" y="1333"/>
                  <a:pt x="2837" y="1333"/>
                </a:cubicBezTo>
                <a:cubicBezTo>
                  <a:pt x="2836" y="1332"/>
                  <a:pt x="2836" y="1332"/>
                  <a:pt x="2836" y="1331"/>
                </a:cubicBezTo>
                <a:cubicBezTo>
                  <a:pt x="2836" y="1330"/>
                  <a:pt x="2836" y="1329"/>
                  <a:pt x="2836" y="1329"/>
                </a:cubicBezTo>
                <a:cubicBezTo>
                  <a:pt x="2836" y="1328"/>
                  <a:pt x="2836" y="1327"/>
                  <a:pt x="2836" y="1327"/>
                </a:cubicBezTo>
                <a:cubicBezTo>
                  <a:pt x="2835" y="1326"/>
                  <a:pt x="2834" y="1326"/>
                  <a:pt x="2833" y="1326"/>
                </a:cubicBezTo>
                <a:cubicBezTo>
                  <a:pt x="2833" y="1326"/>
                  <a:pt x="2832" y="1326"/>
                  <a:pt x="2832" y="1325"/>
                </a:cubicBezTo>
                <a:cubicBezTo>
                  <a:pt x="2832" y="1324"/>
                  <a:pt x="2833" y="1324"/>
                  <a:pt x="2834" y="1324"/>
                </a:cubicBezTo>
                <a:cubicBezTo>
                  <a:pt x="2835" y="1325"/>
                  <a:pt x="2835" y="1325"/>
                  <a:pt x="2836" y="1324"/>
                </a:cubicBezTo>
                <a:cubicBezTo>
                  <a:pt x="2837" y="1323"/>
                  <a:pt x="2837" y="1323"/>
                  <a:pt x="2838" y="1323"/>
                </a:cubicBezTo>
                <a:cubicBezTo>
                  <a:pt x="2839" y="1323"/>
                  <a:pt x="2839" y="1323"/>
                  <a:pt x="2840" y="1322"/>
                </a:cubicBezTo>
                <a:cubicBezTo>
                  <a:pt x="2840" y="1321"/>
                  <a:pt x="2840" y="1320"/>
                  <a:pt x="2840" y="1320"/>
                </a:cubicBezTo>
                <a:cubicBezTo>
                  <a:pt x="2840" y="1319"/>
                  <a:pt x="2841" y="1319"/>
                  <a:pt x="2841" y="1318"/>
                </a:cubicBezTo>
                <a:cubicBezTo>
                  <a:pt x="2841" y="1317"/>
                  <a:pt x="2841" y="1316"/>
                  <a:pt x="2840" y="1316"/>
                </a:cubicBezTo>
                <a:cubicBezTo>
                  <a:pt x="2839" y="1316"/>
                  <a:pt x="2838" y="1317"/>
                  <a:pt x="2838" y="1317"/>
                </a:cubicBezTo>
                <a:cubicBezTo>
                  <a:pt x="2837" y="1318"/>
                  <a:pt x="2836" y="1318"/>
                  <a:pt x="2836" y="1318"/>
                </a:cubicBezTo>
                <a:cubicBezTo>
                  <a:pt x="2835" y="1318"/>
                  <a:pt x="2834" y="1320"/>
                  <a:pt x="2833" y="1320"/>
                </a:cubicBezTo>
                <a:cubicBezTo>
                  <a:pt x="2832" y="1320"/>
                  <a:pt x="2831" y="1320"/>
                  <a:pt x="2830" y="1321"/>
                </a:cubicBezTo>
                <a:cubicBezTo>
                  <a:pt x="2830" y="1321"/>
                  <a:pt x="2830" y="1322"/>
                  <a:pt x="2830" y="1322"/>
                </a:cubicBezTo>
                <a:cubicBezTo>
                  <a:pt x="2830" y="1323"/>
                  <a:pt x="2829" y="1325"/>
                  <a:pt x="2829" y="1326"/>
                </a:cubicBezTo>
                <a:cubicBezTo>
                  <a:pt x="2830" y="1327"/>
                  <a:pt x="2831" y="1328"/>
                  <a:pt x="2831" y="1329"/>
                </a:cubicBezTo>
                <a:cubicBezTo>
                  <a:pt x="2831" y="1330"/>
                  <a:pt x="2830" y="1332"/>
                  <a:pt x="2830" y="1333"/>
                </a:cubicBezTo>
                <a:cubicBezTo>
                  <a:pt x="2829" y="1334"/>
                  <a:pt x="2828" y="1335"/>
                  <a:pt x="2827" y="1336"/>
                </a:cubicBezTo>
                <a:cubicBezTo>
                  <a:pt x="2827" y="1336"/>
                  <a:pt x="2826" y="1337"/>
                  <a:pt x="2826" y="1337"/>
                </a:cubicBezTo>
                <a:cubicBezTo>
                  <a:pt x="2825" y="1338"/>
                  <a:pt x="2825" y="1338"/>
                  <a:pt x="2824" y="1339"/>
                </a:cubicBezTo>
                <a:cubicBezTo>
                  <a:pt x="2824" y="1341"/>
                  <a:pt x="2823" y="1341"/>
                  <a:pt x="2822" y="1342"/>
                </a:cubicBezTo>
                <a:cubicBezTo>
                  <a:pt x="2821" y="1343"/>
                  <a:pt x="2820" y="1344"/>
                  <a:pt x="2820" y="1344"/>
                </a:cubicBezTo>
                <a:cubicBezTo>
                  <a:pt x="2819" y="1345"/>
                  <a:pt x="2819" y="1346"/>
                  <a:pt x="2818" y="1347"/>
                </a:cubicBezTo>
                <a:cubicBezTo>
                  <a:pt x="2817" y="1348"/>
                  <a:pt x="2816" y="1349"/>
                  <a:pt x="2816" y="1350"/>
                </a:cubicBezTo>
                <a:cubicBezTo>
                  <a:pt x="2816" y="1351"/>
                  <a:pt x="2816" y="1352"/>
                  <a:pt x="2816" y="1353"/>
                </a:cubicBezTo>
                <a:cubicBezTo>
                  <a:pt x="2816" y="1354"/>
                  <a:pt x="2816" y="1355"/>
                  <a:pt x="2816" y="1355"/>
                </a:cubicBezTo>
                <a:cubicBezTo>
                  <a:pt x="2816" y="1356"/>
                  <a:pt x="2817" y="1356"/>
                  <a:pt x="2817" y="1357"/>
                </a:cubicBezTo>
                <a:cubicBezTo>
                  <a:pt x="2817" y="1359"/>
                  <a:pt x="2815" y="1358"/>
                  <a:pt x="2814" y="1359"/>
                </a:cubicBezTo>
                <a:cubicBezTo>
                  <a:pt x="2812" y="1360"/>
                  <a:pt x="2812" y="1362"/>
                  <a:pt x="2811" y="1362"/>
                </a:cubicBezTo>
                <a:cubicBezTo>
                  <a:pt x="2810" y="1363"/>
                  <a:pt x="2809" y="1363"/>
                  <a:pt x="2808" y="1363"/>
                </a:cubicBezTo>
                <a:cubicBezTo>
                  <a:pt x="2807" y="1363"/>
                  <a:pt x="2807" y="1363"/>
                  <a:pt x="2807" y="1362"/>
                </a:cubicBezTo>
                <a:cubicBezTo>
                  <a:pt x="2806" y="1362"/>
                  <a:pt x="2805" y="1362"/>
                  <a:pt x="2804" y="1362"/>
                </a:cubicBezTo>
                <a:cubicBezTo>
                  <a:pt x="2804" y="1362"/>
                  <a:pt x="2804" y="1363"/>
                  <a:pt x="2803" y="1363"/>
                </a:cubicBezTo>
                <a:cubicBezTo>
                  <a:pt x="2802" y="1363"/>
                  <a:pt x="2802" y="1363"/>
                  <a:pt x="2801" y="1362"/>
                </a:cubicBezTo>
                <a:cubicBezTo>
                  <a:pt x="2801" y="1361"/>
                  <a:pt x="2800" y="1361"/>
                  <a:pt x="2800" y="1360"/>
                </a:cubicBezTo>
                <a:cubicBezTo>
                  <a:pt x="2800" y="1359"/>
                  <a:pt x="2803" y="1358"/>
                  <a:pt x="2802" y="1357"/>
                </a:cubicBezTo>
                <a:cubicBezTo>
                  <a:pt x="2801" y="1356"/>
                  <a:pt x="2798" y="1356"/>
                  <a:pt x="2797" y="1357"/>
                </a:cubicBezTo>
                <a:cubicBezTo>
                  <a:pt x="2796" y="1358"/>
                  <a:pt x="2796" y="1359"/>
                  <a:pt x="2794" y="1360"/>
                </a:cubicBezTo>
                <a:cubicBezTo>
                  <a:pt x="2792" y="1360"/>
                  <a:pt x="2791" y="1359"/>
                  <a:pt x="2789" y="1359"/>
                </a:cubicBezTo>
                <a:cubicBezTo>
                  <a:pt x="2788" y="1360"/>
                  <a:pt x="2787" y="1361"/>
                  <a:pt x="2785" y="1361"/>
                </a:cubicBezTo>
                <a:cubicBezTo>
                  <a:pt x="2783" y="1360"/>
                  <a:pt x="2781" y="1360"/>
                  <a:pt x="2779" y="1360"/>
                </a:cubicBezTo>
                <a:cubicBezTo>
                  <a:pt x="2776" y="1360"/>
                  <a:pt x="2773" y="1361"/>
                  <a:pt x="2769" y="1361"/>
                </a:cubicBezTo>
                <a:cubicBezTo>
                  <a:pt x="2768" y="1361"/>
                  <a:pt x="2766" y="1360"/>
                  <a:pt x="2765" y="1361"/>
                </a:cubicBezTo>
                <a:cubicBezTo>
                  <a:pt x="2762" y="1362"/>
                  <a:pt x="2760" y="1362"/>
                  <a:pt x="2757" y="1362"/>
                </a:cubicBezTo>
                <a:cubicBezTo>
                  <a:pt x="2756" y="1362"/>
                  <a:pt x="2755" y="1364"/>
                  <a:pt x="2753" y="1364"/>
                </a:cubicBezTo>
                <a:cubicBezTo>
                  <a:pt x="2752" y="1364"/>
                  <a:pt x="2750" y="1363"/>
                  <a:pt x="2750" y="1364"/>
                </a:cubicBezTo>
                <a:cubicBezTo>
                  <a:pt x="2749" y="1366"/>
                  <a:pt x="2750" y="1367"/>
                  <a:pt x="2749" y="1368"/>
                </a:cubicBezTo>
                <a:cubicBezTo>
                  <a:pt x="2747" y="1369"/>
                  <a:pt x="2746" y="1369"/>
                  <a:pt x="2744" y="1370"/>
                </a:cubicBezTo>
                <a:cubicBezTo>
                  <a:pt x="2743" y="1371"/>
                  <a:pt x="2742" y="1373"/>
                  <a:pt x="2741" y="1374"/>
                </a:cubicBezTo>
                <a:cubicBezTo>
                  <a:pt x="2739" y="1374"/>
                  <a:pt x="2738" y="1375"/>
                  <a:pt x="2736" y="1376"/>
                </a:cubicBezTo>
                <a:cubicBezTo>
                  <a:pt x="2735" y="1377"/>
                  <a:pt x="2734" y="1378"/>
                  <a:pt x="2732" y="1379"/>
                </a:cubicBezTo>
                <a:cubicBezTo>
                  <a:pt x="2731" y="1380"/>
                  <a:pt x="2730" y="1381"/>
                  <a:pt x="2728" y="1382"/>
                </a:cubicBezTo>
                <a:cubicBezTo>
                  <a:pt x="2727" y="1382"/>
                  <a:pt x="2725" y="1384"/>
                  <a:pt x="2725" y="1385"/>
                </a:cubicBezTo>
                <a:cubicBezTo>
                  <a:pt x="2724" y="1387"/>
                  <a:pt x="2723" y="1387"/>
                  <a:pt x="2721" y="1387"/>
                </a:cubicBezTo>
                <a:cubicBezTo>
                  <a:pt x="2720" y="1387"/>
                  <a:pt x="2720" y="1388"/>
                  <a:pt x="2719" y="1387"/>
                </a:cubicBezTo>
                <a:cubicBezTo>
                  <a:pt x="2718" y="1387"/>
                  <a:pt x="2718" y="1386"/>
                  <a:pt x="2718" y="1386"/>
                </a:cubicBezTo>
                <a:cubicBezTo>
                  <a:pt x="2716" y="1385"/>
                  <a:pt x="2715" y="1387"/>
                  <a:pt x="2715" y="1388"/>
                </a:cubicBezTo>
                <a:cubicBezTo>
                  <a:pt x="2713" y="1390"/>
                  <a:pt x="2716" y="1390"/>
                  <a:pt x="2715" y="1391"/>
                </a:cubicBezTo>
                <a:cubicBezTo>
                  <a:pt x="2715" y="1392"/>
                  <a:pt x="2714" y="1392"/>
                  <a:pt x="2714" y="1393"/>
                </a:cubicBezTo>
                <a:cubicBezTo>
                  <a:pt x="2714" y="1394"/>
                  <a:pt x="2714" y="1394"/>
                  <a:pt x="2715" y="1395"/>
                </a:cubicBezTo>
                <a:cubicBezTo>
                  <a:pt x="2715" y="1396"/>
                  <a:pt x="2714" y="1398"/>
                  <a:pt x="2716" y="1398"/>
                </a:cubicBezTo>
                <a:cubicBezTo>
                  <a:pt x="2717" y="1397"/>
                  <a:pt x="2718" y="1397"/>
                  <a:pt x="2720" y="1397"/>
                </a:cubicBezTo>
                <a:cubicBezTo>
                  <a:pt x="2721" y="1397"/>
                  <a:pt x="2723" y="1396"/>
                  <a:pt x="2724" y="1396"/>
                </a:cubicBezTo>
                <a:cubicBezTo>
                  <a:pt x="2726" y="1397"/>
                  <a:pt x="2727" y="1398"/>
                  <a:pt x="2728" y="1397"/>
                </a:cubicBezTo>
                <a:cubicBezTo>
                  <a:pt x="2729" y="1396"/>
                  <a:pt x="2730" y="1396"/>
                  <a:pt x="2730" y="1396"/>
                </a:cubicBezTo>
                <a:cubicBezTo>
                  <a:pt x="2731" y="1396"/>
                  <a:pt x="2732" y="1396"/>
                  <a:pt x="2732" y="1396"/>
                </a:cubicBezTo>
                <a:cubicBezTo>
                  <a:pt x="2733" y="1397"/>
                  <a:pt x="2734" y="1397"/>
                  <a:pt x="2735" y="1397"/>
                </a:cubicBezTo>
                <a:cubicBezTo>
                  <a:pt x="2736" y="1397"/>
                  <a:pt x="2736" y="1398"/>
                  <a:pt x="2737" y="1398"/>
                </a:cubicBezTo>
                <a:cubicBezTo>
                  <a:pt x="2737" y="1398"/>
                  <a:pt x="2737" y="1399"/>
                  <a:pt x="2738" y="1399"/>
                </a:cubicBezTo>
                <a:cubicBezTo>
                  <a:pt x="2739" y="1399"/>
                  <a:pt x="2739" y="1397"/>
                  <a:pt x="2739" y="1396"/>
                </a:cubicBezTo>
                <a:cubicBezTo>
                  <a:pt x="2739" y="1396"/>
                  <a:pt x="2740" y="1395"/>
                  <a:pt x="2740" y="1395"/>
                </a:cubicBezTo>
                <a:cubicBezTo>
                  <a:pt x="2740" y="1394"/>
                  <a:pt x="2740" y="1393"/>
                  <a:pt x="2740" y="1393"/>
                </a:cubicBezTo>
                <a:cubicBezTo>
                  <a:pt x="2740" y="1392"/>
                  <a:pt x="2741" y="1392"/>
                  <a:pt x="2741" y="1391"/>
                </a:cubicBezTo>
                <a:cubicBezTo>
                  <a:pt x="2742" y="1390"/>
                  <a:pt x="2742" y="1390"/>
                  <a:pt x="2742" y="1389"/>
                </a:cubicBezTo>
                <a:cubicBezTo>
                  <a:pt x="2742" y="1388"/>
                  <a:pt x="2745" y="1388"/>
                  <a:pt x="2746" y="1389"/>
                </a:cubicBezTo>
                <a:cubicBezTo>
                  <a:pt x="2746" y="1389"/>
                  <a:pt x="2746" y="1390"/>
                  <a:pt x="2747" y="1390"/>
                </a:cubicBezTo>
                <a:cubicBezTo>
                  <a:pt x="2748" y="1391"/>
                  <a:pt x="2748" y="1391"/>
                  <a:pt x="2749" y="1391"/>
                </a:cubicBezTo>
                <a:cubicBezTo>
                  <a:pt x="2749" y="1392"/>
                  <a:pt x="2750" y="1392"/>
                  <a:pt x="2751" y="1392"/>
                </a:cubicBezTo>
                <a:cubicBezTo>
                  <a:pt x="2752" y="1392"/>
                  <a:pt x="2752" y="1391"/>
                  <a:pt x="2753" y="1391"/>
                </a:cubicBezTo>
                <a:cubicBezTo>
                  <a:pt x="2754" y="1391"/>
                  <a:pt x="2754" y="1391"/>
                  <a:pt x="2755" y="1391"/>
                </a:cubicBezTo>
                <a:cubicBezTo>
                  <a:pt x="2757" y="1391"/>
                  <a:pt x="2757" y="1390"/>
                  <a:pt x="2758" y="1389"/>
                </a:cubicBezTo>
                <a:cubicBezTo>
                  <a:pt x="2760" y="1389"/>
                  <a:pt x="2761" y="1388"/>
                  <a:pt x="2762" y="1387"/>
                </a:cubicBezTo>
                <a:cubicBezTo>
                  <a:pt x="2763" y="1387"/>
                  <a:pt x="2764" y="1385"/>
                  <a:pt x="2765" y="1385"/>
                </a:cubicBezTo>
                <a:cubicBezTo>
                  <a:pt x="2767" y="1385"/>
                  <a:pt x="2768" y="1386"/>
                  <a:pt x="2769" y="1386"/>
                </a:cubicBezTo>
                <a:cubicBezTo>
                  <a:pt x="2771" y="1386"/>
                  <a:pt x="2772" y="1387"/>
                  <a:pt x="2773" y="1386"/>
                </a:cubicBezTo>
                <a:cubicBezTo>
                  <a:pt x="2774" y="1386"/>
                  <a:pt x="2774" y="1385"/>
                  <a:pt x="2774" y="1384"/>
                </a:cubicBezTo>
                <a:cubicBezTo>
                  <a:pt x="2774" y="1384"/>
                  <a:pt x="2775" y="1383"/>
                  <a:pt x="2775" y="1383"/>
                </a:cubicBezTo>
                <a:cubicBezTo>
                  <a:pt x="2776" y="1383"/>
                  <a:pt x="2776" y="1382"/>
                  <a:pt x="2777" y="1382"/>
                </a:cubicBezTo>
                <a:cubicBezTo>
                  <a:pt x="2777" y="1381"/>
                  <a:pt x="2778" y="1381"/>
                  <a:pt x="2779" y="1380"/>
                </a:cubicBezTo>
                <a:cubicBezTo>
                  <a:pt x="2780" y="1380"/>
                  <a:pt x="2782" y="1380"/>
                  <a:pt x="2783" y="1380"/>
                </a:cubicBezTo>
                <a:cubicBezTo>
                  <a:pt x="2785" y="1381"/>
                  <a:pt x="2786" y="1381"/>
                  <a:pt x="2788" y="1380"/>
                </a:cubicBezTo>
                <a:cubicBezTo>
                  <a:pt x="2791" y="1380"/>
                  <a:pt x="2794" y="1380"/>
                  <a:pt x="2797" y="1380"/>
                </a:cubicBezTo>
                <a:cubicBezTo>
                  <a:pt x="2798" y="1380"/>
                  <a:pt x="2800" y="1381"/>
                  <a:pt x="2801" y="1381"/>
                </a:cubicBezTo>
                <a:cubicBezTo>
                  <a:pt x="2802" y="1381"/>
                  <a:pt x="2803" y="1381"/>
                  <a:pt x="2803" y="1381"/>
                </a:cubicBezTo>
                <a:cubicBezTo>
                  <a:pt x="2804" y="1380"/>
                  <a:pt x="2805" y="1380"/>
                  <a:pt x="2805" y="1381"/>
                </a:cubicBezTo>
                <a:cubicBezTo>
                  <a:pt x="2805" y="1382"/>
                  <a:pt x="2804" y="1382"/>
                  <a:pt x="2804" y="1383"/>
                </a:cubicBezTo>
                <a:cubicBezTo>
                  <a:pt x="2804" y="1384"/>
                  <a:pt x="2803" y="1384"/>
                  <a:pt x="2803" y="1385"/>
                </a:cubicBezTo>
                <a:cubicBezTo>
                  <a:pt x="2802" y="1385"/>
                  <a:pt x="2801" y="1386"/>
                  <a:pt x="2800" y="1387"/>
                </a:cubicBezTo>
                <a:cubicBezTo>
                  <a:pt x="2799" y="1388"/>
                  <a:pt x="2798" y="1388"/>
                  <a:pt x="2798" y="1389"/>
                </a:cubicBezTo>
                <a:cubicBezTo>
                  <a:pt x="2798" y="1390"/>
                  <a:pt x="2798" y="1391"/>
                  <a:pt x="2798" y="1392"/>
                </a:cubicBezTo>
                <a:cubicBezTo>
                  <a:pt x="2798" y="1392"/>
                  <a:pt x="2798" y="1392"/>
                  <a:pt x="2798" y="1393"/>
                </a:cubicBezTo>
                <a:cubicBezTo>
                  <a:pt x="2798" y="1393"/>
                  <a:pt x="2798" y="1394"/>
                  <a:pt x="2798" y="1394"/>
                </a:cubicBezTo>
                <a:cubicBezTo>
                  <a:pt x="2798" y="1395"/>
                  <a:pt x="2796" y="1397"/>
                  <a:pt x="2798" y="1398"/>
                </a:cubicBezTo>
                <a:cubicBezTo>
                  <a:pt x="2798" y="1399"/>
                  <a:pt x="2799" y="1399"/>
                  <a:pt x="2799" y="1399"/>
                </a:cubicBezTo>
                <a:cubicBezTo>
                  <a:pt x="2800" y="1400"/>
                  <a:pt x="2800" y="1400"/>
                  <a:pt x="2801" y="1401"/>
                </a:cubicBezTo>
                <a:cubicBezTo>
                  <a:pt x="2801" y="1401"/>
                  <a:pt x="2804" y="1402"/>
                  <a:pt x="2802" y="1403"/>
                </a:cubicBezTo>
                <a:cubicBezTo>
                  <a:pt x="2802" y="1405"/>
                  <a:pt x="2805" y="1406"/>
                  <a:pt x="2806" y="1406"/>
                </a:cubicBezTo>
                <a:cubicBezTo>
                  <a:pt x="2807" y="1406"/>
                  <a:pt x="2808" y="1406"/>
                  <a:pt x="2808" y="1407"/>
                </a:cubicBezTo>
                <a:cubicBezTo>
                  <a:pt x="2809" y="1408"/>
                  <a:pt x="2809" y="1409"/>
                  <a:pt x="2811" y="1408"/>
                </a:cubicBezTo>
                <a:cubicBezTo>
                  <a:pt x="2812" y="1408"/>
                  <a:pt x="2812" y="1406"/>
                  <a:pt x="2813" y="1405"/>
                </a:cubicBezTo>
                <a:cubicBezTo>
                  <a:pt x="2815" y="1404"/>
                  <a:pt x="2817" y="1403"/>
                  <a:pt x="2818" y="1400"/>
                </a:cubicBezTo>
                <a:cubicBezTo>
                  <a:pt x="2818" y="1399"/>
                  <a:pt x="2819" y="1398"/>
                  <a:pt x="2820" y="1397"/>
                </a:cubicBezTo>
                <a:cubicBezTo>
                  <a:pt x="2821" y="1396"/>
                  <a:pt x="2822" y="1395"/>
                  <a:pt x="2823" y="1393"/>
                </a:cubicBezTo>
                <a:cubicBezTo>
                  <a:pt x="2824" y="1391"/>
                  <a:pt x="2827" y="1389"/>
                  <a:pt x="2830" y="1389"/>
                </a:cubicBezTo>
                <a:cubicBezTo>
                  <a:pt x="2831" y="1389"/>
                  <a:pt x="2831" y="1390"/>
                  <a:pt x="2832" y="1390"/>
                </a:cubicBezTo>
                <a:cubicBezTo>
                  <a:pt x="2833" y="1390"/>
                  <a:pt x="2833" y="1390"/>
                  <a:pt x="2833" y="1389"/>
                </a:cubicBezTo>
                <a:cubicBezTo>
                  <a:pt x="2832" y="1388"/>
                  <a:pt x="2831" y="1387"/>
                  <a:pt x="2830" y="1386"/>
                </a:cubicBezTo>
                <a:cubicBezTo>
                  <a:pt x="2829" y="1384"/>
                  <a:pt x="2829" y="1383"/>
                  <a:pt x="2828" y="1382"/>
                </a:cubicBezTo>
                <a:cubicBezTo>
                  <a:pt x="2826" y="1381"/>
                  <a:pt x="2826" y="1380"/>
                  <a:pt x="2827" y="1379"/>
                </a:cubicBezTo>
                <a:cubicBezTo>
                  <a:pt x="2827" y="1378"/>
                  <a:pt x="2828" y="1378"/>
                  <a:pt x="2828" y="1377"/>
                </a:cubicBezTo>
                <a:cubicBezTo>
                  <a:pt x="2829" y="1376"/>
                  <a:pt x="2828" y="1375"/>
                  <a:pt x="2829" y="1374"/>
                </a:cubicBezTo>
                <a:cubicBezTo>
                  <a:pt x="2829" y="1374"/>
                  <a:pt x="2832" y="1372"/>
                  <a:pt x="2832" y="1372"/>
                </a:cubicBezTo>
                <a:cubicBezTo>
                  <a:pt x="2833" y="1373"/>
                  <a:pt x="2832" y="1374"/>
                  <a:pt x="2832" y="1374"/>
                </a:cubicBezTo>
                <a:cubicBezTo>
                  <a:pt x="2831" y="1375"/>
                  <a:pt x="2831" y="1375"/>
                  <a:pt x="2831" y="1376"/>
                </a:cubicBezTo>
                <a:cubicBezTo>
                  <a:pt x="2832" y="1377"/>
                  <a:pt x="2832" y="1377"/>
                  <a:pt x="2832" y="1378"/>
                </a:cubicBezTo>
                <a:cubicBezTo>
                  <a:pt x="2832" y="1379"/>
                  <a:pt x="2832" y="1380"/>
                  <a:pt x="2833" y="1380"/>
                </a:cubicBezTo>
                <a:cubicBezTo>
                  <a:pt x="2833" y="1379"/>
                  <a:pt x="2833" y="1379"/>
                  <a:pt x="2833" y="1379"/>
                </a:cubicBezTo>
                <a:cubicBezTo>
                  <a:pt x="2833" y="1379"/>
                  <a:pt x="2833" y="1377"/>
                  <a:pt x="2833" y="1377"/>
                </a:cubicBezTo>
                <a:cubicBezTo>
                  <a:pt x="2834" y="1376"/>
                  <a:pt x="2834" y="1377"/>
                  <a:pt x="2835" y="1377"/>
                </a:cubicBezTo>
                <a:cubicBezTo>
                  <a:pt x="2835" y="1378"/>
                  <a:pt x="2835" y="1379"/>
                  <a:pt x="2836" y="1379"/>
                </a:cubicBezTo>
                <a:cubicBezTo>
                  <a:pt x="2836" y="1379"/>
                  <a:pt x="2837" y="1379"/>
                  <a:pt x="2837" y="1380"/>
                </a:cubicBezTo>
                <a:cubicBezTo>
                  <a:pt x="2838" y="1380"/>
                  <a:pt x="2838" y="1381"/>
                  <a:pt x="2837" y="1382"/>
                </a:cubicBezTo>
                <a:cubicBezTo>
                  <a:pt x="2837" y="1382"/>
                  <a:pt x="2835" y="1381"/>
                  <a:pt x="2835" y="1382"/>
                </a:cubicBezTo>
                <a:cubicBezTo>
                  <a:pt x="2834" y="1383"/>
                  <a:pt x="2838" y="1383"/>
                  <a:pt x="2839" y="1383"/>
                </a:cubicBezTo>
                <a:cubicBezTo>
                  <a:pt x="2839" y="1383"/>
                  <a:pt x="2840" y="1382"/>
                  <a:pt x="2840" y="1382"/>
                </a:cubicBezTo>
                <a:cubicBezTo>
                  <a:pt x="2841" y="1382"/>
                  <a:pt x="2842" y="1382"/>
                  <a:pt x="2843" y="1382"/>
                </a:cubicBezTo>
                <a:cubicBezTo>
                  <a:pt x="2844" y="1381"/>
                  <a:pt x="2844" y="1382"/>
                  <a:pt x="2845" y="1382"/>
                </a:cubicBezTo>
                <a:cubicBezTo>
                  <a:pt x="2846" y="1381"/>
                  <a:pt x="2846" y="1381"/>
                  <a:pt x="2847" y="1381"/>
                </a:cubicBezTo>
                <a:cubicBezTo>
                  <a:pt x="2848" y="1381"/>
                  <a:pt x="2850" y="1381"/>
                  <a:pt x="2852" y="1380"/>
                </a:cubicBezTo>
                <a:cubicBezTo>
                  <a:pt x="2854" y="1380"/>
                  <a:pt x="2856" y="1381"/>
                  <a:pt x="2858" y="1380"/>
                </a:cubicBezTo>
                <a:cubicBezTo>
                  <a:pt x="2859" y="1379"/>
                  <a:pt x="2859" y="1379"/>
                  <a:pt x="2861" y="1379"/>
                </a:cubicBezTo>
                <a:cubicBezTo>
                  <a:pt x="2862" y="1379"/>
                  <a:pt x="2862" y="1377"/>
                  <a:pt x="2863" y="1376"/>
                </a:cubicBezTo>
                <a:cubicBezTo>
                  <a:pt x="2863" y="1375"/>
                  <a:pt x="2865" y="1375"/>
                  <a:pt x="2865" y="1373"/>
                </a:cubicBezTo>
                <a:cubicBezTo>
                  <a:pt x="2866" y="1371"/>
                  <a:pt x="2867" y="1371"/>
                  <a:pt x="2868" y="1371"/>
                </a:cubicBezTo>
                <a:cubicBezTo>
                  <a:pt x="2869" y="1371"/>
                  <a:pt x="2870" y="1371"/>
                  <a:pt x="2871" y="1371"/>
                </a:cubicBezTo>
                <a:cubicBezTo>
                  <a:pt x="2871" y="1371"/>
                  <a:pt x="2871" y="1372"/>
                  <a:pt x="2871" y="1372"/>
                </a:cubicBezTo>
                <a:cubicBezTo>
                  <a:pt x="2871" y="1372"/>
                  <a:pt x="2871" y="1372"/>
                  <a:pt x="2872" y="1373"/>
                </a:cubicBezTo>
                <a:cubicBezTo>
                  <a:pt x="2872" y="1373"/>
                  <a:pt x="2873" y="1373"/>
                  <a:pt x="2872" y="1374"/>
                </a:cubicBezTo>
                <a:cubicBezTo>
                  <a:pt x="2872" y="1374"/>
                  <a:pt x="2871" y="1374"/>
                  <a:pt x="2871" y="1375"/>
                </a:cubicBezTo>
                <a:cubicBezTo>
                  <a:pt x="2870" y="1376"/>
                  <a:pt x="2870" y="1376"/>
                  <a:pt x="2870" y="1377"/>
                </a:cubicBezTo>
                <a:cubicBezTo>
                  <a:pt x="2870" y="1378"/>
                  <a:pt x="2870" y="1379"/>
                  <a:pt x="2870" y="1379"/>
                </a:cubicBezTo>
                <a:cubicBezTo>
                  <a:pt x="2870" y="1380"/>
                  <a:pt x="2869" y="1380"/>
                  <a:pt x="2869" y="1381"/>
                </a:cubicBezTo>
                <a:cubicBezTo>
                  <a:pt x="2869" y="1382"/>
                  <a:pt x="2870" y="1382"/>
                  <a:pt x="2871" y="1382"/>
                </a:cubicBezTo>
                <a:cubicBezTo>
                  <a:pt x="2871" y="1383"/>
                  <a:pt x="2871" y="1384"/>
                  <a:pt x="2871" y="1384"/>
                </a:cubicBezTo>
                <a:cubicBezTo>
                  <a:pt x="2872" y="1385"/>
                  <a:pt x="2874" y="1383"/>
                  <a:pt x="2874" y="1382"/>
                </a:cubicBezTo>
                <a:cubicBezTo>
                  <a:pt x="2875" y="1381"/>
                  <a:pt x="2875" y="1380"/>
                  <a:pt x="2876" y="1379"/>
                </a:cubicBezTo>
                <a:cubicBezTo>
                  <a:pt x="2876" y="1379"/>
                  <a:pt x="2877" y="1378"/>
                  <a:pt x="2877" y="1377"/>
                </a:cubicBezTo>
                <a:cubicBezTo>
                  <a:pt x="2877" y="1377"/>
                  <a:pt x="2877" y="1376"/>
                  <a:pt x="2877" y="1375"/>
                </a:cubicBezTo>
                <a:cubicBezTo>
                  <a:pt x="2877" y="1375"/>
                  <a:pt x="2876" y="1374"/>
                  <a:pt x="2876" y="1373"/>
                </a:cubicBezTo>
                <a:cubicBezTo>
                  <a:pt x="2876" y="1372"/>
                  <a:pt x="2877" y="1372"/>
                  <a:pt x="2877" y="1372"/>
                </a:cubicBezTo>
                <a:cubicBezTo>
                  <a:pt x="2878" y="1371"/>
                  <a:pt x="2877" y="1369"/>
                  <a:pt x="2879" y="1368"/>
                </a:cubicBezTo>
                <a:cubicBezTo>
                  <a:pt x="2880" y="1367"/>
                  <a:pt x="2881" y="1367"/>
                  <a:pt x="2883" y="1367"/>
                </a:cubicBezTo>
                <a:cubicBezTo>
                  <a:pt x="2884" y="1367"/>
                  <a:pt x="2885" y="1367"/>
                  <a:pt x="2886" y="1368"/>
                </a:cubicBezTo>
                <a:cubicBezTo>
                  <a:pt x="2886" y="1369"/>
                  <a:pt x="2887" y="1371"/>
                  <a:pt x="2887" y="1370"/>
                </a:cubicBezTo>
                <a:cubicBezTo>
                  <a:pt x="2887" y="1370"/>
                  <a:pt x="2887" y="1369"/>
                  <a:pt x="2887" y="1369"/>
                </a:cubicBezTo>
                <a:cubicBezTo>
                  <a:pt x="2887" y="1369"/>
                  <a:pt x="2888" y="1368"/>
                  <a:pt x="2888" y="1368"/>
                </a:cubicBezTo>
                <a:cubicBezTo>
                  <a:pt x="2888" y="1367"/>
                  <a:pt x="2888" y="1367"/>
                  <a:pt x="2887" y="1366"/>
                </a:cubicBezTo>
                <a:cubicBezTo>
                  <a:pt x="2887" y="1366"/>
                  <a:pt x="2886" y="1365"/>
                  <a:pt x="2887" y="1364"/>
                </a:cubicBezTo>
                <a:cubicBezTo>
                  <a:pt x="2887" y="1364"/>
                  <a:pt x="2888" y="1363"/>
                  <a:pt x="2889" y="1363"/>
                </a:cubicBezTo>
                <a:cubicBezTo>
                  <a:pt x="2889" y="1363"/>
                  <a:pt x="2890" y="1363"/>
                  <a:pt x="2890" y="1362"/>
                </a:cubicBezTo>
                <a:cubicBezTo>
                  <a:pt x="2891" y="1361"/>
                  <a:pt x="2890" y="1361"/>
                  <a:pt x="2891" y="1360"/>
                </a:cubicBezTo>
                <a:cubicBezTo>
                  <a:pt x="2891" y="1360"/>
                  <a:pt x="2892" y="1360"/>
                  <a:pt x="2893" y="1360"/>
                </a:cubicBezTo>
                <a:cubicBezTo>
                  <a:pt x="2894" y="1361"/>
                  <a:pt x="2894" y="1361"/>
                  <a:pt x="2895" y="1361"/>
                </a:cubicBezTo>
                <a:cubicBezTo>
                  <a:pt x="2896" y="1361"/>
                  <a:pt x="2896" y="1362"/>
                  <a:pt x="2894" y="1363"/>
                </a:cubicBezTo>
                <a:cubicBezTo>
                  <a:pt x="2894" y="1363"/>
                  <a:pt x="2893" y="1363"/>
                  <a:pt x="2893" y="1363"/>
                </a:cubicBezTo>
                <a:cubicBezTo>
                  <a:pt x="2892" y="1364"/>
                  <a:pt x="2893" y="1365"/>
                  <a:pt x="2892" y="1365"/>
                </a:cubicBezTo>
                <a:cubicBezTo>
                  <a:pt x="2891" y="1366"/>
                  <a:pt x="2891" y="1365"/>
                  <a:pt x="2890" y="1366"/>
                </a:cubicBezTo>
                <a:cubicBezTo>
                  <a:pt x="2890" y="1366"/>
                  <a:pt x="2891" y="1367"/>
                  <a:pt x="2891" y="1367"/>
                </a:cubicBezTo>
                <a:cubicBezTo>
                  <a:pt x="2892" y="1368"/>
                  <a:pt x="2891" y="1368"/>
                  <a:pt x="2891" y="1369"/>
                </a:cubicBezTo>
                <a:cubicBezTo>
                  <a:pt x="2891" y="1370"/>
                  <a:pt x="2891" y="1370"/>
                  <a:pt x="2891" y="1371"/>
                </a:cubicBezTo>
                <a:cubicBezTo>
                  <a:pt x="2891" y="1371"/>
                  <a:pt x="2891" y="1372"/>
                  <a:pt x="2891" y="1373"/>
                </a:cubicBezTo>
                <a:cubicBezTo>
                  <a:pt x="2891" y="1374"/>
                  <a:pt x="2891" y="1374"/>
                  <a:pt x="2892" y="1374"/>
                </a:cubicBezTo>
                <a:cubicBezTo>
                  <a:pt x="2892" y="1375"/>
                  <a:pt x="2892" y="1376"/>
                  <a:pt x="2893" y="1376"/>
                </a:cubicBezTo>
                <a:cubicBezTo>
                  <a:pt x="2893" y="1376"/>
                  <a:pt x="2894" y="1375"/>
                  <a:pt x="2895" y="1375"/>
                </a:cubicBezTo>
                <a:cubicBezTo>
                  <a:pt x="2896" y="1374"/>
                  <a:pt x="2896" y="1373"/>
                  <a:pt x="2898" y="1372"/>
                </a:cubicBezTo>
                <a:cubicBezTo>
                  <a:pt x="2899" y="1372"/>
                  <a:pt x="2900" y="1371"/>
                  <a:pt x="2900" y="1370"/>
                </a:cubicBezTo>
                <a:cubicBezTo>
                  <a:pt x="2901" y="1369"/>
                  <a:pt x="2901" y="1369"/>
                  <a:pt x="2901" y="1368"/>
                </a:cubicBezTo>
                <a:cubicBezTo>
                  <a:pt x="2902" y="1367"/>
                  <a:pt x="2902" y="1365"/>
                  <a:pt x="2903" y="1363"/>
                </a:cubicBezTo>
                <a:cubicBezTo>
                  <a:pt x="2903" y="1363"/>
                  <a:pt x="2904" y="1362"/>
                  <a:pt x="2904" y="1362"/>
                </a:cubicBezTo>
                <a:cubicBezTo>
                  <a:pt x="2904" y="1360"/>
                  <a:pt x="2905" y="1360"/>
                  <a:pt x="2907" y="1360"/>
                </a:cubicBezTo>
                <a:cubicBezTo>
                  <a:pt x="2908" y="1360"/>
                  <a:pt x="2908" y="1359"/>
                  <a:pt x="2910" y="1358"/>
                </a:cubicBezTo>
                <a:cubicBezTo>
                  <a:pt x="2910" y="1358"/>
                  <a:pt x="2911" y="1358"/>
                  <a:pt x="2912" y="1358"/>
                </a:cubicBezTo>
                <a:cubicBezTo>
                  <a:pt x="2912" y="1357"/>
                  <a:pt x="2911" y="1356"/>
                  <a:pt x="2911" y="1356"/>
                </a:cubicBezTo>
                <a:cubicBezTo>
                  <a:pt x="2910" y="1356"/>
                  <a:pt x="2909" y="1355"/>
                  <a:pt x="2908" y="1354"/>
                </a:cubicBezTo>
                <a:cubicBezTo>
                  <a:pt x="2908" y="1353"/>
                  <a:pt x="2908" y="1352"/>
                  <a:pt x="2907" y="1352"/>
                </a:cubicBezTo>
                <a:cubicBezTo>
                  <a:pt x="2907" y="1351"/>
                  <a:pt x="2906" y="1351"/>
                  <a:pt x="2906" y="1351"/>
                </a:cubicBezTo>
                <a:cubicBezTo>
                  <a:pt x="2905" y="1350"/>
                  <a:pt x="2905" y="1348"/>
                  <a:pt x="2905" y="1347"/>
                </a:cubicBezTo>
                <a:cubicBezTo>
                  <a:pt x="2906" y="1345"/>
                  <a:pt x="2906" y="1344"/>
                  <a:pt x="2907" y="1343"/>
                </a:cubicBezTo>
                <a:cubicBezTo>
                  <a:pt x="2908" y="1342"/>
                  <a:pt x="2907" y="1340"/>
                  <a:pt x="2908" y="1339"/>
                </a:cubicBezTo>
                <a:cubicBezTo>
                  <a:pt x="2908" y="1338"/>
                  <a:pt x="2909" y="1337"/>
                  <a:pt x="2909" y="1335"/>
                </a:cubicBezTo>
                <a:cubicBezTo>
                  <a:pt x="2909" y="1334"/>
                  <a:pt x="2909" y="1332"/>
                  <a:pt x="2910" y="1331"/>
                </a:cubicBezTo>
                <a:cubicBezTo>
                  <a:pt x="2911" y="1331"/>
                  <a:pt x="2911" y="1331"/>
                  <a:pt x="2912" y="1330"/>
                </a:cubicBezTo>
                <a:cubicBezTo>
                  <a:pt x="2913" y="1330"/>
                  <a:pt x="2913" y="1329"/>
                  <a:pt x="2914" y="1328"/>
                </a:cubicBezTo>
                <a:cubicBezTo>
                  <a:pt x="2914" y="1326"/>
                  <a:pt x="2914" y="1324"/>
                  <a:pt x="2914" y="1323"/>
                </a:cubicBezTo>
                <a:cubicBezTo>
                  <a:pt x="2914" y="1322"/>
                  <a:pt x="2913" y="1321"/>
                  <a:pt x="2913" y="1319"/>
                </a:cubicBezTo>
                <a:cubicBezTo>
                  <a:pt x="2912" y="1316"/>
                  <a:pt x="2913" y="1314"/>
                  <a:pt x="2912" y="1311"/>
                </a:cubicBezTo>
                <a:cubicBezTo>
                  <a:pt x="2912" y="1309"/>
                  <a:pt x="2912" y="1308"/>
                  <a:pt x="2912" y="1307"/>
                </a:cubicBezTo>
                <a:cubicBezTo>
                  <a:pt x="2912" y="1305"/>
                  <a:pt x="2912" y="1304"/>
                  <a:pt x="2913" y="1302"/>
                </a:cubicBezTo>
                <a:cubicBezTo>
                  <a:pt x="2913" y="1302"/>
                  <a:pt x="2913" y="1301"/>
                  <a:pt x="2914" y="1301"/>
                </a:cubicBezTo>
                <a:cubicBezTo>
                  <a:pt x="2914" y="1300"/>
                  <a:pt x="2914" y="1300"/>
                  <a:pt x="2915" y="1299"/>
                </a:cubicBezTo>
                <a:cubicBezTo>
                  <a:pt x="2915" y="1298"/>
                  <a:pt x="2916" y="1299"/>
                  <a:pt x="2918" y="1298"/>
                </a:cubicBezTo>
                <a:cubicBezTo>
                  <a:pt x="2919" y="1298"/>
                  <a:pt x="2919" y="1296"/>
                  <a:pt x="2920" y="1297"/>
                </a:cubicBezTo>
                <a:cubicBezTo>
                  <a:pt x="2921" y="1297"/>
                  <a:pt x="2922" y="1297"/>
                  <a:pt x="2922" y="1298"/>
                </a:cubicBezTo>
                <a:cubicBezTo>
                  <a:pt x="2923" y="1299"/>
                  <a:pt x="2924" y="1300"/>
                  <a:pt x="2924" y="1299"/>
                </a:cubicBezTo>
                <a:cubicBezTo>
                  <a:pt x="2924" y="1298"/>
                  <a:pt x="2923" y="1297"/>
                  <a:pt x="2923" y="1296"/>
                </a:cubicBezTo>
                <a:cubicBezTo>
                  <a:pt x="2923" y="1294"/>
                  <a:pt x="2924" y="1293"/>
                  <a:pt x="2924" y="1291"/>
                </a:cubicBezTo>
                <a:cubicBezTo>
                  <a:pt x="2923" y="1289"/>
                  <a:pt x="2924" y="1288"/>
                  <a:pt x="2924" y="1286"/>
                </a:cubicBezTo>
                <a:cubicBezTo>
                  <a:pt x="2925" y="1285"/>
                  <a:pt x="2927" y="1284"/>
                  <a:pt x="2928" y="1283"/>
                </a:cubicBezTo>
                <a:cubicBezTo>
                  <a:pt x="2929" y="1282"/>
                  <a:pt x="2930" y="1281"/>
                  <a:pt x="2931" y="1280"/>
                </a:cubicBezTo>
                <a:cubicBezTo>
                  <a:pt x="2933" y="1279"/>
                  <a:pt x="2933" y="1277"/>
                  <a:pt x="2933" y="1276"/>
                </a:cubicBezTo>
                <a:cubicBezTo>
                  <a:pt x="2934" y="1274"/>
                  <a:pt x="2934" y="1273"/>
                  <a:pt x="2934" y="1272"/>
                </a:cubicBezTo>
                <a:cubicBezTo>
                  <a:pt x="2935" y="1270"/>
                  <a:pt x="2934" y="1269"/>
                  <a:pt x="2934" y="1267"/>
                </a:cubicBezTo>
                <a:cubicBezTo>
                  <a:pt x="2933" y="1265"/>
                  <a:pt x="2933" y="1263"/>
                  <a:pt x="2932" y="1261"/>
                </a:cubicBezTo>
                <a:close/>
                <a:moveTo>
                  <a:pt x="2665" y="2043"/>
                </a:moveTo>
                <a:cubicBezTo>
                  <a:pt x="2664" y="2044"/>
                  <a:pt x="2664" y="2045"/>
                  <a:pt x="2663" y="2046"/>
                </a:cubicBezTo>
                <a:cubicBezTo>
                  <a:pt x="2662" y="2047"/>
                  <a:pt x="2661" y="2048"/>
                  <a:pt x="2662" y="2049"/>
                </a:cubicBezTo>
                <a:cubicBezTo>
                  <a:pt x="2663" y="2050"/>
                  <a:pt x="2663" y="2050"/>
                  <a:pt x="2663" y="2051"/>
                </a:cubicBezTo>
                <a:cubicBezTo>
                  <a:pt x="2664" y="2051"/>
                  <a:pt x="2663" y="2052"/>
                  <a:pt x="2663" y="2053"/>
                </a:cubicBezTo>
                <a:cubicBezTo>
                  <a:pt x="2664" y="2055"/>
                  <a:pt x="2666" y="2052"/>
                  <a:pt x="2666" y="2052"/>
                </a:cubicBezTo>
                <a:cubicBezTo>
                  <a:pt x="2667" y="2051"/>
                  <a:pt x="2669" y="2051"/>
                  <a:pt x="2669" y="2050"/>
                </a:cubicBezTo>
                <a:cubicBezTo>
                  <a:pt x="2670" y="2048"/>
                  <a:pt x="2670" y="2047"/>
                  <a:pt x="2670" y="2045"/>
                </a:cubicBezTo>
                <a:cubicBezTo>
                  <a:pt x="2670" y="2044"/>
                  <a:pt x="2670" y="2042"/>
                  <a:pt x="2669" y="2041"/>
                </a:cubicBezTo>
                <a:cubicBezTo>
                  <a:pt x="2669" y="2039"/>
                  <a:pt x="2667" y="2041"/>
                  <a:pt x="2666" y="2042"/>
                </a:cubicBezTo>
                <a:cubicBezTo>
                  <a:pt x="2666" y="2042"/>
                  <a:pt x="2665" y="2043"/>
                  <a:pt x="2665" y="2043"/>
                </a:cubicBezTo>
                <a:close/>
                <a:moveTo>
                  <a:pt x="2660" y="2124"/>
                </a:moveTo>
                <a:cubicBezTo>
                  <a:pt x="2660" y="2124"/>
                  <a:pt x="2659" y="2124"/>
                  <a:pt x="2658" y="2124"/>
                </a:cubicBezTo>
                <a:cubicBezTo>
                  <a:pt x="2658" y="2123"/>
                  <a:pt x="2657" y="2123"/>
                  <a:pt x="2656" y="2122"/>
                </a:cubicBezTo>
                <a:cubicBezTo>
                  <a:pt x="2655" y="2121"/>
                  <a:pt x="2655" y="2120"/>
                  <a:pt x="2653" y="2120"/>
                </a:cubicBezTo>
                <a:cubicBezTo>
                  <a:pt x="2652" y="2119"/>
                  <a:pt x="2650" y="2120"/>
                  <a:pt x="2649" y="2120"/>
                </a:cubicBezTo>
                <a:cubicBezTo>
                  <a:pt x="2648" y="2120"/>
                  <a:pt x="2647" y="2120"/>
                  <a:pt x="2647" y="2121"/>
                </a:cubicBezTo>
                <a:cubicBezTo>
                  <a:pt x="2646" y="2122"/>
                  <a:pt x="2646" y="2123"/>
                  <a:pt x="2646" y="2124"/>
                </a:cubicBezTo>
                <a:cubicBezTo>
                  <a:pt x="2646" y="2125"/>
                  <a:pt x="2645" y="2126"/>
                  <a:pt x="2646" y="2126"/>
                </a:cubicBezTo>
                <a:cubicBezTo>
                  <a:pt x="2647" y="2127"/>
                  <a:pt x="2648" y="2127"/>
                  <a:pt x="2648" y="2126"/>
                </a:cubicBezTo>
                <a:cubicBezTo>
                  <a:pt x="2650" y="2126"/>
                  <a:pt x="2651" y="2126"/>
                  <a:pt x="2653" y="2126"/>
                </a:cubicBezTo>
                <a:cubicBezTo>
                  <a:pt x="2653" y="2126"/>
                  <a:pt x="2654" y="2126"/>
                  <a:pt x="2655" y="2126"/>
                </a:cubicBezTo>
                <a:cubicBezTo>
                  <a:pt x="2655" y="2126"/>
                  <a:pt x="2656" y="2125"/>
                  <a:pt x="2657" y="2125"/>
                </a:cubicBezTo>
                <a:cubicBezTo>
                  <a:pt x="2658" y="2125"/>
                  <a:pt x="2661" y="2126"/>
                  <a:pt x="2660" y="2124"/>
                </a:cubicBezTo>
                <a:close/>
                <a:moveTo>
                  <a:pt x="2684" y="1387"/>
                </a:moveTo>
                <a:cubicBezTo>
                  <a:pt x="2685" y="1387"/>
                  <a:pt x="2684" y="1386"/>
                  <a:pt x="2685" y="1386"/>
                </a:cubicBezTo>
                <a:cubicBezTo>
                  <a:pt x="2685" y="1385"/>
                  <a:pt x="2685" y="1384"/>
                  <a:pt x="2686" y="1383"/>
                </a:cubicBezTo>
                <a:cubicBezTo>
                  <a:pt x="2686" y="1382"/>
                  <a:pt x="2687" y="1381"/>
                  <a:pt x="2686" y="1381"/>
                </a:cubicBezTo>
                <a:cubicBezTo>
                  <a:pt x="2685" y="1379"/>
                  <a:pt x="2684" y="1383"/>
                  <a:pt x="2683" y="1384"/>
                </a:cubicBezTo>
                <a:cubicBezTo>
                  <a:pt x="2683" y="1385"/>
                  <a:pt x="2683" y="1385"/>
                  <a:pt x="2682" y="1386"/>
                </a:cubicBezTo>
                <a:cubicBezTo>
                  <a:pt x="2682" y="1386"/>
                  <a:pt x="2681" y="1387"/>
                  <a:pt x="2682" y="1388"/>
                </a:cubicBezTo>
                <a:cubicBezTo>
                  <a:pt x="2682" y="1388"/>
                  <a:pt x="2683" y="1387"/>
                  <a:pt x="2684" y="1387"/>
                </a:cubicBezTo>
                <a:close/>
                <a:moveTo>
                  <a:pt x="2681" y="1393"/>
                </a:moveTo>
                <a:cubicBezTo>
                  <a:pt x="2682" y="1393"/>
                  <a:pt x="2682" y="1392"/>
                  <a:pt x="2683" y="1391"/>
                </a:cubicBezTo>
                <a:cubicBezTo>
                  <a:pt x="2683" y="1391"/>
                  <a:pt x="2683" y="1392"/>
                  <a:pt x="2684" y="1391"/>
                </a:cubicBezTo>
                <a:cubicBezTo>
                  <a:pt x="2684" y="1391"/>
                  <a:pt x="2683" y="1390"/>
                  <a:pt x="2683" y="1390"/>
                </a:cubicBezTo>
                <a:cubicBezTo>
                  <a:pt x="2682" y="1389"/>
                  <a:pt x="2682" y="1389"/>
                  <a:pt x="2682" y="1388"/>
                </a:cubicBezTo>
                <a:cubicBezTo>
                  <a:pt x="2682" y="1388"/>
                  <a:pt x="2681" y="1389"/>
                  <a:pt x="2681" y="1389"/>
                </a:cubicBezTo>
                <a:cubicBezTo>
                  <a:pt x="2681" y="1389"/>
                  <a:pt x="2681" y="1390"/>
                  <a:pt x="2681" y="1390"/>
                </a:cubicBezTo>
                <a:cubicBezTo>
                  <a:pt x="2681" y="1391"/>
                  <a:pt x="2680" y="1393"/>
                  <a:pt x="2681" y="1393"/>
                </a:cubicBezTo>
                <a:close/>
                <a:moveTo>
                  <a:pt x="2680" y="1417"/>
                </a:moveTo>
                <a:cubicBezTo>
                  <a:pt x="2680" y="1416"/>
                  <a:pt x="2679" y="1416"/>
                  <a:pt x="2679" y="1416"/>
                </a:cubicBezTo>
                <a:cubicBezTo>
                  <a:pt x="2678" y="1417"/>
                  <a:pt x="2677" y="1419"/>
                  <a:pt x="2678" y="1420"/>
                </a:cubicBezTo>
                <a:cubicBezTo>
                  <a:pt x="2678" y="1420"/>
                  <a:pt x="2678" y="1420"/>
                  <a:pt x="2678" y="1420"/>
                </a:cubicBezTo>
                <a:cubicBezTo>
                  <a:pt x="2678" y="1420"/>
                  <a:pt x="2678" y="1421"/>
                  <a:pt x="2678" y="1421"/>
                </a:cubicBezTo>
                <a:cubicBezTo>
                  <a:pt x="2678" y="1422"/>
                  <a:pt x="2679" y="1423"/>
                  <a:pt x="2679" y="1422"/>
                </a:cubicBezTo>
                <a:cubicBezTo>
                  <a:pt x="2680" y="1422"/>
                  <a:pt x="2680" y="1421"/>
                  <a:pt x="2679" y="1420"/>
                </a:cubicBezTo>
                <a:cubicBezTo>
                  <a:pt x="2679" y="1420"/>
                  <a:pt x="2679" y="1419"/>
                  <a:pt x="2679" y="1419"/>
                </a:cubicBezTo>
                <a:cubicBezTo>
                  <a:pt x="2679" y="1418"/>
                  <a:pt x="2680" y="1418"/>
                  <a:pt x="2680" y="1417"/>
                </a:cubicBezTo>
                <a:close/>
                <a:moveTo>
                  <a:pt x="2704" y="2151"/>
                </a:moveTo>
                <a:cubicBezTo>
                  <a:pt x="2703" y="2151"/>
                  <a:pt x="2702" y="2151"/>
                  <a:pt x="2701" y="2151"/>
                </a:cubicBezTo>
                <a:cubicBezTo>
                  <a:pt x="2700" y="2151"/>
                  <a:pt x="2699" y="2151"/>
                  <a:pt x="2697" y="2151"/>
                </a:cubicBezTo>
                <a:cubicBezTo>
                  <a:pt x="2696" y="2151"/>
                  <a:pt x="2695" y="2150"/>
                  <a:pt x="2693" y="2150"/>
                </a:cubicBezTo>
                <a:cubicBezTo>
                  <a:pt x="2692" y="2149"/>
                  <a:pt x="2691" y="2148"/>
                  <a:pt x="2690" y="2148"/>
                </a:cubicBezTo>
                <a:cubicBezTo>
                  <a:pt x="2689" y="2147"/>
                  <a:pt x="2687" y="2147"/>
                  <a:pt x="2685" y="2147"/>
                </a:cubicBezTo>
                <a:cubicBezTo>
                  <a:pt x="2685" y="2148"/>
                  <a:pt x="2684" y="2149"/>
                  <a:pt x="2684" y="2149"/>
                </a:cubicBezTo>
                <a:cubicBezTo>
                  <a:pt x="2683" y="2150"/>
                  <a:pt x="2682" y="2150"/>
                  <a:pt x="2681" y="2150"/>
                </a:cubicBezTo>
                <a:cubicBezTo>
                  <a:pt x="2681" y="2150"/>
                  <a:pt x="2679" y="2150"/>
                  <a:pt x="2679" y="2150"/>
                </a:cubicBezTo>
                <a:cubicBezTo>
                  <a:pt x="2678" y="2149"/>
                  <a:pt x="2679" y="2148"/>
                  <a:pt x="2679" y="2148"/>
                </a:cubicBezTo>
                <a:cubicBezTo>
                  <a:pt x="2678" y="2146"/>
                  <a:pt x="2676" y="2148"/>
                  <a:pt x="2675" y="2148"/>
                </a:cubicBezTo>
                <a:cubicBezTo>
                  <a:pt x="2672" y="2150"/>
                  <a:pt x="2669" y="2148"/>
                  <a:pt x="2667" y="2148"/>
                </a:cubicBezTo>
                <a:cubicBezTo>
                  <a:pt x="2666" y="2149"/>
                  <a:pt x="2665" y="2149"/>
                  <a:pt x="2664" y="2149"/>
                </a:cubicBezTo>
                <a:cubicBezTo>
                  <a:pt x="2664" y="2149"/>
                  <a:pt x="2663" y="2148"/>
                  <a:pt x="2662" y="2148"/>
                </a:cubicBezTo>
                <a:cubicBezTo>
                  <a:pt x="2661" y="2148"/>
                  <a:pt x="2660" y="2148"/>
                  <a:pt x="2660" y="2149"/>
                </a:cubicBezTo>
                <a:cubicBezTo>
                  <a:pt x="2659" y="2150"/>
                  <a:pt x="2659" y="2151"/>
                  <a:pt x="2659" y="2151"/>
                </a:cubicBezTo>
                <a:cubicBezTo>
                  <a:pt x="2658" y="2152"/>
                  <a:pt x="2658" y="2152"/>
                  <a:pt x="2657" y="2153"/>
                </a:cubicBezTo>
                <a:cubicBezTo>
                  <a:pt x="2707" y="2153"/>
                  <a:pt x="2707" y="2153"/>
                  <a:pt x="2707" y="2153"/>
                </a:cubicBezTo>
                <a:cubicBezTo>
                  <a:pt x="2706" y="2152"/>
                  <a:pt x="2706" y="2152"/>
                  <a:pt x="2706" y="2152"/>
                </a:cubicBezTo>
                <a:cubicBezTo>
                  <a:pt x="2705" y="2151"/>
                  <a:pt x="2704" y="2151"/>
                  <a:pt x="2704" y="2151"/>
                </a:cubicBezTo>
                <a:close/>
                <a:moveTo>
                  <a:pt x="2650" y="2057"/>
                </a:moveTo>
                <a:cubicBezTo>
                  <a:pt x="2649" y="2059"/>
                  <a:pt x="2648" y="2061"/>
                  <a:pt x="2647" y="2062"/>
                </a:cubicBezTo>
                <a:cubicBezTo>
                  <a:pt x="2647" y="2063"/>
                  <a:pt x="2647" y="2064"/>
                  <a:pt x="2647" y="2064"/>
                </a:cubicBezTo>
                <a:cubicBezTo>
                  <a:pt x="2647" y="2065"/>
                  <a:pt x="2647" y="2067"/>
                  <a:pt x="2647" y="2067"/>
                </a:cubicBezTo>
                <a:cubicBezTo>
                  <a:pt x="2646" y="2069"/>
                  <a:pt x="2645" y="2070"/>
                  <a:pt x="2646" y="2071"/>
                </a:cubicBezTo>
                <a:cubicBezTo>
                  <a:pt x="2646" y="2072"/>
                  <a:pt x="2647" y="2073"/>
                  <a:pt x="2648" y="2074"/>
                </a:cubicBezTo>
                <a:cubicBezTo>
                  <a:pt x="2650" y="2075"/>
                  <a:pt x="2649" y="2076"/>
                  <a:pt x="2649" y="2078"/>
                </a:cubicBezTo>
                <a:cubicBezTo>
                  <a:pt x="2648" y="2079"/>
                  <a:pt x="2649" y="2081"/>
                  <a:pt x="2649" y="2082"/>
                </a:cubicBezTo>
                <a:cubicBezTo>
                  <a:pt x="2649" y="2084"/>
                  <a:pt x="2651" y="2084"/>
                  <a:pt x="2651" y="2086"/>
                </a:cubicBezTo>
                <a:cubicBezTo>
                  <a:pt x="2652" y="2087"/>
                  <a:pt x="2651" y="2088"/>
                  <a:pt x="2651" y="2090"/>
                </a:cubicBezTo>
                <a:cubicBezTo>
                  <a:pt x="2651" y="2090"/>
                  <a:pt x="2651" y="2091"/>
                  <a:pt x="2651" y="2092"/>
                </a:cubicBezTo>
                <a:cubicBezTo>
                  <a:pt x="2651" y="2093"/>
                  <a:pt x="2651" y="2093"/>
                  <a:pt x="2651" y="2094"/>
                </a:cubicBezTo>
                <a:cubicBezTo>
                  <a:pt x="2651" y="2095"/>
                  <a:pt x="2650" y="2097"/>
                  <a:pt x="2651" y="2098"/>
                </a:cubicBezTo>
                <a:cubicBezTo>
                  <a:pt x="2651" y="2100"/>
                  <a:pt x="2653" y="2100"/>
                  <a:pt x="2654" y="2101"/>
                </a:cubicBezTo>
                <a:cubicBezTo>
                  <a:pt x="2656" y="2102"/>
                  <a:pt x="2656" y="2103"/>
                  <a:pt x="2657" y="2104"/>
                </a:cubicBezTo>
                <a:cubicBezTo>
                  <a:pt x="2657" y="2106"/>
                  <a:pt x="2659" y="2106"/>
                  <a:pt x="2660" y="2107"/>
                </a:cubicBezTo>
                <a:cubicBezTo>
                  <a:pt x="2661" y="2107"/>
                  <a:pt x="2661" y="2108"/>
                  <a:pt x="2661" y="2108"/>
                </a:cubicBezTo>
                <a:cubicBezTo>
                  <a:pt x="2662" y="2108"/>
                  <a:pt x="2663" y="2108"/>
                  <a:pt x="2663" y="2108"/>
                </a:cubicBezTo>
                <a:cubicBezTo>
                  <a:pt x="2664" y="2109"/>
                  <a:pt x="2664" y="2109"/>
                  <a:pt x="2664" y="2110"/>
                </a:cubicBezTo>
                <a:cubicBezTo>
                  <a:pt x="2665" y="2110"/>
                  <a:pt x="2666" y="2111"/>
                  <a:pt x="2666" y="2110"/>
                </a:cubicBezTo>
                <a:cubicBezTo>
                  <a:pt x="2666" y="2108"/>
                  <a:pt x="2664" y="2107"/>
                  <a:pt x="2664" y="2106"/>
                </a:cubicBezTo>
                <a:cubicBezTo>
                  <a:pt x="2663" y="2106"/>
                  <a:pt x="2663" y="2105"/>
                  <a:pt x="2663" y="2104"/>
                </a:cubicBezTo>
                <a:cubicBezTo>
                  <a:pt x="2662" y="2103"/>
                  <a:pt x="2662" y="2103"/>
                  <a:pt x="2661" y="2102"/>
                </a:cubicBezTo>
                <a:cubicBezTo>
                  <a:pt x="2660" y="2101"/>
                  <a:pt x="2660" y="2099"/>
                  <a:pt x="2659" y="2098"/>
                </a:cubicBezTo>
                <a:cubicBezTo>
                  <a:pt x="2658" y="2096"/>
                  <a:pt x="2657" y="2095"/>
                  <a:pt x="2656" y="2094"/>
                </a:cubicBezTo>
                <a:cubicBezTo>
                  <a:pt x="2656" y="2093"/>
                  <a:pt x="2656" y="2093"/>
                  <a:pt x="2656" y="2092"/>
                </a:cubicBezTo>
                <a:cubicBezTo>
                  <a:pt x="2656" y="2091"/>
                  <a:pt x="2656" y="2091"/>
                  <a:pt x="2656" y="2090"/>
                </a:cubicBezTo>
                <a:cubicBezTo>
                  <a:pt x="2657" y="2088"/>
                  <a:pt x="2655" y="2087"/>
                  <a:pt x="2656" y="2085"/>
                </a:cubicBezTo>
                <a:cubicBezTo>
                  <a:pt x="2656" y="2084"/>
                  <a:pt x="2657" y="2083"/>
                  <a:pt x="2658" y="2084"/>
                </a:cubicBezTo>
                <a:cubicBezTo>
                  <a:pt x="2660" y="2084"/>
                  <a:pt x="2661" y="2084"/>
                  <a:pt x="2662" y="2084"/>
                </a:cubicBezTo>
                <a:cubicBezTo>
                  <a:pt x="2664" y="2085"/>
                  <a:pt x="2666" y="2084"/>
                  <a:pt x="2668" y="2086"/>
                </a:cubicBezTo>
                <a:cubicBezTo>
                  <a:pt x="2668" y="2086"/>
                  <a:pt x="2668" y="2086"/>
                  <a:pt x="2669" y="2087"/>
                </a:cubicBezTo>
                <a:cubicBezTo>
                  <a:pt x="2670" y="2087"/>
                  <a:pt x="2671" y="2087"/>
                  <a:pt x="2671" y="2087"/>
                </a:cubicBezTo>
                <a:cubicBezTo>
                  <a:pt x="2672" y="2087"/>
                  <a:pt x="2675" y="2089"/>
                  <a:pt x="2675" y="2088"/>
                </a:cubicBezTo>
                <a:cubicBezTo>
                  <a:pt x="2676" y="2087"/>
                  <a:pt x="2674" y="2085"/>
                  <a:pt x="2673" y="2085"/>
                </a:cubicBezTo>
                <a:cubicBezTo>
                  <a:pt x="2672" y="2084"/>
                  <a:pt x="2671" y="2083"/>
                  <a:pt x="2670" y="2082"/>
                </a:cubicBezTo>
                <a:cubicBezTo>
                  <a:pt x="2669" y="2081"/>
                  <a:pt x="2667" y="2080"/>
                  <a:pt x="2666" y="2080"/>
                </a:cubicBezTo>
                <a:cubicBezTo>
                  <a:pt x="2665" y="2079"/>
                  <a:pt x="2663" y="2079"/>
                  <a:pt x="2663" y="2078"/>
                </a:cubicBezTo>
                <a:cubicBezTo>
                  <a:pt x="2663" y="2077"/>
                  <a:pt x="2664" y="2075"/>
                  <a:pt x="2665" y="2074"/>
                </a:cubicBezTo>
                <a:cubicBezTo>
                  <a:pt x="2666" y="2073"/>
                  <a:pt x="2668" y="2073"/>
                  <a:pt x="2669" y="2073"/>
                </a:cubicBezTo>
                <a:cubicBezTo>
                  <a:pt x="2671" y="2072"/>
                  <a:pt x="2671" y="2070"/>
                  <a:pt x="2672" y="2069"/>
                </a:cubicBezTo>
                <a:cubicBezTo>
                  <a:pt x="2672" y="2067"/>
                  <a:pt x="2673" y="2066"/>
                  <a:pt x="2672" y="2064"/>
                </a:cubicBezTo>
                <a:cubicBezTo>
                  <a:pt x="2672" y="2064"/>
                  <a:pt x="2672" y="2064"/>
                  <a:pt x="2672" y="2064"/>
                </a:cubicBezTo>
                <a:cubicBezTo>
                  <a:pt x="2672" y="2063"/>
                  <a:pt x="2672" y="2063"/>
                  <a:pt x="2672" y="2062"/>
                </a:cubicBezTo>
                <a:cubicBezTo>
                  <a:pt x="2672" y="2062"/>
                  <a:pt x="2670" y="2062"/>
                  <a:pt x="2670" y="2062"/>
                </a:cubicBezTo>
                <a:cubicBezTo>
                  <a:pt x="2669" y="2062"/>
                  <a:pt x="2668" y="2062"/>
                  <a:pt x="2668" y="2062"/>
                </a:cubicBezTo>
                <a:cubicBezTo>
                  <a:pt x="2667" y="2063"/>
                  <a:pt x="2666" y="2063"/>
                  <a:pt x="2666" y="2063"/>
                </a:cubicBezTo>
                <a:cubicBezTo>
                  <a:pt x="2664" y="2063"/>
                  <a:pt x="2663" y="2065"/>
                  <a:pt x="2662" y="2065"/>
                </a:cubicBezTo>
                <a:cubicBezTo>
                  <a:pt x="2661" y="2066"/>
                  <a:pt x="2661" y="2066"/>
                  <a:pt x="2660" y="2066"/>
                </a:cubicBezTo>
                <a:cubicBezTo>
                  <a:pt x="2659" y="2066"/>
                  <a:pt x="2658" y="2067"/>
                  <a:pt x="2659" y="2068"/>
                </a:cubicBezTo>
                <a:cubicBezTo>
                  <a:pt x="2659" y="2068"/>
                  <a:pt x="2660" y="2068"/>
                  <a:pt x="2661" y="2069"/>
                </a:cubicBezTo>
                <a:cubicBezTo>
                  <a:pt x="2661" y="2070"/>
                  <a:pt x="2661" y="2070"/>
                  <a:pt x="2660" y="2070"/>
                </a:cubicBezTo>
                <a:cubicBezTo>
                  <a:pt x="2659" y="2071"/>
                  <a:pt x="2657" y="2070"/>
                  <a:pt x="2656" y="2072"/>
                </a:cubicBezTo>
                <a:cubicBezTo>
                  <a:pt x="2656" y="2073"/>
                  <a:pt x="2656" y="2073"/>
                  <a:pt x="2656" y="2074"/>
                </a:cubicBezTo>
                <a:cubicBezTo>
                  <a:pt x="2656" y="2075"/>
                  <a:pt x="2655" y="2076"/>
                  <a:pt x="2655" y="2076"/>
                </a:cubicBezTo>
                <a:cubicBezTo>
                  <a:pt x="2653" y="2077"/>
                  <a:pt x="2652" y="2076"/>
                  <a:pt x="2652" y="2075"/>
                </a:cubicBezTo>
                <a:cubicBezTo>
                  <a:pt x="2652" y="2073"/>
                  <a:pt x="2652" y="2072"/>
                  <a:pt x="2653" y="2071"/>
                </a:cubicBezTo>
                <a:cubicBezTo>
                  <a:pt x="2655" y="2070"/>
                  <a:pt x="2657" y="2069"/>
                  <a:pt x="2657" y="2067"/>
                </a:cubicBezTo>
                <a:cubicBezTo>
                  <a:pt x="2658" y="2066"/>
                  <a:pt x="2658" y="2064"/>
                  <a:pt x="2658" y="2063"/>
                </a:cubicBezTo>
                <a:cubicBezTo>
                  <a:pt x="2658" y="2062"/>
                  <a:pt x="2658" y="2061"/>
                  <a:pt x="2657" y="2060"/>
                </a:cubicBezTo>
                <a:cubicBezTo>
                  <a:pt x="2657" y="2059"/>
                  <a:pt x="2657" y="2059"/>
                  <a:pt x="2657" y="2058"/>
                </a:cubicBezTo>
                <a:cubicBezTo>
                  <a:pt x="2657" y="2057"/>
                  <a:pt x="2655" y="2056"/>
                  <a:pt x="2655" y="2055"/>
                </a:cubicBezTo>
                <a:cubicBezTo>
                  <a:pt x="2656" y="2054"/>
                  <a:pt x="2656" y="2053"/>
                  <a:pt x="2656" y="2053"/>
                </a:cubicBezTo>
                <a:cubicBezTo>
                  <a:pt x="2657" y="2052"/>
                  <a:pt x="2658" y="2052"/>
                  <a:pt x="2658" y="2051"/>
                </a:cubicBezTo>
                <a:cubicBezTo>
                  <a:pt x="2659" y="2051"/>
                  <a:pt x="2659" y="2049"/>
                  <a:pt x="2658" y="2049"/>
                </a:cubicBezTo>
                <a:cubicBezTo>
                  <a:pt x="2657" y="2049"/>
                  <a:pt x="2657" y="2050"/>
                  <a:pt x="2656" y="2051"/>
                </a:cubicBezTo>
                <a:cubicBezTo>
                  <a:pt x="2654" y="2053"/>
                  <a:pt x="2651" y="2055"/>
                  <a:pt x="2650" y="2057"/>
                </a:cubicBezTo>
                <a:close/>
                <a:moveTo>
                  <a:pt x="2670" y="1425"/>
                </a:moveTo>
                <a:cubicBezTo>
                  <a:pt x="2670" y="1427"/>
                  <a:pt x="2672" y="1427"/>
                  <a:pt x="2672" y="1426"/>
                </a:cubicBezTo>
                <a:cubicBezTo>
                  <a:pt x="2673" y="1426"/>
                  <a:pt x="2673" y="1426"/>
                  <a:pt x="2674" y="1426"/>
                </a:cubicBezTo>
                <a:cubicBezTo>
                  <a:pt x="2675" y="1426"/>
                  <a:pt x="2675" y="1426"/>
                  <a:pt x="2675" y="1425"/>
                </a:cubicBezTo>
                <a:cubicBezTo>
                  <a:pt x="2674" y="1425"/>
                  <a:pt x="2674" y="1425"/>
                  <a:pt x="2674" y="1424"/>
                </a:cubicBezTo>
                <a:cubicBezTo>
                  <a:pt x="2673" y="1424"/>
                  <a:pt x="2674" y="1422"/>
                  <a:pt x="2673" y="1422"/>
                </a:cubicBezTo>
                <a:cubicBezTo>
                  <a:pt x="2672" y="1423"/>
                  <a:pt x="2670" y="1425"/>
                  <a:pt x="2670" y="1425"/>
                </a:cubicBezTo>
                <a:close/>
                <a:moveTo>
                  <a:pt x="2655" y="1379"/>
                </a:moveTo>
                <a:cubicBezTo>
                  <a:pt x="2655" y="1380"/>
                  <a:pt x="2656" y="1380"/>
                  <a:pt x="2656" y="1380"/>
                </a:cubicBezTo>
                <a:cubicBezTo>
                  <a:pt x="2657" y="1380"/>
                  <a:pt x="2657" y="1382"/>
                  <a:pt x="2658" y="1381"/>
                </a:cubicBezTo>
                <a:cubicBezTo>
                  <a:pt x="2659" y="1381"/>
                  <a:pt x="2658" y="1379"/>
                  <a:pt x="2658" y="1378"/>
                </a:cubicBezTo>
                <a:cubicBezTo>
                  <a:pt x="2658" y="1378"/>
                  <a:pt x="2658" y="1377"/>
                  <a:pt x="2657" y="1377"/>
                </a:cubicBezTo>
                <a:cubicBezTo>
                  <a:pt x="2657" y="1377"/>
                  <a:pt x="2657" y="1377"/>
                  <a:pt x="2656" y="1376"/>
                </a:cubicBezTo>
                <a:cubicBezTo>
                  <a:pt x="2656" y="1376"/>
                  <a:pt x="2656" y="1375"/>
                  <a:pt x="2655" y="1375"/>
                </a:cubicBezTo>
                <a:cubicBezTo>
                  <a:pt x="2654" y="1376"/>
                  <a:pt x="2655" y="1376"/>
                  <a:pt x="2655" y="1377"/>
                </a:cubicBezTo>
                <a:cubicBezTo>
                  <a:pt x="2655" y="1377"/>
                  <a:pt x="2654" y="1379"/>
                  <a:pt x="2655" y="1379"/>
                </a:cubicBezTo>
                <a:close/>
                <a:moveTo>
                  <a:pt x="2671" y="1375"/>
                </a:moveTo>
                <a:cubicBezTo>
                  <a:pt x="2671" y="1375"/>
                  <a:pt x="2671" y="1375"/>
                  <a:pt x="2670" y="1375"/>
                </a:cubicBezTo>
                <a:cubicBezTo>
                  <a:pt x="2670" y="1375"/>
                  <a:pt x="2669" y="1375"/>
                  <a:pt x="2669" y="1375"/>
                </a:cubicBezTo>
                <a:cubicBezTo>
                  <a:pt x="2668" y="1375"/>
                  <a:pt x="2669" y="1376"/>
                  <a:pt x="2668" y="1376"/>
                </a:cubicBezTo>
                <a:cubicBezTo>
                  <a:pt x="2668" y="1377"/>
                  <a:pt x="2667" y="1376"/>
                  <a:pt x="2667" y="1377"/>
                </a:cubicBezTo>
                <a:cubicBezTo>
                  <a:pt x="2667" y="1378"/>
                  <a:pt x="2667" y="1378"/>
                  <a:pt x="2668" y="1379"/>
                </a:cubicBezTo>
                <a:cubicBezTo>
                  <a:pt x="2668" y="1379"/>
                  <a:pt x="2668" y="1379"/>
                  <a:pt x="2668" y="1379"/>
                </a:cubicBezTo>
                <a:cubicBezTo>
                  <a:pt x="2669" y="1379"/>
                  <a:pt x="2669" y="1380"/>
                  <a:pt x="2669" y="1380"/>
                </a:cubicBezTo>
                <a:cubicBezTo>
                  <a:pt x="2670" y="1380"/>
                  <a:pt x="2670" y="1380"/>
                  <a:pt x="2670" y="1380"/>
                </a:cubicBezTo>
                <a:cubicBezTo>
                  <a:pt x="2670" y="1379"/>
                  <a:pt x="2670" y="1378"/>
                  <a:pt x="2670" y="1378"/>
                </a:cubicBezTo>
                <a:cubicBezTo>
                  <a:pt x="2671" y="1377"/>
                  <a:pt x="2672" y="1377"/>
                  <a:pt x="2672" y="1376"/>
                </a:cubicBezTo>
                <a:cubicBezTo>
                  <a:pt x="2672" y="1375"/>
                  <a:pt x="2672" y="1374"/>
                  <a:pt x="2671" y="1375"/>
                </a:cubicBezTo>
                <a:close/>
                <a:moveTo>
                  <a:pt x="2693" y="1400"/>
                </a:moveTo>
                <a:cubicBezTo>
                  <a:pt x="2692" y="1399"/>
                  <a:pt x="2691" y="1400"/>
                  <a:pt x="2691" y="1401"/>
                </a:cubicBezTo>
                <a:cubicBezTo>
                  <a:pt x="2691" y="1401"/>
                  <a:pt x="2693" y="1401"/>
                  <a:pt x="2693" y="1400"/>
                </a:cubicBezTo>
                <a:close/>
                <a:moveTo>
                  <a:pt x="2698" y="1435"/>
                </a:moveTo>
                <a:cubicBezTo>
                  <a:pt x="2699" y="1435"/>
                  <a:pt x="2699" y="1434"/>
                  <a:pt x="2699" y="1433"/>
                </a:cubicBezTo>
                <a:cubicBezTo>
                  <a:pt x="2700" y="1433"/>
                  <a:pt x="2700" y="1433"/>
                  <a:pt x="2701" y="1432"/>
                </a:cubicBezTo>
                <a:cubicBezTo>
                  <a:pt x="2701" y="1432"/>
                  <a:pt x="2701" y="1431"/>
                  <a:pt x="2701" y="1430"/>
                </a:cubicBezTo>
                <a:cubicBezTo>
                  <a:pt x="2700" y="1429"/>
                  <a:pt x="2701" y="1429"/>
                  <a:pt x="2700" y="1428"/>
                </a:cubicBezTo>
                <a:cubicBezTo>
                  <a:pt x="2699" y="1428"/>
                  <a:pt x="2697" y="1428"/>
                  <a:pt x="2697" y="1430"/>
                </a:cubicBezTo>
                <a:cubicBezTo>
                  <a:pt x="2697" y="1430"/>
                  <a:pt x="2698" y="1431"/>
                  <a:pt x="2698" y="1432"/>
                </a:cubicBezTo>
                <a:cubicBezTo>
                  <a:pt x="2698" y="1432"/>
                  <a:pt x="2697" y="1436"/>
                  <a:pt x="2698" y="1435"/>
                </a:cubicBezTo>
                <a:close/>
                <a:moveTo>
                  <a:pt x="2788" y="1397"/>
                </a:moveTo>
                <a:cubicBezTo>
                  <a:pt x="2788" y="1396"/>
                  <a:pt x="2787" y="1394"/>
                  <a:pt x="2788" y="1393"/>
                </a:cubicBezTo>
                <a:cubicBezTo>
                  <a:pt x="2788" y="1392"/>
                  <a:pt x="2789" y="1392"/>
                  <a:pt x="2789" y="1391"/>
                </a:cubicBezTo>
                <a:cubicBezTo>
                  <a:pt x="2789" y="1390"/>
                  <a:pt x="2788" y="1390"/>
                  <a:pt x="2787" y="1391"/>
                </a:cubicBezTo>
                <a:cubicBezTo>
                  <a:pt x="2787" y="1391"/>
                  <a:pt x="2787" y="1391"/>
                  <a:pt x="2786" y="1392"/>
                </a:cubicBezTo>
                <a:cubicBezTo>
                  <a:pt x="2785" y="1392"/>
                  <a:pt x="2784" y="1391"/>
                  <a:pt x="2784" y="1391"/>
                </a:cubicBezTo>
                <a:cubicBezTo>
                  <a:pt x="2782" y="1390"/>
                  <a:pt x="2781" y="1390"/>
                  <a:pt x="2779" y="1390"/>
                </a:cubicBezTo>
                <a:cubicBezTo>
                  <a:pt x="2778" y="1389"/>
                  <a:pt x="2776" y="1387"/>
                  <a:pt x="2774" y="1388"/>
                </a:cubicBezTo>
                <a:cubicBezTo>
                  <a:pt x="2773" y="1388"/>
                  <a:pt x="2772" y="1390"/>
                  <a:pt x="2770" y="1390"/>
                </a:cubicBezTo>
                <a:cubicBezTo>
                  <a:pt x="2769" y="1390"/>
                  <a:pt x="2769" y="1389"/>
                  <a:pt x="2768" y="1390"/>
                </a:cubicBezTo>
                <a:cubicBezTo>
                  <a:pt x="2767" y="1390"/>
                  <a:pt x="2768" y="1391"/>
                  <a:pt x="2768" y="1391"/>
                </a:cubicBezTo>
                <a:cubicBezTo>
                  <a:pt x="2769" y="1392"/>
                  <a:pt x="2770" y="1392"/>
                  <a:pt x="2770" y="1393"/>
                </a:cubicBezTo>
                <a:cubicBezTo>
                  <a:pt x="2769" y="1394"/>
                  <a:pt x="2768" y="1393"/>
                  <a:pt x="2768" y="1394"/>
                </a:cubicBezTo>
                <a:cubicBezTo>
                  <a:pt x="2767" y="1395"/>
                  <a:pt x="2766" y="1396"/>
                  <a:pt x="2765" y="1396"/>
                </a:cubicBezTo>
                <a:cubicBezTo>
                  <a:pt x="2764" y="1396"/>
                  <a:pt x="2763" y="1396"/>
                  <a:pt x="2763" y="1397"/>
                </a:cubicBezTo>
                <a:cubicBezTo>
                  <a:pt x="2762" y="1397"/>
                  <a:pt x="2761" y="1398"/>
                  <a:pt x="2760" y="1398"/>
                </a:cubicBezTo>
                <a:cubicBezTo>
                  <a:pt x="2759" y="1398"/>
                  <a:pt x="2759" y="1397"/>
                  <a:pt x="2758" y="1397"/>
                </a:cubicBezTo>
                <a:cubicBezTo>
                  <a:pt x="2757" y="1396"/>
                  <a:pt x="2757" y="1397"/>
                  <a:pt x="2756" y="1396"/>
                </a:cubicBezTo>
                <a:cubicBezTo>
                  <a:pt x="2756" y="1395"/>
                  <a:pt x="2756" y="1395"/>
                  <a:pt x="2756" y="1394"/>
                </a:cubicBezTo>
                <a:cubicBezTo>
                  <a:pt x="2754" y="1392"/>
                  <a:pt x="2754" y="1394"/>
                  <a:pt x="2753" y="1395"/>
                </a:cubicBezTo>
                <a:cubicBezTo>
                  <a:pt x="2753" y="1396"/>
                  <a:pt x="2752" y="1396"/>
                  <a:pt x="2751" y="1397"/>
                </a:cubicBezTo>
                <a:cubicBezTo>
                  <a:pt x="2751" y="1397"/>
                  <a:pt x="2751" y="1398"/>
                  <a:pt x="2751" y="1399"/>
                </a:cubicBezTo>
                <a:cubicBezTo>
                  <a:pt x="2751" y="1401"/>
                  <a:pt x="2749" y="1401"/>
                  <a:pt x="2748" y="1402"/>
                </a:cubicBezTo>
                <a:cubicBezTo>
                  <a:pt x="2747" y="1403"/>
                  <a:pt x="2745" y="1404"/>
                  <a:pt x="2744" y="1405"/>
                </a:cubicBezTo>
                <a:cubicBezTo>
                  <a:pt x="2743" y="1406"/>
                  <a:pt x="2742" y="1407"/>
                  <a:pt x="2741" y="1408"/>
                </a:cubicBezTo>
                <a:cubicBezTo>
                  <a:pt x="2740" y="1409"/>
                  <a:pt x="2738" y="1409"/>
                  <a:pt x="2738" y="1411"/>
                </a:cubicBezTo>
                <a:cubicBezTo>
                  <a:pt x="2740" y="1411"/>
                  <a:pt x="2742" y="1406"/>
                  <a:pt x="2744" y="1408"/>
                </a:cubicBezTo>
                <a:cubicBezTo>
                  <a:pt x="2744" y="1409"/>
                  <a:pt x="2744" y="1410"/>
                  <a:pt x="2744" y="1410"/>
                </a:cubicBezTo>
                <a:cubicBezTo>
                  <a:pt x="2744" y="1411"/>
                  <a:pt x="2745" y="1411"/>
                  <a:pt x="2745" y="1412"/>
                </a:cubicBezTo>
                <a:cubicBezTo>
                  <a:pt x="2745" y="1412"/>
                  <a:pt x="2745" y="1413"/>
                  <a:pt x="2745" y="1413"/>
                </a:cubicBezTo>
                <a:cubicBezTo>
                  <a:pt x="2745" y="1413"/>
                  <a:pt x="2745" y="1414"/>
                  <a:pt x="2745" y="1414"/>
                </a:cubicBezTo>
                <a:cubicBezTo>
                  <a:pt x="2746" y="1415"/>
                  <a:pt x="2745" y="1416"/>
                  <a:pt x="2745" y="1416"/>
                </a:cubicBezTo>
                <a:cubicBezTo>
                  <a:pt x="2745" y="1417"/>
                  <a:pt x="2746" y="1417"/>
                  <a:pt x="2746" y="1418"/>
                </a:cubicBezTo>
                <a:cubicBezTo>
                  <a:pt x="2746" y="1419"/>
                  <a:pt x="2746" y="1420"/>
                  <a:pt x="2746" y="1420"/>
                </a:cubicBezTo>
                <a:cubicBezTo>
                  <a:pt x="2747" y="1421"/>
                  <a:pt x="2747" y="1420"/>
                  <a:pt x="2748" y="1420"/>
                </a:cubicBezTo>
                <a:cubicBezTo>
                  <a:pt x="2749" y="1420"/>
                  <a:pt x="2749" y="1421"/>
                  <a:pt x="2750" y="1422"/>
                </a:cubicBezTo>
                <a:cubicBezTo>
                  <a:pt x="2750" y="1424"/>
                  <a:pt x="2752" y="1422"/>
                  <a:pt x="2753" y="1423"/>
                </a:cubicBezTo>
                <a:cubicBezTo>
                  <a:pt x="2754" y="1424"/>
                  <a:pt x="2754" y="1424"/>
                  <a:pt x="2755" y="1425"/>
                </a:cubicBezTo>
                <a:cubicBezTo>
                  <a:pt x="2756" y="1425"/>
                  <a:pt x="2756" y="1424"/>
                  <a:pt x="2756" y="1424"/>
                </a:cubicBezTo>
                <a:cubicBezTo>
                  <a:pt x="2756" y="1423"/>
                  <a:pt x="2756" y="1422"/>
                  <a:pt x="2756" y="1421"/>
                </a:cubicBezTo>
                <a:cubicBezTo>
                  <a:pt x="2756" y="1420"/>
                  <a:pt x="2756" y="1420"/>
                  <a:pt x="2756" y="1419"/>
                </a:cubicBezTo>
                <a:cubicBezTo>
                  <a:pt x="2757" y="1418"/>
                  <a:pt x="2758" y="1416"/>
                  <a:pt x="2759" y="1415"/>
                </a:cubicBezTo>
                <a:cubicBezTo>
                  <a:pt x="2760" y="1414"/>
                  <a:pt x="2762" y="1413"/>
                  <a:pt x="2763" y="1412"/>
                </a:cubicBezTo>
                <a:cubicBezTo>
                  <a:pt x="2764" y="1412"/>
                  <a:pt x="2765" y="1411"/>
                  <a:pt x="2765" y="1411"/>
                </a:cubicBezTo>
                <a:cubicBezTo>
                  <a:pt x="2766" y="1410"/>
                  <a:pt x="2766" y="1409"/>
                  <a:pt x="2766" y="1409"/>
                </a:cubicBezTo>
                <a:cubicBezTo>
                  <a:pt x="2768" y="1407"/>
                  <a:pt x="2770" y="1406"/>
                  <a:pt x="2772" y="1407"/>
                </a:cubicBezTo>
                <a:cubicBezTo>
                  <a:pt x="2774" y="1407"/>
                  <a:pt x="2774" y="1408"/>
                  <a:pt x="2775" y="1409"/>
                </a:cubicBezTo>
                <a:cubicBezTo>
                  <a:pt x="2776" y="1409"/>
                  <a:pt x="2777" y="1409"/>
                  <a:pt x="2777" y="1410"/>
                </a:cubicBezTo>
                <a:cubicBezTo>
                  <a:pt x="2778" y="1410"/>
                  <a:pt x="2778" y="1411"/>
                  <a:pt x="2778" y="1412"/>
                </a:cubicBezTo>
                <a:cubicBezTo>
                  <a:pt x="2778" y="1413"/>
                  <a:pt x="2779" y="1413"/>
                  <a:pt x="2780" y="1412"/>
                </a:cubicBezTo>
                <a:cubicBezTo>
                  <a:pt x="2780" y="1412"/>
                  <a:pt x="2780" y="1411"/>
                  <a:pt x="2780" y="1410"/>
                </a:cubicBezTo>
                <a:cubicBezTo>
                  <a:pt x="2780" y="1408"/>
                  <a:pt x="2781" y="1408"/>
                  <a:pt x="2782" y="1406"/>
                </a:cubicBezTo>
                <a:cubicBezTo>
                  <a:pt x="2783" y="1405"/>
                  <a:pt x="2785" y="1404"/>
                  <a:pt x="2786" y="1403"/>
                </a:cubicBezTo>
                <a:cubicBezTo>
                  <a:pt x="2786" y="1402"/>
                  <a:pt x="2788" y="1401"/>
                  <a:pt x="2789" y="1400"/>
                </a:cubicBezTo>
                <a:cubicBezTo>
                  <a:pt x="2790" y="1400"/>
                  <a:pt x="2790" y="1399"/>
                  <a:pt x="2790" y="1399"/>
                </a:cubicBezTo>
                <a:cubicBezTo>
                  <a:pt x="2790" y="1397"/>
                  <a:pt x="2789" y="1398"/>
                  <a:pt x="2788" y="1397"/>
                </a:cubicBezTo>
                <a:close/>
                <a:moveTo>
                  <a:pt x="2736" y="1418"/>
                </a:moveTo>
                <a:cubicBezTo>
                  <a:pt x="2736" y="1418"/>
                  <a:pt x="2736" y="1417"/>
                  <a:pt x="2736" y="1416"/>
                </a:cubicBezTo>
                <a:cubicBezTo>
                  <a:pt x="2736" y="1414"/>
                  <a:pt x="2735" y="1413"/>
                  <a:pt x="2734" y="1413"/>
                </a:cubicBezTo>
                <a:cubicBezTo>
                  <a:pt x="2733" y="1413"/>
                  <a:pt x="2732" y="1413"/>
                  <a:pt x="2731" y="1413"/>
                </a:cubicBezTo>
                <a:cubicBezTo>
                  <a:pt x="2730" y="1413"/>
                  <a:pt x="2730" y="1412"/>
                  <a:pt x="2729" y="1412"/>
                </a:cubicBezTo>
                <a:cubicBezTo>
                  <a:pt x="2729" y="1411"/>
                  <a:pt x="2728" y="1412"/>
                  <a:pt x="2728" y="1411"/>
                </a:cubicBezTo>
                <a:cubicBezTo>
                  <a:pt x="2728" y="1409"/>
                  <a:pt x="2729" y="1410"/>
                  <a:pt x="2729" y="1409"/>
                </a:cubicBezTo>
                <a:cubicBezTo>
                  <a:pt x="2730" y="1409"/>
                  <a:pt x="2730" y="1408"/>
                  <a:pt x="2730" y="1408"/>
                </a:cubicBezTo>
                <a:cubicBezTo>
                  <a:pt x="2730" y="1407"/>
                  <a:pt x="2730" y="1406"/>
                  <a:pt x="2730" y="1405"/>
                </a:cubicBezTo>
                <a:cubicBezTo>
                  <a:pt x="2730" y="1404"/>
                  <a:pt x="2730" y="1402"/>
                  <a:pt x="2728" y="1403"/>
                </a:cubicBezTo>
                <a:cubicBezTo>
                  <a:pt x="2726" y="1403"/>
                  <a:pt x="2726" y="1405"/>
                  <a:pt x="2725" y="1405"/>
                </a:cubicBezTo>
                <a:cubicBezTo>
                  <a:pt x="2724" y="1406"/>
                  <a:pt x="2722" y="1406"/>
                  <a:pt x="2721" y="1405"/>
                </a:cubicBezTo>
                <a:cubicBezTo>
                  <a:pt x="2720" y="1404"/>
                  <a:pt x="2720" y="1403"/>
                  <a:pt x="2720" y="1403"/>
                </a:cubicBezTo>
                <a:cubicBezTo>
                  <a:pt x="2719" y="1402"/>
                  <a:pt x="2718" y="1403"/>
                  <a:pt x="2718" y="1402"/>
                </a:cubicBezTo>
                <a:cubicBezTo>
                  <a:pt x="2716" y="1401"/>
                  <a:pt x="2717" y="1399"/>
                  <a:pt x="2716" y="1398"/>
                </a:cubicBezTo>
                <a:cubicBezTo>
                  <a:pt x="2716" y="1398"/>
                  <a:pt x="2715" y="1398"/>
                  <a:pt x="2714" y="1398"/>
                </a:cubicBezTo>
                <a:cubicBezTo>
                  <a:pt x="2713" y="1398"/>
                  <a:pt x="2713" y="1398"/>
                  <a:pt x="2712" y="1398"/>
                </a:cubicBezTo>
                <a:cubicBezTo>
                  <a:pt x="2711" y="1398"/>
                  <a:pt x="2711" y="1398"/>
                  <a:pt x="2710" y="1398"/>
                </a:cubicBezTo>
                <a:cubicBezTo>
                  <a:pt x="2709" y="1398"/>
                  <a:pt x="2708" y="1399"/>
                  <a:pt x="2707" y="1399"/>
                </a:cubicBezTo>
                <a:cubicBezTo>
                  <a:pt x="2706" y="1400"/>
                  <a:pt x="2707" y="1400"/>
                  <a:pt x="2706" y="1401"/>
                </a:cubicBezTo>
                <a:cubicBezTo>
                  <a:pt x="2706" y="1402"/>
                  <a:pt x="2705" y="1402"/>
                  <a:pt x="2705" y="1402"/>
                </a:cubicBezTo>
                <a:cubicBezTo>
                  <a:pt x="2704" y="1402"/>
                  <a:pt x="2703" y="1403"/>
                  <a:pt x="2703" y="1403"/>
                </a:cubicBezTo>
                <a:cubicBezTo>
                  <a:pt x="2702" y="1403"/>
                  <a:pt x="2701" y="1403"/>
                  <a:pt x="2700" y="1404"/>
                </a:cubicBezTo>
                <a:cubicBezTo>
                  <a:pt x="2699" y="1404"/>
                  <a:pt x="2699" y="1406"/>
                  <a:pt x="2698" y="1407"/>
                </a:cubicBezTo>
                <a:cubicBezTo>
                  <a:pt x="2697" y="1407"/>
                  <a:pt x="2696" y="1407"/>
                  <a:pt x="2696" y="1407"/>
                </a:cubicBezTo>
                <a:cubicBezTo>
                  <a:pt x="2695" y="1406"/>
                  <a:pt x="2695" y="1405"/>
                  <a:pt x="2694" y="1406"/>
                </a:cubicBezTo>
                <a:cubicBezTo>
                  <a:pt x="2693" y="1406"/>
                  <a:pt x="2694" y="1409"/>
                  <a:pt x="2693" y="1410"/>
                </a:cubicBezTo>
                <a:cubicBezTo>
                  <a:pt x="2693" y="1411"/>
                  <a:pt x="2692" y="1411"/>
                  <a:pt x="2692" y="1411"/>
                </a:cubicBezTo>
                <a:cubicBezTo>
                  <a:pt x="2691" y="1411"/>
                  <a:pt x="2691" y="1410"/>
                  <a:pt x="2690" y="1410"/>
                </a:cubicBezTo>
                <a:cubicBezTo>
                  <a:pt x="2688" y="1408"/>
                  <a:pt x="2689" y="1411"/>
                  <a:pt x="2689" y="1412"/>
                </a:cubicBezTo>
                <a:cubicBezTo>
                  <a:pt x="2689" y="1413"/>
                  <a:pt x="2689" y="1414"/>
                  <a:pt x="2690" y="1414"/>
                </a:cubicBezTo>
                <a:cubicBezTo>
                  <a:pt x="2690" y="1415"/>
                  <a:pt x="2691" y="1415"/>
                  <a:pt x="2691" y="1416"/>
                </a:cubicBezTo>
                <a:cubicBezTo>
                  <a:pt x="2691" y="1417"/>
                  <a:pt x="2690" y="1417"/>
                  <a:pt x="2690" y="1418"/>
                </a:cubicBezTo>
                <a:cubicBezTo>
                  <a:pt x="2690" y="1418"/>
                  <a:pt x="2690" y="1419"/>
                  <a:pt x="2690" y="1420"/>
                </a:cubicBezTo>
                <a:cubicBezTo>
                  <a:pt x="2691" y="1420"/>
                  <a:pt x="2691" y="1420"/>
                  <a:pt x="2691" y="1421"/>
                </a:cubicBezTo>
                <a:cubicBezTo>
                  <a:pt x="2692" y="1422"/>
                  <a:pt x="2692" y="1423"/>
                  <a:pt x="2693" y="1423"/>
                </a:cubicBezTo>
                <a:cubicBezTo>
                  <a:pt x="2693" y="1424"/>
                  <a:pt x="2694" y="1424"/>
                  <a:pt x="2694" y="1424"/>
                </a:cubicBezTo>
                <a:cubicBezTo>
                  <a:pt x="2694" y="1425"/>
                  <a:pt x="2693" y="1426"/>
                  <a:pt x="2693" y="1427"/>
                </a:cubicBezTo>
                <a:cubicBezTo>
                  <a:pt x="2694" y="1427"/>
                  <a:pt x="2694" y="1425"/>
                  <a:pt x="2695" y="1425"/>
                </a:cubicBezTo>
                <a:cubicBezTo>
                  <a:pt x="2696" y="1425"/>
                  <a:pt x="2696" y="1425"/>
                  <a:pt x="2697" y="1425"/>
                </a:cubicBezTo>
                <a:cubicBezTo>
                  <a:pt x="2698" y="1425"/>
                  <a:pt x="2698" y="1424"/>
                  <a:pt x="2699" y="1424"/>
                </a:cubicBezTo>
                <a:cubicBezTo>
                  <a:pt x="2699" y="1424"/>
                  <a:pt x="2702" y="1423"/>
                  <a:pt x="2701" y="1425"/>
                </a:cubicBezTo>
                <a:cubicBezTo>
                  <a:pt x="2701" y="1425"/>
                  <a:pt x="2700" y="1425"/>
                  <a:pt x="2700" y="1426"/>
                </a:cubicBezTo>
                <a:cubicBezTo>
                  <a:pt x="2699" y="1426"/>
                  <a:pt x="2700" y="1427"/>
                  <a:pt x="2700" y="1427"/>
                </a:cubicBezTo>
                <a:cubicBezTo>
                  <a:pt x="2701" y="1425"/>
                  <a:pt x="2703" y="1427"/>
                  <a:pt x="2703" y="1425"/>
                </a:cubicBezTo>
                <a:cubicBezTo>
                  <a:pt x="2703" y="1424"/>
                  <a:pt x="2703" y="1423"/>
                  <a:pt x="2702" y="1423"/>
                </a:cubicBezTo>
                <a:cubicBezTo>
                  <a:pt x="2702" y="1422"/>
                  <a:pt x="2701" y="1423"/>
                  <a:pt x="2700" y="1422"/>
                </a:cubicBezTo>
                <a:cubicBezTo>
                  <a:pt x="2699" y="1421"/>
                  <a:pt x="2702" y="1420"/>
                  <a:pt x="2701" y="1419"/>
                </a:cubicBezTo>
                <a:cubicBezTo>
                  <a:pt x="2701" y="1418"/>
                  <a:pt x="2700" y="1418"/>
                  <a:pt x="2700" y="1417"/>
                </a:cubicBezTo>
                <a:cubicBezTo>
                  <a:pt x="2700" y="1417"/>
                  <a:pt x="2701" y="1417"/>
                  <a:pt x="2701" y="1416"/>
                </a:cubicBezTo>
                <a:cubicBezTo>
                  <a:pt x="2701" y="1416"/>
                  <a:pt x="2701" y="1416"/>
                  <a:pt x="2701" y="1415"/>
                </a:cubicBezTo>
                <a:cubicBezTo>
                  <a:pt x="2701" y="1415"/>
                  <a:pt x="2701" y="1414"/>
                  <a:pt x="2702" y="1414"/>
                </a:cubicBezTo>
                <a:cubicBezTo>
                  <a:pt x="2703" y="1414"/>
                  <a:pt x="2703" y="1415"/>
                  <a:pt x="2704" y="1415"/>
                </a:cubicBezTo>
                <a:cubicBezTo>
                  <a:pt x="2704" y="1416"/>
                  <a:pt x="2704" y="1416"/>
                  <a:pt x="2704" y="1416"/>
                </a:cubicBezTo>
                <a:cubicBezTo>
                  <a:pt x="2704" y="1416"/>
                  <a:pt x="2705" y="1416"/>
                  <a:pt x="2705" y="1417"/>
                </a:cubicBezTo>
                <a:cubicBezTo>
                  <a:pt x="2705" y="1417"/>
                  <a:pt x="2706" y="1418"/>
                  <a:pt x="2706" y="1418"/>
                </a:cubicBezTo>
                <a:cubicBezTo>
                  <a:pt x="2706" y="1419"/>
                  <a:pt x="2706" y="1419"/>
                  <a:pt x="2707" y="1420"/>
                </a:cubicBezTo>
                <a:cubicBezTo>
                  <a:pt x="2707" y="1421"/>
                  <a:pt x="2707" y="1421"/>
                  <a:pt x="2707" y="1422"/>
                </a:cubicBezTo>
                <a:cubicBezTo>
                  <a:pt x="2708" y="1422"/>
                  <a:pt x="2709" y="1423"/>
                  <a:pt x="2708" y="1424"/>
                </a:cubicBezTo>
                <a:cubicBezTo>
                  <a:pt x="2707" y="1425"/>
                  <a:pt x="2706" y="1426"/>
                  <a:pt x="2708" y="1426"/>
                </a:cubicBezTo>
                <a:cubicBezTo>
                  <a:pt x="2710" y="1426"/>
                  <a:pt x="2710" y="1426"/>
                  <a:pt x="2709" y="1428"/>
                </a:cubicBezTo>
                <a:cubicBezTo>
                  <a:pt x="2708" y="1428"/>
                  <a:pt x="2708" y="1429"/>
                  <a:pt x="2708" y="1429"/>
                </a:cubicBezTo>
                <a:cubicBezTo>
                  <a:pt x="2708" y="1430"/>
                  <a:pt x="2708" y="1431"/>
                  <a:pt x="2707" y="1431"/>
                </a:cubicBezTo>
                <a:cubicBezTo>
                  <a:pt x="2707" y="1432"/>
                  <a:pt x="2706" y="1432"/>
                  <a:pt x="2706" y="1433"/>
                </a:cubicBezTo>
                <a:cubicBezTo>
                  <a:pt x="2705" y="1433"/>
                  <a:pt x="2705" y="1434"/>
                  <a:pt x="2705" y="1434"/>
                </a:cubicBezTo>
                <a:cubicBezTo>
                  <a:pt x="2704" y="1436"/>
                  <a:pt x="2704" y="1437"/>
                  <a:pt x="2702" y="1437"/>
                </a:cubicBezTo>
                <a:cubicBezTo>
                  <a:pt x="2700" y="1439"/>
                  <a:pt x="2700" y="1441"/>
                  <a:pt x="2700" y="1444"/>
                </a:cubicBezTo>
                <a:cubicBezTo>
                  <a:pt x="2700" y="1445"/>
                  <a:pt x="2701" y="1445"/>
                  <a:pt x="2701" y="1446"/>
                </a:cubicBezTo>
                <a:cubicBezTo>
                  <a:pt x="2702" y="1447"/>
                  <a:pt x="2702" y="1448"/>
                  <a:pt x="2702" y="1449"/>
                </a:cubicBezTo>
                <a:cubicBezTo>
                  <a:pt x="2702" y="1450"/>
                  <a:pt x="2703" y="1451"/>
                  <a:pt x="2703" y="1452"/>
                </a:cubicBezTo>
                <a:cubicBezTo>
                  <a:pt x="2702" y="1455"/>
                  <a:pt x="2701" y="1451"/>
                  <a:pt x="2700" y="1452"/>
                </a:cubicBezTo>
                <a:cubicBezTo>
                  <a:pt x="2699" y="1454"/>
                  <a:pt x="2701" y="1455"/>
                  <a:pt x="2702" y="1455"/>
                </a:cubicBezTo>
                <a:cubicBezTo>
                  <a:pt x="2703" y="1456"/>
                  <a:pt x="2704" y="1456"/>
                  <a:pt x="2704" y="1456"/>
                </a:cubicBezTo>
                <a:cubicBezTo>
                  <a:pt x="2705" y="1457"/>
                  <a:pt x="2706" y="1456"/>
                  <a:pt x="2706" y="1457"/>
                </a:cubicBezTo>
                <a:cubicBezTo>
                  <a:pt x="2707" y="1457"/>
                  <a:pt x="2707" y="1458"/>
                  <a:pt x="2708" y="1458"/>
                </a:cubicBezTo>
                <a:cubicBezTo>
                  <a:pt x="2709" y="1460"/>
                  <a:pt x="2710" y="1456"/>
                  <a:pt x="2710" y="1455"/>
                </a:cubicBezTo>
                <a:cubicBezTo>
                  <a:pt x="2709" y="1454"/>
                  <a:pt x="2709" y="1454"/>
                  <a:pt x="2708" y="1454"/>
                </a:cubicBezTo>
                <a:cubicBezTo>
                  <a:pt x="2708" y="1453"/>
                  <a:pt x="2708" y="1453"/>
                  <a:pt x="2708" y="1452"/>
                </a:cubicBezTo>
                <a:cubicBezTo>
                  <a:pt x="2707" y="1451"/>
                  <a:pt x="2708" y="1449"/>
                  <a:pt x="2709" y="1448"/>
                </a:cubicBezTo>
                <a:cubicBezTo>
                  <a:pt x="2709" y="1448"/>
                  <a:pt x="2710" y="1448"/>
                  <a:pt x="2710" y="1447"/>
                </a:cubicBezTo>
                <a:cubicBezTo>
                  <a:pt x="2711" y="1447"/>
                  <a:pt x="2710" y="1446"/>
                  <a:pt x="2711" y="1446"/>
                </a:cubicBezTo>
                <a:cubicBezTo>
                  <a:pt x="2712" y="1445"/>
                  <a:pt x="2713" y="1448"/>
                  <a:pt x="2712" y="1449"/>
                </a:cubicBezTo>
                <a:cubicBezTo>
                  <a:pt x="2712" y="1449"/>
                  <a:pt x="2711" y="1449"/>
                  <a:pt x="2711" y="1450"/>
                </a:cubicBezTo>
                <a:cubicBezTo>
                  <a:pt x="2711" y="1451"/>
                  <a:pt x="2712" y="1452"/>
                  <a:pt x="2712" y="1452"/>
                </a:cubicBezTo>
                <a:cubicBezTo>
                  <a:pt x="2712" y="1454"/>
                  <a:pt x="2712" y="1456"/>
                  <a:pt x="2712" y="1457"/>
                </a:cubicBezTo>
                <a:cubicBezTo>
                  <a:pt x="2712" y="1458"/>
                  <a:pt x="2712" y="1459"/>
                  <a:pt x="2711" y="1459"/>
                </a:cubicBezTo>
                <a:cubicBezTo>
                  <a:pt x="2711" y="1460"/>
                  <a:pt x="2710" y="1460"/>
                  <a:pt x="2711" y="1461"/>
                </a:cubicBezTo>
                <a:cubicBezTo>
                  <a:pt x="2712" y="1461"/>
                  <a:pt x="2712" y="1460"/>
                  <a:pt x="2713" y="1459"/>
                </a:cubicBezTo>
                <a:cubicBezTo>
                  <a:pt x="2713" y="1459"/>
                  <a:pt x="2714" y="1459"/>
                  <a:pt x="2715" y="1458"/>
                </a:cubicBezTo>
                <a:cubicBezTo>
                  <a:pt x="2716" y="1458"/>
                  <a:pt x="2717" y="1457"/>
                  <a:pt x="2718" y="1457"/>
                </a:cubicBezTo>
                <a:cubicBezTo>
                  <a:pt x="2720" y="1456"/>
                  <a:pt x="2719" y="1455"/>
                  <a:pt x="2719" y="1454"/>
                </a:cubicBezTo>
                <a:cubicBezTo>
                  <a:pt x="2719" y="1451"/>
                  <a:pt x="2720" y="1452"/>
                  <a:pt x="2722" y="1452"/>
                </a:cubicBezTo>
                <a:cubicBezTo>
                  <a:pt x="2723" y="1452"/>
                  <a:pt x="2724" y="1453"/>
                  <a:pt x="2724" y="1452"/>
                </a:cubicBezTo>
                <a:cubicBezTo>
                  <a:pt x="2725" y="1450"/>
                  <a:pt x="2726" y="1448"/>
                  <a:pt x="2726" y="1447"/>
                </a:cubicBezTo>
                <a:cubicBezTo>
                  <a:pt x="2726" y="1445"/>
                  <a:pt x="2727" y="1444"/>
                  <a:pt x="2727" y="1442"/>
                </a:cubicBezTo>
                <a:cubicBezTo>
                  <a:pt x="2728" y="1441"/>
                  <a:pt x="2729" y="1439"/>
                  <a:pt x="2729" y="1438"/>
                </a:cubicBezTo>
                <a:cubicBezTo>
                  <a:pt x="2729" y="1436"/>
                  <a:pt x="2729" y="1434"/>
                  <a:pt x="2730" y="1433"/>
                </a:cubicBezTo>
                <a:cubicBezTo>
                  <a:pt x="2730" y="1432"/>
                  <a:pt x="2731" y="1432"/>
                  <a:pt x="2731" y="1431"/>
                </a:cubicBezTo>
                <a:cubicBezTo>
                  <a:pt x="2731" y="1431"/>
                  <a:pt x="2731" y="1430"/>
                  <a:pt x="2731" y="1430"/>
                </a:cubicBezTo>
                <a:cubicBezTo>
                  <a:pt x="2732" y="1428"/>
                  <a:pt x="2733" y="1426"/>
                  <a:pt x="2734" y="1425"/>
                </a:cubicBezTo>
                <a:cubicBezTo>
                  <a:pt x="2734" y="1424"/>
                  <a:pt x="2734" y="1423"/>
                  <a:pt x="2735" y="1423"/>
                </a:cubicBezTo>
                <a:cubicBezTo>
                  <a:pt x="2735" y="1422"/>
                  <a:pt x="2737" y="1421"/>
                  <a:pt x="2737" y="1419"/>
                </a:cubicBezTo>
                <a:cubicBezTo>
                  <a:pt x="2737" y="1419"/>
                  <a:pt x="2737" y="1419"/>
                  <a:pt x="2736" y="1418"/>
                </a:cubicBezTo>
                <a:close/>
                <a:moveTo>
                  <a:pt x="2694" y="1420"/>
                </a:moveTo>
                <a:cubicBezTo>
                  <a:pt x="2694" y="1419"/>
                  <a:pt x="2694" y="1419"/>
                  <a:pt x="2694" y="1419"/>
                </a:cubicBezTo>
                <a:cubicBezTo>
                  <a:pt x="2695" y="1419"/>
                  <a:pt x="2695" y="1419"/>
                  <a:pt x="2695" y="1419"/>
                </a:cubicBezTo>
                <a:cubicBezTo>
                  <a:pt x="2695" y="1419"/>
                  <a:pt x="2695" y="1420"/>
                  <a:pt x="2695" y="1420"/>
                </a:cubicBezTo>
                <a:cubicBezTo>
                  <a:pt x="2695" y="1420"/>
                  <a:pt x="2696" y="1420"/>
                  <a:pt x="2696" y="1421"/>
                </a:cubicBezTo>
                <a:cubicBezTo>
                  <a:pt x="2695" y="1421"/>
                  <a:pt x="2694" y="1420"/>
                  <a:pt x="2694" y="1420"/>
                </a:cubicBezTo>
                <a:close/>
                <a:moveTo>
                  <a:pt x="2792" y="1387"/>
                </a:moveTo>
                <a:cubicBezTo>
                  <a:pt x="2791" y="1388"/>
                  <a:pt x="2789" y="1389"/>
                  <a:pt x="2790" y="1390"/>
                </a:cubicBezTo>
                <a:cubicBezTo>
                  <a:pt x="2790" y="1391"/>
                  <a:pt x="2791" y="1391"/>
                  <a:pt x="2791" y="1392"/>
                </a:cubicBezTo>
                <a:cubicBezTo>
                  <a:pt x="2791" y="1392"/>
                  <a:pt x="2791" y="1393"/>
                  <a:pt x="2791" y="1392"/>
                </a:cubicBezTo>
                <a:cubicBezTo>
                  <a:pt x="2792" y="1392"/>
                  <a:pt x="2792" y="1392"/>
                  <a:pt x="2792" y="1391"/>
                </a:cubicBezTo>
                <a:cubicBezTo>
                  <a:pt x="2793" y="1391"/>
                  <a:pt x="2793" y="1391"/>
                  <a:pt x="2793" y="1390"/>
                </a:cubicBezTo>
                <a:cubicBezTo>
                  <a:pt x="2795" y="1389"/>
                  <a:pt x="2793" y="1389"/>
                  <a:pt x="2793" y="1388"/>
                </a:cubicBezTo>
                <a:cubicBezTo>
                  <a:pt x="2793" y="1387"/>
                  <a:pt x="2795" y="1386"/>
                  <a:pt x="2795" y="1385"/>
                </a:cubicBezTo>
                <a:cubicBezTo>
                  <a:pt x="2794" y="1385"/>
                  <a:pt x="2793" y="1387"/>
                  <a:pt x="2792" y="1387"/>
                </a:cubicBezTo>
                <a:close/>
                <a:moveTo>
                  <a:pt x="2808" y="2109"/>
                </a:moveTo>
                <a:cubicBezTo>
                  <a:pt x="2809" y="2109"/>
                  <a:pt x="2809" y="2110"/>
                  <a:pt x="2810" y="2109"/>
                </a:cubicBezTo>
                <a:cubicBezTo>
                  <a:pt x="2810" y="2109"/>
                  <a:pt x="2811" y="2107"/>
                  <a:pt x="2811" y="2108"/>
                </a:cubicBezTo>
                <a:cubicBezTo>
                  <a:pt x="2812" y="2108"/>
                  <a:pt x="2812" y="2110"/>
                  <a:pt x="2812" y="2110"/>
                </a:cubicBezTo>
                <a:cubicBezTo>
                  <a:pt x="2812" y="2111"/>
                  <a:pt x="2811" y="2113"/>
                  <a:pt x="2812" y="2114"/>
                </a:cubicBezTo>
                <a:cubicBezTo>
                  <a:pt x="2812" y="2115"/>
                  <a:pt x="2813" y="2115"/>
                  <a:pt x="2813" y="2115"/>
                </a:cubicBezTo>
                <a:cubicBezTo>
                  <a:pt x="2813" y="2116"/>
                  <a:pt x="2813" y="2116"/>
                  <a:pt x="2814" y="2117"/>
                </a:cubicBezTo>
                <a:cubicBezTo>
                  <a:pt x="2815" y="2117"/>
                  <a:pt x="2816" y="2117"/>
                  <a:pt x="2817" y="2116"/>
                </a:cubicBezTo>
                <a:cubicBezTo>
                  <a:pt x="2818" y="2116"/>
                  <a:pt x="2819" y="2116"/>
                  <a:pt x="2821" y="2116"/>
                </a:cubicBezTo>
                <a:cubicBezTo>
                  <a:pt x="2822" y="2116"/>
                  <a:pt x="2823" y="2115"/>
                  <a:pt x="2823" y="2114"/>
                </a:cubicBezTo>
                <a:cubicBezTo>
                  <a:pt x="2822" y="2114"/>
                  <a:pt x="2821" y="2114"/>
                  <a:pt x="2821" y="2114"/>
                </a:cubicBezTo>
                <a:cubicBezTo>
                  <a:pt x="2820" y="2114"/>
                  <a:pt x="2820" y="2113"/>
                  <a:pt x="2819" y="2113"/>
                </a:cubicBezTo>
                <a:cubicBezTo>
                  <a:pt x="2818" y="2113"/>
                  <a:pt x="2818" y="2113"/>
                  <a:pt x="2817" y="2112"/>
                </a:cubicBezTo>
                <a:cubicBezTo>
                  <a:pt x="2817" y="2111"/>
                  <a:pt x="2817" y="2110"/>
                  <a:pt x="2816" y="2110"/>
                </a:cubicBezTo>
                <a:cubicBezTo>
                  <a:pt x="2816" y="2109"/>
                  <a:pt x="2814" y="2107"/>
                  <a:pt x="2813" y="2107"/>
                </a:cubicBezTo>
                <a:cubicBezTo>
                  <a:pt x="2812" y="2106"/>
                  <a:pt x="2810" y="2107"/>
                  <a:pt x="2809" y="2106"/>
                </a:cubicBezTo>
                <a:cubicBezTo>
                  <a:pt x="2808" y="2106"/>
                  <a:pt x="2808" y="2105"/>
                  <a:pt x="2807" y="2105"/>
                </a:cubicBezTo>
                <a:cubicBezTo>
                  <a:pt x="2806" y="2105"/>
                  <a:pt x="2806" y="2105"/>
                  <a:pt x="2805" y="2105"/>
                </a:cubicBezTo>
                <a:cubicBezTo>
                  <a:pt x="2804" y="2105"/>
                  <a:pt x="2803" y="2105"/>
                  <a:pt x="2804" y="2106"/>
                </a:cubicBezTo>
                <a:cubicBezTo>
                  <a:pt x="2804" y="2107"/>
                  <a:pt x="2805" y="2108"/>
                  <a:pt x="2806" y="2108"/>
                </a:cubicBezTo>
                <a:cubicBezTo>
                  <a:pt x="2807" y="2108"/>
                  <a:pt x="2808" y="2108"/>
                  <a:pt x="2808" y="2109"/>
                </a:cubicBezTo>
                <a:close/>
                <a:moveTo>
                  <a:pt x="2721" y="2095"/>
                </a:moveTo>
                <a:cubicBezTo>
                  <a:pt x="2721" y="2094"/>
                  <a:pt x="2720" y="2094"/>
                  <a:pt x="2719" y="2094"/>
                </a:cubicBezTo>
                <a:cubicBezTo>
                  <a:pt x="2718" y="2094"/>
                  <a:pt x="2717" y="2093"/>
                  <a:pt x="2715" y="2093"/>
                </a:cubicBezTo>
                <a:cubicBezTo>
                  <a:pt x="2715" y="2092"/>
                  <a:pt x="2714" y="2092"/>
                  <a:pt x="2713" y="2092"/>
                </a:cubicBezTo>
                <a:cubicBezTo>
                  <a:pt x="2712" y="2093"/>
                  <a:pt x="2712" y="2093"/>
                  <a:pt x="2711" y="2093"/>
                </a:cubicBezTo>
                <a:cubicBezTo>
                  <a:pt x="2711" y="2093"/>
                  <a:pt x="2710" y="2092"/>
                  <a:pt x="2710" y="2093"/>
                </a:cubicBezTo>
                <a:cubicBezTo>
                  <a:pt x="2710" y="2094"/>
                  <a:pt x="2711" y="2094"/>
                  <a:pt x="2711" y="2095"/>
                </a:cubicBezTo>
                <a:cubicBezTo>
                  <a:pt x="2711" y="2095"/>
                  <a:pt x="2711" y="2095"/>
                  <a:pt x="2711" y="2096"/>
                </a:cubicBezTo>
                <a:cubicBezTo>
                  <a:pt x="2712" y="2096"/>
                  <a:pt x="2712" y="2096"/>
                  <a:pt x="2712" y="2096"/>
                </a:cubicBezTo>
                <a:cubicBezTo>
                  <a:pt x="2713" y="2096"/>
                  <a:pt x="2713" y="2097"/>
                  <a:pt x="2713" y="2098"/>
                </a:cubicBezTo>
                <a:cubicBezTo>
                  <a:pt x="2712" y="2098"/>
                  <a:pt x="2712" y="2098"/>
                  <a:pt x="2711" y="2097"/>
                </a:cubicBezTo>
                <a:cubicBezTo>
                  <a:pt x="2711" y="2097"/>
                  <a:pt x="2711" y="2097"/>
                  <a:pt x="2711" y="2096"/>
                </a:cubicBezTo>
                <a:cubicBezTo>
                  <a:pt x="2710" y="2096"/>
                  <a:pt x="2710" y="2096"/>
                  <a:pt x="2710" y="2096"/>
                </a:cubicBezTo>
                <a:cubicBezTo>
                  <a:pt x="2709" y="2096"/>
                  <a:pt x="2710" y="2095"/>
                  <a:pt x="2709" y="2094"/>
                </a:cubicBezTo>
                <a:cubicBezTo>
                  <a:pt x="2708" y="2094"/>
                  <a:pt x="2708" y="2094"/>
                  <a:pt x="2707" y="2094"/>
                </a:cubicBezTo>
                <a:cubicBezTo>
                  <a:pt x="2706" y="2095"/>
                  <a:pt x="2705" y="2096"/>
                  <a:pt x="2704" y="2096"/>
                </a:cubicBezTo>
                <a:cubicBezTo>
                  <a:pt x="2703" y="2096"/>
                  <a:pt x="2702" y="2095"/>
                  <a:pt x="2702" y="2096"/>
                </a:cubicBezTo>
                <a:cubicBezTo>
                  <a:pt x="2701" y="2096"/>
                  <a:pt x="2701" y="2096"/>
                  <a:pt x="2702" y="2097"/>
                </a:cubicBezTo>
                <a:cubicBezTo>
                  <a:pt x="2703" y="2097"/>
                  <a:pt x="2703" y="2098"/>
                  <a:pt x="2704" y="2098"/>
                </a:cubicBezTo>
                <a:cubicBezTo>
                  <a:pt x="2706" y="2098"/>
                  <a:pt x="2707" y="2097"/>
                  <a:pt x="2708" y="2099"/>
                </a:cubicBezTo>
                <a:cubicBezTo>
                  <a:pt x="2708" y="2100"/>
                  <a:pt x="2708" y="2101"/>
                  <a:pt x="2708" y="2101"/>
                </a:cubicBezTo>
                <a:cubicBezTo>
                  <a:pt x="2707" y="2102"/>
                  <a:pt x="2706" y="2102"/>
                  <a:pt x="2706" y="2103"/>
                </a:cubicBezTo>
                <a:cubicBezTo>
                  <a:pt x="2706" y="2103"/>
                  <a:pt x="2707" y="2103"/>
                  <a:pt x="2707" y="2102"/>
                </a:cubicBezTo>
                <a:cubicBezTo>
                  <a:pt x="2708" y="2102"/>
                  <a:pt x="2709" y="2102"/>
                  <a:pt x="2709" y="2102"/>
                </a:cubicBezTo>
                <a:cubicBezTo>
                  <a:pt x="2710" y="2101"/>
                  <a:pt x="2709" y="2100"/>
                  <a:pt x="2709" y="2100"/>
                </a:cubicBezTo>
                <a:cubicBezTo>
                  <a:pt x="2708" y="2099"/>
                  <a:pt x="2709" y="2099"/>
                  <a:pt x="2709" y="2098"/>
                </a:cubicBezTo>
                <a:cubicBezTo>
                  <a:pt x="2710" y="2098"/>
                  <a:pt x="2710" y="2099"/>
                  <a:pt x="2711" y="2100"/>
                </a:cubicBezTo>
                <a:cubicBezTo>
                  <a:pt x="2711" y="2100"/>
                  <a:pt x="2711" y="2100"/>
                  <a:pt x="2712" y="2101"/>
                </a:cubicBezTo>
                <a:cubicBezTo>
                  <a:pt x="2712" y="2101"/>
                  <a:pt x="2712" y="2102"/>
                  <a:pt x="2713" y="2102"/>
                </a:cubicBezTo>
                <a:cubicBezTo>
                  <a:pt x="2713" y="2102"/>
                  <a:pt x="2714" y="2102"/>
                  <a:pt x="2714" y="2102"/>
                </a:cubicBezTo>
                <a:cubicBezTo>
                  <a:pt x="2715" y="2101"/>
                  <a:pt x="2714" y="2100"/>
                  <a:pt x="2715" y="2100"/>
                </a:cubicBezTo>
                <a:cubicBezTo>
                  <a:pt x="2715" y="2099"/>
                  <a:pt x="2716" y="2099"/>
                  <a:pt x="2717" y="2100"/>
                </a:cubicBezTo>
                <a:cubicBezTo>
                  <a:pt x="2718" y="2100"/>
                  <a:pt x="2718" y="2100"/>
                  <a:pt x="2719" y="2099"/>
                </a:cubicBezTo>
                <a:cubicBezTo>
                  <a:pt x="2719" y="2099"/>
                  <a:pt x="2720" y="2099"/>
                  <a:pt x="2721" y="2099"/>
                </a:cubicBezTo>
                <a:cubicBezTo>
                  <a:pt x="2722" y="2100"/>
                  <a:pt x="2722" y="2100"/>
                  <a:pt x="2723" y="2100"/>
                </a:cubicBezTo>
                <a:cubicBezTo>
                  <a:pt x="2724" y="2100"/>
                  <a:pt x="2723" y="2097"/>
                  <a:pt x="2723" y="2096"/>
                </a:cubicBezTo>
                <a:cubicBezTo>
                  <a:pt x="2722" y="2096"/>
                  <a:pt x="2722" y="2095"/>
                  <a:pt x="2721" y="2095"/>
                </a:cubicBezTo>
                <a:close/>
                <a:moveTo>
                  <a:pt x="2691" y="2130"/>
                </a:moveTo>
                <a:cubicBezTo>
                  <a:pt x="2691" y="2130"/>
                  <a:pt x="2693" y="2130"/>
                  <a:pt x="2693" y="2130"/>
                </a:cubicBezTo>
                <a:cubicBezTo>
                  <a:pt x="2694" y="2130"/>
                  <a:pt x="2694" y="2131"/>
                  <a:pt x="2695" y="2131"/>
                </a:cubicBezTo>
                <a:cubicBezTo>
                  <a:pt x="2696" y="2132"/>
                  <a:pt x="2696" y="2132"/>
                  <a:pt x="2697" y="2132"/>
                </a:cubicBezTo>
                <a:cubicBezTo>
                  <a:pt x="2698" y="2132"/>
                  <a:pt x="2698" y="2133"/>
                  <a:pt x="2699" y="2133"/>
                </a:cubicBezTo>
                <a:cubicBezTo>
                  <a:pt x="2699" y="2134"/>
                  <a:pt x="2700" y="2134"/>
                  <a:pt x="2700" y="2134"/>
                </a:cubicBezTo>
                <a:cubicBezTo>
                  <a:pt x="2701" y="2134"/>
                  <a:pt x="2701" y="2133"/>
                  <a:pt x="2702" y="2132"/>
                </a:cubicBezTo>
                <a:cubicBezTo>
                  <a:pt x="2702" y="2132"/>
                  <a:pt x="2703" y="2132"/>
                  <a:pt x="2704" y="2132"/>
                </a:cubicBezTo>
                <a:cubicBezTo>
                  <a:pt x="2705" y="2132"/>
                  <a:pt x="2705" y="2131"/>
                  <a:pt x="2705" y="2130"/>
                </a:cubicBezTo>
                <a:cubicBezTo>
                  <a:pt x="2705" y="2130"/>
                  <a:pt x="2705" y="2130"/>
                  <a:pt x="2705" y="2129"/>
                </a:cubicBezTo>
                <a:cubicBezTo>
                  <a:pt x="2705" y="2129"/>
                  <a:pt x="2705" y="2129"/>
                  <a:pt x="2705" y="2129"/>
                </a:cubicBezTo>
                <a:cubicBezTo>
                  <a:pt x="2706" y="2128"/>
                  <a:pt x="2706" y="2128"/>
                  <a:pt x="2705" y="2127"/>
                </a:cubicBezTo>
                <a:cubicBezTo>
                  <a:pt x="2703" y="2126"/>
                  <a:pt x="2703" y="2123"/>
                  <a:pt x="2700" y="2125"/>
                </a:cubicBezTo>
                <a:cubicBezTo>
                  <a:pt x="2699" y="2126"/>
                  <a:pt x="2699" y="2127"/>
                  <a:pt x="2698" y="2127"/>
                </a:cubicBezTo>
                <a:cubicBezTo>
                  <a:pt x="2696" y="2128"/>
                  <a:pt x="2695" y="2128"/>
                  <a:pt x="2693" y="2129"/>
                </a:cubicBezTo>
                <a:cubicBezTo>
                  <a:pt x="2693" y="2129"/>
                  <a:pt x="2691" y="2129"/>
                  <a:pt x="2691" y="2130"/>
                </a:cubicBezTo>
                <a:close/>
                <a:moveTo>
                  <a:pt x="2717" y="1469"/>
                </a:moveTo>
                <a:cubicBezTo>
                  <a:pt x="2717" y="1469"/>
                  <a:pt x="2717" y="1468"/>
                  <a:pt x="2717" y="1468"/>
                </a:cubicBezTo>
                <a:cubicBezTo>
                  <a:pt x="2718" y="1467"/>
                  <a:pt x="2720" y="1465"/>
                  <a:pt x="2717" y="1466"/>
                </a:cubicBezTo>
                <a:cubicBezTo>
                  <a:pt x="2716" y="1466"/>
                  <a:pt x="2717" y="1468"/>
                  <a:pt x="2716" y="1469"/>
                </a:cubicBezTo>
                <a:cubicBezTo>
                  <a:pt x="2716" y="1470"/>
                  <a:pt x="2715" y="1470"/>
                  <a:pt x="2715" y="1471"/>
                </a:cubicBezTo>
                <a:cubicBezTo>
                  <a:pt x="2715" y="1472"/>
                  <a:pt x="2715" y="1473"/>
                  <a:pt x="2715" y="1473"/>
                </a:cubicBezTo>
                <a:cubicBezTo>
                  <a:pt x="2715" y="1474"/>
                  <a:pt x="2714" y="1475"/>
                  <a:pt x="2715" y="1475"/>
                </a:cubicBezTo>
                <a:cubicBezTo>
                  <a:pt x="2716" y="1475"/>
                  <a:pt x="2716" y="1474"/>
                  <a:pt x="2716" y="1473"/>
                </a:cubicBezTo>
                <a:cubicBezTo>
                  <a:pt x="2716" y="1472"/>
                  <a:pt x="2716" y="1472"/>
                  <a:pt x="2716" y="1471"/>
                </a:cubicBezTo>
                <a:cubicBezTo>
                  <a:pt x="2716" y="1470"/>
                  <a:pt x="2717" y="1470"/>
                  <a:pt x="2717" y="1469"/>
                </a:cubicBezTo>
                <a:close/>
                <a:moveTo>
                  <a:pt x="2709" y="1476"/>
                </a:moveTo>
                <a:cubicBezTo>
                  <a:pt x="2710" y="1475"/>
                  <a:pt x="2708" y="1474"/>
                  <a:pt x="2707" y="1474"/>
                </a:cubicBezTo>
                <a:cubicBezTo>
                  <a:pt x="2706" y="1474"/>
                  <a:pt x="2704" y="1475"/>
                  <a:pt x="2705" y="1476"/>
                </a:cubicBezTo>
                <a:cubicBezTo>
                  <a:pt x="2705" y="1477"/>
                  <a:pt x="2706" y="1476"/>
                  <a:pt x="2706" y="1477"/>
                </a:cubicBezTo>
                <a:cubicBezTo>
                  <a:pt x="2707" y="1477"/>
                  <a:pt x="2707" y="1478"/>
                  <a:pt x="2707" y="1478"/>
                </a:cubicBezTo>
                <a:cubicBezTo>
                  <a:pt x="2708" y="1479"/>
                  <a:pt x="2708" y="1479"/>
                  <a:pt x="2708" y="1478"/>
                </a:cubicBezTo>
                <a:cubicBezTo>
                  <a:pt x="2709" y="1477"/>
                  <a:pt x="2708" y="1477"/>
                  <a:pt x="2708" y="1477"/>
                </a:cubicBezTo>
                <a:cubicBezTo>
                  <a:pt x="2708" y="1476"/>
                  <a:pt x="2709" y="1476"/>
                  <a:pt x="2709" y="1476"/>
                </a:cubicBezTo>
                <a:close/>
                <a:moveTo>
                  <a:pt x="2919" y="1139"/>
                </a:moveTo>
                <a:cubicBezTo>
                  <a:pt x="2919" y="1139"/>
                  <a:pt x="2920" y="1138"/>
                  <a:pt x="2920" y="1138"/>
                </a:cubicBezTo>
                <a:cubicBezTo>
                  <a:pt x="2920" y="1137"/>
                  <a:pt x="2919" y="1136"/>
                  <a:pt x="2919" y="1136"/>
                </a:cubicBezTo>
                <a:cubicBezTo>
                  <a:pt x="2918" y="1135"/>
                  <a:pt x="2918" y="1135"/>
                  <a:pt x="2917" y="1136"/>
                </a:cubicBezTo>
                <a:cubicBezTo>
                  <a:pt x="2917" y="1137"/>
                  <a:pt x="2919" y="1140"/>
                  <a:pt x="2919" y="1139"/>
                </a:cubicBezTo>
                <a:close/>
                <a:moveTo>
                  <a:pt x="3756" y="973"/>
                </a:moveTo>
                <a:cubicBezTo>
                  <a:pt x="3754" y="974"/>
                  <a:pt x="3756" y="974"/>
                  <a:pt x="3757" y="973"/>
                </a:cubicBezTo>
                <a:cubicBezTo>
                  <a:pt x="3758" y="972"/>
                  <a:pt x="3756" y="973"/>
                  <a:pt x="3756" y="973"/>
                </a:cubicBezTo>
                <a:close/>
                <a:moveTo>
                  <a:pt x="3753" y="975"/>
                </a:moveTo>
                <a:cubicBezTo>
                  <a:pt x="3753" y="975"/>
                  <a:pt x="3753" y="974"/>
                  <a:pt x="3752" y="975"/>
                </a:cubicBezTo>
                <a:cubicBezTo>
                  <a:pt x="3751" y="976"/>
                  <a:pt x="3753" y="977"/>
                  <a:pt x="3753" y="976"/>
                </a:cubicBezTo>
                <a:cubicBezTo>
                  <a:pt x="3753" y="976"/>
                  <a:pt x="3755" y="976"/>
                  <a:pt x="3755" y="975"/>
                </a:cubicBezTo>
                <a:cubicBezTo>
                  <a:pt x="3756" y="974"/>
                  <a:pt x="3753" y="975"/>
                  <a:pt x="3753" y="975"/>
                </a:cubicBezTo>
                <a:close/>
                <a:moveTo>
                  <a:pt x="3752" y="974"/>
                </a:moveTo>
                <a:cubicBezTo>
                  <a:pt x="3753" y="974"/>
                  <a:pt x="3754" y="973"/>
                  <a:pt x="3755" y="972"/>
                </a:cubicBezTo>
                <a:cubicBezTo>
                  <a:pt x="3756" y="971"/>
                  <a:pt x="3754" y="971"/>
                  <a:pt x="3754" y="970"/>
                </a:cubicBezTo>
                <a:cubicBezTo>
                  <a:pt x="3753" y="969"/>
                  <a:pt x="3751" y="970"/>
                  <a:pt x="3750" y="971"/>
                </a:cubicBezTo>
                <a:cubicBezTo>
                  <a:pt x="3749" y="971"/>
                  <a:pt x="3750" y="971"/>
                  <a:pt x="3750" y="973"/>
                </a:cubicBezTo>
                <a:cubicBezTo>
                  <a:pt x="3751" y="974"/>
                  <a:pt x="3751" y="974"/>
                  <a:pt x="3752" y="974"/>
                </a:cubicBezTo>
                <a:close/>
                <a:moveTo>
                  <a:pt x="3733" y="975"/>
                </a:moveTo>
                <a:cubicBezTo>
                  <a:pt x="3732" y="975"/>
                  <a:pt x="3731" y="975"/>
                  <a:pt x="3731" y="975"/>
                </a:cubicBezTo>
                <a:cubicBezTo>
                  <a:pt x="3730" y="974"/>
                  <a:pt x="3729" y="976"/>
                  <a:pt x="3729" y="977"/>
                </a:cubicBezTo>
                <a:cubicBezTo>
                  <a:pt x="3730" y="977"/>
                  <a:pt x="3729" y="978"/>
                  <a:pt x="3729" y="979"/>
                </a:cubicBezTo>
                <a:cubicBezTo>
                  <a:pt x="3728" y="979"/>
                  <a:pt x="3725" y="980"/>
                  <a:pt x="3724" y="980"/>
                </a:cubicBezTo>
                <a:cubicBezTo>
                  <a:pt x="3723" y="980"/>
                  <a:pt x="3721" y="980"/>
                  <a:pt x="3721" y="981"/>
                </a:cubicBezTo>
                <a:cubicBezTo>
                  <a:pt x="3720" y="981"/>
                  <a:pt x="3719" y="982"/>
                  <a:pt x="3719" y="983"/>
                </a:cubicBezTo>
                <a:cubicBezTo>
                  <a:pt x="3719" y="984"/>
                  <a:pt x="3721" y="983"/>
                  <a:pt x="3722" y="982"/>
                </a:cubicBezTo>
                <a:cubicBezTo>
                  <a:pt x="3723" y="981"/>
                  <a:pt x="3724" y="981"/>
                  <a:pt x="3725" y="982"/>
                </a:cubicBezTo>
                <a:cubicBezTo>
                  <a:pt x="3726" y="982"/>
                  <a:pt x="3727" y="982"/>
                  <a:pt x="3727" y="982"/>
                </a:cubicBezTo>
                <a:cubicBezTo>
                  <a:pt x="3728" y="982"/>
                  <a:pt x="3729" y="982"/>
                  <a:pt x="3730" y="982"/>
                </a:cubicBezTo>
                <a:cubicBezTo>
                  <a:pt x="3731" y="981"/>
                  <a:pt x="3731" y="980"/>
                  <a:pt x="3731" y="978"/>
                </a:cubicBezTo>
                <a:cubicBezTo>
                  <a:pt x="3731" y="977"/>
                  <a:pt x="3733" y="977"/>
                  <a:pt x="3733" y="976"/>
                </a:cubicBezTo>
                <a:cubicBezTo>
                  <a:pt x="3734" y="976"/>
                  <a:pt x="3733" y="975"/>
                  <a:pt x="3733" y="975"/>
                </a:cubicBezTo>
                <a:close/>
                <a:moveTo>
                  <a:pt x="3760" y="973"/>
                </a:moveTo>
                <a:cubicBezTo>
                  <a:pt x="3759" y="974"/>
                  <a:pt x="3761" y="974"/>
                  <a:pt x="3762" y="974"/>
                </a:cubicBezTo>
                <a:cubicBezTo>
                  <a:pt x="3763" y="974"/>
                  <a:pt x="3763" y="974"/>
                  <a:pt x="3763" y="973"/>
                </a:cubicBezTo>
                <a:cubicBezTo>
                  <a:pt x="3762" y="972"/>
                  <a:pt x="3760" y="973"/>
                  <a:pt x="3760" y="973"/>
                </a:cubicBezTo>
                <a:close/>
                <a:moveTo>
                  <a:pt x="3727" y="975"/>
                </a:moveTo>
                <a:cubicBezTo>
                  <a:pt x="3727" y="975"/>
                  <a:pt x="3725" y="975"/>
                  <a:pt x="3725" y="976"/>
                </a:cubicBezTo>
                <a:cubicBezTo>
                  <a:pt x="3725" y="976"/>
                  <a:pt x="3724" y="978"/>
                  <a:pt x="3725" y="977"/>
                </a:cubicBezTo>
                <a:cubicBezTo>
                  <a:pt x="3726" y="977"/>
                  <a:pt x="3727" y="976"/>
                  <a:pt x="3727" y="975"/>
                </a:cubicBezTo>
                <a:close/>
                <a:moveTo>
                  <a:pt x="3742" y="977"/>
                </a:moveTo>
                <a:cubicBezTo>
                  <a:pt x="3741" y="977"/>
                  <a:pt x="3742" y="976"/>
                  <a:pt x="3742" y="976"/>
                </a:cubicBezTo>
                <a:cubicBezTo>
                  <a:pt x="3744" y="976"/>
                  <a:pt x="3743" y="974"/>
                  <a:pt x="3742" y="973"/>
                </a:cubicBezTo>
                <a:cubicBezTo>
                  <a:pt x="3741" y="973"/>
                  <a:pt x="3740" y="974"/>
                  <a:pt x="3739" y="975"/>
                </a:cubicBezTo>
                <a:cubicBezTo>
                  <a:pt x="3738" y="975"/>
                  <a:pt x="3739" y="976"/>
                  <a:pt x="3738" y="977"/>
                </a:cubicBezTo>
                <a:cubicBezTo>
                  <a:pt x="3738" y="978"/>
                  <a:pt x="3739" y="978"/>
                  <a:pt x="3738" y="979"/>
                </a:cubicBezTo>
                <a:cubicBezTo>
                  <a:pt x="3738" y="979"/>
                  <a:pt x="3737" y="978"/>
                  <a:pt x="3736" y="978"/>
                </a:cubicBezTo>
                <a:cubicBezTo>
                  <a:pt x="3735" y="978"/>
                  <a:pt x="3735" y="979"/>
                  <a:pt x="3736" y="980"/>
                </a:cubicBezTo>
                <a:cubicBezTo>
                  <a:pt x="3736" y="980"/>
                  <a:pt x="3736" y="981"/>
                  <a:pt x="3734" y="983"/>
                </a:cubicBezTo>
                <a:cubicBezTo>
                  <a:pt x="3733" y="984"/>
                  <a:pt x="3733" y="984"/>
                  <a:pt x="3734" y="985"/>
                </a:cubicBezTo>
                <a:cubicBezTo>
                  <a:pt x="3735" y="985"/>
                  <a:pt x="3736" y="984"/>
                  <a:pt x="3736" y="983"/>
                </a:cubicBezTo>
                <a:cubicBezTo>
                  <a:pt x="3737" y="982"/>
                  <a:pt x="3738" y="983"/>
                  <a:pt x="3738" y="984"/>
                </a:cubicBezTo>
                <a:cubicBezTo>
                  <a:pt x="3738" y="985"/>
                  <a:pt x="3739" y="984"/>
                  <a:pt x="3739" y="983"/>
                </a:cubicBezTo>
                <a:cubicBezTo>
                  <a:pt x="3740" y="982"/>
                  <a:pt x="3741" y="982"/>
                  <a:pt x="3742" y="982"/>
                </a:cubicBezTo>
                <a:cubicBezTo>
                  <a:pt x="3743" y="982"/>
                  <a:pt x="3743" y="981"/>
                  <a:pt x="3743" y="980"/>
                </a:cubicBezTo>
                <a:cubicBezTo>
                  <a:pt x="3743" y="980"/>
                  <a:pt x="3744" y="980"/>
                  <a:pt x="3745" y="980"/>
                </a:cubicBezTo>
                <a:cubicBezTo>
                  <a:pt x="3746" y="980"/>
                  <a:pt x="3745" y="978"/>
                  <a:pt x="3745" y="978"/>
                </a:cubicBezTo>
                <a:cubicBezTo>
                  <a:pt x="3744" y="977"/>
                  <a:pt x="3743" y="977"/>
                  <a:pt x="3742" y="977"/>
                </a:cubicBezTo>
                <a:close/>
                <a:moveTo>
                  <a:pt x="3752" y="978"/>
                </a:moveTo>
                <a:cubicBezTo>
                  <a:pt x="3751" y="978"/>
                  <a:pt x="3751" y="977"/>
                  <a:pt x="3750" y="976"/>
                </a:cubicBezTo>
                <a:cubicBezTo>
                  <a:pt x="3750" y="976"/>
                  <a:pt x="3749" y="978"/>
                  <a:pt x="3750" y="978"/>
                </a:cubicBezTo>
                <a:cubicBezTo>
                  <a:pt x="3750" y="978"/>
                  <a:pt x="3750" y="979"/>
                  <a:pt x="3751" y="980"/>
                </a:cubicBezTo>
                <a:cubicBezTo>
                  <a:pt x="3751" y="981"/>
                  <a:pt x="3752" y="979"/>
                  <a:pt x="3753" y="978"/>
                </a:cubicBezTo>
                <a:cubicBezTo>
                  <a:pt x="3754" y="978"/>
                  <a:pt x="3753" y="978"/>
                  <a:pt x="3752" y="978"/>
                </a:cubicBezTo>
                <a:close/>
                <a:moveTo>
                  <a:pt x="3766" y="968"/>
                </a:moveTo>
                <a:cubicBezTo>
                  <a:pt x="3766" y="967"/>
                  <a:pt x="3765" y="967"/>
                  <a:pt x="3765" y="967"/>
                </a:cubicBezTo>
                <a:cubicBezTo>
                  <a:pt x="3765" y="967"/>
                  <a:pt x="3764" y="968"/>
                  <a:pt x="3765" y="968"/>
                </a:cubicBezTo>
                <a:cubicBezTo>
                  <a:pt x="3765" y="968"/>
                  <a:pt x="3766" y="968"/>
                  <a:pt x="3766" y="968"/>
                </a:cubicBezTo>
                <a:close/>
                <a:moveTo>
                  <a:pt x="3748" y="977"/>
                </a:moveTo>
                <a:cubicBezTo>
                  <a:pt x="3748" y="976"/>
                  <a:pt x="3746" y="976"/>
                  <a:pt x="3746" y="977"/>
                </a:cubicBezTo>
                <a:cubicBezTo>
                  <a:pt x="3745" y="978"/>
                  <a:pt x="3746" y="979"/>
                  <a:pt x="3746" y="980"/>
                </a:cubicBezTo>
                <a:cubicBezTo>
                  <a:pt x="3746" y="981"/>
                  <a:pt x="3747" y="981"/>
                  <a:pt x="3748" y="981"/>
                </a:cubicBezTo>
                <a:cubicBezTo>
                  <a:pt x="3749" y="980"/>
                  <a:pt x="3748" y="980"/>
                  <a:pt x="3748" y="979"/>
                </a:cubicBezTo>
                <a:cubicBezTo>
                  <a:pt x="3748" y="979"/>
                  <a:pt x="3747" y="978"/>
                  <a:pt x="3748" y="978"/>
                </a:cubicBezTo>
                <a:cubicBezTo>
                  <a:pt x="3749" y="977"/>
                  <a:pt x="3748" y="977"/>
                  <a:pt x="3748" y="977"/>
                </a:cubicBezTo>
                <a:close/>
                <a:moveTo>
                  <a:pt x="3758" y="974"/>
                </a:moveTo>
                <a:cubicBezTo>
                  <a:pt x="3757" y="974"/>
                  <a:pt x="3757" y="974"/>
                  <a:pt x="3758" y="975"/>
                </a:cubicBezTo>
                <a:cubicBezTo>
                  <a:pt x="3758" y="976"/>
                  <a:pt x="3759" y="975"/>
                  <a:pt x="3759" y="975"/>
                </a:cubicBezTo>
                <a:cubicBezTo>
                  <a:pt x="3759" y="974"/>
                  <a:pt x="3758" y="974"/>
                  <a:pt x="3758" y="974"/>
                </a:cubicBezTo>
                <a:close/>
                <a:moveTo>
                  <a:pt x="3828" y="566"/>
                </a:moveTo>
                <a:cubicBezTo>
                  <a:pt x="3829" y="566"/>
                  <a:pt x="3829" y="565"/>
                  <a:pt x="3829" y="565"/>
                </a:cubicBezTo>
                <a:cubicBezTo>
                  <a:pt x="3830" y="566"/>
                  <a:pt x="3830" y="566"/>
                  <a:pt x="3831" y="567"/>
                </a:cubicBezTo>
                <a:cubicBezTo>
                  <a:pt x="3831" y="567"/>
                  <a:pt x="3832" y="567"/>
                  <a:pt x="3833" y="567"/>
                </a:cubicBezTo>
                <a:cubicBezTo>
                  <a:pt x="3834" y="568"/>
                  <a:pt x="3834" y="570"/>
                  <a:pt x="3835" y="570"/>
                </a:cubicBezTo>
                <a:cubicBezTo>
                  <a:pt x="3837" y="570"/>
                  <a:pt x="3838" y="570"/>
                  <a:pt x="3840" y="570"/>
                </a:cubicBezTo>
                <a:cubicBezTo>
                  <a:pt x="3842" y="524"/>
                  <a:pt x="3842" y="524"/>
                  <a:pt x="3842" y="524"/>
                </a:cubicBezTo>
                <a:cubicBezTo>
                  <a:pt x="3841" y="523"/>
                  <a:pt x="3839" y="523"/>
                  <a:pt x="3838" y="523"/>
                </a:cubicBezTo>
                <a:cubicBezTo>
                  <a:pt x="3837" y="523"/>
                  <a:pt x="3835" y="524"/>
                  <a:pt x="3834" y="523"/>
                </a:cubicBezTo>
                <a:cubicBezTo>
                  <a:pt x="3832" y="523"/>
                  <a:pt x="3831" y="523"/>
                  <a:pt x="3829" y="522"/>
                </a:cubicBezTo>
                <a:cubicBezTo>
                  <a:pt x="3828" y="522"/>
                  <a:pt x="3828" y="522"/>
                  <a:pt x="3827" y="522"/>
                </a:cubicBezTo>
                <a:cubicBezTo>
                  <a:pt x="3826" y="521"/>
                  <a:pt x="3826" y="522"/>
                  <a:pt x="3825" y="522"/>
                </a:cubicBezTo>
                <a:cubicBezTo>
                  <a:pt x="3824" y="521"/>
                  <a:pt x="3823" y="520"/>
                  <a:pt x="3821" y="520"/>
                </a:cubicBezTo>
                <a:cubicBezTo>
                  <a:pt x="3820" y="521"/>
                  <a:pt x="3821" y="521"/>
                  <a:pt x="3822" y="521"/>
                </a:cubicBezTo>
                <a:cubicBezTo>
                  <a:pt x="3822" y="522"/>
                  <a:pt x="3823" y="521"/>
                  <a:pt x="3824" y="522"/>
                </a:cubicBezTo>
                <a:cubicBezTo>
                  <a:pt x="3825" y="522"/>
                  <a:pt x="3826" y="523"/>
                  <a:pt x="3827" y="523"/>
                </a:cubicBezTo>
                <a:cubicBezTo>
                  <a:pt x="3828" y="523"/>
                  <a:pt x="3831" y="525"/>
                  <a:pt x="3829" y="525"/>
                </a:cubicBezTo>
                <a:cubicBezTo>
                  <a:pt x="3828" y="525"/>
                  <a:pt x="3827" y="525"/>
                  <a:pt x="3827" y="525"/>
                </a:cubicBezTo>
                <a:cubicBezTo>
                  <a:pt x="3826" y="525"/>
                  <a:pt x="3826" y="525"/>
                  <a:pt x="3825" y="524"/>
                </a:cubicBezTo>
                <a:cubicBezTo>
                  <a:pt x="3824" y="524"/>
                  <a:pt x="3824" y="524"/>
                  <a:pt x="3823" y="524"/>
                </a:cubicBezTo>
                <a:cubicBezTo>
                  <a:pt x="3822" y="523"/>
                  <a:pt x="3822" y="523"/>
                  <a:pt x="3821" y="523"/>
                </a:cubicBezTo>
                <a:cubicBezTo>
                  <a:pt x="3820" y="522"/>
                  <a:pt x="3817" y="522"/>
                  <a:pt x="3816" y="523"/>
                </a:cubicBezTo>
                <a:cubicBezTo>
                  <a:pt x="3815" y="524"/>
                  <a:pt x="3815" y="526"/>
                  <a:pt x="3814" y="527"/>
                </a:cubicBezTo>
                <a:cubicBezTo>
                  <a:pt x="3814" y="526"/>
                  <a:pt x="3814" y="526"/>
                  <a:pt x="3814" y="525"/>
                </a:cubicBezTo>
                <a:cubicBezTo>
                  <a:pt x="3814" y="525"/>
                  <a:pt x="3814" y="524"/>
                  <a:pt x="3814" y="524"/>
                </a:cubicBezTo>
                <a:cubicBezTo>
                  <a:pt x="3814" y="522"/>
                  <a:pt x="3814" y="522"/>
                  <a:pt x="3816" y="521"/>
                </a:cubicBezTo>
                <a:cubicBezTo>
                  <a:pt x="3816" y="521"/>
                  <a:pt x="3817" y="521"/>
                  <a:pt x="3817" y="521"/>
                </a:cubicBezTo>
                <a:cubicBezTo>
                  <a:pt x="3817" y="520"/>
                  <a:pt x="3816" y="520"/>
                  <a:pt x="3816" y="519"/>
                </a:cubicBezTo>
                <a:cubicBezTo>
                  <a:pt x="3815" y="519"/>
                  <a:pt x="3814" y="519"/>
                  <a:pt x="3813" y="519"/>
                </a:cubicBezTo>
                <a:cubicBezTo>
                  <a:pt x="3811" y="519"/>
                  <a:pt x="3810" y="519"/>
                  <a:pt x="3809" y="518"/>
                </a:cubicBezTo>
                <a:cubicBezTo>
                  <a:pt x="3808" y="518"/>
                  <a:pt x="3806" y="519"/>
                  <a:pt x="3805" y="519"/>
                </a:cubicBezTo>
                <a:cubicBezTo>
                  <a:pt x="3804" y="519"/>
                  <a:pt x="3802" y="519"/>
                  <a:pt x="3801" y="519"/>
                </a:cubicBezTo>
                <a:cubicBezTo>
                  <a:pt x="3799" y="519"/>
                  <a:pt x="3798" y="519"/>
                  <a:pt x="3797" y="519"/>
                </a:cubicBezTo>
                <a:cubicBezTo>
                  <a:pt x="3795" y="518"/>
                  <a:pt x="3787" y="518"/>
                  <a:pt x="3788" y="520"/>
                </a:cubicBezTo>
                <a:cubicBezTo>
                  <a:pt x="3788" y="521"/>
                  <a:pt x="3789" y="520"/>
                  <a:pt x="3789" y="521"/>
                </a:cubicBezTo>
                <a:cubicBezTo>
                  <a:pt x="3790" y="521"/>
                  <a:pt x="3790" y="521"/>
                  <a:pt x="3791" y="521"/>
                </a:cubicBezTo>
                <a:cubicBezTo>
                  <a:pt x="3792" y="520"/>
                  <a:pt x="3794" y="520"/>
                  <a:pt x="3795" y="521"/>
                </a:cubicBezTo>
                <a:cubicBezTo>
                  <a:pt x="3796" y="522"/>
                  <a:pt x="3793" y="523"/>
                  <a:pt x="3794" y="524"/>
                </a:cubicBezTo>
                <a:cubicBezTo>
                  <a:pt x="3795" y="524"/>
                  <a:pt x="3796" y="523"/>
                  <a:pt x="3796" y="523"/>
                </a:cubicBezTo>
                <a:cubicBezTo>
                  <a:pt x="3797" y="523"/>
                  <a:pt x="3797" y="523"/>
                  <a:pt x="3798" y="523"/>
                </a:cubicBezTo>
                <a:cubicBezTo>
                  <a:pt x="3798" y="524"/>
                  <a:pt x="3798" y="525"/>
                  <a:pt x="3799" y="526"/>
                </a:cubicBezTo>
                <a:cubicBezTo>
                  <a:pt x="3799" y="527"/>
                  <a:pt x="3800" y="527"/>
                  <a:pt x="3800" y="528"/>
                </a:cubicBezTo>
                <a:cubicBezTo>
                  <a:pt x="3800" y="529"/>
                  <a:pt x="3800" y="530"/>
                  <a:pt x="3800" y="531"/>
                </a:cubicBezTo>
                <a:cubicBezTo>
                  <a:pt x="3800" y="532"/>
                  <a:pt x="3800" y="532"/>
                  <a:pt x="3800" y="533"/>
                </a:cubicBezTo>
                <a:cubicBezTo>
                  <a:pt x="3800" y="534"/>
                  <a:pt x="3797" y="535"/>
                  <a:pt x="3796" y="535"/>
                </a:cubicBezTo>
                <a:cubicBezTo>
                  <a:pt x="3796" y="535"/>
                  <a:pt x="3795" y="535"/>
                  <a:pt x="3795" y="536"/>
                </a:cubicBezTo>
                <a:cubicBezTo>
                  <a:pt x="3794" y="537"/>
                  <a:pt x="3795" y="537"/>
                  <a:pt x="3796" y="537"/>
                </a:cubicBezTo>
                <a:cubicBezTo>
                  <a:pt x="3797" y="537"/>
                  <a:pt x="3797" y="537"/>
                  <a:pt x="3798" y="538"/>
                </a:cubicBezTo>
                <a:cubicBezTo>
                  <a:pt x="3799" y="538"/>
                  <a:pt x="3799" y="538"/>
                  <a:pt x="3800" y="539"/>
                </a:cubicBezTo>
                <a:cubicBezTo>
                  <a:pt x="3801" y="539"/>
                  <a:pt x="3801" y="539"/>
                  <a:pt x="3802" y="539"/>
                </a:cubicBezTo>
                <a:cubicBezTo>
                  <a:pt x="3802" y="540"/>
                  <a:pt x="3803" y="540"/>
                  <a:pt x="3803" y="540"/>
                </a:cubicBezTo>
                <a:cubicBezTo>
                  <a:pt x="3804" y="541"/>
                  <a:pt x="3804" y="541"/>
                  <a:pt x="3805" y="542"/>
                </a:cubicBezTo>
                <a:cubicBezTo>
                  <a:pt x="3805" y="543"/>
                  <a:pt x="3803" y="543"/>
                  <a:pt x="3802" y="544"/>
                </a:cubicBezTo>
                <a:cubicBezTo>
                  <a:pt x="3800" y="546"/>
                  <a:pt x="3801" y="544"/>
                  <a:pt x="3801" y="542"/>
                </a:cubicBezTo>
                <a:cubicBezTo>
                  <a:pt x="3801" y="541"/>
                  <a:pt x="3800" y="540"/>
                  <a:pt x="3799" y="540"/>
                </a:cubicBezTo>
                <a:cubicBezTo>
                  <a:pt x="3799" y="539"/>
                  <a:pt x="3796" y="539"/>
                  <a:pt x="3796" y="540"/>
                </a:cubicBezTo>
                <a:cubicBezTo>
                  <a:pt x="3795" y="540"/>
                  <a:pt x="3795" y="541"/>
                  <a:pt x="3795" y="542"/>
                </a:cubicBezTo>
                <a:cubicBezTo>
                  <a:pt x="3795" y="542"/>
                  <a:pt x="3794" y="542"/>
                  <a:pt x="3794" y="543"/>
                </a:cubicBezTo>
                <a:cubicBezTo>
                  <a:pt x="3793" y="543"/>
                  <a:pt x="3792" y="547"/>
                  <a:pt x="3791" y="544"/>
                </a:cubicBezTo>
                <a:cubicBezTo>
                  <a:pt x="3791" y="544"/>
                  <a:pt x="3792" y="543"/>
                  <a:pt x="3791" y="542"/>
                </a:cubicBezTo>
                <a:cubicBezTo>
                  <a:pt x="3791" y="541"/>
                  <a:pt x="3791" y="541"/>
                  <a:pt x="3791" y="540"/>
                </a:cubicBezTo>
                <a:cubicBezTo>
                  <a:pt x="3790" y="540"/>
                  <a:pt x="3790" y="539"/>
                  <a:pt x="3790" y="538"/>
                </a:cubicBezTo>
                <a:cubicBezTo>
                  <a:pt x="3790" y="537"/>
                  <a:pt x="3789" y="536"/>
                  <a:pt x="3788" y="536"/>
                </a:cubicBezTo>
                <a:cubicBezTo>
                  <a:pt x="3787" y="536"/>
                  <a:pt x="3787" y="536"/>
                  <a:pt x="3786" y="536"/>
                </a:cubicBezTo>
                <a:cubicBezTo>
                  <a:pt x="3786" y="535"/>
                  <a:pt x="3785" y="535"/>
                  <a:pt x="3785" y="535"/>
                </a:cubicBezTo>
                <a:cubicBezTo>
                  <a:pt x="3784" y="534"/>
                  <a:pt x="3783" y="535"/>
                  <a:pt x="3782" y="534"/>
                </a:cubicBezTo>
                <a:cubicBezTo>
                  <a:pt x="3781" y="533"/>
                  <a:pt x="3783" y="532"/>
                  <a:pt x="3784" y="532"/>
                </a:cubicBezTo>
                <a:cubicBezTo>
                  <a:pt x="3785" y="531"/>
                  <a:pt x="3786" y="530"/>
                  <a:pt x="3786" y="528"/>
                </a:cubicBezTo>
                <a:cubicBezTo>
                  <a:pt x="3786" y="527"/>
                  <a:pt x="3784" y="526"/>
                  <a:pt x="3784" y="524"/>
                </a:cubicBezTo>
                <a:cubicBezTo>
                  <a:pt x="3784" y="523"/>
                  <a:pt x="3783" y="522"/>
                  <a:pt x="3782" y="521"/>
                </a:cubicBezTo>
                <a:cubicBezTo>
                  <a:pt x="3782" y="519"/>
                  <a:pt x="3782" y="518"/>
                  <a:pt x="3782" y="516"/>
                </a:cubicBezTo>
                <a:cubicBezTo>
                  <a:pt x="3783" y="515"/>
                  <a:pt x="3784" y="514"/>
                  <a:pt x="3784" y="513"/>
                </a:cubicBezTo>
                <a:cubicBezTo>
                  <a:pt x="3784" y="511"/>
                  <a:pt x="3783" y="509"/>
                  <a:pt x="3782" y="508"/>
                </a:cubicBezTo>
                <a:cubicBezTo>
                  <a:pt x="3781" y="508"/>
                  <a:pt x="3779" y="505"/>
                  <a:pt x="3779" y="507"/>
                </a:cubicBezTo>
                <a:cubicBezTo>
                  <a:pt x="3779" y="507"/>
                  <a:pt x="3780" y="507"/>
                  <a:pt x="3780" y="508"/>
                </a:cubicBezTo>
                <a:cubicBezTo>
                  <a:pt x="3780" y="509"/>
                  <a:pt x="3779" y="509"/>
                  <a:pt x="3779" y="510"/>
                </a:cubicBezTo>
                <a:cubicBezTo>
                  <a:pt x="3777" y="510"/>
                  <a:pt x="3776" y="511"/>
                  <a:pt x="3775" y="511"/>
                </a:cubicBezTo>
                <a:cubicBezTo>
                  <a:pt x="3773" y="511"/>
                  <a:pt x="3774" y="510"/>
                  <a:pt x="3774" y="509"/>
                </a:cubicBezTo>
                <a:cubicBezTo>
                  <a:pt x="3775" y="508"/>
                  <a:pt x="3775" y="508"/>
                  <a:pt x="3775" y="507"/>
                </a:cubicBezTo>
                <a:cubicBezTo>
                  <a:pt x="3775" y="507"/>
                  <a:pt x="3775" y="506"/>
                  <a:pt x="3775" y="506"/>
                </a:cubicBezTo>
                <a:cubicBezTo>
                  <a:pt x="3775" y="505"/>
                  <a:pt x="3776" y="504"/>
                  <a:pt x="3776" y="503"/>
                </a:cubicBezTo>
                <a:cubicBezTo>
                  <a:pt x="3775" y="500"/>
                  <a:pt x="3773" y="500"/>
                  <a:pt x="3771" y="498"/>
                </a:cubicBezTo>
                <a:cubicBezTo>
                  <a:pt x="3770" y="497"/>
                  <a:pt x="3768" y="497"/>
                  <a:pt x="3767" y="496"/>
                </a:cubicBezTo>
                <a:cubicBezTo>
                  <a:pt x="3765" y="496"/>
                  <a:pt x="3763" y="495"/>
                  <a:pt x="3762" y="494"/>
                </a:cubicBezTo>
                <a:cubicBezTo>
                  <a:pt x="3761" y="493"/>
                  <a:pt x="3759" y="492"/>
                  <a:pt x="3758" y="491"/>
                </a:cubicBezTo>
                <a:cubicBezTo>
                  <a:pt x="3755" y="490"/>
                  <a:pt x="3752" y="490"/>
                  <a:pt x="3749" y="488"/>
                </a:cubicBezTo>
                <a:cubicBezTo>
                  <a:pt x="3746" y="486"/>
                  <a:pt x="3744" y="485"/>
                  <a:pt x="3741" y="483"/>
                </a:cubicBezTo>
                <a:cubicBezTo>
                  <a:pt x="3740" y="483"/>
                  <a:pt x="3739" y="482"/>
                  <a:pt x="3737" y="481"/>
                </a:cubicBezTo>
                <a:cubicBezTo>
                  <a:pt x="3736" y="481"/>
                  <a:pt x="3735" y="481"/>
                  <a:pt x="3733" y="481"/>
                </a:cubicBezTo>
                <a:cubicBezTo>
                  <a:pt x="3731" y="481"/>
                  <a:pt x="3731" y="480"/>
                  <a:pt x="3730" y="479"/>
                </a:cubicBezTo>
                <a:cubicBezTo>
                  <a:pt x="3729" y="478"/>
                  <a:pt x="3727" y="477"/>
                  <a:pt x="3726" y="476"/>
                </a:cubicBezTo>
                <a:cubicBezTo>
                  <a:pt x="3725" y="475"/>
                  <a:pt x="3723" y="474"/>
                  <a:pt x="3722" y="473"/>
                </a:cubicBezTo>
                <a:cubicBezTo>
                  <a:pt x="3721" y="473"/>
                  <a:pt x="3720" y="473"/>
                  <a:pt x="3718" y="472"/>
                </a:cubicBezTo>
                <a:cubicBezTo>
                  <a:pt x="3717" y="472"/>
                  <a:pt x="3716" y="471"/>
                  <a:pt x="3715" y="471"/>
                </a:cubicBezTo>
                <a:cubicBezTo>
                  <a:pt x="3715" y="471"/>
                  <a:pt x="3718" y="472"/>
                  <a:pt x="3718" y="473"/>
                </a:cubicBezTo>
                <a:cubicBezTo>
                  <a:pt x="3719" y="473"/>
                  <a:pt x="3721" y="474"/>
                  <a:pt x="3721" y="475"/>
                </a:cubicBezTo>
                <a:cubicBezTo>
                  <a:pt x="3720" y="475"/>
                  <a:pt x="3719" y="474"/>
                  <a:pt x="3718" y="474"/>
                </a:cubicBezTo>
                <a:cubicBezTo>
                  <a:pt x="3716" y="473"/>
                  <a:pt x="3715" y="473"/>
                  <a:pt x="3714" y="472"/>
                </a:cubicBezTo>
                <a:cubicBezTo>
                  <a:pt x="3712" y="470"/>
                  <a:pt x="3709" y="471"/>
                  <a:pt x="3707" y="469"/>
                </a:cubicBezTo>
                <a:cubicBezTo>
                  <a:pt x="3706" y="469"/>
                  <a:pt x="3705" y="467"/>
                  <a:pt x="3705" y="466"/>
                </a:cubicBezTo>
                <a:cubicBezTo>
                  <a:pt x="3704" y="465"/>
                  <a:pt x="3703" y="464"/>
                  <a:pt x="3702" y="463"/>
                </a:cubicBezTo>
                <a:cubicBezTo>
                  <a:pt x="3702" y="463"/>
                  <a:pt x="3701" y="463"/>
                  <a:pt x="3700" y="462"/>
                </a:cubicBezTo>
                <a:cubicBezTo>
                  <a:pt x="3699" y="461"/>
                  <a:pt x="3698" y="460"/>
                  <a:pt x="3696" y="459"/>
                </a:cubicBezTo>
                <a:cubicBezTo>
                  <a:pt x="3694" y="457"/>
                  <a:pt x="3691" y="456"/>
                  <a:pt x="3688" y="455"/>
                </a:cubicBezTo>
                <a:cubicBezTo>
                  <a:pt x="3687" y="455"/>
                  <a:pt x="3685" y="455"/>
                  <a:pt x="3684" y="455"/>
                </a:cubicBezTo>
                <a:cubicBezTo>
                  <a:pt x="3682" y="455"/>
                  <a:pt x="3681" y="454"/>
                  <a:pt x="3679" y="454"/>
                </a:cubicBezTo>
                <a:cubicBezTo>
                  <a:pt x="3676" y="452"/>
                  <a:pt x="3673" y="451"/>
                  <a:pt x="3669" y="449"/>
                </a:cubicBezTo>
                <a:cubicBezTo>
                  <a:pt x="3668" y="448"/>
                  <a:pt x="3668" y="448"/>
                  <a:pt x="3667" y="447"/>
                </a:cubicBezTo>
                <a:cubicBezTo>
                  <a:pt x="3665" y="447"/>
                  <a:pt x="3664" y="446"/>
                  <a:pt x="3663" y="446"/>
                </a:cubicBezTo>
                <a:cubicBezTo>
                  <a:pt x="3662" y="445"/>
                  <a:pt x="3662" y="445"/>
                  <a:pt x="3661" y="445"/>
                </a:cubicBezTo>
                <a:cubicBezTo>
                  <a:pt x="3659" y="444"/>
                  <a:pt x="3657" y="443"/>
                  <a:pt x="3655" y="441"/>
                </a:cubicBezTo>
                <a:cubicBezTo>
                  <a:pt x="3652" y="440"/>
                  <a:pt x="3648" y="438"/>
                  <a:pt x="3645" y="437"/>
                </a:cubicBezTo>
                <a:cubicBezTo>
                  <a:pt x="3642" y="436"/>
                  <a:pt x="3639" y="436"/>
                  <a:pt x="3635" y="435"/>
                </a:cubicBezTo>
                <a:cubicBezTo>
                  <a:pt x="3632" y="434"/>
                  <a:pt x="3628" y="434"/>
                  <a:pt x="3624" y="433"/>
                </a:cubicBezTo>
                <a:cubicBezTo>
                  <a:pt x="3623" y="433"/>
                  <a:pt x="3621" y="433"/>
                  <a:pt x="3620" y="432"/>
                </a:cubicBezTo>
                <a:cubicBezTo>
                  <a:pt x="3618" y="432"/>
                  <a:pt x="3617" y="431"/>
                  <a:pt x="3616" y="430"/>
                </a:cubicBezTo>
                <a:cubicBezTo>
                  <a:pt x="3614" y="430"/>
                  <a:pt x="3614" y="429"/>
                  <a:pt x="3613" y="428"/>
                </a:cubicBezTo>
                <a:cubicBezTo>
                  <a:pt x="3611" y="427"/>
                  <a:pt x="3610" y="426"/>
                  <a:pt x="3609" y="425"/>
                </a:cubicBezTo>
                <a:cubicBezTo>
                  <a:pt x="3608" y="425"/>
                  <a:pt x="3606" y="424"/>
                  <a:pt x="3605" y="424"/>
                </a:cubicBezTo>
                <a:cubicBezTo>
                  <a:pt x="3604" y="423"/>
                  <a:pt x="3603" y="423"/>
                  <a:pt x="3602" y="423"/>
                </a:cubicBezTo>
                <a:cubicBezTo>
                  <a:pt x="3601" y="423"/>
                  <a:pt x="3600" y="423"/>
                  <a:pt x="3599" y="423"/>
                </a:cubicBezTo>
                <a:cubicBezTo>
                  <a:pt x="3598" y="423"/>
                  <a:pt x="3596" y="423"/>
                  <a:pt x="3594" y="423"/>
                </a:cubicBezTo>
                <a:cubicBezTo>
                  <a:pt x="3592" y="423"/>
                  <a:pt x="3591" y="424"/>
                  <a:pt x="3589" y="424"/>
                </a:cubicBezTo>
                <a:cubicBezTo>
                  <a:pt x="3587" y="424"/>
                  <a:pt x="3585" y="424"/>
                  <a:pt x="3583" y="424"/>
                </a:cubicBezTo>
                <a:cubicBezTo>
                  <a:pt x="3581" y="424"/>
                  <a:pt x="3578" y="424"/>
                  <a:pt x="3576" y="424"/>
                </a:cubicBezTo>
                <a:cubicBezTo>
                  <a:pt x="3574" y="424"/>
                  <a:pt x="3572" y="423"/>
                  <a:pt x="3569" y="423"/>
                </a:cubicBezTo>
                <a:cubicBezTo>
                  <a:pt x="3566" y="423"/>
                  <a:pt x="3563" y="422"/>
                  <a:pt x="3559" y="422"/>
                </a:cubicBezTo>
                <a:cubicBezTo>
                  <a:pt x="3557" y="421"/>
                  <a:pt x="3555" y="422"/>
                  <a:pt x="3553" y="422"/>
                </a:cubicBezTo>
                <a:cubicBezTo>
                  <a:pt x="3552" y="422"/>
                  <a:pt x="3549" y="421"/>
                  <a:pt x="3548" y="422"/>
                </a:cubicBezTo>
                <a:cubicBezTo>
                  <a:pt x="3549" y="423"/>
                  <a:pt x="3549" y="423"/>
                  <a:pt x="3550" y="423"/>
                </a:cubicBezTo>
                <a:cubicBezTo>
                  <a:pt x="3551" y="423"/>
                  <a:pt x="3551" y="423"/>
                  <a:pt x="3551" y="424"/>
                </a:cubicBezTo>
                <a:cubicBezTo>
                  <a:pt x="3552" y="426"/>
                  <a:pt x="3550" y="425"/>
                  <a:pt x="3549" y="426"/>
                </a:cubicBezTo>
                <a:cubicBezTo>
                  <a:pt x="3549" y="427"/>
                  <a:pt x="3549" y="428"/>
                  <a:pt x="3548" y="427"/>
                </a:cubicBezTo>
                <a:cubicBezTo>
                  <a:pt x="3547" y="427"/>
                  <a:pt x="3547" y="426"/>
                  <a:pt x="3547" y="426"/>
                </a:cubicBezTo>
                <a:cubicBezTo>
                  <a:pt x="3546" y="425"/>
                  <a:pt x="3545" y="424"/>
                  <a:pt x="3544" y="424"/>
                </a:cubicBezTo>
                <a:cubicBezTo>
                  <a:pt x="3543" y="423"/>
                  <a:pt x="3542" y="422"/>
                  <a:pt x="3541" y="421"/>
                </a:cubicBezTo>
                <a:cubicBezTo>
                  <a:pt x="3540" y="421"/>
                  <a:pt x="3538" y="421"/>
                  <a:pt x="3537" y="421"/>
                </a:cubicBezTo>
                <a:cubicBezTo>
                  <a:pt x="3536" y="421"/>
                  <a:pt x="3534" y="420"/>
                  <a:pt x="3533" y="420"/>
                </a:cubicBezTo>
                <a:cubicBezTo>
                  <a:pt x="3531" y="420"/>
                  <a:pt x="3529" y="420"/>
                  <a:pt x="3527" y="420"/>
                </a:cubicBezTo>
                <a:cubicBezTo>
                  <a:pt x="3526" y="420"/>
                  <a:pt x="3525" y="419"/>
                  <a:pt x="3524" y="419"/>
                </a:cubicBezTo>
                <a:cubicBezTo>
                  <a:pt x="3522" y="419"/>
                  <a:pt x="3520" y="419"/>
                  <a:pt x="3517" y="419"/>
                </a:cubicBezTo>
                <a:cubicBezTo>
                  <a:pt x="3515" y="418"/>
                  <a:pt x="3513" y="418"/>
                  <a:pt x="3510" y="417"/>
                </a:cubicBezTo>
                <a:cubicBezTo>
                  <a:pt x="3509" y="417"/>
                  <a:pt x="3507" y="417"/>
                  <a:pt x="3506" y="417"/>
                </a:cubicBezTo>
                <a:cubicBezTo>
                  <a:pt x="3503" y="417"/>
                  <a:pt x="3500" y="416"/>
                  <a:pt x="3497" y="416"/>
                </a:cubicBezTo>
                <a:cubicBezTo>
                  <a:pt x="3496" y="416"/>
                  <a:pt x="3496" y="416"/>
                  <a:pt x="3495" y="416"/>
                </a:cubicBezTo>
                <a:cubicBezTo>
                  <a:pt x="3495" y="415"/>
                  <a:pt x="3494" y="415"/>
                  <a:pt x="3493" y="415"/>
                </a:cubicBezTo>
                <a:cubicBezTo>
                  <a:pt x="3492" y="415"/>
                  <a:pt x="3493" y="416"/>
                  <a:pt x="3494" y="416"/>
                </a:cubicBezTo>
                <a:cubicBezTo>
                  <a:pt x="3494" y="416"/>
                  <a:pt x="3495" y="416"/>
                  <a:pt x="3495" y="417"/>
                </a:cubicBezTo>
                <a:cubicBezTo>
                  <a:pt x="3496" y="418"/>
                  <a:pt x="3496" y="418"/>
                  <a:pt x="3496" y="420"/>
                </a:cubicBezTo>
                <a:cubicBezTo>
                  <a:pt x="3495" y="421"/>
                  <a:pt x="3495" y="422"/>
                  <a:pt x="3495" y="423"/>
                </a:cubicBezTo>
                <a:cubicBezTo>
                  <a:pt x="3496" y="424"/>
                  <a:pt x="3496" y="425"/>
                  <a:pt x="3495" y="426"/>
                </a:cubicBezTo>
                <a:cubicBezTo>
                  <a:pt x="3494" y="427"/>
                  <a:pt x="3486" y="432"/>
                  <a:pt x="3488" y="434"/>
                </a:cubicBezTo>
                <a:cubicBezTo>
                  <a:pt x="3488" y="434"/>
                  <a:pt x="3488" y="434"/>
                  <a:pt x="3489" y="434"/>
                </a:cubicBezTo>
                <a:cubicBezTo>
                  <a:pt x="3489" y="434"/>
                  <a:pt x="3489" y="434"/>
                  <a:pt x="3490" y="434"/>
                </a:cubicBezTo>
                <a:cubicBezTo>
                  <a:pt x="3490" y="435"/>
                  <a:pt x="3491" y="435"/>
                  <a:pt x="3492" y="435"/>
                </a:cubicBezTo>
                <a:cubicBezTo>
                  <a:pt x="3492" y="435"/>
                  <a:pt x="3493" y="434"/>
                  <a:pt x="3493" y="434"/>
                </a:cubicBezTo>
                <a:cubicBezTo>
                  <a:pt x="3494" y="433"/>
                  <a:pt x="3495" y="433"/>
                  <a:pt x="3495" y="433"/>
                </a:cubicBezTo>
                <a:cubicBezTo>
                  <a:pt x="3497" y="434"/>
                  <a:pt x="3497" y="435"/>
                  <a:pt x="3497" y="436"/>
                </a:cubicBezTo>
                <a:cubicBezTo>
                  <a:pt x="3498" y="438"/>
                  <a:pt x="3499" y="439"/>
                  <a:pt x="3500" y="440"/>
                </a:cubicBezTo>
                <a:cubicBezTo>
                  <a:pt x="3500" y="441"/>
                  <a:pt x="3500" y="442"/>
                  <a:pt x="3501" y="442"/>
                </a:cubicBezTo>
                <a:cubicBezTo>
                  <a:pt x="3501" y="443"/>
                  <a:pt x="3502" y="443"/>
                  <a:pt x="3502" y="444"/>
                </a:cubicBezTo>
                <a:cubicBezTo>
                  <a:pt x="3504" y="445"/>
                  <a:pt x="3503" y="446"/>
                  <a:pt x="3503" y="448"/>
                </a:cubicBezTo>
                <a:cubicBezTo>
                  <a:pt x="3502" y="449"/>
                  <a:pt x="3503" y="449"/>
                  <a:pt x="3504" y="450"/>
                </a:cubicBezTo>
                <a:cubicBezTo>
                  <a:pt x="3504" y="451"/>
                  <a:pt x="3504" y="453"/>
                  <a:pt x="3504" y="453"/>
                </a:cubicBezTo>
                <a:cubicBezTo>
                  <a:pt x="3503" y="454"/>
                  <a:pt x="3502" y="454"/>
                  <a:pt x="3501" y="455"/>
                </a:cubicBezTo>
                <a:cubicBezTo>
                  <a:pt x="3500" y="455"/>
                  <a:pt x="3499" y="457"/>
                  <a:pt x="3499" y="458"/>
                </a:cubicBezTo>
                <a:cubicBezTo>
                  <a:pt x="3499" y="458"/>
                  <a:pt x="3499" y="460"/>
                  <a:pt x="3498" y="461"/>
                </a:cubicBezTo>
                <a:cubicBezTo>
                  <a:pt x="3497" y="461"/>
                  <a:pt x="3497" y="460"/>
                  <a:pt x="3497" y="460"/>
                </a:cubicBezTo>
                <a:cubicBezTo>
                  <a:pt x="3496" y="459"/>
                  <a:pt x="3495" y="459"/>
                  <a:pt x="3495" y="459"/>
                </a:cubicBezTo>
                <a:cubicBezTo>
                  <a:pt x="3495" y="459"/>
                  <a:pt x="3494" y="460"/>
                  <a:pt x="3494" y="460"/>
                </a:cubicBezTo>
                <a:cubicBezTo>
                  <a:pt x="3494" y="460"/>
                  <a:pt x="3494" y="460"/>
                  <a:pt x="3494" y="461"/>
                </a:cubicBezTo>
                <a:cubicBezTo>
                  <a:pt x="3495" y="461"/>
                  <a:pt x="3495" y="461"/>
                  <a:pt x="3495" y="461"/>
                </a:cubicBezTo>
                <a:cubicBezTo>
                  <a:pt x="3495" y="462"/>
                  <a:pt x="3494" y="462"/>
                  <a:pt x="3494" y="462"/>
                </a:cubicBezTo>
                <a:cubicBezTo>
                  <a:pt x="3493" y="462"/>
                  <a:pt x="3493" y="461"/>
                  <a:pt x="3492" y="461"/>
                </a:cubicBezTo>
                <a:cubicBezTo>
                  <a:pt x="3491" y="461"/>
                  <a:pt x="3491" y="461"/>
                  <a:pt x="3490" y="461"/>
                </a:cubicBezTo>
                <a:cubicBezTo>
                  <a:pt x="3489" y="462"/>
                  <a:pt x="3488" y="461"/>
                  <a:pt x="3487" y="461"/>
                </a:cubicBezTo>
                <a:cubicBezTo>
                  <a:pt x="3486" y="461"/>
                  <a:pt x="3485" y="462"/>
                  <a:pt x="3484" y="462"/>
                </a:cubicBezTo>
                <a:cubicBezTo>
                  <a:pt x="3483" y="462"/>
                  <a:pt x="3481" y="462"/>
                  <a:pt x="3479" y="462"/>
                </a:cubicBezTo>
                <a:cubicBezTo>
                  <a:pt x="3478" y="462"/>
                  <a:pt x="3477" y="462"/>
                  <a:pt x="3475" y="461"/>
                </a:cubicBezTo>
                <a:cubicBezTo>
                  <a:pt x="3474" y="460"/>
                  <a:pt x="3474" y="458"/>
                  <a:pt x="3474" y="457"/>
                </a:cubicBezTo>
                <a:cubicBezTo>
                  <a:pt x="3473" y="456"/>
                  <a:pt x="3474" y="454"/>
                  <a:pt x="3473" y="453"/>
                </a:cubicBezTo>
                <a:cubicBezTo>
                  <a:pt x="3472" y="451"/>
                  <a:pt x="3471" y="451"/>
                  <a:pt x="3469" y="451"/>
                </a:cubicBezTo>
                <a:cubicBezTo>
                  <a:pt x="3468" y="450"/>
                  <a:pt x="3466" y="450"/>
                  <a:pt x="3465" y="449"/>
                </a:cubicBezTo>
                <a:cubicBezTo>
                  <a:pt x="3464" y="449"/>
                  <a:pt x="3463" y="448"/>
                  <a:pt x="3461" y="447"/>
                </a:cubicBezTo>
                <a:cubicBezTo>
                  <a:pt x="3459" y="447"/>
                  <a:pt x="3455" y="448"/>
                  <a:pt x="3453" y="446"/>
                </a:cubicBezTo>
                <a:cubicBezTo>
                  <a:pt x="3452" y="446"/>
                  <a:pt x="3451" y="445"/>
                  <a:pt x="3450" y="444"/>
                </a:cubicBezTo>
                <a:cubicBezTo>
                  <a:pt x="3450" y="443"/>
                  <a:pt x="3450" y="441"/>
                  <a:pt x="3450" y="440"/>
                </a:cubicBezTo>
                <a:cubicBezTo>
                  <a:pt x="3450" y="439"/>
                  <a:pt x="3451" y="438"/>
                  <a:pt x="3450" y="436"/>
                </a:cubicBezTo>
                <a:cubicBezTo>
                  <a:pt x="3450" y="435"/>
                  <a:pt x="3449" y="434"/>
                  <a:pt x="3447" y="434"/>
                </a:cubicBezTo>
                <a:cubicBezTo>
                  <a:pt x="3446" y="433"/>
                  <a:pt x="3445" y="433"/>
                  <a:pt x="3445" y="431"/>
                </a:cubicBezTo>
                <a:cubicBezTo>
                  <a:pt x="3445" y="431"/>
                  <a:pt x="3445" y="430"/>
                  <a:pt x="3444" y="429"/>
                </a:cubicBezTo>
                <a:cubicBezTo>
                  <a:pt x="3444" y="429"/>
                  <a:pt x="3443" y="429"/>
                  <a:pt x="3442" y="429"/>
                </a:cubicBezTo>
                <a:cubicBezTo>
                  <a:pt x="3441" y="428"/>
                  <a:pt x="3439" y="428"/>
                  <a:pt x="3438" y="429"/>
                </a:cubicBezTo>
                <a:cubicBezTo>
                  <a:pt x="3437" y="429"/>
                  <a:pt x="3436" y="430"/>
                  <a:pt x="3435" y="431"/>
                </a:cubicBezTo>
                <a:cubicBezTo>
                  <a:pt x="3435" y="431"/>
                  <a:pt x="3434" y="431"/>
                  <a:pt x="3434" y="431"/>
                </a:cubicBezTo>
                <a:cubicBezTo>
                  <a:pt x="3433" y="432"/>
                  <a:pt x="3433" y="432"/>
                  <a:pt x="3432" y="433"/>
                </a:cubicBezTo>
                <a:cubicBezTo>
                  <a:pt x="3432" y="433"/>
                  <a:pt x="3431" y="434"/>
                  <a:pt x="3431" y="434"/>
                </a:cubicBezTo>
                <a:cubicBezTo>
                  <a:pt x="3430" y="435"/>
                  <a:pt x="3428" y="435"/>
                  <a:pt x="3427" y="435"/>
                </a:cubicBezTo>
                <a:cubicBezTo>
                  <a:pt x="3426" y="435"/>
                  <a:pt x="3425" y="435"/>
                  <a:pt x="3424" y="435"/>
                </a:cubicBezTo>
                <a:cubicBezTo>
                  <a:pt x="3422" y="435"/>
                  <a:pt x="3420" y="435"/>
                  <a:pt x="3418" y="435"/>
                </a:cubicBezTo>
                <a:cubicBezTo>
                  <a:pt x="3415" y="435"/>
                  <a:pt x="3413" y="435"/>
                  <a:pt x="3410" y="435"/>
                </a:cubicBezTo>
                <a:cubicBezTo>
                  <a:pt x="3407" y="435"/>
                  <a:pt x="3405" y="435"/>
                  <a:pt x="3402" y="434"/>
                </a:cubicBezTo>
                <a:cubicBezTo>
                  <a:pt x="3398" y="434"/>
                  <a:pt x="3395" y="435"/>
                  <a:pt x="3391" y="434"/>
                </a:cubicBezTo>
                <a:cubicBezTo>
                  <a:pt x="3389" y="433"/>
                  <a:pt x="3388" y="433"/>
                  <a:pt x="3386" y="432"/>
                </a:cubicBezTo>
                <a:cubicBezTo>
                  <a:pt x="3384" y="432"/>
                  <a:pt x="3383" y="432"/>
                  <a:pt x="3381" y="431"/>
                </a:cubicBezTo>
                <a:cubicBezTo>
                  <a:pt x="3379" y="431"/>
                  <a:pt x="3377" y="431"/>
                  <a:pt x="3376" y="430"/>
                </a:cubicBezTo>
                <a:cubicBezTo>
                  <a:pt x="3375" y="430"/>
                  <a:pt x="3374" y="430"/>
                  <a:pt x="3373" y="429"/>
                </a:cubicBezTo>
                <a:cubicBezTo>
                  <a:pt x="3373" y="429"/>
                  <a:pt x="3372" y="430"/>
                  <a:pt x="3371" y="430"/>
                </a:cubicBezTo>
                <a:cubicBezTo>
                  <a:pt x="3370" y="429"/>
                  <a:pt x="3369" y="429"/>
                  <a:pt x="3369" y="428"/>
                </a:cubicBezTo>
                <a:cubicBezTo>
                  <a:pt x="3368" y="428"/>
                  <a:pt x="3367" y="428"/>
                  <a:pt x="3366" y="428"/>
                </a:cubicBezTo>
                <a:cubicBezTo>
                  <a:pt x="3366" y="429"/>
                  <a:pt x="3365" y="429"/>
                  <a:pt x="3365" y="429"/>
                </a:cubicBezTo>
                <a:cubicBezTo>
                  <a:pt x="3363" y="430"/>
                  <a:pt x="3362" y="429"/>
                  <a:pt x="3361" y="430"/>
                </a:cubicBezTo>
                <a:cubicBezTo>
                  <a:pt x="3360" y="430"/>
                  <a:pt x="3359" y="430"/>
                  <a:pt x="3358" y="430"/>
                </a:cubicBezTo>
                <a:cubicBezTo>
                  <a:pt x="3357" y="430"/>
                  <a:pt x="3356" y="430"/>
                  <a:pt x="3355" y="430"/>
                </a:cubicBezTo>
                <a:cubicBezTo>
                  <a:pt x="3353" y="431"/>
                  <a:pt x="3351" y="431"/>
                  <a:pt x="3348" y="431"/>
                </a:cubicBezTo>
                <a:cubicBezTo>
                  <a:pt x="3346" y="431"/>
                  <a:pt x="3343" y="430"/>
                  <a:pt x="3340" y="431"/>
                </a:cubicBezTo>
                <a:cubicBezTo>
                  <a:pt x="3338" y="431"/>
                  <a:pt x="3335" y="432"/>
                  <a:pt x="3333" y="432"/>
                </a:cubicBezTo>
                <a:cubicBezTo>
                  <a:pt x="3331" y="433"/>
                  <a:pt x="3329" y="433"/>
                  <a:pt x="3327" y="433"/>
                </a:cubicBezTo>
                <a:cubicBezTo>
                  <a:pt x="3325" y="433"/>
                  <a:pt x="3323" y="433"/>
                  <a:pt x="3321" y="433"/>
                </a:cubicBezTo>
                <a:cubicBezTo>
                  <a:pt x="3320" y="433"/>
                  <a:pt x="3318" y="434"/>
                  <a:pt x="3316" y="434"/>
                </a:cubicBezTo>
                <a:cubicBezTo>
                  <a:pt x="3314" y="434"/>
                  <a:pt x="3311" y="435"/>
                  <a:pt x="3308" y="435"/>
                </a:cubicBezTo>
                <a:cubicBezTo>
                  <a:pt x="3306" y="435"/>
                  <a:pt x="3304" y="435"/>
                  <a:pt x="3302" y="434"/>
                </a:cubicBezTo>
                <a:cubicBezTo>
                  <a:pt x="3299" y="433"/>
                  <a:pt x="3296" y="431"/>
                  <a:pt x="3293" y="431"/>
                </a:cubicBezTo>
                <a:cubicBezTo>
                  <a:pt x="3291" y="430"/>
                  <a:pt x="3290" y="430"/>
                  <a:pt x="3288" y="430"/>
                </a:cubicBezTo>
                <a:cubicBezTo>
                  <a:pt x="3287" y="430"/>
                  <a:pt x="3285" y="430"/>
                  <a:pt x="3284" y="428"/>
                </a:cubicBezTo>
                <a:cubicBezTo>
                  <a:pt x="3284" y="428"/>
                  <a:pt x="3284" y="427"/>
                  <a:pt x="3284" y="426"/>
                </a:cubicBezTo>
                <a:cubicBezTo>
                  <a:pt x="3284" y="425"/>
                  <a:pt x="3283" y="425"/>
                  <a:pt x="3283" y="425"/>
                </a:cubicBezTo>
                <a:cubicBezTo>
                  <a:pt x="3281" y="423"/>
                  <a:pt x="3283" y="423"/>
                  <a:pt x="3284" y="422"/>
                </a:cubicBezTo>
                <a:cubicBezTo>
                  <a:pt x="3285" y="420"/>
                  <a:pt x="3284" y="419"/>
                  <a:pt x="3284" y="418"/>
                </a:cubicBezTo>
                <a:cubicBezTo>
                  <a:pt x="3283" y="417"/>
                  <a:pt x="3283" y="415"/>
                  <a:pt x="3285" y="415"/>
                </a:cubicBezTo>
                <a:cubicBezTo>
                  <a:pt x="3286" y="415"/>
                  <a:pt x="3288" y="416"/>
                  <a:pt x="3288" y="414"/>
                </a:cubicBezTo>
                <a:cubicBezTo>
                  <a:pt x="3288" y="413"/>
                  <a:pt x="3288" y="413"/>
                  <a:pt x="3288" y="413"/>
                </a:cubicBezTo>
                <a:cubicBezTo>
                  <a:pt x="3288" y="412"/>
                  <a:pt x="3289" y="412"/>
                  <a:pt x="3289" y="412"/>
                </a:cubicBezTo>
                <a:cubicBezTo>
                  <a:pt x="3289" y="410"/>
                  <a:pt x="3288" y="409"/>
                  <a:pt x="3288" y="408"/>
                </a:cubicBezTo>
                <a:cubicBezTo>
                  <a:pt x="3288" y="407"/>
                  <a:pt x="3287" y="407"/>
                  <a:pt x="3287" y="406"/>
                </a:cubicBezTo>
                <a:cubicBezTo>
                  <a:pt x="3287" y="406"/>
                  <a:pt x="3287" y="405"/>
                  <a:pt x="3287" y="404"/>
                </a:cubicBezTo>
                <a:cubicBezTo>
                  <a:pt x="3286" y="401"/>
                  <a:pt x="3285" y="397"/>
                  <a:pt x="3282" y="395"/>
                </a:cubicBezTo>
                <a:cubicBezTo>
                  <a:pt x="3280" y="394"/>
                  <a:pt x="3279" y="393"/>
                  <a:pt x="3277" y="392"/>
                </a:cubicBezTo>
                <a:cubicBezTo>
                  <a:pt x="3274" y="390"/>
                  <a:pt x="3271" y="389"/>
                  <a:pt x="3267" y="388"/>
                </a:cubicBezTo>
                <a:cubicBezTo>
                  <a:pt x="3266" y="387"/>
                  <a:pt x="3264" y="387"/>
                  <a:pt x="3263" y="386"/>
                </a:cubicBezTo>
                <a:cubicBezTo>
                  <a:pt x="3262" y="386"/>
                  <a:pt x="3261" y="385"/>
                  <a:pt x="3260" y="385"/>
                </a:cubicBezTo>
                <a:cubicBezTo>
                  <a:pt x="3260" y="385"/>
                  <a:pt x="3259" y="385"/>
                  <a:pt x="3258" y="385"/>
                </a:cubicBezTo>
                <a:cubicBezTo>
                  <a:pt x="3256" y="384"/>
                  <a:pt x="3254" y="384"/>
                  <a:pt x="3252" y="384"/>
                </a:cubicBezTo>
                <a:cubicBezTo>
                  <a:pt x="3251" y="384"/>
                  <a:pt x="3249" y="383"/>
                  <a:pt x="3247" y="383"/>
                </a:cubicBezTo>
                <a:cubicBezTo>
                  <a:pt x="3244" y="382"/>
                  <a:pt x="3241" y="382"/>
                  <a:pt x="3237" y="382"/>
                </a:cubicBezTo>
                <a:cubicBezTo>
                  <a:pt x="3234" y="381"/>
                  <a:pt x="3231" y="382"/>
                  <a:pt x="3228" y="381"/>
                </a:cubicBezTo>
                <a:cubicBezTo>
                  <a:pt x="3225" y="381"/>
                  <a:pt x="3223" y="381"/>
                  <a:pt x="3220" y="381"/>
                </a:cubicBezTo>
                <a:cubicBezTo>
                  <a:pt x="3215" y="381"/>
                  <a:pt x="3209" y="381"/>
                  <a:pt x="3203" y="381"/>
                </a:cubicBezTo>
                <a:cubicBezTo>
                  <a:pt x="3201" y="381"/>
                  <a:pt x="3199" y="382"/>
                  <a:pt x="3196" y="382"/>
                </a:cubicBezTo>
                <a:cubicBezTo>
                  <a:pt x="3194" y="382"/>
                  <a:pt x="3192" y="383"/>
                  <a:pt x="3190" y="383"/>
                </a:cubicBezTo>
                <a:cubicBezTo>
                  <a:pt x="3185" y="384"/>
                  <a:pt x="3180" y="385"/>
                  <a:pt x="3175" y="386"/>
                </a:cubicBezTo>
                <a:cubicBezTo>
                  <a:pt x="3171" y="387"/>
                  <a:pt x="3166" y="389"/>
                  <a:pt x="3161" y="389"/>
                </a:cubicBezTo>
                <a:cubicBezTo>
                  <a:pt x="3159" y="389"/>
                  <a:pt x="3157" y="390"/>
                  <a:pt x="3154" y="390"/>
                </a:cubicBezTo>
                <a:cubicBezTo>
                  <a:pt x="3153" y="390"/>
                  <a:pt x="3152" y="390"/>
                  <a:pt x="3150" y="390"/>
                </a:cubicBezTo>
                <a:cubicBezTo>
                  <a:pt x="3149" y="390"/>
                  <a:pt x="3148" y="390"/>
                  <a:pt x="3146" y="391"/>
                </a:cubicBezTo>
                <a:cubicBezTo>
                  <a:pt x="3145" y="391"/>
                  <a:pt x="3144" y="392"/>
                  <a:pt x="3142" y="391"/>
                </a:cubicBezTo>
                <a:cubicBezTo>
                  <a:pt x="3141" y="391"/>
                  <a:pt x="3139" y="391"/>
                  <a:pt x="3137" y="391"/>
                </a:cubicBezTo>
                <a:cubicBezTo>
                  <a:pt x="3137" y="390"/>
                  <a:pt x="3136" y="390"/>
                  <a:pt x="3135" y="389"/>
                </a:cubicBezTo>
                <a:cubicBezTo>
                  <a:pt x="3134" y="389"/>
                  <a:pt x="3133" y="389"/>
                  <a:pt x="3132" y="389"/>
                </a:cubicBezTo>
                <a:cubicBezTo>
                  <a:pt x="3131" y="388"/>
                  <a:pt x="3130" y="388"/>
                  <a:pt x="3129" y="387"/>
                </a:cubicBezTo>
                <a:cubicBezTo>
                  <a:pt x="3128" y="387"/>
                  <a:pt x="3127" y="386"/>
                  <a:pt x="3127" y="385"/>
                </a:cubicBezTo>
                <a:cubicBezTo>
                  <a:pt x="3128" y="385"/>
                  <a:pt x="3129" y="386"/>
                  <a:pt x="3129" y="385"/>
                </a:cubicBezTo>
                <a:cubicBezTo>
                  <a:pt x="3129" y="385"/>
                  <a:pt x="3128" y="384"/>
                  <a:pt x="3128" y="383"/>
                </a:cubicBezTo>
                <a:cubicBezTo>
                  <a:pt x="3128" y="383"/>
                  <a:pt x="3127" y="382"/>
                  <a:pt x="3127" y="381"/>
                </a:cubicBezTo>
                <a:cubicBezTo>
                  <a:pt x="3126" y="381"/>
                  <a:pt x="3126" y="380"/>
                  <a:pt x="3126" y="380"/>
                </a:cubicBezTo>
                <a:cubicBezTo>
                  <a:pt x="3125" y="379"/>
                  <a:pt x="3124" y="378"/>
                  <a:pt x="3124" y="377"/>
                </a:cubicBezTo>
                <a:cubicBezTo>
                  <a:pt x="3123" y="377"/>
                  <a:pt x="3123" y="377"/>
                  <a:pt x="3122" y="376"/>
                </a:cubicBezTo>
                <a:cubicBezTo>
                  <a:pt x="3121" y="375"/>
                  <a:pt x="3121" y="374"/>
                  <a:pt x="3120" y="373"/>
                </a:cubicBezTo>
                <a:cubicBezTo>
                  <a:pt x="3118" y="371"/>
                  <a:pt x="3115" y="370"/>
                  <a:pt x="3112" y="370"/>
                </a:cubicBezTo>
                <a:cubicBezTo>
                  <a:pt x="3111" y="370"/>
                  <a:pt x="3109" y="371"/>
                  <a:pt x="3108" y="371"/>
                </a:cubicBezTo>
                <a:cubicBezTo>
                  <a:pt x="3107" y="372"/>
                  <a:pt x="3105" y="374"/>
                  <a:pt x="3104" y="373"/>
                </a:cubicBezTo>
                <a:cubicBezTo>
                  <a:pt x="3103" y="373"/>
                  <a:pt x="3106" y="370"/>
                  <a:pt x="3104" y="370"/>
                </a:cubicBezTo>
                <a:cubicBezTo>
                  <a:pt x="3102" y="370"/>
                  <a:pt x="3102" y="372"/>
                  <a:pt x="3101" y="373"/>
                </a:cubicBezTo>
                <a:cubicBezTo>
                  <a:pt x="3100" y="373"/>
                  <a:pt x="3093" y="377"/>
                  <a:pt x="3093" y="376"/>
                </a:cubicBezTo>
                <a:cubicBezTo>
                  <a:pt x="3093" y="374"/>
                  <a:pt x="3096" y="375"/>
                  <a:pt x="3096" y="374"/>
                </a:cubicBezTo>
                <a:cubicBezTo>
                  <a:pt x="3098" y="373"/>
                  <a:pt x="3098" y="372"/>
                  <a:pt x="3099" y="371"/>
                </a:cubicBezTo>
                <a:cubicBezTo>
                  <a:pt x="3099" y="370"/>
                  <a:pt x="3100" y="370"/>
                  <a:pt x="3100" y="370"/>
                </a:cubicBezTo>
                <a:cubicBezTo>
                  <a:pt x="3101" y="370"/>
                  <a:pt x="3101" y="369"/>
                  <a:pt x="3101" y="369"/>
                </a:cubicBezTo>
                <a:cubicBezTo>
                  <a:pt x="3102" y="368"/>
                  <a:pt x="3103" y="367"/>
                  <a:pt x="3103" y="366"/>
                </a:cubicBezTo>
                <a:cubicBezTo>
                  <a:pt x="3103" y="365"/>
                  <a:pt x="3101" y="366"/>
                  <a:pt x="3100" y="366"/>
                </a:cubicBezTo>
                <a:cubicBezTo>
                  <a:pt x="3099" y="365"/>
                  <a:pt x="3098" y="366"/>
                  <a:pt x="3098" y="366"/>
                </a:cubicBezTo>
                <a:cubicBezTo>
                  <a:pt x="3096" y="366"/>
                  <a:pt x="3095" y="365"/>
                  <a:pt x="3094" y="365"/>
                </a:cubicBezTo>
                <a:cubicBezTo>
                  <a:pt x="3093" y="365"/>
                  <a:pt x="3092" y="366"/>
                  <a:pt x="3091" y="367"/>
                </a:cubicBezTo>
                <a:cubicBezTo>
                  <a:pt x="3089" y="367"/>
                  <a:pt x="3088" y="366"/>
                  <a:pt x="3089" y="365"/>
                </a:cubicBezTo>
                <a:cubicBezTo>
                  <a:pt x="3090" y="363"/>
                  <a:pt x="3091" y="363"/>
                  <a:pt x="3092" y="363"/>
                </a:cubicBezTo>
                <a:cubicBezTo>
                  <a:pt x="3093" y="362"/>
                  <a:pt x="3093" y="361"/>
                  <a:pt x="3092" y="361"/>
                </a:cubicBezTo>
                <a:cubicBezTo>
                  <a:pt x="3091" y="361"/>
                  <a:pt x="3090" y="361"/>
                  <a:pt x="3089" y="361"/>
                </a:cubicBezTo>
                <a:cubicBezTo>
                  <a:pt x="3089" y="360"/>
                  <a:pt x="3088" y="360"/>
                  <a:pt x="3087" y="360"/>
                </a:cubicBezTo>
                <a:cubicBezTo>
                  <a:pt x="3085" y="360"/>
                  <a:pt x="3082" y="362"/>
                  <a:pt x="3080" y="360"/>
                </a:cubicBezTo>
                <a:cubicBezTo>
                  <a:pt x="3079" y="360"/>
                  <a:pt x="3079" y="360"/>
                  <a:pt x="3078" y="359"/>
                </a:cubicBezTo>
                <a:cubicBezTo>
                  <a:pt x="3078" y="359"/>
                  <a:pt x="3077" y="359"/>
                  <a:pt x="3076" y="359"/>
                </a:cubicBezTo>
                <a:cubicBezTo>
                  <a:pt x="3076" y="359"/>
                  <a:pt x="3076" y="358"/>
                  <a:pt x="3075" y="359"/>
                </a:cubicBezTo>
                <a:cubicBezTo>
                  <a:pt x="3074" y="359"/>
                  <a:pt x="3074" y="359"/>
                  <a:pt x="3073" y="359"/>
                </a:cubicBezTo>
                <a:cubicBezTo>
                  <a:pt x="3072" y="359"/>
                  <a:pt x="3071" y="359"/>
                  <a:pt x="3070" y="359"/>
                </a:cubicBezTo>
                <a:cubicBezTo>
                  <a:pt x="3069" y="359"/>
                  <a:pt x="3068" y="356"/>
                  <a:pt x="3069" y="355"/>
                </a:cubicBezTo>
                <a:cubicBezTo>
                  <a:pt x="3069" y="355"/>
                  <a:pt x="3070" y="356"/>
                  <a:pt x="3070" y="356"/>
                </a:cubicBezTo>
                <a:cubicBezTo>
                  <a:pt x="3071" y="356"/>
                  <a:pt x="3072" y="356"/>
                  <a:pt x="3072" y="356"/>
                </a:cubicBezTo>
                <a:cubicBezTo>
                  <a:pt x="3073" y="357"/>
                  <a:pt x="3073" y="357"/>
                  <a:pt x="3074" y="357"/>
                </a:cubicBezTo>
                <a:cubicBezTo>
                  <a:pt x="3075" y="357"/>
                  <a:pt x="3075" y="356"/>
                  <a:pt x="3075" y="356"/>
                </a:cubicBezTo>
                <a:cubicBezTo>
                  <a:pt x="3075" y="355"/>
                  <a:pt x="3075" y="354"/>
                  <a:pt x="3076" y="354"/>
                </a:cubicBezTo>
                <a:cubicBezTo>
                  <a:pt x="3077" y="353"/>
                  <a:pt x="3077" y="353"/>
                  <a:pt x="3078" y="353"/>
                </a:cubicBezTo>
                <a:cubicBezTo>
                  <a:pt x="3078" y="352"/>
                  <a:pt x="3079" y="352"/>
                  <a:pt x="3080" y="352"/>
                </a:cubicBezTo>
                <a:cubicBezTo>
                  <a:pt x="3080" y="352"/>
                  <a:pt x="3081" y="353"/>
                  <a:pt x="3081" y="353"/>
                </a:cubicBezTo>
                <a:cubicBezTo>
                  <a:pt x="3081" y="354"/>
                  <a:pt x="3082" y="354"/>
                  <a:pt x="3083" y="355"/>
                </a:cubicBezTo>
                <a:cubicBezTo>
                  <a:pt x="3083" y="355"/>
                  <a:pt x="3084" y="355"/>
                  <a:pt x="3084" y="356"/>
                </a:cubicBezTo>
                <a:cubicBezTo>
                  <a:pt x="3085" y="358"/>
                  <a:pt x="3086" y="358"/>
                  <a:pt x="3087" y="356"/>
                </a:cubicBezTo>
                <a:cubicBezTo>
                  <a:pt x="3088" y="356"/>
                  <a:pt x="3088" y="355"/>
                  <a:pt x="3089" y="354"/>
                </a:cubicBezTo>
                <a:cubicBezTo>
                  <a:pt x="3090" y="354"/>
                  <a:pt x="3090" y="354"/>
                  <a:pt x="3091" y="354"/>
                </a:cubicBezTo>
                <a:cubicBezTo>
                  <a:pt x="3092" y="353"/>
                  <a:pt x="3092" y="351"/>
                  <a:pt x="3092" y="350"/>
                </a:cubicBezTo>
                <a:cubicBezTo>
                  <a:pt x="3092" y="349"/>
                  <a:pt x="3091" y="349"/>
                  <a:pt x="3091" y="348"/>
                </a:cubicBezTo>
                <a:cubicBezTo>
                  <a:pt x="3090" y="348"/>
                  <a:pt x="3089" y="347"/>
                  <a:pt x="3088" y="347"/>
                </a:cubicBezTo>
                <a:cubicBezTo>
                  <a:pt x="3088" y="346"/>
                  <a:pt x="3087" y="346"/>
                  <a:pt x="3087" y="345"/>
                </a:cubicBezTo>
                <a:cubicBezTo>
                  <a:pt x="3086" y="344"/>
                  <a:pt x="3085" y="343"/>
                  <a:pt x="3084" y="343"/>
                </a:cubicBezTo>
                <a:cubicBezTo>
                  <a:pt x="3082" y="342"/>
                  <a:pt x="3080" y="342"/>
                  <a:pt x="3079" y="341"/>
                </a:cubicBezTo>
                <a:cubicBezTo>
                  <a:pt x="3077" y="341"/>
                  <a:pt x="3075" y="340"/>
                  <a:pt x="3074" y="340"/>
                </a:cubicBezTo>
                <a:cubicBezTo>
                  <a:pt x="3070" y="339"/>
                  <a:pt x="3067" y="339"/>
                  <a:pt x="3064" y="337"/>
                </a:cubicBezTo>
                <a:cubicBezTo>
                  <a:pt x="3061" y="336"/>
                  <a:pt x="3057" y="335"/>
                  <a:pt x="3054" y="335"/>
                </a:cubicBezTo>
                <a:cubicBezTo>
                  <a:pt x="3051" y="335"/>
                  <a:pt x="3048" y="335"/>
                  <a:pt x="3045" y="335"/>
                </a:cubicBezTo>
                <a:cubicBezTo>
                  <a:pt x="3043" y="335"/>
                  <a:pt x="3041" y="335"/>
                  <a:pt x="3039" y="335"/>
                </a:cubicBezTo>
                <a:cubicBezTo>
                  <a:pt x="3036" y="335"/>
                  <a:pt x="3034" y="336"/>
                  <a:pt x="3031" y="338"/>
                </a:cubicBezTo>
                <a:cubicBezTo>
                  <a:pt x="3030" y="339"/>
                  <a:pt x="3029" y="340"/>
                  <a:pt x="3028" y="342"/>
                </a:cubicBezTo>
                <a:cubicBezTo>
                  <a:pt x="3028" y="343"/>
                  <a:pt x="3027" y="344"/>
                  <a:pt x="3025" y="345"/>
                </a:cubicBezTo>
                <a:cubicBezTo>
                  <a:pt x="3024" y="346"/>
                  <a:pt x="3023" y="346"/>
                  <a:pt x="3022" y="348"/>
                </a:cubicBezTo>
                <a:cubicBezTo>
                  <a:pt x="3020" y="351"/>
                  <a:pt x="3018" y="354"/>
                  <a:pt x="3014" y="356"/>
                </a:cubicBezTo>
                <a:cubicBezTo>
                  <a:pt x="3011" y="357"/>
                  <a:pt x="3007" y="357"/>
                  <a:pt x="3003" y="357"/>
                </a:cubicBezTo>
                <a:cubicBezTo>
                  <a:pt x="3001" y="357"/>
                  <a:pt x="2999" y="358"/>
                  <a:pt x="2997" y="359"/>
                </a:cubicBezTo>
                <a:cubicBezTo>
                  <a:pt x="2996" y="359"/>
                  <a:pt x="2995" y="359"/>
                  <a:pt x="2994" y="359"/>
                </a:cubicBezTo>
                <a:cubicBezTo>
                  <a:pt x="2993" y="359"/>
                  <a:pt x="2991" y="360"/>
                  <a:pt x="2991" y="359"/>
                </a:cubicBezTo>
                <a:cubicBezTo>
                  <a:pt x="2990" y="359"/>
                  <a:pt x="2991" y="358"/>
                  <a:pt x="2991" y="358"/>
                </a:cubicBezTo>
                <a:cubicBezTo>
                  <a:pt x="2992" y="357"/>
                  <a:pt x="2991" y="357"/>
                  <a:pt x="2992" y="356"/>
                </a:cubicBezTo>
                <a:cubicBezTo>
                  <a:pt x="2993" y="356"/>
                  <a:pt x="2993" y="356"/>
                  <a:pt x="2994" y="356"/>
                </a:cubicBezTo>
                <a:cubicBezTo>
                  <a:pt x="2995" y="356"/>
                  <a:pt x="2997" y="355"/>
                  <a:pt x="2996" y="354"/>
                </a:cubicBezTo>
                <a:cubicBezTo>
                  <a:pt x="2996" y="353"/>
                  <a:pt x="2995" y="353"/>
                  <a:pt x="2994" y="353"/>
                </a:cubicBezTo>
                <a:cubicBezTo>
                  <a:pt x="2994" y="353"/>
                  <a:pt x="2993" y="352"/>
                  <a:pt x="2993" y="352"/>
                </a:cubicBezTo>
                <a:cubicBezTo>
                  <a:pt x="2993" y="351"/>
                  <a:pt x="2992" y="350"/>
                  <a:pt x="2993" y="350"/>
                </a:cubicBezTo>
                <a:cubicBezTo>
                  <a:pt x="2994" y="350"/>
                  <a:pt x="2994" y="351"/>
                  <a:pt x="2995" y="351"/>
                </a:cubicBezTo>
                <a:cubicBezTo>
                  <a:pt x="2996" y="352"/>
                  <a:pt x="2998" y="352"/>
                  <a:pt x="2999" y="353"/>
                </a:cubicBezTo>
                <a:cubicBezTo>
                  <a:pt x="3000" y="353"/>
                  <a:pt x="3001" y="352"/>
                  <a:pt x="3003" y="352"/>
                </a:cubicBezTo>
                <a:cubicBezTo>
                  <a:pt x="3004" y="351"/>
                  <a:pt x="3006" y="352"/>
                  <a:pt x="3007" y="351"/>
                </a:cubicBezTo>
                <a:cubicBezTo>
                  <a:pt x="3009" y="351"/>
                  <a:pt x="3010" y="350"/>
                  <a:pt x="3008" y="349"/>
                </a:cubicBezTo>
                <a:cubicBezTo>
                  <a:pt x="3007" y="348"/>
                  <a:pt x="3006" y="347"/>
                  <a:pt x="3005" y="346"/>
                </a:cubicBezTo>
                <a:cubicBezTo>
                  <a:pt x="3005" y="345"/>
                  <a:pt x="3005" y="344"/>
                  <a:pt x="3005" y="344"/>
                </a:cubicBezTo>
                <a:cubicBezTo>
                  <a:pt x="3005" y="343"/>
                  <a:pt x="3006" y="342"/>
                  <a:pt x="3006" y="342"/>
                </a:cubicBezTo>
                <a:cubicBezTo>
                  <a:pt x="3007" y="341"/>
                  <a:pt x="3007" y="339"/>
                  <a:pt x="3009" y="340"/>
                </a:cubicBezTo>
                <a:cubicBezTo>
                  <a:pt x="3010" y="340"/>
                  <a:pt x="3010" y="341"/>
                  <a:pt x="3010" y="342"/>
                </a:cubicBezTo>
                <a:cubicBezTo>
                  <a:pt x="3010" y="343"/>
                  <a:pt x="3010" y="343"/>
                  <a:pt x="3010" y="344"/>
                </a:cubicBezTo>
                <a:cubicBezTo>
                  <a:pt x="3011" y="344"/>
                  <a:pt x="3012" y="347"/>
                  <a:pt x="3013" y="345"/>
                </a:cubicBezTo>
                <a:cubicBezTo>
                  <a:pt x="3013" y="345"/>
                  <a:pt x="3013" y="344"/>
                  <a:pt x="3013" y="343"/>
                </a:cubicBezTo>
                <a:cubicBezTo>
                  <a:pt x="3014" y="343"/>
                  <a:pt x="3014" y="343"/>
                  <a:pt x="3015" y="343"/>
                </a:cubicBezTo>
                <a:cubicBezTo>
                  <a:pt x="3016" y="342"/>
                  <a:pt x="3018" y="342"/>
                  <a:pt x="3017" y="344"/>
                </a:cubicBezTo>
                <a:cubicBezTo>
                  <a:pt x="3016" y="345"/>
                  <a:pt x="3015" y="345"/>
                  <a:pt x="3014" y="346"/>
                </a:cubicBezTo>
                <a:cubicBezTo>
                  <a:pt x="3014" y="346"/>
                  <a:pt x="3014" y="346"/>
                  <a:pt x="3014" y="347"/>
                </a:cubicBezTo>
                <a:cubicBezTo>
                  <a:pt x="3013" y="347"/>
                  <a:pt x="3013" y="347"/>
                  <a:pt x="3012" y="347"/>
                </a:cubicBezTo>
                <a:cubicBezTo>
                  <a:pt x="3011" y="348"/>
                  <a:pt x="3012" y="349"/>
                  <a:pt x="3012" y="350"/>
                </a:cubicBezTo>
                <a:cubicBezTo>
                  <a:pt x="3012" y="350"/>
                  <a:pt x="3012" y="351"/>
                  <a:pt x="3011" y="351"/>
                </a:cubicBezTo>
                <a:cubicBezTo>
                  <a:pt x="3011" y="352"/>
                  <a:pt x="3011" y="352"/>
                  <a:pt x="3011" y="353"/>
                </a:cubicBezTo>
                <a:cubicBezTo>
                  <a:pt x="3012" y="353"/>
                  <a:pt x="3012" y="353"/>
                  <a:pt x="3012" y="354"/>
                </a:cubicBezTo>
                <a:cubicBezTo>
                  <a:pt x="3013" y="355"/>
                  <a:pt x="3013" y="354"/>
                  <a:pt x="3014" y="353"/>
                </a:cubicBezTo>
                <a:cubicBezTo>
                  <a:pt x="3014" y="352"/>
                  <a:pt x="3015" y="351"/>
                  <a:pt x="3016" y="350"/>
                </a:cubicBezTo>
                <a:cubicBezTo>
                  <a:pt x="3018" y="349"/>
                  <a:pt x="3021" y="348"/>
                  <a:pt x="3022" y="346"/>
                </a:cubicBezTo>
                <a:cubicBezTo>
                  <a:pt x="3023" y="345"/>
                  <a:pt x="3023" y="345"/>
                  <a:pt x="3024" y="344"/>
                </a:cubicBezTo>
                <a:cubicBezTo>
                  <a:pt x="3024" y="343"/>
                  <a:pt x="3025" y="343"/>
                  <a:pt x="3026" y="343"/>
                </a:cubicBezTo>
                <a:cubicBezTo>
                  <a:pt x="3026" y="342"/>
                  <a:pt x="3027" y="341"/>
                  <a:pt x="3027" y="341"/>
                </a:cubicBezTo>
                <a:cubicBezTo>
                  <a:pt x="3028" y="340"/>
                  <a:pt x="3029" y="340"/>
                  <a:pt x="3029" y="338"/>
                </a:cubicBezTo>
                <a:cubicBezTo>
                  <a:pt x="3030" y="338"/>
                  <a:pt x="3030" y="337"/>
                  <a:pt x="3029" y="336"/>
                </a:cubicBezTo>
                <a:cubicBezTo>
                  <a:pt x="3028" y="336"/>
                  <a:pt x="3027" y="337"/>
                  <a:pt x="3027" y="337"/>
                </a:cubicBezTo>
                <a:cubicBezTo>
                  <a:pt x="3026" y="337"/>
                  <a:pt x="3025" y="337"/>
                  <a:pt x="3025" y="337"/>
                </a:cubicBezTo>
                <a:cubicBezTo>
                  <a:pt x="3021" y="336"/>
                  <a:pt x="3018" y="336"/>
                  <a:pt x="3015" y="336"/>
                </a:cubicBezTo>
                <a:cubicBezTo>
                  <a:pt x="3014" y="337"/>
                  <a:pt x="3014" y="337"/>
                  <a:pt x="3013" y="337"/>
                </a:cubicBezTo>
                <a:cubicBezTo>
                  <a:pt x="3012" y="337"/>
                  <a:pt x="3011" y="337"/>
                  <a:pt x="3010" y="337"/>
                </a:cubicBezTo>
                <a:cubicBezTo>
                  <a:pt x="3008" y="337"/>
                  <a:pt x="3006" y="337"/>
                  <a:pt x="3004" y="337"/>
                </a:cubicBezTo>
                <a:cubicBezTo>
                  <a:pt x="3001" y="337"/>
                  <a:pt x="2998" y="338"/>
                  <a:pt x="2995" y="338"/>
                </a:cubicBezTo>
                <a:cubicBezTo>
                  <a:pt x="2993" y="338"/>
                  <a:pt x="2992" y="338"/>
                  <a:pt x="2990" y="338"/>
                </a:cubicBezTo>
                <a:cubicBezTo>
                  <a:pt x="2989" y="338"/>
                  <a:pt x="2988" y="339"/>
                  <a:pt x="2986" y="339"/>
                </a:cubicBezTo>
                <a:cubicBezTo>
                  <a:pt x="2985" y="339"/>
                  <a:pt x="2983" y="339"/>
                  <a:pt x="2982" y="339"/>
                </a:cubicBezTo>
                <a:cubicBezTo>
                  <a:pt x="2981" y="339"/>
                  <a:pt x="2980" y="339"/>
                  <a:pt x="2980" y="339"/>
                </a:cubicBezTo>
                <a:cubicBezTo>
                  <a:pt x="2979" y="339"/>
                  <a:pt x="2979" y="339"/>
                  <a:pt x="2980" y="339"/>
                </a:cubicBezTo>
                <a:cubicBezTo>
                  <a:pt x="2980" y="338"/>
                  <a:pt x="2981" y="338"/>
                  <a:pt x="2982" y="338"/>
                </a:cubicBezTo>
                <a:cubicBezTo>
                  <a:pt x="2982" y="338"/>
                  <a:pt x="2983" y="337"/>
                  <a:pt x="2984" y="337"/>
                </a:cubicBezTo>
                <a:cubicBezTo>
                  <a:pt x="2985" y="336"/>
                  <a:pt x="2986" y="335"/>
                  <a:pt x="2987" y="334"/>
                </a:cubicBezTo>
                <a:cubicBezTo>
                  <a:pt x="2990" y="333"/>
                  <a:pt x="2993" y="332"/>
                  <a:pt x="2996" y="333"/>
                </a:cubicBezTo>
                <a:cubicBezTo>
                  <a:pt x="2997" y="334"/>
                  <a:pt x="2998" y="335"/>
                  <a:pt x="3000" y="335"/>
                </a:cubicBezTo>
                <a:cubicBezTo>
                  <a:pt x="3001" y="335"/>
                  <a:pt x="3003" y="335"/>
                  <a:pt x="3005" y="335"/>
                </a:cubicBezTo>
                <a:cubicBezTo>
                  <a:pt x="3008" y="335"/>
                  <a:pt x="3011" y="334"/>
                  <a:pt x="3014" y="335"/>
                </a:cubicBezTo>
                <a:cubicBezTo>
                  <a:pt x="3017" y="335"/>
                  <a:pt x="3019" y="335"/>
                  <a:pt x="3022" y="335"/>
                </a:cubicBezTo>
                <a:cubicBezTo>
                  <a:pt x="3023" y="335"/>
                  <a:pt x="3024" y="335"/>
                  <a:pt x="3026" y="335"/>
                </a:cubicBezTo>
                <a:cubicBezTo>
                  <a:pt x="3027" y="335"/>
                  <a:pt x="3028" y="335"/>
                  <a:pt x="3029" y="335"/>
                </a:cubicBezTo>
                <a:cubicBezTo>
                  <a:pt x="3029" y="334"/>
                  <a:pt x="3026" y="334"/>
                  <a:pt x="3025" y="334"/>
                </a:cubicBezTo>
                <a:cubicBezTo>
                  <a:pt x="3024" y="333"/>
                  <a:pt x="3023" y="333"/>
                  <a:pt x="3021" y="333"/>
                </a:cubicBezTo>
                <a:cubicBezTo>
                  <a:pt x="3018" y="331"/>
                  <a:pt x="3015" y="330"/>
                  <a:pt x="3012" y="330"/>
                </a:cubicBezTo>
                <a:cubicBezTo>
                  <a:pt x="3008" y="329"/>
                  <a:pt x="3005" y="328"/>
                  <a:pt x="3001" y="327"/>
                </a:cubicBezTo>
                <a:cubicBezTo>
                  <a:pt x="2997" y="327"/>
                  <a:pt x="2993" y="326"/>
                  <a:pt x="2989" y="325"/>
                </a:cubicBezTo>
                <a:cubicBezTo>
                  <a:pt x="2985" y="324"/>
                  <a:pt x="2981" y="324"/>
                  <a:pt x="2977" y="324"/>
                </a:cubicBezTo>
                <a:cubicBezTo>
                  <a:pt x="2976" y="323"/>
                  <a:pt x="2975" y="324"/>
                  <a:pt x="2974" y="324"/>
                </a:cubicBezTo>
                <a:cubicBezTo>
                  <a:pt x="2973" y="324"/>
                  <a:pt x="2973" y="324"/>
                  <a:pt x="2972" y="324"/>
                </a:cubicBezTo>
                <a:cubicBezTo>
                  <a:pt x="2971" y="323"/>
                  <a:pt x="2970" y="323"/>
                  <a:pt x="2969" y="323"/>
                </a:cubicBezTo>
                <a:cubicBezTo>
                  <a:pt x="2968" y="323"/>
                  <a:pt x="2967" y="323"/>
                  <a:pt x="2966" y="323"/>
                </a:cubicBezTo>
                <a:cubicBezTo>
                  <a:pt x="2961" y="322"/>
                  <a:pt x="2957" y="322"/>
                  <a:pt x="2952" y="322"/>
                </a:cubicBezTo>
                <a:cubicBezTo>
                  <a:pt x="2951" y="322"/>
                  <a:pt x="2950" y="322"/>
                  <a:pt x="2950" y="322"/>
                </a:cubicBezTo>
                <a:cubicBezTo>
                  <a:pt x="2949" y="322"/>
                  <a:pt x="2948" y="322"/>
                  <a:pt x="2947" y="322"/>
                </a:cubicBezTo>
                <a:cubicBezTo>
                  <a:pt x="2946" y="322"/>
                  <a:pt x="2945" y="321"/>
                  <a:pt x="2945" y="321"/>
                </a:cubicBezTo>
                <a:cubicBezTo>
                  <a:pt x="2944" y="322"/>
                  <a:pt x="2943" y="322"/>
                  <a:pt x="2942" y="322"/>
                </a:cubicBezTo>
                <a:cubicBezTo>
                  <a:pt x="2941" y="322"/>
                  <a:pt x="2939" y="322"/>
                  <a:pt x="2938" y="322"/>
                </a:cubicBezTo>
                <a:cubicBezTo>
                  <a:pt x="2937" y="322"/>
                  <a:pt x="2936" y="322"/>
                  <a:pt x="2935" y="321"/>
                </a:cubicBezTo>
                <a:cubicBezTo>
                  <a:pt x="2933" y="320"/>
                  <a:pt x="2931" y="320"/>
                  <a:pt x="2929" y="319"/>
                </a:cubicBezTo>
                <a:cubicBezTo>
                  <a:pt x="2927" y="319"/>
                  <a:pt x="2924" y="317"/>
                  <a:pt x="2921" y="316"/>
                </a:cubicBezTo>
                <a:cubicBezTo>
                  <a:pt x="2919" y="316"/>
                  <a:pt x="2916" y="315"/>
                  <a:pt x="2913" y="315"/>
                </a:cubicBezTo>
                <a:cubicBezTo>
                  <a:pt x="2911" y="315"/>
                  <a:pt x="2910" y="315"/>
                  <a:pt x="2908" y="315"/>
                </a:cubicBezTo>
                <a:cubicBezTo>
                  <a:pt x="2908" y="315"/>
                  <a:pt x="2905" y="315"/>
                  <a:pt x="2905" y="316"/>
                </a:cubicBezTo>
                <a:cubicBezTo>
                  <a:pt x="2905" y="316"/>
                  <a:pt x="2906" y="316"/>
                  <a:pt x="2906" y="317"/>
                </a:cubicBezTo>
                <a:cubicBezTo>
                  <a:pt x="2907" y="317"/>
                  <a:pt x="2908" y="318"/>
                  <a:pt x="2908" y="318"/>
                </a:cubicBezTo>
                <a:cubicBezTo>
                  <a:pt x="2909" y="319"/>
                  <a:pt x="2909" y="321"/>
                  <a:pt x="2910" y="322"/>
                </a:cubicBezTo>
                <a:cubicBezTo>
                  <a:pt x="2911" y="323"/>
                  <a:pt x="2912" y="323"/>
                  <a:pt x="2913" y="325"/>
                </a:cubicBezTo>
                <a:cubicBezTo>
                  <a:pt x="2915" y="326"/>
                  <a:pt x="2914" y="327"/>
                  <a:pt x="2912" y="327"/>
                </a:cubicBezTo>
                <a:cubicBezTo>
                  <a:pt x="2909" y="327"/>
                  <a:pt x="2907" y="330"/>
                  <a:pt x="2904" y="330"/>
                </a:cubicBezTo>
                <a:cubicBezTo>
                  <a:pt x="2903" y="330"/>
                  <a:pt x="2901" y="330"/>
                  <a:pt x="2899" y="330"/>
                </a:cubicBezTo>
                <a:cubicBezTo>
                  <a:pt x="2897" y="330"/>
                  <a:pt x="2895" y="330"/>
                  <a:pt x="2894" y="330"/>
                </a:cubicBezTo>
                <a:cubicBezTo>
                  <a:pt x="2891" y="331"/>
                  <a:pt x="2890" y="332"/>
                  <a:pt x="2888" y="333"/>
                </a:cubicBezTo>
                <a:cubicBezTo>
                  <a:pt x="2886" y="333"/>
                  <a:pt x="2885" y="334"/>
                  <a:pt x="2884" y="335"/>
                </a:cubicBezTo>
                <a:cubicBezTo>
                  <a:pt x="2883" y="336"/>
                  <a:pt x="2882" y="336"/>
                  <a:pt x="2880" y="337"/>
                </a:cubicBezTo>
                <a:cubicBezTo>
                  <a:pt x="2879" y="338"/>
                  <a:pt x="2877" y="338"/>
                  <a:pt x="2877" y="339"/>
                </a:cubicBezTo>
                <a:cubicBezTo>
                  <a:pt x="2877" y="339"/>
                  <a:pt x="2877" y="340"/>
                  <a:pt x="2877" y="340"/>
                </a:cubicBezTo>
                <a:cubicBezTo>
                  <a:pt x="2878" y="340"/>
                  <a:pt x="2878" y="341"/>
                  <a:pt x="2878" y="341"/>
                </a:cubicBezTo>
                <a:cubicBezTo>
                  <a:pt x="2878" y="342"/>
                  <a:pt x="2878" y="342"/>
                  <a:pt x="2879" y="342"/>
                </a:cubicBezTo>
                <a:cubicBezTo>
                  <a:pt x="2880" y="342"/>
                  <a:pt x="2881" y="342"/>
                  <a:pt x="2881" y="342"/>
                </a:cubicBezTo>
                <a:cubicBezTo>
                  <a:pt x="2882" y="341"/>
                  <a:pt x="2883" y="341"/>
                  <a:pt x="2883" y="341"/>
                </a:cubicBezTo>
                <a:cubicBezTo>
                  <a:pt x="2885" y="341"/>
                  <a:pt x="2885" y="339"/>
                  <a:pt x="2887" y="339"/>
                </a:cubicBezTo>
                <a:cubicBezTo>
                  <a:pt x="2888" y="339"/>
                  <a:pt x="2888" y="340"/>
                  <a:pt x="2889" y="340"/>
                </a:cubicBezTo>
                <a:cubicBezTo>
                  <a:pt x="2890" y="340"/>
                  <a:pt x="2890" y="340"/>
                  <a:pt x="2891" y="340"/>
                </a:cubicBezTo>
                <a:cubicBezTo>
                  <a:pt x="2893" y="340"/>
                  <a:pt x="2894" y="339"/>
                  <a:pt x="2895" y="340"/>
                </a:cubicBezTo>
                <a:cubicBezTo>
                  <a:pt x="2896" y="340"/>
                  <a:pt x="2897" y="341"/>
                  <a:pt x="2896" y="342"/>
                </a:cubicBezTo>
                <a:cubicBezTo>
                  <a:pt x="2896" y="343"/>
                  <a:pt x="2895" y="343"/>
                  <a:pt x="2894" y="343"/>
                </a:cubicBezTo>
                <a:cubicBezTo>
                  <a:pt x="2893" y="343"/>
                  <a:pt x="2891" y="343"/>
                  <a:pt x="2890" y="344"/>
                </a:cubicBezTo>
                <a:cubicBezTo>
                  <a:pt x="2890" y="345"/>
                  <a:pt x="2889" y="346"/>
                  <a:pt x="2889" y="346"/>
                </a:cubicBezTo>
                <a:cubicBezTo>
                  <a:pt x="2889" y="347"/>
                  <a:pt x="2888" y="347"/>
                  <a:pt x="2888" y="348"/>
                </a:cubicBezTo>
                <a:cubicBezTo>
                  <a:pt x="2887" y="349"/>
                  <a:pt x="2886" y="350"/>
                  <a:pt x="2884" y="350"/>
                </a:cubicBezTo>
                <a:cubicBezTo>
                  <a:pt x="2884" y="349"/>
                  <a:pt x="2882" y="349"/>
                  <a:pt x="2882" y="350"/>
                </a:cubicBezTo>
                <a:cubicBezTo>
                  <a:pt x="2882" y="351"/>
                  <a:pt x="2883" y="351"/>
                  <a:pt x="2884" y="350"/>
                </a:cubicBezTo>
                <a:cubicBezTo>
                  <a:pt x="2885" y="350"/>
                  <a:pt x="2886" y="351"/>
                  <a:pt x="2887" y="352"/>
                </a:cubicBezTo>
                <a:cubicBezTo>
                  <a:pt x="2887" y="353"/>
                  <a:pt x="2887" y="354"/>
                  <a:pt x="2887" y="354"/>
                </a:cubicBezTo>
                <a:cubicBezTo>
                  <a:pt x="2887" y="355"/>
                  <a:pt x="2888" y="356"/>
                  <a:pt x="2888" y="357"/>
                </a:cubicBezTo>
                <a:cubicBezTo>
                  <a:pt x="2888" y="358"/>
                  <a:pt x="2888" y="358"/>
                  <a:pt x="2888" y="359"/>
                </a:cubicBezTo>
                <a:cubicBezTo>
                  <a:pt x="2888" y="360"/>
                  <a:pt x="2888" y="361"/>
                  <a:pt x="2889" y="362"/>
                </a:cubicBezTo>
                <a:cubicBezTo>
                  <a:pt x="2890" y="363"/>
                  <a:pt x="2891" y="363"/>
                  <a:pt x="2891" y="364"/>
                </a:cubicBezTo>
                <a:cubicBezTo>
                  <a:pt x="2892" y="364"/>
                  <a:pt x="2892" y="365"/>
                  <a:pt x="2893" y="365"/>
                </a:cubicBezTo>
                <a:cubicBezTo>
                  <a:pt x="2893" y="366"/>
                  <a:pt x="2894" y="366"/>
                  <a:pt x="2894" y="367"/>
                </a:cubicBezTo>
                <a:cubicBezTo>
                  <a:pt x="2893" y="367"/>
                  <a:pt x="2892" y="367"/>
                  <a:pt x="2891" y="367"/>
                </a:cubicBezTo>
                <a:cubicBezTo>
                  <a:pt x="2890" y="368"/>
                  <a:pt x="2890" y="368"/>
                  <a:pt x="2889" y="368"/>
                </a:cubicBezTo>
                <a:cubicBezTo>
                  <a:pt x="2888" y="368"/>
                  <a:pt x="2888" y="367"/>
                  <a:pt x="2887" y="367"/>
                </a:cubicBezTo>
                <a:cubicBezTo>
                  <a:pt x="2886" y="366"/>
                  <a:pt x="2883" y="366"/>
                  <a:pt x="2883" y="367"/>
                </a:cubicBezTo>
                <a:cubicBezTo>
                  <a:pt x="2882" y="368"/>
                  <a:pt x="2882" y="368"/>
                  <a:pt x="2881" y="369"/>
                </a:cubicBezTo>
                <a:cubicBezTo>
                  <a:pt x="2881" y="370"/>
                  <a:pt x="2879" y="370"/>
                  <a:pt x="2878" y="369"/>
                </a:cubicBezTo>
                <a:cubicBezTo>
                  <a:pt x="2877" y="368"/>
                  <a:pt x="2877" y="366"/>
                  <a:pt x="2876" y="364"/>
                </a:cubicBezTo>
                <a:cubicBezTo>
                  <a:pt x="2874" y="363"/>
                  <a:pt x="2873" y="362"/>
                  <a:pt x="2871" y="362"/>
                </a:cubicBezTo>
                <a:cubicBezTo>
                  <a:pt x="2869" y="361"/>
                  <a:pt x="2868" y="362"/>
                  <a:pt x="2867" y="364"/>
                </a:cubicBezTo>
                <a:cubicBezTo>
                  <a:pt x="2866" y="364"/>
                  <a:pt x="2866" y="365"/>
                  <a:pt x="2865" y="365"/>
                </a:cubicBezTo>
                <a:cubicBezTo>
                  <a:pt x="2865" y="365"/>
                  <a:pt x="2863" y="365"/>
                  <a:pt x="2863" y="365"/>
                </a:cubicBezTo>
                <a:cubicBezTo>
                  <a:pt x="2862" y="364"/>
                  <a:pt x="2866" y="364"/>
                  <a:pt x="2864" y="362"/>
                </a:cubicBezTo>
                <a:cubicBezTo>
                  <a:pt x="2864" y="362"/>
                  <a:pt x="2862" y="362"/>
                  <a:pt x="2861" y="362"/>
                </a:cubicBezTo>
                <a:cubicBezTo>
                  <a:pt x="2860" y="363"/>
                  <a:pt x="2859" y="362"/>
                  <a:pt x="2858" y="363"/>
                </a:cubicBezTo>
                <a:cubicBezTo>
                  <a:pt x="2857" y="363"/>
                  <a:pt x="2856" y="364"/>
                  <a:pt x="2855" y="365"/>
                </a:cubicBezTo>
                <a:cubicBezTo>
                  <a:pt x="2854" y="366"/>
                  <a:pt x="2853" y="366"/>
                  <a:pt x="2851" y="366"/>
                </a:cubicBezTo>
                <a:cubicBezTo>
                  <a:pt x="2850" y="366"/>
                  <a:pt x="2850" y="366"/>
                  <a:pt x="2849" y="366"/>
                </a:cubicBezTo>
                <a:cubicBezTo>
                  <a:pt x="2848" y="366"/>
                  <a:pt x="2847" y="366"/>
                  <a:pt x="2846" y="366"/>
                </a:cubicBezTo>
                <a:cubicBezTo>
                  <a:pt x="2843" y="366"/>
                  <a:pt x="2840" y="366"/>
                  <a:pt x="2837" y="366"/>
                </a:cubicBezTo>
                <a:cubicBezTo>
                  <a:pt x="2836" y="366"/>
                  <a:pt x="2835" y="366"/>
                  <a:pt x="2835" y="367"/>
                </a:cubicBezTo>
                <a:cubicBezTo>
                  <a:pt x="2835" y="367"/>
                  <a:pt x="2836" y="367"/>
                  <a:pt x="2837" y="367"/>
                </a:cubicBezTo>
                <a:cubicBezTo>
                  <a:pt x="2837" y="367"/>
                  <a:pt x="2838" y="368"/>
                  <a:pt x="2838" y="368"/>
                </a:cubicBezTo>
                <a:cubicBezTo>
                  <a:pt x="2840" y="368"/>
                  <a:pt x="2841" y="367"/>
                  <a:pt x="2842" y="367"/>
                </a:cubicBezTo>
                <a:cubicBezTo>
                  <a:pt x="2844" y="366"/>
                  <a:pt x="2844" y="368"/>
                  <a:pt x="2846" y="369"/>
                </a:cubicBezTo>
                <a:cubicBezTo>
                  <a:pt x="2846" y="369"/>
                  <a:pt x="2847" y="369"/>
                  <a:pt x="2847" y="369"/>
                </a:cubicBezTo>
                <a:cubicBezTo>
                  <a:pt x="2848" y="369"/>
                  <a:pt x="2848" y="370"/>
                  <a:pt x="2849" y="370"/>
                </a:cubicBezTo>
                <a:cubicBezTo>
                  <a:pt x="2851" y="369"/>
                  <a:pt x="2851" y="367"/>
                  <a:pt x="2852" y="367"/>
                </a:cubicBezTo>
                <a:cubicBezTo>
                  <a:pt x="2853" y="367"/>
                  <a:pt x="2853" y="368"/>
                  <a:pt x="2853" y="369"/>
                </a:cubicBezTo>
                <a:cubicBezTo>
                  <a:pt x="2852" y="369"/>
                  <a:pt x="2851" y="369"/>
                  <a:pt x="2851" y="370"/>
                </a:cubicBezTo>
                <a:cubicBezTo>
                  <a:pt x="2852" y="371"/>
                  <a:pt x="2852" y="371"/>
                  <a:pt x="2853" y="371"/>
                </a:cubicBezTo>
                <a:cubicBezTo>
                  <a:pt x="2854" y="371"/>
                  <a:pt x="2854" y="372"/>
                  <a:pt x="2855" y="372"/>
                </a:cubicBezTo>
                <a:cubicBezTo>
                  <a:pt x="2855" y="372"/>
                  <a:pt x="2857" y="372"/>
                  <a:pt x="2857" y="372"/>
                </a:cubicBezTo>
                <a:cubicBezTo>
                  <a:pt x="2858" y="373"/>
                  <a:pt x="2856" y="373"/>
                  <a:pt x="2856" y="373"/>
                </a:cubicBezTo>
                <a:cubicBezTo>
                  <a:pt x="2855" y="374"/>
                  <a:pt x="2854" y="374"/>
                  <a:pt x="2855" y="374"/>
                </a:cubicBezTo>
                <a:cubicBezTo>
                  <a:pt x="2856" y="375"/>
                  <a:pt x="2856" y="374"/>
                  <a:pt x="2857" y="374"/>
                </a:cubicBezTo>
                <a:cubicBezTo>
                  <a:pt x="2858" y="375"/>
                  <a:pt x="2857" y="376"/>
                  <a:pt x="2857" y="376"/>
                </a:cubicBezTo>
                <a:cubicBezTo>
                  <a:pt x="2856" y="376"/>
                  <a:pt x="2855" y="376"/>
                  <a:pt x="2855" y="376"/>
                </a:cubicBezTo>
                <a:cubicBezTo>
                  <a:pt x="2854" y="376"/>
                  <a:pt x="2850" y="376"/>
                  <a:pt x="2851" y="377"/>
                </a:cubicBezTo>
                <a:cubicBezTo>
                  <a:pt x="2852" y="378"/>
                  <a:pt x="2854" y="377"/>
                  <a:pt x="2854" y="379"/>
                </a:cubicBezTo>
                <a:cubicBezTo>
                  <a:pt x="2854" y="380"/>
                  <a:pt x="2853" y="381"/>
                  <a:pt x="2852" y="381"/>
                </a:cubicBezTo>
                <a:cubicBezTo>
                  <a:pt x="2851" y="381"/>
                  <a:pt x="2851" y="380"/>
                  <a:pt x="2851" y="379"/>
                </a:cubicBezTo>
                <a:cubicBezTo>
                  <a:pt x="2851" y="378"/>
                  <a:pt x="2849" y="379"/>
                  <a:pt x="2848" y="378"/>
                </a:cubicBezTo>
                <a:cubicBezTo>
                  <a:pt x="2847" y="377"/>
                  <a:pt x="2848" y="377"/>
                  <a:pt x="2849" y="377"/>
                </a:cubicBezTo>
                <a:cubicBezTo>
                  <a:pt x="2850" y="376"/>
                  <a:pt x="2850" y="376"/>
                  <a:pt x="2849" y="375"/>
                </a:cubicBezTo>
                <a:cubicBezTo>
                  <a:pt x="2848" y="375"/>
                  <a:pt x="2847" y="375"/>
                  <a:pt x="2847" y="375"/>
                </a:cubicBezTo>
                <a:cubicBezTo>
                  <a:pt x="2845" y="375"/>
                  <a:pt x="2844" y="376"/>
                  <a:pt x="2844" y="373"/>
                </a:cubicBezTo>
                <a:cubicBezTo>
                  <a:pt x="2844" y="371"/>
                  <a:pt x="2843" y="372"/>
                  <a:pt x="2842" y="372"/>
                </a:cubicBezTo>
                <a:cubicBezTo>
                  <a:pt x="2841" y="372"/>
                  <a:pt x="2841" y="371"/>
                  <a:pt x="2840" y="371"/>
                </a:cubicBezTo>
                <a:cubicBezTo>
                  <a:pt x="2839" y="370"/>
                  <a:pt x="2839" y="370"/>
                  <a:pt x="2839" y="370"/>
                </a:cubicBezTo>
                <a:cubicBezTo>
                  <a:pt x="2838" y="369"/>
                  <a:pt x="2838" y="369"/>
                  <a:pt x="2837" y="369"/>
                </a:cubicBezTo>
                <a:cubicBezTo>
                  <a:pt x="2837" y="369"/>
                  <a:pt x="2836" y="369"/>
                  <a:pt x="2835" y="369"/>
                </a:cubicBezTo>
                <a:cubicBezTo>
                  <a:pt x="2835" y="368"/>
                  <a:pt x="2835" y="368"/>
                  <a:pt x="2835" y="368"/>
                </a:cubicBezTo>
                <a:cubicBezTo>
                  <a:pt x="2834" y="368"/>
                  <a:pt x="2834" y="368"/>
                  <a:pt x="2834" y="368"/>
                </a:cubicBezTo>
                <a:cubicBezTo>
                  <a:pt x="2833" y="367"/>
                  <a:pt x="2831" y="367"/>
                  <a:pt x="2830" y="367"/>
                </a:cubicBezTo>
                <a:cubicBezTo>
                  <a:pt x="2829" y="367"/>
                  <a:pt x="2827" y="367"/>
                  <a:pt x="2826" y="367"/>
                </a:cubicBezTo>
                <a:cubicBezTo>
                  <a:pt x="2826" y="365"/>
                  <a:pt x="2826" y="365"/>
                  <a:pt x="2825" y="364"/>
                </a:cubicBezTo>
                <a:cubicBezTo>
                  <a:pt x="2823" y="364"/>
                  <a:pt x="2822" y="364"/>
                  <a:pt x="2821" y="363"/>
                </a:cubicBezTo>
                <a:cubicBezTo>
                  <a:pt x="2818" y="362"/>
                  <a:pt x="2816" y="361"/>
                  <a:pt x="2813" y="361"/>
                </a:cubicBezTo>
                <a:cubicBezTo>
                  <a:pt x="2811" y="361"/>
                  <a:pt x="2809" y="362"/>
                  <a:pt x="2808" y="362"/>
                </a:cubicBezTo>
                <a:cubicBezTo>
                  <a:pt x="2807" y="362"/>
                  <a:pt x="2806" y="363"/>
                  <a:pt x="2805" y="363"/>
                </a:cubicBezTo>
                <a:cubicBezTo>
                  <a:pt x="2804" y="363"/>
                  <a:pt x="2803" y="364"/>
                  <a:pt x="2802" y="364"/>
                </a:cubicBezTo>
                <a:cubicBezTo>
                  <a:pt x="2800" y="365"/>
                  <a:pt x="2799" y="365"/>
                  <a:pt x="2797" y="365"/>
                </a:cubicBezTo>
                <a:cubicBezTo>
                  <a:pt x="2795" y="366"/>
                  <a:pt x="2793" y="366"/>
                  <a:pt x="2792" y="367"/>
                </a:cubicBezTo>
                <a:cubicBezTo>
                  <a:pt x="2791" y="368"/>
                  <a:pt x="2790" y="370"/>
                  <a:pt x="2789" y="370"/>
                </a:cubicBezTo>
                <a:cubicBezTo>
                  <a:pt x="2789" y="370"/>
                  <a:pt x="2788" y="371"/>
                  <a:pt x="2787" y="371"/>
                </a:cubicBezTo>
                <a:cubicBezTo>
                  <a:pt x="2785" y="371"/>
                  <a:pt x="2784" y="371"/>
                  <a:pt x="2782" y="371"/>
                </a:cubicBezTo>
                <a:cubicBezTo>
                  <a:pt x="2780" y="371"/>
                  <a:pt x="2779" y="371"/>
                  <a:pt x="2777" y="370"/>
                </a:cubicBezTo>
                <a:cubicBezTo>
                  <a:pt x="2776" y="370"/>
                  <a:pt x="2775" y="369"/>
                  <a:pt x="2773" y="369"/>
                </a:cubicBezTo>
                <a:cubicBezTo>
                  <a:pt x="2770" y="368"/>
                  <a:pt x="2767" y="368"/>
                  <a:pt x="2764" y="367"/>
                </a:cubicBezTo>
                <a:cubicBezTo>
                  <a:pt x="2761" y="366"/>
                  <a:pt x="2760" y="363"/>
                  <a:pt x="2758" y="361"/>
                </a:cubicBezTo>
                <a:cubicBezTo>
                  <a:pt x="2756" y="359"/>
                  <a:pt x="2755" y="358"/>
                  <a:pt x="2753" y="357"/>
                </a:cubicBezTo>
                <a:cubicBezTo>
                  <a:pt x="2752" y="357"/>
                  <a:pt x="2751" y="357"/>
                  <a:pt x="2751" y="356"/>
                </a:cubicBezTo>
                <a:cubicBezTo>
                  <a:pt x="2750" y="354"/>
                  <a:pt x="2751" y="351"/>
                  <a:pt x="2748" y="351"/>
                </a:cubicBezTo>
                <a:cubicBezTo>
                  <a:pt x="2747" y="352"/>
                  <a:pt x="2745" y="353"/>
                  <a:pt x="2744" y="355"/>
                </a:cubicBezTo>
                <a:cubicBezTo>
                  <a:pt x="2743" y="358"/>
                  <a:pt x="2742" y="360"/>
                  <a:pt x="2740" y="363"/>
                </a:cubicBezTo>
                <a:cubicBezTo>
                  <a:pt x="2739" y="364"/>
                  <a:pt x="2738" y="366"/>
                  <a:pt x="2738" y="367"/>
                </a:cubicBezTo>
                <a:cubicBezTo>
                  <a:pt x="2737" y="368"/>
                  <a:pt x="2737" y="370"/>
                  <a:pt x="2737" y="371"/>
                </a:cubicBezTo>
                <a:cubicBezTo>
                  <a:pt x="2736" y="372"/>
                  <a:pt x="2735" y="373"/>
                  <a:pt x="2735" y="375"/>
                </a:cubicBezTo>
                <a:cubicBezTo>
                  <a:pt x="2734" y="376"/>
                  <a:pt x="2734" y="377"/>
                  <a:pt x="2734" y="378"/>
                </a:cubicBezTo>
                <a:cubicBezTo>
                  <a:pt x="2733" y="379"/>
                  <a:pt x="2733" y="380"/>
                  <a:pt x="2732" y="381"/>
                </a:cubicBezTo>
                <a:cubicBezTo>
                  <a:pt x="2731" y="381"/>
                  <a:pt x="2731" y="382"/>
                  <a:pt x="2730" y="382"/>
                </a:cubicBezTo>
                <a:cubicBezTo>
                  <a:pt x="2729" y="383"/>
                  <a:pt x="2728" y="384"/>
                  <a:pt x="2727" y="385"/>
                </a:cubicBezTo>
                <a:cubicBezTo>
                  <a:pt x="2726" y="387"/>
                  <a:pt x="2725" y="388"/>
                  <a:pt x="2724" y="389"/>
                </a:cubicBezTo>
                <a:cubicBezTo>
                  <a:pt x="2722" y="390"/>
                  <a:pt x="2721" y="393"/>
                  <a:pt x="2719" y="393"/>
                </a:cubicBezTo>
                <a:cubicBezTo>
                  <a:pt x="2718" y="393"/>
                  <a:pt x="2717" y="393"/>
                  <a:pt x="2716" y="393"/>
                </a:cubicBezTo>
                <a:cubicBezTo>
                  <a:pt x="2715" y="393"/>
                  <a:pt x="2715" y="393"/>
                  <a:pt x="2715" y="392"/>
                </a:cubicBezTo>
                <a:cubicBezTo>
                  <a:pt x="2715" y="391"/>
                  <a:pt x="2715" y="389"/>
                  <a:pt x="2713" y="389"/>
                </a:cubicBezTo>
                <a:cubicBezTo>
                  <a:pt x="2713" y="389"/>
                  <a:pt x="2712" y="389"/>
                  <a:pt x="2711" y="389"/>
                </a:cubicBezTo>
                <a:cubicBezTo>
                  <a:pt x="2711" y="389"/>
                  <a:pt x="2710" y="389"/>
                  <a:pt x="2709" y="389"/>
                </a:cubicBezTo>
                <a:cubicBezTo>
                  <a:pt x="2709" y="389"/>
                  <a:pt x="2708" y="389"/>
                  <a:pt x="2708" y="389"/>
                </a:cubicBezTo>
                <a:cubicBezTo>
                  <a:pt x="2708" y="389"/>
                  <a:pt x="2708" y="389"/>
                  <a:pt x="2708" y="388"/>
                </a:cubicBezTo>
                <a:cubicBezTo>
                  <a:pt x="2707" y="388"/>
                  <a:pt x="2707" y="387"/>
                  <a:pt x="2706" y="387"/>
                </a:cubicBezTo>
                <a:cubicBezTo>
                  <a:pt x="2705" y="387"/>
                  <a:pt x="2703" y="388"/>
                  <a:pt x="2702" y="387"/>
                </a:cubicBezTo>
                <a:cubicBezTo>
                  <a:pt x="2701" y="385"/>
                  <a:pt x="2701" y="384"/>
                  <a:pt x="2699" y="383"/>
                </a:cubicBezTo>
                <a:cubicBezTo>
                  <a:pt x="2698" y="383"/>
                  <a:pt x="2696" y="383"/>
                  <a:pt x="2695" y="382"/>
                </a:cubicBezTo>
                <a:cubicBezTo>
                  <a:pt x="2694" y="382"/>
                  <a:pt x="2694" y="382"/>
                  <a:pt x="2693" y="382"/>
                </a:cubicBezTo>
                <a:cubicBezTo>
                  <a:pt x="2693" y="382"/>
                  <a:pt x="2692" y="382"/>
                  <a:pt x="2691" y="381"/>
                </a:cubicBezTo>
                <a:cubicBezTo>
                  <a:pt x="2691" y="380"/>
                  <a:pt x="2692" y="380"/>
                  <a:pt x="2692" y="379"/>
                </a:cubicBezTo>
                <a:cubicBezTo>
                  <a:pt x="2692" y="379"/>
                  <a:pt x="2692" y="378"/>
                  <a:pt x="2692" y="378"/>
                </a:cubicBezTo>
                <a:cubicBezTo>
                  <a:pt x="2691" y="376"/>
                  <a:pt x="2691" y="375"/>
                  <a:pt x="2689" y="375"/>
                </a:cubicBezTo>
                <a:cubicBezTo>
                  <a:pt x="2688" y="374"/>
                  <a:pt x="2686" y="373"/>
                  <a:pt x="2685" y="372"/>
                </a:cubicBezTo>
                <a:cubicBezTo>
                  <a:pt x="2684" y="370"/>
                  <a:pt x="2684" y="368"/>
                  <a:pt x="2683" y="367"/>
                </a:cubicBezTo>
                <a:cubicBezTo>
                  <a:pt x="2682" y="366"/>
                  <a:pt x="2681" y="366"/>
                  <a:pt x="2680" y="365"/>
                </a:cubicBezTo>
                <a:cubicBezTo>
                  <a:pt x="2679" y="365"/>
                  <a:pt x="2679" y="365"/>
                  <a:pt x="2678" y="364"/>
                </a:cubicBezTo>
                <a:cubicBezTo>
                  <a:pt x="2678" y="364"/>
                  <a:pt x="2677" y="364"/>
                  <a:pt x="2676" y="363"/>
                </a:cubicBezTo>
                <a:cubicBezTo>
                  <a:pt x="2675" y="363"/>
                  <a:pt x="2675" y="362"/>
                  <a:pt x="2674" y="360"/>
                </a:cubicBezTo>
                <a:cubicBezTo>
                  <a:pt x="2674" y="358"/>
                  <a:pt x="2676" y="359"/>
                  <a:pt x="2677" y="359"/>
                </a:cubicBezTo>
                <a:cubicBezTo>
                  <a:pt x="2679" y="359"/>
                  <a:pt x="2679" y="359"/>
                  <a:pt x="2681" y="358"/>
                </a:cubicBezTo>
                <a:cubicBezTo>
                  <a:pt x="2682" y="357"/>
                  <a:pt x="2683" y="357"/>
                  <a:pt x="2684" y="357"/>
                </a:cubicBezTo>
                <a:cubicBezTo>
                  <a:pt x="2685" y="358"/>
                  <a:pt x="2686" y="359"/>
                  <a:pt x="2687" y="359"/>
                </a:cubicBezTo>
                <a:cubicBezTo>
                  <a:pt x="2688" y="358"/>
                  <a:pt x="2686" y="358"/>
                  <a:pt x="2686" y="358"/>
                </a:cubicBezTo>
                <a:cubicBezTo>
                  <a:pt x="2685" y="357"/>
                  <a:pt x="2685" y="357"/>
                  <a:pt x="2684" y="356"/>
                </a:cubicBezTo>
                <a:cubicBezTo>
                  <a:pt x="2683" y="355"/>
                  <a:pt x="2683" y="354"/>
                  <a:pt x="2682" y="353"/>
                </a:cubicBezTo>
                <a:cubicBezTo>
                  <a:pt x="2682" y="352"/>
                  <a:pt x="2680" y="351"/>
                  <a:pt x="2680" y="350"/>
                </a:cubicBezTo>
                <a:cubicBezTo>
                  <a:pt x="2679" y="349"/>
                  <a:pt x="2678" y="347"/>
                  <a:pt x="2677" y="347"/>
                </a:cubicBezTo>
                <a:cubicBezTo>
                  <a:pt x="2677" y="348"/>
                  <a:pt x="2677" y="349"/>
                  <a:pt x="2678" y="349"/>
                </a:cubicBezTo>
                <a:cubicBezTo>
                  <a:pt x="2678" y="350"/>
                  <a:pt x="2679" y="350"/>
                  <a:pt x="2679" y="351"/>
                </a:cubicBezTo>
                <a:cubicBezTo>
                  <a:pt x="2679" y="351"/>
                  <a:pt x="2679" y="352"/>
                  <a:pt x="2680" y="353"/>
                </a:cubicBezTo>
                <a:cubicBezTo>
                  <a:pt x="2680" y="353"/>
                  <a:pt x="2681" y="354"/>
                  <a:pt x="2680" y="354"/>
                </a:cubicBezTo>
                <a:cubicBezTo>
                  <a:pt x="2680" y="356"/>
                  <a:pt x="2678" y="355"/>
                  <a:pt x="2677" y="355"/>
                </a:cubicBezTo>
                <a:cubicBezTo>
                  <a:pt x="2676" y="355"/>
                  <a:pt x="2675" y="355"/>
                  <a:pt x="2675" y="355"/>
                </a:cubicBezTo>
                <a:cubicBezTo>
                  <a:pt x="2674" y="356"/>
                  <a:pt x="2673" y="356"/>
                  <a:pt x="2673" y="356"/>
                </a:cubicBezTo>
                <a:cubicBezTo>
                  <a:pt x="2672" y="356"/>
                  <a:pt x="2672" y="355"/>
                  <a:pt x="2671" y="355"/>
                </a:cubicBezTo>
                <a:cubicBezTo>
                  <a:pt x="2671" y="355"/>
                  <a:pt x="2671" y="355"/>
                  <a:pt x="2670" y="355"/>
                </a:cubicBezTo>
                <a:cubicBezTo>
                  <a:pt x="2670" y="354"/>
                  <a:pt x="2670" y="353"/>
                  <a:pt x="2669" y="352"/>
                </a:cubicBezTo>
                <a:cubicBezTo>
                  <a:pt x="2669" y="351"/>
                  <a:pt x="2667" y="351"/>
                  <a:pt x="2666" y="349"/>
                </a:cubicBezTo>
                <a:cubicBezTo>
                  <a:pt x="2666" y="348"/>
                  <a:pt x="2665" y="347"/>
                  <a:pt x="2664" y="346"/>
                </a:cubicBezTo>
                <a:cubicBezTo>
                  <a:pt x="2663" y="345"/>
                  <a:pt x="2662" y="344"/>
                  <a:pt x="2662" y="342"/>
                </a:cubicBezTo>
                <a:cubicBezTo>
                  <a:pt x="2662" y="341"/>
                  <a:pt x="2662" y="338"/>
                  <a:pt x="2663" y="339"/>
                </a:cubicBezTo>
                <a:cubicBezTo>
                  <a:pt x="2664" y="340"/>
                  <a:pt x="2664" y="340"/>
                  <a:pt x="2665" y="340"/>
                </a:cubicBezTo>
                <a:cubicBezTo>
                  <a:pt x="2666" y="341"/>
                  <a:pt x="2667" y="341"/>
                  <a:pt x="2667" y="341"/>
                </a:cubicBezTo>
                <a:cubicBezTo>
                  <a:pt x="2668" y="342"/>
                  <a:pt x="2669" y="343"/>
                  <a:pt x="2669" y="344"/>
                </a:cubicBezTo>
                <a:cubicBezTo>
                  <a:pt x="2670" y="345"/>
                  <a:pt x="2672" y="346"/>
                  <a:pt x="2673" y="346"/>
                </a:cubicBezTo>
                <a:cubicBezTo>
                  <a:pt x="2675" y="346"/>
                  <a:pt x="2676" y="346"/>
                  <a:pt x="2678" y="346"/>
                </a:cubicBezTo>
                <a:cubicBezTo>
                  <a:pt x="2679" y="346"/>
                  <a:pt x="2680" y="345"/>
                  <a:pt x="2682" y="345"/>
                </a:cubicBezTo>
                <a:cubicBezTo>
                  <a:pt x="2683" y="345"/>
                  <a:pt x="2685" y="345"/>
                  <a:pt x="2686" y="344"/>
                </a:cubicBezTo>
                <a:cubicBezTo>
                  <a:pt x="2687" y="343"/>
                  <a:pt x="2688" y="342"/>
                  <a:pt x="2688" y="340"/>
                </a:cubicBezTo>
                <a:cubicBezTo>
                  <a:pt x="2688" y="339"/>
                  <a:pt x="2687" y="338"/>
                  <a:pt x="2687" y="336"/>
                </a:cubicBezTo>
                <a:cubicBezTo>
                  <a:pt x="2687" y="335"/>
                  <a:pt x="2687" y="334"/>
                  <a:pt x="2686" y="334"/>
                </a:cubicBezTo>
                <a:cubicBezTo>
                  <a:pt x="2685" y="333"/>
                  <a:pt x="2684" y="333"/>
                  <a:pt x="2684" y="333"/>
                </a:cubicBezTo>
                <a:cubicBezTo>
                  <a:pt x="2683" y="332"/>
                  <a:pt x="2683" y="332"/>
                  <a:pt x="2682" y="332"/>
                </a:cubicBezTo>
                <a:cubicBezTo>
                  <a:pt x="2680" y="330"/>
                  <a:pt x="2677" y="330"/>
                  <a:pt x="2673" y="330"/>
                </a:cubicBezTo>
                <a:cubicBezTo>
                  <a:pt x="2672" y="329"/>
                  <a:pt x="2671" y="329"/>
                  <a:pt x="2670" y="329"/>
                </a:cubicBezTo>
                <a:cubicBezTo>
                  <a:pt x="2669" y="328"/>
                  <a:pt x="2668" y="329"/>
                  <a:pt x="2667" y="329"/>
                </a:cubicBezTo>
                <a:cubicBezTo>
                  <a:pt x="2667" y="328"/>
                  <a:pt x="2666" y="328"/>
                  <a:pt x="2666" y="328"/>
                </a:cubicBezTo>
                <a:cubicBezTo>
                  <a:pt x="2668" y="328"/>
                  <a:pt x="2669" y="328"/>
                  <a:pt x="2670" y="328"/>
                </a:cubicBezTo>
                <a:cubicBezTo>
                  <a:pt x="2672" y="328"/>
                  <a:pt x="2673" y="328"/>
                  <a:pt x="2674" y="327"/>
                </a:cubicBezTo>
                <a:cubicBezTo>
                  <a:pt x="2675" y="327"/>
                  <a:pt x="2676" y="326"/>
                  <a:pt x="2677" y="325"/>
                </a:cubicBezTo>
                <a:cubicBezTo>
                  <a:pt x="2678" y="324"/>
                  <a:pt x="2678" y="324"/>
                  <a:pt x="2678" y="323"/>
                </a:cubicBezTo>
                <a:cubicBezTo>
                  <a:pt x="2679" y="323"/>
                  <a:pt x="2680" y="324"/>
                  <a:pt x="2681" y="324"/>
                </a:cubicBezTo>
                <a:cubicBezTo>
                  <a:pt x="2681" y="324"/>
                  <a:pt x="2682" y="323"/>
                  <a:pt x="2682" y="323"/>
                </a:cubicBezTo>
                <a:cubicBezTo>
                  <a:pt x="2683" y="323"/>
                  <a:pt x="2684" y="323"/>
                  <a:pt x="2684" y="322"/>
                </a:cubicBezTo>
                <a:cubicBezTo>
                  <a:pt x="2684" y="321"/>
                  <a:pt x="2681" y="321"/>
                  <a:pt x="2681" y="320"/>
                </a:cubicBezTo>
                <a:cubicBezTo>
                  <a:pt x="2679" y="320"/>
                  <a:pt x="2678" y="319"/>
                  <a:pt x="2677" y="319"/>
                </a:cubicBezTo>
                <a:cubicBezTo>
                  <a:pt x="2676" y="318"/>
                  <a:pt x="2675" y="318"/>
                  <a:pt x="2673" y="317"/>
                </a:cubicBezTo>
                <a:cubicBezTo>
                  <a:pt x="2672" y="317"/>
                  <a:pt x="2671" y="316"/>
                  <a:pt x="2670" y="316"/>
                </a:cubicBezTo>
                <a:cubicBezTo>
                  <a:pt x="2669" y="315"/>
                  <a:pt x="2666" y="315"/>
                  <a:pt x="2667" y="314"/>
                </a:cubicBezTo>
                <a:cubicBezTo>
                  <a:pt x="2668" y="312"/>
                  <a:pt x="2670" y="314"/>
                  <a:pt x="2671" y="313"/>
                </a:cubicBezTo>
                <a:cubicBezTo>
                  <a:pt x="2672" y="313"/>
                  <a:pt x="2672" y="313"/>
                  <a:pt x="2672" y="312"/>
                </a:cubicBezTo>
                <a:cubicBezTo>
                  <a:pt x="2673" y="312"/>
                  <a:pt x="2673" y="312"/>
                  <a:pt x="2674" y="312"/>
                </a:cubicBezTo>
                <a:cubicBezTo>
                  <a:pt x="2675" y="311"/>
                  <a:pt x="2676" y="312"/>
                  <a:pt x="2678" y="310"/>
                </a:cubicBezTo>
                <a:cubicBezTo>
                  <a:pt x="2679" y="310"/>
                  <a:pt x="2680" y="308"/>
                  <a:pt x="2680" y="307"/>
                </a:cubicBezTo>
                <a:cubicBezTo>
                  <a:pt x="2680" y="305"/>
                  <a:pt x="2679" y="305"/>
                  <a:pt x="2678" y="305"/>
                </a:cubicBezTo>
                <a:cubicBezTo>
                  <a:pt x="2677" y="304"/>
                  <a:pt x="2676" y="304"/>
                  <a:pt x="2675" y="303"/>
                </a:cubicBezTo>
                <a:cubicBezTo>
                  <a:pt x="2674" y="303"/>
                  <a:pt x="2673" y="302"/>
                  <a:pt x="2672" y="302"/>
                </a:cubicBezTo>
                <a:cubicBezTo>
                  <a:pt x="2671" y="301"/>
                  <a:pt x="2670" y="300"/>
                  <a:pt x="2669" y="299"/>
                </a:cubicBezTo>
                <a:cubicBezTo>
                  <a:pt x="2667" y="298"/>
                  <a:pt x="2665" y="298"/>
                  <a:pt x="2664" y="297"/>
                </a:cubicBezTo>
                <a:cubicBezTo>
                  <a:pt x="2663" y="296"/>
                  <a:pt x="2662" y="295"/>
                  <a:pt x="2660" y="294"/>
                </a:cubicBezTo>
                <a:cubicBezTo>
                  <a:pt x="2659" y="294"/>
                  <a:pt x="2657" y="293"/>
                  <a:pt x="2656" y="293"/>
                </a:cubicBezTo>
                <a:cubicBezTo>
                  <a:pt x="2654" y="292"/>
                  <a:pt x="2653" y="291"/>
                  <a:pt x="2652" y="291"/>
                </a:cubicBezTo>
                <a:cubicBezTo>
                  <a:pt x="2649" y="290"/>
                  <a:pt x="2646" y="291"/>
                  <a:pt x="2643" y="291"/>
                </a:cubicBezTo>
                <a:cubicBezTo>
                  <a:pt x="2641" y="290"/>
                  <a:pt x="2640" y="290"/>
                  <a:pt x="2638" y="290"/>
                </a:cubicBezTo>
                <a:cubicBezTo>
                  <a:pt x="2637" y="290"/>
                  <a:pt x="2637" y="290"/>
                  <a:pt x="2636" y="291"/>
                </a:cubicBezTo>
                <a:cubicBezTo>
                  <a:pt x="2636" y="291"/>
                  <a:pt x="2636" y="292"/>
                  <a:pt x="2636" y="293"/>
                </a:cubicBezTo>
                <a:cubicBezTo>
                  <a:pt x="2635" y="294"/>
                  <a:pt x="2635" y="295"/>
                  <a:pt x="2633" y="296"/>
                </a:cubicBezTo>
                <a:cubicBezTo>
                  <a:pt x="2632" y="296"/>
                  <a:pt x="2630" y="296"/>
                  <a:pt x="2629" y="297"/>
                </a:cubicBezTo>
                <a:cubicBezTo>
                  <a:pt x="2628" y="297"/>
                  <a:pt x="2626" y="297"/>
                  <a:pt x="2625" y="296"/>
                </a:cubicBezTo>
                <a:cubicBezTo>
                  <a:pt x="2624" y="296"/>
                  <a:pt x="2624" y="296"/>
                  <a:pt x="2623" y="295"/>
                </a:cubicBezTo>
                <a:cubicBezTo>
                  <a:pt x="2623" y="295"/>
                  <a:pt x="2622" y="295"/>
                  <a:pt x="2622" y="294"/>
                </a:cubicBezTo>
                <a:cubicBezTo>
                  <a:pt x="2623" y="292"/>
                  <a:pt x="2625" y="294"/>
                  <a:pt x="2626" y="292"/>
                </a:cubicBezTo>
                <a:cubicBezTo>
                  <a:pt x="2626" y="291"/>
                  <a:pt x="2625" y="291"/>
                  <a:pt x="2624" y="291"/>
                </a:cubicBezTo>
                <a:cubicBezTo>
                  <a:pt x="2624" y="291"/>
                  <a:pt x="2624" y="290"/>
                  <a:pt x="2623" y="290"/>
                </a:cubicBezTo>
                <a:cubicBezTo>
                  <a:pt x="2622" y="289"/>
                  <a:pt x="2621" y="290"/>
                  <a:pt x="2619" y="291"/>
                </a:cubicBezTo>
                <a:cubicBezTo>
                  <a:pt x="2618" y="291"/>
                  <a:pt x="2616" y="290"/>
                  <a:pt x="2615" y="290"/>
                </a:cubicBezTo>
                <a:cubicBezTo>
                  <a:pt x="2613" y="290"/>
                  <a:pt x="2611" y="291"/>
                  <a:pt x="2610" y="291"/>
                </a:cubicBezTo>
                <a:cubicBezTo>
                  <a:pt x="2608" y="291"/>
                  <a:pt x="2607" y="290"/>
                  <a:pt x="2605" y="290"/>
                </a:cubicBezTo>
                <a:cubicBezTo>
                  <a:pt x="2604" y="290"/>
                  <a:pt x="2603" y="290"/>
                  <a:pt x="2603" y="289"/>
                </a:cubicBezTo>
                <a:cubicBezTo>
                  <a:pt x="2602" y="288"/>
                  <a:pt x="2602" y="287"/>
                  <a:pt x="2602" y="286"/>
                </a:cubicBezTo>
                <a:cubicBezTo>
                  <a:pt x="2601" y="284"/>
                  <a:pt x="2599" y="284"/>
                  <a:pt x="2597" y="284"/>
                </a:cubicBezTo>
                <a:cubicBezTo>
                  <a:pt x="2595" y="284"/>
                  <a:pt x="2594" y="284"/>
                  <a:pt x="2593" y="283"/>
                </a:cubicBezTo>
                <a:cubicBezTo>
                  <a:pt x="2591" y="282"/>
                  <a:pt x="2590" y="282"/>
                  <a:pt x="2589" y="281"/>
                </a:cubicBezTo>
                <a:cubicBezTo>
                  <a:pt x="2588" y="281"/>
                  <a:pt x="2587" y="281"/>
                  <a:pt x="2587" y="281"/>
                </a:cubicBezTo>
                <a:cubicBezTo>
                  <a:pt x="2586" y="280"/>
                  <a:pt x="2586" y="280"/>
                  <a:pt x="2585" y="280"/>
                </a:cubicBezTo>
                <a:cubicBezTo>
                  <a:pt x="2585" y="280"/>
                  <a:pt x="2585" y="281"/>
                  <a:pt x="2585" y="281"/>
                </a:cubicBezTo>
                <a:cubicBezTo>
                  <a:pt x="2584" y="282"/>
                  <a:pt x="2584" y="282"/>
                  <a:pt x="2583" y="282"/>
                </a:cubicBezTo>
                <a:cubicBezTo>
                  <a:pt x="2582" y="282"/>
                  <a:pt x="2582" y="282"/>
                  <a:pt x="2582" y="283"/>
                </a:cubicBezTo>
                <a:cubicBezTo>
                  <a:pt x="2581" y="283"/>
                  <a:pt x="2581" y="284"/>
                  <a:pt x="2580" y="284"/>
                </a:cubicBezTo>
                <a:cubicBezTo>
                  <a:pt x="2579" y="285"/>
                  <a:pt x="2579" y="283"/>
                  <a:pt x="2579" y="282"/>
                </a:cubicBezTo>
                <a:cubicBezTo>
                  <a:pt x="2578" y="281"/>
                  <a:pt x="2577" y="281"/>
                  <a:pt x="2577" y="282"/>
                </a:cubicBezTo>
                <a:cubicBezTo>
                  <a:pt x="2576" y="283"/>
                  <a:pt x="2577" y="283"/>
                  <a:pt x="2577" y="283"/>
                </a:cubicBezTo>
                <a:cubicBezTo>
                  <a:pt x="2577" y="284"/>
                  <a:pt x="2577" y="285"/>
                  <a:pt x="2578" y="285"/>
                </a:cubicBezTo>
                <a:cubicBezTo>
                  <a:pt x="2578" y="286"/>
                  <a:pt x="2578" y="286"/>
                  <a:pt x="2577" y="286"/>
                </a:cubicBezTo>
                <a:cubicBezTo>
                  <a:pt x="2576" y="286"/>
                  <a:pt x="2576" y="286"/>
                  <a:pt x="2575" y="287"/>
                </a:cubicBezTo>
                <a:cubicBezTo>
                  <a:pt x="2574" y="287"/>
                  <a:pt x="2572" y="288"/>
                  <a:pt x="2571" y="287"/>
                </a:cubicBezTo>
                <a:cubicBezTo>
                  <a:pt x="2571" y="287"/>
                  <a:pt x="2571" y="286"/>
                  <a:pt x="2571" y="286"/>
                </a:cubicBezTo>
                <a:cubicBezTo>
                  <a:pt x="2570" y="286"/>
                  <a:pt x="2570" y="286"/>
                  <a:pt x="2570" y="285"/>
                </a:cubicBezTo>
                <a:cubicBezTo>
                  <a:pt x="2570" y="285"/>
                  <a:pt x="2571" y="284"/>
                  <a:pt x="2570" y="284"/>
                </a:cubicBezTo>
                <a:cubicBezTo>
                  <a:pt x="2570" y="283"/>
                  <a:pt x="2569" y="284"/>
                  <a:pt x="2569" y="284"/>
                </a:cubicBezTo>
                <a:cubicBezTo>
                  <a:pt x="2568" y="285"/>
                  <a:pt x="2568" y="285"/>
                  <a:pt x="2568" y="286"/>
                </a:cubicBezTo>
                <a:cubicBezTo>
                  <a:pt x="2567" y="286"/>
                  <a:pt x="2566" y="286"/>
                  <a:pt x="2566" y="287"/>
                </a:cubicBezTo>
                <a:cubicBezTo>
                  <a:pt x="2566" y="287"/>
                  <a:pt x="2565" y="288"/>
                  <a:pt x="2565" y="288"/>
                </a:cubicBezTo>
                <a:cubicBezTo>
                  <a:pt x="2565" y="289"/>
                  <a:pt x="2564" y="289"/>
                  <a:pt x="2564" y="290"/>
                </a:cubicBezTo>
                <a:cubicBezTo>
                  <a:pt x="2564" y="291"/>
                  <a:pt x="2567" y="291"/>
                  <a:pt x="2566" y="293"/>
                </a:cubicBezTo>
                <a:cubicBezTo>
                  <a:pt x="2566" y="294"/>
                  <a:pt x="2565" y="293"/>
                  <a:pt x="2564" y="294"/>
                </a:cubicBezTo>
                <a:cubicBezTo>
                  <a:pt x="2564" y="294"/>
                  <a:pt x="2563" y="295"/>
                  <a:pt x="2564" y="296"/>
                </a:cubicBezTo>
                <a:cubicBezTo>
                  <a:pt x="2564" y="296"/>
                  <a:pt x="2565" y="295"/>
                  <a:pt x="2566" y="296"/>
                </a:cubicBezTo>
                <a:cubicBezTo>
                  <a:pt x="2566" y="296"/>
                  <a:pt x="2567" y="296"/>
                  <a:pt x="2567" y="297"/>
                </a:cubicBezTo>
                <a:cubicBezTo>
                  <a:pt x="2567" y="297"/>
                  <a:pt x="2567" y="298"/>
                  <a:pt x="2568" y="299"/>
                </a:cubicBezTo>
                <a:cubicBezTo>
                  <a:pt x="2568" y="299"/>
                  <a:pt x="2569" y="299"/>
                  <a:pt x="2569" y="300"/>
                </a:cubicBezTo>
                <a:cubicBezTo>
                  <a:pt x="2570" y="301"/>
                  <a:pt x="2570" y="303"/>
                  <a:pt x="2570" y="304"/>
                </a:cubicBezTo>
                <a:cubicBezTo>
                  <a:pt x="2569" y="304"/>
                  <a:pt x="2569" y="304"/>
                  <a:pt x="2569" y="304"/>
                </a:cubicBezTo>
                <a:cubicBezTo>
                  <a:pt x="2569" y="305"/>
                  <a:pt x="2568" y="304"/>
                  <a:pt x="2567" y="304"/>
                </a:cubicBezTo>
                <a:cubicBezTo>
                  <a:pt x="2565" y="306"/>
                  <a:pt x="2567" y="308"/>
                  <a:pt x="2566" y="310"/>
                </a:cubicBezTo>
                <a:cubicBezTo>
                  <a:pt x="2565" y="310"/>
                  <a:pt x="2565" y="311"/>
                  <a:pt x="2564" y="311"/>
                </a:cubicBezTo>
                <a:cubicBezTo>
                  <a:pt x="2564" y="312"/>
                  <a:pt x="2563" y="312"/>
                  <a:pt x="2563" y="313"/>
                </a:cubicBezTo>
                <a:cubicBezTo>
                  <a:pt x="2563" y="314"/>
                  <a:pt x="2562" y="314"/>
                  <a:pt x="2561" y="314"/>
                </a:cubicBezTo>
                <a:cubicBezTo>
                  <a:pt x="2561" y="314"/>
                  <a:pt x="2560" y="313"/>
                  <a:pt x="2560" y="313"/>
                </a:cubicBezTo>
                <a:cubicBezTo>
                  <a:pt x="2559" y="313"/>
                  <a:pt x="2558" y="313"/>
                  <a:pt x="2557" y="313"/>
                </a:cubicBezTo>
                <a:cubicBezTo>
                  <a:pt x="2557" y="312"/>
                  <a:pt x="2556" y="312"/>
                  <a:pt x="2556" y="312"/>
                </a:cubicBezTo>
                <a:cubicBezTo>
                  <a:pt x="2555" y="312"/>
                  <a:pt x="2555" y="312"/>
                  <a:pt x="2555" y="312"/>
                </a:cubicBezTo>
                <a:cubicBezTo>
                  <a:pt x="2554" y="312"/>
                  <a:pt x="2553" y="312"/>
                  <a:pt x="2552" y="312"/>
                </a:cubicBezTo>
                <a:cubicBezTo>
                  <a:pt x="2550" y="311"/>
                  <a:pt x="2549" y="311"/>
                  <a:pt x="2547" y="311"/>
                </a:cubicBezTo>
                <a:cubicBezTo>
                  <a:pt x="2546" y="311"/>
                  <a:pt x="2546" y="311"/>
                  <a:pt x="2545" y="311"/>
                </a:cubicBezTo>
                <a:cubicBezTo>
                  <a:pt x="2544" y="312"/>
                  <a:pt x="2543" y="312"/>
                  <a:pt x="2543" y="312"/>
                </a:cubicBezTo>
                <a:cubicBezTo>
                  <a:pt x="2541" y="312"/>
                  <a:pt x="2539" y="312"/>
                  <a:pt x="2537" y="312"/>
                </a:cubicBezTo>
                <a:cubicBezTo>
                  <a:pt x="2536" y="313"/>
                  <a:pt x="2534" y="312"/>
                  <a:pt x="2532" y="312"/>
                </a:cubicBezTo>
                <a:cubicBezTo>
                  <a:pt x="2530" y="311"/>
                  <a:pt x="2528" y="312"/>
                  <a:pt x="2526" y="312"/>
                </a:cubicBezTo>
                <a:cubicBezTo>
                  <a:pt x="2522" y="312"/>
                  <a:pt x="2518" y="311"/>
                  <a:pt x="2514" y="311"/>
                </a:cubicBezTo>
                <a:cubicBezTo>
                  <a:pt x="2512" y="311"/>
                  <a:pt x="2510" y="311"/>
                  <a:pt x="2508" y="310"/>
                </a:cubicBezTo>
                <a:cubicBezTo>
                  <a:pt x="2505" y="310"/>
                  <a:pt x="2502" y="310"/>
                  <a:pt x="2499" y="310"/>
                </a:cubicBezTo>
                <a:cubicBezTo>
                  <a:pt x="2497" y="310"/>
                  <a:pt x="2494" y="310"/>
                  <a:pt x="2492" y="310"/>
                </a:cubicBezTo>
                <a:cubicBezTo>
                  <a:pt x="2490" y="310"/>
                  <a:pt x="2488" y="309"/>
                  <a:pt x="2487" y="308"/>
                </a:cubicBezTo>
                <a:cubicBezTo>
                  <a:pt x="2485" y="308"/>
                  <a:pt x="2484" y="307"/>
                  <a:pt x="2482" y="307"/>
                </a:cubicBezTo>
                <a:cubicBezTo>
                  <a:pt x="2481" y="307"/>
                  <a:pt x="2479" y="307"/>
                  <a:pt x="2478" y="306"/>
                </a:cubicBezTo>
                <a:cubicBezTo>
                  <a:pt x="2476" y="305"/>
                  <a:pt x="2475" y="305"/>
                  <a:pt x="2474" y="304"/>
                </a:cubicBezTo>
                <a:cubicBezTo>
                  <a:pt x="2472" y="303"/>
                  <a:pt x="2471" y="303"/>
                  <a:pt x="2470" y="302"/>
                </a:cubicBezTo>
                <a:cubicBezTo>
                  <a:pt x="2468" y="301"/>
                  <a:pt x="2468" y="300"/>
                  <a:pt x="2468" y="299"/>
                </a:cubicBezTo>
                <a:cubicBezTo>
                  <a:pt x="2468" y="297"/>
                  <a:pt x="2468" y="296"/>
                  <a:pt x="2469" y="295"/>
                </a:cubicBezTo>
                <a:cubicBezTo>
                  <a:pt x="2470" y="294"/>
                  <a:pt x="2471" y="293"/>
                  <a:pt x="2473" y="293"/>
                </a:cubicBezTo>
                <a:cubicBezTo>
                  <a:pt x="2474" y="293"/>
                  <a:pt x="2476" y="293"/>
                  <a:pt x="2478" y="293"/>
                </a:cubicBezTo>
                <a:cubicBezTo>
                  <a:pt x="2479" y="293"/>
                  <a:pt x="2481" y="293"/>
                  <a:pt x="2479" y="291"/>
                </a:cubicBezTo>
                <a:cubicBezTo>
                  <a:pt x="2477" y="291"/>
                  <a:pt x="2476" y="290"/>
                  <a:pt x="2475" y="290"/>
                </a:cubicBezTo>
                <a:cubicBezTo>
                  <a:pt x="2473" y="290"/>
                  <a:pt x="2472" y="289"/>
                  <a:pt x="2471" y="289"/>
                </a:cubicBezTo>
                <a:cubicBezTo>
                  <a:pt x="2470" y="289"/>
                  <a:pt x="2468" y="289"/>
                  <a:pt x="2467" y="289"/>
                </a:cubicBezTo>
                <a:cubicBezTo>
                  <a:pt x="2463" y="289"/>
                  <a:pt x="2459" y="288"/>
                  <a:pt x="2455" y="288"/>
                </a:cubicBezTo>
                <a:cubicBezTo>
                  <a:pt x="2451" y="288"/>
                  <a:pt x="2448" y="289"/>
                  <a:pt x="2445" y="288"/>
                </a:cubicBezTo>
                <a:cubicBezTo>
                  <a:pt x="2443" y="288"/>
                  <a:pt x="2441" y="287"/>
                  <a:pt x="2439" y="286"/>
                </a:cubicBezTo>
                <a:cubicBezTo>
                  <a:pt x="2437" y="286"/>
                  <a:pt x="2436" y="286"/>
                  <a:pt x="2435" y="286"/>
                </a:cubicBezTo>
                <a:cubicBezTo>
                  <a:pt x="2432" y="286"/>
                  <a:pt x="2430" y="285"/>
                  <a:pt x="2427" y="285"/>
                </a:cubicBezTo>
                <a:cubicBezTo>
                  <a:pt x="2422" y="284"/>
                  <a:pt x="2416" y="284"/>
                  <a:pt x="2410" y="284"/>
                </a:cubicBezTo>
                <a:cubicBezTo>
                  <a:pt x="2408" y="283"/>
                  <a:pt x="2406" y="284"/>
                  <a:pt x="2403" y="285"/>
                </a:cubicBezTo>
                <a:cubicBezTo>
                  <a:pt x="2401" y="285"/>
                  <a:pt x="2400" y="286"/>
                  <a:pt x="2398" y="287"/>
                </a:cubicBezTo>
                <a:cubicBezTo>
                  <a:pt x="2396" y="288"/>
                  <a:pt x="2393" y="288"/>
                  <a:pt x="2390" y="288"/>
                </a:cubicBezTo>
                <a:cubicBezTo>
                  <a:pt x="2388" y="288"/>
                  <a:pt x="2385" y="288"/>
                  <a:pt x="2383" y="289"/>
                </a:cubicBezTo>
                <a:cubicBezTo>
                  <a:pt x="2381" y="289"/>
                  <a:pt x="2381" y="290"/>
                  <a:pt x="2379" y="290"/>
                </a:cubicBezTo>
                <a:cubicBezTo>
                  <a:pt x="2379" y="291"/>
                  <a:pt x="2378" y="291"/>
                  <a:pt x="2377" y="291"/>
                </a:cubicBezTo>
                <a:cubicBezTo>
                  <a:pt x="2376" y="291"/>
                  <a:pt x="2374" y="291"/>
                  <a:pt x="2373" y="291"/>
                </a:cubicBezTo>
                <a:cubicBezTo>
                  <a:pt x="2372" y="291"/>
                  <a:pt x="2371" y="292"/>
                  <a:pt x="2371" y="293"/>
                </a:cubicBezTo>
                <a:cubicBezTo>
                  <a:pt x="2371" y="293"/>
                  <a:pt x="2372" y="293"/>
                  <a:pt x="2373" y="294"/>
                </a:cubicBezTo>
                <a:cubicBezTo>
                  <a:pt x="2373" y="294"/>
                  <a:pt x="2373" y="295"/>
                  <a:pt x="2374" y="295"/>
                </a:cubicBezTo>
                <a:cubicBezTo>
                  <a:pt x="2374" y="296"/>
                  <a:pt x="2375" y="296"/>
                  <a:pt x="2375" y="296"/>
                </a:cubicBezTo>
                <a:cubicBezTo>
                  <a:pt x="2376" y="298"/>
                  <a:pt x="2375" y="298"/>
                  <a:pt x="2374" y="299"/>
                </a:cubicBezTo>
                <a:cubicBezTo>
                  <a:pt x="2374" y="300"/>
                  <a:pt x="2373" y="302"/>
                  <a:pt x="2372" y="301"/>
                </a:cubicBezTo>
                <a:cubicBezTo>
                  <a:pt x="2371" y="301"/>
                  <a:pt x="2371" y="300"/>
                  <a:pt x="2371" y="299"/>
                </a:cubicBezTo>
                <a:cubicBezTo>
                  <a:pt x="2371" y="299"/>
                  <a:pt x="2371" y="298"/>
                  <a:pt x="2370" y="298"/>
                </a:cubicBezTo>
                <a:cubicBezTo>
                  <a:pt x="2369" y="297"/>
                  <a:pt x="2368" y="296"/>
                  <a:pt x="2367" y="295"/>
                </a:cubicBezTo>
                <a:cubicBezTo>
                  <a:pt x="2367" y="293"/>
                  <a:pt x="2366" y="292"/>
                  <a:pt x="2368" y="291"/>
                </a:cubicBezTo>
                <a:cubicBezTo>
                  <a:pt x="2368" y="290"/>
                  <a:pt x="2370" y="289"/>
                  <a:pt x="2370" y="287"/>
                </a:cubicBezTo>
                <a:cubicBezTo>
                  <a:pt x="2370" y="287"/>
                  <a:pt x="2370" y="286"/>
                  <a:pt x="2370" y="285"/>
                </a:cubicBezTo>
                <a:cubicBezTo>
                  <a:pt x="2369" y="284"/>
                  <a:pt x="2369" y="283"/>
                  <a:pt x="2368" y="282"/>
                </a:cubicBezTo>
                <a:cubicBezTo>
                  <a:pt x="2367" y="281"/>
                  <a:pt x="2367" y="280"/>
                  <a:pt x="2367" y="280"/>
                </a:cubicBezTo>
                <a:cubicBezTo>
                  <a:pt x="2366" y="278"/>
                  <a:pt x="2365" y="277"/>
                  <a:pt x="2363" y="276"/>
                </a:cubicBezTo>
                <a:cubicBezTo>
                  <a:pt x="2362" y="275"/>
                  <a:pt x="2361" y="274"/>
                  <a:pt x="2360" y="273"/>
                </a:cubicBezTo>
                <a:cubicBezTo>
                  <a:pt x="2360" y="273"/>
                  <a:pt x="2359" y="272"/>
                  <a:pt x="2358" y="272"/>
                </a:cubicBezTo>
                <a:cubicBezTo>
                  <a:pt x="2358" y="272"/>
                  <a:pt x="2357" y="273"/>
                  <a:pt x="2357" y="274"/>
                </a:cubicBezTo>
                <a:cubicBezTo>
                  <a:pt x="2358" y="275"/>
                  <a:pt x="2360" y="276"/>
                  <a:pt x="2360" y="278"/>
                </a:cubicBezTo>
                <a:cubicBezTo>
                  <a:pt x="2360" y="279"/>
                  <a:pt x="2360" y="280"/>
                  <a:pt x="2361" y="280"/>
                </a:cubicBezTo>
                <a:cubicBezTo>
                  <a:pt x="2361" y="282"/>
                  <a:pt x="2359" y="283"/>
                  <a:pt x="2358" y="284"/>
                </a:cubicBezTo>
                <a:cubicBezTo>
                  <a:pt x="2357" y="284"/>
                  <a:pt x="2355" y="285"/>
                  <a:pt x="2354" y="284"/>
                </a:cubicBezTo>
                <a:cubicBezTo>
                  <a:pt x="2353" y="284"/>
                  <a:pt x="2352" y="284"/>
                  <a:pt x="2351" y="284"/>
                </a:cubicBezTo>
                <a:cubicBezTo>
                  <a:pt x="2350" y="284"/>
                  <a:pt x="2349" y="284"/>
                  <a:pt x="2348" y="284"/>
                </a:cubicBezTo>
                <a:cubicBezTo>
                  <a:pt x="2345" y="284"/>
                  <a:pt x="2343" y="282"/>
                  <a:pt x="2340" y="281"/>
                </a:cubicBezTo>
                <a:cubicBezTo>
                  <a:pt x="2338" y="280"/>
                  <a:pt x="2336" y="280"/>
                  <a:pt x="2334" y="280"/>
                </a:cubicBezTo>
                <a:cubicBezTo>
                  <a:pt x="2333" y="280"/>
                  <a:pt x="2333" y="279"/>
                  <a:pt x="2332" y="279"/>
                </a:cubicBezTo>
                <a:cubicBezTo>
                  <a:pt x="2331" y="279"/>
                  <a:pt x="2330" y="279"/>
                  <a:pt x="2330" y="278"/>
                </a:cubicBezTo>
                <a:cubicBezTo>
                  <a:pt x="2328" y="277"/>
                  <a:pt x="2330" y="276"/>
                  <a:pt x="2331" y="275"/>
                </a:cubicBezTo>
                <a:cubicBezTo>
                  <a:pt x="2331" y="274"/>
                  <a:pt x="2331" y="274"/>
                  <a:pt x="2331" y="273"/>
                </a:cubicBezTo>
                <a:cubicBezTo>
                  <a:pt x="2332" y="273"/>
                  <a:pt x="2332" y="272"/>
                  <a:pt x="2332" y="272"/>
                </a:cubicBezTo>
                <a:cubicBezTo>
                  <a:pt x="2331" y="270"/>
                  <a:pt x="2329" y="271"/>
                  <a:pt x="2328" y="271"/>
                </a:cubicBezTo>
                <a:cubicBezTo>
                  <a:pt x="2326" y="271"/>
                  <a:pt x="2325" y="271"/>
                  <a:pt x="2324" y="273"/>
                </a:cubicBezTo>
                <a:cubicBezTo>
                  <a:pt x="2321" y="275"/>
                  <a:pt x="2319" y="273"/>
                  <a:pt x="2316" y="273"/>
                </a:cubicBezTo>
                <a:cubicBezTo>
                  <a:pt x="2312" y="273"/>
                  <a:pt x="2309" y="273"/>
                  <a:pt x="2305" y="273"/>
                </a:cubicBezTo>
                <a:cubicBezTo>
                  <a:pt x="2304" y="273"/>
                  <a:pt x="2302" y="273"/>
                  <a:pt x="2301" y="273"/>
                </a:cubicBezTo>
                <a:cubicBezTo>
                  <a:pt x="2300" y="274"/>
                  <a:pt x="2298" y="275"/>
                  <a:pt x="2297" y="276"/>
                </a:cubicBezTo>
                <a:cubicBezTo>
                  <a:pt x="2296" y="278"/>
                  <a:pt x="2292" y="279"/>
                  <a:pt x="2293" y="282"/>
                </a:cubicBezTo>
                <a:cubicBezTo>
                  <a:pt x="2294" y="284"/>
                  <a:pt x="2295" y="284"/>
                  <a:pt x="2296" y="285"/>
                </a:cubicBezTo>
                <a:cubicBezTo>
                  <a:pt x="2297" y="286"/>
                  <a:pt x="2297" y="286"/>
                  <a:pt x="2298" y="285"/>
                </a:cubicBezTo>
                <a:cubicBezTo>
                  <a:pt x="2299" y="285"/>
                  <a:pt x="2300" y="285"/>
                  <a:pt x="2301" y="284"/>
                </a:cubicBezTo>
                <a:cubicBezTo>
                  <a:pt x="2304" y="284"/>
                  <a:pt x="2307" y="284"/>
                  <a:pt x="2309" y="283"/>
                </a:cubicBezTo>
                <a:cubicBezTo>
                  <a:pt x="2311" y="283"/>
                  <a:pt x="2312" y="282"/>
                  <a:pt x="2314" y="283"/>
                </a:cubicBezTo>
                <a:cubicBezTo>
                  <a:pt x="2316" y="283"/>
                  <a:pt x="2317" y="282"/>
                  <a:pt x="2318" y="282"/>
                </a:cubicBezTo>
                <a:cubicBezTo>
                  <a:pt x="2319" y="282"/>
                  <a:pt x="2322" y="283"/>
                  <a:pt x="2320" y="284"/>
                </a:cubicBezTo>
                <a:cubicBezTo>
                  <a:pt x="2319" y="285"/>
                  <a:pt x="2316" y="285"/>
                  <a:pt x="2315" y="286"/>
                </a:cubicBezTo>
                <a:cubicBezTo>
                  <a:pt x="2313" y="287"/>
                  <a:pt x="2311" y="288"/>
                  <a:pt x="2309" y="289"/>
                </a:cubicBezTo>
                <a:cubicBezTo>
                  <a:pt x="2308" y="290"/>
                  <a:pt x="2306" y="291"/>
                  <a:pt x="2304" y="291"/>
                </a:cubicBezTo>
                <a:cubicBezTo>
                  <a:pt x="2302" y="292"/>
                  <a:pt x="2299" y="291"/>
                  <a:pt x="2297" y="291"/>
                </a:cubicBezTo>
                <a:cubicBezTo>
                  <a:pt x="2295" y="291"/>
                  <a:pt x="2294" y="291"/>
                  <a:pt x="2293" y="291"/>
                </a:cubicBezTo>
                <a:cubicBezTo>
                  <a:pt x="2292" y="291"/>
                  <a:pt x="2291" y="291"/>
                  <a:pt x="2290" y="290"/>
                </a:cubicBezTo>
                <a:cubicBezTo>
                  <a:pt x="2289" y="290"/>
                  <a:pt x="2288" y="290"/>
                  <a:pt x="2287" y="291"/>
                </a:cubicBezTo>
                <a:cubicBezTo>
                  <a:pt x="2285" y="291"/>
                  <a:pt x="2285" y="292"/>
                  <a:pt x="2286" y="293"/>
                </a:cubicBezTo>
                <a:cubicBezTo>
                  <a:pt x="2287" y="293"/>
                  <a:pt x="2287" y="293"/>
                  <a:pt x="2287" y="294"/>
                </a:cubicBezTo>
                <a:cubicBezTo>
                  <a:pt x="2287" y="295"/>
                  <a:pt x="2287" y="295"/>
                  <a:pt x="2287" y="296"/>
                </a:cubicBezTo>
                <a:cubicBezTo>
                  <a:pt x="2286" y="296"/>
                  <a:pt x="2285" y="296"/>
                  <a:pt x="2285" y="297"/>
                </a:cubicBezTo>
                <a:cubicBezTo>
                  <a:pt x="2284" y="297"/>
                  <a:pt x="2283" y="297"/>
                  <a:pt x="2281" y="297"/>
                </a:cubicBezTo>
                <a:cubicBezTo>
                  <a:pt x="2281" y="298"/>
                  <a:pt x="2280" y="298"/>
                  <a:pt x="2279" y="298"/>
                </a:cubicBezTo>
                <a:cubicBezTo>
                  <a:pt x="2277" y="298"/>
                  <a:pt x="2275" y="299"/>
                  <a:pt x="2273" y="299"/>
                </a:cubicBezTo>
                <a:cubicBezTo>
                  <a:pt x="2271" y="299"/>
                  <a:pt x="2269" y="300"/>
                  <a:pt x="2267" y="301"/>
                </a:cubicBezTo>
                <a:cubicBezTo>
                  <a:pt x="2265" y="301"/>
                  <a:pt x="2263" y="302"/>
                  <a:pt x="2261" y="302"/>
                </a:cubicBezTo>
                <a:cubicBezTo>
                  <a:pt x="2259" y="302"/>
                  <a:pt x="2258" y="303"/>
                  <a:pt x="2256" y="303"/>
                </a:cubicBezTo>
                <a:cubicBezTo>
                  <a:pt x="2254" y="304"/>
                  <a:pt x="2252" y="304"/>
                  <a:pt x="2250" y="305"/>
                </a:cubicBezTo>
                <a:cubicBezTo>
                  <a:pt x="2247" y="305"/>
                  <a:pt x="2245" y="305"/>
                  <a:pt x="2243" y="305"/>
                </a:cubicBezTo>
                <a:cubicBezTo>
                  <a:pt x="2241" y="305"/>
                  <a:pt x="2239" y="306"/>
                  <a:pt x="2238" y="306"/>
                </a:cubicBezTo>
                <a:cubicBezTo>
                  <a:pt x="2234" y="306"/>
                  <a:pt x="2231" y="307"/>
                  <a:pt x="2228" y="307"/>
                </a:cubicBezTo>
                <a:cubicBezTo>
                  <a:pt x="2227" y="307"/>
                  <a:pt x="2224" y="307"/>
                  <a:pt x="2225" y="309"/>
                </a:cubicBezTo>
                <a:cubicBezTo>
                  <a:pt x="2226" y="310"/>
                  <a:pt x="2228" y="310"/>
                  <a:pt x="2227" y="312"/>
                </a:cubicBezTo>
                <a:cubicBezTo>
                  <a:pt x="2226" y="313"/>
                  <a:pt x="2224" y="313"/>
                  <a:pt x="2223" y="313"/>
                </a:cubicBezTo>
                <a:cubicBezTo>
                  <a:pt x="2222" y="314"/>
                  <a:pt x="2221" y="314"/>
                  <a:pt x="2219" y="315"/>
                </a:cubicBezTo>
                <a:cubicBezTo>
                  <a:pt x="2217" y="315"/>
                  <a:pt x="2214" y="316"/>
                  <a:pt x="2211" y="318"/>
                </a:cubicBezTo>
                <a:cubicBezTo>
                  <a:pt x="2210" y="318"/>
                  <a:pt x="2209" y="319"/>
                  <a:pt x="2207" y="319"/>
                </a:cubicBezTo>
                <a:cubicBezTo>
                  <a:pt x="2208" y="318"/>
                  <a:pt x="2210" y="318"/>
                  <a:pt x="2211" y="317"/>
                </a:cubicBezTo>
                <a:cubicBezTo>
                  <a:pt x="2212" y="316"/>
                  <a:pt x="2214" y="316"/>
                  <a:pt x="2215" y="315"/>
                </a:cubicBezTo>
                <a:cubicBezTo>
                  <a:pt x="2216" y="314"/>
                  <a:pt x="2217" y="313"/>
                  <a:pt x="2218" y="312"/>
                </a:cubicBezTo>
                <a:cubicBezTo>
                  <a:pt x="2219" y="310"/>
                  <a:pt x="2220" y="309"/>
                  <a:pt x="2220" y="308"/>
                </a:cubicBezTo>
                <a:cubicBezTo>
                  <a:pt x="2221" y="305"/>
                  <a:pt x="2223" y="303"/>
                  <a:pt x="2225" y="301"/>
                </a:cubicBezTo>
                <a:cubicBezTo>
                  <a:pt x="2228" y="298"/>
                  <a:pt x="2232" y="299"/>
                  <a:pt x="2235" y="299"/>
                </a:cubicBezTo>
                <a:cubicBezTo>
                  <a:pt x="2239" y="298"/>
                  <a:pt x="2239" y="295"/>
                  <a:pt x="2241" y="293"/>
                </a:cubicBezTo>
                <a:cubicBezTo>
                  <a:pt x="2243" y="291"/>
                  <a:pt x="2244" y="288"/>
                  <a:pt x="2247" y="287"/>
                </a:cubicBezTo>
                <a:cubicBezTo>
                  <a:pt x="2250" y="287"/>
                  <a:pt x="2252" y="288"/>
                  <a:pt x="2254" y="287"/>
                </a:cubicBezTo>
                <a:cubicBezTo>
                  <a:pt x="2257" y="287"/>
                  <a:pt x="2259" y="286"/>
                  <a:pt x="2261" y="285"/>
                </a:cubicBezTo>
                <a:cubicBezTo>
                  <a:pt x="2263" y="284"/>
                  <a:pt x="2266" y="283"/>
                  <a:pt x="2268" y="281"/>
                </a:cubicBezTo>
                <a:cubicBezTo>
                  <a:pt x="2270" y="280"/>
                  <a:pt x="2272" y="279"/>
                  <a:pt x="2275" y="278"/>
                </a:cubicBezTo>
                <a:cubicBezTo>
                  <a:pt x="2277" y="277"/>
                  <a:pt x="2279" y="276"/>
                  <a:pt x="2282" y="275"/>
                </a:cubicBezTo>
                <a:cubicBezTo>
                  <a:pt x="2283" y="274"/>
                  <a:pt x="2285" y="273"/>
                  <a:pt x="2287" y="272"/>
                </a:cubicBezTo>
                <a:cubicBezTo>
                  <a:pt x="2288" y="271"/>
                  <a:pt x="2289" y="271"/>
                  <a:pt x="2291" y="270"/>
                </a:cubicBezTo>
                <a:cubicBezTo>
                  <a:pt x="2293" y="270"/>
                  <a:pt x="2294" y="269"/>
                  <a:pt x="2295" y="268"/>
                </a:cubicBezTo>
                <a:cubicBezTo>
                  <a:pt x="2296" y="267"/>
                  <a:pt x="2297" y="267"/>
                  <a:pt x="2299" y="266"/>
                </a:cubicBezTo>
                <a:cubicBezTo>
                  <a:pt x="2300" y="265"/>
                  <a:pt x="2301" y="264"/>
                  <a:pt x="2302" y="263"/>
                </a:cubicBezTo>
                <a:cubicBezTo>
                  <a:pt x="2302" y="263"/>
                  <a:pt x="2302" y="262"/>
                  <a:pt x="2302" y="261"/>
                </a:cubicBezTo>
                <a:cubicBezTo>
                  <a:pt x="2301" y="261"/>
                  <a:pt x="2299" y="261"/>
                  <a:pt x="2298" y="261"/>
                </a:cubicBezTo>
                <a:cubicBezTo>
                  <a:pt x="2297" y="261"/>
                  <a:pt x="2296" y="261"/>
                  <a:pt x="2296" y="261"/>
                </a:cubicBezTo>
                <a:cubicBezTo>
                  <a:pt x="2296" y="260"/>
                  <a:pt x="2297" y="260"/>
                  <a:pt x="2298" y="260"/>
                </a:cubicBezTo>
                <a:cubicBezTo>
                  <a:pt x="2299" y="259"/>
                  <a:pt x="2301" y="259"/>
                  <a:pt x="2302" y="258"/>
                </a:cubicBezTo>
                <a:cubicBezTo>
                  <a:pt x="2303" y="257"/>
                  <a:pt x="2305" y="256"/>
                  <a:pt x="2306" y="255"/>
                </a:cubicBezTo>
                <a:cubicBezTo>
                  <a:pt x="2307" y="255"/>
                  <a:pt x="2308" y="254"/>
                  <a:pt x="2309" y="254"/>
                </a:cubicBezTo>
                <a:cubicBezTo>
                  <a:pt x="2310" y="254"/>
                  <a:pt x="2310" y="254"/>
                  <a:pt x="2311" y="254"/>
                </a:cubicBezTo>
                <a:cubicBezTo>
                  <a:pt x="2314" y="254"/>
                  <a:pt x="2316" y="253"/>
                  <a:pt x="2319" y="252"/>
                </a:cubicBezTo>
                <a:cubicBezTo>
                  <a:pt x="2321" y="251"/>
                  <a:pt x="2323" y="250"/>
                  <a:pt x="2325" y="249"/>
                </a:cubicBezTo>
                <a:cubicBezTo>
                  <a:pt x="2327" y="248"/>
                  <a:pt x="2329" y="246"/>
                  <a:pt x="2332" y="245"/>
                </a:cubicBezTo>
                <a:cubicBezTo>
                  <a:pt x="2335" y="243"/>
                  <a:pt x="2337" y="242"/>
                  <a:pt x="2340" y="241"/>
                </a:cubicBezTo>
                <a:cubicBezTo>
                  <a:pt x="2342" y="240"/>
                  <a:pt x="2343" y="239"/>
                  <a:pt x="2344" y="239"/>
                </a:cubicBezTo>
                <a:cubicBezTo>
                  <a:pt x="2346" y="238"/>
                  <a:pt x="2347" y="238"/>
                  <a:pt x="2349" y="237"/>
                </a:cubicBezTo>
                <a:cubicBezTo>
                  <a:pt x="2351" y="236"/>
                  <a:pt x="2354" y="234"/>
                  <a:pt x="2357" y="233"/>
                </a:cubicBezTo>
                <a:cubicBezTo>
                  <a:pt x="2359" y="232"/>
                  <a:pt x="2361" y="231"/>
                  <a:pt x="2363" y="230"/>
                </a:cubicBezTo>
                <a:cubicBezTo>
                  <a:pt x="2365" y="229"/>
                  <a:pt x="2367" y="228"/>
                  <a:pt x="2369" y="227"/>
                </a:cubicBezTo>
                <a:cubicBezTo>
                  <a:pt x="2370" y="226"/>
                  <a:pt x="2372" y="225"/>
                  <a:pt x="2373" y="224"/>
                </a:cubicBezTo>
                <a:cubicBezTo>
                  <a:pt x="2374" y="222"/>
                  <a:pt x="2376" y="219"/>
                  <a:pt x="2376" y="216"/>
                </a:cubicBezTo>
                <a:cubicBezTo>
                  <a:pt x="2377" y="213"/>
                  <a:pt x="2372" y="214"/>
                  <a:pt x="2370" y="213"/>
                </a:cubicBezTo>
                <a:cubicBezTo>
                  <a:pt x="2368" y="213"/>
                  <a:pt x="2367" y="212"/>
                  <a:pt x="2367" y="211"/>
                </a:cubicBezTo>
                <a:cubicBezTo>
                  <a:pt x="2367" y="210"/>
                  <a:pt x="2368" y="209"/>
                  <a:pt x="2367" y="209"/>
                </a:cubicBezTo>
                <a:cubicBezTo>
                  <a:pt x="2367" y="208"/>
                  <a:pt x="2366" y="209"/>
                  <a:pt x="2366" y="209"/>
                </a:cubicBezTo>
                <a:cubicBezTo>
                  <a:pt x="2365" y="210"/>
                  <a:pt x="2364" y="211"/>
                  <a:pt x="2363" y="211"/>
                </a:cubicBezTo>
                <a:cubicBezTo>
                  <a:pt x="2361" y="212"/>
                  <a:pt x="2360" y="212"/>
                  <a:pt x="2359" y="212"/>
                </a:cubicBezTo>
                <a:cubicBezTo>
                  <a:pt x="2359" y="212"/>
                  <a:pt x="2358" y="211"/>
                  <a:pt x="2359" y="210"/>
                </a:cubicBezTo>
                <a:cubicBezTo>
                  <a:pt x="2359" y="210"/>
                  <a:pt x="2360" y="209"/>
                  <a:pt x="2359" y="209"/>
                </a:cubicBezTo>
                <a:cubicBezTo>
                  <a:pt x="2359" y="208"/>
                  <a:pt x="2359" y="208"/>
                  <a:pt x="2359" y="208"/>
                </a:cubicBezTo>
                <a:cubicBezTo>
                  <a:pt x="2359" y="208"/>
                  <a:pt x="2359" y="208"/>
                  <a:pt x="2359" y="207"/>
                </a:cubicBezTo>
                <a:cubicBezTo>
                  <a:pt x="2359" y="206"/>
                  <a:pt x="2359" y="206"/>
                  <a:pt x="2359" y="205"/>
                </a:cubicBezTo>
                <a:cubicBezTo>
                  <a:pt x="2358" y="205"/>
                  <a:pt x="2357" y="204"/>
                  <a:pt x="2357" y="204"/>
                </a:cubicBezTo>
                <a:cubicBezTo>
                  <a:pt x="2356" y="204"/>
                  <a:pt x="2356" y="204"/>
                  <a:pt x="2355" y="204"/>
                </a:cubicBezTo>
                <a:cubicBezTo>
                  <a:pt x="2353" y="203"/>
                  <a:pt x="2352" y="204"/>
                  <a:pt x="2351" y="203"/>
                </a:cubicBezTo>
                <a:cubicBezTo>
                  <a:pt x="2350" y="202"/>
                  <a:pt x="2349" y="200"/>
                  <a:pt x="2350" y="199"/>
                </a:cubicBezTo>
                <a:cubicBezTo>
                  <a:pt x="2350" y="199"/>
                  <a:pt x="2351" y="200"/>
                  <a:pt x="2351" y="200"/>
                </a:cubicBezTo>
                <a:cubicBezTo>
                  <a:pt x="2352" y="201"/>
                  <a:pt x="2352" y="201"/>
                  <a:pt x="2353" y="201"/>
                </a:cubicBezTo>
                <a:cubicBezTo>
                  <a:pt x="2354" y="201"/>
                  <a:pt x="2355" y="201"/>
                  <a:pt x="2356" y="201"/>
                </a:cubicBezTo>
                <a:cubicBezTo>
                  <a:pt x="2356" y="201"/>
                  <a:pt x="2356" y="202"/>
                  <a:pt x="2357" y="202"/>
                </a:cubicBezTo>
                <a:cubicBezTo>
                  <a:pt x="2358" y="203"/>
                  <a:pt x="2359" y="204"/>
                  <a:pt x="2360" y="204"/>
                </a:cubicBezTo>
                <a:cubicBezTo>
                  <a:pt x="2361" y="204"/>
                  <a:pt x="2362" y="205"/>
                  <a:pt x="2362" y="205"/>
                </a:cubicBezTo>
                <a:cubicBezTo>
                  <a:pt x="2363" y="205"/>
                  <a:pt x="2364" y="205"/>
                  <a:pt x="2364" y="206"/>
                </a:cubicBezTo>
                <a:cubicBezTo>
                  <a:pt x="2364" y="206"/>
                  <a:pt x="2363" y="206"/>
                  <a:pt x="2364" y="207"/>
                </a:cubicBezTo>
                <a:cubicBezTo>
                  <a:pt x="2364" y="207"/>
                  <a:pt x="2365" y="207"/>
                  <a:pt x="2366" y="207"/>
                </a:cubicBezTo>
                <a:cubicBezTo>
                  <a:pt x="2368" y="207"/>
                  <a:pt x="2369" y="207"/>
                  <a:pt x="2371" y="207"/>
                </a:cubicBezTo>
                <a:cubicBezTo>
                  <a:pt x="2372" y="207"/>
                  <a:pt x="2373" y="209"/>
                  <a:pt x="2373" y="210"/>
                </a:cubicBezTo>
                <a:cubicBezTo>
                  <a:pt x="2374" y="212"/>
                  <a:pt x="2376" y="212"/>
                  <a:pt x="2377" y="210"/>
                </a:cubicBezTo>
                <a:cubicBezTo>
                  <a:pt x="2377" y="209"/>
                  <a:pt x="2376" y="206"/>
                  <a:pt x="2377" y="205"/>
                </a:cubicBezTo>
                <a:cubicBezTo>
                  <a:pt x="2378" y="204"/>
                  <a:pt x="2378" y="204"/>
                  <a:pt x="2379" y="203"/>
                </a:cubicBezTo>
                <a:cubicBezTo>
                  <a:pt x="2380" y="201"/>
                  <a:pt x="2379" y="199"/>
                  <a:pt x="2378" y="198"/>
                </a:cubicBezTo>
                <a:cubicBezTo>
                  <a:pt x="2378" y="197"/>
                  <a:pt x="2378" y="197"/>
                  <a:pt x="2377" y="196"/>
                </a:cubicBezTo>
                <a:cubicBezTo>
                  <a:pt x="2376" y="196"/>
                  <a:pt x="2377" y="197"/>
                  <a:pt x="2376" y="197"/>
                </a:cubicBezTo>
                <a:cubicBezTo>
                  <a:pt x="2376" y="198"/>
                  <a:pt x="2375" y="198"/>
                  <a:pt x="2375" y="198"/>
                </a:cubicBezTo>
                <a:cubicBezTo>
                  <a:pt x="2374" y="199"/>
                  <a:pt x="2375" y="199"/>
                  <a:pt x="2374" y="199"/>
                </a:cubicBezTo>
                <a:cubicBezTo>
                  <a:pt x="2374" y="200"/>
                  <a:pt x="2374" y="200"/>
                  <a:pt x="2373" y="200"/>
                </a:cubicBezTo>
                <a:cubicBezTo>
                  <a:pt x="2372" y="199"/>
                  <a:pt x="2373" y="197"/>
                  <a:pt x="2373" y="196"/>
                </a:cubicBezTo>
                <a:cubicBezTo>
                  <a:pt x="2373" y="195"/>
                  <a:pt x="2373" y="194"/>
                  <a:pt x="2372" y="194"/>
                </a:cubicBezTo>
                <a:cubicBezTo>
                  <a:pt x="2372" y="193"/>
                  <a:pt x="2371" y="193"/>
                  <a:pt x="2371" y="192"/>
                </a:cubicBezTo>
                <a:cubicBezTo>
                  <a:pt x="2370" y="192"/>
                  <a:pt x="2371" y="191"/>
                  <a:pt x="2371" y="190"/>
                </a:cubicBezTo>
                <a:cubicBezTo>
                  <a:pt x="2371" y="189"/>
                  <a:pt x="2371" y="188"/>
                  <a:pt x="2370" y="187"/>
                </a:cubicBezTo>
                <a:cubicBezTo>
                  <a:pt x="2369" y="186"/>
                  <a:pt x="2368" y="186"/>
                  <a:pt x="2367" y="184"/>
                </a:cubicBezTo>
                <a:cubicBezTo>
                  <a:pt x="2367" y="183"/>
                  <a:pt x="2366" y="183"/>
                  <a:pt x="2364" y="183"/>
                </a:cubicBezTo>
                <a:cubicBezTo>
                  <a:pt x="2363" y="183"/>
                  <a:pt x="2362" y="183"/>
                  <a:pt x="2361" y="184"/>
                </a:cubicBezTo>
                <a:cubicBezTo>
                  <a:pt x="2361" y="184"/>
                  <a:pt x="2360" y="184"/>
                  <a:pt x="2360" y="184"/>
                </a:cubicBezTo>
                <a:cubicBezTo>
                  <a:pt x="2360" y="185"/>
                  <a:pt x="2361" y="185"/>
                  <a:pt x="2362" y="185"/>
                </a:cubicBezTo>
                <a:cubicBezTo>
                  <a:pt x="2362" y="185"/>
                  <a:pt x="2362" y="185"/>
                  <a:pt x="2362" y="186"/>
                </a:cubicBezTo>
                <a:cubicBezTo>
                  <a:pt x="2363" y="186"/>
                  <a:pt x="2364" y="186"/>
                  <a:pt x="2365" y="186"/>
                </a:cubicBezTo>
                <a:cubicBezTo>
                  <a:pt x="2366" y="186"/>
                  <a:pt x="2366" y="187"/>
                  <a:pt x="2366" y="188"/>
                </a:cubicBezTo>
                <a:cubicBezTo>
                  <a:pt x="2365" y="188"/>
                  <a:pt x="2363" y="187"/>
                  <a:pt x="2363" y="189"/>
                </a:cubicBezTo>
                <a:cubicBezTo>
                  <a:pt x="2362" y="190"/>
                  <a:pt x="2362" y="191"/>
                  <a:pt x="2361" y="191"/>
                </a:cubicBezTo>
                <a:cubicBezTo>
                  <a:pt x="2358" y="193"/>
                  <a:pt x="2359" y="190"/>
                  <a:pt x="2359" y="189"/>
                </a:cubicBezTo>
                <a:cubicBezTo>
                  <a:pt x="2359" y="187"/>
                  <a:pt x="2358" y="187"/>
                  <a:pt x="2357" y="186"/>
                </a:cubicBezTo>
                <a:cubicBezTo>
                  <a:pt x="2356" y="184"/>
                  <a:pt x="2357" y="181"/>
                  <a:pt x="2356" y="180"/>
                </a:cubicBezTo>
                <a:cubicBezTo>
                  <a:pt x="2354" y="178"/>
                  <a:pt x="2352" y="178"/>
                  <a:pt x="2351" y="177"/>
                </a:cubicBezTo>
                <a:cubicBezTo>
                  <a:pt x="2349" y="176"/>
                  <a:pt x="2347" y="176"/>
                  <a:pt x="2346" y="175"/>
                </a:cubicBezTo>
                <a:cubicBezTo>
                  <a:pt x="2345" y="174"/>
                  <a:pt x="2344" y="173"/>
                  <a:pt x="2342" y="173"/>
                </a:cubicBezTo>
                <a:cubicBezTo>
                  <a:pt x="2341" y="172"/>
                  <a:pt x="2340" y="171"/>
                  <a:pt x="2339" y="170"/>
                </a:cubicBezTo>
                <a:cubicBezTo>
                  <a:pt x="2338" y="169"/>
                  <a:pt x="2336" y="169"/>
                  <a:pt x="2335" y="169"/>
                </a:cubicBezTo>
                <a:cubicBezTo>
                  <a:pt x="2333" y="169"/>
                  <a:pt x="2333" y="167"/>
                  <a:pt x="2332" y="166"/>
                </a:cubicBezTo>
                <a:cubicBezTo>
                  <a:pt x="2331" y="165"/>
                  <a:pt x="2328" y="166"/>
                  <a:pt x="2327" y="165"/>
                </a:cubicBezTo>
                <a:cubicBezTo>
                  <a:pt x="2326" y="165"/>
                  <a:pt x="2326" y="165"/>
                  <a:pt x="2325" y="165"/>
                </a:cubicBezTo>
                <a:cubicBezTo>
                  <a:pt x="2325" y="164"/>
                  <a:pt x="2325" y="164"/>
                  <a:pt x="2324" y="163"/>
                </a:cubicBezTo>
                <a:cubicBezTo>
                  <a:pt x="2323" y="162"/>
                  <a:pt x="2321" y="163"/>
                  <a:pt x="2319" y="164"/>
                </a:cubicBezTo>
                <a:cubicBezTo>
                  <a:pt x="2317" y="165"/>
                  <a:pt x="2315" y="164"/>
                  <a:pt x="2313" y="163"/>
                </a:cubicBezTo>
                <a:cubicBezTo>
                  <a:pt x="2312" y="163"/>
                  <a:pt x="2310" y="163"/>
                  <a:pt x="2309" y="163"/>
                </a:cubicBezTo>
                <a:cubicBezTo>
                  <a:pt x="2307" y="164"/>
                  <a:pt x="2306" y="165"/>
                  <a:pt x="2305" y="166"/>
                </a:cubicBezTo>
                <a:cubicBezTo>
                  <a:pt x="2303" y="166"/>
                  <a:pt x="2302" y="166"/>
                  <a:pt x="2300" y="165"/>
                </a:cubicBezTo>
                <a:cubicBezTo>
                  <a:pt x="2299" y="165"/>
                  <a:pt x="2298" y="164"/>
                  <a:pt x="2296" y="164"/>
                </a:cubicBezTo>
                <a:cubicBezTo>
                  <a:pt x="2295" y="164"/>
                  <a:pt x="2293" y="164"/>
                  <a:pt x="2292" y="163"/>
                </a:cubicBezTo>
                <a:cubicBezTo>
                  <a:pt x="2291" y="163"/>
                  <a:pt x="2289" y="163"/>
                  <a:pt x="2288" y="163"/>
                </a:cubicBezTo>
                <a:cubicBezTo>
                  <a:pt x="2286" y="163"/>
                  <a:pt x="2285" y="164"/>
                  <a:pt x="2284" y="164"/>
                </a:cubicBezTo>
                <a:cubicBezTo>
                  <a:pt x="2280" y="164"/>
                  <a:pt x="2277" y="164"/>
                  <a:pt x="2273" y="164"/>
                </a:cubicBezTo>
                <a:cubicBezTo>
                  <a:pt x="2272" y="165"/>
                  <a:pt x="2271" y="164"/>
                  <a:pt x="2269" y="164"/>
                </a:cubicBezTo>
                <a:cubicBezTo>
                  <a:pt x="2268" y="163"/>
                  <a:pt x="2266" y="164"/>
                  <a:pt x="2265" y="164"/>
                </a:cubicBezTo>
                <a:cubicBezTo>
                  <a:pt x="2264" y="164"/>
                  <a:pt x="2262" y="164"/>
                  <a:pt x="2261" y="165"/>
                </a:cubicBezTo>
                <a:cubicBezTo>
                  <a:pt x="2260" y="165"/>
                  <a:pt x="2261" y="166"/>
                  <a:pt x="2261" y="166"/>
                </a:cubicBezTo>
                <a:cubicBezTo>
                  <a:pt x="2262" y="166"/>
                  <a:pt x="2262" y="167"/>
                  <a:pt x="2262" y="168"/>
                </a:cubicBezTo>
                <a:cubicBezTo>
                  <a:pt x="2262" y="169"/>
                  <a:pt x="2260" y="169"/>
                  <a:pt x="2260" y="171"/>
                </a:cubicBezTo>
                <a:cubicBezTo>
                  <a:pt x="2259" y="172"/>
                  <a:pt x="2258" y="173"/>
                  <a:pt x="2256" y="173"/>
                </a:cubicBezTo>
                <a:cubicBezTo>
                  <a:pt x="2253" y="174"/>
                  <a:pt x="2251" y="172"/>
                  <a:pt x="2248" y="172"/>
                </a:cubicBezTo>
                <a:cubicBezTo>
                  <a:pt x="2246" y="172"/>
                  <a:pt x="2245" y="173"/>
                  <a:pt x="2244" y="173"/>
                </a:cubicBezTo>
                <a:cubicBezTo>
                  <a:pt x="2243" y="173"/>
                  <a:pt x="2241" y="173"/>
                  <a:pt x="2240" y="174"/>
                </a:cubicBezTo>
                <a:cubicBezTo>
                  <a:pt x="2240" y="174"/>
                  <a:pt x="2239" y="175"/>
                  <a:pt x="2238" y="175"/>
                </a:cubicBezTo>
                <a:cubicBezTo>
                  <a:pt x="2236" y="176"/>
                  <a:pt x="2237" y="174"/>
                  <a:pt x="2236" y="173"/>
                </a:cubicBezTo>
                <a:cubicBezTo>
                  <a:pt x="2235" y="173"/>
                  <a:pt x="2234" y="173"/>
                  <a:pt x="2234" y="173"/>
                </a:cubicBezTo>
                <a:cubicBezTo>
                  <a:pt x="2233" y="173"/>
                  <a:pt x="2232" y="173"/>
                  <a:pt x="2232" y="173"/>
                </a:cubicBezTo>
                <a:cubicBezTo>
                  <a:pt x="2231" y="173"/>
                  <a:pt x="2231" y="172"/>
                  <a:pt x="2232" y="171"/>
                </a:cubicBezTo>
                <a:cubicBezTo>
                  <a:pt x="2232" y="171"/>
                  <a:pt x="2233" y="171"/>
                  <a:pt x="2233" y="170"/>
                </a:cubicBezTo>
                <a:cubicBezTo>
                  <a:pt x="2237" y="169"/>
                  <a:pt x="2239" y="166"/>
                  <a:pt x="2242" y="164"/>
                </a:cubicBezTo>
                <a:cubicBezTo>
                  <a:pt x="2243" y="163"/>
                  <a:pt x="2245" y="163"/>
                  <a:pt x="2246" y="161"/>
                </a:cubicBezTo>
                <a:cubicBezTo>
                  <a:pt x="2247" y="160"/>
                  <a:pt x="2248" y="160"/>
                  <a:pt x="2250" y="159"/>
                </a:cubicBezTo>
                <a:cubicBezTo>
                  <a:pt x="2250" y="159"/>
                  <a:pt x="2253" y="158"/>
                  <a:pt x="2253" y="157"/>
                </a:cubicBezTo>
                <a:cubicBezTo>
                  <a:pt x="2253" y="156"/>
                  <a:pt x="2252" y="156"/>
                  <a:pt x="2251" y="156"/>
                </a:cubicBezTo>
                <a:cubicBezTo>
                  <a:pt x="2250" y="156"/>
                  <a:pt x="2250" y="156"/>
                  <a:pt x="2249" y="155"/>
                </a:cubicBezTo>
                <a:cubicBezTo>
                  <a:pt x="2248" y="154"/>
                  <a:pt x="2248" y="153"/>
                  <a:pt x="2246" y="152"/>
                </a:cubicBezTo>
                <a:cubicBezTo>
                  <a:pt x="2244" y="152"/>
                  <a:pt x="2243" y="152"/>
                  <a:pt x="2242" y="152"/>
                </a:cubicBezTo>
                <a:cubicBezTo>
                  <a:pt x="2240" y="151"/>
                  <a:pt x="2239" y="150"/>
                  <a:pt x="2238" y="151"/>
                </a:cubicBezTo>
                <a:cubicBezTo>
                  <a:pt x="2236" y="152"/>
                  <a:pt x="2235" y="153"/>
                  <a:pt x="2234" y="153"/>
                </a:cubicBezTo>
                <a:cubicBezTo>
                  <a:pt x="2232" y="153"/>
                  <a:pt x="2232" y="151"/>
                  <a:pt x="2230" y="151"/>
                </a:cubicBezTo>
                <a:cubicBezTo>
                  <a:pt x="2230" y="150"/>
                  <a:pt x="2229" y="151"/>
                  <a:pt x="2228" y="150"/>
                </a:cubicBezTo>
                <a:cubicBezTo>
                  <a:pt x="2227" y="150"/>
                  <a:pt x="2226" y="150"/>
                  <a:pt x="2226" y="150"/>
                </a:cubicBezTo>
                <a:cubicBezTo>
                  <a:pt x="2224" y="151"/>
                  <a:pt x="2223" y="153"/>
                  <a:pt x="2221" y="153"/>
                </a:cubicBezTo>
                <a:cubicBezTo>
                  <a:pt x="2220" y="154"/>
                  <a:pt x="2219" y="154"/>
                  <a:pt x="2217" y="154"/>
                </a:cubicBezTo>
                <a:cubicBezTo>
                  <a:pt x="2215" y="154"/>
                  <a:pt x="2214" y="154"/>
                  <a:pt x="2212" y="154"/>
                </a:cubicBezTo>
                <a:cubicBezTo>
                  <a:pt x="2212" y="154"/>
                  <a:pt x="2211" y="154"/>
                  <a:pt x="2211" y="153"/>
                </a:cubicBezTo>
                <a:cubicBezTo>
                  <a:pt x="2211" y="152"/>
                  <a:pt x="2212" y="152"/>
                  <a:pt x="2213" y="152"/>
                </a:cubicBezTo>
                <a:cubicBezTo>
                  <a:pt x="2214" y="152"/>
                  <a:pt x="2216" y="152"/>
                  <a:pt x="2217" y="151"/>
                </a:cubicBezTo>
                <a:cubicBezTo>
                  <a:pt x="2218" y="151"/>
                  <a:pt x="2218" y="150"/>
                  <a:pt x="2219" y="150"/>
                </a:cubicBezTo>
                <a:cubicBezTo>
                  <a:pt x="2219" y="149"/>
                  <a:pt x="2220" y="149"/>
                  <a:pt x="2220" y="148"/>
                </a:cubicBezTo>
                <a:cubicBezTo>
                  <a:pt x="2220" y="148"/>
                  <a:pt x="2220" y="147"/>
                  <a:pt x="2219" y="147"/>
                </a:cubicBezTo>
                <a:cubicBezTo>
                  <a:pt x="2219" y="147"/>
                  <a:pt x="2219" y="148"/>
                  <a:pt x="2218" y="148"/>
                </a:cubicBezTo>
                <a:cubicBezTo>
                  <a:pt x="2217" y="149"/>
                  <a:pt x="2215" y="149"/>
                  <a:pt x="2214" y="149"/>
                </a:cubicBezTo>
                <a:cubicBezTo>
                  <a:pt x="2212" y="148"/>
                  <a:pt x="2211" y="149"/>
                  <a:pt x="2210" y="149"/>
                </a:cubicBezTo>
                <a:cubicBezTo>
                  <a:pt x="2208" y="150"/>
                  <a:pt x="2207" y="149"/>
                  <a:pt x="2205" y="149"/>
                </a:cubicBezTo>
                <a:cubicBezTo>
                  <a:pt x="2204" y="148"/>
                  <a:pt x="2203" y="150"/>
                  <a:pt x="2202" y="150"/>
                </a:cubicBezTo>
                <a:cubicBezTo>
                  <a:pt x="2200" y="150"/>
                  <a:pt x="2199" y="149"/>
                  <a:pt x="2198" y="148"/>
                </a:cubicBezTo>
                <a:cubicBezTo>
                  <a:pt x="2197" y="147"/>
                  <a:pt x="2195" y="149"/>
                  <a:pt x="2193" y="149"/>
                </a:cubicBezTo>
                <a:cubicBezTo>
                  <a:pt x="2191" y="149"/>
                  <a:pt x="2190" y="149"/>
                  <a:pt x="2188" y="150"/>
                </a:cubicBezTo>
                <a:cubicBezTo>
                  <a:pt x="2188" y="149"/>
                  <a:pt x="2190" y="148"/>
                  <a:pt x="2191" y="148"/>
                </a:cubicBezTo>
                <a:cubicBezTo>
                  <a:pt x="2192" y="148"/>
                  <a:pt x="2192" y="148"/>
                  <a:pt x="2193" y="148"/>
                </a:cubicBezTo>
                <a:cubicBezTo>
                  <a:pt x="2194" y="147"/>
                  <a:pt x="2194" y="147"/>
                  <a:pt x="2195" y="147"/>
                </a:cubicBezTo>
                <a:cubicBezTo>
                  <a:pt x="2197" y="146"/>
                  <a:pt x="2201" y="147"/>
                  <a:pt x="2204" y="146"/>
                </a:cubicBezTo>
                <a:cubicBezTo>
                  <a:pt x="2206" y="145"/>
                  <a:pt x="2209" y="145"/>
                  <a:pt x="2210" y="143"/>
                </a:cubicBezTo>
                <a:cubicBezTo>
                  <a:pt x="2210" y="142"/>
                  <a:pt x="2211" y="142"/>
                  <a:pt x="2212" y="141"/>
                </a:cubicBezTo>
                <a:cubicBezTo>
                  <a:pt x="2212" y="141"/>
                  <a:pt x="2213" y="141"/>
                  <a:pt x="2214" y="141"/>
                </a:cubicBezTo>
                <a:cubicBezTo>
                  <a:pt x="2215" y="141"/>
                  <a:pt x="2216" y="140"/>
                  <a:pt x="2216" y="139"/>
                </a:cubicBezTo>
                <a:cubicBezTo>
                  <a:pt x="2218" y="137"/>
                  <a:pt x="2218" y="139"/>
                  <a:pt x="2220" y="139"/>
                </a:cubicBezTo>
                <a:cubicBezTo>
                  <a:pt x="2221" y="139"/>
                  <a:pt x="2222" y="138"/>
                  <a:pt x="2224" y="138"/>
                </a:cubicBezTo>
                <a:cubicBezTo>
                  <a:pt x="2224" y="138"/>
                  <a:pt x="2228" y="139"/>
                  <a:pt x="2227" y="137"/>
                </a:cubicBezTo>
                <a:cubicBezTo>
                  <a:pt x="2227" y="137"/>
                  <a:pt x="2227" y="137"/>
                  <a:pt x="2226" y="137"/>
                </a:cubicBezTo>
                <a:cubicBezTo>
                  <a:pt x="2226" y="137"/>
                  <a:pt x="2226" y="136"/>
                  <a:pt x="2226" y="136"/>
                </a:cubicBezTo>
                <a:cubicBezTo>
                  <a:pt x="2225" y="135"/>
                  <a:pt x="2224" y="134"/>
                  <a:pt x="2223" y="133"/>
                </a:cubicBezTo>
                <a:cubicBezTo>
                  <a:pt x="2222" y="132"/>
                  <a:pt x="2221" y="131"/>
                  <a:pt x="2220" y="130"/>
                </a:cubicBezTo>
                <a:cubicBezTo>
                  <a:pt x="2219" y="129"/>
                  <a:pt x="2217" y="128"/>
                  <a:pt x="2216" y="128"/>
                </a:cubicBezTo>
                <a:cubicBezTo>
                  <a:pt x="2214" y="128"/>
                  <a:pt x="2212" y="128"/>
                  <a:pt x="2210" y="127"/>
                </a:cubicBezTo>
                <a:cubicBezTo>
                  <a:pt x="2208" y="126"/>
                  <a:pt x="2207" y="126"/>
                  <a:pt x="2205" y="125"/>
                </a:cubicBezTo>
                <a:cubicBezTo>
                  <a:pt x="2203" y="125"/>
                  <a:pt x="2200" y="125"/>
                  <a:pt x="2198" y="125"/>
                </a:cubicBezTo>
                <a:cubicBezTo>
                  <a:pt x="2196" y="124"/>
                  <a:pt x="2195" y="123"/>
                  <a:pt x="2192" y="123"/>
                </a:cubicBezTo>
                <a:cubicBezTo>
                  <a:pt x="2189" y="123"/>
                  <a:pt x="2187" y="122"/>
                  <a:pt x="2184" y="123"/>
                </a:cubicBezTo>
                <a:cubicBezTo>
                  <a:pt x="2180" y="123"/>
                  <a:pt x="2178" y="124"/>
                  <a:pt x="2174" y="125"/>
                </a:cubicBezTo>
                <a:cubicBezTo>
                  <a:pt x="2170" y="127"/>
                  <a:pt x="2166" y="127"/>
                  <a:pt x="2162" y="127"/>
                </a:cubicBezTo>
                <a:cubicBezTo>
                  <a:pt x="2160" y="128"/>
                  <a:pt x="2157" y="129"/>
                  <a:pt x="2155" y="131"/>
                </a:cubicBezTo>
                <a:cubicBezTo>
                  <a:pt x="2153" y="132"/>
                  <a:pt x="2150" y="133"/>
                  <a:pt x="2147" y="135"/>
                </a:cubicBezTo>
                <a:cubicBezTo>
                  <a:pt x="2145" y="135"/>
                  <a:pt x="2143" y="135"/>
                  <a:pt x="2142" y="136"/>
                </a:cubicBezTo>
                <a:cubicBezTo>
                  <a:pt x="2141" y="137"/>
                  <a:pt x="2139" y="138"/>
                  <a:pt x="2140" y="139"/>
                </a:cubicBezTo>
                <a:cubicBezTo>
                  <a:pt x="2140" y="140"/>
                  <a:pt x="2144" y="139"/>
                  <a:pt x="2143" y="140"/>
                </a:cubicBezTo>
                <a:cubicBezTo>
                  <a:pt x="2143" y="141"/>
                  <a:pt x="2141" y="141"/>
                  <a:pt x="2141" y="141"/>
                </a:cubicBezTo>
                <a:cubicBezTo>
                  <a:pt x="2139" y="142"/>
                  <a:pt x="2138" y="143"/>
                  <a:pt x="2137" y="144"/>
                </a:cubicBezTo>
                <a:cubicBezTo>
                  <a:pt x="2136" y="144"/>
                  <a:pt x="2136" y="145"/>
                  <a:pt x="2135" y="145"/>
                </a:cubicBezTo>
                <a:cubicBezTo>
                  <a:pt x="2134" y="146"/>
                  <a:pt x="2132" y="147"/>
                  <a:pt x="2131" y="148"/>
                </a:cubicBezTo>
                <a:cubicBezTo>
                  <a:pt x="2130" y="149"/>
                  <a:pt x="2130" y="151"/>
                  <a:pt x="2128" y="152"/>
                </a:cubicBezTo>
                <a:cubicBezTo>
                  <a:pt x="2127" y="153"/>
                  <a:pt x="2125" y="153"/>
                  <a:pt x="2124" y="154"/>
                </a:cubicBezTo>
                <a:cubicBezTo>
                  <a:pt x="2124" y="155"/>
                  <a:pt x="2123" y="157"/>
                  <a:pt x="2123" y="158"/>
                </a:cubicBezTo>
                <a:cubicBezTo>
                  <a:pt x="2123" y="160"/>
                  <a:pt x="2124" y="160"/>
                  <a:pt x="2125" y="161"/>
                </a:cubicBezTo>
                <a:cubicBezTo>
                  <a:pt x="2125" y="162"/>
                  <a:pt x="2125" y="162"/>
                  <a:pt x="2126" y="162"/>
                </a:cubicBezTo>
                <a:cubicBezTo>
                  <a:pt x="2127" y="163"/>
                  <a:pt x="2128" y="162"/>
                  <a:pt x="2128" y="162"/>
                </a:cubicBezTo>
                <a:cubicBezTo>
                  <a:pt x="2129" y="163"/>
                  <a:pt x="2129" y="164"/>
                  <a:pt x="2129" y="164"/>
                </a:cubicBezTo>
                <a:cubicBezTo>
                  <a:pt x="2129" y="165"/>
                  <a:pt x="2128" y="165"/>
                  <a:pt x="2128" y="165"/>
                </a:cubicBezTo>
                <a:cubicBezTo>
                  <a:pt x="2128" y="166"/>
                  <a:pt x="2128" y="167"/>
                  <a:pt x="2128" y="168"/>
                </a:cubicBezTo>
                <a:cubicBezTo>
                  <a:pt x="2127" y="169"/>
                  <a:pt x="2127" y="169"/>
                  <a:pt x="2126" y="170"/>
                </a:cubicBezTo>
                <a:cubicBezTo>
                  <a:pt x="2126" y="170"/>
                  <a:pt x="2125" y="170"/>
                  <a:pt x="2125" y="171"/>
                </a:cubicBezTo>
                <a:cubicBezTo>
                  <a:pt x="2124" y="172"/>
                  <a:pt x="2124" y="172"/>
                  <a:pt x="2125" y="172"/>
                </a:cubicBezTo>
                <a:cubicBezTo>
                  <a:pt x="2126" y="172"/>
                  <a:pt x="2126" y="173"/>
                  <a:pt x="2127" y="173"/>
                </a:cubicBezTo>
                <a:cubicBezTo>
                  <a:pt x="2127" y="173"/>
                  <a:pt x="2128" y="173"/>
                  <a:pt x="2129" y="173"/>
                </a:cubicBezTo>
                <a:cubicBezTo>
                  <a:pt x="2130" y="173"/>
                  <a:pt x="2132" y="173"/>
                  <a:pt x="2133" y="173"/>
                </a:cubicBezTo>
                <a:cubicBezTo>
                  <a:pt x="2135" y="173"/>
                  <a:pt x="2135" y="174"/>
                  <a:pt x="2136" y="175"/>
                </a:cubicBezTo>
                <a:cubicBezTo>
                  <a:pt x="2137" y="175"/>
                  <a:pt x="2139" y="175"/>
                  <a:pt x="2140" y="175"/>
                </a:cubicBezTo>
                <a:cubicBezTo>
                  <a:pt x="2141" y="175"/>
                  <a:pt x="2143" y="175"/>
                  <a:pt x="2144" y="176"/>
                </a:cubicBezTo>
                <a:cubicBezTo>
                  <a:pt x="2144" y="177"/>
                  <a:pt x="2145" y="177"/>
                  <a:pt x="2146" y="178"/>
                </a:cubicBezTo>
                <a:cubicBezTo>
                  <a:pt x="2145" y="179"/>
                  <a:pt x="2144" y="178"/>
                  <a:pt x="2143" y="177"/>
                </a:cubicBezTo>
                <a:cubicBezTo>
                  <a:pt x="2142" y="176"/>
                  <a:pt x="2141" y="176"/>
                  <a:pt x="2139" y="176"/>
                </a:cubicBezTo>
                <a:cubicBezTo>
                  <a:pt x="2138" y="176"/>
                  <a:pt x="2137" y="175"/>
                  <a:pt x="2135" y="175"/>
                </a:cubicBezTo>
                <a:cubicBezTo>
                  <a:pt x="2134" y="175"/>
                  <a:pt x="2133" y="174"/>
                  <a:pt x="2131" y="174"/>
                </a:cubicBezTo>
                <a:cubicBezTo>
                  <a:pt x="2130" y="175"/>
                  <a:pt x="2128" y="176"/>
                  <a:pt x="2127" y="174"/>
                </a:cubicBezTo>
                <a:cubicBezTo>
                  <a:pt x="2126" y="174"/>
                  <a:pt x="2126" y="173"/>
                  <a:pt x="2125" y="173"/>
                </a:cubicBezTo>
                <a:cubicBezTo>
                  <a:pt x="2124" y="173"/>
                  <a:pt x="2123" y="173"/>
                  <a:pt x="2123" y="173"/>
                </a:cubicBezTo>
                <a:cubicBezTo>
                  <a:pt x="2122" y="173"/>
                  <a:pt x="2121" y="173"/>
                  <a:pt x="2120" y="173"/>
                </a:cubicBezTo>
                <a:cubicBezTo>
                  <a:pt x="2118" y="173"/>
                  <a:pt x="2116" y="174"/>
                  <a:pt x="2114" y="175"/>
                </a:cubicBezTo>
                <a:cubicBezTo>
                  <a:pt x="2113" y="175"/>
                  <a:pt x="2112" y="175"/>
                  <a:pt x="2112" y="175"/>
                </a:cubicBezTo>
                <a:cubicBezTo>
                  <a:pt x="2111" y="175"/>
                  <a:pt x="2110" y="174"/>
                  <a:pt x="2110" y="174"/>
                </a:cubicBezTo>
                <a:cubicBezTo>
                  <a:pt x="2108" y="174"/>
                  <a:pt x="2107" y="174"/>
                  <a:pt x="2105" y="174"/>
                </a:cubicBezTo>
                <a:cubicBezTo>
                  <a:pt x="2104" y="174"/>
                  <a:pt x="2102" y="174"/>
                  <a:pt x="2100" y="174"/>
                </a:cubicBezTo>
                <a:cubicBezTo>
                  <a:pt x="2099" y="175"/>
                  <a:pt x="2097" y="175"/>
                  <a:pt x="2096" y="175"/>
                </a:cubicBezTo>
                <a:cubicBezTo>
                  <a:pt x="2094" y="175"/>
                  <a:pt x="2093" y="174"/>
                  <a:pt x="2091" y="174"/>
                </a:cubicBezTo>
                <a:cubicBezTo>
                  <a:pt x="2090" y="174"/>
                  <a:pt x="2088" y="174"/>
                  <a:pt x="2087" y="173"/>
                </a:cubicBezTo>
                <a:cubicBezTo>
                  <a:pt x="2085" y="173"/>
                  <a:pt x="2084" y="173"/>
                  <a:pt x="2082" y="173"/>
                </a:cubicBezTo>
                <a:cubicBezTo>
                  <a:pt x="2082" y="174"/>
                  <a:pt x="2084" y="175"/>
                  <a:pt x="2085" y="176"/>
                </a:cubicBezTo>
                <a:cubicBezTo>
                  <a:pt x="2086" y="177"/>
                  <a:pt x="2086" y="179"/>
                  <a:pt x="2087" y="180"/>
                </a:cubicBezTo>
                <a:cubicBezTo>
                  <a:pt x="2089" y="180"/>
                  <a:pt x="2091" y="179"/>
                  <a:pt x="2092" y="180"/>
                </a:cubicBezTo>
                <a:cubicBezTo>
                  <a:pt x="2093" y="181"/>
                  <a:pt x="2094" y="183"/>
                  <a:pt x="2096" y="183"/>
                </a:cubicBezTo>
                <a:cubicBezTo>
                  <a:pt x="2097" y="183"/>
                  <a:pt x="2097" y="183"/>
                  <a:pt x="2098" y="184"/>
                </a:cubicBezTo>
                <a:cubicBezTo>
                  <a:pt x="2098" y="185"/>
                  <a:pt x="2098" y="186"/>
                  <a:pt x="2099" y="187"/>
                </a:cubicBezTo>
                <a:cubicBezTo>
                  <a:pt x="2100" y="187"/>
                  <a:pt x="2102" y="187"/>
                  <a:pt x="2102" y="189"/>
                </a:cubicBezTo>
                <a:cubicBezTo>
                  <a:pt x="2103" y="190"/>
                  <a:pt x="2103" y="193"/>
                  <a:pt x="2101" y="192"/>
                </a:cubicBezTo>
                <a:cubicBezTo>
                  <a:pt x="2101" y="192"/>
                  <a:pt x="2101" y="191"/>
                  <a:pt x="2100" y="191"/>
                </a:cubicBezTo>
                <a:cubicBezTo>
                  <a:pt x="2099" y="190"/>
                  <a:pt x="2098" y="190"/>
                  <a:pt x="2098" y="190"/>
                </a:cubicBezTo>
                <a:cubicBezTo>
                  <a:pt x="2096" y="189"/>
                  <a:pt x="2095" y="189"/>
                  <a:pt x="2094" y="188"/>
                </a:cubicBezTo>
                <a:cubicBezTo>
                  <a:pt x="2093" y="188"/>
                  <a:pt x="2092" y="187"/>
                  <a:pt x="2090" y="187"/>
                </a:cubicBezTo>
                <a:cubicBezTo>
                  <a:pt x="2089" y="186"/>
                  <a:pt x="2088" y="185"/>
                  <a:pt x="2087" y="185"/>
                </a:cubicBezTo>
                <a:cubicBezTo>
                  <a:pt x="2086" y="184"/>
                  <a:pt x="2085" y="184"/>
                  <a:pt x="2085" y="184"/>
                </a:cubicBezTo>
                <a:cubicBezTo>
                  <a:pt x="2084" y="184"/>
                  <a:pt x="2083" y="184"/>
                  <a:pt x="2083" y="183"/>
                </a:cubicBezTo>
                <a:cubicBezTo>
                  <a:pt x="2081" y="183"/>
                  <a:pt x="2081" y="183"/>
                  <a:pt x="2079" y="184"/>
                </a:cubicBezTo>
                <a:cubicBezTo>
                  <a:pt x="2078" y="184"/>
                  <a:pt x="2078" y="185"/>
                  <a:pt x="2076" y="186"/>
                </a:cubicBezTo>
                <a:cubicBezTo>
                  <a:pt x="2073" y="188"/>
                  <a:pt x="2070" y="186"/>
                  <a:pt x="2067" y="187"/>
                </a:cubicBezTo>
                <a:cubicBezTo>
                  <a:pt x="2065" y="188"/>
                  <a:pt x="2064" y="189"/>
                  <a:pt x="2062" y="190"/>
                </a:cubicBezTo>
                <a:cubicBezTo>
                  <a:pt x="2061" y="190"/>
                  <a:pt x="2059" y="190"/>
                  <a:pt x="2058" y="191"/>
                </a:cubicBezTo>
                <a:cubicBezTo>
                  <a:pt x="2057" y="192"/>
                  <a:pt x="2055" y="194"/>
                  <a:pt x="2054" y="195"/>
                </a:cubicBezTo>
                <a:cubicBezTo>
                  <a:pt x="2054" y="195"/>
                  <a:pt x="2052" y="196"/>
                  <a:pt x="2052" y="195"/>
                </a:cubicBezTo>
                <a:cubicBezTo>
                  <a:pt x="2052" y="194"/>
                  <a:pt x="2053" y="194"/>
                  <a:pt x="2053" y="193"/>
                </a:cubicBezTo>
                <a:cubicBezTo>
                  <a:pt x="2054" y="191"/>
                  <a:pt x="2051" y="193"/>
                  <a:pt x="2050" y="193"/>
                </a:cubicBezTo>
                <a:cubicBezTo>
                  <a:pt x="2049" y="194"/>
                  <a:pt x="2048" y="194"/>
                  <a:pt x="2048" y="194"/>
                </a:cubicBezTo>
                <a:cubicBezTo>
                  <a:pt x="2047" y="195"/>
                  <a:pt x="2046" y="194"/>
                  <a:pt x="2045" y="195"/>
                </a:cubicBezTo>
                <a:cubicBezTo>
                  <a:pt x="2044" y="195"/>
                  <a:pt x="2042" y="196"/>
                  <a:pt x="2041" y="197"/>
                </a:cubicBezTo>
                <a:cubicBezTo>
                  <a:pt x="2040" y="198"/>
                  <a:pt x="2038" y="199"/>
                  <a:pt x="2037" y="199"/>
                </a:cubicBezTo>
                <a:cubicBezTo>
                  <a:pt x="2037" y="198"/>
                  <a:pt x="2038" y="196"/>
                  <a:pt x="2037" y="195"/>
                </a:cubicBezTo>
                <a:cubicBezTo>
                  <a:pt x="2037" y="193"/>
                  <a:pt x="2035" y="194"/>
                  <a:pt x="2034" y="194"/>
                </a:cubicBezTo>
                <a:cubicBezTo>
                  <a:pt x="2033" y="195"/>
                  <a:pt x="2031" y="195"/>
                  <a:pt x="2030" y="195"/>
                </a:cubicBezTo>
                <a:cubicBezTo>
                  <a:pt x="2028" y="196"/>
                  <a:pt x="2027" y="197"/>
                  <a:pt x="2025" y="198"/>
                </a:cubicBezTo>
                <a:cubicBezTo>
                  <a:pt x="2024" y="199"/>
                  <a:pt x="2022" y="200"/>
                  <a:pt x="2021" y="200"/>
                </a:cubicBezTo>
                <a:cubicBezTo>
                  <a:pt x="2019" y="199"/>
                  <a:pt x="2022" y="198"/>
                  <a:pt x="2022" y="197"/>
                </a:cubicBezTo>
                <a:cubicBezTo>
                  <a:pt x="2023" y="197"/>
                  <a:pt x="2025" y="195"/>
                  <a:pt x="2024" y="194"/>
                </a:cubicBezTo>
                <a:cubicBezTo>
                  <a:pt x="2024" y="194"/>
                  <a:pt x="2022" y="194"/>
                  <a:pt x="2022" y="194"/>
                </a:cubicBezTo>
                <a:cubicBezTo>
                  <a:pt x="2021" y="195"/>
                  <a:pt x="2020" y="195"/>
                  <a:pt x="2019" y="195"/>
                </a:cubicBezTo>
                <a:cubicBezTo>
                  <a:pt x="2016" y="195"/>
                  <a:pt x="2013" y="193"/>
                  <a:pt x="2009" y="193"/>
                </a:cubicBezTo>
                <a:cubicBezTo>
                  <a:pt x="2007" y="193"/>
                  <a:pt x="2006" y="193"/>
                  <a:pt x="2004" y="193"/>
                </a:cubicBezTo>
                <a:cubicBezTo>
                  <a:pt x="2002" y="192"/>
                  <a:pt x="2001" y="192"/>
                  <a:pt x="1999" y="192"/>
                </a:cubicBezTo>
                <a:cubicBezTo>
                  <a:pt x="1997" y="192"/>
                  <a:pt x="1995" y="193"/>
                  <a:pt x="1993" y="192"/>
                </a:cubicBezTo>
                <a:cubicBezTo>
                  <a:pt x="1991" y="192"/>
                  <a:pt x="1990" y="192"/>
                  <a:pt x="1988" y="191"/>
                </a:cubicBezTo>
                <a:cubicBezTo>
                  <a:pt x="1987" y="191"/>
                  <a:pt x="1985" y="191"/>
                  <a:pt x="1984" y="191"/>
                </a:cubicBezTo>
                <a:cubicBezTo>
                  <a:pt x="1982" y="191"/>
                  <a:pt x="1981" y="191"/>
                  <a:pt x="1979" y="191"/>
                </a:cubicBezTo>
                <a:cubicBezTo>
                  <a:pt x="1976" y="190"/>
                  <a:pt x="1973" y="189"/>
                  <a:pt x="1970" y="190"/>
                </a:cubicBezTo>
                <a:cubicBezTo>
                  <a:pt x="1969" y="190"/>
                  <a:pt x="1968" y="191"/>
                  <a:pt x="1966" y="192"/>
                </a:cubicBezTo>
                <a:cubicBezTo>
                  <a:pt x="1966" y="193"/>
                  <a:pt x="1965" y="193"/>
                  <a:pt x="1964" y="194"/>
                </a:cubicBezTo>
                <a:cubicBezTo>
                  <a:pt x="1964" y="196"/>
                  <a:pt x="1965" y="196"/>
                  <a:pt x="1966" y="196"/>
                </a:cubicBezTo>
                <a:cubicBezTo>
                  <a:pt x="1967" y="196"/>
                  <a:pt x="1968" y="195"/>
                  <a:pt x="1968" y="195"/>
                </a:cubicBezTo>
                <a:cubicBezTo>
                  <a:pt x="1970" y="195"/>
                  <a:pt x="1971" y="196"/>
                  <a:pt x="1973" y="196"/>
                </a:cubicBezTo>
                <a:cubicBezTo>
                  <a:pt x="1974" y="196"/>
                  <a:pt x="1976" y="196"/>
                  <a:pt x="1977" y="196"/>
                </a:cubicBezTo>
                <a:cubicBezTo>
                  <a:pt x="1978" y="196"/>
                  <a:pt x="1979" y="197"/>
                  <a:pt x="1981" y="197"/>
                </a:cubicBezTo>
                <a:cubicBezTo>
                  <a:pt x="1982" y="197"/>
                  <a:pt x="1984" y="197"/>
                  <a:pt x="1986" y="196"/>
                </a:cubicBezTo>
                <a:cubicBezTo>
                  <a:pt x="1987" y="196"/>
                  <a:pt x="1989" y="196"/>
                  <a:pt x="1990" y="197"/>
                </a:cubicBezTo>
                <a:cubicBezTo>
                  <a:pt x="1989" y="198"/>
                  <a:pt x="1986" y="198"/>
                  <a:pt x="1985" y="198"/>
                </a:cubicBezTo>
                <a:cubicBezTo>
                  <a:pt x="1983" y="198"/>
                  <a:pt x="1981" y="198"/>
                  <a:pt x="1979" y="199"/>
                </a:cubicBezTo>
                <a:cubicBezTo>
                  <a:pt x="1976" y="200"/>
                  <a:pt x="1974" y="200"/>
                  <a:pt x="1971" y="200"/>
                </a:cubicBezTo>
                <a:cubicBezTo>
                  <a:pt x="1968" y="201"/>
                  <a:pt x="1966" y="201"/>
                  <a:pt x="1963" y="201"/>
                </a:cubicBezTo>
                <a:cubicBezTo>
                  <a:pt x="1961" y="202"/>
                  <a:pt x="1959" y="202"/>
                  <a:pt x="1956" y="202"/>
                </a:cubicBezTo>
                <a:cubicBezTo>
                  <a:pt x="1954" y="202"/>
                  <a:pt x="1952" y="203"/>
                  <a:pt x="1951" y="203"/>
                </a:cubicBezTo>
                <a:cubicBezTo>
                  <a:pt x="1947" y="203"/>
                  <a:pt x="1943" y="204"/>
                  <a:pt x="1940" y="205"/>
                </a:cubicBezTo>
                <a:cubicBezTo>
                  <a:pt x="1938" y="205"/>
                  <a:pt x="1936" y="205"/>
                  <a:pt x="1935" y="205"/>
                </a:cubicBezTo>
                <a:cubicBezTo>
                  <a:pt x="1931" y="206"/>
                  <a:pt x="1928" y="206"/>
                  <a:pt x="1924" y="207"/>
                </a:cubicBezTo>
                <a:cubicBezTo>
                  <a:pt x="1921" y="208"/>
                  <a:pt x="1918" y="209"/>
                  <a:pt x="1916" y="209"/>
                </a:cubicBezTo>
                <a:cubicBezTo>
                  <a:pt x="1912" y="210"/>
                  <a:pt x="1909" y="211"/>
                  <a:pt x="1906" y="211"/>
                </a:cubicBezTo>
                <a:cubicBezTo>
                  <a:pt x="1900" y="212"/>
                  <a:pt x="1895" y="213"/>
                  <a:pt x="1891" y="216"/>
                </a:cubicBezTo>
                <a:cubicBezTo>
                  <a:pt x="1888" y="217"/>
                  <a:pt x="1886" y="218"/>
                  <a:pt x="1884" y="220"/>
                </a:cubicBezTo>
                <a:cubicBezTo>
                  <a:pt x="1882" y="221"/>
                  <a:pt x="1879" y="222"/>
                  <a:pt x="1877" y="224"/>
                </a:cubicBezTo>
                <a:cubicBezTo>
                  <a:pt x="1874" y="225"/>
                  <a:pt x="1873" y="227"/>
                  <a:pt x="1871" y="228"/>
                </a:cubicBezTo>
                <a:cubicBezTo>
                  <a:pt x="1870" y="229"/>
                  <a:pt x="1869" y="230"/>
                  <a:pt x="1868" y="230"/>
                </a:cubicBezTo>
                <a:cubicBezTo>
                  <a:pt x="1866" y="230"/>
                  <a:pt x="1863" y="230"/>
                  <a:pt x="1861" y="229"/>
                </a:cubicBezTo>
                <a:cubicBezTo>
                  <a:pt x="1861" y="229"/>
                  <a:pt x="1860" y="229"/>
                  <a:pt x="1859" y="229"/>
                </a:cubicBezTo>
                <a:cubicBezTo>
                  <a:pt x="1857" y="229"/>
                  <a:pt x="1856" y="229"/>
                  <a:pt x="1854" y="228"/>
                </a:cubicBezTo>
                <a:cubicBezTo>
                  <a:pt x="1853" y="228"/>
                  <a:pt x="1851" y="228"/>
                  <a:pt x="1850" y="229"/>
                </a:cubicBezTo>
                <a:cubicBezTo>
                  <a:pt x="1849" y="229"/>
                  <a:pt x="1848" y="229"/>
                  <a:pt x="1848" y="229"/>
                </a:cubicBezTo>
                <a:cubicBezTo>
                  <a:pt x="1847" y="230"/>
                  <a:pt x="1848" y="230"/>
                  <a:pt x="1849" y="230"/>
                </a:cubicBezTo>
                <a:cubicBezTo>
                  <a:pt x="1849" y="230"/>
                  <a:pt x="1850" y="230"/>
                  <a:pt x="1851" y="230"/>
                </a:cubicBezTo>
                <a:cubicBezTo>
                  <a:pt x="1851" y="231"/>
                  <a:pt x="1852" y="231"/>
                  <a:pt x="1852" y="231"/>
                </a:cubicBezTo>
                <a:cubicBezTo>
                  <a:pt x="1854" y="232"/>
                  <a:pt x="1855" y="231"/>
                  <a:pt x="1857" y="232"/>
                </a:cubicBezTo>
                <a:cubicBezTo>
                  <a:pt x="1857" y="232"/>
                  <a:pt x="1858" y="232"/>
                  <a:pt x="1858" y="232"/>
                </a:cubicBezTo>
                <a:cubicBezTo>
                  <a:pt x="1859" y="233"/>
                  <a:pt x="1858" y="233"/>
                  <a:pt x="1857" y="233"/>
                </a:cubicBezTo>
                <a:cubicBezTo>
                  <a:pt x="1856" y="233"/>
                  <a:pt x="1854" y="232"/>
                  <a:pt x="1854" y="234"/>
                </a:cubicBezTo>
                <a:cubicBezTo>
                  <a:pt x="1853" y="236"/>
                  <a:pt x="1856" y="234"/>
                  <a:pt x="1856" y="236"/>
                </a:cubicBezTo>
                <a:cubicBezTo>
                  <a:pt x="1857" y="237"/>
                  <a:pt x="1854" y="237"/>
                  <a:pt x="1854" y="238"/>
                </a:cubicBezTo>
                <a:cubicBezTo>
                  <a:pt x="1853" y="238"/>
                  <a:pt x="1853" y="238"/>
                  <a:pt x="1853" y="239"/>
                </a:cubicBezTo>
                <a:cubicBezTo>
                  <a:pt x="1852" y="239"/>
                  <a:pt x="1851" y="239"/>
                  <a:pt x="1851" y="240"/>
                </a:cubicBezTo>
                <a:cubicBezTo>
                  <a:pt x="1850" y="240"/>
                  <a:pt x="1851" y="243"/>
                  <a:pt x="1849" y="243"/>
                </a:cubicBezTo>
                <a:cubicBezTo>
                  <a:pt x="1848" y="244"/>
                  <a:pt x="1847" y="245"/>
                  <a:pt x="1846" y="245"/>
                </a:cubicBezTo>
                <a:cubicBezTo>
                  <a:pt x="1844" y="247"/>
                  <a:pt x="1846" y="247"/>
                  <a:pt x="1847" y="248"/>
                </a:cubicBezTo>
                <a:cubicBezTo>
                  <a:pt x="1847" y="249"/>
                  <a:pt x="1846" y="250"/>
                  <a:pt x="1846" y="250"/>
                </a:cubicBezTo>
                <a:cubicBezTo>
                  <a:pt x="1844" y="250"/>
                  <a:pt x="1845" y="249"/>
                  <a:pt x="1844" y="248"/>
                </a:cubicBezTo>
                <a:cubicBezTo>
                  <a:pt x="1844" y="248"/>
                  <a:pt x="1843" y="248"/>
                  <a:pt x="1843" y="247"/>
                </a:cubicBezTo>
                <a:cubicBezTo>
                  <a:pt x="1843" y="247"/>
                  <a:pt x="1843" y="247"/>
                  <a:pt x="1843" y="246"/>
                </a:cubicBezTo>
                <a:cubicBezTo>
                  <a:pt x="1842" y="245"/>
                  <a:pt x="1841" y="245"/>
                  <a:pt x="1840" y="245"/>
                </a:cubicBezTo>
                <a:cubicBezTo>
                  <a:pt x="1839" y="245"/>
                  <a:pt x="1837" y="245"/>
                  <a:pt x="1836" y="245"/>
                </a:cubicBezTo>
                <a:cubicBezTo>
                  <a:pt x="1835" y="244"/>
                  <a:pt x="1835" y="244"/>
                  <a:pt x="1835" y="244"/>
                </a:cubicBezTo>
                <a:cubicBezTo>
                  <a:pt x="1834" y="243"/>
                  <a:pt x="1834" y="243"/>
                  <a:pt x="1833" y="242"/>
                </a:cubicBezTo>
                <a:cubicBezTo>
                  <a:pt x="1833" y="242"/>
                  <a:pt x="1833" y="242"/>
                  <a:pt x="1832" y="241"/>
                </a:cubicBezTo>
                <a:cubicBezTo>
                  <a:pt x="1832" y="241"/>
                  <a:pt x="1830" y="241"/>
                  <a:pt x="1831" y="242"/>
                </a:cubicBezTo>
                <a:cubicBezTo>
                  <a:pt x="1831" y="242"/>
                  <a:pt x="1832" y="242"/>
                  <a:pt x="1832" y="243"/>
                </a:cubicBezTo>
                <a:cubicBezTo>
                  <a:pt x="1831" y="244"/>
                  <a:pt x="1830" y="244"/>
                  <a:pt x="1830" y="244"/>
                </a:cubicBezTo>
                <a:cubicBezTo>
                  <a:pt x="1829" y="244"/>
                  <a:pt x="1828" y="244"/>
                  <a:pt x="1827" y="246"/>
                </a:cubicBezTo>
                <a:cubicBezTo>
                  <a:pt x="1826" y="246"/>
                  <a:pt x="1825" y="248"/>
                  <a:pt x="1825" y="249"/>
                </a:cubicBezTo>
                <a:cubicBezTo>
                  <a:pt x="1826" y="249"/>
                  <a:pt x="1826" y="249"/>
                  <a:pt x="1827" y="249"/>
                </a:cubicBezTo>
                <a:cubicBezTo>
                  <a:pt x="1828" y="249"/>
                  <a:pt x="1828" y="249"/>
                  <a:pt x="1829" y="249"/>
                </a:cubicBezTo>
                <a:cubicBezTo>
                  <a:pt x="1830" y="249"/>
                  <a:pt x="1830" y="249"/>
                  <a:pt x="1831" y="248"/>
                </a:cubicBezTo>
                <a:cubicBezTo>
                  <a:pt x="1832" y="248"/>
                  <a:pt x="1832" y="248"/>
                  <a:pt x="1832" y="249"/>
                </a:cubicBezTo>
                <a:cubicBezTo>
                  <a:pt x="1833" y="249"/>
                  <a:pt x="1834" y="249"/>
                  <a:pt x="1834" y="249"/>
                </a:cubicBezTo>
                <a:cubicBezTo>
                  <a:pt x="1835" y="249"/>
                  <a:pt x="1836" y="249"/>
                  <a:pt x="1836" y="249"/>
                </a:cubicBezTo>
                <a:cubicBezTo>
                  <a:pt x="1837" y="249"/>
                  <a:pt x="1837" y="250"/>
                  <a:pt x="1838" y="250"/>
                </a:cubicBezTo>
                <a:cubicBezTo>
                  <a:pt x="1838" y="251"/>
                  <a:pt x="1839" y="250"/>
                  <a:pt x="1840" y="251"/>
                </a:cubicBezTo>
                <a:cubicBezTo>
                  <a:pt x="1840" y="251"/>
                  <a:pt x="1841" y="251"/>
                  <a:pt x="1841" y="251"/>
                </a:cubicBezTo>
                <a:cubicBezTo>
                  <a:pt x="1842" y="252"/>
                  <a:pt x="1843" y="251"/>
                  <a:pt x="1843" y="252"/>
                </a:cubicBezTo>
                <a:cubicBezTo>
                  <a:pt x="1842" y="252"/>
                  <a:pt x="1839" y="253"/>
                  <a:pt x="1841" y="254"/>
                </a:cubicBezTo>
                <a:cubicBezTo>
                  <a:pt x="1841" y="254"/>
                  <a:pt x="1842" y="253"/>
                  <a:pt x="1843" y="254"/>
                </a:cubicBezTo>
                <a:cubicBezTo>
                  <a:pt x="1843" y="254"/>
                  <a:pt x="1843" y="255"/>
                  <a:pt x="1844" y="255"/>
                </a:cubicBezTo>
                <a:cubicBezTo>
                  <a:pt x="1844" y="255"/>
                  <a:pt x="1845" y="255"/>
                  <a:pt x="1845" y="256"/>
                </a:cubicBezTo>
                <a:cubicBezTo>
                  <a:pt x="1845" y="256"/>
                  <a:pt x="1845" y="257"/>
                  <a:pt x="1846" y="257"/>
                </a:cubicBezTo>
                <a:cubicBezTo>
                  <a:pt x="1848" y="257"/>
                  <a:pt x="1848" y="256"/>
                  <a:pt x="1849" y="256"/>
                </a:cubicBezTo>
                <a:cubicBezTo>
                  <a:pt x="1850" y="256"/>
                  <a:pt x="1851" y="255"/>
                  <a:pt x="1851" y="256"/>
                </a:cubicBezTo>
                <a:cubicBezTo>
                  <a:pt x="1851" y="257"/>
                  <a:pt x="1850" y="257"/>
                  <a:pt x="1850" y="258"/>
                </a:cubicBezTo>
                <a:cubicBezTo>
                  <a:pt x="1850" y="258"/>
                  <a:pt x="1851" y="258"/>
                  <a:pt x="1851" y="259"/>
                </a:cubicBezTo>
                <a:cubicBezTo>
                  <a:pt x="1851" y="259"/>
                  <a:pt x="1851" y="259"/>
                  <a:pt x="1851" y="260"/>
                </a:cubicBezTo>
                <a:cubicBezTo>
                  <a:pt x="1850" y="260"/>
                  <a:pt x="1850" y="261"/>
                  <a:pt x="1849" y="261"/>
                </a:cubicBezTo>
                <a:cubicBezTo>
                  <a:pt x="1849" y="261"/>
                  <a:pt x="1848" y="260"/>
                  <a:pt x="1847" y="261"/>
                </a:cubicBezTo>
                <a:cubicBezTo>
                  <a:pt x="1847" y="261"/>
                  <a:pt x="1846" y="261"/>
                  <a:pt x="1846" y="261"/>
                </a:cubicBezTo>
                <a:cubicBezTo>
                  <a:pt x="1844" y="261"/>
                  <a:pt x="1845" y="261"/>
                  <a:pt x="1846" y="260"/>
                </a:cubicBezTo>
                <a:cubicBezTo>
                  <a:pt x="1847" y="260"/>
                  <a:pt x="1847" y="260"/>
                  <a:pt x="1847" y="259"/>
                </a:cubicBezTo>
                <a:cubicBezTo>
                  <a:pt x="1848" y="259"/>
                  <a:pt x="1848" y="259"/>
                  <a:pt x="1849" y="259"/>
                </a:cubicBezTo>
                <a:cubicBezTo>
                  <a:pt x="1850" y="258"/>
                  <a:pt x="1847" y="258"/>
                  <a:pt x="1847" y="258"/>
                </a:cubicBezTo>
                <a:cubicBezTo>
                  <a:pt x="1846" y="258"/>
                  <a:pt x="1845" y="257"/>
                  <a:pt x="1844" y="257"/>
                </a:cubicBezTo>
                <a:cubicBezTo>
                  <a:pt x="1841" y="257"/>
                  <a:pt x="1839" y="257"/>
                  <a:pt x="1837" y="257"/>
                </a:cubicBezTo>
                <a:cubicBezTo>
                  <a:pt x="1836" y="257"/>
                  <a:pt x="1836" y="257"/>
                  <a:pt x="1835" y="257"/>
                </a:cubicBezTo>
                <a:cubicBezTo>
                  <a:pt x="1835" y="257"/>
                  <a:pt x="1834" y="257"/>
                  <a:pt x="1834" y="257"/>
                </a:cubicBezTo>
                <a:cubicBezTo>
                  <a:pt x="1833" y="257"/>
                  <a:pt x="1832" y="257"/>
                  <a:pt x="1831" y="257"/>
                </a:cubicBezTo>
                <a:cubicBezTo>
                  <a:pt x="1830" y="258"/>
                  <a:pt x="1828" y="259"/>
                  <a:pt x="1828" y="260"/>
                </a:cubicBezTo>
                <a:cubicBezTo>
                  <a:pt x="1829" y="261"/>
                  <a:pt x="1829" y="261"/>
                  <a:pt x="1830" y="262"/>
                </a:cubicBezTo>
                <a:cubicBezTo>
                  <a:pt x="1830" y="262"/>
                  <a:pt x="1830" y="263"/>
                  <a:pt x="1831" y="263"/>
                </a:cubicBezTo>
                <a:cubicBezTo>
                  <a:pt x="1832" y="264"/>
                  <a:pt x="1834" y="263"/>
                  <a:pt x="1836" y="263"/>
                </a:cubicBezTo>
                <a:cubicBezTo>
                  <a:pt x="1837" y="263"/>
                  <a:pt x="1838" y="263"/>
                  <a:pt x="1840" y="263"/>
                </a:cubicBezTo>
                <a:cubicBezTo>
                  <a:pt x="1842" y="263"/>
                  <a:pt x="1842" y="263"/>
                  <a:pt x="1844" y="264"/>
                </a:cubicBezTo>
                <a:cubicBezTo>
                  <a:pt x="1844" y="265"/>
                  <a:pt x="1845" y="265"/>
                  <a:pt x="1845" y="266"/>
                </a:cubicBezTo>
                <a:cubicBezTo>
                  <a:pt x="1845" y="266"/>
                  <a:pt x="1844" y="267"/>
                  <a:pt x="1844" y="267"/>
                </a:cubicBezTo>
                <a:cubicBezTo>
                  <a:pt x="1844" y="269"/>
                  <a:pt x="1846" y="268"/>
                  <a:pt x="1846" y="268"/>
                </a:cubicBezTo>
                <a:cubicBezTo>
                  <a:pt x="1847" y="269"/>
                  <a:pt x="1847" y="270"/>
                  <a:pt x="1848" y="271"/>
                </a:cubicBezTo>
                <a:cubicBezTo>
                  <a:pt x="1849" y="271"/>
                  <a:pt x="1851" y="271"/>
                  <a:pt x="1852" y="271"/>
                </a:cubicBezTo>
                <a:cubicBezTo>
                  <a:pt x="1852" y="270"/>
                  <a:pt x="1853" y="270"/>
                  <a:pt x="1853" y="271"/>
                </a:cubicBezTo>
                <a:cubicBezTo>
                  <a:pt x="1854" y="272"/>
                  <a:pt x="1853" y="272"/>
                  <a:pt x="1852" y="272"/>
                </a:cubicBezTo>
                <a:cubicBezTo>
                  <a:pt x="1851" y="272"/>
                  <a:pt x="1849" y="271"/>
                  <a:pt x="1848" y="272"/>
                </a:cubicBezTo>
                <a:cubicBezTo>
                  <a:pt x="1848" y="273"/>
                  <a:pt x="1850" y="273"/>
                  <a:pt x="1850" y="273"/>
                </a:cubicBezTo>
                <a:cubicBezTo>
                  <a:pt x="1851" y="274"/>
                  <a:pt x="1851" y="275"/>
                  <a:pt x="1851" y="275"/>
                </a:cubicBezTo>
                <a:cubicBezTo>
                  <a:pt x="1852" y="276"/>
                  <a:pt x="1853" y="277"/>
                  <a:pt x="1852" y="277"/>
                </a:cubicBezTo>
                <a:cubicBezTo>
                  <a:pt x="1851" y="277"/>
                  <a:pt x="1850" y="277"/>
                  <a:pt x="1850" y="278"/>
                </a:cubicBezTo>
                <a:cubicBezTo>
                  <a:pt x="1849" y="278"/>
                  <a:pt x="1848" y="278"/>
                  <a:pt x="1847" y="278"/>
                </a:cubicBezTo>
                <a:cubicBezTo>
                  <a:pt x="1846" y="278"/>
                  <a:pt x="1844" y="278"/>
                  <a:pt x="1843" y="278"/>
                </a:cubicBezTo>
                <a:cubicBezTo>
                  <a:pt x="1840" y="279"/>
                  <a:pt x="1836" y="279"/>
                  <a:pt x="1833" y="279"/>
                </a:cubicBezTo>
                <a:cubicBezTo>
                  <a:pt x="1830" y="279"/>
                  <a:pt x="1828" y="279"/>
                  <a:pt x="1826" y="280"/>
                </a:cubicBezTo>
                <a:cubicBezTo>
                  <a:pt x="1823" y="280"/>
                  <a:pt x="1821" y="280"/>
                  <a:pt x="1818" y="280"/>
                </a:cubicBezTo>
                <a:cubicBezTo>
                  <a:pt x="1816" y="281"/>
                  <a:pt x="1814" y="281"/>
                  <a:pt x="1811" y="281"/>
                </a:cubicBezTo>
                <a:cubicBezTo>
                  <a:pt x="1809" y="282"/>
                  <a:pt x="1807" y="282"/>
                  <a:pt x="1805" y="282"/>
                </a:cubicBezTo>
                <a:cubicBezTo>
                  <a:pt x="1796" y="283"/>
                  <a:pt x="1787" y="283"/>
                  <a:pt x="1778" y="284"/>
                </a:cubicBezTo>
                <a:cubicBezTo>
                  <a:pt x="1775" y="284"/>
                  <a:pt x="1772" y="284"/>
                  <a:pt x="1769" y="285"/>
                </a:cubicBezTo>
                <a:cubicBezTo>
                  <a:pt x="1764" y="285"/>
                  <a:pt x="1760" y="286"/>
                  <a:pt x="1756" y="286"/>
                </a:cubicBezTo>
                <a:cubicBezTo>
                  <a:pt x="1753" y="287"/>
                  <a:pt x="1750" y="287"/>
                  <a:pt x="1747" y="287"/>
                </a:cubicBezTo>
                <a:cubicBezTo>
                  <a:pt x="1743" y="287"/>
                  <a:pt x="1739" y="287"/>
                  <a:pt x="1734" y="288"/>
                </a:cubicBezTo>
                <a:cubicBezTo>
                  <a:pt x="1731" y="289"/>
                  <a:pt x="1728" y="288"/>
                  <a:pt x="1725" y="288"/>
                </a:cubicBezTo>
                <a:cubicBezTo>
                  <a:pt x="1724" y="288"/>
                  <a:pt x="1724" y="288"/>
                  <a:pt x="1723" y="289"/>
                </a:cubicBezTo>
                <a:cubicBezTo>
                  <a:pt x="1723" y="289"/>
                  <a:pt x="1723" y="289"/>
                  <a:pt x="1722" y="290"/>
                </a:cubicBezTo>
                <a:cubicBezTo>
                  <a:pt x="1722" y="290"/>
                  <a:pt x="1722" y="291"/>
                  <a:pt x="1722" y="291"/>
                </a:cubicBezTo>
                <a:cubicBezTo>
                  <a:pt x="1722" y="292"/>
                  <a:pt x="1723" y="292"/>
                  <a:pt x="1724" y="292"/>
                </a:cubicBezTo>
                <a:cubicBezTo>
                  <a:pt x="1725" y="294"/>
                  <a:pt x="1722" y="294"/>
                  <a:pt x="1721" y="295"/>
                </a:cubicBezTo>
                <a:cubicBezTo>
                  <a:pt x="1721" y="295"/>
                  <a:pt x="1721" y="296"/>
                  <a:pt x="1720" y="296"/>
                </a:cubicBezTo>
                <a:cubicBezTo>
                  <a:pt x="1719" y="296"/>
                  <a:pt x="1719" y="297"/>
                  <a:pt x="1718" y="297"/>
                </a:cubicBezTo>
                <a:cubicBezTo>
                  <a:pt x="1718" y="297"/>
                  <a:pt x="1717" y="297"/>
                  <a:pt x="1716" y="298"/>
                </a:cubicBezTo>
                <a:cubicBezTo>
                  <a:pt x="1716" y="299"/>
                  <a:pt x="1717" y="299"/>
                  <a:pt x="1717" y="299"/>
                </a:cubicBezTo>
                <a:cubicBezTo>
                  <a:pt x="1718" y="299"/>
                  <a:pt x="1718" y="300"/>
                  <a:pt x="1719" y="300"/>
                </a:cubicBezTo>
                <a:cubicBezTo>
                  <a:pt x="1719" y="300"/>
                  <a:pt x="1720" y="300"/>
                  <a:pt x="1721" y="300"/>
                </a:cubicBezTo>
                <a:cubicBezTo>
                  <a:pt x="1723" y="301"/>
                  <a:pt x="1716" y="304"/>
                  <a:pt x="1716" y="304"/>
                </a:cubicBezTo>
                <a:cubicBezTo>
                  <a:pt x="1717" y="305"/>
                  <a:pt x="1720" y="304"/>
                  <a:pt x="1720" y="305"/>
                </a:cubicBezTo>
                <a:cubicBezTo>
                  <a:pt x="1721" y="305"/>
                  <a:pt x="1722" y="305"/>
                  <a:pt x="1722" y="306"/>
                </a:cubicBezTo>
                <a:cubicBezTo>
                  <a:pt x="1722" y="307"/>
                  <a:pt x="1720" y="307"/>
                  <a:pt x="1721" y="307"/>
                </a:cubicBezTo>
                <a:cubicBezTo>
                  <a:pt x="1721" y="308"/>
                  <a:pt x="1722" y="308"/>
                  <a:pt x="1722" y="308"/>
                </a:cubicBezTo>
                <a:cubicBezTo>
                  <a:pt x="1723" y="308"/>
                  <a:pt x="1723" y="308"/>
                  <a:pt x="1723" y="309"/>
                </a:cubicBezTo>
                <a:cubicBezTo>
                  <a:pt x="1725" y="309"/>
                  <a:pt x="1726" y="308"/>
                  <a:pt x="1727" y="309"/>
                </a:cubicBezTo>
                <a:cubicBezTo>
                  <a:pt x="1728" y="310"/>
                  <a:pt x="1727" y="312"/>
                  <a:pt x="1728" y="312"/>
                </a:cubicBezTo>
                <a:cubicBezTo>
                  <a:pt x="1728" y="313"/>
                  <a:pt x="1728" y="313"/>
                  <a:pt x="1728" y="314"/>
                </a:cubicBezTo>
                <a:cubicBezTo>
                  <a:pt x="1729" y="315"/>
                  <a:pt x="1727" y="316"/>
                  <a:pt x="1727" y="317"/>
                </a:cubicBezTo>
                <a:cubicBezTo>
                  <a:pt x="1726" y="318"/>
                  <a:pt x="1726" y="319"/>
                  <a:pt x="1725" y="320"/>
                </a:cubicBezTo>
                <a:cubicBezTo>
                  <a:pt x="1724" y="320"/>
                  <a:pt x="1723" y="322"/>
                  <a:pt x="1724" y="323"/>
                </a:cubicBezTo>
                <a:cubicBezTo>
                  <a:pt x="1724" y="323"/>
                  <a:pt x="1725" y="324"/>
                  <a:pt x="1725" y="324"/>
                </a:cubicBezTo>
                <a:cubicBezTo>
                  <a:pt x="1725" y="324"/>
                  <a:pt x="1725" y="324"/>
                  <a:pt x="1725" y="324"/>
                </a:cubicBezTo>
                <a:cubicBezTo>
                  <a:pt x="1726" y="325"/>
                  <a:pt x="1727" y="324"/>
                  <a:pt x="1727" y="325"/>
                </a:cubicBezTo>
                <a:cubicBezTo>
                  <a:pt x="1728" y="326"/>
                  <a:pt x="1725" y="327"/>
                  <a:pt x="1726" y="328"/>
                </a:cubicBezTo>
                <a:cubicBezTo>
                  <a:pt x="1726" y="329"/>
                  <a:pt x="1728" y="330"/>
                  <a:pt x="1729" y="331"/>
                </a:cubicBezTo>
                <a:cubicBezTo>
                  <a:pt x="1730" y="332"/>
                  <a:pt x="1731" y="332"/>
                  <a:pt x="1733" y="333"/>
                </a:cubicBezTo>
                <a:cubicBezTo>
                  <a:pt x="1734" y="333"/>
                  <a:pt x="1736" y="333"/>
                  <a:pt x="1737" y="333"/>
                </a:cubicBezTo>
                <a:cubicBezTo>
                  <a:pt x="1738" y="334"/>
                  <a:pt x="1739" y="334"/>
                  <a:pt x="1739" y="335"/>
                </a:cubicBezTo>
                <a:cubicBezTo>
                  <a:pt x="1741" y="336"/>
                  <a:pt x="1744" y="335"/>
                  <a:pt x="1746" y="336"/>
                </a:cubicBezTo>
                <a:cubicBezTo>
                  <a:pt x="1748" y="336"/>
                  <a:pt x="1749" y="337"/>
                  <a:pt x="1751" y="337"/>
                </a:cubicBezTo>
                <a:cubicBezTo>
                  <a:pt x="1753" y="338"/>
                  <a:pt x="1754" y="337"/>
                  <a:pt x="1754" y="339"/>
                </a:cubicBezTo>
                <a:cubicBezTo>
                  <a:pt x="1755" y="340"/>
                  <a:pt x="1755" y="342"/>
                  <a:pt x="1755" y="343"/>
                </a:cubicBezTo>
                <a:cubicBezTo>
                  <a:pt x="1755" y="345"/>
                  <a:pt x="1756" y="345"/>
                  <a:pt x="1757" y="346"/>
                </a:cubicBezTo>
                <a:cubicBezTo>
                  <a:pt x="1758" y="347"/>
                  <a:pt x="1759" y="348"/>
                  <a:pt x="1760" y="349"/>
                </a:cubicBezTo>
                <a:cubicBezTo>
                  <a:pt x="1761" y="350"/>
                  <a:pt x="1763" y="351"/>
                  <a:pt x="1763" y="352"/>
                </a:cubicBezTo>
                <a:cubicBezTo>
                  <a:pt x="1764" y="353"/>
                  <a:pt x="1765" y="355"/>
                  <a:pt x="1763" y="356"/>
                </a:cubicBezTo>
                <a:cubicBezTo>
                  <a:pt x="1762" y="357"/>
                  <a:pt x="1760" y="357"/>
                  <a:pt x="1759" y="357"/>
                </a:cubicBezTo>
                <a:cubicBezTo>
                  <a:pt x="1758" y="357"/>
                  <a:pt x="1757" y="357"/>
                  <a:pt x="1757" y="357"/>
                </a:cubicBezTo>
                <a:cubicBezTo>
                  <a:pt x="1756" y="358"/>
                  <a:pt x="1755" y="359"/>
                  <a:pt x="1754" y="359"/>
                </a:cubicBezTo>
                <a:cubicBezTo>
                  <a:pt x="1752" y="359"/>
                  <a:pt x="1751" y="359"/>
                  <a:pt x="1750" y="359"/>
                </a:cubicBezTo>
                <a:cubicBezTo>
                  <a:pt x="1749" y="359"/>
                  <a:pt x="1748" y="358"/>
                  <a:pt x="1748" y="358"/>
                </a:cubicBezTo>
                <a:cubicBezTo>
                  <a:pt x="1747" y="358"/>
                  <a:pt x="1746" y="358"/>
                  <a:pt x="1745" y="358"/>
                </a:cubicBezTo>
                <a:cubicBezTo>
                  <a:pt x="1744" y="358"/>
                  <a:pt x="1743" y="357"/>
                  <a:pt x="1742" y="356"/>
                </a:cubicBezTo>
                <a:cubicBezTo>
                  <a:pt x="1740" y="354"/>
                  <a:pt x="1738" y="352"/>
                  <a:pt x="1735" y="350"/>
                </a:cubicBezTo>
                <a:cubicBezTo>
                  <a:pt x="1732" y="349"/>
                  <a:pt x="1730" y="346"/>
                  <a:pt x="1727" y="345"/>
                </a:cubicBezTo>
                <a:cubicBezTo>
                  <a:pt x="1723" y="343"/>
                  <a:pt x="1720" y="343"/>
                  <a:pt x="1717" y="341"/>
                </a:cubicBezTo>
                <a:cubicBezTo>
                  <a:pt x="1714" y="340"/>
                  <a:pt x="1711" y="339"/>
                  <a:pt x="1708" y="339"/>
                </a:cubicBezTo>
                <a:cubicBezTo>
                  <a:pt x="1706" y="339"/>
                  <a:pt x="1705" y="339"/>
                  <a:pt x="1703" y="338"/>
                </a:cubicBezTo>
                <a:cubicBezTo>
                  <a:pt x="1702" y="338"/>
                  <a:pt x="1700" y="337"/>
                  <a:pt x="1699" y="337"/>
                </a:cubicBezTo>
                <a:cubicBezTo>
                  <a:pt x="1697" y="337"/>
                  <a:pt x="1695" y="337"/>
                  <a:pt x="1694" y="336"/>
                </a:cubicBezTo>
                <a:cubicBezTo>
                  <a:pt x="1692" y="336"/>
                  <a:pt x="1691" y="336"/>
                  <a:pt x="1689" y="335"/>
                </a:cubicBezTo>
                <a:cubicBezTo>
                  <a:pt x="1686" y="334"/>
                  <a:pt x="1684" y="333"/>
                  <a:pt x="1681" y="334"/>
                </a:cubicBezTo>
                <a:cubicBezTo>
                  <a:pt x="1680" y="334"/>
                  <a:pt x="1679" y="334"/>
                  <a:pt x="1678" y="335"/>
                </a:cubicBezTo>
                <a:cubicBezTo>
                  <a:pt x="1677" y="335"/>
                  <a:pt x="1676" y="335"/>
                  <a:pt x="1675" y="336"/>
                </a:cubicBezTo>
                <a:cubicBezTo>
                  <a:pt x="1674" y="337"/>
                  <a:pt x="1673" y="337"/>
                  <a:pt x="1671" y="337"/>
                </a:cubicBezTo>
                <a:cubicBezTo>
                  <a:pt x="1670" y="337"/>
                  <a:pt x="1669" y="338"/>
                  <a:pt x="1667" y="339"/>
                </a:cubicBezTo>
                <a:cubicBezTo>
                  <a:pt x="1665" y="340"/>
                  <a:pt x="1661" y="339"/>
                  <a:pt x="1660" y="343"/>
                </a:cubicBezTo>
                <a:cubicBezTo>
                  <a:pt x="1660" y="344"/>
                  <a:pt x="1659" y="345"/>
                  <a:pt x="1661" y="346"/>
                </a:cubicBezTo>
                <a:cubicBezTo>
                  <a:pt x="1662" y="346"/>
                  <a:pt x="1664" y="346"/>
                  <a:pt x="1665" y="345"/>
                </a:cubicBezTo>
                <a:cubicBezTo>
                  <a:pt x="1667" y="344"/>
                  <a:pt x="1668" y="344"/>
                  <a:pt x="1669" y="344"/>
                </a:cubicBezTo>
                <a:cubicBezTo>
                  <a:pt x="1672" y="344"/>
                  <a:pt x="1675" y="346"/>
                  <a:pt x="1675" y="349"/>
                </a:cubicBezTo>
                <a:cubicBezTo>
                  <a:pt x="1675" y="351"/>
                  <a:pt x="1674" y="352"/>
                  <a:pt x="1673" y="353"/>
                </a:cubicBezTo>
                <a:cubicBezTo>
                  <a:pt x="1672" y="353"/>
                  <a:pt x="1671" y="353"/>
                  <a:pt x="1671" y="353"/>
                </a:cubicBezTo>
                <a:cubicBezTo>
                  <a:pt x="1670" y="353"/>
                  <a:pt x="1669" y="353"/>
                  <a:pt x="1669" y="354"/>
                </a:cubicBezTo>
                <a:cubicBezTo>
                  <a:pt x="1667" y="354"/>
                  <a:pt x="1666" y="355"/>
                  <a:pt x="1664" y="354"/>
                </a:cubicBezTo>
                <a:cubicBezTo>
                  <a:pt x="1663" y="354"/>
                  <a:pt x="1662" y="353"/>
                  <a:pt x="1661" y="352"/>
                </a:cubicBezTo>
                <a:cubicBezTo>
                  <a:pt x="1660" y="352"/>
                  <a:pt x="1660" y="352"/>
                  <a:pt x="1659" y="351"/>
                </a:cubicBezTo>
                <a:cubicBezTo>
                  <a:pt x="1658" y="351"/>
                  <a:pt x="1658" y="350"/>
                  <a:pt x="1657" y="350"/>
                </a:cubicBezTo>
                <a:cubicBezTo>
                  <a:pt x="1656" y="349"/>
                  <a:pt x="1655" y="348"/>
                  <a:pt x="1654" y="348"/>
                </a:cubicBezTo>
                <a:cubicBezTo>
                  <a:pt x="1653" y="348"/>
                  <a:pt x="1652" y="349"/>
                  <a:pt x="1650" y="349"/>
                </a:cubicBezTo>
                <a:cubicBezTo>
                  <a:pt x="1649" y="349"/>
                  <a:pt x="1647" y="349"/>
                  <a:pt x="1645" y="349"/>
                </a:cubicBezTo>
                <a:cubicBezTo>
                  <a:pt x="1643" y="349"/>
                  <a:pt x="1642" y="350"/>
                  <a:pt x="1641" y="350"/>
                </a:cubicBezTo>
                <a:cubicBezTo>
                  <a:pt x="1639" y="350"/>
                  <a:pt x="1637" y="351"/>
                  <a:pt x="1636" y="351"/>
                </a:cubicBezTo>
                <a:cubicBezTo>
                  <a:pt x="1635" y="351"/>
                  <a:pt x="1631" y="350"/>
                  <a:pt x="1632" y="352"/>
                </a:cubicBezTo>
                <a:cubicBezTo>
                  <a:pt x="1633" y="352"/>
                  <a:pt x="1634" y="352"/>
                  <a:pt x="1634" y="353"/>
                </a:cubicBezTo>
                <a:cubicBezTo>
                  <a:pt x="1635" y="353"/>
                  <a:pt x="1635" y="354"/>
                  <a:pt x="1635" y="355"/>
                </a:cubicBezTo>
                <a:cubicBezTo>
                  <a:pt x="1636" y="356"/>
                  <a:pt x="1636" y="358"/>
                  <a:pt x="1637" y="359"/>
                </a:cubicBezTo>
                <a:cubicBezTo>
                  <a:pt x="1637" y="359"/>
                  <a:pt x="1638" y="360"/>
                  <a:pt x="1638" y="361"/>
                </a:cubicBezTo>
                <a:cubicBezTo>
                  <a:pt x="1638" y="362"/>
                  <a:pt x="1638" y="362"/>
                  <a:pt x="1638" y="363"/>
                </a:cubicBezTo>
                <a:cubicBezTo>
                  <a:pt x="1639" y="365"/>
                  <a:pt x="1640" y="365"/>
                  <a:pt x="1642" y="365"/>
                </a:cubicBezTo>
                <a:cubicBezTo>
                  <a:pt x="1642" y="365"/>
                  <a:pt x="1643" y="365"/>
                  <a:pt x="1644" y="366"/>
                </a:cubicBezTo>
                <a:cubicBezTo>
                  <a:pt x="1645" y="366"/>
                  <a:pt x="1646" y="367"/>
                  <a:pt x="1646" y="367"/>
                </a:cubicBezTo>
                <a:cubicBezTo>
                  <a:pt x="1648" y="369"/>
                  <a:pt x="1649" y="369"/>
                  <a:pt x="1651" y="369"/>
                </a:cubicBezTo>
                <a:cubicBezTo>
                  <a:pt x="1652" y="369"/>
                  <a:pt x="1653" y="369"/>
                  <a:pt x="1654" y="369"/>
                </a:cubicBezTo>
                <a:cubicBezTo>
                  <a:pt x="1655" y="369"/>
                  <a:pt x="1655" y="370"/>
                  <a:pt x="1656" y="370"/>
                </a:cubicBezTo>
                <a:cubicBezTo>
                  <a:pt x="1657" y="371"/>
                  <a:pt x="1658" y="372"/>
                  <a:pt x="1660" y="373"/>
                </a:cubicBezTo>
                <a:cubicBezTo>
                  <a:pt x="1660" y="373"/>
                  <a:pt x="1661" y="373"/>
                  <a:pt x="1661" y="373"/>
                </a:cubicBezTo>
                <a:cubicBezTo>
                  <a:pt x="1662" y="373"/>
                  <a:pt x="1662" y="372"/>
                  <a:pt x="1663" y="372"/>
                </a:cubicBezTo>
                <a:cubicBezTo>
                  <a:pt x="1664" y="373"/>
                  <a:pt x="1664" y="373"/>
                  <a:pt x="1664" y="374"/>
                </a:cubicBezTo>
                <a:cubicBezTo>
                  <a:pt x="1666" y="375"/>
                  <a:pt x="1667" y="374"/>
                  <a:pt x="1669" y="373"/>
                </a:cubicBezTo>
                <a:cubicBezTo>
                  <a:pt x="1669" y="373"/>
                  <a:pt x="1670" y="373"/>
                  <a:pt x="1670" y="372"/>
                </a:cubicBezTo>
                <a:cubicBezTo>
                  <a:pt x="1671" y="372"/>
                  <a:pt x="1671" y="371"/>
                  <a:pt x="1672" y="372"/>
                </a:cubicBezTo>
                <a:cubicBezTo>
                  <a:pt x="1673" y="372"/>
                  <a:pt x="1670" y="375"/>
                  <a:pt x="1672" y="375"/>
                </a:cubicBezTo>
                <a:cubicBezTo>
                  <a:pt x="1673" y="375"/>
                  <a:pt x="1673" y="374"/>
                  <a:pt x="1674" y="374"/>
                </a:cubicBezTo>
                <a:cubicBezTo>
                  <a:pt x="1675" y="374"/>
                  <a:pt x="1676" y="375"/>
                  <a:pt x="1676" y="375"/>
                </a:cubicBezTo>
                <a:cubicBezTo>
                  <a:pt x="1677" y="375"/>
                  <a:pt x="1678" y="375"/>
                  <a:pt x="1679" y="376"/>
                </a:cubicBezTo>
                <a:cubicBezTo>
                  <a:pt x="1679" y="377"/>
                  <a:pt x="1677" y="379"/>
                  <a:pt x="1677" y="380"/>
                </a:cubicBezTo>
                <a:cubicBezTo>
                  <a:pt x="1678" y="381"/>
                  <a:pt x="1679" y="382"/>
                  <a:pt x="1679" y="382"/>
                </a:cubicBezTo>
                <a:cubicBezTo>
                  <a:pt x="1680" y="383"/>
                  <a:pt x="1680" y="383"/>
                  <a:pt x="1680" y="383"/>
                </a:cubicBezTo>
                <a:cubicBezTo>
                  <a:pt x="1681" y="383"/>
                  <a:pt x="1681" y="383"/>
                  <a:pt x="1681" y="382"/>
                </a:cubicBezTo>
                <a:cubicBezTo>
                  <a:pt x="1682" y="382"/>
                  <a:pt x="1683" y="381"/>
                  <a:pt x="1683" y="382"/>
                </a:cubicBezTo>
                <a:cubicBezTo>
                  <a:pt x="1683" y="383"/>
                  <a:pt x="1682" y="383"/>
                  <a:pt x="1682" y="384"/>
                </a:cubicBezTo>
                <a:cubicBezTo>
                  <a:pt x="1682" y="384"/>
                  <a:pt x="1682" y="385"/>
                  <a:pt x="1682" y="386"/>
                </a:cubicBezTo>
                <a:cubicBezTo>
                  <a:pt x="1682" y="386"/>
                  <a:pt x="1681" y="386"/>
                  <a:pt x="1681" y="387"/>
                </a:cubicBezTo>
                <a:cubicBezTo>
                  <a:pt x="1682" y="387"/>
                  <a:pt x="1683" y="387"/>
                  <a:pt x="1683" y="387"/>
                </a:cubicBezTo>
                <a:cubicBezTo>
                  <a:pt x="1684" y="386"/>
                  <a:pt x="1684" y="386"/>
                  <a:pt x="1685" y="386"/>
                </a:cubicBezTo>
                <a:cubicBezTo>
                  <a:pt x="1685" y="386"/>
                  <a:pt x="1686" y="386"/>
                  <a:pt x="1686" y="387"/>
                </a:cubicBezTo>
                <a:cubicBezTo>
                  <a:pt x="1686" y="387"/>
                  <a:pt x="1686" y="387"/>
                  <a:pt x="1685" y="387"/>
                </a:cubicBezTo>
                <a:cubicBezTo>
                  <a:pt x="1685" y="387"/>
                  <a:pt x="1684" y="387"/>
                  <a:pt x="1684" y="388"/>
                </a:cubicBezTo>
                <a:cubicBezTo>
                  <a:pt x="1683" y="389"/>
                  <a:pt x="1681" y="389"/>
                  <a:pt x="1680" y="388"/>
                </a:cubicBezTo>
                <a:cubicBezTo>
                  <a:pt x="1679" y="387"/>
                  <a:pt x="1679" y="386"/>
                  <a:pt x="1677" y="386"/>
                </a:cubicBezTo>
                <a:cubicBezTo>
                  <a:pt x="1676" y="386"/>
                  <a:pt x="1674" y="386"/>
                  <a:pt x="1673" y="386"/>
                </a:cubicBezTo>
                <a:cubicBezTo>
                  <a:pt x="1672" y="385"/>
                  <a:pt x="1672" y="385"/>
                  <a:pt x="1671" y="384"/>
                </a:cubicBezTo>
                <a:cubicBezTo>
                  <a:pt x="1671" y="384"/>
                  <a:pt x="1670" y="384"/>
                  <a:pt x="1670" y="383"/>
                </a:cubicBezTo>
                <a:cubicBezTo>
                  <a:pt x="1670" y="382"/>
                  <a:pt x="1670" y="381"/>
                  <a:pt x="1670" y="380"/>
                </a:cubicBezTo>
                <a:cubicBezTo>
                  <a:pt x="1669" y="379"/>
                  <a:pt x="1668" y="379"/>
                  <a:pt x="1667" y="379"/>
                </a:cubicBezTo>
                <a:cubicBezTo>
                  <a:pt x="1665" y="378"/>
                  <a:pt x="1663" y="378"/>
                  <a:pt x="1661" y="378"/>
                </a:cubicBezTo>
                <a:cubicBezTo>
                  <a:pt x="1659" y="378"/>
                  <a:pt x="1657" y="379"/>
                  <a:pt x="1655" y="378"/>
                </a:cubicBezTo>
                <a:cubicBezTo>
                  <a:pt x="1654" y="378"/>
                  <a:pt x="1654" y="378"/>
                  <a:pt x="1653" y="379"/>
                </a:cubicBezTo>
                <a:cubicBezTo>
                  <a:pt x="1653" y="379"/>
                  <a:pt x="1652" y="380"/>
                  <a:pt x="1652" y="380"/>
                </a:cubicBezTo>
                <a:cubicBezTo>
                  <a:pt x="1651" y="380"/>
                  <a:pt x="1650" y="380"/>
                  <a:pt x="1650" y="379"/>
                </a:cubicBezTo>
                <a:cubicBezTo>
                  <a:pt x="1650" y="379"/>
                  <a:pt x="1652" y="378"/>
                  <a:pt x="1651" y="378"/>
                </a:cubicBezTo>
                <a:cubicBezTo>
                  <a:pt x="1650" y="377"/>
                  <a:pt x="1649" y="378"/>
                  <a:pt x="1649" y="378"/>
                </a:cubicBezTo>
                <a:cubicBezTo>
                  <a:pt x="1648" y="378"/>
                  <a:pt x="1648" y="377"/>
                  <a:pt x="1647" y="377"/>
                </a:cubicBezTo>
                <a:cubicBezTo>
                  <a:pt x="1646" y="377"/>
                  <a:pt x="1644" y="376"/>
                  <a:pt x="1643" y="376"/>
                </a:cubicBezTo>
                <a:cubicBezTo>
                  <a:pt x="1641" y="376"/>
                  <a:pt x="1639" y="376"/>
                  <a:pt x="1638" y="376"/>
                </a:cubicBezTo>
                <a:cubicBezTo>
                  <a:pt x="1636" y="377"/>
                  <a:pt x="1635" y="377"/>
                  <a:pt x="1634" y="376"/>
                </a:cubicBezTo>
                <a:cubicBezTo>
                  <a:pt x="1632" y="375"/>
                  <a:pt x="1631" y="375"/>
                  <a:pt x="1629" y="374"/>
                </a:cubicBezTo>
                <a:cubicBezTo>
                  <a:pt x="1629" y="374"/>
                  <a:pt x="1628" y="374"/>
                  <a:pt x="1628" y="374"/>
                </a:cubicBezTo>
                <a:cubicBezTo>
                  <a:pt x="1627" y="374"/>
                  <a:pt x="1627" y="374"/>
                  <a:pt x="1626" y="374"/>
                </a:cubicBezTo>
                <a:cubicBezTo>
                  <a:pt x="1625" y="374"/>
                  <a:pt x="1625" y="374"/>
                  <a:pt x="1624" y="373"/>
                </a:cubicBezTo>
                <a:cubicBezTo>
                  <a:pt x="1623" y="373"/>
                  <a:pt x="1621" y="373"/>
                  <a:pt x="1619" y="372"/>
                </a:cubicBezTo>
                <a:cubicBezTo>
                  <a:pt x="1619" y="371"/>
                  <a:pt x="1618" y="368"/>
                  <a:pt x="1619" y="368"/>
                </a:cubicBezTo>
                <a:cubicBezTo>
                  <a:pt x="1620" y="367"/>
                  <a:pt x="1621" y="370"/>
                  <a:pt x="1622" y="369"/>
                </a:cubicBezTo>
                <a:cubicBezTo>
                  <a:pt x="1623" y="368"/>
                  <a:pt x="1622" y="367"/>
                  <a:pt x="1622" y="367"/>
                </a:cubicBezTo>
                <a:cubicBezTo>
                  <a:pt x="1623" y="366"/>
                  <a:pt x="1623" y="366"/>
                  <a:pt x="1624" y="366"/>
                </a:cubicBezTo>
                <a:cubicBezTo>
                  <a:pt x="1626" y="364"/>
                  <a:pt x="1623" y="364"/>
                  <a:pt x="1622" y="363"/>
                </a:cubicBezTo>
                <a:cubicBezTo>
                  <a:pt x="1621" y="362"/>
                  <a:pt x="1623" y="361"/>
                  <a:pt x="1623" y="360"/>
                </a:cubicBezTo>
                <a:cubicBezTo>
                  <a:pt x="1622" y="360"/>
                  <a:pt x="1621" y="359"/>
                  <a:pt x="1621" y="359"/>
                </a:cubicBezTo>
                <a:cubicBezTo>
                  <a:pt x="1621" y="358"/>
                  <a:pt x="1620" y="358"/>
                  <a:pt x="1620" y="357"/>
                </a:cubicBezTo>
                <a:cubicBezTo>
                  <a:pt x="1618" y="356"/>
                  <a:pt x="1618" y="355"/>
                  <a:pt x="1618" y="353"/>
                </a:cubicBezTo>
                <a:cubicBezTo>
                  <a:pt x="1618" y="351"/>
                  <a:pt x="1619" y="350"/>
                  <a:pt x="1621" y="349"/>
                </a:cubicBezTo>
                <a:cubicBezTo>
                  <a:pt x="1621" y="349"/>
                  <a:pt x="1622" y="349"/>
                  <a:pt x="1622" y="348"/>
                </a:cubicBezTo>
                <a:cubicBezTo>
                  <a:pt x="1622" y="348"/>
                  <a:pt x="1622" y="347"/>
                  <a:pt x="1623" y="346"/>
                </a:cubicBezTo>
                <a:cubicBezTo>
                  <a:pt x="1623" y="346"/>
                  <a:pt x="1624" y="345"/>
                  <a:pt x="1624" y="344"/>
                </a:cubicBezTo>
                <a:cubicBezTo>
                  <a:pt x="1624" y="344"/>
                  <a:pt x="1624" y="343"/>
                  <a:pt x="1624" y="342"/>
                </a:cubicBezTo>
                <a:cubicBezTo>
                  <a:pt x="1624" y="341"/>
                  <a:pt x="1625" y="341"/>
                  <a:pt x="1625" y="340"/>
                </a:cubicBezTo>
                <a:cubicBezTo>
                  <a:pt x="1626" y="340"/>
                  <a:pt x="1626" y="340"/>
                  <a:pt x="1627" y="339"/>
                </a:cubicBezTo>
                <a:cubicBezTo>
                  <a:pt x="1629" y="338"/>
                  <a:pt x="1627" y="337"/>
                  <a:pt x="1627" y="336"/>
                </a:cubicBezTo>
                <a:cubicBezTo>
                  <a:pt x="1626" y="334"/>
                  <a:pt x="1626" y="333"/>
                  <a:pt x="1625" y="331"/>
                </a:cubicBezTo>
                <a:cubicBezTo>
                  <a:pt x="1624" y="329"/>
                  <a:pt x="1623" y="327"/>
                  <a:pt x="1622" y="325"/>
                </a:cubicBezTo>
                <a:cubicBezTo>
                  <a:pt x="1621" y="324"/>
                  <a:pt x="1620" y="323"/>
                  <a:pt x="1619" y="322"/>
                </a:cubicBezTo>
                <a:cubicBezTo>
                  <a:pt x="1618" y="321"/>
                  <a:pt x="1617" y="320"/>
                  <a:pt x="1616" y="319"/>
                </a:cubicBezTo>
                <a:cubicBezTo>
                  <a:pt x="1615" y="318"/>
                  <a:pt x="1614" y="316"/>
                  <a:pt x="1613" y="316"/>
                </a:cubicBezTo>
                <a:cubicBezTo>
                  <a:pt x="1611" y="315"/>
                  <a:pt x="1611" y="317"/>
                  <a:pt x="1609" y="317"/>
                </a:cubicBezTo>
                <a:cubicBezTo>
                  <a:pt x="1609" y="318"/>
                  <a:pt x="1608" y="318"/>
                  <a:pt x="1608" y="319"/>
                </a:cubicBezTo>
                <a:cubicBezTo>
                  <a:pt x="1608" y="319"/>
                  <a:pt x="1609" y="319"/>
                  <a:pt x="1609" y="320"/>
                </a:cubicBezTo>
                <a:cubicBezTo>
                  <a:pt x="1611" y="320"/>
                  <a:pt x="1611" y="321"/>
                  <a:pt x="1612" y="323"/>
                </a:cubicBezTo>
                <a:cubicBezTo>
                  <a:pt x="1613" y="324"/>
                  <a:pt x="1614" y="325"/>
                  <a:pt x="1615" y="327"/>
                </a:cubicBezTo>
                <a:cubicBezTo>
                  <a:pt x="1615" y="329"/>
                  <a:pt x="1615" y="331"/>
                  <a:pt x="1615" y="333"/>
                </a:cubicBezTo>
                <a:cubicBezTo>
                  <a:pt x="1615" y="336"/>
                  <a:pt x="1615" y="338"/>
                  <a:pt x="1614" y="340"/>
                </a:cubicBezTo>
                <a:cubicBezTo>
                  <a:pt x="1614" y="342"/>
                  <a:pt x="1613" y="343"/>
                  <a:pt x="1612" y="344"/>
                </a:cubicBezTo>
                <a:cubicBezTo>
                  <a:pt x="1610" y="345"/>
                  <a:pt x="1608" y="346"/>
                  <a:pt x="1607" y="347"/>
                </a:cubicBezTo>
                <a:cubicBezTo>
                  <a:pt x="1605" y="348"/>
                  <a:pt x="1602" y="348"/>
                  <a:pt x="1601" y="348"/>
                </a:cubicBezTo>
                <a:cubicBezTo>
                  <a:pt x="1599" y="349"/>
                  <a:pt x="1597" y="350"/>
                  <a:pt x="1595" y="351"/>
                </a:cubicBezTo>
                <a:cubicBezTo>
                  <a:pt x="1592" y="352"/>
                  <a:pt x="1589" y="352"/>
                  <a:pt x="1586" y="354"/>
                </a:cubicBezTo>
                <a:cubicBezTo>
                  <a:pt x="1585" y="354"/>
                  <a:pt x="1584" y="355"/>
                  <a:pt x="1583" y="356"/>
                </a:cubicBezTo>
                <a:cubicBezTo>
                  <a:pt x="1583" y="357"/>
                  <a:pt x="1584" y="358"/>
                  <a:pt x="1584" y="360"/>
                </a:cubicBezTo>
                <a:cubicBezTo>
                  <a:pt x="1583" y="360"/>
                  <a:pt x="1583" y="361"/>
                  <a:pt x="1582" y="361"/>
                </a:cubicBezTo>
                <a:cubicBezTo>
                  <a:pt x="1581" y="362"/>
                  <a:pt x="1580" y="363"/>
                  <a:pt x="1579" y="364"/>
                </a:cubicBezTo>
                <a:cubicBezTo>
                  <a:pt x="1578" y="366"/>
                  <a:pt x="1577" y="366"/>
                  <a:pt x="1576" y="367"/>
                </a:cubicBezTo>
                <a:cubicBezTo>
                  <a:pt x="1575" y="368"/>
                  <a:pt x="1573" y="370"/>
                  <a:pt x="1575" y="370"/>
                </a:cubicBezTo>
                <a:cubicBezTo>
                  <a:pt x="1577" y="370"/>
                  <a:pt x="1578" y="371"/>
                  <a:pt x="1579" y="372"/>
                </a:cubicBezTo>
                <a:cubicBezTo>
                  <a:pt x="1581" y="372"/>
                  <a:pt x="1582" y="373"/>
                  <a:pt x="1583" y="374"/>
                </a:cubicBezTo>
                <a:cubicBezTo>
                  <a:pt x="1584" y="375"/>
                  <a:pt x="1585" y="376"/>
                  <a:pt x="1586" y="377"/>
                </a:cubicBezTo>
                <a:cubicBezTo>
                  <a:pt x="1587" y="379"/>
                  <a:pt x="1587" y="381"/>
                  <a:pt x="1588" y="382"/>
                </a:cubicBezTo>
                <a:cubicBezTo>
                  <a:pt x="1588" y="383"/>
                  <a:pt x="1589" y="384"/>
                  <a:pt x="1590" y="384"/>
                </a:cubicBezTo>
                <a:cubicBezTo>
                  <a:pt x="1591" y="385"/>
                  <a:pt x="1592" y="385"/>
                  <a:pt x="1592" y="387"/>
                </a:cubicBezTo>
                <a:cubicBezTo>
                  <a:pt x="1592" y="388"/>
                  <a:pt x="1592" y="389"/>
                  <a:pt x="1592" y="390"/>
                </a:cubicBezTo>
                <a:cubicBezTo>
                  <a:pt x="1593" y="392"/>
                  <a:pt x="1596" y="393"/>
                  <a:pt x="1598" y="394"/>
                </a:cubicBezTo>
                <a:cubicBezTo>
                  <a:pt x="1599" y="395"/>
                  <a:pt x="1600" y="397"/>
                  <a:pt x="1600" y="398"/>
                </a:cubicBezTo>
                <a:cubicBezTo>
                  <a:pt x="1600" y="401"/>
                  <a:pt x="1597" y="404"/>
                  <a:pt x="1595" y="406"/>
                </a:cubicBezTo>
                <a:cubicBezTo>
                  <a:pt x="1594" y="407"/>
                  <a:pt x="1593" y="408"/>
                  <a:pt x="1592" y="409"/>
                </a:cubicBezTo>
                <a:cubicBezTo>
                  <a:pt x="1591" y="411"/>
                  <a:pt x="1589" y="412"/>
                  <a:pt x="1588" y="413"/>
                </a:cubicBezTo>
                <a:cubicBezTo>
                  <a:pt x="1588" y="413"/>
                  <a:pt x="1587" y="414"/>
                  <a:pt x="1587" y="414"/>
                </a:cubicBezTo>
                <a:cubicBezTo>
                  <a:pt x="1587" y="415"/>
                  <a:pt x="1587" y="415"/>
                  <a:pt x="1588" y="416"/>
                </a:cubicBezTo>
                <a:cubicBezTo>
                  <a:pt x="1589" y="417"/>
                  <a:pt x="1588" y="418"/>
                  <a:pt x="1588" y="420"/>
                </a:cubicBezTo>
                <a:cubicBezTo>
                  <a:pt x="1587" y="421"/>
                  <a:pt x="1586" y="422"/>
                  <a:pt x="1586" y="424"/>
                </a:cubicBezTo>
                <a:cubicBezTo>
                  <a:pt x="1586" y="425"/>
                  <a:pt x="1585" y="426"/>
                  <a:pt x="1584" y="428"/>
                </a:cubicBezTo>
                <a:cubicBezTo>
                  <a:pt x="1584" y="428"/>
                  <a:pt x="1584" y="429"/>
                  <a:pt x="1584" y="430"/>
                </a:cubicBezTo>
                <a:cubicBezTo>
                  <a:pt x="1584" y="431"/>
                  <a:pt x="1585" y="431"/>
                  <a:pt x="1585" y="432"/>
                </a:cubicBezTo>
                <a:cubicBezTo>
                  <a:pt x="1587" y="432"/>
                  <a:pt x="1587" y="434"/>
                  <a:pt x="1588" y="435"/>
                </a:cubicBezTo>
                <a:cubicBezTo>
                  <a:pt x="1589" y="437"/>
                  <a:pt x="1591" y="438"/>
                  <a:pt x="1591" y="440"/>
                </a:cubicBezTo>
                <a:cubicBezTo>
                  <a:pt x="1591" y="442"/>
                  <a:pt x="1590" y="444"/>
                  <a:pt x="1589" y="446"/>
                </a:cubicBezTo>
                <a:cubicBezTo>
                  <a:pt x="1589" y="447"/>
                  <a:pt x="1588" y="449"/>
                  <a:pt x="1589" y="450"/>
                </a:cubicBezTo>
                <a:cubicBezTo>
                  <a:pt x="1590" y="450"/>
                  <a:pt x="1591" y="451"/>
                  <a:pt x="1591" y="451"/>
                </a:cubicBezTo>
                <a:cubicBezTo>
                  <a:pt x="1592" y="451"/>
                  <a:pt x="1592" y="452"/>
                  <a:pt x="1592" y="453"/>
                </a:cubicBezTo>
                <a:cubicBezTo>
                  <a:pt x="1594" y="454"/>
                  <a:pt x="1595" y="452"/>
                  <a:pt x="1596" y="451"/>
                </a:cubicBezTo>
                <a:cubicBezTo>
                  <a:pt x="1597" y="450"/>
                  <a:pt x="1598" y="450"/>
                  <a:pt x="1600" y="450"/>
                </a:cubicBezTo>
                <a:cubicBezTo>
                  <a:pt x="1600" y="450"/>
                  <a:pt x="1601" y="450"/>
                  <a:pt x="1602" y="450"/>
                </a:cubicBezTo>
                <a:cubicBezTo>
                  <a:pt x="1603" y="450"/>
                  <a:pt x="1603" y="451"/>
                  <a:pt x="1604" y="451"/>
                </a:cubicBezTo>
                <a:cubicBezTo>
                  <a:pt x="1605" y="452"/>
                  <a:pt x="1607" y="452"/>
                  <a:pt x="1608" y="452"/>
                </a:cubicBezTo>
                <a:cubicBezTo>
                  <a:pt x="1611" y="452"/>
                  <a:pt x="1613" y="453"/>
                  <a:pt x="1615" y="451"/>
                </a:cubicBezTo>
                <a:cubicBezTo>
                  <a:pt x="1617" y="450"/>
                  <a:pt x="1617" y="449"/>
                  <a:pt x="1619" y="448"/>
                </a:cubicBezTo>
                <a:cubicBezTo>
                  <a:pt x="1620" y="448"/>
                  <a:pt x="1622" y="447"/>
                  <a:pt x="1623" y="447"/>
                </a:cubicBezTo>
                <a:cubicBezTo>
                  <a:pt x="1625" y="446"/>
                  <a:pt x="1627" y="446"/>
                  <a:pt x="1629" y="446"/>
                </a:cubicBezTo>
                <a:cubicBezTo>
                  <a:pt x="1630" y="446"/>
                  <a:pt x="1632" y="447"/>
                  <a:pt x="1634" y="447"/>
                </a:cubicBezTo>
                <a:cubicBezTo>
                  <a:pt x="1636" y="447"/>
                  <a:pt x="1637" y="448"/>
                  <a:pt x="1638" y="449"/>
                </a:cubicBezTo>
                <a:cubicBezTo>
                  <a:pt x="1640" y="450"/>
                  <a:pt x="1641" y="450"/>
                  <a:pt x="1642" y="450"/>
                </a:cubicBezTo>
                <a:cubicBezTo>
                  <a:pt x="1644" y="450"/>
                  <a:pt x="1645" y="450"/>
                  <a:pt x="1647" y="451"/>
                </a:cubicBezTo>
                <a:cubicBezTo>
                  <a:pt x="1648" y="451"/>
                  <a:pt x="1649" y="453"/>
                  <a:pt x="1650" y="454"/>
                </a:cubicBezTo>
                <a:cubicBezTo>
                  <a:pt x="1651" y="455"/>
                  <a:pt x="1652" y="455"/>
                  <a:pt x="1654" y="455"/>
                </a:cubicBezTo>
                <a:cubicBezTo>
                  <a:pt x="1655" y="455"/>
                  <a:pt x="1657" y="455"/>
                  <a:pt x="1658" y="456"/>
                </a:cubicBezTo>
                <a:cubicBezTo>
                  <a:pt x="1659" y="457"/>
                  <a:pt x="1660" y="458"/>
                  <a:pt x="1661" y="458"/>
                </a:cubicBezTo>
                <a:cubicBezTo>
                  <a:pt x="1663" y="458"/>
                  <a:pt x="1664" y="458"/>
                  <a:pt x="1665" y="459"/>
                </a:cubicBezTo>
                <a:cubicBezTo>
                  <a:pt x="1666" y="461"/>
                  <a:pt x="1666" y="462"/>
                  <a:pt x="1666" y="464"/>
                </a:cubicBezTo>
                <a:cubicBezTo>
                  <a:pt x="1665" y="466"/>
                  <a:pt x="1666" y="467"/>
                  <a:pt x="1667" y="469"/>
                </a:cubicBezTo>
                <a:cubicBezTo>
                  <a:pt x="1667" y="470"/>
                  <a:pt x="1668" y="471"/>
                  <a:pt x="1668" y="472"/>
                </a:cubicBezTo>
                <a:cubicBezTo>
                  <a:pt x="1669" y="472"/>
                  <a:pt x="1670" y="473"/>
                  <a:pt x="1671" y="474"/>
                </a:cubicBezTo>
                <a:cubicBezTo>
                  <a:pt x="1671" y="475"/>
                  <a:pt x="1671" y="475"/>
                  <a:pt x="1671" y="476"/>
                </a:cubicBezTo>
                <a:cubicBezTo>
                  <a:pt x="1672" y="477"/>
                  <a:pt x="1672" y="477"/>
                  <a:pt x="1673" y="477"/>
                </a:cubicBezTo>
                <a:cubicBezTo>
                  <a:pt x="1674" y="478"/>
                  <a:pt x="1676" y="479"/>
                  <a:pt x="1674" y="480"/>
                </a:cubicBezTo>
                <a:cubicBezTo>
                  <a:pt x="1674" y="481"/>
                  <a:pt x="1671" y="481"/>
                  <a:pt x="1670" y="481"/>
                </a:cubicBezTo>
                <a:cubicBezTo>
                  <a:pt x="1669" y="481"/>
                  <a:pt x="1667" y="481"/>
                  <a:pt x="1666" y="482"/>
                </a:cubicBezTo>
                <a:cubicBezTo>
                  <a:pt x="1665" y="483"/>
                  <a:pt x="1664" y="484"/>
                  <a:pt x="1663" y="485"/>
                </a:cubicBezTo>
                <a:cubicBezTo>
                  <a:pt x="1662" y="486"/>
                  <a:pt x="1662" y="488"/>
                  <a:pt x="1662" y="489"/>
                </a:cubicBezTo>
                <a:cubicBezTo>
                  <a:pt x="1662" y="490"/>
                  <a:pt x="1662" y="490"/>
                  <a:pt x="1663" y="491"/>
                </a:cubicBezTo>
                <a:cubicBezTo>
                  <a:pt x="1664" y="491"/>
                  <a:pt x="1664" y="491"/>
                  <a:pt x="1664" y="492"/>
                </a:cubicBezTo>
                <a:cubicBezTo>
                  <a:pt x="1664" y="493"/>
                  <a:pt x="1663" y="493"/>
                  <a:pt x="1663" y="494"/>
                </a:cubicBezTo>
                <a:cubicBezTo>
                  <a:pt x="1662" y="494"/>
                  <a:pt x="1662" y="495"/>
                  <a:pt x="1662" y="495"/>
                </a:cubicBezTo>
                <a:cubicBezTo>
                  <a:pt x="1662" y="496"/>
                  <a:pt x="1661" y="497"/>
                  <a:pt x="1662" y="497"/>
                </a:cubicBezTo>
                <a:cubicBezTo>
                  <a:pt x="1662" y="498"/>
                  <a:pt x="1663" y="498"/>
                  <a:pt x="1663" y="498"/>
                </a:cubicBezTo>
                <a:cubicBezTo>
                  <a:pt x="1665" y="498"/>
                  <a:pt x="1666" y="500"/>
                  <a:pt x="1667" y="499"/>
                </a:cubicBezTo>
                <a:cubicBezTo>
                  <a:pt x="1668" y="498"/>
                  <a:pt x="1668" y="497"/>
                  <a:pt x="1669" y="498"/>
                </a:cubicBezTo>
                <a:cubicBezTo>
                  <a:pt x="1670" y="498"/>
                  <a:pt x="1670" y="498"/>
                  <a:pt x="1670" y="499"/>
                </a:cubicBezTo>
                <a:cubicBezTo>
                  <a:pt x="1671" y="500"/>
                  <a:pt x="1672" y="500"/>
                  <a:pt x="1673" y="500"/>
                </a:cubicBezTo>
                <a:cubicBezTo>
                  <a:pt x="1675" y="500"/>
                  <a:pt x="1676" y="501"/>
                  <a:pt x="1677" y="501"/>
                </a:cubicBezTo>
                <a:cubicBezTo>
                  <a:pt x="1678" y="501"/>
                  <a:pt x="1678" y="500"/>
                  <a:pt x="1679" y="500"/>
                </a:cubicBezTo>
                <a:cubicBezTo>
                  <a:pt x="1680" y="500"/>
                  <a:pt x="1680" y="501"/>
                  <a:pt x="1681" y="501"/>
                </a:cubicBezTo>
                <a:cubicBezTo>
                  <a:pt x="1682" y="501"/>
                  <a:pt x="1682" y="500"/>
                  <a:pt x="1683" y="500"/>
                </a:cubicBezTo>
                <a:cubicBezTo>
                  <a:pt x="1684" y="500"/>
                  <a:pt x="1684" y="501"/>
                  <a:pt x="1683" y="502"/>
                </a:cubicBezTo>
                <a:cubicBezTo>
                  <a:pt x="1683" y="502"/>
                  <a:pt x="1683" y="502"/>
                  <a:pt x="1682" y="502"/>
                </a:cubicBezTo>
                <a:cubicBezTo>
                  <a:pt x="1682" y="503"/>
                  <a:pt x="1684" y="503"/>
                  <a:pt x="1684" y="503"/>
                </a:cubicBezTo>
                <a:cubicBezTo>
                  <a:pt x="1685" y="503"/>
                  <a:pt x="1686" y="502"/>
                  <a:pt x="1687" y="502"/>
                </a:cubicBezTo>
                <a:cubicBezTo>
                  <a:pt x="1689" y="501"/>
                  <a:pt x="1690" y="503"/>
                  <a:pt x="1691" y="503"/>
                </a:cubicBezTo>
                <a:cubicBezTo>
                  <a:pt x="1691" y="504"/>
                  <a:pt x="1689" y="503"/>
                  <a:pt x="1688" y="503"/>
                </a:cubicBezTo>
                <a:cubicBezTo>
                  <a:pt x="1687" y="503"/>
                  <a:pt x="1686" y="503"/>
                  <a:pt x="1685" y="503"/>
                </a:cubicBezTo>
                <a:cubicBezTo>
                  <a:pt x="1684" y="504"/>
                  <a:pt x="1683" y="504"/>
                  <a:pt x="1682" y="504"/>
                </a:cubicBezTo>
                <a:cubicBezTo>
                  <a:pt x="1681" y="504"/>
                  <a:pt x="1681" y="503"/>
                  <a:pt x="1680" y="504"/>
                </a:cubicBezTo>
                <a:cubicBezTo>
                  <a:pt x="1679" y="504"/>
                  <a:pt x="1678" y="504"/>
                  <a:pt x="1677" y="504"/>
                </a:cubicBezTo>
                <a:cubicBezTo>
                  <a:pt x="1677" y="504"/>
                  <a:pt x="1676" y="504"/>
                  <a:pt x="1675" y="503"/>
                </a:cubicBezTo>
                <a:cubicBezTo>
                  <a:pt x="1673" y="503"/>
                  <a:pt x="1673" y="504"/>
                  <a:pt x="1671" y="504"/>
                </a:cubicBezTo>
                <a:cubicBezTo>
                  <a:pt x="1670" y="505"/>
                  <a:pt x="1668" y="505"/>
                  <a:pt x="1667" y="504"/>
                </a:cubicBezTo>
                <a:cubicBezTo>
                  <a:pt x="1666" y="504"/>
                  <a:pt x="1665" y="503"/>
                  <a:pt x="1664" y="502"/>
                </a:cubicBezTo>
                <a:cubicBezTo>
                  <a:pt x="1663" y="501"/>
                  <a:pt x="1662" y="501"/>
                  <a:pt x="1661" y="500"/>
                </a:cubicBezTo>
                <a:cubicBezTo>
                  <a:pt x="1660" y="499"/>
                  <a:pt x="1660" y="498"/>
                  <a:pt x="1659" y="498"/>
                </a:cubicBezTo>
                <a:cubicBezTo>
                  <a:pt x="1658" y="497"/>
                  <a:pt x="1657" y="497"/>
                  <a:pt x="1656" y="496"/>
                </a:cubicBezTo>
                <a:cubicBezTo>
                  <a:pt x="1656" y="496"/>
                  <a:pt x="1655" y="496"/>
                  <a:pt x="1655" y="496"/>
                </a:cubicBezTo>
                <a:cubicBezTo>
                  <a:pt x="1655" y="495"/>
                  <a:pt x="1654" y="494"/>
                  <a:pt x="1655" y="494"/>
                </a:cubicBezTo>
                <a:cubicBezTo>
                  <a:pt x="1656" y="495"/>
                  <a:pt x="1657" y="496"/>
                  <a:pt x="1658" y="494"/>
                </a:cubicBezTo>
                <a:cubicBezTo>
                  <a:pt x="1658" y="494"/>
                  <a:pt x="1658" y="493"/>
                  <a:pt x="1658" y="493"/>
                </a:cubicBezTo>
                <a:cubicBezTo>
                  <a:pt x="1658" y="493"/>
                  <a:pt x="1658" y="493"/>
                  <a:pt x="1658" y="492"/>
                </a:cubicBezTo>
                <a:cubicBezTo>
                  <a:pt x="1659" y="492"/>
                  <a:pt x="1659" y="491"/>
                  <a:pt x="1658" y="490"/>
                </a:cubicBezTo>
                <a:cubicBezTo>
                  <a:pt x="1658" y="489"/>
                  <a:pt x="1657" y="487"/>
                  <a:pt x="1657" y="486"/>
                </a:cubicBezTo>
                <a:cubicBezTo>
                  <a:pt x="1658" y="484"/>
                  <a:pt x="1659" y="484"/>
                  <a:pt x="1659" y="482"/>
                </a:cubicBezTo>
                <a:cubicBezTo>
                  <a:pt x="1659" y="480"/>
                  <a:pt x="1657" y="480"/>
                  <a:pt x="1656" y="479"/>
                </a:cubicBezTo>
                <a:cubicBezTo>
                  <a:pt x="1656" y="478"/>
                  <a:pt x="1657" y="476"/>
                  <a:pt x="1657" y="475"/>
                </a:cubicBezTo>
                <a:cubicBezTo>
                  <a:pt x="1658" y="473"/>
                  <a:pt x="1659" y="471"/>
                  <a:pt x="1657" y="469"/>
                </a:cubicBezTo>
                <a:cubicBezTo>
                  <a:pt x="1656" y="469"/>
                  <a:pt x="1656" y="469"/>
                  <a:pt x="1655" y="469"/>
                </a:cubicBezTo>
                <a:cubicBezTo>
                  <a:pt x="1655" y="469"/>
                  <a:pt x="1655" y="469"/>
                  <a:pt x="1654" y="468"/>
                </a:cubicBezTo>
                <a:cubicBezTo>
                  <a:pt x="1653" y="468"/>
                  <a:pt x="1652" y="466"/>
                  <a:pt x="1651" y="465"/>
                </a:cubicBezTo>
                <a:cubicBezTo>
                  <a:pt x="1650" y="465"/>
                  <a:pt x="1650" y="464"/>
                  <a:pt x="1649" y="464"/>
                </a:cubicBezTo>
                <a:cubicBezTo>
                  <a:pt x="1649" y="462"/>
                  <a:pt x="1648" y="461"/>
                  <a:pt x="1647" y="460"/>
                </a:cubicBezTo>
                <a:cubicBezTo>
                  <a:pt x="1647" y="459"/>
                  <a:pt x="1646" y="457"/>
                  <a:pt x="1645" y="456"/>
                </a:cubicBezTo>
                <a:cubicBezTo>
                  <a:pt x="1644" y="455"/>
                  <a:pt x="1642" y="455"/>
                  <a:pt x="1641" y="455"/>
                </a:cubicBezTo>
                <a:cubicBezTo>
                  <a:pt x="1638" y="455"/>
                  <a:pt x="1635" y="455"/>
                  <a:pt x="1632" y="456"/>
                </a:cubicBezTo>
                <a:cubicBezTo>
                  <a:pt x="1629" y="457"/>
                  <a:pt x="1625" y="458"/>
                  <a:pt x="1622" y="459"/>
                </a:cubicBezTo>
                <a:cubicBezTo>
                  <a:pt x="1618" y="460"/>
                  <a:pt x="1615" y="462"/>
                  <a:pt x="1611" y="463"/>
                </a:cubicBezTo>
                <a:cubicBezTo>
                  <a:pt x="1610" y="463"/>
                  <a:pt x="1609" y="463"/>
                  <a:pt x="1608" y="463"/>
                </a:cubicBezTo>
                <a:cubicBezTo>
                  <a:pt x="1607" y="463"/>
                  <a:pt x="1607" y="464"/>
                  <a:pt x="1606" y="464"/>
                </a:cubicBezTo>
                <a:cubicBezTo>
                  <a:pt x="1606" y="464"/>
                  <a:pt x="1605" y="464"/>
                  <a:pt x="1605" y="464"/>
                </a:cubicBezTo>
                <a:cubicBezTo>
                  <a:pt x="1604" y="464"/>
                  <a:pt x="1603" y="464"/>
                  <a:pt x="1603" y="465"/>
                </a:cubicBezTo>
                <a:cubicBezTo>
                  <a:pt x="1602" y="466"/>
                  <a:pt x="1602" y="466"/>
                  <a:pt x="1602" y="467"/>
                </a:cubicBezTo>
                <a:cubicBezTo>
                  <a:pt x="1602" y="467"/>
                  <a:pt x="1602" y="468"/>
                  <a:pt x="1602" y="468"/>
                </a:cubicBezTo>
                <a:cubicBezTo>
                  <a:pt x="1601" y="469"/>
                  <a:pt x="1603" y="470"/>
                  <a:pt x="1602" y="471"/>
                </a:cubicBezTo>
                <a:cubicBezTo>
                  <a:pt x="1602" y="472"/>
                  <a:pt x="1601" y="473"/>
                  <a:pt x="1601" y="474"/>
                </a:cubicBezTo>
                <a:cubicBezTo>
                  <a:pt x="1600" y="475"/>
                  <a:pt x="1600" y="475"/>
                  <a:pt x="1600" y="476"/>
                </a:cubicBezTo>
                <a:cubicBezTo>
                  <a:pt x="1600" y="477"/>
                  <a:pt x="1600" y="477"/>
                  <a:pt x="1601" y="477"/>
                </a:cubicBezTo>
                <a:cubicBezTo>
                  <a:pt x="1602" y="478"/>
                  <a:pt x="1603" y="479"/>
                  <a:pt x="1604" y="480"/>
                </a:cubicBezTo>
                <a:cubicBezTo>
                  <a:pt x="1605" y="481"/>
                  <a:pt x="1606" y="481"/>
                  <a:pt x="1607" y="483"/>
                </a:cubicBezTo>
                <a:cubicBezTo>
                  <a:pt x="1608" y="484"/>
                  <a:pt x="1607" y="486"/>
                  <a:pt x="1609" y="488"/>
                </a:cubicBezTo>
                <a:cubicBezTo>
                  <a:pt x="1609" y="489"/>
                  <a:pt x="1610" y="489"/>
                  <a:pt x="1610" y="490"/>
                </a:cubicBezTo>
                <a:cubicBezTo>
                  <a:pt x="1610" y="490"/>
                  <a:pt x="1610" y="491"/>
                  <a:pt x="1610" y="491"/>
                </a:cubicBezTo>
                <a:cubicBezTo>
                  <a:pt x="1610" y="492"/>
                  <a:pt x="1609" y="493"/>
                  <a:pt x="1608" y="494"/>
                </a:cubicBezTo>
                <a:cubicBezTo>
                  <a:pt x="1608" y="495"/>
                  <a:pt x="1608" y="496"/>
                  <a:pt x="1608" y="497"/>
                </a:cubicBezTo>
                <a:cubicBezTo>
                  <a:pt x="1608" y="499"/>
                  <a:pt x="1607" y="500"/>
                  <a:pt x="1606" y="501"/>
                </a:cubicBezTo>
                <a:cubicBezTo>
                  <a:pt x="1604" y="503"/>
                  <a:pt x="1602" y="504"/>
                  <a:pt x="1600" y="505"/>
                </a:cubicBezTo>
                <a:cubicBezTo>
                  <a:pt x="1599" y="506"/>
                  <a:pt x="1597" y="507"/>
                  <a:pt x="1596" y="508"/>
                </a:cubicBezTo>
                <a:cubicBezTo>
                  <a:pt x="1594" y="509"/>
                  <a:pt x="1594" y="510"/>
                  <a:pt x="1593" y="512"/>
                </a:cubicBezTo>
                <a:cubicBezTo>
                  <a:pt x="1593" y="512"/>
                  <a:pt x="1592" y="512"/>
                  <a:pt x="1592" y="513"/>
                </a:cubicBezTo>
                <a:cubicBezTo>
                  <a:pt x="1592" y="514"/>
                  <a:pt x="1592" y="514"/>
                  <a:pt x="1592" y="515"/>
                </a:cubicBezTo>
                <a:cubicBezTo>
                  <a:pt x="1593" y="518"/>
                  <a:pt x="1591" y="521"/>
                  <a:pt x="1589" y="524"/>
                </a:cubicBezTo>
                <a:cubicBezTo>
                  <a:pt x="1589" y="525"/>
                  <a:pt x="1588" y="525"/>
                  <a:pt x="1587" y="525"/>
                </a:cubicBezTo>
                <a:cubicBezTo>
                  <a:pt x="1587" y="526"/>
                  <a:pt x="1586" y="526"/>
                  <a:pt x="1585" y="526"/>
                </a:cubicBezTo>
                <a:cubicBezTo>
                  <a:pt x="1584" y="527"/>
                  <a:pt x="1584" y="528"/>
                  <a:pt x="1583" y="528"/>
                </a:cubicBezTo>
                <a:cubicBezTo>
                  <a:pt x="1582" y="529"/>
                  <a:pt x="1580" y="529"/>
                  <a:pt x="1578" y="530"/>
                </a:cubicBezTo>
                <a:cubicBezTo>
                  <a:pt x="1577" y="530"/>
                  <a:pt x="1575" y="531"/>
                  <a:pt x="1574" y="533"/>
                </a:cubicBezTo>
                <a:cubicBezTo>
                  <a:pt x="1572" y="534"/>
                  <a:pt x="1571" y="535"/>
                  <a:pt x="1570" y="535"/>
                </a:cubicBezTo>
                <a:cubicBezTo>
                  <a:pt x="1568" y="535"/>
                  <a:pt x="1566" y="535"/>
                  <a:pt x="1565" y="535"/>
                </a:cubicBezTo>
                <a:cubicBezTo>
                  <a:pt x="1564" y="536"/>
                  <a:pt x="1563" y="537"/>
                  <a:pt x="1561" y="538"/>
                </a:cubicBezTo>
                <a:cubicBezTo>
                  <a:pt x="1561" y="538"/>
                  <a:pt x="1559" y="539"/>
                  <a:pt x="1560" y="540"/>
                </a:cubicBezTo>
                <a:cubicBezTo>
                  <a:pt x="1560" y="540"/>
                  <a:pt x="1561" y="540"/>
                  <a:pt x="1561" y="540"/>
                </a:cubicBezTo>
                <a:cubicBezTo>
                  <a:pt x="1562" y="541"/>
                  <a:pt x="1562" y="543"/>
                  <a:pt x="1561" y="544"/>
                </a:cubicBezTo>
                <a:cubicBezTo>
                  <a:pt x="1560" y="545"/>
                  <a:pt x="1559" y="546"/>
                  <a:pt x="1557" y="547"/>
                </a:cubicBezTo>
                <a:cubicBezTo>
                  <a:pt x="1557" y="547"/>
                  <a:pt x="1556" y="548"/>
                  <a:pt x="1555" y="548"/>
                </a:cubicBezTo>
                <a:cubicBezTo>
                  <a:pt x="1555" y="548"/>
                  <a:pt x="1554" y="548"/>
                  <a:pt x="1553" y="548"/>
                </a:cubicBezTo>
                <a:cubicBezTo>
                  <a:pt x="1552" y="547"/>
                  <a:pt x="1551" y="548"/>
                  <a:pt x="1550" y="547"/>
                </a:cubicBezTo>
                <a:cubicBezTo>
                  <a:pt x="1548" y="547"/>
                  <a:pt x="1548" y="545"/>
                  <a:pt x="1546" y="544"/>
                </a:cubicBezTo>
                <a:cubicBezTo>
                  <a:pt x="1546" y="544"/>
                  <a:pt x="1545" y="544"/>
                  <a:pt x="1544" y="544"/>
                </a:cubicBezTo>
                <a:cubicBezTo>
                  <a:pt x="1544" y="544"/>
                  <a:pt x="1543" y="544"/>
                  <a:pt x="1542" y="544"/>
                </a:cubicBezTo>
                <a:cubicBezTo>
                  <a:pt x="1540" y="543"/>
                  <a:pt x="1538" y="543"/>
                  <a:pt x="1536" y="543"/>
                </a:cubicBezTo>
                <a:cubicBezTo>
                  <a:pt x="1534" y="543"/>
                  <a:pt x="1532" y="543"/>
                  <a:pt x="1531" y="544"/>
                </a:cubicBezTo>
                <a:cubicBezTo>
                  <a:pt x="1528" y="544"/>
                  <a:pt x="1524" y="545"/>
                  <a:pt x="1522" y="545"/>
                </a:cubicBezTo>
                <a:cubicBezTo>
                  <a:pt x="1520" y="544"/>
                  <a:pt x="1519" y="544"/>
                  <a:pt x="1517" y="543"/>
                </a:cubicBezTo>
                <a:cubicBezTo>
                  <a:pt x="1516" y="543"/>
                  <a:pt x="1514" y="543"/>
                  <a:pt x="1513" y="542"/>
                </a:cubicBezTo>
                <a:cubicBezTo>
                  <a:pt x="1511" y="540"/>
                  <a:pt x="1510" y="539"/>
                  <a:pt x="1507" y="539"/>
                </a:cubicBezTo>
                <a:cubicBezTo>
                  <a:pt x="1506" y="539"/>
                  <a:pt x="1504" y="539"/>
                  <a:pt x="1503" y="539"/>
                </a:cubicBezTo>
                <a:cubicBezTo>
                  <a:pt x="1501" y="538"/>
                  <a:pt x="1501" y="537"/>
                  <a:pt x="1499" y="537"/>
                </a:cubicBezTo>
                <a:cubicBezTo>
                  <a:pt x="1498" y="536"/>
                  <a:pt x="1497" y="535"/>
                  <a:pt x="1497" y="534"/>
                </a:cubicBezTo>
                <a:cubicBezTo>
                  <a:pt x="1496" y="533"/>
                  <a:pt x="1496" y="532"/>
                  <a:pt x="1496" y="531"/>
                </a:cubicBezTo>
                <a:cubicBezTo>
                  <a:pt x="1496" y="530"/>
                  <a:pt x="1495" y="530"/>
                  <a:pt x="1495" y="529"/>
                </a:cubicBezTo>
                <a:cubicBezTo>
                  <a:pt x="1498" y="530"/>
                  <a:pt x="1501" y="529"/>
                  <a:pt x="1504" y="529"/>
                </a:cubicBezTo>
                <a:cubicBezTo>
                  <a:pt x="1507" y="528"/>
                  <a:pt x="1511" y="527"/>
                  <a:pt x="1513" y="528"/>
                </a:cubicBezTo>
                <a:cubicBezTo>
                  <a:pt x="1515" y="529"/>
                  <a:pt x="1516" y="529"/>
                  <a:pt x="1518" y="531"/>
                </a:cubicBezTo>
                <a:cubicBezTo>
                  <a:pt x="1519" y="532"/>
                  <a:pt x="1519" y="533"/>
                  <a:pt x="1521" y="533"/>
                </a:cubicBezTo>
                <a:cubicBezTo>
                  <a:pt x="1524" y="534"/>
                  <a:pt x="1527" y="531"/>
                  <a:pt x="1530" y="530"/>
                </a:cubicBezTo>
                <a:cubicBezTo>
                  <a:pt x="1532" y="530"/>
                  <a:pt x="1533" y="529"/>
                  <a:pt x="1535" y="529"/>
                </a:cubicBezTo>
                <a:cubicBezTo>
                  <a:pt x="1537" y="529"/>
                  <a:pt x="1539" y="529"/>
                  <a:pt x="1541" y="528"/>
                </a:cubicBezTo>
                <a:cubicBezTo>
                  <a:pt x="1543" y="527"/>
                  <a:pt x="1546" y="527"/>
                  <a:pt x="1548" y="526"/>
                </a:cubicBezTo>
                <a:cubicBezTo>
                  <a:pt x="1550" y="526"/>
                  <a:pt x="1551" y="525"/>
                  <a:pt x="1552" y="523"/>
                </a:cubicBezTo>
                <a:cubicBezTo>
                  <a:pt x="1553" y="522"/>
                  <a:pt x="1554" y="521"/>
                  <a:pt x="1555" y="520"/>
                </a:cubicBezTo>
                <a:cubicBezTo>
                  <a:pt x="1556" y="520"/>
                  <a:pt x="1556" y="519"/>
                  <a:pt x="1557" y="519"/>
                </a:cubicBezTo>
                <a:cubicBezTo>
                  <a:pt x="1557" y="518"/>
                  <a:pt x="1558" y="518"/>
                  <a:pt x="1559" y="518"/>
                </a:cubicBezTo>
                <a:cubicBezTo>
                  <a:pt x="1560" y="517"/>
                  <a:pt x="1559" y="515"/>
                  <a:pt x="1560" y="513"/>
                </a:cubicBezTo>
                <a:cubicBezTo>
                  <a:pt x="1561" y="512"/>
                  <a:pt x="1563" y="512"/>
                  <a:pt x="1563" y="510"/>
                </a:cubicBezTo>
                <a:cubicBezTo>
                  <a:pt x="1564" y="509"/>
                  <a:pt x="1564" y="509"/>
                  <a:pt x="1564" y="508"/>
                </a:cubicBezTo>
                <a:cubicBezTo>
                  <a:pt x="1565" y="507"/>
                  <a:pt x="1565" y="507"/>
                  <a:pt x="1566" y="506"/>
                </a:cubicBezTo>
                <a:cubicBezTo>
                  <a:pt x="1569" y="504"/>
                  <a:pt x="1571" y="502"/>
                  <a:pt x="1574" y="501"/>
                </a:cubicBezTo>
                <a:cubicBezTo>
                  <a:pt x="1576" y="500"/>
                  <a:pt x="1577" y="499"/>
                  <a:pt x="1577" y="497"/>
                </a:cubicBezTo>
                <a:cubicBezTo>
                  <a:pt x="1576" y="497"/>
                  <a:pt x="1576" y="496"/>
                  <a:pt x="1577" y="495"/>
                </a:cubicBezTo>
                <a:cubicBezTo>
                  <a:pt x="1577" y="495"/>
                  <a:pt x="1578" y="495"/>
                  <a:pt x="1578" y="494"/>
                </a:cubicBezTo>
                <a:cubicBezTo>
                  <a:pt x="1579" y="492"/>
                  <a:pt x="1578" y="488"/>
                  <a:pt x="1576" y="487"/>
                </a:cubicBezTo>
                <a:cubicBezTo>
                  <a:pt x="1575" y="485"/>
                  <a:pt x="1576" y="485"/>
                  <a:pt x="1577" y="484"/>
                </a:cubicBezTo>
                <a:cubicBezTo>
                  <a:pt x="1579" y="483"/>
                  <a:pt x="1580" y="482"/>
                  <a:pt x="1581" y="480"/>
                </a:cubicBezTo>
                <a:cubicBezTo>
                  <a:pt x="1582" y="479"/>
                  <a:pt x="1582" y="477"/>
                  <a:pt x="1584" y="476"/>
                </a:cubicBezTo>
                <a:cubicBezTo>
                  <a:pt x="1585" y="475"/>
                  <a:pt x="1587" y="475"/>
                  <a:pt x="1587" y="473"/>
                </a:cubicBezTo>
                <a:cubicBezTo>
                  <a:pt x="1587" y="472"/>
                  <a:pt x="1587" y="472"/>
                  <a:pt x="1586" y="471"/>
                </a:cubicBezTo>
                <a:cubicBezTo>
                  <a:pt x="1585" y="470"/>
                  <a:pt x="1584" y="469"/>
                  <a:pt x="1583" y="468"/>
                </a:cubicBezTo>
                <a:cubicBezTo>
                  <a:pt x="1581" y="467"/>
                  <a:pt x="1580" y="467"/>
                  <a:pt x="1579" y="465"/>
                </a:cubicBezTo>
                <a:cubicBezTo>
                  <a:pt x="1578" y="465"/>
                  <a:pt x="1576" y="464"/>
                  <a:pt x="1575" y="463"/>
                </a:cubicBezTo>
                <a:cubicBezTo>
                  <a:pt x="1574" y="463"/>
                  <a:pt x="1572" y="463"/>
                  <a:pt x="1571" y="462"/>
                </a:cubicBezTo>
                <a:cubicBezTo>
                  <a:pt x="1570" y="461"/>
                  <a:pt x="1569" y="460"/>
                  <a:pt x="1568" y="459"/>
                </a:cubicBezTo>
                <a:cubicBezTo>
                  <a:pt x="1567" y="458"/>
                  <a:pt x="1566" y="458"/>
                  <a:pt x="1565" y="457"/>
                </a:cubicBezTo>
                <a:cubicBezTo>
                  <a:pt x="1565" y="455"/>
                  <a:pt x="1565" y="454"/>
                  <a:pt x="1565" y="452"/>
                </a:cubicBezTo>
                <a:cubicBezTo>
                  <a:pt x="1565" y="451"/>
                  <a:pt x="1565" y="450"/>
                  <a:pt x="1565" y="449"/>
                </a:cubicBezTo>
                <a:cubicBezTo>
                  <a:pt x="1566" y="448"/>
                  <a:pt x="1567" y="447"/>
                  <a:pt x="1567" y="446"/>
                </a:cubicBezTo>
                <a:cubicBezTo>
                  <a:pt x="1567" y="445"/>
                  <a:pt x="1567" y="444"/>
                  <a:pt x="1566" y="443"/>
                </a:cubicBezTo>
                <a:cubicBezTo>
                  <a:pt x="1566" y="442"/>
                  <a:pt x="1566" y="441"/>
                  <a:pt x="1566" y="440"/>
                </a:cubicBezTo>
                <a:cubicBezTo>
                  <a:pt x="1567" y="438"/>
                  <a:pt x="1566" y="437"/>
                  <a:pt x="1566" y="436"/>
                </a:cubicBezTo>
                <a:cubicBezTo>
                  <a:pt x="1565" y="435"/>
                  <a:pt x="1565" y="433"/>
                  <a:pt x="1566" y="432"/>
                </a:cubicBezTo>
                <a:cubicBezTo>
                  <a:pt x="1567" y="431"/>
                  <a:pt x="1567" y="429"/>
                  <a:pt x="1567" y="428"/>
                </a:cubicBezTo>
                <a:cubicBezTo>
                  <a:pt x="1567" y="427"/>
                  <a:pt x="1568" y="427"/>
                  <a:pt x="1568" y="426"/>
                </a:cubicBezTo>
                <a:cubicBezTo>
                  <a:pt x="1568" y="425"/>
                  <a:pt x="1567" y="424"/>
                  <a:pt x="1567" y="424"/>
                </a:cubicBezTo>
                <a:cubicBezTo>
                  <a:pt x="1566" y="422"/>
                  <a:pt x="1564" y="421"/>
                  <a:pt x="1565" y="419"/>
                </a:cubicBezTo>
                <a:cubicBezTo>
                  <a:pt x="1565" y="418"/>
                  <a:pt x="1566" y="417"/>
                  <a:pt x="1566" y="415"/>
                </a:cubicBezTo>
                <a:cubicBezTo>
                  <a:pt x="1567" y="414"/>
                  <a:pt x="1566" y="413"/>
                  <a:pt x="1565" y="411"/>
                </a:cubicBezTo>
                <a:cubicBezTo>
                  <a:pt x="1563" y="410"/>
                  <a:pt x="1563" y="409"/>
                  <a:pt x="1564" y="408"/>
                </a:cubicBezTo>
                <a:cubicBezTo>
                  <a:pt x="1566" y="406"/>
                  <a:pt x="1571" y="406"/>
                  <a:pt x="1570" y="402"/>
                </a:cubicBezTo>
                <a:cubicBezTo>
                  <a:pt x="1570" y="401"/>
                  <a:pt x="1569" y="401"/>
                  <a:pt x="1569" y="400"/>
                </a:cubicBezTo>
                <a:cubicBezTo>
                  <a:pt x="1568" y="400"/>
                  <a:pt x="1568" y="398"/>
                  <a:pt x="1569" y="398"/>
                </a:cubicBezTo>
                <a:cubicBezTo>
                  <a:pt x="1569" y="397"/>
                  <a:pt x="1569" y="397"/>
                  <a:pt x="1569" y="396"/>
                </a:cubicBezTo>
                <a:cubicBezTo>
                  <a:pt x="1569" y="395"/>
                  <a:pt x="1569" y="395"/>
                  <a:pt x="1569" y="394"/>
                </a:cubicBezTo>
                <a:cubicBezTo>
                  <a:pt x="1569" y="394"/>
                  <a:pt x="1570" y="393"/>
                  <a:pt x="1570" y="393"/>
                </a:cubicBezTo>
                <a:cubicBezTo>
                  <a:pt x="1570" y="392"/>
                  <a:pt x="1571" y="392"/>
                  <a:pt x="1571" y="391"/>
                </a:cubicBezTo>
                <a:cubicBezTo>
                  <a:pt x="1571" y="389"/>
                  <a:pt x="1570" y="388"/>
                  <a:pt x="1569" y="387"/>
                </a:cubicBezTo>
                <a:cubicBezTo>
                  <a:pt x="1568" y="386"/>
                  <a:pt x="1566" y="385"/>
                  <a:pt x="1566" y="384"/>
                </a:cubicBezTo>
                <a:cubicBezTo>
                  <a:pt x="1566" y="383"/>
                  <a:pt x="1567" y="381"/>
                  <a:pt x="1567" y="380"/>
                </a:cubicBezTo>
                <a:cubicBezTo>
                  <a:pt x="1567" y="380"/>
                  <a:pt x="1566" y="379"/>
                  <a:pt x="1566" y="379"/>
                </a:cubicBezTo>
                <a:cubicBezTo>
                  <a:pt x="1565" y="377"/>
                  <a:pt x="1563" y="378"/>
                  <a:pt x="1561" y="377"/>
                </a:cubicBezTo>
                <a:cubicBezTo>
                  <a:pt x="1560" y="377"/>
                  <a:pt x="1559" y="375"/>
                  <a:pt x="1558" y="374"/>
                </a:cubicBezTo>
                <a:cubicBezTo>
                  <a:pt x="1556" y="374"/>
                  <a:pt x="1555" y="373"/>
                  <a:pt x="1554" y="372"/>
                </a:cubicBezTo>
                <a:cubicBezTo>
                  <a:pt x="1553" y="371"/>
                  <a:pt x="1553" y="369"/>
                  <a:pt x="1552" y="368"/>
                </a:cubicBezTo>
                <a:cubicBezTo>
                  <a:pt x="1551" y="367"/>
                  <a:pt x="1550" y="366"/>
                  <a:pt x="1552" y="365"/>
                </a:cubicBezTo>
                <a:cubicBezTo>
                  <a:pt x="1553" y="364"/>
                  <a:pt x="1555" y="364"/>
                  <a:pt x="1556" y="363"/>
                </a:cubicBezTo>
                <a:cubicBezTo>
                  <a:pt x="1558" y="363"/>
                  <a:pt x="1559" y="362"/>
                  <a:pt x="1559" y="361"/>
                </a:cubicBezTo>
                <a:cubicBezTo>
                  <a:pt x="1560" y="358"/>
                  <a:pt x="1559" y="355"/>
                  <a:pt x="1562" y="353"/>
                </a:cubicBezTo>
                <a:cubicBezTo>
                  <a:pt x="1564" y="352"/>
                  <a:pt x="1564" y="351"/>
                  <a:pt x="1565" y="349"/>
                </a:cubicBezTo>
                <a:cubicBezTo>
                  <a:pt x="1565" y="347"/>
                  <a:pt x="1567" y="346"/>
                  <a:pt x="1568" y="344"/>
                </a:cubicBezTo>
                <a:cubicBezTo>
                  <a:pt x="1568" y="344"/>
                  <a:pt x="1568" y="343"/>
                  <a:pt x="1568" y="342"/>
                </a:cubicBezTo>
                <a:cubicBezTo>
                  <a:pt x="1569" y="342"/>
                  <a:pt x="1569" y="341"/>
                  <a:pt x="1570" y="340"/>
                </a:cubicBezTo>
                <a:cubicBezTo>
                  <a:pt x="1570" y="339"/>
                  <a:pt x="1571" y="339"/>
                  <a:pt x="1572" y="338"/>
                </a:cubicBezTo>
                <a:cubicBezTo>
                  <a:pt x="1572" y="336"/>
                  <a:pt x="1570" y="335"/>
                  <a:pt x="1570" y="334"/>
                </a:cubicBezTo>
                <a:cubicBezTo>
                  <a:pt x="1570" y="333"/>
                  <a:pt x="1570" y="331"/>
                  <a:pt x="1570" y="330"/>
                </a:cubicBezTo>
                <a:cubicBezTo>
                  <a:pt x="1570" y="328"/>
                  <a:pt x="1570" y="326"/>
                  <a:pt x="1570" y="325"/>
                </a:cubicBezTo>
                <a:cubicBezTo>
                  <a:pt x="1570" y="323"/>
                  <a:pt x="1570" y="322"/>
                  <a:pt x="1569" y="321"/>
                </a:cubicBezTo>
                <a:cubicBezTo>
                  <a:pt x="1568" y="320"/>
                  <a:pt x="1566" y="320"/>
                  <a:pt x="1565" y="320"/>
                </a:cubicBezTo>
                <a:cubicBezTo>
                  <a:pt x="1563" y="320"/>
                  <a:pt x="1561" y="318"/>
                  <a:pt x="1559" y="318"/>
                </a:cubicBezTo>
                <a:cubicBezTo>
                  <a:pt x="1557" y="318"/>
                  <a:pt x="1556" y="317"/>
                  <a:pt x="1555" y="318"/>
                </a:cubicBezTo>
                <a:cubicBezTo>
                  <a:pt x="1554" y="318"/>
                  <a:pt x="1553" y="318"/>
                  <a:pt x="1553" y="318"/>
                </a:cubicBezTo>
                <a:cubicBezTo>
                  <a:pt x="1553" y="317"/>
                  <a:pt x="1554" y="317"/>
                  <a:pt x="1553" y="316"/>
                </a:cubicBezTo>
                <a:cubicBezTo>
                  <a:pt x="1553" y="315"/>
                  <a:pt x="1552" y="316"/>
                  <a:pt x="1551" y="316"/>
                </a:cubicBezTo>
                <a:cubicBezTo>
                  <a:pt x="1550" y="316"/>
                  <a:pt x="1549" y="316"/>
                  <a:pt x="1548" y="315"/>
                </a:cubicBezTo>
                <a:cubicBezTo>
                  <a:pt x="1547" y="314"/>
                  <a:pt x="1546" y="314"/>
                  <a:pt x="1544" y="314"/>
                </a:cubicBezTo>
                <a:cubicBezTo>
                  <a:pt x="1542" y="314"/>
                  <a:pt x="1541" y="315"/>
                  <a:pt x="1539" y="315"/>
                </a:cubicBezTo>
                <a:cubicBezTo>
                  <a:pt x="1538" y="315"/>
                  <a:pt x="1537" y="314"/>
                  <a:pt x="1535" y="314"/>
                </a:cubicBezTo>
                <a:cubicBezTo>
                  <a:pt x="1534" y="315"/>
                  <a:pt x="1533" y="315"/>
                  <a:pt x="1532" y="315"/>
                </a:cubicBezTo>
                <a:cubicBezTo>
                  <a:pt x="1531" y="315"/>
                  <a:pt x="1530" y="315"/>
                  <a:pt x="1529" y="315"/>
                </a:cubicBezTo>
                <a:cubicBezTo>
                  <a:pt x="1528" y="315"/>
                  <a:pt x="1527" y="315"/>
                  <a:pt x="1526" y="315"/>
                </a:cubicBezTo>
                <a:cubicBezTo>
                  <a:pt x="1525" y="315"/>
                  <a:pt x="1524" y="315"/>
                  <a:pt x="1523" y="315"/>
                </a:cubicBezTo>
                <a:cubicBezTo>
                  <a:pt x="1522" y="315"/>
                  <a:pt x="1521" y="315"/>
                  <a:pt x="1520" y="315"/>
                </a:cubicBezTo>
                <a:cubicBezTo>
                  <a:pt x="1518" y="314"/>
                  <a:pt x="1517" y="314"/>
                  <a:pt x="1515" y="314"/>
                </a:cubicBezTo>
                <a:cubicBezTo>
                  <a:pt x="1513" y="314"/>
                  <a:pt x="1512" y="315"/>
                  <a:pt x="1510" y="315"/>
                </a:cubicBezTo>
                <a:cubicBezTo>
                  <a:pt x="1510" y="315"/>
                  <a:pt x="1506" y="315"/>
                  <a:pt x="1507" y="314"/>
                </a:cubicBezTo>
                <a:cubicBezTo>
                  <a:pt x="1508" y="314"/>
                  <a:pt x="1508" y="314"/>
                  <a:pt x="1509" y="313"/>
                </a:cubicBezTo>
                <a:cubicBezTo>
                  <a:pt x="1509" y="313"/>
                  <a:pt x="1510" y="313"/>
                  <a:pt x="1510" y="312"/>
                </a:cubicBezTo>
                <a:cubicBezTo>
                  <a:pt x="1511" y="311"/>
                  <a:pt x="1508" y="312"/>
                  <a:pt x="1507" y="312"/>
                </a:cubicBezTo>
                <a:cubicBezTo>
                  <a:pt x="1506" y="312"/>
                  <a:pt x="1504" y="312"/>
                  <a:pt x="1503" y="312"/>
                </a:cubicBezTo>
                <a:cubicBezTo>
                  <a:pt x="1501" y="313"/>
                  <a:pt x="1501" y="314"/>
                  <a:pt x="1501" y="315"/>
                </a:cubicBezTo>
                <a:cubicBezTo>
                  <a:pt x="1500" y="317"/>
                  <a:pt x="1499" y="319"/>
                  <a:pt x="1498" y="320"/>
                </a:cubicBezTo>
                <a:cubicBezTo>
                  <a:pt x="1497" y="321"/>
                  <a:pt x="1496" y="321"/>
                  <a:pt x="1495" y="323"/>
                </a:cubicBezTo>
                <a:cubicBezTo>
                  <a:pt x="1494" y="325"/>
                  <a:pt x="1494" y="327"/>
                  <a:pt x="1494" y="328"/>
                </a:cubicBezTo>
                <a:cubicBezTo>
                  <a:pt x="1493" y="330"/>
                  <a:pt x="1493" y="332"/>
                  <a:pt x="1492" y="334"/>
                </a:cubicBezTo>
                <a:cubicBezTo>
                  <a:pt x="1491" y="336"/>
                  <a:pt x="1490" y="339"/>
                  <a:pt x="1490" y="341"/>
                </a:cubicBezTo>
                <a:cubicBezTo>
                  <a:pt x="1489" y="344"/>
                  <a:pt x="1488" y="346"/>
                  <a:pt x="1487" y="348"/>
                </a:cubicBezTo>
                <a:cubicBezTo>
                  <a:pt x="1487" y="350"/>
                  <a:pt x="1486" y="350"/>
                  <a:pt x="1486" y="351"/>
                </a:cubicBezTo>
                <a:cubicBezTo>
                  <a:pt x="1484" y="353"/>
                  <a:pt x="1484" y="355"/>
                  <a:pt x="1483" y="357"/>
                </a:cubicBezTo>
                <a:cubicBezTo>
                  <a:pt x="1480" y="361"/>
                  <a:pt x="1476" y="364"/>
                  <a:pt x="1473" y="367"/>
                </a:cubicBezTo>
                <a:cubicBezTo>
                  <a:pt x="1470" y="369"/>
                  <a:pt x="1466" y="370"/>
                  <a:pt x="1463" y="371"/>
                </a:cubicBezTo>
                <a:cubicBezTo>
                  <a:pt x="1461" y="372"/>
                  <a:pt x="1460" y="373"/>
                  <a:pt x="1459" y="373"/>
                </a:cubicBezTo>
                <a:cubicBezTo>
                  <a:pt x="1457" y="374"/>
                  <a:pt x="1456" y="373"/>
                  <a:pt x="1455" y="374"/>
                </a:cubicBezTo>
                <a:cubicBezTo>
                  <a:pt x="1453" y="375"/>
                  <a:pt x="1453" y="376"/>
                  <a:pt x="1452" y="377"/>
                </a:cubicBezTo>
                <a:cubicBezTo>
                  <a:pt x="1452" y="379"/>
                  <a:pt x="1451" y="380"/>
                  <a:pt x="1450" y="381"/>
                </a:cubicBezTo>
                <a:cubicBezTo>
                  <a:pt x="1449" y="382"/>
                  <a:pt x="1447" y="384"/>
                  <a:pt x="1449" y="384"/>
                </a:cubicBezTo>
                <a:cubicBezTo>
                  <a:pt x="1451" y="385"/>
                  <a:pt x="1451" y="382"/>
                  <a:pt x="1452" y="382"/>
                </a:cubicBezTo>
                <a:cubicBezTo>
                  <a:pt x="1453" y="382"/>
                  <a:pt x="1452" y="384"/>
                  <a:pt x="1452" y="385"/>
                </a:cubicBezTo>
                <a:cubicBezTo>
                  <a:pt x="1451" y="385"/>
                  <a:pt x="1451" y="386"/>
                  <a:pt x="1450" y="387"/>
                </a:cubicBezTo>
                <a:cubicBezTo>
                  <a:pt x="1449" y="388"/>
                  <a:pt x="1448" y="388"/>
                  <a:pt x="1448" y="390"/>
                </a:cubicBezTo>
                <a:cubicBezTo>
                  <a:pt x="1449" y="391"/>
                  <a:pt x="1449" y="393"/>
                  <a:pt x="1450" y="393"/>
                </a:cubicBezTo>
                <a:cubicBezTo>
                  <a:pt x="1451" y="393"/>
                  <a:pt x="1452" y="393"/>
                  <a:pt x="1454" y="392"/>
                </a:cubicBezTo>
                <a:cubicBezTo>
                  <a:pt x="1454" y="392"/>
                  <a:pt x="1455" y="392"/>
                  <a:pt x="1456" y="391"/>
                </a:cubicBezTo>
                <a:cubicBezTo>
                  <a:pt x="1456" y="391"/>
                  <a:pt x="1457" y="390"/>
                  <a:pt x="1457" y="390"/>
                </a:cubicBezTo>
                <a:cubicBezTo>
                  <a:pt x="1458" y="390"/>
                  <a:pt x="1459" y="391"/>
                  <a:pt x="1460" y="392"/>
                </a:cubicBezTo>
                <a:cubicBezTo>
                  <a:pt x="1461" y="393"/>
                  <a:pt x="1462" y="393"/>
                  <a:pt x="1462" y="394"/>
                </a:cubicBezTo>
                <a:cubicBezTo>
                  <a:pt x="1462" y="396"/>
                  <a:pt x="1460" y="397"/>
                  <a:pt x="1460" y="398"/>
                </a:cubicBezTo>
                <a:cubicBezTo>
                  <a:pt x="1459" y="401"/>
                  <a:pt x="1462" y="404"/>
                  <a:pt x="1460" y="406"/>
                </a:cubicBezTo>
                <a:cubicBezTo>
                  <a:pt x="1459" y="407"/>
                  <a:pt x="1458" y="408"/>
                  <a:pt x="1458" y="410"/>
                </a:cubicBezTo>
                <a:cubicBezTo>
                  <a:pt x="1458" y="411"/>
                  <a:pt x="1457" y="413"/>
                  <a:pt x="1458" y="414"/>
                </a:cubicBezTo>
                <a:cubicBezTo>
                  <a:pt x="1459" y="414"/>
                  <a:pt x="1460" y="414"/>
                  <a:pt x="1461" y="414"/>
                </a:cubicBezTo>
                <a:cubicBezTo>
                  <a:pt x="1461" y="415"/>
                  <a:pt x="1461" y="415"/>
                  <a:pt x="1461" y="416"/>
                </a:cubicBezTo>
                <a:cubicBezTo>
                  <a:pt x="1462" y="417"/>
                  <a:pt x="1461" y="418"/>
                  <a:pt x="1460" y="419"/>
                </a:cubicBezTo>
                <a:cubicBezTo>
                  <a:pt x="1459" y="420"/>
                  <a:pt x="1458" y="422"/>
                  <a:pt x="1457" y="420"/>
                </a:cubicBezTo>
                <a:cubicBezTo>
                  <a:pt x="1457" y="420"/>
                  <a:pt x="1457" y="420"/>
                  <a:pt x="1456" y="419"/>
                </a:cubicBezTo>
                <a:cubicBezTo>
                  <a:pt x="1456" y="419"/>
                  <a:pt x="1456" y="418"/>
                  <a:pt x="1455" y="418"/>
                </a:cubicBezTo>
                <a:cubicBezTo>
                  <a:pt x="1453" y="417"/>
                  <a:pt x="1454" y="419"/>
                  <a:pt x="1454" y="420"/>
                </a:cubicBezTo>
                <a:cubicBezTo>
                  <a:pt x="1453" y="422"/>
                  <a:pt x="1452" y="422"/>
                  <a:pt x="1452" y="424"/>
                </a:cubicBezTo>
                <a:cubicBezTo>
                  <a:pt x="1451" y="425"/>
                  <a:pt x="1451" y="427"/>
                  <a:pt x="1451" y="429"/>
                </a:cubicBezTo>
                <a:cubicBezTo>
                  <a:pt x="1451" y="430"/>
                  <a:pt x="1451" y="432"/>
                  <a:pt x="1451" y="433"/>
                </a:cubicBezTo>
                <a:cubicBezTo>
                  <a:pt x="1451" y="434"/>
                  <a:pt x="1452" y="437"/>
                  <a:pt x="1453" y="436"/>
                </a:cubicBezTo>
                <a:cubicBezTo>
                  <a:pt x="1454" y="435"/>
                  <a:pt x="1453" y="434"/>
                  <a:pt x="1454" y="433"/>
                </a:cubicBezTo>
                <a:cubicBezTo>
                  <a:pt x="1454" y="433"/>
                  <a:pt x="1455" y="433"/>
                  <a:pt x="1455" y="433"/>
                </a:cubicBezTo>
                <a:cubicBezTo>
                  <a:pt x="1456" y="432"/>
                  <a:pt x="1455" y="431"/>
                  <a:pt x="1456" y="431"/>
                </a:cubicBezTo>
                <a:cubicBezTo>
                  <a:pt x="1457" y="430"/>
                  <a:pt x="1457" y="431"/>
                  <a:pt x="1458" y="431"/>
                </a:cubicBezTo>
                <a:cubicBezTo>
                  <a:pt x="1459" y="432"/>
                  <a:pt x="1460" y="432"/>
                  <a:pt x="1462" y="432"/>
                </a:cubicBezTo>
                <a:cubicBezTo>
                  <a:pt x="1463" y="433"/>
                  <a:pt x="1465" y="433"/>
                  <a:pt x="1466" y="434"/>
                </a:cubicBezTo>
                <a:cubicBezTo>
                  <a:pt x="1468" y="434"/>
                  <a:pt x="1468" y="436"/>
                  <a:pt x="1470" y="437"/>
                </a:cubicBezTo>
                <a:cubicBezTo>
                  <a:pt x="1471" y="437"/>
                  <a:pt x="1472" y="437"/>
                  <a:pt x="1474" y="438"/>
                </a:cubicBezTo>
                <a:cubicBezTo>
                  <a:pt x="1474" y="438"/>
                  <a:pt x="1475" y="439"/>
                  <a:pt x="1475" y="439"/>
                </a:cubicBezTo>
                <a:cubicBezTo>
                  <a:pt x="1476" y="438"/>
                  <a:pt x="1476" y="437"/>
                  <a:pt x="1477" y="437"/>
                </a:cubicBezTo>
                <a:cubicBezTo>
                  <a:pt x="1478" y="437"/>
                  <a:pt x="1477" y="440"/>
                  <a:pt x="1477" y="441"/>
                </a:cubicBezTo>
                <a:cubicBezTo>
                  <a:pt x="1477" y="442"/>
                  <a:pt x="1476" y="443"/>
                  <a:pt x="1476" y="444"/>
                </a:cubicBezTo>
                <a:cubicBezTo>
                  <a:pt x="1476" y="446"/>
                  <a:pt x="1477" y="447"/>
                  <a:pt x="1478" y="448"/>
                </a:cubicBezTo>
                <a:cubicBezTo>
                  <a:pt x="1478" y="448"/>
                  <a:pt x="1478" y="449"/>
                  <a:pt x="1479" y="449"/>
                </a:cubicBezTo>
                <a:cubicBezTo>
                  <a:pt x="1479" y="450"/>
                  <a:pt x="1480" y="450"/>
                  <a:pt x="1481" y="451"/>
                </a:cubicBezTo>
                <a:cubicBezTo>
                  <a:pt x="1481" y="451"/>
                  <a:pt x="1482" y="452"/>
                  <a:pt x="1482" y="452"/>
                </a:cubicBezTo>
                <a:cubicBezTo>
                  <a:pt x="1483" y="453"/>
                  <a:pt x="1483" y="455"/>
                  <a:pt x="1484" y="456"/>
                </a:cubicBezTo>
                <a:cubicBezTo>
                  <a:pt x="1485" y="456"/>
                  <a:pt x="1486" y="456"/>
                  <a:pt x="1487" y="456"/>
                </a:cubicBezTo>
                <a:cubicBezTo>
                  <a:pt x="1488" y="457"/>
                  <a:pt x="1488" y="457"/>
                  <a:pt x="1489" y="458"/>
                </a:cubicBezTo>
                <a:cubicBezTo>
                  <a:pt x="1490" y="458"/>
                  <a:pt x="1492" y="457"/>
                  <a:pt x="1493" y="457"/>
                </a:cubicBezTo>
                <a:cubicBezTo>
                  <a:pt x="1494" y="457"/>
                  <a:pt x="1496" y="457"/>
                  <a:pt x="1497" y="458"/>
                </a:cubicBezTo>
                <a:cubicBezTo>
                  <a:pt x="1497" y="459"/>
                  <a:pt x="1495" y="458"/>
                  <a:pt x="1495" y="458"/>
                </a:cubicBezTo>
                <a:cubicBezTo>
                  <a:pt x="1494" y="459"/>
                  <a:pt x="1494" y="459"/>
                  <a:pt x="1494" y="460"/>
                </a:cubicBezTo>
                <a:cubicBezTo>
                  <a:pt x="1495" y="460"/>
                  <a:pt x="1496" y="460"/>
                  <a:pt x="1496" y="461"/>
                </a:cubicBezTo>
                <a:cubicBezTo>
                  <a:pt x="1496" y="462"/>
                  <a:pt x="1495" y="462"/>
                  <a:pt x="1495" y="463"/>
                </a:cubicBezTo>
                <a:cubicBezTo>
                  <a:pt x="1493" y="464"/>
                  <a:pt x="1494" y="465"/>
                  <a:pt x="1494" y="467"/>
                </a:cubicBezTo>
                <a:cubicBezTo>
                  <a:pt x="1493" y="469"/>
                  <a:pt x="1490" y="471"/>
                  <a:pt x="1489" y="473"/>
                </a:cubicBezTo>
                <a:cubicBezTo>
                  <a:pt x="1488" y="474"/>
                  <a:pt x="1487" y="474"/>
                  <a:pt x="1487" y="475"/>
                </a:cubicBezTo>
                <a:cubicBezTo>
                  <a:pt x="1487" y="477"/>
                  <a:pt x="1487" y="478"/>
                  <a:pt x="1485" y="479"/>
                </a:cubicBezTo>
                <a:cubicBezTo>
                  <a:pt x="1484" y="480"/>
                  <a:pt x="1483" y="482"/>
                  <a:pt x="1482" y="481"/>
                </a:cubicBezTo>
                <a:cubicBezTo>
                  <a:pt x="1481" y="480"/>
                  <a:pt x="1480" y="479"/>
                  <a:pt x="1479" y="478"/>
                </a:cubicBezTo>
                <a:cubicBezTo>
                  <a:pt x="1478" y="478"/>
                  <a:pt x="1478" y="477"/>
                  <a:pt x="1477" y="477"/>
                </a:cubicBezTo>
                <a:cubicBezTo>
                  <a:pt x="1477" y="476"/>
                  <a:pt x="1476" y="476"/>
                  <a:pt x="1476" y="475"/>
                </a:cubicBezTo>
                <a:cubicBezTo>
                  <a:pt x="1474" y="474"/>
                  <a:pt x="1474" y="473"/>
                  <a:pt x="1473" y="472"/>
                </a:cubicBezTo>
                <a:cubicBezTo>
                  <a:pt x="1471" y="471"/>
                  <a:pt x="1470" y="470"/>
                  <a:pt x="1469" y="469"/>
                </a:cubicBezTo>
                <a:cubicBezTo>
                  <a:pt x="1468" y="469"/>
                  <a:pt x="1467" y="468"/>
                  <a:pt x="1467" y="468"/>
                </a:cubicBezTo>
                <a:cubicBezTo>
                  <a:pt x="1466" y="467"/>
                  <a:pt x="1466" y="467"/>
                  <a:pt x="1465" y="466"/>
                </a:cubicBezTo>
                <a:cubicBezTo>
                  <a:pt x="1464" y="465"/>
                  <a:pt x="1463" y="464"/>
                  <a:pt x="1462" y="463"/>
                </a:cubicBezTo>
                <a:cubicBezTo>
                  <a:pt x="1461" y="462"/>
                  <a:pt x="1460" y="461"/>
                  <a:pt x="1459" y="460"/>
                </a:cubicBezTo>
                <a:cubicBezTo>
                  <a:pt x="1458" y="460"/>
                  <a:pt x="1457" y="460"/>
                  <a:pt x="1456" y="460"/>
                </a:cubicBezTo>
                <a:cubicBezTo>
                  <a:pt x="1454" y="460"/>
                  <a:pt x="1452" y="459"/>
                  <a:pt x="1449" y="459"/>
                </a:cubicBezTo>
                <a:cubicBezTo>
                  <a:pt x="1448" y="459"/>
                  <a:pt x="1446" y="458"/>
                  <a:pt x="1445" y="457"/>
                </a:cubicBezTo>
                <a:cubicBezTo>
                  <a:pt x="1443" y="456"/>
                  <a:pt x="1442" y="456"/>
                  <a:pt x="1440" y="455"/>
                </a:cubicBezTo>
                <a:cubicBezTo>
                  <a:pt x="1439" y="455"/>
                  <a:pt x="1438" y="454"/>
                  <a:pt x="1437" y="454"/>
                </a:cubicBezTo>
                <a:cubicBezTo>
                  <a:pt x="1436" y="454"/>
                  <a:pt x="1434" y="453"/>
                  <a:pt x="1433" y="452"/>
                </a:cubicBezTo>
                <a:cubicBezTo>
                  <a:pt x="1432" y="452"/>
                  <a:pt x="1431" y="450"/>
                  <a:pt x="1430" y="449"/>
                </a:cubicBezTo>
                <a:cubicBezTo>
                  <a:pt x="1429" y="449"/>
                  <a:pt x="1427" y="449"/>
                  <a:pt x="1426" y="448"/>
                </a:cubicBezTo>
                <a:cubicBezTo>
                  <a:pt x="1425" y="448"/>
                  <a:pt x="1423" y="447"/>
                  <a:pt x="1422" y="447"/>
                </a:cubicBezTo>
                <a:cubicBezTo>
                  <a:pt x="1421" y="447"/>
                  <a:pt x="1420" y="446"/>
                  <a:pt x="1418" y="446"/>
                </a:cubicBezTo>
                <a:cubicBezTo>
                  <a:pt x="1417" y="445"/>
                  <a:pt x="1416" y="446"/>
                  <a:pt x="1415" y="447"/>
                </a:cubicBezTo>
                <a:cubicBezTo>
                  <a:pt x="1414" y="448"/>
                  <a:pt x="1413" y="449"/>
                  <a:pt x="1413" y="447"/>
                </a:cubicBezTo>
                <a:cubicBezTo>
                  <a:pt x="1413" y="447"/>
                  <a:pt x="1413" y="446"/>
                  <a:pt x="1414" y="445"/>
                </a:cubicBezTo>
                <a:cubicBezTo>
                  <a:pt x="1414" y="445"/>
                  <a:pt x="1415" y="445"/>
                  <a:pt x="1416" y="445"/>
                </a:cubicBezTo>
                <a:cubicBezTo>
                  <a:pt x="1416" y="445"/>
                  <a:pt x="1417" y="445"/>
                  <a:pt x="1416" y="444"/>
                </a:cubicBezTo>
                <a:cubicBezTo>
                  <a:pt x="1416" y="444"/>
                  <a:pt x="1415" y="443"/>
                  <a:pt x="1414" y="443"/>
                </a:cubicBezTo>
                <a:cubicBezTo>
                  <a:pt x="1413" y="443"/>
                  <a:pt x="1412" y="442"/>
                  <a:pt x="1411" y="441"/>
                </a:cubicBezTo>
                <a:cubicBezTo>
                  <a:pt x="1409" y="441"/>
                  <a:pt x="1408" y="440"/>
                  <a:pt x="1407" y="439"/>
                </a:cubicBezTo>
                <a:cubicBezTo>
                  <a:pt x="1403" y="437"/>
                  <a:pt x="1400" y="435"/>
                  <a:pt x="1396" y="435"/>
                </a:cubicBezTo>
                <a:cubicBezTo>
                  <a:pt x="1394" y="434"/>
                  <a:pt x="1392" y="434"/>
                  <a:pt x="1390" y="433"/>
                </a:cubicBezTo>
                <a:cubicBezTo>
                  <a:pt x="1388" y="433"/>
                  <a:pt x="1387" y="432"/>
                  <a:pt x="1385" y="432"/>
                </a:cubicBezTo>
                <a:cubicBezTo>
                  <a:pt x="1384" y="432"/>
                  <a:pt x="1384" y="432"/>
                  <a:pt x="1383" y="431"/>
                </a:cubicBezTo>
                <a:cubicBezTo>
                  <a:pt x="1382" y="430"/>
                  <a:pt x="1380" y="430"/>
                  <a:pt x="1378" y="430"/>
                </a:cubicBezTo>
                <a:cubicBezTo>
                  <a:pt x="1376" y="430"/>
                  <a:pt x="1374" y="430"/>
                  <a:pt x="1372" y="430"/>
                </a:cubicBezTo>
                <a:cubicBezTo>
                  <a:pt x="1371" y="430"/>
                  <a:pt x="1370" y="429"/>
                  <a:pt x="1368" y="429"/>
                </a:cubicBezTo>
                <a:cubicBezTo>
                  <a:pt x="1366" y="428"/>
                  <a:pt x="1365" y="429"/>
                  <a:pt x="1363" y="428"/>
                </a:cubicBezTo>
                <a:cubicBezTo>
                  <a:pt x="1361" y="428"/>
                  <a:pt x="1360" y="428"/>
                  <a:pt x="1358" y="428"/>
                </a:cubicBezTo>
                <a:cubicBezTo>
                  <a:pt x="1355" y="427"/>
                  <a:pt x="1352" y="427"/>
                  <a:pt x="1349" y="427"/>
                </a:cubicBezTo>
                <a:cubicBezTo>
                  <a:pt x="1347" y="427"/>
                  <a:pt x="1346" y="426"/>
                  <a:pt x="1344" y="426"/>
                </a:cubicBezTo>
                <a:cubicBezTo>
                  <a:pt x="1343" y="425"/>
                  <a:pt x="1342" y="425"/>
                  <a:pt x="1340" y="425"/>
                </a:cubicBezTo>
                <a:cubicBezTo>
                  <a:pt x="1339" y="425"/>
                  <a:pt x="1339" y="425"/>
                  <a:pt x="1338" y="425"/>
                </a:cubicBezTo>
                <a:cubicBezTo>
                  <a:pt x="1337" y="425"/>
                  <a:pt x="1337" y="426"/>
                  <a:pt x="1336" y="426"/>
                </a:cubicBezTo>
                <a:cubicBezTo>
                  <a:pt x="1335" y="427"/>
                  <a:pt x="1334" y="428"/>
                  <a:pt x="1332" y="428"/>
                </a:cubicBezTo>
                <a:cubicBezTo>
                  <a:pt x="1330" y="430"/>
                  <a:pt x="1328" y="431"/>
                  <a:pt x="1325" y="431"/>
                </a:cubicBezTo>
                <a:cubicBezTo>
                  <a:pt x="1324" y="432"/>
                  <a:pt x="1322" y="431"/>
                  <a:pt x="1321" y="432"/>
                </a:cubicBezTo>
                <a:cubicBezTo>
                  <a:pt x="1321" y="432"/>
                  <a:pt x="1321" y="434"/>
                  <a:pt x="1321" y="434"/>
                </a:cubicBezTo>
                <a:cubicBezTo>
                  <a:pt x="1321" y="435"/>
                  <a:pt x="1322" y="435"/>
                  <a:pt x="1322" y="435"/>
                </a:cubicBezTo>
                <a:cubicBezTo>
                  <a:pt x="1324" y="437"/>
                  <a:pt x="1323" y="439"/>
                  <a:pt x="1325" y="440"/>
                </a:cubicBezTo>
                <a:cubicBezTo>
                  <a:pt x="1326" y="441"/>
                  <a:pt x="1327" y="442"/>
                  <a:pt x="1328" y="443"/>
                </a:cubicBezTo>
                <a:cubicBezTo>
                  <a:pt x="1328" y="444"/>
                  <a:pt x="1329" y="446"/>
                  <a:pt x="1329" y="447"/>
                </a:cubicBezTo>
                <a:cubicBezTo>
                  <a:pt x="1329" y="448"/>
                  <a:pt x="1329" y="449"/>
                  <a:pt x="1329" y="449"/>
                </a:cubicBezTo>
                <a:cubicBezTo>
                  <a:pt x="1330" y="450"/>
                  <a:pt x="1330" y="450"/>
                  <a:pt x="1330" y="451"/>
                </a:cubicBezTo>
                <a:cubicBezTo>
                  <a:pt x="1331" y="451"/>
                  <a:pt x="1331" y="452"/>
                  <a:pt x="1332" y="452"/>
                </a:cubicBezTo>
                <a:cubicBezTo>
                  <a:pt x="1332" y="452"/>
                  <a:pt x="1333" y="451"/>
                  <a:pt x="1333" y="451"/>
                </a:cubicBezTo>
                <a:cubicBezTo>
                  <a:pt x="1334" y="449"/>
                  <a:pt x="1335" y="450"/>
                  <a:pt x="1335" y="452"/>
                </a:cubicBezTo>
                <a:cubicBezTo>
                  <a:pt x="1335" y="453"/>
                  <a:pt x="1336" y="455"/>
                  <a:pt x="1336" y="456"/>
                </a:cubicBezTo>
                <a:cubicBezTo>
                  <a:pt x="1335" y="457"/>
                  <a:pt x="1335" y="457"/>
                  <a:pt x="1334" y="458"/>
                </a:cubicBezTo>
                <a:cubicBezTo>
                  <a:pt x="1334" y="458"/>
                  <a:pt x="1333" y="459"/>
                  <a:pt x="1333" y="459"/>
                </a:cubicBezTo>
                <a:cubicBezTo>
                  <a:pt x="1332" y="460"/>
                  <a:pt x="1331" y="461"/>
                  <a:pt x="1331" y="461"/>
                </a:cubicBezTo>
                <a:cubicBezTo>
                  <a:pt x="1330" y="461"/>
                  <a:pt x="1329" y="461"/>
                  <a:pt x="1328" y="462"/>
                </a:cubicBezTo>
                <a:cubicBezTo>
                  <a:pt x="1326" y="462"/>
                  <a:pt x="1324" y="463"/>
                  <a:pt x="1321" y="464"/>
                </a:cubicBezTo>
                <a:cubicBezTo>
                  <a:pt x="1320" y="464"/>
                  <a:pt x="1318" y="465"/>
                  <a:pt x="1317" y="466"/>
                </a:cubicBezTo>
                <a:cubicBezTo>
                  <a:pt x="1316" y="467"/>
                  <a:pt x="1315" y="469"/>
                  <a:pt x="1316" y="470"/>
                </a:cubicBezTo>
                <a:cubicBezTo>
                  <a:pt x="1316" y="471"/>
                  <a:pt x="1317" y="473"/>
                  <a:pt x="1316" y="474"/>
                </a:cubicBezTo>
                <a:cubicBezTo>
                  <a:pt x="1316" y="475"/>
                  <a:pt x="1314" y="477"/>
                  <a:pt x="1313" y="477"/>
                </a:cubicBezTo>
                <a:cubicBezTo>
                  <a:pt x="1311" y="477"/>
                  <a:pt x="1309" y="478"/>
                  <a:pt x="1307" y="477"/>
                </a:cubicBezTo>
                <a:cubicBezTo>
                  <a:pt x="1306" y="477"/>
                  <a:pt x="1305" y="476"/>
                  <a:pt x="1303" y="475"/>
                </a:cubicBezTo>
                <a:cubicBezTo>
                  <a:pt x="1302" y="475"/>
                  <a:pt x="1301" y="475"/>
                  <a:pt x="1300" y="474"/>
                </a:cubicBezTo>
                <a:cubicBezTo>
                  <a:pt x="1299" y="473"/>
                  <a:pt x="1301" y="472"/>
                  <a:pt x="1301" y="470"/>
                </a:cubicBezTo>
                <a:cubicBezTo>
                  <a:pt x="1300" y="469"/>
                  <a:pt x="1298" y="468"/>
                  <a:pt x="1300" y="467"/>
                </a:cubicBezTo>
                <a:cubicBezTo>
                  <a:pt x="1301" y="467"/>
                  <a:pt x="1301" y="467"/>
                  <a:pt x="1301" y="467"/>
                </a:cubicBezTo>
                <a:cubicBezTo>
                  <a:pt x="1301" y="466"/>
                  <a:pt x="1301" y="466"/>
                  <a:pt x="1302" y="465"/>
                </a:cubicBezTo>
                <a:cubicBezTo>
                  <a:pt x="1302" y="465"/>
                  <a:pt x="1303" y="465"/>
                  <a:pt x="1304" y="465"/>
                </a:cubicBezTo>
                <a:cubicBezTo>
                  <a:pt x="1305" y="465"/>
                  <a:pt x="1305" y="465"/>
                  <a:pt x="1306" y="465"/>
                </a:cubicBezTo>
                <a:cubicBezTo>
                  <a:pt x="1306" y="464"/>
                  <a:pt x="1306" y="464"/>
                  <a:pt x="1306" y="463"/>
                </a:cubicBezTo>
                <a:cubicBezTo>
                  <a:pt x="1306" y="461"/>
                  <a:pt x="1304" y="461"/>
                  <a:pt x="1303" y="460"/>
                </a:cubicBezTo>
                <a:cubicBezTo>
                  <a:pt x="1302" y="459"/>
                  <a:pt x="1301" y="459"/>
                  <a:pt x="1300" y="459"/>
                </a:cubicBezTo>
                <a:cubicBezTo>
                  <a:pt x="1299" y="458"/>
                  <a:pt x="1298" y="459"/>
                  <a:pt x="1298" y="458"/>
                </a:cubicBezTo>
                <a:cubicBezTo>
                  <a:pt x="1297" y="457"/>
                  <a:pt x="1299" y="456"/>
                  <a:pt x="1299" y="456"/>
                </a:cubicBezTo>
                <a:cubicBezTo>
                  <a:pt x="1300" y="457"/>
                  <a:pt x="1302" y="457"/>
                  <a:pt x="1302" y="456"/>
                </a:cubicBezTo>
                <a:cubicBezTo>
                  <a:pt x="1301" y="455"/>
                  <a:pt x="1300" y="455"/>
                  <a:pt x="1299" y="455"/>
                </a:cubicBezTo>
                <a:cubicBezTo>
                  <a:pt x="1297" y="455"/>
                  <a:pt x="1295" y="455"/>
                  <a:pt x="1293" y="456"/>
                </a:cubicBezTo>
                <a:cubicBezTo>
                  <a:pt x="1292" y="456"/>
                  <a:pt x="1292" y="457"/>
                  <a:pt x="1291" y="457"/>
                </a:cubicBezTo>
                <a:cubicBezTo>
                  <a:pt x="1289" y="458"/>
                  <a:pt x="1287" y="459"/>
                  <a:pt x="1286" y="460"/>
                </a:cubicBezTo>
                <a:cubicBezTo>
                  <a:pt x="1285" y="461"/>
                  <a:pt x="1283" y="463"/>
                  <a:pt x="1283" y="461"/>
                </a:cubicBezTo>
                <a:cubicBezTo>
                  <a:pt x="1283" y="461"/>
                  <a:pt x="1284" y="458"/>
                  <a:pt x="1282" y="458"/>
                </a:cubicBezTo>
                <a:cubicBezTo>
                  <a:pt x="1282" y="459"/>
                  <a:pt x="1282" y="459"/>
                  <a:pt x="1281" y="459"/>
                </a:cubicBezTo>
                <a:cubicBezTo>
                  <a:pt x="1280" y="460"/>
                  <a:pt x="1280" y="460"/>
                  <a:pt x="1279" y="460"/>
                </a:cubicBezTo>
                <a:cubicBezTo>
                  <a:pt x="1277" y="460"/>
                  <a:pt x="1276" y="462"/>
                  <a:pt x="1274" y="463"/>
                </a:cubicBezTo>
                <a:cubicBezTo>
                  <a:pt x="1273" y="464"/>
                  <a:pt x="1272" y="464"/>
                  <a:pt x="1271" y="464"/>
                </a:cubicBezTo>
                <a:cubicBezTo>
                  <a:pt x="1269" y="465"/>
                  <a:pt x="1268" y="466"/>
                  <a:pt x="1267" y="468"/>
                </a:cubicBezTo>
                <a:cubicBezTo>
                  <a:pt x="1266" y="469"/>
                  <a:pt x="1265" y="469"/>
                  <a:pt x="1263" y="469"/>
                </a:cubicBezTo>
                <a:cubicBezTo>
                  <a:pt x="1260" y="470"/>
                  <a:pt x="1258" y="468"/>
                  <a:pt x="1255" y="468"/>
                </a:cubicBezTo>
                <a:cubicBezTo>
                  <a:pt x="1253" y="468"/>
                  <a:pt x="1252" y="468"/>
                  <a:pt x="1250" y="468"/>
                </a:cubicBezTo>
                <a:cubicBezTo>
                  <a:pt x="1248" y="468"/>
                  <a:pt x="1247" y="468"/>
                  <a:pt x="1245" y="468"/>
                </a:cubicBezTo>
                <a:cubicBezTo>
                  <a:pt x="1244" y="468"/>
                  <a:pt x="1243" y="467"/>
                  <a:pt x="1241" y="467"/>
                </a:cubicBezTo>
                <a:cubicBezTo>
                  <a:pt x="1240" y="466"/>
                  <a:pt x="1238" y="467"/>
                  <a:pt x="1237" y="467"/>
                </a:cubicBezTo>
                <a:cubicBezTo>
                  <a:pt x="1234" y="467"/>
                  <a:pt x="1232" y="469"/>
                  <a:pt x="1230" y="471"/>
                </a:cubicBezTo>
                <a:cubicBezTo>
                  <a:pt x="1229" y="472"/>
                  <a:pt x="1228" y="473"/>
                  <a:pt x="1227" y="473"/>
                </a:cubicBezTo>
                <a:cubicBezTo>
                  <a:pt x="1225" y="474"/>
                  <a:pt x="1225" y="474"/>
                  <a:pt x="1224" y="475"/>
                </a:cubicBezTo>
                <a:cubicBezTo>
                  <a:pt x="1222" y="476"/>
                  <a:pt x="1221" y="477"/>
                  <a:pt x="1220" y="477"/>
                </a:cubicBezTo>
                <a:cubicBezTo>
                  <a:pt x="1219" y="478"/>
                  <a:pt x="1218" y="478"/>
                  <a:pt x="1218" y="479"/>
                </a:cubicBezTo>
                <a:cubicBezTo>
                  <a:pt x="1217" y="481"/>
                  <a:pt x="1215" y="484"/>
                  <a:pt x="1214" y="482"/>
                </a:cubicBezTo>
                <a:cubicBezTo>
                  <a:pt x="1214" y="481"/>
                  <a:pt x="1213" y="481"/>
                  <a:pt x="1213" y="480"/>
                </a:cubicBezTo>
                <a:cubicBezTo>
                  <a:pt x="1211" y="480"/>
                  <a:pt x="1210" y="478"/>
                  <a:pt x="1209" y="479"/>
                </a:cubicBezTo>
                <a:cubicBezTo>
                  <a:pt x="1208" y="479"/>
                  <a:pt x="1207" y="480"/>
                  <a:pt x="1206" y="481"/>
                </a:cubicBezTo>
                <a:cubicBezTo>
                  <a:pt x="1205" y="481"/>
                  <a:pt x="1204" y="482"/>
                  <a:pt x="1204" y="481"/>
                </a:cubicBezTo>
                <a:cubicBezTo>
                  <a:pt x="1203" y="481"/>
                  <a:pt x="1204" y="479"/>
                  <a:pt x="1204" y="479"/>
                </a:cubicBezTo>
                <a:cubicBezTo>
                  <a:pt x="1203" y="479"/>
                  <a:pt x="1201" y="479"/>
                  <a:pt x="1201" y="480"/>
                </a:cubicBezTo>
                <a:cubicBezTo>
                  <a:pt x="1200" y="480"/>
                  <a:pt x="1200" y="481"/>
                  <a:pt x="1199" y="481"/>
                </a:cubicBezTo>
                <a:cubicBezTo>
                  <a:pt x="1198" y="482"/>
                  <a:pt x="1196" y="482"/>
                  <a:pt x="1195" y="481"/>
                </a:cubicBezTo>
                <a:cubicBezTo>
                  <a:pt x="1194" y="480"/>
                  <a:pt x="1193" y="480"/>
                  <a:pt x="1192" y="479"/>
                </a:cubicBezTo>
                <a:cubicBezTo>
                  <a:pt x="1191" y="479"/>
                  <a:pt x="1191" y="479"/>
                  <a:pt x="1190" y="478"/>
                </a:cubicBezTo>
                <a:cubicBezTo>
                  <a:pt x="1189" y="478"/>
                  <a:pt x="1188" y="478"/>
                  <a:pt x="1188" y="478"/>
                </a:cubicBezTo>
                <a:cubicBezTo>
                  <a:pt x="1188" y="476"/>
                  <a:pt x="1191" y="477"/>
                  <a:pt x="1191" y="477"/>
                </a:cubicBezTo>
                <a:cubicBezTo>
                  <a:pt x="1193" y="477"/>
                  <a:pt x="1192" y="476"/>
                  <a:pt x="1193" y="476"/>
                </a:cubicBezTo>
                <a:cubicBezTo>
                  <a:pt x="1193" y="475"/>
                  <a:pt x="1194" y="475"/>
                  <a:pt x="1195" y="475"/>
                </a:cubicBezTo>
                <a:cubicBezTo>
                  <a:pt x="1196" y="475"/>
                  <a:pt x="1198" y="476"/>
                  <a:pt x="1198" y="474"/>
                </a:cubicBezTo>
                <a:cubicBezTo>
                  <a:pt x="1198" y="472"/>
                  <a:pt x="1197" y="471"/>
                  <a:pt x="1196" y="470"/>
                </a:cubicBezTo>
                <a:cubicBezTo>
                  <a:pt x="1195" y="469"/>
                  <a:pt x="1194" y="468"/>
                  <a:pt x="1194" y="467"/>
                </a:cubicBezTo>
                <a:cubicBezTo>
                  <a:pt x="1195" y="465"/>
                  <a:pt x="1196" y="465"/>
                  <a:pt x="1197" y="464"/>
                </a:cubicBezTo>
                <a:cubicBezTo>
                  <a:pt x="1197" y="463"/>
                  <a:pt x="1197" y="462"/>
                  <a:pt x="1197" y="462"/>
                </a:cubicBezTo>
                <a:cubicBezTo>
                  <a:pt x="1198" y="461"/>
                  <a:pt x="1200" y="462"/>
                  <a:pt x="1200" y="460"/>
                </a:cubicBezTo>
                <a:cubicBezTo>
                  <a:pt x="1200" y="458"/>
                  <a:pt x="1197" y="459"/>
                  <a:pt x="1196" y="459"/>
                </a:cubicBezTo>
                <a:cubicBezTo>
                  <a:pt x="1195" y="459"/>
                  <a:pt x="1194" y="459"/>
                  <a:pt x="1194" y="459"/>
                </a:cubicBezTo>
                <a:cubicBezTo>
                  <a:pt x="1193" y="458"/>
                  <a:pt x="1194" y="458"/>
                  <a:pt x="1194" y="457"/>
                </a:cubicBezTo>
                <a:cubicBezTo>
                  <a:pt x="1194" y="457"/>
                  <a:pt x="1193" y="457"/>
                  <a:pt x="1192" y="457"/>
                </a:cubicBezTo>
                <a:cubicBezTo>
                  <a:pt x="1191" y="458"/>
                  <a:pt x="1191" y="458"/>
                  <a:pt x="1190" y="458"/>
                </a:cubicBezTo>
                <a:cubicBezTo>
                  <a:pt x="1188" y="458"/>
                  <a:pt x="1186" y="458"/>
                  <a:pt x="1185" y="459"/>
                </a:cubicBezTo>
                <a:cubicBezTo>
                  <a:pt x="1183" y="460"/>
                  <a:pt x="1182" y="461"/>
                  <a:pt x="1180" y="461"/>
                </a:cubicBezTo>
                <a:cubicBezTo>
                  <a:pt x="1178" y="462"/>
                  <a:pt x="1176" y="462"/>
                  <a:pt x="1175" y="463"/>
                </a:cubicBezTo>
                <a:cubicBezTo>
                  <a:pt x="1173" y="463"/>
                  <a:pt x="1172" y="465"/>
                  <a:pt x="1170" y="466"/>
                </a:cubicBezTo>
                <a:cubicBezTo>
                  <a:pt x="1169" y="467"/>
                  <a:pt x="1166" y="467"/>
                  <a:pt x="1166" y="468"/>
                </a:cubicBezTo>
                <a:cubicBezTo>
                  <a:pt x="1166" y="469"/>
                  <a:pt x="1167" y="469"/>
                  <a:pt x="1168" y="469"/>
                </a:cubicBezTo>
                <a:cubicBezTo>
                  <a:pt x="1168" y="470"/>
                  <a:pt x="1168" y="470"/>
                  <a:pt x="1169" y="470"/>
                </a:cubicBezTo>
                <a:cubicBezTo>
                  <a:pt x="1171" y="470"/>
                  <a:pt x="1172" y="471"/>
                  <a:pt x="1173" y="472"/>
                </a:cubicBezTo>
                <a:cubicBezTo>
                  <a:pt x="1173" y="473"/>
                  <a:pt x="1174" y="473"/>
                  <a:pt x="1174" y="474"/>
                </a:cubicBezTo>
                <a:cubicBezTo>
                  <a:pt x="1174" y="475"/>
                  <a:pt x="1172" y="475"/>
                  <a:pt x="1172" y="475"/>
                </a:cubicBezTo>
                <a:cubicBezTo>
                  <a:pt x="1170" y="475"/>
                  <a:pt x="1169" y="477"/>
                  <a:pt x="1167" y="478"/>
                </a:cubicBezTo>
                <a:cubicBezTo>
                  <a:pt x="1166" y="479"/>
                  <a:pt x="1165" y="477"/>
                  <a:pt x="1166" y="476"/>
                </a:cubicBezTo>
                <a:cubicBezTo>
                  <a:pt x="1166" y="475"/>
                  <a:pt x="1166" y="474"/>
                  <a:pt x="1166" y="474"/>
                </a:cubicBezTo>
                <a:cubicBezTo>
                  <a:pt x="1166" y="473"/>
                  <a:pt x="1167" y="473"/>
                  <a:pt x="1167" y="472"/>
                </a:cubicBezTo>
                <a:cubicBezTo>
                  <a:pt x="1167" y="471"/>
                  <a:pt x="1164" y="472"/>
                  <a:pt x="1163" y="471"/>
                </a:cubicBezTo>
                <a:cubicBezTo>
                  <a:pt x="1163" y="470"/>
                  <a:pt x="1164" y="470"/>
                  <a:pt x="1164" y="470"/>
                </a:cubicBezTo>
                <a:cubicBezTo>
                  <a:pt x="1165" y="469"/>
                  <a:pt x="1164" y="469"/>
                  <a:pt x="1163" y="469"/>
                </a:cubicBezTo>
                <a:cubicBezTo>
                  <a:pt x="1163" y="470"/>
                  <a:pt x="1162" y="470"/>
                  <a:pt x="1162" y="470"/>
                </a:cubicBezTo>
                <a:cubicBezTo>
                  <a:pt x="1161" y="470"/>
                  <a:pt x="1160" y="470"/>
                  <a:pt x="1159" y="470"/>
                </a:cubicBezTo>
                <a:cubicBezTo>
                  <a:pt x="1158" y="470"/>
                  <a:pt x="1157" y="470"/>
                  <a:pt x="1155" y="471"/>
                </a:cubicBezTo>
                <a:cubicBezTo>
                  <a:pt x="1154" y="471"/>
                  <a:pt x="1153" y="471"/>
                  <a:pt x="1152" y="472"/>
                </a:cubicBezTo>
                <a:cubicBezTo>
                  <a:pt x="1151" y="473"/>
                  <a:pt x="1151" y="474"/>
                  <a:pt x="1150" y="475"/>
                </a:cubicBezTo>
                <a:cubicBezTo>
                  <a:pt x="1150" y="475"/>
                  <a:pt x="1149" y="475"/>
                  <a:pt x="1149" y="475"/>
                </a:cubicBezTo>
                <a:cubicBezTo>
                  <a:pt x="1147" y="475"/>
                  <a:pt x="1145" y="476"/>
                  <a:pt x="1143" y="477"/>
                </a:cubicBezTo>
                <a:cubicBezTo>
                  <a:pt x="1142" y="477"/>
                  <a:pt x="1140" y="477"/>
                  <a:pt x="1138" y="477"/>
                </a:cubicBezTo>
                <a:cubicBezTo>
                  <a:pt x="1137" y="477"/>
                  <a:pt x="1136" y="478"/>
                  <a:pt x="1134" y="478"/>
                </a:cubicBezTo>
                <a:cubicBezTo>
                  <a:pt x="1133" y="478"/>
                  <a:pt x="1132" y="479"/>
                  <a:pt x="1131" y="480"/>
                </a:cubicBezTo>
                <a:cubicBezTo>
                  <a:pt x="1130" y="480"/>
                  <a:pt x="1129" y="481"/>
                  <a:pt x="1128" y="482"/>
                </a:cubicBezTo>
                <a:cubicBezTo>
                  <a:pt x="1127" y="482"/>
                  <a:pt x="1127" y="483"/>
                  <a:pt x="1126" y="483"/>
                </a:cubicBezTo>
                <a:cubicBezTo>
                  <a:pt x="1124" y="484"/>
                  <a:pt x="1123" y="485"/>
                  <a:pt x="1122" y="486"/>
                </a:cubicBezTo>
                <a:cubicBezTo>
                  <a:pt x="1119" y="488"/>
                  <a:pt x="1116" y="489"/>
                  <a:pt x="1113" y="489"/>
                </a:cubicBezTo>
                <a:cubicBezTo>
                  <a:pt x="1110" y="490"/>
                  <a:pt x="1108" y="492"/>
                  <a:pt x="1105" y="493"/>
                </a:cubicBezTo>
                <a:cubicBezTo>
                  <a:pt x="1103" y="493"/>
                  <a:pt x="1102" y="494"/>
                  <a:pt x="1101" y="494"/>
                </a:cubicBezTo>
                <a:cubicBezTo>
                  <a:pt x="1100" y="494"/>
                  <a:pt x="1098" y="493"/>
                  <a:pt x="1097" y="495"/>
                </a:cubicBezTo>
                <a:cubicBezTo>
                  <a:pt x="1097" y="496"/>
                  <a:pt x="1097" y="496"/>
                  <a:pt x="1097" y="497"/>
                </a:cubicBezTo>
                <a:cubicBezTo>
                  <a:pt x="1098" y="497"/>
                  <a:pt x="1097" y="498"/>
                  <a:pt x="1098" y="499"/>
                </a:cubicBezTo>
                <a:cubicBezTo>
                  <a:pt x="1099" y="499"/>
                  <a:pt x="1101" y="498"/>
                  <a:pt x="1101" y="500"/>
                </a:cubicBezTo>
                <a:cubicBezTo>
                  <a:pt x="1102" y="502"/>
                  <a:pt x="1099" y="502"/>
                  <a:pt x="1098" y="501"/>
                </a:cubicBezTo>
                <a:cubicBezTo>
                  <a:pt x="1097" y="501"/>
                  <a:pt x="1097" y="500"/>
                  <a:pt x="1096" y="500"/>
                </a:cubicBezTo>
                <a:cubicBezTo>
                  <a:pt x="1096" y="500"/>
                  <a:pt x="1095" y="500"/>
                  <a:pt x="1094" y="500"/>
                </a:cubicBezTo>
                <a:cubicBezTo>
                  <a:pt x="1092" y="500"/>
                  <a:pt x="1091" y="500"/>
                  <a:pt x="1090" y="500"/>
                </a:cubicBezTo>
                <a:cubicBezTo>
                  <a:pt x="1089" y="499"/>
                  <a:pt x="1087" y="500"/>
                  <a:pt x="1086" y="500"/>
                </a:cubicBezTo>
                <a:cubicBezTo>
                  <a:pt x="1085" y="501"/>
                  <a:pt x="1084" y="502"/>
                  <a:pt x="1083" y="502"/>
                </a:cubicBezTo>
                <a:cubicBezTo>
                  <a:pt x="1082" y="502"/>
                  <a:pt x="1081" y="502"/>
                  <a:pt x="1080" y="502"/>
                </a:cubicBezTo>
                <a:cubicBezTo>
                  <a:pt x="1079" y="502"/>
                  <a:pt x="1078" y="502"/>
                  <a:pt x="1078" y="502"/>
                </a:cubicBezTo>
                <a:cubicBezTo>
                  <a:pt x="1077" y="503"/>
                  <a:pt x="1078" y="503"/>
                  <a:pt x="1078" y="504"/>
                </a:cubicBezTo>
                <a:cubicBezTo>
                  <a:pt x="1079" y="504"/>
                  <a:pt x="1079" y="505"/>
                  <a:pt x="1079" y="506"/>
                </a:cubicBezTo>
                <a:cubicBezTo>
                  <a:pt x="1079" y="507"/>
                  <a:pt x="1080" y="507"/>
                  <a:pt x="1080" y="508"/>
                </a:cubicBezTo>
                <a:cubicBezTo>
                  <a:pt x="1080" y="508"/>
                  <a:pt x="1079" y="509"/>
                  <a:pt x="1079" y="510"/>
                </a:cubicBezTo>
                <a:cubicBezTo>
                  <a:pt x="1078" y="510"/>
                  <a:pt x="1078" y="510"/>
                  <a:pt x="1077" y="511"/>
                </a:cubicBezTo>
                <a:cubicBezTo>
                  <a:pt x="1076" y="512"/>
                  <a:pt x="1077" y="514"/>
                  <a:pt x="1076" y="515"/>
                </a:cubicBezTo>
                <a:cubicBezTo>
                  <a:pt x="1075" y="516"/>
                  <a:pt x="1075" y="517"/>
                  <a:pt x="1076" y="518"/>
                </a:cubicBezTo>
                <a:cubicBezTo>
                  <a:pt x="1076" y="519"/>
                  <a:pt x="1076" y="520"/>
                  <a:pt x="1076" y="521"/>
                </a:cubicBezTo>
                <a:cubicBezTo>
                  <a:pt x="1075" y="522"/>
                  <a:pt x="1075" y="523"/>
                  <a:pt x="1074" y="524"/>
                </a:cubicBezTo>
                <a:cubicBezTo>
                  <a:pt x="1073" y="524"/>
                  <a:pt x="1073" y="524"/>
                  <a:pt x="1073" y="525"/>
                </a:cubicBezTo>
                <a:cubicBezTo>
                  <a:pt x="1072" y="525"/>
                  <a:pt x="1073" y="526"/>
                  <a:pt x="1072" y="526"/>
                </a:cubicBezTo>
                <a:cubicBezTo>
                  <a:pt x="1071" y="527"/>
                  <a:pt x="1070" y="527"/>
                  <a:pt x="1070" y="527"/>
                </a:cubicBezTo>
                <a:cubicBezTo>
                  <a:pt x="1068" y="527"/>
                  <a:pt x="1066" y="527"/>
                  <a:pt x="1064" y="527"/>
                </a:cubicBezTo>
                <a:cubicBezTo>
                  <a:pt x="1062" y="527"/>
                  <a:pt x="1060" y="527"/>
                  <a:pt x="1059" y="527"/>
                </a:cubicBezTo>
                <a:cubicBezTo>
                  <a:pt x="1057" y="527"/>
                  <a:pt x="1056" y="528"/>
                  <a:pt x="1054" y="528"/>
                </a:cubicBezTo>
                <a:cubicBezTo>
                  <a:pt x="1054" y="528"/>
                  <a:pt x="1053" y="528"/>
                  <a:pt x="1053" y="528"/>
                </a:cubicBezTo>
                <a:cubicBezTo>
                  <a:pt x="1052" y="527"/>
                  <a:pt x="1051" y="527"/>
                  <a:pt x="1051" y="527"/>
                </a:cubicBezTo>
                <a:cubicBezTo>
                  <a:pt x="1049" y="527"/>
                  <a:pt x="1048" y="527"/>
                  <a:pt x="1047" y="528"/>
                </a:cubicBezTo>
                <a:cubicBezTo>
                  <a:pt x="1045" y="528"/>
                  <a:pt x="1044" y="529"/>
                  <a:pt x="1043" y="529"/>
                </a:cubicBezTo>
                <a:cubicBezTo>
                  <a:pt x="1041" y="528"/>
                  <a:pt x="1040" y="527"/>
                  <a:pt x="1039" y="526"/>
                </a:cubicBezTo>
                <a:cubicBezTo>
                  <a:pt x="1036" y="524"/>
                  <a:pt x="1035" y="521"/>
                  <a:pt x="1033" y="519"/>
                </a:cubicBezTo>
                <a:cubicBezTo>
                  <a:pt x="1031" y="516"/>
                  <a:pt x="1028" y="514"/>
                  <a:pt x="1025" y="513"/>
                </a:cubicBezTo>
                <a:cubicBezTo>
                  <a:pt x="1023" y="512"/>
                  <a:pt x="1019" y="510"/>
                  <a:pt x="1021" y="507"/>
                </a:cubicBezTo>
                <a:cubicBezTo>
                  <a:pt x="1022" y="506"/>
                  <a:pt x="1023" y="505"/>
                  <a:pt x="1024" y="504"/>
                </a:cubicBezTo>
                <a:cubicBezTo>
                  <a:pt x="1026" y="503"/>
                  <a:pt x="1027" y="503"/>
                  <a:pt x="1028" y="503"/>
                </a:cubicBezTo>
                <a:cubicBezTo>
                  <a:pt x="1030" y="502"/>
                  <a:pt x="1029" y="501"/>
                  <a:pt x="1030" y="499"/>
                </a:cubicBezTo>
                <a:cubicBezTo>
                  <a:pt x="1030" y="498"/>
                  <a:pt x="1031" y="497"/>
                  <a:pt x="1033" y="497"/>
                </a:cubicBezTo>
                <a:cubicBezTo>
                  <a:pt x="1034" y="497"/>
                  <a:pt x="1036" y="497"/>
                  <a:pt x="1037" y="497"/>
                </a:cubicBezTo>
                <a:cubicBezTo>
                  <a:pt x="1039" y="497"/>
                  <a:pt x="1040" y="496"/>
                  <a:pt x="1041" y="496"/>
                </a:cubicBezTo>
                <a:cubicBezTo>
                  <a:pt x="1043" y="496"/>
                  <a:pt x="1044" y="497"/>
                  <a:pt x="1046" y="496"/>
                </a:cubicBezTo>
                <a:cubicBezTo>
                  <a:pt x="1047" y="496"/>
                  <a:pt x="1048" y="495"/>
                  <a:pt x="1050" y="495"/>
                </a:cubicBezTo>
                <a:cubicBezTo>
                  <a:pt x="1052" y="495"/>
                  <a:pt x="1057" y="497"/>
                  <a:pt x="1057" y="494"/>
                </a:cubicBezTo>
                <a:cubicBezTo>
                  <a:pt x="1057" y="492"/>
                  <a:pt x="1055" y="490"/>
                  <a:pt x="1054" y="489"/>
                </a:cubicBezTo>
                <a:cubicBezTo>
                  <a:pt x="1053" y="488"/>
                  <a:pt x="1053" y="487"/>
                  <a:pt x="1052" y="486"/>
                </a:cubicBezTo>
                <a:cubicBezTo>
                  <a:pt x="1052" y="485"/>
                  <a:pt x="1051" y="483"/>
                  <a:pt x="1050" y="482"/>
                </a:cubicBezTo>
                <a:cubicBezTo>
                  <a:pt x="1049" y="482"/>
                  <a:pt x="1049" y="481"/>
                  <a:pt x="1048" y="481"/>
                </a:cubicBezTo>
                <a:cubicBezTo>
                  <a:pt x="1046" y="480"/>
                  <a:pt x="1044" y="479"/>
                  <a:pt x="1043" y="477"/>
                </a:cubicBezTo>
                <a:cubicBezTo>
                  <a:pt x="1042" y="477"/>
                  <a:pt x="1042" y="476"/>
                  <a:pt x="1042" y="476"/>
                </a:cubicBezTo>
                <a:cubicBezTo>
                  <a:pt x="1041" y="475"/>
                  <a:pt x="1040" y="475"/>
                  <a:pt x="1041" y="474"/>
                </a:cubicBezTo>
                <a:cubicBezTo>
                  <a:pt x="1041" y="474"/>
                  <a:pt x="1043" y="473"/>
                  <a:pt x="1041" y="473"/>
                </a:cubicBezTo>
                <a:cubicBezTo>
                  <a:pt x="1040" y="473"/>
                  <a:pt x="1040" y="473"/>
                  <a:pt x="1039" y="473"/>
                </a:cubicBezTo>
                <a:cubicBezTo>
                  <a:pt x="1038" y="473"/>
                  <a:pt x="1038" y="473"/>
                  <a:pt x="1037" y="473"/>
                </a:cubicBezTo>
                <a:cubicBezTo>
                  <a:pt x="1036" y="473"/>
                  <a:pt x="1034" y="473"/>
                  <a:pt x="1033" y="472"/>
                </a:cubicBezTo>
                <a:cubicBezTo>
                  <a:pt x="1032" y="472"/>
                  <a:pt x="1031" y="472"/>
                  <a:pt x="1031" y="471"/>
                </a:cubicBezTo>
                <a:cubicBezTo>
                  <a:pt x="1029" y="471"/>
                  <a:pt x="1027" y="471"/>
                  <a:pt x="1026" y="471"/>
                </a:cubicBezTo>
                <a:cubicBezTo>
                  <a:pt x="1022" y="471"/>
                  <a:pt x="1018" y="470"/>
                  <a:pt x="1015" y="470"/>
                </a:cubicBezTo>
                <a:cubicBezTo>
                  <a:pt x="1013" y="470"/>
                  <a:pt x="1012" y="470"/>
                  <a:pt x="1010" y="469"/>
                </a:cubicBezTo>
                <a:cubicBezTo>
                  <a:pt x="1009" y="469"/>
                  <a:pt x="1007" y="469"/>
                  <a:pt x="1006" y="468"/>
                </a:cubicBezTo>
                <a:cubicBezTo>
                  <a:pt x="1003" y="468"/>
                  <a:pt x="1000" y="468"/>
                  <a:pt x="997" y="467"/>
                </a:cubicBezTo>
                <a:cubicBezTo>
                  <a:pt x="994" y="467"/>
                  <a:pt x="991" y="467"/>
                  <a:pt x="989" y="466"/>
                </a:cubicBezTo>
                <a:cubicBezTo>
                  <a:pt x="988" y="466"/>
                  <a:pt x="988" y="465"/>
                  <a:pt x="987" y="466"/>
                </a:cubicBezTo>
                <a:cubicBezTo>
                  <a:pt x="987" y="467"/>
                  <a:pt x="988" y="467"/>
                  <a:pt x="988" y="467"/>
                </a:cubicBezTo>
                <a:cubicBezTo>
                  <a:pt x="989" y="468"/>
                  <a:pt x="990" y="468"/>
                  <a:pt x="991" y="469"/>
                </a:cubicBezTo>
                <a:cubicBezTo>
                  <a:pt x="993" y="471"/>
                  <a:pt x="995" y="473"/>
                  <a:pt x="997" y="474"/>
                </a:cubicBezTo>
                <a:cubicBezTo>
                  <a:pt x="999" y="474"/>
                  <a:pt x="1000" y="474"/>
                  <a:pt x="1002" y="475"/>
                </a:cubicBezTo>
                <a:cubicBezTo>
                  <a:pt x="1003" y="476"/>
                  <a:pt x="1004" y="477"/>
                  <a:pt x="1005" y="478"/>
                </a:cubicBezTo>
                <a:cubicBezTo>
                  <a:pt x="1006" y="479"/>
                  <a:pt x="1007" y="480"/>
                  <a:pt x="1008" y="482"/>
                </a:cubicBezTo>
                <a:cubicBezTo>
                  <a:pt x="1008" y="482"/>
                  <a:pt x="1008" y="483"/>
                  <a:pt x="1008" y="483"/>
                </a:cubicBezTo>
                <a:cubicBezTo>
                  <a:pt x="1008" y="484"/>
                  <a:pt x="1009" y="485"/>
                  <a:pt x="1009" y="485"/>
                </a:cubicBezTo>
                <a:cubicBezTo>
                  <a:pt x="1010" y="487"/>
                  <a:pt x="1009" y="488"/>
                  <a:pt x="1007" y="488"/>
                </a:cubicBezTo>
                <a:cubicBezTo>
                  <a:pt x="1006" y="488"/>
                  <a:pt x="1004" y="489"/>
                  <a:pt x="1005" y="490"/>
                </a:cubicBezTo>
                <a:cubicBezTo>
                  <a:pt x="1005" y="491"/>
                  <a:pt x="1006" y="491"/>
                  <a:pt x="1006" y="492"/>
                </a:cubicBezTo>
                <a:cubicBezTo>
                  <a:pt x="1006" y="493"/>
                  <a:pt x="1006" y="493"/>
                  <a:pt x="1005" y="493"/>
                </a:cubicBezTo>
                <a:cubicBezTo>
                  <a:pt x="1004" y="494"/>
                  <a:pt x="1003" y="495"/>
                  <a:pt x="1003" y="496"/>
                </a:cubicBezTo>
                <a:cubicBezTo>
                  <a:pt x="1003" y="497"/>
                  <a:pt x="1004" y="498"/>
                  <a:pt x="1003" y="499"/>
                </a:cubicBezTo>
                <a:cubicBezTo>
                  <a:pt x="1003" y="500"/>
                  <a:pt x="1002" y="501"/>
                  <a:pt x="1001" y="503"/>
                </a:cubicBezTo>
                <a:cubicBezTo>
                  <a:pt x="1001" y="504"/>
                  <a:pt x="1000" y="505"/>
                  <a:pt x="999" y="506"/>
                </a:cubicBezTo>
                <a:cubicBezTo>
                  <a:pt x="999" y="508"/>
                  <a:pt x="998" y="509"/>
                  <a:pt x="997" y="511"/>
                </a:cubicBezTo>
                <a:cubicBezTo>
                  <a:pt x="997" y="514"/>
                  <a:pt x="1000" y="515"/>
                  <a:pt x="1002" y="516"/>
                </a:cubicBezTo>
                <a:cubicBezTo>
                  <a:pt x="1004" y="516"/>
                  <a:pt x="1005" y="517"/>
                  <a:pt x="1006" y="518"/>
                </a:cubicBezTo>
                <a:cubicBezTo>
                  <a:pt x="1007" y="520"/>
                  <a:pt x="1008" y="519"/>
                  <a:pt x="1009" y="520"/>
                </a:cubicBezTo>
                <a:cubicBezTo>
                  <a:pt x="1011" y="521"/>
                  <a:pt x="1012" y="522"/>
                  <a:pt x="1012" y="524"/>
                </a:cubicBezTo>
                <a:cubicBezTo>
                  <a:pt x="1012" y="525"/>
                  <a:pt x="1012" y="526"/>
                  <a:pt x="1012" y="526"/>
                </a:cubicBezTo>
                <a:cubicBezTo>
                  <a:pt x="1012" y="527"/>
                  <a:pt x="1012" y="528"/>
                  <a:pt x="1013" y="529"/>
                </a:cubicBezTo>
                <a:cubicBezTo>
                  <a:pt x="1013" y="531"/>
                  <a:pt x="1012" y="532"/>
                  <a:pt x="1012" y="534"/>
                </a:cubicBezTo>
                <a:cubicBezTo>
                  <a:pt x="1011" y="539"/>
                  <a:pt x="1006" y="541"/>
                  <a:pt x="1005" y="545"/>
                </a:cubicBezTo>
                <a:cubicBezTo>
                  <a:pt x="1004" y="547"/>
                  <a:pt x="1004" y="548"/>
                  <a:pt x="1004" y="549"/>
                </a:cubicBezTo>
                <a:cubicBezTo>
                  <a:pt x="1004" y="551"/>
                  <a:pt x="1004" y="552"/>
                  <a:pt x="1005" y="553"/>
                </a:cubicBezTo>
                <a:cubicBezTo>
                  <a:pt x="1005" y="555"/>
                  <a:pt x="1005" y="556"/>
                  <a:pt x="1005" y="557"/>
                </a:cubicBezTo>
                <a:cubicBezTo>
                  <a:pt x="1005" y="558"/>
                  <a:pt x="1006" y="558"/>
                  <a:pt x="1006" y="559"/>
                </a:cubicBezTo>
                <a:cubicBezTo>
                  <a:pt x="1005" y="559"/>
                  <a:pt x="1005" y="558"/>
                  <a:pt x="1005" y="558"/>
                </a:cubicBezTo>
                <a:cubicBezTo>
                  <a:pt x="1004" y="557"/>
                  <a:pt x="1004" y="557"/>
                  <a:pt x="1004" y="556"/>
                </a:cubicBezTo>
                <a:cubicBezTo>
                  <a:pt x="1004" y="556"/>
                  <a:pt x="1004" y="555"/>
                  <a:pt x="1004" y="554"/>
                </a:cubicBezTo>
                <a:cubicBezTo>
                  <a:pt x="1004" y="554"/>
                  <a:pt x="1003" y="554"/>
                  <a:pt x="1003" y="553"/>
                </a:cubicBezTo>
                <a:cubicBezTo>
                  <a:pt x="1003" y="552"/>
                  <a:pt x="1003" y="552"/>
                  <a:pt x="1002" y="551"/>
                </a:cubicBezTo>
                <a:cubicBezTo>
                  <a:pt x="1002" y="551"/>
                  <a:pt x="1001" y="551"/>
                  <a:pt x="1001" y="550"/>
                </a:cubicBezTo>
                <a:cubicBezTo>
                  <a:pt x="1000" y="550"/>
                  <a:pt x="1000" y="549"/>
                  <a:pt x="999" y="549"/>
                </a:cubicBezTo>
                <a:cubicBezTo>
                  <a:pt x="998" y="549"/>
                  <a:pt x="998" y="550"/>
                  <a:pt x="997" y="550"/>
                </a:cubicBezTo>
                <a:cubicBezTo>
                  <a:pt x="997" y="550"/>
                  <a:pt x="996" y="550"/>
                  <a:pt x="995" y="551"/>
                </a:cubicBezTo>
                <a:cubicBezTo>
                  <a:pt x="995" y="551"/>
                  <a:pt x="994" y="551"/>
                  <a:pt x="994" y="552"/>
                </a:cubicBezTo>
                <a:cubicBezTo>
                  <a:pt x="994" y="552"/>
                  <a:pt x="993" y="552"/>
                  <a:pt x="993" y="553"/>
                </a:cubicBezTo>
                <a:cubicBezTo>
                  <a:pt x="992" y="554"/>
                  <a:pt x="992" y="554"/>
                  <a:pt x="993" y="554"/>
                </a:cubicBezTo>
                <a:cubicBezTo>
                  <a:pt x="993" y="555"/>
                  <a:pt x="993" y="556"/>
                  <a:pt x="993" y="556"/>
                </a:cubicBezTo>
                <a:cubicBezTo>
                  <a:pt x="992" y="556"/>
                  <a:pt x="992" y="555"/>
                  <a:pt x="992" y="555"/>
                </a:cubicBezTo>
                <a:cubicBezTo>
                  <a:pt x="992" y="555"/>
                  <a:pt x="992" y="555"/>
                  <a:pt x="991" y="555"/>
                </a:cubicBezTo>
                <a:cubicBezTo>
                  <a:pt x="991" y="554"/>
                  <a:pt x="990" y="555"/>
                  <a:pt x="990" y="554"/>
                </a:cubicBezTo>
                <a:cubicBezTo>
                  <a:pt x="990" y="554"/>
                  <a:pt x="989" y="553"/>
                  <a:pt x="990" y="553"/>
                </a:cubicBezTo>
                <a:cubicBezTo>
                  <a:pt x="990" y="552"/>
                  <a:pt x="990" y="553"/>
                  <a:pt x="990" y="553"/>
                </a:cubicBezTo>
                <a:cubicBezTo>
                  <a:pt x="991" y="552"/>
                  <a:pt x="991" y="551"/>
                  <a:pt x="992" y="550"/>
                </a:cubicBezTo>
                <a:cubicBezTo>
                  <a:pt x="993" y="550"/>
                  <a:pt x="994" y="550"/>
                  <a:pt x="995" y="549"/>
                </a:cubicBezTo>
                <a:cubicBezTo>
                  <a:pt x="996" y="549"/>
                  <a:pt x="997" y="547"/>
                  <a:pt x="996" y="546"/>
                </a:cubicBezTo>
                <a:cubicBezTo>
                  <a:pt x="996" y="545"/>
                  <a:pt x="994" y="546"/>
                  <a:pt x="993" y="546"/>
                </a:cubicBezTo>
                <a:cubicBezTo>
                  <a:pt x="993" y="545"/>
                  <a:pt x="992" y="545"/>
                  <a:pt x="992" y="545"/>
                </a:cubicBezTo>
                <a:cubicBezTo>
                  <a:pt x="991" y="544"/>
                  <a:pt x="989" y="543"/>
                  <a:pt x="988" y="542"/>
                </a:cubicBezTo>
                <a:cubicBezTo>
                  <a:pt x="986" y="540"/>
                  <a:pt x="983" y="542"/>
                  <a:pt x="980" y="541"/>
                </a:cubicBezTo>
                <a:cubicBezTo>
                  <a:pt x="979" y="541"/>
                  <a:pt x="979" y="541"/>
                  <a:pt x="978" y="541"/>
                </a:cubicBezTo>
                <a:cubicBezTo>
                  <a:pt x="977" y="540"/>
                  <a:pt x="977" y="540"/>
                  <a:pt x="976" y="540"/>
                </a:cubicBezTo>
                <a:cubicBezTo>
                  <a:pt x="975" y="540"/>
                  <a:pt x="974" y="539"/>
                  <a:pt x="972" y="539"/>
                </a:cubicBezTo>
                <a:cubicBezTo>
                  <a:pt x="971" y="539"/>
                  <a:pt x="970" y="538"/>
                  <a:pt x="969" y="538"/>
                </a:cubicBezTo>
                <a:cubicBezTo>
                  <a:pt x="967" y="538"/>
                  <a:pt x="966" y="539"/>
                  <a:pt x="964" y="540"/>
                </a:cubicBezTo>
                <a:cubicBezTo>
                  <a:pt x="963" y="542"/>
                  <a:pt x="961" y="543"/>
                  <a:pt x="960" y="545"/>
                </a:cubicBezTo>
                <a:cubicBezTo>
                  <a:pt x="959" y="547"/>
                  <a:pt x="956" y="550"/>
                  <a:pt x="954" y="551"/>
                </a:cubicBezTo>
                <a:cubicBezTo>
                  <a:pt x="953" y="551"/>
                  <a:pt x="951" y="552"/>
                  <a:pt x="950" y="552"/>
                </a:cubicBezTo>
                <a:cubicBezTo>
                  <a:pt x="948" y="553"/>
                  <a:pt x="947" y="553"/>
                  <a:pt x="946" y="554"/>
                </a:cubicBezTo>
                <a:cubicBezTo>
                  <a:pt x="944" y="554"/>
                  <a:pt x="943" y="554"/>
                  <a:pt x="941" y="555"/>
                </a:cubicBezTo>
                <a:cubicBezTo>
                  <a:pt x="940" y="555"/>
                  <a:pt x="939" y="556"/>
                  <a:pt x="937" y="557"/>
                </a:cubicBezTo>
                <a:cubicBezTo>
                  <a:pt x="935" y="557"/>
                  <a:pt x="934" y="559"/>
                  <a:pt x="933" y="560"/>
                </a:cubicBezTo>
                <a:cubicBezTo>
                  <a:pt x="930" y="561"/>
                  <a:pt x="928" y="563"/>
                  <a:pt x="925" y="565"/>
                </a:cubicBezTo>
                <a:cubicBezTo>
                  <a:pt x="924" y="566"/>
                  <a:pt x="922" y="567"/>
                  <a:pt x="921" y="568"/>
                </a:cubicBezTo>
                <a:cubicBezTo>
                  <a:pt x="920" y="568"/>
                  <a:pt x="919" y="569"/>
                  <a:pt x="918" y="570"/>
                </a:cubicBezTo>
                <a:cubicBezTo>
                  <a:pt x="917" y="571"/>
                  <a:pt x="917" y="573"/>
                  <a:pt x="918" y="574"/>
                </a:cubicBezTo>
                <a:cubicBezTo>
                  <a:pt x="918" y="575"/>
                  <a:pt x="919" y="576"/>
                  <a:pt x="920" y="578"/>
                </a:cubicBezTo>
                <a:cubicBezTo>
                  <a:pt x="921" y="579"/>
                  <a:pt x="921" y="580"/>
                  <a:pt x="922" y="581"/>
                </a:cubicBezTo>
                <a:cubicBezTo>
                  <a:pt x="923" y="582"/>
                  <a:pt x="924" y="583"/>
                  <a:pt x="925" y="584"/>
                </a:cubicBezTo>
                <a:cubicBezTo>
                  <a:pt x="928" y="586"/>
                  <a:pt x="929" y="588"/>
                  <a:pt x="930" y="591"/>
                </a:cubicBezTo>
                <a:cubicBezTo>
                  <a:pt x="931" y="593"/>
                  <a:pt x="932" y="594"/>
                  <a:pt x="932" y="595"/>
                </a:cubicBezTo>
                <a:cubicBezTo>
                  <a:pt x="933" y="596"/>
                  <a:pt x="933" y="598"/>
                  <a:pt x="933" y="599"/>
                </a:cubicBezTo>
                <a:cubicBezTo>
                  <a:pt x="933" y="600"/>
                  <a:pt x="934" y="602"/>
                  <a:pt x="933" y="602"/>
                </a:cubicBezTo>
                <a:cubicBezTo>
                  <a:pt x="932" y="603"/>
                  <a:pt x="930" y="602"/>
                  <a:pt x="929" y="602"/>
                </a:cubicBezTo>
                <a:cubicBezTo>
                  <a:pt x="926" y="601"/>
                  <a:pt x="923" y="600"/>
                  <a:pt x="920" y="600"/>
                </a:cubicBezTo>
                <a:cubicBezTo>
                  <a:pt x="918" y="600"/>
                  <a:pt x="917" y="600"/>
                  <a:pt x="915" y="600"/>
                </a:cubicBezTo>
                <a:cubicBezTo>
                  <a:pt x="914" y="599"/>
                  <a:pt x="912" y="599"/>
                  <a:pt x="911" y="599"/>
                </a:cubicBezTo>
                <a:cubicBezTo>
                  <a:pt x="910" y="599"/>
                  <a:pt x="909" y="599"/>
                  <a:pt x="908" y="599"/>
                </a:cubicBezTo>
                <a:cubicBezTo>
                  <a:pt x="906" y="598"/>
                  <a:pt x="904" y="599"/>
                  <a:pt x="903" y="598"/>
                </a:cubicBezTo>
                <a:cubicBezTo>
                  <a:pt x="900" y="598"/>
                  <a:pt x="896" y="597"/>
                  <a:pt x="893" y="597"/>
                </a:cubicBezTo>
                <a:cubicBezTo>
                  <a:pt x="892" y="597"/>
                  <a:pt x="891" y="596"/>
                  <a:pt x="889" y="596"/>
                </a:cubicBezTo>
                <a:cubicBezTo>
                  <a:pt x="888" y="596"/>
                  <a:pt x="888" y="596"/>
                  <a:pt x="887" y="597"/>
                </a:cubicBezTo>
                <a:cubicBezTo>
                  <a:pt x="887" y="598"/>
                  <a:pt x="888" y="598"/>
                  <a:pt x="887" y="598"/>
                </a:cubicBezTo>
                <a:cubicBezTo>
                  <a:pt x="886" y="598"/>
                  <a:pt x="885" y="598"/>
                  <a:pt x="885" y="598"/>
                </a:cubicBezTo>
                <a:cubicBezTo>
                  <a:pt x="884" y="597"/>
                  <a:pt x="885" y="597"/>
                  <a:pt x="885" y="596"/>
                </a:cubicBezTo>
                <a:cubicBezTo>
                  <a:pt x="886" y="596"/>
                  <a:pt x="886" y="595"/>
                  <a:pt x="887" y="595"/>
                </a:cubicBezTo>
                <a:cubicBezTo>
                  <a:pt x="888" y="595"/>
                  <a:pt x="888" y="595"/>
                  <a:pt x="889" y="595"/>
                </a:cubicBezTo>
                <a:cubicBezTo>
                  <a:pt x="890" y="595"/>
                  <a:pt x="892" y="595"/>
                  <a:pt x="892" y="594"/>
                </a:cubicBezTo>
                <a:cubicBezTo>
                  <a:pt x="893" y="592"/>
                  <a:pt x="891" y="592"/>
                  <a:pt x="890" y="591"/>
                </a:cubicBezTo>
                <a:cubicBezTo>
                  <a:pt x="888" y="591"/>
                  <a:pt x="887" y="590"/>
                  <a:pt x="886" y="590"/>
                </a:cubicBezTo>
                <a:cubicBezTo>
                  <a:pt x="884" y="590"/>
                  <a:pt x="883" y="589"/>
                  <a:pt x="882" y="588"/>
                </a:cubicBezTo>
                <a:cubicBezTo>
                  <a:pt x="879" y="587"/>
                  <a:pt x="877" y="585"/>
                  <a:pt x="874" y="584"/>
                </a:cubicBezTo>
                <a:cubicBezTo>
                  <a:pt x="873" y="584"/>
                  <a:pt x="872" y="583"/>
                  <a:pt x="870" y="582"/>
                </a:cubicBezTo>
                <a:cubicBezTo>
                  <a:pt x="869" y="582"/>
                  <a:pt x="867" y="581"/>
                  <a:pt x="866" y="581"/>
                </a:cubicBezTo>
                <a:cubicBezTo>
                  <a:pt x="865" y="581"/>
                  <a:pt x="863" y="581"/>
                  <a:pt x="862" y="582"/>
                </a:cubicBezTo>
                <a:cubicBezTo>
                  <a:pt x="861" y="583"/>
                  <a:pt x="861" y="584"/>
                  <a:pt x="861" y="586"/>
                </a:cubicBezTo>
                <a:cubicBezTo>
                  <a:pt x="861" y="588"/>
                  <a:pt x="860" y="588"/>
                  <a:pt x="859" y="589"/>
                </a:cubicBezTo>
                <a:cubicBezTo>
                  <a:pt x="858" y="590"/>
                  <a:pt x="857" y="590"/>
                  <a:pt x="856" y="590"/>
                </a:cubicBezTo>
                <a:cubicBezTo>
                  <a:pt x="855" y="590"/>
                  <a:pt x="854" y="589"/>
                  <a:pt x="854" y="589"/>
                </a:cubicBezTo>
                <a:cubicBezTo>
                  <a:pt x="853" y="590"/>
                  <a:pt x="853" y="591"/>
                  <a:pt x="854" y="591"/>
                </a:cubicBezTo>
                <a:cubicBezTo>
                  <a:pt x="854" y="591"/>
                  <a:pt x="855" y="591"/>
                  <a:pt x="855" y="592"/>
                </a:cubicBezTo>
                <a:cubicBezTo>
                  <a:pt x="856" y="593"/>
                  <a:pt x="856" y="594"/>
                  <a:pt x="856" y="594"/>
                </a:cubicBezTo>
                <a:cubicBezTo>
                  <a:pt x="857" y="595"/>
                  <a:pt x="858" y="596"/>
                  <a:pt x="859" y="597"/>
                </a:cubicBezTo>
                <a:cubicBezTo>
                  <a:pt x="860" y="598"/>
                  <a:pt x="861" y="600"/>
                  <a:pt x="862" y="601"/>
                </a:cubicBezTo>
                <a:cubicBezTo>
                  <a:pt x="863" y="602"/>
                  <a:pt x="864" y="603"/>
                  <a:pt x="865" y="604"/>
                </a:cubicBezTo>
                <a:cubicBezTo>
                  <a:pt x="867" y="604"/>
                  <a:pt x="867" y="606"/>
                  <a:pt x="868" y="607"/>
                </a:cubicBezTo>
                <a:cubicBezTo>
                  <a:pt x="869" y="608"/>
                  <a:pt x="870" y="609"/>
                  <a:pt x="872" y="608"/>
                </a:cubicBezTo>
                <a:cubicBezTo>
                  <a:pt x="872" y="608"/>
                  <a:pt x="873" y="608"/>
                  <a:pt x="874" y="607"/>
                </a:cubicBezTo>
                <a:cubicBezTo>
                  <a:pt x="875" y="607"/>
                  <a:pt x="875" y="607"/>
                  <a:pt x="876" y="607"/>
                </a:cubicBezTo>
                <a:cubicBezTo>
                  <a:pt x="878" y="608"/>
                  <a:pt x="877" y="606"/>
                  <a:pt x="879" y="605"/>
                </a:cubicBezTo>
                <a:cubicBezTo>
                  <a:pt x="881" y="605"/>
                  <a:pt x="880" y="608"/>
                  <a:pt x="881" y="608"/>
                </a:cubicBezTo>
                <a:cubicBezTo>
                  <a:pt x="881" y="609"/>
                  <a:pt x="882" y="609"/>
                  <a:pt x="883" y="609"/>
                </a:cubicBezTo>
                <a:cubicBezTo>
                  <a:pt x="884" y="610"/>
                  <a:pt x="884" y="610"/>
                  <a:pt x="884" y="611"/>
                </a:cubicBezTo>
                <a:cubicBezTo>
                  <a:pt x="884" y="612"/>
                  <a:pt x="884" y="614"/>
                  <a:pt x="885" y="615"/>
                </a:cubicBezTo>
                <a:cubicBezTo>
                  <a:pt x="885" y="616"/>
                  <a:pt x="886" y="618"/>
                  <a:pt x="885" y="619"/>
                </a:cubicBezTo>
                <a:cubicBezTo>
                  <a:pt x="884" y="620"/>
                  <a:pt x="883" y="621"/>
                  <a:pt x="882" y="621"/>
                </a:cubicBezTo>
                <a:cubicBezTo>
                  <a:pt x="881" y="622"/>
                  <a:pt x="880" y="622"/>
                  <a:pt x="878" y="622"/>
                </a:cubicBezTo>
                <a:cubicBezTo>
                  <a:pt x="876" y="622"/>
                  <a:pt x="876" y="624"/>
                  <a:pt x="875" y="625"/>
                </a:cubicBezTo>
                <a:cubicBezTo>
                  <a:pt x="873" y="625"/>
                  <a:pt x="872" y="626"/>
                  <a:pt x="870" y="625"/>
                </a:cubicBezTo>
                <a:cubicBezTo>
                  <a:pt x="869" y="624"/>
                  <a:pt x="868" y="624"/>
                  <a:pt x="867" y="624"/>
                </a:cubicBezTo>
                <a:cubicBezTo>
                  <a:pt x="865" y="623"/>
                  <a:pt x="864" y="623"/>
                  <a:pt x="863" y="622"/>
                </a:cubicBezTo>
                <a:cubicBezTo>
                  <a:pt x="862" y="622"/>
                  <a:pt x="860" y="622"/>
                  <a:pt x="859" y="621"/>
                </a:cubicBezTo>
                <a:cubicBezTo>
                  <a:pt x="856" y="620"/>
                  <a:pt x="853" y="619"/>
                  <a:pt x="851" y="617"/>
                </a:cubicBezTo>
                <a:cubicBezTo>
                  <a:pt x="850" y="616"/>
                  <a:pt x="849" y="615"/>
                  <a:pt x="848" y="614"/>
                </a:cubicBezTo>
                <a:cubicBezTo>
                  <a:pt x="847" y="612"/>
                  <a:pt x="846" y="611"/>
                  <a:pt x="845" y="610"/>
                </a:cubicBezTo>
                <a:cubicBezTo>
                  <a:pt x="843" y="609"/>
                  <a:pt x="841" y="609"/>
                  <a:pt x="839" y="608"/>
                </a:cubicBezTo>
                <a:cubicBezTo>
                  <a:pt x="837" y="608"/>
                  <a:pt x="836" y="608"/>
                  <a:pt x="834" y="608"/>
                </a:cubicBezTo>
                <a:cubicBezTo>
                  <a:pt x="833" y="608"/>
                  <a:pt x="831" y="607"/>
                  <a:pt x="830" y="607"/>
                </a:cubicBezTo>
                <a:cubicBezTo>
                  <a:pt x="828" y="607"/>
                  <a:pt x="827" y="606"/>
                  <a:pt x="826" y="605"/>
                </a:cubicBezTo>
                <a:cubicBezTo>
                  <a:pt x="824" y="605"/>
                  <a:pt x="824" y="604"/>
                  <a:pt x="822" y="604"/>
                </a:cubicBezTo>
                <a:cubicBezTo>
                  <a:pt x="821" y="603"/>
                  <a:pt x="820" y="602"/>
                  <a:pt x="821" y="600"/>
                </a:cubicBezTo>
                <a:cubicBezTo>
                  <a:pt x="821" y="599"/>
                  <a:pt x="822" y="599"/>
                  <a:pt x="822" y="598"/>
                </a:cubicBezTo>
                <a:cubicBezTo>
                  <a:pt x="822" y="598"/>
                  <a:pt x="822" y="597"/>
                  <a:pt x="822" y="597"/>
                </a:cubicBezTo>
                <a:cubicBezTo>
                  <a:pt x="823" y="596"/>
                  <a:pt x="826" y="596"/>
                  <a:pt x="825" y="595"/>
                </a:cubicBezTo>
                <a:cubicBezTo>
                  <a:pt x="824" y="594"/>
                  <a:pt x="824" y="594"/>
                  <a:pt x="824" y="594"/>
                </a:cubicBezTo>
                <a:cubicBezTo>
                  <a:pt x="823" y="593"/>
                  <a:pt x="824" y="592"/>
                  <a:pt x="823" y="592"/>
                </a:cubicBezTo>
                <a:cubicBezTo>
                  <a:pt x="823" y="590"/>
                  <a:pt x="821" y="590"/>
                  <a:pt x="820" y="588"/>
                </a:cubicBezTo>
                <a:cubicBezTo>
                  <a:pt x="820" y="588"/>
                  <a:pt x="819" y="587"/>
                  <a:pt x="819" y="587"/>
                </a:cubicBezTo>
                <a:cubicBezTo>
                  <a:pt x="819" y="586"/>
                  <a:pt x="819" y="585"/>
                  <a:pt x="819" y="584"/>
                </a:cubicBezTo>
                <a:cubicBezTo>
                  <a:pt x="818" y="583"/>
                  <a:pt x="817" y="581"/>
                  <a:pt x="816" y="579"/>
                </a:cubicBezTo>
                <a:cubicBezTo>
                  <a:pt x="816" y="579"/>
                  <a:pt x="816" y="579"/>
                  <a:pt x="815" y="578"/>
                </a:cubicBezTo>
                <a:cubicBezTo>
                  <a:pt x="815" y="578"/>
                  <a:pt x="815" y="577"/>
                  <a:pt x="814" y="577"/>
                </a:cubicBezTo>
                <a:cubicBezTo>
                  <a:pt x="814" y="577"/>
                  <a:pt x="813" y="577"/>
                  <a:pt x="812" y="576"/>
                </a:cubicBezTo>
                <a:cubicBezTo>
                  <a:pt x="812" y="575"/>
                  <a:pt x="813" y="575"/>
                  <a:pt x="813" y="575"/>
                </a:cubicBezTo>
                <a:cubicBezTo>
                  <a:pt x="814" y="574"/>
                  <a:pt x="815" y="574"/>
                  <a:pt x="815" y="574"/>
                </a:cubicBezTo>
                <a:cubicBezTo>
                  <a:pt x="817" y="573"/>
                  <a:pt x="818" y="574"/>
                  <a:pt x="819" y="572"/>
                </a:cubicBezTo>
                <a:cubicBezTo>
                  <a:pt x="819" y="571"/>
                  <a:pt x="819" y="569"/>
                  <a:pt x="819" y="568"/>
                </a:cubicBezTo>
                <a:cubicBezTo>
                  <a:pt x="819" y="566"/>
                  <a:pt x="819" y="565"/>
                  <a:pt x="819" y="564"/>
                </a:cubicBezTo>
                <a:cubicBezTo>
                  <a:pt x="820" y="562"/>
                  <a:pt x="821" y="564"/>
                  <a:pt x="822" y="564"/>
                </a:cubicBezTo>
                <a:cubicBezTo>
                  <a:pt x="822" y="565"/>
                  <a:pt x="823" y="565"/>
                  <a:pt x="824" y="565"/>
                </a:cubicBezTo>
                <a:cubicBezTo>
                  <a:pt x="825" y="564"/>
                  <a:pt x="824" y="563"/>
                  <a:pt x="824" y="563"/>
                </a:cubicBezTo>
                <a:cubicBezTo>
                  <a:pt x="824" y="562"/>
                  <a:pt x="823" y="562"/>
                  <a:pt x="823" y="561"/>
                </a:cubicBezTo>
                <a:cubicBezTo>
                  <a:pt x="823" y="560"/>
                  <a:pt x="822" y="560"/>
                  <a:pt x="822" y="559"/>
                </a:cubicBezTo>
                <a:cubicBezTo>
                  <a:pt x="821" y="559"/>
                  <a:pt x="821" y="558"/>
                  <a:pt x="821" y="557"/>
                </a:cubicBezTo>
                <a:cubicBezTo>
                  <a:pt x="820" y="557"/>
                  <a:pt x="820" y="557"/>
                  <a:pt x="819" y="556"/>
                </a:cubicBezTo>
                <a:cubicBezTo>
                  <a:pt x="819" y="555"/>
                  <a:pt x="819" y="555"/>
                  <a:pt x="818" y="554"/>
                </a:cubicBezTo>
                <a:cubicBezTo>
                  <a:pt x="818" y="553"/>
                  <a:pt x="817" y="553"/>
                  <a:pt x="816" y="553"/>
                </a:cubicBezTo>
                <a:cubicBezTo>
                  <a:pt x="815" y="552"/>
                  <a:pt x="814" y="551"/>
                  <a:pt x="813" y="551"/>
                </a:cubicBezTo>
                <a:cubicBezTo>
                  <a:pt x="811" y="550"/>
                  <a:pt x="810" y="550"/>
                  <a:pt x="808" y="550"/>
                </a:cubicBezTo>
                <a:cubicBezTo>
                  <a:pt x="807" y="550"/>
                  <a:pt x="806" y="549"/>
                  <a:pt x="804" y="548"/>
                </a:cubicBezTo>
                <a:cubicBezTo>
                  <a:pt x="803" y="547"/>
                  <a:pt x="801" y="548"/>
                  <a:pt x="800" y="547"/>
                </a:cubicBezTo>
                <a:cubicBezTo>
                  <a:pt x="798" y="547"/>
                  <a:pt x="797" y="546"/>
                  <a:pt x="796" y="546"/>
                </a:cubicBezTo>
                <a:cubicBezTo>
                  <a:pt x="795" y="546"/>
                  <a:pt x="794" y="546"/>
                  <a:pt x="794" y="545"/>
                </a:cubicBezTo>
                <a:cubicBezTo>
                  <a:pt x="793" y="545"/>
                  <a:pt x="794" y="544"/>
                  <a:pt x="794" y="544"/>
                </a:cubicBezTo>
                <a:cubicBezTo>
                  <a:pt x="796" y="544"/>
                  <a:pt x="797" y="544"/>
                  <a:pt x="798" y="543"/>
                </a:cubicBezTo>
                <a:cubicBezTo>
                  <a:pt x="799" y="543"/>
                  <a:pt x="800" y="541"/>
                  <a:pt x="799" y="540"/>
                </a:cubicBezTo>
                <a:cubicBezTo>
                  <a:pt x="798" y="539"/>
                  <a:pt x="796" y="539"/>
                  <a:pt x="795" y="539"/>
                </a:cubicBezTo>
                <a:cubicBezTo>
                  <a:pt x="794" y="539"/>
                  <a:pt x="793" y="538"/>
                  <a:pt x="792" y="538"/>
                </a:cubicBezTo>
                <a:cubicBezTo>
                  <a:pt x="791" y="538"/>
                  <a:pt x="790" y="539"/>
                  <a:pt x="789" y="538"/>
                </a:cubicBezTo>
                <a:cubicBezTo>
                  <a:pt x="788" y="538"/>
                  <a:pt x="789" y="537"/>
                  <a:pt x="788" y="537"/>
                </a:cubicBezTo>
                <a:cubicBezTo>
                  <a:pt x="787" y="536"/>
                  <a:pt x="786" y="536"/>
                  <a:pt x="786" y="536"/>
                </a:cubicBezTo>
                <a:cubicBezTo>
                  <a:pt x="785" y="536"/>
                  <a:pt x="787" y="536"/>
                  <a:pt x="787" y="536"/>
                </a:cubicBezTo>
                <a:cubicBezTo>
                  <a:pt x="787" y="535"/>
                  <a:pt x="788" y="535"/>
                  <a:pt x="788" y="535"/>
                </a:cubicBezTo>
                <a:cubicBezTo>
                  <a:pt x="789" y="535"/>
                  <a:pt x="792" y="534"/>
                  <a:pt x="790" y="533"/>
                </a:cubicBezTo>
                <a:cubicBezTo>
                  <a:pt x="790" y="533"/>
                  <a:pt x="789" y="533"/>
                  <a:pt x="788" y="533"/>
                </a:cubicBezTo>
                <a:cubicBezTo>
                  <a:pt x="788" y="533"/>
                  <a:pt x="787" y="532"/>
                  <a:pt x="786" y="532"/>
                </a:cubicBezTo>
                <a:cubicBezTo>
                  <a:pt x="785" y="532"/>
                  <a:pt x="783" y="533"/>
                  <a:pt x="782" y="532"/>
                </a:cubicBezTo>
                <a:cubicBezTo>
                  <a:pt x="782" y="531"/>
                  <a:pt x="783" y="530"/>
                  <a:pt x="783" y="530"/>
                </a:cubicBezTo>
                <a:cubicBezTo>
                  <a:pt x="782" y="528"/>
                  <a:pt x="779" y="529"/>
                  <a:pt x="778" y="529"/>
                </a:cubicBezTo>
                <a:cubicBezTo>
                  <a:pt x="778" y="528"/>
                  <a:pt x="777" y="528"/>
                  <a:pt x="777" y="527"/>
                </a:cubicBezTo>
                <a:cubicBezTo>
                  <a:pt x="775" y="527"/>
                  <a:pt x="774" y="527"/>
                  <a:pt x="774" y="525"/>
                </a:cubicBezTo>
                <a:cubicBezTo>
                  <a:pt x="774" y="524"/>
                  <a:pt x="774" y="524"/>
                  <a:pt x="775" y="523"/>
                </a:cubicBezTo>
                <a:cubicBezTo>
                  <a:pt x="775" y="523"/>
                  <a:pt x="776" y="522"/>
                  <a:pt x="776" y="522"/>
                </a:cubicBezTo>
                <a:cubicBezTo>
                  <a:pt x="776" y="521"/>
                  <a:pt x="775" y="522"/>
                  <a:pt x="775" y="521"/>
                </a:cubicBezTo>
                <a:cubicBezTo>
                  <a:pt x="774" y="521"/>
                  <a:pt x="774" y="520"/>
                  <a:pt x="773" y="520"/>
                </a:cubicBezTo>
                <a:cubicBezTo>
                  <a:pt x="772" y="519"/>
                  <a:pt x="771" y="519"/>
                  <a:pt x="770" y="519"/>
                </a:cubicBezTo>
                <a:cubicBezTo>
                  <a:pt x="770" y="518"/>
                  <a:pt x="770" y="518"/>
                  <a:pt x="770" y="518"/>
                </a:cubicBezTo>
                <a:cubicBezTo>
                  <a:pt x="769" y="518"/>
                  <a:pt x="769" y="517"/>
                  <a:pt x="768" y="517"/>
                </a:cubicBezTo>
                <a:cubicBezTo>
                  <a:pt x="770" y="517"/>
                  <a:pt x="771" y="518"/>
                  <a:pt x="772" y="518"/>
                </a:cubicBezTo>
                <a:cubicBezTo>
                  <a:pt x="773" y="518"/>
                  <a:pt x="774" y="518"/>
                  <a:pt x="775" y="518"/>
                </a:cubicBezTo>
                <a:cubicBezTo>
                  <a:pt x="775" y="518"/>
                  <a:pt x="776" y="518"/>
                  <a:pt x="777" y="519"/>
                </a:cubicBezTo>
                <a:cubicBezTo>
                  <a:pt x="778" y="519"/>
                  <a:pt x="779" y="519"/>
                  <a:pt x="781" y="519"/>
                </a:cubicBezTo>
                <a:cubicBezTo>
                  <a:pt x="781" y="519"/>
                  <a:pt x="782" y="519"/>
                  <a:pt x="782" y="520"/>
                </a:cubicBezTo>
                <a:cubicBezTo>
                  <a:pt x="783" y="520"/>
                  <a:pt x="783" y="520"/>
                  <a:pt x="782" y="521"/>
                </a:cubicBezTo>
                <a:cubicBezTo>
                  <a:pt x="780" y="522"/>
                  <a:pt x="782" y="522"/>
                  <a:pt x="783" y="523"/>
                </a:cubicBezTo>
                <a:cubicBezTo>
                  <a:pt x="785" y="524"/>
                  <a:pt x="784" y="526"/>
                  <a:pt x="786" y="526"/>
                </a:cubicBezTo>
                <a:cubicBezTo>
                  <a:pt x="786" y="527"/>
                  <a:pt x="787" y="526"/>
                  <a:pt x="788" y="527"/>
                </a:cubicBezTo>
                <a:cubicBezTo>
                  <a:pt x="789" y="527"/>
                  <a:pt x="789" y="527"/>
                  <a:pt x="789" y="528"/>
                </a:cubicBezTo>
                <a:cubicBezTo>
                  <a:pt x="790" y="529"/>
                  <a:pt x="791" y="529"/>
                  <a:pt x="793" y="530"/>
                </a:cubicBezTo>
                <a:cubicBezTo>
                  <a:pt x="793" y="530"/>
                  <a:pt x="794" y="531"/>
                  <a:pt x="794" y="531"/>
                </a:cubicBezTo>
                <a:cubicBezTo>
                  <a:pt x="795" y="532"/>
                  <a:pt x="795" y="532"/>
                  <a:pt x="796" y="532"/>
                </a:cubicBezTo>
                <a:cubicBezTo>
                  <a:pt x="797" y="532"/>
                  <a:pt x="799" y="532"/>
                  <a:pt x="800" y="532"/>
                </a:cubicBezTo>
                <a:cubicBezTo>
                  <a:pt x="802" y="533"/>
                  <a:pt x="803" y="533"/>
                  <a:pt x="804" y="533"/>
                </a:cubicBezTo>
                <a:cubicBezTo>
                  <a:pt x="805" y="533"/>
                  <a:pt x="805" y="532"/>
                  <a:pt x="806" y="532"/>
                </a:cubicBezTo>
                <a:cubicBezTo>
                  <a:pt x="807" y="531"/>
                  <a:pt x="807" y="531"/>
                  <a:pt x="808" y="531"/>
                </a:cubicBezTo>
                <a:cubicBezTo>
                  <a:pt x="808" y="531"/>
                  <a:pt x="809" y="531"/>
                  <a:pt x="810" y="531"/>
                </a:cubicBezTo>
                <a:cubicBezTo>
                  <a:pt x="811" y="531"/>
                  <a:pt x="811" y="532"/>
                  <a:pt x="812" y="533"/>
                </a:cubicBezTo>
                <a:cubicBezTo>
                  <a:pt x="813" y="533"/>
                  <a:pt x="815" y="533"/>
                  <a:pt x="815" y="535"/>
                </a:cubicBezTo>
                <a:cubicBezTo>
                  <a:pt x="815" y="536"/>
                  <a:pt x="814" y="537"/>
                  <a:pt x="816" y="538"/>
                </a:cubicBezTo>
                <a:cubicBezTo>
                  <a:pt x="818" y="538"/>
                  <a:pt x="819" y="537"/>
                  <a:pt x="821" y="537"/>
                </a:cubicBezTo>
                <a:cubicBezTo>
                  <a:pt x="823" y="537"/>
                  <a:pt x="826" y="537"/>
                  <a:pt x="828" y="538"/>
                </a:cubicBezTo>
                <a:cubicBezTo>
                  <a:pt x="829" y="538"/>
                  <a:pt x="830" y="539"/>
                  <a:pt x="831" y="539"/>
                </a:cubicBezTo>
                <a:cubicBezTo>
                  <a:pt x="833" y="539"/>
                  <a:pt x="835" y="540"/>
                  <a:pt x="837" y="540"/>
                </a:cubicBezTo>
                <a:cubicBezTo>
                  <a:pt x="839" y="541"/>
                  <a:pt x="841" y="541"/>
                  <a:pt x="844" y="542"/>
                </a:cubicBezTo>
                <a:cubicBezTo>
                  <a:pt x="846" y="542"/>
                  <a:pt x="849" y="543"/>
                  <a:pt x="851" y="543"/>
                </a:cubicBezTo>
                <a:cubicBezTo>
                  <a:pt x="853" y="544"/>
                  <a:pt x="855" y="545"/>
                  <a:pt x="858" y="545"/>
                </a:cubicBezTo>
                <a:cubicBezTo>
                  <a:pt x="860" y="546"/>
                  <a:pt x="862" y="546"/>
                  <a:pt x="864" y="547"/>
                </a:cubicBezTo>
                <a:cubicBezTo>
                  <a:pt x="867" y="548"/>
                  <a:pt x="869" y="549"/>
                  <a:pt x="872" y="549"/>
                </a:cubicBezTo>
                <a:cubicBezTo>
                  <a:pt x="874" y="549"/>
                  <a:pt x="876" y="550"/>
                  <a:pt x="879" y="551"/>
                </a:cubicBezTo>
                <a:cubicBezTo>
                  <a:pt x="880" y="551"/>
                  <a:pt x="882" y="551"/>
                  <a:pt x="884" y="552"/>
                </a:cubicBezTo>
                <a:cubicBezTo>
                  <a:pt x="888" y="553"/>
                  <a:pt x="891" y="553"/>
                  <a:pt x="895" y="553"/>
                </a:cubicBezTo>
                <a:cubicBezTo>
                  <a:pt x="897" y="553"/>
                  <a:pt x="899" y="553"/>
                  <a:pt x="901" y="553"/>
                </a:cubicBezTo>
                <a:cubicBezTo>
                  <a:pt x="906" y="553"/>
                  <a:pt x="910" y="552"/>
                  <a:pt x="915" y="550"/>
                </a:cubicBezTo>
                <a:cubicBezTo>
                  <a:pt x="916" y="549"/>
                  <a:pt x="917" y="549"/>
                  <a:pt x="918" y="548"/>
                </a:cubicBezTo>
                <a:cubicBezTo>
                  <a:pt x="919" y="548"/>
                  <a:pt x="920" y="548"/>
                  <a:pt x="921" y="548"/>
                </a:cubicBezTo>
                <a:cubicBezTo>
                  <a:pt x="924" y="548"/>
                  <a:pt x="925" y="547"/>
                  <a:pt x="928" y="546"/>
                </a:cubicBezTo>
                <a:cubicBezTo>
                  <a:pt x="929" y="545"/>
                  <a:pt x="931" y="544"/>
                  <a:pt x="932" y="542"/>
                </a:cubicBezTo>
                <a:cubicBezTo>
                  <a:pt x="934" y="541"/>
                  <a:pt x="936" y="540"/>
                  <a:pt x="937" y="538"/>
                </a:cubicBezTo>
                <a:cubicBezTo>
                  <a:pt x="939" y="537"/>
                  <a:pt x="939" y="535"/>
                  <a:pt x="940" y="533"/>
                </a:cubicBezTo>
                <a:cubicBezTo>
                  <a:pt x="942" y="531"/>
                  <a:pt x="944" y="529"/>
                  <a:pt x="946" y="528"/>
                </a:cubicBezTo>
                <a:cubicBezTo>
                  <a:pt x="948" y="526"/>
                  <a:pt x="949" y="524"/>
                  <a:pt x="950" y="521"/>
                </a:cubicBezTo>
                <a:cubicBezTo>
                  <a:pt x="951" y="520"/>
                  <a:pt x="951" y="518"/>
                  <a:pt x="951" y="517"/>
                </a:cubicBezTo>
                <a:cubicBezTo>
                  <a:pt x="951" y="516"/>
                  <a:pt x="949" y="515"/>
                  <a:pt x="948" y="515"/>
                </a:cubicBezTo>
                <a:cubicBezTo>
                  <a:pt x="947" y="514"/>
                  <a:pt x="946" y="514"/>
                  <a:pt x="945" y="512"/>
                </a:cubicBezTo>
                <a:cubicBezTo>
                  <a:pt x="945" y="511"/>
                  <a:pt x="946" y="509"/>
                  <a:pt x="945" y="507"/>
                </a:cubicBezTo>
                <a:cubicBezTo>
                  <a:pt x="945" y="507"/>
                  <a:pt x="944" y="507"/>
                  <a:pt x="944" y="506"/>
                </a:cubicBezTo>
                <a:cubicBezTo>
                  <a:pt x="943" y="504"/>
                  <a:pt x="945" y="499"/>
                  <a:pt x="941" y="498"/>
                </a:cubicBezTo>
                <a:cubicBezTo>
                  <a:pt x="940" y="497"/>
                  <a:pt x="938" y="498"/>
                  <a:pt x="937" y="498"/>
                </a:cubicBezTo>
                <a:cubicBezTo>
                  <a:pt x="936" y="498"/>
                  <a:pt x="934" y="497"/>
                  <a:pt x="933" y="497"/>
                </a:cubicBezTo>
                <a:cubicBezTo>
                  <a:pt x="932" y="496"/>
                  <a:pt x="931" y="495"/>
                  <a:pt x="930" y="494"/>
                </a:cubicBezTo>
                <a:cubicBezTo>
                  <a:pt x="929" y="493"/>
                  <a:pt x="928" y="492"/>
                  <a:pt x="927" y="490"/>
                </a:cubicBezTo>
                <a:cubicBezTo>
                  <a:pt x="925" y="489"/>
                  <a:pt x="922" y="487"/>
                  <a:pt x="920" y="484"/>
                </a:cubicBezTo>
                <a:cubicBezTo>
                  <a:pt x="920" y="484"/>
                  <a:pt x="919" y="483"/>
                  <a:pt x="919" y="483"/>
                </a:cubicBezTo>
                <a:cubicBezTo>
                  <a:pt x="918" y="483"/>
                  <a:pt x="918" y="484"/>
                  <a:pt x="918" y="484"/>
                </a:cubicBezTo>
                <a:cubicBezTo>
                  <a:pt x="918" y="485"/>
                  <a:pt x="919" y="486"/>
                  <a:pt x="918" y="486"/>
                </a:cubicBezTo>
                <a:cubicBezTo>
                  <a:pt x="917" y="486"/>
                  <a:pt x="917" y="485"/>
                  <a:pt x="916" y="484"/>
                </a:cubicBezTo>
                <a:cubicBezTo>
                  <a:pt x="915" y="484"/>
                  <a:pt x="913" y="484"/>
                  <a:pt x="912" y="484"/>
                </a:cubicBezTo>
                <a:cubicBezTo>
                  <a:pt x="910" y="483"/>
                  <a:pt x="909" y="482"/>
                  <a:pt x="907" y="482"/>
                </a:cubicBezTo>
                <a:cubicBezTo>
                  <a:pt x="906" y="481"/>
                  <a:pt x="905" y="481"/>
                  <a:pt x="903" y="480"/>
                </a:cubicBezTo>
                <a:cubicBezTo>
                  <a:pt x="901" y="480"/>
                  <a:pt x="899" y="479"/>
                  <a:pt x="898" y="479"/>
                </a:cubicBezTo>
                <a:cubicBezTo>
                  <a:pt x="894" y="478"/>
                  <a:pt x="892" y="478"/>
                  <a:pt x="889" y="475"/>
                </a:cubicBezTo>
                <a:cubicBezTo>
                  <a:pt x="887" y="472"/>
                  <a:pt x="884" y="469"/>
                  <a:pt x="880" y="467"/>
                </a:cubicBezTo>
                <a:cubicBezTo>
                  <a:pt x="879" y="467"/>
                  <a:pt x="878" y="467"/>
                  <a:pt x="876" y="466"/>
                </a:cubicBezTo>
                <a:cubicBezTo>
                  <a:pt x="875" y="465"/>
                  <a:pt x="874" y="464"/>
                  <a:pt x="872" y="464"/>
                </a:cubicBezTo>
                <a:cubicBezTo>
                  <a:pt x="871" y="463"/>
                  <a:pt x="869" y="462"/>
                  <a:pt x="868" y="461"/>
                </a:cubicBezTo>
                <a:cubicBezTo>
                  <a:pt x="867" y="461"/>
                  <a:pt x="865" y="460"/>
                  <a:pt x="864" y="460"/>
                </a:cubicBezTo>
                <a:cubicBezTo>
                  <a:pt x="862" y="459"/>
                  <a:pt x="861" y="459"/>
                  <a:pt x="860" y="458"/>
                </a:cubicBezTo>
                <a:cubicBezTo>
                  <a:pt x="858" y="457"/>
                  <a:pt x="857" y="456"/>
                  <a:pt x="855" y="455"/>
                </a:cubicBezTo>
                <a:cubicBezTo>
                  <a:pt x="854" y="455"/>
                  <a:pt x="852" y="454"/>
                  <a:pt x="850" y="454"/>
                </a:cubicBezTo>
                <a:cubicBezTo>
                  <a:pt x="849" y="453"/>
                  <a:pt x="847" y="452"/>
                  <a:pt x="846" y="452"/>
                </a:cubicBezTo>
                <a:cubicBezTo>
                  <a:pt x="844" y="451"/>
                  <a:pt x="843" y="450"/>
                  <a:pt x="841" y="450"/>
                </a:cubicBezTo>
                <a:cubicBezTo>
                  <a:pt x="840" y="449"/>
                  <a:pt x="838" y="448"/>
                  <a:pt x="837" y="448"/>
                </a:cubicBezTo>
                <a:cubicBezTo>
                  <a:pt x="836" y="447"/>
                  <a:pt x="834" y="446"/>
                  <a:pt x="833" y="446"/>
                </a:cubicBezTo>
                <a:cubicBezTo>
                  <a:pt x="830" y="445"/>
                  <a:pt x="826" y="446"/>
                  <a:pt x="823" y="445"/>
                </a:cubicBezTo>
                <a:cubicBezTo>
                  <a:pt x="821" y="445"/>
                  <a:pt x="818" y="444"/>
                  <a:pt x="815" y="444"/>
                </a:cubicBezTo>
                <a:cubicBezTo>
                  <a:pt x="812" y="443"/>
                  <a:pt x="809" y="444"/>
                  <a:pt x="807" y="443"/>
                </a:cubicBezTo>
                <a:cubicBezTo>
                  <a:pt x="804" y="443"/>
                  <a:pt x="802" y="443"/>
                  <a:pt x="800" y="443"/>
                </a:cubicBezTo>
                <a:cubicBezTo>
                  <a:pt x="800" y="443"/>
                  <a:pt x="799" y="443"/>
                  <a:pt x="798" y="443"/>
                </a:cubicBezTo>
                <a:cubicBezTo>
                  <a:pt x="797" y="444"/>
                  <a:pt x="797" y="444"/>
                  <a:pt x="797" y="445"/>
                </a:cubicBezTo>
                <a:cubicBezTo>
                  <a:pt x="796" y="446"/>
                  <a:pt x="796" y="446"/>
                  <a:pt x="796" y="447"/>
                </a:cubicBezTo>
                <a:cubicBezTo>
                  <a:pt x="796" y="448"/>
                  <a:pt x="795" y="450"/>
                  <a:pt x="794" y="451"/>
                </a:cubicBezTo>
                <a:cubicBezTo>
                  <a:pt x="792" y="451"/>
                  <a:pt x="791" y="452"/>
                  <a:pt x="790" y="452"/>
                </a:cubicBezTo>
                <a:cubicBezTo>
                  <a:pt x="789" y="453"/>
                  <a:pt x="787" y="453"/>
                  <a:pt x="787" y="455"/>
                </a:cubicBezTo>
                <a:cubicBezTo>
                  <a:pt x="787" y="453"/>
                  <a:pt x="788" y="452"/>
                  <a:pt x="789" y="452"/>
                </a:cubicBezTo>
                <a:cubicBezTo>
                  <a:pt x="790" y="452"/>
                  <a:pt x="790" y="452"/>
                  <a:pt x="791" y="452"/>
                </a:cubicBezTo>
                <a:cubicBezTo>
                  <a:pt x="791" y="451"/>
                  <a:pt x="792" y="451"/>
                  <a:pt x="792" y="450"/>
                </a:cubicBezTo>
                <a:cubicBezTo>
                  <a:pt x="793" y="450"/>
                  <a:pt x="795" y="449"/>
                  <a:pt x="795" y="448"/>
                </a:cubicBezTo>
                <a:cubicBezTo>
                  <a:pt x="795" y="447"/>
                  <a:pt x="793" y="448"/>
                  <a:pt x="793" y="448"/>
                </a:cubicBezTo>
                <a:cubicBezTo>
                  <a:pt x="792" y="448"/>
                  <a:pt x="792" y="447"/>
                  <a:pt x="792" y="447"/>
                </a:cubicBezTo>
                <a:cubicBezTo>
                  <a:pt x="791" y="446"/>
                  <a:pt x="790" y="446"/>
                  <a:pt x="791" y="445"/>
                </a:cubicBezTo>
                <a:cubicBezTo>
                  <a:pt x="791" y="444"/>
                  <a:pt x="792" y="445"/>
                  <a:pt x="793" y="445"/>
                </a:cubicBezTo>
                <a:cubicBezTo>
                  <a:pt x="794" y="444"/>
                  <a:pt x="794" y="442"/>
                  <a:pt x="793" y="441"/>
                </a:cubicBezTo>
                <a:cubicBezTo>
                  <a:pt x="793" y="440"/>
                  <a:pt x="793" y="439"/>
                  <a:pt x="792" y="440"/>
                </a:cubicBezTo>
                <a:cubicBezTo>
                  <a:pt x="792" y="440"/>
                  <a:pt x="792" y="441"/>
                  <a:pt x="791" y="441"/>
                </a:cubicBezTo>
                <a:cubicBezTo>
                  <a:pt x="790" y="441"/>
                  <a:pt x="789" y="441"/>
                  <a:pt x="789" y="441"/>
                </a:cubicBezTo>
                <a:cubicBezTo>
                  <a:pt x="788" y="442"/>
                  <a:pt x="788" y="442"/>
                  <a:pt x="787" y="442"/>
                </a:cubicBezTo>
                <a:cubicBezTo>
                  <a:pt x="787" y="442"/>
                  <a:pt x="787" y="442"/>
                  <a:pt x="786" y="443"/>
                </a:cubicBezTo>
                <a:cubicBezTo>
                  <a:pt x="785" y="443"/>
                  <a:pt x="783" y="444"/>
                  <a:pt x="783" y="443"/>
                </a:cubicBezTo>
                <a:cubicBezTo>
                  <a:pt x="782" y="443"/>
                  <a:pt x="783" y="442"/>
                  <a:pt x="782" y="442"/>
                </a:cubicBezTo>
                <a:cubicBezTo>
                  <a:pt x="781" y="442"/>
                  <a:pt x="780" y="442"/>
                  <a:pt x="780" y="442"/>
                </a:cubicBezTo>
                <a:cubicBezTo>
                  <a:pt x="779" y="442"/>
                  <a:pt x="779" y="441"/>
                  <a:pt x="778" y="441"/>
                </a:cubicBezTo>
                <a:cubicBezTo>
                  <a:pt x="776" y="440"/>
                  <a:pt x="774" y="442"/>
                  <a:pt x="773" y="441"/>
                </a:cubicBezTo>
                <a:cubicBezTo>
                  <a:pt x="772" y="440"/>
                  <a:pt x="772" y="440"/>
                  <a:pt x="771" y="440"/>
                </a:cubicBezTo>
                <a:cubicBezTo>
                  <a:pt x="771" y="439"/>
                  <a:pt x="770" y="439"/>
                  <a:pt x="769" y="439"/>
                </a:cubicBezTo>
                <a:cubicBezTo>
                  <a:pt x="769" y="438"/>
                  <a:pt x="769" y="438"/>
                  <a:pt x="769" y="437"/>
                </a:cubicBezTo>
                <a:cubicBezTo>
                  <a:pt x="768" y="436"/>
                  <a:pt x="768" y="436"/>
                  <a:pt x="767" y="436"/>
                </a:cubicBezTo>
                <a:cubicBezTo>
                  <a:pt x="766" y="435"/>
                  <a:pt x="766" y="433"/>
                  <a:pt x="767" y="432"/>
                </a:cubicBezTo>
                <a:cubicBezTo>
                  <a:pt x="767" y="432"/>
                  <a:pt x="768" y="431"/>
                  <a:pt x="768" y="431"/>
                </a:cubicBezTo>
                <a:cubicBezTo>
                  <a:pt x="768" y="430"/>
                  <a:pt x="768" y="429"/>
                  <a:pt x="769" y="430"/>
                </a:cubicBezTo>
                <a:cubicBezTo>
                  <a:pt x="770" y="430"/>
                  <a:pt x="769" y="431"/>
                  <a:pt x="770" y="432"/>
                </a:cubicBezTo>
                <a:cubicBezTo>
                  <a:pt x="770" y="432"/>
                  <a:pt x="771" y="432"/>
                  <a:pt x="771" y="432"/>
                </a:cubicBezTo>
                <a:cubicBezTo>
                  <a:pt x="772" y="432"/>
                  <a:pt x="772" y="432"/>
                  <a:pt x="772" y="432"/>
                </a:cubicBezTo>
                <a:cubicBezTo>
                  <a:pt x="773" y="433"/>
                  <a:pt x="775" y="433"/>
                  <a:pt x="776" y="433"/>
                </a:cubicBezTo>
                <a:cubicBezTo>
                  <a:pt x="778" y="433"/>
                  <a:pt x="779" y="434"/>
                  <a:pt x="780" y="434"/>
                </a:cubicBezTo>
                <a:cubicBezTo>
                  <a:pt x="782" y="435"/>
                  <a:pt x="783" y="435"/>
                  <a:pt x="785" y="434"/>
                </a:cubicBezTo>
                <a:cubicBezTo>
                  <a:pt x="786" y="434"/>
                  <a:pt x="785" y="432"/>
                  <a:pt x="786" y="431"/>
                </a:cubicBezTo>
                <a:cubicBezTo>
                  <a:pt x="787" y="431"/>
                  <a:pt x="788" y="431"/>
                  <a:pt x="788" y="430"/>
                </a:cubicBezTo>
                <a:cubicBezTo>
                  <a:pt x="788" y="429"/>
                  <a:pt x="788" y="429"/>
                  <a:pt x="787" y="428"/>
                </a:cubicBezTo>
                <a:cubicBezTo>
                  <a:pt x="786" y="428"/>
                  <a:pt x="785" y="428"/>
                  <a:pt x="785" y="428"/>
                </a:cubicBezTo>
                <a:cubicBezTo>
                  <a:pt x="784" y="428"/>
                  <a:pt x="783" y="428"/>
                  <a:pt x="783" y="427"/>
                </a:cubicBezTo>
                <a:cubicBezTo>
                  <a:pt x="781" y="427"/>
                  <a:pt x="780" y="427"/>
                  <a:pt x="778" y="427"/>
                </a:cubicBezTo>
                <a:cubicBezTo>
                  <a:pt x="777" y="427"/>
                  <a:pt x="776" y="426"/>
                  <a:pt x="775" y="425"/>
                </a:cubicBezTo>
                <a:cubicBezTo>
                  <a:pt x="774" y="424"/>
                  <a:pt x="773" y="424"/>
                  <a:pt x="771" y="424"/>
                </a:cubicBezTo>
                <a:cubicBezTo>
                  <a:pt x="771" y="424"/>
                  <a:pt x="770" y="423"/>
                  <a:pt x="770" y="423"/>
                </a:cubicBezTo>
                <a:cubicBezTo>
                  <a:pt x="769" y="423"/>
                  <a:pt x="769" y="422"/>
                  <a:pt x="768" y="422"/>
                </a:cubicBezTo>
                <a:cubicBezTo>
                  <a:pt x="768" y="422"/>
                  <a:pt x="764" y="420"/>
                  <a:pt x="764" y="422"/>
                </a:cubicBezTo>
                <a:cubicBezTo>
                  <a:pt x="764" y="423"/>
                  <a:pt x="765" y="423"/>
                  <a:pt x="765" y="423"/>
                </a:cubicBezTo>
                <a:cubicBezTo>
                  <a:pt x="766" y="424"/>
                  <a:pt x="766" y="424"/>
                  <a:pt x="766" y="425"/>
                </a:cubicBezTo>
                <a:cubicBezTo>
                  <a:pt x="767" y="425"/>
                  <a:pt x="767" y="425"/>
                  <a:pt x="768" y="426"/>
                </a:cubicBezTo>
                <a:cubicBezTo>
                  <a:pt x="768" y="427"/>
                  <a:pt x="768" y="427"/>
                  <a:pt x="767" y="427"/>
                </a:cubicBezTo>
                <a:cubicBezTo>
                  <a:pt x="766" y="427"/>
                  <a:pt x="766" y="427"/>
                  <a:pt x="765" y="426"/>
                </a:cubicBezTo>
                <a:cubicBezTo>
                  <a:pt x="765" y="426"/>
                  <a:pt x="764" y="426"/>
                  <a:pt x="763" y="426"/>
                </a:cubicBezTo>
                <a:cubicBezTo>
                  <a:pt x="763" y="426"/>
                  <a:pt x="762" y="425"/>
                  <a:pt x="761" y="425"/>
                </a:cubicBezTo>
                <a:cubicBezTo>
                  <a:pt x="760" y="425"/>
                  <a:pt x="761" y="426"/>
                  <a:pt x="761" y="427"/>
                </a:cubicBezTo>
                <a:cubicBezTo>
                  <a:pt x="761" y="430"/>
                  <a:pt x="758" y="429"/>
                  <a:pt x="756" y="429"/>
                </a:cubicBezTo>
                <a:cubicBezTo>
                  <a:pt x="755" y="429"/>
                  <a:pt x="753" y="429"/>
                  <a:pt x="751" y="429"/>
                </a:cubicBezTo>
                <a:cubicBezTo>
                  <a:pt x="750" y="429"/>
                  <a:pt x="749" y="428"/>
                  <a:pt x="748" y="428"/>
                </a:cubicBezTo>
                <a:cubicBezTo>
                  <a:pt x="746" y="428"/>
                  <a:pt x="745" y="428"/>
                  <a:pt x="743" y="427"/>
                </a:cubicBezTo>
                <a:cubicBezTo>
                  <a:pt x="742" y="427"/>
                  <a:pt x="740" y="426"/>
                  <a:pt x="738" y="427"/>
                </a:cubicBezTo>
                <a:cubicBezTo>
                  <a:pt x="737" y="427"/>
                  <a:pt x="736" y="428"/>
                  <a:pt x="735" y="429"/>
                </a:cubicBezTo>
                <a:cubicBezTo>
                  <a:pt x="735" y="429"/>
                  <a:pt x="734" y="427"/>
                  <a:pt x="733" y="427"/>
                </a:cubicBezTo>
                <a:cubicBezTo>
                  <a:pt x="733" y="426"/>
                  <a:pt x="732" y="426"/>
                  <a:pt x="732" y="425"/>
                </a:cubicBezTo>
                <a:cubicBezTo>
                  <a:pt x="732" y="425"/>
                  <a:pt x="731" y="424"/>
                  <a:pt x="730" y="424"/>
                </a:cubicBezTo>
                <a:cubicBezTo>
                  <a:pt x="730" y="424"/>
                  <a:pt x="730" y="425"/>
                  <a:pt x="729" y="426"/>
                </a:cubicBezTo>
                <a:cubicBezTo>
                  <a:pt x="728" y="427"/>
                  <a:pt x="727" y="427"/>
                  <a:pt x="726" y="428"/>
                </a:cubicBezTo>
                <a:cubicBezTo>
                  <a:pt x="725" y="428"/>
                  <a:pt x="725" y="429"/>
                  <a:pt x="724" y="429"/>
                </a:cubicBezTo>
                <a:cubicBezTo>
                  <a:pt x="723" y="429"/>
                  <a:pt x="723" y="429"/>
                  <a:pt x="722" y="429"/>
                </a:cubicBezTo>
                <a:cubicBezTo>
                  <a:pt x="721" y="430"/>
                  <a:pt x="721" y="430"/>
                  <a:pt x="720" y="431"/>
                </a:cubicBezTo>
                <a:cubicBezTo>
                  <a:pt x="720" y="431"/>
                  <a:pt x="719" y="430"/>
                  <a:pt x="719" y="431"/>
                </a:cubicBezTo>
                <a:cubicBezTo>
                  <a:pt x="719" y="431"/>
                  <a:pt x="719" y="431"/>
                  <a:pt x="718" y="431"/>
                </a:cubicBezTo>
                <a:cubicBezTo>
                  <a:pt x="718" y="431"/>
                  <a:pt x="719" y="430"/>
                  <a:pt x="719" y="430"/>
                </a:cubicBezTo>
                <a:cubicBezTo>
                  <a:pt x="720" y="429"/>
                  <a:pt x="720" y="430"/>
                  <a:pt x="721" y="429"/>
                </a:cubicBezTo>
                <a:cubicBezTo>
                  <a:pt x="722" y="428"/>
                  <a:pt x="720" y="426"/>
                  <a:pt x="719" y="426"/>
                </a:cubicBezTo>
                <a:cubicBezTo>
                  <a:pt x="718" y="426"/>
                  <a:pt x="718" y="426"/>
                  <a:pt x="717" y="426"/>
                </a:cubicBezTo>
                <a:cubicBezTo>
                  <a:pt x="717" y="426"/>
                  <a:pt x="716" y="425"/>
                  <a:pt x="715" y="425"/>
                </a:cubicBezTo>
                <a:cubicBezTo>
                  <a:pt x="715" y="424"/>
                  <a:pt x="716" y="423"/>
                  <a:pt x="716" y="423"/>
                </a:cubicBezTo>
                <a:cubicBezTo>
                  <a:pt x="716" y="422"/>
                  <a:pt x="716" y="421"/>
                  <a:pt x="716" y="421"/>
                </a:cubicBezTo>
                <a:cubicBezTo>
                  <a:pt x="715" y="420"/>
                  <a:pt x="714" y="419"/>
                  <a:pt x="713" y="419"/>
                </a:cubicBezTo>
                <a:cubicBezTo>
                  <a:pt x="712" y="418"/>
                  <a:pt x="711" y="418"/>
                  <a:pt x="710" y="418"/>
                </a:cubicBezTo>
                <a:cubicBezTo>
                  <a:pt x="709" y="418"/>
                  <a:pt x="708" y="418"/>
                  <a:pt x="708" y="418"/>
                </a:cubicBezTo>
                <a:cubicBezTo>
                  <a:pt x="707" y="417"/>
                  <a:pt x="707" y="417"/>
                  <a:pt x="706" y="417"/>
                </a:cubicBezTo>
                <a:cubicBezTo>
                  <a:pt x="705" y="417"/>
                  <a:pt x="704" y="417"/>
                  <a:pt x="704" y="417"/>
                </a:cubicBezTo>
                <a:cubicBezTo>
                  <a:pt x="703" y="417"/>
                  <a:pt x="703" y="416"/>
                  <a:pt x="702" y="416"/>
                </a:cubicBezTo>
                <a:cubicBezTo>
                  <a:pt x="701" y="416"/>
                  <a:pt x="701" y="416"/>
                  <a:pt x="700" y="415"/>
                </a:cubicBezTo>
                <a:cubicBezTo>
                  <a:pt x="700" y="414"/>
                  <a:pt x="701" y="414"/>
                  <a:pt x="701" y="414"/>
                </a:cubicBezTo>
                <a:cubicBezTo>
                  <a:pt x="703" y="414"/>
                  <a:pt x="704" y="415"/>
                  <a:pt x="705" y="415"/>
                </a:cubicBezTo>
                <a:cubicBezTo>
                  <a:pt x="707" y="415"/>
                  <a:pt x="708" y="416"/>
                  <a:pt x="709" y="416"/>
                </a:cubicBezTo>
                <a:cubicBezTo>
                  <a:pt x="711" y="416"/>
                  <a:pt x="712" y="416"/>
                  <a:pt x="713" y="416"/>
                </a:cubicBezTo>
                <a:cubicBezTo>
                  <a:pt x="715" y="417"/>
                  <a:pt x="716" y="417"/>
                  <a:pt x="718" y="417"/>
                </a:cubicBezTo>
                <a:cubicBezTo>
                  <a:pt x="722" y="417"/>
                  <a:pt x="722" y="417"/>
                  <a:pt x="722" y="417"/>
                </a:cubicBezTo>
                <a:cubicBezTo>
                  <a:pt x="724" y="417"/>
                  <a:pt x="725" y="416"/>
                  <a:pt x="726" y="417"/>
                </a:cubicBezTo>
                <a:cubicBezTo>
                  <a:pt x="728" y="418"/>
                  <a:pt x="729" y="418"/>
                  <a:pt x="730" y="418"/>
                </a:cubicBezTo>
                <a:cubicBezTo>
                  <a:pt x="732" y="417"/>
                  <a:pt x="732" y="415"/>
                  <a:pt x="734" y="415"/>
                </a:cubicBezTo>
                <a:cubicBezTo>
                  <a:pt x="734" y="415"/>
                  <a:pt x="735" y="415"/>
                  <a:pt x="735" y="414"/>
                </a:cubicBezTo>
                <a:cubicBezTo>
                  <a:pt x="736" y="414"/>
                  <a:pt x="736" y="413"/>
                  <a:pt x="737" y="413"/>
                </a:cubicBezTo>
                <a:cubicBezTo>
                  <a:pt x="738" y="412"/>
                  <a:pt x="740" y="413"/>
                  <a:pt x="741" y="412"/>
                </a:cubicBezTo>
                <a:cubicBezTo>
                  <a:pt x="742" y="412"/>
                  <a:pt x="744" y="412"/>
                  <a:pt x="745" y="411"/>
                </a:cubicBezTo>
                <a:cubicBezTo>
                  <a:pt x="746" y="411"/>
                  <a:pt x="747" y="411"/>
                  <a:pt x="747" y="410"/>
                </a:cubicBezTo>
                <a:cubicBezTo>
                  <a:pt x="748" y="410"/>
                  <a:pt x="747" y="409"/>
                  <a:pt x="748" y="408"/>
                </a:cubicBezTo>
                <a:cubicBezTo>
                  <a:pt x="748" y="408"/>
                  <a:pt x="748" y="407"/>
                  <a:pt x="748" y="406"/>
                </a:cubicBezTo>
                <a:cubicBezTo>
                  <a:pt x="748" y="406"/>
                  <a:pt x="747" y="405"/>
                  <a:pt x="746" y="405"/>
                </a:cubicBezTo>
                <a:cubicBezTo>
                  <a:pt x="746" y="405"/>
                  <a:pt x="745" y="404"/>
                  <a:pt x="745" y="404"/>
                </a:cubicBezTo>
                <a:cubicBezTo>
                  <a:pt x="744" y="404"/>
                  <a:pt x="743" y="404"/>
                  <a:pt x="743" y="404"/>
                </a:cubicBezTo>
                <a:cubicBezTo>
                  <a:pt x="742" y="404"/>
                  <a:pt x="741" y="403"/>
                  <a:pt x="741" y="403"/>
                </a:cubicBezTo>
                <a:cubicBezTo>
                  <a:pt x="740" y="403"/>
                  <a:pt x="740" y="403"/>
                  <a:pt x="739" y="403"/>
                </a:cubicBezTo>
                <a:cubicBezTo>
                  <a:pt x="737" y="403"/>
                  <a:pt x="736" y="402"/>
                  <a:pt x="735" y="402"/>
                </a:cubicBezTo>
                <a:cubicBezTo>
                  <a:pt x="733" y="401"/>
                  <a:pt x="731" y="402"/>
                  <a:pt x="731" y="401"/>
                </a:cubicBezTo>
                <a:cubicBezTo>
                  <a:pt x="731" y="400"/>
                  <a:pt x="731" y="400"/>
                  <a:pt x="731" y="399"/>
                </a:cubicBezTo>
                <a:cubicBezTo>
                  <a:pt x="731" y="398"/>
                  <a:pt x="731" y="397"/>
                  <a:pt x="731" y="397"/>
                </a:cubicBezTo>
                <a:cubicBezTo>
                  <a:pt x="730" y="396"/>
                  <a:pt x="729" y="394"/>
                  <a:pt x="728" y="394"/>
                </a:cubicBezTo>
                <a:cubicBezTo>
                  <a:pt x="726" y="395"/>
                  <a:pt x="726" y="395"/>
                  <a:pt x="724" y="396"/>
                </a:cubicBezTo>
                <a:cubicBezTo>
                  <a:pt x="724" y="396"/>
                  <a:pt x="723" y="397"/>
                  <a:pt x="723" y="397"/>
                </a:cubicBezTo>
                <a:cubicBezTo>
                  <a:pt x="722" y="396"/>
                  <a:pt x="722" y="396"/>
                  <a:pt x="722" y="395"/>
                </a:cubicBezTo>
                <a:cubicBezTo>
                  <a:pt x="721" y="393"/>
                  <a:pt x="719" y="394"/>
                  <a:pt x="718" y="395"/>
                </a:cubicBezTo>
                <a:cubicBezTo>
                  <a:pt x="718" y="395"/>
                  <a:pt x="717" y="395"/>
                  <a:pt x="716" y="395"/>
                </a:cubicBezTo>
                <a:cubicBezTo>
                  <a:pt x="715" y="396"/>
                  <a:pt x="715" y="396"/>
                  <a:pt x="715" y="395"/>
                </a:cubicBezTo>
                <a:cubicBezTo>
                  <a:pt x="715" y="394"/>
                  <a:pt x="715" y="394"/>
                  <a:pt x="714" y="394"/>
                </a:cubicBezTo>
                <a:cubicBezTo>
                  <a:pt x="713" y="394"/>
                  <a:pt x="713" y="393"/>
                  <a:pt x="712" y="393"/>
                </a:cubicBezTo>
                <a:cubicBezTo>
                  <a:pt x="711" y="392"/>
                  <a:pt x="711" y="391"/>
                  <a:pt x="710" y="391"/>
                </a:cubicBezTo>
                <a:cubicBezTo>
                  <a:pt x="709" y="390"/>
                  <a:pt x="709" y="390"/>
                  <a:pt x="708" y="390"/>
                </a:cubicBezTo>
                <a:cubicBezTo>
                  <a:pt x="707" y="390"/>
                  <a:pt x="707" y="389"/>
                  <a:pt x="706" y="389"/>
                </a:cubicBezTo>
                <a:cubicBezTo>
                  <a:pt x="705" y="389"/>
                  <a:pt x="703" y="389"/>
                  <a:pt x="702" y="390"/>
                </a:cubicBezTo>
                <a:cubicBezTo>
                  <a:pt x="701" y="391"/>
                  <a:pt x="701" y="393"/>
                  <a:pt x="700" y="394"/>
                </a:cubicBezTo>
                <a:cubicBezTo>
                  <a:pt x="699" y="396"/>
                  <a:pt x="696" y="397"/>
                  <a:pt x="696" y="400"/>
                </a:cubicBezTo>
                <a:cubicBezTo>
                  <a:pt x="696" y="401"/>
                  <a:pt x="697" y="402"/>
                  <a:pt x="697" y="404"/>
                </a:cubicBezTo>
                <a:cubicBezTo>
                  <a:pt x="697" y="405"/>
                  <a:pt x="695" y="406"/>
                  <a:pt x="694" y="407"/>
                </a:cubicBezTo>
                <a:cubicBezTo>
                  <a:pt x="694" y="407"/>
                  <a:pt x="693" y="408"/>
                  <a:pt x="692" y="408"/>
                </a:cubicBezTo>
                <a:cubicBezTo>
                  <a:pt x="692" y="408"/>
                  <a:pt x="691" y="407"/>
                  <a:pt x="692" y="407"/>
                </a:cubicBezTo>
                <a:cubicBezTo>
                  <a:pt x="692" y="406"/>
                  <a:pt x="693" y="406"/>
                  <a:pt x="693" y="406"/>
                </a:cubicBezTo>
                <a:cubicBezTo>
                  <a:pt x="694" y="405"/>
                  <a:pt x="694" y="404"/>
                  <a:pt x="694" y="404"/>
                </a:cubicBezTo>
                <a:cubicBezTo>
                  <a:pt x="694" y="403"/>
                  <a:pt x="695" y="403"/>
                  <a:pt x="694" y="403"/>
                </a:cubicBezTo>
                <a:cubicBezTo>
                  <a:pt x="693" y="402"/>
                  <a:pt x="692" y="404"/>
                  <a:pt x="691" y="404"/>
                </a:cubicBezTo>
                <a:cubicBezTo>
                  <a:pt x="691" y="404"/>
                  <a:pt x="690" y="404"/>
                  <a:pt x="690" y="404"/>
                </a:cubicBezTo>
                <a:cubicBezTo>
                  <a:pt x="689" y="404"/>
                  <a:pt x="688" y="404"/>
                  <a:pt x="688" y="405"/>
                </a:cubicBezTo>
                <a:cubicBezTo>
                  <a:pt x="687" y="405"/>
                  <a:pt x="687" y="405"/>
                  <a:pt x="686" y="404"/>
                </a:cubicBezTo>
                <a:cubicBezTo>
                  <a:pt x="686" y="404"/>
                  <a:pt x="685" y="404"/>
                  <a:pt x="685" y="403"/>
                </a:cubicBezTo>
                <a:cubicBezTo>
                  <a:pt x="685" y="402"/>
                  <a:pt x="686" y="402"/>
                  <a:pt x="686" y="402"/>
                </a:cubicBezTo>
                <a:cubicBezTo>
                  <a:pt x="687" y="402"/>
                  <a:pt x="687" y="401"/>
                  <a:pt x="688" y="401"/>
                </a:cubicBezTo>
                <a:cubicBezTo>
                  <a:pt x="689" y="400"/>
                  <a:pt x="690" y="400"/>
                  <a:pt x="691" y="399"/>
                </a:cubicBezTo>
                <a:cubicBezTo>
                  <a:pt x="692" y="398"/>
                  <a:pt x="692" y="398"/>
                  <a:pt x="692" y="398"/>
                </a:cubicBezTo>
                <a:cubicBezTo>
                  <a:pt x="692" y="397"/>
                  <a:pt x="693" y="397"/>
                  <a:pt x="693" y="396"/>
                </a:cubicBezTo>
                <a:cubicBezTo>
                  <a:pt x="693" y="396"/>
                  <a:pt x="694" y="393"/>
                  <a:pt x="693" y="394"/>
                </a:cubicBezTo>
                <a:cubicBezTo>
                  <a:pt x="692" y="394"/>
                  <a:pt x="692" y="395"/>
                  <a:pt x="692" y="395"/>
                </a:cubicBezTo>
                <a:cubicBezTo>
                  <a:pt x="692" y="395"/>
                  <a:pt x="691" y="395"/>
                  <a:pt x="691" y="395"/>
                </a:cubicBezTo>
                <a:cubicBezTo>
                  <a:pt x="690" y="395"/>
                  <a:pt x="689" y="396"/>
                  <a:pt x="688" y="396"/>
                </a:cubicBezTo>
                <a:cubicBezTo>
                  <a:pt x="686" y="396"/>
                  <a:pt x="687" y="394"/>
                  <a:pt x="686" y="394"/>
                </a:cubicBezTo>
                <a:cubicBezTo>
                  <a:pt x="685" y="393"/>
                  <a:pt x="686" y="393"/>
                  <a:pt x="687" y="392"/>
                </a:cubicBezTo>
                <a:cubicBezTo>
                  <a:pt x="687" y="392"/>
                  <a:pt x="688" y="392"/>
                  <a:pt x="688" y="392"/>
                </a:cubicBezTo>
                <a:cubicBezTo>
                  <a:pt x="688" y="392"/>
                  <a:pt x="688" y="392"/>
                  <a:pt x="689" y="392"/>
                </a:cubicBezTo>
                <a:cubicBezTo>
                  <a:pt x="690" y="391"/>
                  <a:pt x="691" y="393"/>
                  <a:pt x="693" y="392"/>
                </a:cubicBezTo>
                <a:cubicBezTo>
                  <a:pt x="694" y="392"/>
                  <a:pt x="695" y="390"/>
                  <a:pt x="696" y="389"/>
                </a:cubicBezTo>
                <a:cubicBezTo>
                  <a:pt x="696" y="388"/>
                  <a:pt x="696" y="388"/>
                  <a:pt x="697" y="388"/>
                </a:cubicBezTo>
                <a:cubicBezTo>
                  <a:pt x="698" y="387"/>
                  <a:pt x="699" y="387"/>
                  <a:pt x="699" y="386"/>
                </a:cubicBezTo>
                <a:cubicBezTo>
                  <a:pt x="698" y="385"/>
                  <a:pt x="696" y="385"/>
                  <a:pt x="695" y="384"/>
                </a:cubicBezTo>
                <a:cubicBezTo>
                  <a:pt x="694" y="384"/>
                  <a:pt x="693" y="383"/>
                  <a:pt x="692" y="382"/>
                </a:cubicBezTo>
                <a:cubicBezTo>
                  <a:pt x="690" y="382"/>
                  <a:pt x="689" y="382"/>
                  <a:pt x="688" y="382"/>
                </a:cubicBezTo>
                <a:cubicBezTo>
                  <a:pt x="686" y="382"/>
                  <a:pt x="685" y="381"/>
                  <a:pt x="684" y="380"/>
                </a:cubicBezTo>
                <a:cubicBezTo>
                  <a:pt x="683" y="380"/>
                  <a:pt x="681" y="379"/>
                  <a:pt x="680" y="381"/>
                </a:cubicBezTo>
                <a:cubicBezTo>
                  <a:pt x="680" y="382"/>
                  <a:pt x="681" y="382"/>
                  <a:pt x="681" y="383"/>
                </a:cubicBezTo>
                <a:cubicBezTo>
                  <a:pt x="681" y="384"/>
                  <a:pt x="680" y="385"/>
                  <a:pt x="680" y="385"/>
                </a:cubicBezTo>
                <a:cubicBezTo>
                  <a:pt x="679" y="386"/>
                  <a:pt x="679" y="387"/>
                  <a:pt x="678" y="387"/>
                </a:cubicBezTo>
                <a:cubicBezTo>
                  <a:pt x="678" y="387"/>
                  <a:pt x="677" y="387"/>
                  <a:pt x="676" y="387"/>
                </a:cubicBezTo>
                <a:cubicBezTo>
                  <a:pt x="675" y="387"/>
                  <a:pt x="674" y="387"/>
                  <a:pt x="674" y="388"/>
                </a:cubicBezTo>
                <a:cubicBezTo>
                  <a:pt x="673" y="388"/>
                  <a:pt x="673" y="389"/>
                  <a:pt x="674" y="389"/>
                </a:cubicBezTo>
                <a:cubicBezTo>
                  <a:pt x="674" y="389"/>
                  <a:pt x="675" y="389"/>
                  <a:pt x="676" y="389"/>
                </a:cubicBezTo>
                <a:cubicBezTo>
                  <a:pt x="677" y="389"/>
                  <a:pt x="677" y="389"/>
                  <a:pt x="677" y="390"/>
                </a:cubicBezTo>
                <a:cubicBezTo>
                  <a:pt x="678" y="390"/>
                  <a:pt x="679" y="390"/>
                  <a:pt x="679" y="391"/>
                </a:cubicBezTo>
                <a:cubicBezTo>
                  <a:pt x="679" y="392"/>
                  <a:pt x="678" y="392"/>
                  <a:pt x="678" y="392"/>
                </a:cubicBezTo>
                <a:cubicBezTo>
                  <a:pt x="677" y="392"/>
                  <a:pt x="676" y="392"/>
                  <a:pt x="675" y="392"/>
                </a:cubicBezTo>
                <a:cubicBezTo>
                  <a:pt x="675" y="392"/>
                  <a:pt x="674" y="393"/>
                  <a:pt x="674" y="393"/>
                </a:cubicBezTo>
                <a:cubicBezTo>
                  <a:pt x="673" y="394"/>
                  <a:pt x="670" y="394"/>
                  <a:pt x="670" y="395"/>
                </a:cubicBezTo>
                <a:cubicBezTo>
                  <a:pt x="670" y="396"/>
                  <a:pt x="671" y="396"/>
                  <a:pt x="671" y="396"/>
                </a:cubicBezTo>
                <a:cubicBezTo>
                  <a:pt x="672" y="397"/>
                  <a:pt x="671" y="397"/>
                  <a:pt x="671" y="398"/>
                </a:cubicBezTo>
                <a:cubicBezTo>
                  <a:pt x="670" y="399"/>
                  <a:pt x="670" y="399"/>
                  <a:pt x="669" y="399"/>
                </a:cubicBezTo>
                <a:cubicBezTo>
                  <a:pt x="669" y="399"/>
                  <a:pt x="668" y="399"/>
                  <a:pt x="667" y="399"/>
                </a:cubicBezTo>
                <a:cubicBezTo>
                  <a:pt x="666" y="401"/>
                  <a:pt x="669" y="401"/>
                  <a:pt x="669" y="402"/>
                </a:cubicBezTo>
                <a:cubicBezTo>
                  <a:pt x="669" y="404"/>
                  <a:pt x="667" y="402"/>
                  <a:pt x="666" y="402"/>
                </a:cubicBezTo>
                <a:cubicBezTo>
                  <a:pt x="665" y="402"/>
                  <a:pt x="664" y="402"/>
                  <a:pt x="664" y="403"/>
                </a:cubicBezTo>
                <a:cubicBezTo>
                  <a:pt x="663" y="404"/>
                  <a:pt x="662" y="404"/>
                  <a:pt x="662" y="405"/>
                </a:cubicBezTo>
                <a:cubicBezTo>
                  <a:pt x="661" y="405"/>
                  <a:pt x="661" y="405"/>
                  <a:pt x="661" y="406"/>
                </a:cubicBezTo>
                <a:cubicBezTo>
                  <a:pt x="659" y="409"/>
                  <a:pt x="659" y="404"/>
                  <a:pt x="659" y="403"/>
                </a:cubicBezTo>
                <a:cubicBezTo>
                  <a:pt x="659" y="402"/>
                  <a:pt x="660" y="402"/>
                  <a:pt x="659" y="401"/>
                </a:cubicBezTo>
                <a:cubicBezTo>
                  <a:pt x="659" y="400"/>
                  <a:pt x="658" y="400"/>
                  <a:pt x="658" y="399"/>
                </a:cubicBezTo>
                <a:cubicBezTo>
                  <a:pt x="658" y="398"/>
                  <a:pt x="658" y="398"/>
                  <a:pt x="658" y="397"/>
                </a:cubicBezTo>
                <a:cubicBezTo>
                  <a:pt x="658" y="397"/>
                  <a:pt x="656" y="396"/>
                  <a:pt x="657" y="396"/>
                </a:cubicBezTo>
                <a:cubicBezTo>
                  <a:pt x="657" y="395"/>
                  <a:pt x="658" y="396"/>
                  <a:pt x="659" y="396"/>
                </a:cubicBezTo>
                <a:cubicBezTo>
                  <a:pt x="660" y="396"/>
                  <a:pt x="660" y="395"/>
                  <a:pt x="660" y="394"/>
                </a:cubicBezTo>
                <a:cubicBezTo>
                  <a:pt x="661" y="393"/>
                  <a:pt x="662" y="392"/>
                  <a:pt x="663" y="391"/>
                </a:cubicBezTo>
                <a:cubicBezTo>
                  <a:pt x="663" y="390"/>
                  <a:pt x="663" y="388"/>
                  <a:pt x="663" y="387"/>
                </a:cubicBezTo>
                <a:cubicBezTo>
                  <a:pt x="662" y="386"/>
                  <a:pt x="663" y="385"/>
                  <a:pt x="662" y="385"/>
                </a:cubicBezTo>
                <a:cubicBezTo>
                  <a:pt x="661" y="385"/>
                  <a:pt x="660" y="386"/>
                  <a:pt x="660" y="387"/>
                </a:cubicBezTo>
                <a:cubicBezTo>
                  <a:pt x="658" y="389"/>
                  <a:pt x="656" y="390"/>
                  <a:pt x="654" y="392"/>
                </a:cubicBezTo>
                <a:cubicBezTo>
                  <a:pt x="653" y="392"/>
                  <a:pt x="652" y="393"/>
                  <a:pt x="650" y="394"/>
                </a:cubicBezTo>
                <a:cubicBezTo>
                  <a:pt x="649" y="395"/>
                  <a:pt x="648" y="397"/>
                  <a:pt x="647" y="398"/>
                </a:cubicBezTo>
                <a:cubicBezTo>
                  <a:pt x="646" y="399"/>
                  <a:pt x="645" y="399"/>
                  <a:pt x="644" y="401"/>
                </a:cubicBezTo>
                <a:cubicBezTo>
                  <a:pt x="642" y="403"/>
                  <a:pt x="640" y="405"/>
                  <a:pt x="638" y="406"/>
                </a:cubicBezTo>
                <a:cubicBezTo>
                  <a:pt x="638" y="406"/>
                  <a:pt x="637" y="407"/>
                  <a:pt x="637" y="407"/>
                </a:cubicBezTo>
                <a:cubicBezTo>
                  <a:pt x="636" y="408"/>
                  <a:pt x="637" y="408"/>
                  <a:pt x="637" y="408"/>
                </a:cubicBezTo>
                <a:cubicBezTo>
                  <a:pt x="638" y="409"/>
                  <a:pt x="638" y="409"/>
                  <a:pt x="638" y="409"/>
                </a:cubicBezTo>
                <a:cubicBezTo>
                  <a:pt x="638" y="409"/>
                  <a:pt x="638" y="409"/>
                  <a:pt x="638" y="410"/>
                </a:cubicBezTo>
                <a:cubicBezTo>
                  <a:pt x="639" y="411"/>
                  <a:pt x="638" y="411"/>
                  <a:pt x="637" y="411"/>
                </a:cubicBezTo>
                <a:cubicBezTo>
                  <a:pt x="636" y="412"/>
                  <a:pt x="635" y="413"/>
                  <a:pt x="634" y="414"/>
                </a:cubicBezTo>
                <a:cubicBezTo>
                  <a:pt x="634" y="414"/>
                  <a:pt x="633" y="415"/>
                  <a:pt x="633" y="415"/>
                </a:cubicBezTo>
                <a:cubicBezTo>
                  <a:pt x="633" y="416"/>
                  <a:pt x="633" y="416"/>
                  <a:pt x="632" y="417"/>
                </a:cubicBezTo>
                <a:cubicBezTo>
                  <a:pt x="632" y="417"/>
                  <a:pt x="632" y="416"/>
                  <a:pt x="632" y="416"/>
                </a:cubicBezTo>
                <a:cubicBezTo>
                  <a:pt x="632" y="416"/>
                  <a:pt x="631" y="416"/>
                  <a:pt x="631" y="415"/>
                </a:cubicBezTo>
                <a:cubicBezTo>
                  <a:pt x="631" y="415"/>
                  <a:pt x="631" y="414"/>
                  <a:pt x="630" y="414"/>
                </a:cubicBezTo>
                <a:cubicBezTo>
                  <a:pt x="629" y="414"/>
                  <a:pt x="629" y="417"/>
                  <a:pt x="628" y="417"/>
                </a:cubicBezTo>
                <a:cubicBezTo>
                  <a:pt x="628" y="417"/>
                  <a:pt x="628" y="413"/>
                  <a:pt x="628" y="413"/>
                </a:cubicBezTo>
                <a:cubicBezTo>
                  <a:pt x="628" y="411"/>
                  <a:pt x="629" y="410"/>
                  <a:pt x="629" y="409"/>
                </a:cubicBezTo>
                <a:cubicBezTo>
                  <a:pt x="629" y="408"/>
                  <a:pt x="629" y="407"/>
                  <a:pt x="630" y="406"/>
                </a:cubicBezTo>
                <a:cubicBezTo>
                  <a:pt x="630" y="406"/>
                  <a:pt x="631" y="405"/>
                  <a:pt x="631" y="405"/>
                </a:cubicBezTo>
                <a:cubicBezTo>
                  <a:pt x="632" y="404"/>
                  <a:pt x="632" y="404"/>
                  <a:pt x="631" y="403"/>
                </a:cubicBezTo>
                <a:cubicBezTo>
                  <a:pt x="631" y="402"/>
                  <a:pt x="630" y="402"/>
                  <a:pt x="631" y="401"/>
                </a:cubicBezTo>
                <a:cubicBezTo>
                  <a:pt x="632" y="400"/>
                  <a:pt x="633" y="400"/>
                  <a:pt x="634" y="399"/>
                </a:cubicBezTo>
                <a:cubicBezTo>
                  <a:pt x="636" y="398"/>
                  <a:pt x="637" y="397"/>
                  <a:pt x="638" y="396"/>
                </a:cubicBezTo>
                <a:cubicBezTo>
                  <a:pt x="639" y="396"/>
                  <a:pt x="640" y="396"/>
                  <a:pt x="641" y="395"/>
                </a:cubicBezTo>
                <a:cubicBezTo>
                  <a:pt x="642" y="394"/>
                  <a:pt x="642" y="393"/>
                  <a:pt x="643" y="392"/>
                </a:cubicBezTo>
                <a:cubicBezTo>
                  <a:pt x="644" y="392"/>
                  <a:pt x="644" y="392"/>
                  <a:pt x="644" y="391"/>
                </a:cubicBezTo>
                <a:cubicBezTo>
                  <a:pt x="645" y="391"/>
                  <a:pt x="645" y="391"/>
                  <a:pt x="646" y="390"/>
                </a:cubicBezTo>
                <a:cubicBezTo>
                  <a:pt x="646" y="390"/>
                  <a:pt x="647" y="390"/>
                  <a:pt x="647" y="389"/>
                </a:cubicBezTo>
                <a:cubicBezTo>
                  <a:pt x="647" y="389"/>
                  <a:pt x="646" y="389"/>
                  <a:pt x="645" y="389"/>
                </a:cubicBezTo>
                <a:cubicBezTo>
                  <a:pt x="645" y="388"/>
                  <a:pt x="644" y="388"/>
                  <a:pt x="644" y="388"/>
                </a:cubicBezTo>
                <a:cubicBezTo>
                  <a:pt x="643" y="388"/>
                  <a:pt x="643" y="387"/>
                  <a:pt x="642" y="387"/>
                </a:cubicBezTo>
                <a:cubicBezTo>
                  <a:pt x="642" y="387"/>
                  <a:pt x="640" y="387"/>
                  <a:pt x="641" y="386"/>
                </a:cubicBezTo>
                <a:cubicBezTo>
                  <a:pt x="642" y="385"/>
                  <a:pt x="643" y="386"/>
                  <a:pt x="644" y="386"/>
                </a:cubicBezTo>
                <a:cubicBezTo>
                  <a:pt x="645" y="386"/>
                  <a:pt x="645" y="386"/>
                  <a:pt x="646" y="385"/>
                </a:cubicBezTo>
                <a:cubicBezTo>
                  <a:pt x="646" y="385"/>
                  <a:pt x="647" y="385"/>
                  <a:pt x="648" y="385"/>
                </a:cubicBezTo>
                <a:cubicBezTo>
                  <a:pt x="648" y="385"/>
                  <a:pt x="649" y="385"/>
                  <a:pt x="650" y="385"/>
                </a:cubicBezTo>
                <a:cubicBezTo>
                  <a:pt x="650" y="384"/>
                  <a:pt x="650" y="384"/>
                  <a:pt x="649" y="383"/>
                </a:cubicBezTo>
                <a:cubicBezTo>
                  <a:pt x="649" y="382"/>
                  <a:pt x="650" y="380"/>
                  <a:pt x="648" y="380"/>
                </a:cubicBezTo>
                <a:cubicBezTo>
                  <a:pt x="647" y="379"/>
                  <a:pt x="646" y="380"/>
                  <a:pt x="645" y="379"/>
                </a:cubicBezTo>
                <a:cubicBezTo>
                  <a:pt x="644" y="379"/>
                  <a:pt x="644" y="378"/>
                  <a:pt x="642" y="378"/>
                </a:cubicBezTo>
                <a:cubicBezTo>
                  <a:pt x="642" y="378"/>
                  <a:pt x="640" y="379"/>
                  <a:pt x="640" y="380"/>
                </a:cubicBezTo>
                <a:cubicBezTo>
                  <a:pt x="641" y="380"/>
                  <a:pt x="642" y="381"/>
                  <a:pt x="641" y="381"/>
                </a:cubicBezTo>
                <a:cubicBezTo>
                  <a:pt x="641" y="382"/>
                  <a:pt x="639" y="382"/>
                  <a:pt x="639" y="382"/>
                </a:cubicBezTo>
                <a:cubicBezTo>
                  <a:pt x="638" y="382"/>
                  <a:pt x="636" y="382"/>
                  <a:pt x="635" y="382"/>
                </a:cubicBezTo>
                <a:cubicBezTo>
                  <a:pt x="633" y="383"/>
                  <a:pt x="636" y="384"/>
                  <a:pt x="637" y="384"/>
                </a:cubicBezTo>
                <a:cubicBezTo>
                  <a:pt x="637" y="385"/>
                  <a:pt x="638" y="386"/>
                  <a:pt x="637" y="386"/>
                </a:cubicBezTo>
                <a:cubicBezTo>
                  <a:pt x="637" y="387"/>
                  <a:pt x="636" y="387"/>
                  <a:pt x="635" y="387"/>
                </a:cubicBezTo>
                <a:cubicBezTo>
                  <a:pt x="634" y="387"/>
                  <a:pt x="632" y="387"/>
                  <a:pt x="631" y="387"/>
                </a:cubicBezTo>
                <a:cubicBezTo>
                  <a:pt x="630" y="387"/>
                  <a:pt x="630" y="386"/>
                  <a:pt x="630" y="386"/>
                </a:cubicBezTo>
                <a:cubicBezTo>
                  <a:pt x="629" y="385"/>
                  <a:pt x="629" y="385"/>
                  <a:pt x="628" y="385"/>
                </a:cubicBezTo>
                <a:cubicBezTo>
                  <a:pt x="627" y="385"/>
                  <a:pt x="627" y="386"/>
                  <a:pt x="627" y="386"/>
                </a:cubicBezTo>
                <a:cubicBezTo>
                  <a:pt x="626" y="386"/>
                  <a:pt x="625" y="386"/>
                  <a:pt x="625" y="386"/>
                </a:cubicBezTo>
                <a:cubicBezTo>
                  <a:pt x="624" y="386"/>
                  <a:pt x="624" y="385"/>
                  <a:pt x="624" y="385"/>
                </a:cubicBezTo>
                <a:cubicBezTo>
                  <a:pt x="624" y="385"/>
                  <a:pt x="624" y="384"/>
                  <a:pt x="624" y="384"/>
                </a:cubicBezTo>
                <a:cubicBezTo>
                  <a:pt x="623" y="383"/>
                  <a:pt x="622" y="383"/>
                  <a:pt x="620" y="384"/>
                </a:cubicBezTo>
                <a:cubicBezTo>
                  <a:pt x="619" y="384"/>
                  <a:pt x="619" y="386"/>
                  <a:pt x="619" y="388"/>
                </a:cubicBezTo>
                <a:cubicBezTo>
                  <a:pt x="619" y="388"/>
                  <a:pt x="619" y="389"/>
                  <a:pt x="619" y="390"/>
                </a:cubicBezTo>
                <a:cubicBezTo>
                  <a:pt x="618" y="391"/>
                  <a:pt x="618" y="390"/>
                  <a:pt x="617" y="390"/>
                </a:cubicBezTo>
                <a:cubicBezTo>
                  <a:pt x="616" y="389"/>
                  <a:pt x="614" y="389"/>
                  <a:pt x="614" y="390"/>
                </a:cubicBezTo>
                <a:cubicBezTo>
                  <a:pt x="614" y="391"/>
                  <a:pt x="614" y="391"/>
                  <a:pt x="615" y="391"/>
                </a:cubicBezTo>
                <a:cubicBezTo>
                  <a:pt x="615" y="392"/>
                  <a:pt x="615" y="393"/>
                  <a:pt x="616" y="393"/>
                </a:cubicBezTo>
                <a:cubicBezTo>
                  <a:pt x="616" y="395"/>
                  <a:pt x="619" y="393"/>
                  <a:pt x="619" y="395"/>
                </a:cubicBezTo>
                <a:cubicBezTo>
                  <a:pt x="619" y="396"/>
                  <a:pt x="618" y="396"/>
                  <a:pt x="617" y="396"/>
                </a:cubicBezTo>
                <a:cubicBezTo>
                  <a:pt x="617" y="396"/>
                  <a:pt x="616" y="396"/>
                  <a:pt x="615" y="397"/>
                </a:cubicBezTo>
                <a:cubicBezTo>
                  <a:pt x="615" y="397"/>
                  <a:pt x="614" y="398"/>
                  <a:pt x="614" y="399"/>
                </a:cubicBezTo>
                <a:cubicBezTo>
                  <a:pt x="614" y="399"/>
                  <a:pt x="613" y="400"/>
                  <a:pt x="613" y="400"/>
                </a:cubicBezTo>
                <a:cubicBezTo>
                  <a:pt x="613" y="401"/>
                  <a:pt x="616" y="403"/>
                  <a:pt x="614" y="403"/>
                </a:cubicBezTo>
                <a:cubicBezTo>
                  <a:pt x="612" y="403"/>
                  <a:pt x="611" y="402"/>
                  <a:pt x="609" y="402"/>
                </a:cubicBezTo>
                <a:cubicBezTo>
                  <a:pt x="607" y="402"/>
                  <a:pt x="606" y="403"/>
                  <a:pt x="604" y="404"/>
                </a:cubicBezTo>
                <a:cubicBezTo>
                  <a:pt x="603" y="405"/>
                  <a:pt x="602" y="406"/>
                  <a:pt x="601" y="406"/>
                </a:cubicBezTo>
                <a:cubicBezTo>
                  <a:pt x="600" y="406"/>
                  <a:pt x="598" y="407"/>
                  <a:pt x="597" y="408"/>
                </a:cubicBezTo>
                <a:cubicBezTo>
                  <a:pt x="597" y="409"/>
                  <a:pt x="596" y="410"/>
                  <a:pt x="595" y="410"/>
                </a:cubicBezTo>
                <a:cubicBezTo>
                  <a:pt x="595" y="411"/>
                  <a:pt x="594" y="412"/>
                  <a:pt x="594" y="413"/>
                </a:cubicBezTo>
                <a:cubicBezTo>
                  <a:pt x="595" y="413"/>
                  <a:pt x="596" y="415"/>
                  <a:pt x="595" y="416"/>
                </a:cubicBezTo>
                <a:cubicBezTo>
                  <a:pt x="594" y="417"/>
                  <a:pt x="593" y="417"/>
                  <a:pt x="593" y="417"/>
                </a:cubicBezTo>
                <a:cubicBezTo>
                  <a:pt x="593" y="418"/>
                  <a:pt x="595" y="418"/>
                  <a:pt x="595" y="419"/>
                </a:cubicBezTo>
                <a:cubicBezTo>
                  <a:pt x="596" y="419"/>
                  <a:pt x="596" y="419"/>
                  <a:pt x="597" y="419"/>
                </a:cubicBezTo>
                <a:cubicBezTo>
                  <a:pt x="597" y="419"/>
                  <a:pt x="598" y="419"/>
                  <a:pt x="599" y="419"/>
                </a:cubicBezTo>
                <a:cubicBezTo>
                  <a:pt x="600" y="420"/>
                  <a:pt x="596" y="420"/>
                  <a:pt x="595" y="420"/>
                </a:cubicBezTo>
                <a:cubicBezTo>
                  <a:pt x="595" y="421"/>
                  <a:pt x="594" y="422"/>
                  <a:pt x="593" y="422"/>
                </a:cubicBezTo>
                <a:cubicBezTo>
                  <a:pt x="592" y="422"/>
                  <a:pt x="592" y="421"/>
                  <a:pt x="592" y="421"/>
                </a:cubicBezTo>
                <a:cubicBezTo>
                  <a:pt x="591" y="420"/>
                  <a:pt x="591" y="419"/>
                  <a:pt x="590" y="419"/>
                </a:cubicBezTo>
                <a:cubicBezTo>
                  <a:pt x="590" y="419"/>
                  <a:pt x="589" y="419"/>
                  <a:pt x="589" y="418"/>
                </a:cubicBezTo>
                <a:cubicBezTo>
                  <a:pt x="590" y="418"/>
                  <a:pt x="589" y="417"/>
                  <a:pt x="589" y="417"/>
                </a:cubicBezTo>
                <a:cubicBezTo>
                  <a:pt x="588" y="417"/>
                  <a:pt x="587" y="417"/>
                  <a:pt x="586" y="416"/>
                </a:cubicBezTo>
                <a:cubicBezTo>
                  <a:pt x="585" y="415"/>
                  <a:pt x="588" y="415"/>
                  <a:pt x="589" y="415"/>
                </a:cubicBezTo>
                <a:cubicBezTo>
                  <a:pt x="589" y="414"/>
                  <a:pt x="589" y="413"/>
                  <a:pt x="588" y="413"/>
                </a:cubicBezTo>
                <a:cubicBezTo>
                  <a:pt x="588" y="413"/>
                  <a:pt x="587" y="413"/>
                  <a:pt x="586" y="413"/>
                </a:cubicBezTo>
                <a:cubicBezTo>
                  <a:pt x="585" y="412"/>
                  <a:pt x="586" y="411"/>
                  <a:pt x="587" y="411"/>
                </a:cubicBezTo>
                <a:cubicBezTo>
                  <a:pt x="587" y="411"/>
                  <a:pt x="587" y="411"/>
                  <a:pt x="588" y="411"/>
                </a:cubicBezTo>
                <a:cubicBezTo>
                  <a:pt x="588" y="411"/>
                  <a:pt x="588" y="410"/>
                  <a:pt x="588" y="410"/>
                </a:cubicBezTo>
                <a:cubicBezTo>
                  <a:pt x="589" y="410"/>
                  <a:pt x="589" y="410"/>
                  <a:pt x="589" y="410"/>
                </a:cubicBezTo>
                <a:cubicBezTo>
                  <a:pt x="589" y="409"/>
                  <a:pt x="589" y="409"/>
                  <a:pt x="588" y="409"/>
                </a:cubicBezTo>
                <a:cubicBezTo>
                  <a:pt x="587" y="409"/>
                  <a:pt x="587" y="409"/>
                  <a:pt x="587" y="408"/>
                </a:cubicBezTo>
                <a:cubicBezTo>
                  <a:pt x="586" y="408"/>
                  <a:pt x="586" y="408"/>
                  <a:pt x="585" y="407"/>
                </a:cubicBezTo>
                <a:cubicBezTo>
                  <a:pt x="585" y="407"/>
                  <a:pt x="584" y="407"/>
                  <a:pt x="583" y="407"/>
                </a:cubicBezTo>
                <a:cubicBezTo>
                  <a:pt x="582" y="407"/>
                  <a:pt x="576" y="406"/>
                  <a:pt x="576" y="408"/>
                </a:cubicBezTo>
                <a:cubicBezTo>
                  <a:pt x="577" y="408"/>
                  <a:pt x="577" y="408"/>
                  <a:pt x="578" y="408"/>
                </a:cubicBezTo>
                <a:cubicBezTo>
                  <a:pt x="579" y="409"/>
                  <a:pt x="578" y="409"/>
                  <a:pt x="579" y="410"/>
                </a:cubicBezTo>
                <a:cubicBezTo>
                  <a:pt x="579" y="410"/>
                  <a:pt x="580" y="410"/>
                  <a:pt x="581" y="410"/>
                </a:cubicBezTo>
                <a:cubicBezTo>
                  <a:pt x="581" y="411"/>
                  <a:pt x="580" y="411"/>
                  <a:pt x="580" y="411"/>
                </a:cubicBezTo>
                <a:cubicBezTo>
                  <a:pt x="579" y="411"/>
                  <a:pt x="579" y="410"/>
                  <a:pt x="578" y="410"/>
                </a:cubicBezTo>
                <a:cubicBezTo>
                  <a:pt x="577" y="410"/>
                  <a:pt x="577" y="411"/>
                  <a:pt x="576" y="412"/>
                </a:cubicBezTo>
                <a:cubicBezTo>
                  <a:pt x="576" y="413"/>
                  <a:pt x="576" y="414"/>
                  <a:pt x="577" y="415"/>
                </a:cubicBezTo>
                <a:cubicBezTo>
                  <a:pt x="578" y="415"/>
                  <a:pt x="579" y="416"/>
                  <a:pt x="578" y="416"/>
                </a:cubicBezTo>
                <a:cubicBezTo>
                  <a:pt x="577" y="416"/>
                  <a:pt x="576" y="416"/>
                  <a:pt x="575" y="416"/>
                </a:cubicBezTo>
                <a:cubicBezTo>
                  <a:pt x="574" y="416"/>
                  <a:pt x="574" y="415"/>
                  <a:pt x="574" y="415"/>
                </a:cubicBezTo>
                <a:cubicBezTo>
                  <a:pt x="573" y="414"/>
                  <a:pt x="572" y="415"/>
                  <a:pt x="571" y="414"/>
                </a:cubicBezTo>
                <a:cubicBezTo>
                  <a:pt x="570" y="414"/>
                  <a:pt x="570" y="414"/>
                  <a:pt x="569" y="414"/>
                </a:cubicBezTo>
                <a:cubicBezTo>
                  <a:pt x="567" y="414"/>
                  <a:pt x="566" y="414"/>
                  <a:pt x="564" y="414"/>
                </a:cubicBezTo>
                <a:cubicBezTo>
                  <a:pt x="563" y="413"/>
                  <a:pt x="562" y="413"/>
                  <a:pt x="560" y="413"/>
                </a:cubicBezTo>
                <a:cubicBezTo>
                  <a:pt x="559" y="412"/>
                  <a:pt x="557" y="412"/>
                  <a:pt x="556" y="412"/>
                </a:cubicBezTo>
                <a:cubicBezTo>
                  <a:pt x="555" y="412"/>
                  <a:pt x="554" y="412"/>
                  <a:pt x="554" y="412"/>
                </a:cubicBezTo>
                <a:cubicBezTo>
                  <a:pt x="553" y="413"/>
                  <a:pt x="556" y="413"/>
                  <a:pt x="557" y="414"/>
                </a:cubicBezTo>
                <a:cubicBezTo>
                  <a:pt x="558" y="414"/>
                  <a:pt x="559" y="414"/>
                  <a:pt x="559" y="414"/>
                </a:cubicBezTo>
                <a:cubicBezTo>
                  <a:pt x="560" y="415"/>
                  <a:pt x="560" y="415"/>
                  <a:pt x="560" y="416"/>
                </a:cubicBezTo>
                <a:cubicBezTo>
                  <a:pt x="560" y="417"/>
                  <a:pt x="561" y="417"/>
                  <a:pt x="562" y="417"/>
                </a:cubicBezTo>
                <a:cubicBezTo>
                  <a:pt x="562" y="417"/>
                  <a:pt x="563" y="417"/>
                  <a:pt x="563" y="418"/>
                </a:cubicBezTo>
                <a:cubicBezTo>
                  <a:pt x="564" y="418"/>
                  <a:pt x="566" y="418"/>
                  <a:pt x="567" y="417"/>
                </a:cubicBezTo>
                <a:cubicBezTo>
                  <a:pt x="568" y="417"/>
                  <a:pt x="568" y="417"/>
                  <a:pt x="569" y="417"/>
                </a:cubicBezTo>
                <a:cubicBezTo>
                  <a:pt x="570" y="416"/>
                  <a:pt x="571" y="416"/>
                  <a:pt x="571" y="416"/>
                </a:cubicBezTo>
                <a:cubicBezTo>
                  <a:pt x="571" y="417"/>
                  <a:pt x="571" y="418"/>
                  <a:pt x="571" y="418"/>
                </a:cubicBezTo>
                <a:cubicBezTo>
                  <a:pt x="570" y="419"/>
                  <a:pt x="570" y="420"/>
                  <a:pt x="571" y="420"/>
                </a:cubicBezTo>
                <a:cubicBezTo>
                  <a:pt x="571" y="421"/>
                  <a:pt x="571" y="422"/>
                  <a:pt x="570" y="422"/>
                </a:cubicBezTo>
                <a:cubicBezTo>
                  <a:pt x="570" y="423"/>
                  <a:pt x="568" y="423"/>
                  <a:pt x="568" y="423"/>
                </a:cubicBezTo>
                <a:cubicBezTo>
                  <a:pt x="567" y="424"/>
                  <a:pt x="568" y="424"/>
                  <a:pt x="569" y="424"/>
                </a:cubicBezTo>
                <a:cubicBezTo>
                  <a:pt x="570" y="424"/>
                  <a:pt x="570" y="425"/>
                  <a:pt x="570" y="426"/>
                </a:cubicBezTo>
                <a:cubicBezTo>
                  <a:pt x="569" y="427"/>
                  <a:pt x="569" y="428"/>
                  <a:pt x="568" y="427"/>
                </a:cubicBezTo>
                <a:cubicBezTo>
                  <a:pt x="567" y="427"/>
                  <a:pt x="567" y="426"/>
                  <a:pt x="567" y="426"/>
                </a:cubicBezTo>
                <a:cubicBezTo>
                  <a:pt x="566" y="425"/>
                  <a:pt x="564" y="425"/>
                  <a:pt x="563" y="425"/>
                </a:cubicBezTo>
                <a:cubicBezTo>
                  <a:pt x="563" y="425"/>
                  <a:pt x="562" y="425"/>
                  <a:pt x="561" y="424"/>
                </a:cubicBezTo>
                <a:cubicBezTo>
                  <a:pt x="560" y="424"/>
                  <a:pt x="559" y="423"/>
                  <a:pt x="558" y="422"/>
                </a:cubicBezTo>
                <a:cubicBezTo>
                  <a:pt x="557" y="422"/>
                  <a:pt x="555" y="420"/>
                  <a:pt x="555" y="422"/>
                </a:cubicBezTo>
                <a:cubicBezTo>
                  <a:pt x="555" y="423"/>
                  <a:pt x="555" y="423"/>
                  <a:pt x="555" y="424"/>
                </a:cubicBezTo>
                <a:cubicBezTo>
                  <a:pt x="555" y="424"/>
                  <a:pt x="554" y="425"/>
                  <a:pt x="554" y="426"/>
                </a:cubicBezTo>
                <a:cubicBezTo>
                  <a:pt x="553" y="426"/>
                  <a:pt x="552" y="426"/>
                  <a:pt x="551" y="426"/>
                </a:cubicBezTo>
                <a:cubicBezTo>
                  <a:pt x="550" y="426"/>
                  <a:pt x="551" y="425"/>
                  <a:pt x="550" y="424"/>
                </a:cubicBezTo>
                <a:cubicBezTo>
                  <a:pt x="550" y="424"/>
                  <a:pt x="549" y="423"/>
                  <a:pt x="548" y="423"/>
                </a:cubicBezTo>
                <a:cubicBezTo>
                  <a:pt x="547" y="423"/>
                  <a:pt x="546" y="424"/>
                  <a:pt x="545" y="424"/>
                </a:cubicBezTo>
                <a:cubicBezTo>
                  <a:pt x="545" y="425"/>
                  <a:pt x="544" y="425"/>
                  <a:pt x="543" y="425"/>
                </a:cubicBezTo>
                <a:cubicBezTo>
                  <a:pt x="542" y="426"/>
                  <a:pt x="541" y="427"/>
                  <a:pt x="540" y="427"/>
                </a:cubicBezTo>
                <a:cubicBezTo>
                  <a:pt x="540" y="427"/>
                  <a:pt x="539" y="428"/>
                  <a:pt x="539" y="429"/>
                </a:cubicBezTo>
                <a:cubicBezTo>
                  <a:pt x="539" y="429"/>
                  <a:pt x="540" y="429"/>
                  <a:pt x="540" y="430"/>
                </a:cubicBezTo>
                <a:cubicBezTo>
                  <a:pt x="540" y="431"/>
                  <a:pt x="540" y="431"/>
                  <a:pt x="540" y="432"/>
                </a:cubicBezTo>
                <a:cubicBezTo>
                  <a:pt x="541" y="433"/>
                  <a:pt x="541" y="433"/>
                  <a:pt x="542" y="434"/>
                </a:cubicBezTo>
                <a:cubicBezTo>
                  <a:pt x="542" y="436"/>
                  <a:pt x="539" y="434"/>
                  <a:pt x="538" y="435"/>
                </a:cubicBezTo>
                <a:cubicBezTo>
                  <a:pt x="538" y="436"/>
                  <a:pt x="538" y="437"/>
                  <a:pt x="538" y="437"/>
                </a:cubicBezTo>
                <a:cubicBezTo>
                  <a:pt x="538" y="438"/>
                  <a:pt x="537" y="439"/>
                  <a:pt x="537" y="439"/>
                </a:cubicBezTo>
                <a:cubicBezTo>
                  <a:pt x="536" y="440"/>
                  <a:pt x="535" y="441"/>
                  <a:pt x="534" y="442"/>
                </a:cubicBezTo>
                <a:cubicBezTo>
                  <a:pt x="534" y="443"/>
                  <a:pt x="533" y="444"/>
                  <a:pt x="533" y="443"/>
                </a:cubicBezTo>
                <a:cubicBezTo>
                  <a:pt x="533" y="442"/>
                  <a:pt x="534" y="441"/>
                  <a:pt x="534" y="441"/>
                </a:cubicBezTo>
                <a:cubicBezTo>
                  <a:pt x="535" y="440"/>
                  <a:pt x="535" y="438"/>
                  <a:pt x="536" y="437"/>
                </a:cubicBezTo>
                <a:cubicBezTo>
                  <a:pt x="536" y="436"/>
                  <a:pt x="536" y="435"/>
                  <a:pt x="536" y="435"/>
                </a:cubicBezTo>
                <a:cubicBezTo>
                  <a:pt x="537" y="434"/>
                  <a:pt x="537" y="434"/>
                  <a:pt x="537" y="433"/>
                </a:cubicBezTo>
                <a:cubicBezTo>
                  <a:pt x="538" y="431"/>
                  <a:pt x="537" y="430"/>
                  <a:pt x="537" y="428"/>
                </a:cubicBezTo>
                <a:cubicBezTo>
                  <a:pt x="537" y="427"/>
                  <a:pt x="539" y="426"/>
                  <a:pt x="539" y="425"/>
                </a:cubicBezTo>
                <a:cubicBezTo>
                  <a:pt x="539" y="423"/>
                  <a:pt x="538" y="423"/>
                  <a:pt x="538" y="422"/>
                </a:cubicBezTo>
                <a:cubicBezTo>
                  <a:pt x="537" y="422"/>
                  <a:pt x="537" y="421"/>
                  <a:pt x="536" y="420"/>
                </a:cubicBezTo>
                <a:cubicBezTo>
                  <a:pt x="535" y="420"/>
                  <a:pt x="535" y="421"/>
                  <a:pt x="534" y="422"/>
                </a:cubicBezTo>
                <a:cubicBezTo>
                  <a:pt x="534" y="422"/>
                  <a:pt x="534" y="422"/>
                  <a:pt x="533" y="422"/>
                </a:cubicBezTo>
                <a:cubicBezTo>
                  <a:pt x="532" y="423"/>
                  <a:pt x="532" y="423"/>
                  <a:pt x="531" y="423"/>
                </a:cubicBezTo>
                <a:cubicBezTo>
                  <a:pt x="531" y="424"/>
                  <a:pt x="532" y="424"/>
                  <a:pt x="531" y="425"/>
                </a:cubicBezTo>
                <a:cubicBezTo>
                  <a:pt x="530" y="426"/>
                  <a:pt x="531" y="425"/>
                  <a:pt x="530" y="425"/>
                </a:cubicBezTo>
                <a:cubicBezTo>
                  <a:pt x="529" y="425"/>
                  <a:pt x="529" y="426"/>
                  <a:pt x="529" y="427"/>
                </a:cubicBezTo>
                <a:cubicBezTo>
                  <a:pt x="529" y="428"/>
                  <a:pt x="527" y="428"/>
                  <a:pt x="526" y="430"/>
                </a:cubicBezTo>
                <a:cubicBezTo>
                  <a:pt x="526" y="430"/>
                  <a:pt x="526" y="431"/>
                  <a:pt x="526" y="432"/>
                </a:cubicBezTo>
                <a:cubicBezTo>
                  <a:pt x="526" y="433"/>
                  <a:pt x="527" y="432"/>
                  <a:pt x="528" y="433"/>
                </a:cubicBezTo>
                <a:cubicBezTo>
                  <a:pt x="528" y="433"/>
                  <a:pt x="528" y="434"/>
                  <a:pt x="529" y="434"/>
                </a:cubicBezTo>
                <a:cubicBezTo>
                  <a:pt x="530" y="434"/>
                  <a:pt x="530" y="434"/>
                  <a:pt x="530" y="435"/>
                </a:cubicBezTo>
                <a:cubicBezTo>
                  <a:pt x="530" y="436"/>
                  <a:pt x="529" y="436"/>
                  <a:pt x="528" y="436"/>
                </a:cubicBezTo>
                <a:cubicBezTo>
                  <a:pt x="527" y="437"/>
                  <a:pt x="527" y="437"/>
                  <a:pt x="527" y="438"/>
                </a:cubicBezTo>
                <a:cubicBezTo>
                  <a:pt x="526" y="439"/>
                  <a:pt x="525" y="439"/>
                  <a:pt x="524" y="440"/>
                </a:cubicBezTo>
                <a:cubicBezTo>
                  <a:pt x="522" y="441"/>
                  <a:pt x="523" y="438"/>
                  <a:pt x="523" y="437"/>
                </a:cubicBezTo>
                <a:cubicBezTo>
                  <a:pt x="523" y="437"/>
                  <a:pt x="524" y="436"/>
                  <a:pt x="524" y="436"/>
                </a:cubicBezTo>
                <a:cubicBezTo>
                  <a:pt x="524" y="435"/>
                  <a:pt x="525" y="435"/>
                  <a:pt x="525" y="434"/>
                </a:cubicBezTo>
                <a:cubicBezTo>
                  <a:pt x="526" y="433"/>
                  <a:pt x="524" y="433"/>
                  <a:pt x="524" y="431"/>
                </a:cubicBezTo>
                <a:cubicBezTo>
                  <a:pt x="524" y="430"/>
                  <a:pt x="525" y="429"/>
                  <a:pt x="525" y="428"/>
                </a:cubicBezTo>
                <a:cubicBezTo>
                  <a:pt x="525" y="425"/>
                  <a:pt x="523" y="426"/>
                  <a:pt x="521" y="427"/>
                </a:cubicBezTo>
                <a:cubicBezTo>
                  <a:pt x="521" y="427"/>
                  <a:pt x="520" y="427"/>
                  <a:pt x="519" y="427"/>
                </a:cubicBezTo>
                <a:cubicBezTo>
                  <a:pt x="518" y="427"/>
                  <a:pt x="516" y="427"/>
                  <a:pt x="515" y="428"/>
                </a:cubicBezTo>
                <a:cubicBezTo>
                  <a:pt x="514" y="428"/>
                  <a:pt x="513" y="429"/>
                  <a:pt x="512" y="430"/>
                </a:cubicBezTo>
                <a:cubicBezTo>
                  <a:pt x="511" y="431"/>
                  <a:pt x="510" y="432"/>
                  <a:pt x="510" y="433"/>
                </a:cubicBezTo>
                <a:cubicBezTo>
                  <a:pt x="509" y="434"/>
                  <a:pt x="511" y="433"/>
                  <a:pt x="512" y="434"/>
                </a:cubicBezTo>
                <a:cubicBezTo>
                  <a:pt x="512" y="434"/>
                  <a:pt x="512" y="435"/>
                  <a:pt x="512" y="435"/>
                </a:cubicBezTo>
                <a:cubicBezTo>
                  <a:pt x="513" y="435"/>
                  <a:pt x="514" y="435"/>
                  <a:pt x="514" y="435"/>
                </a:cubicBezTo>
                <a:cubicBezTo>
                  <a:pt x="515" y="437"/>
                  <a:pt x="513" y="437"/>
                  <a:pt x="512" y="437"/>
                </a:cubicBezTo>
                <a:cubicBezTo>
                  <a:pt x="511" y="437"/>
                  <a:pt x="510" y="437"/>
                  <a:pt x="510" y="438"/>
                </a:cubicBezTo>
                <a:cubicBezTo>
                  <a:pt x="511" y="438"/>
                  <a:pt x="512" y="439"/>
                  <a:pt x="511" y="440"/>
                </a:cubicBezTo>
                <a:cubicBezTo>
                  <a:pt x="511" y="441"/>
                  <a:pt x="510" y="440"/>
                  <a:pt x="510" y="439"/>
                </a:cubicBezTo>
                <a:cubicBezTo>
                  <a:pt x="509" y="439"/>
                  <a:pt x="509" y="438"/>
                  <a:pt x="508" y="438"/>
                </a:cubicBezTo>
                <a:cubicBezTo>
                  <a:pt x="507" y="439"/>
                  <a:pt x="506" y="438"/>
                  <a:pt x="505" y="437"/>
                </a:cubicBezTo>
                <a:cubicBezTo>
                  <a:pt x="504" y="437"/>
                  <a:pt x="501" y="436"/>
                  <a:pt x="501" y="437"/>
                </a:cubicBezTo>
                <a:cubicBezTo>
                  <a:pt x="501" y="438"/>
                  <a:pt x="502" y="438"/>
                  <a:pt x="503" y="438"/>
                </a:cubicBezTo>
                <a:cubicBezTo>
                  <a:pt x="503" y="438"/>
                  <a:pt x="503" y="439"/>
                  <a:pt x="504" y="440"/>
                </a:cubicBezTo>
                <a:cubicBezTo>
                  <a:pt x="504" y="441"/>
                  <a:pt x="506" y="441"/>
                  <a:pt x="507" y="442"/>
                </a:cubicBezTo>
                <a:cubicBezTo>
                  <a:pt x="507" y="443"/>
                  <a:pt x="507" y="443"/>
                  <a:pt x="508" y="443"/>
                </a:cubicBezTo>
                <a:cubicBezTo>
                  <a:pt x="509" y="444"/>
                  <a:pt x="509" y="444"/>
                  <a:pt x="508" y="445"/>
                </a:cubicBezTo>
                <a:cubicBezTo>
                  <a:pt x="508" y="446"/>
                  <a:pt x="506" y="445"/>
                  <a:pt x="505" y="445"/>
                </a:cubicBezTo>
                <a:cubicBezTo>
                  <a:pt x="505" y="445"/>
                  <a:pt x="504" y="445"/>
                  <a:pt x="503" y="445"/>
                </a:cubicBezTo>
                <a:cubicBezTo>
                  <a:pt x="503" y="445"/>
                  <a:pt x="502" y="444"/>
                  <a:pt x="501" y="444"/>
                </a:cubicBezTo>
                <a:cubicBezTo>
                  <a:pt x="501" y="443"/>
                  <a:pt x="500" y="443"/>
                  <a:pt x="499" y="442"/>
                </a:cubicBezTo>
                <a:cubicBezTo>
                  <a:pt x="499" y="442"/>
                  <a:pt x="498" y="442"/>
                  <a:pt x="498" y="441"/>
                </a:cubicBezTo>
                <a:cubicBezTo>
                  <a:pt x="497" y="440"/>
                  <a:pt x="498" y="440"/>
                  <a:pt x="498" y="440"/>
                </a:cubicBezTo>
                <a:cubicBezTo>
                  <a:pt x="498" y="438"/>
                  <a:pt x="496" y="437"/>
                  <a:pt x="495" y="438"/>
                </a:cubicBezTo>
                <a:cubicBezTo>
                  <a:pt x="494" y="438"/>
                  <a:pt x="494" y="439"/>
                  <a:pt x="494" y="440"/>
                </a:cubicBezTo>
                <a:cubicBezTo>
                  <a:pt x="493" y="440"/>
                  <a:pt x="493" y="441"/>
                  <a:pt x="493" y="441"/>
                </a:cubicBezTo>
                <a:cubicBezTo>
                  <a:pt x="491" y="442"/>
                  <a:pt x="492" y="439"/>
                  <a:pt x="492" y="439"/>
                </a:cubicBezTo>
                <a:cubicBezTo>
                  <a:pt x="492" y="437"/>
                  <a:pt x="491" y="437"/>
                  <a:pt x="490" y="437"/>
                </a:cubicBezTo>
                <a:cubicBezTo>
                  <a:pt x="489" y="436"/>
                  <a:pt x="489" y="435"/>
                  <a:pt x="488" y="435"/>
                </a:cubicBezTo>
                <a:cubicBezTo>
                  <a:pt x="487" y="435"/>
                  <a:pt x="486" y="436"/>
                  <a:pt x="485" y="436"/>
                </a:cubicBezTo>
                <a:cubicBezTo>
                  <a:pt x="485" y="435"/>
                  <a:pt x="485" y="434"/>
                  <a:pt x="484" y="434"/>
                </a:cubicBezTo>
                <a:cubicBezTo>
                  <a:pt x="483" y="434"/>
                  <a:pt x="484" y="435"/>
                  <a:pt x="483" y="435"/>
                </a:cubicBezTo>
                <a:cubicBezTo>
                  <a:pt x="482" y="436"/>
                  <a:pt x="482" y="435"/>
                  <a:pt x="482" y="434"/>
                </a:cubicBezTo>
                <a:cubicBezTo>
                  <a:pt x="482" y="434"/>
                  <a:pt x="481" y="433"/>
                  <a:pt x="481" y="434"/>
                </a:cubicBezTo>
                <a:cubicBezTo>
                  <a:pt x="481" y="435"/>
                  <a:pt x="482" y="435"/>
                  <a:pt x="482" y="436"/>
                </a:cubicBezTo>
                <a:cubicBezTo>
                  <a:pt x="482" y="436"/>
                  <a:pt x="483" y="437"/>
                  <a:pt x="483" y="437"/>
                </a:cubicBezTo>
                <a:cubicBezTo>
                  <a:pt x="484" y="438"/>
                  <a:pt x="483" y="439"/>
                  <a:pt x="483" y="438"/>
                </a:cubicBezTo>
                <a:cubicBezTo>
                  <a:pt x="482" y="438"/>
                  <a:pt x="482" y="437"/>
                  <a:pt x="481" y="437"/>
                </a:cubicBezTo>
                <a:cubicBezTo>
                  <a:pt x="480" y="437"/>
                  <a:pt x="479" y="438"/>
                  <a:pt x="479" y="438"/>
                </a:cubicBezTo>
                <a:cubicBezTo>
                  <a:pt x="478" y="438"/>
                  <a:pt x="477" y="438"/>
                  <a:pt x="477" y="438"/>
                </a:cubicBezTo>
                <a:cubicBezTo>
                  <a:pt x="476" y="438"/>
                  <a:pt x="475" y="437"/>
                  <a:pt x="475" y="438"/>
                </a:cubicBezTo>
                <a:cubicBezTo>
                  <a:pt x="474" y="438"/>
                  <a:pt x="475" y="439"/>
                  <a:pt x="475" y="439"/>
                </a:cubicBezTo>
                <a:cubicBezTo>
                  <a:pt x="476" y="439"/>
                  <a:pt x="476" y="439"/>
                  <a:pt x="477" y="440"/>
                </a:cubicBezTo>
                <a:cubicBezTo>
                  <a:pt x="477" y="440"/>
                  <a:pt x="479" y="440"/>
                  <a:pt x="478" y="441"/>
                </a:cubicBezTo>
                <a:cubicBezTo>
                  <a:pt x="478" y="441"/>
                  <a:pt x="476" y="441"/>
                  <a:pt x="476" y="441"/>
                </a:cubicBezTo>
                <a:cubicBezTo>
                  <a:pt x="474" y="441"/>
                  <a:pt x="472" y="441"/>
                  <a:pt x="471" y="441"/>
                </a:cubicBezTo>
                <a:cubicBezTo>
                  <a:pt x="470" y="442"/>
                  <a:pt x="468" y="443"/>
                  <a:pt x="469" y="444"/>
                </a:cubicBezTo>
                <a:cubicBezTo>
                  <a:pt x="469" y="444"/>
                  <a:pt x="470" y="444"/>
                  <a:pt x="470" y="444"/>
                </a:cubicBezTo>
                <a:cubicBezTo>
                  <a:pt x="471" y="444"/>
                  <a:pt x="470" y="445"/>
                  <a:pt x="471" y="445"/>
                </a:cubicBezTo>
                <a:cubicBezTo>
                  <a:pt x="471" y="446"/>
                  <a:pt x="471" y="446"/>
                  <a:pt x="472" y="446"/>
                </a:cubicBezTo>
                <a:cubicBezTo>
                  <a:pt x="474" y="448"/>
                  <a:pt x="470" y="447"/>
                  <a:pt x="470" y="448"/>
                </a:cubicBezTo>
                <a:cubicBezTo>
                  <a:pt x="468" y="448"/>
                  <a:pt x="469" y="448"/>
                  <a:pt x="470" y="448"/>
                </a:cubicBezTo>
                <a:cubicBezTo>
                  <a:pt x="470" y="449"/>
                  <a:pt x="471" y="449"/>
                  <a:pt x="471" y="449"/>
                </a:cubicBezTo>
                <a:cubicBezTo>
                  <a:pt x="470" y="450"/>
                  <a:pt x="469" y="449"/>
                  <a:pt x="469" y="450"/>
                </a:cubicBezTo>
                <a:cubicBezTo>
                  <a:pt x="468" y="451"/>
                  <a:pt x="469" y="451"/>
                  <a:pt x="468" y="452"/>
                </a:cubicBezTo>
                <a:cubicBezTo>
                  <a:pt x="467" y="453"/>
                  <a:pt x="468" y="453"/>
                  <a:pt x="469" y="453"/>
                </a:cubicBezTo>
                <a:cubicBezTo>
                  <a:pt x="470" y="453"/>
                  <a:pt x="471" y="453"/>
                  <a:pt x="471" y="453"/>
                </a:cubicBezTo>
                <a:cubicBezTo>
                  <a:pt x="472" y="453"/>
                  <a:pt x="472" y="453"/>
                  <a:pt x="472" y="454"/>
                </a:cubicBezTo>
                <a:cubicBezTo>
                  <a:pt x="473" y="456"/>
                  <a:pt x="475" y="455"/>
                  <a:pt x="476" y="454"/>
                </a:cubicBezTo>
                <a:cubicBezTo>
                  <a:pt x="476" y="453"/>
                  <a:pt x="476" y="452"/>
                  <a:pt x="477" y="452"/>
                </a:cubicBezTo>
                <a:cubicBezTo>
                  <a:pt x="478" y="452"/>
                  <a:pt x="479" y="452"/>
                  <a:pt x="479" y="452"/>
                </a:cubicBezTo>
                <a:cubicBezTo>
                  <a:pt x="480" y="451"/>
                  <a:pt x="481" y="451"/>
                  <a:pt x="482" y="451"/>
                </a:cubicBezTo>
                <a:cubicBezTo>
                  <a:pt x="483" y="451"/>
                  <a:pt x="483" y="451"/>
                  <a:pt x="484" y="451"/>
                </a:cubicBezTo>
                <a:cubicBezTo>
                  <a:pt x="485" y="451"/>
                  <a:pt x="486" y="450"/>
                  <a:pt x="486" y="450"/>
                </a:cubicBezTo>
                <a:cubicBezTo>
                  <a:pt x="488" y="450"/>
                  <a:pt x="489" y="449"/>
                  <a:pt x="490" y="448"/>
                </a:cubicBezTo>
                <a:cubicBezTo>
                  <a:pt x="489" y="451"/>
                  <a:pt x="486" y="450"/>
                  <a:pt x="484" y="452"/>
                </a:cubicBezTo>
                <a:cubicBezTo>
                  <a:pt x="483" y="452"/>
                  <a:pt x="483" y="454"/>
                  <a:pt x="483" y="455"/>
                </a:cubicBezTo>
                <a:cubicBezTo>
                  <a:pt x="484" y="456"/>
                  <a:pt x="485" y="456"/>
                  <a:pt x="485" y="457"/>
                </a:cubicBezTo>
                <a:cubicBezTo>
                  <a:pt x="485" y="458"/>
                  <a:pt x="485" y="458"/>
                  <a:pt x="486" y="458"/>
                </a:cubicBezTo>
                <a:cubicBezTo>
                  <a:pt x="488" y="460"/>
                  <a:pt x="485" y="460"/>
                  <a:pt x="484" y="460"/>
                </a:cubicBezTo>
                <a:cubicBezTo>
                  <a:pt x="483" y="460"/>
                  <a:pt x="483" y="461"/>
                  <a:pt x="482" y="461"/>
                </a:cubicBezTo>
                <a:cubicBezTo>
                  <a:pt x="481" y="461"/>
                  <a:pt x="480" y="461"/>
                  <a:pt x="481" y="461"/>
                </a:cubicBezTo>
                <a:cubicBezTo>
                  <a:pt x="482" y="462"/>
                  <a:pt x="483" y="461"/>
                  <a:pt x="483" y="461"/>
                </a:cubicBezTo>
                <a:cubicBezTo>
                  <a:pt x="484" y="462"/>
                  <a:pt x="484" y="462"/>
                  <a:pt x="483" y="462"/>
                </a:cubicBezTo>
                <a:cubicBezTo>
                  <a:pt x="482" y="463"/>
                  <a:pt x="480" y="461"/>
                  <a:pt x="480" y="461"/>
                </a:cubicBezTo>
                <a:cubicBezTo>
                  <a:pt x="479" y="462"/>
                  <a:pt x="481" y="463"/>
                  <a:pt x="481" y="463"/>
                </a:cubicBezTo>
                <a:cubicBezTo>
                  <a:pt x="481" y="463"/>
                  <a:pt x="481" y="464"/>
                  <a:pt x="481" y="464"/>
                </a:cubicBezTo>
                <a:cubicBezTo>
                  <a:pt x="481" y="465"/>
                  <a:pt x="481" y="465"/>
                  <a:pt x="481" y="465"/>
                </a:cubicBezTo>
                <a:cubicBezTo>
                  <a:pt x="479" y="466"/>
                  <a:pt x="478" y="465"/>
                  <a:pt x="476" y="464"/>
                </a:cubicBezTo>
                <a:cubicBezTo>
                  <a:pt x="475" y="464"/>
                  <a:pt x="474" y="465"/>
                  <a:pt x="472" y="466"/>
                </a:cubicBezTo>
                <a:cubicBezTo>
                  <a:pt x="471" y="466"/>
                  <a:pt x="469" y="466"/>
                  <a:pt x="468" y="467"/>
                </a:cubicBezTo>
                <a:cubicBezTo>
                  <a:pt x="467" y="468"/>
                  <a:pt x="466" y="469"/>
                  <a:pt x="465" y="469"/>
                </a:cubicBezTo>
                <a:cubicBezTo>
                  <a:pt x="463" y="470"/>
                  <a:pt x="463" y="470"/>
                  <a:pt x="463" y="472"/>
                </a:cubicBezTo>
                <a:cubicBezTo>
                  <a:pt x="463" y="473"/>
                  <a:pt x="463" y="474"/>
                  <a:pt x="465" y="474"/>
                </a:cubicBezTo>
                <a:cubicBezTo>
                  <a:pt x="466" y="474"/>
                  <a:pt x="467" y="473"/>
                  <a:pt x="469" y="473"/>
                </a:cubicBezTo>
                <a:cubicBezTo>
                  <a:pt x="470" y="473"/>
                  <a:pt x="472" y="473"/>
                  <a:pt x="473" y="473"/>
                </a:cubicBezTo>
                <a:cubicBezTo>
                  <a:pt x="475" y="474"/>
                  <a:pt x="476" y="474"/>
                  <a:pt x="477" y="473"/>
                </a:cubicBezTo>
                <a:cubicBezTo>
                  <a:pt x="478" y="472"/>
                  <a:pt x="479" y="472"/>
                  <a:pt x="481" y="472"/>
                </a:cubicBezTo>
                <a:cubicBezTo>
                  <a:pt x="481" y="472"/>
                  <a:pt x="482" y="472"/>
                  <a:pt x="483" y="473"/>
                </a:cubicBezTo>
                <a:cubicBezTo>
                  <a:pt x="483" y="473"/>
                  <a:pt x="483" y="474"/>
                  <a:pt x="484" y="474"/>
                </a:cubicBezTo>
                <a:cubicBezTo>
                  <a:pt x="485" y="474"/>
                  <a:pt x="485" y="474"/>
                  <a:pt x="486" y="475"/>
                </a:cubicBezTo>
                <a:cubicBezTo>
                  <a:pt x="486" y="475"/>
                  <a:pt x="486" y="476"/>
                  <a:pt x="485" y="476"/>
                </a:cubicBezTo>
                <a:cubicBezTo>
                  <a:pt x="484" y="477"/>
                  <a:pt x="483" y="476"/>
                  <a:pt x="481" y="477"/>
                </a:cubicBezTo>
                <a:cubicBezTo>
                  <a:pt x="481" y="478"/>
                  <a:pt x="481" y="478"/>
                  <a:pt x="480" y="478"/>
                </a:cubicBezTo>
                <a:cubicBezTo>
                  <a:pt x="479" y="479"/>
                  <a:pt x="479" y="479"/>
                  <a:pt x="479" y="480"/>
                </a:cubicBezTo>
                <a:cubicBezTo>
                  <a:pt x="478" y="480"/>
                  <a:pt x="478" y="481"/>
                  <a:pt x="477" y="481"/>
                </a:cubicBezTo>
                <a:cubicBezTo>
                  <a:pt x="477" y="481"/>
                  <a:pt x="476" y="481"/>
                  <a:pt x="476" y="480"/>
                </a:cubicBezTo>
                <a:cubicBezTo>
                  <a:pt x="476" y="479"/>
                  <a:pt x="476" y="479"/>
                  <a:pt x="475" y="479"/>
                </a:cubicBezTo>
                <a:cubicBezTo>
                  <a:pt x="474" y="478"/>
                  <a:pt x="474" y="478"/>
                  <a:pt x="473" y="477"/>
                </a:cubicBezTo>
                <a:cubicBezTo>
                  <a:pt x="472" y="476"/>
                  <a:pt x="471" y="475"/>
                  <a:pt x="470" y="477"/>
                </a:cubicBezTo>
                <a:cubicBezTo>
                  <a:pt x="470" y="477"/>
                  <a:pt x="470" y="478"/>
                  <a:pt x="469" y="478"/>
                </a:cubicBezTo>
                <a:cubicBezTo>
                  <a:pt x="469" y="478"/>
                  <a:pt x="468" y="478"/>
                  <a:pt x="468" y="478"/>
                </a:cubicBezTo>
                <a:cubicBezTo>
                  <a:pt x="467" y="479"/>
                  <a:pt x="466" y="479"/>
                  <a:pt x="465" y="480"/>
                </a:cubicBezTo>
                <a:cubicBezTo>
                  <a:pt x="465" y="481"/>
                  <a:pt x="465" y="482"/>
                  <a:pt x="463" y="482"/>
                </a:cubicBezTo>
                <a:cubicBezTo>
                  <a:pt x="463" y="482"/>
                  <a:pt x="461" y="481"/>
                  <a:pt x="461" y="482"/>
                </a:cubicBezTo>
                <a:cubicBezTo>
                  <a:pt x="461" y="482"/>
                  <a:pt x="463" y="482"/>
                  <a:pt x="462" y="483"/>
                </a:cubicBezTo>
                <a:cubicBezTo>
                  <a:pt x="462" y="484"/>
                  <a:pt x="461" y="483"/>
                  <a:pt x="460" y="484"/>
                </a:cubicBezTo>
                <a:cubicBezTo>
                  <a:pt x="460" y="484"/>
                  <a:pt x="458" y="486"/>
                  <a:pt x="460" y="485"/>
                </a:cubicBezTo>
                <a:cubicBezTo>
                  <a:pt x="460" y="485"/>
                  <a:pt x="460" y="485"/>
                  <a:pt x="461" y="485"/>
                </a:cubicBezTo>
                <a:cubicBezTo>
                  <a:pt x="462" y="485"/>
                  <a:pt x="463" y="486"/>
                  <a:pt x="462" y="487"/>
                </a:cubicBezTo>
                <a:cubicBezTo>
                  <a:pt x="462" y="487"/>
                  <a:pt x="460" y="486"/>
                  <a:pt x="459" y="487"/>
                </a:cubicBezTo>
                <a:cubicBezTo>
                  <a:pt x="459" y="488"/>
                  <a:pt x="460" y="488"/>
                  <a:pt x="460" y="488"/>
                </a:cubicBezTo>
                <a:cubicBezTo>
                  <a:pt x="461" y="488"/>
                  <a:pt x="460" y="489"/>
                  <a:pt x="461" y="489"/>
                </a:cubicBezTo>
                <a:cubicBezTo>
                  <a:pt x="461" y="490"/>
                  <a:pt x="462" y="489"/>
                  <a:pt x="461" y="490"/>
                </a:cubicBezTo>
                <a:cubicBezTo>
                  <a:pt x="461" y="491"/>
                  <a:pt x="460" y="492"/>
                  <a:pt x="459" y="492"/>
                </a:cubicBezTo>
                <a:cubicBezTo>
                  <a:pt x="458" y="492"/>
                  <a:pt x="458" y="492"/>
                  <a:pt x="458" y="492"/>
                </a:cubicBezTo>
                <a:cubicBezTo>
                  <a:pt x="458" y="493"/>
                  <a:pt x="458" y="493"/>
                  <a:pt x="457" y="493"/>
                </a:cubicBezTo>
                <a:cubicBezTo>
                  <a:pt x="457" y="492"/>
                  <a:pt x="457" y="492"/>
                  <a:pt x="456" y="492"/>
                </a:cubicBezTo>
                <a:cubicBezTo>
                  <a:pt x="455" y="492"/>
                  <a:pt x="455" y="491"/>
                  <a:pt x="455" y="490"/>
                </a:cubicBezTo>
                <a:cubicBezTo>
                  <a:pt x="455" y="490"/>
                  <a:pt x="455" y="489"/>
                  <a:pt x="455" y="488"/>
                </a:cubicBezTo>
                <a:cubicBezTo>
                  <a:pt x="455" y="487"/>
                  <a:pt x="455" y="487"/>
                  <a:pt x="454" y="487"/>
                </a:cubicBezTo>
                <a:cubicBezTo>
                  <a:pt x="453" y="486"/>
                  <a:pt x="454" y="484"/>
                  <a:pt x="454" y="483"/>
                </a:cubicBezTo>
                <a:cubicBezTo>
                  <a:pt x="453" y="482"/>
                  <a:pt x="452" y="482"/>
                  <a:pt x="452" y="482"/>
                </a:cubicBezTo>
                <a:cubicBezTo>
                  <a:pt x="451" y="481"/>
                  <a:pt x="451" y="480"/>
                  <a:pt x="450" y="481"/>
                </a:cubicBezTo>
                <a:cubicBezTo>
                  <a:pt x="450" y="481"/>
                  <a:pt x="449" y="482"/>
                  <a:pt x="448" y="482"/>
                </a:cubicBezTo>
                <a:cubicBezTo>
                  <a:pt x="448" y="482"/>
                  <a:pt x="447" y="483"/>
                  <a:pt x="447" y="484"/>
                </a:cubicBezTo>
                <a:cubicBezTo>
                  <a:pt x="446" y="485"/>
                  <a:pt x="445" y="486"/>
                  <a:pt x="444" y="486"/>
                </a:cubicBezTo>
                <a:cubicBezTo>
                  <a:pt x="443" y="486"/>
                  <a:pt x="444" y="485"/>
                  <a:pt x="445" y="485"/>
                </a:cubicBezTo>
                <a:cubicBezTo>
                  <a:pt x="445" y="485"/>
                  <a:pt x="445" y="484"/>
                  <a:pt x="445" y="483"/>
                </a:cubicBezTo>
                <a:cubicBezTo>
                  <a:pt x="445" y="483"/>
                  <a:pt x="444" y="482"/>
                  <a:pt x="443" y="483"/>
                </a:cubicBezTo>
                <a:cubicBezTo>
                  <a:pt x="443" y="483"/>
                  <a:pt x="443" y="484"/>
                  <a:pt x="442" y="484"/>
                </a:cubicBezTo>
                <a:cubicBezTo>
                  <a:pt x="442" y="485"/>
                  <a:pt x="442" y="484"/>
                  <a:pt x="441" y="484"/>
                </a:cubicBezTo>
                <a:cubicBezTo>
                  <a:pt x="441" y="484"/>
                  <a:pt x="440" y="483"/>
                  <a:pt x="439" y="484"/>
                </a:cubicBezTo>
                <a:cubicBezTo>
                  <a:pt x="439" y="485"/>
                  <a:pt x="439" y="485"/>
                  <a:pt x="439" y="486"/>
                </a:cubicBezTo>
                <a:cubicBezTo>
                  <a:pt x="438" y="486"/>
                  <a:pt x="437" y="486"/>
                  <a:pt x="438" y="487"/>
                </a:cubicBezTo>
                <a:cubicBezTo>
                  <a:pt x="439" y="488"/>
                  <a:pt x="441" y="486"/>
                  <a:pt x="442" y="487"/>
                </a:cubicBezTo>
                <a:cubicBezTo>
                  <a:pt x="442" y="487"/>
                  <a:pt x="442" y="487"/>
                  <a:pt x="442" y="487"/>
                </a:cubicBezTo>
                <a:cubicBezTo>
                  <a:pt x="443" y="488"/>
                  <a:pt x="443" y="488"/>
                  <a:pt x="443" y="488"/>
                </a:cubicBezTo>
                <a:cubicBezTo>
                  <a:pt x="444" y="488"/>
                  <a:pt x="445" y="487"/>
                  <a:pt x="446" y="487"/>
                </a:cubicBezTo>
                <a:cubicBezTo>
                  <a:pt x="447" y="487"/>
                  <a:pt x="450" y="488"/>
                  <a:pt x="448" y="489"/>
                </a:cubicBezTo>
                <a:cubicBezTo>
                  <a:pt x="447" y="490"/>
                  <a:pt x="446" y="490"/>
                  <a:pt x="446" y="490"/>
                </a:cubicBezTo>
                <a:cubicBezTo>
                  <a:pt x="445" y="490"/>
                  <a:pt x="445" y="491"/>
                  <a:pt x="444" y="491"/>
                </a:cubicBezTo>
                <a:cubicBezTo>
                  <a:pt x="442" y="492"/>
                  <a:pt x="441" y="491"/>
                  <a:pt x="439" y="492"/>
                </a:cubicBezTo>
                <a:cubicBezTo>
                  <a:pt x="438" y="492"/>
                  <a:pt x="437" y="493"/>
                  <a:pt x="436" y="493"/>
                </a:cubicBezTo>
                <a:cubicBezTo>
                  <a:pt x="434" y="495"/>
                  <a:pt x="435" y="492"/>
                  <a:pt x="434" y="492"/>
                </a:cubicBezTo>
                <a:cubicBezTo>
                  <a:pt x="433" y="492"/>
                  <a:pt x="431" y="492"/>
                  <a:pt x="430" y="493"/>
                </a:cubicBezTo>
                <a:cubicBezTo>
                  <a:pt x="429" y="493"/>
                  <a:pt x="427" y="494"/>
                  <a:pt x="427" y="496"/>
                </a:cubicBezTo>
                <a:cubicBezTo>
                  <a:pt x="427" y="497"/>
                  <a:pt x="428" y="496"/>
                  <a:pt x="428" y="497"/>
                </a:cubicBezTo>
                <a:cubicBezTo>
                  <a:pt x="428" y="497"/>
                  <a:pt x="428" y="498"/>
                  <a:pt x="428" y="499"/>
                </a:cubicBezTo>
                <a:cubicBezTo>
                  <a:pt x="428" y="500"/>
                  <a:pt x="427" y="501"/>
                  <a:pt x="428" y="500"/>
                </a:cubicBezTo>
                <a:cubicBezTo>
                  <a:pt x="429" y="500"/>
                  <a:pt x="429" y="500"/>
                  <a:pt x="430" y="499"/>
                </a:cubicBezTo>
                <a:cubicBezTo>
                  <a:pt x="430" y="498"/>
                  <a:pt x="431" y="498"/>
                  <a:pt x="432" y="498"/>
                </a:cubicBezTo>
                <a:cubicBezTo>
                  <a:pt x="432" y="498"/>
                  <a:pt x="433" y="499"/>
                  <a:pt x="434" y="498"/>
                </a:cubicBezTo>
                <a:cubicBezTo>
                  <a:pt x="435" y="498"/>
                  <a:pt x="435" y="496"/>
                  <a:pt x="437" y="496"/>
                </a:cubicBezTo>
                <a:cubicBezTo>
                  <a:pt x="437" y="495"/>
                  <a:pt x="438" y="495"/>
                  <a:pt x="438" y="495"/>
                </a:cubicBezTo>
                <a:cubicBezTo>
                  <a:pt x="439" y="494"/>
                  <a:pt x="439" y="494"/>
                  <a:pt x="440" y="494"/>
                </a:cubicBezTo>
                <a:cubicBezTo>
                  <a:pt x="441" y="494"/>
                  <a:pt x="441" y="494"/>
                  <a:pt x="442" y="495"/>
                </a:cubicBezTo>
                <a:cubicBezTo>
                  <a:pt x="442" y="495"/>
                  <a:pt x="443" y="495"/>
                  <a:pt x="443" y="496"/>
                </a:cubicBezTo>
                <a:cubicBezTo>
                  <a:pt x="445" y="497"/>
                  <a:pt x="443" y="497"/>
                  <a:pt x="442" y="498"/>
                </a:cubicBezTo>
                <a:cubicBezTo>
                  <a:pt x="441" y="498"/>
                  <a:pt x="441" y="498"/>
                  <a:pt x="440" y="499"/>
                </a:cubicBezTo>
                <a:cubicBezTo>
                  <a:pt x="439" y="499"/>
                  <a:pt x="439" y="499"/>
                  <a:pt x="438" y="500"/>
                </a:cubicBezTo>
                <a:cubicBezTo>
                  <a:pt x="437" y="500"/>
                  <a:pt x="436" y="500"/>
                  <a:pt x="436" y="500"/>
                </a:cubicBezTo>
                <a:cubicBezTo>
                  <a:pt x="435" y="501"/>
                  <a:pt x="435" y="501"/>
                  <a:pt x="436" y="501"/>
                </a:cubicBezTo>
                <a:cubicBezTo>
                  <a:pt x="438" y="501"/>
                  <a:pt x="439" y="500"/>
                  <a:pt x="440" y="502"/>
                </a:cubicBezTo>
                <a:cubicBezTo>
                  <a:pt x="441" y="503"/>
                  <a:pt x="440" y="504"/>
                  <a:pt x="442" y="505"/>
                </a:cubicBezTo>
                <a:cubicBezTo>
                  <a:pt x="443" y="505"/>
                  <a:pt x="443" y="505"/>
                  <a:pt x="444" y="505"/>
                </a:cubicBezTo>
                <a:cubicBezTo>
                  <a:pt x="444" y="504"/>
                  <a:pt x="445" y="504"/>
                  <a:pt x="446" y="504"/>
                </a:cubicBezTo>
                <a:cubicBezTo>
                  <a:pt x="446" y="504"/>
                  <a:pt x="447" y="503"/>
                  <a:pt x="447" y="504"/>
                </a:cubicBezTo>
                <a:cubicBezTo>
                  <a:pt x="448" y="505"/>
                  <a:pt x="447" y="505"/>
                  <a:pt x="446" y="505"/>
                </a:cubicBezTo>
                <a:cubicBezTo>
                  <a:pt x="445" y="506"/>
                  <a:pt x="444" y="507"/>
                  <a:pt x="443" y="508"/>
                </a:cubicBezTo>
                <a:cubicBezTo>
                  <a:pt x="443" y="508"/>
                  <a:pt x="443" y="509"/>
                  <a:pt x="442" y="509"/>
                </a:cubicBezTo>
                <a:cubicBezTo>
                  <a:pt x="441" y="509"/>
                  <a:pt x="441" y="508"/>
                  <a:pt x="440" y="508"/>
                </a:cubicBezTo>
                <a:cubicBezTo>
                  <a:pt x="440" y="507"/>
                  <a:pt x="439" y="507"/>
                  <a:pt x="438" y="507"/>
                </a:cubicBezTo>
                <a:cubicBezTo>
                  <a:pt x="438" y="507"/>
                  <a:pt x="437" y="507"/>
                  <a:pt x="437" y="506"/>
                </a:cubicBezTo>
                <a:cubicBezTo>
                  <a:pt x="436" y="505"/>
                  <a:pt x="434" y="505"/>
                  <a:pt x="433" y="505"/>
                </a:cubicBezTo>
                <a:cubicBezTo>
                  <a:pt x="432" y="505"/>
                  <a:pt x="431" y="505"/>
                  <a:pt x="432" y="504"/>
                </a:cubicBezTo>
                <a:cubicBezTo>
                  <a:pt x="432" y="504"/>
                  <a:pt x="434" y="504"/>
                  <a:pt x="433" y="503"/>
                </a:cubicBezTo>
                <a:cubicBezTo>
                  <a:pt x="432" y="502"/>
                  <a:pt x="431" y="503"/>
                  <a:pt x="431" y="504"/>
                </a:cubicBezTo>
                <a:cubicBezTo>
                  <a:pt x="430" y="504"/>
                  <a:pt x="428" y="504"/>
                  <a:pt x="427" y="505"/>
                </a:cubicBezTo>
                <a:cubicBezTo>
                  <a:pt x="427" y="506"/>
                  <a:pt x="426" y="506"/>
                  <a:pt x="426" y="507"/>
                </a:cubicBezTo>
                <a:cubicBezTo>
                  <a:pt x="427" y="507"/>
                  <a:pt x="429" y="507"/>
                  <a:pt x="430" y="507"/>
                </a:cubicBezTo>
                <a:cubicBezTo>
                  <a:pt x="430" y="507"/>
                  <a:pt x="432" y="507"/>
                  <a:pt x="431" y="508"/>
                </a:cubicBezTo>
                <a:cubicBezTo>
                  <a:pt x="431" y="508"/>
                  <a:pt x="429" y="508"/>
                  <a:pt x="429" y="508"/>
                </a:cubicBezTo>
                <a:cubicBezTo>
                  <a:pt x="428" y="509"/>
                  <a:pt x="428" y="509"/>
                  <a:pt x="428" y="508"/>
                </a:cubicBezTo>
                <a:cubicBezTo>
                  <a:pt x="427" y="508"/>
                  <a:pt x="426" y="508"/>
                  <a:pt x="426" y="508"/>
                </a:cubicBezTo>
                <a:cubicBezTo>
                  <a:pt x="424" y="508"/>
                  <a:pt x="423" y="510"/>
                  <a:pt x="423" y="511"/>
                </a:cubicBezTo>
                <a:cubicBezTo>
                  <a:pt x="422" y="511"/>
                  <a:pt x="422" y="511"/>
                  <a:pt x="421" y="512"/>
                </a:cubicBezTo>
                <a:cubicBezTo>
                  <a:pt x="421" y="512"/>
                  <a:pt x="420" y="512"/>
                  <a:pt x="420" y="513"/>
                </a:cubicBezTo>
                <a:cubicBezTo>
                  <a:pt x="419" y="514"/>
                  <a:pt x="423" y="513"/>
                  <a:pt x="423" y="513"/>
                </a:cubicBezTo>
                <a:cubicBezTo>
                  <a:pt x="425" y="512"/>
                  <a:pt x="426" y="513"/>
                  <a:pt x="427" y="513"/>
                </a:cubicBezTo>
                <a:cubicBezTo>
                  <a:pt x="429" y="513"/>
                  <a:pt x="430" y="512"/>
                  <a:pt x="432" y="512"/>
                </a:cubicBezTo>
                <a:cubicBezTo>
                  <a:pt x="432" y="512"/>
                  <a:pt x="433" y="512"/>
                  <a:pt x="434" y="512"/>
                </a:cubicBezTo>
                <a:cubicBezTo>
                  <a:pt x="434" y="513"/>
                  <a:pt x="435" y="513"/>
                  <a:pt x="435" y="513"/>
                </a:cubicBezTo>
                <a:cubicBezTo>
                  <a:pt x="436" y="514"/>
                  <a:pt x="436" y="513"/>
                  <a:pt x="437" y="514"/>
                </a:cubicBezTo>
                <a:cubicBezTo>
                  <a:pt x="438" y="514"/>
                  <a:pt x="439" y="515"/>
                  <a:pt x="439" y="515"/>
                </a:cubicBezTo>
                <a:cubicBezTo>
                  <a:pt x="439" y="516"/>
                  <a:pt x="440" y="517"/>
                  <a:pt x="440" y="517"/>
                </a:cubicBezTo>
                <a:cubicBezTo>
                  <a:pt x="439" y="518"/>
                  <a:pt x="439" y="516"/>
                  <a:pt x="438" y="516"/>
                </a:cubicBezTo>
                <a:cubicBezTo>
                  <a:pt x="437" y="515"/>
                  <a:pt x="436" y="517"/>
                  <a:pt x="434" y="517"/>
                </a:cubicBezTo>
                <a:cubicBezTo>
                  <a:pt x="434" y="516"/>
                  <a:pt x="434" y="516"/>
                  <a:pt x="433" y="516"/>
                </a:cubicBezTo>
                <a:cubicBezTo>
                  <a:pt x="432" y="515"/>
                  <a:pt x="432" y="515"/>
                  <a:pt x="431" y="515"/>
                </a:cubicBezTo>
                <a:cubicBezTo>
                  <a:pt x="430" y="515"/>
                  <a:pt x="429" y="515"/>
                  <a:pt x="429" y="515"/>
                </a:cubicBezTo>
                <a:cubicBezTo>
                  <a:pt x="427" y="515"/>
                  <a:pt x="426" y="515"/>
                  <a:pt x="424" y="515"/>
                </a:cubicBezTo>
                <a:cubicBezTo>
                  <a:pt x="424" y="516"/>
                  <a:pt x="423" y="516"/>
                  <a:pt x="423" y="517"/>
                </a:cubicBezTo>
                <a:cubicBezTo>
                  <a:pt x="422" y="517"/>
                  <a:pt x="422" y="517"/>
                  <a:pt x="421" y="517"/>
                </a:cubicBezTo>
                <a:cubicBezTo>
                  <a:pt x="420" y="516"/>
                  <a:pt x="417" y="517"/>
                  <a:pt x="418" y="519"/>
                </a:cubicBezTo>
                <a:cubicBezTo>
                  <a:pt x="418" y="519"/>
                  <a:pt x="419" y="519"/>
                  <a:pt x="419" y="519"/>
                </a:cubicBezTo>
                <a:cubicBezTo>
                  <a:pt x="419" y="520"/>
                  <a:pt x="419" y="520"/>
                  <a:pt x="419" y="521"/>
                </a:cubicBezTo>
                <a:cubicBezTo>
                  <a:pt x="418" y="521"/>
                  <a:pt x="417" y="521"/>
                  <a:pt x="416" y="521"/>
                </a:cubicBezTo>
                <a:cubicBezTo>
                  <a:pt x="414" y="520"/>
                  <a:pt x="413" y="521"/>
                  <a:pt x="411" y="522"/>
                </a:cubicBezTo>
                <a:cubicBezTo>
                  <a:pt x="411" y="522"/>
                  <a:pt x="410" y="522"/>
                  <a:pt x="409" y="522"/>
                </a:cubicBezTo>
                <a:cubicBezTo>
                  <a:pt x="409" y="523"/>
                  <a:pt x="408" y="523"/>
                  <a:pt x="407" y="523"/>
                </a:cubicBezTo>
                <a:cubicBezTo>
                  <a:pt x="406" y="523"/>
                  <a:pt x="406" y="523"/>
                  <a:pt x="406" y="523"/>
                </a:cubicBezTo>
                <a:cubicBezTo>
                  <a:pt x="405" y="524"/>
                  <a:pt x="404" y="524"/>
                  <a:pt x="404" y="524"/>
                </a:cubicBezTo>
                <a:cubicBezTo>
                  <a:pt x="403" y="525"/>
                  <a:pt x="404" y="525"/>
                  <a:pt x="405" y="525"/>
                </a:cubicBezTo>
                <a:cubicBezTo>
                  <a:pt x="406" y="526"/>
                  <a:pt x="405" y="526"/>
                  <a:pt x="406" y="527"/>
                </a:cubicBezTo>
                <a:cubicBezTo>
                  <a:pt x="406" y="528"/>
                  <a:pt x="409" y="527"/>
                  <a:pt x="409" y="529"/>
                </a:cubicBezTo>
                <a:cubicBezTo>
                  <a:pt x="409" y="530"/>
                  <a:pt x="406" y="530"/>
                  <a:pt x="405" y="530"/>
                </a:cubicBezTo>
                <a:cubicBezTo>
                  <a:pt x="404" y="530"/>
                  <a:pt x="404" y="530"/>
                  <a:pt x="403" y="530"/>
                </a:cubicBezTo>
                <a:cubicBezTo>
                  <a:pt x="403" y="531"/>
                  <a:pt x="402" y="531"/>
                  <a:pt x="401" y="531"/>
                </a:cubicBezTo>
                <a:cubicBezTo>
                  <a:pt x="401" y="531"/>
                  <a:pt x="400" y="531"/>
                  <a:pt x="400" y="531"/>
                </a:cubicBezTo>
                <a:cubicBezTo>
                  <a:pt x="399" y="532"/>
                  <a:pt x="399" y="532"/>
                  <a:pt x="400" y="532"/>
                </a:cubicBezTo>
                <a:cubicBezTo>
                  <a:pt x="400" y="532"/>
                  <a:pt x="401" y="532"/>
                  <a:pt x="401" y="533"/>
                </a:cubicBezTo>
                <a:cubicBezTo>
                  <a:pt x="401" y="534"/>
                  <a:pt x="400" y="534"/>
                  <a:pt x="399" y="533"/>
                </a:cubicBezTo>
                <a:cubicBezTo>
                  <a:pt x="399" y="533"/>
                  <a:pt x="398" y="533"/>
                  <a:pt x="398" y="534"/>
                </a:cubicBezTo>
                <a:cubicBezTo>
                  <a:pt x="398" y="535"/>
                  <a:pt x="399" y="535"/>
                  <a:pt x="400" y="535"/>
                </a:cubicBezTo>
                <a:cubicBezTo>
                  <a:pt x="400" y="536"/>
                  <a:pt x="399" y="537"/>
                  <a:pt x="400" y="537"/>
                </a:cubicBezTo>
                <a:cubicBezTo>
                  <a:pt x="401" y="538"/>
                  <a:pt x="401" y="537"/>
                  <a:pt x="402" y="536"/>
                </a:cubicBezTo>
                <a:cubicBezTo>
                  <a:pt x="403" y="536"/>
                  <a:pt x="403" y="536"/>
                  <a:pt x="404" y="536"/>
                </a:cubicBezTo>
                <a:cubicBezTo>
                  <a:pt x="405" y="536"/>
                  <a:pt x="405" y="535"/>
                  <a:pt x="406" y="535"/>
                </a:cubicBezTo>
                <a:cubicBezTo>
                  <a:pt x="407" y="536"/>
                  <a:pt x="406" y="536"/>
                  <a:pt x="405" y="537"/>
                </a:cubicBezTo>
                <a:cubicBezTo>
                  <a:pt x="405" y="537"/>
                  <a:pt x="405" y="538"/>
                  <a:pt x="404" y="538"/>
                </a:cubicBezTo>
                <a:cubicBezTo>
                  <a:pt x="403" y="538"/>
                  <a:pt x="403" y="538"/>
                  <a:pt x="402" y="538"/>
                </a:cubicBezTo>
                <a:cubicBezTo>
                  <a:pt x="400" y="538"/>
                  <a:pt x="399" y="538"/>
                  <a:pt x="398" y="538"/>
                </a:cubicBezTo>
                <a:cubicBezTo>
                  <a:pt x="396" y="538"/>
                  <a:pt x="395" y="538"/>
                  <a:pt x="394" y="538"/>
                </a:cubicBezTo>
                <a:cubicBezTo>
                  <a:pt x="392" y="539"/>
                  <a:pt x="392" y="540"/>
                  <a:pt x="392" y="541"/>
                </a:cubicBezTo>
                <a:cubicBezTo>
                  <a:pt x="392" y="543"/>
                  <a:pt x="392" y="544"/>
                  <a:pt x="394" y="545"/>
                </a:cubicBezTo>
                <a:cubicBezTo>
                  <a:pt x="395" y="545"/>
                  <a:pt x="395" y="544"/>
                  <a:pt x="396" y="545"/>
                </a:cubicBezTo>
                <a:cubicBezTo>
                  <a:pt x="396" y="546"/>
                  <a:pt x="396" y="547"/>
                  <a:pt x="395" y="547"/>
                </a:cubicBezTo>
                <a:cubicBezTo>
                  <a:pt x="394" y="548"/>
                  <a:pt x="393" y="548"/>
                  <a:pt x="393" y="549"/>
                </a:cubicBezTo>
                <a:cubicBezTo>
                  <a:pt x="394" y="549"/>
                  <a:pt x="394" y="549"/>
                  <a:pt x="395" y="548"/>
                </a:cubicBezTo>
                <a:cubicBezTo>
                  <a:pt x="395" y="548"/>
                  <a:pt x="396" y="548"/>
                  <a:pt x="396" y="548"/>
                </a:cubicBezTo>
                <a:cubicBezTo>
                  <a:pt x="397" y="548"/>
                  <a:pt x="398" y="548"/>
                  <a:pt x="398" y="548"/>
                </a:cubicBezTo>
                <a:cubicBezTo>
                  <a:pt x="399" y="548"/>
                  <a:pt x="399" y="547"/>
                  <a:pt x="400" y="547"/>
                </a:cubicBezTo>
                <a:cubicBezTo>
                  <a:pt x="400" y="547"/>
                  <a:pt x="401" y="547"/>
                  <a:pt x="402" y="547"/>
                </a:cubicBezTo>
                <a:cubicBezTo>
                  <a:pt x="403" y="547"/>
                  <a:pt x="403" y="547"/>
                  <a:pt x="404" y="546"/>
                </a:cubicBezTo>
                <a:cubicBezTo>
                  <a:pt x="405" y="546"/>
                  <a:pt x="406" y="546"/>
                  <a:pt x="408" y="546"/>
                </a:cubicBezTo>
                <a:cubicBezTo>
                  <a:pt x="408" y="546"/>
                  <a:pt x="409" y="546"/>
                  <a:pt x="410" y="546"/>
                </a:cubicBezTo>
                <a:cubicBezTo>
                  <a:pt x="410" y="546"/>
                  <a:pt x="411" y="546"/>
                  <a:pt x="411" y="545"/>
                </a:cubicBezTo>
                <a:cubicBezTo>
                  <a:pt x="412" y="545"/>
                  <a:pt x="413" y="545"/>
                  <a:pt x="413" y="546"/>
                </a:cubicBezTo>
                <a:cubicBezTo>
                  <a:pt x="413" y="546"/>
                  <a:pt x="412" y="547"/>
                  <a:pt x="411" y="547"/>
                </a:cubicBezTo>
                <a:cubicBezTo>
                  <a:pt x="411" y="547"/>
                  <a:pt x="410" y="547"/>
                  <a:pt x="409" y="547"/>
                </a:cubicBezTo>
                <a:cubicBezTo>
                  <a:pt x="409" y="548"/>
                  <a:pt x="408" y="548"/>
                  <a:pt x="408" y="549"/>
                </a:cubicBezTo>
                <a:cubicBezTo>
                  <a:pt x="407" y="549"/>
                  <a:pt x="407" y="549"/>
                  <a:pt x="406" y="549"/>
                </a:cubicBezTo>
                <a:cubicBezTo>
                  <a:pt x="406" y="550"/>
                  <a:pt x="405" y="550"/>
                  <a:pt x="404" y="550"/>
                </a:cubicBezTo>
                <a:cubicBezTo>
                  <a:pt x="404" y="550"/>
                  <a:pt x="404" y="549"/>
                  <a:pt x="403" y="549"/>
                </a:cubicBezTo>
                <a:cubicBezTo>
                  <a:pt x="403" y="548"/>
                  <a:pt x="402" y="548"/>
                  <a:pt x="402" y="548"/>
                </a:cubicBezTo>
                <a:cubicBezTo>
                  <a:pt x="400" y="547"/>
                  <a:pt x="400" y="548"/>
                  <a:pt x="398" y="549"/>
                </a:cubicBezTo>
                <a:cubicBezTo>
                  <a:pt x="397" y="549"/>
                  <a:pt x="396" y="548"/>
                  <a:pt x="395" y="549"/>
                </a:cubicBezTo>
                <a:cubicBezTo>
                  <a:pt x="395" y="549"/>
                  <a:pt x="394" y="550"/>
                  <a:pt x="394" y="550"/>
                </a:cubicBezTo>
                <a:cubicBezTo>
                  <a:pt x="393" y="550"/>
                  <a:pt x="392" y="550"/>
                  <a:pt x="392" y="550"/>
                </a:cubicBezTo>
                <a:cubicBezTo>
                  <a:pt x="390" y="550"/>
                  <a:pt x="390" y="551"/>
                  <a:pt x="390" y="551"/>
                </a:cubicBezTo>
                <a:cubicBezTo>
                  <a:pt x="389" y="552"/>
                  <a:pt x="388" y="551"/>
                  <a:pt x="388" y="552"/>
                </a:cubicBezTo>
                <a:cubicBezTo>
                  <a:pt x="388" y="554"/>
                  <a:pt x="391" y="553"/>
                  <a:pt x="392" y="554"/>
                </a:cubicBezTo>
                <a:cubicBezTo>
                  <a:pt x="393" y="555"/>
                  <a:pt x="390" y="555"/>
                  <a:pt x="391" y="556"/>
                </a:cubicBezTo>
                <a:cubicBezTo>
                  <a:pt x="392" y="557"/>
                  <a:pt x="394" y="557"/>
                  <a:pt x="393" y="559"/>
                </a:cubicBezTo>
                <a:cubicBezTo>
                  <a:pt x="393" y="558"/>
                  <a:pt x="392" y="557"/>
                  <a:pt x="391" y="557"/>
                </a:cubicBezTo>
                <a:cubicBezTo>
                  <a:pt x="389" y="556"/>
                  <a:pt x="389" y="558"/>
                  <a:pt x="388" y="559"/>
                </a:cubicBezTo>
                <a:cubicBezTo>
                  <a:pt x="387" y="560"/>
                  <a:pt x="386" y="560"/>
                  <a:pt x="385" y="561"/>
                </a:cubicBezTo>
                <a:cubicBezTo>
                  <a:pt x="385" y="561"/>
                  <a:pt x="384" y="562"/>
                  <a:pt x="384" y="563"/>
                </a:cubicBezTo>
                <a:cubicBezTo>
                  <a:pt x="384" y="563"/>
                  <a:pt x="385" y="563"/>
                  <a:pt x="385" y="564"/>
                </a:cubicBezTo>
                <a:cubicBezTo>
                  <a:pt x="385" y="565"/>
                  <a:pt x="385" y="565"/>
                  <a:pt x="384" y="565"/>
                </a:cubicBezTo>
                <a:cubicBezTo>
                  <a:pt x="384" y="565"/>
                  <a:pt x="383" y="565"/>
                  <a:pt x="382" y="565"/>
                </a:cubicBezTo>
                <a:cubicBezTo>
                  <a:pt x="382" y="566"/>
                  <a:pt x="382" y="566"/>
                  <a:pt x="382" y="567"/>
                </a:cubicBezTo>
                <a:cubicBezTo>
                  <a:pt x="382" y="568"/>
                  <a:pt x="381" y="567"/>
                  <a:pt x="381" y="568"/>
                </a:cubicBezTo>
                <a:cubicBezTo>
                  <a:pt x="380" y="570"/>
                  <a:pt x="383" y="570"/>
                  <a:pt x="384" y="570"/>
                </a:cubicBezTo>
                <a:cubicBezTo>
                  <a:pt x="385" y="570"/>
                  <a:pt x="385" y="571"/>
                  <a:pt x="385" y="571"/>
                </a:cubicBezTo>
                <a:cubicBezTo>
                  <a:pt x="385" y="572"/>
                  <a:pt x="386" y="572"/>
                  <a:pt x="386" y="573"/>
                </a:cubicBezTo>
                <a:cubicBezTo>
                  <a:pt x="387" y="573"/>
                  <a:pt x="387" y="574"/>
                  <a:pt x="387" y="574"/>
                </a:cubicBezTo>
                <a:cubicBezTo>
                  <a:pt x="386" y="575"/>
                  <a:pt x="385" y="574"/>
                  <a:pt x="385" y="574"/>
                </a:cubicBezTo>
                <a:cubicBezTo>
                  <a:pt x="384" y="573"/>
                  <a:pt x="384" y="573"/>
                  <a:pt x="383" y="573"/>
                </a:cubicBezTo>
                <a:cubicBezTo>
                  <a:pt x="383" y="573"/>
                  <a:pt x="382" y="573"/>
                  <a:pt x="382" y="572"/>
                </a:cubicBezTo>
                <a:cubicBezTo>
                  <a:pt x="381" y="571"/>
                  <a:pt x="381" y="570"/>
                  <a:pt x="380" y="569"/>
                </a:cubicBezTo>
                <a:cubicBezTo>
                  <a:pt x="379" y="569"/>
                  <a:pt x="379" y="570"/>
                  <a:pt x="379" y="570"/>
                </a:cubicBezTo>
                <a:cubicBezTo>
                  <a:pt x="378" y="571"/>
                  <a:pt x="378" y="572"/>
                  <a:pt x="378" y="572"/>
                </a:cubicBezTo>
                <a:cubicBezTo>
                  <a:pt x="377" y="573"/>
                  <a:pt x="377" y="573"/>
                  <a:pt x="376" y="574"/>
                </a:cubicBezTo>
                <a:cubicBezTo>
                  <a:pt x="376" y="575"/>
                  <a:pt x="376" y="576"/>
                  <a:pt x="376" y="576"/>
                </a:cubicBezTo>
                <a:cubicBezTo>
                  <a:pt x="375" y="578"/>
                  <a:pt x="374" y="579"/>
                  <a:pt x="374" y="580"/>
                </a:cubicBezTo>
                <a:cubicBezTo>
                  <a:pt x="376" y="581"/>
                  <a:pt x="376" y="579"/>
                  <a:pt x="377" y="579"/>
                </a:cubicBezTo>
                <a:cubicBezTo>
                  <a:pt x="377" y="578"/>
                  <a:pt x="378" y="578"/>
                  <a:pt x="378" y="578"/>
                </a:cubicBezTo>
                <a:cubicBezTo>
                  <a:pt x="379" y="578"/>
                  <a:pt x="379" y="577"/>
                  <a:pt x="380" y="578"/>
                </a:cubicBezTo>
                <a:cubicBezTo>
                  <a:pt x="381" y="578"/>
                  <a:pt x="381" y="579"/>
                  <a:pt x="381" y="579"/>
                </a:cubicBezTo>
                <a:cubicBezTo>
                  <a:pt x="381" y="580"/>
                  <a:pt x="381" y="580"/>
                  <a:pt x="382" y="581"/>
                </a:cubicBezTo>
                <a:cubicBezTo>
                  <a:pt x="382" y="582"/>
                  <a:pt x="380" y="582"/>
                  <a:pt x="380" y="583"/>
                </a:cubicBezTo>
                <a:cubicBezTo>
                  <a:pt x="381" y="584"/>
                  <a:pt x="382" y="583"/>
                  <a:pt x="383" y="583"/>
                </a:cubicBezTo>
                <a:cubicBezTo>
                  <a:pt x="384" y="584"/>
                  <a:pt x="381" y="584"/>
                  <a:pt x="380" y="585"/>
                </a:cubicBezTo>
                <a:cubicBezTo>
                  <a:pt x="380" y="585"/>
                  <a:pt x="379" y="586"/>
                  <a:pt x="379" y="585"/>
                </a:cubicBezTo>
                <a:cubicBezTo>
                  <a:pt x="378" y="584"/>
                  <a:pt x="379" y="584"/>
                  <a:pt x="379" y="583"/>
                </a:cubicBezTo>
                <a:cubicBezTo>
                  <a:pt x="380" y="582"/>
                  <a:pt x="379" y="582"/>
                  <a:pt x="379" y="581"/>
                </a:cubicBezTo>
                <a:cubicBezTo>
                  <a:pt x="378" y="581"/>
                  <a:pt x="377" y="581"/>
                  <a:pt x="376" y="581"/>
                </a:cubicBezTo>
                <a:cubicBezTo>
                  <a:pt x="376" y="581"/>
                  <a:pt x="375" y="581"/>
                  <a:pt x="375" y="581"/>
                </a:cubicBezTo>
                <a:cubicBezTo>
                  <a:pt x="373" y="581"/>
                  <a:pt x="373" y="582"/>
                  <a:pt x="372" y="583"/>
                </a:cubicBezTo>
                <a:cubicBezTo>
                  <a:pt x="371" y="584"/>
                  <a:pt x="370" y="584"/>
                  <a:pt x="369" y="585"/>
                </a:cubicBezTo>
                <a:cubicBezTo>
                  <a:pt x="369" y="587"/>
                  <a:pt x="368" y="588"/>
                  <a:pt x="367" y="588"/>
                </a:cubicBezTo>
                <a:cubicBezTo>
                  <a:pt x="366" y="589"/>
                  <a:pt x="365" y="590"/>
                  <a:pt x="364" y="591"/>
                </a:cubicBezTo>
                <a:cubicBezTo>
                  <a:pt x="363" y="592"/>
                  <a:pt x="362" y="592"/>
                  <a:pt x="361" y="593"/>
                </a:cubicBezTo>
                <a:cubicBezTo>
                  <a:pt x="360" y="594"/>
                  <a:pt x="358" y="595"/>
                  <a:pt x="358" y="595"/>
                </a:cubicBezTo>
                <a:cubicBezTo>
                  <a:pt x="357" y="597"/>
                  <a:pt x="360" y="595"/>
                  <a:pt x="361" y="595"/>
                </a:cubicBezTo>
                <a:cubicBezTo>
                  <a:pt x="362" y="594"/>
                  <a:pt x="363" y="594"/>
                  <a:pt x="365" y="593"/>
                </a:cubicBezTo>
                <a:cubicBezTo>
                  <a:pt x="365" y="593"/>
                  <a:pt x="365" y="592"/>
                  <a:pt x="366" y="592"/>
                </a:cubicBezTo>
                <a:cubicBezTo>
                  <a:pt x="367" y="592"/>
                  <a:pt x="366" y="593"/>
                  <a:pt x="366" y="593"/>
                </a:cubicBezTo>
                <a:cubicBezTo>
                  <a:pt x="366" y="594"/>
                  <a:pt x="367" y="596"/>
                  <a:pt x="365" y="596"/>
                </a:cubicBezTo>
                <a:cubicBezTo>
                  <a:pt x="364" y="597"/>
                  <a:pt x="364" y="596"/>
                  <a:pt x="363" y="597"/>
                </a:cubicBezTo>
                <a:cubicBezTo>
                  <a:pt x="363" y="597"/>
                  <a:pt x="361" y="597"/>
                  <a:pt x="361" y="598"/>
                </a:cubicBezTo>
                <a:cubicBezTo>
                  <a:pt x="361" y="599"/>
                  <a:pt x="362" y="599"/>
                  <a:pt x="363" y="599"/>
                </a:cubicBezTo>
                <a:cubicBezTo>
                  <a:pt x="364" y="599"/>
                  <a:pt x="364" y="599"/>
                  <a:pt x="364" y="600"/>
                </a:cubicBezTo>
                <a:cubicBezTo>
                  <a:pt x="365" y="600"/>
                  <a:pt x="365" y="600"/>
                  <a:pt x="365" y="601"/>
                </a:cubicBezTo>
                <a:cubicBezTo>
                  <a:pt x="365" y="602"/>
                  <a:pt x="364" y="602"/>
                  <a:pt x="363" y="602"/>
                </a:cubicBezTo>
                <a:cubicBezTo>
                  <a:pt x="363" y="603"/>
                  <a:pt x="362" y="603"/>
                  <a:pt x="362" y="604"/>
                </a:cubicBezTo>
                <a:cubicBezTo>
                  <a:pt x="362" y="605"/>
                  <a:pt x="362" y="605"/>
                  <a:pt x="362" y="606"/>
                </a:cubicBezTo>
                <a:cubicBezTo>
                  <a:pt x="361" y="607"/>
                  <a:pt x="361" y="606"/>
                  <a:pt x="360" y="607"/>
                </a:cubicBezTo>
                <a:cubicBezTo>
                  <a:pt x="360" y="607"/>
                  <a:pt x="360" y="608"/>
                  <a:pt x="359" y="608"/>
                </a:cubicBezTo>
                <a:cubicBezTo>
                  <a:pt x="358" y="609"/>
                  <a:pt x="358" y="608"/>
                  <a:pt x="359" y="607"/>
                </a:cubicBezTo>
                <a:cubicBezTo>
                  <a:pt x="359" y="606"/>
                  <a:pt x="359" y="606"/>
                  <a:pt x="359" y="605"/>
                </a:cubicBezTo>
                <a:cubicBezTo>
                  <a:pt x="358" y="604"/>
                  <a:pt x="356" y="604"/>
                  <a:pt x="355" y="604"/>
                </a:cubicBezTo>
                <a:cubicBezTo>
                  <a:pt x="355" y="603"/>
                  <a:pt x="354" y="603"/>
                  <a:pt x="353" y="603"/>
                </a:cubicBezTo>
                <a:cubicBezTo>
                  <a:pt x="352" y="602"/>
                  <a:pt x="351" y="603"/>
                  <a:pt x="350" y="604"/>
                </a:cubicBezTo>
                <a:cubicBezTo>
                  <a:pt x="349" y="604"/>
                  <a:pt x="348" y="605"/>
                  <a:pt x="347" y="606"/>
                </a:cubicBezTo>
                <a:cubicBezTo>
                  <a:pt x="346" y="607"/>
                  <a:pt x="345" y="607"/>
                  <a:pt x="343" y="608"/>
                </a:cubicBezTo>
                <a:cubicBezTo>
                  <a:pt x="342" y="609"/>
                  <a:pt x="342" y="610"/>
                  <a:pt x="341" y="610"/>
                </a:cubicBezTo>
                <a:cubicBezTo>
                  <a:pt x="340" y="611"/>
                  <a:pt x="339" y="611"/>
                  <a:pt x="339" y="612"/>
                </a:cubicBezTo>
                <a:cubicBezTo>
                  <a:pt x="338" y="613"/>
                  <a:pt x="340" y="612"/>
                  <a:pt x="340" y="613"/>
                </a:cubicBezTo>
                <a:cubicBezTo>
                  <a:pt x="341" y="614"/>
                  <a:pt x="338" y="615"/>
                  <a:pt x="337" y="615"/>
                </a:cubicBezTo>
                <a:cubicBezTo>
                  <a:pt x="336" y="616"/>
                  <a:pt x="335" y="617"/>
                  <a:pt x="334" y="618"/>
                </a:cubicBezTo>
                <a:cubicBezTo>
                  <a:pt x="333" y="618"/>
                  <a:pt x="333" y="619"/>
                  <a:pt x="332" y="620"/>
                </a:cubicBezTo>
                <a:cubicBezTo>
                  <a:pt x="332" y="621"/>
                  <a:pt x="333" y="620"/>
                  <a:pt x="333" y="621"/>
                </a:cubicBezTo>
                <a:cubicBezTo>
                  <a:pt x="334" y="622"/>
                  <a:pt x="331" y="623"/>
                  <a:pt x="331" y="624"/>
                </a:cubicBezTo>
                <a:cubicBezTo>
                  <a:pt x="330" y="625"/>
                  <a:pt x="329" y="625"/>
                  <a:pt x="327" y="626"/>
                </a:cubicBezTo>
                <a:cubicBezTo>
                  <a:pt x="327" y="626"/>
                  <a:pt x="324" y="628"/>
                  <a:pt x="326" y="629"/>
                </a:cubicBezTo>
                <a:cubicBezTo>
                  <a:pt x="326" y="629"/>
                  <a:pt x="326" y="628"/>
                  <a:pt x="326" y="629"/>
                </a:cubicBezTo>
                <a:cubicBezTo>
                  <a:pt x="327" y="629"/>
                  <a:pt x="327" y="629"/>
                  <a:pt x="327" y="629"/>
                </a:cubicBezTo>
                <a:cubicBezTo>
                  <a:pt x="328" y="629"/>
                  <a:pt x="328" y="630"/>
                  <a:pt x="329" y="629"/>
                </a:cubicBezTo>
                <a:cubicBezTo>
                  <a:pt x="330" y="629"/>
                  <a:pt x="331" y="627"/>
                  <a:pt x="332" y="628"/>
                </a:cubicBezTo>
                <a:cubicBezTo>
                  <a:pt x="333" y="629"/>
                  <a:pt x="330" y="630"/>
                  <a:pt x="330" y="632"/>
                </a:cubicBezTo>
                <a:cubicBezTo>
                  <a:pt x="330" y="632"/>
                  <a:pt x="331" y="633"/>
                  <a:pt x="331" y="633"/>
                </a:cubicBezTo>
                <a:cubicBezTo>
                  <a:pt x="332" y="634"/>
                  <a:pt x="332" y="635"/>
                  <a:pt x="332" y="635"/>
                </a:cubicBezTo>
                <a:cubicBezTo>
                  <a:pt x="333" y="636"/>
                  <a:pt x="336" y="635"/>
                  <a:pt x="337" y="635"/>
                </a:cubicBezTo>
                <a:cubicBezTo>
                  <a:pt x="338" y="634"/>
                  <a:pt x="339" y="633"/>
                  <a:pt x="340" y="632"/>
                </a:cubicBezTo>
                <a:cubicBezTo>
                  <a:pt x="341" y="632"/>
                  <a:pt x="342" y="632"/>
                  <a:pt x="342" y="632"/>
                </a:cubicBezTo>
                <a:cubicBezTo>
                  <a:pt x="343" y="632"/>
                  <a:pt x="344" y="631"/>
                  <a:pt x="344" y="631"/>
                </a:cubicBezTo>
                <a:cubicBezTo>
                  <a:pt x="345" y="631"/>
                  <a:pt x="345" y="631"/>
                  <a:pt x="345" y="631"/>
                </a:cubicBezTo>
                <a:cubicBezTo>
                  <a:pt x="346" y="630"/>
                  <a:pt x="346" y="630"/>
                  <a:pt x="346" y="630"/>
                </a:cubicBezTo>
                <a:cubicBezTo>
                  <a:pt x="347" y="629"/>
                  <a:pt x="347" y="629"/>
                  <a:pt x="348" y="629"/>
                </a:cubicBezTo>
                <a:cubicBezTo>
                  <a:pt x="349" y="628"/>
                  <a:pt x="351" y="627"/>
                  <a:pt x="352" y="626"/>
                </a:cubicBezTo>
                <a:cubicBezTo>
                  <a:pt x="353" y="626"/>
                  <a:pt x="353" y="626"/>
                  <a:pt x="354" y="625"/>
                </a:cubicBezTo>
                <a:cubicBezTo>
                  <a:pt x="354" y="625"/>
                  <a:pt x="354" y="624"/>
                  <a:pt x="353" y="623"/>
                </a:cubicBezTo>
                <a:cubicBezTo>
                  <a:pt x="353" y="623"/>
                  <a:pt x="353" y="622"/>
                  <a:pt x="352" y="622"/>
                </a:cubicBezTo>
                <a:cubicBezTo>
                  <a:pt x="351" y="622"/>
                  <a:pt x="351" y="623"/>
                  <a:pt x="351" y="624"/>
                </a:cubicBezTo>
                <a:cubicBezTo>
                  <a:pt x="350" y="624"/>
                  <a:pt x="349" y="623"/>
                  <a:pt x="349" y="623"/>
                </a:cubicBezTo>
                <a:cubicBezTo>
                  <a:pt x="349" y="622"/>
                  <a:pt x="351" y="622"/>
                  <a:pt x="351" y="622"/>
                </a:cubicBezTo>
                <a:cubicBezTo>
                  <a:pt x="352" y="621"/>
                  <a:pt x="352" y="621"/>
                  <a:pt x="353" y="620"/>
                </a:cubicBezTo>
                <a:cubicBezTo>
                  <a:pt x="353" y="620"/>
                  <a:pt x="354" y="620"/>
                  <a:pt x="355" y="619"/>
                </a:cubicBezTo>
                <a:cubicBezTo>
                  <a:pt x="356" y="619"/>
                  <a:pt x="358" y="615"/>
                  <a:pt x="360" y="617"/>
                </a:cubicBezTo>
                <a:cubicBezTo>
                  <a:pt x="360" y="617"/>
                  <a:pt x="360" y="617"/>
                  <a:pt x="360" y="617"/>
                </a:cubicBezTo>
                <a:cubicBezTo>
                  <a:pt x="360" y="618"/>
                  <a:pt x="360" y="618"/>
                  <a:pt x="361" y="618"/>
                </a:cubicBezTo>
                <a:cubicBezTo>
                  <a:pt x="362" y="619"/>
                  <a:pt x="360" y="619"/>
                  <a:pt x="359" y="620"/>
                </a:cubicBezTo>
                <a:cubicBezTo>
                  <a:pt x="359" y="620"/>
                  <a:pt x="358" y="621"/>
                  <a:pt x="358" y="621"/>
                </a:cubicBezTo>
                <a:cubicBezTo>
                  <a:pt x="357" y="621"/>
                  <a:pt x="356" y="621"/>
                  <a:pt x="356" y="622"/>
                </a:cubicBezTo>
                <a:cubicBezTo>
                  <a:pt x="355" y="622"/>
                  <a:pt x="355" y="622"/>
                  <a:pt x="354" y="623"/>
                </a:cubicBezTo>
                <a:cubicBezTo>
                  <a:pt x="354" y="624"/>
                  <a:pt x="356" y="623"/>
                  <a:pt x="356" y="623"/>
                </a:cubicBezTo>
                <a:cubicBezTo>
                  <a:pt x="357" y="624"/>
                  <a:pt x="356" y="624"/>
                  <a:pt x="357" y="624"/>
                </a:cubicBezTo>
                <a:cubicBezTo>
                  <a:pt x="358" y="625"/>
                  <a:pt x="359" y="624"/>
                  <a:pt x="360" y="624"/>
                </a:cubicBezTo>
                <a:cubicBezTo>
                  <a:pt x="361" y="625"/>
                  <a:pt x="358" y="627"/>
                  <a:pt x="358" y="627"/>
                </a:cubicBezTo>
                <a:cubicBezTo>
                  <a:pt x="357" y="627"/>
                  <a:pt x="356" y="627"/>
                  <a:pt x="356" y="628"/>
                </a:cubicBezTo>
                <a:cubicBezTo>
                  <a:pt x="355" y="628"/>
                  <a:pt x="355" y="629"/>
                  <a:pt x="354" y="629"/>
                </a:cubicBezTo>
                <a:cubicBezTo>
                  <a:pt x="353" y="630"/>
                  <a:pt x="351" y="630"/>
                  <a:pt x="350" y="630"/>
                </a:cubicBezTo>
                <a:cubicBezTo>
                  <a:pt x="349" y="631"/>
                  <a:pt x="349" y="631"/>
                  <a:pt x="348" y="632"/>
                </a:cubicBezTo>
                <a:cubicBezTo>
                  <a:pt x="347" y="632"/>
                  <a:pt x="346" y="632"/>
                  <a:pt x="346" y="633"/>
                </a:cubicBezTo>
                <a:cubicBezTo>
                  <a:pt x="347" y="633"/>
                  <a:pt x="348" y="633"/>
                  <a:pt x="348" y="633"/>
                </a:cubicBezTo>
                <a:cubicBezTo>
                  <a:pt x="349" y="633"/>
                  <a:pt x="348" y="634"/>
                  <a:pt x="348" y="634"/>
                </a:cubicBezTo>
                <a:cubicBezTo>
                  <a:pt x="348" y="635"/>
                  <a:pt x="349" y="635"/>
                  <a:pt x="349" y="636"/>
                </a:cubicBezTo>
                <a:cubicBezTo>
                  <a:pt x="349" y="637"/>
                  <a:pt x="347" y="638"/>
                  <a:pt x="346" y="638"/>
                </a:cubicBezTo>
                <a:cubicBezTo>
                  <a:pt x="345" y="638"/>
                  <a:pt x="344" y="638"/>
                  <a:pt x="344" y="638"/>
                </a:cubicBezTo>
                <a:cubicBezTo>
                  <a:pt x="342" y="637"/>
                  <a:pt x="340" y="637"/>
                  <a:pt x="339" y="638"/>
                </a:cubicBezTo>
                <a:cubicBezTo>
                  <a:pt x="338" y="638"/>
                  <a:pt x="336" y="639"/>
                  <a:pt x="335" y="639"/>
                </a:cubicBezTo>
                <a:cubicBezTo>
                  <a:pt x="334" y="640"/>
                  <a:pt x="332" y="640"/>
                  <a:pt x="331" y="640"/>
                </a:cubicBezTo>
                <a:cubicBezTo>
                  <a:pt x="330" y="639"/>
                  <a:pt x="332" y="638"/>
                  <a:pt x="332" y="636"/>
                </a:cubicBezTo>
                <a:cubicBezTo>
                  <a:pt x="331" y="635"/>
                  <a:pt x="330" y="635"/>
                  <a:pt x="330" y="634"/>
                </a:cubicBezTo>
                <a:cubicBezTo>
                  <a:pt x="329" y="633"/>
                  <a:pt x="329" y="632"/>
                  <a:pt x="328" y="631"/>
                </a:cubicBezTo>
                <a:cubicBezTo>
                  <a:pt x="326" y="630"/>
                  <a:pt x="325" y="631"/>
                  <a:pt x="324" y="632"/>
                </a:cubicBezTo>
                <a:cubicBezTo>
                  <a:pt x="323" y="632"/>
                  <a:pt x="322" y="632"/>
                  <a:pt x="322" y="633"/>
                </a:cubicBezTo>
                <a:cubicBezTo>
                  <a:pt x="321" y="633"/>
                  <a:pt x="320" y="633"/>
                  <a:pt x="320" y="633"/>
                </a:cubicBezTo>
                <a:cubicBezTo>
                  <a:pt x="319" y="634"/>
                  <a:pt x="316" y="635"/>
                  <a:pt x="318" y="636"/>
                </a:cubicBezTo>
                <a:cubicBezTo>
                  <a:pt x="319" y="636"/>
                  <a:pt x="321" y="636"/>
                  <a:pt x="320" y="637"/>
                </a:cubicBezTo>
                <a:cubicBezTo>
                  <a:pt x="320" y="638"/>
                  <a:pt x="319" y="638"/>
                  <a:pt x="318" y="639"/>
                </a:cubicBezTo>
                <a:cubicBezTo>
                  <a:pt x="318" y="639"/>
                  <a:pt x="317" y="639"/>
                  <a:pt x="317" y="640"/>
                </a:cubicBezTo>
                <a:cubicBezTo>
                  <a:pt x="315" y="641"/>
                  <a:pt x="315" y="639"/>
                  <a:pt x="315" y="638"/>
                </a:cubicBezTo>
                <a:cubicBezTo>
                  <a:pt x="314" y="637"/>
                  <a:pt x="312" y="637"/>
                  <a:pt x="311" y="637"/>
                </a:cubicBezTo>
                <a:cubicBezTo>
                  <a:pt x="310" y="637"/>
                  <a:pt x="309" y="637"/>
                  <a:pt x="308" y="638"/>
                </a:cubicBezTo>
                <a:cubicBezTo>
                  <a:pt x="307" y="638"/>
                  <a:pt x="306" y="640"/>
                  <a:pt x="305" y="640"/>
                </a:cubicBezTo>
                <a:cubicBezTo>
                  <a:pt x="304" y="641"/>
                  <a:pt x="304" y="642"/>
                  <a:pt x="305" y="642"/>
                </a:cubicBezTo>
                <a:cubicBezTo>
                  <a:pt x="306" y="643"/>
                  <a:pt x="306" y="643"/>
                  <a:pt x="306" y="643"/>
                </a:cubicBezTo>
                <a:cubicBezTo>
                  <a:pt x="307" y="643"/>
                  <a:pt x="307" y="643"/>
                  <a:pt x="308" y="643"/>
                </a:cubicBezTo>
                <a:cubicBezTo>
                  <a:pt x="309" y="645"/>
                  <a:pt x="306" y="645"/>
                  <a:pt x="305" y="645"/>
                </a:cubicBezTo>
                <a:cubicBezTo>
                  <a:pt x="304" y="645"/>
                  <a:pt x="303" y="645"/>
                  <a:pt x="301" y="645"/>
                </a:cubicBezTo>
                <a:cubicBezTo>
                  <a:pt x="301" y="645"/>
                  <a:pt x="300" y="645"/>
                  <a:pt x="299" y="646"/>
                </a:cubicBezTo>
                <a:cubicBezTo>
                  <a:pt x="299" y="646"/>
                  <a:pt x="299" y="646"/>
                  <a:pt x="299" y="646"/>
                </a:cubicBezTo>
                <a:cubicBezTo>
                  <a:pt x="298" y="647"/>
                  <a:pt x="298" y="646"/>
                  <a:pt x="298" y="646"/>
                </a:cubicBezTo>
                <a:cubicBezTo>
                  <a:pt x="297" y="647"/>
                  <a:pt x="297" y="647"/>
                  <a:pt x="297" y="648"/>
                </a:cubicBezTo>
                <a:cubicBezTo>
                  <a:pt x="297" y="649"/>
                  <a:pt x="298" y="649"/>
                  <a:pt x="299" y="649"/>
                </a:cubicBezTo>
                <a:cubicBezTo>
                  <a:pt x="299" y="650"/>
                  <a:pt x="299" y="650"/>
                  <a:pt x="300" y="650"/>
                </a:cubicBezTo>
                <a:cubicBezTo>
                  <a:pt x="301" y="650"/>
                  <a:pt x="301" y="650"/>
                  <a:pt x="302" y="650"/>
                </a:cubicBezTo>
                <a:cubicBezTo>
                  <a:pt x="303" y="650"/>
                  <a:pt x="303" y="650"/>
                  <a:pt x="304" y="651"/>
                </a:cubicBezTo>
                <a:cubicBezTo>
                  <a:pt x="305" y="651"/>
                  <a:pt x="305" y="651"/>
                  <a:pt x="306" y="652"/>
                </a:cubicBezTo>
                <a:cubicBezTo>
                  <a:pt x="307" y="652"/>
                  <a:pt x="308" y="655"/>
                  <a:pt x="307" y="655"/>
                </a:cubicBezTo>
                <a:cubicBezTo>
                  <a:pt x="307" y="656"/>
                  <a:pt x="307" y="655"/>
                  <a:pt x="306" y="655"/>
                </a:cubicBezTo>
                <a:cubicBezTo>
                  <a:pt x="306" y="654"/>
                  <a:pt x="305" y="654"/>
                  <a:pt x="304" y="654"/>
                </a:cubicBezTo>
                <a:cubicBezTo>
                  <a:pt x="302" y="654"/>
                  <a:pt x="302" y="654"/>
                  <a:pt x="301" y="653"/>
                </a:cubicBezTo>
                <a:cubicBezTo>
                  <a:pt x="300" y="652"/>
                  <a:pt x="300" y="652"/>
                  <a:pt x="300" y="651"/>
                </a:cubicBezTo>
                <a:cubicBezTo>
                  <a:pt x="299" y="651"/>
                  <a:pt x="299" y="651"/>
                  <a:pt x="298" y="650"/>
                </a:cubicBezTo>
                <a:cubicBezTo>
                  <a:pt x="297" y="649"/>
                  <a:pt x="296" y="648"/>
                  <a:pt x="295" y="648"/>
                </a:cubicBezTo>
                <a:cubicBezTo>
                  <a:pt x="294" y="648"/>
                  <a:pt x="292" y="648"/>
                  <a:pt x="293" y="650"/>
                </a:cubicBezTo>
                <a:cubicBezTo>
                  <a:pt x="293" y="651"/>
                  <a:pt x="295" y="651"/>
                  <a:pt x="296" y="652"/>
                </a:cubicBezTo>
                <a:cubicBezTo>
                  <a:pt x="297" y="653"/>
                  <a:pt x="297" y="653"/>
                  <a:pt x="297" y="654"/>
                </a:cubicBezTo>
                <a:cubicBezTo>
                  <a:pt x="298" y="654"/>
                  <a:pt x="299" y="654"/>
                  <a:pt x="299" y="655"/>
                </a:cubicBezTo>
                <a:cubicBezTo>
                  <a:pt x="299" y="656"/>
                  <a:pt x="298" y="656"/>
                  <a:pt x="297" y="656"/>
                </a:cubicBezTo>
                <a:cubicBezTo>
                  <a:pt x="297" y="655"/>
                  <a:pt x="297" y="655"/>
                  <a:pt x="296" y="654"/>
                </a:cubicBezTo>
                <a:cubicBezTo>
                  <a:pt x="296" y="654"/>
                  <a:pt x="295" y="654"/>
                  <a:pt x="294" y="653"/>
                </a:cubicBezTo>
                <a:cubicBezTo>
                  <a:pt x="294" y="653"/>
                  <a:pt x="293" y="653"/>
                  <a:pt x="293" y="652"/>
                </a:cubicBezTo>
                <a:cubicBezTo>
                  <a:pt x="291" y="651"/>
                  <a:pt x="289" y="652"/>
                  <a:pt x="287" y="653"/>
                </a:cubicBezTo>
                <a:cubicBezTo>
                  <a:pt x="285" y="653"/>
                  <a:pt x="283" y="653"/>
                  <a:pt x="282" y="652"/>
                </a:cubicBezTo>
                <a:cubicBezTo>
                  <a:pt x="281" y="651"/>
                  <a:pt x="280" y="650"/>
                  <a:pt x="279" y="650"/>
                </a:cubicBezTo>
                <a:cubicBezTo>
                  <a:pt x="278" y="651"/>
                  <a:pt x="277" y="651"/>
                  <a:pt x="276" y="652"/>
                </a:cubicBezTo>
                <a:cubicBezTo>
                  <a:pt x="276" y="652"/>
                  <a:pt x="275" y="652"/>
                  <a:pt x="274" y="652"/>
                </a:cubicBezTo>
                <a:cubicBezTo>
                  <a:pt x="274" y="653"/>
                  <a:pt x="272" y="653"/>
                  <a:pt x="273" y="654"/>
                </a:cubicBezTo>
                <a:cubicBezTo>
                  <a:pt x="273" y="655"/>
                  <a:pt x="273" y="655"/>
                  <a:pt x="274" y="655"/>
                </a:cubicBezTo>
                <a:cubicBezTo>
                  <a:pt x="275" y="655"/>
                  <a:pt x="274" y="655"/>
                  <a:pt x="275" y="655"/>
                </a:cubicBezTo>
                <a:cubicBezTo>
                  <a:pt x="275" y="656"/>
                  <a:pt x="277" y="656"/>
                  <a:pt x="276" y="657"/>
                </a:cubicBezTo>
                <a:cubicBezTo>
                  <a:pt x="275" y="658"/>
                  <a:pt x="272" y="658"/>
                  <a:pt x="274" y="659"/>
                </a:cubicBezTo>
                <a:cubicBezTo>
                  <a:pt x="274" y="660"/>
                  <a:pt x="276" y="659"/>
                  <a:pt x="277" y="659"/>
                </a:cubicBezTo>
                <a:cubicBezTo>
                  <a:pt x="278" y="659"/>
                  <a:pt x="280" y="659"/>
                  <a:pt x="281" y="659"/>
                </a:cubicBezTo>
                <a:cubicBezTo>
                  <a:pt x="283" y="659"/>
                  <a:pt x="284" y="659"/>
                  <a:pt x="286" y="660"/>
                </a:cubicBezTo>
                <a:cubicBezTo>
                  <a:pt x="286" y="660"/>
                  <a:pt x="287" y="660"/>
                  <a:pt x="286" y="661"/>
                </a:cubicBezTo>
                <a:cubicBezTo>
                  <a:pt x="285" y="661"/>
                  <a:pt x="285" y="661"/>
                  <a:pt x="284" y="661"/>
                </a:cubicBezTo>
                <a:cubicBezTo>
                  <a:pt x="283" y="662"/>
                  <a:pt x="281" y="663"/>
                  <a:pt x="283" y="663"/>
                </a:cubicBezTo>
                <a:cubicBezTo>
                  <a:pt x="284" y="663"/>
                  <a:pt x="284" y="663"/>
                  <a:pt x="285" y="663"/>
                </a:cubicBezTo>
                <a:cubicBezTo>
                  <a:pt x="286" y="664"/>
                  <a:pt x="287" y="664"/>
                  <a:pt x="286" y="665"/>
                </a:cubicBezTo>
                <a:cubicBezTo>
                  <a:pt x="284" y="665"/>
                  <a:pt x="283" y="665"/>
                  <a:pt x="282" y="664"/>
                </a:cubicBezTo>
                <a:cubicBezTo>
                  <a:pt x="280" y="663"/>
                  <a:pt x="279" y="662"/>
                  <a:pt x="277" y="662"/>
                </a:cubicBezTo>
                <a:cubicBezTo>
                  <a:pt x="276" y="662"/>
                  <a:pt x="275" y="662"/>
                  <a:pt x="275" y="663"/>
                </a:cubicBezTo>
                <a:cubicBezTo>
                  <a:pt x="274" y="663"/>
                  <a:pt x="273" y="663"/>
                  <a:pt x="272" y="663"/>
                </a:cubicBezTo>
                <a:cubicBezTo>
                  <a:pt x="271" y="663"/>
                  <a:pt x="271" y="663"/>
                  <a:pt x="270" y="663"/>
                </a:cubicBezTo>
                <a:cubicBezTo>
                  <a:pt x="269" y="662"/>
                  <a:pt x="268" y="663"/>
                  <a:pt x="266" y="663"/>
                </a:cubicBezTo>
                <a:cubicBezTo>
                  <a:pt x="265" y="663"/>
                  <a:pt x="263" y="664"/>
                  <a:pt x="262" y="664"/>
                </a:cubicBezTo>
                <a:cubicBezTo>
                  <a:pt x="261" y="664"/>
                  <a:pt x="260" y="663"/>
                  <a:pt x="260" y="664"/>
                </a:cubicBezTo>
                <a:cubicBezTo>
                  <a:pt x="260" y="665"/>
                  <a:pt x="261" y="665"/>
                  <a:pt x="262" y="665"/>
                </a:cubicBezTo>
                <a:cubicBezTo>
                  <a:pt x="262" y="665"/>
                  <a:pt x="264" y="665"/>
                  <a:pt x="264" y="665"/>
                </a:cubicBezTo>
                <a:cubicBezTo>
                  <a:pt x="265" y="666"/>
                  <a:pt x="263" y="666"/>
                  <a:pt x="263" y="666"/>
                </a:cubicBezTo>
                <a:cubicBezTo>
                  <a:pt x="261" y="667"/>
                  <a:pt x="264" y="668"/>
                  <a:pt x="265" y="668"/>
                </a:cubicBezTo>
                <a:cubicBezTo>
                  <a:pt x="265" y="667"/>
                  <a:pt x="266" y="667"/>
                  <a:pt x="267" y="667"/>
                </a:cubicBezTo>
                <a:cubicBezTo>
                  <a:pt x="267" y="667"/>
                  <a:pt x="268" y="667"/>
                  <a:pt x="269" y="667"/>
                </a:cubicBezTo>
                <a:cubicBezTo>
                  <a:pt x="269" y="667"/>
                  <a:pt x="270" y="667"/>
                  <a:pt x="270" y="667"/>
                </a:cubicBezTo>
                <a:cubicBezTo>
                  <a:pt x="271" y="668"/>
                  <a:pt x="269" y="668"/>
                  <a:pt x="269" y="668"/>
                </a:cubicBezTo>
                <a:cubicBezTo>
                  <a:pt x="268" y="668"/>
                  <a:pt x="267" y="667"/>
                  <a:pt x="265" y="668"/>
                </a:cubicBezTo>
                <a:cubicBezTo>
                  <a:pt x="265" y="668"/>
                  <a:pt x="265" y="669"/>
                  <a:pt x="264" y="669"/>
                </a:cubicBezTo>
                <a:cubicBezTo>
                  <a:pt x="263" y="669"/>
                  <a:pt x="263" y="669"/>
                  <a:pt x="262" y="670"/>
                </a:cubicBezTo>
                <a:cubicBezTo>
                  <a:pt x="262" y="671"/>
                  <a:pt x="262" y="671"/>
                  <a:pt x="261" y="671"/>
                </a:cubicBezTo>
                <a:cubicBezTo>
                  <a:pt x="260" y="670"/>
                  <a:pt x="260" y="670"/>
                  <a:pt x="259" y="670"/>
                </a:cubicBezTo>
                <a:cubicBezTo>
                  <a:pt x="259" y="670"/>
                  <a:pt x="259" y="671"/>
                  <a:pt x="258" y="671"/>
                </a:cubicBezTo>
                <a:cubicBezTo>
                  <a:pt x="258" y="672"/>
                  <a:pt x="257" y="672"/>
                  <a:pt x="257" y="672"/>
                </a:cubicBezTo>
                <a:cubicBezTo>
                  <a:pt x="256" y="673"/>
                  <a:pt x="254" y="673"/>
                  <a:pt x="254" y="674"/>
                </a:cubicBezTo>
                <a:cubicBezTo>
                  <a:pt x="254" y="675"/>
                  <a:pt x="254" y="675"/>
                  <a:pt x="255" y="676"/>
                </a:cubicBezTo>
                <a:cubicBezTo>
                  <a:pt x="256" y="676"/>
                  <a:pt x="255" y="677"/>
                  <a:pt x="255" y="677"/>
                </a:cubicBezTo>
                <a:cubicBezTo>
                  <a:pt x="254" y="677"/>
                  <a:pt x="254" y="677"/>
                  <a:pt x="254" y="677"/>
                </a:cubicBezTo>
                <a:cubicBezTo>
                  <a:pt x="253" y="678"/>
                  <a:pt x="253" y="678"/>
                  <a:pt x="253" y="678"/>
                </a:cubicBezTo>
                <a:cubicBezTo>
                  <a:pt x="253" y="679"/>
                  <a:pt x="252" y="679"/>
                  <a:pt x="252" y="678"/>
                </a:cubicBezTo>
                <a:cubicBezTo>
                  <a:pt x="251" y="677"/>
                  <a:pt x="252" y="677"/>
                  <a:pt x="252" y="676"/>
                </a:cubicBezTo>
                <a:cubicBezTo>
                  <a:pt x="251" y="676"/>
                  <a:pt x="250" y="675"/>
                  <a:pt x="250" y="675"/>
                </a:cubicBezTo>
                <a:cubicBezTo>
                  <a:pt x="249" y="675"/>
                  <a:pt x="249" y="676"/>
                  <a:pt x="248" y="676"/>
                </a:cubicBezTo>
                <a:cubicBezTo>
                  <a:pt x="247" y="676"/>
                  <a:pt x="247" y="676"/>
                  <a:pt x="248" y="675"/>
                </a:cubicBezTo>
                <a:cubicBezTo>
                  <a:pt x="248" y="675"/>
                  <a:pt x="249" y="674"/>
                  <a:pt x="250" y="674"/>
                </a:cubicBezTo>
                <a:cubicBezTo>
                  <a:pt x="250" y="673"/>
                  <a:pt x="250" y="673"/>
                  <a:pt x="251" y="673"/>
                </a:cubicBezTo>
                <a:cubicBezTo>
                  <a:pt x="251" y="673"/>
                  <a:pt x="251" y="674"/>
                  <a:pt x="251" y="674"/>
                </a:cubicBezTo>
                <a:cubicBezTo>
                  <a:pt x="252" y="674"/>
                  <a:pt x="252" y="674"/>
                  <a:pt x="252" y="674"/>
                </a:cubicBezTo>
                <a:cubicBezTo>
                  <a:pt x="253" y="673"/>
                  <a:pt x="253" y="673"/>
                  <a:pt x="253" y="672"/>
                </a:cubicBezTo>
                <a:cubicBezTo>
                  <a:pt x="253" y="671"/>
                  <a:pt x="254" y="671"/>
                  <a:pt x="255" y="671"/>
                </a:cubicBezTo>
                <a:cubicBezTo>
                  <a:pt x="255" y="670"/>
                  <a:pt x="256" y="670"/>
                  <a:pt x="255" y="669"/>
                </a:cubicBezTo>
                <a:cubicBezTo>
                  <a:pt x="255" y="669"/>
                  <a:pt x="254" y="669"/>
                  <a:pt x="253" y="670"/>
                </a:cubicBezTo>
                <a:cubicBezTo>
                  <a:pt x="253" y="670"/>
                  <a:pt x="252" y="669"/>
                  <a:pt x="251" y="670"/>
                </a:cubicBezTo>
                <a:cubicBezTo>
                  <a:pt x="251" y="670"/>
                  <a:pt x="251" y="671"/>
                  <a:pt x="251" y="671"/>
                </a:cubicBezTo>
                <a:cubicBezTo>
                  <a:pt x="251" y="672"/>
                  <a:pt x="250" y="672"/>
                  <a:pt x="249" y="672"/>
                </a:cubicBezTo>
                <a:cubicBezTo>
                  <a:pt x="249" y="672"/>
                  <a:pt x="249" y="673"/>
                  <a:pt x="248" y="673"/>
                </a:cubicBezTo>
                <a:cubicBezTo>
                  <a:pt x="248" y="674"/>
                  <a:pt x="247" y="674"/>
                  <a:pt x="247" y="674"/>
                </a:cubicBezTo>
                <a:cubicBezTo>
                  <a:pt x="246" y="674"/>
                  <a:pt x="246" y="674"/>
                  <a:pt x="246" y="675"/>
                </a:cubicBezTo>
                <a:cubicBezTo>
                  <a:pt x="246" y="675"/>
                  <a:pt x="246" y="676"/>
                  <a:pt x="245" y="676"/>
                </a:cubicBezTo>
                <a:cubicBezTo>
                  <a:pt x="245" y="675"/>
                  <a:pt x="244" y="676"/>
                  <a:pt x="244" y="676"/>
                </a:cubicBezTo>
                <a:cubicBezTo>
                  <a:pt x="243" y="677"/>
                  <a:pt x="244" y="677"/>
                  <a:pt x="243" y="677"/>
                </a:cubicBezTo>
                <a:cubicBezTo>
                  <a:pt x="243" y="677"/>
                  <a:pt x="242" y="677"/>
                  <a:pt x="242" y="677"/>
                </a:cubicBezTo>
                <a:cubicBezTo>
                  <a:pt x="242" y="676"/>
                  <a:pt x="241" y="676"/>
                  <a:pt x="241" y="676"/>
                </a:cubicBezTo>
                <a:cubicBezTo>
                  <a:pt x="240" y="675"/>
                  <a:pt x="240" y="674"/>
                  <a:pt x="239" y="674"/>
                </a:cubicBezTo>
                <a:cubicBezTo>
                  <a:pt x="238" y="675"/>
                  <a:pt x="239" y="676"/>
                  <a:pt x="240" y="676"/>
                </a:cubicBezTo>
                <a:cubicBezTo>
                  <a:pt x="240" y="677"/>
                  <a:pt x="240" y="677"/>
                  <a:pt x="241" y="678"/>
                </a:cubicBezTo>
                <a:cubicBezTo>
                  <a:pt x="241" y="679"/>
                  <a:pt x="241" y="679"/>
                  <a:pt x="242" y="679"/>
                </a:cubicBezTo>
                <a:cubicBezTo>
                  <a:pt x="242" y="680"/>
                  <a:pt x="242" y="679"/>
                  <a:pt x="243" y="680"/>
                </a:cubicBezTo>
                <a:cubicBezTo>
                  <a:pt x="243" y="680"/>
                  <a:pt x="242" y="681"/>
                  <a:pt x="242" y="681"/>
                </a:cubicBezTo>
                <a:cubicBezTo>
                  <a:pt x="242" y="681"/>
                  <a:pt x="241" y="681"/>
                  <a:pt x="240" y="681"/>
                </a:cubicBezTo>
                <a:cubicBezTo>
                  <a:pt x="239" y="682"/>
                  <a:pt x="239" y="682"/>
                  <a:pt x="239" y="683"/>
                </a:cubicBezTo>
                <a:cubicBezTo>
                  <a:pt x="239" y="683"/>
                  <a:pt x="242" y="683"/>
                  <a:pt x="241" y="684"/>
                </a:cubicBezTo>
                <a:cubicBezTo>
                  <a:pt x="241" y="685"/>
                  <a:pt x="239" y="686"/>
                  <a:pt x="238" y="686"/>
                </a:cubicBezTo>
                <a:cubicBezTo>
                  <a:pt x="237" y="686"/>
                  <a:pt x="235" y="685"/>
                  <a:pt x="234" y="685"/>
                </a:cubicBezTo>
                <a:cubicBezTo>
                  <a:pt x="233" y="685"/>
                  <a:pt x="233" y="685"/>
                  <a:pt x="232" y="686"/>
                </a:cubicBezTo>
                <a:cubicBezTo>
                  <a:pt x="232" y="687"/>
                  <a:pt x="233" y="687"/>
                  <a:pt x="233" y="687"/>
                </a:cubicBezTo>
                <a:cubicBezTo>
                  <a:pt x="234" y="688"/>
                  <a:pt x="234" y="688"/>
                  <a:pt x="235" y="688"/>
                </a:cubicBezTo>
                <a:cubicBezTo>
                  <a:pt x="236" y="687"/>
                  <a:pt x="236" y="687"/>
                  <a:pt x="237" y="687"/>
                </a:cubicBezTo>
                <a:cubicBezTo>
                  <a:pt x="237" y="687"/>
                  <a:pt x="237" y="687"/>
                  <a:pt x="237" y="687"/>
                </a:cubicBezTo>
                <a:cubicBezTo>
                  <a:pt x="238" y="689"/>
                  <a:pt x="236" y="689"/>
                  <a:pt x="235" y="690"/>
                </a:cubicBezTo>
                <a:cubicBezTo>
                  <a:pt x="234" y="692"/>
                  <a:pt x="238" y="690"/>
                  <a:pt x="237" y="692"/>
                </a:cubicBezTo>
                <a:cubicBezTo>
                  <a:pt x="237" y="692"/>
                  <a:pt x="235" y="693"/>
                  <a:pt x="236" y="694"/>
                </a:cubicBezTo>
                <a:cubicBezTo>
                  <a:pt x="237" y="694"/>
                  <a:pt x="238" y="693"/>
                  <a:pt x="238" y="693"/>
                </a:cubicBezTo>
                <a:cubicBezTo>
                  <a:pt x="239" y="693"/>
                  <a:pt x="239" y="694"/>
                  <a:pt x="240" y="694"/>
                </a:cubicBezTo>
                <a:cubicBezTo>
                  <a:pt x="240" y="694"/>
                  <a:pt x="241" y="694"/>
                  <a:pt x="241" y="695"/>
                </a:cubicBezTo>
                <a:cubicBezTo>
                  <a:pt x="241" y="695"/>
                  <a:pt x="241" y="696"/>
                  <a:pt x="241" y="697"/>
                </a:cubicBezTo>
                <a:cubicBezTo>
                  <a:pt x="240" y="697"/>
                  <a:pt x="239" y="697"/>
                  <a:pt x="239" y="697"/>
                </a:cubicBezTo>
                <a:cubicBezTo>
                  <a:pt x="237" y="697"/>
                  <a:pt x="236" y="698"/>
                  <a:pt x="237" y="700"/>
                </a:cubicBezTo>
                <a:cubicBezTo>
                  <a:pt x="237" y="701"/>
                  <a:pt x="238" y="700"/>
                  <a:pt x="238" y="701"/>
                </a:cubicBezTo>
                <a:cubicBezTo>
                  <a:pt x="239" y="702"/>
                  <a:pt x="237" y="702"/>
                  <a:pt x="237" y="702"/>
                </a:cubicBezTo>
                <a:cubicBezTo>
                  <a:pt x="236" y="703"/>
                  <a:pt x="235" y="705"/>
                  <a:pt x="236" y="705"/>
                </a:cubicBezTo>
                <a:cubicBezTo>
                  <a:pt x="237" y="706"/>
                  <a:pt x="238" y="706"/>
                  <a:pt x="239" y="706"/>
                </a:cubicBezTo>
                <a:cubicBezTo>
                  <a:pt x="239" y="707"/>
                  <a:pt x="240" y="708"/>
                  <a:pt x="241" y="708"/>
                </a:cubicBezTo>
                <a:cubicBezTo>
                  <a:pt x="242" y="709"/>
                  <a:pt x="243" y="708"/>
                  <a:pt x="245" y="708"/>
                </a:cubicBezTo>
                <a:cubicBezTo>
                  <a:pt x="246" y="708"/>
                  <a:pt x="248" y="708"/>
                  <a:pt x="249" y="708"/>
                </a:cubicBezTo>
                <a:cubicBezTo>
                  <a:pt x="251" y="708"/>
                  <a:pt x="252" y="707"/>
                  <a:pt x="253" y="707"/>
                </a:cubicBezTo>
                <a:cubicBezTo>
                  <a:pt x="254" y="707"/>
                  <a:pt x="256" y="707"/>
                  <a:pt x="258" y="707"/>
                </a:cubicBezTo>
                <a:cubicBezTo>
                  <a:pt x="259" y="707"/>
                  <a:pt x="260" y="709"/>
                  <a:pt x="261" y="709"/>
                </a:cubicBezTo>
                <a:cubicBezTo>
                  <a:pt x="264" y="709"/>
                  <a:pt x="265" y="704"/>
                  <a:pt x="268" y="705"/>
                </a:cubicBezTo>
                <a:cubicBezTo>
                  <a:pt x="271" y="706"/>
                  <a:pt x="274" y="706"/>
                  <a:pt x="277" y="706"/>
                </a:cubicBezTo>
                <a:cubicBezTo>
                  <a:pt x="278" y="706"/>
                  <a:pt x="280" y="706"/>
                  <a:pt x="280" y="705"/>
                </a:cubicBezTo>
                <a:cubicBezTo>
                  <a:pt x="281" y="703"/>
                  <a:pt x="279" y="702"/>
                  <a:pt x="280" y="701"/>
                </a:cubicBezTo>
                <a:cubicBezTo>
                  <a:pt x="280" y="700"/>
                  <a:pt x="281" y="700"/>
                  <a:pt x="282" y="700"/>
                </a:cubicBezTo>
                <a:cubicBezTo>
                  <a:pt x="281" y="701"/>
                  <a:pt x="281" y="702"/>
                  <a:pt x="281" y="703"/>
                </a:cubicBezTo>
                <a:cubicBezTo>
                  <a:pt x="281" y="704"/>
                  <a:pt x="281" y="705"/>
                  <a:pt x="282" y="706"/>
                </a:cubicBezTo>
                <a:cubicBezTo>
                  <a:pt x="282" y="706"/>
                  <a:pt x="281" y="705"/>
                  <a:pt x="280" y="706"/>
                </a:cubicBezTo>
                <a:cubicBezTo>
                  <a:pt x="280" y="706"/>
                  <a:pt x="280" y="707"/>
                  <a:pt x="279" y="707"/>
                </a:cubicBezTo>
                <a:cubicBezTo>
                  <a:pt x="278" y="707"/>
                  <a:pt x="277" y="707"/>
                  <a:pt x="277" y="708"/>
                </a:cubicBezTo>
                <a:cubicBezTo>
                  <a:pt x="276" y="708"/>
                  <a:pt x="275" y="709"/>
                  <a:pt x="275" y="709"/>
                </a:cubicBezTo>
                <a:cubicBezTo>
                  <a:pt x="274" y="711"/>
                  <a:pt x="275" y="711"/>
                  <a:pt x="276" y="712"/>
                </a:cubicBezTo>
                <a:cubicBezTo>
                  <a:pt x="277" y="712"/>
                  <a:pt x="277" y="713"/>
                  <a:pt x="277" y="714"/>
                </a:cubicBezTo>
                <a:cubicBezTo>
                  <a:pt x="276" y="714"/>
                  <a:pt x="276" y="714"/>
                  <a:pt x="276" y="714"/>
                </a:cubicBezTo>
                <a:cubicBezTo>
                  <a:pt x="276" y="714"/>
                  <a:pt x="275" y="714"/>
                  <a:pt x="275" y="714"/>
                </a:cubicBezTo>
                <a:cubicBezTo>
                  <a:pt x="275" y="714"/>
                  <a:pt x="275" y="713"/>
                  <a:pt x="275" y="713"/>
                </a:cubicBezTo>
                <a:cubicBezTo>
                  <a:pt x="274" y="713"/>
                  <a:pt x="273" y="714"/>
                  <a:pt x="273" y="712"/>
                </a:cubicBezTo>
                <a:cubicBezTo>
                  <a:pt x="274" y="712"/>
                  <a:pt x="274" y="712"/>
                  <a:pt x="274" y="711"/>
                </a:cubicBezTo>
                <a:cubicBezTo>
                  <a:pt x="274" y="710"/>
                  <a:pt x="274" y="710"/>
                  <a:pt x="274" y="709"/>
                </a:cubicBezTo>
                <a:cubicBezTo>
                  <a:pt x="273" y="709"/>
                  <a:pt x="272" y="709"/>
                  <a:pt x="272" y="708"/>
                </a:cubicBezTo>
                <a:cubicBezTo>
                  <a:pt x="270" y="708"/>
                  <a:pt x="268" y="706"/>
                  <a:pt x="267" y="706"/>
                </a:cubicBezTo>
                <a:cubicBezTo>
                  <a:pt x="266" y="707"/>
                  <a:pt x="264" y="708"/>
                  <a:pt x="264" y="709"/>
                </a:cubicBezTo>
                <a:cubicBezTo>
                  <a:pt x="263" y="710"/>
                  <a:pt x="262" y="711"/>
                  <a:pt x="261" y="710"/>
                </a:cubicBezTo>
                <a:cubicBezTo>
                  <a:pt x="260" y="709"/>
                  <a:pt x="259" y="709"/>
                  <a:pt x="258" y="708"/>
                </a:cubicBezTo>
                <a:cubicBezTo>
                  <a:pt x="257" y="707"/>
                  <a:pt x="256" y="708"/>
                  <a:pt x="254" y="708"/>
                </a:cubicBezTo>
                <a:cubicBezTo>
                  <a:pt x="253" y="708"/>
                  <a:pt x="252" y="708"/>
                  <a:pt x="251" y="708"/>
                </a:cubicBezTo>
                <a:cubicBezTo>
                  <a:pt x="249" y="709"/>
                  <a:pt x="248" y="709"/>
                  <a:pt x="247" y="709"/>
                </a:cubicBezTo>
                <a:cubicBezTo>
                  <a:pt x="245" y="709"/>
                  <a:pt x="244" y="709"/>
                  <a:pt x="243" y="709"/>
                </a:cubicBezTo>
                <a:cubicBezTo>
                  <a:pt x="241" y="709"/>
                  <a:pt x="240" y="708"/>
                  <a:pt x="239" y="708"/>
                </a:cubicBezTo>
                <a:cubicBezTo>
                  <a:pt x="238" y="708"/>
                  <a:pt x="237" y="709"/>
                  <a:pt x="237" y="709"/>
                </a:cubicBezTo>
                <a:cubicBezTo>
                  <a:pt x="236" y="710"/>
                  <a:pt x="237" y="710"/>
                  <a:pt x="237" y="711"/>
                </a:cubicBezTo>
                <a:cubicBezTo>
                  <a:pt x="238" y="711"/>
                  <a:pt x="240" y="712"/>
                  <a:pt x="238" y="713"/>
                </a:cubicBezTo>
                <a:cubicBezTo>
                  <a:pt x="238" y="713"/>
                  <a:pt x="237" y="713"/>
                  <a:pt x="236" y="713"/>
                </a:cubicBezTo>
                <a:cubicBezTo>
                  <a:pt x="236" y="713"/>
                  <a:pt x="235" y="712"/>
                  <a:pt x="235" y="713"/>
                </a:cubicBezTo>
                <a:cubicBezTo>
                  <a:pt x="234" y="713"/>
                  <a:pt x="235" y="714"/>
                  <a:pt x="236" y="714"/>
                </a:cubicBezTo>
                <a:cubicBezTo>
                  <a:pt x="236" y="715"/>
                  <a:pt x="235" y="715"/>
                  <a:pt x="236" y="716"/>
                </a:cubicBezTo>
                <a:cubicBezTo>
                  <a:pt x="237" y="717"/>
                  <a:pt x="239" y="715"/>
                  <a:pt x="240" y="716"/>
                </a:cubicBezTo>
                <a:cubicBezTo>
                  <a:pt x="241" y="716"/>
                  <a:pt x="241" y="716"/>
                  <a:pt x="241" y="717"/>
                </a:cubicBezTo>
                <a:cubicBezTo>
                  <a:pt x="241" y="719"/>
                  <a:pt x="241" y="718"/>
                  <a:pt x="242" y="719"/>
                </a:cubicBezTo>
                <a:cubicBezTo>
                  <a:pt x="243" y="720"/>
                  <a:pt x="241" y="721"/>
                  <a:pt x="240" y="722"/>
                </a:cubicBezTo>
                <a:cubicBezTo>
                  <a:pt x="239" y="722"/>
                  <a:pt x="239" y="722"/>
                  <a:pt x="239" y="723"/>
                </a:cubicBezTo>
                <a:cubicBezTo>
                  <a:pt x="239" y="724"/>
                  <a:pt x="240" y="723"/>
                  <a:pt x="240" y="724"/>
                </a:cubicBezTo>
                <a:cubicBezTo>
                  <a:pt x="241" y="724"/>
                  <a:pt x="241" y="724"/>
                  <a:pt x="242" y="724"/>
                </a:cubicBezTo>
                <a:cubicBezTo>
                  <a:pt x="243" y="724"/>
                  <a:pt x="244" y="724"/>
                  <a:pt x="244" y="723"/>
                </a:cubicBezTo>
                <a:cubicBezTo>
                  <a:pt x="245" y="722"/>
                  <a:pt x="244" y="722"/>
                  <a:pt x="245" y="721"/>
                </a:cubicBezTo>
                <a:cubicBezTo>
                  <a:pt x="246" y="721"/>
                  <a:pt x="246" y="721"/>
                  <a:pt x="247" y="721"/>
                </a:cubicBezTo>
                <a:cubicBezTo>
                  <a:pt x="247" y="720"/>
                  <a:pt x="248" y="720"/>
                  <a:pt x="249" y="720"/>
                </a:cubicBezTo>
                <a:cubicBezTo>
                  <a:pt x="249" y="720"/>
                  <a:pt x="249" y="721"/>
                  <a:pt x="249" y="721"/>
                </a:cubicBezTo>
                <a:cubicBezTo>
                  <a:pt x="249" y="722"/>
                  <a:pt x="249" y="723"/>
                  <a:pt x="248" y="723"/>
                </a:cubicBezTo>
                <a:cubicBezTo>
                  <a:pt x="248" y="724"/>
                  <a:pt x="248" y="724"/>
                  <a:pt x="248" y="725"/>
                </a:cubicBezTo>
                <a:cubicBezTo>
                  <a:pt x="248" y="726"/>
                  <a:pt x="247" y="727"/>
                  <a:pt x="247" y="727"/>
                </a:cubicBezTo>
                <a:cubicBezTo>
                  <a:pt x="246" y="727"/>
                  <a:pt x="245" y="728"/>
                  <a:pt x="244" y="728"/>
                </a:cubicBezTo>
                <a:cubicBezTo>
                  <a:pt x="243" y="728"/>
                  <a:pt x="242" y="726"/>
                  <a:pt x="241" y="726"/>
                </a:cubicBezTo>
                <a:cubicBezTo>
                  <a:pt x="241" y="725"/>
                  <a:pt x="240" y="725"/>
                  <a:pt x="240" y="726"/>
                </a:cubicBezTo>
                <a:cubicBezTo>
                  <a:pt x="240" y="726"/>
                  <a:pt x="240" y="726"/>
                  <a:pt x="240" y="727"/>
                </a:cubicBezTo>
                <a:cubicBezTo>
                  <a:pt x="240" y="727"/>
                  <a:pt x="240" y="727"/>
                  <a:pt x="239" y="728"/>
                </a:cubicBezTo>
                <a:cubicBezTo>
                  <a:pt x="239" y="728"/>
                  <a:pt x="238" y="730"/>
                  <a:pt x="239" y="731"/>
                </a:cubicBezTo>
                <a:cubicBezTo>
                  <a:pt x="239" y="732"/>
                  <a:pt x="240" y="732"/>
                  <a:pt x="240" y="733"/>
                </a:cubicBezTo>
                <a:cubicBezTo>
                  <a:pt x="241" y="733"/>
                  <a:pt x="241" y="734"/>
                  <a:pt x="241" y="734"/>
                </a:cubicBezTo>
                <a:cubicBezTo>
                  <a:pt x="242" y="736"/>
                  <a:pt x="243" y="737"/>
                  <a:pt x="244" y="736"/>
                </a:cubicBezTo>
                <a:cubicBezTo>
                  <a:pt x="245" y="735"/>
                  <a:pt x="244" y="734"/>
                  <a:pt x="245" y="734"/>
                </a:cubicBezTo>
                <a:cubicBezTo>
                  <a:pt x="246" y="733"/>
                  <a:pt x="246" y="734"/>
                  <a:pt x="247" y="735"/>
                </a:cubicBezTo>
                <a:cubicBezTo>
                  <a:pt x="247" y="736"/>
                  <a:pt x="247" y="736"/>
                  <a:pt x="248" y="736"/>
                </a:cubicBezTo>
                <a:cubicBezTo>
                  <a:pt x="249" y="736"/>
                  <a:pt x="249" y="736"/>
                  <a:pt x="250" y="737"/>
                </a:cubicBezTo>
                <a:cubicBezTo>
                  <a:pt x="250" y="738"/>
                  <a:pt x="249" y="739"/>
                  <a:pt x="249" y="741"/>
                </a:cubicBezTo>
                <a:cubicBezTo>
                  <a:pt x="250" y="742"/>
                  <a:pt x="251" y="741"/>
                  <a:pt x="252" y="740"/>
                </a:cubicBezTo>
                <a:cubicBezTo>
                  <a:pt x="252" y="739"/>
                  <a:pt x="252" y="738"/>
                  <a:pt x="253" y="737"/>
                </a:cubicBezTo>
                <a:cubicBezTo>
                  <a:pt x="254" y="736"/>
                  <a:pt x="254" y="736"/>
                  <a:pt x="254" y="736"/>
                </a:cubicBezTo>
                <a:cubicBezTo>
                  <a:pt x="255" y="735"/>
                  <a:pt x="255" y="735"/>
                  <a:pt x="256" y="735"/>
                </a:cubicBezTo>
                <a:cubicBezTo>
                  <a:pt x="257" y="735"/>
                  <a:pt x="256" y="736"/>
                  <a:pt x="257" y="737"/>
                </a:cubicBezTo>
                <a:cubicBezTo>
                  <a:pt x="257" y="738"/>
                  <a:pt x="259" y="737"/>
                  <a:pt x="259" y="739"/>
                </a:cubicBezTo>
                <a:cubicBezTo>
                  <a:pt x="258" y="739"/>
                  <a:pt x="257" y="739"/>
                  <a:pt x="257" y="739"/>
                </a:cubicBezTo>
                <a:cubicBezTo>
                  <a:pt x="256" y="739"/>
                  <a:pt x="256" y="740"/>
                  <a:pt x="255" y="740"/>
                </a:cubicBezTo>
                <a:cubicBezTo>
                  <a:pt x="254" y="741"/>
                  <a:pt x="253" y="742"/>
                  <a:pt x="253" y="743"/>
                </a:cubicBezTo>
                <a:cubicBezTo>
                  <a:pt x="252" y="743"/>
                  <a:pt x="251" y="743"/>
                  <a:pt x="251" y="744"/>
                </a:cubicBezTo>
                <a:cubicBezTo>
                  <a:pt x="250" y="744"/>
                  <a:pt x="249" y="745"/>
                  <a:pt x="249" y="745"/>
                </a:cubicBezTo>
                <a:cubicBezTo>
                  <a:pt x="248" y="745"/>
                  <a:pt x="248" y="745"/>
                  <a:pt x="248" y="746"/>
                </a:cubicBezTo>
                <a:cubicBezTo>
                  <a:pt x="248" y="746"/>
                  <a:pt x="248" y="746"/>
                  <a:pt x="248" y="746"/>
                </a:cubicBezTo>
                <a:cubicBezTo>
                  <a:pt x="249" y="746"/>
                  <a:pt x="249" y="746"/>
                  <a:pt x="249" y="746"/>
                </a:cubicBezTo>
                <a:cubicBezTo>
                  <a:pt x="250" y="746"/>
                  <a:pt x="250" y="747"/>
                  <a:pt x="250" y="747"/>
                </a:cubicBezTo>
                <a:cubicBezTo>
                  <a:pt x="250" y="747"/>
                  <a:pt x="251" y="747"/>
                  <a:pt x="252" y="747"/>
                </a:cubicBezTo>
                <a:cubicBezTo>
                  <a:pt x="253" y="747"/>
                  <a:pt x="253" y="747"/>
                  <a:pt x="254" y="748"/>
                </a:cubicBezTo>
                <a:cubicBezTo>
                  <a:pt x="254" y="749"/>
                  <a:pt x="253" y="749"/>
                  <a:pt x="253" y="749"/>
                </a:cubicBezTo>
                <a:cubicBezTo>
                  <a:pt x="252" y="749"/>
                  <a:pt x="252" y="749"/>
                  <a:pt x="251" y="750"/>
                </a:cubicBezTo>
                <a:cubicBezTo>
                  <a:pt x="251" y="751"/>
                  <a:pt x="251" y="751"/>
                  <a:pt x="251" y="752"/>
                </a:cubicBezTo>
                <a:cubicBezTo>
                  <a:pt x="249" y="753"/>
                  <a:pt x="248" y="750"/>
                  <a:pt x="247" y="751"/>
                </a:cubicBezTo>
                <a:cubicBezTo>
                  <a:pt x="246" y="751"/>
                  <a:pt x="245" y="756"/>
                  <a:pt x="244" y="755"/>
                </a:cubicBezTo>
                <a:cubicBezTo>
                  <a:pt x="244" y="754"/>
                  <a:pt x="245" y="754"/>
                  <a:pt x="245" y="753"/>
                </a:cubicBezTo>
                <a:cubicBezTo>
                  <a:pt x="245" y="753"/>
                  <a:pt x="245" y="752"/>
                  <a:pt x="245" y="752"/>
                </a:cubicBezTo>
                <a:cubicBezTo>
                  <a:pt x="245" y="752"/>
                  <a:pt x="245" y="751"/>
                  <a:pt x="245" y="751"/>
                </a:cubicBezTo>
                <a:cubicBezTo>
                  <a:pt x="245" y="750"/>
                  <a:pt x="245" y="750"/>
                  <a:pt x="244" y="750"/>
                </a:cubicBezTo>
                <a:cubicBezTo>
                  <a:pt x="243" y="750"/>
                  <a:pt x="243" y="751"/>
                  <a:pt x="243" y="751"/>
                </a:cubicBezTo>
                <a:cubicBezTo>
                  <a:pt x="242" y="752"/>
                  <a:pt x="240" y="751"/>
                  <a:pt x="240" y="753"/>
                </a:cubicBezTo>
                <a:cubicBezTo>
                  <a:pt x="240" y="754"/>
                  <a:pt x="240" y="754"/>
                  <a:pt x="240" y="755"/>
                </a:cubicBezTo>
                <a:cubicBezTo>
                  <a:pt x="240" y="756"/>
                  <a:pt x="240" y="756"/>
                  <a:pt x="240" y="757"/>
                </a:cubicBezTo>
                <a:cubicBezTo>
                  <a:pt x="239" y="758"/>
                  <a:pt x="240" y="758"/>
                  <a:pt x="241" y="758"/>
                </a:cubicBezTo>
                <a:cubicBezTo>
                  <a:pt x="242" y="758"/>
                  <a:pt x="242" y="758"/>
                  <a:pt x="242" y="759"/>
                </a:cubicBezTo>
                <a:cubicBezTo>
                  <a:pt x="243" y="760"/>
                  <a:pt x="243" y="760"/>
                  <a:pt x="244" y="760"/>
                </a:cubicBezTo>
                <a:cubicBezTo>
                  <a:pt x="244" y="761"/>
                  <a:pt x="244" y="761"/>
                  <a:pt x="245" y="762"/>
                </a:cubicBezTo>
                <a:cubicBezTo>
                  <a:pt x="245" y="762"/>
                  <a:pt x="246" y="762"/>
                  <a:pt x="247" y="762"/>
                </a:cubicBezTo>
                <a:cubicBezTo>
                  <a:pt x="248" y="761"/>
                  <a:pt x="247" y="762"/>
                  <a:pt x="248" y="762"/>
                </a:cubicBezTo>
                <a:cubicBezTo>
                  <a:pt x="250" y="763"/>
                  <a:pt x="249" y="760"/>
                  <a:pt x="249" y="759"/>
                </a:cubicBezTo>
                <a:cubicBezTo>
                  <a:pt x="249" y="759"/>
                  <a:pt x="250" y="758"/>
                  <a:pt x="250" y="758"/>
                </a:cubicBezTo>
                <a:cubicBezTo>
                  <a:pt x="250" y="758"/>
                  <a:pt x="250" y="757"/>
                  <a:pt x="250" y="757"/>
                </a:cubicBezTo>
                <a:cubicBezTo>
                  <a:pt x="250" y="756"/>
                  <a:pt x="250" y="756"/>
                  <a:pt x="251" y="756"/>
                </a:cubicBezTo>
                <a:cubicBezTo>
                  <a:pt x="252" y="757"/>
                  <a:pt x="252" y="757"/>
                  <a:pt x="253" y="756"/>
                </a:cubicBezTo>
                <a:cubicBezTo>
                  <a:pt x="254" y="756"/>
                  <a:pt x="254" y="756"/>
                  <a:pt x="255" y="756"/>
                </a:cubicBezTo>
                <a:cubicBezTo>
                  <a:pt x="256" y="756"/>
                  <a:pt x="258" y="757"/>
                  <a:pt x="259" y="756"/>
                </a:cubicBezTo>
                <a:cubicBezTo>
                  <a:pt x="260" y="755"/>
                  <a:pt x="260" y="754"/>
                  <a:pt x="260" y="754"/>
                </a:cubicBezTo>
                <a:cubicBezTo>
                  <a:pt x="261" y="754"/>
                  <a:pt x="262" y="754"/>
                  <a:pt x="262" y="754"/>
                </a:cubicBezTo>
                <a:cubicBezTo>
                  <a:pt x="263" y="754"/>
                  <a:pt x="264" y="754"/>
                  <a:pt x="263" y="755"/>
                </a:cubicBezTo>
                <a:cubicBezTo>
                  <a:pt x="262" y="755"/>
                  <a:pt x="261" y="755"/>
                  <a:pt x="261" y="755"/>
                </a:cubicBezTo>
                <a:cubicBezTo>
                  <a:pt x="260" y="756"/>
                  <a:pt x="260" y="757"/>
                  <a:pt x="259" y="757"/>
                </a:cubicBezTo>
                <a:cubicBezTo>
                  <a:pt x="259" y="757"/>
                  <a:pt x="258" y="757"/>
                  <a:pt x="257" y="757"/>
                </a:cubicBezTo>
                <a:cubicBezTo>
                  <a:pt x="256" y="757"/>
                  <a:pt x="254" y="758"/>
                  <a:pt x="254" y="759"/>
                </a:cubicBezTo>
                <a:cubicBezTo>
                  <a:pt x="254" y="760"/>
                  <a:pt x="255" y="760"/>
                  <a:pt x="256" y="760"/>
                </a:cubicBezTo>
                <a:cubicBezTo>
                  <a:pt x="256" y="760"/>
                  <a:pt x="256" y="761"/>
                  <a:pt x="257" y="761"/>
                </a:cubicBezTo>
                <a:cubicBezTo>
                  <a:pt x="258" y="761"/>
                  <a:pt x="260" y="760"/>
                  <a:pt x="261" y="761"/>
                </a:cubicBezTo>
                <a:cubicBezTo>
                  <a:pt x="261" y="762"/>
                  <a:pt x="261" y="762"/>
                  <a:pt x="260" y="763"/>
                </a:cubicBezTo>
                <a:cubicBezTo>
                  <a:pt x="260" y="763"/>
                  <a:pt x="259" y="763"/>
                  <a:pt x="258" y="763"/>
                </a:cubicBezTo>
                <a:cubicBezTo>
                  <a:pt x="258" y="763"/>
                  <a:pt x="257" y="764"/>
                  <a:pt x="257" y="764"/>
                </a:cubicBezTo>
                <a:cubicBezTo>
                  <a:pt x="256" y="765"/>
                  <a:pt x="255" y="766"/>
                  <a:pt x="253" y="767"/>
                </a:cubicBezTo>
                <a:cubicBezTo>
                  <a:pt x="253" y="768"/>
                  <a:pt x="252" y="770"/>
                  <a:pt x="254" y="770"/>
                </a:cubicBezTo>
                <a:cubicBezTo>
                  <a:pt x="255" y="770"/>
                  <a:pt x="255" y="769"/>
                  <a:pt x="256" y="770"/>
                </a:cubicBezTo>
                <a:cubicBezTo>
                  <a:pt x="257" y="770"/>
                  <a:pt x="257" y="770"/>
                  <a:pt x="258" y="770"/>
                </a:cubicBezTo>
                <a:cubicBezTo>
                  <a:pt x="259" y="770"/>
                  <a:pt x="260" y="770"/>
                  <a:pt x="259" y="771"/>
                </a:cubicBezTo>
                <a:cubicBezTo>
                  <a:pt x="259" y="771"/>
                  <a:pt x="258" y="771"/>
                  <a:pt x="258" y="772"/>
                </a:cubicBezTo>
                <a:cubicBezTo>
                  <a:pt x="258" y="773"/>
                  <a:pt x="258" y="773"/>
                  <a:pt x="258" y="774"/>
                </a:cubicBezTo>
                <a:cubicBezTo>
                  <a:pt x="258" y="775"/>
                  <a:pt x="257" y="775"/>
                  <a:pt x="256" y="774"/>
                </a:cubicBezTo>
                <a:cubicBezTo>
                  <a:pt x="256" y="774"/>
                  <a:pt x="256" y="774"/>
                  <a:pt x="256" y="774"/>
                </a:cubicBezTo>
                <a:cubicBezTo>
                  <a:pt x="255" y="774"/>
                  <a:pt x="255" y="774"/>
                  <a:pt x="255" y="774"/>
                </a:cubicBezTo>
                <a:cubicBezTo>
                  <a:pt x="254" y="773"/>
                  <a:pt x="253" y="773"/>
                  <a:pt x="253" y="773"/>
                </a:cubicBezTo>
                <a:cubicBezTo>
                  <a:pt x="251" y="772"/>
                  <a:pt x="250" y="773"/>
                  <a:pt x="249" y="773"/>
                </a:cubicBezTo>
                <a:cubicBezTo>
                  <a:pt x="249" y="772"/>
                  <a:pt x="249" y="772"/>
                  <a:pt x="248" y="772"/>
                </a:cubicBezTo>
                <a:cubicBezTo>
                  <a:pt x="248" y="771"/>
                  <a:pt x="246" y="770"/>
                  <a:pt x="246" y="771"/>
                </a:cubicBezTo>
                <a:cubicBezTo>
                  <a:pt x="246" y="771"/>
                  <a:pt x="247" y="771"/>
                  <a:pt x="247" y="772"/>
                </a:cubicBezTo>
                <a:cubicBezTo>
                  <a:pt x="247" y="773"/>
                  <a:pt x="246" y="773"/>
                  <a:pt x="246" y="774"/>
                </a:cubicBezTo>
                <a:cubicBezTo>
                  <a:pt x="245" y="774"/>
                  <a:pt x="245" y="775"/>
                  <a:pt x="245" y="776"/>
                </a:cubicBezTo>
                <a:cubicBezTo>
                  <a:pt x="245" y="777"/>
                  <a:pt x="245" y="777"/>
                  <a:pt x="245" y="778"/>
                </a:cubicBezTo>
                <a:cubicBezTo>
                  <a:pt x="244" y="779"/>
                  <a:pt x="246" y="780"/>
                  <a:pt x="247" y="781"/>
                </a:cubicBezTo>
                <a:cubicBezTo>
                  <a:pt x="248" y="782"/>
                  <a:pt x="248" y="784"/>
                  <a:pt x="249" y="785"/>
                </a:cubicBezTo>
                <a:cubicBezTo>
                  <a:pt x="250" y="786"/>
                  <a:pt x="252" y="786"/>
                  <a:pt x="253" y="787"/>
                </a:cubicBezTo>
                <a:cubicBezTo>
                  <a:pt x="255" y="788"/>
                  <a:pt x="255" y="789"/>
                  <a:pt x="257" y="790"/>
                </a:cubicBezTo>
                <a:cubicBezTo>
                  <a:pt x="258" y="790"/>
                  <a:pt x="260" y="790"/>
                  <a:pt x="261" y="791"/>
                </a:cubicBezTo>
                <a:cubicBezTo>
                  <a:pt x="262" y="791"/>
                  <a:pt x="263" y="792"/>
                  <a:pt x="265" y="792"/>
                </a:cubicBezTo>
                <a:cubicBezTo>
                  <a:pt x="266" y="792"/>
                  <a:pt x="269" y="791"/>
                  <a:pt x="269" y="793"/>
                </a:cubicBezTo>
                <a:cubicBezTo>
                  <a:pt x="269" y="793"/>
                  <a:pt x="268" y="794"/>
                  <a:pt x="268" y="794"/>
                </a:cubicBezTo>
                <a:cubicBezTo>
                  <a:pt x="267" y="795"/>
                  <a:pt x="266" y="795"/>
                  <a:pt x="266" y="796"/>
                </a:cubicBezTo>
                <a:cubicBezTo>
                  <a:pt x="265" y="797"/>
                  <a:pt x="268" y="797"/>
                  <a:pt x="269" y="797"/>
                </a:cubicBezTo>
                <a:cubicBezTo>
                  <a:pt x="270" y="797"/>
                  <a:pt x="270" y="797"/>
                  <a:pt x="271" y="797"/>
                </a:cubicBezTo>
                <a:cubicBezTo>
                  <a:pt x="272" y="798"/>
                  <a:pt x="273" y="798"/>
                  <a:pt x="273" y="798"/>
                </a:cubicBezTo>
                <a:cubicBezTo>
                  <a:pt x="274" y="798"/>
                  <a:pt x="274" y="798"/>
                  <a:pt x="275" y="799"/>
                </a:cubicBezTo>
                <a:cubicBezTo>
                  <a:pt x="275" y="799"/>
                  <a:pt x="276" y="799"/>
                  <a:pt x="277" y="799"/>
                </a:cubicBezTo>
                <a:cubicBezTo>
                  <a:pt x="277" y="799"/>
                  <a:pt x="278" y="798"/>
                  <a:pt x="279" y="798"/>
                </a:cubicBezTo>
                <a:cubicBezTo>
                  <a:pt x="280" y="798"/>
                  <a:pt x="280" y="798"/>
                  <a:pt x="281" y="798"/>
                </a:cubicBezTo>
                <a:cubicBezTo>
                  <a:pt x="283" y="799"/>
                  <a:pt x="284" y="798"/>
                  <a:pt x="286" y="798"/>
                </a:cubicBezTo>
                <a:cubicBezTo>
                  <a:pt x="287" y="797"/>
                  <a:pt x="287" y="797"/>
                  <a:pt x="288" y="797"/>
                </a:cubicBezTo>
                <a:cubicBezTo>
                  <a:pt x="288" y="797"/>
                  <a:pt x="288" y="796"/>
                  <a:pt x="289" y="796"/>
                </a:cubicBezTo>
                <a:cubicBezTo>
                  <a:pt x="289" y="796"/>
                  <a:pt x="290" y="796"/>
                  <a:pt x="290" y="796"/>
                </a:cubicBezTo>
                <a:cubicBezTo>
                  <a:pt x="293" y="795"/>
                  <a:pt x="296" y="796"/>
                  <a:pt x="298" y="794"/>
                </a:cubicBezTo>
                <a:cubicBezTo>
                  <a:pt x="300" y="794"/>
                  <a:pt x="302" y="793"/>
                  <a:pt x="303" y="791"/>
                </a:cubicBezTo>
                <a:cubicBezTo>
                  <a:pt x="305" y="789"/>
                  <a:pt x="309" y="788"/>
                  <a:pt x="311" y="785"/>
                </a:cubicBezTo>
                <a:cubicBezTo>
                  <a:pt x="312" y="783"/>
                  <a:pt x="312" y="782"/>
                  <a:pt x="314" y="781"/>
                </a:cubicBezTo>
                <a:cubicBezTo>
                  <a:pt x="315" y="781"/>
                  <a:pt x="316" y="781"/>
                  <a:pt x="317" y="780"/>
                </a:cubicBezTo>
                <a:cubicBezTo>
                  <a:pt x="317" y="780"/>
                  <a:pt x="317" y="780"/>
                  <a:pt x="318" y="779"/>
                </a:cubicBezTo>
                <a:cubicBezTo>
                  <a:pt x="318" y="779"/>
                  <a:pt x="317" y="779"/>
                  <a:pt x="318" y="778"/>
                </a:cubicBezTo>
                <a:cubicBezTo>
                  <a:pt x="318" y="777"/>
                  <a:pt x="320" y="778"/>
                  <a:pt x="320" y="777"/>
                </a:cubicBezTo>
                <a:cubicBezTo>
                  <a:pt x="321" y="776"/>
                  <a:pt x="320" y="775"/>
                  <a:pt x="320" y="775"/>
                </a:cubicBezTo>
                <a:cubicBezTo>
                  <a:pt x="321" y="774"/>
                  <a:pt x="321" y="773"/>
                  <a:pt x="322" y="773"/>
                </a:cubicBezTo>
                <a:cubicBezTo>
                  <a:pt x="323" y="773"/>
                  <a:pt x="323" y="773"/>
                  <a:pt x="324" y="773"/>
                </a:cubicBezTo>
                <a:cubicBezTo>
                  <a:pt x="325" y="773"/>
                  <a:pt x="325" y="772"/>
                  <a:pt x="326" y="772"/>
                </a:cubicBezTo>
                <a:cubicBezTo>
                  <a:pt x="326" y="771"/>
                  <a:pt x="327" y="771"/>
                  <a:pt x="327" y="770"/>
                </a:cubicBezTo>
                <a:cubicBezTo>
                  <a:pt x="327" y="770"/>
                  <a:pt x="326" y="769"/>
                  <a:pt x="325" y="769"/>
                </a:cubicBezTo>
                <a:cubicBezTo>
                  <a:pt x="325" y="768"/>
                  <a:pt x="325" y="768"/>
                  <a:pt x="325" y="767"/>
                </a:cubicBezTo>
                <a:cubicBezTo>
                  <a:pt x="326" y="767"/>
                  <a:pt x="327" y="768"/>
                  <a:pt x="327" y="768"/>
                </a:cubicBezTo>
                <a:cubicBezTo>
                  <a:pt x="329" y="769"/>
                  <a:pt x="330" y="769"/>
                  <a:pt x="331" y="769"/>
                </a:cubicBezTo>
                <a:cubicBezTo>
                  <a:pt x="333" y="769"/>
                  <a:pt x="334" y="769"/>
                  <a:pt x="336" y="769"/>
                </a:cubicBezTo>
                <a:cubicBezTo>
                  <a:pt x="337" y="768"/>
                  <a:pt x="338" y="767"/>
                  <a:pt x="339" y="766"/>
                </a:cubicBezTo>
                <a:cubicBezTo>
                  <a:pt x="339" y="765"/>
                  <a:pt x="339" y="764"/>
                  <a:pt x="340" y="764"/>
                </a:cubicBezTo>
                <a:cubicBezTo>
                  <a:pt x="341" y="763"/>
                  <a:pt x="341" y="764"/>
                  <a:pt x="341" y="764"/>
                </a:cubicBezTo>
                <a:cubicBezTo>
                  <a:pt x="343" y="766"/>
                  <a:pt x="343" y="763"/>
                  <a:pt x="343" y="762"/>
                </a:cubicBezTo>
                <a:cubicBezTo>
                  <a:pt x="343" y="761"/>
                  <a:pt x="343" y="759"/>
                  <a:pt x="342" y="758"/>
                </a:cubicBezTo>
                <a:cubicBezTo>
                  <a:pt x="341" y="757"/>
                  <a:pt x="338" y="756"/>
                  <a:pt x="340" y="754"/>
                </a:cubicBezTo>
                <a:cubicBezTo>
                  <a:pt x="340" y="754"/>
                  <a:pt x="341" y="754"/>
                  <a:pt x="342" y="754"/>
                </a:cubicBezTo>
                <a:cubicBezTo>
                  <a:pt x="343" y="754"/>
                  <a:pt x="343" y="753"/>
                  <a:pt x="343" y="753"/>
                </a:cubicBezTo>
                <a:cubicBezTo>
                  <a:pt x="344" y="752"/>
                  <a:pt x="345" y="753"/>
                  <a:pt x="345" y="752"/>
                </a:cubicBezTo>
                <a:cubicBezTo>
                  <a:pt x="345" y="751"/>
                  <a:pt x="344" y="751"/>
                  <a:pt x="344" y="750"/>
                </a:cubicBezTo>
                <a:cubicBezTo>
                  <a:pt x="343" y="749"/>
                  <a:pt x="343" y="748"/>
                  <a:pt x="344" y="746"/>
                </a:cubicBezTo>
                <a:cubicBezTo>
                  <a:pt x="344" y="745"/>
                  <a:pt x="344" y="744"/>
                  <a:pt x="346" y="744"/>
                </a:cubicBezTo>
                <a:cubicBezTo>
                  <a:pt x="346" y="744"/>
                  <a:pt x="346" y="744"/>
                  <a:pt x="347" y="744"/>
                </a:cubicBezTo>
                <a:cubicBezTo>
                  <a:pt x="347" y="744"/>
                  <a:pt x="347" y="743"/>
                  <a:pt x="348" y="743"/>
                </a:cubicBezTo>
                <a:cubicBezTo>
                  <a:pt x="349" y="744"/>
                  <a:pt x="347" y="745"/>
                  <a:pt x="347" y="745"/>
                </a:cubicBezTo>
                <a:cubicBezTo>
                  <a:pt x="346" y="745"/>
                  <a:pt x="346" y="746"/>
                  <a:pt x="346" y="746"/>
                </a:cubicBezTo>
                <a:cubicBezTo>
                  <a:pt x="346" y="747"/>
                  <a:pt x="346" y="747"/>
                  <a:pt x="345" y="748"/>
                </a:cubicBezTo>
                <a:cubicBezTo>
                  <a:pt x="344" y="749"/>
                  <a:pt x="344" y="750"/>
                  <a:pt x="345" y="751"/>
                </a:cubicBezTo>
                <a:cubicBezTo>
                  <a:pt x="347" y="754"/>
                  <a:pt x="346" y="757"/>
                  <a:pt x="346" y="759"/>
                </a:cubicBezTo>
                <a:cubicBezTo>
                  <a:pt x="346" y="760"/>
                  <a:pt x="346" y="761"/>
                  <a:pt x="346" y="761"/>
                </a:cubicBezTo>
                <a:cubicBezTo>
                  <a:pt x="347" y="762"/>
                  <a:pt x="348" y="761"/>
                  <a:pt x="348" y="762"/>
                </a:cubicBezTo>
                <a:cubicBezTo>
                  <a:pt x="349" y="763"/>
                  <a:pt x="348" y="765"/>
                  <a:pt x="350" y="765"/>
                </a:cubicBezTo>
                <a:cubicBezTo>
                  <a:pt x="351" y="766"/>
                  <a:pt x="357" y="764"/>
                  <a:pt x="357" y="767"/>
                </a:cubicBezTo>
                <a:cubicBezTo>
                  <a:pt x="357" y="768"/>
                  <a:pt x="356" y="768"/>
                  <a:pt x="356" y="769"/>
                </a:cubicBezTo>
                <a:cubicBezTo>
                  <a:pt x="355" y="769"/>
                  <a:pt x="355" y="770"/>
                  <a:pt x="355" y="770"/>
                </a:cubicBezTo>
                <a:cubicBezTo>
                  <a:pt x="355" y="772"/>
                  <a:pt x="356" y="773"/>
                  <a:pt x="356" y="774"/>
                </a:cubicBezTo>
                <a:cubicBezTo>
                  <a:pt x="356" y="776"/>
                  <a:pt x="356" y="777"/>
                  <a:pt x="356" y="779"/>
                </a:cubicBezTo>
                <a:cubicBezTo>
                  <a:pt x="356" y="780"/>
                  <a:pt x="357" y="781"/>
                  <a:pt x="357" y="782"/>
                </a:cubicBezTo>
                <a:cubicBezTo>
                  <a:pt x="357" y="783"/>
                  <a:pt x="357" y="784"/>
                  <a:pt x="357" y="785"/>
                </a:cubicBezTo>
                <a:cubicBezTo>
                  <a:pt x="357" y="786"/>
                  <a:pt x="357" y="787"/>
                  <a:pt x="358" y="788"/>
                </a:cubicBezTo>
                <a:cubicBezTo>
                  <a:pt x="359" y="789"/>
                  <a:pt x="360" y="789"/>
                  <a:pt x="361" y="790"/>
                </a:cubicBezTo>
                <a:cubicBezTo>
                  <a:pt x="361" y="791"/>
                  <a:pt x="361" y="791"/>
                  <a:pt x="362" y="791"/>
                </a:cubicBezTo>
                <a:cubicBezTo>
                  <a:pt x="364" y="791"/>
                  <a:pt x="365" y="791"/>
                  <a:pt x="364" y="789"/>
                </a:cubicBezTo>
                <a:cubicBezTo>
                  <a:pt x="364" y="789"/>
                  <a:pt x="364" y="788"/>
                  <a:pt x="364" y="787"/>
                </a:cubicBezTo>
                <a:cubicBezTo>
                  <a:pt x="364" y="787"/>
                  <a:pt x="365" y="787"/>
                  <a:pt x="366" y="787"/>
                </a:cubicBezTo>
                <a:cubicBezTo>
                  <a:pt x="366" y="788"/>
                  <a:pt x="365" y="789"/>
                  <a:pt x="365" y="789"/>
                </a:cubicBezTo>
                <a:cubicBezTo>
                  <a:pt x="365" y="790"/>
                  <a:pt x="365" y="791"/>
                  <a:pt x="365" y="792"/>
                </a:cubicBezTo>
                <a:cubicBezTo>
                  <a:pt x="365" y="793"/>
                  <a:pt x="363" y="793"/>
                  <a:pt x="362" y="794"/>
                </a:cubicBezTo>
                <a:cubicBezTo>
                  <a:pt x="361" y="795"/>
                  <a:pt x="361" y="796"/>
                  <a:pt x="363" y="796"/>
                </a:cubicBezTo>
                <a:cubicBezTo>
                  <a:pt x="364" y="795"/>
                  <a:pt x="364" y="795"/>
                  <a:pt x="365" y="795"/>
                </a:cubicBezTo>
                <a:cubicBezTo>
                  <a:pt x="366" y="795"/>
                  <a:pt x="366" y="796"/>
                  <a:pt x="367" y="796"/>
                </a:cubicBezTo>
                <a:cubicBezTo>
                  <a:pt x="368" y="796"/>
                  <a:pt x="368" y="795"/>
                  <a:pt x="368" y="795"/>
                </a:cubicBezTo>
                <a:cubicBezTo>
                  <a:pt x="369" y="794"/>
                  <a:pt x="369" y="794"/>
                  <a:pt x="369" y="794"/>
                </a:cubicBezTo>
                <a:cubicBezTo>
                  <a:pt x="371" y="792"/>
                  <a:pt x="367" y="792"/>
                  <a:pt x="368" y="791"/>
                </a:cubicBezTo>
                <a:cubicBezTo>
                  <a:pt x="368" y="790"/>
                  <a:pt x="369" y="790"/>
                  <a:pt x="369" y="791"/>
                </a:cubicBezTo>
                <a:cubicBezTo>
                  <a:pt x="370" y="791"/>
                  <a:pt x="370" y="792"/>
                  <a:pt x="370" y="792"/>
                </a:cubicBezTo>
                <a:cubicBezTo>
                  <a:pt x="370" y="794"/>
                  <a:pt x="369" y="795"/>
                  <a:pt x="369" y="796"/>
                </a:cubicBezTo>
                <a:cubicBezTo>
                  <a:pt x="368" y="797"/>
                  <a:pt x="368" y="798"/>
                  <a:pt x="368" y="800"/>
                </a:cubicBezTo>
                <a:cubicBezTo>
                  <a:pt x="368" y="801"/>
                  <a:pt x="368" y="801"/>
                  <a:pt x="367" y="801"/>
                </a:cubicBezTo>
                <a:cubicBezTo>
                  <a:pt x="367" y="802"/>
                  <a:pt x="367" y="802"/>
                  <a:pt x="367" y="803"/>
                </a:cubicBezTo>
                <a:cubicBezTo>
                  <a:pt x="367" y="803"/>
                  <a:pt x="367" y="804"/>
                  <a:pt x="367" y="805"/>
                </a:cubicBezTo>
                <a:cubicBezTo>
                  <a:pt x="367" y="805"/>
                  <a:pt x="368" y="805"/>
                  <a:pt x="368" y="806"/>
                </a:cubicBezTo>
                <a:cubicBezTo>
                  <a:pt x="368" y="807"/>
                  <a:pt x="367" y="808"/>
                  <a:pt x="369" y="809"/>
                </a:cubicBezTo>
                <a:cubicBezTo>
                  <a:pt x="370" y="811"/>
                  <a:pt x="371" y="812"/>
                  <a:pt x="371" y="814"/>
                </a:cubicBezTo>
                <a:cubicBezTo>
                  <a:pt x="370" y="816"/>
                  <a:pt x="370" y="817"/>
                  <a:pt x="372" y="818"/>
                </a:cubicBezTo>
                <a:cubicBezTo>
                  <a:pt x="373" y="819"/>
                  <a:pt x="373" y="820"/>
                  <a:pt x="374" y="821"/>
                </a:cubicBezTo>
                <a:cubicBezTo>
                  <a:pt x="374" y="823"/>
                  <a:pt x="375" y="823"/>
                  <a:pt x="376" y="825"/>
                </a:cubicBezTo>
                <a:cubicBezTo>
                  <a:pt x="378" y="827"/>
                  <a:pt x="378" y="829"/>
                  <a:pt x="381" y="831"/>
                </a:cubicBezTo>
                <a:cubicBezTo>
                  <a:pt x="382" y="832"/>
                  <a:pt x="383" y="832"/>
                  <a:pt x="384" y="834"/>
                </a:cubicBezTo>
                <a:cubicBezTo>
                  <a:pt x="384" y="835"/>
                  <a:pt x="385" y="836"/>
                  <a:pt x="386" y="837"/>
                </a:cubicBezTo>
                <a:cubicBezTo>
                  <a:pt x="386" y="837"/>
                  <a:pt x="387" y="837"/>
                  <a:pt x="387" y="838"/>
                </a:cubicBezTo>
                <a:cubicBezTo>
                  <a:pt x="388" y="838"/>
                  <a:pt x="388" y="838"/>
                  <a:pt x="389" y="839"/>
                </a:cubicBezTo>
                <a:cubicBezTo>
                  <a:pt x="390" y="839"/>
                  <a:pt x="391" y="841"/>
                  <a:pt x="390" y="842"/>
                </a:cubicBezTo>
                <a:cubicBezTo>
                  <a:pt x="390" y="843"/>
                  <a:pt x="388" y="843"/>
                  <a:pt x="387" y="843"/>
                </a:cubicBezTo>
                <a:cubicBezTo>
                  <a:pt x="386" y="843"/>
                  <a:pt x="385" y="843"/>
                  <a:pt x="385" y="844"/>
                </a:cubicBezTo>
                <a:cubicBezTo>
                  <a:pt x="385" y="844"/>
                  <a:pt x="386" y="844"/>
                  <a:pt x="386" y="845"/>
                </a:cubicBezTo>
                <a:cubicBezTo>
                  <a:pt x="387" y="845"/>
                  <a:pt x="388" y="847"/>
                  <a:pt x="387" y="848"/>
                </a:cubicBezTo>
                <a:cubicBezTo>
                  <a:pt x="386" y="849"/>
                  <a:pt x="384" y="848"/>
                  <a:pt x="383" y="847"/>
                </a:cubicBezTo>
                <a:cubicBezTo>
                  <a:pt x="382" y="847"/>
                  <a:pt x="382" y="848"/>
                  <a:pt x="382" y="848"/>
                </a:cubicBezTo>
                <a:cubicBezTo>
                  <a:pt x="383" y="850"/>
                  <a:pt x="384" y="850"/>
                  <a:pt x="385" y="851"/>
                </a:cubicBezTo>
                <a:cubicBezTo>
                  <a:pt x="385" y="853"/>
                  <a:pt x="385" y="854"/>
                  <a:pt x="386" y="855"/>
                </a:cubicBezTo>
                <a:cubicBezTo>
                  <a:pt x="387" y="856"/>
                  <a:pt x="388" y="857"/>
                  <a:pt x="388" y="858"/>
                </a:cubicBezTo>
                <a:cubicBezTo>
                  <a:pt x="389" y="859"/>
                  <a:pt x="389" y="861"/>
                  <a:pt x="389" y="862"/>
                </a:cubicBezTo>
                <a:cubicBezTo>
                  <a:pt x="390" y="862"/>
                  <a:pt x="390" y="862"/>
                  <a:pt x="391" y="863"/>
                </a:cubicBezTo>
                <a:cubicBezTo>
                  <a:pt x="391" y="863"/>
                  <a:pt x="391" y="863"/>
                  <a:pt x="392" y="864"/>
                </a:cubicBezTo>
                <a:cubicBezTo>
                  <a:pt x="392" y="864"/>
                  <a:pt x="393" y="865"/>
                  <a:pt x="393" y="865"/>
                </a:cubicBezTo>
                <a:cubicBezTo>
                  <a:pt x="392" y="866"/>
                  <a:pt x="392" y="866"/>
                  <a:pt x="391" y="866"/>
                </a:cubicBezTo>
                <a:cubicBezTo>
                  <a:pt x="391" y="868"/>
                  <a:pt x="392" y="870"/>
                  <a:pt x="390" y="871"/>
                </a:cubicBezTo>
                <a:cubicBezTo>
                  <a:pt x="390" y="872"/>
                  <a:pt x="389" y="873"/>
                  <a:pt x="388" y="873"/>
                </a:cubicBezTo>
                <a:cubicBezTo>
                  <a:pt x="388" y="874"/>
                  <a:pt x="390" y="874"/>
                  <a:pt x="390" y="874"/>
                </a:cubicBezTo>
                <a:cubicBezTo>
                  <a:pt x="391" y="873"/>
                  <a:pt x="391" y="873"/>
                  <a:pt x="392" y="873"/>
                </a:cubicBezTo>
                <a:cubicBezTo>
                  <a:pt x="393" y="873"/>
                  <a:pt x="394" y="873"/>
                  <a:pt x="396" y="874"/>
                </a:cubicBezTo>
                <a:cubicBezTo>
                  <a:pt x="397" y="874"/>
                  <a:pt x="398" y="875"/>
                  <a:pt x="400" y="875"/>
                </a:cubicBezTo>
                <a:cubicBezTo>
                  <a:pt x="401" y="875"/>
                  <a:pt x="402" y="875"/>
                  <a:pt x="404" y="875"/>
                </a:cubicBezTo>
                <a:cubicBezTo>
                  <a:pt x="405" y="875"/>
                  <a:pt x="406" y="874"/>
                  <a:pt x="407" y="873"/>
                </a:cubicBezTo>
                <a:cubicBezTo>
                  <a:pt x="408" y="873"/>
                  <a:pt x="410" y="873"/>
                  <a:pt x="411" y="873"/>
                </a:cubicBezTo>
                <a:cubicBezTo>
                  <a:pt x="413" y="873"/>
                  <a:pt x="413" y="874"/>
                  <a:pt x="415" y="874"/>
                </a:cubicBezTo>
                <a:cubicBezTo>
                  <a:pt x="416" y="874"/>
                  <a:pt x="417" y="872"/>
                  <a:pt x="417" y="871"/>
                </a:cubicBezTo>
                <a:cubicBezTo>
                  <a:pt x="418" y="870"/>
                  <a:pt x="420" y="868"/>
                  <a:pt x="419" y="867"/>
                </a:cubicBezTo>
                <a:cubicBezTo>
                  <a:pt x="418" y="866"/>
                  <a:pt x="418" y="866"/>
                  <a:pt x="418" y="865"/>
                </a:cubicBezTo>
                <a:cubicBezTo>
                  <a:pt x="417" y="864"/>
                  <a:pt x="418" y="863"/>
                  <a:pt x="417" y="863"/>
                </a:cubicBezTo>
                <a:cubicBezTo>
                  <a:pt x="417" y="861"/>
                  <a:pt x="417" y="860"/>
                  <a:pt x="417" y="859"/>
                </a:cubicBezTo>
                <a:cubicBezTo>
                  <a:pt x="418" y="858"/>
                  <a:pt x="418" y="858"/>
                  <a:pt x="418" y="857"/>
                </a:cubicBezTo>
                <a:cubicBezTo>
                  <a:pt x="419" y="857"/>
                  <a:pt x="419" y="856"/>
                  <a:pt x="420" y="856"/>
                </a:cubicBezTo>
                <a:cubicBezTo>
                  <a:pt x="421" y="855"/>
                  <a:pt x="422" y="854"/>
                  <a:pt x="424" y="854"/>
                </a:cubicBezTo>
                <a:cubicBezTo>
                  <a:pt x="424" y="854"/>
                  <a:pt x="425" y="853"/>
                  <a:pt x="426" y="853"/>
                </a:cubicBezTo>
                <a:cubicBezTo>
                  <a:pt x="427" y="853"/>
                  <a:pt x="428" y="853"/>
                  <a:pt x="429" y="853"/>
                </a:cubicBezTo>
                <a:cubicBezTo>
                  <a:pt x="432" y="853"/>
                  <a:pt x="434" y="851"/>
                  <a:pt x="436" y="851"/>
                </a:cubicBezTo>
                <a:cubicBezTo>
                  <a:pt x="437" y="851"/>
                  <a:pt x="438" y="851"/>
                  <a:pt x="439" y="851"/>
                </a:cubicBezTo>
                <a:cubicBezTo>
                  <a:pt x="439" y="851"/>
                  <a:pt x="440" y="850"/>
                  <a:pt x="440" y="850"/>
                </a:cubicBezTo>
                <a:cubicBezTo>
                  <a:pt x="442" y="850"/>
                  <a:pt x="444" y="850"/>
                  <a:pt x="445" y="851"/>
                </a:cubicBezTo>
                <a:cubicBezTo>
                  <a:pt x="446" y="851"/>
                  <a:pt x="446" y="852"/>
                  <a:pt x="447" y="853"/>
                </a:cubicBezTo>
                <a:cubicBezTo>
                  <a:pt x="448" y="853"/>
                  <a:pt x="448" y="853"/>
                  <a:pt x="449" y="853"/>
                </a:cubicBezTo>
                <a:cubicBezTo>
                  <a:pt x="449" y="852"/>
                  <a:pt x="450" y="852"/>
                  <a:pt x="450" y="851"/>
                </a:cubicBezTo>
                <a:cubicBezTo>
                  <a:pt x="451" y="850"/>
                  <a:pt x="451" y="849"/>
                  <a:pt x="452" y="848"/>
                </a:cubicBezTo>
                <a:cubicBezTo>
                  <a:pt x="453" y="846"/>
                  <a:pt x="454" y="844"/>
                  <a:pt x="455" y="842"/>
                </a:cubicBezTo>
                <a:cubicBezTo>
                  <a:pt x="456" y="841"/>
                  <a:pt x="457" y="840"/>
                  <a:pt x="458" y="838"/>
                </a:cubicBezTo>
                <a:cubicBezTo>
                  <a:pt x="458" y="837"/>
                  <a:pt x="459" y="836"/>
                  <a:pt x="460" y="835"/>
                </a:cubicBezTo>
                <a:cubicBezTo>
                  <a:pt x="461" y="834"/>
                  <a:pt x="461" y="833"/>
                  <a:pt x="460" y="831"/>
                </a:cubicBezTo>
                <a:cubicBezTo>
                  <a:pt x="460" y="830"/>
                  <a:pt x="460" y="829"/>
                  <a:pt x="460" y="828"/>
                </a:cubicBezTo>
                <a:cubicBezTo>
                  <a:pt x="461" y="827"/>
                  <a:pt x="463" y="826"/>
                  <a:pt x="462" y="825"/>
                </a:cubicBezTo>
                <a:cubicBezTo>
                  <a:pt x="462" y="824"/>
                  <a:pt x="461" y="824"/>
                  <a:pt x="461" y="823"/>
                </a:cubicBezTo>
                <a:cubicBezTo>
                  <a:pt x="461" y="823"/>
                  <a:pt x="461" y="822"/>
                  <a:pt x="461" y="821"/>
                </a:cubicBezTo>
                <a:cubicBezTo>
                  <a:pt x="461" y="820"/>
                  <a:pt x="461" y="818"/>
                  <a:pt x="462" y="817"/>
                </a:cubicBezTo>
                <a:cubicBezTo>
                  <a:pt x="464" y="816"/>
                  <a:pt x="465" y="816"/>
                  <a:pt x="464" y="814"/>
                </a:cubicBezTo>
                <a:cubicBezTo>
                  <a:pt x="464" y="812"/>
                  <a:pt x="462" y="812"/>
                  <a:pt x="463" y="810"/>
                </a:cubicBezTo>
                <a:cubicBezTo>
                  <a:pt x="463" y="810"/>
                  <a:pt x="463" y="809"/>
                  <a:pt x="464" y="809"/>
                </a:cubicBezTo>
                <a:cubicBezTo>
                  <a:pt x="464" y="808"/>
                  <a:pt x="465" y="808"/>
                  <a:pt x="465" y="808"/>
                </a:cubicBezTo>
                <a:cubicBezTo>
                  <a:pt x="466" y="807"/>
                  <a:pt x="465" y="805"/>
                  <a:pt x="464" y="804"/>
                </a:cubicBezTo>
                <a:cubicBezTo>
                  <a:pt x="464" y="804"/>
                  <a:pt x="463" y="804"/>
                  <a:pt x="463" y="803"/>
                </a:cubicBezTo>
                <a:cubicBezTo>
                  <a:pt x="463" y="802"/>
                  <a:pt x="463" y="802"/>
                  <a:pt x="463" y="802"/>
                </a:cubicBezTo>
                <a:cubicBezTo>
                  <a:pt x="464" y="802"/>
                  <a:pt x="464" y="802"/>
                  <a:pt x="464" y="802"/>
                </a:cubicBezTo>
                <a:cubicBezTo>
                  <a:pt x="465" y="803"/>
                  <a:pt x="466" y="803"/>
                  <a:pt x="467" y="802"/>
                </a:cubicBezTo>
                <a:cubicBezTo>
                  <a:pt x="468" y="801"/>
                  <a:pt x="463" y="799"/>
                  <a:pt x="465" y="798"/>
                </a:cubicBezTo>
                <a:cubicBezTo>
                  <a:pt x="466" y="797"/>
                  <a:pt x="467" y="797"/>
                  <a:pt x="467" y="797"/>
                </a:cubicBezTo>
                <a:cubicBezTo>
                  <a:pt x="468" y="796"/>
                  <a:pt x="468" y="795"/>
                  <a:pt x="468" y="795"/>
                </a:cubicBezTo>
                <a:cubicBezTo>
                  <a:pt x="468" y="793"/>
                  <a:pt x="467" y="792"/>
                  <a:pt x="466" y="791"/>
                </a:cubicBezTo>
                <a:cubicBezTo>
                  <a:pt x="465" y="790"/>
                  <a:pt x="466" y="788"/>
                  <a:pt x="464" y="787"/>
                </a:cubicBezTo>
                <a:cubicBezTo>
                  <a:pt x="464" y="787"/>
                  <a:pt x="463" y="787"/>
                  <a:pt x="462" y="787"/>
                </a:cubicBezTo>
                <a:cubicBezTo>
                  <a:pt x="461" y="786"/>
                  <a:pt x="462" y="786"/>
                  <a:pt x="463" y="786"/>
                </a:cubicBezTo>
                <a:cubicBezTo>
                  <a:pt x="463" y="786"/>
                  <a:pt x="464" y="787"/>
                  <a:pt x="464" y="787"/>
                </a:cubicBezTo>
                <a:cubicBezTo>
                  <a:pt x="465" y="787"/>
                  <a:pt x="466" y="787"/>
                  <a:pt x="466" y="787"/>
                </a:cubicBezTo>
                <a:cubicBezTo>
                  <a:pt x="467" y="788"/>
                  <a:pt x="468" y="787"/>
                  <a:pt x="468" y="787"/>
                </a:cubicBezTo>
                <a:cubicBezTo>
                  <a:pt x="469" y="787"/>
                  <a:pt x="470" y="787"/>
                  <a:pt x="470" y="786"/>
                </a:cubicBezTo>
                <a:cubicBezTo>
                  <a:pt x="471" y="785"/>
                  <a:pt x="468" y="784"/>
                  <a:pt x="467" y="784"/>
                </a:cubicBezTo>
                <a:cubicBezTo>
                  <a:pt x="467" y="783"/>
                  <a:pt x="467" y="783"/>
                  <a:pt x="466" y="783"/>
                </a:cubicBezTo>
                <a:cubicBezTo>
                  <a:pt x="466" y="782"/>
                  <a:pt x="465" y="782"/>
                  <a:pt x="464" y="782"/>
                </a:cubicBezTo>
                <a:cubicBezTo>
                  <a:pt x="464" y="782"/>
                  <a:pt x="463" y="782"/>
                  <a:pt x="464" y="781"/>
                </a:cubicBezTo>
                <a:cubicBezTo>
                  <a:pt x="464" y="781"/>
                  <a:pt x="465" y="782"/>
                  <a:pt x="465" y="782"/>
                </a:cubicBezTo>
                <a:cubicBezTo>
                  <a:pt x="466" y="782"/>
                  <a:pt x="468" y="781"/>
                  <a:pt x="469" y="781"/>
                </a:cubicBezTo>
                <a:cubicBezTo>
                  <a:pt x="470" y="781"/>
                  <a:pt x="470" y="782"/>
                  <a:pt x="471" y="782"/>
                </a:cubicBezTo>
                <a:cubicBezTo>
                  <a:pt x="471" y="781"/>
                  <a:pt x="472" y="780"/>
                  <a:pt x="472" y="780"/>
                </a:cubicBezTo>
                <a:cubicBezTo>
                  <a:pt x="473" y="779"/>
                  <a:pt x="474" y="780"/>
                  <a:pt x="475" y="780"/>
                </a:cubicBezTo>
                <a:cubicBezTo>
                  <a:pt x="476" y="780"/>
                  <a:pt x="477" y="779"/>
                  <a:pt x="479" y="778"/>
                </a:cubicBezTo>
                <a:cubicBezTo>
                  <a:pt x="479" y="778"/>
                  <a:pt x="480" y="778"/>
                  <a:pt x="481" y="777"/>
                </a:cubicBezTo>
                <a:cubicBezTo>
                  <a:pt x="481" y="777"/>
                  <a:pt x="481" y="776"/>
                  <a:pt x="482" y="775"/>
                </a:cubicBezTo>
                <a:cubicBezTo>
                  <a:pt x="482" y="775"/>
                  <a:pt x="482" y="774"/>
                  <a:pt x="483" y="773"/>
                </a:cubicBezTo>
                <a:cubicBezTo>
                  <a:pt x="483" y="773"/>
                  <a:pt x="484" y="773"/>
                  <a:pt x="484" y="773"/>
                </a:cubicBezTo>
                <a:cubicBezTo>
                  <a:pt x="485" y="772"/>
                  <a:pt x="485" y="771"/>
                  <a:pt x="485" y="771"/>
                </a:cubicBezTo>
                <a:cubicBezTo>
                  <a:pt x="485" y="770"/>
                  <a:pt x="485" y="769"/>
                  <a:pt x="485" y="769"/>
                </a:cubicBezTo>
                <a:cubicBezTo>
                  <a:pt x="486" y="768"/>
                  <a:pt x="486" y="771"/>
                  <a:pt x="486" y="771"/>
                </a:cubicBezTo>
                <a:cubicBezTo>
                  <a:pt x="486" y="772"/>
                  <a:pt x="486" y="773"/>
                  <a:pt x="486" y="774"/>
                </a:cubicBezTo>
                <a:cubicBezTo>
                  <a:pt x="486" y="775"/>
                  <a:pt x="486" y="774"/>
                  <a:pt x="487" y="775"/>
                </a:cubicBezTo>
                <a:cubicBezTo>
                  <a:pt x="488" y="775"/>
                  <a:pt x="487" y="776"/>
                  <a:pt x="488" y="776"/>
                </a:cubicBezTo>
                <a:cubicBezTo>
                  <a:pt x="490" y="775"/>
                  <a:pt x="489" y="773"/>
                  <a:pt x="491" y="772"/>
                </a:cubicBezTo>
                <a:cubicBezTo>
                  <a:pt x="491" y="772"/>
                  <a:pt x="492" y="772"/>
                  <a:pt x="493" y="771"/>
                </a:cubicBezTo>
                <a:cubicBezTo>
                  <a:pt x="493" y="771"/>
                  <a:pt x="494" y="770"/>
                  <a:pt x="494" y="770"/>
                </a:cubicBezTo>
                <a:cubicBezTo>
                  <a:pt x="495" y="769"/>
                  <a:pt x="495" y="768"/>
                  <a:pt x="496" y="768"/>
                </a:cubicBezTo>
                <a:cubicBezTo>
                  <a:pt x="497" y="768"/>
                  <a:pt x="497" y="768"/>
                  <a:pt x="498" y="767"/>
                </a:cubicBezTo>
                <a:cubicBezTo>
                  <a:pt x="499" y="767"/>
                  <a:pt x="500" y="766"/>
                  <a:pt x="500" y="766"/>
                </a:cubicBezTo>
                <a:cubicBezTo>
                  <a:pt x="500" y="765"/>
                  <a:pt x="499" y="765"/>
                  <a:pt x="499" y="764"/>
                </a:cubicBezTo>
                <a:cubicBezTo>
                  <a:pt x="498" y="764"/>
                  <a:pt x="498" y="763"/>
                  <a:pt x="498" y="762"/>
                </a:cubicBezTo>
                <a:cubicBezTo>
                  <a:pt x="499" y="762"/>
                  <a:pt x="500" y="763"/>
                  <a:pt x="500" y="763"/>
                </a:cubicBezTo>
                <a:cubicBezTo>
                  <a:pt x="501" y="764"/>
                  <a:pt x="501" y="764"/>
                  <a:pt x="502" y="763"/>
                </a:cubicBezTo>
                <a:cubicBezTo>
                  <a:pt x="503" y="763"/>
                  <a:pt x="505" y="762"/>
                  <a:pt x="504" y="761"/>
                </a:cubicBezTo>
                <a:cubicBezTo>
                  <a:pt x="504" y="761"/>
                  <a:pt x="503" y="761"/>
                  <a:pt x="503" y="761"/>
                </a:cubicBezTo>
                <a:cubicBezTo>
                  <a:pt x="502" y="760"/>
                  <a:pt x="502" y="760"/>
                  <a:pt x="502" y="759"/>
                </a:cubicBezTo>
                <a:cubicBezTo>
                  <a:pt x="501" y="759"/>
                  <a:pt x="500" y="758"/>
                  <a:pt x="499" y="758"/>
                </a:cubicBezTo>
                <a:cubicBezTo>
                  <a:pt x="499" y="759"/>
                  <a:pt x="499" y="759"/>
                  <a:pt x="499" y="760"/>
                </a:cubicBezTo>
                <a:cubicBezTo>
                  <a:pt x="498" y="760"/>
                  <a:pt x="497" y="759"/>
                  <a:pt x="497" y="759"/>
                </a:cubicBezTo>
                <a:cubicBezTo>
                  <a:pt x="495" y="759"/>
                  <a:pt x="495" y="761"/>
                  <a:pt x="494" y="761"/>
                </a:cubicBezTo>
                <a:cubicBezTo>
                  <a:pt x="493" y="759"/>
                  <a:pt x="495" y="759"/>
                  <a:pt x="496" y="759"/>
                </a:cubicBezTo>
                <a:cubicBezTo>
                  <a:pt x="497" y="758"/>
                  <a:pt x="497" y="758"/>
                  <a:pt x="497" y="758"/>
                </a:cubicBezTo>
                <a:cubicBezTo>
                  <a:pt x="497" y="756"/>
                  <a:pt x="499" y="755"/>
                  <a:pt x="500" y="754"/>
                </a:cubicBezTo>
                <a:cubicBezTo>
                  <a:pt x="501" y="753"/>
                  <a:pt x="503" y="753"/>
                  <a:pt x="504" y="752"/>
                </a:cubicBezTo>
                <a:cubicBezTo>
                  <a:pt x="505" y="751"/>
                  <a:pt x="506" y="750"/>
                  <a:pt x="507" y="750"/>
                </a:cubicBezTo>
                <a:cubicBezTo>
                  <a:pt x="508" y="750"/>
                  <a:pt x="508" y="749"/>
                  <a:pt x="509" y="749"/>
                </a:cubicBezTo>
                <a:cubicBezTo>
                  <a:pt x="510" y="749"/>
                  <a:pt x="510" y="749"/>
                  <a:pt x="511" y="749"/>
                </a:cubicBezTo>
                <a:cubicBezTo>
                  <a:pt x="512" y="749"/>
                  <a:pt x="512" y="748"/>
                  <a:pt x="512" y="748"/>
                </a:cubicBezTo>
                <a:cubicBezTo>
                  <a:pt x="512" y="747"/>
                  <a:pt x="511" y="746"/>
                  <a:pt x="511" y="746"/>
                </a:cubicBezTo>
                <a:cubicBezTo>
                  <a:pt x="510" y="745"/>
                  <a:pt x="510" y="744"/>
                  <a:pt x="509" y="742"/>
                </a:cubicBezTo>
                <a:cubicBezTo>
                  <a:pt x="509" y="742"/>
                  <a:pt x="509" y="741"/>
                  <a:pt x="508" y="741"/>
                </a:cubicBezTo>
                <a:cubicBezTo>
                  <a:pt x="508" y="740"/>
                  <a:pt x="508" y="739"/>
                  <a:pt x="508" y="739"/>
                </a:cubicBezTo>
                <a:cubicBezTo>
                  <a:pt x="507" y="737"/>
                  <a:pt x="505" y="737"/>
                  <a:pt x="504" y="737"/>
                </a:cubicBezTo>
                <a:cubicBezTo>
                  <a:pt x="502" y="737"/>
                  <a:pt x="502" y="737"/>
                  <a:pt x="502" y="735"/>
                </a:cubicBezTo>
                <a:cubicBezTo>
                  <a:pt x="502" y="733"/>
                  <a:pt x="502" y="732"/>
                  <a:pt x="500" y="731"/>
                </a:cubicBezTo>
                <a:cubicBezTo>
                  <a:pt x="498" y="729"/>
                  <a:pt x="495" y="729"/>
                  <a:pt x="493" y="726"/>
                </a:cubicBezTo>
                <a:cubicBezTo>
                  <a:pt x="492" y="725"/>
                  <a:pt x="490" y="721"/>
                  <a:pt x="488" y="724"/>
                </a:cubicBezTo>
                <a:cubicBezTo>
                  <a:pt x="487" y="725"/>
                  <a:pt x="486" y="726"/>
                  <a:pt x="484" y="726"/>
                </a:cubicBezTo>
                <a:cubicBezTo>
                  <a:pt x="483" y="726"/>
                  <a:pt x="482" y="724"/>
                  <a:pt x="481" y="723"/>
                </a:cubicBezTo>
                <a:cubicBezTo>
                  <a:pt x="480" y="722"/>
                  <a:pt x="479" y="722"/>
                  <a:pt x="478" y="721"/>
                </a:cubicBezTo>
                <a:cubicBezTo>
                  <a:pt x="477" y="721"/>
                  <a:pt x="474" y="720"/>
                  <a:pt x="476" y="720"/>
                </a:cubicBezTo>
                <a:cubicBezTo>
                  <a:pt x="477" y="720"/>
                  <a:pt x="478" y="720"/>
                  <a:pt x="477" y="719"/>
                </a:cubicBezTo>
                <a:cubicBezTo>
                  <a:pt x="477" y="718"/>
                  <a:pt x="477" y="718"/>
                  <a:pt x="476" y="717"/>
                </a:cubicBezTo>
                <a:cubicBezTo>
                  <a:pt x="476" y="717"/>
                  <a:pt x="475" y="716"/>
                  <a:pt x="475" y="715"/>
                </a:cubicBezTo>
                <a:cubicBezTo>
                  <a:pt x="475" y="715"/>
                  <a:pt x="475" y="714"/>
                  <a:pt x="475" y="714"/>
                </a:cubicBezTo>
                <a:cubicBezTo>
                  <a:pt x="474" y="713"/>
                  <a:pt x="474" y="712"/>
                  <a:pt x="473" y="712"/>
                </a:cubicBezTo>
                <a:cubicBezTo>
                  <a:pt x="472" y="710"/>
                  <a:pt x="473" y="707"/>
                  <a:pt x="473" y="706"/>
                </a:cubicBezTo>
                <a:cubicBezTo>
                  <a:pt x="473" y="705"/>
                  <a:pt x="473" y="704"/>
                  <a:pt x="473" y="704"/>
                </a:cubicBezTo>
                <a:cubicBezTo>
                  <a:pt x="474" y="703"/>
                  <a:pt x="474" y="704"/>
                  <a:pt x="475" y="703"/>
                </a:cubicBezTo>
                <a:cubicBezTo>
                  <a:pt x="476" y="703"/>
                  <a:pt x="475" y="702"/>
                  <a:pt x="475" y="702"/>
                </a:cubicBezTo>
                <a:cubicBezTo>
                  <a:pt x="474" y="701"/>
                  <a:pt x="474" y="701"/>
                  <a:pt x="473" y="700"/>
                </a:cubicBezTo>
                <a:cubicBezTo>
                  <a:pt x="473" y="699"/>
                  <a:pt x="473" y="699"/>
                  <a:pt x="473" y="698"/>
                </a:cubicBezTo>
                <a:cubicBezTo>
                  <a:pt x="473" y="697"/>
                  <a:pt x="473" y="696"/>
                  <a:pt x="473" y="696"/>
                </a:cubicBezTo>
                <a:cubicBezTo>
                  <a:pt x="473" y="695"/>
                  <a:pt x="474" y="696"/>
                  <a:pt x="475" y="695"/>
                </a:cubicBezTo>
                <a:cubicBezTo>
                  <a:pt x="475" y="693"/>
                  <a:pt x="473" y="693"/>
                  <a:pt x="474" y="691"/>
                </a:cubicBezTo>
                <a:cubicBezTo>
                  <a:pt x="474" y="690"/>
                  <a:pt x="476" y="689"/>
                  <a:pt x="477" y="690"/>
                </a:cubicBezTo>
                <a:cubicBezTo>
                  <a:pt x="477" y="690"/>
                  <a:pt x="478" y="691"/>
                  <a:pt x="478" y="691"/>
                </a:cubicBezTo>
                <a:cubicBezTo>
                  <a:pt x="479" y="692"/>
                  <a:pt x="479" y="692"/>
                  <a:pt x="479" y="693"/>
                </a:cubicBezTo>
                <a:cubicBezTo>
                  <a:pt x="480" y="693"/>
                  <a:pt x="481" y="693"/>
                  <a:pt x="480" y="692"/>
                </a:cubicBezTo>
                <a:cubicBezTo>
                  <a:pt x="480" y="691"/>
                  <a:pt x="479" y="691"/>
                  <a:pt x="479" y="690"/>
                </a:cubicBezTo>
                <a:cubicBezTo>
                  <a:pt x="479" y="690"/>
                  <a:pt x="479" y="689"/>
                  <a:pt x="479" y="689"/>
                </a:cubicBezTo>
                <a:cubicBezTo>
                  <a:pt x="478" y="688"/>
                  <a:pt x="478" y="688"/>
                  <a:pt x="478" y="687"/>
                </a:cubicBezTo>
                <a:cubicBezTo>
                  <a:pt x="477" y="686"/>
                  <a:pt x="477" y="685"/>
                  <a:pt x="478" y="683"/>
                </a:cubicBezTo>
                <a:cubicBezTo>
                  <a:pt x="478" y="683"/>
                  <a:pt x="478" y="682"/>
                  <a:pt x="479" y="682"/>
                </a:cubicBezTo>
                <a:cubicBezTo>
                  <a:pt x="479" y="681"/>
                  <a:pt x="479" y="681"/>
                  <a:pt x="479" y="680"/>
                </a:cubicBezTo>
                <a:cubicBezTo>
                  <a:pt x="480" y="679"/>
                  <a:pt x="481" y="678"/>
                  <a:pt x="481" y="676"/>
                </a:cubicBezTo>
                <a:cubicBezTo>
                  <a:pt x="481" y="675"/>
                  <a:pt x="481" y="673"/>
                  <a:pt x="481" y="672"/>
                </a:cubicBezTo>
                <a:cubicBezTo>
                  <a:pt x="480" y="672"/>
                  <a:pt x="480" y="672"/>
                  <a:pt x="479" y="671"/>
                </a:cubicBezTo>
                <a:cubicBezTo>
                  <a:pt x="479" y="671"/>
                  <a:pt x="479" y="670"/>
                  <a:pt x="479" y="669"/>
                </a:cubicBezTo>
                <a:cubicBezTo>
                  <a:pt x="479" y="669"/>
                  <a:pt x="479" y="667"/>
                  <a:pt x="479" y="667"/>
                </a:cubicBezTo>
                <a:cubicBezTo>
                  <a:pt x="480" y="666"/>
                  <a:pt x="480" y="667"/>
                  <a:pt x="481" y="667"/>
                </a:cubicBezTo>
                <a:cubicBezTo>
                  <a:pt x="482" y="668"/>
                  <a:pt x="483" y="669"/>
                  <a:pt x="484" y="668"/>
                </a:cubicBezTo>
                <a:cubicBezTo>
                  <a:pt x="486" y="667"/>
                  <a:pt x="487" y="667"/>
                  <a:pt x="487" y="666"/>
                </a:cubicBezTo>
                <a:cubicBezTo>
                  <a:pt x="488" y="665"/>
                  <a:pt x="487" y="664"/>
                  <a:pt x="488" y="663"/>
                </a:cubicBezTo>
                <a:cubicBezTo>
                  <a:pt x="488" y="663"/>
                  <a:pt x="488" y="662"/>
                  <a:pt x="488" y="662"/>
                </a:cubicBezTo>
                <a:cubicBezTo>
                  <a:pt x="489" y="661"/>
                  <a:pt x="490" y="659"/>
                  <a:pt x="490" y="658"/>
                </a:cubicBezTo>
                <a:cubicBezTo>
                  <a:pt x="490" y="657"/>
                  <a:pt x="489" y="657"/>
                  <a:pt x="489" y="656"/>
                </a:cubicBezTo>
                <a:cubicBezTo>
                  <a:pt x="489" y="655"/>
                  <a:pt x="489" y="655"/>
                  <a:pt x="488" y="654"/>
                </a:cubicBezTo>
                <a:cubicBezTo>
                  <a:pt x="488" y="653"/>
                  <a:pt x="487" y="653"/>
                  <a:pt x="487" y="652"/>
                </a:cubicBezTo>
                <a:cubicBezTo>
                  <a:pt x="486" y="652"/>
                  <a:pt x="485" y="651"/>
                  <a:pt x="485" y="650"/>
                </a:cubicBezTo>
                <a:cubicBezTo>
                  <a:pt x="486" y="650"/>
                  <a:pt x="487" y="652"/>
                  <a:pt x="488" y="652"/>
                </a:cubicBezTo>
                <a:cubicBezTo>
                  <a:pt x="488" y="653"/>
                  <a:pt x="489" y="653"/>
                  <a:pt x="489" y="654"/>
                </a:cubicBezTo>
                <a:cubicBezTo>
                  <a:pt x="489" y="654"/>
                  <a:pt x="489" y="655"/>
                  <a:pt x="489" y="656"/>
                </a:cubicBezTo>
                <a:cubicBezTo>
                  <a:pt x="490" y="657"/>
                  <a:pt x="490" y="656"/>
                  <a:pt x="491" y="656"/>
                </a:cubicBezTo>
                <a:cubicBezTo>
                  <a:pt x="492" y="656"/>
                  <a:pt x="492" y="657"/>
                  <a:pt x="492" y="657"/>
                </a:cubicBezTo>
                <a:cubicBezTo>
                  <a:pt x="493" y="658"/>
                  <a:pt x="493" y="658"/>
                  <a:pt x="494" y="657"/>
                </a:cubicBezTo>
                <a:cubicBezTo>
                  <a:pt x="494" y="657"/>
                  <a:pt x="494" y="656"/>
                  <a:pt x="494" y="655"/>
                </a:cubicBezTo>
                <a:cubicBezTo>
                  <a:pt x="494" y="655"/>
                  <a:pt x="495" y="655"/>
                  <a:pt x="495" y="654"/>
                </a:cubicBezTo>
                <a:cubicBezTo>
                  <a:pt x="496" y="653"/>
                  <a:pt x="496" y="653"/>
                  <a:pt x="496" y="652"/>
                </a:cubicBezTo>
                <a:cubicBezTo>
                  <a:pt x="496" y="650"/>
                  <a:pt x="497" y="650"/>
                  <a:pt x="499" y="649"/>
                </a:cubicBezTo>
                <a:cubicBezTo>
                  <a:pt x="500" y="649"/>
                  <a:pt x="502" y="648"/>
                  <a:pt x="503" y="647"/>
                </a:cubicBezTo>
                <a:cubicBezTo>
                  <a:pt x="504" y="646"/>
                  <a:pt x="505" y="646"/>
                  <a:pt x="507" y="645"/>
                </a:cubicBezTo>
                <a:cubicBezTo>
                  <a:pt x="507" y="645"/>
                  <a:pt x="508" y="645"/>
                  <a:pt x="509" y="645"/>
                </a:cubicBezTo>
                <a:cubicBezTo>
                  <a:pt x="510" y="644"/>
                  <a:pt x="510" y="645"/>
                  <a:pt x="511" y="645"/>
                </a:cubicBezTo>
                <a:cubicBezTo>
                  <a:pt x="512" y="645"/>
                  <a:pt x="512" y="644"/>
                  <a:pt x="512" y="644"/>
                </a:cubicBezTo>
                <a:cubicBezTo>
                  <a:pt x="512" y="643"/>
                  <a:pt x="512" y="643"/>
                  <a:pt x="513" y="642"/>
                </a:cubicBezTo>
                <a:cubicBezTo>
                  <a:pt x="513" y="642"/>
                  <a:pt x="513" y="641"/>
                  <a:pt x="514" y="640"/>
                </a:cubicBezTo>
                <a:cubicBezTo>
                  <a:pt x="515" y="639"/>
                  <a:pt x="515" y="638"/>
                  <a:pt x="515" y="638"/>
                </a:cubicBezTo>
                <a:cubicBezTo>
                  <a:pt x="516" y="637"/>
                  <a:pt x="516" y="637"/>
                  <a:pt x="517" y="637"/>
                </a:cubicBezTo>
                <a:cubicBezTo>
                  <a:pt x="517" y="636"/>
                  <a:pt x="518" y="637"/>
                  <a:pt x="519" y="637"/>
                </a:cubicBezTo>
                <a:cubicBezTo>
                  <a:pt x="519" y="637"/>
                  <a:pt x="519" y="637"/>
                  <a:pt x="519" y="637"/>
                </a:cubicBezTo>
                <a:cubicBezTo>
                  <a:pt x="520" y="637"/>
                  <a:pt x="520" y="637"/>
                  <a:pt x="520" y="638"/>
                </a:cubicBezTo>
                <a:cubicBezTo>
                  <a:pt x="521" y="638"/>
                  <a:pt x="521" y="637"/>
                  <a:pt x="520" y="636"/>
                </a:cubicBezTo>
                <a:cubicBezTo>
                  <a:pt x="520" y="636"/>
                  <a:pt x="519" y="635"/>
                  <a:pt x="520" y="635"/>
                </a:cubicBezTo>
                <a:cubicBezTo>
                  <a:pt x="520" y="634"/>
                  <a:pt x="521" y="635"/>
                  <a:pt x="521" y="636"/>
                </a:cubicBezTo>
                <a:cubicBezTo>
                  <a:pt x="522" y="636"/>
                  <a:pt x="522" y="636"/>
                  <a:pt x="523" y="636"/>
                </a:cubicBezTo>
                <a:cubicBezTo>
                  <a:pt x="524" y="637"/>
                  <a:pt x="524" y="637"/>
                  <a:pt x="525" y="637"/>
                </a:cubicBezTo>
                <a:cubicBezTo>
                  <a:pt x="526" y="637"/>
                  <a:pt x="527" y="635"/>
                  <a:pt x="528" y="634"/>
                </a:cubicBezTo>
                <a:cubicBezTo>
                  <a:pt x="528" y="634"/>
                  <a:pt x="529" y="633"/>
                  <a:pt x="530" y="633"/>
                </a:cubicBezTo>
                <a:cubicBezTo>
                  <a:pt x="531" y="633"/>
                  <a:pt x="531" y="632"/>
                  <a:pt x="532" y="631"/>
                </a:cubicBezTo>
                <a:cubicBezTo>
                  <a:pt x="533" y="630"/>
                  <a:pt x="534" y="631"/>
                  <a:pt x="535" y="630"/>
                </a:cubicBezTo>
                <a:cubicBezTo>
                  <a:pt x="536" y="629"/>
                  <a:pt x="536" y="629"/>
                  <a:pt x="536" y="629"/>
                </a:cubicBezTo>
                <a:cubicBezTo>
                  <a:pt x="537" y="629"/>
                  <a:pt x="537" y="629"/>
                  <a:pt x="538" y="629"/>
                </a:cubicBezTo>
                <a:cubicBezTo>
                  <a:pt x="539" y="629"/>
                  <a:pt x="540" y="629"/>
                  <a:pt x="541" y="628"/>
                </a:cubicBezTo>
                <a:cubicBezTo>
                  <a:pt x="543" y="626"/>
                  <a:pt x="545" y="624"/>
                  <a:pt x="546" y="622"/>
                </a:cubicBezTo>
                <a:cubicBezTo>
                  <a:pt x="548" y="621"/>
                  <a:pt x="548" y="620"/>
                  <a:pt x="549" y="618"/>
                </a:cubicBezTo>
                <a:cubicBezTo>
                  <a:pt x="550" y="615"/>
                  <a:pt x="553" y="613"/>
                  <a:pt x="555" y="611"/>
                </a:cubicBezTo>
                <a:cubicBezTo>
                  <a:pt x="557" y="610"/>
                  <a:pt x="558" y="609"/>
                  <a:pt x="559" y="608"/>
                </a:cubicBezTo>
                <a:cubicBezTo>
                  <a:pt x="559" y="607"/>
                  <a:pt x="560" y="607"/>
                  <a:pt x="560" y="607"/>
                </a:cubicBezTo>
                <a:cubicBezTo>
                  <a:pt x="561" y="606"/>
                  <a:pt x="562" y="606"/>
                  <a:pt x="562" y="606"/>
                </a:cubicBezTo>
                <a:cubicBezTo>
                  <a:pt x="562" y="605"/>
                  <a:pt x="558" y="606"/>
                  <a:pt x="559" y="604"/>
                </a:cubicBezTo>
                <a:cubicBezTo>
                  <a:pt x="560" y="603"/>
                  <a:pt x="561" y="604"/>
                  <a:pt x="561" y="603"/>
                </a:cubicBezTo>
                <a:cubicBezTo>
                  <a:pt x="561" y="602"/>
                  <a:pt x="560" y="602"/>
                  <a:pt x="559" y="601"/>
                </a:cubicBezTo>
                <a:cubicBezTo>
                  <a:pt x="558" y="601"/>
                  <a:pt x="555" y="601"/>
                  <a:pt x="555" y="599"/>
                </a:cubicBezTo>
                <a:cubicBezTo>
                  <a:pt x="555" y="599"/>
                  <a:pt x="556" y="599"/>
                  <a:pt x="556" y="598"/>
                </a:cubicBezTo>
                <a:cubicBezTo>
                  <a:pt x="556" y="597"/>
                  <a:pt x="555" y="597"/>
                  <a:pt x="555" y="597"/>
                </a:cubicBezTo>
                <a:cubicBezTo>
                  <a:pt x="555" y="596"/>
                  <a:pt x="555" y="596"/>
                  <a:pt x="555" y="596"/>
                </a:cubicBezTo>
                <a:cubicBezTo>
                  <a:pt x="554" y="594"/>
                  <a:pt x="550" y="596"/>
                  <a:pt x="551" y="594"/>
                </a:cubicBezTo>
                <a:cubicBezTo>
                  <a:pt x="551" y="592"/>
                  <a:pt x="553" y="592"/>
                  <a:pt x="554" y="591"/>
                </a:cubicBezTo>
                <a:cubicBezTo>
                  <a:pt x="555" y="590"/>
                  <a:pt x="555" y="589"/>
                  <a:pt x="557" y="588"/>
                </a:cubicBezTo>
                <a:cubicBezTo>
                  <a:pt x="558" y="588"/>
                  <a:pt x="559" y="587"/>
                  <a:pt x="560" y="586"/>
                </a:cubicBezTo>
                <a:cubicBezTo>
                  <a:pt x="561" y="585"/>
                  <a:pt x="562" y="584"/>
                  <a:pt x="562" y="583"/>
                </a:cubicBezTo>
                <a:cubicBezTo>
                  <a:pt x="561" y="582"/>
                  <a:pt x="560" y="580"/>
                  <a:pt x="562" y="579"/>
                </a:cubicBezTo>
                <a:cubicBezTo>
                  <a:pt x="563" y="579"/>
                  <a:pt x="565" y="578"/>
                  <a:pt x="563" y="577"/>
                </a:cubicBezTo>
                <a:cubicBezTo>
                  <a:pt x="563" y="577"/>
                  <a:pt x="562" y="577"/>
                  <a:pt x="562" y="576"/>
                </a:cubicBezTo>
                <a:cubicBezTo>
                  <a:pt x="561" y="576"/>
                  <a:pt x="560" y="577"/>
                  <a:pt x="560" y="576"/>
                </a:cubicBezTo>
                <a:cubicBezTo>
                  <a:pt x="559" y="575"/>
                  <a:pt x="562" y="575"/>
                  <a:pt x="562" y="574"/>
                </a:cubicBezTo>
                <a:cubicBezTo>
                  <a:pt x="564" y="574"/>
                  <a:pt x="564" y="572"/>
                  <a:pt x="566" y="572"/>
                </a:cubicBezTo>
                <a:cubicBezTo>
                  <a:pt x="567" y="571"/>
                  <a:pt x="568" y="571"/>
                  <a:pt x="569" y="569"/>
                </a:cubicBezTo>
                <a:cubicBezTo>
                  <a:pt x="570" y="569"/>
                  <a:pt x="570" y="568"/>
                  <a:pt x="571" y="568"/>
                </a:cubicBezTo>
                <a:cubicBezTo>
                  <a:pt x="572" y="568"/>
                  <a:pt x="572" y="569"/>
                  <a:pt x="573" y="569"/>
                </a:cubicBezTo>
                <a:cubicBezTo>
                  <a:pt x="574" y="570"/>
                  <a:pt x="575" y="570"/>
                  <a:pt x="576" y="570"/>
                </a:cubicBezTo>
                <a:cubicBezTo>
                  <a:pt x="578" y="570"/>
                  <a:pt x="578" y="568"/>
                  <a:pt x="577" y="567"/>
                </a:cubicBezTo>
                <a:cubicBezTo>
                  <a:pt x="577" y="566"/>
                  <a:pt x="575" y="565"/>
                  <a:pt x="575" y="564"/>
                </a:cubicBezTo>
                <a:cubicBezTo>
                  <a:pt x="576" y="564"/>
                  <a:pt x="577" y="564"/>
                  <a:pt x="577" y="563"/>
                </a:cubicBezTo>
                <a:cubicBezTo>
                  <a:pt x="577" y="563"/>
                  <a:pt x="575" y="562"/>
                  <a:pt x="576" y="561"/>
                </a:cubicBezTo>
                <a:cubicBezTo>
                  <a:pt x="578" y="560"/>
                  <a:pt x="579" y="562"/>
                  <a:pt x="580" y="562"/>
                </a:cubicBezTo>
                <a:cubicBezTo>
                  <a:pt x="580" y="562"/>
                  <a:pt x="581" y="563"/>
                  <a:pt x="581" y="563"/>
                </a:cubicBezTo>
                <a:cubicBezTo>
                  <a:pt x="582" y="563"/>
                  <a:pt x="583" y="563"/>
                  <a:pt x="583" y="562"/>
                </a:cubicBezTo>
                <a:cubicBezTo>
                  <a:pt x="584" y="562"/>
                  <a:pt x="583" y="561"/>
                  <a:pt x="584" y="561"/>
                </a:cubicBezTo>
                <a:cubicBezTo>
                  <a:pt x="585" y="560"/>
                  <a:pt x="585" y="561"/>
                  <a:pt x="586" y="561"/>
                </a:cubicBezTo>
                <a:cubicBezTo>
                  <a:pt x="587" y="562"/>
                  <a:pt x="588" y="562"/>
                  <a:pt x="589" y="563"/>
                </a:cubicBezTo>
                <a:cubicBezTo>
                  <a:pt x="589" y="564"/>
                  <a:pt x="589" y="564"/>
                  <a:pt x="590" y="565"/>
                </a:cubicBezTo>
                <a:cubicBezTo>
                  <a:pt x="590" y="565"/>
                  <a:pt x="591" y="565"/>
                  <a:pt x="591" y="564"/>
                </a:cubicBezTo>
                <a:cubicBezTo>
                  <a:pt x="592" y="564"/>
                  <a:pt x="592" y="564"/>
                  <a:pt x="592" y="564"/>
                </a:cubicBezTo>
                <a:cubicBezTo>
                  <a:pt x="592" y="563"/>
                  <a:pt x="592" y="563"/>
                  <a:pt x="593" y="563"/>
                </a:cubicBezTo>
                <a:cubicBezTo>
                  <a:pt x="593" y="562"/>
                  <a:pt x="593" y="562"/>
                  <a:pt x="594" y="561"/>
                </a:cubicBezTo>
                <a:cubicBezTo>
                  <a:pt x="594" y="561"/>
                  <a:pt x="595" y="561"/>
                  <a:pt x="596" y="561"/>
                </a:cubicBezTo>
                <a:cubicBezTo>
                  <a:pt x="597" y="561"/>
                  <a:pt x="598" y="562"/>
                  <a:pt x="600" y="562"/>
                </a:cubicBezTo>
                <a:cubicBezTo>
                  <a:pt x="601" y="562"/>
                  <a:pt x="603" y="561"/>
                  <a:pt x="605" y="561"/>
                </a:cubicBezTo>
                <a:cubicBezTo>
                  <a:pt x="606" y="561"/>
                  <a:pt x="607" y="561"/>
                  <a:pt x="609" y="562"/>
                </a:cubicBezTo>
                <a:cubicBezTo>
                  <a:pt x="610" y="562"/>
                  <a:pt x="611" y="562"/>
                  <a:pt x="613" y="562"/>
                </a:cubicBezTo>
                <a:cubicBezTo>
                  <a:pt x="614" y="562"/>
                  <a:pt x="615" y="563"/>
                  <a:pt x="617" y="563"/>
                </a:cubicBezTo>
                <a:cubicBezTo>
                  <a:pt x="618" y="564"/>
                  <a:pt x="619" y="565"/>
                  <a:pt x="620" y="566"/>
                </a:cubicBezTo>
                <a:cubicBezTo>
                  <a:pt x="621" y="567"/>
                  <a:pt x="623" y="567"/>
                  <a:pt x="624" y="567"/>
                </a:cubicBezTo>
                <a:cubicBezTo>
                  <a:pt x="625" y="568"/>
                  <a:pt x="627" y="568"/>
                  <a:pt x="628" y="569"/>
                </a:cubicBezTo>
                <a:cubicBezTo>
                  <a:pt x="630" y="569"/>
                  <a:pt x="632" y="569"/>
                  <a:pt x="633" y="570"/>
                </a:cubicBezTo>
                <a:cubicBezTo>
                  <a:pt x="633" y="571"/>
                  <a:pt x="633" y="572"/>
                  <a:pt x="634" y="573"/>
                </a:cubicBezTo>
                <a:cubicBezTo>
                  <a:pt x="634" y="574"/>
                  <a:pt x="635" y="575"/>
                  <a:pt x="635" y="577"/>
                </a:cubicBezTo>
                <a:cubicBezTo>
                  <a:pt x="634" y="578"/>
                  <a:pt x="634" y="579"/>
                  <a:pt x="634" y="580"/>
                </a:cubicBezTo>
                <a:cubicBezTo>
                  <a:pt x="633" y="582"/>
                  <a:pt x="632" y="583"/>
                  <a:pt x="634" y="585"/>
                </a:cubicBezTo>
                <a:cubicBezTo>
                  <a:pt x="635" y="586"/>
                  <a:pt x="636" y="586"/>
                  <a:pt x="637" y="587"/>
                </a:cubicBezTo>
                <a:cubicBezTo>
                  <a:pt x="637" y="588"/>
                  <a:pt x="637" y="589"/>
                  <a:pt x="637" y="589"/>
                </a:cubicBezTo>
                <a:cubicBezTo>
                  <a:pt x="636" y="589"/>
                  <a:pt x="636" y="589"/>
                  <a:pt x="635" y="589"/>
                </a:cubicBezTo>
                <a:cubicBezTo>
                  <a:pt x="635" y="588"/>
                  <a:pt x="633" y="588"/>
                  <a:pt x="633" y="589"/>
                </a:cubicBezTo>
                <a:cubicBezTo>
                  <a:pt x="634" y="590"/>
                  <a:pt x="634" y="590"/>
                  <a:pt x="635" y="590"/>
                </a:cubicBezTo>
                <a:cubicBezTo>
                  <a:pt x="635" y="590"/>
                  <a:pt x="635" y="591"/>
                  <a:pt x="635" y="592"/>
                </a:cubicBezTo>
                <a:cubicBezTo>
                  <a:pt x="635" y="592"/>
                  <a:pt x="635" y="593"/>
                  <a:pt x="635" y="593"/>
                </a:cubicBezTo>
                <a:cubicBezTo>
                  <a:pt x="634" y="594"/>
                  <a:pt x="634" y="593"/>
                  <a:pt x="633" y="593"/>
                </a:cubicBezTo>
                <a:cubicBezTo>
                  <a:pt x="632" y="592"/>
                  <a:pt x="631" y="592"/>
                  <a:pt x="630" y="591"/>
                </a:cubicBezTo>
                <a:cubicBezTo>
                  <a:pt x="630" y="591"/>
                  <a:pt x="630" y="591"/>
                  <a:pt x="629" y="591"/>
                </a:cubicBezTo>
                <a:cubicBezTo>
                  <a:pt x="627" y="590"/>
                  <a:pt x="625" y="592"/>
                  <a:pt x="623" y="593"/>
                </a:cubicBezTo>
                <a:cubicBezTo>
                  <a:pt x="621" y="594"/>
                  <a:pt x="620" y="595"/>
                  <a:pt x="619" y="596"/>
                </a:cubicBezTo>
                <a:cubicBezTo>
                  <a:pt x="618" y="597"/>
                  <a:pt x="617" y="599"/>
                  <a:pt x="616" y="601"/>
                </a:cubicBezTo>
                <a:cubicBezTo>
                  <a:pt x="615" y="602"/>
                  <a:pt x="614" y="604"/>
                  <a:pt x="613" y="605"/>
                </a:cubicBezTo>
                <a:cubicBezTo>
                  <a:pt x="612" y="606"/>
                  <a:pt x="611" y="607"/>
                  <a:pt x="609" y="608"/>
                </a:cubicBezTo>
                <a:cubicBezTo>
                  <a:pt x="608" y="610"/>
                  <a:pt x="606" y="611"/>
                  <a:pt x="605" y="612"/>
                </a:cubicBezTo>
                <a:cubicBezTo>
                  <a:pt x="604" y="614"/>
                  <a:pt x="602" y="615"/>
                  <a:pt x="602" y="617"/>
                </a:cubicBezTo>
                <a:cubicBezTo>
                  <a:pt x="601" y="617"/>
                  <a:pt x="601" y="618"/>
                  <a:pt x="600" y="618"/>
                </a:cubicBezTo>
                <a:cubicBezTo>
                  <a:pt x="599" y="618"/>
                  <a:pt x="599" y="618"/>
                  <a:pt x="598" y="618"/>
                </a:cubicBezTo>
                <a:cubicBezTo>
                  <a:pt x="596" y="617"/>
                  <a:pt x="596" y="619"/>
                  <a:pt x="596" y="620"/>
                </a:cubicBezTo>
                <a:cubicBezTo>
                  <a:pt x="597" y="622"/>
                  <a:pt x="595" y="622"/>
                  <a:pt x="594" y="623"/>
                </a:cubicBezTo>
                <a:cubicBezTo>
                  <a:pt x="593" y="623"/>
                  <a:pt x="592" y="625"/>
                  <a:pt x="591" y="626"/>
                </a:cubicBezTo>
                <a:cubicBezTo>
                  <a:pt x="590" y="627"/>
                  <a:pt x="589" y="628"/>
                  <a:pt x="587" y="629"/>
                </a:cubicBezTo>
                <a:cubicBezTo>
                  <a:pt x="586" y="630"/>
                  <a:pt x="584" y="630"/>
                  <a:pt x="583" y="630"/>
                </a:cubicBezTo>
                <a:cubicBezTo>
                  <a:pt x="582" y="631"/>
                  <a:pt x="580" y="631"/>
                  <a:pt x="579" y="632"/>
                </a:cubicBezTo>
                <a:cubicBezTo>
                  <a:pt x="578" y="633"/>
                  <a:pt x="576" y="633"/>
                  <a:pt x="575" y="634"/>
                </a:cubicBezTo>
                <a:cubicBezTo>
                  <a:pt x="574" y="636"/>
                  <a:pt x="575" y="636"/>
                  <a:pt x="575" y="638"/>
                </a:cubicBezTo>
                <a:cubicBezTo>
                  <a:pt x="576" y="639"/>
                  <a:pt x="576" y="641"/>
                  <a:pt x="575" y="642"/>
                </a:cubicBezTo>
                <a:cubicBezTo>
                  <a:pt x="575" y="643"/>
                  <a:pt x="573" y="643"/>
                  <a:pt x="572" y="643"/>
                </a:cubicBezTo>
                <a:cubicBezTo>
                  <a:pt x="571" y="644"/>
                  <a:pt x="570" y="646"/>
                  <a:pt x="569" y="645"/>
                </a:cubicBezTo>
                <a:cubicBezTo>
                  <a:pt x="569" y="644"/>
                  <a:pt x="569" y="643"/>
                  <a:pt x="569" y="643"/>
                </a:cubicBezTo>
                <a:cubicBezTo>
                  <a:pt x="568" y="642"/>
                  <a:pt x="567" y="642"/>
                  <a:pt x="567" y="642"/>
                </a:cubicBezTo>
                <a:cubicBezTo>
                  <a:pt x="564" y="642"/>
                  <a:pt x="563" y="643"/>
                  <a:pt x="562" y="644"/>
                </a:cubicBezTo>
                <a:cubicBezTo>
                  <a:pt x="561" y="645"/>
                  <a:pt x="560" y="645"/>
                  <a:pt x="561" y="646"/>
                </a:cubicBezTo>
                <a:cubicBezTo>
                  <a:pt x="561" y="647"/>
                  <a:pt x="562" y="646"/>
                  <a:pt x="562" y="647"/>
                </a:cubicBezTo>
                <a:cubicBezTo>
                  <a:pt x="562" y="647"/>
                  <a:pt x="563" y="649"/>
                  <a:pt x="562" y="649"/>
                </a:cubicBezTo>
                <a:cubicBezTo>
                  <a:pt x="562" y="650"/>
                  <a:pt x="561" y="650"/>
                  <a:pt x="561" y="650"/>
                </a:cubicBezTo>
                <a:cubicBezTo>
                  <a:pt x="560" y="650"/>
                  <a:pt x="558" y="651"/>
                  <a:pt x="557" y="652"/>
                </a:cubicBezTo>
                <a:cubicBezTo>
                  <a:pt x="555" y="654"/>
                  <a:pt x="554" y="657"/>
                  <a:pt x="553" y="659"/>
                </a:cubicBezTo>
                <a:cubicBezTo>
                  <a:pt x="552" y="661"/>
                  <a:pt x="552" y="662"/>
                  <a:pt x="552" y="663"/>
                </a:cubicBezTo>
                <a:cubicBezTo>
                  <a:pt x="552" y="664"/>
                  <a:pt x="552" y="665"/>
                  <a:pt x="552" y="666"/>
                </a:cubicBezTo>
                <a:cubicBezTo>
                  <a:pt x="553" y="666"/>
                  <a:pt x="553" y="667"/>
                  <a:pt x="553" y="668"/>
                </a:cubicBezTo>
                <a:cubicBezTo>
                  <a:pt x="553" y="669"/>
                  <a:pt x="554" y="670"/>
                  <a:pt x="555" y="671"/>
                </a:cubicBezTo>
                <a:cubicBezTo>
                  <a:pt x="557" y="672"/>
                  <a:pt x="558" y="673"/>
                  <a:pt x="558" y="674"/>
                </a:cubicBezTo>
                <a:cubicBezTo>
                  <a:pt x="558" y="675"/>
                  <a:pt x="558" y="675"/>
                  <a:pt x="558" y="676"/>
                </a:cubicBezTo>
                <a:cubicBezTo>
                  <a:pt x="558" y="678"/>
                  <a:pt x="557" y="679"/>
                  <a:pt x="556" y="680"/>
                </a:cubicBezTo>
                <a:cubicBezTo>
                  <a:pt x="556" y="682"/>
                  <a:pt x="556" y="684"/>
                  <a:pt x="557" y="685"/>
                </a:cubicBezTo>
                <a:cubicBezTo>
                  <a:pt x="558" y="686"/>
                  <a:pt x="559" y="687"/>
                  <a:pt x="559" y="689"/>
                </a:cubicBezTo>
                <a:cubicBezTo>
                  <a:pt x="560" y="690"/>
                  <a:pt x="561" y="690"/>
                  <a:pt x="562" y="691"/>
                </a:cubicBezTo>
                <a:cubicBezTo>
                  <a:pt x="562" y="692"/>
                  <a:pt x="562" y="693"/>
                  <a:pt x="563" y="693"/>
                </a:cubicBezTo>
                <a:cubicBezTo>
                  <a:pt x="563" y="694"/>
                  <a:pt x="562" y="694"/>
                  <a:pt x="561" y="694"/>
                </a:cubicBezTo>
                <a:cubicBezTo>
                  <a:pt x="561" y="694"/>
                  <a:pt x="560" y="694"/>
                  <a:pt x="559" y="694"/>
                </a:cubicBezTo>
                <a:cubicBezTo>
                  <a:pt x="558" y="694"/>
                  <a:pt x="558" y="695"/>
                  <a:pt x="559" y="695"/>
                </a:cubicBezTo>
                <a:cubicBezTo>
                  <a:pt x="559" y="697"/>
                  <a:pt x="559" y="698"/>
                  <a:pt x="559" y="700"/>
                </a:cubicBezTo>
                <a:cubicBezTo>
                  <a:pt x="559" y="701"/>
                  <a:pt x="560" y="701"/>
                  <a:pt x="560" y="702"/>
                </a:cubicBezTo>
                <a:cubicBezTo>
                  <a:pt x="560" y="702"/>
                  <a:pt x="560" y="703"/>
                  <a:pt x="560" y="704"/>
                </a:cubicBezTo>
                <a:cubicBezTo>
                  <a:pt x="560" y="705"/>
                  <a:pt x="559" y="706"/>
                  <a:pt x="558" y="707"/>
                </a:cubicBezTo>
                <a:cubicBezTo>
                  <a:pt x="557" y="707"/>
                  <a:pt x="556" y="708"/>
                  <a:pt x="556" y="710"/>
                </a:cubicBezTo>
                <a:cubicBezTo>
                  <a:pt x="556" y="711"/>
                  <a:pt x="557" y="712"/>
                  <a:pt x="558" y="714"/>
                </a:cubicBezTo>
                <a:cubicBezTo>
                  <a:pt x="558" y="715"/>
                  <a:pt x="558" y="717"/>
                  <a:pt x="558" y="718"/>
                </a:cubicBezTo>
                <a:cubicBezTo>
                  <a:pt x="558" y="720"/>
                  <a:pt x="558" y="722"/>
                  <a:pt x="558" y="723"/>
                </a:cubicBezTo>
                <a:cubicBezTo>
                  <a:pt x="558" y="724"/>
                  <a:pt x="559" y="724"/>
                  <a:pt x="559" y="725"/>
                </a:cubicBezTo>
                <a:cubicBezTo>
                  <a:pt x="560" y="725"/>
                  <a:pt x="560" y="725"/>
                  <a:pt x="561" y="726"/>
                </a:cubicBezTo>
                <a:cubicBezTo>
                  <a:pt x="562" y="728"/>
                  <a:pt x="563" y="726"/>
                  <a:pt x="563" y="725"/>
                </a:cubicBezTo>
                <a:cubicBezTo>
                  <a:pt x="563" y="723"/>
                  <a:pt x="564" y="722"/>
                  <a:pt x="566" y="724"/>
                </a:cubicBezTo>
                <a:cubicBezTo>
                  <a:pt x="567" y="725"/>
                  <a:pt x="568" y="725"/>
                  <a:pt x="569" y="726"/>
                </a:cubicBezTo>
                <a:cubicBezTo>
                  <a:pt x="570" y="727"/>
                  <a:pt x="571" y="728"/>
                  <a:pt x="572" y="728"/>
                </a:cubicBezTo>
                <a:cubicBezTo>
                  <a:pt x="574" y="728"/>
                  <a:pt x="575" y="729"/>
                  <a:pt x="576" y="729"/>
                </a:cubicBezTo>
                <a:cubicBezTo>
                  <a:pt x="577" y="730"/>
                  <a:pt x="578" y="729"/>
                  <a:pt x="578" y="730"/>
                </a:cubicBezTo>
                <a:cubicBezTo>
                  <a:pt x="579" y="730"/>
                  <a:pt x="579" y="730"/>
                  <a:pt x="580" y="731"/>
                </a:cubicBezTo>
                <a:cubicBezTo>
                  <a:pt x="580" y="731"/>
                  <a:pt x="581" y="731"/>
                  <a:pt x="581" y="732"/>
                </a:cubicBezTo>
                <a:cubicBezTo>
                  <a:pt x="581" y="732"/>
                  <a:pt x="581" y="733"/>
                  <a:pt x="580" y="734"/>
                </a:cubicBezTo>
                <a:cubicBezTo>
                  <a:pt x="580" y="734"/>
                  <a:pt x="578" y="735"/>
                  <a:pt x="578" y="736"/>
                </a:cubicBezTo>
                <a:cubicBezTo>
                  <a:pt x="578" y="737"/>
                  <a:pt x="578" y="737"/>
                  <a:pt x="578" y="738"/>
                </a:cubicBezTo>
                <a:cubicBezTo>
                  <a:pt x="578" y="739"/>
                  <a:pt x="577" y="739"/>
                  <a:pt x="577" y="739"/>
                </a:cubicBezTo>
                <a:cubicBezTo>
                  <a:pt x="576" y="742"/>
                  <a:pt x="579" y="741"/>
                  <a:pt x="580" y="741"/>
                </a:cubicBezTo>
                <a:cubicBezTo>
                  <a:pt x="582" y="741"/>
                  <a:pt x="583" y="742"/>
                  <a:pt x="584" y="741"/>
                </a:cubicBezTo>
                <a:cubicBezTo>
                  <a:pt x="585" y="740"/>
                  <a:pt x="585" y="738"/>
                  <a:pt x="586" y="738"/>
                </a:cubicBezTo>
                <a:cubicBezTo>
                  <a:pt x="587" y="737"/>
                  <a:pt x="587" y="737"/>
                  <a:pt x="588" y="737"/>
                </a:cubicBezTo>
                <a:cubicBezTo>
                  <a:pt x="589" y="738"/>
                  <a:pt x="588" y="738"/>
                  <a:pt x="589" y="739"/>
                </a:cubicBezTo>
                <a:cubicBezTo>
                  <a:pt x="590" y="739"/>
                  <a:pt x="592" y="739"/>
                  <a:pt x="593" y="740"/>
                </a:cubicBezTo>
                <a:cubicBezTo>
                  <a:pt x="593" y="742"/>
                  <a:pt x="592" y="742"/>
                  <a:pt x="592" y="744"/>
                </a:cubicBezTo>
                <a:cubicBezTo>
                  <a:pt x="592" y="746"/>
                  <a:pt x="594" y="744"/>
                  <a:pt x="595" y="743"/>
                </a:cubicBezTo>
                <a:cubicBezTo>
                  <a:pt x="596" y="743"/>
                  <a:pt x="596" y="743"/>
                  <a:pt x="597" y="742"/>
                </a:cubicBezTo>
                <a:cubicBezTo>
                  <a:pt x="597" y="742"/>
                  <a:pt x="598" y="742"/>
                  <a:pt x="599" y="742"/>
                </a:cubicBezTo>
                <a:cubicBezTo>
                  <a:pt x="601" y="742"/>
                  <a:pt x="603" y="742"/>
                  <a:pt x="605" y="742"/>
                </a:cubicBezTo>
                <a:cubicBezTo>
                  <a:pt x="607" y="742"/>
                  <a:pt x="608" y="741"/>
                  <a:pt x="609" y="741"/>
                </a:cubicBezTo>
                <a:cubicBezTo>
                  <a:pt x="611" y="741"/>
                  <a:pt x="612" y="741"/>
                  <a:pt x="613" y="740"/>
                </a:cubicBezTo>
                <a:cubicBezTo>
                  <a:pt x="614" y="740"/>
                  <a:pt x="614" y="739"/>
                  <a:pt x="615" y="739"/>
                </a:cubicBezTo>
                <a:cubicBezTo>
                  <a:pt x="615" y="740"/>
                  <a:pt x="616" y="740"/>
                  <a:pt x="616" y="740"/>
                </a:cubicBezTo>
                <a:cubicBezTo>
                  <a:pt x="616" y="740"/>
                  <a:pt x="616" y="740"/>
                  <a:pt x="617" y="740"/>
                </a:cubicBezTo>
                <a:cubicBezTo>
                  <a:pt x="617" y="741"/>
                  <a:pt x="617" y="742"/>
                  <a:pt x="618" y="742"/>
                </a:cubicBezTo>
                <a:cubicBezTo>
                  <a:pt x="619" y="742"/>
                  <a:pt x="619" y="741"/>
                  <a:pt x="619" y="741"/>
                </a:cubicBezTo>
                <a:cubicBezTo>
                  <a:pt x="619" y="740"/>
                  <a:pt x="620" y="740"/>
                  <a:pt x="620" y="739"/>
                </a:cubicBezTo>
                <a:cubicBezTo>
                  <a:pt x="620" y="738"/>
                  <a:pt x="620" y="738"/>
                  <a:pt x="620" y="737"/>
                </a:cubicBezTo>
                <a:cubicBezTo>
                  <a:pt x="620" y="736"/>
                  <a:pt x="622" y="736"/>
                  <a:pt x="623" y="736"/>
                </a:cubicBezTo>
                <a:cubicBezTo>
                  <a:pt x="625" y="736"/>
                  <a:pt x="626" y="735"/>
                  <a:pt x="628" y="735"/>
                </a:cubicBezTo>
                <a:cubicBezTo>
                  <a:pt x="629" y="735"/>
                  <a:pt x="631" y="736"/>
                  <a:pt x="632" y="735"/>
                </a:cubicBezTo>
                <a:cubicBezTo>
                  <a:pt x="634" y="735"/>
                  <a:pt x="635" y="735"/>
                  <a:pt x="637" y="734"/>
                </a:cubicBezTo>
                <a:cubicBezTo>
                  <a:pt x="638" y="734"/>
                  <a:pt x="639" y="734"/>
                  <a:pt x="640" y="732"/>
                </a:cubicBezTo>
                <a:cubicBezTo>
                  <a:pt x="640" y="730"/>
                  <a:pt x="642" y="731"/>
                  <a:pt x="643" y="732"/>
                </a:cubicBezTo>
                <a:cubicBezTo>
                  <a:pt x="643" y="732"/>
                  <a:pt x="644" y="732"/>
                  <a:pt x="645" y="733"/>
                </a:cubicBezTo>
                <a:cubicBezTo>
                  <a:pt x="645" y="733"/>
                  <a:pt x="645" y="733"/>
                  <a:pt x="646" y="733"/>
                </a:cubicBezTo>
                <a:cubicBezTo>
                  <a:pt x="646" y="733"/>
                  <a:pt x="646" y="734"/>
                  <a:pt x="646" y="734"/>
                </a:cubicBezTo>
                <a:cubicBezTo>
                  <a:pt x="648" y="734"/>
                  <a:pt x="646" y="730"/>
                  <a:pt x="648" y="730"/>
                </a:cubicBezTo>
                <a:cubicBezTo>
                  <a:pt x="648" y="732"/>
                  <a:pt x="651" y="732"/>
                  <a:pt x="650" y="730"/>
                </a:cubicBezTo>
                <a:cubicBezTo>
                  <a:pt x="650" y="730"/>
                  <a:pt x="649" y="729"/>
                  <a:pt x="649" y="729"/>
                </a:cubicBezTo>
                <a:cubicBezTo>
                  <a:pt x="649" y="727"/>
                  <a:pt x="650" y="728"/>
                  <a:pt x="650" y="728"/>
                </a:cubicBezTo>
                <a:cubicBezTo>
                  <a:pt x="651" y="729"/>
                  <a:pt x="651" y="729"/>
                  <a:pt x="652" y="729"/>
                </a:cubicBezTo>
                <a:cubicBezTo>
                  <a:pt x="653" y="729"/>
                  <a:pt x="653" y="729"/>
                  <a:pt x="654" y="729"/>
                </a:cubicBezTo>
                <a:cubicBezTo>
                  <a:pt x="656" y="729"/>
                  <a:pt x="657" y="728"/>
                  <a:pt x="658" y="727"/>
                </a:cubicBezTo>
                <a:cubicBezTo>
                  <a:pt x="660" y="726"/>
                  <a:pt x="661" y="726"/>
                  <a:pt x="663" y="726"/>
                </a:cubicBezTo>
                <a:cubicBezTo>
                  <a:pt x="665" y="726"/>
                  <a:pt x="667" y="726"/>
                  <a:pt x="669" y="726"/>
                </a:cubicBezTo>
                <a:cubicBezTo>
                  <a:pt x="672" y="726"/>
                  <a:pt x="675" y="726"/>
                  <a:pt x="678" y="726"/>
                </a:cubicBezTo>
                <a:cubicBezTo>
                  <a:pt x="679" y="726"/>
                  <a:pt x="680" y="727"/>
                  <a:pt x="681" y="726"/>
                </a:cubicBezTo>
                <a:cubicBezTo>
                  <a:pt x="682" y="726"/>
                  <a:pt x="683" y="725"/>
                  <a:pt x="684" y="725"/>
                </a:cubicBezTo>
                <a:cubicBezTo>
                  <a:pt x="685" y="725"/>
                  <a:pt x="687" y="724"/>
                  <a:pt x="689" y="724"/>
                </a:cubicBezTo>
                <a:cubicBezTo>
                  <a:pt x="691" y="724"/>
                  <a:pt x="692" y="724"/>
                  <a:pt x="693" y="723"/>
                </a:cubicBezTo>
                <a:cubicBezTo>
                  <a:pt x="695" y="723"/>
                  <a:pt x="696" y="722"/>
                  <a:pt x="697" y="721"/>
                </a:cubicBezTo>
                <a:cubicBezTo>
                  <a:pt x="698" y="721"/>
                  <a:pt x="699" y="721"/>
                  <a:pt x="699" y="721"/>
                </a:cubicBezTo>
                <a:cubicBezTo>
                  <a:pt x="700" y="721"/>
                  <a:pt x="700" y="720"/>
                  <a:pt x="701" y="719"/>
                </a:cubicBezTo>
                <a:cubicBezTo>
                  <a:pt x="701" y="721"/>
                  <a:pt x="700" y="722"/>
                  <a:pt x="699" y="722"/>
                </a:cubicBezTo>
                <a:cubicBezTo>
                  <a:pt x="698" y="723"/>
                  <a:pt x="698" y="723"/>
                  <a:pt x="698" y="724"/>
                </a:cubicBezTo>
                <a:cubicBezTo>
                  <a:pt x="698" y="724"/>
                  <a:pt x="699" y="724"/>
                  <a:pt x="699" y="724"/>
                </a:cubicBezTo>
                <a:cubicBezTo>
                  <a:pt x="699" y="724"/>
                  <a:pt x="699" y="724"/>
                  <a:pt x="699" y="725"/>
                </a:cubicBezTo>
                <a:cubicBezTo>
                  <a:pt x="699" y="725"/>
                  <a:pt x="700" y="726"/>
                  <a:pt x="699" y="727"/>
                </a:cubicBezTo>
                <a:cubicBezTo>
                  <a:pt x="699" y="727"/>
                  <a:pt x="699" y="726"/>
                  <a:pt x="698" y="726"/>
                </a:cubicBezTo>
                <a:cubicBezTo>
                  <a:pt x="698" y="725"/>
                  <a:pt x="697" y="725"/>
                  <a:pt x="697" y="725"/>
                </a:cubicBezTo>
                <a:cubicBezTo>
                  <a:pt x="696" y="724"/>
                  <a:pt x="696" y="724"/>
                  <a:pt x="695" y="724"/>
                </a:cubicBezTo>
                <a:cubicBezTo>
                  <a:pt x="696" y="725"/>
                  <a:pt x="696" y="725"/>
                  <a:pt x="697" y="725"/>
                </a:cubicBezTo>
                <a:cubicBezTo>
                  <a:pt x="697" y="726"/>
                  <a:pt x="697" y="726"/>
                  <a:pt x="697" y="727"/>
                </a:cubicBezTo>
                <a:cubicBezTo>
                  <a:pt x="698" y="728"/>
                  <a:pt x="698" y="727"/>
                  <a:pt x="699" y="728"/>
                </a:cubicBezTo>
                <a:cubicBezTo>
                  <a:pt x="699" y="728"/>
                  <a:pt x="700" y="729"/>
                  <a:pt x="700" y="730"/>
                </a:cubicBezTo>
                <a:cubicBezTo>
                  <a:pt x="701" y="731"/>
                  <a:pt x="702" y="731"/>
                  <a:pt x="704" y="731"/>
                </a:cubicBezTo>
                <a:cubicBezTo>
                  <a:pt x="705" y="732"/>
                  <a:pt x="706" y="733"/>
                  <a:pt x="707" y="733"/>
                </a:cubicBezTo>
                <a:cubicBezTo>
                  <a:pt x="708" y="734"/>
                  <a:pt x="710" y="734"/>
                  <a:pt x="711" y="734"/>
                </a:cubicBezTo>
                <a:cubicBezTo>
                  <a:pt x="712" y="735"/>
                  <a:pt x="713" y="736"/>
                  <a:pt x="715" y="736"/>
                </a:cubicBezTo>
                <a:cubicBezTo>
                  <a:pt x="716" y="736"/>
                  <a:pt x="718" y="737"/>
                  <a:pt x="719" y="738"/>
                </a:cubicBezTo>
                <a:cubicBezTo>
                  <a:pt x="720" y="738"/>
                  <a:pt x="721" y="738"/>
                  <a:pt x="722" y="738"/>
                </a:cubicBezTo>
                <a:cubicBezTo>
                  <a:pt x="723" y="739"/>
                  <a:pt x="725" y="739"/>
                  <a:pt x="726" y="740"/>
                </a:cubicBezTo>
                <a:cubicBezTo>
                  <a:pt x="727" y="741"/>
                  <a:pt x="727" y="741"/>
                  <a:pt x="728" y="741"/>
                </a:cubicBezTo>
                <a:cubicBezTo>
                  <a:pt x="729" y="742"/>
                  <a:pt x="729" y="741"/>
                  <a:pt x="729" y="742"/>
                </a:cubicBezTo>
                <a:cubicBezTo>
                  <a:pt x="730" y="743"/>
                  <a:pt x="731" y="745"/>
                  <a:pt x="729" y="745"/>
                </a:cubicBezTo>
                <a:cubicBezTo>
                  <a:pt x="728" y="745"/>
                  <a:pt x="728" y="744"/>
                  <a:pt x="727" y="744"/>
                </a:cubicBezTo>
                <a:cubicBezTo>
                  <a:pt x="727" y="744"/>
                  <a:pt x="726" y="744"/>
                  <a:pt x="725" y="744"/>
                </a:cubicBezTo>
                <a:cubicBezTo>
                  <a:pt x="724" y="743"/>
                  <a:pt x="723" y="743"/>
                  <a:pt x="722" y="743"/>
                </a:cubicBezTo>
                <a:cubicBezTo>
                  <a:pt x="721" y="743"/>
                  <a:pt x="721" y="743"/>
                  <a:pt x="720" y="743"/>
                </a:cubicBezTo>
                <a:cubicBezTo>
                  <a:pt x="719" y="743"/>
                  <a:pt x="719" y="742"/>
                  <a:pt x="719" y="742"/>
                </a:cubicBezTo>
                <a:cubicBezTo>
                  <a:pt x="718" y="742"/>
                  <a:pt x="717" y="742"/>
                  <a:pt x="717" y="742"/>
                </a:cubicBezTo>
                <a:cubicBezTo>
                  <a:pt x="716" y="742"/>
                  <a:pt x="716" y="741"/>
                  <a:pt x="715" y="741"/>
                </a:cubicBezTo>
                <a:cubicBezTo>
                  <a:pt x="711" y="740"/>
                  <a:pt x="707" y="743"/>
                  <a:pt x="705" y="746"/>
                </a:cubicBezTo>
                <a:cubicBezTo>
                  <a:pt x="704" y="747"/>
                  <a:pt x="703" y="747"/>
                  <a:pt x="702" y="747"/>
                </a:cubicBezTo>
                <a:cubicBezTo>
                  <a:pt x="701" y="747"/>
                  <a:pt x="700" y="746"/>
                  <a:pt x="698" y="746"/>
                </a:cubicBezTo>
                <a:cubicBezTo>
                  <a:pt x="697" y="745"/>
                  <a:pt x="696" y="746"/>
                  <a:pt x="695" y="746"/>
                </a:cubicBezTo>
                <a:cubicBezTo>
                  <a:pt x="694" y="747"/>
                  <a:pt x="693" y="747"/>
                  <a:pt x="692" y="748"/>
                </a:cubicBezTo>
                <a:cubicBezTo>
                  <a:pt x="691" y="748"/>
                  <a:pt x="691" y="747"/>
                  <a:pt x="690" y="747"/>
                </a:cubicBezTo>
                <a:cubicBezTo>
                  <a:pt x="689" y="747"/>
                  <a:pt x="688" y="749"/>
                  <a:pt x="688" y="749"/>
                </a:cubicBezTo>
                <a:cubicBezTo>
                  <a:pt x="687" y="751"/>
                  <a:pt x="688" y="752"/>
                  <a:pt x="688" y="753"/>
                </a:cubicBezTo>
                <a:cubicBezTo>
                  <a:pt x="688" y="754"/>
                  <a:pt x="687" y="754"/>
                  <a:pt x="687" y="755"/>
                </a:cubicBezTo>
                <a:cubicBezTo>
                  <a:pt x="687" y="755"/>
                  <a:pt x="687" y="756"/>
                  <a:pt x="687" y="757"/>
                </a:cubicBezTo>
                <a:cubicBezTo>
                  <a:pt x="686" y="757"/>
                  <a:pt x="685" y="757"/>
                  <a:pt x="685" y="758"/>
                </a:cubicBezTo>
                <a:cubicBezTo>
                  <a:pt x="684" y="758"/>
                  <a:pt x="684" y="758"/>
                  <a:pt x="683" y="758"/>
                </a:cubicBezTo>
                <a:cubicBezTo>
                  <a:pt x="682" y="759"/>
                  <a:pt x="681" y="758"/>
                  <a:pt x="679" y="757"/>
                </a:cubicBezTo>
                <a:cubicBezTo>
                  <a:pt x="676" y="757"/>
                  <a:pt x="673" y="758"/>
                  <a:pt x="670" y="758"/>
                </a:cubicBezTo>
                <a:cubicBezTo>
                  <a:pt x="668" y="758"/>
                  <a:pt x="667" y="757"/>
                  <a:pt x="666" y="757"/>
                </a:cubicBezTo>
                <a:cubicBezTo>
                  <a:pt x="664" y="756"/>
                  <a:pt x="663" y="756"/>
                  <a:pt x="662" y="755"/>
                </a:cubicBezTo>
                <a:cubicBezTo>
                  <a:pt x="661" y="755"/>
                  <a:pt x="659" y="755"/>
                  <a:pt x="658" y="755"/>
                </a:cubicBezTo>
                <a:cubicBezTo>
                  <a:pt x="656" y="755"/>
                  <a:pt x="655" y="754"/>
                  <a:pt x="653" y="754"/>
                </a:cubicBezTo>
                <a:cubicBezTo>
                  <a:pt x="652" y="754"/>
                  <a:pt x="651" y="754"/>
                  <a:pt x="649" y="754"/>
                </a:cubicBezTo>
                <a:cubicBezTo>
                  <a:pt x="648" y="754"/>
                  <a:pt x="646" y="754"/>
                  <a:pt x="645" y="753"/>
                </a:cubicBezTo>
                <a:cubicBezTo>
                  <a:pt x="643" y="753"/>
                  <a:pt x="642" y="754"/>
                  <a:pt x="641" y="753"/>
                </a:cubicBezTo>
                <a:cubicBezTo>
                  <a:pt x="640" y="753"/>
                  <a:pt x="639" y="752"/>
                  <a:pt x="638" y="751"/>
                </a:cubicBezTo>
                <a:cubicBezTo>
                  <a:pt x="637" y="750"/>
                  <a:pt x="637" y="751"/>
                  <a:pt x="637" y="752"/>
                </a:cubicBezTo>
                <a:cubicBezTo>
                  <a:pt x="637" y="752"/>
                  <a:pt x="637" y="752"/>
                  <a:pt x="638" y="753"/>
                </a:cubicBezTo>
                <a:cubicBezTo>
                  <a:pt x="638" y="753"/>
                  <a:pt x="638" y="753"/>
                  <a:pt x="638" y="754"/>
                </a:cubicBezTo>
                <a:cubicBezTo>
                  <a:pt x="639" y="754"/>
                  <a:pt x="637" y="755"/>
                  <a:pt x="637" y="755"/>
                </a:cubicBezTo>
                <a:cubicBezTo>
                  <a:pt x="636" y="755"/>
                  <a:pt x="635" y="755"/>
                  <a:pt x="634" y="756"/>
                </a:cubicBezTo>
                <a:cubicBezTo>
                  <a:pt x="633" y="756"/>
                  <a:pt x="633" y="756"/>
                  <a:pt x="632" y="756"/>
                </a:cubicBezTo>
                <a:cubicBezTo>
                  <a:pt x="631" y="756"/>
                  <a:pt x="629" y="756"/>
                  <a:pt x="628" y="756"/>
                </a:cubicBezTo>
                <a:cubicBezTo>
                  <a:pt x="627" y="756"/>
                  <a:pt x="625" y="756"/>
                  <a:pt x="624" y="756"/>
                </a:cubicBezTo>
                <a:cubicBezTo>
                  <a:pt x="622" y="756"/>
                  <a:pt x="621" y="757"/>
                  <a:pt x="619" y="757"/>
                </a:cubicBezTo>
                <a:cubicBezTo>
                  <a:pt x="618" y="757"/>
                  <a:pt x="617" y="758"/>
                  <a:pt x="615" y="758"/>
                </a:cubicBezTo>
                <a:cubicBezTo>
                  <a:pt x="614" y="759"/>
                  <a:pt x="612" y="759"/>
                  <a:pt x="611" y="760"/>
                </a:cubicBezTo>
                <a:cubicBezTo>
                  <a:pt x="610" y="761"/>
                  <a:pt x="609" y="762"/>
                  <a:pt x="607" y="762"/>
                </a:cubicBezTo>
                <a:cubicBezTo>
                  <a:pt x="606" y="763"/>
                  <a:pt x="605" y="763"/>
                  <a:pt x="603" y="763"/>
                </a:cubicBezTo>
                <a:cubicBezTo>
                  <a:pt x="602" y="763"/>
                  <a:pt x="601" y="763"/>
                  <a:pt x="599" y="764"/>
                </a:cubicBezTo>
                <a:cubicBezTo>
                  <a:pt x="599" y="765"/>
                  <a:pt x="598" y="765"/>
                  <a:pt x="597" y="765"/>
                </a:cubicBezTo>
                <a:cubicBezTo>
                  <a:pt x="597" y="766"/>
                  <a:pt x="597" y="767"/>
                  <a:pt x="597" y="767"/>
                </a:cubicBezTo>
                <a:cubicBezTo>
                  <a:pt x="597" y="768"/>
                  <a:pt x="596" y="769"/>
                  <a:pt x="596" y="769"/>
                </a:cubicBezTo>
                <a:cubicBezTo>
                  <a:pt x="597" y="770"/>
                  <a:pt x="598" y="770"/>
                  <a:pt x="598" y="770"/>
                </a:cubicBezTo>
                <a:cubicBezTo>
                  <a:pt x="599" y="770"/>
                  <a:pt x="600" y="769"/>
                  <a:pt x="601" y="770"/>
                </a:cubicBezTo>
                <a:cubicBezTo>
                  <a:pt x="601" y="771"/>
                  <a:pt x="599" y="772"/>
                  <a:pt x="599" y="772"/>
                </a:cubicBezTo>
                <a:cubicBezTo>
                  <a:pt x="598" y="773"/>
                  <a:pt x="599" y="774"/>
                  <a:pt x="598" y="775"/>
                </a:cubicBezTo>
                <a:cubicBezTo>
                  <a:pt x="598" y="776"/>
                  <a:pt x="597" y="776"/>
                  <a:pt x="597" y="777"/>
                </a:cubicBezTo>
                <a:cubicBezTo>
                  <a:pt x="598" y="777"/>
                  <a:pt x="600" y="777"/>
                  <a:pt x="601" y="777"/>
                </a:cubicBezTo>
                <a:cubicBezTo>
                  <a:pt x="602" y="777"/>
                  <a:pt x="603" y="776"/>
                  <a:pt x="603" y="777"/>
                </a:cubicBezTo>
                <a:cubicBezTo>
                  <a:pt x="603" y="778"/>
                  <a:pt x="601" y="778"/>
                  <a:pt x="601" y="778"/>
                </a:cubicBezTo>
                <a:cubicBezTo>
                  <a:pt x="600" y="778"/>
                  <a:pt x="599" y="777"/>
                  <a:pt x="599" y="778"/>
                </a:cubicBezTo>
                <a:cubicBezTo>
                  <a:pt x="598" y="779"/>
                  <a:pt x="599" y="779"/>
                  <a:pt x="599" y="780"/>
                </a:cubicBezTo>
                <a:cubicBezTo>
                  <a:pt x="599" y="781"/>
                  <a:pt x="598" y="780"/>
                  <a:pt x="598" y="781"/>
                </a:cubicBezTo>
                <a:cubicBezTo>
                  <a:pt x="598" y="782"/>
                  <a:pt x="598" y="783"/>
                  <a:pt x="599" y="783"/>
                </a:cubicBezTo>
                <a:cubicBezTo>
                  <a:pt x="599" y="784"/>
                  <a:pt x="600" y="784"/>
                  <a:pt x="601" y="785"/>
                </a:cubicBezTo>
                <a:cubicBezTo>
                  <a:pt x="602" y="786"/>
                  <a:pt x="602" y="786"/>
                  <a:pt x="603" y="787"/>
                </a:cubicBezTo>
                <a:cubicBezTo>
                  <a:pt x="604" y="787"/>
                  <a:pt x="605" y="788"/>
                  <a:pt x="605" y="789"/>
                </a:cubicBezTo>
                <a:cubicBezTo>
                  <a:pt x="607" y="790"/>
                  <a:pt x="608" y="790"/>
                  <a:pt x="609" y="790"/>
                </a:cubicBezTo>
                <a:cubicBezTo>
                  <a:pt x="610" y="791"/>
                  <a:pt x="611" y="791"/>
                  <a:pt x="613" y="791"/>
                </a:cubicBezTo>
                <a:cubicBezTo>
                  <a:pt x="614" y="791"/>
                  <a:pt x="615" y="790"/>
                  <a:pt x="616" y="789"/>
                </a:cubicBezTo>
                <a:cubicBezTo>
                  <a:pt x="617" y="788"/>
                  <a:pt x="619" y="789"/>
                  <a:pt x="619" y="790"/>
                </a:cubicBezTo>
                <a:cubicBezTo>
                  <a:pt x="618" y="792"/>
                  <a:pt x="617" y="793"/>
                  <a:pt x="617" y="794"/>
                </a:cubicBezTo>
                <a:cubicBezTo>
                  <a:pt x="617" y="795"/>
                  <a:pt x="617" y="797"/>
                  <a:pt x="616" y="798"/>
                </a:cubicBezTo>
                <a:cubicBezTo>
                  <a:pt x="616" y="799"/>
                  <a:pt x="615" y="801"/>
                  <a:pt x="615" y="802"/>
                </a:cubicBezTo>
                <a:cubicBezTo>
                  <a:pt x="614" y="804"/>
                  <a:pt x="613" y="808"/>
                  <a:pt x="614" y="810"/>
                </a:cubicBezTo>
                <a:cubicBezTo>
                  <a:pt x="615" y="811"/>
                  <a:pt x="615" y="812"/>
                  <a:pt x="616" y="814"/>
                </a:cubicBezTo>
                <a:cubicBezTo>
                  <a:pt x="616" y="815"/>
                  <a:pt x="616" y="817"/>
                  <a:pt x="616" y="818"/>
                </a:cubicBezTo>
                <a:cubicBezTo>
                  <a:pt x="616" y="819"/>
                  <a:pt x="615" y="821"/>
                  <a:pt x="614" y="822"/>
                </a:cubicBezTo>
                <a:cubicBezTo>
                  <a:pt x="613" y="823"/>
                  <a:pt x="612" y="823"/>
                  <a:pt x="611" y="824"/>
                </a:cubicBezTo>
                <a:cubicBezTo>
                  <a:pt x="610" y="825"/>
                  <a:pt x="610" y="825"/>
                  <a:pt x="609" y="826"/>
                </a:cubicBezTo>
                <a:cubicBezTo>
                  <a:pt x="609" y="826"/>
                  <a:pt x="608" y="826"/>
                  <a:pt x="607" y="827"/>
                </a:cubicBezTo>
                <a:cubicBezTo>
                  <a:pt x="605" y="828"/>
                  <a:pt x="601" y="828"/>
                  <a:pt x="598" y="827"/>
                </a:cubicBezTo>
                <a:cubicBezTo>
                  <a:pt x="597" y="826"/>
                  <a:pt x="596" y="825"/>
                  <a:pt x="595" y="824"/>
                </a:cubicBezTo>
                <a:cubicBezTo>
                  <a:pt x="595" y="824"/>
                  <a:pt x="594" y="823"/>
                  <a:pt x="594" y="823"/>
                </a:cubicBezTo>
                <a:cubicBezTo>
                  <a:pt x="594" y="822"/>
                  <a:pt x="594" y="822"/>
                  <a:pt x="593" y="821"/>
                </a:cubicBezTo>
                <a:cubicBezTo>
                  <a:pt x="593" y="818"/>
                  <a:pt x="590" y="816"/>
                  <a:pt x="587" y="815"/>
                </a:cubicBezTo>
                <a:cubicBezTo>
                  <a:pt x="586" y="814"/>
                  <a:pt x="586" y="813"/>
                  <a:pt x="585" y="812"/>
                </a:cubicBezTo>
                <a:cubicBezTo>
                  <a:pt x="584" y="811"/>
                  <a:pt x="583" y="810"/>
                  <a:pt x="582" y="809"/>
                </a:cubicBezTo>
                <a:cubicBezTo>
                  <a:pt x="580" y="807"/>
                  <a:pt x="577" y="808"/>
                  <a:pt x="574" y="808"/>
                </a:cubicBezTo>
                <a:cubicBezTo>
                  <a:pt x="572" y="809"/>
                  <a:pt x="570" y="809"/>
                  <a:pt x="567" y="810"/>
                </a:cubicBezTo>
                <a:cubicBezTo>
                  <a:pt x="566" y="810"/>
                  <a:pt x="565" y="810"/>
                  <a:pt x="564" y="811"/>
                </a:cubicBezTo>
                <a:cubicBezTo>
                  <a:pt x="563" y="812"/>
                  <a:pt x="562" y="812"/>
                  <a:pt x="562" y="813"/>
                </a:cubicBezTo>
                <a:cubicBezTo>
                  <a:pt x="561" y="814"/>
                  <a:pt x="560" y="815"/>
                  <a:pt x="560" y="816"/>
                </a:cubicBezTo>
                <a:cubicBezTo>
                  <a:pt x="558" y="817"/>
                  <a:pt x="558" y="818"/>
                  <a:pt x="558" y="820"/>
                </a:cubicBezTo>
                <a:cubicBezTo>
                  <a:pt x="558" y="822"/>
                  <a:pt x="558" y="823"/>
                  <a:pt x="557" y="825"/>
                </a:cubicBezTo>
                <a:cubicBezTo>
                  <a:pt x="557" y="827"/>
                  <a:pt x="556" y="827"/>
                  <a:pt x="555" y="828"/>
                </a:cubicBezTo>
                <a:cubicBezTo>
                  <a:pt x="553" y="830"/>
                  <a:pt x="550" y="832"/>
                  <a:pt x="550" y="835"/>
                </a:cubicBezTo>
                <a:cubicBezTo>
                  <a:pt x="550" y="836"/>
                  <a:pt x="550" y="838"/>
                  <a:pt x="550" y="839"/>
                </a:cubicBezTo>
                <a:cubicBezTo>
                  <a:pt x="550" y="841"/>
                  <a:pt x="550" y="842"/>
                  <a:pt x="550" y="844"/>
                </a:cubicBezTo>
                <a:cubicBezTo>
                  <a:pt x="549" y="845"/>
                  <a:pt x="549" y="846"/>
                  <a:pt x="549" y="848"/>
                </a:cubicBezTo>
                <a:cubicBezTo>
                  <a:pt x="549" y="849"/>
                  <a:pt x="550" y="850"/>
                  <a:pt x="550" y="852"/>
                </a:cubicBezTo>
                <a:cubicBezTo>
                  <a:pt x="550" y="853"/>
                  <a:pt x="550" y="855"/>
                  <a:pt x="550" y="857"/>
                </a:cubicBezTo>
                <a:cubicBezTo>
                  <a:pt x="550" y="858"/>
                  <a:pt x="550" y="860"/>
                  <a:pt x="550" y="861"/>
                </a:cubicBezTo>
                <a:cubicBezTo>
                  <a:pt x="551" y="864"/>
                  <a:pt x="552" y="866"/>
                  <a:pt x="551" y="870"/>
                </a:cubicBezTo>
                <a:cubicBezTo>
                  <a:pt x="550" y="872"/>
                  <a:pt x="548" y="874"/>
                  <a:pt x="546" y="876"/>
                </a:cubicBezTo>
                <a:cubicBezTo>
                  <a:pt x="544" y="878"/>
                  <a:pt x="542" y="880"/>
                  <a:pt x="540" y="881"/>
                </a:cubicBezTo>
                <a:cubicBezTo>
                  <a:pt x="537" y="883"/>
                  <a:pt x="535" y="883"/>
                  <a:pt x="532" y="884"/>
                </a:cubicBezTo>
                <a:cubicBezTo>
                  <a:pt x="531" y="884"/>
                  <a:pt x="528" y="885"/>
                  <a:pt x="528" y="886"/>
                </a:cubicBezTo>
                <a:cubicBezTo>
                  <a:pt x="527" y="887"/>
                  <a:pt x="528" y="889"/>
                  <a:pt x="527" y="890"/>
                </a:cubicBezTo>
                <a:cubicBezTo>
                  <a:pt x="527" y="892"/>
                  <a:pt x="526" y="893"/>
                  <a:pt x="525" y="894"/>
                </a:cubicBezTo>
                <a:cubicBezTo>
                  <a:pt x="524" y="895"/>
                  <a:pt x="523" y="896"/>
                  <a:pt x="522" y="897"/>
                </a:cubicBezTo>
                <a:cubicBezTo>
                  <a:pt x="521" y="898"/>
                  <a:pt x="520" y="898"/>
                  <a:pt x="519" y="898"/>
                </a:cubicBezTo>
                <a:cubicBezTo>
                  <a:pt x="517" y="898"/>
                  <a:pt x="516" y="899"/>
                  <a:pt x="514" y="899"/>
                </a:cubicBezTo>
                <a:cubicBezTo>
                  <a:pt x="514" y="899"/>
                  <a:pt x="513" y="899"/>
                  <a:pt x="512" y="899"/>
                </a:cubicBezTo>
                <a:cubicBezTo>
                  <a:pt x="512" y="899"/>
                  <a:pt x="511" y="900"/>
                  <a:pt x="510" y="900"/>
                </a:cubicBezTo>
                <a:cubicBezTo>
                  <a:pt x="509" y="901"/>
                  <a:pt x="508" y="901"/>
                  <a:pt x="506" y="900"/>
                </a:cubicBezTo>
                <a:cubicBezTo>
                  <a:pt x="504" y="900"/>
                  <a:pt x="501" y="898"/>
                  <a:pt x="501" y="896"/>
                </a:cubicBezTo>
                <a:cubicBezTo>
                  <a:pt x="500" y="895"/>
                  <a:pt x="500" y="894"/>
                  <a:pt x="499" y="893"/>
                </a:cubicBezTo>
                <a:cubicBezTo>
                  <a:pt x="499" y="892"/>
                  <a:pt x="498" y="889"/>
                  <a:pt x="499" y="889"/>
                </a:cubicBezTo>
                <a:cubicBezTo>
                  <a:pt x="501" y="889"/>
                  <a:pt x="503" y="891"/>
                  <a:pt x="504" y="892"/>
                </a:cubicBezTo>
                <a:cubicBezTo>
                  <a:pt x="504" y="892"/>
                  <a:pt x="505" y="893"/>
                  <a:pt x="505" y="893"/>
                </a:cubicBezTo>
                <a:cubicBezTo>
                  <a:pt x="506" y="893"/>
                  <a:pt x="506" y="893"/>
                  <a:pt x="505" y="892"/>
                </a:cubicBezTo>
                <a:cubicBezTo>
                  <a:pt x="504" y="891"/>
                  <a:pt x="503" y="890"/>
                  <a:pt x="501" y="889"/>
                </a:cubicBezTo>
                <a:cubicBezTo>
                  <a:pt x="500" y="888"/>
                  <a:pt x="499" y="888"/>
                  <a:pt x="498" y="887"/>
                </a:cubicBezTo>
                <a:cubicBezTo>
                  <a:pt x="497" y="887"/>
                  <a:pt x="495" y="887"/>
                  <a:pt x="494" y="887"/>
                </a:cubicBezTo>
                <a:cubicBezTo>
                  <a:pt x="493" y="887"/>
                  <a:pt x="492" y="887"/>
                  <a:pt x="491" y="887"/>
                </a:cubicBezTo>
                <a:cubicBezTo>
                  <a:pt x="489" y="887"/>
                  <a:pt x="487" y="887"/>
                  <a:pt x="486" y="888"/>
                </a:cubicBezTo>
                <a:cubicBezTo>
                  <a:pt x="484" y="888"/>
                  <a:pt x="483" y="888"/>
                  <a:pt x="482" y="889"/>
                </a:cubicBezTo>
                <a:cubicBezTo>
                  <a:pt x="480" y="889"/>
                  <a:pt x="479" y="890"/>
                  <a:pt x="478" y="891"/>
                </a:cubicBezTo>
                <a:cubicBezTo>
                  <a:pt x="476" y="891"/>
                  <a:pt x="475" y="892"/>
                  <a:pt x="473" y="892"/>
                </a:cubicBezTo>
                <a:cubicBezTo>
                  <a:pt x="472" y="892"/>
                  <a:pt x="470" y="893"/>
                  <a:pt x="469" y="893"/>
                </a:cubicBezTo>
                <a:cubicBezTo>
                  <a:pt x="468" y="894"/>
                  <a:pt x="466" y="894"/>
                  <a:pt x="465" y="895"/>
                </a:cubicBezTo>
                <a:cubicBezTo>
                  <a:pt x="463" y="895"/>
                  <a:pt x="462" y="895"/>
                  <a:pt x="461" y="896"/>
                </a:cubicBezTo>
                <a:cubicBezTo>
                  <a:pt x="459" y="896"/>
                  <a:pt x="458" y="898"/>
                  <a:pt x="457" y="899"/>
                </a:cubicBezTo>
                <a:cubicBezTo>
                  <a:pt x="456" y="900"/>
                  <a:pt x="455" y="902"/>
                  <a:pt x="454" y="903"/>
                </a:cubicBezTo>
                <a:cubicBezTo>
                  <a:pt x="453" y="904"/>
                  <a:pt x="452" y="904"/>
                  <a:pt x="450" y="904"/>
                </a:cubicBezTo>
                <a:cubicBezTo>
                  <a:pt x="447" y="905"/>
                  <a:pt x="444" y="905"/>
                  <a:pt x="441" y="905"/>
                </a:cubicBezTo>
                <a:cubicBezTo>
                  <a:pt x="435" y="907"/>
                  <a:pt x="430" y="908"/>
                  <a:pt x="424" y="910"/>
                </a:cubicBezTo>
                <a:cubicBezTo>
                  <a:pt x="421" y="910"/>
                  <a:pt x="418" y="912"/>
                  <a:pt x="415" y="912"/>
                </a:cubicBezTo>
                <a:cubicBezTo>
                  <a:pt x="414" y="912"/>
                  <a:pt x="413" y="911"/>
                  <a:pt x="413" y="910"/>
                </a:cubicBezTo>
                <a:cubicBezTo>
                  <a:pt x="412" y="910"/>
                  <a:pt x="412" y="909"/>
                  <a:pt x="411" y="910"/>
                </a:cubicBezTo>
                <a:cubicBezTo>
                  <a:pt x="411" y="910"/>
                  <a:pt x="411" y="910"/>
                  <a:pt x="411" y="911"/>
                </a:cubicBezTo>
                <a:cubicBezTo>
                  <a:pt x="410" y="911"/>
                  <a:pt x="410" y="911"/>
                  <a:pt x="410" y="911"/>
                </a:cubicBezTo>
                <a:cubicBezTo>
                  <a:pt x="409" y="912"/>
                  <a:pt x="409" y="913"/>
                  <a:pt x="408" y="913"/>
                </a:cubicBezTo>
                <a:cubicBezTo>
                  <a:pt x="407" y="913"/>
                  <a:pt x="407" y="912"/>
                  <a:pt x="407" y="911"/>
                </a:cubicBezTo>
                <a:cubicBezTo>
                  <a:pt x="407" y="910"/>
                  <a:pt x="408" y="910"/>
                  <a:pt x="407" y="909"/>
                </a:cubicBezTo>
                <a:cubicBezTo>
                  <a:pt x="407" y="908"/>
                  <a:pt x="407" y="906"/>
                  <a:pt x="405" y="906"/>
                </a:cubicBezTo>
                <a:cubicBezTo>
                  <a:pt x="404" y="906"/>
                  <a:pt x="403" y="906"/>
                  <a:pt x="402" y="906"/>
                </a:cubicBezTo>
                <a:cubicBezTo>
                  <a:pt x="401" y="906"/>
                  <a:pt x="401" y="906"/>
                  <a:pt x="400" y="906"/>
                </a:cubicBezTo>
                <a:cubicBezTo>
                  <a:pt x="399" y="905"/>
                  <a:pt x="399" y="905"/>
                  <a:pt x="398" y="905"/>
                </a:cubicBezTo>
                <a:cubicBezTo>
                  <a:pt x="398" y="905"/>
                  <a:pt x="398" y="905"/>
                  <a:pt x="397" y="904"/>
                </a:cubicBezTo>
                <a:cubicBezTo>
                  <a:pt x="397" y="904"/>
                  <a:pt x="397" y="903"/>
                  <a:pt x="397" y="903"/>
                </a:cubicBezTo>
                <a:cubicBezTo>
                  <a:pt x="397" y="902"/>
                  <a:pt x="398" y="905"/>
                  <a:pt x="400" y="904"/>
                </a:cubicBezTo>
                <a:cubicBezTo>
                  <a:pt x="400" y="903"/>
                  <a:pt x="400" y="903"/>
                  <a:pt x="400" y="902"/>
                </a:cubicBezTo>
                <a:cubicBezTo>
                  <a:pt x="401" y="901"/>
                  <a:pt x="401" y="902"/>
                  <a:pt x="402" y="902"/>
                </a:cubicBezTo>
                <a:cubicBezTo>
                  <a:pt x="403" y="902"/>
                  <a:pt x="403" y="901"/>
                  <a:pt x="404" y="901"/>
                </a:cubicBezTo>
                <a:cubicBezTo>
                  <a:pt x="404" y="901"/>
                  <a:pt x="405" y="901"/>
                  <a:pt x="405" y="902"/>
                </a:cubicBezTo>
                <a:cubicBezTo>
                  <a:pt x="405" y="902"/>
                  <a:pt x="406" y="903"/>
                  <a:pt x="406" y="902"/>
                </a:cubicBezTo>
                <a:cubicBezTo>
                  <a:pt x="407" y="902"/>
                  <a:pt x="406" y="901"/>
                  <a:pt x="406" y="901"/>
                </a:cubicBezTo>
                <a:cubicBezTo>
                  <a:pt x="405" y="900"/>
                  <a:pt x="406" y="900"/>
                  <a:pt x="405" y="899"/>
                </a:cubicBezTo>
                <a:cubicBezTo>
                  <a:pt x="404" y="899"/>
                  <a:pt x="404" y="899"/>
                  <a:pt x="403" y="898"/>
                </a:cubicBezTo>
                <a:cubicBezTo>
                  <a:pt x="403" y="897"/>
                  <a:pt x="403" y="897"/>
                  <a:pt x="404" y="896"/>
                </a:cubicBezTo>
                <a:cubicBezTo>
                  <a:pt x="404" y="896"/>
                  <a:pt x="405" y="896"/>
                  <a:pt x="405" y="895"/>
                </a:cubicBezTo>
                <a:cubicBezTo>
                  <a:pt x="405" y="894"/>
                  <a:pt x="402" y="895"/>
                  <a:pt x="401" y="895"/>
                </a:cubicBezTo>
                <a:cubicBezTo>
                  <a:pt x="401" y="895"/>
                  <a:pt x="401" y="895"/>
                  <a:pt x="400" y="895"/>
                </a:cubicBezTo>
                <a:cubicBezTo>
                  <a:pt x="400" y="895"/>
                  <a:pt x="400" y="895"/>
                  <a:pt x="399" y="895"/>
                </a:cubicBezTo>
                <a:cubicBezTo>
                  <a:pt x="399" y="895"/>
                  <a:pt x="398" y="895"/>
                  <a:pt x="399" y="894"/>
                </a:cubicBezTo>
                <a:cubicBezTo>
                  <a:pt x="399" y="893"/>
                  <a:pt x="399" y="892"/>
                  <a:pt x="400" y="892"/>
                </a:cubicBezTo>
                <a:cubicBezTo>
                  <a:pt x="400" y="892"/>
                  <a:pt x="401" y="893"/>
                  <a:pt x="401" y="892"/>
                </a:cubicBezTo>
                <a:cubicBezTo>
                  <a:pt x="401" y="892"/>
                  <a:pt x="400" y="891"/>
                  <a:pt x="400" y="891"/>
                </a:cubicBezTo>
                <a:cubicBezTo>
                  <a:pt x="400" y="891"/>
                  <a:pt x="399" y="892"/>
                  <a:pt x="399" y="892"/>
                </a:cubicBezTo>
                <a:cubicBezTo>
                  <a:pt x="398" y="892"/>
                  <a:pt x="398" y="892"/>
                  <a:pt x="397" y="892"/>
                </a:cubicBezTo>
                <a:cubicBezTo>
                  <a:pt x="397" y="892"/>
                  <a:pt x="396" y="893"/>
                  <a:pt x="396" y="893"/>
                </a:cubicBezTo>
                <a:cubicBezTo>
                  <a:pt x="396" y="893"/>
                  <a:pt x="397" y="894"/>
                  <a:pt x="397" y="894"/>
                </a:cubicBezTo>
                <a:cubicBezTo>
                  <a:pt x="398" y="894"/>
                  <a:pt x="398" y="895"/>
                  <a:pt x="397" y="895"/>
                </a:cubicBezTo>
                <a:cubicBezTo>
                  <a:pt x="396" y="896"/>
                  <a:pt x="396" y="895"/>
                  <a:pt x="395" y="895"/>
                </a:cubicBezTo>
                <a:cubicBezTo>
                  <a:pt x="394" y="895"/>
                  <a:pt x="394" y="896"/>
                  <a:pt x="394" y="896"/>
                </a:cubicBezTo>
                <a:cubicBezTo>
                  <a:pt x="394" y="897"/>
                  <a:pt x="394" y="898"/>
                  <a:pt x="394" y="898"/>
                </a:cubicBezTo>
                <a:cubicBezTo>
                  <a:pt x="394" y="899"/>
                  <a:pt x="394" y="898"/>
                  <a:pt x="394" y="899"/>
                </a:cubicBezTo>
                <a:cubicBezTo>
                  <a:pt x="394" y="899"/>
                  <a:pt x="394" y="900"/>
                  <a:pt x="394" y="900"/>
                </a:cubicBezTo>
                <a:cubicBezTo>
                  <a:pt x="395" y="901"/>
                  <a:pt x="394" y="900"/>
                  <a:pt x="393" y="900"/>
                </a:cubicBezTo>
                <a:cubicBezTo>
                  <a:pt x="393" y="899"/>
                  <a:pt x="393" y="898"/>
                  <a:pt x="392" y="898"/>
                </a:cubicBezTo>
                <a:cubicBezTo>
                  <a:pt x="391" y="898"/>
                  <a:pt x="391" y="899"/>
                  <a:pt x="391" y="899"/>
                </a:cubicBezTo>
                <a:cubicBezTo>
                  <a:pt x="390" y="899"/>
                  <a:pt x="389" y="899"/>
                  <a:pt x="389" y="899"/>
                </a:cubicBezTo>
                <a:cubicBezTo>
                  <a:pt x="388" y="900"/>
                  <a:pt x="387" y="900"/>
                  <a:pt x="386" y="901"/>
                </a:cubicBezTo>
                <a:cubicBezTo>
                  <a:pt x="386" y="901"/>
                  <a:pt x="385" y="901"/>
                  <a:pt x="384" y="901"/>
                </a:cubicBezTo>
                <a:cubicBezTo>
                  <a:pt x="383" y="901"/>
                  <a:pt x="382" y="901"/>
                  <a:pt x="381" y="901"/>
                </a:cubicBezTo>
                <a:cubicBezTo>
                  <a:pt x="381" y="900"/>
                  <a:pt x="382" y="900"/>
                  <a:pt x="382" y="900"/>
                </a:cubicBezTo>
                <a:cubicBezTo>
                  <a:pt x="383" y="900"/>
                  <a:pt x="383" y="900"/>
                  <a:pt x="384" y="899"/>
                </a:cubicBezTo>
                <a:cubicBezTo>
                  <a:pt x="385" y="899"/>
                  <a:pt x="385" y="899"/>
                  <a:pt x="386" y="899"/>
                </a:cubicBezTo>
                <a:cubicBezTo>
                  <a:pt x="387" y="899"/>
                  <a:pt x="388" y="899"/>
                  <a:pt x="388" y="899"/>
                </a:cubicBezTo>
                <a:cubicBezTo>
                  <a:pt x="389" y="898"/>
                  <a:pt x="389" y="898"/>
                  <a:pt x="388" y="898"/>
                </a:cubicBezTo>
                <a:cubicBezTo>
                  <a:pt x="387" y="898"/>
                  <a:pt x="387" y="898"/>
                  <a:pt x="386" y="898"/>
                </a:cubicBezTo>
                <a:cubicBezTo>
                  <a:pt x="385" y="898"/>
                  <a:pt x="383" y="896"/>
                  <a:pt x="382" y="897"/>
                </a:cubicBezTo>
                <a:cubicBezTo>
                  <a:pt x="382" y="898"/>
                  <a:pt x="381" y="898"/>
                  <a:pt x="381" y="899"/>
                </a:cubicBezTo>
                <a:cubicBezTo>
                  <a:pt x="381" y="899"/>
                  <a:pt x="380" y="899"/>
                  <a:pt x="380" y="900"/>
                </a:cubicBezTo>
                <a:cubicBezTo>
                  <a:pt x="378" y="901"/>
                  <a:pt x="378" y="902"/>
                  <a:pt x="378" y="903"/>
                </a:cubicBezTo>
                <a:cubicBezTo>
                  <a:pt x="377" y="904"/>
                  <a:pt x="376" y="905"/>
                  <a:pt x="376" y="906"/>
                </a:cubicBezTo>
                <a:cubicBezTo>
                  <a:pt x="375" y="906"/>
                  <a:pt x="375" y="907"/>
                  <a:pt x="374" y="907"/>
                </a:cubicBezTo>
                <a:cubicBezTo>
                  <a:pt x="374" y="907"/>
                  <a:pt x="373" y="907"/>
                  <a:pt x="372" y="907"/>
                </a:cubicBezTo>
                <a:cubicBezTo>
                  <a:pt x="372" y="907"/>
                  <a:pt x="372" y="907"/>
                  <a:pt x="372" y="906"/>
                </a:cubicBezTo>
                <a:cubicBezTo>
                  <a:pt x="371" y="906"/>
                  <a:pt x="369" y="906"/>
                  <a:pt x="368" y="906"/>
                </a:cubicBezTo>
                <a:cubicBezTo>
                  <a:pt x="368" y="907"/>
                  <a:pt x="367" y="907"/>
                  <a:pt x="367" y="908"/>
                </a:cubicBezTo>
                <a:cubicBezTo>
                  <a:pt x="366" y="908"/>
                  <a:pt x="364" y="909"/>
                  <a:pt x="363" y="909"/>
                </a:cubicBezTo>
                <a:cubicBezTo>
                  <a:pt x="362" y="910"/>
                  <a:pt x="361" y="911"/>
                  <a:pt x="359" y="911"/>
                </a:cubicBezTo>
                <a:cubicBezTo>
                  <a:pt x="358" y="912"/>
                  <a:pt x="356" y="912"/>
                  <a:pt x="355" y="912"/>
                </a:cubicBezTo>
                <a:cubicBezTo>
                  <a:pt x="354" y="912"/>
                  <a:pt x="350" y="912"/>
                  <a:pt x="350" y="911"/>
                </a:cubicBezTo>
                <a:cubicBezTo>
                  <a:pt x="349" y="910"/>
                  <a:pt x="350" y="908"/>
                  <a:pt x="351" y="908"/>
                </a:cubicBezTo>
                <a:cubicBezTo>
                  <a:pt x="352" y="906"/>
                  <a:pt x="352" y="905"/>
                  <a:pt x="352" y="904"/>
                </a:cubicBezTo>
                <a:cubicBezTo>
                  <a:pt x="353" y="904"/>
                  <a:pt x="353" y="903"/>
                  <a:pt x="353" y="903"/>
                </a:cubicBezTo>
                <a:cubicBezTo>
                  <a:pt x="354" y="902"/>
                  <a:pt x="354" y="902"/>
                  <a:pt x="355" y="901"/>
                </a:cubicBezTo>
                <a:cubicBezTo>
                  <a:pt x="356" y="900"/>
                  <a:pt x="352" y="900"/>
                  <a:pt x="351" y="900"/>
                </a:cubicBezTo>
                <a:cubicBezTo>
                  <a:pt x="350" y="900"/>
                  <a:pt x="350" y="900"/>
                  <a:pt x="349" y="900"/>
                </a:cubicBezTo>
                <a:cubicBezTo>
                  <a:pt x="348" y="901"/>
                  <a:pt x="347" y="902"/>
                  <a:pt x="345" y="902"/>
                </a:cubicBezTo>
                <a:cubicBezTo>
                  <a:pt x="345" y="902"/>
                  <a:pt x="344" y="901"/>
                  <a:pt x="344" y="901"/>
                </a:cubicBezTo>
                <a:cubicBezTo>
                  <a:pt x="343" y="901"/>
                  <a:pt x="343" y="900"/>
                  <a:pt x="342" y="900"/>
                </a:cubicBezTo>
                <a:cubicBezTo>
                  <a:pt x="341" y="900"/>
                  <a:pt x="340" y="898"/>
                  <a:pt x="339" y="898"/>
                </a:cubicBezTo>
                <a:cubicBezTo>
                  <a:pt x="338" y="898"/>
                  <a:pt x="338" y="899"/>
                  <a:pt x="337" y="899"/>
                </a:cubicBezTo>
                <a:cubicBezTo>
                  <a:pt x="336" y="899"/>
                  <a:pt x="336" y="899"/>
                  <a:pt x="336" y="898"/>
                </a:cubicBezTo>
                <a:cubicBezTo>
                  <a:pt x="335" y="897"/>
                  <a:pt x="333" y="898"/>
                  <a:pt x="332" y="897"/>
                </a:cubicBezTo>
                <a:cubicBezTo>
                  <a:pt x="331" y="896"/>
                  <a:pt x="333" y="895"/>
                  <a:pt x="333" y="894"/>
                </a:cubicBezTo>
                <a:cubicBezTo>
                  <a:pt x="333" y="893"/>
                  <a:pt x="332" y="892"/>
                  <a:pt x="332" y="891"/>
                </a:cubicBezTo>
                <a:cubicBezTo>
                  <a:pt x="332" y="890"/>
                  <a:pt x="333" y="889"/>
                  <a:pt x="332" y="889"/>
                </a:cubicBezTo>
                <a:cubicBezTo>
                  <a:pt x="331" y="888"/>
                  <a:pt x="331" y="889"/>
                  <a:pt x="331" y="889"/>
                </a:cubicBezTo>
                <a:cubicBezTo>
                  <a:pt x="330" y="890"/>
                  <a:pt x="329" y="889"/>
                  <a:pt x="329" y="889"/>
                </a:cubicBezTo>
                <a:cubicBezTo>
                  <a:pt x="327" y="887"/>
                  <a:pt x="325" y="889"/>
                  <a:pt x="323" y="889"/>
                </a:cubicBezTo>
                <a:cubicBezTo>
                  <a:pt x="323" y="888"/>
                  <a:pt x="323" y="888"/>
                  <a:pt x="324" y="887"/>
                </a:cubicBezTo>
                <a:cubicBezTo>
                  <a:pt x="324" y="887"/>
                  <a:pt x="324" y="887"/>
                  <a:pt x="324" y="886"/>
                </a:cubicBezTo>
                <a:cubicBezTo>
                  <a:pt x="324" y="886"/>
                  <a:pt x="326" y="885"/>
                  <a:pt x="326" y="885"/>
                </a:cubicBezTo>
                <a:cubicBezTo>
                  <a:pt x="327" y="887"/>
                  <a:pt x="329" y="885"/>
                  <a:pt x="327" y="884"/>
                </a:cubicBezTo>
                <a:cubicBezTo>
                  <a:pt x="327" y="884"/>
                  <a:pt x="326" y="884"/>
                  <a:pt x="326" y="883"/>
                </a:cubicBezTo>
                <a:cubicBezTo>
                  <a:pt x="326" y="882"/>
                  <a:pt x="327" y="882"/>
                  <a:pt x="327" y="882"/>
                </a:cubicBezTo>
                <a:cubicBezTo>
                  <a:pt x="328" y="882"/>
                  <a:pt x="327" y="883"/>
                  <a:pt x="328" y="884"/>
                </a:cubicBezTo>
                <a:cubicBezTo>
                  <a:pt x="329" y="884"/>
                  <a:pt x="329" y="884"/>
                  <a:pt x="330" y="885"/>
                </a:cubicBezTo>
                <a:cubicBezTo>
                  <a:pt x="330" y="886"/>
                  <a:pt x="331" y="888"/>
                  <a:pt x="332" y="887"/>
                </a:cubicBezTo>
                <a:cubicBezTo>
                  <a:pt x="332" y="886"/>
                  <a:pt x="332" y="887"/>
                  <a:pt x="332" y="886"/>
                </a:cubicBezTo>
                <a:cubicBezTo>
                  <a:pt x="332" y="886"/>
                  <a:pt x="332" y="885"/>
                  <a:pt x="333" y="885"/>
                </a:cubicBezTo>
                <a:cubicBezTo>
                  <a:pt x="333" y="884"/>
                  <a:pt x="334" y="884"/>
                  <a:pt x="333" y="884"/>
                </a:cubicBezTo>
                <a:cubicBezTo>
                  <a:pt x="333" y="883"/>
                  <a:pt x="332" y="883"/>
                  <a:pt x="331" y="883"/>
                </a:cubicBezTo>
                <a:cubicBezTo>
                  <a:pt x="331" y="882"/>
                  <a:pt x="331" y="882"/>
                  <a:pt x="330" y="881"/>
                </a:cubicBezTo>
                <a:cubicBezTo>
                  <a:pt x="330" y="881"/>
                  <a:pt x="329" y="881"/>
                  <a:pt x="328" y="881"/>
                </a:cubicBezTo>
                <a:cubicBezTo>
                  <a:pt x="327" y="881"/>
                  <a:pt x="327" y="881"/>
                  <a:pt x="326" y="881"/>
                </a:cubicBezTo>
                <a:cubicBezTo>
                  <a:pt x="326" y="881"/>
                  <a:pt x="326" y="882"/>
                  <a:pt x="325" y="882"/>
                </a:cubicBezTo>
                <a:cubicBezTo>
                  <a:pt x="324" y="883"/>
                  <a:pt x="324" y="882"/>
                  <a:pt x="323" y="882"/>
                </a:cubicBezTo>
                <a:cubicBezTo>
                  <a:pt x="323" y="881"/>
                  <a:pt x="322" y="882"/>
                  <a:pt x="322" y="881"/>
                </a:cubicBezTo>
                <a:cubicBezTo>
                  <a:pt x="322" y="880"/>
                  <a:pt x="322" y="880"/>
                  <a:pt x="323" y="879"/>
                </a:cubicBezTo>
                <a:cubicBezTo>
                  <a:pt x="323" y="879"/>
                  <a:pt x="323" y="878"/>
                  <a:pt x="324" y="878"/>
                </a:cubicBezTo>
                <a:cubicBezTo>
                  <a:pt x="325" y="878"/>
                  <a:pt x="325" y="879"/>
                  <a:pt x="326" y="878"/>
                </a:cubicBezTo>
                <a:cubicBezTo>
                  <a:pt x="327" y="878"/>
                  <a:pt x="327" y="876"/>
                  <a:pt x="326" y="875"/>
                </a:cubicBezTo>
                <a:cubicBezTo>
                  <a:pt x="326" y="875"/>
                  <a:pt x="325" y="874"/>
                  <a:pt x="325" y="874"/>
                </a:cubicBezTo>
                <a:cubicBezTo>
                  <a:pt x="324" y="873"/>
                  <a:pt x="325" y="872"/>
                  <a:pt x="324" y="871"/>
                </a:cubicBezTo>
                <a:cubicBezTo>
                  <a:pt x="324" y="870"/>
                  <a:pt x="324" y="869"/>
                  <a:pt x="324" y="869"/>
                </a:cubicBezTo>
                <a:cubicBezTo>
                  <a:pt x="325" y="868"/>
                  <a:pt x="325" y="868"/>
                  <a:pt x="326" y="868"/>
                </a:cubicBezTo>
                <a:cubicBezTo>
                  <a:pt x="326" y="867"/>
                  <a:pt x="327" y="867"/>
                  <a:pt x="327" y="866"/>
                </a:cubicBezTo>
                <a:cubicBezTo>
                  <a:pt x="327" y="865"/>
                  <a:pt x="327" y="865"/>
                  <a:pt x="326" y="865"/>
                </a:cubicBezTo>
                <a:cubicBezTo>
                  <a:pt x="325" y="864"/>
                  <a:pt x="325" y="864"/>
                  <a:pt x="326" y="863"/>
                </a:cubicBezTo>
                <a:cubicBezTo>
                  <a:pt x="327" y="863"/>
                  <a:pt x="327" y="864"/>
                  <a:pt x="328" y="864"/>
                </a:cubicBezTo>
                <a:cubicBezTo>
                  <a:pt x="329" y="864"/>
                  <a:pt x="330" y="864"/>
                  <a:pt x="330" y="864"/>
                </a:cubicBezTo>
                <a:cubicBezTo>
                  <a:pt x="332" y="863"/>
                  <a:pt x="333" y="863"/>
                  <a:pt x="333" y="862"/>
                </a:cubicBezTo>
                <a:cubicBezTo>
                  <a:pt x="333" y="861"/>
                  <a:pt x="332" y="858"/>
                  <a:pt x="334" y="859"/>
                </a:cubicBezTo>
                <a:cubicBezTo>
                  <a:pt x="335" y="860"/>
                  <a:pt x="336" y="861"/>
                  <a:pt x="337" y="859"/>
                </a:cubicBezTo>
                <a:cubicBezTo>
                  <a:pt x="337" y="859"/>
                  <a:pt x="337" y="858"/>
                  <a:pt x="337" y="857"/>
                </a:cubicBezTo>
                <a:cubicBezTo>
                  <a:pt x="337" y="856"/>
                  <a:pt x="337" y="856"/>
                  <a:pt x="338" y="855"/>
                </a:cubicBezTo>
                <a:cubicBezTo>
                  <a:pt x="339" y="854"/>
                  <a:pt x="338" y="853"/>
                  <a:pt x="338" y="851"/>
                </a:cubicBezTo>
                <a:cubicBezTo>
                  <a:pt x="339" y="851"/>
                  <a:pt x="339" y="850"/>
                  <a:pt x="339" y="850"/>
                </a:cubicBezTo>
                <a:cubicBezTo>
                  <a:pt x="340" y="849"/>
                  <a:pt x="339" y="848"/>
                  <a:pt x="340" y="848"/>
                </a:cubicBezTo>
                <a:cubicBezTo>
                  <a:pt x="341" y="848"/>
                  <a:pt x="342" y="848"/>
                  <a:pt x="341" y="849"/>
                </a:cubicBezTo>
                <a:cubicBezTo>
                  <a:pt x="341" y="849"/>
                  <a:pt x="340" y="849"/>
                  <a:pt x="340" y="850"/>
                </a:cubicBezTo>
                <a:cubicBezTo>
                  <a:pt x="340" y="851"/>
                  <a:pt x="341" y="851"/>
                  <a:pt x="341" y="851"/>
                </a:cubicBezTo>
                <a:cubicBezTo>
                  <a:pt x="342" y="852"/>
                  <a:pt x="342" y="852"/>
                  <a:pt x="342" y="853"/>
                </a:cubicBezTo>
                <a:cubicBezTo>
                  <a:pt x="344" y="854"/>
                  <a:pt x="345" y="852"/>
                  <a:pt x="345" y="851"/>
                </a:cubicBezTo>
                <a:cubicBezTo>
                  <a:pt x="346" y="850"/>
                  <a:pt x="348" y="849"/>
                  <a:pt x="348" y="848"/>
                </a:cubicBezTo>
                <a:cubicBezTo>
                  <a:pt x="349" y="847"/>
                  <a:pt x="349" y="847"/>
                  <a:pt x="349" y="846"/>
                </a:cubicBezTo>
                <a:cubicBezTo>
                  <a:pt x="349" y="845"/>
                  <a:pt x="350" y="845"/>
                  <a:pt x="350" y="844"/>
                </a:cubicBezTo>
                <a:cubicBezTo>
                  <a:pt x="351" y="843"/>
                  <a:pt x="349" y="842"/>
                  <a:pt x="348" y="842"/>
                </a:cubicBezTo>
                <a:cubicBezTo>
                  <a:pt x="347" y="842"/>
                  <a:pt x="347" y="841"/>
                  <a:pt x="346" y="841"/>
                </a:cubicBezTo>
                <a:cubicBezTo>
                  <a:pt x="345" y="841"/>
                  <a:pt x="343" y="842"/>
                  <a:pt x="342" y="840"/>
                </a:cubicBezTo>
                <a:cubicBezTo>
                  <a:pt x="342" y="840"/>
                  <a:pt x="341" y="839"/>
                  <a:pt x="340" y="839"/>
                </a:cubicBezTo>
                <a:cubicBezTo>
                  <a:pt x="340" y="839"/>
                  <a:pt x="339" y="840"/>
                  <a:pt x="339" y="839"/>
                </a:cubicBezTo>
                <a:cubicBezTo>
                  <a:pt x="338" y="838"/>
                  <a:pt x="339" y="837"/>
                  <a:pt x="339" y="837"/>
                </a:cubicBezTo>
                <a:cubicBezTo>
                  <a:pt x="338" y="836"/>
                  <a:pt x="337" y="836"/>
                  <a:pt x="337" y="836"/>
                </a:cubicBezTo>
                <a:cubicBezTo>
                  <a:pt x="336" y="835"/>
                  <a:pt x="337" y="835"/>
                  <a:pt x="338" y="835"/>
                </a:cubicBezTo>
                <a:cubicBezTo>
                  <a:pt x="339" y="834"/>
                  <a:pt x="339" y="832"/>
                  <a:pt x="339" y="831"/>
                </a:cubicBezTo>
                <a:cubicBezTo>
                  <a:pt x="339" y="830"/>
                  <a:pt x="339" y="828"/>
                  <a:pt x="338" y="828"/>
                </a:cubicBezTo>
                <a:cubicBezTo>
                  <a:pt x="337" y="827"/>
                  <a:pt x="337" y="827"/>
                  <a:pt x="336" y="827"/>
                </a:cubicBezTo>
                <a:cubicBezTo>
                  <a:pt x="334" y="827"/>
                  <a:pt x="332" y="827"/>
                  <a:pt x="331" y="827"/>
                </a:cubicBezTo>
                <a:cubicBezTo>
                  <a:pt x="330" y="827"/>
                  <a:pt x="329" y="826"/>
                  <a:pt x="328" y="827"/>
                </a:cubicBezTo>
                <a:cubicBezTo>
                  <a:pt x="328" y="827"/>
                  <a:pt x="327" y="827"/>
                  <a:pt x="326" y="827"/>
                </a:cubicBezTo>
                <a:cubicBezTo>
                  <a:pt x="325" y="828"/>
                  <a:pt x="324" y="827"/>
                  <a:pt x="323" y="826"/>
                </a:cubicBezTo>
                <a:cubicBezTo>
                  <a:pt x="322" y="825"/>
                  <a:pt x="325" y="826"/>
                  <a:pt x="326" y="826"/>
                </a:cubicBezTo>
                <a:cubicBezTo>
                  <a:pt x="328" y="826"/>
                  <a:pt x="329" y="826"/>
                  <a:pt x="330" y="826"/>
                </a:cubicBezTo>
                <a:cubicBezTo>
                  <a:pt x="332" y="825"/>
                  <a:pt x="333" y="825"/>
                  <a:pt x="335" y="825"/>
                </a:cubicBezTo>
                <a:cubicBezTo>
                  <a:pt x="336" y="825"/>
                  <a:pt x="338" y="826"/>
                  <a:pt x="339" y="826"/>
                </a:cubicBezTo>
                <a:cubicBezTo>
                  <a:pt x="340" y="825"/>
                  <a:pt x="341" y="824"/>
                  <a:pt x="341" y="822"/>
                </a:cubicBezTo>
                <a:cubicBezTo>
                  <a:pt x="342" y="821"/>
                  <a:pt x="343" y="820"/>
                  <a:pt x="343" y="818"/>
                </a:cubicBezTo>
                <a:cubicBezTo>
                  <a:pt x="343" y="817"/>
                  <a:pt x="343" y="815"/>
                  <a:pt x="342" y="814"/>
                </a:cubicBezTo>
                <a:cubicBezTo>
                  <a:pt x="341" y="813"/>
                  <a:pt x="340" y="811"/>
                  <a:pt x="342" y="810"/>
                </a:cubicBezTo>
                <a:cubicBezTo>
                  <a:pt x="342" y="810"/>
                  <a:pt x="343" y="810"/>
                  <a:pt x="343" y="809"/>
                </a:cubicBezTo>
                <a:cubicBezTo>
                  <a:pt x="344" y="809"/>
                  <a:pt x="344" y="808"/>
                  <a:pt x="344" y="808"/>
                </a:cubicBezTo>
                <a:cubicBezTo>
                  <a:pt x="345" y="808"/>
                  <a:pt x="346" y="807"/>
                  <a:pt x="345" y="807"/>
                </a:cubicBezTo>
                <a:cubicBezTo>
                  <a:pt x="345" y="806"/>
                  <a:pt x="344" y="806"/>
                  <a:pt x="344" y="807"/>
                </a:cubicBezTo>
                <a:cubicBezTo>
                  <a:pt x="342" y="808"/>
                  <a:pt x="341" y="808"/>
                  <a:pt x="340" y="809"/>
                </a:cubicBezTo>
                <a:cubicBezTo>
                  <a:pt x="339" y="810"/>
                  <a:pt x="337" y="810"/>
                  <a:pt x="336" y="811"/>
                </a:cubicBezTo>
                <a:cubicBezTo>
                  <a:pt x="335" y="811"/>
                  <a:pt x="334" y="812"/>
                  <a:pt x="332" y="812"/>
                </a:cubicBezTo>
                <a:cubicBezTo>
                  <a:pt x="331" y="813"/>
                  <a:pt x="330" y="812"/>
                  <a:pt x="329" y="813"/>
                </a:cubicBezTo>
                <a:cubicBezTo>
                  <a:pt x="328" y="814"/>
                  <a:pt x="327" y="815"/>
                  <a:pt x="326" y="816"/>
                </a:cubicBezTo>
                <a:cubicBezTo>
                  <a:pt x="326" y="817"/>
                  <a:pt x="325" y="819"/>
                  <a:pt x="324" y="820"/>
                </a:cubicBezTo>
                <a:cubicBezTo>
                  <a:pt x="324" y="821"/>
                  <a:pt x="323" y="822"/>
                  <a:pt x="322" y="823"/>
                </a:cubicBezTo>
                <a:cubicBezTo>
                  <a:pt x="321" y="823"/>
                  <a:pt x="320" y="823"/>
                  <a:pt x="319" y="823"/>
                </a:cubicBezTo>
                <a:cubicBezTo>
                  <a:pt x="318" y="824"/>
                  <a:pt x="317" y="824"/>
                  <a:pt x="317" y="824"/>
                </a:cubicBezTo>
                <a:cubicBezTo>
                  <a:pt x="315" y="823"/>
                  <a:pt x="313" y="824"/>
                  <a:pt x="311" y="824"/>
                </a:cubicBezTo>
                <a:cubicBezTo>
                  <a:pt x="310" y="823"/>
                  <a:pt x="308" y="823"/>
                  <a:pt x="306" y="824"/>
                </a:cubicBezTo>
                <a:cubicBezTo>
                  <a:pt x="303" y="825"/>
                  <a:pt x="302" y="828"/>
                  <a:pt x="300" y="830"/>
                </a:cubicBezTo>
                <a:cubicBezTo>
                  <a:pt x="299" y="831"/>
                  <a:pt x="299" y="832"/>
                  <a:pt x="298" y="834"/>
                </a:cubicBezTo>
                <a:cubicBezTo>
                  <a:pt x="298" y="835"/>
                  <a:pt x="298" y="836"/>
                  <a:pt x="300" y="837"/>
                </a:cubicBezTo>
                <a:cubicBezTo>
                  <a:pt x="300" y="837"/>
                  <a:pt x="301" y="837"/>
                  <a:pt x="301" y="838"/>
                </a:cubicBezTo>
                <a:cubicBezTo>
                  <a:pt x="302" y="838"/>
                  <a:pt x="302" y="838"/>
                  <a:pt x="303" y="838"/>
                </a:cubicBezTo>
                <a:cubicBezTo>
                  <a:pt x="303" y="838"/>
                  <a:pt x="304" y="839"/>
                  <a:pt x="305" y="839"/>
                </a:cubicBezTo>
                <a:cubicBezTo>
                  <a:pt x="305" y="838"/>
                  <a:pt x="304" y="838"/>
                  <a:pt x="304" y="838"/>
                </a:cubicBezTo>
                <a:cubicBezTo>
                  <a:pt x="302" y="837"/>
                  <a:pt x="301" y="836"/>
                  <a:pt x="302" y="835"/>
                </a:cubicBezTo>
                <a:cubicBezTo>
                  <a:pt x="303" y="834"/>
                  <a:pt x="304" y="834"/>
                  <a:pt x="304" y="834"/>
                </a:cubicBezTo>
                <a:cubicBezTo>
                  <a:pt x="305" y="835"/>
                  <a:pt x="305" y="835"/>
                  <a:pt x="305" y="836"/>
                </a:cubicBezTo>
                <a:cubicBezTo>
                  <a:pt x="306" y="837"/>
                  <a:pt x="306" y="836"/>
                  <a:pt x="307" y="836"/>
                </a:cubicBezTo>
                <a:cubicBezTo>
                  <a:pt x="308" y="836"/>
                  <a:pt x="308" y="837"/>
                  <a:pt x="309" y="836"/>
                </a:cubicBezTo>
                <a:cubicBezTo>
                  <a:pt x="310" y="836"/>
                  <a:pt x="309" y="835"/>
                  <a:pt x="310" y="834"/>
                </a:cubicBezTo>
                <a:cubicBezTo>
                  <a:pt x="310" y="834"/>
                  <a:pt x="310" y="833"/>
                  <a:pt x="310" y="833"/>
                </a:cubicBezTo>
                <a:cubicBezTo>
                  <a:pt x="311" y="832"/>
                  <a:pt x="310" y="831"/>
                  <a:pt x="310" y="831"/>
                </a:cubicBezTo>
                <a:cubicBezTo>
                  <a:pt x="310" y="830"/>
                  <a:pt x="311" y="830"/>
                  <a:pt x="311" y="829"/>
                </a:cubicBezTo>
                <a:cubicBezTo>
                  <a:pt x="312" y="829"/>
                  <a:pt x="312" y="829"/>
                  <a:pt x="313" y="828"/>
                </a:cubicBezTo>
                <a:cubicBezTo>
                  <a:pt x="313" y="827"/>
                  <a:pt x="313" y="827"/>
                  <a:pt x="314" y="827"/>
                </a:cubicBezTo>
                <a:cubicBezTo>
                  <a:pt x="315" y="826"/>
                  <a:pt x="316" y="827"/>
                  <a:pt x="316" y="827"/>
                </a:cubicBezTo>
                <a:cubicBezTo>
                  <a:pt x="317" y="827"/>
                  <a:pt x="318" y="827"/>
                  <a:pt x="318" y="827"/>
                </a:cubicBezTo>
                <a:cubicBezTo>
                  <a:pt x="319" y="827"/>
                  <a:pt x="320" y="826"/>
                  <a:pt x="320" y="827"/>
                </a:cubicBezTo>
                <a:cubicBezTo>
                  <a:pt x="321" y="827"/>
                  <a:pt x="320" y="828"/>
                  <a:pt x="320" y="829"/>
                </a:cubicBezTo>
                <a:cubicBezTo>
                  <a:pt x="319" y="829"/>
                  <a:pt x="319" y="829"/>
                  <a:pt x="318" y="830"/>
                </a:cubicBezTo>
                <a:cubicBezTo>
                  <a:pt x="318" y="830"/>
                  <a:pt x="318" y="831"/>
                  <a:pt x="317" y="832"/>
                </a:cubicBezTo>
                <a:cubicBezTo>
                  <a:pt x="317" y="832"/>
                  <a:pt x="317" y="833"/>
                  <a:pt x="316" y="833"/>
                </a:cubicBezTo>
                <a:cubicBezTo>
                  <a:pt x="316" y="834"/>
                  <a:pt x="316" y="834"/>
                  <a:pt x="316" y="835"/>
                </a:cubicBezTo>
                <a:cubicBezTo>
                  <a:pt x="317" y="836"/>
                  <a:pt x="316" y="836"/>
                  <a:pt x="317" y="837"/>
                </a:cubicBezTo>
                <a:cubicBezTo>
                  <a:pt x="318" y="837"/>
                  <a:pt x="318" y="836"/>
                  <a:pt x="319" y="837"/>
                </a:cubicBezTo>
                <a:cubicBezTo>
                  <a:pt x="319" y="838"/>
                  <a:pt x="321" y="840"/>
                  <a:pt x="319" y="840"/>
                </a:cubicBezTo>
                <a:cubicBezTo>
                  <a:pt x="319" y="840"/>
                  <a:pt x="319" y="840"/>
                  <a:pt x="318" y="839"/>
                </a:cubicBezTo>
                <a:cubicBezTo>
                  <a:pt x="318" y="839"/>
                  <a:pt x="317" y="839"/>
                  <a:pt x="316" y="839"/>
                </a:cubicBezTo>
                <a:cubicBezTo>
                  <a:pt x="316" y="839"/>
                  <a:pt x="315" y="839"/>
                  <a:pt x="315" y="838"/>
                </a:cubicBezTo>
                <a:cubicBezTo>
                  <a:pt x="314" y="837"/>
                  <a:pt x="315" y="837"/>
                  <a:pt x="315" y="837"/>
                </a:cubicBezTo>
                <a:cubicBezTo>
                  <a:pt x="316" y="836"/>
                  <a:pt x="316" y="835"/>
                  <a:pt x="315" y="835"/>
                </a:cubicBezTo>
                <a:cubicBezTo>
                  <a:pt x="315" y="835"/>
                  <a:pt x="315" y="835"/>
                  <a:pt x="314" y="834"/>
                </a:cubicBezTo>
                <a:cubicBezTo>
                  <a:pt x="314" y="834"/>
                  <a:pt x="314" y="834"/>
                  <a:pt x="314" y="834"/>
                </a:cubicBezTo>
                <a:cubicBezTo>
                  <a:pt x="313" y="834"/>
                  <a:pt x="312" y="833"/>
                  <a:pt x="312" y="833"/>
                </a:cubicBezTo>
                <a:cubicBezTo>
                  <a:pt x="311" y="834"/>
                  <a:pt x="311" y="834"/>
                  <a:pt x="311" y="835"/>
                </a:cubicBezTo>
                <a:cubicBezTo>
                  <a:pt x="310" y="836"/>
                  <a:pt x="309" y="837"/>
                  <a:pt x="308" y="837"/>
                </a:cubicBezTo>
                <a:cubicBezTo>
                  <a:pt x="307" y="837"/>
                  <a:pt x="306" y="837"/>
                  <a:pt x="306" y="838"/>
                </a:cubicBezTo>
                <a:cubicBezTo>
                  <a:pt x="306" y="838"/>
                  <a:pt x="307" y="838"/>
                  <a:pt x="307" y="839"/>
                </a:cubicBezTo>
                <a:cubicBezTo>
                  <a:pt x="307" y="839"/>
                  <a:pt x="307" y="840"/>
                  <a:pt x="307" y="840"/>
                </a:cubicBezTo>
                <a:cubicBezTo>
                  <a:pt x="307" y="840"/>
                  <a:pt x="308" y="840"/>
                  <a:pt x="308" y="841"/>
                </a:cubicBezTo>
                <a:cubicBezTo>
                  <a:pt x="308" y="842"/>
                  <a:pt x="307" y="842"/>
                  <a:pt x="306" y="841"/>
                </a:cubicBezTo>
                <a:cubicBezTo>
                  <a:pt x="306" y="841"/>
                  <a:pt x="305" y="841"/>
                  <a:pt x="304" y="841"/>
                </a:cubicBezTo>
                <a:cubicBezTo>
                  <a:pt x="303" y="841"/>
                  <a:pt x="303" y="840"/>
                  <a:pt x="302" y="839"/>
                </a:cubicBezTo>
                <a:cubicBezTo>
                  <a:pt x="301" y="839"/>
                  <a:pt x="301" y="839"/>
                  <a:pt x="300" y="839"/>
                </a:cubicBezTo>
                <a:cubicBezTo>
                  <a:pt x="300" y="838"/>
                  <a:pt x="299" y="838"/>
                  <a:pt x="299" y="837"/>
                </a:cubicBezTo>
                <a:cubicBezTo>
                  <a:pt x="298" y="837"/>
                  <a:pt x="298" y="836"/>
                  <a:pt x="298" y="836"/>
                </a:cubicBezTo>
                <a:cubicBezTo>
                  <a:pt x="297" y="836"/>
                  <a:pt x="297" y="837"/>
                  <a:pt x="297" y="838"/>
                </a:cubicBezTo>
                <a:cubicBezTo>
                  <a:pt x="297" y="839"/>
                  <a:pt x="296" y="839"/>
                  <a:pt x="296" y="839"/>
                </a:cubicBezTo>
                <a:cubicBezTo>
                  <a:pt x="295" y="840"/>
                  <a:pt x="295" y="840"/>
                  <a:pt x="295" y="841"/>
                </a:cubicBezTo>
                <a:cubicBezTo>
                  <a:pt x="295" y="841"/>
                  <a:pt x="295" y="842"/>
                  <a:pt x="295" y="843"/>
                </a:cubicBezTo>
                <a:cubicBezTo>
                  <a:pt x="295" y="844"/>
                  <a:pt x="296" y="846"/>
                  <a:pt x="296" y="847"/>
                </a:cubicBezTo>
                <a:cubicBezTo>
                  <a:pt x="296" y="848"/>
                  <a:pt x="296" y="849"/>
                  <a:pt x="296" y="849"/>
                </a:cubicBezTo>
                <a:cubicBezTo>
                  <a:pt x="296" y="850"/>
                  <a:pt x="295" y="851"/>
                  <a:pt x="295" y="851"/>
                </a:cubicBezTo>
                <a:cubicBezTo>
                  <a:pt x="295" y="852"/>
                  <a:pt x="295" y="855"/>
                  <a:pt x="296" y="855"/>
                </a:cubicBezTo>
                <a:cubicBezTo>
                  <a:pt x="297" y="855"/>
                  <a:pt x="296" y="852"/>
                  <a:pt x="298" y="853"/>
                </a:cubicBezTo>
                <a:cubicBezTo>
                  <a:pt x="299" y="854"/>
                  <a:pt x="299" y="854"/>
                  <a:pt x="299" y="855"/>
                </a:cubicBezTo>
                <a:cubicBezTo>
                  <a:pt x="299" y="855"/>
                  <a:pt x="300" y="856"/>
                  <a:pt x="300" y="857"/>
                </a:cubicBezTo>
                <a:cubicBezTo>
                  <a:pt x="300" y="857"/>
                  <a:pt x="299" y="857"/>
                  <a:pt x="298" y="857"/>
                </a:cubicBezTo>
                <a:cubicBezTo>
                  <a:pt x="297" y="858"/>
                  <a:pt x="297" y="857"/>
                  <a:pt x="297" y="857"/>
                </a:cubicBezTo>
                <a:cubicBezTo>
                  <a:pt x="295" y="856"/>
                  <a:pt x="296" y="858"/>
                  <a:pt x="296" y="859"/>
                </a:cubicBezTo>
                <a:cubicBezTo>
                  <a:pt x="297" y="860"/>
                  <a:pt x="296" y="862"/>
                  <a:pt x="296" y="863"/>
                </a:cubicBezTo>
                <a:cubicBezTo>
                  <a:pt x="296" y="864"/>
                  <a:pt x="296" y="865"/>
                  <a:pt x="296" y="866"/>
                </a:cubicBezTo>
                <a:cubicBezTo>
                  <a:pt x="296" y="866"/>
                  <a:pt x="295" y="867"/>
                  <a:pt x="295" y="868"/>
                </a:cubicBezTo>
                <a:cubicBezTo>
                  <a:pt x="296" y="868"/>
                  <a:pt x="296" y="868"/>
                  <a:pt x="297" y="869"/>
                </a:cubicBezTo>
                <a:cubicBezTo>
                  <a:pt x="297" y="869"/>
                  <a:pt x="297" y="870"/>
                  <a:pt x="298" y="871"/>
                </a:cubicBezTo>
                <a:cubicBezTo>
                  <a:pt x="299" y="871"/>
                  <a:pt x="299" y="870"/>
                  <a:pt x="299" y="870"/>
                </a:cubicBezTo>
                <a:cubicBezTo>
                  <a:pt x="299" y="869"/>
                  <a:pt x="298" y="869"/>
                  <a:pt x="298" y="868"/>
                </a:cubicBezTo>
                <a:cubicBezTo>
                  <a:pt x="298" y="867"/>
                  <a:pt x="299" y="867"/>
                  <a:pt x="300" y="867"/>
                </a:cubicBezTo>
                <a:cubicBezTo>
                  <a:pt x="301" y="867"/>
                  <a:pt x="301" y="868"/>
                  <a:pt x="301" y="868"/>
                </a:cubicBezTo>
                <a:cubicBezTo>
                  <a:pt x="302" y="869"/>
                  <a:pt x="303" y="869"/>
                  <a:pt x="303" y="869"/>
                </a:cubicBezTo>
                <a:cubicBezTo>
                  <a:pt x="305" y="870"/>
                  <a:pt x="304" y="872"/>
                  <a:pt x="305" y="873"/>
                </a:cubicBezTo>
                <a:cubicBezTo>
                  <a:pt x="305" y="874"/>
                  <a:pt x="306" y="874"/>
                  <a:pt x="306" y="874"/>
                </a:cubicBezTo>
                <a:cubicBezTo>
                  <a:pt x="307" y="875"/>
                  <a:pt x="307" y="876"/>
                  <a:pt x="306" y="877"/>
                </a:cubicBezTo>
                <a:cubicBezTo>
                  <a:pt x="306" y="877"/>
                  <a:pt x="306" y="877"/>
                  <a:pt x="306" y="877"/>
                </a:cubicBezTo>
                <a:cubicBezTo>
                  <a:pt x="305" y="878"/>
                  <a:pt x="305" y="878"/>
                  <a:pt x="305" y="879"/>
                </a:cubicBezTo>
                <a:cubicBezTo>
                  <a:pt x="304" y="880"/>
                  <a:pt x="303" y="877"/>
                  <a:pt x="302" y="878"/>
                </a:cubicBezTo>
                <a:cubicBezTo>
                  <a:pt x="302" y="878"/>
                  <a:pt x="302" y="879"/>
                  <a:pt x="302" y="879"/>
                </a:cubicBezTo>
                <a:cubicBezTo>
                  <a:pt x="302" y="880"/>
                  <a:pt x="302" y="880"/>
                  <a:pt x="303" y="880"/>
                </a:cubicBezTo>
                <a:cubicBezTo>
                  <a:pt x="303" y="880"/>
                  <a:pt x="303" y="880"/>
                  <a:pt x="304" y="880"/>
                </a:cubicBezTo>
                <a:cubicBezTo>
                  <a:pt x="304" y="880"/>
                  <a:pt x="305" y="882"/>
                  <a:pt x="305" y="881"/>
                </a:cubicBezTo>
                <a:cubicBezTo>
                  <a:pt x="306" y="879"/>
                  <a:pt x="306" y="883"/>
                  <a:pt x="305" y="883"/>
                </a:cubicBezTo>
                <a:cubicBezTo>
                  <a:pt x="305" y="884"/>
                  <a:pt x="305" y="884"/>
                  <a:pt x="305" y="885"/>
                </a:cubicBezTo>
                <a:cubicBezTo>
                  <a:pt x="305" y="886"/>
                  <a:pt x="305" y="886"/>
                  <a:pt x="304" y="886"/>
                </a:cubicBezTo>
                <a:cubicBezTo>
                  <a:pt x="303" y="886"/>
                  <a:pt x="302" y="886"/>
                  <a:pt x="301" y="886"/>
                </a:cubicBezTo>
                <a:cubicBezTo>
                  <a:pt x="299" y="886"/>
                  <a:pt x="301" y="883"/>
                  <a:pt x="302" y="882"/>
                </a:cubicBezTo>
                <a:cubicBezTo>
                  <a:pt x="302" y="882"/>
                  <a:pt x="302" y="881"/>
                  <a:pt x="301" y="881"/>
                </a:cubicBezTo>
                <a:cubicBezTo>
                  <a:pt x="300" y="881"/>
                  <a:pt x="300" y="882"/>
                  <a:pt x="300" y="882"/>
                </a:cubicBezTo>
                <a:cubicBezTo>
                  <a:pt x="300" y="884"/>
                  <a:pt x="299" y="884"/>
                  <a:pt x="299" y="886"/>
                </a:cubicBezTo>
                <a:cubicBezTo>
                  <a:pt x="298" y="887"/>
                  <a:pt x="298" y="889"/>
                  <a:pt x="299" y="890"/>
                </a:cubicBezTo>
                <a:cubicBezTo>
                  <a:pt x="300" y="892"/>
                  <a:pt x="299" y="888"/>
                  <a:pt x="300" y="887"/>
                </a:cubicBezTo>
                <a:cubicBezTo>
                  <a:pt x="300" y="886"/>
                  <a:pt x="302" y="887"/>
                  <a:pt x="303" y="887"/>
                </a:cubicBezTo>
                <a:cubicBezTo>
                  <a:pt x="304" y="887"/>
                  <a:pt x="306" y="886"/>
                  <a:pt x="307" y="888"/>
                </a:cubicBezTo>
                <a:cubicBezTo>
                  <a:pt x="307" y="888"/>
                  <a:pt x="307" y="889"/>
                  <a:pt x="307" y="890"/>
                </a:cubicBezTo>
                <a:cubicBezTo>
                  <a:pt x="308" y="890"/>
                  <a:pt x="309" y="890"/>
                  <a:pt x="309" y="891"/>
                </a:cubicBezTo>
                <a:cubicBezTo>
                  <a:pt x="310" y="891"/>
                  <a:pt x="310" y="892"/>
                  <a:pt x="310" y="893"/>
                </a:cubicBezTo>
                <a:cubicBezTo>
                  <a:pt x="310" y="894"/>
                  <a:pt x="310" y="894"/>
                  <a:pt x="311" y="894"/>
                </a:cubicBezTo>
                <a:cubicBezTo>
                  <a:pt x="312" y="895"/>
                  <a:pt x="312" y="897"/>
                  <a:pt x="312" y="898"/>
                </a:cubicBezTo>
                <a:cubicBezTo>
                  <a:pt x="311" y="899"/>
                  <a:pt x="309" y="899"/>
                  <a:pt x="308" y="899"/>
                </a:cubicBezTo>
                <a:cubicBezTo>
                  <a:pt x="307" y="899"/>
                  <a:pt x="306" y="899"/>
                  <a:pt x="306" y="900"/>
                </a:cubicBezTo>
                <a:cubicBezTo>
                  <a:pt x="306" y="900"/>
                  <a:pt x="305" y="901"/>
                  <a:pt x="306" y="902"/>
                </a:cubicBezTo>
                <a:cubicBezTo>
                  <a:pt x="307" y="902"/>
                  <a:pt x="308" y="902"/>
                  <a:pt x="309" y="902"/>
                </a:cubicBezTo>
                <a:cubicBezTo>
                  <a:pt x="311" y="902"/>
                  <a:pt x="309" y="904"/>
                  <a:pt x="309" y="905"/>
                </a:cubicBezTo>
                <a:cubicBezTo>
                  <a:pt x="309" y="906"/>
                  <a:pt x="310" y="907"/>
                  <a:pt x="310" y="908"/>
                </a:cubicBezTo>
                <a:cubicBezTo>
                  <a:pt x="310" y="908"/>
                  <a:pt x="310" y="909"/>
                  <a:pt x="310" y="909"/>
                </a:cubicBezTo>
                <a:cubicBezTo>
                  <a:pt x="310" y="910"/>
                  <a:pt x="312" y="910"/>
                  <a:pt x="312" y="911"/>
                </a:cubicBezTo>
                <a:cubicBezTo>
                  <a:pt x="313" y="912"/>
                  <a:pt x="313" y="912"/>
                  <a:pt x="314" y="912"/>
                </a:cubicBezTo>
                <a:cubicBezTo>
                  <a:pt x="314" y="912"/>
                  <a:pt x="315" y="912"/>
                  <a:pt x="316" y="913"/>
                </a:cubicBezTo>
                <a:cubicBezTo>
                  <a:pt x="316" y="914"/>
                  <a:pt x="316" y="914"/>
                  <a:pt x="315" y="914"/>
                </a:cubicBezTo>
                <a:cubicBezTo>
                  <a:pt x="314" y="915"/>
                  <a:pt x="313" y="915"/>
                  <a:pt x="313" y="914"/>
                </a:cubicBezTo>
                <a:cubicBezTo>
                  <a:pt x="312" y="914"/>
                  <a:pt x="312" y="914"/>
                  <a:pt x="311" y="913"/>
                </a:cubicBezTo>
                <a:cubicBezTo>
                  <a:pt x="310" y="913"/>
                  <a:pt x="308" y="914"/>
                  <a:pt x="307" y="914"/>
                </a:cubicBezTo>
                <a:cubicBezTo>
                  <a:pt x="306" y="914"/>
                  <a:pt x="305" y="913"/>
                  <a:pt x="305" y="914"/>
                </a:cubicBezTo>
                <a:cubicBezTo>
                  <a:pt x="304" y="914"/>
                  <a:pt x="304" y="915"/>
                  <a:pt x="304" y="916"/>
                </a:cubicBezTo>
                <a:cubicBezTo>
                  <a:pt x="303" y="917"/>
                  <a:pt x="302" y="918"/>
                  <a:pt x="303" y="920"/>
                </a:cubicBezTo>
                <a:cubicBezTo>
                  <a:pt x="304" y="920"/>
                  <a:pt x="304" y="920"/>
                  <a:pt x="304" y="921"/>
                </a:cubicBezTo>
                <a:cubicBezTo>
                  <a:pt x="304" y="922"/>
                  <a:pt x="303" y="923"/>
                  <a:pt x="303" y="923"/>
                </a:cubicBezTo>
                <a:cubicBezTo>
                  <a:pt x="302" y="923"/>
                  <a:pt x="301" y="921"/>
                  <a:pt x="300" y="920"/>
                </a:cubicBezTo>
                <a:cubicBezTo>
                  <a:pt x="300" y="920"/>
                  <a:pt x="296" y="920"/>
                  <a:pt x="297" y="922"/>
                </a:cubicBezTo>
                <a:cubicBezTo>
                  <a:pt x="298" y="923"/>
                  <a:pt x="300" y="923"/>
                  <a:pt x="299" y="924"/>
                </a:cubicBezTo>
                <a:cubicBezTo>
                  <a:pt x="298" y="925"/>
                  <a:pt x="295" y="925"/>
                  <a:pt x="295" y="924"/>
                </a:cubicBezTo>
                <a:cubicBezTo>
                  <a:pt x="296" y="923"/>
                  <a:pt x="296" y="923"/>
                  <a:pt x="296" y="922"/>
                </a:cubicBezTo>
                <a:cubicBezTo>
                  <a:pt x="296" y="921"/>
                  <a:pt x="295" y="921"/>
                  <a:pt x="295" y="921"/>
                </a:cubicBezTo>
                <a:cubicBezTo>
                  <a:pt x="293" y="920"/>
                  <a:pt x="292" y="919"/>
                  <a:pt x="290" y="919"/>
                </a:cubicBezTo>
                <a:cubicBezTo>
                  <a:pt x="288" y="918"/>
                  <a:pt x="286" y="919"/>
                  <a:pt x="283" y="919"/>
                </a:cubicBezTo>
                <a:cubicBezTo>
                  <a:pt x="282" y="919"/>
                  <a:pt x="281" y="919"/>
                  <a:pt x="280" y="919"/>
                </a:cubicBezTo>
                <a:cubicBezTo>
                  <a:pt x="279" y="919"/>
                  <a:pt x="279" y="919"/>
                  <a:pt x="279" y="919"/>
                </a:cubicBezTo>
                <a:cubicBezTo>
                  <a:pt x="279" y="919"/>
                  <a:pt x="278" y="919"/>
                  <a:pt x="278" y="919"/>
                </a:cubicBezTo>
                <a:cubicBezTo>
                  <a:pt x="277" y="920"/>
                  <a:pt x="277" y="920"/>
                  <a:pt x="277" y="921"/>
                </a:cubicBezTo>
                <a:cubicBezTo>
                  <a:pt x="276" y="921"/>
                  <a:pt x="275" y="921"/>
                  <a:pt x="275" y="922"/>
                </a:cubicBezTo>
                <a:cubicBezTo>
                  <a:pt x="274" y="922"/>
                  <a:pt x="274" y="923"/>
                  <a:pt x="274" y="924"/>
                </a:cubicBezTo>
                <a:cubicBezTo>
                  <a:pt x="274" y="924"/>
                  <a:pt x="273" y="925"/>
                  <a:pt x="273" y="925"/>
                </a:cubicBezTo>
                <a:cubicBezTo>
                  <a:pt x="273" y="926"/>
                  <a:pt x="274" y="926"/>
                  <a:pt x="274" y="927"/>
                </a:cubicBezTo>
                <a:cubicBezTo>
                  <a:pt x="275" y="927"/>
                  <a:pt x="275" y="928"/>
                  <a:pt x="276" y="928"/>
                </a:cubicBezTo>
                <a:cubicBezTo>
                  <a:pt x="276" y="928"/>
                  <a:pt x="277" y="928"/>
                  <a:pt x="277" y="929"/>
                </a:cubicBezTo>
                <a:cubicBezTo>
                  <a:pt x="279" y="930"/>
                  <a:pt x="276" y="931"/>
                  <a:pt x="276" y="930"/>
                </a:cubicBezTo>
                <a:cubicBezTo>
                  <a:pt x="276" y="930"/>
                  <a:pt x="276" y="930"/>
                  <a:pt x="275" y="930"/>
                </a:cubicBezTo>
                <a:cubicBezTo>
                  <a:pt x="275" y="929"/>
                  <a:pt x="275" y="929"/>
                  <a:pt x="275" y="929"/>
                </a:cubicBezTo>
                <a:cubicBezTo>
                  <a:pt x="274" y="929"/>
                  <a:pt x="274" y="929"/>
                  <a:pt x="273" y="928"/>
                </a:cubicBezTo>
                <a:cubicBezTo>
                  <a:pt x="273" y="927"/>
                  <a:pt x="272" y="927"/>
                  <a:pt x="272" y="927"/>
                </a:cubicBezTo>
                <a:cubicBezTo>
                  <a:pt x="271" y="927"/>
                  <a:pt x="271" y="926"/>
                  <a:pt x="270" y="926"/>
                </a:cubicBezTo>
                <a:cubicBezTo>
                  <a:pt x="269" y="926"/>
                  <a:pt x="268" y="926"/>
                  <a:pt x="268" y="925"/>
                </a:cubicBezTo>
                <a:cubicBezTo>
                  <a:pt x="267" y="925"/>
                  <a:pt x="266" y="926"/>
                  <a:pt x="266" y="926"/>
                </a:cubicBezTo>
                <a:cubicBezTo>
                  <a:pt x="265" y="926"/>
                  <a:pt x="264" y="926"/>
                  <a:pt x="263" y="925"/>
                </a:cubicBezTo>
                <a:cubicBezTo>
                  <a:pt x="262" y="925"/>
                  <a:pt x="261" y="926"/>
                  <a:pt x="259" y="926"/>
                </a:cubicBezTo>
                <a:cubicBezTo>
                  <a:pt x="258" y="926"/>
                  <a:pt x="256" y="926"/>
                  <a:pt x="255" y="926"/>
                </a:cubicBezTo>
                <a:cubicBezTo>
                  <a:pt x="253" y="926"/>
                  <a:pt x="252" y="926"/>
                  <a:pt x="250" y="927"/>
                </a:cubicBezTo>
                <a:cubicBezTo>
                  <a:pt x="249" y="928"/>
                  <a:pt x="248" y="928"/>
                  <a:pt x="247" y="928"/>
                </a:cubicBezTo>
                <a:cubicBezTo>
                  <a:pt x="245" y="929"/>
                  <a:pt x="244" y="930"/>
                  <a:pt x="244" y="931"/>
                </a:cubicBezTo>
                <a:cubicBezTo>
                  <a:pt x="243" y="932"/>
                  <a:pt x="242" y="933"/>
                  <a:pt x="241" y="933"/>
                </a:cubicBezTo>
                <a:cubicBezTo>
                  <a:pt x="240" y="934"/>
                  <a:pt x="239" y="935"/>
                  <a:pt x="239" y="936"/>
                </a:cubicBezTo>
                <a:cubicBezTo>
                  <a:pt x="238" y="937"/>
                  <a:pt x="237" y="937"/>
                  <a:pt x="236" y="938"/>
                </a:cubicBezTo>
                <a:cubicBezTo>
                  <a:pt x="235" y="939"/>
                  <a:pt x="234" y="939"/>
                  <a:pt x="232" y="939"/>
                </a:cubicBezTo>
                <a:cubicBezTo>
                  <a:pt x="232" y="939"/>
                  <a:pt x="231" y="939"/>
                  <a:pt x="230" y="939"/>
                </a:cubicBezTo>
                <a:cubicBezTo>
                  <a:pt x="230" y="939"/>
                  <a:pt x="229" y="940"/>
                  <a:pt x="229" y="940"/>
                </a:cubicBezTo>
                <a:cubicBezTo>
                  <a:pt x="228" y="941"/>
                  <a:pt x="227" y="942"/>
                  <a:pt x="227" y="943"/>
                </a:cubicBezTo>
                <a:cubicBezTo>
                  <a:pt x="227" y="944"/>
                  <a:pt x="227" y="945"/>
                  <a:pt x="227" y="947"/>
                </a:cubicBezTo>
                <a:cubicBezTo>
                  <a:pt x="227" y="947"/>
                  <a:pt x="226" y="948"/>
                  <a:pt x="226" y="948"/>
                </a:cubicBezTo>
                <a:cubicBezTo>
                  <a:pt x="226" y="949"/>
                  <a:pt x="226" y="950"/>
                  <a:pt x="226" y="950"/>
                </a:cubicBezTo>
                <a:cubicBezTo>
                  <a:pt x="225" y="952"/>
                  <a:pt x="224" y="954"/>
                  <a:pt x="223" y="956"/>
                </a:cubicBezTo>
                <a:cubicBezTo>
                  <a:pt x="222" y="957"/>
                  <a:pt x="221" y="958"/>
                  <a:pt x="220" y="959"/>
                </a:cubicBezTo>
                <a:cubicBezTo>
                  <a:pt x="220" y="961"/>
                  <a:pt x="220" y="961"/>
                  <a:pt x="218" y="962"/>
                </a:cubicBezTo>
                <a:cubicBezTo>
                  <a:pt x="217" y="963"/>
                  <a:pt x="213" y="966"/>
                  <a:pt x="216" y="968"/>
                </a:cubicBezTo>
                <a:cubicBezTo>
                  <a:pt x="216" y="968"/>
                  <a:pt x="217" y="969"/>
                  <a:pt x="217" y="969"/>
                </a:cubicBezTo>
                <a:cubicBezTo>
                  <a:pt x="218" y="969"/>
                  <a:pt x="218" y="969"/>
                  <a:pt x="219" y="969"/>
                </a:cubicBezTo>
                <a:cubicBezTo>
                  <a:pt x="219" y="969"/>
                  <a:pt x="220" y="970"/>
                  <a:pt x="220" y="970"/>
                </a:cubicBezTo>
                <a:cubicBezTo>
                  <a:pt x="221" y="971"/>
                  <a:pt x="222" y="970"/>
                  <a:pt x="222" y="971"/>
                </a:cubicBezTo>
                <a:cubicBezTo>
                  <a:pt x="223" y="972"/>
                  <a:pt x="220" y="972"/>
                  <a:pt x="220" y="972"/>
                </a:cubicBezTo>
                <a:cubicBezTo>
                  <a:pt x="219" y="973"/>
                  <a:pt x="219" y="973"/>
                  <a:pt x="219" y="973"/>
                </a:cubicBezTo>
                <a:cubicBezTo>
                  <a:pt x="219" y="973"/>
                  <a:pt x="218" y="973"/>
                  <a:pt x="218" y="973"/>
                </a:cubicBezTo>
                <a:cubicBezTo>
                  <a:pt x="217" y="973"/>
                  <a:pt x="217" y="974"/>
                  <a:pt x="216" y="974"/>
                </a:cubicBezTo>
                <a:cubicBezTo>
                  <a:pt x="216" y="974"/>
                  <a:pt x="216" y="973"/>
                  <a:pt x="215" y="972"/>
                </a:cubicBezTo>
                <a:cubicBezTo>
                  <a:pt x="215" y="972"/>
                  <a:pt x="214" y="972"/>
                  <a:pt x="214" y="971"/>
                </a:cubicBezTo>
                <a:cubicBezTo>
                  <a:pt x="213" y="971"/>
                  <a:pt x="212" y="970"/>
                  <a:pt x="210" y="970"/>
                </a:cubicBezTo>
                <a:cubicBezTo>
                  <a:pt x="209" y="971"/>
                  <a:pt x="208" y="972"/>
                  <a:pt x="210" y="972"/>
                </a:cubicBezTo>
                <a:cubicBezTo>
                  <a:pt x="210" y="972"/>
                  <a:pt x="211" y="972"/>
                  <a:pt x="212" y="972"/>
                </a:cubicBezTo>
                <a:cubicBezTo>
                  <a:pt x="212" y="972"/>
                  <a:pt x="212" y="973"/>
                  <a:pt x="213" y="973"/>
                </a:cubicBezTo>
                <a:cubicBezTo>
                  <a:pt x="213" y="974"/>
                  <a:pt x="214" y="973"/>
                  <a:pt x="214" y="974"/>
                </a:cubicBezTo>
                <a:cubicBezTo>
                  <a:pt x="214" y="974"/>
                  <a:pt x="214" y="974"/>
                  <a:pt x="215" y="974"/>
                </a:cubicBezTo>
                <a:cubicBezTo>
                  <a:pt x="215" y="975"/>
                  <a:pt x="215" y="975"/>
                  <a:pt x="216" y="975"/>
                </a:cubicBezTo>
                <a:cubicBezTo>
                  <a:pt x="217" y="975"/>
                  <a:pt x="217" y="975"/>
                  <a:pt x="218" y="976"/>
                </a:cubicBezTo>
                <a:cubicBezTo>
                  <a:pt x="219" y="976"/>
                  <a:pt x="219" y="977"/>
                  <a:pt x="219" y="978"/>
                </a:cubicBezTo>
                <a:cubicBezTo>
                  <a:pt x="218" y="978"/>
                  <a:pt x="218" y="977"/>
                  <a:pt x="217" y="977"/>
                </a:cubicBezTo>
                <a:cubicBezTo>
                  <a:pt x="216" y="977"/>
                  <a:pt x="215" y="976"/>
                  <a:pt x="214" y="976"/>
                </a:cubicBezTo>
                <a:cubicBezTo>
                  <a:pt x="214" y="976"/>
                  <a:pt x="213" y="976"/>
                  <a:pt x="213" y="976"/>
                </a:cubicBezTo>
                <a:cubicBezTo>
                  <a:pt x="213" y="975"/>
                  <a:pt x="212" y="975"/>
                  <a:pt x="212" y="975"/>
                </a:cubicBezTo>
                <a:cubicBezTo>
                  <a:pt x="211" y="974"/>
                  <a:pt x="208" y="974"/>
                  <a:pt x="206" y="974"/>
                </a:cubicBezTo>
                <a:cubicBezTo>
                  <a:pt x="205" y="974"/>
                  <a:pt x="203" y="975"/>
                  <a:pt x="204" y="976"/>
                </a:cubicBezTo>
                <a:cubicBezTo>
                  <a:pt x="204" y="977"/>
                  <a:pt x="204" y="976"/>
                  <a:pt x="204" y="977"/>
                </a:cubicBezTo>
                <a:cubicBezTo>
                  <a:pt x="205" y="977"/>
                  <a:pt x="205" y="977"/>
                  <a:pt x="205" y="977"/>
                </a:cubicBezTo>
                <a:cubicBezTo>
                  <a:pt x="206" y="978"/>
                  <a:pt x="206" y="978"/>
                  <a:pt x="207" y="978"/>
                </a:cubicBezTo>
                <a:cubicBezTo>
                  <a:pt x="208" y="977"/>
                  <a:pt x="209" y="978"/>
                  <a:pt x="211" y="978"/>
                </a:cubicBezTo>
                <a:cubicBezTo>
                  <a:pt x="211" y="978"/>
                  <a:pt x="212" y="978"/>
                  <a:pt x="213" y="978"/>
                </a:cubicBezTo>
                <a:cubicBezTo>
                  <a:pt x="213" y="978"/>
                  <a:pt x="214" y="978"/>
                  <a:pt x="214" y="978"/>
                </a:cubicBezTo>
                <a:cubicBezTo>
                  <a:pt x="215" y="978"/>
                  <a:pt x="215" y="979"/>
                  <a:pt x="216" y="979"/>
                </a:cubicBezTo>
                <a:cubicBezTo>
                  <a:pt x="217" y="979"/>
                  <a:pt x="219" y="980"/>
                  <a:pt x="219" y="981"/>
                </a:cubicBezTo>
                <a:cubicBezTo>
                  <a:pt x="219" y="980"/>
                  <a:pt x="217" y="980"/>
                  <a:pt x="216" y="980"/>
                </a:cubicBezTo>
                <a:cubicBezTo>
                  <a:pt x="214" y="980"/>
                  <a:pt x="213" y="980"/>
                  <a:pt x="211" y="980"/>
                </a:cubicBezTo>
                <a:cubicBezTo>
                  <a:pt x="210" y="980"/>
                  <a:pt x="209" y="979"/>
                  <a:pt x="207" y="979"/>
                </a:cubicBezTo>
                <a:cubicBezTo>
                  <a:pt x="207" y="979"/>
                  <a:pt x="206" y="980"/>
                  <a:pt x="206" y="980"/>
                </a:cubicBezTo>
                <a:cubicBezTo>
                  <a:pt x="205" y="979"/>
                  <a:pt x="204" y="979"/>
                  <a:pt x="204" y="979"/>
                </a:cubicBezTo>
                <a:cubicBezTo>
                  <a:pt x="203" y="979"/>
                  <a:pt x="203" y="980"/>
                  <a:pt x="203" y="980"/>
                </a:cubicBezTo>
                <a:cubicBezTo>
                  <a:pt x="202" y="980"/>
                  <a:pt x="202" y="980"/>
                  <a:pt x="201" y="980"/>
                </a:cubicBezTo>
                <a:cubicBezTo>
                  <a:pt x="201" y="980"/>
                  <a:pt x="200" y="980"/>
                  <a:pt x="200" y="980"/>
                </a:cubicBezTo>
                <a:cubicBezTo>
                  <a:pt x="199" y="980"/>
                  <a:pt x="199" y="981"/>
                  <a:pt x="198" y="981"/>
                </a:cubicBezTo>
                <a:cubicBezTo>
                  <a:pt x="197" y="982"/>
                  <a:pt x="196" y="982"/>
                  <a:pt x="196" y="982"/>
                </a:cubicBezTo>
                <a:cubicBezTo>
                  <a:pt x="194" y="982"/>
                  <a:pt x="193" y="983"/>
                  <a:pt x="192" y="984"/>
                </a:cubicBezTo>
                <a:cubicBezTo>
                  <a:pt x="191" y="985"/>
                  <a:pt x="190" y="985"/>
                  <a:pt x="188" y="986"/>
                </a:cubicBezTo>
                <a:cubicBezTo>
                  <a:pt x="187" y="986"/>
                  <a:pt x="186" y="987"/>
                  <a:pt x="185" y="987"/>
                </a:cubicBezTo>
                <a:cubicBezTo>
                  <a:pt x="183" y="988"/>
                  <a:pt x="182" y="988"/>
                  <a:pt x="180" y="989"/>
                </a:cubicBezTo>
                <a:cubicBezTo>
                  <a:pt x="179" y="989"/>
                  <a:pt x="179" y="990"/>
                  <a:pt x="178" y="990"/>
                </a:cubicBezTo>
                <a:cubicBezTo>
                  <a:pt x="177" y="990"/>
                  <a:pt x="176" y="990"/>
                  <a:pt x="175" y="990"/>
                </a:cubicBezTo>
                <a:cubicBezTo>
                  <a:pt x="173" y="991"/>
                  <a:pt x="172" y="991"/>
                  <a:pt x="171" y="992"/>
                </a:cubicBezTo>
                <a:cubicBezTo>
                  <a:pt x="170" y="992"/>
                  <a:pt x="169" y="992"/>
                  <a:pt x="167" y="993"/>
                </a:cubicBezTo>
                <a:cubicBezTo>
                  <a:pt x="166" y="994"/>
                  <a:pt x="166" y="995"/>
                  <a:pt x="166" y="997"/>
                </a:cubicBezTo>
                <a:cubicBezTo>
                  <a:pt x="166" y="998"/>
                  <a:pt x="166" y="1000"/>
                  <a:pt x="166" y="1001"/>
                </a:cubicBezTo>
                <a:cubicBezTo>
                  <a:pt x="167" y="1002"/>
                  <a:pt x="167" y="1002"/>
                  <a:pt x="167" y="1003"/>
                </a:cubicBezTo>
                <a:cubicBezTo>
                  <a:pt x="167" y="1004"/>
                  <a:pt x="167" y="1004"/>
                  <a:pt x="167" y="1005"/>
                </a:cubicBezTo>
                <a:cubicBezTo>
                  <a:pt x="167" y="1006"/>
                  <a:pt x="167" y="1006"/>
                  <a:pt x="167" y="1007"/>
                </a:cubicBezTo>
                <a:cubicBezTo>
                  <a:pt x="167" y="1008"/>
                  <a:pt x="167" y="1008"/>
                  <a:pt x="168" y="1009"/>
                </a:cubicBezTo>
                <a:cubicBezTo>
                  <a:pt x="168" y="1010"/>
                  <a:pt x="167" y="1011"/>
                  <a:pt x="166" y="1012"/>
                </a:cubicBezTo>
                <a:cubicBezTo>
                  <a:pt x="165" y="1012"/>
                  <a:pt x="164" y="1012"/>
                  <a:pt x="164" y="1013"/>
                </a:cubicBezTo>
                <a:cubicBezTo>
                  <a:pt x="163" y="1013"/>
                  <a:pt x="162" y="1014"/>
                  <a:pt x="162" y="1014"/>
                </a:cubicBezTo>
                <a:cubicBezTo>
                  <a:pt x="160" y="1015"/>
                  <a:pt x="158" y="1016"/>
                  <a:pt x="157" y="1017"/>
                </a:cubicBezTo>
                <a:cubicBezTo>
                  <a:pt x="156" y="1018"/>
                  <a:pt x="155" y="1018"/>
                  <a:pt x="155" y="1018"/>
                </a:cubicBezTo>
                <a:cubicBezTo>
                  <a:pt x="153" y="1018"/>
                  <a:pt x="152" y="1018"/>
                  <a:pt x="151" y="1019"/>
                </a:cubicBezTo>
                <a:cubicBezTo>
                  <a:pt x="149" y="1019"/>
                  <a:pt x="148" y="1019"/>
                  <a:pt x="146" y="1020"/>
                </a:cubicBezTo>
                <a:cubicBezTo>
                  <a:pt x="145" y="1020"/>
                  <a:pt x="144" y="1021"/>
                  <a:pt x="143" y="1021"/>
                </a:cubicBezTo>
                <a:cubicBezTo>
                  <a:pt x="141" y="1022"/>
                  <a:pt x="140" y="1022"/>
                  <a:pt x="139" y="1024"/>
                </a:cubicBezTo>
                <a:cubicBezTo>
                  <a:pt x="138" y="1025"/>
                  <a:pt x="137" y="1026"/>
                  <a:pt x="137" y="1027"/>
                </a:cubicBezTo>
                <a:cubicBezTo>
                  <a:pt x="135" y="1031"/>
                  <a:pt x="143" y="1028"/>
                  <a:pt x="143" y="1030"/>
                </a:cubicBezTo>
                <a:cubicBezTo>
                  <a:pt x="143" y="1031"/>
                  <a:pt x="142" y="1030"/>
                  <a:pt x="141" y="1030"/>
                </a:cubicBezTo>
                <a:cubicBezTo>
                  <a:pt x="140" y="1030"/>
                  <a:pt x="140" y="1031"/>
                  <a:pt x="139" y="1031"/>
                </a:cubicBezTo>
                <a:cubicBezTo>
                  <a:pt x="136" y="1033"/>
                  <a:pt x="132" y="1035"/>
                  <a:pt x="128" y="1034"/>
                </a:cubicBezTo>
                <a:cubicBezTo>
                  <a:pt x="126" y="1033"/>
                  <a:pt x="125" y="1033"/>
                  <a:pt x="123" y="1033"/>
                </a:cubicBezTo>
                <a:cubicBezTo>
                  <a:pt x="122" y="1033"/>
                  <a:pt x="120" y="1033"/>
                  <a:pt x="119" y="1033"/>
                </a:cubicBezTo>
                <a:cubicBezTo>
                  <a:pt x="118" y="1033"/>
                  <a:pt x="116" y="1032"/>
                  <a:pt x="115" y="1032"/>
                </a:cubicBezTo>
                <a:cubicBezTo>
                  <a:pt x="114" y="1032"/>
                  <a:pt x="113" y="1032"/>
                  <a:pt x="113" y="1031"/>
                </a:cubicBezTo>
                <a:cubicBezTo>
                  <a:pt x="112" y="1031"/>
                  <a:pt x="112" y="1030"/>
                  <a:pt x="112" y="1030"/>
                </a:cubicBezTo>
                <a:cubicBezTo>
                  <a:pt x="111" y="1029"/>
                  <a:pt x="110" y="1028"/>
                  <a:pt x="109" y="1027"/>
                </a:cubicBezTo>
                <a:cubicBezTo>
                  <a:pt x="109" y="1026"/>
                  <a:pt x="109" y="1026"/>
                  <a:pt x="110" y="1025"/>
                </a:cubicBezTo>
                <a:cubicBezTo>
                  <a:pt x="110" y="1025"/>
                  <a:pt x="111" y="1025"/>
                  <a:pt x="111" y="1024"/>
                </a:cubicBezTo>
                <a:cubicBezTo>
                  <a:pt x="110" y="1024"/>
                  <a:pt x="109" y="1024"/>
                  <a:pt x="109" y="1023"/>
                </a:cubicBezTo>
                <a:cubicBezTo>
                  <a:pt x="108" y="1023"/>
                  <a:pt x="108" y="1023"/>
                  <a:pt x="107" y="1023"/>
                </a:cubicBezTo>
                <a:cubicBezTo>
                  <a:pt x="106" y="1023"/>
                  <a:pt x="105" y="1025"/>
                  <a:pt x="104" y="1025"/>
                </a:cubicBezTo>
                <a:cubicBezTo>
                  <a:pt x="103" y="1025"/>
                  <a:pt x="103" y="1025"/>
                  <a:pt x="102" y="1024"/>
                </a:cubicBezTo>
                <a:cubicBezTo>
                  <a:pt x="102" y="1024"/>
                  <a:pt x="101" y="1024"/>
                  <a:pt x="100" y="1024"/>
                </a:cubicBezTo>
                <a:cubicBezTo>
                  <a:pt x="100" y="1024"/>
                  <a:pt x="98" y="1022"/>
                  <a:pt x="97" y="1023"/>
                </a:cubicBezTo>
                <a:cubicBezTo>
                  <a:pt x="96" y="1023"/>
                  <a:pt x="97" y="1024"/>
                  <a:pt x="97" y="1024"/>
                </a:cubicBezTo>
                <a:cubicBezTo>
                  <a:pt x="98" y="1025"/>
                  <a:pt x="99" y="1025"/>
                  <a:pt x="99" y="1026"/>
                </a:cubicBezTo>
                <a:cubicBezTo>
                  <a:pt x="99" y="1026"/>
                  <a:pt x="99" y="1027"/>
                  <a:pt x="99" y="1028"/>
                </a:cubicBezTo>
                <a:cubicBezTo>
                  <a:pt x="100" y="1028"/>
                  <a:pt x="100" y="1029"/>
                  <a:pt x="101" y="1029"/>
                </a:cubicBezTo>
                <a:cubicBezTo>
                  <a:pt x="101" y="1030"/>
                  <a:pt x="101" y="1031"/>
                  <a:pt x="101" y="1031"/>
                </a:cubicBezTo>
                <a:cubicBezTo>
                  <a:pt x="101" y="1032"/>
                  <a:pt x="102" y="1032"/>
                  <a:pt x="102" y="1033"/>
                </a:cubicBezTo>
                <a:cubicBezTo>
                  <a:pt x="103" y="1034"/>
                  <a:pt x="103" y="1035"/>
                  <a:pt x="104" y="1036"/>
                </a:cubicBezTo>
                <a:cubicBezTo>
                  <a:pt x="105" y="1037"/>
                  <a:pt x="105" y="1038"/>
                  <a:pt x="105" y="1040"/>
                </a:cubicBezTo>
                <a:cubicBezTo>
                  <a:pt x="106" y="1041"/>
                  <a:pt x="106" y="1043"/>
                  <a:pt x="106" y="1044"/>
                </a:cubicBezTo>
                <a:cubicBezTo>
                  <a:pt x="106" y="1045"/>
                  <a:pt x="105" y="1046"/>
                  <a:pt x="106" y="1046"/>
                </a:cubicBezTo>
                <a:cubicBezTo>
                  <a:pt x="106" y="1047"/>
                  <a:pt x="106" y="1047"/>
                  <a:pt x="107" y="1048"/>
                </a:cubicBezTo>
                <a:cubicBezTo>
                  <a:pt x="107" y="1048"/>
                  <a:pt x="108" y="1051"/>
                  <a:pt x="106" y="1050"/>
                </a:cubicBezTo>
                <a:cubicBezTo>
                  <a:pt x="106" y="1050"/>
                  <a:pt x="105" y="1049"/>
                  <a:pt x="105" y="1050"/>
                </a:cubicBezTo>
                <a:cubicBezTo>
                  <a:pt x="104" y="1050"/>
                  <a:pt x="103" y="1050"/>
                  <a:pt x="103" y="1049"/>
                </a:cubicBezTo>
                <a:cubicBezTo>
                  <a:pt x="101" y="1049"/>
                  <a:pt x="98" y="1047"/>
                  <a:pt x="97" y="1049"/>
                </a:cubicBezTo>
                <a:cubicBezTo>
                  <a:pt x="97" y="1050"/>
                  <a:pt x="97" y="1050"/>
                  <a:pt x="96" y="1051"/>
                </a:cubicBezTo>
                <a:cubicBezTo>
                  <a:pt x="95" y="1052"/>
                  <a:pt x="94" y="1050"/>
                  <a:pt x="93" y="1050"/>
                </a:cubicBezTo>
                <a:cubicBezTo>
                  <a:pt x="92" y="1051"/>
                  <a:pt x="92" y="1051"/>
                  <a:pt x="91" y="1051"/>
                </a:cubicBezTo>
                <a:cubicBezTo>
                  <a:pt x="90" y="1051"/>
                  <a:pt x="90" y="1051"/>
                  <a:pt x="89" y="1052"/>
                </a:cubicBezTo>
                <a:cubicBezTo>
                  <a:pt x="88" y="1052"/>
                  <a:pt x="88" y="1052"/>
                  <a:pt x="87" y="1053"/>
                </a:cubicBezTo>
                <a:cubicBezTo>
                  <a:pt x="87" y="1053"/>
                  <a:pt x="86" y="1053"/>
                  <a:pt x="85" y="1053"/>
                </a:cubicBezTo>
                <a:cubicBezTo>
                  <a:pt x="84" y="1053"/>
                  <a:pt x="83" y="1054"/>
                  <a:pt x="82" y="1052"/>
                </a:cubicBezTo>
                <a:cubicBezTo>
                  <a:pt x="81" y="1051"/>
                  <a:pt x="80" y="1050"/>
                  <a:pt x="79" y="1049"/>
                </a:cubicBezTo>
                <a:cubicBezTo>
                  <a:pt x="78" y="1048"/>
                  <a:pt x="77" y="1048"/>
                  <a:pt x="76" y="1047"/>
                </a:cubicBezTo>
                <a:cubicBezTo>
                  <a:pt x="75" y="1046"/>
                  <a:pt x="75" y="1044"/>
                  <a:pt x="74" y="1045"/>
                </a:cubicBezTo>
                <a:cubicBezTo>
                  <a:pt x="72" y="1045"/>
                  <a:pt x="72" y="1046"/>
                  <a:pt x="70" y="1047"/>
                </a:cubicBezTo>
                <a:cubicBezTo>
                  <a:pt x="70" y="1047"/>
                  <a:pt x="69" y="1046"/>
                  <a:pt x="68" y="1047"/>
                </a:cubicBezTo>
                <a:cubicBezTo>
                  <a:pt x="68" y="1047"/>
                  <a:pt x="67" y="1047"/>
                  <a:pt x="66" y="1048"/>
                </a:cubicBezTo>
                <a:cubicBezTo>
                  <a:pt x="66" y="1048"/>
                  <a:pt x="65" y="1048"/>
                  <a:pt x="64" y="1049"/>
                </a:cubicBezTo>
                <a:cubicBezTo>
                  <a:pt x="64" y="1049"/>
                  <a:pt x="63" y="1049"/>
                  <a:pt x="63" y="1050"/>
                </a:cubicBezTo>
                <a:cubicBezTo>
                  <a:pt x="61" y="1050"/>
                  <a:pt x="60" y="1050"/>
                  <a:pt x="58" y="1050"/>
                </a:cubicBezTo>
                <a:cubicBezTo>
                  <a:pt x="56" y="1050"/>
                  <a:pt x="53" y="1051"/>
                  <a:pt x="50" y="1052"/>
                </a:cubicBezTo>
                <a:cubicBezTo>
                  <a:pt x="49" y="1053"/>
                  <a:pt x="48" y="1053"/>
                  <a:pt x="46" y="1053"/>
                </a:cubicBezTo>
                <a:cubicBezTo>
                  <a:pt x="45" y="1053"/>
                  <a:pt x="44" y="1053"/>
                  <a:pt x="42" y="1054"/>
                </a:cubicBezTo>
                <a:cubicBezTo>
                  <a:pt x="40" y="1054"/>
                  <a:pt x="42" y="1055"/>
                  <a:pt x="42" y="1056"/>
                </a:cubicBezTo>
                <a:cubicBezTo>
                  <a:pt x="42" y="1057"/>
                  <a:pt x="41" y="1057"/>
                  <a:pt x="42" y="1058"/>
                </a:cubicBezTo>
                <a:cubicBezTo>
                  <a:pt x="42" y="1059"/>
                  <a:pt x="43" y="1058"/>
                  <a:pt x="44" y="1058"/>
                </a:cubicBezTo>
                <a:cubicBezTo>
                  <a:pt x="45" y="1058"/>
                  <a:pt x="46" y="1058"/>
                  <a:pt x="46" y="1058"/>
                </a:cubicBezTo>
                <a:cubicBezTo>
                  <a:pt x="47" y="1058"/>
                  <a:pt x="47" y="1057"/>
                  <a:pt x="48" y="1057"/>
                </a:cubicBezTo>
                <a:cubicBezTo>
                  <a:pt x="48" y="1057"/>
                  <a:pt x="49" y="1057"/>
                  <a:pt x="49" y="1058"/>
                </a:cubicBezTo>
                <a:cubicBezTo>
                  <a:pt x="49" y="1058"/>
                  <a:pt x="50" y="1058"/>
                  <a:pt x="49" y="1059"/>
                </a:cubicBezTo>
                <a:cubicBezTo>
                  <a:pt x="49" y="1060"/>
                  <a:pt x="48" y="1060"/>
                  <a:pt x="48" y="1060"/>
                </a:cubicBezTo>
                <a:cubicBezTo>
                  <a:pt x="47" y="1059"/>
                  <a:pt x="47" y="1059"/>
                  <a:pt x="46" y="1059"/>
                </a:cubicBezTo>
                <a:cubicBezTo>
                  <a:pt x="46" y="1059"/>
                  <a:pt x="45" y="1059"/>
                  <a:pt x="45" y="1060"/>
                </a:cubicBezTo>
                <a:cubicBezTo>
                  <a:pt x="45" y="1060"/>
                  <a:pt x="45" y="1060"/>
                  <a:pt x="45" y="1061"/>
                </a:cubicBezTo>
                <a:cubicBezTo>
                  <a:pt x="45" y="1061"/>
                  <a:pt x="45" y="1062"/>
                  <a:pt x="45" y="1062"/>
                </a:cubicBezTo>
                <a:cubicBezTo>
                  <a:pt x="45" y="1063"/>
                  <a:pt x="46" y="1063"/>
                  <a:pt x="46" y="1062"/>
                </a:cubicBezTo>
                <a:cubicBezTo>
                  <a:pt x="47" y="1061"/>
                  <a:pt x="48" y="1060"/>
                  <a:pt x="49" y="1061"/>
                </a:cubicBezTo>
                <a:cubicBezTo>
                  <a:pt x="50" y="1063"/>
                  <a:pt x="50" y="1064"/>
                  <a:pt x="48" y="1064"/>
                </a:cubicBezTo>
                <a:cubicBezTo>
                  <a:pt x="47" y="1064"/>
                  <a:pt x="47" y="1064"/>
                  <a:pt x="46" y="1064"/>
                </a:cubicBezTo>
                <a:cubicBezTo>
                  <a:pt x="45" y="1064"/>
                  <a:pt x="45" y="1064"/>
                  <a:pt x="44" y="1064"/>
                </a:cubicBezTo>
                <a:cubicBezTo>
                  <a:pt x="44" y="1064"/>
                  <a:pt x="43" y="1064"/>
                  <a:pt x="42" y="1065"/>
                </a:cubicBezTo>
                <a:cubicBezTo>
                  <a:pt x="41" y="1065"/>
                  <a:pt x="43" y="1066"/>
                  <a:pt x="43" y="1066"/>
                </a:cubicBezTo>
                <a:cubicBezTo>
                  <a:pt x="45" y="1066"/>
                  <a:pt x="45" y="1068"/>
                  <a:pt x="46" y="1068"/>
                </a:cubicBezTo>
                <a:cubicBezTo>
                  <a:pt x="47" y="1069"/>
                  <a:pt x="48" y="1069"/>
                  <a:pt x="49" y="1071"/>
                </a:cubicBezTo>
                <a:cubicBezTo>
                  <a:pt x="50" y="1071"/>
                  <a:pt x="50" y="1072"/>
                  <a:pt x="50" y="1071"/>
                </a:cubicBezTo>
                <a:cubicBezTo>
                  <a:pt x="51" y="1071"/>
                  <a:pt x="52" y="1071"/>
                  <a:pt x="52" y="1070"/>
                </a:cubicBezTo>
                <a:cubicBezTo>
                  <a:pt x="53" y="1069"/>
                  <a:pt x="54" y="1069"/>
                  <a:pt x="55" y="1069"/>
                </a:cubicBezTo>
                <a:cubicBezTo>
                  <a:pt x="57" y="1070"/>
                  <a:pt x="58" y="1069"/>
                  <a:pt x="60" y="1069"/>
                </a:cubicBezTo>
                <a:cubicBezTo>
                  <a:pt x="61" y="1069"/>
                  <a:pt x="61" y="1070"/>
                  <a:pt x="61" y="1070"/>
                </a:cubicBezTo>
                <a:cubicBezTo>
                  <a:pt x="62" y="1071"/>
                  <a:pt x="63" y="1071"/>
                  <a:pt x="63" y="1071"/>
                </a:cubicBezTo>
                <a:cubicBezTo>
                  <a:pt x="65" y="1071"/>
                  <a:pt x="66" y="1072"/>
                  <a:pt x="67" y="1073"/>
                </a:cubicBezTo>
                <a:cubicBezTo>
                  <a:pt x="68" y="1074"/>
                  <a:pt x="70" y="1074"/>
                  <a:pt x="71" y="1075"/>
                </a:cubicBezTo>
                <a:cubicBezTo>
                  <a:pt x="72" y="1076"/>
                  <a:pt x="72" y="1077"/>
                  <a:pt x="73" y="1078"/>
                </a:cubicBezTo>
                <a:cubicBezTo>
                  <a:pt x="74" y="1080"/>
                  <a:pt x="75" y="1078"/>
                  <a:pt x="75" y="1077"/>
                </a:cubicBezTo>
                <a:cubicBezTo>
                  <a:pt x="76" y="1077"/>
                  <a:pt x="77" y="1077"/>
                  <a:pt x="77" y="1076"/>
                </a:cubicBezTo>
                <a:cubicBezTo>
                  <a:pt x="78" y="1076"/>
                  <a:pt x="78" y="1076"/>
                  <a:pt x="79" y="1076"/>
                </a:cubicBezTo>
                <a:cubicBezTo>
                  <a:pt x="80" y="1077"/>
                  <a:pt x="81" y="1078"/>
                  <a:pt x="82" y="1078"/>
                </a:cubicBezTo>
                <a:cubicBezTo>
                  <a:pt x="83" y="1078"/>
                  <a:pt x="85" y="1079"/>
                  <a:pt x="86" y="1080"/>
                </a:cubicBezTo>
                <a:cubicBezTo>
                  <a:pt x="87" y="1081"/>
                  <a:pt x="85" y="1082"/>
                  <a:pt x="86" y="1083"/>
                </a:cubicBezTo>
                <a:cubicBezTo>
                  <a:pt x="86" y="1083"/>
                  <a:pt x="87" y="1084"/>
                  <a:pt x="87" y="1084"/>
                </a:cubicBezTo>
                <a:cubicBezTo>
                  <a:pt x="89" y="1086"/>
                  <a:pt x="90" y="1084"/>
                  <a:pt x="92" y="1085"/>
                </a:cubicBezTo>
                <a:cubicBezTo>
                  <a:pt x="94" y="1086"/>
                  <a:pt x="91" y="1087"/>
                  <a:pt x="92" y="1088"/>
                </a:cubicBezTo>
                <a:cubicBezTo>
                  <a:pt x="92" y="1088"/>
                  <a:pt x="92" y="1088"/>
                  <a:pt x="92" y="1088"/>
                </a:cubicBezTo>
                <a:cubicBezTo>
                  <a:pt x="93" y="1089"/>
                  <a:pt x="93" y="1089"/>
                  <a:pt x="93" y="1089"/>
                </a:cubicBezTo>
                <a:cubicBezTo>
                  <a:pt x="94" y="1090"/>
                  <a:pt x="94" y="1089"/>
                  <a:pt x="95" y="1090"/>
                </a:cubicBezTo>
                <a:cubicBezTo>
                  <a:pt x="96" y="1090"/>
                  <a:pt x="96" y="1091"/>
                  <a:pt x="96" y="1091"/>
                </a:cubicBezTo>
                <a:cubicBezTo>
                  <a:pt x="96" y="1091"/>
                  <a:pt x="95" y="1092"/>
                  <a:pt x="95" y="1092"/>
                </a:cubicBezTo>
                <a:cubicBezTo>
                  <a:pt x="95" y="1092"/>
                  <a:pt x="95" y="1093"/>
                  <a:pt x="95" y="1093"/>
                </a:cubicBezTo>
                <a:cubicBezTo>
                  <a:pt x="94" y="1094"/>
                  <a:pt x="92" y="1094"/>
                  <a:pt x="94" y="1096"/>
                </a:cubicBezTo>
                <a:cubicBezTo>
                  <a:pt x="94" y="1096"/>
                  <a:pt x="95" y="1096"/>
                  <a:pt x="95" y="1097"/>
                </a:cubicBezTo>
                <a:cubicBezTo>
                  <a:pt x="95" y="1098"/>
                  <a:pt x="95" y="1098"/>
                  <a:pt x="96" y="1099"/>
                </a:cubicBezTo>
                <a:cubicBezTo>
                  <a:pt x="97" y="1099"/>
                  <a:pt x="98" y="1100"/>
                  <a:pt x="99" y="1101"/>
                </a:cubicBezTo>
                <a:cubicBezTo>
                  <a:pt x="99" y="1102"/>
                  <a:pt x="99" y="1104"/>
                  <a:pt x="100" y="1104"/>
                </a:cubicBezTo>
                <a:cubicBezTo>
                  <a:pt x="101" y="1105"/>
                  <a:pt x="102" y="1105"/>
                  <a:pt x="103" y="1106"/>
                </a:cubicBezTo>
                <a:cubicBezTo>
                  <a:pt x="103" y="1106"/>
                  <a:pt x="104" y="1106"/>
                  <a:pt x="105" y="1106"/>
                </a:cubicBezTo>
                <a:cubicBezTo>
                  <a:pt x="105" y="1107"/>
                  <a:pt x="106" y="1106"/>
                  <a:pt x="107" y="1107"/>
                </a:cubicBezTo>
                <a:cubicBezTo>
                  <a:pt x="107" y="1107"/>
                  <a:pt x="108" y="1108"/>
                  <a:pt x="108" y="1108"/>
                </a:cubicBezTo>
                <a:cubicBezTo>
                  <a:pt x="110" y="1108"/>
                  <a:pt x="111" y="1107"/>
                  <a:pt x="112" y="1108"/>
                </a:cubicBezTo>
                <a:cubicBezTo>
                  <a:pt x="113" y="1109"/>
                  <a:pt x="113" y="1109"/>
                  <a:pt x="112" y="1110"/>
                </a:cubicBezTo>
                <a:cubicBezTo>
                  <a:pt x="112" y="1111"/>
                  <a:pt x="112" y="1111"/>
                  <a:pt x="112" y="1112"/>
                </a:cubicBezTo>
                <a:cubicBezTo>
                  <a:pt x="112" y="1113"/>
                  <a:pt x="112" y="1113"/>
                  <a:pt x="112" y="1114"/>
                </a:cubicBezTo>
                <a:cubicBezTo>
                  <a:pt x="112" y="1115"/>
                  <a:pt x="113" y="1115"/>
                  <a:pt x="113" y="1116"/>
                </a:cubicBezTo>
                <a:cubicBezTo>
                  <a:pt x="113" y="1116"/>
                  <a:pt x="113" y="1120"/>
                  <a:pt x="113" y="1121"/>
                </a:cubicBezTo>
                <a:cubicBezTo>
                  <a:pt x="112" y="1120"/>
                  <a:pt x="113" y="1118"/>
                  <a:pt x="112" y="1117"/>
                </a:cubicBezTo>
                <a:cubicBezTo>
                  <a:pt x="111" y="1117"/>
                  <a:pt x="111" y="1117"/>
                  <a:pt x="110" y="1117"/>
                </a:cubicBezTo>
                <a:cubicBezTo>
                  <a:pt x="110" y="1116"/>
                  <a:pt x="110" y="1116"/>
                  <a:pt x="109" y="1115"/>
                </a:cubicBezTo>
                <a:cubicBezTo>
                  <a:pt x="109" y="1115"/>
                  <a:pt x="108" y="1115"/>
                  <a:pt x="108" y="1116"/>
                </a:cubicBezTo>
                <a:cubicBezTo>
                  <a:pt x="108" y="1116"/>
                  <a:pt x="109" y="1117"/>
                  <a:pt x="109" y="1117"/>
                </a:cubicBezTo>
                <a:cubicBezTo>
                  <a:pt x="110" y="1118"/>
                  <a:pt x="110" y="1119"/>
                  <a:pt x="111" y="1120"/>
                </a:cubicBezTo>
                <a:cubicBezTo>
                  <a:pt x="111" y="1121"/>
                  <a:pt x="111" y="1122"/>
                  <a:pt x="111" y="1123"/>
                </a:cubicBezTo>
                <a:cubicBezTo>
                  <a:pt x="111" y="1124"/>
                  <a:pt x="112" y="1125"/>
                  <a:pt x="113" y="1126"/>
                </a:cubicBezTo>
                <a:cubicBezTo>
                  <a:pt x="114" y="1127"/>
                  <a:pt x="113" y="1128"/>
                  <a:pt x="112" y="1130"/>
                </a:cubicBezTo>
                <a:cubicBezTo>
                  <a:pt x="112" y="1131"/>
                  <a:pt x="112" y="1132"/>
                  <a:pt x="112" y="1134"/>
                </a:cubicBezTo>
                <a:cubicBezTo>
                  <a:pt x="113" y="1135"/>
                  <a:pt x="113" y="1137"/>
                  <a:pt x="113" y="1138"/>
                </a:cubicBezTo>
                <a:cubicBezTo>
                  <a:pt x="113" y="1140"/>
                  <a:pt x="113" y="1141"/>
                  <a:pt x="113" y="1143"/>
                </a:cubicBezTo>
                <a:cubicBezTo>
                  <a:pt x="113" y="1144"/>
                  <a:pt x="112" y="1145"/>
                  <a:pt x="113" y="1146"/>
                </a:cubicBezTo>
                <a:cubicBezTo>
                  <a:pt x="114" y="1146"/>
                  <a:pt x="114" y="1147"/>
                  <a:pt x="114" y="1148"/>
                </a:cubicBezTo>
                <a:cubicBezTo>
                  <a:pt x="114" y="1148"/>
                  <a:pt x="115" y="1149"/>
                  <a:pt x="114" y="1149"/>
                </a:cubicBezTo>
                <a:cubicBezTo>
                  <a:pt x="114" y="1150"/>
                  <a:pt x="113" y="1150"/>
                  <a:pt x="113" y="1150"/>
                </a:cubicBezTo>
                <a:cubicBezTo>
                  <a:pt x="110" y="1152"/>
                  <a:pt x="110" y="1156"/>
                  <a:pt x="109" y="1159"/>
                </a:cubicBezTo>
                <a:cubicBezTo>
                  <a:pt x="109" y="1160"/>
                  <a:pt x="109" y="1161"/>
                  <a:pt x="109" y="1162"/>
                </a:cubicBezTo>
                <a:cubicBezTo>
                  <a:pt x="108" y="1163"/>
                  <a:pt x="109" y="1164"/>
                  <a:pt x="108" y="1165"/>
                </a:cubicBezTo>
                <a:cubicBezTo>
                  <a:pt x="108" y="1166"/>
                  <a:pt x="108" y="1166"/>
                  <a:pt x="107" y="1167"/>
                </a:cubicBezTo>
                <a:cubicBezTo>
                  <a:pt x="107" y="1168"/>
                  <a:pt x="107" y="1168"/>
                  <a:pt x="107" y="1169"/>
                </a:cubicBezTo>
                <a:cubicBezTo>
                  <a:pt x="107" y="1170"/>
                  <a:pt x="107" y="1172"/>
                  <a:pt x="107" y="1173"/>
                </a:cubicBezTo>
                <a:cubicBezTo>
                  <a:pt x="106" y="1175"/>
                  <a:pt x="105" y="1176"/>
                  <a:pt x="104" y="1177"/>
                </a:cubicBezTo>
                <a:cubicBezTo>
                  <a:pt x="103" y="1178"/>
                  <a:pt x="103" y="1179"/>
                  <a:pt x="102" y="1180"/>
                </a:cubicBezTo>
                <a:cubicBezTo>
                  <a:pt x="99" y="1181"/>
                  <a:pt x="95" y="1179"/>
                  <a:pt x="92" y="1181"/>
                </a:cubicBezTo>
                <a:cubicBezTo>
                  <a:pt x="91" y="1181"/>
                  <a:pt x="90" y="1182"/>
                  <a:pt x="88" y="1182"/>
                </a:cubicBezTo>
                <a:cubicBezTo>
                  <a:pt x="87" y="1181"/>
                  <a:pt x="85" y="1180"/>
                  <a:pt x="84" y="1180"/>
                </a:cubicBezTo>
                <a:cubicBezTo>
                  <a:pt x="83" y="1179"/>
                  <a:pt x="82" y="1179"/>
                  <a:pt x="80" y="1179"/>
                </a:cubicBezTo>
                <a:cubicBezTo>
                  <a:pt x="79" y="1178"/>
                  <a:pt x="78" y="1179"/>
                  <a:pt x="76" y="1179"/>
                </a:cubicBezTo>
                <a:cubicBezTo>
                  <a:pt x="75" y="1180"/>
                  <a:pt x="74" y="1181"/>
                  <a:pt x="73" y="1180"/>
                </a:cubicBezTo>
                <a:cubicBezTo>
                  <a:pt x="72" y="1180"/>
                  <a:pt x="72" y="1179"/>
                  <a:pt x="71" y="1179"/>
                </a:cubicBezTo>
                <a:cubicBezTo>
                  <a:pt x="70" y="1179"/>
                  <a:pt x="70" y="1179"/>
                  <a:pt x="69" y="1178"/>
                </a:cubicBezTo>
                <a:cubicBezTo>
                  <a:pt x="68" y="1178"/>
                  <a:pt x="67" y="1177"/>
                  <a:pt x="66" y="1177"/>
                </a:cubicBezTo>
                <a:cubicBezTo>
                  <a:pt x="63" y="1177"/>
                  <a:pt x="60" y="1177"/>
                  <a:pt x="57" y="1177"/>
                </a:cubicBezTo>
                <a:cubicBezTo>
                  <a:pt x="55" y="1178"/>
                  <a:pt x="54" y="1178"/>
                  <a:pt x="53" y="1178"/>
                </a:cubicBezTo>
                <a:cubicBezTo>
                  <a:pt x="51" y="1179"/>
                  <a:pt x="50" y="1179"/>
                  <a:pt x="48" y="1179"/>
                </a:cubicBezTo>
                <a:cubicBezTo>
                  <a:pt x="45" y="1179"/>
                  <a:pt x="42" y="1179"/>
                  <a:pt x="40" y="1178"/>
                </a:cubicBezTo>
                <a:cubicBezTo>
                  <a:pt x="38" y="1178"/>
                  <a:pt x="36" y="1177"/>
                  <a:pt x="34" y="1177"/>
                </a:cubicBezTo>
                <a:cubicBezTo>
                  <a:pt x="32" y="1176"/>
                  <a:pt x="31" y="1176"/>
                  <a:pt x="29" y="1176"/>
                </a:cubicBezTo>
                <a:cubicBezTo>
                  <a:pt x="28" y="1176"/>
                  <a:pt x="27" y="1175"/>
                  <a:pt x="26" y="1175"/>
                </a:cubicBezTo>
                <a:cubicBezTo>
                  <a:pt x="25" y="1175"/>
                  <a:pt x="24" y="1175"/>
                  <a:pt x="23" y="1175"/>
                </a:cubicBezTo>
                <a:cubicBezTo>
                  <a:pt x="23" y="1175"/>
                  <a:pt x="22" y="1175"/>
                  <a:pt x="22" y="1174"/>
                </a:cubicBezTo>
                <a:cubicBezTo>
                  <a:pt x="20" y="1173"/>
                  <a:pt x="19" y="1173"/>
                  <a:pt x="17" y="1174"/>
                </a:cubicBezTo>
                <a:cubicBezTo>
                  <a:pt x="16" y="1174"/>
                  <a:pt x="15" y="1174"/>
                  <a:pt x="13" y="1174"/>
                </a:cubicBezTo>
                <a:cubicBezTo>
                  <a:pt x="11" y="1174"/>
                  <a:pt x="10" y="1175"/>
                  <a:pt x="9" y="1175"/>
                </a:cubicBezTo>
                <a:cubicBezTo>
                  <a:pt x="7" y="1176"/>
                  <a:pt x="6" y="1175"/>
                  <a:pt x="5" y="1176"/>
                </a:cubicBezTo>
                <a:cubicBezTo>
                  <a:pt x="3" y="1176"/>
                  <a:pt x="2" y="1177"/>
                  <a:pt x="1" y="1177"/>
                </a:cubicBezTo>
                <a:cubicBezTo>
                  <a:pt x="1" y="1177"/>
                  <a:pt x="0" y="1177"/>
                  <a:pt x="0" y="1177"/>
                </a:cubicBezTo>
                <a:cubicBezTo>
                  <a:pt x="0" y="1326"/>
                  <a:pt x="0" y="1326"/>
                  <a:pt x="0" y="1326"/>
                </a:cubicBezTo>
                <a:cubicBezTo>
                  <a:pt x="0" y="1326"/>
                  <a:pt x="0" y="1326"/>
                  <a:pt x="0" y="1326"/>
                </a:cubicBezTo>
                <a:cubicBezTo>
                  <a:pt x="1" y="1327"/>
                  <a:pt x="3" y="1327"/>
                  <a:pt x="3" y="1328"/>
                </a:cubicBezTo>
                <a:cubicBezTo>
                  <a:pt x="4" y="1328"/>
                  <a:pt x="4" y="1329"/>
                  <a:pt x="4" y="1329"/>
                </a:cubicBezTo>
                <a:cubicBezTo>
                  <a:pt x="5" y="1330"/>
                  <a:pt x="6" y="1330"/>
                  <a:pt x="6" y="1330"/>
                </a:cubicBezTo>
                <a:cubicBezTo>
                  <a:pt x="7" y="1331"/>
                  <a:pt x="7" y="1331"/>
                  <a:pt x="7" y="1332"/>
                </a:cubicBezTo>
                <a:cubicBezTo>
                  <a:pt x="8" y="1332"/>
                  <a:pt x="9" y="1332"/>
                  <a:pt x="9" y="1333"/>
                </a:cubicBezTo>
                <a:cubicBezTo>
                  <a:pt x="10" y="1334"/>
                  <a:pt x="9" y="1334"/>
                  <a:pt x="8" y="1334"/>
                </a:cubicBezTo>
                <a:cubicBezTo>
                  <a:pt x="8" y="1335"/>
                  <a:pt x="8" y="1335"/>
                  <a:pt x="9" y="1336"/>
                </a:cubicBezTo>
                <a:cubicBezTo>
                  <a:pt x="10" y="1336"/>
                  <a:pt x="10" y="1337"/>
                  <a:pt x="10" y="1337"/>
                </a:cubicBezTo>
                <a:cubicBezTo>
                  <a:pt x="10" y="1338"/>
                  <a:pt x="10" y="1338"/>
                  <a:pt x="11" y="1339"/>
                </a:cubicBezTo>
                <a:cubicBezTo>
                  <a:pt x="12" y="1339"/>
                  <a:pt x="12" y="1340"/>
                  <a:pt x="12" y="1341"/>
                </a:cubicBezTo>
                <a:cubicBezTo>
                  <a:pt x="13" y="1341"/>
                  <a:pt x="13" y="1342"/>
                  <a:pt x="14" y="1342"/>
                </a:cubicBezTo>
                <a:cubicBezTo>
                  <a:pt x="14" y="1343"/>
                  <a:pt x="14" y="1343"/>
                  <a:pt x="14" y="1344"/>
                </a:cubicBezTo>
                <a:cubicBezTo>
                  <a:pt x="15" y="1346"/>
                  <a:pt x="16" y="1346"/>
                  <a:pt x="17" y="1347"/>
                </a:cubicBezTo>
                <a:cubicBezTo>
                  <a:pt x="18" y="1348"/>
                  <a:pt x="19" y="1349"/>
                  <a:pt x="20" y="1350"/>
                </a:cubicBezTo>
                <a:cubicBezTo>
                  <a:pt x="21" y="1350"/>
                  <a:pt x="21" y="1350"/>
                  <a:pt x="22" y="1350"/>
                </a:cubicBezTo>
                <a:cubicBezTo>
                  <a:pt x="23" y="1350"/>
                  <a:pt x="23" y="1351"/>
                  <a:pt x="24" y="1351"/>
                </a:cubicBezTo>
                <a:cubicBezTo>
                  <a:pt x="25" y="1351"/>
                  <a:pt x="26" y="1351"/>
                  <a:pt x="27" y="1350"/>
                </a:cubicBezTo>
                <a:cubicBezTo>
                  <a:pt x="28" y="1350"/>
                  <a:pt x="28" y="1349"/>
                  <a:pt x="29" y="1349"/>
                </a:cubicBezTo>
                <a:cubicBezTo>
                  <a:pt x="29" y="1349"/>
                  <a:pt x="30" y="1349"/>
                  <a:pt x="31" y="1348"/>
                </a:cubicBezTo>
                <a:cubicBezTo>
                  <a:pt x="32" y="1348"/>
                  <a:pt x="32" y="1346"/>
                  <a:pt x="32" y="1345"/>
                </a:cubicBezTo>
                <a:cubicBezTo>
                  <a:pt x="33" y="1344"/>
                  <a:pt x="34" y="1343"/>
                  <a:pt x="36" y="1343"/>
                </a:cubicBezTo>
                <a:cubicBezTo>
                  <a:pt x="37" y="1342"/>
                  <a:pt x="38" y="1341"/>
                  <a:pt x="39" y="1341"/>
                </a:cubicBezTo>
                <a:cubicBezTo>
                  <a:pt x="41" y="1340"/>
                  <a:pt x="42" y="1340"/>
                  <a:pt x="43" y="1339"/>
                </a:cubicBezTo>
                <a:cubicBezTo>
                  <a:pt x="44" y="1338"/>
                  <a:pt x="44" y="1338"/>
                  <a:pt x="45" y="1337"/>
                </a:cubicBezTo>
                <a:cubicBezTo>
                  <a:pt x="45" y="1337"/>
                  <a:pt x="46" y="1337"/>
                  <a:pt x="46" y="1337"/>
                </a:cubicBezTo>
                <a:cubicBezTo>
                  <a:pt x="48" y="1336"/>
                  <a:pt x="48" y="1335"/>
                  <a:pt x="50" y="1335"/>
                </a:cubicBezTo>
                <a:cubicBezTo>
                  <a:pt x="52" y="1334"/>
                  <a:pt x="55" y="1335"/>
                  <a:pt x="57" y="1335"/>
                </a:cubicBezTo>
                <a:cubicBezTo>
                  <a:pt x="60" y="1335"/>
                  <a:pt x="64" y="1334"/>
                  <a:pt x="67" y="1334"/>
                </a:cubicBezTo>
                <a:cubicBezTo>
                  <a:pt x="69" y="1335"/>
                  <a:pt x="70" y="1334"/>
                  <a:pt x="72" y="1334"/>
                </a:cubicBezTo>
                <a:cubicBezTo>
                  <a:pt x="73" y="1334"/>
                  <a:pt x="74" y="1334"/>
                  <a:pt x="76" y="1334"/>
                </a:cubicBezTo>
                <a:cubicBezTo>
                  <a:pt x="77" y="1334"/>
                  <a:pt x="78" y="1336"/>
                  <a:pt x="79" y="1336"/>
                </a:cubicBezTo>
                <a:cubicBezTo>
                  <a:pt x="81" y="1336"/>
                  <a:pt x="83" y="1336"/>
                  <a:pt x="84" y="1335"/>
                </a:cubicBezTo>
                <a:cubicBezTo>
                  <a:pt x="85" y="1335"/>
                  <a:pt x="86" y="1334"/>
                  <a:pt x="87" y="1333"/>
                </a:cubicBezTo>
                <a:cubicBezTo>
                  <a:pt x="89" y="1333"/>
                  <a:pt x="90" y="1333"/>
                  <a:pt x="91" y="1334"/>
                </a:cubicBezTo>
                <a:cubicBezTo>
                  <a:pt x="92" y="1334"/>
                  <a:pt x="94" y="1335"/>
                  <a:pt x="95" y="1334"/>
                </a:cubicBezTo>
                <a:cubicBezTo>
                  <a:pt x="96" y="1333"/>
                  <a:pt x="96" y="1331"/>
                  <a:pt x="97" y="1330"/>
                </a:cubicBezTo>
                <a:cubicBezTo>
                  <a:pt x="97" y="1329"/>
                  <a:pt x="99" y="1328"/>
                  <a:pt x="100" y="1326"/>
                </a:cubicBezTo>
                <a:cubicBezTo>
                  <a:pt x="101" y="1325"/>
                  <a:pt x="101" y="1324"/>
                  <a:pt x="102" y="1323"/>
                </a:cubicBezTo>
                <a:cubicBezTo>
                  <a:pt x="102" y="1321"/>
                  <a:pt x="103" y="1320"/>
                  <a:pt x="105" y="1320"/>
                </a:cubicBezTo>
                <a:cubicBezTo>
                  <a:pt x="106" y="1319"/>
                  <a:pt x="107" y="1318"/>
                  <a:pt x="109" y="1318"/>
                </a:cubicBezTo>
                <a:cubicBezTo>
                  <a:pt x="110" y="1318"/>
                  <a:pt x="111" y="1318"/>
                  <a:pt x="112" y="1317"/>
                </a:cubicBezTo>
                <a:cubicBezTo>
                  <a:pt x="113" y="1316"/>
                  <a:pt x="114" y="1315"/>
                  <a:pt x="116" y="1316"/>
                </a:cubicBezTo>
                <a:cubicBezTo>
                  <a:pt x="116" y="1316"/>
                  <a:pt x="116" y="1316"/>
                  <a:pt x="117" y="1316"/>
                </a:cubicBezTo>
                <a:cubicBezTo>
                  <a:pt x="118" y="1316"/>
                  <a:pt x="119" y="1316"/>
                  <a:pt x="119" y="1316"/>
                </a:cubicBezTo>
                <a:cubicBezTo>
                  <a:pt x="120" y="1316"/>
                  <a:pt x="120" y="1315"/>
                  <a:pt x="120" y="1315"/>
                </a:cubicBezTo>
                <a:cubicBezTo>
                  <a:pt x="121" y="1315"/>
                  <a:pt x="121" y="1316"/>
                  <a:pt x="122" y="1315"/>
                </a:cubicBezTo>
                <a:cubicBezTo>
                  <a:pt x="122" y="1314"/>
                  <a:pt x="120" y="1314"/>
                  <a:pt x="120" y="1313"/>
                </a:cubicBezTo>
                <a:cubicBezTo>
                  <a:pt x="118" y="1311"/>
                  <a:pt x="121" y="1308"/>
                  <a:pt x="122" y="1307"/>
                </a:cubicBezTo>
                <a:cubicBezTo>
                  <a:pt x="122" y="1306"/>
                  <a:pt x="123" y="1305"/>
                  <a:pt x="123" y="1304"/>
                </a:cubicBezTo>
                <a:cubicBezTo>
                  <a:pt x="123" y="1303"/>
                  <a:pt x="124" y="1301"/>
                  <a:pt x="124" y="1300"/>
                </a:cubicBezTo>
                <a:cubicBezTo>
                  <a:pt x="125" y="1299"/>
                  <a:pt x="127" y="1298"/>
                  <a:pt x="128" y="1297"/>
                </a:cubicBezTo>
                <a:cubicBezTo>
                  <a:pt x="129" y="1296"/>
                  <a:pt x="130" y="1295"/>
                  <a:pt x="132" y="1294"/>
                </a:cubicBezTo>
                <a:cubicBezTo>
                  <a:pt x="133" y="1294"/>
                  <a:pt x="134" y="1293"/>
                  <a:pt x="135" y="1292"/>
                </a:cubicBezTo>
                <a:cubicBezTo>
                  <a:pt x="136" y="1291"/>
                  <a:pt x="137" y="1290"/>
                  <a:pt x="139" y="1290"/>
                </a:cubicBezTo>
                <a:cubicBezTo>
                  <a:pt x="141" y="1289"/>
                  <a:pt x="140" y="1288"/>
                  <a:pt x="139" y="1288"/>
                </a:cubicBezTo>
                <a:cubicBezTo>
                  <a:pt x="138" y="1287"/>
                  <a:pt x="137" y="1286"/>
                  <a:pt x="136" y="1285"/>
                </a:cubicBezTo>
                <a:cubicBezTo>
                  <a:pt x="134" y="1284"/>
                  <a:pt x="132" y="1283"/>
                  <a:pt x="131" y="1280"/>
                </a:cubicBezTo>
                <a:cubicBezTo>
                  <a:pt x="131" y="1280"/>
                  <a:pt x="131" y="1279"/>
                  <a:pt x="130" y="1278"/>
                </a:cubicBezTo>
                <a:cubicBezTo>
                  <a:pt x="130" y="1277"/>
                  <a:pt x="130" y="1275"/>
                  <a:pt x="129" y="1274"/>
                </a:cubicBezTo>
                <a:cubicBezTo>
                  <a:pt x="129" y="1272"/>
                  <a:pt x="129" y="1271"/>
                  <a:pt x="129" y="1269"/>
                </a:cubicBezTo>
                <a:cubicBezTo>
                  <a:pt x="130" y="1268"/>
                  <a:pt x="131" y="1266"/>
                  <a:pt x="133" y="1265"/>
                </a:cubicBezTo>
                <a:cubicBezTo>
                  <a:pt x="134" y="1262"/>
                  <a:pt x="137" y="1260"/>
                  <a:pt x="139" y="1257"/>
                </a:cubicBezTo>
                <a:cubicBezTo>
                  <a:pt x="140" y="1256"/>
                  <a:pt x="140" y="1255"/>
                  <a:pt x="141" y="1254"/>
                </a:cubicBezTo>
                <a:cubicBezTo>
                  <a:pt x="142" y="1252"/>
                  <a:pt x="143" y="1252"/>
                  <a:pt x="144" y="1251"/>
                </a:cubicBezTo>
                <a:cubicBezTo>
                  <a:pt x="146" y="1249"/>
                  <a:pt x="147" y="1246"/>
                  <a:pt x="148" y="1244"/>
                </a:cubicBezTo>
                <a:cubicBezTo>
                  <a:pt x="149" y="1243"/>
                  <a:pt x="149" y="1242"/>
                  <a:pt x="150" y="1240"/>
                </a:cubicBezTo>
                <a:cubicBezTo>
                  <a:pt x="151" y="1239"/>
                  <a:pt x="152" y="1238"/>
                  <a:pt x="153" y="1237"/>
                </a:cubicBezTo>
                <a:cubicBezTo>
                  <a:pt x="154" y="1237"/>
                  <a:pt x="154" y="1236"/>
                  <a:pt x="155" y="1236"/>
                </a:cubicBezTo>
                <a:cubicBezTo>
                  <a:pt x="156" y="1235"/>
                  <a:pt x="158" y="1234"/>
                  <a:pt x="159" y="1234"/>
                </a:cubicBezTo>
                <a:cubicBezTo>
                  <a:pt x="161" y="1234"/>
                  <a:pt x="163" y="1233"/>
                  <a:pt x="164" y="1233"/>
                </a:cubicBezTo>
                <a:cubicBezTo>
                  <a:pt x="166" y="1233"/>
                  <a:pt x="167" y="1232"/>
                  <a:pt x="168" y="1232"/>
                </a:cubicBezTo>
                <a:cubicBezTo>
                  <a:pt x="170" y="1232"/>
                  <a:pt x="173" y="1231"/>
                  <a:pt x="174" y="1230"/>
                </a:cubicBezTo>
                <a:cubicBezTo>
                  <a:pt x="176" y="1229"/>
                  <a:pt x="177" y="1228"/>
                  <a:pt x="179" y="1227"/>
                </a:cubicBezTo>
                <a:cubicBezTo>
                  <a:pt x="180" y="1226"/>
                  <a:pt x="182" y="1225"/>
                  <a:pt x="184" y="1224"/>
                </a:cubicBezTo>
                <a:cubicBezTo>
                  <a:pt x="185" y="1224"/>
                  <a:pt x="187" y="1222"/>
                  <a:pt x="188" y="1222"/>
                </a:cubicBezTo>
                <a:cubicBezTo>
                  <a:pt x="190" y="1221"/>
                  <a:pt x="192" y="1221"/>
                  <a:pt x="193" y="1220"/>
                </a:cubicBezTo>
                <a:cubicBezTo>
                  <a:pt x="194" y="1219"/>
                  <a:pt x="196" y="1218"/>
                  <a:pt x="197" y="1217"/>
                </a:cubicBezTo>
                <a:cubicBezTo>
                  <a:pt x="198" y="1216"/>
                  <a:pt x="198" y="1215"/>
                  <a:pt x="198" y="1214"/>
                </a:cubicBezTo>
                <a:cubicBezTo>
                  <a:pt x="198" y="1212"/>
                  <a:pt x="197" y="1211"/>
                  <a:pt x="197" y="1210"/>
                </a:cubicBezTo>
                <a:cubicBezTo>
                  <a:pt x="196" y="1208"/>
                  <a:pt x="197" y="1208"/>
                  <a:pt x="198" y="1207"/>
                </a:cubicBezTo>
                <a:cubicBezTo>
                  <a:pt x="199" y="1207"/>
                  <a:pt x="199" y="1206"/>
                  <a:pt x="200" y="1206"/>
                </a:cubicBezTo>
                <a:cubicBezTo>
                  <a:pt x="200" y="1206"/>
                  <a:pt x="202" y="1206"/>
                  <a:pt x="201" y="1205"/>
                </a:cubicBezTo>
                <a:cubicBezTo>
                  <a:pt x="201" y="1204"/>
                  <a:pt x="200" y="1204"/>
                  <a:pt x="200" y="1204"/>
                </a:cubicBezTo>
                <a:cubicBezTo>
                  <a:pt x="199" y="1204"/>
                  <a:pt x="199" y="1203"/>
                  <a:pt x="199" y="1203"/>
                </a:cubicBezTo>
                <a:cubicBezTo>
                  <a:pt x="198" y="1202"/>
                  <a:pt x="198" y="1201"/>
                  <a:pt x="198" y="1201"/>
                </a:cubicBezTo>
                <a:cubicBezTo>
                  <a:pt x="198" y="1200"/>
                  <a:pt x="197" y="1200"/>
                  <a:pt x="197" y="1199"/>
                </a:cubicBezTo>
                <a:cubicBezTo>
                  <a:pt x="197" y="1198"/>
                  <a:pt x="197" y="1197"/>
                  <a:pt x="197" y="1196"/>
                </a:cubicBezTo>
                <a:cubicBezTo>
                  <a:pt x="197" y="1195"/>
                  <a:pt x="196" y="1195"/>
                  <a:pt x="196" y="1194"/>
                </a:cubicBezTo>
                <a:cubicBezTo>
                  <a:pt x="195" y="1193"/>
                  <a:pt x="195" y="1193"/>
                  <a:pt x="195" y="1192"/>
                </a:cubicBezTo>
                <a:cubicBezTo>
                  <a:pt x="195" y="1191"/>
                  <a:pt x="197" y="1190"/>
                  <a:pt x="197" y="1189"/>
                </a:cubicBezTo>
                <a:cubicBezTo>
                  <a:pt x="198" y="1188"/>
                  <a:pt x="198" y="1187"/>
                  <a:pt x="198" y="1187"/>
                </a:cubicBezTo>
                <a:cubicBezTo>
                  <a:pt x="199" y="1186"/>
                  <a:pt x="200" y="1184"/>
                  <a:pt x="201" y="1184"/>
                </a:cubicBezTo>
                <a:cubicBezTo>
                  <a:pt x="202" y="1183"/>
                  <a:pt x="202" y="1183"/>
                  <a:pt x="203" y="1183"/>
                </a:cubicBezTo>
                <a:cubicBezTo>
                  <a:pt x="204" y="1182"/>
                  <a:pt x="204" y="1182"/>
                  <a:pt x="205" y="1181"/>
                </a:cubicBezTo>
                <a:cubicBezTo>
                  <a:pt x="206" y="1181"/>
                  <a:pt x="207" y="1181"/>
                  <a:pt x="209" y="1180"/>
                </a:cubicBezTo>
                <a:cubicBezTo>
                  <a:pt x="211" y="1178"/>
                  <a:pt x="213" y="1176"/>
                  <a:pt x="216" y="1176"/>
                </a:cubicBezTo>
                <a:cubicBezTo>
                  <a:pt x="218" y="1177"/>
                  <a:pt x="219" y="1178"/>
                  <a:pt x="221" y="1178"/>
                </a:cubicBezTo>
                <a:cubicBezTo>
                  <a:pt x="223" y="1178"/>
                  <a:pt x="225" y="1178"/>
                  <a:pt x="227" y="1178"/>
                </a:cubicBezTo>
                <a:cubicBezTo>
                  <a:pt x="228" y="1178"/>
                  <a:pt x="229" y="1179"/>
                  <a:pt x="231" y="1179"/>
                </a:cubicBezTo>
                <a:cubicBezTo>
                  <a:pt x="231" y="1179"/>
                  <a:pt x="232" y="1179"/>
                  <a:pt x="233" y="1179"/>
                </a:cubicBezTo>
                <a:cubicBezTo>
                  <a:pt x="233" y="1179"/>
                  <a:pt x="234" y="1180"/>
                  <a:pt x="234" y="1180"/>
                </a:cubicBezTo>
                <a:cubicBezTo>
                  <a:pt x="235" y="1181"/>
                  <a:pt x="237" y="1180"/>
                  <a:pt x="238" y="1180"/>
                </a:cubicBezTo>
                <a:cubicBezTo>
                  <a:pt x="240" y="1180"/>
                  <a:pt x="241" y="1181"/>
                  <a:pt x="240" y="1182"/>
                </a:cubicBezTo>
                <a:cubicBezTo>
                  <a:pt x="240" y="1183"/>
                  <a:pt x="240" y="1184"/>
                  <a:pt x="241" y="1184"/>
                </a:cubicBezTo>
                <a:cubicBezTo>
                  <a:pt x="242" y="1184"/>
                  <a:pt x="242" y="1185"/>
                  <a:pt x="243" y="1185"/>
                </a:cubicBezTo>
                <a:cubicBezTo>
                  <a:pt x="244" y="1185"/>
                  <a:pt x="244" y="1185"/>
                  <a:pt x="245" y="1185"/>
                </a:cubicBezTo>
                <a:cubicBezTo>
                  <a:pt x="246" y="1184"/>
                  <a:pt x="248" y="1185"/>
                  <a:pt x="249" y="1186"/>
                </a:cubicBezTo>
                <a:cubicBezTo>
                  <a:pt x="250" y="1187"/>
                  <a:pt x="251" y="1188"/>
                  <a:pt x="252" y="1187"/>
                </a:cubicBezTo>
                <a:cubicBezTo>
                  <a:pt x="253" y="1187"/>
                  <a:pt x="253" y="1187"/>
                  <a:pt x="254" y="1187"/>
                </a:cubicBezTo>
                <a:cubicBezTo>
                  <a:pt x="255" y="1187"/>
                  <a:pt x="255" y="1187"/>
                  <a:pt x="256" y="1187"/>
                </a:cubicBezTo>
                <a:cubicBezTo>
                  <a:pt x="257" y="1188"/>
                  <a:pt x="259" y="1188"/>
                  <a:pt x="260" y="1188"/>
                </a:cubicBezTo>
                <a:cubicBezTo>
                  <a:pt x="261" y="1187"/>
                  <a:pt x="262" y="1186"/>
                  <a:pt x="263" y="1185"/>
                </a:cubicBezTo>
                <a:cubicBezTo>
                  <a:pt x="264" y="1184"/>
                  <a:pt x="265" y="1184"/>
                  <a:pt x="266" y="1183"/>
                </a:cubicBezTo>
                <a:cubicBezTo>
                  <a:pt x="268" y="1182"/>
                  <a:pt x="268" y="1181"/>
                  <a:pt x="269" y="1180"/>
                </a:cubicBezTo>
                <a:cubicBezTo>
                  <a:pt x="270" y="1178"/>
                  <a:pt x="271" y="1178"/>
                  <a:pt x="272" y="1177"/>
                </a:cubicBezTo>
                <a:cubicBezTo>
                  <a:pt x="273" y="1177"/>
                  <a:pt x="273" y="1177"/>
                  <a:pt x="274" y="1176"/>
                </a:cubicBezTo>
                <a:cubicBezTo>
                  <a:pt x="275" y="1176"/>
                  <a:pt x="276" y="1176"/>
                  <a:pt x="277" y="1175"/>
                </a:cubicBezTo>
                <a:cubicBezTo>
                  <a:pt x="278" y="1174"/>
                  <a:pt x="278" y="1174"/>
                  <a:pt x="279" y="1174"/>
                </a:cubicBezTo>
                <a:cubicBezTo>
                  <a:pt x="279" y="1173"/>
                  <a:pt x="280" y="1173"/>
                  <a:pt x="280" y="1173"/>
                </a:cubicBezTo>
                <a:cubicBezTo>
                  <a:pt x="281" y="1172"/>
                  <a:pt x="281" y="1172"/>
                  <a:pt x="282" y="1172"/>
                </a:cubicBezTo>
                <a:cubicBezTo>
                  <a:pt x="282" y="1171"/>
                  <a:pt x="283" y="1171"/>
                  <a:pt x="283" y="1171"/>
                </a:cubicBezTo>
                <a:cubicBezTo>
                  <a:pt x="284" y="1171"/>
                  <a:pt x="284" y="1170"/>
                  <a:pt x="285" y="1170"/>
                </a:cubicBezTo>
                <a:cubicBezTo>
                  <a:pt x="286" y="1170"/>
                  <a:pt x="286" y="1170"/>
                  <a:pt x="287" y="1170"/>
                </a:cubicBezTo>
                <a:cubicBezTo>
                  <a:pt x="288" y="1170"/>
                  <a:pt x="289" y="1169"/>
                  <a:pt x="291" y="1169"/>
                </a:cubicBezTo>
                <a:cubicBezTo>
                  <a:pt x="292" y="1169"/>
                  <a:pt x="292" y="1169"/>
                  <a:pt x="293" y="1169"/>
                </a:cubicBezTo>
                <a:cubicBezTo>
                  <a:pt x="294" y="1168"/>
                  <a:pt x="294" y="1168"/>
                  <a:pt x="294" y="1167"/>
                </a:cubicBezTo>
                <a:cubicBezTo>
                  <a:pt x="295" y="1166"/>
                  <a:pt x="297" y="1166"/>
                  <a:pt x="298" y="1165"/>
                </a:cubicBezTo>
                <a:cubicBezTo>
                  <a:pt x="298" y="1165"/>
                  <a:pt x="298" y="1164"/>
                  <a:pt x="299" y="1163"/>
                </a:cubicBezTo>
                <a:cubicBezTo>
                  <a:pt x="300" y="1162"/>
                  <a:pt x="301" y="1162"/>
                  <a:pt x="301" y="1160"/>
                </a:cubicBezTo>
                <a:cubicBezTo>
                  <a:pt x="302" y="1160"/>
                  <a:pt x="302" y="1159"/>
                  <a:pt x="303" y="1159"/>
                </a:cubicBezTo>
                <a:cubicBezTo>
                  <a:pt x="303" y="1158"/>
                  <a:pt x="304" y="1158"/>
                  <a:pt x="304" y="1157"/>
                </a:cubicBezTo>
                <a:cubicBezTo>
                  <a:pt x="305" y="1157"/>
                  <a:pt x="305" y="1156"/>
                  <a:pt x="306" y="1156"/>
                </a:cubicBezTo>
                <a:cubicBezTo>
                  <a:pt x="307" y="1156"/>
                  <a:pt x="309" y="1156"/>
                  <a:pt x="310" y="1156"/>
                </a:cubicBezTo>
                <a:cubicBezTo>
                  <a:pt x="312" y="1156"/>
                  <a:pt x="312" y="1157"/>
                  <a:pt x="314" y="1158"/>
                </a:cubicBezTo>
                <a:cubicBezTo>
                  <a:pt x="315" y="1158"/>
                  <a:pt x="317" y="1157"/>
                  <a:pt x="318" y="1158"/>
                </a:cubicBezTo>
                <a:cubicBezTo>
                  <a:pt x="319" y="1158"/>
                  <a:pt x="319" y="1159"/>
                  <a:pt x="320" y="1159"/>
                </a:cubicBezTo>
                <a:cubicBezTo>
                  <a:pt x="320" y="1160"/>
                  <a:pt x="321" y="1160"/>
                  <a:pt x="322" y="1160"/>
                </a:cubicBezTo>
                <a:cubicBezTo>
                  <a:pt x="323" y="1160"/>
                  <a:pt x="324" y="1161"/>
                  <a:pt x="326" y="1161"/>
                </a:cubicBezTo>
                <a:cubicBezTo>
                  <a:pt x="327" y="1162"/>
                  <a:pt x="328" y="1163"/>
                  <a:pt x="329" y="1163"/>
                </a:cubicBezTo>
                <a:cubicBezTo>
                  <a:pt x="330" y="1163"/>
                  <a:pt x="331" y="1163"/>
                  <a:pt x="331" y="1163"/>
                </a:cubicBezTo>
                <a:cubicBezTo>
                  <a:pt x="332" y="1164"/>
                  <a:pt x="332" y="1164"/>
                  <a:pt x="332" y="1164"/>
                </a:cubicBezTo>
                <a:cubicBezTo>
                  <a:pt x="333" y="1165"/>
                  <a:pt x="334" y="1165"/>
                  <a:pt x="335" y="1166"/>
                </a:cubicBezTo>
                <a:cubicBezTo>
                  <a:pt x="335" y="1166"/>
                  <a:pt x="335" y="1166"/>
                  <a:pt x="336" y="1167"/>
                </a:cubicBezTo>
                <a:cubicBezTo>
                  <a:pt x="336" y="1167"/>
                  <a:pt x="336" y="1167"/>
                  <a:pt x="337" y="1167"/>
                </a:cubicBezTo>
                <a:cubicBezTo>
                  <a:pt x="337" y="1168"/>
                  <a:pt x="337" y="1169"/>
                  <a:pt x="337" y="1169"/>
                </a:cubicBezTo>
                <a:cubicBezTo>
                  <a:pt x="338" y="1170"/>
                  <a:pt x="338" y="1171"/>
                  <a:pt x="338" y="1173"/>
                </a:cubicBezTo>
                <a:cubicBezTo>
                  <a:pt x="337" y="1174"/>
                  <a:pt x="337" y="1174"/>
                  <a:pt x="338" y="1175"/>
                </a:cubicBezTo>
                <a:cubicBezTo>
                  <a:pt x="338" y="1176"/>
                  <a:pt x="339" y="1176"/>
                  <a:pt x="339" y="1177"/>
                </a:cubicBezTo>
                <a:cubicBezTo>
                  <a:pt x="339" y="1177"/>
                  <a:pt x="339" y="1178"/>
                  <a:pt x="339" y="1178"/>
                </a:cubicBezTo>
                <a:cubicBezTo>
                  <a:pt x="340" y="1179"/>
                  <a:pt x="340" y="1179"/>
                  <a:pt x="340" y="1180"/>
                </a:cubicBezTo>
                <a:cubicBezTo>
                  <a:pt x="340" y="1181"/>
                  <a:pt x="340" y="1181"/>
                  <a:pt x="341" y="1182"/>
                </a:cubicBezTo>
                <a:cubicBezTo>
                  <a:pt x="341" y="1182"/>
                  <a:pt x="341" y="1183"/>
                  <a:pt x="341" y="1183"/>
                </a:cubicBezTo>
                <a:cubicBezTo>
                  <a:pt x="341" y="1184"/>
                  <a:pt x="342" y="1185"/>
                  <a:pt x="342" y="1185"/>
                </a:cubicBezTo>
                <a:cubicBezTo>
                  <a:pt x="342" y="1186"/>
                  <a:pt x="342" y="1187"/>
                  <a:pt x="342" y="1187"/>
                </a:cubicBezTo>
                <a:cubicBezTo>
                  <a:pt x="343" y="1188"/>
                  <a:pt x="343" y="1188"/>
                  <a:pt x="343" y="1189"/>
                </a:cubicBezTo>
                <a:cubicBezTo>
                  <a:pt x="342" y="1189"/>
                  <a:pt x="342" y="1189"/>
                  <a:pt x="342" y="1189"/>
                </a:cubicBezTo>
                <a:cubicBezTo>
                  <a:pt x="342" y="1190"/>
                  <a:pt x="342" y="1190"/>
                  <a:pt x="343" y="1190"/>
                </a:cubicBezTo>
                <a:cubicBezTo>
                  <a:pt x="343" y="1191"/>
                  <a:pt x="343" y="1191"/>
                  <a:pt x="344" y="1191"/>
                </a:cubicBezTo>
                <a:cubicBezTo>
                  <a:pt x="345" y="1191"/>
                  <a:pt x="345" y="1191"/>
                  <a:pt x="346" y="1191"/>
                </a:cubicBezTo>
                <a:cubicBezTo>
                  <a:pt x="347" y="1191"/>
                  <a:pt x="347" y="1191"/>
                  <a:pt x="348" y="1192"/>
                </a:cubicBezTo>
                <a:cubicBezTo>
                  <a:pt x="349" y="1193"/>
                  <a:pt x="350" y="1195"/>
                  <a:pt x="351" y="1196"/>
                </a:cubicBezTo>
                <a:cubicBezTo>
                  <a:pt x="351" y="1197"/>
                  <a:pt x="351" y="1197"/>
                  <a:pt x="352" y="1197"/>
                </a:cubicBezTo>
                <a:cubicBezTo>
                  <a:pt x="353" y="1198"/>
                  <a:pt x="352" y="1198"/>
                  <a:pt x="353" y="1199"/>
                </a:cubicBezTo>
                <a:cubicBezTo>
                  <a:pt x="353" y="1199"/>
                  <a:pt x="354" y="1199"/>
                  <a:pt x="354" y="1200"/>
                </a:cubicBezTo>
                <a:cubicBezTo>
                  <a:pt x="354" y="1200"/>
                  <a:pt x="355" y="1201"/>
                  <a:pt x="354" y="1202"/>
                </a:cubicBezTo>
                <a:cubicBezTo>
                  <a:pt x="354" y="1202"/>
                  <a:pt x="354" y="1203"/>
                  <a:pt x="354" y="1203"/>
                </a:cubicBezTo>
                <a:cubicBezTo>
                  <a:pt x="355" y="1204"/>
                  <a:pt x="356" y="1203"/>
                  <a:pt x="357" y="1203"/>
                </a:cubicBezTo>
                <a:cubicBezTo>
                  <a:pt x="358" y="1203"/>
                  <a:pt x="358" y="1204"/>
                  <a:pt x="359" y="1204"/>
                </a:cubicBezTo>
                <a:cubicBezTo>
                  <a:pt x="360" y="1204"/>
                  <a:pt x="361" y="1204"/>
                  <a:pt x="362" y="1205"/>
                </a:cubicBezTo>
                <a:cubicBezTo>
                  <a:pt x="363" y="1205"/>
                  <a:pt x="364" y="1206"/>
                  <a:pt x="364" y="1206"/>
                </a:cubicBezTo>
                <a:cubicBezTo>
                  <a:pt x="365" y="1207"/>
                  <a:pt x="365" y="1208"/>
                  <a:pt x="366" y="1208"/>
                </a:cubicBezTo>
                <a:cubicBezTo>
                  <a:pt x="367" y="1209"/>
                  <a:pt x="367" y="1209"/>
                  <a:pt x="368" y="1210"/>
                </a:cubicBezTo>
                <a:cubicBezTo>
                  <a:pt x="369" y="1211"/>
                  <a:pt x="370" y="1212"/>
                  <a:pt x="371" y="1213"/>
                </a:cubicBezTo>
                <a:cubicBezTo>
                  <a:pt x="372" y="1213"/>
                  <a:pt x="372" y="1215"/>
                  <a:pt x="374" y="1215"/>
                </a:cubicBezTo>
                <a:cubicBezTo>
                  <a:pt x="375" y="1216"/>
                  <a:pt x="376" y="1217"/>
                  <a:pt x="377" y="1218"/>
                </a:cubicBezTo>
                <a:cubicBezTo>
                  <a:pt x="377" y="1219"/>
                  <a:pt x="377" y="1219"/>
                  <a:pt x="378" y="1219"/>
                </a:cubicBezTo>
                <a:cubicBezTo>
                  <a:pt x="379" y="1219"/>
                  <a:pt x="379" y="1220"/>
                  <a:pt x="379" y="1220"/>
                </a:cubicBezTo>
                <a:cubicBezTo>
                  <a:pt x="381" y="1221"/>
                  <a:pt x="382" y="1221"/>
                  <a:pt x="383" y="1222"/>
                </a:cubicBezTo>
                <a:cubicBezTo>
                  <a:pt x="383" y="1224"/>
                  <a:pt x="384" y="1224"/>
                  <a:pt x="385" y="1225"/>
                </a:cubicBezTo>
                <a:cubicBezTo>
                  <a:pt x="386" y="1226"/>
                  <a:pt x="387" y="1227"/>
                  <a:pt x="388" y="1227"/>
                </a:cubicBezTo>
                <a:cubicBezTo>
                  <a:pt x="389" y="1228"/>
                  <a:pt x="390" y="1228"/>
                  <a:pt x="391" y="1229"/>
                </a:cubicBezTo>
                <a:cubicBezTo>
                  <a:pt x="392" y="1230"/>
                  <a:pt x="392" y="1231"/>
                  <a:pt x="394" y="1232"/>
                </a:cubicBezTo>
                <a:cubicBezTo>
                  <a:pt x="395" y="1232"/>
                  <a:pt x="396" y="1232"/>
                  <a:pt x="398" y="1232"/>
                </a:cubicBezTo>
                <a:cubicBezTo>
                  <a:pt x="399" y="1231"/>
                  <a:pt x="399" y="1232"/>
                  <a:pt x="400" y="1231"/>
                </a:cubicBezTo>
                <a:cubicBezTo>
                  <a:pt x="401" y="1231"/>
                  <a:pt x="401" y="1231"/>
                  <a:pt x="402" y="1231"/>
                </a:cubicBezTo>
                <a:cubicBezTo>
                  <a:pt x="403" y="1230"/>
                  <a:pt x="404" y="1230"/>
                  <a:pt x="406" y="1231"/>
                </a:cubicBezTo>
                <a:cubicBezTo>
                  <a:pt x="406" y="1231"/>
                  <a:pt x="406" y="1232"/>
                  <a:pt x="407" y="1232"/>
                </a:cubicBezTo>
                <a:cubicBezTo>
                  <a:pt x="407" y="1233"/>
                  <a:pt x="408" y="1233"/>
                  <a:pt x="408" y="1233"/>
                </a:cubicBezTo>
                <a:cubicBezTo>
                  <a:pt x="409" y="1234"/>
                  <a:pt x="409" y="1235"/>
                  <a:pt x="409" y="1235"/>
                </a:cubicBezTo>
                <a:cubicBezTo>
                  <a:pt x="409" y="1236"/>
                  <a:pt x="410" y="1236"/>
                  <a:pt x="411" y="1237"/>
                </a:cubicBezTo>
                <a:cubicBezTo>
                  <a:pt x="412" y="1237"/>
                  <a:pt x="412" y="1238"/>
                  <a:pt x="413" y="1239"/>
                </a:cubicBezTo>
                <a:cubicBezTo>
                  <a:pt x="415" y="1239"/>
                  <a:pt x="415" y="1239"/>
                  <a:pt x="416" y="1240"/>
                </a:cubicBezTo>
                <a:cubicBezTo>
                  <a:pt x="417" y="1241"/>
                  <a:pt x="419" y="1241"/>
                  <a:pt x="419" y="1242"/>
                </a:cubicBezTo>
                <a:cubicBezTo>
                  <a:pt x="420" y="1243"/>
                  <a:pt x="419" y="1244"/>
                  <a:pt x="418" y="1245"/>
                </a:cubicBezTo>
                <a:cubicBezTo>
                  <a:pt x="418" y="1245"/>
                  <a:pt x="418" y="1245"/>
                  <a:pt x="418" y="1245"/>
                </a:cubicBezTo>
                <a:cubicBezTo>
                  <a:pt x="418" y="1246"/>
                  <a:pt x="417" y="1246"/>
                  <a:pt x="417" y="1246"/>
                </a:cubicBezTo>
                <a:cubicBezTo>
                  <a:pt x="417" y="1248"/>
                  <a:pt x="420" y="1245"/>
                  <a:pt x="420" y="1245"/>
                </a:cubicBezTo>
                <a:cubicBezTo>
                  <a:pt x="421" y="1245"/>
                  <a:pt x="422" y="1245"/>
                  <a:pt x="422" y="1245"/>
                </a:cubicBezTo>
                <a:cubicBezTo>
                  <a:pt x="423" y="1245"/>
                  <a:pt x="424" y="1245"/>
                  <a:pt x="424" y="1245"/>
                </a:cubicBezTo>
                <a:cubicBezTo>
                  <a:pt x="425" y="1245"/>
                  <a:pt x="425" y="1245"/>
                  <a:pt x="426" y="1244"/>
                </a:cubicBezTo>
                <a:cubicBezTo>
                  <a:pt x="427" y="1244"/>
                  <a:pt x="427" y="1244"/>
                  <a:pt x="428" y="1245"/>
                </a:cubicBezTo>
                <a:cubicBezTo>
                  <a:pt x="428" y="1246"/>
                  <a:pt x="428" y="1246"/>
                  <a:pt x="429" y="1247"/>
                </a:cubicBezTo>
                <a:cubicBezTo>
                  <a:pt x="430" y="1247"/>
                  <a:pt x="430" y="1247"/>
                  <a:pt x="430" y="1248"/>
                </a:cubicBezTo>
                <a:cubicBezTo>
                  <a:pt x="430" y="1249"/>
                  <a:pt x="430" y="1250"/>
                  <a:pt x="430" y="1250"/>
                </a:cubicBezTo>
                <a:cubicBezTo>
                  <a:pt x="430" y="1251"/>
                  <a:pt x="431" y="1251"/>
                  <a:pt x="431" y="1252"/>
                </a:cubicBezTo>
                <a:cubicBezTo>
                  <a:pt x="430" y="1253"/>
                  <a:pt x="429" y="1253"/>
                  <a:pt x="429" y="1254"/>
                </a:cubicBezTo>
                <a:cubicBezTo>
                  <a:pt x="430" y="1255"/>
                  <a:pt x="431" y="1255"/>
                  <a:pt x="432" y="1255"/>
                </a:cubicBezTo>
                <a:cubicBezTo>
                  <a:pt x="432" y="1256"/>
                  <a:pt x="432" y="1257"/>
                  <a:pt x="433" y="1257"/>
                </a:cubicBezTo>
                <a:cubicBezTo>
                  <a:pt x="434" y="1257"/>
                  <a:pt x="435" y="1257"/>
                  <a:pt x="435" y="1258"/>
                </a:cubicBezTo>
                <a:cubicBezTo>
                  <a:pt x="435" y="1259"/>
                  <a:pt x="436" y="1259"/>
                  <a:pt x="436" y="1260"/>
                </a:cubicBezTo>
                <a:cubicBezTo>
                  <a:pt x="437" y="1260"/>
                  <a:pt x="438" y="1260"/>
                  <a:pt x="438" y="1260"/>
                </a:cubicBezTo>
                <a:cubicBezTo>
                  <a:pt x="439" y="1260"/>
                  <a:pt x="440" y="1259"/>
                  <a:pt x="440" y="1259"/>
                </a:cubicBezTo>
                <a:cubicBezTo>
                  <a:pt x="441" y="1259"/>
                  <a:pt x="443" y="1259"/>
                  <a:pt x="444" y="1259"/>
                </a:cubicBezTo>
                <a:cubicBezTo>
                  <a:pt x="446" y="1260"/>
                  <a:pt x="445" y="1262"/>
                  <a:pt x="446" y="1263"/>
                </a:cubicBezTo>
                <a:cubicBezTo>
                  <a:pt x="446" y="1264"/>
                  <a:pt x="447" y="1265"/>
                  <a:pt x="448" y="1266"/>
                </a:cubicBezTo>
                <a:cubicBezTo>
                  <a:pt x="448" y="1268"/>
                  <a:pt x="448" y="1269"/>
                  <a:pt x="448" y="1271"/>
                </a:cubicBezTo>
                <a:cubicBezTo>
                  <a:pt x="449" y="1272"/>
                  <a:pt x="449" y="1273"/>
                  <a:pt x="450" y="1274"/>
                </a:cubicBezTo>
                <a:cubicBezTo>
                  <a:pt x="450" y="1275"/>
                  <a:pt x="450" y="1277"/>
                  <a:pt x="451" y="1278"/>
                </a:cubicBezTo>
                <a:cubicBezTo>
                  <a:pt x="451" y="1280"/>
                  <a:pt x="452" y="1281"/>
                  <a:pt x="453" y="1282"/>
                </a:cubicBezTo>
                <a:cubicBezTo>
                  <a:pt x="453" y="1283"/>
                  <a:pt x="455" y="1284"/>
                  <a:pt x="455" y="1285"/>
                </a:cubicBezTo>
                <a:cubicBezTo>
                  <a:pt x="455" y="1286"/>
                  <a:pt x="455" y="1287"/>
                  <a:pt x="455" y="1287"/>
                </a:cubicBezTo>
                <a:cubicBezTo>
                  <a:pt x="454" y="1288"/>
                  <a:pt x="454" y="1288"/>
                  <a:pt x="453" y="1288"/>
                </a:cubicBezTo>
                <a:cubicBezTo>
                  <a:pt x="452" y="1288"/>
                  <a:pt x="452" y="1289"/>
                  <a:pt x="451" y="1289"/>
                </a:cubicBezTo>
                <a:cubicBezTo>
                  <a:pt x="451" y="1289"/>
                  <a:pt x="450" y="1289"/>
                  <a:pt x="449" y="1290"/>
                </a:cubicBezTo>
                <a:cubicBezTo>
                  <a:pt x="448" y="1290"/>
                  <a:pt x="448" y="1291"/>
                  <a:pt x="448" y="1292"/>
                </a:cubicBezTo>
                <a:cubicBezTo>
                  <a:pt x="450" y="1292"/>
                  <a:pt x="449" y="1294"/>
                  <a:pt x="448" y="1295"/>
                </a:cubicBezTo>
                <a:cubicBezTo>
                  <a:pt x="448" y="1296"/>
                  <a:pt x="447" y="1296"/>
                  <a:pt x="447" y="1297"/>
                </a:cubicBezTo>
                <a:cubicBezTo>
                  <a:pt x="446" y="1297"/>
                  <a:pt x="446" y="1298"/>
                  <a:pt x="446" y="1298"/>
                </a:cubicBezTo>
                <a:cubicBezTo>
                  <a:pt x="445" y="1301"/>
                  <a:pt x="443" y="1303"/>
                  <a:pt x="444" y="1305"/>
                </a:cubicBezTo>
                <a:cubicBezTo>
                  <a:pt x="444" y="1306"/>
                  <a:pt x="444" y="1307"/>
                  <a:pt x="444" y="1307"/>
                </a:cubicBezTo>
                <a:cubicBezTo>
                  <a:pt x="445" y="1308"/>
                  <a:pt x="446" y="1307"/>
                  <a:pt x="446" y="1307"/>
                </a:cubicBezTo>
                <a:cubicBezTo>
                  <a:pt x="447" y="1308"/>
                  <a:pt x="447" y="1308"/>
                  <a:pt x="448" y="1308"/>
                </a:cubicBezTo>
                <a:cubicBezTo>
                  <a:pt x="449" y="1308"/>
                  <a:pt x="450" y="1308"/>
                  <a:pt x="450" y="1308"/>
                </a:cubicBezTo>
                <a:cubicBezTo>
                  <a:pt x="452" y="1308"/>
                  <a:pt x="453" y="1308"/>
                  <a:pt x="454" y="1306"/>
                </a:cubicBezTo>
                <a:cubicBezTo>
                  <a:pt x="455" y="1305"/>
                  <a:pt x="455" y="1304"/>
                  <a:pt x="457" y="1303"/>
                </a:cubicBezTo>
                <a:cubicBezTo>
                  <a:pt x="458" y="1302"/>
                  <a:pt x="458" y="1300"/>
                  <a:pt x="459" y="1299"/>
                </a:cubicBezTo>
                <a:cubicBezTo>
                  <a:pt x="460" y="1299"/>
                  <a:pt x="460" y="1297"/>
                  <a:pt x="461" y="1297"/>
                </a:cubicBezTo>
                <a:cubicBezTo>
                  <a:pt x="462" y="1296"/>
                  <a:pt x="463" y="1294"/>
                  <a:pt x="462" y="1293"/>
                </a:cubicBezTo>
                <a:cubicBezTo>
                  <a:pt x="462" y="1292"/>
                  <a:pt x="462" y="1292"/>
                  <a:pt x="461" y="1291"/>
                </a:cubicBezTo>
                <a:cubicBezTo>
                  <a:pt x="461" y="1291"/>
                  <a:pt x="462" y="1290"/>
                  <a:pt x="462" y="1289"/>
                </a:cubicBezTo>
                <a:cubicBezTo>
                  <a:pt x="462" y="1288"/>
                  <a:pt x="464" y="1288"/>
                  <a:pt x="464" y="1287"/>
                </a:cubicBezTo>
                <a:cubicBezTo>
                  <a:pt x="465" y="1285"/>
                  <a:pt x="466" y="1285"/>
                  <a:pt x="467" y="1285"/>
                </a:cubicBezTo>
                <a:cubicBezTo>
                  <a:pt x="468" y="1284"/>
                  <a:pt x="469" y="1284"/>
                  <a:pt x="470" y="1284"/>
                </a:cubicBezTo>
                <a:cubicBezTo>
                  <a:pt x="470" y="1284"/>
                  <a:pt x="470" y="1285"/>
                  <a:pt x="471" y="1285"/>
                </a:cubicBezTo>
                <a:cubicBezTo>
                  <a:pt x="473" y="1285"/>
                  <a:pt x="474" y="1285"/>
                  <a:pt x="474" y="1283"/>
                </a:cubicBezTo>
                <a:cubicBezTo>
                  <a:pt x="474" y="1281"/>
                  <a:pt x="474" y="1279"/>
                  <a:pt x="474" y="1277"/>
                </a:cubicBezTo>
                <a:cubicBezTo>
                  <a:pt x="474" y="1275"/>
                  <a:pt x="473" y="1273"/>
                  <a:pt x="471" y="1272"/>
                </a:cubicBezTo>
                <a:cubicBezTo>
                  <a:pt x="470" y="1270"/>
                  <a:pt x="467" y="1269"/>
                  <a:pt x="466" y="1268"/>
                </a:cubicBezTo>
                <a:cubicBezTo>
                  <a:pt x="465" y="1268"/>
                  <a:pt x="464" y="1268"/>
                  <a:pt x="464" y="1268"/>
                </a:cubicBezTo>
                <a:cubicBezTo>
                  <a:pt x="463" y="1268"/>
                  <a:pt x="462" y="1268"/>
                  <a:pt x="462" y="1267"/>
                </a:cubicBezTo>
                <a:cubicBezTo>
                  <a:pt x="460" y="1266"/>
                  <a:pt x="462" y="1263"/>
                  <a:pt x="463" y="1261"/>
                </a:cubicBezTo>
                <a:cubicBezTo>
                  <a:pt x="463" y="1260"/>
                  <a:pt x="463" y="1259"/>
                  <a:pt x="464" y="1257"/>
                </a:cubicBezTo>
                <a:cubicBezTo>
                  <a:pt x="465" y="1256"/>
                  <a:pt x="465" y="1255"/>
                  <a:pt x="466" y="1253"/>
                </a:cubicBezTo>
                <a:cubicBezTo>
                  <a:pt x="467" y="1252"/>
                  <a:pt x="467" y="1251"/>
                  <a:pt x="468" y="1250"/>
                </a:cubicBezTo>
                <a:cubicBezTo>
                  <a:pt x="469" y="1249"/>
                  <a:pt x="470" y="1248"/>
                  <a:pt x="471" y="1248"/>
                </a:cubicBezTo>
                <a:cubicBezTo>
                  <a:pt x="472" y="1248"/>
                  <a:pt x="475" y="1247"/>
                  <a:pt x="475" y="1248"/>
                </a:cubicBezTo>
                <a:cubicBezTo>
                  <a:pt x="476" y="1249"/>
                  <a:pt x="473" y="1251"/>
                  <a:pt x="476" y="1251"/>
                </a:cubicBezTo>
                <a:cubicBezTo>
                  <a:pt x="477" y="1251"/>
                  <a:pt x="477" y="1250"/>
                  <a:pt x="478" y="1251"/>
                </a:cubicBezTo>
                <a:cubicBezTo>
                  <a:pt x="478" y="1251"/>
                  <a:pt x="479" y="1251"/>
                  <a:pt x="479" y="1252"/>
                </a:cubicBezTo>
                <a:cubicBezTo>
                  <a:pt x="481" y="1252"/>
                  <a:pt x="482" y="1251"/>
                  <a:pt x="484" y="1252"/>
                </a:cubicBezTo>
                <a:cubicBezTo>
                  <a:pt x="485" y="1253"/>
                  <a:pt x="486" y="1254"/>
                  <a:pt x="486" y="1255"/>
                </a:cubicBezTo>
                <a:cubicBezTo>
                  <a:pt x="488" y="1257"/>
                  <a:pt x="489" y="1260"/>
                  <a:pt x="491" y="1261"/>
                </a:cubicBezTo>
                <a:cubicBezTo>
                  <a:pt x="492" y="1261"/>
                  <a:pt x="493" y="1262"/>
                  <a:pt x="494" y="1263"/>
                </a:cubicBezTo>
                <a:cubicBezTo>
                  <a:pt x="495" y="1263"/>
                  <a:pt x="496" y="1265"/>
                  <a:pt x="497" y="1265"/>
                </a:cubicBezTo>
                <a:cubicBezTo>
                  <a:pt x="499" y="1265"/>
                  <a:pt x="499" y="1263"/>
                  <a:pt x="499" y="1262"/>
                </a:cubicBezTo>
                <a:cubicBezTo>
                  <a:pt x="499" y="1260"/>
                  <a:pt x="500" y="1259"/>
                  <a:pt x="500" y="1257"/>
                </a:cubicBezTo>
                <a:cubicBezTo>
                  <a:pt x="500" y="1257"/>
                  <a:pt x="500" y="1256"/>
                  <a:pt x="500" y="1255"/>
                </a:cubicBezTo>
                <a:cubicBezTo>
                  <a:pt x="499" y="1254"/>
                  <a:pt x="498" y="1254"/>
                  <a:pt x="498" y="1253"/>
                </a:cubicBezTo>
                <a:cubicBezTo>
                  <a:pt x="497" y="1252"/>
                  <a:pt x="497" y="1251"/>
                  <a:pt x="496" y="1250"/>
                </a:cubicBezTo>
                <a:cubicBezTo>
                  <a:pt x="495" y="1250"/>
                  <a:pt x="494" y="1249"/>
                  <a:pt x="493" y="1249"/>
                </a:cubicBezTo>
                <a:cubicBezTo>
                  <a:pt x="492" y="1248"/>
                  <a:pt x="492" y="1247"/>
                  <a:pt x="491" y="1246"/>
                </a:cubicBezTo>
                <a:cubicBezTo>
                  <a:pt x="490" y="1245"/>
                  <a:pt x="489" y="1244"/>
                  <a:pt x="487" y="1244"/>
                </a:cubicBezTo>
                <a:cubicBezTo>
                  <a:pt x="486" y="1243"/>
                  <a:pt x="484" y="1242"/>
                  <a:pt x="483" y="1241"/>
                </a:cubicBezTo>
                <a:cubicBezTo>
                  <a:pt x="481" y="1241"/>
                  <a:pt x="480" y="1240"/>
                  <a:pt x="479" y="1239"/>
                </a:cubicBezTo>
                <a:cubicBezTo>
                  <a:pt x="477" y="1238"/>
                  <a:pt x="476" y="1238"/>
                  <a:pt x="475" y="1237"/>
                </a:cubicBezTo>
                <a:cubicBezTo>
                  <a:pt x="474" y="1237"/>
                  <a:pt x="473" y="1236"/>
                  <a:pt x="472" y="1236"/>
                </a:cubicBezTo>
                <a:cubicBezTo>
                  <a:pt x="471" y="1235"/>
                  <a:pt x="470" y="1234"/>
                  <a:pt x="469" y="1234"/>
                </a:cubicBezTo>
                <a:cubicBezTo>
                  <a:pt x="468" y="1233"/>
                  <a:pt x="466" y="1233"/>
                  <a:pt x="465" y="1233"/>
                </a:cubicBezTo>
                <a:cubicBezTo>
                  <a:pt x="464" y="1233"/>
                  <a:pt x="463" y="1231"/>
                  <a:pt x="461" y="1231"/>
                </a:cubicBezTo>
                <a:cubicBezTo>
                  <a:pt x="459" y="1229"/>
                  <a:pt x="457" y="1229"/>
                  <a:pt x="455" y="1228"/>
                </a:cubicBezTo>
                <a:cubicBezTo>
                  <a:pt x="454" y="1227"/>
                  <a:pt x="454" y="1226"/>
                  <a:pt x="453" y="1226"/>
                </a:cubicBezTo>
                <a:cubicBezTo>
                  <a:pt x="452" y="1225"/>
                  <a:pt x="450" y="1223"/>
                  <a:pt x="450" y="1222"/>
                </a:cubicBezTo>
                <a:cubicBezTo>
                  <a:pt x="450" y="1220"/>
                  <a:pt x="452" y="1221"/>
                  <a:pt x="453" y="1220"/>
                </a:cubicBezTo>
                <a:cubicBezTo>
                  <a:pt x="453" y="1220"/>
                  <a:pt x="453" y="1219"/>
                  <a:pt x="454" y="1219"/>
                </a:cubicBezTo>
                <a:cubicBezTo>
                  <a:pt x="454" y="1219"/>
                  <a:pt x="454" y="1218"/>
                  <a:pt x="454" y="1218"/>
                </a:cubicBezTo>
                <a:cubicBezTo>
                  <a:pt x="455" y="1214"/>
                  <a:pt x="453" y="1212"/>
                  <a:pt x="450" y="1213"/>
                </a:cubicBezTo>
                <a:cubicBezTo>
                  <a:pt x="448" y="1213"/>
                  <a:pt x="447" y="1213"/>
                  <a:pt x="446" y="1213"/>
                </a:cubicBezTo>
                <a:cubicBezTo>
                  <a:pt x="444" y="1214"/>
                  <a:pt x="443" y="1213"/>
                  <a:pt x="442" y="1213"/>
                </a:cubicBezTo>
                <a:cubicBezTo>
                  <a:pt x="440" y="1213"/>
                  <a:pt x="439" y="1214"/>
                  <a:pt x="438" y="1214"/>
                </a:cubicBezTo>
                <a:cubicBezTo>
                  <a:pt x="437" y="1214"/>
                  <a:pt x="437" y="1214"/>
                  <a:pt x="436" y="1214"/>
                </a:cubicBezTo>
                <a:cubicBezTo>
                  <a:pt x="434" y="1214"/>
                  <a:pt x="432" y="1214"/>
                  <a:pt x="431" y="1213"/>
                </a:cubicBezTo>
                <a:cubicBezTo>
                  <a:pt x="430" y="1213"/>
                  <a:pt x="429" y="1212"/>
                  <a:pt x="428" y="1212"/>
                </a:cubicBezTo>
                <a:cubicBezTo>
                  <a:pt x="427" y="1211"/>
                  <a:pt x="426" y="1211"/>
                  <a:pt x="426" y="1211"/>
                </a:cubicBezTo>
                <a:cubicBezTo>
                  <a:pt x="425" y="1210"/>
                  <a:pt x="425" y="1210"/>
                  <a:pt x="425" y="1209"/>
                </a:cubicBezTo>
                <a:cubicBezTo>
                  <a:pt x="424" y="1208"/>
                  <a:pt x="423" y="1208"/>
                  <a:pt x="422" y="1208"/>
                </a:cubicBezTo>
                <a:cubicBezTo>
                  <a:pt x="421" y="1207"/>
                  <a:pt x="421" y="1205"/>
                  <a:pt x="420" y="1204"/>
                </a:cubicBezTo>
                <a:cubicBezTo>
                  <a:pt x="419" y="1204"/>
                  <a:pt x="419" y="1204"/>
                  <a:pt x="418" y="1203"/>
                </a:cubicBezTo>
                <a:cubicBezTo>
                  <a:pt x="418" y="1203"/>
                  <a:pt x="417" y="1202"/>
                  <a:pt x="417" y="1202"/>
                </a:cubicBezTo>
                <a:cubicBezTo>
                  <a:pt x="416" y="1201"/>
                  <a:pt x="416" y="1201"/>
                  <a:pt x="415" y="1200"/>
                </a:cubicBezTo>
                <a:cubicBezTo>
                  <a:pt x="414" y="1200"/>
                  <a:pt x="414" y="1198"/>
                  <a:pt x="414" y="1197"/>
                </a:cubicBezTo>
                <a:cubicBezTo>
                  <a:pt x="414" y="1197"/>
                  <a:pt x="413" y="1196"/>
                  <a:pt x="412" y="1195"/>
                </a:cubicBezTo>
                <a:cubicBezTo>
                  <a:pt x="411" y="1194"/>
                  <a:pt x="411" y="1193"/>
                  <a:pt x="410" y="1192"/>
                </a:cubicBezTo>
                <a:cubicBezTo>
                  <a:pt x="410" y="1191"/>
                  <a:pt x="410" y="1191"/>
                  <a:pt x="410" y="1190"/>
                </a:cubicBezTo>
                <a:cubicBezTo>
                  <a:pt x="409" y="1189"/>
                  <a:pt x="409" y="1189"/>
                  <a:pt x="409" y="1188"/>
                </a:cubicBezTo>
                <a:cubicBezTo>
                  <a:pt x="408" y="1187"/>
                  <a:pt x="408" y="1186"/>
                  <a:pt x="408" y="1184"/>
                </a:cubicBezTo>
                <a:cubicBezTo>
                  <a:pt x="408" y="1182"/>
                  <a:pt x="407" y="1182"/>
                  <a:pt x="406" y="1180"/>
                </a:cubicBezTo>
                <a:cubicBezTo>
                  <a:pt x="405" y="1180"/>
                  <a:pt x="405" y="1178"/>
                  <a:pt x="404" y="1177"/>
                </a:cubicBezTo>
                <a:cubicBezTo>
                  <a:pt x="403" y="1176"/>
                  <a:pt x="402" y="1176"/>
                  <a:pt x="401" y="1176"/>
                </a:cubicBezTo>
                <a:cubicBezTo>
                  <a:pt x="400" y="1175"/>
                  <a:pt x="399" y="1174"/>
                  <a:pt x="398" y="1173"/>
                </a:cubicBezTo>
                <a:cubicBezTo>
                  <a:pt x="397" y="1172"/>
                  <a:pt x="396" y="1172"/>
                  <a:pt x="395" y="1171"/>
                </a:cubicBezTo>
                <a:cubicBezTo>
                  <a:pt x="394" y="1170"/>
                  <a:pt x="393" y="1169"/>
                  <a:pt x="392" y="1169"/>
                </a:cubicBezTo>
                <a:cubicBezTo>
                  <a:pt x="390" y="1168"/>
                  <a:pt x="390" y="1167"/>
                  <a:pt x="389" y="1166"/>
                </a:cubicBezTo>
                <a:cubicBezTo>
                  <a:pt x="388" y="1166"/>
                  <a:pt x="388" y="1166"/>
                  <a:pt x="387" y="1165"/>
                </a:cubicBezTo>
                <a:cubicBezTo>
                  <a:pt x="387" y="1165"/>
                  <a:pt x="386" y="1165"/>
                  <a:pt x="386" y="1164"/>
                </a:cubicBezTo>
                <a:cubicBezTo>
                  <a:pt x="384" y="1163"/>
                  <a:pt x="383" y="1163"/>
                  <a:pt x="382" y="1162"/>
                </a:cubicBezTo>
                <a:cubicBezTo>
                  <a:pt x="381" y="1161"/>
                  <a:pt x="381" y="1160"/>
                  <a:pt x="380" y="1159"/>
                </a:cubicBezTo>
                <a:cubicBezTo>
                  <a:pt x="379" y="1158"/>
                  <a:pt x="378" y="1157"/>
                  <a:pt x="378" y="1155"/>
                </a:cubicBezTo>
                <a:cubicBezTo>
                  <a:pt x="378" y="1154"/>
                  <a:pt x="378" y="1153"/>
                  <a:pt x="378" y="1151"/>
                </a:cubicBezTo>
                <a:cubicBezTo>
                  <a:pt x="378" y="1150"/>
                  <a:pt x="377" y="1149"/>
                  <a:pt x="377" y="1147"/>
                </a:cubicBezTo>
                <a:cubicBezTo>
                  <a:pt x="377" y="1146"/>
                  <a:pt x="378" y="1144"/>
                  <a:pt x="379" y="1145"/>
                </a:cubicBezTo>
                <a:cubicBezTo>
                  <a:pt x="380" y="1145"/>
                  <a:pt x="381" y="1147"/>
                  <a:pt x="381" y="1145"/>
                </a:cubicBezTo>
                <a:cubicBezTo>
                  <a:pt x="381" y="1144"/>
                  <a:pt x="381" y="1144"/>
                  <a:pt x="381" y="1144"/>
                </a:cubicBezTo>
                <a:cubicBezTo>
                  <a:pt x="383" y="1142"/>
                  <a:pt x="382" y="1140"/>
                  <a:pt x="380" y="1139"/>
                </a:cubicBezTo>
                <a:cubicBezTo>
                  <a:pt x="379" y="1138"/>
                  <a:pt x="379" y="1138"/>
                  <a:pt x="378" y="1137"/>
                </a:cubicBezTo>
                <a:cubicBezTo>
                  <a:pt x="378" y="1137"/>
                  <a:pt x="378" y="1136"/>
                  <a:pt x="377" y="1136"/>
                </a:cubicBezTo>
                <a:cubicBezTo>
                  <a:pt x="377" y="1135"/>
                  <a:pt x="375" y="1134"/>
                  <a:pt x="375" y="1133"/>
                </a:cubicBezTo>
                <a:cubicBezTo>
                  <a:pt x="376" y="1132"/>
                  <a:pt x="376" y="1132"/>
                  <a:pt x="376" y="1132"/>
                </a:cubicBezTo>
                <a:cubicBezTo>
                  <a:pt x="377" y="1131"/>
                  <a:pt x="377" y="1130"/>
                  <a:pt x="377" y="1130"/>
                </a:cubicBezTo>
                <a:cubicBezTo>
                  <a:pt x="378" y="1129"/>
                  <a:pt x="379" y="1127"/>
                  <a:pt x="381" y="1128"/>
                </a:cubicBezTo>
                <a:cubicBezTo>
                  <a:pt x="381" y="1128"/>
                  <a:pt x="379" y="1131"/>
                  <a:pt x="381" y="1130"/>
                </a:cubicBezTo>
                <a:cubicBezTo>
                  <a:pt x="381" y="1130"/>
                  <a:pt x="382" y="1129"/>
                  <a:pt x="383" y="1129"/>
                </a:cubicBezTo>
                <a:cubicBezTo>
                  <a:pt x="383" y="1129"/>
                  <a:pt x="384" y="1130"/>
                  <a:pt x="385" y="1129"/>
                </a:cubicBezTo>
                <a:cubicBezTo>
                  <a:pt x="386" y="1128"/>
                  <a:pt x="387" y="1127"/>
                  <a:pt x="388" y="1127"/>
                </a:cubicBezTo>
                <a:cubicBezTo>
                  <a:pt x="389" y="1127"/>
                  <a:pt x="391" y="1127"/>
                  <a:pt x="392" y="1126"/>
                </a:cubicBezTo>
                <a:cubicBezTo>
                  <a:pt x="393" y="1126"/>
                  <a:pt x="393" y="1125"/>
                  <a:pt x="394" y="1125"/>
                </a:cubicBezTo>
                <a:cubicBezTo>
                  <a:pt x="394" y="1124"/>
                  <a:pt x="394" y="1123"/>
                  <a:pt x="394" y="1123"/>
                </a:cubicBezTo>
                <a:cubicBezTo>
                  <a:pt x="394" y="1122"/>
                  <a:pt x="395" y="1122"/>
                  <a:pt x="396" y="1122"/>
                </a:cubicBezTo>
                <a:cubicBezTo>
                  <a:pt x="397" y="1122"/>
                  <a:pt x="397" y="1122"/>
                  <a:pt x="398" y="1123"/>
                </a:cubicBezTo>
                <a:cubicBezTo>
                  <a:pt x="399" y="1123"/>
                  <a:pt x="401" y="1122"/>
                  <a:pt x="402" y="1122"/>
                </a:cubicBezTo>
                <a:cubicBezTo>
                  <a:pt x="404" y="1122"/>
                  <a:pt x="404" y="1124"/>
                  <a:pt x="404" y="1125"/>
                </a:cubicBezTo>
                <a:cubicBezTo>
                  <a:pt x="405" y="1125"/>
                  <a:pt x="406" y="1125"/>
                  <a:pt x="405" y="1126"/>
                </a:cubicBezTo>
                <a:cubicBezTo>
                  <a:pt x="404" y="1126"/>
                  <a:pt x="404" y="1126"/>
                  <a:pt x="404" y="1127"/>
                </a:cubicBezTo>
                <a:cubicBezTo>
                  <a:pt x="404" y="1127"/>
                  <a:pt x="404" y="1127"/>
                  <a:pt x="403" y="1128"/>
                </a:cubicBezTo>
                <a:cubicBezTo>
                  <a:pt x="403" y="1128"/>
                  <a:pt x="403" y="1128"/>
                  <a:pt x="403" y="1128"/>
                </a:cubicBezTo>
                <a:cubicBezTo>
                  <a:pt x="403" y="1129"/>
                  <a:pt x="403" y="1129"/>
                  <a:pt x="403" y="1129"/>
                </a:cubicBezTo>
                <a:cubicBezTo>
                  <a:pt x="403" y="1129"/>
                  <a:pt x="403" y="1129"/>
                  <a:pt x="403" y="1129"/>
                </a:cubicBezTo>
                <a:cubicBezTo>
                  <a:pt x="403" y="1130"/>
                  <a:pt x="402" y="1130"/>
                  <a:pt x="402" y="1130"/>
                </a:cubicBezTo>
                <a:cubicBezTo>
                  <a:pt x="402" y="1130"/>
                  <a:pt x="402" y="1131"/>
                  <a:pt x="402" y="1131"/>
                </a:cubicBezTo>
                <a:cubicBezTo>
                  <a:pt x="402" y="1132"/>
                  <a:pt x="402" y="1133"/>
                  <a:pt x="402" y="1134"/>
                </a:cubicBezTo>
                <a:cubicBezTo>
                  <a:pt x="402" y="1135"/>
                  <a:pt x="403" y="1134"/>
                  <a:pt x="403" y="1135"/>
                </a:cubicBezTo>
                <a:cubicBezTo>
                  <a:pt x="404" y="1136"/>
                  <a:pt x="403" y="1138"/>
                  <a:pt x="404" y="1139"/>
                </a:cubicBezTo>
                <a:cubicBezTo>
                  <a:pt x="404" y="1140"/>
                  <a:pt x="405" y="1140"/>
                  <a:pt x="405" y="1140"/>
                </a:cubicBezTo>
                <a:cubicBezTo>
                  <a:pt x="405" y="1141"/>
                  <a:pt x="405" y="1141"/>
                  <a:pt x="406" y="1142"/>
                </a:cubicBezTo>
                <a:cubicBezTo>
                  <a:pt x="407" y="1142"/>
                  <a:pt x="407" y="1142"/>
                  <a:pt x="407" y="1143"/>
                </a:cubicBezTo>
                <a:cubicBezTo>
                  <a:pt x="408" y="1144"/>
                  <a:pt x="408" y="1144"/>
                  <a:pt x="408" y="1145"/>
                </a:cubicBezTo>
                <a:cubicBezTo>
                  <a:pt x="409" y="1147"/>
                  <a:pt x="410" y="1146"/>
                  <a:pt x="410" y="1144"/>
                </a:cubicBezTo>
                <a:cubicBezTo>
                  <a:pt x="411" y="1143"/>
                  <a:pt x="410" y="1142"/>
                  <a:pt x="412" y="1141"/>
                </a:cubicBezTo>
                <a:cubicBezTo>
                  <a:pt x="412" y="1140"/>
                  <a:pt x="413" y="1140"/>
                  <a:pt x="413" y="1140"/>
                </a:cubicBezTo>
                <a:cubicBezTo>
                  <a:pt x="414" y="1140"/>
                  <a:pt x="414" y="1141"/>
                  <a:pt x="415" y="1140"/>
                </a:cubicBezTo>
                <a:cubicBezTo>
                  <a:pt x="415" y="1139"/>
                  <a:pt x="415" y="1138"/>
                  <a:pt x="415" y="1138"/>
                </a:cubicBezTo>
                <a:cubicBezTo>
                  <a:pt x="415" y="1137"/>
                  <a:pt x="416" y="1137"/>
                  <a:pt x="416" y="1136"/>
                </a:cubicBezTo>
                <a:cubicBezTo>
                  <a:pt x="417" y="1135"/>
                  <a:pt x="416" y="1133"/>
                  <a:pt x="418" y="1133"/>
                </a:cubicBezTo>
                <a:cubicBezTo>
                  <a:pt x="419" y="1133"/>
                  <a:pt x="419" y="1133"/>
                  <a:pt x="420" y="1133"/>
                </a:cubicBezTo>
                <a:cubicBezTo>
                  <a:pt x="420" y="1134"/>
                  <a:pt x="420" y="1135"/>
                  <a:pt x="421" y="1135"/>
                </a:cubicBezTo>
                <a:cubicBezTo>
                  <a:pt x="422" y="1136"/>
                  <a:pt x="423" y="1136"/>
                  <a:pt x="423" y="1136"/>
                </a:cubicBezTo>
                <a:cubicBezTo>
                  <a:pt x="424" y="1137"/>
                  <a:pt x="424" y="1137"/>
                  <a:pt x="425" y="1137"/>
                </a:cubicBezTo>
                <a:cubicBezTo>
                  <a:pt x="425" y="1138"/>
                  <a:pt x="426" y="1138"/>
                  <a:pt x="426" y="1138"/>
                </a:cubicBezTo>
                <a:cubicBezTo>
                  <a:pt x="427" y="1139"/>
                  <a:pt x="429" y="1140"/>
                  <a:pt x="429" y="1141"/>
                </a:cubicBezTo>
                <a:cubicBezTo>
                  <a:pt x="429" y="1142"/>
                  <a:pt x="428" y="1144"/>
                  <a:pt x="429" y="1145"/>
                </a:cubicBezTo>
                <a:cubicBezTo>
                  <a:pt x="429" y="1146"/>
                  <a:pt x="430" y="1146"/>
                  <a:pt x="430" y="1147"/>
                </a:cubicBezTo>
                <a:cubicBezTo>
                  <a:pt x="430" y="1148"/>
                  <a:pt x="430" y="1148"/>
                  <a:pt x="430" y="1149"/>
                </a:cubicBezTo>
                <a:cubicBezTo>
                  <a:pt x="431" y="1150"/>
                  <a:pt x="432" y="1151"/>
                  <a:pt x="432" y="1152"/>
                </a:cubicBezTo>
                <a:cubicBezTo>
                  <a:pt x="433" y="1154"/>
                  <a:pt x="434" y="1154"/>
                  <a:pt x="435" y="1155"/>
                </a:cubicBezTo>
                <a:cubicBezTo>
                  <a:pt x="436" y="1156"/>
                  <a:pt x="437" y="1156"/>
                  <a:pt x="438" y="1157"/>
                </a:cubicBezTo>
                <a:cubicBezTo>
                  <a:pt x="439" y="1157"/>
                  <a:pt x="439" y="1158"/>
                  <a:pt x="440" y="1158"/>
                </a:cubicBezTo>
                <a:cubicBezTo>
                  <a:pt x="440" y="1160"/>
                  <a:pt x="438" y="1159"/>
                  <a:pt x="438" y="1158"/>
                </a:cubicBezTo>
                <a:cubicBezTo>
                  <a:pt x="437" y="1158"/>
                  <a:pt x="437" y="1158"/>
                  <a:pt x="437" y="1158"/>
                </a:cubicBezTo>
                <a:cubicBezTo>
                  <a:pt x="436" y="1158"/>
                  <a:pt x="436" y="1157"/>
                  <a:pt x="436" y="1157"/>
                </a:cubicBezTo>
                <a:cubicBezTo>
                  <a:pt x="435" y="1157"/>
                  <a:pt x="435" y="1158"/>
                  <a:pt x="435" y="1158"/>
                </a:cubicBezTo>
                <a:cubicBezTo>
                  <a:pt x="434" y="1158"/>
                  <a:pt x="434" y="1158"/>
                  <a:pt x="433" y="1158"/>
                </a:cubicBezTo>
                <a:cubicBezTo>
                  <a:pt x="433" y="1160"/>
                  <a:pt x="435" y="1160"/>
                  <a:pt x="435" y="1160"/>
                </a:cubicBezTo>
                <a:cubicBezTo>
                  <a:pt x="436" y="1161"/>
                  <a:pt x="436" y="1162"/>
                  <a:pt x="436" y="1163"/>
                </a:cubicBezTo>
                <a:cubicBezTo>
                  <a:pt x="437" y="1164"/>
                  <a:pt x="438" y="1164"/>
                  <a:pt x="439" y="1165"/>
                </a:cubicBezTo>
                <a:cubicBezTo>
                  <a:pt x="439" y="1166"/>
                  <a:pt x="439" y="1166"/>
                  <a:pt x="439" y="1166"/>
                </a:cubicBezTo>
                <a:cubicBezTo>
                  <a:pt x="440" y="1167"/>
                  <a:pt x="441" y="1167"/>
                  <a:pt x="442" y="1168"/>
                </a:cubicBezTo>
                <a:cubicBezTo>
                  <a:pt x="442" y="1168"/>
                  <a:pt x="442" y="1169"/>
                  <a:pt x="443" y="1169"/>
                </a:cubicBezTo>
                <a:cubicBezTo>
                  <a:pt x="444" y="1169"/>
                  <a:pt x="445" y="1169"/>
                  <a:pt x="445" y="1170"/>
                </a:cubicBezTo>
                <a:cubicBezTo>
                  <a:pt x="446" y="1170"/>
                  <a:pt x="446" y="1170"/>
                  <a:pt x="447" y="1170"/>
                </a:cubicBezTo>
                <a:cubicBezTo>
                  <a:pt x="448" y="1171"/>
                  <a:pt x="448" y="1171"/>
                  <a:pt x="448" y="1172"/>
                </a:cubicBezTo>
                <a:cubicBezTo>
                  <a:pt x="448" y="1172"/>
                  <a:pt x="448" y="1172"/>
                  <a:pt x="449" y="1173"/>
                </a:cubicBezTo>
                <a:cubicBezTo>
                  <a:pt x="449" y="1173"/>
                  <a:pt x="449" y="1173"/>
                  <a:pt x="450" y="1173"/>
                </a:cubicBezTo>
                <a:cubicBezTo>
                  <a:pt x="451" y="1174"/>
                  <a:pt x="450" y="1176"/>
                  <a:pt x="452" y="1176"/>
                </a:cubicBezTo>
                <a:cubicBezTo>
                  <a:pt x="453" y="1176"/>
                  <a:pt x="455" y="1176"/>
                  <a:pt x="456" y="1176"/>
                </a:cubicBezTo>
                <a:cubicBezTo>
                  <a:pt x="457" y="1176"/>
                  <a:pt x="459" y="1176"/>
                  <a:pt x="460" y="1176"/>
                </a:cubicBezTo>
                <a:cubicBezTo>
                  <a:pt x="461" y="1176"/>
                  <a:pt x="461" y="1177"/>
                  <a:pt x="462" y="1177"/>
                </a:cubicBezTo>
                <a:cubicBezTo>
                  <a:pt x="462" y="1178"/>
                  <a:pt x="463" y="1177"/>
                  <a:pt x="464" y="1178"/>
                </a:cubicBezTo>
                <a:cubicBezTo>
                  <a:pt x="464" y="1178"/>
                  <a:pt x="464" y="1179"/>
                  <a:pt x="465" y="1179"/>
                </a:cubicBezTo>
                <a:cubicBezTo>
                  <a:pt x="465" y="1179"/>
                  <a:pt x="466" y="1179"/>
                  <a:pt x="466" y="1180"/>
                </a:cubicBezTo>
                <a:cubicBezTo>
                  <a:pt x="467" y="1180"/>
                  <a:pt x="467" y="1181"/>
                  <a:pt x="467" y="1181"/>
                </a:cubicBezTo>
                <a:cubicBezTo>
                  <a:pt x="468" y="1182"/>
                  <a:pt x="469" y="1181"/>
                  <a:pt x="469" y="1182"/>
                </a:cubicBezTo>
                <a:cubicBezTo>
                  <a:pt x="470" y="1182"/>
                  <a:pt x="470" y="1182"/>
                  <a:pt x="471" y="1183"/>
                </a:cubicBezTo>
                <a:cubicBezTo>
                  <a:pt x="471" y="1184"/>
                  <a:pt x="472" y="1183"/>
                  <a:pt x="473" y="1184"/>
                </a:cubicBezTo>
                <a:cubicBezTo>
                  <a:pt x="473" y="1184"/>
                  <a:pt x="473" y="1185"/>
                  <a:pt x="474" y="1185"/>
                </a:cubicBezTo>
                <a:cubicBezTo>
                  <a:pt x="474" y="1186"/>
                  <a:pt x="475" y="1186"/>
                  <a:pt x="476" y="1186"/>
                </a:cubicBezTo>
                <a:cubicBezTo>
                  <a:pt x="476" y="1186"/>
                  <a:pt x="477" y="1187"/>
                  <a:pt x="477" y="1187"/>
                </a:cubicBezTo>
                <a:cubicBezTo>
                  <a:pt x="478" y="1188"/>
                  <a:pt x="478" y="1188"/>
                  <a:pt x="479" y="1188"/>
                </a:cubicBezTo>
                <a:cubicBezTo>
                  <a:pt x="480" y="1188"/>
                  <a:pt x="480" y="1190"/>
                  <a:pt x="481" y="1190"/>
                </a:cubicBezTo>
                <a:cubicBezTo>
                  <a:pt x="481" y="1190"/>
                  <a:pt x="482" y="1191"/>
                  <a:pt x="482" y="1191"/>
                </a:cubicBezTo>
                <a:cubicBezTo>
                  <a:pt x="483" y="1192"/>
                  <a:pt x="484" y="1192"/>
                  <a:pt x="485" y="1193"/>
                </a:cubicBezTo>
                <a:cubicBezTo>
                  <a:pt x="485" y="1194"/>
                  <a:pt x="485" y="1194"/>
                  <a:pt x="486" y="1195"/>
                </a:cubicBezTo>
                <a:cubicBezTo>
                  <a:pt x="486" y="1195"/>
                  <a:pt x="487" y="1195"/>
                  <a:pt x="487" y="1196"/>
                </a:cubicBezTo>
                <a:cubicBezTo>
                  <a:pt x="488" y="1196"/>
                  <a:pt x="488" y="1197"/>
                  <a:pt x="488" y="1197"/>
                </a:cubicBezTo>
                <a:cubicBezTo>
                  <a:pt x="489" y="1197"/>
                  <a:pt x="490" y="1197"/>
                  <a:pt x="490" y="1197"/>
                </a:cubicBezTo>
                <a:cubicBezTo>
                  <a:pt x="491" y="1198"/>
                  <a:pt x="492" y="1198"/>
                  <a:pt x="493" y="1198"/>
                </a:cubicBezTo>
                <a:cubicBezTo>
                  <a:pt x="494" y="1199"/>
                  <a:pt x="495" y="1199"/>
                  <a:pt x="496" y="1200"/>
                </a:cubicBezTo>
                <a:cubicBezTo>
                  <a:pt x="497" y="1200"/>
                  <a:pt x="498" y="1201"/>
                  <a:pt x="500" y="1202"/>
                </a:cubicBezTo>
                <a:cubicBezTo>
                  <a:pt x="500" y="1202"/>
                  <a:pt x="501" y="1204"/>
                  <a:pt x="502" y="1204"/>
                </a:cubicBezTo>
                <a:cubicBezTo>
                  <a:pt x="502" y="1203"/>
                  <a:pt x="501" y="1202"/>
                  <a:pt x="502" y="1202"/>
                </a:cubicBezTo>
                <a:cubicBezTo>
                  <a:pt x="503" y="1202"/>
                  <a:pt x="503" y="1203"/>
                  <a:pt x="504" y="1202"/>
                </a:cubicBezTo>
                <a:cubicBezTo>
                  <a:pt x="504" y="1202"/>
                  <a:pt x="504" y="1201"/>
                  <a:pt x="504" y="1201"/>
                </a:cubicBezTo>
                <a:cubicBezTo>
                  <a:pt x="505" y="1201"/>
                  <a:pt x="505" y="1202"/>
                  <a:pt x="505" y="1202"/>
                </a:cubicBezTo>
                <a:cubicBezTo>
                  <a:pt x="505" y="1203"/>
                  <a:pt x="503" y="1203"/>
                  <a:pt x="503" y="1203"/>
                </a:cubicBezTo>
                <a:cubicBezTo>
                  <a:pt x="502" y="1203"/>
                  <a:pt x="503" y="1205"/>
                  <a:pt x="503" y="1205"/>
                </a:cubicBezTo>
                <a:cubicBezTo>
                  <a:pt x="504" y="1205"/>
                  <a:pt x="504" y="1206"/>
                  <a:pt x="505" y="1207"/>
                </a:cubicBezTo>
                <a:cubicBezTo>
                  <a:pt x="506" y="1207"/>
                  <a:pt x="507" y="1207"/>
                  <a:pt x="507" y="1208"/>
                </a:cubicBezTo>
                <a:cubicBezTo>
                  <a:pt x="508" y="1209"/>
                  <a:pt x="509" y="1210"/>
                  <a:pt x="509" y="1211"/>
                </a:cubicBezTo>
                <a:cubicBezTo>
                  <a:pt x="510" y="1211"/>
                  <a:pt x="511" y="1211"/>
                  <a:pt x="512" y="1212"/>
                </a:cubicBezTo>
                <a:cubicBezTo>
                  <a:pt x="512" y="1213"/>
                  <a:pt x="512" y="1214"/>
                  <a:pt x="513" y="1214"/>
                </a:cubicBezTo>
                <a:cubicBezTo>
                  <a:pt x="513" y="1214"/>
                  <a:pt x="514" y="1214"/>
                  <a:pt x="515" y="1214"/>
                </a:cubicBezTo>
                <a:cubicBezTo>
                  <a:pt x="516" y="1215"/>
                  <a:pt x="516" y="1217"/>
                  <a:pt x="517" y="1217"/>
                </a:cubicBezTo>
                <a:cubicBezTo>
                  <a:pt x="518" y="1217"/>
                  <a:pt x="518" y="1216"/>
                  <a:pt x="519" y="1216"/>
                </a:cubicBezTo>
                <a:cubicBezTo>
                  <a:pt x="520" y="1216"/>
                  <a:pt x="519" y="1217"/>
                  <a:pt x="520" y="1218"/>
                </a:cubicBezTo>
                <a:cubicBezTo>
                  <a:pt x="520" y="1218"/>
                  <a:pt x="521" y="1219"/>
                  <a:pt x="521" y="1219"/>
                </a:cubicBezTo>
                <a:cubicBezTo>
                  <a:pt x="521" y="1220"/>
                  <a:pt x="521" y="1222"/>
                  <a:pt x="520" y="1223"/>
                </a:cubicBezTo>
                <a:cubicBezTo>
                  <a:pt x="520" y="1223"/>
                  <a:pt x="519" y="1223"/>
                  <a:pt x="518" y="1223"/>
                </a:cubicBezTo>
                <a:cubicBezTo>
                  <a:pt x="518" y="1224"/>
                  <a:pt x="518" y="1225"/>
                  <a:pt x="518" y="1225"/>
                </a:cubicBezTo>
                <a:cubicBezTo>
                  <a:pt x="518" y="1226"/>
                  <a:pt x="517" y="1227"/>
                  <a:pt x="518" y="1228"/>
                </a:cubicBezTo>
                <a:cubicBezTo>
                  <a:pt x="518" y="1229"/>
                  <a:pt x="519" y="1228"/>
                  <a:pt x="519" y="1229"/>
                </a:cubicBezTo>
                <a:cubicBezTo>
                  <a:pt x="520" y="1229"/>
                  <a:pt x="520" y="1230"/>
                  <a:pt x="520" y="1230"/>
                </a:cubicBezTo>
                <a:cubicBezTo>
                  <a:pt x="520" y="1232"/>
                  <a:pt x="519" y="1234"/>
                  <a:pt x="519" y="1235"/>
                </a:cubicBezTo>
                <a:cubicBezTo>
                  <a:pt x="518" y="1237"/>
                  <a:pt x="519" y="1238"/>
                  <a:pt x="518" y="1240"/>
                </a:cubicBezTo>
                <a:cubicBezTo>
                  <a:pt x="517" y="1240"/>
                  <a:pt x="517" y="1240"/>
                  <a:pt x="517" y="1241"/>
                </a:cubicBezTo>
                <a:cubicBezTo>
                  <a:pt x="517" y="1241"/>
                  <a:pt x="517" y="1242"/>
                  <a:pt x="517" y="1243"/>
                </a:cubicBezTo>
                <a:cubicBezTo>
                  <a:pt x="516" y="1243"/>
                  <a:pt x="516" y="1243"/>
                  <a:pt x="516" y="1244"/>
                </a:cubicBezTo>
                <a:cubicBezTo>
                  <a:pt x="515" y="1245"/>
                  <a:pt x="516" y="1245"/>
                  <a:pt x="516" y="1246"/>
                </a:cubicBezTo>
                <a:cubicBezTo>
                  <a:pt x="517" y="1247"/>
                  <a:pt x="516" y="1247"/>
                  <a:pt x="517" y="1248"/>
                </a:cubicBezTo>
                <a:cubicBezTo>
                  <a:pt x="517" y="1249"/>
                  <a:pt x="517" y="1249"/>
                  <a:pt x="518" y="1250"/>
                </a:cubicBezTo>
                <a:cubicBezTo>
                  <a:pt x="518" y="1250"/>
                  <a:pt x="518" y="1251"/>
                  <a:pt x="517" y="1251"/>
                </a:cubicBezTo>
                <a:cubicBezTo>
                  <a:pt x="516" y="1251"/>
                  <a:pt x="517" y="1250"/>
                  <a:pt x="516" y="1250"/>
                </a:cubicBezTo>
                <a:cubicBezTo>
                  <a:pt x="516" y="1249"/>
                  <a:pt x="516" y="1251"/>
                  <a:pt x="516" y="1251"/>
                </a:cubicBezTo>
                <a:cubicBezTo>
                  <a:pt x="516" y="1252"/>
                  <a:pt x="517" y="1253"/>
                  <a:pt x="517" y="1253"/>
                </a:cubicBezTo>
                <a:cubicBezTo>
                  <a:pt x="518" y="1254"/>
                  <a:pt x="519" y="1254"/>
                  <a:pt x="519" y="1254"/>
                </a:cubicBezTo>
                <a:cubicBezTo>
                  <a:pt x="520" y="1254"/>
                  <a:pt x="520" y="1255"/>
                  <a:pt x="521" y="1255"/>
                </a:cubicBezTo>
                <a:cubicBezTo>
                  <a:pt x="522" y="1256"/>
                  <a:pt x="522" y="1256"/>
                  <a:pt x="523" y="1257"/>
                </a:cubicBezTo>
                <a:cubicBezTo>
                  <a:pt x="523" y="1257"/>
                  <a:pt x="524" y="1257"/>
                  <a:pt x="524" y="1257"/>
                </a:cubicBezTo>
                <a:cubicBezTo>
                  <a:pt x="525" y="1258"/>
                  <a:pt x="525" y="1258"/>
                  <a:pt x="526" y="1259"/>
                </a:cubicBezTo>
                <a:cubicBezTo>
                  <a:pt x="527" y="1259"/>
                  <a:pt x="527" y="1259"/>
                  <a:pt x="527" y="1260"/>
                </a:cubicBezTo>
                <a:cubicBezTo>
                  <a:pt x="527" y="1261"/>
                  <a:pt x="527" y="1262"/>
                  <a:pt x="528" y="1262"/>
                </a:cubicBezTo>
                <a:cubicBezTo>
                  <a:pt x="528" y="1263"/>
                  <a:pt x="528" y="1263"/>
                  <a:pt x="528" y="1264"/>
                </a:cubicBezTo>
                <a:cubicBezTo>
                  <a:pt x="528" y="1264"/>
                  <a:pt x="529" y="1265"/>
                  <a:pt x="529" y="1265"/>
                </a:cubicBezTo>
                <a:cubicBezTo>
                  <a:pt x="530" y="1266"/>
                  <a:pt x="529" y="1266"/>
                  <a:pt x="530" y="1267"/>
                </a:cubicBezTo>
                <a:cubicBezTo>
                  <a:pt x="530" y="1267"/>
                  <a:pt x="531" y="1268"/>
                  <a:pt x="531" y="1268"/>
                </a:cubicBezTo>
                <a:cubicBezTo>
                  <a:pt x="531" y="1269"/>
                  <a:pt x="531" y="1269"/>
                  <a:pt x="531" y="1270"/>
                </a:cubicBezTo>
                <a:cubicBezTo>
                  <a:pt x="532" y="1270"/>
                  <a:pt x="532" y="1271"/>
                  <a:pt x="533" y="1271"/>
                </a:cubicBezTo>
                <a:cubicBezTo>
                  <a:pt x="533" y="1272"/>
                  <a:pt x="533" y="1273"/>
                  <a:pt x="534" y="1274"/>
                </a:cubicBezTo>
                <a:cubicBezTo>
                  <a:pt x="535" y="1275"/>
                  <a:pt x="535" y="1274"/>
                  <a:pt x="535" y="1275"/>
                </a:cubicBezTo>
                <a:cubicBezTo>
                  <a:pt x="536" y="1277"/>
                  <a:pt x="537" y="1276"/>
                  <a:pt x="538" y="1277"/>
                </a:cubicBezTo>
                <a:cubicBezTo>
                  <a:pt x="539" y="1278"/>
                  <a:pt x="539" y="1278"/>
                  <a:pt x="539" y="1279"/>
                </a:cubicBezTo>
                <a:cubicBezTo>
                  <a:pt x="540" y="1279"/>
                  <a:pt x="540" y="1279"/>
                  <a:pt x="541" y="1279"/>
                </a:cubicBezTo>
                <a:cubicBezTo>
                  <a:pt x="542" y="1280"/>
                  <a:pt x="542" y="1281"/>
                  <a:pt x="542" y="1281"/>
                </a:cubicBezTo>
                <a:cubicBezTo>
                  <a:pt x="543" y="1282"/>
                  <a:pt x="543" y="1282"/>
                  <a:pt x="543" y="1282"/>
                </a:cubicBezTo>
                <a:cubicBezTo>
                  <a:pt x="544" y="1283"/>
                  <a:pt x="544" y="1283"/>
                  <a:pt x="545" y="1283"/>
                </a:cubicBezTo>
                <a:cubicBezTo>
                  <a:pt x="545" y="1282"/>
                  <a:pt x="545" y="1282"/>
                  <a:pt x="545" y="1281"/>
                </a:cubicBezTo>
                <a:cubicBezTo>
                  <a:pt x="545" y="1281"/>
                  <a:pt x="546" y="1280"/>
                  <a:pt x="546" y="1280"/>
                </a:cubicBezTo>
                <a:cubicBezTo>
                  <a:pt x="547" y="1280"/>
                  <a:pt x="547" y="1281"/>
                  <a:pt x="547" y="1281"/>
                </a:cubicBezTo>
                <a:cubicBezTo>
                  <a:pt x="549" y="1282"/>
                  <a:pt x="550" y="1280"/>
                  <a:pt x="551" y="1282"/>
                </a:cubicBezTo>
                <a:cubicBezTo>
                  <a:pt x="551" y="1282"/>
                  <a:pt x="551" y="1283"/>
                  <a:pt x="551" y="1284"/>
                </a:cubicBezTo>
                <a:cubicBezTo>
                  <a:pt x="551" y="1284"/>
                  <a:pt x="551" y="1285"/>
                  <a:pt x="551" y="1285"/>
                </a:cubicBezTo>
                <a:cubicBezTo>
                  <a:pt x="550" y="1286"/>
                  <a:pt x="550" y="1285"/>
                  <a:pt x="550" y="1284"/>
                </a:cubicBezTo>
                <a:cubicBezTo>
                  <a:pt x="549" y="1284"/>
                  <a:pt x="548" y="1284"/>
                  <a:pt x="548" y="1284"/>
                </a:cubicBezTo>
                <a:cubicBezTo>
                  <a:pt x="547" y="1284"/>
                  <a:pt x="547" y="1284"/>
                  <a:pt x="546" y="1284"/>
                </a:cubicBezTo>
                <a:cubicBezTo>
                  <a:pt x="546" y="1284"/>
                  <a:pt x="545" y="1284"/>
                  <a:pt x="544" y="1285"/>
                </a:cubicBezTo>
                <a:cubicBezTo>
                  <a:pt x="544" y="1285"/>
                  <a:pt x="545" y="1286"/>
                  <a:pt x="544" y="1286"/>
                </a:cubicBezTo>
                <a:cubicBezTo>
                  <a:pt x="544" y="1287"/>
                  <a:pt x="543" y="1286"/>
                  <a:pt x="542" y="1287"/>
                </a:cubicBezTo>
                <a:cubicBezTo>
                  <a:pt x="542" y="1287"/>
                  <a:pt x="541" y="1288"/>
                  <a:pt x="541" y="1288"/>
                </a:cubicBezTo>
                <a:cubicBezTo>
                  <a:pt x="541" y="1289"/>
                  <a:pt x="541" y="1289"/>
                  <a:pt x="541" y="1290"/>
                </a:cubicBezTo>
                <a:cubicBezTo>
                  <a:pt x="541" y="1290"/>
                  <a:pt x="541" y="1291"/>
                  <a:pt x="541" y="1291"/>
                </a:cubicBezTo>
                <a:cubicBezTo>
                  <a:pt x="541" y="1291"/>
                  <a:pt x="540" y="1292"/>
                  <a:pt x="540" y="1292"/>
                </a:cubicBezTo>
                <a:cubicBezTo>
                  <a:pt x="540" y="1293"/>
                  <a:pt x="540" y="1293"/>
                  <a:pt x="541" y="1293"/>
                </a:cubicBezTo>
                <a:cubicBezTo>
                  <a:pt x="542" y="1292"/>
                  <a:pt x="542" y="1292"/>
                  <a:pt x="543" y="1291"/>
                </a:cubicBezTo>
                <a:cubicBezTo>
                  <a:pt x="543" y="1291"/>
                  <a:pt x="544" y="1291"/>
                  <a:pt x="544" y="1290"/>
                </a:cubicBezTo>
                <a:cubicBezTo>
                  <a:pt x="544" y="1290"/>
                  <a:pt x="543" y="1289"/>
                  <a:pt x="543" y="1289"/>
                </a:cubicBezTo>
                <a:cubicBezTo>
                  <a:pt x="543" y="1288"/>
                  <a:pt x="543" y="1287"/>
                  <a:pt x="544" y="1288"/>
                </a:cubicBezTo>
                <a:cubicBezTo>
                  <a:pt x="545" y="1288"/>
                  <a:pt x="545" y="1289"/>
                  <a:pt x="545" y="1289"/>
                </a:cubicBezTo>
                <a:cubicBezTo>
                  <a:pt x="546" y="1290"/>
                  <a:pt x="546" y="1290"/>
                  <a:pt x="547" y="1290"/>
                </a:cubicBezTo>
                <a:cubicBezTo>
                  <a:pt x="547" y="1291"/>
                  <a:pt x="548" y="1291"/>
                  <a:pt x="548" y="1292"/>
                </a:cubicBezTo>
                <a:cubicBezTo>
                  <a:pt x="548" y="1293"/>
                  <a:pt x="549" y="1293"/>
                  <a:pt x="549" y="1293"/>
                </a:cubicBezTo>
                <a:cubicBezTo>
                  <a:pt x="550" y="1294"/>
                  <a:pt x="550" y="1295"/>
                  <a:pt x="550" y="1295"/>
                </a:cubicBezTo>
                <a:cubicBezTo>
                  <a:pt x="550" y="1296"/>
                  <a:pt x="551" y="1298"/>
                  <a:pt x="551" y="1298"/>
                </a:cubicBezTo>
                <a:cubicBezTo>
                  <a:pt x="552" y="1298"/>
                  <a:pt x="552" y="1298"/>
                  <a:pt x="553" y="1297"/>
                </a:cubicBezTo>
                <a:cubicBezTo>
                  <a:pt x="554" y="1297"/>
                  <a:pt x="553" y="1297"/>
                  <a:pt x="554" y="1297"/>
                </a:cubicBezTo>
                <a:cubicBezTo>
                  <a:pt x="555" y="1297"/>
                  <a:pt x="555" y="1297"/>
                  <a:pt x="556" y="1296"/>
                </a:cubicBezTo>
                <a:cubicBezTo>
                  <a:pt x="556" y="1296"/>
                  <a:pt x="556" y="1295"/>
                  <a:pt x="557" y="1295"/>
                </a:cubicBezTo>
                <a:cubicBezTo>
                  <a:pt x="558" y="1296"/>
                  <a:pt x="557" y="1297"/>
                  <a:pt x="558" y="1297"/>
                </a:cubicBezTo>
                <a:cubicBezTo>
                  <a:pt x="558" y="1298"/>
                  <a:pt x="559" y="1298"/>
                  <a:pt x="559" y="1299"/>
                </a:cubicBezTo>
                <a:cubicBezTo>
                  <a:pt x="560" y="1299"/>
                  <a:pt x="560" y="1299"/>
                  <a:pt x="560" y="1299"/>
                </a:cubicBezTo>
                <a:cubicBezTo>
                  <a:pt x="562" y="1298"/>
                  <a:pt x="564" y="1299"/>
                  <a:pt x="565" y="1298"/>
                </a:cubicBezTo>
                <a:cubicBezTo>
                  <a:pt x="567" y="1297"/>
                  <a:pt x="567" y="1297"/>
                  <a:pt x="569" y="1298"/>
                </a:cubicBezTo>
                <a:cubicBezTo>
                  <a:pt x="570" y="1298"/>
                  <a:pt x="572" y="1297"/>
                  <a:pt x="573" y="1297"/>
                </a:cubicBezTo>
                <a:cubicBezTo>
                  <a:pt x="574" y="1297"/>
                  <a:pt x="575" y="1297"/>
                  <a:pt x="577" y="1297"/>
                </a:cubicBezTo>
                <a:cubicBezTo>
                  <a:pt x="578" y="1297"/>
                  <a:pt x="579" y="1297"/>
                  <a:pt x="580" y="1297"/>
                </a:cubicBezTo>
                <a:cubicBezTo>
                  <a:pt x="580" y="1297"/>
                  <a:pt x="580" y="1298"/>
                  <a:pt x="581" y="1298"/>
                </a:cubicBezTo>
                <a:cubicBezTo>
                  <a:pt x="581" y="1298"/>
                  <a:pt x="582" y="1298"/>
                  <a:pt x="582" y="1298"/>
                </a:cubicBezTo>
                <a:cubicBezTo>
                  <a:pt x="582" y="1298"/>
                  <a:pt x="583" y="1298"/>
                  <a:pt x="583" y="1298"/>
                </a:cubicBezTo>
                <a:cubicBezTo>
                  <a:pt x="584" y="1298"/>
                  <a:pt x="584" y="1298"/>
                  <a:pt x="584" y="1299"/>
                </a:cubicBezTo>
                <a:cubicBezTo>
                  <a:pt x="585" y="1299"/>
                  <a:pt x="585" y="1299"/>
                  <a:pt x="586" y="1299"/>
                </a:cubicBezTo>
                <a:cubicBezTo>
                  <a:pt x="586" y="1300"/>
                  <a:pt x="586" y="1300"/>
                  <a:pt x="587" y="1300"/>
                </a:cubicBezTo>
                <a:cubicBezTo>
                  <a:pt x="587" y="1301"/>
                  <a:pt x="588" y="1300"/>
                  <a:pt x="589" y="1301"/>
                </a:cubicBezTo>
                <a:cubicBezTo>
                  <a:pt x="590" y="1301"/>
                  <a:pt x="590" y="1301"/>
                  <a:pt x="591" y="1302"/>
                </a:cubicBezTo>
                <a:cubicBezTo>
                  <a:pt x="591" y="1302"/>
                  <a:pt x="592" y="1302"/>
                  <a:pt x="592" y="1303"/>
                </a:cubicBezTo>
                <a:cubicBezTo>
                  <a:pt x="592" y="1303"/>
                  <a:pt x="591" y="1303"/>
                  <a:pt x="591" y="1304"/>
                </a:cubicBezTo>
                <a:cubicBezTo>
                  <a:pt x="590" y="1304"/>
                  <a:pt x="590" y="1305"/>
                  <a:pt x="589" y="1305"/>
                </a:cubicBezTo>
                <a:cubicBezTo>
                  <a:pt x="588" y="1306"/>
                  <a:pt x="588" y="1307"/>
                  <a:pt x="586" y="1307"/>
                </a:cubicBezTo>
                <a:cubicBezTo>
                  <a:pt x="585" y="1307"/>
                  <a:pt x="584" y="1306"/>
                  <a:pt x="583" y="1305"/>
                </a:cubicBezTo>
                <a:cubicBezTo>
                  <a:pt x="583" y="1305"/>
                  <a:pt x="582" y="1305"/>
                  <a:pt x="582" y="1305"/>
                </a:cubicBezTo>
                <a:cubicBezTo>
                  <a:pt x="581" y="1304"/>
                  <a:pt x="581" y="1304"/>
                  <a:pt x="580" y="1303"/>
                </a:cubicBezTo>
                <a:cubicBezTo>
                  <a:pt x="579" y="1303"/>
                  <a:pt x="578" y="1303"/>
                  <a:pt x="577" y="1302"/>
                </a:cubicBezTo>
                <a:cubicBezTo>
                  <a:pt x="577" y="1302"/>
                  <a:pt x="577" y="1302"/>
                  <a:pt x="576" y="1301"/>
                </a:cubicBezTo>
                <a:cubicBezTo>
                  <a:pt x="575" y="1301"/>
                  <a:pt x="575" y="1301"/>
                  <a:pt x="574" y="1301"/>
                </a:cubicBezTo>
                <a:cubicBezTo>
                  <a:pt x="573" y="1301"/>
                  <a:pt x="572" y="1300"/>
                  <a:pt x="572" y="1299"/>
                </a:cubicBezTo>
                <a:cubicBezTo>
                  <a:pt x="571" y="1299"/>
                  <a:pt x="570" y="1299"/>
                  <a:pt x="570" y="1299"/>
                </a:cubicBezTo>
                <a:cubicBezTo>
                  <a:pt x="568" y="1299"/>
                  <a:pt x="567" y="1298"/>
                  <a:pt x="566" y="1298"/>
                </a:cubicBezTo>
                <a:cubicBezTo>
                  <a:pt x="565" y="1299"/>
                  <a:pt x="564" y="1299"/>
                  <a:pt x="563" y="1299"/>
                </a:cubicBezTo>
                <a:cubicBezTo>
                  <a:pt x="563" y="1300"/>
                  <a:pt x="562" y="1299"/>
                  <a:pt x="561" y="1299"/>
                </a:cubicBezTo>
                <a:cubicBezTo>
                  <a:pt x="560" y="1299"/>
                  <a:pt x="560" y="1301"/>
                  <a:pt x="559" y="1302"/>
                </a:cubicBezTo>
                <a:cubicBezTo>
                  <a:pt x="558" y="1302"/>
                  <a:pt x="557" y="1302"/>
                  <a:pt x="557" y="1302"/>
                </a:cubicBezTo>
                <a:cubicBezTo>
                  <a:pt x="556" y="1303"/>
                  <a:pt x="556" y="1303"/>
                  <a:pt x="555" y="1304"/>
                </a:cubicBezTo>
                <a:cubicBezTo>
                  <a:pt x="555" y="1305"/>
                  <a:pt x="554" y="1306"/>
                  <a:pt x="553" y="1307"/>
                </a:cubicBezTo>
                <a:cubicBezTo>
                  <a:pt x="552" y="1307"/>
                  <a:pt x="550" y="1308"/>
                  <a:pt x="551" y="1309"/>
                </a:cubicBezTo>
                <a:cubicBezTo>
                  <a:pt x="552" y="1310"/>
                  <a:pt x="553" y="1310"/>
                  <a:pt x="553" y="1310"/>
                </a:cubicBezTo>
                <a:cubicBezTo>
                  <a:pt x="553" y="1311"/>
                  <a:pt x="553" y="1312"/>
                  <a:pt x="554" y="1312"/>
                </a:cubicBezTo>
                <a:cubicBezTo>
                  <a:pt x="555" y="1313"/>
                  <a:pt x="557" y="1313"/>
                  <a:pt x="557" y="1315"/>
                </a:cubicBezTo>
                <a:cubicBezTo>
                  <a:pt x="558" y="1315"/>
                  <a:pt x="558" y="1316"/>
                  <a:pt x="558" y="1316"/>
                </a:cubicBezTo>
                <a:cubicBezTo>
                  <a:pt x="559" y="1317"/>
                  <a:pt x="560" y="1317"/>
                  <a:pt x="560" y="1317"/>
                </a:cubicBezTo>
                <a:cubicBezTo>
                  <a:pt x="561" y="1318"/>
                  <a:pt x="562" y="1319"/>
                  <a:pt x="562" y="1321"/>
                </a:cubicBezTo>
                <a:cubicBezTo>
                  <a:pt x="562" y="1323"/>
                  <a:pt x="559" y="1325"/>
                  <a:pt x="561" y="1328"/>
                </a:cubicBezTo>
                <a:cubicBezTo>
                  <a:pt x="561" y="1329"/>
                  <a:pt x="562" y="1329"/>
                  <a:pt x="563" y="1330"/>
                </a:cubicBezTo>
                <a:cubicBezTo>
                  <a:pt x="563" y="1330"/>
                  <a:pt x="562" y="1333"/>
                  <a:pt x="563" y="1333"/>
                </a:cubicBezTo>
                <a:cubicBezTo>
                  <a:pt x="564" y="1333"/>
                  <a:pt x="564" y="1333"/>
                  <a:pt x="565" y="1332"/>
                </a:cubicBezTo>
                <a:cubicBezTo>
                  <a:pt x="566" y="1331"/>
                  <a:pt x="567" y="1332"/>
                  <a:pt x="568" y="1330"/>
                </a:cubicBezTo>
                <a:cubicBezTo>
                  <a:pt x="568" y="1329"/>
                  <a:pt x="568" y="1328"/>
                  <a:pt x="570" y="1328"/>
                </a:cubicBezTo>
                <a:cubicBezTo>
                  <a:pt x="572" y="1328"/>
                  <a:pt x="572" y="1330"/>
                  <a:pt x="573" y="1331"/>
                </a:cubicBezTo>
                <a:cubicBezTo>
                  <a:pt x="574" y="1332"/>
                  <a:pt x="575" y="1332"/>
                  <a:pt x="575" y="1334"/>
                </a:cubicBezTo>
                <a:cubicBezTo>
                  <a:pt x="576" y="1335"/>
                  <a:pt x="576" y="1336"/>
                  <a:pt x="576" y="1338"/>
                </a:cubicBezTo>
                <a:cubicBezTo>
                  <a:pt x="577" y="1339"/>
                  <a:pt x="578" y="1340"/>
                  <a:pt x="578" y="1341"/>
                </a:cubicBezTo>
                <a:cubicBezTo>
                  <a:pt x="578" y="1341"/>
                  <a:pt x="578" y="1343"/>
                  <a:pt x="579" y="1343"/>
                </a:cubicBezTo>
                <a:cubicBezTo>
                  <a:pt x="579" y="1343"/>
                  <a:pt x="579" y="1341"/>
                  <a:pt x="579" y="1341"/>
                </a:cubicBezTo>
                <a:cubicBezTo>
                  <a:pt x="579" y="1340"/>
                  <a:pt x="578" y="1338"/>
                  <a:pt x="578" y="1337"/>
                </a:cubicBezTo>
                <a:cubicBezTo>
                  <a:pt x="579" y="1337"/>
                  <a:pt x="580" y="1337"/>
                  <a:pt x="580" y="1336"/>
                </a:cubicBezTo>
                <a:cubicBezTo>
                  <a:pt x="580" y="1335"/>
                  <a:pt x="580" y="1335"/>
                  <a:pt x="580" y="1334"/>
                </a:cubicBezTo>
                <a:cubicBezTo>
                  <a:pt x="581" y="1332"/>
                  <a:pt x="582" y="1334"/>
                  <a:pt x="583" y="1334"/>
                </a:cubicBezTo>
                <a:cubicBezTo>
                  <a:pt x="584" y="1335"/>
                  <a:pt x="585" y="1334"/>
                  <a:pt x="587" y="1336"/>
                </a:cubicBezTo>
                <a:cubicBezTo>
                  <a:pt x="587" y="1336"/>
                  <a:pt x="587" y="1337"/>
                  <a:pt x="588" y="1337"/>
                </a:cubicBezTo>
                <a:cubicBezTo>
                  <a:pt x="588" y="1337"/>
                  <a:pt x="589" y="1337"/>
                  <a:pt x="589" y="1338"/>
                </a:cubicBezTo>
                <a:cubicBezTo>
                  <a:pt x="590" y="1338"/>
                  <a:pt x="591" y="1340"/>
                  <a:pt x="591" y="1341"/>
                </a:cubicBezTo>
                <a:cubicBezTo>
                  <a:pt x="592" y="1341"/>
                  <a:pt x="592" y="1342"/>
                  <a:pt x="593" y="1341"/>
                </a:cubicBezTo>
                <a:cubicBezTo>
                  <a:pt x="593" y="1341"/>
                  <a:pt x="592" y="1340"/>
                  <a:pt x="592" y="1339"/>
                </a:cubicBezTo>
                <a:cubicBezTo>
                  <a:pt x="592" y="1338"/>
                  <a:pt x="591" y="1337"/>
                  <a:pt x="590" y="1336"/>
                </a:cubicBezTo>
                <a:cubicBezTo>
                  <a:pt x="590" y="1334"/>
                  <a:pt x="590" y="1333"/>
                  <a:pt x="590" y="1332"/>
                </a:cubicBezTo>
                <a:cubicBezTo>
                  <a:pt x="589" y="1330"/>
                  <a:pt x="588" y="1330"/>
                  <a:pt x="588" y="1328"/>
                </a:cubicBezTo>
                <a:cubicBezTo>
                  <a:pt x="588" y="1327"/>
                  <a:pt x="588" y="1325"/>
                  <a:pt x="587" y="1324"/>
                </a:cubicBezTo>
                <a:cubicBezTo>
                  <a:pt x="586" y="1324"/>
                  <a:pt x="586" y="1323"/>
                  <a:pt x="586" y="1323"/>
                </a:cubicBezTo>
                <a:cubicBezTo>
                  <a:pt x="585" y="1322"/>
                  <a:pt x="586" y="1321"/>
                  <a:pt x="586" y="1320"/>
                </a:cubicBezTo>
                <a:cubicBezTo>
                  <a:pt x="585" y="1320"/>
                  <a:pt x="584" y="1318"/>
                  <a:pt x="585" y="1317"/>
                </a:cubicBezTo>
                <a:cubicBezTo>
                  <a:pt x="586" y="1317"/>
                  <a:pt x="586" y="1318"/>
                  <a:pt x="587" y="1319"/>
                </a:cubicBezTo>
                <a:cubicBezTo>
                  <a:pt x="587" y="1319"/>
                  <a:pt x="587" y="1320"/>
                  <a:pt x="588" y="1320"/>
                </a:cubicBezTo>
                <a:cubicBezTo>
                  <a:pt x="589" y="1320"/>
                  <a:pt x="591" y="1320"/>
                  <a:pt x="592" y="1322"/>
                </a:cubicBezTo>
                <a:cubicBezTo>
                  <a:pt x="592" y="1322"/>
                  <a:pt x="592" y="1323"/>
                  <a:pt x="593" y="1322"/>
                </a:cubicBezTo>
                <a:cubicBezTo>
                  <a:pt x="594" y="1322"/>
                  <a:pt x="594" y="1321"/>
                  <a:pt x="594" y="1320"/>
                </a:cubicBezTo>
                <a:cubicBezTo>
                  <a:pt x="595" y="1319"/>
                  <a:pt x="599" y="1319"/>
                  <a:pt x="598" y="1317"/>
                </a:cubicBezTo>
                <a:cubicBezTo>
                  <a:pt x="598" y="1316"/>
                  <a:pt x="597" y="1316"/>
                  <a:pt x="597" y="1316"/>
                </a:cubicBezTo>
                <a:cubicBezTo>
                  <a:pt x="597" y="1315"/>
                  <a:pt x="597" y="1314"/>
                  <a:pt x="597" y="1314"/>
                </a:cubicBezTo>
                <a:cubicBezTo>
                  <a:pt x="596" y="1313"/>
                  <a:pt x="595" y="1315"/>
                  <a:pt x="594" y="1315"/>
                </a:cubicBezTo>
                <a:cubicBezTo>
                  <a:pt x="592" y="1315"/>
                  <a:pt x="593" y="1314"/>
                  <a:pt x="592" y="1313"/>
                </a:cubicBezTo>
                <a:cubicBezTo>
                  <a:pt x="592" y="1312"/>
                  <a:pt x="592" y="1312"/>
                  <a:pt x="591" y="1312"/>
                </a:cubicBezTo>
                <a:cubicBezTo>
                  <a:pt x="591" y="1311"/>
                  <a:pt x="591" y="1310"/>
                  <a:pt x="590" y="1310"/>
                </a:cubicBezTo>
                <a:cubicBezTo>
                  <a:pt x="590" y="1309"/>
                  <a:pt x="588" y="1308"/>
                  <a:pt x="590" y="1307"/>
                </a:cubicBezTo>
                <a:cubicBezTo>
                  <a:pt x="591" y="1307"/>
                  <a:pt x="591" y="1307"/>
                  <a:pt x="592" y="1307"/>
                </a:cubicBezTo>
                <a:cubicBezTo>
                  <a:pt x="592" y="1306"/>
                  <a:pt x="593" y="1306"/>
                  <a:pt x="594" y="1307"/>
                </a:cubicBezTo>
                <a:cubicBezTo>
                  <a:pt x="594" y="1307"/>
                  <a:pt x="595" y="1307"/>
                  <a:pt x="596" y="1307"/>
                </a:cubicBezTo>
                <a:cubicBezTo>
                  <a:pt x="596" y="1307"/>
                  <a:pt x="597" y="1307"/>
                  <a:pt x="597" y="1307"/>
                </a:cubicBezTo>
                <a:cubicBezTo>
                  <a:pt x="597" y="1307"/>
                  <a:pt x="597" y="1307"/>
                  <a:pt x="597" y="1307"/>
                </a:cubicBezTo>
                <a:cubicBezTo>
                  <a:pt x="599" y="1308"/>
                  <a:pt x="598" y="1305"/>
                  <a:pt x="599" y="1305"/>
                </a:cubicBezTo>
                <a:cubicBezTo>
                  <a:pt x="601" y="1304"/>
                  <a:pt x="600" y="1307"/>
                  <a:pt x="601" y="1308"/>
                </a:cubicBezTo>
                <a:cubicBezTo>
                  <a:pt x="601" y="1308"/>
                  <a:pt x="602" y="1307"/>
                  <a:pt x="603" y="1308"/>
                </a:cubicBezTo>
                <a:cubicBezTo>
                  <a:pt x="603" y="1308"/>
                  <a:pt x="603" y="1309"/>
                  <a:pt x="603" y="1309"/>
                </a:cubicBezTo>
                <a:cubicBezTo>
                  <a:pt x="604" y="1311"/>
                  <a:pt x="605" y="1310"/>
                  <a:pt x="606" y="1311"/>
                </a:cubicBezTo>
                <a:cubicBezTo>
                  <a:pt x="607" y="1312"/>
                  <a:pt x="606" y="1313"/>
                  <a:pt x="607" y="1313"/>
                </a:cubicBezTo>
                <a:cubicBezTo>
                  <a:pt x="607" y="1314"/>
                  <a:pt x="608" y="1313"/>
                  <a:pt x="609" y="1313"/>
                </a:cubicBezTo>
                <a:cubicBezTo>
                  <a:pt x="609" y="1312"/>
                  <a:pt x="609" y="1313"/>
                  <a:pt x="610" y="1312"/>
                </a:cubicBezTo>
                <a:cubicBezTo>
                  <a:pt x="611" y="1312"/>
                  <a:pt x="611" y="1311"/>
                  <a:pt x="611" y="1311"/>
                </a:cubicBezTo>
                <a:cubicBezTo>
                  <a:pt x="611" y="1310"/>
                  <a:pt x="610" y="1309"/>
                  <a:pt x="610" y="1309"/>
                </a:cubicBezTo>
                <a:cubicBezTo>
                  <a:pt x="609" y="1308"/>
                  <a:pt x="609" y="1308"/>
                  <a:pt x="609" y="1307"/>
                </a:cubicBezTo>
                <a:cubicBezTo>
                  <a:pt x="609" y="1306"/>
                  <a:pt x="608" y="1305"/>
                  <a:pt x="609" y="1303"/>
                </a:cubicBezTo>
                <a:cubicBezTo>
                  <a:pt x="609" y="1303"/>
                  <a:pt x="610" y="1303"/>
                  <a:pt x="610" y="1302"/>
                </a:cubicBezTo>
                <a:cubicBezTo>
                  <a:pt x="609" y="1301"/>
                  <a:pt x="609" y="1301"/>
                  <a:pt x="608" y="1301"/>
                </a:cubicBezTo>
                <a:cubicBezTo>
                  <a:pt x="607" y="1300"/>
                  <a:pt x="606" y="1299"/>
                  <a:pt x="605" y="1298"/>
                </a:cubicBezTo>
                <a:cubicBezTo>
                  <a:pt x="605" y="1298"/>
                  <a:pt x="602" y="1297"/>
                  <a:pt x="602" y="1296"/>
                </a:cubicBezTo>
                <a:cubicBezTo>
                  <a:pt x="603" y="1295"/>
                  <a:pt x="605" y="1297"/>
                  <a:pt x="606" y="1297"/>
                </a:cubicBezTo>
                <a:cubicBezTo>
                  <a:pt x="607" y="1297"/>
                  <a:pt x="607" y="1296"/>
                  <a:pt x="608" y="1297"/>
                </a:cubicBezTo>
                <a:cubicBezTo>
                  <a:pt x="609" y="1297"/>
                  <a:pt x="609" y="1298"/>
                  <a:pt x="609" y="1298"/>
                </a:cubicBezTo>
                <a:cubicBezTo>
                  <a:pt x="610" y="1299"/>
                  <a:pt x="611" y="1300"/>
                  <a:pt x="611" y="1301"/>
                </a:cubicBezTo>
                <a:cubicBezTo>
                  <a:pt x="611" y="1301"/>
                  <a:pt x="611" y="1302"/>
                  <a:pt x="611" y="1303"/>
                </a:cubicBezTo>
                <a:cubicBezTo>
                  <a:pt x="612" y="1303"/>
                  <a:pt x="612" y="1303"/>
                  <a:pt x="613" y="1304"/>
                </a:cubicBezTo>
                <a:cubicBezTo>
                  <a:pt x="613" y="1304"/>
                  <a:pt x="614" y="1304"/>
                  <a:pt x="614" y="1304"/>
                </a:cubicBezTo>
                <a:cubicBezTo>
                  <a:pt x="615" y="1305"/>
                  <a:pt x="615" y="1305"/>
                  <a:pt x="615" y="1306"/>
                </a:cubicBezTo>
                <a:cubicBezTo>
                  <a:pt x="616" y="1306"/>
                  <a:pt x="619" y="1307"/>
                  <a:pt x="619" y="1306"/>
                </a:cubicBezTo>
                <a:cubicBezTo>
                  <a:pt x="620" y="1305"/>
                  <a:pt x="620" y="1303"/>
                  <a:pt x="619" y="1302"/>
                </a:cubicBezTo>
                <a:cubicBezTo>
                  <a:pt x="619" y="1302"/>
                  <a:pt x="618" y="1302"/>
                  <a:pt x="617" y="1302"/>
                </a:cubicBezTo>
                <a:cubicBezTo>
                  <a:pt x="616" y="1302"/>
                  <a:pt x="616" y="1302"/>
                  <a:pt x="615" y="1302"/>
                </a:cubicBezTo>
                <a:cubicBezTo>
                  <a:pt x="614" y="1301"/>
                  <a:pt x="614" y="1299"/>
                  <a:pt x="613" y="1298"/>
                </a:cubicBezTo>
                <a:cubicBezTo>
                  <a:pt x="612" y="1297"/>
                  <a:pt x="612" y="1296"/>
                  <a:pt x="612" y="1295"/>
                </a:cubicBezTo>
                <a:cubicBezTo>
                  <a:pt x="612" y="1294"/>
                  <a:pt x="612" y="1294"/>
                  <a:pt x="612" y="1293"/>
                </a:cubicBezTo>
                <a:cubicBezTo>
                  <a:pt x="612" y="1293"/>
                  <a:pt x="611" y="1293"/>
                  <a:pt x="611" y="1293"/>
                </a:cubicBezTo>
                <a:cubicBezTo>
                  <a:pt x="610" y="1292"/>
                  <a:pt x="610" y="1291"/>
                  <a:pt x="610" y="1291"/>
                </a:cubicBezTo>
                <a:cubicBezTo>
                  <a:pt x="609" y="1289"/>
                  <a:pt x="607" y="1290"/>
                  <a:pt x="606" y="1290"/>
                </a:cubicBezTo>
                <a:cubicBezTo>
                  <a:pt x="605" y="1290"/>
                  <a:pt x="605" y="1290"/>
                  <a:pt x="604" y="1289"/>
                </a:cubicBezTo>
                <a:cubicBezTo>
                  <a:pt x="604" y="1288"/>
                  <a:pt x="603" y="1288"/>
                  <a:pt x="602" y="1288"/>
                </a:cubicBezTo>
                <a:cubicBezTo>
                  <a:pt x="601" y="1287"/>
                  <a:pt x="600" y="1288"/>
                  <a:pt x="599" y="1287"/>
                </a:cubicBezTo>
                <a:cubicBezTo>
                  <a:pt x="598" y="1287"/>
                  <a:pt x="598" y="1286"/>
                  <a:pt x="597" y="1285"/>
                </a:cubicBezTo>
                <a:cubicBezTo>
                  <a:pt x="597" y="1284"/>
                  <a:pt x="597" y="1284"/>
                  <a:pt x="596" y="1283"/>
                </a:cubicBezTo>
                <a:cubicBezTo>
                  <a:pt x="596" y="1283"/>
                  <a:pt x="595" y="1282"/>
                  <a:pt x="595" y="1282"/>
                </a:cubicBezTo>
                <a:cubicBezTo>
                  <a:pt x="594" y="1281"/>
                  <a:pt x="592" y="1282"/>
                  <a:pt x="591" y="1282"/>
                </a:cubicBezTo>
                <a:cubicBezTo>
                  <a:pt x="591" y="1283"/>
                  <a:pt x="590" y="1284"/>
                  <a:pt x="590" y="1284"/>
                </a:cubicBezTo>
                <a:cubicBezTo>
                  <a:pt x="589" y="1284"/>
                  <a:pt x="589" y="1284"/>
                  <a:pt x="588" y="1285"/>
                </a:cubicBezTo>
                <a:cubicBezTo>
                  <a:pt x="587" y="1285"/>
                  <a:pt x="586" y="1285"/>
                  <a:pt x="586" y="1286"/>
                </a:cubicBezTo>
                <a:cubicBezTo>
                  <a:pt x="587" y="1286"/>
                  <a:pt x="587" y="1286"/>
                  <a:pt x="588" y="1286"/>
                </a:cubicBezTo>
                <a:cubicBezTo>
                  <a:pt x="588" y="1286"/>
                  <a:pt x="589" y="1286"/>
                  <a:pt x="590" y="1286"/>
                </a:cubicBezTo>
                <a:cubicBezTo>
                  <a:pt x="591" y="1286"/>
                  <a:pt x="591" y="1286"/>
                  <a:pt x="591" y="1286"/>
                </a:cubicBezTo>
                <a:cubicBezTo>
                  <a:pt x="592" y="1287"/>
                  <a:pt x="592" y="1288"/>
                  <a:pt x="593" y="1288"/>
                </a:cubicBezTo>
                <a:cubicBezTo>
                  <a:pt x="594" y="1288"/>
                  <a:pt x="594" y="1288"/>
                  <a:pt x="595" y="1289"/>
                </a:cubicBezTo>
                <a:cubicBezTo>
                  <a:pt x="595" y="1289"/>
                  <a:pt x="595" y="1290"/>
                  <a:pt x="595" y="1291"/>
                </a:cubicBezTo>
                <a:cubicBezTo>
                  <a:pt x="596" y="1291"/>
                  <a:pt x="597" y="1291"/>
                  <a:pt x="598" y="1292"/>
                </a:cubicBezTo>
                <a:cubicBezTo>
                  <a:pt x="598" y="1292"/>
                  <a:pt x="598" y="1293"/>
                  <a:pt x="599" y="1293"/>
                </a:cubicBezTo>
                <a:cubicBezTo>
                  <a:pt x="599" y="1295"/>
                  <a:pt x="602" y="1295"/>
                  <a:pt x="602" y="1297"/>
                </a:cubicBezTo>
                <a:cubicBezTo>
                  <a:pt x="601" y="1296"/>
                  <a:pt x="600" y="1296"/>
                  <a:pt x="600" y="1296"/>
                </a:cubicBezTo>
                <a:cubicBezTo>
                  <a:pt x="599" y="1296"/>
                  <a:pt x="599" y="1296"/>
                  <a:pt x="598" y="1295"/>
                </a:cubicBezTo>
                <a:cubicBezTo>
                  <a:pt x="597" y="1295"/>
                  <a:pt x="597" y="1294"/>
                  <a:pt x="597" y="1294"/>
                </a:cubicBezTo>
                <a:cubicBezTo>
                  <a:pt x="596" y="1294"/>
                  <a:pt x="595" y="1294"/>
                  <a:pt x="595" y="1294"/>
                </a:cubicBezTo>
                <a:cubicBezTo>
                  <a:pt x="594" y="1293"/>
                  <a:pt x="593" y="1293"/>
                  <a:pt x="592" y="1292"/>
                </a:cubicBezTo>
                <a:cubicBezTo>
                  <a:pt x="592" y="1291"/>
                  <a:pt x="591" y="1291"/>
                  <a:pt x="591" y="1291"/>
                </a:cubicBezTo>
                <a:cubicBezTo>
                  <a:pt x="590" y="1290"/>
                  <a:pt x="590" y="1289"/>
                  <a:pt x="589" y="1288"/>
                </a:cubicBezTo>
                <a:cubicBezTo>
                  <a:pt x="587" y="1287"/>
                  <a:pt x="586" y="1288"/>
                  <a:pt x="585" y="1288"/>
                </a:cubicBezTo>
                <a:cubicBezTo>
                  <a:pt x="584" y="1287"/>
                  <a:pt x="584" y="1287"/>
                  <a:pt x="583" y="1287"/>
                </a:cubicBezTo>
                <a:cubicBezTo>
                  <a:pt x="582" y="1287"/>
                  <a:pt x="581" y="1287"/>
                  <a:pt x="581" y="1287"/>
                </a:cubicBezTo>
                <a:cubicBezTo>
                  <a:pt x="581" y="1286"/>
                  <a:pt x="581" y="1286"/>
                  <a:pt x="581" y="1286"/>
                </a:cubicBezTo>
                <a:cubicBezTo>
                  <a:pt x="581" y="1286"/>
                  <a:pt x="582" y="1286"/>
                  <a:pt x="583" y="1286"/>
                </a:cubicBezTo>
                <a:cubicBezTo>
                  <a:pt x="583" y="1285"/>
                  <a:pt x="584" y="1285"/>
                  <a:pt x="584" y="1284"/>
                </a:cubicBezTo>
                <a:cubicBezTo>
                  <a:pt x="585" y="1284"/>
                  <a:pt x="586" y="1284"/>
                  <a:pt x="586" y="1284"/>
                </a:cubicBezTo>
                <a:cubicBezTo>
                  <a:pt x="587" y="1284"/>
                  <a:pt x="588" y="1284"/>
                  <a:pt x="588" y="1284"/>
                </a:cubicBezTo>
                <a:cubicBezTo>
                  <a:pt x="590" y="1283"/>
                  <a:pt x="588" y="1282"/>
                  <a:pt x="588" y="1281"/>
                </a:cubicBezTo>
                <a:cubicBezTo>
                  <a:pt x="587" y="1280"/>
                  <a:pt x="588" y="1280"/>
                  <a:pt x="587" y="1279"/>
                </a:cubicBezTo>
                <a:cubicBezTo>
                  <a:pt x="587" y="1279"/>
                  <a:pt x="586" y="1279"/>
                  <a:pt x="586" y="1278"/>
                </a:cubicBezTo>
                <a:cubicBezTo>
                  <a:pt x="585" y="1278"/>
                  <a:pt x="585" y="1277"/>
                  <a:pt x="586" y="1277"/>
                </a:cubicBezTo>
                <a:cubicBezTo>
                  <a:pt x="586" y="1276"/>
                  <a:pt x="587" y="1276"/>
                  <a:pt x="588" y="1276"/>
                </a:cubicBezTo>
                <a:cubicBezTo>
                  <a:pt x="589" y="1276"/>
                  <a:pt x="589" y="1274"/>
                  <a:pt x="590" y="1276"/>
                </a:cubicBezTo>
                <a:cubicBezTo>
                  <a:pt x="591" y="1276"/>
                  <a:pt x="591" y="1277"/>
                  <a:pt x="591" y="1277"/>
                </a:cubicBezTo>
                <a:cubicBezTo>
                  <a:pt x="591" y="1277"/>
                  <a:pt x="592" y="1278"/>
                  <a:pt x="592" y="1278"/>
                </a:cubicBezTo>
                <a:cubicBezTo>
                  <a:pt x="593" y="1280"/>
                  <a:pt x="591" y="1280"/>
                  <a:pt x="591" y="1281"/>
                </a:cubicBezTo>
                <a:cubicBezTo>
                  <a:pt x="592" y="1281"/>
                  <a:pt x="592" y="1281"/>
                  <a:pt x="593" y="1280"/>
                </a:cubicBezTo>
                <a:cubicBezTo>
                  <a:pt x="593" y="1279"/>
                  <a:pt x="594" y="1280"/>
                  <a:pt x="594" y="1279"/>
                </a:cubicBezTo>
                <a:cubicBezTo>
                  <a:pt x="596" y="1278"/>
                  <a:pt x="594" y="1277"/>
                  <a:pt x="593" y="1276"/>
                </a:cubicBezTo>
                <a:cubicBezTo>
                  <a:pt x="592" y="1275"/>
                  <a:pt x="593" y="1274"/>
                  <a:pt x="591" y="1273"/>
                </a:cubicBezTo>
                <a:cubicBezTo>
                  <a:pt x="590" y="1272"/>
                  <a:pt x="589" y="1273"/>
                  <a:pt x="588" y="1271"/>
                </a:cubicBezTo>
                <a:cubicBezTo>
                  <a:pt x="588" y="1270"/>
                  <a:pt x="589" y="1269"/>
                  <a:pt x="588" y="1268"/>
                </a:cubicBezTo>
                <a:cubicBezTo>
                  <a:pt x="588" y="1268"/>
                  <a:pt x="587" y="1267"/>
                  <a:pt x="587" y="1267"/>
                </a:cubicBezTo>
                <a:cubicBezTo>
                  <a:pt x="587" y="1266"/>
                  <a:pt x="586" y="1266"/>
                  <a:pt x="585" y="1265"/>
                </a:cubicBezTo>
                <a:cubicBezTo>
                  <a:pt x="585" y="1264"/>
                  <a:pt x="585" y="1263"/>
                  <a:pt x="584" y="1263"/>
                </a:cubicBezTo>
                <a:cubicBezTo>
                  <a:pt x="583" y="1262"/>
                  <a:pt x="583" y="1262"/>
                  <a:pt x="582" y="1261"/>
                </a:cubicBezTo>
                <a:cubicBezTo>
                  <a:pt x="582" y="1260"/>
                  <a:pt x="582" y="1260"/>
                  <a:pt x="582" y="1259"/>
                </a:cubicBezTo>
                <a:cubicBezTo>
                  <a:pt x="582" y="1259"/>
                  <a:pt x="581" y="1258"/>
                  <a:pt x="580" y="1258"/>
                </a:cubicBezTo>
                <a:cubicBezTo>
                  <a:pt x="580" y="1257"/>
                  <a:pt x="580" y="1256"/>
                  <a:pt x="580" y="1256"/>
                </a:cubicBezTo>
                <a:cubicBezTo>
                  <a:pt x="580" y="1254"/>
                  <a:pt x="581" y="1253"/>
                  <a:pt x="581" y="1252"/>
                </a:cubicBezTo>
                <a:cubicBezTo>
                  <a:pt x="581" y="1251"/>
                  <a:pt x="581" y="1250"/>
                  <a:pt x="581" y="1250"/>
                </a:cubicBezTo>
                <a:cubicBezTo>
                  <a:pt x="582" y="1249"/>
                  <a:pt x="582" y="1249"/>
                  <a:pt x="582" y="1248"/>
                </a:cubicBezTo>
                <a:cubicBezTo>
                  <a:pt x="583" y="1247"/>
                  <a:pt x="583" y="1248"/>
                  <a:pt x="584" y="1247"/>
                </a:cubicBezTo>
                <a:cubicBezTo>
                  <a:pt x="585" y="1247"/>
                  <a:pt x="585" y="1246"/>
                  <a:pt x="586" y="1246"/>
                </a:cubicBezTo>
                <a:cubicBezTo>
                  <a:pt x="586" y="1245"/>
                  <a:pt x="587" y="1246"/>
                  <a:pt x="586" y="1247"/>
                </a:cubicBezTo>
                <a:cubicBezTo>
                  <a:pt x="586" y="1248"/>
                  <a:pt x="585" y="1247"/>
                  <a:pt x="585" y="1248"/>
                </a:cubicBezTo>
                <a:cubicBezTo>
                  <a:pt x="584" y="1250"/>
                  <a:pt x="586" y="1250"/>
                  <a:pt x="587" y="1250"/>
                </a:cubicBezTo>
                <a:cubicBezTo>
                  <a:pt x="587" y="1251"/>
                  <a:pt x="588" y="1251"/>
                  <a:pt x="588" y="1252"/>
                </a:cubicBezTo>
                <a:cubicBezTo>
                  <a:pt x="589" y="1252"/>
                  <a:pt x="589" y="1252"/>
                  <a:pt x="590" y="1252"/>
                </a:cubicBezTo>
                <a:cubicBezTo>
                  <a:pt x="591" y="1252"/>
                  <a:pt x="591" y="1253"/>
                  <a:pt x="591" y="1253"/>
                </a:cubicBezTo>
                <a:cubicBezTo>
                  <a:pt x="592" y="1254"/>
                  <a:pt x="593" y="1254"/>
                  <a:pt x="593" y="1254"/>
                </a:cubicBezTo>
                <a:cubicBezTo>
                  <a:pt x="595" y="1254"/>
                  <a:pt x="595" y="1256"/>
                  <a:pt x="595" y="1257"/>
                </a:cubicBezTo>
                <a:cubicBezTo>
                  <a:pt x="595" y="1259"/>
                  <a:pt x="595" y="1260"/>
                  <a:pt x="597" y="1260"/>
                </a:cubicBezTo>
                <a:cubicBezTo>
                  <a:pt x="598" y="1261"/>
                  <a:pt x="598" y="1261"/>
                  <a:pt x="599" y="1261"/>
                </a:cubicBezTo>
                <a:cubicBezTo>
                  <a:pt x="600" y="1261"/>
                  <a:pt x="600" y="1261"/>
                  <a:pt x="601" y="1261"/>
                </a:cubicBezTo>
                <a:cubicBezTo>
                  <a:pt x="602" y="1261"/>
                  <a:pt x="602" y="1262"/>
                  <a:pt x="603" y="1262"/>
                </a:cubicBezTo>
                <a:cubicBezTo>
                  <a:pt x="604" y="1262"/>
                  <a:pt x="603" y="1261"/>
                  <a:pt x="603" y="1261"/>
                </a:cubicBezTo>
                <a:cubicBezTo>
                  <a:pt x="602" y="1261"/>
                  <a:pt x="602" y="1261"/>
                  <a:pt x="601" y="1260"/>
                </a:cubicBezTo>
                <a:cubicBezTo>
                  <a:pt x="601" y="1260"/>
                  <a:pt x="601" y="1259"/>
                  <a:pt x="600" y="1258"/>
                </a:cubicBezTo>
                <a:cubicBezTo>
                  <a:pt x="599" y="1258"/>
                  <a:pt x="597" y="1258"/>
                  <a:pt x="596" y="1257"/>
                </a:cubicBezTo>
                <a:cubicBezTo>
                  <a:pt x="596" y="1256"/>
                  <a:pt x="596" y="1255"/>
                  <a:pt x="596" y="1255"/>
                </a:cubicBezTo>
                <a:cubicBezTo>
                  <a:pt x="596" y="1254"/>
                  <a:pt x="597" y="1254"/>
                  <a:pt x="598" y="1255"/>
                </a:cubicBezTo>
                <a:cubicBezTo>
                  <a:pt x="599" y="1255"/>
                  <a:pt x="599" y="1254"/>
                  <a:pt x="600" y="1254"/>
                </a:cubicBezTo>
                <a:cubicBezTo>
                  <a:pt x="601" y="1254"/>
                  <a:pt x="601" y="1255"/>
                  <a:pt x="602" y="1255"/>
                </a:cubicBezTo>
                <a:cubicBezTo>
                  <a:pt x="602" y="1256"/>
                  <a:pt x="602" y="1256"/>
                  <a:pt x="603" y="1257"/>
                </a:cubicBezTo>
                <a:cubicBezTo>
                  <a:pt x="603" y="1257"/>
                  <a:pt x="604" y="1257"/>
                  <a:pt x="604" y="1258"/>
                </a:cubicBezTo>
                <a:cubicBezTo>
                  <a:pt x="605" y="1258"/>
                  <a:pt x="605" y="1259"/>
                  <a:pt x="605" y="1259"/>
                </a:cubicBezTo>
                <a:cubicBezTo>
                  <a:pt x="606" y="1260"/>
                  <a:pt x="606" y="1260"/>
                  <a:pt x="607" y="1260"/>
                </a:cubicBezTo>
                <a:cubicBezTo>
                  <a:pt x="607" y="1260"/>
                  <a:pt x="608" y="1261"/>
                  <a:pt x="608" y="1260"/>
                </a:cubicBezTo>
                <a:cubicBezTo>
                  <a:pt x="609" y="1260"/>
                  <a:pt x="607" y="1260"/>
                  <a:pt x="607" y="1259"/>
                </a:cubicBezTo>
                <a:cubicBezTo>
                  <a:pt x="607" y="1259"/>
                  <a:pt x="606" y="1258"/>
                  <a:pt x="606" y="1258"/>
                </a:cubicBezTo>
                <a:cubicBezTo>
                  <a:pt x="606" y="1256"/>
                  <a:pt x="604" y="1256"/>
                  <a:pt x="604" y="1255"/>
                </a:cubicBezTo>
                <a:cubicBezTo>
                  <a:pt x="603" y="1254"/>
                  <a:pt x="603" y="1251"/>
                  <a:pt x="604" y="1251"/>
                </a:cubicBezTo>
                <a:cubicBezTo>
                  <a:pt x="605" y="1251"/>
                  <a:pt x="606" y="1252"/>
                  <a:pt x="606" y="1252"/>
                </a:cubicBezTo>
                <a:cubicBezTo>
                  <a:pt x="607" y="1252"/>
                  <a:pt x="607" y="1251"/>
                  <a:pt x="608" y="1252"/>
                </a:cubicBezTo>
                <a:cubicBezTo>
                  <a:pt x="609" y="1252"/>
                  <a:pt x="609" y="1253"/>
                  <a:pt x="609" y="1253"/>
                </a:cubicBezTo>
                <a:cubicBezTo>
                  <a:pt x="610" y="1253"/>
                  <a:pt x="610" y="1252"/>
                  <a:pt x="610" y="1252"/>
                </a:cubicBezTo>
                <a:cubicBezTo>
                  <a:pt x="609" y="1251"/>
                  <a:pt x="608" y="1250"/>
                  <a:pt x="607" y="1250"/>
                </a:cubicBezTo>
                <a:cubicBezTo>
                  <a:pt x="605" y="1249"/>
                  <a:pt x="606" y="1248"/>
                  <a:pt x="605" y="1246"/>
                </a:cubicBezTo>
                <a:cubicBezTo>
                  <a:pt x="604" y="1245"/>
                  <a:pt x="603" y="1244"/>
                  <a:pt x="604" y="1242"/>
                </a:cubicBezTo>
                <a:cubicBezTo>
                  <a:pt x="604" y="1241"/>
                  <a:pt x="606" y="1242"/>
                  <a:pt x="608" y="1242"/>
                </a:cubicBezTo>
                <a:cubicBezTo>
                  <a:pt x="608" y="1241"/>
                  <a:pt x="609" y="1241"/>
                  <a:pt x="609" y="1240"/>
                </a:cubicBezTo>
                <a:cubicBezTo>
                  <a:pt x="610" y="1240"/>
                  <a:pt x="611" y="1239"/>
                  <a:pt x="612" y="1239"/>
                </a:cubicBezTo>
                <a:cubicBezTo>
                  <a:pt x="613" y="1239"/>
                  <a:pt x="614" y="1238"/>
                  <a:pt x="615" y="1238"/>
                </a:cubicBezTo>
                <a:cubicBezTo>
                  <a:pt x="616" y="1238"/>
                  <a:pt x="617" y="1238"/>
                  <a:pt x="618" y="1238"/>
                </a:cubicBezTo>
                <a:cubicBezTo>
                  <a:pt x="618" y="1238"/>
                  <a:pt x="619" y="1238"/>
                  <a:pt x="620" y="1238"/>
                </a:cubicBezTo>
                <a:cubicBezTo>
                  <a:pt x="621" y="1238"/>
                  <a:pt x="622" y="1239"/>
                  <a:pt x="623" y="1239"/>
                </a:cubicBezTo>
                <a:cubicBezTo>
                  <a:pt x="624" y="1240"/>
                  <a:pt x="626" y="1240"/>
                  <a:pt x="627" y="1239"/>
                </a:cubicBezTo>
                <a:cubicBezTo>
                  <a:pt x="628" y="1238"/>
                  <a:pt x="629" y="1237"/>
                  <a:pt x="630" y="1237"/>
                </a:cubicBezTo>
                <a:cubicBezTo>
                  <a:pt x="632" y="1237"/>
                  <a:pt x="633" y="1237"/>
                  <a:pt x="634" y="1237"/>
                </a:cubicBezTo>
                <a:cubicBezTo>
                  <a:pt x="635" y="1238"/>
                  <a:pt x="636" y="1238"/>
                  <a:pt x="638" y="1239"/>
                </a:cubicBezTo>
                <a:cubicBezTo>
                  <a:pt x="639" y="1239"/>
                  <a:pt x="640" y="1239"/>
                  <a:pt x="642" y="1240"/>
                </a:cubicBezTo>
                <a:cubicBezTo>
                  <a:pt x="643" y="1240"/>
                  <a:pt x="643" y="1241"/>
                  <a:pt x="644" y="1241"/>
                </a:cubicBezTo>
                <a:cubicBezTo>
                  <a:pt x="644" y="1242"/>
                  <a:pt x="645" y="1242"/>
                  <a:pt x="646" y="1242"/>
                </a:cubicBezTo>
                <a:cubicBezTo>
                  <a:pt x="647" y="1242"/>
                  <a:pt x="648" y="1243"/>
                  <a:pt x="648" y="1244"/>
                </a:cubicBezTo>
                <a:cubicBezTo>
                  <a:pt x="649" y="1246"/>
                  <a:pt x="650" y="1246"/>
                  <a:pt x="651" y="1246"/>
                </a:cubicBezTo>
                <a:cubicBezTo>
                  <a:pt x="652" y="1246"/>
                  <a:pt x="654" y="1246"/>
                  <a:pt x="655" y="1246"/>
                </a:cubicBezTo>
                <a:cubicBezTo>
                  <a:pt x="656" y="1245"/>
                  <a:pt x="658" y="1245"/>
                  <a:pt x="659" y="1245"/>
                </a:cubicBezTo>
                <a:cubicBezTo>
                  <a:pt x="660" y="1245"/>
                  <a:pt x="660" y="1245"/>
                  <a:pt x="661" y="1245"/>
                </a:cubicBezTo>
                <a:cubicBezTo>
                  <a:pt x="662" y="1244"/>
                  <a:pt x="662" y="1245"/>
                  <a:pt x="662" y="1245"/>
                </a:cubicBezTo>
                <a:cubicBezTo>
                  <a:pt x="662" y="1246"/>
                  <a:pt x="663" y="1246"/>
                  <a:pt x="662" y="1247"/>
                </a:cubicBezTo>
                <a:cubicBezTo>
                  <a:pt x="661" y="1247"/>
                  <a:pt x="660" y="1247"/>
                  <a:pt x="660" y="1248"/>
                </a:cubicBezTo>
                <a:cubicBezTo>
                  <a:pt x="658" y="1248"/>
                  <a:pt x="658" y="1249"/>
                  <a:pt x="656" y="1250"/>
                </a:cubicBezTo>
                <a:cubicBezTo>
                  <a:pt x="655" y="1250"/>
                  <a:pt x="654" y="1250"/>
                  <a:pt x="653" y="1251"/>
                </a:cubicBezTo>
                <a:cubicBezTo>
                  <a:pt x="651" y="1252"/>
                  <a:pt x="651" y="1254"/>
                  <a:pt x="651" y="1255"/>
                </a:cubicBezTo>
                <a:cubicBezTo>
                  <a:pt x="651" y="1257"/>
                  <a:pt x="651" y="1257"/>
                  <a:pt x="652" y="1256"/>
                </a:cubicBezTo>
                <a:cubicBezTo>
                  <a:pt x="654" y="1256"/>
                  <a:pt x="656" y="1255"/>
                  <a:pt x="658" y="1253"/>
                </a:cubicBezTo>
                <a:cubicBezTo>
                  <a:pt x="659" y="1253"/>
                  <a:pt x="659" y="1253"/>
                  <a:pt x="660" y="1252"/>
                </a:cubicBezTo>
                <a:cubicBezTo>
                  <a:pt x="661" y="1251"/>
                  <a:pt x="662" y="1251"/>
                  <a:pt x="663" y="1250"/>
                </a:cubicBezTo>
                <a:cubicBezTo>
                  <a:pt x="663" y="1250"/>
                  <a:pt x="664" y="1249"/>
                  <a:pt x="665" y="1249"/>
                </a:cubicBezTo>
                <a:cubicBezTo>
                  <a:pt x="665" y="1248"/>
                  <a:pt x="665" y="1248"/>
                  <a:pt x="666" y="1247"/>
                </a:cubicBezTo>
                <a:cubicBezTo>
                  <a:pt x="667" y="1246"/>
                  <a:pt x="668" y="1246"/>
                  <a:pt x="669" y="1245"/>
                </a:cubicBezTo>
                <a:cubicBezTo>
                  <a:pt x="671" y="1244"/>
                  <a:pt x="672" y="1244"/>
                  <a:pt x="673" y="1243"/>
                </a:cubicBezTo>
                <a:cubicBezTo>
                  <a:pt x="673" y="1241"/>
                  <a:pt x="675" y="1241"/>
                  <a:pt x="676" y="1241"/>
                </a:cubicBezTo>
                <a:cubicBezTo>
                  <a:pt x="677" y="1240"/>
                  <a:pt x="677" y="1238"/>
                  <a:pt x="678" y="1237"/>
                </a:cubicBezTo>
                <a:cubicBezTo>
                  <a:pt x="680" y="1236"/>
                  <a:pt x="681" y="1237"/>
                  <a:pt x="682" y="1237"/>
                </a:cubicBezTo>
                <a:cubicBezTo>
                  <a:pt x="684" y="1237"/>
                  <a:pt x="685" y="1236"/>
                  <a:pt x="686" y="1236"/>
                </a:cubicBezTo>
                <a:cubicBezTo>
                  <a:pt x="688" y="1236"/>
                  <a:pt x="689" y="1236"/>
                  <a:pt x="690" y="1236"/>
                </a:cubicBezTo>
                <a:cubicBezTo>
                  <a:pt x="691" y="1235"/>
                  <a:pt x="691" y="1235"/>
                  <a:pt x="692" y="1235"/>
                </a:cubicBezTo>
                <a:cubicBezTo>
                  <a:pt x="693" y="1234"/>
                  <a:pt x="693" y="1235"/>
                  <a:pt x="693" y="1235"/>
                </a:cubicBezTo>
                <a:cubicBezTo>
                  <a:pt x="695" y="1236"/>
                  <a:pt x="696" y="1235"/>
                  <a:pt x="697" y="1236"/>
                </a:cubicBezTo>
                <a:cubicBezTo>
                  <a:pt x="699" y="1236"/>
                  <a:pt x="698" y="1237"/>
                  <a:pt x="699" y="1237"/>
                </a:cubicBezTo>
                <a:cubicBezTo>
                  <a:pt x="700" y="1237"/>
                  <a:pt x="701" y="1237"/>
                  <a:pt x="702" y="1237"/>
                </a:cubicBezTo>
                <a:cubicBezTo>
                  <a:pt x="704" y="1237"/>
                  <a:pt x="705" y="1237"/>
                  <a:pt x="706" y="1236"/>
                </a:cubicBezTo>
                <a:cubicBezTo>
                  <a:pt x="708" y="1235"/>
                  <a:pt x="708" y="1237"/>
                  <a:pt x="709" y="1238"/>
                </a:cubicBezTo>
                <a:cubicBezTo>
                  <a:pt x="709" y="1238"/>
                  <a:pt x="710" y="1238"/>
                  <a:pt x="710" y="1238"/>
                </a:cubicBezTo>
                <a:cubicBezTo>
                  <a:pt x="711" y="1239"/>
                  <a:pt x="711" y="1239"/>
                  <a:pt x="712" y="1240"/>
                </a:cubicBezTo>
                <a:cubicBezTo>
                  <a:pt x="712" y="1240"/>
                  <a:pt x="713" y="1241"/>
                  <a:pt x="714" y="1241"/>
                </a:cubicBezTo>
                <a:cubicBezTo>
                  <a:pt x="715" y="1241"/>
                  <a:pt x="716" y="1241"/>
                  <a:pt x="717" y="1241"/>
                </a:cubicBezTo>
                <a:cubicBezTo>
                  <a:pt x="718" y="1242"/>
                  <a:pt x="718" y="1242"/>
                  <a:pt x="719" y="1242"/>
                </a:cubicBezTo>
                <a:cubicBezTo>
                  <a:pt x="720" y="1242"/>
                  <a:pt x="722" y="1242"/>
                  <a:pt x="722" y="1243"/>
                </a:cubicBezTo>
                <a:cubicBezTo>
                  <a:pt x="721" y="1243"/>
                  <a:pt x="720" y="1243"/>
                  <a:pt x="720" y="1243"/>
                </a:cubicBezTo>
                <a:cubicBezTo>
                  <a:pt x="719" y="1243"/>
                  <a:pt x="719" y="1243"/>
                  <a:pt x="718" y="1243"/>
                </a:cubicBezTo>
                <a:cubicBezTo>
                  <a:pt x="716" y="1243"/>
                  <a:pt x="715" y="1243"/>
                  <a:pt x="714" y="1243"/>
                </a:cubicBezTo>
                <a:cubicBezTo>
                  <a:pt x="712" y="1244"/>
                  <a:pt x="711" y="1245"/>
                  <a:pt x="710" y="1245"/>
                </a:cubicBezTo>
                <a:cubicBezTo>
                  <a:pt x="709" y="1245"/>
                  <a:pt x="708" y="1244"/>
                  <a:pt x="707" y="1244"/>
                </a:cubicBezTo>
                <a:cubicBezTo>
                  <a:pt x="707" y="1244"/>
                  <a:pt x="706" y="1245"/>
                  <a:pt x="706" y="1245"/>
                </a:cubicBezTo>
                <a:cubicBezTo>
                  <a:pt x="705" y="1246"/>
                  <a:pt x="703" y="1245"/>
                  <a:pt x="703" y="1246"/>
                </a:cubicBezTo>
                <a:cubicBezTo>
                  <a:pt x="703" y="1248"/>
                  <a:pt x="704" y="1248"/>
                  <a:pt x="705" y="1248"/>
                </a:cubicBezTo>
                <a:cubicBezTo>
                  <a:pt x="706" y="1248"/>
                  <a:pt x="706" y="1249"/>
                  <a:pt x="706" y="1249"/>
                </a:cubicBezTo>
                <a:cubicBezTo>
                  <a:pt x="707" y="1249"/>
                  <a:pt x="708" y="1248"/>
                  <a:pt x="708" y="1249"/>
                </a:cubicBezTo>
                <a:cubicBezTo>
                  <a:pt x="711" y="1250"/>
                  <a:pt x="707" y="1251"/>
                  <a:pt x="706" y="1251"/>
                </a:cubicBezTo>
                <a:cubicBezTo>
                  <a:pt x="705" y="1251"/>
                  <a:pt x="704" y="1251"/>
                  <a:pt x="703" y="1251"/>
                </a:cubicBezTo>
                <a:cubicBezTo>
                  <a:pt x="702" y="1251"/>
                  <a:pt x="701" y="1252"/>
                  <a:pt x="700" y="1251"/>
                </a:cubicBezTo>
                <a:cubicBezTo>
                  <a:pt x="699" y="1251"/>
                  <a:pt x="699" y="1251"/>
                  <a:pt x="698" y="1250"/>
                </a:cubicBezTo>
                <a:cubicBezTo>
                  <a:pt x="698" y="1250"/>
                  <a:pt x="697" y="1250"/>
                  <a:pt x="696" y="1250"/>
                </a:cubicBezTo>
                <a:cubicBezTo>
                  <a:pt x="695" y="1250"/>
                  <a:pt x="694" y="1251"/>
                  <a:pt x="692" y="1251"/>
                </a:cubicBezTo>
                <a:cubicBezTo>
                  <a:pt x="691" y="1250"/>
                  <a:pt x="690" y="1250"/>
                  <a:pt x="688" y="1250"/>
                </a:cubicBezTo>
                <a:cubicBezTo>
                  <a:pt x="688" y="1250"/>
                  <a:pt x="687" y="1251"/>
                  <a:pt x="686" y="1251"/>
                </a:cubicBezTo>
                <a:cubicBezTo>
                  <a:pt x="685" y="1250"/>
                  <a:pt x="686" y="1250"/>
                  <a:pt x="686" y="1249"/>
                </a:cubicBezTo>
                <a:cubicBezTo>
                  <a:pt x="686" y="1248"/>
                  <a:pt x="685" y="1248"/>
                  <a:pt x="685" y="1248"/>
                </a:cubicBezTo>
                <a:cubicBezTo>
                  <a:pt x="684" y="1248"/>
                  <a:pt x="684" y="1248"/>
                  <a:pt x="684" y="1248"/>
                </a:cubicBezTo>
                <a:cubicBezTo>
                  <a:pt x="683" y="1248"/>
                  <a:pt x="683" y="1248"/>
                  <a:pt x="683" y="1247"/>
                </a:cubicBezTo>
                <a:cubicBezTo>
                  <a:pt x="680" y="1247"/>
                  <a:pt x="683" y="1249"/>
                  <a:pt x="683" y="1250"/>
                </a:cubicBezTo>
                <a:cubicBezTo>
                  <a:pt x="684" y="1252"/>
                  <a:pt x="682" y="1252"/>
                  <a:pt x="681" y="1252"/>
                </a:cubicBezTo>
                <a:cubicBezTo>
                  <a:pt x="679" y="1252"/>
                  <a:pt x="679" y="1253"/>
                  <a:pt x="677" y="1252"/>
                </a:cubicBezTo>
                <a:cubicBezTo>
                  <a:pt x="677" y="1251"/>
                  <a:pt x="677" y="1251"/>
                  <a:pt x="676" y="1251"/>
                </a:cubicBezTo>
                <a:cubicBezTo>
                  <a:pt x="675" y="1250"/>
                  <a:pt x="675" y="1250"/>
                  <a:pt x="674" y="1250"/>
                </a:cubicBezTo>
                <a:cubicBezTo>
                  <a:pt x="673" y="1248"/>
                  <a:pt x="672" y="1249"/>
                  <a:pt x="671" y="1249"/>
                </a:cubicBezTo>
                <a:cubicBezTo>
                  <a:pt x="670" y="1249"/>
                  <a:pt x="669" y="1249"/>
                  <a:pt x="669" y="1250"/>
                </a:cubicBezTo>
                <a:cubicBezTo>
                  <a:pt x="668" y="1250"/>
                  <a:pt x="668" y="1250"/>
                  <a:pt x="667" y="1251"/>
                </a:cubicBezTo>
                <a:cubicBezTo>
                  <a:pt x="667" y="1251"/>
                  <a:pt x="666" y="1251"/>
                  <a:pt x="665" y="1251"/>
                </a:cubicBezTo>
                <a:cubicBezTo>
                  <a:pt x="665" y="1251"/>
                  <a:pt x="665" y="1252"/>
                  <a:pt x="664" y="1252"/>
                </a:cubicBezTo>
                <a:cubicBezTo>
                  <a:pt x="663" y="1252"/>
                  <a:pt x="663" y="1252"/>
                  <a:pt x="662" y="1253"/>
                </a:cubicBezTo>
                <a:cubicBezTo>
                  <a:pt x="661" y="1253"/>
                  <a:pt x="660" y="1254"/>
                  <a:pt x="659" y="1255"/>
                </a:cubicBezTo>
                <a:cubicBezTo>
                  <a:pt x="658" y="1255"/>
                  <a:pt x="657" y="1255"/>
                  <a:pt x="656" y="1256"/>
                </a:cubicBezTo>
                <a:cubicBezTo>
                  <a:pt x="655" y="1256"/>
                  <a:pt x="653" y="1256"/>
                  <a:pt x="652" y="1257"/>
                </a:cubicBezTo>
                <a:cubicBezTo>
                  <a:pt x="650" y="1258"/>
                  <a:pt x="652" y="1259"/>
                  <a:pt x="651" y="1261"/>
                </a:cubicBezTo>
                <a:cubicBezTo>
                  <a:pt x="651" y="1261"/>
                  <a:pt x="651" y="1262"/>
                  <a:pt x="650" y="1262"/>
                </a:cubicBezTo>
                <a:cubicBezTo>
                  <a:pt x="650" y="1263"/>
                  <a:pt x="650" y="1264"/>
                  <a:pt x="650" y="1264"/>
                </a:cubicBezTo>
                <a:cubicBezTo>
                  <a:pt x="650" y="1265"/>
                  <a:pt x="651" y="1265"/>
                  <a:pt x="651" y="1266"/>
                </a:cubicBezTo>
                <a:cubicBezTo>
                  <a:pt x="651" y="1267"/>
                  <a:pt x="651" y="1269"/>
                  <a:pt x="650" y="1270"/>
                </a:cubicBezTo>
                <a:cubicBezTo>
                  <a:pt x="649" y="1270"/>
                  <a:pt x="649" y="1271"/>
                  <a:pt x="650" y="1272"/>
                </a:cubicBezTo>
                <a:cubicBezTo>
                  <a:pt x="651" y="1273"/>
                  <a:pt x="652" y="1272"/>
                  <a:pt x="653" y="1272"/>
                </a:cubicBezTo>
                <a:cubicBezTo>
                  <a:pt x="655" y="1271"/>
                  <a:pt x="656" y="1271"/>
                  <a:pt x="658" y="1271"/>
                </a:cubicBezTo>
                <a:cubicBezTo>
                  <a:pt x="660" y="1270"/>
                  <a:pt x="661" y="1271"/>
                  <a:pt x="663" y="1271"/>
                </a:cubicBezTo>
                <a:cubicBezTo>
                  <a:pt x="663" y="1271"/>
                  <a:pt x="666" y="1270"/>
                  <a:pt x="666" y="1272"/>
                </a:cubicBezTo>
                <a:cubicBezTo>
                  <a:pt x="665" y="1272"/>
                  <a:pt x="664" y="1273"/>
                  <a:pt x="664" y="1273"/>
                </a:cubicBezTo>
                <a:cubicBezTo>
                  <a:pt x="663" y="1273"/>
                  <a:pt x="663" y="1274"/>
                  <a:pt x="663" y="1274"/>
                </a:cubicBezTo>
                <a:cubicBezTo>
                  <a:pt x="662" y="1275"/>
                  <a:pt x="660" y="1276"/>
                  <a:pt x="661" y="1277"/>
                </a:cubicBezTo>
                <a:cubicBezTo>
                  <a:pt x="661" y="1278"/>
                  <a:pt x="662" y="1277"/>
                  <a:pt x="662" y="1278"/>
                </a:cubicBezTo>
                <a:cubicBezTo>
                  <a:pt x="662" y="1278"/>
                  <a:pt x="662" y="1279"/>
                  <a:pt x="662" y="1279"/>
                </a:cubicBezTo>
                <a:cubicBezTo>
                  <a:pt x="662" y="1280"/>
                  <a:pt x="662" y="1280"/>
                  <a:pt x="663" y="1280"/>
                </a:cubicBezTo>
                <a:cubicBezTo>
                  <a:pt x="663" y="1281"/>
                  <a:pt x="663" y="1283"/>
                  <a:pt x="664" y="1284"/>
                </a:cubicBezTo>
                <a:cubicBezTo>
                  <a:pt x="665" y="1285"/>
                  <a:pt x="667" y="1284"/>
                  <a:pt x="668" y="1285"/>
                </a:cubicBezTo>
                <a:cubicBezTo>
                  <a:pt x="668" y="1287"/>
                  <a:pt x="666" y="1287"/>
                  <a:pt x="665" y="1288"/>
                </a:cubicBezTo>
                <a:cubicBezTo>
                  <a:pt x="665" y="1288"/>
                  <a:pt x="665" y="1289"/>
                  <a:pt x="664" y="1289"/>
                </a:cubicBezTo>
                <a:cubicBezTo>
                  <a:pt x="663" y="1289"/>
                  <a:pt x="662" y="1289"/>
                  <a:pt x="662" y="1290"/>
                </a:cubicBezTo>
                <a:cubicBezTo>
                  <a:pt x="662" y="1291"/>
                  <a:pt x="662" y="1291"/>
                  <a:pt x="663" y="1291"/>
                </a:cubicBezTo>
                <a:cubicBezTo>
                  <a:pt x="664" y="1292"/>
                  <a:pt x="664" y="1293"/>
                  <a:pt x="664" y="1293"/>
                </a:cubicBezTo>
                <a:cubicBezTo>
                  <a:pt x="665" y="1294"/>
                  <a:pt x="666" y="1295"/>
                  <a:pt x="667" y="1296"/>
                </a:cubicBezTo>
                <a:cubicBezTo>
                  <a:pt x="668" y="1296"/>
                  <a:pt x="669" y="1296"/>
                  <a:pt x="669" y="1297"/>
                </a:cubicBezTo>
                <a:cubicBezTo>
                  <a:pt x="669" y="1298"/>
                  <a:pt x="667" y="1297"/>
                  <a:pt x="667" y="1297"/>
                </a:cubicBezTo>
                <a:cubicBezTo>
                  <a:pt x="665" y="1297"/>
                  <a:pt x="664" y="1297"/>
                  <a:pt x="663" y="1297"/>
                </a:cubicBezTo>
                <a:cubicBezTo>
                  <a:pt x="662" y="1297"/>
                  <a:pt x="662" y="1296"/>
                  <a:pt x="661" y="1296"/>
                </a:cubicBezTo>
                <a:cubicBezTo>
                  <a:pt x="660" y="1296"/>
                  <a:pt x="660" y="1296"/>
                  <a:pt x="660" y="1295"/>
                </a:cubicBezTo>
                <a:cubicBezTo>
                  <a:pt x="659" y="1294"/>
                  <a:pt x="659" y="1294"/>
                  <a:pt x="659" y="1293"/>
                </a:cubicBezTo>
                <a:cubicBezTo>
                  <a:pt x="659" y="1292"/>
                  <a:pt x="659" y="1292"/>
                  <a:pt x="658" y="1292"/>
                </a:cubicBezTo>
                <a:cubicBezTo>
                  <a:pt x="658" y="1291"/>
                  <a:pt x="657" y="1291"/>
                  <a:pt x="657" y="1290"/>
                </a:cubicBezTo>
                <a:cubicBezTo>
                  <a:pt x="656" y="1290"/>
                  <a:pt x="655" y="1291"/>
                  <a:pt x="656" y="1292"/>
                </a:cubicBezTo>
                <a:cubicBezTo>
                  <a:pt x="656" y="1292"/>
                  <a:pt x="656" y="1293"/>
                  <a:pt x="656" y="1293"/>
                </a:cubicBezTo>
                <a:cubicBezTo>
                  <a:pt x="657" y="1294"/>
                  <a:pt x="657" y="1294"/>
                  <a:pt x="657" y="1295"/>
                </a:cubicBezTo>
                <a:cubicBezTo>
                  <a:pt x="657" y="1296"/>
                  <a:pt x="658" y="1297"/>
                  <a:pt x="656" y="1298"/>
                </a:cubicBezTo>
                <a:cubicBezTo>
                  <a:pt x="656" y="1298"/>
                  <a:pt x="655" y="1298"/>
                  <a:pt x="654" y="1298"/>
                </a:cubicBezTo>
                <a:cubicBezTo>
                  <a:pt x="653" y="1298"/>
                  <a:pt x="653" y="1298"/>
                  <a:pt x="653" y="1299"/>
                </a:cubicBezTo>
                <a:cubicBezTo>
                  <a:pt x="653" y="1299"/>
                  <a:pt x="653" y="1299"/>
                  <a:pt x="652" y="1299"/>
                </a:cubicBezTo>
                <a:cubicBezTo>
                  <a:pt x="652" y="1300"/>
                  <a:pt x="653" y="1301"/>
                  <a:pt x="653" y="1300"/>
                </a:cubicBezTo>
                <a:cubicBezTo>
                  <a:pt x="654" y="1300"/>
                  <a:pt x="655" y="1301"/>
                  <a:pt x="655" y="1301"/>
                </a:cubicBezTo>
                <a:cubicBezTo>
                  <a:pt x="656" y="1301"/>
                  <a:pt x="657" y="1301"/>
                  <a:pt x="657" y="1301"/>
                </a:cubicBezTo>
                <a:cubicBezTo>
                  <a:pt x="659" y="1302"/>
                  <a:pt x="660" y="1301"/>
                  <a:pt x="662" y="1301"/>
                </a:cubicBezTo>
                <a:cubicBezTo>
                  <a:pt x="663" y="1302"/>
                  <a:pt x="664" y="1303"/>
                  <a:pt x="666" y="1303"/>
                </a:cubicBezTo>
                <a:cubicBezTo>
                  <a:pt x="666" y="1304"/>
                  <a:pt x="667" y="1304"/>
                  <a:pt x="668" y="1305"/>
                </a:cubicBezTo>
                <a:cubicBezTo>
                  <a:pt x="668" y="1305"/>
                  <a:pt x="669" y="1305"/>
                  <a:pt x="669" y="1305"/>
                </a:cubicBezTo>
                <a:cubicBezTo>
                  <a:pt x="670" y="1305"/>
                  <a:pt x="671" y="1306"/>
                  <a:pt x="671" y="1306"/>
                </a:cubicBezTo>
                <a:cubicBezTo>
                  <a:pt x="671" y="1307"/>
                  <a:pt x="671" y="1307"/>
                  <a:pt x="671" y="1307"/>
                </a:cubicBezTo>
                <a:cubicBezTo>
                  <a:pt x="671" y="1307"/>
                  <a:pt x="672" y="1307"/>
                  <a:pt x="672" y="1308"/>
                </a:cubicBezTo>
                <a:cubicBezTo>
                  <a:pt x="673" y="1308"/>
                  <a:pt x="672" y="1309"/>
                  <a:pt x="672" y="1309"/>
                </a:cubicBezTo>
                <a:cubicBezTo>
                  <a:pt x="673" y="1310"/>
                  <a:pt x="673" y="1310"/>
                  <a:pt x="673" y="1311"/>
                </a:cubicBezTo>
                <a:cubicBezTo>
                  <a:pt x="672" y="1312"/>
                  <a:pt x="672" y="1312"/>
                  <a:pt x="671" y="1312"/>
                </a:cubicBezTo>
                <a:cubicBezTo>
                  <a:pt x="671" y="1313"/>
                  <a:pt x="671" y="1313"/>
                  <a:pt x="670" y="1313"/>
                </a:cubicBezTo>
                <a:cubicBezTo>
                  <a:pt x="669" y="1313"/>
                  <a:pt x="668" y="1313"/>
                  <a:pt x="668" y="1313"/>
                </a:cubicBezTo>
                <a:cubicBezTo>
                  <a:pt x="668" y="1314"/>
                  <a:pt x="669" y="1314"/>
                  <a:pt x="669" y="1315"/>
                </a:cubicBezTo>
                <a:cubicBezTo>
                  <a:pt x="670" y="1315"/>
                  <a:pt x="670" y="1316"/>
                  <a:pt x="670" y="1316"/>
                </a:cubicBezTo>
                <a:cubicBezTo>
                  <a:pt x="671" y="1316"/>
                  <a:pt x="672" y="1316"/>
                  <a:pt x="672" y="1317"/>
                </a:cubicBezTo>
                <a:cubicBezTo>
                  <a:pt x="672" y="1318"/>
                  <a:pt x="672" y="1319"/>
                  <a:pt x="672" y="1319"/>
                </a:cubicBezTo>
                <a:cubicBezTo>
                  <a:pt x="671" y="1322"/>
                  <a:pt x="673" y="1321"/>
                  <a:pt x="675" y="1321"/>
                </a:cubicBezTo>
                <a:cubicBezTo>
                  <a:pt x="676" y="1321"/>
                  <a:pt x="677" y="1321"/>
                  <a:pt x="678" y="1322"/>
                </a:cubicBezTo>
                <a:cubicBezTo>
                  <a:pt x="680" y="1323"/>
                  <a:pt x="679" y="1324"/>
                  <a:pt x="678" y="1325"/>
                </a:cubicBezTo>
                <a:cubicBezTo>
                  <a:pt x="678" y="1326"/>
                  <a:pt x="677" y="1326"/>
                  <a:pt x="677" y="1327"/>
                </a:cubicBezTo>
                <a:cubicBezTo>
                  <a:pt x="676" y="1327"/>
                  <a:pt x="676" y="1327"/>
                  <a:pt x="675" y="1326"/>
                </a:cubicBezTo>
                <a:cubicBezTo>
                  <a:pt x="675" y="1326"/>
                  <a:pt x="672" y="1326"/>
                  <a:pt x="672" y="1327"/>
                </a:cubicBezTo>
                <a:cubicBezTo>
                  <a:pt x="672" y="1328"/>
                  <a:pt x="672" y="1327"/>
                  <a:pt x="673" y="1328"/>
                </a:cubicBezTo>
                <a:cubicBezTo>
                  <a:pt x="673" y="1328"/>
                  <a:pt x="673" y="1328"/>
                  <a:pt x="673" y="1328"/>
                </a:cubicBezTo>
                <a:cubicBezTo>
                  <a:pt x="674" y="1329"/>
                  <a:pt x="674" y="1329"/>
                  <a:pt x="675" y="1329"/>
                </a:cubicBezTo>
                <a:cubicBezTo>
                  <a:pt x="676" y="1329"/>
                  <a:pt x="676" y="1329"/>
                  <a:pt x="677" y="1329"/>
                </a:cubicBezTo>
                <a:cubicBezTo>
                  <a:pt x="678" y="1329"/>
                  <a:pt x="678" y="1329"/>
                  <a:pt x="679" y="1329"/>
                </a:cubicBezTo>
                <a:cubicBezTo>
                  <a:pt x="680" y="1329"/>
                  <a:pt x="680" y="1329"/>
                  <a:pt x="681" y="1329"/>
                </a:cubicBezTo>
                <a:cubicBezTo>
                  <a:pt x="682" y="1328"/>
                  <a:pt x="682" y="1329"/>
                  <a:pt x="683" y="1329"/>
                </a:cubicBezTo>
                <a:cubicBezTo>
                  <a:pt x="684" y="1329"/>
                  <a:pt x="685" y="1328"/>
                  <a:pt x="686" y="1328"/>
                </a:cubicBezTo>
                <a:cubicBezTo>
                  <a:pt x="687" y="1328"/>
                  <a:pt x="688" y="1328"/>
                  <a:pt x="689" y="1328"/>
                </a:cubicBezTo>
                <a:cubicBezTo>
                  <a:pt x="690" y="1328"/>
                  <a:pt x="693" y="1327"/>
                  <a:pt x="691" y="1329"/>
                </a:cubicBezTo>
                <a:cubicBezTo>
                  <a:pt x="691" y="1330"/>
                  <a:pt x="690" y="1330"/>
                  <a:pt x="690" y="1330"/>
                </a:cubicBezTo>
                <a:cubicBezTo>
                  <a:pt x="689" y="1331"/>
                  <a:pt x="688" y="1331"/>
                  <a:pt x="688" y="1332"/>
                </a:cubicBezTo>
                <a:cubicBezTo>
                  <a:pt x="687" y="1332"/>
                  <a:pt x="685" y="1332"/>
                  <a:pt x="684" y="1333"/>
                </a:cubicBezTo>
                <a:cubicBezTo>
                  <a:pt x="682" y="1333"/>
                  <a:pt x="681" y="1333"/>
                  <a:pt x="680" y="1334"/>
                </a:cubicBezTo>
                <a:cubicBezTo>
                  <a:pt x="679" y="1334"/>
                  <a:pt x="677" y="1334"/>
                  <a:pt x="676" y="1335"/>
                </a:cubicBezTo>
                <a:cubicBezTo>
                  <a:pt x="675" y="1336"/>
                  <a:pt x="678" y="1335"/>
                  <a:pt x="679" y="1335"/>
                </a:cubicBezTo>
                <a:cubicBezTo>
                  <a:pt x="680" y="1335"/>
                  <a:pt x="680" y="1335"/>
                  <a:pt x="681" y="1335"/>
                </a:cubicBezTo>
                <a:cubicBezTo>
                  <a:pt x="682" y="1335"/>
                  <a:pt x="683" y="1335"/>
                  <a:pt x="683" y="1335"/>
                </a:cubicBezTo>
                <a:cubicBezTo>
                  <a:pt x="684" y="1334"/>
                  <a:pt x="684" y="1334"/>
                  <a:pt x="684" y="1334"/>
                </a:cubicBezTo>
                <a:cubicBezTo>
                  <a:pt x="685" y="1334"/>
                  <a:pt x="686" y="1334"/>
                  <a:pt x="687" y="1334"/>
                </a:cubicBezTo>
                <a:cubicBezTo>
                  <a:pt x="687" y="1335"/>
                  <a:pt x="687" y="1335"/>
                  <a:pt x="687" y="1335"/>
                </a:cubicBezTo>
                <a:cubicBezTo>
                  <a:pt x="687" y="1336"/>
                  <a:pt x="686" y="1335"/>
                  <a:pt x="687" y="1336"/>
                </a:cubicBezTo>
                <a:cubicBezTo>
                  <a:pt x="687" y="1336"/>
                  <a:pt x="687" y="1336"/>
                  <a:pt x="687" y="1336"/>
                </a:cubicBezTo>
                <a:cubicBezTo>
                  <a:pt x="688" y="1337"/>
                  <a:pt x="688" y="1336"/>
                  <a:pt x="688" y="1337"/>
                </a:cubicBezTo>
                <a:cubicBezTo>
                  <a:pt x="687" y="1338"/>
                  <a:pt x="687" y="1337"/>
                  <a:pt x="687" y="1338"/>
                </a:cubicBezTo>
                <a:cubicBezTo>
                  <a:pt x="689" y="1338"/>
                  <a:pt x="689" y="1337"/>
                  <a:pt x="690" y="1336"/>
                </a:cubicBezTo>
                <a:cubicBezTo>
                  <a:pt x="691" y="1335"/>
                  <a:pt x="693" y="1335"/>
                  <a:pt x="694" y="1333"/>
                </a:cubicBezTo>
                <a:cubicBezTo>
                  <a:pt x="695" y="1332"/>
                  <a:pt x="696" y="1332"/>
                  <a:pt x="698" y="1333"/>
                </a:cubicBezTo>
                <a:cubicBezTo>
                  <a:pt x="698" y="1333"/>
                  <a:pt x="699" y="1333"/>
                  <a:pt x="699" y="1334"/>
                </a:cubicBezTo>
                <a:cubicBezTo>
                  <a:pt x="700" y="1334"/>
                  <a:pt x="700" y="1335"/>
                  <a:pt x="700" y="1335"/>
                </a:cubicBezTo>
                <a:cubicBezTo>
                  <a:pt x="701" y="1336"/>
                  <a:pt x="702" y="1335"/>
                  <a:pt x="703" y="1336"/>
                </a:cubicBezTo>
                <a:cubicBezTo>
                  <a:pt x="704" y="1337"/>
                  <a:pt x="704" y="1338"/>
                  <a:pt x="705" y="1336"/>
                </a:cubicBezTo>
                <a:cubicBezTo>
                  <a:pt x="706" y="1335"/>
                  <a:pt x="706" y="1335"/>
                  <a:pt x="707" y="1337"/>
                </a:cubicBezTo>
                <a:cubicBezTo>
                  <a:pt x="707" y="1337"/>
                  <a:pt x="707" y="1338"/>
                  <a:pt x="707" y="1338"/>
                </a:cubicBezTo>
                <a:cubicBezTo>
                  <a:pt x="707" y="1340"/>
                  <a:pt x="708" y="1340"/>
                  <a:pt x="709" y="1340"/>
                </a:cubicBezTo>
                <a:cubicBezTo>
                  <a:pt x="710" y="1341"/>
                  <a:pt x="710" y="1342"/>
                  <a:pt x="710" y="1343"/>
                </a:cubicBezTo>
                <a:cubicBezTo>
                  <a:pt x="711" y="1343"/>
                  <a:pt x="711" y="1344"/>
                  <a:pt x="711" y="1344"/>
                </a:cubicBezTo>
                <a:cubicBezTo>
                  <a:pt x="712" y="1344"/>
                  <a:pt x="712" y="1345"/>
                  <a:pt x="712" y="1345"/>
                </a:cubicBezTo>
                <a:cubicBezTo>
                  <a:pt x="713" y="1346"/>
                  <a:pt x="714" y="1345"/>
                  <a:pt x="714" y="1345"/>
                </a:cubicBezTo>
                <a:cubicBezTo>
                  <a:pt x="716" y="1345"/>
                  <a:pt x="716" y="1346"/>
                  <a:pt x="718" y="1346"/>
                </a:cubicBezTo>
                <a:cubicBezTo>
                  <a:pt x="718" y="1346"/>
                  <a:pt x="719" y="1347"/>
                  <a:pt x="720" y="1347"/>
                </a:cubicBezTo>
                <a:cubicBezTo>
                  <a:pt x="720" y="1347"/>
                  <a:pt x="720" y="1347"/>
                  <a:pt x="721" y="1348"/>
                </a:cubicBezTo>
                <a:cubicBezTo>
                  <a:pt x="722" y="1348"/>
                  <a:pt x="722" y="1348"/>
                  <a:pt x="723" y="1348"/>
                </a:cubicBezTo>
                <a:cubicBezTo>
                  <a:pt x="724" y="1348"/>
                  <a:pt x="724" y="1348"/>
                  <a:pt x="724" y="1347"/>
                </a:cubicBezTo>
                <a:cubicBezTo>
                  <a:pt x="725" y="1346"/>
                  <a:pt x="727" y="1347"/>
                  <a:pt x="728" y="1346"/>
                </a:cubicBezTo>
                <a:cubicBezTo>
                  <a:pt x="729" y="1346"/>
                  <a:pt x="730" y="1344"/>
                  <a:pt x="732" y="1345"/>
                </a:cubicBezTo>
                <a:cubicBezTo>
                  <a:pt x="732" y="1345"/>
                  <a:pt x="732" y="1346"/>
                  <a:pt x="733" y="1346"/>
                </a:cubicBezTo>
                <a:cubicBezTo>
                  <a:pt x="733" y="1346"/>
                  <a:pt x="734" y="1346"/>
                  <a:pt x="735" y="1346"/>
                </a:cubicBezTo>
                <a:cubicBezTo>
                  <a:pt x="736" y="1346"/>
                  <a:pt x="736" y="1346"/>
                  <a:pt x="736" y="1345"/>
                </a:cubicBezTo>
                <a:cubicBezTo>
                  <a:pt x="736" y="1344"/>
                  <a:pt x="737" y="1344"/>
                  <a:pt x="737" y="1343"/>
                </a:cubicBezTo>
                <a:cubicBezTo>
                  <a:pt x="738" y="1342"/>
                  <a:pt x="737" y="1340"/>
                  <a:pt x="737" y="1339"/>
                </a:cubicBezTo>
                <a:cubicBezTo>
                  <a:pt x="737" y="1337"/>
                  <a:pt x="737" y="1336"/>
                  <a:pt x="738" y="1335"/>
                </a:cubicBezTo>
                <a:cubicBezTo>
                  <a:pt x="739" y="1334"/>
                  <a:pt x="739" y="1332"/>
                  <a:pt x="740" y="1331"/>
                </a:cubicBezTo>
                <a:cubicBezTo>
                  <a:pt x="741" y="1330"/>
                  <a:pt x="742" y="1332"/>
                  <a:pt x="743" y="1333"/>
                </a:cubicBezTo>
                <a:cubicBezTo>
                  <a:pt x="745" y="1333"/>
                  <a:pt x="747" y="1332"/>
                  <a:pt x="748" y="1332"/>
                </a:cubicBezTo>
                <a:cubicBezTo>
                  <a:pt x="750" y="1332"/>
                  <a:pt x="751" y="1333"/>
                  <a:pt x="752" y="1334"/>
                </a:cubicBezTo>
                <a:cubicBezTo>
                  <a:pt x="754" y="1334"/>
                  <a:pt x="755" y="1334"/>
                  <a:pt x="756" y="1335"/>
                </a:cubicBezTo>
                <a:cubicBezTo>
                  <a:pt x="757" y="1337"/>
                  <a:pt x="759" y="1337"/>
                  <a:pt x="760" y="1337"/>
                </a:cubicBezTo>
                <a:cubicBezTo>
                  <a:pt x="761" y="1337"/>
                  <a:pt x="761" y="1338"/>
                  <a:pt x="762" y="1338"/>
                </a:cubicBezTo>
                <a:cubicBezTo>
                  <a:pt x="762" y="1339"/>
                  <a:pt x="763" y="1339"/>
                  <a:pt x="763" y="1339"/>
                </a:cubicBezTo>
                <a:cubicBezTo>
                  <a:pt x="765" y="1340"/>
                  <a:pt x="766" y="1341"/>
                  <a:pt x="767" y="1342"/>
                </a:cubicBezTo>
                <a:cubicBezTo>
                  <a:pt x="768" y="1343"/>
                  <a:pt x="769" y="1343"/>
                  <a:pt x="770" y="1344"/>
                </a:cubicBezTo>
                <a:cubicBezTo>
                  <a:pt x="772" y="1345"/>
                  <a:pt x="772" y="1346"/>
                  <a:pt x="773" y="1347"/>
                </a:cubicBezTo>
                <a:cubicBezTo>
                  <a:pt x="776" y="1349"/>
                  <a:pt x="779" y="1349"/>
                  <a:pt x="781" y="1349"/>
                </a:cubicBezTo>
                <a:cubicBezTo>
                  <a:pt x="783" y="1349"/>
                  <a:pt x="784" y="1348"/>
                  <a:pt x="786" y="1348"/>
                </a:cubicBezTo>
                <a:cubicBezTo>
                  <a:pt x="787" y="1348"/>
                  <a:pt x="789" y="1348"/>
                  <a:pt x="791" y="1348"/>
                </a:cubicBezTo>
                <a:cubicBezTo>
                  <a:pt x="795" y="1348"/>
                  <a:pt x="798" y="1348"/>
                  <a:pt x="801" y="1348"/>
                </a:cubicBezTo>
                <a:cubicBezTo>
                  <a:pt x="803" y="1347"/>
                  <a:pt x="805" y="1347"/>
                  <a:pt x="806" y="1345"/>
                </a:cubicBezTo>
                <a:cubicBezTo>
                  <a:pt x="807" y="1343"/>
                  <a:pt x="807" y="1342"/>
                  <a:pt x="809" y="1341"/>
                </a:cubicBezTo>
                <a:cubicBezTo>
                  <a:pt x="810" y="1340"/>
                  <a:pt x="811" y="1339"/>
                  <a:pt x="812" y="1338"/>
                </a:cubicBezTo>
                <a:cubicBezTo>
                  <a:pt x="814" y="1337"/>
                  <a:pt x="815" y="1336"/>
                  <a:pt x="817" y="1335"/>
                </a:cubicBezTo>
                <a:cubicBezTo>
                  <a:pt x="818" y="1335"/>
                  <a:pt x="819" y="1333"/>
                  <a:pt x="821" y="1334"/>
                </a:cubicBezTo>
                <a:cubicBezTo>
                  <a:pt x="822" y="1334"/>
                  <a:pt x="823" y="1335"/>
                  <a:pt x="824" y="1335"/>
                </a:cubicBezTo>
                <a:cubicBezTo>
                  <a:pt x="825" y="1336"/>
                  <a:pt x="826" y="1336"/>
                  <a:pt x="826" y="1336"/>
                </a:cubicBezTo>
                <a:cubicBezTo>
                  <a:pt x="827" y="1336"/>
                  <a:pt x="827" y="1337"/>
                  <a:pt x="828" y="1337"/>
                </a:cubicBezTo>
                <a:cubicBezTo>
                  <a:pt x="828" y="1337"/>
                  <a:pt x="829" y="1337"/>
                  <a:pt x="830" y="1338"/>
                </a:cubicBezTo>
                <a:cubicBezTo>
                  <a:pt x="831" y="1338"/>
                  <a:pt x="831" y="1339"/>
                  <a:pt x="832" y="1339"/>
                </a:cubicBezTo>
                <a:cubicBezTo>
                  <a:pt x="833" y="1339"/>
                  <a:pt x="835" y="1339"/>
                  <a:pt x="836" y="1338"/>
                </a:cubicBezTo>
                <a:cubicBezTo>
                  <a:pt x="836" y="1337"/>
                  <a:pt x="837" y="1336"/>
                  <a:pt x="837" y="1336"/>
                </a:cubicBezTo>
                <a:cubicBezTo>
                  <a:pt x="838" y="1335"/>
                  <a:pt x="838" y="1335"/>
                  <a:pt x="839" y="1335"/>
                </a:cubicBezTo>
                <a:cubicBezTo>
                  <a:pt x="840" y="1335"/>
                  <a:pt x="841" y="1333"/>
                  <a:pt x="842" y="1332"/>
                </a:cubicBezTo>
                <a:cubicBezTo>
                  <a:pt x="842" y="1331"/>
                  <a:pt x="844" y="1330"/>
                  <a:pt x="845" y="1331"/>
                </a:cubicBezTo>
                <a:cubicBezTo>
                  <a:pt x="845" y="1331"/>
                  <a:pt x="846" y="1332"/>
                  <a:pt x="846" y="1332"/>
                </a:cubicBezTo>
                <a:cubicBezTo>
                  <a:pt x="847" y="1332"/>
                  <a:pt x="847" y="1332"/>
                  <a:pt x="848" y="1333"/>
                </a:cubicBezTo>
                <a:cubicBezTo>
                  <a:pt x="849" y="1333"/>
                  <a:pt x="848" y="1335"/>
                  <a:pt x="848" y="1336"/>
                </a:cubicBezTo>
                <a:cubicBezTo>
                  <a:pt x="847" y="1336"/>
                  <a:pt x="847" y="1336"/>
                  <a:pt x="847" y="1337"/>
                </a:cubicBezTo>
                <a:cubicBezTo>
                  <a:pt x="846" y="1337"/>
                  <a:pt x="847" y="1338"/>
                  <a:pt x="846" y="1339"/>
                </a:cubicBezTo>
                <a:cubicBezTo>
                  <a:pt x="845" y="1340"/>
                  <a:pt x="844" y="1340"/>
                  <a:pt x="844" y="1341"/>
                </a:cubicBezTo>
                <a:cubicBezTo>
                  <a:pt x="844" y="1341"/>
                  <a:pt x="843" y="1342"/>
                  <a:pt x="843" y="1343"/>
                </a:cubicBezTo>
                <a:cubicBezTo>
                  <a:pt x="842" y="1343"/>
                  <a:pt x="842" y="1343"/>
                  <a:pt x="841" y="1344"/>
                </a:cubicBezTo>
                <a:cubicBezTo>
                  <a:pt x="841" y="1345"/>
                  <a:pt x="840" y="1347"/>
                  <a:pt x="842" y="1348"/>
                </a:cubicBezTo>
                <a:cubicBezTo>
                  <a:pt x="843" y="1349"/>
                  <a:pt x="844" y="1349"/>
                  <a:pt x="844" y="1351"/>
                </a:cubicBezTo>
                <a:cubicBezTo>
                  <a:pt x="844" y="1353"/>
                  <a:pt x="843" y="1353"/>
                  <a:pt x="842" y="1353"/>
                </a:cubicBezTo>
                <a:cubicBezTo>
                  <a:pt x="841" y="1354"/>
                  <a:pt x="841" y="1356"/>
                  <a:pt x="841" y="1357"/>
                </a:cubicBezTo>
                <a:cubicBezTo>
                  <a:pt x="841" y="1358"/>
                  <a:pt x="841" y="1359"/>
                  <a:pt x="841" y="1359"/>
                </a:cubicBezTo>
                <a:cubicBezTo>
                  <a:pt x="840" y="1360"/>
                  <a:pt x="840" y="1360"/>
                  <a:pt x="840" y="1361"/>
                </a:cubicBezTo>
                <a:cubicBezTo>
                  <a:pt x="840" y="1362"/>
                  <a:pt x="842" y="1362"/>
                  <a:pt x="842" y="1363"/>
                </a:cubicBezTo>
                <a:cubicBezTo>
                  <a:pt x="844" y="1365"/>
                  <a:pt x="843" y="1368"/>
                  <a:pt x="843" y="1370"/>
                </a:cubicBezTo>
                <a:cubicBezTo>
                  <a:pt x="842" y="1372"/>
                  <a:pt x="843" y="1373"/>
                  <a:pt x="843" y="1375"/>
                </a:cubicBezTo>
                <a:cubicBezTo>
                  <a:pt x="843" y="1377"/>
                  <a:pt x="842" y="1378"/>
                  <a:pt x="843" y="1379"/>
                </a:cubicBezTo>
                <a:cubicBezTo>
                  <a:pt x="844" y="1380"/>
                  <a:pt x="844" y="1381"/>
                  <a:pt x="844" y="1383"/>
                </a:cubicBezTo>
                <a:cubicBezTo>
                  <a:pt x="844" y="1384"/>
                  <a:pt x="843" y="1385"/>
                  <a:pt x="841" y="1386"/>
                </a:cubicBezTo>
                <a:cubicBezTo>
                  <a:pt x="840" y="1387"/>
                  <a:pt x="840" y="1387"/>
                  <a:pt x="839" y="1389"/>
                </a:cubicBezTo>
                <a:cubicBezTo>
                  <a:pt x="838" y="1390"/>
                  <a:pt x="838" y="1391"/>
                  <a:pt x="838" y="1392"/>
                </a:cubicBezTo>
                <a:cubicBezTo>
                  <a:pt x="837" y="1393"/>
                  <a:pt x="837" y="1395"/>
                  <a:pt x="837" y="1396"/>
                </a:cubicBezTo>
                <a:cubicBezTo>
                  <a:pt x="836" y="1397"/>
                  <a:pt x="836" y="1397"/>
                  <a:pt x="835" y="1398"/>
                </a:cubicBezTo>
                <a:cubicBezTo>
                  <a:pt x="835" y="1399"/>
                  <a:pt x="835" y="1399"/>
                  <a:pt x="834" y="1400"/>
                </a:cubicBezTo>
                <a:cubicBezTo>
                  <a:pt x="834" y="1401"/>
                  <a:pt x="833" y="1401"/>
                  <a:pt x="833" y="1402"/>
                </a:cubicBezTo>
                <a:cubicBezTo>
                  <a:pt x="833" y="1402"/>
                  <a:pt x="833" y="1403"/>
                  <a:pt x="833" y="1404"/>
                </a:cubicBezTo>
                <a:cubicBezTo>
                  <a:pt x="833" y="1405"/>
                  <a:pt x="832" y="1405"/>
                  <a:pt x="832" y="1406"/>
                </a:cubicBezTo>
                <a:cubicBezTo>
                  <a:pt x="831" y="1406"/>
                  <a:pt x="831" y="1407"/>
                  <a:pt x="831" y="1408"/>
                </a:cubicBezTo>
                <a:cubicBezTo>
                  <a:pt x="831" y="1408"/>
                  <a:pt x="830" y="1409"/>
                  <a:pt x="830" y="1410"/>
                </a:cubicBezTo>
                <a:cubicBezTo>
                  <a:pt x="829" y="1410"/>
                  <a:pt x="829" y="1411"/>
                  <a:pt x="829" y="1411"/>
                </a:cubicBezTo>
                <a:cubicBezTo>
                  <a:pt x="829" y="1413"/>
                  <a:pt x="828" y="1413"/>
                  <a:pt x="827" y="1414"/>
                </a:cubicBezTo>
                <a:cubicBezTo>
                  <a:pt x="827" y="1416"/>
                  <a:pt x="827" y="1417"/>
                  <a:pt x="827" y="1418"/>
                </a:cubicBezTo>
                <a:cubicBezTo>
                  <a:pt x="827" y="1419"/>
                  <a:pt x="827" y="1421"/>
                  <a:pt x="826" y="1422"/>
                </a:cubicBezTo>
                <a:cubicBezTo>
                  <a:pt x="826" y="1422"/>
                  <a:pt x="825" y="1423"/>
                  <a:pt x="825" y="1423"/>
                </a:cubicBezTo>
                <a:cubicBezTo>
                  <a:pt x="825" y="1424"/>
                  <a:pt x="825" y="1425"/>
                  <a:pt x="824" y="1426"/>
                </a:cubicBezTo>
                <a:cubicBezTo>
                  <a:pt x="824" y="1427"/>
                  <a:pt x="823" y="1428"/>
                  <a:pt x="823" y="1429"/>
                </a:cubicBezTo>
                <a:cubicBezTo>
                  <a:pt x="823" y="1430"/>
                  <a:pt x="823" y="1431"/>
                  <a:pt x="822" y="1432"/>
                </a:cubicBezTo>
                <a:cubicBezTo>
                  <a:pt x="821" y="1434"/>
                  <a:pt x="821" y="1435"/>
                  <a:pt x="821" y="1436"/>
                </a:cubicBezTo>
                <a:cubicBezTo>
                  <a:pt x="820" y="1437"/>
                  <a:pt x="820" y="1439"/>
                  <a:pt x="819" y="1440"/>
                </a:cubicBezTo>
                <a:cubicBezTo>
                  <a:pt x="818" y="1442"/>
                  <a:pt x="817" y="1444"/>
                  <a:pt x="816" y="1447"/>
                </a:cubicBezTo>
                <a:cubicBezTo>
                  <a:pt x="816" y="1448"/>
                  <a:pt x="815" y="1448"/>
                  <a:pt x="814" y="1449"/>
                </a:cubicBezTo>
                <a:cubicBezTo>
                  <a:pt x="813" y="1450"/>
                  <a:pt x="813" y="1451"/>
                  <a:pt x="812" y="1452"/>
                </a:cubicBezTo>
                <a:cubicBezTo>
                  <a:pt x="810" y="1454"/>
                  <a:pt x="808" y="1455"/>
                  <a:pt x="806" y="1456"/>
                </a:cubicBezTo>
                <a:cubicBezTo>
                  <a:pt x="805" y="1456"/>
                  <a:pt x="805" y="1457"/>
                  <a:pt x="803" y="1457"/>
                </a:cubicBezTo>
                <a:cubicBezTo>
                  <a:pt x="803" y="1457"/>
                  <a:pt x="802" y="1457"/>
                  <a:pt x="801" y="1457"/>
                </a:cubicBezTo>
                <a:cubicBezTo>
                  <a:pt x="801" y="1458"/>
                  <a:pt x="801" y="1458"/>
                  <a:pt x="800" y="1458"/>
                </a:cubicBezTo>
                <a:cubicBezTo>
                  <a:pt x="798" y="1459"/>
                  <a:pt x="797" y="1460"/>
                  <a:pt x="794" y="1459"/>
                </a:cubicBezTo>
                <a:cubicBezTo>
                  <a:pt x="792" y="1458"/>
                  <a:pt x="791" y="1456"/>
                  <a:pt x="788" y="1456"/>
                </a:cubicBezTo>
                <a:cubicBezTo>
                  <a:pt x="787" y="1456"/>
                  <a:pt x="782" y="1457"/>
                  <a:pt x="783" y="1459"/>
                </a:cubicBezTo>
                <a:cubicBezTo>
                  <a:pt x="784" y="1459"/>
                  <a:pt x="786" y="1458"/>
                  <a:pt x="788" y="1457"/>
                </a:cubicBezTo>
                <a:cubicBezTo>
                  <a:pt x="789" y="1457"/>
                  <a:pt x="791" y="1458"/>
                  <a:pt x="793" y="1459"/>
                </a:cubicBezTo>
                <a:cubicBezTo>
                  <a:pt x="793" y="1461"/>
                  <a:pt x="790" y="1460"/>
                  <a:pt x="789" y="1460"/>
                </a:cubicBezTo>
                <a:cubicBezTo>
                  <a:pt x="787" y="1460"/>
                  <a:pt x="787" y="1460"/>
                  <a:pt x="785" y="1461"/>
                </a:cubicBezTo>
                <a:cubicBezTo>
                  <a:pt x="783" y="1461"/>
                  <a:pt x="779" y="1461"/>
                  <a:pt x="777" y="1460"/>
                </a:cubicBezTo>
                <a:cubicBezTo>
                  <a:pt x="776" y="1459"/>
                  <a:pt x="775" y="1458"/>
                  <a:pt x="773" y="1457"/>
                </a:cubicBezTo>
                <a:cubicBezTo>
                  <a:pt x="772" y="1455"/>
                  <a:pt x="770" y="1455"/>
                  <a:pt x="768" y="1453"/>
                </a:cubicBezTo>
                <a:cubicBezTo>
                  <a:pt x="766" y="1451"/>
                  <a:pt x="766" y="1449"/>
                  <a:pt x="762" y="1450"/>
                </a:cubicBezTo>
                <a:cubicBezTo>
                  <a:pt x="760" y="1451"/>
                  <a:pt x="758" y="1452"/>
                  <a:pt x="756" y="1451"/>
                </a:cubicBezTo>
                <a:cubicBezTo>
                  <a:pt x="754" y="1450"/>
                  <a:pt x="754" y="1450"/>
                  <a:pt x="752" y="1450"/>
                </a:cubicBezTo>
                <a:cubicBezTo>
                  <a:pt x="750" y="1450"/>
                  <a:pt x="749" y="1449"/>
                  <a:pt x="748" y="1449"/>
                </a:cubicBezTo>
                <a:cubicBezTo>
                  <a:pt x="745" y="1449"/>
                  <a:pt x="744" y="1449"/>
                  <a:pt x="742" y="1449"/>
                </a:cubicBezTo>
                <a:cubicBezTo>
                  <a:pt x="739" y="1450"/>
                  <a:pt x="737" y="1451"/>
                  <a:pt x="735" y="1452"/>
                </a:cubicBezTo>
                <a:cubicBezTo>
                  <a:pt x="733" y="1453"/>
                  <a:pt x="732" y="1455"/>
                  <a:pt x="730" y="1456"/>
                </a:cubicBezTo>
                <a:cubicBezTo>
                  <a:pt x="727" y="1457"/>
                  <a:pt x="725" y="1457"/>
                  <a:pt x="723" y="1459"/>
                </a:cubicBezTo>
                <a:cubicBezTo>
                  <a:pt x="720" y="1460"/>
                  <a:pt x="718" y="1461"/>
                  <a:pt x="716" y="1462"/>
                </a:cubicBezTo>
                <a:cubicBezTo>
                  <a:pt x="713" y="1463"/>
                  <a:pt x="712" y="1465"/>
                  <a:pt x="709" y="1465"/>
                </a:cubicBezTo>
                <a:cubicBezTo>
                  <a:pt x="706" y="1465"/>
                  <a:pt x="704" y="1463"/>
                  <a:pt x="702" y="1462"/>
                </a:cubicBezTo>
                <a:cubicBezTo>
                  <a:pt x="699" y="1460"/>
                  <a:pt x="697" y="1460"/>
                  <a:pt x="694" y="1460"/>
                </a:cubicBezTo>
                <a:cubicBezTo>
                  <a:pt x="691" y="1460"/>
                  <a:pt x="689" y="1461"/>
                  <a:pt x="686" y="1460"/>
                </a:cubicBezTo>
                <a:cubicBezTo>
                  <a:pt x="685" y="1459"/>
                  <a:pt x="684" y="1459"/>
                  <a:pt x="683" y="1458"/>
                </a:cubicBezTo>
                <a:cubicBezTo>
                  <a:pt x="682" y="1458"/>
                  <a:pt x="681" y="1458"/>
                  <a:pt x="680" y="1457"/>
                </a:cubicBezTo>
                <a:cubicBezTo>
                  <a:pt x="675" y="1456"/>
                  <a:pt x="670" y="1453"/>
                  <a:pt x="666" y="1452"/>
                </a:cubicBezTo>
                <a:cubicBezTo>
                  <a:pt x="663" y="1452"/>
                  <a:pt x="660" y="1452"/>
                  <a:pt x="658" y="1451"/>
                </a:cubicBezTo>
                <a:cubicBezTo>
                  <a:pt x="655" y="1450"/>
                  <a:pt x="653" y="1448"/>
                  <a:pt x="650" y="1448"/>
                </a:cubicBezTo>
                <a:cubicBezTo>
                  <a:pt x="648" y="1448"/>
                  <a:pt x="645" y="1448"/>
                  <a:pt x="642" y="1449"/>
                </a:cubicBezTo>
                <a:cubicBezTo>
                  <a:pt x="640" y="1450"/>
                  <a:pt x="637" y="1451"/>
                  <a:pt x="635" y="1451"/>
                </a:cubicBezTo>
                <a:cubicBezTo>
                  <a:pt x="633" y="1451"/>
                  <a:pt x="632" y="1449"/>
                  <a:pt x="631" y="1448"/>
                </a:cubicBezTo>
                <a:cubicBezTo>
                  <a:pt x="631" y="1447"/>
                  <a:pt x="630" y="1446"/>
                  <a:pt x="630" y="1446"/>
                </a:cubicBezTo>
                <a:cubicBezTo>
                  <a:pt x="629" y="1445"/>
                  <a:pt x="630" y="1444"/>
                  <a:pt x="629" y="1443"/>
                </a:cubicBezTo>
                <a:cubicBezTo>
                  <a:pt x="628" y="1439"/>
                  <a:pt x="623" y="1439"/>
                  <a:pt x="620" y="1439"/>
                </a:cubicBezTo>
                <a:cubicBezTo>
                  <a:pt x="619" y="1439"/>
                  <a:pt x="617" y="1440"/>
                  <a:pt x="616" y="1440"/>
                </a:cubicBezTo>
                <a:cubicBezTo>
                  <a:pt x="615" y="1440"/>
                  <a:pt x="613" y="1439"/>
                  <a:pt x="612" y="1439"/>
                </a:cubicBezTo>
                <a:cubicBezTo>
                  <a:pt x="610" y="1438"/>
                  <a:pt x="608" y="1437"/>
                  <a:pt x="605" y="1436"/>
                </a:cubicBezTo>
                <a:cubicBezTo>
                  <a:pt x="604" y="1436"/>
                  <a:pt x="603" y="1437"/>
                  <a:pt x="601" y="1436"/>
                </a:cubicBezTo>
                <a:cubicBezTo>
                  <a:pt x="600" y="1435"/>
                  <a:pt x="599" y="1435"/>
                  <a:pt x="597" y="1435"/>
                </a:cubicBezTo>
                <a:cubicBezTo>
                  <a:pt x="594" y="1435"/>
                  <a:pt x="591" y="1434"/>
                  <a:pt x="591" y="1431"/>
                </a:cubicBezTo>
                <a:cubicBezTo>
                  <a:pt x="590" y="1429"/>
                  <a:pt x="592" y="1426"/>
                  <a:pt x="590" y="1425"/>
                </a:cubicBezTo>
                <a:cubicBezTo>
                  <a:pt x="589" y="1424"/>
                  <a:pt x="587" y="1424"/>
                  <a:pt x="586" y="1424"/>
                </a:cubicBezTo>
                <a:cubicBezTo>
                  <a:pt x="585" y="1424"/>
                  <a:pt x="584" y="1423"/>
                  <a:pt x="583" y="1423"/>
                </a:cubicBezTo>
                <a:cubicBezTo>
                  <a:pt x="581" y="1422"/>
                  <a:pt x="580" y="1422"/>
                  <a:pt x="579" y="1422"/>
                </a:cubicBezTo>
                <a:cubicBezTo>
                  <a:pt x="577" y="1422"/>
                  <a:pt x="576" y="1421"/>
                  <a:pt x="575" y="1421"/>
                </a:cubicBezTo>
                <a:cubicBezTo>
                  <a:pt x="569" y="1419"/>
                  <a:pt x="564" y="1420"/>
                  <a:pt x="559" y="1422"/>
                </a:cubicBezTo>
                <a:cubicBezTo>
                  <a:pt x="554" y="1424"/>
                  <a:pt x="549" y="1424"/>
                  <a:pt x="544" y="1426"/>
                </a:cubicBezTo>
                <a:cubicBezTo>
                  <a:pt x="538" y="1427"/>
                  <a:pt x="536" y="1432"/>
                  <a:pt x="533" y="1436"/>
                </a:cubicBezTo>
                <a:cubicBezTo>
                  <a:pt x="530" y="1440"/>
                  <a:pt x="526" y="1444"/>
                  <a:pt x="528" y="1449"/>
                </a:cubicBezTo>
                <a:cubicBezTo>
                  <a:pt x="530" y="1454"/>
                  <a:pt x="534" y="1458"/>
                  <a:pt x="531" y="1463"/>
                </a:cubicBezTo>
                <a:cubicBezTo>
                  <a:pt x="530" y="1466"/>
                  <a:pt x="529" y="1467"/>
                  <a:pt x="527" y="1469"/>
                </a:cubicBezTo>
                <a:cubicBezTo>
                  <a:pt x="525" y="1470"/>
                  <a:pt x="523" y="1472"/>
                  <a:pt x="522" y="1474"/>
                </a:cubicBezTo>
                <a:cubicBezTo>
                  <a:pt x="518" y="1477"/>
                  <a:pt x="511" y="1479"/>
                  <a:pt x="507" y="1476"/>
                </a:cubicBezTo>
                <a:cubicBezTo>
                  <a:pt x="505" y="1474"/>
                  <a:pt x="504" y="1473"/>
                  <a:pt x="501" y="1472"/>
                </a:cubicBezTo>
                <a:cubicBezTo>
                  <a:pt x="499" y="1471"/>
                  <a:pt x="498" y="1469"/>
                  <a:pt x="496" y="1468"/>
                </a:cubicBezTo>
                <a:cubicBezTo>
                  <a:pt x="493" y="1466"/>
                  <a:pt x="491" y="1466"/>
                  <a:pt x="488" y="1464"/>
                </a:cubicBezTo>
                <a:cubicBezTo>
                  <a:pt x="487" y="1463"/>
                  <a:pt x="486" y="1462"/>
                  <a:pt x="485" y="1461"/>
                </a:cubicBezTo>
                <a:cubicBezTo>
                  <a:pt x="484" y="1461"/>
                  <a:pt x="483" y="1461"/>
                  <a:pt x="481" y="1460"/>
                </a:cubicBezTo>
                <a:cubicBezTo>
                  <a:pt x="480" y="1460"/>
                  <a:pt x="478" y="1459"/>
                  <a:pt x="477" y="1458"/>
                </a:cubicBezTo>
                <a:cubicBezTo>
                  <a:pt x="475" y="1458"/>
                  <a:pt x="474" y="1458"/>
                  <a:pt x="472" y="1458"/>
                </a:cubicBezTo>
                <a:cubicBezTo>
                  <a:pt x="470" y="1458"/>
                  <a:pt x="468" y="1457"/>
                  <a:pt x="467" y="1456"/>
                </a:cubicBezTo>
                <a:cubicBezTo>
                  <a:pt x="464" y="1456"/>
                  <a:pt x="461" y="1456"/>
                  <a:pt x="459" y="1456"/>
                </a:cubicBezTo>
                <a:cubicBezTo>
                  <a:pt x="454" y="1455"/>
                  <a:pt x="448" y="1454"/>
                  <a:pt x="444" y="1451"/>
                </a:cubicBezTo>
                <a:cubicBezTo>
                  <a:pt x="442" y="1449"/>
                  <a:pt x="440" y="1447"/>
                  <a:pt x="439" y="1445"/>
                </a:cubicBezTo>
                <a:cubicBezTo>
                  <a:pt x="437" y="1442"/>
                  <a:pt x="437" y="1440"/>
                  <a:pt x="437" y="1437"/>
                </a:cubicBezTo>
                <a:cubicBezTo>
                  <a:pt x="437" y="1434"/>
                  <a:pt x="436" y="1432"/>
                  <a:pt x="433" y="1431"/>
                </a:cubicBezTo>
                <a:cubicBezTo>
                  <a:pt x="431" y="1429"/>
                  <a:pt x="428" y="1430"/>
                  <a:pt x="425" y="1429"/>
                </a:cubicBezTo>
                <a:cubicBezTo>
                  <a:pt x="423" y="1429"/>
                  <a:pt x="420" y="1428"/>
                  <a:pt x="418" y="1427"/>
                </a:cubicBezTo>
                <a:cubicBezTo>
                  <a:pt x="416" y="1426"/>
                  <a:pt x="413" y="1424"/>
                  <a:pt x="411" y="1423"/>
                </a:cubicBezTo>
                <a:cubicBezTo>
                  <a:pt x="406" y="1421"/>
                  <a:pt x="400" y="1421"/>
                  <a:pt x="394" y="1421"/>
                </a:cubicBezTo>
                <a:cubicBezTo>
                  <a:pt x="389" y="1421"/>
                  <a:pt x="383" y="1423"/>
                  <a:pt x="378" y="1421"/>
                </a:cubicBezTo>
                <a:cubicBezTo>
                  <a:pt x="375" y="1420"/>
                  <a:pt x="373" y="1418"/>
                  <a:pt x="370" y="1417"/>
                </a:cubicBezTo>
                <a:cubicBezTo>
                  <a:pt x="368" y="1415"/>
                  <a:pt x="366" y="1414"/>
                  <a:pt x="363" y="1414"/>
                </a:cubicBezTo>
                <a:cubicBezTo>
                  <a:pt x="361" y="1414"/>
                  <a:pt x="359" y="1414"/>
                  <a:pt x="357" y="1413"/>
                </a:cubicBezTo>
                <a:cubicBezTo>
                  <a:pt x="356" y="1413"/>
                  <a:pt x="355" y="1413"/>
                  <a:pt x="355" y="1412"/>
                </a:cubicBezTo>
                <a:cubicBezTo>
                  <a:pt x="354" y="1411"/>
                  <a:pt x="354" y="1410"/>
                  <a:pt x="354" y="1409"/>
                </a:cubicBezTo>
                <a:cubicBezTo>
                  <a:pt x="354" y="1407"/>
                  <a:pt x="354" y="1404"/>
                  <a:pt x="351" y="1404"/>
                </a:cubicBezTo>
                <a:cubicBezTo>
                  <a:pt x="349" y="1404"/>
                  <a:pt x="349" y="1408"/>
                  <a:pt x="346" y="1407"/>
                </a:cubicBezTo>
                <a:cubicBezTo>
                  <a:pt x="346" y="1406"/>
                  <a:pt x="348" y="1402"/>
                  <a:pt x="345" y="1402"/>
                </a:cubicBezTo>
                <a:cubicBezTo>
                  <a:pt x="344" y="1402"/>
                  <a:pt x="342" y="1403"/>
                  <a:pt x="340" y="1403"/>
                </a:cubicBezTo>
                <a:cubicBezTo>
                  <a:pt x="339" y="1402"/>
                  <a:pt x="338" y="1401"/>
                  <a:pt x="337" y="1400"/>
                </a:cubicBezTo>
                <a:cubicBezTo>
                  <a:pt x="336" y="1399"/>
                  <a:pt x="335" y="1399"/>
                  <a:pt x="334" y="1398"/>
                </a:cubicBezTo>
                <a:cubicBezTo>
                  <a:pt x="333" y="1396"/>
                  <a:pt x="333" y="1392"/>
                  <a:pt x="334" y="1390"/>
                </a:cubicBezTo>
                <a:cubicBezTo>
                  <a:pt x="335" y="1390"/>
                  <a:pt x="337" y="1390"/>
                  <a:pt x="338" y="1388"/>
                </a:cubicBezTo>
                <a:cubicBezTo>
                  <a:pt x="338" y="1388"/>
                  <a:pt x="339" y="1387"/>
                  <a:pt x="340" y="1386"/>
                </a:cubicBezTo>
                <a:cubicBezTo>
                  <a:pt x="342" y="1384"/>
                  <a:pt x="345" y="1384"/>
                  <a:pt x="346" y="1382"/>
                </a:cubicBezTo>
                <a:cubicBezTo>
                  <a:pt x="348" y="1380"/>
                  <a:pt x="349" y="1377"/>
                  <a:pt x="350" y="1375"/>
                </a:cubicBezTo>
                <a:cubicBezTo>
                  <a:pt x="351" y="1373"/>
                  <a:pt x="353" y="1372"/>
                  <a:pt x="354" y="1370"/>
                </a:cubicBezTo>
                <a:cubicBezTo>
                  <a:pt x="356" y="1368"/>
                  <a:pt x="353" y="1366"/>
                  <a:pt x="353" y="1363"/>
                </a:cubicBezTo>
                <a:cubicBezTo>
                  <a:pt x="353" y="1362"/>
                  <a:pt x="353" y="1361"/>
                  <a:pt x="352" y="1360"/>
                </a:cubicBezTo>
                <a:cubicBezTo>
                  <a:pt x="351" y="1359"/>
                  <a:pt x="350" y="1359"/>
                  <a:pt x="348" y="1358"/>
                </a:cubicBezTo>
                <a:cubicBezTo>
                  <a:pt x="347" y="1357"/>
                  <a:pt x="346" y="1355"/>
                  <a:pt x="344" y="1354"/>
                </a:cubicBezTo>
                <a:cubicBezTo>
                  <a:pt x="342" y="1351"/>
                  <a:pt x="341" y="1346"/>
                  <a:pt x="343" y="1343"/>
                </a:cubicBezTo>
                <a:cubicBezTo>
                  <a:pt x="344" y="1341"/>
                  <a:pt x="347" y="1341"/>
                  <a:pt x="349" y="1339"/>
                </a:cubicBezTo>
                <a:cubicBezTo>
                  <a:pt x="351" y="1337"/>
                  <a:pt x="352" y="1335"/>
                  <a:pt x="353" y="1333"/>
                </a:cubicBezTo>
                <a:cubicBezTo>
                  <a:pt x="354" y="1330"/>
                  <a:pt x="355" y="1329"/>
                  <a:pt x="353" y="1326"/>
                </a:cubicBezTo>
                <a:cubicBezTo>
                  <a:pt x="351" y="1324"/>
                  <a:pt x="349" y="1329"/>
                  <a:pt x="348" y="1330"/>
                </a:cubicBezTo>
                <a:cubicBezTo>
                  <a:pt x="347" y="1331"/>
                  <a:pt x="346" y="1331"/>
                  <a:pt x="344" y="1331"/>
                </a:cubicBezTo>
                <a:cubicBezTo>
                  <a:pt x="343" y="1332"/>
                  <a:pt x="343" y="1333"/>
                  <a:pt x="342" y="1334"/>
                </a:cubicBezTo>
                <a:cubicBezTo>
                  <a:pt x="341" y="1334"/>
                  <a:pt x="340" y="1335"/>
                  <a:pt x="339" y="1334"/>
                </a:cubicBezTo>
                <a:cubicBezTo>
                  <a:pt x="337" y="1333"/>
                  <a:pt x="338" y="1332"/>
                  <a:pt x="338" y="1331"/>
                </a:cubicBezTo>
                <a:cubicBezTo>
                  <a:pt x="339" y="1327"/>
                  <a:pt x="332" y="1318"/>
                  <a:pt x="329" y="1324"/>
                </a:cubicBezTo>
                <a:cubicBezTo>
                  <a:pt x="327" y="1325"/>
                  <a:pt x="327" y="1320"/>
                  <a:pt x="324" y="1321"/>
                </a:cubicBezTo>
                <a:cubicBezTo>
                  <a:pt x="323" y="1321"/>
                  <a:pt x="322" y="1322"/>
                  <a:pt x="321" y="1323"/>
                </a:cubicBezTo>
                <a:cubicBezTo>
                  <a:pt x="320" y="1323"/>
                  <a:pt x="319" y="1323"/>
                  <a:pt x="317" y="1323"/>
                </a:cubicBezTo>
                <a:cubicBezTo>
                  <a:pt x="316" y="1324"/>
                  <a:pt x="314" y="1325"/>
                  <a:pt x="312" y="1326"/>
                </a:cubicBezTo>
                <a:cubicBezTo>
                  <a:pt x="310" y="1327"/>
                  <a:pt x="309" y="1329"/>
                  <a:pt x="307" y="1329"/>
                </a:cubicBezTo>
                <a:cubicBezTo>
                  <a:pt x="304" y="1330"/>
                  <a:pt x="301" y="1330"/>
                  <a:pt x="299" y="1330"/>
                </a:cubicBezTo>
                <a:cubicBezTo>
                  <a:pt x="297" y="1330"/>
                  <a:pt x="296" y="1330"/>
                  <a:pt x="295" y="1330"/>
                </a:cubicBezTo>
                <a:cubicBezTo>
                  <a:pt x="293" y="1331"/>
                  <a:pt x="292" y="1331"/>
                  <a:pt x="291" y="1331"/>
                </a:cubicBezTo>
                <a:cubicBezTo>
                  <a:pt x="288" y="1331"/>
                  <a:pt x="287" y="1329"/>
                  <a:pt x="285" y="1328"/>
                </a:cubicBezTo>
                <a:cubicBezTo>
                  <a:pt x="283" y="1327"/>
                  <a:pt x="281" y="1327"/>
                  <a:pt x="279" y="1327"/>
                </a:cubicBezTo>
                <a:cubicBezTo>
                  <a:pt x="277" y="1328"/>
                  <a:pt x="275" y="1330"/>
                  <a:pt x="273" y="1330"/>
                </a:cubicBezTo>
                <a:cubicBezTo>
                  <a:pt x="271" y="1331"/>
                  <a:pt x="270" y="1330"/>
                  <a:pt x="269" y="1330"/>
                </a:cubicBezTo>
                <a:cubicBezTo>
                  <a:pt x="268" y="1329"/>
                  <a:pt x="266" y="1329"/>
                  <a:pt x="265" y="1329"/>
                </a:cubicBezTo>
                <a:cubicBezTo>
                  <a:pt x="262" y="1328"/>
                  <a:pt x="261" y="1325"/>
                  <a:pt x="259" y="1329"/>
                </a:cubicBezTo>
                <a:cubicBezTo>
                  <a:pt x="258" y="1331"/>
                  <a:pt x="255" y="1332"/>
                  <a:pt x="252" y="1332"/>
                </a:cubicBezTo>
                <a:cubicBezTo>
                  <a:pt x="250" y="1332"/>
                  <a:pt x="249" y="1333"/>
                  <a:pt x="246" y="1334"/>
                </a:cubicBezTo>
                <a:cubicBezTo>
                  <a:pt x="244" y="1336"/>
                  <a:pt x="241" y="1337"/>
                  <a:pt x="238" y="1336"/>
                </a:cubicBezTo>
                <a:cubicBezTo>
                  <a:pt x="236" y="1335"/>
                  <a:pt x="234" y="1333"/>
                  <a:pt x="232" y="1333"/>
                </a:cubicBezTo>
                <a:cubicBezTo>
                  <a:pt x="227" y="1332"/>
                  <a:pt x="223" y="1331"/>
                  <a:pt x="219" y="1331"/>
                </a:cubicBezTo>
                <a:cubicBezTo>
                  <a:pt x="214" y="1331"/>
                  <a:pt x="210" y="1331"/>
                  <a:pt x="206" y="1333"/>
                </a:cubicBezTo>
                <a:cubicBezTo>
                  <a:pt x="203" y="1334"/>
                  <a:pt x="200" y="1335"/>
                  <a:pt x="198" y="1334"/>
                </a:cubicBezTo>
                <a:cubicBezTo>
                  <a:pt x="196" y="1333"/>
                  <a:pt x="195" y="1333"/>
                  <a:pt x="193" y="1333"/>
                </a:cubicBezTo>
                <a:cubicBezTo>
                  <a:pt x="191" y="1335"/>
                  <a:pt x="188" y="1336"/>
                  <a:pt x="186" y="1337"/>
                </a:cubicBezTo>
                <a:cubicBezTo>
                  <a:pt x="183" y="1339"/>
                  <a:pt x="181" y="1338"/>
                  <a:pt x="178" y="1338"/>
                </a:cubicBezTo>
                <a:cubicBezTo>
                  <a:pt x="175" y="1337"/>
                  <a:pt x="173" y="1338"/>
                  <a:pt x="170" y="1339"/>
                </a:cubicBezTo>
                <a:cubicBezTo>
                  <a:pt x="167" y="1339"/>
                  <a:pt x="165" y="1339"/>
                  <a:pt x="162" y="1340"/>
                </a:cubicBezTo>
                <a:cubicBezTo>
                  <a:pt x="159" y="1340"/>
                  <a:pt x="157" y="1342"/>
                  <a:pt x="155" y="1342"/>
                </a:cubicBezTo>
                <a:cubicBezTo>
                  <a:pt x="152" y="1343"/>
                  <a:pt x="149" y="1343"/>
                  <a:pt x="147" y="1344"/>
                </a:cubicBezTo>
                <a:cubicBezTo>
                  <a:pt x="145" y="1345"/>
                  <a:pt x="142" y="1347"/>
                  <a:pt x="140" y="1348"/>
                </a:cubicBezTo>
                <a:cubicBezTo>
                  <a:pt x="138" y="1350"/>
                  <a:pt x="135" y="1356"/>
                  <a:pt x="133" y="1356"/>
                </a:cubicBezTo>
                <a:cubicBezTo>
                  <a:pt x="131" y="1356"/>
                  <a:pt x="131" y="1354"/>
                  <a:pt x="130" y="1353"/>
                </a:cubicBezTo>
                <a:cubicBezTo>
                  <a:pt x="127" y="1352"/>
                  <a:pt x="125" y="1354"/>
                  <a:pt x="123" y="1355"/>
                </a:cubicBezTo>
                <a:cubicBezTo>
                  <a:pt x="121" y="1357"/>
                  <a:pt x="118" y="1357"/>
                  <a:pt x="116" y="1358"/>
                </a:cubicBezTo>
                <a:cubicBezTo>
                  <a:pt x="111" y="1359"/>
                  <a:pt x="110" y="1366"/>
                  <a:pt x="105" y="1368"/>
                </a:cubicBezTo>
                <a:cubicBezTo>
                  <a:pt x="102" y="1369"/>
                  <a:pt x="100" y="1368"/>
                  <a:pt x="97" y="1369"/>
                </a:cubicBezTo>
                <a:cubicBezTo>
                  <a:pt x="94" y="1370"/>
                  <a:pt x="93" y="1372"/>
                  <a:pt x="90" y="1371"/>
                </a:cubicBezTo>
                <a:cubicBezTo>
                  <a:pt x="87" y="1370"/>
                  <a:pt x="85" y="1369"/>
                  <a:pt x="83" y="1369"/>
                </a:cubicBezTo>
                <a:cubicBezTo>
                  <a:pt x="82" y="1368"/>
                  <a:pt x="79" y="1368"/>
                  <a:pt x="78" y="1368"/>
                </a:cubicBezTo>
                <a:cubicBezTo>
                  <a:pt x="77" y="1367"/>
                  <a:pt x="78" y="1365"/>
                  <a:pt x="77" y="1365"/>
                </a:cubicBezTo>
                <a:cubicBezTo>
                  <a:pt x="76" y="1364"/>
                  <a:pt x="74" y="1365"/>
                  <a:pt x="73" y="1365"/>
                </a:cubicBezTo>
                <a:cubicBezTo>
                  <a:pt x="70" y="1366"/>
                  <a:pt x="68" y="1367"/>
                  <a:pt x="65" y="1368"/>
                </a:cubicBezTo>
                <a:cubicBezTo>
                  <a:pt x="63" y="1368"/>
                  <a:pt x="60" y="1369"/>
                  <a:pt x="58" y="1369"/>
                </a:cubicBezTo>
                <a:cubicBezTo>
                  <a:pt x="56" y="1369"/>
                  <a:pt x="53" y="1369"/>
                  <a:pt x="51" y="1369"/>
                </a:cubicBezTo>
                <a:cubicBezTo>
                  <a:pt x="50" y="1369"/>
                  <a:pt x="48" y="1369"/>
                  <a:pt x="47" y="1369"/>
                </a:cubicBezTo>
                <a:cubicBezTo>
                  <a:pt x="46" y="1369"/>
                  <a:pt x="45" y="1369"/>
                  <a:pt x="44" y="1369"/>
                </a:cubicBezTo>
                <a:cubicBezTo>
                  <a:pt x="43" y="1368"/>
                  <a:pt x="42" y="1367"/>
                  <a:pt x="42" y="1367"/>
                </a:cubicBezTo>
                <a:cubicBezTo>
                  <a:pt x="40" y="1366"/>
                  <a:pt x="39" y="1365"/>
                  <a:pt x="37" y="1365"/>
                </a:cubicBezTo>
                <a:cubicBezTo>
                  <a:pt x="34" y="1363"/>
                  <a:pt x="34" y="1359"/>
                  <a:pt x="31" y="1357"/>
                </a:cubicBezTo>
                <a:cubicBezTo>
                  <a:pt x="30" y="1356"/>
                  <a:pt x="30" y="1355"/>
                  <a:pt x="31" y="1354"/>
                </a:cubicBezTo>
                <a:cubicBezTo>
                  <a:pt x="32" y="1352"/>
                  <a:pt x="30" y="1353"/>
                  <a:pt x="29" y="1353"/>
                </a:cubicBezTo>
                <a:cubicBezTo>
                  <a:pt x="27" y="1353"/>
                  <a:pt x="27" y="1353"/>
                  <a:pt x="26" y="1354"/>
                </a:cubicBezTo>
                <a:cubicBezTo>
                  <a:pt x="25" y="1355"/>
                  <a:pt x="25" y="1355"/>
                  <a:pt x="24" y="1355"/>
                </a:cubicBezTo>
                <a:cubicBezTo>
                  <a:pt x="22" y="1355"/>
                  <a:pt x="19" y="1355"/>
                  <a:pt x="18" y="1357"/>
                </a:cubicBezTo>
                <a:cubicBezTo>
                  <a:pt x="18" y="1357"/>
                  <a:pt x="18" y="1359"/>
                  <a:pt x="17" y="1360"/>
                </a:cubicBezTo>
                <a:cubicBezTo>
                  <a:pt x="17" y="1362"/>
                  <a:pt x="15" y="1364"/>
                  <a:pt x="14" y="1366"/>
                </a:cubicBezTo>
                <a:cubicBezTo>
                  <a:pt x="13" y="1368"/>
                  <a:pt x="13" y="1371"/>
                  <a:pt x="12" y="1373"/>
                </a:cubicBezTo>
                <a:cubicBezTo>
                  <a:pt x="11" y="1375"/>
                  <a:pt x="10" y="1377"/>
                  <a:pt x="9" y="1380"/>
                </a:cubicBezTo>
                <a:cubicBezTo>
                  <a:pt x="8" y="1382"/>
                  <a:pt x="7" y="1384"/>
                  <a:pt x="6" y="1387"/>
                </a:cubicBezTo>
                <a:cubicBezTo>
                  <a:pt x="4" y="1390"/>
                  <a:pt x="3" y="1393"/>
                  <a:pt x="0" y="1395"/>
                </a:cubicBezTo>
                <a:cubicBezTo>
                  <a:pt x="0" y="2001"/>
                  <a:pt x="0" y="2001"/>
                  <a:pt x="0" y="2001"/>
                </a:cubicBezTo>
                <a:cubicBezTo>
                  <a:pt x="1" y="2001"/>
                  <a:pt x="1" y="2000"/>
                  <a:pt x="2" y="2000"/>
                </a:cubicBezTo>
                <a:cubicBezTo>
                  <a:pt x="5" y="1999"/>
                  <a:pt x="8" y="1999"/>
                  <a:pt x="11" y="1998"/>
                </a:cubicBezTo>
                <a:cubicBezTo>
                  <a:pt x="12" y="1997"/>
                  <a:pt x="13" y="1996"/>
                  <a:pt x="15" y="1995"/>
                </a:cubicBezTo>
                <a:cubicBezTo>
                  <a:pt x="16" y="1995"/>
                  <a:pt x="17" y="1994"/>
                  <a:pt x="19" y="1994"/>
                </a:cubicBezTo>
                <a:cubicBezTo>
                  <a:pt x="22" y="1993"/>
                  <a:pt x="24" y="1992"/>
                  <a:pt x="27" y="1992"/>
                </a:cubicBezTo>
                <a:cubicBezTo>
                  <a:pt x="30" y="1992"/>
                  <a:pt x="32" y="1992"/>
                  <a:pt x="35" y="1992"/>
                </a:cubicBezTo>
                <a:cubicBezTo>
                  <a:pt x="35" y="1992"/>
                  <a:pt x="36" y="1991"/>
                  <a:pt x="37" y="1991"/>
                </a:cubicBezTo>
                <a:cubicBezTo>
                  <a:pt x="38" y="1991"/>
                  <a:pt x="39" y="1991"/>
                  <a:pt x="41" y="1991"/>
                </a:cubicBezTo>
                <a:cubicBezTo>
                  <a:pt x="44" y="1991"/>
                  <a:pt x="47" y="1991"/>
                  <a:pt x="50" y="1990"/>
                </a:cubicBezTo>
                <a:cubicBezTo>
                  <a:pt x="51" y="1990"/>
                  <a:pt x="52" y="1990"/>
                  <a:pt x="54" y="1990"/>
                </a:cubicBezTo>
                <a:cubicBezTo>
                  <a:pt x="56" y="1990"/>
                  <a:pt x="57" y="1989"/>
                  <a:pt x="58" y="1989"/>
                </a:cubicBezTo>
                <a:cubicBezTo>
                  <a:pt x="60" y="1990"/>
                  <a:pt x="61" y="1990"/>
                  <a:pt x="62" y="1990"/>
                </a:cubicBezTo>
                <a:cubicBezTo>
                  <a:pt x="64" y="1991"/>
                  <a:pt x="65" y="1991"/>
                  <a:pt x="66" y="1991"/>
                </a:cubicBezTo>
                <a:cubicBezTo>
                  <a:pt x="68" y="1992"/>
                  <a:pt x="70" y="1992"/>
                  <a:pt x="71" y="1992"/>
                </a:cubicBezTo>
                <a:cubicBezTo>
                  <a:pt x="73" y="1992"/>
                  <a:pt x="74" y="1992"/>
                  <a:pt x="75" y="1993"/>
                </a:cubicBezTo>
                <a:cubicBezTo>
                  <a:pt x="76" y="1993"/>
                  <a:pt x="77" y="1993"/>
                  <a:pt x="78" y="1994"/>
                </a:cubicBezTo>
                <a:cubicBezTo>
                  <a:pt x="79" y="1994"/>
                  <a:pt x="80" y="1994"/>
                  <a:pt x="81" y="1994"/>
                </a:cubicBezTo>
                <a:cubicBezTo>
                  <a:pt x="81" y="1995"/>
                  <a:pt x="82" y="1995"/>
                  <a:pt x="83" y="1996"/>
                </a:cubicBezTo>
                <a:cubicBezTo>
                  <a:pt x="84" y="1996"/>
                  <a:pt x="84" y="1996"/>
                  <a:pt x="85" y="1996"/>
                </a:cubicBezTo>
                <a:cubicBezTo>
                  <a:pt x="86" y="1996"/>
                  <a:pt x="87" y="1997"/>
                  <a:pt x="89" y="1997"/>
                </a:cubicBezTo>
                <a:cubicBezTo>
                  <a:pt x="89" y="1998"/>
                  <a:pt x="90" y="1998"/>
                  <a:pt x="91" y="1998"/>
                </a:cubicBezTo>
                <a:cubicBezTo>
                  <a:pt x="91" y="1998"/>
                  <a:pt x="92" y="1998"/>
                  <a:pt x="93" y="1999"/>
                </a:cubicBezTo>
                <a:cubicBezTo>
                  <a:pt x="94" y="1999"/>
                  <a:pt x="95" y="1999"/>
                  <a:pt x="97" y="1999"/>
                </a:cubicBezTo>
                <a:cubicBezTo>
                  <a:pt x="99" y="1998"/>
                  <a:pt x="101" y="1996"/>
                  <a:pt x="103" y="1994"/>
                </a:cubicBezTo>
                <a:cubicBezTo>
                  <a:pt x="104" y="1993"/>
                  <a:pt x="106" y="1994"/>
                  <a:pt x="107" y="1993"/>
                </a:cubicBezTo>
                <a:cubicBezTo>
                  <a:pt x="108" y="1992"/>
                  <a:pt x="110" y="1992"/>
                  <a:pt x="111" y="1991"/>
                </a:cubicBezTo>
                <a:cubicBezTo>
                  <a:pt x="114" y="1991"/>
                  <a:pt x="117" y="1991"/>
                  <a:pt x="120" y="1990"/>
                </a:cubicBezTo>
                <a:cubicBezTo>
                  <a:pt x="120" y="1990"/>
                  <a:pt x="121" y="1989"/>
                  <a:pt x="122" y="1989"/>
                </a:cubicBezTo>
                <a:cubicBezTo>
                  <a:pt x="123" y="1988"/>
                  <a:pt x="123" y="1988"/>
                  <a:pt x="124" y="1988"/>
                </a:cubicBezTo>
                <a:cubicBezTo>
                  <a:pt x="126" y="1987"/>
                  <a:pt x="127" y="1986"/>
                  <a:pt x="128" y="1985"/>
                </a:cubicBezTo>
                <a:cubicBezTo>
                  <a:pt x="130" y="1984"/>
                  <a:pt x="131" y="1983"/>
                  <a:pt x="133" y="1982"/>
                </a:cubicBezTo>
                <a:cubicBezTo>
                  <a:pt x="134" y="1981"/>
                  <a:pt x="135" y="1981"/>
                  <a:pt x="137" y="1981"/>
                </a:cubicBezTo>
                <a:cubicBezTo>
                  <a:pt x="138" y="1981"/>
                  <a:pt x="140" y="1980"/>
                  <a:pt x="141" y="1980"/>
                </a:cubicBezTo>
                <a:cubicBezTo>
                  <a:pt x="143" y="1979"/>
                  <a:pt x="145" y="1978"/>
                  <a:pt x="147" y="1978"/>
                </a:cubicBezTo>
                <a:cubicBezTo>
                  <a:pt x="147" y="1978"/>
                  <a:pt x="148" y="1978"/>
                  <a:pt x="148" y="1977"/>
                </a:cubicBezTo>
                <a:cubicBezTo>
                  <a:pt x="148" y="1977"/>
                  <a:pt x="147" y="1977"/>
                  <a:pt x="146" y="1977"/>
                </a:cubicBezTo>
                <a:cubicBezTo>
                  <a:pt x="145" y="1977"/>
                  <a:pt x="145" y="1977"/>
                  <a:pt x="145" y="1976"/>
                </a:cubicBezTo>
                <a:cubicBezTo>
                  <a:pt x="146" y="1975"/>
                  <a:pt x="146" y="1975"/>
                  <a:pt x="145" y="1975"/>
                </a:cubicBezTo>
                <a:cubicBezTo>
                  <a:pt x="144" y="1975"/>
                  <a:pt x="143" y="1975"/>
                  <a:pt x="143" y="1974"/>
                </a:cubicBezTo>
                <a:cubicBezTo>
                  <a:pt x="142" y="1973"/>
                  <a:pt x="143" y="1973"/>
                  <a:pt x="144" y="1973"/>
                </a:cubicBezTo>
                <a:cubicBezTo>
                  <a:pt x="145" y="1973"/>
                  <a:pt x="146" y="1974"/>
                  <a:pt x="147" y="1975"/>
                </a:cubicBezTo>
                <a:cubicBezTo>
                  <a:pt x="147" y="1975"/>
                  <a:pt x="148" y="1976"/>
                  <a:pt x="148" y="1976"/>
                </a:cubicBezTo>
                <a:cubicBezTo>
                  <a:pt x="149" y="1977"/>
                  <a:pt x="148" y="1977"/>
                  <a:pt x="148" y="1978"/>
                </a:cubicBezTo>
                <a:cubicBezTo>
                  <a:pt x="149" y="1979"/>
                  <a:pt x="151" y="1979"/>
                  <a:pt x="152" y="1979"/>
                </a:cubicBezTo>
                <a:cubicBezTo>
                  <a:pt x="153" y="1979"/>
                  <a:pt x="155" y="1978"/>
                  <a:pt x="156" y="1977"/>
                </a:cubicBezTo>
                <a:cubicBezTo>
                  <a:pt x="157" y="1976"/>
                  <a:pt x="157" y="1975"/>
                  <a:pt x="157" y="1975"/>
                </a:cubicBezTo>
                <a:cubicBezTo>
                  <a:pt x="158" y="1974"/>
                  <a:pt x="159" y="1973"/>
                  <a:pt x="159" y="1972"/>
                </a:cubicBezTo>
                <a:cubicBezTo>
                  <a:pt x="160" y="1971"/>
                  <a:pt x="162" y="1971"/>
                  <a:pt x="163" y="1970"/>
                </a:cubicBezTo>
                <a:cubicBezTo>
                  <a:pt x="164" y="1970"/>
                  <a:pt x="165" y="1970"/>
                  <a:pt x="166" y="1970"/>
                </a:cubicBezTo>
                <a:cubicBezTo>
                  <a:pt x="166" y="1970"/>
                  <a:pt x="167" y="1970"/>
                  <a:pt x="168" y="1970"/>
                </a:cubicBezTo>
                <a:cubicBezTo>
                  <a:pt x="169" y="1970"/>
                  <a:pt x="171" y="1970"/>
                  <a:pt x="172" y="1969"/>
                </a:cubicBezTo>
                <a:cubicBezTo>
                  <a:pt x="172" y="1969"/>
                  <a:pt x="173" y="1969"/>
                  <a:pt x="174" y="1969"/>
                </a:cubicBezTo>
                <a:cubicBezTo>
                  <a:pt x="174" y="1969"/>
                  <a:pt x="175" y="1969"/>
                  <a:pt x="176" y="1969"/>
                </a:cubicBezTo>
                <a:cubicBezTo>
                  <a:pt x="176" y="1969"/>
                  <a:pt x="177" y="1968"/>
                  <a:pt x="177" y="1968"/>
                </a:cubicBezTo>
                <a:cubicBezTo>
                  <a:pt x="178" y="1968"/>
                  <a:pt x="178" y="1968"/>
                  <a:pt x="179" y="1968"/>
                </a:cubicBezTo>
                <a:cubicBezTo>
                  <a:pt x="180" y="1968"/>
                  <a:pt x="181" y="1968"/>
                  <a:pt x="182" y="1968"/>
                </a:cubicBezTo>
                <a:cubicBezTo>
                  <a:pt x="184" y="1968"/>
                  <a:pt x="186" y="1968"/>
                  <a:pt x="188" y="1968"/>
                </a:cubicBezTo>
                <a:cubicBezTo>
                  <a:pt x="189" y="1968"/>
                  <a:pt x="191" y="1967"/>
                  <a:pt x="192" y="1967"/>
                </a:cubicBezTo>
                <a:cubicBezTo>
                  <a:pt x="194" y="1967"/>
                  <a:pt x="195" y="1967"/>
                  <a:pt x="196" y="1967"/>
                </a:cubicBezTo>
                <a:cubicBezTo>
                  <a:pt x="198" y="1967"/>
                  <a:pt x="199" y="1967"/>
                  <a:pt x="201" y="1967"/>
                </a:cubicBezTo>
                <a:cubicBezTo>
                  <a:pt x="202" y="1966"/>
                  <a:pt x="203" y="1966"/>
                  <a:pt x="204" y="1965"/>
                </a:cubicBezTo>
                <a:cubicBezTo>
                  <a:pt x="205" y="1965"/>
                  <a:pt x="206" y="1965"/>
                  <a:pt x="206" y="1965"/>
                </a:cubicBezTo>
                <a:cubicBezTo>
                  <a:pt x="207" y="1965"/>
                  <a:pt x="207" y="1965"/>
                  <a:pt x="208" y="1965"/>
                </a:cubicBezTo>
                <a:cubicBezTo>
                  <a:pt x="211" y="1966"/>
                  <a:pt x="214" y="1965"/>
                  <a:pt x="217" y="1966"/>
                </a:cubicBezTo>
                <a:cubicBezTo>
                  <a:pt x="218" y="1966"/>
                  <a:pt x="219" y="1966"/>
                  <a:pt x="221" y="1967"/>
                </a:cubicBezTo>
                <a:cubicBezTo>
                  <a:pt x="222" y="1967"/>
                  <a:pt x="223" y="1968"/>
                  <a:pt x="225" y="1969"/>
                </a:cubicBezTo>
                <a:cubicBezTo>
                  <a:pt x="227" y="1971"/>
                  <a:pt x="230" y="1972"/>
                  <a:pt x="231" y="1975"/>
                </a:cubicBezTo>
                <a:cubicBezTo>
                  <a:pt x="232" y="1975"/>
                  <a:pt x="232" y="1976"/>
                  <a:pt x="233" y="1977"/>
                </a:cubicBezTo>
                <a:cubicBezTo>
                  <a:pt x="234" y="1978"/>
                  <a:pt x="234" y="1978"/>
                  <a:pt x="235" y="1978"/>
                </a:cubicBezTo>
                <a:cubicBezTo>
                  <a:pt x="236" y="1979"/>
                  <a:pt x="236" y="1980"/>
                  <a:pt x="237" y="1980"/>
                </a:cubicBezTo>
                <a:cubicBezTo>
                  <a:pt x="237" y="1981"/>
                  <a:pt x="238" y="1981"/>
                  <a:pt x="239" y="1981"/>
                </a:cubicBezTo>
                <a:cubicBezTo>
                  <a:pt x="240" y="1981"/>
                  <a:pt x="241" y="1980"/>
                  <a:pt x="241" y="1981"/>
                </a:cubicBezTo>
                <a:cubicBezTo>
                  <a:pt x="242" y="1982"/>
                  <a:pt x="240" y="1982"/>
                  <a:pt x="240" y="1982"/>
                </a:cubicBezTo>
                <a:cubicBezTo>
                  <a:pt x="239" y="1982"/>
                  <a:pt x="239" y="1982"/>
                  <a:pt x="238" y="1982"/>
                </a:cubicBezTo>
                <a:cubicBezTo>
                  <a:pt x="236" y="1983"/>
                  <a:pt x="239" y="1984"/>
                  <a:pt x="240" y="1984"/>
                </a:cubicBezTo>
                <a:cubicBezTo>
                  <a:pt x="240" y="1985"/>
                  <a:pt x="240" y="1986"/>
                  <a:pt x="241" y="1986"/>
                </a:cubicBezTo>
                <a:cubicBezTo>
                  <a:pt x="241" y="1986"/>
                  <a:pt x="242" y="1986"/>
                  <a:pt x="243" y="1985"/>
                </a:cubicBezTo>
                <a:cubicBezTo>
                  <a:pt x="243" y="1985"/>
                  <a:pt x="244" y="1984"/>
                  <a:pt x="245" y="1985"/>
                </a:cubicBezTo>
                <a:cubicBezTo>
                  <a:pt x="245" y="1985"/>
                  <a:pt x="245" y="1986"/>
                  <a:pt x="245" y="1986"/>
                </a:cubicBezTo>
                <a:cubicBezTo>
                  <a:pt x="244" y="1988"/>
                  <a:pt x="242" y="1988"/>
                  <a:pt x="242" y="1990"/>
                </a:cubicBezTo>
                <a:cubicBezTo>
                  <a:pt x="242" y="1991"/>
                  <a:pt x="243" y="1991"/>
                  <a:pt x="243" y="1992"/>
                </a:cubicBezTo>
                <a:cubicBezTo>
                  <a:pt x="244" y="1992"/>
                  <a:pt x="244" y="1993"/>
                  <a:pt x="244" y="1994"/>
                </a:cubicBezTo>
                <a:cubicBezTo>
                  <a:pt x="244" y="1995"/>
                  <a:pt x="244" y="1996"/>
                  <a:pt x="245" y="1998"/>
                </a:cubicBezTo>
                <a:cubicBezTo>
                  <a:pt x="245" y="1999"/>
                  <a:pt x="245" y="2000"/>
                  <a:pt x="246" y="2001"/>
                </a:cubicBezTo>
                <a:cubicBezTo>
                  <a:pt x="247" y="2003"/>
                  <a:pt x="248" y="2003"/>
                  <a:pt x="249" y="2004"/>
                </a:cubicBezTo>
                <a:cubicBezTo>
                  <a:pt x="250" y="2005"/>
                  <a:pt x="251" y="2006"/>
                  <a:pt x="252" y="2007"/>
                </a:cubicBezTo>
                <a:cubicBezTo>
                  <a:pt x="253" y="2008"/>
                  <a:pt x="254" y="2008"/>
                  <a:pt x="256" y="2008"/>
                </a:cubicBezTo>
                <a:cubicBezTo>
                  <a:pt x="256" y="2008"/>
                  <a:pt x="257" y="2009"/>
                  <a:pt x="258" y="2008"/>
                </a:cubicBezTo>
                <a:cubicBezTo>
                  <a:pt x="258" y="2008"/>
                  <a:pt x="258" y="2007"/>
                  <a:pt x="259" y="2007"/>
                </a:cubicBezTo>
                <a:cubicBezTo>
                  <a:pt x="260" y="2008"/>
                  <a:pt x="260" y="2008"/>
                  <a:pt x="261" y="2008"/>
                </a:cubicBezTo>
                <a:cubicBezTo>
                  <a:pt x="262" y="2008"/>
                  <a:pt x="262" y="2008"/>
                  <a:pt x="263" y="2007"/>
                </a:cubicBezTo>
                <a:cubicBezTo>
                  <a:pt x="264" y="2007"/>
                  <a:pt x="264" y="2004"/>
                  <a:pt x="265" y="2004"/>
                </a:cubicBezTo>
                <a:cubicBezTo>
                  <a:pt x="266" y="2004"/>
                  <a:pt x="267" y="2007"/>
                  <a:pt x="268" y="2006"/>
                </a:cubicBezTo>
                <a:cubicBezTo>
                  <a:pt x="268" y="2006"/>
                  <a:pt x="268" y="2005"/>
                  <a:pt x="268" y="2005"/>
                </a:cubicBezTo>
                <a:cubicBezTo>
                  <a:pt x="269" y="2004"/>
                  <a:pt x="269" y="2007"/>
                  <a:pt x="270" y="2006"/>
                </a:cubicBezTo>
                <a:cubicBezTo>
                  <a:pt x="271" y="2006"/>
                  <a:pt x="270" y="2005"/>
                  <a:pt x="270" y="2004"/>
                </a:cubicBezTo>
                <a:cubicBezTo>
                  <a:pt x="271" y="2004"/>
                  <a:pt x="272" y="2006"/>
                  <a:pt x="273" y="2006"/>
                </a:cubicBezTo>
                <a:cubicBezTo>
                  <a:pt x="275" y="2006"/>
                  <a:pt x="273" y="2004"/>
                  <a:pt x="273" y="2003"/>
                </a:cubicBezTo>
                <a:cubicBezTo>
                  <a:pt x="273" y="2002"/>
                  <a:pt x="273" y="2001"/>
                  <a:pt x="274" y="2001"/>
                </a:cubicBezTo>
                <a:cubicBezTo>
                  <a:pt x="274" y="2000"/>
                  <a:pt x="274" y="2002"/>
                  <a:pt x="274" y="2003"/>
                </a:cubicBezTo>
                <a:cubicBezTo>
                  <a:pt x="275" y="2004"/>
                  <a:pt x="277" y="2005"/>
                  <a:pt x="278" y="2004"/>
                </a:cubicBezTo>
                <a:cubicBezTo>
                  <a:pt x="279" y="2002"/>
                  <a:pt x="276" y="2002"/>
                  <a:pt x="277" y="2001"/>
                </a:cubicBezTo>
                <a:cubicBezTo>
                  <a:pt x="278" y="2000"/>
                  <a:pt x="280" y="2002"/>
                  <a:pt x="280" y="2002"/>
                </a:cubicBezTo>
                <a:cubicBezTo>
                  <a:pt x="281" y="2003"/>
                  <a:pt x="282" y="2003"/>
                  <a:pt x="282" y="2002"/>
                </a:cubicBezTo>
                <a:cubicBezTo>
                  <a:pt x="283" y="2002"/>
                  <a:pt x="283" y="2001"/>
                  <a:pt x="284" y="2001"/>
                </a:cubicBezTo>
                <a:cubicBezTo>
                  <a:pt x="285" y="2000"/>
                  <a:pt x="285" y="2002"/>
                  <a:pt x="286" y="2002"/>
                </a:cubicBezTo>
                <a:cubicBezTo>
                  <a:pt x="286" y="2004"/>
                  <a:pt x="287" y="2004"/>
                  <a:pt x="289" y="2004"/>
                </a:cubicBezTo>
                <a:cubicBezTo>
                  <a:pt x="290" y="2004"/>
                  <a:pt x="290" y="2004"/>
                  <a:pt x="291" y="2004"/>
                </a:cubicBezTo>
                <a:cubicBezTo>
                  <a:pt x="292" y="2004"/>
                  <a:pt x="294" y="2004"/>
                  <a:pt x="295" y="2004"/>
                </a:cubicBezTo>
                <a:cubicBezTo>
                  <a:pt x="296" y="2003"/>
                  <a:pt x="297" y="2003"/>
                  <a:pt x="297" y="2003"/>
                </a:cubicBezTo>
                <a:cubicBezTo>
                  <a:pt x="298" y="2003"/>
                  <a:pt x="299" y="2003"/>
                  <a:pt x="299" y="2002"/>
                </a:cubicBezTo>
                <a:cubicBezTo>
                  <a:pt x="300" y="2001"/>
                  <a:pt x="300" y="1999"/>
                  <a:pt x="299" y="1998"/>
                </a:cubicBezTo>
                <a:cubicBezTo>
                  <a:pt x="299" y="1998"/>
                  <a:pt x="298" y="1997"/>
                  <a:pt x="299" y="1997"/>
                </a:cubicBezTo>
                <a:cubicBezTo>
                  <a:pt x="300" y="1996"/>
                  <a:pt x="300" y="1997"/>
                  <a:pt x="301" y="1998"/>
                </a:cubicBezTo>
                <a:cubicBezTo>
                  <a:pt x="301" y="1998"/>
                  <a:pt x="301" y="1999"/>
                  <a:pt x="301" y="1999"/>
                </a:cubicBezTo>
                <a:cubicBezTo>
                  <a:pt x="302" y="1999"/>
                  <a:pt x="303" y="1999"/>
                  <a:pt x="303" y="2000"/>
                </a:cubicBezTo>
                <a:cubicBezTo>
                  <a:pt x="304" y="2001"/>
                  <a:pt x="303" y="2002"/>
                  <a:pt x="304" y="2003"/>
                </a:cubicBezTo>
                <a:cubicBezTo>
                  <a:pt x="306" y="2004"/>
                  <a:pt x="306" y="2002"/>
                  <a:pt x="307" y="2001"/>
                </a:cubicBezTo>
                <a:cubicBezTo>
                  <a:pt x="310" y="2000"/>
                  <a:pt x="311" y="2006"/>
                  <a:pt x="311" y="2007"/>
                </a:cubicBezTo>
                <a:cubicBezTo>
                  <a:pt x="312" y="2009"/>
                  <a:pt x="312" y="2010"/>
                  <a:pt x="313" y="2011"/>
                </a:cubicBezTo>
                <a:cubicBezTo>
                  <a:pt x="314" y="2012"/>
                  <a:pt x="315" y="2013"/>
                  <a:pt x="317" y="2013"/>
                </a:cubicBezTo>
                <a:cubicBezTo>
                  <a:pt x="318" y="2014"/>
                  <a:pt x="319" y="2015"/>
                  <a:pt x="320" y="2015"/>
                </a:cubicBezTo>
                <a:cubicBezTo>
                  <a:pt x="322" y="2015"/>
                  <a:pt x="322" y="2014"/>
                  <a:pt x="324" y="2013"/>
                </a:cubicBezTo>
                <a:cubicBezTo>
                  <a:pt x="324" y="2012"/>
                  <a:pt x="326" y="2010"/>
                  <a:pt x="327" y="2012"/>
                </a:cubicBezTo>
                <a:cubicBezTo>
                  <a:pt x="327" y="2013"/>
                  <a:pt x="326" y="2013"/>
                  <a:pt x="325" y="2013"/>
                </a:cubicBezTo>
                <a:cubicBezTo>
                  <a:pt x="325" y="2014"/>
                  <a:pt x="325" y="2014"/>
                  <a:pt x="326" y="2014"/>
                </a:cubicBezTo>
                <a:cubicBezTo>
                  <a:pt x="328" y="2016"/>
                  <a:pt x="321" y="2017"/>
                  <a:pt x="324" y="2020"/>
                </a:cubicBezTo>
                <a:cubicBezTo>
                  <a:pt x="325" y="2020"/>
                  <a:pt x="325" y="2020"/>
                  <a:pt x="325" y="2021"/>
                </a:cubicBezTo>
                <a:cubicBezTo>
                  <a:pt x="326" y="2022"/>
                  <a:pt x="325" y="2022"/>
                  <a:pt x="326" y="2023"/>
                </a:cubicBezTo>
                <a:cubicBezTo>
                  <a:pt x="326" y="2023"/>
                  <a:pt x="327" y="2024"/>
                  <a:pt x="328" y="2024"/>
                </a:cubicBezTo>
                <a:cubicBezTo>
                  <a:pt x="328" y="2025"/>
                  <a:pt x="328" y="2025"/>
                  <a:pt x="329" y="2026"/>
                </a:cubicBezTo>
                <a:cubicBezTo>
                  <a:pt x="329" y="2026"/>
                  <a:pt x="330" y="2027"/>
                  <a:pt x="331" y="2028"/>
                </a:cubicBezTo>
                <a:cubicBezTo>
                  <a:pt x="331" y="2029"/>
                  <a:pt x="331" y="2030"/>
                  <a:pt x="331" y="2031"/>
                </a:cubicBezTo>
                <a:cubicBezTo>
                  <a:pt x="331" y="2032"/>
                  <a:pt x="330" y="2033"/>
                  <a:pt x="330" y="2033"/>
                </a:cubicBezTo>
                <a:cubicBezTo>
                  <a:pt x="329" y="2035"/>
                  <a:pt x="330" y="2036"/>
                  <a:pt x="330" y="2038"/>
                </a:cubicBezTo>
                <a:cubicBezTo>
                  <a:pt x="330" y="2039"/>
                  <a:pt x="329" y="2041"/>
                  <a:pt x="329" y="2042"/>
                </a:cubicBezTo>
                <a:cubicBezTo>
                  <a:pt x="328" y="2044"/>
                  <a:pt x="329" y="2045"/>
                  <a:pt x="329" y="2047"/>
                </a:cubicBezTo>
                <a:cubicBezTo>
                  <a:pt x="329" y="2049"/>
                  <a:pt x="329" y="2052"/>
                  <a:pt x="328" y="2054"/>
                </a:cubicBezTo>
                <a:cubicBezTo>
                  <a:pt x="327" y="2056"/>
                  <a:pt x="326" y="2056"/>
                  <a:pt x="326" y="2058"/>
                </a:cubicBezTo>
                <a:cubicBezTo>
                  <a:pt x="325" y="2060"/>
                  <a:pt x="325" y="2063"/>
                  <a:pt x="323" y="2065"/>
                </a:cubicBezTo>
                <a:cubicBezTo>
                  <a:pt x="321" y="2066"/>
                  <a:pt x="321" y="2067"/>
                  <a:pt x="320" y="2068"/>
                </a:cubicBezTo>
                <a:cubicBezTo>
                  <a:pt x="319" y="2070"/>
                  <a:pt x="321" y="2070"/>
                  <a:pt x="323" y="2070"/>
                </a:cubicBezTo>
                <a:cubicBezTo>
                  <a:pt x="323" y="2070"/>
                  <a:pt x="323" y="2071"/>
                  <a:pt x="324" y="2071"/>
                </a:cubicBezTo>
                <a:cubicBezTo>
                  <a:pt x="325" y="2072"/>
                  <a:pt x="325" y="2071"/>
                  <a:pt x="326" y="2071"/>
                </a:cubicBezTo>
                <a:cubicBezTo>
                  <a:pt x="327" y="2071"/>
                  <a:pt x="327" y="2071"/>
                  <a:pt x="328" y="2072"/>
                </a:cubicBezTo>
                <a:cubicBezTo>
                  <a:pt x="328" y="2072"/>
                  <a:pt x="328" y="2072"/>
                  <a:pt x="327" y="2073"/>
                </a:cubicBezTo>
                <a:cubicBezTo>
                  <a:pt x="326" y="2073"/>
                  <a:pt x="326" y="2073"/>
                  <a:pt x="325" y="2073"/>
                </a:cubicBezTo>
                <a:cubicBezTo>
                  <a:pt x="324" y="2073"/>
                  <a:pt x="324" y="2072"/>
                  <a:pt x="324" y="2073"/>
                </a:cubicBezTo>
                <a:cubicBezTo>
                  <a:pt x="323" y="2075"/>
                  <a:pt x="325" y="2076"/>
                  <a:pt x="325" y="2077"/>
                </a:cubicBezTo>
                <a:cubicBezTo>
                  <a:pt x="325" y="2078"/>
                  <a:pt x="325" y="2079"/>
                  <a:pt x="325" y="2079"/>
                </a:cubicBezTo>
                <a:cubicBezTo>
                  <a:pt x="325" y="2080"/>
                  <a:pt x="324" y="2080"/>
                  <a:pt x="323" y="2080"/>
                </a:cubicBezTo>
                <a:cubicBezTo>
                  <a:pt x="323" y="2081"/>
                  <a:pt x="322" y="2080"/>
                  <a:pt x="322" y="2081"/>
                </a:cubicBezTo>
                <a:cubicBezTo>
                  <a:pt x="321" y="2081"/>
                  <a:pt x="321" y="2081"/>
                  <a:pt x="320" y="2081"/>
                </a:cubicBezTo>
                <a:cubicBezTo>
                  <a:pt x="318" y="2082"/>
                  <a:pt x="320" y="2083"/>
                  <a:pt x="321" y="2083"/>
                </a:cubicBezTo>
                <a:cubicBezTo>
                  <a:pt x="322" y="2084"/>
                  <a:pt x="322" y="2086"/>
                  <a:pt x="323" y="2087"/>
                </a:cubicBezTo>
                <a:cubicBezTo>
                  <a:pt x="324" y="2087"/>
                  <a:pt x="325" y="2087"/>
                  <a:pt x="325" y="2087"/>
                </a:cubicBezTo>
                <a:cubicBezTo>
                  <a:pt x="326" y="2088"/>
                  <a:pt x="326" y="2088"/>
                  <a:pt x="327" y="2089"/>
                </a:cubicBezTo>
                <a:cubicBezTo>
                  <a:pt x="328" y="2089"/>
                  <a:pt x="330" y="2088"/>
                  <a:pt x="329" y="2090"/>
                </a:cubicBezTo>
                <a:cubicBezTo>
                  <a:pt x="329" y="2091"/>
                  <a:pt x="328" y="2091"/>
                  <a:pt x="328" y="2090"/>
                </a:cubicBezTo>
                <a:cubicBezTo>
                  <a:pt x="327" y="2090"/>
                  <a:pt x="327" y="2090"/>
                  <a:pt x="326" y="2090"/>
                </a:cubicBezTo>
                <a:cubicBezTo>
                  <a:pt x="325" y="2089"/>
                  <a:pt x="323" y="2090"/>
                  <a:pt x="322" y="2089"/>
                </a:cubicBezTo>
                <a:cubicBezTo>
                  <a:pt x="321" y="2089"/>
                  <a:pt x="321" y="2088"/>
                  <a:pt x="320" y="2088"/>
                </a:cubicBezTo>
                <a:cubicBezTo>
                  <a:pt x="320" y="2088"/>
                  <a:pt x="319" y="2087"/>
                  <a:pt x="319" y="2087"/>
                </a:cubicBezTo>
                <a:cubicBezTo>
                  <a:pt x="318" y="2086"/>
                  <a:pt x="319" y="2091"/>
                  <a:pt x="319" y="2091"/>
                </a:cubicBezTo>
                <a:cubicBezTo>
                  <a:pt x="319" y="2092"/>
                  <a:pt x="319" y="2093"/>
                  <a:pt x="319" y="2094"/>
                </a:cubicBezTo>
                <a:cubicBezTo>
                  <a:pt x="319" y="2094"/>
                  <a:pt x="319" y="2095"/>
                  <a:pt x="319" y="2096"/>
                </a:cubicBezTo>
                <a:cubicBezTo>
                  <a:pt x="319" y="2096"/>
                  <a:pt x="319" y="2097"/>
                  <a:pt x="318" y="2098"/>
                </a:cubicBezTo>
                <a:cubicBezTo>
                  <a:pt x="318" y="2099"/>
                  <a:pt x="318" y="2100"/>
                  <a:pt x="317" y="2101"/>
                </a:cubicBezTo>
                <a:cubicBezTo>
                  <a:pt x="316" y="2103"/>
                  <a:pt x="316" y="2104"/>
                  <a:pt x="315" y="2105"/>
                </a:cubicBezTo>
                <a:cubicBezTo>
                  <a:pt x="315" y="2106"/>
                  <a:pt x="314" y="2107"/>
                  <a:pt x="313" y="2108"/>
                </a:cubicBezTo>
                <a:cubicBezTo>
                  <a:pt x="311" y="2108"/>
                  <a:pt x="310" y="2108"/>
                  <a:pt x="309" y="2107"/>
                </a:cubicBezTo>
                <a:cubicBezTo>
                  <a:pt x="309" y="2106"/>
                  <a:pt x="308" y="2103"/>
                  <a:pt x="307" y="2104"/>
                </a:cubicBezTo>
                <a:cubicBezTo>
                  <a:pt x="306" y="2104"/>
                  <a:pt x="308" y="2106"/>
                  <a:pt x="308" y="2107"/>
                </a:cubicBezTo>
                <a:cubicBezTo>
                  <a:pt x="309" y="2108"/>
                  <a:pt x="309" y="2110"/>
                  <a:pt x="309" y="2111"/>
                </a:cubicBezTo>
                <a:cubicBezTo>
                  <a:pt x="309" y="2111"/>
                  <a:pt x="310" y="2112"/>
                  <a:pt x="310" y="2112"/>
                </a:cubicBezTo>
                <a:cubicBezTo>
                  <a:pt x="310" y="2113"/>
                  <a:pt x="311" y="2113"/>
                  <a:pt x="311" y="2114"/>
                </a:cubicBezTo>
                <a:cubicBezTo>
                  <a:pt x="311" y="2116"/>
                  <a:pt x="312" y="2116"/>
                  <a:pt x="313" y="2117"/>
                </a:cubicBezTo>
                <a:cubicBezTo>
                  <a:pt x="315" y="2118"/>
                  <a:pt x="314" y="2119"/>
                  <a:pt x="316" y="2120"/>
                </a:cubicBezTo>
                <a:cubicBezTo>
                  <a:pt x="317" y="2121"/>
                  <a:pt x="317" y="2120"/>
                  <a:pt x="318" y="2119"/>
                </a:cubicBezTo>
                <a:cubicBezTo>
                  <a:pt x="318" y="2118"/>
                  <a:pt x="319" y="2117"/>
                  <a:pt x="319" y="2119"/>
                </a:cubicBezTo>
                <a:cubicBezTo>
                  <a:pt x="319" y="2120"/>
                  <a:pt x="319" y="2121"/>
                  <a:pt x="318" y="2121"/>
                </a:cubicBezTo>
                <a:cubicBezTo>
                  <a:pt x="318" y="2122"/>
                  <a:pt x="318" y="2122"/>
                  <a:pt x="317" y="2123"/>
                </a:cubicBezTo>
                <a:cubicBezTo>
                  <a:pt x="317" y="2124"/>
                  <a:pt x="317" y="2124"/>
                  <a:pt x="317" y="2125"/>
                </a:cubicBezTo>
                <a:cubicBezTo>
                  <a:pt x="317" y="2126"/>
                  <a:pt x="317" y="2129"/>
                  <a:pt x="318" y="2129"/>
                </a:cubicBezTo>
                <a:cubicBezTo>
                  <a:pt x="319" y="2130"/>
                  <a:pt x="320" y="2130"/>
                  <a:pt x="322" y="2130"/>
                </a:cubicBezTo>
                <a:cubicBezTo>
                  <a:pt x="323" y="2131"/>
                  <a:pt x="324" y="2133"/>
                  <a:pt x="324" y="2134"/>
                </a:cubicBezTo>
                <a:cubicBezTo>
                  <a:pt x="324" y="2136"/>
                  <a:pt x="324" y="2137"/>
                  <a:pt x="324" y="2139"/>
                </a:cubicBezTo>
                <a:cubicBezTo>
                  <a:pt x="325" y="2140"/>
                  <a:pt x="326" y="2140"/>
                  <a:pt x="326" y="2141"/>
                </a:cubicBezTo>
                <a:cubicBezTo>
                  <a:pt x="327" y="2141"/>
                  <a:pt x="328" y="2141"/>
                  <a:pt x="328" y="2142"/>
                </a:cubicBezTo>
                <a:cubicBezTo>
                  <a:pt x="329" y="2142"/>
                  <a:pt x="329" y="2143"/>
                  <a:pt x="329" y="2144"/>
                </a:cubicBezTo>
                <a:cubicBezTo>
                  <a:pt x="329" y="2144"/>
                  <a:pt x="329" y="2144"/>
                  <a:pt x="330" y="2145"/>
                </a:cubicBezTo>
                <a:cubicBezTo>
                  <a:pt x="330" y="2145"/>
                  <a:pt x="331" y="2144"/>
                  <a:pt x="332" y="2145"/>
                </a:cubicBezTo>
                <a:cubicBezTo>
                  <a:pt x="332" y="2145"/>
                  <a:pt x="332" y="2146"/>
                  <a:pt x="332" y="2146"/>
                </a:cubicBezTo>
                <a:cubicBezTo>
                  <a:pt x="332" y="2147"/>
                  <a:pt x="333" y="2147"/>
                  <a:pt x="333" y="2148"/>
                </a:cubicBezTo>
                <a:cubicBezTo>
                  <a:pt x="334" y="2149"/>
                  <a:pt x="335" y="2149"/>
                  <a:pt x="336" y="2150"/>
                </a:cubicBezTo>
                <a:cubicBezTo>
                  <a:pt x="337" y="2151"/>
                  <a:pt x="337" y="2152"/>
                  <a:pt x="337" y="2152"/>
                </a:cubicBezTo>
                <a:cubicBezTo>
                  <a:pt x="337" y="2152"/>
                  <a:pt x="338" y="2152"/>
                  <a:pt x="338" y="2153"/>
                </a:cubicBezTo>
                <a:cubicBezTo>
                  <a:pt x="928" y="2153"/>
                  <a:pt x="928" y="2153"/>
                  <a:pt x="928" y="2153"/>
                </a:cubicBezTo>
                <a:cubicBezTo>
                  <a:pt x="928" y="2152"/>
                  <a:pt x="928" y="2150"/>
                  <a:pt x="928" y="2149"/>
                </a:cubicBezTo>
                <a:cubicBezTo>
                  <a:pt x="928" y="2148"/>
                  <a:pt x="929" y="2146"/>
                  <a:pt x="930" y="2145"/>
                </a:cubicBezTo>
                <a:cubicBezTo>
                  <a:pt x="931" y="2144"/>
                  <a:pt x="933" y="2143"/>
                  <a:pt x="934" y="2142"/>
                </a:cubicBezTo>
                <a:cubicBezTo>
                  <a:pt x="935" y="2141"/>
                  <a:pt x="937" y="2140"/>
                  <a:pt x="938" y="2139"/>
                </a:cubicBezTo>
                <a:cubicBezTo>
                  <a:pt x="938" y="2138"/>
                  <a:pt x="940" y="2137"/>
                  <a:pt x="941" y="2137"/>
                </a:cubicBezTo>
                <a:cubicBezTo>
                  <a:pt x="942" y="2137"/>
                  <a:pt x="942" y="2137"/>
                  <a:pt x="943" y="2136"/>
                </a:cubicBezTo>
                <a:cubicBezTo>
                  <a:pt x="944" y="2136"/>
                  <a:pt x="945" y="2135"/>
                  <a:pt x="945" y="2135"/>
                </a:cubicBezTo>
                <a:cubicBezTo>
                  <a:pt x="946" y="2134"/>
                  <a:pt x="948" y="2133"/>
                  <a:pt x="946" y="2133"/>
                </a:cubicBezTo>
                <a:cubicBezTo>
                  <a:pt x="945" y="2133"/>
                  <a:pt x="945" y="2134"/>
                  <a:pt x="944" y="2134"/>
                </a:cubicBezTo>
                <a:cubicBezTo>
                  <a:pt x="944" y="2135"/>
                  <a:pt x="944" y="2135"/>
                  <a:pt x="943" y="2135"/>
                </a:cubicBezTo>
                <a:cubicBezTo>
                  <a:pt x="943" y="2136"/>
                  <a:pt x="943" y="2136"/>
                  <a:pt x="942" y="2136"/>
                </a:cubicBezTo>
                <a:cubicBezTo>
                  <a:pt x="942" y="2136"/>
                  <a:pt x="942" y="2135"/>
                  <a:pt x="942" y="2135"/>
                </a:cubicBezTo>
                <a:cubicBezTo>
                  <a:pt x="942" y="2135"/>
                  <a:pt x="942" y="2135"/>
                  <a:pt x="942" y="2134"/>
                </a:cubicBezTo>
                <a:cubicBezTo>
                  <a:pt x="942" y="2134"/>
                  <a:pt x="941" y="2133"/>
                  <a:pt x="941" y="2133"/>
                </a:cubicBezTo>
                <a:cubicBezTo>
                  <a:pt x="941" y="2132"/>
                  <a:pt x="942" y="2131"/>
                  <a:pt x="943" y="2131"/>
                </a:cubicBezTo>
                <a:cubicBezTo>
                  <a:pt x="943" y="2132"/>
                  <a:pt x="943" y="2133"/>
                  <a:pt x="944" y="2133"/>
                </a:cubicBezTo>
                <a:cubicBezTo>
                  <a:pt x="944" y="2133"/>
                  <a:pt x="945" y="2132"/>
                  <a:pt x="945" y="2132"/>
                </a:cubicBezTo>
                <a:cubicBezTo>
                  <a:pt x="946" y="2131"/>
                  <a:pt x="946" y="2131"/>
                  <a:pt x="947" y="2131"/>
                </a:cubicBezTo>
                <a:cubicBezTo>
                  <a:pt x="949" y="2131"/>
                  <a:pt x="949" y="2130"/>
                  <a:pt x="950" y="2129"/>
                </a:cubicBezTo>
                <a:cubicBezTo>
                  <a:pt x="952" y="2128"/>
                  <a:pt x="953" y="2128"/>
                  <a:pt x="954" y="2126"/>
                </a:cubicBezTo>
                <a:cubicBezTo>
                  <a:pt x="954" y="2125"/>
                  <a:pt x="954" y="2125"/>
                  <a:pt x="955" y="2124"/>
                </a:cubicBezTo>
                <a:cubicBezTo>
                  <a:pt x="955" y="2124"/>
                  <a:pt x="955" y="2123"/>
                  <a:pt x="955" y="2123"/>
                </a:cubicBezTo>
                <a:cubicBezTo>
                  <a:pt x="956" y="2121"/>
                  <a:pt x="957" y="2121"/>
                  <a:pt x="957" y="2120"/>
                </a:cubicBezTo>
                <a:cubicBezTo>
                  <a:pt x="958" y="2118"/>
                  <a:pt x="959" y="2117"/>
                  <a:pt x="959" y="2115"/>
                </a:cubicBezTo>
                <a:cubicBezTo>
                  <a:pt x="960" y="2114"/>
                  <a:pt x="962" y="2112"/>
                  <a:pt x="963" y="2111"/>
                </a:cubicBezTo>
                <a:cubicBezTo>
                  <a:pt x="964" y="2110"/>
                  <a:pt x="965" y="2108"/>
                  <a:pt x="967" y="2107"/>
                </a:cubicBezTo>
                <a:cubicBezTo>
                  <a:pt x="968" y="2106"/>
                  <a:pt x="969" y="2105"/>
                  <a:pt x="970" y="2104"/>
                </a:cubicBezTo>
                <a:cubicBezTo>
                  <a:pt x="972" y="2103"/>
                  <a:pt x="973" y="2101"/>
                  <a:pt x="974" y="2099"/>
                </a:cubicBezTo>
                <a:cubicBezTo>
                  <a:pt x="975" y="2099"/>
                  <a:pt x="976" y="2098"/>
                  <a:pt x="977" y="2097"/>
                </a:cubicBezTo>
                <a:cubicBezTo>
                  <a:pt x="977" y="2097"/>
                  <a:pt x="978" y="2096"/>
                  <a:pt x="979" y="2095"/>
                </a:cubicBezTo>
                <a:cubicBezTo>
                  <a:pt x="979" y="2094"/>
                  <a:pt x="979" y="2094"/>
                  <a:pt x="980" y="2093"/>
                </a:cubicBezTo>
                <a:cubicBezTo>
                  <a:pt x="982" y="2091"/>
                  <a:pt x="984" y="2089"/>
                  <a:pt x="986" y="2087"/>
                </a:cubicBezTo>
                <a:cubicBezTo>
                  <a:pt x="987" y="2085"/>
                  <a:pt x="988" y="2084"/>
                  <a:pt x="990" y="2083"/>
                </a:cubicBezTo>
                <a:cubicBezTo>
                  <a:pt x="990" y="2082"/>
                  <a:pt x="991" y="2081"/>
                  <a:pt x="992" y="2081"/>
                </a:cubicBezTo>
                <a:cubicBezTo>
                  <a:pt x="993" y="2080"/>
                  <a:pt x="994" y="2079"/>
                  <a:pt x="995" y="2078"/>
                </a:cubicBezTo>
                <a:cubicBezTo>
                  <a:pt x="996" y="2077"/>
                  <a:pt x="996" y="2077"/>
                  <a:pt x="997" y="2076"/>
                </a:cubicBezTo>
                <a:cubicBezTo>
                  <a:pt x="998" y="2075"/>
                  <a:pt x="1000" y="2074"/>
                  <a:pt x="1002" y="2073"/>
                </a:cubicBezTo>
                <a:cubicBezTo>
                  <a:pt x="1003" y="2072"/>
                  <a:pt x="1004" y="2071"/>
                  <a:pt x="1005" y="2070"/>
                </a:cubicBezTo>
                <a:cubicBezTo>
                  <a:pt x="1007" y="2068"/>
                  <a:pt x="1009" y="2068"/>
                  <a:pt x="1010" y="2066"/>
                </a:cubicBezTo>
                <a:cubicBezTo>
                  <a:pt x="1012" y="2065"/>
                  <a:pt x="1013" y="2064"/>
                  <a:pt x="1014" y="2063"/>
                </a:cubicBezTo>
                <a:cubicBezTo>
                  <a:pt x="1016" y="2061"/>
                  <a:pt x="1018" y="2060"/>
                  <a:pt x="1019" y="2059"/>
                </a:cubicBezTo>
                <a:cubicBezTo>
                  <a:pt x="1022" y="2056"/>
                  <a:pt x="1025" y="2054"/>
                  <a:pt x="1029" y="2053"/>
                </a:cubicBezTo>
                <a:cubicBezTo>
                  <a:pt x="1031" y="2052"/>
                  <a:pt x="1032" y="2050"/>
                  <a:pt x="1034" y="2049"/>
                </a:cubicBezTo>
                <a:cubicBezTo>
                  <a:pt x="1035" y="2048"/>
                  <a:pt x="1037" y="2047"/>
                  <a:pt x="1038" y="2046"/>
                </a:cubicBezTo>
                <a:cubicBezTo>
                  <a:pt x="1041" y="2043"/>
                  <a:pt x="1045" y="2040"/>
                  <a:pt x="1048" y="2037"/>
                </a:cubicBezTo>
                <a:cubicBezTo>
                  <a:pt x="1049" y="2036"/>
                  <a:pt x="1050" y="2035"/>
                  <a:pt x="1051" y="2034"/>
                </a:cubicBezTo>
                <a:cubicBezTo>
                  <a:pt x="1052" y="2033"/>
                  <a:pt x="1054" y="2032"/>
                  <a:pt x="1055" y="2031"/>
                </a:cubicBezTo>
                <a:cubicBezTo>
                  <a:pt x="1056" y="2030"/>
                  <a:pt x="1056" y="2029"/>
                  <a:pt x="1057" y="2028"/>
                </a:cubicBezTo>
                <a:cubicBezTo>
                  <a:pt x="1058" y="2027"/>
                  <a:pt x="1060" y="2026"/>
                  <a:pt x="1062" y="2024"/>
                </a:cubicBezTo>
                <a:cubicBezTo>
                  <a:pt x="1063" y="2023"/>
                  <a:pt x="1065" y="2022"/>
                  <a:pt x="1066" y="2020"/>
                </a:cubicBezTo>
                <a:cubicBezTo>
                  <a:pt x="1069" y="2018"/>
                  <a:pt x="1071" y="2015"/>
                  <a:pt x="1073" y="2013"/>
                </a:cubicBezTo>
                <a:cubicBezTo>
                  <a:pt x="1075" y="2010"/>
                  <a:pt x="1079" y="2008"/>
                  <a:pt x="1081" y="2005"/>
                </a:cubicBezTo>
                <a:cubicBezTo>
                  <a:pt x="1081" y="2003"/>
                  <a:pt x="1083" y="2002"/>
                  <a:pt x="1084" y="2000"/>
                </a:cubicBezTo>
                <a:cubicBezTo>
                  <a:pt x="1085" y="1999"/>
                  <a:pt x="1085" y="1998"/>
                  <a:pt x="1086" y="1996"/>
                </a:cubicBezTo>
                <a:cubicBezTo>
                  <a:pt x="1089" y="1993"/>
                  <a:pt x="1091" y="1989"/>
                  <a:pt x="1093" y="1985"/>
                </a:cubicBezTo>
                <a:cubicBezTo>
                  <a:pt x="1094" y="1983"/>
                  <a:pt x="1095" y="1982"/>
                  <a:pt x="1096" y="1981"/>
                </a:cubicBezTo>
                <a:cubicBezTo>
                  <a:pt x="1097" y="1979"/>
                  <a:pt x="1098" y="1977"/>
                  <a:pt x="1099" y="1975"/>
                </a:cubicBezTo>
                <a:cubicBezTo>
                  <a:pt x="1101" y="1973"/>
                  <a:pt x="1103" y="1970"/>
                  <a:pt x="1104" y="1967"/>
                </a:cubicBezTo>
                <a:cubicBezTo>
                  <a:pt x="1105" y="1965"/>
                  <a:pt x="1106" y="1963"/>
                  <a:pt x="1107" y="1961"/>
                </a:cubicBezTo>
                <a:cubicBezTo>
                  <a:pt x="1108" y="1959"/>
                  <a:pt x="1108" y="1957"/>
                  <a:pt x="1109" y="1956"/>
                </a:cubicBezTo>
                <a:cubicBezTo>
                  <a:pt x="1110" y="1954"/>
                  <a:pt x="1111" y="1953"/>
                  <a:pt x="1111" y="1951"/>
                </a:cubicBezTo>
                <a:cubicBezTo>
                  <a:pt x="1114" y="1948"/>
                  <a:pt x="1115" y="1944"/>
                  <a:pt x="1116" y="1940"/>
                </a:cubicBezTo>
                <a:cubicBezTo>
                  <a:pt x="1117" y="1939"/>
                  <a:pt x="1117" y="1937"/>
                  <a:pt x="1117" y="1936"/>
                </a:cubicBezTo>
                <a:cubicBezTo>
                  <a:pt x="1118" y="1935"/>
                  <a:pt x="1119" y="1933"/>
                  <a:pt x="1120" y="1932"/>
                </a:cubicBezTo>
                <a:cubicBezTo>
                  <a:pt x="1121" y="1931"/>
                  <a:pt x="1122" y="1931"/>
                  <a:pt x="1123" y="1929"/>
                </a:cubicBezTo>
                <a:cubicBezTo>
                  <a:pt x="1124" y="1928"/>
                  <a:pt x="1125" y="1927"/>
                  <a:pt x="1126" y="1926"/>
                </a:cubicBezTo>
                <a:cubicBezTo>
                  <a:pt x="1126" y="1925"/>
                  <a:pt x="1127" y="1924"/>
                  <a:pt x="1128" y="1923"/>
                </a:cubicBezTo>
                <a:cubicBezTo>
                  <a:pt x="1129" y="1921"/>
                  <a:pt x="1129" y="1920"/>
                  <a:pt x="1130" y="1918"/>
                </a:cubicBezTo>
                <a:cubicBezTo>
                  <a:pt x="1132" y="1915"/>
                  <a:pt x="1134" y="1912"/>
                  <a:pt x="1136" y="1908"/>
                </a:cubicBezTo>
                <a:cubicBezTo>
                  <a:pt x="1137" y="1907"/>
                  <a:pt x="1137" y="1905"/>
                  <a:pt x="1137" y="1904"/>
                </a:cubicBezTo>
                <a:cubicBezTo>
                  <a:pt x="1138" y="1902"/>
                  <a:pt x="1137" y="1900"/>
                  <a:pt x="1138" y="1899"/>
                </a:cubicBezTo>
                <a:cubicBezTo>
                  <a:pt x="1138" y="1896"/>
                  <a:pt x="1138" y="1893"/>
                  <a:pt x="1139" y="1890"/>
                </a:cubicBezTo>
                <a:cubicBezTo>
                  <a:pt x="1139" y="1888"/>
                  <a:pt x="1141" y="1887"/>
                  <a:pt x="1143" y="1886"/>
                </a:cubicBezTo>
                <a:cubicBezTo>
                  <a:pt x="1144" y="1886"/>
                  <a:pt x="1149" y="1887"/>
                  <a:pt x="1149" y="1886"/>
                </a:cubicBezTo>
                <a:cubicBezTo>
                  <a:pt x="1148" y="1885"/>
                  <a:pt x="1147" y="1885"/>
                  <a:pt x="1147" y="1885"/>
                </a:cubicBezTo>
                <a:cubicBezTo>
                  <a:pt x="1146" y="1885"/>
                  <a:pt x="1146" y="1884"/>
                  <a:pt x="1145" y="1884"/>
                </a:cubicBezTo>
                <a:cubicBezTo>
                  <a:pt x="1144" y="1883"/>
                  <a:pt x="1143" y="1883"/>
                  <a:pt x="1143" y="1882"/>
                </a:cubicBezTo>
                <a:cubicBezTo>
                  <a:pt x="1142" y="1881"/>
                  <a:pt x="1142" y="1879"/>
                  <a:pt x="1142" y="1878"/>
                </a:cubicBezTo>
                <a:cubicBezTo>
                  <a:pt x="1142" y="1877"/>
                  <a:pt x="1142" y="1877"/>
                  <a:pt x="1142" y="1876"/>
                </a:cubicBezTo>
                <a:cubicBezTo>
                  <a:pt x="1142" y="1875"/>
                  <a:pt x="1142" y="1875"/>
                  <a:pt x="1142" y="1874"/>
                </a:cubicBezTo>
                <a:cubicBezTo>
                  <a:pt x="1141" y="1873"/>
                  <a:pt x="1141" y="1871"/>
                  <a:pt x="1142" y="1869"/>
                </a:cubicBezTo>
                <a:cubicBezTo>
                  <a:pt x="1142" y="1868"/>
                  <a:pt x="1143" y="1867"/>
                  <a:pt x="1143" y="1865"/>
                </a:cubicBezTo>
                <a:cubicBezTo>
                  <a:pt x="1143" y="1864"/>
                  <a:pt x="1143" y="1863"/>
                  <a:pt x="1144" y="1862"/>
                </a:cubicBezTo>
                <a:cubicBezTo>
                  <a:pt x="1144" y="1861"/>
                  <a:pt x="1145" y="1861"/>
                  <a:pt x="1145" y="1860"/>
                </a:cubicBezTo>
                <a:cubicBezTo>
                  <a:pt x="1146" y="1859"/>
                  <a:pt x="1146" y="1858"/>
                  <a:pt x="1145" y="1858"/>
                </a:cubicBezTo>
                <a:cubicBezTo>
                  <a:pt x="1144" y="1857"/>
                  <a:pt x="1143" y="1857"/>
                  <a:pt x="1142" y="1857"/>
                </a:cubicBezTo>
                <a:cubicBezTo>
                  <a:pt x="1142" y="1857"/>
                  <a:pt x="1142" y="1856"/>
                  <a:pt x="1141" y="1856"/>
                </a:cubicBezTo>
                <a:cubicBezTo>
                  <a:pt x="1141" y="1856"/>
                  <a:pt x="1141" y="1856"/>
                  <a:pt x="1140" y="1856"/>
                </a:cubicBezTo>
                <a:cubicBezTo>
                  <a:pt x="1139" y="1856"/>
                  <a:pt x="1138" y="1855"/>
                  <a:pt x="1136" y="1854"/>
                </a:cubicBezTo>
                <a:cubicBezTo>
                  <a:pt x="1135" y="1854"/>
                  <a:pt x="1133" y="1855"/>
                  <a:pt x="1133" y="1856"/>
                </a:cubicBezTo>
                <a:cubicBezTo>
                  <a:pt x="1132" y="1858"/>
                  <a:pt x="1131" y="1860"/>
                  <a:pt x="1129" y="1861"/>
                </a:cubicBezTo>
                <a:cubicBezTo>
                  <a:pt x="1128" y="1861"/>
                  <a:pt x="1127" y="1861"/>
                  <a:pt x="1127" y="1861"/>
                </a:cubicBezTo>
                <a:cubicBezTo>
                  <a:pt x="1125" y="1862"/>
                  <a:pt x="1123" y="1862"/>
                  <a:pt x="1121" y="1863"/>
                </a:cubicBezTo>
                <a:cubicBezTo>
                  <a:pt x="1119" y="1863"/>
                  <a:pt x="1117" y="1863"/>
                  <a:pt x="1116" y="1864"/>
                </a:cubicBezTo>
                <a:cubicBezTo>
                  <a:pt x="1115" y="1864"/>
                  <a:pt x="1114" y="1865"/>
                  <a:pt x="1112" y="1865"/>
                </a:cubicBezTo>
                <a:cubicBezTo>
                  <a:pt x="1111" y="1866"/>
                  <a:pt x="1109" y="1866"/>
                  <a:pt x="1107" y="1867"/>
                </a:cubicBezTo>
                <a:cubicBezTo>
                  <a:pt x="1107" y="1867"/>
                  <a:pt x="1106" y="1867"/>
                  <a:pt x="1105" y="1868"/>
                </a:cubicBezTo>
                <a:cubicBezTo>
                  <a:pt x="1105" y="1868"/>
                  <a:pt x="1104" y="1868"/>
                  <a:pt x="1103" y="1868"/>
                </a:cubicBezTo>
                <a:cubicBezTo>
                  <a:pt x="1102" y="1869"/>
                  <a:pt x="1100" y="1869"/>
                  <a:pt x="1099" y="1870"/>
                </a:cubicBezTo>
                <a:cubicBezTo>
                  <a:pt x="1097" y="1870"/>
                  <a:pt x="1095" y="1870"/>
                  <a:pt x="1094" y="1870"/>
                </a:cubicBezTo>
                <a:cubicBezTo>
                  <a:pt x="1092" y="1870"/>
                  <a:pt x="1091" y="1870"/>
                  <a:pt x="1090" y="1870"/>
                </a:cubicBezTo>
                <a:cubicBezTo>
                  <a:pt x="1087" y="1870"/>
                  <a:pt x="1085" y="1870"/>
                  <a:pt x="1082" y="1870"/>
                </a:cubicBezTo>
                <a:cubicBezTo>
                  <a:pt x="1078" y="1870"/>
                  <a:pt x="1073" y="1870"/>
                  <a:pt x="1069" y="1871"/>
                </a:cubicBezTo>
                <a:cubicBezTo>
                  <a:pt x="1067" y="1872"/>
                  <a:pt x="1065" y="1873"/>
                  <a:pt x="1064" y="1874"/>
                </a:cubicBezTo>
                <a:cubicBezTo>
                  <a:pt x="1062" y="1875"/>
                  <a:pt x="1060" y="1877"/>
                  <a:pt x="1058" y="1878"/>
                </a:cubicBezTo>
                <a:cubicBezTo>
                  <a:pt x="1055" y="1879"/>
                  <a:pt x="1052" y="1881"/>
                  <a:pt x="1049" y="1881"/>
                </a:cubicBezTo>
                <a:cubicBezTo>
                  <a:pt x="1047" y="1881"/>
                  <a:pt x="1046" y="1879"/>
                  <a:pt x="1044" y="1878"/>
                </a:cubicBezTo>
                <a:cubicBezTo>
                  <a:pt x="1043" y="1878"/>
                  <a:pt x="1041" y="1878"/>
                  <a:pt x="1040" y="1878"/>
                </a:cubicBezTo>
                <a:cubicBezTo>
                  <a:pt x="1038" y="1878"/>
                  <a:pt x="1037" y="1879"/>
                  <a:pt x="1035" y="1880"/>
                </a:cubicBezTo>
                <a:cubicBezTo>
                  <a:pt x="1033" y="1881"/>
                  <a:pt x="1030" y="1881"/>
                  <a:pt x="1028" y="1883"/>
                </a:cubicBezTo>
                <a:cubicBezTo>
                  <a:pt x="1025" y="1885"/>
                  <a:pt x="1022" y="1886"/>
                  <a:pt x="1018" y="1886"/>
                </a:cubicBezTo>
                <a:cubicBezTo>
                  <a:pt x="1015" y="1886"/>
                  <a:pt x="1012" y="1887"/>
                  <a:pt x="1009" y="1886"/>
                </a:cubicBezTo>
                <a:cubicBezTo>
                  <a:pt x="1007" y="1885"/>
                  <a:pt x="1004" y="1883"/>
                  <a:pt x="1002" y="1881"/>
                </a:cubicBezTo>
                <a:cubicBezTo>
                  <a:pt x="1000" y="1879"/>
                  <a:pt x="998" y="1877"/>
                  <a:pt x="996" y="1875"/>
                </a:cubicBezTo>
                <a:cubicBezTo>
                  <a:pt x="996" y="1874"/>
                  <a:pt x="995" y="1873"/>
                  <a:pt x="994" y="1872"/>
                </a:cubicBezTo>
                <a:cubicBezTo>
                  <a:pt x="993" y="1871"/>
                  <a:pt x="992" y="1869"/>
                  <a:pt x="992" y="1868"/>
                </a:cubicBezTo>
                <a:cubicBezTo>
                  <a:pt x="991" y="1867"/>
                  <a:pt x="990" y="1866"/>
                  <a:pt x="989" y="1866"/>
                </a:cubicBezTo>
                <a:cubicBezTo>
                  <a:pt x="988" y="1865"/>
                  <a:pt x="987" y="1864"/>
                  <a:pt x="985" y="1863"/>
                </a:cubicBezTo>
                <a:cubicBezTo>
                  <a:pt x="984" y="1863"/>
                  <a:pt x="982" y="1863"/>
                  <a:pt x="981" y="1863"/>
                </a:cubicBezTo>
                <a:cubicBezTo>
                  <a:pt x="980" y="1863"/>
                  <a:pt x="980" y="1862"/>
                  <a:pt x="979" y="1863"/>
                </a:cubicBezTo>
                <a:cubicBezTo>
                  <a:pt x="978" y="1863"/>
                  <a:pt x="978" y="1863"/>
                  <a:pt x="977" y="1863"/>
                </a:cubicBezTo>
                <a:cubicBezTo>
                  <a:pt x="976" y="1863"/>
                  <a:pt x="976" y="1863"/>
                  <a:pt x="977" y="1862"/>
                </a:cubicBezTo>
                <a:cubicBezTo>
                  <a:pt x="977" y="1862"/>
                  <a:pt x="978" y="1862"/>
                  <a:pt x="979" y="1862"/>
                </a:cubicBezTo>
                <a:cubicBezTo>
                  <a:pt x="980" y="1861"/>
                  <a:pt x="981" y="1861"/>
                  <a:pt x="982" y="1860"/>
                </a:cubicBezTo>
                <a:cubicBezTo>
                  <a:pt x="983" y="1859"/>
                  <a:pt x="984" y="1858"/>
                  <a:pt x="985" y="1857"/>
                </a:cubicBezTo>
                <a:cubicBezTo>
                  <a:pt x="987" y="1857"/>
                  <a:pt x="988" y="1856"/>
                  <a:pt x="989" y="1856"/>
                </a:cubicBezTo>
                <a:cubicBezTo>
                  <a:pt x="991" y="1855"/>
                  <a:pt x="991" y="1852"/>
                  <a:pt x="991" y="1850"/>
                </a:cubicBezTo>
                <a:cubicBezTo>
                  <a:pt x="991" y="1848"/>
                  <a:pt x="990" y="1846"/>
                  <a:pt x="989" y="1844"/>
                </a:cubicBezTo>
                <a:cubicBezTo>
                  <a:pt x="988" y="1842"/>
                  <a:pt x="987" y="1841"/>
                  <a:pt x="986" y="1841"/>
                </a:cubicBezTo>
                <a:cubicBezTo>
                  <a:pt x="985" y="1840"/>
                  <a:pt x="984" y="1839"/>
                  <a:pt x="983" y="1837"/>
                </a:cubicBezTo>
                <a:cubicBezTo>
                  <a:pt x="982" y="1836"/>
                  <a:pt x="981" y="1838"/>
                  <a:pt x="980" y="1838"/>
                </a:cubicBezTo>
                <a:cubicBezTo>
                  <a:pt x="979" y="1838"/>
                  <a:pt x="977" y="1837"/>
                  <a:pt x="977" y="1836"/>
                </a:cubicBezTo>
                <a:cubicBezTo>
                  <a:pt x="976" y="1835"/>
                  <a:pt x="975" y="1834"/>
                  <a:pt x="974" y="1833"/>
                </a:cubicBezTo>
                <a:cubicBezTo>
                  <a:pt x="974" y="1831"/>
                  <a:pt x="973" y="1831"/>
                  <a:pt x="972" y="1830"/>
                </a:cubicBezTo>
                <a:cubicBezTo>
                  <a:pt x="970" y="1829"/>
                  <a:pt x="970" y="1828"/>
                  <a:pt x="970" y="1827"/>
                </a:cubicBezTo>
                <a:cubicBezTo>
                  <a:pt x="970" y="1825"/>
                  <a:pt x="969" y="1824"/>
                  <a:pt x="968" y="1823"/>
                </a:cubicBezTo>
                <a:cubicBezTo>
                  <a:pt x="967" y="1821"/>
                  <a:pt x="965" y="1818"/>
                  <a:pt x="962" y="1817"/>
                </a:cubicBezTo>
                <a:cubicBezTo>
                  <a:pt x="960" y="1816"/>
                  <a:pt x="957" y="1816"/>
                  <a:pt x="955" y="1814"/>
                </a:cubicBezTo>
                <a:cubicBezTo>
                  <a:pt x="954" y="1812"/>
                  <a:pt x="953" y="1810"/>
                  <a:pt x="953" y="1809"/>
                </a:cubicBezTo>
                <a:cubicBezTo>
                  <a:pt x="952" y="1808"/>
                  <a:pt x="952" y="1808"/>
                  <a:pt x="951" y="1807"/>
                </a:cubicBezTo>
                <a:cubicBezTo>
                  <a:pt x="951" y="1806"/>
                  <a:pt x="951" y="1806"/>
                  <a:pt x="950" y="1805"/>
                </a:cubicBezTo>
                <a:cubicBezTo>
                  <a:pt x="949" y="1804"/>
                  <a:pt x="948" y="1803"/>
                  <a:pt x="947" y="1802"/>
                </a:cubicBezTo>
                <a:cubicBezTo>
                  <a:pt x="944" y="1801"/>
                  <a:pt x="941" y="1800"/>
                  <a:pt x="939" y="1798"/>
                </a:cubicBezTo>
                <a:cubicBezTo>
                  <a:pt x="937" y="1796"/>
                  <a:pt x="934" y="1795"/>
                  <a:pt x="931" y="1795"/>
                </a:cubicBezTo>
                <a:cubicBezTo>
                  <a:pt x="929" y="1795"/>
                  <a:pt x="926" y="1795"/>
                  <a:pt x="925" y="1792"/>
                </a:cubicBezTo>
                <a:cubicBezTo>
                  <a:pt x="925" y="1791"/>
                  <a:pt x="924" y="1790"/>
                  <a:pt x="924" y="1789"/>
                </a:cubicBezTo>
                <a:cubicBezTo>
                  <a:pt x="924" y="1789"/>
                  <a:pt x="923" y="1789"/>
                  <a:pt x="923" y="1788"/>
                </a:cubicBezTo>
                <a:cubicBezTo>
                  <a:pt x="922" y="1787"/>
                  <a:pt x="922" y="1785"/>
                  <a:pt x="921" y="1785"/>
                </a:cubicBezTo>
                <a:cubicBezTo>
                  <a:pt x="920" y="1784"/>
                  <a:pt x="919" y="1787"/>
                  <a:pt x="919" y="1788"/>
                </a:cubicBezTo>
                <a:cubicBezTo>
                  <a:pt x="920" y="1789"/>
                  <a:pt x="921" y="1790"/>
                  <a:pt x="920" y="1791"/>
                </a:cubicBezTo>
                <a:cubicBezTo>
                  <a:pt x="920" y="1792"/>
                  <a:pt x="919" y="1792"/>
                  <a:pt x="919" y="1792"/>
                </a:cubicBezTo>
                <a:cubicBezTo>
                  <a:pt x="918" y="1792"/>
                  <a:pt x="918" y="1791"/>
                  <a:pt x="918" y="1790"/>
                </a:cubicBezTo>
                <a:cubicBezTo>
                  <a:pt x="918" y="1789"/>
                  <a:pt x="917" y="1788"/>
                  <a:pt x="916" y="1787"/>
                </a:cubicBezTo>
                <a:cubicBezTo>
                  <a:pt x="915" y="1787"/>
                  <a:pt x="914" y="1785"/>
                  <a:pt x="913" y="1784"/>
                </a:cubicBezTo>
                <a:cubicBezTo>
                  <a:pt x="913" y="1783"/>
                  <a:pt x="914" y="1781"/>
                  <a:pt x="913" y="1780"/>
                </a:cubicBezTo>
                <a:cubicBezTo>
                  <a:pt x="912" y="1778"/>
                  <a:pt x="911" y="1777"/>
                  <a:pt x="911" y="1776"/>
                </a:cubicBezTo>
                <a:cubicBezTo>
                  <a:pt x="910" y="1774"/>
                  <a:pt x="908" y="1773"/>
                  <a:pt x="908" y="1771"/>
                </a:cubicBezTo>
                <a:cubicBezTo>
                  <a:pt x="908" y="1769"/>
                  <a:pt x="908" y="1768"/>
                  <a:pt x="908" y="1767"/>
                </a:cubicBezTo>
                <a:cubicBezTo>
                  <a:pt x="908" y="1762"/>
                  <a:pt x="907" y="1758"/>
                  <a:pt x="905" y="1753"/>
                </a:cubicBezTo>
                <a:cubicBezTo>
                  <a:pt x="904" y="1750"/>
                  <a:pt x="903" y="1748"/>
                  <a:pt x="902" y="1745"/>
                </a:cubicBezTo>
                <a:cubicBezTo>
                  <a:pt x="900" y="1743"/>
                  <a:pt x="900" y="1740"/>
                  <a:pt x="898" y="1737"/>
                </a:cubicBezTo>
                <a:cubicBezTo>
                  <a:pt x="898" y="1736"/>
                  <a:pt x="897" y="1735"/>
                  <a:pt x="896" y="1734"/>
                </a:cubicBezTo>
                <a:cubicBezTo>
                  <a:pt x="896" y="1733"/>
                  <a:pt x="895" y="1732"/>
                  <a:pt x="894" y="1732"/>
                </a:cubicBezTo>
                <a:cubicBezTo>
                  <a:pt x="893" y="1731"/>
                  <a:pt x="893" y="1731"/>
                  <a:pt x="892" y="1731"/>
                </a:cubicBezTo>
                <a:cubicBezTo>
                  <a:pt x="892" y="1731"/>
                  <a:pt x="892" y="1730"/>
                  <a:pt x="891" y="1730"/>
                </a:cubicBezTo>
                <a:cubicBezTo>
                  <a:pt x="890" y="1728"/>
                  <a:pt x="888" y="1728"/>
                  <a:pt x="886" y="1727"/>
                </a:cubicBezTo>
                <a:cubicBezTo>
                  <a:pt x="885" y="1726"/>
                  <a:pt x="884" y="1726"/>
                  <a:pt x="884" y="1725"/>
                </a:cubicBezTo>
                <a:cubicBezTo>
                  <a:pt x="882" y="1724"/>
                  <a:pt x="881" y="1723"/>
                  <a:pt x="880" y="1722"/>
                </a:cubicBezTo>
                <a:cubicBezTo>
                  <a:pt x="877" y="1720"/>
                  <a:pt x="875" y="1719"/>
                  <a:pt x="873" y="1716"/>
                </a:cubicBezTo>
                <a:cubicBezTo>
                  <a:pt x="873" y="1714"/>
                  <a:pt x="872" y="1713"/>
                  <a:pt x="871" y="1711"/>
                </a:cubicBezTo>
                <a:cubicBezTo>
                  <a:pt x="871" y="1710"/>
                  <a:pt x="871" y="1708"/>
                  <a:pt x="871" y="1707"/>
                </a:cubicBezTo>
                <a:cubicBezTo>
                  <a:pt x="870" y="1706"/>
                  <a:pt x="870" y="1704"/>
                  <a:pt x="870" y="1703"/>
                </a:cubicBezTo>
                <a:cubicBezTo>
                  <a:pt x="870" y="1701"/>
                  <a:pt x="870" y="1700"/>
                  <a:pt x="869" y="1698"/>
                </a:cubicBezTo>
                <a:cubicBezTo>
                  <a:pt x="869" y="1693"/>
                  <a:pt x="870" y="1687"/>
                  <a:pt x="869" y="1681"/>
                </a:cubicBezTo>
                <a:cubicBezTo>
                  <a:pt x="869" y="1680"/>
                  <a:pt x="869" y="1678"/>
                  <a:pt x="868" y="1677"/>
                </a:cubicBezTo>
                <a:cubicBezTo>
                  <a:pt x="868" y="1676"/>
                  <a:pt x="868" y="1674"/>
                  <a:pt x="868" y="1673"/>
                </a:cubicBezTo>
                <a:cubicBezTo>
                  <a:pt x="868" y="1671"/>
                  <a:pt x="867" y="1668"/>
                  <a:pt x="869" y="1671"/>
                </a:cubicBezTo>
                <a:cubicBezTo>
                  <a:pt x="870" y="1671"/>
                  <a:pt x="870" y="1672"/>
                  <a:pt x="871" y="1672"/>
                </a:cubicBezTo>
                <a:cubicBezTo>
                  <a:pt x="871" y="1672"/>
                  <a:pt x="871" y="1672"/>
                  <a:pt x="871" y="1672"/>
                </a:cubicBezTo>
                <a:cubicBezTo>
                  <a:pt x="871" y="1672"/>
                  <a:pt x="870" y="1670"/>
                  <a:pt x="870" y="1669"/>
                </a:cubicBezTo>
                <a:cubicBezTo>
                  <a:pt x="869" y="1669"/>
                  <a:pt x="869" y="1668"/>
                  <a:pt x="868" y="1667"/>
                </a:cubicBezTo>
                <a:cubicBezTo>
                  <a:pt x="868" y="1667"/>
                  <a:pt x="867" y="1667"/>
                  <a:pt x="867" y="1667"/>
                </a:cubicBezTo>
                <a:cubicBezTo>
                  <a:pt x="865" y="1666"/>
                  <a:pt x="864" y="1663"/>
                  <a:pt x="863" y="1661"/>
                </a:cubicBezTo>
                <a:cubicBezTo>
                  <a:pt x="863" y="1660"/>
                  <a:pt x="862" y="1658"/>
                  <a:pt x="862" y="1657"/>
                </a:cubicBezTo>
                <a:cubicBezTo>
                  <a:pt x="862" y="1656"/>
                  <a:pt x="863" y="1656"/>
                  <a:pt x="863" y="1655"/>
                </a:cubicBezTo>
                <a:cubicBezTo>
                  <a:pt x="863" y="1654"/>
                  <a:pt x="863" y="1653"/>
                  <a:pt x="862" y="1653"/>
                </a:cubicBezTo>
                <a:cubicBezTo>
                  <a:pt x="862" y="1651"/>
                  <a:pt x="860" y="1650"/>
                  <a:pt x="859" y="1649"/>
                </a:cubicBezTo>
                <a:cubicBezTo>
                  <a:pt x="858" y="1648"/>
                  <a:pt x="857" y="1647"/>
                  <a:pt x="856" y="1646"/>
                </a:cubicBezTo>
                <a:cubicBezTo>
                  <a:pt x="853" y="1645"/>
                  <a:pt x="851" y="1642"/>
                  <a:pt x="849" y="1641"/>
                </a:cubicBezTo>
                <a:cubicBezTo>
                  <a:pt x="848" y="1640"/>
                  <a:pt x="846" y="1639"/>
                  <a:pt x="845" y="1638"/>
                </a:cubicBezTo>
                <a:cubicBezTo>
                  <a:pt x="844" y="1637"/>
                  <a:pt x="843" y="1636"/>
                  <a:pt x="842" y="1635"/>
                </a:cubicBezTo>
                <a:cubicBezTo>
                  <a:pt x="840" y="1634"/>
                  <a:pt x="839" y="1631"/>
                  <a:pt x="838" y="1628"/>
                </a:cubicBezTo>
                <a:cubicBezTo>
                  <a:pt x="837" y="1626"/>
                  <a:pt x="837" y="1622"/>
                  <a:pt x="836" y="1620"/>
                </a:cubicBezTo>
                <a:cubicBezTo>
                  <a:pt x="836" y="1618"/>
                  <a:pt x="835" y="1617"/>
                  <a:pt x="835" y="1615"/>
                </a:cubicBezTo>
                <a:cubicBezTo>
                  <a:pt x="835" y="1614"/>
                  <a:pt x="834" y="1612"/>
                  <a:pt x="835" y="1611"/>
                </a:cubicBezTo>
                <a:cubicBezTo>
                  <a:pt x="835" y="1610"/>
                  <a:pt x="837" y="1612"/>
                  <a:pt x="838" y="1612"/>
                </a:cubicBezTo>
                <a:cubicBezTo>
                  <a:pt x="840" y="1612"/>
                  <a:pt x="839" y="1610"/>
                  <a:pt x="838" y="1610"/>
                </a:cubicBezTo>
                <a:cubicBezTo>
                  <a:pt x="837" y="1609"/>
                  <a:pt x="836" y="1608"/>
                  <a:pt x="835" y="1608"/>
                </a:cubicBezTo>
                <a:cubicBezTo>
                  <a:pt x="834" y="1607"/>
                  <a:pt x="833" y="1606"/>
                  <a:pt x="833" y="1606"/>
                </a:cubicBezTo>
                <a:cubicBezTo>
                  <a:pt x="832" y="1605"/>
                  <a:pt x="832" y="1604"/>
                  <a:pt x="832" y="1603"/>
                </a:cubicBezTo>
                <a:cubicBezTo>
                  <a:pt x="830" y="1601"/>
                  <a:pt x="829" y="1601"/>
                  <a:pt x="828" y="1599"/>
                </a:cubicBezTo>
                <a:cubicBezTo>
                  <a:pt x="827" y="1598"/>
                  <a:pt x="827" y="1596"/>
                  <a:pt x="826" y="1594"/>
                </a:cubicBezTo>
                <a:cubicBezTo>
                  <a:pt x="825" y="1593"/>
                  <a:pt x="824" y="1591"/>
                  <a:pt x="824" y="1590"/>
                </a:cubicBezTo>
                <a:cubicBezTo>
                  <a:pt x="822" y="1586"/>
                  <a:pt x="821" y="1583"/>
                  <a:pt x="819" y="1580"/>
                </a:cubicBezTo>
                <a:cubicBezTo>
                  <a:pt x="818" y="1579"/>
                  <a:pt x="818" y="1577"/>
                  <a:pt x="817" y="1576"/>
                </a:cubicBezTo>
                <a:cubicBezTo>
                  <a:pt x="816" y="1574"/>
                  <a:pt x="815" y="1573"/>
                  <a:pt x="814" y="1572"/>
                </a:cubicBezTo>
                <a:cubicBezTo>
                  <a:pt x="813" y="1568"/>
                  <a:pt x="811" y="1565"/>
                  <a:pt x="809" y="1562"/>
                </a:cubicBezTo>
                <a:cubicBezTo>
                  <a:pt x="808" y="1561"/>
                  <a:pt x="807" y="1560"/>
                  <a:pt x="807" y="1558"/>
                </a:cubicBezTo>
                <a:cubicBezTo>
                  <a:pt x="806" y="1557"/>
                  <a:pt x="805" y="1556"/>
                  <a:pt x="805" y="1555"/>
                </a:cubicBezTo>
                <a:cubicBezTo>
                  <a:pt x="804" y="1553"/>
                  <a:pt x="805" y="1551"/>
                  <a:pt x="805" y="1550"/>
                </a:cubicBezTo>
                <a:cubicBezTo>
                  <a:pt x="805" y="1548"/>
                  <a:pt x="804" y="1546"/>
                  <a:pt x="804" y="1544"/>
                </a:cubicBezTo>
                <a:cubicBezTo>
                  <a:pt x="803" y="1542"/>
                  <a:pt x="803" y="1541"/>
                  <a:pt x="802" y="1539"/>
                </a:cubicBezTo>
                <a:cubicBezTo>
                  <a:pt x="801" y="1538"/>
                  <a:pt x="800" y="1537"/>
                  <a:pt x="800" y="1535"/>
                </a:cubicBezTo>
                <a:cubicBezTo>
                  <a:pt x="799" y="1534"/>
                  <a:pt x="799" y="1532"/>
                  <a:pt x="798" y="1530"/>
                </a:cubicBezTo>
                <a:cubicBezTo>
                  <a:pt x="797" y="1529"/>
                  <a:pt x="797" y="1528"/>
                  <a:pt x="796" y="1527"/>
                </a:cubicBezTo>
                <a:cubicBezTo>
                  <a:pt x="794" y="1525"/>
                  <a:pt x="791" y="1523"/>
                  <a:pt x="789" y="1521"/>
                </a:cubicBezTo>
                <a:cubicBezTo>
                  <a:pt x="787" y="1519"/>
                  <a:pt x="785" y="1516"/>
                  <a:pt x="783" y="1514"/>
                </a:cubicBezTo>
                <a:cubicBezTo>
                  <a:pt x="782" y="1512"/>
                  <a:pt x="782" y="1511"/>
                  <a:pt x="781" y="1509"/>
                </a:cubicBezTo>
                <a:cubicBezTo>
                  <a:pt x="781" y="1508"/>
                  <a:pt x="780" y="1506"/>
                  <a:pt x="780" y="1505"/>
                </a:cubicBezTo>
                <a:cubicBezTo>
                  <a:pt x="779" y="1503"/>
                  <a:pt x="779" y="1502"/>
                  <a:pt x="778" y="1500"/>
                </a:cubicBezTo>
                <a:cubicBezTo>
                  <a:pt x="777" y="1499"/>
                  <a:pt x="776" y="1498"/>
                  <a:pt x="776" y="1497"/>
                </a:cubicBezTo>
                <a:cubicBezTo>
                  <a:pt x="775" y="1495"/>
                  <a:pt x="774" y="1495"/>
                  <a:pt x="773" y="1494"/>
                </a:cubicBezTo>
                <a:cubicBezTo>
                  <a:pt x="773" y="1492"/>
                  <a:pt x="773" y="1491"/>
                  <a:pt x="774" y="1490"/>
                </a:cubicBezTo>
                <a:cubicBezTo>
                  <a:pt x="775" y="1489"/>
                  <a:pt x="775" y="1487"/>
                  <a:pt x="775" y="1486"/>
                </a:cubicBezTo>
                <a:cubicBezTo>
                  <a:pt x="776" y="1485"/>
                  <a:pt x="777" y="1484"/>
                  <a:pt x="778" y="1486"/>
                </a:cubicBezTo>
                <a:cubicBezTo>
                  <a:pt x="778" y="1486"/>
                  <a:pt x="778" y="1487"/>
                  <a:pt x="778" y="1488"/>
                </a:cubicBezTo>
                <a:cubicBezTo>
                  <a:pt x="778" y="1489"/>
                  <a:pt x="779" y="1489"/>
                  <a:pt x="779" y="1490"/>
                </a:cubicBezTo>
                <a:cubicBezTo>
                  <a:pt x="780" y="1491"/>
                  <a:pt x="779" y="1492"/>
                  <a:pt x="779" y="1494"/>
                </a:cubicBezTo>
                <a:cubicBezTo>
                  <a:pt x="779" y="1495"/>
                  <a:pt x="781" y="1495"/>
                  <a:pt x="781" y="1496"/>
                </a:cubicBezTo>
                <a:cubicBezTo>
                  <a:pt x="782" y="1498"/>
                  <a:pt x="782" y="1499"/>
                  <a:pt x="783" y="1500"/>
                </a:cubicBezTo>
                <a:cubicBezTo>
                  <a:pt x="785" y="1501"/>
                  <a:pt x="788" y="1502"/>
                  <a:pt x="789" y="1505"/>
                </a:cubicBezTo>
                <a:cubicBezTo>
                  <a:pt x="790" y="1508"/>
                  <a:pt x="789" y="1511"/>
                  <a:pt x="790" y="1514"/>
                </a:cubicBezTo>
                <a:cubicBezTo>
                  <a:pt x="791" y="1515"/>
                  <a:pt x="792" y="1516"/>
                  <a:pt x="792" y="1517"/>
                </a:cubicBezTo>
                <a:cubicBezTo>
                  <a:pt x="794" y="1518"/>
                  <a:pt x="795" y="1519"/>
                  <a:pt x="796" y="1521"/>
                </a:cubicBezTo>
                <a:cubicBezTo>
                  <a:pt x="798" y="1522"/>
                  <a:pt x="799" y="1523"/>
                  <a:pt x="801" y="1524"/>
                </a:cubicBezTo>
                <a:cubicBezTo>
                  <a:pt x="802" y="1525"/>
                  <a:pt x="803" y="1527"/>
                  <a:pt x="804" y="1528"/>
                </a:cubicBezTo>
                <a:cubicBezTo>
                  <a:pt x="805" y="1529"/>
                  <a:pt x="806" y="1530"/>
                  <a:pt x="808" y="1530"/>
                </a:cubicBezTo>
                <a:cubicBezTo>
                  <a:pt x="808" y="1531"/>
                  <a:pt x="810" y="1533"/>
                  <a:pt x="811" y="1532"/>
                </a:cubicBezTo>
                <a:cubicBezTo>
                  <a:pt x="811" y="1531"/>
                  <a:pt x="811" y="1530"/>
                  <a:pt x="811" y="1530"/>
                </a:cubicBezTo>
                <a:cubicBezTo>
                  <a:pt x="812" y="1529"/>
                  <a:pt x="812" y="1528"/>
                  <a:pt x="812" y="1527"/>
                </a:cubicBezTo>
                <a:cubicBezTo>
                  <a:pt x="812" y="1526"/>
                  <a:pt x="813" y="1525"/>
                  <a:pt x="813" y="1523"/>
                </a:cubicBezTo>
                <a:cubicBezTo>
                  <a:pt x="815" y="1520"/>
                  <a:pt x="815" y="1517"/>
                  <a:pt x="816" y="1514"/>
                </a:cubicBezTo>
                <a:cubicBezTo>
                  <a:pt x="817" y="1513"/>
                  <a:pt x="818" y="1512"/>
                  <a:pt x="818" y="1510"/>
                </a:cubicBezTo>
                <a:cubicBezTo>
                  <a:pt x="818" y="1509"/>
                  <a:pt x="818" y="1507"/>
                  <a:pt x="819" y="1506"/>
                </a:cubicBezTo>
                <a:cubicBezTo>
                  <a:pt x="820" y="1503"/>
                  <a:pt x="821" y="1501"/>
                  <a:pt x="822" y="1498"/>
                </a:cubicBezTo>
                <a:cubicBezTo>
                  <a:pt x="823" y="1497"/>
                  <a:pt x="823" y="1496"/>
                  <a:pt x="823" y="1494"/>
                </a:cubicBezTo>
                <a:cubicBezTo>
                  <a:pt x="823" y="1494"/>
                  <a:pt x="823" y="1493"/>
                  <a:pt x="824" y="1494"/>
                </a:cubicBezTo>
                <a:cubicBezTo>
                  <a:pt x="824" y="1495"/>
                  <a:pt x="824" y="1496"/>
                  <a:pt x="824" y="1496"/>
                </a:cubicBezTo>
                <a:cubicBezTo>
                  <a:pt x="824" y="1498"/>
                  <a:pt x="824" y="1499"/>
                  <a:pt x="824" y="1500"/>
                </a:cubicBezTo>
                <a:cubicBezTo>
                  <a:pt x="823" y="1502"/>
                  <a:pt x="822" y="1503"/>
                  <a:pt x="822" y="1504"/>
                </a:cubicBezTo>
                <a:cubicBezTo>
                  <a:pt x="822" y="1505"/>
                  <a:pt x="821" y="1507"/>
                  <a:pt x="821" y="1508"/>
                </a:cubicBezTo>
                <a:cubicBezTo>
                  <a:pt x="821" y="1510"/>
                  <a:pt x="821" y="1511"/>
                  <a:pt x="820" y="1512"/>
                </a:cubicBezTo>
                <a:cubicBezTo>
                  <a:pt x="819" y="1515"/>
                  <a:pt x="819" y="1518"/>
                  <a:pt x="818" y="1520"/>
                </a:cubicBezTo>
                <a:cubicBezTo>
                  <a:pt x="817" y="1521"/>
                  <a:pt x="817" y="1522"/>
                  <a:pt x="817" y="1523"/>
                </a:cubicBezTo>
                <a:cubicBezTo>
                  <a:pt x="817" y="1523"/>
                  <a:pt x="817" y="1525"/>
                  <a:pt x="817" y="1526"/>
                </a:cubicBezTo>
                <a:cubicBezTo>
                  <a:pt x="818" y="1526"/>
                  <a:pt x="818" y="1525"/>
                  <a:pt x="819" y="1525"/>
                </a:cubicBezTo>
                <a:cubicBezTo>
                  <a:pt x="820" y="1523"/>
                  <a:pt x="823" y="1525"/>
                  <a:pt x="824" y="1524"/>
                </a:cubicBezTo>
                <a:cubicBezTo>
                  <a:pt x="826" y="1524"/>
                  <a:pt x="827" y="1524"/>
                  <a:pt x="828" y="1525"/>
                </a:cubicBezTo>
                <a:cubicBezTo>
                  <a:pt x="830" y="1526"/>
                  <a:pt x="830" y="1527"/>
                  <a:pt x="831" y="1529"/>
                </a:cubicBezTo>
                <a:cubicBezTo>
                  <a:pt x="831" y="1531"/>
                  <a:pt x="833" y="1532"/>
                  <a:pt x="834" y="1533"/>
                </a:cubicBezTo>
                <a:cubicBezTo>
                  <a:pt x="834" y="1534"/>
                  <a:pt x="835" y="1536"/>
                  <a:pt x="836" y="1537"/>
                </a:cubicBezTo>
                <a:cubicBezTo>
                  <a:pt x="836" y="1539"/>
                  <a:pt x="837" y="1540"/>
                  <a:pt x="838" y="1541"/>
                </a:cubicBezTo>
                <a:cubicBezTo>
                  <a:pt x="841" y="1543"/>
                  <a:pt x="842" y="1546"/>
                  <a:pt x="844" y="1549"/>
                </a:cubicBezTo>
                <a:cubicBezTo>
                  <a:pt x="845" y="1551"/>
                  <a:pt x="847" y="1553"/>
                  <a:pt x="848" y="1556"/>
                </a:cubicBezTo>
                <a:cubicBezTo>
                  <a:pt x="848" y="1556"/>
                  <a:pt x="848" y="1557"/>
                  <a:pt x="849" y="1558"/>
                </a:cubicBezTo>
                <a:cubicBezTo>
                  <a:pt x="850" y="1559"/>
                  <a:pt x="851" y="1559"/>
                  <a:pt x="852" y="1561"/>
                </a:cubicBezTo>
                <a:cubicBezTo>
                  <a:pt x="852" y="1562"/>
                  <a:pt x="852" y="1563"/>
                  <a:pt x="853" y="1564"/>
                </a:cubicBezTo>
                <a:cubicBezTo>
                  <a:pt x="855" y="1565"/>
                  <a:pt x="855" y="1567"/>
                  <a:pt x="857" y="1567"/>
                </a:cubicBezTo>
                <a:cubicBezTo>
                  <a:pt x="858" y="1568"/>
                  <a:pt x="858" y="1569"/>
                  <a:pt x="859" y="1571"/>
                </a:cubicBezTo>
                <a:cubicBezTo>
                  <a:pt x="859" y="1572"/>
                  <a:pt x="859" y="1573"/>
                  <a:pt x="860" y="1575"/>
                </a:cubicBezTo>
                <a:cubicBezTo>
                  <a:pt x="861" y="1576"/>
                  <a:pt x="862" y="1576"/>
                  <a:pt x="862" y="1577"/>
                </a:cubicBezTo>
                <a:cubicBezTo>
                  <a:pt x="863" y="1579"/>
                  <a:pt x="864" y="1580"/>
                  <a:pt x="865" y="1581"/>
                </a:cubicBezTo>
                <a:cubicBezTo>
                  <a:pt x="867" y="1582"/>
                  <a:pt x="867" y="1583"/>
                  <a:pt x="868" y="1584"/>
                </a:cubicBezTo>
                <a:cubicBezTo>
                  <a:pt x="868" y="1585"/>
                  <a:pt x="868" y="1585"/>
                  <a:pt x="869" y="1586"/>
                </a:cubicBezTo>
                <a:cubicBezTo>
                  <a:pt x="869" y="1587"/>
                  <a:pt x="870" y="1587"/>
                  <a:pt x="870" y="1588"/>
                </a:cubicBezTo>
                <a:cubicBezTo>
                  <a:pt x="871" y="1591"/>
                  <a:pt x="870" y="1595"/>
                  <a:pt x="872" y="1598"/>
                </a:cubicBezTo>
                <a:cubicBezTo>
                  <a:pt x="872" y="1600"/>
                  <a:pt x="874" y="1601"/>
                  <a:pt x="875" y="1603"/>
                </a:cubicBezTo>
                <a:cubicBezTo>
                  <a:pt x="875" y="1604"/>
                  <a:pt x="877" y="1605"/>
                  <a:pt x="879" y="1606"/>
                </a:cubicBezTo>
                <a:cubicBezTo>
                  <a:pt x="880" y="1606"/>
                  <a:pt x="882" y="1606"/>
                  <a:pt x="883" y="1606"/>
                </a:cubicBezTo>
                <a:cubicBezTo>
                  <a:pt x="884" y="1607"/>
                  <a:pt x="885" y="1608"/>
                  <a:pt x="887" y="1609"/>
                </a:cubicBezTo>
                <a:cubicBezTo>
                  <a:pt x="888" y="1610"/>
                  <a:pt x="889" y="1611"/>
                  <a:pt x="890" y="1612"/>
                </a:cubicBezTo>
                <a:cubicBezTo>
                  <a:pt x="891" y="1614"/>
                  <a:pt x="892" y="1615"/>
                  <a:pt x="893" y="1616"/>
                </a:cubicBezTo>
                <a:cubicBezTo>
                  <a:pt x="894" y="1618"/>
                  <a:pt x="895" y="1619"/>
                  <a:pt x="896" y="1620"/>
                </a:cubicBezTo>
                <a:cubicBezTo>
                  <a:pt x="898" y="1623"/>
                  <a:pt x="899" y="1627"/>
                  <a:pt x="901" y="1630"/>
                </a:cubicBezTo>
                <a:cubicBezTo>
                  <a:pt x="902" y="1631"/>
                  <a:pt x="902" y="1633"/>
                  <a:pt x="903" y="1635"/>
                </a:cubicBezTo>
                <a:cubicBezTo>
                  <a:pt x="903" y="1636"/>
                  <a:pt x="904" y="1638"/>
                  <a:pt x="905" y="1640"/>
                </a:cubicBezTo>
                <a:cubicBezTo>
                  <a:pt x="906" y="1641"/>
                  <a:pt x="906" y="1642"/>
                  <a:pt x="906" y="1643"/>
                </a:cubicBezTo>
                <a:cubicBezTo>
                  <a:pt x="906" y="1645"/>
                  <a:pt x="905" y="1646"/>
                  <a:pt x="905" y="1647"/>
                </a:cubicBezTo>
                <a:cubicBezTo>
                  <a:pt x="904" y="1648"/>
                  <a:pt x="904" y="1650"/>
                  <a:pt x="904" y="1651"/>
                </a:cubicBezTo>
                <a:cubicBezTo>
                  <a:pt x="905" y="1653"/>
                  <a:pt x="905" y="1654"/>
                  <a:pt x="906" y="1655"/>
                </a:cubicBezTo>
                <a:cubicBezTo>
                  <a:pt x="906" y="1656"/>
                  <a:pt x="906" y="1657"/>
                  <a:pt x="906" y="1658"/>
                </a:cubicBezTo>
                <a:cubicBezTo>
                  <a:pt x="906" y="1661"/>
                  <a:pt x="906" y="1663"/>
                  <a:pt x="906" y="1666"/>
                </a:cubicBezTo>
                <a:cubicBezTo>
                  <a:pt x="906" y="1667"/>
                  <a:pt x="907" y="1669"/>
                  <a:pt x="907" y="1671"/>
                </a:cubicBezTo>
                <a:cubicBezTo>
                  <a:pt x="909" y="1674"/>
                  <a:pt x="911" y="1676"/>
                  <a:pt x="913" y="1679"/>
                </a:cubicBezTo>
                <a:cubicBezTo>
                  <a:pt x="914" y="1680"/>
                  <a:pt x="915" y="1682"/>
                  <a:pt x="916" y="1683"/>
                </a:cubicBezTo>
                <a:cubicBezTo>
                  <a:pt x="916" y="1684"/>
                  <a:pt x="918" y="1685"/>
                  <a:pt x="919" y="1686"/>
                </a:cubicBezTo>
                <a:cubicBezTo>
                  <a:pt x="921" y="1688"/>
                  <a:pt x="924" y="1687"/>
                  <a:pt x="927" y="1688"/>
                </a:cubicBezTo>
                <a:cubicBezTo>
                  <a:pt x="928" y="1689"/>
                  <a:pt x="929" y="1690"/>
                  <a:pt x="930" y="1691"/>
                </a:cubicBezTo>
                <a:cubicBezTo>
                  <a:pt x="931" y="1693"/>
                  <a:pt x="932" y="1694"/>
                  <a:pt x="933" y="1695"/>
                </a:cubicBezTo>
                <a:cubicBezTo>
                  <a:pt x="935" y="1697"/>
                  <a:pt x="937" y="1700"/>
                  <a:pt x="938" y="1703"/>
                </a:cubicBezTo>
                <a:cubicBezTo>
                  <a:pt x="939" y="1705"/>
                  <a:pt x="941" y="1707"/>
                  <a:pt x="942" y="1709"/>
                </a:cubicBezTo>
                <a:cubicBezTo>
                  <a:pt x="943" y="1710"/>
                  <a:pt x="944" y="1712"/>
                  <a:pt x="944" y="1714"/>
                </a:cubicBezTo>
                <a:cubicBezTo>
                  <a:pt x="946" y="1717"/>
                  <a:pt x="948" y="1720"/>
                  <a:pt x="950" y="1723"/>
                </a:cubicBezTo>
                <a:cubicBezTo>
                  <a:pt x="953" y="1727"/>
                  <a:pt x="954" y="1730"/>
                  <a:pt x="956" y="1733"/>
                </a:cubicBezTo>
                <a:cubicBezTo>
                  <a:pt x="958" y="1736"/>
                  <a:pt x="961" y="1738"/>
                  <a:pt x="963" y="1740"/>
                </a:cubicBezTo>
                <a:cubicBezTo>
                  <a:pt x="965" y="1741"/>
                  <a:pt x="967" y="1743"/>
                  <a:pt x="968" y="1745"/>
                </a:cubicBezTo>
                <a:cubicBezTo>
                  <a:pt x="969" y="1746"/>
                  <a:pt x="970" y="1747"/>
                  <a:pt x="970" y="1748"/>
                </a:cubicBezTo>
                <a:cubicBezTo>
                  <a:pt x="970" y="1749"/>
                  <a:pt x="969" y="1751"/>
                  <a:pt x="970" y="1753"/>
                </a:cubicBezTo>
                <a:cubicBezTo>
                  <a:pt x="971" y="1754"/>
                  <a:pt x="972" y="1753"/>
                  <a:pt x="973" y="1754"/>
                </a:cubicBezTo>
                <a:cubicBezTo>
                  <a:pt x="974" y="1755"/>
                  <a:pt x="974" y="1756"/>
                  <a:pt x="974" y="1756"/>
                </a:cubicBezTo>
                <a:cubicBezTo>
                  <a:pt x="975" y="1757"/>
                  <a:pt x="975" y="1757"/>
                  <a:pt x="976" y="1757"/>
                </a:cubicBezTo>
                <a:cubicBezTo>
                  <a:pt x="977" y="1758"/>
                  <a:pt x="977" y="1760"/>
                  <a:pt x="978" y="1761"/>
                </a:cubicBezTo>
                <a:cubicBezTo>
                  <a:pt x="978" y="1763"/>
                  <a:pt x="978" y="1764"/>
                  <a:pt x="978" y="1766"/>
                </a:cubicBezTo>
                <a:cubicBezTo>
                  <a:pt x="978" y="1767"/>
                  <a:pt x="978" y="1768"/>
                  <a:pt x="978" y="1769"/>
                </a:cubicBezTo>
                <a:cubicBezTo>
                  <a:pt x="978" y="1770"/>
                  <a:pt x="978" y="1770"/>
                  <a:pt x="978" y="1771"/>
                </a:cubicBezTo>
                <a:cubicBezTo>
                  <a:pt x="979" y="1772"/>
                  <a:pt x="979" y="1772"/>
                  <a:pt x="979" y="1773"/>
                </a:cubicBezTo>
                <a:cubicBezTo>
                  <a:pt x="979" y="1774"/>
                  <a:pt x="979" y="1775"/>
                  <a:pt x="979" y="1775"/>
                </a:cubicBezTo>
                <a:cubicBezTo>
                  <a:pt x="979" y="1777"/>
                  <a:pt x="978" y="1778"/>
                  <a:pt x="978" y="1779"/>
                </a:cubicBezTo>
                <a:cubicBezTo>
                  <a:pt x="977" y="1781"/>
                  <a:pt x="978" y="1782"/>
                  <a:pt x="978" y="1783"/>
                </a:cubicBezTo>
                <a:cubicBezTo>
                  <a:pt x="979" y="1785"/>
                  <a:pt x="979" y="1787"/>
                  <a:pt x="978" y="1788"/>
                </a:cubicBezTo>
                <a:cubicBezTo>
                  <a:pt x="978" y="1789"/>
                  <a:pt x="976" y="1789"/>
                  <a:pt x="976" y="1790"/>
                </a:cubicBezTo>
                <a:cubicBezTo>
                  <a:pt x="975" y="1791"/>
                  <a:pt x="978" y="1790"/>
                  <a:pt x="979" y="1791"/>
                </a:cubicBezTo>
                <a:cubicBezTo>
                  <a:pt x="979" y="1791"/>
                  <a:pt x="979" y="1792"/>
                  <a:pt x="979" y="1793"/>
                </a:cubicBezTo>
                <a:cubicBezTo>
                  <a:pt x="979" y="1795"/>
                  <a:pt x="980" y="1796"/>
                  <a:pt x="980" y="1797"/>
                </a:cubicBezTo>
                <a:cubicBezTo>
                  <a:pt x="981" y="1799"/>
                  <a:pt x="980" y="1800"/>
                  <a:pt x="981" y="1802"/>
                </a:cubicBezTo>
                <a:cubicBezTo>
                  <a:pt x="981" y="1803"/>
                  <a:pt x="982" y="1804"/>
                  <a:pt x="982" y="1806"/>
                </a:cubicBezTo>
                <a:cubicBezTo>
                  <a:pt x="982" y="1807"/>
                  <a:pt x="983" y="1809"/>
                  <a:pt x="983" y="1810"/>
                </a:cubicBezTo>
                <a:cubicBezTo>
                  <a:pt x="983" y="1811"/>
                  <a:pt x="984" y="1813"/>
                  <a:pt x="984" y="1814"/>
                </a:cubicBezTo>
                <a:cubicBezTo>
                  <a:pt x="984" y="1816"/>
                  <a:pt x="985" y="1817"/>
                  <a:pt x="986" y="1818"/>
                </a:cubicBezTo>
                <a:cubicBezTo>
                  <a:pt x="987" y="1819"/>
                  <a:pt x="988" y="1821"/>
                  <a:pt x="988" y="1822"/>
                </a:cubicBezTo>
                <a:cubicBezTo>
                  <a:pt x="988" y="1824"/>
                  <a:pt x="988" y="1826"/>
                  <a:pt x="988" y="1827"/>
                </a:cubicBezTo>
                <a:cubicBezTo>
                  <a:pt x="987" y="1828"/>
                  <a:pt x="987" y="1829"/>
                  <a:pt x="987" y="1829"/>
                </a:cubicBezTo>
                <a:cubicBezTo>
                  <a:pt x="987" y="1831"/>
                  <a:pt x="988" y="1831"/>
                  <a:pt x="989" y="1832"/>
                </a:cubicBezTo>
                <a:cubicBezTo>
                  <a:pt x="989" y="1833"/>
                  <a:pt x="989" y="1834"/>
                  <a:pt x="989" y="1835"/>
                </a:cubicBezTo>
                <a:cubicBezTo>
                  <a:pt x="990" y="1837"/>
                  <a:pt x="990" y="1838"/>
                  <a:pt x="991" y="1839"/>
                </a:cubicBezTo>
                <a:cubicBezTo>
                  <a:pt x="992" y="1841"/>
                  <a:pt x="991" y="1841"/>
                  <a:pt x="993" y="1842"/>
                </a:cubicBezTo>
                <a:cubicBezTo>
                  <a:pt x="995" y="1842"/>
                  <a:pt x="996" y="1842"/>
                  <a:pt x="998" y="1842"/>
                </a:cubicBezTo>
                <a:cubicBezTo>
                  <a:pt x="1001" y="1842"/>
                  <a:pt x="1003" y="1842"/>
                  <a:pt x="1006" y="1842"/>
                </a:cubicBezTo>
                <a:cubicBezTo>
                  <a:pt x="1008" y="1842"/>
                  <a:pt x="1009" y="1842"/>
                  <a:pt x="1011" y="1841"/>
                </a:cubicBezTo>
                <a:cubicBezTo>
                  <a:pt x="1012" y="1841"/>
                  <a:pt x="1013" y="1840"/>
                  <a:pt x="1015" y="1840"/>
                </a:cubicBezTo>
                <a:cubicBezTo>
                  <a:pt x="1016" y="1839"/>
                  <a:pt x="1017" y="1840"/>
                  <a:pt x="1019" y="1840"/>
                </a:cubicBezTo>
                <a:cubicBezTo>
                  <a:pt x="1020" y="1840"/>
                  <a:pt x="1022" y="1840"/>
                  <a:pt x="1023" y="1840"/>
                </a:cubicBezTo>
                <a:cubicBezTo>
                  <a:pt x="1024" y="1839"/>
                  <a:pt x="1024" y="1837"/>
                  <a:pt x="1025" y="1836"/>
                </a:cubicBezTo>
                <a:cubicBezTo>
                  <a:pt x="1026" y="1835"/>
                  <a:pt x="1027" y="1834"/>
                  <a:pt x="1028" y="1834"/>
                </a:cubicBezTo>
                <a:cubicBezTo>
                  <a:pt x="1029" y="1833"/>
                  <a:pt x="1030" y="1833"/>
                  <a:pt x="1032" y="1832"/>
                </a:cubicBezTo>
                <a:cubicBezTo>
                  <a:pt x="1033" y="1831"/>
                  <a:pt x="1034" y="1830"/>
                  <a:pt x="1035" y="1829"/>
                </a:cubicBezTo>
                <a:cubicBezTo>
                  <a:pt x="1036" y="1829"/>
                  <a:pt x="1037" y="1828"/>
                  <a:pt x="1038" y="1828"/>
                </a:cubicBezTo>
                <a:cubicBezTo>
                  <a:pt x="1040" y="1827"/>
                  <a:pt x="1041" y="1827"/>
                  <a:pt x="1042" y="1827"/>
                </a:cubicBezTo>
                <a:cubicBezTo>
                  <a:pt x="1045" y="1827"/>
                  <a:pt x="1048" y="1825"/>
                  <a:pt x="1051" y="1825"/>
                </a:cubicBezTo>
                <a:cubicBezTo>
                  <a:pt x="1053" y="1825"/>
                  <a:pt x="1054" y="1825"/>
                  <a:pt x="1056" y="1825"/>
                </a:cubicBezTo>
                <a:cubicBezTo>
                  <a:pt x="1057" y="1825"/>
                  <a:pt x="1057" y="1824"/>
                  <a:pt x="1058" y="1824"/>
                </a:cubicBezTo>
                <a:cubicBezTo>
                  <a:pt x="1059" y="1824"/>
                  <a:pt x="1060" y="1824"/>
                  <a:pt x="1061" y="1824"/>
                </a:cubicBezTo>
                <a:cubicBezTo>
                  <a:pt x="1063" y="1823"/>
                  <a:pt x="1065" y="1823"/>
                  <a:pt x="1066" y="1823"/>
                </a:cubicBezTo>
                <a:cubicBezTo>
                  <a:pt x="1068" y="1822"/>
                  <a:pt x="1069" y="1822"/>
                  <a:pt x="1071" y="1821"/>
                </a:cubicBezTo>
                <a:cubicBezTo>
                  <a:pt x="1072" y="1820"/>
                  <a:pt x="1074" y="1819"/>
                  <a:pt x="1075" y="1818"/>
                </a:cubicBezTo>
                <a:cubicBezTo>
                  <a:pt x="1076" y="1817"/>
                  <a:pt x="1077" y="1816"/>
                  <a:pt x="1079" y="1816"/>
                </a:cubicBezTo>
                <a:cubicBezTo>
                  <a:pt x="1081" y="1815"/>
                  <a:pt x="1082" y="1815"/>
                  <a:pt x="1083" y="1815"/>
                </a:cubicBezTo>
                <a:cubicBezTo>
                  <a:pt x="1086" y="1815"/>
                  <a:pt x="1090" y="1815"/>
                  <a:pt x="1092" y="1815"/>
                </a:cubicBezTo>
                <a:cubicBezTo>
                  <a:pt x="1094" y="1815"/>
                  <a:pt x="1095" y="1814"/>
                  <a:pt x="1096" y="1812"/>
                </a:cubicBezTo>
                <a:cubicBezTo>
                  <a:pt x="1097" y="1811"/>
                  <a:pt x="1098" y="1809"/>
                  <a:pt x="1100" y="1808"/>
                </a:cubicBezTo>
                <a:cubicBezTo>
                  <a:pt x="1102" y="1806"/>
                  <a:pt x="1103" y="1805"/>
                  <a:pt x="1105" y="1804"/>
                </a:cubicBezTo>
                <a:cubicBezTo>
                  <a:pt x="1107" y="1803"/>
                  <a:pt x="1109" y="1802"/>
                  <a:pt x="1111" y="1801"/>
                </a:cubicBezTo>
                <a:cubicBezTo>
                  <a:pt x="1112" y="1800"/>
                  <a:pt x="1115" y="1799"/>
                  <a:pt x="1117" y="1799"/>
                </a:cubicBezTo>
                <a:cubicBezTo>
                  <a:pt x="1119" y="1798"/>
                  <a:pt x="1121" y="1798"/>
                  <a:pt x="1123" y="1797"/>
                </a:cubicBezTo>
                <a:cubicBezTo>
                  <a:pt x="1124" y="1797"/>
                  <a:pt x="1125" y="1796"/>
                  <a:pt x="1126" y="1796"/>
                </a:cubicBezTo>
                <a:cubicBezTo>
                  <a:pt x="1128" y="1796"/>
                  <a:pt x="1130" y="1795"/>
                  <a:pt x="1132" y="1795"/>
                </a:cubicBezTo>
                <a:cubicBezTo>
                  <a:pt x="1134" y="1794"/>
                  <a:pt x="1136" y="1793"/>
                  <a:pt x="1139" y="1792"/>
                </a:cubicBezTo>
                <a:cubicBezTo>
                  <a:pt x="1142" y="1792"/>
                  <a:pt x="1146" y="1791"/>
                  <a:pt x="1149" y="1789"/>
                </a:cubicBezTo>
                <a:cubicBezTo>
                  <a:pt x="1151" y="1788"/>
                  <a:pt x="1152" y="1788"/>
                  <a:pt x="1153" y="1787"/>
                </a:cubicBezTo>
                <a:cubicBezTo>
                  <a:pt x="1155" y="1786"/>
                  <a:pt x="1156" y="1786"/>
                  <a:pt x="1158" y="1786"/>
                </a:cubicBezTo>
                <a:cubicBezTo>
                  <a:pt x="1159" y="1785"/>
                  <a:pt x="1160" y="1784"/>
                  <a:pt x="1162" y="1784"/>
                </a:cubicBezTo>
                <a:cubicBezTo>
                  <a:pt x="1163" y="1783"/>
                  <a:pt x="1164" y="1783"/>
                  <a:pt x="1165" y="1781"/>
                </a:cubicBezTo>
                <a:cubicBezTo>
                  <a:pt x="1166" y="1778"/>
                  <a:pt x="1163" y="1776"/>
                  <a:pt x="1165" y="1773"/>
                </a:cubicBezTo>
                <a:cubicBezTo>
                  <a:pt x="1165" y="1772"/>
                  <a:pt x="1167" y="1771"/>
                  <a:pt x="1168" y="1770"/>
                </a:cubicBezTo>
                <a:cubicBezTo>
                  <a:pt x="1169" y="1769"/>
                  <a:pt x="1169" y="1767"/>
                  <a:pt x="1170" y="1766"/>
                </a:cubicBezTo>
                <a:cubicBezTo>
                  <a:pt x="1171" y="1765"/>
                  <a:pt x="1173" y="1765"/>
                  <a:pt x="1174" y="1765"/>
                </a:cubicBezTo>
                <a:cubicBezTo>
                  <a:pt x="1175" y="1764"/>
                  <a:pt x="1176" y="1764"/>
                  <a:pt x="1178" y="1763"/>
                </a:cubicBezTo>
                <a:cubicBezTo>
                  <a:pt x="1179" y="1763"/>
                  <a:pt x="1181" y="1762"/>
                  <a:pt x="1182" y="1762"/>
                </a:cubicBezTo>
                <a:cubicBezTo>
                  <a:pt x="1185" y="1760"/>
                  <a:pt x="1189" y="1760"/>
                  <a:pt x="1192" y="1758"/>
                </a:cubicBezTo>
                <a:cubicBezTo>
                  <a:pt x="1193" y="1758"/>
                  <a:pt x="1194" y="1757"/>
                  <a:pt x="1196" y="1756"/>
                </a:cubicBezTo>
                <a:cubicBezTo>
                  <a:pt x="1197" y="1756"/>
                  <a:pt x="1199" y="1756"/>
                  <a:pt x="1200" y="1755"/>
                </a:cubicBezTo>
                <a:cubicBezTo>
                  <a:pt x="1201" y="1755"/>
                  <a:pt x="1203" y="1754"/>
                  <a:pt x="1204" y="1754"/>
                </a:cubicBezTo>
                <a:cubicBezTo>
                  <a:pt x="1206" y="1754"/>
                  <a:pt x="1207" y="1753"/>
                  <a:pt x="1208" y="1754"/>
                </a:cubicBezTo>
                <a:cubicBezTo>
                  <a:pt x="1211" y="1754"/>
                  <a:pt x="1214" y="1755"/>
                  <a:pt x="1217" y="1755"/>
                </a:cubicBezTo>
                <a:cubicBezTo>
                  <a:pt x="1218" y="1755"/>
                  <a:pt x="1220" y="1755"/>
                  <a:pt x="1221" y="1754"/>
                </a:cubicBezTo>
                <a:cubicBezTo>
                  <a:pt x="1222" y="1753"/>
                  <a:pt x="1223" y="1752"/>
                  <a:pt x="1223" y="1751"/>
                </a:cubicBezTo>
                <a:cubicBezTo>
                  <a:pt x="1224" y="1749"/>
                  <a:pt x="1224" y="1748"/>
                  <a:pt x="1224" y="1746"/>
                </a:cubicBezTo>
                <a:cubicBezTo>
                  <a:pt x="1224" y="1745"/>
                  <a:pt x="1225" y="1743"/>
                  <a:pt x="1225" y="1742"/>
                </a:cubicBezTo>
                <a:cubicBezTo>
                  <a:pt x="1226" y="1741"/>
                  <a:pt x="1226" y="1739"/>
                  <a:pt x="1228" y="1738"/>
                </a:cubicBezTo>
                <a:cubicBezTo>
                  <a:pt x="1228" y="1738"/>
                  <a:pt x="1229" y="1738"/>
                  <a:pt x="1229" y="1737"/>
                </a:cubicBezTo>
                <a:cubicBezTo>
                  <a:pt x="1230" y="1737"/>
                  <a:pt x="1230" y="1736"/>
                  <a:pt x="1231" y="1736"/>
                </a:cubicBezTo>
                <a:cubicBezTo>
                  <a:pt x="1234" y="1734"/>
                  <a:pt x="1237" y="1737"/>
                  <a:pt x="1240" y="1736"/>
                </a:cubicBezTo>
                <a:cubicBezTo>
                  <a:pt x="1241" y="1736"/>
                  <a:pt x="1242" y="1735"/>
                  <a:pt x="1244" y="1735"/>
                </a:cubicBezTo>
                <a:cubicBezTo>
                  <a:pt x="1245" y="1734"/>
                  <a:pt x="1246" y="1734"/>
                  <a:pt x="1248" y="1733"/>
                </a:cubicBezTo>
                <a:cubicBezTo>
                  <a:pt x="1249" y="1733"/>
                  <a:pt x="1249" y="1732"/>
                  <a:pt x="1250" y="1730"/>
                </a:cubicBezTo>
                <a:cubicBezTo>
                  <a:pt x="1250" y="1729"/>
                  <a:pt x="1250" y="1729"/>
                  <a:pt x="1250" y="1728"/>
                </a:cubicBezTo>
                <a:cubicBezTo>
                  <a:pt x="1251" y="1727"/>
                  <a:pt x="1252" y="1726"/>
                  <a:pt x="1252" y="1725"/>
                </a:cubicBezTo>
                <a:cubicBezTo>
                  <a:pt x="1252" y="1724"/>
                  <a:pt x="1252" y="1724"/>
                  <a:pt x="1253" y="1723"/>
                </a:cubicBezTo>
                <a:cubicBezTo>
                  <a:pt x="1253" y="1721"/>
                  <a:pt x="1254" y="1720"/>
                  <a:pt x="1256" y="1719"/>
                </a:cubicBezTo>
                <a:cubicBezTo>
                  <a:pt x="1256" y="1719"/>
                  <a:pt x="1257" y="1718"/>
                  <a:pt x="1258" y="1718"/>
                </a:cubicBezTo>
                <a:cubicBezTo>
                  <a:pt x="1259" y="1718"/>
                  <a:pt x="1259" y="1718"/>
                  <a:pt x="1260" y="1718"/>
                </a:cubicBezTo>
                <a:cubicBezTo>
                  <a:pt x="1262" y="1718"/>
                  <a:pt x="1263" y="1716"/>
                  <a:pt x="1264" y="1716"/>
                </a:cubicBezTo>
                <a:cubicBezTo>
                  <a:pt x="1267" y="1715"/>
                  <a:pt x="1270" y="1716"/>
                  <a:pt x="1273" y="1714"/>
                </a:cubicBezTo>
                <a:cubicBezTo>
                  <a:pt x="1274" y="1714"/>
                  <a:pt x="1275" y="1713"/>
                  <a:pt x="1275" y="1711"/>
                </a:cubicBezTo>
                <a:cubicBezTo>
                  <a:pt x="1275" y="1709"/>
                  <a:pt x="1273" y="1709"/>
                  <a:pt x="1273" y="1707"/>
                </a:cubicBezTo>
                <a:cubicBezTo>
                  <a:pt x="1273" y="1706"/>
                  <a:pt x="1274" y="1705"/>
                  <a:pt x="1274" y="1704"/>
                </a:cubicBezTo>
                <a:cubicBezTo>
                  <a:pt x="1274" y="1704"/>
                  <a:pt x="1273" y="1703"/>
                  <a:pt x="1273" y="1703"/>
                </a:cubicBezTo>
                <a:cubicBezTo>
                  <a:pt x="1273" y="1701"/>
                  <a:pt x="1273" y="1699"/>
                  <a:pt x="1273" y="1697"/>
                </a:cubicBezTo>
                <a:cubicBezTo>
                  <a:pt x="1273" y="1695"/>
                  <a:pt x="1274" y="1694"/>
                  <a:pt x="1275" y="1693"/>
                </a:cubicBezTo>
                <a:cubicBezTo>
                  <a:pt x="1276" y="1691"/>
                  <a:pt x="1276" y="1690"/>
                  <a:pt x="1276" y="1688"/>
                </a:cubicBezTo>
                <a:cubicBezTo>
                  <a:pt x="1277" y="1687"/>
                  <a:pt x="1278" y="1686"/>
                  <a:pt x="1279" y="1685"/>
                </a:cubicBezTo>
                <a:cubicBezTo>
                  <a:pt x="1279" y="1684"/>
                  <a:pt x="1280" y="1682"/>
                  <a:pt x="1281" y="1681"/>
                </a:cubicBezTo>
                <a:cubicBezTo>
                  <a:pt x="1282" y="1681"/>
                  <a:pt x="1284" y="1681"/>
                  <a:pt x="1283" y="1682"/>
                </a:cubicBezTo>
                <a:cubicBezTo>
                  <a:pt x="1283" y="1683"/>
                  <a:pt x="1282" y="1683"/>
                  <a:pt x="1282" y="1684"/>
                </a:cubicBezTo>
                <a:cubicBezTo>
                  <a:pt x="1283" y="1685"/>
                  <a:pt x="1283" y="1685"/>
                  <a:pt x="1284" y="1685"/>
                </a:cubicBezTo>
                <a:cubicBezTo>
                  <a:pt x="1285" y="1685"/>
                  <a:pt x="1285" y="1684"/>
                  <a:pt x="1286" y="1685"/>
                </a:cubicBezTo>
                <a:cubicBezTo>
                  <a:pt x="1287" y="1685"/>
                  <a:pt x="1287" y="1685"/>
                  <a:pt x="1288" y="1685"/>
                </a:cubicBezTo>
                <a:cubicBezTo>
                  <a:pt x="1290" y="1684"/>
                  <a:pt x="1290" y="1680"/>
                  <a:pt x="1292" y="1679"/>
                </a:cubicBezTo>
                <a:cubicBezTo>
                  <a:pt x="1293" y="1678"/>
                  <a:pt x="1294" y="1677"/>
                  <a:pt x="1294" y="1676"/>
                </a:cubicBezTo>
                <a:cubicBezTo>
                  <a:pt x="1294" y="1675"/>
                  <a:pt x="1294" y="1674"/>
                  <a:pt x="1295" y="1674"/>
                </a:cubicBezTo>
                <a:cubicBezTo>
                  <a:pt x="1295" y="1672"/>
                  <a:pt x="1297" y="1669"/>
                  <a:pt x="1298" y="1668"/>
                </a:cubicBezTo>
                <a:cubicBezTo>
                  <a:pt x="1300" y="1668"/>
                  <a:pt x="1301" y="1667"/>
                  <a:pt x="1302" y="1666"/>
                </a:cubicBezTo>
                <a:cubicBezTo>
                  <a:pt x="1303" y="1665"/>
                  <a:pt x="1304" y="1664"/>
                  <a:pt x="1305" y="1663"/>
                </a:cubicBezTo>
                <a:cubicBezTo>
                  <a:pt x="1306" y="1661"/>
                  <a:pt x="1307" y="1660"/>
                  <a:pt x="1308" y="1658"/>
                </a:cubicBezTo>
                <a:cubicBezTo>
                  <a:pt x="1308" y="1657"/>
                  <a:pt x="1309" y="1656"/>
                  <a:pt x="1310" y="1655"/>
                </a:cubicBezTo>
                <a:cubicBezTo>
                  <a:pt x="1311" y="1654"/>
                  <a:pt x="1311" y="1653"/>
                  <a:pt x="1312" y="1651"/>
                </a:cubicBezTo>
                <a:cubicBezTo>
                  <a:pt x="1312" y="1651"/>
                  <a:pt x="1312" y="1650"/>
                  <a:pt x="1313" y="1650"/>
                </a:cubicBezTo>
                <a:cubicBezTo>
                  <a:pt x="1313" y="1649"/>
                  <a:pt x="1313" y="1648"/>
                  <a:pt x="1313" y="1648"/>
                </a:cubicBezTo>
                <a:cubicBezTo>
                  <a:pt x="1314" y="1646"/>
                  <a:pt x="1315" y="1645"/>
                  <a:pt x="1315" y="1644"/>
                </a:cubicBezTo>
                <a:cubicBezTo>
                  <a:pt x="1315" y="1643"/>
                  <a:pt x="1314" y="1643"/>
                  <a:pt x="1314" y="1642"/>
                </a:cubicBezTo>
                <a:cubicBezTo>
                  <a:pt x="1314" y="1641"/>
                  <a:pt x="1315" y="1641"/>
                  <a:pt x="1314" y="1640"/>
                </a:cubicBezTo>
                <a:cubicBezTo>
                  <a:pt x="1314" y="1640"/>
                  <a:pt x="1313" y="1640"/>
                  <a:pt x="1313" y="1640"/>
                </a:cubicBezTo>
                <a:cubicBezTo>
                  <a:pt x="1312" y="1640"/>
                  <a:pt x="1312" y="1640"/>
                  <a:pt x="1311" y="1640"/>
                </a:cubicBezTo>
                <a:cubicBezTo>
                  <a:pt x="1310" y="1640"/>
                  <a:pt x="1310" y="1640"/>
                  <a:pt x="1309" y="1640"/>
                </a:cubicBezTo>
                <a:cubicBezTo>
                  <a:pt x="1308" y="1639"/>
                  <a:pt x="1307" y="1639"/>
                  <a:pt x="1307" y="1638"/>
                </a:cubicBezTo>
                <a:cubicBezTo>
                  <a:pt x="1306" y="1637"/>
                  <a:pt x="1304" y="1636"/>
                  <a:pt x="1303" y="1635"/>
                </a:cubicBezTo>
                <a:cubicBezTo>
                  <a:pt x="1302" y="1634"/>
                  <a:pt x="1302" y="1632"/>
                  <a:pt x="1301" y="1631"/>
                </a:cubicBezTo>
                <a:cubicBezTo>
                  <a:pt x="1300" y="1630"/>
                  <a:pt x="1299" y="1629"/>
                  <a:pt x="1298" y="1628"/>
                </a:cubicBezTo>
                <a:cubicBezTo>
                  <a:pt x="1297" y="1627"/>
                  <a:pt x="1296" y="1626"/>
                  <a:pt x="1295" y="1625"/>
                </a:cubicBezTo>
                <a:cubicBezTo>
                  <a:pt x="1295" y="1623"/>
                  <a:pt x="1294" y="1622"/>
                  <a:pt x="1293" y="1621"/>
                </a:cubicBezTo>
                <a:cubicBezTo>
                  <a:pt x="1292" y="1620"/>
                  <a:pt x="1291" y="1619"/>
                  <a:pt x="1290" y="1618"/>
                </a:cubicBezTo>
                <a:cubicBezTo>
                  <a:pt x="1288" y="1617"/>
                  <a:pt x="1287" y="1618"/>
                  <a:pt x="1285" y="1618"/>
                </a:cubicBezTo>
                <a:cubicBezTo>
                  <a:pt x="1283" y="1618"/>
                  <a:pt x="1281" y="1616"/>
                  <a:pt x="1278" y="1615"/>
                </a:cubicBezTo>
                <a:cubicBezTo>
                  <a:pt x="1277" y="1615"/>
                  <a:pt x="1275" y="1615"/>
                  <a:pt x="1274" y="1615"/>
                </a:cubicBezTo>
                <a:cubicBezTo>
                  <a:pt x="1273" y="1614"/>
                  <a:pt x="1272" y="1613"/>
                  <a:pt x="1271" y="1613"/>
                </a:cubicBezTo>
                <a:cubicBezTo>
                  <a:pt x="1268" y="1613"/>
                  <a:pt x="1265" y="1612"/>
                  <a:pt x="1262" y="1611"/>
                </a:cubicBezTo>
                <a:cubicBezTo>
                  <a:pt x="1260" y="1610"/>
                  <a:pt x="1258" y="1608"/>
                  <a:pt x="1256" y="1605"/>
                </a:cubicBezTo>
                <a:cubicBezTo>
                  <a:pt x="1255" y="1604"/>
                  <a:pt x="1253" y="1603"/>
                  <a:pt x="1252" y="1601"/>
                </a:cubicBezTo>
                <a:cubicBezTo>
                  <a:pt x="1251" y="1600"/>
                  <a:pt x="1250" y="1598"/>
                  <a:pt x="1249" y="1597"/>
                </a:cubicBezTo>
                <a:cubicBezTo>
                  <a:pt x="1249" y="1595"/>
                  <a:pt x="1248" y="1594"/>
                  <a:pt x="1248" y="1593"/>
                </a:cubicBezTo>
                <a:cubicBezTo>
                  <a:pt x="1248" y="1593"/>
                  <a:pt x="1247" y="1592"/>
                  <a:pt x="1247" y="1591"/>
                </a:cubicBezTo>
                <a:cubicBezTo>
                  <a:pt x="1247" y="1590"/>
                  <a:pt x="1247" y="1590"/>
                  <a:pt x="1247" y="1589"/>
                </a:cubicBezTo>
                <a:cubicBezTo>
                  <a:pt x="1247" y="1587"/>
                  <a:pt x="1247" y="1584"/>
                  <a:pt x="1247" y="1581"/>
                </a:cubicBezTo>
                <a:cubicBezTo>
                  <a:pt x="1246" y="1580"/>
                  <a:pt x="1246" y="1579"/>
                  <a:pt x="1245" y="1578"/>
                </a:cubicBezTo>
                <a:cubicBezTo>
                  <a:pt x="1244" y="1577"/>
                  <a:pt x="1244" y="1576"/>
                  <a:pt x="1245" y="1575"/>
                </a:cubicBezTo>
                <a:cubicBezTo>
                  <a:pt x="1246" y="1574"/>
                  <a:pt x="1246" y="1573"/>
                  <a:pt x="1246" y="1571"/>
                </a:cubicBezTo>
                <a:cubicBezTo>
                  <a:pt x="1247" y="1571"/>
                  <a:pt x="1247" y="1571"/>
                  <a:pt x="1247" y="1570"/>
                </a:cubicBezTo>
                <a:cubicBezTo>
                  <a:pt x="1247" y="1569"/>
                  <a:pt x="1247" y="1569"/>
                  <a:pt x="1248" y="1568"/>
                </a:cubicBezTo>
                <a:cubicBezTo>
                  <a:pt x="1248" y="1567"/>
                  <a:pt x="1249" y="1567"/>
                  <a:pt x="1249" y="1566"/>
                </a:cubicBezTo>
                <a:cubicBezTo>
                  <a:pt x="1249" y="1565"/>
                  <a:pt x="1246" y="1566"/>
                  <a:pt x="1247" y="1564"/>
                </a:cubicBezTo>
                <a:cubicBezTo>
                  <a:pt x="1248" y="1564"/>
                  <a:pt x="1248" y="1564"/>
                  <a:pt x="1248" y="1564"/>
                </a:cubicBezTo>
                <a:cubicBezTo>
                  <a:pt x="1249" y="1564"/>
                  <a:pt x="1249" y="1563"/>
                  <a:pt x="1249" y="1563"/>
                </a:cubicBezTo>
                <a:cubicBezTo>
                  <a:pt x="1249" y="1562"/>
                  <a:pt x="1250" y="1562"/>
                  <a:pt x="1250" y="1561"/>
                </a:cubicBezTo>
                <a:cubicBezTo>
                  <a:pt x="1249" y="1560"/>
                  <a:pt x="1249" y="1561"/>
                  <a:pt x="1248" y="1561"/>
                </a:cubicBezTo>
                <a:cubicBezTo>
                  <a:pt x="1248" y="1562"/>
                  <a:pt x="1247" y="1561"/>
                  <a:pt x="1247" y="1561"/>
                </a:cubicBezTo>
                <a:cubicBezTo>
                  <a:pt x="1245" y="1560"/>
                  <a:pt x="1245" y="1561"/>
                  <a:pt x="1244" y="1562"/>
                </a:cubicBezTo>
                <a:cubicBezTo>
                  <a:pt x="1243" y="1563"/>
                  <a:pt x="1242" y="1564"/>
                  <a:pt x="1241" y="1565"/>
                </a:cubicBezTo>
                <a:cubicBezTo>
                  <a:pt x="1240" y="1566"/>
                  <a:pt x="1240" y="1568"/>
                  <a:pt x="1239" y="1569"/>
                </a:cubicBezTo>
                <a:cubicBezTo>
                  <a:pt x="1237" y="1570"/>
                  <a:pt x="1237" y="1571"/>
                  <a:pt x="1236" y="1573"/>
                </a:cubicBezTo>
                <a:cubicBezTo>
                  <a:pt x="1235" y="1575"/>
                  <a:pt x="1233" y="1576"/>
                  <a:pt x="1231" y="1578"/>
                </a:cubicBezTo>
                <a:cubicBezTo>
                  <a:pt x="1229" y="1579"/>
                  <a:pt x="1228" y="1580"/>
                  <a:pt x="1226" y="1581"/>
                </a:cubicBezTo>
                <a:cubicBezTo>
                  <a:pt x="1225" y="1582"/>
                  <a:pt x="1224" y="1584"/>
                  <a:pt x="1223" y="1585"/>
                </a:cubicBezTo>
                <a:cubicBezTo>
                  <a:pt x="1221" y="1587"/>
                  <a:pt x="1220" y="1588"/>
                  <a:pt x="1218" y="1590"/>
                </a:cubicBezTo>
                <a:cubicBezTo>
                  <a:pt x="1215" y="1592"/>
                  <a:pt x="1212" y="1594"/>
                  <a:pt x="1211" y="1597"/>
                </a:cubicBezTo>
                <a:cubicBezTo>
                  <a:pt x="1210" y="1598"/>
                  <a:pt x="1210" y="1600"/>
                  <a:pt x="1209" y="1601"/>
                </a:cubicBezTo>
                <a:cubicBezTo>
                  <a:pt x="1208" y="1603"/>
                  <a:pt x="1207" y="1606"/>
                  <a:pt x="1204" y="1606"/>
                </a:cubicBezTo>
                <a:cubicBezTo>
                  <a:pt x="1204" y="1605"/>
                  <a:pt x="1204" y="1605"/>
                  <a:pt x="1203" y="1605"/>
                </a:cubicBezTo>
                <a:cubicBezTo>
                  <a:pt x="1203" y="1604"/>
                  <a:pt x="1202" y="1604"/>
                  <a:pt x="1201" y="1605"/>
                </a:cubicBezTo>
                <a:cubicBezTo>
                  <a:pt x="1200" y="1605"/>
                  <a:pt x="1200" y="1605"/>
                  <a:pt x="1200" y="1606"/>
                </a:cubicBezTo>
                <a:cubicBezTo>
                  <a:pt x="1200" y="1606"/>
                  <a:pt x="1201" y="1606"/>
                  <a:pt x="1201" y="1606"/>
                </a:cubicBezTo>
                <a:cubicBezTo>
                  <a:pt x="1202" y="1607"/>
                  <a:pt x="1197" y="1609"/>
                  <a:pt x="1197" y="1608"/>
                </a:cubicBezTo>
                <a:cubicBezTo>
                  <a:pt x="1197" y="1607"/>
                  <a:pt x="1198" y="1607"/>
                  <a:pt x="1199" y="1606"/>
                </a:cubicBezTo>
                <a:cubicBezTo>
                  <a:pt x="1199" y="1605"/>
                  <a:pt x="1198" y="1605"/>
                  <a:pt x="1197" y="1605"/>
                </a:cubicBezTo>
                <a:cubicBezTo>
                  <a:pt x="1195" y="1604"/>
                  <a:pt x="1195" y="1605"/>
                  <a:pt x="1193" y="1606"/>
                </a:cubicBezTo>
                <a:cubicBezTo>
                  <a:pt x="1193" y="1606"/>
                  <a:pt x="1192" y="1606"/>
                  <a:pt x="1192" y="1607"/>
                </a:cubicBezTo>
                <a:cubicBezTo>
                  <a:pt x="1192" y="1608"/>
                  <a:pt x="1193" y="1608"/>
                  <a:pt x="1194" y="1607"/>
                </a:cubicBezTo>
                <a:cubicBezTo>
                  <a:pt x="1194" y="1607"/>
                  <a:pt x="1195" y="1607"/>
                  <a:pt x="1195" y="1608"/>
                </a:cubicBezTo>
                <a:cubicBezTo>
                  <a:pt x="1196" y="1608"/>
                  <a:pt x="1197" y="1608"/>
                  <a:pt x="1196" y="1609"/>
                </a:cubicBezTo>
                <a:cubicBezTo>
                  <a:pt x="1196" y="1609"/>
                  <a:pt x="1195" y="1609"/>
                  <a:pt x="1195" y="1609"/>
                </a:cubicBezTo>
                <a:cubicBezTo>
                  <a:pt x="1194" y="1609"/>
                  <a:pt x="1194" y="1610"/>
                  <a:pt x="1193" y="1610"/>
                </a:cubicBezTo>
                <a:cubicBezTo>
                  <a:pt x="1193" y="1609"/>
                  <a:pt x="1193" y="1608"/>
                  <a:pt x="1192" y="1608"/>
                </a:cubicBezTo>
                <a:cubicBezTo>
                  <a:pt x="1191" y="1608"/>
                  <a:pt x="1191" y="1609"/>
                  <a:pt x="1190" y="1609"/>
                </a:cubicBezTo>
                <a:cubicBezTo>
                  <a:pt x="1189" y="1608"/>
                  <a:pt x="1189" y="1608"/>
                  <a:pt x="1189" y="1608"/>
                </a:cubicBezTo>
                <a:cubicBezTo>
                  <a:pt x="1188" y="1607"/>
                  <a:pt x="1186" y="1607"/>
                  <a:pt x="1184" y="1607"/>
                </a:cubicBezTo>
                <a:cubicBezTo>
                  <a:pt x="1183" y="1607"/>
                  <a:pt x="1181" y="1607"/>
                  <a:pt x="1179" y="1607"/>
                </a:cubicBezTo>
                <a:cubicBezTo>
                  <a:pt x="1176" y="1608"/>
                  <a:pt x="1174" y="1608"/>
                  <a:pt x="1171" y="1609"/>
                </a:cubicBezTo>
                <a:cubicBezTo>
                  <a:pt x="1169" y="1610"/>
                  <a:pt x="1167" y="1610"/>
                  <a:pt x="1165" y="1611"/>
                </a:cubicBezTo>
                <a:cubicBezTo>
                  <a:pt x="1163" y="1612"/>
                  <a:pt x="1160" y="1612"/>
                  <a:pt x="1158" y="1611"/>
                </a:cubicBezTo>
                <a:cubicBezTo>
                  <a:pt x="1157" y="1611"/>
                  <a:pt x="1157" y="1610"/>
                  <a:pt x="1156" y="1609"/>
                </a:cubicBezTo>
                <a:cubicBezTo>
                  <a:pt x="1156" y="1609"/>
                  <a:pt x="1155" y="1609"/>
                  <a:pt x="1155" y="1608"/>
                </a:cubicBezTo>
                <a:cubicBezTo>
                  <a:pt x="1155" y="1607"/>
                  <a:pt x="1155" y="1606"/>
                  <a:pt x="1155" y="1605"/>
                </a:cubicBezTo>
                <a:cubicBezTo>
                  <a:pt x="1155" y="1603"/>
                  <a:pt x="1154" y="1605"/>
                  <a:pt x="1154" y="1606"/>
                </a:cubicBezTo>
                <a:cubicBezTo>
                  <a:pt x="1153" y="1607"/>
                  <a:pt x="1153" y="1605"/>
                  <a:pt x="1153" y="1604"/>
                </a:cubicBezTo>
                <a:cubicBezTo>
                  <a:pt x="1152" y="1604"/>
                  <a:pt x="1153" y="1601"/>
                  <a:pt x="1152" y="1602"/>
                </a:cubicBezTo>
                <a:cubicBezTo>
                  <a:pt x="1151" y="1603"/>
                  <a:pt x="1152" y="1604"/>
                  <a:pt x="1151" y="1605"/>
                </a:cubicBezTo>
                <a:cubicBezTo>
                  <a:pt x="1150" y="1605"/>
                  <a:pt x="1149" y="1605"/>
                  <a:pt x="1149" y="1604"/>
                </a:cubicBezTo>
                <a:cubicBezTo>
                  <a:pt x="1148" y="1604"/>
                  <a:pt x="1146" y="1605"/>
                  <a:pt x="1146" y="1604"/>
                </a:cubicBezTo>
                <a:cubicBezTo>
                  <a:pt x="1146" y="1603"/>
                  <a:pt x="1146" y="1602"/>
                  <a:pt x="1147" y="1602"/>
                </a:cubicBezTo>
                <a:cubicBezTo>
                  <a:pt x="1147" y="1601"/>
                  <a:pt x="1148" y="1600"/>
                  <a:pt x="1149" y="1599"/>
                </a:cubicBezTo>
                <a:cubicBezTo>
                  <a:pt x="1151" y="1598"/>
                  <a:pt x="1148" y="1597"/>
                  <a:pt x="1149" y="1595"/>
                </a:cubicBezTo>
                <a:cubicBezTo>
                  <a:pt x="1150" y="1595"/>
                  <a:pt x="1150" y="1594"/>
                  <a:pt x="1150" y="1594"/>
                </a:cubicBezTo>
                <a:cubicBezTo>
                  <a:pt x="1151" y="1593"/>
                  <a:pt x="1150" y="1592"/>
                  <a:pt x="1151" y="1591"/>
                </a:cubicBezTo>
                <a:cubicBezTo>
                  <a:pt x="1151" y="1591"/>
                  <a:pt x="1151" y="1590"/>
                  <a:pt x="1151" y="1590"/>
                </a:cubicBezTo>
                <a:cubicBezTo>
                  <a:pt x="1152" y="1588"/>
                  <a:pt x="1152" y="1587"/>
                  <a:pt x="1152" y="1586"/>
                </a:cubicBezTo>
                <a:cubicBezTo>
                  <a:pt x="1153" y="1585"/>
                  <a:pt x="1153" y="1585"/>
                  <a:pt x="1153" y="1584"/>
                </a:cubicBezTo>
                <a:cubicBezTo>
                  <a:pt x="1152" y="1583"/>
                  <a:pt x="1152" y="1583"/>
                  <a:pt x="1152" y="1582"/>
                </a:cubicBezTo>
                <a:cubicBezTo>
                  <a:pt x="1151" y="1582"/>
                  <a:pt x="1151" y="1581"/>
                  <a:pt x="1151" y="1581"/>
                </a:cubicBezTo>
                <a:cubicBezTo>
                  <a:pt x="1150" y="1580"/>
                  <a:pt x="1149" y="1578"/>
                  <a:pt x="1150" y="1577"/>
                </a:cubicBezTo>
                <a:cubicBezTo>
                  <a:pt x="1150" y="1576"/>
                  <a:pt x="1151" y="1576"/>
                  <a:pt x="1151" y="1575"/>
                </a:cubicBezTo>
                <a:cubicBezTo>
                  <a:pt x="1151" y="1575"/>
                  <a:pt x="1151" y="1574"/>
                  <a:pt x="1151" y="1573"/>
                </a:cubicBezTo>
                <a:cubicBezTo>
                  <a:pt x="1151" y="1572"/>
                  <a:pt x="1152" y="1570"/>
                  <a:pt x="1150" y="1569"/>
                </a:cubicBezTo>
                <a:cubicBezTo>
                  <a:pt x="1150" y="1569"/>
                  <a:pt x="1149" y="1570"/>
                  <a:pt x="1148" y="1569"/>
                </a:cubicBezTo>
                <a:cubicBezTo>
                  <a:pt x="1148" y="1569"/>
                  <a:pt x="1147" y="1567"/>
                  <a:pt x="1147" y="1566"/>
                </a:cubicBezTo>
                <a:cubicBezTo>
                  <a:pt x="1146" y="1566"/>
                  <a:pt x="1146" y="1566"/>
                  <a:pt x="1145" y="1565"/>
                </a:cubicBezTo>
                <a:cubicBezTo>
                  <a:pt x="1144" y="1565"/>
                  <a:pt x="1143" y="1566"/>
                  <a:pt x="1142" y="1567"/>
                </a:cubicBezTo>
                <a:cubicBezTo>
                  <a:pt x="1140" y="1568"/>
                  <a:pt x="1140" y="1569"/>
                  <a:pt x="1140" y="1571"/>
                </a:cubicBezTo>
                <a:cubicBezTo>
                  <a:pt x="1140" y="1572"/>
                  <a:pt x="1140" y="1573"/>
                  <a:pt x="1138" y="1574"/>
                </a:cubicBezTo>
                <a:cubicBezTo>
                  <a:pt x="1138" y="1575"/>
                  <a:pt x="1138" y="1576"/>
                  <a:pt x="1137" y="1577"/>
                </a:cubicBezTo>
                <a:cubicBezTo>
                  <a:pt x="1137" y="1578"/>
                  <a:pt x="1137" y="1580"/>
                  <a:pt x="1137" y="1581"/>
                </a:cubicBezTo>
                <a:cubicBezTo>
                  <a:pt x="1136" y="1582"/>
                  <a:pt x="1136" y="1582"/>
                  <a:pt x="1136" y="1584"/>
                </a:cubicBezTo>
                <a:cubicBezTo>
                  <a:pt x="1136" y="1585"/>
                  <a:pt x="1135" y="1586"/>
                  <a:pt x="1135" y="1587"/>
                </a:cubicBezTo>
                <a:cubicBezTo>
                  <a:pt x="1137" y="1587"/>
                  <a:pt x="1136" y="1590"/>
                  <a:pt x="1136" y="1591"/>
                </a:cubicBezTo>
                <a:cubicBezTo>
                  <a:pt x="1136" y="1591"/>
                  <a:pt x="1136" y="1592"/>
                  <a:pt x="1136" y="1592"/>
                </a:cubicBezTo>
                <a:cubicBezTo>
                  <a:pt x="1135" y="1593"/>
                  <a:pt x="1135" y="1591"/>
                  <a:pt x="1135" y="1591"/>
                </a:cubicBezTo>
                <a:cubicBezTo>
                  <a:pt x="1134" y="1590"/>
                  <a:pt x="1133" y="1588"/>
                  <a:pt x="1133" y="1587"/>
                </a:cubicBezTo>
                <a:cubicBezTo>
                  <a:pt x="1132" y="1586"/>
                  <a:pt x="1132" y="1585"/>
                  <a:pt x="1131" y="1584"/>
                </a:cubicBezTo>
                <a:cubicBezTo>
                  <a:pt x="1130" y="1581"/>
                  <a:pt x="1128" y="1579"/>
                  <a:pt x="1126" y="1577"/>
                </a:cubicBezTo>
                <a:cubicBezTo>
                  <a:pt x="1124" y="1575"/>
                  <a:pt x="1124" y="1573"/>
                  <a:pt x="1122" y="1571"/>
                </a:cubicBezTo>
                <a:cubicBezTo>
                  <a:pt x="1121" y="1570"/>
                  <a:pt x="1120" y="1569"/>
                  <a:pt x="1120" y="1568"/>
                </a:cubicBezTo>
                <a:cubicBezTo>
                  <a:pt x="1120" y="1567"/>
                  <a:pt x="1120" y="1566"/>
                  <a:pt x="1120" y="1566"/>
                </a:cubicBezTo>
                <a:cubicBezTo>
                  <a:pt x="1121" y="1565"/>
                  <a:pt x="1121" y="1566"/>
                  <a:pt x="1122" y="1566"/>
                </a:cubicBezTo>
                <a:cubicBezTo>
                  <a:pt x="1122" y="1566"/>
                  <a:pt x="1123" y="1566"/>
                  <a:pt x="1123" y="1566"/>
                </a:cubicBezTo>
                <a:cubicBezTo>
                  <a:pt x="1123" y="1567"/>
                  <a:pt x="1123" y="1567"/>
                  <a:pt x="1123" y="1567"/>
                </a:cubicBezTo>
                <a:cubicBezTo>
                  <a:pt x="1124" y="1568"/>
                  <a:pt x="1124" y="1568"/>
                  <a:pt x="1124" y="1567"/>
                </a:cubicBezTo>
                <a:cubicBezTo>
                  <a:pt x="1124" y="1567"/>
                  <a:pt x="1124" y="1566"/>
                  <a:pt x="1124" y="1565"/>
                </a:cubicBezTo>
                <a:cubicBezTo>
                  <a:pt x="1124" y="1564"/>
                  <a:pt x="1125" y="1564"/>
                  <a:pt x="1125" y="1563"/>
                </a:cubicBezTo>
                <a:cubicBezTo>
                  <a:pt x="1125" y="1563"/>
                  <a:pt x="1125" y="1563"/>
                  <a:pt x="1125" y="1562"/>
                </a:cubicBezTo>
                <a:cubicBezTo>
                  <a:pt x="1125" y="1562"/>
                  <a:pt x="1125" y="1562"/>
                  <a:pt x="1126" y="1562"/>
                </a:cubicBezTo>
                <a:cubicBezTo>
                  <a:pt x="1126" y="1561"/>
                  <a:pt x="1125" y="1561"/>
                  <a:pt x="1125" y="1560"/>
                </a:cubicBezTo>
                <a:cubicBezTo>
                  <a:pt x="1124" y="1560"/>
                  <a:pt x="1124" y="1559"/>
                  <a:pt x="1124" y="1559"/>
                </a:cubicBezTo>
                <a:cubicBezTo>
                  <a:pt x="1124" y="1558"/>
                  <a:pt x="1123" y="1558"/>
                  <a:pt x="1122" y="1557"/>
                </a:cubicBezTo>
                <a:cubicBezTo>
                  <a:pt x="1121" y="1557"/>
                  <a:pt x="1120" y="1556"/>
                  <a:pt x="1121" y="1554"/>
                </a:cubicBezTo>
                <a:cubicBezTo>
                  <a:pt x="1121" y="1552"/>
                  <a:pt x="1122" y="1555"/>
                  <a:pt x="1123" y="1555"/>
                </a:cubicBezTo>
                <a:cubicBezTo>
                  <a:pt x="1124" y="1554"/>
                  <a:pt x="1123" y="1554"/>
                  <a:pt x="1123" y="1554"/>
                </a:cubicBezTo>
                <a:cubicBezTo>
                  <a:pt x="1122" y="1553"/>
                  <a:pt x="1122" y="1553"/>
                  <a:pt x="1122" y="1552"/>
                </a:cubicBezTo>
                <a:cubicBezTo>
                  <a:pt x="1122" y="1552"/>
                  <a:pt x="1121" y="1552"/>
                  <a:pt x="1121" y="1551"/>
                </a:cubicBezTo>
                <a:cubicBezTo>
                  <a:pt x="1120" y="1551"/>
                  <a:pt x="1120" y="1550"/>
                  <a:pt x="1119" y="1550"/>
                </a:cubicBezTo>
                <a:cubicBezTo>
                  <a:pt x="1118" y="1550"/>
                  <a:pt x="1117" y="1550"/>
                  <a:pt x="1116" y="1550"/>
                </a:cubicBezTo>
                <a:cubicBezTo>
                  <a:pt x="1115" y="1549"/>
                  <a:pt x="1115" y="1547"/>
                  <a:pt x="1114" y="1546"/>
                </a:cubicBezTo>
                <a:cubicBezTo>
                  <a:pt x="1114" y="1546"/>
                  <a:pt x="1113" y="1545"/>
                  <a:pt x="1113" y="1544"/>
                </a:cubicBezTo>
                <a:cubicBezTo>
                  <a:pt x="1113" y="1544"/>
                  <a:pt x="1112" y="1543"/>
                  <a:pt x="1112" y="1543"/>
                </a:cubicBezTo>
                <a:cubicBezTo>
                  <a:pt x="1111" y="1543"/>
                  <a:pt x="1110" y="1544"/>
                  <a:pt x="1110" y="1544"/>
                </a:cubicBezTo>
                <a:cubicBezTo>
                  <a:pt x="1109" y="1543"/>
                  <a:pt x="1109" y="1543"/>
                  <a:pt x="1108" y="1542"/>
                </a:cubicBezTo>
                <a:cubicBezTo>
                  <a:pt x="1108" y="1541"/>
                  <a:pt x="1107" y="1540"/>
                  <a:pt x="1106" y="1539"/>
                </a:cubicBezTo>
                <a:cubicBezTo>
                  <a:pt x="1105" y="1539"/>
                  <a:pt x="1104" y="1538"/>
                  <a:pt x="1105" y="1537"/>
                </a:cubicBezTo>
                <a:cubicBezTo>
                  <a:pt x="1106" y="1537"/>
                  <a:pt x="1108" y="1538"/>
                  <a:pt x="1107" y="1536"/>
                </a:cubicBezTo>
                <a:cubicBezTo>
                  <a:pt x="1106" y="1536"/>
                  <a:pt x="1105" y="1536"/>
                  <a:pt x="1104" y="1536"/>
                </a:cubicBezTo>
                <a:cubicBezTo>
                  <a:pt x="1103" y="1536"/>
                  <a:pt x="1102" y="1536"/>
                  <a:pt x="1102" y="1536"/>
                </a:cubicBezTo>
                <a:cubicBezTo>
                  <a:pt x="1101" y="1535"/>
                  <a:pt x="1102" y="1535"/>
                  <a:pt x="1101" y="1534"/>
                </a:cubicBezTo>
                <a:cubicBezTo>
                  <a:pt x="1101" y="1534"/>
                  <a:pt x="1100" y="1534"/>
                  <a:pt x="1099" y="1534"/>
                </a:cubicBezTo>
                <a:cubicBezTo>
                  <a:pt x="1098" y="1534"/>
                  <a:pt x="1098" y="1534"/>
                  <a:pt x="1098" y="1533"/>
                </a:cubicBezTo>
                <a:cubicBezTo>
                  <a:pt x="1096" y="1532"/>
                  <a:pt x="1096" y="1531"/>
                  <a:pt x="1096" y="1529"/>
                </a:cubicBezTo>
                <a:cubicBezTo>
                  <a:pt x="1095" y="1527"/>
                  <a:pt x="1095" y="1526"/>
                  <a:pt x="1095" y="1524"/>
                </a:cubicBezTo>
                <a:cubicBezTo>
                  <a:pt x="1094" y="1523"/>
                  <a:pt x="1093" y="1522"/>
                  <a:pt x="1093" y="1521"/>
                </a:cubicBezTo>
                <a:cubicBezTo>
                  <a:pt x="1092" y="1519"/>
                  <a:pt x="1091" y="1518"/>
                  <a:pt x="1091" y="1517"/>
                </a:cubicBezTo>
                <a:cubicBezTo>
                  <a:pt x="1090" y="1515"/>
                  <a:pt x="1089" y="1514"/>
                  <a:pt x="1089" y="1513"/>
                </a:cubicBezTo>
                <a:cubicBezTo>
                  <a:pt x="1089" y="1512"/>
                  <a:pt x="1089" y="1511"/>
                  <a:pt x="1088" y="1511"/>
                </a:cubicBezTo>
                <a:cubicBezTo>
                  <a:pt x="1088" y="1510"/>
                  <a:pt x="1087" y="1510"/>
                  <a:pt x="1087" y="1509"/>
                </a:cubicBezTo>
                <a:cubicBezTo>
                  <a:pt x="1087" y="1508"/>
                  <a:pt x="1086" y="1507"/>
                  <a:pt x="1086" y="1506"/>
                </a:cubicBezTo>
                <a:cubicBezTo>
                  <a:pt x="1085" y="1505"/>
                  <a:pt x="1085" y="1503"/>
                  <a:pt x="1084" y="1502"/>
                </a:cubicBezTo>
                <a:cubicBezTo>
                  <a:pt x="1084" y="1502"/>
                  <a:pt x="1084" y="1501"/>
                  <a:pt x="1083" y="1501"/>
                </a:cubicBezTo>
                <a:cubicBezTo>
                  <a:pt x="1083" y="1500"/>
                  <a:pt x="1083" y="1499"/>
                  <a:pt x="1083" y="1498"/>
                </a:cubicBezTo>
                <a:cubicBezTo>
                  <a:pt x="1082" y="1497"/>
                  <a:pt x="1081" y="1497"/>
                  <a:pt x="1080" y="1496"/>
                </a:cubicBezTo>
                <a:cubicBezTo>
                  <a:pt x="1079" y="1496"/>
                  <a:pt x="1079" y="1496"/>
                  <a:pt x="1078" y="1496"/>
                </a:cubicBezTo>
                <a:cubicBezTo>
                  <a:pt x="1078" y="1496"/>
                  <a:pt x="1076" y="1496"/>
                  <a:pt x="1077" y="1495"/>
                </a:cubicBezTo>
                <a:cubicBezTo>
                  <a:pt x="1077" y="1495"/>
                  <a:pt x="1078" y="1495"/>
                  <a:pt x="1079" y="1494"/>
                </a:cubicBezTo>
                <a:cubicBezTo>
                  <a:pt x="1079" y="1494"/>
                  <a:pt x="1079" y="1493"/>
                  <a:pt x="1079" y="1493"/>
                </a:cubicBezTo>
                <a:cubicBezTo>
                  <a:pt x="1080" y="1492"/>
                  <a:pt x="1081" y="1491"/>
                  <a:pt x="1082" y="1492"/>
                </a:cubicBezTo>
                <a:cubicBezTo>
                  <a:pt x="1083" y="1492"/>
                  <a:pt x="1083" y="1493"/>
                  <a:pt x="1084" y="1493"/>
                </a:cubicBezTo>
                <a:cubicBezTo>
                  <a:pt x="1085" y="1492"/>
                  <a:pt x="1085" y="1491"/>
                  <a:pt x="1086" y="1491"/>
                </a:cubicBezTo>
                <a:cubicBezTo>
                  <a:pt x="1087" y="1491"/>
                  <a:pt x="1089" y="1491"/>
                  <a:pt x="1089" y="1489"/>
                </a:cubicBezTo>
                <a:cubicBezTo>
                  <a:pt x="1089" y="1489"/>
                  <a:pt x="1088" y="1488"/>
                  <a:pt x="1088" y="1488"/>
                </a:cubicBezTo>
                <a:cubicBezTo>
                  <a:pt x="1088" y="1487"/>
                  <a:pt x="1088" y="1486"/>
                  <a:pt x="1087" y="1486"/>
                </a:cubicBezTo>
                <a:cubicBezTo>
                  <a:pt x="1087" y="1485"/>
                  <a:pt x="1087" y="1485"/>
                  <a:pt x="1087" y="1485"/>
                </a:cubicBezTo>
                <a:cubicBezTo>
                  <a:pt x="1086" y="1485"/>
                  <a:pt x="1086" y="1485"/>
                  <a:pt x="1086" y="1485"/>
                </a:cubicBezTo>
                <a:cubicBezTo>
                  <a:pt x="1086" y="1484"/>
                  <a:pt x="1085" y="1484"/>
                  <a:pt x="1085" y="1484"/>
                </a:cubicBezTo>
                <a:cubicBezTo>
                  <a:pt x="1084" y="1484"/>
                  <a:pt x="1084" y="1484"/>
                  <a:pt x="1083" y="1485"/>
                </a:cubicBezTo>
                <a:cubicBezTo>
                  <a:pt x="1083" y="1485"/>
                  <a:pt x="1082" y="1485"/>
                  <a:pt x="1081" y="1485"/>
                </a:cubicBezTo>
                <a:cubicBezTo>
                  <a:pt x="1081" y="1485"/>
                  <a:pt x="1081" y="1484"/>
                  <a:pt x="1080" y="1483"/>
                </a:cubicBezTo>
                <a:cubicBezTo>
                  <a:pt x="1080" y="1483"/>
                  <a:pt x="1080" y="1482"/>
                  <a:pt x="1081" y="1482"/>
                </a:cubicBezTo>
                <a:cubicBezTo>
                  <a:pt x="1081" y="1482"/>
                  <a:pt x="1081" y="1482"/>
                  <a:pt x="1081" y="1483"/>
                </a:cubicBezTo>
                <a:cubicBezTo>
                  <a:pt x="1082" y="1483"/>
                  <a:pt x="1082" y="1483"/>
                  <a:pt x="1082" y="1483"/>
                </a:cubicBezTo>
                <a:cubicBezTo>
                  <a:pt x="1084" y="1483"/>
                  <a:pt x="1085" y="1483"/>
                  <a:pt x="1086" y="1484"/>
                </a:cubicBezTo>
                <a:cubicBezTo>
                  <a:pt x="1087" y="1484"/>
                  <a:pt x="1087" y="1484"/>
                  <a:pt x="1088" y="1484"/>
                </a:cubicBezTo>
                <a:cubicBezTo>
                  <a:pt x="1089" y="1484"/>
                  <a:pt x="1089" y="1484"/>
                  <a:pt x="1090" y="1484"/>
                </a:cubicBezTo>
                <a:cubicBezTo>
                  <a:pt x="1092" y="1485"/>
                  <a:pt x="1092" y="1484"/>
                  <a:pt x="1093" y="1484"/>
                </a:cubicBezTo>
                <a:cubicBezTo>
                  <a:pt x="1095" y="1483"/>
                  <a:pt x="1096" y="1484"/>
                  <a:pt x="1097" y="1483"/>
                </a:cubicBezTo>
                <a:cubicBezTo>
                  <a:pt x="1099" y="1483"/>
                  <a:pt x="1100" y="1483"/>
                  <a:pt x="1100" y="1482"/>
                </a:cubicBezTo>
                <a:cubicBezTo>
                  <a:pt x="1100" y="1480"/>
                  <a:pt x="1100" y="1479"/>
                  <a:pt x="1099" y="1478"/>
                </a:cubicBezTo>
                <a:cubicBezTo>
                  <a:pt x="1099" y="1477"/>
                  <a:pt x="1098" y="1477"/>
                  <a:pt x="1099" y="1476"/>
                </a:cubicBezTo>
                <a:cubicBezTo>
                  <a:pt x="1100" y="1476"/>
                  <a:pt x="1100" y="1476"/>
                  <a:pt x="1101" y="1475"/>
                </a:cubicBezTo>
                <a:cubicBezTo>
                  <a:pt x="1102" y="1475"/>
                  <a:pt x="1101" y="1473"/>
                  <a:pt x="1103" y="1473"/>
                </a:cubicBezTo>
                <a:cubicBezTo>
                  <a:pt x="1103" y="1473"/>
                  <a:pt x="1105" y="1473"/>
                  <a:pt x="1105" y="1473"/>
                </a:cubicBezTo>
                <a:cubicBezTo>
                  <a:pt x="1106" y="1474"/>
                  <a:pt x="1105" y="1474"/>
                  <a:pt x="1105" y="1474"/>
                </a:cubicBezTo>
                <a:cubicBezTo>
                  <a:pt x="1104" y="1475"/>
                  <a:pt x="1101" y="1475"/>
                  <a:pt x="1102" y="1476"/>
                </a:cubicBezTo>
                <a:cubicBezTo>
                  <a:pt x="1102" y="1477"/>
                  <a:pt x="1104" y="1477"/>
                  <a:pt x="1104" y="1477"/>
                </a:cubicBezTo>
                <a:cubicBezTo>
                  <a:pt x="1105" y="1477"/>
                  <a:pt x="1105" y="1478"/>
                  <a:pt x="1106" y="1478"/>
                </a:cubicBezTo>
                <a:cubicBezTo>
                  <a:pt x="1107" y="1478"/>
                  <a:pt x="1108" y="1479"/>
                  <a:pt x="1110" y="1480"/>
                </a:cubicBezTo>
                <a:cubicBezTo>
                  <a:pt x="1110" y="1481"/>
                  <a:pt x="1111" y="1482"/>
                  <a:pt x="1112" y="1483"/>
                </a:cubicBezTo>
                <a:cubicBezTo>
                  <a:pt x="1113" y="1483"/>
                  <a:pt x="1113" y="1483"/>
                  <a:pt x="1114" y="1482"/>
                </a:cubicBezTo>
                <a:cubicBezTo>
                  <a:pt x="1114" y="1482"/>
                  <a:pt x="1115" y="1482"/>
                  <a:pt x="1116" y="1481"/>
                </a:cubicBezTo>
                <a:cubicBezTo>
                  <a:pt x="1116" y="1481"/>
                  <a:pt x="1117" y="1481"/>
                  <a:pt x="1117" y="1481"/>
                </a:cubicBezTo>
                <a:cubicBezTo>
                  <a:pt x="1118" y="1480"/>
                  <a:pt x="1119" y="1481"/>
                  <a:pt x="1119" y="1480"/>
                </a:cubicBezTo>
                <a:cubicBezTo>
                  <a:pt x="1120" y="1480"/>
                  <a:pt x="1121" y="1480"/>
                  <a:pt x="1121" y="1480"/>
                </a:cubicBezTo>
                <a:cubicBezTo>
                  <a:pt x="1122" y="1480"/>
                  <a:pt x="1123" y="1480"/>
                  <a:pt x="1123" y="1481"/>
                </a:cubicBezTo>
                <a:cubicBezTo>
                  <a:pt x="1123" y="1482"/>
                  <a:pt x="1123" y="1482"/>
                  <a:pt x="1124" y="1482"/>
                </a:cubicBezTo>
                <a:cubicBezTo>
                  <a:pt x="1124" y="1483"/>
                  <a:pt x="1125" y="1483"/>
                  <a:pt x="1125" y="1484"/>
                </a:cubicBezTo>
                <a:cubicBezTo>
                  <a:pt x="1125" y="1485"/>
                  <a:pt x="1124" y="1487"/>
                  <a:pt x="1126" y="1488"/>
                </a:cubicBezTo>
                <a:cubicBezTo>
                  <a:pt x="1126" y="1488"/>
                  <a:pt x="1127" y="1488"/>
                  <a:pt x="1128" y="1488"/>
                </a:cubicBezTo>
                <a:cubicBezTo>
                  <a:pt x="1128" y="1489"/>
                  <a:pt x="1128" y="1489"/>
                  <a:pt x="1129" y="1490"/>
                </a:cubicBezTo>
                <a:cubicBezTo>
                  <a:pt x="1129" y="1491"/>
                  <a:pt x="1130" y="1492"/>
                  <a:pt x="1131" y="1493"/>
                </a:cubicBezTo>
                <a:cubicBezTo>
                  <a:pt x="1132" y="1494"/>
                  <a:pt x="1133" y="1495"/>
                  <a:pt x="1134" y="1496"/>
                </a:cubicBezTo>
                <a:cubicBezTo>
                  <a:pt x="1134" y="1497"/>
                  <a:pt x="1134" y="1498"/>
                  <a:pt x="1134" y="1498"/>
                </a:cubicBezTo>
                <a:cubicBezTo>
                  <a:pt x="1134" y="1499"/>
                  <a:pt x="1133" y="1500"/>
                  <a:pt x="1133" y="1501"/>
                </a:cubicBezTo>
                <a:cubicBezTo>
                  <a:pt x="1133" y="1501"/>
                  <a:pt x="1134" y="1501"/>
                  <a:pt x="1135" y="1501"/>
                </a:cubicBezTo>
                <a:cubicBezTo>
                  <a:pt x="1135" y="1501"/>
                  <a:pt x="1135" y="1502"/>
                  <a:pt x="1136" y="1502"/>
                </a:cubicBezTo>
                <a:cubicBezTo>
                  <a:pt x="1137" y="1503"/>
                  <a:pt x="1138" y="1503"/>
                  <a:pt x="1138" y="1504"/>
                </a:cubicBezTo>
                <a:cubicBezTo>
                  <a:pt x="1139" y="1505"/>
                  <a:pt x="1138" y="1507"/>
                  <a:pt x="1139" y="1508"/>
                </a:cubicBezTo>
                <a:cubicBezTo>
                  <a:pt x="1139" y="1509"/>
                  <a:pt x="1139" y="1509"/>
                  <a:pt x="1140" y="1509"/>
                </a:cubicBezTo>
                <a:cubicBezTo>
                  <a:pt x="1140" y="1510"/>
                  <a:pt x="1140" y="1511"/>
                  <a:pt x="1140" y="1511"/>
                </a:cubicBezTo>
                <a:cubicBezTo>
                  <a:pt x="1141" y="1512"/>
                  <a:pt x="1141" y="1513"/>
                  <a:pt x="1141" y="1513"/>
                </a:cubicBezTo>
                <a:cubicBezTo>
                  <a:pt x="1141" y="1514"/>
                  <a:pt x="1142" y="1515"/>
                  <a:pt x="1142" y="1515"/>
                </a:cubicBezTo>
                <a:cubicBezTo>
                  <a:pt x="1143" y="1516"/>
                  <a:pt x="1143" y="1518"/>
                  <a:pt x="1143" y="1519"/>
                </a:cubicBezTo>
                <a:cubicBezTo>
                  <a:pt x="1144" y="1520"/>
                  <a:pt x="1145" y="1521"/>
                  <a:pt x="1146" y="1522"/>
                </a:cubicBezTo>
                <a:cubicBezTo>
                  <a:pt x="1147" y="1525"/>
                  <a:pt x="1148" y="1528"/>
                  <a:pt x="1151" y="1529"/>
                </a:cubicBezTo>
                <a:cubicBezTo>
                  <a:pt x="1154" y="1529"/>
                  <a:pt x="1157" y="1529"/>
                  <a:pt x="1160" y="1530"/>
                </a:cubicBezTo>
                <a:cubicBezTo>
                  <a:pt x="1160" y="1530"/>
                  <a:pt x="1161" y="1530"/>
                  <a:pt x="1162" y="1531"/>
                </a:cubicBezTo>
                <a:cubicBezTo>
                  <a:pt x="1162" y="1531"/>
                  <a:pt x="1163" y="1531"/>
                  <a:pt x="1164" y="1531"/>
                </a:cubicBezTo>
                <a:cubicBezTo>
                  <a:pt x="1164" y="1531"/>
                  <a:pt x="1164" y="1532"/>
                  <a:pt x="1165" y="1532"/>
                </a:cubicBezTo>
                <a:cubicBezTo>
                  <a:pt x="1166" y="1533"/>
                  <a:pt x="1166" y="1533"/>
                  <a:pt x="1167" y="1533"/>
                </a:cubicBezTo>
                <a:cubicBezTo>
                  <a:pt x="1168" y="1533"/>
                  <a:pt x="1169" y="1534"/>
                  <a:pt x="1170" y="1535"/>
                </a:cubicBezTo>
                <a:cubicBezTo>
                  <a:pt x="1171" y="1536"/>
                  <a:pt x="1172" y="1537"/>
                  <a:pt x="1173" y="1538"/>
                </a:cubicBezTo>
                <a:cubicBezTo>
                  <a:pt x="1174" y="1539"/>
                  <a:pt x="1175" y="1540"/>
                  <a:pt x="1176" y="1542"/>
                </a:cubicBezTo>
                <a:cubicBezTo>
                  <a:pt x="1177" y="1543"/>
                  <a:pt x="1178" y="1543"/>
                  <a:pt x="1179" y="1544"/>
                </a:cubicBezTo>
                <a:cubicBezTo>
                  <a:pt x="1180" y="1544"/>
                  <a:pt x="1181" y="1545"/>
                  <a:pt x="1181" y="1545"/>
                </a:cubicBezTo>
                <a:cubicBezTo>
                  <a:pt x="1182" y="1546"/>
                  <a:pt x="1183" y="1546"/>
                  <a:pt x="1184" y="1546"/>
                </a:cubicBezTo>
                <a:cubicBezTo>
                  <a:pt x="1186" y="1547"/>
                  <a:pt x="1187" y="1547"/>
                  <a:pt x="1189" y="1548"/>
                </a:cubicBezTo>
                <a:cubicBezTo>
                  <a:pt x="1189" y="1550"/>
                  <a:pt x="1190" y="1551"/>
                  <a:pt x="1191" y="1552"/>
                </a:cubicBezTo>
                <a:cubicBezTo>
                  <a:pt x="1192" y="1553"/>
                  <a:pt x="1193" y="1554"/>
                  <a:pt x="1195" y="1554"/>
                </a:cubicBezTo>
                <a:cubicBezTo>
                  <a:pt x="1196" y="1554"/>
                  <a:pt x="1198" y="1554"/>
                  <a:pt x="1199" y="1555"/>
                </a:cubicBezTo>
                <a:cubicBezTo>
                  <a:pt x="1202" y="1555"/>
                  <a:pt x="1205" y="1556"/>
                  <a:pt x="1208" y="1556"/>
                </a:cubicBezTo>
                <a:cubicBezTo>
                  <a:pt x="1209" y="1556"/>
                  <a:pt x="1210" y="1556"/>
                  <a:pt x="1211" y="1557"/>
                </a:cubicBezTo>
                <a:cubicBezTo>
                  <a:pt x="1212" y="1558"/>
                  <a:pt x="1214" y="1558"/>
                  <a:pt x="1215" y="1557"/>
                </a:cubicBezTo>
                <a:cubicBezTo>
                  <a:pt x="1216" y="1557"/>
                  <a:pt x="1217" y="1556"/>
                  <a:pt x="1219" y="1556"/>
                </a:cubicBezTo>
                <a:cubicBezTo>
                  <a:pt x="1220" y="1556"/>
                  <a:pt x="1221" y="1555"/>
                  <a:pt x="1222" y="1555"/>
                </a:cubicBezTo>
                <a:cubicBezTo>
                  <a:pt x="1223" y="1554"/>
                  <a:pt x="1224" y="1554"/>
                  <a:pt x="1225" y="1554"/>
                </a:cubicBezTo>
                <a:cubicBezTo>
                  <a:pt x="1226" y="1554"/>
                  <a:pt x="1226" y="1553"/>
                  <a:pt x="1227" y="1553"/>
                </a:cubicBezTo>
                <a:cubicBezTo>
                  <a:pt x="1228" y="1552"/>
                  <a:pt x="1228" y="1552"/>
                  <a:pt x="1228" y="1552"/>
                </a:cubicBezTo>
                <a:cubicBezTo>
                  <a:pt x="1229" y="1552"/>
                  <a:pt x="1229" y="1553"/>
                  <a:pt x="1229" y="1553"/>
                </a:cubicBezTo>
                <a:cubicBezTo>
                  <a:pt x="1228" y="1553"/>
                  <a:pt x="1228" y="1553"/>
                  <a:pt x="1227" y="1554"/>
                </a:cubicBezTo>
                <a:cubicBezTo>
                  <a:pt x="1227" y="1554"/>
                  <a:pt x="1227" y="1554"/>
                  <a:pt x="1226" y="1555"/>
                </a:cubicBezTo>
                <a:cubicBezTo>
                  <a:pt x="1225" y="1556"/>
                  <a:pt x="1225" y="1556"/>
                  <a:pt x="1225" y="1558"/>
                </a:cubicBezTo>
                <a:cubicBezTo>
                  <a:pt x="1227" y="1558"/>
                  <a:pt x="1226" y="1556"/>
                  <a:pt x="1228" y="1556"/>
                </a:cubicBezTo>
                <a:cubicBezTo>
                  <a:pt x="1229" y="1556"/>
                  <a:pt x="1229" y="1556"/>
                  <a:pt x="1230" y="1555"/>
                </a:cubicBezTo>
                <a:cubicBezTo>
                  <a:pt x="1231" y="1555"/>
                  <a:pt x="1231" y="1554"/>
                  <a:pt x="1232" y="1554"/>
                </a:cubicBezTo>
                <a:cubicBezTo>
                  <a:pt x="1233" y="1554"/>
                  <a:pt x="1233" y="1554"/>
                  <a:pt x="1234" y="1554"/>
                </a:cubicBezTo>
                <a:cubicBezTo>
                  <a:pt x="1234" y="1554"/>
                  <a:pt x="1235" y="1553"/>
                  <a:pt x="1235" y="1553"/>
                </a:cubicBezTo>
                <a:cubicBezTo>
                  <a:pt x="1236" y="1553"/>
                  <a:pt x="1236" y="1552"/>
                  <a:pt x="1237" y="1552"/>
                </a:cubicBezTo>
                <a:cubicBezTo>
                  <a:pt x="1238" y="1552"/>
                  <a:pt x="1237" y="1553"/>
                  <a:pt x="1238" y="1554"/>
                </a:cubicBezTo>
                <a:cubicBezTo>
                  <a:pt x="1238" y="1554"/>
                  <a:pt x="1239" y="1554"/>
                  <a:pt x="1240" y="1554"/>
                </a:cubicBezTo>
                <a:cubicBezTo>
                  <a:pt x="1240" y="1553"/>
                  <a:pt x="1240" y="1552"/>
                  <a:pt x="1241" y="1552"/>
                </a:cubicBezTo>
                <a:cubicBezTo>
                  <a:pt x="1241" y="1550"/>
                  <a:pt x="1242" y="1549"/>
                  <a:pt x="1244" y="1549"/>
                </a:cubicBezTo>
                <a:cubicBezTo>
                  <a:pt x="1244" y="1549"/>
                  <a:pt x="1246" y="1549"/>
                  <a:pt x="1245" y="1548"/>
                </a:cubicBezTo>
                <a:cubicBezTo>
                  <a:pt x="1244" y="1548"/>
                  <a:pt x="1243" y="1548"/>
                  <a:pt x="1243" y="1548"/>
                </a:cubicBezTo>
                <a:cubicBezTo>
                  <a:pt x="1242" y="1548"/>
                  <a:pt x="1241" y="1547"/>
                  <a:pt x="1241" y="1547"/>
                </a:cubicBezTo>
                <a:cubicBezTo>
                  <a:pt x="1240" y="1547"/>
                  <a:pt x="1240" y="1548"/>
                  <a:pt x="1239" y="1548"/>
                </a:cubicBezTo>
                <a:cubicBezTo>
                  <a:pt x="1237" y="1549"/>
                  <a:pt x="1236" y="1548"/>
                  <a:pt x="1235" y="1548"/>
                </a:cubicBezTo>
                <a:cubicBezTo>
                  <a:pt x="1233" y="1548"/>
                  <a:pt x="1234" y="1550"/>
                  <a:pt x="1234" y="1551"/>
                </a:cubicBezTo>
                <a:cubicBezTo>
                  <a:pt x="1233" y="1552"/>
                  <a:pt x="1232" y="1552"/>
                  <a:pt x="1231" y="1553"/>
                </a:cubicBezTo>
                <a:cubicBezTo>
                  <a:pt x="1230" y="1553"/>
                  <a:pt x="1229" y="1552"/>
                  <a:pt x="1229" y="1551"/>
                </a:cubicBezTo>
                <a:cubicBezTo>
                  <a:pt x="1229" y="1550"/>
                  <a:pt x="1231" y="1550"/>
                  <a:pt x="1231" y="1549"/>
                </a:cubicBezTo>
                <a:cubicBezTo>
                  <a:pt x="1231" y="1549"/>
                  <a:pt x="1231" y="1548"/>
                  <a:pt x="1231" y="1548"/>
                </a:cubicBezTo>
                <a:cubicBezTo>
                  <a:pt x="1232" y="1547"/>
                  <a:pt x="1233" y="1548"/>
                  <a:pt x="1233" y="1547"/>
                </a:cubicBezTo>
                <a:cubicBezTo>
                  <a:pt x="1234" y="1547"/>
                  <a:pt x="1235" y="1546"/>
                  <a:pt x="1235" y="1546"/>
                </a:cubicBezTo>
                <a:cubicBezTo>
                  <a:pt x="1236" y="1545"/>
                  <a:pt x="1238" y="1545"/>
                  <a:pt x="1239" y="1545"/>
                </a:cubicBezTo>
                <a:cubicBezTo>
                  <a:pt x="1241" y="1545"/>
                  <a:pt x="1242" y="1544"/>
                  <a:pt x="1243" y="1544"/>
                </a:cubicBezTo>
                <a:cubicBezTo>
                  <a:pt x="1245" y="1544"/>
                  <a:pt x="1246" y="1544"/>
                  <a:pt x="1248" y="1544"/>
                </a:cubicBezTo>
                <a:cubicBezTo>
                  <a:pt x="1249" y="1544"/>
                  <a:pt x="1250" y="1544"/>
                  <a:pt x="1252" y="1544"/>
                </a:cubicBezTo>
                <a:cubicBezTo>
                  <a:pt x="1253" y="1545"/>
                  <a:pt x="1254" y="1545"/>
                  <a:pt x="1256" y="1545"/>
                </a:cubicBezTo>
                <a:cubicBezTo>
                  <a:pt x="1259" y="1547"/>
                  <a:pt x="1258" y="1550"/>
                  <a:pt x="1259" y="1552"/>
                </a:cubicBezTo>
                <a:cubicBezTo>
                  <a:pt x="1259" y="1553"/>
                  <a:pt x="1259" y="1554"/>
                  <a:pt x="1260" y="1555"/>
                </a:cubicBezTo>
                <a:cubicBezTo>
                  <a:pt x="1260" y="1556"/>
                  <a:pt x="1260" y="1557"/>
                  <a:pt x="1260" y="1558"/>
                </a:cubicBezTo>
                <a:cubicBezTo>
                  <a:pt x="1260" y="1559"/>
                  <a:pt x="1260" y="1560"/>
                  <a:pt x="1260" y="1561"/>
                </a:cubicBezTo>
                <a:cubicBezTo>
                  <a:pt x="1260" y="1563"/>
                  <a:pt x="1262" y="1564"/>
                  <a:pt x="1262" y="1566"/>
                </a:cubicBezTo>
                <a:cubicBezTo>
                  <a:pt x="1262" y="1568"/>
                  <a:pt x="1263" y="1572"/>
                  <a:pt x="1265" y="1574"/>
                </a:cubicBezTo>
                <a:cubicBezTo>
                  <a:pt x="1266" y="1574"/>
                  <a:pt x="1268" y="1574"/>
                  <a:pt x="1269" y="1574"/>
                </a:cubicBezTo>
                <a:cubicBezTo>
                  <a:pt x="1271" y="1574"/>
                  <a:pt x="1272" y="1575"/>
                  <a:pt x="1274" y="1575"/>
                </a:cubicBezTo>
                <a:cubicBezTo>
                  <a:pt x="1275" y="1575"/>
                  <a:pt x="1277" y="1575"/>
                  <a:pt x="1278" y="1575"/>
                </a:cubicBezTo>
                <a:cubicBezTo>
                  <a:pt x="1280" y="1575"/>
                  <a:pt x="1281" y="1576"/>
                  <a:pt x="1283" y="1576"/>
                </a:cubicBezTo>
                <a:cubicBezTo>
                  <a:pt x="1284" y="1576"/>
                  <a:pt x="1285" y="1577"/>
                  <a:pt x="1287" y="1577"/>
                </a:cubicBezTo>
                <a:cubicBezTo>
                  <a:pt x="1288" y="1577"/>
                  <a:pt x="1290" y="1577"/>
                  <a:pt x="1292" y="1577"/>
                </a:cubicBezTo>
                <a:cubicBezTo>
                  <a:pt x="1293" y="1577"/>
                  <a:pt x="1294" y="1578"/>
                  <a:pt x="1295" y="1579"/>
                </a:cubicBezTo>
                <a:cubicBezTo>
                  <a:pt x="1297" y="1579"/>
                  <a:pt x="1298" y="1580"/>
                  <a:pt x="1299" y="1581"/>
                </a:cubicBezTo>
                <a:cubicBezTo>
                  <a:pt x="1300" y="1581"/>
                  <a:pt x="1302" y="1581"/>
                  <a:pt x="1303" y="1581"/>
                </a:cubicBezTo>
                <a:cubicBezTo>
                  <a:pt x="1304" y="1580"/>
                  <a:pt x="1305" y="1580"/>
                  <a:pt x="1307" y="1580"/>
                </a:cubicBezTo>
                <a:cubicBezTo>
                  <a:pt x="1310" y="1580"/>
                  <a:pt x="1313" y="1580"/>
                  <a:pt x="1316" y="1580"/>
                </a:cubicBezTo>
                <a:cubicBezTo>
                  <a:pt x="1319" y="1580"/>
                  <a:pt x="1322" y="1580"/>
                  <a:pt x="1325" y="1580"/>
                </a:cubicBezTo>
                <a:cubicBezTo>
                  <a:pt x="1326" y="1580"/>
                  <a:pt x="1327" y="1580"/>
                  <a:pt x="1328" y="1581"/>
                </a:cubicBezTo>
                <a:cubicBezTo>
                  <a:pt x="1329" y="1581"/>
                  <a:pt x="1329" y="1582"/>
                  <a:pt x="1329" y="1583"/>
                </a:cubicBezTo>
                <a:cubicBezTo>
                  <a:pt x="1330" y="1584"/>
                  <a:pt x="1331" y="1585"/>
                  <a:pt x="1333" y="1586"/>
                </a:cubicBezTo>
                <a:cubicBezTo>
                  <a:pt x="1335" y="1586"/>
                  <a:pt x="1337" y="1585"/>
                  <a:pt x="1338" y="1586"/>
                </a:cubicBezTo>
                <a:cubicBezTo>
                  <a:pt x="1340" y="1586"/>
                  <a:pt x="1341" y="1587"/>
                  <a:pt x="1343" y="1587"/>
                </a:cubicBezTo>
                <a:cubicBezTo>
                  <a:pt x="1344" y="1587"/>
                  <a:pt x="1346" y="1587"/>
                  <a:pt x="1347" y="1586"/>
                </a:cubicBezTo>
                <a:cubicBezTo>
                  <a:pt x="1348" y="1586"/>
                  <a:pt x="1349" y="1585"/>
                  <a:pt x="1351" y="1585"/>
                </a:cubicBezTo>
                <a:cubicBezTo>
                  <a:pt x="1352" y="1585"/>
                  <a:pt x="1352" y="1586"/>
                  <a:pt x="1353" y="1587"/>
                </a:cubicBezTo>
                <a:cubicBezTo>
                  <a:pt x="1353" y="1588"/>
                  <a:pt x="1353" y="1589"/>
                  <a:pt x="1354" y="1589"/>
                </a:cubicBezTo>
                <a:cubicBezTo>
                  <a:pt x="1354" y="1589"/>
                  <a:pt x="1355" y="1588"/>
                  <a:pt x="1355" y="1588"/>
                </a:cubicBezTo>
                <a:cubicBezTo>
                  <a:pt x="1356" y="1588"/>
                  <a:pt x="1357" y="1588"/>
                  <a:pt x="1357" y="1588"/>
                </a:cubicBezTo>
                <a:cubicBezTo>
                  <a:pt x="1359" y="1587"/>
                  <a:pt x="1360" y="1587"/>
                  <a:pt x="1361" y="1586"/>
                </a:cubicBezTo>
                <a:cubicBezTo>
                  <a:pt x="1361" y="1586"/>
                  <a:pt x="1362" y="1585"/>
                  <a:pt x="1363" y="1586"/>
                </a:cubicBezTo>
                <a:cubicBezTo>
                  <a:pt x="1363" y="1586"/>
                  <a:pt x="1363" y="1587"/>
                  <a:pt x="1363" y="1587"/>
                </a:cubicBezTo>
                <a:cubicBezTo>
                  <a:pt x="1364" y="1588"/>
                  <a:pt x="1365" y="1586"/>
                  <a:pt x="1366" y="1586"/>
                </a:cubicBezTo>
                <a:cubicBezTo>
                  <a:pt x="1367" y="1586"/>
                  <a:pt x="1368" y="1586"/>
                  <a:pt x="1368" y="1585"/>
                </a:cubicBezTo>
                <a:cubicBezTo>
                  <a:pt x="1369" y="1585"/>
                  <a:pt x="1369" y="1584"/>
                  <a:pt x="1370" y="1584"/>
                </a:cubicBezTo>
                <a:cubicBezTo>
                  <a:pt x="1373" y="1583"/>
                  <a:pt x="1376" y="1584"/>
                  <a:pt x="1378" y="1585"/>
                </a:cubicBezTo>
                <a:cubicBezTo>
                  <a:pt x="1380" y="1585"/>
                  <a:pt x="1381" y="1585"/>
                  <a:pt x="1383" y="1585"/>
                </a:cubicBezTo>
                <a:cubicBezTo>
                  <a:pt x="1383" y="1585"/>
                  <a:pt x="1384" y="1585"/>
                  <a:pt x="1385" y="1585"/>
                </a:cubicBezTo>
                <a:cubicBezTo>
                  <a:pt x="1385" y="1585"/>
                  <a:pt x="1386" y="1586"/>
                  <a:pt x="1387" y="1585"/>
                </a:cubicBezTo>
                <a:cubicBezTo>
                  <a:pt x="1387" y="1585"/>
                  <a:pt x="1388" y="1584"/>
                  <a:pt x="1388" y="1584"/>
                </a:cubicBezTo>
                <a:cubicBezTo>
                  <a:pt x="1388" y="1583"/>
                  <a:pt x="1389" y="1583"/>
                  <a:pt x="1390" y="1583"/>
                </a:cubicBezTo>
                <a:cubicBezTo>
                  <a:pt x="1391" y="1583"/>
                  <a:pt x="1391" y="1583"/>
                  <a:pt x="1392" y="1583"/>
                </a:cubicBezTo>
                <a:cubicBezTo>
                  <a:pt x="1393" y="1582"/>
                  <a:pt x="1393" y="1582"/>
                  <a:pt x="1394" y="1582"/>
                </a:cubicBezTo>
                <a:cubicBezTo>
                  <a:pt x="1396" y="1582"/>
                  <a:pt x="1398" y="1582"/>
                  <a:pt x="1400" y="1583"/>
                </a:cubicBezTo>
                <a:cubicBezTo>
                  <a:pt x="1401" y="1584"/>
                  <a:pt x="1402" y="1584"/>
                  <a:pt x="1404" y="1584"/>
                </a:cubicBezTo>
                <a:cubicBezTo>
                  <a:pt x="1405" y="1584"/>
                  <a:pt x="1406" y="1584"/>
                  <a:pt x="1408" y="1585"/>
                </a:cubicBezTo>
                <a:cubicBezTo>
                  <a:pt x="1408" y="1585"/>
                  <a:pt x="1409" y="1586"/>
                  <a:pt x="1409" y="1586"/>
                </a:cubicBezTo>
                <a:cubicBezTo>
                  <a:pt x="1410" y="1586"/>
                  <a:pt x="1410" y="1586"/>
                  <a:pt x="1411" y="1585"/>
                </a:cubicBezTo>
                <a:cubicBezTo>
                  <a:pt x="1412" y="1584"/>
                  <a:pt x="1414" y="1584"/>
                  <a:pt x="1415" y="1584"/>
                </a:cubicBezTo>
                <a:cubicBezTo>
                  <a:pt x="1417" y="1584"/>
                  <a:pt x="1418" y="1582"/>
                  <a:pt x="1419" y="1582"/>
                </a:cubicBezTo>
                <a:cubicBezTo>
                  <a:pt x="1422" y="1582"/>
                  <a:pt x="1425" y="1582"/>
                  <a:pt x="1428" y="1582"/>
                </a:cubicBezTo>
                <a:cubicBezTo>
                  <a:pt x="1430" y="1582"/>
                  <a:pt x="1431" y="1581"/>
                  <a:pt x="1432" y="1581"/>
                </a:cubicBezTo>
                <a:cubicBezTo>
                  <a:pt x="1434" y="1581"/>
                  <a:pt x="1435" y="1581"/>
                  <a:pt x="1436" y="1581"/>
                </a:cubicBezTo>
                <a:cubicBezTo>
                  <a:pt x="1438" y="1582"/>
                  <a:pt x="1439" y="1582"/>
                  <a:pt x="1441" y="1582"/>
                </a:cubicBezTo>
                <a:cubicBezTo>
                  <a:pt x="1442" y="1582"/>
                  <a:pt x="1443" y="1582"/>
                  <a:pt x="1445" y="1582"/>
                </a:cubicBezTo>
                <a:cubicBezTo>
                  <a:pt x="1446" y="1582"/>
                  <a:pt x="1446" y="1581"/>
                  <a:pt x="1446" y="1580"/>
                </a:cubicBezTo>
                <a:cubicBezTo>
                  <a:pt x="1445" y="1579"/>
                  <a:pt x="1443" y="1579"/>
                  <a:pt x="1443" y="1577"/>
                </a:cubicBezTo>
                <a:cubicBezTo>
                  <a:pt x="1444" y="1577"/>
                  <a:pt x="1444" y="1578"/>
                  <a:pt x="1445" y="1578"/>
                </a:cubicBezTo>
                <a:cubicBezTo>
                  <a:pt x="1445" y="1579"/>
                  <a:pt x="1446" y="1579"/>
                  <a:pt x="1447" y="1579"/>
                </a:cubicBezTo>
                <a:cubicBezTo>
                  <a:pt x="1448" y="1580"/>
                  <a:pt x="1446" y="1582"/>
                  <a:pt x="1447" y="1583"/>
                </a:cubicBezTo>
                <a:cubicBezTo>
                  <a:pt x="1448" y="1584"/>
                  <a:pt x="1449" y="1584"/>
                  <a:pt x="1450" y="1585"/>
                </a:cubicBezTo>
                <a:cubicBezTo>
                  <a:pt x="1450" y="1587"/>
                  <a:pt x="1450" y="1588"/>
                  <a:pt x="1449" y="1589"/>
                </a:cubicBezTo>
                <a:cubicBezTo>
                  <a:pt x="1449" y="1590"/>
                  <a:pt x="1449" y="1591"/>
                  <a:pt x="1449" y="1591"/>
                </a:cubicBezTo>
                <a:cubicBezTo>
                  <a:pt x="1449" y="1592"/>
                  <a:pt x="1451" y="1592"/>
                  <a:pt x="1451" y="1592"/>
                </a:cubicBezTo>
                <a:cubicBezTo>
                  <a:pt x="1453" y="1592"/>
                  <a:pt x="1454" y="1593"/>
                  <a:pt x="1456" y="1593"/>
                </a:cubicBezTo>
                <a:cubicBezTo>
                  <a:pt x="1457" y="1593"/>
                  <a:pt x="1458" y="1593"/>
                  <a:pt x="1459" y="1595"/>
                </a:cubicBezTo>
                <a:cubicBezTo>
                  <a:pt x="1459" y="1596"/>
                  <a:pt x="1459" y="1597"/>
                  <a:pt x="1460" y="1599"/>
                </a:cubicBezTo>
                <a:cubicBezTo>
                  <a:pt x="1460" y="1600"/>
                  <a:pt x="1461" y="1601"/>
                  <a:pt x="1461" y="1602"/>
                </a:cubicBezTo>
                <a:cubicBezTo>
                  <a:pt x="1461" y="1603"/>
                  <a:pt x="1461" y="1604"/>
                  <a:pt x="1462" y="1606"/>
                </a:cubicBezTo>
                <a:cubicBezTo>
                  <a:pt x="1462" y="1607"/>
                  <a:pt x="1462" y="1607"/>
                  <a:pt x="1462" y="1608"/>
                </a:cubicBezTo>
                <a:cubicBezTo>
                  <a:pt x="1463" y="1609"/>
                  <a:pt x="1463" y="1609"/>
                  <a:pt x="1464" y="1609"/>
                </a:cubicBezTo>
                <a:cubicBezTo>
                  <a:pt x="1466" y="1609"/>
                  <a:pt x="1465" y="1611"/>
                  <a:pt x="1465" y="1612"/>
                </a:cubicBezTo>
                <a:cubicBezTo>
                  <a:pt x="1465" y="1613"/>
                  <a:pt x="1466" y="1614"/>
                  <a:pt x="1467" y="1614"/>
                </a:cubicBezTo>
                <a:cubicBezTo>
                  <a:pt x="1468" y="1613"/>
                  <a:pt x="1468" y="1613"/>
                  <a:pt x="1468" y="1612"/>
                </a:cubicBezTo>
                <a:cubicBezTo>
                  <a:pt x="1468" y="1611"/>
                  <a:pt x="1468" y="1611"/>
                  <a:pt x="1469" y="1611"/>
                </a:cubicBezTo>
                <a:cubicBezTo>
                  <a:pt x="1469" y="1610"/>
                  <a:pt x="1469" y="1609"/>
                  <a:pt x="1470" y="1609"/>
                </a:cubicBezTo>
                <a:cubicBezTo>
                  <a:pt x="1470" y="1608"/>
                  <a:pt x="1471" y="1609"/>
                  <a:pt x="1471" y="1609"/>
                </a:cubicBezTo>
                <a:cubicBezTo>
                  <a:pt x="1472" y="1609"/>
                  <a:pt x="1473" y="1609"/>
                  <a:pt x="1473" y="1609"/>
                </a:cubicBezTo>
                <a:cubicBezTo>
                  <a:pt x="1474" y="1609"/>
                  <a:pt x="1474" y="1610"/>
                  <a:pt x="1474" y="1611"/>
                </a:cubicBezTo>
                <a:cubicBezTo>
                  <a:pt x="1473" y="1612"/>
                  <a:pt x="1473" y="1610"/>
                  <a:pt x="1473" y="1610"/>
                </a:cubicBezTo>
                <a:cubicBezTo>
                  <a:pt x="1472" y="1610"/>
                  <a:pt x="1471" y="1610"/>
                  <a:pt x="1471" y="1610"/>
                </a:cubicBezTo>
                <a:cubicBezTo>
                  <a:pt x="1470" y="1610"/>
                  <a:pt x="1470" y="1611"/>
                  <a:pt x="1470" y="1611"/>
                </a:cubicBezTo>
                <a:cubicBezTo>
                  <a:pt x="1470" y="1612"/>
                  <a:pt x="1470" y="1613"/>
                  <a:pt x="1469" y="1613"/>
                </a:cubicBezTo>
                <a:cubicBezTo>
                  <a:pt x="1469" y="1614"/>
                  <a:pt x="1470" y="1615"/>
                  <a:pt x="1471" y="1615"/>
                </a:cubicBezTo>
                <a:cubicBezTo>
                  <a:pt x="1472" y="1615"/>
                  <a:pt x="1472" y="1613"/>
                  <a:pt x="1472" y="1613"/>
                </a:cubicBezTo>
                <a:cubicBezTo>
                  <a:pt x="1472" y="1613"/>
                  <a:pt x="1473" y="1613"/>
                  <a:pt x="1473" y="1613"/>
                </a:cubicBezTo>
                <a:cubicBezTo>
                  <a:pt x="1473" y="1613"/>
                  <a:pt x="1473" y="1613"/>
                  <a:pt x="1473" y="1614"/>
                </a:cubicBezTo>
                <a:cubicBezTo>
                  <a:pt x="1473" y="1614"/>
                  <a:pt x="1474" y="1614"/>
                  <a:pt x="1474" y="1614"/>
                </a:cubicBezTo>
                <a:cubicBezTo>
                  <a:pt x="1474" y="1614"/>
                  <a:pt x="1474" y="1614"/>
                  <a:pt x="1475" y="1615"/>
                </a:cubicBezTo>
                <a:cubicBezTo>
                  <a:pt x="1475" y="1615"/>
                  <a:pt x="1475" y="1615"/>
                  <a:pt x="1475" y="1615"/>
                </a:cubicBezTo>
                <a:cubicBezTo>
                  <a:pt x="1476" y="1615"/>
                  <a:pt x="1476" y="1614"/>
                  <a:pt x="1475" y="1613"/>
                </a:cubicBezTo>
                <a:cubicBezTo>
                  <a:pt x="1475" y="1613"/>
                  <a:pt x="1475" y="1611"/>
                  <a:pt x="1476" y="1612"/>
                </a:cubicBezTo>
                <a:cubicBezTo>
                  <a:pt x="1477" y="1613"/>
                  <a:pt x="1476" y="1615"/>
                  <a:pt x="1476" y="1616"/>
                </a:cubicBezTo>
                <a:cubicBezTo>
                  <a:pt x="1477" y="1617"/>
                  <a:pt x="1477" y="1615"/>
                  <a:pt x="1478" y="1615"/>
                </a:cubicBezTo>
                <a:cubicBezTo>
                  <a:pt x="1479" y="1614"/>
                  <a:pt x="1479" y="1615"/>
                  <a:pt x="1479" y="1616"/>
                </a:cubicBezTo>
                <a:cubicBezTo>
                  <a:pt x="1479" y="1617"/>
                  <a:pt x="1478" y="1617"/>
                  <a:pt x="1478" y="1618"/>
                </a:cubicBezTo>
                <a:cubicBezTo>
                  <a:pt x="1479" y="1620"/>
                  <a:pt x="1482" y="1618"/>
                  <a:pt x="1483" y="1618"/>
                </a:cubicBezTo>
                <a:cubicBezTo>
                  <a:pt x="1483" y="1617"/>
                  <a:pt x="1484" y="1617"/>
                  <a:pt x="1484" y="1617"/>
                </a:cubicBezTo>
                <a:cubicBezTo>
                  <a:pt x="1485" y="1617"/>
                  <a:pt x="1485" y="1616"/>
                  <a:pt x="1485" y="1616"/>
                </a:cubicBezTo>
                <a:cubicBezTo>
                  <a:pt x="1486" y="1618"/>
                  <a:pt x="1484" y="1618"/>
                  <a:pt x="1484" y="1619"/>
                </a:cubicBezTo>
                <a:cubicBezTo>
                  <a:pt x="1485" y="1620"/>
                  <a:pt x="1485" y="1621"/>
                  <a:pt x="1485" y="1621"/>
                </a:cubicBezTo>
                <a:cubicBezTo>
                  <a:pt x="1485" y="1623"/>
                  <a:pt x="1485" y="1623"/>
                  <a:pt x="1486" y="1624"/>
                </a:cubicBezTo>
                <a:cubicBezTo>
                  <a:pt x="1487" y="1625"/>
                  <a:pt x="1487" y="1625"/>
                  <a:pt x="1488" y="1626"/>
                </a:cubicBezTo>
                <a:cubicBezTo>
                  <a:pt x="1488" y="1627"/>
                  <a:pt x="1488" y="1627"/>
                  <a:pt x="1488" y="1628"/>
                </a:cubicBezTo>
                <a:cubicBezTo>
                  <a:pt x="1489" y="1628"/>
                  <a:pt x="1490" y="1628"/>
                  <a:pt x="1491" y="1629"/>
                </a:cubicBezTo>
                <a:cubicBezTo>
                  <a:pt x="1491" y="1630"/>
                  <a:pt x="1492" y="1631"/>
                  <a:pt x="1492" y="1631"/>
                </a:cubicBezTo>
                <a:cubicBezTo>
                  <a:pt x="1493" y="1631"/>
                  <a:pt x="1494" y="1632"/>
                  <a:pt x="1494" y="1632"/>
                </a:cubicBezTo>
                <a:cubicBezTo>
                  <a:pt x="1495" y="1632"/>
                  <a:pt x="1496" y="1633"/>
                  <a:pt x="1496" y="1633"/>
                </a:cubicBezTo>
                <a:cubicBezTo>
                  <a:pt x="1498" y="1635"/>
                  <a:pt x="1501" y="1635"/>
                  <a:pt x="1504" y="1636"/>
                </a:cubicBezTo>
                <a:cubicBezTo>
                  <a:pt x="1505" y="1637"/>
                  <a:pt x="1506" y="1637"/>
                  <a:pt x="1508" y="1637"/>
                </a:cubicBezTo>
                <a:cubicBezTo>
                  <a:pt x="1509" y="1637"/>
                  <a:pt x="1510" y="1636"/>
                  <a:pt x="1512" y="1635"/>
                </a:cubicBezTo>
                <a:cubicBezTo>
                  <a:pt x="1512" y="1634"/>
                  <a:pt x="1513" y="1634"/>
                  <a:pt x="1514" y="1634"/>
                </a:cubicBezTo>
                <a:cubicBezTo>
                  <a:pt x="1514" y="1634"/>
                  <a:pt x="1515" y="1634"/>
                  <a:pt x="1516" y="1634"/>
                </a:cubicBezTo>
                <a:cubicBezTo>
                  <a:pt x="1516" y="1633"/>
                  <a:pt x="1517" y="1633"/>
                  <a:pt x="1517" y="1632"/>
                </a:cubicBezTo>
                <a:cubicBezTo>
                  <a:pt x="1518" y="1632"/>
                  <a:pt x="1518" y="1633"/>
                  <a:pt x="1519" y="1633"/>
                </a:cubicBezTo>
                <a:cubicBezTo>
                  <a:pt x="1520" y="1633"/>
                  <a:pt x="1521" y="1633"/>
                  <a:pt x="1521" y="1633"/>
                </a:cubicBezTo>
                <a:cubicBezTo>
                  <a:pt x="1522" y="1634"/>
                  <a:pt x="1522" y="1635"/>
                  <a:pt x="1522" y="1635"/>
                </a:cubicBezTo>
                <a:cubicBezTo>
                  <a:pt x="1521" y="1637"/>
                  <a:pt x="1519" y="1637"/>
                  <a:pt x="1518" y="1639"/>
                </a:cubicBezTo>
                <a:cubicBezTo>
                  <a:pt x="1518" y="1639"/>
                  <a:pt x="1518" y="1640"/>
                  <a:pt x="1518" y="1640"/>
                </a:cubicBezTo>
                <a:cubicBezTo>
                  <a:pt x="1517" y="1641"/>
                  <a:pt x="1516" y="1641"/>
                  <a:pt x="1516" y="1641"/>
                </a:cubicBezTo>
                <a:cubicBezTo>
                  <a:pt x="1515" y="1642"/>
                  <a:pt x="1514" y="1642"/>
                  <a:pt x="1513" y="1642"/>
                </a:cubicBezTo>
                <a:cubicBezTo>
                  <a:pt x="1513" y="1643"/>
                  <a:pt x="1512" y="1643"/>
                  <a:pt x="1511" y="1643"/>
                </a:cubicBezTo>
                <a:cubicBezTo>
                  <a:pt x="1509" y="1643"/>
                  <a:pt x="1506" y="1644"/>
                  <a:pt x="1503" y="1645"/>
                </a:cubicBezTo>
                <a:cubicBezTo>
                  <a:pt x="1502" y="1645"/>
                  <a:pt x="1500" y="1646"/>
                  <a:pt x="1499" y="1646"/>
                </a:cubicBezTo>
                <a:cubicBezTo>
                  <a:pt x="1498" y="1645"/>
                  <a:pt x="1500" y="1644"/>
                  <a:pt x="1499" y="1643"/>
                </a:cubicBezTo>
                <a:cubicBezTo>
                  <a:pt x="1498" y="1643"/>
                  <a:pt x="1497" y="1643"/>
                  <a:pt x="1496" y="1643"/>
                </a:cubicBezTo>
                <a:cubicBezTo>
                  <a:pt x="1494" y="1643"/>
                  <a:pt x="1493" y="1645"/>
                  <a:pt x="1494" y="1646"/>
                </a:cubicBezTo>
                <a:cubicBezTo>
                  <a:pt x="1495" y="1647"/>
                  <a:pt x="1495" y="1647"/>
                  <a:pt x="1496" y="1648"/>
                </a:cubicBezTo>
                <a:cubicBezTo>
                  <a:pt x="1496" y="1648"/>
                  <a:pt x="1496" y="1649"/>
                  <a:pt x="1497" y="1650"/>
                </a:cubicBezTo>
                <a:cubicBezTo>
                  <a:pt x="1497" y="1651"/>
                  <a:pt x="1499" y="1652"/>
                  <a:pt x="1500" y="1653"/>
                </a:cubicBezTo>
                <a:cubicBezTo>
                  <a:pt x="1502" y="1654"/>
                  <a:pt x="1504" y="1657"/>
                  <a:pt x="1506" y="1659"/>
                </a:cubicBezTo>
                <a:cubicBezTo>
                  <a:pt x="1509" y="1662"/>
                  <a:pt x="1513" y="1664"/>
                  <a:pt x="1515" y="1668"/>
                </a:cubicBezTo>
                <a:cubicBezTo>
                  <a:pt x="1516" y="1669"/>
                  <a:pt x="1516" y="1670"/>
                  <a:pt x="1518" y="1671"/>
                </a:cubicBezTo>
                <a:cubicBezTo>
                  <a:pt x="1519" y="1672"/>
                  <a:pt x="1520" y="1673"/>
                  <a:pt x="1521" y="1674"/>
                </a:cubicBezTo>
                <a:cubicBezTo>
                  <a:pt x="1522" y="1675"/>
                  <a:pt x="1523" y="1676"/>
                  <a:pt x="1525" y="1677"/>
                </a:cubicBezTo>
                <a:cubicBezTo>
                  <a:pt x="1526" y="1677"/>
                  <a:pt x="1527" y="1677"/>
                  <a:pt x="1529" y="1677"/>
                </a:cubicBezTo>
                <a:cubicBezTo>
                  <a:pt x="1529" y="1677"/>
                  <a:pt x="1530" y="1678"/>
                  <a:pt x="1531" y="1678"/>
                </a:cubicBezTo>
                <a:cubicBezTo>
                  <a:pt x="1531" y="1678"/>
                  <a:pt x="1532" y="1678"/>
                  <a:pt x="1533" y="1678"/>
                </a:cubicBezTo>
                <a:cubicBezTo>
                  <a:pt x="1535" y="1678"/>
                  <a:pt x="1536" y="1677"/>
                  <a:pt x="1537" y="1677"/>
                </a:cubicBezTo>
                <a:cubicBezTo>
                  <a:pt x="1539" y="1676"/>
                  <a:pt x="1540" y="1676"/>
                  <a:pt x="1541" y="1675"/>
                </a:cubicBezTo>
                <a:cubicBezTo>
                  <a:pt x="1543" y="1675"/>
                  <a:pt x="1544" y="1675"/>
                  <a:pt x="1545" y="1674"/>
                </a:cubicBezTo>
                <a:cubicBezTo>
                  <a:pt x="1547" y="1673"/>
                  <a:pt x="1548" y="1672"/>
                  <a:pt x="1549" y="1672"/>
                </a:cubicBezTo>
                <a:cubicBezTo>
                  <a:pt x="1551" y="1672"/>
                  <a:pt x="1552" y="1671"/>
                  <a:pt x="1553" y="1671"/>
                </a:cubicBezTo>
                <a:cubicBezTo>
                  <a:pt x="1554" y="1670"/>
                  <a:pt x="1556" y="1668"/>
                  <a:pt x="1557" y="1667"/>
                </a:cubicBezTo>
                <a:cubicBezTo>
                  <a:pt x="1557" y="1667"/>
                  <a:pt x="1558" y="1667"/>
                  <a:pt x="1558" y="1666"/>
                </a:cubicBezTo>
                <a:cubicBezTo>
                  <a:pt x="1558" y="1665"/>
                  <a:pt x="1558" y="1665"/>
                  <a:pt x="1559" y="1664"/>
                </a:cubicBezTo>
                <a:cubicBezTo>
                  <a:pt x="1559" y="1663"/>
                  <a:pt x="1559" y="1663"/>
                  <a:pt x="1560" y="1662"/>
                </a:cubicBezTo>
                <a:cubicBezTo>
                  <a:pt x="1560" y="1661"/>
                  <a:pt x="1560" y="1661"/>
                  <a:pt x="1560" y="1660"/>
                </a:cubicBezTo>
                <a:cubicBezTo>
                  <a:pt x="1560" y="1658"/>
                  <a:pt x="1559" y="1658"/>
                  <a:pt x="1558" y="1657"/>
                </a:cubicBezTo>
                <a:cubicBezTo>
                  <a:pt x="1557" y="1657"/>
                  <a:pt x="1554" y="1657"/>
                  <a:pt x="1555" y="1655"/>
                </a:cubicBezTo>
                <a:cubicBezTo>
                  <a:pt x="1555" y="1654"/>
                  <a:pt x="1556" y="1655"/>
                  <a:pt x="1557" y="1654"/>
                </a:cubicBezTo>
                <a:cubicBezTo>
                  <a:pt x="1557" y="1653"/>
                  <a:pt x="1556" y="1653"/>
                  <a:pt x="1556" y="1652"/>
                </a:cubicBezTo>
                <a:cubicBezTo>
                  <a:pt x="1557" y="1651"/>
                  <a:pt x="1559" y="1651"/>
                  <a:pt x="1560" y="1651"/>
                </a:cubicBezTo>
                <a:cubicBezTo>
                  <a:pt x="1560" y="1650"/>
                  <a:pt x="1560" y="1649"/>
                  <a:pt x="1561" y="1649"/>
                </a:cubicBezTo>
                <a:cubicBezTo>
                  <a:pt x="1561" y="1648"/>
                  <a:pt x="1561" y="1648"/>
                  <a:pt x="1560" y="1647"/>
                </a:cubicBezTo>
                <a:cubicBezTo>
                  <a:pt x="1559" y="1647"/>
                  <a:pt x="1559" y="1646"/>
                  <a:pt x="1560" y="1646"/>
                </a:cubicBezTo>
                <a:cubicBezTo>
                  <a:pt x="1561" y="1645"/>
                  <a:pt x="1562" y="1646"/>
                  <a:pt x="1563" y="1646"/>
                </a:cubicBezTo>
                <a:cubicBezTo>
                  <a:pt x="1565" y="1647"/>
                  <a:pt x="1567" y="1646"/>
                  <a:pt x="1569" y="1646"/>
                </a:cubicBezTo>
                <a:cubicBezTo>
                  <a:pt x="1570" y="1646"/>
                  <a:pt x="1570" y="1646"/>
                  <a:pt x="1570" y="1647"/>
                </a:cubicBezTo>
                <a:cubicBezTo>
                  <a:pt x="1570" y="1648"/>
                  <a:pt x="1569" y="1648"/>
                  <a:pt x="1568" y="1648"/>
                </a:cubicBezTo>
                <a:cubicBezTo>
                  <a:pt x="1568" y="1648"/>
                  <a:pt x="1567" y="1648"/>
                  <a:pt x="1566" y="1648"/>
                </a:cubicBezTo>
                <a:cubicBezTo>
                  <a:pt x="1565" y="1648"/>
                  <a:pt x="1565" y="1649"/>
                  <a:pt x="1565" y="1650"/>
                </a:cubicBezTo>
                <a:cubicBezTo>
                  <a:pt x="1565" y="1650"/>
                  <a:pt x="1564" y="1651"/>
                  <a:pt x="1564" y="1651"/>
                </a:cubicBezTo>
                <a:cubicBezTo>
                  <a:pt x="1563" y="1652"/>
                  <a:pt x="1563" y="1653"/>
                  <a:pt x="1563" y="1654"/>
                </a:cubicBezTo>
                <a:cubicBezTo>
                  <a:pt x="1563" y="1655"/>
                  <a:pt x="1563" y="1657"/>
                  <a:pt x="1564" y="1658"/>
                </a:cubicBezTo>
                <a:cubicBezTo>
                  <a:pt x="1564" y="1659"/>
                  <a:pt x="1565" y="1659"/>
                  <a:pt x="1566" y="1659"/>
                </a:cubicBezTo>
                <a:cubicBezTo>
                  <a:pt x="1566" y="1659"/>
                  <a:pt x="1567" y="1659"/>
                  <a:pt x="1567" y="1659"/>
                </a:cubicBezTo>
                <a:cubicBezTo>
                  <a:pt x="1568" y="1659"/>
                  <a:pt x="1569" y="1659"/>
                  <a:pt x="1569" y="1658"/>
                </a:cubicBezTo>
                <a:cubicBezTo>
                  <a:pt x="1570" y="1658"/>
                  <a:pt x="1571" y="1658"/>
                  <a:pt x="1571" y="1658"/>
                </a:cubicBezTo>
                <a:cubicBezTo>
                  <a:pt x="1572" y="1659"/>
                  <a:pt x="1573" y="1659"/>
                  <a:pt x="1572" y="1660"/>
                </a:cubicBezTo>
                <a:cubicBezTo>
                  <a:pt x="1571" y="1660"/>
                  <a:pt x="1570" y="1660"/>
                  <a:pt x="1570" y="1660"/>
                </a:cubicBezTo>
                <a:cubicBezTo>
                  <a:pt x="1569" y="1661"/>
                  <a:pt x="1568" y="1661"/>
                  <a:pt x="1567" y="1662"/>
                </a:cubicBezTo>
                <a:cubicBezTo>
                  <a:pt x="1566" y="1663"/>
                  <a:pt x="1566" y="1665"/>
                  <a:pt x="1566" y="1666"/>
                </a:cubicBezTo>
                <a:cubicBezTo>
                  <a:pt x="1565" y="1668"/>
                  <a:pt x="1565" y="1669"/>
                  <a:pt x="1566" y="1670"/>
                </a:cubicBezTo>
                <a:cubicBezTo>
                  <a:pt x="1567" y="1671"/>
                  <a:pt x="1569" y="1671"/>
                  <a:pt x="1570" y="1672"/>
                </a:cubicBezTo>
                <a:cubicBezTo>
                  <a:pt x="1571" y="1673"/>
                  <a:pt x="1571" y="1674"/>
                  <a:pt x="1572" y="1675"/>
                </a:cubicBezTo>
                <a:cubicBezTo>
                  <a:pt x="1572" y="1677"/>
                  <a:pt x="1571" y="1678"/>
                  <a:pt x="1571" y="1679"/>
                </a:cubicBezTo>
                <a:cubicBezTo>
                  <a:pt x="1571" y="1682"/>
                  <a:pt x="1570" y="1684"/>
                  <a:pt x="1570" y="1687"/>
                </a:cubicBezTo>
                <a:cubicBezTo>
                  <a:pt x="1569" y="1688"/>
                  <a:pt x="1568" y="1689"/>
                  <a:pt x="1568" y="1691"/>
                </a:cubicBezTo>
                <a:cubicBezTo>
                  <a:pt x="1567" y="1694"/>
                  <a:pt x="1567" y="1697"/>
                  <a:pt x="1568" y="1700"/>
                </a:cubicBezTo>
                <a:cubicBezTo>
                  <a:pt x="1568" y="1701"/>
                  <a:pt x="1569" y="1702"/>
                  <a:pt x="1569" y="1703"/>
                </a:cubicBezTo>
                <a:cubicBezTo>
                  <a:pt x="1569" y="1704"/>
                  <a:pt x="1569" y="1705"/>
                  <a:pt x="1569" y="1705"/>
                </a:cubicBezTo>
                <a:cubicBezTo>
                  <a:pt x="1569" y="1706"/>
                  <a:pt x="1569" y="1707"/>
                  <a:pt x="1570" y="1707"/>
                </a:cubicBezTo>
                <a:cubicBezTo>
                  <a:pt x="1570" y="1708"/>
                  <a:pt x="1570" y="1710"/>
                  <a:pt x="1570" y="1711"/>
                </a:cubicBezTo>
                <a:cubicBezTo>
                  <a:pt x="1570" y="1712"/>
                  <a:pt x="1571" y="1712"/>
                  <a:pt x="1571" y="1712"/>
                </a:cubicBezTo>
                <a:cubicBezTo>
                  <a:pt x="1571" y="1713"/>
                  <a:pt x="1572" y="1714"/>
                  <a:pt x="1572" y="1713"/>
                </a:cubicBezTo>
                <a:cubicBezTo>
                  <a:pt x="1573" y="1713"/>
                  <a:pt x="1573" y="1712"/>
                  <a:pt x="1573" y="1712"/>
                </a:cubicBezTo>
                <a:cubicBezTo>
                  <a:pt x="1574" y="1712"/>
                  <a:pt x="1574" y="1713"/>
                  <a:pt x="1574" y="1714"/>
                </a:cubicBezTo>
                <a:cubicBezTo>
                  <a:pt x="1574" y="1714"/>
                  <a:pt x="1573" y="1714"/>
                  <a:pt x="1572" y="1715"/>
                </a:cubicBezTo>
                <a:cubicBezTo>
                  <a:pt x="1572" y="1715"/>
                  <a:pt x="1572" y="1716"/>
                  <a:pt x="1572" y="1717"/>
                </a:cubicBezTo>
                <a:cubicBezTo>
                  <a:pt x="1572" y="1718"/>
                  <a:pt x="1572" y="1717"/>
                  <a:pt x="1571" y="1718"/>
                </a:cubicBezTo>
                <a:cubicBezTo>
                  <a:pt x="1571" y="1718"/>
                  <a:pt x="1571" y="1719"/>
                  <a:pt x="1571" y="1720"/>
                </a:cubicBezTo>
                <a:cubicBezTo>
                  <a:pt x="1571" y="1721"/>
                  <a:pt x="1573" y="1722"/>
                  <a:pt x="1573" y="1723"/>
                </a:cubicBezTo>
                <a:cubicBezTo>
                  <a:pt x="1572" y="1724"/>
                  <a:pt x="1572" y="1724"/>
                  <a:pt x="1572" y="1725"/>
                </a:cubicBezTo>
                <a:cubicBezTo>
                  <a:pt x="1572" y="1725"/>
                  <a:pt x="1573" y="1726"/>
                  <a:pt x="1573" y="1726"/>
                </a:cubicBezTo>
                <a:cubicBezTo>
                  <a:pt x="1573" y="1727"/>
                  <a:pt x="1575" y="1729"/>
                  <a:pt x="1574" y="1729"/>
                </a:cubicBezTo>
                <a:cubicBezTo>
                  <a:pt x="1573" y="1729"/>
                  <a:pt x="1573" y="1728"/>
                  <a:pt x="1572" y="1728"/>
                </a:cubicBezTo>
                <a:cubicBezTo>
                  <a:pt x="1571" y="1728"/>
                  <a:pt x="1572" y="1729"/>
                  <a:pt x="1572" y="1729"/>
                </a:cubicBezTo>
                <a:cubicBezTo>
                  <a:pt x="1573" y="1730"/>
                  <a:pt x="1573" y="1730"/>
                  <a:pt x="1573" y="1731"/>
                </a:cubicBezTo>
                <a:cubicBezTo>
                  <a:pt x="1574" y="1733"/>
                  <a:pt x="1573" y="1735"/>
                  <a:pt x="1574" y="1737"/>
                </a:cubicBezTo>
                <a:cubicBezTo>
                  <a:pt x="1574" y="1738"/>
                  <a:pt x="1575" y="1739"/>
                  <a:pt x="1575" y="1741"/>
                </a:cubicBezTo>
                <a:cubicBezTo>
                  <a:pt x="1576" y="1742"/>
                  <a:pt x="1576" y="1744"/>
                  <a:pt x="1576" y="1745"/>
                </a:cubicBezTo>
                <a:cubicBezTo>
                  <a:pt x="1576" y="1747"/>
                  <a:pt x="1577" y="1748"/>
                  <a:pt x="1577" y="1749"/>
                </a:cubicBezTo>
                <a:cubicBezTo>
                  <a:pt x="1577" y="1751"/>
                  <a:pt x="1578" y="1752"/>
                  <a:pt x="1579" y="1754"/>
                </a:cubicBezTo>
                <a:cubicBezTo>
                  <a:pt x="1579" y="1755"/>
                  <a:pt x="1579" y="1757"/>
                  <a:pt x="1579" y="1758"/>
                </a:cubicBezTo>
                <a:cubicBezTo>
                  <a:pt x="1580" y="1761"/>
                  <a:pt x="1580" y="1763"/>
                  <a:pt x="1581" y="1766"/>
                </a:cubicBezTo>
                <a:cubicBezTo>
                  <a:pt x="1581" y="1768"/>
                  <a:pt x="1581" y="1770"/>
                  <a:pt x="1582" y="1772"/>
                </a:cubicBezTo>
                <a:cubicBezTo>
                  <a:pt x="1584" y="1776"/>
                  <a:pt x="1587" y="1779"/>
                  <a:pt x="1589" y="1783"/>
                </a:cubicBezTo>
                <a:cubicBezTo>
                  <a:pt x="1590" y="1784"/>
                  <a:pt x="1592" y="1785"/>
                  <a:pt x="1592" y="1786"/>
                </a:cubicBezTo>
                <a:cubicBezTo>
                  <a:pt x="1592" y="1788"/>
                  <a:pt x="1589" y="1786"/>
                  <a:pt x="1589" y="1786"/>
                </a:cubicBezTo>
                <a:cubicBezTo>
                  <a:pt x="1589" y="1787"/>
                  <a:pt x="1590" y="1788"/>
                  <a:pt x="1590" y="1788"/>
                </a:cubicBezTo>
                <a:cubicBezTo>
                  <a:pt x="1591" y="1788"/>
                  <a:pt x="1591" y="1789"/>
                  <a:pt x="1591" y="1789"/>
                </a:cubicBezTo>
                <a:cubicBezTo>
                  <a:pt x="1592" y="1790"/>
                  <a:pt x="1592" y="1792"/>
                  <a:pt x="1593" y="1793"/>
                </a:cubicBezTo>
                <a:cubicBezTo>
                  <a:pt x="1593" y="1794"/>
                  <a:pt x="1594" y="1795"/>
                  <a:pt x="1595" y="1796"/>
                </a:cubicBezTo>
                <a:cubicBezTo>
                  <a:pt x="1595" y="1797"/>
                  <a:pt x="1596" y="1797"/>
                  <a:pt x="1596" y="1798"/>
                </a:cubicBezTo>
                <a:cubicBezTo>
                  <a:pt x="1596" y="1798"/>
                  <a:pt x="1595" y="1799"/>
                  <a:pt x="1595" y="1798"/>
                </a:cubicBezTo>
                <a:cubicBezTo>
                  <a:pt x="1595" y="1799"/>
                  <a:pt x="1595" y="1799"/>
                  <a:pt x="1595" y="1799"/>
                </a:cubicBezTo>
                <a:cubicBezTo>
                  <a:pt x="1595" y="1799"/>
                  <a:pt x="1597" y="1800"/>
                  <a:pt x="1597" y="1800"/>
                </a:cubicBezTo>
                <a:cubicBezTo>
                  <a:pt x="1598" y="1801"/>
                  <a:pt x="1599" y="1802"/>
                  <a:pt x="1599" y="1802"/>
                </a:cubicBezTo>
                <a:cubicBezTo>
                  <a:pt x="1600" y="1803"/>
                  <a:pt x="1600" y="1803"/>
                  <a:pt x="1601" y="1804"/>
                </a:cubicBezTo>
                <a:cubicBezTo>
                  <a:pt x="1602" y="1805"/>
                  <a:pt x="1602" y="1807"/>
                  <a:pt x="1602" y="1809"/>
                </a:cubicBezTo>
                <a:cubicBezTo>
                  <a:pt x="1603" y="1810"/>
                  <a:pt x="1602" y="1811"/>
                  <a:pt x="1603" y="1812"/>
                </a:cubicBezTo>
                <a:cubicBezTo>
                  <a:pt x="1603" y="1813"/>
                  <a:pt x="1603" y="1814"/>
                  <a:pt x="1604" y="1814"/>
                </a:cubicBezTo>
                <a:cubicBezTo>
                  <a:pt x="1604" y="1816"/>
                  <a:pt x="1605" y="1817"/>
                  <a:pt x="1605" y="1819"/>
                </a:cubicBezTo>
                <a:cubicBezTo>
                  <a:pt x="1606" y="1821"/>
                  <a:pt x="1607" y="1824"/>
                  <a:pt x="1608" y="1827"/>
                </a:cubicBezTo>
                <a:cubicBezTo>
                  <a:pt x="1609" y="1829"/>
                  <a:pt x="1609" y="1830"/>
                  <a:pt x="1610" y="1831"/>
                </a:cubicBezTo>
                <a:cubicBezTo>
                  <a:pt x="1610" y="1833"/>
                  <a:pt x="1611" y="1834"/>
                  <a:pt x="1611" y="1836"/>
                </a:cubicBezTo>
                <a:cubicBezTo>
                  <a:pt x="1611" y="1837"/>
                  <a:pt x="1610" y="1838"/>
                  <a:pt x="1610" y="1840"/>
                </a:cubicBezTo>
                <a:cubicBezTo>
                  <a:pt x="1611" y="1841"/>
                  <a:pt x="1612" y="1842"/>
                  <a:pt x="1612" y="1843"/>
                </a:cubicBezTo>
                <a:cubicBezTo>
                  <a:pt x="1614" y="1846"/>
                  <a:pt x="1615" y="1848"/>
                  <a:pt x="1616" y="1851"/>
                </a:cubicBezTo>
                <a:cubicBezTo>
                  <a:pt x="1617" y="1852"/>
                  <a:pt x="1618" y="1853"/>
                  <a:pt x="1619" y="1855"/>
                </a:cubicBezTo>
                <a:cubicBezTo>
                  <a:pt x="1620" y="1856"/>
                  <a:pt x="1620" y="1857"/>
                  <a:pt x="1621" y="1859"/>
                </a:cubicBezTo>
                <a:cubicBezTo>
                  <a:pt x="1622" y="1860"/>
                  <a:pt x="1623" y="1860"/>
                  <a:pt x="1624" y="1861"/>
                </a:cubicBezTo>
                <a:cubicBezTo>
                  <a:pt x="1625" y="1863"/>
                  <a:pt x="1626" y="1865"/>
                  <a:pt x="1627" y="1866"/>
                </a:cubicBezTo>
                <a:cubicBezTo>
                  <a:pt x="1627" y="1868"/>
                  <a:pt x="1628" y="1869"/>
                  <a:pt x="1629" y="1871"/>
                </a:cubicBezTo>
                <a:cubicBezTo>
                  <a:pt x="1629" y="1872"/>
                  <a:pt x="1630" y="1873"/>
                  <a:pt x="1630" y="1875"/>
                </a:cubicBezTo>
                <a:cubicBezTo>
                  <a:pt x="1630" y="1876"/>
                  <a:pt x="1631" y="1878"/>
                  <a:pt x="1631" y="1879"/>
                </a:cubicBezTo>
                <a:cubicBezTo>
                  <a:pt x="1632" y="1880"/>
                  <a:pt x="1633" y="1882"/>
                  <a:pt x="1633" y="1883"/>
                </a:cubicBezTo>
                <a:cubicBezTo>
                  <a:pt x="1634" y="1886"/>
                  <a:pt x="1635" y="1888"/>
                  <a:pt x="1636" y="1891"/>
                </a:cubicBezTo>
                <a:cubicBezTo>
                  <a:pt x="1637" y="1892"/>
                  <a:pt x="1638" y="1894"/>
                  <a:pt x="1639" y="1895"/>
                </a:cubicBezTo>
                <a:cubicBezTo>
                  <a:pt x="1640" y="1896"/>
                  <a:pt x="1640" y="1896"/>
                  <a:pt x="1640" y="1897"/>
                </a:cubicBezTo>
                <a:cubicBezTo>
                  <a:pt x="1640" y="1897"/>
                  <a:pt x="1640" y="1898"/>
                  <a:pt x="1641" y="1898"/>
                </a:cubicBezTo>
                <a:cubicBezTo>
                  <a:pt x="1641" y="1899"/>
                  <a:pt x="1641" y="1899"/>
                  <a:pt x="1641" y="1900"/>
                </a:cubicBezTo>
                <a:cubicBezTo>
                  <a:pt x="1641" y="1900"/>
                  <a:pt x="1642" y="1901"/>
                  <a:pt x="1642" y="1901"/>
                </a:cubicBezTo>
                <a:cubicBezTo>
                  <a:pt x="1642" y="1902"/>
                  <a:pt x="1642" y="1905"/>
                  <a:pt x="1641" y="1904"/>
                </a:cubicBezTo>
                <a:cubicBezTo>
                  <a:pt x="1641" y="1904"/>
                  <a:pt x="1641" y="1903"/>
                  <a:pt x="1641" y="1903"/>
                </a:cubicBezTo>
                <a:cubicBezTo>
                  <a:pt x="1641" y="1902"/>
                  <a:pt x="1640" y="1902"/>
                  <a:pt x="1640" y="1901"/>
                </a:cubicBezTo>
                <a:cubicBezTo>
                  <a:pt x="1639" y="1900"/>
                  <a:pt x="1640" y="1899"/>
                  <a:pt x="1639" y="1898"/>
                </a:cubicBezTo>
                <a:cubicBezTo>
                  <a:pt x="1639" y="1898"/>
                  <a:pt x="1639" y="1897"/>
                  <a:pt x="1638" y="1897"/>
                </a:cubicBezTo>
                <a:cubicBezTo>
                  <a:pt x="1637" y="1896"/>
                  <a:pt x="1638" y="1898"/>
                  <a:pt x="1638" y="1899"/>
                </a:cubicBezTo>
                <a:cubicBezTo>
                  <a:pt x="1638" y="1899"/>
                  <a:pt x="1638" y="1900"/>
                  <a:pt x="1638" y="1901"/>
                </a:cubicBezTo>
                <a:cubicBezTo>
                  <a:pt x="1639" y="1902"/>
                  <a:pt x="1639" y="1902"/>
                  <a:pt x="1640" y="1902"/>
                </a:cubicBezTo>
                <a:cubicBezTo>
                  <a:pt x="1640" y="1903"/>
                  <a:pt x="1640" y="1904"/>
                  <a:pt x="1640" y="1905"/>
                </a:cubicBezTo>
                <a:cubicBezTo>
                  <a:pt x="1640" y="1905"/>
                  <a:pt x="1640" y="1906"/>
                  <a:pt x="1640" y="1906"/>
                </a:cubicBezTo>
                <a:cubicBezTo>
                  <a:pt x="1641" y="1907"/>
                  <a:pt x="1640" y="1907"/>
                  <a:pt x="1641" y="1908"/>
                </a:cubicBezTo>
                <a:cubicBezTo>
                  <a:pt x="1641" y="1909"/>
                  <a:pt x="1641" y="1909"/>
                  <a:pt x="1641" y="1909"/>
                </a:cubicBezTo>
                <a:cubicBezTo>
                  <a:pt x="1642" y="1910"/>
                  <a:pt x="1642" y="1911"/>
                  <a:pt x="1643" y="1912"/>
                </a:cubicBezTo>
                <a:cubicBezTo>
                  <a:pt x="1644" y="1913"/>
                  <a:pt x="1645" y="1913"/>
                  <a:pt x="1645" y="1914"/>
                </a:cubicBezTo>
                <a:cubicBezTo>
                  <a:pt x="1645" y="1915"/>
                  <a:pt x="1645" y="1915"/>
                  <a:pt x="1645" y="1916"/>
                </a:cubicBezTo>
                <a:cubicBezTo>
                  <a:pt x="1645" y="1917"/>
                  <a:pt x="1645" y="1917"/>
                  <a:pt x="1645" y="1918"/>
                </a:cubicBezTo>
                <a:cubicBezTo>
                  <a:pt x="1646" y="1918"/>
                  <a:pt x="1646" y="1918"/>
                  <a:pt x="1647" y="1919"/>
                </a:cubicBezTo>
                <a:cubicBezTo>
                  <a:pt x="1647" y="1919"/>
                  <a:pt x="1648" y="1920"/>
                  <a:pt x="1648" y="1921"/>
                </a:cubicBezTo>
                <a:cubicBezTo>
                  <a:pt x="1649" y="1922"/>
                  <a:pt x="1649" y="1923"/>
                  <a:pt x="1650" y="1923"/>
                </a:cubicBezTo>
                <a:cubicBezTo>
                  <a:pt x="1651" y="1924"/>
                  <a:pt x="1652" y="1925"/>
                  <a:pt x="1653" y="1926"/>
                </a:cubicBezTo>
                <a:cubicBezTo>
                  <a:pt x="1654" y="1928"/>
                  <a:pt x="1654" y="1929"/>
                  <a:pt x="1655" y="1929"/>
                </a:cubicBezTo>
                <a:cubicBezTo>
                  <a:pt x="1657" y="1930"/>
                  <a:pt x="1658" y="1930"/>
                  <a:pt x="1659" y="1931"/>
                </a:cubicBezTo>
                <a:cubicBezTo>
                  <a:pt x="1660" y="1931"/>
                  <a:pt x="1661" y="1932"/>
                  <a:pt x="1662" y="1932"/>
                </a:cubicBezTo>
                <a:cubicBezTo>
                  <a:pt x="1664" y="1933"/>
                  <a:pt x="1665" y="1932"/>
                  <a:pt x="1666" y="1931"/>
                </a:cubicBezTo>
                <a:cubicBezTo>
                  <a:pt x="1666" y="1930"/>
                  <a:pt x="1667" y="1930"/>
                  <a:pt x="1669" y="1929"/>
                </a:cubicBezTo>
                <a:cubicBezTo>
                  <a:pt x="1669" y="1929"/>
                  <a:pt x="1670" y="1928"/>
                  <a:pt x="1671" y="1928"/>
                </a:cubicBezTo>
                <a:cubicBezTo>
                  <a:pt x="1671" y="1928"/>
                  <a:pt x="1672" y="1927"/>
                  <a:pt x="1672" y="1927"/>
                </a:cubicBezTo>
                <a:cubicBezTo>
                  <a:pt x="1673" y="1926"/>
                  <a:pt x="1674" y="1925"/>
                  <a:pt x="1675" y="1924"/>
                </a:cubicBezTo>
                <a:cubicBezTo>
                  <a:pt x="1676" y="1923"/>
                  <a:pt x="1676" y="1922"/>
                  <a:pt x="1676" y="1920"/>
                </a:cubicBezTo>
                <a:cubicBezTo>
                  <a:pt x="1676" y="1917"/>
                  <a:pt x="1678" y="1914"/>
                  <a:pt x="1680" y="1913"/>
                </a:cubicBezTo>
                <a:cubicBezTo>
                  <a:pt x="1681" y="1912"/>
                  <a:pt x="1682" y="1912"/>
                  <a:pt x="1683" y="1911"/>
                </a:cubicBezTo>
                <a:cubicBezTo>
                  <a:pt x="1685" y="1911"/>
                  <a:pt x="1686" y="1911"/>
                  <a:pt x="1687" y="1911"/>
                </a:cubicBezTo>
                <a:cubicBezTo>
                  <a:pt x="1688" y="1910"/>
                  <a:pt x="1689" y="1909"/>
                  <a:pt x="1691" y="1909"/>
                </a:cubicBezTo>
                <a:cubicBezTo>
                  <a:pt x="1692" y="1909"/>
                  <a:pt x="1694" y="1910"/>
                  <a:pt x="1694" y="1909"/>
                </a:cubicBezTo>
                <a:cubicBezTo>
                  <a:pt x="1694" y="1909"/>
                  <a:pt x="1693" y="1908"/>
                  <a:pt x="1692" y="1908"/>
                </a:cubicBezTo>
                <a:cubicBezTo>
                  <a:pt x="1692" y="1908"/>
                  <a:pt x="1692" y="1907"/>
                  <a:pt x="1692" y="1907"/>
                </a:cubicBezTo>
                <a:cubicBezTo>
                  <a:pt x="1691" y="1906"/>
                  <a:pt x="1691" y="1906"/>
                  <a:pt x="1691" y="1905"/>
                </a:cubicBezTo>
                <a:cubicBezTo>
                  <a:pt x="1691" y="1904"/>
                  <a:pt x="1691" y="1903"/>
                  <a:pt x="1691" y="1903"/>
                </a:cubicBezTo>
                <a:cubicBezTo>
                  <a:pt x="1692" y="1902"/>
                  <a:pt x="1692" y="1902"/>
                  <a:pt x="1693" y="1902"/>
                </a:cubicBezTo>
                <a:cubicBezTo>
                  <a:pt x="1693" y="1901"/>
                  <a:pt x="1693" y="1900"/>
                  <a:pt x="1693" y="1900"/>
                </a:cubicBezTo>
                <a:cubicBezTo>
                  <a:pt x="1694" y="1899"/>
                  <a:pt x="1695" y="1898"/>
                  <a:pt x="1696" y="1897"/>
                </a:cubicBezTo>
                <a:cubicBezTo>
                  <a:pt x="1696" y="1896"/>
                  <a:pt x="1696" y="1895"/>
                  <a:pt x="1696" y="1895"/>
                </a:cubicBezTo>
                <a:cubicBezTo>
                  <a:pt x="1696" y="1894"/>
                  <a:pt x="1697" y="1893"/>
                  <a:pt x="1697" y="1893"/>
                </a:cubicBezTo>
                <a:cubicBezTo>
                  <a:pt x="1697" y="1892"/>
                  <a:pt x="1697" y="1891"/>
                  <a:pt x="1698" y="1891"/>
                </a:cubicBezTo>
                <a:cubicBezTo>
                  <a:pt x="1698" y="1890"/>
                  <a:pt x="1699" y="1890"/>
                  <a:pt x="1699" y="1890"/>
                </a:cubicBezTo>
                <a:cubicBezTo>
                  <a:pt x="1700" y="1890"/>
                  <a:pt x="1700" y="1889"/>
                  <a:pt x="1701" y="1889"/>
                </a:cubicBezTo>
                <a:cubicBezTo>
                  <a:pt x="1702" y="1888"/>
                  <a:pt x="1704" y="1888"/>
                  <a:pt x="1705" y="1888"/>
                </a:cubicBezTo>
                <a:cubicBezTo>
                  <a:pt x="1706" y="1889"/>
                  <a:pt x="1707" y="1891"/>
                  <a:pt x="1708" y="1890"/>
                </a:cubicBezTo>
                <a:cubicBezTo>
                  <a:pt x="1709" y="1889"/>
                  <a:pt x="1709" y="1887"/>
                  <a:pt x="1709" y="1886"/>
                </a:cubicBezTo>
                <a:cubicBezTo>
                  <a:pt x="1710" y="1883"/>
                  <a:pt x="1710" y="1879"/>
                  <a:pt x="1709" y="1877"/>
                </a:cubicBezTo>
                <a:cubicBezTo>
                  <a:pt x="1709" y="1876"/>
                  <a:pt x="1708" y="1875"/>
                  <a:pt x="1708" y="1874"/>
                </a:cubicBezTo>
                <a:cubicBezTo>
                  <a:pt x="1708" y="1873"/>
                  <a:pt x="1708" y="1872"/>
                  <a:pt x="1707" y="1871"/>
                </a:cubicBezTo>
                <a:cubicBezTo>
                  <a:pt x="1707" y="1870"/>
                  <a:pt x="1706" y="1869"/>
                  <a:pt x="1706" y="1868"/>
                </a:cubicBezTo>
                <a:cubicBezTo>
                  <a:pt x="1707" y="1868"/>
                  <a:pt x="1707" y="1868"/>
                  <a:pt x="1708" y="1867"/>
                </a:cubicBezTo>
                <a:cubicBezTo>
                  <a:pt x="1708" y="1867"/>
                  <a:pt x="1708" y="1866"/>
                  <a:pt x="1708" y="1865"/>
                </a:cubicBezTo>
                <a:cubicBezTo>
                  <a:pt x="1707" y="1864"/>
                  <a:pt x="1707" y="1862"/>
                  <a:pt x="1707" y="1861"/>
                </a:cubicBezTo>
                <a:cubicBezTo>
                  <a:pt x="1707" y="1859"/>
                  <a:pt x="1708" y="1858"/>
                  <a:pt x="1709" y="1857"/>
                </a:cubicBezTo>
                <a:cubicBezTo>
                  <a:pt x="1709" y="1856"/>
                  <a:pt x="1709" y="1854"/>
                  <a:pt x="1710" y="1853"/>
                </a:cubicBezTo>
                <a:cubicBezTo>
                  <a:pt x="1711" y="1852"/>
                  <a:pt x="1712" y="1851"/>
                  <a:pt x="1712" y="1850"/>
                </a:cubicBezTo>
                <a:cubicBezTo>
                  <a:pt x="1713" y="1849"/>
                  <a:pt x="1713" y="1847"/>
                  <a:pt x="1714" y="1846"/>
                </a:cubicBezTo>
                <a:cubicBezTo>
                  <a:pt x="1714" y="1845"/>
                  <a:pt x="1715" y="1844"/>
                  <a:pt x="1716" y="1843"/>
                </a:cubicBezTo>
                <a:cubicBezTo>
                  <a:pt x="1717" y="1841"/>
                  <a:pt x="1717" y="1839"/>
                  <a:pt x="1717" y="1838"/>
                </a:cubicBezTo>
                <a:cubicBezTo>
                  <a:pt x="1717" y="1836"/>
                  <a:pt x="1717" y="1834"/>
                  <a:pt x="1717" y="1832"/>
                </a:cubicBezTo>
                <a:cubicBezTo>
                  <a:pt x="1717" y="1830"/>
                  <a:pt x="1717" y="1829"/>
                  <a:pt x="1717" y="1827"/>
                </a:cubicBezTo>
                <a:cubicBezTo>
                  <a:pt x="1717" y="1826"/>
                  <a:pt x="1717" y="1826"/>
                  <a:pt x="1716" y="1825"/>
                </a:cubicBezTo>
                <a:cubicBezTo>
                  <a:pt x="1716" y="1825"/>
                  <a:pt x="1715" y="1825"/>
                  <a:pt x="1715" y="1824"/>
                </a:cubicBezTo>
                <a:cubicBezTo>
                  <a:pt x="1714" y="1824"/>
                  <a:pt x="1713" y="1822"/>
                  <a:pt x="1714" y="1821"/>
                </a:cubicBezTo>
                <a:cubicBezTo>
                  <a:pt x="1715" y="1820"/>
                  <a:pt x="1714" y="1822"/>
                  <a:pt x="1715" y="1822"/>
                </a:cubicBezTo>
                <a:cubicBezTo>
                  <a:pt x="1715" y="1823"/>
                  <a:pt x="1716" y="1823"/>
                  <a:pt x="1716" y="1823"/>
                </a:cubicBezTo>
                <a:cubicBezTo>
                  <a:pt x="1716" y="1824"/>
                  <a:pt x="1717" y="1825"/>
                  <a:pt x="1717" y="1825"/>
                </a:cubicBezTo>
                <a:cubicBezTo>
                  <a:pt x="1718" y="1825"/>
                  <a:pt x="1717" y="1823"/>
                  <a:pt x="1717" y="1823"/>
                </a:cubicBezTo>
                <a:cubicBezTo>
                  <a:pt x="1717" y="1822"/>
                  <a:pt x="1717" y="1822"/>
                  <a:pt x="1717" y="1821"/>
                </a:cubicBezTo>
                <a:cubicBezTo>
                  <a:pt x="1717" y="1820"/>
                  <a:pt x="1717" y="1820"/>
                  <a:pt x="1717" y="1819"/>
                </a:cubicBezTo>
                <a:cubicBezTo>
                  <a:pt x="1716" y="1819"/>
                  <a:pt x="1716" y="1818"/>
                  <a:pt x="1716" y="1818"/>
                </a:cubicBezTo>
                <a:cubicBezTo>
                  <a:pt x="1715" y="1817"/>
                  <a:pt x="1715" y="1817"/>
                  <a:pt x="1715" y="1816"/>
                </a:cubicBezTo>
                <a:cubicBezTo>
                  <a:pt x="1715" y="1816"/>
                  <a:pt x="1714" y="1816"/>
                  <a:pt x="1714" y="1815"/>
                </a:cubicBezTo>
                <a:cubicBezTo>
                  <a:pt x="1714" y="1815"/>
                  <a:pt x="1714" y="1814"/>
                  <a:pt x="1713" y="1813"/>
                </a:cubicBezTo>
                <a:cubicBezTo>
                  <a:pt x="1713" y="1812"/>
                  <a:pt x="1713" y="1812"/>
                  <a:pt x="1713" y="1811"/>
                </a:cubicBezTo>
                <a:cubicBezTo>
                  <a:pt x="1713" y="1810"/>
                  <a:pt x="1714" y="1810"/>
                  <a:pt x="1714" y="1809"/>
                </a:cubicBezTo>
                <a:cubicBezTo>
                  <a:pt x="1714" y="1808"/>
                  <a:pt x="1713" y="1807"/>
                  <a:pt x="1713" y="1807"/>
                </a:cubicBezTo>
                <a:cubicBezTo>
                  <a:pt x="1713" y="1806"/>
                  <a:pt x="1713" y="1805"/>
                  <a:pt x="1713" y="1804"/>
                </a:cubicBezTo>
                <a:cubicBezTo>
                  <a:pt x="1713" y="1803"/>
                  <a:pt x="1713" y="1801"/>
                  <a:pt x="1712" y="1799"/>
                </a:cubicBezTo>
                <a:cubicBezTo>
                  <a:pt x="1712" y="1798"/>
                  <a:pt x="1712" y="1797"/>
                  <a:pt x="1712" y="1796"/>
                </a:cubicBezTo>
                <a:cubicBezTo>
                  <a:pt x="1713" y="1795"/>
                  <a:pt x="1713" y="1794"/>
                  <a:pt x="1713" y="1793"/>
                </a:cubicBezTo>
                <a:cubicBezTo>
                  <a:pt x="1713" y="1792"/>
                  <a:pt x="1713" y="1790"/>
                  <a:pt x="1714" y="1789"/>
                </a:cubicBezTo>
                <a:cubicBezTo>
                  <a:pt x="1714" y="1788"/>
                  <a:pt x="1715" y="1787"/>
                  <a:pt x="1716" y="1786"/>
                </a:cubicBezTo>
                <a:cubicBezTo>
                  <a:pt x="1716" y="1784"/>
                  <a:pt x="1717" y="1782"/>
                  <a:pt x="1718" y="1781"/>
                </a:cubicBezTo>
                <a:cubicBezTo>
                  <a:pt x="1720" y="1779"/>
                  <a:pt x="1722" y="1777"/>
                  <a:pt x="1725" y="1777"/>
                </a:cubicBezTo>
                <a:cubicBezTo>
                  <a:pt x="1726" y="1777"/>
                  <a:pt x="1727" y="1778"/>
                  <a:pt x="1727" y="1779"/>
                </a:cubicBezTo>
                <a:cubicBezTo>
                  <a:pt x="1729" y="1781"/>
                  <a:pt x="1729" y="1778"/>
                  <a:pt x="1729" y="1777"/>
                </a:cubicBezTo>
                <a:cubicBezTo>
                  <a:pt x="1731" y="1775"/>
                  <a:pt x="1731" y="1778"/>
                  <a:pt x="1732" y="1779"/>
                </a:cubicBezTo>
                <a:cubicBezTo>
                  <a:pt x="1733" y="1779"/>
                  <a:pt x="1732" y="1778"/>
                  <a:pt x="1732" y="1777"/>
                </a:cubicBezTo>
                <a:cubicBezTo>
                  <a:pt x="1732" y="1777"/>
                  <a:pt x="1732" y="1776"/>
                  <a:pt x="1732" y="1776"/>
                </a:cubicBezTo>
                <a:cubicBezTo>
                  <a:pt x="1733" y="1775"/>
                  <a:pt x="1735" y="1775"/>
                  <a:pt x="1735" y="1773"/>
                </a:cubicBezTo>
                <a:cubicBezTo>
                  <a:pt x="1736" y="1772"/>
                  <a:pt x="1736" y="1770"/>
                  <a:pt x="1737" y="1769"/>
                </a:cubicBezTo>
                <a:cubicBezTo>
                  <a:pt x="1739" y="1766"/>
                  <a:pt x="1742" y="1768"/>
                  <a:pt x="1745" y="1768"/>
                </a:cubicBezTo>
                <a:cubicBezTo>
                  <a:pt x="1748" y="1768"/>
                  <a:pt x="1750" y="1766"/>
                  <a:pt x="1752" y="1765"/>
                </a:cubicBezTo>
                <a:cubicBezTo>
                  <a:pt x="1754" y="1765"/>
                  <a:pt x="1755" y="1764"/>
                  <a:pt x="1756" y="1763"/>
                </a:cubicBezTo>
                <a:cubicBezTo>
                  <a:pt x="1756" y="1763"/>
                  <a:pt x="1757" y="1763"/>
                  <a:pt x="1757" y="1762"/>
                </a:cubicBezTo>
                <a:cubicBezTo>
                  <a:pt x="1757" y="1762"/>
                  <a:pt x="1758" y="1761"/>
                  <a:pt x="1758" y="1761"/>
                </a:cubicBezTo>
                <a:cubicBezTo>
                  <a:pt x="1758" y="1759"/>
                  <a:pt x="1759" y="1758"/>
                  <a:pt x="1758" y="1757"/>
                </a:cubicBezTo>
                <a:cubicBezTo>
                  <a:pt x="1757" y="1756"/>
                  <a:pt x="1757" y="1755"/>
                  <a:pt x="1758" y="1753"/>
                </a:cubicBezTo>
                <a:cubicBezTo>
                  <a:pt x="1758" y="1752"/>
                  <a:pt x="1759" y="1751"/>
                  <a:pt x="1761" y="1750"/>
                </a:cubicBezTo>
                <a:cubicBezTo>
                  <a:pt x="1762" y="1749"/>
                  <a:pt x="1764" y="1748"/>
                  <a:pt x="1766" y="1747"/>
                </a:cubicBezTo>
                <a:cubicBezTo>
                  <a:pt x="1767" y="1747"/>
                  <a:pt x="1767" y="1747"/>
                  <a:pt x="1769" y="1746"/>
                </a:cubicBezTo>
                <a:cubicBezTo>
                  <a:pt x="1770" y="1746"/>
                  <a:pt x="1771" y="1745"/>
                  <a:pt x="1772" y="1744"/>
                </a:cubicBezTo>
                <a:cubicBezTo>
                  <a:pt x="1774" y="1743"/>
                  <a:pt x="1775" y="1742"/>
                  <a:pt x="1776" y="1741"/>
                </a:cubicBezTo>
                <a:cubicBezTo>
                  <a:pt x="1777" y="1740"/>
                  <a:pt x="1778" y="1738"/>
                  <a:pt x="1780" y="1737"/>
                </a:cubicBezTo>
                <a:cubicBezTo>
                  <a:pt x="1781" y="1735"/>
                  <a:pt x="1782" y="1734"/>
                  <a:pt x="1784" y="1733"/>
                </a:cubicBezTo>
                <a:cubicBezTo>
                  <a:pt x="1785" y="1731"/>
                  <a:pt x="1787" y="1731"/>
                  <a:pt x="1789" y="1730"/>
                </a:cubicBezTo>
                <a:cubicBezTo>
                  <a:pt x="1790" y="1729"/>
                  <a:pt x="1791" y="1728"/>
                  <a:pt x="1792" y="1728"/>
                </a:cubicBezTo>
                <a:cubicBezTo>
                  <a:pt x="1795" y="1726"/>
                  <a:pt x="1798" y="1724"/>
                  <a:pt x="1799" y="1721"/>
                </a:cubicBezTo>
                <a:cubicBezTo>
                  <a:pt x="1800" y="1719"/>
                  <a:pt x="1801" y="1718"/>
                  <a:pt x="1802" y="1716"/>
                </a:cubicBezTo>
                <a:cubicBezTo>
                  <a:pt x="1805" y="1713"/>
                  <a:pt x="1808" y="1710"/>
                  <a:pt x="1812" y="1707"/>
                </a:cubicBezTo>
                <a:cubicBezTo>
                  <a:pt x="1814" y="1706"/>
                  <a:pt x="1817" y="1704"/>
                  <a:pt x="1819" y="1702"/>
                </a:cubicBezTo>
                <a:cubicBezTo>
                  <a:pt x="1820" y="1700"/>
                  <a:pt x="1821" y="1699"/>
                  <a:pt x="1822" y="1699"/>
                </a:cubicBezTo>
                <a:cubicBezTo>
                  <a:pt x="1825" y="1697"/>
                  <a:pt x="1828" y="1698"/>
                  <a:pt x="1831" y="1696"/>
                </a:cubicBezTo>
                <a:cubicBezTo>
                  <a:pt x="1831" y="1696"/>
                  <a:pt x="1832" y="1696"/>
                  <a:pt x="1833" y="1695"/>
                </a:cubicBezTo>
                <a:cubicBezTo>
                  <a:pt x="1834" y="1695"/>
                  <a:pt x="1835" y="1695"/>
                  <a:pt x="1836" y="1695"/>
                </a:cubicBezTo>
                <a:cubicBezTo>
                  <a:pt x="1836" y="1695"/>
                  <a:pt x="1838" y="1695"/>
                  <a:pt x="1838" y="1694"/>
                </a:cubicBezTo>
                <a:cubicBezTo>
                  <a:pt x="1838" y="1694"/>
                  <a:pt x="1837" y="1694"/>
                  <a:pt x="1836" y="1693"/>
                </a:cubicBezTo>
                <a:cubicBezTo>
                  <a:pt x="1836" y="1692"/>
                  <a:pt x="1837" y="1692"/>
                  <a:pt x="1838" y="1691"/>
                </a:cubicBezTo>
                <a:cubicBezTo>
                  <a:pt x="1840" y="1691"/>
                  <a:pt x="1841" y="1690"/>
                  <a:pt x="1842" y="1689"/>
                </a:cubicBezTo>
                <a:cubicBezTo>
                  <a:pt x="1844" y="1687"/>
                  <a:pt x="1845" y="1684"/>
                  <a:pt x="1848" y="1682"/>
                </a:cubicBezTo>
                <a:cubicBezTo>
                  <a:pt x="1849" y="1682"/>
                  <a:pt x="1850" y="1681"/>
                  <a:pt x="1850" y="1679"/>
                </a:cubicBezTo>
                <a:cubicBezTo>
                  <a:pt x="1850" y="1678"/>
                  <a:pt x="1849" y="1677"/>
                  <a:pt x="1849" y="1676"/>
                </a:cubicBezTo>
                <a:cubicBezTo>
                  <a:pt x="1848" y="1674"/>
                  <a:pt x="1849" y="1673"/>
                  <a:pt x="1848" y="1671"/>
                </a:cubicBezTo>
                <a:cubicBezTo>
                  <a:pt x="1848" y="1670"/>
                  <a:pt x="1847" y="1669"/>
                  <a:pt x="1847" y="1668"/>
                </a:cubicBezTo>
                <a:cubicBezTo>
                  <a:pt x="1847" y="1666"/>
                  <a:pt x="1849" y="1665"/>
                  <a:pt x="1850" y="1664"/>
                </a:cubicBezTo>
                <a:cubicBezTo>
                  <a:pt x="1851" y="1663"/>
                  <a:pt x="1852" y="1662"/>
                  <a:pt x="1854" y="1662"/>
                </a:cubicBezTo>
                <a:cubicBezTo>
                  <a:pt x="1856" y="1661"/>
                  <a:pt x="1857" y="1661"/>
                  <a:pt x="1859" y="1661"/>
                </a:cubicBezTo>
                <a:cubicBezTo>
                  <a:pt x="1860" y="1660"/>
                  <a:pt x="1861" y="1659"/>
                  <a:pt x="1862" y="1659"/>
                </a:cubicBezTo>
                <a:cubicBezTo>
                  <a:pt x="1864" y="1659"/>
                  <a:pt x="1865" y="1658"/>
                  <a:pt x="1866" y="1657"/>
                </a:cubicBezTo>
                <a:cubicBezTo>
                  <a:pt x="1867" y="1657"/>
                  <a:pt x="1868" y="1656"/>
                  <a:pt x="1869" y="1655"/>
                </a:cubicBezTo>
                <a:cubicBezTo>
                  <a:pt x="1870" y="1654"/>
                  <a:pt x="1870" y="1654"/>
                  <a:pt x="1871" y="1654"/>
                </a:cubicBezTo>
                <a:cubicBezTo>
                  <a:pt x="1872" y="1653"/>
                  <a:pt x="1872" y="1649"/>
                  <a:pt x="1873" y="1649"/>
                </a:cubicBezTo>
                <a:cubicBezTo>
                  <a:pt x="1874" y="1650"/>
                  <a:pt x="1874" y="1652"/>
                  <a:pt x="1873" y="1653"/>
                </a:cubicBezTo>
                <a:cubicBezTo>
                  <a:pt x="1873" y="1655"/>
                  <a:pt x="1871" y="1654"/>
                  <a:pt x="1870" y="1656"/>
                </a:cubicBezTo>
                <a:cubicBezTo>
                  <a:pt x="1870" y="1656"/>
                  <a:pt x="1870" y="1657"/>
                  <a:pt x="1870" y="1658"/>
                </a:cubicBezTo>
                <a:cubicBezTo>
                  <a:pt x="1870" y="1658"/>
                  <a:pt x="1869" y="1659"/>
                  <a:pt x="1870" y="1659"/>
                </a:cubicBezTo>
                <a:cubicBezTo>
                  <a:pt x="1870" y="1660"/>
                  <a:pt x="1871" y="1660"/>
                  <a:pt x="1871" y="1659"/>
                </a:cubicBezTo>
                <a:cubicBezTo>
                  <a:pt x="1872" y="1658"/>
                  <a:pt x="1871" y="1658"/>
                  <a:pt x="1871" y="1657"/>
                </a:cubicBezTo>
                <a:cubicBezTo>
                  <a:pt x="1872" y="1656"/>
                  <a:pt x="1872" y="1656"/>
                  <a:pt x="1873" y="1656"/>
                </a:cubicBezTo>
                <a:cubicBezTo>
                  <a:pt x="1873" y="1657"/>
                  <a:pt x="1873" y="1658"/>
                  <a:pt x="1873" y="1658"/>
                </a:cubicBezTo>
                <a:cubicBezTo>
                  <a:pt x="1873" y="1659"/>
                  <a:pt x="1873" y="1659"/>
                  <a:pt x="1873" y="1660"/>
                </a:cubicBezTo>
                <a:cubicBezTo>
                  <a:pt x="1874" y="1660"/>
                  <a:pt x="1873" y="1661"/>
                  <a:pt x="1874" y="1661"/>
                </a:cubicBezTo>
                <a:cubicBezTo>
                  <a:pt x="1875" y="1662"/>
                  <a:pt x="1875" y="1661"/>
                  <a:pt x="1876" y="1661"/>
                </a:cubicBezTo>
                <a:cubicBezTo>
                  <a:pt x="1876" y="1660"/>
                  <a:pt x="1877" y="1660"/>
                  <a:pt x="1877" y="1660"/>
                </a:cubicBezTo>
                <a:cubicBezTo>
                  <a:pt x="1878" y="1660"/>
                  <a:pt x="1878" y="1660"/>
                  <a:pt x="1878" y="1659"/>
                </a:cubicBezTo>
                <a:cubicBezTo>
                  <a:pt x="1878" y="1659"/>
                  <a:pt x="1878" y="1658"/>
                  <a:pt x="1879" y="1658"/>
                </a:cubicBezTo>
                <a:cubicBezTo>
                  <a:pt x="1880" y="1658"/>
                  <a:pt x="1879" y="1660"/>
                  <a:pt x="1879" y="1660"/>
                </a:cubicBezTo>
                <a:cubicBezTo>
                  <a:pt x="1878" y="1662"/>
                  <a:pt x="1880" y="1663"/>
                  <a:pt x="1881" y="1661"/>
                </a:cubicBezTo>
                <a:cubicBezTo>
                  <a:pt x="1881" y="1660"/>
                  <a:pt x="1881" y="1660"/>
                  <a:pt x="1881" y="1659"/>
                </a:cubicBezTo>
                <a:cubicBezTo>
                  <a:pt x="1882" y="1659"/>
                  <a:pt x="1883" y="1659"/>
                  <a:pt x="1883" y="1658"/>
                </a:cubicBezTo>
                <a:cubicBezTo>
                  <a:pt x="1883" y="1656"/>
                  <a:pt x="1880" y="1657"/>
                  <a:pt x="1880" y="1655"/>
                </a:cubicBezTo>
                <a:cubicBezTo>
                  <a:pt x="1881" y="1654"/>
                  <a:pt x="1881" y="1654"/>
                  <a:pt x="1881" y="1653"/>
                </a:cubicBezTo>
                <a:cubicBezTo>
                  <a:pt x="1882" y="1653"/>
                  <a:pt x="1881" y="1652"/>
                  <a:pt x="1881" y="1651"/>
                </a:cubicBezTo>
                <a:cubicBezTo>
                  <a:pt x="1882" y="1651"/>
                  <a:pt x="1882" y="1651"/>
                  <a:pt x="1882" y="1651"/>
                </a:cubicBezTo>
                <a:cubicBezTo>
                  <a:pt x="1882" y="1652"/>
                  <a:pt x="1882" y="1653"/>
                  <a:pt x="1882" y="1654"/>
                </a:cubicBezTo>
                <a:cubicBezTo>
                  <a:pt x="1883" y="1653"/>
                  <a:pt x="1883" y="1652"/>
                  <a:pt x="1884" y="1652"/>
                </a:cubicBezTo>
                <a:cubicBezTo>
                  <a:pt x="1884" y="1652"/>
                  <a:pt x="1884" y="1654"/>
                  <a:pt x="1883" y="1654"/>
                </a:cubicBezTo>
                <a:cubicBezTo>
                  <a:pt x="1883" y="1655"/>
                  <a:pt x="1882" y="1655"/>
                  <a:pt x="1882" y="1656"/>
                </a:cubicBezTo>
                <a:cubicBezTo>
                  <a:pt x="1883" y="1656"/>
                  <a:pt x="1883" y="1656"/>
                  <a:pt x="1883" y="1657"/>
                </a:cubicBezTo>
                <a:cubicBezTo>
                  <a:pt x="1884" y="1657"/>
                  <a:pt x="1884" y="1657"/>
                  <a:pt x="1884" y="1658"/>
                </a:cubicBezTo>
                <a:cubicBezTo>
                  <a:pt x="1884" y="1658"/>
                  <a:pt x="1883" y="1659"/>
                  <a:pt x="1883" y="1660"/>
                </a:cubicBezTo>
                <a:cubicBezTo>
                  <a:pt x="1884" y="1660"/>
                  <a:pt x="1884" y="1660"/>
                  <a:pt x="1884" y="1661"/>
                </a:cubicBezTo>
                <a:cubicBezTo>
                  <a:pt x="1885" y="1661"/>
                  <a:pt x="1884" y="1662"/>
                  <a:pt x="1885" y="1661"/>
                </a:cubicBezTo>
                <a:cubicBezTo>
                  <a:pt x="1885" y="1661"/>
                  <a:pt x="1885" y="1661"/>
                  <a:pt x="1885" y="1660"/>
                </a:cubicBezTo>
                <a:cubicBezTo>
                  <a:pt x="1886" y="1659"/>
                  <a:pt x="1886" y="1660"/>
                  <a:pt x="1887" y="1660"/>
                </a:cubicBezTo>
                <a:cubicBezTo>
                  <a:pt x="1888" y="1661"/>
                  <a:pt x="1888" y="1660"/>
                  <a:pt x="1889" y="1660"/>
                </a:cubicBezTo>
                <a:cubicBezTo>
                  <a:pt x="1890" y="1660"/>
                  <a:pt x="1892" y="1661"/>
                  <a:pt x="1892" y="1659"/>
                </a:cubicBezTo>
                <a:cubicBezTo>
                  <a:pt x="1892" y="1658"/>
                  <a:pt x="1891" y="1658"/>
                  <a:pt x="1891" y="1657"/>
                </a:cubicBezTo>
                <a:cubicBezTo>
                  <a:pt x="1889" y="1656"/>
                  <a:pt x="1891" y="1655"/>
                  <a:pt x="1892" y="1656"/>
                </a:cubicBezTo>
                <a:cubicBezTo>
                  <a:pt x="1892" y="1657"/>
                  <a:pt x="1891" y="1657"/>
                  <a:pt x="1892" y="1658"/>
                </a:cubicBezTo>
                <a:cubicBezTo>
                  <a:pt x="1892" y="1658"/>
                  <a:pt x="1893" y="1658"/>
                  <a:pt x="1893" y="1658"/>
                </a:cubicBezTo>
                <a:cubicBezTo>
                  <a:pt x="1893" y="1658"/>
                  <a:pt x="1893" y="1659"/>
                  <a:pt x="1894" y="1659"/>
                </a:cubicBezTo>
                <a:cubicBezTo>
                  <a:pt x="1895" y="1660"/>
                  <a:pt x="1895" y="1658"/>
                  <a:pt x="1895" y="1657"/>
                </a:cubicBezTo>
                <a:cubicBezTo>
                  <a:pt x="1895" y="1656"/>
                  <a:pt x="1895" y="1656"/>
                  <a:pt x="1895" y="1655"/>
                </a:cubicBezTo>
                <a:cubicBezTo>
                  <a:pt x="1896" y="1656"/>
                  <a:pt x="1896" y="1659"/>
                  <a:pt x="1898" y="1658"/>
                </a:cubicBezTo>
                <a:cubicBezTo>
                  <a:pt x="1898" y="1657"/>
                  <a:pt x="1898" y="1655"/>
                  <a:pt x="1899" y="1655"/>
                </a:cubicBezTo>
                <a:cubicBezTo>
                  <a:pt x="1901" y="1654"/>
                  <a:pt x="1900" y="1658"/>
                  <a:pt x="1902" y="1657"/>
                </a:cubicBezTo>
                <a:cubicBezTo>
                  <a:pt x="1902" y="1656"/>
                  <a:pt x="1901" y="1655"/>
                  <a:pt x="1902" y="1655"/>
                </a:cubicBezTo>
                <a:cubicBezTo>
                  <a:pt x="1903" y="1654"/>
                  <a:pt x="1903" y="1655"/>
                  <a:pt x="1904" y="1655"/>
                </a:cubicBezTo>
                <a:cubicBezTo>
                  <a:pt x="1905" y="1655"/>
                  <a:pt x="1906" y="1655"/>
                  <a:pt x="1907" y="1653"/>
                </a:cubicBezTo>
                <a:cubicBezTo>
                  <a:pt x="1907" y="1652"/>
                  <a:pt x="1906" y="1650"/>
                  <a:pt x="1907" y="1649"/>
                </a:cubicBezTo>
                <a:cubicBezTo>
                  <a:pt x="1907" y="1650"/>
                  <a:pt x="1908" y="1654"/>
                  <a:pt x="1909" y="1652"/>
                </a:cubicBezTo>
                <a:cubicBezTo>
                  <a:pt x="1909" y="1652"/>
                  <a:pt x="1909" y="1650"/>
                  <a:pt x="1910" y="1651"/>
                </a:cubicBezTo>
                <a:cubicBezTo>
                  <a:pt x="1910" y="1651"/>
                  <a:pt x="1910" y="1651"/>
                  <a:pt x="1910" y="1652"/>
                </a:cubicBezTo>
                <a:cubicBezTo>
                  <a:pt x="1910" y="1652"/>
                  <a:pt x="1910" y="1652"/>
                  <a:pt x="1911" y="1652"/>
                </a:cubicBezTo>
                <a:cubicBezTo>
                  <a:pt x="1912" y="1652"/>
                  <a:pt x="1911" y="1654"/>
                  <a:pt x="1912" y="1655"/>
                </a:cubicBezTo>
                <a:cubicBezTo>
                  <a:pt x="1913" y="1656"/>
                  <a:pt x="1914" y="1656"/>
                  <a:pt x="1914" y="1656"/>
                </a:cubicBezTo>
                <a:cubicBezTo>
                  <a:pt x="1915" y="1655"/>
                  <a:pt x="1915" y="1654"/>
                  <a:pt x="1915" y="1654"/>
                </a:cubicBezTo>
                <a:cubicBezTo>
                  <a:pt x="1916" y="1653"/>
                  <a:pt x="1916" y="1652"/>
                  <a:pt x="1916" y="1651"/>
                </a:cubicBezTo>
                <a:cubicBezTo>
                  <a:pt x="1916" y="1650"/>
                  <a:pt x="1916" y="1649"/>
                  <a:pt x="1916" y="1648"/>
                </a:cubicBezTo>
                <a:cubicBezTo>
                  <a:pt x="1917" y="1647"/>
                  <a:pt x="1917" y="1648"/>
                  <a:pt x="1918" y="1649"/>
                </a:cubicBezTo>
                <a:cubicBezTo>
                  <a:pt x="1918" y="1649"/>
                  <a:pt x="1919" y="1649"/>
                  <a:pt x="1920" y="1649"/>
                </a:cubicBezTo>
                <a:cubicBezTo>
                  <a:pt x="1921" y="1648"/>
                  <a:pt x="1920" y="1647"/>
                  <a:pt x="1920" y="1646"/>
                </a:cubicBezTo>
                <a:cubicBezTo>
                  <a:pt x="1920" y="1645"/>
                  <a:pt x="1921" y="1643"/>
                  <a:pt x="1920" y="1642"/>
                </a:cubicBezTo>
                <a:cubicBezTo>
                  <a:pt x="1920" y="1642"/>
                  <a:pt x="1920" y="1641"/>
                  <a:pt x="1920" y="1641"/>
                </a:cubicBezTo>
                <a:cubicBezTo>
                  <a:pt x="1919" y="1640"/>
                  <a:pt x="1918" y="1640"/>
                  <a:pt x="1918" y="1639"/>
                </a:cubicBezTo>
                <a:cubicBezTo>
                  <a:pt x="1918" y="1639"/>
                  <a:pt x="1918" y="1638"/>
                  <a:pt x="1918" y="1637"/>
                </a:cubicBezTo>
                <a:cubicBezTo>
                  <a:pt x="1917" y="1637"/>
                  <a:pt x="1916" y="1637"/>
                  <a:pt x="1917" y="1636"/>
                </a:cubicBezTo>
                <a:cubicBezTo>
                  <a:pt x="1917" y="1636"/>
                  <a:pt x="1918" y="1635"/>
                  <a:pt x="1918" y="1635"/>
                </a:cubicBezTo>
                <a:cubicBezTo>
                  <a:pt x="1919" y="1635"/>
                  <a:pt x="1919" y="1634"/>
                  <a:pt x="1920" y="1634"/>
                </a:cubicBezTo>
                <a:cubicBezTo>
                  <a:pt x="1920" y="1632"/>
                  <a:pt x="1918" y="1632"/>
                  <a:pt x="1918" y="1630"/>
                </a:cubicBezTo>
                <a:cubicBezTo>
                  <a:pt x="1919" y="1630"/>
                  <a:pt x="1919" y="1630"/>
                  <a:pt x="1920" y="1629"/>
                </a:cubicBezTo>
                <a:cubicBezTo>
                  <a:pt x="1920" y="1628"/>
                  <a:pt x="1920" y="1628"/>
                  <a:pt x="1920" y="1627"/>
                </a:cubicBezTo>
                <a:cubicBezTo>
                  <a:pt x="1920" y="1625"/>
                  <a:pt x="1919" y="1625"/>
                  <a:pt x="1918" y="1624"/>
                </a:cubicBezTo>
                <a:cubicBezTo>
                  <a:pt x="1918" y="1624"/>
                  <a:pt x="1915" y="1622"/>
                  <a:pt x="1916" y="1622"/>
                </a:cubicBezTo>
                <a:cubicBezTo>
                  <a:pt x="1917" y="1622"/>
                  <a:pt x="1917" y="1623"/>
                  <a:pt x="1918" y="1623"/>
                </a:cubicBezTo>
                <a:cubicBezTo>
                  <a:pt x="1918" y="1623"/>
                  <a:pt x="1918" y="1622"/>
                  <a:pt x="1918" y="1621"/>
                </a:cubicBezTo>
                <a:cubicBezTo>
                  <a:pt x="1919" y="1621"/>
                  <a:pt x="1919" y="1620"/>
                  <a:pt x="1919" y="1619"/>
                </a:cubicBezTo>
                <a:cubicBezTo>
                  <a:pt x="1920" y="1619"/>
                  <a:pt x="1920" y="1619"/>
                  <a:pt x="1921" y="1619"/>
                </a:cubicBezTo>
                <a:cubicBezTo>
                  <a:pt x="1921" y="1619"/>
                  <a:pt x="1921" y="1620"/>
                  <a:pt x="1921" y="1620"/>
                </a:cubicBezTo>
                <a:cubicBezTo>
                  <a:pt x="1921" y="1621"/>
                  <a:pt x="1921" y="1620"/>
                  <a:pt x="1922" y="1621"/>
                </a:cubicBezTo>
                <a:cubicBezTo>
                  <a:pt x="1922" y="1621"/>
                  <a:pt x="1923" y="1621"/>
                  <a:pt x="1922" y="1621"/>
                </a:cubicBezTo>
                <a:cubicBezTo>
                  <a:pt x="1922" y="1622"/>
                  <a:pt x="1922" y="1621"/>
                  <a:pt x="1921" y="1622"/>
                </a:cubicBezTo>
                <a:cubicBezTo>
                  <a:pt x="1921" y="1622"/>
                  <a:pt x="1921" y="1623"/>
                  <a:pt x="1921" y="1623"/>
                </a:cubicBezTo>
                <a:cubicBezTo>
                  <a:pt x="1920" y="1624"/>
                  <a:pt x="1921" y="1625"/>
                  <a:pt x="1922" y="1626"/>
                </a:cubicBezTo>
                <a:cubicBezTo>
                  <a:pt x="1922" y="1627"/>
                  <a:pt x="1922" y="1629"/>
                  <a:pt x="1921" y="1630"/>
                </a:cubicBezTo>
                <a:cubicBezTo>
                  <a:pt x="1921" y="1631"/>
                  <a:pt x="1921" y="1632"/>
                  <a:pt x="1922" y="1632"/>
                </a:cubicBezTo>
                <a:cubicBezTo>
                  <a:pt x="1922" y="1633"/>
                  <a:pt x="1923" y="1633"/>
                  <a:pt x="1923" y="1633"/>
                </a:cubicBezTo>
                <a:cubicBezTo>
                  <a:pt x="1924" y="1634"/>
                  <a:pt x="1924" y="1634"/>
                  <a:pt x="1925" y="1634"/>
                </a:cubicBezTo>
                <a:cubicBezTo>
                  <a:pt x="1926" y="1634"/>
                  <a:pt x="1927" y="1635"/>
                  <a:pt x="1928" y="1635"/>
                </a:cubicBezTo>
                <a:cubicBezTo>
                  <a:pt x="1929" y="1635"/>
                  <a:pt x="1930" y="1635"/>
                  <a:pt x="1931" y="1635"/>
                </a:cubicBezTo>
                <a:cubicBezTo>
                  <a:pt x="1932" y="1636"/>
                  <a:pt x="1933" y="1637"/>
                  <a:pt x="1933" y="1637"/>
                </a:cubicBezTo>
                <a:cubicBezTo>
                  <a:pt x="1934" y="1638"/>
                  <a:pt x="1934" y="1638"/>
                  <a:pt x="1935" y="1638"/>
                </a:cubicBezTo>
                <a:cubicBezTo>
                  <a:pt x="1935" y="1639"/>
                  <a:pt x="1936" y="1639"/>
                  <a:pt x="1936" y="1639"/>
                </a:cubicBezTo>
                <a:cubicBezTo>
                  <a:pt x="1938" y="1639"/>
                  <a:pt x="1937" y="1636"/>
                  <a:pt x="1937" y="1635"/>
                </a:cubicBezTo>
                <a:cubicBezTo>
                  <a:pt x="1938" y="1634"/>
                  <a:pt x="1938" y="1635"/>
                  <a:pt x="1939" y="1635"/>
                </a:cubicBezTo>
                <a:cubicBezTo>
                  <a:pt x="1939" y="1636"/>
                  <a:pt x="1939" y="1636"/>
                  <a:pt x="1939" y="1637"/>
                </a:cubicBezTo>
                <a:cubicBezTo>
                  <a:pt x="1939" y="1638"/>
                  <a:pt x="1939" y="1638"/>
                  <a:pt x="1940" y="1639"/>
                </a:cubicBezTo>
                <a:cubicBezTo>
                  <a:pt x="1941" y="1640"/>
                  <a:pt x="1941" y="1641"/>
                  <a:pt x="1941" y="1642"/>
                </a:cubicBezTo>
                <a:cubicBezTo>
                  <a:pt x="1942" y="1643"/>
                  <a:pt x="1942" y="1643"/>
                  <a:pt x="1943" y="1644"/>
                </a:cubicBezTo>
                <a:cubicBezTo>
                  <a:pt x="1943" y="1645"/>
                  <a:pt x="1943" y="1646"/>
                  <a:pt x="1944" y="1648"/>
                </a:cubicBezTo>
                <a:cubicBezTo>
                  <a:pt x="1945" y="1649"/>
                  <a:pt x="1946" y="1651"/>
                  <a:pt x="1946" y="1653"/>
                </a:cubicBezTo>
                <a:cubicBezTo>
                  <a:pt x="1945" y="1654"/>
                  <a:pt x="1944" y="1655"/>
                  <a:pt x="1946" y="1655"/>
                </a:cubicBezTo>
                <a:cubicBezTo>
                  <a:pt x="1946" y="1655"/>
                  <a:pt x="1946" y="1655"/>
                  <a:pt x="1947" y="1655"/>
                </a:cubicBezTo>
                <a:cubicBezTo>
                  <a:pt x="1947" y="1656"/>
                  <a:pt x="1947" y="1657"/>
                  <a:pt x="1947" y="1657"/>
                </a:cubicBezTo>
                <a:cubicBezTo>
                  <a:pt x="1946" y="1658"/>
                  <a:pt x="1946" y="1659"/>
                  <a:pt x="1946" y="1659"/>
                </a:cubicBezTo>
                <a:cubicBezTo>
                  <a:pt x="1945" y="1661"/>
                  <a:pt x="1946" y="1662"/>
                  <a:pt x="1947" y="1663"/>
                </a:cubicBezTo>
                <a:cubicBezTo>
                  <a:pt x="1948" y="1663"/>
                  <a:pt x="1948" y="1664"/>
                  <a:pt x="1948" y="1665"/>
                </a:cubicBezTo>
                <a:cubicBezTo>
                  <a:pt x="1948" y="1665"/>
                  <a:pt x="1948" y="1666"/>
                  <a:pt x="1948" y="1667"/>
                </a:cubicBezTo>
                <a:cubicBezTo>
                  <a:pt x="1949" y="1667"/>
                  <a:pt x="1949" y="1667"/>
                  <a:pt x="1950" y="1668"/>
                </a:cubicBezTo>
                <a:cubicBezTo>
                  <a:pt x="1950" y="1670"/>
                  <a:pt x="1950" y="1671"/>
                  <a:pt x="1951" y="1672"/>
                </a:cubicBezTo>
                <a:cubicBezTo>
                  <a:pt x="1952" y="1673"/>
                  <a:pt x="1952" y="1674"/>
                  <a:pt x="1953" y="1676"/>
                </a:cubicBezTo>
                <a:cubicBezTo>
                  <a:pt x="1953" y="1676"/>
                  <a:pt x="1954" y="1678"/>
                  <a:pt x="1955" y="1678"/>
                </a:cubicBezTo>
                <a:cubicBezTo>
                  <a:pt x="1955" y="1678"/>
                  <a:pt x="1955" y="1677"/>
                  <a:pt x="1954" y="1677"/>
                </a:cubicBezTo>
                <a:cubicBezTo>
                  <a:pt x="1954" y="1676"/>
                  <a:pt x="1954" y="1676"/>
                  <a:pt x="1954" y="1675"/>
                </a:cubicBezTo>
                <a:cubicBezTo>
                  <a:pt x="1953" y="1673"/>
                  <a:pt x="1952" y="1672"/>
                  <a:pt x="1952" y="1671"/>
                </a:cubicBezTo>
                <a:cubicBezTo>
                  <a:pt x="1953" y="1671"/>
                  <a:pt x="1953" y="1672"/>
                  <a:pt x="1953" y="1672"/>
                </a:cubicBezTo>
                <a:cubicBezTo>
                  <a:pt x="1954" y="1673"/>
                  <a:pt x="1954" y="1673"/>
                  <a:pt x="1954" y="1674"/>
                </a:cubicBezTo>
                <a:cubicBezTo>
                  <a:pt x="1955" y="1674"/>
                  <a:pt x="1955" y="1675"/>
                  <a:pt x="1955" y="1676"/>
                </a:cubicBezTo>
                <a:cubicBezTo>
                  <a:pt x="1955" y="1676"/>
                  <a:pt x="1956" y="1677"/>
                  <a:pt x="1956" y="1677"/>
                </a:cubicBezTo>
                <a:cubicBezTo>
                  <a:pt x="1957" y="1678"/>
                  <a:pt x="1957" y="1678"/>
                  <a:pt x="1957" y="1679"/>
                </a:cubicBezTo>
                <a:cubicBezTo>
                  <a:pt x="1957" y="1680"/>
                  <a:pt x="1957" y="1680"/>
                  <a:pt x="1958" y="1681"/>
                </a:cubicBezTo>
                <a:cubicBezTo>
                  <a:pt x="1959" y="1682"/>
                  <a:pt x="1960" y="1683"/>
                  <a:pt x="1960" y="1684"/>
                </a:cubicBezTo>
                <a:cubicBezTo>
                  <a:pt x="1961" y="1684"/>
                  <a:pt x="1961" y="1687"/>
                  <a:pt x="1962" y="1687"/>
                </a:cubicBezTo>
                <a:cubicBezTo>
                  <a:pt x="1963" y="1687"/>
                  <a:pt x="1962" y="1684"/>
                  <a:pt x="1962" y="1684"/>
                </a:cubicBezTo>
                <a:cubicBezTo>
                  <a:pt x="1962" y="1683"/>
                  <a:pt x="1961" y="1682"/>
                  <a:pt x="1962" y="1682"/>
                </a:cubicBezTo>
                <a:cubicBezTo>
                  <a:pt x="1963" y="1681"/>
                  <a:pt x="1963" y="1683"/>
                  <a:pt x="1963" y="1683"/>
                </a:cubicBezTo>
                <a:cubicBezTo>
                  <a:pt x="1964" y="1684"/>
                  <a:pt x="1965" y="1684"/>
                  <a:pt x="1965" y="1686"/>
                </a:cubicBezTo>
                <a:cubicBezTo>
                  <a:pt x="1965" y="1687"/>
                  <a:pt x="1964" y="1689"/>
                  <a:pt x="1966" y="1689"/>
                </a:cubicBezTo>
                <a:cubicBezTo>
                  <a:pt x="1966" y="1689"/>
                  <a:pt x="1967" y="1689"/>
                  <a:pt x="1967" y="1688"/>
                </a:cubicBezTo>
                <a:cubicBezTo>
                  <a:pt x="1967" y="1687"/>
                  <a:pt x="1967" y="1687"/>
                  <a:pt x="1968" y="1686"/>
                </a:cubicBezTo>
                <a:cubicBezTo>
                  <a:pt x="1968" y="1686"/>
                  <a:pt x="1968" y="1685"/>
                  <a:pt x="1969" y="1685"/>
                </a:cubicBezTo>
                <a:cubicBezTo>
                  <a:pt x="1969" y="1685"/>
                  <a:pt x="1969" y="1687"/>
                  <a:pt x="1969" y="1687"/>
                </a:cubicBezTo>
                <a:cubicBezTo>
                  <a:pt x="1969" y="1688"/>
                  <a:pt x="1968" y="1688"/>
                  <a:pt x="1968" y="1689"/>
                </a:cubicBezTo>
                <a:cubicBezTo>
                  <a:pt x="1967" y="1690"/>
                  <a:pt x="1968" y="1690"/>
                  <a:pt x="1968" y="1691"/>
                </a:cubicBezTo>
                <a:cubicBezTo>
                  <a:pt x="1968" y="1692"/>
                  <a:pt x="1967" y="1692"/>
                  <a:pt x="1967" y="1692"/>
                </a:cubicBezTo>
                <a:cubicBezTo>
                  <a:pt x="1966" y="1693"/>
                  <a:pt x="1968" y="1694"/>
                  <a:pt x="1968" y="1695"/>
                </a:cubicBezTo>
                <a:cubicBezTo>
                  <a:pt x="1968" y="1695"/>
                  <a:pt x="1968" y="1696"/>
                  <a:pt x="1968" y="1697"/>
                </a:cubicBezTo>
                <a:cubicBezTo>
                  <a:pt x="1969" y="1697"/>
                  <a:pt x="1969" y="1697"/>
                  <a:pt x="1969" y="1696"/>
                </a:cubicBezTo>
                <a:cubicBezTo>
                  <a:pt x="1969" y="1696"/>
                  <a:pt x="1968" y="1693"/>
                  <a:pt x="1969" y="1694"/>
                </a:cubicBezTo>
                <a:cubicBezTo>
                  <a:pt x="1970" y="1694"/>
                  <a:pt x="1969" y="1696"/>
                  <a:pt x="1971" y="1697"/>
                </a:cubicBezTo>
                <a:cubicBezTo>
                  <a:pt x="1971" y="1696"/>
                  <a:pt x="1970" y="1694"/>
                  <a:pt x="1971" y="1693"/>
                </a:cubicBezTo>
                <a:cubicBezTo>
                  <a:pt x="1972" y="1692"/>
                  <a:pt x="1972" y="1692"/>
                  <a:pt x="1973" y="1693"/>
                </a:cubicBezTo>
                <a:cubicBezTo>
                  <a:pt x="1973" y="1693"/>
                  <a:pt x="1974" y="1693"/>
                  <a:pt x="1975" y="1693"/>
                </a:cubicBezTo>
                <a:cubicBezTo>
                  <a:pt x="1976" y="1692"/>
                  <a:pt x="1977" y="1693"/>
                  <a:pt x="1979" y="1694"/>
                </a:cubicBezTo>
                <a:cubicBezTo>
                  <a:pt x="1979" y="1694"/>
                  <a:pt x="1982" y="1694"/>
                  <a:pt x="1981" y="1696"/>
                </a:cubicBezTo>
                <a:cubicBezTo>
                  <a:pt x="1981" y="1696"/>
                  <a:pt x="1980" y="1696"/>
                  <a:pt x="1980" y="1697"/>
                </a:cubicBezTo>
                <a:cubicBezTo>
                  <a:pt x="1980" y="1698"/>
                  <a:pt x="1981" y="1698"/>
                  <a:pt x="1982" y="1698"/>
                </a:cubicBezTo>
                <a:cubicBezTo>
                  <a:pt x="1983" y="1699"/>
                  <a:pt x="1982" y="1701"/>
                  <a:pt x="1983" y="1702"/>
                </a:cubicBezTo>
                <a:cubicBezTo>
                  <a:pt x="1984" y="1703"/>
                  <a:pt x="1985" y="1703"/>
                  <a:pt x="1986" y="1705"/>
                </a:cubicBezTo>
                <a:cubicBezTo>
                  <a:pt x="1987" y="1706"/>
                  <a:pt x="1986" y="1707"/>
                  <a:pt x="1985" y="1708"/>
                </a:cubicBezTo>
                <a:cubicBezTo>
                  <a:pt x="1984" y="1709"/>
                  <a:pt x="1984" y="1708"/>
                  <a:pt x="1983" y="1708"/>
                </a:cubicBezTo>
                <a:cubicBezTo>
                  <a:pt x="1983" y="1707"/>
                  <a:pt x="1982" y="1707"/>
                  <a:pt x="1982" y="1707"/>
                </a:cubicBezTo>
                <a:cubicBezTo>
                  <a:pt x="1981" y="1706"/>
                  <a:pt x="1981" y="1706"/>
                  <a:pt x="1980" y="1705"/>
                </a:cubicBezTo>
                <a:cubicBezTo>
                  <a:pt x="1979" y="1704"/>
                  <a:pt x="1978" y="1704"/>
                  <a:pt x="1978" y="1706"/>
                </a:cubicBezTo>
                <a:cubicBezTo>
                  <a:pt x="1979" y="1706"/>
                  <a:pt x="1979" y="1707"/>
                  <a:pt x="1979" y="1708"/>
                </a:cubicBezTo>
                <a:cubicBezTo>
                  <a:pt x="1979" y="1708"/>
                  <a:pt x="1979" y="1709"/>
                  <a:pt x="1979" y="1710"/>
                </a:cubicBezTo>
                <a:cubicBezTo>
                  <a:pt x="1980" y="1710"/>
                  <a:pt x="1980" y="1710"/>
                  <a:pt x="1981" y="1711"/>
                </a:cubicBezTo>
                <a:cubicBezTo>
                  <a:pt x="1982" y="1711"/>
                  <a:pt x="1982" y="1712"/>
                  <a:pt x="1982" y="1712"/>
                </a:cubicBezTo>
                <a:cubicBezTo>
                  <a:pt x="1983" y="1714"/>
                  <a:pt x="1983" y="1715"/>
                  <a:pt x="1985" y="1716"/>
                </a:cubicBezTo>
                <a:cubicBezTo>
                  <a:pt x="1985" y="1716"/>
                  <a:pt x="1986" y="1717"/>
                  <a:pt x="1986" y="1717"/>
                </a:cubicBezTo>
                <a:cubicBezTo>
                  <a:pt x="1987" y="1716"/>
                  <a:pt x="1987" y="1715"/>
                  <a:pt x="1987" y="1714"/>
                </a:cubicBezTo>
                <a:cubicBezTo>
                  <a:pt x="1987" y="1713"/>
                  <a:pt x="1987" y="1713"/>
                  <a:pt x="1986" y="1712"/>
                </a:cubicBezTo>
                <a:cubicBezTo>
                  <a:pt x="1986" y="1712"/>
                  <a:pt x="1986" y="1711"/>
                  <a:pt x="1986" y="1710"/>
                </a:cubicBezTo>
                <a:cubicBezTo>
                  <a:pt x="1986" y="1709"/>
                  <a:pt x="1987" y="1709"/>
                  <a:pt x="1987" y="1709"/>
                </a:cubicBezTo>
                <a:cubicBezTo>
                  <a:pt x="1988" y="1708"/>
                  <a:pt x="1988" y="1707"/>
                  <a:pt x="1989" y="1708"/>
                </a:cubicBezTo>
                <a:cubicBezTo>
                  <a:pt x="1990" y="1708"/>
                  <a:pt x="1989" y="1711"/>
                  <a:pt x="1988" y="1711"/>
                </a:cubicBezTo>
                <a:cubicBezTo>
                  <a:pt x="1988" y="1713"/>
                  <a:pt x="1989" y="1713"/>
                  <a:pt x="1989" y="1715"/>
                </a:cubicBezTo>
                <a:cubicBezTo>
                  <a:pt x="1989" y="1716"/>
                  <a:pt x="1988" y="1717"/>
                  <a:pt x="1990" y="1718"/>
                </a:cubicBezTo>
                <a:cubicBezTo>
                  <a:pt x="1991" y="1719"/>
                  <a:pt x="1991" y="1719"/>
                  <a:pt x="1992" y="1721"/>
                </a:cubicBezTo>
                <a:cubicBezTo>
                  <a:pt x="1992" y="1722"/>
                  <a:pt x="1993" y="1723"/>
                  <a:pt x="1993" y="1724"/>
                </a:cubicBezTo>
                <a:cubicBezTo>
                  <a:pt x="1993" y="1724"/>
                  <a:pt x="1994" y="1725"/>
                  <a:pt x="1994" y="1726"/>
                </a:cubicBezTo>
                <a:cubicBezTo>
                  <a:pt x="1995" y="1726"/>
                  <a:pt x="1995" y="1727"/>
                  <a:pt x="1995" y="1728"/>
                </a:cubicBezTo>
                <a:cubicBezTo>
                  <a:pt x="1996" y="1730"/>
                  <a:pt x="1996" y="1733"/>
                  <a:pt x="1997" y="1736"/>
                </a:cubicBezTo>
                <a:cubicBezTo>
                  <a:pt x="1998" y="1740"/>
                  <a:pt x="1999" y="1743"/>
                  <a:pt x="1998" y="1747"/>
                </a:cubicBezTo>
                <a:cubicBezTo>
                  <a:pt x="1997" y="1748"/>
                  <a:pt x="1997" y="1750"/>
                  <a:pt x="1996" y="1751"/>
                </a:cubicBezTo>
                <a:cubicBezTo>
                  <a:pt x="1996" y="1754"/>
                  <a:pt x="1996" y="1757"/>
                  <a:pt x="1995" y="1761"/>
                </a:cubicBezTo>
                <a:cubicBezTo>
                  <a:pt x="1995" y="1762"/>
                  <a:pt x="1994" y="1763"/>
                  <a:pt x="1994" y="1765"/>
                </a:cubicBezTo>
                <a:cubicBezTo>
                  <a:pt x="1994" y="1767"/>
                  <a:pt x="1994" y="1768"/>
                  <a:pt x="1994" y="1770"/>
                </a:cubicBezTo>
                <a:cubicBezTo>
                  <a:pt x="1994" y="1771"/>
                  <a:pt x="1993" y="1772"/>
                  <a:pt x="1993" y="1774"/>
                </a:cubicBezTo>
                <a:cubicBezTo>
                  <a:pt x="1993" y="1774"/>
                  <a:pt x="1992" y="1775"/>
                  <a:pt x="1993" y="1775"/>
                </a:cubicBezTo>
                <a:cubicBezTo>
                  <a:pt x="1994" y="1775"/>
                  <a:pt x="1994" y="1774"/>
                  <a:pt x="1994" y="1774"/>
                </a:cubicBezTo>
                <a:cubicBezTo>
                  <a:pt x="1995" y="1773"/>
                  <a:pt x="1996" y="1773"/>
                  <a:pt x="1997" y="1772"/>
                </a:cubicBezTo>
                <a:cubicBezTo>
                  <a:pt x="1998" y="1771"/>
                  <a:pt x="1998" y="1770"/>
                  <a:pt x="2000" y="1769"/>
                </a:cubicBezTo>
                <a:cubicBezTo>
                  <a:pt x="2000" y="1768"/>
                  <a:pt x="2001" y="1769"/>
                  <a:pt x="2001" y="1770"/>
                </a:cubicBezTo>
                <a:cubicBezTo>
                  <a:pt x="2001" y="1771"/>
                  <a:pt x="2000" y="1771"/>
                  <a:pt x="2000" y="1771"/>
                </a:cubicBezTo>
                <a:cubicBezTo>
                  <a:pt x="1999" y="1772"/>
                  <a:pt x="1999" y="1773"/>
                  <a:pt x="1999" y="1773"/>
                </a:cubicBezTo>
                <a:cubicBezTo>
                  <a:pt x="1999" y="1774"/>
                  <a:pt x="1999" y="1775"/>
                  <a:pt x="1999" y="1775"/>
                </a:cubicBezTo>
                <a:cubicBezTo>
                  <a:pt x="1999" y="1776"/>
                  <a:pt x="1999" y="1776"/>
                  <a:pt x="2000" y="1776"/>
                </a:cubicBezTo>
                <a:cubicBezTo>
                  <a:pt x="2000" y="1775"/>
                  <a:pt x="2001" y="1775"/>
                  <a:pt x="2001" y="1774"/>
                </a:cubicBezTo>
                <a:cubicBezTo>
                  <a:pt x="2001" y="1774"/>
                  <a:pt x="2002" y="1773"/>
                  <a:pt x="2002" y="1773"/>
                </a:cubicBezTo>
                <a:cubicBezTo>
                  <a:pt x="2003" y="1773"/>
                  <a:pt x="2002" y="1774"/>
                  <a:pt x="2002" y="1775"/>
                </a:cubicBezTo>
                <a:cubicBezTo>
                  <a:pt x="2002" y="1775"/>
                  <a:pt x="2002" y="1776"/>
                  <a:pt x="2002" y="1777"/>
                </a:cubicBezTo>
                <a:cubicBezTo>
                  <a:pt x="2002" y="1778"/>
                  <a:pt x="2003" y="1778"/>
                  <a:pt x="2003" y="1777"/>
                </a:cubicBezTo>
                <a:cubicBezTo>
                  <a:pt x="2004" y="1776"/>
                  <a:pt x="2003" y="1773"/>
                  <a:pt x="2005" y="1774"/>
                </a:cubicBezTo>
                <a:cubicBezTo>
                  <a:pt x="2006" y="1774"/>
                  <a:pt x="2005" y="1775"/>
                  <a:pt x="2006" y="1776"/>
                </a:cubicBezTo>
                <a:cubicBezTo>
                  <a:pt x="2006" y="1777"/>
                  <a:pt x="2006" y="1777"/>
                  <a:pt x="2006" y="1778"/>
                </a:cubicBezTo>
                <a:cubicBezTo>
                  <a:pt x="2007" y="1778"/>
                  <a:pt x="2007" y="1779"/>
                  <a:pt x="2007" y="1780"/>
                </a:cubicBezTo>
                <a:cubicBezTo>
                  <a:pt x="2008" y="1780"/>
                  <a:pt x="2008" y="1779"/>
                  <a:pt x="2008" y="1778"/>
                </a:cubicBezTo>
                <a:cubicBezTo>
                  <a:pt x="2008" y="1778"/>
                  <a:pt x="2008" y="1777"/>
                  <a:pt x="2008" y="1776"/>
                </a:cubicBezTo>
                <a:cubicBezTo>
                  <a:pt x="2008" y="1776"/>
                  <a:pt x="2009" y="1776"/>
                  <a:pt x="2009" y="1775"/>
                </a:cubicBezTo>
                <a:cubicBezTo>
                  <a:pt x="2009" y="1774"/>
                  <a:pt x="2009" y="1773"/>
                  <a:pt x="2010" y="1773"/>
                </a:cubicBezTo>
                <a:cubicBezTo>
                  <a:pt x="2011" y="1773"/>
                  <a:pt x="2011" y="1775"/>
                  <a:pt x="2010" y="1775"/>
                </a:cubicBezTo>
                <a:cubicBezTo>
                  <a:pt x="2010" y="1776"/>
                  <a:pt x="2008" y="1778"/>
                  <a:pt x="2010" y="1778"/>
                </a:cubicBezTo>
                <a:cubicBezTo>
                  <a:pt x="2010" y="1778"/>
                  <a:pt x="2010" y="1779"/>
                  <a:pt x="2011" y="1779"/>
                </a:cubicBezTo>
                <a:cubicBezTo>
                  <a:pt x="2011" y="1780"/>
                  <a:pt x="2011" y="1779"/>
                  <a:pt x="2012" y="1778"/>
                </a:cubicBezTo>
                <a:cubicBezTo>
                  <a:pt x="2012" y="1778"/>
                  <a:pt x="2012" y="1778"/>
                  <a:pt x="2013" y="1777"/>
                </a:cubicBezTo>
                <a:cubicBezTo>
                  <a:pt x="2013" y="1777"/>
                  <a:pt x="2013" y="1776"/>
                  <a:pt x="2013" y="1776"/>
                </a:cubicBezTo>
                <a:cubicBezTo>
                  <a:pt x="2015" y="1776"/>
                  <a:pt x="2013" y="1779"/>
                  <a:pt x="2013" y="1779"/>
                </a:cubicBezTo>
                <a:cubicBezTo>
                  <a:pt x="2013" y="1780"/>
                  <a:pt x="2014" y="1781"/>
                  <a:pt x="2014" y="1781"/>
                </a:cubicBezTo>
                <a:cubicBezTo>
                  <a:pt x="2015" y="1781"/>
                  <a:pt x="2016" y="1779"/>
                  <a:pt x="2016" y="1779"/>
                </a:cubicBezTo>
                <a:cubicBezTo>
                  <a:pt x="2017" y="1779"/>
                  <a:pt x="2017" y="1779"/>
                  <a:pt x="2018" y="1778"/>
                </a:cubicBezTo>
                <a:cubicBezTo>
                  <a:pt x="2018" y="1778"/>
                  <a:pt x="2019" y="1777"/>
                  <a:pt x="2019" y="1777"/>
                </a:cubicBezTo>
                <a:cubicBezTo>
                  <a:pt x="2019" y="1775"/>
                  <a:pt x="2020" y="1774"/>
                  <a:pt x="2020" y="1773"/>
                </a:cubicBezTo>
                <a:cubicBezTo>
                  <a:pt x="2021" y="1771"/>
                  <a:pt x="2022" y="1770"/>
                  <a:pt x="2023" y="1770"/>
                </a:cubicBezTo>
                <a:cubicBezTo>
                  <a:pt x="2024" y="1770"/>
                  <a:pt x="2025" y="1770"/>
                  <a:pt x="2025" y="1770"/>
                </a:cubicBezTo>
                <a:cubicBezTo>
                  <a:pt x="2026" y="1770"/>
                  <a:pt x="2027" y="1770"/>
                  <a:pt x="2027" y="1769"/>
                </a:cubicBezTo>
                <a:cubicBezTo>
                  <a:pt x="2028" y="1769"/>
                  <a:pt x="2029" y="1768"/>
                  <a:pt x="2029" y="1768"/>
                </a:cubicBezTo>
                <a:cubicBezTo>
                  <a:pt x="2028" y="1767"/>
                  <a:pt x="2027" y="1767"/>
                  <a:pt x="2028" y="1767"/>
                </a:cubicBezTo>
                <a:cubicBezTo>
                  <a:pt x="2028" y="1766"/>
                  <a:pt x="2029" y="1767"/>
                  <a:pt x="2030" y="1767"/>
                </a:cubicBezTo>
                <a:cubicBezTo>
                  <a:pt x="2031" y="1767"/>
                  <a:pt x="2031" y="1767"/>
                  <a:pt x="2032" y="1767"/>
                </a:cubicBezTo>
                <a:cubicBezTo>
                  <a:pt x="2032" y="1766"/>
                  <a:pt x="2033" y="1766"/>
                  <a:pt x="2034" y="1766"/>
                </a:cubicBezTo>
                <a:cubicBezTo>
                  <a:pt x="2034" y="1765"/>
                  <a:pt x="2033" y="1765"/>
                  <a:pt x="2033" y="1765"/>
                </a:cubicBezTo>
                <a:cubicBezTo>
                  <a:pt x="2033" y="1764"/>
                  <a:pt x="2033" y="1764"/>
                  <a:pt x="2032" y="1763"/>
                </a:cubicBezTo>
                <a:cubicBezTo>
                  <a:pt x="2032" y="1762"/>
                  <a:pt x="2032" y="1761"/>
                  <a:pt x="2033" y="1760"/>
                </a:cubicBezTo>
                <a:cubicBezTo>
                  <a:pt x="2033" y="1761"/>
                  <a:pt x="2032" y="1762"/>
                  <a:pt x="2033" y="1763"/>
                </a:cubicBezTo>
                <a:cubicBezTo>
                  <a:pt x="2033" y="1763"/>
                  <a:pt x="2034" y="1764"/>
                  <a:pt x="2034" y="1764"/>
                </a:cubicBezTo>
                <a:cubicBezTo>
                  <a:pt x="2035" y="1765"/>
                  <a:pt x="2036" y="1764"/>
                  <a:pt x="2038" y="1764"/>
                </a:cubicBezTo>
                <a:cubicBezTo>
                  <a:pt x="2039" y="1763"/>
                  <a:pt x="2039" y="1763"/>
                  <a:pt x="2040" y="1761"/>
                </a:cubicBezTo>
                <a:cubicBezTo>
                  <a:pt x="2041" y="1760"/>
                  <a:pt x="2043" y="1760"/>
                  <a:pt x="2043" y="1759"/>
                </a:cubicBezTo>
                <a:cubicBezTo>
                  <a:pt x="2044" y="1757"/>
                  <a:pt x="2043" y="1755"/>
                  <a:pt x="2043" y="1754"/>
                </a:cubicBezTo>
                <a:cubicBezTo>
                  <a:pt x="2044" y="1753"/>
                  <a:pt x="2044" y="1753"/>
                  <a:pt x="2045" y="1752"/>
                </a:cubicBezTo>
                <a:cubicBezTo>
                  <a:pt x="2045" y="1751"/>
                  <a:pt x="2045" y="1751"/>
                  <a:pt x="2045" y="1750"/>
                </a:cubicBezTo>
                <a:cubicBezTo>
                  <a:pt x="2045" y="1749"/>
                  <a:pt x="2044" y="1746"/>
                  <a:pt x="2045" y="1746"/>
                </a:cubicBezTo>
                <a:cubicBezTo>
                  <a:pt x="2046" y="1746"/>
                  <a:pt x="2046" y="1748"/>
                  <a:pt x="2046" y="1748"/>
                </a:cubicBezTo>
                <a:cubicBezTo>
                  <a:pt x="2046" y="1749"/>
                  <a:pt x="2047" y="1749"/>
                  <a:pt x="2047" y="1750"/>
                </a:cubicBezTo>
                <a:cubicBezTo>
                  <a:pt x="2048" y="1750"/>
                  <a:pt x="2049" y="1751"/>
                  <a:pt x="2050" y="1753"/>
                </a:cubicBezTo>
                <a:cubicBezTo>
                  <a:pt x="2050" y="1754"/>
                  <a:pt x="2050" y="1755"/>
                  <a:pt x="2051" y="1756"/>
                </a:cubicBezTo>
                <a:cubicBezTo>
                  <a:pt x="2052" y="1758"/>
                  <a:pt x="2052" y="1759"/>
                  <a:pt x="2052" y="1761"/>
                </a:cubicBezTo>
                <a:cubicBezTo>
                  <a:pt x="2052" y="1762"/>
                  <a:pt x="2053" y="1765"/>
                  <a:pt x="2055" y="1765"/>
                </a:cubicBezTo>
                <a:cubicBezTo>
                  <a:pt x="2055" y="1764"/>
                  <a:pt x="2055" y="1764"/>
                  <a:pt x="2056" y="1764"/>
                </a:cubicBezTo>
                <a:cubicBezTo>
                  <a:pt x="2057" y="1763"/>
                  <a:pt x="2058" y="1764"/>
                  <a:pt x="2058" y="1764"/>
                </a:cubicBezTo>
                <a:cubicBezTo>
                  <a:pt x="2059" y="1764"/>
                  <a:pt x="2060" y="1763"/>
                  <a:pt x="2060" y="1764"/>
                </a:cubicBezTo>
                <a:cubicBezTo>
                  <a:pt x="2060" y="1765"/>
                  <a:pt x="2059" y="1765"/>
                  <a:pt x="2059" y="1766"/>
                </a:cubicBezTo>
                <a:cubicBezTo>
                  <a:pt x="2059" y="1766"/>
                  <a:pt x="2059" y="1767"/>
                  <a:pt x="2059" y="1768"/>
                </a:cubicBezTo>
                <a:cubicBezTo>
                  <a:pt x="2059" y="1769"/>
                  <a:pt x="2058" y="1770"/>
                  <a:pt x="2058" y="1772"/>
                </a:cubicBezTo>
                <a:cubicBezTo>
                  <a:pt x="2058" y="1773"/>
                  <a:pt x="2059" y="1775"/>
                  <a:pt x="2059" y="1777"/>
                </a:cubicBezTo>
                <a:cubicBezTo>
                  <a:pt x="2060" y="1777"/>
                  <a:pt x="2060" y="1778"/>
                  <a:pt x="2061" y="1779"/>
                </a:cubicBezTo>
                <a:cubicBezTo>
                  <a:pt x="2061" y="1780"/>
                  <a:pt x="2061" y="1781"/>
                  <a:pt x="2061" y="1782"/>
                </a:cubicBezTo>
                <a:cubicBezTo>
                  <a:pt x="2061" y="1783"/>
                  <a:pt x="2062" y="1784"/>
                  <a:pt x="2061" y="1785"/>
                </a:cubicBezTo>
                <a:cubicBezTo>
                  <a:pt x="2061" y="1786"/>
                  <a:pt x="2061" y="1788"/>
                  <a:pt x="2062" y="1789"/>
                </a:cubicBezTo>
                <a:cubicBezTo>
                  <a:pt x="2063" y="1792"/>
                  <a:pt x="2061" y="1795"/>
                  <a:pt x="2063" y="1798"/>
                </a:cubicBezTo>
                <a:cubicBezTo>
                  <a:pt x="2064" y="1799"/>
                  <a:pt x="2065" y="1799"/>
                  <a:pt x="2065" y="1800"/>
                </a:cubicBezTo>
                <a:cubicBezTo>
                  <a:pt x="2066" y="1800"/>
                  <a:pt x="2067" y="1802"/>
                  <a:pt x="2067" y="1803"/>
                </a:cubicBezTo>
                <a:cubicBezTo>
                  <a:pt x="2067" y="1806"/>
                  <a:pt x="2066" y="1809"/>
                  <a:pt x="2067" y="1813"/>
                </a:cubicBezTo>
                <a:cubicBezTo>
                  <a:pt x="2068" y="1814"/>
                  <a:pt x="2068" y="1815"/>
                  <a:pt x="2068" y="1817"/>
                </a:cubicBezTo>
                <a:cubicBezTo>
                  <a:pt x="2068" y="1817"/>
                  <a:pt x="2068" y="1818"/>
                  <a:pt x="2068" y="1819"/>
                </a:cubicBezTo>
                <a:cubicBezTo>
                  <a:pt x="2068" y="1819"/>
                  <a:pt x="2069" y="1820"/>
                  <a:pt x="2069" y="1820"/>
                </a:cubicBezTo>
                <a:cubicBezTo>
                  <a:pt x="2069" y="1821"/>
                  <a:pt x="2069" y="1823"/>
                  <a:pt x="2070" y="1824"/>
                </a:cubicBezTo>
                <a:cubicBezTo>
                  <a:pt x="2070" y="1823"/>
                  <a:pt x="2070" y="1821"/>
                  <a:pt x="2070" y="1820"/>
                </a:cubicBezTo>
                <a:cubicBezTo>
                  <a:pt x="2070" y="1818"/>
                  <a:pt x="2070" y="1817"/>
                  <a:pt x="2070" y="1815"/>
                </a:cubicBezTo>
                <a:cubicBezTo>
                  <a:pt x="2070" y="1813"/>
                  <a:pt x="2072" y="1816"/>
                  <a:pt x="2072" y="1817"/>
                </a:cubicBezTo>
                <a:cubicBezTo>
                  <a:pt x="2072" y="1818"/>
                  <a:pt x="2072" y="1818"/>
                  <a:pt x="2072" y="1819"/>
                </a:cubicBezTo>
                <a:cubicBezTo>
                  <a:pt x="2073" y="1820"/>
                  <a:pt x="2073" y="1820"/>
                  <a:pt x="2073" y="1821"/>
                </a:cubicBezTo>
                <a:cubicBezTo>
                  <a:pt x="2074" y="1822"/>
                  <a:pt x="2075" y="1823"/>
                  <a:pt x="2075" y="1825"/>
                </a:cubicBezTo>
                <a:cubicBezTo>
                  <a:pt x="2075" y="1826"/>
                  <a:pt x="2076" y="1828"/>
                  <a:pt x="2076" y="1830"/>
                </a:cubicBezTo>
                <a:cubicBezTo>
                  <a:pt x="2077" y="1831"/>
                  <a:pt x="2078" y="1832"/>
                  <a:pt x="2078" y="1833"/>
                </a:cubicBezTo>
                <a:cubicBezTo>
                  <a:pt x="2079" y="1835"/>
                  <a:pt x="2079" y="1836"/>
                  <a:pt x="2079" y="1837"/>
                </a:cubicBezTo>
                <a:cubicBezTo>
                  <a:pt x="2080" y="1839"/>
                  <a:pt x="2080" y="1841"/>
                  <a:pt x="2079" y="1843"/>
                </a:cubicBezTo>
                <a:cubicBezTo>
                  <a:pt x="2079" y="1844"/>
                  <a:pt x="2078" y="1845"/>
                  <a:pt x="2078" y="1846"/>
                </a:cubicBezTo>
                <a:cubicBezTo>
                  <a:pt x="2078" y="1847"/>
                  <a:pt x="2078" y="1848"/>
                  <a:pt x="2078" y="1849"/>
                </a:cubicBezTo>
                <a:cubicBezTo>
                  <a:pt x="2077" y="1849"/>
                  <a:pt x="2076" y="1850"/>
                  <a:pt x="2078" y="1850"/>
                </a:cubicBezTo>
                <a:cubicBezTo>
                  <a:pt x="2079" y="1850"/>
                  <a:pt x="2081" y="1850"/>
                  <a:pt x="2080" y="1852"/>
                </a:cubicBezTo>
                <a:cubicBezTo>
                  <a:pt x="2078" y="1852"/>
                  <a:pt x="2079" y="1856"/>
                  <a:pt x="2078" y="1855"/>
                </a:cubicBezTo>
                <a:cubicBezTo>
                  <a:pt x="2077" y="1855"/>
                  <a:pt x="2076" y="1852"/>
                  <a:pt x="2075" y="1854"/>
                </a:cubicBezTo>
                <a:cubicBezTo>
                  <a:pt x="2074" y="1856"/>
                  <a:pt x="2076" y="1856"/>
                  <a:pt x="2077" y="1857"/>
                </a:cubicBezTo>
                <a:cubicBezTo>
                  <a:pt x="2079" y="1858"/>
                  <a:pt x="2078" y="1859"/>
                  <a:pt x="2078" y="1860"/>
                </a:cubicBezTo>
                <a:cubicBezTo>
                  <a:pt x="2078" y="1862"/>
                  <a:pt x="2080" y="1861"/>
                  <a:pt x="2081" y="1860"/>
                </a:cubicBezTo>
                <a:cubicBezTo>
                  <a:pt x="2081" y="1860"/>
                  <a:pt x="2081" y="1859"/>
                  <a:pt x="2082" y="1858"/>
                </a:cubicBezTo>
                <a:cubicBezTo>
                  <a:pt x="2082" y="1858"/>
                  <a:pt x="2083" y="1859"/>
                  <a:pt x="2083" y="1860"/>
                </a:cubicBezTo>
                <a:cubicBezTo>
                  <a:pt x="2083" y="1860"/>
                  <a:pt x="2082" y="1860"/>
                  <a:pt x="2082" y="1861"/>
                </a:cubicBezTo>
                <a:cubicBezTo>
                  <a:pt x="2081" y="1861"/>
                  <a:pt x="2081" y="1862"/>
                  <a:pt x="2080" y="1862"/>
                </a:cubicBezTo>
                <a:cubicBezTo>
                  <a:pt x="2080" y="1863"/>
                  <a:pt x="2081" y="1865"/>
                  <a:pt x="2081" y="1867"/>
                </a:cubicBezTo>
                <a:cubicBezTo>
                  <a:pt x="2081" y="1868"/>
                  <a:pt x="2081" y="1870"/>
                  <a:pt x="2081" y="1871"/>
                </a:cubicBezTo>
                <a:cubicBezTo>
                  <a:pt x="2081" y="1873"/>
                  <a:pt x="2080" y="1874"/>
                  <a:pt x="2080" y="1875"/>
                </a:cubicBezTo>
                <a:cubicBezTo>
                  <a:pt x="2080" y="1877"/>
                  <a:pt x="2079" y="1878"/>
                  <a:pt x="2077" y="1878"/>
                </a:cubicBezTo>
                <a:cubicBezTo>
                  <a:pt x="2076" y="1879"/>
                  <a:pt x="2075" y="1880"/>
                  <a:pt x="2075" y="1881"/>
                </a:cubicBezTo>
                <a:cubicBezTo>
                  <a:pt x="2075" y="1883"/>
                  <a:pt x="2076" y="1884"/>
                  <a:pt x="2077" y="1885"/>
                </a:cubicBezTo>
                <a:cubicBezTo>
                  <a:pt x="2077" y="1887"/>
                  <a:pt x="2077" y="1889"/>
                  <a:pt x="2077" y="1890"/>
                </a:cubicBezTo>
                <a:cubicBezTo>
                  <a:pt x="2076" y="1891"/>
                  <a:pt x="2076" y="1893"/>
                  <a:pt x="2076" y="1894"/>
                </a:cubicBezTo>
                <a:cubicBezTo>
                  <a:pt x="2077" y="1896"/>
                  <a:pt x="2078" y="1893"/>
                  <a:pt x="2078" y="1893"/>
                </a:cubicBezTo>
                <a:cubicBezTo>
                  <a:pt x="2080" y="1893"/>
                  <a:pt x="2078" y="1896"/>
                  <a:pt x="2078" y="1896"/>
                </a:cubicBezTo>
                <a:cubicBezTo>
                  <a:pt x="2077" y="1898"/>
                  <a:pt x="2077" y="1899"/>
                  <a:pt x="2077" y="1901"/>
                </a:cubicBezTo>
                <a:cubicBezTo>
                  <a:pt x="2076" y="1902"/>
                  <a:pt x="2075" y="1903"/>
                  <a:pt x="2074" y="1905"/>
                </a:cubicBezTo>
                <a:cubicBezTo>
                  <a:pt x="2074" y="1906"/>
                  <a:pt x="2074" y="1907"/>
                  <a:pt x="2073" y="1909"/>
                </a:cubicBezTo>
                <a:cubicBezTo>
                  <a:pt x="2073" y="1909"/>
                  <a:pt x="2072" y="1911"/>
                  <a:pt x="2072" y="1912"/>
                </a:cubicBezTo>
                <a:cubicBezTo>
                  <a:pt x="2072" y="1912"/>
                  <a:pt x="2072" y="1912"/>
                  <a:pt x="2073" y="1913"/>
                </a:cubicBezTo>
                <a:cubicBezTo>
                  <a:pt x="2073" y="1913"/>
                  <a:pt x="2073" y="1914"/>
                  <a:pt x="2073" y="1915"/>
                </a:cubicBezTo>
                <a:cubicBezTo>
                  <a:pt x="2073" y="1915"/>
                  <a:pt x="2072" y="1915"/>
                  <a:pt x="2072" y="1916"/>
                </a:cubicBezTo>
                <a:cubicBezTo>
                  <a:pt x="2072" y="1917"/>
                  <a:pt x="2072" y="1917"/>
                  <a:pt x="2072" y="1918"/>
                </a:cubicBezTo>
                <a:cubicBezTo>
                  <a:pt x="2071" y="1918"/>
                  <a:pt x="2071" y="1918"/>
                  <a:pt x="2071" y="1919"/>
                </a:cubicBezTo>
                <a:cubicBezTo>
                  <a:pt x="2071" y="1920"/>
                  <a:pt x="2071" y="1922"/>
                  <a:pt x="2071" y="1924"/>
                </a:cubicBezTo>
                <a:cubicBezTo>
                  <a:pt x="2070" y="1925"/>
                  <a:pt x="2070" y="1926"/>
                  <a:pt x="2071" y="1927"/>
                </a:cubicBezTo>
                <a:cubicBezTo>
                  <a:pt x="2071" y="1927"/>
                  <a:pt x="2071" y="1927"/>
                  <a:pt x="2072" y="1928"/>
                </a:cubicBezTo>
                <a:cubicBezTo>
                  <a:pt x="2072" y="1928"/>
                  <a:pt x="2072" y="1929"/>
                  <a:pt x="2072" y="1930"/>
                </a:cubicBezTo>
                <a:cubicBezTo>
                  <a:pt x="2072" y="1931"/>
                  <a:pt x="2072" y="1930"/>
                  <a:pt x="2073" y="1930"/>
                </a:cubicBezTo>
                <a:cubicBezTo>
                  <a:pt x="2073" y="1931"/>
                  <a:pt x="2074" y="1931"/>
                  <a:pt x="2073" y="1932"/>
                </a:cubicBezTo>
                <a:cubicBezTo>
                  <a:pt x="2073" y="1932"/>
                  <a:pt x="2072" y="1932"/>
                  <a:pt x="2072" y="1933"/>
                </a:cubicBezTo>
                <a:cubicBezTo>
                  <a:pt x="2072" y="1934"/>
                  <a:pt x="2072" y="1934"/>
                  <a:pt x="2072" y="1935"/>
                </a:cubicBezTo>
                <a:cubicBezTo>
                  <a:pt x="2071" y="1936"/>
                  <a:pt x="2071" y="1938"/>
                  <a:pt x="2071" y="1939"/>
                </a:cubicBezTo>
                <a:cubicBezTo>
                  <a:pt x="2073" y="1941"/>
                  <a:pt x="2074" y="1938"/>
                  <a:pt x="2074" y="1937"/>
                </a:cubicBezTo>
                <a:cubicBezTo>
                  <a:pt x="2075" y="1937"/>
                  <a:pt x="2076" y="1937"/>
                  <a:pt x="2075" y="1936"/>
                </a:cubicBezTo>
                <a:cubicBezTo>
                  <a:pt x="2075" y="1935"/>
                  <a:pt x="2075" y="1935"/>
                  <a:pt x="2075" y="1934"/>
                </a:cubicBezTo>
                <a:cubicBezTo>
                  <a:pt x="2075" y="1934"/>
                  <a:pt x="2074" y="1934"/>
                  <a:pt x="2074" y="1933"/>
                </a:cubicBezTo>
                <a:cubicBezTo>
                  <a:pt x="2074" y="1933"/>
                  <a:pt x="2073" y="1932"/>
                  <a:pt x="2074" y="1932"/>
                </a:cubicBezTo>
                <a:cubicBezTo>
                  <a:pt x="2074" y="1931"/>
                  <a:pt x="2075" y="1931"/>
                  <a:pt x="2075" y="1931"/>
                </a:cubicBezTo>
                <a:cubicBezTo>
                  <a:pt x="2075" y="1931"/>
                  <a:pt x="2076" y="1930"/>
                  <a:pt x="2076" y="1930"/>
                </a:cubicBezTo>
                <a:cubicBezTo>
                  <a:pt x="2076" y="1929"/>
                  <a:pt x="2075" y="1930"/>
                  <a:pt x="2075" y="1929"/>
                </a:cubicBezTo>
                <a:cubicBezTo>
                  <a:pt x="2075" y="1928"/>
                  <a:pt x="2076" y="1929"/>
                  <a:pt x="2076" y="1928"/>
                </a:cubicBezTo>
                <a:cubicBezTo>
                  <a:pt x="2077" y="1928"/>
                  <a:pt x="2077" y="1928"/>
                  <a:pt x="2078" y="1927"/>
                </a:cubicBezTo>
                <a:cubicBezTo>
                  <a:pt x="2079" y="1927"/>
                  <a:pt x="2080" y="1929"/>
                  <a:pt x="2081" y="1929"/>
                </a:cubicBezTo>
                <a:cubicBezTo>
                  <a:pt x="2083" y="1930"/>
                  <a:pt x="2082" y="1931"/>
                  <a:pt x="2083" y="1933"/>
                </a:cubicBezTo>
                <a:cubicBezTo>
                  <a:pt x="2083" y="1934"/>
                  <a:pt x="2085" y="1934"/>
                  <a:pt x="2086" y="1935"/>
                </a:cubicBezTo>
                <a:cubicBezTo>
                  <a:pt x="2087" y="1936"/>
                  <a:pt x="2088" y="1936"/>
                  <a:pt x="2087" y="1938"/>
                </a:cubicBezTo>
                <a:cubicBezTo>
                  <a:pt x="2087" y="1938"/>
                  <a:pt x="2087" y="1939"/>
                  <a:pt x="2087" y="1940"/>
                </a:cubicBezTo>
                <a:cubicBezTo>
                  <a:pt x="2087" y="1940"/>
                  <a:pt x="2087" y="1941"/>
                  <a:pt x="2087" y="1942"/>
                </a:cubicBezTo>
                <a:cubicBezTo>
                  <a:pt x="2087" y="1942"/>
                  <a:pt x="2087" y="1943"/>
                  <a:pt x="2087" y="1944"/>
                </a:cubicBezTo>
                <a:cubicBezTo>
                  <a:pt x="2087" y="1944"/>
                  <a:pt x="2088" y="1945"/>
                  <a:pt x="2088" y="1945"/>
                </a:cubicBezTo>
                <a:cubicBezTo>
                  <a:pt x="2089" y="1945"/>
                  <a:pt x="2088" y="1944"/>
                  <a:pt x="2088" y="1944"/>
                </a:cubicBezTo>
                <a:cubicBezTo>
                  <a:pt x="2088" y="1943"/>
                  <a:pt x="2088" y="1942"/>
                  <a:pt x="2088" y="1942"/>
                </a:cubicBezTo>
                <a:cubicBezTo>
                  <a:pt x="2088" y="1941"/>
                  <a:pt x="2087" y="1941"/>
                  <a:pt x="2087" y="1941"/>
                </a:cubicBezTo>
                <a:cubicBezTo>
                  <a:pt x="2087" y="1940"/>
                  <a:pt x="2088" y="1940"/>
                  <a:pt x="2088" y="1940"/>
                </a:cubicBezTo>
                <a:cubicBezTo>
                  <a:pt x="2088" y="1940"/>
                  <a:pt x="2088" y="1941"/>
                  <a:pt x="2089" y="1941"/>
                </a:cubicBezTo>
                <a:cubicBezTo>
                  <a:pt x="2089" y="1941"/>
                  <a:pt x="2089" y="1941"/>
                  <a:pt x="2090" y="1941"/>
                </a:cubicBezTo>
                <a:cubicBezTo>
                  <a:pt x="2090" y="1941"/>
                  <a:pt x="2090" y="1941"/>
                  <a:pt x="2091" y="1942"/>
                </a:cubicBezTo>
                <a:cubicBezTo>
                  <a:pt x="2092" y="1943"/>
                  <a:pt x="2092" y="1944"/>
                  <a:pt x="2092" y="1945"/>
                </a:cubicBezTo>
                <a:cubicBezTo>
                  <a:pt x="2092" y="1947"/>
                  <a:pt x="2093" y="1948"/>
                  <a:pt x="2095" y="1948"/>
                </a:cubicBezTo>
                <a:cubicBezTo>
                  <a:pt x="2095" y="1947"/>
                  <a:pt x="2096" y="1946"/>
                  <a:pt x="2097" y="1947"/>
                </a:cubicBezTo>
                <a:cubicBezTo>
                  <a:pt x="2097" y="1947"/>
                  <a:pt x="2097" y="1948"/>
                  <a:pt x="2097" y="1948"/>
                </a:cubicBezTo>
                <a:cubicBezTo>
                  <a:pt x="2096" y="1949"/>
                  <a:pt x="2096" y="1949"/>
                  <a:pt x="2097" y="1950"/>
                </a:cubicBezTo>
                <a:cubicBezTo>
                  <a:pt x="2097" y="1950"/>
                  <a:pt x="2098" y="1951"/>
                  <a:pt x="2098" y="1951"/>
                </a:cubicBezTo>
                <a:cubicBezTo>
                  <a:pt x="2099" y="1952"/>
                  <a:pt x="2100" y="1951"/>
                  <a:pt x="2100" y="1952"/>
                </a:cubicBezTo>
                <a:cubicBezTo>
                  <a:pt x="2101" y="1953"/>
                  <a:pt x="2100" y="1953"/>
                  <a:pt x="2100" y="1953"/>
                </a:cubicBezTo>
                <a:cubicBezTo>
                  <a:pt x="2099" y="1954"/>
                  <a:pt x="2099" y="1955"/>
                  <a:pt x="2100" y="1955"/>
                </a:cubicBezTo>
                <a:cubicBezTo>
                  <a:pt x="2100" y="1956"/>
                  <a:pt x="2100" y="1958"/>
                  <a:pt x="2101" y="1958"/>
                </a:cubicBezTo>
                <a:cubicBezTo>
                  <a:pt x="2102" y="1959"/>
                  <a:pt x="2102" y="1960"/>
                  <a:pt x="2103" y="1961"/>
                </a:cubicBezTo>
                <a:cubicBezTo>
                  <a:pt x="2103" y="1962"/>
                  <a:pt x="2105" y="1962"/>
                  <a:pt x="2105" y="1963"/>
                </a:cubicBezTo>
                <a:cubicBezTo>
                  <a:pt x="2106" y="1963"/>
                  <a:pt x="2106" y="1964"/>
                  <a:pt x="2107" y="1964"/>
                </a:cubicBezTo>
                <a:cubicBezTo>
                  <a:pt x="2107" y="1965"/>
                  <a:pt x="2108" y="1965"/>
                  <a:pt x="2108" y="1966"/>
                </a:cubicBezTo>
                <a:cubicBezTo>
                  <a:pt x="2109" y="1967"/>
                  <a:pt x="2109" y="1969"/>
                  <a:pt x="2110" y="1970"/>
                </a:cubicBezTo>
                <a:cubicBezTo>
                  <a:pt x="2110" y="1971"/>
                  <a:pt x="2111" y="1971"/>
                  <a:pt x="2112" y="1972"/>
                </a:cubicBezTo>
                <a:cubicBezTo>
                  <a:pt x="2112" y="1974"/>
                  <a:pt x="2113" y="1975"/>
                  <a:pt x="2113" y="1976"/>
                </a:cubicBezTo>
                <a:cubicBezTo>
                  <a:pt x="2113" y="1978"/>
                  <a:pt x="2113" y="1979"/>
                  <a:pt x="2113" y="1981"/>
                </a:cubicBezTo>
                <a:cubicBezTo>
                  <a:pt x="2113" y="1982"/>
                  <a:pt x="2113" y="1984"/>
                  <a:pt x="2112" y="1985"/>
                </a:cubicBezTo>
                <a:cubicBezTo>
                  <a:pt x="2112" y="1985"/>
                  <a:pt x="2112" y="1985"/>
                  <a:pt x="2111" y="1985"/>
                </a:cubicBezTo>
                <a:cubicBezTo>
                  <a:pt x="2111" y="1985"/>
                  <a:pt x="2111" y="1985"/>
                  <a:pt x="2111" y="1986"/>
                </a:cubicBezTo>
                <a:cubicBezTo>
                  <a:pt x="2111" y="1986"/>
                  <a:pt x="2109" y="1986"/>
                  <a:pt x="2110" y="1987"/>
                </a:cubicBezTo>
                <a:cubicBezTo>
                  <a:pt x="2110" y="1988"/>
                  <a:pt x="2112" y="1987"/>
                  <a:pt x="2113" y="1987"/>
                </a:cubicBezTo>
                <a:cubicBezTo>
                  <a:pt x="2114" y="1987"/>
                  <a:pt x="2113" y="1989"/>
                  <a:pt x="2113" y="1990"/>
                </a:cubicBezTo>
                <a:cubicBezTo>
                  <a:pt x="2113" y="1991"/>
                  <a:pt x="2114" y="1992"/>
                  <a:pt x="2114" y="1993"/>
                </a:cubicBezTo>
                <a:cubicBezTo>
                  <a:pt x="2115" y="1994"/>
                  <a:pt x="2115" y="1996"/>
                  <a:pt x="2116" y="1998"/>
                </a:cubicBezTo>
                <a:cubicBezTo>
                  <a:pt x="2117" y="1999"/>
                  <a:pt x="2117" y="2000"/>
                  <a:pt x="2118" y="2002"/>
                </a:cubicBezTo>
                <a:cubicBezTo>
                  <a:pt x="2118" y="2003"/>
                  <a:pt x="2118" y="2004"/>
                  <a:pt x="2117" y="2006"/>
                </a:cubicBezTo>
                <a:cubicBezTo>
                  <a:pt x="2117" y="2007"/>
                  <a:pt x="2117" y="2007"/>
                  <a:pt x="2117" y="2008"/>
                </a:cubicBezTo>
                <a:cubicBezTo>
                  <a:pt x="2118" y="2009"/>
                  <a:pt x="2118" y="2009"/>
                  <a:pt x="2119" y="2009"/>
                </a:cubicBezTo>
                <a:cubicBezTo>
                  <a:pt x="2119" y="2009"/>
                  <a:pt x="2119" y="2010"/>
                  <a:pt x="2120" y="2010"/>
                </a:cubicBezTo>
                <a:cubicBezTo>
                  <a:pt x="2120" y="2011"/>
                  <a:pt x="2121" y="2012"/>
                  <a:pt x="2121" y="2012"/>
                </a:cubicBezTo>
                <a:cubicBezTo>
                  <a:pt x="2122" y="2014"/>
                  <a:pt x="2119" y="2013"/>
                  <a:pt x="2120" y="2015"/>
                </a:cubicBezTo>
                <a:cubicBezTo>
                  <a:pt x="2120" y="2016"/>
                  <a:pt x="2122" y="2016"/>
                  <a:pt x="2123" y="2017"/>
                </a:cubicBezTo>
                <a:cubicBezTo>
                  <a:pt x="2124" y="2018"/>
                  <a:pt x="2124" y="2020"/>
                  <a:pt x="2125" y="2021"/>
                </a:cubicBezTo>
                <a:cubicBezTo>
                  <a:pt x="2125" y="2022"/>
                  <a:pt x="2126" y="2022"/>
                  <a:pt x="2127" y="2023"/>
                </a:cubicBezTo>
                <a:cubicBezTo>
                  <a:pt x="2128" y="2024"/>
                  <a:pt x="2128" y="2024"/>
                  <a:pt x="2129" y="2025"/>
                </a:cubicBezTo>
                <a:cubicBezTo>
                  <a:pt x="2129" y="2026"/>
                  <a:pt x="2129" y="2027"/>
                  <a:pt x="2130" y="2028"/>
                </a:cubicBezTo>
                <a:cubicBezTo>
                  <a:pt x="2131" y="2029"/>
                  <a:pt x="2131" y="2030"/>
                  <a:pt x="2131" y="2032"/>
                </a:cubicBezTo>
                <a:cubicBezTo>
                  <a:pt x="2131" y="2034"/>
                  <a:pt x="2131" y="2035"/>
                  <a:pt x="2133" y="2037"/>
                </a:cubicBezTo>
                <a:cubicBezTo>
                  <a:pt x="2134" y="2038"/>
                  <a:pt x="2135" y="2038"/>
                  <a:pt x="2136" y="2039"/>
                </a:cubicBezTo>
                <a:cubicBezTo>
                  <a:pt x="2138" y="2040"/>
                  <a:pt x="2139" y="2042"/>
                  <a:pt x="2140" y="2043"/>
                </a:cubicBezTo>
                <a:cubicBezTo>
                  <a:pt x="2143" y="2044"/>
                  <a:pt x="2146" y="2045"/>
                  <a:pt x="2149" y="2047"/>
                </a:cubicBezTo>
                <a:cubicBezTo>
                  <a:pt x="2150" y="2048"/>
                  <a:pt x="2151" y="2049"/>
                  <a:pt x="2153" y="2050"/>
                </a:cubicBezTo>
                <a:cubicBezTo>
                  <a:pt x="2154" y="2051"/>
                  <a:pt x="2156" y="2052"/>
                  <a:pt x="2157" y="2052"/>
                </a:cubicBezTo>
                <a:cubicBezTo>
                  <a:pt x="2160" y="2054"/>
                  <a:pt x="2162" y="2056"/>
                  <a:pt x="2164" y="2058"/>
                </a:cubicBezTo>
                <a:cubicBezTo>
                  <a:pt x="2166" y="2059"/>
                  <a:pt x="2167" y="2059"/>
                  <a:pt x="2169" y="2061"/>
                </a:cubicBezTo>
                <a:cubicBezTo>
                  <a:pt x="2170" y="2062"/>
                  <a:pt x="2171" y="2063"/>
                  <a:pt x="2172" y="2065"/>
                </a:cubicBezTo>
                <a:cubicBezTo>
                  <a:pt x="2173" y="2065"/>
                  <a:pt x="2173" y="2065"/>
                  <a:pt x="2174" y="2066"/>
                </a:cubicBezTo>
                <a:cubicBezTo>
                  <a:pt x="2175" y="2066"/>
                  <a:pt x="2176" y="2068"/>
                  <a:pt x="2177" y="2067"/>
                </a:cubicBezTo>
                <a:cubicBezTo>
                  <a:pt x="2177" y="2067"/>
                  <a:pt x="2177" y="2066"/>
                  <a:pt x="2177" y="2065"/>
                </a:cubicBezTo>
                <a:cubicBezTo>
                  <a:pt x="2178" y="2065"/>
                  <a:pt x="2179" y="2065"/>
                  <a:pt x="2179" y="2064"/>
                </a:cubicBezTo>
                <a:cubicBezTo>
                  <a:pt x="2180" y="2064"/>
                  <a:pt x="2181" y="2064"/>
                  <a:pt x="2182" y="2064"/>
                </a:cubicBezTo>
                <a:cubicBezTo>
                  <a:pt x="2183" y="2064"/>
                  <a:pt x="2184" y="2065"/>
                  <a:pt x="2185" y="2064"/>
                </a:cubicBezTo>
                <a:cubicBezTo>
                  <a:pt x="2185" y="2064"/>
                  <a:pt x="2185" y="2063"/>
                  <a:pt x="2185" y="2063"/>
                </a:cubicBezTo>
                <a:cubicBezTo>
                  <a:pt x="2185" y="2063"/>
                  <a:pt x="2186" y="2062"/>
                  <a:pt x="2186" y="2062"/>
                </a:cubicBezTo>
                <a:cubicBezTo>
                  <a:pt x="2186" y="2063"/>
                  <a:pt x="2186" y="2063"/>
                  <a:pt x="2186" y="2064"/>
                </a:cubicBezTo>
                <a:cubicBezTo>
                  <a:pt x="2186" y="2064"/>
                  <a:pt x="2186" y="2064"/>
                  <a:pt x="2186" y="2065"/>
                </a:cubicBezTo>
                <a:cubicBezTo>
                  <a:pt x="2187" y="2065"/>
                  <a:pt x="2187" y="2066"/>
                  <a:pt x="2187" y="2066"/>
                </a:cubicBezTo>
                <a:cubicBezTo>
                  <a:pt x="2187" y="2066"/>
                  <a:pt x="2187" y="2066"/>
                  <a:pt x="2187" y="2066"/>
                </a:cubicBezTo>
                <a:cubicBezTo>
                  <a:pt x="2187" y="2067"/>
                  <a:pt x="2188" y="2066"/>
                  <a:pt x="2188" y="2066"/>
                </a:cubicBezTo>
                <a:cubicBezTo>
                  <a:pt x="2188" y="2066"/>
                  <a:pt x="2188" y="2065"/>
                  <a:pt x="2189" y="2065"/>
                </a:cubicBezTo>
                <a:cubicBezTo>
                  <a:pt x="2190" y="2065"/>
                  <a:pt x="2190" y="2065"/>
                  <a:pt x="2190" y="2064"/>
                </a:cubicBezTo>
                <a:cubicBezTo>
                  <a:pt x="2191" y="2062"/>
                  <a:pt x="2190" y="2060"/>
                  <a:pt x="2190" y="2059"/>
                </a:cubicBezTo>
                <a:cubicBezTo>
                  <a:pt x="2189" y="2058"/>
                  <a:pt x="2189" y="2058"/>
                  <a:pt x="2188" y="2057"/>
                </a:cubicBezTo>
                <a:cubicBezTo>
                  <a:pt x="2188" y="2056"/>
                  <a:pt x="2187" y="2055"/>
                  <a:pt x="2186" y="2053"/>
                </a:cubicBezTo>
                <a:cubicBezTo>
                  <a:pt x="2186" y="2053"/>
                  <a:pt x="2186" y="2052"/>
                  <a:pt x="2186" y="2051"/>
                </a:cubicBezTo>
                <a:cubicBezTo>
                  <a:pt x="2185" y="2050"/>
                  <a:pt x="2184" y="2049"/>
                  <a:pt x="2184" y="2048"/>
                </a:cubicBezTo>
                <a:cubicBezTo>
                  <a:pt x="2183" y="2047"/>
                  <a:pt x="2182" y="2045"/>
                  <a:pt x="2181" y="2044"/>
                </a:cubicBezTo>
                <a:cubicBezTo>
                  <a:pt x="2180" y="2043"/>
                  <a:pt x="2179" y="2042"/>
                  <a:pt x="2178" y="2041"/>
                </a:cubicBezTo>
                <a:cubicBezTo>
                  <a:pt x="2178" y="2040"/>
                  <a:pt x="2177" y="2039"/>
                  <a:pt x="2176" y="2038"/>
                </a:cubicBezTo>
                <a:cubicBezTo>
                  <a:pt x="2175" y="2036"/>
                  <a:pt x="2174" y="2036"/>
                  <a:pt x="2174" y="2034"/>
                </a:cubicBezTo>
                <a:cubicBezTo>
                  <a:pt x="2173" y="2033"/>
                  <a:pt x="2174" y="2031"/>
                  <a:pt x="2174" y="2030"/>
                </a:cubicBezTo>
                <a:cubicBezTo>
                  <a:pt x="2174" y="2028"/>
                  <a:pt x="2174" y="2027"/>
                  <a:pt x="2173" y="2025"/>
                </a:cubicBezTo>
                <a:cubicBezTo>
                  <a:pt x="2173" y="2022"/>
                  <a:pt x="2172" y="2019"/>
                  <a:pt x="2173" y="2016"/>
                </a:cubicBezTo>
                <a:cubicBezTo>
                  <a:pt x="2174" y="2013"/>
                  <a:pt x="2174" y="2010"/>
                  <a:pt x="2174" y="2007"/>
                </a:cubicBezTo>
                <a:cubicBezTo>
                  <a:pt x="2174" y="2006"/>
                  <a:pt x="2174" y="2005"/>
                  <a:pt x="2174" y="2004"/>
                </a:cubicBezTo>
                <a:cubicBezTo>
                  <a:pt x="2174" y="2002"/>
                  <a:pt x="2174" y="2001"/>
                  <a:pt x="2174" y="2000"/>
                </a:cubicBezTo>
                <a:cubicBezTo>
                  <a:pt x="2174" y="1999"/>
                  <a:pt x="2173" y="1999"/>
                  <a:pt x="2173" y="1998"/>
                </a:cubicBezTo>
                <a:cubicBezTo>
                  <a:pt x="2173" y="1996"/>
                  <a:pt x="2172" y="1995"/>
                  <a:pt x="2172" y="1993"/>
                </a:cubicBezTo>
                <a:cubicBezTo>
                  <a:pt x="2171" y="1992"/>
                  <a:pt x="2170" y="1991"/>
                  <a:pt x="2170" y="1989"/>
                </a:cubicBezTo>
                <a:cubicBezTo>
                  <a:pt x="2169" y="1988"/>
                  <a:pt x="2168" y="1987"/>
                  <a:pt x="2167" y="1985"/>
                </a:cubicBezTo>
                <a:cubicBezTo>
                  <a:pt x="2166" y="1984"/>
                  <a:pt x="2164" y="1983"/>
                  <a:pt x="2163" y="1982"/>
                </a:cubicBezTo>
                <a:cubicBezTo>
                  <a:pt x="2161" y="1981"/>
                  <a:pt x="2160" y="1980"/>
                  <a:pt x="2158" y="1979"/>
                </a:cubicBezTo>
                <a:cubicBezTo>
                  <a:pt x="2157" y="1978"/>
                  <a:pt x="2156" y="1977"/>
                  <a:pt x="2155" y="1976"/>
                </a:cubicBezTo>
                <a:cubicBezTo>
                  <a:pt x="2154" y="1975"/>
                  <a:pt x="2154" y="1973"/>
                  <a:pt x="2153" y="1972"/>
                </a:cubicBezTo>
                <a:cubicBezTo>
                  <a:pt x="2152" y="1971"/>
                  <a:pt x="2151" y="1970"/>
                  <a:pt x="2149" y="1970"/>
                </a:cubicBezTo>
                <a:cubicBezTo>
                  <a:pt x="2148" y="1969"/>
                  <a:pt x="2147" y="1968"/>
                  <a:pt x="2146" y="1968"/>
                </a:cubicBezTo>
                <a:cubicBezTo>
                  <a:pt x="2145" y="1967"/>
                  <a:pt x="2144" y="1966"/>
                  <a:pt x="2143" y="1965"/>
                </a:cubicBezTo>
                <a:cubicBezTo>
                  <a:pt x="2142" y="1964"/>
                  <a:pt x="2142" y="1964"/>
                  <a:pt x="2141" y="1963"/>
                </a:cubicBezTo>
                <a:cubicBezTo>
                  <a:pt x="2141" y="1963"/>
                  <a:pt x="2140" y="1962"/>
                  <a:pt x="2139" y="1962"/>
                </a:cubicBezTo>
                <a:cubicBezTo>
                  <a:pt x="2139" y="1961"/>
                  <a:pt x="2139" y="1960"/>
                  <a:pt x="2138" y="1960"/>
                </a:cubicBezTo>
                <a:cubicBezTo>
                  <a:pt x="2138" y="1959"/>
                  <a:pt x="2137" y="1958"/>
                  <a:pt x="2137" y="1958"/>
                </a:cubicBezTo>
                <a:cubicBezTo>
                  <a:pt x="2136" y="1957"/>
                  <a:pt x="2135" y="1956"/>
                  <a:pt x="2134" y="1956"/>
                </a:cubicBezTo>
                <a:cubicBezTo>
                  <a:pt x="2134" y="1955"/>
                  <a:pt x="2133" y="1955"/>
                  <a:pt x="2132" y="1955"/>
                </a:cubicBezTo>
                <a:cubicBezTo>
                  <a:pt x="2131" y="1955"/>
                  <a:pt x="2131" y="1956"/>
                  <a:pt x="2130" y="1956"/>
                </a:cubicBezTo>
                <a:cubicBezTo>
                  <a:pt x="2129" y="1958"/>
                  <a:pt x="2126" y="1957"/>
                  <a:pt x="2125" y="1956"/>
                </a:cubicBezTo>
                <a:cubicBezTo>
                  <a:pt x="2124" y="1955"/>
                  <a:pt x="2123" y="1954"/>
                  <a:pt x="2122" y="1953"/>
                </a:cubicBezTo>
                <a:cubicBezTo>
                  <a:pt x="2121" y="1952"/>
                  <a:pt x="2120" y="1951"/>
                  <a:pt x="2119" y="1950"/>
                </a:cubicBezTo>
                <a:cubicBezTo>
                  <a:pt x="2118" y="1950"/>
                  <a:pt x="2117" y="1950"/>
                  <a:pt x="2116" y="1948"/>
                </a:cubicBezTo>
                <a:cubicBezTo>
                  <a:pt x="2115" y="1947"/>
                  <a:pt x="2115" y="1946"/>
                  <a:pt x="2115" y="1944"/>
                </a:cubicBezTo>
                <a:cubicBezTo>
                  <a:pt x="2115" y="1943"/>
                  <a:pt x="2114" y="1942"/>
                  <a:pt x="2114" y="1941"/>
                </a:cubicBezTo>
                <a:cubicBezTo>
                  <a:pt x="2113" y="1939"/>
                  <a:pt x="2114" y="1938"/>
                  <a:pt x="2113" y="1937"/>
                </a:cubicBezTo>
                <a:cubicBezTo>
                  <a:pt x="2113" y="1936"/>
                  <a:pt x="2113" y="1935"/>
                  <a:pt x="2112" y="1935"/>
                </a:cubicBezTo>
                <a:cubicBezTo>
                  <a:pt x="2112" y="1934"/>
                  <a:pt x="2112" y="1933"/>
                  <a:pt x="2111" y="1932"/>
                </a:cubicBezTo>
                <a:cubicBezTo>
                  <a:pt x="2111" y="1931"/>
                  <a:pt x="2110" y="1929"/>
                  <a:pt x="2110" y="1928"/>
                </a:cubicBezTo>
                <a:cubicBezTo>
                  <a:pt x="2110" y="1927"/>
                  <a:pt x="2110" y="1927"/>
                  <a:pt x="2109" y="1926"/>
                </a:cubicBezTo>
                <a:cubicBezTo>
                  <a:pt x="2109" y="1925"/>
                  <a:pt x="2108" y="1925"/>
                  <a:pt x="2108" y="1924"/>
                </a:cubicBezTo>
                <a:cubicBezTo>
                  <a:pt x="2107" y="1923"/>
                  <a:pt x="2107" y="1921"/>
                  <a:pt x="2107" y="1920"/>
                </a:cubicBezTo>
                <a:cubicBezTo>
                  <a:pt x="2105" y="1918"/>
                  <a:pt x="2104" y="1915"/>
                  <a:pt x="2103" y="1913"/>
                </a:cubicBezTo>
                <a:cubicBezTo>
                  <a:pt x="2103" y="1912"/>
                  <a:pt x="2103" y="1911"/>
                  <a:pt x="2103" y="1911"/>
                </a:cubicBezTo>
                <a:cubicBezTo>
                  <a:pt x="2102" y="1910"/>
                  <a:pt x="2102" y="1909"/>
                  <a:pt x="2101" y="1909"/>
                </a:cubicBezTo>
                <a:cubicBezTo>
                  <a:pt x="2100" y="1908"/>
                  <a:pt x="2100" y="1907"/>
                  <a:pt x="2098" y="1908"/>
                </a:cubicBezTo>
                <a:cubicBezTo>
                  <a:pt x="2098" y="1908"/>
                  <a:pt x="2098" y="1909"/>
                  <a:pt x="2097" y="1909"/>
                </a:cubicBezTo>
                <a:cubicBezTo>
                  <a:pt x="2096" y="1909"/>
                  <a:pt x="2096" y="1909"/>
                  <a:pt x="2095" y="1909"/>
                </a:cubicBezTo>
                <a:cubicBezTo>
                  <a:pt x="2094" y="1910"/>
                  <a:pt x="2094" y="1909"/>
                  <a:pt x="2093" y="1909"/>
                </a:cubicBezTo>
                <a:cubicBezTo>
                  <a:pt x="2092" y="1909"/>
                  <a:pt x="2092" y="1910"/>
                  <a:pt x="2091" y="1909"/>
                </a:cubicBezTo>
                <a:cubicBezTo>
                  <a:pt x="2090" y="1909"/>
                  <a:pt x="2090" y="1908"/>
                  <a:pt x="2091" y="1908"/>
                </a:cubicBezTo>
                <a:cubicBezTo>
                  <a:pt x="2091" y="1907"/>
                  <a:pt x="2092" y="1908"/>
                  <a:pt x="2092" y="1907"/>
                </a:cubicBezTo>
                <a:cubicBezTo>
                  <a:pt x="2093" y="1906"/>
                  <a:pt x="2091" y="1905"/>
                  <a:pt x="2091" y="1904"/>
                </a:cubicBezTo>
                <a:cubicBezTo>
                  <a:pt x="2090" y="1903"/>
                  <a:pt x="2090" y="1902"/>
                  <a:pt x="2090" y="1902"/>
                </a:cubicBezTo>
                <a:cubicBezTo>
                  <a:pt x="2090" y="1901"/>
                  <a:pt x="2090" y="1901"/>
                  <a:pt x="2089" y="1900"/>
                </a:cubicBezTo>
                <a:cubicBezTo>
                  <a:pt x="2089" y="1898"/>
                  <a:pt x="2090" y="1897"/>
                  <a:pt x="2090" y="1895"/>
                </a:cubicBezTo>
                <a:cubicBezTo>
                  <a:pt x="2090" y="1893"/>
                  <a:pt x="2090" y="1891"/>
                  <a:pt x="2090" y="1889"/>
                </a:cubicBezTo>
                <a:cubicBezTo>
                  <a:pt x="2090" y="1889"/>
                  <a:pt x="2090" y="1888"/>
                  <a:pt x="2090" y="1887"/>
                </a:cubicBezTo>
                <a:cubicBezTo>
                  <a:pt x="2090" y="1887"/>
                  <a:pt x="2091" y="1886"/>
                  <a:pt x="2091" y="1885"/>
                </a:cubicBezTo>
                <a:cubicBezTo>
                  <a:pt x="2092" y="1884"/>
                  <a:pt x="2092" y="1883"/>
                  <a:pt x="2092" y="1881"/>
                </a:cubicBezTo>
                <a:cubicBezTo>
                  <a:pt x="2093" y="1880"/>
                  <a:pt x="2094" y="1880"/>
                  <a:pt x="2094" y="1879"/>
                </a:cubicBezTo>
                <a:cubicBezTo>
                  <a:pt x="2095" y="1878"/>
                  <a:pt x="2095" y="1877"/>
                  <a:pt x="2095" y="1876"/>
                </a:cubicBezTo>
                <a:cubicBezTo>
                  <a:pt x="2096" y="1875"/>
                  <a:pt x="2096" y="1874"/>
                  <a:pt x="2096" y="1873"/>
                </a:cubicBezTo>
                <a:cubicBezTo>
                  <a:pt x="2097" y="1872"/>
                  <a:pt x="2098" y="1871"/>
                  <a:pt x="2098" y="1870"/>
                </a:cubicBezTo>
                <a:cubicBezTo>
                  <a:pt x="2099" y="1869"/>
                  <a:pt x="2099" y="1868"/>
                  <a:pt x="2100" y="1866"/>
                </a:cubicBezTo>
                <a:cubicBezTo>
                  <a:pt x="2100" y="1865"/>
                  <a:pt x="2101" y="1864"/>
                  <a:pt x="2102" y="1862"/>
                </a:cubicBezTo>
                <a:cubicBezTo>
                  <a:pt x="2102" y="1861"/>
                  <a:pt x="2103" y="1860"/>
                  <a:pt x="2103" y="1858"/>
                </a:cubicBezTo>
                <a:cubicBezTo>
                  <a:pt x="2104" y="1857"/>
                  <a:pt x="2104" y="1856"/>
                  <a:pt x="2105" y="1854"/>
                </a:cubicBezTo>
                <a:cubicBezTo>
                  <a:pt x="2105" y="1853"/>
                  <a:pt x="2106" y="1852"/>
                  <a:pt x="2106" y="1851"/>
                </a:cubicBezTo>
                <a:cubicBezTo>
                  <a:pt x="2107" y="1850"/>
                  <a:pt x="2106" y="1849"/>
                  <a:pt x="2106" y="1847"/>
                </a:cubicBezTo>
                <a:cubicBezTo>
                  <a:pt x="2106" y="1847"/>
                  <a:pt x="2106" y="1846"/>
                  <a:pt x="2106" y="1845"/>
                </a:cubicBezTo>
                <a:cubicBezTo>
                  <a:pt x="2105" y="1845"/>
                  <a:pt x="2105" y="1844"/>
                  <a:pt x="2105" y="1844"/>
                </a:cubicBezTo>
                <a:cubicBezTo>
                  <a:pt x="2104" y="1842"/>
                  <a:pt x="2105" y="1841"/>
                  <a:pt x="2106" y="1839"/>
                </a:cubicBezTo>
                <a:cubicBezTo>
                  <a:pt x="2106" y="1839"/>
                  <a:pt x="2106" y="1838"/>
                  <a:pt x="2107" y="1837"/>
                </a:cubicBezTo>
                <a:cubicBezTo>
                  <a:pt x="2107" y="1836"/>
                  <a:pt x="2107" y="1836"/>
                  <a:pt x="2108" y="1836"/>
                </a:cubicBezTo>
                <a:cubicBezTo>
                  <a:pt x="2108" y="1835"/>
                  <a:pt x="2108" y="1833"/>
                  <a:pt x="2108" y="1832"/>
                </a:cubicBezTo>
                <a:cubicBezTo>
                  <a:pt x="2107" y="1832"/>
                  <a:pt x="2106" y="1831"/>
                  <a:pt x="2106" y="1830"/>
                </a:cubicBezTo>
                <a:cubicBezTo>
                  <a:pt x="2106" y="1830"/>
                  <a:pt x="2106" y="1829"/>
                  <a:pt x="2106" y="1828"/>
                </a:cubicBezTo>
                <a:cubicBezTo>
                  <a:pt x="2106" y="1827"/>
                  <a:pt x="2107" y="1828"/>
                  <a:pt x="2108" y="1827"/>
                </a:cubicBezTo>
                <a:cubicBezTo>
                  <a:pt x="2108" y="1827"/>
                  <a:pt x="2109" y="1827"/>
                  <a:pt x="2109" y="1826"/>
                </a:cubicBezTo>
                <a:cubicBezTo>
                  <a:pt x="2110" y="1825"/>
                  <a:pt x="2112" y="1826"/>
                  <a:pt x="2113" y="1826"/>
                </a:cubicBezTo>
                <a:cubicBezTo>
                  <a:pt x="2114" y="1825"/>
                  <a:pt x="2115" y="1824"/>
                  <a:pt x="2116" y="1824"/>
                </a:cubicBezTo>
                <a:cubicBezTo>
                  <a:pt x="2117" y="1823"/>
                  <a:pt x="2118" y="1823"/>
                  <a:pt x="2118" y="1823"/>
                </a:cubicBezTo>
                <a:cubicBezTo>
                  <a:pt x="2119" y="1823"/>
                  <a:pt x="2119" y="1824"/>
                  <a:pt x="2119" y="1824"/>
                </a:cubicBezTo>
                <a:cubicBezTo>
                  <a:pt x="2120" y="1825"/>
                  <a:pt x="2121" y="1825"/>
                  <a:pt x="2121" y="1825"/>
                </a:cubicBezTo>
                <a:cubicBezTo>
                  <a:pt x="2122" y="1825"/>
                  <a:pt x="2122" y="1825"/>
                  <a:pt x="2123" y="1826"/>
                </a:cubicBezTo>
                <a:cubicBezTo>
                  <a:pt x="2124" y="1826"/>
                  <a:pt x="2125" y="1826"/>
                  <a:pt x="2125" y="1826"/>
                </a:cubicBezTo>
                <a:cubicBezTo>
                  <a:pt x="2125" y="1827"/>
                  <a:pt x="2125" y="1828"/>
                  <a:pt x="2125" y="1828"/>
                </a:cubicBezTo>
                <a:cubicBezTo>
                  <a:pt x="2125" y="1830"/>
                  <a:pt x="2124" y="1831"/>
                  <a:pt x="2123" y="1832"/>
                </a:cubicBezTo>
                <a:cubicBezTo>
                  <a:pt x="2123" y="1834"/>
                  <a:pt x="2123" y="1835"/>
                  <a:pt x="2123" y="1837"/>
                </a:cubicBezTo>
                <a:cubicBezTo>
                  <a:pt x="2123" y="1838"/>
                  <a:pt x="2122" y="1839"/>
                  <a:pt x="2122" y="1841"/>
                </a:cubicBezTo>
                <a:cubicBezTo>
                  <a:pt x="2122" y="1843"/>
                  <a:pt x="2124" y="1842"/>
                  <a:pt x="2125" y="1842"/>
                </a:cubicBezTo>
                <a:cubicBezTo>
                  <a:pt x="2128" y="1841"/>
                  <a:pt x="2131" y="1842"/>
                  <a:pt x="2134" y="1842"/>
                </a:cubicBezTo>
                <a:cubicBezTo>
                  <a:pt x="2136" y="1842"/>
                  <a:pt x="2137" y="1842"/>
                  <a:pt x="2138" y="1841"/>
                </a:cubicBezTo>
                <a:cubicBezTo>
                  <a:pt x="2139" y="1841"/>
                  <a:pt x="2141" y="1840"/>
                  <a:pt x="2142" y="1842"/>
                </a:cubicBezTo>
                <a:cubicBezTo>
                  <a:pt x="2143" y="1843"/>
                  <a:pt x="2143" y="1844"/>
                  <a:pt x="2144" y="1844"/>
                </a:cubicBezTo>
                <a:cubicBezTo>
                  <a:pt x="2145" y="1845"/>
                  <a:pt x="2146" y="1846"/>
                  <a:pt x="2147" y="1847"/>
                </a:cubicBezTo>
                <a:cubicBezTo>
                  <a:pt x="2148" y="1847"/>
                  <a:pt x="2148" y="1847"/>
                  <a:pt x="2149" y="1848"/>
                </a:cubicBezTo>
                <a:cubicBezTo>
                  <a:pt x="2149" y="1848"/>
                  <a:pt x="2150" y="1848"/>
                  <a:pt x="2151" y="1848"/>
                </a:cubicBezTo>
                <a:cubicBezTo>
                  <a:pt x="2152" y="1849"/>
                  <a:pt x="2149" y="1851"/>
                  <a:pt x="2151" y="1851"/>
                </a:cubicBezTo>
                <a:cubicBezTo>
                  <a:pt x="2152" y="1852"/>
                  <a:pt x="2153" y="1851"/>
                  <a:pt x="2154" y="1852"/>
                </a:cubicBezTo>
                <a:cubicBezTo>
                  <a:pt x="2154" y="1853"/>
                  <a:pt x="2155" y="1853"/>
                  <a:pt x="2156" y="1854"/>
                </a:cubicBezTo>
                <a:cubicBezTo>
                  <a:pt x="2157" y="1855"/>
                  <a:pt x="2159" y="1854"/>
                  <a:pt x="2160" y="1854"/>
                </a:cubicBezTo>
                <a:cubicBezTo>
                  <a:pt x="2161" y="1855"/>
                  <a:pt x="2161" y="1856"/>
                  <a:pt x="2161" y="1857"/>
                </a:cubicBezTo>
                <a:cubicBezTo>
                  <a:pt x="2161" y="1858"/>
                  <a:pt x="2162" y="1859"/>
                  <a:pt x="2162" y="1859"/>
                </a:cubicBezTo>
                <a:cubicBezTo>
                  <a:pt x="2162" y="1860"/>
                  <a:pt x="2162" y="1861"/>
                  <a:pt x="2163" y="1862"/>
                </a:cubicBezTo>
                <a:cubicBezTo>
                  <a:pt x="2163" y="1862"/>
                  <a:pt x="2164" y="1862"/>
                  <a:pt x="2165" y="1863"/>
                </a:cubicBezTo>
                <a:cubicBezTo>
                  <a:pt x="2165" y="1864"/>
                  <a:pt x="2168" y="1866"/>
                  <a:pt x="2167" y="1868"/>
                </a:cubicBezTo>
                <a:cubicBezTo>
                  <a:pt x="2166" y="1868"/>
                  <a:pt x="2165" y="1868"/>
                  <a:pt x="2165" y="1868"/>
                </a:cubicBezTo>
                <a:cubicBezTo>
                  <a:pt x="2163" y="1868"/>
                  <a:pt x="2165" y="1869"/>
                  <a:pt x="2165" y="1869"/>
                </a:cubicBezTo>
                <a:cubicBezTo>
                  <a:pt x="2166" y="1870"/>
                  <a:pt x="2165" y="1872"/>
                  <a:pt x="2166" y="1873"/>
                </a:cubicBezTo>
                <a:cubicBezTo>
                  <a:pt x="2166" y="1874"/>
                  <a:pt x="2166" y="1874"/>
                  <a:pt x="2167" y="1874"/>
                </a:cubicBezTo>
                <a:cubicBezTo>
                  <a:pt x="2167" y="1875"/>
                  <a:pt x="2167" y="1876"/>
                  <a:pt x="2167" y="1876"/>
                </a:cubicBezTo>
                <a:cubicBezTo>
                  <a:pt x="2168" y="1877"/>
                  <a:pt x="2169" y="1877"/>
                  <a:pt x="2169" y="1877"/>
                </a:cubicBezTo>
                <a:cubicBezTo>
                  <a:pt x="2172" y="1879"/>
                  <a:pt x="2174" y="1876"/>
                  <a:pt x="2175" y="1874"/>
                </a:cubicBezTo>
                <a:cubicBezTo>
                  <a:pt x="2175" y="1873"/>
                  <a:pt x="2176" y="1873"/>
                  <a:pt x="2176" y="1872"/>
                </a:cubicBezTo>
                <a:cubicBezTo>
                  <a:pt x="2178" y="1873"/>
                  <a:pt x="2176" y="1875"/>
                  <a:pt x="2176" y="1876"/>
                </a:cubicBezTo>
                <a:cubicBezTo>
                  <a:pt x="2176" y="1877"/>
                  <a:pt x="2178" y="1878"/>
                  <a:pt x="2178" y="1879"/>
                </a:cubicBezTo>
                <a:cubicBezTo>
                  <a:pt x="2178" y="1880"/>
                  <a:pt x="2177" y="1880"/>
                  <a:pt x="2177" y="1880"/>
                </a:cubicBezTo>
                <a:cubicBezTo>
                  <a:pt x="2176" y="1881"/>
                  <a:pt x="2176" y="1882"/>
                  <a:pt x="2176" y="1882"/>
                </a:cubicBezTo>
                <a:cubicBezTo>
                  <a:pt x="2176" y="1884"/>
                  <a:pt x="2179" y="1883"/>
                  <a:pt x="2180" y="1883"/>
                </a:cubicBezTo>
                <a:cubicBezTo>
                  <a:pt x="2182" y="1883"/>
                  <a:pt x="2185" y="1882"/>
                  <a:pt x="2187" y="1883"/>
                </a:cubicBezTo>
                <a:cubicBezTo>
                  <a:pt x="2188" y="1884"/>
                  <a:pt x="2189" y="1884"/>
                  <a:pt x="2191" y="1884"/>
                </a:cubicBezTo>
                <a:cubicBezTo>
                  <a:pt x="2191" y="1885"/>
                  <a:pt x="2192" y="1885"/>
                  <a:pt x="2192" y="1886"/>
                </a:cubicBezTo>
                <a:cubicBezTo>
                  <a:pt x="2192" y="1886"/>
                  <a:pt x="2193" y="1887"/>
                  <a:pt x="2193" y="1887"/>
                </a:cubicBezTo>
                <a:cubicBezTo>
                  <a:pt x="2194" y="1888"/>
                  <a:pt x="2194" y="1889"/>
                  <a:pt x="2195" y="1890"/>
                </a:cubicBezTo>
                <a:cubicBezTo>
                  <a:pt x="2196" y="1891"/>
                  <a:pt x="2197" y="1892"/>
                  <a:pt x="2198" y="1893"/>
                </a:cubicBezTo>
                <a:cubicBezTo>
                  <a:pt x="2199" y="1893"/>
                  <a:pt x="2206" y="1893"/>
                  <a:pt x="2205" y="1896"/>
                </a:cubicBezTo>
                <a:cubicBezTo>
                  <a:pt x="2205" y="1897"/>
                  <a:pt x="2204" y="1897"/>
                  <a:pt x="2203" y="1897"/>
                </a:cubicBezTo>
                <a:cubicBezTo>
                  <a:pt x="2203" y="1897"/>
                  <a:pt x="2202" y="1898"/>
                  <a:pt x="2202" y="1899"/>
                </a:cubicBezTo>
                <a:cubicBezTo>
                  <a:pt x="2202" y="1900"/>
                  <a:pt x="2201" y="1900"/>
                  <a:pt x="2201" y="1901"/>
                </a:cubicBezTo>
                <a:cubicBezTo>
                  <a:pt x="2200" y="1904"/>
                  <a:pt x="2201" y="1908"/>
                  <a:pt x="2201" y="1912"/>
                </a:cubicBezTo>
                <a:cubicBezTo>
                  <a:pt x="2201" y="1913"/>
                  <a:pt x="2200" y="1914"/>
                  <a:pt x="2200" y="1916"/>
                </a:cubicBezTo>
                <a:cubicBezTo>
                  <a:pt x="2200" y="1917"/>
                  <a:pt x="2200" y="1917"/>
                  <a:pt x="2200" y="1918"/>
                </a:cubicBezTo>
                <a:cubicBezTo>
                  <a:pt x="2201" y="1919"/>
                  <a:pt x="2201" y="1919"/>
                  <a:pt x="2201" y="1920"/>
                </a:cubicBezTo>
                <a:cubicBezTo>
                  <a:pt x="2202" y="1922"/>
                  <a:pt x="2199" y="1921"/>
                  <a:pt x="2199" y="1922"/>
                </a:cubicBezTo>
                <a:cubicBezTo>
                  <a:pt x="2199" y="1924"/>
                  <a:pt x="2202" y="1922"/>
                  <a:pt x="2203" y="1922"/>
                </a:cubicBezTo>
                <a:cubicBezTo>
                  <a:pt x="2204" y="1922"/>
                  <a:pt x="2206" y="1922"/>
                  <a:pt x="2207" y="1921"/>
                </a:cubicBezTo>
                <a:cubicBezTo>
                  <a:pt x="2209" y="1921"/>
                  <a:pt x="2210" y="1920"/>
                  <a:pt x="2211" y="1918"/>
                </a:cubicBezTo>
                <a:cubicBezTo>
                  <a:pt x="2212" y="1917"/>
                  <a:pt x="2213" y="1915"/>
                  <a:pt x="2214" y="1914"/>
                </a:cubicBezTo>
                <a:cubicBezTo>
                  <a:pt x="2214" y="1913"/>
                  <a:pt x="2215" y="1912"/>
                  <a:pt x="2216" y="1912"/>
                </a:cubicBezTo>
                <a:cubicBezTo>
                  <a:pt x="2218" y="1910"/>
                  <a:pt x="2221" y="1911"/>
                  <a:pt x="2223" y="1909"/>
                </a:cubicBezTo>
                <a:cubicBezTo>
                  <a:pt x="2223" y="1909"/>
                  <a:pt x="2224" y="1908"/>
                  <a:pt x="2224" y="1908"/>
                </a:cubicBezTo>
                <a:cubicBezTo>
                  <a:pt x="2225" y="1908"/>
                  <a:pt x="2225" y="1908"/>
                  <a:pt x="2226" y="1907"/>
                </a:cubicBezTo>
                <a:cubicBezTo>
                  <a:pt x="2227" y="1907"/>
                  <a:pt x="2227" y="1906"/>
                  <a:pt x="2227" y="1906"/>
                </a:cubicBezTo>
                <a:cubicBezTo>
                  <a:pt x="2227" y="1905"/>
                  <a:pt x="2227" y="1905"/>
                  <a:pt x="2226" y="1904"/>
                </a:cubicBezTo>
                <a:cubicBezTo>
                  <a:pt x="2225" y="1903"/>
                  <a:pt x="2226" y="1901"/>
                  <a:pt x="2225" y="1900"/>
                </a:cubicBezTo>
                <a:cubicBezTo>
                  <a:pt x="2224" y="1900"/>
                  <a:pt x="2222" y="1898"/>
                  <a:pt x="2224" y="1897"/>
                </a:cubicBezTo>
                <a:cubicBezTo>
                  <a:pt x="2224" y="1897"/>
                  <a:pt x="2225" y="1899"/>
                  <a:pt x="2226" y="1900"/>
                </a:cubicBezTo>
                <a:cubicBezTo>
                  <a:pt x="2227" y="1900"/>
                  <a:pt x="2227" y="1900"/>
                  <a:pt x="2228" y="1901"/>
                </a:cubicBezTo>
                <a:cubicBezTo>
                  <a:pt x="2228" y="1901"/>
                  <a:pt x="2229" y="1902"/>
                  <a:pt x="2229" y="1902"/>
                </a:cubicBezTo>
                <a:cubicBezTo>
                  <a:pt x="2230" y="1903"/>
                  <a:pt x="2231" y="1904"/>
                  <a:pt x="2232" y="1903"/>
                </a:cubicBezTo>
                <a:cubicBezTo>
                  <a:pt x="2233" y="1903"/>
                  <a:pt x="2235" y="1903"/>
                  <a:pt x="2235" y="1903"/>
                </a:cubicBezTo>
                <a:cubicBezTo>
                  <a:pt x="2236" y="1902"/>
                  <a:pt x="2236" y="1901"/>
                  <a:pt x="2236" y="1900"/>
                </a:cubicBezTo>
                <a:cubicBezTo>
                  <a:pt x="2235" y="1899"/>
                  <a:pt x="2233" y="1898"/>
                  <a:pt x="2234" y="1897"/>
                </a:cubicBezTo>
                <a:cubicBezTo>
                  <a:pt x="2235" y="1897"/>
                  <a:pt x="2235" y="1899"/>
                  <a:pt x="2236" y="1899"/>
                </a:cubicBezTo>
                <a:cubicBezTo>
                  <a:pt x="2236" y="1899"/>
                  <a:pt x="2237" y="1898"/>
                  <a:pt x="2237" y="1898"/>
                </a:cubicBezTo>
                <a:cubicBezTo>
                  <a:pt x="2237" y="1898"/>
                  <a:pt x="2237" y="1898"/>
                  <a:pt x="2238" y="1898"/>
                </a:cubicBezTo>
                <a:cubicBezTo>
                  <a:pt x="2238" y="1898"/>
                  <a:pt x="2238" y="1898"/>
                  <a:pt x="2238" y="1897"/>
                </a:cubicBezTo>
                <a:cubicBezTo>
                  <a:pt x="2237" y="1896"/>
                  <a:pt x="2237" y="1895"/>
                  <a:pt x="2237" y="1893"/>
                </a:cubicBezTo>
                <a:cubicBezTo>
                  <a:pt x="2237" y="1893"/>
                  <a:pt x="2237" y="1892"/>
                  <a:pt x="2238" y="1892"/>
                </a:cubicBezTo>
                <a:cubicBezTo>
                  <a:pt x="2238" y="1891"/>
                  <a:pt x="2239" y="1891"/>
                  <a:pt x="2239" y="1890"/>
                </a:cubicBezTo>
                <a:cubicBezTo>
                  <a:pt x="2239" y="1890"/>
                  <a:pt x="2238" y="1890"/>
                  <a:pt x="2237" y="1890"/>
                </a:cubicBezTo>
                <a:cubicBezTo>
                  <a:pt x="2236" y="1890"/>
                  <a:pt x="2237" y="1889"/>
                  <a:pt x="2237" y="1889"/>
                </a:cubicBezTo>
                <a:cubicBezTo>
                  <a:pt x="2238" y="1889"/>
                  <a:pt x="2241" y="1890"/>
                  <a:pt x="2240" y="1888"/>
                </a:cubicBezTo>
                <a:cubicBezTo>
                  <a:pt x="2239" y="1888"/>
                  <a:pt x="2239" y="1887"/>
                  <a:pt x="2239" y="1887"/>
                </a:cubicBezTo>
                <a:cubicBezTo>
                  <a:pt x="2238" y="1886"/>
                  <a:pt x="2238" y="1887"/>
                  <a:pt x="2238" y="1886"/>
                </a:cubicBezTo>
                <a:cubicBezTo>
                  <a:pt x="2237" y="1885"/>
                  <a:pt x="2239" y="1884"/>
                  <a:pt x="2240" y="1884"/>
                </a:cubicBezTo>
                <a:cubicBezTo>
                  <a:pt x="2240" y="1885"/>
                  <a:pt x="2240" y="1888"/>
                  <a:pt x="2241" y="1887"/>
                </a:cubicBezTo>
                <a:cubicBezTo>
                  <a:pt x="2242" y="1886"/>
                  <a:pt x="2241" y="1883"/>
                  <a:pt x="2242" y="1883"/>
                </a:cubicBezTo>
                <a:cubicBezTo>
                  <a:pt x="2243" y="1883"/>
                  <a:pt x="2243" y="1884"/>
                  <a:pt x="2243" y="1885"/>
                </a:cubicBezTo>
                <a:cubicBezTo>
                  <a:pt x="2244" y="1885"/>
                  <a:pt x="2244" y="1885"/>
                  <a:pt x="2245" y="1886"/>
                </a:cubicBezTo>
                <a:cubicBezTo>
                  <a:pt x="2246" y="1887"/>
                  <a:pt x="2245" y="1888"/>
                  <a:pt x="2247" y="1888"/>
                </a:cubicBezTo>
                <a:cubicBezTo>
                  <a:pt x="2248" y="1888"/>
                  <a:pt x="2249" y="1887"/>
                  <a:pt x="2251" y="1886"/>
                </a:cubicBezTo>
                <a:cubicBezTo>
                  <a:pt x="2252" y="1886"/>
                  <a:pt x="2254" y="1885"/>
                  <a:pt x="2255" y="1884"/>
                </a:cubicBezTo>
                <a:cubicBezTo>
                  <a:pt x="2256" y="1883"/>
                  <a:pt x="2257" y="1882"/>
                  <a:pt x="2259" y="1881"/>
                </a:cubicBezTo>
                <a:cubicBezTo>
                  <a:pt x="2260" y="1881"/>
                  <a:pt x="2262" y="1880"/>
                  <a:pt x="2263" y="1880"/>
                </a:cubicBezTo>
                <a:cubicBezTo>
                  <a:pt x="2265" y="1879"/>
                  <a:pt x="2266" y="1877"/>
                  <a:pt x="2268" y="1876"/>
                </a:cubicBezTo>
                <a:cubicBezTo>
                  <a:pt x="2270" y="1875"/>
                  <a:pt x="2271" y="1875"/>
                  <a:pt x="2273" y="1874"/>
                </a:cubicBezTo>
                <a:cubicBezTo>
                  <a:pt x="2274" y="1873"/>
                  <a:pt x="2275" y="1872"/>
                  <a:pt x="2276" y="1872"/>
                </a:cubicBezTo>
                <a:cubicBezTo>
                  <a:pt x="2277" y="1871"/>
                  <a:pt x="2278" y="1871"/>
                  <a:pt x="2279" y="1871"/>
                </a:cubicBezTo>
                <a:cubicBezTo>
                  <a:pt x="2280" y="1870"/>
                  <a:pt x="2281" y="1869"/>
                  <a:pt x="2282" y="1868"/>
                </a:cubicBezTo>
                <a:cubicBezTo>
                  <a:pt x="2283" y="1867"/>
                  <a:pt x="2283" y="1865"/>
                  <a:pt x="2284" y="1864"/>
                </a:cubicBezTo>
                <a:cubicBezTo>
                  <a:pt x="2285" y="1863"/>
                  <a:pt x="2287" y="1863"/>
                  <a:pt x="2287" y="1861"/>
                </a:cubicBezTo>
                <a:cubicBezTo>
                  <a:pt x="2288" y="1860"/>
                  <a:pt x="2287" y="1859"/>
                  <a:pt x="2286" y="1858"/>
                </a:cubicBezTo>
                <a:cubicBezTo>
                  <a:pt x="2286" y="1857"/>
                  <a:pt x="2285" y="1855"/>
                  <a:pt x="2286" y="1854"/>
                </a:cubicBezTo>
                <a:cubicBezTo>
                  <a:pt x="2287" y="1853"/>
                  <a:pt x="2287" y="1855"/>
                  <a:pt x="2287" y="1855"/>
                </a:cubicBezTo>
                <a:cubicBezTo>
                  <a:pt x="2288" y="1855"/>
                  <a:pt x="2288" y="1856"/>
                  <a:pt x="2288" y="1856"/>
                </a:cubicBezTo>
                <a:cubicBezTo>
                  <a:pt x="2288" y="1856"/>
                  <a:pt x="2288" y="1856"/>
                  <a:pt x="2288" y="1856"/>
                </a:cubicBezTo>
                <a:cubicBezTo>
                  <a:pt x="2288" y="1856"/>
                  <a:pt x="2288" y="1857"/>
                  <a:pt x="2288" y="1857"/>
                </a:cubicBezTo>
                <a:cubicBezTo>
                  <a:pt x="2289" y="1858"/>
                  <a:pt x="2289" y="1857"/>
                  <a:pt x="2289" y="1856"/>
                </a:cubicBezTo>
                <a:cubicBezTo>
                  <a:pt x="2289" y="1855"/>
                  <a:pt x="2288" y="1854"/>
                  <a:pt x="2288" y="1852"/>
                </a:cubicBezTo>
                <a:cubicBezTo>
                  <a:pt x="2288" y="1851"/>
                  <a:pt x="2289" y="1850"/>
                  <a:pt x="2288" y="1848"/>
                </a:cubicBezTo>
                <a:cubicBezTo>
                  <a:pt x="2287" y="1848"/>
                  <a:pt x="2287" y="1847"/>
                  <a:pt x="2287" y="1846"/>
                </a:cubicBezTo>
                <a:cubicBezTo>
                  <a:pt x="2288" y="1846"/>
                  <a:pt x="2288" y="1847"/>
                  <a:pt x="2289" y="1847"/>
                </a:cubicBezTo>
                <a:cubicBezTo>
                  <a:pt x="2290" y="1847"/>
                  <a:pt x="2290" y="1847"/>
                  <a:pt x="2290" y="1846"/>
                </a:cubicBezTo>
                <a:cubicBezTo>
                  <a:pt x="2289" y="1846"/>
                  <a:pt x="2289" y="1846"/>
                  <a:pt x="2289" y="1845"/>
                </a:cubicBezTo>
                <a:cubicBezTo>
                  <a:pt x="2289" y="1845"/>
                  <a:pt x="2289" y="1845"/>
                  <a:pt x="2289" y="1844"/>
                </a:cubicBezTo>
                <a:cubicBezTo>
                  <a:pt x="2288" y="1843"/>
                  <a:pt x="2287" y="1842"/>
                  <a:pt x="2288" y="1841"/>
                </a:cubicBezTo>
                <a:cubicBezTo>
                  <a:pt x="2289" y="1840"/>
                  <a:pt x="2289" y="1840"/>
                  <a:pt x="2290" y="1840"/>
                </a:cubicBezTo>
                <a:cubicBezTo>
                  <a:pt x="2290" y="1840"/>
                  <a:pt x="2290" y="1841"/>
                  <a:pt x="2291" y="1841"/>
                </a:cubicBezTo>
                <a:cubicBezTo>
                  <a:pt x="2291" y="1842"/>
                  <a:pt x="2291" y="1842"/>
                  <a:pt x="2291" y="1843"/>
                </a:cubicBezTo>
                <a:cubicBezTo>
                  <a:pt x="2292" y="1844"/>
                  <a:pt x="2292" y="1844"/>
                  <a:pt x="2292" y="1843"/>
                </a:cubicBezTo>
                <a:cubicBezTo>
                  <a:pt x="2293" y="1842"/>
                  <a:pt x="2291" y="1840"/>
                  <a:pt x="2291" y="1839"/>
                </a:cubicBezTo>
                <a:cubicBezTo>
                  <a:pt x="2291" y="1837"/>
                  <a:pt x="2293" y="1838"/>
                  <a:pt x="2293" y="1836"/>
                </a:cubicBezTo>
                <a:cubicBezTo>
                  <a:pt x="2292" y="1835"/>
                  <a:pt x="2292" y="1835"/>
                  <a:pt x="2292" y="1834"/>
                </a:cubicBezTo>
                <a:cubicBezTo>
                  <a:pt x="2292" y="1834"/>
                  <a:pt x="2291" y="1833"/>
                  <a:pt x="2291" y="1832"/>
                </a:cubicBezTo>
                <a:cubicBezTo>
                  <a:pt x="2291" y="1831"/>
                  <a:pt x="2290" y="1830"/>
                  <a:pt x="2290" y="1829"/>
                </a:cubicBezTo>
                <a:cubicBezTo>
                  <a:pt x="2290" y="1828"/>
                  <a:pt x="2290" y="1827"/>
                  <a:pt x="2289" y="1826"/>
                </a:cubicBezTo>
                <a:cubicBezTo>
                  <a:pt x="2288" y="1824"/>
                  <a:pt x="2288" y="1823"/>
                  <a:pt x="2288" y="1822"/>
                </a:cubicBezTo>
                <a:cubicBezTo>
                  <a:pt x="2288" y="1820"/>
                  <a:pt x="2289" y="1819"/>
                  <a:pt x="2289" y="1818"/>
                </a:cubicBezTo>
                <a:cubicBezTo>
                  <a:pt x="2289" y="1816"/>
                  <a:pt x="2289" y="1815"/>
                  <a:pt x="2289" y="1813"/>
                </a:cubicBezTo>
                <a:cubicBezTo>
                  <a:pt x="2288" y="1813"/>
                  <a:pt x="2288" y="1812"/>
                  <a:pt x="2288" y="1811"/>
                </a:cubicBezTo>
                <a:cubicBezTo>
                  <a:pt x="2288" y="1810"/>
                  <a:pt x="2288" y="1809"/>
                  <a:pt x="2287" y="1808"/>
                </a:cubicBezTo>
                <a:cubicBezTo>
                  <a:pt x="2287" y="1807"/>
                  <a:pt x="2287" y="1805"/>
                  <a:pt x="2286" y="1804"/>
                </a:cubicBezTo>
                <a:cubicBezTo>
                  <a:pt x="2285" y="1803"/>
                  <a:pt x="2285" y="1801"/>
                  <a:pt x="2284" y="1800"/>
                </a:cubicBezTo>
                <a:cubicBezTo>
                  <a:pt x="2284" y="1799"/>
                  <a:pt x="2284" y="1799"/>
                  <a:pt x="2283" y="1798"/>
                </a:cubicBezTo>
                <a:cubicBezTo>
                  <a:pt x="2283" y="1797"/>
                  <a:pt x="2283" y="1797"/>
                  <a:pt x="2283" y="1796"/>
                </a:cubicBezTo>
                <a:cubicBezTo>
                  <a:pt x="2282" y="1795"/>
                  <a:pt x="2282" y="1794"/>
                  <a:pt x="2282" y="1793"/>
                </a:cubicBezTo>
                <a:cubicBezTo>
                  <a:pt x="2282" y="1791"/>
                  <a:pt x="2282" y="1790"/>
                  <a:pt x="2282" y="1789"/>
                </a:cubicBezTo>
                <a:cubicBezTo>
                  <a:pt x="2281" y="1788"/>
                  <a:pt x="2280" y="1787"/>
                  <a:pt x="2279" y="1787"/>
                </a:cubicBezTo>
                <a:cubicBezTo>
                  <a:pt x="2279" y="1786"/>
                  <a:pt x="2278" y="1786"/>
                  <a:pt x="2278" y="1785"/>
                </a:cubicBezTo>
                <a:cubicBezTo>
                  <a:pt x="2278" y="1785"/>
                  <a:pt x="2277" y="1785"/>
                  <a:pt x="2277" y="1784"/>
                </a:cubicBezTo>
                <a:cubicBezTo>
                  <a:pt x="2276" y="1783"/>
                  <a:pt x="2275" y="1783"/>
                  <a:pt x="2274" y="1782"/>
                </a:cubicBezTo>
                <a:cubicBezTo>
                  <a:pt x="2274" y="1781"/>
                  <a:pt x="2273" y="1780"/>
                  <a:pt x="2273" y="1780"/>
                </a:cubicBezTo>
                <a:cubicBezTo>
                  <a:pt x="2273" y="1779"/>
                  <a:pt x="2272" y="1778"/>
                  <a:pt x="2272" y="1778"/>
                </a:cubicBezTo>
                <a:cubicBezTo>
                  <a:pt x="2272" y="1777"/>
                  <a:pt x="2271" y="1777"/>
                  <a:pt x="2270" y="1776"/>
                </a:cubicBezTo>
                <a:cubicBezTo>
                  <a:pt x="2270" y="1775"/>
                  <a:pt x="2270" y="1773"/>
                  <a:pt x="2270" y="1772"/>
                </a:cubicBezTo>
                <a:cubicBezTo>
                  <a:pt x="2270" y="1772"/>
                  <a:pt x="2271" y="1771"/>
                  <a:pt x="2270" y="1770"/>
                </a:cubicBezTo>
                <a:cubicBezTo>
                  <a:pt x="2269" y="1770"/>
                  <a:pt x="2269" y="1771"/>
                  <a:pt x="2268" y="1771"/>
                </a:cubicBezTo>
                <a:cubicBezTo>
                  <a:pt x="2268" y="1772"/>
                  <a:pt x="2267" y="1773"/>
                  <a:pt x="2267" y="1772"/>
                </a:cubicBezTo>
                <a:cubicBezTo>
                  <a:pt x="2267" y="1771"/>
                  <a:pt x="2268" y="1771"/>
                  <a:pt x="2268" y="1770"/>
                </a:cubicBezTo>
                <a:cubicBezTo>
                  <a:pt x="2268" y="1770"/>
                  <a:pt x="2267" y="1769"/>
                  <a:pt x="2266" y="1769"/>
                </a:cubicBezTo>
                <a:cubicBezTo>
                  <a:pt x="2265" y="1769"/>
                  <a:pt x="2265" y="1768"/>
                  <a:pt x="2264" y="1768"/>
                </a:cubicBezTo>
                <a:cubicBezTo>
                  <a:pt x="2263" y="1767"/>
                  <a:pt x="2262" y="1767"/>
                  <a:pt x="2261" y="1767"/>
                </a:cubicBezTo>
                <a:cubicBezTo>
                  <a:pt x="2259" y="1766"/>
                  <a:pt x="2259" y="1765"/>
                  <a:pt x="2258" y="1764"/>
                </a:cubicBezTo>
                <a:cubicBezTo>
                  <a:pt x="2255" y="1762"/>
                  <a:pt x="2253" y="1759"/>
                  <a:pt x="2250" y="1758"/>
                </a:cubicBezTo>
                <a:cubicBezTo>
                  <a:pt x="2249" y="1757"/>
                  <a:pt x="2247" y="1756"/>
                  <a:pt x="2246" y="1755"/>
                </a:cubicBezTo>
                <a:cubicBezTo>
                  <a:pt x="2245" y="1754"/>
                  <a:pt x="2245" y="1752"/>
                  <a:pt x="2245" y="1751"/>
                </a:cubicBezTo>
                <a:cubicBezTo>
                  <a:pt x="2243" y="1749"/>
                  <a:pt x="2240" y="1748"/>
                  <a:pt x="2238" y="1746"/>
                </a:cubicBezTo>
                <a:cubicBezTo>
                  <a:pt x="2237" y="1745"/>
                  <a:pt x="2237" y="1744"/>
                  <a:pt x="2236" y="1743"/>
                </a:cubicBezTo>
                <a:cubicBezTo>
                  <a:pt x="2234" y="1742"/>
                  <a:pt x="2233" y="1742"/>
                  <a:pt x="2232" y="1741"/>
                </a:cubicBezTo>
                <a:cubicBezTo>
                  <a:pt x="2232" y="1741"/>
                  <a:pt x="2231" y="1740"/>
                  <a:pt x="2231" y="1740"/>
                </a:cubicBezTo>
                <a:cubicBezTo>
                  <a:pt x="2230" y="1739"/>
                  <a:pt x="2231" y="1739"/>
                  <a:pt x="2232" y="1739"/>
                </a:cubicBezTo>
                <a:cubicBezTo>
                  <a:pt x="2232" y="1740"/>
                  <a:pt x="2233" y="1740"/>
                  <a:pt x="2233" y="1740"/>
                </a:cubicBezTo>
                <a:cubicBezTo>
                  <a:pt x="2234" y="1740"/>
                  <a:pt x="2234" y="1739"/>
                  <a:pt x="2234" y="1738"/>
                </a:cubicBezTo>
                <a:cubicBezTo>
                  <a:pt x="2233" y="1737"/>
                  <a:pt x="2233" y="1737"/>
                  <a:pt x="2233" y="1736"/>
                </a:cubicBezTo>
                <a:cubicBezTo>
                  <a:pt x="2233" y="1735"/>
                  <a:pt x="2233" y="1735"/>
                  <a:pt x="2233" y="1734"/>
                </a:cubicBezTo>
                <a:cubicBezTo>
                  <a:pt x="2232" y="1733"/>
                  <a:pt x="2232" y="1733"/>
                  <a:pt x="2231" y="1732"/>
                </a:cubicBezTo>
                <a:cubicBezTo>
                  <a:pt x="2231" y="1732"/>
                  <a:pt x="2230" y="1731"/>
                  <a:pt x="2230" y="1730"/>
                </a:cubicBezTo>
                <a:cubicBezTo>
                  <a:pt x="2228" y="1728"/>
                  <a:pt x="2225" y="1726"/>
                  <a:pt x="2223" y="1724"/>
                </a:cubicBezTo>
                <a:cubicBezTo>
                  <a:pt x="2223" y="1723"/>
                  <a:pt x="2222" y="1722"/>
                  <a:pt x="2222" y="1722"/>
                </a:cubicBezTo>
                <a:cubicBezTo>
                  <a:pt x="2221" y="1721"/>
                  <a:pt x="2220" y="1721"/>
                  <a:pt x="2219" y="1720"/>
                </a:cubicBezTo>
                <a:cubicBezTo>
                  <a:pt x="2219" y="1719"/>
                  <a:pt x="2218" y="1718"/>
                  <a:pt x="2218" y="1717"/>
                </a:cubicBezTo>
                <a:cubicBezTo>
                  <a:pt x="2218" y="1716"/>
                  <a:pt x="2217" y="1715"/>
                  <a:pt x="2217" y="1715"/>
                </a:cubicBezTo>
                <a:cubicBezTo>
                  <a:pt x="2217" y="1714"/>
                  <a:pt x="2217" y="1713"/>
                  <a:pt x="2217" y="1713"/>
                </a:cubicBezTo>
                <a:cubicBezTo>
                  <a:pt x="2217" y="1711"/>
                  <a:pt x="2219" y="1710"/>
                  <a:pt x="2220" y="1708"/>
                </a:cubicBezTo>
                <a:cubicBezTo>
                  <a:pt x="2220" y="1708"/>
                  <a:pt x="2221" y="1707"/>
                  <a:pt x="2221" y="1706"/>
                </a:cubicBezTo>
                <a:cubicBezTo>
                  <a:pt x="2221" y="1705"/>
                  <a:pt x="2220" y="1704"/>
                  <a:pt x="2220" y="1702"/>
                </a:cubicBezTo>
                <a:cubicBezTo>
                  <a:pt x="2220" y="1701"/>
                  <a:pt x="2222" y="1700"/>
                  <a:pt x="2222" y="1698"/>
                </a:cubicBezTo>
                <a:cubicBezTo>
                  <a:pt x="2223" y="1698"/>
                  <a:pt x="2223" y="1697"/>
                  <a:pt x="2223" y="1696"/>
                </a:cubicBezTo>
                <a:cubicBezTo>
                  <a:pt x="2223" y="1695"/>
                  <a:pt x="2224" y="1695"/>
                  <a:pt x="2225" y="1694"/>
                </a:cubicBezTo>
                <a:cubicBezTo>
                  <a:pt x="2226" y="1692"/>
                  <a:pt x="2229" y="1691"/>
                  <a:pt x="2231" y="1689"/>
                </a:cubicBezTo>
                <a:cubicBezTo>
                  <a:pt x="2232" y="1688"/>
                  <a:pt x="2233" y="1688"/>
                  <a:pt x="2234" y="1688"/>
                </a:cubicBezTo>
                <a:cubicBezTo>
                  <a:pt x="2236" y="1687"/>
                  <a:pt x="2235" y="1684"/>
                  <a:pt x="2236" y="1682"/>
                </a:cubicBezTo>
                <a:cubicBezTo>
                  <a:pt x="2236" y="1681"/>
                  <a:pt x="2236" y="1680"/>
                  <a:pt x="2237" y="1680"/>
                </a:cubicBezTo>
                <a:cubicBezTo>
                  <a:pt x="2237" y="1680"/>
                  <a:pt x="2241" y="1680"/>
                  <a:pt x="2240" y="1678"/>
                </a:cubicBezTo>
                <a:cubicBezTo>
                  <a:pt x="2240" y="1678"/>
                  <a:pt x="2239" y="1679"/>
                  <a:pt x="2239" y="1677"/>
                </a:cubicBezTo>
                <a:cubicBezTo>
                  <a:pt x="2239" y="1677"/>
                  <a:pt x="2239" y="1676"/>
                  <a:pt x="2239" y="1675"/>
                </a:cubicBezTo>
                <a:cubicBezTo>
                  <a:pt x="2239" y="1674"/>
                  <a:pt x="2240" y="1675"/>
                  <a:pt x="2240" y="1675"/>
                </a:cubicBezTo>
                <a:cubicBezTo>
                  <a:pt x="2242" y="1675"/>
                  <a:pt x="2243" y="1674"/>
                  <a:pt x="2244" y="1674"/>
                </a:cubicBezTo>
                <a:cubicBezTo>
                  <a:pt x="2245" y="1674"/>
                  <a:pt x="2246" y="1674"/>
                  <a:pt x="2248" y="1674"/>
                </a:cubicBezTo>
                <a:cubicBezTo>
                  <a:pt x="2249" y="1674"/>
                  <a:pt x="2250" y="1673"/>
                  <a:pt x="2251" y="1673"/>
                </a:cubicBezTo>
                <a:cubicBezTo>
                  <a:pt x="2251" y="1672"/>
                  <a:pt x="2252" y="1671"/>
                  <a:pt x="2253" y="1670"/>
                </a:cubicBezTo>
                <a:cubicBezTo>
                  <a:pt x="2254" y="1670"/>
                  <a:pt x="2255" y="1670"/>
                  <a:pt x="2256" y="1669"/>
                </a:cubicBezTo>
                <a:cubicBezTo>
                  <a:pt x="2257" y="1668"/>
                  <a:pt x="2254" y="1668"/>
                  <a:pt x="2254" y="1667"/>
                </a:cubicBezTo>
                <a:cubicBezTo>
                  <a:pt x="2254" y="1667"/>
                  <a:pt x="2256" y="1666"/>
                  <a:pt x="2256" y="1666"/>
                </a:cubicBezTo>
                <a:cubicBezTo>
                  <a:pt x="2257" y="1666"/>
                  <a:pt x="2258" y="1666"/>
                  <a:pt x="2259" y="1665"/>
                </a:cubicBezTo>
                <a:cubicBezTo>
                  <a:pt x="2259" y="1664"/>
                  <a:pt x="2260" y="1664"/>
                  <a:pt x="2260" y="1663"/>
                </a:cubicBezTo>
                <a:cubicBezTo>
                  <a:pt x="2261" y="1663"/>
                  <a:pt x="2263" y="1662"/>
                  <a:pt x="2264" y="1661"/>
                </a:cubicBezTo>
                <a:cubicBezTo>
                  <a:pt x="2264" y="1661"/>
                  <a:pt x="2265" y="1661"/>
                  <a:pt x="2265" y="1661"/>
                </a:cubicBezTo>
                <a:cubicBezTo>
                  <a:pt x="2266" y="1660"/>
                  <a:pt x="2266" y="1660"/>
                  <a:pt x="2267" y="1660"/>
                </a:cubicBezTo>
                <a:cubicBezTo>
                  <a:pt x="2267" y="1660"/>
                  <a:pt x="2268" y="1660"/>
                  <a:pt x="2268" y="1661"/>
                </a:cubicBezTo>
                <a:cubicBezTo>
                  <a:pt x="2268" y="1662"/>
                  <a:pt x="2267" y="1661"/>
                  <a:pt x="2267" y="1662"/>
                </a:cubicBezTo>
                <a:cubicBezTo>
                  <a:pt x="2269" y="1663"/>
                  <a:pt x="2270" y="1660"/>
                  <a:pt x="2270" y="1659"/>
                </a:cubicBezTo>
                <a:cubicBezTo>
                  <a:pt x="2270" y="1659"/>
                  <a:pt x="2270" y="1658"/>
                  <a:pt x="2271" y="1658"/>
                </a:cubicBezTo>
                <a:cubicBezTo>
                  <a:pt x="2272" y="1659"/>
                  <a:pt x="2271" y="1659"/>
                  <a:pt x="2272" y="1659"/>
                </a:cubicBezTo>
                <a:cubicBezTo>
                  <a:pt x="2272" y="1660"/>
                  <a:pt x="2272" y="1660"/>
                  <a:pt x="2273" y="1660"/>
                </a:cubicBezTo>
                <a:cubicBezTo>
                  <a:pt x="2273" y="1660"/>
                  <a:pt x="2273" y="1660"/>
                  <a:pt x="2273" y="1660"/>
                </a:cubicBezTo>
                <a:cubicBezTo>
                  <a:pt x="2274" y="1660"/>
                  <a:pt x="2274" y="1661"/>
                  <a:pt x="2274" y="1660"/>
                </a:cubicBezTo>
                <a:cubicBezTo>
                  <a:pt x="2275" y="1660"/>
                  <a:pt x="2274" y="1660"/>
                  <a:pt x="2274" y="1660"/>
                </a:cubicBezTo>
                <a:cubicBezTo>
                  <a:pt x="2275" y="1659"/>
                  <a:pt x="2275" y="1659"/>
                  <a:pt x="2275" y="1659"/>
                </a:cubicBezTo>
                <a:cubicBezTo>
                  <a:pt x="2276" y="1657"/>
                  <a:pt x="2274" y="1658"/>
                  <a:pt x="2273" y="1657"/>
                </a:cubicBezTo>
                <a:cubicBezTo>
                  <a:pt x="2273" y="1657"/>
                  <a:pt x="2273" y="1656"/>
                  <a:pt x="2273" y="1655"/>
                </a:cubicBezTo>
                <a:cubicBezTo>
                  <a:pt x="2273" y="1654"/>
                  <a:pt x="2273" y="1654"/>
                  <a:pt x="2274" y="1653"/>
                </a:cubicBezTo>
                <a:cubicBezTo>
                  <a:pt x="2275" y="1653"/>
                  <a:pt x="2275" y="1654"/>
                  <a:pt x="2275" y="1655"/>
                </a:cubicBezTo>
                <a:cubicBezTo>
                  <a:pt x="2275" y="1655"/>
                  <a:pt x="2274" y="1656"/>
                  <a:pt x="2275" y="1657"/>
                </a:cubicBezTo>
                <a:cubicBezTo>
                  <a:pt x="2275" y="1657"/>
                  <a:pt x="2276" y="1656"/>
                  <a:pt x="2276" y="1656"/>
                </a:cubicBezTo>
                <a:cubicBezTo>
                  <a:pt x="2276" y="1656"/>
                  <a:pt x="2276" y="1657"/>
                  <a:pt x="2277" y="1657"/>
                </a:cubicBezTo>
                <a:cubicBezTo>
                  <a:pt x="2277" y="1657"/>
                  <a:pt x="2277" y="1658"/>
                  <a:pt x="2277" y="1658"/>
                </a:cubicBezTo>
                <a:cubicBezTo>
                  <a:pt x="2277" y="1658"/>
                  <a:pt x="2278" y="1658"/>
                  <a:pt x="2278" y="1658"/>
                </a:cubicBezTo>
                <a:cubicBezTo>
                  <a:pt x="2279" y="1658"/>
                  <a:pt x="2279" y="1662"/>
                  <a:pt x="2281" y="1660"/>
                </a:cubicBezTo>
                <a:cubicBezTo>
                  <a:pt x="2281" y="1659"/>
                  <a:pt x="2281" y="1658"/>
                  <a:pt x="2282" y="1659"/>
                </a:cubicBezTo>
                <a:cubicBezTo>
                  <a:pt x="2282" y="1660"/>
                  <a:pt x="2281" y="1660"/>
                  <a:pt x="2282" y="1660"/>
                </a:cubicBezTo>
                <a:cubicBezTo>
                  <a:pt x="2284" y="1661"/>
                  <a:pt x="2285" y="1660"/>
                  <a:pt x="2285" y="1661"/>
                </a:cubicBezTo>
                <a:cubicBezTo>
                  <a:pt x="2285" y="1662"/>
                  <a:pt x="2285" y="1662"/>
                  <a:pt x="2285" y="1662"/>
                </a:cubicBezTo>
                <a:cubicBezTo>
                  <a:pt x="2286" y="1663"/>
                  <a:pt x="2286" y="1663"/>
                  <a:pt x="2286" y="1663"/>
                </a:cubicBezTo>
                <a:cubicBezTo>
                  <a:pt x="2287" y="1663"/>
                  <a:pt x="2286" y="1664"/>
                  <a:pt x="2287" y="1665"/>
                </a:cubicBezTo>
                <a:cubicBezTo>
                  <a:pt x="2287" y="1665"/>
                  <a:pt x="2288" y="1664"/>
                  <a:pt x="2288" y="1664"/>
                </a:cubicBezTo>
                <a:cubicBezTo>
                  <a:pt x="2290" y="1663"/>
                  <a:pt x="2291" y="1664"/>
                  <a:pt x="2293" y="1663"/>
                </a:cubicBezTo>
                <a:cubicBezTo>
                  <a:pt x="2293" y="1663"/>
                  <a:pt x="2295" y="1661"/>
                  <a:pt x="2294" y="1660"/>
                </a:cubicBezTo>
                <a:cubicBezTo>
                  <a:pt x="2294" y="1660"/>
                  <a:pt x="2293" y="1659"/>
                  <a:pt x="2294" y="1659"/>
                </a:cubicBezTo>
                <a:cubicBezTo>
                  <a:pt x="2295" y="1658"/>
                  <a:pt x="2295" y="1659"/>
                  <a:pt x="2295" y="1659"/>
                </a:cubicBezTo>
                <a:cubicBezTo>
                  <a:pt x="2295" y="1660"/>
                  <a:pt x="2296" y="1660"/>
                  <a:pt x="2296" y="1661"/>
                </a:cubicBezTo>
                <a:cubicBezTo>
                  <a:pt x="2297" y="1661"/>
                  <a:pt x="2297" y="1662"/>
                  <a:pt x="2297" y="1662"/>
                </a:cubicBezTo>
                <a:cubicBezTo>
                  <a:pt x="2298" y="1664"/>
                  <a:pt x="2299" y="1661"/>
                  <a:pt x="2300" y="1662"/>
                </a:cubicBezTo>
                <a:cubicBezTo>
                  <a:pt x="2300" y="1662"/>
                  <a:pt x="2300" y="1663"/>
                  <a:pt x="2300" y="1663"/>
                </a:cubicBezTo>
                <a:cubicBezTo>
                  <a:pt x="2300" y="1663"/>
                  <a:pt x="2301" y="1663"/>
                  <a:pt x="2301" y="1663"/>
                </a:cubicBezTo>
                <a:cubicBezTo>
                  <a:pt x="2302" y="1664"/>
                  <a:pt x="2301" y="1664"/>
                  <a:pt x="2300" y="1665"/>
                </a:cubicBezTo>
                <a:cubicBezTo>
                  <a:pt x="2300" y="1665"/>
                  <a:pt x="2299" y="1665"/>
                  <a:pt x="2299" y="1666"/>
                </a:cubicBezTo>
                <a:cubicBezTo>
                  <a:pt x="2298" y="1666"/>
                  <a:pt x="2298" y="1667"/>
                  <a:pt x="2298" y="1668"/>
                </a:cubicBezTo>
                <a:cubicBezTo>
                  <a:pt x="2298" y="1668"/>
                  <a:pt x="2297" y="1669"/>
                  <a:pt x="2297" y="1670"/>
                </a:cubicBezTo>
                <a:cubicBezTo>
                  <a:pt x="2296" y="1671"/>
                  <a:pt x="2296" y="1672"/>
                  <a:pt x="2296" y="1674"/>
                </a:cubicBezTo>
                <a:cubicBezTo>
                  <a:pt x="2297" y="1676"/>
                  <a:pt x="2298" y="1677"/>
                  <a:pt x="2298" y="1679"/>
                </a:cubicBezTo>
                <a:cubicBezTo>
                  <a:pt x="2298" y="1680"/>
                  <a:pt x="2299" y="1681"/>
                  <a:pt x="2300" y="1682"/>
                </a:cubicBezTo>
                <a:cubicBezTo>
                  <a:pt x="2300" y="1684"/>
                  <a:pt x="2300" y="1686"/>
                  <a:pt x="2301" y="1687"/>
                </a:cubicBezTo>
                <a:cubicBezTo>
                  <a:pt x="2301" y="1688"/>
                  <a:pt x="2302" y="1689"/>
                  <a:pt x="2304" y="1689"/>
                </a:cubicBezTo>
                <a:cubicBezTo>
                  <a:pt x="2306" y="1689"/>
                  <a:pt x="2307" y="1688"/>
                  <a:pt x="2308" y="1688"/>
                </a:cubicBezTo>
                <a:cubicBezTo>
                  <a:pt x="2310" y="1687"/>
                  <a:pt x="2311" y="1687"/>
                  <a:pt x="2312" y="1686"/>
                </a:cubicBezTo>
                <a:cubicBezTo>
                  <a:pt x="2313" y="1685"/>
                  <a:pt x="2313" y="1683"/>
                  <a:pt x="2312" y="1682"/>
                </a:cubicBezTo>
                <a:cubicBezTo>
                  <a:pt x="2311" y="1681"/>
                  <a:pt x="2310" y="1680"/>
                  <a:pt x="2309" y="1679"/>
                </a:cubicBezTo>
                <a:cubicBezTo>
                  <a:pt x="2309" y="1679"/>
                  <a:pt x="2309" y="1678"/>
                  <a:pt x="2309" y="1678"/>
                </a:cubicBezTo>
                <a:cubicBezTo>
                  <a:pt x="2309" y="1678"/>
                  <a:pt x="2310" y="1678"/>
                  <a:pt x="2310" y="1678"/>
                </a:cubicBezTo>
                <a:cubicBezTo>
                  <a:pt x="2311" y="1678"/>
                  <a:pt x="2311" y="1677"/>
                  <a:pt x="2310" y="1676"/>
                </a:cubicBezTo>
                <a:cubicBezTo>
                  <a:pt x="2309" y="1675"/>
                  <a:pt x="2307" y="1676"/>
                  <a:pt x="2306" y="1675"/>
                </a:cubicBezTo>
                <a:cubicBezTo>
                  <a:pt x="2305" y="1674"/>
                  <a:pt x="2306" y="1672"/>
                  <a:pt x="2307" y="1671"/>
                </a:cubicBezTo>
                <a:cubicBezTo>
                  <a:pt x="2308" y="1671"/>
                  <a:pt x="2309" y="1669"/>
                  <a:pt x="2310" y="1668"/>
                </a:cubicBezTo>
                <a:cubicBezTo>
                  <a:pt x="2310" y="1668"/>
                  <a:pt x="2311" y="1668"/>
                  <a:pt x="2311" y="1668"/>
                </a:cubicBezTo>
                <a:cubicBezTo>
                  <a:pt x="2312" y="1669"/>
                  <a:pt x="2312" y="1669"/>
                  <a:pt x="2312" y="1669"/>
                </a:cubicBezTo>
                <a:cubicBezTo>
                  <a:pt x="2312" y="1670"/>
                  <a:pt x="2312" y="1670"/>
                  <a:pt x="2312" y="1670"/>
                </a:cubicBezTo>
                <a:cubicBezTo>
                  <a:pt x="2313" y="1670"/>
                  <a:pt x="2313" y="1671"/>
                  <a:pt x="2314" y="1671"/>
                </a:cubicBezTo>
                <a:cubicBezTo>
                  <a:pt x="2314" y="1670"/>
                  <a:pt x="2314" y="1670"/>
                  <a:pt x="2314" y="1669"/>
                </a:cubicBezTo>
                <a:cubicBezTo>
                  <a:pt x="2314" y="1667"/>
                  <a:pt x="2316" y="1668"/>
                  <a:pt x="2317" y="1667"/>
                </a:cubicBezTo>
                <a:cubicBezTo>
                  <a:pt x="2317" y="1667"/>
                  <a:pt x="2318" y="1666"/>
                  <a:pt x="2319" y="1666"/>
                </a:cubicBezTo>
                <a:cubicBezTo>
                  <a:pt x="2319" y="1665"/>
                  <a:pt x="2320" y="1665"/>
                  <a:pt x="2321" y="1665"/>
                </a:cubicBezTo>
                <a:cubicBezTo>
                  <a:pt x="2322" y="1665"/>
                  <a:pt x="2323" y="1664"/>
                  <a:pt x="2324" y="1664"/>
                </a:cubicBezTo>
                <a:cubicBezTo>
                  <a:pt x="2324" y="1663"/>
                  <a:pt x="2325" y="1664"/>
                  <a:pt x="2326" y="1663"/>
                </a:cubicBezTo>
                <a:cubicBezTo>
                  <a:pt x="2326" y="1663"/>
                  <a:pt x="2327" y="1663"/>
                  <a:pt x="2328" y="1662"/>
                </a:cubicBezTo>
                <a:cubicBezTo>
                  <a:pt x="2330" y="1660"/>
                  <a:pt x="2334" y="1662"/>
                  <a:pt x="2336" y="1661"/>
                </a:cubicBezTo>
                <a:cubicBezTo>
                  <a:pt x="2338" y="1660"/>
                  <a:pt x="2338" y="1658"/>
                  <a:pt x="2340" y="1658"/>
                </a:cubicBezTo>
                <a:cubicBezTo>
                  <a:pt x="2341" y="1658"/>
                  <a:pt x="2343" y="1658"/>
                  <a:pt x="2342" y="1656"/>
                </a:cubicBezTo>
                <a:cubicBezTo>
                  <a:pt x="2341" y="1656"/>
                  <a:pt x="2341" y="1655"/>
                  <a:pt x="2341" y="1654"/>
                </a:cubicBezTo>
                <a:cubicBezTo>
                  <a:pt x="2342" y="1654"/>
                  <a:pt x="2342" y="1654"/>
                  <a:pt x="2343" y="1654"/>
                </a:cubicBezTo>
                <a:cubicBezTo>
                  <a:pt x="2343" y="1655"/>
                  <a:pt x="2343" y="1655"/>
                  <a:pt x="2344" y="1656"/>
                </a:cubicBezTo>
                <a:cubicBezTo>
                  <a:pt x="2345" y="1656"/>
                  <a:pt x="2345" y="1656"/>
                  <a:pt x="2346" y="1656"/>
                </a:cubicBezTo>
                <a:cubicBezTo>
                  <a:pt x="2347" y="1657"/>
                  <a:pt x="2348" y="1659"/>
                  <a:pt x="2349" y="1658"/>
                </a:cubicBezTo>
                <a:cubicBezTo>
                  <a:pt x="2350" y="1657"/>
                  <a:pt x="2349" y="1655"/>
                  <a:pt x="2350" y="1654"/>
                </a:cubicBezTo>
                <a:cubicBezTo>
                  <a:pt x="2351" y="1652"/>
                  <a:pt x="2352" y="1655"/>
                  <a:pt x="2353" y="1655"/>
                </a:cubicBezTo>
                <a:cubicBezTo>
                  <a:pt x="2355" y="1654"/>
                  <a:pt x="2356" y="1653"/>
                  <a:pt x="2357" y="1653"/>
                </a:cubicBezTo>
                <a:cubicBezTo>
                  <a:pt x="2358" y="1653"/>
                  <a:pt x="2359" y="1653"/>
                  <a:pt x="2359" y="1653"/>
                </a:cubicBezTo>
                <a:cubicBezTo>
                  <a:pt x="2360" y="1653"/>
                  <a:pt x="2360" y="1654"/>
                  <a:pt x="2361" y="1654"/>
                </a:cubicBezTo>
                <a:cubicBezTo>
                  <a:pt x="2363" y="1654"/>
                  <a:pt x="2362" y="1652"/>
                  <a:pt x="2362" y="1651"/>
                </a:cubicBezTo>
                <a:cubicBezTo>
                  <a:pt x="2363" y="1650"/>
                  <a:pt x="2364" y="1648"/>
                  <a:pt x="2365" y="1649"/>
                </a:cubicBezTo>
                <a:cubicBezTo>
                  <a:pt x="2365" y="1650"/>
                  <a:pt x="2365" y="1651"/>
                  <a:pt x="2366" y="1651"/>
                </a:cubicBezTo>
                <a:cubicBezTo>
                  <a:pt x="2366" y="1651"/>
                  <a:pt x="2367" y="1651"/>
                  <a:pt x="2367" y="1651"/>
                </a:cubicBezTo>
                <a:cubicBezTo>
                  <a:pt x="2368" y="1650"/>
                  <a:pt x="2369" y="1647"/>
                  <a:pt x="2370" y="1648"/>
                </a:cubicBezTo>
                <a:cubicBezTo>
                  <a:pt x="2371" y="1648"/>
                  <a:pt x="2371" y="1649"/>
                  <a:pt x="2372" y="1649"/>
                </a:cubicBezTo>
                <a:cubicBezTo>
                  <a:pt x="2373" y="1648"/>
                  <a:pt x="2373" y="1644"/>
                  <a:pt x="2373" y="1643"/>
                </a:cubicBezTo>
                <a:cubicBezTo>
                  <a:pt x="2372" y="1642"/>
                  <a:pt x="2371" y="1641"/>
                  <a:pt x="2371" y="1639"/>
                </a:cubicBezTo>
                <a:cubicBezTo>
                  <a:pt x="2370" y="1638"/>
                  <a:pt x="2370" y="1637"/>
                  <a:pt x="2369" y="1635"/>
                </a:cubicBezTo>
                <a:cubicBezTo>
                  <a:pt x="2369" y="1635"/>
                  <a:pt x="2369" y="1634"/>
                  <a:pt x="2369" y="1633"/>
                </a:cubicBezTo>
                <a:cubicBezTo>
                  <a:pt x="2370" y="1633"/>
                  <a:pt x="2370" y="1633"/>
                  <a:pt x="2371" y="1632"/>
                </a:cubicBezTo>
                <a:cubicBezTo>
                  <a:pt x="2371" y="1632"/>
                  <a:pt x="2373" y="1628"/>
                  <a:pt x="2373" y="1631"/>
                </a:cubicBezTo>
                <a:cubicBezTo>
                  <a:pt x="2373" y="1632"/>
                  <a:pt x="2373" y="1632"/>
                  <a:pt x="2373" y="1633"/>
                </a:cubicBezTo>
                <a:cubicBezTo>
                  <a:pt x="2373" y="1633"/>
                  <a:pt x="2374" y="1634"/>
                  <a:pt x="2374" y="1634"/>
                </a:cubicBezTo>
                <a:cubicBezTo>
                  <a:pt x="2375" y="1635"/>
                  <a:pt x="2375" y="1636"/>
                  <a:pt x="2376" y="1636"/>
                </a:cubicBezTo>
                <a:cubicBezTo>
                  <a:pt x="2376" y="1637"/>
                  <a:pt x="2377" y="1637"/>
                  <a:pt x="2377" y="1637"/>
                </a:cubicBezTo>
                <a:cubicBezTo>
                  <a:pt x="2378" y="1638"/>
                  <a:pt x="2377" y="1640"/>
                  <a:pt x="2378" y="1641"/>
                </a:cubicBezTo>
                <a:cubicBezTo>
                  <a:pt x="2379" y="1642"/>
                  <a:pt x="2381" y="1641"/>
                  <a:pt x="2381" y="1643"/>
                </a:cubicBezTo>
                <a:cubicBezTo>
                  <a:pt x="2381" y="1644"/>
                  <a:pt x="2380" y="1644"/>
                  <a:pt x="2381" y="1645"/>
                </a:cubicBezTo>
                <a:cubicBezTo>
                  <a:pt x="2381" y="1645"/>
                  <a:pt x="2383" y="1645"/>
                  <a:pt x="2383" y="1645"/>
                </a:cubicBezTo>
                <a:cubicBezTo>
                  <a:pt x="2385" y="1645"/>
                  <a:pt x="2385" y="1646"/>
                  <a:pt x="2386" y="1647"/>
                </a:cubicBezTo>
                <a:cubicBezTo>
                  <a:pt x="2388" y="1647"/>
                  <a:pt x="2388" y="1645"/>
                  <a:pt x="2389" y="1644"/>
                </a:cubicBezTo>
                <a:cubicBezTo>
                  <a:pt x="2390" y="1644"/>
                  <a:pt x="2390" y="1643"/>
                  <a:pt x="2389" y="1643"/>
                </a:cubicBezTo>
                <a:cubicBezTo>
                  <a:pt x="2389" y="1642"/>
                  <a:pt x="2388" y="1643"/>
                  <a:pt x="2388" y="1643"/>
                </a:cubicBezTo>
                <a:cubicBezTo>
                  <a:pt x="2386" y="1643"/>
                  <a:pt x="2384" y="1642"/>
                  <a:pt x="2386" y="1641"/>
                </a:cubicBezTo>
                <a:cubicBezTo>
                  <a:pt x="2387" y="1640"/>
                  <a:pt x="2388" y="1638"/>
                  <a:pt x="2390" y="1640"/>
                </a:cubicBezTo>
                <a:cubicBezTo>
                  <a:pt x="2391" y="1641"/>
                  <a:pt x="2390" y="1642"/>
                  <a:pt x="2392" y="1642"/>
                </a:cubicBezTo>
                <a:cubicBezTo>
                  <a:pt x="2393" y="1643"/>
                  <a:pt x="2394" y="1642"/>
                  <a:pt x="2394" y="1641"/>
                </a:cubicBezTo>
                <a:cubicBezTo>
                  <a:pt x="2394" y="1640"/>
                  <a:pt x="2393" y="1640"/>
                  <a:pt x="2393" y="1639"/>
                </a:cubicBezTo>
                <a:cubicBezTo>
                  <a:pt x="2393" y="1637"/>
                  <a:pt x="2394" y="1637"/>
                  <a:pt x="2395" y="1637"/>
                </a:cubicBezTo>
                <a:cubicBezTo>
                  <a:pt x="2395" y="1636"/>
                  <a:pt x="2396" y="1635"/>
                  <a:pt x="2397" y="1635"/>
                </a:cubicBezTo>
                <a:cubicBezTo>
                  <a:pt x="2398" y="1636"/>
                  <a:pt x="2395" y="1637"/>
                  <a:pt x="2396" y="1638"/>
                </a:cubicBezTo>
                <a:cubicBezTo>
                  <a:pt x="2396" y="1639"/>
                  <a:pt x="2397" y="1639"/>
                  <a:pt x="2397" y="1639"/>
                </a:cubicBezTo>
                <a:cubicBezTo>
                  <a:pt x="2398" y="1640"/>
                  <a:pt x="2398" y="1640"/>
                  <a:pt x="2398" y="1641"/>
                </a:cubicBezTo>
                <a:cubicBezTo>
                  <a:pt x="2400" y="1642"/>
                  <a:pt x="2401" y="1639"/>
                  <a:pt x="2401" y="1638"/>
                </a:cubicBezTo>
                <a:cubicBezTo>
                  <a:pt x="2402" y="1638"/>
                  <a:pt x="2402" y="1637"/>
                  <a:pt x="2403" y="1637"/>
                </a:cubicBezTo>
                <a:cubicBezTo>
                  <a:pt x="2403" y="1636"/>
                  <a:pt x="2404" y="1636"/>
                  <a:pt x="2405" y="1636"/>
                </a:cubicBezTo>
                <a:cubicBezTo>
                  <a:pt x="2406" y="1635"/>
                  <a:pt x="2407" y="1632"/>
                  <a:pt x="2408" y="1635"/>
                </a:cubicBezTo>
                <a:cubicBezTo>
                  <a:pt x="2408" y="1635"/>
                  <a:pt x="2408" y="1636"/>
                  <a:pt x="2409" y="1637"/>
                </a:cubicBezTo>
                <a:cubicBezTo>
                  <a:pt x="2409" y="1637"/>
                  <a:pt x="2410" y="1636"/>
                  <a:pt x="2411" y="1637"/>
                </a:cubicBezTo>
                <a:cubicBezTo>
                  <a:pt x="2411" y="1637"/>
                  <a:pt x="2411" y="1638"/>
                  <a:pt x="2412" y="1638"/>
                </a:cubicBezTo>
                <a:cubicBezTo>
                  <a:pt x="2412" y="1638"/>
                  <a:pt x="2413" y="1638"/>
                  <a:pt x="2413" y="1637"/>
                </a:cubicBezTo>
                <a:cubicBezTo>
                  <a:pt x="2413" y="1636"/>
                  <a:pt x="2412" y="1636"/>
                  <a:pt x="2412" y="1635"/>
                </a:cubicBezTo>
                <a:cubicBezTo>
                  <a:pt x="2412" y="1635"/>
                  <a:pt x="2412" y="1635"/>
                  <a:pt x="2412" y="1634"/>
                </a:cubicBezTo>
                <a:cubicBezTo>
                  <a:pt x="2412" y="1634"/>
                  <a:pt x="2412" y="1634"/>
                  <a:pt x="2412" y="1634"/>
                </a:cubicBezTo>
                <a:cubicBezTo>
                  <a:pt x="2411" y="1632"/>
                  <a:pt x="2414" y="1633"/>
                  <a:pt x="2415" y="1633"/>
                </a:cubicBezTo>
                <a:cubicBezTo>
                  <a:pt x="2415" y="1634"/>
                  <a:pt x="2415" y="1634"/>
                  <a:pt x="2415" y="1635"/>
                </a:cubicBezTo>
                <a:cubicBezTo>
                  <a:pt x="2416" y="1636"/>
                  <a:pt x="2418" y="1637"/>
                  <a:pt x="2419" y="1636"/>
                </a:cubicBezTo>
                <a:cubicBezTo>
                  <a:pt x="2420" y="1636"/>
                  <a:pt x="2421" y="1633"/>
                  <a:pt x="2422" y="1633"/>
                </a:cubicBezTo>
                <a:cubicBezTo>
                  <a:pt x="2423" y="1632"/>
                  <a:pt x="2423" y="1633"/>
                  <a:pt x="2424" y="1634"/>
                </a:cubicBezTo>
                <a:cubicBezTo>
                  <a:pt x="2424" y="1634"/>
                  <a:pt x="2425" y="1634"/>
                  <a:pt x="2426" y="1633"/>
                </a:cubicBezTo>
                <a:cubicBezTo>
                  <a:pt x="2427" y="1633"/>
                  <a:pt x="2428" y="1633"/>
                  <a:pt x="2430" y="1633"/>
                </a:cubicBezTo>
                <a:cubicBezTo>
                  <a:pt x="2431" y="1633"/>
                  <a:pt x="2432" y="1632"/>
                  <a:pt x="2432" y="1630"/>
                </a:cubicBezTo>
                <a:cubicBezTo>
                  <a:pt x="2432" y="1629"/>
                  <a:pt x="2431" y="1627"/>
                  <a:pt x="2433" y="1626"/>
                </a:cubicBezTo>
                <a:cubicBezTo>
                  <a:pt x="2433" y="1626"/>
                  <a:pt x="2434" y="1626"/>
                  <a:pt x="2435" y="1626"/>
                </a:cubicBezTo>
                <a:cubicBezTo>
                  <a:pt x="2435" y="1626"/>
                  <a:pt x="2436" y="1627"/>
                  <a:pt x="2437" y="1626"/>
                </a:cubicBezTo>
                <a:cubicBezTo>
                  <a:pt x="2438" y="1625"/>
                  <a:pt x="2436" y="1625"/>
                  <a:pt x="2436" y="1624"/>
                </a:cubicBezTo>
                <a:cubicBezTo>
                  <a:pt x="2435" y="1624"/>
                  <a:pt x="2434" y="1624"/>
                  <a:pt x="2433" y="1624"/>
                </a:cubicBezTo>
                <a:cubicBezTo>
                  <a:pt x="2432" y="1622"/>
                  <a:pt x="2435" y="1624"/>
                  <a:pt x="2436" y="1624"/>
                </a:cubicBezTo>
                <a:cubicBezTo>
                  <a:pt x="2438" y="1623"/>
                  <a:pt x="2438" y="1622"/>
                  <a:pt x="2438" y="1620"/>
                </a:cubicBezTo>
                <a:cubicBezTo>
                  <a:pt x="2438" y="1619"/>
                  <a:pt x="2440" y="1617"/>
                  <a:pt x="2441" y="1618"/>
                </a:cubicBezTo>
                <a:cubicBezTo>
                  <a:pt x="2443" y="1619"/>
                  <a:pt x="2442" y="1621"/>
                  <a:pt x="2444" y="1619"/>
                </a:cubicBezTo>
                <a:cubicBezTo>
                  <a:pt x="2445" y="1618"/>
                  <a:pt x="2446" y="1618"/>
                  <a:pt x="2448" y="1617"/>
                </a:cubicBezTo>
                <a:cubicBezTo>
                  <a:pt x="2449" y="1616"/>
                  <a:pt x="2450" y="1615"/>
                  <a:pt x="2450" y="1614"/>
                </a:cubicBezTo>
                <a:cubicBezTo>
                  <a:pt x="2450" y="1613"/>
                  <a:pt x="2450" y="1612"/>
                  <a:pt x="2451" y="1612"/>
                </a:cubicBezTo>
                <a:cubicBezTo>
                  <a:pt x="2452" y="1612"/>
                  <a:pt x="2451" y="1613"/>
                  <a:pt x="2452" y="1613"/>
                </a:cubicBezTo>
                <a:cubicBezTo>
                  <a:pt x="2452" y="1614"/>
                  <a:pt x="2452" y="1614"/>
                  <a:pt x="2452" y="1615"/>
                </a:cubicBezTo>
                <a:cubicBezTo>
                  <a:pt x="2453" y="1616"/>
                  <a:pt x="2453" y="1617"/>
                  <a:pt x="2454" y="1616"/>
                </a:cubicBezTo>
                <a:cubicBezTo>
                  <a:pt x="2454" y="1616"/>
                  <a:pt x="2454" y="1614"/>
                  <a:pt x="2455" y="1613"/>
                </a:cubicBezTo>
                <a:cubicBezTo>
                  <a:pt x="2455" y="1613"/>
                  <a:pt x="2456" y="1612"/>
                  <a:pt x="2457" y="1611"/>
                </a:cubicBezTo>
                <a:cubicBezTo>
                  <a:pt x="2458" y="1611"/>
                  <a:pt x="2459" y="1610"/>
                  <a:pt x="2460" y="1609"/>
                </a:cubicBezTo>
                <a:cubicBezTo>
                  <a:pt x="2460" y="1608"/>
                  <a:pt x="2460" y="1608"/>
                  <a:pt x="2460" y="1607"/>
                </a:cubicBezTo>
                <a:cubicBezTo>
                  <a:pt x="2461" y="1606"/>
                  <a:pt x="2463" y="1605"/>
                  <a:pt x="2463" y="1604"/>
                </a:cubicBezTo>
                <a:cubicBezTo>
                  <a:pt x="2463" y="1603"/>
                  <a:pt x="2462" y="1603"/>
                  <a:pt x="2462" y="1603"/>
                </a:cubicBezTo>
                <a:cubicBezTo>
                  <a:pt x="2461" y="1602"/>
                  <a:pt x="2462" y="1601"/>
                  <a:pt x="2461" y="1601"/>
                </a:cubicBezTo>
                <a:cubicBezTo>
                  <a:pt x="2461" y="1602"/>
                  <a:pt x="2460" y="1602"/>
                  <a:pt x="2459" y="1602"/>
                </a:cubicBezTo>
                <a:cubicBezTo>
                  <a:pt x="2458" y="1602"/>
                  <a:pt x="2458" y="1603"/>
                  <a:pt x="2458" y="1602"/>
                </a:cubicBezTo>
                <a:cubicBezTo>
                  <a:pt x="2457" y="1601"/>
                  <a:pt x="2458" y="1600"/>
                  <a:pt x="2458" y="1601"/>
                </a:cubicBezTo>
                <a:cubicBezTo>
                  <a:pt x="2459" y="1601"/>
                  <a:pt x="2459" y="1602"/>
                  <a:pt x="2460" y="1601"/>
                </a:cubicBezTo>
                <a:cubicBezTo>
                  <a:pt x="2460" y="1601"/>
                  <a:pt x="2460" y="1600"/>
                  <a:pt x="2461" y="1600"/>
                </a:cubicBezTo>
                <a:cubicBezTo>
                  <a:pt x="2461" y="1599"/>
                  <a:pt x="2462" y="1599"/>
                  <a:pt x="2463" y="1599"/>
                </a:cubicBezTo>
                <a:cubicBezTo>
                  <a:pt x="2464" y="1600"/>
                  <a:pt x="2463" y="1603"/>
                  <a:pt x="2464" y="1601"/>
                </a:cubicBezTo>
                <a:cubicBezTo>
                  <a:pt x="2465" y="1601"/>
                  <a:pt x="2466" y="1600"/>
                  <a:pt x="2465" y="1599"/>
                </a:cubicBezTo>
                <a:cubicBezTo>
                  <a:pt x="2465" y="1599"/>
                  <a:pt x="2463" y="1599"/>
                  <a:pt x="2462" y="1599"/>
                </a:cubicBezTo>
                <a:cubicBezTo>
                  <a:pt x="2462" y="1599"/>
                  <a:pt x="2462" y="1598"/>
                  <a:pt x="2463" y="1598"/>
                </a:cubicBezTo>
                <a:cubicBezTo>
                  <a:pt x="2463" y="1597"/>
                  <a:pt x="2463" y="1598"/>
                  <a:pt x="2464" y="1598"/>
                </a:cubicBezTo>
                <a:cubicBezTo>
                  <a:pt x="2464" y="1598"/>
                  <a:pt x="2464" y="1598"/>
                  <a:pt x="2464" y="1597"/>
                </a:cubicBezTo>
                <a:cubicBezTo>
                  <a:pt x="2465" y="1597"/>
                  <a:pt x="2465" y="1597"/>
                  <a:pt x="2466" y="1598"/>
                </a:cubicBezTo>
                <a:cubicBezTo>
                  <a:pt x="2466" y="1598"/>
                  <a:pt x="2467" y="1598"/>
                  <a:pt x="2467" y="1598"/>
                </a:cubicBezTo>
                <a:cubicBezTo>
                  <a:pt x="2468" y="1599"/>
                  <a:pt x="2469" y="1599"/>
                  <a:pt x="2469" y="1598"/>
                </a:cubicBezTo>
                <a:cubicBezTo>
                  <a:pt x="2469" y="1598"/>
                  <a:pt x="2469" y="1597"/>
                  <a:pt x="2469" y="1596"/>
                </a:cubicBezTo>
                <a:cubicBezTo>
                  <a:pt x="2470" y="1596"/>
                  <a:pt x="2471" y="1596"/>
                  <a:pt x="2471" y="1597"/>
                </a:cubicBezTo>
                <a:cubicBezTo>
                  <a:pt x="2471" y="1597"/>
                  <a:pt x="2471" y="1597"/>
                  <a:pt x="2471" y="1598"/>
                </a:cubicBezTo>
                <a:cubicBezTo>
                  <a:pt x="2471" y="1598"/>
                  <a:pt x="2471" y="1598"/>
                  <a:pt x="2472" y="1598"/>
                </a:cubicBezTo>
                <a:cubicBezTo>
                  <a:pt x="2473" y="1600"/>
                  <a:pt x="2473" y="1598"/>
                  <a:pt x="2474" y="1597"/>
                </a:cubicBezTo>
                <a:cubicBezTo>
                  <a:pt x="2474" y="1597"/>
                  <a:pt x="2477" y="1595"/>
                  <a:pt x="2476" y="1595"/>
                </a:cubicBezTo>
                <a:cubicBezTo>
                  <a:pt x="2475" y="1595"/>
                  <a:pt x="2475" y="1596"/>
                  <a:pt x="2474" y="1595"/>
                </a:cubicBezTo>
                <a:cubicBezTo>
                  <a:pt x="2473" y="1594"/>
                  <a:pt x="2474" y="1594"/>
                  <a:pt x="2475" y="1594"/>
                </a:cubicBezTo>
                <a:cubicBezTo>
                  <a:pt x="2475" y="1593"/>
                  <a:pt x="2476" y="1593"/>
                  <a:pt x="2476" y="1593"/>
                </a:cubicBezTo>
                <a:cubicBezTo>
                  <a:pt x="2477" y="1593"/>
                  <a:pt x="2477" y="1593"/>
                  <a:pt x="2477" y="1592"/>
                </a:cubicBezTo>
                <a:cubicBezTo>
                  <a:pt x="2478" y="1592"/>
                  <a:pt x="2478" y="1592"/>
                  <a:pt x="2478" y="1592"/>
                </a:cubicBezTo>
                <a:cubicBezTo>
                  <a:pt x="2479" y="1592"/>
                  <a:pt x="2479" y="1593"/>
                  <a:pt x="2480" y="1592"/>
                </a:cubicBezTo>
                <a:cubicBezTo>
                  <a:pt x="2481" y="1592"/>
                  <a:pt x="2480" y="1592"/>
                  <a:pt x="2480" y="1591"/>
                </a:cubicBezTo>
                <a:cubicBezTo>
                  <a:pt x="2479" y="1590"/>
                  <a:pt x="2480" y="1590"/>
                  <a:pt x="2480" y="1589"/>
                </a:cubicBezTo>
                <a:cubicBezTo>
                  <a:pt x="2480" y="1588"/>
                  <a:pt x="2479" y="1588"/>
                  <a:pt x="2479" y="1588"/>
                </a:cubicBezTo>
                <a:cubicBezTo>
                  <a:pt x="2478" y="1586"/>
                  <a:pt x="2479" y="1585"/>
                  <a:pt x="2480" y="1585"/>
                </a:cubicBezTo>
                <a:cubicBezTo>
                  <a:pt x="2481" y="1585"/>
                  <a:pt x="2482" y="1586"/>
                  <a:pt x="2483" y="1586"/>
                </a:cubicBezTo>
                <a:cubicBezTo>
                  <a:pt x="2484" y="1586"/>
                  <a:pt x="2485" y="1585"/>
                  <a:pt x="2486" y="1585"/>
                </a:cubicBezTo>
                <a:cubicBezTo>
                  <a:pt x="2487" y="1585"/>
                  <a:pt x="2487" y="1585"/>
                  <a:pt x="2487" y="1584"/>
                </a:cubicBezTo>
                <a:cubicBezTo>
                  <a:pt x="2487" y="1583"/>
                  <a:pt x="2487" y="1583"/>
                  <a:pt x="2486" y="1583"/>
                </a:cubicBezTo>
                <a:cubicBezTo>
                  <a:pt x="2486" y="1583"/>
                  <a:pt x="2485" y="1583"/>
                  <a:pt x="2484" y="1583"/>
                </a:cubicBezTo>
                <a:cubicBezTo>
                  <a:pt x="2484" y="1582"/>
                  <a:pt x="2484" y="1582"/>
                  <a:pt x="2484" y="1581"/>
                </a:cubicBezTo>
                <a:cubicBezTo>
                  <a:pt x="2485" y="1581"/>
                  <a:pt x="2485" y="1580"/>
                  <a:pt x="2485" y="1579"/>
                </a:cubicBezTo>
                <a:cubicBezTo>
                  <a:pt x="2485" y="1579"/>
                  <a:pt x="2486" y="1578"/>
                  <a:pt x="2486" y="1578"/>
                </a:cubicBezTo>
                <a:cubicBezTo>
                  <a:pt x="2487" y="1576"/>
                  <a:pt x="2488" y="1578"/>
                  <a:pt x="2489" y="1579"/>
                </a:cubicBezTo>
                <a:cubicBezTo>
                  <a:pt x="2489" y="1579"/>
                  <a:pt x="2490" y="1580"/>
                  <a:pt x="2490" y="1580"/>
                </a:cubicBezTo>
                <a:cubicBezTo>
                  <a:pt x="2491" y="1580"/>
                  <a:pt x="2491" y="1581"/>
                  <a:pt x="2492" y="1581"/>
                </a:cubicBezTo>
                <a:cubicBezTo>
                  <a:pt x="2493" y="1582"/>
                  <a:pt x="2493" y="1581"/>
                  <a:pt x="2494" y="1580"/>
                </a:cubicBezTo>
                <a:cubicBezTo>
                  <a:pt x="2495" y="1580"/>
                  <a:pt x="2498" y="1580"/>
                  <a:pt x="2497" y="1578"/>
                </a:cubicBezTo>
                <a:cubicBezTo>
                  <a:pt x="2497" y="1578"/>
                  <a:pt x="2496" y="1577"/>
                  <a:pt x="2496" y="1577"/>
                </a:cubicBezTo>
                <a:cubicBezTo>
                  <a:pt x="2496" y="1576"/>
                  <a:pt x="2496" y="1575"/>
                  <a:pt x="2495" y="1575"/>
                </a:cubicBezTo>
                <a:cubicBezTo>
                  <a:pt x="2494" y="1575"/>
                  <a:pt x="2494" y="1576"/>
                  <a:pt x="2494" y="1577"/>
                </a:cubicBezTo>
                <a:cubicBezTo>
                  <a:pt x="2495" y="1578"/>
                  <a:pt x="2495" y="1578"/>
                  <a:pt x="2495" y="1579"/>
                </a:cubicBezTo>
                <a:cubicBezTo>
                  <a:pt x="2494" y="1580"/>
                  <a:pt x="2493" y="1582"/>
                  <a:pt x="2492" y="1580"/>
                </a:cubicBezTo>
                <a:cubicBezTo>
                  <a:pt x="2492" y="1580"/>
                  <a:pt x="2493" y="1579"/>
                  <a:pt x="2492" y="1578"/>
                </a:cubicBezTo>
                <a:cubicBezTo>
                  <a:pt x="2492" y="1578"/>
                  <a:pt x="2491" y="1577"/>
                  <a:pt x="2491" y="1577"/>
                </a:cubicBezTo>
                <a:cubicBezTo>
                  <a:pt x="2490" y="1575"/>
                  <a:pt x="2492" y="1575"/>
                  <a:pt x="2492" y="1573"/>
                </a:cubicBezTo>
                <a:cubicBezTo>
                  <a:pt x="2492" y="1573"/>
                  <a:pt x="2492" y="1572"/>
                  <a:pt x="2492" y="1571"/>
                </a:cubicBezTo>
                <a:cubicBezTo>
                  <a:pt x="2492" y="1571"/>
                  <a:pt x="2493" y="1571"/>
                  <a:pt x="2493" y="1570"/>
                </a:cubicBezTo>
                <a:cubicBezTo>
                  <a:pt x="2494" y="1570"/>
                  <a:pt x="2494" y="1569"/>
                  <a:pt x="2494" y="1569"/>
                </a:cubicBezTo>
                <a:cubicBezTo>
                  <a:pt x="2494" y="1568"/>
                  <a:pt x="2493" y="1568"/>
                  <a:pt x="2493" y="1568"/>
                </a:cubicBezTo>
                <a:cubicBezTo>
                  <a:pt x="2492" y="1569"/>
                  <a:pt x="2490" y="1569"/>
                  <a:pt x="2489" y="1569"/>
                </a:cubicBezTo>
                <a:cubicBezTo>
                  <a:pt x="2488" y="1569"/>
                  <a:pt x="2487" y="1570"/>
                  <a:pt x="2487" y="1569"/>
                </a:cubicBezTo>
                <a:cubicBezTo>
                  <a:pt x="2488" y="1569"/>
                  <a:pt x="2490" y="1569"/>
                  <a:pt x="2490" y="1568"/>
                </a:cubicBezTo>
                <a:cubicBezTo>
                  <a:pt x="2491" y="1567"/>
                  <a:pt x="2491" y="1567"/>
                  <a:pt x="2491" y="1566"/>
                </a:cubicBezTo>
                <a:cubicBezTo>
                  <a:pt x="2492" y="1566"/>
                  <a:pt x="2492" y="1565"/>
                  <a:pt x="2492" y="1565"/>
                </a:cubicBezTo>
                <a:cubicBezTo>
                  <a:pt x="2493" y="1564"/>
                  <a:pt x="2493" y="1563"/>
                  <a:pt x="2494" y="1563"/>
                </a:cubicBezTo>
                <a:cubicBezTo>
                  <a:pt x="2494" y="1563"/>
                  <a:pt x="2495" y="1563"/>
                  <a:pt x="2495" y="1562"/>
                </a:cubicBezTo>
                <a:cubicBezTo>
                  <a:pt x="2496" y="1562"/>
                  <a:pt x="2496" y="1561"/>
                  <a:pt x="2497" y="1561"/>
                </a:cubicBezTo>
                <a:cubicBezTo>
                  <a:pt x="2497" y="1561"/>
                  <a:pt x="2498" y="1561"/>
                  <a:pt x="2498" y="1561"/>
                </a:cubicBezTo>
                <a:cubicBezTo>
                  <a:pt x="2499" y="1560"/>
                  <a:pt x="2498" y="1560"/>
                  <a:pt x="2497" y="1560"/>
                </a:cubicBezTo>
                <a:cubicBezTo>
                  <a:pt x="2497" y="1560"/>
                  <a:pt x="2496" y="1559"/>
                  <a:pt x="2496" y="1559"/>
                </a:cubicBezTo>
                <a:cubicBezTo>
                  <a:pt x="2495" y="1559"/>
                  <a:pt x="2495" y="1560"/>
                  <a:pt x="2495" y="1561"/>
                </a:cubicBezTo>
                <a:cubicBezTo>
                  <a:pt x="2495" y="1561"/>
                  <a:pt x="2494" y="1562"/>
                  <a:pt x="2493" y="1561"/>
                </a:cubicBezTo>
                <a:cubicBezTo>
                  <a:pt x="2493" y="1561"/>
                  <a:pt x="2493" y="1560"/>
                  <a:pt x="2493" y="1560"/>
                </a:cubicBezTo>
                <a:cubicBezTo>
                  <a:pt x="2493" y="1560"/>
                  <a:pt x="2493" y="1560"/>
                  <a:pt x="2493" y="1559"/>
                </a:cubicBezTo>
                <a:cubicBezTo>
                  <a:pt x="2492" y="1559"/>
                  <a:pt x="2492" y="1558"/>
                  <a:pt x="2493" y="1558"/>
                </a:cubicBezTo>
                <a:cubicBezTo>
                  <a:pt x="2493" y="1558"/>
                  <a:pt x="2495" y="1558"/>
                  <a:pt x="2495" y="1557"/>
                </a:cubicBezTo>
                <a:cubicBezTo>
                  <a:pt x="2495" y="1557"/>
                  <a:pt x="2494" y="1557"/>
                  <a:pt x="2493" y="1556"/>
                </a:cubicBezTo>
                <a:cubicBezTo>
                  <a:pt x="2493" y="1556"/>
                  <a:pt x="2493" y="1556"/>
                  <a:pt x="2492" y="1555"/>
                </a:cubicBezTo>
                <a:cubicBezTo>
                  <a:pt x="2492" y="1555"/>
                  <a:pt x="2491" y="1555"/>
                  <a:pt x="2491" y="1554"/>
                </a:cubicBezTo>
                <a:cubicBezTo>
                  <a:pt x="2491" y="1552"/>
                  <a:pt x="2492" y="1553"/>
                  <a:pt x="2494" y="1552"/>
                </a:cubicBezTo>
                <a:cubicBezTo>
                  <a:pt x="2494" y="1552"/>
                  <a:pt x="2495" y="1551"/>
                  <a:pt x="2495" y="1551"/>
                </a:cubicBezTo>
                <a:cubicBezTo>
                  <a:pt x="2496" y="1552"/>
                  <a:pt x="2496" y="1552"/>
                  <a:pt x="2497" y="1553"/>
                </a:cubicBezTo>
                <a:cubicBezTo>
                  <a:pt x="2498" y="1553"/>
                  <a:pt x="2499" y="1551"/>
                  <a:pt x="2500" y="1552"/>
                </a:cubicBezTo>
                <a:cubicBezTo>
                  <a:pt x="2501" y="1552"/>
                  <a:pt x="2501" y="1555"/>
                  <a:pt x="2503" y="1554"/>
                </a:cubicBezTo>
                <a:cubicBezTo>
                  <a:pt x="2503" y="1553"/>
                  <a:pt x="2502" y="1553"/>
                  <a:pt x="2502" y="1553"/>
                </a:cubicBezTo>
                <a:cubicBezTo>
                  <a:pt x="2502" y="1552"/>
                  <a:pt x="2502" y="1551"/>
                  <a:pt x="2502" y="1551"/>
                </a:cubicBezTo>
                <a:cubicBezTo>
                  <a:pt x="2503" y="1550"/>
                  <a:pt x="2503" y="1550"/>
                  <a:pt x="2504" y="1550"/>
                </a:cubicBezTo>
                <a:cubicBezTo>
                  <a:pt x="2504" y="1549"/>
                  <a:pt x="2505" y="1548"/>
                  <a:pt x="2505" y="1548"/>
                </a:cubicBezTo>
                <a:cubicBezTo>
                  <a:pt x="2505" y="1547"/>
                  <a:pt x="2505" y="1546"/>
                  <a:pt x="2506" y="1546"/>
                </a:cubicBezTo>
                <a:cubicBezTo>
                  <a:pt x="2506" y="1545"/>
                  <a:pt x="2507" y="1545"/>
                  <a:pt x="2507" y="1544"/>
                </a:cubicBezTo>
                <a:cubicBezTo>
                  <a:pt x="2508" y="1544"/>
                  <a:pt x="2508" y="1543"/>
                  <a:pt x="2509" y="1542"/>
                </a:cubicBezTo>
                <a:cubicBezTo>
                  <a:pt x="2510" y="1542"/>
                  <a:pt x="2511" y="1541"/>
                  <a:pt x="2511" y="1541"/>
                </a:cubicBezTo>
                <a:cubicBezTo>
                  <a:pt x="2511" y="1540"/>
                  <a:pt x="2512" y="1539"/>
                  <a:pt x="2512" y="1539"/>
                </a:cubicBezTo>
                <a:cubicBezTo>
                  <a:pt x="2513" y="1538"/>
                  <a:pt x="2513" y="1537"/>
                  <a:pt x="2513" y="1535"/>
                </a:cubicBezTo>
                <a:cubicBezTo>
                  <a:pt x="2513" y="1534"/>
                  <a:pt x="2514" y="1532"/>
                  <a:pt x="2515" y="1531"/>
                </a:cubicBezTo>
                <a:cubicBezTo>
                  <a:pt x="2516" y="1530"/>
                  <a:pt x="2516" y="1530"/>
                  <a:pt x="2516" y="1529"/>
                </a:cubicBezTo>
                <a:cubicBezTo>
                  <a:pt x="2517" y="1528"/>
                  <a:pt x="2516" y="1527"/>
                  <a:pt x="2517" y="1526"/>
                </a:cubicBezTo>
                <a:cubicBezTo>
                  <a:pt x="2517" y="1525"/>
                  <a:pt x="2518" y="1525"/>
                  <a:pt x="2519" y="1524"/>
                </a:cubicBezTo>
                <a:cubicBezTo>
                  <a:pt x="2520" y="1524"/>
                  <a:pt x="2521" y="1522"/>
                  <a:pt x="2521" y="1522"/>
                </a:cubicBezTo>
                <a:cubicBezTo>
                  <a:pt x="2522" y="1521"/>
                  <a:pt x="2522" y="1518"/>
                  <a:pt x="2523" y="1518"/>
                </a:cubicBezTo>
                <a:cubicBezTo>
                  <a:pt x="2524" y="1519"/>
                  <a:pt x="2524" y="1519"/>
                  <a:pt x="2524" y="1520"/>
                </a:cubicBezTo>
                <a:cubicBezTo>
                  <a:pt x="2525" y="1520"/>
                  <a:pt x="2525" y="1520"/>
                  <a:pt x="2526" y="1521"/>
                </a:cubicBezTo>
                <a:cubicBezTo>
                  <a:pt x="2526" y="1521"/>
                  <a:pt x="2526" y="1524"/>
                  <a:pt x="2527" y="1523"/>
                </a:cubicBezTo>
                <a:cubicBezTo>
                  <a:pt x="2529" y="1522"/>
                  <a:pt x="2528" y="1521"/>
                  <a:pt x="2529" y="1520"/>
                </a:cubicBezTo>
                <a:cubicBezTo>
                  <a:pt x="2530" y="1520"/>
                  <a:pt x="2531" y="1520"/>
                  <a:pt x="2532" y="1520"/>
                </a:cubicBezTo>
                <a:cubicBezTo>
                  <a:pt x="2533" y="1519"/>
                  <a:pt x="2532" y="1518"/>
                  <a:pt x="2531" y="1517"/>
                </a:cubicBezTo>
                <a:cubicBezTo>
                  <a:pt x="2531" y="1517"/>
                  <a:pt x="2531" y="1516"/>
                  <a:pt x="2531" y="1516"/>
                </a:cubicBezTo>
                <a:cubicBezTo>
                  <a:pt x="2530" y="1515"/>
                  <a:pt x="2531" y="1514"/>
                  <a:pt x="2531" y="1514"/>
                </a:cubicBezTo>
                <a:cubicBezTo>
                  <a:pt x="2531" y="1513"/>
                  <a:pt x="2530" y="1513"/>
                  <a:pt x="2530" y="1512"/>
                </a:cubicBezTo>
                <a:cubicBezTo>
                  <a:pt x="2528" y="1510"/>
                  <a:pt x="2531" y="1510"/>
                  <a:pt x="2532" y="1510"/>
                </a:cubicBezTo>
                <a:cubicBezTo>
                  <a:pt x="2532" y="1509"/>
                  <a:pt x="2532" y="1508"/>
                  <a:pt x="2532" y="1508"/>
                </a:cubicBezTo>
                <a:cubicBezTo>
                  <a:pt x="2532" y="1507"/>
                  <a:pt x="2531" y="1507"/>
                  <a:pt x="2531" y="1506"/>
                </a:cubicBezTo>
                <a:cubicBezTo>
                  <a:pt x="2531" y="1505"/>
                  <a:pt x="2533" y="1506"/>
                  <a:pt x="2533" y="1506"/>
                </a:cubicBezTo>
                <a:cubicBezTo>
                  <a:pt x="2534" y="1506"/>
                  <a:pt x="2533" y="1505"/>
                  <a:pt x="2533" y="1505"/>
                </a:cubicBezTo>
                <a:cubicBezTo>
                  <a:pt x="2532" y="1504"/>
                  <a:pt x="2532" y="1502"/>
                  <a:pt x="2530" y="1502"/>
                </a:cubicBezTo>
                <a:cubicBezTo>
                  <a:pt x="2530" y="1502"/>
                  <a:pt x="2529" y="1502"/>
                  <a:pt x="2529" y="1501"/>
                </a:cubicBezTo>
                <a:cubicBezTo>
                  <a:pt x="2528" y="1501"/>
                  <a:pt x="2529" y="1500"/>
                  <a:pt x="2529" y="1500"/>
                </a:cubicBezTo>
                <a:cubicBezTo>
                  <a:pt x="2530" y="1500"/>
                  <a:pt x="2530" y="1500"/>
                  <a:pt x="2530" y="1499"/>
                </a:cubicBezTo>
                <a:cubicBezTo>
                  <a:pt x="2531" y="1499"/>
                  <a:pt x="2531" y="1499"/>
                  <a:pt x="2531" y="1498"/>
                </a:cubicBezTo>
                <a:cubicBezTo>
                  <a:pt x="2532" y="1498"/>
                  <a:pt x="2532" y="1499"/>
                  <a:pt x="2533" y="1499"/>
                </a:cubicBezTo>
                <a:cubicBezTo>
                  <a:pt x="2534" y="1501"/>
                  <a:pt x="2534" y="1500"/>
                  <a:pt x="2535" y="1499"/>
                </a:cubicBezTo>
                <a:cubicBezTo>
                  <a:pt x="2535" y="1498"/>
                  <a:pt x="2536" y="1498"/>
                  <a:pt x="2537" y="1498"/>
                </a:cubicBezTo>
                <a:cubicBezTo>
                  <a:pt x="2537" y="1498"/>
                  <a:pt x="2538" y="1499"/>
                  <a:pt x="2538" y="1498"/>
                </a:cubicBezTo>
                <a:cubicBezTo>
                  <a:pt x="2538" y="1497"/>
                  <a:pt x="2539" y="1496"/>
                  <a:pt x="2539" y="1496"/>
                </a:cubicBezTo>
                <a:cubicBezTo>
                  <a:pt x="2539" y="1495"/>
                  <a:pt x="2539" y="1493"/>
                  <a:pt x="2539" y="1492"/>
                </a:cubicBezTo>
                <a:cubicBezTo>
                  <a:pt x="2539" y="1490"/>
                  <a:pt x="2537" y="1491"/>
                  <a:pt x="2536" y="1491"/>
                </a:cubicBezTo>
                <a:cubicBezTo>
                  <a:pt x="2535" y="1492"/>
                  <a:pt x="2535" y="1492"/>
                  <a:pt x="2535" y="1493"/>
                </a:cubicBezTo>
                <a:cubicBezTo>
                  <a:pt x="2535" y="1493"/>
                  <a:pt x="2536" y="1494"/>
                  <a:pt x="2535" y="1494"/>
                </a:cubicBezTo>
                <a:cubicBezTo>
                  <a:pt x="2534" y="1494"/>
                  <a:pt x="2534" y="1493"/>
                  <a:pt x="2533" y="1493"/>
                </a:cubicBezTo>
                <a:cubicBezTo>
                  <a:pt x="2532" y="1493"/>
                  <a:pt x="2532" y="1494"/>
                  <a:pt x="2531" y="1494"/>
                </a:cubicBezTo>
                <a:cubicBezTo>
                  <a:pt x="2530" y="1494"/>
                  <a:pt x="2531" y="1493"/>
                  <a:pt x="2531" y="1493"/>
                </a:cubicBezTo>
                <a:cubicBezTo>
                  <a:pt x="2532" y="1493"/>
                  <a:pt x="2532" y="1493"/>
                  <a:pt x="2533" y="1492"/>
                </a:cubicBezTo>
                <a:cubicBezTo>
                  <a:pt x="2534" y="1492"/>
                  <a:pt x="2535" y="1491"/>
                  <a:pt x="2536" y="1491"/>
                </a:cubicBezTo>
                <a:cubicBezTo>
                  <a:pt x="2537" y="1490"/>
                  <a:pt x="2538" y="1489"/>
                  <a:pt x="2539" y="1488"/>
                </a:cubicBezTo>
                <a:cubicBezTo>
                  <a:pt x="2539" y="1487"/>
                  <a:pt x="2540" y="1487"/>
                  <a:pt x="2541" y="1486"/>
                </a:cubicBezTo>
                <a:cubicBezTo>
                  <a:pt x="2543" y="1484"/>
                  <a:pt x="2540" y="1485"/>
                  <a:pt x="2539" y="1485"/>
                </a:cubicBezTo>
                <a:cubicBezTo>
                  <a:pt x="2539" y="1486"/>
                  <a:pt x="2538" y="1486"/>
                  <a:pt x="2537" y="1485"/>
                </a:cubicBezTo>
                <a:cubicBezTo>
                  <a:pt x="2537" y="1485"/>
                  <a:pt x="2536" y="1485"/>
                  <a:pt x="2536" y="1485"/>
                </a:cubicBezTo>
                <a:cubicBezTo>
                  <a:pt x="2535" y="1484"/>
                  <a:pt x="2535" y="1484"/>
                  <a:pt x="2534" y="1483"/>
                </a:cubicBezTo>
                <a:cubicBezTo>
                  <a:pt x="2533" y="1483"/>
                  <a:pt x="2532" y="1483"/>
                  <a:pt x="2531" y="1482"/>
                </a:cubicBezTo>
                <a:cubicBezTo>
                  <a:pt x="2531" y="1481"/>
                  <a:pt x="2530" y="1480"/>
                  <a:pt x="2529" y="1480"/>
                </a:cubicBezTo>
                <a:cubicBezTo>
                  <a:pt x="2528" y="1479"/>
                  <a:pt x="2528" y="1478"/>
                  <a:pt x="2527" y="1478"/>
                </a:cubicBezTo>
                <a:cubicBezTo>
                  <a:pt x="2526" y="1477"/>
                  <a:pt x="2526" y="1476"/>
                  <a:pt x="2525" y="1476"/>
                </a:cubicBezTo>
                <a:cubicBezTo>
                  <a:pt x="2524" y="1476"/>
                  <a:pt x="2523" y="1476"/>
                  <a:pt x="2522" y="1477"/>
                </a:cubicBezTo>
                <a:cubicBezTo>
                  <a:pt x="2521" y="1477"/>
                  <a:pt x="2521" y="1478"/>
                  <a:pt x="2520" y="1478"/>
                </a:cubicBezTo>
                <a:cubicBezTo>
                  <a:pt x="2519" y="1479"/>
                  <a:pt x="2519" y="1479"/>
                  <a:pt x="2518" y="1479"/>
                </a:cubicBezTo>
                <a:cubicBezTo>
                  <a:pt x="2518" y="1479"/>
                  <a:pt x="2517" y="1479"/>
                  <a:pt x="2517" y="1480"/>
                </a:cubicBezTo>
                <a:cubicBezTo>
                  <a:pt x="2516" y="1480"/>
                  <a:pt x="2515" y="1480"/>
                  <a:pt x="2514" y="1480"/>
                </a:cubicBezTo>
                <a:cubicBezTo>
                  <a:pt x="2512" y="1480"/>
                  <a:pt x="2512" y="1478"/>
                  <a:pt x="2511" y="1477"/>
                </a:cubicBezTo>
                <a:cubicBezTo>
                  <a:pt x="2511" y="1477"/>
                  <a:pt x="2510" y="1476"/>
                  <a:pt x="2510" y="1476"/>
                </a:cubicBezTo>
                <a:cubicBezTo>
                  <a:pt x="2508" y="1476"/>
                  <a:pt x="2508" y="1478"/>
                  <a:pt x="2507" y="1477"/>
                </a:cubicBezTo>
                <a:cubicBezTo>
                  <a:pt x="2507" y="1477"/>
                  <a:pt x="2508" y="1476"/>
                  <a:pt x="2509" y="1476"/>
                </a:cubicBezTo>
                <a:cubicBezTo>
                  <a:pt x="2510" y="1476"/>
                  <a:pt x="2510" y="1476"/>
                  <a:pt x="2511" y="1476"/>
                </a:cubicBezTo>
                <a:cubicBezTo>
                  <a:pt x="2512" y="1476"/>
                  <a:pt x="2512" y="1476"/>
                  <a:pt x="2512" y="1476"/>
                </a:cubicBezTo>
                <a:cubicBezTo>
                  <a:pt x="2514" y="1475"/>
                  <a:pt x="2516" y="1477"/>
                  <a:pt x="2517" y="1476"/>
                </a:cubicBezTo>
                <a:cubicBezTo>
                  <a:pt x="2519" y="1475"/>
                  <a:pt x="2519" y="1473"/>
                  <a:pt x="2520" y="1472"/>
                </a:cubicBezTo>
                <a:cubicBezTo>
                  <a:pt x="2521" y="1472"/>
                  <a:pt x="2521" y="1472"/>
                  <a:pt x="2522" y="1471"/>
                </a:cubicBezTo>
                <a:cubicBezTo>
                  <a:pt x="2523" y="1471"/>
                  <a:pt x="2523" y="1470"/>
                  <a:pt x="2524" y="1470"/>
                </a:cubicBezTo>
                <a:cubicBezTo>
                  <a:pt x="2524" y="1468"/>
                  <a:pt x="2526" y="1468"/>
                  <a:pt x="2527" y="1467"/>
                </a:cubicBezTo>
                <a:cubicBezTo>
                  <a:pt x="2529" y="1467"/>
                  <a:pt x="2530" y="1466"/>
                  <a:pt x="2531" y="1465"/>
                </a:cubicBezTo>
                <a:cubicBezTo>
                  <a:pt x="2533" y="1465"/>
                  <a:pt x="2538" y="1465"/>
                  <a:pt x="2537" y="1462"/>
                </a:cubicBezTo>
                <a:cubicBezTo>
                  <a:pt x="2537" y="1459"/>
                  <a:pt x="2535" y="1458"/>
                  <a:pt x="2533" y="1456"/>
                </a:cubicBezTo>
                <a:cubicBezTo>
                  <a:pt x="2533" y="1455"/>
                  <a:pt x="2532" y="1454"/>
                  <a:pt x="2532" y="1454"/>
                </a:cubicBezTo>
                <a:cubicBezTo>
                  <a:pt x="2531" y="1453"/>
                  <a:pt x="2529" y="1452"/>
                  <a:pt x="2528" y="1451"/>
                </a:cubicBezTo>
                <a:cubicBezTo>
                  <a:pt x="2526" y="1450"/>
                  <a:pt x="2525" y="1449"/>
                  <a:pt x="2524" y="1448"/>
                </a:cubicBezTo>
                <a:cubicBezTo>
                  <a:pt x="2523" y="1447"/>
                  <a:pt x="2523" y="1446"/>
                  <a:pt x="2521" y="1446"/>
                </a:cubicBezTo>
                <a:cubicBezTo>
                  <a:pt x="2520" y="1445"/>
                  <a:pt x="2518" y="1446"/>
                  <a:pt x="2517" y="1445"/>
                </a:cubicBezTo>
                <a:cubicBezTo>
                  <a:pt x="2516" y="1444"/>
                  <a:pt x="2515" y="1444"/>
                  <a:pt x="2514" y="1442"/>
                </a:cubicBezTo>
                <a:cubicBezTo>
                  <a:pt x="2514" y="1441"/>
                  <a:pt x="2514" y="1440"/>
                  <a:pt x="2512" y="1440"/>
                </a:cubicBezTo>
                <a:cubicBezTo>
                  <a:pt x="2511" y="1439"/>
                  <a:pt x="2510" y="1439"/>
                  <a:pt x="2508" y="1440"/>
                </a:cubicBezTo>
                <a:cubicBezTo>
                  <a:pt x="2507" y="1441"/>
                  <a:pt x="2506" y="1442"/>
                  <a:pt x="2505" y="1441"/>
                </a:cubicBezTo>
                <a:cubicBezTo>
                  <a:pt x="2503" y="1441"/>
                  <a:pt x="2502" y="1440"/>
                  <a:pt x="2501" y="1440"/>
                </a:cubicBezTo>
                <a:cubicBezTo>
                  <a:pt x="2499" y="1440"/>
                  <a:pt x="2498" y="1439"/>
                  <a:pt x="2497" y="1438"/>
                </a:cubicBezTo>
                <a:cubicBezTo>
                  <a:pt x="2496" y="1437"/>
                  <a:pt x="2495" y="1437"/>
                  <a:pt x="2494" y="1436"/>
                </a:cubicBezTo>
                <a:cubicBezTo>
                  <a:pt x="2493" y="1436"/>
                  <a:pt x="2493" y="1435"/>
                  <a:pt x="2493" y="1435"/>
                </a:cubicBezTo>
                <a:cubicBezTo>
                  <a:pt x="2494" y="1434"/>
                  <a:pt x="2494" y="1433"/>
                  <a:pt x="2494" y="1432"/>
                </a:cubicBezTo>
                <a:cubicBezTo>
                  <a:pt x="2494" y="1432"/>
                  <a:pt x="2494" y="1432"/>
                  <a:pt x="2494" y="1432"/>
                </a:cubicBezTo>
                <a:cubicBezTo>
                  <a:pt x="2495" y="1432"/>
                  <a:pt x="2495" y="1434"/>
                  <a:pt x="2495" y="1434"/>
                </a:cubicBezTo>
                <a:cubicBezTo>
                  <a:pt x="2495" y="1434"/>
                  <a:pt x="2496" y="1434"/>
                  <a:pt x="2497" y="1434"/>
                </a:cubicBezTo>
                <a:cubicBezTo>
                  <a:pt x="2498" y="1435"/>
                  <a:pt x="2498" y="1436"/>
                  <a:pt x="2498" y="1438"/>
                </a:cubicBezTo>
                <a:cubicBezTo>
                  <a:pt x="2499" y="1439"/>
                  <a:pt x="2500" y="1440"/>
                  <a:pt x="2501" y="1440"/>
                </a:cubicBezTo>
                <a:cubicBezTo>
                  <a:pt x="2501" y="1440"/>
                  <a:pt x="2502" y="1440"/>
                  <a:pt x="2503" y="1440"/>
                </a:cubicBezTo>
                <a:cubicBezTo>
                  <a:pt x="2503" y="1440"/>
                  <a:pt x="2504" y="1441"/>
                  <a:pt x="2505" y="1441"/>
                </a:cubicBezTo>
                <a:cubicBezTo>
                  <a:pt x="2508" y="1442"/>
                  <a:pt x="2508" y="1437"/>
                  <a:pt x="2511" y="1438"/>
                </a:cubicBezTo>
                <a:cubicBezTo>
                  <a:pt x="2512" y="1438"/>
                  <a:pt x="2512" y="1439"/>
                  <a:pt x="2513" y="1439"/>
                </a:cubicBezTo>
                <a:cubicBezTo>
                  <a:pt x="2513" y="1439"/>
                  <a:pt x="2514" y="1439"/>
                  <a:pt x="2515" y="1439"/>
                </a:cubicBezTo>
                <a:cubicBezTo>
                  <a:pt x="2516" y="1440"/>
                  <a:pt x="2517" y="1441"/>
                  <a:pt x="2517" y="1442"/>
                </a:cubicBezTo>
                <a:cubicBezTo>
                  <a:pt x="2518" y="1443"/>
                  <a:pt x="2519" y="1444"/>
                  <a:pt x="2520" y="1444"/>
                </a:cubicBezTo>
                <a:cubicBezTo>
                  <a:pt x="2522" y="1444"/>
                  <a:pt x="2523" y="1444"/>
                  <a:pt x="2524" y="1443"/>
                </a:cubicBezTo>
                <a:cubicBezTo>
                  <a:pt x="2525" y="1443"/>
                  <a:pt x="2526" y="1444"/>
                  <a:pt x="2526" y="1444"/>
                </a:cubicBezTo>
                <a:cubicBezTo>
                  <a:pt x="2527" y="1444"/>
                  <a:pt x="2528" y="1443"/>
                  <a:pt x="2528" y="1443"/>
                </a:cubicBezTo>
                <a:cubicBezTo>
                  <a:pt x="2529" y="1444"/>
                  <a:pt x="2530" y="1444"/>
                  <a:pt x="2530" y="1445"/>
                </a:cubicBezTo>
                <a:cubicBezTo>
                  <a:pt x="2531" y="1445"/>
                  <a:pt x="2532" y="1445"/>
                  <a:pt x="2532" y="1445"/>
                </a:cubicBezTo>
                <a:cubicBezTo>
                  <a:pt x="2534" y="1445"/>
                  <a:pt x="2536" y="1447"/>
                  <a:pt x="2538" y="1446"/>
                </a:cubicBezTo>
                <a:cubicBezTo>
                  <a:pt x="2538" y="1445"/>
                  <a:pt x="2537" y="1445"/>
                  <a:pt x="2537" y="1444"/>
                </a:cubicBezTo>
                <a:cubicBezTo>
                  <a:pt x="2537" y="1444"/>
                  <a:pt x="2537" y="1443"/>
                  <a:pt x="2537" y="1443"/>
                </a:cubicBezTo>
                <a:cubicBezTo>
                  <a:pt x="2536" y="1442"/>
                  <a:pt x="2536" y="1442"/>
                  <a:pt x="2536" y="1441"/>
                </a:cubicBezTo>
                <a:cubicBezTo>
                  <a:pt x="2536" y="1440"/>
                  <a:pt x="2535" y="1440"/>
                  <a:pt x="2535" y="1440"/>
                </a:cubicBezTo>
                <a:cubicBezTo>
                  <a:pt x="2535" y="1439"/>
                  <a:pt x="2534" y="1439"/>
                  <a:pt x="2533" y="1439"/>
                </a:cubicBezTo>
                <a:cubicBezTo>
                  <a:pt x="2532" y="1438"/>
                  <a:pt x="2531" y="1438"/>
                  <a:pt x="2530" y="1438"/>
                </a:cubicBezTo>
                <a:cubicBezTo>
                  <a:pt x="2529" y="1437"/>
                  <a:pt x="2528" y="1437"/>
                  <a:pt x="2527" y="1436"/>
                </a:cubicBezTo>
                <a:cubicBezTo>
                  <a:pt x="2526" y="1435"/>
                  <a:pt x="2527" y="1433"/>
                  <a:pt x="2526" y="1431"/>
                </a:cubicBezTo>
                <a:cubicBezTo>
                  <a:pt x="2526" y="1430"/>
                  <a:pt x="2525" y="1429"/>
                  <a:pt x="2523" y="1429"/>
                </a:cubicBezTo>
                <a:cubicBezTo>
                  <a:pt x="2522" y="1428"/>
                  <a:pt x="2519" y="1427"/>
                  <a:pt x="2518" y="1426"/>
                </a:cubicBezTo>
                <a:cubicBezTo>
                  <a:pt x="2517" y="1424"/>
                  <a:pt x="2518" y="1423"/>
                  <a:pt x="2518" y="1421"/>
                </a:cubicBezTo>
                <a:cubicBezTo>
                  <a:pt x="2518" y="1419"/>
                  <a:pt x="2518" y="1418"/>
                  <a:pt x="2517" y="1416"/>
                </a:cubicBezTo>
                <a:cubicBezTo>
                  <a:pt x="2516" y="1415"/>
                  <a:pt x="2516" y="1414"/>
                  <a:pt x="2515" y="1413"/>
                </a:cubicBezTo>
                <a:cubicBezTo>
                  <a:pt x="2515" y="1413"/>
                  <a:pt x="2514" y="1412"/>
                  <a:pt x="2514" y="1411"/>
                </a:cubicBezTo>
                <a:cubicBezTo>
                  <a:pt x="2513" y="1409"/>
                  <a:pt x="2513" y="1407"/>
                  <a:pt x="2512" y="1405"/>
                </a:cubicBezTo>
                <a:cubicBezTo>
                  <a:pt x="2511" y="1402"/>
                  <a:pt x="2509" y="1399"/>
                  <a:pt x="2509" y="1396"/>
                </a:cubicBezTo>
                <a:cubicBezTo>
                  <a:pt x="2508" y="1393"/>
                  <a:pt x="2507" y="1390"/>
                  <a:pt x="2504" y="1388"/>
                </a:cubicBezTo>
                <a:cubicBezTo>
                  <a:pt x="2503" y="1387"/>
                  <a:pt x="2502" y="1387"/>
                  <a:pt x="2500" y="1386"/>
                </a:cubicBezTo>
                <a:cubicBezTo>
                  <a:pt x="2499" y="1386"/>
                  <a:pt x="2498" y="1386"/>
                  <a:pt x="2497" y="1385"/>
                </a:cubicBezTo>
                <a:cubicBezTo>
                  <a:pt x="2496" y="1384"/>
                  <a:pt x="2495" y="1383"/>
                  <a:pt x="2494" y="1382"/>
                </a:cubicBezTo>
                <a:cubicBezTo>
                  <a:pt x="2493" y="1381"/>
                  <a:pt x="2492" y="1380"/>
                  <a:pt x="2491" y="1380"/>
                </a:cubicBezTo>
                <a:cubicBezTo>
                  <a:pt x="2490" y="1379"/>
                  <a:pt x="2489" y="1378"/>
                  <a:pt x="2488" y="1378"/>
                </a:cubicBezTo>
                <a:cubicBezTo>
                  <a:pt x="2487" y="1378"/>
                  <a:pt x="2486" y="1378"/>
                  <a:pt x="2486" y="1378"/>
                </a:cubicBezTo>
                <a:cubicBezTo>
                  <a:pt x="2485" y="1379"/>
                  <a:pt x="2485" y="1380"/>
                  <a:pt x="2484" y="1379"/>
                </a:cubicBezTo>
                <a:cubicBezTo>
                  <a:pt x="2483" y="1379"/>
                  <a:pt x="2484" y="1376"/>
                  <a:pt x="2484" y="1376"/>
                </a:cubicBezTo>
                <a:cubicBezTo>
                  <a:pt x="2485" y="1375"/>
                  <a:pt x="2484" y="1374"/>
                  <a:pt x="2485" y="1374"/>
                </a:cubicBezTo>
                <a:cubicBezTo>
                  <a:pt x="2485" y="1373"/>
                  <a:pt x="2486" y="1372"/>
                  <a:pt x="2486" y="1372"/>
                </a:cubicBezTo>
                <a:cubicBezTo>
                  <a:pt x="2487" y="1371"/>
                  <a:pt x="2487" y="1371"/>
                  <a:pt x="2487" y="1370"/>
                </a:cubicBezTo>
                <a:cubicBezTo>
                  <a:pt x="2488" y="1368"/>
                  <a:pt x="2489" y="1367"/>
                  <a:pt x="2490" y="1365"/>
                </a:cubicBezTo>
                <a:cubicBezTo>
                  <a:pt x="2491" y="1364"/>
                  <a:pt x="2492" y="1362"/>
                  <a:pt x="2494" y="1361"/>
                </a:cubicBezTo>
                <a:cubicBezTo>
                  <a:pt x="2495" y="1360"/>
                  <a:pt x="2497" y="1361"/>
                  <a:pt x="2498" y="1360"/>
                </a:cubicBezTo>
                <a:cubicBezTo>
                  <a:pt x="2499" y="1359"/>
                  <a:pt x="2500" y="1358"/>
                  <a:pt x="2501" y="1356"/>
                </a:cubicBezTo>
                <a:cubicBezTo>
                  <a:pt x="2502" y="1354"/>
                  <a:pt x="2503" y="1354"/>
                  <a:pt x="2505" y="1353"/>
                </a:cubicBezTo>
                <a:cubicBezTo>
                  <a:pt x="2505" y="1353"/>
                  <a:pt x="2506" y="1352"/>
                  <a:pt x="2506" y="1351"/>
                </a:cubicBezTo>
                <a:cubicBezTo>
                  <a:pt x="2506" y="1351"/>
                  <a:pt x="2505" y="1350"/>
                  <a:pt x="2504" y="1350"/>
                </a:cubicBezTo>
                <a:cubicBezTo>
                  <a:pt x="2504" y="1350"/>
                  <a:pt x="2504" y="1349"/>
                  <a:pt x="2503" y="1349"/>
                </a:cubicBezTo>
                <a:cubicBezTo>
                  <a:pt x="2503" y="1348"/>
                  <a:pt x="2502" y="1348"/>
                  <a:pt x="2502" y="1348"/>
                </a:cubicBezTo>
                <a:cubicBezTo>
                  <a:pt x="2502" y="1347"/>
                  <a:pt x="2503" y="1347"/>
                  <a:pt x="2503" y="1346"/>
                </a:cubicBezTo>
                <a:cubicBezTo>
                  <a:pt x="2503" y="1346"/>
                  <a:pt x="2504" y="1346"/>
                  <a:pt x="2504" y="1346"/>
                </a:cubicBezTo>
                <a:cubicBezTo>
                  <a:pt x="2504" y="1346"/>
                  <a:pt x="2505" y="1346"/>
                  <a:pt x="2505" y="1346"/>
                </a:cubicBezTo>
                <a:cubicBezTo>
                  <a:pt x="2506" y="1345"/>
                  <a:pt x="2507" y="1347"/>
                  <a:pt x="2507" y="1348"/>
                </a:cubicBezTo>
                <a:cubicBezTo>
                  <a:pt x="2507" y="1349"/>
                  <a:pt x="2506" y="1350"/>
                  <a:pt x="2507" y="1350"/>
                </a:cubicBezTo>
                <a:cubicBezTo>
                  <a:pt x="2508" y="1351"/>
                  <a:pt x="2509" y="1350"/>
                  <a:pt x="2509" y="1349"/>
                </a:cubicBezTo>
                <a:cubicBezTo>
                  <a:pt x="2511" y="1349"/>
                  <a:pt x="2512" y="1349"/>
                  <a:pt x="2513" y="1348"/>
                </a:cubicBezTo>
                <a:cubicBezTo>
                  <a:pt x="2515" y="1347"/>
                  <a:pt x="2512" y="1346"/>
                  <a:pt x="2513" y="1344"/>
                </a:cubicBezTo>
                <a:cubicBezTo>
                  <a:pt x="2514" y="1343"/>
                  <a:pt x="2516" y="1343"/>
                  <a:pt x="2517" y="1342"/>
                </a:cubicBezTo>
                <a:cubicBezTo>
                  <a:pt x="2518" y="1341"/>
                  <a:pt x="2519" y="1340"/>
                  <a:pt x="2518" y="1339"/>
                </a:cubicBezTo>
                <a:cubicBezTo>
                  <a:pt x="2518" y="1338"/>
                  <a:pt x="2517" y="1338"/>
                  <a:pt x="2516" y="1338"/>
                </a:cubicBezTo>
                <a:cubicBezTo>
                  <a:pt x="2516" y="1337"/>
                  <a:pt x="2516" y="1336"/>
                  <a:pt x="2517" y="1336"/>
                </a:cubicBezTo>
                <a:cubicBezTo>
                  <a:pt x="2518" y="1337"/>
                  <a:pt x="2517" y="1337"/>
                  <a:pt x="2518" y="1338"/>
                </a:cubicBezTo>
                <a:cubicBezTo>
                  <a:pt x="2519" y="1338"/>
                  <a:pt x="2520" y="1337"/>
                  <a:pt x="2521" y="1337"/>
                </a:cubicBezTo>
                <a:cubicBezTo>
                  <a:pt x="2524" y="1336"/>
                  <a:pt x="2527" y="1334"/>
                  <a:pt x="2530" y="1332"/>
                </a:cubicBezTo>
                <a:cubicBezTo>
                  <a:pt x="2532" y="1331"/>
                  <a:pt x="2533" y="1332"/>
                  <a:pt x="2535" y="1331"/>
                </a:cubicBezTo>
                <a:cubicBezTo>
                  <a:pt x="2536" y="1331"/>
                  <a:pt x="2538" y="1330"/>
                  <a:pt x="2539" y="1329"/>
                </a:cubicBezTo>
                <a:cubicBezTo>
                  <a:pt x="2540" y="1329"/>
                  <a:pt x="2542" y="1328"/>
                  <a:pt x="2543" y="1330"/>
                </a:cubicBezTo>
                <a:cubicBezTo>
                  <a:pt x="2543" y="1330"/>
                  <a:pt x="2543" y="1331"/>
                  <a:pt x="2543" y="1332"/>
                </a:cubicBezTo>
                <a:cubicBezTo>
                  <a:pt x="2543" y="1332"/>
                  <a:pt x="2544" y="1333"/>
                  <a:pt x="2545" y="1333"/>
                </a:cubicBezTo>
                <a:cubicBezTo>
                  <a:pt x="2546" y="1333"/>
                  <a:pt x="2547" y="1332"/>
                  <a:pt x="2549" y="1331"/>
                </a:cubicBezTo>
                <a:cubicBezTo>
                  <a:pt x="2549" y="1330"/>
                  <a:pt x="2552" y="1329"/>
                  <a:pt x="2551" y="1328"/>
                </a:cubicBezTo>
                <a:cubicBezTo>
                  <a:pt x="2550" y="1327"/>
                  <a:pt x="2549" y="1328"/>
                  <a:pt x="2549" y="1328"/>
                </a:cubicBezTo>
                <a:cubicBezTo>
                  <a:pt x="2548" y="1328"/>
                  <a:pt x="2549" y="1327"/>
                  <a:pt x="2550" y="1326"/>
                </a:cubicBezTo>
                <a:cubicBezTo>
                  <a:pt x="2550" y="1326"/>
                  <a:pt x="2551" y="1325"/>
                  <a:pt x="2552" y="1324"/>
                </a:cubicBezTo>
                <a:cubicBezTo>
                  <a:pt x="2552" y="1323"/>
                  <a:pt x="2552" y="1323"/>
                  <a:pt x="2553" y="1322"/>
                </a:cubicBezTo>
                <a:cubicBezTo>
                  <a:pt x="2553" y="1321"/>
                  <a:pt x="2554" y="1320"/>
                  <a:pt x="2553" y="1319"/>
                </a:cubicBezTo>
                <a:cubicBezTo>
                  <a:pt x="2553" y="1319"/>
                  <a:pt x="2553" y="1319"/>
                  <a:pt x="2552" y="1319"/>
                </a:cubicBezTo>
                <a:cubicBezTo>
                  <a:pt x="2552" y="1319"/>
                  <a:pt x="2551" y="1319"/>
                  <a:pt x="2551" y="1319"/>
                </a:cubicBezTo>
                <a:cubicBezTo>
                  <a:pt x="2549" y="1319"/>
                  <a:pt x="2547" y="1319"/>
                  <a:pt x="2545" y="1318"/>
                </a:cubicBezTo>
                <a:cubicBezTo>
                  <a:pt x="2544" y="1318"/>
                  <a:pt x="2544" y="1318"/>
                  <a:pt x="2543" y="1317"/>
                </a:cubicBezTo>
                <a:cubicBezTo>
                  <a:pt x="2542" y="1317"/>
                  <a:pt x="2542" y="1316"/>
                  <a:pt x="2541" y="1316"/>
                </a:cubicBezTo>
                <a:cubicBezTo>
                  <a:pt x="2541" y="1316"/>
                  <a:pt x="2540" y="1315"/>
                  <a:pt x="2539" y="1316"/>
                </a:cubicBezTo>
                <a:cubicBezTo>
                  <a:pt x="2539" y="1317"/>
                  <a:pt x="2539" y="1318"/>
                  <a:pt x="2538" y="1318"/>
                </a:cubicBezTo>
                <a:cubicBezTo>
                  <a:pt x="2538" y="1319"/>
                  <a:pt x="2535" y="1318"/>
                  <a:pt x="2534" y="1318"/>
                </a:cubicBezTo>
                <a:cubicBezTo>
                  <a:pt x="2533" y="1318"/>
                  <a:pt x="2531" y="1318"/>
                  <a:pt x="2529" y="1318"/>
                </a:cubicBezTo>
                <a:cubicBezTo>
                  <a:pt x="2528" y="1318"/>
                  <a:pt x="2527" y="1317"/>
                  <a:pt x="2525" y="1317"/>
                </a:cubicBezTo>
                <a:cubicBezTo>
                  <a:pt x="2524" y="1316"/>
                  <a:pt x="2523" y="1315"/>
                  <a:pt x="2522" y="1314"/>
                </a:cubicBezTo>
                <a:cubicBezTo>
                  <a:pt x="2521" y="1314"/>
                  <a:pt x="2520" y="1313"/>
                  <a:pt x="2518" y="1312"/>
                </a:cubicBezTo>
                <a:cubicBezTo>
                  <a:pt x="2517" y="1312"/>
                  <a:pt x="2516" y="1310"/>
                  <a:pt x="2515" y="1310"/>
                </a:cubicBezTo>
                <a:cubicBezTo>
                  <a:pt x="2514" y="1309"/>
                  <a:pt x="2512" y="1310"/>
                  <a:pt x="2511" y="1311"/>
                </a:cubicBezTo>
                <a:cubicBezTo>
                  <a:pt x="2510" y="1312"/>
                  <a:pt x="2508" y="1311"/>
                  <a:pt x="2507" y="1312"/>
                </a:cubicBezTo>
                <a:cubicBezTo>
                  <a:pt x="2505" y="1313"/>
                  <a:pt x="2504" y="1314"/>
                  <a:pt x="2504" y="1315"/>
                </a:cubicBezTo>
                <a:cubicBezTo>
                  <a:pt x="2504" y="1319"/>
                  <a:pt x="2500" y="1320"/>
                  <a:pt x="2497" y="1321"/>
                </a:cubicBezTo>
                <a:cubicBezTo>
                  <a:pt x="2495" y="1323"/>
                  <a:pt x="2493" y="1326"/>
                  <a:pt x="2490" y="1325"/>
                </a:cubicBezTo>
                <a:cubicBezTo>
                  <a:pt x="2489" y="1325"/>
                  <a:pt x="2489" y="1325"/>
                  <a:pt x="2489" y="1325"/>
                </a:cubicBezTo>
                <a:cubicBezTo>
                  <a:pt x="2488" y="1325"/>
                  <a:pt x="2488" y="1325"/>
                  <a:pt x="2487" y="1325"/>
                </a:cubicBezTo>
                <a:cubicBezTo>
                  <a:pt x="2486" y="1324"/>
                  <a:pt x="2486" y="1324"/>
                  <a:pt x="2485" y="1323"/>
                </a:cubicBezTo>
                <a:cubicBezTo>
                  <a:pt x="2484" y="1323"/>
                  <a:pt x="2482" y="1323"/>
                  <a:pt x="2481" y="1322"/>
                </a:cubicBezTo>
                <a:cubicBezTo>
                  <a:pt x="2480" y="1322"/>
                  <a:pt x="2480" y="1320"/>
                  <a:pt x="2480" y="1319"/>
                </a:cubicBezTo>
                <a:cubicBezTo>
                  <a:pt x="2481" y="1317"/>
                  <a:pt x="2481" y="1316"/>
                  <a:pt x="2481" y="1314"/>
                </a:cubicBezTo>
                <a:cubicBezTo>
                  <a:pt x="2482" y="1314"/>
                  <a:pt x="2482" y="1313"/>
                  <a:pt x="2482" y="1312"/>
                </a:cubicBezTo>
                <a:cubicBezTo>
                  <a:pt x="2482" y="1312"/>
                  <a:pt x="2482" y="1311"/>
                  <a:pt x="2482" y="1310"/>
                </a:cubicBezTo>
                <a:cubicBezTo>
                  <a:pt x="2482" y="1309"/>
                  <a:pt x="2482" y="1308"/>
                  <a:pt x="2481" y="1306"/>
                </a:cubicBezTo>
                <a:cubicBezTo>
                  <a:pt x="2480" y="1305"/>
                  <a:pt x="2480" y="1304"/>
                  <a:pt x="2479" y="1303"/>
                </a:cubicBezTo>
                <a:cubicBezTo>
                  <a:pt x="2478" y="1302"/>
                  <a:pt x="2476" y="1301"/>
                  <a:pt x="2475" y="1301"/>
                </a:cubicBezTo>
                <a:cubicBezTo>
                  <a:pt x="2473" y="1301"/>
                  <a:pt x="2473" y="1302"/>
                  <a:pt x="2473" y="1303"/>
                </a:cubicBezTo>
                <a:cubicBezTo>
                  <a:pt x="2473" y="1304"/>
                  <a:pt x="2473" y="1306"/>
                  <a:pt x="2471" y="1305"/>
                </a:cubicBezTo>
                <a:cubicBezTo>
                  <a:pt x="2470" y="1304"/>
                  <a:pt x="2470" y="1303"/>
                  <a:pt x="2469" y="1302"/>
                </a:cubicBezTo>
                <a:cubicBezTo>
                  <a:pt x="2468" y="1302"/>
                  <a:pt x="2467" y="1302"/>
                  <a:pt x="2466" y="1302"/>
                </a:cubicBezTo>
                <a:cubicBezTo>
                  <a:pt x="2464" y="1302"/>
                  <a:pt x="2463" y="1302"/>
                  <a:pt x="2462" y="1301"/>
                </a:cubicBezTo>
                <a:cubicBezTo>
                  <a:pt x="2460" y="1300"/>
                  <a:pt x="2457" y="1299"/>
                  <a:pt x="2455" y="1297"/>
                </a:cubicBezTo>
                <a:cubicBezTo>
                  <a:pt x="2453" y="1295"/>
                  <a:pt x="2452" y="1292"/>
                  <a:pt x="2452" y="1289"/>
                </a:cubicBezTo>
                <a:cubicBezTo>
                  <a:pt x="2453" y="1287"/>
                  <a:pt x="2454" y="1286"/>
                  <a:pt x="2454" y="1284"/>
                </a:cubicBezTo>
                <a:cubicBezTo>
                  <a:pt x="2455" y="1283"/>
                  <a:pt x="2455" y="1281"/>
                  <a:pt x="2456" y="1280"/>
                </a:cubicBezTo>
                <a:cubicBezTo>
                  <a:pt x="2457" y="1279"/>
                  <a:pt x="2458" y="1278"/>
                  <a:pt x="2460" y="1279"/>
                </a:cubicBezTo>
                <a:cubicBezTo>
                  <a:pt x="2462" y="1280"/>
                  <a:pt x="2464" y="1282"/>
                  <a:pt x="2467" y="1282"/>
                </a:cubicBezTo>
                <a:cubicBezTo>
                  <a:pt x="2469" y="1282"/>
                  <a:pt x="2470" y="1282"/>
                  <a:pt x="2471" y="1281"/>
                </a:cubicBezTo>
                <a:cubicBezTo>
                  <a:pt x="2473" y="1281"/>
                  <a:pt x="2474" y="1281"/>
                  <a:pt x="2476" y="1281"/>
                </a:cubicBezTo>
                <a:cubicBezTo>
                  <a:pt x="2479" y="1280"/>
                  <a:pt x="2482" y="1278"/>
                  <a:pt x="2483" y="1275"/>
                </a:cubicBezTo>
                <a:cubicBezTo>
                  <a:pt x="2484" y="1274"/>
                  <a:pt x="2485" y="1274"/>
                  <a:pt x="2485" y="1273"/>
                </a:cubicBezTo>
                <a:cubicBezTo>
                  <a:pt x="2486" y="1272"/>
                  <a:pt x="2486" y="1270"/>
                  <a:pt x="2487" y="1269"/>
                </a:cubicBezTo>
                <a:cubicBezTo>
                  <a:pt x="2487" y="1268"/>
                  <a:pt x="2488" y="1266"/>
                  <a:pt x="2489" y="1265"/>
                </a:cubicBezTo>
                <a:cubicBezTo>
                  <a:pt x="2490" y="1264"/>
                  <a:pt x="2491" y="1263"/>
                  <a:pt x="2493" y="1262"/>
                </a:cubicBezTo>
                <a:cubicBezTo>
                  <a:pt x="2494" y="1261"/>
                  <a:pt x="2496" y="1260"/>
                  <a:pt x="2498" y="1260"/>
                </a:cubicBezTo>
                <a:cubicBezTo>
                  <a:pt x="2499" y="1260"/>
                  <a:pt x="2501" y="1259"/>
                  <a:pt x="2502" y="1258"/>
                </a:cubicBezTo>
                <a:cubicBezTo>
                  <a:pt x="2504" y="1257"/>
                  <a:pt x="2505" y="1256"/>
                  <a:pt x="2506" y="1255"/>
                </a:cubicBezTo>
                <a:cubicBezTo>
                  <a:pt x="2507" y="1254"/>
                  <a:pt x="2509" y="1254"/>
                  <a:pt x="2510" y="1253"/>
                </a:cubicBezTo>
                <a:cubicBezTo>
                  <a:pt x="2511" y="1252"/>
                  <a:pt x="2512" y="1251"/>
                  <a:pt x="2513" y="1250"/>
                </a:cubicBezTo>
                <a:cubicBezTo>
                  <a:pt x="2514" y="1248"/>
                  <a:pt x="2515" y="1246"/>
                  <a:pt x="2517" y="1245"/>
                </a:cubicBezTo>
                <a:cubicBezTo>
                  <a:pt x="2518" y="1244"/>
                  <a:pt x="2519" y="1242"/>
                  <a:pt x="2520" y="1241"/>
                </a:cubicBezTo>
                <a:cubicBezTo>
                  <a:pt x="2521" y="1240"/>
                  <a:pt x="2522" y="1240"/>
                  <a:pt x="2524" y="1240"/>
                </a:cubicBezTo>
                <a:cubicBezTo>
                  <a:pt x="2525" y="1240"/>
                  <a:pt x="2527" y="1240"/>
                  <a:pt x="2528" y="1240"/>
                </a:cubicBezTo>
                <a:cubicBezTo>
                  <a:pt x="2529" y="1241"/>
                  <a:pt x="2531" y="1240"/>
                  <a:pt x="2532" y="1240"/>
                </a:cubicBezTo>
                <a:cubicBezTo>
                  <a:pt x="2533" y="1240"/>
                  <a:pt x="2534" y="1240"/>
                  <a:pt x="2534" y="1239"/>
                </a:cubicBezTo>
                <a:cubicBezTo>
                  <a:pt x="2535" y="1238"/>
                  <a:pt x="2536" y="1237"/>
                  <a:pt x="2536" y="1238"/>
                </a:cubicBezTo>
                <a:cubicBezTo>
                  <a:pt x="2537" y="1239"/>
                  <a:pt x="2534" y="1239"/>
                  <a:pt x="2536" y="1240"/>
                </a:cubicBezTo>
                <a:cubicBezTo>
                  <a:pt x="2537" y="1241"/>
                  <a:pt x="2537" y="1241"/>
                  <a:pt x="2538" y="1241"/>
                </a:cubicBezTo>
                <a:cubicBezTo>
                  <a:pt x="2539" y="1242"/>
                  <a:pt x="2539" y="1242"/>
                  <a:pt x="2540" y="1243"/>
                </a:cubicBezTo>
                <a:cubicBezTo>
                  <a:pt x="2541" y="1243"/>
                  <a:pt x="2542" y="1243"/>
                  <a:pt x="2542" y="1245"/>
                </a:cubicBezTo>
                <a:cubicBezTo>
                  <a:pt x="2543" y="1246"/>
                  <a:pt x="2545" y="1246"/>
                  <a:pt x="2545" y="1247"/>
                </a:cubicBezTo>
                <a:cubicBezTo>
                  <a:pt x="2545" y="1249"/>
                  <a:pt x="2544" y="1250"/>
                  <a:pt x="2543" y="1251"/>
                </a:cubicBezTo>
                <a:cubicBezTo>
                  <a:pt x="2541" y="1252"/>
                  <a:pt x="2541" y="1253"/>
                  <a:pt x="2540" y="1254"/>
                </a:cubicBezTo>
                <a:cubicBezTo>
                  <a:pt x="2539" y="1256"/>
                  <a:pt x="2538" y="1257"/>
                  <a:pt x="2537" y="1258"/>
                </a:cubicBezTo>
                <a:cubicBezTo>
                  <a:pt x="2536" y="1259"/>
                  <a:pt x="2535" y="1260"/>
                  <a:pt x="2535" y="1261"/>
                </a:cubicBezTo>
                <a:cubicBezTo>
                  <a:pt x="2534" y="1261"/>
                  <a:pt x="2532" y="1262"/>
                  <a:pt x="2531" y="1262"/>
                </a:cubicBezTo>
                <a:cubicBezTo>
                  <a:pt x="2530" y="1262"/>
                  <a:pt x="2530" y="1262"/>
                  <a:pt x="2529" y="1263"/>
                </a:cubicBezTo>
                <a:cubicBezTo>
                  <a:pt x="2529" y="1264"/>
                  <a:pt x="2528" y="1264"/>
                  <a:pt x="2528" y="1265"/>
                </a:cubicBezTo>
                <a:cubicBezTo>
                  <a:pt x="2528" y="1267"/>
                  <a:pt x="2529" y="1268"/>
                  <a:pt x="2527" y="1269"/>
                </a:cubicBezTo>
                <a:cubicBezTo>
                  <a:pt x="2527" y="1269"/>
                  <a:pt x="2524" y="1269"/>
                  <a:pt x="2524" y="1271"/>
                </a:cubicBezTo>
                <a:cubicBezTo>
                  <a:pt x="2524" y="1272"/>
                  <a:pt x="2527" y="1271"/>
                  <a:pt x="2528" y="1272"/>
                </a:cubicBezTo>
                <a:cubicBezTo>
                  <a:pt x="2529" y="1273"/>
                  <a:pt x="2529" y="1274"/>
                  <a:pt x="2531" y="1274"/>
                </a:cubicBezTo>
                <a:cubicBezTo>
                  <a:pt x="2531" y="1274"/>
                  <a:pt x="2535" y="1273"/>
                  <a:pt x="2534" y="1275"/>
                </a:cubicBezTo>
                <a:cubicBezTo>
                  <a:pt x="2533" y="1276"/>
                  <a:pt x="2531" y="1276"/>
                  <a:pt x="2532" y="1278"/>
                </a:cubicBezTo>
                <a:cubicBezTo>
                  <a:pt x="2532" y="1279"/>
                  <a:pt x="2533" y="1279"/>
                  <a:pt x="2532" y="1280"/>
                </a:cubicBezTo>
                <a:cubicBezTo>
                  <a:pt x="2532" y="1281"/>
                  <a:pt x="2531" y="1281"/>
                  <a:pt x="2530" y="1281"/>
                </a:cubicBezTo>
                <a:cubicBezTo>
                  <a:pt x="2528" y="1281"/>
                  <a:pt x="2528" y="1281"/>
                  <a:pt x="2526" y="1282"/>
                </a:cubicBezTo>
                <a:cubicBezTo>
                  <a:pt x="2525" y="1283"/>
                  <a:pt x="2524" y="1284"/>
                  <a:pt x="2523" y="1284"/>
                </a:cubicBezTo>
                <a:cubicBezTo>
                  <a:pt x="2523" y="1284"/>
                  <a:pt x="2522" y="1284"/>
                  <a:pt x="2521" y="1285"/>
                </a:cubicBezTo>
                <a:cubicBezTo>
                  <a:pt x="2521" y="1285"/>
                  <a:pt x="2522" y="1286"/>
                  <a:pt x="2522" y="1286"/>
                </a:cubicBezTo>
                <a:cubicBezTo>
                  <a:pt x="2523" y="1287"/>
                  <a:pt x="2523" y="1289"/>
                  <a:pt x="2524" y="1289"/>
                </a:cubicBezTo>
                <a:cubicBezTo>
                  <a:pt x="2526" y="1289"/>
                  <a:pt x="2527" y="1287"/>
                  <a:pt x="2528" y="1286"/>
                </a:cubicBezTo>
                <a:cubicBezTo>
                  <a:pt x="2531" y="1284"/>
                  <a:pt x="2535" y="1282"/>
                  <a:pt x="2538" y="1280"/>
                </a:cubicBezTo>
                <a:cubicBezTo>
                  <a:pt x="2539" y="1279"/>
                  <a:pt x="2541" y="1277"/>
                  <a:pt x="2543" y="1276"/>
                </a:cubicBezTo>
                <a:cubicBezTo>
                  <a:pt x="2545" y="1275"/>
                  <a:pt x="2546" y="1274"/>
                  <a:pt x="2548" y="1273"/>
                </a:cubicBezTo>
                <a:cubicBezTo>
                  <a:pt x="2551" y="1272"/>
                  <a:pt x="2554" y="1269"/>
                  <a:pt x="2557" y="1268"/>
                </a:cubicBezTo>
                <a:cubicBezTo>
                  <a:pt x="2558" y="1268"/>
                  <a:pt x="2559" y="1267"/>
                  <a:pt x="2560" y="1267"/>
                </a:cubicBezTo>
                <a:cubicBezTo>
                  <a:pt x="2561" y="1266"/>
                  <a:pt x="2562" y="1265"/>
                  <a:pt x="2563" y="1265"/>
                </a:cubicBezTo>
                <a:cubicBezTo>
                  <a:pt x="2564" y="1264"/>
                  <a:pt x="2566" y="1265"/>
                  <a:pt x="2567" y="1265"/>
                </a:cubicBezTo>
                <a:cubicBezTo>
                  <a:pt x="2569" y="1264"/>
                  <a:pt x="2571" y="1264"/>
                  <a:pt x="2573" y="1264"/>
                </a:cubicBezTo>
                <a:cubicBezTo>
                  <a:pt x="2574" y="1264"/>
                  <a:pt x="2576" y="1264"/>
                  <a:pt x="2577" y="1264"/>
                </a:cubicBezTo>
                <a:cubicBezTo>
                  <a:pt x="2579" y="1264"/>
                  <a:pt x="2581" y="1265"/>
                  <a:pt x="2582" y="1264"/>
                </a:cubicBezTo>
                <a:cubicBezTo>
                  <a:pt x="2582" y="1263"/>
                  <a:pt x="2582" y="1262"/>
                  <a:pt x="2583" y="1261"/>
                </a:cubicBezTo>
                <a:cubicBezTo>
                  <a:pt x="2584" y="1260"/>
                  <a:pt x="2585" y="1259"/>
                  <a:pt x="2586" y="1260"/>
                </a:cubicBezTo>
                <a:cubicBezTo>
                  <a:pt x="2586" y="1262"/>
                  <a:pt x="2583" y="1261"/>
                  <a:pt x="2584" y="1263"/>
                </a:cubicBezTo>
                <a:cubicBezTo>
                  <a:pt x="2584" y="1263"/>
                  <a:pt x="2585" y="1262"/>
                  <a:pt x="2586" y="1263"/>
                </a:cubicBezTo>
                <a:cubicBezTo>
                  <a:pt x="2586" y="1263"/>
                  <a:pt x="2586" y="1264"/>
                  <a:pt x="2587" y="1264"/>
                </a:cubicBezTo>
                <a:cubicBezTo>
                  <a:pt x="2588" y="1265"/>
                  <a:pt x="2589" y="1265"/>
                  <a:pt x="2590" y="1266"/>
                </a:cubicBezTo>
                <a:cubicBezTo>
                  <a:pt x="2590" y="1266"/>
                  <a:pt x="2591" y="1267"/>
                  <a:pt x="2591" y="1267"/>
                </a:cubicBezTo>
                <a:cubicBezTo>
                  <a:pt x="2591" y="1268"/>
                  <a:pt x="2591" y="1269"/>
                  <a:pt x="2592" y="1269"/>
                </a:cubicBezTo>
                <a:cubicBezTo>
                  <a:pt x="2592" y="1269"/>
                  <a:pt x="2592" y="1268"/>
                  <a:pt x="2593" y="1268"/>
                </a:cubicBezTo>
                <a:cubicBezTo>
                  <a:pt x="2593" y="1267"/>
                  <a:pt x="2594" y="1267"/>
                  <a:pt x="2594" y="1267"/>
                </a:cubicBezTo>
                <a:cubicBezTo>
                  <a:pt x="2594" y="1266"/>
                  <a:pt x="2594" y="1265"/>
                  <a:pt x="2595" y="1265"/>
                </a:cubicBezTo>
                <a:cubicBezTo>
                  <a:pt x="2596" y="1266"/>
                  <a:pt x="2595" y="1267"/>
                  <a:pt x="2596" y="1267"/>
                </a:cubicBezTo>
                <a:cubicBezTo>
                  <a:pt x="2596" y="1268"/>
                  <a:pt x="2597" y="1267"/>
                  <a:pt x="2598" y="1268"/>
                </a:cubicBezTo>
                <a:cubicBezTo>
                  <a:pt x="2598" y="1268"/>
                  <a:pt x="2599" y="1268"/>
                  <a:pt x="2599" y="1269"/>
                </a:cubicBezTo>
                <a:cubicBezTo>
                  <a:pt x="2600" y="1270"/>
                  <a:pt x="2601" y="1270"/>
                  <a:pt x="2603" y="1270"/>
                </a:cubicBezTo>
                <a:cubicBezTo>
                  <a:pt x="2604" y="1270"/>
                  <a:pt x="2607" y="1269"/>
                  <a:pt x="2607" y="1271"/>
                </a:cubicBezTo>
                <a:cubicBezTo>
                  <a:pt x="2607" y="1272"/>
                  <a:pt x="2605" y="1273"/>
                  <a:pt x="2605" y="1274"/>
                </a:cubicBezTo>
                <a:cubicBezTo>
                  <a:pt x="2605" y="1276"/>
                  <a:pt x="2605" y="1277"/>
                  <a:pt x="2605" y="1279"/>
                </a:cubicBezTo>
                <a:cubicBezTo>
                  <a:pt x="2604" y="1280"/>
                  <a:pt x="2603" y="1281"/>
                  <a:pt x="2602" y="1282"/>
                </a:cubicBezTo>
                <a:cubicBezTo>
                  <a:pt x="2602" y="1283"/>
                  <a:pt x="2602" y="1284"/>
                  <a:pt x="2602" y="1284"/>
                </a:cubicBezTo>
                <a:cubicBezTo>
                  <a:pt x="2602" y="1285"/>
                  <a:pt x="2602" y="1285"/>
                  <a:pt x="2602" y="1286"/>
                </a:cubicBezTo>
                <a:cubicBezTo>
                  <a:pt x="2602" y="1286"/>
                  <a:pt x="2602" y="1287"/>
                  <a:pt x="2603" y="1287"/>
                </a:cubicBezTo>
                <a:cubicBezTo>
                  <a:pt x="2603" y="1287"/>
                  <a:pt x="2603" y="1287"/>
                  <a:pt x="2603" y="1287"/>
                </a:cubicBezTo>
                <a:cubicBezTo>
                  <a:pt x="2604" y="1288"/>
                  <a:pt x="2604" y="1288"/>
                  <a:pt x="2604" y="1288"/>
                </a:cubicBezTo>
                <a:cubicBezTo>
                  <a:pt x="2605" y="1288"/>
                  <a:pt x="2605" y="1288"/>
                  <a:pt x="2606" y="1288"/>
                </a:cubicBezTo>
                <a:cubicBezTo>
                  <a:pt x="2606" y="1289"/>
                  <a:pt x="2607" y="1289"/>
                  <a:pt x="2606" y="1290"/>
                </a:cubicBezTo>
                <a:cubicBezTo>
                  <a:pt x="2605" y="1290"/>
                  <a:pt x="2605" y="1289"/>
                  <a:pt x="2604" y="1290"/>
                </a:cubicBezTo>
                <a:cubicBezTo>
                  <a:pt x="2604" y="1290"/>
                  <a:pt x="2603" y="1290"/>
                  <a:pt x="2603" y="1291"/>
                </a:cubicBezTo>
                <a:cubicBezTo>
                  <a:pt x="2602" y="1291"/>
                  <a:pt x="2602" y="1291"/>
                  <a:pt x="2601" y="1291"/>
                </a:cubicBezTo>
                <a:cubicBezTo>
                  <a:pt x="2600" y="1292"/>
                  <a:pt x="2599" y="1292"/>
                  <a:pt x="2599" y="1293"/>
                </a:cubicBezTo>
                <a:cubicBezTo>
                  <a:pt x="2598" y="1294"/>
                  <a:pt x="2599" y="1295"/>
                  <a:pt x="2598" y="1296"/>
                </a:cubicBezTo>
                <a:cubicBezTo>
                  <a:pt x="2598" y="1297"/>
                  <a:pt x="2597" y="1297"/>
                  <a:pt x="2597" y="1298"/>
                </a:cubicBezTo>
                <a:cubicBezTo>
                  <a:pt x="2597" y="1298"/>
                  <a:pt x="2597" y="1299"/>
                  <a:pt x="2596" y="1300"/>
                </a:cubicBezTo>
                <a:cubicBezTo>
                  <a:pt x="2596" y="1301"/>
                  <a:pt x="2595" y="1301"/>
                  <a:pt x="2593" y="1302"/>
                </a:cubicBezTo>
                <a:cubicBezTo>
                  <a:pt x="2593" y="1302"/>
                  <a:pt x="2592" y="1302"/>
                  <a:pt x="2592" y="1303"/>
                </a:cubicBezTo>
                <a:cubicBezTo>
                  <a:pt x="2592" y="1304"/>
                  <a:pt x="2594" y="1303"/>
                  <a:pt x="2594" y="1303"/>
                </a:cubicBezTo>
                <a:cubicBezTo>
                  <a:pt x="2595" y="1304"/>
                  <a:pt x="2595" y="1304"/>
                  <a:pt x="2596" y="1304"/>
                </a:cubicBezTo>
                <a:cubicBezTo>
                  <a:pt x="2596" y="1305"/>
                  <a:pt x="2597" y="1305"/>
                  <a:pt x="2597" y="1305"/>
                </a:cubicBezTo>
                <a:cubicBezTo>
                  <a:pt x="2598" y="1305"/>
                  <a:pt x="2599" y="1306"/>
                  <a:pt x="2599" y="1306"/>
                </a:cubicBezTo>
                <a:cubicBezTo>
                  <a:pt x="2599" y="1307"/>
                  <a:pt x="2598" y="1307"/>
                  <a:pt x="2599" y="1308"/>
                </a:cubicBezTo>
                <a:cubicBezTo>
                  <a:pt x="2599" y="1309"/>
                  <a:pt x="2600" y="1309"/>
                  <a:pt x="2601" y="1309"/>
                </a:cubicBezTo>
                <a:cubicBezTo>
                  <a:pt x="2601" y="1309"/>
                  <a:pt x="2602" y="1309"/>
                  <a:pt x="2602" y="1309"/>
                </a:cubicBezTo>
                <a:cubicBezTo>
                  <a:pt x="2605" y="1311"/>
                  <a:pt x="2605" y="1308"/>
                  <a:pt x="2607" y="1309"/>
                </a:cubicBezTo>
                <a:cubicBezTo>
                  <a:pt x="2608" y="1309"/>
                  <a:pt x="2608" y="1310"/>
                  <a:pt x="2607" y="1310"/>
                </a:cubicBezTo>
                <a:cubicBezTo>
                  <a:pt x="2607" y="1311"/>
                  <a:pt x="2606" y="1311"/>
                  <a:pt x="2606" y="1311"/>
                </a:cubicBezTo>
                <a:cubicBezTo>
                  <a:pt x="2606" y="1311"/>
                  <a:pt x="2605" y="1312"/>
                  <a:pt x="2605" y="1312"/>
                </a:cubicBezTo>
                <a:cubicBezTo>
                  <a:pt x="2605" y="1312"/>
                  <a:pt x="2605" y="1312"/>
                  <a:pt x="2604" y="1313"/>
                </a:cubicBezTo>
                <a:cubicBezTo>
                  <a:pt x="2604" y="1314"/>
                  <a:pt x="2607" y="1312"/>
                  <a:pt x="2607" y="1312"/>
                </a:cubicBezTo>
                <a:cubicBezTo>
                  <a:pt x="2608" y="1311"/>
                  <a:pt x="2609" y="1311"/>
                  <a:pt x="2609" y="1311"/>
                </a:cubicBezTo>
                <a:cubicBezTo>
                  <a:pt x="2610" y="1310"/>
                  <a:pt x="2610" y="1310"/>
                  <a:pt x="2611" y="1309"/>
                </a:cubicBezTo>
                <a:cubicBezTo>
                  <a:pt x="2611" y="1309"/>
                  <a:pt x="2611" y="1307"/>
                  <a:pt x="2612" y="1307"/>
                </a:cubicBezTo>
                <a:cubicBezTo>
                  <a:pt x="2613" y="1306"/>
                  <a:pt x="2613" y="1307"/>
                  <a:pt x="2614" y="1307"/>
                </a:cubicBezTo>
                <a:cubicBezTo>
                  <a:pt x="2614" y="1308"/>
                  <a:pt x="2614" y="1308"/>
                  <a:pt x="2615" y="1308"/>
                </a:cubicBezTo>
                <a:cubicBezTo>
                  <a:pt x="2616" y="1309"/>
                  <a:pt x="2617" y="1309"/>
                  <a:pt x="2619" y="1310"/>
                </a:cubicBezTo>
                <a:cubicBezTo>
                  <a:pt x="2619" y="1310"/>
                  <a:pt x="2619" y="1311"/>
                  <a:pt x="2619" y="1311"/>
                </a:cubicBezTo>
                <a:cubicBezTo>
                  <a:pt x="2621" y="1313"/>
                  <a:pt x="2622" y="1312"/>
                  <a:pt x="2623" y="1311"/>
                </a:cubicBezTo>
                <a:cubicBezTo>
                  <a:pt x="2624" y="1310"/>
                  <a:pt x="2624" y="1310"/>
                  <a:pt x="2625" y="1310"/>
                </a:cubicBezTo>
                <a:cubicBezTo>
                  <a:pt x="2625" y="1309"/>
                  <a:pt x="2626" y="1309"/>
                  <a:pt x="2627" y="1309"/>
                </a:cubicBezTo>
                <a:cubicBezTo>
                  <a:pt x="2627" y="1309"/>
                  <a:pt x="2627" y="1310"/>
                  <a:pt x="2628" y="1310"/>
                </a:cubicBezTo>
                <a:cubicBezTo>
                  <a:pt x="2629" y="1310"/>
                  <a:pt x="2629" y="1309"/>
                  <a:pt x="2630" y="1310"/>
                </a:cubicBezTo>
                <a:cubicBezTo>
                  <a:pt x="2631" y="1310"/>
                  <a:pt x="2632" y="1311"/>
                  <a:pt x="2632" y="1312"/>
                </a:cubicBezTo>
                <a:cubicBezTo>
                  <a:pt x="2632" y="1313"/>
                  <a:pt x="2632" y="1314"/>
                  <a:pt x="2631" y="1314"/>
                </a:cubicBezTo>
                <a:cubicBezTo>
                  <a:pt x="2631" y="1313"/>
                  <a:pt x="2631" y="1313"/>
                  <a:pt x="2631" y="1313"/>
                </a:cubicBezTo>
                <a:cubicBezTo>
                  <a:pt x="2631" y="1312"/>
                  <a:pt x="2631" y="1312"/>
                  <a:pt x="2630" y="1312"/>
                </a:cubicBezTo>
                <a:cubicBezTo>
                  <a:pt x="2630" y="1312"/>
                  <a:pt x="2630" y="1312"/>
                  <a:pt x="2630" y="1312"/>
                </a:cubicBezTo>
                <a:cubicBezTo>
                  <a:pt x="2630" y="1311"/>
                  <a:pt x="2629" y="1311"/>
                  <a:pt x="2629" y="1311"/>
                </a:cubicBezTo>
                <a:cubicBezTo>
                  <a:pt x="2628" y="1311"/>
                  <a:pt x="2628" y="1312"/>
                  <a:pt x="2628" y="1312"/>
                </a:cubicBezTo>
                <a:cubicBezTo>
                  <a:pt x="2627" y="1311"/>
                  <a:pt x="2627" y="1310"/>
                  <a:pt x="2627" y="1310"/>
                </a:cubicBezTo>
                <a:cubicBezTo>
                  <a:pt x="2626" y="1309"/>
                  <a:pt x="2626" y="1310"/>
                  <a:pt x="2626" y="1311"/>
                </a:cubicBezTo>
                <a:cubicBezTo>
                  <a:pt x="2626" y="1311"/>
                  <a:pt x="2626" y="1311"/>
                  <a:pt x="2626" y="1312"/>
                </a:cubicBezTo>
                <a:cubicBezTo>
                  <a:pt x="2626" y="1312"/>
                  <a:pt x="2626" y="1312"/>
                  <a:pt x="2625" y="1312"/>
                </a:cubicBezTo>
                <a:cubicBezTo>
                  <a:pt x="2625" y="1313"/>
                  <a:pt x="2625" y="1313"/>
                  <a:pt x="2626" y="1314"/>
                </a:cubicBezTo>
                <a:cubicBezTo>
                  <a:pt x="2626" y="1314"/>
                  <a:pt x="2626" y="1314"/>
                  <a:pt x="2626" y="1314"/>
                </a:cubicBezTo>
                <a:cubicBezTo>
                  <a:pt x="2626" y="1314"/>
                  <a:pt x="2626" y="1315"/>
                  <a:pt x="2627" y="1315"/>
                </a:cubicBezTo>
                <a:cubicBezTo>
                  <a:pt x="2627" y="1315"/>
                  <a:pt x="2627" y="1315"/>
                  <a:pt x="2628" y="1315"/>
                </a:cubicBezTo>
                <a:cubicBezTo>
                  <a:pt x="2629" y="1315"/>
                  <a:pt x="2628" y="1313"/>
                  <a:pt x="2629" y="1313"/>
                </a:cubicBezTo>
                <a:cubicBezTo>
                  <a:pt x="2629" y="1313"/>
                  <a:pt x="2629" y="1314"/>
                  <a:pt x="2629" y="1315"/>
                </a:cubicBezTo>
                <a:cubicBezTo>
                  <a:pt x="2630" y="1316"/>
                  <a:pt x="2631" y="1315"/>
                  <a:pt x="2631" y="1315"/>
                </a:cubicBezTo>
                <a:cubicBezTo>
                  <a:pt x="2632" y="1316"/>
                  <a:pt x="2631" y="1317"/>
                  <a:pt x="2631" y="1317"/>
                </a:cubicBezTo>
                <a:cubicBezTo>
                  <a:pt x="2631" y="1318"/>
                  <a:pt x="2632" y="1318"/>
                  <a:pt x="2632" y="1319"/>
                </a:cubicBezTo>
                <a:cubicBezTo>
                  <a:pt x="2633" y="1319"/>
                  <a:pt x="2633" y="1320"/>
                  <a:pt x="2633" y="1321"/>
                </a:cubicBezTo>
                <a:cubicBezTo>
                  <a:pt x="2634" y="1321"/>
                  <a:pt x="2634" y="1322"/>
                  <a:pt x="2634" y="1322"/>
                </a:cubicBezTo>
                <a:cubicBezTo>
                  <a:pt x="2634" y="1323"/>
                  <a:pt x="2633" y="1323"/>
                  <a:pt x="2633" y="1323"/>
                </a:cubicBezTo>
                <a:cubicBezTo>
                  <a:pt x="2632" y="1324"/>
                  <a:pt x="2632" y="1324"/>
                  <a:pt x="2632" y="1325"/>
                </a:cubicBezTo>
                <a:cubicBezTo>
                  <a:pt x="2631" y="1326"/>
                  <a:pt x="2633" y="1326"/>
                  <a:pt x="2633" y="1325"/>
                </a:cubicBezTo>
                <a:cubicBezTo>
                  <a:pt x="2634" y="1325"/>
                  <a:pt x="2634" y="1325"/>
                  <a:pt x="2634" y="1325"/>
                </a:cubicBezTo>
                <a:cubicBezTo>
                  <a:pt x="2634" y="1326"/>
                  <a:pt x="2634" y="1326"/>
                  <a:pt x="2633" y="1327"/>
                </a:cubicBezTo>
                <a:cubicBezTo>
                  <a:pt x="2633" y="1327"/>
                  <a:pt x="2633" y="1328"/>
                  <a:pt x="2634" y="1328"/>
                </a:cubicBezTo>
                <a:cubicBezTo>
                  <a:pt x="2634" y="1328"/>
                  <a:pt x="2634" y="1328"/>
                  <a:pt x="2635" y="1329"/>
                </a:cubicBezTo>
                <a:cubicBezTo>
                  <a:pt x="2635" y="1330"/>
                  <a:pt x="2636" y="1331"/>
                  <a:pt x="2635" y="1332"/>
                </a:cubicBezTo>
                <a:cubicBezTo>
                  <a:pt x="2634" y="1332"/>
                  <a:pt x="2635" y="1331"/>
                  <a:pt x="2634" y="1331"/>
                </a:cubicBezTo>
                <a:cubicBezTo>
                  <a:pt x="2634" y="1330"/>
                  <a:pt x="2634" y="1329"/>
                  <a:pt x="2633" y="1329"/>
                </a:cubicBezTo>
                <a:cubicBezTo>
                  <a:pt x="2632" y="1329"/>
                  <a:pt x="2631" y="1330"/>
                  <a:pt x="2630" y="1329"/>
                </a:cubicBezTo>
                <a:cubicBezTo>
                  <a:pt x="2630" y="1328"/>
                  <a:pt x="2630" y="1328"/>
                  <a:pt x="2629" y="1327"/>
                </a:cubicBezTo>
                <a:cubicBezTo>
                  <a:pt x="2628" y="1327"/>
                  <a:pt x="2628" y="1327"/>
                  <a:pt x="2628" y="1327"/>
                </a:cubicBezTo>
                <a:cubicBezTo>
                  <a:pt x="2628" y="1328"/>
                  <a:pt x="2628" y="1329"/>
                  <a:pt x="2628" y="1329"/>
                </a:cubicBezTo>
                <a:cubicBezTo>
                  <a:pt x="2627" y="1330"/>
                  <a:pt x="2627" y="1328"/>
                  <a:pt x="2627" y="1328"/>
                </a:cubicBezTo>
                <a:cubicBezTo>
                  <a:pt x="2625" y="1327"/>
                  <a:pt x="2624" y="1330"/>
                  <a:pt x="2623" y="1331"/>
                </a:cubicBezTo>
                <a:cubicBezTo>
                  <a:pt x="2622" y="1331"/>
                  <a:pt x="2620" y="1333"/>
                  <a:pt x="2621" y="1334"/>
                </a:cubicBezTo>
                <a:cubicBezTo>
                  <a:pt x="2621" y="1334"/>
                  <a:pt x="2622" y="1334"/>
                  <a:pt x="2623" y="1334"/>
                </a:cubicBezTo>
                <a:cubicBezTo>
                  <a:pt x="2624" y="1334"/>
                  <a:pt x="2624" y="1334"/>
                  <a:pt x="2625" y="1334"/>
                </a:cubicBezTo>
                <a:cubicBezTo>
                  <a:pt x="2626" y="1334"/>
                  <a:pt x="2626" y="1335"/>
                  <a:pt x="2626" y="1335"/>
                </a:cubicBezTo>
                <a:cubicBezTo>
                  <a:pt x="2627" y="1336"/>
                  <a:pt x="2628" y="1335"/>
                  <a:pt x="2628" y="1336"/>
                </a:cubicBezTo>
                <a:cubicBezTo>
                  <a:pt x="2628" y="1337"/>
                  <a:pt x="2628" y="1337"/>
                  <a:pt x="2627" y="1338"/>
                </a:cubicBezTo>
                <a:cubicBezTo>
                  <a:pt x="2627" y="1339"/>
                  <a:pt x="2627" y="1339"/>
                  <a:pt x="2628" y="1340"/>
                </a:cubicBezTo>
                <a:cubicBezTo>
                  <a:pt x="2628" y="1341"/>
                  <a:pt x="2628" y="1341"/>
                  <a:pt x="2628" y="1342"/>
                </a:cubicBezTo>
                <a:cubicBezTo>
                  <a:pt x="2628" y="1342"/>
                  <a:pt x="2628" y="1343"/>
                  <a:pt x="2628" y="1343"/>
                </a:cubicBezTo>
                <a:cubicBezTo>
                  <a:pt x="2628" y="1344"/>
                  <a:pt x="2629" y="1345"/>
                  <a:pt x="2628" y="1346"/>
                </a:cubicBezTo>
                <a:cubicBezTo>
                  <a:pt x="2628" y="1346"/>
                  <a:pt x="2628" y="1347"/>
                  <a:pt x="2628" y="1348"/>
                </a:cubicBezTo>
                <a:cubicBezTo>
                  <a:pt x="2628" y="1349"/>
                  <a:pt x="2628" y="1348"/>
                  <a:pt x="2629" y="1348"/>
                </a:cubicBezTo>
                <a:cubicBezTo>
                  <a:pt x="2630" y="1348"/>
                  <a:pt x="2630" y="1349"/>
                  <a:pt x="2631" y="1349"/>
                </a:cubicBezTo>
                <a:cubicBezTo>
                  <a:pt x="2632" y="1349"/>
                  <a:pt x="2635" y="1349"/>
                  <a:pt x="2634" y="1350"/>
                </a:cubicBezTo>
                <a:cubicBezTo>
                  <a:pt x="2633" y="1351"/>
                  <a:pt x="2632" y="1351"/>
                  <a:pt x="2632" y="1351"/>
                </a:cubicBezTo>
                <a:cubicBezTo>
                  <a:pt x="2631" y="1351"/>
                  <a:pt x="2631" y="1352"/>
                  <a:pt x="2631" y="1352"/>
                </a:cubicBezTo>
                <a:cubicBezTo>
                  <a:pt x="2630" y="1353"/>
                  <a:pt x="2630" y="1353"/>
                  <a:pt x="2631" y="1354"/>
                </a:cubicBezTo>
                <a:cubicBezTo>
                  <a:pt x="2631" y="1354"/>
                  <a:pt x="2632" y="1354"/>
                  <a:pt x="2632" y="1355"/>
                </a:cubicBezTo>
                <a:cubicBezTo>
                  <a:pt x="2632" y="1355"/>
                  <a:pt x="2632" y="1356"/>
                  <a:pt x="2632" y="1356"/>
                </a:cubicBezTo>
                <a:cubicBezTo>
                  <a:pt x="2631" y="1357"/>
                  <a:pt x="2631" y="1357"/>
                  <a:pt x="2630" y="1357"/>
                </a:cubicBezTo>
                <a:cubicBezTo>
                  <a:pt x="2630" y="1357"/>
                  <a:pt x="2629" y="1358"/>
                  <a:pt x="2629" y="1358"/>
                </a:cubicBezTo>
                <a:cubicBezTo>
                  <a:pt x="2629" y="1359"/>
                  <a:pt x="2628" y="1359"/>
                  <a:pt x="2628" y="1359"/>
                </a:cubicBezTo>
                <a:cubicBezTo>
                  <a:pt x="2627" y="1360"/>
                  <a:pt x="2627" y="1360"/>
                  <a:pt x="2628" y="1361"/>
                </a:cubicBezTo>
                <a:cubicBezTo>
                  <a:pt x="2628" y="1361"/>
                  <a:pt x="2629" y="1360"/>
                  <a:pt x="2630" y="1360"/>
                </a:cubicBezTo>
                <a:cubicBezTo>
                  <a:pt x="2630" y="1362"/>
                  <a:pt x="2628" y="1362"/>
                  <a:pt x="2628" y="1363"/>
                </a:cubicBezTo>
                <a:cubicBezTo>
                  <a:pt x="2627" y="1364"/>
                  <a:pt x="2627" y="1364"/>
                  <a:pt x="2627" y="1364"/>
                </a:cubicBezTo>
                <a:cubicBezTo>
                  <a:pt x="2626" y="1365"/>
                  <a:pt x="2623" y="1367"/>
                  <a:pt x="2624" y="1369"/>
                </a:cubicBezTo>
                <a:cubicBezTo>
                  <a:pt x="2625" y="1369"/>
                  <a:pt x="2625" y="1369"/>
                  <a:pt x="2625" y="1370"/>
                </a:cubicBezTo>
                <a:cubicBezTo>
                  <a:pt x="2626" y="1371"/>
                  <a:pt x="2625" y="1371"/>
                  <a:pt x="2624" y="1371"/>
                </a:cubicBezTo>
                <a:cubicBezTo>
                  <a:pt x="2624" y="1371"/>
                  <a:pt x="2624" y="1370"/>
                  <a:pt x="2623" y="1370"/>
                </a:cubicBezTo>
                <a:cubicBezTo>
                  <a:pt x="2622" y="1370"/>
                  <a:pt x="2623" y="1371"/>
                  <a:pt x="2624" y="1372"/>
                </a:cubicBezTo>
                <a:cubicBezTo>
                  <a:pt x="2624" y="1373"/>
                  <a:pt x="2623" y="1373"/>
                  <a:pt x="2623" y="1374"/>
                </a:cubicBezTo>
                <a:cubicBezTo>
                  <a:pt x="2624" y="1374"/>
                  <a:pt x="2624" y="1374"/>
                  <a:pt x="2625" y="1375"/>
                </a:cubicBezTo>
                <a:cubicBezTo>
                  <a:pt x="2626" y="1376"/>
                  <a:pt x="2624" y="1378"/>
                  <a:pt x="2626" y="1378"/>
                </a:cubicBezTo>
                <a:cubicBezTo>
                  <a:pt x="2627" y="1378"/>
                  <a:pt x="2628" y="1378"/>
                  <a:pt x="2628" y="1378"/>
                </a:cubicBezTo>
                <a:cubicBezTo>
                  <a:pt x="2629" y="1379"/>
                  <a:pt x="2628" y="1379"/>
                  <a:pt x="2627" y="1379"/>
                </a:cubicBezTo>
                <a:cubicBezTo>
                  <a:pt x="2627" y="1379"/>
                  <a:pt x="2625" y="1378"/>
                  <a:pt x="2626" y="1379"/>
                </a:cubicBezTo>
                <a:cubicBezTo>
                  <a:pt x="2626" y="1380"/>
                  <a:pt x="2627" y="1380"/>
                  <a:pt x="2628" y="1380"/>
                </a:cubicBezTo>
                <a:cubicBezTo>
                  <a:pt x="2628" y="1380"/>
                  <a:pt x="2628" y="1380"/>
                  <a:pt x="2628" y="1380"/>
                </a:cubicBezTo>
                <a:cubicBezTo>
                  <a:pt x="2628" y="1381"/>
                  <a:pt x="2629" y="1381"/>
                  <a:pt x="2629" y="1381"/>
                </a:cubicBezTo>
                <a:cubicBezTo>
                  <a:pt x="2630" y="1381"/>
                  <a:pt x="2630" y="1382"/>
                  <a:pt x="2629" y="1382"/>
                </a:cubicBezTo>
                <a:cubicBezTo>
                  <a:pt x="2628" y="1383"/>
                  <a:pt x="2627" y="1382"/>
                  <a:pt x="2627" y="1382"/>
                </a:cubicBezTo>
                <a:cubicBezTo>
                  <a:pt x="2626" y="1382"/>
                  <a:pt x="2626" y="1382"/>
                  <a:pt x="2625" y="1382"/>
                </a:cubicBezTo>
                <a:cubicBezTo>
                  <a:pt x="2625" y="1381"/>
                  <a:pt x="2624" y="1380"/>
                  <a:pt x="2624" y="1381"/>
                </a:cubicBezTo>
                <a:cubicBezTo>
                  <a:pt x="2623" y="1381"/>
                  <a:pt x="2624" y="1382"/>
                  <a:pt x="2624" y="1382"/>
                </a:cubicBezTo>
                <a:cubicBezTo>
                  <a:pt x="2624" y="1383"/>
                  <a:pt x="2623" y="1383"/>
                  <a:pt x="2623" y="1383"/>
                </a:cubicBezTo>
                <a:cubicBezTo>
                  <a:pt x="2622" y="1384"/>
                  <a:pt x="2622" y="1384"/>
                  <a:pt x="2622" y="1385"/>
                </a:cubicBezTo>
                <a:cubicBezTo>
                  <a:pt x="2621" y="1385"/>
                  <a:pt x="2619" y="1387"/>
                  <a:pt x="2620" y="1387"/>
                </a:cubicBezTo>
                <a:cubicBezTo>
                  <a:pt x="2621" y="1387"/>
                  <a:pt x="2621" y="1386"/>
                  <a:pt x="2622" y="1386"/>
                </a:cubicBezTo>
                <a:cubicBezTo>
                  <a:pt x="2622" y="1386"/>
                  <a:pt x="2622" y="1387"/>
                  <a:pt x="2623" y="1386"/>
                </a:cubicBezTo>
                <a:cubicBezTo>
                  <a:pt x="2623" y="1386"/>
                  <a:pt x="2623" y="1386"/>
                  <a:pt x="2624" y="1386"/>
                </a:cubicBezTo>
                <a:cubicBezTo>
                  <a:pt x="2624" y="1385"/>
                  <a:pt x="2625" y="1385"/>
                  <a:pt x="2625" y="1384"/>
                </a:cubicBezTo>
                <a:cubicBezTo>
                  <a:pt x="2625" y="1384"/>
                  <a:pt x="2624" y="1384"/>
                  <a:pt x="2624" y="1384"/>
                </a:cubicBezTo>
                <a:cubicBezTo>
                  <a:pt x="2624" y="1383"/>
                  <a:pt x="2625" y="1383"/>
                  <a:pt x="2625" y="1383"/>
                </a:cubicBezTo>
                <a:cubicBezTo>
                  <a:pt x="2626" y="1384"/>
                  <a:pt x="2625" y="1384"/>
                  <a:pt x="2625" y="1385"/>
                </a:cubicBezTo>
                <a:cubicBezTo>
                  <a:pt x="2625" y="1386"/>
                  <a:pt x="2626" y="1385"/>
                  <a:pt x="2627" y="1385"/>
                </a:cubicBezTo>
                <a:cubicBezTo>
                  <a:pt x="2628" y="1386"/>
                  <a:pt x="2627" y="1386"/>
                  <a:pt x="2627" y="1387"/>
                </a:cubicBezTo>
                <a:cubicBezTo>
                  <a:pt x="2627" y="1388"/>
                  <a:pt x="2627" y="1388"/>
                  <a:pt x="2628" y="1389"/>
                </a:cubicBezTo>
                <a:cubicBezTo>
                  <a:pt x="2628" y="1389"/>
                  <a:pt x="2628" y="1390"/>
                  <a:pt x="2629" y="1390"/>
                </a:cubicBezTo>
                <a:cubicBezTo>
                  <a:pt x="2630" y="1390"/>
                  <a:pt x="2630" y="1389"/>
                  <a:pt x="2630" y="1388"/>
                </a:cubicBezTo>
                <a:cubicBezTo>
                  <a:pt x="2630" y="1388"/>
                  <a:pt x="2630" y="1387"/>
                  <a:pt x="2631" y="1387"/>
                </a:cubicBezTo>
                <a:cubicBezTo>
                  <a:pt x="2631" y="1386"/>
                  <a:pt x="2632" y="1386"/>
                  <a:pt x="2632" y="1386"/>
                </a:cubicBezTo>
                <a:cubicBezTo>
                  <a:pt x="2632" y="1385"/>
                  <a:pt x="2632" y="1385"/>
                  <a:pt x="2633" y="1384"/>
                </a:cubicBezTo>
                <a:cubicBezTo>
                  <a:pt x="2633" y="1384"/>
                  <a:pt x="2634" y="1383"/>
                  <a:pt x="2634" y="1383"/>
                </a:cubicBezTo>
                <a:cubicBezTo>
                  <a:pt x="2635" y="1383"/>
                  <a:pt x="2636" y="1381"/>
                  <a:pt x="2637" y="1381"/>
                </a:cubicBezTo>
                <a:cubicBezTo>
                  <a:pt x="2638" y="1381"/>
                  <a:pt x="2639" y="1381"/>
                  <a:pt x="2639" y="1381"/>
                </a:cubicBezTo>
                <a:cubicBezTo>
                  <a:pt x="2640" y="1380"/>
                  <a:pt x="2640" y="1380"/>
                  <a:pt x="2640" y="1380"/>
                </a:cubicBezTo>
                <a:cubicBezTo>
                  <a:pt x="2641" y="1379"/>
                  <a:pt x="2642" y="1380"/>
                  <a:pt x="2642" y="1379"/>
                </a:cubicBezTo>
                <a:cubicBezTo>
                  <a:pt x="2643" y="1379"/>
                  <a:pt x="2643" y="1378"/>
                  <a:pt x="2644" y="1379"/>
                </a:cubicBezTo>
                <a:cubicBezTo>
                  <a:pt x="2644" y="1381"/>
                  <a:pt x="2642" y="1380"/>
                  <a:pt x="2642" y="1381"/>
                </a:cubicBezTo>
                <a:cubicBezTo>
                  <a:pt x="2641" y="1382"/>
                  <a:pt x="2641" y="1382"/>
                  <a:pt x="2641" y="1383"/>
                </a:cubicBezTo>
                <a:cubicBezTo>
                  <a:pt x="2640" y="1383"/>
                  <a:pt x="2640" y="1383"/>
                  <a:pt x="2640" y="1384"/>
                </a:cubicBezTo>
                <a:cubicBezTo>
                  <a:pt x="2641" y="1384"/>
                  <a:pt x="2641" y="1384"/>
                  <a:pt x="2642" y="1384"/>
                </a:cubicBezTo>
                <a:cubicBezTo>
                  <a:pt x="2643" y="1384"/>
                  <a:pt x="2643" y="1385"/>
                  <a:pt x="2643" y="1385"/>
                </a:cubicBezTo>
                <a:cubicBezTo>
                  <a:pt x="2644" y="1386"/>
                  <a:pt x="2646" y="1386"/>
                  <a:pt x="2646" y="1384"/>
                </a:cubicBezTo>
                <a:cubicBezTo>
                  <a:pt x="2647" y="1384"/>
                  <a:pt x="2647" y="1384"/>
                  <a:pt x="2648" y="1383"/>
                </a:cubicBezTo>
                <a:cubicBezTo>
                  <a:pt x="2648" y="1382"/>
                  <a:pt x="2649" y="1382"/>
                  <a:pt x="2648" y="1381"/>
                </a:cubicBezTo>
                <a:cubicBezTo>
                  <a:pt x="2648" y="1381"/>
                  <a:pt x="2647" y="1381"/>
                  <a:pt x="2647" y="1381"/>
                </a:cubicBezTo>
                <a:cubicBezTo>
                  <a:pt x="2647" y="1381"/>
                  <a:pt x="2647" y="1380"/>
                  <a:pt x="2647" y="1380"/>
                </a:cubicBezTo>
                <a:cubicBezTo>
                  <a:pt x="2647" y="1379"/>
                  <a:pt x="2647" y="1378"/>
                  <a:pt x="2647" y="1378"/>
                </a:cubicBezTo>
                <a:cubicBezTo>
                  <a:pt x="2647" y="1377"/>
                  <a:pt x="2647" y="1377"/>
                  <a:pt x="2648" y="1377"/>
                </a:cubicBezTo>
                <a:cubicBezTo>
                  <a:pt x="2649" y="1378"/>
                  <a:pt x="2648" y="1378"/>
                  <a:pt x="2648" y="1378"/>
                </a:cubicBezTo>
                <a:cubicBezTo>
                  <a:pt x="2648" y="1379"/>
                  <a:pt x="2649" y="1379"/>
                  <a:pt x="2649" y="1379"/>
                </a:cubicBezTo>
                <a:cubicBezTo>
                  <a:pt x="2649" y="1380"/>
                  <a:pt x="2648" y="1383"/>
                  <a:pt x="2650" y="1382"/>
                </a:cubicBezTo>
                <a:cubicBezTo>
                  <a:pt x="2651" y="1382"/>
                  <a:pt x="2651" y="1380"/>
                  <a:pt x="2652" y="1380"/>
                </a:cubicBezTo>
                <a:cubicBezTo>
                  <a:pt x="2653" y="1379"/>
                  <a:pt x="2654" y="1378"/>
                  <a:pt x="2654" y="1377"/>
                </a:cubicBezTo>
                <a:cubicBezTo>
                  <a:pt x="2653" y="1376"/>
                  <a:pt x="2653" y="1376"/>
                  <a:pt x="2653" y="1376"/>
                </a:cubicBezTo>
                <a:cubicBezTo>
                  <a:pt x="2652" y="1375"/>
                  <a:pt x="2653" y="1375"/>
                  <a:pt x="2654" y="1374"/>
                </a:cubicBezTo>
                <a:cubicBezTo>
                  <a:pt x="2655" y="1374"/>
                  <a:pt x="2655" y="1372"/>
                  <a:pt x="2657" y="1373"/>
                </a:cubicBezTo>
                <a:cubicBezTo>
                  <a:pt x="2658" y="1373"/>
                  <a:pt x="2658" y="1373"/>
                  <a:pt x="2659" y="1373"/>
                </a:cubicBezTo>
                <a:cubicBezTo>
                  <a:pt x="2659" y="1374"/>
                  <a:pt x="2659" y="1374"/>
                  <a:pt x="2660" y="1375"/>
                </a:cubicBezTo>
                <a:cubicBezTo>
                  <a:pt x="2661" y="1375"/>
                  <a:pt x="2661" y="1374"/>
                  <a:pt x="2662" y="1375"/>
                </a:cubicBezTo>
                <a:cubicBezTo>
                  <a:pt x="2662" y="1375"/>
                  <a:pt x="2662" y="1376"/>
                  <a:pt x="2663" y="1376"/>
                </a:cubicBezTo>
                <a:cubicBezTo>
                  <a:pt x="2664" y="1376"/>
                  <a:pt x="2664" y="1376"/>
                  <a:pt x="2665" y="1376"/>
                </a:cubicBezTo>
                <a:cubicBezTo>
                  <a:pt x="2665" y="1377"/>
                  <a:pt x="2665" y="1377"/>
                  <a:pt x="2666" y="1377"/>
                </a:cubicBezTo>
                <a:cubicBezTo>
                  <a:pt x="2667" y="1378"/>
                  <a:pt x="2666" y="1375"/>
                  <a:pt x="2666" y="1375"/>
                </a:cubicBezTo>
                <a:cubicBezTo>
                  <a:pt x="2666" y="1374"/>
                  <a:pt x="2667" y="1373"/>
                  <a:pt x="2667" y="1373"/>
                </a:cubicBezTo>
                <a:cubicBezTo>
                  <a:pt x="2668" y="1374"/>
                  <a:pt x="2668" y="1374"/>
                  <a:pt x="2669" y="1374"/>
                </a:cubicBezTo>
                <a:cubicBezTo>
                  <a:pt x="2669" y="1373"/>
                  <a:pt x="2669" y="1373"/>
                  <a:pt x="2669" y="1373"/>
                </a:cubicBezTo>
                <a:cubicBezTo>
                  <a:pt x="2670" y="1372"/>
                  <a:pt x="2671" y="1372"/>
                  <a:pt x="2671" y="1372"/>
                </a:cubicBezTo>
                <a:cubicBezTo>
                  <a:pt x="2670" y="1371"/>
                  <a:pt x="2669" y="1371"/>
                  <a:pt x="2669" y="1370"/>
                </a:cubicBezTo>
                <a:cubicBezTo>
                  <a:pt x="2669" y="1370"/>
                  <a:pt x="2670" y="1369"/>
                  <a:pt x="2671" y="1369"/>
                </a:cubicBezTo>
                <a:cubicBezTo>
                  <a:pt x="2671" y="1369"/>
                  <a:pt x="2671" y="1370"/>
                  <a:pt x="2671" y="1370"/>
                </a:cubicBezTo>
                <a:cubicBezTo>
                  <a:pt x="2672" y="1370"/>
                  <a:pt x="2672" y="1370"/>
                  <a:pt x="2673" y="1370"/>
                </a:cubicBezTo>
                <a:cubicBezTo>
                  <a:pt x="2673" y="1370"/>
                  <a:pt x="2674" y="1370"/>
                  <a:pt x="2675" y="1370"/>
                </a:cubicBezTo>
                <a:cubicBezTo>
                  <a:pt x="2676" y="1370"/>
                  <a:pt x="2676" y="1370"/>
                  <a:pt x="2676" y="1371"/>
                </a:cubicBezTo>
                <a:cubicBezTo>
                  <a:pt x="2677" y="1372"/>
                  <a:pt x="2677" y="1373"/>
                  <a:pt x="2679" y="1372"/>
                </a:cubicBezTo>
                <a:cubicBezTo>
                  <a:pt x="2679" y="1372"/>
                  <a:pt x="2679" y="1371"/>
                  <a:pt x="2680" y="1371"/>
                </a:cubicBezTo>
                <a:cubicBezTo>
                  <a:pt x="2680" y="1371"/>
                  <a:pt x="2681" y="1371"/>
                  <a:pt x="2681" y="1370"/>
                </a:cubicBezTo>
                <a:cubicBezTo>
                  <a:pt x="2682" y="1370"/>
                  <a:pt x="2682" y="1369"/>
                  <a:pt x="2683" y="1368"/>
                </a:cubicBezTo>
                <a:cubicBezTo>
                  <a:pt x="2683" y="1367"/>
                  <a:pt x="2683" y="1366"/>
                  <a:pt x="2684" y="1365"/>
                </a:cubicBezTo>
                <a:cubicBezTo>
                  <a:pt x="2685" y="1363"/>
                  <a:pt x="2685" y="1362"/>
                  <a:pt x="2685" y="1360"/>
                </a:cubicBezTo>
                <a:cubicBezTo>
                  <a:pt x="2686" y="1360"/>
                  <a:pt x="2686" y="1359"/>
                  <a:pt x="2686" y="1358"/>
                </a:cubicBezTo>
                <a:cubicBezTo>
                  <a:pt x="2687" y="1358"/>
                  <a:pt x="2686" y="1357"/>
                  <a:pt x="2687" y="1356"/>
                </a:cubicBezTo>
                <a:cubicBezTo>
                  <a:pt x="2687" y="1355"/>
                  <a:pt x="2688" y="1354"/>
                  <a:pt x="2688" y="1352"/>
                </a:cubicBezTo>
                <a:cubicBezTo>
                  <a:pt x="2688" y="1351"/>
                  <a:pt x="2688" y="1351"/>
                  <a:pt x="2689" y="1350"/>
                </a:cubicBezTo>
                <a:cubicBezTo>
                  <a:pt x="2689" y="1350"/>
                  <a:pt x="2689" y="1350"/>
                  <a:pt x="2689" y="1349"/>
                </a:cubicBezTo>
                <a:cubicBezTo>
                  <a:pt x="2688" y="1349"/>
                  <a:pt x="2688" y="1349"/>
                  <a:pt x="2687" y="1350"/>
                </a:cubicBezTo>
                <a:cubicBezTo>
                  <a:pt x="2684" y="1351"/>
                  <a:pt x="2686" y="1343"/>
                  <a:pt x="2686" y="1343"/>
                </a:cubicBezTo>
                <a:cubicBezTo>
                  <a:pt x="2686" y="1340"/>
                  <a:pt x="2685" y="1337"/>
                  <a:pt x="2685" y="1334"/>
                </a:cubicBezTo>
                <a:cubicBezTo>
                  <a:pt x="2685" y="1333"/>
                  <a:pt x="2685" y="1331"/>
                  <a:pt x="2685" y="1330"/>
                </a:cubicBezTo>
                <a:cubicBezTo>
                  <a:pt x="2685" y="1329"/>
                  <a:pt x="2684" y="1327"/>
                  <a:pt x="2684" y="1326"/>
                </a:cubicBezTo>
                <a:cubicBezTo>
                  <a:pt x="2684" y="1324"/>
                  <a:pt x="2684" y="1323"/>
                  <a:pt x="2683" y="1322"/>
                </a:cubicBezTo>
                <a:cubicBezTo>
                  <a:pt x="2682" y="1321"/>
                  <a:pt x="2682" y="1320"/>
                  <a:pt x="2681" y="1318"/>
                </a:cubicBezTo>
                <a:cubicBezTo>
                  <a:pt x="2680" y="1317"/>
                  <a:pt x="2680" y="1316"/>
                  <a:pt x="2679" y="1315"/>
                </a:cubicBezTo>
                <a:cubicBezTo>
                  <a:pt x="2678" y="1314"/>
                  <a:pt x="2677" y="1313"/>
                  <a:pt x="2677" y="1312"/>
                </a:cubicBezTo>
                <a:cubicBezTo>
                  <a:pt x="2676" y="1311"/>
                  <a:pt x="2676" y="1310"/>
                  <a:pt x="2676" y="1310"/>
                </a:cubicBezTo>
                <a:cubicBezTo>
                  <a:pt x="2676" y="1309"/>
                  <a:pt x="2675" y="1308"/>
                  <a:pt x="2674" y="1307"/>
                </a:cubicBezTo>
                <a:cubicBezTo>
                  <a:pt x="2674" y="1306"/>
                  <a:pt x="2673" y="1305"/>
                  <a:pt x="2672" y="1304"/>
                </a:cubicBezTo>
                <a:cubicBezTo>
                  <a:pt x="2672" y="1303"/>
                  <a:pt x="2671" y="1303"/>
                  <a:pt x="2670" y="1301"/>
                </a:cubicBezTo>
                <a:cubicBezTo>
                  <a:pt x="2670" y="1300"/>
                  <a:pt x="2670" y="1299"/>
                  <a:pt x="2669" y="1298"/>
                </a:cubicBezTo>
                <a:cubicBezTo>
                  <a:pt x="2669" y="1297"/>
                  <a:pt x="2668" y="1297"/>
                  <a:pt x="2668" y="1296"/>
                </a:cubicBezTo>
                <a:cubicBezTo>
                  <a:pt x="2667" y="1295"/>
                  <a:pt x="2666" y="1293"/>
                  <a:pt x="2665" y="1292"/>
                </a:cubicBezTo>
                <a:cubicBezTo>
                  <a:pt x="2664" y="1290"/>
                  <a:pt x="2663" y="1290"/>
                  <a:pt x="2662" y="1289"/>
                </a:cubicBezTo>
                <a:cubicBezTo>
                  <a:pt x="2660" y="1287"/>
                  <a:pt x="2659" y="1284"/>
                  <a:pt x="2657" y="1283"/>
                </a:cubicBezTo>
                <a:cubicBezTo>
                  <a:pt x="2655" y="1281"/>
                  <a:pt x="2653" y="1279"/>
                  <a:pt x="2650" y="1278"/>
                </a:cubicBezTo>
                <a:cubicBezTo>
                  <a:pt x="2650" y="1278"/>
                  <a:pt x="2649" y="1278"/>
                  <a:pt x="2648" y="1278"/>
                </a:cubicBezTo>
                <a:cubicBezTo>
                  <a:pt x="2647" y="1278"/>
                  <a:pt x="2647" y="1278"/>
                  <a:pt x="2646" y="1278"/>
                </a:cubicBezTo>
                <a:cubicBezTo>
                  <a:pt x="2646" y="1277"/>
                  <a:pt x="2645" y="1278"/>
                  <a:pt x="2645" y="1277"/>
                </a:cubicBezTo>
                <a:cubicBezTo>
                  <a:pt x="2645" y="1276"/>
                  <a:pt x="2646" y="1275"/>
                  <a:pt x="2646" y="1275"/>
                </a:cubicBezTo>
                <a:cubicBezTo>
                  <a:pt x="2647" y="1272"/>
                  <a:pt x="2648" y="1276"/>
                  <a:pt x="2648" y="1276"/>
                </a:cubicBezTo>
                <a:cubicBezTo>
                  <a:pt x="2650" y="1275"/>
                  <a:pt x="2648" y="1274"/>
                  <a:pt x="2648" y="1273"/>
                </a:cubicBezTo>
                <a:cubicBezTo>
                  <a:pt x="2648" y="1271"/>
                  <a:pt x="2650" y="1270"/>
                  <a:pt x="2649" y="1269"/>
                </a:cubicBezTo>
                <a:cubicBezTo>
                  <a:pt x="2649" y="1268"/>
                  <a:pt x="2648" y="1267"/>
                  <a:pt x="2649" y="1265"/>
                </a:cubicBezTo>
                <a:cubicBezTo>
                  <a:pt x="2650" y="1264"/>
                  <a:pt x="2651" y="1264"/>
                  <a:pt x="2652" y="1264"/>
                </a:cubicBezTo>
                <a:cubicBezTo>
                  <a:pt x="2653" y="1263"/>
                  <a:pt x="2654" y="1262"/>
                  <a:pt x="2654" y="1262"/>
                </a:cubicBezTo>
                <a:cubicBezTo>
                  <a:pt x="2655" y="1262"/>
                  <a:pt x="2656" y="1262"/>
                  <a:pt x="2657" y="1261"/>
                </a:cubicBezTo>
                <a:cubicBezTo>
                  <a:pt x="2658" y="1261"/>
                  <a:pt x="2660" y="1261"/>
                  <a:pt x="2661" y="1261"/>
                </a:cubicBezTo>
                <a:cubicBezTo>
                  <a:pt x="2664" y="1260"/>
                  <a:pt x="2666" y="1257"/>
                  <a:pt x="2669" y="1256"/>
                </a:cubicBezTo>
                <a:cubicBezTo>
                  <a:pt x="2671" y="1254"/>
                  <a:pt x="2673" y="1253"/>
                  <a:pt x="2675" y="1251"/>
                </a:cubicBezTo>
                <a:cubicBezTo>
                  <a:pt x="2676" y="1250"/>
                  <a:pt x="2677" y="1249"/>
                  <a:pt x="2679" y="1248"/>
                </a:cubicBezTo>
                <a:cubicBezTo>
                  <a:pt x="2681" y="1246"/>
                  <a:pt x="2683" y="1245"/>
                  <a:pt x="2685" y="1244"/>
                </a:cubicBezTo>
                <a:cubicBezTo>
                  <a:pt x="2687" y="1243"/>
                  <a:pt x="2688" y="1242"/>
                  <a:pt x="2689" y="1242"/>
                </a:cubicBezTo>
                <a:cubicBezTo>
                  <a:pt x="2690" y="1241"/>
                  <a:pt x="2691" y="1240"/>
                  <a:pt x="2692" y="1239"/>
                </a:cubicBezTo>
                <a:cubicBezTo>
                  <a:pt x="2693" y="1238"/>
                  <a:pt x="2692" y="1236"/>
                  <a:pt x="2692" y="1235"/>
                </a:cubicBezTo>
                <a:cubicBezTo>
                  <a:pt x="2691" y="1234"/>
                  <a:pt x="2691" y="1232"/>
                  <a:pt x="2692" y="1231"/>
                </a:cubicBezTo>
                <a:cubicBezTo>
                  <a:pt x="2692" y="1230"/>
                  <a:pt x="2693" y="1229"/>
                  <a:pt x="2693" y="1228"/>
                </a:cubicBezTo>
                <a:cubicBezTo>
                  <a:pt x="2693" y="1227"/>
                  <a:pt x="2693" y="1226"/>
                  <a:pt x="2693" y="1225"/>
                </a:cubicBezTo>
                <a:cubicBezTo>
                  <a:pt x="2693" y="1223"/>
                  <a:pt x="2694" y="1223"/>
                  <a:pt x="2694" y="1221"/>
                </a:cubicBezTo>
                <a:cubicBezTo>
                  <a:pt x="2694" y="1220"/>
                  <a:pt x="2694" y="1218"/>
                  <a:pt x="2695" y="1217"/>
                </a:cubicBezTo>
                <a:cubicBezTo>
                  <a:pt x="2696" y="1216"/>
                  <a:pt x="2697" y="1215"/>
                  <a:pt x="2698" y="1214"/>
                </a:cubicBezTo>
                <a:cubicBezTo>
                  <a:pt x="2698" y="1212"/>
                  <a:pt x="2699" y="1211"/>
                  <a:pt x="2700" y="1210"/>
                </a:cubicBezTo>
                <a:cubicBezTo>
                  <a:pt x="2701" y="1209"/>
                  <a:pt x="2703" y="1208"/>
                  <a:pt x="2704" y="1207"/>
                </a:cubicBezTo>
                <a:cubicBezTo>
                  <a:pt x="2705" y="1206"/>
                  <a:pt x="2706" y="1205"/>
                  <a:pt x="2707" y="1205"/>
                </a:cubicBezTo>
                <a:cubicBezTo>
                  <a:pt x="2708" y="1205"/>
                  <a:pt x="2709" y="1205"/>
                  <a:pt x="2710" y="1205"/>
                </a:cubicBezTo>
                <a:cubicBezTo>
                  <a:pt x="2710" y="1206"/>
                  <a:pt x="2710" y="1206"/>
                  <a:pt x="2711" y="1206"/>
                </a:cubicBezTo>
                <a:cubicBezTo>
                  <a:pt x="2712" y="1206"/>
                  <a:pt x="2712" y="1206"/>
                  <a:pt x="2712" y="1205"/>
                </a:cubicBezTo>
                <a:cubicBezTo>
                  <a:pt x="2713" y="1204"/>
                  <a:pt x="2713" y="1204"/>
                  <a:pt x="2713" y="1203"/>
                </a:cubicBezTo>
                <a:cubicBezTo>
                  <a:pt x="2714" y="1202"/>
                  <a:pt x="2714" y="1201"/>
                  <a:pt x="2713" y="1200"/>
                </a:cubicBezTo>
                <a:cubicBezTo>
                  <a:pt x="2713" y="1199"/>
                  <a:pt x="2713" y="1197"/>
                  <a:pt x="2714" y="1198"/>
                </a:cubicBezTo>
                <a:cubicBezTo>
                  <a:pt x="2714" y="1198"/>
                  <a:pt x="2714" y="1199"/>
                  <a:pt x="2715" y="1199"/>
                </a:cubicBezTo>
                <a:cubicBezTo>
                  <a:pt x="2716" y="1199"/>
                  <a:pt x="2716" y="1198"/>
                  <a:pt x="2716" y="1198"/>
                </a:cubicBezTo>
                <a:cubicBezTo>
                  <a:pt x="2717" y="1197"/>
                  <a:pt x="2719" y="1198"/>
                  <a:pt x="2719" y="1198"/>
                </a:cubicBezTo>
                <a:cubicBezTo>
                  <a:pt x="2720" y="1199"/>
                  <a:pt x="2720" y="1200"/>
                  <a:pt x="2721" y="1199"/>
                </a:cubicBezTo>
                <a:cubicBezTo>
                  <a:pt x="2722" y="1199"/>
                  <a:pt x="2722" y="1198"/>
                  <a:pt x="2722" y="1197"/>
                </a:cubicBezTo>
                <a:cubicBezTo>
                  <a:pt x="2722" y="1196"/>
                  <a:pt x="2724" y="1195"/>
                  <a:pt x="2725" y="1194"/>
                </a:cubicBezTo>
                <a:cubicBezTo>
                  <a:pt x="2725" y="1193"/>
                  <a:pt x="2725" y="1192"/>
                  <a:pt x="2726" y="1191"/>
                </a:cubicBezTo>
                <a:cubicBezTo>
                  <a:pt x="2727" y="1190"/>
                  <a:pt x="2728" y="1189"/>
                  <a:pt x="2729" y="1188"/>
                </a:cubicBezTo>
                <a:cubicBezTo>
                  <a:pt x="2729" y="1187"/>
                  <a:pt x="2729" y="1185"/>
                  <a:pt x="2730" y="1184"/>
                </a:cubicBezTo>
                <a:cubicBezTo>
                  <a:pt x="2731" y="1184"/>
                  <a:pt x="2732" y="1183"/>
                  <a:pt x="2732" y="1183"/>
                </a:cubicBezTo>
                <a:cubicBezTo>
                  <a:pt x="2733" y="1182"/>
                  <a:pt x="2733" y="1182"/>
                  <a:pt x="2734" y="1182"/>
                </a:cubicBezTo>
                <a:cubicBezTo>
                  <a:pt x="2734" y="1182"/>
                  <a:pt x="2735" y="1181"/>
                  <a:pt x="2735" y="1181"/>
                </a:cubicBezTo>
                <a:cubicBezTo>
                  <a:pt x="2736" y="1181"/>
                  <a:pt x="2737" y="1182"/>
                  <a:pt x="2736" y="1183"/>
                </a:cubicBezTo>
                <a:cubicBezTo>
                  <a:pt x="2736" y="1183"/>
                  <a:pt x="2735" y="1184"/>
                  <a:pt x="2735" y="1184"/>
                </a:cubicBezTo>
                <a:cubicBezTo>
                  <a:pt x="2735" y="1185"/>
                  <a:pt x="2734" y="1185"/>
                  <a:pt x="2734" y="1186"/>
                </a:cubicBezTo>
                <a:cubicBezTo>
                  <a:pt x="2733" y="1186"/>
                  <a:pt x="2732" y="1186"/>
                  <a:pt x="2733" y="1187"/>
                </a:cubicBezTo>
                <a:cubicBezTo>
                  <a:pt x="2734" y="1188"/>
                  <a:pt x="2735" y="1187"/>
                  <a:pt x="2735" y="1187"/>
                </a:cubicBezTo>
                <a:cubicBezTo>
                  <a:pt x="2737" y="1187"/>
                  <a:pt x="2738" y="1187"/>
                  <a:pt x="2739" y="1185"/>
                </a:cubicBezTo>
                <a:cubicBezTo>
                  <a:pt x="2740" y="1185"/>
                  <a:pt x="2741" y="1183"/>
                  <a:pt x="2742" y="1183"/>
                </a:cubicBezTo>
                <a:cubicBezTo>
                  <a:pt x="2742" y="1184"/>
                  <a:pt x="2742" y="1185"/>
                  <a:pt x="2742" y="1186"/>
                </a:cubicBezTo>
                <a:cubicBezTo>
                  <a:pt x="2741" y="1187"/>
                  <a:pt x="2741" y="1188"/>
                  <a:pt x="2741" y="1189"/>
                </a:cubicBezTo>
                <a:cubicBezTo>
                  <a:pt x="2741" y="1190"/>
                  <a:pt x="2742" y="1190"/>
                  <a:pt x="2742" y="1191"/>
                </a:cubicBezTo>
                <a:cubicBezTo>
                  <a:pt x="2742" y="1192"/>
                  <a:pt x="2742" y="1193"/>
                  <a:pt x="2743" y="1193"/>
                </a:cubicBezTo>
                <a:cubicBezTo>
                  <a:pt x="2744" y="1192"/>
                  <a:pt x="2744" y="1190"/>
                  <a:pt x="2745" y="1192"/>
                </a:cubicBezTo>
                <a:cubicBezTo>
                  <a:pt x="2746" y="1193"/>
                  <a:pt x="2747" y="1194"/>
                  <a:pt x="2748" y="1193"/>
                </a:cubicBezTo>
                <a:cubicBezTo>
                  <a:pt x="2749" y="1192"/>
                  <a:pt x="2750" y="1191"/>
                  <a:pt x="2752" y="1192"/>
                </a:cubicBezTo>
                <a:cubicBezTo>
                  <a:pt x="2752" y="1192"/>
                  <a:pt x="2753" y="1193"/>
                  <a:pt x="2753" y="1193"/>
                </a:cubicBezTo>
                <a:cubicBezTo>
                  <a:pt x="2754" y="1193"/>
                  <a:pt x="2754" y="1193"/>
                  <a:pt x="2755" y="1194"/>
                </a:cubicBezTo>
                <a:cubicBezTo>
                  <a:pt x="2755" y="1194"/>
                  <a:pt x="2755" y="1195"/>
                  <a:pt x="2756" y="1196"/>
                </a:cubicBezTo>
                <a:cubicBezTo>
                  <a:pt x="2756" y="1196"/>
                  <a:pt x="2757" y="1196"/>
                  <a:pt x="2757" y="1196"/>
                </a:cubicBezTo>
                <a:cubicBezTo>
                  <a:pt x="2757" y="1196"/>
                  <a:pt x="2757" y="1197"/>
                  <a:pt x="2758" y="1197"/>
                </a:cubicBezTo>
                <a:cubicBezTo>
                  <a:pt x="2758" y="1197"/>
                  <a:pt x="2759" y="1197"/>
                  <a:pt x="2759" y="1197"/>
                </a:cubicBezTo>
                <a:cubicBezTo>
                  <a:pt x="2761" y="1196"/>
                  <a:pt x="2761" y="1195"/>
                  <a:pt x="2763" y="1194"/>
                </a:cubicBezTo>
                <a:cubicBezTo>
                  <a:pt x="2764" y="1194"/>
                  <a:pt x="2766" y="1194"/>
                  <a:pt x="2767" y="1194"/>
                </a:cubicBezTo>
                <a:cubicBezTo>
                  <a:pt x="2769" y="1194"/>
                  <a:pt x="2770" y="1193"/>
                  <a:pt x="2772" y="1193"/>
                </a:cubicBezTo>
                <a:cubicBezTo>
                  <a:pt x="2773" y="1192"/>
                  <a:pt x="2773" y="1192"/>
                  <a:pt x="2774" y="1191"/>
                </a:cubicBezTo>
                <a:cubicBezTo>
                  <a:pt x="2777" y="1190"/>
                  <a:pt x="2779" y="1190"/>
                  <a:pt x="2781" y="1188"/>
                </a:cubicBezTo>
                <a:cubicBezTo>
                  <a:pt x="2783" y="1187"/>
                  <a:pt x="2784" y="1186"/>
                  <a:pt x="2786" y="1185"/>
                </a:cubicBezTo>
                <a:cubicBezTo>
                  <a:pt x="2787" y="1184"/>
                  <a:pt x="2788" y="1184"/>
                  <a:pt x="2788" y="1183"/>
                </a:cubicBezTo>
                <a:cubicBezTo>
                  <a:pt x="2789" y="1183"/>
                  <a:pt x="2790" y="1182"/>
                  <a:pt x="2791" y="1182"/>
                </a:cubicBezTo>
                <a:cubicBezTo>
                  <a:pt x="2792" y="1181"/>
                  <a:pt x="2793" y="1181"/>
                  <a:pt x="2793" y="1181"/>
                </a:cubicBezTo>
                <a:cubicBezTo>
                  <a:pt x="2795" y="1180"/>
                  <a:pt x="2796" y="1179"/>
                  <a:pt x="2798" y="1178"/>
                </a:cubicBezTo>
                <a:cubicBezTo>
                  <a:pt x="2799" y="1177"/>
                  <a:pt x="2800" y="1175"/>
                  <a:pt x="2801" y="1174"/>
                </a:cubicBezTo>
                <a:cubicBezTo>
                  <a:pt x="2803" y="1173"/>
                  <a:pt x="2804" y="1171"/>
                  <a:pt x="2805" y="1169"/>
                </a:cubicBezTo>
                <a:cubicBezTo>
                  <a:pt x="2806" y="1167"/>
                  <a:pt x="2807" y="1165"/>
                  <a:pt x="2809" y="1162"/>
                </a:cubicBezTo>
                <a:cubicBezTo>
                  <a:pt x="2809" y="1162"/>
                  <a:pt x="2809" y="1161"/>
                  <a:pt x="2810" y="1160"/>
                </a:cubicBezTo>
                <a:cubicBezTo>
                  <a:pt x="2811" y="1159"/>
                  <a:pt x="2812" y="1158"/>
                  <a:pt x="2813" y="1157"/>
                </a:cubicBezTo>
                <a:cubicBezTo>
                  <a:pt x="2815" y="1155"/>
                  <a:pt x="2817" y="1154"/>
                  <a:pt x="2819" y="1152"/>
                </a:cubicBezTo>
                <a:cubicBezTo>
                  <a:pt x="2821" y="1151"/>
                  <a:pt x="2822" y="1149"/>
                  <a:pt x="2823" y="1147"/>
                </a:cubicBezTo>
                <a:cubicBezTo>
                  <a:pt x="2824" y="1145"/>
                  <a:pt x="2825" y="1144"/>
                  <a:pt x="2827" y="1142"/>
                </a:cubicBezTo>
                <a:cubicBezTo>
                  <a:pt x="2830" y="1139"/>
                  <a:pt x="2834" y="1135"/>
                  <a:pt x="2837" y="1132"/>
                </a:cubicBezTo>
                <a:cubicBezTo>
                  <a:pt x="2839" y="1130"/>
                  <a:pt x="2841" y="1128"/>
                  <a:pt x="2843" y="1126"/>
                </a:cubicBezTo>
                <a:cubicBezTo>
                  <a:pt x="2844" y="1125"/>
                  <a:pt x="2845" y="1124"/>
                  <a:pt x="2846" y="1123"/>
                </a:cubicBezTo>
                <a:cubicBezTo>
                  <a:pt x="2846" y="1123"/>
                  <a:pt x="2846" y="1123"/>
                  <a:pt x="2847" y="1122"/>
                </a:cubicBezTo>
                <a:cubicBezTo>
                  <a:pt x="2848" y="1121"/>
                  <a:pt x="2850" y="1119"/>
                  <a:pt x="2851" y="1117"/>
                </a:cubicBezTo>
                <a:cubicBezTo>
                  <a:pt x="2852" y="1116"/>
                  <a:pt x="2853" y="1115"/>
                  <a:pt x="2855" y="1114"/>
                </a:cubicBezTo>
                <a:cubicBezTo>
                  <a:pt x="2856" y="1112"/>
                  <a:pt x="2857" y="1111"/>
                  <a:pt x="2859" y="1109"/>
                </a:cubicBezTo>
                <a:cubicBezTo>
                  <a:pt x="2859" y="1108"/>
                  <a:pt x="2860" y="1106"/>
                  <a:pt x="2861" y="1105"/>
                </a:cubicBezTo>
                <a:cubicBezTo>
                  <a:pt x="2862" y="1103"/>
                  <a:pt x="2863" y="1102"/>
                  <a:pt x="2864" y="1100"/>
                </a:cubicBezTo>
                <a:cubicBezTo>
                  <a:pt x="2864" y="1099"/>
                  <a:pt x="2864" y="1098"/>
                  <a:pt x="2865" y="1096"/>
                </a:cubicBezTo>
                <a:cubicBezTo>
                  <a:pt x="2865" y="1095"/>
                  <a:pt x="2865" y="1093"/>
                  <a:pt x="2865" y="1092"/>
                </a:cubicBezTo>
                <a:cubicBezTo>
                  <a:pt x="2867" y="1089"/>
                  <a:pt x="2870" y="1088"/>
                  <a:pt x="2872" y="1085"/>
                </a:cubicBezTo>
                <a:cubicBezTo>
                  <a:pt x="2872" y="1084"/>
                  <a:pt x="2873" y="1083"/>
                  <a:pt x="2874" y="1082"/>
                </a:cubicBezTo>
                <a:cubicBezTo>
                  <a:pt x="2876" y="1080"/>
                  <a:pt x="2877" y="1079"/>
                  <a:pt x="2878" y="1077"/>
                </a:cubicBezTo>
                <a:cubicBezTo>
                  <a:pt x="2880" y="1073"/>
                  <a:pt x="2881" y="1070"/>
                  <a:pt x="2885" y="1068"/>
                </a:cubicBezTo>
                <a:cubicBezTo>
                  <a:pt x="2886" y="1067"/>
                  <a:pt x="2888" y="1065"/>
                  <a:pt x="2889" y="1064"/>
                </a:cubicBezTo>
                <a:cubicBezTo>
                  <a:pt x="2890" y="1063"/>
                  <a:pt x="2892" y="1061"/>
                  <a:pt x="2893" y="1060"/>
                </a:cubicBezTo>
                <a:cubicBezTo>
                  <a:pt x="2894" y="1058"/>
                  <a:pt x="2895" y="1057"/>
                  <a:pt x="2896" y="1055"/>
                </a:cubicBezTo>
                <a:cubicBezTo>
                  <a:pt x="2897" y="1054"/>
                  <a:pt x="2897" y="1052"/>
                  <a:pt x="2898" y="1051"/>
                </a:cubicBezTo>
                <a:cubicBezTo>
                  <a:pt x="2898" y="1049"/>
                  <a:pt x="2899" y="1048"/>
                  <a:pt x="2900" y="1047"/>
                </a:cubicBezTo>
                <a:cubicBezTo>
                  <a:pt x="2901" y="1046"/>
                  <a:pt x="2901" y="1045"/>
                  <a:pt x="2901" y="1043"/>
                </a:cubicBezTo>
                <a:cubicBezTo>
                  <a:pt x="2901" y="1043"/>
                  <a:pt x="2902" y="1041"/>
                  <a:pt x="2901" y="1041"/>
                </a:cubicBezTo>
                <a:cubicBezTo>
                  <a:pt x="2901" y="1040"/>
                  <a:pt x="2901" y="1041"/>
                  <a:pt x="2900" y="1041"/>
                </a:cubicBezTo>
                <a:cubicBezTo>
                  <a:pt x="2900" y="1041"/>
                  <a:pt x="2900" y="1041"/>
                  <a:pt x="2900" y="1041"/>
                </a:cubicBezTo>
                <a:cubicBezTo>
                  <a:pt x="2899" y="1040"/>
                  <a:pt x="2900" y="1039"/>
                  <a:pt x="2900" y="1039"/>
                </a:cubicBezTo>
                <a:cubicBezTo>
                  <a:pt x="2900" y="1039"/>
                  <a:pt x="2901" y="1038"/>
                  <a:pt x="2901" y="1037"/>
                </a:cubicBezTo>
                <a:cubicBezTo>
                  <a:pt x="2901" y="1037"/>
                  <a:pt x="2901" y="1036"/>
                  <a:pt x="2902" y="1035"/>
                </a:cubicBezTo>
                <a:cubicBezTo>
                  <a:pt x="2902" y="1034"/>
                  <a:pt x="2903" y="1033"/>
                  <a:pt x="2904" y="1032"/>
                </a:cubicBezTo>
                <a:cubicBezTo>
                  <a:pt x="2904" y="1031"/>
                  <a:pt x="2904" y="1031"/>
                  <a:pt x="2904" y="1030"/>
                </a:cubicBezTo>
                <a:cubicBezTo>
                  <a:pt x="2904" y="1029"/>
                  <a:pt x="2905" y="1028"/>
                  <a:pt x="2905" y="1028"/>
                </a:cubicBezTo>
                <a:cubicBezTo>
                  <a:pt x="2905" y="1026"/>
                  <a:pt x="2905" y="1025"/>
                  <a:pt x="2905" y="1023"/>
                </a:cubicBezTo>
                <a:cubicBezTo>
                  <a:pt x="2905" y="1022"/>
                  <a:pt x="2904" y="1021"/>
                  <a:pt x="2903" y="1020"/>
                </a:cubicBezTo>
                <a:cubicBezTo>
                  <a:pt x="2902" y="1019"/>
                  <a:pt x="2903" y="1018"/>
                  <a:pt x="2903" y="1017"/>
                </a:cubicBezTo>
                <a:cubicBezTo>
                  <a:pt x="2904" y="1016"/>
                  <a:pt x="2905" y="1015"/>
                  <a:pt x="2906" y="1015"/>
                </a:cubicBezTo>
                <a:cubicBezTo>
                  <a:pt x="2906" y="1014"/>
                  <a:pt x="2908" y="1014"/>
                  <a:pt x="2907" y="1013"/>
                </a:cubicBezTo>
                <a:cubicBezTo>
                  <a:pt x="2906" y="1013"/>
                  <a:pt x="2906" y="1013"/>
                  <a:pt x="2905" y="1012"/>
                </a:cubicBezTo>
                <a:cubicBezTo>
                  <a:pt x="2905" y="1012"/>
                  <a:pt x="2905" y="1011"/>
                  <a:pt x="2905" y="1010"/>
                </a:cubicBezTo>
                <a:cubicBezTo>
                  <a:pt x="2905" y="1008"/>
                  <a:pt x="2905" y="1006"/>
                  <a:pt x="2904" y="1004"/>
                </a:cubicBezTo>
                <a:cubicBezTo>
                  <a:pt x="2904" y="1002"/>
                  <a:pt x="2904" y="1001"/>
                  <a:pt x="2904" y="1000"/>
                </a:cubicBezTo>
                <a:cubicBezTo>
                  <a:pt x="2904" y="998"/>
                  <a:pt x="2905" y="996"/>
                  <a:pt x="2905" y="994"/>
                </a:cubicBezTo>
                <a:cubicBezTo>
                  <a:pt x="2906" y="993"/>
                  <a:pt x="2907" y="991"/>
                  <a:pt x="2907" y="989"/>
                </a:cubicBezTo>
                <a:cubicBezTo>
                  <a:pt x="2908" y="988"/>
                  <a:pt x="2908" y="988"/>
                  <a:pt x="2907" y="987"/>
                </a:cubicBezTo>
                <a:cubicBezTo>
                  <a:pt x="2907" y="985"/>
                  <a:pt x="2907" y="983"/>
                  <a:pt x="2908" y="982"/>
                </a:cubicBezTo>
                <a:cubicBezTo>
                  <a:pt x="2909" y="981"/>
                  <a:pt x="2910" y="981"/>
                  <a:pt x="2911" y="980"/>
                </a:cubicBezTo>
                <a:cubicBezTo>
                  <a:pt x="2913" y="978"/>
                  <a:pt x="2910" y="978"/>
                  <a:pt x="2911" y="976"/>
                </a:cubicBezTo>
                <a:cubicBezTo>
                  <a:pt x="2911" y="975"/>
                  <a:pt x="2913" y="974"/>
                  <a:pt x="2914" y="973"/>
                </a:cubicBezTo>
                <a:cubicBezTo>
                  <a:pt x="2915" y="971"/>
                  <a:pt x="2916" y="970"/>
                  <a:pt x="2917" y="969"/>
                </a:cubicBezTo>
                <a:cubicBezTo>
                  <a:pt x="2919" y="968"/>
                  <a:pt x="2920" y="967"/>
                  <a:pt x="2922" y="966"/>
                </a:cubicBezTo>
                <a:cubicBezTo>
                  <a:pt x="2923" y="965"/>
                  <a:pt x="2922" y="964"/>
                  <a:pt x="2921" y="963"/>
                </a:cubicBezTo>
                <a:cubicBezTo>
                  <a:pt x="2920" y="962"/>
                  <a:pt x="2920" y="962"/>
                  <a:pt x="2921" y="961"/>
                </a:cubicBezTo>
                <a:cubicBezTo>
                  <a:pt x="2921" y="960"/>
                  <a:pt x="2923" y="960"/>
                  <a:pt x="2923" y="959"/>
                </a:cubicBezTo>
                <a:cubicBezTo>
                  <a:pt x="2924" y="958"/>
                  <a:pt x="2924" y="958"/>
                  <a:pt x="2923" y="957"/>
                </a:cubicBezTo>
                <a:cubicBezTo>
                  <a:pt x="2922" y="957"/>
                  <a:pt x="2921" y="958"/>
                  <a:pt x="2921" y="957"/>
                </a:cubicBezTo>
                <a:cubicBezTo>
                  <a:pt x="2920" y="957"/>
                  <a:pt x="2920" y="956"/>
                  <a:pt x="2920" y="956"/>
                </a:cubicBezTo>
                <a:cubicBezTo>
                  <a:pt x="2918" y="955"/>
                  <a:pt x="2917" y="955"/>
                  <a:pt x="2917" y="953"/>
                </a:cubicBezTo>
                <a:cubicBezTo>
                  <a:pt x="2917" y="952"/>
                  <a:pt x="2916" y="951"/>
                  <a:pt x="2917" y="951"/>
                </a:cubicBezTo>
                <a:cubicBezTo>
                  <a:pt x="2917" y="950"/>
                  <a:pt x="2918" y="951"/>
                  <a:pt x="2919" y="950"/>
                </a:cubicBezTo>
                <a:cubicBezTo>
                  <a:pt x="2919" y="949"/>
                  <a:pt x="2918" y="949"/>
                  <a:pt x="2918" y="948"/>
                </a:cubicBezTo>
                <a:cubicBezTo>
                  <a:pt x="2918" y="947"/>
                  <a:pt x="2919" y="946"/>
                  <a:pt x="2919" y="945"/>
                </a:cubicBezTo>
                <a:cubicBezTo>
                  <a:pt x="2919" y="944"/>
                  <a:pt x="2919" y="943"/>
                  <a:pt x="2919" y="942"/>
                </a:cubicBezTo>
                <a:cubicBezTo>
                  <a:pt x="2918" y="941"/>
                  <a:pt x="2918" y="940"/>
                  <a:pt x="2917" y="940"/>
                </a:cubicBezTo>
                <a:cubicBezTo>
                  <a:pt x="2916" y="940"/>
                  <a:pt x="2916" y="940"/>
                  <a:pt x="2915" y="940"/>
                </a:cubicBezTo>
                <a:cubicBezTo>
                  <a:pt x="2914" y="939"/>
                  <a:pt x="2912" y="938"/>
                  <a:pt x="2912" y="936"/>
                </a:cubicBezTo>
                <a:cubicBezTo>
                  <a:pt x="2913" y="934"/>
                  <a:pt x="2914" y="937"/>
                  <a:pt x="2915" y="937"/>
                </a:cubicBezTo>
                <a:cubicBezTo>
                  <a:pt x="2916" y="937"/>
                  <a:pt x="2916" y="937"/>
                  <a:pt x="2917" y="937"/>
                </a:cubicBezTo>
                <a:cubicBezTo>
                  <a:pt x="2918" y="937"/>
                  <a:pt x="2918" y="938"/>
                  <a:pt x="2918" y="938"/>
                </a:cubicBezTo>
                <a:cubicBezTo>
                  <a:pt x="2919" y="937"/>
                  <a:pt x="2919" y="936"/>
                  <a:pt x="2919" y="936"/>
                </a:cubicBezTo>
                <a:cubicBezTo>
                  <a:pt x="2920" y="935"/>
                  <a:pt x="2920" y="935"/>
                  <a:pt x="2921" y="935"/>
                </a:cubicBezTo>
                <a:cubicBezTo>
                  <a:pt x="2922" y="934"/>
                  <a:pt x="2922" y="932"/>
                  <a:pt x="2922" y="931"/>
                </a:cubicBezTo>
                <a:cubicBezTo>
                  <a:pt x="2921" y="930"/>
                  <a:pt x="2921" y="929"/>
                  <a:pt x="2920" y="928"/>
                </a:cubicBezTo>
                <a:cubicBezTo>
                  <a:pt x="2919" y="927"/>
                  <a:pt x="2918" y="926"/>
                  <a:pt x="2917" y="925"/>
                </a:cubicBezTo>
                <a:cubicBezTo>
                  <a:pt x="2915" y="925"/>
                  <a:pt x="2913" y="925"/>
                  <a:pt x="2912" y="924"/>
                </a:cubicBezTo>
                <a:cubicBezTo>
                  <a:pt x="2911" y="923"/>
                  <a:pt x="2910" y="922"/>
                  <a:pt x="2909" y="921"/>
                </a:cubicBezTo>
                <a:cubicBezTo>
                  <a:pt x="2908" y="920"/>
                  <a:pt x="2906" y="920"/>
                  <a:pt x="2905" y="919"/>
                </a:cubicBezTo>
                <a:cubicBezTo>
                  <a:pt x="2905" y="918"/>
                  <a:pt x="2904" y="918"/>
                  <a:pt x="2904" y="917"/>
                </a:cubicBezTo>
                <a:cubicBezTo>
                  <a:pt x="2903" y="917"/>
                  <a:pt x="2902" y="916"/>
                  <a:pt x="2902" y="916"/>
                </a:cubicBezTo>
                <a:cubicBezTo>
                  <a:pt x="2901" y="915"/>
                  <a:pt x="2900" y="914"/>
                  <a:pt x="2899" y="913"/>
                </a:cubicBezTo>
                <a:cubicBezTo>
                  <a:pt x="2897" y="912"/>
                  <a:pt x="2896" y="910"/>
                  <a:pt x="2896" y="909"/>
                </a:cubicBezTo>
                <a:cubicBezTo>
                  <a:pt x="2895" y="907"/>
                  <a:pt x="2894" y="906"/>
                  <a:pt x="2893" y="905"/>
                </a:cubicBezTo>
                <a:cubicBezTo>
                  <a:pt x="2892" y="904"/>
                  <a:pt x="2891" y="903"/>
                  <a:pt x="2890" y="902"/>
                </a:cubicBezTo>
                <a:cubicBezTo>
                  <a:pt x="2888" y="902"/>
                  <a:pt x="2886" y="902"/>
                  <a:pt x="2885" y="902"/>
                </a:cubicBezTo>
                <a:cubicBezTo>
                  <a:pt x="2882" y="902"/>
                  <a:pt x="2879" y="903"/>
                  <a:pt x="2875" y="903"/>
                </a:cubicBezTo>
                <a:cubicBezTo>
                  <a:pt x="2874" y="903"/>
                  <a:pt x="2873" y="903"/>
                  <a:pt x="2872" y="903"/>
                </a:cubicBezTo>
                <a:cubicBezTo>
                  <a:pt x="2871" y="902"/>
                  <a:pt x="2869" y="902"/>
                  <a:pt x="2868" y="903"/>
                </a:cubicBezTo>
                <a:cubicBezTo>
                  <a:pt x="2867" y="903"/>
                  <a:pt x="2868" y="903"/>
                  <a:pt x="2869" y="904"/>
                </a:cubicBezTo>
                <a:cubicBezTo>
                  <a:pt x="2869" y="904"/>
                  <a:pt x="2869" y="905"/>
                  <a:pt x="2869" y="905"/>
                </a:cubicBezTo>
                <a:cubicBezTo>
                  <a:pt x="2869" y="906"/>
                  <a:pt x="2869" y="906"/>
                  <a:pt x="2868" y="907"/>
                </a:cubicBezTo>
                <a:cubicBezTo>
                  <a:pt x="2868" y="908"/>
                  <a:pt x="2867" y="908"/>
                  <a:pt x="2869" y="908"/>
                </a:cubicBezTo>
                <a:cubicBezTo>
                  <a:pt x="2869" y="908"/>
                  <a:pt x="2870" y="908"/>
                  <a:pt x="2870" y="909"/>
                </a:cubicBezTo>
                <a:cubicBezTo>
                  <a:pt x="2870" y="910"/>
                  <a:pt x="2868" y="912"/>
                  <a:pt x="2868" y="913"/>
                </a:cubicBezTo>
                <a:cubicBezTo>
                  <a:pt x="2868" y="914"/>
                  <a:pt x="2868" y="916"/>
                  <a:pt x="2867" y="917"/>
                </a:cubicBezTo>
                <a:cubicBezTo>
                  <a:pt x="2866" y="918"/>
                  <a:pt x="2866" y="919"/>
                  <a:pt x="2865" y="920"/>
                </a:cubicBezTo>
                <a:cubicBezTo>
                  <a:pt x="2865" y="921"/>
                  <a:pt x="2864" y="922"/>
                  <a:pt x="2863" y="923"/>
                </a:cubicBezTo>
                <a:cubicBezTo>
                  <a:pt x="2862" y="923"/>
                  <a:pt x="2861" y="923"/>
                  <a:pt x="2861" y="923"/>
                </a:cubicBezTo>
                <a:cubicBezTo>
                  <a:pt x="2860" y="923"/>
                  <a:pt x="2859" y="924"/>
                  <a:pt x="2859" y="924"/>
                </a:cubicBezTo>
                <a:cubicBezTo>
                  <a:pt x="2859" y="923"/>
                  <a:pt x="2860" y="923"/>
                  <a:pt x="2860" y="922"/>
                </a:cubicBezTo>
                <a:cubicBezTo>
                  <a:pt x="2861" y="922"/>
                  <a:pt x="2861" y="921"/>
                  <a:pt x="2861" y="921"/>
                </a:cubicBezTo>
                <a:cubicBezTo>
                  <a:pt x="2862" y="919"/>
                  <a:pt x="2863" y="919"/>
                  <a:pt x="2864" y="917"/>
                </a:cubicBezTo>
                <a:cubicBezTo>
                  <a:pt x="2864" y="917"/>
                  <a:pt x="2865" y="917"/>
                  <a:pt x="2865" y="916"/>
                </a:cubicBezTo>
                <a:cubicBezTo>
                  <a:pt x="2865" y="915"/>
                  <a:pt x="2866" y="915"/>
                  <a:pt x="2866" y="914"/>
                </a:cubicBezTo>
                <a:cubicBezTo>
                  <a:pt x="2866" y="913"/>
                  <a:pt x="2867" y="911"/>
                  <a:pt x="2866" y="910"/>
                </a:cubicBezTo>
                <a:cubicBezTo>
                  <a:pt x="2865" y="910"/>
                  <a:pt x="2863" y="912"/>
                  <a:pt x="2862" y="912"/>
                </a:cubicBezTo>
                <a:cubicBezTo>
                  <a:pt x="2862" y="913"/>
                  <a:pt x="2861" y="913"/>
                  <a:pt x="2860" y="914"/>
                </a:cubicBezTo>
                <a:cubicBezTo>
                  <a:pt x="2859" y="914"/>
                  <a:pt x="2859" y="915"/>
                  <a:pt x="2858" y="916"/>
                </a:cubicBezTo>
                <a:cubicBezTo>
                  <a:pt x="2857" y="917"/>
                  <a:pt x="2857" y="917"/>
                  <a:pt x="2856" y="918"/>
                </a:cubicBezTo>
                <a:cubicBezTo>
                  <a:pt x="2855" y="918"/>
                  <a:pt x="2855" y="919"/>
                  <a:pt x="2854" y="920"/>
                </a:cubicBezTo>
                <a:cubicBezTo>
                  <a:pt x="2854" y="920"/>
                  <a:pt x="2853" y="920"/>
                  <a:pt x="2853" y="921"/>
                </a:cubicBezTo>
                <a:cubicBezTo>
                  <a:pt x="2851" y="921"/>
                  <a:pt x="2850" y="921"/>
                  <a:pt x="2849" y="922"/>
                </a:cubicBezTo>
                <a:cubicBezTo>
                  <a:pt x="2847" y="922"/>
                  <a:pt x="2846" y="923"/>
                  <a:pt x="2845" y="923"/>
                </a:cubicBezTo>
                <a:cubicBezTo>
                  <a:pt x="2844" y="923"/>
                  <a:pt x="2843" y="922"/>
                  <a:pt x="2842" y="922"/>
                </a:cubicBezTo>
                <a:cubicBezTo>
                  <a:pt x="2841" y="922"/>
                  <a:pt x="2840" y="922"/>
                  <a:pt x="2839" y="922"/>
                </a:cubicBezTo>
                <a:cubicBezTo>
                  <a:pt x="2839" y="922"/>
                  <a:pt x="2839" y="922"/>
                  <a:pt x="2839" y="922"/>
                </a:cubicBezTo>
                <a:cubicBezTo>
                  <a:pt x="2840" y="921"/>
                  <a:pt x="2840" y="921"/>
                  <a:pt x="2841" y="921"/>
                </a:cubicBezTo>
                <a:cubicBezTo>
                  <a:pt x="2841" y="920"/>
                  <a:pt x="2841" y="919"/>
                  <a:pt x="2842" y="919"/>
                </a:cubicBezTo>
                <a:cubicBezTo>
                  <a:pt x="2843" y="918"/>
                  <a:pt x="2845" y="920"/>
                  <a:pt x="2846" y="918"/>
                </a:cubicBezTo>
                <a:cubicBezTo>
                  <a:pt x="2846" y="917"/>
                  <a:pt x="2846" y="916"/>
                  <a:pt x="2846" y="916"/>
                </a:cubicBezTo>
                <a:cubicBezTo>
                  <a:pt x="2847" y="915"/>
                  <a:pt x="2847" y="915"/>
                  <a:pt x="2848" y="914"/>
                </a:cubicBezTo>
                <a:cubicBezTo>
                  <a:pt x="2849" y="914"/>
                  <a:pt x="2851" y="913"/>
                  <a:pt x="2851" y="912"/>
                </a:cubicBezTo>
                <a:cubicBezTo>
                  <a:pt x="2851" y="911"/>
                  <a:pt x="2850" y="912"/>
                  <a:pt x="2849" y="912"/>
                </a:cubicBezTo>
                <a:cubicBezTo>
                  <a:pt x="2848" y="912"/>
                  <a:pt x="2848" y="912"/>
                  <a:pt x="2847" y="911"/>
                </a:cubicBezTo>
                <a:cubicBezTo>
                  <a:pt x="2846" y="911"/>
                  <a:pt x="2846" y="910"/>
                  <a:pt x="2845" y="910"/>
                </a:cubicBezTo>
                <a:cubicBezTo>
                  <a:pt x="2845" y="910"/>
                  <a:pt x="2842" y="910"/>
                  <a:pt x="2842" y="909"/>
                </a:cubicBezTo>
                <a:cubicBezTo>
                  <a:pt x="2843" y="908"/>
                  <a:pt x="2844" y="909"/>
                  <a:pt x="2844" y="908"/>
                </a:cubicBezTo>
                <a:cubicBezTo>
                  <a:pt x="2845" y="908"/>
                  <a:pt x="2845" y="907"/>
                  <a:pt x="2845" y="906"/>
                </a:cubicBezTo>
                <a:cubicBezTo>
                  <a:pt x="2845" y="906"/>
                  <a:pt x="2846" y="905"/>
                  <a:pt x="2846" y="905"/>
                </a:cubicBezTo>
                <a:cubicBezTo>
                  <a:pt x="2846" y="904"/>
                  <a:pt x="2845" y="903"/>
                  <a:pt x="2845" y="903"/>
                </a:cubicBezTo>
                <a:cubicBezTo>
                  <a:pt x="2844" y="902"/>
                  <a:pt x="2842" y="902"/>
                  <a:pt x="2841" y="903"/>
                </a:cubicBezTo>
                <a:cubicBezTo>
                  <a:pt x="2841" y="903"/>
                  <a:pt x="2840" y="904"/>
                  <a:pt x="2840" y="904"/>
                </a:cubicBezTo>
                <a:cubicBezTo>
                  <a:pt x="2839" y="905"/>
                  <a:pt x="2838" y="905"/>
                  <a:pt x="2838" y="905"/>
                </a:cubicBezTo>
                <a:cubicBezTo>
                  <a:pt x="2837" y="905"/>
                  <a:pt x="2836" y="906"/>
                  <a:pt x="2836" y="906"/>
                </a:cubicBezTo>
                <a:cubicBezTo>
                  <a:pt x="2836" y="907"/>
                  <a:pt x="2837" y="907"/>
                  <a:pt x="2837" y="908"/>
                </a:cubicBezTo>
                <a:cubicBezTo>
                  <a:pt x="2838" y="908"/>
                  <a:pt x="2838" y="909"/>
                  <a:pt x="2839" y="909"/>
                </a:cubicBezTo>
                <a:cubicBezTo>
                  <a:pt x="2839" y="910"/>
                  <a:pt x="2840" y="910"/>
                  <a:pt x="2840" y="910"/>
                </a:cubicBezTo>
                <a:cubicBezTo>
                  <a:pt x="2840" y="911"/>
                  <a:pt x="2839" y="911"/>
                  <a:pt x="2838" y="912"/>
                </a:cubicBezTo>
                <a:cubicBezTo>
                  <a:pt x="2837" y="912"/>
                  <a:pt x="2837" y="913"/>
                  <a:pt x="2836" y="913"/>
                </a:cubicBezTo>
                <a:cubicBezTo>
                  <a:pt x="2836" y="914"/>
                  <a:pt x="2835" y="915"/>
                  <a:pt x="2834" y="915"/>
                </a:cubicBezTo>
                <a:cubicBezTo>
                  <a:pt x="2834" y="915"/>
                  <a:pt x="2833" y="915"/>
                  <a:pt x="2833" y="915"/>
                </a:cubicBezTo>
                <a:cubicBezTo>
                  <a:pt x="2833" y="915"/>
                  <a:pt x="2832" y="915"/>
                  <a:pt x="2832" y="915"/>
                </a:cubicBezTo>
                <a:cubicBezTo>
                  <a:pt x="2831" y="915"/>
                  <a:pt x="2830" y="915"/>
                  <a:pt x="2829" y="915"/>
                </a:cubicBezTo>
                <a:cubicBezTo>
                  <a:pt x="2828" y="915"/>
                  <a:pt x="2828" y="913"/>
                  <a:pt x="2829" y="912"/>
                </a:cubicBezTo>
                <a:cubicBezTo>
                  <a:pt x="2830" y="911"/>
                  <a:pt x="2830" y="910"/>
                  <a:pt x="2831" y="908"/>
                </a:cubicBezTo>
                <a:cubicBezTo>
                  <a:pt x="2831" y="907"/>
                  <a:pt x="2831" y="905"/>
                  <a:pt x="2831" y="904"/>
                </a:cubicBezTo>
                <a:cubicBezTo>
                  <a:pt x="2831" y="902"/>
                  <a:pt x="2830" y="901"/>
                  <a:pt x="2831" y="899"/>
                </a:cubicBezTo>
                <a:cubicBezTo>
                  <a:pt x="2831" y="899"/>
                  <a:pt x="2831" y="898"/>
                  <a:pt x="2831" y="898"/>
                </a:cubicBezTo>
                <a:cubicBezTo>
                  <a:pt x="2832" y="895"/>
                  <a:pt x="2831" y="894"/>
                  <a:pt x="2829" y="893"/>
                </a:cubicBezTo>
                <a:cubicBezTo>
                  <a:pt x="2828" y="892"/>
                  <a:pt x="2828" y="891"/>
                  <a:pt x="2826" y="891"/>
                </a:cubicBezTo>
                <a:cubicBezTo>
                  <a:pt x="2824" y="891"/>
                  <a:pt x="2823" y="891"/>
                  <a:pt x="2821" y="891"/>
                </a:cubicBezTo>
                <a:cubicBezTo>
                  <a:pt x="2819" y="892"/>
                  <a:pt x="2818" y="892"/>
                  <a:pt x="2816" y="892"/>
                </a:cubicBezTo>
                <a:cubicBezTo>
                  <a:pt x="2815" y="892"/>
                  <a:pt x="2813" y="892"/>
                  <a:pt x="2811" y="892"/>
                </a:cubicBezTo>
                <a:cubicBezTo>
                  <a:pt x="2810" y="891"/>
                  <a:pt x="2809" y="891"/>
                  <a:pt x="2807" y="891"/>
                </a:cubicBezTo>
                <a:cubicBezTo>
                  <a:pt x="2806" y="891"/>
                  <a:pt x="2804" y="891"/>
                  <a:pt x="2803" y="891"/>
                </a:cubicBezTo>
                <a:cubicBezTo>
                  <a:pt x="2801" y="891"/>
                  <a:pt x="2801" y="890"/>
                  <a:pt x="2800" y="889"/>
                </a:cubicBezTo>
                <a:cubicBezTo>
                  <a:pt x="2799" y="888"/>
                  <a:pt x="2798" y="887"/>
                  <a:pt x="2800" y="886"/>
                </a:cubicBezTo>
                <a:cubicBezTo>
                  <a:pt x="2800" y="885"/>
                  <a:pt x="2801" y="885"/>
                  <a:pt x="2802" y="885"/>
                </a:cubicBezTo>
                <a:cubicBezTo>
                  <a:pt x="2802" y="884"/>
                  <a:pt x="2802" y="884"/>
                  <a:pt x="2803" y="883"/>
                </a:cubicBezTo>
                <a:cubicBezTo>
                  <a:pt x="2804" y="882"/>
                  <a:pt x="2805" y="881"/>
                  <a:pt x="2807" y="880"/>
                </a:cubicBezTo>
                <a:cubicBezTo>
                  <a:pt x="2809" y="880"/>
                  <a:pt x="2810" y="879"/>
                  <a:pt x="2812" y="878"/>
                </a:cubicBezTo>
                <a:cubicBezTo>
                  <a:pt x="2813" y="878"/>
                  <a:pt x="2813" y="877"/>
                  <a:pt x="2814" y="876"/>
                </a:cubicBezTo>
                <a:cubicBezTo>
                  <a:pt x="2815" y="876"/>
                  <a:pt x="2815" y="876"/>
                  <a:pt x="2816" y="876"/>
                </a:cubicBezTo>
                <a:cubicBezTo>
                  <a:pt x="2816" y="876"/>
                  <a:pt x="2817" y="875"/>
                  <a:pt x="2818" y="875"/>
                </a:cubicBezTo>
                <a:cubicBezTo>
                  <a:pt x="2819" y="874"/>
                  <a:pt x="2820" y="874"/>
                  <a:pt x="2821" y="873"/>
                </a:cubicBezTo>
                <a:cubicBezTo>
                  <a:pt x="2821" y="872"/>
                  <a:pt x="2821" y="871"/>
                  <a:pt x="2822" y="871"/>
                </a:cubicBezTo>
                <a:cubicBezTo>
                  <a:pt x="2823" y="870"/>
                  <a:pt x="2823" y="869"/>
                  <a:pt x="2824" y="869"/>
                </a:cubicBezTo>
                <a:cubicBezTo>
                  <a:pt x="2826" y="867"/>
                  <a:pt x="2828" y="867"/>
                  <a:pt x="2830" y="866"/>
                </a:cubicBezTo>
                <a:cubicBezTo>
                  <a:pt x="2832" y="866"/>
                  <a:pt x="2833" y="865"/>
                  <a:pt x="2834" y="864"/>
                </a:cubicBezTo>
                <a:cubicBezTo>
                  <a:pt x="2835" y="863"/>
                  <a:pt x="2837" y="862"/>
                  <a:pt x="2838" y="861"/>
                </a:cubicBezTo>
                <a:cubicBezTo>
                  <a:pt x="2840" y="860"/>
                  <a:pt x="2841" y="859"/>
                  <a:pt x="2842" y="858"/>
                </a:cubicBezTo>
                <a:cubicBezTo>
                  <a:pt x="2844" y="858"/>
                  <a:pt x="2844" y="857"/>
                  <a:pt x="2846" y="856"/>
                </a:cubicBezTo>
                <a:cubicBezTo>
                  <a:pt x="2846" y="855"/>
                  <a:pt x="2847" y="855"/>
                  <a:pt x="2848" y="854"/>
                </a:cubicBezTo>
                <a:cubicBezTo>
                  <a:pt x="2849" y="853"/>
                  <a:pt x="2850" y="852"/>
                  <a:pt x="2851" y="851"/>
                </a:cubicBezTo>
                <a:cubicBezTo>
                  <a:pt x="2853" y="849"/>
                  <a:pt x="2856" y="847"/>
                  <a:pt x="2859" y="845"/>
                </a:cubicBezTo>
                <a:cubicBezTo>
                  <a:pt x="2859" y="844"/>
                  <a:pt x="2859" y="844"/>
                  <a:pt x="2859" y="843"/>
                </a:cubicBezTo>
                <a:cubicBezTo>
                  <a:pt x="2860" y="842"/>
                  <a:pt x="2859" y="843"/>
                  <a:pt x="2858" y="842"/>
                </a:cubicBezTo>
                <a:cubicBezTo>
                  <a:pt x="2857" y="841"/>
                  <a:pt x="2858" y="840"/>
                  <a:pt x="2859" y="838"/>
                </a:cubicBezTo>
                <a:cubicBezTo>
                  <a:pt x="2861" y="837"/>
                  <a:pt x="2861" y="836"/>
                  <a:pt x="2862" y="835"/>
                </a:cubicBezTo>
                <a:cubicBezTo>
                  <a:pt x="2864" y="833"/>
                  <a:pt x="2865" y="832"/>
                  <a:pt x="2866" y="831"/>
                </a:cubicBezTo>
                <a:cubicBezTo>
                  <a:pt x="2867" y="829"/>
                  <a:pt x="2869" y="828"/>
                  <a:pt x="2870" y="827"/>
                </a:cubicBezTo>
                <a:cubicBezTo>
                  <a:pt x="2872" y="826"/>
                  <a:pt x="2874" y="825"/>
                  <a:pt x="2875" y="823"/>
                </a:cubicBezTo>
                <a:cubicBezTo>
                  <a:pt x="2877" y="822"/>
                  <a:pt x="2879" y="821"/>
                  <a:pt x="2881" y="819"/>
                </a:cubicBezTo>
                <a:cubicBezTo>
                  <a:pt x="2882" y="818"/>
                  <a:pt x="2884" y="816"/>
                  <a:pt x="2885" y="814"/>
                </a:cubicBezTo>
                <a:cubicBezTo>
                  <a:pt x="2887" y="813"/>
                  <a:pt x="2889" y="812"/>
                  <a:pt x="2891" y="811"/>
                </a:cubicBezTo>
                <a:cubicBezTo>
                  <a:pt x="2893" y="810"/>
                  <a:pt x="2894" y="808"/>
                  <a:pt x="2896" y="807"/>
                </a:cubicBezTo>
                <a:cubicBezTo>
                  <a:pt x="2898" y="807"/>
                  <a:pt x="2900" y="806"/>
                  <a:pt x="2901" y="806"/>
                </a:cubicBezTo>
                <a:cubicBezTo>
                  <a:pt x="2904" y="805"/>
                  <a:pt x="2906" y="801"/>
                  <a:pt x="2907" y="798"/>
                </a:cubicBezTo>
                <a:cubicBezTo>
                  <a:pt x="2907" y="797"/>
                  <a:pt x="2908" y="795"/>
                  <a:pt x="2909" y="794"/>
                </a:cubicBezTo>
                <a:cubicBezTo>
                  <a:pt x="2909" y="792"/>
                  <a:pt x="2910" y="790"/>
                  <a:pt x="2912" y="789"/>
                </a:cubicBezTo>
                <a:cubicBezTo>
                  <a:pt x="2913" y="788"/>
                  <a:pt x="2915" y="786"/>
                  <a:pt x="2917" y="785"/>
                </a:cubicBezTo>
                <a:cubicBezTo>
                  <a:pt x="2919" y="784"/>
                  <a:pt x="2921" y="782"/>
                  <a:pt x="2922" y="781"/>
                </a:cubicBezTo>
                <a:cubicBezTo>
                  <a:pt x="2923" y="780"/>
                  <a:pt x="2924" y="779"/>
                  <a:pt x="2926" y="778"/>
                </a:cubicBezTo>
                <a:cubicBezTo>
                  <a:pt x="2927" y="777"/>
                  <a:pt x="2928" y="776"/>
                  <a:pt x="2929" y="775"/>
                </a:cubicBezTo>
                <a:cubicBezTo>
                  <a:pt x="2930" y="773"/>
                  <a:pt x="2932" y="772"/>
                  <a:pt x="2933" y="770"/>
                </a:cubicBezTo>
                <a:cubicBezTo>
                  <a:pt x="2935" y="769"/>
                  <a:pt x="2936" y="768"/>
                  <a:pt x="2938" y="767"/>
                </a:cubicBezTo>
                <a:cubicBezTo>
                  <a:pt x="2941" y="766"/>
                  <a:pt x="2943" y="764"/>
                  <a:pt x="2946" y="763"/>
                </a:cubicBezTo>
                <a:cubicBezTo>
                  <a:pt x="2948" y="763"/>
                  <a:pt x="2949" y="762"/>
                  <a:pt x="2951" y="762"/>
                </a:cubicBezTo>
                <a:cubicBezTo>
                  <a:pt x="2952" y="761"/>
                  <a:pt x="2953" y="760"/>
                  <a:pt x="2955" y="760"/>
                </a:cubicBezTo>
                <a:cubicBezTo>
                  <a:pt x="2956" y="760"/>
                  <a:pt x="2957" y="760"/>
                  <a:pt x="2959" y="760"/>
                </a:cubicBezTo>
                <a:cubicBezTo>
                  <a:pt x="2960" y="760"/>
                  <a:pt x="2961" y="761"/>
                  <a:pt x="2963" y="761"/>
                </a:cubicBezTo>
                <a:cubicBezTo>
                  <a:pt x="2964" y="761"/>
                  <a:pt x="2966" y="760"/>
                  <a:pt x="2967" y="760"/>
                </a:cubicBezTo>
                <a:cubicBezTo>
                  <a:pt x="2968" y="759"/>
                  <a:pt x="2970" y="759"/>
                  <a:pt x="2971" y="759"/>
                </a:cubicBezTo>
                <a:cubicBezTo>
                  <a:pt x="2973" y="759"/>
                  <a:pt x="2974" y="759"/>
                  <a:pt x="2976" y="759"/>
                </a:cubicBezTo>
                <a:cubicBezTo>
                  <a:pt x="2977" y="759"/>
                  <a:pt x="2978" y="759"/>
                  <a:pt x="2979" y="759"/>
                </a:cubicBezTo>
                <a:cubicBezTo>
                  <a:pt x="2980" y="759"/>
                  <a:pt x="2981" y="760"/>
                  <a:pt x="2983" y="760"/>
                </a:cubicBezTo>
                <a:cubicBezTo>
                  <a:pt x="2984" y="760"/>
                  <a:pt x="2985" y="759"/>
                  <a:pt x="2987" y="759"/>
                </a:cubicBezTo>
                <a:cubicBezTo>
                  <a:pt x="2988" y="759"/>
                  <a:pt x="2990" y="760"/>
                  <a:pt x="2991" y="760"/>
                </a:cubicBezTo>
                <a:cubicBezTo>
                  <a:pt x="2993" y="760"/>
                  <a:pt x="2995" y="759"/>
                  <a:pt x="2996" y="758"/>
                </a:cubicBezTo>
                <a:cubicBezTo>
                  <a:pt x="2998" y="758"/>
                  <a:pt x="2999" y="759"/>
                  <a:pt x="3001" y="759"/>
                </a:cubicBezTo>
                <a:cubicBezTo>
                  <a:pt x="3002" y="759"/>
                  <a:pt x="3004" y="758"/>
                  <a:pt x="3005" y="758"/>
                </a:cubicBezTo>
                <a:cubicBezTo>
                  <a:pt x="3007" y="758"/>
                  <a:pt x="3009" y="758"/>
                  <a:pt x="3010" y="759"/>
                </a:cubicBezTo>
                <a:cubicBezTo>
                  <a:pt x="3011" y="760"/>
                  <a:pt x="3010" y="761"/>
                  <a:pt x="3009" y="761"/>
                </a:cubicBezTo>
                <a:cubicBezTo>
                  <a:pt x="3009" y="762"/>
                  <a:pt x="3008" y="763"/>
                  <a:pt x="3008" y="763"/>
                </a:cubicBezTo>
                <a:cubicBezTo>
                  <a:pt x="3009" y="764"/>
                  <a:pt x="3009" y="764"/>
                  <a:pt x="3010" y="764"/>
                </a:cubicBezTo>
                <a:cubicBezTo>
                  <a:pt x="3012" y="764"/>
                  <a:pt x="3014" y="765"/>
                  <a:pt x="3016" y="765"/>
                </a:cubicBezTo>
                <a:cubicBezTo>
                  <a:pt x="3017" y="765"/>
                  <a:pt x="3019" y="765"/>
                  <a:pt x="3019" y="764"/>
                </a:cubicBezTo>
                <a:cubicBezTo>
                  <a:pt x="3020" y="762"/>
                  <a:pt x="3020" y="761"/>
                  <a:pt x="3021" y="760"/>
                </a:cubicBezTo>
                <a:cubicBezTo>
                  <a:pt x="3022" y="758"/>
                  <a:pt x="3023" y="757"/>
                  <a:pt x="3025" y="758"/>
                </a:cubicBezTo>
                <a:cubicBezTo>
                  <a:pt x="3026" y="758"/>
                  <a:pt x="3028" y="759"/>
                  <a:pt x="3030" y="759"/>
                </a:cubicBezTo>
                <a:cubicBezTo>
                  <a:pt x="3031" y="760"/>
                  <a:pt x="3033" y="760"/>
                  <a:pt x="3034" y="761"/>
                </a:cubicBezTo>
                <a:cubicBezTo>
                  <a:pt x="3035" y="762"/>
                  <a:pt x="3037" y="763"/>
                  <a:pt x="3038" y="763"/>
                </a:cubicBezTo>
                <a:cubicBezTo>
                  <a:pt x="3039" y="763"/>
                  <a:pt x="3040" y="763"/>
                  <a:pt x="3041" y="763"/>
                </a:cubicBezTo>
                <a:cubicBezTo>
                  <a:pt x="3043" y="764"/>
                  <a:pt x="3047" y="764"/>
                  <a:pt x="3049" y="763"/>
                </a:cubicBezTo>
                <a:cubicBezTo>
                  <a:pt x="3050" y="762"/>
                  <a:pt x="3052" y="761"/>
                  <a:pt x="3053" y="760"/>
                </a:cubicBezTo>
                <a:cubicBezTo>
                  <a:pt x="3057" y="758"/>
                  <a:pt x="3060" y="759"/>
                  <a:pt x="3063" y="761"/>
                </a:cubicBezTo>
                <a:cubicBezTo>
                  <a:pt x="3064" y="762"/>
                  <a:pt x="3065" y="763"/>
                  <a:pt x="3067" y="763"/>
                </a:cubicBezTo>
                <a:cubicBezTo>
                  <a:pt x="3068" y="763"/>
                  <a:pt x="3071" y="764"/>
                  <a:pt x="3071" y="762"/>
                </a:cubicBezTo>
                <a:cubicBezTo>
                  <a:pt x="3071" y="762"/>
                  <a:pt x="3070" y="761"/>
                  <a:pt x="3069" y="761"/>
                </a:cubicBezTo>
                <a:cubicBezTo>
                  <a:pt x="3069" y="760"/>
                  <a:pt x="3068" y="760"/>
                  <a:pt x="3068" y="759"/>
                </a:cubicBezTo>
                <a:cubicBezTo>
                  <a:pt x="3067" y="759"/>
                  <a:pt x="3066" y="759"/>
                  <a:pt x="3066" y="759"/>
                </a:cubicBezTo>
                <a:cubicBezTo>
                  <a:pt x="3065" y="758"/>
                  <a:pt x="3066" y="757"/>
                  <a:pt x="3067" y="757"/>
                </a:cubicBezTo>
                <a:cubicBezTo>
                  <a:pt x="3068" y="756"/>
                  <a:pt x="3070" y="756"/>
                  <a:pt x="3071" y="756"/>
                </a:cubicBezTo>
                <a:cubicBezTo>
                  <a:pt x="3072" y="756"/>
                  <a:pt x="3075" y="758"/>
                  <a:pt x="3075" y="757"/>
                </a:cubicBezTo>
                <a:cubicBezTo>
                  <a:pt x="3076" y="756"/>
                  <a:pt x="3075" y="756"/>
                  <a:pt x="3074" y="755"/>
                </a:cubicBezTo>
                <a:cubicBezTo>
                  <a:pt x="3074" y="755"/>
                  <a:pt x="3073" y="754"/>
                  <a:pt x="3073" y="753"/>
                </a:cubicBezTo>
                <a:cubicBezTo>
                  <a:pt x="3073" y="751"/>
                  <a:pt x="3075" y="751"/>
                  <a:pt x="3076" y="751"/>
                </a:cubicBezTo>
                <a:cubicBezTo>
                  <a:pt x="3077" y="751"/>
                  <a:pt x="3077" y="750"/>
                  <a:pt x="3078" y="749"/>
                </a:cubicBezTo>
                <a:cubicBezTo>
                  <a:pt x="3079" y="748"/>
                  <a:pt x="3080" y="748"/>
                  <a:pt x="3081" y="748"/>
                </a:cubicBezTo>
                <a:cubicBezTo>
                  <a:pt x="3082" y="748"/>
                  <a:pt x="3084" y="748"/>
                  <a:pt x="3085" y="748"/>
                </a:cubicBezTo>
                <a:cubicBezTo>
                  <a:pt x="3086" y="748"/>
                  <a:pt x="3086" y="749"/>
                  <a:pt x="3087" y="749"/>
                </a:cubicBezTo>
                <a:cubicBezTo>
                  <a:pt x="3089" y="750"/>
                  <a:pt x="3090" y="750"/>
                  <a:pt x="3092" y="751"/>
                </a:cubicBezTo>
                <a:cubicBezTo>
                  <a:pt x="3094" y="751"/>
                  <a:pt x="3095" y="752"/>
                  <a:pt x="3096" y="752"/>
                </a:cubicBezTo>
                <a:cubicBezTo>
                  <a:pt x="3098" y="753"/>
                  <a:pt x="3099" y="753"/>
                  <a:pt x="3101" y="753"/>
                </a:cubicBezTo>
                <a:cubicBezTo>
                  <a:pt x="3102" y="754"/>
                  <a:pt x="3102" y="755"/>
                  <a:pt x="3103" y="756"/>
                </a:cubicBezTo>
                <a:cubicBezTo>
                  <a:pt x="3104" y="758"/>
                  <a:pt x="3105" y="758"/>
                  <a:pt x="3107" y="758"/>
                </a:cubicBezTo>
                <a:cubicBezTo>
                  <a:pt x="3107" y="757"/>
                  <a:pt x="3108" y="757"/>
                  <a:pt x="3108" y="757"/>
                </a:cubicBezTo>
                <a:cubicBezTo>
                  <a:pt x="3109" y="756"/>
                  <a:pt x="3110" y="756"/>
                  <a:pt x="3110" y="755"/>
                </a:cubicBezTo>
                <a:cubicBezTo>
                  <a:pt x="3111" y="755"/>
                  <a:pt x="3111" y="754"/>
                  <a:pt x="3112" y="754"/>
                </a:cubicBezTo>
                <a:cubicBezTo>
                  <a:pt x="3112" y="754"/>
                  <a:pt x="3113" y="754"/>
                  <a:pt x="3114" y="754"/>
                </a:cubicBezTo>
                <a:cubicBezTo>
                  <a:pt x="3115" y="755"/>
                  <a:pt x="3116" y="756"/>
                  <a:pt x="3117" y="756"/>
                </a:cubicBezTo>
                <a:cubicBezTo>
                  <a:pt x="3118" y="756"/>
                  <a:pt x="3118" y="756"/>
                  <a:pt x="3119" y="756"/>
                </a:cubicBezTo>
                <a:cubicBezTo>
                  <a:pt x="3121" y="757"/>
                  <a:pt x="3122" y="757"/>
                  <a:pt x="3123" y="758"/>
                </a:cubicBezTo>
                <a:cubicBezTo>
                  <a:pt x="3124" y="759"/>
                  <a:pt x="3124" y="759"/>
                  <a:pt x="3124" y="760"/>
                </a:cubicBezTo>
                <a:cubicBezTo>
                  <a:pt x="3125" y="761"/>
                  <a:pt x="3125" y="761"/>
                  <a:pt x="3125" y="762"/>
                </a:cubicBezTo>
                <a:cubicBezTo>
                  <a:pt x="3126" y="763"/>
                  <a:pt x="3128" y="763"/>
                  <a:pt x="3129" y="763"/>
                </a:cubicBezTo>
                <a:cubicBezTo>
                  <a:pt x="3131" y="764"/>
                  <a:pt x="3133" y="763"/>
                  <a:pt x="3134" y="765"/>
                </a:cubicBezTo>
                <a:cubicBezTo>
                  <a:pt x="3134" y="765"/>
                  <a:pt x="3134" y="765"/>
                  <a:pt x="3133" y="765"/>
                </a:cubicBezTo>
                <a:cubicBezTo>
                  <a:pt x="3133" y="765"/>
                  <a:pt x="3133" y="765"/>
                  <a:pt x="3132" y="765"/>
                </a:cubicBezTo>
                <a:cubicBezTo>
                  <a:pt x="3132" y="765"/>
                  <a:pt x="3132" y="766"/>
                  <a:pt x="3132" y="766"/>
                </a:cubicBezTo>
                <a:cubicBezTo>
                  <a:pt x="3131" y="766"/>
                  <a:pt x="3130" y="766"/>
                  <a:pt x="3129" y="766"/>
                </a:cubicBezTo>
                <a:cubicBezTo>
                  <a:pt x="3127" y="766"/>
                  <a:pt x="3126" y="765"/>
                  <a:pt x="3124" y="765"/>
                </a:cubicBezTo>
                <a:cubicBezTo>
                  <a:pt x="3123" y="766"/>
                  <a:pt x="3122" y="766"/>
                  <a:pt x="3121" y="766"/>
                </a:cubicBezTo>
                <a:cubicBezTo>
                  <a:pt x="3120" y="766"/>
                  <a:pt x="3118" y="765"/>
                  <a:pt x="3117" y="766"/>
                </a:cubicBezTo>
                <a:cubicBezTo>
                  <a:pt x="3116" y="767"/>
                  <a:pt x="3116" y="767"/>
                  <a:pt x="3116" y="767"/>
                </a:cubicBezTo>
                <a:cubicBezTo>
                  <a:pt x="3115" y="768"/>
                  <a:pt x="3115" y="768"/>
                  <a:pt x="3114" y="768"/>
                </a:cubicBezTo>
                <a:cubicBezTo>
                  <a:pt x="3113" y="768"/>
                  <a:pt x="3112" y="768"/>
                  <a:pt x="3112" y="769"/>
                </a:cubicBezTo>
                <a:cubicBezTo>
                  <a:pt x="3112" y="769"/>
                  <a:pt x="3113" y="769"/>
                  <a:pt x="3114" y="770"/>
                </a:cubicBezTo>
                <a:cubicBezTo>
                  <a:pt x="3115" y="770"/>
                  <a:pt x="3115" y="772"/>
                  <a:pt x="3116" y="773"/>
                </a:cubicBezTo>
                <a:cubicBezTo>
                  <a:pt x="3117" y="774"/>
                  <a:pt x="3117" y="774"/>
                  <a:pt x="3117" y="775"/>
                </a:cubicBezTo>
                <a:cubicBezTo>
                  <a:pt x="3117" y="776"/>
                  <a:pt x="3117" y="776"/>
                  <a:pt x="3119" y="776"/>
                </a:cubicBezTo>
                <a:cubicBezTo>
                  <a:pt x="3119" y="775"/>
                  <a:pt x="3120" y="775"/>
                  <a:pt x="3121" y="774"/>
                </a:cubicBezTo>
                <a:cubicBezTo>
                  <a:pt x="3121" y="774"/>
                  <a:pt x="3122" y="774"/>
                  <a:pt x="3123" y="774"/>
                </a:cubicBezTo>
                <a:cubicBezTo>
                  <a:pt x="3125" y="774"/>
                  <a:pt x="3126" y="773"/>
                  <a:pt x="3128" y="772"/>
                </a:cubicBezTo>
                <a:cubicBezTo>
                  <a:pt x="3128" y="772"/>
                  <a:pt x="3129" y="772"/>
                  <a:pt x="3130" y="771"/>
                </a:cubicBezTo>
                <a:cubicBezTo>
                  <a:pt x="3130" y="771"/>
                  <a:pt x="3131" y="772"/>
                  <a:pt x="3132" y="771"/>
                </a:cubicBezTo>
                <a:cubicBezTo>
                  <a:pt x="3133" y="771"/>
                  <a:pt x="3135" y="770"/>
                  <a:pt x="3136" y="770"/>
                </a:cubicBezTo>
                <a:cubicBezTo>
                  <a:pt x="3138" y="769"/>
                  <a:pt x="3139" y="770"/>
                  <a:pt x="3141" y="771"/>
                </a:cubicBezTo>
                <a:cubicBezTo>
                  <a:pt x="3142" y="772"/>
                  <a:pt x="3143" y="772"/>
                  <a:pt x="3144" y="773"/>
                </a:cubicBezTo>
                <a:cubicBezTo>
                  <a:pt x="3145" y="774"/>
                  <a:pt x="3147" y="774"/>
                  <a:pt x="3148" y="773"/>
                </a:cubicBezTo>
                <a:cubicBezTo>
                  <a:pt x="3149" y="771"/>
                  <a:pt x="3149" y="770"/>
                  <a:pt x="3150" y="769"/>
                </a:cubicBezTo>
                <a:cubicBezTo>
                  <a:pt x="3151" y="767"/>
                  <a:pt x="3152" y="768"/>
                  <a:pt x="3154" y="768"/>
                </a:cubicBezTo>
                <a:cubicBezTo>
                  <a:pt x="3155" y="768"/>
                  <a:pt x="3156" y="768"/>
                  <a:pt x="3156" y="767"/>
                </a:cubicBezTo>
                <a:cubicBezTo>
                  <a:pt x="3156" y="766"/>
                  <a:pt x="3156" y="766"/>
                  <a:pt x="3156" y="765"/>
                </a:cubicBezTo>
                <a:cubicBezTo>
                  <a:pt x="3157" y="764"/>
                  <a:pt x="3160" y="764"/>
                  <a:pt x="3161" y="764"/>
                </a:cubicBezTo>
                <a:cubicBezTo>
                  <a:pt x="3161" y="765"/>
                  <a:pt x="3161" y="765"/>
                  <a:pt x="3162" y="765"/>
                </a:cubicBezTo>
                <a:cubicBezTo>
                  <a:pt x="3163" y="766"/>
                  <a:pt x="3164" y="766"/>
                  <a:pt x="3164" y="766"/>
                </a:cubicBezTo>
                <a:cubicBezTo>
                  <a:pt x="3166" y="767"/>
                  <a:pt x="3167" y="768"/>
                  <a:pt x="3168" y="769"/>
                </a:cubicBezTo>
                <a:cubicBezTo>
                  <a:pt x="3170" y="769"/>
                  <a:pt x="3171" y="769"/>
                  <a:pt x="3172" y="768"/>
                </a:cubicBezTo>
                <a:cubicBezTo>
                  <a:pt x="3173" y="767"/>
                  <a:pt x="3173" y="767"/>
                  <a:pt x="3174" y="766"/>
                </a:cubicBezTo>
                <a:cubicBezTo>
                  <a:pt x="3175" y="766"/>
                  <a:pt x="3175" y="766"/>
                  <a:pt x="3176" y="766"/>
                </a:cubicBezTo>
                <a:cubicBezTo>
                  <a:pt x="3178" y="765"/>
                  <a:pt x="3179" y="764"/>
                  <a:pt x="3180" y="764"/>
                </a:cubicBezTo>
                <a:cubicBezTo>
                  <a:pt x="3182" y="764"/>
                  <a:pt x="3183" y="764"/>
                  <a:pt x="3185" y="764"/>
                </a:cubicBezTo>
                <a:cubicBezTo>
                  <a:pt x="3186" y="765"/>
                  <a:pt x="3188" y="765"/>
                  <a:pt x="3189" y="765"/>
                </a:cubicBezTo>
                <a:cubicBezTo>
                  <a:pt x="3190" y="765"/>
                  <a:pt x="3191" y="765"/>
                  <a:pt x="3192" y="765"/>
                </a:cubicBezTo>
                <a:cubicBezTo>
                  <a:pt x="3192" y="765"/>
                  <a:pt x="3193" y="766"/>
                  <a:pt x="3193" y="766"/>
                </a:cubicBezTo>
                <a:cubicBezTo>
                  <a:pt x="3194" y="765"/>
                  <a:pt x="3193" y="764"/>
                  <a:pt x="3193" y="764"/>
                </a:cubicBezTo>
                <a:cubicBezTo>
                  <a:pt x="3193" y="763"/>
                  <a:pt x="3194" y="762"/>
                  <a:pt x="3194" y="761"/>
                </a:cubicBezTo>
                <a:cubicBezTo>
                  <a:pt x="3194" y="760"/>
                  <a:pt x="3193" y="759"/>
                  <a:pt x="3191" y="758"/>
                </a:cubicBezTo>
                <a:cubicBezTo>
                  <a:pt x="3190" y="758"/>
                  <a:pt x="3190" y="756"/>
                  <a:pt x="3188" y="756"/>
                </a:cubicBezTo>
                <a:cubicBezTo>
                  <a:pt x="3187" y="756"/>
                  <a:pt x="3185" y="756"/>
                  <a:pt x="3184" y="755"/>
                </a:cubicBezTo>
                <a:cubicBezTo>
                  <a:pt x="3183" y="755"/>
                  <a:pt x="3182" y="754"/>
                  <a:pt x="3180" y="755"/>
                </a:cubicBezTo>
                <a:cubicBezTo>
                  <a:pt x="3180" y="755"/>
                  <a:pt x="3179" y="755"/>
                  <a:pt x="3178" y="755"/>
                </a:cubicBezTo>
                <a:cubicBezTo>
                  <a:pt x="3177" y="755"/>
                  <a:pt x="3178" y="756"/>
                  <a:pt x="3178" y="756"/>
                </a:cubicBezTo>
                <a:cubicBezTo>
                  <a:pt x="3179" y="757"/>
                  <a:pt x="3179" y="758"/>
                  <a:pt x="3178" y="758"/>
                </a:cubicBezTo>
                <a:cubicBezTo>
                  <a:pt x="3178" y="757"/>
                  <a:pt x="3177" y="756"/>
                  <a:pt x="3176" y="756"/>
                </a:cubicBezTo>
                <a:cubicBezTo>
                  <a:pt x="3176" y="756"/>
                  <a:pt x="3176" y="757"/>
                  <a:pt x="3175" y="757"/>
                </a:cubicBezTo>
                <a:cubicBezTo>
                  <a:pt x="3175" y="758"/>
                  <a:pt x="3174" y="758"/>
                  <a:pt x="3173" y="758"/>
                </a:cubicBezTo>
                <a:cubicBezTo>
                  <a:pt x="3173" y="758"/>
                  <a:pt x="3173" y="756"/>
                  <a:pt x="3173" y="756"/>
                </a:cubicBezTo>
                <a:cubicBezTo>
                  <a:pt x="3173" y="755"/>
                  <a:pt x="3173" y="755"/>
                  <a:pt x="3174" y="755"/>
                </a:cubicBezTo>
                <a:cubicBezTo>
                  <a:pt x="3175" y="755"/>
                  <a:pt x="3175" y="755"/>
                  <a:pt x="3176" y="754"/>
                </a:cubicBezTo>
                <a:cubicBezTo>
                  <a:pt x="3176" y="753"/>
                  <a:pt x="3177" y="754"/>
                  <a:pt x="3177" y="752"/>
                </a:cubicBezTo>
                <a:cubicBezTo>
                  <a:pt x="3177" y="752"/>
                  <a:pt x="3176" y="751"/>
                  <a:pt x="3175" y="751"/>
                </a:cubicBezTo>
                <a:cubicBezTo>
                  <a:pt x="3175" y="750"/>
                  <a:pt x="3174" y="748"/>
                  <a:pt x="3175" y="747"/>
                </a:cubicBezTo>
                <a:cubicBezTo>
                  <a:pt x="3175" y="744"/>
                  <a:pt x="3177" y="745"/>
                  <a:pt x="3178" y="745"/>
                </a:cubicBezTo>
                <a:cubicBezTo>
                  <a:pt x="3180" y="745"/>
                  <a:pt x="3180" y="744"/>
                  <a:pt x="3180" y="743"/>
                </a:cubicBezTo>
                <a:cubicBezTo>
                  <a:pt x="3180" y="740"/>
                  <a:pt x="3183" y="739"/>
                  <a:pt x="3185" y="738"/>
                </a:cubicBezTo>
                <a:cubicBezTo>
                  <a:pt x="3186" y="737"/>
                  <a:pt x="3186" y="736"/>
                  <a:pt x="3187" y="736"/>
                </a:cubicBezTo>
                <a:cubicBezTo>
                  <a:pt x="3189" y="734"/>
                  <a:pt x="3191" y="733"/>
                  <a:pt x="3193" y="731"/>
                </a:cubicBezTo>
                <a:cubicBezTo>
                  <a:pt x="3196" y="728"/>
                  <a:pt x="3199" y="726"/>
                  <a:pt x="3202" y="723"/>
                </a:cubicBezTo>
                <a:cubicBezTo>
                  <a:pt x="3203" y="723"/>
                  <a:pt x="3204" y="722"/>
                  <a:pt x="3204" y="722"/>
                </a:cubicBezTo>
                <a:cubicBezTo>
                  <a:pt x="3205" y="721"/>
                  <a:pt x="3206" y="721"/>
                  <a:pt x="3207" y="720"/>
                </a:cubicBezTo>
                <a:cubicBezTo>
                  <a:pt x="3208" y="720"/>
                  <a:pt x="3209" y="718"/>
                  <a:pt x="3210" y="716"/>
                </a:cubicBezTo>
                <a:cubicBezTo>
                  <a:pt x="3211" y="714"/>
                  <a:pt x="3211" y="712"/>
                  <a:pt x="3213" y="711"/>
                </a:cubicBezTo>
                <a:cubicBezTo>
                  <a:pt x="3214" y="709"/>
                  <a:pt x="3216" y="709"/>
                  <a:pt x="3218" y="708"/>
                </a:cubicBezTo>
                <a:cubicBezTo>
                  <a:pt x="3221" y="707"/>
                  <a:pt x="3223" y="704"/>
                  <a:pt x="3222" y="701"/>
                </a:cubicBezTo>
                <a:cubicBezTo>
                  <a:pt x="3222" y="699"/>
                  <a:pt x="3222" y="698"/>
                  <a:pt x="3223" y="696"/>
                </a:cubicBezTo>
                <a:cubicBezTo>
                  <a:pt x="3224" y="695"/>
                  <a:pt x="3227" y="693"/>
                  <a:pt x="3229" y="693"/>
                </a:cubicBezTo>
                <a:cubicBezTo>
                  <a:pt x="3231" y="692"/>
                  <a:pt x="3233" y="692"/>
                  <a:pt x="3235" y="691"/>
                </a:cubicBezTo>
                <a:cubicBezTo>
                  <a:pt x="3237" y="691"/>
                  <a:pt x="3239" y="690"/>
                  <a:pt x="3241" y="689"/>
                </a:cubicBezTo>
                <a:cubicBezTo>
                  <a:pt x="3245" y="688"/>
                  <a:pt x="3249" y="687"/>
                  <a:pt x="3253" y="687"/>
                </a:cubicBezTo>
                <a:cubicBezTo>
                  <a:pt x="3254" y="687"/>
                  <a:pt x="3256" y="687"/>
                  <a:pt x="3258" y="687"/>
                </a:cubicBezTo>
                <a:cubicBezTo>
                  <a:pt x="3259" y="687"/>
                  <a:pt x="3261" y="687"/>
                  <a:pt x="3263" y="687"/>
                </a:cubicBezTo>
                <a:cubicBezTo>
                  <a:pt x="3264" y="687"/>
                  <a:pt x="3264" y="687"/>
                  <a:pt x="3265" y="686"/>
                </a:cubicBezTo>
                <a:cubicBezTo>
                  <a:pt x="3265" y="686"/>
                  <a:pt x="3266" y="685"/>
                  <a:pt x="3266" y="685"/>
                </a:cubicBezTo>
                <a:cubicBezTo>
                  <a:pt x="3267" y="684"/>
                  <a:pt x="3269" y="683"/>
                  <a:pt x="3270" y="683"/>
                </a:cubicBezTo>
                <a:cubicBezTo>
                  <a:pt x="3271" y="683"/>
                  <a:pt x="3273" y="684"/>
                  <a:pt x="3274" y="685"/>
                </a:cubicBezTo>
                <a:cubicBezTo>
                  <a:pt x="3274" y="686"/>
                  <a:pt x="3275" y="687"/>
                  <a:pt x="3275" y="687"/>
                </a:cubicBezTo>
                <a:cubicBezTo>
                  <a:pt x="3276" y="688"/>
                  <a:pt x="3276" y="688"/>
                  <a:pt x="3277" y="688"/>
                </a:cubicBezTo>
                <a:cubicBezTo>
                  <a:pt x="3278" y="689"/>
                  <a:pt x="3278" y="689"/>
                  <a:pt x="3278" y="690"/>
                </a:cubicBezTo>
                <a:cubicBezTo>
                  <a:pt x="3278" y="690"/>
                  <a:pt x="3279" y="691"/>
                  <a:pt x="3279" y="692"/>
                </a:cubicBezTo>
                <a:cubicBezTo>
                  <a:pt x="3280" y="692"/>
                  <a:pt x="3283" y="690"/>
                  <a:pt x="3283" y="690"/>
                </a:cubicBezTo>
                <a:cubicBezTo>
                  <a:pt x="3285" y="689"/>
                  <a:pt x="3286" y="688"/>
                  <a:pt x="3287" y="687"/>
                </a:cubicBezTo>
                <a:cubicBezTo>
                  <a:pt x="3289" y="686"/>
                  <a:pt x="3290" y="685"/>
                  <a:pt x="3291" y="685"/>
                </a:cubicBezTo>
                <a:cubicBezTo>
                  <a:pt x="3292" y="684"/>
                  <a:pt x="3294" y="683"/>
                  <a:pt x="3295" y="684"/>
                </a:cubicBezTo>
                <a:cubicBezTo>
                  <a:pt x="3296" y="685"/>
                  <a:pt x="3295" y="687"/>
                  <a:pt x="3294" y="688"/>
                </a:cubicBezTo>
                <a:cubicBezTo>
                  <a:pt x="3294" y="689"/>
                  <a:pt x="3293" y="689"/>
                  <a:pt x="3293" y="690"/>
                </a:cubicBezTo>
                <a:cubicBezTo>
                  <a:pt x="3292" y="691"/>
                  <a:pt x="3292" y="692"/>
                  <a:pt x="3292" y="692"/>
                </a:cubicBezTo>
                <a:cubicBezTo>
                  <a:pt x="3292" y="693"/>
                  <a:pt x="3293" y="694"/>
                  <a:pt x="3292" y="695"/>
                </a:cubicBezTo>
                <a:cubicBezTo>
                  <a:pt x="3291" y="695"/>
                  <a:pt x="3291" y="695"/>
                  <a:pt x="3290" y="695"/>
                </a:cubicBezTo>
                <a:cubicBezTo>
                  <a:pt x="3288" y="696"/>
                  <a:pt x="3289" y="698"/>
                  <a:pt x="3288" y="699"/>
                </a:cubicBezTo>
                <a:cubicBezTo>
                  <a:pt x="3288" y="699"/>
                  <a:pt x="3288" y="700"/>
                  <a:pt x="3288" y="700"/>
                </a:cubicBezTo>
                <a:cubicBezTo>
                  <a:pt x="3288" y="700"/>
                  <a:pt x="3287" y="700"/>
                  <a:pt x="3287" y="700"/>
                </a:cubicBezTo>
                <a:cubicBezTo>
                  <a:pt x="3287" y="701"/>
                  <a:pt x="3286" y="701"/>
                  <a:pt x="3286" y="702"/>
                </a:cubicBezTo>
                <a:cubicBezTo>
                  <a:pt x="3285" y="703"/>
                  <a:pt x="3283" y="702"/>
                  <a:pt x="3283" y="704"/>
                </a:cubicBezTo>
                <a:cubicBezTo>
                  <a:pt x="3283" y="705"/>
                  <a:pt x="3284" y="704"/>
                  <a:pt x="3285" y="704"/>
                </a:cubicBezTo>
                <a:cubicBezTo>
                  <a:pt x="3286" y="705"/>
                  <a:pt x="3287" y="705"/>
                  <a:pt x="3287" y="707"/>
                </a:cubicBezTo>
                <a:cubicBezTo>
                  <a:pt x="3287" y="708"/>
                  <a:pt x="3286" y="710"/>
                  <a:pt x="3285" y="711"/>
                </a:cubicBezTo>
                <a:cubicBezTo>
                  <a:pt x="3285" y="711"/>
                  <a:pt x="3283" y="713"/>
                  <a:pt x="3285" y="713"/>
                </a:cubicBezTo>
                <a:cubicBezTo>
                  <a:pt x="3286" y="714"/>
                  <a:pt x="3288" y="713"/>
                  <a:pt x="3289" y="713"/>
                </a:cubicBezTo>
                <a:cubicBezTo>
                  <a:pt x="3290" y="713"/>
                  <a:pt x="3292" y="713"/>
                  <a:pt x="3293" y="713"/>
                </a:cubicBezTo>
                <a:cubicBezTo>
                  <a:pt x="3294" y="714"/>
                  <a:pt x="3294" y="714"/>
                  <a:pt x="3294" y="715"/>
                </a:cubicBezTo>
                <a:cubicBezTo>
                  <a:pt x="3293" y="715"/>
                  <a:pt x="3292" y="715"/>
                  <a:pt x="3292" y="716"/>
                </a:cubicBezTo>
                <a:cubicBezTo>
                  <a:pt x="3291" y="716"/>
                  <a:pt x="3291" y="716"/>
                  <a:pt x="3291" y="717"/>
                </a:cubicBezTo>
                <a:cubicBezTo>
                  <a:pt x="3292" y="718"/>
                  <a:pt x="3293" y="718"/>
                  <a:pt x="3293" y="719"/>
                </a:cubicBezTo>
                <a:cubicBezTo>
                  <a:pt x="3292" y="720"/>
                  <a:pt x="3291" y="720"/>
                  <a:pt x="3291" y="721"/>
                </a:cubicBezTo>
                <a:cubicBezTo>
                  <a:pt x="3290" y="722"/>
                  <a:pt x="3290" y="724"/>
                  <a:pt x="3292" y="724"/>
                </a:cubicBezTo>
                <a:cubicBezTo>
                  <a:pt x="3294" y="723"/>
                  <a:pt x="3297" y="721"/>
                  <a:pt x="3300" y="721"/>
                </a:cubicBezTo>
                <a:cubicBezTo>
                  <a:pt x="3301" y="721"/>
                  <a:pt x="3303" y="721"/>
                  <a:pt x="3303" y="720"/>
                </a:cubicBezTo>
                <a:cubicBezTo>
                  <a:pt x="3304" y="718"/>
                  <a:pt x="3304" y="717"/>
                  <a:pt x="3305" y="715"/>
                </a:cubicBezTo>
                <a:cubicBezTo>
                  <a:pt x="3306" y="714"/>
                  <a:pt x="3308" y="714"/>
                  <a:pt x="3309" y="713"/>
                </a:cubicBezTo>
                <a:cubicBezTo>
                  <a:pt x="3310" y="712"/>
                  <a:pt x="3311" y="710"/>
                  <a:pt x="3313" y="709"/>
                </a:cubicBezTo>
                <a:cubicBezTo>
                  <a:pt x="3314" y="708"/>
                  <a:pt x="3316" y="708"/>
                  <a:pt x="3318" y="707"/>
                </a:cubicBezTo>
                <a:cubicBezTo>
                  <a:pt x="3319" y="706"/>
                  <a:pt x="3321" y="704"/>
                  <a:pt x="3322" y="703"/>
                </a:cubicBezTo>
                <a:cubicBezTo>
                  <a:pt x="3323" y="702"/>
                  <a:pt x="3324" y="701"/>
                  <a:pt x="3326" y="700"/>
                </a:cubicBezTo>
                <a:cubicBezTo>
                  <a:pt x="3327" y="699"/>
                  <a:pt x="3329" y="699"/>
                  <a:pt x="3330" y="698"/>
                </a:cubicBezTo>
                <a:cubicBezTo>
                  <a:pt x="3332" y="697"/>
                  <a:pt x="3333" y="695"/>
                  <a:pt x="3335" y="694"/>
                </a:cubicBezTo>
                <a:cubicBezTo>
                  <a:pt x="3336" y="693"/>
                  <a:pt x="3336" y="692"/>
                  <a:pt x="3338" y="693"/>
                </a:cubicBezTo>
                <a:cubicBezTo>
                  <a:pt x="3339" y="693"/>
                  <a:pt x="3339" y="693"/>
                  <a:pt x="3340" y="693"/>
                </a:cubicBezTo>
                <a:cubicBezTo>
                  <a:pt x="3341" y="694"/>
                  <a:pt x="3342" y="693"/>
                  <a:pt x="3342" y="692"/>
                </a:cubicBezTo>
                <a:cubicBezTo>
                  <a:pt x="3343" y="692"/>
                  <a:pt x="3344" y="691"/>
                  <a:pt x="3345" y="691"/>
                </a:cubicBezTo>
                <a:cubicBezTo>
                  <a:pt x="3346" y="690"/>
                  <a:pt x="3346" y="691"/>
                  <a:pt x="3346" y="692"/>
                </a:cubicBezTo>
                <a:cubicBezTo>
                  <a:pt x="3346" y="693"/>
                  <a:pt x="3347" y="694"/>
                  <a:pt x="3347" y="694"/>
                </a:cubicBezTo>
                <a:cubicBezTo>
                  <a:pt x="3347" y="695"/>
                  <a:pt x="3348" y="696"/>
                  <a:pt x="3349" y="695"/>
                </a:cubicBezTo>
                <a:cubicBezTo>
                  <a:pt x="3350" y="695"/>
                  <a:pt x="3350" y="694"/>
                  <a:pt x="3351" y="693"/>
                </a:cubicBezTo>
                <a:cubicBezTo>
                  <a:pt x="3352" y="693"/>
                  <a:pt x="3353" y="692"/>
                  <a:pt x="3353" y="691"/>
                </a:cubicBezTo>
                <a:cubicBezTo>
                  <a:pt x="3353" y="691"/>
                  <a:pt x="3353" y="690"/>
                  <a:pt x="3353" y="689"/>
                </a:cubicBezTo>
                <a:cubicBezTo>
                  <a:pt x="3354" y="688"/>
                  <a:pt x="3352" y="688"/>
                  <a:pt x="3351" y="689"/>
                </a:cubicBezTo>
                <a:cubicBezTo>
                  <a:pt x="3350" y="689"/>
                  <a:pt x="3348" y="689"/>
                  <a:pt x="3347" y="688"/>
                </a:cubicBezTo>
                <a:cubicBezTo>
                  <a:pt x="3347" y="687"/>
                  <a:pt x="3347" y="687"/>
                  <a:pt x="3347" y="687"/>
                </a:cubicBezTo>
                <a:cubicBezTo>
                  <a:pt x="3347" y="686"/>
                  <a:pt x="3347" y="686"/>
                  <a:pt x="3347" y="686"/>
                </a:cubicBezTo>
                <a:cubicBezTo>
                  <a:pt x="3347" y="686"/>
                  <a:pt x="3347" y="685"/>
                  <a:pt x="3347" y="685"/>
                </a:cubicBezTo>
                <a:cubicBezTo>
                  <a:pt x="3348" y="684"/>
                  <a:pt x="3349" y="683"/>
                  <a:pt x="3349" y="682"/>
                </a:cubicBezTo>
                <a:cubicBezTo>
                  <a:pt x="3350" y="681"/>
                  <a:pt x="3350" y="679"/>
                  <a:pt x="3350" y="678"/>
                </a:cubicBezTo>
                <a:cubicBezTo>
                  <a:pt x="3351" y="677"/>
                  <a:pt x="3351" y="677"/>
                  <a:pt x="3352" y="676"/>
                </a:cubicBezTo>
                <a:cubicBezTo>
                  <a:pt x="3352" y="675"/>
                  <a:pt x="3352" y="675"/>
                  <a:pt x="3353" y="674"/>
                </a:cubicBezTo>
                <a:cubicBezTo>
                  <a:pt x="3354" y="673"/>
                  <a:pt x="3354" y="672"/>
                  <a:pt x="3354" y="670"/>
                </a:cubicBezTo>
                <a:cubicBezTo>
                  <a:pt x="3353" y="669"/>
                  <a:pt x="3353" y="668"/>
                  <a:pt x="3353" y="666"/>
                </a:cubicBezTo>
                <a:cubicBezTo>
                  <a:pt x="3353" y="664"/>
                  <a:pt x="3355" y="665"/>
                  <a:pt x="3356" y="664"/>
                </a:cubicBezTo>
                <a:cubicBezTo>
                  <a:pt x="3358" y="664"/>
                  <a:pt x="3359" y="664"/>
                  <a:pt x="3361" y="663"/>
                </a:cubicBezTo>
                <a:cubicBezTo>
                  <a:pt x="3362" y="662"/>
                  <a:pt x="3363" y="662"/>
                  <a:pt x="3365" y="662"/>
                </a:cubicBezTo>
                <a:cubicBezTo>
                  <a:pt x="3367" y="662"/>
                  <a:pt x="3368" y="662"/>
                  <a:pt x="3369" y="661"/>
                </a:cubicBezTo>
                <a:cubicBezTo>
                  <a:pt x="3371" y="661"/>
                  <a:pt x="3372" y="660"/>
                  <a:pt x="3373" y="660"/>
                </a:cubicBezTo>
                <a:cubicBezTo>
                  <a:pt x="3375" y="660"/>
                  <a:pt x="3376" y="660"/>
                  <a:pt x="3377" y="660"/>
                </a:cubicBezTo>
                <a:cubicBezTo>
                  <a:pt x="3379" y="661"/>
                  <a:pt x="3379" y="662"/>
                  <a:pt x="3380" y="663"/>
                </a:cubicBezTo>
                <a:cubicBezTo>
                  <a:pt x="3381" y="665"/>
                  <a:pt x="3383" y="665"/>
                  <a:pt x="3385" y="665"/>
                </a:cubicBezTo>
                <a:cubicBezTo>
                  <a:pt x="3386" y="665"/>
                  <a:pt x="3386" y="665"/>
                  <a:pt x="3387" y="666"/>
                </a:cubicBezTo>
                <a:cubicBezTo>
                  <a:pt x="3388" y="666"/>
                  <a:pt x="3389" y="666"/>
                  <a:pt x="3390" y="667"/>
                </a:cubicBezTo>
                <a:cubicBezTo>
                  <a:pt x="3390" y="667"/>
                  <a:pt x="3388" y="667"/>
                  <a:pt x="3388" y="668"/>
                </a:cubicBezTo>
                <a:cubicBezTo>
                  <a:pt x="3389" y="668"/>
                  <a:pt x="3390" y="667"/>
                  <a:pt x="3390" y="669"/>
                </a:cubicBezTo>
                <a:cubicBezTo>
                  <a:pt x="3388" y="669"/>
                  <a:pt x="3387" y="669"/>
                  <a:pt x="3386" y="668"/>
                </a:cubicBezTo>
                <a:cubicBezTo>
                  <a:pt x="3385" y="667"/>
                  <a:pt x="3384" y="667"/>
                  <a:pt x="3382" y="667"/>
                </a:cubicBezTo>
                <a:cubicBezTo>
                  <a:pt x="3381" y="667"/>
                  <a:pt x="3380" y="666"/>
                  <a:pt x="3378" y="667"/>
                </a:cubicBezTo>
                <a:cubicBezTo>
                  <a:pt x="3377" y="667"/>
                  <a:pt x="3376" y="668"/>
                  <a:pt x="3375" y="669"/>
                </a:cubicBezTo>
                <a:cubicBezTo>
                  <a:pt x="3373" y="672"/>
                  <a:pt x="3369" y="671"/>
                  <a:pt x="3368" y="675"/>
                </a:cubicBezTo>
                <a:cubicBezTo>
                  <a:pt x="3367" y="678"/>
                  <a:pt x="3368" y="681"/>
                  <a:pt x="3368" y="684"/>
                </a:cubicBezTo>
                <a:cubicBezTo>
                  <a:pt x="3368" y="686"/>
                  <a:pt x="3368" y="689"/>
                  <a:pt x="3367" y="690"/>
                </a:cubicBezTo>
                <a:cubicBezTo>
                  <a:pt x="3365" y="691"/>
                  <a:pt x="3363" y="692"/>
                  <a:pt x="3363" y="694"/>
                </a:cubicBezTo>
                <a:cubicBezTo>
                  <a:pt x="3363" y="695"/>
                  <a:pt x="3365" y="697"/>
                  <a:pt x="3365" y="698"/>
                </a:cubicBezTo>
                <a:cubicBezTo>
                  <a:pt x="3366" y="699"/>
                  <a:pt x="3366" y="700"/>
                  <a:pt x="3366" y="702"/>
                </a:cubicBezTo>
                <a:cubicBezTo>
                  <a:pt x="3366" y="703"/>
                  <a:pt x="3366" y="703"/>
                  <a:pt x="3365" y="704"/>
                </a:cubicBezTo>
                <a:cubicBezTo>
                  <a:pt x="3365" y="704"/>
                  <a:pt x="3365" y="705"/>
                  <a:pt x="3364" y="705"/>
                </a:cubicBezTo>
                <a:cubicBezTo>
                  <a:pt x="3363" y="706"/>
                  <a:pt x="3361" y="706"/>
                  <a:pt x="3360" y="707"/>
                </a:cubicBezTo>
                <a:cubicBezTo>
                  <a:pt x="3359" y="708"/>
                  <a:pt x="3359" y="709"/>
                  <a:pt x="3359" y="711"/>
                </a:cubicBezTo>
                <a:cubicBezTo>
                  <a:pt x="3359" y="712"/>
                  <a:pt x="3359" y="713"/>
                  <a:pt x="3359" y="714"/>
                </a:cubicBezTo>
                <a:cubicBezTo>
                  <a:pt x="3360" y="715"/>
                  <a:pt x="3359" y="716"/>
                  <a:pt x="3358" y="717"/>
                </a:cubicBezTo>
                <a:cubicBezTo>
                  <a:pt x="3356" y="717"/>
                  <a:pt x="3354" y="718"/>
                  <a:pt x="3353" y="718"/>
                </a:cubicBezTo>
                <a:cubicBezTo>
                  <a:pt x="3351" y="719"/>
                  <a:pt x="3348" y="720"/>
                  <a:pt x="3346" y="720"/>
                </a:cubicBezTo>
                <a:cubicBezTo>
                  <a:pt x="3344" y="721"/>
                  <a:pt x="3342" y="722"/>
                  <a:pt x="3340" y="723"/>
                </a:cubicBezTo>
                <a:cubicBezTo>
                  <a:pt x="3338" y="724"/>
                  <a:pt x="3336" y="725"/>
                  <a:pt x="3334" y="726"/>
                </a:cubicBezTo>
                <a:cubicBezTo>
                  <a:pt x="3333" y="726"/>
                  <a:pt x="3333" y="726"/>
                  <a:pt x="3332" y="726"/>
                </a:cubicBezTo>
                <a:cubicBezTo>
                  <a:pt x="3331" y="727"/>
                  <a:pt x="3330" y="727"/>
                  <a:pt x="3329" y="727"/>
                </a:cubicBezTo>
                <a:cubicBezTo>
                  <a:pt x="3328" y="728"/>
                  <a:pt x="3327" y="728"/>
                  <a:pt x="3326" y="729"/>
                </a:cubicBezTo>
                <a:cubicBezTo>
                  <a:pt x="3326" y="729"/>
                  <a:pt x="3325" y="730"/>
                  <a:pt x="3325" y="731"/>
                </a:cubicBezTo>
                <a:cubicBezTo>
                  <a:pt x="3325" y="732"/>
                  <a:pt x="3325" y="732"/>
                  <a:pt x="3325" y="733"/>
                </a:cubicBezTo>
                <a:cubicBezTo>
                  <a:pt x="3324" y="734"/>
                  <a:pt x="3323" y="735"/>
                  <a:pt x="3322" y="736"/>
                </a:cubicBezTo>
                <a:cubicBezTo>
                  <a:pt x="3321" y="737"/>
                  <a:pt x="3320" y="738"/>
                  <a:pt x="3318" y="739"/>
                </a:cubicBezTo>
                <a:cubicBezTo>
                  <a:pt x="3316" y="741"/>
                  <a:pt x="3314" y="742"/>
                  <a:pt x="3312" y="744"/>
                </a:cubicBezTo>
                <a:cubicBezTo>
                  <a:pt x="3310" y="746"/>
                  <a:pt x="3309" y="748"/>
                  <a:pt x="3307" y="749"/>
                </a:cubicBezTo>
                <a:cubicBezTo>
                  <a:pt x="3304" y="751"/>
                  <a:pt x="3302" y="752"/>
                  <a:pt x="3300" y="754"/>
                </a:cubicBezTo>
                <a:cubicBezTo>
                  <a:pt x="3298" y="756"/>
                  <a:pt x="3295" y="758"/>
                  <a:pt x="3293" y="760"/>
                </a:cubicBezTo>
                <a:cubicBezTo>
                  <a:pt x="3291" y="762"/>
                  <a:pt x="3288" y="764"/>
                  <a:pt x="3286" y="766"/>
                </a:cubicBezTo>
                <a:cubicBezTo>
                  <a:pt x="3284" y="769"/>
                  <a:pt x="3283" y="772"/>
                  <a:pt x="3281" y="775"/>
                </a:cubicBezTo>
                <a:cubicBezTo>
                  <a:pt x="3280" y="777"/>
                  <a:pt x="3279" y="778"/>
                  <a:pt x="3277" y="779"/>
                </a:cubicBezTo>
                <a:cubicBezTo>
                  <a:pt x="3276" y="781"/>
                  <a:pt x="3275" y="782"/>
                  <a:pt x="3274" y="784"/>
                </a:cubicBezTo>
                <a:cubicBezTo>
                  <a:pt x="3273" y="785"/>
                  <a:pt x="3272" y="785"/>
                  <a:pt x="3271" y="786"/>
                </a:cubicBezTo>
                <a:cubicBezTo>
                  <a:pt x="3270" y="786"/>
                  <a:pt x="3268" y="787"/>
                  <a:pt x="3267" y="788"/>
                </a:cubicBezTo>
                <a:cubicBezTo>
                  <a:pt x="3265" y="790"/>
                  <a:pt x="3263" y="791"/>
                  <a:pt x="3261" y="793"/>
                </a:cubicBezTo>
                <a:cubicBezTo>
                  <a:pt x="3259" y="794"/>
                  <a:pt x="3258" y="795"/>
                  <a:pt x="3256" y="797"/>
                </a:cubicBezTo>
                <a:cubicBezTo>
                  <a:pt x="3255" y="797"/>
                  <a:pt x="3254" y="797"/>
                  <a:pt x="3254" y="798"/>
                </a:cubicBezTo>
                <a:cubicBezTo>
                  <a:pt x="3253" y="798"/>
                  <a:pt x="3252" y="799"/>
                  <a:pt x="3251" y="799"/>
                </a:cubicBezTo>
                <a:cubicBezTo>
                  <a:pt x="3251" y="799"/>
                  <a:pt x="3250" y="799"/>
                  <a:pt x="3250" y="799"/>
                </a:cubicBezTo>
                <a:cubicBezTo>
                  <a:pt x="3248" y="799"/>
                  <a:pt x="3246" y="799"/>
                  <a:pt x="3245" y="799"/>
                </a:cubicBezTo>
                <a:cubicBezTo>
                  <a:pt x="3243" y="799"/>
                  <a:pt x="3242" y="800"/>
                  <a:pt x="3241" y="801"/>
                </a:cubicBezTo>
                <a:cubicBezTo>
                  <a:pt x="3239" y="803"/>
                  <a:pt x="3239" y="804"/>
                  <a:pt x="3237" y="805"/>
                </a:cubicBezTo>
                <a:cubicBezTo>
                  <a:pt x="3235" y="806"/>
                  <a:pt x="3232" y="806"/>
                  <a:pt x="3229" y="806"/>
                </a:cubicBezTo>
                <a:cubicBezTo>
                  <a:pt x="3229" y="806"/>
                  <a:pt x="3228" y="806"/>
                  <a:pt x="3227" y="806"/>
                </a:cubicBezTo>
                <a:cubicBezTo>
                  <a:pt x="3226" y="806"/>
                  <a:pt x="3224" y="806"/>
                  <a:pt x="3224" y="807"/>
                </a:cubicBezTo>
                <a:cubicBezTo>
                  <a:pt x="3224" y="808"/>
                  <a:pt x="3224" y="808"/>
                  <a:pt x="3225" y="809"/>
                </a:cubicBezTo>
                <a:cubicBezTo>
                  <a:pt x="3226" y="809"/>
                  <a:pt x="3226" y="811"/>
                  <a:pt x="3227" y="812"/>
                </a:cubicBezTo>
                <a:cubicBezTo>
                  <a:pt x="3228" y="813"/>
                  <a:pt x="3228" y="815"/>
                  <a:pt x="3228" y="816"/>
                </a:cubicBezTo>
                <a:cubicBezTo>
                  <a:pt x="3228" y="818"/>
                  <a:pt x="3226" y="819"/>
                  <a:pt x="3226" y="820"/>
                </a:cubicBezTo>
                <a:cubicBezTo>
                  <a:pt x="3225" y="821"/>
                  <a:pt x="3225" y="822"/>
                  <a:pt x="3224" y="822"/>
                </a:cubicBezTo>
                <a:cubicBezTo>
                  <a:pt x="3224" y="823"/>
                  <a:pt x="3224" y="824"/>
                  <a:pt x="3223" y="825"/>
                </a:cubicBezTo>
                <a:cubicBezTo>
                  <a:pt x="3223" y="825"/>
                  <a:pt x="3222" y="825"/>
                  <a:pt x="3221" y="826"/>
                </a:cubicBezTo>
                <a:cubicBezTo>
                  <a:pt x="3219" y="826"/>
                  <a:pt x="3218" y="828"/>
                  <a:pt x="3217" y="829"/>
                </a:cubicBezTo>
                <a:cubicBezTo>
                  <a:pt x="3216" y="830"/>
                  <a:pt x="3215" y="831"/>
                  <a:pt x="3214" y="832"/>
                </a:cubicBezTo>
                <a:cubicBezTo>
                  <a:pt x="3213" y="833"/>
                  <a:pt x="3211" y="835"/>
                  <a:pt x="3210" y="836"/>
                </a:cubicBezTo>
                <a:cubicBezTo>
                  <a:pt x="3209" y="838"/>
                  <a:pt x="3208" y="839"/>
                  <a:pt x="3207" y="841"/>
                </a:cubicBezTo>
                <a:cubicBezTo>
                  <a:pt x="3207" y="843"/>
                  <a:pt x="3206" y="845"/>
                  <a:pt x="3205" y="847"/>
                </a:cubicBezTo>
                <a:cubicBezTo>
                  <a:pt x="3204" y="850"/>
                  <a:pt x="3204" y="853"/>
                  <a:pt x="3203" y="855"/>
                </a:cubicBezTo>
                <a:cubicBezTo>
                  <a:pt x="3203" y="856"/>
                  <a:pt x="3203" y="857"/>
                  <a:pt x="3203" y="858"/>
                </a:cubicBezTo>
                <a:cubicBezTo>
                  <a:pt x="3203" y="860"/>
                  <a:pt x="3202" y="861"/>
                  <a:pt x="3202" y="862"/>
                </a:cubicBezTo>
                <a:cubicBezTo>
                  <a:pt x="3202" y="864"/>
                  <a:pt x="3202" y="866"/>
                  <a:pt x="3202" y="868"/>
                </a:cubicBezTo>
                <a:cubicBezTo>
                  <a:pt x="3201" y="872"/>
                  <a:pt x="3201" y="877"/>
                  <a:pt x="3201" y="881"/>
                </a:cubicBezTo>
                <a:cubicBezTo>
                  <a:pt x="3201" y="886"/>
                  <a:pt x="3201" y="891"/>
                  <a:pt x="3202" y="896"/>
                </a:cubicBezTo>
                <a:cubicBezTo>
                  <a:pt x="3203" y="898"/>
                  <a:pt x="3204" y="901"/>
                  <a:pt x="3205" y="904"/>
                </a:cubicBezTo>
                <a:cubicBezTo>
                  <a:pt x="3205" y="906"/>
                  <a:pt x="3206" y="909"/>
                  <a:pt x="3207" y="911"/>
                </a:cubicBezTo>
                <a:cubicBezTo>
                  <a:pt x="3207" y="913"/>
                  <a:pt x="3208" y="915"/>
                  <a:pt x="3208" y="917"/>
                </a:cubicBezTo>
                <a:cubicBezTo>
                  <a:pt x="3209" y="918"/>
                  <a:pt x="3209" y="919"/>
                  <a:pt x="3209" y="920"/>
                </a:cubicBezTo>
                <a:cubicBezTo>
                  <a:pt x="3209" y="922"/>
                  <a:pt x="3209" y="925"/>
                  <a:pt x="3209" y="927"/>
                </a:cubicBezTo>
                <a:cubicBezTo>
                  <a:pt x="3210" y="929"/>
                  <a:pt x="3210" y="931"/>
                  <a:pt x="3210" y="933"/>
                </a:cubicBezTo>
                <a:cubicBezTo>
                  <a:pt x="3210" y="935"/>
                  <a:pt x="3210" y="938"/>
                  <a:pt x="3211" y="940"/>
                </a:cubicBezTo>
                <a:cubicBezTo>
                  <a:pt x="3211" y="943"/>
                  <a:pt x="3212" y="947"/>
                  <a:pt x="3215" y="949"/>
                </a:cubicBezTo>
                <a:cubicBezTo>
                  <a:pt x="3218" y="952"/>
                  <a:pt x="3217" y="955"/>
                  <a:pt x="3218" y="958"/>
                </a:cubicBezTo>
                <a:cubicBezTo>
                  <a:pt x="3218" y="960"/>
                  <a:pt x="3218" y="961"/>
                  <a:pt x="3218" y="962"/>
                </a:cubicBezTo>
                <a:cubicBezTo>
                  <a:pt x="3218" y="963"/>
                  <a:pt x="3219" y="964"/>
                  <a:pt x="3219" y="965"/>
                </a:cubicBezTo>
                <a:cubicBezTo>
                  <a:pt x="3219" y="966"/>
                  <a:pt x="3218" y="967"/>
                  <a:pt x="3219" y="968"/>
                </a:cubicBezTo>
                <a:cubicBezTo>
                  <a:pt x="3219" y="970"/>
                  <a:pt x="3219" y="971"/>
                  <a:pt x="3219" y="972"/>
                </a:cubicBezTo>
                <a:cubicBezTo>
                  <a:pt x="3219" y="974"/>
                  <a:pt x="3219" y="976"/>
                  <a:pt x="3219" y="977"/>
                </a:cubicBezTo>
                <a:cubicBezTo>
                  <a:pt x="3219" y="980"/>
                  <a:pt x="3219" y="983"/>
                  <a:pt x="3222" y="985"/>
                </a:cubicBezTo>
                <a:cubicBezTo>
                  <a:pt x="3223" y="986"/>
                  <a:pt x="3223" y="987"/>
                  <a:pt x="3223" y="989"/>
                </a:cubicBezTo>
                <a:cubicBezTo>
                  <a:pt x="3223" y="990"/>
                  <a:pt x="3223" y="990"/>
                  <a:pt x="3223" y="991"/>
                </a:cubicBezTo>
                <a:cubicBezTo>
                  <a:pt x="3223" y="992"/>
                  <a:pt x="3222" y="992"/>
                  <a:pt x="3222" y="993"/>
                </a:cubicBezTo>
                <a:cubicBezTo>
                  <a:pt x="3223" y="993"/>
                  <a:pt x="3225" y="992"/>
                  <a:pt x="3225" y="991"/>
                </a:cubicBezTo>
                <a:cubicBezTo>
                  <a:pt x="3226" y="990"/>
                  <a:pt x="3227" y="989"/>
                  <a:pt x="3229" y="988"/>
                </a:cubicBezTo>
                <a:cubicBezTo>
                  <a:pt x="3230" y="987"/>
                  <a:pt x="3231" y="986"/>
                  <a:pt x="3233" y="985"/>
                </a:cubicBezTo>
                <a:cubicBezTo>
                  <a:pt x="3234" y="984"/>
                  <a:pt x="3236" y="983"/>
                  <a:pt x="3237" y="981"/>
                </a:cubicBezTo>
                <a:cubicBezTo>
                  <a:pt x="3239" y="978"/>
                  <a:pt x="3242" y="976"/>
                  <a:pt x="3245" y="973"/>
                </a:cubicBezTo>
                <a:cubicBezTo>
                  <a:pt x="3246" y="972"/>
                  <a:pt x="3247" y="970"/>
                  <a:pt x="3248" y="968"/>
                </a:cubicBezTo>
                <a:cubicBezTo>
                  <a:pt x="3249" y="966"/>
                  <a:pt x="3251" y="965"/>
                  <a:pt x="3252" y="963"/>
                </a:cubicBezTo>
                <a:cubicBezTo>
                  <a:pt x="3253" y="963"/>
                  <a:pt x="3254" y="962"/>
                  <a:pt x="3255" y="961"/>
                </a:cubicBezTo>
                <a:cubicBezTo>
                  <a:pt x="3256" y="960"/>
                  <a:pt x="3257" y="959"/>
                  <a:pt x="3257" y="958"/>
                </a:cubicBezTo>
                <a:cubicBezTo>
                  <a:pt x="3258" y="957"/>
                  <a:pt x="3259" y="957"/>
                  <a:pt x="3260" y="956"/>
                </a:cubicBezTo>
                <a:cubicBezTo>
                  <a:pt x="3261" y="954"/>
                  <a:pt x="3259" y="953"/>
                  <a:pt x="3259" y="951"/>
                </a:cubicBezTo>
                <a:cubicBezTo>
                  <a:pt x="3258" y="951"/>
                  <a:pt x="3258" y="950"/>
                  <a:pt x="3258" y="949"/>
                </a:cubicBezTo>
                <a:cubicBezTo>
                  <a:pt x="3258" y="948"/>
                  <a:pt x="3258" y="947"/>
                  <a:pt x="3259" y="946"/>
                </a:cubicBezTo>
                <a:cubicBezTo>
                  <a:pt x="3261" y="945"/>
                  <a:pt x="3261" y="944"/>
                  <a:pt x="3261" y="942"/>
                </a:cubicBezTo>
                <a:cubicBezTo>
                  <a:pt x="3261" y="941"/>
                  <a:pt x="3261" y="939"/>
                  <a:pt x="3260" y="939"/>
                </a:cubicBezTo>
                <a:cubicBezTo>
                  <a:pt x="3259" y="939"/>
                  <a:pt x="3258" y="939"/>
                  <a:pt x="3258" y="938"/>
                </a:cubicBezTo>
                <a:cubicBezTo>
                  <a:pt x="3258" y="938"/>
                  <a:pt x="3258" y="937"/>
                  <a:pt x="3258" y="936"/>
                </a:cubicBezTo>
                <a:cubicBezTo>
                  <a:pt x="3258" y="935"/>
                  <a:pt x="3259" y="936"/>
                  <a:pt x="3259" y="936"/>
                </a:cubicBezTo>
                <a:cubicBezTo>
                  <a:pt x="3260" y="936"/>
                  <a:pt x="3261" y="936"/>
                  <a:pt x="3261" y="937"/>
                </a:cubicBezTo>
                <a:cubicBezTo>
                  <a:pt x="3262" y="937"/>
                  <a:pt x="3261" y="938"/>
                  <a:pt x="3261" y="938"/>
                </a:cubicBezTo>
                <a:cubicBezTo>
                  <a:pt x="3261" y="939"/>
                  <a:pt x="3262" y="939"/>
                  <a:pt x="3262" y="939"/>
                </a:cubicBezTo>
                <a:cubicBezTo>
                  <a:pt x="3263" y="939"/>
                  <a:pt x="3264" y="939"/>
                  <a:pt x="3264" y="939"/>
                </a:cubicBezTo>
                <a:cubicBezTo>
                  <a:pt x="3265" y="939"/>
                  <a:pt x="3265" y="938"/>
                  <a:pt x="3266" y="938"/>
                </a:cubicBezTo>
                <a:cubicBezTo>
                  <a:pt x="3267" y="937"/>
                  <a:pt x="3268" y="936"/>
                  <a:pt x="3269" y="935"/>
                </a:cubicBezTo>
                <a:cubicBezTo>
                  <a:pt x="3271" y="935"/>
                  <a:pt x="3272" y="934"/>
                  <a:pt x="3273" y="933"/>
                </a:cubicBezTo>
                <a:cubicBezTo>
                  <a:pt x="3275" y="933"/>
                  <a:pt x="3276" y="933"/>
                  <a:pt x="3277" y="932"/>
                </a:cubicBezTo>
                <a:cubicBezTo>
                  <a:pt x="3278" y="931"/>
                  <a:pt x="3280" y="931"/>
                  <a:pt x="3281" y="930"/>
                </a:cubicBezTo>
                <a:cubicBezTo>
                  <a:pt x="3282" y="930"/>
                  <a:pt x="3282" y="930"/>
                  <a:pt x="3283" y="931"/>
                </a:cubicBezTo>
                <a:cubicBezTo>
                  <a:pt x="3284" y="931"/>
                  <a:pt x="3283" y="932"/>
                  <a:pt x="3284" y="932"/>
                </a:cubicBezTo>
                <a:cubicBezTo>
                  <a:pt x="3285" y="933"/>
                  <a:pt x="3285" y="932"/>
                  <a:pt x="3286" y="933"/>
                </a:cubicBezTo>
                <a:cubicBezTo>
                  <a:pt x="3286" y="933"/>
                  <a:pt x="3287" y="934"/>
                  <a:pt x="3287" y="934"/>
                </a:cubicBezTo>
                <a:cubicBezTo>
                  <a:pt x="3287" y="934"/>
                  <a:pt x="3288" y="935"/>
                  <a:pt x="3289" y="935"/>
                </a:cubicBezTo>
                <a:cubicBezTo>
                  <a:pt x="3289" y="935"/>
                  <a:pt x="3289" y="934"/>
                  <a:pt x="3288" y="933"/>
                </a:cubicBezTo>
                <a:cubicBezTo>
                  <a:pt x="3288" y="933"/>
                  <a:pt x="3289" y="932"/>
                  <a:pt x="3289" y="931"/>
                </a:cubicBezTo>
                <a:cubicBezTo>
                  <a:pt x="3288" y="931"/>
                  <a:pt x="3288" y="930"/>
                  <a:pt x="3287" y="930"/>
                </a:cubicBezTo>
                <a:cubicBezTo>
                  <a:pt x="3287" y="929"/>
                  <a:pt x="3287" y="928"/>
                  <a:pt x="3287" y="928"/>
                </a:cubicBezTo>
                <a:cubicBezTo>
                  <a:pt x="3287" y="927"/>
                  <a:pt x="3286" y="927"/>
                  <a:pt x="3286" y="927"/>
                </a:cubicBezTo>
                <a:cubicBezTo>
                  <a:pt x="3285" y="926"/>
                  <a:pt x="3284" y="923"/>
                  <a:pt x="3286" y="923"/>
                </a:cubicBezTo>
                <a:cubicBezTo>
                  <a:pt x="3287" y="923"/>
                  <a:pt x="3288" y="924"/>
                  <a:pt x="3288" y="923"/>
                </a:cubicBezTo>
                <a:cubicBezTo>
                  <a:pt x="3288" y="922"/>
                  <a:pt x="3287" y="921"/>
                  <a:pt x="3286" y="920"/>
                </a:cubicBezTo>
                <a:cubicBezTo>
                  <a:pt x="3285" y="920"/>
                  <a:pt x="3285" y="918"/>
                  <a:pt x="3285" y="916"/>
                </a:cubicBezTo>
                <a:cubicBezTo>
                  <a:pt x="3285" y="915"/>
                  <a:pt x="3286" y="914"/>
                  <a:pt x="3287" y="913"/>
                </a:cubicBezTo>
                <a:cubicBezTo>
                  <a:pt x="3287" y="911"/>
                  <a:pt x="3287" y="910"/>
                  <a:pt x="3288" y="908"/>
                </a:cubicBezTo>
                <a:cubicBezTo>
                  <a:pt x="3288" y="907"/>
                  <a:pt x="3289" y="906"/>
                  <a:pt x="3290" y="905"/>
                </a:cubicBezTo>
                <a:cubicBezTo>
                  <a:pt x="3292" y="903"/>
                  <a:pt x="3293" y="903"/>
                  <a:pt x="3294" y="902"/>
                </a:cubicBezTo>
                <a:cubicBezTo>
                  <a:pt x="3297" y="901"/>
                  <a:pt x="3299" y="898"/>
                  <a:pt x="3302" y="897"/>
                </a:cubicBezTo>
                <a:cubicBezTo>
                  <a:pt x="3304" y="895"/>
                  <a:pt x="3306" y="895"/>
                  <a:pt x="3309" y="894"/>
                </a:cubicBezTo>
                <a:cubicBezTo>
                  <a:pt x="3311" y="894"/>
                  <a:pt x="3311" y="896"/>
                  <a:pt x="3313" y="897"/>
                </a:cubicBezTo>
                <a:cubicBezTo>
                  <a:pt x="3314" y="897"/>
                  <a:pt x="3316" y="897"/>
                  <a:pt x="3317" y="897"/>
                </a:cubicBezTo>
                <a:cubicBezTo>
                  <a:pt x="3318" y="896"/>
                  <a:pt x="3320" y="896"/>
                  <a:pt x="3321" y="896"/>
                </a:cubicBezTo>
                <a:cubicBezTo>
                  <a:pt x="3323" y="895"/>
                  <a:pt x="3324" y="895"/>
                  <a:pt x="3325" y="894"/>
                </a:cubicBezTo>
                <a:cubicBezTo>
                  <a:pt x="3326" y="893"/>
                  <a:pt x="3327" y="892"/>
                  <a:pt x="3328" y="891"/>
                </a:cubicBezTo>
                <a:cubicBezTo>
                  <a:pt x="3330" y="890"/>
                  <a:pt x="3331" y="889"/>
                  <a:pt x="3330" y="887"/>
                </a:cubicBezTo>
                <a:cubicBezTo>
                  <a:pt x="3330" y="886"/>
                  <a:pt x="3329" y="885"/>
                  <a:pt x="3328" y="884"/>
                </a:cubicBezTo>
                <a:cubicBezTo>
                  <a:pt x="3327" y="883"/>
                  <a:pt x="3327" y="883"/>
                  <a:pt x="3327" y="882"/>
                </a:cubicBezTo>
                <a:cubicBezTo>
                  <a:pt x="3326" y="882"/>
                  <a:pt x="3326" y="881"/>
                  <a:pt x="3325" y="881"/>
                </a:cubicBezTo>
                <a:cubicBezTo>
                  <a:pt x="3324" y="881"/>
                  <a:pt x="3324" y="880"/>
                  <a:pt x="3324" y="879"/>
                </a:cubicBezTo>
                <a:cubicBezTo>
                  <a:pt x="3324" y="879"/>
                  <a:pt x="3324" y="879"/>
                  <a:pt x="3324" y="878"/>
                </a:cubicBezTo>
                <a:cubicBezTo>
                  <a:pt x="3323" y="877"/>
                  <a:pt x="3323" y="875"/>
                  <a:pt x="3323" y="873"/>
                </a:cubicBezTo>
                <a:cubicBezTo>
                  <a:pt x="3323" y="871"/>
                  <a:pt x="3323" y="869"/>
                  <a:pt x="3323" y="867"/>
                </a:cubicBezTo>
                <a:cubicBezTo>
                  <a:pt x="3323" y="865"/>
                  <a:pt x="3324" y="864"/>
                  <a:pt x="3324" y="863"/>
                </a:cubicBezTo>
                <a:cubicBezTo>
                  <a:pt x="3325" y="861"/>
                  <a:pt x="3325" y="860"/>
                  <a:pt x="3326" y="858"/>
                </a:cubicBezTo>
                <a:cubicBezTo>
                  <a:pt x="3327" y="855"/>
                  <a:pt x="3329" y="853"/>
                  <a:pt x="3332" y="851"/>
                </a:cubicBezTo>
                <a:cubicBezTo>
                  <a:pt x="3333" y="850"/>
                  <a:pt x="3334" y="850"/>
                  <a:pt x="3336" y="850"/>
                </a:cubicBezTo>
                <a:cubicBezTo>
                  <a:pt x="3337" y="850"/>
                  <a:pt x="3339" y="849"/>
                  <a:pt x="3339" y="848"/>
                </a:cubicBezTo>
                <a:cubicBezTo>
                  <a:pt x="3338" y="846"/>
                  <a:pt x="3337" y="846"/>
                  <a:pt x="3337" y="844"/>
                </a:cubicBezTo>
                <a:cubicBezTo>
                  <a:pt x="3337" y="843"/>
                  <a:pt x="3339" y="843"/>
                  <a:pt x="3340" y="843"/>
                </a:cubicBezTo>
                <a:cubicBezTo>
                  <a:pt x="3342" y="843"/>
                  <a:pt x="3343" y="843"/>
                  <a:pt x="3345" y="842"/>
                </a:cubicBezTo>
                <a:cubicBezTo>
                  <a:pt x="3345" y="842"/>
                  <a:pt x="3347" y="840"/>
                  <a:pt x="3348" y="841"/>
                </a:cubicBezTo>
                <a:cubicBezTo>
                  <a:pt x="3349" y="842"/>
                  <a:pt x="3346" y="843"/>
                  <a:pt x="3345" y="844"/>
                </a:cubicBezTo>
                <a:cubicBezTo>
                  <a:pt x="3344" y="844"/>
                  <a:pt x="3344" y="845"/>
                  <a:pt x="3342" y="846"/>
                </a:cubicBezTo>
                <a:cubicBezTo>
                  <a:pt x="3341" y="846"/>
                  <a:pt x="3340" y="847"/>
                  <a:pt x="3340" y="847"/>
                </a:cubicBezTo>
                <a:cubicBezTo>
                  <a:pt x="3339" y="848"/>
                  <a:pt x="3339" y="849"/>
                  <a:pt x="3339" y="849"/>
                </a:cubicBezTo>
                <a:cubicBezTo>
                  <a:pt x="3339" y="850"/>
                  <a:pt x="3340" y="850"/>
                  <a:pt x="3340" y="850"/>
                </a:cubicBezTo>
                <a:cubicBezTo>
                  <a:pt x="3342" y="850"/>
                  <a:pt x="3341" y="853"/>
                  <a:pt x="3342" y="853"/>
                </a:cubicBezTo>
                <a:cubicBezTo>
                  <a:pt x="3343" y="854"/>
                  <a:pt x="3344" y="854"/>
                  <a:pt x="3344" y="854"/>
                </a:cubicBezTo>
                <a:cubicBezTo>
                  <a:pt x="3345" y="854"/>
                  <a:pt x="3346" y="854"/>
                  <a:pt x="3346" y="854"/>
                </a:cubicBezTo>
                <a:cubicBezTo>
                  <a:pt x="3348" y="854"/>
                  <a:pt x="3349" y="853"/>
                  <a:pt x="3351" y="852"/>
                </a:cubicBezTo>
                <a:cubicBezTo>
                  <a:pt x="3352" y="851"/>
                  <a:pt x="3354" y="851"/>
                  <a:pt x="3354" y="849"/>
                </a:cubicBezTo>
                <a:cubicBezTo>
                  <a:pt x="3355" y="848"/>
                  <a:pt x="3354" y="848"/>
                  <a:pt x="3354" y="847"/>
                </a:cubicBezTo>
                <a:cubicBezTo>
                  <a:pt x="3353" y="846"/>
                  <a:pt x="3353" y="845"/>
                  <a:pt x="3353" y="844"/>
                </a:cubicBezTo>
                <a:cubicBezTo>
                  <a:pt x="3353" y="841"/>
                  <a:pt x="3353" y="838"/>
                  <a:pt x="3351" y="836"/>
                </a:cubicBezTo>
                <a:cubicBezTo>
                  <a:pt x="3350" y="835"/>
                  <a:pt x="3349" y="835"/>
                  <a:pt x="3348" y="834"/>
                </a:cubicBezTo>
                <a:cubicBezTo>
                  <a:pt x="3347" y="834"/>
                  <a:pt x="3345" y="834"/>
                  <a:pt x="3344" y="833"/>
                </a:cubicBezTo>
                <a:cubicBezTo>
                  <a:pt x="3343" y="833"/>
                  <a:pt x="3342" y="831"/>
                  <a:pt x="3343" y="830"/>
                </a:cubicBezTo>
                <a:cubicBezTo>
                  <a:pt x="3343" y="828"/>
                  <a:pt x="3343" y="827"/>
                  <a:pt x="3343" y="825"/>
                </a:cubicBezTo>
                <a:cubicBezTo>
                  <a:pt x="3343" y="824"/>
                  <a:pt x="3343" y="824"/>
                  <a:pt x="3343" y="823"/>
                </a:cubicBezTo>
                <a:cubicBezTo>
                  <a:pt x="3343" y="822"/>
                  <a:pt x="3343" y="820"/>
                  <a:pt x="3343" y="819"/>
                </a:cubicBezTo>
                <a:cubicBezTo>
                  <a:pt x="3343" y="818"/>
                  <a:pt x="3343" y="818"/>
                  <a:pt x="3343" y="817"/>
                </a:cubicBezTo>
                <a:cubicBezTo>
                  <a:pt x="3344" y="815"/>
                  <a:pt x="3345" y="814"/>
                  <a:pt x="3346" y="813"/>
                </a:cubicBezTo>
                <a:cubicBezTo>
                  <a:pt x="3347" y="812"/>
                  <a:pt x="3348" y="811"/>
                  <a:pt x="3349" y="810"/>
                </a:cubicBezTo>
                <a:cubicBezTo>
                  <a:pt x="3350" y="808"/>
                  <a:pt x="3355" y="804"/>
                  <a:pt x="3350" y="803"/>
                </a:cubicBezTo>
                <a:cubicBezTo>
                  <a:pt x="3350" y="803"/>
                  <a:pt x="3348" y="804"/>
                  <a:pt x="3348" y="803"/>
                </a:cubicBezTo>
                <a:cubicBezTo>
                  <a:pt x="3347" y="803"/>
                  <a:pt x="3346" y="803"/>
                  <a:pt x="3346" y="802"/>
                </a:cubicBezTo>
                <a:cubicBezTo>
                  <a:pt x="3345" y="802"/>
                  <a:pt x="3344" y="802"/>
                  <a:pt x="3344" y="801"/>
                </a:cubicBezTo>
                <a:cubicBezTo>
                  <a:pt x="3343" y="800"/>
                  <a:pt x="3341" y="799"/>
                  <a:pt x="3340" y="799"/>
                </a:cubicBezTo>
                <a:cubicBezTo>
                  <a:pt x="3339" y="800"/>
                  <a:pt x="3337" y="801"/>
                  <a:pt x="3337" y="802"/>
                </a:cubicBezTo>
                <a:cubicBezTo>
                  <a:pt x="3336" y="803"/>
                  <a:pt x="3337" y="806"/>
                  <a:pt x="3336" y="807"/>
                </a:cubicBezTo>
                <a:cubicBezTo>
                  <a:pt x="3334" y="808"/>
                  <a:pt x="3335" y="804"/>
                  <a:pt x="3334" y="804"/>
                </a:cubicBezTo>
                <a:cubicBezTo>
                  <a:pt x="3333" y="803"/>
                  <a:pt x="3332" y="803"/>
                  <a:pt x="3332" y="803"/>
                </a:cubicBezTo>
                <a:cubicBezTo>
                  <a:pt x="3331" y="802"/>
                  <a:pt x="3329" y="801"/>
                  <a:pt x="3328" y="801"/>
                </a:cubicBezTo>
                <a:cubicBezTo>
                  <a:pt x="3327" y="800"/>
                  <a:pt x="3327" y="798"/>
                  <a:pt x="3327" y="797"/>
                </a:cubicBezTo>
                <a:cubicBezTo>
                  <a:pt x="3327" y="795"/>
                  <a:pt x="3327" y="794"/>
                  <a:pt x="3328" y="792"/>
                </a:cubicBezTo>
                <a:cubicBezTo>
                  <a:pt x="3329" y="790"/>
                  <a:pt x="3329" y="789"/>
                  <a:pt x="3330" y="787"/>
                </a:cubicBezTo>
                <a:cubicBezTo>
                  <a:pt x="3331" y="786"/>
                  <a:pt x="3332" y="785"/>
                  <a:pt x="3333" y="783"/>
                </a:cubicBezTo>
                <a:cubicBezTo>
                  <a:pt x="3334" y="782"/>
                  <a:pt x="3335" y="780"/>
                  <a:pt x="3336" y="779"/>
                </a:cubicBezTo>
                <a:cubicBezTo>
                  <a:pt x="3337" y="778"/>
                  <a:pt x="3339" y="777"/>
                  <a:pt x="3340" y="777"/>
                </a:cubicBezTo>
                <a:cubicBezTo>
                  <a:pt x="3341" y="776"/>
                  <a:pt x="3342" y="774"/>
                  <a:pt x="3343" y="774"/>
                </a:cubicBezTo>
                <a:cubicBezTo>
                  <a:pt x="3345" y="773"/>
                  <a:pt x="3346" y="772"/>
                  <a:pt x="3347" y="771"/>
                </a:cubicBezTo>
                <a:cubicBezTo>
                  <a:pt x="3348" y="770"/>
                  <a:pt x="3348" y="770"/>
                  <a:pt x="3348" y="769"/>
                </a:cubicBezTo>
                <a:cubicBezTo>
                  <a:pt x="3347" y="769"/>
                  <a:pt x="3346" y="769"/>
                  <a:pt x="3346" y="768"/>
                </a:cubicBezTo>
                <a:cubicBezTo>
                  <a:pt x="3346" y="768"/>
                  <a:pt x="3346" y="767"/>
                  <a:pt x="3346" y="767"/>
                </a:cubicBezTo>
                <a:cubicBezTo>
                  <a:pt x="3347" y="766"/>
                  <a:pt x="3347" y="766"/>
                  <a:pt x="3348" y="767"/>
                </a:cubicBezTo>
                <a:cubicBezTo>
                  <a:pt x="3348" y="767"/>
                  <a:pt x="3351" y="768"/>
                  <a:pt x="3351" y="767"/>
                </a:cubicBezTo>
                <a:cubicBezTo>
                  <a:pt x="3352" y="767"/>
                  <a:pt x="3351" y="766"/>
                  <a:pt x="3351" y="766"/>
                </a:cubicBezTo>
                <a:cubicBezTo>
                  <a:pt x="3350" y="765"/>
                  <a:pt x="3350" y="765"/>
                  <a:pt x="3350" y="764"/>
                </a:cubicBezTo>
                <a:cubicBezTo>
                  <a:pt x="3349" y="761"/>
                  <a:pt x="3354" y="761"/>
                  <a:pt x="3353" y="758"/>
                </a:cubicBezTo>
                <a:cubicBezTo>
                  <a:pt x="3353" y="757"/>
                  <a:pt x="3352" y="757"/>
                  <a:pt x="3352" y="756"/>
                </a:cubicBezTo>
                <a:cubicBezTo>
                  <a:pt x="3351" y="755"/>
                  <a:pt x="3351" y="753"/>
                  <a:pt x="3352" y="752"/>
                </a:cubicBezTo>
                <a:cubicBezTo>
                  <a:pt x="3352" y="750"/>
                  <a:pt x="3353" y="749"/>
                  <a:pt x="3354" y="748"/>
                </a:cubicBezTo>
                <a:cubicBezTo>
                  <a:pt x="3355" y="746"/>
                  <a:pt x="3355" y="745"/>
                  <a:pt x="3357" y="744"/>
                </a:cubicBezTo>
                <a:cubicBezTo>
                  <a:pt x="3358" y="744"/>
                  <a:pt x="3359" y="744"/>
                  <a:pt x="3360" y="743"/>
                </a:cubicBezTo>
                <a:cubicBezTo>
                  <a:pt x="3361" y="743"/>
                  <a:pt x="3363" y="742"/>
                  <a:pt x="3363" y="742"/>
                </a:cubicBezTo>
                <a:cubicBezTo>
                  <a:pt x="3362" y="741"/>
                  <a:pt x="3361" y="742"/>
                  <a:pt x="3361" y="741"/>
                </a:cubicBezTo>
                <a:cubicBezTo>
                  <a:pt x="3360" y="741"/>
                  <a:pt x="3360" y="740"/>
                  <a:pt x="3361" y="740"/>
                </a:cubicBezTo>
                <a:cubicBezTo>
                  <a:pt x="3361" y="740"/>
                  <a:pt x="3362" y="740"/>
                  <a:pt x="3363" y="740"/>
                </a:cubicBezTo>
                <a:cubicBezTo>
                  <a:pt x="3364" y="740"/>
                  <a:pt x="3364" y="740"/>
                  <a:pt x="3365" y="740"/>
                </a:cubicBezTo>
                <a:cubicBezTo>
                  <a:pt x="3366" y="740"/>
                  <a:pt x="3366" y="740"/>
                  <a:pt x="3367" y="741"/>
                </a:cubicBezTo>
                <a:cubicBezTo>
                  <a:pt x="3368" y="741"/>
                  <a:pt x="3369" y="741"/>
                  <a:pt x="3369" y="741"/>
                </a:cubicBezTo>
                <a:cubicBezTo>
                  <a:pt x="3370" y="743"/>
                  <a:pt x="3367" y="743"/>
                  <a:pt x="3367" y="744"/>
                </a:cubicBezTo>
                <a:cubicBezTo>
                  <a:pt x="3368" y="745"/>
                  <a:pt x="3369" y="746"/>
                  <a:pt x="3370" y="746"/>
                </a:cubicBezTo>
                <a:cubicBezTo>
                  <a:pt x="3370" y="745"/>
                  <a:pt x="3370" y="745"/>
                  <a:pt x="3370" y="744"/>
                </a:cubicBezTo>
                <a:cubicBezTo>
                  <a:pt x="3370" y="744"/>
                  <a:pt x="3370" y="743"/>
                  <a:pt x="3371" y="743"/>
                </a:cubicBezTo>
                <a:cubicBezTo>
                  <a:pt x="3372" y="742"/>
                  <a:pt x="3372" y="740"/>
                  <a:pt x="3374" y="740"/>
                </a:cubicBezTo>
                <a:cubicBezTo>
                  <a:pt x="3375" y="740"/>
                  <a:pt x="3375" y="740"/>
                  <a:pt x="3376" y="740"/>
                </a:cubicBezTo>
                <a:cubicBezTo>
                  <a:pt x="3377" y="740"/>
                  <a:pt x="3377" y="739"/>
                  <a:pt x="3378" y="739"/>
                </a:cubicBezTo>
                <a:cubicBezTo>
                  <a:pt x="3380" y="739"/>
                  <a:pt x="3379" y="742"/>
                  <a:pt x="3380" y="743"/>
                </a:cubicBezTo>
                <a:cubicBezTo>
                  <a:pt x="3381" y="743"/>
                  <a:pt x="3382" y="744"/>
                  <a:pt x="3382" y="744"/>
                </a:cubicBezTo>
                <a:cubicBezTo>
                  <a:pt x="3383" y="745"/>
                  <a:pt x="3383" y="745"/>
                  <a:pt x="3383" y="746"/>
                </a:cubicBezTo>
                <a:cubicBezTo>
                  <a:pt x="3383" y="747"/>
                  <a:pt x="3385" y="748"/>
                  <a:pt x="3386" y="747"/>
                </a:cubicBezTo>
                <a:cubicBezTo>
                  <a:pt x="3387" y="746"/>
                  <a:pt x="3387" y="744"/>
                  <a:pt x="3389" y="743"/>
                </a:cubicBezTo>
                <a:cubicBezTo>
                  <a:pt x="3389" y="743"/>
                  <a:pt x="3390" y="743"/>
                  <a:pt x="3390" y="742"/>
                </a:cubicBezTo>
                <a:cubicBezTo>
                  <a:pt x="3390" y="741"/>
                  <a:pt x="3389" y="740"/>
                  <a:pt x="3390" y="739"/>
                </a:cubicBezTo>
                <a:cubicBezTo>
                  <a:pt x="3391" y="739"/>
                  <a:pt x="3391" y="739"/>
                  <a:pt x="3392" y="739"/>
                </a:cubicBezTo>
                <a:cubicBezTo>
                  <a:pt x="3393" y="738"/>
                  <a:pt x="3394" y="736"/>
                  <a:pt x="3395" y="736"/>
                </a:cubicBezTo>
                <a:cubicBezTo>
                  <a:pt x="3397" y="736"/>
                  <a:pt x="3398" y="735"/>
                  <a:pt x="3399" y="734"/>
                </a:cubicBezTo>
                <a:cubicBezTo>
                  <a:pt x="3400" y="733"/>
                  <a:pt x="3402" y="733"/>
                  <a:pt x="3403" y="733"/>
                </a:cubicBezTo>
                <a:cubicBezTo>
                  <a:pt x="3404" y="732"/>
                  <a:pt x="3405" y="731"/>
                  <a:pt x="3407" y="730"/>
                </a:cubicBezTo>
                <a:cubicBezTo>
                  <a:pt x="3408" y="730"/>
                  <a:pt x="3409" y="730"/>
                  <a:pt x="3410" y="729"/>
                </a:cubicBezTo>
                <a:cubicBezTo>
                  <a:pt x="3411" y="728"/>
                  <a:pt x="3411" y="728"/>
                  <a:pt x="3412" y="728"/>
                </a:cubicBezTo>
                <a:cubicBezTo>
                  <a:pt x="3413" y="727"/>
                  <a:pt x="3413" y="727"/>
                  <a:pt x="3413" y="728"/>
                </a:cubicBezTo>
                <a:cubicBezTo>
                  <a:pt x="3413" y="730"/>
                  <a:pt x="3410" y="729"/>
                  <a:pt x="3411" y="731"/>
                </a:cubicBezTo>
                <a:cubicBezTo>
                  <a:pt x="3411" y="732"/>
                  <a:pt x="3412" y="732"/>
                  <a:pt x="3412" y="733"/>
                </a:cubicBezTo>
                <a:cubicBezTo>
                  <a:pt x="3412" y="733"/>
                  <a:pt x="3412" y="734"/>
                  <a:pt x="3411" y="735"/>
                </a:cubicBezTo>
                <a:cubicBezTo>
                  <a:pt x="3411" y="735"/>
                  <a:pt x="3410" y="735"/>
                  <a:pt x="3410" y="736"/>
                </a:cubicBezTo>
                <a:cubicBezTo>
                  <a:pt x="3410" y="737"/>
                  <a:pt x="3410" y="738"/>
                  <a:pt x="3410" y="738"/>
                </a:cubicBezTo>
                <a:cubicBezTo>
                  <a:pt x="3409" y="740"/>
                  <a:pt x="3408" y="741"/>
                  <a:pt x="3408" y="742"/>
                </a:cubicBezTo>
                <a:cubicBezTo>
                  <a:pt x="3408" y="743"/>
                  <a:pt x="3408" y="743"/>
                  <a:pt x="3409" y="744"/>
                </a:cubicBezTo>
                <a:cubicBezTo>
                  <a:pt x="3409" y="745"/>
                  <a:pt x="3409" y="746"/>
                  <a:pt x="3409" y="746"/>
                </a:cubicBezTo>
                <a:cubicBezTo>
                  <a:pt x="3411" y="748"/>
                  <a:pt x="3414" y="744"/>
                  <a:pt x="3415" y="743"/>
                </a:cubicBezTo>
                <a:cubicBezTo>
                  <a:pt x="3416" y="742"/>
                  <a:pt x="3417" y="742"/>
                  <a:pt x="3418" y="740"/>
                </a:cubicBezTo>
                <a:cubicBezTo>
                  <a:pt x="3419" y="739"/>
                  <a:pt x="3420" y="738"/>
                  <a:pt x="3421" y="737"/>
                </a:cubicBezTo>
                <a:cubicBezTo>
                  <a:pt x="3422" y="737"/>
                  <a:pt x="3423" y="736"/>
                  <a:pt x="3424" y="734"/>
                </a:cubicBezTo>
                <a:cubicBezTo>
                  <a:pt x="3425" y="733"/>
                  <a:pt x="3426" y="732"/>
                  <a:pt x="3427" y="731"/>
                </a:cubicBezTo>
                <a:cubicBezTo>
                  <a:pt x="3429" y="731"/>
                  <a:pt x="3430" y="731"/>
                  <a:pt x="3431" y="731"/>
                </a:cubicBezTo>
                <a:cubicBezTo>
                  <a:pt x="3433" y="730"/>
                  <a:pt x="3434" y="729"/>
                  <a:pt x="3435" y="728"/>
                </a:cubicBezTo>
                <a:cubicBezTo>
                  <a:pt x="3436" y="727"/>
                  <a:pt x="3438" y="727"/>
                  <a:pt x="3439" y="727"/>
                </a:cubicBezTo>
                <a:cubicBezTo>
                  <a:pt x="3440" y="726"/>
                  <a:pt x="3441" y="726"/>
                  <a:pt x="3442" y="725"/>
                </a:cubicBezTo>
                <a:cubicBezTo>
                  <a:pt x="3444" y="724"/>
                  <a:pt x="3446" y="725"/>
                  <a:pt x="3448" y="725"/>
                </a:cubicBezTo>
                <a:cubicBezTo>
                  <a:pt x="3450" y="725"/>
                  <a:pt x="3451" y="724"/>
                  <a:pt x="3453" y="724"/>
                </a:cubicBezTo>
                <a:cubicBezTo>
                  <a:pt x="3456" y="724"/>
                  <a:pt x="3459" y="724"/>
                  <a:pt x="3462" y="724"/>
                </a:cubicBezTo>
                <a:cubicBezTo>
                  <a:pt x="3464" y="723"/>
                  <a:pt x="3468" y="722"/>
                  <a:pt x="3470" y="724"/>
                </a:cubicBezTo>
                <a:cubicBezTo>
                  <a:pt x="3471" y="725"/>
                  <a:pt x="3472" y="726"/>
                  <a:pt x="3473" y="726"/>
                </a:cubicBezTo>
                <a:cubicBezTo>
                  <a:pt x="3475" y="726"/>
                  <a:pt x="3476" y="727"/>
                  <a:pt x="3477" y="728"/>
                </a:cubicBezTo>
                <a:cubicBezTo>
                  <a:pt x="3478" y="728"/>
                  <a:pt x="3479" y="729"/>
                  <a:pt x="3479" y="730"/>
                </a:cubicBezTo>
                <a:cubicBezTo>
                  <a:pt x="3480" y="732"/>
                  <a:pt x="3480" y="733"/>
                  <a:pt x="3482" y="733"/>
                </a:cubicBezTo>
                <a:cubicBezTo>
                  <a:pt x="3482" y="734"/>
                  <a:pt x="3483" y="734"/>
                  <a:pt x="3483" y="735"/>
                </a:cubicBezTo>
                <a:cubicBezTo>
                  <a:pt x="3483" y="735"/>
                  <a:pt x="3482" y="736"/>
                  <a:pt x="3482" y="737"/>
                </a:cubicBezTo>
                <a:cubicBezTo>
                  <a:pt x="3482" y="738"/>
                  <a:pt x="3484" y="738"/>
                  <a:pt x="3485" y="739"/>
                </a:cubicBezTo>
                <a:cubicBezTo>
                  <a:pt x="3485" y="739"/>
                  <a:pt x="3486" y="740"/>
                  <a:pt x="3486" y="741"/>
                </a:cubicBezTo>
                <a:cubicBezTo>
                  <a:pt x="3487" y="741"/>
                  <a:pt x="3487" y="741"/>
                  <a:pt x="3488" y="742"/>
                </a:cubicBezTo>
                <a:cubicBezTo>
                  <a:pt x="3489" y="742"/>
                  <a:pt x="3490" y="744"/>
                  <a:pt x="3491" y="744"/>
                </a:cubicBezTo>
                <a:cubicBezTo>
                  <a:pt x="3493" y="745"/>
                  <a:pt x="3493" y="743"/>
                  <a:pt x="3494" y="741"/>
                </a:cubicBezTo>
                <a:cubicBezTo>
                  <a:pt x="3494" y="741"/>
                  <a:pt x="3494" y="740"/>
                  <a:pt x="3494" y="739"/>
                </a:cubicBezTo>
                <a:cubicBezTo>
                  <a:pt x="3494" y="738"/>
                  <a:pt x="3494" y="738"/>
                  <a:pt x="3495" y="737"/>
                </a:cubicBezTo>
                <a:cubicBezTo>
                  <a:pt x="3496" y="736"/>
                  <a:pt x="3495" y="734"/>
                  <a:pt x="3496" y="733"/>
                </a:cubicBezTo>
                <a:cubicBezTo>
                  <a:pt x="3497" y="733"/>
                  <a:pt x="3498" y="733"/>
                  <a:pt x="3498" y="732"/>
                </a:cubicBezTo>
                <a:cubicBezTo>
                  <a:pt x="3499" y="732"/>
                  <a:pt x="3499" y="731"/>
                  <a:pt x="3498" y="731"/>
                </a:cubicBezTo>
                <a:cubicBezTo>
                  <a:pt x="3498" y="731"/>
                  <a:pt x="3498" y="731"/>
                  <a:pt x="3498" y="730"/>
                </a:cubicBezTo>
                <a:cubicBezTo>
                  <a:pt x="3498" y="730"/>
                  <a:pt x="3498" y="730"/>
                  <a:pt x="3498" y="729"/>
                </a:cubicBezTo>
                <a:cubicBezTo>
                  <a:pt x="3498" y="729"/>
                  <a:pt x="3499" y="729"/>
                  <a:pt x="3500" y="728"/>
                </a:cubicBezTo>
                <a:cubicBezTo>
                  <a:pt x="3502" y="728"/>
                  <a:pt x="3503" y="726"/>
                  <a:pt x="3504" y="726"/>
                </a:cubicBezTo>
                <a:cubicBezTo>
                  <a:pt x="3507" y="725"/>
                  <a:pt x="3510" y="726"/>
                  <a:pt x="3511" y="723"/>
                </a:cubicBezTo>
                <a:cubicBezTo>
                  <a:pt x="3512" y="721"/>
                  <a:pt x="3513" y="720"/>
                  <a:pt x="3515" y="719"/>
                </a:cubicBezTo>
                <a:cubicBezTo>
                  <a:pt x="3519" y="718"/>
                  <a:pt x="3523" y="718"/>
                  <a:pt x="3526" y="715"/>
                </a:cubicBezTo>
                <a:cubicBezTo>
                  <a:pt x="3526" y="715"/>
                  <a:pt x="3527" y="714"/>
                  <a:pt x="3528" y="714"/>
                </a:cubicBezTo>
                <a:cubicBezTo>
                  <a:pt x="3528" y="713"/>
                  <a:pt x="3528" y="713"/>
                  <a:pt x="3528" y="712"/>
                </a:cubicBezTo>
                <a:cubicBezTo>
                  <a:pt x="3528" y="709"/>
                  <a:pt x="3531" y="710"/>
                  <a:pt x="3533" y="710"/>
                </a:cubicBezTo>
                <a:cubicBezTo>
                  <a:pt x="3533" y="710"/>
                  <a:pt x="3535" y="710"/>
                  <a:pt x="3534" y="709"/>
                </a:cubicBezTo>
                <a:cubicBezTo>
                  <a:pt x="3534" y="708"/>
                  <a:pt x="3533" y="708"/>
                  <a:pt x="3533" y="708"/>
                </a:cubicBezTo>
                <a:cubicBezTo>
                  <a:pt x="3531" y="707"/>
                  <a:pt x="3533" y="705"/>
                  <a:pt x="3534" y="705"/>
                </a:cubicBezTo>
                <a:cubicBezTo>
                  <a:pt x="3535" y="705"/>
                  <a:pt x="3536" y="705"/>
                  <a:pt x="3537" y="705"/>
                </a:cubicBezTo>
                <a:cubicBezTo>
                  <a:pt x="3538" y="704"/>
                  <a:pt x="3538" y="703"/>
                  <a:pt x="3538" y="703"/>
                </a:cubicBezTo>
                <a:cubicBezTo>
                  <a:pt x="3539" y="702"/>
                  <a:pt x="3540" y="702"/>
                  <a:pt x="3541" y="702"/>
                </a:cubicBezTo>
                <a:cubicBezTo>
                  <a:pt x="3541" y="702"/>
                  <a:pt x="3542" y="703"/>
                  <a:pt x="3543" y="702"/>
                </a:cubicBezTo>
                <a:cubicBezTo>
                  <a:pt x="3543" y="702"/>
                  <a:pt x="3543" y="701"/>
                  <a:pt x="3542" y="700"/>
                </a:cubicBezTo>
                <a:cubicBezTo>
                  <a:pt x="3542" y="700"/>
                  <a:pt x="3539" y="698"/>
                  <a:pt x="3541" y="697"/>
                </a:cubicBezTo>
                <a:cubicBezTo>
                  <a:pt x="3542" y="697"/>
                  <a:pt x="3542" y="698"/>
                  <a:pt x="3543" y="698"/>
                </a:cubicBezTo>
                <a:cubicBezTo>
                  <a:pt x="3543" y="699"/>
                  <a:pt x="3544" y="699"/>
                  <a:pt x="3545" y="699"/>
                </a:cubicBezTo>
                <a:cubicBezTo>
                  <a:pt x="3546" y="698"/>
                  <a:pt x="3547" y="697"/>
                  <a:pt x="3548" y="697"/>
                </a:cubicBezTo>
                <a:cubicBezTo>
                  <a:pt x="3550" y="697"/>
                  <a:pt x="3551" y="697"/>
                  <a:pt x="3552" y="696"/>
                </a:cubicBezTo>
                <a:cubicBezTo>
                  <a:pt x="3554" y="695"/>
                  <a:pt x="3555" y="694"/>
                  <a:pt x="3555" y="692"/>
                </a:cubicBezTo>
                <a:cubicBezTo>
                  <a:pt x="3555" y="691"/>
                  <a:pt x="3555" y="689"/>
                  <a:pt x="3557" y="689"/>
                </a:cubicBezTo>
                <a:cubicBezTo>
                  <a:pt x="3558" y="690"/>
                  <a:pt x="3559" y="690"/>
                  <a:pt x="3560" y="690"/>
                </a:cubicBezTo>
                <a:cubicBezTo>
                  <a:pt x="3561" y="689"/>
                  <a:pt x="3562" y="688"/>
                  <a:pt x="3563" y="687"/>
                </a:cubicBezTo>
                <a:cubicBezTo>
                  <a:pt x="3564" y="687"/>
                  <a:pt x="3566" y="687"/>
                  <a:pt x="3567" y="687"/>
                </a:cubicBezTo>
                <a:cubicBezTo>
                  <a:pt x="3570" y="687"/>
                  <a:pt x="3572" y="689"/>
                  <a:pt x="3575" y="687"/>
                </a:cubicBezTo>
                <a:cubicBezTo>
                  <a:pt x="3575" y="686"/>
                  <a:pt x="3576" y="686"/>
                  <a:pt x="3576" y="686"/>
                </a:cubicBezTo>
                <a:cubicBezTo>
                  <a:pt x="3577" y="686"/>
                  <a:pt x="3578" y="686"/>
                  <a:pt x="3578" y="685"/>
                </a:cubicBezTo>
                <a:cubicBezTo>
                  <a:pt x="3578" y="684"/>
                  <a:pt x="3577" y="684"/>
                  <a:pt x="3577" y="683"/>
                </a:cubicBezTo>
                <a:cubicBezTo>
                  <a:pt x="3576" y="682"/>
                  <a:pt x="3577" y="682"/>
                  <a:pt x="3578" y="682"/>
                </a:cubicBezTo>
                <a:cubicBezTo>
                  <a:pt x="3579" y="681"/>
                  <a:pt x="3581" y="682"/>
                  <a:pt x="3582" y="682"/>
                </a:cubicBezTo>
                <a:cubicBezTo>
                  <a:pt x="3584" y="681"/>
                  <a:pt x="3586" y="681"/>
                  <a:pt x="3587" y="680"/>
                </a:cubicBezTo>
                <a:cubicBezTo>
                  <a:pt x="3589" y="679"/>
                  <a:pt x="3589" y="677"/>
                  <a:pt x="3591" y="676"/>
                </a:cubicBezTo>
                <a:cubicBezTo>
                  <a:pt x="3592" y="675"/>
                  <a:pt x="3595" y="674"/>
                  <a:pt x="3597" y="674"/>
                </a:cubicBezTo>
                <a:cubicBezTo>
                  <a:pt x="3599" y="673"/>
                  <a:pt x="3601" y="672"/>
                  <a:pt x="3603" y="671"/>
                </a:cubicBezTo>
                <a:cubicBezTo>
                  <a:pt x="3604" y="670"/>
                  <a:pt x="3605" y="670"/>
                  <a:pt x="3606" y="669"/>
                </a:cubicBezTo>
                <a:cubicBezTo>
                  <a:pt x="3608" y="668"/>
                  <a:pt x="3610" y="668"/>
                  <a:pt x="3611" y="667"/>
                </a:cubicBezTo>
                <a:cubicBezTo>
                  <a:pt x="3613" y="667"/>
                  <a:pt x="3615" y="666"/>
                  <a:pt x="3616" y="666"/>
                </a:cubicBezTo>
                <a:cubicBezTo>
                  <a:pt x="3618" y="665"/>
                  <a:pt x="3619" y="665"/>
                  <a:pt x="3621" y="665"/>
                </a:cubicBezTo>
                <a:cubicBezTo>
                  <a:pt x="3622" y="665"/>
                  <a:pt x="3623" y="665"/>
                  <a:pt x="3624" y="665"/>
                </a:cubicBezTo>
                <a:cubicBezTo>
                  <a:pt x="3625" y="664"/>
                  <a:pt x="3625" y="664"/>
                  <a:pt x="3624" y="664"/>
                </a:cubicBezTo>
                <a:cubicBezTo>
                  <a:pt x="3623" y="663"/>
                  <a:pt x="3621" y="662"/>
                  <a:pt x="3622" y="661"/>
                </a:cubicBezTo>
                <a:cubicBezTo>
                  <a:pt x="3622" y="660"/>
                  <a:pt x="3623" y="660"/>
                  <a:pt x="3623" y="659"/>
                </a:cubicBezTo>
                <a:cubicBezTo>
                  <a:pt x="3623" y="659"/>
                  <a:pt x="3623" y="659"/>
                  <a:pt x="3623" y="658"/>
                </a:cubicBezTo>
                <a:cubicBezTo>
                  <a:pt x="3623" y="658"/>
                  <a:pt x="3624" y="658"/>
                  <a:pt x="3624" y="658"/>
                </a:cubicBezTo>
                <a:cubicBezTo>
                  <a:pt x="3624" y="657"/>
                  <a:pt x="3622" y="657"/>
                  <a:pt x="3623" y="656"/>
                </a:cubicBezTo>
                <a:cubicBezTo>
                  <a:pt x="3623" y="655"/>
                  <a:pt x="3624" y="657"/>
                  <a:pt x="3624" y="657"/>
                </a:cubicBezTo>
                <a:cubicBezTo>
                  <a:pt x="3625" y="657"/>
                  <a:pt x="3627" y="657"/>
                  <a:pt x="3628" y="657"/>
                </a:cubicBezTo>
                <a:cubicBezTo>
                  <a:pt x="3629" y="657"/>
                  <a:pt x="3629" y="657"/>
                  <a:pt x="3630" y="657"/>
                </a:cubicBezTo>
                <a:cubicBezTo>
                  <a:pt x="3630" y="657"/>
                  <a:pt x="3632" y="656"/>
                  <a:pt x="3631" y="657"/>
                </a:cubicBezTo>
                <a:cubicBezTo>
                  <a:pt x="3631" y="657"/>
                  <a:pt x="3630" y="658"/>
                  <a:pt x="3630" y="658"/>
                </a:cubicBezTo>
                <a:cubicBezTo>
                  <a:pt x="3629" y="658"/>
                  <a:pt x="3629" y="659"/>
                  <a:pt x="3629" y="659"/>
                </a:cubicBezTo>
                <a:cubicBezTo>
                  <a:pt x="3628" y="661"/>
                  <a:pt x="3628" y="662"/>
                  <a:pt x="3627" y="662"/>
                </a:cubicBezTo>
                <a:cubicBezTo>
                  <a:pt x="3626" y="662"/>
                  <a:pt x="3625" y="662"/>
                  <a:pt x="3626" y="663"/>
                </a:cubicBezTo>
                <a:cubicBezTo>
                  <a:pt x="3626" y="663"/>
                  <a:pt x="3627" y="664"/>
                  <a:pt x="3627" y="664"/>
                </a:cubicBezTo>
                <a:cubicBezTo>
                  <a:pt x="3628" y="664"/>
                  <a:pt x="3628" y="663"/>
                  <a:pt x="3629" y="663"/>
                </a:cubicBezTo>
                <a:cubicBezTo>
                  <a:pt x="3630" y="663"/>
                  <a:pt x="3629" y="664"/>
                  <a:pt x="3630" y="664"/>
                </a:cubicBezTo>
                <a:cubicBezTo>
                  <a:pt x="3631" y="665"/>
                  <a:pt x="3633" y="664"/>
                  <a:pt x="3634" y="664"/>
                </a:cubicBezTo>
                <a:cubicBezTo>
                  <a:pt x="3636" y="664"/>
                  <a:pt x="3637" y="664"/>
                  <a:pt x="3639" y="664"/>
                </a:cubicBezTo>
                <a:cubicBezTo>
                  <a:pt x="3641" y="664"/>
                  <a:pt x="3642" y="665"/>
                  <a:pt x="3643" y="665"/>
                </a:cubicBezTo>
                <a:cubicBezTo>
                  <a:pt x="3645" y="665"/>
                  <a:pt x="3646" y="665"/>
                  <a:pt x="3647" y="666"/>
                </a:cubicBezTo>
                <a:cubicBezTo>
                  <a:pt x="3649" y="667"/>
                  <a:pt x="3650" y="667"/>
                  <a:pt x="3652" y="668"/>
                </a:cubicBezTo>
                <a:cubicBezTo>
                  <a:pt x="3653" y="668"/>
                  <a:pt x="3654" y="669"/>
                  <a:pt x="3656" y="669"/>
                </a:cubicBezTo>
                <a:cubicBezTo>
                  <a:pt x="3657" y="669"/>
                  <a:pt x="3658" y="670"/>
                  <a:pt x="3660" y="670"/>
                </a:cubicBezTo>
                <a:cubicBezTo>
                  <a:pt x="3660" y="670"/>
                  <a:pt x="3661" y="671"/>
                  <a:pt x="3661" y="671"/>
                </a:cubicBezTo>
                <a:cubicBezTo>
                  <a:pt x="3662" y="672"/>
                  <a:pt x="3662" y="672"/>
                  <a:pt x="3663" y="672"/>
                </a:cubicBezTo>
                <a:cubicBezTo>
                  <a:pt x="3667" y="674"/>
                  <a:pt x="3665" y="668"/>
                  <a:pt x="3667" y="666"/>
                </a:cubicBezTo>
                <a:cubicBezTo>
                  <a:pt x="3668" y="666"/>
                  <a:pt x="3669" y="666"/>
                  <a:pt x="3669" y="665"/>
                </a:cubicBezTo>
                <a:cubicBezTo>
                  <a:pt x="3670" y="665"/>
                  <a:pt x="3670" y="664"/>
                  <a:pt x="3671" y="664"/>
                </a:cubicBezTo>
                <a:cubicBezTo>
                  <a:pt x="3672" y="663"/>
                  <a:pt x="3674" y="663"/>
                  <a:pt x="3674" y="661"/>
                </a:cubicBezTo>
                <a:cubicBezTo>
                  <a:pt x="3675" y="658"/>
                  <a:pt x="3673" y="655"/>
                  <a:pt x="3671" y="654"/>
                </a:cubicBezTo>
                <a:cubicBezTo>
                  <a:pt x="3670" y="654"/>
                  <a:pt x="3668" y="653"/>
                  <a:pt x="3669" y="651"/>
                </a:cubicBezTo>
                <a:cubicBezTo>
                  <a:pt x="3669" y="650"/>
                  <a:pt x="3671" y="650"/>
                  <a:pt x="3671" y="648"/>
                </a:cubicBezTo>
                <a:cubicBezTo>
                  <a:pt x="3671" y="647"/>
                  <a:pt x="3670" y="645"/>
                  <a:pt x="3669" y="644"/>
                </a:cubicBezTo>
                <a:cubicBezTo>
                  <a:pt x="3669" y="643"/>
                  <a:pt x="3667" y="643"/>
                  <a:pt x="3666" y="643"/>
                </a:cubicBezTo>
                <a:cubicBezTo>
                  <a:pt x="3665" y="642"/>
                  <a:pt x="3664" y="642"/>
                  <a:pt x="3663" y="642"/>
                </a:cubicBezTo>
                <a:cubicBezTo>
                  <a:pt x="3662" y="641"/>
                  <a:pt x="3662" y="640"/>
                  <a:pt x="3662" y="639"/>
                </a:cubicBezTo>
                <a:cubicBezTo>
                  <a:pt x="3661" y="638"/>
                  <a:pt x="3660" y="638"/>
                  <a:pt x="3660" y="637"/>
                </a:cubicBezTo>
                <a:cubicBezTo>
                  <a:pt x="3659" y="636"/>
                  <a:pt x="3659" y="635"/>
                  <a:pt x="3659" y="634"/>
                </a:cubicBezTo>
                <a:cubicBezTo>
                  <a:pt x="3658" y="633"/>
                  <a:pt x="3658" y="633"/>
                  <a:pt x="3658" y="634"/>
                </a:cubicBezTo>
                <a:cubicBezTo>
                  <a:pt x="3658" y="635"/>
                  <a:pt x="3658" y="635"/>
                  <a:pt x="3658" y="636"/>
                </a:cubicBezTo>
                <a:cubicBezTo>
                  <a:pt x="3658" y="637"/>
                  <a:pt x="3659" y="637"/>
                  <a:pt x="3658" y="638"/>
                </a:cubicBezTo>
                <a:cubicBezTo>
                  <a:pt x="3657" y="638"/>
                  <a:pt x="3657" y="638"/>
                  <a:pt x="3656" y="638"/>
                </a:cubicBezTo>
                <a:cubicBezTo>
                  <a:pt x="3656" y="637"/>
                  <a:pt x="3657" y="636"/>
                  <a:pt x="3657" y="636"/>
                </a:cubicBezTo>
                <a:cubicBezTo>
                  <a:pt x="3657" y="635"/>
                  <a:pt x="3657" y="634"/>
                  <a:pt x="3657" y="633"/>
                </a:cubicBezTo>
                <a:cubicBezTo>
                  <a:pt x="3657" y="633"/>
                  <a:pt x="3656" y="633"/>
                  <a:pt x="3655" y="633"/>
                </a:cubicBezTo>
                <a:cubicBezTo>
                  <a:pt x="3655" y="633"/>
                  <a:pt x="3654" y="633"/>
                  <a:pt x="3653" y="633"/>
                </a:cubicBezTo>
                <a:cubicBezTo>
                  <a:pt x="3653" y="633"/>
                  <a:pt x="3652" y="634"/>
                  <a:pt x="3651" y="634"/>
                </a:cubicBezTo>
                <a:cubicBezTo>
                  <a:pt x="3651" y="634"/>
                  <a:pt x="3650" y="634"/>
                  <a:pt x="3650" y="633"/>
                </a:cubicBezTo>
                <a:cubicBezTo>
                  <a:pt x="3650" y="633"/>
                  <a:pt x="3650" y="633"/>
                  <a:pt x="3650" y="632"/>
                </a:cubicBezTo>
                <a:cubicBezTo>
                  <a:pt x="3650" y="632"/>
                  <a:pt x="3650" y="632"/>
                  <a:pt x="3651" y="631"/>
                </a:cubicBezTo>
                <a:cubicBezTo>
                  <a:pt x="3651" y="631"/>
                  <a:pt x="3652" y="631"/>
                  <a:pt x="3652" y="631"/>
                </a:cubicBezTo>
                <a:cubicBezTo>
                  <a:pt x="3654" y="632"/>
                  <a:pt x="3655" y="633"/>
                  <a:pt x="3656" y="632"/>
                </a:cubicBezTo>
                <a:cubicBezTo>
                  <a:pt x="3657" y="631"/>
                  <a:pt x="3657" y="631"/>
                  <a:pt x="3657" y="631"/>
                </a:cubicBezTo>
                <a:cubicBezTo>
                  <a:pt x="3657" y="631"/>
                  <a:pt x="3658" y="631"/>
                  <a:pt x="3658" y="630"/>
                </a:cubicBezTo>
                <a:cubicBezTo>
                  <a:pt x="3659" y="629"/>
                  <a:pt x="3658" y="628"/>
                  <a:pt x="3657" y="627"/>
                </a:cubicBezTo>
                <a:cubicBezTo>
                  <a:pt x="3657" y="626"/>
                  <a:pt x="3656" y="625"/>
                  <a:pt x="3656" y="624"/>
                </a:cubicBezTo>
                <a:cubicBezTo>
                  <a:pt x="3656" y="622"/>
                  <a:pt x="3657" y="621"/>
                  <a:pt x="3655" y="620"/>
                </a:cubicBezTo>
                <a:cubicBezTo>
                  <a:pt x="3653" y="620"/>
                  <a:pt x="3654" y="618"/>
                  <a:pt x="3654" y="617"/>
                </a:cubicBezTo>
                <a:cubicBezTo>
                  <a:pt x="3653" y="616"/>
                  <a:pt x="3652" y="615"/>
                  <a:pt x="3651" y="614"/>
                </a:cubicBezTo>
                <a:cubicBezTo>
                  <a:pt x="3651" y="613"/>
                  <a:pt x="3651" y="612"/>
                  <a:pt x="3650" y="610"/>
                </a:cubicBezTo>
                <a:cubicBezTo>
                  <a:pt x="3649" y="609"/>
                  <a:pt x="3648" y="608"/>
                  <a:pt x="3647" y="610"/>
                </a:cubicBezTo>
                <a:cubicBezTo>
                  <a:pt x="3646" y="611"/>
                  <a:pt x="3646" y="612"/>
                  <a:pt x="3644" y="613"/>
                </a:cubicBezTo>
                <a:cubicBezTo>
                  <a:pt x="3643" y="613"/>
                  <a:pt x="3641" y="612"/>
                  <a:pt x="3640" y="611"/>
                </a:cubicBezTo>
                <a:cubicBezTo>
                  <a:pt x="3639" y="611"/>
                  <a:pt x="3638" y="610"/>
                  <a:pt x="3636" y="609"/>
                </a:cubicBezTo>
                <a:cubicBezTo>
                  <a:pt x="3635" y="609"/>
                  <a:pt x="3634" y="608"/>
                  <a:pt x="3633" y="607"/>
                </a:cubicBezTo>
                <a:cubicBezTo>
                  <a:pt x="3632" y="604"/>
                  <a:pt x="3633" y="601"/>
                  <a:pt x="3632" y="598"/>
                </a:cubicBezTo>
                <a:cubicBezTo>
                  <a:pt x="3632" y="598"/>
                  <a:pt x="3631" y="597"/>
                  <a:pt x="3631" y="597"/>
                </a:cubicBezTo>
                <a:cubicBezTo>
                  <a:pt x="3631" y="596"/>
                  <a:pt x="3630" y="595"/>
                  <a:pt x="3630" y="595"/>
                </a:cubicBezTo>
                <a:cubicBezTo>
                  <a:pt x="3629" y="594"/>
                  <a:pt x="3628" y="595"/>
                  <a:pt x="3627" y="596"/>
                </a:cubicBezTo>
                <a:cubicBezTo>
                  <a:pt x="3626" y="596"/>
                  <a:pt x="3625" y="596"/>
                  <a:pt x="3624" y="596"/>
                </a:cubicBezTo>
                <a:cubicBezTo>
                  <a:pt x="3624" y="596"/>
                  <a:pt x="3623" y="597"/>
                  <a:pt x="3623" y="597"/>
                </a:cubicBezTo>
                <a:cubicBezTo>
                  <a:pt x="3621" y="597"/>
                  <a:pt x="3620" y="598"/>
                  <a:pt x="3619" y="598"/>
                </a:cubicBezTo>
                <a:cubicBezTo>
                  <a:pt x="3617" y="598"/>
                  <a:pt x="3615" y="597"/>
                  <a:pt x="3613" y="597"/>
                </a:cubicBezTo>
                <a:cubicBezTo>
                  <a:pt x="3612" y="598"/>
                  <a:pt x="3611" y="598"/>
                  <a:pt x="3611" y="599"/>
                </a:cubicBezTo>
                <a:cubicBezTo>
                  <a:pt x="3610" y="599"/>
                  <a:pt x="3609" y="600"/>
                  <a:pt x="3609" y="600"/>
                </a:cubicBezTo>
                <a:cubicBezTo>
                  <a:pt x="3608" y="600"/>
                  <a:pt x="3607" y="601"/>
                  <a:pt x="3607" y="602"/>
                </a:cubicBezTo>
                <a:cubicBezTo>
                  <a:pt x="3607" y="601"/>
                  <a:pt x="3606" y="600"/>
                  <a:pt x="3607" y="600"/>
                </a:cubicBezTo>
                <a:cubicBezTo>
                  <a:pt x="3608" y="599"/>
                  <a:pt x="3610" y="599"/>
                  <a:pt x="3610" y="598"/>
                </a:cubicBezTo>
                <a:cubicBezTo>
                  <a:pt x="3611" y="598"/>
                  <a:pt x="3610" y="598"/>
                  <a:pt x="3609" y="598"/>
                </a:cubicBezTo>
                <a:cubicBezTo>
                  <a:pt x="3609" y="597"/>
                  <a:pt x="3609" y="597"/>
                  <a:pt x="3608" y="597"/>
                </a:cubicBezTo>
                <a:cubicBezTo>
                  <a:pt x="3608" y="596"/>
                  <a:pt x="3607" y="596"/>
                  <a:pt x="3607" y="595"/>
                </a:cubicBezTo>
                <a:cubicBezTo>
                  <a:pt x="3606" y="594"/>
                  <a:pt x="3606" y="593"/>
                  <a:pt x="3606" y="592"/>
                </a:cubicBezTo>
                <a:cubicBezTo>
                  <a:pt x="3605" y="591"/>
                  <a:pt x="3604" y="591"/>
                  <a:pt x="3604" y="589"/>
                </a:cubicBezTo>
                <a:cubicBezTo>
                  <a:pt x="3605" y="589"/>
                  <a:pt x="3605" y="590"/>
                  <a:pt x="3606" y="590"/>
                </a:cubicBezTo>
                <a:cubicBezTo>
                  <a:pt x="3606" y="591"/>
                  <a:pt x="3607" y="591"/>
                  <a:pt x="3608" y="591"/>
                </a:cubicBezTo>
                <a:cubicBezTo>
                  <a:pt x="3608" y="591"/>
                  <a:pt x="3608" y="592"/>
                  <a:pt x="3609" y="592"/>
                </a:cubicBezTo>
                <a:cubicBezTo>
                  <a:pt x="3609" y="592"/>
                  <a:pt x="3610" y="592"/>
                  <a:pt x="3611" y="593"/>
                </a:cubicBezTo>
                <a:cubicBezTo>
                  <a:pt x="3612" y="593"/>
                  <a:pt x="3612" y="594"/>
                  <a:pt x="3613" y="593"/>
                </a:cubicBezTo>
                <a:cubicBezTo>
                  <a:pt x="3614" y="593"/>
                  <a:pt x="3614" y="593"/>
                  <a:pt x="3615" y="593"/>
                </a:cubicBezTo>
                <a:cubicBezTo>
                  <a:pt x="3616" y="592"/>
                  <a:pt x="3618" y="593"/>
                  <a:pt x="3619" y="593"/>
                </a:cubicBezTo>
                <a:cubicBezTo>
                  <a:pt x="3620" y="593"/>
                  <a:pt x="3620" y="593"/>
                  <a:pt x="3621" y="593"/>
                </a:cubicBezTo>
                <a:cubicBezTo>
                  <a:pt x="3622" y="594"/>
                  <a:pt x="3622" y="594"/>
                  <a:pt x="3622" y="595"/>
                </a:cubicBezTo>
                <a:cubicBezTo>
                  <a:pt x="3623" y="596"/>
                  <a:pt x="3625" y="595"/>
                  <a:pt x="3626" y="594"/>
                </a:cubicBezTo>
                <a:cubicBezTo>
                  <a:pt x="3626" y="594"/>
                  <a:pt x="3628" y="593"/>
                  <a:pt x="3627" y="591"/>
                </a:cubicBezTo>
                <a:cubicBezTo>
                  <a:pt x="3627" y="591"/>
                  <a:pt x="3627" y="590"/>
                  <a:pt x="3626" y="590"/>
                </a:cubicBezTo>
                <a:cubicBezTo>
                  <a:pt x="3626" y="589"/>
                  <a:pt x="3626" y="589"/>
                  <a:pt x="3625" y="588"/>
                </a:cubicBezTo>
                <a:cubicBezTo>
                  <a:pt x="3625" y="588"/>
                  <a:pt x="3624" y="588"/>
                  <a:pt x="3623" y="588"/>
                </a:cubicBezTo>
                <a:cubicBezTo>
                  <a:pt x="3623" y="588"/>
                  <a:pt x="3622" y="587"/>
                  <a:pt x="3622" y="587"/>
                </a:cubicBezTo>
                <a:cubicBezTo>
                  <a:pt x="3621" y="586"/>
                  <a:pt x="3620" y="587"/>
                  <a:pt x="3619" y="587"/>
                </a:cubicBezTo>
                <a:cubicBezTo>
                  <a:pt x="3619" y="586"/>
                  <a:pt x="3621" y="585"/>
                  <a:pt x="3622" y="586"/>
                </a:cubicBezTo>
                <a:cubicBezTo>
                  <a:pt x="3622" y="586"/>
                  <a:pt x="3623" y="586"/>
                  <a:pt x="3623" y="587"/>
                </a:cubicBezTo>
                <a:cubicBezTo>
                  <a:pt x="3624" y="587"/>
                  <a:pt x="3625" y="587"/>
                  <a:pt x="3625" y="587"/>
                </a:cubicBezTo>
                <a:cubicBezTo>
                  <a:pt x="3627" y="588"/>
                  <a:pt x="3627" y="589"/>
                  <a:pt x="3628" y="590"/>
                </a:cubicBezTo>
                <a:cubicBezTo>
                  <a:pt x="3629" y="590"/>
                  <a:pt x="3631" y="590"/>
                  <a:pt x="3632" y="590"/>
                </a:cubicBezTo>
                <a:cubicBezTo>
                  <a:pt x="3632" y="591"/>
                  <a:pt x="3632" y="592"/>
                  <a:pt x="3632" y="592"/>
                </a:cubicBezTo>
                <a:cubicBezTo>
                  <a:pt x="3631" y="593"/>
                  <a:pt x="3630" y="592"/>
                  <a:pt x="3630" y="593"/>
                </a:cubicBezTo>
                <a:cubicBezTo>
                  <a:pt x="3631" y="594"/>
                  <a:pt x="3632" y="593"/>
                  <a:pt x="3633" y="594"/>
                </a:cubicBezTo>
                <a:cubicBezTo>
                  <a:pt x="3633" y="595"/>
                  <a:pt x="3633" y="595"/>
                  <a:pt x="3634" y="596"/>
                </a:cubicBezTo>
                <a:cubicBezTo>
                  <a:pt x="3635" y="596"/>
                  <a:pt x="3636" y="596"/>
                  <a:pt x="3636" y="597"/>
                </a:cubicBezTo>
                <a:cubicBezTo>
                  <a:pt x="3636" y="597"/>
                  <a:pt x="3637" y="598"/>
                  <a:pt x="3637" y="598"/>
                </a:cubicBezTo>
                <a:cubicBezTo>
                  <a:pt x="3638" y="598"/>
                  <a:pt x="3639" y="597"/>
                  <a:pt x="3640" y="597"/>
                </a:cubicBezTo>
                <a:cubicBezTo>
                  <a:pt x="3641" y="597"/>
                  <a:pt x="3643" y="598"/>
                  <a:pt x="3644" y="598"/>
                </a:cubicBezTo>
                <a:cubicBezTo>
                  <a:pt x="3646" y="598"/>
                  <a:pt x="3647" y="598"/>
                  <a:pt x="3649" y="598"/>
                </a:cubicBezTo>
                <a:cubicBezTo>
                  <a:pt x="3652" y="598"/>
                  <a:pt x="3655" y="596"/>
                  <a:pt x="3659" y="595"/>
                </a:cubicBezTo>
                <a:cubicBezTo>
                  <a:pt x="3659" y="595"/>
                  <a:pt x="3660" y="594"/>
                  <a:pt x="3661" y="594"/>
                </a:cubicBezTo>
                <a:cubicBezTo>
                  <a:pt x="3662" y="594"/>
                  <a:pt x="3662" y="594"/>
                  <a:pt x="3663" y="594"/>
                </a:cubicBezTo>
                <a:cubicBezTo>
                  <a:pt x="3665" y="594"/>
                  <a:pt x="3666" y="593"/>
                  <a:pt x="3667" y="592"/>
                </a:cubicBezTo>
                <a:cubicBezTo>
                  <a:pt x="3670" y="591"/>
                  <a:pt x="3674" y="592"/>
                  <a:pt x="3677" y="590"/>
                </a:cubicBezTo>
                <a:cubicBezTo>
                  <a:pt x="3678" y="589"/>
                  <a:pt x="3679" y="588"/>
                  <a:pt x="3680" y="587"/>
                </a:cubicBezTo>
                <a:cubicBezTo>
                  <a:pt x="3681" y="586"/>
                  <a:pt x="3682" y="585"/>
                  <a:pt x="3684" y="585"/>
                </a:cubicBezTo>
                <a:cubicBezTo>
                  <a:pt x="3686" y="585"/>
                  <a:pt x="3688" y="585"/>
                  <a:pt x="3689" y="583"/>
                </a:cubicBezTo>
                <a:cubicBezTo>
                  <a:pt x="3690" y="583"/>
                  <a:pt x="3690" y="582"/>
                  <a:pt x="3690" y="581"/>
                </a:cubicBezTo>
                <a:cubicBezTo>
                  <a:pt x="3691" y="580"/>
                  <a:pt x="3691" y="579"/>
                  <a:pt x="3692" y="578"/>
                </a:cubicBezTo>
                <a:cubicBezTo>
                  <a:pt x="3693" y="576"/>
                  <a:pt x="3692" y="575"/>
                  <a:pt x="3690" y="576"/>
                </a:cubicBezTo>
                <a:cubicBezTo>
                  <a:pt x="3689" y="576"/>
                  <a:pt x="3689" y="576"/>
                  <a:pt x="3688" y="576"/>
                </a:cubicBezTo>
                <a:cubicBezTo>
                  <a:pt x="3687" y="576"/>
                  <a:pt x="3687" y="576"/>
                  <a:pt x="3686" y="576"/>
                </a:cubicBezTo>
                <a:cubicBezTo>
                  <a:pt x="3685" y="577"/>
                  <a:pt x="3683" y="577"/>
                  <a:pt x="3682" y="577"/>
                </a:cubicBezTo>
                <a:cubicBezTo>
                  <a:pt x="3681" y="577"/>
                  <a:pt x="3680" y="577"/>
                  <a:pt x="3680" y="576"/>
                </a:cubicBezTo>
                <a:cubicBezTo>
                  <a:pt x="3680" y="575"/>
                  <a:pt x="3682" y="576"/>
                  <a:pt x="3682" y="576"/>
                </a:cubicBezTo>
                <a:cubicBezTo>
                  <a:pt x="3684" y="576"/>
                  <a:pt x="3684" y="575"/>
                  <a:pt x="3685" y="574"/>
                </a:cubicBezTo>
                <a:cubicBezTo>
                  <a:pt x="3686" y="573"/>
                  <a:pt x="3688" y="573"/>
                  <a:pt x="3689" y="573"/>
                </a:cubicBezTo>
                <a:cubicBezTo>
                  <a:pt x="3691" y="573"/>
                  <a:pt x="3692" y="572"/>
                  <a:pt x="3693" y="571"/>
                </a:cubicBezTo>
                <a:cubicBezTo>
                  <a:pt x="3695" y="570"/>
                  <a:pt x="3697" y="570"/>
                  <a:pt x="3696" y="568"/>
                </a:cubicBezTo>
                <a:cubicBezTo>
                  <a:pt x="3695" y="566"/>
                  <a:pt x="3694" y="566"/>
                  <a:pt x="3693" y="565"/>
                </a:cubicBezTo>
                <a:cubicBezTo>
                  <a:pt x="3692" y="565"/>
                  <a:pt x="3691" y="564"/>
                  <a:pt x="3690" y="563"/>
                </a:cubicBezTo>
                <a:cubicBezTo>
                  <a:pt x="3688" y="562"/>
                  <a:pt x="3688" y="562"/>
                  <a:pt x="3687" y="560"/>
                </a:cubicBezTo>
                <a:cubicBezTo>
                  <a:pt x="3687" y="558"/>
                  <a:pt x="3687" y="557"/>
                  <a:pt x="3688" y="556"/>
                </a:cubicBezTo>
                <a:cubicBezTo>
                  <a:pt x="3688" y="554"/>
                  <a:pt x="3688" y="553"/>
                  <a:pt x="3688" y="551"/>
                </a:cubicBezTo>
                <a:cubicBezTo>
                  <a:pt x="3688" y="551"/>
                  <a:pt x="3688" y="550"/>
                  <a:pt x="3689" y="550"/>
                </a:cubicBezTo>
                <a:cubicBezTo>
                  <a:pt x="3689" y="550"/>
                  <a:pt x="3688" y="551"/>
                  <a:pt x="3689" y="552"/>
                </a:cubicBezTo>
                <a:cubicBezTo>
                  <a:pt x="3690" y="553"/>
                  <a:pt x="3692" y="552"/>
                  <a:pt x="3693" y="552"/>
                </a:cubicBezTo>
                <a:cubicBezTo>
                  <a:pt x="3693" y="551"/>
                  <a:pt x="3694" y="551"/>
                  <a:pt x="3695" y="550"/>
                </a:cubicBezTo>
                <a:cubicBezTo>
                  <a:pt x="3695" y="550"/>
                  <a:pt x="3696" y="550"/>
                  <a:pt x="3696" y="549"/>
                </a:cubicBezTo>
                <a:cubicBezTo>
                  <a:pt x="3698" y="548"/>
                  <a:pt x="3696" y="547"/>
                  <a:pt x="3695" y="546"/>
                </a:cubicBezTo>
                <a:cubicBezTo>
                  <a:pt x="3695" y="545"/>
                  <a:pt x="3696" y="543"/>
                  <a:pt x="3697" y="543"/>
                </a:cubicBezTo>
                <a:cubicBezTo>
                  <a:pt x="3698" y="543"/>
                  <a:pt x="3699" y="543"/>
                  <a:pt x="3699" y="544"/>
                </a:cubicBezTo>
                <a:cubicBezTo>
                  <a:pt x="3700" y="545"/>
                  <a:pt x="3700" y="545"/>
                  <a:pt x="3699" y="546"/>
                </a:cubicBezTo>
                <a:cubicBezTo>
                  <a:pt x="3699" y="547"/>
                  <a:pt x="3699" y="547"/>
                  <a:pt x="3699" y="548"/>
                </a:cubicBezTo>
                <a:cubicBezTo>
                  <a:pt x="3700" y="548"/>
                  <a:pt x="3700" y="548"/>
                  <a:pt x="3700" y="548"/>
                </a:cubicBezTo>
                <a:cubicBezTo>
                  <a:pt x="3701" y="548"/>
                  <a:pt x="3700" y="549"/>
                  <a:pt x="3701" y="549"/>
                </a:cubicBezTo>
                <a:cubicBezTo>
                  <a:pt x="3702" y="550"/>
                  <a:pt x="3703" y="549"/>
                  <a:pt x="3704" y="548"/>
                </a:cubicBezTo>
                <a:cubicBezTo>
                  <a:pt x="3705" y="547"/>
                  <a:pt x="3706" y="546"/>
                  <a:pt x="3707" y="546"/>
                </a:cubicBezTo>
                <a:cubicBezTo>
                  <a:pt x="3708" y="545"/>
                  <a:pt x="3710" y="543"/>
                  <a:pt x="3711" y="543"/>
                </a:cubicBezTo>
                <a:cubicBezTo>
                  <a:pt x="3713" y="543"/>
                  <a:pt x="3711" y="546"/>
                  <a:pt x="3711" y="547"/>
                </a:cubicBezTo>
                <a:cubicBezTo>
                  <a:pt x="3710" y="548"/>
                  <a:pt x="3711" y="550"/>
                  <a:pt x="3710" y="551"/>
                </a:cubicBezTo>
                <a:cubicBezTo>
                  <a:pt x="3708" y="552"/>
                  <a:pt x="3708" y="553"/>
                  <a:pt x="3707" y="554"/>
                </a:cubicBezTo>
                <a:cubicBezTo>
                  <a:pt x="3707" y="555"/>
                  <a:pt x="3706" y="556"/>
                  <a:pt x="3705" y="555"/>
                </a:cubicBezTo>
                <a:cubicBezTo>
                  <a:pt x="3704" y="555"/>
                  <a:pt x="3704" y="554"/>
                  <a:pt x="3703" y="554"/>
                </a:cubicBezTo>
                <a:cubicBezTo>
                  <a:pt x="3702" y="553"/>
                  <a:pt x="3702" y="555"/>
                  <a:pt x="3703" y="555"/>
                </a:cubicBezTo>
                <a:cubicBezTo>
                  <a:pt x="3703" y="556"/>
                  <a:pt x="3704" y="556"/>
                  <a:pt x="3704" y="556"/>
                </a:cubicBezTo>
                <a:cubicBezTo>
                  <a:pt x="3704" y="558"/>
                  <a:pt x="3704" y="559"/>
                  <a:pt x="3705" y="560"/>
                </a:cubicBezTo>
                <a:cubicBezTo>
                  <a:pt x="3705" y="561"/>
                  <a:pt x="3706" y="561"/>
                  <a:pt x="3707" y="561"/>
                </a:cubicBezTo>
                <a:cubicBezTo>
                  <a:pt x="3707" y="561"/>
                  <a:pt x="3708" y="562"/>
                  <a:pt x="3708" y="563"/>
                </a:cubicBezTo>
                <a:cubicBezTo>
                  <a:pt x="3709" y="563"/>
                  <a:pt x="3709" y="563"/>
                  <a:pt x="3710" y="564"/>
                </a:cubicBezTo>
                <a:cubicBezTo>
                  <a:pt x="3712" y="564"/>
                  <a:pt x="3712" y="566"/>
                  <a:pt x="3711" y="567"/>
                </a:cubicBezTo>
                <a:cubicBezTo>
                  <a:pt x="3711" y="568"/>
                  <a:pt x="3711" y="569"/>
                  <a:pt x="3712" y="569"/>
                </a:cubicBezTo>
                <a:cubicBezTo>
                  <a:pt x="3714" y="569"/>
                  <a:pt x="3715" y="570"/>
                  <a:pt x="3717" y="569"/>
                </a:cubicBezTo>
                <a:cubicBezTo>
                  <a:pt x="3718" y="569"/>
                  <a:pt x="3720" y="569"/>
                  <a:pt x="3722" y="569"/>
                </a:cubicBezTo>
                <a:cubicBezTo>
                  <a:pt x="3724" y="569"/>
                  <a:pt x="3725" y="569"/>
                  <a:pt x="3727" y="569"/>
                </a:cubicBezTo>
                <a:cubicBezTo>
                  <a:pt x="3732" y="569"/>
                  <a:pt x="3736" y="569"/>
                  <a:pt x="3740" y="569"/>
                </a:cubicBezTo>
                <a:cubicBezTo>
                  <a:pt x="3744" y="569"/>
                  <a:pt x="3748" y="571"/>
                  <a:pt x="3751" y="571"/>
                </a:cubicBezTo>
                <a:cubicBezTo>
                  <a:pt x="3753" y="571"/>
                  <a:pt x="3754" y="572"/>
                  <a:pt x="3756" y="573"/>
                </a:cubicBezTo>
                <a:cubicBezTo>
                  <a:pt x="3757" y="573"/>
                  <a:pt x="3758" y="573"/>
                  <a:pt x="3760" y="574"/>
                </a:cubicBezTo>
                <a:cubicBezTo>
                  <a:pt x="3762" y="575"/>
                  <a:pt x="3764" y="578"/>
                  <a:pt x="3764" y="580"/>
                </a:cubicBezTo>
                <a:cubicBezTo>
                  <a:pt x="3765" y="581"/>
                  <a:pt x="3765" y="582"/>
                  <a:pt x="3765" y="582"/>
                </a:cubicBezTo>
                <a:cubicBezTo>
                  <a:pt x="3765" y="583"/>
                  <a:pt x="3764" y="584"/>
                  <a:pt x="3765" y="584"/>
                </a:cubicBezTo>
                <a:cubicBezTo>
                  <a:pt x="3765" y="585"/>
                  <a:pt x="3765" y="585"/>
                  <a:pt x="3766" y="586"/>
                </a:cubicBezTo>
                <a:cubicBezTo>
                  <a:pt x="3766" y="587"/>
                  <a:pt x="3766" y="587"/>
                  <a:pt x="3766" y="588"/>
                </a:cubicBezTo>
                <a:cubicBezTo>
                  <a:pt x="3767" y="589"/>
                  <a:pt x="3768" y="590"/>
                  <a:pt x="3769" y="591"/>
                </a:cubicBezTo>
                <a:cubicBezTo>
                  <a:pt x="3770" y="592"/>
                  <a:pt x="3770" y="592"/>
                  <a:pt x="3770" y="593"/>
                </a:cubicBezTo>
                <a:cubicBezTo>
                  <a:pt x="3771" y="595"/>
                  <a:pt x="3774" y="595"/>
                  <a:pt x="3776" y="595"/>
                </a:cubicBezTo>
                <a:cubicBezTo>
                  <a:pt x="3777" y="595"/>
                  <a:pt x="3779" y="595"/>
                  <a:pt x="3780" y="595"/>
                </a:cubicBezTo>
                <a:cubicBezTo>
                  <a:pt x="3782" y="595"/>
                  <a:pt x="3783" y="595"/>
                  <a:pt x="3784" y="595"/>
                </a:cubicBezTo>
                <a:cubicBezTo>
                  <a:pt x="3785" y="596"/>
                  <a:pt x="3787" y="596"/>
                  <a:pt x="3788" y="596"/>
                </a:cubicBezTo>
                <a:cubicBezTo>
                  <a:pt x="3789" y="597"/>
                  <a:pt x="3791" y="597"/>
                  <a:pt x="3792" y="598"/>
                </a:cubicBezTo>
                <a:cubicBezTo>
                  <a:pt x="3794" y="599"/>
                  <a:pt x="3795" y="600"/>
                  <a:pt x="3796" y="601"/>
                </a:cubicBezTo>
                <a:cubicBezTo>
                  <a:pt x="3796" y="602"/>
                  <a:pt x="3797" y="602"/>
                  <a:pt x="3798" y="603"/>
                </a:cubicBezTo>
                <a:cubicBezTo>
                  <a:pt x="3798" y="603"/>
                  <a:pt x="3799" y="604"/>
                  <a:pt x="3799" y="604"/>
                </a:cubicBezTo>
                <a:cubicBezTo>
                  <a:pt x="3800" y="605"/>
                  <a:pt x="3801" y="606"/>
                  <a:pt x="3802" y="607"/>
                </a:cubicBezTo>
                <a:cubicBezTo>
                  <a:pt x="3803" y="608"/>
                  <a:pt x="3804" y="608"/>
                  <a:pt x="3806" y="609"/>
                </a:cubicBezTo>
                <a:cubicBezTo>
                  <a:pt x="3806" y="609"/>
                  <a:pt x="3807" y="609"/>
                  <a:pt x="3808" y="609"/>
                </a:cubicBezTo>
                <a:cubicBezTo>
                  <a:pt x="3808" y="609"/>
                  <a:pt x="3809" y="608"/>
                  <a:pt x="3809" y="608"/>
                </a:cubicBezTo>
                <a:cubicBezTo>
                  <a:pt x="3811" y="607"/>
                  <a:pt x="3812" y="606"/>
                  <a:pt x="3812" y="604"/>
                </a:cubicBezTo>
                <a:cubicBezTo>
                  <a:pt x="3812" y="604"/>
                  <a:pt x="3813" y="601"/>
                  <a:pt x="3814" y="602"/>
                </a:cubicBezTo>
                <a:cubicBezTo>
                  <a:pt x="3814" y="602"/>
                  <a:pt x="3814" y="603"/>
                  <a:pt x="3814" y="604"/>
                </a:cubicBezTo>
                <a:cubicBezTo>
                  <a:pt x="3813" y="604"/>
                  <a:pt x="3813" y="605"/>
                  <a:pt x="3814" y="605"/>
                </a:cubicBezTo>
                <a:cubicBezTo>
                  <a:pt x="3814" y="605"/>
                  <a:pt x="3814" y="605"/>
                  <a:pt x="3814" y="606"/>
                </a:cubicBezTo>
                <a:cubicBezTo>
                  <a:pt x="3815" y="607"/>
                  <a:pt x="3814" y="609"/>
                  <a:pt x="3815" y="610"/>
                </a:cubicBezTo>
                <a:cubicBezTo>
                  <a:pt x="3815" y="610"/>
                  <a:pt x="3816" y="610"/>
                  <a:pt x="3817" y="611"/>
                </a:cubicBezTo>
                <a:cubicBezTo>
                  <a:pt x="3817" y="611"/>
                  <a:pt x="3818" y="612"/>
                  <a:pt x="3819" y="611"/>
                </a:cubicBezTo>
                <a:cubicBezTo>
                  <a:pt x="3819" y="611"/>
                  <a:pt x="3820" y="610"/>
                  <a:pt x="3820" y="610"/>
                </a:cubicBezTo>
                <a:cubicBezTo>
                  <a:pt x="3821" y="610"/>
                  <a:pt x="3822" y="610"/>
                  <a:pt x="3822" y="609"/>
                </a:cubicBezTo>
                <a:cubicBezTo>
                  <a:pt x="3822" y="608"/>
                  <a:pt x="3822" y="608"/>
                  <a:pt x="3822" y="607"/>
                </a:cubicBezTo>
                <a:cubicBezTo>
                  <a:pt x="3822" y="607"/>
                  <a:pt x="3821" y="606"/>
                  <a:pt x="3822" y="606"/>
                </a:cubicBezTo>
                <a:cubicBezTo>
                  <a:pt x="3822" y="605"/>
                  <a:pt x="3823" y="606"/>
                  <a:pt x="3824" y="606"/>
                </a:cubicBezTo>
                <a:cubicBezTo>
                  <a:pt x="3824" y="607"/>
                  <a:pt x="3825" y="606"/>
                  <a:pt x="3825" y="607"/>
                </a:cubicBezTo>
                <a:cubicBezTo>
                  <a:pt x="3826" y="607"/>
                  <a:pt x="3826" y="607"/>
                  <a:pt x="3827" y="607"/>
                </a:cubicBezTo>
                <a:cubicBezTo>
                  <a:pt x="3828" y="607"/>
                  <a:pt x="3829" y="608"/>
                  <a:pt x="3829" y="607"/>
                </a:cubicBezTo>
                <a:cubicBezTo>
                  <a:pt x="3830" y="607"/>
                  <a:pt x="3831" y="607"/>
                  <a:pt x="3831" y="607"/>
                </a:cubicBezTo>
                <a:cubicBezTo>
                  <a:pt x="3832" y="606"/>
                  <a:pt x="3833" y="607"/>
                  <a:pt x="3833" y="606"/>
                </a:cubicBezTo>
                <a:cubicBezTo>
                  <a:pt x="3834" y="606"/>
                  <a:pt x="3833" y="605"/>
                  <a:pt x="3832" y="605"/>
                </a:cubicBezTo>
                <a:cubicBezTo>
                  <a:pt x="3831" y="605"/>
                  <a:pt x="3831" y="605"/>
                  <a:pt x="3830" y="605"/>
                </a:cubicBezTo>
                <a:cubicBezTo>
                  <a:pt x="3828" y="604"/>
                  <a:pt x="3825" y="603"/>
                  <a:pt x="3822" y="602"/>
                </a:cubicBezTo>
                <a:cubicBezTo>
                  <a:pt x="3822" y="601"/>
                  <a:pt x="3821" y="601"/>
                  <a:pt x="3821" y="600"/>
                </a:cubicBezTo>
                <a:cubicBezTo>
                  <a:pt x="3820" y="600"/>
                  <a:pt x="3820" y="600"/>
                  <a:pt x="3819" y="600"/>
                </a:cubicBezTo>
                <a:cubicBezTo>
                  <a:pt x="3819" y="599"/>
                  <a:pt x="3820" y="598"/>
                  <a:pt x="3820" y="598"/>
                </a:cubicBezTo>
                <a:cubicBezTo>
                  <a:pt x="3821" y="598"/>
                  <a:pt x="3821" y="598"/>
                  <a:pt x="3822" y="597"/>
                </a:cubicBezTo>
                <a:cubicBezTo>
                  <a:pt x="3822" y="596"/>
                  <a:pt x="3822" y="596"/>
                  <a:pt x="3823" y="595"/>
                </a:cubicBezTo>
                <a:cubicBezTo>
                  <a:pt x="3824" y="595"/>
                  <a:pt x="3824" y="595"/>
                  <a:pt x="3824" y="594"/>
                </a:cubicBezTo>
                <a:cubicBezTo>
                  <a:pt x="3823" y="593"/>
                  <a:pt x="3821" y="594"/>
                  <a:pt x="3820" y="593"/>
                </a:cubicBezTo>
                <a:cubicBezTo>
                  <a:pt x="3820" y="592"/>
                  <a:pt x="3820" y="592"/>
                  <a:pt x="3821" y="592"/>
                </a:cubicBezTo>
                <a:cubicBezTo>
                  <a:pt x="3821" y="592"/>
                  <a:pt x="3822" y="593"/>
                  <a:pt x="3822" y="593"/>
                </a:cubicBezTo>
                <a:cubicBezTo>
                  <a:pt x="3823" y="593"/>
                  <a:pt x="3824" y="593"/>
                  <a:pt x="3825" y="592"/>
                </a:cubicBezTo>
                <a:cubicBezTo>
                  <a:pt x="3825" y="592"/>
                  <a:pt x="3825" y="592"/>
                  <a:pt x="3826" y="591"/>
                </a:cubicBezTo>
                <a:cubicBezTo>
                  <a:pt x="3827" y="590"/>
                  <a:pt x="3829" y="591"/>
                  <a:pt x="3830" y="591"/>
                </a:cubicBezTo>
                <a:cubicBezTo>
                  <a:pt x="3832" y="591"/>
                  <a:pt x="3833" y="589"/>
                  <a:pt x="3834" y="588"/>
                </a:cubicBezTo>
                <a:cubicBezTo>
                  <a:pt x="3835" y="587"/>
                  <a:pt x="3835" y="587"/>
                  <a:pt x="3836" y="586"/>
                </a:cubicBezTo>
                <a:cubicBezTo>
                  <a:pt x="3836" y="585"/>
                  <a:pt x="3836" y="585"/>
                  <a:pt x="3836" y="584"/>
                </a:cubicBezTo>
                <a:cubicBezTo>
                  <a:pt x="3836" y="583"/>
                  <a:pt x="3835" y="581"/>
                  <a:pt x="3834" y="581"/>
                </a:cubicBezTo>
                <a:cubicBezTo>
                  <a:pt x="3833" y="581"/>
                  <a:pt x="3832" y="581"/>
                  <a:pt x="3832" y="581"/>
                </a:cubicBezTo>
                <a:cubicBezTo>
                  <a:pt x="3831" y="581"/>
                  <a:pt x="3830" y="581"/>
                  <a:pt x="3830" y="580"/>
                </a:cubicBezTo>
                <a:cubicBezTo>
                  <a:pt x="3829" y="580"/>
                  <a:pt x="3830" y="580"/>
                  <a:pt x="3831" y="580"/>
                </a:cubicBezTo>
                <a:cubicBezTo>
                  <a:pt x="3832" y="579"/>
                  <a:pt x="3832" y="579"/>
                  <a:pt x="3833" y="579"/>
                </a:cubicBezTo>
                <a:cubicBezTo>
                  <a:pt x="3833" y="579"/>
                  <a:pt x="3834" y="579"/>
                  <a:pt x="3835" y="578"/>
                </a:cubicBezTo>
                <a:cubicBezTo>
                  <a:pt x="3835" y="577"/>
                  <a:pt x="3835" y="576"/>
                  <a:pt x="3836" y="575"/>
                </a:cubicBezTo>
                <a:cubicBezTo>
                  <a:pt x="3836" y="574"/>
                  <a:pt x="3837" y="574"/>
                  <a:pt x="3837" y="573"/>
                </a:cubicBezTo>
                <a:cubicBezTo>
                  <a:pt x="3837" y="571"/>
                  <a:pt x="3836" y="572"/>
                  <a:pt x="3836" y="573"/>
                </a:cubicBezTo>
                <a:cubicBezTo>
                  <a:pt x="3836" y="573"/>
                  <a:pt x="3834" y="573"/>
                  <a:pt x="3834" y="573"/>
                </a:cubicBezTo>
                <a:cubicBezTo>
                  <a:pt x="3833" y="573"/>
                  <a:pt x="3833" y="574"/>
                  <a:pt x="3832" y="573"/>
                </a:cubicBezTo>
                <a:cubicBezTo>
                  <a:pt x="3831" y="573"/>
                  <a:pt x="3831" y="573"/>
                  <a:pt x="3832" y="573"/>
                </a:cubicBezTo>
                <a:cubicBezTo>
                  <a:pt x="3832" y="572"/>
                  <a:pt x="3833" y="572"/>
                  <a:pt x="3833" y="571"/>
                </a:cubicBezTo>
                <a:cubicBezTo>
                  <a:pt x="3833" y="571"/>
                  <a:pt x="3833" y="570"/>
                  <a:pt x="3832" y="570"/>
                </a:cubicBezTo>
                <a:cubicBezTo>
                  <a:pt x="3832" y="569"/>
                  <a:pt x="3832" y="569"/>
                  <a:pt x="3831" y="569"/>
                </a:cubicBezTo>
                <a:cubicBezTo>
                  <a:pt x="3831" y="568"/>
                  <a:pt x="3831" y="568"/>
                  <a:pt x="3830" y="568"/>
                </a:cubicBezTo>
                <a:cubicBezTo>
                  <a:pt x="3829" y="566"/>
                  <a:pt x="3828" y="567"/>
                  <a:pt x="3827" y="567"/>
                </a:cubicBezTo>
                <a:cubicBezTo>
                  <a:pt x="3827" y="566"/>
                  <a:pt x="3828" y="566"/>
                  <a:pt x="3828" y="566"/>
                </a:cubicBezTo>
                <a:close/>
                <a:moveTo>
                  <a:pt x="256" y="687"/>
                </a:moveTo>
                <a:cubicBezTo>
                  <a:pt x="255" y="687"/>
                  <a:pt x="254" y="689"/>
                  <a:pt x="253" y="689"/>
                </a:cubicBezTo>
                <a:cubicBezTo>
                  <a:pt x="252" y="689"/>
                  <a:pt x="255" y="687"/>
                  <a:pt x="253" y="686"/>
                </a:cubicBezTo>
                <a:cubicBezTo>
                  <a:pt x="253" y="686"/>
                  <a:pt x="253" y="687"/>
                  <a:pt x="252" y="687"/>
                </a:cubicBezTo>
                <a:cubicBezTo>
                  <a:pt x="252" y="687"/>
                  <a:pt x="252" y="686"/>
                  <a:pt x="252" y="686"/>
                </a:cubicBezTo>
                <a:cubicBezTo>
                  <a:pt x="251" y="686"/>
                  <a:pt x="251" y="686"/>
                  <a:pt x="250" y="686"/>
                </a:cubicBezTo>
                <a:cubicBezTo>
                  <a:pt x="250" y="686"/>
                  <a:pt x="249" y="686"/>
                  <a:pt x="249" y="685"/>
                </a:cubicBezTo>
                <a:cubicBezTo>
                  <a:pt x="248" y="685"/>
                  <a:pt x="248" y="685"/>
                  <a:pt x="247" y="685"/>
                </a:cubicBezTo>
                <a:cubicBezTo>
                  <a:pt x="248" y="683"/>
                  <a:pt x="251" y="685"/>
                  <a:pt x="252" y="685"/>
                </a:cubicBezTo>
                <a:cubicBezTo>
                  <a:pt x="253" y="685"/>
                  <a:pt x="254" y="685"/>
                  <a:pt x="256" y="685"/>
                </a:cubicBezTo>
                <a:cubicBezTo>
                  <a:pt x="257" y="685"/>
                  <a:pt x="260" y="684"/>
                  <a:pt x="260" y="685"/>
                </a:cubicBezTo>
                <a:cubicBezTo>
                  <a:pt x="260" y="686"/>
                  <a:pt x="257" y="686"/>
                  <a:pt x="256" y="687"/>
                </a:cubicBezTo>
                <a:close/>
                <a:moveTo>
                  <a:pt x="265" y="675"/>
                </a:moveTo>
                <a:cubicBezTo>
                  <a:pt x="265" y="674"/>
                  <a:pt x="263" y="672"/>
                  <a:pt x="264" y="672"/>
                </a:cubicBezTo>
                <a:cubicBezTo>
                  <a:pt x="264" y="672"/>
                  <a:pt x="265" y="674"/>
                  <a:pt x="265" y="674"/>
                </a:cubicBezTo>
                <a:cubicBezTo>
                  <a:pt x="266" y="675"/>
                  <a:pt x="266" y="675"/>
                  <a:pt x="266" y="676"/>
                </a:cubicBezTo>
                <a:cubicBezTo>
                  <a:pt x="265" y="676"/>
                  <a:pt x="265" y="675"/>
                  <a:pt x="265" y="675"/>
                </a:cubicBezTo>
                <a:close/>
                <a:moveTo>
                  <a:pt x="274" y="678"/>
                </a:moveTo>
                <a:cubicBezTo>
                  <a:pt x="274" y="676"/>
                  <a:pt x="275" y="676"/>
                  <a:pt x="275" y="677"/>
                </a:cubicBezTo>
                <a:cubicBezTo>
                  <a:pt x="275" y="678"/>
                  <a:pt x="274" y="678"/>
                  <a:pt x="274" y="678"/>
                </a:cubicBezTo>
                <a:close/>
                <a:moveTo>
                  <a:pt x="274" y="672"/>
                </a:moveTo>
                <a:cubicBezTo>
                  <a:pt x="274" y="672"/>
                  <a:pt x="274" y="672"/>
                  <a:pt x="274" y="672"/>
                </a:cubicBezTo>
                <a:cubicBezTo>
                  <a:pt x="275" y="672"/>
                  <a:pt x="275" y="672"/>
                  <a:pt x="275" y="672"/>
                </a:cubicBezTo>
                <a:cubicBezTo>
                  <a:pt x="276" y="673"/>
                  <a:pt x="274" y="673"/>
                  <a:pt x="274" y="672"/>
                </a:cubicBezTo>
                <a:close/>
                <a:moveTo>
                  <a:pt x="271" y="727"/>
                </a:moveTo>
                <a:cubicBezTo>
                  <a:pt x="270" y="728"/>
                  <a:pt x="269" y="729"/>
                  <a:pt x="269" y="730"/>
                </a:cubicBezTo>
                <a:cubicBezTo>
                  <a:pt x="268" y="730"/>
                  <a:pt x="267" y="731"/>
                  <a:pt x="267" y="733"/>
                </a:cubicBezTo>
                <a:cubicBezTo>
                  <a:pt x="267" y="734"/>
                  <a:pt x="266" y="735"/>
                  <a:pt x="266" y="736"/>
                </a:cubicBezTo>
                <a:cubicBezTo>
                  <a:pt x="265" y="736"/>
                  <a:pt x="266" y="733"/>
                  <a:pt x="266" y="733"/>
                </a:cubicBezTo>
                <a:cubicBezTo>
                  <a:pt x="267" y="732"/>
                  <a:pt x="268" y="731"/>
                  <a:pt x="267" y="730"/>
                </a:cubicBezTo>
                <a:cubicBezTo>
                  <a:pt x="266" y="728"/>
                  <a:pt x="264" y="730"/>
                  <a:pt x="263" y="730"/>
                </a:cubicBezTo>
                <a:cubicBezTo>
                  <a:pt x="263" y="731"/>
                  <a:pt x="262" y="732"/>
                  <a:pt x="261" y="732"/>
                </a:cubicBezTo>
                <a:cubicBezTo>
                  <a:pt x="261" y="731"/>
                  <a:pt x="262" y="731"/>
                  <a:pt x="262" y="730"/>
                </a:cubicBezTo>
                <a:cubicBezTo>
                  <a:pt x="263" y="730"/>
                  <a:pt x="263" y="729"/>
                  <a:pt x="264" y="729"/>
                </a:cubicBezTo>
                <a:cubicBezTo>
                  <a:pt x="265" y="728"/>
                  <a:pt x="265" y="728"/>
                  <a:pt x="266" y="728"/>
                </a:cubicBezTo>
                <a:cubicBezTo>
                  <a:pt x="267" y="727"/>
                  <a:pt x="268" y="727"/>
                  <a:pt x="270" y="727"/>
                </a:cubicBezTo>
                <a:cubicBezTo>
                  <a:pt x="271" y="727"/>
                  <a:pt x="273" y="726"/>
                  <a:pt x="274" y="727"/>
                </a:cubicBezTo>
                <a:cubicBezTo>
                  <a:pt x="274" y="727"/>
                  <a:pt x="272" y="727"/>
                  <a:pt x="271" y="727"/>
                </a:cubicBezTo>
                <a:close/>
                <a:moveTo>
                  <a:pt x="292" y="660"/>
                </a:moveTo>
                <a:cubicBezTo>
                  <a:pt x="291" y="660"/>
                  <a:pt x="290" y="660"/>
                  <a:pt x="289" y="660"/>
                </a:cubicBezTo>
                <a:cubicBezTo>
                  <a:pt x="290" y="659"/>
                  <a:pt x="290" y="659"/>
                  <a:pt x="291" y="659"/>
                </a:cubicBezTo>
                <a:cubicBezTo>
                  <a:pt x="292" y="659"/>
                  <a:pt x="292" y="659"/>
                  <a:pt x="293" y="659"/>
                </a:cubicBezTo>
                <a:cubicBezTo>
                  <a:pt x="293" y="659"/>
                  <a:pt x="293" y="659"/>
                  <a:pt x="293" y="658"/>
                </a:cubicBezTo>
                <a:cubicBezTo>
                  <a:pt x="293" y="658"/>
                  <a:pt x="294" y="658"/>
                  <a:pt x="294" y="658"/>
                </a:cubicBezTo>
                <a:cubicBezTo>
                  <a:pt x="294" y="659"/>
                  <a:pt x="292" y="660"/>
                  <a:pt x="292" y="660"/>
                </a:cubicBezTo>
                <a:close/>
                <a:moveTo>
                  <a:pt x="459" y="782"/>
                </a:moveTo>
                <a:cubicBezTo>
                  <a:pt x="459" y="782"/>
                  <a:pt x="457" y="781"/>
                  <a:pt x="457" y="780"/>
                </a:cubicBezTo>
                <a:cubicBezTo>
                  <a:pt x="456" y="780"/>
                  <a:pt x="459" y="780"/>
                  <a:pt x="459" y="780"/>
                </a:cubicBezTo>
                <a:cubicBezTo>
                  <a:pt x="460" y="781"/>
                  <a:pt x="460" y="782"/>
                  <a:pt x="459" y="782"/>
                </a:cubicBezTo>
                <a:close/>
                <a:moveTo>
                  <a:pt x="518" y="445"/>
                </a:moveTo>
                <a:cubicBezTo>
                  <a:pt x="518" y="445"/>
                  <a:pt x="518" y="445"/>
                  <a:pt x="518" y="444"/>
                </a:cubicBezTo>
                <a:cubicBezTo>
                  <a:pt x="517" y="444"/>
                  <a:pt x="517" y="444"/>
                  <a:pt x="517" y="443"/>
                </a:cubicBezTo>
                <a:cubicBezTo>
                  <a:pt x="516" y="443"/>
                  <a:pt x="515" y="442"/>
                  <a:pt x="515" y="442"/>
                </a:cubicBezTo>
                <a:cubicBezTo>
                  <a:pt x="516" y="441"/>
                  <a:pt x="517" y="443"/>
                  <a:pt x="518" y="443"/>
                </a:cubicBezTo>
                <a:cubicBezTo>
                  <a:pt x="518" y="444"/>
                  <a:pt x="519" y="444"/>
                  <a:pt x="519" y="444"/>
                </a:cubicBezTo>
                <a:cubicBezTo>
                  <a:pt x="519" y="445"/>
                  <a:pt x="519" y="445"/>
                  <a:pt x="518" y="445"/>
                </a:cubicBezTo>
                <a:close/>
                <a:moveTo>
                  <a:pt x="250" y="950"/>
                </a:moveTo>
                <a:cubicBezTo>
                  <a:pt x="250" y="950"/>
                  <a:pt x="250" y="949"/>
                  <a:pt x="249" y="948"/>
                </a:cubicBezTo>
                <a:cubicBezTo>
                  <a:pt x="249" y="948"/>
                  <a:pt x="248" y="948"/>
                  <a:pt x="248" y="948"/>
                </a:cubicBezTo>
                <a:cubicBezTo>
                  <a:pt x="246" y="948"/>
                  <a:pt x="245" y="948"/>
                  <a:pt x="244" y="949"/>
                </a:cubicBezTo>
                <a:cubicBezTo>
                  <a:pt x="243" y="949"/>
                  <a:pt x="243" y="949"/>
                  <a:pt x="242" y="950"/>
                </a:cubicBezTo>
                <a:cubicBezTo>
                  <a:pt x="242" y="950"/>
                  <a:pt x="241" y="950"/>
                  <a:pt x="241" y="950"/>
                </a:cubicBezTo>
                <a:cubicBezTo>
                  <a:pt x="240" y="951"/>
                  <a:pt x="240" y="951"/>
                  <a:pt x="239" y="952"/>
                </a:cubicBezTo>
                <a:cubicBezTo>
                  <a:pt x="239" y="952"/>
                  <a:pt x="238" y="952"/>
                  <a:pt x="238" y="953"/>
                </a:cubicBezTo>
                <a:cubicBezTo>
                  <a:pt x="237" y="953"/>
                  <a:pt x="237" y="953"/>
                  <a:pt x="237" y="954"/>
                </a:cubicBezTo>
                <a:cubicBezTo>
                  <a:pt x="237" y="955"/>
                  <a:pt x="238" y="955"/>
                  <a:pt x="238" y="955"/>
                </a:cubicBezTo>
                <a:cubicBezTo>
                  <a:pt x="239" y="955"/>
                  <a:pt x="240" y="955"/>
                  <a:pt x="240" y="955"/>
                </a:cubicBezTo>
                <a:cubicBezTo>
                  <a:pt x="240" y="956"/>
                  <a:pt x="241" y="957"/>
                  <a:pt x="241" y="956"/>
                </a:cubicBezTo>
                <a:cubicBezTo>
                  <a:pt x="242" y="956"/>
                  <a:pt x="242" y="955"/>
                  <a:pt x="243" y="955"/>
                </a:cubicBezTo>
                <a:cubicBezTo>
                  <a:pt x="243" y="955"/>
                  <a:pt x="244" y="956"/>
                  <a:pt x="244" y="956"/>
                </a:cubicBezTo>
                <a:cubicBezTo>
                  <a:pt x="244" y="956"/>
                  <a:pt x="244" y="955"/>
                  <a:pt x="245" y="955"/>
                </a:cubicBezTo>
                <a:cubicBezTo>
                  <a:pt x="245" y="955"/>
                  <a:pt x="245" y="955"/>
                  <a:pt x="246" y="955"/>
                </a:cubicBezTo>
                <a:cubicBezTo>
                  <a:pt x="246" y="956"/>
                  <a:pt x="245" y="956"/>
                  <a:pt x="245" y="956"/>
                </a:cubicBezTo>
                <a:cubicBezTo>
                  <a:pt x="245" y="956"/>
                  <a:pt x="244" y="957"/>
                  <a:pt x="243" y="957"/>
                </a:cubicBezTo>
                <a:cubicBezTo>
                  <a:pt x="243" y="957"/>
                  <a:pt x="242" y="957"/>
                  <a:pt x="241" y="957"/>
                </a:cubicBezTo>
                <a:cubicBezTo>
                  <a:pt x="241" y="957"/>
                  <a:pt x="240" y="956"/>
                  <a:pt x="240" y="956"/>
                </a:cubicBezTo>
                <a:cubicBezTo>
                  <a:pt x="239" y="956"/>
                  <a:pt x="238" y="956"/>
                  <a:pt x="238" y="956"/>
                </a:cubicBezTo>
                <a:cubicBezTo>
                  <a:pt x="237" y="956"/>
                  <a:pt x="237" y="955"/>
                  <a:pt x="237" y="955"/>
                </a:cubicBezTo>
                <a:cubicBezTo>
                  <a:pt x="236" y="955"/>
                  <a:pt x="236" y="955"/>
                  <a:pt x="236" y="955"/>
                </a:cubicBezTo>
                <a:cubicBezTo>
                  <a:pt x="235" y="955"/>
                  <a:pt x="235" y="955"/>
                  <a:pt x="235" y="954"/>
                </a:cubicBezTo>
                <a:cubicBezTo>
                  <a:pt x="235" y="953"/>
                  <a:pt x="235" y="953"/>
                  <a:pt x="236" y="953"/>
                </a:cubicBezTo>
                <a:cubicBezTo>
                  <a:pt x="236" y="952"/>
                  <a:pt x="236" y="952"/>
                  <a:pt x="236" y="951"/>
                </a:cubicBezTo>
                <a:cubicBezTo>
                  <a:pt x="236" y="950"/>
                  <a:pt x="236" y="949"/>
                  <a:pt x="235" y="948"/>
                </a:cubicBezTo>
                <a:cubicBezTo>
                  <a:pt x="233" y="945"/>
                  <a:pt x="241" y="947"/>
                  <a:pt x="240" y="945"/>
                </a:cubicBezTo>
                <a:cubicBezTo>
                  <a:pt x="239" y="944"/>
                  <a:pt x="239" y="944"/>
                  <a:pt x="238" y="944"/>
                </a:cubicBezTo>
                <a:cubicBezTo>
                  <a:pt x="238" y="944"/>
                  <a:pt x="237" y="944"/>
                  <a:pt x="237" y="943"/>
                </a:cubicBezTo>
                <a:cubicBezTo>
                  <a:pt x="237" y="943"/>
                  <a:pt x="236" y="943"/>
                  <a:pt x="236" y="942"/>
                </a:cubicBezTo>
                <a:cubicBezTo>
                  <a:pt x="236" y="942"/>
                  <a:pt x="236" y="941"/>
                  <a:pt x="236" y="941"/>
                </a:cubicBezTo>
                <a:cubicBezTo>
                  <a:pt x="236" y="940"/>
                  <a:pt x="235" y="940"/>
                  <a:pt x="235" y="939"/>
                </a:cubicBezTo>
                <a:cubicBezTo>
                  <a:pt x="235" y="939"/>
                  <a:pt x="235" y="939"/>
                  <a:pt x="236" y="939"/>
                </a:cubicBezTo>
                <a:cubicBezTo>
                  <a:pt x="236" y="939"/>
                  <a:pt x="236" y="938"/>
                  <a:pt x="236" y="938"/>
                </a:cubicBezTo>
                <a:cubicBezTo>
                  <a:pt x="237" y="938"/>
                  <a:pt x="238" y="937"/>
                  <a:pt x="239" y="937"/>
                </a:cubicBezTo>
                <a:cubicBezTo>
                  <a:pt x="240" y="936"/>
                  <a:pt x="241" y="937"/>
                  <a:pt x="242" y="937"/>
                </a:cubicBezTo>
                <a:cubicBezTo>
                  <a:pt x="243" y="938"/>
                  <a:pt x="242" y="940"/>
                  <a:pt x="243" y="941"/>
                </a:cubicBezTo>
                <a:cubicBezTo>
                  <a:pt x="243" y="941"/>
                  <a:pt x="243" y="941"/>
                  <a:pt x="244" y="941"/>
                </a:cubicBezTo>
                <a:cubicBezTo>
                  <a:pt x="244" y="941"/>
                  <a:pt x="244" y="942"/>
                  <a:pt x="244" y="942"/>
                </a:cubicBezTo>
                <a:cubicBezTo>
                  <a:pt x="244" y="942"/>
                  <a:pt x="245" y="942"/>
                  <a:pt x="246" y="942"/>
                </a:cubicBezTo>
                <a:cubicBezTo>
                  <a:pt x="246" y="941"/>
                  <a:pt x="247" y="941"/>
                  <a:pt x="247" y="942"/>
                </a:cubicBezTo>
                <a:cubicBezTo>
                  <a:pt x="248" y="943"/>
                  <a:pt x="247" y="943"/>
                  <a:pt x="246" y="943"/>
                </a:cubicBezTo>
                <a:cubicBezTo>
                  <a:pt x="245" y="943"/>
                  <a:pt x="246" y="944"/>
                  <a:pt x="246" y="945"/>
                </a:cubicBezTo>
                <a:cubicBezTo>
                  <a:pt x="245" y="945"/>
                  <a:pt x="245" y="946"/>
                  <a:pt x="246" y="946"/>
                </a:cubicBezTo>
                <a:cubicBezTo>
                  <a:pt x="246" y="947"/>
                  <a:pt x="247" y="946"/>
                  <a:pt x="248" y="946"/>
                </a:cubicBezTo>
                <a:cubicBezTo>
                  <a:pt x="248" y="946"/>
                  <a:pt x="248" y="947"/>
                  <a:pt x="249" y="947"/>
                </a:cubicBezTo>
                <a:cubicBezTo>
                  <a:pt x="249" y="948"/>
                  <a:pt x="250" y="947"/>
                  <a:pt x="251" y="948"/>
                </a:cubicBezTo>
                <a:cubicBezTo>
                  <a:pt x="251" y="948"/>
                  <a:pt x="251" y="950"/>
                  <a:pt x="250" y="950"/>
                </a:cubicBezTo>
                <a:close/>
                <a:moveTo>
                  <a:pt x="423" y="919"/>
                </a:moveTo>
                <a:cubicBezTo>
                  <a:pt x="423" y="919"/>
                  <a:pt x="423" y="920"/>
                  <a:pt x="422" y="920"/>
                </a:cubicBezTo>
                <a:cubicBezTo>
                  <a:pt x="421" y="920"/>
                  <a:pt x="421" y="919"/>
                  <a:pt x="421" y="919"/>
                </a:cubicBezTo>
                <a:cubicBezTo>
                  <a:pt x="420" y="918"/>
                  <a:pt x="419" y="918"/>
                  <a:pt x="419" y="918"/>
                </a:cubicBezTo>
                <a:cubicBezTo>
                  <a:pt x="418" y="918"/>
                  <a:pt x="417" y="918"/>
                  <a:pt x="416" y="918"/>
                </a:cubicBezTo>
                <a:cubicBezTo>
                  <a:pt x="416" y="918"/>
                  <a:pt x="415" y="918"/>
                  <a:pt x="414" y="918"/>
                </a:cubicBezTo>
                <a:cubicBezTo>
                  <a:pt x="414" y="917"/>
                  <a:pt x="414" y="917"/>
                  <a:pt x="413" y="917"/>
                </a:cubicBezTo>
                <a:cubicBezTo>
                  <a:pt x="413" y="916"/>
                  <a:pt x="409" y="916"/>
                  <a:pt x="410" y="915"/>
                </a:cubicBezTo>
                <a:cubicBezTo>
                  <a:pt x="410" y="915"/>
                  <a:pt x="411" y="915"/>
                  <a:pt x="412" y="914"/>
                </a:cubicBezTo>
                <a:cubicBezTo>
                  <a:pt x="412" y="914"/>
                  <a:pt x="413" y="914"/>
                  <a:pt x="413" y="914"/>
                </a:cubicBezTo>
                <a:cubicBezTo>
                  <a:pt x="414" y="913"/>
                  <a:pt x="416" y="914"/>
                  <a:pt x="416" y="914"/>
                </a:cubicBezTo>
                <a:cubicBezTo>
                  <a:pt x="417" y="915"/>
                  <a:pt x="417" y="916"/>
                  <a:pt x="418" y="915"/>
                </a:cubicBezTo>
                <a:cubicBezTo>
                  <a:pt x="419" y="915"/>
                  <a:pt x="419" y="914"/>
                  <a:pt x="419" y="914"/>
                </a:cubicBezTo>
                <a:cubicBezTo>
                  <a:pt x="420" y="914"/>
                  <a:pt x="420" y="914"/>
                  <a:pt x="420" y="914"/>
                </a:cubicBezTo>
                <a:cubicBezTo>
                  <a:pt x="421" y="915"/>
                  <a:pt x="422" y="915"/>
                  <a:pt x="422" y="915"/>
                </a:cubicBezTo>
                <a:cubicBezTo>
                  <a:pt x="424" y="915"/>
                  <a:pt x="423" y="917"/>
                  <a:pt x="423" y="919"/>
                </a:cubicBezTo>
                <a:close/>
                <a:moveTo>
                  <a:pt x="533" y="894"/>
                </a:moveTo>
                <a:cubicBezTo>
                  <a:pt x="531" y="895"/>
                  <a:pt x="529" y="897"/>
                  <a:pt x="526" y="898"/>
                </a:cubicBezTo>
                <a:cubicBezTo>
                  <a:pt x="526" y="898"/>
                  <a:pt x="525" y="898"/>
                  <a:pt x="524" y="898"/>
                </a:cubicBezTo>
                <a:cubicBezTo>
                  <a:pt x="524" y="899"/>
                  <a:pt x="523" y="899"/>
                  <a:pt x="523" y="900"/>
                </a:cubicBezTo>
                <a:cubicBezTo>
                  <a:pt x="522" y="901"/>
                  <a:pt x="521" y="901"/>
                  <a:pt x="520" y="902"/>
                </a:cubicBezTo>
                <a:cubicBezTo>
                  <a:pt x="519" y="902"/>
                  <a:pt x="518" y="903"/>
                  <a:pt x="517" y="904"/>
                </a:cubicBezTo>
                <a:cubicBezTo>
                  <a:pt x="516" y="904"/>
                  <a:pt x="515" y="904"/>
                  <a:pt x="515" y="903"/>
                </a:cubicBezTo>
                <a:cubicBezTo>
                  <a:pt x="515" y="903"/>
                  <a:pt x="516" y="901"/>
                  <a:pt x="516" y="901"/>
                </a:cubicBezTo>
                <a:cubicBezTo>
                  <a:pt x="516" y="900"/>
                  <a:pt x="519" y="900"/>
                  <a:pt x="520" y="900"/>
                </a:cubicBezTo>
                <a:cubicBezTo>
                  <a:pt x="521" y="899"/>
                  <a:pt x="522" y="899"/>
                  <a:pt x="523" y="898"/>
                </a:cubicBezTo>
                <a:cubicBezTo>
                  <a:pt x="525" y="896"/>
                  <a:pt x="526" y="895"/>
                  <a:pt x="527" y="893"/>
                </a:cubicBezTo>
                <a:cubicBezTo>
                  <a:pt x="528" y="892"/>
                  <a:pt x="529" y="891"/>
                  <a:pt x="530" y="891"/>
                </a:cubicBezTo>
                <a:cubicBezTo>
                  <a:pt x="531" y="891"/>
                  <a:pt x="531" y="892"/>
                  <a:pt x="532" y="892"/>
                </a:cubicBezTo>
                <a:cubicBezTo>
                  <a:pt x="533" y="892"/>
                  <a:pt x="534" y="892"/>
                  <a:pt x="534" y="892"/>
                </a:cubicBezTo>
                <a:cubicBezTo>
                  <a:pt x="537" y="892"/>
                  <a:pt x="535" y="893"/>
                  <a:pt x="533" y="894"/>
                </a:cubicBezTo>
                <a:close/>
                <a:moveTo>
                  <a:pt x="554" y="877"/>
                </a:moveTo>
                <a:cubicBezTo>
                  <a:pt x="554" y="878"/>
                  <a:pt x="553" y="879"/>
                  <a:pt x="553" y="879"/>
                </a:cubicBezTo>
                <a:cubicBezTo>
                  <a:pt x="553" y="880"/>
                  <a:pt x="553" y="881"/>
                  <a:pt x="553" y="881"/>
                </a:cubicBezTo>
                <a:cubicBezTo>
                  <a:pt x="553" y="883"/>
                  <a:pt x="551" y="883"/>
                  <a:pt x="550" y="884"/>
                </a:cubicBezTo>
                <a:cubicBezTo>
                  <a:pt x="548" y="884"/>
                  <a:pt x="548" y="885"/>
                  <a:pt x="546" y="885"/>
                </a:cubicBezTo>
                <a:cubicBezTo>
                  <a:pt x="545" y="885"/>
                  <a:pt x="544" y="885"/>
                  <a:pt x="544" y="885"/>
                </a:cubicBezTo>
                <a:cubicBezTo>
                  <a:pt x="543" y="885"/>
                  <a:pt x="542" y="884"/>
                  <a:pt x="541" y="884"/>
                </a:cubicBezTo>
                <a:cubicBezTo>
                  <a:pt x="540" y="883"/>
                  <a:pt x="541" y="882"/>
                  <a:pt x="542" y="882"/>
                </a:cubicBezTo>
                <a:cubicBezTo>
                  <a:pt x="543" y="881"/>
                  <a:pt x="544" y="880"/>
                  <a:pt x="545" y="879"/>
                </a:cubicBezTo>
                <a:cubicBezTo>
                  <a:pt x="547" y="878"/>
                  <a:pt x="548" y="875"/>
                  <a:pt x="550" y="874"/>
                </a:cubicBezTo>
                <a:cubicBezTo>
                  <a:pt x="551" y="873"/>
                  <a:pt x="551" y="872"/>
                  <a:pt x="552" y="871"/>
                </a:cubicBezTo>
                <a:cubicBezTo>
                  <a:pt x="552" y="870"/>
                  <a:pt x="552" y="870"/>
                  <a:pt x="552" y="869"/>
                </a:cubicBezTo>
                <a:cubicBezTo>
                  <a:pt x="552" y="868"/>
                  <a:pt x="553" y="868"/>
                  <a:pt x="553" y="869"/>
                </a:cubicBezTo>
                <a:cubicBezTo>
                  <a:pt x="554" y="870"/>
                  <a:pt x="553" y="872"/>
                  <a:pt x="554" y="873"/>
                </a:cubicBezTo>
                <a:cubicBezTo>
                  <a:pt x="554" y="874"/>
                  <a:pt x="554" y="876"/>
                  <a:pt x="554" y="877"/>
                </a:cubicBezTo>
                <a:close/>
                <a:moveTo>
                  <a:pt x="48" y="1990"/>
                </a:moveTo>
                <a:cubicBezTo>
                  <a:pt x="46" y="1990"/>
                  <a:pt x="45" y="1990"/>
                  <a:pt x="43" y="1990"/>
                </a:cubicBezTo>
                <a:cubicBezTo>
                  <a:pt x="43" y="1990"/>
                  <a:pt x="40" y="1990"/>
                  <a:pt x="41" y="1989"/>
                </a:cubicBezTo>
                <a:cubicBezTo>
                  <a:pt x="41" y="1988"/>
                  <a:pt x="44" y="1989"/>
                  <a:pt x="44" y="1989"/>
                </a:cubicBezTo>
                <a:cubicBezTo>
                  <a:pt x="46" y="1989"/>
                  <a:pt x="46" y="1989"/>
                  <a:pt x="48" y="1988"/>
                </a:cubicBezTo>
                <a:cubicBezTo>
                  <a:pt x="48" y="1988"/>
                  <a:pt x="49" y="1988"/>
                  <a:pt x="49" y="1989"/>
                </a:cubicBezTo>
                <a:cubicBezTo>
                  <a:pt x="49" y="1989"/>
                  <a:pt x="48" y="1990"/>
                  <a:pt x="48" y="1990"/>
                </a:cubicBezTo>
                <a:close/>
                <a:moveTo>
                  <a:pt x="74" y="1991"/>
                </a:moveTo>
                <a:cubicBezTo>
                  <a:pt x="73" y="1992"/>
                  <a:pt x="73" y="1992"/>
                  <a:pt x="72" y="1991"/>
                </a:cubicBezTo>
                <a:cubicBezTo>
                  <a:pt x="72" y="1991"/>
                  <a:pt x="71" y="1992"/>
                  <a:pt x="71" y="1991"/>
                </a:cubicBezTo>
                <a:cubicBezTo>
                  <a:pt x="71" y="1991"/>
                  <a:pt x="71" y="1990"/>
                  <a:pt x="71" y="1989"/>
                </a:cubicBezTo>
                <a:cubicBezTo>
                  <a:pt x="72" y="1989"/>
                  <a:pt x="72" y="1989"/>
                  <a:pt x="72" y="1988"/>
                </a:cubicBezTo>
                <a:cubicBezTo>
                  <a:pt x="72" y="1988"/>
                  <a:pt x="72" y="1987"/>
                  <a:pt x="72" y="1986"/>
                </a:cubicBezTo>
                <a:cubicBezTo>
                  <a:pt x="73" y="1986"/>
                  <a:pt x="73" y="1987"/>
                  <a:pt x="73" y="1988"/>
                </a:cubicBezTo>
                <a:cubicBezTo>
                  <a:pt x="73" y="1989"/>
                  <a:pt x="74" y="1990"/>
                  <a:pt x="74" y="1991"/>
                </a:cubicBezTo>
                <a:close/>
                <a:moveTo>
                  <a:pt x="763" y="1454"/>
                </a:moveTo>
                <a:cubicBezTo>
                  <a:pt x="763" y="1452"/>
                  <a:pt x="763" y="1451"/>
                  <a:pt x="765" y="1452"/>
                </a:cubicBezTo>
                <a:cubicBezTo>
                  <a:pt x="766" y="1452"/>
                  <a:pt x="767" y="1454"/>
                  <a:pt x="769" y="1455"/>
                </a:cubicBezTo>
                <a:cubicBezTo>
                  <a:pt x="771" y="1456"/>
                  <a:pt x="773" y="1458"/>
                  <a:pt x="769" y="1459"/>
                </a:cubicBezTo>
                <a:cubicBezTo>
                  <a:pt x="768" y="1459"/>
                  <a:pt x="768" y="1458"/>
                  <a:pt x="767" y="1458"/>
                </a:cubicBezTo>
                <a:cubicBezTo>
                  <a:pt x="766" y="1457"/>
                  <a:pt x="764" y="1457"/>
                  <a:pt x="763" y="1457"/>
                </a:cubicBezTo>
                <a:cubicBezTo>
                  <a:pt x="762" y="1456"/>
                  <a:pt x="763" y="1455"/>
                  <a:pt x="763" y="1454"/>
                </a:cubicBezTo>
                <a:close/>
                <a:moveTo>
                  <a:pt x="778" y="2090"/>
                </a:moveTo>
                <a:cubicBezTo>
                  <a:pt x="778" y="2090"/>
                  <a:pt x="779" y="2088"/>
                  <a:pt x="780" y="2090"/>
                </a:cubicBezTo>
                <a:cubicBezTo>
                  <a:pt x="780" y="2090"/>
                  <a:pt x="780" y="2091"/>
                  <a:pt x="781" y="2091"/>
                </a:cubicBezTo>
                <a:cubicBezTo>
                  <a:pt x="782" y="2091"/>
                  <a:pt x="783" y="2091"/>
                  <a:pt x="784" y="2091"/>
                </a:cubicBezTo>
                <a:cubicBezTo>
                  <a:pt x="786" y="2091"/>
                  <a:pt x="788" y="2090"/>
                  <a:pt x="789" y="2088"/>
                </a:cubicBezTo>
                <a:cubicBezTo>
                  <a:pt x="790" y="2087"/>
                  <a:pt x="790" y="2086"/>
                  <a:pt x="791" y="2085"/>
                </a:cubicBezTo>
                <a:cubicBezTo>
                  <a:pt x="791" y="2083"/>
                  <a:pt x="792" y="2083"/>
                  <a:pt x="793" y="2084"/>
                </a:cubicBezTo>
                <a:cubicBezTo>
                  <a:pt x="793" y="2086"/>
                  <a:pt x="794" y="2086"/>
                  <a:pt x="795" y="2087"/>
                </a:cubicBezTo>
                <a:cubicBezTo>
                  <a:pt x="795" y="2088"/>
                  <a:pt x="795" y="2089"/>
                  <a:pt x="796" y="2089"/>
                </a:cubicBezTo>
                <a:cubicBezTo>
                  <a:pt x="797" y="2091"/>
                  <a:pt x="798" y="2087"/>
                  <a:pt x="799" y="2086"/>
                </a:cubicBezTo>
                <a:cubicBezTo>
                  <a:pt x="800" y="2086"/>
                  <a:pt x="800" y="2089"/>
                  <a:pt x="801" y="2089"/>
                </a:cubicBezTo>
                <a:cubicBezTo>
                  <a:pt x="802" y="2090"/>
                  <a:pt x="804" y="2088"/>
                  <a:pt x="805" y="2089"/>
                </a:cubicBezTo>
                <a:cubicBezTo>
                  <a:pt x="806" y="2090"/>
                  <a:pt x="804" y="2092"/>
                  <a:pt x="805" y="2093"/>
                </a:cubicBezTo>
                <a:cubicBezTo>
                  <a:pt x="805" y="2095"/>
                  <a:pt x="807" y="2095"/>
                  <a:pt x="808" y="2096"/>
                </a:cubicBezTo>
                <a:cubicBezTo>
                  <a:pt x="808" y="2096"/>
                  <a:pt x="808" y="2096"/>
                  <a:pt x="808" y="2097"/>
                </a:cubicBezTo>
                <a:cubicBezTo>
                  <a:pt x="808" y="2097"/>
                  <a:pt x="809" y="2097"/>
                  <a:pt x="809" y="2097"/>
                </a:cubicBezTo>
                <a:cubicBezTo>
                  <a:pt x="810" y="2098"/>
                  <a:pt x="809" y="2099"/>
                  <a:pt x="810" y="2099"/>
                </a:cubicBezTo>
                <a:cubicBezTo>
                  <a:pt x="810" y="2101"/>
                  <a:pt x="812" y="2099"/>
                  <a:pt x="812" y="2098"/>
                </a:cubicBezTo>
                <a:cubicBezTo>
                  <a:pt x="813" y="2097"/>
                  <a:pt x="812" y="2095"/>
                  <a:pt x="814" y="2096"/>
                </a:cubicBezTo>
                <a:cubicBezTo>
                  <a:pt x="815" y="2096"/>
                  <a:pt x="816" y="2096"/>
                  <a:pt x="816" y="2096"/>
                </a:cubicBezTo>
                <a:cubicBezTo>
                  <a:pt x="817" y="2096"/>
                  <a:pt x="817" y="2095"/>
                  <a:pt x="818" y="2095"/>
                </a:cubicBezTo>
                <a:cubicBezTo>
                  <a:pt x="820" y="2095"/>
                  <a:pt x="820" y="2096"/>
                  <a:pt x="821" y="2097"/>
                </a:cubicBezTo>
                <a:cubicBezTo>
                  <a:pt x="821" y="2098"/>
                  <a:pt x="822" y="2098"/>
                  <a:pt x="821" y="2098"/>
                </a:cubicBezTo>
                <a:cubicBezTo>
                  <a:pt x="821" y="2099"/>
                  <a:pt x="820" y="2098"/>
                  <a:pt x="820" y="2099"/>
                </a:cubicBezTo>
                <a:cubicBezTo>
                  <a:pt x="820" y="2099"/>
                  <a:pt x="820" y="2099"/>
                  <a:pt x="819" y="2099"/>
                </a:cubicBezTo>
                <a:cubicBezTo>
                  <a:pt x="818" y="2099"/>
                  <a:pt x="818" y="2099"/>
                  <a:pt x="817" y="2099"/>
                </a:cubicBezTo>
                <a:cubicBezTo>
                  <a:pt x="817" y="2099"/>
                  <a:pt x="816" y="2098"/>
                  <a:pt x="815" y="2099"/>
                </a:cubicBezTo>
                <a:cubicBezTo>
                  <a:pt x="814" y="2099"/>
                  <a:pt x="815" y="2100"/>
                  <a:pt x="815" y="2101"/>
                </a:cubicBezTo>
                <a:cubicBezTo>
                  <a:pt x="815" y="2101"/>
                  <a:pt x="815" y="2102"/>
                  <a:pt x="814" y="2102"/>
                </a:cubicBezTo>
                <a:cubicBezTo>
                  <a:pt x="813" y="2102"/>
                  <a:pt x="814" y="2101"/>
                  <a:pt x="813" y="2101"/>
                </a:cubicBezTo>
                <a:cubicBezTo>
                  <a:pt x="813" y="2100"/>
                  <a:pt x="812" y="2101"/>
                  <a:pt x="812" y="2101"/>
                </a:cubicBezTo>
                <a:cubicBezTo>
                  <a:pt x="811" y="2101"/>
                  <a:pt x="811" y="2101"/>
                  <a:pt x="810" y="2101"/>
                </a:cubicBezTo>
                <a:cubicBezTo>
                  <a:pt x="810" y="2101"/>
                  <a:pt x="809" y="2101"/>
                  <a:pt x="809" y="2101"/>
                </a:cubicBezTo>
                <a:cubicBezTo>
                  <a:pt x="808" y="2101"/>
                  <a:pt x="808" y="2102"/>
                  <a:pt x="808" y="2102"/>
                </a:cubicBezTo>
                <a:cubicBezTo>
                  <a:pt x="808" y="2103"/>
                  <a:pt x="807" y="2103"/>
                  <a:pt x="807" y="2104"/>
                </a:cubicBezTo>
                <a:cubicBezTo>
                  <a:pt x="806" y="2105"/>
                  <a:pt x="806" y="2106"/>
                  <a:pt x="807" y="2107"/>
                </a:cubicBezTo>
                <a:cubicBezTo>
                  <a:pt x="807" y="2108"/>
                  <a:pt x="808" y="2108"/>
                  <a:pt x="809" y="2109"/>
                </a:cubicBezTo>
                <a:cubicBezTo>
                  <a:pt x="809" y="2110"/>
                  <a:pt x="809" y="2110"/>
                  <a:pt x="808" y="2111"/>
                </a:cubicBezTo>
                <a:cubicBezTo>
                  <a:pt x="808" y="2111"/>
                  <a:pt x="807" y="2111"/>
                  <a:pt x="807" y="2111"/>
                </a:cubicBezTo>
                <a:cubicBezTo>
                  <a:pt x="806" y="2112"/>
                  <a:pt x="806" y="2113"/>
                  <a:pt x="806" y="2113"/>
                </a:cubicBezTo>
                <a:cubicBezTo>
                  <a:pt x="806" y="2114"/>
                  <a:pt x="806" y="2115"/>
                  <a:pt x="806" y="2115"/>
                </a:cubicBezTo>
                <a:cubicBezTo>
                  <a:pt x="805" y="2116"/>
                  <a:pt x="805" y="2116"/>
                  <a:pt x="805" y="2117"/>
                </a:cubicBezTo>
                <a:cubicBezTo>
                  <a:pt x="805" y="2118"/>
                  <a:pt x="806" y="2118"/>
                  <a:pt x="805" y="2119"/>
                </a:cubicBezTo>
                <a:cubicBezTo>
                  <a:pt x="804" y="2119"/>
                  <a:pt x="804" y="2119"/>
                  <a:pt x="803" y="2118"/>
                </a:cubicBezTo>
                <a:cubicBezTo>
                  <a:pt x="803" y="2118"/>
                  <a:pt x="802" y="2118"/>
                  <a:pt x="801" y="2118"/>
                </a:cubicBezTo>
                <a:cubicBezTo>
                  <a:pt x="801" y="2119"/>
                  <a:pt x="802" y="2120"/>
                  <a:pt x="802" y="2120"/>
                </a:cubicBezTo>
                <a:cubicBezTo>
                  <a:pt x="803" y="2122"/>
                  <a:pt x="800" y="2121"/>
                  <a:pt x="800" y="2121"/>
                </a:cubicBezTo>
                <a:cubicBezTo>
                  <a:pt x="799" y="2122"/>
                  <a:pt x="800" y="2124"/>
                  <a:pt x="799" y="2125"/>
                </a:cubicBezTo>
                <a:cubicBezTo>
                  <a:pt x="799" y="2126"/>
                  <a:pt x="798" y="2126"/>
                  <a:pt x="798" y="2127"/>
                </a:cubicBezTo>
                <a:cubicBezTo>
                  <a:pt x="797" y="2127"/>
                  <a:pt x="797" y="2128"/>
                  <a:pt x="796" y="2128"/>
                </a:cubicBezTo>
                <a:cubicBezTo>
                  <a:pt x="795" y="2128"/>
                  <a:pt x="794" y="2127"/>
                  <a:pt x="793" y="2128"/>
                </a:cubicBezTo>
                <a:cubicBezTo>
                  <a:pt x="793" y="2128"/>
                  <a:pt x="793" y="2129"/>
                  <a:pt x="792" y="2129"/>
                </a:cubicBezTo>
                <a:cubicBezTo>
                  <a:pt x="792" y="2129"/>
                  <a:pt x="791" y="2129"/>
                  <a:pt x="791" y="2130"/>
                </a:cubicBezTo>
                <a:cubicBezTo>
                  <a:pt x="791" y="2131"/>
                  <a:pt x="793" y="2130"/>
                  <a:pt x="793" y="2130"/>
                </a:cubicBezTo>
                <a:cubicBezTo>
                  <a:pt x="795" y="2130"/>
                  <a:pt x="794" y="2131"/>
                  <a:pt x="793" y="2132"/>
                </a:cubicBezTo>
                <a:cubicBezTo>
                  <a:pt x="793" y="2133"/>
                  <a:pt x="792" y="2133"/>
                  <a:pt x="791" y="2133"/>
                </a:cubicBezTo>
                <a:cubicBezTo>
                  <a:pt x="791" y="2133"/>
                  <a:pt x="790" y="2132"/>
                  <a:pt x="789" y="2132"/>
                </a:cubicBezTo>
                <a:cubicBezTo>
                  <a:pt x="789" y="2133"/>
                  <a:pt x="790" y="2133"/>
                  <a:pt x="790" y="2134"/>
                </a:cubicBezTo>
                <a:cubicBezTo>
                  <a:pt x="791" y="2134"/>
                  <a:pt x="791" y="2134"/>
                  <a:pt x="791" y="2135"/>
                </a:cubicBezTo>
                <a:cubicBezTo>
                  <a:pt x="793" y="2135"/>
                  <a:pt x="794" y="2135"/>
                  <a:pt x="796" y="2135"/>
                </a:cubicBezTo>
                <a:cubicBezTo>
                  <a:pt x="797" y="2135"/>
                  <a:pt x="798" y="2136"/>
                  <a:pt x="800" y="2135"/>
                </a:cubicBezTo>
                <a:cubicBezTo>
                  <a:pt x="800" y="2135"/>
                  <a:pt x="801" y="2134"/>
                  <a:pt x="801" y="2134"/>
                </a:cubicBezTo>
                <a:cubicBezTo>
                  <a:pt x="802" y="2135"/>
                  <a:pt x="801" y="2135"/>
                  <a:pt x="801" y="2136"/>
                </a:cubicBezTo>
                <a:cubicBezTo>
                  <a:pt x="800" y="2136"/>
                  <a:pt x="800" y="2137"/>
                  <a:pt x="800" y="2137"/>
                </a:cubicBezTo>
                <a:cubicBezTo>
                  <a:pt x="799" y="2138"/>
                  <a:pt x="799" y="2138"/>
                  <a:pt x="798" y="2138"/>
                </a:cubicBezTo>
                <a:cubicBezTo>
                  <a:pt x="797" y="2139"/>
                  <a:pt x="796" y="2140"/>
                  <a:pt x="795" y="2141"/>
                </a:cubicBezTo>
                <a:cubicBezTo>
                  <a:pt x="795" y="2142"/>
                  <a:pt x="794" y="2143"/>
                  <a:pt x="793" y="2143"/>
                </a:cubicBezTo>
                <a:cubicBezTo>
                  <a:pt x="792" y="2143"/>
                  <a:pt x="793" y="2141"/>
                  <a:pt x="791" y="2141"/>
                </a:cubicBezTo>
                <a:cubicBezTo>
                  <a:pt x="790" y="2141"/>
                  <a:pt x="790" y="2141"/>
                  <a:pt x="789" y="2141"/>
                </a:cubicBezTo>
                <a:cubicBezTo>
                  <a:pt x="788" y="2140"/>
                  <a:pt x="787" y="2141"/>
                  <a:pt x="786" y="2140"/>
                </a:cubicBezTo>
                <a:cubicBezTo>
                  <a:pt x="785" y="2140"/>
                  <a:pt x="785" y="2140"/>
                  <a:pt x="785" y="2140"/>
                </a:cubicBezTo>
                <a:cubicBezTo>
                  <a:pt x="784" y="2140"/>
                  <a:pt x="784" y="2141"/>
                  <a:pt x="784" y="2141"/>
                </a:cubicBezTo>
                <a:cubicBezTo>
                  <a:pt x="784" y="2142"/>
                  <a:pt x="784" y="2143"/>
                  <a:pt x="784" y="2143"/>
                </a:cubicBezTo>
                <a:cubicBezTo>
                  <a:pt x="783" y="2144"/>
                  <a:pt x="783" y="2143"/>
                  <a:pt x="783" y="2143"/>
                </a:cubicBezTo>
                <a:cubicBezTo>
                  <a:pt x="782" y="2142"/>
                  <a:pt x="780" y="2144"/>
                  <a:pt x="779" y="2142"/>
                </a:cubicBezTo>
                <a:cubicBezTo>
                  <a:pt x="779" y="2141"/>
                  <a:pt x="780" y="2140"/>
                  <a:pt x="779" y="2140"/>
                </a:cubicBezTo>
                <a:cubicBezTo>
                  <a:pt x="779" y="2139"/>
                  <a:pt x="778" y="2140"/>
                  <a:pt x="778" y="2141"/>
                </a:cubicBezTo>
                <a:cubicBezTo>
                  <a:pt x="778" y="2141"/>
                  <a:pt x="777" y="2142"/>
                  <a:pt x="777" y="2141"/>
                </a:cubicBezTo>
                <a:cubicBezTo>
                  <a:pt x="776" y="2141"/>
                  <a:pt x="776" y="2141"/>
                  <a:pt x="776" y="2141"/>
                </a:cubicBezTo>
                <a:cubicBezTo>
                  <a:pt x="775" y="2141"/>
                  <a:pt x="775" y="2141"/>
                  <a:pt x="774" y="2141"/>
                </a:cubicBezTo>
                <a:cubicBezTo>
                  <a:pt x="773" y="2140"/>
                  <a:pt x="773" y="2140"/>
                  <a:pt x="773" y="2139"/>
                </a:cubicBezTo>
                <a:cubicBezTo>
                  <a:pt x="773" y="2138"/>
                  <a:pt x="773" y="2138"/>
                  <a:pt x="772" y="2138"/>
                </a:cubicBezTo>
                <a:cubicBezTo>
                  <a:pt x="771" y="2137"/>
                  <a:pt x="771" y="2137"/>
                  <a:pt x="771" y="2137"/>
                </a:cubicBezTo>
                <a:cubicBezTo>
                  <a:pt x="771" y="2137"/>
                  <a:pt x="771" y="2136"/>
                  <a:pt x="770" y="2136"/>
                </a:cubicBezTo>
                <a:cubicBezTo>
                  <a:pt x="770" y="2136"/>
                  <a:pt x="770" y="2138"/>
                  <a:pt x="769" y="2138"/>
                </a:cubicBezTo>
                <a:cubicBezTo>
                  <a:pt x="769" y="2139"/>
                  <a:pt x="769" y="2139"/>
                  <a:pt x="768" y="2139"/>
                </a:cubicBezTo>
                <a:cubicBezTo>
                  <a:pt x="768" y="2139"/>
                  <a:pt x="766" y="2138"/>
                  <a:pt x="767" y="2140"/>
                </a:cubicBezTo>
                <a:cubicBezTo>
                  <a:pt x="767" y="2140"/>
                  <a:pt x="767" y="2140"/>
                  <a:pt x="768" y="2140"/>
                </a:cubicBezTo>
                <a:cubicBezTo>
                  <a:pt x="768" y="2140"/>
                  <a:pt x="768" y="2140"/>
                  <a:pt x="768" y="2141"/>
                </a:cubicBezTo>
                <a:cubicBezTo>
                  <a:pt x="768" y="2141"/>
                  <a:pt x="769" y="2142"/>
                  <a:pt x="768" y="2142"/>
                </a:cubicBezTo>
                <a:cubicBezTo>
                  <a:pt x="768" y="2143"/>
                  <a:pt x="766" y="2140"/>
                  <a:pt x="765" y="2142"/>
                </a:cubicBezTo>
                <a:cubicBezTo>
                  <a:pt x="765" y="2143"/>
                  <a:pt x="766" y="2146"/>
                  <a:pt x="765" y="2146"/>
                </a:cubicBezTo>
                <a:cubicBezTo>
                  <a:pt x="765" y="2146"/>
                  <a:pt x="765" y="2144"/>
                  <a:pt x="764" y="2144"/>
                </a:cubicBezTo>
                <a:cubicBezTo>
                  <a:pt x="764" y="2144"/>
                  <a:pt x="764" y="2146"/>
                  <a:pt x="763" y="2146"/>
                </a:cubicBezTo>
                <a:cubicBezTo>
                  <a:pt x="763" y="2146"/>
                  <a:pt x="762" y="2145"/>
                  <a:pt x="762" y="2144"/>
                </a:cubicBezTo>
                <a:cubicBezTo>
                  <a:pt x="761" y="2144"/>
                  <a:pt x="762" y="2143"/>
                  <a:pt x="762" y="2142"/>
                </a:cubicBezTo>
                <a:cubicBezTo>
                  <a:pt x="761" y="2140"/>
                  <a:pt x="760" y="2140"/>
                  <a:pt x="760" y="2139"/>
                </a:cubicBezTo>
                <a:cubicBezTo>
                  <a:pt x="759" y="2138"/>
                  <a:pt x="760" y="2137"/>
                  <a:pt x="760" y="2136"/>
                </a:cubicBezTo>
                <a:cubicBezTo>
                  <a:pt x="760" y="2136"/>
                  <a:pt x="759" y="2135"/>
                  <a:pt x="759" y="2135"/>
                </a:cubicBezTo>
                <a:cubicBezTo>
                  <a:pt x="758" y="2133"/>
                  <a:pt x="758" y="2132"/>
                  <a:pt x="759" y="2131"/>
                </a:cubicBezTo>
                <a:cubicBezTo>
                  <a:pt x="760" y="2129"/>
                  <a:pt x="760" y="2128"/>
                  <a:pt x="761" y="2126"/>
                </a:cubicBezTo>
                <a:cubicBezTo>
                  <a:pt x="761" y="2124"/>
                  <a:pt x="762" y="2123"/>
                  <a:pt x="762" y="2121"/>
                </a:cubicBezTo>
                <a:cubicBezTo>
                  <a:pt x="762" y="2119"/>
                  <a:pt x="762" y="2117"/>
                  <a:pt x="762" y="2116"/>
                </a:cubicBezTo>
                <a:cubicBezTo>
                  <a:pt x="763" y="2114"/>
                  <a:pt x="763" y="2113"/>
                  <a:pt x="762" y="2112"/>
                </a:cubicBezTo>
                <a:cubicBezTo>
                  <a:pt x="761" y="2110"/>
                  <a:pt x="761" y="2106"/>
                  <a:pt x="762" y="2104"/>
                </a:cubicBezTo>
                <a:cubicBezTo>
                  <a:pt x="763" y="2103"/>
                  <a:pt x="764" y="2102"/>
                  <a:pt x="765" y="2101"/>
                </a:cubicBezTo>
                <a:cubicBezTo>
                  <a:pt x="766" y="2100"/>
                  <a:pt x="767" y="2099"/>
                  <a:pt x="767" y="2097"/>
                </a:cubicBezTo>
                <a:cubicBezTo>
                  <a:pt x="766" y="2096"/>
                  <a:pt x="765" y="2096"/>
                  <a:pt x="766" y="2094"/>
                </a:cubicBezTo>
                <a:cubicBezTo>
                  <a:pt x="767" y="2093"/>
                  <a:pt x="768" y="2092"/>
                  <a:pt x="769" y="2092"/>
                </a:cubicBezTo>
                <a:cubicBezTo>
                  <a:pt x="772" y="2092"/>
                  <a:pt x="776" y="2093"/>
                  <a:pt x="778" y="2090"/>
                </a:cubicBezTo>
                <a:close/>
                <a:moveTo>
                  <a:pt x="810" y="671"/>
                </a:moveTo>
                <a:cubicBezTo>
                  <a:pt x="810" y="671"/>
                  <a:pt x="811" y="672"/>
                  <a:pt x="811" y="672"/>
                </a:cubicBezTo>
                <a:cubicBezTo>
                  <a:pt x="811" y="672"/>
                  <a:pt x="812" y="673"/>
                  <a:pt x="812" y="673"/>
                </a:cubicBezTo>
                <a:cubicBezTo>
                  <a:pt x="813" y="675"/>
                  <a:pt x="812" y="676"/>
                  <a:pt x="813" y="677"/>
                </a:cubicBezTo>
                <a:cubicBezTo>
                  <a:pt x="814" y="678"/>
                  <a:pt x="815" y="678"/>
                  <a:pt x="816" y="679"/>
                </a:cubicBezTo>
                <a:cubicBezTo>
                  <a:pt x="817" y="679"/>
                  <a:pt x="819" y="681"/>
                  <a:pt x="819" y="680"/>
                </a:cubicBezTo>
                <a:cubicBezTo>
                  <a:pt x="819" y="680"/>
                  <a:pt x="818" y="679"/>
                  <a:pt x="818" y="679"/>
                </a:cubicBezTo>
                <a:cubicBezTo>
                  <a:pt x="818" y="678"/>
                  <a:pt x="818" y="678"/>
                  <a:pt x="818" y="678"/>
                </a:cubicBezTo>
                <a:cubicBezTo>
                  <a:pt x="818" y="677"/>
                  <a:pt x="818" y="677"/>
                  <a:pt x="818" y="676"/>
                </a:cubicBezTo>
                <a:cubicBezTo>
                  <a:pt x="818" y="675"/>
                  <a:pt x="819" y="676"/>
                  <a:pt x="820" y="676"/>
                </a:cubicBezTo>
                <a:cubicBezTo>
                  <a:pt x="821" y="675"/>
                  <a:pt x="820" y="675"/>
                  <a:pt x="819" y="675"/>
                </a:cubicBezTo>
                <a:cubicBezTo>
                  <a:pt x="818" y="674"/>
                  <a:pt x="818" y="674"/>
                  <a:pt x="818" y="673"/>
                </a:cubicBezTo>
                <a:cubicBezTo>
                  <a:pt x="818" y="672"/>
                  <a:pt x="817" y="671"/>
                  <a:pt x="818" y="671"/>
                </a:cubicBezTo>
                <a:cubicBezTo>
                  <a:pt x="819" y="672"/>
                  <a:pt x="821" y="675"/>
                  <a:pt x="820" y="672"/>
                </a:cubicBezTo>
                <a:cubicBezTo>
                  <a:pt x="820" y="671"/>
                  <a:pt x="820" y="671"/>
                  <a:pt x="819" y="670"/>
                </a:cubicBezTo>
                <a:cubicBezTo>
                  <a:pt x="819" y="669"/>
                  <a:pt x="819" y="669"/>
                  <a:pt x="818" y="668"/>
                </a:cubicBezTo>
                <a:cubicBezTo>
                  <a:pt x="817" y="668"/>
                  <a:pt x="815" y="666"/>
                  <a:pt x="816" y="665"/>
                </a:cubicBezTo>
                <a:cubicBezTo>
                  <a:pt x="816" y="665"/>
                  <a:pt x="816" y="665"/>
                  <a:pt x="816" y="665"/>
                </a:cubicBezTo>
                <a:cubicBezTo>
                  <a:pt x="817" y="665"/>
                  <a:pt x="818" y="667"/>
                  <a:pt x="818" y="668"/>
                </a:cubicBezTo>
                <a:cubicBezTo>
                  <a:pt x="819" y="669"/>
                  <a:pt x="820" y="669"/>
                  <a:pt x="821" y="671"/>
                </a:cubicBezTo>
                <a:cubicBezTo>
                  <a:pt x="821" y="672"/>
                  <a:pt x="821" y="673"/>
                  <a:pt x="822" y="675"/>
                </a:cubicBezTo>
                <a:cubicBezTo>
                  <a:pt x="822" y="676"/>
                  <a:pt x="823" y="677"/>
                  <a:pt x="824" y="678"/>
                </a:cubicBezTo>
                <a:cubicBezTo>
                  <a:pt x="825" y="678"/>
                  <a:pt x="825" y="679"/>
                  <a:pt x="825" y="679"/>
                </a:cubicBezTo>
                <a:cubicBezTo>
                  <a:pt x="826" y="680"/>
                  <a:pt x="826" y="680"/>
                  <a:pt x="827" y="680"/>
                </a:cubicBezTo>
                <a:cubicBezTo>
                  <a:pt x="828" y="680"/>
                  <a:pt x="828" y="681"/>
                  <a:pt x="829" y="680"/>
                </a:cubicBezTo>
                <a:cubicBezTo>
                  <a:pt x="829" y="680"/>
                  <a:pt x="829" y="679"/>
                  <a:pt x="829" y="678"/>
                </a:cubicBezTo>
                <a:cubicBezTo>
                  <a:pt x="829" y="677"/>
                  <a:pt x="828" y="677"/>
                  <a:pt x="828" y="677"/>
                </a:cubicBezTo>
                <a:cubicBezTo>
                  <a:pt x="827" y="676"/>
                  <a:pt x="826" y="676"/>
                  <a:pt x="827" y="675"/>
                </a:cubicBezTo>
                <a:cubicBezTo>
                  <a:pt x="827" y="674"/>
                  <a:pt x="828" y="674"/>
                  <a:pt x="828" y="675"/>
                </a:cubicBezTo>
                <a:cubicBezTo>
                  <a:pt x="828" y="675"/>
                  <a:pt x="829" y="676"/>
                  <a:pt x="829" y="676"/>
                </a:cubicBezTo>
                <a:cubicBezTo>
                  <a:pt x="829" y="676"/>
                  <a:pt x="830" y="676"/>
                  <a:pt x="830" y="676"/>
                </a:cubicBezTo>
                <a:cubicBezTo>
                  <a:pt x="831" y="676"/>
                  <a:pt x="831" y="677"/>
                  <a:pt x="831" y="677"/>
                </a:cubicBezTo>
                <a:cubicBezTo>
                  <a:pt x="832" y="677"/>
                  <a:pt x="831" y="678"/>
                  <a:pt x="832" y="678"/>
                </a:cubicBezTo>
                <a:cubicBezTo>
                  <a:pt x="833" y="678"/>
                  <a:pt x="833" y="676"/>
                  <a:pt x="833" y="676"/>
                </a:cubicBezTo>
                <a:cubicBezTo>
                  <a:pt x="833" y="675"/>
                  <a:pt x="834" y="674"/>
                  <a:pt x="834" y="672"/>
                </a:cubicBezTo>
                <a:cubicBezTo>
                  <a:pt x="834" y="672"/>
                  <a:pt x="834" y="671"/>
                  <a:pt x="834" y="670"/>
                </a:cubicBezTo>
                <a:cubicBezTo>
                  <a:pt x="834" y="669"/>
                  <a:pt x="835" y="668"/>
                  <a:pt x="834" y="667"/>
                </a:cubicBezTo>
                <a:cubicBezTo>
                  <a:pt x="833" y="666"/>
                  <a:pt x="832" y="665"/>
                  <a:pt x="832" y="665"/>
                </a:cubicBezTo>
                <a:cubicBezTo>
                  <a:pt x="831" y="663"/>
                  <a:pt x="831" y="664"/>
                  <a:pt x="830" y="664"/>
                </a:cubicBezTo>
                <a:cubicBezTo>
                  <a:pt x="829" y="665"/>
                  <a:pt x="827" y="665"/>
                  <a:pt x="826" y="663"/>
                </a:cubicBezTo>
                <a:cubicBezTo>
                  <a:pt x="826" y="663"/>
                  <a:pt x="825" y="661"/>
                  <a:pt x="825" y="661"/>
                </a:cubicBezTo>
                <a:cubicBezTo>
                  <a:pt x="823" y="660"/>
                  <a:pt x="824" y="662"/>
                  <a:pt x="823" y="662"/>
                </a:cubicBezTo>
                <a:cubicBezTo>
                  <a:pt x="823" y="663"/>
                  <a:pt x="824" y="663"/>
                  <a:pt x="823" y="663"/>
                </a:cubicBezTo>
                <a:cubicBezTo>
                  <a:pt x="823" y="664"/>
                  <a:pt x="822" y="663"/>
                  <a:pt x="822" y="663"/>
                </a:cubicBezTo>
                <a:cubicBezTo>
                  <a:pt x="821" y="662"/>
                  <a:pt x="820" y="661"/>
                  <a:pt x="819" y="660"/>
                </a:cubicBezTo>
                <a:cubicBezTo>
                  <a:pt x="818" y="659"/>
                  <a:pt x="818" y="658"/>
                  <a:pt x="817" y="657"/>
                </a:cubicBezTo>
                <a:cubicBezTo>
                  <a:pt x="817" y="656"/>
                  <a:pt x="817" y="656"/>
                  <a:pt x="816" y="655"/>
                </a:cubicBezTo>
                <a:cubicBezTo>
                  <a:pt x="816" y="655"/>
                  <a:pt x="815" y="654"/>
                  <a:pt x="815" y="654"/>
                </a:cubicBezTo>
                <a:cubicBezTo>
                  <a:pt x="815" y="653"/>
                  <a:pt x="816" y="653"/>
                  <a:pt x="816" y="654"/>
                </a:cubicBezTo>
                <a:cubicBezTo>
                  <a:pt x="817" y="655"/>
                  <a:pt x="818" y="655"/>
                  <a:pt x="819" y="656"/>
                </a:cubicBezTo>
                <a:cubicBezTo>
                  <a:pt x="821" y="656"/>
                  <a:pt x="822" y="657"/>
                  <a:pt x="823" y="657"/>
                </a:cubicBezTo>
                <a:cubicBezTo>
                  <a:pt x="824" y="657"/>
                  <a:pt x="825" y="658"/>
                  <a:pt x="826" y="659"/>
                </a:cubicBezTo>
                <a:cubicBezTo>
                  <a:pt x="827" y="660"/>
                  <a:pt x="829" y="661"/>
                  <a:pt x="830" y="661"/>
                </a:cubicBezTo>
                <a:cubicBezTo>
                  <a:pt x="831" y="662"/>
                  <a:pt x="832" y="662"/>
                  <a:pt x="833" y="663"/>
                </a:cubicBezTo>
                <a:cubicBezTo>
                  <a:pt x="836" y="664"/>
                  <a:pt x="839" y="665"/>
                  <a:pt x="840" y="667"/>
                </a:cubicBezTo>
                <a:cubicBezTo>
                  <a:pt x="841" y="669"/>
                  <a:pt x="841" y="670"/>
                  <a:pt x="840" y="672"/>
                </a:cubicBezTo>
                <a:cubicBezTo>
                  <a:pt x="840" y="673"/>
                  <a:pt x="841" y="675"/>
                  <a:pt x="840" y="676"/>
                </a:cubicBezTo>
                <a:cubicBezTo>
                  <a:pt x="840" y="677"/>
                  <a:pt x="838" y="678"/>
                  <a:pt x="838" y="680"/>
                </a:cubicBezTo>
                <a:cubicBezTo>
                  <a:pt x="838" y="681"/>
                  <a:pt x="840" y="682"/>
                  <a:pt x="841" y="683"/>
                </a:cubicBezTo>
                <a:cubicBezTo>
                  <a:pt x="842" y="684"/>
                  <a:pt x="842" y="685"/>
                  <a:pt x="843" y="687"/>
                </a:cubicBezTo>
                <a:cubicBezTo>
                  <a:pt x="844" y="688"/>
                  <a:pt x="845" y="689"/>
                  <a:pt x="846" y="690"/>
                </a:cubicBezTo>
                <a:cubicBezTo>
                  <a:pt x="846" y="691"/>
                  <a:pt x="847" y="692"/>
                  <a:pt x="848" y="693"/>
                </a:cubicBezTo>
                <a:cubicBezTo>
                  <a:pt x="849" y="694"/>
                  <a:pt x="850" y="696"/>
                  <a:pt x="851" y="697"/>
                </a:cubicBezTo>
                <a:cubicBezTo>
                  <a:pt x="852" y="698"/>
                  <a:pt x="852" y="699"/>
                  <a:pt x="852" y="700"/>
                </a:cubicBezTo>
                <a:cubicBezTo>
                  <a:pt x="852" y="701"/>
                  <a:pt x="851" y="702"/>
                  <a:pt x="851" y="704"/>
                </a:cubicBezTo>
                <a:cubicBezTo>
                  <a:pt x="852" y="705"/>
                  <a:pt x="853" y="705"/>
                  <a:pt x="853" y="706"/>
                </a:cubicBezTo>
                <a:cubicBezTo>
                  <a:pt x="853" y="707"/>
                  <a:pt x="852" y="707"/>
                  <a:pt x="851" y="708"/>
                </a:cubicBezTo>
                <a:cubicBezTo>
                  <a:pt x="850" y="708"/>
                  <a:pt x="849" y="709"/>
                  <a:pt x="849" y="710"/>
                </a:cubicBezTo>
                <a:cubicBezTo>
                  <a:pt x="848" y="710"/>
                  <a:pt x="847" y="710"/>
                  <a:pt x="846" y="711"/>
                </a:cubicBezTo>
                <a:cubicBezTo>
                  <a:pt x="846" y="712"/>
                  <a:pt x="845" y="712"/>
                  <a:pt x="845" y="713"/>
                </a:cubicBezTo>
                <a:cubicBezTo>
                  <a:pt x="843" y="714"/>
                  <a:pt x="842" y="714"/>
                  <a:pt x="841" y="714"/>
                </a:cubicBezTo>
                <a:cubicBezTo>
                  <a:pt x="839" y="714"/>
                  <a:pt x="838" y="713"/>
                  <a:pt x="837" y="713"/>
                </a:cubicBezTo>
                <a:cubicBezTo>
                  <a:pt x="836" y="713"/>
                  <a:pt x="836" y="714"/>
                  <a:pt x="835" y="713"/>
                </a:cubicBezTo>
                <a:cubicBezTo>
                  <a:pt x="835" y="712"/>
                  <a:pt x="835" y="711"/>
                  <a:pt x="836" y="711"/>
                </a:cubicBezTo>
                <a:cubicBezTo>
                  <a:pt x="837" y="710"/>
                  <a:pt x="838" y="709"/>
                  <a:pt x="838" y="708"/>
                </a:cubicBezTo>
                <a:cubicBezTo>
                  <a:pt x="839" y="706"/>
                  <a:pt x="837" y="706"/>
                  <a:pt x="837" y="705"/>
                </a:cubicBezTo>
                <a:cubicBezTo>
                  <a:pt x="836" y="704"/>
                  <a:pt x="835" y="703"/>
                  <a:pt x="833" y="703"/>
                </a:cubicBezTo>
                <a:cubicBezTo>
                  <a:pt x="831" y="701"/>
                  <a:pt x="830" y="699"/>
                  <a:pt x="828" y="697"/>
                </a:cubicBezTo>
                <a:cubicBezTo>
                  <a:pt x="826" y="696"/>
                  <a:pt x="825" y="696"/>
                  <a:pt x="824" y="695"/>
                </a:cubicBezTo>
                <a:cubicBezTo>
                  <a:pt x="822" y="695"/>
                  <a:pt x="821" y="695"/>
                  <a:pt x="820" y="694"/>
                </a:cubicBezTo>
                <a:cubicBezTo>
                  <a:pt x="819" y="693"/>
                  <a:pt x="818" y="692"/>
                  <a:pt x="818" y="691"/>
                </a:cubicBezTo>
                <a:cubicBezTo>
                  <a:pt x="817" y="690"/>
                  <a:pt x="816" y="690"/>
                  <a:pt x="815" y="689"/>
                </a:cubicBezTo>
                <a:cubicBezTo>
                  <a:pt x="814" y="689"/>
                  <a:pt x="812" y="687"/>
                  <a:pt x="813" y="687"/>
                </a:cubicBezTo>
                <a:cubicBezTo>
                  <a:pt x="814" y="687"/>
                  <a:pt x="815" y="688"/>
                  <a:pt x="816" y="688"/>
                </a:cubicBezTo>
                <a:cubicBezTo>
                  <a:pt x="817" y="687"/>
                  <a:pt x="816" y="685"/>
                  <a:pt x="816" y="684"/>
                </a:cubicBezTo>
                <a:cubicBezTo>
                  <a:pt x="816" y="683"/>
                  <a:pt x="816" y="683"/>
                  <a:pt x="816" y="683"/>
                </a:cubicBezTo>
                <a:cubicBezTo>
                  <a:pt x="815" y="682"/>
                  <a:pt x="816" y="681"/>
                  <a:pt x="815" y="681"/>
                </a:cubicBezTo>
                <a:cubicBezTo>
                  <a:pt x="815" y="679"/>
                  <a:pt x="813" y="679"/>
                  <a:pt x="812" y="678"/>
                </a:cubicBezTo>
                <a:cubicBezTo>
                  <a:pt x="810" y="677"/>
                  <a:pt x="812" y="675"/>
                  <a:pt x="811" y="673"/>
                </a:cubicBezTo>
                <a:cubicBezTo>
                  <a:pt x="811" y="673"/>
                  <a:pt x="811" y="672"/>
                  <a:pt x="810" y="672"/>
                </a:cubicBezTo>
                <a:cubicBezTo>
                  <a:pt x="810" y="672"/>
                  <a:pt x="808" y="671"/>
                  <a:pt x="810" y="671"/>
                </a:cubicBezTo>
                <a:close/>
                <a:moveTo>
                  <a:pt x="832" y="710"/>
                </a:moveTo>
                <a:cubicBezTo>
                  <a:pt x="831" y="710"/>
                  <a:pt x="831" y="710"/>
                  <a:pt x="830" y="710"/>
                </a:cubicBezTo>
                <a:cubicBezTo>
                  <a:pt x="830" y="710"/>
                  <a:pt x="830" y="711"/>
                  <a:pt x="829" y="711"/>
                </a:cubicBezTo>
                <a:cubicBezTo>
                  <a:pt x="828" y="712"/>
                  <a:pt x="828" y="711"/>
                  <a:pt x="827" y="710"/>
                </a:cubicBezTo>
                <a:cubicBezTo>
                  <a:pt x="827" y="709"/>
                  <a:pt x="826" y="709"/>
                  <a:pt x="825" y="709"/>
                </a:cubicBezTo>
                <a:cubicBezTo>
                  <a:pt x="824" y="709"/>
                  <a:pt x="822" y="709"/>
                  <a:pt x="822" y="708"/>
                </a:cubicBezTo>
                <a:cubicBezTo>
                  <a:pt x="821" y="708"/>
                  <a:pt x="821" y="706"/>
                  <a:pt x="822" y="705"/>
                </a:cubicBezTo>
                <a:cubicBezTo>
                  <a:pt x="823" y="705"/>
                  <a:pt x="823" y="705"/>
                  <a:pt x="824" y="706"/>
                </a:cubicBezTo>
                <a:cubicBezTo>
                  <a:pt x="824" y="706"/>
                  <a:pt x="825" y="707"/>
                  <a:pt x="825" y="707"/>
                </a:cubicBezTo>
                <a:cubicBezTo>
                  <a:pt x="827" y="707"/>
                  <a:pt x="827" y="708"/>
                  <a:pt x="828" y="708"/>
                </a:cubicBezTo>
                <a:cubicBezTo>
                  <a:pt x="829" y="709"/>
                  <a:pt x="832" y="709"/>
                  <a:pt x="832" y="710"/>
                </a:cubicBezTo>
                <a:close/>
                <a:moveTo>
                  <a:pt x="803" y="1112"/>
                </a:moveTo>
                <a:cubicBezTo>
                  <a:pt x="805" y="1112"/>
                  <a:pt x="806" y="1112"/>
                  <a:pt x="807" y="1112"/>
                </a:cubicBezTo>
                <a:cubicBezTo>
                  <a:pt x="808" y="1112"/>
                  <a:pt x="809" y="1112"/>
                  <a:pt x="809" y="1111"/>
                </a:cubicBezTo>
                <a:cubicBezTo>
                  <a:pt x="809" y="1110"/>
                  <a:pt x="807" y="1110"/>
                  <a:pt x="808" y="1110"/>
                </a:cubicBezTo>
                <a:cubicBezTo>
                  <a:pt x="808" y="1109"/>
                  <a:pt x="809" y="1109"/>
                  <a:pt x="810" y="1110"/>
                </a:cubicBezTo>
                <a:cubicBezTo>
                  <a:pt x="810" y="1110"/>
                  <a:pt x="811" y="1110"/>
                  <a:pt x="811" y="1111"/>
                </a:cubicBezTo>
                <a:cubicBezTo>
                  <a:pt x="812" y="1111"/>
                  <a:pt x="812" y="1112"/>
                  <a:pt x="812" y="1112"/>
                </a:cubicBezTo>
                <a:cubicBezTo>
                  <a:pt x="813" y="1112"/>
                  <a:pt x="814" y="1111"/>
                  <a:pt x="815" y="1112"/>
                </a:cubicBezTo>
                <a:cubicBezTo>
                  <a:pt x="815" y="1112"/>
                  <a:pt x="814" y="1113"/>
                  <a:pt x="814" y="1114"/>
                </a:cubicBezTo>
                <a:cubicBezTo>
                  <a:pt x="814" y="1114"/>
                  <a:pt x="814" y="1115"/>
                  <a:pt x="814" y="1115"/>
                </a:cubicBezTo>
                <a:cubicBezTo>
                  <a:pt x="814" y="1115"/>
                  <a:pt x="813" y="1115"/>
                  <a:pt x="813" y="1115"/>
                </a:cubicBezTo>
                <a:cubicBezTo>
                  <a:pt x="813" y="1115"/>
                  <a:pt x="812" y="1116"/>
                  <a:pt x="812" y="1116"/>
                </a:cubicBezTo>
                <a:cubicBezTo>
                  <a:pt x="813" y="1117"/>
                  <a:pt x="813" y="1116"/>
                  <a:pt x="813" y="1116"/>
                </a:cubicBezTo>
                <a:cubicBezTo>
                  <a:pt x="814" y="1116"/>
                  <a:pt x="814" y="1116"/>
                  <a:pt x="815" y="1116"/>
                </a:cubicBezTo>
                <a:cubicBezTo>
                  <a:pt x="816" y="1116"/>
                  <a:pt x="817" y="1116"/>
                  <a:pt x="817" y="1116"/>
                </a:cubicBezTo>
                <a:cubicBezTo>
                  <a:pt x="818" y="1115"/>
                  <a:pt x="817" y="1114"/>
                  <a:pt x="818" y="1113"/>
                </a:cubicBezTo>
                <a:cubicBezTo>
                  <a:pt x="819" y="1112"/>
                  <a:pt x="820" y="1114"/>
                  <a:pt x="820" y="1115"/>
                </a:cubicBezTo>
                <a:cubicBezTo>
                  <a:pt x="821" y="1116"/>
                  <a:pt x="822" y="1117"/>
                  <a:pt x="822" y="1118"/>
                </a:cubicBezTo>
                <a:cubicBezTo>
                  <a:pt x="822" y="1119"/>
                  <a:pt x="823" y="1120"/>
                  <a:pt x="824" y="1121"/>
                </a:cubicBezTo>
                <a:cubicBezTo>
                  <a:pt x="825" y="1122"/>
                  <a:pt x="825" y="1123"/>
                  <a:pt x="826" y="1124"/>
                </a:cubicBezTo>
                <a:cubicBezTo>
                  <a:pt x="827" y="1126"/>
                  <a:pt x="826" y="1126"/>
                  <a:pt x="825" y="1125"/>
                </a:cubicBezTo>
                <a:cubicBezTo>
                  <a:pt x="823" y="1124"/>
                  <a:pt x="823" y="1123"/>
                  <a:pt x="822" y="1122"/>
                </a:cubicBezTo>
                <a:cubicBezTo>
                  <a:pt x="821" y="1122"/>
                  <a:pt x="821" y="1122"/>
                  <a:pt x="820" y="1121"/>
                </a:cubicBezTo>
                <a:cubicBezTo>
                  <a:pt x="820" y="1121"/>
                  <a:pt x="820" y="1120"/>
                  <a:pt x="820" y="1119"/>
                </a:cubicBezTo>
                <a:cubicBezTo>
                  <a:pt x="819" y="1118"/>
                  <a:pt x="819" y="1120"/>
                  <a:pt x="818" y="1120"/>
                </a:cubicBezTo>
                <a:cubicBezTo>
                  <a:pt x="818" y="1121"/>
                  <a:pt x="817" y="1121"/>
                  <a:pt x="817" y="1120"/>
                </a:cubicBezTo>
                <a:cubicBezTo>
                  <a:pt x="817" y="1119"/>
                  <a:pt x="819" y="1119"/>
                  <a:pt x="818" y="1118"/>
                </a:cubicBezTo>
                <a:cubicBezTo>
                  <a:pt x="817" y="1117"/>
                  <a:pt x="817" y="1118"/>
                  <a:pt x="816" y="1118"/>
                </a:cubicBezTo>
                <a:cubicBezTo>
                  <a:pt x="816" y="1119"/>
                  <a:pt x="815" y="1119"/>
                  <a:pt x="814" y="1119"/>
                </a:cubicBezTo>
                <a:cubicBezTo>
                  <a:pt x="814" y="1119"/>
                  <a:pt x="813" y="1118"/>
                  <a:pt x="813" y="1118"/>
                </a:cubicBezTo>
                <a:cubicBezTo>
                  <a:pt x="811" y="1115"/>
                  <a:pt x="807" y="1119"/>
                  <a:pt x="805" y="1116"/>
                </a:cubicBezTo>
                <a:cubicBezTo>
                  <a:pt x="805" y="1115"/>
                  <a:pt x="805" y="1115"/>
                  <a:pt x="804" y="1114"/>
                </a:cubicBezTo>
                <a:cubicBezTo>
                  <a:pt x="804" y="1113"/>
                  <a:pt x="803" y="1113"/>
                  <a:pt x="802" y="1113"/>
                </a:cubicBezTo>
                <a:cubicBezTo>
                  <a:pt x="801" y="1112"/>
                  <a:pt x="802" y="1112"/>
                  <a:pt x="803" y="1112"/>
                </a:cubicBezTo>
                <a:close/>
                <a:moveTo>
                  <a:pt x="730" y="710"/>
                </a:moveTo>
                <a:cubicBezTo>
                  <a:pt x="729" y="709"/>
                  <a:pt x="728" y="709"/>
                  <a:pt x="727" y="708"/>
                </a:cubicBezTo>
                <a:cubicBezTo>
                  <a:pt x="725" y="707"/>
                  <a:pt x="723" y="706"/>
                  <a:pt x="725" y="704"/>
                </a:cubicBezTo>
                <a:cubicBezTo>
                  <a:pt x="726" y="702"/>
                  <a:pt x="726" y="705"/>
                  <a:pt x="727" y="705"/>
                </a:cubicBezTo>
                <a:cubicBezTo>
                  <a:pt x="729" y="705"/>
                  <a:pt x="729" y="703"/>
                  <a:pt x="729" y="702"/>
                </a:cubicBezTo>
                <a:cubicBezTo>
                  <a:pt x="730" y="700"/>
                  <a:pt x="731" y="700"/>
                  <a:pt x="731" y="699"/>
                </a:cubicBezTo>
                <a:cubicBezTo>
                  <a:pt x="731" y="698"/>
                  <a:pt x="731" y="698"/>
                  <a:pt x="731" y="697"/>
                </a:cubicBezTo>
                <a:cubicBezTo>
                  <a:pt x="731" y="696"/>
                  <a:pt x="731" y="696"/>
                  <a:pt x="732" y="696"/>
                </a:cubicBezTo>
                <a:cubicBezTo>
                  <a:pt x="733" y="696"/>
                  <a:pt x="734" y="695"/>
                  <a:pt x="736" y="696"/>
                </a:cubicBezTo>
                <a:cubicBezTo>
                  <a:pt x="737" y="696"/>
                  <a:pt x="738" y="696"/>
                  <a:pt x="739" y="695"/>
                </a:cubicBezTo>
                <a:cubicBezTo>
                  <a:pt x="740" y="694"/>
                  <a:pt x="740" y="693"/>
                  <a:pt x="741" y="692"/>
                </a:cubicBezTo>
                <a:cubicBezTo>
                  <a:pt x="742" y="691"/>
                  <a:pt x="742" y="690"/>
                  <a:pt x="742" y="689"/>
                </a:cubicBezTo>
                <a:cubicBezTo>
                  <a:pt x="743" y="688"/>
                  <a:pt x="744" y="688"/>
                  <a:pt x="744" y="689"/>
                </a:cubicBezTo>
                <a:cubicBezTo>
                  <a:pt x="745" y="689"/>
                  <a:pt x="745" y="690"/>
                  <a:pt x="745" y="690"/>
                </a:cubicBezTo>
                <a:cubicBezTo>
                  <a:pt x="747" y="691"/>
                  <a:pt x="748" y="691"/>
                  <a:pt x="750" y="692"/>
                </a:cubicBezTo>
                <a:cubicBezTo>
                  <a:pt x="752" y="694"/>
                  <a:pt x="755" y="695"/>
                  <a:pt x="758" y="697"/>
                </a:cubicBezTo>
                <a:cubicBezTo>
                  <a:pt x="759" y="698"/>
                  <a:pt x="760" y="699"/>
                  <a:pt x="761" y="700"/>
                </a:cubicBezTo>
                <a:cubicBezTo>
                  <a:pt x="762" y="701"/>
                  <a:pt x="764" y="702"/>
                  <a:pt x="765" y="702"/>
                </a:cubicBezTo>
                <a:cubicBezTo>
                  <a:pt x="768" y="704"/>
                  <a:pt x="771" y="705"/>
                  <a:pt x="773" y="707"/>
                </a:cubicBezTo>
                <a:cubicBezTo>
                  <a:pt x="774" y="709"/>
                  <a:pt x="774" y="710"/>
                  <a:pt x="775" y="711"/>
                </a:cubicBezTo>
                <a:cubicBezTo>
                  <a:pt x="776" y="712"/>
                  <a:pt x="778" y="713"/>
                  <a:pt x="779" y="714"/>
                </a:cubicBezTo>
                <a:cubicBezTo>
                  <a:pt x="780" y="715"/>
                  <a:pt x="780" y="717"/>
                  <a:pt x="781" y="718"/>
                </a:cubicBezTo>
                <a:cubicBezTo>
                  <a:pt x="782" y="719"/>
                  <a:pt x="783" y="720"/>
                  <a:pt x="783" y="721"/>
                </a:cubicBezTo>
                <a:cubicBezTo>
                  <a:pt x="783" y="722"/>
                  <a:pt x="783" y="724"/>
                  <a:pt x="782" y="725"/>
                </a:cubicBezTo>
                <a:cubicBezTo>
                  <a:pt x="782" y="726"/>
                  <a:pt x="781" y="727"/>
                  <a:pt x="781" y="726"/>
                </a:cubicBezTo>
                <a:cubicBezTo>
                  <a:pt x="780" y="726"/>
                  <a:pt x="780" y="725"/>
                  <a:pt x="779" y="725"/>
                </a:cubicBezTo>
                <a:cubicBezTo>
                  <a:pt x="777" y="725"/>
                  <a:pt x="779" y="728"/>
                  <a:pt x="779" y="728"/>
                </a:cubicBezTo>
                <a:cubicBezTo>
                  <a:pt x="779" y="730"/>
                  <a:pt x="778" y="731"/>
                  <a:pt x="778" y="732"/>
                </a:cubicBezTo>
                <a:cubicBezTo>
                  <a:pt x="778" y="734"/>
                  <a:pt x="778" y="735"/>
                  <a:pt x="776" y="735"/>
                </a:cubicBezTo>
                <a:cubicBezTo>
                  <a:pt x="775" y="736"/>
                  <a:pt x="775" y="736"/>
                  <a:pt x="774" y="736"/>
                </a:cubicBezTo>
                <a:cubicBezTo>
                  <a:pt x="773" y="735"/>
                  <a:pt x="773" y="735"/>
                  <a:pt x="772" y="735"/>
                </a:cubicBezTo>
                <a:cubicBezTo>
                  <a:pt x="771" y="734"/>
                  <a:pt x="770" y="735"/>
                  <a:pt x="768" y="735"/>
                </a:cubicBezTo>
                <a:cubicBezTo>
                  <a:pt x="767" y="735"/>
                  <a:pt x="766" y="734"/>
                  <a:pt x="764" y="734"/>
                </a:cubicBezTo>
                <a:cubicBezTo>
                  <a:pt x="763" y="734"/>
                  <a:pt x="761" y="734"/>
                  <a:pt x="760" y="735"/>
                </a:cubicBezTo>
                <a:cubicBezTo>
                  <a:pt x="759" y="735"/>
                  <a:pt x="760" y="736"/>
                  <a:pt x="759" y="737"/>
                </a:cubicBezTo>
                <a:cubicBezTo>
                  <a:pt x="759" y="737"/>
                  <a:pt x="759" y="738"/>
                  <a:pt x="758" y="738"/>
                </a:cubicBezTo>
                <a:cubicBezTo>
                  <a:pt x="757" y="739"/>
                  <a:pt x="758" y="741"/>
                  <a:pt x="757" y="742"/>
                </a:cubicBezTo>
                <a:cubicBezTo>
                  <a:pt x="756" y="743"/>
                  <a:pt x="755" y="744"/>
                  <a:pt x="754" y="744"/>
                </a:cubicBezTo>
                <a:cubicBezTo>
                  <a:pt x="753" y="744"/>
                  <a:pt x="753" y="744"/>
                  <a:pt x="752" y="743"/>
                </a:cubicBezTo>
                <a:cubicBezTo>
                  <a:pt x="751" y="743"/>
                  <a:pt x="751" y="743"/>
                  <a:pt x="750" y="743"/>
                </a:cubicBezTo>
                <a:cubicBezTo>
                  <a:pt x="748" y="743"/>
                  <a:pt x="749" y="742"/>
                  <a:pt x="749" y="740"/>
                </a:cubicBezTo>
                <a:cubicBezTo>
                  <a:pt x="749" y="739"/>
                  <a:pt x="748" y="738"/>
                  <a:pt x="747" y="737"/>
                </a:cubicBezTo>
                <a:cubicBezTo>
                  <a:pt x="746" y="736"/>
                  <a:pt x="746" y="735"/>
                  <a:pt x="746" y="734"/>
                </a:cubicBezTo>
                <a:cubicBezTo>
                  <a:pt x="745" y="731"/>
                  <a:pt x="742" y="730"/>
                  <a:pt x="741" y="727"/>
                </a:cubicBezTo>
                <a:cubicBezTo>
                  <a:pt x="741" y="726"/>
                  <a:pt x="740" y="725"/>
                  <a:pt x="740" y="723"/>
                </a:cubicBezTo>
                <a:cubicBezTo>
                  <a:pt x="740" y="722"/>
                  <a:pt x="739" y="721"/>
                  <a:pt x="739" y="720"/>
                </a:cubicBezTo>
                <a:cubicBezTo>
                  <a:pt x="739" y="719"/>
                  <a:pt x="739" y="718"/>
                  <a:pt x="738" y="718"/>
                </a:cubicBezTo>
                <a:cubicBezTo>
                  <a:pt x="737" y="717"/>
                  <a:pt x="737" y="717"/>
                  <a:pt x="736" y="716"/>
                </a:cubicBezTo>
                <a:cubicBezTo>
                  <a:pt x="736" y="715"/>
                  <a:pt x="735" y="713"/>
                  <a:pt x="733" y="712"/>
                </a:cubicBezTo>
                <a:cubicBezTo>
                  <a:pt x="732" y="712"/>
                  <a:pt x="731" y="712"/>
                  <a:pt x="730" y="710"/>
                </a:cubicBezTo>
                <a:close/>
                <a:moveTo>
                  <a:pt x="958" y="1218"/>
                </a:moveTo>
                <a:cubicBezTo>
                  <a:pt x="957" y="1219"/>
                  <a:pt x="956" y="1220"/>
                  <a:pt x="955" y="1221"/>
                </a:cubicBezTo>
                <a:cubicBezTo>
                  <a:pt x="954" y="1223"/>
                  <a:pt x="954" y="1224"/>
                  <a:pt x="953" y="1225"/>
                </a:cubicBezTo>
                <a:cubicBezTo>
                  <a:pt x="952" y="1226"/>
                  <a:pt x="950" y="1227"/>
                  <a:pt x="949" y="1227"/>
                </a:cubicBezTo>
                <a:cubicBezTo>
                  <a:pt x="947" y="1228"/>
                  <a:pt x="946" y="1229"/>
                  <a:pt x="945" y="1230"/>
                </a:cubicBezTo>
                <a:cubicBezTo>
                  <a:pt x="944" y="1231"/>
                  <a:pt x="943" y="1232"/>
                  <a:pt x="941" y="1232"/>
                </a:cubicBezTo>
                <a:cubicBezTo>
                  <a:pt x="940" y="1232"/>
                  <a:pt x="939" y="1233"/>
                  <a:pt x="938" y="1233"/>
                </a:cubicBezTo>
                <a:cubicBezTo>
                  <a:pt x="936" y="1233"/>
                  <a:pt x="936" y="1234"/>
                  <a:pt x="935" y="1235"/>
                </a:cubicBezTo>
                <a:cubicBezTo>
                  <a:pt x="934" y="1236"/>
                  <a:pt x="934" y="1236"/>
                  <a:pt x="933" y="1236"/>
                </a:cubicBezTo>
                <a:cubicBezTo>
                  <a:pt x="932" y="1237"/>
                  <a:pt x="930" y="1237"/>
                  <a:pt x="929" y="1237"/>
                </a:cubicBezTo>
                <a:cubicBezTo>
                  <a:pt x="927" y="1238"/>
                  <a:pt x="926" y="1238"/>
                  <a:pt x="924" y="1238"/>
                </a:cubicBezTo>
                <a:cubicBezTo>
                  <a:pt x="922" y="1238"/>
                  <a:pt x="921" y="1237"/>
                  <a:pt x="919" y="1237"/>
                </a:cubicBezTo>
                <a:cubicBezTo>
                  <a:pt x="918" y="1236"/>
                  <a:pt x="917" y="1236"/>
                  <a:pt x="915" y="1235"/>
                </a:cubicBezTo>
                <a:cubicBezTo>
                  <a:pt x="914" y="1234"/>
                  <a:pt x="913" y="1234"/>
                  <a:pt x="911" y="1234"/>
                </a:cubicBezTo>
                <a:cubicBezTo>
                  <a:pt x="909" y="1234"/>
                  <a:pt x="908" y="1234"/>
                  <a:pt x="907" y="1234"/>
                </a:cubicBezTo>
                <a:cubicBezTo>
                  <a:pt x="905" y="1235"/>
                  <a:pt x="903" y="1236"/>
                  <a:pt x="902" y="1236"/>
                </a:cubicBezTo>
                <a:cubicBezTo>
                  <a:pt x="900" y="1237"/>
                  <a:pt x="899" y="1237"/>
                  <a:pt x="897" y="1237"/>
                </a:cubicBezTo>
                <a:cubicBezTo>
                  <a:pt x="896" y="1238"/>
                  <a:pt x="894" y="1237"/>
                  <a:pt x="893" y="1238"/>
                </a:cubicBezTo>
                <a:cubicBezTo>
                  <a:pt x="891" y="1238"/>
                  <a:pt x="890" y="1238"/>
                  <a:pt x="888" y="1238"/>
                </a:cubicBezTo>
                <a:cubicBezTo>
                  <a:pt x="887" y="1237"/>
                  <a:pt x="886" y="1237"/>
                  <a:pt x="885" y="1237"/>
                </a:cubicBezTo>
                <a:cubicBezTo>
                  <a:pt x="884" y="1237"/>
                  <a:pt x="883" y="1237"/>
                  <a:pt x="882" y="1236"/>
                </a:cubicBezTo>
                <a:cubicBezTo>
                  <a:pt x="881" y="1236"/>
                  <a:pt x="881" y="1236"/>
                  <a:pt x="880" y="1235"/>
                </a:cubicBezTo>
                <a:cubicBezTo>
                  <a:pt x="878" y="1235"/>
                  <a:pt x="877" y="1235"/>
                  <a:pt x="875" y="1235"/>
                </a:cubicBezTo>
                <a:cubicBezTo>
                  <a:pt x="874" y="1234"/>
                  <a:pt x="872" y="1235"/>
                  <a:pt x="871" y="1234"/>
                </a:cubicBezTo>
                <a:cubicBezTo>
                  <a:pt x="869" y="1233"/>
                  <a:pt x="868" y="1233"/>
                  <a:pt x="866" y="1232"/>
                </a:cubicBezTo>
                <a:cubicBezTo>
                  <a:pt x="864" y="1230"/>
                  <a:pt x="862" y="1227"/>
                  <a:pt x="859" y="1228"/>
                </a:cubicBezTo>
                <a:cubicBezTo>
                  <a:pt x="858" y="1228"/>
                  <a:pt x="857" y="1229"/>
                  <a:pt x="855" y="1230"/>
                </a:cubicBezTo>
                <a:cubicBezTo>
                  <a:pt x="854" y="1230"/>
                  <a:pt x="853" y="1230"/>
                  <a:pt x="851" y="1229"/>
                </a:cubicBezTo>
                <a:cubicBezTo>
                  <a:pt x="850" y="1228"/>
                  <a:pt x="849" y="1227"/>
                  <a:pt x="848" y="1226"/>
                </a:cubicBezTo>
                <a:cubicBezTo>
                  <a:pt x="847" y="1225"/>
                  <a:pt x="847" y="1224"/>
                  <a:pt x="847" y="1222"/>
                </a:cubicBezTo>
                <a:cubicBezTo>
                  <a:pt x="846" y="1219"/>
                  <a:pt x="842" y="1218"/>
                  <a:pt x="840" y="1220"/>
                </a:cubicBezTo>
                <a:cubicBezTo>
                  <a:pt x="837" y="1222"/>
                  <a:pt x="834" y="1221"/>
                  <a:pt x="832" y="1220"/>
                </a:cubicBezTo>
                <a:cubicBezTo>
                  <a:pt x="830" y="1219"/>
                  <a:pt x="827" y="1217"/>
                  <a:pt x="827" y="1215"/>
                </a:cubicBezTo>
                <a:cubicBezTo>
                  <a:pt x="827" y="1213"/>
                  <a:pt x="829" y="1213"/>
                  <a:pt x="829" y="1212"/>
                </a:cubicBezTo>
                <a:cubicBezTo>
                  <a:pt x="828" y="1212"/>
                  <a:pt x="828" y="1212"/>
                  <a:pt x="827" y="1212"/>
                </a:cubicBezTo>
                <a:cubicBezTo>
                  <a:pt x="826" y="1213"/>
                  <a:pt x="825" y="1213"/>
                  <a:pt x="825" y="1213"/>
                </a:cubicBezTo>
                <a:cubicBezTo>
                  <a:pt x="823" y="1212"/>
                  <a:pt x="822" y="1212"/>
                  <a:pt x="820" y="1213"/>
                </a:cubicBezTo>
                <a:cubicBezTo>
                  <a:pt x="818" y="1213"/>
                  <a:pt x="817" y="1214"/>
                  <a:pt x="815" y="1214"/>
                </a:cubicBezTo>
                <a:cubicBezTo>
                  <a:pt x="815" y="1214"/>
                  <a:pt x="814" y="1214"/>
                  <a:pt x="813" y="1214"/>
                </a:cubicBezTo>
                <a:cubicBezTo>
                  <a:pt x="812" y="1213"/>
                  <a:pt x="811" y="1213"/>
                  <a:pt x="810" y="1213"/>
                </a:cubicBezTo>
                <a:cubicBezTo>
                  <a:pt x="808" y="1213"/>
                  <a:pt x="806" y="1213"/>
                  <a:pt x="804" y="1213"/>
                </a:cubicBezTo>
                <a:cubicBezTo>
                  <a:pt x="803" y="1213"/>
                  <a:pt x="801" y="1213"/>
                  <a:pt x="800" y="1213"/>
                </a:cubicBezTo>
                <a:cubicBezTo>
                  <a:pt x="796" y="1212"/>
                  <a:pt x="792" y="1212"/>
                  <a:pt x="789" y="1213"/>
                </a:cubicBezTo>
                <a:cubicBezTo>
                  <a:pt x="786" y="1214"/>
                  <a:pt x="784" y="1216"/>
                  <a:pt x="781" y="1216"/>
                </a:cubicBezTo>
                <a:cubicBezTo>
                  <a:pt x="779" y="1217"/>
                  <a:pt x="778" y="1217"/>
                  <a:pt x="777" y="1217"/>
                </a:cubicBezTo>
                <a:cubicBezTo>
                  <a:pt x="776" y="1217"/>
                  <a:pt x="775" y="1218"/>
                  <a:pt x="774" y="1219"/>
                </a:cubicBezTo>
                <a:cubicBezTo>
                  <a:pt x="773" y="1219"/>
                  <a:pt x="772" y="1220"/>
                  <a:pt x="770" y="1220"/>
                </a:cubicBezTo>
                <a:cubicBezTo>
                  <a:pt x="769" y="1221"/>
                  <a:pt x="767" y="1222"/>
                  <a:pt x="766" y="1223"/>
                </a:cubicBezTo>
                <a:cubicBezTo>
                  <a:pt x="764" y="1224"/>
                  <a:pt x="762" y="1225"/>
                  <a:pt x="761" y="1226"/>
                </a:cubicBezTo>
                <a:cubicBezTo>
                  <a:pt x="759" y="1227"/>
                  <a:pt x="758" y="1228"/>
                  <a:pt x="756" y="1230"/>
                </a:cubicBezTo>
                <a:cubicBezTo>
                  <a:pt x="756" y="1231"/>
                  <a:pt x="755" y="1232"/>
                  <a:pt x="754" y="1233"/>
                </a:cubicBezTo>
                <a:cubicBezTo>
                  <a:pt x="753" y="1234"/>
                  <a:pt x="751" y="1234"/>
                  <a:pt x="750" y="1234"/>
                </a:cubicBezTo>
                <a:cubicBezTo>
                  <a:pt x="747" y="1234"/>
                  <a:pt x="744" y="1235"/>
                  <a:pt x="741" y="1234"/>
                </a:cubicBezTo>
                <a:cubicBezTo>
                  <a:pt x="740" y="1233"/>
                  <a:pt x="738" y="1233"/>
                  <a:pt x="737" y="1233"/>
                </a:cubicBezTo>
                <a:cubicBezTo>
                  <a:pt x="736" y="1232"/>
                  <a:pt x="736" y="1232"/>
                  <a:pt x="735" y="1232"/>
                </a:cubicBezTo>
                <a:cubicBezTo>
                  <a:pt x="734" y="1232"/>
                  <a:pt x="734" y="1232"/>
                  <a:pt x="733" y="1232"/>
                </a:cubicBezTo>
                <a:cubicBezTo>
                  <a:pt x="730" y="1231"/>
                  <a:pt x="727" y="1232"/>
                  <a:pt x="725" y="1233"/>
                </a:cubicBezTo>
                <a:cubicBezTo>
                  <a:pt x="724" y="1233"/>
                  <a:pt x="723" y="1233"/>
                  <a:pt x="721" y="1233"/>
                </a:cubicBezTo>
                <a:cubicBezTo>
                  <a:pt x="720" y="1233"/>
                  <a:pt x="719" y="1232"/>
                  <a:pt x="718" y="1232"/>
                </a:cubicBezTo>
                <a:cubicBezTo>
                  <a:pt x="717" y="1231"/>
                  <a:pt x="715" y="1231"/>
                  <a:pt x="714" y="1231"/>
                </a:cubicBezTo>
                <a:cubicBezTo>
                  <a:pt x="712" y="1230"/>
                  <a:pt x="711" y="1231"/>
                  <a:pt x="709" y="1231"/>
                </a:cubicBezTo>
                <a:cubicBezTo>
                  <a:pt x="708" y="1231"/>
                  <a:pt x="706" y="1230"/>
                  <a:pt x="705" y="1229"/>
                </a:cubicBezTo>
                <a:cubicBezTo>
                  <a:pt x="702" y="1228"/>
                  <a:pt x="699" y="1228"/>
                  <a:pt x="696" y="1226"/>
                </a:cubicBezTo>
                <a:cubicBezTo>
                  <a:pt x="695" y="1225"/>
                  <a:pt x="694" y="1224"/>
                  <a:pt x="693" y="1224"/>
                </a:cubicBezTo>
                <a:cubicBezTo>
                  <a:pt x="691" y="1223"/>
                  <a:pt x="690" y="1222"/>
                  <a:pt x="689" y="1221"/>
                </a:cubicBezTo>
                <a:cubicBezTo>
                  <a:pt x="688" y="1219"/>
                  <a:pt x="687" y="1216"/>
                  <a:pt x="687" y="1213"/>
                </a:cubicBezTo>
                <a:cubicBezTo>
                  <a:pt x="687" y="1210"/>
                  <a:pt x="684" y="1209"/>
                  <a:pt x="683" y="1207"/>
                </a:cubicBezTo>
                <a:cubicBezTo>
                  <a:pt x="682" y="1206"/>
                  <a:pt x="682" y="1204"/>
                  <a:pt x="681" y="1203"/>
                </a:cubicBezTo>
                <a:cubicBezTo>
                  <a:pt x="681" y="1202"/>
                  <a:pt x="680" y="1202"/>
                  <a:pt x="678" y="1202"/>
                </a:cubicBezTo>
                <a:cubicBezTo>
                  <a:pt x="677" y="1202"/>
                  <a:pt x="678" y="1200"/>
                  <a:pt x="679" y="1200"/>
                </a:cubicBezTo>
                <a:cubicBezTo>
                  <a:pt x="680" y="1199"/>
                  <a:pt x="681" y="1198"/>
                  <a:pt x="683" y="1197"/>
                </a:cubicBezTo>
                <a:cubicBezTo>
                  <a:pt x="683" y="1197"/>
                  <a:pt x="684" y="1197"/>
                  <a:pt x="684" y="1196"/>
                </a:cubicBezTo>
                <a:cubicBezTo>
                  <a:pt x="685" y="1195"/>
                  <a:pt x="685" y="1193"/>
                  <a:pt x="685" y="1192"/>
                </a:cubicBezTo>
                <a:cubicBezTo>
                  <a:pt x="685" y="1191"/>
                  <a:pt x="685" y="1190"/>
                  <a:pt x="685" y="1190"/>
                </a:cubicBezTo>
                <a:cubicBezTo>
                  <a:pt x="685" y="1188"/>
                  <a:pt x="685" y="1187"/>
                  <a:pt x="686" y="1186"/>
                </a:cubicBezTo>
                <a:cubicBezTo>
                  <a:pt x="687" y="1184"/>
                  <a:pt x="687" y="1183"/>
                  <a:pt x="688" y="1182"/>
                </a:cubicBezTo>
                <a:cubicBezTo>
                  <a:pt x="689" y="1182"/>
                  <a:pt x="690" y="1182"/>
                  <a:pt x="690" y="1182"/>
                </a:cubicBezTo>
                <a:cubicBezTo>
                  <a:pt x="691" y="1181"/>
                  <a:pt x="691" y="1181"/>
                  <a:pt x="692" y="1180"/>
                </a:cubicBezTo>
                <a:cubicBezTo>
                  <a:pt x="693" y="1180"/>
                  <a:pt x="694" y="1179"/>
                  <a:pt x="695" y="1180"/>
                </a:cubicBezTo>
                <a:cubicBezTo>
                  <a:pt x="695" y="1180"/>
                  <a:pt x="695" y="1181"/>
                  <a:pt x="696" y="1181"/>
                </a:cubicBezTo>
                <a:cubicBezTo>
                  <a:pt x="697" y="1181"/>
                  <a:pt x="697" y="1180"/>
                  <a:pt x="697" y="1179"/>
                </a:cubicBezTo>
                <a:cubicBezTo>
                  <a:pt x="697" y="1178"/>
                  <a:pt x="698" y="1177"/>
                  <a:pt x="698" y="1176"/>
                </a:cubicBezTo>
                <a:cubicBezTo>
                  <a:pt x="699" y="1174"/>
                  <a:pt x="699" y="1172"/>
                  <a:pt x="699" y="1171"/>
                </a:cubicBezTo>
                <a:cubicBezTo>
                  <a:pt x="699" y="1169"/>
                  <a:pt x="699" y="1167"/>
                  <a:pt x="699" y="1165"/>
                </a:cubicBezTo>
                <a:cubicBezTo>
                  <a:pt x="699" y="1163"/>
                  <a:pt x="699" y="1161"/>
                  <a:pt x="699" y="1160"/>
                </a:cubicBezTo>
                <a:cubicBezTo>
                  <a:pt x="700" y="1157"/>
                  <a:pt x="702" y="1155"/>
                  <a:pt x="704" y="1152"/>
                </a:cubicBezTo>
                <a:cubicBezTo>
                  <a:pt x="704" y="1152"/>
                  <a:pt x="705" y="1152"/>
                  <a:pt x="705" y="1151"/>
                </a:cubicBezTo>
                <a:cubicBezTo>
                  <a:pt x="705" y="1150"/>
                  <a:pt x="704" y="1151"/>
                  <a:pt x="704" y="1151"/>
                </a:cubicBezTo>
                <a:cubicBezTo>
                  <a:pt x="703" y="1151"/>
                  <a:pt x="702" y="1152"/>
                  <a:pt x="702" y="1151"/>
                </a:cubicBezTo>
                <a:cubicBezTo>
                  <a:pt x="702" y="1151"/>
                  <a:pt x="703" y="1150"/>
                  <a:pt x="704" y="1150"/>
                </a:cubicBezTo>
                <a:cubicBezTo>
                  <a:pt x="705" y="1149"/>
                  <a:pt x="706" y="1150"/>
                  <a:pt x="706" y="1148"/>
                </a:cubicBezTo>
                <a:cubicBezTo>
                  <a:pt x="707" y="1147"/>
                  <a:pt x="706" y="1147"/>
                  <a:pt x="706" y="1148"/>
                </a:cubicBezTo>
                <a:cubicBezTo>
                  <a:pt x="705" y="1148"/>
                  <a:pt x="705" y="1149"/>
                  <a:pt x="704" y="1149"/>
                </a:cubicBezTo>
                <a:cubicBezTo>
                  <a:pt x="703" y="1149"/>
                  <a:pt x="703" y="1148"/>
                  <a:pt x="703" y="1148"/>
                </a:cubicBezTo>
                <a:cubicBezTo>
                  <a:pt x="703" y="1147"/>
                  <a:pt x="703" y="1147"/>
                  <a:pt x="704" y="1146"/>
                </a:cubicBezTo>
                <a:cubicBezTo>
                  <a:pt x="705" y="1146"/>
                  <a:pt x="705" y="1145"/>
                  <a:pt x="705" y="1144"/>
                </a:cubicBezTo>
                <a:cubicBezTo>
                  <a:pt x="705" y="1144"/>
                  <a:pt x="705" y="1143"/>
                  <a:pt x="706" y="1143"/>
                </a:cubicBezTo>
                <a:cubicBezTo>
                  <a:pt x="706" y="1142"/>
                  <a:pt x="706" y="1142"/>
                  <a:pt x="707" y="1142"/>
                </a:cubicBezTo>
                <a:cubicBezTo>
                  <a:pt x="707" y="1141"/>
                  <a:pt x="707" y="1140"/>
                  <a:pt x="708" y="1140"/>
                </a:cubicBezTo>
                <a:cubicBezTo>
                  <a:pt x="708" y="1140"/>
                  <a:pt x="709" y="1141"/>
                  <a:pt x="709" y="1142"/>
                </a:cubicBezTo>
                <a:cubicBezTo>
                  <a:pt x="709" y="1142"/>
                  <a:pt x="708" y="1142"/>
                  <a:pt x="708" y="1143"/>
                </a:cubicBezTo>
                <a:cubicBezTo>
                  <a:pt x="707" y="1144"/>
                  <a:pt x="708" y="1144"/>
                  <a:pt x="709" y="1144"/>
                </a:cubicBezTo>
                <a:cubicBezTo>
                  <a:pt x="710" y="1144"/>
                  <a:pt x="710" y="1144"/>
                  <a:pt x="711" y="1144"/>
                </a:cubicBezTo>
                <a:cubicBezTo>
                  <a:pt x="711" y="1145"/>
                  <a:pt x="712" y="1145"/>
                  <a:pt x="713" y="1145"/>
                </a:cubicBezTo>
                <a:cubicBezTo>
                  <a:pt x="713" y="1145"/>
                  <a:pt x="714" y="1145"/>
                  <a:pt x="715" y="1145"/>
                </a:cubicBezTo>
                <a:cubicBezTo>
                  <a:pt x="716" y="1145"/>
                  <a:pt x="718" y="1145"/>
                  <a:pt x="719" y="1144"/>
                </a:cubicBezTo>
                <a:cubicBezTo>
                  <a:pt x="719" y="1143"/>
                  <a:pt x="719" y="1142"/>
                  <a:pt x="719" y="1142"/>
                </a:cubicBezTo>
                <a:cubicBezTo>
                  <a:pt x="719" y="1141"/>
                  <a:pt x="720" y="1140"/>
                  <a:pt x="720" y="1140"/>
                </a:cubicBezTo>
                <a:cubicBezTo>
                  <a:pt x="721" y="1138"/>
                  <a:pt x="720" y="1135"/>
                  <a:pt x="721" y="1133"/>
                </a:cubicBezTo>
                <a:cubicBezTo>
                  <a:pt x="721" y="1132"/>
                  <a:pt x="722" y="1130"/>
                  <a:pt x="721" y="1129"/>
                </a:cubicBezTo>
                <a:cubicBezTo>
                  <a:pt x="721" y="1128"/>
                  <a:pt x="721" y="1128"/>
                  <a:pt x="721" y="1127"/>
                </a:cubicBezTo>
                <a:cubicBezTo>
                  <a:pt x="721" y="1126"/>
                  <a:pt x="720" y="1126"/>
                  <a:pt x="720" y="1125"/>
                </a:cubicBezTo>
                <a:cubicBezTo>
                  <a:pt x="719" y="1124"/>
                  <a:pt x="721" y="1123"/>
                  <a:pt x="722" y="1123"/>
                </a:cubicBezTo>
                <a:cubicBezTo>
                  <a:pt x="724" y="1123"/>
                  <a:pt x="724" y="1121"/>
                  <a:pt x="726" y="1120"/>
                </a:cubicBezTo>
                <a:cubicBezTo>
                  <a:pt x="727" y="1120"/>
                  <a:pt x="729" y="1120"/>
                  <a:pt x="730" y="1120"/>
                </a:cubicBezTo>
                <a:cubicBezTo>
                  <a:pt x="732" y="1120"/>
                  <a:pt x="732" y="1118"/>
                  <a:pt x="733" y="1117"/>
                </a:cubicBezTo>
                <a:cubicBezTo>
                  <a:pt x="733" y="1116"/>
                  <a:pt x="734" y="1116"/>
                  <a:pt x="734" y="1116"/>
                </a:cubicBezTo>
                <a:cubicBezTo>
                  <a:pt x="735" y="1116"/>
                  <a:pt x="735" y="1115"/>
                  <a:pt x="735" y="1115"/>
                </a:cubicBezTo>
                <a:cubicBezTo>
                  <a:pt x="735" y="1114"/>
                  <a:pt x="735" y="1115"/>
                  <a:pt x="734" y="1114"/>
                </a:cubicBezTo>
                <a:cubicBezTo>
                  <a:pt x="733" y="1113"/>
                  <a:pt x="733" y="1112"/>
                  <a:pt x="732" y="1111"/>
                </a:cubicBezTo>
                <a:cubicBezTo>
                  <a:pt x="731" y="1110"/>
                  <a:pt x="730" y="1110"/>
                  <a:pt x="729" y="1108"/>
                </a:cubicBezTo>
                <a:cubicBezTo>
                  <a:pt x="729" y="1108"/>
                  <a:pt x="729" y="1107"/>
                  <a:pt x="730" y="1107"/>
                </a:cubicBezTo>
                <a:cubicBezTo>
                  <a:pt x="730" y="1106"/>
                  <a:pt x="731" y="1107"/>
                  <a:pt x="731" y="1107"/>
                </a:cubicBezTo>
                <a:cubicBezTo>
                  <a:pt x="732" y="1108"/>
                  <a:pt x="732" y="1108"/>
                  <a:pt x="733" y="1108"/>
                </a:cubicBezTo>
                <a:cubicBezTo>
                  <a:pt x="733" y="1109"/>
                  <a:pt x="733" y="1110"/>
                  <a:pt x="734" y="1110"/>
                </a:cubicBezTo>
                <a:cubicBezTo>
                  <a:pt x="734" y="1111"/>
                  <a:pt x="735" y="1111"/>
                  <a:pt x="736" y="1111"/>
                </a:cubicBezTo>
                <a:cubicBezTo>
                  <a:pt x="737" y="1110"/>
                  <a:pt x="736" y="1109"/>
                  <a:pt x="737" y="1108"/>
                </a:cubicBezTo>
                <a:cubicBezTo>
                  <a:pt x="738" y="1106"/>
                  <a:pt x="740" y="1105"/>
                  <a:pt x="742" y="1104"/>
                </a:cubicBezTo>
                <a:cubicBezTo>
                  <a:pt x="744" y="1102"/>
                  <a:pt x="746" y="1101"/>
                  <a:pt x="749" y="1101"/>
                </a:cubicBezTo>
                <a:cubicBezTo>
                  <a:pt x="750" y="1101"/>
                  <a:pt x="752" y="1102"/>
                  <a:pt x="753" y="1101"/>
                </a:cubicBezTo>
                <a:cubicBezTo>
                  <a:pt x="755" y="1101"/>
                  <a:pt x="755" y="1100"/>
                  <a:pt x="756" y="1099"/>
                </a:cubicBezTo>
                <a:cubicBezTo>
                  <a:pt x="757" y="1098"/>
                  <a:pt x="758" y="1098"/>
                  <a:pt x="759" y="1099"/>
                </a:cubicBezTo>
                <a:cubicBezTo>
                  <a:pt x="760" y="1099"/>
                  <a:pt x="760" y="1099"/>
                  <a:pt x="761" y="1100"/>
                </a:cubicBezTo>
                <a:cubicBezTo>
                  <a:pt x="762" y="1100"/>
                  <a:pt x="762" y="1100"/>
                  <a:pt x="763" y="1100"/>
                </a:cubicBezTo>
                <a:cubicBezTo>
                  <a:pt x="766" y="1101"/>
                  <a:pt x="763" y="1095"/>
                  <a:pt x="765" y="1095"/>
                </a:cubicBezTo>
                <a:cubicBezTo>
                  <a:pt x="766" y="1096"/>
                  <a:pt x="765" y="1098"/>
                  <a:pt x="766" y="1099"/>
                </a:cubicBezTo>
                <a:cubicBezTo>
                  <a:pt x="766" y="1100"/>
                  <a:pt x="767" y="1099"/>
                  <a:pt x="767" y="1100"/>
                </a:cubicBezTo>
                <a:cubicBezTo>
                  <a:pt x="768" y="1100"/>
                  <a:pt x="768" y="1101"/>
                  <a:pt x="768" y="1102"/>
                </a:cubicBezTo>
                <a:cubicBezTo>
                  <a:pt x="769" y="1102"/>
                  <a:pt x="772" y="1102"/>
                  <a:pt x="773" y="1102"/>
                </a:cubicBezTo>
                <a:cubicBezTo>
                  <a:pt x="773" y="1102"/>
                  <a:pt x="774" y="1102"/>
                  <a:pt x="775" y="1102"/>
                </a:cubicBezTo>
                <a:cubicBezTo>
                  <a:pt x="775" y="1101"/>
                  <a:pt x="776" y="1101"/>
                  <a:pt x="776" y="1102"/>
                </a:cubicBezTo>
                <a:cubicBezTo>
                  <a:pt x="776" y="1103"/>
                  <a:pt x="775" y="1103"/>
                  <a:pt x="774" y="1103"/>
                </a:cubicBezTo>
                <a:cubicBezTo>
                  <a:pt x="774" y="1104"/>
                  <a:pt x="773" y="1104"/>
                  <a:pt x="772" y="1105"/>
                </a:cubicBezTo>
                <a:cubicBezTo>
                  <a:pt x="771" y="1105"/>
                  <a:pt x="769" y="1105"/>
                  <a:pt x="768" y="1104"/>
                </a:cubicBezTo>
                <a:cubicBezTo>
                  <a:pt x="767" y="1104"/>
                  <a:pt x="765" y="1104"/>
                  <a:pt x="764" y="1103"/>
                </a:cubicBezTo>
                <a:cubicBezTo>
                  <a:pt x="763" y="1103"/>
                  <a:pt x="761" y="1103"/>
                  <a:pt x="760" y="1103"/>
                </a:cubicBezTo>
                <a:cubicBezTo>
                  <a:pt x="759" y="1103"/>
                  <a:pt x="757" y="1101"/>
                  <a:pt x="756" y="1101"/>
                </a:cubicBezTo>
                <a:cubicBezTo>
                  <a:pt x="756" y="1102"/>
                  <a:pt x="757" y="1102"/>
                  <a:pt x="757" y="1102"/>
                </a:cubicBezTo>
                <a:cubicBezTo>
                  <a:pt x="758" y="1103"/>
                  <a:pt x="757" y="1104"/>
                  <a:pt x="758" y="1104"/>
                </a:cubicBezTo>
                <a:cubicBezTo>
                  <a:pt x="758" y="1105"/>
                  <a:pt x="759" y="1104"/>
                  <a:pt x="760" y="1104"/>
                </a:cubicBezTo>
                <a:cubicBezTo>
                  <a:pt x="761" y="1105"/>
                  <a:pt x="761" y="1105"/>
                  <a:pt x="762" y="1105"/>
                </a:cubicBezTo>
                <a:cubicBezTo>
                  <a:pt x="763" y="1105"/>
                  <a:pt x="765" y="1107"/>
                  <a:pt x="764" y="1107"/>
                </a:cubicBezTo>
                <a:cubicBezTo>
                  <a:pt x="763" y="1108"/>
                  <a:pt x="762" y="1107"/>
                  <a:pt x="761" y="1108"/>
                </a:cubicBezTo>
                <a:cubicBezTo>
                  <a:pt x="761" y="1108"/>
                  <a:pt x="760" y="1109"/>
                  <a:pt x="759" y="1108"/>
                </a:cubicBezTo>
                <a:cubicBezTo>
                  <a:pt x="759" y="1108"/>
                  <a:pt x="758" y="1108"/>
                  <a:pt x="757" y="1108"/>
                </a:cubicBezTo>
                <a:cubicBezTo>
                  <a:pt x="757" y="1107"/>
                  <a:pt x="757" y="1107"/>
                  <a:pt x="756" y="1106"/>
                </a:cubicBezTo>
                <a:cubicBezTo>
                  <a:pt x="755" y="1106"/>
                  <a:pt x="756" y="1107"/>
                  <a:pt x="756" y="1108"/>
                </a:cubicBezTo>
                <a:cubicBezTo>
                  <a:pt x="757" y="1108"/>
                  <a:pt x="757" y="1108"/>
                  <a:pt x="758" y="1109"/>
                </a:cubicBezTo>
                <a:cubicBezTo>
                  <a:pt x="759" y="1110"/>
                  <a:pt x="760" y="1111"/>
                  <a:pt x="761" y="1111"/>
                </a:cubicBezTo>
                <a:cubicBezTo>
                  <a:pt x="763" y="1111"/>
                  <a:pt x="764" y="1112"/>
                  <a:pt x="765" y="1112"/>
                </a:cubicBezTo>
                <a:cubicBezTo>
                  <a:pt x="766" y="1111"/>
                  <a:pt x="767" y="1111"/>
                  <a:pt x="768" y="1111"/>
                </a:cubicBezTo>
                <a:cubicBezTo>
                  <a:pt x="769" y="1112"/>
                  <a:pt x="770" y="1113"/>
                  <a:pt x="771" y="1113"/>
                </a:cubicBezTo>
                <a:cubicBezTo>
                  <a:pt x="772" y="1113"/>
                  <a:pt x="773" y="1114"/>
                  <a:pt x="774" y="1115"/>
                </a:cubicBezTo>
                <a:cubicBezTo>
                  <a:pt x="776" y="1115"/>
                  <a:pt x="778" y="1114"/>
                  <a:pt x="779" y="1114"/>
                </a:cubicBezTo>
                <a:cubicBezTo>
                  <a:pt x="782" y="1113"/>
                  <a:pt x="785" y="1112"/>
                  <a:pt x="788" y="1112"/>
                </a:cubicBezTo>
                <a:cubicBezTo>
                  <a:pt x="790" y="1111"/>
                  <a:pt x="790" y="1112"/>
                  <a:pt x="791" y="1113"/>
                </a:cubicBezTo>
                <a:cubicBezTo>
                  <a:pt x="791" y="1115"/>
                  <a:pt x="793" y="1115"/>
                  <a:pt x="794" y="1115"/>
                </a:cubicBezTo>
                <a:cubicBezTo>
                  <a:pt x="795" y="1115"/>
                  <a:pt x="795" y="1115"/>
                  <a:pt x="796" y="1115"/>
                </a:cubicBezTo>
                <a:cubicBezTo>
                  <a:pt x="797" y="1115"/>
                  <a:pt x="797" y="1114"/>
                  <a:pt x="798" y="1115"/>
                </a:cubicBezTo>
                <a:cubicBezTo>
                  <a:pt x="799" y="1115"/>
                  <a:pt x="798" y="1116"/>
                  <a:pt x="798" y="1117"/>
                </a:cubicBezTo>
                <a:cubicBezTo>
                  <a:pt x="798" y="1118"/>
                  <a:pt x="798" y="1118"/>
                  <a:pt x="799" y="1119"/>
                </a:cubicBezTo>
                <a:cubicBezTo>
                  <a:pt x="799" y="1121"/>
                  <a:pt x="796" y="1120"/>
                  <a:pt x="795" y="1120"/>
                </a:cubicBezTo>
                <a:cubicBezTo>
                  <a:pt x="794" y="1120"/>
                  <a:pt x="794" y="1120"/>
                  <a:pt x="793" y="1121"/>
                </a:cubicBezTo>
                <a:cubicBezTo>
                  <a:pt x="792" y="1121"/>
                  <a:pt x="792" y="1122"/>
                  <a:pt x="791" y="1122"/>
                </a:cubicBezTo>
                <a:cubicBezTo>
                  <a:pt x="790" y="1123"/>
                  <a:pt x="788" y="1123"/>
                  <a:pt x="787" y="1123"/>
                </a:cubicBezTo>
                <a:cubicBezTo>
                  <a:pt x="785" y="1124"/>
                  <a:pt x="784" y="1124"/>
                  <a:pt x="783" y="1126"/>
                </a:cubicBezTo>
                <a:cubicBezTo>
                  <a:pt x="782" y="1127"/>
                  <a:pt x="781" y="1128"/>
                  <a:pt x="780" y="1128"/>
                </a:cubicBezTo>
                <a:cubicBezTo>
                  <a:pt x="779" y="1128"/>
                  <a:pt x="777" y="1129"/>
                  <a:pt x="776" y="1130"/>
                </a:cubicBezTo>
                <a:cubicBezTo>
                  <a:pt x="775" y="1131"/>
                  <a:pt x="776" y="1132"/>
                  <a:pt x="777" y="1132"/>
                </a:cubicBezTo>
                <a:cubicBezTo>
                  <a:pt x="778" y="1133"/>
                  <a:pt x="778" y="1133"/>
                  <a:pt x="779" y="1134"/>
                </a:cubicBezTo>
                <a:cubicBezTo>
                  <a:pt x="779" y="1134"/>
                  <a:pt x="780" y="1134"/>
                  <a:pt x="781" y="1134"/>
                </a:cubicBezTo>
                <a:cubicBezTo>
                  <a:pt x="782" y="1135"/>
                  <a:pt x="784" y="1134"/>
                  <a:pt x="785" y="1135"/>
                </a:cubicBezTo>
                <a:cubicBezTo>
                  <a:pt x="786" y="1135"/>
                  <a:pt x="786" y="1136"/>
                  <a:pt x="787" y="1136"/>
                </a:cubicBezTo>
                <a:cubicBezTo>
                  <a:pt x="787" y="1136"/>
                  <a:pt x="788" y="1136"/>
                  <a:pt x="789" y="1136"/>
                </a:cubicBezTo>
                <a:cubicBezTo>
                  <a:pt x="790" y="1137"/>
                  <a:pt x="792" y="1137"/>
                  <a:pt x="793" y="1137"/>
                </a:cubicBezTo>
                <a:cubicBezTo>
                  <a:pt x="794" y="1137"/>
                  <a:pt x="796" y="1138"/>
                  <a:pt x="797" y="1139"/>
                </a:cubicBezTo>
                <a:cubicBezTo>
                  <a:pt x="797" y="1140"/>
                  <a:pt x="798" y="1142"/>
                  <a:pt x="797" y="1143"/>
                </a:cubicBezTo>
                <a:cubicBezTo>
                  <a:pt x="797" y="1144"/>
                  <a:pt x="797" y="1145"/>
                  <a:pt x="796" y="1145"/>
                </a:cubicBezTo>
                <a:cubicBezTo>
                  <a:pt x="796" y="1146"/>
                  <a:pt x="796" y="1147"/>
                  <a:pt x="796" y="1148"/>
                </a:cubicBezTo>
                <a:cubicBezTo>
                  <a:pt x="796" y="1149"/>
                  <a:pt x="796" y="1151"/>
                  <a:pt x="794" y="1151"/>
                </a:cubicBezTo>
                <a:cubicBezTo>
                  <a:pt x="793" y="1151"/>
                  <a:pt x="792" y="1152"/>
                  <a:pt x="793" y="1152"/>
                </a:cubicBezTo>
                <a:cubicBezTo>
                  <a:pt x="794" y="1152"/>
                  <a:pt x="795" y="1152"/>
                  <a:pt x="795" y="1152"/>
                </a:cubicBezTo>
                <a:cubicBezTo>
                  <a:pt x="795" y="1153"/>
                  <a:pt x="796" y="1153"/>
                  <a:pt x="796" y="1153"/>
                </a:cubicBezTo>
                <a:cubicBezTo>
                  <a:pt x="798" y="1155"/>
                  <a:pt x="800" y="1156"/>
                  <a:pt x="803" y="1155"/>
                </a:cubicBezTo>
                <a:cubicBezTo>
                  <a:pt x="803" y="1154"/>
                  <a:pt x="804" y="1154"/>
                  <a:pt x="805" y="1153"/>
                </a:cubicBezTo>
                <a:cubicBezTo>
                  <a:pt x="806" y="1153"/>
                  <a:pt x="807" y="1152"/>
                  <a:pt x="809" y="1152"/>
                </a:cubicBezTo>
                <a:cubicBezTo>
                  <a:pt x="810" y="1151"/>
                  <a:pt x="812" y="1150"/>
                  <a:pt x="813" y="1149"/>
                </a:cubicBezTo>
                <a:cubicBezTo>
                  <a:pt x="814" y="1149"/>
                  <a:pt x="815" y="1148"/>
                  <a:pt x="816" y="1147"/>
                </a:cubicBezTo>
                <a:cubicBezTo>
                  <a:pt x="818" y="1147"/>
                  <a:pt x="819" y="1147"/>
                  <a:pt x="821" y="1146"/>
                </a:cubicBezTo>
                <a:cubicBezTo>
                  <a:pt x="822" y="1145"/>
                  <a:pt x="823" y="1144"/>
                  <a:pt x="824" y="1143"/>
                </a:cubicBezTo>
                <a:cubicBezTo>
                  <a:pt x="826" y="1143"/>
                  <a:pt x="827" y="1142"/>
                  <a:pt x="829" y="1142"/>
                </a:cubicBezTo>
                <a:cubicBezTo>
                  <a:pt x="831" y="1142"/>
                  <a:pt x="833" y="1139"/>
                  <a:pt x="835" y="1138"/>
                </a:cubicBezTo>
                <a:cubicBezTo>
                  <a:pt x="837" y="1138"/>
                  <a:pt x="838" y="1138"/>
                  <a:pt x="839" y="1139"/>
                </a:cubicBezTo>
                <a:cubicBezTo>
                  <a:pt x="840" y="1140"/>
                  <a:pt x="840" y="1140"/>
                  <a:pt x="841" y="1140"/>
                </a:cubicBezTo>
                <a:cubicBezTo>
                  <a:pt x="841" y="1140"/>
                  <a:pt x="842" y="1141"/>
                  <a:pt x="842" y="1141"/>
                </a:cubicBezTo>
                <a:cubicBezTo>
                  <a:pt x="844" y="1142"/>
                  <a:pt x="846" y="1141"/>
                  <a:pt x="847" y="1140"/>
                </a:cubicBezTo>
                <a:cubicBezTo>
                  <a:pt x="848" y="1140"/>
                  <a:pt x="849" y="1140"/>
                  <a:pt x="849" y="1140"/>
                </a:cubicBezTo>
                <a:cubicBezTo>
                  <a:pt x="851" y="1140"/>
                  <a:pt x="852" y="1140"/>
                  <a:pt x="852" y="1138"/>
                </a:cubicBezTo>
                <a:cubicBezTo>
                  <a:pt x="852" y="1138"/>
                  <a:pt x="852" y="1137"/>
                  <a:pt x="853" y="1136"/>
                </a:cubicBezTo>
                <a:cubicBezTo>
                  <a:pt x="853" y="1136"/>
                  <a:pt x="854" y="1135"/>
                  <a:pt x="854" y="1135"/>
                </a:cubicBezTo>
                <a:cubicBezTo>
                  <a:pt x="855" y="1134"/>
                  <a:pt x="855" y="1134"/>
                  <a:pt x="855" y="1133"/>
                </a:cubicBezTo>
                <a:cubicBezTo>
                  <a:pt x="856" y="1132"/>
                  <a:pt x="857" y="1133"/>
                  <a:pt x="857" y="1133"/>
                </a:cubicBezTo>
                <a:cubicBezTo>
                  <a:pt x="858" y="1132"/>
                  <a:pt x="859" y="1132"/>
                  <a:pt x="858" y="1132"/>
                </a:cubicBezTo>
                <a:cubicBezTo>
                  <a:pt x="857" y="1131"/>
                  <a:pt x="856" y="1132"/>
                  <a:pt x="856" y="1132"/>
                </a:cubicBezTo>
                <a:cubicBezTo>
                  <a:pt x="854" y="1132"/>
                  <a:pt x="853" y="1132"/>
                  <a:pt x="851" y="1132"/>
                </a:cubicBezTo>
                <a:cubicBezTo>
                  <a:pt x="850" y="1132"/>
                  <a:pt x="848" y="1132"/>
                  <a:pt x="847" y="1132"/>
                </a:cubicBezTo>
                <a:cubicBezTo>
                  <a:pt x="846" y="1132"/>
                  <a:pt x="844" y="1132"/>
                  <a:pt x="843" y="1132"/>
                </a:cubicBezTo>
                <a:cubicBezTo>
                  <a:pt x="842" y="1131"/>
                  <a:pt x="840" y="1132"/>
                  <a:pt x="839" y="1132"/>
                </a:cubicBezTo>
                <a:cubicBezTo>
                  <a:pt x="838" y="1132"/>
                  <a:pt x="836" y="1134"/>
                  <a:pt x="835" y="1133"/>
                </a:cubicBezTo>
                <a:cubicBezTo>
                  <a:pt x="834" y="1133"/>
                  <a:pt x="834" y="1132"/>
                  <a:pt x="833" y="1132"/>
                </a:cubicBezTo>
                <a:cubicBezTo>
                  <a:pt x="832" y="1131"/>
                  <a:pt x="832" y="1130"/>
                  <a:pt x="831" y="1129"/>
                </a:cubicBezTo>
                <a:cubicBezTo>
                  <a:pt x="830" y="1128"/>
                  <a:pt x="829" y="1127"/>
                  <a:pt x="828" y="1126"/>
                </a:cubicBezTo>
                <a:cubicBezTo>
                  <a:pt x="827" y="1124"/>
                  <a:pt x="826" y="1122"/>
                  <a:pt x="824" y="1120"/>
                </a:cubicBezTo>
                <a:cubicBezTo>
                  <a:pt x="823" y="1119"/>
                  <a:pt x="820" y="1113"/>
                  <a:pt x="823" y="1111"/>
                </a:cubicBezTo>
                <a:cubicBezTo>
                  <a:pt x="823" y="1111"/>
                  <a:pt x="824" y="1111"/>
                  <a:pt x="825" y="1111"/>
                </a:cubicBezTo>
                <a:cubicBezTo>
                  <a:pt x="825" y="1110"/>
                  <a:pt x="826" y="1110"/>
                  <a:pt x="826" y="1110"/>
                </a:cubicBezTo>
                <a:cubicBezTo>
                  <a:pt x="827" y="1109"/>
                  <a:pt x="828" y="1110"/>
                  <a:pt x="828" y="1109"/>
                </a:cubicBezTo>
                <a:cubicBezTo>
                  <a:pt x="829" y="1109"/>
                  <a:pt x="829" y="1108"/>
                  <a:pt x="828" y="1107"/>
                </a:cubicBezTo>
                <a:cubicBezTo>
                  <a:pt x="828" y="1106"/>
                  <a:pt x="830" y="1104"/>
                  <a:pt x="830" y="1106"/>
                </a:cubicBezTo>
                <a:cubicBezTo>
                  <a:pt x="830" y="1107"/>
                  <a:pt x="831" y="1107"/>
                  <a:pt x="831" y="1108"/>
                </a:cubicBezTo>
                <a:cubicBezTo>
                  <a:pt x="831" y="1108"/>
                  <a:pt x="831" y="1108"/>
                  <a:pt x="831" y="1109"/>
                </a:cubicBezTo>
                <a:cubicBezTo>
                  <a:pt x="831" y="1109"/>
                  <a:pt x="830" y="1109"/>
                  <a:pt x="829" y="1110"/>
                </a:cubicBezTo>
                <a:cubicBezTo>
                  <a:pt x="828" y="1110"/>
                  <a:pt x="828" y="1111"/>
                  <a:pt x="827" y="1112"/>
                </a:cubicBezTo>
                <a:cubicBezTo>
                  <a:pt x="827" y="1113"/>
                  <a:pt x="826" y="1113"/>
                  <a:pt x="825" y="1113"/>
                </a:cubicBezTo>
                <a:cubicBezTo>
                  <a:pt x="826" y="1114"/>
                  <a:pt x="828" y="1113"/>
                  <a:pt x="828" y="1112"/>
                </a:cubicBezTo>
                <a:cubicBezTo>
                  <a:pt x="829" y="1111"/>
                  <a:pt x="829" y="1111"/>
                  <a:pt x="830" y="1110"/>
                </a:cubicBezTo>
                <a:cubicBezTo>
                  <a:pt x="832" y="1110"/>
                  <a:pt x="833" y="1109"/>
                  <a:pt x="834" y="1108"/>
                </a:cubicBezTo>
                <a:cubicBezTo>
                  <a:pt x="835" y="1107"/>
                  <a:pt x="835" y="1105"/>
                  <a:pt x="837" y="1104"/>
                </a:cubicBezTo>
                <a:cubicBezTo>
                  <a:pt x="838" y="1104"/>
                  <a:pt x="839" y="1103"/>
                  <a:pt x="839" y="1103"/>
                </a:cubicBezTo>
                <a:cubicBezTo>
                  <a:pt x="840" y="1103"/>
                  <a:pt x="840" y="1102"/>
                  <a:pt x="841" y="1102"/>
                </a:cubicBezTo>
                <a:cubicBezTo>
                  <a:pt x="842" y="1101"/>
                  <a:pt x="844" y="1100"/>
                  <a:pt x="845" y="1101"/>
                </a:cubicBezTo>
                <a:cubicBezTo>
                  <a:pt x="847" y="1101"/>
                  <a:pt x="848" y="1101"/>
                  <a:pt x="850" y="1100"/>
                </a:cubicBezTo>
                <a:cubicBezTo>
                  <a:pt x="851" y="1100"/>
                  <a:pt x="853" y="1098"/>
                  <a:pt x="854" y="1098"/>
                </a:cubicBezTo>
                <a:cubicBezTo>
                  <a:pt x="855" y="1098"/>
                  <a:pt x="855" y="1097"/>
                  <a:pt x="856" y="1097"/>
                </a:cubicBezTo>
                <a:cubicBezTo>
                  <a:pt x="857" y="1097"/>
                  <a:pt x="857" y="1096"/>
                  <a:pt x="858" y="1097"/>
                </a:cubicBezTo>
                <a:cubicBezTo>
                  <a:pt x="859" y="1097"/>
                  <a:pt x="859" y="1098"/>
                  <a:pt x="859" y="1098"/>
                </a:cubicBezTo>
                <a:cubicBezTo>
                  <a:pt x="860" y="1099"/>
                  <a:pt x="860" y="1099"/>
                  <a:pt x="860" y="1100"/>
                </a:cubicBezTo>
                <a:cubicBezTo>
                  <a:pt x="860" y="1100"/>
                  <a:pt x="860" y="1101"/>
                  <a:pt x="861" y="1101"/>
                </a:cubicBezTo>
                <a:cubicBezTo>
                  <a:pt x="862" y="1101"/>
                  <a:pt x="862" y="1100"/>
                  <a:pt x="862" y="1099"/>
                </a:cubicBezTo>
                <a:cubicBezTo>
                  <a:pt x="862" y="1098"/>
                  <a:pt x="863" y="1097"/>
                  <a:pt x="864" y="1096"/>
                </a:cubicBezTo>
                <a:cubicBezTo>
                  <a:pt x="866" y="1096"/>
                  <a:pt x="866" y="1095"/>
                  <a:pt x="868" y="1095"/>
                </a:cubicBezTo>
                <a:cubicBezTo>
                  <a:pt x="869" y="1095"/>
                  <a:pt x="870" y="1095"/>
                  <a:pt x="871" y="1094"/>
                </a:cubicBezTo>
                <a:cubicBezTo>
                  <a:pt x="872" y="1094"/>
                  <a:pt x="873" y="1093"/>
                  <a:pt x="874" y="1093"/>
                </a:cubicBezTo>
                <a:cubicBezTo>
                  <a:pt x="874" y="1092"/>
                  <a:pt x="875" y="1091"/>
                  <a:pt x="877" y="1090"/>
                </a:cubicBezTo>
                <a:cubicBezTo>
                  <a:pt x="877" y="1090"/>
                  <a:pt x="878" y="1090"/>
                  <a:pt x="879" y="1090"/>
                </a:cubicBezTo>
                <a:cubicBezTo>
                  <a:pt x="880" y="1089"/>
                  <a:pt x="882" y="1090"/>
                  <a:pt x="883" y="1090"/>
                </a:cubicBezTo>
                <a:cubicBezTo>
                  <a:pt x="884" y="1090"/>
                  <a:pt x="886" y="1090"/>
                  <a:pt x="887" y="1089"/>
                </a:cubicBezTo>
                <a:cubicBezTo>
                  <a:pt x="888" y="1089"/>
                  <a:pt x="890" y="1089"/>
                  <a:pt x="891" y="1088"/>
                </a:cubicBezTo>
                <a:cubicBezTo>
                  <a:pt x="892" y="1088"/>
                  <a:pt x="893" y="1088"/>
                  <a:pt x="893" y="1088"/>
                </a:cubicBezTo>
                <a:cubicBezTo>
                  <a:pt x="894" y="1088"/>
                  <a:pt x="895" y="1088"/>
                  <a:pt x="895" y="1088"/>
                </a:cubicBezTo>
                <a:cubicBezTo>
                  <a:pt x="896" y="1089"/>
                  <a:pt x="899" y="1089"/>
                  <a:pt x="900" y="1088"/>
                </a:cubicBezTo>
                <a:cubicBezTo>
                  <a:pt x="901" y="1088"/>
                  <a:pt x="902" y="1087"/>
                  <a:pt x="903" y="1086"/>
                </a:cubicBezTo>
                <a:cubicBezTo>
                  <a:pt x="904" y="1086"/>
                  <a:pt x="906" y="1085"/>
                  <a:pt x="907" y="1086"/>
                </a:cubicBezTo>
                <a:cubicBezTo>
                  <a:pt x="908" y="1086"/>
                  <a:pt x="909" y="1086"/>
                  <a:pt x="909" y="1086"/>
                </a:cubicBezTo>
                <a:cubicBezTo>
                  <a:pt x="909" y="1087"/>
                  <a:pt x="909" y="1088"/>
                  <a:pt x="908" y="1088"/>
                </a:cubicBezTo>
                <a:cubicBezTo>
                  <a:pt x="908" y="1089"/>
                  <a:pt x="909" y="1090"/>
                  <a:pt x="908" y="1090"/>
                </a:cubicBezTo>
                <a:cubicBezTo>
                  <a:pt x="908" y="1091"/>
                  <a:pt x="907" y="1091"/>
                  <a:pt x="906" y="1092"/>
                </a:cubicBezTo>
                <a:cubicBezTo>
                  <a:pt x="904" y="1093"/>
                  <a:pt x="900" y="1094"/>
                  <a:pt x="898" y="1095"/>
                </a:cubicBezTo>
                <a:cubicBezTo>
                  <a:pt x="897" y="1095"/>
                  <a:pt x="896" y="1095"/>
                  <a:pt x="895" y="1095"/>
                </a:cubicBezTo>
                <a:cubicBezTo>
                  <a:pt x="894" y="1095"/>
                  <a:pt x="893" y="1095"/>
                  <a:pt x="893" y="1095"/>
                </a:cubicBezTo>
                <a:cubicBezTo>
                  <a:pt x="891" y="1096"/>
                  <a:pt x="894" y="1097"/>
                  <a:pt x="894" y="1098"/>
                </a:cubicBezTo>
                <a:cubicBezTo>
                  <a:pt x="896" y="1099"/>
                  <a:pt x="895" y="1100"/>
                  <a:pt x="893" y="1100"/>
                </a:cubicBezTo>
                <a:cubicBezTo>
                  <a:pt x="892" y="1100"/>
                  <a:pt x="891" y="1100"/>
                  <a:pt x="889" y="1101"/>
                </a:cubicBezTo>
                <a:cubicBezTo>
                  <a:pt x="886" y="1101"/>
                  <a:pt x="883" y="1100"/>
                  <a:pt x="880" y="1100"/>
                </a:cubicBezTo>
                <a:cubicBezTo>
                  <a:pt x="878" y="1100"/>
                  <a:pt x="880" y="1101"/>
                  <a:pt x="880" y="1102"/>
                </a:cubicBezTo>
                <a:cubicBezTo>
                  <a:pt x="881" y="1103"/>
                  <a:pt x="881" y="1104"/>
                  <a:pt x="881" y="1104"/>
                </a:cubicBezTo>
                <a:cubicBezTo>
                  <a:pt x="881" y="1105"/>
                  <a:pt x="882" y="1105"/>
                  <a:pt x="883" y="1106"/>
                </a:cubicBezTo>
                <a:cubicBezTo>
                  <a:pt x="884" y="1107"/>
                  <a:pt x="885" y="1108"/>
                  <a:pt x="887" y="1108"/>
                </a:cubicBezTo>
                <a:cubicBezTo>
                  <a:pt x="888" y="1109"/>
                  <a:pt x="889" y="1109"/>
                  <a:pt x="890" y="1110"/>
                </a:cubicBezTo>
                <a:cubicBezTo>
                  <a:pt x="891" y="1111"/>
                  <a:pt x="891" y="1111"/>
                  <a:pt x="892" y="1111"/>
                </a:cubicBezTo>
                <a:cubicBezTo>
                  <a:pt x="893" y="1112"/>
                  <a:pt x="893" y="1112"/>
                  <a:pt x="894" y="1112"/>
                </a:cubicBezTo>
                <a:cubicBezTo>
                  <a:pt x="894" y="1113"/>
                  <a:pt x="895" y="1113"/>
                  <a:pt x="895" y="1114"/>
                </a:cubicBezTo>
                <a:cubicBezTo>
                  <a:pt x="895" y="1115"/>
                  <a:pt x="894" y="1115"/>
                  <a:pt x="893" y="1115"/>
                </a:cubicBezTo>
                <a:cubicBezTo>
                  <a:pt x="892" y="1114"/>
                  <a:pt x="891" y="1114"/>
                  <a:pt x="890" y="1113"/>
                </a:cubicBezTo>
                <a:cubicBezTo>
                  <a:pt x="888" y="1112"/>
                  <a:pt x="888" y="1114"/>
                  <a:pt x="887" y="1115"/>
                </a:cubicBezTo>
                <a:cubicBezTo>
                  <a:pt x="887" y="1115"/>
                  <a:pt x="886" y="1115"/>
                  <a:pt x="885" y="1115"/>
                </a:cubicBezTo>
                <a:cubicBezTo>
                  <a:pt x="885" y="1115"/>
                  <a:pt x="884" y="1115"/>
                  <a:pt x="883" y="1115"/>
                </a:cubicBezTo>
                <a:cubicBezTo>
                  <a:pt x="882" y="1115"/>
                  <a:pt x="882" y="1117"/>
                  <a:pt x="882" y="1118"/>
                </a:cubicBezTo>
                <a:cubicBezTo>
                  <a:pt x="881" y="1120"/>
                  <a:pt x="881" y="1121"/>
                  <a:pt x="880" y="1123"/>
                </a:cubicBezTo>
                <a:cubicBezTo>
                  <a:pt x="879" y="1123"/>
                  <a:pt x="879" y="1123"/>
                  <a:pt x="878" y="1124"/>
                </a:cubicBezTo>
                <a:cubicBezTo>
                  <a:pt x="877" y="1124"/>
                  <a:pt x="877" y="1124"/>
                  <a:pt x="876" y="1124"/>
                </a:cubicBezTo>
                <a:cubicBezTo>
                  <a:pt x="875" y="1125"/>
                  <a:pt x="877" y="1126"/>
                  <a:pt x="877" y="1127"/>
                </a:cubicBezTo>
                <a:cubicBezTo>
                  <a:pt x="877" y="1128"/>
                  <a:pt x="877" y="1128"/>
                  <a:pt x="878" y="1129"/>
                </a:cubicBezTo>
                <a:cubicBezTo>
                  <a:pt x="878" y="1129"/>
                  <a:pt x="879" y="1130"/>
                  <a:pt x="879" y="1130"/>
                </a:cubicBezTo>
                <a:cubicBezTo>
                  <a:pt x="880" y="1134"/>
                  <a:pt x="874" y="1133"/>
                  <a:pt x="872" y="1133"/>
                </a:cubicBezTo>
                <a:cubicBezTo>
                  <a:pt x="871" y="1133"/>
                  <a:pt x="870" y="1132"/>
                  <a:pt x="868" y="1132"/>
                </a:cubicBezTo>
                <a:cubicBezTo>
                  <a:pt x="867" y="1132"/>
                  <a:pt x="866" y="1131"/>
                  <a:pt x="865" y="1131"/>
                </a:cubicBezTo>
                <a:cubicBezTo>
                  <a:pt x="864" y="1131"/>
                  <a:pt x="863" y="1131"/>
                  <a:pt x="863" y="1131"/>
                </a:cubicBezTo>
                <a:cubicBezTo>
                  <a:pt x="862" y="1130"/>
                  <a:pt x="862" y="1130"/>
                  <a:pt x="861" y="1130"/>
                </a:cubicBezTo>
                <a:cubicBezTo>
                  <a:pt x="860" y="1130"/>
                  <a:pt x="858" y="1131"/>
                  <a:pt x="860" y="1132"/>
                </a:cubicBezTo>
                <a:cubicBezTo>
                  <a:pt x="861" y="1132"/>
                  <a:pt x="861" y="1132"/>
                  <a:pt x="862" y="1133"/>
                </a:cubicBezTo>
                <a:cubicBezTo>
                  <a:pt x="862" y="1133"/>
                  <a:pt x="863" y="1133"/>
                  <a:pt x="863" y="1134"/>
                </a:cubicBezTo>
                <a:cubicBezTo>
                  <a:pt x="863" y="1135"/>
                  <a:pt x="862" y="1134"/>
                  <a:pt x="861" y="1135"/>
                </a:cubicBezTo>
                <a:cubicBezTo>
                  <a:pt x="861" y="1135"/>
                  <a:pt x="860" y="1135"/>
                  <a:pt x="860" y="1136"/>
                </a:cubicBezTo>
                <a:cubicBezTo>
                  <a:pt x="859" y="1136"/>
                  <a:pt x="856" y="1136"/>
                  <a:pt x="857" y="1137"/>
                </a:cubicBezTo>
                <a:cubicBezTo>
                  <a:pt x="858" y="1137"/>
                  <a:pt x="859" y="1137"/>
                  <a:pt x="859" y="1137"/>
                </a:cubicBezTo>
                <a:cubicBezTo>
                  <a:pt x="860" y="1137"/>
                  <a:pt x="860" y="1138"/>
                  <a:pt x="861" y="1138"/>
                </a:cubicBezTo>
                <a:cubicBezTo>
                  <a:pt x="862" y="1138"/>
                  <a:pt x="862" y="1138"/>
                  <a:pt x="863" y="1139"/>
                </a:cubicBezTo>
                <a:cubicBezTo>
                  <a:pt x="863" y="1139"/>
                  <a:pt x="864" y="1139"/>
                  <a:pt x="865" y="1140"/>
                </a:cubicBezTo>
                <a:cubicBezTo>
                  <a:pt x="865" y="1140"/>
                  <a:pt x="866" y="1140"/>
                  <a:pt x="866" y="1141"/>
                </a:cubicBezTo>
                <a:cubicBezTo>
                  <a:pt x="867" y="1141"/>
                  <a:pt x="867" y="1142"/>
                  <a:pt x="867" y="1142"/>
                </a:cubicBezTo>
                <a:cubicBezTo>
                  <a:pt x="868" y="1143"/>
                  <a:pt x="869" y="1143"/>
                  <a:pt x="869" y="1143"/>
                </a:cubicBezTo>
                <a:cubicBezTo>
                  <a:pt x="870" y="1144"/>
                  <a:pt x="870" y="1145"/>
                  <a:pt x="870" y="1145"/>
                </a:cubicBezTo>
                <a:cubicBezTo>
                  <a:pt x="871" y="1146"/>
                  <a:pt x="871" y="1146"/>
                  <a:pt x="872" y="1147"/>
                </a:cubicBezTo>
                <a:cubicBezTo>
                  <a:pt x="872" y="1147"/>
                  <a:pt x="873" y="1148"/>
                  <a:pt x="873" y="1148"/>
                </a:cubicBezTo>
                <a:cubicBezTo>
                  <a:pt x="874" y="1149"/>
                  <a:pt x="876" y="1149"/>
                  <a:pt x="877" y="1149"/>
                </a:cubicBezTo>
                <a:cubicBezTo>
                  <a:pt x="879" y="1149"/>
                  <a:pt x="880" y="1148"/>
                  <a:pt x="881" y="1149"/>
                </a:cubicBezTo>
                <a:cubicBezTo>
                  <a:pt x="882" y="1149"/>
                  <a:pt x="882" y="1150"/>
                  <a:pt x="882" y="1150"/>
                </a:cubicBezTo>
                <a:cubicBezTo>
                  <a:pt x="883" y="1150"/>
                  <a:pt x="883" y="1151"/>
                  <a:pt x="884" y="1151"/>
                </a:cubicBezTo>
                <a:cubicBezTo>
                  <a:pt x="886" y="1153"/>
                  <a:pt x="887" y="1156"/>
                  <a:pt x="891" y="1157"/>
                </a:cubicBezTo>
                <a:cubicBezTo>
                  <a:pt x="893" y="1157"/>
                  <a:pt x="896" y="1157"/>
                  <a:pt x="899" y="1158"/>
                </a:cubicBezTo>
                <a:cubicBezTo>
                  <a:pt x="900" y="1159"/>
                  <a:pt x="901" y="1161"/>
                  <a:pt x="902" y="1162"/>
                </a:cubicBezTo>
                <a:cubicBezTo>
                  <a:pt x="903" y="1163"/>
                  <a:pt x="904" y="1163"/>
                  <a:pt x="905" y="1164"/>
                </a:cubicBezTo>
                <a:cubicBezTo>
                  <a:pt x="906" y="1165"/>
                  <a:pt x="907" y="1165"/>
                  <a:pt x="908" y="1166"/>
                </a:cubicBezTo>
                <a:cubicBezTo>
                  <a:pt x="909" y="1168"/>
                  <a:pt x="911" y="1168"/>
                  <a:pt x="912" y="1169"/>
                </a:cubicBezTo>
                <a:cubicBezTo>
                  <a:pt x="913" y="1170"/>
                  <a:pt x="914" y="1171"/>
                  <a:pt x="915" y="1172"/>
                </a:cubicBezTo>
                <a:cubicBezTo>
                  <a:pt x="916" y="1173"/>
                  <a:pt x="917" y="1174"/>
                  <a:pt x="918" y="1175"/>
                </a:cubicBezTo>
                <a:cubicBezTo>
                  <a:pt x="920" y="1177"/>
                  <a:pt x="922" y="1179"/>
                  <a:pt x="924" y="1181"/>
                </a:cubicBezTo>
                <a:cubicBezTo>
                  <a:pt x="927" y="1183"/>
                  <a:pt x="929" y="1184"/>
                  <a:pt x="932" y="1185"/>
                </a:cubicBezTo>
                <a:cubicBezTo>
                  <a:pt x="934" y="1186"/>
                  <a:pt x="936" y="1187"/>
                  <a:pt x="939" y="1187"/>
                </a:cubicBezTo>
                <a:cubicBezTo>
                  <a:pt x="940" y="1188"/>
                  <a:pt x="942" y="1188"/>
                  <a:pt x="944" y="1190"/>
                </a:cubicBezTo>
                <a:cubicBezTo>
                  <a:pt x="945" y="1191"/>
                  <a:pt x="945" y="1192"/>
                  <a:pt x="946" y="1194"/>
                </a:cubicBezTo>
                <a:cubicBezTo>
                  <a:pt x="948" y="1197"/>
                  <a:pt x="951" y="1195"/>
                  <a:pt x="953" y="1198"/>
                </a:cubicBezTo>
                <a:cubicBezTo>
                  <a:pt x="954" y="1199"/>
                  <a:pt x="953" y="1201"/>
                  <a:pt x="954" y="1202"/>
                </a:cubicBezTo>
                <a:cubicBezTo>
                  <a:pt x="954" y="1204"/>
                  <a:pt x="954" y="1205"/>
                  <a:pt x="955" y="1206"/>
                </a:cubicBezTo>
                <a:cubicBezTo>
                  <a:pt x="956" y="1208"/>
                  <a:pt x="957" y="1209"/>
                  <a:pt x="957" y="1210"/>
                </a:cubicBezTo>
                <a:cubicBezTo>
                  <a:pt x="958" y="1211"/>
                  <a:pt x="958" y="1212"/>
                  <a:pt x="958" y="1214"/>
                </a:cubicBezTo>
                <a:cubicBezTo>
                  <a:pt x="958" y="1215"/>
                  <a:pt x="959" y="1216"/>
                  <a:pt x="958" y="1218"/>
                </a:cubicBezTo>
                <a:close/>
                <a:moveTo>
                  <a:pt x="827" y="1128"/>
                </a:moveTo>
                <a:cubicBezTo>
                  <a:pt x="827" y="1128"/>
                  <a:pt x="827" y="1128"/>
                  <a:pt x="827" y="1127"/>
                </a:cubicBezTo>
                <a:cubicBezTo>
                  <a:pt x="828" y="1127"/>
                  <a:pt x="830" y="1130"/>
                  <a:pt x="830" y="1130"/>
                </a:cubicBezTo>
                <a:cubicBezTo>
                  <a:pt x="831" y="1131"/>
                  <a:pt x="832" y="1132"/>
                  <a:pt x="833" y="1133"/>
                </a:cubicBezTo>
                <a:cubicBezTo>
                  <a:pt x="833" y="1133"/>
                  <a:pt x="834" y="1133"/>
                  <a:pt x="834" y="1134"/>
                </a:cubicBezTo>
                <a:cubicBezTo>
                  <a:pt x="834" y="1135"/>
                  <a:pt x="833" y="1135"/>
                  <a:pt x="832" y="1134"/>
                </a:cubicBezTo>
                <a:cubicBezTo>
                  <a:pt x="832" y="1134"/>
                  <a:pt x="831" y="1134"/>
                  <a:pt x="831" y="1134"/>
                </a:cubicBezTo>
                <a:cubicBezTo>
                  <a:pt x="830" y="1134"/>
                  <a:pt x="830" y="1133"/>
                  <a:pt x="829" y="1133"/>
                </a:cubicBezTo>
                <a:cubicBezTo>
                  <a:pt x="828" y="1131"/>
                  <a:pt x="826" y="1133"/>
                  <a:pt x="827" y="1130"/>
                </a:cubicBezTo>
                <a:cubicBezTo>
                  <a:pt x="827" y="1130"/>
                  <a:pt x="827" y="1129"/>
                  <a:pt x="827" y="1128"/>
                </a:cubicBezTo>
                <a:close/>
                <a:moveTo>
                  <a:pt x="1070" y="1175"/>
                </a:moveTo>
                <a:cubicBezTo>
                  <a:pt x="1070" y="1175"/>
                  <a:pt x="1069" y="1175"/>
                  <a:pt x="1069" y="1175"/>
                </a:cubicBezTo>
                <a:cubicBezTo>
                  <a:pt x="1068" y="1175"/>
                  <a:pt x="1069" y="1175"/>
                  <a:pt x="1069" y="1174"/>
                </a:cubicBezTo>
                <a:cubicBezTo>
                  <a:pt x="1069" y="1174"/>
                  <a:pt x="1070" y="1172"/>
                  <a:pt x="1071" y="1173"/>
                </a:cubicBezTo>
                <a:cubicBezTo>
                  <a:pt x="1071" y="1173"/>
                  <a:pt x="1070" y="1175"/>
                  <a:pt x="1070" y="1175"/>
                </a:cubicBezTo>
                <a:close/>
                <a:moveTo>
                  <a:pt x="1213" y="1238"/>
                </a:moveTo>
                <a:cubicBezTo>
                  <a:pt x="1212" y="1239"/>
                  <a:pt x="1210" y="1238"/>
                  <a:pt x="1209" y="1238"/>
                </a:cubicBezTo>
                <a:cubicBezTo>
                  <a:pt x="1208" y="1239"/>
                  <a:pt x="1206" y="1239"/>
                  <a:pt x="1205" y="1240"/>
                </a:cubicBezTo>
                <a:cubicBezTo>
                  <a:pt x="1205" y="1240"/>
                  <a:pt x="1205" y="1241"/>
                  <a:pt x="1205" y="1242"/>
                </a:cubicBezTo>
                <a:cubicBezTo>
                  <a:pt x="1205" y="1242"/>
                  <a:pt x="1206" y="1242"/>
                  <a:pt x="1206" y="1243"/>
                </a:cubicBezTo>
                <a:cubicBezTo>
                  <a:pt x="1207" y="1245"/>
                  <a:pt x="1205" y="1244"/>
                  <a:pt x="1203" y="1244"/>
                </a:cubicBezTo>
                <a:cubicBezTo>
                  <a:pt x="1203" y="1244"/>
                  <a:pt x="1203" y="1243"/>
                  <a:pt x="1202" y="1243"/>
                </a:cubicBezTo>
                <a:cubicBezTo>
                  <a:pt x="1201" y="1243"/>
                  <a:pt x="1200" y="1243"/>
                  <a:pt x="1200" y="1243"/>
                </a:cubicBezTo>
                <a:cubicBezTo>
                  <a:pt x="1199" y="1244"/>
                  <a:pt x="1199" y="1244"/>
                  <a:pt x="1198" y="1244"/>
                </a:cubicBezTo>
                <a:cubicBezTo>
                  <a:pt x="1197" y="1244"/>
                  <a:pt x="1197" y="1244"/>
                  <a:pt x="1196" y="1245"/>
                </a:cubicBezTo>
                <a:cubicBezTo>
                  <a:pt x="1196" y="1245"/>
                  <a:pt x="1195" y="1245"/>
                  <a:pt x="1194" y="1245"/>
                </a:cubicBezTo>
                <a:cubicBezTo>
                  <a:pt x="1194" y="1245"/>
                  <a:pt x="1194" y="1244"/>
                  <a:pt x="1194" y="1243"/>
                </a:cubicBezTo>
                <a:cubicBezTo>
                  <a:pt x="1194" y="1242"/>
                  <a:pt x="1194" y="1242"/>
                  <a:pt x="1194" y="1241"/>
                </a:cubicBezTo>
                <a:cubicBezTo>
                  <a:pt x="1193" y="1241"/>
                  <a:pt x="1193" y="1241"/>
                  <a:pt x="1193" y="1240"/>
                </a:cubicBezTo>
                <a:cubicBezTo>
                  <a:pt x="1192" y="1240"/>
                  <a:pt x="1192" y="1238"/>
                  <a:pt x="1191" y="1239"/>
                </a:cubicBezTo>
                <a:cubicBezTo>
                  <a:pt x="1191" y="1239"/>
                  <a:pt x="1191" y="1240"/>
                  <a:pt x="1191" y="1241"/>
                </a:cubicBezTo>
                <a:cubicBezTo>
                  <a:pt x="1191" y="1242"/>
                  <a:pt x="1191" y="1241"/>
                  <a:pt x="1190" y="1242"/>
                </a:cubicBezTo>
                <a:cubicBezTo>
                  <a:pt x="1189" y="1242"/>
                  <a:pt x="1189" y="1243"/>
                  <a:pt x="1188" y="1243"/>
                </a:cubicBezTo>
                <a:cubicBezTo>
                  <a:pt x="1187" y="1243"/>
                  <a:pt x="1186" y="1242"/>
                  <a:pt x="1185" y="1242"/>
                </a:cubicBezTo>
                <a:cubicBezTo>
                  <a:pt x="1184" y="1241"/>
                  <a:pt x="1183" y="1242"/>
                  <a:pt x="1182" y="1241"/>
                </a:cubicBezTo>
                <a:cubicBezTo>
                  <a:pt x="1181" y="1240"/>
                  <a:pt x="1181" y="1239"/>
                  <a:pt x="1180" y="1238"/>
                </a:cubicBezTo>
                <a:cubicBezTo>
                  <a:pt x="1180" y="1237"/>
                  <a:pt x="1178" y="1235"/>
                  <a:pt x="1177" y="1235"/>
                </a:cubicBezTo>
                <a:cubicBezTo>
                  <a:pt x="1177" y="1235"/>
                  <a:pt x="1177" y="1235"/>
                  <a:pt x="1177" y="1235"/>
                </a:cubicBezTo>
                <a:cubicBezTo>
                  <a:pt x="1177" y="1236"/>
                  <a:pt x="1178" y="1236"/>
                  <a:pt x="1178" y="1237"/>
                </a:cubicBezTo>
                <a:cubicBezTo>
                  <a:pt x="1178" y="1238"/>
                  <a:pt x="1178" y="1238"/>
                  <a:pt x="1177" y="1239"/>
                </a:cubicBezTo>
                <a:cubicBezTo>
                  <a:pt x="1177" y="1240"/>
                  <a:pt x="1177" y="1241"/>
                  <a:pt x="1177" y="1243"/>
                </a:cubicBezTo>
                <a:cubicBezTo>
                  <a:pt x="1177" y="1244"/>
                  <a:pt x="1176" y="1245"/>
                  <a:pt x="1175" y="1246"/>
                </a:cubicBezTo>
                <a:cubicBezTo>
                  <a:pt x="1175" y="1246"/>
                  <a:pt x="1175" y="1247"/>
                  <a:pt x="1175" y="1248"/>
                </a:cubicBezTo>
                <a:cubicBezTo>
                  <a:pt x="1174" y="1250"/>
                  <a:pt x="1174" y="1252"/>
                  <a:pt x="1174" y="1254"/>
                </a:cubicBezTo>
                <a:cubicBezTo>
                  <a:pt x="1174" y="1255"/>
                  <a:pt x="1175" y="1255"/>
                  <a:pt x="1175" y="1256"/>
                </a:cubicBezTo>
                <a:cubicBezTo>
                  <a:pt x="1175" y="1257"/>
                  <a:pt x="1175" y="1257"/>
                  <a:pt x="1176" y="1258"/>
                </a:cubicBezTo>
                <a:cubicBezTo>
                  <a:pt x="1176" y="1260"/>
                  <a:pt x="1178" y="1260"/>
                  <a:pt x="1179" y="1260"/>
                </a:cubicBezTo>
                <a:cubicBezTo>
                  <a:pt x="1181" y="1260"/>
                  <a:pt x="1182" y="1260"/>
                  <a:pt x="1184" y="1260"/>
                </a:cubicBezTo>
                <a:cubicBezTo>
                  <a:pt x="1185" y="1261"/>
                  <a:pt x="1187" y="1260"/>
                  <a:pt x="1188" y="1261"/>
                </a:cubicBezTo>
                <a:cubicBezTo>
                  <a:pt x="1188" y="1261"/>
                  <a:pt x="1189" y="1262"/>
                  <a:pt x="1189" y="1263"/>
                </a:cubicBezTo>
                <a:cubicBezTo>
                  <a:pt x="1189" y="1264"/>
                  <a:pt x="1188" y="1264"/>
                  <a:pt x="1188" y="1265"/>
                </a:cubicBezTo>
                <a:cubicBezTo>
                  <a:pt x="1188" y="1266"/>
                  <a:pt x="1189" y="1267"/>
                  <a:pt x="1190" y="1268"/>
                </a:cubicBezTo>
                <a:cubicBezTo>
                  <a:pt x="1191" y="1268"/>
                  <a:pt x="1192" y="1269"/>
                  <a:pt x="1192" y="1269"/>
                </a:cubicBezTo>
                <a:cubicBezTo>
                  <a:pt x="1192" y="1270"/>
                  <a:pt x="1192" y="1271"/>
                  <a:pt x="1191" y="1270"/>
                </a:cubicBezTo>
                <a:cubicBezTo>
                  <a:pt x="1190" y="1270"/>
                  <a:pt x="1190" y="1269"/>
                  <a:pt x="1190" y="1269"/>
                </a:cubicBezTo>
                <a:cubicBezTo>
                  <a:pt x="1189" y="1269"/>
                  <a:pt x="1189" y="1268"/>
                  <a:pt x="1188" y="1269"/>
                </a:cubicBezTo>
                <a:cubicBezTo>
                  <a:pt x="1187" y="1269"/>
                  <a:pt x="1186" y="1271"/>
                  <a:pt x="1185" y="1270"/>
                </a:cubicBezTo>
                <a:cubicBezTo>
                  <a:pt x="1183" y="1269"/>
                  <a:pt x="1186" y="1268"/>
                  <a:pt x="1186" y="1267"/>
                </a:cubicBezTo>
                <a:cubicBezTo>
                  <a:pt x="1186" y="1266"/>
                  <a:pt x="1185" y="1266"/>
                  <a:pt x="1185" y="1267"/>
                </a:cubicBezTo>
                <a:cubicBezTo>
                  <a:pt x="1184" y="1268"/>
                  <a:pt x="1184" y="1268"/>
                  <a:pt x="1184" y="1269"/>
                </a:cubicBezTo>
                <a:cubicBezTo>
                  <a:pt x="1183" y="1270"/>
                  <a:pt x="1182" y="1271"/>
                  <a:pt x="1182" y="1273"/>
                </a:cubicBezTo>
                <a:cubicBezTo>
                  <a:pt x="1182" y="1274"/>
                  <a:pt x="1182" y="1274"/>
                  <a:pt x="1183" y="1275"/>
                </a:cubicBezTo>
                <a:cubicBezTo>
                  <a:pt x="1183" y="1275"/>
                  <a:pt x="1183" y="1276"/>
                  <a:pt x="1183" y="1277"/>
                </a:cubicBezTo>
                <a:cubicBezTo>
                  <a:pt x="1183" y="1278"/>
                  <a:pt x="1184" y="1278"/>
                  <a:pt x="1185" y="1277"/>
                </a:cubicBezTo>
                <a:cubicBezTo>
                  <a:pt x="1185" y="1277"/>
                  <a:pt x="1185" y="1276"/>
                  <a:pt x="1185" y="1275"/>
                </a:cubicBezTo>
                <a:cubicBezTo>
                  <a:pt x="1185" y="1275"/>
                  <a:pt x="1184" y="1274"/>
                  <a:pt x="1185" y="1273"/>
                </a:cubicBezTo>
                <a:cubicBezTo>
                  <a:pt x="1186" y="1273"/>
                  <a:pt x="1186" y="1274"/>
                  <a:pt x="1187" y="1275"/>
                </a:cubicBezTo>
                <a:cubicBezTo>
                  <a:pt x="1187" y="1276"/>
                  <a:pt x="1189" y="1275"/>
                  <a:pt x="1190" y="1276"/>
                </a:cubicBezTo>
                <a:cubicBezTo>
                  <a:pt x="1192" y="1277"/>
                  <a:pt x="1192" y="1279"/>
                  <a:pt x="1193" y="1280"/>
                </a:cubicBezTo>
                <a:cubicBezTo>
                  <a:pt x="1194" y="1281"/>
                  <a:pt x="1195" y="1281"/>
                  <a:pt x="1196" y="1282"/>
                </a:cubicBezTo>
                <a:cubicBezTo>
                  <a:pt x="1197" y="1283"/>
                  <a:pt x="1198" y="1285"/>
                  <a:pt x="1198" y="1286"/>
                </a:cubicBezTo>
                <a:cubicBezTo>
                  <a:pt x="1198" y="1287"/>
                  <a:pt x="1197" y="1287"/>
                  <a:pt x="1197" y="1288"/>
                </a:cubicBezTo>
                <a:cubicBezTo>
                  <a:pt x="1197" y="1289"/>
                  <a:pt x="1196" y="1290"/>
                  <a:pt x="1196" y="1291"/>
                </a:cubicBezTo>
                <a:cubicBezTo>
                  <a:pt x="1196" y="1292"/>
                  <a:pt x="1196" y="1293"/>
                  <a:pt x="1196" y="1294"/>
                </a:cubicBezTo>
                <a:cubicBezTo>
                  <a:pt x="1196" y="1296"/>
                  <a:pt x="1195" y="1297"/>
                  <a:pt x="1195" y="1299"/>
                </a:cubicBezTo>
                <a:cubicBezTo>
                  <a:pt x="1195" y="1303"/>
                  <a:pt x="1195" y="1306"/>
                  <a:pt x="1196" y="1309"/>
                </a:cubicBezTo>
                <a:cubicBezTo>
                  <a:pt x="1196" y="1311"/>
                  <a:pt x="1196" y="1313"/>
                  <a:pt x="1197" y="1316"/>
                </a:cubicBezTo>
                <a:cubicBezTo>
                  <a:pt x="1197" y="1318"/>
                  <a:pt x="1197" y="1319"/>
                  <a:pt x="1197" y="1321"/>
                </a:cubicBezTo>
                <a:cubicBezTo>
                  <a:pt x="1198" y="1323"/>
                  <a:pt x="1198" y="1325"/>
                  <a:pt x="1198" y="1326"/>
                </a:cubicBezTo>
                <a:cubicBezTo>
                  <a:pt x="1199" y="1327"/>
                  <a:pt x="1199" y="1329"/>
                  <a:pt x="1199" y="1330"/>
                </a:cubicBezTo>
                <a:cubicBezTo>
                  <a:pt x="1200" y="1332"/>
                  <a:pt x="1198" y="1333"/>
                  <a:pt x="1197" y="1333"/>
                </a:cubicBezTo>
                <a:cubicBezTo>
                  <a:pt x="1196" y="1333"/>
                  <a:pt x="1196" y="1333"/>
                  <a:pt x="1195" y="1332"/>
                </a:cubicBezTo>
                <a:cubicBezTo>
                  <a:pt x="1194" y="1332"/>
                  <a:pt x="1194" y="1332"/>
                  <a:pt x="1195" y="1331"/>
                </a:cubicBezTo>
                <a:cubicBezTo>
                  <a:pt x="1195" y="1331"/>
                  <a:pt x="1196" y="1331"/>
                  <a:pt x="1195" y="1330"/>
                </a:cubicBezTo>
                <a:cubicBezTo>
                  <a:pt x="1195" y="1330"/>
                  <a:pt x="1194" y="1330"/>
                  <a:pt x="1193" y="1330"/>
                </a:cubicBezTo>
                <a:cubicBezTo>
                  <a:pt x="1192" y="1331"/>
                  <a:pt x="1191" y="1331"/>
                  <a:pt x="1189" y="1331"/>
                </a:cubicBezTo>
                <a:cubicBezTo>
                  <a:pt x="1185" y="1330"/>
                  <a:pt x="1182" y="1333"/>
                  <a:pt x="1178" y="1334"/>
                </a:cubicBezTo>
                <a:cubicBezTo>
                  <a:pt x="1177" y="1334"/>
                  <a:pt x="1175" y="1334"/>
                  <a:pt x="1173" y="1334"/>
                </a:cubicBezTo>
                <a:cubicBezTo>
                  <a:pt x="1171" y="1335"/>
                  <a:pt x="1169" y="1335"/>
                  <a:pt x="1167" y="1336"/>
                </a:cubicBezTo>
                <a:cubicBezTo>
                  <a:pt x="1164" y="1337"/>
                  <a:pt x="1160" y="1337"/>
                  <a:pt x="1156" y="1337"/>
                </a:cubicBezTo>
                <a:cubicBezTo>
                  <a:pt x="1154" y="1337"/>
                  <a:pt x="1152" y="1336"/>
                  <a:pt x="1150" y="1336"/>
                </a:cubicBezTo>
                <a:cubicBezTo>
                  <a:pt x="1148" y="1335"/>
                  <a:pt x="1146" y="1335"/>
                  <a:pt x="1144" y="1334"/>
                </a:cubicBezTo>
                <a:cubicBezTo>
                  <a:pt x="1142" y="1333"/>
                  <a:pt x="1140" y="1333"/>
                  <a:pt x="1139" y="1332"/>
                </a:cubicBezTo>
                <a:cubicBezTo>
                  <a:pt x="1137" y="1331"/>
                  <a:pt x="1135" y="1331"/>
                  <a:pt x="1134" y="1330"/>
                </a:cubicBezTo>
                <a:cubicBezTo>
                  <a:pt x="1132" y="1330"/>
                  <a:pt x="1131" y="1329"/>
                  <a:pt x="1129" y="1328"/>
                </a:cubicBezTo>
                <a:cubicBezTo>
                  <a:pt x="1128" y="1327"/>
                  <a:pt x="1128" y="1326"/>
                  <a:pt x="1127" y="1324"/>
                </a:cubicBezTo>
                <a:cubicBezTo>
                  <a:pt x="1126" y="1323"/>
                  <a:pt x="1125" y="1322"/>
                  <a:pt x="1124" y="1321"/>
                </a:cubicBezTo>
                <a:cubicBezTo>
                  <a:pt x="1121" y="1319"/>
                  <a:pt x="1118" y="1318"/>
                  <a:pt x="1115" y="1318"/>
                </a:cubicBezTo>
                <a:cubicBezTo>
                  <a:pt x="1113" y="1317"/>
                  <a:pt x="1112" y="1317"/>
                  <a:pt x="1110" y="1316"/>
                </a:cubicBezTo>
                <a:cubicBezTo>
                  <a:pt x="1109" y="1316"/>
                  <a:pt x="1108" y="1316"/>
                  <a:pt x="1106" y="1316"/>
                </a:cubicBezTo>
                <a:cubicBezTo>
                  <a:pt x="1105" y="1315"/>
                  <a:pt x="1104" y="1315"/>
                  <a:pt x="1103" y="1314"/>
                </a:cubicBezTo>
                <a:cubicBezTo>
                  <a:pt x="1102" y="1312"/>
                  <a:pt x="1102" y="1311"/>
                  <a:pt x="1102" y="1310"/>
                </a:cubicBezTo>
                <a:cubicBezTo>
                  <a:pt x="1100" y="1307"/>
                  <a:pt x="1100" y="1304"/>
                  <a:pt x="1099" y="1301"/>
                </a:cubicBezTo>
                <a:cubicBezTo>
                  <a:pt x="1099" y="1300"/>
                  <a:pt x="1098" y="1299"/>
                  <a:pt x="1098" y="1297"/>
                </a:cubicBezTo>
                <a:cubicBezTo>
                  <a:pt x="1098" y="1296"/>
                  <a:pt x="1098" y="1294"/>
                  <a:pt x="1098" y="1293"/>
                </a:cubicBezTo>
                <a:cubicBezTo>
                  <a:pt x="1099" y="1290"/>
                  <a:pt x="1099" y="1287"/>
                  <a:pt x="1100" y="1285"/>
                </a:cubicBezTo>
                <a:cubicBezTo>
                  <a:pt x="1100" y="1283"/>
                  <a:pt x="1100" y="1282"/>
                  <a:pt x="1100" y="1280"/>
                </a:cubicBezTo>
                <a:cubicBezTo>
                  <a:pt x="1101" y="1279"/>
                  <a:pt x="1102" y="1278"/>
                  <a:pt x="1103" y="1280"/>
                </a:cubicBezTo>
                <a:cubicBezTo>
                  <a:pt x="1103" y="1281"/>
                  <a:pt x="1103" y="1281"/>
                  <a:pt x="1103" y="1282"/>
                </a:cubicBezTo>
                <a:cubicBezTo>
                  <a:pt x="1104" y="1282"/>
                  <a:pt x="1104" y="1284"/>
                  <a:pt x="1104" y="1284"/>
                </a:cubicBezTo>
                <a:cubicBezTo>
                  <a:pt x="1105" y="1282"/>
                  <a:pt x="1104" y="1282"/>
                  <a:pt x="1104" y="1280"/>
                </a:cubicBezTo>
                <a:cubicBezTo>
                  <a:pt x="1104" y="1279"/>
                  <a:pt x="1106" y="1279"/>
                  <a:pt x="1106" y="1278"/>
                </a:cubicBezTo>
                <a:cubicBezTo>
                  <a:pt x="1106" y="1277"/>
                  <a:pt x="1106" y="1275"/>
                  <a:pt x="1107" y="1275"/>
                </a:cubicBezTo>
                <a:cubicBezTo>
                  <a:pt x="1108" y="1275"/>
                  <a:pt x="1110" y="1277"/>
                  <a:pt x="1109" y="1275"/>
                </a:cubicBezTo>
                <a:cubicBezTo>
                  <a:pt x="1109" y="1274"/>
                  <a:pt x="1109" y="1274"/>
                  <a:pt x="1109" y="1274"/>
                </a:cubicBezTo>
                <a:cubicBezTo>
                  <a:pt x="1108" y="1273"/>
                  <a:pt x="1108" y="1273"/>
                  <a:pt x="1108" y="1272"/>
                </a:cubicBezTo>
                <a:cubicBezTo>
                  <a:pt x="1108" y="1271"/>
                  <a:pt x="1107" y="1271"/>
                  <a:pt x="1107" y="1270"/>
                </a:cubicBezTo>
                <a:cubicBezTo>
                  <a:pt x="1106" y="1269"/>
                  <a:pt x="1108" y="1268"/>
                  <a:pt x="1108" y="1266"/>
                </a:cubicBezTo>
                <a:cubicBezTo>
                  <a:pt x="1109" y="1265"/>
                  <a:pt x="1109" y="1264"/>
                  <a:pt x="1109" y="1263"/>
                </a:cubicBezTo>
                <a:cubicBezTo>
                  <a:pt x="1109" y="1261"/>
                  <a:pt x="1111" y="1261"/>
                  <a:pt x="1111" y="1259"/>
                </a:cubicBezTo>
                <a:cubicBezTo>
                  <a:pt x="1112" y="1258"/>
                  <a:pt x="1112" y="1256"/>
                  <a:pt x="1113" y="1255"/>
                </a:cubicBezTo>
                <a:cubicBezTo>
                  <a:pt x="1113" y="1254"/>
                  <a:pt x="1114" y="1254"/>
                  <a:pt x="1114" y="1254"/>
                </a:cubicBezTo>
                <a:cubicBezTo>
                  <a:pt x="1115" y="1254"/>
                  <a:pt x="1116" y="1254"/>
                  <a:pt x="1116" y="1253"/>
                </a:cubicBezTo>
                <a:cubicBezTo>
                  <a:pt x="1117" y="1253"/>
                  <a:pt x="1117" y="1252"/>
                  <a:pt x="1118" y="1252"/>
                </a:cubicBezTo>
                <a:cubicBezTo>
                  <a:pt x="1119" y="1252"/>
                  <a:pt x="1119" y="1252"/>
                  <a:pt x="1120" y="1252"/>
                </a:cubicBezTo>
                <a:cubicBezTo>
                  <a:pt x="1121" y="1252"/>
                  <a:pt x="1122" y="1252"/>
                  <a:pt x="1122" y="1252"/>
                </a:cubicBezTo>
                <a:cubicBezTo>
                  <a:pt x="1123" y="1252"/>
                  <a:pt x="1124" y="1252"/>
                  <a:pt x="1125" y="1252"/>
                </a:cubicBezTo>
                <a:cubicBezTo>
                  <a:pt x="1126" y="1252"/>
                  <a:pt x="1127" y="1254"/>
                  <a:pt x="1128" y="1254"/>
                </a:cubicBezTo>
                <a:cubicBezTo>
                  <a:pt x="1129" y="1254"/>
                  <a:pt x="1128" y="1253"/>
                  <a:pt x="1128" y="1253"/>
                </a:cubicBezTo>
                <a:cubicBezTo>
                  <a:pt x="1128" y="1252"/>
                  <a:pt x="1128" y="1251"/>
                  <a:pt x="1128" y="1251"/>
                </a:cubicBezTo>
                <a:cubicBezTo>
                  <a:pt x="1128" y="1251"/>
                  <a:pt x="1127" y="1250"/>
                  <a:pt x="1127" y="1250"/>
                </a:cubicBezTo>
                <a:cubicBezTo>
                  <a:pt x="1126" y="1250"/>
                  <a:pt x="1126" y="1249"/>
                  <a:pt x="1126" y="1249"/>
                </a:cubicBezTo>
                <a:cubicBezTo>
                  <a:pt x="1125" y="1247"/>
                  <a:pt x="1123" y="1247"/>
                  <a:pt x="1122" y="1246"/>
                </a:cubicBezTo>
                <a:cubicBezTo>
                  <a:pt x="1121" y="1246"/>
                  <a:pt x="1121" y="1246"/>
                  <a:pt x="1120" y="1246"/>
                </a:cubicBezTo>
                <a:cubicBezTo>
                  <a:pt x="1119" y="1246"/>
                  <a:pt x="1117" y="1246"/>
                  <a:pt x="1116" y="1246"/>
                </a:cubicBezTo>
                <a:cubicBezTo>
                  <a:pt x="1114" y="1246"/>
                  <a:pt x="1113" y="1244"/>
                  <a:pt x="1112" y="1243"/>
                </a:cubicBezTo>
                <a:cubicBezTo>
                  <a:pt x="1111" y="1242"/>
                  <a:pt x="1110" y="1241"/>
                  <a:pt x="1109" y="1240"/>
                </a:cubicBezTo>
                <a:cubicBezTo>
                  <a:pt x="1108" y="1239"/>
                  <a:pt x="1108" y="1238"/>
                  <a:pt x="1107" y="1236"/>
                </a:cubicBezTo>
                <a:cubicBezTo>
                  <a:pt x="1106" y="1235"/>
                  <a:pt x="1105" y="1234"/>
                  <a:pt x="1104" y="1233"/>
                </a:cubicBezTo>
                <a:cubicBezTo>
                  <a:pt x="1104" y="1231"/>
                  <a:pt x="1103" y="1230"/>
                  <a:pt x="1103" y="1229"/>
                </a:cubicBezTo>
                <a:cubicBezTo>
                  <a:pt x="1102" y="1227"/>
                  <a:pt x="1101" y="1226"/>
                  <a:pt x="1101" y="1225"/>
                </a:cubicBezTo>
                <a:cubicBezTo>
                  <a:pt x="1100" y="1224"/>
                  <a:pt x="1099" y="1223"/>
                  <a:pt x="1098" y="1222"/>
                </a:cubicBezTo>
                <a:cubicBezTo>
                  <a:pt x="1097" y="1221"/>
                  <a:pt x="1096" y="1220"/>
                  <a:pt x="1095" y="1218"/>
                </a:cubicBezTo>
                <a:cubicBezTo>
                  <a:pt x="1094" y="1216"/>
                  <a:pt x="1092" y="1215"/>
                  <a:pt x="1090" y="1213"/>
                </a:cubicBezTo>
                <a:cubicBezTo>
                  <a:pt x="1087" y="1211"/>
                  <a:pt x="1086" y="1208"/>
                  <a:pt x="1084" y="1205"/>
                </a:cubicBezTo>
                <a:cubicBezTo>
                  <a:pt x="1083" y="1204"/>
                  <a:pt x="1082" y="1203"/>
                  <a:pt x="1081" y="1202"/>
                </a:cubicBezTo>
                <a:cubicBezTo>
                  <a:pt x="1080" y="1201"/>
                  <a:pt x="1078" y="1200"/>
                  <a:pt x="1077" y="1198"/>
                </a:cubicBezTo>
                <a:cubicBezTo>
                  <a:pt x="1076" y="1197"/>
                  <a:pt x="1077" y="1196"/>
                  <a:pt x="1076" y="1194"/>
                </a:cubicBezTo>
                <a:cubicBezTo>
                  <a:pt x="1076" y="1193"/>
                  <a:pt x="1075" y="1192"/>
                  <a:pt x="1074" y="1191"/>
                </a:cubicBezTo>
                <a:cubicBezTo>
                  <a:pt x="1073" y="1190"/>
                  <a:pt x="1071" y="1190"/>
                  <a:pt x="1072" y="1189"/>
                </a:cubicBezTo>
                <a:cubicBezTo>
                  <a:pt x="1072" y="1188"/>
                  <a:pt x="1073" y="1187"/>
                  <a:pt x="1073" y="1186"/>
                </a:cubicBezTo>
                <a:cubicBezTo>
                  <a:pt x="1073" y="1186"/>
                  <a:pt x="1073" y="1185"/>
                  <a:pt x="1073" y="1184"/>
                </a:cubicBezTo>
                <a:cubicBezTo>
                  <a:pt x="1073" y="1183"/>
                  <a:pt x="1073" y="1181"/>
                  <a:pt x="1073" y="1180"/>
                </a:cubicBezTo>
                <a:cubicBezTo>
                  <a:pt x="1073" y="1178"/>
                  <a:pt x="1073" y="1177"/>
                  <a:pt x="1073" y="1176"/>
                </a:cubicBezTo>
                <a:cubicBezTo>
                  <a:pt x="1074" y="1174"/>
                  <a:pt x="1074" y="1173"/>
                  <a:pt x="1074" y="1172"/>
                </a:cubicBezTo>
                <a:cubicBezTo>
                  <a:pt x="1074" y="1171"/>
                  <a:pt x="1074" y="1171"/>
                  <a:pt x="1074" y="1170"/>
                </a:cubicBezTo>
                <a:cubicBezTo>
                  <a:pt x="1074" y="1170"/>
                  <a:pt x="1075" y="1169"/>
                  <a:pt x="1075" y="1169"/>
                </a:cubicBezTo>
                <a:cubicBezTo>
                  <a:pt x="1075" y="1168"/>
                  <a:pt x="1074" y="1167"/>
                  <a:pt x="1073" y="1168"/>
                </a:cubicBezTo>
                <a:cubicBezTo>
                  <a:pt x="1072" y="1168"/>
                  <a:pt x="1072" y="1170"/>
                  <a:pt x="1071" y="1169"/>
                </a:cubicBezTo>
                <a:cubicBezTo>
                  <a:pt x="1070" y="1169"/>
                  <a:pt x="1070" y="1169"/>
                  <a:pt x="1070" y="1168"/>
                </a:cubicBezTo>
                <a:cubicBezTo>
                  <a:pt x="1070" y="1168"/>
                  <a:pt x="1070" y="1168"/>
                  <a:pt x="1070" y="1167"/>
                </a:cubicBezTo>
                <a:cubicBezTo>
                  <a:pt x="1069" y="1166"/>
                  <a:pt x="1069" y="1165"/>
                  <a:pt x="1069" y="1164"/>
                </a:cubicBezTo>
                <a:cubicBezTo>
                  <a:pt x="1068" y="1163"/>
                  <a:pt x="1068" y="1162"/>
                  <a:pt x="1067" y="1161"/>
                </a:cubicBezTo>
                <a:cubicBezTo>
                  <a:pt x="1066" y="1160"/>
                  <a:pt x="1065" y="1159"/>
                  <a:pt x="1064" y="1158"/>
                </a:cubicBezTo>
                <a:cubicBezTo>
                  <a:pt x="1063" y="1157"/>
                  <a:pt x="1062" y="1157"/>
                  <a:pt x="1061" y="1156"/>
                </a:cubicBezTo>
                <a:cubicBezTo>
                  <a:pt x="1060" y="1156"/>
                  <a:pt x="1058" y="1155"/>
                  <a:pt x="1057" y="1155"/>
                </a:cubicBezTo>
                <a:cubicBezTo>
                  <a:pt x="1055" y="1154"/>
                  <a:pt x="1056" y="1153"/>
                  <a:pt x="1056" y="1152"/>
                </a:cubicBezTo>
                <a:cubicBezTo>
                  <a:pt x="1057" y="1150"/>
                  <a:pt x="1058" y="1150"/>
                  <a:pt x="1059" y="1148"/>
                </a:cubicBezTo>
                <a:cubicBezTo>
                  <a:pt x="1060" y="1147"/>
                  <a:pt x="1061" y="1146"/>
                  <a:pt x="1062" y="1145"/>
                </a:cubicBezTo>
                <a:cubicBezTo>
                  <a:pt x="1063" y="1143"/>
                  <a:pt x="1065" y="1141"/>
                  <a:pt x="1066" y="1139"/>
                </a:cubicBezTo>
                <a:cubicBezTo>
                  <a:pt x="1068" y="1137"/>
                  <a:pt x="1069" y="1134"/>
                  <a:pt x="1070" y="1131"/>
                </a:cubicBezTo>
                <a:cubicBezTo>
                  <a:pt x="1070" y="1130"/>
                  <a:pt x="1071" y="1129"/>
                  <a:pt x="1071" y="1127"/>
                </a:cubicBezTo>
                <a:cubicBezTo>
                  <a:pt x="1071" y="1127"/>
                  <a:pt x="1070" y="1124"/>
                  <a:pt x="1071" y="1123"/>
                </a:cubicBezTo>
                <a:cubicBezTo>
                  <a:pt x="1071" y="1123"/>
                  <a:pt x="1072" y="1124"/>
                  <a:pt x="1072" y="1125"/>
                </a:cubicBezTo>
                <a:cubicBezTo>
                  <a:pt x="1072" y="1126"/>
                  <a:pt x="1073" y="1126"/>
                  <a:pt x="1073" y="1127"/>
                </a:cubicBezTo>
                <a:cubicBezTo>
                  <a:pt x="1073" y="1127"/>
                  <a:pt x="1073" y="1128"/>
                  <a:pt x="1074" y="1128"/>
                </a:cubicBezTo>
                <a:cubicBezTo>
                  <a:pt x="1074" y="1128"/>
                  <a:pt x="1074" y="1127"/>
                  <a:pt x="1074" y="1127"/>
                </a:cubicBezTo>
                <a:cubicBezTo>
                  <a:pt x="1074" y="1126"/>
                  <a:pt x="1074" y="1125"/>
                  <a:pt x="1074" y="1124"/>
                </a:cubicBezTo>
                <a:cubicBezTo>
                  <a:pt x="1075" y="1123"/>
                  <a:pt x="1075" y="1124"/>
                  <a:pt x="1076" y="1125"/>
                </a:cubicBezTo>
                <a:cubicBezTo>
                  <a:pt x="1076" y="1125"/>
                  <a:pt x="1076" y="1125"/>
                  <a:pt x="1076" y="1125"/>
                </a:cubicBezTo>
                <a:cubicBezTo>
                  <a:pt x="1077" y="1125"/>
                  <a:pt x="1077" y="1125"/>
                  <a:pt x="1077" y="1126"/>
                </a:cubicBezTo>
                <a:cubicBezTo>
                  <a:pt x="1078" y="1126"/>
                  <a:pt x="1077" y="1127"/>
                  <a:pt x="1078" y="1127"/>
                </a:cubicBezTo>
                <a:cubicBezTo>
                  <a:pt x="1079" y="1127"/>
                  <a:pt x="1079" y="1126"/>
                  <a:pt x="1079" y="1125"/>
                </a:cubicBezTo>
                <a:cubicBezTo>
                  <a:pt x="1079" y="1123"/>
                  <a:pt x="1080" y="1124"/>
                  <a:pt x="1081" y="1124"/>
                </a:cubicBezTo>
                <a:cubicBezTo>
                  <a:pt x="1082" y="1124"/>
                  <a:pt x="1082" y="1123"/>
                  <a:pt x="1083" y="1123"/>
                </a:cubicBezTo>
                <a:cubicBezTo>
                  <a:pt x="1084" y="1123"/>
                  <a:pt x="1084" y="1124"/>
                  <a:pt x="1085" y="1124"/>
                </a:cubicBezTo>
                <a:cubicBezTo>
                  <a:pt x="1086" y="1124"/>
                  <a:pt x="1087" y="1123"/>
                  <a:pt x="1088" y="1122"/>
                </a:cubicBezTo>
                <a:cubicBezTo>
                  <a:pt x="1088" y="1120"/>
                  <a:pt x="1090" y="1120"/>
                  <a:pt x="1091" y="1118"/>
                </a:cubicBezTo>
                <a:cubicBezTo>
                  <a:pt x="1091" y="1118"/>
                  <a:pt x="1092" y="1117"/>
                  <a:pt x="1093" y="1117"/>
                </a:cubicBezTo>
                <a:cubicBezTo>
                  <a:pt x="1093" y="1117"/>
                  <a:pt x="1094" y="1118"/>
                  <a:pt x="1094" y="1118"/>
                </a:cubicBezTo>
                <a:cubicBezTo>
                  <a:pt x="1095" y="1119"/>
                  <a:pt x="1095" y="1119"/>
                  <a:pt x="1096" y="1119"/>
                </a:cubicBezTo>
                <a:cubicBezTo>
                  <a:pt x="1096" y="1120"/>
                  <a:pt x="1096" y="1120"/>
                  <a:pt x="1097" y="1120"/>
                </a:cubicBezTo>
                <a:cubicBezTo>
                  <a:pt x="1097" y="1120"/>
                  <a:pt x="1097" y="1120"/>
                  <a:pt x="1097" y="1119"/>
                </a:cubicBezTo>
                <a:cubicBezTo>
                  <a:pt x="1097" y="1119"/>
                  <a:pt x="1096" y="1119"/>
                  <a:pt x="1096" y="1118"/>
                </a:cubicBezTo>
                <a:cubicBezTo>
                  <a:pt x="1096" y="1118"/>
                  <a:pt x="1096" y="1117"/>
                  <a:pt x="1096" y="1116"/>
                </a:cubicBezTo>
                <a:cubicBezTo>
                  <a:pt x="1095" y="1116"/>
                  <a:pt x="1095" y="1116"/>
                  <a:pt x="1095" y="1115"/>
                </a:cubicBezTo>
                <a:cubicBezTo>
                  <a:pt x="1095" y="1114"/>
                  <a:pt x="1095" y="1114"/>
                  <a:pt x="1096" y="1114"/>
                </a:cubicBezTo>
                <a:cubicBezTo>
                  <a:pt x="1098" y="1113"/>
                  <a:pt x="1099" y="1112"/>
                  <a:pt x="1101" y="1113"/>
                </a:cubicBezTo>
                <a:cubicBezTo>
                  <a:pt x="1102" y="1113"/>
                  <a:pt x="1104" y="1113"/>
                  <a:pt x="1104" y="1111"/>
                </a:cubicBezTo>
                <a:cubicBezTo>
                  <a:pt x="1104" y="1110"/>
                  <a:pt x="1104" y="1110"/>
                  <a:pt x="1105" y="1109"/>
                </a:cubicBezTo>
                <a:cubicBezTo>
                  <a:pt x="1105" y="1109"/>
                  <a:pt x="1106" y="1110"/>
                  <a:pt x="1106" y="1110"/>
                </a:cubicBezTo>
                <a:cubicBezTo>
                  <a:pt x="1107" y="1110"/>
                  <a:pt x="1107" y="1110"/>
                  <a:pt x="1107" y="1110"/>
                </a:cubicBezTo>
                <a:cubicBezTo>
                  <a:pt x="1108" y="1109"/>
                  <a:pt x="1106" y="1109"/>
                  <a:pt x="1106" y="1108"/>
                </a:cubicBezTo>
                <a:cubicBezTo>
                  <a:pt x="1105" y="1107"/>
                  <a:pt x="1106" y="1106"/>
                  <a:pt x="1106" y="1105"/>
                </a:cubicBezTo>
                <a:cubicBezTo>
                  <a:pt x="1107" y="1105"/>
                  <a:pt x="1107" y="1105"/>
                  <a:pt x="1107" y="1104"/>
                </a:cubicBezTo>
                <a:cubicBezTo>
                  <a:pt x="1108" y="1104"/>
                  <a:pt x="1107" y="1103"/>
                  <a:pt x="1108" y="1102"/>
                </a:cubicBezTo>
                <a:cubicBezTo>
                  <a:pt x="1108" y="1102"/>
                  <a:pt x="1109" y="1102"/>
                  <a:pt x="1110" y="1102"/>
                </a:cubicBezTo>
                <a:cubicBezTo>
                  <a:pt x="1113" y="1102"/>
                  <a:pt x="1116" y="1103"/>
                  <a:pt x="1120" y="1102"/>
                </a:cubicBezTo>
                <a:cubicBezTo>
                  <a:pt x="1122" y="1101"/>
                  <a:pt x="1123" y="1100"/>
                  <a:pt x="1124" y="1098"/>
                </a:cubicBezTo>
                <a:cubicBezTo>
                  <a:pt x="1126" y="1097"/>
                  <a:pt x="1128" y="1096"/>
                  <a:pt x="1129" y="1095"/>
                </a:cubicBezTo>
                <a:cubicBezTo>
                  <a:pt x="1130" y="1095"/>
                  <a:pt x="1131" y="1095"/>
                  <a:pt x="1132" y="1095"/>
                </a:cubicBezTo>
                <a:cubicBezTo>
                  <a:pt x="1133" y="1094"/>
                  <a:pt x="1134" y="1093"/>
                  <a:pt x="1134" y="1093"/>
                </a:cubicBezTo>
                <a:cubicBezTo>
                  <a:pt x="1135" y="1092"/>
                  <a:pt x="1136" y="1093"/>
                  <a:pt x="1137" y="1092"/>
                </a:cubicBezTo>
                <a:cubicBezTo>
                  <a:pt x="1138" y="1092"/>
                  <a:pt x="1138" y="1092"/>
                  <a:pt x="1138" y="1091"/>
                </a:cubicBezTo>
                <a:cubicBezTo>
                  <a:pt x="1139" y="1090"/>
                  <a:pt x="1141" y="1091"/>
                  <a:pt x="1143" y="1090"/>
                </a:cubicBezTo>
                <a:cubicBezTo>
                  <a:pt x="1144" y="1089"/>
                  <a:pt x="1144" y="1088"/>
                  <a:pt x="1146" y="1089"/>
                </a:cubicBezTo>
                <a:cubicBezTo>
                  <a:pt x="1147" y="1089"/>
                  <a:pt x="1147" y="1089"/>
                  <a:pt x="1148" y="1090"/>
                </a:cubicBezTo>
                <a:cubicBezTo>
                  <a:pt x="1149" y="1090"/>
                  <a:pt x="1149" y="1090"/>
                  <a:pt x="1150" y="1090"/>
                </a:cubicBezTo>
                <a:cubicBezTo>
                  <a:pt x="1152" y="1090"/>
                  <a:pt x="1153" y="1091"/>
                  <a:pt x="1154" y="1091"/>
                </a:cubicBezTo>
                <a:cubicBezTo>
                  <a:pt x="1156" y="1092"/>
                  <a:pt x="1157" y="1092"/>
                  <a:pt x="1158" y="1092"/>
                </a:cubicBezTo>
                <a:cubicBezTo>
                  <a:pt x="1160" y="1093"/>
                  <a:pt x="1161" y="1094"/>
                  <a:pt x="1162" y="1095"/>
                </a:cubicBezTo>
                <a:cubicBezTo>
                  <a:pt x="1163" y="1095"/>
                  <a:pt x="1164" y="1097"/>
                  <a:pt x="1166" y="1096"/>
                </a:cubicBezTo>
                <a:cubicBezTo>
                  <a:pt x="1166" y="1095"/>
                  <a:pt x="1166" y="1095"/>
                  <a:pt x="1166" y="1095"/>
                </a:cubicBezTo>
                <a:cubicBezTo>
                  <a:pt x="1168" y="1094"/>
                  <a:pt x="1168" y="1092"/>
                  <a:pt x="1170" y="1091"/>
                </a:cubicBezTo>
                <a:cubicBezTo>
                  <a:pt x="1172" y="1091"/>
                  <a:pt x="1172" y="1093"/>
                  <a:pt x="1173" y="1094"/>
                </a:cubicBezTo>
                <a:cubicBezTo>
                  <a:pt x="1175" y="1094"/>
                  <a:pt x="1176" y="1093"/>
                  <a:pt x="1177" y="1094"/>
                </a:cubicBezTo>
                <a:cubicBezTo>
                  <a:pt x="1179" y="1095"/>
                  <a:pt x="1180" y="1096"/>
                  <a:pt x="1181" y="1097"/>
                </a:cubicBezTo>
                <a:cubicBezTo>
                  <a:pt x="1181" y="1098"/>
                  <a:pt x="1182" y="1099"/>
                  <a:pt x="1182" y="1101"/>
                </a:cubicBezTo>
                <a:cubicBezTo>
                  <a:pt x="1183" y="1101"/>
                  <a:pt x="1183" y="1102"/>
                  <a:pt x="1183" y="1102"/>
                </a:cubicBezTo>
                <a:cubicBezTo>
                  <a:pt x="1183" y="1103"/>
                  <a:pt x="1184" y="1104"/>
                  <a:pt x="1184" y="1106"/>
                </a:cubicBezTo>
                <a:cubicBezTo>
                  <a:pt x="1184" y="1107"/>
                  <a:pt x="1185" y="1108"/>
                  <a:pt x="1185" y="1109"/>
                </a:cubicBezTo>
                <a:cubicBezTo>
                  <a:pt x="1185" y="1111"/>
                  <a:pt x="1185" y="1114"/>
                  <a:pt x="1184" y="1117"/>
                </a:cubicBezTo>
                <a:cubicBezTo>
                  <a:pt x="1182" y="1119"/>
                  <a:pt x="1181" y="1122"/>
                  <a:pt x="1181" y="1125"/>
                </a:cubicBezTo>
                <a:cubicBezTo>
                  <a:pt x="1181" y="1127"/>
                  <a:pt x="1182" y="1130"/>
                  <a:pt x="1183" y="1131"/>
                </a:cubicBezTo>
                <a:cubicBezTo>
                  <a:pt x="1185" y="1132"/>
                  <a:pt x="1186" y="1132"/>
                  <a:pt x="1188" y="1132"/>
                </a:cubicBezTo>
                <a:cubicBezTo>
                  <a:pt x="1189" y="1133"/>
                  <a:pt x="1191" y="1133"/>
                  <a:pt x="1192" y="1133"/>
                </a:cubicBezTo>
                <a:cubicBezTo>
                  <a:pt x="1194" y="1132"/>
                  <a:pt x="1195" y="1132"/>
                  <a:pt x="1196" y="1131"/>
                </a:cubicBezTo>
                <a:cubicBezTo>
                  <a:pt x="1197" y="1131"/>
                  <a:pt x="1198" y="1130"/>
                  <a:pt x="1199" y="1129"/>
                </a:cubicBezTo>
                <a:cubicBezTo>
                  <a:pt x="1200" y="1128"/>
                  <a:pt x="1202" y="1128"/>
                  <a:pt x="1203" y="1129"/>
                </a:cubicBezTo>
                <a:cubicBezTo>
                  <a:pt x="1203" y="1130"/>
                  <a:pt x="1203" y="1131"/>
                  <a:pt x="1203" y="1131"/>
                </a:cubicBezTo>
                <a:cubicBezTo>
                  <a:pt x="1204" y="1132"/>
                  <a:pt x="1204" y="1132"/>
                  <a:pt x="1204" y="1133"/>
                </a:cubicBezTo>
                <a:cubicBezTo>
                  <a:pt x="1204" y="1135"/>
                  <a:pt x="1203" y="1136"/>
                  <a:pt x="1204" y="1137"/>
                </a:cubicBezTo>
                <a:cubicBezTo>
                  <a:pt x="1205" y="1138"/>
                  <a:pt x="1207" y="1139"/>
                  <a:pt x="1205" y="1140"/>
                </a:cubicBezTo>
                <a:cubicBezTo>
                  <a:pt x="1204" y="1140"/>
                  <a:pt x="1202" y="1140"/>
                  <a:pt x="1201" y="1140"/>
                </a:cubicBezTo>
                <a:cubicBezTo>
                  <a:pt x="1200" y="1141"/>
                  <a:pt x="1198" y="1141"/>
                  <a:pt x="1197" y="1142"/>
                </a:cubicBezTo>
                <a:cubicBezTo>
                  <a:pt x="1196" y="1142"/>
                  <a:pt x="1195" y="1141"/>
                  <a:pt x="1193" y="1142"/>
                </a:cubicBezTo>
                <a:cubicBezTo>
                  <a:pt x="1190" y="1143"/>
                  <a:pt x="1189" y="1147"/>
                  <a:pt x="1188" y="1149"/>
                </a:cubicBezTo>
                <a:cubicBezTo>
                  <a:pt x="1187" y="1151"/>
                  <a:pt x="1187" y="1152"/>
                  <a:pt x="1186" y="1153"/>
                </a:cubicBezTo>
                <a:cubicBezTo>
                  <a:pt x="1185" y="1155"/>
                  <a:pt x="1183" y="1155"/>
                  <a:pt x="1184" y="1153"/>
                </a:cubicBezTo>
                <a:cubicBezTo>
                  <a:pt x="1185" y="1152"/>
                  <a:pt x="1185" y="1152"/>
                  <a:pt x="1186" y="1151"/>
                </a:cubicBezTo>
                <a:cubicBezTo>
                  <a:pt x="1186" y="1150"/>
                  <a:pt x="1187" y="1150"/>
                  <a:pt x="1187" y="1149"/>
                </a:cubicBezTo>
                <a:cubicBezTo>
                  <a:pt x="1187" y="1148"/>
                  <a:pt x="1188" y="1147"/>
                  <a:pt x="1188" y="1145"/>
                </a:cubicBezTo>
                <a:cubicBezTo>
                  <a:pt x="1189" y="1143"/>
                  <a:pt x="1192" y="1141"/>
                  <a:pt x="1194" y="1140"/>
                </a:cubicBezTo>
                <a:cubicBezTo>
                  <a:pt x="1195" y="1140"/>
                  <a:pt x="1195" y="1141"/>
                  <a:pt x="1196" y="1141"/>
                </a:cubicBezTo>
                <a:cubicBezTo>
                  <a:pt x="1197" y="1141"/>
                  <a:pt x="1197" y="1141"/>
                  <a:pt x="1198" y="1140"/>
                </a:cubicBezTo>
                <a:cubicBezTo>
                  <a:pt x="1199" y="1140"/>
                  <a:pt x="1200" y="1138"/>
                  <a:pt x="1200" y="1137"/>
                </a:cubicBezTo>
                <a:cubicBezTo>
                  <a:pt x="1200" y="1136"/>
                  <a:pt x="1199" y="1134"/>
                  <a:pt x="1198" y="1134"/>
                </a:cubicBezTo>
                <a:cubicBezTo>
                  <a:pt x="1196" y="1134"/>
                  <a:pt x="1195" y="1136"/>
                  <a:pt x="1193" y="1136"/>
                </a:cubicBezTo>
                <a:cubicBezTo>
                  <a:pt x="1192" y="1137"/>
                  <a:pt x="1191" y="1135"/>
                  <a:pt x="1189" y="1135"/>
                </a:cubicBezTo>
                <a:cubicBezTo>
                  <a:pt x="1188" y="1134"/>
                  <a:pt x="1186" y="1135"/>
                  <a:pt x="1184" y="1135"/>
                </a:cubicBezTo>
                <a:cubicBezTo>
                  <a:pt x="1183" y="1135"/>
                  <a:pt x="1181" y="1135"/>
                  <a:pt x="1179" y="1134"/>
                </a:cubicBezTo>
                <a:cubicBezTo>
                  <a:pt x="1177" y="1134"/>
                  <a:pt x="1176" y="1134"/>
                  <a:pt x="1174" y="1133"/>
                </a:cubicBezTo>
                <a:cubicBezTo>
                  <a:pt x="1171" y="1133"/>
                  <a:pt x="1168" y="1133"/>
                  <a:pt x="1165" y="1133"/>
                </a:cubicBezTo>
                <a:cubicBezTo>
                  <a:pt x="1163" y="1133"/>
                  <a:pt x="1163" y="1132"/>
                  <a:pt x="1161" y="1132"/>
                </a:cubicBezTo>
                <a:cubicBezTo>
                  <a:pt x="1160" y="1132"/>
                  <a:pt x="1159" y="1132"/>
                  <a:pt x="1158" y="1131"/>
                </a:cubicBezTo>
                <a:cubicBezTo>
                  <a:pt x="1157" y="1131"/>
                  <a:pt x="1155" y="1128"/>
                  <a:pt x="1154" y="1130"/>
                </a:cubicBezTo>
                <a:cubicBezTo>
                  <a:pt x="1154" y="1131"/>
                  <a:pt x="1154" y="1132"/>
                  <a:pt x="1153" y="1132"/>
                </a:cubicBezTo>
                <a:cubicBezTo>
                  <a:pt x="1152" y="1132"/>
                  <a:pt x="1152" y="1133"/>
                  <a:pt x="1151" y="1132"/>
                </a:cubicBezTo>
                <a:cubicBezTo>
                  <a:pt x="1150" y="1132"/>
                  <a:pt x="1150" y="1132"/>
                  <a:pt x="1149" y="1132"/>
                </a:cubicBezTo>
                <a:cubicBezTo>
                  <a:pt x="1148" y="1132"/>
                  <a:pt x="1147" y="1134"/>
                  <a:pt x="1146" y="1135"/>
                </a:cubicBezTo>
                <a:cubicBezTo>
                  <a:pt x="1145" y="1136"/>
                  <a:pt x="1145" y="1138"/>
                  <a:pt x="1145" y="1139"/>
                </a:cubicBezTo>
                <a:cubicBezTo>
                  <a:pt x="1144" y="1140"/>
                  <a:pt x="1142" y="1140"/>
                  <a:pt x="1141" y="1141"/>
                </a:cubicBezTo>
                <a:cubicBezTo>
                  <a:pt x="1140" y="1141"/>
                  <a:pt x="1139" y="1142"/>
                  <a:pt x="1140" y="1144"/>
                </a:cubicBezTo>
                <a:cubicBezTo>
                  <a:pt x="1141" y="1144"/>
                  <a:pt x="1141" y="1144"/>
                  <a:pt x="1142" y="1145"/>
                </a:cubicBezTo>
                <a:cubicBezTo>
                  <a:pt x="1143" y="1145"/>
                  <a:pt x="1143" y="1146"/>
                  <a:pt x="1144" y="1146"/>
                </a:cubicBezTo>
                <a:cubicBezTo>
                  <a:pt x="1144" y="1147"/>
                  <a:pt x="1145" y="1147"/>
                  <a:pt x="1145" y="1148"/>
                </a:cubicBezTo>
                <a:cubicBezTo>
                  <a:pt x="1146" y="1149"/>
                  <a:pt x="1145" y="1149"/>
                  <a:pt x="1146" y="1150"/>
                </a:cubicBezTo>
                <a:cubicBezTo>
                  <a:pt x="1147" y="1151"/>
                  <a:pt x="1148" y="1151"/>
                  <a:pt x="1149" y="1151"/>
                </a:cubicBezTo>
                <a:cubicBezTo>
                  <a:pt x="1150" y="1151"/>
                  <a:pt x="1151" y="1151"/>
                  <a:pt x="1151" y="1152"/>
                </a:cubicBezTo>
                <a:cubicBezTo>
                  <a:pt x="1150" y="1152"/>
                  <a:pt x="1149" y="1152"/>
                  <a:pt x="1149" y="1153"/>
                </a:cubicBezTo>
                <a:cubicBezTo>
                  <a:pt x="1148" y="1153"/>
                  <a:pt x="1148" y="1153"/>
                  <a:pt x="1148" y="1153"/>
                </a:cubicBezTo>
                <a:cubicBezTo>
                  <a:pt x="1147" y="1152"/>
                  <a:pt x="1147" y="1151"/>
                  <a:pt x="1146" y="1152"/>
                </a:cubicBezTo>
                <a:cubicBezTo>
                  <a:pt x="1145" y="1152"/>
                  <a:pt x="1145" y="1152"/>
                  <a:pt x="1145" y="1153"/>
                </a:cubicBezTo>
                <a:cubicBezTo>
                  <a:pt x="1144" y="1153"/>
                  <a:pt x="1143" y="1153"/>
                  <a:pt x="1142" y="1153"/>
                </a:cubicBezTo>
                <a:cubicBezTo>
                  <a:pt x="1141" y="1153"/>
                  <a:pt x="1141" y="1152"/>
                  <a:pt x="1140" y="1151"/>
                </a:cubicBezTo>
                <a:cubicBezTo>
                  <a:pt x="1139" y="1150"/>
                  <a:pt x="1138" y="1150"/>
                  <a:pt x="1136" y="1150"/>
                </a:cubicBezTo>
                <a:cubicBezTo>
                  <a:pt x="1135" y="1150"/>
                  <a:pt x="1133" y="1150"/>
                  <a:pt x="1131" y="1150"/>
                </a:cubicBezTo>
                <a:cubicBezTo>
                  <a:pt x="1130" y="1149"/>
                  <a:pt x="1129" y="1148"/>
                  <a:pt x="1127" y="1149"/>
                </a:cubicBezTo>
                <a:cubicBezTo>
                  <a:pt x="1126" y="1150"/>
                  <a:pt x="1126" y="1151"/>
                  <a:pt x="1125" y="1152"/>
                </a:cubicBezTo>
                <a:cubicBezTo>
                  <a:pt x="1124" y="1154"/>
                  <a:pt x="1125" y="1155"/>
                  <a:pt x="1126" y="1156"/>
                </a:cubicBezTo>
                <a:cubicBezTo>
                  <a:pt x="1127" y="1157"/>
                  <a:pt x="1128" y="1158"/>
                  <a:pt x="1130" y="1158"/>
                </a:cubicBezTo>
                <a:cubicBezTo>
                  <a:pt x="1131" y="1158"/>
                  <a:pt x="1133" y="1157"/>
                  <a:pt x="1134" y="1158"/>
                </a:cubicBezTo>
                <a:cubicBezTo>
                  <a:pt x="1135" y="1159"/>
                  <a:pt x="1137" y="1161"/>
                  <a:pt x="1138" y="1162"/>
                </a:cubicBezTo>
                <a:cubicBezTo>
                  <a:pt x="1139" y="1163"/>
                  <a:pt x="1141" y="1166"/>
                  <a:pt x="1141" y="1168"/>
                </a:cubicBezTo>
                <a:cubicBezTo>
                  <a:pt x="1141" y="1169"/>
                  <a:pt x="1141" y="1170"/>
                  <a:pt x="1142" y="1171"/>
                </a:cubicBezTo>
                <a:cubicBezTo>
                  <a:pt x="1142" y="1172"/>
                  <a:pt x="1142" y="1172"/>
                  <a:pt x="1143" y="1173"/>
                </a:cubicBezTo>
                <a:cubicBezTo>
                  <a:pt x="1144" y="1176"/>
                  <a:pt x="1146" y="1179"/>
                  <a:pt x="1146" y="1183"/>
                </a:cubicBezTo>
                <a:cubicBezTo>
                  <a:pt x="1146" y="1184"/>
                  <a:pt x="1145" y="1186"/>
                  <a:pt x="1147" y="1186"/>
                </a:cubicBezTo>
                <a:cubicBezTo>
                  <a:pt x="1147" y="1186"/>
                  <a:pt x="1148" y="1185"/>
                  <a:pt x="1149" y="1185"/>
                </a:cubicBezTo>
                <a:cubicBezTo>
                  <a:pt x="1149" y="1185"/>
                  <a:pt x="1150" y="1185"/>
                  <a:pt x="1151" y="1185"/>
                </a:cubicBezTo>
                <a:cubicBezTo>
                  <a:pt x="1152" y="1185"/>
                  <a:pt x="1153" y="1185"/>
                  <a:pt x="1154" y="1187"/>
                </a:cubicBezTo>
                <a:cubicBezTo>
                  <a:pt x="1155" y="1188"/>
                  <a:pt x="1156" y="1189"/>
                  <a:pt x="1157" y="1190"/>
                </a:cubicBezTo>
                <a:cubicBezTo>
                  <a:pt x="1157" y="1191"/>
                  <a:pt x="1158" y="1193"/>
                  <a:pt x="1159" y="1193"/>
                </a:cubicBezTo>
                <a:cubicBezTo>
                  <a:pt x="1161" y="1193"/>
                  <a:pt x="1162" y="1192"/>
                  <a:pt x="1163" y="1192"/>
                </a:cubicBezTo>
                <a:cubicBezTo>
                  <a:pt x="1164" y="1192"/>
                  <a:pt x="1165" y="1194"/>
                  <a:pt x="1166" y="1194"/>
                </a:cubicBezTo>
                <a:cubicBezTo>
                  <a:pt x="1168" y="1194"/>
                  <a:pt x="1169" y="1193"/>
                  <a:pt x="1170" y="1193"/>
                </a:cubicBezTo>
                <a:cubicBezTo>
                  <a:pt x="1171" y="1194"/>
                  <a:pt x="1173" y="1194"/>
                  <a:pt x="1173" y="1196"/>
                </a:cubicBezTo>
                <a:cubicBezTo>
                  <a:pt x="1173" y="1196"/>
                  <a:pt x="1172" y="1196"/>
                  <a:pt x="1172" y="1196"/>
                </a:cubicBezTo>
                <a:cubicBezTo>
                  <a:pt x="1171" y="1197"/>
                  <a:pt x="1172" y="1197"/>
                  <a:pt x="1172" y="1198"/>
                </a:cubicBezTo>
                <a:cubicBezTo>
                  <a:pt x="1173" y="1199"/>
                  <a:pt x="1173" y="1201"/>
                  <a:pt x="1173" y="1202"/>
                </a:cubicBezTo>
                <a:cubicBezTo>
                  <a:pt x="1172" y="1203"/>
                  <a:pt x="1171" y="1204"/>
                  <a:pt x="1170" y="1206"/>
                </a:cubicBezTo>
                <a:cubicBezTo>
                  <a:pt x="1170" y="1206"/>
                  <a:pt x="1169" y="1207"/>
                  <a:pt x="1169" y="1208"/>
                </a:cubicBezTo>
                <a:cubicBezTo>
                  <a:pt x="1168" y="1209"/>
                  <a:pt x="1168" y="1210"/>
                  <a:pt x="1168" y="1211"/>
                </a:cubicBezTo>
                <a:cubicBezTo>
                  <a:pt x="1168" y="1213"/>
                  <a:pt x="1168" y="1215"/>
                  <a:pt x="1168" y="1218"/>
                </a:cubicBezTo>
                <a:cubicBezTo>
                  <a:pt x="1168" y="1219"/>
                  <a:pt x="1169" y="1220"/>
                  <a:pt x="1170" y="1221"/>
                </a:cubicBezTo>
                <a:cubicBezTo>
                  <a:pt x="1171" y="1223"/>
                  <a:pt x="1171" y="1224"/>
                  <a:pt x="1172" y="1225"/>
                </a:cubicBezTo>
                <a:cubicBezTo>
                  <a:pt x="1172" y="1227"/>
                  <a:pt x="1174" y="1228"/>
                  <a:pt x="1175" y="1230"/>
                </a:cubicBezTo>
                <a:cubicBezTo>
                  <a:pt x="1175" y="1231"/>
                  <a:pt x="1176" y="1233"/>
                  <a:pt x="1177" y="1235"/>
                </a:cubicBezTo>
                <a:cubicBezTo>
                  <a:pt x="1177" y="1235"/>
                  <a:pt x="1177" y="1235"/>
                  <a:pt x="1177" y="1235"/>
                </a:cubicBezTo>
                <a:cubicBezTo>
                  <a:pt x="1177" y="1234"/>
                  <a:pt x="1178" y="1233"/>
                  <a:pt x="1177" y="1232"/>
                </a:cubicBezTo>
                <a:cubicBezTo>
                  <a:pt x="1177" y="1232"/>
                  <a:pt x="1177" y="1231"/>
                  <a:pt x="1177" y="1230"/>
                </a:cubicBezTo>
                <a:cubicBezTo>
                  <a:pt x="1176" y="1229"/>
                  <a:pt x="1176" y="1227"/>
                  <a:pt x="1177" y="1226"/>
                </a:cubicBezTo>
                <a:cubicBezTo>
                  <a:pt x="1177" y="1225"/>
                  <a:pt x="1177" y="1225"/>
                  <a:pt x="1178" y="1224"/>
                </a:cubicBezTo>
                <a:cubicBezTo>
                  <a:pt x="1178" y="1224"/>
                  <a:pt x="1178" y="1223"/>
                  <a:pt x="1178" y="1222"/>
                </a:cubicBezTo>
                <a:cubicBezTo>
                  <a:pt x="1178" y="1221"/>
                  <a:pt x="1179" y="1219"/>
                  <a:pt x="1177" y="1220"/>
                </a:cubicBezTo>
                <a:cubicBezTo>
                  <a:pt x="1176" y="1221"/>
                  <a:pt x="1176" y="1221"/>
                  <a:pt x="1176" y="1220"/>
                </a:cubicBezTo>
                <a:cubicBezTo>
                  <a:pt x="1176" y="1219"/>
                  <a:pt x="1177" y="1219"/>
                  <a:pt x="1177" y="1218"/>
                </a:cubicBezTo>
                <a:cubicBezTo>
                  <a:pt x="1177" y="1218"/>
                  <a:pt x="1177" y="1217"/>
                  <a:pt x="1177" y="1216"/>
                </a:cubicBezTo>
                <a:cubicBezTo>
                  <a:pt x="1178" y="1215"/>
                  <a:pt x="1179" y="1214"/>
                  <a:pt x="1180" y="1213"/>
                </a:cubicBezTo>
                <a:cubicBezTo>
                  <a:pt x="1180" y="1213"/>
                  <a:pt x="1181" y="1212"/>
                  <a:pt x="1181" y="1212"/>
                </a:cubicBezTo>
                <a:cubicBezTo>
                  <a:pt x="1183" y="1211"/>
                  <a:pt x="1184" y="1212"/>
                  <a:pt x="1186" y="1211"/>
                </a:cubicBezTo>
                <a:cubicBezTo>
                  <a:pt x="1186" y="1211"/>
                  <a:pt x="1187" y="1211"/>
                  <a:pt x="1187" y="1210"/>
                </a:cubicBezTo>
                <a:cubicBezTo>
                  <a:pt x="1188" y="1210"/>
                  <a:pt x="1189" y="1210"/>
                  <a:pt x="1190" y="1210"/>
                </a:cubicBezTo>
                <a:cubicBezTo>
                  <a:pt x="1191" y="1210"/>
                  <a:pt x="1192" y="1209"/>
                  <a:pt x="1194" y="1209"/>
                </a:cubicBezTo>
                <a:cubicBezTo>
                  <a:pt x="1194" y="1209"/>
                  <a:pt x="1195" y="1209"/>
                  <a:pt x="1195" y="1210"/>
                </a:cubicBezTo>
                <a:cubicBezTo>
                  <a:pt x="1195" y="1210"/>
                  <a:pt x="1195" y="1210"/>
                  <a:pt x="1195" y="1210"/>
                </a:cubicBezTo>
                <a:cubicBezTo>
                  <a:pt x="1196" y="1211"/>
                  <a:pt x="1196" y="1211"/>
                  <a:pt x="1197" y="1211"/>
                </a:cubicBezTo>
                <a:cubicBezTo>
                  <a:pt x="1198" y="1212"/>
                  <a:pt x="1198" y="1214"/>
                  <a:pt x="1198" y="1216"/>
                </a:cubicBezTo>
                <a:cubicBezTo>
                  <a:pt x="1198" y="1217"/>
                  <a:pt x="1198" y="1217"/>
                  <a:pt x="1198" y="1218"/>
                </a:cubicBezTo>
                <a:cubicBezTo>
                  <a:pt x="1199" y="1219"/>
                  <a:pt x="1199" y="1220"/>
                  <a:pt x="1200" y="1220"/>
                </a:cubicBezTo>
                <a:cubicBezTo>
                  <a:pt x="1200" y="1221"/>
                  <a:pt x="1200" y="1222"/>
                  <a:pt x="1200" y="1223"/>
                </a:cubicBezTo>
                <a:cubicBezTo>
                  <a:pt x="1200" y="1225"/>
                  <a:pt x="1201" y="1225"/>
                  <a:pt x="1202" y="1226"/>
                </a:cubicBezTo>
                <a:cubicBezTo>
                  <a:pt x="1203" y="1227"/>
                  <a:pt x="1204" y="1229"/>
                  <a:pt x="1205" y="1229"/>
                </a:cubicBezTo>
                <a:cubicBezTo>
                  <a:pt x="1207" y="1230"/>
                  <a:pt x="1208" y="1230"/>
                  <a:pt x="1209" y="1231"/>
                </a:cubicBezTo>
                <a:cubicBezTo>
                  <a:pt x="1211" y="1232"/>
                  <a:pt x="1212" y="1233"/>
                  <a:pt x="1213" y="1235"/>
                </a:cubicBezTo>
                <a:cubicBezTo>
                  <a:pt x="1214" y="1236"/>
                  <a:pt x="1214" y="1237"/>
                  <a:pt x="1213" y="1238"/>
                </a:cubicBezTo>
                <a:close/>
                <a:moveTo>
                  <a:pt x="1342" y="1108"/>
                </a:moveTo>
                <a:cubicBezTo>
                  <a:pt x="1341" y="1109"/>
                  <a:pt x="1341" y="1110"/>
                  <a:pt x="1340" y="1112"/>
                </a:cubicBezTo>
                <a:cubicBezTo>
                  <a:pt x="1339" y="1113"/>
                  <a:pt x="1338" y="1113"/>
                  <a:pt x="1336" y="1113"/>
                </a:cubicBezTo>
                <a:cubicBezTo>
                  <a:pt x="1334" y="1113"/>
                  <a:pt x="1334" y="1114"/>
                  <a:pt x="1333" y="1115"/>
                </a:cubicBezTo>
                <a:cubicBezTo>
                  <a:pt x="1332" y="1116"/>
                  <a:pt x="1331" y="1117"/>
                  <a:pt x="1329" y="1118"/>
                </a:cubicBezTo>
                <a:cubicBezTo>
                  <a:pt x="1329" y="1118"/>
                  <a:pt x="1328" y="1118"/>
                  <a:pt x="1327" y="1119"/>
                </a:cubicBezTo>
                <a:cubicBezTo>
                  <a:pt x="1326" y="1120"/>
                  <a:pt x="1326" y="1121"/>
                  <a:pt x="1324" y="1122"/>
                </a:cubicBezTo>
                <a:cubicBezTo>
                  <a:pt x="1323" y="1122"/>
                  <a:pt x="1321" y="1121"/>
                  <a:pt x="1320" y="1120"/>
                </a:cubicBezTo>
                <a:cubicBezTo>
                  <a:pt x="1319" y="1120"/>
                  <a:pt x="1318" y="1120"/>
                  <a:pt x="1316" y="1120"/>
                </a:cubicBezTo>
                <a:cubicBezTo>
                  <a:pt x="1315" y="1120"/>
                  <a:pt x="1315" y="1119"/>
                  <a:pt x="1314" y="1119"/>
                </a:cubicBezTo>
                <a:cubicBezTo>
                  <a:pt x="1311" y="1119"/>
                  <a:pt x="1313" y="1120"/>
                  <a:pt x="1313" y="1121"/>
                </a:cubicBezTo>
                <a:cubicBezTo>
                  <a:pt x="1314" y="1123"/>
                  <a:pt x="1312" y="1122"/>
                  <a:pt x="1311" y="1123"/>
                </a:cubicBezTo>
                <a:cubicBezTo>
                  <a:pt x="1311" y="1124"/>
                  <a:pt x="1312" y="1125"/>
                  <a:pt x="1312" y="1126"/>
                </a:cubicBezTo>
                <a:cubicBezTo>
                  <a:pt x="1312" y="1127"/>
                  <a:pt x="1310" y="1127"/>
                  <a:pt x="1311" y="1129"/>
                </a:cubicBezTo>
                <a:cubicBezTo>
                  <a:pt x="1313" y="1130"/>
                  <a:pt x="1316" y="1128"/>
                  <a:pt x="1317" y="1129"/>
                </a:cubicBezTo>
                <a:cubicBezTo>
                  <a:pt x="1319" y="1130"/>
                  <a:pt x="1320" y="1132"/>
                  <a:pt x="1320" y="1134"/>
                </a:cubicBezTo>
                <a:cubicBezTo>
                  <a:pt x="1320" y="1136"/>
                  <a:pt x="1319" y="1138"/>
                  <a:pt x="1319" y="1140"/>
                </a:cubicBezTo>
                <a:cubicBezTo>
                  <a:pt x="1318" y="1142"/>
                  <a:pt x="1317" y="1143"/>
                  <a:pt x="1317" y="1145"/>
                </a:cubicBezTo>
                <a:cubicBezTo>
                  <a:pt x="1317" y="1146"/>
                  <a:pt x="1318" y="1147"/>
                  <a:pt x="1318" y="1148"/>
                </a:cubicBezTo>
                <a:cubicBezTo>
                  <a:pt x="1319" y="1150"/>
                  <a:pt x="1319" y="1153"/>
                  <a:pt x="1319" y="1155"/>
                </a:cubicBezTo>
                <a:cubicBezTo>
                  <a:pt x="1318" y="1156"/>
                  <a:pt x="1318" y="1157"/>
                  <a:pt x="1318" y="1158"/>
                </a:cubicBezTo>
                <a:cubicBezTo>
                  <a:pt x="1317" y="1160"/>
                  <a:pt x="1317" y="1161"/>
                  <a:pt x="1316" y="1161"/>
                </a:cubicBezTo>
                <a:cubicBezTo>
                  <a:pt x="1315" y="1162"/>
                  <a:pt x="1314" y="1162"/>
                  <a:pt x="1314" y="1163"/>
                </a:cubicBezTo>
                <a:cubicBezTo>
                  <a:pt x="1313" y="1164"/>
                  <a:pt x="1315" y="1165"/>
                  <a:pt x="1313" y="1166"/>
                </a:cubicBezTo>
                <a:cubicBezTo>
                  <a:pt x="1311" y="1166"/>
                  <a:pt x="1312" y="1164"/>
                  <a:pt x="1311" y="1164"/>
                </a:cubicBezTo>
                <a:cubicBezTo>
                  <a:pt x="1310" y="1163"/>
                  <a:pt x="1309" y="1165"/>
                  <a:pt x="1308" y="1164"/>
                </a:cubicBezTo>
                <a:cubicBezTo>
                  <a:pt x="1307" y="1164"/>
                  <a:pt x="1306" y="1163"/>
                  <a:pt x="1306" y="1162"/>
                </a:cubicBezTo>
                <a:cubicBezTo>
                  <a:pt x="1306" y="1161"/>
                  <a:pt x="1305" y="1160"/>
                  <a:pt x="1304" y="1159"/>
                </a:cubicBezTo>
                <a:cubicBezTo>
                  <a:pt x="1303" y="1157"/>
                  <a:pt x="1302" y="1155"/>
                  <a:pt x="1301" y="1154"/>
                </a:cubicBezTo>
                <a:cubicBezTo>
                  <a:pt x="1301" y="1151"/>
                  <a:pt x="1302" y="1150"/>
                  <a:pt x="1302" y="1147"/>
                </a:cubicBezTo>
                <a:cubicBezTo>
                  <a:pt x="1302" y="1145"/>
                  <a:pt x="1302" y="1144"/>
                  <a:pt x="1303" y="1142"/>
                </a:cubicBezTo>
                <a:cubicBezTo>
                  <a:pt x="1304" y="1141"/>
                  <a:pt x="1307" y="1138"/>
                  <a:pt x="1306" y="1136"/>
                </a:cubicBezTo>
                <a:cubicBezTo>
                  <a:pt x="1306" y="1135"/>
                  <a:pt x="1305" y="1136"/>
                  <a:pt x="1304" y="1135"/>
                </a:cubicBezTo>
                <a:cubicBezTo>
                  <a:pt x="1304" y="1133"/>
                  <a:pt x="1305" y="1133"/>
                  <a:pt x="1305" y="1132"/>
                </a:cubicBezTo>
                <a:cubicBezTo>
                  <a:pt x="1306" y="1129"/>
                  <a:pt x="1301" y="1127"/>
                  <a:pt x="1300" y="1124"/>
                </a:cubicBezTo>
                <a:cubicBezTo>
                  <a:pt x="1300" y="1123"/>
                  <a:pt x="1299" y="1121"/>
                  <a:pt x="1298" y="1123"/>
                </a:cubicBezTo>
                <a:cubicBezTo>
                  <a:pt x="1298" y="1123"/>
                  <a:pt x="1299" y="1125"/>
                  <a:pt x="1298" y="1126"/>
                </a:cubicBezTo>
                <a:cubicBezTo>
                  <a:pt x="1297" y="1125"/>
                  <a:pt x="1297" y="1123"/>
                  <a:pt x="1296" y="1123"/>
                </a:cubicBezTo>
                <a:cubicBezTo>
                  <a:pt x="1295" y="1126"/>
                  <a:pt x="1297" y="1128"/>
                  <a:pt x="1294" y="1129"/>
                </a:cubicBezTo>
                <a:cubicBezTo>
                  <a:pt x="1291" y="1130"/>
                  <a:pt x="1291" y="1132"/>
                  <a:pt x="1291" y="1135"/>
                </a:cubicBezTo>
                <a:cubicBezTo>
                  <a:pt x="1291" y="1137"/>
                  <a:pt x="1293" y="1139"/>
                  <a:pt x="1291" y="1141"/>
                </a:cubicBezTo>
                <a:cubicBezTo>
                  <a:pt x="1291" y="1141"/>
                  <a:pt x="1289" y="1142"/>
                  <a:pt x="1290" y="1143"/>
                </a:cubicBezTo>
                <a:cubicBezTo>
                  <a:pt x="1291" y="1145"/>
                  <a:pt x="1292" y="1142"/>
                  <a:pt x="1293" y="1142"/>
                </a:cubicBezTo>
                <a:cubicBezTo>
                  <a:pt x="1295" y="1142"/>
                  <a:pt x="1293" y="1144"/>
                  <a:pt x="1292" y="1144"/>
                </a:cubicBezTo>
                <a:cubicBezTo>
                  <a:pt x="1291" y="1146"/>
                  <a:pt x="1291" y="1146"/>
                  <a:pt x="1292" y="1147"/>
                </a:cubicBezTo>
                <a:cubicBezTo>
                  <a:pt x="1293" y="1148"/>
                  <a:pt x="1294" y="1150"/>
                  <a:pt x="1293" y="1150"/>
                </a:cubicBezTo>
                <a:cubicBezTo>
                  <a:pt x="1291" y="1150"/>
                  <a:pt x="1291" y="1149"/>
                  <a:pt x="1290" y="1148"/>
                </a:cubicBezTo>
                <a:cubicBezTo>
                  <a:pt x="1289" y="1148"/>
                  <a:pt x="1288" y="1148"/>
                  <a:pt x="1289" y="1150"/>
                </a:cubicBezTo>
                <a:cubicBezTo>
                  <a:pt x="1289" y="1150"/>
                  <a:pt x="1291" y="1150"/>
                  <a:pt x="1290" y="1152"/>
                </a:cubicBezTo>
                <a:cubicBezTo>
                  <a:pt x="1290" y="1153"/>
                  <a:pt x="1289" y="1153"/>
                  <a:pt x="1288" y="1154"/>
                </a:cubicBezTo>
                <a:cubicBezTo>
                  <a:pt x="1287" y="1155"/>
                  <a:pt x="1286" y="1157"/>
                  <a:pt x="1284" y="1157"/>
                </a:cubicBezTo>
                <a:cubicBezTo>
                  <a:pt x="1282" y="1157"/>
                  <a:pt x="1281" y="1155"/>
                  <a:pt x="1282" y="1153"/>
                </a:cubicBezTo>
                <a:cubicBezTo>
                  <a:pt x="1283" y="1152"/>
                  <a:pt x="1283" y="1151"/>
                  <a:pt x="1283" y="1150"/>
                </a:cubicBezTo>
                <a:cubicBezTo>
                  <a:pt x="1283" y="1149"/>
                  <a:pt x="1282" y="1148"/>
                  <a:pt x="1282" y="1147"/>
                </a:cubicBezTo>
                <a:cubicBezTo>
                  <a:pt x="1281" y="1145"/>
                  <a:pt x="1283" y="1143"/>
                  <a:pt x="1283" y="1141"/>
                </a:cubicBezTo>
                <a:cubicBezTo>
                  <a:pt x="1283" y="1140"/>
                  <a:pt x="1284" y="1139"/>
                  <a:pt x="1285" y="1138"/>
                </a:cubicBezTo>
                <a:cubicBezTo>
                  <a:pt x="1285" y="1137"/>
                  <a:pt x="1285" y="1136"/>
                  <a:pt x="1286" y="1136"/>
                </a:cubicBezTo>
                <a:cubicBezTo>
                  <a:pt x="1287" y="1132"/>
                  <a:pt x="1290" y="1129"/>
                  <a:pt x="1291" y="1125"/>
                </a:cubicBezTo>
                <a:cubicBezTo>
                  <a:pt x="1291" y="1122"/>
                  <a:pt x="1292" y="1120"/>
                  <a:pt x="1294" y="1120"/>
                </a:cubicBezTo>
                <a:cubicBezTo>
                  <a:pt x="1295" y="1120"/>
                  <a:pt x="1296" y="1120"/>
                  <a:pt x="1296" y="1120"/>
                </a:cubicBezTo>
                <a:cubicBezTo>
                  <a:pt x="1297" y="1120"/>
                  <a:pt x="1297" y="1120"/>
                  <a:pt x="1298" y="1120"/>
                </a:cubicBezTo>
                <a:cubicBezTo>
                  <a:pt x="1299" y="1119"/>
                  <a:pt x="1300" y="1120"/>
                  <a:pt x="1301" y="1119"/>
                </a:cubicBezTo>
                <a:cubicBezTo>
                  <a:pt x="1301" y="1119"/>
                  <a:pt x="1302" y="1119"/>
                  <a:pt x="1303" y="1119"/>
                </a:cubicBezTo>
                <a:cubicBezTo>
                  <a:pt x="1304" y="1121"/>
                  <a:pt x="1301" y="1122"/>
                  <a:pt x="1301" y="1124"/>
                </a:cubicBezTo>
                <a:cubicBezTo>
                  <a:pt x="1301" y="1125"/>
                  <a:pt x="1302" y="1126"/>
                  <a:pt x="1303" y="1125"/>
                </a:cubicBezTo>
                <a:cubicBezTo>
                  <a:pt x="1304" y="1125"/>
                  <a:pt x="1304" y="1124"/>
                  <a:pt x="1304" y="1124"/>
                </a:cubicBezTo>
                <a:cubicBezTo>
                  <a:pt x="1305" y="1124"/>
                  <a:pt x="1305" y="1125"/>
                  <a:pt x="1305" y="1126"/>
                </a:cubicBezTo>
                <a:cubicBezTo>
                  <a:pt x="1305" y="1126"/>
                  <a:pt x="1305" y="1126"/>
                  <a:pt x="1305" y="1127"/>
                </a:cubicBezTo>
                <a:cubicBezTo>
                  <a:pt x="1306" y="1127"/>
                  <a:pt x="1306" y="1126"/>
                  <a:pt x="1307" y="1126"/>
                </a:cubicBezTo>
                <a:cubicBezTo>
                  <a:pt x="1307" y="1125"/>
                  <a:pt x="1307" y="1125"/>
                  <a:pt x="1307" y="1124"/>
                </a:cubicBezTo>
                <a:cubicBezTo>
                  <a:pt x="1308" y="1124"/>
                  <a:pt x="1308" y="1124"/>
                  <a:pt x="1309" y="1124"/>
                </a:cubicBezTo>
                <a:cubicBezTo>
                  <a:pt x="1310" y="1124"/>
                  <a:pt x="1310" y="1124"/>
                  <a:pt x="1310" y="1122"/>
                </a:cubicBezTo>
                <a:cubicBezTo>
                  <a:pt x="1309" y="1121"/>
                  <a:pt x="1309" y="1120"/>
                  <a:pt x="1310" y="1119"/>
                </a:cubicBezTo>
                <a:cubicBezTo>
                  <a:pt x="1312" y="1117"/>
                  <a:pt x="1311" y="1117"/>
                  <a:pt x="1310" y="1114"/>
                </a:cubicBezTo>
                <a:cubicBezTo>
                  <a:pt x="1309" y="1113"/>
                  <a:pt x="1309" y="1113"/>
                  <a:pt x="1308" y="1112"/>
                </a:cubicBezTo>
                <a:cubicBezTo>
                  <a:pt x="1307" y="1111"/>
                  <a:pt x="1307" y="1110"/>
                  <a:pt x="1309" y="1110"/>
                </a:cubicBezTo>
                <a:cubicBezTo>
                  <a:pt x="1311" y="1111"/>
                  <a:pt x="1312" y="1112"/>
                  <a:pt x="1312" y="1115"/>
                </a:cubicBezTo>
                <a:cubicBezTo>
                  <a:pt x="1313" y="1116"/>
                  <a:pt x="1312" y="1117"/>
                  <a:pt x="1313" y="1117"/>
                </a:cubicBezTo>
                <a:cubicBezTo>
                  <a:pt x="1315" y="1118"/>
                  <a:pt x="1315" y="1117"/>
                  <a:pt x="1316" y="1117"/>
                </a:cubicBezTo>
                <a:cubicBezTo>
                  <a:pt x="1317" y="1116"/>
                  <a:pt x="1318" y="1117"/>
                  <a:pt x="1319" y="1117"/>
                </a:cubicBezTo>
                <a:cubicBezTo>
                  <a:pt x="1320" y="1117"/>
                  <a:pt x="1321" y="1117"/>
                  <a:pt x="1322" y="1116"/>
                </a:cubicBezTo>
                <a:cubicBezTo>
                  <a:pt x="1325" y="1115"/>
                  <a:pt x="1326" y="1116"/>
                  <a:pt x="1329" y="1116"/>
                </a:cubicBezTo>
                <a:cubicBezTo>
                  <a:pt x="1330" y="1116"/>
                  <a:pt x="1331" y="1116"/>
                  <a:pt x="1332" y="1115"/>
                </a:cubicBezTo>
                <a:cubicBezTo>
                  <a:pt x="1333" y="1114"/>
                  <a:pt x="1333" y="1112"/>
                  <a:pt x="1332" y="1110"/>
                </a:cubicBezTo>
                <a:cubicBezTo>
                  <a:pt x="1330" y="1107"/>
                  <a:pt x="1329" y="1111"/>
                  <a:pt x="1327" y="1111"/>
                </a:cubicBezTo>
                <a:cubicBezTo>
                  <a:pt x="1326" y="1110"/>
                  <a:pt x="1326" y="1109"/>
                  <a:pt x="1325" y="1109"/>
                </a:cubicBezTo>
                <a:cubicBezTo>
                  <a:pt x="1324" y="1108"/>
                  <a:pt x="1322" y="1108"/>
                  <a:pt x="1321" y="1109"/>
                </a:cubicBezTo>
                <a:cubicBezTo>
                  <a:pt x="1319" y="1110"/>
                  <a:pt x="1318" y="1110"/>
                  <a:pt x="1317" y="1107"/>
                </a:cubicBezTo>
                <a:cubicBezTo>
                  <a:pt x="1316" y="1104"/>
                  <a:pt x="1318" y="1104"/>
                  <a:pt x="1320" y="1102"/>
                </a:cubicBezTo>
                <a:cubicBezTo>
                  <a:pt x="1323" y="1101"/>
                  <a:pt x="1324" y="1103"/>
                  <a:pt x="1324" y="1105"/>
                </a:cubicBezTo>
                <a:cubicBezTo>
                  <a:pt x="1324" y="1106"/>
                  <a:pt x="1325" y="1107"/>
                  <a:pt x="1326" y="1106"/>
                </a:cubicBezTo>
                <a:cubicBezTo>
                  <a:pt x="1327" y="1105"/>
                  <a:pt x="1326" y="1104"/>
                  <a:pt x="1328" y="1104"/>
                </a:cubicBezTo>
                <a:cubicBezTo>
                  <a:pt x="1329" y="1105"/>
                  <a:pt x="1330" y="1105"/>
                  <a:pt x="1331" y="1104"/>
                </a:cubicBezTo>
                <a:cubicBezTo>
                  <a:pt x="1332" y="1102"/>
                  <a:pt x="1331" y="1102"/>
                  <a:pt x="1329" y="1102"/>
                </a:cubicBezTo>
                <a:cubicBezTo>
                  <a:pt x="1329" y="1101"/>
                  <a:pt x="1326" y="1101"/>
                  <a:pt x="1328" y="1100"/>
                </a:cubicBezTo>
                <a:cubicBezTo>
                  <a:pt x="1329" y="1099"/>
                  <a:pt x="1330" y="1101"/>
                  <a:pt x="1331" y="1101"/>
                </a:cubicBezTo>
                <a:cubicBezTo>
                  <a:pt x="1331" y="1102"/>
                  <a:pt x="1333" y="1101"/>
                  <a:pt x="1333" y="1102"/>
                </a:cubicBezTo>
                <a:cubicBezTo>
                  <a:pt x="1334" y="1103"/>
                  <a:pt x="1333" y="1104"/>
                  <a:pt x="1333" y="1105"/>
                </a:cubicBezTo>
                <a:cubicBezTo>
                  <a:pt x="1333" y="1107"/>
                  <a:pt x="1337" y="1108"/>
                  <a:pt x="1338" y="1108"/>
                </a:cubicBezTo>
                <a:cubicBezTo>
                  <a:pt x="1339" y="1108"/>
                  <a:pt x="1340" y="1107"/>
                  <a:pt x="1341" y="1107"/>
                </a:cubicBezTo>
                <a:cubicBezTo>
                  <a:pt x="1342" y="1106"/>
                  <a:pt x="1343" y="1104"/>
                  <a:pt x="1344" y="1104"/>
                </a:cubicBezTo>
                <a:cubicBezTo>
                  <a:pt x="1344" y="1106"/>
                  <a:pt x="1343" y="1107"/>
                  <a:pt x="1342" y="1108"/>
                </a:cubicBezTo>
                <a:close/>
                <a:moveTo>
                  <a:pt x="1694" y="1102"/>
                </a:moveTo>
                <a:cubicBezTo>
                  <a:pt x="1693" y="1103"/>
                  <a:pt x="1693" y="1104"/>
                  <a:pt x="1692" y="1105"/>
                </a:cubicBezTo>
                <a:cubicBezTo>
                  <a:pt x="1690" y="1110"/>
                  <a:pt x="1684" y="1108"/>
                  <a:pt x="1680" y="1108"/>
                </a:cubicBezTo>
                <a:cubicBezTo>
                  <a:pt x="1679" y="1108"/>
                  <a:pt x="1677" y="1108"/>
                  <a:pt x="1676" y="1108"/>
                </a:cubicBezTo>
                <a:cubicBezTo>
                  <a:pt x="1675" y="1107"/>
                  <a:pt x="1673" y="1106"/>
                  <a:pt x="1672" y="1106"/>
                </a:cubicBezTo>
                <a:cubicBezTo>
                  <a:pt x="1669" y="1105"/>
                  <a:pt x="1666" y="1106"/>
                  <a:pt x="1663" y="1105"/>
                </a:cubicBezTo>
                <a:cubicBezTo>
                  <a:pt x="1662" y="1104"/>
                  <a:pt x="1660" y="1104"/>
                  <a:pt x="1659" y="1103"/>
                </a:cubicBezTo>
                <a:cubicBezTo>
                  <a:pt x="1657" y="1103"/>
                  <a:pt x="1656" y="1103"/>
                  <a:pt x="1654" y="1103"/>
                </a:cubicBezTo>
                <a:cubicBezTo>
                  <a:pt x="1650" y="1103"/>
                  <a:pt x="1647" y="1103"/>
                  <a:pt x="1643" y="1102"/>
                </a:cubicBezTo>
                <a:cubicBezTo>
                  <a:pt x="1640" y="1102"/>
                  <a:pt x="1637" y="1102"/>
                  <a:pt x="1634" y="1102"/>
                </a:cubicBezTo>
                <a:cubicBezTo>
                  <a:pt x="1632" y="1102"/>
                  <a:pt x="1629" y="1102"/>
                  <a:pt x="1627" y="1102"/>
                </a:cubicBezTo>
                <a:cubicBezTo>
                  <a:pt x="1627" y="1102"/>
                  <a:pt x="1626" y="1102"/>
                  <a:pt x="1625" y="1102"/>
                </a:cubicBezTo>
                <a:cubicBezTo>
                  <a:pt x="1624" y="1102"/>
                  <a:pt x="1624" y="1102"/>
                  <a:pt x="1623" y="1102"/>
                </a:cubicBezTo>
                <a:cubicBezTo>
                  <a:pt x="1622" y="1101"/>
                  <a:pt x="1623" y="1104"/>
                  <a:pt x="1622" y="1104"/>
                </a:cubicBezTo>
                <a:cubicBezTo>
                  <a:pt x="1622" y="1105"/>
                  <a:pt x="1621" y="1105"/>
                  <a:pt x="1620" y="1105"/>
                </a:cubicBezTo>
                <a:cubicBezTo>
                  <a:pt x="1619" y="1105"/>
                  <a:pt x="1618" y="1105"/>
                  <a:pt x="1617" y="1105"/>
                </a:cubicBezTo>
                <a:cubicBezTo>
                  <a:pt x="1616" y="1106"/>
                  <a:pt x="1614" y="1106"/>
                  <a:pt x="1613" y="1107"/>
                </a:cubicBezTo>
                <a:cubicBezTo>
                  <a:pt x="1612" y="1108"/>
                  <a:pt x="1611" y="1110"/>
                  <a:pt x="1611" y="1111"/>
                </a:cubicBezTo>
                <a:cubicBezTo>
                  <a:pt x="1610" y="1112"/>
                  <a:pt x="1610" y="1113"/>
                  <a:pt x="1609" y="1114"/>
                </a:cubicBezTo>
                <a:cubicBezTo>
                  <a:pt x="1607" y="1115"/>
                  <a:pt x="1606" y="1115"/>
                  <a:pt x="1604" y="1116"/>
                </a:cubicBezTo>
                <a:cubicBezTo>
                  <a:pt x="1603" y="1117"/>
                  <a:pt x="1602" y="1117"/>
                  <a:pt x="1600" y="1117"/>
                </a:cubicBezTo>
                <a:cubicBezTo>
                  <a:pt x="1599" y="1117"/>
                  <a:pt x="1596" y="1117"/>
                  <a:pt x="1598" y="1118"/>
                </a:cubicBezTo>
                <a:cubicBezTo>
                  <a:pt x="1599" y="1119"/>
                  <a:pt x="1599" y="1120"/>
                  <a:pt x="1599" y="1121"/>
                </a:cubicBezTo>
                <a:cubicBezTo>
                  <a:pt x="1598" y="1123"/>
                  <a:pt x="1597" y="1123"/>
                  <a:pt x="1597" y="1125"/>
                </a:cubicBezTo>
                <a:cubicBezTo>
                  <a:pt x="1596" y="1126"/>
                  <a:pt x="1596" y="1127"/>
                  <a:pt x="1595" y="1128"/>
                </a:cubicBezTo>
                <a:cubicBezTo>
                  <a:pt x="1595" y="1129"/>
                  <a:pt x="1594" y="1131"/>
                  <a:pt x="1595" y="1132"/>
                </a:cubicBezTo>
                <a:cubicBezTo>
                  <a:pt x="1595" y="1133"/>
                  <a:pt x="1596" y="1133"/>
                  <a:pt x="1597" y="1133"/>
                </a:cubicBezTo>
                <a:cubicBezTo>
                  <a:pt x="1597" y="1134"/>
                  <a:pt x="1596" y="1135"/>
                  <a:pt x="1596" y="1135"/>
                </a:cubicBezTo>
                <a:cubicBezTo>
                  <a:pt x="1596" y="1136"/>
                  <a:pt x="1596" y="1137"/>
                  <a:pt x="1596" y="1137"/>
                </a:cubicBezTo>
                <a:cubicBezTo>
                  <a:pt x="1596" y="1138"/>
                  <a:pt x="1596" y="1141"/>
                  <a:pt x="1595" y="1141"/>
                </a:cubicBezTo>
                <a:cubicBezTo>
                  <a:pt x="1594" y="1142"/>
                  <a:pt x="1594" y="1139"/>
                  <a:pt x="1593" y="1138"/>
                </a:cubicBezTo>
                <a:cubicBezTo>
                  <a:pt x="1592" y="1137"/>
                  <a:pt x="1592" y="1136"/>
                  <a:pt x="1591" y="1135"/>
                </a:cubicBezTo>
                <a:cubicBezTo>
                  <a:pt x="1591" y="1134"/>
                  <a:pt x="1590" y="1133"/>
                  <a:pt x="1589" y="1132"/>
                </a:cubicBezTo>
                <a:cubicBezTo>
                  <a:pt x="1588" y="1131"/>
                  <a:pt x="1588" y="1130"/>
                  <a:pt x="1587" y="1129"/>
                </a:cubicBezTo>
                <a:cubicBezTo>
                  <a:pt x="1586" y="1128"/>
                  <a:pt x="1585" y="1127"/>
                  <a:pt x="1584" y="1126"/>
                </a:cubicBezTo>
                <a:cubicBezTo>
                  <a:pt x="1583" y="1126"/>
                  <a:pt x="1583" y="1126"/>
                  <a:pt x="1582" y="1126"/>
                </a:cubicBezTo>
                <a:cubicBezTo>
                  <a:pt x="1582" y="1125"/>
                  <a:pt x="1582" y="1124"/>
                  <a:pt x="1583" y="1124"/>
                </a:cubicBezTo>
                <a:cubicBezTo>
                  <a:pt x="1583" y="1122"/>
                  <a:pt x="1583" y="1121"/>
                  <a:pt x="1584" y="1120"/>
                </a:cubicBezTo>
                <a:cubicBezTo>
                  <a:pt x="1584" y="1119"/>
                  <a:pt x="1586" y="1118"/>
                  <a:pt x="1587" y="1117"/>
                </a:cubicBezTo>
                <a:cubicBezTo>
                  <a:pt x="1587" y="1117"/>
                  <a:pt x="1588" y="1117"/>
                  <a:pt x="1588" y="1116"/>
                </a:cubicBezTo>
                <a:cubicBezTo>
                  <a:pt x="1589" y="1115"/>
                  <a:pt x="1588" y="1115"/>
                  <a:pt x="1587" y="1115"/>
                </a:cubicBezTo>
                <a:cubicBezTo>
                  <a:pt x="1586" y="1114"/>
                  <a:pt x="1587" y="1113"/>
                  <a:pt x="1588" y="1112"/>
                </a:cubicBezTo>
                <a:cubicBezTo>
                  <a:pt x="1589" y="1111"/>
                  <a:pt x="1590" y="1111"/>
                  <a:pt x="1592" y="1111"/>
                </a:cubicBezTo>
                <a:cubicBezTo>
                  <a:pt x="1593" y="1112"/>
                  <a:pt x="1594" y="1111"/>
                  <a:pt x="1594" y="1109"/>
                </a:cubicBezTo>
                <a:cubicBezTo>
                  <a:pt x="1594" y="1109"/>
                  <a:pt x="1593" y="1108"/>
                  <a:pt x="1594" y="1108"/>
                </a:cubicBezTo>
                <a:cubicBezTo>
                  <a:pt x="1594" y="1107"/>
                  <a:pt x="1595" y="1107"/>
                  <a:pt x="1596" y="1106"/>
                </a:cubicBezTo>
                <a:cubicBezTo>
                  <a:pt x="1596" y="1106"/>
                  <a:pt x="1597" y="1105"/>
                  <a:pt x="1597" y="1105"/>
                </a:cubicBezTo>
                <a:cubicBezTo>
                  <a:pt x="1598" y="1104"/>
                  <a:pt x="1599" y="1103"/>
                  <a:pt x="1600" y="1103"/>
                </a:cubicBezTo>
                <a:cubicBezTo>
                  <a:pt x="1600" y="1102"/>
                  <a:pt x="1601" y="1101"/>
                  <a:pt x="1602" y="1101"/>
                </a:cubicBezTo>
                <a:cubicBezTo>
                  <a:pt x="1602" y="1100"/>
                  <a:pt x="1603" y="1100"/>
                  <a:pt x="1604" y="1099"/>
                </a:cubicBezTo>
                <a:cubicBezTo>
                  <a:pt x="1605" y="1098"/>
                  <a:pt x="1606" y="1097"/>
                  <a:pt x="1607" y="1097"/>
                </a:cubicBezTo>
                <a:cubicBezTo>
                  <a:pt x="1609" y="1097"/>
                  <a:pt x="1610" y="1098"/>
                  <a:pt x="1611" y="1098"/>
                </a:cubicBezTo>
                <a:cubicBezTo>
                  <a:pt x="1613" y="1098"/>
                  <a:pt x="1615" y="1097"/>
                  <a:pt x="1616" y="1097"/>
                </a:cubicBezTo>
                <a:cubicBezTo>
                  <a:pt x="1618" y="1097"/>
                  <a:pt x="1619" y="1098"/>
                  <a:pt x="1620" y="1097"/>
                </a:cubicBezTo>
                <a:cubicBezTo>
                  <a:pt x="1622" y="1097"/>
                  <a:pt x="1624" y="1096"/>
                  <a:pt x="1625" y="1096"/>
                </a:cubicBezTo>
                <a:cubicBezTo>
                  <a:pt x="1628" y="1095"/>
                  <a:pt x="1632" y="1095"/>
                  <a:pt x="1634" y="1097"/>
                </a:cubicBezTo>
                <a:cubicBezTo>
                  <a:pt x="1635" y="1098"/>
                  <a:pt x="1636" y="1098"/>
                  <a:pt x="1638" y="1099"/>
                </a:cubicBezTo>
                <a:cubicBezTo>
                  <a:pt x="1639" y="1099"/>
                  <a:pt x="1640" y="1100"/>
                  <a:pt x="1641" y="1100"/>
                </a:cubicBezTo>
                <a:cubicBezTo>
                  <a:pt x="1642" y="1100"/>
                  <a:pt x="1643" y="1100"/>
                  <a:pt x="1644" y="1100"/>
                </a:cubicBezTo>
                <a:cubicBezTo>
                  <a:pt x="1645" y="1100"/>
                  <a:pt x="1646" y="1100"/>
                  <a:pt x="1647" y="1100"/>
                </a:cubicBezTo>
                <a:cubicBezTo>
                  <a:pt x="1648" y="1100"/>
                  <a:pt x="1650" y="1101"/>
                  <a:pt x="1652" y="1101"/>
                </a:cubicBezTo>
                <a:cubicBezTo>
                  <a:pt x="1656" y="1101"/>
                  <a:pt x="1660" y="1101"/>
                  <a:pt x="1664" y="1101"/>
                </a:cubicBezTo>
                <a:cubicBezTo>
                  <a:pt x="1667" y="1101"/>
                  <a:pt x="1670" y="1101"/>
                  <a:pt x="1673" y="1102"/>
                </a:cubicBezTo>
                <a:cubicBezTo>
                  <a:pt x="1675" y="1102"/>
                  <a:pt x="1676" y="1102"/>
                  <a:pt x="1677" y="1103"/>
                </a:cubicBezTo>
                <a:cubicBezTo>
                  <a:pt x="1677" y="1104"/>
                  <a:pt x="1677" y="1105"/>
                  <a:pt x="1678" y="1105"/>
                </a:cubicBezTo>
                <a:cubicBezTo>
                  <a:pt x="1678" y="1105"/>
                  <a:pt x="1679" y="1105"/>
                  <a:pt x="1679" y="1104"/>
                </a:cubicBezTo>
                <a:cubicBezTo>
                  <a:pt x="1679" y="1103"/>
                  <a:pt x="1679" y="1101"/>
                  <a:pt x="1679" y="1100"/>
                </a:cubicBezTo>
                <a:cubicBezTo>
                  <a:pt x="1680" y="1099"/>
                  <a:pt x="1682" y="1100"/>
                  <a:pt x="1683" y="1099"/>
                </a:cubicBezTo>
                <a:cubicBezTo>
                  <a:pt x="1684" y="1099"/>
                  <a:pt x="1685" y="1097"/>
                  <a:pt x="1687" y="1098"/>
                </a:cubicBezTo>
                <a:cubicBezTo>
                  <a:pt x="1688" y="1099"/>
                  <a:pt x="1688" y="1100"/>
                  <a:pt x="1689" y="1101"/>
                </a:cubicBezTo>
                <a:cubicBezTo>
                  <a:pt x="1690" y="1101"/>
                  <a:pt x="1691" y="1101"/>
                  <a:pt x="1691" y="1100"/>
                </a:cubicBezTo>
                <a:cubicBezTo>
                  <a:pt x="1690" y="1100"/>
                  <a:pt x="1689" y="1099"/>
                  <a:pt x="1689" y="1099"/>
                </a:cubicBezTo>
                <a:cubicBezTo>
                  <a:pt x="1689" y="1099"/>
                  <a:pt x="1688" y="1097"/>
                  <a:pt x="1688" y="1097"/>
                </a:cubicBezTo>
                <a:cubicBezTo>
                  <a:pt x="1688" y="1096"/>
                  <a:pt x="1690" y="1097"/>
                  <a:pt x="1690" y="1097"/>
                </a:cubicBezTo>
                <a:cubicBezTo>
                  <a:pt x="1691" y="1097"/>
                  <a:pt x="1693" y="1097"/>
                  <a:pt x="1694" y="1097"/>
                </a:cubicBezTo>
                <a:cubicBezTo>
                  <a:pt x="1695" y="1097"/>
                  <a:pt x="1695" y="1097"/>
                  <a:pt x="1695" y="1098"/>
                </a:cubicBezTo>
                <a:cubicBezTo>
                  <a:pt x="1696" y="1098"/>
                  <a:pt x="1696" y="1099"/>
                  <a:pt x="1696" y="1099"/>
                </a:cubicBezTo>
                <a:cubicBezTo>
                  <a:pt x="1697" y="1101"/>
                  <a:pt x="1695" y="1101"/>
                  <a:pt x="1694" y="1102"/>
                </a:cubicBezTo>
                <a:close/>
                <a:moveTo>
                  <a:pt x="1820" y="1698"/>
                </a:moveTo>
                <a:cubicBezTo>
                  <a:pt x="1820" y="1699"/>
                  <a:pt x="1820" y="1699"/>
                  <a:pt x="1819" y="1700"/>
                </a:cubicBezTo>
                <a:cubicBezTo>
                  <a:pt x="1819" y="1700"/>
                  <a:pt x="1818" y="1700"/>
                  <a:pt x="1818" y="1700"/>
                </a:cubicBezTo>
                <a:cubicBezTo>
                  <a:pt x="1817" y="1700"/>
                  <a:pt x="1817" y="1700"/>
                  <a:pt x="1816" y="1700"/>
                </a:cubicBezTo>
                <a:cubicBezTo>
                  <a:pt x="1816" y="1700"/>
                  <a:pt x="1814" y="1701"/>
                  <a:pt x="1815" y="1700"/>
                </a:cubicBezTo>
                <a:cubicBezTo>
                  <a:pt x="1815" y="1699"/>
                  <a:pt x="1816" y="1699"/>
                  <a:pt x="1816" y="1699"/>
                </a:cubicBezTo>
                <a:cubicBezTo>
                  <a:pt x="1817" y="1698"/>
                  <a:pt x="1817" y="1698"/>
                  <a:pt x="1817" y="1697"/>
                </a:cubicBezTo>
                <a:cubicBezTo>
                  <a:pt x="1818" y="1696"/>
                  <a:pt x="1819" y="1696"/>
                  <a:pt x="1820" y="1696"/>
                </a:cubicBezTo>
                <a:cubicBezTo>
                  <a:pt x="1822" y="1696"/>
                  <a:pt x="1821" y="1698"/>
                  <a:pt x="1820" y="1698"/>
                </a:cubicBezTo>
                <a:close/>
                <a:moveTo>
                  <a:pt x="2110" y="1940"/>
                </a:moveTo>
                <a:cubicBezTo>
                  <a:pt x="2110" y="1940"/>
                  <a:pt x="2110" y="1941"/>
                  <a:pt x="2111" y="1942"/>
                </a:cubicBezTo>
                <a:cubicBezTo>
                  <a:pt x="2111" y="1942"/>
                  <a:pt x="2112" y="1942"/>
                  <a:pt x="2112" y="1943"/>
                </a:cubicBezTo>
                <a:cubicBezTo>
                  <a:pt x="2113" y="1944"/>
                  <a:pt x="2113" y="1945"/>
                  <a:pt x="2114" y="1946"/>
                </a:cubicBezTo>
                <a:cubicBezTo>
                  <a:pt x="2115" y="1947"/>
                  <a:pt x="2115" y="1947"/>
                  <a:pt x="2116" y="1949"/>
                </a:cubicBezTo>
                <a:cubicBezTo>
                  <a:pt x="2116" y="1949"/>
                  <a:pt x="2116" y="1950"/>
                  <a:pt x="2116" y="1950"/>
                </a:cubicBezTo>
                <a:cubicBezTo>
                  <a:pt x="2116" y="1951"/>
                  <a:pt x="2116" y="1951"/>
                  <a:pt x="2115" y="1951"/>
                </a:cubicBezTo>
                <a:cubicBezTo>
                  <a:pt x="2114" y="1950"/>
                  <a:pt x="2114" y="1950"/>
                  <a:pt x="2114" y="1949"/>
                </a:cubicBezTo>
                <a:cubicBezTo>
                  <a:pt x="2114" y="1949"/>
                  <a:pt x="2113" y="1948"/>
                  <a:pt x="2113" y="1947"/>
                </a:cubicBezTo>
                <a:cubicBezTo>
                  <a:pt x="2112" y="1947"/>
                  <a:pt x="2112" y="1946"/>
                  <a:pt x="2112" y="1946"/>
                </a:cubicBezTo>
                <a:cubicBezTo>
                  <a:pt x="2111" y="1945"/>
                  <a:pt x="2110" y="1945"/>
                  <a:pt x="2110" y="1944"/>
                </a:cubicBezTo>
                <a:cubicBezTo>
                  <a:pt x="2110" y="1943"/>
                  <a:pt x="2109" y="1941"/>
                  <a:pt x="2110" y="1940"/>
                </a:cubicBezTo>
                <a:close/>
                <a:moveTo>
                  <a:pt x="2217" y="1885"/>
                </a:moveTo>
                <a:cubicBezTo>
                  <a:pt x="2218" y="1886"/>
                  <a:pt x="2218" y="1887"/>
                  <a:pt x="2219" y="1888"/>
                </a:cubicBezTo>
                <a:cubicBezTo>
                  <a:pt x="2220" y="1888"/>
                  <a:pt x="2221" y="1889"/>
                  <a:pt x="2222" y="1889"/>
                </a:cubicBezTo>
                <a:cubicBezTo>
                  <a:pt x="2223" y="1889"/>
                  <a:pt x="2224" y="1889"/>
                  <a:pt x="2224" y="1889"/>
                </a:cubicBezTo>
                <a:cubicBezTo>
                  <a:pt x="2225" y="1890"/>
                  <a:pt x="2225" y="1890"/>
                  <a:pt x="2226" y="1891"/>
                </a:cubicBezTo>
                <a:cubicBezTo>
                  <a:pt x="2226" y="1891"/>
                  <a:pt x="2226" y="1892"/>
                  <a:pt x="2227" y="1892"/>
                </a:cubicBezTo>
                <a:cubicBezTo>
                  <a:pt x="2227" y="1892"/>
                  <a:pt x="2228" y="1893"/>
                  <a:pt x="2228" y="1893"/>
                </a:cubicBezTo>
                <a:cubicBezTo>
                  <a:pt x="2229" y="1894"/>
                  <a:pt x="2228" y="1894"/>
                  <a:pt x="2227" y="1893"/>
                </a:cubicBezTo>
                <a:cubicBezTo>
                  <a:pt x="2227" y="1893"/>
                  <a:pt x="2226" y="1893"/>
                  <a:pt x="2226" y="1892"/>
                </a:cubicBezTo>
                <a:cubicBezTo>
                  <a:pt x="2225" y="1891"/>
                  <a:pt x="2224" y="1891"/>
                  <a:pt x="2223" y="1890"/>
                </a:cubicBezTo>
                <a:cubicBezTo>
                  <a:pt x="2222" y="1889"/>
                  <a:pt x="2221" y="1889"/>
                  <a:pt x="2220" y="1888"/>
                </a:cubicBezTo>
                <a:cubicBezTo>
                  <a:pt x="2218" y="1888"/>
                  <a:pt x="2218" y="1887"/>
                  <a:pt x="2216" y="1886"/>
                </a:cubicBezTo>
                <a:cubicBezTo>
                  <a:pt x="2215" y="1886"/>
                  <a:pt x="2214" y="1885"/>
                  <a:pt x="2213" y="1884"/>
                </a:cubicBezTo>
                <a:cubicBezTo>
                  <a:pt x="2212" y="1884"/>
                  <a:pt x="2212" y="1883"/>
                  <a:pt x="2212" y="1882"/>
                </a:cubicBezTo>
                <a:cubicBezTo>
                  <a:pt x="2212" y="1881"/>
                  <a:pt x="2211" y="1879"/>
                  <a:pt x="2212" y="1880"/>
                </a:cubicBezTo>
                <a:cubicBezTo>
                  <a:pt x="2213" y="1881"/>
                  <a:pt x="2213" y="1881"/>
                  <a:pt x="2213" y="1882"/>
                </a:cubicBezTo>
                <a:cubicBezTo>
                  <a:pt x="2213" y="1882"/>
                  <a:pt x="2214" y="1882"/>
                  <a:pt x="2214" y="1883"/>
                </a:cubicBezTo>
                <a:cubicBezTo>
                  <a:pt x="2215" y="1883"/>
                  <a:pt x="2215" y="1884"/>
                  <a:pt x="2216" y="1884"/>
                </a:cubicBezTo>
                <a:cubicBezTo>
                  <a:pt x="2216" y="1885"/>
                  <a:pt x="2216" y="1885"/>
                  <a:pt x="2217" y="1885"/>
                </a:cubicBezTo>
                <a:close/>
                <a:moveTo>
                  <a:pt x="2300" y="866"/>
                </a:moveTo>
                <a:cubicBezTo>
                  <a:pt x="2300" y="867"/>
                  <a:pt x="2301" y="869"/>
                  <a:pt x="2300" y="870"/>
                </a:cubicBezTo>
                <a:cubicBezTo>
                  <a:pt x="2300" y="871"/>
                  <a:pt x="2300" y="871"/>
                  <a:pt x="2299" y="871"/>
                </a:cubicBezTo>
                <a:cubicBezTo>
                  <a:pt x="2299" y="872"/>
                  <a:pt x="2299" y="873"/>
                  <a:pt x="2299" y="874"/>
                </a:cubicBezTo>
                <a:cubicBezTo>
                  <a:pt x="2300" y="876"/>
                  <a:pt x="2297" y="877"/>
                  <a:pt x="2298" y="879"/>
                </a:cubicBezTo>
                <a:cubicBezTo>
                  <a:pt x="2298" y="879"/>
                  <a:pt x="2299" y="880"/>
                  <a:pt x="2299" y="880"/>
                </a:cubicBezTo>
                <a:cubicBezTo>
                  <a:pt x="2299" y="881"/>
                  <a:pt x="2299" y="881"/>
                  <a:pt x="2299" y="882"/>
                </a:cubicBezTo>
                <a:cubicBezTo>
                  <a:pt x="2298" y="884"/>
                  <a:pt x="2297" y="885"/>
                  <a:pt x="2296" y="887"/>
                </a:cubicBezTo>
                <a:cubicBezTo>
                  <a:pt x="2296" y="888"/>
                  <a:pt x="2295" y="889"/>
                  <a:pt x="2295" y="891"/>
                </a:cubicBezTo>
                <a:cubicBezTo>
                  <a:pt x="2294" y="892"/>
                  <a:pt x="2294" y="894"/>
                  <a:pt x="2293" y="895"/>
                </a:cubicBezTo>
                <a:cubicBezTo>
                  <a:pt x="2293" y="896"/>
                  <a:pt x="2293" y="898"/>
                  <a:pt x="2293" y="899"/>
                </a:cubicBezTo>
                <a:cubicBezTo>
                  <a:pt x="2293" y="901"/>
                  <a:pt x="2294" y="902"/>
                  <a:pt x="2294" y="903"/>
                </a:cubicBezTo>
                <a:cubicBezTo>
                  <a:pt x="2293" y="905"/>
                  <a:pt x="2293" y="906"/>
                  <a:pt x="2293" y="908"/>
                </a:cubicBezTo>
                <a:cubicBezTo>
                  <a:pt x="2293" y="909"/>
                  <a:pt x="2292" y="910"/>
                  <a:pt x="2291" y="911"/>
                </a:cubicBezTo>
                <a:cubicBezTo>
                  <a:pt x="2290" y="913"/>
                  <a:pt x="2290" y="914"/>
                  <a:pt x="2290" y="915"/>
                </a:cubicBezTo>
                <a:cubicBezTo>
                  <a:pt x="2289" y="917"/>
                  <a:pt x="2288" y="918"/>
                  <a:pt x="2287" y="920"/>
                </a:cubicBezTo>
                <a:cubicBezTo>
                  <a:pt x="2286" y="921"/>
                  <a:pt x="2285" y="922"/>
                  <a:pt x="2284" y="921"/>
                </a:cubicBezTo>
                <a:cubicBezTo>
                  <a:pt x="2284" y="920"/>
                  <a:pt x="2284" y="919"/>
                  <a:pt x="2284" y="919"/>
                </a:cubicBezTo>
                <a:cubicBezTo>
                  <a:pt x="2284" y="918"/>
                  <a:pt x="2285" y="918"/>
                  <a:pt x="2285" y="918"/>
                </a:cubicBezTo>
                <a:cubicBezTo>
                  <a:pt x="2285" y="917"/>
                  <a:pt x="2284" y="917"/>
                  <a:pt x="2284" y="917"/>
                </a:cubicBezTo>
                <a:cubicBezTo>
                  <a:pt x="2283" y="916"/>
                  <a:pt x="2283" y="916"/>
                  <a:pt x="2282" y="916"/>
                </a:cubicBezTo>
                <a:cubicBezTo>
                  <a:pt x="2281" y="915"/>
                  <a:pt x="2280" y="916"/>
                  <a:pt x="2279" y="917"/>
                </a:cubicBezTo>
                <a:cubicBezTo>
                  <a:pt x="2278" y="919"/>
                  <a:pt x="2278" y="920"/>
                  <a:pt x="2277" y="921"/>
                </a:cubicBezTo>
                <a:cubicBezTo>
                  <a:pt x="2276" y="921"/>
                  <a:pt x="2273" y="923"/>
                  <a:pt x="2274" y="924"/>
                </a:cubicBezTo>
                <a:cubicBezTo>
                  <a:pt x="2275" y="924"/>
                  <a:pt x="2276" y="923"/>
                  <a:pt x="2276" y="923"/>
                </a:cubicBezTo>
                <a:cubicBezTo>
                  <a:pt x="2277" y="922"/>
                  <a:pt x="2278" y="921"/>
                  <a:pt x="2279" y="921"/>
                </a:cubicBezTo>
                <a:cubicBezTo>
                  <a:pt x="2281" y="921"/>
                  <a:pt x="2282" y="922"/>
                  <a:pt x="2283" y="924"/>
                </a:cubicBezTo>
                <a:cubicBezTo>
                  <a:pt x="2283" y="925"/>
                  <a:pt x="2283" y="927"/>
                  <a:pt x="2282" y="928"/>
                </a:cubicBezTo>
                <a:cubicBezTo>
                  <a:pt x="2281" y="929"/>
                  <a:pt x="2280" y="929"/>
                  <a:pt x="2279" y="930"/>
                </a:cubicBezTo>
                <a:cubicBezTo>
                  <a:pt x="2278" y="930"/>
                  <a:pt x="2276" y="930"/>
                  <a:pt x="2275" y="931"/>
                </a:cubicBezTo>
                <a:cubicBezTo>
                  <a:pt x="2273" y="932"/>
                  <a:pt x="2272" y="933"/>
                  <a:pt x="2271" y="934"/>
                </a:cubicBezTo>
                <a:cubicBezTo>
                  <a:pt x="2270" y="935"/>
                  <a:pt x="2268" y="936"/>
                  <a:pt x="2267" y="937"/>
                </a:cubicBezTo>
                <a:cubicBezTo>
                  <a:pt x="2266" y="939"/>
                  <a:pt x="2265" y="941"/>
                  <a:pt x="2264" y="942"/>
                </a:cubicBezTo>
                <a:cubicBezTo>
                  <a:pt x="2262" y="943"/>
                  <a:pt x="2261" y="944"/>
                  <a:pt x="2259" y="945"/>
                </a:cubicBezTo>
                <a:cubicBezTo>
                  <a:pt x="2259" y="945"/>
                  <a:pt x="2258" y="945"/>
                  <a:pt x="2257" y="945"/>
                </a:cubicBezTo>
                <a:cubicBezTo>
                  <a:pt x="2257" y="946"/>
                  <a:pt x="2256" y="945"/>
                  <a:pt x="2255" y="945"/>
                </a:cubicBezTo>
                <a:cubicBezTo>
                  <a:pt x="2254" y="945"/>
                  <a:pt x="2253" y="946"/>
                  <a:pt x="2252" y="946"/>
                </a:cubicBezTo>
                <a:cubicBezTo>
                  <a:pt x="2251" y="947"/>
                  <a:pt x="2250" y="947"/>
                  <a:pt x="2249" y="948"/>
                </a:cubicBezTo>
                <a:cubicBezTo>
                  <a:pt x="2246" y="950"/>
                  <a:pt x="2244" y="954"/>
                  <a:pt x="2240" y="955"/>
                </a:cubicBezTo>
                <a:cubicBezTo>
                  <a:pt x="2238" y="955"/>
                  <a:pt x="2237" y="955"/>
                  <a:pt x="2235" y="955"/>
                </a:cubicBezTo>
                <a:cubicBezTo>
                  <a:pt x="2233" y="955"/>
                  <a:pt x="2228" y="955"/>
                  <a:pt x="2229" y="958"/>
                </a:cubicBezTo>
                <a:cubicBezTo>
                  <a:pt x="2230" y="959"/>
                  <a:pt x="2230" y="959"/>
                  <a:pt x="2230" y="960"/>
                </a:cubicBezTo>
                <a:cubicBezTo>
                  <a:pt x="2230" y="961"/>
                  <a:pt x="2229" y="962"/>
                  <a:pt x="2228" y="962"/>
                </a:cubicBezTo>
                <a:cubicBezTo>
                  <a:pt x="2227" y="963"/>
                  <a:pt x="2227" y="965"/>
                  <a:pt x="2226" y="966"/>
                </a:cubicBezTo>
                <a:cubicBezTo>
                  <a:pt x="2224" y="968"/>
                  <a:pt x="2223" y="970"/>
                  <a:pt x="2221" y="971"/>
                </a:cubicBezTo>
                <a:cubicBezTo>
                  <a:pt x="2218" y="972"/>
                  <a:pt x="2216" y="973"/>
                  <a:pt x="2214" y="973"/>
                </a:cubicBezTo>
                <a:cubicBezTo>
                  <a:pt x="2212" y="973"/>
                  <a:pt x="2210" y="974"/>
                  <a:pt x="2209" y="975"/>
                </a:cubicBezTo>
                <a:cubicBezTo>
                  <a:pt x="2206" y="976"/>
                  <a:pt x="2203" y="977"/>
                  <a:pt x="2200" y="977"/>
                </a:cubicBezTo>
                <a:cubicBezTo>
                  <a:pt x="2197" y="977"/>
                  <a:pt x="2194" y="977"/>
                  <a:pt x="2191" y="977"/>
                </a:cubicBezTo>
                <a:cubicBezTo>
                  <a:pt x="2190" y="977"/>
                  <a:pt x="2189" y="976"/>
                  <a:pt x="2187" y="975"/>
                </a:cubicBezTo>
                <a:cubicBezTo>
                  <a:pt x="2186" y="975"/>
                  <a:pt x="2184" y="974"/>
                  <a:pt x="2183" y="973"/>
                </a:cubicBezTo>
                <a:cubicBezTo>
                  <a:pt x="2182" y="973"/>
                  <a:pt x="2181" y="972"/>
                  <a:pt x="2180" y="972"/>
                </a:cubicBezTo>
                <a:cubicBezTo>
                  <a:pt x="2179" y="970"/>
                  <a:pt x="2182" y="970"/>
                  <a:pt x="2183" y="970"/>
                </a:cubicBezTo>
                <a:cubicBezTo>
                  <a:pt x="2186" y="970"/>
                  <a:pt x="2189" y="969"/>
                  <a:pt x="2193" y="969"/>
                </a:cubicBezTo>
                <a:cubicBezTo>
                  <a:pt x="2196" y="969"/>
                  <a:pt x="2200" y="967"/>
                  <a:pt x="2203" y="967"/>
                </a:cubicBezTo>
                <a:cubicBezTo>
                  <a:pt x="2205" y="966"/>
                  <a:pt x="2207" y="966"/>
                  <a:pt x="2209" y="966"/>
                </a:cubicBezTo>
                <a:cubicBezTo>
                  <a:pt x="2211" y="965"/>
                  <a:pt x="2212" y="964"/>
                  <a:pt x="2213" y="963"/>
                </a:cubicBezTo>
                <a:cubicBezTo>
                  <a:pt x="2216" y="961"/>
                  <a:pt x="2218" y="957"/>
                  <a:pt x="2220" y="955"/>
                </a:cubicBezTo>
                <a:cubicBezTo>
                  <a:pt x="2222" y="953"/>
                  <a:pt x="2223" y="952"/>
                  <a:pt x="2224" y="951"/>
                </a:cubicBezTo>
                <a:cubicBezTo>
                  <a:pt x="2226" y="950"/>
                  <a:pt x="2227" y="949"/>
                  <a:pt x="2229" y="948"/>
                </a:cubicBezTo>
                <a:cubicBezTo>
                  <a:pt x="2230" y="948"/>
                  <a:pt x="2230" y="948"/>
                  <a:pt x="2231" y="948"/>
                </a:cubicBezTo>
                <a:cubicBezTo>
                  <a:pt x="2232" y="948"/>
                  <a:pt x="2232" y="947"/>
                  <a:pt x="2233" y="947"/>
                </a:cubicBezTo>
                <a:cubicBezTo>
                  <a:pt x="2234" y="946"/>
                  <a:pt x="2235" y="945"/>
                  <a:pt x="2236" y="944"/>
                </a:cubicBezTo>
                <a:cubicBezTo>
                  <a:pt x="2238" y="944"/>
                  <a:pt x="2238" y="943"/>
                  <a:pt x="2238" y="941"/>
                </a:cubicBezTo>
                <a:cubicBezTo>
                  <a:pt x="2239" y="940"/>
                  <a:pt x="2239" y="940"/>
                  <a:pt x="2240" y="939"/>
                </a:cubicBezTo>
                <a:cubicBezTo>
                  <a:pt x="2240" y="938"/>
                  <a:pt x="2239" y="937"/>
                  <a:pt x="2239" y="936"/>
                </a:cubicBezTo>
                <a:cubicBezTo>
                  <a:pt x="2240" y="936"/>
                  <a:pt x="2240" y="935"/>
                  <a:pt x="2241" y="935"/>
                </a:cubicBezTo>
                <a:cubicBezTo>
                  <a:pt x="2242" y="934"/>
                  <a:pt x="2243" y="933"/>
                  <a:pt x="2244" y="932"/>
                </a:cubicBezTo>
                <a:cubicBezTo>
                  <a:pt x="2246" y="931"/>
                  <a:pt x="2248" y="930"/>
                  <a:pt x="2249" y="929"/>
                </a:cubicBezTo>
                <a:cubicBezTo>
                  <a:pt x="2251" y="928"/>
                  <a:pt x="2252" y="927"/>
                  <a:pt x="2254" y="926"/>
                </a:cubicBezTo>
                <a:cubicBezTo>
                  <a:pt x="2254" y="925"/>
                  <a:pt x="2255" y="924"/>
                  <a:pt x="2256" y="924"/>
                </a:cubicBezTo>
                <a:cubicBezTo>
                  <a:pt x="2256" y="923"/>
                  <a:pt x="2257" y="922"/>
                  <a:pt x="2258" y="922"/>
                </a:cubicBezTo>
                <a:cubicBezTo>
                  <a:pt x="2260" y="920"/>
                  <a:pt x="2261" y="919"/>
                  <a:pt x="2263" y="918"/>
                </a:cubicBezTo>
                <a:cubicBezTo>
                  <a:pt x="2264" y="917"/>
                  <a:pt x="2265" y="915"/>
                  <a:pt x="2267" y="913"/>
                </a:cubicBezTo>
                <a:cubicBezTo>
                  <a:pt x="2268" y="912"/>
                  <a:pt x="2269" y="910"/>
                  <a:pt x="2270" y="908"/>
                </a:cubicBezTo>
                <a:cubicBezTo>
                  <a:pt x="2271" y="907"/>
                  <a:pt x="2272" y="906"/>
                  <a:pt x="2272" y="905"/>
                </a:cubicBezTo>
                <a:cubicBezTo>
                  <a:pt x="2273" y="903"/>
                  <a:pt x="2274" y="902"/>
                  <a:pt x="2275" y="901"/>
                </a:cubicBezTo>
                <a:cubicBezTo>
                  <a:pt x="2276" y="899"/>
                  <a:pt x="2277" y="896"/>
                  <a:pt x="2278" y="894"/>
                </a:cubicBezTo>
                <a:cubicBezTo>
                  <a:pt x="2279" y="893"/>
                  <a:pt x="2279" y="892"/>
                  <a:pt x="2280" y="891"/>
                </a:cubicBezTo>
                <a:cubicBezTo>
                  <a:pt x="2280" y="889"/>
                  <a:pt x="2280" y="889"/>
                  <a:pt x="2281" y="888"/>
                </a:cubicBezTo>
                <a:cubicBezTo>
                  <a:pt x="2282" y="887"/>
                  <a:pt x="2282" y="886"/>
                  <a:pt x="2282" y="885"/>
                </a:cubicBezTo>
                <a:cubicBezTo>
                  <a:pt x="2283" y="884"/>
                  <a:pt x="2283" y="883"/>
                  <a:pt x="2283" y="882"/>
                </a:cubicBezTo>
                <a:cubicBezTo>
                  <a:pt x="2283" y="880"/>
                  <a:pt x="2284" y="879"/>
                  <a:pt x="2284" y="878"/>
                </a:cubicBezTo>
                <a:cubicBezTo>
                  <a:pt x="2284" y="877"/>
                  <a:pt x="2285" y="876"/>
                  <a:pt x="2285" y="876"/>
                </a:cubicBezTo>
                <a:cubicBezTo>
                  <a:pt x="2285" y="875"/>
                  <a:pt x="2285" y="874"/>
                  <a:pt x="2285" y="874"/>
                </a:cubicBezTo>
                <a:cubicBezTo>
                  <a:pt x="2286" y="872"/>
                  <a:pt x="2287" y="870"/>
                  <a:pt x="2288" y="869"/>
                </a:cubicBezTo>
                <a:cubicBezTo>
                  <a:pt x="2288" y="868"/>
                  <a:pt x="2289" y="868"/>
                  <a:pt x="2290" y="867"/>
                </a:cubicBezTo>
                <a:cubicBezTo>
                  <a:pt x="2290" y="866"/>
                  <a:pt x="2291" y="865"/>
                  <a:pt x="2292" y="864"/>
                </a:cubicBezTo>
                <a:cubicBezTo>
                  <a:pt x="2292" y="863"/>
                  <a:pt x="2294" y="862"/>
                  <a:pt x="2295" y="862"/>
                </a:cubicBezTo>
                <a:cubicBezTo>
                  <a:pt x="2296" y="862"/>
                  <a:pt x="2297" y="862"/>
                  <a:pt x="2298" y="862"/>
                </a:cubicBezTo>
                <a:cubicBezTo>
                  <a:pt x="2299" y="862"/>
                  <a:pt x="2300" y="862"/>
                  <a:pt x="2300" y="863"/>
                </a:cubicBezTo>
                <a:cubicBezTo>
                  <a:pt x="2301" y="863"/>
                  <a:pt x="2301" y="863"/>
                  <a:pt x="2301" y="864"/>
                </a:cubicBezTo>
                <a:cubicBezTo>
                  <a:pt x="2302" y="865"/>
                  <a:pt x="2301" y="865"/>
                  <a:pt x="2300" y="866"/>
                </a:cubicBezTo>
                <a:close/>
                <a:moveTo>
                  <a:pt x="2837" y="880"/>
                </a:moveTo>
                <a:cubicBezTo>
                  <a:pt x="2835" y="880"/>
                  <a:pt x="2835" y="881"/>
                  <a:pt x="2833" y="881"/>
                </a:cubicBezTo>
                <a:cubicBezTo>
                  <a:pt x="2833" y="882"/>
                  <a:pt x="2832" y="881"/>
                  <a:pt x="2831" y="882"/>
                </a:cubicBezTo>
                <a:cubicBezTo>
                  <a:pt x="2830" y="883"/>
                  <a:pt x="2831" y="884"/>
                  <a:pt x="2830" y="885"/>
                </a:cubicBezTo>
                <a:cubicBezTo>
                  <a:pt x="2830" y="886"/>
                  <a:pt x="2829" y="886"/>
                  <a:pt x="2830" y="886"/>
                </a:cubicBezTo>
                <a:cubicBezTo>
                  <a:pt x="2830" y="887"/>
                  <a:pt x="2830" y="887"/>
                  <a:pt x="2831" y="887"/>
                </a:cubicBezTo>
                <a:cubicBezTo>
                  <a:pt x="2832" y="887"/>
                  <a:pt x="2833" y="886"/>
                  <a:pt x="2834" y="885"/>
                </a:cubicBezTo>
                <a:cubicBezTo>
                  <a:pt x="2835" y="885"/>
                  <a:pt x="2836" y="885"/>
                  <a:pt x="2836" y="884"/>
                </a:cubicBezTo>
                <a:cubicBezTo>
                  <a:pt x="2837" y="884"/>
                  <a:pt x="2837" y="883"/>
                  <a:pt x="2838" y="882"/>
                </a:cubicBezTo>
                <a:cubicBezTo>
                  <a:pt x="2838" y="882"/>
                  <a:pt x="2838" y="882"/>
                  <a:pt x="2838" y="881"/>
                </a:cubicBezTo>
                <a:cubicBezTo>
                  <a:pt x="2838" y="880"/>
                  <a:pt x="2838" y="879"/>
                  <a:pt x="2837" y="880"/>
                </a:cubicBezTo>
                <a:close/>
                <a:moveTo>
                  <a:pt x="2846" y="890"/>
                </a:moveTo>
                <a:cubicBezTo>
                  <a:pt x="2846" y="890"/>
                  <a:pt x="2846" y="891"/>
                  <a:pt x="2847" y="891"/>
                </a:cubicBezTo>
                <a:cubicBezTo>
                  <a:pt x="2848" y="892"/>
                  <a:pt x="2847" y="892"/>
                  <a:pt x="2848" y="893"/>
                </a:cubicBezTo>
                <a:cubicBezTo>
                  <a:pt x="2848" y="895"/>
                  <a:pt x="2850" y="892"/>
                  <a:pt x="2851" y="891"/>
                </a:cubicBezTo>
                <a:cubicBezTo>
                  <a:pt x="2852" y="890"/>
                  <a:pt x="2853" y="888"/>
                  <a:pt x="2854" y="886"/>
                </a:cubicBezTo>
                <a:cubicBezTo>
                  <a:pt x="2855" y="885"/>
                  <a:pt x="2856" y="885"/>
                  <a:pt x="2857" y="884"/>
                </a:cubicBezTo>
                <a:cubicBezTo>
                  <a:pt x="2857" y="884"/>
                  <a:pt x="2859" y="883"/>
                  <a:pt x="2859" y="882"/>
                </a:cubicBezTo>
                <a:cubicBezTo>
                  <a:pt x="2859" y="881"/>
                  <a:pt x="2858" y="881"/>
                  <a:pt x="2857" y="881"/>
                </a:cubicBezTo>
                <a:cubicBezTo>
                  <a:pt x="2856" y="881"/>
                  <a:pt x="2856" y="882"/>
                  <a:pt x="2855" y="882"/>
                </a:cubicBezTo>
                <a:cubicBezTo>
                  <a:pt x="2855" y="881"/>
                  <a:pt x="2854" y="881"/>
                  <a:pt x="2854" y="880"/>
                </a:cubicBezTo>
                <a:cubicBezTo>
                  <a:pt x="2852" y="879"/>
                  <a:pt x="2851" y="879"/>
                  <a:pt x="2850" y="879"/>
                </a:cubicBezTo>
                <a:cubicBezTo>
                  <a:pt x="2849" y="879"/>
                  <a:pt x="2849" y="878"/>
                  <a:pt x="2848" y="878"/>
                </a:cubicBezTo>
                <a:cubicBezTo>
                  <a:pt x="2847" y="877"/>
                  <a:pt x="2846" y="878"/>
                  <a:pt x="2846" y="878"/>
                </a:cubicBezTo>
                <a:cubicBezTo>
                  <a:pt x="2844" y="879"/>
                  <a:pt x="2845" y="881"/>
                  <a:pt x="2844" y="882"/>
                </a:cubicBezTo>
                <a:cubicBezTo>
                  <a:pt x="2843" y="883"/>
                  <a:pt x="2842" y="883"/>
                  <a:pt x="2842" y="884"/>
                </a:cubicBezTo>
                <a:cubicBezTo>
                  <a:pt x="2842" y="884"/>
                  <a:pt x="2842" y="885"/>
                  <a:pt x="2841" y="886"/>
                </a:cubicBezTo>
                <a:cubicBezTo>
                  <a:pt x="2841" y="886"/>
                  <a:pt x="2838" y="888"/>
                  <a:pt x="2840" y="889"/>
                </a:cubicBezTo>
                <a:cubicBezTo>
                  <a:pt x="2841" y="890"/>
                  <a:pt x="2842" y="887"/>
                  <a:pt x="2843" y="887"/>
                </a:cubicBezTo>
                <a:cubicBezTo>
                  <a:pt x="2844" y="887"/>
                  <a:pt x="2845" y="888"/>
                  <a:pt x="2846" y="889"/>
                </a:cubicBezTo>
                <a:cubicBezTo>
                  <a:pt x="2846" y="889"/>
                  <a:pt x="2846" y="889"/>
                  <a:pt x="2846" y="890"/>
                </a:cubicBezTo>
                <a:close/>
                <a:moveTo>
                  <a:pt x="162" y="1286"/>
                </a:moveTo>
                <a:cubicBezTo>
                  <a:pt x="163" y="1288"/>
                  <a:pt x="164" y="1285"/>
                  <a:pt x="165" y="1285"/>
                </a:cubicBezTo>
                <a:cubicBezTo>
                  <a:pt x="165" y="1284"/>
                  <a:pt x="166" y="1283"/>
                  <a:pt x="167" y="1282"/>
                </a:cubicBezTo>
                <a:cubicBezTo>
                  <a:pt x="167" y="1282"/>
                  <a:pt x="168" y="1282"/>
                  <a:pt x="168" y="1281"/>
                </a:cubicBezTo>
                <a:cubicBezTo>
                  <a:pt x="168" y="1281"/>
                  <a:pt x="167" y="1281"/>
                  <a:pt x="166" y="1280"/>
                </a:cubicBezTo>
                <a:cubicBezTo>
                  <a:pt x="166" y="1280"/>
                  <a:pt x="166" y="1280"/>
                  <a:pt x="165" y="1279"/>
                </a:cubicBezTo>
                <a:cubicBezTo>
                  <a:pt x="164" y="1279"/>
                  <a:pt x="163" y="1281"/>
                  <a:pt x="163" y="1281"/>
                </a:cubicBezTo>
                <a:cubicBezTo>
                  <a:pt x="162" y="1282"/>
                  <a:pt x="161" y="1282"/>
                  <a:pt x="161" y="1283"/>
                </a:cubicBezTo>
                <a:cubicBezTo>
                  <a:pt x="160" y="1284"/>
                  <a:pt x="161" y="1284"/>
                  <a:pt x="161" y="1284"/>
                </a:cubicBezTo>
                <a:cubicBezTo>
                  <a:pt x="162" y="1285"/>
                  <a:pt x="162" y="1285"/>
                  <a:pt x="162" y="1286"/>
                </a:cubicBezTo>
                <a:close/>
                <a:moveTo>
                  <a:pt x="3212" y="997"/>
                </a:moveTo>
                <a:cubicBezTo>
                  <a:pt x="3212" y="995"/>
                  <a:pt x="3210" y="996"/>
                  <a:pt x="3209" y="996"/>
                </a:cubicBezTo>
                <a:cubicBezTo>
                  <a:pt x="3207" y="996"/>
                  <a:pt x="3207" y="997"/>
                  <a:pt x="3206" y="999"/>
                </a:cubicBezTo>
                <a:cubicBezTo>
                  <a:pt x="3206" y="1001"/>
                  <a:pt x="3205" y="1002"/>
                  <a:pt x="3204" y="1003"/>
                </a:cubicBezTo>
                <a:cubicBezTo>
                  <a:pt x="3204" y="1005"/>
                  <a:pt x="3203" y="1007"/>
                  <a:pt x="3201" y="1007"/>
                </a:cubicBezTo>
                <a:cubicBezTo>
                  <a:pt x="3200" y="1007"/>
                  <a:pt x="3199" y="1006"/>
                  <a:pt x="3198" y="1006"/>
                </a:cubicBezTo>
                <a:cubicBezTo>
                  <a:pt x="3197" y="1007"/>
                  <a:pt x="3197" y="1007"/>
                  <a:pt x="3196" y="1008"/>
                </a:cubicBezTo>
                <a:cubicBezTo>
                  <a:pt x="3195" y="1008"/>
                  <a:pt x="3193" y="1009"/>
                  <a:pt x="3194" y="1010"/>
                </a:cubicBezTo>
                <a:cubicBezTo>
                  <a:pt x="3196" y="1011"/>
                  <a:pt x="3193" y="1012"/>
                  <a:pt x="3194" y="1013"/>
                </a:cubicBezTo>
                <a:cubicBezTo>
                  <a:pt x="3194" y="1014"/>
                  <a:pt x="3194" y="1014"/>
                  <a:pt x="3195" y="1015"/>
                </a:cubicBezTo>
                <a:cubicBezTo>
                  <a:pt x="3196" y="1015"/>
                  <a:pt x="3195" y="1016"/>
                  <a:pt x="3196" y="1016"/>
                </a:cubicBezTo>
                <a:cubicBezTo>
                  <a:pt x="3197" y="1018"/>
                  <a:pt x="3198" y="1016"/>
                  <a:pt x="3199" y="1015"/>
                </a:cubicBezTo>
                <a:cubicBezTo>
                  <a:pt x="3200" y="1014"/>
                  <a:pt x="3201" y="1013"/>
                  <a:pt x="3202" y="1012"/>
                </a:cubicBezTo>
                <a:cubicBezTo>
                  <a:pt x="3202" y="1011"/>
                  <a:pt x="3204" y="1009"/>
                  <a:pt x="3205" y="1008"/>
                </a:cubicBezTo>
                <a:cubicBezTo>
                  <a:pt x="3207" y="1006"/>
                  <a:pt x="3212" y="1006"/>
                  <a:pt x="3211" y="1002"/>
                </a:cubicBezTo>
                <a:cubicBezTo>
                  <a:pt x="3211" y="1001"/>
                  <a:pt x="3211" y="1000"/>
                  <a:pt x="3211" y="1000"/>
                </a:cubicBezTo>
                <a:cubicBezTo>
                  <a:pt x="3212" y="999"/>
                  <a:pt x="3212" y="998"/>
                  <a:pt x="3212" y="997"/>
                </a:cubicBezTo>
                <a:close/>
                <a:moveTo>
                  <a:pt x="3784" y="967"/>
                </a:moveTo>
                <a:cubicBezTo>
                  <a:pt x="3784" y="966"/>
                  <a:pt x="3785" y="965"/>
                  <a:pt x="3783" y="965"/>
                </a:cubicBezTo>
                <a:cubicBezTo>
                  <a:pt x="3783" y="965"/>
                  <a:pt x="3782" y="966"/>
                  <a:pt x="3782" y="967"/>
                </a:cubicBezTo>
                <a:cubicBezTo>
                  <a:pt x="3782" y="967"/>
                  <a:pt x="3783" y="967"/>
                  <a:pt x="3784" y="967"/>
                </a:cubicBezTo>
                <a:close/>
                <a:moveTo>
                  <a:pt x="3793" y="965"/>
                </a:moveTo>
                <a:cubicBezTo>
                  <a:pt x="3794" y="965"/>
                  <a:pt x="3794" y="964"/>
                  <a:pt x="3795" y="964"/>
                </a:cubicBezTo>
                <a:cubicBezTo>
                  <a:pt x="3796" y="963"/>
                  <a:pt x="3796" y="962"/>
                  <a:pt x="3796" y="961"/>
                </a:cubicBezTo>
                <a:cubicBezTo>
                  <a:pt x="3796" y="960"/>
                  <a:pt x="3794" y="960"/>
                  <a:pt x="3793" y="960"/>
                </a:cubicBezTo>
                <a:cubicBezTo>
                  <a:pt x="3792" y="959"/>
                  <a:pt x="3792" y="959"/>
                  <a:pt x="3792" y="959"/>
                </a:cubicBezTo>
                <a:cubicBezTo>
                  <a:pt x="3791" y="959"/>
                  <a:pt x="3790" y="960"/>
                  <a:pt x="3790" y="961"/>
                </a:cubicBezTo>
                <a:cubicBezTo>
                  <a:pt x="3790" y="962"/>
                  <a:pt x="3789" y="962"/>
                  <a:pt x="3788" y="962"/>
                </a:cubicBezTo>
                <a:cubicBezTo>
                  <a:pt x="3786" y="963"/>
                  <a:pt x="3788" y="963"/>
                  <a:pt x="3789" y="963"/>
                </a:cubicBezTo>
                <a:cubicBezTo>
                  <a:pt x="3791" y="963"/>
                  <a:pt x="3791" y="964"/>
                  <a:pt x="3791" y="964"/>
                </a:cubicBezTo>
                <a:cubicBezTo>
                  <a:pt x="3791" y="964"/>
                  <a:pt x="3791" y="964"/>
                  <a:pt x="3791" y="965"/>
                </a:cubicBezTo>
                <a:cubicBezTo>
                  <a:pt x="3791" y="966"/>
                  <a:pt x="3789" y="966"/>
                  <a:pt x="3788" y="966"/>
                </a:cubicBezTo>
                <a:cubicBezTo>
                  <a:pt x="3787" y="965"/>
                  <a:pt x="3785" y="967"/>
                  <a:pt x="3785" y="968"/>
                </a:cubicBezTo>
                <a:cubicBezTo>
                  <a:pt x="3784" y="969"/>
                  <a:pt x="3784" y="969"/>
                  <a:pt x="3783" y="968"/>
                </a:cubicBezTo>
                <a:cubicBezTo>
                  <a:pt x="3782" y="968"/>
                  <a:pt x="3781" y="969"/>
                  <a:pt x="3780" y="969"/>
                </a:cubicBezTo>
                <a:cubicBezTo>
                  <a:pt x="3780" y="969"/>
                  <a:pt x="3779" y="970"/>
                  <a:pt x="3778" y="969"/>
                </a:cubicBezTo>
                <a:cubicBezTo>
                  <a:pt x="3777" y="969"/>
                  <a:pt x="3777" y="970"/>
                  <a:pt x="3776" y="970"/>
                </a:cubicBezTo>
                <a:cubicBezTo>
                  <a:pt x="3775" y="971"/>
                  <a:pt x="3774" y="971"/>
                  <a:pt x="3774" y="971"/>
                </a:cubicBezTo>
                <a:cubicBezTo>
                  <a:pt x="3773" y="970"/>
                  <a:pt x="3772" y="970"/>
                  <a:pt x="3772" y="971"/>
                </a:cubicBezTo>
                <a:cubicBezTo>
                  <a:pt x="3771" y="971"/>
                  <a:pt x="3769" y="972"/>
                  <a:pt x="3769" y="972"/>
                </a:cubicBezTo>
                <a:cubicBezTo>
                  <a:pt x="3769" y="973"/>
                  <a:pt x="3771" y="973"/>
                  <a:pt x="3771" y="972"/>
                </a:cubicBezTo>
                <a:cubicBezTo>
                  <a:pt x="3772" y="972"/>
                  <a:pt x="3773" y="972"/>
                  <a:pt x="3774" y="972"/>
                </a:cubicBezTo>
                <a:cubicBezTo>
                  <a:pt x="3775" y="972"/>
                  <a:pt x="3776" y="972"/>
                  <a:pt x="3776" y="971"/>
                </a:cubicBezTo>
                <a:cubicBezTo>
                  <a:pt x="3777" y="971"/>
                  <a:pt x="3779" y="971"/>
                  <a:pt x="3779" y="971"/>
                </a:cubicBezTo>
                <a:cubicBezTo>
                  <a:pt x="3780" y="972"/>
                  <a:pt x="3781" y="971"/>
                  <a:pt x="3781" y="971"/>
                </a:cubicBezTo>
                <a:cubicBezTo>
                  <a:pt x="3781" y="970"/>
                  <a:pt x="3782" y="970"/>
                  <a:pt x="3783" y="970"/>
                </a:cubicBezTo>
                <a:cubicBezTo>
                  <a:pt x="3784" y="971"/>
                  <a:pt x="3784" y="970"/>
                  <a:pt x="3785" y="970"/>
                </a:cubicBezTo>
                <a:cubicBezTo>
                  <a:pt x="3786" y="969"/>
                  <a:pt x="3786" y="970"/>
                  <a:pt x="3787" y="971"/>
                </a:cubicBezTo>
                <a:cubicBezTo>
                  <a:pt x="3787" y="971"/>
                  <a:pt x="3788" y="969"/>
                  <a:pt x="3789" y="969"/>
                </a:cubicBezTo>
                <a:cubicBezTo>
                  <a:pt x="3789" y="968"/>
                  <a:pt x="3790" y="968"/>
                  <a:pt x="3791" y="968"/>
                </a:cubicBezTo>
                <a:cubicBezTo>
                  <a:pt x="3791" y="969"/>
                  <a:pt x="3793" y="969"/>
                  <a:pt x="3793" y="969"/>
                </a:cubicBezTo>
                <a:cubicBezTo>
                  <a:pt x="3794" y="968"/>
                  <a:pt x="3794" y="967"/>
                  <a:pt x="3793" y="967"/>
                </a:cubicBezTo>
                <a:cubicBezTo>
                  <a:pt x="3792" y="967"/>
                  <a:pt x="3792" y="966"/>
                  <a:pt x="3793" y="965"/>
                </a:cubicBezTo>
                <a:close/>
                <a:moveTo>
                  <a:pt x="3827" y="959"/>
                </a:moveTo>
                <a:cubicBezTo>
                  <a:pt x="3826" y="958"/>
                  <a:pt x="3826" y="959"/>
                  <a:pt x="3826" y="959"/>
                </a:cubicBezTo>
                <a:cubicBezTo>
                  <a:pt x="3824" y="959"/>
                  <a:pt x="3824" y="960"/>
                  <a:pt x="3823" y="961"/>
                </a:cubicBezTo>
                <a:cubicBezTo>
                  <a:pt x="3822" y="962"/>
                  <a:pt x="3823" y="963"/>
                  <a:pt x="3824" y="963"/>
                </a:cubicBezTo>
                <a:cubicBezTo>
                  <a:pt x="3825" y="963"/>
                  <a:pt x="3825" y="962"/>
                  <a:pt x="3826" y="961"/>
                </a:cubicBezTo>
                <a:cubicBezTo>
                  <a:pt x="3826" y="961"/>
                  <a:pt x="3827" y="961"/>
                  <a:pt x="3828" y="961"/>
                </a:cubicBezTo>
                <a:cubicBezTo>
                  <a:pt x="3829" y="961"/>
                  <a:pt x="3829" y="960"/>
                  <a:pt x="3829" y="959"/>
                </a:cubicBezTo>
                <a:cubicBezTo>
                  <a:pt x="3829" y="958"/>
                  <a:pt x="3828" y="959"/>
                  <a:pt x="3827" y="959"/>
                </a:cubicBezTo>
                <a:close/>
                <a:moveTo>
                  <a:pt x="3765" y="972"/>
                </a:moveTo>
                <a:cubicBezTo>
                  <a:pt x="3765" y="972"/>
                  <a:pt x="3765" y="972"/>
                  <a:pt x="3765" y="973"/>
                </a:cubicBezTo>
                <a:cubicBezTo>
                  <a:pt x="3765" y="974"/>
                  <a:pt x="3766" y="973"/>
                  <a:pt x="3766" y="973"/>
                </a:cubicBezTo>
                <a:cubicBezTo>
                  <a:pt x="3766" y="972"/>
                  <a:pt x="3766" y="971"/>
                  <a:pt x="3765" y="972"/>
                </a:cubicBezTo>
                <a:close/>
                <a:moveTo>
                  <a:pt x="3811" y="967"/>
                </a:moveTo>
                <a:cubicBezTo>
                  <a:pt x="3809" y="968"/>
                  <a:pt x="3807" y="967"/>
                  <a:pt x="3807" y="967"/>
                </a:cubicBezTo>
                <a:cubicBezTo>
                  <a:pt x="3806" y="967"/>
                  <a:pt x="3805" y="967"/>
                  <a:pt x="3805" y="967"/>
                </a:cubicBezTo>
                <a:cubicBezTo>
                  <a:pt x="3804" y="966"/>
                  <a:pt x="3803" y="967"/>
                  <a:pt x="3801" y="967"/>
                </a:cubicBezTo>
                <a:cubicBezTo>
                  <a:pt x="3800" y="968"/>
                  <a:pt x="3799" y="968"/>
                  <a:pt x="3798" y="968"/>
                </a:cubicBezTo>
                <a:cubicBezTo>
                  <a:pt x="3797" y="968"/>
                  <a:pt x="3797" y="967"/>
                  <a:pt x="3795" y="967"/>
                </a:cubicBezTo>
                <a:cubicBezTo>
                  <a:pt x="3794" y="968"/>
                  <a:pt x="3796" y="968"/>
                  <a:pt x="3797" y="969"/>
                </a:cubicBezTo>
                <a:cubicBezTo>
                  <a:pt x="3798" y="970"/>
                  <a:pt x="3799" y="970"/>
                  <a:pt x="3801" y="969"/>
                </a:cubicBezTo>
                <a:cubicBezTo>
                  <a:pt x="3802" y="969"/>
                  <a:pt x="3804" y="969"/>
                  <a:pt x="3805" y="970"/>
                </a:cubicBezTo>
                <a:cubicBezTo>
                  <a:pt x="3805" y="970"/>
                  <a:pt x="3809" y="969"/>
                  <a:pt x="3810" y="968"/>
                </a:cubicBezTo>
                <a:cubicBezTo>
                  <a:pt x="3812" y="968"/>
                  <a:pt x="3814" y="968"/>
                  <a:pt x="3816" y="968"/>
                </a:cubicBezTo>
                <a:cubicBezTo>
                  <a:pt x="3817" y="967"/>
                  <a:pt x="3816" y="967"/>
                  <a:pt x="3815" y="967"/>
                </a:cubicBezTo>
                <a:cubicBezTo>
                  <a:pt x="3814" y="967"/>
                  <a:pt x="3813" y="967"/>
                  <a:pt x="3811" y="967"/>
                </a:cubicBezTo>
                <a:close/>
                <a:moveTo>
                  <a:pt x="3565" y="943"/>
                </a:moveTo>
                <a:cubicBezTo>
                  <a:pt x="3565" y="943"/>
                  <a:pt x="3564" y="943"/>
                  <a:pt x="3564" y="944"/>
                </a:cubicBezTo>
                <a:cubicBezTo>
                  <a:pt x="3564" y="945"/>
                  <a:pt x="3565" y="944"/>
                  <a:pt x="3566" y="945"/>
                </a:cubicBezTo>
                <a:cubicBezTo>
                  <a:pt x="3566" y="946"/>
                  <a:pt x="3567" y="945"/>
                  <a:pt x="3566" y="944"/>
                </a:cubicBezTo>
                <a:cubicBezTo>
                  <a:pt x="3566" y="943"/>
                  <a:pt x="3565" y="943"/>
                  <a:pt x="3565" y="943"/>
                </a:cubicBezTo>
                <a:close/>
                <a:moveTo>
                  <a:pt x="3597" y="957"/>
                </a:moveTo>
                <a:cubicBezTo>
                  <a:pt x="3597" y="957"/>
                  <a:pt x="3597" y="957"/>
                  <a:pt x="3597" y="959"/>
                </a:cubicBezTo>
                <a:cubicBezTo>
                  <a:pt x="3598" y="960"/>
                  <a:pt x="3599" y="960"/>
                  <a:pt x="3599" y="959"/>
                </a:cubicBezTo>
                <a:cubicBezTo>
                  <a:pt x="3599" y="958"/>
                  <a:pt x="3599" y="957"/>
                  <a:pt x="3597" y="957"/>
                </a:cubicBezTo>
                <a:close/>
                <a:moveTo>
                  <a:pt x="3640" y="970"/>
                </a:moveTo>
                <a:cubicBezTo>
                  <a:pt x="3640" y="970"/>
                  <a:pt x="3639" y="969"/>
                  <a:pt x="3639" y="969"/>
                </a:cubicBezTo>
                <a:cubicBezTo>
                  <a:pt x="3637" y="969"/>
                  <a:pt x="3638" y="971"/>
                  <a:pt x="3638" y="971"/>
                </a:cubicBezTo>
                <a:cubicBezTo>
                  <a:pt x="3639" y="972"/>
                  <a:pt x="3640" y="971"/>
                  <a:pt x="3640" y="970"/>
                </a:cubicBezTo>
                <a:close/>
                <a:moveTo>
                  <a:pt x="3561" y="941"/>
                </a:moveTo>
                <a:cubicBezTo>
                  <a:pt x="3561" y="941"/>
                  <a:pt x="3560" y="942"/>
                  <a:pt x="3561" y="943"/>
                </a:cubicBezTo>
                <a:cubicBezTo>
                  <a:pt x="3561" y="943"/>
                  <a:pt x="3561" y="943"/>
                  <a:pt x="3562" y="943"/>
                </a:cubicBezTo>
                <a:cubicBezTo>
                  <a:pt x="3562" y="943"/>
                  <a:pt x="3562" y="942"/>
                  <a:pt x="3562" y="941"/>
                </a:cubicBezTo>
                <a:cubicBezTo>
                  <a:pt x="3562" y="941"/>
                  <a:pt x="3561" y="941"/>
                  <a:pt x="3561" y="941"/>
                </a:cubicBezTo>
                <a:close/>
                <a:moveTo>
                  <a:pt x="3627" y="971"/>
                </a:moveTo>
                <a:cubicBezTo>
                  <a:pt x="3626" y="970"/>
                  <a:pt x="3629" y="969"/>
                  <a:pt x="3629" y="969"/>
                </a:cubicBezTo>
                <a:cubicBezTo>
                  <a:pt x="3631" y="968"/>
                  <a:pt x="3628" y="967"/>
                  <a:pt x="3627" y="968"/>
                </a:cubicBezTo>
                <a:cubicBezTo>
                  <a:pt x="3625" y="969"/>
                  <a:pt x="3625" y="970"/>
                  <a:pt x="3624" y="971"/>
                </a:cubicBezTo>
                <a:cubicBezTo>
                  <a:pt x="3623" y="972"/>
                  <a:pt x="3620" y="973"/>
                  <a:pt x="3619" y="974"/>
                </a:cubicBezTo>
                <a:cubicBezTo>
                  <a:pt x="3618" y="975"/>
                  <a:pt x="3620" y="975"/>
                  <a:pt x="3621" y="975"/>
                </a:cubicBezTo>
                <a:cubicBezTo>
                  <a:pt x="3622" y="976"/>
                  <a:pt x="3622" y="975"/>
                  <a:pt x="3622" y="974"/>
                </a:cubicBezTo>
                <a:cubicBezTo>
                  <a:pt x="3623" y="973"/>
                  <a:pt x="3624" y="973"/>
                  <a:pt x="3624" y="973"/>
                </a:cubicBezTo>
                <a:cubicBezTo>
                  <a:pt x="3625" y="974"/>
                  <a:pt x="3625" y="973"/>
                  <a:pt x="3626" y="973"/>
                </a:cubicBezTo>
                <a:cubicBezTo>
                  <a:pt x="3627" y="974"/>
                  <a:pt x="3629" y="973"/>
                  <a:pt x="3630" y="972"/>
                </a:cubicBezTo>
                <a:cubicBezTo>
                  <a:pt x="3630" y="971"/>
                  <a:pt x="3628" y="971"/>
                  <a:pt x="3627" y="971"/>
                </a:cubicBezTo>
                <a:close/>
                <a:moveTo>
                  <a:pt x="3641" y="976"/>
                </a:moveTo>
                <a:cubicBezTo>
                  <a:pt x="3640" y="976"/>
                  <a:pt x="3640" y="975"/>
                  <a:pt x="3639" y="975"/>
                </a:cubicBezTo>
                <a:cubicBezTo>
                  <a:pt x="3639" y="975"/>
                  <a:pt x="3639" y="977"/>
                  <a:pt x="3639" y="977"/>
                </a:cubicBezTo>
                <a:cubicBezTo>
                  <a:pt x="3640" y="977"/>
                  <a:pt x="3641" y="978"/>
                  <a:pt x="3642" y="978"/>
                </a:cubicBezTo>
                <a:cubicBezTo>
                  <a:pt x="3643" y="979"/>
                  <a:pt x="3643" y="978"/>
                  <a:pt x="3642" y="977"/>
                </a:cubicBezTo>
                <a:cubicBezTo>
                  <a:pt x="3642" y="976"/>
                  <a:pt x="3641" y="976"/>
                  <a:pt x="3641" y="976"/>
                </a:cubicBezTo>
                <a:close/>
                <a:moveTo>
                  <a:pt x="3418" y="887"/>
                </a:moveTo>
                <a:cubicBezTo>
                  <a:pt x="3417" y="886"/>
                  <a:pt x="3417" y="886"/>
                  <a:pt x="3417" y="886"/>
                </a:cubicBezTo>
                <a:cubicBezTo>
                  <a:pt x="3416" y="885"/>
                  <a:pt x="3415" y="885"/>
                  <a:pt x="3415" y="884"/>
                </a:cubicBezTo>
                <a:cubicBezTo>
                  <a:pt x="3414" y="882"/>
                  <a:pt x="3414" y="882"/>
                  <a:pt x="3413" y="881"/>
                </a:cubicBezTo>
                <a:cubicBezTo>
                  <a:pt x="3413" y="881"/>
                  <a:pt x="3413" y="880"/>
                  <a:pt x="3412" y="880"/>
                </a:cubicBezTo>
                <a:cubicBezTo>
                  <a:pt x="3412" y="879"/>
                  <a:pt x="3412" y="879"/>
                  <a:pt x="3411" y="879"/>
                </a:cubicBezTo>
                <a:cubicBezTo>
                  <a:pt x="3411" y="878"/>
                  <a:pt x="3411" y="877"/>
                  <a:pt x="3411" y="876"/>
                </a:cubicBezTo>
                <a:cubicBezTo>
                  <a:pt x="3411" y="875"/>
                  <a:pt x="3412" y="875"/>
                  <a:pt x="3411" y="874"/>
                </a:cubicBezTo>
                <a:cubicBezTo>
                  <a:pt x="3411" y="874"/>
                  <a:pt x="3410" y="874"/>
                  <a:pt x="3410" y="874"/>
                </a:cubicBezTo>
                <a:cubicBezTo>
                  <a:pt x="3408" y="875"/>
                  <a:pt x="3406" y="874"/>
                  <a:pt x="3404" y="875"/>
                </a:cubicBezTo>
                <a:cubicBezTo>
                  <a:pt x="3404" y="875"/>
                  <a:pt x="3403" y="875"/>
                  <a:pt x="3403" y="875"/>
                </a:cubicBezTo>
                <a:cubicBezTo>
                  <a:pt x="3403" y="875"/>
                  <a:pt x="3402" y="875"/>
                  <a:pt x="3402" y="875"/>
                </a:cubicBezTo>
                <a:cubicBezTo>
                  <a:pt x="3402" y="876"/>
                  <a:pt x="3404" y="876"/>
                  <a:pt x="3404" y="876"/>
                </a:cubicBezTo>
                <a:cubicBezTo>
                  <a:pt x="3405" y="877"/>
                  <a:pt x="3405" y="877"/>
                  <a:pt x="3405" y="877"/>
                </a:cubicBezTo>
                <a:cubicBezTo>
                  <a:pt x="3405" y="878"/>
                  <a:pt x="3406" y="878"/>
                  <a:pt x="3406" y="878"/>
                </a:cubicBezTo>
                <a:cubicBezTo>
                  <a:pt x="3406" y="879"/>
                  <a:pt x="3407" y="879"/>
                  <a:pt x="3407" y="879"/>
                </a:cubicBezTo>
                <a:cubicBezTo>
                  <a:pt x="3407" y="880"/>
                  <a:pt x="3407" y="880"/>
                  <a:pt x="3407" y="880"/>
                </a:cubicBezTo>
                <a:cubicBezTo>
                  <a:pt x="3408" y="881"/>
                  <a:pt x="3408" y="881"/>
                  <a:pt x="3408" y="881"/>
                </a:cubicBezTo>
                <a:cubicBezTo>
                  <a:pt x="3408" y="882"/>
                  <a:pt x="3408" y="882"/>
                  <a:pt x="3409" y="883"/>
                </a:cubicBezTo>
                <a:cubicBezTo>
                  <a:pt x="3409" y="883"/>
                  <a:pt x="3410" y="883"/>
                  <a:pt x="3410" y="884"/>
                </a:cubicBezTo>
                <a:cubicBezTo>
                  <a:pt x="3411" y="884"/>
                  <a:pt x="3412" y="885"/>
                  <a:pt x="3412" y="886"/>
                </a:cubicBezTo>
                <a:cubicBezTo>
                  <a:pt x="3412" y="886"/>
                  <a:pt x="3413" y="887"/>
                  <a:pt x="3413" y="888"/>
                </a:cubicBezTo>
                <a:cubicBezTo>
                  <a:pt x="3413" y="888"/>
                  <a:pt x="3413" y="888"/>
                  <a:pt x="3414" y="889"/>
                </a:cubicBezTo>
                <a:cubicBezTo>
                  <a:pt x="3414" y="889"/>
                  <a:pt x="3415" y="889"/>
                  <a:pt x="3415" y="889"/>
                </a:cubicBezTo>
                <a:cubicBezTo>
                  <a:pt x="3416" y="889"/>
                  <a:pt x="3417" y="889"/>
                  <a:pt x="3417" y="890"/>
                </a:cubicBezTo>
                <a:cubicBezTo>
                  <a:pt x="3417" y="890"/>
                  <a:pt x="3417" y="891"/>
                  <a:pt x="3418" y="891"/>
                </a:cubicBezTo>
                <a:cubicBezTo>
                  <a:pt x="3418" y="891"/>
                  <a:pt x="3419" y="892"/>
                  <a:pt x="3419" y="891"/>
                </a:cubicBezTo>
                <a:cubicBezTo>
                  <a:pt x="3420" y="891"/>
                  <a:pt x="3419" y="891"/>
                  <a:pt x="3419" y="890"/>
                </a:cubicBezTo>
                <a:cubicBezTo>
                  <a:pt x="3420" y="889"/>
                  <a:pt x="3420" y="889"/>
                  <a:pt x="3419" y="888"/>
                </a:cubicBezTo>
                <a:cubicBezTo>
                  <a:pt x="3418" y="887"/>
                  <a:pt x="3418" y="887"/>
                  <a:pt x="3418" y="887"/>
                </a:cubicBezTo>
                <a:close/>
                <a:moveTo>
                  <a:pt x="3379" y="766"/>
                </a:moveTo>
                <a:cubicBezTo>
                  <a:pt x="3379" y="766"/>
                  <a:pt x="3379" y="765"/>
                  <a:pt x="3379" y="764"/>
                </a:cubicBezTo>
                <a:cubicBezTo>
                  <a:pt x="3379" y="763"/>
                  <a:pt x="3378" y="763"/>
                  <a:pt x="3377" y="764"/>
                </a:cubicBezTo>
                <a:cubicBezTo>
                  <a:pt x="3376" y="764"/>
                  <a:pt x="3376" y="764"/>
                  <a:pt x="3375" y="765"/>
                </a:cubicBezTo>
                <a:cubicBezTo>
                  <a:pt x="3375" y="765"/>
                  <a:pt x="3374" y="765"/>
                  <a:pt x="3374" y="766"/>
                </a:cubicBezTo>
                <a:cubicBezTo>
                  <a:pt x="3372" y="766"/>
                  <a:pt x="3371" y="767"/>
                  <a:pt x="3370" y="768"/>
                </a:cubicBezTo>
                <a:cubicBezTo>
                  <a:pt x="3369" y="768"/>
                  <a:pt x="3368" y="768"/>
                  <a:pt x="3367" y="768"/>
                </a:cubicBezTo>
                <a:cubicBezTo>
                  <a:pt x="3366" y="769"/>
                  <a:pt x="3366" y="769"/>
                  <a:pt x="3365" y="769"/>
                </a:cubicBezTo>
                <a:cubicBezTo>
                  <a:pt x="3364" y="769"/>
                  <a:pt x="3363" y="769"/>
                  <a:pt x="3363" y="769"/>
                </a:cubicBezTo>
                <a:cubicBezTo>
                  <a:pt x="3362" y="769"/>
                  <a:pt x="3361" y="770"/>
                  <a:pt x="3362" y="770"/>
                </a:cubicBezTo>
                <a:cubicBezTo>
                  <a:pt x="3363" y="771"/>
                  <a:pt x="3364" y="771"/>
                  <a:pt x="3363" y="772"/>
                </a:cubicBezTo>
                <a:cubicBezTo>
                  <a:pt x="3362" y="773"/>
                  <a:pt x="3361" y="774"/>
                  <a:pt x="3361" y="776"/>
                </a:cubicBezTo>
                <a:cubicBezTo>
                  <a:pt x="3360" y="778"/>
                  <a:pt x="3359" y="781"/>
                  <a:pt x="3356" y="782"/>
                </a:cubicBezTo>
                <a:cubicBezTo>
                  <a:pt x="3356" y="782"/>
                  <a:pt x="3355" y="783"/>
                  <a:pt x="3355" y="783"/>
                </a:cubicBezTo>
                <a:cubicBezTo>
                  <a:pt x="3355" y="784"/>
                  <a:pt x="3355" y="784"/>
                  <a:pt x="3356" y="784"/>
                </a:cubicBezTo>
                <a:cubicBezTo>
                  <a:pt x="3356" y="785"/>
                  <a:pt x="3355" y="787"/>
                  <a:pt x="3356" y="786"/>
                </a:cubicBezTo>
                <a:cubicBezTo>
                  <a:pt x="3357" y="786"/>
                  <a:pt x="3357" y="785"/>
                  <a:pt x="3358" y="784"/>
                </a:cubicBezTo>
                <a:cubicBezTo>
                  <a:pt x="3359" y="784"/>
                  <a:pt x="3359" y="784"/>
                  <a:pt x="3359" y="784"/>
                </a:cubicBezTo>
                <a:cubicBezTo>
                  <a:pt x="3360" y="784"/>
                  <a:pt x="3361" y="783"/>
                  <a:pt x="3361" y="783"/>
                </a:cubicBezTo>
                <a:cubicBezTo>
                  <a:pt x="3362" y="783"/>
                  <a:pt x="3363" y="782"/>
                  <a:pt x="3364" y="782"/>
                </a:cubicBezTo>
                <a:cubicBezTo>
                  <a:pt x="3365" y="781"/>
                  <a:pt x="3367" y="781"/>
                  <a:pt x="3368" y="780"/>
                </a:cubicBezTo>
                <a:cubicBezTo>
                  <a:pt x="3371" y="779"/>
                  <a:pt x="3373" y="776"/>
                  <a:pt x="3376" y="775"/>
                </a:cubicBezTo>
                <a:cubicBezTo>
                  <a:pt x="3377" y="775"/>
                  <a:pt x="3379" y="775"/>
                  <a:pt x="3380" y="774"/>
                </a:cubicBezTo>
                <a:cubicBezTo>
                  <a:pt x="3381" y="773"/>
                  <a:pt x="3381" y="771"/>
                  <a:pt x="3381" y="770"/>
                </a:cubicBezTo>
                <a:cubicBezTo>
                  <a:pt x="3381" y="768"/>
                  <a:pt x="3379" y="767"/>
                  <a:pt x="3379" y="766"/>
                </a:cubicBezTo>
                <a:close/>
                <a:moveTo>
                  <a:pt x="3551" y="940"/>
                </a:moveTo>
                <a:cubicBezTo>
                  <a:pt x="3552" y="940"/>
                  <a:pt x="3553" y="940"/>
                  <a:pt x="3553" y="940"/>
                </a:cubicBezTo>
                <a:cubicBezTo>
                  <a:pt x="3553" y="941"/>
                  <a:pt x="3554" y="941"/>
                  <a:pt x="3554" y="939"/>
                </a:cubicBezTo>
                <a:cubicBezTo>
                  <a:pt x="3553" y="938"/>
                  <a:pt x="3553" y="938"/>
                  <a:pt x="3552" y="938"/>
                </a:cubicBezTo>
                <a:cubicBezTo>
                  <a:pt x="3552" y="937"/>
                  <a:pt x="3551" y="937"/>
                  <a:pt x="3550" y="937"/>
                </a:cubicBezTo>
                <a:cubicBezTo>
                  <a:pt x="3548" y="937"/>
                  <a:pt x="3549" y="936"/>
                  <a:pt x="3549" y="935"/>
                </a:cubicBezTo>
                <a:cubicBezTo>
                  <a:pt x="3548" y="935"/>
                  <a:pt x="3549" y="934"/>
                  <a:pt x="3549" y="934"/>
                </a:cubicBezTo>
                <a:cubicBezTo>
                  <a:pt x="3549" y="934"/>
                  <a:pt x="3548" y="933"/>
                  <a:pt x="3547" y="934"/>
                </a:cubicBezTo>
                <a:cubicBezTo>
                  <a:pt x="3546" y="934"/>
                  <a:pt x="3545" y="934"/>
                  <a:pt x="3545" y="934"/>
                </a:cubicBezTo>
                <a:cubicBezTo>
                  <a:pt x="3544" y="934"/>
                  <a:pt x="3543" y="934"/>
                  <a:pt x="3542" y="933"/>
                </a:cubicBezTo>
                <a:cubicBezTo>
                  <a:pt x="3541" y="932"/>
                  <a:pt x="3538" y="933"/>
                  <a:pt x="3536" y="933"/>
                </a:cubicBezTo>
                <a:cubicBezTo>
                  <a:pt x="3534" y="934"/>
                  <a:pt x="3535" y="935"/>
                  <a:pt x="3536" y="935"/>
                </a:cubicBezTo>
                <a:cubicBezTo>
                  <a:pt x="3536" y="936"/>
                  <a:pt x="3537" y="935"/>
                  <a:pt x="3538" y="935"/>
                </a:cubicBezTo>
                <a:cubicBezTo>
                  <a:pt x="3539" y="935"/>
                  <a:pt x="3538" y="936"/>
                  <a:pt x="3538" y="936"/>
                </a:cubicBezTo>
                <a:cubicBezTo>
                  <a:pt x="3538" y="937"/>
                  <a:pt x="3539" y="937"/>
                  <a:pt x="3540" y="937"/>
                </a:cubicBezTo>
                <a:cubicBezTo>
                  <a:pt x="3541" y="937"/>
                  <a:pt x="3540" y="938"/>
                  <a:pt x="3540" y="939"/>
                </a:cubicBezTo>
                <a:cubicBezTo>
                  <a:pt x="3540" y="939"/>
                  <a:pt x="3540" y="939"/>
                  <a:pt x="3541" y="939"/>
                </a:cubicBezTo>
                <a:cubicBezTo>
                  <a:pt x="3542" y="939"/>
                  <a:pt x="3543" y="940"/>
                  <a:pt x="3543" y="940"/>
                </a:cubicBezTo>
                <a:cubicBezTo>
                  <a:pt x="3543" y="941"/>
                  <a:pt x="3544" y="940"/>
                  <a:pt x="3545" y="940"/>
                </a:cubicBezTo>
                <a:cubicBezTo>
                  <a:pt x="3545" y="939"/>
                  <a:pt x="3546" y="939"/>
                  <a:pt x="3547" y="940"/>
                </a:cubicBezTo>
                <a:cubicBezTo>
                  <a:pt x="3548" y="941"/>
                  <a:pt x="3548" y="940"/>
                  <a:pt x="3549" y="939"/>
                </a:cubicBezTo>
                <a:cubicBezTo>
                  <a:pt x="3549" y="939"/>
                  <a:pt x="3551" y="940"/>
                  <a:pt x="3551" y="940"/>
                </a:cubicBezTo>
                <a:close/>
                <a:moveTo>
                  <a:pt x="3555" y="949"/>
                </a:moveTo>
                <a:cubicBezTo>
                  <a:pt x="3555" y="949"/>
                  <a:pt x="3554" y="950"/>
                  <a:pt x="3553" y="951"/>
                </a:cubicBezTo>
                <a:cubicBezTo>
                  <a:pt x="3552" y="951"/>
                  <a:pt x="3551" y="950"/>
                  <a:pt x="3550" y="950"/>
                </a:cubicBezTo>
                <a:cubicBezTo>
                  <a:pt x="3549" y="950"/>
                  <a:pt x="3549" y="951"/>
                  <a:pt x="3549" y="951"/>
                </a:cubicBezTo>
                <a:cubicBezTo>
                  <a:pt x="3549" y="952"/>
                  <a:pt x="3550" y="952"/>
                  <a:pt x="3552" y="952"/>
                </a:cubicBezTo>
                <a:cubicBezTo>
                  <a:pt x="3553" y="953"/>
                  <a:pt x="3553" y="953"/>
                  <a:pt x="3553" y="954"/>
                </a:cubicBezTo>
                <a:cubicBezTo>
                  <a:pt x="3554" y="955"/>
                  <a:pt x="3554" y="954"/>
                  <a:pt x="3555" y="954"/>
                </a:cubicBezTo>
                <a:cubicBezTo>
                  <a:pt x="3556" y="953"/>
                  <a:pt x="3556" y="953"/>
                  <a:pt x="3556" y="952"/>
                </a:cubicBezTo>
                <a:cubicBezTo>
                  <a:pt x="3556" y="952"/>
                  <a:pt x="3556" y="951"/>
                  <a:pt x="3557" y="951"/>
                </a:cubicBezTo>
                <a:cubicBezTo>
                  <a:pt x="3558" y="950"/>
                  <a:pt x="3558" y="949"/>
                  <a:pt x="3557" y="949"/>
                </a:cubicBezTo>
                <a:cubicBezTo>
                  <a:pt x="3556" y="948"/>
                  <a:pt x="3555" y="949"/>
                  <a:pt x="3555" y="949"/>
                </a:cubicBezTo>
                <a:close/>
                <a:moveTo>
                  <a:pt x="3701" y="984"/>
                </a:moveTo>
                <a:cubicBezTo>
                  <a:pt x="3699" y="984"/>
                  <a:pt x="3700" y="985"/>
                  <a:pt x="3700" y="985"/>
                </a:cubicBezTo>
                <a:cubicBezTo>
                  <a:pt x="3701" y="986"/>
                  <a:pt x="3702" y="986"/>
                  <a:pt x="3703" y="985"/>
                </a:cubicBezTo>
                <a:cubicBezTo>
                  <a:pt x="3703" y="984"/>
                  <a:pt x="3701" y="984"/>
                  <a:pt x="3701" y="984"/>
                </a:cubicBezTo>
                <a:close/>
                <a:moveTo>
                  <a:pt x="3697" y="986"/>
                </a:moveTo>
                <a:cubicBezTo>
                  <a:pt x="3695" y="986"/>
                  <a:pt x="3696" y="987"/>
                  <a:pt x="3697" y="987"/>
                </a:cubicBezTo>
                <a:cubicBezTo>
                  <a:pt x="3698" y="987"/>
                  <a:pt x="3698" y="987"/>
                  <a:pt x="3698" y="987"/>
                </a:cubicBezTo>
                <a:cubicBezTo>
                  <a:pt x="3698" y="986"/>
                  <a:pt x="3697" y="986"/>
                  <a:pt x="3697" y="986"/>
                </a:cubicBezTo>
                <a:close/>
                <a:moveTo>
                  <a:pt x="3720" y="978"/>
                </a:moveTo>
                <a:cubicBezTo>
                  <a:pt x="3722" y="978"/>
                  <a:pt x="3719" y="978"/>
                  <a:pt x="3718" y="978"/>
                </a:cubicBezTo>
                <a:cubicBezTo>
                  <a:pt x="3716" y="977"/>
                  <a:pt x="3716" y="976"/>
                  <a:pt x="3716" y="976"/>
                </a:cubicBezTo>
                <a:cubicBezTo>
                  <a:pt x="3716" y="976"/>
                  <a:pt x="3716" y="975"/>
                  <a:pt x="3715" y="975"/>
                </a:cubicBezTo>
                <a:cubicBezTo>
                  <a:pt x="3714" y="976"/>
                  <a:pt x="3713" y="975"/>
                  <a:pt x="3712" y="975"/>
                </a:cubicBezTo>
                <a:cubicBezTo>
                  <a:pt x="3711" y="975"/>
                  <a:pt x="3710" y="976"/>
                  <a:pt x="3710" y="977"/>
                </a:cubicBezTo>
                <a:cubicBezTo>
                  <a:pt x="3710" y="978"/>
                  <a:pt x="3712" y="977"/>
                  <a:pt x="3712" y="978"/>
                </a:cubicBezTo>
                <a:cubicBezTo>
                  <a:pt x="3712" y="980"/>
                  <a:pt x="3713" y="980"/>
                  <a:pt x="3714" y="980"/>
                </a:cubicBezTo>
                <a:cubicBezTo>
                  <a:pt x="3716" y="980"/>
                  <a:pt x="3715" y="980"/>
                  <a:pt x="3715" y="981"/>
                </a:cubicBezTo>
                <a:cubicBezTo>
                  <a:pt x="3715" y="982"/>
                  <a:pt x="3713" y="981"/>
                  <a:pt x="3712" y="982"/>
                </a:cubicBezTo>
                <a:cubicBezTo>
                  <a:pt x="3711" y="982"/>
                  <a:pt x="3711" y="983"/>
                  <a:pt x="3711" y="983"/>
                </a:cubicBezTo>
                <a:cubicBezTo>
                  <a:pt x="3712" y="983"/>
                  <a:pt x="3713" y="983"/>
                  <a:pt x="3714" y="984"/>
                </a:cubicBezTo>
                <a:cubicBezTo>
                  <a:pt x="3714" y="985"/>
                  <a:pt x="3715" y="985"/>
                  <a:pt x="3715" y="984"/>
                </a:cubicBezTo>
                <a:cubicBezTo>
                  <a:pt x="3715" y="984"/>
                  <a:pt x="3715" y="983"/>
                  <a:pt x="3717" y="982"/>
                </a:cubicBezTo>
                <a:cubicBezTo>
                  <a:pt x="3719" y="982"/>
                  <a:pt x="3717" y="981"/>
                  <a:pt x="3718" y="980"/>
                </a:cubicBezTo>
                <a:cubicBezTo>
                  <a:pt x="3718" y="979"/>
                  <a:pt x="3719" y="979"/>
                  <a:pt x="3720" y="978"/>
                </a:cubicBezTo>
                <a:close/>
                <a:moveTo>
                  <a:pt x="3699" y="977"/>
                </a:moveTo>
                <a:cubicBezTo>
                  <a:pt x="3697" y="977"/>
                  <a:pt x="3697" y="977"/>
                  <a:pt x="3697" y="978"/>
                </a:cubicBezTo>
                <a:cubicBezTo>
                  <a:pt x="3697" y="978"/>
                  <a:pt x="3696" y="979"/>
                  <a:pt x="3697" y="979"/>
                </a:cubicBezTo>
                <a:cubicBezTo>
                  <a:pt x="3697" y="980"/>
                  <a:pt x="3698" y="982"/>
                  <a:pt x="3699" y="981"/>
                </a:cubicBezTo>
                <a:cubicBezTo>
                  <a:pt x="3699" y="980"/>
                  <a:pt x="3698" y="980"/>
                  <a:pt x="3699" y="979"/>
                </a:cubicBezTo>
                <a:cubicBezTo>
                  <a:pt x="3700" y="978"/>
                  <a:pt x="3700" y="977"/>
                  <a:pt x="3699" y="977"/>
                </a:cubicBezTo>
                <a:close/>
                <a:moveTo>
                  <a:pt x="3707" y="988"/>
                </a:moveTo>
                <a:cubicBezTo>
                  <a:pt x="3707" y="988"/>
                  <a:pt x="3706" y="989"/>
                  <a:pt x="3707" y="989"/>
                </a:cubicBezTo>
                <a:cubicBezTo>
                  <a:pt x="3707" y="990"/>
                  <a:pt x="3708" y="989"/>
                  <a:pt x="3708" y="989"/>
                </a:cubicBezTo>
                <a:cubicBezTo>
                  <a:pt x="3709" y="988"/>
                  <a:pt x="3708" y="987"/>
                  <a:pt x="3707" y="988"/>
                </a:cubicBezTo>
                <a:close/>
                <a:moveTo>
                  <a:pt x="3647" y="972"/>
                </a:moveTo>
                <a:cubicBezTo>
                  <a:pt x="3645" y="972"/>
                  <a:pt x="3645" y="971"/>
                  <a:pt x="3644" y="972"/>
                </a:cubicBezTo>
                <a:cubicBezTo>
                  <a:pt x="3644" y="972"/>
                  <a:pt x="3643" y="973"/>
                  <a:pt x="3644" y="974"/>
                </a:cubicBezTo>
                <a:cubicBezTo>
                  <a:pt x="3644" y="974"/>
                  <a:pt x="3645" y="975"/>
                  <a:pt x="3645" y="975"/>
                </a:cubicBezTo>
                <a:cubicBezTo>
                  <a:pt x="3646" y="974"/>
                  <a:pt x="3646" y="974"/>
                  <a:pt x="3647" y="973"/>
                </a:cubicBezTo>
                <a:cubicBezTo>
                  <a:pt x="3648" y="973"/>
                  <a:pt x="3648" y="972"/>
                  <a:pt x="3647" y="972"/>
                </a:cubicBezTo>
                <a:close/>
                <a:moveTo>
                  <a:pt x="3669" y="972"/>
                </a:moveTo>
                <a:cubicBezTo>
                  <a:pt x="3669" y="972"/>
                  <a:pt x="3668" y="972"/>
                  <a:pt x="3668" y="972"/>
                </a:cubicBezTo>
                <a:cubicBezTo>
                  <a:pt x="3668" y="971"/>
                  <a:pt x="3666" y="973"/>
                  <a:pt x="3665" y="973"/>
                </a:cubicBezTo>
                <a:cubicBezTo>
                  <a:pt x="3665" y="974"/>
                  <a:pt x="3664" y="975"/>
                  <a:pt x="3665" y="975"/>
                </a:cubicBezTo>
                <a:cubicBezTo>
                  <a:pt x="3666" y="976"/>
                  <a:pt x="3666" y="976"/>
                  <a:pt x="3668" y="976"/>
                </a:cubicBezTo>
                <a:cubicBezTo>
                  <a:pt x="3670" y="976"/>
                  <a:pt x="3669" y="975"/>
                  <a:pt x="3670" y="976"/>
                </a:cubicBezTo>
                <a:cubicBezTo>
                  <a:pt x="3671" y="976"/>
                  <a:pt x="3671" y="975"/>
                  <a:pt x="3671" y="974"/>
                </a:cubicBezTo>
                <a:cubicBezTo>
                  <a:pt x="3671" y="973"/>
                  <a:pt x="3670" y="973"/>
                  <a:pt x="3669" y="972"/>
                </a:cubicBezTo>
                <a:close/>
                <a:moveTo>
                  <a:pt x="3661" y="989"/>
                </a:moveTo>
                <a:cubicBezTo>
                  <a:pt x="3661" y="989"/>
                  <a:pt x="3660" y="989"/>
                  <a:pt x="3659" y="989"/>
                </a:cubicBezTo>
                <a:cubicBezTo>
                  <a:pt x="3658" y="989"/>
                  <a:pt x="3657" y="989"/>
                  <a:pt x="3657" y="988"/>
                </a:cubicBezTo>
                <a:cubicBezTo>
                  <a:pt x="3657" y="987"/>
                  <a:pt x="3655" y="987"/>
                  <a:pt x="3655" y="986"/>
                </a:cubicBezTo>
                <a:cubicBezTo>
                  <a:pt x="3654" y="984"/>
                  <a:pt x="3653" y="983"/>
                  <a:pt x="3653" y="983"/>
                </a:cubicBezTo>
                <a:cubicBezTo>
                  <a:pt x="3652" y="983"/>
                  <a:pt x="3651" y="982"/>
                  <a:pt x="3650" y="982"/>
                </a:cubicBezTo>
                <a:cubicBezTo>
                  <a:pt x="3649" y="982"/>
                  <a:pt x="3648" y="982"/>
                  <a:pt x="3648" y="981"/>
                </a:cubicBezTo>
                <a:cubicBezTo>
                  <a:pt x="3648" y="981"/>
                  <a:pt x="3647" y="981"/>
                  <a:pt x="3647" y="982"/>
                </a:cubicBezTo>
                <a:cubicBezTo>
                  <a:pt x="3647" y="983"/>
                  <a:pt x="3648" y="983"/>
                  <a:pt x="3650" y="984"/>
                </a:cubicBezTo>
                <a:cubicBezTo>
                  <a:pt x="3651" y="984"/>
                  <a:pt x="3652" y="985"/>
                  <a:pt x="3653" y="986"/>
                </a:cubicBezTo>
                <a:cubicBezTo>
                  <a:pt x="3654" y="987"/>
                  <a:pt x="3654" y="988"/>
                  <a:pt x="3655" y="988"/>
                </a:cubicBezTo>
                <a:cubicBezTo>
                  <a:pt x="3656" y="989"/>
                  <a:pt x="3656" y="990"/>
                  <a:pt x="3656" y="991"/>
                </a:cubicBezTo>
                <a:cubicBezTo>
                  <a:pt x="3656" y="993"/>
                  <a:pt x="3657" y="992"/>
                  <a:pt x="3657" y="991"/>
                </a:cubicBezTo>
                <a:cubicBezTo>
                  <a:pt x="3657" y="991"/>
                  <a:pt x="3658" y="991"/>
                  <a:pt x="3659" y="991"/>
                </a:cubicBezTo>
                <a:cubicBezTo>
                  <a:pt x="3660" y="992"/>
                  <a:pt x="3661" y="991"/>
                  <a:pt x="3662" y="991"/>
                </a:cubicBezTo>
                <a:cubicBezTo>
                  <a:pt x="3663" y="990"/>
                  <a:pt x="3662" y="990"/>
                  <a:pt x="3661" y="989"/>
                </a:cubicBezTo>
                <a:close/>
                <a:moveTo>
                  <a:pt x="3695" y="990"/>
                </a:moveTo>
                <a:cubicBezTo>
                  <a:pt x="3695" y="990"/>
                  <a:pt x="3694" y="989"/>
                  <a:pt x="3693" y="990"/>
                </a:cubicBezTo>
                <a:cubicBezTo>
                  <a:pt x="3692" y="991"/>
                  <a:pt x="3693" y="992"/>
                  <a:pt x="3693" y="993"/>
                </a:cubicBezTo>
                <a:cubicBezTo>
                  <a:pt x="3692" y="994"/>
                  <a:pt x="3693" y="994"/>
                  <a:pt x="3694" y="993"/>
                </a:cubicBezTo>
                <a:cubicBezTo>
                  <a:pt x="3695" y="993"/>
                  <a:pt x="3695" y="993"/>
                  <a:pt x="3695" y="992"/>
                </a:cubicBezTo>
                <a:cubicBezTo>
                  <a:pt x="3694" y="991"/>
                  <a:pt x="3695" y="990"/>
                  <a:pt x="3695" y="990"/>
                </a:cubicBezTo>
                <a:close/>
                <a:moveTo>
                  <a:pt x="3690" y="994"/>
                </a:moveTo>
                <a:cubicBezTo>
                  <a:pt x="3690" y="994"/>
                  <a:pt x="3689" y="995"/>
                  <a:pt x="3689" y="995"/>
                </a:cubicBezTo>
                <a:cubicBezTo>
                  <a:pt x="3689" y="996"/>
                  <a:pt x="3690" y="996"/>
                  <a:pt x="3691" y="995"/>
                </a:cubicBezTo>
                <a:cubicBezTo>
                  <a:pt x="3691" y="994"/>
                  <a:pt x="3692" y="994"/>
                  <a:pt x="3691" y="993"/>
                </a:cubicBezTo>
                <a:cubicBezTo>
                  <a:pt x="3691" y="993"/>
                  <a:pt x="3690" y="993"/>
                  <a:pt x="3690" y="99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84406" tIns="42203" rIns="84406" bIns="42203" numCol="1" anchor="t" anchorCtr="0" compatLnSpc="1">
            <a:prstTxWarp prst="textNoShape">
              <a:avLst/>
            </a:prstTxWarp>
          </a:bodyPr>
          <a:lstStyle/>
          <a:p>
            <a:pPr lvl="0" latinLnBrk="1"/>
            <a:endParaRPr lang="ko-KR" altLang="en-US" sz="1108">
              <a:solidFill>
                <a:schemeClr val="lt1"/>
              </a:solidFill>
              <a:latin typeface="맑은 고딕" panose="020B0503020000020004" pitchFamily="50" charset="-127"/>
              <a:ea typeface="맑은 고딕" panose="020B0503020000020004" pitchFamily="50" charset="-127"/>
            </a:endParaRPr>
          </a:p>
        </p:txBody>
      </p:sp>
      <p:sp>
        <p:nvSpPr>
          <p:cNvPr id="14" name="제목 1"/>
          <p:cNvSpPr>
            <a:spLocks noGrp="1"/>
          </p:cNvSpPr>
          <p:nvPr>
            <p:ph type="ctrTitle" hasCustomPrompt="1"/>
          </p:nvPr>
        </p:nvSpPr>
        <p:spPr>
          <a:xfrm>
            <a:off x="913448" y="1828801"/>
            <a:ext cx="7317105" cy="3048001"/>
          </a:xfrm>
        </p:spPr>
        <p:txBody>
          <a:bodyPr>
            <a:normAutofit/>
          </a:bodyPr>
          <a:lstStyle>
            <a:lvl1pPr latinLnBrk="1">
              <a:defRPr lang="ko-KR" sz="3692" b="0">
                <a:latin typeface="Franklin Gothic Demi" pitchFamily="34" charset="0"/>
                <a:ea typeface="맑은 고딕" panose="020B0503020000020004" pitchFamily="50" charset="-127"/>
                <a:cs typeface="Verdana" pitchFamily="34" charset="0"/>
              </a:defRPr>
            </a:lvl1pPr>
          </a:lstStyle>
          <a:p>
            <a:r>
              <a:rPr lang="en-US" altLang="ko-KR" dirty="0"/>
              <a:t>Title</a:t>
            </a:r>
            <a:endParaRPr lang="ko-KR" dirty="0"/>
          </a:p>
        </p:txBody>
      </p:sp>
    </p:spTree>
    <p:extLst>
      <p:ext uri="{BB962C8B-B14F-4D97-AF65-F5344CB8AC3E}">
        <p14:creationId xmlns:p14="http://schemas.microsoft.com/office/powerpoint/2010/main" val="1994839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제목 및 내용">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428597" y="346076"/>
            <a:ext cx="8286808" cy="654032"/>
          </a:xfrm>
        </p:spPr>
        <p:txBody>
          <a:bodyPr>
            <a:normAutofit/>
          </a:bodyPr>
          <a:lstStyle>
            <a:lvl1pPr>
              <a:defRPr sz="2954" baseline="0">
                <a:latin typeface="Franklin Gothic Demi" pitchFamily="34" charset="0"/>
              </a:defRPr>
            </a:lvl1pPr>
          </a:lstStyle>
          <a:p>
            <a:r>
              <a:rPr lang="en-US" altLang="ko-KR" dirty="0"/>
              <a:t>Click to edit Master text styles</a:t>
            </a:r>
            <a:endParaRPr lang="ko-KR" altLang="en-US" dirty="0"/>
          </a:p>
        </p:txBody>
      </p:sp>
      <p:sp>
        <p:nvSpPr>
          <p:cNvPr id="3" name="내용 개체 틀 2"/>
          <p:cNvSpPr>
            <a:spLocks noGrp="1"/>
          </p:cNvSpPr>
          <p:nvPr>
            <p:ph idx="1" hasCustomPrompt="1"/>
          </p:nvPr>
        </p:nvSpPr>
        <p:spPr>
          <a:xfrm>
            <a:off x="428597" y="1357298"/>
            <a:ext cx="8286808" cy="4929222"/>
          </a:xfrm>
        </p:spPr>
        <p:txBody>
          <a:bodyPr/>
          <a:lstStyle>
            <a:lvl1pPr>
              <a:defRPr>
                <a:latin typeface="Times New Roman" pitchFamily="18" charset="0"/>
                <a:cs typeface="Times New Roman" pitchFamily="18" charset="0"/>
              </a:defRPr>
            </a:lvl1pPr>
            <a:lvl2pPr>
              <a:defRPr baseline="0">
                <a:latin typeface="Times New Roman" pitchFamily="18" charset="0"/>
                <a:ea typeface="Arial Unicode MS" pitchFamily="50" charset="-127"/>
                <a:cs typeface="Times New Roman" pitchFamily="18" charset="0"/>
              </a:defRPr>
            </a:lvl2pPr>
            <a:lvl3pPr>
              <a:defRPr baseline="0">
                <a:latin typeface="Times New Roman" pitchFamily="18" charset="0"/>
                <a:ea typeface="Arial Unicode MS" pitchFamily="50" charset="-127"/>
                <a:cs typeface="Times New Roman" pitchFamily="18" charset="0"/>
              </a:defRPr>
            </a:lvl3pPr>
            <a:lvl4pPr>
              <a:defRPr baseline="0">
                <a:latin typeface="Times New Roman" pitchFamily="18" charset="0"/>
                <a:ea typeface="Arial Unicode MS" pitchFamily="50" charset="-127"/>
                <a:cs typeface="Times New Roman" pitchFamily="18" charset="0"/>
              </a:defRPr>
            </a:lvl4pPr>
            <a:lvl5pPr>
              <a:defRPr baseline="0">
                <a:latin typeface="Times New Roman" pitchFamily="18" charset="0"/>
                <a:ea typeface="Arial Unicode MS" pitchFamily="50" charset="-127"/>
                <a:cs typeface="Times New Roman" pitchFamily="18" charset="0"/>
              </a:defRPr>
            </a:lvl5pPr>
          </a:lstStyle>
          <a:p>
            <a:pPr lvl="0"/>
            <a:r>
              <a:rPr lang="en-US" altLang="ko-KR" dirty="0"/>
              <a:t>Click to edit Master text styles</a:t>
            </a:r>
            <a:endParaRPr lang="ko-KR" altLang="en-US" dirty="0"/>
          </a:p>
          <a:p>
            <a:pPr lvl="1"/>
            <a:r>
              <a:rPr lang="en-US" altLang="ko-KR" dirty="0"/>
              <a:t>Second Level</a:t>
            </a:r>
            <a:endParaRPr lang="ko-KR" altLang="en-US" dirty="0"/>
          </a:p>
          <a:p>
            <a:pPr lvl="2"/>
            <a:r>
              <a:rPr lang="en-US" altLang="ko-KR" dirty="0"/>
              <a:t>Third Level</a:t>
            </a:r>
            <a:endParaRPr lang="ko-KR" altLang="en-US" dirty="0"/>
          </a:p>
          <a:p>
            <a:pPr lvl="3"/>
            <a:r>
              <a:rPr lang="en-US" altLang="ko-KR" dirty="0"/>
              <a:t>Fourth Level</a:t>
            </a:r>
            <a:endParaRPr lang="ko-KR" altLang="en-US" dirty="0"/>
          </a:p>
          <a:p>
            <a:pPr lvl="4"/>
            <a:r>
              <a:rPr lang="en-US" altLang="ko-KR" dirty="0"/>
              <a:t>Fifth Level</a:t>
            </a:r>
            <a:endParaRPr lang="ko-KR" altLang="en-US" dirty="0"/>
          </a:p>
        </p:txBody>
      </p:sp>
      <p:sp>
        <p:nvSpPr>
          <p:cNvPr id="11266" name="Rectangle 2"/>
          <p:cNvSpPr>
            <a:spLocks noChangeArrowheads="1"/>
          </p:cNvSpPr>
          <p:nvPr userDrawn="1"/>
        </p:nvSpPr>
        <p:spPr bwMode="auto">
          <a:xfrm>
            <a:off x="0" y="53252"/>
            <a:ext cx="170521" cy="262829"/>
          </a:xfrm>
          <a:prstGeom prst="rect">
            <a:avLst/>
          </a:prstGeom>
          <a:noFill/>
          <a:ln w="9525">
            <a:noFill/>
            <a:miter lim="800000"/>
            <a:headEnd/>
            <a:tailEnd/>
          </a:ln>
          <a:effectLst/>
        </p:spPr>
        <p:txBody>
          <a:bodyPr vert="horz" wrap="none" lIns="84406" tIns="42203" rIns="84406" bIns="42203" numCol="1" anchor="ctr" anchorCtr="0" compatLnSpc="1">
            <a:prstTxWarp prst="textNoShape">
              <a:avLst/>
            </a:prstTxWarp>
            <a:spAutoFit/>
          </a:bodyPr>
          <a:lstStyle/>
          <a:p>
            <a:endParaRPr lang="ko-KR" altLang="en-US" sz="1108"/>
          </a:p>
        </p:txBody>
      </p:sp>
      <p:sp>
        <p:nvSpPr>
          <p:cNvPr id="11268" name="Rectangle 4"/>
          <p:cNvSpPr>
            <a:spLocks noChangeArrowheads="1"/>
          </p:cNvSpPr>
          <p:nvPr userDrawn="1"/>
        </p:nvSpPr>
        <p:spPr bwMode="auto">
          <a:xfrm>
            <a:off x="0" y="53252"/>
            <a:ext cx="170521" cy="262829"/>
          </a:xfrm>
          <a:prstGeom prst="rect">
            <a:avLst/>
          </a:prstGeom>
          <a:noFill/>
          <a:ln w="9525">
            <a:noFill/>
            <a:miter lim="800000"/>
            <a:headEnd/>
            <a:tailEnd/>
          </a:ln>
          <a:effectLst/>
        </p:spPr>
        <p:txBody>
          <a:bodyPr vert="horz" wrap="none" lIns="84406" tIns="42203" rIns="84406" bIns="42203" numCol="1" anchor="ctr" anchorCtr="0" compatLnSpc="1">
            <a:prstTxWarp prst="textNoShape">
              <a:avLst/>
            </a:prstTxWarp>
            <a:spAutoFit/>
          </a:bodyPr>
          <a:lstStyle/>
          <a:p>
            <a:endParaRPr lang="ko-KR" altLang="en-US" sz="1108"/>
          </a:p>
        </p:txBody>
      </p:sp>
      <p:sp>
        <p:nvSpPr>
          <p:cNvPr id="43" name="직사각형 42"/>
          <p:cNvSpPr/>
          <p:nvPr userDrawn="1"/>
        </p:nvSpPr>
        <p:spPr>
          <a:xfrm>
            <a:off x="7235" y="6294684"/>
            <a:ext cx="9144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8"/>
          </a:p>
        </p:txBody>
      </p:sp>
      <p:sp>
        <p:nvSpPr>
          <p:cNvPr id="7" name="Date Placeholder 6"/>
          <p:cNvSpPr>
            <a:spLocks noGrp="1"/>
          </p:cNvSpPr>
          <p:nvPr>
            <p:ph type="dt" sz="half" idx="10"/>
          </p:nvPr>
        </p:nvSpPr>
        <p:spPr/>
        <p:txBody>
          <a:bodyPr/>
          <a:lstStyle/>
          <a:p>
            <a:endParaRPr lang="ko-KR" altLang="en-US"/>
          </a:p>
        </p:txBody>
      </p:sp>
      <p:sp>
        <p:nvSpPr>
          <p:cNvPr id="13" name="슬라이드 번호 개체 틀 5"/>
          <p:cNvSpPr>
            <a:spLocks noGrp="1"/>
          </p:cNvSpPr>
          <p:nvPr>
            <p:ph type="sldNum" sz="quarter" idx="12"/>
          </p:nvPr>
        </p:nvSpPr>
        <p:spPr>
          <a:xfrm>
            <a:off x="7864102" y="6591405"/>
            <a:ext cx="851303" cy="214314"/>
          </a:xfrm>
        </p:spPr>
        <p:txBody>
          <a:bodyPr/>
          <a:lstStyle>
            <a:lvl1pPr>
              <a:defRPr>
                <a:solidFill>
                  <a:schemeClr val="accent1"/>
                </a:solidFill>
              </a:defRPr>
            </a:lvl1pPr>
          </a:lstStyle>
          <a:p>
            <a:pPr algn="ctr"/>
            <a:fld id="{0C3A1854-6B63-4059-B360-A3C4972BF0FC}" type="slidenum">
              <a:rPr lang="ko-KR" altLang="en-US" smtClean="0"/>
              <a:pPr algn="ctr"/>
              <a:t>‹#›</a:t>
            </a:fld>
            <a:endParaRPr lang="ko-KR" altLang="en-US" dirty="0"/>
          </a:p>
        </p:txBody>
      </p:sp>
    </p:spTree>
    <p:extLst>
      <p:ext uri="{BB962C8B-B14F-4D97-AF65-F5344CB8AC3E}">
        <p14:creationId xmlns:p14="http://schemas.microsoft.com/office/powerpoint/2010/main" val="2239621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751762" cy="777875"/>
          </a:xfrm>
        </p:spPr>
        <p:txBody>
          <a:bodyPr/>
          <a:lstStyle>
            <a:lvl1pPr>
              <a:defRPr lang="en-US" sz="2954" kern="1200" baseline="0" dirty="0" smtClean="0">
                <a:solidFill>
                  <a:schemeClr val="tx1"/>
                </a:solidFill>
                <a:latin typeface="Franklin Gothic Demi" pitchFamily="34" charset="0"/>
                <a:ea typeface="+mj-ea"/>
                <a:cs typeface="Times New Roman" pitchFamily="18" charset="0"/>
              </a:defRPr>
            </a:lvl1pPr>
          </a:lstStyle>
          <a:p>
            <a:r>
              <a:rPr lang="en-US" dirty="0"/>
              <a:t>Click to edit Master title style</a:t>
            </a:r>
          </a:p>
        </p:txBody>
      </p:sp>
      <p:sp>
        <p:nvSpPr>
          <p:cNvPr id="3" name="Text Placeholder 2"/>
          <p:cNvSpPr>
            <a:spLocks noGrp="1"/>
          </p:cNvSpPr>
          <p:nvPr>
            <p:ph type="body" idx="1"/>
          </p:nvPr>
        </p:nvSpPr>
        <p:spPr>
          <a:xfrm>
            <a:off x="630237" y="1202582"/>
            <a:ext cx="3868738" cy="441159"/>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81000" y="1774763"/>
            <a:ext cx="4117975" cy="4343462"/>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02582"/>
            <a:ext cx="3752850" cy="431058"/>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1774763"/>
            <a:ext cx="4210050" cy="4294332"/>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직사각형 42"/>
          <p:cNvSpPr/>
          <p:nvPr userDrawn="1"/>
        </p:nvSpPr>
        <p:spPr>
          <a:xfrm>
            <a:off x="0" y="6249245"/>
            <a:ext cx="9144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8"/>
          </a:p>
        </p:txBody>
      </p:sp>
      <p:sp>
        <p:nvSpPr>
          <p:cNvPr id="15" name="슬라이드 번호 개체 틀 5"/>
          <p:cNvSpPr>
            <a:spLocks noGrp="1"/>
          </p:cNvSpPr>
          <p:nvPr>
            <p:ph type="sldNum" sz="quarter" idx="12"/>
          </p:nvPr>
        </p:nvSpPr>
        <p:spPr>
          <a:xfrm>
            <a:off x="8053382" y="6513781"/>
            <a:ext cx="785818" cy="214314"/>
          </a:xfrm>
        </p:spPr>
        <p:txBody>
          <a:bodyPr/>
          <a:lstStyle>
            <a:lvl1pPr>
              <a:defRPr>
                <a:solidFill>
                  <a:schemeClr val="accent1"/>
                </a:solidFill>
              </a:defRPr>
            </a:lvl1pPr>
          </a:lstStyle>
          <a:p>
            <a:pPr algn="ctr"/>
            <a:fld id="{0C3A1854-6B63-4059-B360-A3C4972BF0FC}" type="slidenum">
              <a:rPr lang="ko-KR" altLang="en-US" smtClean="0"/>
              <a:pPr algn="ctr"/>
              <a:t>‹#›</a:t>
            </a:fld>
            <a:endParaRPr lang="ko-KR" altLang="en-US" dirty="0"/>
          </a:p>
        </p:txBody>
      </p:sp>
    </p:spTree>
    <p:extLst>
      <p:ext uri="{BB962C8B-B14F-4D97-AF65-F5344CB8AC3E}">
        <p14:creationId xmlns:p14="http://schemas.microsoft.com/office/powerpoint/2010/main" val="3146851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10356211"/>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9589156"/>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0523231"/>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8047682"/>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2971403"/>
      </p:ext>
    </p:extLst>
  </p:cSld>
  <p:clrMap bg1="lt1" tx1="dk1" bg2="lt2" tx2="dk2" accent1="accent1" accent2="accent2" accent3="accent3" accent4="accent4" accent5="accent5" accent6="accent6" hlink="hlink" folHlink="folHlink"/>
  <p:sldLayoutIdLst>
    <p:sldLayoutId id="2147483662" r:id="rId1"/>
    <p:sldLayoutId id="2147483672" r:id="rId2"/>
    <p:sldLayoutId id="2147483673" r:id="rId3"/>
    <p:sldLayoutId id="2147483674" r:id="rId4"/>
    <p:sldLayoutId id="2147483675" r:id="rId5"/>
    <p:sldLayoutId id="2147483681" r:id="rId6"/>
    <p:sldLayoutId id="2147483683" r:id="rId7"/>
    <p:sldLayoutId id="2147483684" r:id="rId8"/>
    <p:sldLayoutId id="2147483686" r:id="rId9"/>
    <p:sldLayoutId id="2147483687" r:id="rId10"/>
    <p:sldLayoutId id="2147483688" r:id="rId11"/>
    <p:sldLayoutId id="2147483692" r:id="rId12"/>
    <p:sldLayoutId id="2147483694" r:id="rId13"/>
    <p:sldLayoutId id="2147483695" r:id="rId14"/>
    <p:sldLayoutId id="2147483696" r:id="rId15"/>
    <p:sldLayoutId id="2147483697" r:id="rId16"/>
    <p:sldLayoutId id="214748369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8.wmf"/><Relationship Id="rId4" Type="http://schemas.openxmlformats.org/officeDocument/2006/relationships/oleObject" Target="../embeddings/oleObject1.bin"/></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119.wmf"/><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image" Target="../media/image120.wmf"/><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xml"/><Relationship Id="rId5" Type="http://schemas.openxmlformats.org/officeDocument/2006/relationships/image" Target="../media/image133.png"/><Relationship Id="rId4" Type="http://schemas.openxmlformats.org/officeDocument/2006/relationships/image" Target="../media/image1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2" Type="http://schemas.openxmlformats.org/officeDocument/2006/relationships/image" Target="../media/image163.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2" Type="http://schemas.openxmlformats.org/officeDocument/2006/relationships/image" Target="../media/image170.emf"/><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2" Type="http://schemas.openxmlformats.org/officeDocument/2006/relationships/image" Target="../media/image174.emf"/><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2" Type="http://schemas.openxmlformats.org/officeDocument/2006/relationships/image" Target="../media/image175.emf"/><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xml"/></Relationships>
</file>

<file path=ppt/slides/_rels/slide276.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xml"/></Relationships>
</file>

<file path=ppt/slides/_rels/slide277.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2.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xml"/></Relationships>
</file>

<file path=ppt/slides/_rels/slide284.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xml"/></Relationships>
</file>

<file path=ppt/slides/_rels/slide285.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xml"/></Relationships>
</file>

<file path=ppt/slides/_rels/slide286.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86.png"/></Relationships>
</file>

<file path=ppt/slides/_rels/slide287.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xml"/></Relationships>
</file>

<file path=ppt/slides/_rels/slide288.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95.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1.xml"/></Relationships>
</file>

<file path=ppt/slides/_rels/slide296.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12.xml"/></Relationships>
</file>

<file path=ppt/slides/_rels/slide297.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1.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1.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1.xml"/></Relationships>
</file>

<file path=ppt/slides/_rels/slide302.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xml"/></Relationships>
</file>

<file path=ppt/slides/_rels/slide303.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1.xml"/></Relationships>
</file>

<file path=ppt/slides/_rels/slide30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1.xml"/></Relationships>
</file>

<file path=ppt/slides/_rels/slide305.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xml"/></Relationships>
</file>

<file path=ppt/slides/_rels/slide30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17.xml"/></Relationships>
</file>

<file path=ppt/slides/_rels/slide307.xml.rels><?xml version="1.0" encoding="UTF-8" standalone="yes"?>
<Relationships xmlns="http://schemas.openxmlformats.org/package/2006/relationships"><Relationship Id="rId3" Type="http://schemas.openxmlformats.org/officeDocument/2006/relationships/image" Target="../media/image202.emf"/><Relationship Id="rId2" Type="http://schemas.openxmlformats.org/officeDocument/2006/relationships/image" Target="../media/image201.emf"/><Relationship Id="rId1" Type="http://schemas.openxmlformats.org/officeDocument/2006/relationships/slideLayout" Target="../slideLayouts/slideLayout17.xml"/></Relationships>
</file>

<file path=ppt/slides/_rels/slide30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17.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0.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1.xml"/></Relationships>
</file>

<file path=ppt/slides/_rels/slide311.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1.xml"/></Relationships>
</file>

<file path=ppt/slides/_rels/slide312.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xml"/></Relationships>
</file>

<file path=ppt/slides/_rels/slide313.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1.xml"/></Relationships>
</file>

<file path=ppt/slides/_rels/slide314.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1.xml"/></Relationships>
</file>

<file path=ppt/slides/_rels/slide315.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1.xml"/></Relationships>
</file>

<file path=ppt/slides/_rels/slide316.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1.xml"/></Relationships>
</file>

<file path=ppt/slides/_rels/slide317.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1.xml"/></Relationships>
</file>

<file path=ppt/slides/_rels/slide318.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1.xml"/></Relationships>
</file>

<file path=ppt/slides/_rels/slide319.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0.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1.xml"/></Relationships>
</file>

<file path=ppt/slides/_rels/slide321.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1.xml"/></Relationships>
</file>

<file path=ppt/slides/_rels/slide322.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1.xml"/></Relationships>
</file>

<file path=ppt/slides/_rels/slide323.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1.xml"/></Relationships>
</file>

<file path=ppt/slides/_rels/slide324.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1.xml"/></Relationships>
</file>

<file path=ppt/slides/_rels/slide325.xml.rels><?xml version="1.0" encoding="UTF-8" standalone="yes"?>
<Relationships xmlns="http://schemas.openxmlformats.org/package/2006/relationships"><Relationship Id="rId2" Type="http://schemas.openxmlformats.org/officeDocument/2006/relationships/image" Target="../media/image221.emf"/><Relationship Id="rId1" Type="http://schemas.openxmlformats.org/officeDocument/2006/relationships/slideLayout" Target="../slideLayouts/slideLayout1.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7.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1.xml"/></Relationships>
</file>

<file path=ppt/slides/_rels/slide328.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1.xml"/></Relationships>
</file>

<file path=ppt/slides/_rels/slide329.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0.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1.xml"/></Relationships>
</file>

<file path=ppt/slides/_rels/slide331.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1.xml"/></Relationships>
</file>

<file path=ppt/slides/_rels/slide332.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1.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4.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4.xml"/></Relationships>
</file>

<file path=ppt/slides/_rels/slide33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336.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1.xml"/></Relationships>
</file>

<file path=ppt/slides/_rels/slide337.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1.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1.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1.xml"/><Relationship Id="rId4" Type="http://schemas.openxmlformats.org/officeDocument/2006/relationships/image" Target="../media/image233.png"/></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3.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1.xml"/></Relationships>
</file>

<file path=ppt/slides/_rels/slide3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6.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1.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48.xml.rels><?xml version="1.0" encoding="UTF-8" standalone="yes"?>
<Relationships xmlns="http://schemas.openxmlformats.org/package/2006/relationships"><Relationship Id="rId2" Type="http://schemas.openxmlformats.org/officeDocument/2006/relationships/image" Target="../media/image236.emf"/><Relationship Id="rId1" Type="http://schemas.openxmlformats.org/officeDocument/2006/relationships/slideLayout" Target="../slideLayouts/slideLayout1.xml"/></Relationships>
</file>

<file path=ppt/slides/_rels/slide349.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350.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1.xml"/><Relationship Id="rId4" Type="http://schemas.openxmlformats.org/officeDocument/2006/relationships/image" Target="../media/image241.png"/></Relationships>
</file>

<file path=ppt/slides/_rels/slide351.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1.xml"/></Relationships>
</file>

<file path=ppt/slides/_rels/slide352.xml.rels><?xml version="1.0" encoding="UTF-8" standalone="yes"?>
<Relationships xmlns="http://schemas.openxmlformats.org/package/2006/relationships"><Relationship Id="rId2" Type="http://schemas.openxmlformats.org/officeDocument/2006/relationships/image" Target="../media/image244.emf"/><Relationship Id="rId1" Type="http://schemas.openxmlformats.org/officeDocument/2006/relationships/slideLayout" Target="../slideLayouts/slideLayout1.xml"/></Relationships>
</file>

<file path=ppt/slides/_rels/slide353.xml.rels><?xml version="1.0" encoding="UTF-8" standalone="yes"?>
<Relationships xmlns="http://schemas.openxmlformats.org/package/2006/relationships"><Relationship Id="rId2" Type="http://schemas.openxmlformats.org/officeDocument/2006/relationships/image" Target="../media/image245.emf"/><Relationship Id="rId1" Type="http://schemas.openxmlformats.org/officeDocument/2006/relationships/slideLayout" Target="../slideLayouts/slideLayout1.xml"/></Relationships>
</file>

<file path=ppt/slides/_rels/slide354.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1.xml"/></Relationships>
</file>

<file path=ppt/slides/_rels/slide355.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1.xml"/></Relationships>
</file>

<file path=ppt/slides/_rels/slide356.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1.xml"/></Relationships>
</file>

<file path=ppt/slides/_rels/slide35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5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5.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1.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1.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6.xml.rels><?xml version="1.0" encoding="UTF-8" standalone="yes"?>
<Relationships xmlns="http://schemas.openxmlformats.org/package/2006/relationships"><Relationship Id="rId2" Type="http://schemas.openxmlformats.org/officeDocument/2006/relationships/image" Target="../media/image250.emf"/><Relationship Id="rId1" Type="http://schemas.openxmlformats.org/officeDocument/2006/relationships/slideLayout" Target="../slideLayouts/slideLayout1.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4.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1.xml"/></Relationships>
</file>

<file path=ppt/slides/_rels/slide385.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1.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1.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1.xml"/></Relationships>
</file>

<file path=ppt/slides/_rels/slide392.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1.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5.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1.xml"/></Relationships>
</file>

<file path=ppt/slides/_rels/slide396.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1.xml"/></Relationships>
</file>

<file path=ppt/slides/_rels/slide397.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1.xml"/></Relationships>
</file>

<file path=ppt/slides/_rels/slide398.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1.xml"/></Relationships>
</file>

<file path=ppt/slides/_rels/slide399.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00.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3.png"/><Relationship Id="rId1" Type="http://schemas.openxmlformats.org/officeDocument/2006/relationships/slideLayout" Target="../slideLayouts/slideLayout1.xml"/></Relationships>
</file>

<file path=ppt/slides/_rels/slide401.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1.xml"/></Relationships>
</file>

<file path=ppt/slides/_rels/slide402.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1.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7.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1.xml"/></Relationships>
</file>

<file path=ppt/slides/_rels/slide408.xml.rels><?xml version="1.0" encoding="UTF-8" standalone="yes"?>
<Relationships xmlns="http://schemas.openxmlformats.org/package/2006/relationships"><Relationship Id="rId2" Type="http://schemas.openxmlformats.org/officeDocument/2006/relationships/image" Target="../media/image271.emf"/><Relationship Id="rId1" Type="http://schemas.openxmlformats.org/officeDocument/2006/relationships/slideLayout" Target="../slideLayouts/slideLayout1.xml"/></Relationships>
</file>

<file path=ppt/slides/_rels/slide409.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410.xml.rels><?xml version="1.0" encoding="UTF-8" standalone="yes"?>
<Relationships xmlns="http://schemas.openxmlformats.org/package/2006/relationships"><Relationship Id="rId2" Type="http://schemas.openxmlformats.org/officeDocument/2006/relationships/image" Target="../media/image273.emf"/><Relationship Id="rId1" Type="http://schemas.openxmlformats.org/officeDocument/2006/relationships/slideLayout" Target="../slideLayouts/slideLayout1.xml"/></Relationships>
</file>

<file path=ppt/slides/_rels/slide411.xml.rels><?xml version="1.0" encoding="UTF-8" standalone="yes"?>
<Relationships xmlns="http://schemas.openxmlformats.org/package/2006/relationships"><Relationship Id="rId2" Type="http://schemas.openxmlformats.org/officeDocument/2006/relationships/image" Target="../media/image274.emf"/><Relationship Id="rId1" Type="http://schemas.openxmlformats.org/officeDocument/2006/relationships/slideLayout" Target="../slideLayouts/slideLayout1.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4.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1.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6.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1.xml"/></Relationships>
</file>

<file path=ppt/slides/_rels/slide417.xml.rels><?xml version="1.0" encoding="UTF-8" standalone="yes"?>
<Relationships xmlns="http://schemas.openxmlformats.org/package/2006/relationships"><Relationship Id="rId2" Type="http://schemas.openxmlformats.org/officeDocument/2006/relationships/image" Target="../media/image277.emf"/><Relationship Id="rId1" Type="http://schemas.openxmlformats.org/officeDocument/2006/relationships/slideLayout" Target="../slideLayouts/slideLayout1.xml"/></Relationships>
</file>

<file path=ppt/slides/_rels/slide418.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1.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1.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1.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4.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1.xml"/></Relationships>
</file>

<file path=ppt/slides/_rels/slide425.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1.png"/><Relationship Id="rId1" Type="http://schemas.openxmlformats.org/officeDocument/2006/relationships/slideLayout" Target="../slideLayouts/slideLayout1.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4.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1.xml"/></Relationships>
</file>

<file path=ppt/slides/_rels/slide435.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1.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7.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png"/><Relationship Id="rId1" Type="http://schemas.openxmlformats.org/officeDocument/2006/relationships/slideLayout" Target="../slideLayouts/slideLayout4.xml"/></Relationships>
</file>

<file path=ppt/slides/_rels/slide438.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1.xml"/></Relationships>
</file>

<file path=ppt/slides/_rels/slide439.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3.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1.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6.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90.png"/><Relationship Id="rId1" Type="http://schemas.openxmlformats.org/officeDocument/2006/relationships/slideLayout" Target="../slideLayouts/slideLayout4.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8.xml.rels><?xml version="1.0" encoding="UTF-8" standalone="yes"?>
<Relationships xmlns="http://schemas.openxmlformats.org/package/2006/relationships"><Relationship Id="rId2" Type="http://schemas.openxmlformats.org/officeDocument/2006/relationships/image" Target="../media/image292.emf"/><Relationship Id="rId1" Type="http://schemas.openxmlformats.org/officeDocument/2006/relationships/slideLayout" Target="../slideLayouts/slideLayout4.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50.xml.rels><?xml version="1.0" encoding="UTF-8" standalone="yes"?>
<Relationships xmlns="http://schemas.openxmlformats.org/package/2006/relationships"><Relationship Id="rId3" Type="http://schemas.openxmlformats.org/officeDocument/2006/relationships/image" Target="../media/image293.wm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51.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94.png"/><Relationship Id="rId1" Type="http://schemas.openxmlformats.org/officeDocument/2006/relationships/slideLayout" Target="../slideLayouts/slideLayout4.xml"/></Relationships>
</file>

<file path=ppt/slides/_rels/slide452.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4.xml"/></Relationships>
</file>

<file path=ppt/slides/_rels/slide453.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54.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4.xml"/></Relationships>
</file>

<file path=ppt/slides/_rels/slide455.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4.xml"/></Relationships>
</file>

<file path=ppt/slides/_rels/slide456.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4.xml"/></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9.xml.rels><?xml version="1.0" encoding="UTF-8" standalone="yes"?>
<Relationships xmlns="http://schemas.openxmlformats.org/package/2006/relationships"><Relationship Id="rId2" Type="http://schemas.openxmlformats.org/officeDocument/2006/relationships/image" Target="../media/image301.em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29.emf"/><Relationship Id="rId4" Type="http://schemas.openxmlformats.org/officeDocument/2006/relationships/oleObject" Target="../embeddings/oleObject2.bin"/></Relationships>
</file>

<file path=ppt/slides/_rels/slide460.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4.xml"/></Relationships>
</file>

<file path=ppt/slides/_rels/slide461.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4.xml"/></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4.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image" Target="../media/image304.png"/><Relationship Id="rId1" Type="http://schemas.openxmlformats.org/officeDocument/2006/relationships/slideLayout" Target="../slideLayouts/slideLayout1.xml"/><Relationship Id="rId4" Type="http://schemas.openxmlformats.org/officeDocument/2006/relationships/image" Target="../media/image306.png"/></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6.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1.xml"/></Relationships>
</file>

<file path=ppt/slides/_rels/slide4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1.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1.xml"/></Relationships>
</file>

<file path=ppt/slides/_rels/slide4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9.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480.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image" Target="../media/image310.png"/><Relationship Id="rId1" Type="http://schemas.openxmlformats.org/officeDocument/2006/relationships/slideLayout" Target="../slideLayouts/slideLayout1.xml"/></Relationships>
</file>

<file path=ppt/slides/_rels/slide4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2.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12.emf"/><Relationship Id="rId1" Type="http://schemas.openxmlformats.org/officeDocument/2006/relationships/slideLayout" Target="../slideLayouts/slideLayout1.xml"/></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4.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1.xml"/></Relationships>
</file>

<file path=ppt/slides/_rels/slide485.xml.rels><?xml version="1.0" encoding="UTF-8" standalone="yes"?>
<Relationships xmlns="http://schemas.openxmlformats.org/package/2006/relationships"><Relationship Id="rId2" Type="http://schemas.openxmlformats.org/officeDocument/2006/relationships/image" Target="../media/image315.png"/><Relationship Id="rId1" Type="http://schemas.openxmlformats.org/officeDocument/2006/relationships/slideLayout" Target="../slideLayouts/slideLayout6.xml"/></Relationships>
</file>

<file path=ppt/slides/_rels/slide486.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316.png"/><Relationship Id="rId1" Type="http://schemas.openxmlformats.org/officeDocument/2006/relationships/slideLayout" Target="../slideLayouts/slideLayout1.xml"/></Relationships>
</file>

<file path=ppt/slides/_rels/slide4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1.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1.xml"/></Relationships>
</file>

<file path=ppt/slides/_rels/slide492.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15.xml"/></Relationships>
</file>

<file path=ppt/slides/_rels/slide493.xml.rels><?xml version="1.0" encoding="UTF-8" standalone="yes"?>
<Relationships xmlns="http://schemas.openxmlformats.org/package/2006/relationships"><Relationship Id="rId2" Type="http://schemas.openxmlformats.org/officeDocument/2006/relationships/image" Target="../media/image320.emf"/><Relationship Id="rId1" Type="http://schemas.openxmlformats.org/officeDocument/2006/relationships/slideLayout" Target="../slideLayouts/slideLayout1.xml"/></Relationships>
</file>

<file path=ppt/slides/_rels/slide494.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image" Target="../media/image321.jpg"/><Relationship Id="rId1" Type="http://schemas.openxmlformats.org/officeDocument/2006/relationships/slideLayout" Target="../slideLayouts/slideLayout1.xml"/></Relationships>
</file>

<file path=ppt/slides/_rels/slide495.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1.xml"/></Relationships>
</file>

<file path=ppt/slides/_rels/slide496.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1.xml"/></Relationships>
</file>

<file path=ppt/slides/_rels/slide497.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1.xml"/></Relationships>
</file>

<file path=ppt/slides/_rels/slide498.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26.png"/><Relationship Id="rId1" Type="http://schemas.openxmlformats.org/officeDocument/2006/relationships/slideLayout" Target="../slideLayouts/slideLayout1.xml"/></Relationships>
</file>

<file path=ppt/slides/_rels/slide499.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500.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29.png"/><Relationship Id="rId1" Type="http://schemas.openxmlformats.org/officeDocument/2006/relationships/slideLayout" Target="../slideLayouts/slideLayout1.xml"/></Relationships>
</file>

<file path=ppt/slides/_rels/slide501.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image" Target="../media/image331.png"/><Relationship Id="rId1" Type="http://schemas.openxmlformats.org/officeDocument/2006/relationships/slideLayout" Target="../slideLayouts/slideLayout1.xml"/></Relationships>
</file>

<file path=ppt/slides/_rels/slide502.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image" Target="../media/image333.png"/><Relationship Id="rId1" Type="http://schemas.openxmlformats.org/officeDocument/2006/relationships/slideLayout" Target="../slideLayouts/slideLayout1.xml"/><Relationship Id="rId4" Type="http://schemas.openxmlformats.org/officeDocument/2006/relationships/image" Target="../media/image335.png"/></Relationships>
</file>

<file path=ppt/slides/_rels/slide503.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1.xml"/></Relationships>
</file>

<file path=ppt/slides/_rels/slide504.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1.xml"/></Relationships>
</file>

<file path=ppt/slides/_rels/slide5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6.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1.xml"/></Relationships>
</file>

<file path=ppt/slides/_rels/slide5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2.xml.rels><?xml version="1.0" encoding="UTF-8" standalone="yes"?>
<Relationships xmlns="http://schemas.openxmlformats.org/package/2006/relationships"><Relationship Id="rId2" Type="http://schemas.openxmlformats.org/officeDocument/2006/relationships/image" Target="../media/image339.png"/><Relationship Id="rId1" Type="http://schemas.openxmlformats.org/officeDocument/2006/relationships/slideLayout" Target="../slideLayouts/slideLayout1.xml"/></Relationships>
</file>

<file path=ppt/slides/_rels/slide5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5.xml.rels><?xml version="1.0" encoding="UTF-8" standalone="yes"?>
<Relationships xmlns="http://schemas.openxmlformats.org/package/2006/relationships"><Relationship Id="rId2" Type="http://schemas.openxmlformats.org/officeDocument/2006/relationships/image" Target="../media/image340.emf"/><Relationship Id="rId1" Type="http://schemas.openxmlformats.org/officeDocument/2006/relationships/slideLayout" Target="../slideLayouts/slideLayout1.xml"/></Relationships>
</file>

<file path=ppt/slides/_rels/slide5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8.xml.rels><?xml version="1.0" encoding="UTF-8" standalone="yes"?>
<Relationships xmlns="http://schemas.openxmlformats.org/package/2006/relationships"><Relationship Id="rId2" Type="http://schemas.openxmlformats.org/officeDocument/2006/relationships/image" Target="../media/image341.png"/><Relationship Id="rId1" Type="http://schemas.openxmlformats.org/officeDocument/2006/relationships/slideLayout" Target="../slideLayouts/slideLayout1.xml"/></Relationships>
</file>

<file path=ppt/slides/_rels/slide5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3.xml.rels><?xml version="1.0" encoding="UTF-8" standalone="yes"?>
<Relationships xmlns="http://schemas.openxmlformats.org/package/2006/relationships"><Relationship Id="rId3" Type="http://schemas.openxmlformats.org/officeDocument/2006/relationships/image" Target="../media/image342.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5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525.xml.rels><?xml version="1.0" encoding="UTF-8" standalone="yes"?>
<Relationships xmlns="http://schemas.openxmlformats.org/package/2006/relationships"><Relationship Id="rId2" Type="http://schemas.openxmlformats.org/officeDocument/2006/relationships/image" Target="../media/image343.emf"/><Relationship Id="rId1" Type="http://schemas.openxmlformats.org/officeDocument/2006/relationships/slideLayout" Target="../slideLayouts/slideLayout1.xml"/></Relationships>
</file>

<file path=ppt/slides/_rels/slide526.xml.rels><?xml version="1.0" encoding="UTF-8" standalone="yes"?>
<Relationships xmlns="http://schemas.openxmlformats.org/package/2006/relationships"><Relationship Id="rId2" Type="http://schemas.openxmlformats.org/officeDocument/2006/relationships/image" Target="../media/image344.em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re.jrc.ec.europa.eu/pvg_tools/en/tools.html" TargetMode="Externa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A3B4A-E4C0-44F8-A0B2-3543BAC7FCB3}"/>
              </a:ext>
            </a:extLst>
          </p:cNvPr>
          <p:cNvSpPr>
            <a:spLocks noGrp="1"/>
          </p:cNvSpPr>
          <p:nvPr>
            <p:ph type="title"/>
          </p:nvPr>
        </p:nvSpPr>
        <p:spPr>
          <a:xfrm>
            <a:off x="628650" y="2600494"/>
            <a:ext cx="7886700" cy="1325563"/>
          </a:xfrm>
        </p:spPr>
        <p:txBody>
          <a:bodyPr/>
          <a:lstStyle/>
          <a:p>
            <a:r>
              <a:rPr lang="en-US" dirty="0"/>
              <a:t>Project Finance Lecture</a:t>
            </a:r>
          </a:p>
        </p:txBody>
      </p:sp>
    </p:spTree>
    <p:extLst>
      <p:ext uri="{BB962C8B-B14F-4D97-AF65-F5344CB8AC3E}">
        <p14:creationId xmlns:p14="http://schemas.microsoft.com/office/powerpoint/2010/main" val="504002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781EC3-03B3-4C70-94D2-D512B850974D}"/>
              </a:ext>
            </a:extLst>
          </p:cNvPr>
          <p:cNvSpPr>
            <a:spLocks noGrp="1"/>
          </p:cNvSpPr>
          <p:nvPr>
            <p:ph idx="1"/>
          </p:nvPr>
        </p:nvSpPr>
        <p:spPr>
          <a:xfrm>
            <a:off x="732344" y="1055803"/>
            <a:ext cx="7798914" cy="1630247"/>
          </a:xfrm>
        </p:spPr>
        <p:txBody>
          <a:bodyPr>
            <a:normAutofit fontScale="92500" lnSpcReduction="10000"/>
          </a:bodyPr>
          <a:lstStyle/>
          <a:p>
            <a:r>
              <a:rPr lang="en-US" dirty="0"/>
              <a:t>Volume or price or availability risk in model, and then, the IRR’s of each party and the DSCR’s of the lenders. Include cost to off-taker for the project economics.</a:t>
            </a:r>
          </a:p>
        </p:txBody>
      </p:sp>
      <p:sp>
        <p:nvSpPr>
          <p:cNvPr id="3" name="Title 2">
            <a:extLst>
              <a:ext uri="{FF2B5EF4-FFF2-40B4-BE49-F238E27FC236}">
                <a16:creationId xmlns:a16="http://schemas.microsoft.com/office/drawing/2014/main" id="{233E7395-B026-4386-ADF5-FACF597E559B}"/>
              </a:ext>
            </a:extLst>
          </p:cNvPr>
          <p:cNvSpPr>
            <a:spLocks noGrp="1"/>
          </p:cNvSpPr>
          <p:nvPr>
            <p:ph type="title"/>
          </p:nvPr>
        </p:nvSpPr>
        <p:spPr/>
        <p:txBody>
          <a:bodyPr/>
          <a:lstStyle/>
          <a:p>
            <a:r>
              <a:rPr lang="en-US" dirty="0"/>
              <a:t>Diagram of Project Finance</a:t>
            </a:r>
          </a:p>
        </p:txBody>
      </p:sp>
      <p:sp>
        <p:nvSpPr>
          <p:cNvPr id="4" name="Slide Number Placeholder 3">
            <a:extLst>
              <a:ext uri="{FF2B5EF4-FFF2-40B4-BE49-F238E27FC236}">
                <a16:creationId xmlns:a16="http://schemas.microsoft.com/office/drawing/2014/main" id="{0B6A88C2-14FC-46D9-A5F2-E7A07E833897}"/>
              </a:ext>
            </a:extLst>
          </p:cNvPr>
          <p:cNvSpPr>
            <a:spLocks noGrp="1"/>
          </p:cNvSpPr>
          <p:nvPr>
            <p:ph type="sldNum" sz="quarter" idx="12"/>
          </p:nvPr>
        </p:nvSpPr>
        <p:spPr/>
        <p:txBody>
          <a:bodyPr/>
          <a:lstStyle/>
          <a:p>
            <a:pPr algn="ctr"/>
            <a:fld id="{0C3A1854-6B63-4059-B360-A3C4972BF0FC}" type="slidenum">
              <a:rPr lang="ko-KR" altLang="en-US" smtClean="0"/>
              <a:pPr algn="ctr"/>
              <a:t>10</a:t>
            </a:fld>
            <a:endParaRPr lang="ko-KR" altLang="en-US" dirty="0"/>
          </a:p>
        </p:txBody>
      </p:sp>
      <p:pic>
        <p:nvPicPr>
          <p:cNvPr id="6" name="Picture 5" descr="A picture containing screenshot&#10;&#10;Description automatically generated">
            <a:extLst>
              <a:ext uri="{FF2B5EF4-FFF2-40B4-BE49-F238E27FC236}">
                <a16:creationId xmlns:a16="http://schemas.microsoft.com/office/drawing/2014/main" id="{B49D3EEF-FFE7-4C6B-825E-90EAF4C31D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706" y="3326849"/>
            <a:ext cx="8736588" cy="2717526"/>
          </a:xfrm>
          <a:prstGeom prst="rect">
            <a:avLst/>
          </a:prstGeom>
        </p:spPr>
      </p:pic>
    </p:spTree>
    <p:extLst>
      <p:ext uri="{BB962C8B-B14F-4D97-AF65-F5344CB8AC3E}">
        <p14:creationId xmlns:p14="http://schemas.microsoft.com/office/powerpoint/2010/main" val="31314643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fontScale="90000"/>
          </a:bodyPr>
          <a:lstStyle/>
          <a:p>
            <a:r>
              <a:rPr lang="en-US" dirty="0"/>
              <a:t>Nightmare Graph and Missing the P90 – Fitch Report</a:t>
            </a:r>
          </a:p>
        </p:txBody>
      </p:sp>
      <p:pic>
        <p:nvPicPr>
          <p:cNvPr id="138243" name="Picture 4"/>
          <p:cNvPicPr>
            <a:picLocks noGrp="1" noChangeAspect="1" noChangeArrowheads="1"/>
          </p:cNvPicPr>
          <p:nvPr>
            <p:ph type="body" idx="1"/>
          </p:nvPr>
        </p:nvPicPr>
        <p:blipFill>
          <a:blip r:embed="rId2" cstate="print"/>
          <a:srcRect/>
          <a:stretch>
            <a:fillRect/>
          </a:stretch>
        </p:blipFill>
        <p:spPr>
          <a:xfrm>
            <a:off x="1219200" y="1600200"/>
            <a:ext cx="7162800" cy="4876800"/>
          </a:xfrm>
          <a:noFill/>
        </p:spPr>
      </p:pic>
    </p:spTree>
    <p:extLst>
      <p:ext uri="{BB962C8B-B14F-4D97-AF65-F5344CB8AC3E}">
        <p14:creationId xmlns:p14="http://schemas.microsoft.com/office/powerpoint/2010/main" val="27411797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139C5-C22E-487F-A646-93E21EA35708}"/>
              </a:ext>
            </a:extLst>
          </p:cNvPr>
          <p:cNvSpPr>
            <a:spLocks noGrp="1"/>
          </p:cNvSpPr>
          <p:nvPr>
            <p:ph type="title"/>
          </p:nvPr>
        </p:nvSpPr>
        <p:spPr/>
        <p:txBody>
          <a:bodyPr/>
          <a:lstStyle/>
          <a:p>
            <a:r>
              <a:rPr lang="en-029" dirty="0"/>
              <a:t>P50, P90, P99 in Term Sheets</a:t>
            </a:r>
          </a:p>
        </p:txBody>
      </p:sp>
      <p:sp>
        <p:nvSpPr>
          <p:cNvPr id="3" name="Content Placeholder 2">
            <a:extLst>
              <a:ext uri="{FF2B5EF4-FFF2-40B4-BE49-F238E27FC236}">
                <a16:creationId xmlns:a16="http://schemas.microsoft.com/office/drawing/2014/main" id="{06F525FF-69EF-4742-B4C1-091FB36C7B16}"/>
              </a:ext>
            </a:extLst>
          </p:cNvPr>
          <p:cNvSpPr>
            <a:spLocks noGrp="1"/>
          </p:cNvSpPr>
          <p:nvPr>
            <p:ph idx="1"/>
          </p:nvPr>
        </p:nvSpPr>
        <p:spPr/>
        <p:txBody>
          <a:bodyPr>
            <a:normAutofit lnSpcReduction="10000"/>
          </a:bodyPr>
          <a:lstStyle/>
          <a:p>
            <a:r>
              <a:rPr lang="en-029" dirty="0"/>
              <a:t>Note the use of 1-year and 10-year P50 and P99</a:t>
            </a:r>
          </a:p>
          <a:p>
            <a:endParaRPr lang="en-029" dirty="0"/>
          </a:p>
          <a:p>
            <a:endParaRPr lang="en-029" dirty="0"/>
          </a:p>
          <a:p>
            <a:endParaRPr lang="en-029" dirty="0"/>
          </a:p>
          <a:p>
            <a:endParaRPr lang="en-029" dirty="0"/>
          </a:p>
          <a:p>
            <a:endParaRPr lang="en-029" dirty="0"/>
          </a:p>
          <a:p>
            <a:r>
              <a:rPr lang="en-029" dirty="0"/>
              <a:t>Calculation involves understanding permanent changes versus mean-reverting flows.</a:t>
            </a:r>
          </a:p>
        </p:txBody>
      </p:sp>
      <p:pic>
        <p:nvPicPr>
          <p:cNvPr id="4" name="Picture 3">
            <a:extLst>
              <a:ext uri="{FF2B5EF4-FFF2-40B4-BE49-F238E27FC236}">
                <a16:creationId xmlns:a16="http://schemas.microsoft.com/office/drawing/2014/main" id="{FC4C5260-7978-4331-85D9-E8A9728A7837}"/>
              </a:ext>
            </a:extLst>
          </p:cNvPr>
          <p:cNvPicPr>
            <a:picLocks noChangeAspect="1"/>
          </p:cNvPicPr>
          <p:nvPr/>
        </p:nvPicPr>
        <p:blipFill>
          <a:blip r:embed="rId2"/>
          <a:stretch>
            <a:fillRect/>
          </a:stretch>
        </p:blipFill>
        <p:spPr>
          <a:xfrm>
            <a:off x="533400" y="2590800"/>
            <a:ext cx="8243887" cy="1133424"/>
          </a:xfrm>
          <a:prstGeom prst="rect">
            <a:avLst/>
          </a:prstGeom>
        </p:spPr>
      </p:pic>
    </p:spTree>
    <p:extLst>
      <p:ext uri="{BB962C8B-B14F-4D97-AF65-F5344CB8AC3E}">
        <p14:creationId xmlns:p14="http://schemas.microsoft.com/office/powerpoint/2010/main" val="18196455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ED6FB58-8EDE-40EB-9A67-779E2DAE4FE2}"/>
              </a:ext>
            </a:extLst>
          </p:cNvPr>
          <p:cNvSpPr>
            <a:spLocks noGrp="1"/>
          </p:cNvSpPr>
          <p:nvPr>
            <p:ph idx="1"/>
          </p:nvPr>
        </p:nvSpPr>
        <p:spPr/>
        <p:txBody>
          <a:bodyPr/>
          <a:lstStyle/>
          <a:p>
            <a:r>
              <a:rPr lang="en-US" dirty="0"/>
              <a:t>Note the small actual variation in solar production – the problem is the starting point and risk goes down after COD.</a:t>
            </a:r>
          </a:p>
          <a:p>
            <a:endParaRPr lang="en-US" dirty="0"/>
          </a:p>
        </p:txBody>
      </p:sp>
      <p:sp>
        <p:nvSpPr>
          <p:cNvPr id="3" name="Title 2">
            <a:extLst>
              <a:ext uri="{FF2B5EF4-FFF2-40B4-BE49-F238E27FC236}">
                <a16:creationId xmlns:a16="http://schemas.microsoft.com/office/drawing/2014/main" id="{7F7B71DA-21EE-44B1-9AED-D29773373BE6}"/>
              </a:ext>
            </a:extLst>
          </p:cNvPr>
          <p:cNvSpPr>
            <a:spLocks noGrp="1"/>
          </p:cNvSpPr>
          <p:nvPr>
            <p:ph type="title"/>
          </p:nvPr>
        </p:nvSpPr>
        <p:spPr/>
        <p:txBody>
          <a:bodyPr>
            <a:normAutofit/>
          </a:bodyPr>
          <a:lstStyle/>
          <a:p>
            <a:r>
              <a:rPr lang="en-US" dirty="0"/>
              <a:t>P90, P99 etc. for Sizing Debt</a:t>
            </a:r>
          </a:p>
        </p:txBody>
      </p:sp>
      <p:pic>
        <p:nvPicPr>
          <p:cNvPr id="5" name="Picture 4">
            <a:extLst>
              <a:ext uri="{FF2B5EF4-FFF2-40B4-BE49-F238E27FC236}">
                <a16:creationId xmlns:a16="http://schemas.microsoft.com/office/drawing/2014/main" id="{1C5A4199-1FD8-4C9A-A112-1A4AE08FB363}"/>
              </a:ext>
            </a:extLst>
          </p:cNvPr>
          <p:cNvPicPr>
            <a:picLocks noChangeAspect="1"/>
          </p:cNvPicPr>
          <p:nvPr/>
        </p:nvPicPr>
        <p:blipFill>
          <a:blip r:embed="rId2"/>
          <a:stretch>
            <a:fillRect/>
          </a:stretch>
        </p:blipFill>
        <p:spPr>
          <a:xfrm>
            <a:off x="0" y="2894029"/>
            <a:ext cx="8873616" cy="3075545"/>
          </a:xfrm>
          <a:prstGeom prst="rect">
            <a:avLst/>
          </a:prstGeom>
        </p:spPr>
      </p:pic>
    </p:spTree>
    <p:extLst>
      <p:ext uri="{BB962C8B-B14F-4D97-AF65-F5344CB8AC3E}">
        <p14:creationId xmlns:p14="http://schemas.microsoft.com/office/powerpoint/2010/main" val="13425023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91713EB-7E42-4297-A099-0F277F2FD03C}"/>
              </a:ext>
            </a:extLst>
          </p:cNvPr>
          <p:cNvSpPr>
            <a:spLocks noGrp="1"/>
          </p:cNvSpPr>
          <p:nvPr>
            <p:ph idx="1"/>
          </p:nvPr>
        </p:nvSpPr>
        <p:spPr/>
        <p:txBody>
          <a:bodyPr/>
          <a:lstStyle/>
          <a:p>
            <a:r>
              <a:rPr lang="en-US" dirty="0"/>
              <a:t>Actual case where P50 and P90 were estimated.</a:t>
            </a:r>
          </a:p>
          <a:p>
            <a:endParaRPr lang="en-US" dirty="0"/>
          </a:p>
        </p:txBody>
      </p:sp>
      <p:sp>
        <p:nvSpPr>
          <p:cNvPr id="3" name="Title 2">
            <a:extLst>
              <a:ext uri="{FF2B5EF4-FFF2-40B4-BE49-F238E27FC236}">
                <a16:creationId xmlns:a16="http://schemas.microsoft.com/office/drawing/2014/main" id="{EE334022-A8E4-48FA-BFC9-DF1C1870B0AE}"/>
              </a:ext>
            </a:extLst>
          </p:cNvPr>
          <p:cNvSpPr>
            <a:spLocks noGrp="1"/>
          </p:cNvSpPr>
          <p:nvPr>
            <p:ph type="title"/>
          </p:nvPr>
        </p:nvSpPr>
        <p:spPr/>
        <p:txBody>
          <a:bodyPr/>
          <a:lstStyle/>
          <a:p>
            <a:r>
              <a:rPr lang="en-US" dirty="0"/>
              <a:t>P90 and P50 DSCR with Actual Case</a:t>
            </a:r>
          </a:p>
        </p:txBody>
      </p:sp>
      <p:pic>
        <p:nvPicPr>
          <p:cNvPr id="5" name="Picture 4">
            <a:extLst>
              <a:ext uri="{FF2B5EF4-FFF2-40B4-BE49-F238E27FC236}">
                <a16:creationId xmlns:a16="http://schemas.microsoft.com/office/drawing/2014/main" id="{DF1CE7D3-AB8C-4808-9065-8C1B8F6C3365}"/>
              </a:ext>
            </a:extLst>
          </p:cNvPr>
          <p:cNvPicPr>
            <a:picLocks noChangeAspect="1"/>
          </p:cNvPicPr>
          <p:nvPr/>
        </p:nvPicPr>
        <p:blipFill>
          <a:blip r:embed="rId2"/>
          <a:stretch>
            <a:fillRect/>
          </a:stretch>
        </p:blipFill>
        <p:spPr>
          <a:xfrm>
            <a:off x="329938" y="2700650"/>
            <a:ext cx="8458974" cy="2785749"/>
          </a:xfrm>
          <a:prstGeom prst="rect">
            <a:avLst/>
          </a:prstGeom>
        </p:spPr>
      </p:pic>
    </p:spTree>
    <p:extLst>
      <p:ext uri="{BB962C8B-B14F-4D97-AF65-F5344CB8AC3E}">
        <p14:creationId xmlns:p14="http://schemas.microsoft.com/office/powerpoint/2010/main" val="3427198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73A4E-A821-4549-9432-1775917AFCE8}"/>
              </a:ext>
            </a:extLst>
          </p:cNvPr>
          <p:cNvSpPr>
            <a:spLocks noGrp="1"/>
          </p:cNvSpPr>
          <p:nvPr>
            <p:ph type="ctrTitle"/>
          </p:nvPr>
        </p:nvSpPr>
        <p:spPr/>
        <p:txBody>
          <a:bodyPr/>
          <a:lstStyle/>
          <a:p>
            <a:r>
              <a:rPr lang="en-029" dirty="0"/>
              <a:t>DSCR in Solar Project Finance</a:t>
            </a:r>
          </a:p>
        </p:txBody>
      </p:sp>
    </p:spTree>
    <p:extLst>
      <p:ext uri="{BB962C8B-B14F-4D97-AF65-F5344CB8AC3E}">
        <p14:creationId xmlns:p14="http://schemas.microsoft.com/office/powerpoint/2010/main" val="2254036703"/>
      </p:ext>
    </p:extLst>
  </p:cSld>
  <p:clrMapOvr>
    <a:masterClrMapping/>
  </p:clrMapOvr>
  <p:transition>
    <p:zoom/>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7639E6-58DA-4AD5-AAB1-3BE2D481CDC6}"/>
              </a:ext>
            </a:extLst>
          </p:cNvPr>
          <p:cNvSpPr>
            <a:spLocks noGrp="1"/>
          </p:cNvSpPr>
          <p:nvPr>
            <p:ph idx="1"/>
          </p:nvPr>
        </p:nvSpPr>
        <p:spPr/>
        <p:txBody>
          <a:bodyPr>
            <a:normAutofit lnSpcReduction="10000"/>
          </a:bodyPr>
          <a:lstStyle/>
          <a:p>
            <a:r>
              <a:rPr lang="en-US" dirty="0"/>
              <a:t>“</a:t>
            </a:r>
            <a:r>
              <a:rPr lang="en-US" b="1" dirty="0"/>
              <a:t>Minimum Term Conversion Date Debt Service Coverage Ratio</a:t>
            </a:r>
            <a:r>
              <a:rPr lang="en-US" dirty="0"/>
              <a:t>” means,</a:t>
            </a:r>
          </a:p>
          <a:p>
            <a:pPr lvl="1"/>
            <a:endParaRPr lang="en-US" dirty="0"/>
          </a:p>
          <a:p>
            <a:pPr lvl="1"/>
            <a:r>
              <a:rPr lang="en-US" dirty="0"/>
              <a:t>a minimum Average Annual Projected Debt Service Coverage Ratio for the twelve (12) month period of:</a:t>
            </a:r>
          </a:p>
          <a:p>
            <a:pPr lvl="1"/>
            <a:endParaRPr lang="en-US" dirty="0"/>
          </a:p>
          <a:p>
            <a:pPr lvl="1"/>
            <a:r>
              <a:rPr lang="en-US" dirty="0"/>
              <a:t>1.35 to 1 on a P50 Production Level during years 1 through 9, and</a:t>
            </a:r>
          </a:p>
          <a:p>
            <a:pPr lvl="1"/>
            <a:endParaRPr lang="en-US" dirty="0"/>
          </a:p>
          <a:p>
            <a:pPr lvl="1"/>
            <a:r>
              <a:rPr lang="en-US" dirty="0"/>
              <a:t>1.00 to 1 under a P99 Production Level during years 1 through 9 of the amortization schedule.</a:t>
            </a:r>
            <a:endParaRPr lang="en-CH" dirty="0"/>
          </a:p>
        </p:txBody>
      </p:sp>
      <p:sp>
        <p:nvSpPr>
          <p:cNvPr id="3" name="Title 2">
            <a:extLst>
              <a:ext uri="{FF2B5EF4-FFF2-40B4-BE49-F238E27FC236}">
                <a16:creationId xmlns:a16="http://schemas.microsoft.com/office/drawing/2014/main" id="{90011DBF-F6B7-4D17-808D-D48E239D8000}"/>
              </a:ext>
            </a:extLst>
          </p:cNvPr>
          <p:cNvSpPr>
            <a:spLocks noGrp="1"/>
          </p:cNvSpPr>
          <p:nvPr>
            <p:ph type="title"/>
          </p:nvPr>
        </p:nvSpPr>
        <p:spPr/>
        <p:txBody>
          <a:bodyPr/>
          <a:lstStyle/>
          <a:p>
            <a:r>
              <a:rPr lang="en-US" dirty="0"/>
              <a:t>Term Coverage Ratio in Solar Case</a:t>
            </a:r>
            <a:endParaRPr lang="en-CH" dirty="0"/>
          </a:p>
        </p:txBody>
      </p:sp>
      <p:sp>
        <p:nvSpPr>
          <p:cNvPr id="4" name="Slide Number Placeholder 3">
            <a:extLst>
              <a:ext uri="{FF2B5EF4-FFF2-40B4-BE49-F238E27FC236}">
                <a16:creationId xmlns:a16="http://schemas.microsoft.com/office/drawing/2014/main" id="{F5B5AC22-590B-4000-83B8-4882BC7E27CA}"/>
              </a:ext>
            </a:extLst>
          </p:cNvPr>
          <p:cNvSpPr>
            <a:spLocks noGrp="1"/>
          </p:cNvSpPr>
          <p:nvPr>
            <p:ph type="sldNum" sz="quarter" idx="12"/>
          </p:nvPr>
        </p:nvSpPr>
        <p:spPr/>
        <p:txBody>
          <a:bodyPr/>
          <a:lstStyle/>
          <a:p>
            <a:pPr algn="ctr"/>
            <a:fld id="{0C3A1854-6B63-4059-B360-A3C4972BF0FC}" type="slidenum">
              <a:rPr lang="ko-KR" altLang="en-US" smtClean="0"/>
              <a:pPr algn="ctr"/>
              <a:t>105</a:t>
            </a:fld>
            <a:endParaRPr lang="ko-KR" altLang="en-US" dirty="0"/>
          </a:p>
        </p:txBody>
      </p:sp>
    </p:spTree>
    <p:extLst>
      <p:ext uri="{BB962C8B-B14F-4D97-AF65-F5344CB8AC3E}">
        <p14:creationId xmlns:p14="http://schemas.microsoft.com/office/powerpoint/2010/main" val="72418437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B13C4B-6526-4CB2-BBA7-FD3A26791F2B}"/>
              </a:ext>
            </a:extLst>
          </p:cNvPr>
          <p:cNvSpPr>
            <a:spLocks noGrp="1"/>
          </p:cNvSpPr>
          <p:nvPr>
            <p:ph idx="1"/>
          </p:nvPr>
        </p:nvSpPr>
        <p:spPr/>
        <p:txBody>
          <a:bodyPr>
            <a:normAutofit fontScale="77500" lnSpcReduction="20000"/>
          </a:bodyPr>
          <a:lstStyle/>
          <a:p>
            <a:r>
              <a:rPr lang="en-US" b="1" dirty="0"/>
              <a:t>Operating Cash Available for Debt Service</a:t>
            </a:r>
            <a:r>
              <a:rPr lang="en-US" dirty="0"/>
              <a:t> for any period, the sum of </a:t>
            </a:r>
          </a:p>
          <a:p>
            <a:pPr lvl="1"/>
            <a:r>
              <a:rPr lang="en-US" dirty="0"/>
              <a:t>(a) Net Income, plus</a:t>
            </a:r>
          </a:p>
          <a:p>
            <a:pPr lvl="2"/>
            <a:r>
              <a:rPr lang="en-US" dirty="0"/>
              <a:t>(</a:t>
            </a:r>
            <a:r>
              <a:rPr lang="en-US" dirty="0" err="1"/>
              <a:t>i</a:t>
            </a:r>
            <a:r>
              <a:rPr lang="en-US" dirty="0"/>
              <a:t>) amortization, </a:t>
            </a:r>
          </a:p>
          <a:p>
            <a:pPr lvl="2"/>
            <a:r>
              <a:rPr lang="en-US" dirty="0"/>
              <a:t>(ii) income tax expense, </a:t>
            </a:r>
          </a:p>
          <a:p>
            <a:pPr lvl="2"/>
            <a:r>
              <a:rPr lang="en-US" dirty="0"/>
              <a:t>(iii) the aggregate interest expense </a:t>
            </a:r>
          </a:p>
          <a:p>
            <a:pPr lvl="2"/>
            <a:r>
              <a:rPr lang="en-US" dirty="0"/>
              <a:t>(iv) depreciation of assets and </a:t>
            </a:r>
          </a:p>
          <a:p>
            <a:pPr lvl="2"/>
            <a:r>
              <a:rPr lang="en-US" dirty="0"/>
              <a:t>(v) any other expense that does not constitute an outlay of cash </a:t>
            </a:r>
          </a:p>
          <a:p>
            <a:pPr lvl="1"/>
            <a:r>
              <a:rPr lang="en-US" dirty="0"/>
              <a:t>minus (c) any income that does not constitute cash received </a:t>
            </a:r>
          </a:p>
          <a:p>
            <a:pPr lvl="2"/>
            <a:r>
              <a:rPr lang="en-US" dirty="0"/>
              <a:t>Operating Cash Available for Debt Service shall exclude any deposits of the Major Maintenance Reserve Funding into the Major Maintenance Reserve Account during such period.</a:t>
            </a:r>
          </a:p>
          <a:p>
            <a:pPr lvl="2"/>
            <a:endParaRPr lang="en-US" dirty="0"/>
          </a:p>
          <a:p>
            <a:r>
              <a:rPr lang="en-US" dirty="0"/>
              <a:t>Should also include working capital changes and future capital expenditures and be computed from EBITDA</a:t>
            </a:r>
            <a:endParaRPr lang="en-CH" dirty="0"/>
          </a:p>
        </p:txBody>
      </p:sp>
      <p:sp>
        <p:nvSpPr>
          <p:cNvPr id="3" name="Title 2">
            <a:extLst>
              <a:ext uri="{FF2B5EF4-FFF2-40B4-BE49-F238E27FC236}">
                <a16:creationId xmlns:a16="http://schemas.microsoft.com/office/drawing/2014/main" id="{FA92BC35-9C05-4720-9138-A0D456FFE442}"/>
              </a:ext>
            </a:extLst>
          </p:cNvPr>
          <p:cNvSpPr>
            <a:spLocks noGrp="1"/>
          </p:cNvSpPr>
          <p:nvPr>
            <p:ph type="title"/>
          </p:nvPr>
        </p:nvSpPr>
        <p:spPr/>
        <p:txBody>
          <a:bodyPr/>
          <a:lstStyle/>
          <a:p>
            <a:r>
              <a:rPr lang="en-US" dirty="0"/>
              <a:t>Definition of CFADS in Solar Case</a:t>
            </a:r>
            <a:endParaRPr lang="en-CH" dirty="0"/>
          </a:p>
        </p:txBody>
      </p:sp>
      <p:sp>
        <p:nvSpPr>
          <p:cNvPr id="4" name="Slide Number Placeholder 3">
            <a:extLst>
              <a:ext uri="{FF2B5EF4-FFF2-40B4-BE49-F238E27FC236}">
                <a16:creationId xmlns:a16="http://schemas.microsoft.com/office/drawing/2014/main" id="{FBE741AB-729D-4B0A-85B5-58D2247688E8}"/>
              </a:ext>
            </a:extLst>
          </p:cNvPr>
          <p:cNvSpPr>
            <a:spLocks noGrp="1"/>
          </p:cNvSpPr>
          <p:nvPr>
            <p:ph type="sldNum" sz="quarter" idx="12"/>
          </p:nvPr>
        </p:nvSpPr>
        <p:spPr/>
        <p:txBody>
          <a:bodyPr/>
          <a:lstStyle/>
          <a:p>
            <a:pPr algn="ctr"/>
            <a:fld id="{0C3A1854-6B63-4059-B360-A3C4972BF0FC}" type="slidenum">
              <a:rPr lang="ko-KR" altLang="en-US" smtClean="0"/>
              <a:pPr algn="ctr"/>
              <a:t>106</a:t>
            </a:fld>
            <a:endParaRPr lang="ko-KR" altLang="en-US" dirty="0"/>
          </a:p>
        </p:txBody>
      </p:sp>
    </p:spTree>
    <p:extLst>
      <p:ext uri="{BB962C8B-B14F-4D97-AF65-F5344CB8AC3E}">
        <p14:creationId xmlns:p14="http://schemas.microsoft.com/office/powerpoint/2010/main" val="34574135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10F642-4DC2-41BC-A036-F7963ABFD240}"/>
              </a:ext>
            </a:extLst>
          </p:cNvPr>
          <p:cNvSpPr>
            <a:spLocks noGrp="1"/>
          </p:cNvSpPr>
          <p:nvPr>
            <p:ph idx="1"/>
          </p:nvPr>
        </p:nvSpPr>
        <p:spPr/>
        <p:txBody>
          <a:bodyPr>
            <a:normAutofit fontScale="85000" lnSpcReduction="10000"/>
          </a:bodyPr>
          <a:lstStyle/>
          <a:p>
            <a:r>
              <a:rPr lang="en-US" dirty="0"/>
              <a:t>“</a:t>
            </a:r>
            <a:r>
              <a:rPr lang="en-US" b="1" dirty="0"/>
              <a:t>Debt Service</a:t>
            </a:r>
            <a:r>
              <a:rPr lang="en-US" dirty="0"/>
              <a:t>” - all obligations for principal and interest payments due in respect of all Debt payable by Borrower in such period. (Question: Do you think the DSCR should also include fees for L/C’s and/or other fees paid to Administrative Agent).</a:t>
            </a:r>
          </a:p>
          <a:p>
            <a:r>
              <a:rPr lang="en-US" dirty="0"/>
              <a:t>“</a:t>
            </a:r>
            <a:r>
              <a:rPr lang="en-US" b="1" dirty="0"/>
              <a:t>Average Annual Debt Service Coverage Ratio</a:t>
            </a:r>
            <a:r>
              <a:rPr lang="en-US" dirty="0"/>
              <a:t>” means, as of any Repayment Date, the ratio of </a:t>
            </a:r>
          </a:p>
          <a:p>
            <a:pPr lvl="1"/>
            <a:r>
              <a:rPr lang="en-US" dirty="0"/>
              <a:t>(a) Operating Cash Available for Debt Service to</a:t>
            </a:r>
          </a:p>
          <a:p>
            <a:pPr lvl="1"/>
            <a:r>
              <a:rPr lang="en-US" dirty="0"/>
              <a:t>(b) Debt Service, for the previous four (4) consecutive fiscal quarters ending </a:t>
            </a:r>
          </a:p>
          <a:p>
            <a:pPr lvl="1"/>
            <a:r>
              <a:rPr lang="en-US" dirty="0"/>
              <a:t>the Average Annual Debt Service Coverage Ratio for the 3 Repayment Dates after the Term Conversion Date shall be calculated with actual figures which shall be pro rated on an annualized basis.</a:t>
            </a:r>
            <a:endParaRPr lang="en-CH" dirty="0"/>
          </a:p>
          <a:p>
            <a:endParaRPr lang="en-US" dirty="0"/>
          </a:p>
          <a:p>
            <a:endParaRPr lang="en-CH" dirty="0"/>
          </a:p>
        </p:txBody>
      </p:sp>
      <p:sp>
        <p:nvSpPr>
          <p:cNvPr id="3" name="Title 2">
            <a:extLst>
              <a:ext uri="{FF2B5EF4-FFF2-40B4-BE49-F238E27FC236}">
                <a16:creationId xmlns:a16="http://schemas.microsoft.com/office/drawing/2014/main" id="{ACBD41AF-6254-4A59-A394-8DA34387E703}"/>
              </a:ext>
            </a:extLst>
          </p:cNvPr>
          <p:cNvSpPr>
            <a:spLocks noGrp="1"/>
          </p:cNvSpPr>
          <p:nvPr>
            <p:ph type="title"/>
          </p:nvPr>
        </p:nvSpPr>
        <p:spPr/>
        <p:txBody>
          <a:bodyPr/>
          <a:lstStyle/>
          <a:p>
            <a:r>
              <a:rPr lang="en-US" dirty="0"/>
              <a:t>DSCR in Solar Case</a:t>
            </a:r>
            <a:endParaRPr lang="en-CH" dirty="0"/>
          </a:p>
        </p:txBody>
      </p:sp>
      <p:sp>
        <p:nvSpPr>
          <p:cNvPr id="4" name="Slide Number Placeholder 3">
            <a:extLst>
              <a:ext uri="{FF2B5EF4-FFF2-40B4-BE49-F238E27FC236}">
                <a16:creationId xmlns:a16="http://schemas.microsoft.com/office/drawing/2014/main" id="{B0FBBA6F-EF12-4E72-AA8C-0490D0D9F845}"/>
              </a:ext>
            </a:extLst>
          </p:cNvPr>
          <p:cNvSpPr>
            <a:spLocks noGrp="1"/>
          </p:cNvSpPr>
          <p:nvPr>
            <p:ph type="sldNum" sz="quarter" idx="12"/>
          </p:nvPr>
        </p:nvSpPr>
        <p:spPr/>
        <p:txBody>
          <a:bodyPr/>
          <a:lstStyle/>
          <a:p>
            <a:pPr algn="ctr"/>
            <a:fld id="{0C3A1854-6B63-4059-B360-A3C4972BF0FC}" type="slidenum">
              <a:rPr lang="ko-KR" altLang="en-US" smtClean="0"/>
              <a:pPr algn="ctr"/>
              <a:t>107</a:t>
            </a:fld>
            <a:endParaRPr lang="ko-KR" altLang="en-US" dirty="0"/>
          </a:p>
        </p:txBody>
      </p:sp>
    </p:spTree>
    <p:extLst>
      <p:ext uri="{BB962C8B-B14F-4D97-AF65-F5344CB8AC3E}">
        <p14:creationId xmlns:p14="http://schemas.microsoft.com/office/powerpoint/2010/main" val="24049149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592D8-2EC1-4E88-92B5-29ED3B09DD2B}"/>
              </a:ext>
            </a:extLst>
          </p:cNvPr>
          <p:cNvSpPr>
            <a:spLocks noGrp="1"/>
          </p:cNvSpPr>
          <p:nvPr>
            <p:ph type="title"/>
          </p:nvPr>
        </p:nvSpPr>
        <p:spPr/>
        <p:txBody>
          <a:bodyPr/>
          <a:lstStyle/>
          <a:p>
            <a:r>
              <a:rPr lang="en-US" dirty="0"/>
              <a:t>DSCR for Solar PV from Fitch</a:t>
            </a:r>
            <a:endParaRPr lang="en-CH" dirty="0"/>
          </a:p>
        </p:txBody>
      </p:sp>
      <p:sp>
        <p:nvSpPr>
          <p:cNvPr id="4" name="Slide Number Placeholder 3">
            <a:extLst>
              <a:ext uri="{FF2B5EF4-FFF2-40B4-BE49-F238E27FC236}">
                <a16:creationId xmlns:a16="http://schemas.microsoft.com/office/drawing/2014/main" id="{6664FB1B-0C6A-4201-84D3-F994D34AD241}"/>
              </a:ext>
            </a:extLst>
          </p:cNvPr>
          <p:cNvSpPr>
            <a:spLocks noGrp="1"/>
          </p:cNvSpPr>
          <p:nvPr>
            <p:ph type="sldNum" sz="quarter" idx="12"/>
          </p:nvPr>
        </p:nvSpPr>
        <p:spPr/>
        <p:txBody>
          <a:bodyPr/>
          <a:lstStyle/>
          <a:p>
            <a:pPr algn="ctr"/>
            <a:fld id="{0C3A1854-6B63-4059-B360-A3C4972BF0FC}" type="slidenum">
              <a:rPr lang="ko-KR" altLang="en-US" smtClean="0"/>
              <a:pPr algn="ctr"/>
              <a:t>108</a:t>
            </a:fld>
            <a:endParaRPr lang="ko-KR" altLang="en-US" dirty="0"/>
          </a:p>
        </p:txBody>
      </p:sp>
      <p:pic>
        <p:nvPicPr>
          <p:cNvPr id="5" name="Picture 4">
            <a:extLst>
              <a:ext uri="{FF2B5EF4-FFF2-40B4-BE49-F238E27FC236}">
                <a16:creationId xmlns:a16="http://schemas.microsoft.com/office/drawing/2014/main" id="{30BE6590-DBF9-40AB-A9F1-6874FBF629AF}"/>
              </a:ext>
            </a:extLst>
          </p:cNvPr>
          <p:cNvPicPr>
            <a:picLocks noChangeAspect="1"/>
          </p:cNvPicPr>
          <p:nvPr/>
        </p:nvPicPr>
        <p:blipFill>
          <a:blip r:embed="rId2"/>
          <a:stretch>
            <a:fillRect/>
          </a:stretch>
        </p:blipFill>
        <p:spPr>
          <a:xfrm>
            <a:off x="276224" y="1488139"/>
            <a:ext cx="8715375" cy="2383246"/>
          </a:xfrm>
          <a:prstGeom prst="rect">
            <a:avLst/>
          </a:prstGeom>
        </p:spPr>
      </p:pic>
      <p:pic>
        <p:nvPicPr>
          <p:cNvPr id="8" name="Picture 7">
            <a:extLst>
              <a:ext uri="{FF2B5EF4-FFF2-40B4-BE49-F238E27FC236}">
                <a16:creationId xmlns:a16="http://schemas.microsoft.com/office/drawing/2014/main" id="{7652CC01-4412-4DE0-A0F0-7143C70A9AF2}"/>
              </a:ext>
            </a:extLst>
          </p:cNvPr>
          <p:cNvPicPr>
            <a:picLocks noChangeAspect="1"/>
          </p:cNvPicPr>
          <p:nvPr/>
        </p:nvPicPr>
        <p:blipFill>
          <a:blip r:embed="rId3"/>
          <a:stretch>
            <a:fillRect/>
          </a:stretch>
        </p:blipFill>
        <p:spPr>
          <a:xfrm>
            <a:off x="210237" y="4178238"/>
            <a:ext cx="8867775" cy="2032198"/>
          </a:xfrm>
          <a:prstGeom prst="rect">
            <a:avLst/>
          </a:prstGeom>
        </p:spPr>
      </p:pic>
    </p:spTree>
    <p:extLst>
      <p:ext uri="{BB962C8B-B14F-4D97-AF65-F5344CB8AC3E}">
        <p14:creationId xmlns:p14="http://schemas.microsoft.com/office/powerpoint/2010/main" val="28532139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C8DED0-E7ED-4DED-8458-EE49EF9E69B9}"/>
              </a:ext>
            </a:extLst>
          </p:cNvPr>
          <p:cNvSpPr>
            <a:spLocks noGrp="1"/>
          </p:cNvSpPr>
          <p:nvPr>
            <p:ph idx="1"/>
          </p:nvPr>
        </p:nvSpPr>
        <p:spPr/>
        <p:txBody>
          <a:bodyPr>
            <a:normAutofit fontScale="92500" lnSpcReduction="10000"/>
          </a:bodyPr>
          <a:lstStyle/>
          <a:p>
            <a:r>
              <a:rPr lang="en-029" dirty="0"/>
              <a:t>The DSCR has at least two different uses in project finance. </a:t>
            </a:r>
          </a:p>
          <a:p>
            <a:pPr lvl="1"/>
            <a:r>
              <a:rPr lang="en-029" dirty="0"/>
              <a:t>One use is for determining the size of the debt.  This means that if the projected DSCR is below a certain level, the loan should not be made.  For example, if the DSCR is below 1.35, then the amount of debt must be reduced.</a:t>
            </a:r>
          </a:p>
          <a:p>
            <a:pPr lvl="1"/>
            <a:r>
              <a:rPr lang="en-029" dirty="0"/>
              <a:t>A second is for dividend covenants (a lower level, say 1.1).  This means if the DSCR falls below a certain level, then dividends are not allowed to be paid. If dividends are not allow (a dividend trap), then the cash that could have been paid in dividends is put in a reserve account.</a:t>
            </a:r>
          </a:p>
        </p:txBody>
      </p:sp>
      <p:sp>
        <p:nvSpPr>
          <p:cNvPr id="3" name="Title 2">
            <a:extLst>
              <a:ext uri="{FF2B5EF4-FFF2-40B4-BE49-F238E27FC236}">
                <a16:creationId xmlns:a16="http://schemas.microsoft.com/office/drawing/2014/main" id="{F01559F9-1139-4EC8-86DF-364573F5C8EA}"/>
              </a:ext>
            </a:extLst>
          </p:cNvPr>
          <p:cNvSpPr>
            <a:spLocks noGrp="1"/>
          </p:cNvSpPr>
          <p:nvPr>
            <p:ph type="title"/>
          </p:nvPr>
        </p:nvSpPr>
        <p:spPr/>
        <p:txBody>
          <a:bodyPr/>
          <a:lstStyle/>
          <a:p>
            <a:r>
              <a:rPr lang="en-029" dirty="0"/>
              <a:t>DSCR for Target Debt Size and Covenants</a:t>
            </a:r>
          </a:p>
        </p:txBody>
      </p:sp>
      <p:sp>
        <p:nvSpPr>
          <p:cNvPr id="4" name="Slide Number Placeholder 3">
            <a:extLst>
              <a:ext uri="{FF2B5EF4-FFF2-40B4-BE49-F238E27FC236}">
                <a16:creationId xmlns:a16="http://schemas.microsoft.com/office/drawing/2014/main" id="{7841AFC4-518B-4571-B49A-49EE27115D33}"/>
              </a:ext>
            </a:extLst>
          </p:cNvPr>
          <p:cNvSpPr>
            <a:spLocks noGrp="1"/>
          </p:cNvSpPr>
          <p:nvPr>
            <p:ph type="sldNum" sz="quarter" idx="12"/>
          </p:nvPr>
        </p:nvSpPr>
        <p:spPr/>
        <p:txBody>
          <a:bodyPr/>
          <a:lstStyle/>
          <a:p>
            <a:pPr algn="ctr"/>
            <a:fld id="{0C3A1854-6B63-4059-B360-A3C4972BF0FC}" type="slidenum">
              <a:rPr lang="ko-KR" altLang="en-US" smtClean="0"/>
              <a:pPr algn="ctr"/>
              <a:t>109</a:t>
            </a:fld>
            <a:endParaRPr lang="ko-KR" altLang="en-US" dirty="0"/>
          </a:p>
        </p:txBody>
      </p:sp>
    </p:spTree>
    <p:extLst>
      <p:ext uri="{BB962C8B-B14F-4D97-AF65-F5344CB8AC3E}">
        <p14:creationId xmlns:p14="http://schemas.microsoft.com/office/powerpoint/2010/main" val="1659508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514600" y="1180502"/>
            <a:ext cx="6075900" cy="4954196"/>
          </a:xfrm>
          <a:prstGeom prst="rect">
            <a:avLst/>
          </a:prstGeom>
        </p:spPr>
      </p:pic>
      <p:sp>
        <p:nvSpPr>
          <p:cNvPr id="12" name="Title 11"/>
          <p:cNvSpPr>
            <a:spLocks noGrp="1"/>
          </p:cNvSpPr>
          <p:nvPr>
            <p:ph type="title"/>
          </p:nvPr>
        </p:nvSpPr>
        <p:spPr/>
        <p:txBody>
          <a:bodyPr>
            <a:normAutofit fontScale="90000"/>
          </a:bodyPr>
          <a:lstStyle/>
          <a:p>
            <a:pPr algn="ctr"/>
            <a:r>
              <a:rPr lang="en-US" dirty="0"/>
              <a:t>City is Like a Corporation/Project is Business</a:t>
            </a:r>
          </a:p>
        </p:txBody>
      </p:sp>
      <p:sp>
        <p:nvSpPr>
          <p:cNvPr id="7" name="Slide Number Placeholder 6"/>
          <p:cNvSpPr>
            <a:spLocks noGrp="1"/>
          </p:cNvSpPr>
          <p:nvPr>
            <p:ph type="sldNum" sz="quarter" idx="12"/>
          </p:nvPr>
        </p:nvSpPr>
        <p:spPr/>
        <p:txBody>
          <a:bodyPr/>
          <a:lstStyle/>
          <a:p>
            <a:pPr algn="ctr"/>
            <a:fld id="{0C3A1854-6B63-4059-B360-A3C4972BF0FC}" type="slidenum">
              <a:rPr lang="ko-KR" altLang="en-US" smtClean="0"/>
              <a:pPr algn="ctr"/>
              <a:t>11</a:t>
            </a:fld>
            <a:endParaRPr lang="ko-KR" altLang="en-US" dirty="0"/>
          </a:p>
        </p:txBody>
      </p:sp>
      <p:sp>
        <p:nvSpPr>
          <p:cNvPr id="14" name="TextBox 13"/>
          <p:cNvSpPr txBox="1"/>
          <p:nvPr/>
        </p:nvSpPr>
        <p:spPr>
          <a:xfrm>
            <a:off x="152400" y="1828800"/>
            <a:ext cx="1752600" cy="646331"/>
          </a:xfrm>
          <a:prstGeom prst="rect">
            <a:avLst/>
          </a:prstGeom>
          <a:noFill/>
        </p:spPr>
        <p:txBody>
          <a:bodyPr wrap="square" rtlCol="0">
            <a:spAutoFit/>
          </a:bodyPr>
          <a:lstStyle/>
          <a:p>
            <a:r>
              <a:rPr lang="en-US" dirty="0"/>
              <a:t>Individual Business or Family is like project Finance</a:t>
            </a:r>
          </a:p>
        </p:txBody>
      </p:sp>
      <p:cxnSp>
        <p:nvCxnSpPr>
          <p:cNvPr id="16" name="Straight Arrow Connector 15"/>
          <p:cNvCxnSpPr/>
          <p:nvPr/>
        </p:nvCxnSpPr>
        <p:spPr>
          <a:xfrm>
            <a:off x="1219200" y="2743200"/>
            <a:ext cx="1524000" cy="914400"/>
          </a:xfrm>
          <a:prstGeom prst="straightConnector1">
            <a:avLst/>
          </a:prstGeom>
          <a:ln w="317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26225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52B4D2-DC4B-4873-98EF-F503F917F194}"/>
              </a:ext>
            </a:extLst>
          </p:cNvPr>
          <p:cNvSpPr>
            <a:spLocks noGrp="1"/>
          </p:cNvSpPr>
          <p:nvPr>
            <p:ph idx="1"/>
          </p:nvPr>
        </p:nvSpPr>
        <p:spPr/>
        <p:txBody>
          <a:bodyPr>
            <a:normAutofit lnSpcReduction="10000"/>
          </a:bodyPr>
          <a:lstStyle/>
          <a:p>
            <a:r>
              <a:rPr lang="en-029" dirty="0"/>
              <a:t>DSCR is a measure of the chance of default. When the DSCR is 1.0 or below, there is not enough cash to pay the debt service.</a:t>
            </a:r>
          </a:p>
          <a:p>
            <a:r>
              <a:rPr lang="en-029" dirty="0"/>
              <a:t>This means the probability of the DSCR falling to 1.0 is similar to the probability of default.</a:t>
            </a:r>
          </a:p>
          <a:p>
            <a:r>
              <a:rPr lang="en-029" dirty="0"/>
              <a:t>If the DSCR falls to 1.0 or below in any single period, a default has occurred in the period. This is why the minimum DSCR rather than the average DSCR is used in discussing transactions.</a:t>
            </a:r>
          </a:p>
        </p:txBody>
      </p:sp>
      <p:sp>
        <p:nvSpPr>
          <p:cNvPr id="3" name="Title 2">
            <a:extLst>
              <a:ext uri="{FF2B5EF4-FFF2-40B4-BE49-F238E27FC236}">
                <a16:creationId xmlns:a16="http://schemas.microsoft.com/office/drawing/2014/main" id="{4DCA69EB-897D-46C3-AE03-1C0F596304C4}"/>
              </a:ext>
            </a:extLst>
          </p:cNvPr>
          <p:cNvSpPr>
            <a:spLocks noGrp="1"/>
          </p:cNvSpPr>
          <p:nvPr>
            <p:ph type="title"/>
          </p:nvPr>
        </p:nvSpPr>
        <p:spPr/>
        <p:txBody>
          <a:bodyPr/>
          <a:lstStyle/>
          <a:p>
            <a:r>
              <a:rPr lang="en-029" dirty="0"/>
              <a:t>DSCR is Minimum over Debt Tenure</a:t>
            </a:r>
          </a:p>
        </p:txBody>
      </p:sp>
      <p:sp>
        <p:nvSpPr>
          <p:cNvPr id="4" name="Slide Number Placeholder 3">
            <a:extLst>
              <a:ext uri="{FF2B5EF4-FFF2-40B4-BE49-F238E27FC236}">
                <a16:creationId xmlns:a16="http://schemas.microsoft.com/office/drawing/2014/main" id="{0BC840CD-4EB6-4A34-B1E5-4A5FE1AE2C3D}"/>
              </a:ext>
            </a:extLst>
          </p:cNvPr>
          <p:cNvSpPr>
            <a:spLocks noGrp="1"/>
          </p:cNvSpPr>
          <p:nvPr>
            <p:ph type="sldNum" sz="quarter" idx="12"/>
          </p:nvPr>
        </p:nvSpPr>
        <p:spPr/>
        <p:txBody>
          <a:bodyPr/>
          <a:lstStyle/>
          <a:p>
            <a:pPr algn="ctr"/>
            <a:fld id="{0C3A1854-6B63-4059-B360-A3C4972BF0FC}" type="slidenum">
              <a:rPr lang="ko-KR" altLang="en-US" smtClean="0"/>
              <a:pPr algn="ctr"/>
              <a:t>110</a:t>
            </a:fld>
            <a:endParaRPr lang="ko-KR" altLang="en-US" dirty="0"/>
          </a:p>
        </p:txBody>
      </p:sp>
    </p:spTree>
    <p:extLst>
      <p:ext uri="{BB962C8B-B14F-4D97-AF65-F5344CB8AC3E}">
        <p14:creationId xmlns:p14="http://schemas.microsoft.com/office/powerpoint/2010/main" val="31385966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0D4219-8378-45E4-87DC-1B97486D8C3E}"/>
              </a:ext>
            </a:extLst>
          </p:cNvPr>
          <p:cNvSpPr>
            <a:spLocks noGrp="1"/>
          </p:cNvSpPr>
          <p:nvPr>
            <p:ph idx="1"/>
          </p:nvPr>
        </p:nvSpPr>
        <p:spPr/>
        <p:txBody>
          <a:bodyPr/>
          <a:lstStyle/>
          <a:p>
            <a:r>
              <a:rPr lang="en-029" dirty="0"/>
              <a:t>DSCR is used in project finance because the debt service and in particular the repayments are structured according to expected cash flow.</a:t>
            </a:r>
          </a:p>
          <a:p>
            <a:r>
              <a:rPr lang="en-029" dirty="0"/>
              <a:t>In corporate finance on the other hand, there may be bonds with bullet repayments where the ability to re-finance defines the credit risk. With bullet repayments, the DSCR would fluctuate.</a:t>
            </a:r>
          </a:p>
          <a:p>
            <a:r>
              <a:rPr lang="en-029" dirty="0"/>
              <a:t>You can explain this with a diagram.</a:t>
            </a:r>
          </a:p>
        </p:txBody>
      </p:sp>
      <p:sp>
        <p:nvSpPr>
          <p:cNvPr id="3" name="Title 2">
            <a:extLst>
              <a:ext uri="{FF2B5EF4-FFF2-40B4-BE49-F238E27FC236}">
                <a16:creationId xmlns:a16="http://schemas.microsoft.com/office/drawing/2014/main" id="{F209AE5C-E736-491C-A50F-FA74406C7D1F}"/>
              </a:ext>
            </a:extLst>
          </p:cNvPr>
          <p:cNvSpPr>
            <a:spLocks noGrp="1"/>
          </p:cNvSpPr>
          <p:nvPr>
            <p:ph type="title"/>
          </p:nvPr>
        </p:nvSpPr>
        <p:spPr/>
        <p:txBody>
          <a:bodyPr>
            <a:normAutofit fontScale="90000"/>
          </a:bodyPr>
          <a:lstStyle/>
          <a:p>
            <a:r>
              <a:rPr lang="en-029" dirty="0"/>
              <a:t>Why DSCR is Used in Project Finance and Less in Corporate Finance</a:t>
            </a:r>
          </a:p>
        </p:txBody>
      </p:sp>
      <p:sp>
        <p:nvSpPr>
          <p:cNvPr id="4" name="Slide Number Placeholder 3">
            <a:extLst>
              <a:ext uri="{FF2B5EF4-FFF2-40B4-BE49-F238E27FC236}">
                <a16:creationId xmlns:a16="http://schemas.microsoft.com/office/drawing/2014/main" id="{F64CD34F-2BA8-4075-BDC5-4B3AFDCD2445}"/>
              </a:ext>
            </a:extLst>
          </p:cNvPr>
          <p:cNvSpPr>
            <a:spLocks noGrp="1"/>
          </p:cNvSpPr>
          <p:nvPr>
            <p:ph type="sldNum" sz="quarter" idx="12"/>
          </p:nvPr>
        </p:nvSpPr>
        <p:spPr/>
        <p:txBody>
          <a:bodyPr/>
          <a:lstStyle/>
          <a:p>
            <a:pPr algn="ctr"/>
            <a:fld id="{0C3A1854-6B63-4059-B360-A3C4972BF0FC}" type="slidenum">
              <a:rPr lang="ko-KR" altLang="en-US" smtClean="0"/>
              <a:pPr algn="ctr"/>
              <a:t>111</a:t>
            </a:fld>
            <a:endParaRPr lang="ko-KR" altLang="en-US" dirty="0"/>
          </a:p>
        </p:txBody>
      </p:sp>
    </p:spTree>
    <p:extLst>
      <p:ext uri="{BB962C8B-B14F-4D97-AF65-F5344CB8AC3E}">
        <p14:creationId xmlns:p14="http://schemas.microsoft.com/office/powerpoint/2010/main" val="19469863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EE19F1-D554-49DE-AF95-85406230898F}"/>
              </a:ext>
            </a:extLst>
          </p:cNvPr>
          <p:cNvSpPr>
            <a:spLocks noGrp="1"/>
          </p:cNvSpPr>
          <p:nvPr>
            <p:ph idx="1"/>
          </p:nvPr>
        </p:nvSpPr>
        <p:spPr/>
        <p:txBody>
          <a:bodyPr>
            <a:normAutofit fontScale="92500" lnSpcReduction="20000"/>
          </a:bodyPr>
          <a:lstStyle/>
          <a:p>
            <a:pPr marL="0" indent="0">
              <a:buNone/>
            </a:pPr>
            <a:r>
              <a:rPr lang="en-US" sz="1800" u="sng" dirty="0"/>
              <a:t>Distributions</a:t>
            </a:r>
            <a:r>
              <a:rPr lang="en-US" sz="1800" dirty="0"/>
              <a:t>  </a:t>
            </a:r>
          </a:p>
          <a:p>
            <a:pPr lvl="1"/>
            <a:r>
              <a:rPr lang="en-US" sz="1600" dirty="0"/>
              <a:t>Make any distribution unless such distribution is made from Distributable Cash and on a Distribution Date; if the Average Annual DSCR calculated as of the Repayment Date immediately preceding such Distribution Date is less than 1.20 to 1.00, or </a:t>
            </a:r>
          </a:p>
          <a:p>
            <a:pPr lvl="1"/>
            <a:r>
              <a:rPr lang="en-US" sz="1600" dirty="0"/>
              <a:t>the Average Annual Projected DSCR (based upon the Term Conversion Date Base Case Projections but updated for actual operating performance of the Project through the applicable Repayment Date) calculated as of the Repayment Date immediately preceding such Distribution Date, is less than 1.20 to 1.00;</a:t>
            </a:r>
          </a:p>
          <a:p>
            <a:pPr marL="0" indent="0">
              <a:buNone/>
            </a:pPr>
            <a:r>
              <a:rPr lang="en-US" sz="1800" u="sng" dirty="0"/>
              <a:t>Financial Covenants (Default)</a:t>
            </a:r>
          </a:p>
          <a:p>
            <a:pPr lvl="1"/>
            <a:r>
              <a:rPr lang="en-US" sz="1800" dirty="0"/>
              <a:t>Permit the Average Annual DSCR as of the last day of any Quarterly Date commencing from the first Repayment Date to be less than 1.10 to 1.00 or</a:t>
            </a:r>
          </a:p>
          <a:p>
            <a:pPr lvl="1"/>
            <a:r>
              <a:rPr lang="en-US" sz="1800" dirty="0"/>
              <a:t>Permit the Average Annual Projected DSCR (based upon the Term Conversion Date Base Case Projections but updated for actual operating performance of the Project through the applicable Repayment Date) calculated as of the Repayment Date immediately preceding such Distribution Date, as of the last day of any Quarterly Date commencing from the first Repayment Date to be less than 1.10 to 1.00;</a:t>
            </a:r>
          </a:p>
          <a:p>
            <a:pPr marL="0" indent="0">
              <a:buNone/>
            </a:pPr>
            <a:r>
              <a:rPr lang="en-US" sz="1800" u="sng" dirty="0"/>
              <a:t>Minimum Term Conversion Date Debt Service Coverage Ratio</a:t>
            </a:r>
          </a:p>
          <a:p>
            <a:pPr lvl="1"/>
            <a:r>
              <a:rPr lang="en-US" sz="1800" dirty="0"/>
              <a:t>a minimum Average Annual Projected Debt Service Coverage Ratio for the twelve (12) month period of 1.35 to 1 on a P50 Production Level during years 1 through 9, and,</a:t>
            </a:r>
          </a:p>
          <a:p>
            <a:pPr lvl="1"/>
            <a:r>
              <a:rPr lang="en-US" sz="1800" dirty="0"/>
              <a:t>1.00 to 1 under a P99 Production Level during years 1 through 9 of the amortization schedule.</a:t>
            </a:r>
          </a:p>
        </p:txBody>
      </p:sp>
      <p:sp>
        <p:nvSpPr>
          <p:cNvPr id="3" name="Title 2">
            <a:extLst>
              <a:ext uri="{FF2B5EF4-FFF2-40B4-BE49-F238E27FC236}">
                <a16:creationId xmlns:a16="http://schemas.microsoft.com/office/drawing/2014/main" id="{54231760-DF22-4BBC-90A6-A1F67C10CB8F}"/>
              </a:ext>
            </a:extLst>
          </p:cNvPr>
          <p:cNvSpPr>
            <a:spLocks noGrp="1"/>
          </p:cNvSpPr>
          <p:nvPr>
            <p:ph type="title"/>
          </p:nvPr>
        </p:nvSpPr>
        <p:spPr/>
        <p:txBody>
          <a:bodyPr/>
          <a:lstStyle/>
          <a:p>
            <a:r>
              <a:rPr lang="en-US" dirty="0"/>
              <a:t>Three DSCR’s in Solar Case</a:t>
            </a:r>
            <a:endParaRPr lang="en-CH" dirty="0"/>
          </a:p>
        </p:txBody>
      </p:sp>
      <p:sp>
        <p:nvSpPr>
          <p:cNvPr id="4" name="Slide Number Placeholder 3">
            <a:extLst>
              <a:ext uri="{FF2B5EF4-FFF2-40B4-BE49-F238E27FC236}">
                <a16:creationId xmlns:a16="http://schemas.microsoft.com/office/drawing/2014/main" id="{1BC2CC93-B3E4-4065-BFDF-B52CFAA1F663}"/>
              </a:ext>
            </a:extLst>
          </p:cNvPr>
          <p:cNvSpPr>
            <a:spLocks noGrp="1"/>
          </p:cNvSpPr>
          <p:nvPr>
            <p:ph type="sldNum" sz="quarter" idx="12"/>
          </p:nvPr>
        </p:nvSpPr>
        <p:spPr/>
        <p:txBody>
          <a:bodyPr/>
          <a:lstStyle/>
          <a:p>
            <a:pPr algn="ctr"/>
            <a:fld id="{0C3A1854-6B63-4059-B360-A3C4972BF0FC}" type="slidenum">
              <a:rPr lang="ko-KR" altLang="en-US" smtClean="0"/>
              <a:pPr algn="ctr"/>
              <a:t>112</a:t>
            </a:fld>
            <a:endParaRPr lang="ko-KR" altLang="en-US" dirty="0"/>
          </a:p>
        </p:txBody>
      </p:sp>
    </p:spTree>
    <p:extLst>
      <p:ext uri="{BB962C8B-B14F-4D97-AF65-F5344CB8AC3E}">
        <p14:creationId xmlns:p14="http://schemas.microsoft.com/office/powerpoint/2010/main" val="15172947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9B9A61-9D3E-445D-B90D-EDCA98BBBF63}"/>
              </a:ext>
            </a:extLst>
          </p:cNvPr>
          <p:cNvSpPr>
            <a:spLocks noGrp="1"/>
          </p:cNvSpPr>
          <p:nvPr>
            <p:ph idx="1"/>
          </p:nvPr>
        </p:nvSpPr>
        <p:spPr/>
        <p:txBody>
          <a:bodyPr>
            <a:normAutofit fontScale="85000" lnSpcReduction="10000"/>
          </a:bodyPr>
          <a:lstStyle/>
          <a:p>
            <a:r>
              <a:rPr lang="en-US" dirty="0"/>
              <a:t>Formulas for Break-Even: Say that you want to know how big the DSCR should be to cover for an availability payment that could be reduced by 20%.</a:t>
            </a:r>
          </a:p>
          <a:p>
            <a:r>
              <a:rPr lang="en-US" dirty="0"/>
              <a:t>The formulas below are for DSCR; you could also use LLCR and PLCR</a:t>
            </a:r>
          </a:p>
          <a:p>
            <a:pPr lvl="1"/>
            <a:r>
              <a:rPr lang="en-US" dirty="0"/>
              <a:t>Break-even cash flow = (DSCR-1)/DSCR</a:t>
            </a:r>
          </a:p>
          <a:p>
            <a:pPr lvl="1"/>
            <a:r>
              <a:rPr lang="en-US" dirty="0"/>
              <a:t>BE = (DSCR-1)/DSCR</a:t>
            </a:r>
          </a:p>
          <a:p>
            <a:pPr lvl="1"/>
            <a:r>
              <a:rPr lang="en-US" dirty="0"/>
              <a:t>BE x DSCR = DSCR – 1</a:t>
            </a:r>
          </a:p>
          <a:p>
            <a:pPr lvl="1"/>
            <a:r>
              <a:rPr lang="en-US" dirty="0"/>
              <a:t>DSCR – BE x DSCR = 1</a:t>
            </a:r>
          </a:p>
          <a:p>
            <a:pPr lvl="1"/>
            <a:r>
              <a:rPr lang="en-US" dirty="0"/>
              <a:t>DSCR * (1-BE) = 1</a:t>
            </a:r>
          </a:p>
          <a:p>
            <a:pPr lvl="1"/>
            <a:r>
              <a:rPr lang="en-US" dirty="0"/>
              <a:t>DSCR = 1/(1-BE) or 1/.8 or 1.25</a:t>
            </a:r>
          </a:p>
          <a:p>
            <a:r>
              <a:rPr lang="en-US" dirty="0"/>
              <a:t>Note: Be careful with fixed costs.  If an oil project has fixed costs you have to make a more complex formula</a:t>
            </a:r>
          </a:p>
        </p:txBody>
      </p:sp>
      <p:sp>
        <p:nvSpPr>
          <p:cNvPr id="2" name="Title 1">
            <a:extLst>
              <a:ext uri="{FF2B5EF4-FFF2-40B4-BE49-F238E27FC236}">
                <a16:creationId xmlns:a16="http://schemas.microsoft.com/office/drawing/2014/main" id="{70117FAA-26C4-46BF-AC9C-95E48F8BDA79}"/>
              </a:ext>
            </a:extLst>
          </p:cNvPr>
          <p:cNvSpPr>
            <a:spLocks noGrp="1"/>
          </p:cNvSpPr>
          <p:nvPr>
            <p:ph type="title"/>
          </p:nvPr>
        </p:nvSpPr>
        <p:spPr/>
        <p:txBody>
          <a:bodyPr>
            <a:normAutofit fontScale="90000"/>
          </a:bodyPr>
          <a:lstStyle/>
          <a:p>
            <a:r>
              <a:rPr lang="en-US" dirty="0"/>
              <a:t>You Can Go the Other Way to Find the DSCR</a:t>
            </a:r>
          </a:p>
        </p:txBody>
      </p:sp>
      <p:sp>
        <p:nvSpPr>
          <p:cNvPr id="4" name="Slide Number Placeholder 3">
            <a:extLst>
              <a:ext uri="{FF2B5EF4-FFF2-40B4-BE49-F238E27FC236}">
                <a16:creationId xmlns:a16="http://schemas.microsoft.com/office/drawing/2014/main" id="{3E4E9775-576D-411D-96D2-390FA2919CFA}"/>
              </a:ext>
            </a:extLst>
          </p:cNvPr>
          <p:cNvSpPr>
            <a:spLocks noGrp="1"/>
          </p:cNvSpPr>
          <p:nvPr>
            <p:ph type="sldNum" sz="quarter" idx="12"/>
          </p:nvPr>
        </p:nvSpPr>
        <p:spPr/>
        <p:txBody>
          <a:bodyPr/>
          <a:lstStyle/>
          <a:p>
            <a:pPr algn="ctr"/>
            <a:fld id="{0C3A1854-6B63-4059-B360-A3C4972BF0FC}" type="slidenum">
              <a:rPr lang="ko-KR" altLang="en-US" smtClean="0"/>
              <a:pPr algn="ctr"/>
              <a:t>113</a:t>
            </a:fld>
            <a:endParaRPr lang="ko-KR" altLang="en-US" dirty="0"/>
          </a:p>
        </p:txBody>
      </p:sp>
    </p:spTree>
    <p:extLst>
      <p:ext uri="{BB962C8B-B14F-4D97-AF65-F5344CB8AC3E}">
        <p14:creationId xmlns:p14="http://schemas.microsoft.com/office/powerpoint/2010/main" val="19692030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A02A5A2-A32E-4A5F-A762-47A1D97AD5A7}"/>
              </a:ext>
            </a:extLst>
          </p:cNvPr>
          <p:cNvPicPr>
            <a:picLocks noGrp="1" noChangeAspect="1"/>
          </p:cNvPicPr>
          <p:nvPr>
            <p:ph idx="1"/>
          </p:nvPr>
        </p:nvPicPr>
        <p:blipFill>
          <a:blip r:embed="rId2"/>
          <a:stretch>
            <a:fillRect/>
          </a:stretch>
        </p:blipFill>
        <p:spPr>
          <a:xfrm>
            <a:off x="954744" y="1055688"/>
            <a:ext cx="7456762" cy="4913312"/>
          </a:xfrm>
          <a:prstGeom prst="rect">
            <a:avLst/>
          </a:prstGeom>
        </p:spPr>
      </p:pic>
      <p:sp>
        <p:nvSpPr>
          <p:cNvPr id="3" name="Title 2">
            <a:extLst>
              <a:ext uri="{FF2B5EF4-FFF2-40B4-BE49-F238E27FC236}">
                <a16:creationId xmlns:a16="http://schemas.microsoft.com/office/drawing/2014/main" id="{AFAEF626-BFF6-434F-BF2F-E9170AB0C8AF}"/>
              </a:ext>
            </a:extLst>
          </p:cNvPr>
          <p:cNvSpPr>
            <a:spLocks noGrp="1"/>
          </p:cNvSpPr>
          <p:nvPr>
            <p:ph type="title"/>
          </p:nvPr>
        </p:nvSpPr>
        <p:spPr/>
        <p:txBody>
          <a:bodyPr/>
          <a:lstStyle/>
          <a:p>
            <a:r>
              <a:rPr lang="en-US" dirty="0"/>
              <a:t>Risk Analysis in Solar Projects</a:t>
            </a:r>
            <a:endParaRPr lang="en-CH" dirty="0"/>
          </a:p>
        </p:txBody>
      </p:sp>
      <p:sp>
        <p:nvSpPr>
          <p:cNvPr id="4" name="Slide Number Placeholder 3">
            <a:extLst>
              <a:ext uri="{FF2B5EF4-FFF2-40B4-BE49-F238E27FC236}">
                <a16:creationId xmlns:a16="http://schemas.microsoft.com/office/drawing/2014/main" id="{34B73E39-6A76-462F-BDE5-5114C3177A93}"/>
              </a:ext>
            </a:extLst>
          </p:cNvPr>
          <p:cNvSpPr>
            <a:spLocks noGrp="1"/>
          </p:cNvSpPr>
          <p:nvPr>
            <p:ph type="sldNum" sz="quarter" idx="12"/>
          </p:nvPr>
        </p:nvSpPr>
        <p:spPr/>
        <p:txBody>
          <a:bodyPr/>
          <a:lstStyle/>
          <a:p>
            <a:pPr algn="ctr"/>
            <a:fld id="{0C3A1854-6B63-4059-B360-A3C4972BF0FC}" type="slidenum">
              <a:rPr lang="ko-KR" altLang="en-US" smtClean="0"/>
              <a:pPr algn="ctr"/>
              <a:t>114</a:t>
            </a:fld>
            <a:endParaRPr lang="ko-KR" altLang="en-US" dirty="0"/>
          </a:p>
        </p:txBody>
      </p:sp>
    </p:spTree>
    <p:extLst>
      <p:ext uri="{BB962C8B-B14F-4D97-AF65-F5344CB8AC3E}">
        <p14:creationId xmlns:p14="http://schemas.microsoft.com/office/powerpoint/2010/main" val="11144758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1042D-C5D8-488B-81DC-B0D12FECBE38}"/>
              </a:ext>
            </a:extLst>
          </p:cNvPr>
          <p:cNvSpPr>
            <a:spLocks noGrp="1"/>
          </p:cNvSpPr>
          <p:nvPr>
            <p:ph type="ctrTitle"/>
          </p:nvPr>
        </p:nvSpPr>
        <p:spPr/>
        <p:txBody>
          <a:bodyPr>
            <a:normAutofit/>
          </a:bodyPr>
          <a:lstStyle/>
          <a:p>
            <a:r>
              <a:rPr lang="en-US" dirty="0"/>
              <a:t>Nuances of Debt to Capital Constraint and DSCR Constraint in Different Circumstances</a:t>
            </a:r>
          </a:p>
        </p:txBody>
      </p:sp>
    </p:spTree>
    <p:extLst>
      <p:ext uri="{BB962C8B-B14F-4D97-AF65-F5344CB8AC3E}">
        <p14:creationId xmlns:p14="http://schemas.microsoft.com/office/powerpoint/2010/main" val="2641063257"/>
      </p:ext>
    </p:extLst>
  </p:cSld>
  <p:clrMapOvr>
    <a:masterClrMapping/>
  </p:clrMapOvr>
  <p:transition>
    <p:zoom/>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Effects of Financing on Bid Price – Capital Intensive</a:t>
            </a:r>
          </a:p>
        </p:txBody>
      </p:sp>
      <p:pic>
        <p:nvPicPr>
          <p:cNvPr id="5" name="Content Placeholder 4"/>
          <p:cNvPicPr>
            <a:picLocks noGrp="1" noChangeAspect="1"/>
          </p:cNvPicPr>
          <p:nvPr>
            <p:ph idx="1"/>
          </p:nvPr>
        </p:nvPicPr>
        <p:blipFill>
          <a:blip r:embed="rId2"/>
          <a:stretch>
            <a:fillRect/>
          </a:stretch>
        </p:blipFill>
        <p:spPr>
          <a:xfrm>
            <a:off x="1520923" y="1620838"/>
            <a:ext cx="5884666" cy="4281487"/>
          </a:xfrm>
          <a:prstGeom prst="rect">
            <a:avLst/>
          </a:prstGeom>
        </p:spPr>
      </p:pic>
      <p:sp>
        <p:nvSpPr>
          <p:cNvPr id="4" name="Slide Number Placeholder 3"/>
          <p:cNvSpPr>
            <a:spLocks noGrp="1"/>
          </p:cNvSpPr>
          <p:nvPr>
            <p:ph type="sldNum" sz="quarter" idx="12"/>
          </p:nvPr>
        </p:nvSpPr>
        <p:spPr/>
        <p:txBody>
          <a:bodyPr/>
          <a:lstStyle/>
          <a:p>
            <a:fld id="{EB241CD2-1E45-42A3-B213-66A034DF9A3B}" type="slidenum">
              <a:rPr lang="en-GB" smtClean="0"/>
              <a:t>116</a:t>
            </a:fld>
            <a:endParaRPr lang="en-GB" dirty="0"/>
          </a:p>
        </p:txBody>
      </p:sp>
    </p:spTree>
    <p:extLst>
      <p:ext uri="{BB962C8B-B14F-4D97-AF65-F5344CB8AC3E}">
        <p14:creationId xmlns:p14="http://schemas.microsoft.com/office/powerpoint/2010/main" val="1547303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Effects of Debt Provisions on Fuel Intensive Diesel Technology</a:t>
            </a:r>
          </a:p>
        </p:txBody>
      </p:sp>
      <p:pic>
        <p:nvPicPr>
          <p:cNvPr id="5" name="Content Placeholder 4"/>
          <p:cNvPicPr>
            <a:picLocks noGrp="1" noChangeAspect="1"/>
          </p:cNvPicPr>
          <p:nvPr>
            <p:ph idx="1"/>
          </p:nvPr>
        </p:nvPicPr>
        <p:blipFill>
          <a:blip r:embed="rId2"/>
          <a:stretch>
            <a:fillRect/>
          </a:stretch>
        </p:blipFill>
        <p:spPr>
          <a:xfrm>
            <a:off x="1520923" y="1620838"/>
            <a:ext cx="5884666" cy="4281487"/>
          </a:xfrm>
          <a:prstGeom prst="rect">
            <a:avLst/>
          </a:prstGeom>
        </p:spPr>
      </p:pic>
      <p:sp>
        <p:nvSpPr>
          <p:cNvPr id="4" name="Slide Number Placeholder 3"/>
          <p:cNvSpPr>
            <a:spLocks noGrp="1"/>
          </p:cNvSpPr>
          <p:nvPr>
            <p:ph type="sldNum" sz="quarter" idx="12"/>
          </p:nvPr>
        </p:nvSpPr>
        <p:spPr/>
        <p:txBody>
          <a:bodyPr/>
          <a:lstStyle/>
          <a:p>
            <a:fld id="{EB241CD2-1E45-42A3-B213-66A034DF9A3B}" type="slidenum">
              <a:rPr lang="en-GB" smtClean="0"/>
              <a:t>117</a:t>
            </a:fld>
            <a:endParaRPr lang="en-GB" dirty="0"/>
          </a:p>
        </p:txBody>
      </p:sp>
    </p:spTree>
    <p:extLst>
      <p:ext uri="{BB962C8B-B14F-4D97-AF65-F5344CB8AC3E}">
        <p14:creationId xmlns:p14="http://schemas.microsoft.com/office/powerpoint/2010/main" val="18285720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EB12DF5-C2CB-4EC5-887D-1FEF6349B190}"/>
              </a:ext>
            </a:extLst>
          </p:cNvPr>
          <p:cNvPicPr>
            <a:picLocks noGrp="1" noChangeAspect="1"/>
          </p:cNvPicPr>
          <p:nvPr>
            <p:ph idx="1"/>
          </p:nvPr>
        </p:nvPicPr>
        <p:blipFill>
          <a:blip r:embed="rId2"/>
          <a:stretch>
            <a:fillRect/>
          </a:stretch>
        </p:blipFill>
        <p:spPr>
          <a:xfrm>
            <a:off x="882687" y="1263650"/>
            <a:ext cx="7394501" cy="4913313"/>
          </a:xfrm>
          <a:prstGeom prst="rect">
            <a:avLst/>
          </a:prstGeom>
        </p:spPr>
      </p:pic>
      <p:sp>
        <p:nvSpPr>
          <p:cNvPr id="3" name="Title 2">
            <a:extLst>
              <a:ext uri="{FF2B5EF4-FFF2-40B4-BE49-F238E27FC236}">
                <a16:creationId xmlns:a16="http://schemas.microsoft.com/office/drawing/2014/main" id="{36BD9630-9D21-40BB-8FC4-D90C3ABB37B8}"/>
              </a:ext>
            </a:extLst>
          </p:cNvPr>
          <p:cNvSpPr>
            <a:spLocks noGrp="1"/>
          </p:cNvSpPr>
          <p:nvPr>
            <p:ph type="title"/>
          </p:nvPr>
        </p:nvSpPr>
        <p:spPr/>
        <p:txBody>
          <a:bodyPr>
            <a:normAutofit fontScale="90000"/>
          </a:bodyPr>
          <a:lstStyle/>
          <a:p>
            <a:r>
              <a:rPr lang="en-US" dirty="0"/>
              <a:t>With Good Financing Structure can Achieve Low Costs</a:t>
            </a:r>
          </a:p>
        </p:txBody>
      </p:sp>
    </p:spTree>
    <p:extLst>
      <p:ext uri="{BB962C8B-B14F-4D97-AF65-F5344CB8AC3E}">
        <p14:creationId xmlns:p14="http://schemas.microsoft.com/office/powerpoint/2010/main" val="273890119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Debt Sizing - Introduction</a:t>
            </a:r>
          </a:p>
        </p:txBody>
      </p:sp>
      <p:sp>
        <p:nvSpPr>
          <p:cNvPr id="4" name="Content Placeholder 3"/>
          <p:cNvSpPr>
            <a:spLocks noGrp="1"/>
          </p:cNvSpPr>
          <p:nvPr>
            <p:ph idx="1"/>
          </p:nvPr>
        </p:nvSpPr>
        <p:spPr/>
        <p:txBody>
          <a:bodyPr>
            <a:normAutofit/>
          </a:bodyPr>
          <a:lstStyle/>
          <a:p>
            <a:r>
              <a:rPr lang="en-US" dirty="0"/>
              <a:t>Detailed analysis of the term sheet and loan agreements begins with debt sizing. </a:t>
            </a:r>
          </a:p>
          <a:p>
            <a:r>
              <a:rPr lang="en-US" dirty="0"/>
              <a:t>Difference in sizing debt on the basis of:</a:t>
            </a:r>
          </a:p>
          <a:p>
            <a:pPr lvl="1"/>
            <a:r>
              <a:rPr lang="en-US" dirty="0"/>
              <a:t>maximum debt-to-capital ratio: from cost and sources and uses</a:t>
            </a:r>
          </a:p>
          <a:p>
            <a:pPr lvl="1"/>
            <a:r>
              <a:rPr lang="en-US" dirty="0"/>
              <a:t>minimum DSCR: from financial model</a:t>
            </a:r>
          </a:p>
          <a:p>
            <a:r>
              <a:rPr lang="en-US" dirty="0"/>
              <a:t>Notion of negotiated base case and downside for evaluating DSCR.</a:t>
            </a:r>
          </a:p>
          <a:p>
            <a:r>
              <a:rPr lang="en-US" dirty="0"/>
              <a:t>Limit the debt to assure equity is in project and the value of the project is above the debt</a:t>
            </a:r>
          </a:p>
        </p:txBody>
      </p:sp>
    </p:spTree>
    <p:extLst>
      <p:ext uri="{BB962C8B-B14F-4D97-AF65-F5344CB8AC3E}">
        <p14:creationId xmlns:p14="http://schemas.microsoft.com/office/powerpoint/2010/main" val="2135259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489434" y="1833881"/>
            <a:ext cx="5731497" cy="4093926"/>
          </a:xfrm>
          <a:prstGeom prst="rect">
            <a:avLst/>
          </a:prstGeom>
        </p:spPr>
      </p:pic>
      <p:sp>
        <p:nvSpPr>
          <p:cNvPr id="2" name="Title 1"/>
          <p:cNvSpPr>
            <a:spLocks noGrp="1"/>
          </p:cNvSpPr>
          <p:nvPr>
            <p:ph type="title"/>
          </p:nvPr>
        </p:nvSpPr>
        <p:spPr/>
        <p:txBody>
          <a:bodyPr>
            <a:normAutofit fontScale="90000"/>
          </a:bodyPr>
          <a:lstStyle/>
          <a:p>
            <a:pPr eaLnBrk="0" latinLnBrk="0" hangingPunct="0"/>
            <a:r>
              <a:rPr lang="en-US" dirty="0"/>
              <a:t>Family is Like Corporation, Person is Like Project Finance</a:t>
            </a:r>
          </a:p>
        </p:txBody>
      </p:sp>
      <p:sp>
        <p:nvSpPr>
          <p:cNvPr id="4" name="Slide Number Placeholder 3"/>
          <p:cNvSpPr>
            <a:spLocks noGrp="1"/>
          </p:cNvSpPr>
          <p:nvPr>
            <p:ph type="sldNum" sz="quarter" idx="12"/>
          </p:nvPr>
        </p:nvSpPr>
        <p:spPr/>
        <p:txBody>
          <a:bodyPr/>
          <a:lstStyle/>
          <a:p>
            <a:pPr algn="ctr"/>
            <a:fld id="{0C3A1854-6B63-4059-B360-A3C4972BF0FC}" type="slidenum">
              <a:rPr lang="ko-KR" altLang="en-US" smtClean="0"/>
              <a:pPr algn="ctr"/>
              <a:t>12</a:t>
            </a:fld>
            <a:endParaRPr lang="ko-KR" altLang="en-US" dirty="0"/>
          </a:p>
        </p:txBody>
      </p:sp>
      <p:sp>
        <p:nvSpPr>
          <p:cNvPr id="3" name="TextBox 2">
            <a:extLst>
              <a:ext uri="{FF2B5EF4-FFF2-40B4-BE49-F238E27FC236}">
                <a16:creationId xmlns:a16="http://schemas.microsoft.com/office/drawing/2014/main" id="{30E1D567-B7EC-4E4C-8D6F-9AF7DD879055}"/>
              </a:ext>
            </a:extLst>
          </p:cNvPr>
          <p:cNvSpPr txBox="1"/>
          <p:nvPr/>
        </p:nvSpPr>
        <p:spPr>
          <a:xfrm>
            <a:off x="7220931" y="2045616"/>
            <a:ext cx="1489436" cy="646331"/>
          </a:xfrm>
          <a:prstGeom prst="rect">
            <a:avLst/>
          </a:prstGeom>
          <a:solidFill>
            <a:srgbClr val="FFFF00"/>
          </a:solidFill>
        </p:spPr>
        <p:txBody>
          <a:bodyPr wrap="square" rtlCol="0">
            <a:spAutoFit/>
          </a:bodyPr>
          <a:lstStyle/>
          <a:p>
            <a:r>
              <a:rPr lang="en-US" dirty="0"/>
              <a:t>Person is the project</a:t>
            </a:r>
          </a:p>
        </p:txBody>
      </p:sp>
      <p:cxnSp>
        <p:nvCxnSpPr>
          <p:cNvPr id="7" name="Straight Arrow Connector 6">
            <a:extLst>
              <a:ext uri="{FF2B5EF4-FFF2-40B4-BE49-F238E27FC236}">
                <a16:creationId xmlns:a16="http://schemas.microsoft.com/office/drawing/2014/main" id="{7298C546-1605-41F9-99EF-512BD6294292}"/>
              </a:ext>
            </a:extLst>
          </p:cNvPr>
          <p:cNvCxnSpPr/>
          <p:nvPr/>
        </p:nvCxnSpPr>
        <p:spPr>
          <a:xfrm flipH="1">
            <a:off x="5241303" y="2691947"/>
            <a:ext cx="2045617" cy="484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BA5C325-3EAE-4E89-B010-B0057AA00259}"/>
              </a:ext>
            </a:extLst>
          </p:cNvPr>
          <p:cNvSpPr txBox="1"/>
          <p:nvPr/>
        </p:nvSpPr>
        <p:spPr>
          <a:xfrm>
            <a:off x="7220931" y="4195623"/>
            <a:ext cx="1489436" cy="923330"/>
          </a:xfrm>
          <a:prstGeom prst="rect">
            <a:avLst/>
          </a:prstGeom>
          <a:solidFill>
            <a:srgbClr val="FFFF00"/>
          </a:solidFill>
        </p:spPr>
        <p:txBody>
          <a:bodyPr wrap="square" rtlCol="0">
            <a:spAutoFit/>
          </a:bodyPr>
          <a:lstStyle/>
          <a:p>
            <a:r>
              <a:rPr lang="en-US" dirty="0"/>
              <a:t>Entire Family is the Corporation</a:t>
            </a:r>
          </a:p>
        </p:txBody>
      </p:sp>
    </p:spTree>
    <p:extLst>
      <p:ext uri="{BB962C8B-B14F-4D97-AF65-F5344CB8AC3E}">
        <p14:creationId xmlns:p14="http://schemas.microsoft.com/office/powerpoint/2010/main" val="90202656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DC986-9F5D-4AB2-9CE1-8F0D50A2E2BB}"/>
              </a:ext>
            </a:extLst>
          </p:cNvPr>
          <p:cNvSpPr>
            <a:spLocks noGrp="1"/>
          </p:cNvSpPr>
          <p:nvPr>
            <p:ph type="title"/>
          </p:nvPr>
        </p:nvSpPr>
        <p:spPr/>
        <p:txBody>
          <a:bodyPr/>
          <a:lstStyle/>
          <a:p>
            <a:r>
              <a:rPr lang="en-029" dirty="0"/>
              <a:t>Debt Size From Debt to Capital and DSCR</a:t>
            </a:r>
          </a:p>
        </p:txBody>
      </p:sp>
      <p:pic>
        <p:nvPicPr>
          <p:cNvPr id="4" name="Content Placeholder 3">
            <a:extLst>
              <a:ext uri="{FF2B5EF4-FFF2-40B4-BE49-F238E27FC236}">
                <a16:creationId xmlns:a16="http://schemas.microsoft.com/office/drawing/2014/main" id="{2223A7B2-4BE9-4D93-B6E8-6EA804CEC79D}"/>
              </a:ext>
            </a:extLst>
          </p:cNvPr>
          <p:cNvPicPr>
            <a:picLocks noGrp="1" noChangeAspect="1"/>
          </p:cNvPicPr>
          <p:nvPr>
            <p:ph idx="1"/>
          </p:nvPr>
        </p:nvPicPr>
        <p:blipFill>
          <a:blip r:embed="rId2"/>
          <a:stretch>
            <a:fillRect/>
          </a:stretch>
        </p:blipFill>
        <p:spPr>
          <a:xfrm>
            <a:off x="-533400" y="1676400"/>
            <a:ext cx="9103897" cy="1676191"/>
          </a:xfrm>
          <a:prstGeom prst="rect">
            <a:avLst/>
          </a:prstGeom>
        </p:spPr>
      </p:pic>
      <p:pic>
        <p:nvPicPr>
          <p:cNvPr id="5" name="Picture 4">
            <a:extLst>
              <a:ext uri="{FF2B5EF4-FFF2-40B4-BE49-F238E27FC236}">
                <a16:creationId xmlns:a16="http://schemas.microsoft.com/office/drawing/2014/main" id="{FB6A7587-970B-4C05-97E4-5876BDFF6F36}"/>
              </a:ext>
            </a:extLst>
          </p:cNvPr>
          <p:cNvPicPr>
            <a:picLocks noChangeAspect="1"/>
          </p:cNvPicPr>
          <p:nvPr/>
        </p:nvPicPr>
        <p:blipFill>
          <a:blip r:embed="rId3"/>
          <a:stretch>
            <a:fillRect/>
          </a:stretch>
        </p:blipFill>
        <p:spPr>
          <a:xfrm>
            <a:off x="533400" y="4114382"/>
            <a:ext cx="8458200" cy="2134436"/>
          </a:xfrm>
          <a:prstGeom prst="rect">
            <a:avLst/>
          </a:prstGeom>
        </p:spPr>
      </p:pic>
    </p:spTree>
    <p:extLst>
      <p:ext uri="{BB962C8B-B14F-4D97-AF65-F5344CB8AC3E}">
        <p14:creationId xmlns:p14="http://schemas.microsoft.com/office/powerpoint/2010/main" val="22465020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341F8D-60BB-46DB-8B1F-1F7D3C58794D}"/>
              </a:ext>
            </a:extLst>
          </p:cNvPr>
          <p:cNvSpPr>
            <a:spLocks noGrp="1"/>
          </p:cNvSpPr>
          <p:nvPr>
            <p:ph idx="1"/>
          </p:nvPr>
        </p:nvSpPr>
        <p:spPr/>
        <p:txBody>
          <a:bodyPr>
            <a:normAutofit fontScale="70000" lnSpcReduction="20000"/>
          </a:bodyPr>
          <a:lstStyle/>
          <a:p>
            <a:r>
              <a:rPr lang="en-US" b="1" dirty="0"/>
              <a:t>Solar Case Debt Size</a:t>
            </a:r>
          </a:p>
          <a:p>
            <a:r>
              <a:rPr lang="en-US" u="sng" dirty="0"/>
              <a:t>Term Loans</a:t>
            </a:r>
            <a:r>
              <a:rPr lang="en-US" dirty="0"/>
              <a:t>.  The aggregate principal amount of all Term Loans made by the Lenders outstanding at any time shall not exceed Ten Million Five Hundred Thousand Dollars ($10,500,000) (the “</a:t>
            </a:r>
            <a:r>
              <a:rPr lang="en-US" u="sng" dirty="0"/>
              <a:t>Total Term Loan Commitment</a:t>
            </a:r>
            <a:r>
              <a:rPr lang="en-US" dirty="0"/>
              <a:t>”).</a:t>
            </a:r>
          </a:p>
          <a:p>
            <a:endParaRPr lang="en-US" dirty="0"/>
          </a:p>
          <a:p>
            <a:r>
              <a:rPr lang="en-US" dirty="0"/>
              <a:t>$6,471,614, the “</a:t>
            </a:r>
            <a:r>
              <a:rPr lang="en-US" u="sng" dirty="0"/>
              <a:t>Minimum Equity Contribution</a:t>
            </a:r>
            <a:r>
              <a:rPr lang="en-US" dirty="0"/>
              <a:t>” or the funding of any remaining unfunded portion, including by delivery of a letter of credit, and verification by the Independent Engineer.</a:t>
            </a:r>
          </a:p>
          <a:p>
            <a:endParaRPr lang="en-US" dirty="0"/>
          </a:p>
          <a:p>
            <a:r>
              <a:rPr lang="en-US" dirty="0"/>
              <a:t>What is the debt to capital ratio</a:t>
            </a:r>
          </a:p>
          <a:p>
            <a:endParaRPr lang="en-US" dirty="0"/>
          </a:p>
          <a:p>
            <a:endParaRPr lang="en-US" dirty="0"/>
          </a:p>
          <a:p>
            <a:endParaRPr lang="en-US" dirty="0"/>
          </a:p>
          <a:p>
            <a:r>
              <a:rPr lang="en-US" dirty="0"/>
              <a:t>.</a:t>
            </a:r>
          </a:p>
        </p:txBody>
      </p:sp>
      <p:sp>
        <p:nvSpPr>
          <p:cNvPr id="3" name="Title 2">
            <a:extLst>
              <a:ext uri="{FF2B5EF4-FFF2-40B4-BE49-F238E27FC236}">
                <a16:creationId xmlns:a16="http://schemas.microsoft.com/office/drawing/2014/main" id="{48EBEDC3-EA7B-4AEB-8DCF-713CAAD39B7E}"/>
              </a:ext>
            </a:extLst>
          </p:cNvPr>
          <p:cNvSpPr>
            <a:spLocks noGrp="1"/>
          </p:cNvSpPr>
          <p:nvPr>
            <p:ph type="title"/>
          </p:nvPr>
        </p:nvSpPr>
        <p:spPr/>
        <p:txBody>
          <a:bodyPr/>
          <a:lstStyle/>
          <a:p>
            <a:r>
              <a:rPr lang="en-US" dirty="0"/>
              <a:t>Debt Size in Solar Case</a:t>
            </a:r>
            <a:endParaRPr lang="en-CH" dirty="0"/>
          </a:p>
        </p:txBody>
      </p:sp>
      <p:sp>
        <p:nvSpPr>
          <p:cNvPr id="4" name="Slide Number Placeholder 3">
            <a:extLst>
              <a:ext uri="{FF2B5EF4-FFF2-40B4-BE49-F238E27FC236}">
                <a16:creationId xmlns:a16="http://schemas.microsoft.com/office/drawing/2014/main" id="{75424FB3-227E-4049-B9BD-8C9F348DD4F6}"/>
              </a:ext>
            </a:extLst>
          </p:cNvPr>
          <p:cNvSpPr>
            <a:spLocks noGrp="1"/>
          </p:cNvSpPr>
          <p:nvPr>
            <p:ph type="sldNum" sz="quarter" idx="12"/>
          </p:nvPr>
        </p:nvSpPr>
        <p:spPr/>
        <p:txBody>
          <a:bodyPr/>
          <a:lstStyle/>
          <a:p>
            <a:pPr algn="ctr"/>
            <a:fld id="{0C3A1854-6B63-4059-B360-A3C4972BF0FC}" type="slidenum">
              <a:rPr lang="ko-KR" altLang="en-US" smtClean="0"/>
              <a:pPr algn="ctr"/>
              <a:t>121</a:t>
            </a:fld>
            <a:endParaRPr lang="ko-KR" altLang="en-US" dirty="0"/>
          </a:p>
        </p:txBody>
      </p:sp>
      <p:pic>
        <p:nvPicPr>
          <p:cNvPr id="5" name="Picture 4">
            <a:extLst>
              <a:ext uri="{FF2B5EF4-FFF2-40B4-BE49-F238E27FC236}">
                <a16:creationId xmlns:a16="http://schemas.microsoft.com/office/drawing/2014/main" id="{2FFC7EA7-B60C-43C9-8331-9416758EB5C7}"/>
              </a:ext>
            </a:extLst>
          </p:cNvPr>
          <p:cNvPicPr>
            <a:picLocks noChangeAspect="1"/>
          </p:cNvPicPr>
          <p:nvPr/>
        </p:nvPicPr>
        <p:blipFill>
          <a:blip r:embed="rId2"/>
          <a:stretch>
            <a:fillRect/>
          </a:stretch>
        </p:blipFill>
        <p:spPr>
          <a:xfrm>
            <a:off x="857250" y="4654462"/>
            <a:ext cx="6667500" cy="1228725"/>
          </a:xfrm>
          <a:prstGeom prst="rect">
            <a:avLst/>
          </a:prstGeom>
        </p:spPr>
      </p:pic>
    </p:spTree>
    <p:extLst>
      <p:ext uri="{BB962C8B-B14F-4D97-AF65-F5344CB8AC3E}">
        <p14:creationId xmlns:p14="http://schemas.microsoft.com/office/powerpoint/2010/main" val="417924368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Debt Sizing – Key Philosophical Question</a:t>
            </a:r>
          </a:p>
        </p:txBody>
      </p:sp>
      <p:sp>
        <p:nvSpPr>
          <p:cNvPr id="4" name="Content Placeholder 3"/>
          <p:cNvSpPr>
            <a:spLocks noGrp="1"/>
          </p:cNvSpPr>
          <p:nvPr>
            <p:ph idx="1"/>
          </p:nvPr>
        </p:nvSpPr>
        <p:spPr>
          <a:xfrm>
            <a:off x="192505" y="1263192"/>
            <a:ext cx="6232286" cy="4977352"/>
          </a:xfrm>
        </p:spPr>
        <p:txBody>
          <a:bodyPr>
            <a:normAutofit fontScale="77500" lnSpcReduction="20000"/>
          </a:bodyPr>
          <a:lstStyle/>
          <a:p>
            <a:r>
              <a:rPr lang="en-US" dirty="0"/>
              <a:t>Debt to Capital Ratio – Trust sponsor to be smart enough to not invest in a bad project.  Make sure the sponsor is taking downside risk.  With no cash invested in the project, there is only upside potential and the sponsor will not care about downside evaluation. The test is historic investment and do not have to look forward.</a:t>
            </a:r>
          </a:p>
          <a:p>
            <a:r>
              <a:rPr lang="en-US" dirty="0"/>
              <a:t>The notion of DSCR implies that you are smart enough to make a forecast.  If you really believe your forecast and even variation around your forecast, you can back into the debt from the DSCR. This is the notion of negotiated base case and downside for evaluating DSCR.</a:t>
            </a:r>
          </a:p>
          <a:p>
            <a:r>
              <a:rPr lang="en-US" dirty="0"/>
              <a:t>Limit the debt to assure equity is in project and the value of the project is above the debt</a:t>
            </a:r>
          </a:p>
        </p:txBody>
      </p:sp>
      <p:pic>
        <p:nvPicPr>
          <p:cNvPr id="2" name="Picture 1">
            <a:extLst>
              <a:ext uri="{FF2B5EF4-FFF2-40B4-BE49-F238E27FC236}">
                <a16:creationId xmlns:a16="http://schemas.microsoft.com/office/drawing/2014/main" id="{3A424383-FAA4-4372-BDDC-DB272726F916}"/>
              </a:ext>
            </a:extLst>
          </p:cNvPr>
          <p:cNvPicPr>
            <a:picLocks noChangeAspect="1"/>
          </p:cNvPicPr>
          <p:nvPr/>
        </p:nvPicPr>
        <p:blipFill>
          <a:blip r:embed="rId2"/>
          <a:stretch>
            <a:fillRect/>
          </a:stretch>
        </p:blipFill>
        <p:spPr>
          <a:xfrm>
            <a:off x="6424791" y="1465322"/>
            <a:ext cx="2612979" cy="2333975"/>
          </a:xfrm>
          <a:prstGeom prst="rect">
            <a:avLst/>
          </a:prstGeom>
        </p:spPr>
      </p:pic>
    </p:spTree>
    <p:extLst>
      <p:ext uri="{BB962C8B-B14F-4D97-AF65-F5344CB8AC3E}">
        <p14:creationId xmlns:p14="http://schemas.microsoft.com/office/powerpoint/2010/main" val="57886688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Illustration of DSCR and Debt to Capital Constraint</a:t>
            </a:r>
          </a:p>
        </p:txBody>
      </p:sp>
      <p:pic>
        <p:nvPicPr>
          <p:cNvPr id="5" name="Content Placeholder 4"/>
          <p:cNvPicPr>
            <a:picLocks noGrp="1" noChangeAspect="1"/>
          </p:cNvPicPr>
          <p:nvPr>
            <p:ph idx="1"/>
          </p:nvPr>
        </p:nvPicPr>
        <p:blipFill>
          <a:blip r:embed="rId2"/>
          <a:stretch>
            <a:fillRect/>
          </a:stretch>
        </p:blipFill>
        <p:spPr>
          <a:xfrm>
            <a:off x="892100" y="1429478"/>
            <a:ext cx="4702651" cy="2354000"/>
          </a:xfrm>
          <a:prstGeom prst="rect">
            <a:avLst/>
          </a:prstGeom>
        </p:spPr>
      </p:pic>
      <p:sp>
        <p:nvSpPr>
          <p:cNvPr id="4" name="Slide Number Placeholder 3"/>
          <p:cNvSpPr>
            <a:spLocks noGrp="1"/>
          </p:cNvSpPr>
          <p:nvPr>
            <p:ph type="sldNum" sz="quarter" idx="12"/>
          </p:nvPr>
        </p:nvSpPr>
        <p:spPr/>
        <p:txBody>
          <a:bodyPr/>
          <a:lstStyle/>
          <a:p>
            <a:fld id="{EB241CD2-1E45-42A3-B213-66A034DF9A3B}" type="slidenum">
              <a:rPr lang="en-GB" smtClean="0"/>
              <a:t>123</a:t>
            </a:fld>
            <a:endParaRPr lang="en-GB" dirty="0"/>
          </a:p>
        </p:txBody>
      </p:sp>
      <p:pic>
        <p:nvPicPr>
          <p:cNvPr id="7" name="Picture 6"/>
          <p:cNvPicPr>
            <a:picLocks noChangeAspect="1"/>
          </p:cNvPicPr>
          <p:nvPr/>
        </p:nvPicPr>
        <p:blipFill>
          <a:blip r:embed="rId3"/>
          <a:stretch>
            <a:fillRect/>
          </a:stretch>
        </p:blipFill>
        <p:spPr>
          <a:xfrm>
            <a:off x="892100" y="3882778"/>
            <a:ext cx="4702651" cy="2354000"/>
          </a:xfrm>
          <a:prstGeom prst="rect">
            <a:avLst/>
          </a:prstGeom>
        </p:spPr>
      </p:pic>
      <p:sp>
        <p:nvSpPr>
          <p:cNvPr id="3" name="TextBox 2">
            <a:extLst>
              <a:ext uri="{FF2B5EF4-FFF2-40B4-BE49-F238E27FC236}">
                <a16:creationId xmlns:a16="http://schemas.microsoft.com/office/drawing/2014/main" id="{C0AC4574-E848-4234-A60C-89DEEF061CD5}"/>
              </a:ext>
            </a:extLst>
          </p:cNvPr>
          <p:cNvSpPr txBox="1"/>
          <p:nvPr/>
        </p:nvSpPr>
        <p:spPr>
          <a:xfrm>
            <a:off x="6420051" y="1590815"/>
            <a:ext cx="2290316" cy="1200329"/>
          </a:xfrm>
          <a:prstGeom prst="rect">
            <a:avLst/>
          </a:prstGeom>
          <a:solidFill>
            <a:srgbClr val="FFFF00"/>
          </a:solidFill>
        </p:spPr>
        <p:txBody>
          <a:bodyPr wrap="square" rtlCol="0">
            <a:spAutoFit/>
          </a:bodyPr>
          <a:lstStyle/>
          <a:p>
            <a:r>
              <a:rPr lang="en-US" dirty="0"/>
              <a:t>Lower DSCR results in too high debt to capital ratio. Need to constrain the debt.</a:t>
            </a:r>
          </a:p>
        </p:txBody>
      </p:sp>
      <p:sp>
        <p:nvSpPr>
          <p:cNvPr id="8" name="TextBox 7">
            <a:extLst>
              <a:ext uri="{FF2B5EF4-FFF2-40B4-BE49-F238E27FC236}">
                <a16:creationId xmlns:a16="http://schemas.microsoft.com/office/drawing/2014/main" id="{DD8241AC-E853-481F-8E7E-573A214DA732}"/>
              </a:ext>
            </a:extLst>
          </p:cNvPr>
          <p:cNvSpPr txBox="1"/>
          <p:nvPr/>
        </p:nvSpPr>
        <p:spPr>
          <a:xfrm>
            <a:off x="6335210" y="3882778"/>
            <a:ext cx="2375157" cy="2031325"/>
          </a:xfrm>
          <a:prstGeom prst="rect">
            <a:avLst/>
          </a:prstGeom>
          <a:solidFill>
            <a:srgbClr val="FFFF00"/>
          </a:solidFill>
        </p:spPr>
        <p:txBody>
          <a:bodyPr wrap="square" rtlCol="0">
            <a:spAutoFit/>
          </a:bodyPr>
          <a:lstStyle/>
          <a:p>
            <a:r>
              <a:rPr lang="en-US" dirty="0"/>
              <a:t>Discounted Red Area (using the interest rate) is the Value of the Debt.</a:t>
            </a:r>
          </a:p>
          <a:p>
            <a:endParaRPr lang="en-US" dirty="0"/>
          </a:p>
          <a:p>
            <a:r>
              <a:rPr lang="en-US" dirty="0"/>
              <a:t>DSCR sizing means you believe your forecast.</a:t>
            </a:r>
          </a:p>
        </p:txBody>
      </p:sp>
    </p:spTree>
    <p:extLst>
      <p:ext uri="{BB962C8B-B14F-4D97-AF65-F5344CB8AC3E}">
        <p14:creationId xmlns:p14="http://schemas.microsoft.com/office/powerpoint/2010/main" val="138912160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Constraint is in Place</a:t>
            </a:r>
          </a:p>
        </p:txBody>
      </p:sp>
      <p:sp>
        <p:nvSpPr>
          <p:cNvPr id="3" name="Content Placeholder 2"/>
          <p:cNvSpPr>
            <a:spLocks noGrp="1"/>
          </p:cNvSpPr>
          <p:nvPr>
            <p:ph idx="1"/>
          </p:nvPr>
        </p:nvSpPr>
        <p:spPr/>
        <p:txBody>
          <a:bodyPr>
            <a:normAutofit/>
          </a:bodyPr>
          <a:lstStyle/>
          <a:p>
            <a:r>
              <a:rPr lang="en-US" sz="2400" dirty="0"/>
              <a:t>Items have an effect on whether the debt to capital constraint or the debt to capital constraint applies: </a:t>
            </a:r>
          </a:p>
          <a:p>
            <a:r>
              <a:rPr lang="en-US" sz="2400" dirty="0"/>
              <a:t>Need to Understand that NPV of Debt Service is Loan Value</a:t>
            </a:r>
          </a:p>
          <a:p>
            <a:pPr lvl="1"/>
            <a:r>
              <a:rPr lang="en-US" sz="2000" dirty="0"/>
              <a:t>High Project IRR </a:t>
            </a:r>
            <a:r>
              <a:rPr lang="en-US" sz="2000" dirty="0">
                <a:sym typeface="Wingdings" panose="05000000000000000000" pitchFamily="2" charset="2"/>
              </a:rPr>
              <a:t> More Likely </a:t>
            </a:r>
            <a:r>
              <a:rPr lang="en-US" sz="2000" dirty="0"/>
              <a:t>Debt to Constraint; </a:t>
            </a:r>
          </a:p>
          <a:p>
            <a:pPr lvl="1"/>
            <a:r>
              <a:rPr lang="en-US" sz="2000" dirty="0"/>
              <a:t>Long Tenor </a:t>
            </a:r>
            <a:r>
              <a:rPr lang="en-US" sz="2000" dirty="0">
                <a:sym typeface="Wingdings" panose="05000000000000000000" pitchFamily="2" charset="2"/>
              </a:rPr>
              <a:t> More Likely </a:t>
            </a:r>
            <a:r>
              <a:rPr lang="en-US" sz="2000" dirty="0"/>
              <a:t>Debt to Capital Constraint; </a:t>
            </a:r>
          </a:p>
          <a:p>
            <a:pPr lvl="1"/>
            <a:r>
              <a:rPr lang="en-US" sz="2000" dirty="0"/>
              <a:t>Sculpting </a:t>
            </a:r>
            <a:r>
              <a:rPr lang="en-US" sz="2000" dirty="0">
                <a:sym typeface="Wingdings" panose="05000000000000000000" pitchFamily="2" charset="2"/>
              </a:rPr>
              <a:t> More Likely </a:t>
            </a:r>
            <a:r>
              <a:rPr lang="en-US" sz="2000" dirty="0"/>
              <a:t>Debt to Capital Constraint; </a:t>
            </a:r>
          </a:p>
          <a:p>
            <a:pPr lvl="1"/>
            <a:r>
              <a:rPr lang="en-US" sz="2000" dirty="0"/>
              <a:t>Low Interest Rate </a:t>
            </a:r>
            <a:r>
              <a:rPr lang="en-US" sz="2000" dirty="0">
                <a:sym typeface="Wingdings" panose="05000000000000000000" pitchFamily="2" charset="2"/>
              </a:rPr>
              <a:t> Morel Likely </a:t>
            </a:r>
            <a:r>
              <a:rPr lang="en-US" sz="2000" dirty="0"/>
              <a:t>Debt to Capital Constraint. </a:t>
            </a:r>
          </a:p>
          <a:p>
            <a:pPr lvl="1"/>
            <a:r>
              <a:rPr lang="en-US" sz="2000" dirty="0"/>
              <a:t>Low Project IRR </a:t>
            </a:r>
            <a:r>
              <a:rPr lang="en-US" sz="2000" dirty="0">
                <a:sym typeface="Wingdings" panose="05000000000000000000" pitchFamily="2" charset="2"/>
              </a:rPr>
              <a:t> More Likely</a:t>
            </a:r>
            <a:r>
              <a:rPr lang="en-US" sz="2000" dirty="0"/>
              <a:t> DSCR Constraint; </a:t>
            </a:r>
          </a:p>
          <a:p>
            <a:pPr lvl="1"/>
            <a:r>
              <a:rPr lang="en-US" sz="2000" dirty="0"/>
              <a:t>Short Tenor </a:t>
            </a:r>
            <a:r>
              <a:rPr lang="en-US" sz="2000" dirty="0">
                <a:sym typeface="Wingdings" panose="05000000000000000000" pitchFamily="2" charset="2"/>
              </a:rPr>
              <a:t> More Likely</a:t>
            </a:r>
            <a:r>
              <a:rPr lang="en-US" sz="2000" dirty="0"/>
              <a:t> DSCR Constraint; </a:t>
            </a:r>
          </a:p>
          <a:p>
            <a:pPr lvl="1"/>
            <a:r>
              <a:rPr lang="en-US" sz="2000" dirty="0"/>
              <a:t>Level Payment </a:t>
            </a:r>
            <a:r>
              <a:rPr lang="en-US" sz="2000" dirty="0">
                <a:sym typeface="Wingdings" panose="05000000000000000000" pitchFamily="2" charset="2"/>
              </a:rPr>
              <a:t> More Likely</a:t>
            </a:r>
            <a:r>
              <a:rPr lang="en-US" sz="2000" dirty="0"/>
              <a:t> DSCR Constraint; </a:t>
            </a:r>
          </a:p>
          <a:p>
            <a:pPr lvl="1"/>
            <a:r>
              <a:rPr lang="en-US" sz="2000" dirty="0"/>
              <a:t>High Interest Rate </a:t>
            </a:r>
            <a:r>
              <a:rPr lang="en-US" sz="2000" dirty="0">
                <a:sym typeface="Wingdings" panose="05000000000000000000" pitchFamily="2" charset="2"/>
              </a:rPr>
              <a:t> More Likely </a:t>
            </a:r>
            <a:r>
              <a:rPr lang="en-US" sz="2000" dirty="0"/>
              <a:t>DSCR Constraint</a:t>
            </a:r>
          </a:p>
          <a:p>
            <a:endParaRPr lang="en-US" sz="2400" dirty="0"/>
          </a:p>
        </p:txBody>
      </p:sp>
      <p:sp>
        <p:nvSpPr>
          <p:cNvPr id="4" name="Slide Number Placeholder 3"/>
          <p:cNvSpPr>
            <a:spLocks noGrp="1"/>
          </p:cNvSpPr>
          <p:nvPr>
            <p:ph type="sldNum" sz="quarter" idx="12"/>
          </p:nvPr>
        </p:nvSpPr>
        <p:spPr/>
        <p:txBody>
          <a:bodyPr/>
          <a:lstStyle/>
          <a:p>
            <a:fld id="{EB241CD2-1E45-42A3-B213-66A034DF9A3B}" type="slidenum">
              <a:rPr lang="en-GB" smtClean="0"/>
              <a:t>124</a:t>
            </a:fld>
            <a:endParaRPr lang="en-GB" dirty="0"/>
          </a:p>
        </p:txBody>
      </p:sp>
    </p:spTree>
    <p:extLst>
      <p:ext uri="{BB962C8B-B14F-4D97-AF65-F5344CB8AC3E}">
        <p14:creationId xmlns:p14="http://schemas.microsoft.com/office/powerpoint/2010/main" val="141408493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E25A7E-FAD2-4D65-B00E-44DE40B067F5}"/>
              </a:ext>
            </a:extLst>
          </p:cNvPr>
          <p:cNvSpPr>
            <a:spLocks noGrp="1"/>
          </p:cNvSpPr>
          <p:nvPr>
            <p:ph idx="1"/>
          </p:nvPr>
        </p:nvSpPr>
        <p:spPr/>
        <p:txBody>
          <a:bodyPr>
            <a:normAutofit fontScale="92500" lnSpcReduction="10000"/>
          </a:bodyPr>
          <a:lstStyle/>
          <a:p>
            <a:r>
              <a:rPr lang="en-US" dirty="0"/>
              <a:t>Wind Study with different probability levels (the FPL Case)</a:t>
            </a:r>
          </a:p>
          <a:p>
            <a:r>
              <a:rPr lang="en-US" dirty="0"/>
              <a:t>Solar case with probability levels</a:t>
            </a:r>
          </a:p>
          <a:p>
            <a:r>
              <a:rPr lang="en-US" dirty="0"/>
              <a:t>No dividends allowed if the Average Annual Debt Service Coverage Ratio calculated as of the Repayment Date immediately preceding such Distribution Date is less than 1.20 to 1.00</a:t>
            </a:r>
          </a:p>
          <a:p>
            <a:r>
              <a:rPr lang="en-US" dirty="0"/>
              <a:t>Permit the Average Annual Debt Service Coverage Ratio as of the last day of any Quarterly Date commencing from the first Repayment Date to be less than 1.10 to 1.00 or </a:t>
            </a:r>
            <a:endParaRPr lang="en-CH" dirty="0"/>
          </a:p>
          <a:p>
            <a:endParaRPr lang="en-US" dirty="0"/>
          </a:p>
          <a:p>
            <a:endParaRPr lang="en-CH" dirty="0"/>
          </a:p>
        </p:txBody>
      </p:sp>
      <p:sp>
        <p:nvSpPr>
          <p:cNvPr id="3" name="Title 2">
            <a:extLst>
              <a:ext uri="{FF2B5EF4-FFF2-40B4-BE49-F238E27FC236}">
                <a16:creationId xmlns:a16="http://schemas.microsoft.com/office/drawing/2014/main" id="{FF89F80F-9006-41DF-BB4F-1CE0D102B415}"/>
              </a:ext>
            </a:extLst>
          </p:cNvPr>
          <p:cNvSpPr>
            <a:spLocks noGrp="1"/>
          </p:cNvSpPr>
          <p:nvPr>
            <p:ph type="title"/>
          </p:nvPr>
        </p:nvSpPr>
        <p:spPr/>
        <p:txBody>
          <a:bodyPr/>
          <a:lstStyle/>
          <a:p>
            <a:r>
              <a:rPr lang="en-US" dirty="0"/>
              <a:t>DSCR Case Study and Exercise</a:t>
            </a:r>
            <a:endParaRPr lang="en-CH" dirty="0"/>
          </a:p>
        </p:txBody>
      </p:sp>
      <p:sp>
        <p:nvSpPr>
          <p:cNvPr id="4" name="Slide Number Placeholder 3">
            <a:extLst>
              <a:ext uri="{FF2B5EF4-FFF2-40B4-BE49-F238E27FC236}">
                <a16:creationId xmlns:a16="http://schemas.microsoft.com/office/drawing/2014/main" id="{8E3A8AB5-E3B6-4573-B13B-F938D27190C0}"/>
              </a:ext>
            </a:extLst>
          </p:cNvPr>
          <p:cNvSpPr>
            <a:spLocks noGrp="1"/>
          </p:cNvSpPr>
          <p:nvPr>
            <p:ph type="sldNum" sz="quarter" idx="12"/>
          </p:nvPr>
        </p:nvSpPr>
        <p:spPr/>
        <p:txBody>
          <a:bodyPr/>
          <a:lstStyle/>
          <a:p>
            <a:pPr algn="ctr"/>
            <a:fld id="{0C3A1854-6B63-4059-B360-A3C4972BF0FC}" type="slidenum">
              <a:rPr lang="ko-KR" altLang="en-US" smtClean="0"/>
              <a:pPr algn="ctr"/>
              <a:t>125</a:t>
            </a:fld>
            <a:endParaRPr lang="ko-KR" altLang="en-US" dirty="0"/>
          </a:p>
        </p:txBody>
      </p:sp>
    </p:spTree>
    <p:extLst>
      <p:ext uri="{BB962C8B-B14F-4D97-AF65-F5344CB8AC3E}">
        <p14:creationId xmlns:p14="http://schemas.microsoft.com/office/powerpoint/2010/main" val="179623311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Development Fee Theory</a:t>
            </a:r>
          </a:p>
        </p:txBody>
      </p:sp>
      <p:sp>
        <p:nvSpPr>
          <p:cNvPr id="3" name="Content Placeholder 2"/>
          <p:cNvSpPr>
            <a:spLocks noGrp="1"/>
          </p:cNvSpPr>
          <p:nvPr>
            <p:ph idx="1"/>
          </p:nvPr>
        </p:nvSpPr>
        <p:spPr>
          <a:xfrm>
            <a:off x="628650" y="1263192"/>
            <a:ext cx="7918584" cy="2997781"/>
          </a:xfrm>
        </p:spPr>
        <p:txBody>
          <a:bodyPr>
            <a:normAutofit fontScale="70000" lnSpcReduction="20000"/>
          </a:bodyPr>
          <a:lstStyle/>
          <a:p>
            <a:r>
              <a:rPr lang="en-US" dirty="0"/>
              <a:t>Development fees can be a percent of project cost or a multiple of the amount spent on development.</a:t>
            </a:r>
          </a:p>
          <a:p>
            <a:r>
              <a:rPr lang="en-US" dirty="0"/>
              <a:t>This yields big profits to developers when the notice to proceed occurs and can be a cash outflow for the sponsor.  The big profit accounts for the low probability of success during development.</a:t>
            </a:r>
          </a:p>
          <a:p>
            <a:r>
              <a:rPr lang="en-US" dirty="0"/>
              <a:t>If the developer and the sponsor are the same, this profit is not a cash outflow from the perspective of the project.</a:t>
            </a:r>
          </a:p>
          <a:p>
            <a:r>
              <a:rPr lang="en-US" dirty="0"/>
              <a:t>Better to put development fees into cost with debt to capital constraint</a:t>
            </a:r>
          </a:p>
          <a:p>
            <a:endParaRPr lang="en-US" dirty="0"/>
          </a:p>
        </p:txBody>
      </p:sp>
      <p:sp>
        <p:nvSpPr>
          <p:cNvPr id="4" name="Slide Number Placeholder 3"/>
          <p:cNvSpPr>
            <a:spLocks noGrp="1"/>
          </p:cNvSpPr>
          <p:nvPr>
            <p:ph type="sldNum" sz="quarter" idx="12"/>
          </p:nvPr>
        </p:nvSpPr>
        <p:spPr/>
        <p:txBody>
          <a:bodyPr/>
          <a:lstStyle/>
          <a:p>
            <a:fld id="{EB241CD2-1E45-42A3-B213-66A034DF9A3B}" type="slidenum">
              <a:rPr lang="en-GB" smtClean="0"/>
              <a:t>126</a:t>
            </a:fld>
            <a:endParaRPr lang="en-GB" dirty="0"/>
          </a:p>
        </p:txBody>
      </p:sp>
      <p:pic>
        <p:nvPicPr>
          <p:cNvPr id="6" name="Picture 5">
            <a:extLst>
              <a:ext uri="{FF2B5EF4-FFF2-40B4-BE49-F238E27FC236}">
                <a16:creationId xmlns:a16="http://schemas.microsoft.com/office/drawing/2014/main" id="{4B8E8CE4-2E80-401C-A176-739B3B4D089F}"/>
              </a:ext>
            </a:extLst>
          </p:cNvPr>
          <p:cNvPicPr>
            <a:picLocks noChangeAspect="1"/>
          </p:cNvPicPr>
          <p:nvPr/>
        </p:nvPicPr>
        <p:blipFill>
          <a:blip r:embed="rId2"/>
          <a:stretch>
            <a:fillRect/>
          </a:stretch>
        </p:blipFill>
        <p:spPr>
          <a:xfrm>
            <a:off x="1248012" y="3953865"/>
            <a:ext cx="6428213" cy="2379558"/>
          </a:xfrm>
          <a:prstGeom prst="rect">
            <a:avLst/>
          </a:prstGeom>
        </p:spPr>
      </p:pic>
    </p:spTree>
    <p:extLst>
      <p:ext uri="{BB962C8B-B14F-4D97-AF65-F5344CB8AC3E}">
        <p14:creationId xmlns:p14="http://schemas.microsoft.com/office/powerpoint/2010/main" val="213612477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6E34F8-343C-4CD3-867C-CC47F94F64EB}"/>
              </a:ext>
            </a:extLst>
          </p:cNvPr>
          <p:cNvSpPr>
            <a:spLocks noGrp="1"/>
          </p:cNvSpPr>
          <p:nvPr>
            <p:ph idx="1"/>
          </p:nvPr>
        </p:nvSpPr>
        <p:spPr/>
        <p:txBody>
          <a:bodyPr>
            <a:normAutofit/>
          </a:bodyPr>
          <a:lstStyle/>
          <a:p>
            <a:r>
              <a:rPr lang="en-US" u="sng" dirty="0"/>
              <a:t>Equity Contribution</a:t>
            </a:r>
            <a:r>
              <a:rPr lang="en-US" dirty="0"/>
              <a:t>.  </a:t>
            </a:r>
          </a:p>
          <a:p>
            <a:r>
              <a:rPr lang="en-US" dirty="0"/>
              <a:t>(</a:t>
            </a:r>
            <a:r>
              <a:rPr lang="en-US" dirty="0" err="1"/>
              <a:t>i</a:t>
            </a:r>
            <a:r>
              <a:rPr lang="en-US" dirty="0"/>
              <a:t>) evidence (including copies of invoices and other documentation, as reviewed and confirmed by the Independent Engineer) of the payment of Project Costs in connection with the development and construction of the Project on or prior to the Closing Date</a:t>
            </a:r>
          </a:p>
          <a:p>
            <a:endParaRPr lang="en-CH" dirty="0"/>
          </a:p>
        </p:txBody>
      </p:sp>
      <p:sp>
        <p:nvSpPr>
          <p:cNvPr id="3" name="Title 2">
            <a:extLst>
              <a:ext uri="{FF2B5EF4-FFF2-40B4-BE49-F238E27FC236}">
                <a16:creationId xmlns:a16="http://schemas.microsoft.com/office/drawing/2014/main" id="{300B92B4-412A-4244-BEA7-651055BF4AAC}"/>
              </a:ext>
            </a:extLst>
          </p:cNvPr>
          <p:cNvSpPr>
            <a:spLocks noGrp="1"/>
          </p:cNvSpPr>
          <p:nvPr>
            <p:ph type="title"/>
          </p:nvPr>
        </p:nvSpPr>
        <p:spPr/>
        <p:txBody>
          <a:bodyPr/>
          <a:lstStyle/>
          <a:p>
            <a:r>
              <a:rPr lang="en-US" dirty="0"/>
              <a:t>Development Cost Documentation</a:t>
            </a:r>
            <a:endParaRPr lang="en-CH" dirty="0"/>
          </a:p>
        </p:txBody>
      </p:sp>
      <p:sp>
        <p:nvSpPr>
          <p:cNvPr id="4" name="Slide Number Placeholder 3">
            <a:extLst>
              <a:ext uri="{FF2B5EF4-FFF2-40B4-BE49-F238E27FC236}">
                <a16:creationId xmlns:a16="http://schemas.microsoft.com/office/drawing/2014/main" id="{B6180AA0-9DD8-4DDB-BEF2-AF818CD8F4CD}"/>
              </a:ext>
            </a:extLst>
          </p:cNvPr>
          <p:cNvSpPr>
            <a:spLocks noGrp="1"/>
          </p:cNvSpPr>
          <p:nvPr>
            <p:ph type="sldNum" sz="quarter" idx="12"/>
          </p:nvPr>
        </p:nvSpPr>
        <p:spPr/>
        <p:txBody>
          <a:bodyPr/>
          <a:lstStyle/>
          <a:p>
            <a:pPr algn="ctr"/>
            <a:fld id="{0C3A1854-6B63-4059-B360-A3C4972BF0FC}" type="slidenum">
              <a:rPr lang="ko-KR" altLang="en-US" smtClean="0"/>
              <a:pPr algn="ctr"/>
              <a:t>127</a:t>
            </a:fld>
            <a:endParaRPr lang="ko-KR" altLang="en-US" dirty="0"/>
          </a:p>
        </p:txBody>
      </p:sp>
    </p:spTree>
    <p:extLst>
      <p:ext uri="{BB962C8B-B14F-4D97-AF65-F5344CB8AC3E}">
        <p14:creationId xmlns:p14="http://schemas.microsoft.com/office/powerpoint/2010/main" val="75364699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dirty="0"/>
              <a:t>BOT/PPA Contract</a:t>
            </a:r>
          </a:p>
        </p:txBody>
      </p:sp>
      <p:sp>
        <p:nvSpPr>
          <p:cNvPr id="130051" name="Rectangle 3"/>
          <p:cNvSpPr>
            <a:spLocks noGrp="1" noChangeArrowheads="1"/>
          </p:cNvSpPr>
          <p:nvPr>
            <p:ph type="body" idx="1"/>
          </p:nvPr>
        </p:nvSpPr>
        <p:spPr/>
        <p:txBody>
          <a:bodyPr>
            <a:normAutofit fontScale="92500"/>
          </a:bodyPr>
          <a:lstStyle/>
          <a:p>
            <a:r>
              <a:rPr lang="en-US" dirty="0"/>
              <a:t>15 year BOT and toll process</a:t>
            </a:r>
          </a:p>
          <a:p>
            <a:r>
              <a:rPr lang="en-US" dirty="0"/>
              <a:t>NAPOCOR (government owned generation company) to supply fuel &amp; take electricity  - no fuel availability risk</a:t>
            </a:r>
          </a:p>
          <a:p>
            <a:r>
              <a:rPr lang="en-US" dirty="0"/>
              <a:t>Capacity fee $21.6/kW/month on available capacity</a:t>
            </a:r>
          </a:p>
          <a:p>
            <a:r>
              <a:rPr lang="en-US" dirty="0"/>
              <a:t>Capacity fee is dollar denominated – no direct foreign exchange risk, overseas a/c</a:t>
            </a:r>
          </a:p>
          <a:p>
            <a:r>
              <a:rPr lang="en-US" dirty="0"/>
              <a:t>O&amp;M fixed fee and energy fee is in Peso - $4.56/kW/Month</a:t>
            </a:r>
          </a:p>
          <a:p>
            <a:r>
              <a:rPr lang="en-US" dirty="0"/>
              <a:t>heat rate penalty &amp; bonuses</a:t>
            </a:r>
          </a:p>
          <a:p>
            <a:r>
              <a:rPr lang="en-US" dirty="0"/>
              <a:t>buy out rights @ NPV capacity fees- late payment, change of BOT law, war, etc.</a:t>
            </a:r>
          </a:p>
          <a:p>
            <a:endParaRPr lang="en-US" dirty="0"/>
          </a:p>
        </p:txBody>
      </p:sp>
    </p:spTree>
    <p:extLst>
      <p:ext uri="{BB962C8B-B14F-4D97-AF65-F5344CB8AC3E}">
        <p14:creationId xmlns:p14="http://schemas.microsoft.com/office/powerpoint/2010/main" val="201209251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6642100" y="4181475"/>
            <a:ext cx="2105025" cy="781050"/>
          </a:xfrm>
          <a:prstGeom prst="rect">
            <a:avLst/>
          </a:prstGeom>
          <a:noFill/>
          <a:ln w="47625" cmpd="thinThick">
            <a:solidFill>
              <a:schemeClr val="tx1"/>
            </a:solidFill>
            <a:miter lim="800000"/>
            <a:headEnd/>
            <a:tailEnd/>
          </a:ln>
        </p:spPr>
        <p:txBody>
          <a:bodyPr wrap="none" lIns="92075" tIns="46038" rIns="92075" bIns="46038">
            <a:spAutoFit/>
          </a:bodyPr>
          <a:lstStyle/>
          <a:p>
            <a:r>
              <a:rPr lang="en-AU" sz="2000" b="1" dirty="0">
                <a:latin typeface="Times New Roman" pitchFamily="18" charset="0"/>
              </a:rPr>
              <a:t>Enron Power</a:t>
            </a:r>
          </a:p>
          <a:p>
            <a:r>
              <a:rPr lang="en-AU" sz="2000" b="1" dirty="0">
                <a:latin typeface="Times New Roman" pitchFamily="18" charset="0"/>
              </a:rPr>
              <a:t>Philippines Corp</a:t>
            </a:r>
          </a:p>
        </p:txBody>
      </p:sp>
      <p:sp>
        <p:nvSpPr>
          <p:cNvPr id="131075" name="Rectangle 3"/>
          <p:cNvSpPr>
            <a:spLocks noChangeArrowheads="1"/>
          </p:cNvSpPr>
          <p:nvPr/>
        </p:nvSpPr>
        <p:spPr bwMode="auto">
          <a:xfrm>
            <a:off x="930275" y="1524000"/>
            <a:ext cx="1873250" cy="869950"/>
          </a:xfrm>
          <a:prstGeom prst="rect">
            <a:avLst/>
          </a:prstGeom>
          <a:noFill/>
          <a:ln w="47625" cmpd="thinThick">
            <a:solidFill>
              <a:schemeClr val="tx1"/>
            </a:solidFill>
            <a:miter lim="800000"/>
            <a:headEnd/>
            <a:tailEnd/>
          </a:ln>
        </p:spPr>
        <p:txBody>
          <a:bodyPr wrap="none" lIns="92075" tIns="46038" rIns="92075" bIns="46038">
            <a:spAutoFit/>
          </a:bodyPr>
          <a:lstStyle/>
          <a:p>
            <a:r>
              <a:rPr lang="en-AU" sz="2400" b="1" dirty="0">
                <a:latin typeface="Times New Roman" pitchFamily="18" charset="0"/>
              </a:rPr>
              <a:t>Philippines</a:t>
            </a:r>
          </a:p>
          <a:p>
            <a:r>
              <a:rPr lang="en-AU" sz="2400" b="1" dirty="0">
                <a:latin typeface="Times New Roman" pitchFamily="18" charset="0"/>
              </a:rPr>
              <a:t>Government</a:t>
            </a:r>
          </a:p>
        </p:txBody>
      </p:sp>
      <p:sp>
        <p:nvSpPr>
          <p:cNvPr id="131076" name="Rectangle 4"/>
          <p:cNvSpPr>
            <a:spLocks noChangeArrowheads="1"/>
          </p:cNvSpPr>
          <p:nvPr/>
        </p:nvSpPr>
        <p:spPr bwMode="auto">
          <a:xfrm>
            <a:off x="7902575" y="2306638"/>
            <a:ext cx="1093788" cy="901700"/>
          </a:xfrm>
          <a:prstGeom prst="rect">
            <a:avLst/>
          </a:prstGeom>
          <a:noFill/>
          <a:ln w="47625" cmpd="thinThick">
            <a:solidFill>
              <a:schemeClr val="tx1"/>
            </a:solidFill>
            <a:miter lim="800000"/>
            <a:headEnd/>
            <a:tailEnd/>
          </a:ln>
        </p:spPr>
        <p:txBody>
          <a:bodyPr wrap="none" lIns="92075" tIns="46038" rIns="92075" bIns="46038">
            <a:spAutoFit/>
          </a:bodyPr>
          <a:lstStyle/>
          <a:p>
            <a:r>
              <a:rPr lang="en-AU" sz="2400" b="1" dirty="0">
                <a:latin typeface="Times New Roman" pitchFamily="18" charset="0"/>
              </a:rPr>
              <a:t>Enron</a:t>
            </a:r>
          </a:p>
          <a:p>
            <a:r>
              <a:rPr lang="en-AU" sz="2400" b="1" dirty="0">
                <a:latin typeface="Times New Roman" pitchFamily="18" charset="0"/>
              </a:rPr>
              <a:t>Corp.</a:t>
            </a:r>
          </a:p>
        </p:txBody>
      </p:sp>
      <p:sp>
        <p:nvSpPr>
          <p:cNvPr id="131077" name="Rectangle 5"/>
          <p:cNvSpPr>
            <a:spLocks noChangeArrowheads="1"/>
          </p:cNvSpPr>
          <p:nvPr/>
        </p:nvSpPr>
        <p:spPr bwMode="auto">
          <a:xfrm>
            <a:off x="3838575" y="3878263"/>
            <a:ext cx="1290638" cy="1609725"/>
          </a:xfrm>
          <a:prstGeom prst="rect">
            <a:avLst/>
          </a:prstGeom>
          <a:noFill/>
          <a:ln w="57150" cmpd="tri">
            <a:solidFill>
              <a:schemeClr val="tx1"/>
            </a:solidFill>
            <a:miter lim="800000"/>
            <a:headEnd/>
            <a:tailEnd/>
          </a:ln>
        </p:spPr>
        <p:txBody>
          <a:bodyPr wrap="none" lIns="92075" tIns="46038" rIns="92075" bIns="46038">
            <a:spAutoFit/>
          </a:bodyPr>
          <a:lstStyle/>
          <a:p>
            <a:r>
              <a:rPr lang="en-AU" sz="2400" b="1" dirty="0">
                <a:latin typeface="Times New Roman" pitchFamily="18" charset="0"/>
              </a:rPr>
              <a:t>113MW</a:t>
            </a:r>
          </a:p>
          <a:p>
            <a:r>
              <a:rPr lang="en-AU" sz="2400" b="1" dirty="0">
                <a:latin typeface="Times New Roman" pitchFamily="18" charset="0"/>
              </a:rPr>
              <a:t>Subic</a:t>
            </a:r>
          </a:p>
          <a:p>
            <a:r>
              <a:rPr lang="en-AU" sz="2400" b="1" dirty="0">
                <a:latin typeface="Times New Roman" pitchFamily="18" charset="0"/>
              </a:rPr>
              <a:t>Power</a:t>
            </a:r>
          </a:p>
          <a:p>
            <a:r>
              <a:rPr lang="en-AU" sz="2400" b="1" dirty="0">
                <a:latin typeface="Times New Roman" pitchFamily="18" charset="0"/>
              </a:rPr>
              <a:t>Corp.</a:t>
            </a:r>
          </a:p>
        </p:txBody>
      </p:sp>
      <p:sp>
        <p:nvSpPr>
          <p:cNvPr id="131078" name="Line 6"/>
          <p:cNvSpPr>
            <a:spLocks noChangeShapeType="1"/>
          </p:cNvSpPr>
          <p:nvPr/>
        </p:nvSpPr>
        <p:spPr bwMode="auto">
          <a:xfrm>
            <a:off x="8763000" y="3203575"/>
            <a:ext cx="0" cy="835025"/>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31079" name="Rectangle 7"/>
          <p:cNvSpPr>
            <a:spLocks noChangeArrowheads="1"/>
          </p:cNvSpPr>
          <p:nvPr/>
        </p:nvSpPr>
        <p:spPr bwMode="auto">
          <a:xfrm>
            <a:off x="6553200" y="5181600"/>
            <a:ext cx="1344613" cy="749300"/>
          </a:xfrm>
          <a:prstGeom prst="rect">
            <a:avLst/>
          </a:prstGeom>
          <a:noFill/>
          <a:ln w="47625" cmpd="thinThick">
            <a:solidFill>
              <a:schemeClr val="tx1"/>
            </a:solidFill>
            <a:miter lim="800000"/>
            <a:headEnd/>
            <a:tailEnd/>
          </a:ln>
        </p:spPr>
        <p:txBody>
          <a:bodyPr wrap="none" lIns="92075" tIns="46038" rIns="92075" bIns="46038">
            <a:spAutoFit/>
          </a:bodyPr>
          <a:lstStyle/>
          <a:p>
            <a:r>
              <a:rPr lang="en-AU" sz="2000" b="1" dirty="0">
                <a:latin typeface="Times New Roman" pitchFamily="18" charset="0"/>
              </a:rPr>
              <a:t>Philippine</a:t>
            </a:r>
          </a:p>
          <a:p>
            <a:r>
              <a:rPr lang="en-AU" sz="2000" b="1" dirty="0">
                <a:latin typeface="Times New Roman" pitchFamily="18" charset="0"/>
              </a:rPr>
              <a:t>Investors</a:t>
            </a:r>
          </a:p>
        </p:txBody>
      </p:sp>
      <p:sp>
        <p:nvSpPr>
          <p:cNvPr id="131080" name="Line 8"/>
          <p:cNvSpPr>
            <a:spLocks noChangeShapeType="1"/>
          </p:cNvSpPr>
          <p:nvPr/>
        </p:nvSpPr>
        <p:spPr bwMode="auto">
          <a:xfrm flipH="1">
            <a:off x="5089525" y="5313363"/>
            <a:ext cx="1368425" cy="0"/>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31081" name="Rectangle 9"/>
          <p:cNvSpPr>
            <a:spLocks noChangeArrowheads="1"/>
          </p:cNvSpPr>
          <p:nvPr/>
        </p:nvSpPr>
        <p:spPr bwMode="auto">
          <a:xfrm>
            <a:off x="2784475" y="2492375"/>
            <a:ext cx="1120775" cy="825500"/>
          </a:xfrm>
          <a:prstGeom prst="rect">
            <a:avLst/>
          </a:prstGeom>
          <a:noFill/>
          <a:ln w="9525">
            <a:noFill/>
            <a:miter lim="800000"/>
            <a:headEnd/>
            <a:tailEnd/>
          </a:ln>
        </p:spPr>
        <p:txBody>
          <a:bodyPr wrap="none" lIns="92075" tIns="46038" rIns="92075" bIns="46038">
            <a:spAutoFit/>
          </a:bodyPr>
          <a:lstStyle/>
          <a:p>
            <a:pPr algn="l"/>
            <a:r>
              <a:rPr lang="en-AU" sz="1600" dirty="0">
                <a:latin typeface="Times New Roman" pitchFamily="18" charset="0"/>
              </a:rPr>
              <a:t>15-year</a:t>
            </a:r>
          </a:p>
          <a:p>
            <a:pPr algn="l"/>
            <a:r>
              <a:rPr lang="en-AU" sz="1600" dirty="0">
                <a:latin typeface="Times New Roman" pitchFamily="18" charset="0"/>
              </a:rPr>
              <a:t>BOT</a:t>
            </a:r>
          </a:p>
          <a:p>
            <a:pPr algn="l"/>
            <a:r>
              <a:rPr lang="en-AU" sz="1600" dirty="0">
                <a:latin typeface="Times New Roman" pitchFamily="18" charset="0"/>
              </a:rPr>
              <a:t>Concession</a:t>
            </a:r>
          </a:p>
        </p:txBody>
      </p:sp>
      <p:sp>
        <p:nvSpPr>
          <p:cNvPr id="131082" name="Rectangle 10"/>
          <p:cNvSpPr>
            <a:spLocks noChangeArrowheads="1"/>
          </p:cNvSpPr>
          <p:nvPr/>
        </p:nvSpPr>
        <p:spPr bwMode="auto">
          <a:xfrm>
            <a:off x="915988" y="3581400"/>
            <a:ext cx="1349375" cy="504825"/>
          </a:xfrm>
          <a:prstGeom prst="rect">
            <a:avLst/>
          </a:prstGeom>
          <a:noFill/>
          <a:ln w="47625" cmpd="thinThick">
            <a:solidFill>
              <a:schemeClr val="tx1"/>
            </a:solidFill>
            <a:miter lim="800000"/>
            <a:headEnd/>
            <a:tailEnd/>
          </a:ln>
        </p:spPr>
        <p:txBody>
          <a:bodyPr wrap="none" lIns="92075" tIns="46038" rIns="92075" bIns="46038">
            <a:spAutoFit/>
          </a:bodyPr>
          <a:lstStyle/>
          <a:p>
            <a:pPr algn="l"/>
            <a:r>
              <a:rPr lang="en-AU" sz="2400" b="1" dirty="0">
                <a:latin typeface="Times New Roman" pitchFamily="18" charset="0"/>
              </a:rPr>
              <a:t>Napocor</a:t>
            </a:r>
          </a:p>
        </p:txBody>
      </p:sp>
      <p:sp>
        <p:nvSpPr>
          <p:cNvPr id="131083" name="Rectangle 11"/>
          <p:cNvSpPr>
            <a:spLocks noChangeArrowheads="1"/>
          </p:cNvSpPr>
          <p:nvPr/>
        </p:nvSpPr>
        <p:spPr bwMode="auto">
          <a:xfrm>
            <a:off x="2692400" y="3482975"/>
            <a:ext cx="957263" cy="581025"/>
          </a:xfrm>
          <a:prstGeom prst="rect">
            <a:avLst/>
          </a:prstGeom>
          <a:noFill/>
          <a:ln w="9525">
            <a:noFill/>
            <a:miter lim="800000"/>
            <a:headEnd/>
            <a:tailEnd/>
          </a:ln>
        </p:spPr>
        <p:txBody>
          <a:bodyPr wrap="none" lIns="92075" tIns="46038" rIns="92075" bIns="46038">
            <a:spAutoFit/>
          </a:bodyPr>
          <a:lstStyle/>
          <a:p>
            <a:r>
              <a:rPr lang="en-AU" sz="1600" dirty="0">
                <a:latin typeface="Times New Roman" pitchFamily="18" charset="0"/>
              </a:rPr>
              <a:t>Supply</a:t>
            </a:r>
          </a:p>
          <a:p>
            <a:r>
              <a:rPr lang="en-AU" sz="1600" dirty="0">
                <a:latin typeface="Times New Roman" pitchFamily="18" charset="0"/>
              </a:rPr>
              <a:t>Fuel Free</a:t>
            </a:r>
          </a:p>
        </p:txBody>
      </p:sp>
      <p:sp>
        <p:nvSpPr>
          <p:cNvPr id="131084" name="Rectangle 12"/>
          <p:cNvSpPr>
            <a:spLocks noChangeArrowheads="1"/>
          </p:cNvSpPr>
          <p:nvPr/>
        </p:nvSpPr>
        <p:spPr bwMode="auto">
          <a:xfrm>
            <a:off x="1100138" y="5329238"/>
            <a:ext cx="1447800" cy="987425"/>
          </a:xfrm>
          <a:prstGeom prst="rect">
            <a:avLst/>
          </a:prstGeom>
          <a:noFill/>
          <a:ln w="12700">
            <a:solidFill>
              <a:schemeClr val="tx1"/>
            </a:solidFill>
            <a:prstDash val="dashDot"/>
            <a:miter lim="800000"/>
            <a:headEnd/>
            <a:tailEnd/>
          </a:ln>
        </p:spPr>
        <p:txBody>
          <a:bodyPr wrap="none" lIns="92075" tIns="46038" rIns="92075" bIns="46038">
            <a:spAutoFit/>
          </a:bodyPr>
          <a:lstStyle/>
          <a:p>
            <a:pPr>
              <a:buFontTx/>
              <a:buChar char="•"/>
            </a:pPr>
            <a:r>
              <a:rPr lang="en-AU" sz="1400" dirty="0">
                <a:latin typeface="Times New Roman" pitchFamily="18" charset="0"/>
              </a:rPr>
              <a:t>Capacity Charge</a:t>
            </a:r>
          </a:p>
          <a:p>
            <a:pPr>
              <a:buFontTx/>
              <a:buChar char="•"/>
            </a:pPr>
            <a:r>
              <a:rPr lang="en-AU" sz="1400" dirty="0">
                <a:latin typeface="Times New Roman" pitchFamily="18" charset="0"/>
              </a:rPr>
              <a:t>O&amp;M Charge</a:t>
            </a:r>
          </a:p>
          <a:p>
            <a:pPr>
              <a:buFontTx/>
              <a:buChar char="•"/>
            </a:pPr>
            <a:r>
              <a:rPr lang="en-AU" sz="1400" dirty="0">
                <a:latin typeface="Times New Roman" pitchFamily="18" charset="0"/>
              </a:rPr>
              <a:t>Energy Charge</a:t>
            </a:r>
          </a:p>
          <a:p>
            <a:r>
              <a:rPr lang="en-AU" sz="1600" b="1" dirty="0">
                <a:latin typeface="Times New Roman" pitchFamily="18" charset="0"/>
              </a:rPr>
              <a:t>PPA</a:t>
            </a:r>
          </a:p>
        </p:txBody>
      </p:sp>
      <p:sp>
        <p:nvSpPr>
          <p:cNvPr id="131085" name="Rectangle 13"/>
          <p:cNvSpPr>
            <a:spLocks noChangeArrowheads="1"/>
          </p:cNvSpPr>
          <p:nvPr/>
        </p:nvSpPr>
        <p:spPr bwMode="auto">
          <a:xfrm>
            <a:off x="5965825" y="1536700"/>
            <a:ext cx="1517650" cy="679450"/>
          </a:xfrm>
          <a:prstGeom prst="rect">
            <a:avLst/>
          </a:prstGeom>
          <a:noFill/>
          <a:ln w="38100" cmpd="dbl">
            <a:solidFill>
              <a:schemeClr val="tx1"/>
            </a:solidFill>
            <a:miter lim="800000"/>
            <a:headEnd/>
            <a:tailEnd/>
          </a:ln>
        </p:spPr>
        <p:txBody>
          <a:bodyPr wrap="none" lIns="92075" tIns="46038" rIns="92075" bIns="46038">
            <a:spAutoFit/>
          </a:bodyPr>
          <a:lstStyle/>
          <a:p>
            <a:pPr algn="l"/>
            <a:r>
              <a:rPr lang="en-AU" sz="1800" dirty="0">
                <a:latin typeface="Times New Roman" pitchFamily="18" charset="0"/>
              </a:rPr>
              <a:t>Enron Power</a:t>
            </a:r>
          </a:p>
          <a:p>
            <a:pPr algn="l"/>
            <a:r>
              <a:rPr lang="en-AU" sz="1800" dirty="0">
                <a:latin typeface="Times New Roman" pitchFamily="18" charset="0"/>
              </a:rPr>
              <a:t>Operating Co.</a:t>
            </a:r>
          </a:p>
        </p:txBody>
      </p:sp>
      <p:sp>
        <p:nvSpPr>
          <p:cNvPr id="131086" name="Rectangle 14"/>
          <p:cNvSpPr>
            <a:spLocks noChangeArrowheads="1"/>
          </p:cNvSpPr>
          <p:nvPr/>
        </p:nvSpPr>
        <p:spPr bwMode="auto">
          <a:xfrm>
            <a:off x="4232275" y="2492375"/>
            <a:ext cx="1236663" cy="825500"/>
          </a:xfrm>
          <a:prstGeom prst="rect">
            <a:avLst/>
          </a:prstGeom>
          <a:noFill/>
          <a:ln w="9525">
            <a:noFill/>
            <a:miter lim="800000"/>
            <a:headEnd/>
            <a:tailEnd/>
          </a:ln>
        </p:spPr>
        <p:txBody>
          <a:bodyPr wrap="none" lIns="92075" tIns="46038" rIns="92075" bIns="46038">
            <a:spAutoFit/>
          </a:bodyPr>
          <a:lstStyle/>
          <a:p>
            <a:pPr algn="l"/>
            <a:r>
              <a:rPr lang="en-AU" sz="1600" dirty="0">
                <a:latin typeface="Times New Roman" pitchFamily="18" charset="0"/>
              </a:rPr>
              <a:t>Turnkey</a:t>
            </a:r>
          </a:p>
          <a:p>
            <a:pPr algn="l"/>
            <a:r>
              <a:rPr lang="en-AU" sz="1600" dirty="0">
                <a:latin typeface="Times New Roman" pitchFamily="18" charset="0"/>
              </a:rPr>
              <a:t>Construction</a:t>
            </a:r>
          </a:p>
          <a:p>
            <a:pPr algn="l"/>
            <a:r>
              <a:rPr lang="en-AU" sz="1600" dirty="0">
                <a:latin typeface="Times New Roman" pitchFamily="18" charset="0"/>
              </a:rPr>
              <a:t>Contract</a:t>
            </a:r>
          </a:p>
        </p:txBody>
      </p:sp>
      <p:sp>
        <p:nvSpPr>
          <p:cNvPr id="131087" name="Rectangle 15"/>
          <p:cNvSpPr>
            <a:spLocks noChangeArrowheads="1"/>
          </p:cNvSpPr>
          <p:nvPr/>
        </p:nvSpPr>
        <p:spPr bwMode="auto">
          <a:xfrm>
            <a:off x="7908925" y="1598613"/>
            <a:ext cx="1143000" cy="581025"/>
          </a:xfrm>
          <a:prstGeom prst="rect">
            <a:avLst/>
          </a:prstGeom>
          <a:noFill/>
          <a:ln w="9525">
            <a:noFill/>
            <a:miter lim="800000"/>
            <a:headEnd/>
            <a:tailEnd/>
          </a:ln>
        </p:spPr>
        <p:txBody>
          <a:bodyPr wrap="none" lIns="92075" tIns="46038" rIns="92075" bIns="46038">
            <a:spAutoFit/>
          </a:bodyPr>
          <a:lstStyle/>
          <a:p>
            <a:pPr algn="l"/>
            <a:r>
              <a:rPr lang="en-AU" sz="1600" dirty="0">
                <a:latin typeface="Times New Roman" pitchFamily="18" charset="0"/>
              </a:rPr>
              <a:t>Completion</a:t>
            </a:r>
          </a:p>
          <a:p>
            <a:pPr algn="l"/>
            <a:r>
              <a:rPr lang="en-AU" sz="1600" dirty="0">
                <a:latin typeface="Times New Roman" pitchFamily="18" charset="0"/>
              </a:rPr>
              <a:t>Guarantee</a:t>
            </a:r>
          </a:p>
        </p:txBody>
      </p:sp>
      <p:sp>
        <p:nvSpPr>
          <p:cNvPr id="131088" name="Rectangle 16"/>
          <p:cNvSpPr>
            <a:spLocks noChangeArrowheads="1"/>
          </p:cNvSpPr>
          <p:nvPr/>
        </p:nvSpPr>
        <p:spPr bwMode="auto">
          <a:xfrm>
            <a:off x="3082925" y="1450975"/>
            <a:ext cx="1479550" cy="409575"/>
          </a:xfrm>
          <a:prstGeom prst="rect">
            <a:avLst/>
          </a:prstGeom>
          <a:noFill/>
          <a:ln w="12700">
            <a:solidFill>
              <a:schemeClr val="tx1"/>
            </a:solidFill>
            <a:miter lim="800000"/>
            <a:headEnd/>
            <a:tailEnd/>
          </a:ln>
        </p:spPr>
        <p:txBody>
          <a:bodyPr wrap="none" lIns="92075" tIns="46038" rIns="92075" bIns="46038">
            <a:spAutoFit/>
          </a:bodyPr>
          <a:lstStyle/>
          <a:p>
            <a:pPr algn="l"/>
            <a:r>
              <a:rPr lang="en-AU" sz="2000" dirty="0">
                <a:latin typeface="Times New Roman" pitchFamily="18" charset="0"/>
              </a:rPr>
              <a:t>Equip’t Cos.</a:t>
            </a:r>
          </a:p>
        </p:txBody>
      </p:sp>
      <p:sp>
        <p:nvSpPr>
          <p:cNvPr id="131089" name="Rectangle 17"/>
          <p:cNvSpPr>
            <a:spLocks noChangeArrowheads="1"/>
          </p:cNvSpPr>
          <p:nvPr/>
        </p:nvSpPr>
        <p:spPr bwMode="auto">
          <a:xfrm>
            <a:off x="4613275" y="1501775"/>
            <a:ext cx="1079500" cy="336550"/>
          </a:xfrm>
          <a:prstGeom prst="rect">
            <a:avLst/>
          </a:prstGeom>
          <a:noFill/>
          <a:ln w="9525">
            <a:noFill/>
            <a:miter lim="800000"/>
            <a:headEnd/>
            <a:tailEnd/>
          </a:ln>
        </p:spPr>
        <p:txBody>
          <a:bodyPr wrap="none" lIns="92075" tIns="46038" rIns="92075" bIns="46038">
            <a:spAutoFit/>
          </a:bodyPr>
          <a:lstStyle/>
          <a:p>
            <a:pPr algn="l"/>
            <a:r>
              <a:rPr lang="en-AU" sz="1600" dirty="0">
                <a:latin typeface="Times New Roman" pitchFamily="18" charset="0"/>
              </a:rPr>
              <a:t>Warranties</a:t>
            </a:r>
          </a:p>
        </p:txBody>
      </p:sp>
      <p:sp>
        <p:nvSpPr>
          <p:cNvPr id="131090" name="Rectangle 18"/>
          <p:cNvSpPr>
            <a:spLocks noChangeArrowheads="1"/>
          </p:cNvSpPr>
          <p:nvPr/>
        </p:nvSpPr>
        <p:spPr bwMode="auto">
          <a:xfrm>
            <a:off x="2860675" y="5975350"/>
            <a:ext cx="3130550" cy="366713"/>
          </a:xfrm>
          <a:prstGeom prst="rect">
            <a:avLst/>
          </a:prstGeom>
          <a:noFill/>
          <a:ln w="9525">
            <a:noFill/>
            <a:miter lim="800000"/>
            <a:headEnd/>
            <a:tailEnd/>
          </a:ln>
        </p:spPr>
        <p:txBody>
          <a:bodyPr wrap="none" lIns="92075" tIns="46038" rIns="92075" bIns="46038">
            <a:spAutoFit/>
          </a:bodyPr>
          <a:lstStyle/>
          <a:p>
            <a:pPr algn="l"/>
            <a:r>
              <a:rPr lang="en-AU" sz="1800" b="1" dirty="0">
                <a:latin typeface="Times New Roman" pitchFamily="18" charset="0"/>
              </a:rPr>
              <a:t>US$105 million, 15-year Notes</a:t>
            </a:r>
          </a:p>
        </p:txBody>
      </p:sp>
      <p:sp>
        <p:nvSpPr>
          <p:cNvPr id="131091" name="Line 19"/>
          <p:cNvSpPr>
            <a:spLocks noChangeShapeType="1"/>
          </p:cNvSpPr>
          <p:nvPr/>
        </p:nvSpPr>
        <p:spPr bwMode="auto">
          <a:xfrm flipH="1">
            <a:off x="5165725" y="4551363"/>
            <a:ext cx="1368425" cy="0"/>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31092" name="Rectangle 20"/>
          <p:cNvSpPr>
            <a:spLocks noChangeArrowheads="1"/>
          </p:cNvSpPr>
          <p:nvPr/>
        </p:nvSpPr>
        <p:spPr bwMode="auto">
          <a:xfrm>
            <a:off x="1641475" y="4625975"/>
            <a:ext cx="782638" cy="581025"/>
          </a:xfrm>
          <a:prstGeom prst="rect">
            <a:avLst/>
          </a:prstGeom>
          <a:noFill/>
          <a:ln w="9525">
            <a:noFill/>
            <a:miter lim="800000"/>
            <a:headEnd/>
            <a:tailEnd/>
          </a:ln>
        </p:spPr>
        <p:txBody>
          <a:bodyPr wrap="none" lIns="92075" tIns="46038" rIns="92075" bIns="46038">
            <a:spAutoFit/>
          </a:bodyPr>
          <a:lstStyle/>
          <a:p>
            <a:pPr algn="l"/>
            <a:r>
              <a:rPr lang="en-AU" sz="1600" dirty="0">
                <a:latin typeface="Times New Roman" pitchFamily="18" charset="0"/>
              </a:rPr>
              <a:t>Buyout</a:t>
            </a:r>
          </a:p>
          <a:p>
            <a:pPr algn="l"/>
            <a:r>
              <a:rPr lang="en-AU" sz="1600" dirty="0">
                <a:latin typeface="Times New Roman" pitchFamily="18" charset="0"/>
              </a:rPr>
              <a:t>Rights</a:t>
            </a:r>
          </a:p>
        </p:txBody>
      </p:sp>
      <p:sp>
        <p:nvSpPr>
          <p:cNvPr id="131093" name="Rectangle 21"/>
          <p:cNvSpPr>
            <a:spLocks noChangeArrowheads="1"/>
          </p:cNvSpPr>
          <p:nvPr/>
        </p:nvSpPr>
        <p:spPr bwMode="auto">
          <a:xfrm>
            <a:off x="6740525" y="3149600"/>
            <a:ext cx="1333500" cy="654050"/>
          </a:xfrm>
          <a:prstGeom prst="rect">
            <a:avLst/>
          </a:prstGeom>
          <a:noFill/>
          <a:ln w="12700">
            <a:solidFill>
              <a:schemeClr val="tx1"/>
            </a:solidFill>
            <a:miter lim="800000"/>
            <a:headEnd/>
            <a:tailEnd/>
          </a:ln>
        </p:spPr>
        <p:txBody>
          <a:bodyPr wrap="none" lIns="92075" tIns="46038" rIns="92075" bIns="46038">
            <a:spAutoFit/>
          </a:bodyPr>
          <a:lstStyle/>
          <a:p>
            <a:pPr algn="l"/>
            <a:r>
              <a:rPr lang="en-AU" sz="1800" dirty="0">
                <a:latin typeface="Times New Roman" pitchFamily="18" charset="0"/>
              </a:rPr>
              <a:t>Enron Subic</a:t>
            </a:r>
          </a:p>
          <a:p>
            <a:pPr algn="l"/>
            <a:r>
              <a:rPr lang="en-AU" sz="1800" dirty="0">
                <a:latin typeface="Times New Roman" pitchFamily="18" charset="0"/>
              </a:rPr>
              <a:t>Power Corp</a:t>
            </a:r>
          </a:p>
        </p:txBody>
      </p:sp>
      <p:sp>
        <p:nvSpPr>
          <p:cNvPr id="131094" name="Rectangle 22"/>
          <p:cNvSpPr>
            <a:spLocks noChangeArrowheads="1"/>
          </p:cNvSpPr>
          <p:nvPr/>
        </p:nvSpPr>
        <p:spPr bwMode="auto">
          <a:xfrm>
            <a:off x="5226050" y="3254375"/>
            <a:ext cx="1087438" cy="581025"/>
          </a:xfrm>
          <a:prstGeom prst="rect">
            <a:avLst/>
          </a:prstGeom>
          <a:noFill/>
          <a:ln w="9525">
            <a:noFill/>
            <a:miter lim="800000"/>
            <a:headEnd/>
            <a:tailEnd/>
          </a:ln>
        </p:spPr>
        <p:txBody>
          <a:bodyPr wrap="none" lIns="92075" tIns="46038" rIns="92075" bIns="46038">
            <a:spAutoFit/>
          </a:bodyPr>
          <a:lstStyle/>
          <a:p>
            <a:r>
              <a:rPr lang="en-AU" sz="1600" dirty="0">
                <a:latin typeface="Times New Roman" pitchFamily="18" charset="0"/>
              </a:rPr>
              <a:t>O&amp;M</a:t>
            </a:r>
          </a:p>
          <a:p>
            <a:r>
              <a:rPr lang="en-AU" sz="1600" dirty="0">
                <a:latin typeface="Times New Roman" pitchFamily="18" charset="0"/>
              </a:rPr>
              <a:t>Agreement</a:t>
            </a:r>
          </a:p>
        </p:txBody>
      </p:sp>
      <p:sp>
        <p:nvSpPr>
          <p:cNvPr id="131095" name="Line 23"/>
          <p:cNvSpPr>
            <a:spLocks noChangeShapeType="1"/>
          </p:cNvSpPr>
          <p:nvPr/>
        </p:nvSpPr>
        <p:spPr bwMode="auto">
          <a:xfrm flipH="1">
            <a:off x="8061325" y="2954338"/>
            <a:ext cx="377825" cy="454025"/>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31096" name="Line 24"/>
          <p:cNvSpPr>
            <a:spLocks noChangeShapeType="1"/>
          </p:cNvSpPr>
          <p:nvPr/>
        </p:nvSpPr>
        <p:spPr bwMode="auto">
          <a:xfrm flipH="1" flipV="1">
            <a:off x="7450138" y="1809750"/>
            <a:ext cx="682625" cy="225425"/>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31097" name="Oval 25"/>
          <p:cNvSpPr>
            <a:spLocks noChangeArrowheads="1"/>
          </p:cNvSpPr>
          <p:nvPr/>
        </p:nvSpPr>
        <p:spPr bwMode="auto">
          <a:xfrm>
            <a:off x="4559300" y="1509713"/>
            <a:ext cx="1054100" cy="292100"/>
          </a:xfrm>
          <a:prstGeom prst="ellipse">
            <a:avLst/>
          </a:prstGeom>
          <a:noFill/>
          <a:ln w="12700">
            <a:solidFill>
              <a:schemeClr val="tx1"/>
            </a:solidFill>
            <a:round/>
            <a:headEnd/>
            <a:tailEnd/>
          </a:ln>
        </p:spPr>
        <p:txBody>
          <a:bodyPr wrap="none" anchor="ctr"/>
          <a:lstStyle/>
          <a:p>
            <a:endParaRPr lang="en-US" dirty="0"/>
          </a:p>
        </p:txBody>
      </p:sp>
      <p:sp>
        <p:nvSpPr>
          <p:cNvPr id="131098" name="Oval 26"/>
          <p:cNvSpPr>
            <a:spLocks noChangeArrowheads="1"/>
          </p:cNvSpPr>
          <p:nvPr/>
        </p:nvSpPr>
        <p:spPr bwMode="auto">
          <a:xfrm>
            <a:off x="2730500" y="2500313"/>
            <a:ext cx="1206500" cy="901700"/>
          </a:xfrm>
          <a:prstGeom prst="ellipse">
            <a:avLst/>
          </a:prstGeom>
          <a:noFill/>
          <a:ln w="12700">
            <a:solidFill>
              <a:schemeClr val="tx1"/>
            </a:solidFill>
            <a:round/>
            <a:headEnd/>
            <a:tailEnd/>
          </a:ln>
        </p:spPr>
        <p:txBody>
          <a:bodyPr wrap="none" anchor="ctr"/>
          <a:lstStyle/>
          <a:p>
            <a:endParaRPr lang="en-US" dirty="0"/>
          </a:p>
        </p:txBody>
      </p:sp>
      <p:sp>
        <p:nvSpPr>
          <p:cNvPr id="131099" name="Oval 27"/>
          <p:cNvSpPr>
            <a:spLocks noChangeArrowheads="1"/>
          </p:cNvSpPr>
          <p:nvPr/>
        </p:nvSpPr>
        <p:spPr bwMode="auto">
          <a:xfrm>
            <a:off x="2654300" y="3490913"/>
            <a:ext cx="977900" cy="596900"/>
          </a:xfrm>
          <a:prstGeom prst="ellipse">
            <a:avLst/>
          </a:prstGeom>
          <a:noFill/>
          <a:ln w="12700">
            <a:solidFill>
              <a:schemeClr val="tx1"/>
            </a:solidFill>
            <a:round/>
            <a:headEnd/>
            <a:tailEnd/>
          </a:ln>
        </p:spPr>
        <p:txBody>
          <a:bodyPr wrap="none" anchor="ctr"/>
          <a:lstStyle/>
          <a:p>
            <a:endParaRPr lang="en-US" dirty="0"/>
          </a:p>
        </p:txBody>
      </p:sp>
      <p:sp>
        <p:nvSpPr>
          <p:cNvPr id="131100" name="Oval 28"/>
          <p:cNvSpPr>
            <a:spLocks noChangeArrowheads="1"/>
          </p:cNvSpPr>
          <p:nvPr/>
        </p:nvSpPr>
        <p:spPr bwMode="auto">
          <a:xfrm>
            <a:off x="1587500" y="4633913"/>
            <a:ext cx="825500" cy="520700"/>
          </a:xfrm>
          <a:prstGeom prst="ellipse">
            <a:avLst/>
          </a:prstGeom>
          <a:noFill/>
          <a:ln w="12700">
            <a:solidFill>
              <a:schemeClr val="tx1"/>
            </a:solidFill>
            <a:round/>
            <a:headEnd/>
            <a:tailEnd/>
          </a:ln>
        </p:spPr>
        <p:txBody>
          <a:bodyPr wrap="none" anchor="ctr"/>
          <a:lstStyle/>
          <a:p>
            <a:endParaRPr lang="en-US" dirty="0"/>
          </a:p>
        </p:txBody>
      </p:sp>
      <p:sp>
        <p:nvSpPr>
          <p:cNvPr id="131101" name="Oval 29"/>
          <p:cNvSpPr>
            <a:spLocks noChangeArrowheads="1"/>
          </p:cNvSpPr>
          <p:nvPr/>
        </p:nvSpPr>
        <p:spPr bwMode="auto">
          <a:xfrm>
            <a:off x="2730500" y="5929313"/>
            <a:ext cx="3340100" cy="444500"/>
          </a:xfrm>
          <a:prstGeom prst="ellipse">
            <a:avLst/>
          </a:prstGeom>
          <a:noFill/>
          <a:ln w="12700">
            <a:solidFill>
              <a:schemeClr val="tx1"/>
            </a:solidFill>
            <a:round/>
            <a:headEnd/>
            <a:tailEnd/>
          </a:ln>
        </p:spPr>
        <p:txBody>
          <a:bodyPr wrap="none" anchor="ctr"/>
          <a:lstStyle/>
          <a:p>
            <a:endParaRPr lang="en-US" dirty="0"/>
          </a:p>
        </p:txBody>
      </p:sp>
      <p:sp>
        <p:nvSpPr>
          <p:cNvPr id="131102" name="Oval 30"/>
          <p:cNvSpPr>
            <a:spLocks noChangeArrowheads="1"/>
          </p:cNvSpPr>
          <p:nvPr/>
        </p:nvSpPr>
        <p:spPr bwMode="auto">
          <a:xfrm>
            <a:off x="4102100" y="2500313"/>
            <a:ext cx="1282700" cy="825500"/>
          </a:xfrm>
          <a:prstGeom prst="ellipse">
            <a:avLst/>
          </a:prstGeom>
          <a:noFill/>
          <a:ln w="12700">
            <a:solidFill>
              <a:schemeClr val="tx1"/>
            </a:solidFill>
            <a:round/>
            <a:headEnd/>
            <a:tailEnd/>
          </a:ln>
        </p:spPr>
        <p:txBody>
          <a:bodyPr wrap="none" anchor="ctr"/>
          <a:lstStyle/>
          <a:p>
            <a:endParaRPr lang="en-US" dirty="0"/>
          </a:p>
        </p:txBody>
      </p:sp>
      <p:sp>
        <p:nvSpPr>
          <p:cNvPr id="131103" name="Oval 31"/>
          <p:cNvSpPr>
            <a:spLocks noChangeArrowheads="1"/>
          </p:cNvSpPr>
          <p:nvPr/>
        </p:nvSpPr>
        <p:spPr bwMode="auto">
          <a:xfrm>
            <a:off x="5245100" y="3262313"/>
            <a:ext cx="977900" cy="596900"/>
          </a:xfrm>
          <a:prstGeom prst="ellipse">
            <a:avLst/>
          </a:prstGeom>
          <a:noFill/>
          <a:ln w="12700">
            <a:solidFill>
              <a:schemeClr val="tx1"/>
            </a:solidFill>
            <a:round/>
            <a:headEnd/>
            <a:tailEnd/>
          </a:ln>
        </p:spPr>
        <p:txBody>
          <a:bodyPr wrap="none" anchor="ctr"/>
          <a:lstStyle/>
          <a:p>
            <a:endParaRPr lang="en-US" dirty="0"/>
          </a:p>
        </p:txBody>
      </p:sp>
      <p:sp>
        <p:nvSpPr>
          <p:cNvPr id="131104" name="Oval 32"/>
          <p:cNvSpPr>
            <a:spLocks noChangeArrowheads="1"/>
          </p:cNvSpPr>
          <p:nvPr/>
        </p:nvSpPr>
        <p:spPr bwMode="auto">
          <a:xfrm>
            <a:off x="7854950" y="1606550"/>
            <a:ext cx="1206500" cy="520700"/>
          </a:xfrm>
          <a:prstGeom prst="ellipse">
            <a:avLst/>
          </a:prstGeom>
          <a:noFill/>
          <a:ln w="12700">
            <a:solidFill>
              <a:schemeClr val="tx1"/>
            </a:solidFill>
            <a:round/>
            <a:headEnd/>
            <a:tailEnd/>
          </a:ln>
        </p:spPr>
        <p:txBody>
          <a:bodyPr wrap="none" anchor="ctr"/>
          <a:lstStyle/>
          <a:p>
            <a:endParaRPr lang="en-US" dirty="0"/>
          </a:p>
        </p:txBody>
      </p:sp>
      <p:sp>
        <p:nvSpPr>
          <p:cNvPr id="131105" name="Rectangle 33"/>
          <p:cNvSpPr>
            <a:spLocks noChangeArrowheads="1"/>
          </p:cNvSpPr>
          <p:nvPr/>
        </p:nvSpPr>
        <p:spPr bwMode="auto">
          <a:xfrm>
            <a:off x="1412875" y="2797175"/>
            <a:ext cx="1225550" cy="581025"/>
          </a:xfrm>
          <a:prstGeom prst="rect">
            <a:avLst/>
          </a:prstGeom>
          <a:noFill/>
          <a:ln w="9525">
            <a:noFill/>
            <a:miter lim="800000"/>
            <a:headEnd/>
            <a:tailEnd/>
          </a:ln>
        </p:spPr>
        <p:txBody>
          <a:bodyPr wrap="none" lIns="92075" tIns="46038" rIns="92075" bIns="46038">
            <a:spAutoFit/>
          </a:bodyPr>
          <a:lstStyle/>
          <a:p>
            <a:pPr algn="l"/>
            <a:r>
              <a:rPr lang="en-AU" sz="1600" dirty="0">
                <a:latin typeface="Times New Roman" pitchFamily="18" charset="0"/>
              </a:rPr>
              <a:t>Performance</a:t>
            </a:r>
          </a:p>
          <a:p>
            <a:pPr algn="l"/>
            <a:r>
              <a:rPr lang="en-AU" sz="1600" dirty="0">
                <a:latin typeface="Times New Roman" pitchFamily="18" charset="0"/>
              </a:rPr>
              <a:t>Undertaking</a:t>
            </a:r>
          </a:p>
        </p:txBody>
      </p:sp>
      <p:sp>
        <p:nvSpPr>
          <p:cNvPr id="131106" name="Rectangle 34"/>
          <p:cNvSpPr>
            <a:spLocks noChangeArrowheads="1"/>
          </p:cNvSpPr>
          <p:nvPr/>
        </p:nvSpPr>
        <p:spPr bwMode="auto">
          <a:xfrm>
            <a:off x="2708275" y="4244975"/>
            <a:ext cx="804863" cy="581025"/>
          </a:xfrm>
          <a:prstGeom prst="rect">
            <a:avLst/>
          </a:prstGeom>
          <a:noFill/>
          <a:ln w="9525">
            <a:noFill/>
            <a:miter lim="800000"/>
            <a:headEnd/>
            <a:tailEnd/>
          </a:ln>
        </p:spPr>
        <p:txBody>
          <a:bodyPr wrap="none" lIns="92075" tIns="46038" rIns="92075" bIns="46038">
            <a:spAutoFit/>
          </a:bodyPr>
          <a:lstStyle/>
          <a:p>
            <a:pPr algn="l"/>
            <a:r>
              <a:rPr lang="en-AU" sz="1600" dirty="0">
                <a:latin typeface="Times New Roman" pitchFamily="18" charset="0"/>
              </a:rPr>
              <a:t>Ground</a:t>
            </a:r>
          </a:p>
          <a:p>
            <a:pPr algn="l"/>
            <a:r>
              <a:rPr lang="en-AU" sz="1600" dirty="0">
                <a:latin typeface="Times New Roman" pitchFamily="18" charset="0"/>
              </a:rPr>
              <a:t>Lease</a:t>
            </a:r>
          </a:p>
        </p:txBody>
      </p:sp>
      <p:sp>
        <p:nvSpPr>
          <p:cNvPr id="131107" name="Rectangle 35"/>
          <p:cNvSpPr>
            <a:spLocks noChangeArrowheads="1"/>
          </p:cNvSpPr>
          <p:nvPr/>
        </p:nvSpPr>
        <p:spPr bwMode="auto">
          <a:xfrm>
            <a:off x="5375275" y="5540375"/>
            <a:ext cx="1055688" cy="336550"/>
          </a:xfrm>
          <a:prstGeom prst="rect">
            <a:avLst/>
          </a:prstGeom>
          <a:noFill/>
          <a:ln w="9525">
            <a:noFill/>
            <a:miter lim="800000"/>
            <a:headEnd/>
            <a:tailEnd/>
          </a:ln>
        </p:spPr>
        <p:txBody>
          <a:bodyPr wrap="none" lIns="92075" tIns="46038" rIns="92075" bIns="46038">
            <a:spAutoFit/>
          </a:bodyPr>
          <a:lstStyle/>
          <a:p>
            <a:pPr algn="l"/>
            <a:r>
              <a:rPr lang="en-AU" sz="1600" dirty="0">
                <a:latin typeface="Times New Roman" pitchFamily="18" charset="0"/>
              </a:rPr>
              <a:t>Insurances</a:t>
            </a:r>
          </a:p>
        </p:txBody>
      </p:sp>
      <p:sp>
        <p:nvSpPr>
          <p:cNvPr id="131108" name="Oval 36"/>
          <p:cNvSpPr>
            <a:spLocks noChangeArrowheads="1"/>
          </p:cNvSpPr>
          <p:nvPr/>
        </p:nvSpPr>
        <p:spPr bwMode="auto">
          <a:xfrm>
            <a:off x="5321300" y="5548313"/>
            <a:ext cx="1054100" cy="292100"/>
          </a:xfrm>
          <a:prstGeom prst="ellipse">
            <a:avLst/>
          </a:prstGeom>
          <a:noFill/>
          <a:ln w="12700">
            <a:solidFill>
              <a:schemeClr val="tx1"/>
            </a:solidFill>
            <a:round/>
            <a:headEnd/>
            <a:tailEnd/>
          </a:ln>
        </p:spPr>
        <p:txBody>
          <a:bodyPr wrap="none" anchor="ctr"/>
          <a:lstStyle/>
          <a:p>
            <a:endParaRPr lang="en-US" dirty="0"/>
          </a:p>
        </p:txBody>
      </p:sp>
      <p:sp>
        <p:nvSpPr>
          <p:cNvPr id="131109" name="Rectangle 37"/>
          <p:cNvSpPr>
            <a:spLocks noChangeArrowheads="1"/>
          </p:cNvSpPr>
          <p:nvPr/>
        </p:nvSpPr>
        <p:spPr bwMode="auto">
          <a:xfrm>
            <a:off x="3463925" y="2028825"/>
            <a:ext cx="1230313" cy="349250"/>
          </a:xfrm>
          <a:prstGeom prst="rect">
            <a:avLst/>
          </a:prstGeom>
          <a:noFill/>
          <a:ln w="12700">
            <a:solidFill>
              <a:schemeClr val="tx1"/>
            </a:solidFill>
            <a:miter lim="800000"/>
            <a:headEnd/>
            <a:tailEnd/>
          </a:ln>
        </p:spPr>
        <p:txBody>
          <a:bodyPr wrap="none" lIns="92075" tIns="46038" rIns="92075" bIns="46038">
            <a:spAutoFit/>
          </a:bodyPr>
          <a:lstStyle/>
          <a:p>
            <a:pPr algn="l"/>
            <a:r>
              <a:rPr lang="en-AU" sz="1600" dirty="0">
                <a:latin typeface="Times New Roman" pitchFamily="18" charset="0"/>
              </a:rPr>
              <a:t>Fluor Daniel</a:t>
            </a:r>
          </a:p>
        </p:txBody>
      </p:sp>
      <p:sp>
        <p:nvSpPr>
          <p:cNvPr id="131110" name="Rectangle 38"/>
          <p:cNvSpPr>
            <a:spLocks noChangeArrowheads="1"/>
          </p:cNvSpPr>
          <p:nvPr/>
        </p:nvSpPr>
        <p:spPr bwMode="auto">
          <a:xfrm>
            <a:off x="6130925" y="2333625"/>
            <a:ext cx="1462088" cy="593725"/>
          </a:xfrm>
          <a:prstGeom prst="rect">
            <a:avLst/>
          </a:prstGeom>
          <a:noFill/>
          <a:ln w="12700">
            <a:solidFill>
              <a:schemeClr val="tx1"/>
            </a:solidFill>
            <a:miter lim="800000"/>
            <a:headEnd/>
            <a:tailEnd/>
          </a:ln>
        </p:spPr>
        <p:txBody>
          <a:bodyPr wrap="none" lIns="92075" tIns="46038" rIns="92075" bIns="46038">
            <a:spAutoFit/>
          </a:bodyPr>
          <a:lstStyle/>
          <a:p>
            <a:pPr algn="l"/>
            <a:r>
              <a:rPr lang="en-AU" sz="1600" dirty="0">
                <a:latin typeface="Times New Roman" pitchFamily="18" charset="0"/>
              </a:rPr>
              <a:t>Enron Power</a:t>
            </a:r>
          </a:p>
          <a:p>
            <a:pPr algn="l"/>
            <a:r>
              <a:rPr lang="en-AU" sz="1600" dirty="0">
                <a:latin typeface="Times New Roman" pitchFamily="18" charset="0"/>
              </a:rPr>
              <a:t>Phils. Op’g Co.</a:t>
            </a:r>
          </a:p>
        </p:txBody>
      </p:sp>
      <p:sp>
        <p:nvSpPr>
          <p:cNvPr id="131111" name="Arc 39"/>
          <p:cNvSpPr>
            <a:spLocks/>
          </p:cNvSpPr>
          <p:nvPr/>
        </p:nvSpPr>
        <p:spPr bwMode="auto">
          <a:xfrm>
            <a:off x="5091113" y="2955925"/>
            <a:ext cx="1066800" cy="914400"/>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25"/>
                </a:moveTo>
                <a:cubicBezTo>
                  <a:pt x="41" y="9637"/>
                  <a:pt x="9680" y="17"/>
                  <a:pt x="21568" y="0"/>
                </a:cubicBezTo>
              </a:path>
              <a:path w="21600" h="21600" stroke="0" extrusionOk="0">
                <a:moveTo>
                  <a:pt x="0" y="21525"/>
                </a:moveTo>
                <a:cubicBezTo>
                  <a:pt x="41" y="9637"/>
                  <a:pt x="9680" y="17"/>
                  <a:pt x="21568" y="0"/>
                </a:cubicBezTo>
                <a:lnTo>
                  <a:pt x="21600" y="21600"/>
                </a:lnTo>
                <a:close/>
              </a:path>
            </a:pathLst>
          </a:custGeom>
          <a:noFill/>
          <a:ln w="12700" cap="rnd">
            <a:solidFill>
              <a:schemeClr val="tx1"/>
            </a:solidFill>
            <a:round/>
            <a:headEnd type="stealth" w="med" len="lg"/>
            <a:tailEnd type="none" w="sm" len="sm"/>
          </a:ln>
        </p:spPr>
        <p:txBody>
          <a:bodyPr wrap="none" anchor="ctr"/>
          <a:lstStyle/>
          <a:p>
            <a:endParaRPr lang="en-US" dirty="0"/>
          </a:p>
        </p:txBody>
      </p:sp>
      <p:sp>
        <p:nvSpPr>
          <p:cNvPr id="131112" name="Arc 40"/>
          <p:cNvSpPr>
            <a:spLocks/>
          </p:cNvSpPr>
          <p:nvPr/>
        </p:nvSpPr>
        <p:spPr bwMode="auto">
          <a:xfrm>
            <a:off x="6005513" y="2955925"/>
            <a:ext cx="76200" cy="304800"/>
          </a:xfrm>
          <a:custGeom>
            <a:avLst/>
            <a:gdLst>
              <a:gd name="T0" fmla="*/ 0 w 21599"/>
              <a:gd name="T1" fmla="*/ 2147483647 h 21595"/>
              <a:gd name="T2" fmla="*/ 2147483647 w 21599"/>
              <a:gd name="T3" fmla="*/ 0 h 21595"/>
              <a:gd name="T4" fmla="*/ 2147483647 w 21599"/>
              <a:gd name="T5" fmla="*/ 2147483647 h 21595"/>
              <a:gd name="T6" fmla="*/ 0 60000 65536"/>
              <a:gd name="T7" fmla="*/ 0 60000 65536"/>
              <a:gd name="T8" fmla="*/ 0 60000 65536"/>
              <a:gd name="T9" fmla="*/ 0 w 21599"/>
              <a:gd name="T10" fmla="*/ 0 h 21595"/>
              <a:gd name="T11" fmla="*/ 21599 w 21599"/>
              <a:gd name="T12" fmla="*/ 21595 h 21595"/>
            </a:gdLst>
            <a:ahLst/>
            <a:cxnLst>
              <a:cxn ang="T6">
                <a:pos x="T0" y="T1"/>
              </a:cxn>
              <a:cxn ang="T7">
                <a:pos x="T2" y="T3"/>
              </a:cxn>
              <a:cxn ang="T8">
                <a:pos x="T4" y="T5"/>
              </a:cxn>
            </a:cxnLst>
            <a:rect l="T9" t="T10" r="T11" b="T12"/>
            <a:pathLst>
              <a:path w="21599" h="21595" fill="none" extrusionOk="0">
                <a:moveTo>
                  <a:pt x="0" y="21370"/>
                </a:moveTo>
                <a:cubicBezTo>
                  <a:pt x="121" y="9704"/>
                  <a:pt x="9484" y="242"/>
                  <a:pt x="21148" y="-1"/>
                </a:cubicBezTo>
              </a:path>
              <a:path w="21599" h="21595" stroke="0" extrusionOk="0">
                <a:moveTo>
                  <a:pt x="0" y="21370"/>
                </a:moveTo>
                <a:cubicBezTo>
                  <a:pt x="121" y="9704"/>
                  <a:pt x="9484" y="242"/>
                  <a:pt x="21148" y="-1"/>
                </a:cubicBezTo>
                <a:lnTo>
                  <a:pt x="21599" y="21595"/>
                </a:lnTo>
                <a:close/>
              </a:path>
            </a:pathLst>
          </a:custGeom>
          <a:noFill/>
          <a:ln w="12700" cap="rnd">
            <a:solidFill>
              <a:schemeClr val="tx1"/>
            </a:solidFill>
            <a:prstDash val="sysDot"/>
            <a:round/>
            <a:headEnd type="none" w="sm" len="sm"/>
            <a:tailEnd type="none" w="sm" len="sm"/>
          </a:ln>
        </p:spPr>
        <p:txBody>
          <a:bodyPr wrap="none" anchor="ctr"/>
          <a:lstStyle/>
          <a:p>
            <a:endParaRPr lang="en-US" dirty="0"/>
          </a:p>
        </p:txBody>
      </p:sp>
      <p:sp>
        <p:nvSpPr>
          <p:cNvPr id="131113" name="Line 41"/>
          <p:cNvSpPr>
            <a:spLocks noChangeShapeType="1"/>
          </p:cNvSpPr>
          <p:nvPr/>
        </p:nvSpPr>
        <p:spPr bwMode="auto">
          <a:xfrm flipH="1">
            <a:off x="6232525" y="3335338"/>
            <a:ext cx="454025" cy="73025"/>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131114" name="Line 42"/>
          <p:cNvSpPr>
            <a:spLocks noChangeShapeType="1"/>
          </p:cNvSpPr>
          <p:nvPr/>
        </p:nvSpPr>
        <p:spPr bwMode="auto">
          <a:xfrm flipH="1">
            <a:off x="5089525" y="3792538"/>
            <a:ext cx="454025" cy="225425"/>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31115" name="Line 43"/>
          <p:cNvSpPr>
            <a:spLocks noChangeShapeType="1"/>
          </p:cNvSpPr>
          <p:nvPr/>
        </p:nvSpPr>
        <p:spPr bwMode="auto">
          <a:xfrm flipH="1">
            <a:off x="7604125" y="2570163"/>
            <a:ext cx="149225" cy="0"/>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131116" name="Rectangle 44"/>
          <p:cNvSpPr>
            <a:spLocks noChangeArrowheads="1"/>
          </p:cNvSpPr>
          <p:nvPr/>
        </p:nvSpPr>
        <p:spPr bwMode="auto">
          <a:xfrm>
            <a:off x="5070475" y="2035175"/>
            <a:ext cx="557213" cy="336550"/>
          </a:xfrm>
          <a:prstGeom prst="rect">
            <a:avLst/>
          </a:prstGeom>
          <a:noFill/>
          <a:ln w="9525">
            <a:noFill/>
            <a:miter lim="800000"/>
            <a:headEnd/>
            <a:tailEnd/>
          </a:ln>
        </p:spPr>
        <p:txBody>
          <a:bodyPr wrap="none" lIns="92075" tIns="46038" rIns="92075" bIns="46038">
            <a:spAutoFit/>
          </a:bodyPr>
          <a:lstStyle/>
          <a:p>
            <a:pPr algn="l"/>
            <a:r>
              <a:rPr lang="en-AU" sz="1600" dirty="0">
                <a:latin typeface="Times New Roman" pitchFamily="18" charset="0"/>
              </a:rPr>
              <a:t>EPC</a:t>
            </a:r>
          </a:p>
        </p:txBody>
      </p:sp>
      <p:sp>
        <p:nvSpPr>
          <p:cNvPr id="131117" name="Oval 45"/>
          <p:cNvSpPr>
            <a:spLocks noChangeArrowheads="1"/>
          </p:cNvSpPr>
          <p:nvPr/>
        </p:nvSpPr>
        <p:spPr bwMode="auto">
          <a:xfrm>
            <a:off x="5092700" y="2043113"/>
            <a:ext cx="444500" cy="292100"/>
          </a:xfrm>
          <a:prstGeom prst="ellipse">
            <a:avLst/>
          </a:prstGeom>
          <a:noFill/>
          <a:ln w="12700">
            <a:solidFill>
              <a:schemeClr val="tx1"/>
            </a:solidFill>
            <a:round/>
            <a:headEnd/>
            <a:tailEnd/>
          </a:ln>
        </p:spPr>
        <p:txBody>
          <a:bodyPr wrap="none" anchor="ctr"/>
          <a:lstStyle/>
          <a:p>
            <a:endParaRPr lang="en-US" dirty="0"/>
          </a:p>
        </p:txBody>
      </p:sp>
      <p:sp>
        <p:nvSpPr>
          <p:cNvPr id="131118" name="Line 46"/>
          <p:cNvSpPr>
            <a:spLocks noChangeShapeType="1"/>
          </p:cNvSpPr>
          <p:nvPr/>
        </p:nvSpPr>
        <p:spPr bwMode="auto">
          <a:xfrm>
            <a:off x="5622925" y="1658938"/>
            <a:ext cx="301625" cy="73025"/>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31119" name="Line 47"/>
          <p:cNvSpPr>
            <a:spLocks noChangeShapeType="1"/>
          </p:cNvSpPr>
          <p:nvPr/>
        </p:nvSpPr>
        <p:spPr bwMode="auto">
          <a:xfrm>
            <a:off x="4708525" y="2189163"/>
            <a:ext cx="377825" cy="0"/>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131120" name="Line 48"/>
          <p:cNvSpPr>
            <a:spLocks noChangeShapeType="1"/>
          </p:cNvSpPr>
          <p:nvPr/>
        </p:nvSpPr>
        <p:spPr bwMode="auto">
          <a:xfrm flipV="1">
            <a:off x="5468938" y="1809750"/>
            <a:ext cx="530225" cy="301625"/>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31121" name="Line 49"/>
          <p:cNvSpPr>
            <a:spLocks noChangeShapeType="1"/>
          </p:cNvSpPr>
          <p:nvPr/>
        </p:nvSpPr>
        <p:spPr bwMode="auto">
          <a:xfrm flipH="1">
            <a:off x="5241925" y="2192338"/>
            <a:ext cx="682625" cy="454025"/>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131122" name="Line 50"/>
          <p:cNvSpPr>
            <a:spLocks noChangeShapeType="1"/>
          </p:cNvSpPr>
          <p:nvPr/>
        </p:nvSpPr>
        <p:spPr bwMode="auto">
          <a:xfrm>
            <a:off x="4705350" y="3335338"/>
            <a:ext cx="0" cy="530225"/>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31123" name="Oval 51"/>
          <p:cNvSpPr>
            <a:spLocks noChangeArrowheads="1"/>
          </p:cNvSpPr>
          <p:nvPr/>
        </p:nvSpPr>
        <p:spPr bwMode="auto">
          <a:xfrm>
            <a:off x="1435100" y="2805113"/>
            <a:ext cx="1130300" cy="520700"/>
          </a:xfrm>
          <a:prstGeom prst="ellipse">
            <a:avLst/>
          </a:prstGeom>
          <a:noFill/>
          <a:ln w="12700">
            <a:solidFill>
              <a:schemeClr val="tx1"/>
            </a:solidFill>
            <a:round/>
            <a:headEnd/>
            <a:tailEnd/>
          </a:ln>
        </p:spPr>
        <p:txBody>
          <a:bodyPr wrap="none" anchor="ctr"/>
          <a:lstStyle/>
          <a:p>
            <a:endParaRPr lang="en-US" dirty="0"/>
          </a:p>
        </p:txBody>
      </p:sp>
      <p:sp>
        <p:nvSpPr>
          <p:cNvPr id="131124" name="Line 52"/>
          <p:cNvSpPr>
            <a:spLocks noChangeShapeType="1"/>
          </p:cNvSpPr>
          <p:nvPr/>
        </p:nvSpPr>
        <p:spPr bwMode="auto">
          <a:xfrm>
            <a:off x="1962150" y="2420938"/>
            <a:ext cx="0" cy="377825"/>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131125" name="Line 53"/>
          <p:cNvSpPr>
            <a:spLocks noChangeShapeType="1"/>
          </p:cNvSpPr>
          <p:nvPr/>
        </p:nvSpPr>
        <p:spPr bwMode="auto">
          <a:xfrm>
            <a:off x="1962150" y="3335338"/>
            <a:ext cx="0" cy="225425"/>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31126" name="Line 54"/>
          <p:cNvSpPr>
            <a:spLocks noChangeShapeType="1"/>
          </p:cNvSpPr>
          <p:nvPr/>
        </p:nvSpPr>
        <p:spPr bwMode="auto">
          <a:xfrm>
            <a:off x="1123950" y="2420938"/>
            <a:ext cx="0" cy="1139825"/>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31127" name="Line 55"/>
          <p:cNvSpPr>
            <a:spLocks noChangeShapeType="1"/>
          </p:cNvSpPr>
          <p:nvPr/>
        </p:nvSpPr>
        <p:spPr bwMode="auto">
          <a:xfrm>
            <a:off x="4324350" y="5468938"/>
            <a:ext cx="0" cy="454025"/>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31128" name="Line 56"/>
          <p:cNvSpPr>
            <a:spLocks noChangeShapeType="1"/>
          </p:cNvSpPr>
          <p:nvPr/>
        </p:nvSpPr>
        <p:spPr bwMode="auto">
          <a:xfrm>
            <a:off x="1276350" y="4097338"/>
            <a:ext cx="0" cy="1216025"/>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31129" name="Oval 57"/>
          <p:cNvSpPr>
            <a:spLocks noChangeArrowheads="1"/>
          </p:cNvSpPr>
          <p:nvPr/>
        </p:nvSpPr>
        <p:spPr bwMode="auto">
          <a:xfrm>
            <a:off x="2654300" y="4252913"/>
            <a:ext cx="825500" cy="520700"/>
          </a:xfrm>
          <a:prstGeom prst="ellipse">
            <a:avLst/>
          </a:prstGeom>
          <a:noFill/>
          <a:ln w="12700">
            <a:solidFill>
              <a:schemeClr val="tx1"/>
            </a:solidFill>
            <a:round/>
            <a:headEnd/>
            <a:tailEnd/>
          </a:ln>
        </p:spPr>
        <p:txBody>
          <a:bodyPr wrap="none" anchor="ctr"/>
          <a:lstStyle/>
          <a:p>
            <a:endParaRPr lang="en-US" dirty="0"/>
          </a:p>
        </p:txBody>
      </p:sp>
      <p:sp>
        <p:nvSpPr>
          <p:cNvPr id="131130" name="Line 58"/>
          <p:cNvSpPr>
            <a:spLocks noChangeShapeType="1"/>
          </p:cNvSpPr>
          <p:nvPr/>
        </p:nvSpPr>
        <p:spPr bwMode="auto">
          <a:xfrm>
            <a:off x="2270125" y="3789363"/>
            <a:ext cx="377825" cy="0"/>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131131" name="Arc 59"/>
          <p:cNvSpPr>
            <a:spLocks/>
          </p:cNvSpPr>
          <p:nvPr/>
        </p:nvSpPr>
        <p:spPr bwMode="auto">
          <a:xfrm>
            <a:off x="3638550" y="3717925"/>
            <a:ext cx="457200" cy="152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type="none" w="sm" len="sm"/>
            <a:tailEnd type="stealth" w="med" len="lg"/>
          </a:ln>
        </p:spPr>
        <p:txBody>
          <a:bodyPr wrap="none" anchor="ctr"/>
          <a:lstStyle/>
          <a:p>
            <a:endParaRPr lang="en-US" dirty="0"/>
          </a:p>
        </p:txBody>
      </p:sp>
      <p:sp>
        <p:nvSpPr>
          <p:cNvPr id="131132" name="Line 60"/>
          <p:cNvSpPr>
            <a:spLocks noChangeShapeType="1"/>
          </p:cNvSpPr>
          <p:nvPr/>
        </p:nvSpPr>
        <p:spPr bwMode="auto">
          <a:xfrm>
            <a:off x="2803525" y="2420938"/>
            <a:ext cx="149225" cy="149225"/>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131133" name="Line 61"/>
          <p:cNvSpPr>
            <a:spLocks noChangeShapeType="1"/>
          </p:cNvSpPr>
          <p:nvPr/>
        </p:nvSpPr>
        <p:spPr bwMode="auto">
          <a:xfrm>
            <a:off x="3794125" y="3182938"/>
            <a:ext cx="606425" cy="682625"/>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31134" name="Rectangle 62"/>
          <p:cNvSpPr>
            <a:spLocks noChangeArrowheads="1"/>
          </p:cNvSpPr>
          <p:nvPr/>
        </p:nvSpPr>
        <p:spPr bwMode="auto">
          <a:xfrm>
            <a:off x="5299075" y="4244975"/>
            <a:ext cx="557213" cy="336550"/>
          </a:xfrm>
          <a:prstGeom prst="rect">
            <a:avLst/>
          </a:prstGeom>
          <a:noFill/>
          <a:ln w="9525">
            <a:noFill/>
            <a:miter lim="800000"/>
            <a:headEnd/>
            <a:tailEnd/>
          </a:ln>
        </p:spPr>
        <p:txBody>
          <a:bodyPr wrap="none" lIns="92075" tIns="46038" rIns="92075" bIns="46038">
            <a:spAutoFit/>
          </a:bodyPr>
          <a:lstStyle/>
          <a:p>
            <a:pPr algn="l"/>
            <a:r>
              <a:rPr lang="en-AU" sz="1600" i="1" dirty="0">
                <a:latin typeface="Times New Roman" pitchFamily="18" charset="0"/>
              </a:rPr>
              <a:t>65%</a:t>
            </a:r>
          </a:p>
        </p:txBody>
      </p:sp>
      <p:sp>
        <p:nvSpPr>
          <p:cNvPr id="131135" name="Rectangle 63"/>
          <p:cNvSpPr>
            <a:spLocks noChangeArrowheads="1"/>
          </p:cNvSpPr>
          <p:nvPr/>
        </p:nvSpPr>
        <p:spPr bwMode="auto">
          <a:xfrm>
            <a:off x="5299075" y="5006975"/>
            <a:ext cx="557213" cy="336550"/>
          </a:xfrm>
          <a:prstGeom prst="rect">
            <a:avLst/>
          </a:prstGeom>
          <a:noFill/>
          <a:ln w="9525">
            <a:noFill/>
            <a:miter lim="800000"/>
            <a:headEnd/>
            <a:tailEnd/>
          </a:ln>
        </p:spPr>
        <p:txBody>
          <a:bodyPr wrap="none" lIns="92075" tIns="46038" rIns="92075" bIns="46038">
            <a:spAutoFit/>
          </a:bodyPr>
          <a:lstStyle/>
          <a:p>
            <a:pPr algn="l"/>
            <a:r>
              <a:rPr lang="en-AU" sz="1600" i="1" dirty="0">
                <a:latin typeface="Times New Roman" pitchFamily="18" charset="0"/>
              </a:rPr>
              <a:t>35%</a:t>
            </a:r>
          </a:p>
        </p:txBody>
      </p:sp>
      <p:sp>
        <p:nvSpPr>
          <p:cNvPr id="131136" name="Arc 64"/>
          <p:cNvSpPr>
            <a:spLocks/>
          </p:cNvSpPr>
          <p:nvPr/>
        </p:nvSpPr>
        <p:spPr bwMode="auto">
          <a:xfrm>
            <a:off x="4862513" y="5465763"/>
            <a:ext cx="457200" cy="228600"/>
          </a:xfrm>
          <a:custGeom>
            <a:avLst/>
            <a:gdLst>
              <a:gd name="T0" fmla="*/ 2147483647 w 21600"/>
              <a:gd name="T1" fmla="*/ 2147483647 h 21600"/>
              <a:gd name="T2" fmla="*/ 0 w 21600"/>
              <a:gd name="T3" fmla="*/ 0 h 21600"/>
              <a:gd name="T4" fmla="*/ 214748364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none" w="sm" len="sm"/>
            <a:tailEnd type="stealth" w="med" len="lg"/>
          </a:ln>
        </p:spPr>
        <p:txBody>
          <a:bodyPr wrap="none" anchor="ctr"/>
          <a:lstStyle/>
          <a:p>
            <a:endParaRPr lang="en-US" dirty="0"/>
          </a:p>
        </p:txBody>
      </p:sp>
      <p:sp>
        <p:nvSpPr>
          <p:cNvPr id="131137" name="Line 65"/>
          <p:cNvSpPr>
            <a:spLocks noChangeShapeType="1"/>
          </p:cNvSpPr>
          <p:nvPr/>
        </p:nvSpPr>
        <p:spPr bwMode="auto">
          <a:xfrm flipV="1">
            <a:off x="2573338" y="5314950"/>
            <a:ext cx="1216025" cy="301625"/>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31138" name="Line 66"/>
          <p:cNvSpPr>
            <a:spLocks noChangeShapeType="1"/>
          </p:cNvSpPr>
          <p:nvPr/>
        </p:nvSpPr>
        <p:spPr bwMode="auto">
          <a:xfrm>
            <a:off x="1885950" y="4097338"/>
            <a:ext cx="0" cy="530225"/>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131139" name="Line 67"/>
          <p:cNvSpPr>
            <a:spLocks noChangeShapeType="1"/>
          </p:cNvSpPr>
          <p:nvPr/>
        </p:nvSpPr>
        <p:spPr bwMode="auto">
          <a:xfrm>
            <a:off x="2422525" y="4932363"/>
            <a:ext cx="1368425" cy="0"/>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31140" name="Line 68"/>
          <p:cNvSpPr>
            <a:spLocks noChangeShapeType="1"/>
          </p:cNvSpPr>
          <p:nvPr/>
        </p:nvSpPr>
        <p:spPr bwMode="auto">
          <a:xfrm>
            <a:off x="2270125" y="4097338"/>
            <a:ext cx="454025" cy="301625"/>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131141" name="Line 69"/>
          <p:cNvSpPr>
            <a:spLocks noChangeShapeType="1"/>
          </p:cNvSpPr>
          <p:nvPr/>
        </p:nvSpPr>
        <p:spPr bwMode="auto">
          <a:xfrm>
            <a:off x="3489325" y="4475163"/>
            <a:ext cx="301625" cy="0"/>
          </a:xfrm>
          <a:prstGeom prst="line">
            <a:avLst/>
          </a:prstGeom>
          <a:noFill/>
          <a:ln w="12700">
            <a:solidFill>
              <a:schemeClr val="tx1"/>
            </a:solidFill>
            <a:round/>
            <a:headEnd type="none" w="sm" len="sm"/>
            <a:tailEnd type="stealth" w="med" len="lg"/>
          </a:ln>
        </p:spPr>
        <p:txBody>
          <a:bodyPr wrap="none" anchor="ctr"/>
          <a:lstStyle/>
          <a:p>
            <a:endParaRPr lang="en-US" dirty="0"/>
          </a:p>
        </p:txBody>
      </p:sp>
      <p:sp>
        <p:nvSpPr>
          <p:cNvPr id="131142" name="Line 70"/>
          <p:cNvSpPr>
            <a:spLocks noChangeShapeType="1"/>
          </p:cNvSpPr>
          <p:nvPr/>
        </p:nvSpPr>
        <p:spPr bwMode="auto">
          <a:xfrm flipH="1" flipV="1">
            <a:off x="8840788" y="2058988"/>
            <a:ext cx="73025" cy="225425"/>
          </a:xfrm>
          <a:prstGeom prst="line">
            <a:avLst/>
          </a:prstGeom>
          <a:noFill/>
          <a:ln w="12700">
            <a:solidFill>
              <a:schemeClr val="tx1"/>
            </a:solidFill>
            <a:round/>
            <a:headEnd type="none" w="sm" len="sm"/>
            <a:tailEnd type="none" w="sm" len="sm"/>
          </a:ln>
        </p:spPr>
        <p:txBody>
          <a:bodyPr wrap="none" anchor="ctr"/>
          <a:lstStyle/>
          <a:p>
            <a:endParaRPr lang="en-US" dirty="0"/>
          </a:p>
        </p:txBody>
      </p:sp>
      <p:sp>
        <p:nvSpPr>
          <p:cNvPr id="131143" name="Rectangle 72"/>
          <p:cNvSpPr>
            <a:spLocks noGrp="1" noChangeArrowheads="1"/>
          </p:cNvSpPr>
          <p:nvPr>
            <p:ph type="title"/>
          </p:nvPr>
        </p:nvSpPr>
        <p:spPr>
          <a:xfrm>
            <a:off x="838200" y="304800"/>
            <a:ext cx="7086600" cy="762000"/>
          </a:xfrm>
        </p:spPr>
        <p:txBody>
          <a:bodyPr>
            <a:normAutofit fontScale="90000"/>
          </a:bodyPr>
          <a:lstStyle/>
          <a:p>
            <a:r>
              <a:rPr lang="en-US" dirty="0"/>
              <a:t>Case Study - Funding</a:t>
            </a:r>
            <a:br>
              <a:rPr lang="en-US" dirty="0"/>
            </a:br>
            <a:r>
              <a:rPr lang="en-US" dirty="0"/>
              <a:t>Enron - Subic Bay, Philippines</a:t>
            </a:r>
          </a:p>
        </p:txBody>
      </p:sp>
    </p:spTree>
    <p:extLst>
      <p:ext uri="{BB962C8B-B14F-4D97-AF65-F5344CB8AC3E}">
        <p14:creationId xmlns:p14="http://schemas.microsoft.com/office/powerpoint/2010/main" val="525899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7A93E0-14D0-444A-A679-A7FB62D633EB}"/>
              </a:ext>
            </a:extLst>
          </p:cNvPr>
          <p:cNvSpPr>
            <a:spLocks noGrp="1"/>
          </p:cNvSpPr>
          <p:nvPr>
            <p:ph idx="1"/>
          </p:nvPr>
        </p:nvSpPr>
        <p:spPr/>
        <p:txBody>
          <a:bodyPr>
            <a:normAutofit fontScale="92500" lnSpcReduction="10000"/>
          </a:bodyPr>
          <a:lstStyle/>
          <a:p>
            <a:r>
              <a:rPr lang="en-US" dirty="0"/>
              <a:t>On the </a:t>
            </a:r>
            <a:r>
              <a:rPr lang="en-US" u="sng" dirty="0"/>
              <a:t>Term Conversion Date</a:t>
            </a:r>
            <a:r>
              <a:rPr lang="en-US" dirty="0"/>
              <a:t>, Borrower may convert a portion of the Construction Loans, as set forth below, into Term Loans</a:t>
            </a:r>
          </a:p>
          <a:p>
            <a:r>
              <a:rPr lang="en-US" u="sng" dirty="0"/>
              <a:t>Availability</a:t>
            </a:r>
            <a:r>
              <a:rPr lang="en-US" dirty="0"/>
              <a:t>.  Each Lender agrees to advance to Borrower from time to time during the applicable Construction Loan Availability Period, but no more frequently than once per month, a “</a:t>
            </a:r>
            <a:r>
              <a:rPr lang="en-US" u="sng" dirty="0"/>
              <a:t>Construction Loan</a:t>
            </a:r>
            <a:r>
              <a:rPr lang="en-US" dirty="0"/>
              <a:t>”</a:t>
            </a:r>
          </a:p>
          <a:p>
            <a:r>
              <a:rPr lang="en-US" dirty="0"/>
              <a:t>Availability from Financial Close, to COD (Pre-COD)</a:t>
            </a:r>
          </a:p>
          <a:p>
            <a:r>
              <a:rPr lang="en-US" dirty="0"/>
              <a:t>Operations from COD to End of Project (Post COD)</a:t>
            </a:r>
            <a:endParaRPr lang="en-CH" dirty="0"/>
          </a:p>
        </p:txBody>
      </p:sp>
      <p:sp>
        <p:nvSpPr>
          <p:cNvPr id="3" name="Title 2">
            <a:extLst>
              <a:ext uri="{FF2B5EF4-FFF2-40B4-BE49-F238E27FC236}">
                <a16:creationId xmlns:a16="http://schemas.microsoft.com/office/drawing/2014/main" id="{A76BC3A6-E6F0-456E-B92E-17600F1DA1AF}"/>
              </a:ext>
            </a:extLst>
          </p:cNvPr>
          <p:cNvSpPr>
            <a:spLocks noGrp="1"/>
          </p:cNvSpPr>
          <p:nvPr>
            <p:ph type="title"/>
          </p:nvPr>
        </p:nvSpPr>
        <p:spPr/>
        <p:txBody>
          <a:bodyPr/>
          <a:lstStyle/>
          <a:p>
            <a:r>
              <a:rPr lang="en-US" dirty="0"/>
              <a:t>Project Phases – Pre-COD and Post-COD</a:t>
            </a:r>
            <a:endParaRPr lang="en-CH" dirty="0"/>
          </a:p>
        </p:txBody>
      </p:sp>
      <p:sp>
        <p:nvSpPr>
          <p:cNvPr id="4" name="Slide Number Placeholder 3">
            <a:extLst>
              <a:ext uri="{FF2B5EF4-FFF2-40B4-BE49-F238E27FC236}">
                <a16:creationId xmlns:a16="http://schemas.microsoft.com/office/drawing/2014/main" id="{3EE04ED2-57BD-4845-B23B-4D95928CD23F}"/>
              </a:ext>
            </a:extLst>
          </p:cNvPr>
          <p:cNvSpPr>
            <a:spLocks noGrp="1"/>
          </p:cNvSpPr>
          <p:nvPr>
            <p:ph type="sldNum" sz="quarter" idx="12"/>
          </p:nvPr>
        </p:nvSpPr>
        <p:spPr/>
        <p:txBody>
          <a:bodyPr/>
          <a:lstStyle/>
          <a:p>
            <a:pPr algn="ctr"/>
            <a:fld id="{0C3A1854-6B63-4059-B360-A3C4972BF0FC}" type="slidenum">
              <a:rPr lang="ko-KR" altLang="en-US" smtClean="0"/>
              <a:pPr algn="ctr"/>
              <a:t>13</a:t>
            </a:fld>
            <a:endParaRPr lang="ko-KR" altLang="en-US" dirty="0"/>
          </a:p>
        </p:txBody>
      </p:sp>
    </p:spTree>
    <p:extLst>
      <p:ext uri="{BB962C8B-B14F-4D97-AF65-F5344CB8AC3E}">
        <p14:creationId xmlns:p14="http://schemas.microsoft.com/office/powerpoint/2010/main" val="64684083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ChangeArrowheads="1"/>
          </p:cNvSpPr>
          <p:nvPr>
            <p:ph idx="1"/>
          </p:nvPr>
        </p:nvSpPr>
        <p:spPr/>
        <p:txBody>
          <a:bodyPr>
            <a:normAutofit/>
          </a:bodyPr>
          <a:lstStyle/>
          <a:p>
            <a:pPr>
              <a:lnSpc>
                <a:spcPct val="80000"/>
              </a:lnSpc>
              <a:buFontTx/>
              <a:buNone/>
            </a:pPr>
            <a:r>
              <a:rPr lang="en-AU" sz="1800" dirty="0"/>
              <a:t>Sources of Funds:</a:t>
            </a:r>
          </a:p>
          <a:p>
            <a:pPr>
              <a:lnSpc>
                <a:spcPct val="80000"/>
              </a:lnSpc>
              <a:buFontTx/>
              <a:buNone/>
            </a:pPr>
            <a:r>
              <a:rPr lang="en-AU" sz="1800" dirty="0"/>
              <a:t>	Notes						$  105 M</a:t>
            </a:r>
          </a:p>
          <a:p>
            <a:pPr>
              <a:lnSpc>
                <a:spcPct val="80000"/>
              </a:lnSpc>
              <a:buFontTx/>
              <a:buNone/>
            </a:pPr>
            <a:r>
              <a:rPr lang="en-AU" sz="1800" dirty="0"/>
              <a:t>	Subordinated Note		   		         7</a:t>
            </a:r>
          </a:p>
          <a:p>
            <a:pPr>
              <a:lnSpc>
                <a:spcPct val="80000"/>
              </a:lnSpc>
              <a:buFontTx/>
              <a:buNone/>
            </a:pPr>
            <a:r>
              <a:rPr lang="en-AU" sz="1800" dirty="0"/>
              <a:t>	Equity of Sponsor	                          		       28</a:t>
            </a:r>
          </a:p>
          <a:p>
            <a:pPr>
              <a:lnSpc>
                <a:spcPct val="80000"/>
              </a:lnSpc>
              <a:buFontTx/>
              <a:buNone/>
            </a:pPr>
            <a:r>
              <a:rPr lang="en-AU" sz="1800" dirty="0"/>
              <a:t>	Working Capital			        		         2</a:t>
            </a:r>
          </a:p>
          <a:p>
            <a:pPr>
              <a:lnSpc>
                <a:spcPct val="80000"/>
              </a:lnSpc>
              <a:buFontTx/>
              <a:buNone/>
            </a:pPr>
            <a:r>
              <a:rPr lang="en-AU" sz="1800" dirty="0"/>
              <a:t>		</a:t>
            </a:r>
            <a:r>
              <a:rPr lang="en-AU" sz="1800" u="sng" dirty="0"/>
              <a:t>TOTAL					$   142</a:t>
            </a:r>
          </a:p>
          <a:p>
            <a:pPr>
              <a:lnSpc>
                <a:spcPct val="80000"/>
              </a:lnSpc>
              <a:buFontTx/>
              <a:buNone/>
            </a:pPr>
            <a:r>
              <a:rPr lang="en-AU" sz="1800" dirty="0"/>
              <a:t>Uses of Funds:</a:t>
            </a:r>
          </a:p>
          <a:p>
            <a:pPr>
              <a:lnSpc>
                <a:spcPct val="80000"/>
              </a:lnSpc>
              <a:buFontTx/>
              <a:buNone/>
            </a:pPr>
            <a:r>
              <a:rPr lang="en-AU" sz="1800" dirty="0"/>
              <a:t>	Turnkey Contractor  				$  112 M</a:t>
            </a:r>
          </a:p>
          <a:p>
            <a:pPr>
              <a:lnSpc>
                <a:spcPct val="80000"/>
              </a:lnSpc>
              <a:buFontTx/>
              <a:buNone/>
            </a:pPr>
            <a:r>
              <a:rPr lang="en-AU" sz="1800" dirty="0"/>
              <a:t>	Bonus to Turnkey Contractor	                   	        7</a:t>
            </a:r>
          </a:p>
          <a:p>
            <a:pPr>
              <a:lnSpc>
                <a:spcPct val="80000"/>
              </a:lnSpc>
              <a:buFontTx/>
              <a:buNone/>
            </a:pPr>
            <a:r>
              <a:rPr lang="en-AU" sz="1800" dirty="0"/>
              <a:t>	Development and other related costs and Fees		      14</a:t>
            </a:r>
          </a:p>
          <a:p>
            <a:pPr>
              <a:lnSpc>
                <a:spcPct val="80000"/>
              </a:lnSpc>
              <a:buFontTx/>
              <a:buNone/>
            </a:pPr>
            <a:r>
              <a:rPr lang="en-AU" sz="1800" dirty="0"/>
              <a:t>	Pre operating, Start-up and Commissioning Costs	        3</a:t>
            </a:r>
          </a:p>
          <a:p>
            <a:pPr>
              <a:lnSpc>
                <a:spcPct val="80000"/>
              </a:lnSpc>
              <a:buFontTx/>
              <a:buNone/>
            </a:pPr>
            <a:r>
              <a:rPr lang="en-AU" sz="1800" dirty="0"/>
              <a:t>	IDC					         	        4</a:t>
            </a:r>
          </a:p>
          <a:p>
            <a:pPr>
              <a:lnSpc>
                <a:spcPct val="80000"/>
              </a:lnSpc>
              <a:buFontTx/>
              <a:buNone/>
            </a:pPr>
            <a:r>
              <a:rPr lang="en-AU" sz="1800" dirty="0"/>
              <a:t>	Working Capital Loan				        2</a:t>
            </a:r>
          </a:p>
          <a:p>
            <a:pPr>
              <a:lnSpc>
                <a:spcPct val="80000"/>
              </a:lnSpc>
              <a:buFontTx/>
              <a:buNone/>
            </a:pPr>
            <a:r>
              <a:rPr lang="en-AU" sz="1800" dirty="0"/>
              <a:t>		</a:t>
            </a:r>
            <a:r>
              <a:rPr lang="en-AU" sz="1800" u="sng" dirty="0"/>
              <a:t>TOTAL					$   142</a:t>
            </a:r>
          </a:p>
          <a:p>
            <a:pPr>
              <a:lnSpc>
                <a:spcPct val="80000"/>
              </a:lnSpc>
              <a:buFontTx/>
              <a:buNone/>
            </a:pPr>
            <a:endParaRPr lang="en-AU" sz="1800" dirty="0"/>
          </a:p>
          <a:p>
            <a:pPr>
              <a:lnSpc>
                <a:spcPct val="80000"/>
              </a:lnSpc>
              <a:buFontTx/>
              <a:buNone/>
            </a:pPr>
            <a:endParaRPr lang="en-AU" sz="1800" dirty="0"/>
          </a:p>
        </p:txBody>
      </p:sp>
      <p:sp>
        <p:nvSpPr>
          <p:cNvPr id="132098" name="Rectangle 2"/>
          <p:cNvSpPr>
            <a:spLocks noGrp="1" noChangeArrowheads="1"/>
          </p:cNvSpPr>
          <p:nvPr>
            <p:ph type="title"/>
          </p:nvPr>
        </p:nvSpPr>
        <p:spPr/>
        <p:txBody>
          <a:bodyPr>
            <a:normAutofit fontScale="90000"/>
          </a:bodyPr>
          <a:lstStyle/>
          <a:p>
            <a:r>
              <a:rPr lang="en-AU" dirty="0"/>
              <a:t>113 MW Diesel Generator Power Station</a:t>
            </a:r>
            <a:br>
              <a:rPr lang="en-AU" dirty="0"/>
            </a:br>
            <a:r>
              <a:rPr lang="en-AU" dirty="0"/>
              <a:t>Subic Bay, Philippines</a:t>
            </a:r>
          </a:p>
        </p:txBody>
      </p:sp>
    </p:spTree>
    <p:extLst>
      <p:ext uri="{BB962C8B-B14F-4D97-AF65-F5344CB8AC3E}">
        <p14:creationId xmlns:p14="http://schemas.microsoft.com/office/powerpoint/2010/main" val="186439418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BAA3D9-6545-4F1E-B94F-C5569FDFF70D}"/>
              </a:ext>
            </a:extLst>
          </p:cNvPr>
          <p:cNvSpPr>
            <a:spLocks noGrp="1"/>
          </p:cNvSpPr>
          <p:nvPr>
            <p:ph type="title"/>
          </p:nvPr>
        </p:nvSpPr>
        <p:spPr/>
        <p:txBody>
          <a:bodyPr/>
          <a:lstStyle/>
          <a:p>
            <a:r>
              <a:rPr lang="en-US" dirty="0"/>
              <a:t>Reconciling Debt to Capital with DSCR</a:t>
            </a:r>
          </a:p>
        </p:txBody>
      </p:sp>
      <p:sp>
        <p:nvSpPr>
          <p:cNvPr id="4" name="Slide Number Placeholder 3">
            <a:extLst>
              <a:ext uri="{FF2B5EF4-FFF2-40B4-BE49-F238E27FC236}">
                <a16:creationId xmlns:a16="http://schemas.microsoft.com/office/drawing/2014/main" id="{E6C55FC8-CE73-42BF-B314-EC48AA5C4384}"/>
              </a:ext>
            </a:extLst>
          </p:cNvPr>
          <p:cNvSpPr>
            <a:spLocks noGrp="1"/>
          </p:cNvSpPr>
          <p:nvPr>
            <p:ph type="sldNum" sz="quarter" idx="12"/>
          </p:nvPr>
        </p:nvSpPr>
        <p:spPr/>
        <p:txBody>
          <a:bodyPr/>
          <a:lstStyle/>
          <a:p>
            <a:pPr algn="ctr"/>
            <a:fld id="{0C3A1854-6B63-4059-B360-A3C4972BF0FC}" type="slidenum">
              <a:rPr lang="ko-KR" altLang="en-US" smtClean="0"/>
              <a:pPr algn="ctr"/>
              <a:t>131</a:t>
            </a:fld>
            <a:endParaRPr lang="ko-KR" altLang="en-US" dirty="0"/>
          </a:p>
        </p:txBody>
      </p:sp>
      <p:sp>
        <p:nvSpPr>
          <p:cNvPr id="5" name="Rectangle: Rounded Corners 4">
            <a:extLst>
              <a:ext uri="{FF2B5EF4-FFF2-40B4-BE49-F238E27FC236}">
                <a16:creationId xmlns:a16="http://schemas.microsoft.com/office/drawing/2014/main" id="{6BB385A5-7BDA-4C2F-BF9D-B0AF2839A867}"/>
              </a:ext>
            </a:extLst>
          </p:cNvPr>
          <p:cNvSpPr/>
          <p:nvPr/>
        </p:nvSpPr>
        <p:spPr>
          <a:xfrm>
            <a:off x="1927320" y="5332396"/>
            <a:ext cx="2319688" cy="827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Try to increase tenor to reduce increase the DSCR</a:t>
            </a:r>
          </a:p>
        </p:txBody>
      </p:sp>
      <p:sp>
        <p:nvSpPr>
          <p:cNvPr id="6" name="Diamond 5">
            <a:extLst>
              <a:ext uri="{FF2B5EF4-FFF2-40B4-BE49-F238E27FC236}">
                <a16:creationId xmlns:a16="http://schemas.microsoft.com/office/drawing/2014/main" id="{1D1C0A67-7C40-483F-9FAA-3823930069C9}"/>
              </a:ext>
            </a:extLst>
          </p:cNvPr>
          <p:cNvSpPr/>
          <p:nvPr/>
        </p:nvSpPr>
        <p:spPr>
          <a:xfrm>
            <a:off x="1112363" y="1602557"/>
            <a:ext cx="4023526" cy="2343801"/>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Cash Flow results in too high DSCR meaning that you have debt to cap constraint</a:t>
            </a:r>
          </a:p>
        </p:txBody>
      </p:sp>
      <p:cxnSp>
        <p:nvCxnSpPr>
          <p:cNvPr id="8" name="Straight Arrow Connector 7">
            <a:extLst>
              <a:ext uri="{FF2B5EF4-FFF2-40B4-BE49-F238E27FC236}">
                <a16:creationId xmlns:a16="http://schemas.microsoft.com/office/drawing/2014/main" id="{FF103995-E42D-4C5E-91DC-17608B306336}"/>
              </a:ext>
            </a:extLst>
          </p:cNvPr>
          <p:cNvCxnSpPr>
            <a:cxnSpLocks/>
            <a:stCxn id="6" idx="2"/>
            <a:endCxn id="5" idx="0"/>
          </p:cNvCxnSpPr>
          <p:nvPr/>
        </p:nvCxnSpPr>
        <p:spPr>
          <a:xfrm flipH="1">
            <a:off x="3087164" y="3946358"/>
            <a:ext cx="36962" cy="1386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1A2B60F-7D1B-4711-AE75-EE940F78FF5E}"/>
              </a:ext>
            </a:extLst>
          </p:cNvPr>
          <p:cNvSpPr/>
          <p:nvPr/>
        </p:nvSpPr>
        <p:spPr>
          <a:xfrm>
            <a:off x="2681364" y="4492343"/>
            <a:ext cx="885524" cy="43794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a:t>
            </a:r>
          </a:p>
        </p:txBody>
      </p:sp>
      <p:cxnSp>
        <p:nvCxnSpPr>
          <p:cNvPr id="13" name="Straight Arrow Connector 12">
            <a:extLst>
              <a:ext uri="{FF2B5EF4-FFF2-40B4-BE49-F238E27FC236}">
                <a16:creationId xmlns:a16="http://schemas.microsoft.com/office/drawing/2014/main" id="{D4DA647B-C7C2-45CA-A949-3F16D3BAADBC}"/>
              </a:ext>
            </a:extLst>
          </p:cNvPr>
          <p:cNvCxnSpPr>
            <a:cxnSpLocks/>
            <a:stCxn id="6" idx="3"/>
            <a:endCxn id="16" idx="1"/>
          </p:cNvCxnSpPr>
          <p:nvPr/>
        </p:nvCxnSpPr>
        <p:spPr>
          <a:xfrm flipV="1">
            <a:off x="5135889" y="2692800"/>
            <a:ext cx="1377342" cy="816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4E80C6A-5CC1-4B4C-BADC-C2266786834B}"/>
              </a:ext>
            </a:extLst>
          </p:cNvPr>
          <p:cNvSpPr/>
          <p:nvPr/>
        </p:nvSpPr>
        <p:spPr>
          <a:xfrm>
            <a:off x="5352610" y="2473824"/>
            <a:ext cx="885524" cy="43794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Yes</a:t>
            </a:r>
          </a:p>
        </p:txBody>
      </p:sp>
      <p:sp>
        <p:nvSpPr>
          <p:cNvPr id="16" name="Rectangle: Rounded Corners 15">
            <a:extLst>
              <a:ext uri="{FF2B5EF4-FFF2-40B4-BE49-F238E27FC236}">
                <a16:creationId xmlns:a16="http://schemas.microsoft.com/office/drawing/2014/main" id="{F7C86363-89C5-4246-A07A-C95B29490398}"/>
              </a:ext>
            </a:extLst>
          </p:cNvPr>
          <p:cNvSpPr/>
          <p:nvPr/>
        </p:nvSpPr>
        <p:spPr>
          <a:xfrm>
            <a:off x="6513231" y="2053463"/>
            <a:ext cx="2397881" cy="12786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 the project cost WITHOUT spending money on  things like land value</a:t>
            </a:r>
          </a:p>
        </p:txBody>
      </p:sp>
      <p:sp>
        <p:nvSpPr>
          <p:cNvPr id="17" name="TextBox 16">
            <a:extLst>
              <a:ext uri="{FF2B5EF4-FFF2-40B4-BE49-F238E27FC236}">
                <a16:creationId xmlns:a16="http://schemas.microsoft.com/office/drawing/2014/main" id="{872DBC57-1AC6-4233-9ABA-004F470F776E}"/>
              </a:ext>
            </a:extLst>
          </p:cNvPr>
          <p:cNvSpPr txBox="1"/>
          <p:nvPr/>
        </p:nvSpPr>
        <p:spPr>
          <a:xfrm>
            <a:off x="5352610" y="4147794"/>
            <a:ext cx="3254062" cy="1754326"/>
          </a:xfrm>
          <a:prstGeom prst="rect">
            <a:avLst/>
          </a:prstGeom>
          <a:noFill/>
        </p:spPr>
        <p:txBody>
          <a:bodyPr wrap="square" rtlCol="0">
            <a:spAutoFit/>
          </a:bodyPr>
          <a:lstStyle/>
          <a:p>
            <a:r>
              <a:rPr lang="en-US" dirty="0"/>
              <a:t>After you are finished with the term sheet it looks like the DSCR constraint and the debt to capital constraint give you the same answer.  This could be because of the process.</a:t>
            </a:r>
          </a:p>
        </p:txBody>
      </p:sp>
    </p:spTree>
    <p:extLst>
      <p:ext uri="{BB962C8B-B14F-4D97-AF65-F5344CB8AC3E}">
        <p14:creationId xmlns:p14="http://schemas.microsoft.com/office/powerpoint/2010/main" val="382942185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Effects of Non-Cash Increases in Project Cost</a:t>
            </a:r>
          </a:p>
        </p:txBody>
      </p:sp>
      <p:sp>
        <p:nvSpPr>
          <p:cNvPr id="3" name="Content Placeholder 2"/>
          <p:cNvSpPr>
            <a:spLocks noGrp="1"/>
          </p:cNvSpPr>
          <p:nvPr>
            <p:ph idx="1"/>
          </p:nvPr>
        </p:nvSpPr>
        <p:spPr/>
        <p:txBody>
          <a:bodyPr>
            <a:normAutofit fontScale="77500" lnSpcReduction="20000"/>
          </a:bodyPr>
          <a:lstStyle/>
          <a:p>
            <a:r>
              <a:rPr lang="en-US" dirty="0"/>
              <a:t>When does asset increase matter and when does it not</a:t>
            </a:r>
          </a:p>
          <a:p>
            <a:r>
              <a:rPr lang="en-US" dirty="0"/>
              <a:t>Importance of paying cash or not paying cash</a:t>
            </a:r>
          </a:p>
          <a:p>
            <a:r>
              <a:rPr lang="en-US" dirty="0"/>
              <a:t>Examples of non-cash increases in project cost</a:t>
            </a:r>
          </a:p>
          <a:p>
            <a:pPr lvl="1"/>
            <a:r>
              <a:rPr lang="en-US" dirty="0"/>
              <a:t>Development fees</a:t>
            </a:r>
          </a:p>
          <a:p>
            <a:pPr lvl="1"/>
            <a:r>
              <a:rPr lang="en-US" dirty="0"/>
              <a:t>Owner costs</a:t>
            </a:r>
          </a:p>
          <a:p>
            <a:pPr lvl="1"/>
            <a:r>
              <a:rPr lang="en-US" dirty="0"/>
              <a:t>Some development costs</a:t>
            </a:r>
          </a:p>
          <a:p>
            <a:pPr lvl="1"/>
            <a:r>
              <a:rPr lang="en-US" dirty="0"/>
              <a:t>Contingencies </a:t>
            </a:r>
          </a:p>
          <a:p>
            <a:pPr lvl="1"/>
            <a:r>
              <a:rPr lang="en-US" dirty="0"/>
              <a:t>Value of Land allocated to project</a:t>
            </a:r>
          </a:p>
          <a:p>
            <a:pPr lvl="1"/>
            <a:r>
              <a:rPr lang="en-US" dirty="0"/>
              <a:t>EPC profit if EPC is sponsor</a:t>
            </a:r>
          </a:p>
          <a:p>
            <a:pPr lvl="1"/>
            <a:r>
              <a:rPr lang="en-US" dirty="0"/>
              <a:t>Games with EPC profit</a:t>
            </a:r>
          </a:p>
          <a:p>
            <a:endParaRPr lang="en-US" dirty="0"/>
          </a:p>
          <a:p>
            <a:r>
              <a:rPr lang="en-US" dirty="0"/>
              <a:t>Items that can increase the cost of a project affect returns primarily when the debt to capital constraint applies and have less or no importance when the DSCR drives debt capacity. </a:t>
            </a:r>
          </a:p>
          <a:p>
            <a:endParaRPr lang="en-US" dirty="0"/>
          </a:p>
        </p:txBody>
      </p:sp>
      <p:sp>
        <p:nvSpPr>
          <p:cNvPr id="4" name="Slide Number Placeholder 3"/>
          <p:cNvSpPr>
            <a:spLocks noGrp="1"/>
          </p:cNvSpPr>
          <p:nvPr>
            <p:ph type="sldNum" sz="quarter" idx="12"/>
          </p:nvPr>
        </p:nvSpPr>
        <p:spPr/>
        <p:txBody>
          <a:bodyPr/>
          <a:lstStyle/>
          <a:p>
            <a:fld id="{EB241CD2-1E45-42A3-B213-66A034DF9A3B}" type="slidenum">
              <a:rPr lang="en-GB" smtClean="0"/>
              <a:t>132</a:t>
            </a:fld>
            <a:endParaRPr lang="en-GB" dirty="0"/>
          </a:p>
        </p:txBody>
      </p:sp>
    </p:spTree>
    <p:extLst>
      <p:ext uri="{BB962C8B-B14F-4D97-AF65-F5344CB8AC3E}">
        <p14:creationId xmlns:p14="http://schemas.microsoft.com/office/powerpoint/2010/main" val="2004104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Debt Sizing: Including Items in Project Cost that do not Involve Cash Outflow </a:t>
            </a:r>
          </a:p>
        </p:txBody>
      </p:sp>
      <p:sp>
        <p:nvSpPr>
          <p:cNvPr id="3" name="Content Placeholder 2"/>
          <p:cNvSpPr>
            <a:spLocks noGrp="1"/>
          </p:cNvSpPr>
          <p:nvPr>
            <p:ph idx="1"/>
          </p:nvPr>
        </p:nvSpPr>
        <p:spPr/>
        <p:txBody>
          <a:bodyPr>
            <a:normAutofit fontScale="77500" lnSpcReduction="20000"/>
          </a:bodyPr>
          <a:lstStyle/>
          <a:p>
            <a:r>
              <a:rPr lang="en-US" dirty="0"/>
              <a:t>Accounting allocations to the project can have large effects on the equity IRR through debt sizing derived from the debt to capital ratio. </a:t>
            </a:r>
          </a:p>
          <a:p>
            <a:r>
              <a:rPr lang="en-US" b="1" i="1" dirty="0"/>
              <a:t>If the DSCR drives debt sizing</a:t>
            </a:r>
            <a:r>
              <a:rPr lang="en-US" dirty="0"/>
              <a:t>, the accounting allocations, fee allocations and other adjustments have no effect on the equity IRR. </a:t>
            </a:r>
          </a:p>
          <a:p>
            <a:r>
              <a:rPr lang="en-US" dirty="0"/>
              <a:t>Accounting allocations and non-cash contributions can change the structure of returns when multiple investors are involved in the project.  If one party is allowed to include non-cash allocations as the basis for his investment, his return is much higher.</a:t>
            </a:r>
          </a:p>
          <a:p>
            <a:r>
              <a:rPr lang="en-US" dirty="0"/>
              <a:t>Depending on the manner in which project costs are accounted for, multiple investors pay debt service and receive dividends, but the investor who did not invest as much cash effectively borrows less relative to the cash investment. </a:t>
            </a:r>
          </a:p>
        </p:txBody>
      </p:sp>
      <p:sp>
        <p:nvSpPr>
          <p:cNvPr id="4" name="Slide Number Placeholder 3"/>
          <p:cNvSpPr>
            <a:spLocks noGrp="1"/>
          </p:cNvSpPr>
          <p:nvPr>
            <p:ph type="sldNum" sz="quarter" idx="12"/>
          </p:nvPr>
        </p:nvSpPr>
        <p:spPr/>
        <p:txBody>
          <a:bodyPr/>
          <a:lstStyle/>
          <a:p>
            <a:fld id="{EB241CD2-1E45-42A3-B213-66A034DF9A3B}" type="slidenum">
              <a:rPr lang="en-GB" smtClean="0"/>
              <a:t>133</a:t>
            </a:fld>
            <a:endParaRPr lang="en-GB" dirty="0"/>
          </a:p>
        </p:txBody>
      </p:sp>
    </p:spTree>
    <p:extLst>
      <p:ext uri="{BB962C8B-B14F-4D97-AF65-F5344CB8AC3E}">
        <p14:creationId xmlns:p14="http://schemas.microsoft.com/office/powerpoint/2010/main" val="264152009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824" y="481190"/>
            <a:ext cx="7666938" cy="690676"/>
          </a:xfrm>
        </p:spPr>
        <p:txBody>
          <a:bodyPr>
            <a:normAutofit fontScale="90000"/>
          </a:bodyPr>
          <a:lstStyle/>
          <a:p>
            <a:r>
              <a:rPr lang="en-US" dirty="0"/>
              <a:t>Debt Sizing: Profits from EPC Contractors or O&amp;M Contractor when Investor is also Contractor</a:t>
            </a:r>
          </a:p>
        </p:txBody>
      </p:sp>
      <p:sp>
        <p:nvSpPr>
          <p:cNvPr id="3" name="Content Placeholder 2"/>
          <p:cNvSpPr>
            <a:spLocks noGrp="1"/>
          </p:cNvSpPr>
          <p:nvPr>
            <p:ph idx="1"/>
          </p:nvPr>
        </p:nvSpPr>
        <p:spPr>
          <a:xfrm>
            <a:off x="537328" y="1734532"/>
            <a:ext cx="7993930" cy="4442431"/>
          </a:xfrm>
        </p:spPr>
        <p:txBody>
          <a:bodyPr>
            <a:normAutofit fontScale="85000" lnSpcReduction="20000"/>
          </a:bodyPr>
          <a:lstStyle/>
          <a:p>
            <a:r>
              <a:rPr lang="en-US" dirty="0"/>
              <a:t>If the EPC profits do not affect the debt size and there is only one investor, placing profits at the EPC contractor level or the investor level does not influence overall returns (i.e. if DSCR drives debt size). </a:t>
            </a:r>
          </a:p>
          <a:p>
            <a:r>
              <a:rPr lang="en-US" dirty="0"/>
              <a:t>Depending on whether the debt to capital constraint applies or there are multiple investors, EPC profits can increase equity IRR (by increasing the debt size).</a:t>
            </a:r>
          </a:p>
          <a:p>
            <a:r>
              <a:rPr lang="en-US" dirty="0"/>
              <a:t>Cash Flow Waterfall and issues associated with including profits in O&amp;M contract rather than in SPV cash flow. Profits on the O&amp;M contract versus including O&amp;M costs at the SPV level can affect the distribution of dividends as the O&amp;M fee is paid before debt service.</a:t>
            </a:r>
          </a:p>
        </p:txBody>
      </p:sp>
      <p:sp>
        <p:nvSpPr>
          <p:cNvPr id="4" name="Slide Number Placeholder 3"/>
          <p:cNvSpPr>
            <a:spLocks noGrp="1"/>
          </p:cNvSpPr>
          <p:nvPr>
            <p:ph type="sldNum" sz="quarter" idx="12"/>
          </p:nvPr>
        </p:nvSpPr>
        <p:spPr/>
        <p:txBody>
          <a:bodyPr/>
          <a:lstStyle/>
          <a:p>
            <a:fld id="{EB241CD2-1E45-42A3-B213-66A034DF9A3B}" type="slidenum">
              <a:rPr lang="en-GB" smtClean="0"/>
              <a:t>134</a:t>
            </a:fld>
            <a:endParaRPr lang="en-GB" dirty="0"/>
          </a:p>
        </p:txBody>
      </p:sp>
    </p:spTree>
    <p:extLst>
      <p:ext uri="{BB962C8B-B14F-4D97-AF65-F5344CB8AC3E}">
        <p14:creationId xmlns:p14="http://schemas.microsoft.com/office/powerpoint/2010/main" val="88885405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Arrow Connector 58"/>
          <p:cNvCxnSpPr>
            <a:cxnSpLocks/>
            <a:stCxn id="7" idx="5"/>
            <a:endCxn id="32" idx="1"/>
          </p:cNvCxnSpPr>
          <p:nvPr/>
        </p:nvCxnSpPr>
        <p:spPr bwMode="auto">
          <a:xfrm>
            <a:off x="5143661" y="4850675"/>
            <a:ext cx="1798197" cy="1030094"/>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44" name="Straight Arrow Connector 43"/>
          <p:cNvCxnSpPr>
            <a:cxnSpLocks/>
          </p:cNvCxnSpPr>
          <p:nvPr/>
        </p:nvCxnSpPr>
        <p:spPr bwMode="auto">
          <a:xfrm>
            <a:off x="5275777" y="4361731"/>
            <a:ext cx="1734623" cy="0"/>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7" name="Oval 6"/>
          <p:cNvSpPr/>
          <p:nvPr/>
        </p:nvSpPr>
        <p:spPr bwMode="auto">
          <a:xfrm>
            <a:off x="3590160" y="3756644"/>
            <a:ext cx="1820040" cy="1281737"/>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Special Purpose Vehicle: Bond Rating of A-</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8" name="Oval 7"/>
          <p:cNvSpPr/>
          <p:nvPr/>
        </p:nvSpPr>
        <p:spPr bwMode="auto">
          <a:xfrm>
            <a:off x="3117612" y="1047198"/>
            <a:ext cx="2908776" cy="1089298"/>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Off-taker: Korea and Japan Utility Companies: Want strong off-taker with inactive to honor</a:t>
            </a:r>
            <a:r>
              <a:rPr lang="en-US" sz="1200" dirty="0">
                <a:solidFill>
                  <a:schemeClr val="bg1">
                    <a:lumMod val="95000"/>
                  </a:schemeClr>
                </a:solidFill>
              </a:rPr>
              <a:t> contract</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21" name="Oval 20"/>
          <p:cNvSpPr/>
          <p:nvPr/>
        </p:nvSpPr>
        <p:spPr bwMode="auto">
          <a:xfrm>
            <a:off x="7010400" y="3864602"/>
            <a:ext cx="1585972" cy="940431"/>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O&amp;M Contractor</a:t>
            </a:r>
          </a:p>
        </p:txBody>
      </p:sp>
      <p:sp>
        <p:nvSpPr>
          <p:cNvPr id="32" name="Oval 31"/>
          <p:cNvSpPr/>
          <p:nvPr/>
        </p:nvSpPr>
        <p:spPr bwMode="auto">
          <a:xfrm>
            <a:off x="6629400" y="5713103"/>
            <a:ext cx="2133600" cy="1144897"/>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Lenders:</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rPr>
              <a:t>Issued bonds and debt with long tenor and low rates</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33" name="Oval 32"/>
          <p:cNvSpPr/>
          <p:nvPr/>
        </p:nvSpPr>
        <p:spPr bwMode="auto">
          <a:xfrm>
            <a:off x="216862" y="4424965"/>
            <a:ext cx="1773098" cy="1297296"/>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Sponsors: Want strong sponsor:</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rPr>
              <a:t>Mobil </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State</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43" name="Rectangle 42"/>
          <p:cNvSpPr/>
          <p:nvPr/>
        </p:nvSpPr>
        <p:spPr bwMode="auto">
          <a:xfrm>
            <a:off x="5329973" y="5271951"/>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Loan Agreement</a:t>
            </a:r>
          </a:p>
        </p:txBody>
      </p:sp>
      <p:cxnSp>
        <p:nvCxnSpPr>
          <p:cNvPr id="57" name="Straight Arrow Connector 56"/>
          <p:cNvCxnSpPr>
            <a:cxnSpLocks/>
            <a:stCxn id="7" idx="2"/>
          </p:cNvCxnSpPr>
          <p:nvPr/>
        </p:nvCxnSpPr>
        <p:spPr bwMode="auto">
          <a:xfrm flipH="1">
            <a:off x="1917546" y="4397513"/>
            <a:ext cx="1672614" cy="625761"/>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4572000" y="2148770"/>
            <a:ext cx="0" cy="1607874"/>
          </a:xfrm>
          <a:prstGeom prst="straightConnector1">
            <a:avLst/>
          </a:prstGeom>
          <a:ln w="825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A642779-96D0-4ABF-B41D-32F9F08976C2}"/>
              </a:ext>
            </a:extLst>
          </p:cNvPr>
          <p:cNvSpPr/>
          <p:nvPr/>
        </p:nvSpPr>
        <p:spPr bwMode="auto">
          <a:xfrm>
            <a:off x="5613042" y="4152181"/>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O&amp;M Agreement</a:t>
            </a:r>
          </a:p>
        </p:txBody>
      </p:sp>
      <p:sp>
        <p:nvSpPr>
          <p:cNvPr id="39" name="Rectangle 38"/>
          <p:cNvSpPr/>
          <p:nvPr/>
        </p:nvSpPr>
        <p:spPr bwMode="auto">
          <a:xfrm>
            <a:off x="3811440" y="2385941"/>
            <a:ext cx="1464337" cy="84286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Off-take Contract with minimum supply but no fixed price</a:t>
            </a:r>
          </a:p>
        </p:txBody>
      </p:sp>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a:xfrm>
            <a:off x="565019" y="236918"/>
            <a:ext cx="7666938" cy="690676"/>
          </a:xfrm>
        </p:spPr>
        <p:txBody>
          <a:bodyPr>
            <a:normAutofit/>
          </a:bodyPr>
          <a:lstStyle/>
          <a:p>
            <a:r>
              <a:rPr lang="en-US" dirty="0"/>
              <a:t>O&amp;M Contractor is Sponsor</a:t>
            </a:r>
          </a:p>
        </p:txBody>
      </p:sp>
      <p:sp>
        <p:nvSpPr>
          <p:cNvPr id="4" name="TextBox 3">
            <a:extLst>
              <a:ext uri="{FF2B5EF4-FFF2-40B4-BE49-F238E27FC236}">
                <a16:creationId xmlns:a16="http://schemas.microsoft.com/office/drawing/2014/main" id="{F6B81D72-BF8A-4556-AA68-96299F739F90}"/>
              </a:ext>
            </a:extLst>
          </p:cNvPr>
          <p:cNvSpPr txBox="1"/>
          <p:nvPr/>
        </p:nvSpPr>
        <p:spPr>
          <a:xfrm>
            <a:off x="6143087" y="1790022"/>
            <a:ext cx="2088869" cy="1477328"/>
          </a:xfrm>
          <a:prstGeom prst="rect">
            <a:avLst/>
          </a:prstGeom>
          <a:noFill/>
        </p:spPr>
        <p:txBody>
          <a:bodyPr wrap="square" rtlCol="0">
            <a:spAutoFit/>
          </a:bodyPr>
          <a:lstStyle/>
          <a:p>
            <a:r>
              <a:rPr lang="en-US" dirty="0"/>
              <a:t>Profits to O&amp;M Reduce the SPV Cash Flow. O&amp;M paid before debt service </a:t>
            </a:r>
          </a:p>
        </p:txBody>
      </p:sp>
      <p:cxnSp>
        <p:nvCxnSpPr>
          <p:cNvPr id="6" name="Straight Arrow Connector 5">
            <a:extLst>
              <a:ext uri="{FF2B5EF4-FFF2-40B4-BE49-F238E27FC236}">
                <a16:creationId xmlns:a16="http://schemas.microsoft.com/office/drawing/2014/main" id="{8C8D84AA-3F52-44F0-8A7B-B686A238E2C5}"/>
              </a:ext>
            </a:extLst>
          </p:cNvPr>
          <p:cNvCxnSpPr>
            <a:endCxn id="33" idx="6"/>
          </p:cNvCxnSpPr>
          <p:nvPr/>
        </p:nvCxnSpPr>
        <p:spPr>
          <a:xfrm flipH="1">
            <a:off x="1989960" y="4703975"/>
            <a:ext cx="3882939" cy="3696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588040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50ECC9-7E01-4E73-8200-3243FE957D91}"/>
              </a:ext>
            </a:extLst>
          </p:cNvPr>
          <p:cNvSpPr>
            <a:spLocks noGrp="1"/>
          </p:cNvSpPr>
          <p:nvPr>
            <p:ph idx="1"/>
          </p:nvPr>
        </p:nvSpPr>
        <p:spPr/>
        <p:txBody>
          <a:bodyPr/>
          <a:lstStyle/>
          <a:p>
            <a:r>
              <a:rPr lang="en-US" dirty="0"/>
              <a:t>Add Development Fee to Sources and Uses</a:t>
            </a:r>
          </a:p>
          <a:p>
            <a:r>
              <a:rPr lang="en-US" dirty="0"/>
              <a:t>Adjust the Equity IRR for Development Fees Received</a:t>
            </a:r>
          </a:p>
          <a:p>
            <a:r>
              <a:rPr lang="en-US" dirty="0"/>
              <a:t>Adjust Model to have Debt to Capital Constraint</a:t>
            </a:r>
          </a:p>
          <a:p>
            <a:r>
              <a:rPr lang="en-US" dirty="0"/>
              <a:t>Use Goal Seek to Compute Development Fees</a:t>
            </a:r>
          </a:p>
        </p:txBody>
      </p:sp>
      <p:sp>
        <p:nvSpPr>
          <p:cNvPr id="3" name="Title 2">
            <a:extLst>
              <a:ext uri="{FF2B5EF4-FFF2-40B4-BE49-F238E27FC236}">
                <a16:creationId xmlns:a16="http://schemas.microsoft.com/office/drawing/2014/main" id="{0E947073-8EA4-4262-BCE4-E46DAE294863}"/>
              </a:ext>
            </a:extLst>
          </p:cNvPr>
          <p:cNvSpPr>
            <a:spLocks noGrp="1"/>
          </p:cNvSpPr>
          <p:nvPr>
            <p:ph type="title"/>
          </p:nvPr>
        </p:nvSpPr>
        <p:spPr/>
        <p:txBody>
          <a:bodyPr>
            <a:normAutofit/>
          </a:bodyPr>
          <a:lstStyle/>
          <a:p>
            <a:r>
              <a:rPr lang="en-US" dirty="0"/>
              <a:t>Adjustments for Development Fee</a:t>
            </a:r>
          </a:p>
        </p:txBody>
      </p:sp>
      <p:sp>
        <p:nvSpPr>
          <p:cNvPr id="4" name="Slide Number Placeholder 3">
            <a:extLst>
              <a:ext uri="{FF2B5EF4-FFF2-40B4-BE49-F238E27FC236}">
                <a16:creationId xmlns:a16="http://schemas.microsoft.com/office/drawing/2014/main" id="{8C432D44-980D-4286-BBEB-B5E6CBD69AFB}"/>
              </a:ext>
            </a:extLst>
          </p:cNvPr>
          <p:cNvSpPr>
            <a:spLocks noGrp="1"/>
          </p:cNvSpPr>
          <p:nvPr>
            <p:ph type="sldNum" sz="quarter" idx="12"/>
          </p:nvPr>
        </p:nvSpPr>
        <p:spPr/>
        <p:txBody>
          <a:bodyPr/>
          <a:lstStyle/>
          <a:p>
            <a:pPr algn="ctr"/>
            <a:fld id="{0C3A1854-6B63-4059-B360-A3C4972BF0FC}" type="slidenum">
              <a:rPr lang="ko-KR" altLang="en-US" smtClean="0"/>
              <a:pPr algn="ctr"/>
              <a:t>136</a:t>
            </a:fld>
            <a:endParaRPr lang="ko-KR" altLang="en-US" dirty="0"/>
          </a:p>
        </p:txBody>
      </p:sp>
    </p:spTree>
    <p:extLst>
      <p:ext uri="{BB962C8B-B14F-4D97-AF65-F5344CB8AC3E}">
        <p14:creationId xmlns:p14="http://schemas.microsoft.com/office/powerpoint/2010/main" val="154448396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F9D6B4-4A29-4AAA-ADA2-616CD8D4EE7C}"/>
              </a:ext>
            </a:extLst>
          </p:cNvPr>
          <p:cNvSpPr>
            <a:spLocks noGrp="1"/>
          </p:cNvSpPr>
          <p:nvPr>
            <p:ph idx="1"/>
          </p:nvPr>
        </p:nvSpPr>
        <p:spPr/>
        <p:txBody>
          <a:bodyPr/>
          <a:lstStyle/>
          <a:p>
            <a:r>
              <a:rPr lang="en-US" dirty="0"/>
              <a:t>How much is the padding; What is debt to capital without the added costs</a:t>
            </a:r>
          </a:p>
          <a:p>
            <a:endParaRPr lang="en-CH" dirty="0"/>
          </a:p>
        </p:txBody>
      </p:sp>
      <p:sp>
        <p:nvSpPr>
          <p:cNvPr id="3" name="Title 2">
            <a:extLst>
              <a:ext uri="{FF2B5EF4-FFF2-40B4-BE49-F238E27FC236}">
                <a16:creationId xmlns:a16="http://schemas.microsoft.com/office/drawing/2014/main" id="{1F6A937C-B45C-4BD3-9007-CBFF725B0C73}"/>
              </a:ext>
            </a:extLst>
          </p:cNvPr>
          <p:cNvSpPr>
            <a:spLocks noGrp="1"/>
          </p:cNvSpPr>
          <p:nvPr>
            <p:ph type="title"/>
          </p:nvPr>
        </p:nvSpPr>
        <p:spPr/>
        <p:txBody>
          <a:bodyPr/>
          <a:lstStyle/>
          <a:p>
            <a:r>
              <a:rPr lang="en-US" dirty="0"/>
              <a:t>Solar Development Fees</a:t>
            </a:r>
            <a:endParaRPr lang="en-CH" dirty="0"/>
          </a:p>
        </p:txBody>
      </p:sp>
      <p:sp>
        <p:nvSpPr>
          <p:cNvPr id="4" name="Slide Number Placeholder 3">
            <a:extLst>
              <a:ext uri="{FF2B5EF4-FFF2-40B4-BE49-F238E27FC236}">
                <a16:creationId xmlns:a16="http://schemas.microsoft.com/office/drawing/2014/main" id="{469B3364-39B9-43AD-BC07-15A11A716348}"/>
              </a:ext>
            </a:extLst>
          </p:cNvPr>
          <p:cNvSpPr>
            <a:spLocks noGrp="1"/>
          </p:cNvSpPr>
          <p:nvPr>
            <p:ph type="sldNum" sz="quarter" idx="12"/>
          </p:nvPr>
        </p:nvSpPr>
        <p:spPr/>
        <p:txBody>
          <a:bodyPr/>
          <a:lstStyle/>
          <a:p>
            <a:pPr algn="ctr"/>
            <a:fld id="{0C3A1854-6B63-4059-B360-A3C4972BF0FC}" type="slidenum">
              <a:rPr lang="ko-KR" altLang="en-US" smtClean="0"/>
              <a:pPr algn="ctr"/>
              <a:t>137</a:t>
            </a:fld>
            <a:endParaRPr lang="ko-KR" altLang="en-US" dirty="0"/>
          </a:p>
        </p:txBody>
      </p:sp>
      <p:pic>
        <p:nvPicPr>
          <p:cNvPr id="5" name="Picture 4">
            <a:extLst>
              <a:ext uri="{FF2B5EF4-FFF2-40B4-BE49-F238E27FC236}">
                <a16:creationId xmlns:a16="http://schemas.microsoft.com/office/drawing/2014/main" id="{CE101B3D-EAAF-46A9-A061-65AE90539F50}"/>
              </a:ext>
            </a:extLst>
          </p:cNvPr>
          <p:cNvPicPr>
            <a:picLocks noChangeAspect="1"/>
          </p:cNvPicPr>
          <p:nvPr/>
        </p:nvPicPr>
        <p:blipFill>
          <a:blip r:embed="rId2"/>
          <a:stretch>
            <a:fillRect/>
          </a:stretch>
        </p:blipFill>
        <p:spPr>
          <a:xfrm>
            <a:off x="1666874" y="2124676"/>
            <a:ext cx="5476875" cy="4624916"/>
          </a:xfrm>
          <a:prstGeom prst="rect">
            <a:avLst/>
          </a:prstGeom>
        </p:spPr>
      </p:pic>
    </p:spTree>
    <p:extLst>
      <p:ext uri="{BB962C8B-B14F-4D97-AF65-F5344CB8AC3E}">
        <p14:creationId xmlns:p14="http://schemas.microsoft.com/office/powerpoint/2010/main" val="229538445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2288BAF-8DF6-4900-B285-1EB251ADCCC9}"/>
              </a:ext>
            </a:extLst>
          </p:cNvPr>
          <p:cNvPicPr>
            <a:picLocks noGrp="1" noChangeAspect="1"/>
          </p:cNvPicPr>
          <p:nvPr>
            <p:ph idx="1"/>
          </p:nvPr>
        </p:nvPicPr>
        <p:blipFill>
          <a:blip r:embed="rId2"/>
          <a:stretch>
            <a:fillRect/>
          </a:stretch>
        </p:blipFill>
        <p:spPr>
          <a:xfrm>
            <a:off x="731838" y="2197719"/>
            <a:ext cx="7902575" cy="2629249"/>
          </a:xfrm>
          <a:prstGeom prst="rect">
            <a:avLst/>
          </a:prstGeom>
        </p:spPr>
      </p:pic>
      <p:sp>
        <p:nvSpPr>
          <p:cNvPr id="3" name="Title 2">
            <a:extLst>
              <a:ext uri="{FF2B5EF4-FFF2-40B4-BE49-F238E27FC236}">
                <a16:creationId xmlns:a16="http://schemas.microsoft.com/office/drawing/2014/main" id="{8F7A0A88-1B8C-4A9A-983C-01F4C7005368}"/>
              </a:ext>
            </a:extLst>
          </p:cNvPr>
          <p:cNvSpPr>
            <a:spLocks noGrp="1"/>
          </p:cNvSpPr>
          <p:nvPr>
            <p:ph type="title"/>
          </p:nvPr>
        </p:nvSpPr>
        <p:spPr/>
        <p:txBody>
          <a:bodyPr/>
          <a:lstStyle/>
          <a:p>
            <a:r>
              <a:rPr lang="en-US" dirty="0"/>
              <a:t>Project IRR with Development Costs</a:t>
            </a:r>
            <a:endParaRPr lang="en-CH" dirty="0"/>
          </a:p>
        </p:txBody>
      </p:sp>
      <p:sp>
        <p:nvSpPr>
          <p:cNvPr id="4" name="Slide Number Placeholder 3">
            <a:extLst>
              <a:ext uri="{FF2B5EF4-FFF2-40B4-BE49-F238E27FC236}">
                <a16:creationId xmlns:a16="http://schemas.microsoft.com/office/drawing/2014/main" id="{1C064F6D-4A9E-4914-898E-9A7CB863ED77}"/>
              </a:ext>
            </a:extLst>
          </p:cNvPr>
          <p:cNvSpPr>
            <a:spLocks noGrp="1"/>
          </p:cNvSpPr>
          <p:nvPr>
            <p:ph type="sldNum" sz="quarter" idx="12"/>
          </p:nvPr>
        </p:nvSpPr>
        <p:spPr/>
        <p:txBody>
          <a:bodyPr/>
          <a:lstStyle/>
          <a:p>
            <a:pPr algn="ctr"/>
            <a:fld id="{0C3A1854-6B63-4059-B360-A3C4972BF0FC}" type="slidenum">
              <a:rPr lang="ko-KR" altLang="en-US" smtClean="0"/>
              <a:pPr algn="ctr"/>
              <a:t>138</a:t>
            </a:fld>
            <a:endParaRPr lang="ko-KR" altLang="en-US" dirty="0"/>
          </a:p>
        </p:txBody>
      </p:sp>
    </p:spTree>
    <p:extLst>
      <p:ext uri="{BB962C8B-B14F-4D97-AF65-F5344CB8AC3E}">
        <p14:creationId xmlns:p14="http://schemas.microsoft.com/office/powerpoint/2010/main" val="292034116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0A5CDB-180D-4DBB-B0C3-875F241DFCF6}"/>
              </a:ext>
            </a:extLst>
          </p:cNvPr>
          <p:cNvSpPr>
            <a:spLocks noGrp="1"/>
          </p:cNvSpPr>
          <p:nvPr>
            <p:ph idx="1"/>
          </p:nvPr>
        </p:nvSpPr>
        <p:spPr/>
        <p:txBody>
          <a:bodyPr>
            <a:normAutofit fontScale="55000" lnSpcReduction="20000"/>
          </a:bodyPr>
          <a:lstStyle/>
          <a:p>
            <a:r>
              <a:rPr lang="en-US" u="sng" dirty="0"/>
              <a:t>Accounts</a:t>
            </a:r>
            <a:r>
              <a:rPr lang="en-US" dirty="0"/>
              <a:t>.  On or prior to the Closing Date, Borrower and Administrative Agent shall establish at the Depositary accounts entitled </a:t>
            </a:r>
          </a:p>
          <a:p>
            <a:r>
              <a:rPr lang="en-US" dirty="0"/>
              <a:t>“Solar Construction Account” (the “</a:t>
            </a:r>
            <a:r>
              <a:rPr lang="en-US" u="sng" dirty="0"/>
              <a:t>Construction Account</a:t>
            </a:r>
            <a:r>
              <a:rPr lang="en-US" dirty="0"/>
              <a:t>”),</a:t>
            </a:r>
          </a:p>
          <a:p>
            <a:r>
              <a:rPr lang="en-US" dirty="0"/>
              <a:t>“Solar Operating Account” (the “</a:t>
            </a:r>
            <a:r>
              <a:rPr lang="en-US" u="sng" dirty="0"/>
              <a:t>Operating Account</a:t>
            </a:r>
            <a:r>
              <a:rPr lang="en-US" dirty="0"/>
              <a:t>”), </a:t>
            </a:r>
          </a:p>
          <a:p>
            <a:r>
              <a:rPr lang="en-US" dirty="0"/>
              <a:t>“Solar Distribution Account” (the “</a:t>
            </a:r>
            <a:r>
              <a:rPr lang="en-US" u="sng" dirty="0"/>
              <a:t>Distribution Account</a:t>
            </a:r>
            <a:r>
              <a:rPr lang="en-US" dirty="0"/>
              <a:t>”), </a:t>
            </a:r>
          </a:p>
          <a:p>
            <a:r>
              <a:rPr lang="en-US" dirty="0"/>
              <a:t>“Solar O&amp;M Reserve Account” (the “O&amp;M Reserve Account”),</a:t>
            </a:r>
          </a:p>
          <a:p>
            <a:r>
              <a:rPr lang="en-US" dirty="0"/>
              <a:t> “Solar Debt Service Reserve Account” (the “</a:t>
            </a:r>
            <a:r>
              <a:rPr lang="en-US" u="sng" dirty="0"/>
              <a:t>Debt Service Reserve Account</a:t>
            </a:r>
            <a:r>
              <a:rPr lang="en-US" dirty="0"/>
              <a:t>”),</a:t>
            </a:r>
          </a:p>
          <a:p>
            <a:r>
              <a:rPr lang="en-US" dirty="0"/>
              <a:t> “Solar Distribution Reserve Account (the “</a:t>
            </a:r>
            <a:r>
              <a:rPr lang="en-US" u="sng" dirty="0"/>
              <a:t>Distribution Reserve Account</a:t>
            </a:r>
            <a:r>
              <a:rPr lang="en-US" dirty="0"/>
              <a:t>”), </a:t>
            </a:r>
          </a:p>
          <a:p>
            <a:r>
              <a:rPr lang="en-US" dirty="0"/>
              <a:t>“Solar Completion Reserve Account” (the “</a:t>
            </a:r>
            <a:r>
              <a:rPr lang="en-US" u="sng" dirty="0"/>
              <a:t>Completion Reserve Account</a:t>
            </a:r>
            <a:r>
              <a:rPr lang="en-US" dirty="0"/>
              <a:t>”),</a:t>
            </a:r>
          </a:p>
          <a:p>
            <a:r>
              <a:rPr lang="en-US" dirty="0"/>
              <a:t> “Solar Interest Reserve Account” (the “</a:t>
            </a:r>
            <a:r>
              <a:rPr lang="en-US" u="sng" dirty="0"/>
              <a:t>Interest Reserve Account</a:t>
            </a:r>
            <a:r>
              <a:rPr lang="en-US" dirty="0"/>
              <a:t>”) </a:t>
            </a:r>
          </a:p>
          <a:p>
            <a:r>
              <a:rPr lang="en-US" dirty="0"/>
              <a:t>“Solar Loss Proceeds Account” (the “</a:t>
            </a:r>
            <a:r>
              <a:rPr lang="en-US" u="sng" dirty="0"/>
              <a:t>Loss Proceeds Account</a:t>
            </a:r>
            <a:r>
              <a:rPr lang="en-US" dirty="0"/>
              <a:t>”), </a:t>
            </a:r>
          </a:p>
          <a:p>
            <a:r>
              <a:rPr lang="en-US" dirty="0"/>
              <a:t>“Solar Delay Proceeds Account” (the “</a:t>
            </a:r>
            <a:r>
              <a:rPr lang="en-US" u="sng" dirty="0"/>
              <a:t>Delay Proceeds Account</a:t>
            </a:r>
            <a:r>
              <a:rPr lang="en-US" dirty="0"/>
              <a:t>”)</a:t>
            </a:r>
          </a:p>
          <a:p>
            <a:r>
              <a:rPr lang="en-US" dirty="0"/>
              <a:t>“Solar Major Maintenance Reserve Account” (the “</a:t>
            </a:r>
            <a:r>
              <a:rPr lang="en-US" u="sng" dirty="0"/>
              <a:t>Major Maintenance Reserve Account</a:t>
            </a:r>
            <a:r>
              <a:rPr lang="en-US" dirty="0"/>
              <a:t>”).  </a:t>
            </a:r>
          </a:p>
          <a:p>
            <a:r>
              <a:rPr lang="en-US" dirty="0"/>
              <a:t>Any deposits, transfer or application of funds in the Accounts shall be in accordance with the Depositary Agreement.</a:t>
            </a:r>
            <a:endParaRPr lang="en-CH" dirty="0"/>
          </a:p>
          <a:p>
            <a:endParaRPr lang="en-CH" dirty="0"/>
          </a:p>
        </p:txBody>
      </p:sp>
      <p:sp>
        <p:nvSpPr>
          <p:cNvPr id="3" name="Title 2">
            <a:extLst>
              <a:ext uri="{FF2B5EF4-FFF2-40B4-BE49-F238E27FC236}">
                <a16:creationId xmlns:a16="http://schemas.microsoft.com/office/drawing/2014/main" id="{12504688-230A-47FC-A74D-E2526496786A}"/>
              </a:ext>
            </a:extLst>
          </p:cNvPr>
          <p:cNvSpPr>
            <a:spLocks noGrp="1"/>
          </p:cNvSpPr>
          <p:nvPr>
            <p:ph type="title"/>
          </p:nvPr>
        </p:nvSpPr>
        <p:spPr/>
        <p:txBody>
          <a:bodyPr/>
          <a:lstStyle/>
          <a:p>
            <a:r>
              <a:rPr lang="en-US" dirty="0"/>
              <a:t>Solar Case Accounts</a:t>
            </a:r>
            <a:endParaRPr lang="en-CH" dirty="0"/>
          </a:p>
        </p:txBody>
      </p:sp>
      <p:sp>
        <p:nvSpPr>
          <p:cNvPr id="4" name="Slide Number Placeholder 3">
            <a:extLst>
              <a:ext uri="{FF2B5EF4-FFF2-40B4-BE49-F238E27FC236}">
                <a16:creationId xmlns:a16="http://schemas.microsoft.com/office/drawing/2014/main" id="{C4DF716D-8216-43EE-8D01-5808E09BF2C4}"/>
              </a:ext>
            </a:extLst>
          </p:cNvPr>
          <p:cNvSpPr>
            <a:spLocks noGrp="1"/>
          </p:cNvSpPr>
          <p:nvPr>
            <p:ph type="sldNum" sz="quarter" idx="12"/>
          </p:nvPr>
        </p:nvSpPr>
        <p:spPr/>
        <p:txBody>
          <a:bodyPr/>
          <a:lstStyle/>
          <a:p>
            <a:pPr algn="ctr"/>
            <a:fld id="{0C3A1854-6B63-4059-B360-A3C4972BF0FC}" type="slidenum">
              <a:rPr lang="ko-KR" altLang="en-US" smtClean="0"/>
              <a:pPr algn="ctr"/>
              <a:t>139</a:t>
            </a:fld>
            <a:endParaRPr lang="ko-KR" altLang="en-US" dirty="0"/>
          </a:p>
        </p:txBody>
      </p:sp>
    </p:spTree>
    <p:extLst>
      <p:ext uri="{BB962C8B-B14F-4D97-AF65-F5344CB8AC3E}">
        <p14:creationId xmlns:p14="http://schemas.microsoft.com/office/powerpoint/2010/main" val="2269025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7EE237-BF9F-40F5-AC85-9556649D9A30}"/>
              </a:ext>
            </a:extLst>
          </p:cNvPr>
          <p:cNvSpPr>
            <a:spLocks noGrp="1"/>
          </p:cNvSpPr>
          <p:nvPr>
            <p:ph type="title"/>
          </p:nvPr>
        </p:nvSpPr>
        <p:spPr>
          <a:xfrm>
            <a:off x="732344" y="158629"/>
            <a:ext cx="7666938" cy="690676"/>
          </a:xfrm>
        </p:spPr>
        <p:txBody>
          <a:bodyPr>
            <a:normAutofit fontScale="90000"/>
          </a:bodyPr>
          <a:lstStyle/>
          <a:p>
            <a:r>
              <a:rPr lang="en-US" dirty="0"/>
              <a:t>Project Finance Model Structure Changes at COD</a:t>
            </a:r>
          </a:p>
        </p:txBody>
      </p:sp>
      <p:cxnSp>
        <p:nvCxnSpPr>
          <p:cNvPr id="6" name="Straight Connector 5">
            <a:extLst>
              <a:ext uri="{FF2B5EF4-FFF2-40B4-BE49-F238E27FC236}">
                <a16:creationId xmlns:a16="http://schemas.microsoft.com/office/drawing/2014/main" id="{B6DF68ED-81DF-46BA-B09B-A9571628D205}"/>
              </a:ext>
            </a:extLst>
          </p:cNvPr>
          <p:cNvCxnSpPr/>
          <p:nvPr/>
        </p:nvCxnSpPr>
        <p:spPr>
          <a:xfrm>
            <a:off x="999241" y="4939645"/>
            <a:ext cx="69192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66A9BE-6496-4248-A4D2-0F7FDA958E18}"/>
              </a:ext>
            </a:extLst>
          </p:cNvPr>
          <p:cNvCxnSpPr>
            <a:cxnSpLocks/>
            <a:stCxn id="10" idx="2"/>
          </p:cNvCxnSpPr>
          <p:nvPr/>
        </p:nvCxnSpPr>
        <p:spPr>
          <a:xfrm flipH="1">
            <a:off x="4572001" y="3871913"/>
            <a:ext cx="24032" cy="1067732"/>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3215F0B-E1D9-43A9-9AFC-C4AD9E2AEC50}"/>
              </a:ext>
            </a:extLst>
          </p:cNvPr>
          <p:cNvSpPr txBox="1"/>
          <p:nvPr/>
        </p:nvSpPr>
        <p:spPr>
          <a:xfrm>
            <a:off x="562470" y="4112210"/>
            <a:ext cx="1899500" cy="738664"/>
          </a:xfrm>
          <a:prstGeom prst="rect">
            <a:avLst/>
          </a:prstGeom>
          <a:solidFill>
            <a:srgbClr val="00B0F0"/>
          </a:solidFill>
        </p:spPr>
        <p:txBody>
          <a:bodyPr wrap="square" rtlCol="0">
            <a:spAutoFit/>
          </a:bodyPr>
          <a:lstStyle/>
          <a:p>
            <a:r>
              <a:rPr lang="en-US" sz="1400" dirty="0"/>
              <a:t>Development is Dating period. Probability of failure is high</a:t>
            </a:r>
          </a:p>
        </p:txBody>
      </p:sp>
      <p:cxnSp>
        <p:nvCxnSpPr>
          <p:cNvPr id="15" name="Straight Connector 14">
            <a:extLst>
              <a:ext uri="{FF2B5EF4-FFF2-40B4-BE49-F238E27FC236}">
                <a16:creationId xmlns:a16="http://schemas.microsoft.com/office/drawing/2014/main" id="{2DDF37D1-907E-4D67-A079-4F84A3802E78}"/>
              </a:ext>
            </a:extLst>
          </p:cNvPr>
          <p:cNvCxnSpPr/>
          <p:nvPr/>
        </p:nvCxnSpPr>
        <p:spPr>
          <a:xfrm flipH="1">
            <a:off x="2785620" y="3871911"/>
            <a:ext cx="1" cy="1067733"/>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AD6A6D4-D549-4873-9093-EEFD44E9951C}"/>
              </a:ext>
            </a:extLst>
          </p:cNvPr>
          <p:cNvPicPr>
            <a:picLocks noChangeAspect="1"/>
          </p:cNvPicPr>
          <p:nvPr/>
        </p:nvPicPr>
        <p:blipFill>
          <a:blip r:embed="rId2"/>
          <a:stretch>
            <a:fillRect/>
          </a:stretch>
        </p:blipFill>
        <p:spPr>
          <a:xfrm>
            <a:off x="2394762" y="2986087"/>
            <a:ext cx="907593" cy="763276"/>
          </a:xfrm>
          <a:prstGeom prst="rect">
            <a:avLst/>
          </a:prstGeom>
        </p:spPr>
      </p:pic>
      <p:pic>
        <p:nvPicPr>
          <p:cNvPr id="5" name="Picture 4">
            <a:extLst>
              <a:ext uri="{FF2B5EF4-FFF2-40B4-BE49-F238E27FC236}">
                <a16:creationId xmlns:a16="http://schemas.microsoft.com/office/drawing/2014/main" id="{0769AF74-8422-4761-B363-20292E7F8690}"/>
              </a:ext>
            </a:extLst>
          </p:cNvPr>
          <p:cNvPicPr>
            <a:picLocks noChangeAspect="1"/>
          </p:cNvPicPr>
          <p:nvPr/>
        </p:nvPicPr>
        <p:blipFill>
          <a:blip r:embed="rId3"/>
          <a:stretch>
            <a:fillRect/>
          </a:stretch>
        </p:blipFill>
        <p:spPr>
          <a:xfrm>
            <a:off x="734020" y="5282444"/>
            <a:ext cx="1104331" cy="727925"/>
          </a:xfrm>
          <a:prstGeom prst="rect">
            <a:avLst/>
          </a:prstGeom>
        </p:spPr>
      </p:pic>
      <p:sp>
        <p:nvSpPr>
          <p:cNvPr id="16" name="TextBox 15">
            <a:extLst>
              <a:ext uri="{FF2B5EF4-FFF2-40B4-BE49-F238E27FC236}">
                <a16:creationId xmlns:a16="http://schemas.microsoft.com/office/drawing/2014/main" id="{B6293888-D821-4442-ABDB-BD34D5ECC68A}"/>
              </a:ext>
            </a:extLst>
          </p:cNvPr>
          <p:cNvSpPr txBox="1"/>
          <p:nvPr/>
        </p:nvSpPr>
        <p:spPr>
          <a:xfrm>
            <a:off x="2163690" y="5173149"/>
            <a:ext cx="1592777" cy="923330"/>
          </a:xfrm>
          <a:prstGeom prst="rect">
            <a:avLst/>
          </a:prstGeom>
          <a:solidFill>
            <a:schemeClr val="accent1">
              <a:lumMod val="20000"/>
              <a:lumOff val="80000"/>
            </a:schemeClr>
          </a:solidFill>
        </p:spPr>
        <p:txBody>
          <a:bodyPr wrap="square" rtlCol="0">
            <a:spAutoFit/>
          </a:bodyPr>
          <a:lstStyle/>
          <a:p>
            <a:r>
              <a:rPr lang="en-US" dirty="0"/>
              <a:t>FC is just after engagement date</a:t>
            </a:r>
          </a:p>
        </p:txBody>
      </p:sp>
      <p:cxnSp>
        <p:nvCxnSpPr>
          <p:cNvPr id="17" name="Straight Connector 16">
            <a:extLst>
              <a:ext uri="{FF2B5EF4-FFF2-40B4-BE49-F238E27FC236}">
                <a16:creationId xmlns:a16="http://schemas.microsoft.com/office/drawing/2014/main" id="{25D93541-9F76-4D51-82B0-105955218DA6}"/>
              </a:ext>
            </a:extLst>
          </p:cNvPr>
          <p:cNvCxnSpPr>
            <a:cxnSpLocks/>
          </p:cNvCxnSpPr>
          <p:nvPr/>
        </p:nvCxnSpPr>
        <p:spPr>
          <a:xfrm flipH="1">
            <a:off x="7918515" y="3810638"/>
            <a:ext cx="24032" cy="1067732"/>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357657C-EA64-4062-A2A0-18C37E866B44}"/>
              </a:ext>
            </a:extLst>
          </p:cNvPr>
          <p:cNvSpPr txBox="1"/>
          <p:nvPr/>
        </p:nvSpPr>
        <p:spPr>
          <a:xfrm>
            <a:off x="5112151" y="4078433"/>
            <a:ext cx="2415618" cy="738664"/>
          </a:xfrm>
          <a:prstGeom prst="rect">
            <a:avLst/>
          </a:prstGeom>
          <a:solidFill>
            <a:srgbClr val="00B0F0"/>
          </a:solidFill>
        </p:spPr>
        <p:txBody>
          <a:bodyPr wrap="square" rtlCol="0">
            <a:spAutoFit/>
          </a:bodyPr>
          <a:lstStyle/>
          <a:p>
            <a:r>
              <a:rPr lang="en-US" sz="1400" dirty="0"/>
              <a:t>Pay your Bills and re-structure your life. Stuck with PPA type contract. May default.</a:t>
            </a:r>
          </a:p>
        </p:txBody>
      </p:sp>
      <p:pic>
        <p:nvPicPr>
          <p:cNvPr id="7" name="Picture 6">
            <a:extLst>
              <a:ext uri="{FF2B5EF4-FFF2-40B4-BE49-F238E27FC236}">
                <a16:creationId xmlns:a16="http://schemas.microsoft.com/office/drawing/2014/main" id="{61050DCA-3169-44DA-AAB8-E37F0C9B1A67}"/>
              </a:ext>
            </a:extLst>
          </p:cNvPr>
          <p:cNvPicPr>
            <a:picLocks noChangeAspect="1"/>
          </p:cNvPicPr>
          <p:nvPr/>
        </p:nvPicPr>
        <p:blipFill>
          <a:blip r:embed="rId4"/>
          <a:stretch>
            <a:fillRect/>
          </a:stretch>
        </p:blipFill>
        <p:spPr>
          <a:xfrm>
            <a:off x="7651291" y="2901442"/>
            <a:ext cx="582511" cy="906691"/>
          </a:xfrm>
          <a:prstGeom prst="rect">
            <a:avLst/>
          </a:prstGeom>
        </p:spPr>
      </p:pic>
      <p:cxnSp>
        <p:nvCxnSpPr>
          <p:cNvPr id="9" name="Straight Arrow Connector 8">
            <a:extLst>
              <a:ext uri="{FF2B5EF4-FFF2-40B4-BE49-F238E27FC236}">
                <a16:creationId xmlns:a16="http://schemas.microsoft.com/office/drawing/2014/main" id="{D63CC666-2230-4FC8-BE53-95C1EDD96C22}"/>
              </a:ext>
            </a:extLst>
          </p:cNvPr>
          <p:cNvCxnSpPr/>
          <p:nvPr/>
        </p:nvCxnSpPr>
        <p:spPr>
          <a:xfrm flipH="1">
            <a:off x="3091992" y="2224726"/>
            <a:ext cx="697582" cy="8766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B0DCFDD-0723-49AA-AC83-DC9E7BD4BF8E}"/>
              </a:ext>
            </a:extLst>
          </p:cNvPr>
          <p:cNvSpPr txBox="1"/>
          <p:nvPr/>
        </p:nvSpPr>
        <p:spPr>
          <a:xfrm>
            <a:off x="3180372" y="2008266"/>
            <a:ext cx="1442302" cy="649252"/>
          </a:xfrm>
          <a:prstGeom prst="rect">
            <a:avLst/>
          </a:prstGeom>
          <a:solidFill>
            <a:srgbClr val="FFFF00"/>
          </a:solidFill>
        </p:spPr>
        <p:txBody>
          <a:bodyPr wrap="square" rtlCol="0">
            <a:spAutoFit/>
          </a:bodyPr>
          <a:lstStyle/>
          <a:p>
            <a:r>
              <a:rPr lang="en-US" dirty="0"/>
              <a:t>Commitment Fee</a:t>
            </a:r>
          </a:p>
        </p:txBody>
      </p:sp>
      <p:sp>
        <p:nvSpPr>
          <p:cNvPr id="19" name="TextBox 18">
            <a:extLst>
              <a:ext uri="{FF2B5EF4-FFF2-40B4-BE49-F238E27FC236}">
                <a16:creationId xmlns:a16="http://schemas.microsoft.com/office/drawing/2014/main" id="{13AB6D35-C487-4B85-BEC0-DAD7791CBDB1}"/>
              </a:ext>
            </a:extLst>
          </p:cNvPr>
          <p:cNvSpPr txBox="1"/>
          <p:nvPr/>
        </p:nvSpPr>
        <p:spPr>
          <a:xfrm>
            <a:off x="6995938" y="5184742"/>
            <a:ext cx="1893217" cy="646331"/>
          </a:xfrm>
          <a:prstGeom prst="rect">
            <a:avLst/>
          </a:prstGeom>
          <a:solidFill>
            <a:schemeClr val="accent1">
              <a:lumMod val="40000"/>
              <a:lumOff val="60000"/>
            </a:schemeClr>
          </a:solidFill>
        </p:spPr>
        <p:txBody>
          <a:bodyPr wrap="square" rtlCol="0">
            <a:spAutoFit/>
          </a:bodyPr>
          <a:lstStyle/>
          <a:p>
            <a:r>
              <a:rPr lang="en-US" dirty="0"/>
              <a:t>Decommissioning Date</a:t>
            </a:r>
          </a:p>
        </p:txBody>
      </p:sp>
      <p:sp>
        <p:nvSpPr>
          <p:cNvPr id="20" name="TextBox 19">
            <a:extLst>
              <a:ext uri="{FF2B5EF4-FFF2-40B4-BE49-F238E27FC236}">
                <a16:creationId xmlns:a16="http://schemas.microsoft.com/office/drawing/2014/main" id="{4557264C-D1DD-44B0-8E72-C715BDCEE515}"/>
              </a:ext>
            </a:extLst>
          </p:cNvPr>
          <p:cNvSpPr txBox="1"/>
          <p:nvPr/>
        </p:nvSpPr>
        <p:spPr>
          <a:xfrm>
            <a:off x="495261" y="1941922"/>
            <a:ext cx="1522075" cy="1477328"/>
          </a:xfrm>
          <a:prstGeom prst="rect">
            <a:avLst/>
          </a:prstGeom>
          <a:solidFill>
            <a:srgbClr val="FFFF00"/>
          </a:solidFill>
        </p:spPr>
        <p:txBody>
          <a:bodyPr wrap="square" rtlCol="0">
            <a:spAutoFit/>
          </a:bodyPr>
          <a:lstStyle/>
          <a:p>
            <a:r>
              <a:rPr lang="en-US" dirty="0"/>
              <a:t>Father of the bride makes commitment to pay for wedding</a:t>
            </a:r>
          </a:p>
        </p:txBody>
      </p:sp>
      <p:cxnSp>
        <p:nvCxnSpPr>
          <p:cNvPr id="22" name="Straight Arrow Connector 21">
            <a:extLst>
              <a:ext uri="{FF2B5EF4-FFF2-40B4-BE49-F238E27FC236}">
                <a16:creationId xmlns:a16="http://schemas.microsoft.com/office/drawing/2014/main" id="{4C12B801-4E84-452E-BDE8-EE6C1CA503A8}"/>
              </a:ext>
            </a:extLst>
          </p:cNvPr>
          <p:cNvCxnSpPr/>
          <p:nvPr/>
        </p:nvCxnSpPr>
        <p:spPr>
          <a:xfrm>
            <a:off x="1706252" y="3419250"/>
            <a:ext cx="1168923" cy="15203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2DF96DA-7D6B-44FB-9820-FAB6013E6DD1}"/>
              </a:ext>
            </a:extLst>
          </p:cNvPr>
          <p:cNvSpPr txBox="1"/>
          <p:nvPr/>
        </p:nvSpPr>
        <p:spPr>
          <a:xfrm>
            <a:off x="2925398" y="4204543"/>
            <a:ext cx="1495126" cy="646331"/>
          </a:xfrm>
          <a:prstGeom prst="rect">
            <a:avLst/>
          </a:prstGeom>
          <a:solidFill>
            <a:srgbClr val="00B0F0"/>
          </a:solidFill>
        </p:spPr>
        <p:txBody>
          <a:bodyPr wrap="square" rtlCol="0">
            <a:spAutoFit/>
          </a:bodyPr>
          <a:lstStyle/>
          <a:p>
            <a:r>
              <a:rPr lang="en-US" sz="1200" dirty="0"/>
              <a:t>Pay for Wedding with Other peoples money</a:t>
            </a:r>
          </a:p>
        </p:txBody>
      </p:sp>
      <p:cxnSp>
        <p:nvCxnSpPr>
          <p:cNvPr id="8" name="Straight Connector 7">
            <a:extLst>
              <a:ext uri="{FF2B5EF4-FFF2-40B4-BE49-F238E27FC236}">
                <a16:creationId xmlns:a16="http://schemas.microsoft.com/office/drawing/2014/main" id="{75758D27-FEFC-4EA0-A034-BEAA01E03D17}"/>
              </a:ext>
            </a:extLst>
          </p:cNvPr>
          <p:cNvCxnSpPr/>
          <p:nvPr/>
        </p:nvCxnSpPr>
        <p:spPr>
          <a:xfrm flipV="1">
            <a:off x="4596033" y="1083365"/>
            <a:ext cx="0" cy="5496339"/>
          </a:xfrm>
          <a:prstGeom prst="line">
            <a:avLst/>
          </a:prstGeom>
          <a:ln w="1174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8160BDA-88BB-4AC5-B57D-4F300951AD8C}"/>
              </a:ext>
            </a:extLst>
          </p:cNvPr>
          <p:cNvSpPr txBox="1"/>
          <p:nvPr/>
        </p:nvSpPr>
        <p:spPr>
          <a:xfrm>
            <a:off x="5042006" y="919294"/>
            <a:ext cx="2415618" cy="1200329"/>
          </a:xfrm>
          <a:prstGeom prst="rect">
            <a:avLst/>
          </a:prstGeom>
          <a:solidFill>
            <a:srgbClr val="92D050"/>
          </a:solidFill>
        </p:spPr>
        <p:txBody>
          <a:bodyPr wrap="square" rtlCol="0">
            <a:spAutoFit/>
          </a:bodyPr>
          <a:lstStyle/>
          <a:p>
            <a:r>
              <a:rPr lang="en-US" dirty="0"/>
              <a:t>After COD, cash flow is presented in the cash flow waterfall and the last line is dividends</a:t>
            </a:r>
          </a:p>
        </p:txBody>
      </p:sp>
      <p:sp>
        <p:nvSpPr>
          <p:cNvPr id="25" name="TextBox 24">
            <a:extLst>
              <a:ext uri="{FF2B5EF4-FFF2-40B4-BE49-F238E27FC236}">
                <a16:creationId xmlns:a16="http://schemas.microsoft.com/office/drawing/2014/main" id="{17B27460-33FF-4864-A24E-D57225224624}"/>
              </a:ext>
            </a:extLst>
          </p:cNvPr>
          <p:cNvSpPr txBox="1"/>
          <p:nvPr/>
        </p:nvSpPr>
        <p:spPr>
          <a:xfrm>
            <a:off x="1791997" y="817984"/>
            <a:ext cx="2415618" cy="1200329"/>
          </a:xfrm>
          <a:prstGeom prst="rect">
            <a:avLst/>
          </a:prstGeom>
          <a:solidFill>
            <a:srgbClr val="92D050"/>
          </a:solidFill>
        </p:spPr>
        <p:txBody>
          <a:bodyPr wrap="square" rtlCol="0">
            <a:spAutoFit/>
          </a:bodyPr>
          <a:lstStyle/>
          <a:p>
            <a:r>
              <a:rPr lang="en-US" dirty="0"/>
              <a:t>Before COD, cash flow is presented in the sources and uses statement</a:t>
            </a:r>
          </a:p>
        </p:txBody>
      </p:sp>
      <p:pic>
        <p:nvPicPr>
          <p:cNvPr id="10" name="Picture 9">
            <a:extLst>
              <a:ext uri="{FF2B5EF4-FFF2-40B4-BE49-F238E27FC236}">
                <a16:creationId xmlns:a16="http://schemas.microsoft.com/office/drawing/2014/main" id="{51DB459D-61CC-41C8-9F84-BFA5C56F7DCB}"/>
              </a:ext>
            </a:extLst>
          </p:cNvPr>
          <p:cNvPicPr>
            <a:picLocks noChangeAspect="1"/>
          </p:cNvPicPr>
          <p:nvPr/>
        </p:nvPicPr>
        <p:blipFill>
          <a:blip r:embed="rId5"/>
          <a:stretch>
            <a:fillRect/>
          </a:stretch>
        </p:blipFill>
        <p:spPr>
          <a:xfrm>
            <a:off x="4205287" y="2928033"/>
            <a:ext cx="781492" cy="943880"/>
          </a:xfrm>
          <a:prstGeom prst="rect">
            <a:avLst/>
          </a:prstGeom>
        </p:spPr>
      </p:pic>
      <p:sp>
        <p:nvSpPr>
          <p:cNvPr id="13" name="TextBox 12">
            <a:extLst>
              <a:ext uri="{FF2B5EF4-FFF2-40B4-BE49-F238E27FC236}">
                <a16:creationId xmlns:a16="http://schemas.microsoft.com/office/drawing/2014/main" id="{63D79DE2-94A6-4776-BC51-45DFCB16930E}"/>
              </a:ext>
            </a:extLst>
          </p:cNvPr>
          <p:cNvSpPr txBox="1"/>
          <p:nvPr/>
        </p:nvSpPr>
        <p:spPr>
          <a:xfrm>
            <a:off x="4047639" y="5184741"/>
            <a:ext cx="1150070" cy="923330"/>
          </a:xfrm>
          <a:prstGeom prst="rect">
            <a:avLst/>
          </a:prstGeom>
          <a:solidFill>
            <a:schemeClr val="accent1">
              <a:lumMod val="40000"/>
              <a:lumOff val="60000"/>
            </a:schemeClr>
          </a:solidFill>
        </p:spPr>
        <p:txBody>
          <a:bodyPr wrap="square" rtlCol="0">
            <a:spAutoFit/>
          </a:bodyPr>
          <a:lstStyle/>
          <a:p>
            <a:r>
              <a:rPr lang="en-US" dirty="0"/>
              <a:t>COD is Wedding Date</a:t>
            </a:r>
          </a:p>
        </p:txBody>
      </p:sp>
    </p:spTree>
    <p:extLst>
      <p:ext uri="{BB962C8B-B14F-4D97-AF65-F5344CB8AC3E}">
        <p14:creationId xmlns:p14="http://schemas.microsoft.com/office/powerpoint/2010/main" val="333339507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2F83-58AB-40B4-8F6A-780E1BD2510E}"/>
              </a:ext>
            </a:extLst>
          </p:cNvPr>
          <p:cNvSpPr>
            <a:spLocks noGrp="1"/>
          </p:cNvSpPr>
          <p:nvPr>
            <p:ph type="title"/>
          </p:nvPr>
        </p:nvSpPr>
        <p:spPr/>
        <p:txBody>
          <a:bodyPr>
            <a:normAutofit fontScale="90000"/>
          </a:bodyPr>
          <a:lstStyle/>
          <a:p>
            <a:r>
              <a:rPr lang="en-029" dirty="0"/>
              <a:t>Case Number 2:</a:t>
            </a:r>
            <a:br>
              <a:rPr lang="en-029" dirty="0"/>
            </a:br>
            <a:r>
              <a:rPr lang="en-029" dirty="0"/>
              <a:t>Availability and Capacity Based Projects</a:t>
            </a:r>
          </a:p>
        </p:txBody>
      </p:sp>
    </p:spTree>
    <p:extLst>
      <p:ext uri="{BB962C8B-B14F-4D97-AF65-F5344CB8AC3E}">
        <p14:creationId xmlns:p14="http://schemas.microsoft.com/office/powerpoint/2010/main" val="373448215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99E172-9A4C-487F-B40E-1D35DBB4D116}"/>
              </a:ext>
            </a:extLst>
          </p:cNvPr>
          <p:cNvSpPr>
            <a:spLocks noGrp="1"/>
          </p:cNvSpPr>
          <p:nvPr>
            <p:ph idx="1"/>
          </p:nvPr>
        </p:nvSpPr>
        <p:spPr>
          <a:xfrm>
            <a:off x="628650" y="972114"/>
            <a:ext cx="7902608" cy="4913771"/>
          </a:xfrm>
        </p:spPr>
        <p:txBody>
          <a:bodyPr/>
          <a:lstStyle/>
          <a:p>
            <a:r>
              <a:rPr lang="en-US" dirty="0"/>
              <a:t>Combustion turbine power plant case study</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3E07F6F-0E0A-42BE-8BE6-40BF9DC579E1}"/>
              </a:ext>
            </a:extLst>
          </p:cNvPr>
          <p:cNvSpPr>
            <a:spLocks noGrp="1"/>
          </p:cNvSpPr>
          <p:nvPr>
            <p:ph type="title"/>
          </p:nvPr>
        </p:nvSpPr>
        <p:spPr/>
        <p:txBody>
          <a:bodyPr/>
          <a:lstStyle/>
          <a:p>
            <a:r>
              <a:rPr lang="en-US" dirty="0"/>
              <a:t>Overview of Cost</a:t>
            </a:r>
          </a:p>
        </p:txBody>
      </p:sp>
      <p:sp>
        <p:nvSpPr>
          <p:cNvPr id="4" name="Slide Number Placeholder 3">
            <a:extLst>
              <a:ext uri="{FF2B5EF4-FFF2-40B4-BE49-F238E27FC236}">
                <a16:creationId xmlns:a16="http://schemas.microsoft.com/office/drawing/2014/main" id="{1A83D5C7-EB75-429C-B01D-9F677D35D91E}"/>
              </a:ext>
            </a:extLst>
          </p:cNvPr>
          <p:cNvSpPr>
            <a:spLocks noGrp="1"/>
          </p:cNvSpPr>
          <p:nvPr>
            <p:ph type="sldNum" sz="quarter" idx="12"/>
          </p:nvPr>
        </p:nvSpPr>
        <p:spPr/>
        <p:txBody>
          <a:bodyPr/>
          <a:lstStyle/>
          <a:p>
            <a:pPr algn="ctr"/>
            <a:fld id="{0C3A1854-6B63-4059-B360-A3C4972BF0FC}" type="slidenum">
              <a:rPr lang="ko-KR" altLang="en-US" smtClean="0"/>
              <a:pPr algn="ctr"/>
              <a:t>141</a:t>
            </a:fld>
            <a:endParaRPr lang="ko-KR" altLang="en-US" dirty="0"/>
          </a:p>
        </p:txBody>
      </p:sp>
      <p:pic>
        <p:nvPicPr>
          <p:cNvPr id="5" name="Picture 4">
            <a:extLst>
              <a:ext uri="{FF2B5EF4-FFF2-40B4-BE49-F238E27FC236}">
                <a16:creationId xmlns:a16="http://schemas.microsoft.com/office/drawing/2014/main" id="{15F0CD13-1DB7-483F-8DE8-3FD17887328C}"/>
              </a:ext>
            </a:extLst>
          </p:cNvPr>
          <p:cNvPicPr>
            <a:picLocks noChangeAspect="1"/>
          </p:cNvPicPr>
          <p:nvPr/>
        </p:nvPicPr>
        <p:blipFill>
          <a:blip r:embed="rId2"/>
          <a:stretch>
            <a:fillRect/>
          </a:stretch>
        </p:blipFill>
        <p:spPr>
          <a:xfrm>
            <a:off x="330924" y="2209935"/>
            <a:ext cx="8293395" cy="3285461"/>
          </a:xfrm>
          <a:prstGeom prst="rect">
            <a:avLst/>
          </a:prstGeom>
        </p:spPr>
      </p:pic>
    </p:spTree>
    <p:extLst>
      <p:ext uri="{BB962C8B-B14F-4D97-AF65-F5344CB8AC3E}">
        <p14:creationId xmlns:p14="http://schemas.microsoft.com/office/powerpoint/2010/main" val="261447963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B3880B-CF6D-45CE-A9CF-7D7E77A3AD69}"/>
              </a:ext>
            </a:extLst>
          </p:cNvPr>
          <p:cNvSpPr>
            <a:spLocks noGrp="1"/>
          </p:cNvSpPr>
          <p:nvPr>
            <p:ph idx="1"/>
          </p:nvPr>
        </p:nvSpPr>
        <p:spPr/>
        <p:txBody>
          <a:bodyPr/>
          <a:lstStyle/>
          <a:p>
            <a:r>
              <a:rPr lang="en-US" dirty="0"/>
              <a:t>Notion of availability payment that applies to PPP structures</a:t>
            </a:r>
          </a:p>
          <a:p>
            <a:r>
              <a:rPr lang="en-US" dirty="0"/>
              <a:t>Rational for payment structure</a:t>
            </a:r>
          </a:p>
          <a:p>
            <a:r>
              <a:rPr lang="en-US" dirty="0"/>
              <a:t>Review of PPA, EPC, O&amp;M and Fuel Supply Contracts</a:t>
            </a:r>
          </a:p>
          <a:p>
            <a:r>
              <a:rPr lang="en-US" dirty="0"/>
              <a:t>Financing Issues Covered – Repayment and Credit Spread</a:t>
            </a:r>
          </a:p>
        </p:txBody>
      </p:sp>
      <p:sp>
        <p:nvSpPr>
          <p:cNvPr id="3" name="Title 2">
            <a:extLst>
              <a:ext uri="{FF2B5EF4-FFF2-40B4-BE49-F238E27FC236}">
                <a16:creationId xmlns:a16="http://schemas.microsoft.com/office/drawing/2014/main" id="{A0D4885E-8523-463D-AFE0-B1FD1A93C960}"/>
              </a:ext>
            </a:extLst>
          </p:cNvPr>
          <p:cNvSpPr>
            <a:spLocks noGrp="1"/>
          </p:cNvSpPr>
          <p:nvPr>
            <p:ph type="title"/>
          </p:nvPr>
        </p:nvSpPr>
        <p:spPr/>
        <p:txBody>
          <a:bodyPr/>
          <a:lstStyle/>
          <a:p>
            <a:r>
              <a:rPr lang="en-US" dirty="0"/>
              <a:t>Issues Covered in Thermal Case</a:t>
            </a:r>
          </a:p>
        </p:txBody>
      </p:sp>
      <p:sp>
        <p:nvSpPr>
          <p:cNvPr id="4" name="Slide Number Placeholder 3">
            <a:extLst>
              <a:ext uri="{FF2B5EF4-FFF2-40B4-BE49-F238E27FC236}">
                <a16:creationId xmlns:a16="http://schemas.microsoft.com/office/drawing/2014/main" id="{CDCFBB64-0198-4B5A-8D32-0D0D509C51EA}"/>
              </a:ext>
            </a:extLst>
          </p:cNvPr>
          <p:cNvSpPr>
            <a:spLocks noGrp="1"/>
          </p:cNvSpPr>
          <p:nvPr>
            <p:ph type="sldNum" sz="quarter" idx="12"/>
          </p:nvPr>
        </p:nvSpPr>
        <p:spPr/>
        <p:txBody>
          <a:bodyPr/>
          <a:lstStyle/>
          <a:p>
            <a:pPr algn="ctr"/>
            <a:fld id="{0C3A1854-6B63-4059-B360-A3C4972BF0FC}" type="slidenum">
              <a:rPr lang="ko-KR" altLang="en-US" smtClean="0"/>
              <a:pPr algn="ctr"/>
              <a:t>142</a:t>
            </a:fld>
            <a:endParaRPr lang="ko-KR" altLang="en-US" dirty="0"/>
          </a:p>
        </p:txBody>
      </p:sp>
    </p:spTree>
    <p:extLst>
      <p:ext uri="{BB962C8B-B14F-4D97-AF65-F5344CB8AC3E}">
        <p14:creationId xmlns:p14="http://schemas.microsoft.com/office/powerpoint/2010/main" val="12279336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056869-150B-4C76-9298-2749382D0745}"/>
              </a:ext>
            </a:extLst>
          </p:cNvPr>
          <p:cNvSpPr>
            <a:spLocks noGrp="1"/>
          </p:cNvSpPr>
          <p:nvPr>
            <p:ph idx="1"/>
          </p:nvPr>
        </p:nvSpPr>
        <p:spPr/>
        <p:txBody>
          <a:bodyPr>
            <a:normAutofit lnSpcReduction="10000"/>
          </a:bodyPr>
          <a:lstStyle/>
          <a:p>
            <a:r>
              <a:rPr lang="en-029" dirty="0"/>
              <a:t>Understanding the definition of output and availability-based projects.  </a:t>
            </a:r>
          </a:p>
          <a:p>
            <a:r>
              <a:rPr lang="en-029" dirty="0"/>
              <a:t>Output-based Projects: The cash flows are sensitive to volumes or demand (Solar or Traffic). </a:t>
            </a:r>
          </a:p>
          <a:p>
            <a:r>
              <a:rPr lang="en-029" dirty="0"/>
              <a:t>Availability-based projects: the cash flow is sensitive to whether the projects are available to deliver their service but not the actual services produced.  </a:t>
            </a:r>
          </a:p>
          <a:p>
            <a:pPr lvl="1"/>
            <a:r>
              <a:rPr lang="en-029" dirty="0"/>
              <a:t>This means output-based projects are sensitive to demand and availability-based projects are not. </a:t>
            </a:r>
          </a:p>
        </p:txBody>
      </p:sp>
      <p:sp>
        <p:nvSpPr>
          <p:cNvPr id="3" name="Title 2">
            <a:extLst>
              <a:ext uri="{FF2B5EF4-FFF2-40B4-BE49-F238E27FC236}">
                <a16:creationId xmlns:a16="http://schemas.microsoft.com/office/drawing/2014/main" id="{E7293FD9-2759-439E-B9FC-8F9A660ABE39}"/>
              </a:ext>
            </a:extLst>
          </p:cNvPr>
          <p:cNvSpPr>
            <a:spLocks noGrp="1"/>
          </p:cNvSpPr>
          <p:nvPr>
            <p:ph type="title"/>
          </p:nvPr>
        </p:nvSpPr>
        <p:spPr/>
        <p:txBody>
          <a:bodyPr>
            <a:normAutofit fontScale="90000"/>
          </a:bodyPr>
          <a:lstStyle/>
          <a:p>
            <a:r>
              <a:rPr lang="en-029" dirty="0"/>
              <a:t>Definition of Output and Availability Projects</a:t>
            </a:r>
          </a:p>
        </p:txBody>
      </p:sp>
      <p:sp>
        <p:nvSpPr>
          <p:cNvPr id="4" name="Slide Number Placeholder 3">
            <a:extLst>
              <a:ext uri="{FF2B5EF4-FFF2-40B4-BE49-F238E27FC236}">
                <a16:creationId xmlns:a16="http://schemas.microsoft.com/office/drawing/2014/main" id="{D4A9A201-92BA-4A0C-904A-E37FA251BC37}"/>
              </a:ext>
            </a:extLst>
          </p:cNvPr>
          <p:cNvSpPr>
            <a:spLocks noGrp="1"/>
          </p:cNvSpPr>
          <p:nvPr>
            <p:ph type="sldNum" sz="quarter" idx="12"/>
          </p:nvPr>
        </p:nvSpPr>
        <p:spPr/>
        <p:txBody>
          <a:bodyPr/>
          <a:lstStyle/>
          <a:p>
            <a:pPr algn="ctr"/>
            <a:fld id="{0C3A1854-6B63-4059-B360-A3C4972BF0FC}" type="slidenum">
              <a:rPr lang="ko-KR" altLang="en-US" smtClean="0"/>
              <a:pPr algn="ctr"/>
              <a:t>143</a:t>
            </a:fld>
            <a:endParaRPr lang="ko-KR" altLang="en-US" dirty="0"/>
          </a:p>
        </p:txBody>
      </p:sp>
    </p:spTree>
    <p:extLst>
      <p:ext uri="{BB962C8B-B14F-4D97-AF65-F5344CB8AC3E}">
        <p14:creationId xmlns:p14="http://schemas.microsoft.com/office/powerpoint/2010/main" val="166822811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50C5BC-0C6B-46C2-9074-5B2D58E45AE2}"/>
              </a:ext>
            </a:extLst>
          </p:cNvPr>
          <p:cNvSpPr>
            <a:spLocks noGrp="1"/>
          </p:cNvSpPr>
          <p:nvPr>
            <p:ph idx="1"/>
          </p:nvPr>
        </p:nvSpPr>
        <p:spPr>
          <a:xfrm>
            <a:off x="732344" y="1294342"/>
            <a:ext cx="7902608" cy="4913771"/>
          </a:xfrm>
        </p:spPr>
        <p:txBody>
          <a:bodyPr>
            <a:normAutofit fontScale="85000" lnSpcReduction="20000"/>
          </a:bodyPr>
          <a:lstStyle/>
          <a:p>
            <a:r>
              <a:rPr lang="en-US" dirty="0"/>
              <a:t>Consider a hospital – one could imagine an output project with a single price where the revenues depend on the number of patients who are in the hospital.</a:t>
            </a:r>
          </a:p>
          <a:p>
            <a:r>
              <a:rPr lang="en-US" dirty="0"/>
              <a:t>The hospital would hope for sick people and disease.  This has little to do with the way the hospital is being managed.</a:t>
            </a:r>
          </a:p>
          <a:p>
            <a:r>
              <a:rPr lang="en-US" dirty="0"/>
              <a:t>If the government decides how many hospitals to build and where to build them, an availability structure could be developed where the hospital receives revenues on a fixed basis, adjusted for items such as the availability and efficiency of equipment that is under control of the management.</a:t>
            </a:r>
          </a:p>
          <a:p>
            <a:r>
              <a:rPr lang="en-US" dirty="0"/>
              <a:t>If an availability contract is established, the contract is more complex.</a:t>
            </a:r>
          </a:p>
        </p:txBody>
      </p:sp>
      <p:sp>
        <p:nvSpPr>
          <p:cNvPr id="2" name="Title 1">
            <a:extLst>
              <a:ext uri="{FF2B5EF4-FFF2-40B4-BE49-F238E27FC236}">
                <a16:creationId xmlns:a16="http://schemas.microsoft.com/office/drawing/2014/main" id="{B9A7714D-5AD4-40F7-8D38-23D04426FB5A}"/>
              </a:ext>
            </a:extLst>
          </p:cNvPr>
          <p:cNvSpPr>
            <a:spLocks noGrp="1"/>
          </p:cNvSpPr>
          <p:nvPr>
            <p:ph type="title"/>
          </p:nvPr>
        </p:nvSpPr>
        <p:spPr/>
        <p:txBody>
          <a:bodyPr>
            <a:normAutofit fontScale="90000"/>
          </a:bodyPr>
          <a:lstStyle/>
          <a:p>
            <a:r>
              <a:rPr lang="en-US" dirty="0"/>
              <a:t>Reason Why Some Projects are Availability Structured Projects</a:t>
            </a:r>
          </a:p>
        </p:txBody>
      </p:sp>
    </p:spTree>
    <p:extLst>
      <p:ext uri="{BB962C8B-B14F-4D97-AF65-F5344CB8AC3E}">
        <p14:creationId xmlns:p14="http://schemas.microsoft.com/office/powerpoint/2010/main" val="316965850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ctr"/>
            <a:r>
              <a:rPr lang="en-US" sz="2900" dirty="0">
                <a:latin typeface="Franklin Gothic Demi" panose="020B0703020102020204" pitchFamily="34" charset="0"/>
                <a:cs typeface="Times New Roman" panose="02020603050405020304" pitchFamily="18" charset="0"/>
              </a:rPr>
              <a:t>Risk Allocation  and Drivers in PPA Agreement</a:t>
            </a:r>
          </a:p>
        </p:txBody>
      </p:sp>
      <p:sp>
        <p:nvSpPr>
          <p:cNvPr id="9" name="Content Placeholder 8"/>
          <p:cNvSpPr>
            <a:spLocks noGrp="1"/>
          </p:cNvSpPr>
          <p:nvPr>
            <p:ph sz="half" idx="1"/>
          </p:nvPr>
        </p:nvSpPr>
        <p:spPr/>
        <p:txBody>
          <a:bodyPr>
            <a:noAutofit/>
          </a:bodyPr>
          <a:lstStyle/>
          <a:p>
            <a:pPr marL="515937" indent="-457200">
              <a:buFont typeface="+mj-lt"/>
              <a:buAutoNum type="arabicPeriod"/>
            </a:pPr>
            <a:r>
              <a:rPr lang="en-US" sz="2600" dirty="0"/>
              <a:t>Plant Cost and Construction Delay</a:t>
            </a:r>
          </a:p>
          <a:p>
            <a:pPr marL="515937" indent="-457200">
              <a:buFont typeface="+mj-lt"/>
              <a:buAutoNum type="arabicPeriod"/>
            </a:pPr>
            <a:r>
              <a:rPr lang="en-US" sz="2600" dirty="0"/>
              <a:t>Efficiency (Heat Rate)</a:t>
            </a:r>
          </a:p>
          <a:p>
            <a:pPr marL="515937" indent="-457200">
              <a:buFont typeface="+mj-lt"/>
              <a:buAutoNum type="arabicPeriod"/>
            </a:pPr>
            <a:r>
              <a:rPr lang="en-US" sz="2600" dirty="0"/>
              <a:t>Fuel Price</a:t>
            </a:r>
          </a:p>
          <a:p>
            <a:pPr marL="515937" indent="-457200">
              <a:buFont typeface="+mj-lt"/>
              <a:buAutoNum type="arabicPeriod"/>
            </a:pPr>
            <a:r>
              <a:rPr lang="en-US" sz="2600" dirty="0"/>
              <a:t>Capacity Factor and Availability Factor from Forced and Unforced </a:t>
            </a:r>
          </a:p>
          <a:p>
            <a:pPr marL="515937" indent="-457200">
              <a:buFont typeface="+mj-lt"/>
              <a:buAutoNum type="arabicPeriod"/>
            </a:pPr>
            <a:r>
              <a:rPr lang="en-US" sz="2600" dirty="0"/>
              <a:t>Variable O&amp;M Expense</a:t>
            </a:r>
          </a:p>
          <a:p>
            <a:pPr marL="515937" indent="-457200">
              <a:buFont typeface="+mj-lt"/>
              <a:buAutoNum type="arabicPeriod"/>
            </a:pPr>
            <a:r>
              <a:rPr lang="en-US" sz="2600" dirty="0"/>
              <a:t>Fixed O&amp;M Expense</a:t>
            </a:r>
          </a:p>
          <a:p>
            <a:pPr marL="515937" indent="-457200">
              <a:buFont typeface="+mj-lt"/>
              <a:buAutoNum type="arabicPeriod"/>
            </a:pPr>
            <a:r>
              <a:rPr lang="en-US" sz="2600" dirty="0"/>
              <a:t>Carrying Charge Rate</a:t>
            </a:r>
          </a:p>
          <a:p>
            <a:endParaRPr lang="en-US" sz="2600" dirty="0"/>
          </a:p>
        </p:txBody>
      </p:sp>
      <p:sp>
        <p:nvSpPr>
          <p:cNvPr id="10" name="Content Placeholder 9"/>
          <p:cNvSpPr>
            <a:spLocks noGrp="1"/>
          </p:cNvSpPr>
          <p:nvPr>
            <p:ph sz="half" idx="2"/>
          </p:nvPr>
        </p:nvSpPr>
        <p:spPr/>
        <p:txBody>
          <a:bodyPr>
            <a:noAutofit/>
          </a:bodyPr>
          <a:lstStyle/>
          <a:p>
            <a:pPr marL="515937" indent="-457200">
              <a:lnSpc>
                <a:spcPct val="80000"/>
              </a:lnSpc>
              <a:buFont typeface="+mj-lt"/>
              <a:buAutoNum type="arabicPeriod"/>
            </a:pPr>
            <a:r>
              <a:rPr lang="en-US" sz="2600" dirty="0"/>
              <a:t>IPP Controls and Takes Risk</a:t>
            </a:r>
          </a:p>
          <a:p>
            <a:pPr marL="515937" indent="-457200">
              <a:lnSpc>
                <a:spcPct val="80000"/>
              </a:lnSpc>
              <a:buFont typeface="+mj-lt"/>
              <a:buAutoNum type="arabicPeriod"/>
            </a:pPr>
            <a:r>
              <a:rPr lang="en-US" sz="2600" dirty="0"/>
              <a:t>IPP Control and Risk</a:t>
            </a:r>
          </a:p>
          <a:p>
            <a:pPr marL="515937" indent="-457200">
              <a:lnSpc>
                <a:spcPct val="80000"/>
              </a:lnSpc>
              <a:buFont typeface="+mj-lt"/>
              <a:buAutoNum type="arabicPeriod"/>
            </a:pPr>
            <a:endParaRPr lang="en-US" sz="2600" dirty="0"/>
          </a:p>
          <a:p>
            <a:pPr marL="515937" indent="-457200">
              <a:lnSpc>
                <a:spcPct val="80000"/>
              </a:lnSpc>
              <a:buFont typeface="+mj-lt"/>
              <a:buAutoNum type="arabicPeriod"/>
            </a:pPr>
            <a:r>
              <a:rPr lang="en-US" sz="2600" dirty="0"/>
              <a:t>Off-taker Risk</a:t>
            </a:r>
          </a:p>
          <a:p>
            <a:pPr marL="515937" indent="-457200">
              <a:lnSpc>
                <a:spcPct val="80000"/>
              </a:lnSpc>
              <a:buFont typeface="+mj-lt"/>
              <a:buAutoNum type="arabicPeriod"/>
            </a:pPr>
            <a:r>
              <a:rPr lang="en-US" sz="2600" dirty="0"/>
              <a:t>Off-taker Controls Dispatch, IPP controls Availability</a:t>
            </a:r>
          </a:p>
          <a:p>
            <a:pPr marL="515937" indent="-457200">
              <a:lnSpc>
                <a:spcPct val="80000"/>
              </a:lnSpc>
              <a:buFont typeface="+mj-lt"/>
              <a:buAutoNum type="arabicPeriod"/>
            </a:pPr>
            <a:r>
              <a:rPr lang="en-US" sz="2600" dirty="0"/>
              <a:t>IPP Control and Takes Risk</a:t>
            </a:r>
          </a:p>
          <a:p>
            <a:pPr marL="515937" indent="-457200">
              <a:lnSpc>
                <a:spcPct val="80000"/>
              </a:lnSpc>
              <a:buFont typeface="+mj-lt"/>
              <a:buAutoNum type="arabicPeriod"/>
            </a:pPr>
            <a:endParaRPr lang="en-US" sz="2600" dirty="0"/>
          </a:p>
          <a:p>
            <a:pPr marL="515937" indent="-457200">
              <a:lnSpc>
                <a:spcPct val="80000"/>
              </a:lnSpc>
              <a:buFont typeface="+mj-lt"/>
              <a:buAutoNum type="arabicPeriod"/>
            </a:pPr>
            <a:r>
              <a:rPr lang="en-US" sz="2600" dirty="0"/>
              <a:t>IPP Control and Risk</a:t>
            </a:r>
          </a:p>
          <a:p>
            <a:pPr marL="515937" indent="-457200">
              <a:lnSpc>
                <a:spcPct val="80000"/>
              </a:lnSpc>
              <a:buFont typeface="+mj-lt"/>
              <a:buAutoNum type="arabicPeriod"/>
            </a:pPr>
            <a:r>
              <a:rPr lang="en-US" sz="2600" dirty="0"/>
              <a:t>Off-taker</a:t>
            </a:r>
          </a:p>
          <a:p>
            <a:endParaRPr lang="en-US" sz="2600" dirty="0"/>
          </a:p>
        </p:txBody>
      </p:sp>
    </p:spTree>
    <p:extLst>
      <p:ext uri="{BB962C8B-B14F-4D97-AF65-F5344CB8AC3E}">
        <p14:creationId xmlns:p14="http://schemas.microsoft.com/office/powerpoint/2010/main" val="164837706"/>
      </p:ext>
    </p:extLst>
  </p:cSld>
  <p:clrMapOvr>
    <a:masterClrMapping/>
  </p:clrMapOvr>
  <p:transition>
    <p:zoom/>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29F105-3541-414C-A77A-9416169FF32E}"/>
              </a:ext>
            </a:extLst>
          </p:cNvPr>
          <p:cNvSpPr>
            <a:spLocks noGrp="1"/>
          </p:cNvSpPr>
          <p:nvPr>
            <p:ph idx="1"/>
          </p:nvPr>
        </p:nvSpPr>
        <p:spPr/>
        <p:txBody>
          <a:bodyPr>
            <a:normAutofit fontScale="92500" lnSpcReduction="10000"/>
          </a:bodyPr>
          <a:lstStyle/>
          <a:p>
            <a:r>
              <a:rPr lang="en-029" dirty="0"/>
              <a:t>Output based projects and availability projects have different structure of contracts. </a:t>
            </a:r>
          </a:p>
          <a:p>
            <a:r>
              <a:rPr lang="en-029" dirty="0"/>
              <a:t>The availability projects generally are more complex because incentives must be structured in the contracts. </a:t>
            </a:r>
          </a:p>
          <a:p>
            <a:pPr lvl="1"/>
            <a:r>
              <a:rPr lang="en-029" dirty="0"/>
              <a:t>A toll way example could be used. If a toll way is structured as an output-based project, the revenues just depend on traffic. </a:t>
            </a:r>
          </a:p>
          <a:p>
            <a:pPr lvl="1"/>
            <a:r>
              <a:rPr lang="en-029" dirty="0"/>
              <a:t>If the toll way is output based, the revenues are not dependent on traffic, but incentives must be structured for making sure the road is in good condition and re-surfacing is completed in an efficient and timely basis.</a:t>
            </a:r>
            <a:endParaRPr lang="en-US" dirty="0"/>
          </a:p>
          <a:p>
            <a:endParaRPr lang="en-029" dirty="0"/>
          </a:p>
        </p:txBody>
      </p:sp>
      <p:sp>
        <p:nvSpPr>
          <p:cNvPr id="3" name="Title 2">
            <a:extLst>
              <a:ext uri="{FF2B5EF4-FFF2-40B4-BE49-F238E27FC236}">
                <a16:creationId xmlns:a16="http://schemas.microsoft.com/office/drawing/2014/main" id="{CD3071A6-A1CE-4033-9D07-26D568639FE9}"/>
              </a:ext>
            </a:extLst>
          </p:cNvPr>
          <p:cNvSpPr>
            <a:spLocks noGrp="1"/>
          </p:cNvSpPr>
          <p:nvPr>
            <p:ph type="title"/>
          </p:nvPr>
        </p:nvSpPr>
        <p:spPr/>
        <p:txBody>
          <a:bodyPr>
            <a:normAutofit fontScale="90000"/>
          </a:bodyPr>
          <a:lstStyle/>
          <a:p>
            <a:r>
              <a:rPr lang="en-029" dirty="0"/>
              <a:t>Structure of Contracts for Availability Projects and Output Projects</a:t>
            </a:r>
          </a:p>
        </p:txBody>
      </p:sp>
      <p:sp>
        <p:nvSpPr>
          <p:cNvPr id="4" name="Slide Number Placeholder 3">
            <a:extLst>
              <a:ext uri="{FF2B5EF4-FFF2-40B4-BE49-F238E27FC236}">
                <a16:creationId xmlns:a16="http://schemas.microsoft.com/office/drawing/2014/main" id="{AA1B0090-E87A-4597-BA20-0EA48361A89C}"/>
              </a:ext>
            </a:extLst>
          </p:cNvPr>
          <p:cNvSpPr>
            <a:spLocks noGrp="1"/>
          </p:cNvSpPr>
          <p:nvPr>
            <p:ph type="sldNum" sz="quarter" idx="12"/>
          </p:nvPr>
        </p:nvSpPr>
        <p:spPr/>
        <p:txBody>
          <a:bodyPr/>
          <a:lstStyle/>
          <a:p>
            <a:pPr algn="ctr"/>
            <a:fld id="{0C3A1854-6B63-4059-B360-A3C4972BF0FC}" type="slidenum">
              <a:rPr lang="ko-KR" altLang="en-US" smtClean="0"/>
              <a:pPr algn="ctr"/>
              <a:t>146</a:t>
            </a:fld>
            <a:endParaRPr lang="ko-KR" altLang="en-US" dirty="0"/>
          </a:p>
        </p:txBody>
      </p:sp>
    </p:spTree>
    <p:extLst>
      <p:ext uri="{BB962C8B-B14F-4D97-AF65-F5344CB8AC3E}">
        <p14:creationId xmlns:p14="http://schemas.microsoft.com/office/powerpoint/2010/main" val="33627513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AE3FF0-9673-4A25-8556-D2A82FD0521C}"/>
              </a:ext>
            </a:extLst>
          </p:cNvPr>
          <p:cNvSpPr>
            <a:spLocks noGrp="1"/>
          </p:cNvSpPr>
          <p:nvPr>
            <p:ph idx="1"/>
          </p:nvPr>
        </p:nvSpPr>
        <p:spPr/>
        <p:txBody>
          <a:bodyPr/>
          <a:lstStyle/>
          <a:p>
            <a:r>
              <a:rPr lang="en-029" dirty="0"/>
              <a:t>Risks of output-based projects primarily involve making incorrect estimates of the output such as traffic.  This can be very difficult because there is often no historical basis for the forecasts.</a:t>
            </a:r>
            <a:endParaRPr lang="en-US" dirty="0"/>
          </a:p>
          <a:p>
            <a:r>
              <a:rPr lang="en-029" dirty="0"/>
              <a:t>Risks of availability projects often involve assessing whether the counterparty to the contract will live up to the contract terms. When the counterparty is a government agency this becomes political risk.</a:t>
            </a:r>
            <a:endParaRPr lang="en-US" dirty="0"/>
          </a:p>
          <a:p>
            <a:endParaRPr lang="en-029" dirty="0"/>
          </a:p>
        </p:txBody>
      </p:sp>
      <p:sp>
        <p:nvSpPr>
          <p:cNvPr id="3" name="Title 2">
            <a:extLst>
              <a:ext uri="{FF2B5EF4-FFF2-40B4-BE49-F238E27FC236}">
                <a16:creationId xmlns:a16="http://schemas.microsoft.com/office/drawing/2014/main" id="{B526A255-202F-4359-8B64-E8DB848D30C5}"/>
              </a:ext>
            </a:extLst>
          </p:cNvPr>
          <p:cNvSpPr>
            <a:spLocks noGrp="1"/>
          </p:cNvSpPr>
          <p:nvPr>
            <p:ph type="title"/>
          </p:nvPr>
        </p:nvSpPr>
        <p:spPr/>
        <p:txBody>
          <a:bodyPr/>
          <a:lstStyle/>
          <a:p>
            <a:r>
              <a:rPr lang="en-029" dirty="0"/>
              <a:t>Risks for Availability and Output Projects</a:t>
            </a:r>
          </a:p>
        </p:txBody>
      </p:sp>
      <p:sp>
        <p:nvSpPr>
          <p:cNvPr id="4" name="Slide Number Placeholder 3">
            <a:extLst>
              <a:ext uri="{FF2B5EF4-FFF2-40B4-BE49-F238E27FC236}">
                <a16:creationId xmlns:a16="http://schemas.microsoft.com/office/drawing/2014/main" id="{9AD8883E-F59A-4558-9196-84DBC26EFA27}"/>
              </a:ext>
            </a:extLst>
          </p:cNvPr>
          <p:cNvSpPr>
            <a:spLocks noGrp="1"/>
          </p:cNvSpPr>
          <p:nvPr>
            <p:ph type="sldNum" sz="quarter" idx="12"/>
          </p:nvPr>
        </p:nvSpPr>
        <p:spPr/>
        <p:txBody>
          <a:bodyPr/>
          <a:lstStyle/>
          <a:p>
            <a:pPr algn="ctr"/>
            <a:fld id="{0C3A1854-6B63-4059-B360-A3C4972BF0FC}" type="slidenum">
              <a:rPr lang="ko-KR" altLang="en-US" smtClean="0"/>
              <a:pPr algn="ctr"/>
              <a:t>147</a:t>
            </a:fld>
            <a:endParaRPr lang="ko-KR" altLang="en-US" dirty="0"/>
          </a:p>
        </p:txBody>
      </p:sp>
    </p:spTree>
    <p:extLst>
      <p:ext uri="{BB962C8B-B14F-4D97-AF65-F5344CB8AC3E}">
        <p14:creationId xmlns:p14="http://schemas.microsoft.com/office/powerpoint/2010/main" val="192500166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6E213C-5C0D-4C10-BA01-1568C122FD58}"/>
              </a:ext>
            </a:extLst>
          </p:cNvPr>
          <p:cNvSpPr>
            <a:spLocks noGrp="1"/>
          </p:cNvSpPr>
          <p:nvPr>
            <p:ph idx="1"/>
          </p:nvPr>
        </p:nvSpPr>
        <p:spPr/>
        <p:txBody>
          <a:bodyPr>
            <a:normAutofit fontScale="92500" lnSpcReduction="10000"/>
          </a:bodyPr>
          <a:lstStyle/>
          <a:p>
            <a:r>
              <a:rPr lang="en-US" dirty="0"/>
              <a:t>Make the Parties -- Equity, Debt, EPC Contractor, O&amp;M Contractor, Fuel Supplier – responsible for risks that they can control</a:t>
            </a:r>
          </a:p>
          <a:p>
            <a:pPr lvl="1"/>
            <a:r>
              <a:rPr lang="en-US" dirty="0"/>
              <a:t>If you make the parties responsible for risks outside of their control, like natural gas prices or exchange rate variation or dispatch from the off-taker, they will:</a:t>
            </a:r>
          </a:p>
          <a:p>
            <a:pPr lvl="1"/>
            <a:r>
              <a:rPr lang="en-US" dirty="0"/>
              <a:t>Increase the required IRR which will increase the price to the consumers</a:t>
            </a:r>
          </a:p>
          <a:p>
            <a:pPr lvl="1"/>
            <a:r>
              <a:rPr lang="en-US" dirty="0"/>
              <a:t>Increase the required DSCR which will increase funding costs and increase price to consumers</a:t>
            </a:r>
          </a:p>
          <a:p>
            <a:pPr lvl="1"/>
            <a:r>
              <a:rPr lang="en-US" dirty="0"/>
              <a:t>Increase EPC and O&amp;M contract which will increase cost to consumers</a:t>
            </a:r>
          </a:p>
        </p:txBody>
      </p:sp>
      <p:sp>
        <p:nvSpPr>
          <p:cNvPr id="3" name="Title 2">
            <a:extLst>
              <a:ext uri="{FF2B5EF4-FFF2-40B4-BE49-F238E27FC236}">
                <a16:creationId xmlns:a16="http://schemas.microsoft.com/office/drawing/2014/main" id="{502B31EF-A4B0-4983-821B-92CF98B42629}"/>
              </a:ext>
            </a:extLst>
          </p:cNvPr>
          <p:cNvSpPr>
            <a:spLocks noGrp="1"/>
          </p:cNvSpPr>
          <p:nvPr>
            <p:ph type="title"/>
          </p:nvPr>
        </p:nvSpPr>
        <p:spPr/>
        <p:txBody>
          <a:bodyPr/>
          <a:lstStyle/>
          <a:p>
            <a:r>
              <a:rPr lang="en-US" dirty="0"/>
              <a:t>Central Philosophical Point</a:t>
            </a:r>
          </a:p>
        </p:txBody>
      </p:sp>
      <p:sp>
        <p:nvSpPr>
          <p:cNvPr id="4" name="Slide Number Placeholder 3">
            <a:extLst>
              <a:ext uri="{FF2B5EF4-FFF2-40B4-BE49-F238E27FC236}">
                <a16:creationId xmlns:a16="http://schemas.microsoft.com/office/drawing/2014/main" id="{50AA1E91-3C14-4CE0-AB3A-A38A565B5FBB}"/>
              </a:ext>
            </a:extLst>
          </p:cNvPr>
          <p:cNvSpPr>
            <a:spLocks noGrp="1"/>
          </p:cNvSpPr>
          <p:nvPr>
            <p:ph type="sldNum" sz="quarter" idx="12"/>
          </p:nvPr>
        </p:nvSpPr>
        <p:spPr/>
        <p:txBody>
          <a:bodyPr/>
          <a:lstStyle/>
          <a:p>
            <a:pPr algn="ctr"/>
            <a:fld id="{0C3A1854-6B63-4059-B360-A3C4972BF0FC}" type="slidenum">
              <a:rPr lang="ko-KR" altLang="en-US" smtClean="0"/>
              <a:pPr algn="ctr"/>
              <a:t>148</a:t>
            </a:fld>
            <a:endParaRPr lang="ko-KR" altLang="en-US" dirty="0"/>
          </a:p>
        </p:txBody>
      </p:sp>
    </p:spTree>
    <p:extLst>
      <p:ext uri="{BB962C8B-B14F-4D97-AF65-F5344CB8AC3E}">
        <p14:creationId xmlns:p14="http://schemas.microsoft.com/office/powerpoint/2010/main" val="111752399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7500D-F693-48CB-A52E-B79641AA1BEA}"/>
              </a:ext>
            </a:extLst>
          </p:cNvPr>
          <p:cNvSpPr>
            <a:spLocks noGrp="1"/>
          </p:cNvSpPr>
          <p:nvPr>
            <p:ph type="title"/>
          </p:nvPr>
        </p:nvSpPr>
        <p:spPr/>
        <p:txBody>
          <a:bodyPr>
            <a:normAutofit fontScale="90000"/>
          </a:bodyPr>
          <a:lstStyle/>
          <a:p>
            <a:r>
              <a:rPr lang="en-US" dirty="0"/>
              <a:t>Problem of Allocating Uncontrollable Risks</a:t>
            </a:r>
          </a:p>
        </p:txBody>
      </p:sp>
      <p:sp>
        <p:nvSpPr>
          <p:cNvPr id="3" name="Content Placeholder 2">
            <a:extLst>
              <a:ext uri="{FF2B5EF4-FFF2-40B4-BE49-F238E27FC236}">
                <a16:creationId xmlns:a16="http://schemas.microsoft.com/office/drawing/2014/main" id="{D3E32E09-3E45-449F-A428-36E30861DFF6}"/>
              </a:ext>
            </a:extLst>
          </p:cNvPr>
          <p:cNvSpPr>
            <a:spLocks noGrp="1"/>
          </p:cNvSpPr>
          <p:nvPr>
            <p:ph idx="1"/>
          </p:nvPr>
        </p:nvSpPr>
        <p:spPr>
          <a:xfrm>
            <a:off x="732344" y="1066436"/>
            <a:ext cx="7902608" cy="4913771"/>
          </a:xfrm>
        </p:spPr>
        <p:txBody>
          <a:bodyPr>
            <a:normAutofit/>
          </a:bodyPr>
          <a:lstStyle/>
          <a:p>
            <a:r>
              <a:rPr lang="en-US" baseline="30000" dirty="0"/>
              <a:t>The general idea that risks which can be accepted at a reasonable cost should be allocated to IPP versus the off-taker. The allocation process is demonstrated with databases that show the volatility of commodities and interest rates. For example, fuel price is allocated to the off-taker because of variation on natural gas, coal and oil prices.</a:t>
            </a:r>
          </a:p>
          <a:p>
            <a:r>
              <a:rPr lang="en-US" baseline="30000" dirty="0"/>
              <a:t>But variation in iron prices that cause construction costs to change are allocated to the IPP. The class discussion involves nuances of whether risks should be allocated.  </a:t>
            </a:r>
          </a:p>
          <a:p>
            <a:r>
              <a:rPr lang="en-US" baseline="30000" dirty="0"/>
              <a:t>Non-dispatchable plants have a one-part tariff while dispatchable plants have a multi-part tariff. Discussion of resources that discuss risk allocation are shown below. The left-hand figure demonstrates where to find the resource and the right hand figure shows an example of the analysis. The first figure illustrates summary slides and the second slide demonstrates a database of commodity prices.</a:t>
            </a:r>
          </a:p>
          <a:p>
            <a:endParaRPr lang="en-US" baseline="30000" dirty="0"/>
          </a:p>
          <a:p>
            <a:endParaRPr lang="en-US" baseline="30000" dirty="0"/>
          </a:p>
        </p:txBody>
      </p:sp>
    </p:spTree>
    <p:extLst>
      <p:ext uri="{BB962C8B-B14F-4D97-AF65-F5344CB8AC3E}">
        <p14:creationId xmlns:p14="http://schemas.microsoft.com/office/powerpoint/2010/main" val="3290769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r>
              <a:rPr lang="en-US" dirty="0"/>
              <a:t>Time-Line is Crucial in Project Finance</a:t>
            </a:r>
          </a:p>
        </p:txBody>
      </p:sp>
      <p:sp>
        <p:nvSpPr>
          <p:cNvPr id="1028" name="Rectangle 3"/>
          <p:cNvSpPr>
            <a:spLocks noChangeArrowheads="1"/>
          </p:cNvSpPr>
          <p:nvPr/>
        </p:nvSpPr>
        <p:spPr bwMode="invGray">
          <a:xfrm>
            <a:off x="0" y="1835219"/>
            <a:ext cx="9144000" cy="0"/>
          </a:xfrm>
          <a:prstGeom prst="rect">
            <a:avLst/>
          </a:prstGeom>
          <a:noFill/>
          <a:ln w="9525">
            <a:noFill/>
            <a:miter lim="800000"/>
            <a:headEnd/>
            <a:tailEnd/>
          </a:ln>
        </p:spPr>
        <p:txBody>
          <a:bodyPr wrap="none" anchor="ctr">
            <a:spAutoFit/>
          </a:bodyPr>
          <a:lstStyle/>
          <a:p>
            <a:endParaRPr lang="en-US" dirty="0"/>
          </a:p>
        </p:txBody>
      </p:sp>
      <p:graphicFrame>
        <p:nvGraphicFramePr>
          <p:cNvPr id="1026" name="Object 4"/>
          <p:cNvGraphicFramePr>
            <a:graphicFrameLocks noChangeAspect="1"/>
          </p:cNvGraphicFramePr>
          <p:nvPr/>
        </p:nvGraphicFramePr>
        <p:xfrm>
          <a:off x="0" y="1905000"/>
          <a:ext cx="8686800" cy="4440238"/>
        </p:xfrm>
        <a:graphic>
          <a:graphicData uri="http://schemas.openxmlformats.org/presentationml/2006/ole">
            <mc:AlternateContent xmlns:mc="http://schemas.openxmlformats.org/markup-compatibility/2006">
              <mc:Choice xmlns:v="urn:schemas-microsoft-com:vml" Requires="v">
                <p:oleObj spid="_x0000_s5202" name="Document" r:id="rId4" imgW="6391656" imgH="3265932" progId="Word.Document.8">
                  <p:embed/>
                </p:oleObj>
              </mc:Choice>
              <mc:Fallback>
                <p:oleObj name="Document" r:id="rId4" imgW="6391656" imgH="3265932" progId="Word.Document.8">
                  <p:embed/>
                  <p:pic>
                    <p:nvPicPr>
                      <p:cNvPr id="102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05000"/>
                        <a:ext cx="8686800" cy="4440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9" name="Rectangle 5"/>
          <p:cNvSpPr>
            <a:spLocks noChangeArrowheads="1"/>
          </p:cNvSpPr>
          <p:nvPr/>
        </p:nvSpPr>
        <p:spPr bwMode="invGray">
          <a:xfrm>
            <a:off x="0" y="5062538"/>
            <a:ext cx="9144000" cy="0"/>
          </a:xfrm>
          <a:prstGeom prst="rect">
            <a:avLst/>
          </a:prstGeom>
          <a:noFill/>
          <a:ln w="9525">
            <a:noFill/>
            <a:miter lim="800000"/>
            <a:headEnd/>
            <a:tailEnd/>
          </a:ln>
        </p:spPr>
        <p:txBody>
          <a:bodyPr wrap="none" anchor="ctr">
            <a:spAutoFit/>
          </a:bodyPr>
          <a:lstStyle/>
          <a:p>
            <a:endParaRPr lang="en-US" dirty="0"/>
          </a:p>
        </p:txBody>
      </p:sp>
      <p:sp>
        <p:nvSpPr>
          <p:cNvPr id="1030" name="Text Box 6"/>
          <p:cNvSpPr txBox="1">
            <a:spLocks noChangeArrowheads="1"/>
          </p:cNvSpPr>
          <p:nvPr/>
        </p:nvSpPr>
        <p:spPr bwMode="auto">
          <a:xfrm>
            <a:off x="6019800" y="2819400"/>
            <a:ext cx="1676400" cy="274638"/>
          </a:xfrm>
          <a:prstGeom prst="rect">
            <a:avLst/>
          </a:prstGeom>
          <a:noFill/>
          <a:ln w="12700">
            <a:noFill/>
            <a:miter lim="800000"/>
            <a:headEnd type="none" w="sm" len="sm"/>
            <a:tailEnd type="none" w="sm" len="sm"/>
          </a:ln>
        </p:spPr>
        <p:txBody>
          <a:bodyPr>
            <a:spAutoFit/>
          </a:bodyPr>
          <a:lstStyle/>
          <a:p>
            <a:pPr algn="l">
              <a:spcBef>
                <a:spcPct val="50000"/>
              </a:spcBef>
            </a:pPr>
            <a:r>
              <a:rPr lang="en-US" dirty="0"/>
              <a:t>Completion Test</a:t>
            </a:r>
          </a:p>
        </p:txBody>
      </p:sp>
      <p:sp>
        <p:nvSpPr>
          <p:cNvPr id="1031" name="Line 7"/>
          <p:cNvSpPr>
            <a:spLocks noChangeShapeType="1"/>
          </p:cNvSpPr>
          <p:nvPr/>
        </p:nvSpPr>
        <p:spPr bwMode="auto">
          <a:xfrm>
            <a:off x="6629400" y="3200400"/>
            <a:ext cx="1295400" cy="762000"/>
          </a:xfrm>
          <a:prstGeom prst="line">
            <a:avLst/>
          </a:prstGeom>
          <a:noFill/>
          <a:ln w="12700">
            <a:solidFill>
              <a:schemeClr val="tx1"/>
            </a:solidFill>
            <a:round/>
            <a:headEnd type="none" w="sm" len="sm"/>
            <a:tailEnd type="triangle" w="sm" len="sm"/>
          </a:ln>
        </p:spPr>
        <p:txBody>
          <a:bodyPr/>
          <a:lstStyle/>
          <a:p>
            <a:endParaRPr lang="en-US" dirty="0"/>
          </a:p>
        </p:txBody>
      </p:sp>
      <p:sp>
        <p:nvSpPr>
          <p:cNvPr id="2" name="TextBox 1">
            <a:extLst>
              <a:ext uri="{FF2B5EF4-FFF2-40B4-BE49-F238E27FC236}">
                <a16:creationId xmlns:a16="http://schemas.microsoft.com/office/drawing/2014/main" id="{9217C463-3F92-44E0-9C84-7A8C2F2B0288}"/>
              </a:ext>
            </a:extLst>
          </p:cNvPr>
          <p:cNvSpPr txBox="1"/>
          <p:nvPr/>
        </p:nvSpPr>
        <p:spPr>
          <a:xfrm>
            <a:off x="4360244" y="2723949"/>
            <a:ext cx="1232034" cy="646331"/>
          </a:xfrm>
          <a:prstGeom prst="rect">
            <a:avLst/>
          </a:prstGeom>
          <a:solidFill>
            <a:srgbClr val="FFFF00"/>
          </a:solidFill>
        </p:spPr>
        <p:txBody>
          <a:bodyPr wrap="square" rtlCol="0">
            <a:spAutoFit/>
          </a:bodyPr>
          <a:lstStyle/>
          <a:p>
            <a:r>
              <a:rPr lang="en-US" dirty="0"/>
              <a:t>Financial Close</a:t>
            </a:r>
          </a:p>
        </p:txBody>
      </p:sp>
      <p:cxnSp>
        <p:nvCxnSpPr>
          <p:cNvPr id="4" name="Straight Arrow Connector 3">
            <a:extLst>
              <a:ext uri="{FF2B5EF4-FFF2-40B4-BE49-F238E27FC236}">
                <a16:creationId xmlns:a16="http://schemas.microsoft.com/office/drawing/2014/main" id="{BE0C8098-675D-4BB6-9C73-170C3816B93D}"/>
              </a:ext>
            </a:extLst>
          </p:cNvPr>
          <p:cNvCxnSpPr/>
          <p:nvPr/>
        </p:nvCxnSpPr>
        <p:spPr>
          <a:xfrm flipH="1">
            <a:off x="4360244" y="3370280"/>
            <a:ext cx="866274" cy="12883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4905CB7-2454-4B72-8C9D-8437180ED636}"/>
              </a:ext>
            </a:extLst>
          </p:cNvPr>
          <p:cNvSpPr txBox="1"/>
          <p:nvPr/>
        </p:nvSpPr>
        <p:spPr>
          <a:xfrm>
            <a:off x="4994413" y="916389"/>
            <a:ext cx="3269974" cy="923330"/>
          </a:xfrm>
          <a:prstGeom prst="rect">
            <a:avLst/>
          </a:prstGeom>
          <a:solidFill>
            <a:srgbClr val="FFFF00"/>
          </a:solidFill>
        </p:spPr>
        <p:txBody>
          <a:bodyPr wrap="square" rtlCol="0">
            <a:spAutoFit/>
          </a:bodyPr>
          <a:lstStyle/>
          <a:p>
            <a:r>
              <a:rPr lang="en-US" dirty="0"/>
              <a:t>A crucial Feature of Project finance is CHANGING -- DECLINING RISK</a:t>
            </a:r>
          </a:p>
        </p:txBody>
      </p:sp>
      <p:cxnSp>
        <p:nvCxnSpPr>
          <p:cNvPr id="6" name="Straight Arrow Connector 5">
            <a:extLst>
              <a:ext uri="{FF2B5EF4-FFF2-40B4-BE49-F238E27FC236}">
                <a16:creationId xmlns:a16="http://schemas.microsoft.com/office/drawing/2014/main" id="{575A85C6-E522-4996-8128-0CB2EAAD49E3}"/>
              </a:ext>
            </a:extLst>
          </p:cNvPr>
          <p:cNvCxnSpPr>
            <a:cxnSpLocks/>
          </p:cNvCxnSpPr>
          <p:nvPr/>
        </p:nvCxnSpPr>
        <p:spPr>
          <a:xfrm>
            <a:off x="1500809" y="1371600"/>
            <a:ext cx="5685182" cy="1222513"/>
          </a:xfrm>
          <a:prstGeom prst="straightConnector1">
            <a:avLst/>
          </a:prstGeom>
          <a:ln w="111125">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B696304-02BF-4ED4-888E-0DB5104D8C03}"/>
              </a:ext>
            </a:extLst>
          </p:cNvPr>
          <p:cNvSpPr txBox="1"/>
          <p:nvPr/>
        </p:nvSpPr>
        <p:spPr>
          <a:xfrm rot="854744">
            <a:off x="2532229" y="1093784"/>
            <a:ext cx="2412174" cy="707886"/>
          </a:xfrm>
          <a:prstGeom prst="rect">
            <a:avLst/>
          </a:prstGeom>
          <a:noFill/>
        </p:spPr>
        <p:txBody>
          <a:bodyPr wrap="square" rtlCol="0">
            <a:spAutoFit/>
          </a:bodyPr>
          <a:lstStyle/>
          <a:p>
            <a:r>
              <a:rPr lang="en-US" sz="4000" b="1" dirty="0"/>
              <a:t>RISK</a:t>
            </a:r>
          </a:p>
        </p:txBody>
      </p:sp>
    </p:spTree>
    <p:extLst>
      <p:ext uri="{BB962C8B-B14F-4D97-AF65-F5344CB8AC3E}">
        <p14:creationId xmlns:p14="http://schemas.microsoft.com/office/powerpoint/2010/main" val="363432540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2B204-ADB7-49CC-B6AF-F2A6F8A45DBA}"/>
              </a:ext>
            </a:extLst>
          </p:cNvPr>
          <p:cNvSpPr>
            <a:spLocks noGrp="1"/>
          </p:cNvSpPr>
          <p:nvPr>
            <p:ph type="title"/>
          </p:nvPr>
        </p:nvSpPr>
        <p:spPr/>
        <p:txBody>
          <a:bodyPr>
            <a:normAutofit fontScale="90000"/>
          </a:bodyPr>
          <a:lstStyle/>
          <a:p>
            <a:r>
              <a:rPr lang="en-029" dirty="0"/>
              <a:t>Allocation of Risks that Are Out of IPP Control</a:t>
            </a:r>
          </a:p>
        </p:txBody>
      </p:sp>
      <p:sp>
        <p:nvSpPr>
          <p:cNvPr id="3" name="Content Placeholder 2">
            <a:extLst>
              <a:ext uri="{FF2B5EF4-FFF2-40B4-BE49-F238E27FC236}">
                <a16:creationId xmlns:a16="http://schemas.microsoft.com/office/drawing/2014/main" id="{181BA400-0986-43EC-A287-9009BC94450E}"/>
              </a:ext>
            </a:extLst>
          </p:cNvPr>
          <p:cNvSpPr>
            <a:spLocks noGrp="1"/>
          </p:cNvSpPr>
          <p:nvPr>
            <p:ph idx="1"/>
          </p:nvPr>
        </p:nvSpPr>
        <p:spPr/>
        <p:txBody>
          <a:bodyPr/>
          <a:lstStyle/>
          <a:p>
            <a:r>
              <a:rPr lang="en-029" dirty="0"/>
              <a:t>Start with capacity factor risk</a:t>
            </a:r>
          </a:p>
          <a:p>
            <a:pPr lvl="1"/>
            <a:r>
              <a:rPr lang="en-029" dirty="0"/>
              <a:t>What would the IPP want in order to take the output risk</a:t>
            </a:r>
          </a:p>
          <a:p>
            <a:pPr lvl="1"/>
            <a:r>
              <a:rPr lang="en-029" dirty="0"/>
              <a:t>If there is surplus capacity, consumers still pay fixed cost of the plant</a:t>
            </a:r>
          </a:p>
          <a:p>
            <a:pPr lvl="1"/>
            <a:r>
              <a:rPr lang="en-029" dirty="0"/>
              <a:t>What do you conclude about taking capacity factor or output risk</a:t>
            </a:r>
          </a:p>
          <a:p>
            <a:r>
              <a:rPr lang="en-029" dirty="0"/>
              <a:t>Fuel price risk</a:t>
            </a:r>
          </a:p>
          <a:p>
            <a:pPr lvl="1"/>
            <a:r>
              <a:rPr lang="en-029" dirty="0"/>
              <a:t>Are the issues with fuel price risk the same as output risk</a:t>
            </a:r>
          </a:p>
          <a:p>
            <a:pPr lvl="1"/>
            <a:r>
              <a:rPr lang="en-029" dirty="0"/>
              <a:t>What about negotiating fuel prices</a:t>
            </a:r>
          </a:p>
          <a:p>
            <a:pPr lvl="1"/>
            <a:endParaRPr lang="en-029" dirty="0"/>
          </a:p>
        </p:txBody>
      </p:sp>
    </p:spTree>
    <p:extLst>
      <p:ext uri="{BB962C8B-B14F-4D97-AF65-F5344CB8AC3E}">
        <p14:creationId xmlns:p14="http://schemas.microsoft.com/office/powerpoint/2010/main" val="156359487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dirty="0"/>
              <a:t>Changes in Availability in Nigeria</a:t>
            </a:r>
          </a:p>
        </p:txBody>
      </p:sp>
      <p:pic>
        <p:nvPicPr>
          <p:cNvPr id="6758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27163" y="1524000"/>
            <a:ext cx="6289675" cy="4572000"/>
          </a:xfrm>
        </p:spPr>
      </p:pic>
    </p:spTree>
    <p:extLst>
      <p:ext uri="{BB962C8B-B14F-4D97-AF65-F5344CB8AC3E}">
        <p14:creationId xmlns:p14="http://schemas.microsoft.com/office/powerpoint/2010/main" val="58388915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4AB2-2B60-4161-86C2-0DF334BDE187}"/>
              </a:ext>
            </a:extLst>
          </p:cNvPr>
          <p:cNvSpPr>
            <a:spLocks noGrp="1"/>
          </p:cNvSpPr>
          <p:nvPr>
            <p:ph type="title"/>
          </p:nvPr>
        </p:nvSpPr>
        <p:spPr/>
        <p:txBody>
          <a:bodyPr/>
          <a:lstStyle/>
          <a:p>
            <a:r>
              <a:rPr lang="en-029" dirty="0"/>
              <a:t>Egbin Plant in Nigeria after Privatisation</a:t>
            </a:r>
          </a:p>
        </p:txBody>
      </p:sp>
      <p:pic>
        <p:nvPicPr>
          <p:cNvPr id="5" name="Picture 4">
            <a:extLst>
              <a:ext uri="{FF2B5EF4-FFF2-40B4-BE49-F238E27FC236}">
                <a16:creationId xmlns:a16="http://schemas.microsoft.com/office/drawing/2014/main" id="{A9496768-0818-43B9-BBE8-D8D1F7DDCCAC}"/>
              </a:ext>
            </a:extLst>
          </p:cNvPr>
          <p:cNvPicPr>
            <a:picLocks noChangeAspect="1"/>
          </p:cNvPicPr>
          <p:nvPr/>
        </p:nvPicPr>
        <p:blipFill>
          <a:blip r:embed="rId2"/>
          <a:stretch>
            <a:fillRect/>
          </a:stretch>
        </p:blipFill>
        <p:spPr>
          <a:xfrm>
            <a:off x="0" y="2054959"/>
            <a:ext cx="4867275" cy="4026293"/>
          </a:xfrm>
          <a:prstGeom prst="rect">
            <a:avLst/>
          </a:prstGeom>
        </p:spPr>
      </p:pic>
      <p:pic>
        <p:nvPicPr>
          <p:cNvPr id="6" name="Picture 5">
            <a:extLst>
              <a:ext uri="{FF2B5EF4-FFF2-40B4-BE49-F238E27FC236}">
                <a16:creationId xmlns:a16="http://schemas.microsoft.com/office/drawing/2014/main" id="{D49D158B-1A55-4AB1-8605-1955B0C4A16B}"/>
              </a:ext>
            </a:extLst>
          </p:cNvPr>
          <p:cNvPicPr>
            <a:picLocks noChangeAspect="1"/>
          </p:cNvPicPr>
          <p:nvPr/>
        </p:nvPicPr>
        <p:blipFill>
          <a:blip r:embed="rId3"/>
          <a:stretch>
            <a:fillRect/>
          </a:stretch>
        </p:blipFill>
        <p:spPr>
          <a:xfrm>
            <a:off x="4879565" y="1981200"/>
            <a:ext cx="4123458" cy="4026293"/>
          </a:xfrm>
          <a:prstGeom prst="rect">
            <a:avLst/>
          </a:prstGeom>
        </p:spPr>
      </p:pic>
    </p:spTree>
    <p:extLst>
      <p:ext uri="{BB962C8B-B14F-4D97-AF65-F5344CB8AC3E}">
        <p14:creationId xmlns:p14="http://schemas.microsoft.com/office/powerpoint/2010/main" val="138546195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6B80A-4BED-4832-883D-BD1094905866}"/>
              </a:ext>
            </a:extLst>
          </p:cNvPr>
          <p:cNvSpPr>
            <a:spLocks noGrp="1"/>
          </p:cNvSpPr>
          <p:nvPr>
            <p:ph type="title"/>
          </p:nvPr>
        </p:nvSpPr>
        <p:spPr>
          <a:xfrm>
            <a:off x="732344" y="160285"/>
            <a:ext cx="7666938" cy="690676"/>
          </a:xfrm>
        </p:spPr>
        <p:txBody>
          <a:bodyPr>
            <a:normAutofit fontScale="90000"/>
          </a:bodyPr>
          <a:lstStyle/>
          <a:p>
            <a:r>
              <a:rPr lang="en-029" dirty="0"/>
              <a:t>Egbin Capacity and Generation – Arguments for Incentives in Project Finance</a:t>
            </a:r>
          </a:p>
        </p:txBody>
      </p:sp>
      <p:pic>
        <p:nvPicPr>
          <p:cNvPr id="4" name="Content Placeholder 3">
            <a:extLst>
              <a:ext uri="{FF2B5EF4-FFF2-40B4-BE49-F238E27FC236}">
                <a16:creationId xmlns:a16="http://schemas.microsoft.com/office/drawing/2014/main" id="{A6172202-3ED4-440B-B1A0-067A2D5AB36E}"/>
              </a:ext>
            </a:extLst>
          </p:cNvPr>
          <p:cNvPicPr>
            <a:picLocks noGrp="1" noChangeAspect="1"/>
          </p:cNvPicPr>
          <p:nvPr>
            <p:ph idx="1"/>
          </p:nvPr>
        </p:nvPicPr>
        <p:blipFill>
          <a:blip r:embed="rId2"/>
          <a:stretch>
            <a:fillRect/>
          </a:stretch>
        </p:blipFill>
        <p:spPr>
          <a:xfrm>
            <a:off x="1428585" y="1524000"/>
            <a:ext cx="6286830" cy="4572000"/>
          </a:xfrm>
          <a:prstGeom prst="rect">
            <a:avLst/>
          </a:prstGeom>
        </p:spPr>
      </p:pic>
    </p:spTree>
    <p:extLst>
      <p:ext uri="{BB962C8B-B14F-4D97-AF65-F5344CB8AC3E}">
        <p14:creationId xmlns:p14="http://schemas.microsoft.com/office/powerpoint/2010/main" val="238425072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99218"/>
            <a:ext cx="7886700" cy="1325563"/>
          </a:xfrm>
        </p:spPr>
        <p:txBody>
          <a:bodyPr>
            <a:normAutofit/>
          </a:bodyPr>
          <a:lstStyle/>
          <a:p>
            <a:pPr algn="ctr"/>
            <a:r>
              <a:rPr lang="en-US" sz="3200" dirty="0">
                <a:latin typeface="Franklin Gothic Demi" panose="020B0703020102020204" pitchFamily="34" charset="0"/>
                <a:cs typeface="Times New Roman" panose="02020603050405020304" pitchFamily="18" charset="0"/>
              </a:rPr>
              <a:t>Drivers and Contracts - Dispatchable</a:t>
            </a:r>
          </a:p>
        </p:txBody>
      </p:sp>
      <p:sp>
        <p:nvSpPr>
          <p:cNvPr id="4" name="Content Placeholder 3"/>
          <p:cNvSpPr>
            <a:spLocks noGrp="1"/>
          </p:cNvSpPr>
          <p:nvPr>
            <p:ph sz="half" idx="1"/>
          </p:nvPr>
        </p:nvSpPr>
        <p:spPr/>
        <p:txBody>
          <a:bodyPr>
            <a:normAutofit/>
          </a:bodyPr>
          <a:lstStyle/>
          <a:p>
            <a:pPr marL="58737" indent="0" algn="ctr">
              <a:buNone/>
            </a:pPr>
            <a:r>
              <a:rPr lang="en-US" b="1" dirty="0"/>
              <a:t>IPP Risks</a:t>
            </a:r>
          </a:p>
          <a:p>
            <a:r>
              <a:rPr lang="en-US" dirty="0"/>
              <a:t>Cost of Project, Time Delay and Technology Parameters</a:t>
            </a:r>
          </a:p>
          <a:p>
            <a:r>
              <a:rPr lang="en-US" dirty="0"/>
              <a:t>Availability Penalty</a:t>
            </a:r>
          </a:p>
          <a:p>
            <a:r>
              <a:rPr lang="en-US" dirty="0"/>
              <a:t>Heat Rate Risk (Adjusted)</a:t>
            </a:r>
          </a:p>
          <a:p>
            <a:r>
              <a:rPr lang="en-US" dirty="0"/>
              <a:t>O&amp;M Risk</a:t>
            </a:r>
          </a:p>
          <a:p>
            <a:r>
              <a:rPr lang="en-US" dirty="0"/>
              <a:t>Interest Rate Fluctuation</a:t>
            </a:r>
          </a:p>
        </p:txBody>
      </p:sp>
      <p:sp>
        <p:nvSpPr>
          <p:cNvPr id="5" name="Content Placeholder 4"/>
          <p:cNvSpPr>
            <a:spLocks noGrp="1"/>
          </p:cNvSpPr>
          <p:nvPr>
            <p:ph sz="half" idx="2"/>
          </p:nvPr>
        </p:nvSpPr>
        <p:spPr/>
        <p:txBody>
          <a:bodyPr>
            <a:normAutofit/>
          </a:bodyPr>
          <a:lstStyle/>
          <a:p>
            <a:pPr marL="58737" indent="0" algn="ctr">
              <a:buNone/>
            </a:pPr>
            <a:r>
              <a:rPr lang="en-US" b="1" dirty="0"/>
              <a:t>Contract Mitigation</a:t>
            </a:r>
          </a:p>
          <a:p>
            <a:r>
              <a:rPr lang="en-US" dirty="0"/>
              <a:t>EPC Contract with Fixed Price and LD (LSTK)</a:t>
            </a:r>
          </a:p>
          <a:p>
            <a:r>
              <a:rPr lang="en-US" dirty="0"/>
              <a:t>O&amp;M Contract</a:t>
            </a:r>
          </a:p>
          <a:p>
            <a:r>
              <a:rPr lang="en-US" dirty="0"/>
              <a:t>O&amp;M Contract with LD Provision</a:t>
            </a:r>
          </a:p>
          <a:p>
            <a:r>
              <a:rPr lang="en-US" dirty="0"/>
              <a:t>O&amp;M Contract</a:t>
            </a:r>
          </a:p>
          <a:p>
            <a:r>
              <a:rPr lang="en-US" dirty="0"/>
              <a:t>Interest Rate Contract (Fix Rates)</a:t>
            </a:r>
          </a:p>
        </p:txBody>
      </p:sp>
    </p:spTree>
    <p:extLst>
      <p:ext uri="{BB962C8B-B14F-4D97-AF65-F5344CB8AC3E}">
        <p14:creationId xmlns:p14="http://schemas.microsoft.com/office/powerpoint/2010/main" val="1659109010"/>
      </p:ext>
    </p:extLst>
  </p:cSld>
  <p:clrMapOvr>
    <a:masterClrMapping/>
  </p:clrMapOvr>
  <p:transition>
    <p:zoom/>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latin typeface="Franklin Gothic Demi" panose="020B0703020102020204" pitchFamily="34" charset="0"/>
                <a:cs typeface="Times New Roman" panose="02020603050405020304" pitchFamily="18" charset="0"/>
              </a:rPr>
              <a:t>Drivers and Profit and Loss Statement - Dispatchable</a:t>
            </a:r>
          </a:p>
        </p:txBody>
      </p:sp>
      <p:sp>
        <p:nvSpPr>
          <p:cNvPr id="4" name="Content Placeholder 3"/>
          <p:cNvSpPr>
            <a:spLocks noGrp="1"/>
          </p:cNvSpPr>
          <p:nvPr>
            <p:ph sz="half" idx="1"/>
          </p:nvPr>
        </p:nvSpPr>
        <p:spPr/>
        <p:txBody>
          <a:bodyPr>
            <a:normAutofit fontScale="55000" lnSpcReduction="20000"/>
          </a:bodyPr>
          <a:lstStyle/>
          <a:p>
            <a:r>
              <a:rPr lang="en-US" dirty="0"/>
              <a:t>Cost Driver</a:t>
            </a:r>
          </a:p>
          <a:p>
            <a:r>
              <a:rPr lang="en-US" dirty="0"/>
              <a:t>Cost x Carrying Charge + Fuel Cost + Variable O&amp;M + Fixed O&amp;M</a:t>
            </a:r>
          </a:p>
          <a:p>
            <a:endParaRPr lang="en-US" dirty="0"/>
          </a:p>
          <a:p>
            <a:r>
              <a:rPr lang="en-US" dirty="0"/>
              <a:t>Fuel Cost – HR x Gen x Fuel Pr</a:t>
            </a:r>
          </a:p>
          <a:p>
            <a:endParaRPr lang="en-US" dirty="0"/>
          </a:p>
          <a:p>
            <a:r>
              <a:rPr lang="en-US" dirty="0"/>
              <a:t>Variable and Fixed O&amp;M</a:t>
            </a:r>
          </a:p>
          <a:p>
            <a:endParaRPr lang="en-US" dirty="0"/>
          </a:p>
          <a:p>
            <a:r>
              <a:rPr lang="en-US" dirty="0"/>
              <a:t>Capacity Charge Revenue (€/kW-year x kW)</a:t>
            </a:r>
          </a:p>
          <a:p>
            <a:endParaRPr lang="en-US" dirty="0"/>
          </a:p>
          <a:p>
            <a:r>
              <a:rPr lang="en-US" dirty="0"/>
              <a:t>Portion of Capacity Charge</a:t>
            </a:r>
          </a:p>
          <a:p>
            <a:r>
              <a:rPr lang="en-US" dirty="0"/>
              <a:t>Portion of Capacity Charge</a:t>
            </a:r>
          </a:p>
          <a:p>
            <a:r>
              <a:rPr lang="en-US" dirty="0"/>
              <a:t>Portion of Capacity Charge</a:t>
            </a:r>
          </a:p>
          <a:p>
            <a:endParaRPr lang="en-US" dirty="0"/>
          </a:p>
          <a:p>
            <a:r>
              <a:rPr lang="en-US" dirty="0"/>
              <a:t>Portion of Capacity Charge</a:t>
            </a:r>
          </a:p>
        </p:txBody>
      </p:sp>
      <p:sp>
        <p:nvSpPr>
          <p:cNvPr id="5" name="Content Placeholder 4"/>
          <p:cNvSpPr>
            <a:spLocks noGrp="1"/>
          </p:cNvSpPr>
          <p:nvPr>
            <p:ph sz="half" idx="2"/>
          </p:nvPr>
        </p:nvSpPr>
        <p:spPr/>
        <p:txBody>
          <a:bodyPr>
            <a:normAutofit fontScale="55000" lnSpcReduction="20000"/>
          </a:bodyPr>
          <a:lstStyle/>
          <a:p>
            <a:r>
              <a:rPr lang="en-US" dirty="0"/>
              <a:t>Profit and Loss Account</a:t>
            </a:r>
          </a:p>
          <a:p>
            <a:r>
              <a:rPr lang="en-US" dirty="0"/>
              <a:t>Total Revenue from Four Part Tariff </a:t>
            </a:r>
          </a:p>
          <a:p>
            <a:endParaRPr lang="en-US" dirty="0"/>
          </a:p>
          <a:p>
            <a:r>
              <a:rPr lang="en-US" dirty="0"/>
              <a:t>Fuel Expense</a:t>
            </a:r>
          </a:p>
          <a:p>
            <a:endParaRPr lang="en-US" dirty="0"/>
          </a:p>
          <a:p>
            <a:r>
              <a:rPr lang="en-US" dirty="0"/>
              <a:t>Fixed and Variable O&amp;M Expense</a:t>
            </a:r>
          </a:p>
          <a:p>
            <a:endParaRPr lang="en-US" dirty="0"/>
          </a:p>
          <a:p>
            <a:endParaRPr lang="en-US" dirty="0"/>
          </a:p>
          <a:p>
            <a:r>
              <a:rPr lang="en-US" dirty="0"/>
              <a:t>EBITDA (Operating Margin)</a:t>
            </a:r>
          </a:p>
          <a:p>
            <a:endParaRPr lang="en-US" dirty="0"/>
          </a:p>
          <a:p>
            <a:r>
              <a:rPr lang="en-US" dirty="0"/>
              <a:t>Depreciation</a:t>
            </a:r>
          </a:p>
          <a:p>
            <a:r>
              <a:rPr lang="en-US" dirty="0"/>
              <a:t>Taxes</a:t>
            </a:r>
          </a:p>
          <a:p>
            <a:r>
              <a:rPr lang="en-US" dirty="0"/>
              <a:t>Interest</a:t>
            </a:r>
          </a:p>
          <a:p>
            <a:endParaRPr lang="en-US" dirty="0"/>
          </a:p>
          <a:p>
            <a:r>
              <a:rPr lang="en-US" dirty="0"/>
              <a:t>Net Income</a:t>
            </a:r>
          </a:p>
          <a:p>
            <a:endParaRPr lang="en-US" dirty="0"/>
          </a:p>
          <a:p>
            <a:endParaRPr lang="en-US" dirty="0"/>
          </a:p>
        </p:txBody>
      </p:sp>
      <p:sp>
        <p:nvSpPr>
          <p:cNvPr id="6" name="Freeform: Shape 5">
            <a:extLst>
              <a:ext uri="{FF2B5EF4-FFF2-40B4-BE49-F238E27FC236}">
                <a16:creationId xmlns:a16="http://schemas.microsoft.com/office/drawing/2014/main" id="{D2E47B2A-80B3-48F1-ACC8-6589B541EAB2}"/>
              </a:ext>
            </a:extLst>
          </p:cNvPr>
          <p:cNvSpPr/>
          <p:nvPr/>
        </p:nvSpPr>
        <p:spPr bwMode="auto">
          <a:xfrm>
            <a:off x="619432" y="3527761"/>
            <a:ext cx="4021394" cy="906587"/>
          </a:xfrm>
          <a:custGeom>
            <a:avLst/>
            <a:gdLst>
              <a:gd name="connsiteX0" fmla="*/ 78658 w 4021394"/>
              <a:gd name="connsiteY0" fmla="*/ 70845 h 906587"/>
              <a:gd name="connsiteX1" fmla="*/ 68826 w 4021394"/>
              <a:gd name="connsiteY1" fmla="*/ 120007 h 906587"/>
              <a:gd name="connsiteX2" fmla="*/ 58994 w 4021394"/>
              <a:gd name="connsiteY2" fmla="*/ 149504 h 906587"/>
              <a:gd name="connsiteX3" fmla="*/ 49162 w 4021394"/>
              <a:gd name="connsiteY3" fmla="*/ 198665 h 906587"/>
              <a:gd name="connsiteX4" fmla="*/ 29497 w 4021394"/>
              <a:gd name="connsiteY4" fmla="*/ 257658 h 906587"/>
              <a:gd name="connsiteX5" fmla="*/ 19665 w 4021394"/>
              <a:gd name="connsiteY5" fmla="*/ 296987 h 906587"/>
              <a:gd name="connsiteX6" fmla="*/ 9833 w 4021394"/>
              <a:gd name="connsiteY6" fmla="*/ 326484 h 906587"/>
              <a:gd name="connsiteX7" fmla="*/ 0 w 4021394"/>
              <a:gd name="connsiteY7" fmla="*/ 375645 h 906587"/>
              <a:gd name="connsiteX8" fmla="*/ 9833 w 4021394"/>
              <a:gd name="connsiteY8" fmla="*/ 532962 h 906587"/>
              <a:gd name="connsiteX9" fmla="*/ 19665 w 4021394"/>
              <a:gd name="connsiteY9" fmla="*/ 562458 h 906587"/>
              <a:gd name="connsiteX10" fmla="*/ 49162 w 4021394"/>
              <a:gd name="connsiteY10" fmla="*/ 591955 h 906587"/>
              <a:gd name="connsiteX11" fmla="*/ 78658 w 4021394"/>
              <a:gd name="connsiteY11" fmla="*/ 631284 h 906587"/>
              <a:gd name="connsiteX12" fmla="*/ 98323 w 4021394"/>
              <a:gd name="connsiteY12" fmla="*/ 660781 h 906587"/>
              <a:gd name="connsiteX13" fmla="*/ 137652 w 4021394"/>
              <a:gd name="connsiteY13" fmla="*/ 690278 h 906587"/>
              <a:gd name="connsiteX14" fmla="*/ 167149 w 4021394"/>
              <a:gd name="connsiteY14" fmla="*/ 719774 h 906587"/>
              <a:gd name="connsiteX15" fmla="*/ 245807 w 4021394"/>
              <a:gd name="connsiteY15" fmla="*/ 778768 h 906587"/>
              <a:gd name="connsiteX16" fmla="*/ 314633 w 4021394"/>
              <a:gd name="connsiteY16" fmla="*/ 808265 h 906587"/>
              <a:gd name="connsiteX17" fmla="*/ 373626 w 4021394"/>
              <a:gd name="connsiteY17" fmla="*/ 847594 h 906587"/>
              <a:gd name="connsiteX18" fmla="*/ 481781 w 4021394"/>
              <a:gd name="connsiteY18" fmla="*/ 906587 h 906587"/>
              <a:gd name="connsiteX19" fmla="*/ 619433 w 4021394"/>
              <a:gd name="connsiteY19" fmla="*/ 896755 h 906587"/>
              <a:gd name="connsiteX20" fmla="*/ 727587 w 4021394"/>
              <a:gd name="connsiteY20" fmla="*/ 877091 h 906587"/>
              <a:gd name="connsiteX21" fmla="*/ 806245 w 4021394"/>
              <a:gd name="connsiteY21" fmla="*/ 857426 h 906587"/>
              <a:gd name="connsiteX22" fmla="*/ 934065 w 4021394"/>
              <a:gd name="connsiteY22" fmla="*/ 837762 h 906587"/>
              <a:gd name="connsiteX23" fmla="*/ 1002891 w 4021394"/>
              <a:gd name="connsiteY23" fmla="*/ 818097 h 906587"/>
              <a:gd name="connsiteX24" fmla="*/ 1032387 w 4021394"/>
              <a:gd name="connsiteY24" fmla="*/ 808265 h 906587"/>
              <a:gd name="connsiteX25" fmla="*/ 1071716 w 4021394"/>
              <a:gd name="connsiteY25" fmla="*/ 798433 h 906587"/>
              <a:gd name="connsiteX26" fmla="*/ 1101213 w 4021394"/>
              <a:gd name="connsiteY26" fmla="*/ 788600 h 906587"/>
              <a:gd name="connsiteX27" fmla="*/ 1288026 w 4021394"/>
              <a:gd name="connsiteY27" fmla="*/ 759104 h 906587"/>
              <a:gd name="connsiteX28" fmla="*/ 1386349 w 4021394"/>
              <a:gd name="connsiteY28" fmla="*/ 729607 h 906587"/>
              <a:gd name="connsiteX29" fmla="*/ 1524000 w 4021394"/>
              <a:gd name="connsiteY29" fmla="*/ 709942 h 906587"/>
              <a:gd name="connsiteX30" fmla="*/ 1563329 w 4021394"/>
              <a:gd name="connsiteY30" fmla="*/ 700110 h 906587"/>
              <a:gd name="connsiteX31" fmla="*/ 1661652 w 4021394"/>
              <a:gd name="connsiteY31" fmla="*/ 690278 h 906587"/>
              <a:gd name="connsiteX32" fmla="*/ 1720645 w 4021394"/>
              <a:gd name="connsiteY32" fmla="*/ 680445 h 906587"/>
              <a:gd name="connsiteX33" fmla="*/ 1848465 w 4021394"/>
              <a:gd name="connsiteY33" fmla="*/ 670613 h 906587"/>
              <a:gd name="connsiteX34" fmla="*/ 1936955 w 4021394"/>
              <a:gd name="connsiteY34" fmla="*/ 650949 h 906587"/>
              <a:gd name="connsiteX35" fmla="*/ 2054942 w 4021394"/>
              <a:gd name="connsiteY35" fmla="*/ 641116 h 906587"/>
              <a:gd name="connsiteX36" fmla="*/ 2172929 w 4021394"/>
              <a:gd name="connsiteY36" fmla="*/ 621452 h 906587"/>
              <a:gd name="connsiteX37" fmla="*/ 2261420 w 4021394"/>
              <a:gd name="connsiteY37" fmla="*/ 611620 h 906587"/>
              <a:gd name="connsiteX38" fmla="*/ 2359742 w 4021394"/>
              <a:gd name="connsiteY38" fmla="*/ 591955 h 906587"/>
              <a:gd name="connsiteX39" fmla="*/ 2399071 w 4021394"/>
              <a:gd name="connsiteY39" fmla="*/ 582123 h 906587"/>
              <a:gd name="connsiteX40" fmla="*/ 2556387 w 4021394"/>
              <a:gd name="connsiteY40" fmla="*/ 572291 h 906587"/>
              <a:gd name="connsiteX41" fmla="*/ 2615381 w 4021394"/>
              <a:gd name="connsiteY41" fmla="*/ 562458 h 906587"/>
              <a:gd name="connsiteX42" fmla="*/ 2723536 w 4021394"/>
              <a:gd name="connsiteY42" fmla="*/ 552626 h 906587"/>
              <a:gd name="connsiteX43" fmla="*/ 2812026 w 4021394"/>
              <a:gd name="connsiteY43" fmla="*/ 542794 h 906587"/>
              <a:gd name="connsiteX44" fmla="*/ 2979174 w 4021394"/>
              <a:gd name="connsiteY44" fmla="*/ 523129 h 906587"/>
              <a:gd name="connsiteX45" fmla="*/ 3077497 w 4021394"/>
              <a:gd name="connsiteY45" fmla="*/ 503465 h 906587"/>
              <a:gd name="connsiteX46" fmla="*/ 3146323 w 4021394"/>
              <a:gd name="connsiteY46" fmla="*/ 493633 h 906587"/>
              <a:gd name="connsiteX47" fmla="*/ 3195484 w 4021394"/>
              <a:gd name="connsiteY47" fmla="*/ 483800 h 906587"/>
              <a:gd name="connsiteX48" fmla="*/ 3873910 w 4021394"/>
              <a:gd name="connsiteY48" fmla="*/ 464136 h 906587"/>
              <a:gd name="connsiteX49" fmla="*/ 3903407 w 4021394"/>
              <a:gd name="connsiteY49" fmla="*/ 454304 h 906587"/>
              <a:gd name="connsiteX50" fmla="*/ 3962400 w 4021394"/>
              <a:gd name="connsiteY50" fmla="*/ 385478 h 906587"/>
              <a:gd name="connsiteX51" fmla="*/ 4001729 w 4021394"/>
              <a:gd name="connsiteY51" fmla="*/ 326484 h 906587"/>
              <a:gd name="connsiteX52" fmla="*/ 4021394 w 4021394"/>
              <a:gd name="connsiteY52" fmla="*/ 296987 h 906587"/>
              <a:gd name="connsiteX53" fmla="*/ 4011562 w 4021394"/>
              <a:gd name="connsiteY53" fmla="*/ 257658 h 906587"/>
              <a:gd name="connsiteX54" fmla="*/ 3982065 w 4021394"/>
              <a:gd name="connsiteY54" fmla="*/ 237994 h 906587"/>
              <a:gd name="connsiteX55" fmla="*/ 3923071 w 4021394"/>
              <a:gd name="connsiteY55" fmla="*/ 188833 h 906587"/>
              <a:gd name="connsiteX56" fmla="*/ 3873910 w 4021394"/>
              <a:gd name="connsiteY56" fmla="*/ 149504 h 906587"/>
              <a:gd name="connsiteX57" fmla="*/ 3746091 w 4021394"/>
              <a:gd name="connsiteY57" fmla="*/ 61013 h 906587"/>
              <a:gd name="connsiteX58" fmla="*/ 3716594 w 4021394"/>
              <a:gd name="connsiteY58" fmla="*/ 41349 h 906587"/>
              <a:gd name="connsiteX59" fmla="*/ 3677265 w 4021394"/>
              <a:gd name="connsiteY59" fmla="*/ 31516 h 906587"/>
              <a:gd name="connsiteX60" fmla="*/ 3657600 w 4021394"/>
              <a:gd name="connsiteY60" fmla="*/ 2020 h 906587"/>
              <a:gd name="connsiteX61" fmla="*/ 3087329 w 4021394"/>
              <a:gd name="connsiteY61" fmla="*/ 11852 h 906587"/>
              <a:gd name="connsiteX62" fmla="*/ 3048000 w 4021394"/>
              <a:gd name="connsiteY62" fmla="*/ 21684 h 906587"/>
              <a:gd name="connsiteX63" fmla="*/ 2959510 w 4021394"/>
              <a:gd name="connsiteY63" fmla="*/ 31516 h 906587"/>
              <a:gd name="connsiteX64" fmla="*/ 2930013 w 4021394"/>
              <a:gd name="connsiteY64" fmla="*/ 41349 h 906587"/>
              <a:gd name="connsiteX65" fmla="*/ 2713703 w 4021394"/>
              <a:gd name="connsiteY65" fmla="*/ 61013 h 906587"/>
              <a:gd name="connsiteX66" fmla="*/ 2261420 w 4021394"/>
              <a:gd name="connsiteY66" fmla="*/ 70845 h 906587"/>
              <a:gd name="connsiteX67" fmla="*/ 2064774 w 4021394"/>
              <a:gd name="connsiteY67" fmla="*/ 90510 h 906587"/>
              <a:gd name="connsiteX68" fmla="*/ 1956620 w 4021394"/>
              <a:gd name="connsiteY68" fmla="*/ 100342 h 906587"/>
              <a:gd name="connsiteX69" fmla="*/ 1750142 w 4021394"/>
              <a:gd name="connsiteY69" fmla="*/ 120007 h 906587"/>
              <a:gd name="connsiteX70" fmla="*/ 1661652 w 4021394"/>
              <a:gd name="connsiteY70" fmla="*/ 110174 h 906587"/>
              <a:gd name="connsiteX71" fmla="*/ 1494503 w 4021394"/>
              <a:gd name="connsiteY71" fmla="*/ 120007 h 906587"/>
              <a:gd name="connsiteX72" fmla="*/ 1356852 w 4021394"/>
              <a:gd name="connsiteY72" fmla="*/ 129839 h 906587"/>
              <a:gd name="connsiteX73" fmla="*/ 1278194 w 4021394"/>
              <a:gd name="connsiteY73" fmla="*/ 139671 h 906587"/>
              <a:gd name="connsiteX74" fmla="*/ 1170039 w 4021394"/>
              <a:gd name="connsiteY74" fmla="*/ 149504 h 906587"/>
              <a:gd name="connsiteX75" fmla="*/ 334297 w 4021394"/>
              <a:gd name="connsiteY75" fmla="*/ 149504 h 906587"/>
              <a:gd name="connsiteX76" fmla="*/ 294968 w 4021394"/>
              <a:gd name="connsiteY76" fmla="*/ 159336 h 906587"/>
              <a:gd name="connsiteX77" fmla="*/ 235974 w 4021394"/>
              <a:gd name="connsiteY77" fmla="*/ 169168 h 906587"/>
              <a:gd name="connsiteX78" fmla="*/ 68826 w 4021394"/>
              <a:gd name="connsiteY78" fmla="*/ 159336 h 906587"/>
              <a:gd name="connsiteX79" fmla="*/ 39329 w 4021394"/>
              <a:gd name="connsiteY79" fmla="*/ 139671 h 90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021394" h="906587">
                <a:moveTo>
                  <a:pt x="78658" y="70845"/>
                </a:moveTo>
                <a:cubicBezTo>
                  <a:pt x="75381" y="87232"/>
                  <a:pt x="72879" y="103794"/>
                  <a:pt x="68826" y="120007"/>
                </a:cubicBezTo>
                <a:cubicBezTo>
                  <a:pt x="66312" y="130062"/>
                  <a:pt x="61508" y="139449"/>
                  <a:pt x="58994" y="149504"/>
                </a:cubicBezTo>
                <a:cubicBezTo>
                  <a:pt x="54941" y="165717"/>
                  <a:pt x="53559" y="182542"/>
                  <a:pt x="49162" y="198665"/>
                </a:cubicBezTo>
                <a:cubicBezTo>
                  <a:pt x="43708" y="218663"/>
                  <a:pt x="34524" y="237549"/>
                  <a:pt x="29497" y="257658"/>
                </a:cubicBezTo>
                <a:cubicBezTo>
                  <a:pt x="26220" y="270768"/>
                  <a:pt x="23377" y="283994"/>
                  <a:pt x="19665" y="296987"/>
                </a:cubicBezTo>
                <a:cubicBezTo>
                  <a:pt x="16818" y="306952"/>
                  <a:pt x="12347" y="316429"/>
                  <a:pt x="9833" y="326484"/>
                </a:cubicBezTo>
                <a:cubicBezTo>
                  <a:pt x="5780" y="342697"/>
                  <a:pt x="3278" y="359258"/>
                  <a:pt x="0" y="375645"/>
                </a:cubicBezTo>
                <a:cubicBezTo>
                  <a:pt x="3278" y="428084"/>
                  <a:pt x="4333" y="480709"/>
                  <a:pt x="9833" y="532962"/>
                </a:cubicBezTo>
                <a:cubicBezTo>
                  <a:pt x="10918" y="543269"/>
                  <a:pt x="13916" y="553835"/>
                  <a:pt x="19665" y="562458"/>
                </a:cubicBezTo>
                <a:cubicBezTo>
                  <a:pt x="27378" y="574028"/>
                  <a:pt x="40113" y="581397"/>
                  <a:pt x="49162" y="591955"/>
                </a:cubicBezTo>
                <a:cubicBezTo>
                  <a:pt x="59826" y="604397"/>
                  <a:pt x="69133" y="617949"/>
                  <a:pt x="78658" y="631284"/>
                </a:cubicBezTo>
                <a:cubicBezTo>
                  <a:pt x="85526" y="640900"/>
                  <a:pt x="89967" y="652425"/>
                  <a:pt x="98323" y="660781"/>
                </a:cubicBezTo>
                <a:cubicBezTo>
                  <a:pt x="109910" y="672368"/>
                  <a:pt x="125210" y="679613"/>
                  <a:pt x="137652" y="690278"/>
                </a:cubicBezTo>
                <a:cubicBezTo>
                  <a:pt x="148209" y="699327"/>
                  <a:pt x="156387" y="710969"/>
                  <a:pt x="167149" y="719774"/>
                </a:cubicBezTo>
                <a:cubicBezTo>
                  <a:pt x="192515" y="740528"/>
                  <a:pt x="214715" y="768404"/>
                  <a:pt x="245807" y="778768"/>
                </a:cubicBezTo>
                <a:cubicBezTo>
                  <a:pt x="276322" y="788940"/>
                  <a:pt x="284258" y="790040"/>
                  <a:pt x="314633" y="808265"/>
                </a:cubicBezTo>
                <a:cubicBezTo>
                  <a:pt x="334899" y="820424"/>
                  <a:pt x="352487" y="837025"/>
                  <a:pt x="373626" y="847594"/>
                </a:cubicBezTo>
                <a:cubicBezTo>
                  <a:pt x="462853" y="892208"/>
                  <a:pt x="427893" y="870663"/>
                  <a:pt x="481781" y="906587"/>
                </a:cubicBezTo>
                <a:cubicBezTo>
                  <a:pt x="527665" y="903310"/>
                  <a:pt x="573660" y="901332"/>
                  <a:pt x="619433" y="896755"/>
                </a:cubicBezTo>
                <a:cubicBezTo>
                  <a:pt x="637144" y="894984"/>
                  <a:pt x="707302" y="881772"/>
                  <a:pt x="727587" y="877091"/>
                </a:cubicBezTo>
                <a:cubicBezTo>
                  <a:pt x="753921" y="871014"/>
                  <a:pt x="779586" y="861869"/>
                  <a:pt x="806245" y="857426"/>
                </a:cubicBezTo>
                <a:cubicBezTo>
                  <a:pt x="888099" y="843784"/>
                  <a:pt x="845503" y="850413"/>
                  <a:pt x="934065" y="837762"/>
                </a:cubicBezTo>
                <a:cubicBezTo>
                  <a:pt x="1004775" y="814191"/>
                  <a:pt x="916488" y="842783"/>
                  <a:pt x="1002891" y="818097"/>
                </a:cubicBezTo>
                <a:cubicBezTo>
                  <a:pt x="1012856" y="815250"/>
                  <a:pt x="1022422" y="811112"/>
                  <a:pt x="1032387" y="808265"/>
                </a:cubicBezTo>
                <a:cubicBezTo>
                  <a:pt x="1045380" y="804553"/>
                  <a:pt x="1058723" y="802145"/>
                  <a:pt x="1071716" y="798433"/>
                </a:cubicBezTo>
                <a:cubicBezTo>
                  <a:pt x="1081681" y="795586"/>
                  <a:pt x="1091050" y="790633"/>
                  <a:pt x="1101213" y="788600"/>
                </a:cubicBezTo>
                <a:cubicBezTo>
                  <a:pt x="1159893" y="776864"/>
                  <a:pt x="1227488" y="767752"/>
                  <a:pt x="1288026" y="759104"/>
                </a:cubicBezTo>
                <a:cubicBezTo>
                  <a:pt x="1325657" y="746560"/>
                  <a:pt x="1349194" y="737038"/>
                  <a:pt x="1386349" y="729607"/>
                </a:cubicBezTo>
                <a:cubicBezTo>
                  <a:pt x="1479202" y="711036"/>
                  <a:pt x="1415227" y="728070"/>
                  <a:pt x="1524000" y="709942"/>
                </a:cubicBezTo>
                <a:cubicBezTo>
                  <a:pt x="1537329" y="707721"/>
                  <a:pt x="1549952" y="702021"/>
                  <a:pt x="1563329" y="700110"/>
                </a:cubicBezTo>
                <a:cubicBezTo>
                  <a:pt x="1595936" y="695452"/>
                  <a:pt x="1628969" y="694364"/>
                  <a:pt x="1661652" y="690278"/>
                </a:cubicBezTo>
                <a:cubicBezTo>
                  <a:pt x="1681434" y="687805"/>
                  <a:pt x="1700819" y="682532"/>
                  <a:pt x="1720645" y="680445"/>
                </a:cubicBezTo>
                <a:cubicBezTo>
                  <a:pt x="1763143" y="675971"/>
                  <a:pt x="1805858" y="673890"/>
                  <a:pt x="1848465" y="670613"/>
                </a:cubicBezTo>
                <a:cubicBezTo>
                  <a:pt x="1872606" y="664578"/>
                  <a:pt x="1913377" y="653723"/>
                  <a:pt x="1936955" y="650949"/>
                </a:cubicBezTo>
                <a:cubicBezTo>
                  <a:pt x="1976150" y="646338"/>
                  <a:pt x="2015613" y="644394"/>
                  <a:pt x="2054942" y="641116"/>
                </a:cubicBezTo>
                <a:cubicBezTo>
                  <a:pt x="2112171" y="629670"/>
                  <a:pt x="2107885" y="629582"/>
                  <a:pt x="2172929" y="621452"/>
                </a:cubicBezTo>
                <a:cubicBezTo>
                  <a:pt x="2202378" y="617771"/>
                  <a:pt x="2232105" y="616249"/>
                  <a:pt x="2261420" y="611620"/>
                </a:cubicBezTo>
                <a:cubicBezTo>
                  <a:pt x="2294434" y="606407"/>
                  <a:pt x="2327317" y="600061"/>
                  <a:pt x="2359742" y="591955"/>
                </a:cubicBezTo>
                <a:cubicBezTo>
                  <a:pt x="2372852" y="588678"/>
                  <a:pt x="2385625" y="583468"/>
                  <a:pt x="2399071" y="582123"/>
                </a:cubicBezTo>
                <a:cubicBezTo>
                  <a:pt x="2451351" y="576895"/>
                  <a:pt x="2503948" y="575568"/>
                  <a:pt x="2556387" y="572291"/>
                </a:cubicBezTo>
                <a:cubicBezTo>
                  <a:pt x="2576052" y="569013"/>
                  <a:pt x="2595582" y="564787"/>
                  <a:pt x="2615381" y="562458"/>
                </a:cubicBezTo>
                <a:cubicBezTo>
                  <a:pt x="2651333" y="558228"/>
                  <a:pt x="2687515" y="556228"/>
                  <a:pt x="2723536" y="552626"/>
                </a:cubicBezTo>
                <a:cubicBezTo>
                  <a:pt x="2753067" y="549673"/>
                  <a:pt x="2782529" y="546071"/>
                  <a:pt x="2812026" y="542794"/>
                </a:cubicBezTo>
                <a:cubicBezTo>
                  <a:pt x="2901560" y="520411"/>
                  <a:pt x="2810218" y="540914"/>
                  <a:pt x="2979174" y="523129"/>
                </a:cubicBezTo>
                <a:cubicBezTo>
                  <a:pt x="3070585" y="513507"/>
                  <a:pt x="3005889" y="516484"/>
                  <a:pt x="3077497" y="503465"/>
                </a:cubicBezTo>
                <a:cubicBezTo>
                  <a:pt x="3100298" y="499319"/>
                  <a:pt x="3123463" y="497443"/>
                  <a:pt x="3146323" y="493633"/>
                </a:cubicBezTo>
                <a:cubicBezTo>
                  <a:pt x="3162807" y="490886"/>
                  <a:pt x="3178818" y="485035"/>
                  <a:pt x="3195484" y="483800"/>
                </a:cubicBezTo>
                <a:cubicBezTo>
                  <a:pt x="3365011" y="471242"/>
                  <a:pt x="3768049" y="466388"/>
                  <a:pt x="3873910" y="464136"/>
                </a:cubicBezTo>
                <a:cubicBezTo>
                  <a:pt x="3883742" y="460859"/>
                  <a:pt x="3894784" y="460053"/>
                  <a:pt x="3903407" y="454304"/>
                </a:cubicBezTo>
                <a:cubicBezTo>
                  <a:pt x="3922501" y="441575"/>
                  <a:pt x="3950475" y="402513"/>
                  <a:pt x="3962400" y="385478"/>
                </a:cubicBezTo>
                <a:cubicBezTo>
                  <a:pt x="3975953" y="366116"/>
                  <a:pt x="3988619" y="346149"/>
                  <a:pt x="4001729" y="326484"/>
                </a:cubicBezTo>
                <a:lnTo>
                  <a:pt x="4021394" y="296987"/>
                </a:lnTo>
                <a:cubicBezTo>
                  <a:pt x="4018117" y="283877"/>
                  <a:pt x="4019058" y="268902"/>
                  <a:pt x="4011562" y="257658"/>
                </a:cubicBezTo>
                <a:cubicBezTo>
                  <a:pt x="4005007" y="247826"/>
                  <a:pt x="3990421" y="246350"/>
                  <a:pt x="3982065" y="237994"/>
                </a:cubicBezTo>
                <a:cubicBezTo>
                  <a:pt x="3892458" y="148389"/>
                  <a:pt x="4049636" y="273209"/>
                  <a:pt x="3923071" y="188833"/>
                </a:cubicBezTo>
                <a:cubicBezTo>
                  <a:pt x="3905610" y="177192"/>
                  <a:pt x="3890923" y="161791"/>
                  <a:pt x="3873910" y="149504"/>
                </a:cubicBezTo>
                <a:cubicBezTo>
                  <a:pt x="3831900" y="119163"/>
                  <a:pt x="3788793" y="90371"/>
                  <a:pt x="3746091" y="61013"/>
                </a:cubicBezTo>
                <a:cubicBezTo>
                  <a:pt x="3736353" y="54318"/>
                  <a:pt x="3728058" y="44215"/>
                  <a:pt x="3716594" y="41349"/>
                </a:cubicBezTo>
                <a:lnTo>
                  <a:pt x="3677265" y="31516"/>
                </a:lnTo>
                <a:cubicBezTo>
                  <a:pt x="3670710" y="21684"/>
                  <a:pt x="3669410" y="2414"/>
                  <a:pt x="3657600" y="2020"/>
                </a:cubicBezTo>
                <a:cubicBezTo>
                  <a:pt x="3467587" y="-4314"/>
                  <a:pt x="3277349" y="5722"/>
                  <a:pt x="3087329" y="11852"/>
                </a:cubicBezTo>
                <a:cubicBezTo>
                  <a:pt x="3073823" y="12288"/>
                  <a:pt x="3061356" y="19629"/>
                  <a:pt x="3048000" y="21684"/>
                </a:cubicBezTo>
                <a:cubicBezTo>
                  <a:pt x="3018667" y="26197"/>
                  <a:pt x="2989007" y="28239"/>
                  <a:pt x="2959510" y="31516"/>
                </a:cubicBezTo>
                <a:cubicBezTo>
                  <a:pt x="2949678" y="34794"/>
                  <a:pt x="2940068" y="38835"/>
                  <a:pt x="2930013" y="41349"/>
                </a:cubicBezTo>
                <a:cubicBezTo>
                  <a:pt x="2856756" y="59664"/>
                  <a:pt x="2795228" y="58425"/>
                  <a:pt x="2713703" y="61013"/>
                </a:cubicBezTo>
                <a:cubicBezTo>
                  <a:pt x="2562982" y="65798"/>
                  <a:pt x="2412181" y="67568"/>
                  <a:pt x="2261420" y="70845"/>
                </a:cubicBezTo>
                <a:cubicBezTo>
                  <a:pt x="1920183" y="97096"/>
                  <a:pt x="2279113" y="66695"/>
                  <a:pt x="2064774" y="90510"/>
                </a:cubicBezTo>
                <a:cubicBezTo>
                  <a:pt x="2028795" y="94508"/>
                  <a:pt x="1992640" y="96740"/>
                  <a:pt x="1956620" y="100342"/>
                </a:cubicBezTo>
                <a:cubicBezTo>
                  <a:pt x="1743726" y="121631"/>
                  <a:pt x="2010973" y="98269"/>
                  <a:pt x="1750142" y="120007"/>
                </a:cubicBezTo>
                <a:cubicBezTo>
                  <a:pt x="1720645" y="116729"/>
                  <a:pt x="1691330" y="110174"/>
                  <a:pt x="1661652" y="110174"/>
                </a:cubicBezTo>
                <a:cubicBezTo>
                  <a:pt x="1605839" y="110174"/>
                  <a:pt x="1550200" y="116414"/>
                  <a:pt x="1494503" y="120007"/>
                </a:cubicBezTo>
                <a:lnTo>
                  <a:pt x="1356852" y="129839"/>
                </a:lnTo>
                <a:cubicBezTo>
                  <a:pt x="1330537" y="132231"/>
                  <a:pt x="1304472" y="136905"/>
                  <a:pt x="1278194" y="139671"/>
                </a:cubicBezTo>
                <a:cubicBezTo>
                  <a:pt x="1242193" y="143461"/>
                  <a:pt x="1206091" y="146226"/>
                  <a:pt x="1170039" y="149504"/>
                </a:cubicBezTo>
                <a:cubicBezTo>
                  <a:pt x="944152" y="146132"/>
                  <a:pt x="598196" y="125513"/>
                  <a:pt x="334297" y="149504"/>
                </a:cubicBezTo>
                <a:cubicBezTo>
                  <a:pt x="320839" y="150727"/>
                  <a:pt x="308219" y="156686"/>
                  <a:pt x="294968" y="159336"/>
                </a:cubicBezTo>
                <a:cubicBezTo>
                  <a:pt x="275419" y="163246"/>
                  <a:pt x="255639" y="165891"/>
                  <a:pt x="235974" y="169168"/>
                </a:cubicBezTo>
                <a:cubicBezTo>
                  <a:pt x="180258" y="165891"/>
                  <a:pt x="124361" y="164889"/>
                  <a:pt x="68826" y="159336"/>
                </a:cubicBezTo>
                <a:cubicBezTo>
                  <a:pt x="36220" y="156075"/>
                  <a:pt x="39329" y="157462"/>
                  <a:pt x="39329" y="139671"/>
                </a:cubicBezTo>
              </a:path>
            </a:pathLst>
          </a:cu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029" sz="1200" b="0" i="0" u="none" strike="noStrike" cap="none" normalizeH="0" baseline="0" dirty="0">
              <a:ln>
                <a:noFill/>
              </a:ln>
              <a:solidFill>
                <a:schemeClr val="tx1"/>
              </a:solidFill>
              <a:effectLst/>
              <a:latin typeface="Arial" pitchFamily="34" charset="0"/>
            </a:endParaRPr>
          </a:p>
        </p:txBody>
      </p:sp>
      <p:cxnSp>
        <p:nvCxnSpPr>
          <p:cNvPr id="8" name="Straight Arrow Connector 7">
            <a:extLst>
              <a:ext uri="{FF2B5EF4-FFF2-40B4-BE49-F238E27FC236}">
                <a16:creationId xmlns:a16="http://schemas.microsoft.com/office/drawing/2014/main" id="{B76A00EE-AA68-4088-917A-0031948FA19B}"/>
              </a:ext>
            </a:extLst>
          </p:cNvPr>
          <p:cNvCxnSpPr/>
          <p:nvPr/>
        </p:nvCxnSpPr>
        <p:spPr bwMode="auto">
          <a:xfrm>
            <a:off x="3429000" y="4038600"/>
            <a:ext cx="1066800" cy="762000"/>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Tree>
    <p:extLst>
      <p:ext uri="{BB962C8B-B14F-4D97-AF65-F5344CB8AC3E}">
        <p14:creationId xmlns:p14="http://schemas.microsoft.com/office/powerpoint/2010/main" val="1563439909"/>
      </p:ext>
    </p:extLst>
  </p:cSld>
  <p:clrMapOvr>
    <a:masterClrMapping/>
  </p:clrMapOvr>
  <p:transition>
    <p:zoom/>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01647-A086-44F0-83BC-2CC9B7A6BBDD}"/>
              </a:ext>
            </a:extLst>
          </p:cNvPr>
          <p:cNvSpPr>
            <a:spLocks noGrp="1"/>
          </p:cNvSpPr>
          <p:nvPr>
            <p:ph type="title"/>
          </p:nvPr>
        </p:nvSpPr>
        <p:spPr/>
        <p:txBody>
          <a:bodyPr/>
          <a:lstStyle/>
          <a:p>
            <a:r>
              <a:rPr lang="en-029" dirty="0"/>
              <a:t>Tricky Allocation Issues</a:t>
            </a:r>
          </a:p>
        </p:txBody>
      </p:sp>
      <p:sp>
        <p:nvSpPr>
          <p:cNvPr id="3" name="Content Placeholder 2">
            <a:extLst>
              <a:ext uri="{FF2B5EF4-FFF2-40B4-BE49-F238E27FC236}">
                <a16:creationId xmlns:a16="http://schemas.microsoft.com/office/drawing/2014/main" id="{17383604-67CD-4044-93EE-E22D5CE5D917}"/>
              </a:ext>
            </a:extLst>
          </p:cNvPr>
          <p:cNvSpPr>
            <a:spLocks noGrp="1"/>
          </p:cNvSpPr>
          <p:nvPr>
            <p:ph idx="1"/>
          </p:nvPr>
        </p:nvSpPr>
        <p:spPr/>
        <p:txBody>
          <a:bodyPr/>
          <a:lstStyle/>
          <a:p>
            <a:r>
              <a:rPr lang="en-029" dirty="0"/>
              <a:t>Who should take</a:t>
            </a:r>
          </a:p>
          <a:p>
            <a:pPr lvl="1"/>
            <a:r>
              <a:rPr lang="en-029" dirty="0"/>
              <a:t>Temperature risk when the plant (thermal or solar) operates less efficiently at higher temperatures</a:t>
            </a:r>
          </a:p>
          <a:p>
            <a:pPr lvl="1"/>
            <a:r>
              <a:rPr lang="en-029" dirty="0"/>
              <a:t>Fuel transport risk such as insufficient gas supply</a:t>
            </a:r>
          </a:p>
          <a:p>
            <a:pPr lvl="1"/>
            <a:r>
              <a:rPr lang="en-029" dirty="0"/>
              <a:t>Transmission risk if the power cannot be delivered to the distribution system. Consider both renewable and thermal.</a:t>
            </a:r>
          </a:p>
          <a:p>
            <a:pPr lvl="1"/>
            <a:r>
              <a:rPr lang="en-029" dirty="0"/>
              <a:t>Distribution risk if the distribution system cannot accept the load</a:t>
            </a:r>
          </a:p>
        </p:txBody>
      </p:sp>
    </p:spTree>
    <p:extLst>
      <p:ext uri="{BB962C8B-B14F-4D97-AF65-F5344CB8AC3E}">
        <p14:creationId xmlns:p14="http://schemas.microsoft.com/office/powerpoint/2010/main" val="257720759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59BF4C-6238-4843-91BB-DA6C9AD6DD5C}"/>
              </a:ext>
            </a:extLst>
          </p:cNvPr>
          <p:cNvSpPr>
            <a:spLocks noGrp="1"/>
          </p:cNvSpPr>
          <p:nvPr>
            <p:ph idx="1"/>
          </p:nvPr>
        </p:nvSpPr>
        <p:spPr/>
        <p:txBody>
          <a:bodyPr>
            <a:normAutofit lnSpcReduction="10000"/>
          </a:bodyPr>
          <a:lstStyle/>
          <a:p>
            <a:r>
              <a:rPr lang="en-US" dirty="0"/>
              <a:t>Begins with Project Contract (Concession Contract, PPA Contract, Availability Contract). </a:t>
            </a:r>
          </a:p>
          <a:p>
            <a:r>
              <a:rPr lang="en-US" dirty="0"/>
              <a:t>Back to back contracts follow the Project Contract</a:t>
            </a:r>
          </a:p>
          <a:p>
            <a:r>
              <a:rPr lang="en-US" dirty="0"/>
              <a:t>Fixed Price EPC Contract from Fixed Availability Payment</a:t>
            </a:r>
          </a:p>
          <a:p>
            <a:r>
              <a:rPr lang="en-US" dirty="0"/>
              <a:t>Transfer Delay Risk with Liquidated Damage</a:t>
            </a:r>
          </a:p>
          <a:p>
            <a:r>
              <a:rPr lang="en-US" dirty="0"/>
              <a:t>Transfer O&amp;M Risks with Incentives and Penalties</a:t>
            </a:r>
          </a:p>
        </p:txBody>
      </p:sp>
      <p:sp>
        <p:nvSpPr>
          <p:cNvPr id="2" name="Title 1">
            <a:extLst>
              <a:ext uri="{FF2B5EF4-FFF2-40B4-BE49-F238E27FC236}">
                <a16:creationId xmlns:a16="http://schemas.microsoft.com/office/drawing/2014/main" id="{4DCF0ECF-B12E-48BE-BAC5-7A78FCE4EBF3}"/>
              </a:ext>
            </a:extLst>
          </p:cNvPr>
          <p:cNvSpPr>
            <a:spLocks noGrp="1"/>
          </p:cNvSpPr>
          <p:nvPr>
            <p:ph type="title"/>
          </p:nvPr>
        </p:nvSpPr>
        <p:spPr/>
        <p:txBody>
          <a:bodyPr/>
          <a:lstStyle/>
          <a:p>
            <a:r>
              <a:rPr lang="en-US" dirty="0"/>
              <a:t>General Notion of Back to Back Contacts</a:t>
            </a:r>
          </a:p>
        </p:txBody>
      </p:sp>
      <p:sp>
        <p:nvSpPr>
          <p:cNvPr id="4" name="Slide Number Placeholder 3">
            <a:extLst>
              <a:ext uri="{FF2B5EF4-FFF2-40B4-BE49-F238E27FC236}">
                <a16:creationId xmlns:a16="http://schemas.microsoft.com/office/drawing/2014/main" id="{711928A0-B377-4482-B352-5EE9FB7F4923}"/>
              </a:ext>
            </a:extLst>
          </p:cNvPr>
          <p:cNvSpPr>
            <a:spLocks noGrp="1"/>
          </p:cNvSpPr>
          <p:nvPr>
            <p:ph type="sldNum" sz="quarter" idx="12"/>
          </p:nvPr>
        </p:nvSpPr>
        <p:spPr/>
        <p:txBody>
          <a:bodyPr/>
          <a:lstStyle/>
          <a:p>
            <a:pPr algn="ctr"/>
            <a:fld id="{0C3A1854-6B63-4059-B360-A3C4972BF0FC}" type="slidenum">
              <a:rPr lang="ko-KR" altLang="en-US" smtClean="0"/>
              <a:pPr algn="ctr"/>
              <a:t>157</a:t>
            </a:fld>
            <a:endParaRPr lang="ko-KR" altLang="en-US" dirty="0"/>
          </a:p>
        </p:txBody>
      </p:sp>
    </p:spTree>
    <p:extLst>
      <p:ext uri="{BB962C8B-B14F-4D97-AF65-F5344CB8AC3E}">
        <p14:creationId xmlns:p14="http://schemas.microsoft.com/office/powerpoint/2010/main" val="204096837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90F557-B165-438D-A79E-D49E7F17652F}"/>
              </a:ext>
            </a:extLst>
          </p:cNvPr>
          <p:cNvSpPr>
            <a:spLocks noGrp="1"/>
          </p:cNvSpPr>
          <p:nvPr>
            <p:ph idx="1"/>
          </p:nvPr>
        </p:nvSpPr>
        <p:spPr/>
        <p:txBody>
          <a:bodyPr>
            <a:normAutofit fontScale="85000" lnSpcReduction="10000"/>
          </a:bodyPr>
          <a:lstStyle/>
          <a:p>
            <a:r>
              <a:rPr lang="en-US" dirty="0"/>
              <a:t>Notion of allocating risks to IPP that can be controlled</a:t>
            </a:r>
          </a:p>
          <a:p>
            <a:r>
              <a:rPr lang="en-US" dirty="0"/>
              <a:t>Incorporation of different risks in multipart tariffs</a:t>
            </a:r>
          </a:p>
          <a:p>
            <a:r>
              <a:rPr lang="en-US" dirty="0"/>
              <a:t>The general idea that risks which can be accepted at a reasonable cost should be allocated to IPP versus the off-taker. </a:t>
            </a:r>
          </a:p>
          <a:p>
            <a:r>
              <a:rPr lang="en-US" dirty="0"/>
              <a:t>Nuances of whether risks should be allocated.  </a:t>
            </a:r>
          </a:p>
          <a:p>
            <a:r>
              <a:rPr lang="en-US" dirty="0"/>
              <a:t>Notion that penalties and bonuses should reflect off-taker costs combined with SPV costs</a:t>
            </a:r>
          </a:p>
          <a:p>
            <a:r>
              <a:rPr lang="en-US" dirty="0"/>
              <a:t>Use of marginal cost analysis in measuring availability benefits and costs in different periods</a:t>
            </a:r>
          </a:p>
          <a:p>
            <a:r>
              <a:rPr lang="en-US" dirty="0"/>
              <a:t>Calculation levelized prices in PPA contracts</a:t>
            </a:r>
          </a:p>
          <a:p>
            <a:endParaRPr lang="en-US" dirty="0"/>
          </a:p>
        </p:txBody>
      </p:sp>
      <p:sp>
        <p:nvSpPr>
          <p:cNvPr id="2" name="Title 1">
            <a:extLst>
              <a:ext uri="{FF2B5EF4-FFF2-40B4-BE49-F238E27FC236}">
                <a16:creationId xmlns:a16="http://schemas.microsoft.com/office/drawing/2014/main" id="{20980454-4CE8-4352-AEFA-6B605BBC27B1}"/>
              </a:ext>
            </a:extLst>
          </p:cNvPr>
          <p:cNvSpPr>
            <a:spLocks noGrp="1"/>
          </p:cNvSpPr>
          <p:nvPr>
            <p:ph type="title"/>
          </p:nvPr>
        </p:nvSpPr>
        <p:spPr/>
        <p:txBody>
          <a:bodyPr>
            <a:normAutofit fontScale="90000"/>
          </a:bodyPr>
          <a:lstStyle/>
          <a:p>
            <a:r>
              <a:rPr lang="en-US" dirty="0"/>
              <a:t>Economic Efficiency of Contracts in Project Finance</a:t>
            </a:r>
          </a:p>
        </p:txBody>
      </p:sp>
      <p:sp>
        <p:nvSpPr>
          <p:cNvPr id="4" name="Slide Number Placeholder 3">
            <a:extLst>
              <a:ext uri="{FF2B5EF4-FFF2-40B4-BE49-F238E27FC236}">
                <a16:creationId xmlns:a16="http://schemas.microsoft.com/office/drawing/2014/main" id="{80EB2B90-A33C-48CD-8E88-A8A1A9462219}"/>
              </a:ext>
            </a:extLst>
          </p:cNvPr>
          <p:cNvSpPr>
            <a:spLocks noGrp="1"/>
          </p:cNvSpPr>
          <p:nvPr>
            <p:ph type="sldNum" sz="quarter" idx="12"/>
          </p:nvPr>
        </p:nvSpPr>
        <p:spPr/>
        <p:txBody>
          <a:bodyPr/>
          <a:lstStyle/>
          <a:p>
            <a:pPr algn="ctr"/>
            <a:fld id="{0C3A1854-6B63-4059-B360-A3C4972BF0FC}" type="slidenum">
              <a:rPr lang="ko-KR" altLang="en-US" smtClean="0"/>
              <a:pPr algn="ctr"/>
              <a:t>158</a:t>
            </a:fld>
            <a:endParaRPr lang="ko-KR" altLang="en-US" dirty="0"/>
          </a:p>
        </p:txBody>
      </p:sp>
    </p:spTree>
    <p:extLst>
      <p:ext uri="{BB962C8B-B14F-4D97-AF65-F5344CB8AC3E}">
        <p14:creationId xmlns:p14="http://schemas.microsoft.com/office/powerpoint/2010/main" val="124670380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3A6A56BC-7CC8-430C-A845-50A6BA2BC300}"/>
              </a:ext>
            </a:extLst>
          </p:cNvPr>
          <p:cNvCxnSpPr/>
          <p:nvPr/>
        </p:nvCxnSpPr>
        <p:spPr>
          <a:xfrm flipH="1">
            <a:off x="5081047" y="724152"/>
            <a:ext cx="1840494" cy="2390892"/>
          </a:xfrm>
          <a:prstGeom prst="straightConnector1">
            <a:avLst/>
          </a:prstGeom>
          <a:ln w="1143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bwMode="auto">
          <a:xfrm flipH="1" flipV="1">
            <a:off x="2566574" y="1131366"/>
            <a:ext cx="1529115" cy="2047263"/>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59" name="Straight Arrow Connector 58"/>
          <p:cNvCxnSpPr>
            <a:endCxn id="32" idx="1"/>
          </p:cNvCxnSpPr>
          <p:nvPr/>
        </p:nvCxnSpPr>
        <p:spPr bwMode="auto">
          <a:xfrm>
            <a:off x="5223786" y="4125878"/>
            <a:ext cx="1697755" cy="1270455"/>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29" name="Straight Arrow Connector 28"/>
          <p:cNvCxnSpPr/>
          <p:nvPr/>
        </p:nvCxnSpPr>
        <p:spPr bwMode="auto">
          <a:xfrm flipH="1" flipV="1">
            <a:off x="2353652" y="2971800"/>
            <a:ext cx="1456348" cy="533400"/>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44" name="Straight Arrow Connector 43"/>
          <p:cNvCxnSpPr>
            <a:stCxn id="7" idx="6"/>
            <a:endCxn id="21" idx="2"/>
          </p:cNvCxnSpPr>
          <p:nvPr/>
        </p:nvCxnSpPr>
        <p:spPr bwMode="auto">
          <a:xfrm>
            <a:off x="5562600" y="3625039"/>
            <a:ext cx="1970334" cy="40726"/>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7" name="Oval 6"/>
          <p:cNvSpPr/>
          <p:nvPr/>
        </p:nvSpPr>
        <p:spPr bwMode="auto">
          <a:xfrm>
            <a:off x="3810000" y="3124200"/>
            <a:ext cx="1752600" cy="1001678"/>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Special Purpose Vehicle</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8" name="Oval 7"/>
          <p:cNvSpPr/>
          <p:nvPr/>
        </p:nvSpPr>
        <p:spPr bwMode="auto">
          <a:xfrm>
            <a:off x="6380548" y="190752"/>
            <a:ext cx="1447800" cy="5334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Off-taker</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13" name="Rectangle 12"/>
          <p:cNvSpPr/>
          <p:nvPr/>
        </p:nvSpPr>
        <p:spPr bwMode="auto">
          <a:xfrm>
            <a:off x="5223786" y="991473"/>
            <a:ext cx="2604562" cy="156552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rPr>
              <a:t>PPA Contract</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Four Part Tariff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Fixed</a:t>
            </a:r>
            <a:r>
              <a:rPr kumimoji="0" lang="en-US" sz="1200" b="0" i="0" u="none" strike="noStrike" cap="none" normalizeH="0" dirty="0">
                <a:ln>
                  <a:noFill/>
                </a:ln>
                <a:solidFill>
                  <a:schemeClr val="tx1"/>
                </a:solidFill>
                <a:effectLst/>
                <a:latin typeface="Arial" pitchFamily="34" charset="0"/>
              </a:rPr>
              <a:t> Capacity Charge at Fin Close</a:t>
            </a:r>
          </a:p>
          <a:p>
            <a:pPr algn="ctr" eaLnBrk="0" hangingPunct="0"/>
            <a:r>
              <a:rPr lang="en-US" sz="1200" dirty="0">
                <a:latin typeface="Arial" pitchFamily="34" charset="0"/>
              </a:rPr>
              <a:t>LD Penalty for Delay Risk</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Arial" pitchFamily="34" charset="0"/>
              </a:rPr>
              <a:t>Contract O&amp;M Charge</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dirty="0">
                <a:ln>
                  <a:noFill/>
                </a:ln>
                <a:solidFill>
                  <a:schemeClr val="tx1"/>
                </a:solidFill>
                <a:effectLst/>
                <a:latin typeface="Arial" pitchFamily="34" charset="0"/>
              </a:rPr>
              <a:t>Contract Heat Rate</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Availability</a:t>
            </a:r>
            <a:r>
              <a:rPr kumimoji="0" lang="en-US" sz="1200" b="0" i="0" u="none" strike="noStrike" cap="none" normalizeH="0" dirty="0">
                <a:ln>
                  <a:noFill/>
                </a:ln>
                <a:solidFill>
                  <a:schemeClr val="tx1"/>
                </a:solidFill>
                <a:effectLst/>
                <a:latin typeface="Arial" pitchFamily="34" charset="0"/>
              </a:rPr>
              <a:t> Penalty</a:t>
            </a:r>
            <a:endParaRPr kumimoji="0" lang="en-US" sz="1200" b="0" i="0" u="none" strike="noStrike" cap="none" normalizeH="0" baseline="0" dirty="0">
              <a:ln>
                <a:noFill/>
              </a:ln>
              <a:solidFill>
                <a:schemeClr val="tx1"/>
              </a:solidFill>
              <a:effectLst/>
              <a:latin typeface="Arial" pitchFamily="34" charset="0"/>
            </a:endParaRPr>
          </a:p>
        </p:txBody>
      </p:sp>
      <p:sp>
        <p:nvSpPr>
          <p:cNvPr id="14" name="Oval 13"/>
          <p:cNvSpPr/>
          <p:nvPr/>
        </p:nvSpPr>
        <p:spPr bwMode="auto">
          <a:xfrm>
            <a:off x="1536055" y="457452"/>
            <a:ext cx="1524000" cy="673914"/>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EPC Contractor</a:t>
            </a:r>
          </a:p>
        </p:txBody>
      </p:sp>
      <p:sp>
        <p:nvSpPr>
          <p:cNvPr id="15" name="Rectangle 14"/>
          <p:cNvSpPr/>
          <p:nvPr/>
        </p:nvSpPr>
        <p:spPr bwMode="auto">
          <a:xfrm>
            <a:off x="2504568" y="1378606"/>
            <a:ext cx="1353813" cy="57343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Fixed Price Contract with LD</a:t>
            </a:r>
          </a:p>
        </p:txBody>
      </p:sp>
      <p:sp>
        <p:nvSpPr>
          <p:cNvPr id="21" name="Oval 20"/>
          <p:cNvSpPr/>
          <p:nvPr/>
        </p:nvSpPr>
        <p:spPr bwMode="auto">
          <a:xfrm>
            <a:off x="7532934" y="3367898"/>
            <a:ext cx="1378844" cy="59573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O&amp;M Contractor</a:t>
            </a:r>
          </a:p>
        </p:txBody>
      </p:sp>
      <p:sp>
        <p:nvSpPr>
          <p:cNvPr id="24" name="Rectangle 23"/>
          <p:cNvSpPr/>
          <p:nvPr/>
        </p:nvSpPr>
        <p:spPr bwMode="auto">
          <a:xfrm>
            <a:off x="5716615" y="3178629"/>
            <a:ext cx="1596970" cy="109096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Contract with Guaranteed</a:t>
            </a:r>
            <a:r>
              <a:rPr kumimoji="0" lang="en-US" sz="1200" b="0" i="0" u="none" strike="noStrike" cap="none" normalizeH="0" dirty="0">
                <a:ln>
                  <a:noFill/>
                </a:ln>
                <a:solidFill>
                  <a:schemeClr val="tx1"/>
                </a:solidFill>
                <a:effectLst/>
                <a:latin typeface="Arial" pitchFamily="34" charset="0"/>
              </a:rPr>
              <a:t> Heat Rate and Availability Penalty</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Arial" pitchFamily="34" charset="0"/>
              </a:rPr>
              <a:t>and Fixed Fee</a:t>
            </a:r>
            <a:endParaRPr kumimoji="0" lang="en-US" sz="1200" b="0" i="0" u="none" strike="noStrike" cap="none" normalizeH="0" baseline="0" dirty="0">
              <a:ln>
                <a:noFill/>
              </a:ln>
              <a:solidFill>
                <a:schemeClr val="tx1"/>
              </a:solidFill>
              <a:effectLst/>
              <a:latin typeface="Arial" pitchFamily="34" charset="0"/>
            </a:endParaRPr>
          </a:p>
        </p:txBody>
      </p:sp>
      <p:sp>
        <p:nvSpPr>
          <p:cNvPr id="31" name="Oval 30"/>
          <p:cNvSpPr/>
          <p:nvPr/>
        </p:nvSpPr>
        <p:spPr bwMode="auto">
          <a:xfrm>
            <a:off x="829652" y="2288756"/>
            <a:ext cx="1524000" cy="7620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Fuel Supply</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Fuel Index</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32" name="Oval 31"/>
          <p:cNvSpPr/>
          <p:nvPr/>
        </p:nvSpPr>
        <p:spPr bwMode="auto">
          <a:xfrm>
            <a:off x="6698356" y="5295900"/>
            <a:ext cx="1524000" cy="6858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Lenders</a:t>
            </a:r>
          </a:p>
        </p:txBody>
      </p:sp>
      <p:sp>
        <p:nvSpPr>
          <p:cNvPr id="33" name="Oval 32"/>
          <p:cNvSpPr/>
          <p:nvPr/>
        </p:nvSpPr>
        <p:spPr bwMode="auto">
          <a:xfrm>
            <a:off x="2932241" y="5259018"/>
            <a:ext cx="1562100" cy="612819"/>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Sponsors</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39" name="Rectangle 38"/>
          <p:cNvSpPr/>
          <p:nvPr/>
        </p:nvSpPr>
        <p:spPr bwMode="auto">
          <a:xfrm>
            <a:off x="2023926" y="3122969"/>
            <a:ext cx="1676400" cy="76446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Fuel Supply Contract with Index Corresponding</a:t>
            </a:r>
            <a:r>
              <a:rPr kumimoji="0" lang="en-US" sz="1200" b="0" i="0" u="none" strike="noStrike" cap="none" normalizeH="0" dirty="0">
                <a:ln>
                  <a:noFill/>
                </a:ln>
                <a:solidFill>
                  <a:schemeClr val="tx1"/>
                </a:solidFill>
                <a:effectLst/>
                <a:latin typeface="Arial" pitchFamily="34" charset="0"/>
              </a:rPr>
              <a:t> to PPA</a:t>
            </a:r>
            <a:endParaRPr kumimoji="0" lang="en-US" sz="1200" b="0" i="0" u="none" strike="noStrike" cap="none" normalizeH="0" baseline="0" dirty="0">
              <a:ln>
                <a:noFill/>
              </a:ln>
              <a:solidFill>
                <a:schemeClr val="tx1"/>
              </a:solidFill>
              <a:effectLst/>
              <a:latin typeface="Arial" pitchFamily="34" charset="0"/>
            </a:endParaRPr>
          </a:p>
        </p:txBody>
      </p:sp>
      <p:sp>
        <p:nvSpPr>
          <p:cNvPr id="43" name="Rectangle 42"/>
          <p:cNvSpPr/>
          <p:nvPr/>
        </p:nvSpPr>
        <p:spPr bwMode="auto">
          <a:xfrm>
            <a:off x="5681998" y="4725487"/>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Loan Agreement</a:t>
            </a:r>
          </a:p>
        </p:txBody>
      </p:sp>
      <p:sp>
        <p:nvSpPr>
          <p:cNvPr id="47" name="Rectangle 46"/>
          <p:cNvSpPr/>
          <p:nvPr/>
        </p:nvSpPr>
        <p:spPr bwMode="auto">
          <a:xfrm>
            <a:off x="3589820" y="4499978"/>
            <a:ext cx="1076357" cy="519085"/>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Shareholder Agreement</a:t>
            </a:r>
          </a:p>
        </p:txBody>
      </p:sp>
      <p:cxnSp>
        <p:nvCxnSpPr>
          <p:cNvPr id="11" name="Straight Arrow Connector 10"/>
          <p:cNvCxnSpPr/>
          <p:nvPr/>
        </p:nvCxnSpPr>
        <p:spPr bwMode="auto">
          <a:xfrm>
            <a:off x="3891641" y="1752600"/>
            <a:ext cx="1257302" cy="0"/>
          </a:xfrm>
          <a:prstGeom prst="straightConnector1">
            <a:avLst/>
          </a:prstGeom>
          <a:solidFill>
            <a:schemeClr val="accent1"/>
          </a:solidFill>
          <a:ln w="12700" cap="flat" cmpd="sng" algn="ctr">
            <a:solidFill>
              <a:srgbClr val="FF0000"/>
            </a:solidFill>
            <a:prstDash val="solid"/>
            <a:round/>
            <a:headEnd type="triangle"/>
            <a:tailEnd type="triangle"/>
          </a:ln>
          <a:effectLst/>
        </p:spPr>
      </p:cxnSp>
      <p:cxnSp>
        <p:nvCxnSpPr>
          <p:cNvPr id="36" name="Straight Arrow Connector 35"/>
          <p:cNvCxnSpPr/>
          <p:nvPr/>
        </p:nvCxnSpPr>
        <p:spPr bwMode="auto">
          <a:xfrm>
            <a:off x="3891641" y="1535078"/>
            <a:ext cx="1257302" cy="0"/>
          </a:xfrm>
          <a:prstGeom prst="straightConnector1">
            <a:avLst/>
          </a:prstGeom>
          <a:solidFill>
            <a:schemeClr val="accent1"/>
          </a:solidFill>
          <a:ln w="12700" cap="flat" cmpd="sng" algn="ctr">
            <a:solidFill>
              <a:srgbClr val="FF0000"/>
            </a:solidFill>
            <a:prstDash val="solid"/>
            <a:round/>
            <a:headEnd type="triangle"/>
            <a:tailEnd type="triangle"/>
          </a:ln>
          <a:effectLst/>
        </p:spPr>
      </p:cxnSp>
      <p:cxnSp>
        <p:nvCxnSpPr>
          <p:cNvPr id="37" name="Straight Arrow Connector 36"/>
          <p:cNvCxnSpPr>
            <a:cxnSpLocks/>
          </p:cNvCxnSpPr>
          <p:nvPr/>
        </p:nvCxnSpPr>
        <p:spPr bwMode="auto">
          <a:xfrm>
            <a:off x="6055883" y="2425955"/>
            <a:ext cx="291680" cy="697068"/>
          </a:xfrm>
          <a:prstGeom prst="straightConnector1">
            <a:avLst/>
          </a:prstGeom>
          <a:solidFill>
            <a:schemeClr val="accent1"/>
          </a:solidFill>
          <a:ln w="12700" cap="flat" cmpd="sng" algn="ctr">
            <a:solidFill>
              <a:srgbClr val="FF0000"/>
            </a:solidFill>
            <a:prstDash val="solid"/>
            <a:round/>
            <a:headEnd type="triangle"/>
            <a:tailEnd type="triangle"/>
          </a:ln>
          <a:effectLst/>
        </p:spPr>
      </p:cxnSp>
      <p:cxnSp>
        <p:nvCxnSpPr>
          <p:cNvPr id="40" name="Straight Arrow Connector 39"/>
          <p:cNvCxnSpPr>
            <a:cxnSpLocks/>
          </p:cNvCxnSpPr>
          <p:nvPr/>
        </p:nvCxnSpPr>
        <p:spPr bwMode="auto">
          <a:xfrm flipH="1">
            <a:off x="6781801" y="2340008"/>
            <a:ext cx="336208" cy="775036"/>
          </a:xfrm>
          <a:prstGeom prst="straightConnector1">
            <a:avLst/>
          </a:prstGeom>
          <a:solidFill>
            <a:schemeClr val="accent1"/>
          </a:solidFill>
          <a:ln w="12700" cap="flat" cmpd="sng" algn="ctr">
            <a:solidFill>
              <a:srgbClr val="FF0000"/>
            </a:solidFill>
            <a:prstDash val="solid"/>
            <a:round/>
            <a:headEnd type="triangle"/>
            <a:tailEnd type="triangle"/>
          </a:ln>
          <a:effectLst/>
        </p:spPr>
      </p:cxnSp>
      <p:cxnSp>
        <p:nvCxnSpPr>
          <p:cNvPr id="57" name="Straight Arrow Connector 56"/>
          <p:cNvCxnSpPr/>
          <p:nvPr/>
        </p:nvCxnSpPr>
        <p:spPr bwMode="auto">
          <a:xfrm flipH="1">
            <a:off x="4038600" y="4125878"/>
            <a:ext cx="381000" cy="1133140"/>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25" name="Oval 24"/>
          <p:cNvSpPr/>
          <p:nvPr/>
        </p:nvSpPr>
        <p:spPr bwMode="auto">
          <a:xfrm>
            <a:off x="4666177" y="5706094"/>
            <a:ext cx="1524000" cy="847105"/>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 Letter</a:t>
            </a:r>
            <a:r>
              <a:rPr kumimoji="0" lang="en-US" sz="1200" b="0" i="0" u="none" strike="noStrike" cap="none" normalizeH="0" dirty="0">
                <a:ln>
                  <a:noFill/>
                </a:ln>
                <a:solidFill>
                  <a:schemeClr val="bg1">
                    <a:lumMod val="95000"/>
                  </a:schemeClr>
                </a:solidFill>
                <a:effectLst/>
                <a:latin typeface="Arial" pitchFamily="34" charset="0"/>
              </a:rPr>
              <a:t> of Credit for Equity Cash</a:t>
            </a:r>
            <a:endParaRPr kumimoji="0" lang="en-US" sz="1200" b="0" i="0" u="none" strike="noStrike" cap="none" normalizeH="0" baseline="0" dirty="0">
              <a:ln>
                <a:noFill/>
              </a:ln>
              <a:solidFill>
                <a:schemeClr val="bg1">
                  <a:lumMod val="95000"/>
                </a:schemeClr>
              </a:solidFill>
              <a:effectLst/>
              <a:latin typeface="Arial" pitchFamily="34" charset="0"/>
            </a:endParaRPr>
          </a:p>
        </p:txBody>
      </p:sp>
      <p:cxnSp>
        <p:nvCxnSpPr>
          <p:cNvPr id="3" name="Straight Arrow Connector 2"/>
          <p:cNvCxnSpPr>
            <a:stCxn id="33" idx="5"/>
          </p:cNvCxnSpPr>
          <p:nvPr/>
        </p:nvCxnSpPr>
        <p:spPr bwMode="auto">
          <a:xfrm>
            <a:off x="4265577" y="5782092"/>
            <a:ext cx="420723" cy="89745"/>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5" name="Straight Arrow Connector 4"/>
          <p:cNvCxnSpPr>
            <a:stCxn id="25" idx="6"/>
          </p:cNvCxnSpPr>
          <p:nvPr/>
        </p:nvCxnSpPr>
        <p:spPr bwMode="auto">
          <a:xfrm flipV="1">
            <a:off x="6190177" y="5826965"/>
            <a:ext cx="508179" cy="302682"/>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2" name="Title 1">
            <a:extLst>
              <a:ext uri="{FF2B5EF4-FFF2-40B4-BE49-F238E27FC236}">
                <a16:creationId xmlns:a16="http://schemas.microsoft.com/office/drawing/2014/main" id="{C613A6B1-D4DA-4BED-88F2-A7E1B51084FE}"/>
              </a:ext>
            </a:extLst>
          </p:cNvPr>
          <p:cNvSpPr>
            <a:spLocks noGrp="1"/>
          </p:cNvSpPr>
          <p:nvPr>
            <p:ph type="title"/>
          </p:nvPr>
        </p:nvSpPr>
        <p:spPr>
          <a:xfrm>
            <a:off x="95689" y="4871034"/>
            <a:ext cx="2107107" cy="1370277"/>
          </a:xfrm>
        </p:spPr>
        <p:txBody>
          <a:bodyPr>
            <a:normAutofit fontScale="90000"/>
          </a:bodyPr>
          <a:lstStyle/>
          <a:p>
            <a:r>
              <a:rPr lang="en-US" dirty="0"/>
              <a:t>Back to Back Contracts with Availability</a:t>
            </a:r>
          </a:p>
        </p:txBody>
      </p:sp>
      <p:cxnSp>
        <p:nvCxnSpPr>
          <p:cNvPr id="9" name="Straight Arrow Connector 8">
            <a:extLst>
              <a:ext uri="{FF2B5EF4-FFF2-40B4-BE49-F238E27FC236}">
                <a16:creationId xmlns:a16="http://schemas.microsoft.com/office/drawing/2014/main" id="{E35481FE-EA26-4B7F-959E-C5FE4AAC8151}"/>
              </a:ext>
            </a:extLst>
          </p:cNvPr>
          <p:cNvCxnSpPr/>
          <p:nvPr/>
        </p:nvCxnSpPr>
        <p:spPr>
          <a:xfrm flipV="1">
            <a:off x="2932241" y="2088682"/>
            <a:ext cx="2216702" cy="96207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0F4D3E6-A04C-49F6-9E5B-285C833E8B40}"/>
              </a:ext>
            </a:extLst>
          </p:cNvPr>
          <p:cNvCxnSpPr/>
          <p:nvPr/>
        </p:nvCxnSpPr>
        <p:spPr>
          <a:xfrm flipH="1" flipV="1">
            <a:off x="5420412" y="3963631"/>
            <a:ext cx="1697597" cy="1295387"/>
          </a:xfrm>
          <a:prstGeom prst="straightConnector1">
            <a:avLst/>
          </a:prstGeom>
          <a:ln w="222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3683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98CFFD-5F52-4E12-B3A7-CA51173D2C8E}"/>
              </a:ext>
            </a:extLst>
          </p:cNvPr>
          <p:cNvSpPr>
            <a:spLocks noGrp="1"/>
          </p:cNvSpPr>
          <p:nvPr>
            <p:ph idx="1"/>
          </p:nvPr>
        </p:nvSpPr>
        <p:spPr/>
        <p:txBody>
          <a:bodyPr>
            <a:normAutofit fontScale="92500" lnSpcReduction="10000"/>
          </a:bodyPr>
          <a:lstStyle/>
          <a:p>
            <a:r>
              <a:rPr lang="en-US" dirty="0"/>
              <a:t>In the last diagram it would be crazy to assume the risks associated with a relationship are the same over the course of the relationship.</a:t>
            </a:r>
          </a:p>
          <a:p>
            <a:r>
              <a:rPr lang="en-US" dirty="0"/>
              <a:t>Similarly, assuming that the risk of a project is the same over the life of a project makes no sense at all.</a:t>
            </a:r>
          </a:p>
          <a:p>
            <a:r>
              <a:rPr lang="en-US" dirty="0"/>
              <a:t>Additionally, the equity to capital ratio on a book or an economic basis is not the same over the life of a project.</a:t>
            </a:r>
          </a:p>
          <a:p>
            <a:r>
              <a:rPr lang="en-US" dirty="0"/>
              <a:t>This is unlike project finance, a corporation with portfolios of projects may have a reasonably constant WACC</a:t>
            </a:r>
          </a:p>
        </p:txBody>
      </p:sp>
      <p:sp>
        <p:nvSpPr>
          <p:cNvPr id="3" name="Title 2">
            <a:extLst>
              <a:ext uri="{FF2B5EF4-FFF2-40B4-BE49-F238E27FC236}">
                <a16:creationId xmlns:a16="http://schemas.microsoft.com/office/drawing/2014/main" id="{F46B93C9-519E-45FB-87FB-9265BB922C6C}"/>
              </a:ext>
            </a:extLst>
          </p:cNvPr>
          <p:cNvSpPr>
            <a:spLocks noGrp="1"/>
          </p:cNvSpPr>
          <p:nvPr>
            <p:ph type="title"/>
          </p:nvPr>
        </p:nvSpPr>
        <p:spPr/>
        <p:txBody>
          <a:bodyPr/>
          <a:lstStyle/>
          <a:p>
            <a:r>
              <a:rPr lang="en-US" dirty="0"/>
              <a:t>Project Finance and WACC</a:t>
            </a:r>
          </a:p>
        </p:txBody>
      </p:sp>
      <p:sp>
        <p:nvSpPr>
          <p:cNvPr id="4" name="Slide Number Placeholder 3">
            <a:extLst>
              <a:ext uri="{FF2B5EF4-FFF2-40B4-BE49-F238E27FC236}">
                <a16:creationId xmlns:a16="http://schemas.microsoft.com/office/drawing/2014/main" id="{5367ADA8-7ABE-4455-A2F5-6DF054990263}"/>
              </a:ext>
            </a:extLst>
          </p:cNvPr>
          <p:cNvSpPr>
            <a:spLocks noGrp="1"/>
          </p:cNvSpPr>
          <p:nvPr>
            <p:ph type="sldNum" sz="quarter" idx="12"/>
          </p:nvPr>
        </p:nvSpPr>
        <p:spPr/>
        <p:txBody>
          <a:bodyPr/>
          <a:lstStyle/>
          <a:p>
            <a:pPr algn="ctr"/>
            <a:fld id="{0C3A1854-6B63-4059-B360-A3C4972BF0FC}" type="slidenum">
              <a:rPr lang="ko-KR" altLang="en-US" smtClean="0"/>
              <a:pPr algn="ctr"/>
              <a:t>16</a:t>
            </a:fld>
            <a:endParaRPr lang="ko-KR" altLang="en-US" dirty="0"/>
          </a:p>
        </p:txBody>
      </p:sp>
    </p:spTree>
    <p:extLst>
      <p:ext uri="{BB962C8B-B14F-4D97-AF65-F5344CB8AC3E}">
        <p14:creationId xmlns:p14="http://schemas.microsoft.com/office/powerpoint/2010/main" val="317281509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Alternative Way to Look at PF Structure – Key is are Paying too Much for Risk</a:t>
            </a:r>
          </a:p>
        </p:txBody>
      </p:sp>
      <p:sp>
        <p:nvSpPr>
          <p:cNvPr id="4" name="Slide Number Placeholder 3"/>
          <p:cNvSpPr>
            <a:spLocks noGrp="1"/>
          </p:cNvSpPr>
          <p:nvPr>
            <p:ph type="sldNum" sz="quarter" idx="12"/>
          </p:nvPr>
        </p:nvSpPr>
        <p:spPr/>
        <p:txBody>
          <a:bodyPr/>
          <a:lstStyle/>
          <a:p>
            <a:fld id="{EB241CD2-1E45-42A3-B213-66A034DF9A3B}" type="slidenum">
              <a:rPr lang="en-GB" smtClean="0"/>
              <a:t>160</a:t>
            </a:fld>
            <a:endParaRPr lang="en-GB" dirty="0"/>
          </a:p>
        </p:txBody>
      </p:sp>
      <p:pic>
        <p:nvPicPr>
          <p:cNvPr id="7" name="Content Placeholder 6"/>
          <p:cNvPicPr>
            <a:picLocks noGrp="1" noChangeAspect="1"/>
          </p:cNvPicPr>
          <p:nvPr>
            <p:ph idx="1"/>
          </p:nvPr>
        </p:nvPicPr>
        <p:blipFill>
          <a:blip r:embed="rId2"/>
          <a:stretch>
            <a:fillRect/>
          </a:stretch>
        </p:blipFill>
        <p:spPr>
          <a:xfrm>
            <a:off x="116312" y="1150945"/>
            <a:ext cx="8691613" cy="5232011"/>
          </a:xfrm>
          <a:prstGeom prst="rect">
            <a:avLst/>
          </a:prstGeom>
        </p:spPr>
      </p:pic>
    </p:spTree>
    <p:extLst>
      <p:ext uri="{BB962C8B-B14F-4D97-AF65-F5344CB8AC3E}">
        <p14:creationId xmlns:p14="http://schemas.microsoft.com/office/powerpoint/2010/main" val="356425177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249623"/>
            <a:ext cx="7666938" cy="690676"/>
          </a:xfrm>
        </p:spPr>
        <p:txBody>
          <a:bodyPr>
            <a:normAutofit fontScale="90000"/>
          </a:bodyPr>
          <a:lstStyle/>
          <a:p>
            <a:r>
              <a:rPr lang="en-US" dirty="0"/>
              <a:t>Making Money in Different Places by Receiving Money from PPA Contracts</a:t>
            </a:r>
          </a:p>
        </p:txBody>
      </p:sp>
      <p:sp>
        <p:nvSpPr>
          <p:cNvPr id="7" name="Oval 6"/>
          <p:cNvSpPr/>
          <p:nvPr/>
        </p:nvSpPr>
        <p:spPr bwMode="auto">
          <a:xfrm>
            <a:off x="3810000" y="3124200"/>
            <a:ext cx="1752600" cy="12192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34" charset="0"/>
              </a:rPr>
              <a:t>Special Purpose Corporation (IRR)</a:t>
            </a:r>
            <a:endParaRPr kumimoji="0" lang="en-US" sz="1200" b="0" i="0" u="none" strike="noStrike" cap="none" normalizeH="0" baseline="0" dirty="0">
              <a:ln>
                <a:noFill/>
              </a:ln>
              <a:solidFill>
                <a:schemeClr val="bg1"/>
              </a:solidFill>
              <a:effectLst/>
              <a:latin typeface="Arial" pitchFamily="34" charset="0"/>
            </a:endParaRPr>
          </a:p>
        </p:txBody>
      </p:sp>
      <p:sp>
        <p:nvSpPr>
          <p:cNvPr id="8" name="Oval 7"/>
          <p:cNvSpPr/>
          <p:nvPr/>
        </p:nvSpPr>
        <p:spPr bwMode="auto">
          <a:xfrm>
            <a:off x="3886200" y="1600200"/>
            <a:ext cx="1447800" cy="990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34" charset="0"/>
              </a:rPr>
              <a:t>Off-taker pays money for PPA</a:t>
            </a:r>
            <a:endParaRPr kumimoji="0" lang="en-US" sz="1200" b="0" i="0" u="none" strike="noStrike" cap="none" normalizeH="0" baseline="0" dirty="0">
              <a:ln>
                <a:noFill/>
              </a:ln>
              <a:solidFill>
                <a:schemeClr val="bg1"/>
              </a:solidFill>
              <a:effectLst/>
              <a:latin typeface="Arial" pitchFamily="34" charset="0"/>
            </a:endParaRPr>
          </a:p>
        </p:txBody>
      </p:sp>
      <p:sp>
        <p:nvSpPr>
          <p:cNvPr id="13" name="Rectangle 12"/>
          <p:cNvSpPr/>
          <p:nvPr/>
        </p:nvSpPr>
        <p:spPr bwMode="auto">
          <a:xfrm>
            <a:off x="5543818" y="1905000"/>
            <a:ext cx="2590800" cy="137160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PPA – Four Part Tariff</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Arial" pitchFamily="34" charset="0"/>
              </a:rPr>
              <a:t>LD for Delay Risk</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Fixed</a:t>
            </a:r>
            <a:r>
              <a:rPr kumimoji="0" lang="en-US" sz="1200" b="0" i="0" u="none" strike="noStrike" cap="none" normalizeH="0" dirty="0">
                <a:ln>
                  <a:noFill/>
                </a:ln>
                <a:solidFill>
                  <a:schemeClr val="tx1"/>
                </a:solidFill>
                <a:effectLst/>
                <a:latin typeface="Arial" pitchFamily="34" charset="0"/>
              </a:rPr>
              <a:t> Capacity Charge at FC</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Arial" pitchFamily="34" charset="0"/>
              </a:rPr>
              <a:t>Contract O&amp;M Charge</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dirty="0">
                <a:ln>
                  <a:noFill/>
                </a:ln>
                <a:solidFill>
                  <a:schemeClr val="tx1"/>
                </a:solidFill>
                <a:effectLst/>
                <a:latin typeface="Arial" pitchFamily="34" charset="0"/>
              </a:rPr>
              <a:t>Contract Heat Rate</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Capacity Charge </a:t>
            </a:r>
            <a:r>
              <a:rPr lang="en-US" sz="1200" dirty="0">
                <a:latin typeface="Arial" pitchFamily="34" charset="0"/>
              </a:rPr>
              <a:t>with Index</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Availability</a:t>
            </a:r>
            <a:r>
              <a:rPr kumimoji="0" lang="en-US" sz="1200" b="0" i="0" u="none" strike="noStrike" cap="none" normalizeH="0" dirty="0">
                <a:ln>
                  <a:noFill/>
                </a:ln>
                <a:solidFill>
                  <a:schemeClr val="tx1"/>
                </a:solidFill>
                <a:effectLst/>
                <a:latin typeface="Arial" pitchFamily="34" charset="0"/>
              </a:rPr>
              <a:t> Penalty</a:t>
            </a:r>
            <a:endParaRPr kumimoji="0" lang="en-US" sz="1200" b="0" i="0" u="none" strike="noStrike" cap="none" normalizeH="0" baseline="0" dirty="0">
              <a:ln>
                <a:noFill/>
              </a:ln>
              <a:solidFill>
                <a:schemeClr val="tx1"/>
              </a:solidFill>
              <a:effectLst/>
              <a:latin typeface="Arial" pitchFamily="34" charset="0"/>
            </a:endParaRPr>
          </a:p>
        </p:txBody>
      </p:sp>
      <p:sp>
        <p:nvSpPr>
          <p:cNvPr id="14" name="Oval 13"/>
          <p:cNvSpPr/>
          <p:nvPr/>
        </p:nvSpPr>
        <p:spPr bwMode="auto">
          <a:xfrm>
            <a:off x="704583" y="1905000"/>
            <a:ext cx="2038617" cy="8382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EPC Contractor: ENRON</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34" charset="0"/>
              </a:rPr>
              <a:t>EPC Profit</a:t>
            </a:r>
            <a:endParaRPr kumimoji="0" lang="en-US" sz="1200" b="0" i="0" u="none" strike="noStrike" cap="none" normalizeH="0" baseline="0" dirty="0">
              <a:ln>
                <a:noFill/>
              </a:ln>
              <a:solidFill>
                <a:schemeClr val="bg1"/>
              </a:solidFill>
              <a:effectLst/>
              <a:latin typeface="Arial" pitchFamily="34" charset="0"/>
            </a:endParaRPr>
          </a:p>
        </p:txBody>
      </p:sp>
      <p:cxnSp>
        <p:nvCxnSpPr>
          <p:cNvPr id="17" name="Straight Arrow Connector 16"/>
          <p:cNvCxnSpPr>
            <a:cxnSpLocks/>
            <a:endCxn id="14" idx="4"/>
          </p:cNvCxnSpPr>
          <p:nvPr/>
        </p:nvCxnSpPr>
        <p:spPr bwMode="auto">
          <a:xfrm flipH="1" flipV="1">
            <a:off x="1723892" y="2743200"/>
            <a:ext cx="2104891" cy="862885"/>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19" name="Freeform 18"/>
          <p:cNvSpPr/>
          <p:nvPr/>
        </p:nvSpPr>
        <p:spPr bwMode="auto">
          <a:xfrm>
            <a:off x="3593207" y="2313904"/>
            <a:ext cx="2426594" cy="661115"/>
          </a:xfrm>
          <a:custGeom>
            <a:avLst/>
            <a:gdLst>
              <a:gd name="connsiteX0" fmla="*/ 0 w 2498501"/>
              <a:gd name="connsiteY0" fmla="*/ 759854 h 759854"/>
              <a:gd name="connsiteX1" fmla="*/ 2485622 w 2498501"/>
              <a:gd name="connsiteY1" fmla="*/ 0 h 759854"/>
              <a:gd name="connsiteX2" fmla="*/ 2485622 w 2498501"/>
              <a:gd name="connsiteY2" fmla="*/ 0 h 759854"/>
              <a:gd name="connsiteX3" fmla="*/ 2485622 w 2498501"/>
              <a:gd name="connsiteY3" fmla="*/ 0 h 759854"/>
              <a:gd name="connsiteX4" fmla="*/ 2498501 w 2498501"/>
              <a:gd name="connsiteY4" fmla="*/ 0 h 759854"/>
              <a:gd name="connsiteX5" fmla="*/ 2498501 w 2498501"/>
              <a:gd name="connsiteY5" fmla="*/ 0 h 75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8501" h="759854">
                <a:moveTo>
                  <a:pt x="0" y="759854"/>
                </a:moveTo>
                <a:lnTo>
                  <a:pt x="2485622" y="0"/>
                </a:lnTo>
                <a:lnTo>
                  <a:pt x="2485622" y="0"/>
                </a:lnTo>
                <a:lnTo>
                  <a:pt x="2485622" y="0"/>
                </a:lnTo>
                <a:lnTo>
                  <a:pt x="2498501" y="0"/>
                </a:lnTo>
                <a:lnTo>
                  <a:pt x="2498501" y="0"/>
                </a:lnTo>
              </a:path>
            </a:pathLst>
          </a:cu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4" charset="0"/>
            </a:endParaRPr>
          </a:p>
        </p:txBody>
      </p:sp>
      <p:sp>
        <p:nvSpPr>
          <p:cNvPr id="20" name="Freeform 19"/>
          <p:cNvSpPr/>
          <p:nvPr/>
        </p:nvSpPr>
        <p:spPr bwMode="auto">
          <a:xfrm>
            <a:off x="3465445" y="2083425"/>
            <a:ext cx="2332039" cy="607723"/>
          </a:xfrm>
          <a:custGeom>
            <a:avLst/>
            <a:gdLst>
              <a:gd name="connsiteX0" fmla="*/ 0 w 2215166"/>
              <a:gd name="connsiteY0" fmla="*/ 128789 h 128789"/>
              <a:gd name="connsiteX1" fmla="*/ 2215166 w 2215166"/>
              <a:gd name="connsiteY1" fmla="*/ 0 h 128789"/>
            </a:gdLst>
            <a:ahLst/>
            <a:cxnLst>
              <a:cxn ang="0">
                <a:pos x="connsiteX0" y="connsiteY0"/>
              </a:cxn>
              <a:cxn ang="0">
                <a:pos x="connsiteX1" y="connsiteY1"/>
              </a:cxn>
            </a:cxnLst>
            <a:rect l="l" t="t" r="r" b="b"/>
            <a:pathLst>
              <a:path w="2215166" h="128789">
                <a:moveTo>
                  <a:pt x="0" y="128789"/>
                </a:moveTo>
                <a:lnTo>
                  <a:pt x="2215166" y="0"/>
                </a:lnTo>
              </a:path>
            </a:pathLst>
          </a:cu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4" charset="0"/>
            </a:endParaRPr>
          </a:p>
        </p:txBody>
      </p:sp>
      <p:sp>
        <p:nvSpPr>
          <p:cNvPr id="21" name="Oval 20"/>
          <p:cNvSpPr/>
          <p:nvPr/>
        </p:nvSpPr>
        <p:spPr bwMode="auto">
          <a:xfrm>
            <a:off x="787758" y="5219700"/>
            <a:ext cx="1828800" cy="7620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ENRON O&amp;M Profit</a:t>
            </a:r>
          </a:p>
        </p:txBody>
      </p:sp>
      <p:cxnSp>
        <p:nvCxnSpPr>
          <p:cNvPr id="26" name="Straight Connector 25"/>
          <p:cNvCxnSpPr/>
          <p:nvPr/>
        </p:nvCxnSpPr>
        <p:spPr bwMode="auto">
          <a:xfrm flipV="1">
            <a:off x="4038600" y="2743200"/>
            <a:ext cx="2209800" cy="2209800"/>
          </a:xfrm>
          <a:prstGeom prst="line">
            <a:avLst/>
          </a:prstGeom>
          <a:solidFill>
            <a:schemeClr val="accent1"/>
          </a:solidFill>
          <a:ln w="12700" cap="flat" cmpd="sng" algn="ctr">
            <a:solidFill>
              <a:srgbClr val="FF0000"/>
            </a:solidFill>
            <a:prstDash val="solid"/>
            <a:round/>
            <a:headEnd type="none" w="sm" len="sm"/>
            <a:tailEnd type="none" w="sm" len="sm"/>
          </a:ln>
          <a:effectLst/>
        </p:spPr>
      </p:cxnSp>
      <p:cxnSp>
        <p:nvCxnSpPr>
          <p:cNvPr id="28" name="Straight Connector 27"/>
          <p:cNvCxnSpPr/>
          <p:nvPr/>
        </p:nvCxnSpPr>
        <p:spPr bwMode="auto">
          <a:xfrm flipV="1">
            <a:off x="3886200" y="3276600"/>
            <a:ext cx="2514600" cy="2209800"/>
          </a:xfrm>
          <a:prstGeom prst="line">
            <a:avLst/>
          </a:prstGeom>
          <a:solidFill>
            <a:schemeClr val="accent1"/>
          </a:solidFill>
          <a:ln w="12700" cap="flat" cmpd="sng" algn="ctr">
            <a:solidFill>
              <a:srgbClr val="FF0000"/>
            </a:solidFill>
            <a:prstDash val="solid"/>
            <a:round/>
            <a:headEnd type="none" w="sm" len="sm"/>
            <a:tailEnd type="none" w="sm" len="sm"/>
          </a:ln>
          <a:effectLst/>
        </p:spPr>
      </p:cxnSp>
      <p:cxnSp>
        <p:nvCxnSpPr>
          <p:cNvPr id="30" name="Straight Connector 29"/>
          <p:cNvCxnSpPr/>
          <p:nvPr/>
        </p:nvCxnSpPr>
        <p:spPr bwMode="auto">
          <a:xfrm flipV="1">
            <a:off x="4038600" y="2590800"/>
            <a:ext cx="3505200" cy="3276600"/>
          </a:xfrm>
          <a:prstGeom prst="line">
            <a:avLst/>
          </a:prstGeom>
          <a:solidFill>
            <a:schemeClr val="accent1"/>
          </a:solidFill>
          <a:ln w="12700" cap="flat" cmpd="sng" algn="ctr">
            <a:solidFill>
              <a:srgbClr val="FF0000"/>
            </a:solidFill>
            <a:prstDash val="solid"/>
            <a:round/>
            <a:headEnd type="none" w="sm" len="sm"/>
            <a:tailEnd type="none" w="sm" len="sm"/>
          </a:ln>
          <a:effectLst/>
        </p:spPr>
      </p:cxnSp>
      <p:sp>
        <p:nvSpPr>
          <p:cNvPr id="31" name="Oval 30"/>
          <p:cNvSpPr/>
          <p:nvPr/>
        </p:nvSpPr>
        <p:spPr bwMode="auto">
          <a:xfrm>
            <a:off x="6896100" y="3606085"/>
            <a:ext cx="1524000" cy="7620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ENRON – Fuel Mgmt. Fee</a:t>
            </a:r>
          </a:p>
        </p:txBody>
      </p:sp>
      <p:sp>
        <p:nvSpPr>
          <p:cNvPr id="32" name="Oval 31"/>
          <p:cNvSpPr/>
          <p:nvPr/>
        </p:nvSpPr>
        <p:spPr bwMode="auto">
          <a:xfrm>
            <a:off x="6912889" y="5454175"/>
            <a:ext cx="1524000" cy="6858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Lenders</a:t>
            </a:r>
          </a:p>
        </p:txBody>
      </p:sp>
      <p:sp>
        <p:nvSpPr>
          <p:cNvPr id="33" name="Oval 32"/>
          <p:cNvSpPr/>
          <p:nvPr/>
        </p:nvSpPr>
        <p:spPr bwMode="auto">
          <a:xfrm>
            <a:off x="4634248" y="5755718"/>
            <a:ext cx="1562100" cy="612819"/>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34" charset="0"/>
              </a:rPr>
              <a:t>ENRON IRR on SPV</a:t>
            </a:r>
            <a:endParaRPr kumimoji="0" lang="en-US" sz="1200" b="0" i="0" u="none" strike="noStrike" cap="none" normalizeH="0" baseline="0" dirty="0">
              <a:ln>
                <a:noFill/>
              </a:ln>
              <a:solidFill>
                <a:schemeClr val="bg1"/>
              </a:solidFill>
              <a:effectLst/>
              <a:latin typeface="Arial" pitchFamily="34" charset="0"/>
            </a:endParaRPr>
          </a:p>
        </p:txBody>
      </p:sp>
      <p:cxnSp>
        <p:nvCxnSpPr>
          <p:cNvPr id="35" name="Straight Arrow Connector 34"/>
          <p:cNvCxnSpPr>
            <a:cxnSpLocks/>
            <a:endCxn id="31" idx="2"/>
          </p:cNvCxnSpPr>
          <p:nvPr/>
        </p:nvCxnSpPr>
        <p:spPr bwMode="auto">
          <a:xfrm>
            <a:off x="5445122" y="3851934"/>
            <a:ext cx="1450978" cy="135151"/>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38" name="Freeform 37"/>
          <p:cNvSpPr/>
          <p:nvPr/>
        </p:nvSpPr>
        <p:spPr bwMode="auto">
          <a:xfrm>
            <a:off x="7315200" y="3232597"/>
            <a:ext cx="206062" cy="373488"/>
          </a:xfrm>
          <a:custGeom>
            <a:avLst/>
            <a:gdLst>
              <a:gd name="connsiteX0" fmla="*/ 206062 w 206062"/>
              <a:gd name="connsiteY0" fmla="*/ 373488 h 373488"/>
              <a:gd name="connsiteX1" fmla="*/ 0 w 206062"/>
              <a:gd name="connsiteY1" fmla="*/ 0 h 373488"/>
              <a:gd name="connsiteX2" fmla="*/ 0 w 206062"/>
              <a:gd name="connsiteY2" fmla="*/ 0 h 373488"/>
            </a:gdLst>
            <a:ahLst/>
            <a:cxnLst>
              <a:cxn ang="0">
                <a:pos x="connsiteX0" y="connsiteY0"/>
              </a:cxn>
              <a:cxn ang="0">
                <a:pos x="connsiteX1" y="connsiteY1"/>
              </a:cxn>
              <a:cxn ang="0">
                <a:pos x="connsiteX2" y="connsiteY2"/>
              </a:cxn>
            </a:cxnLst>
            <a:rect l="l" t="t" r="r" b="b"/>
            <a:pathLst>
              <a:path w="206062" h="373488">
                <a:moveTo>
                  <a:pt x="206062" y="373488"/>
                </a:moveTo>
                <a:lnTo>
                  <a:pt x="0" y="0"/>
                </a:lnTo>
                <a:lnTo>
                  <a:pt x="0" y="0"/>
                </a:lnTo>
              </a:path>
            </a:pathLst>
          </a:cu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4" charset="0"/>
            </a:endParaRPr>
          </a:p>
        </p:txBody>
      </p:sp>
      <p:sp>
        <p:nvSpPr>
          <p:cNvPr id="39" name="Rectangle 38"/>
          <p:cNvSpPr/>
          <p:nvPr/>
        </p:nvSpPr>
        <p:spPr bwMode="auto">
          <a:xfrm>
            <a:off x="5923788" y="3709902"/>
            <a:ext cx="787758" cy="68580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Fuel Supply Contract</a:t>
            </a:r>
          </a:p>
        </p:txBody>
      </p:sp>
      <p:cxnSp>
        <p:nvCxnSpPr>
          <p:cNvPr id="41" name="Straight Arrow Connector 40"/>
          <p:cNvCxnSpPr>
            <a:cxnSpLocks/>
            <a:stCxn id="7" idx="5"/>
          </p:cNvCxnSpPr>
          <p:nvPr/>
        </p:nvCxnSpPr>
        <p:spPr bwMode="auto">
          <a:xfrm>
            <a:off x="5305938" y="4164852"/>
            <a:ext cx="2059614" cy="1264638"/>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43" name="Rectangle 42"/>
          <p:cNvSpPr/>
          <p:nvPr/>
        </p:nvSpPr>
        <p:spPr bwMode="auto">
          <a:xfrm>
            <a:off x="6553200" y="4824835"/>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Loan Agreement</a:t>
            </a:r>
          </a:p>
        </p:txBody>
      </p:sp>
      <p:cxnSp>
        <p:nvCxnSpPr>
          <p:cNvPr id="45" name="Straight Arrow Connector 44"/>
          <p:cNvCxnSpPr>
            <a:cxnSpLocks/>
          </p:cNvCxnSpPr>
          <p:nvPr/>
        </p:nvCxnSpPr>
        <p:spPr bwMode="auto">
          <a:xfrm>
            <a:off x="4939584" y="4405648"/>
            <a:ext cx="428893" cy="1316286"/>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47" name="Rectangle 46"/>
          <p:cNvSpPr/>
          <p:nvPr/>
        </p:nvSpPr>
        <p:spPr bwMode="auto">
          <a:xfrm>
            <a:off x="4965342" y="5020345"/>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Shareholder Agreement</a:t>
            </a:r>
          </a:p>
        </p:txBody>
      </p:sp>
      <p:cxnSp>
        <p:nvCxnSpPr>
          <p:cNvPr id="49" name="Straight Arrow Connector 48"/>
          <p:cNvCxnSpPr>
            <a:cxnSpLocks/>
          </p:cNvCxnSpPr>
          <p:nvPr/>
        </p:nvCxnSpPr>
        <p:spPr bwMode="auto">
          <a:xfrm flipH="1">
            <a:off x="2667537" y="4343398"/>
            <a:ext cx="1587321" cy="1096046"/>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4" name="Straight Arrow Connector 3">
            <a:extLst>
              <a:ext uri="{FF2B5EF4-FFF2-40B4-BE49-F238E27FC236}">
                <a16:creationId xmlns:a16="http://schemas.microsoft.com/office/drawing/2014/main" id="{D4D0B132-FFCE-4E95-8EDB-A3020B7BE016}"/>
              </a:ext>
            </a:extLst>
          </p:cNvPr>
          <p:cNvCxnSpPr>
            <a:cxnSpLocks/>
            <a:endCxn id="7" idx="0"/>
          </p:cNvCxnSpPr>
          <p:nvPr/>
        </p:nvCxnSpPr>
        <p:spPr>
          <a:xfrm>
            <a:off x="4686300" y="2667000"/>
            <a:ext cx="0" cy="457200"/>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bwMode="auto">
          <a:xfrm>
            <a:off x="2971800" y="4343399"/>
            <a:ext cx="1066800" cy="1752601"/>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Contract with Guaranteed</a:t>
            </a:r>
            <a:r>
              <a:rPr kumimoji="0" lang="en-US" sz="1200" b="0" i="0" u="none" strike="noStrike" cap="none" normalizeH="0" dirty="0">
                <a:ln>
                  <a:noFill/>
                </a:ln>
                <a:solidFill>
                  <a:schemeClr val="tx1"/>
                </a:solidFill>
                <a:effectLst/>
                <a:latin typeface="Arial" pitchFamily="34" charset="0"/>
              </a:rPr>
              <a:t> Heat Rate and Availability Penalty</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Arial" pitchFamily="34" charset="0"/>
              </a:rPr>
              <a:t>and Fixed Fee</a:t>
            </a:r>
            <a:endParaRPr kumimoji="0" lang="en-US" sz="1200" b="0" i="0" u="none" strike="noStrike" cap="none" normalizeH="0" baseline="0" dirty="0">
              <a:ln>
                <a:noFill/>
              </a:ln>
              <a:solidFill>
                <a:schemeClr val="tx1"/>
              </a:solidFill>
              <a:effectLst/>
              <a:latin typeface="Arial" pitchFamily="34" charset="0"/>
            </a:endParaRPr>
          </a:p>
        </p:txBody>
      </p:sp>
      <p:sp>
        <p:nvSpPr>
          <p:cNvPr id="15" name="Rectangle 14"/>
          <p:cNvSpPr/>
          <p:nvPr/>
        </p:nvSpPr>
        <p:spPr bwMode="auto">
          <a:xfrm>
            <a:off x="2534412" y="2552699"/>
            <a:ext cx="914400" cy="83820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Fixed Price Contract with LD</a:t>
            </a:r>
          </a:p>
        </p:txBody>
      </p:sp>
    </p:spTree>
    <p:extLst>
      <p:ext uri="{BB962C8B-B14F-4D97-AF65-F5344CB8AC3E}">
        <p14:creationId xmlns:p14="http://schemas.microsoft.com/office/powerpoint/2010/main" val="87001058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40F3A6-5CDC-4810-9C1A-09E7DF520E8B}"/>
              </a:ext>
            </a:extLst>
          </p:cNvPr>
          <p:cNvSpPr>
            <a:spLocks noGrp="1"/>
          </p:cNvSpPr>
          <p:nvPr>
            <p:ph type="title"/>
          </p:nvPr>
        </p:nvSpPr>
        <p:spPr/>
        <p:txBody>
          <a:bodyPr/>
          <a:lstStyle/>
          <a:p>
            <a:r>
              <a:rPr lang="en-US" dirty="0"/>
              <a:t>Dabhol Case Study</a:t>
            </a:r>
          </a:p>
        </p:txBody>
      </p:sp>
      <p:sp>
        <p:nvSpPr>
          <p:cNvPr id="4" name="Slide Number Placeholder 3">
            <a:extLst>
              <a:ext uri="{FF2B5EF4-FFF2-40B4-BE49-F238E27FC236}">
                <a16:creationId xmlns:a16="http://schemas.microsoft.com/office/drawing/2014/main" id="{A480F6E8-63FA-4520-A236-8F46785F2184}"/>
              </a:ext>
            </a:extLst>
          </p:cNvPr>
          <p:cNvSpPr>
            <a:spLocks noGrp="1"/>
          </p:cNvSpPr>
          <p:nvPr>
            <p:ph type="sldNum" sz="quarter" idx="12"/>
          </p:nvPr>
        </p:nvSpPr>
        <p:spPr/>
        <p:txBody>
          <a:bodyPr/>
          <a:lstStyle/>
          <a:p>
            <a:pPr algn="ctr"/>
            <a:fld id="{0C3A1854-6B63-4059-B360-A3C4972BF0FC}" type="slidenum">
              <a:rPr lang="ko-KR" altLang="en-US" smtClean="0"/>
              <a:pPr algn="ctr"/>
              <a:t>162</a:t>
            </a:fld>
            <a:endParaRPr lang="ko-KR" altLang="en-US" dirty="0"/>
          </a:p>
        </p:txBody>
      </p:sp>
      <p:pic>
        <p:nvPicPr>
          <p:cNvPr id="6" name="Picture 5">
            <a:extLst>
              <a:ext uri="{FF2B5EF4-FFF2-40B4-BE49-F238E27FC236}">
                <a16:creationId xmlns:a16="http://schemas.microsoft.com/office/drawing/2014/main" id="{2DEA9249-F2D4-4FA0-A827-738F0D3D7DD2}"/>
              </a:ext>
            </a:extLst>
          </p:cNvPr>
          <p:cNvPicPr>
            <a:picLocks noChangeAspect="1"/>
          </p:cNvPicPr>
          <p:nvPr/>
        </p:nvPicPr>
        <p:blipFill>
          <a:blip r:embed="rId2"/>
          <a:stretch>
            <a:fillRect/>
          </a:stretch>
        </p:blipFill>
        <p:spPr>
          <a:xfrm>
            <a:off x="234565" y="2695073"/>
            <a:ext cx="4432402" cy="2829375"/>
          </a:xfrm>
          <a:prstGeom prst="rect">
            <a:avLst/>
          </a:prstGeom>
        </p:spPr>
      </p:pic>
      <p:pic>
        <p:nvPicPr>
          <p:cNvPr id="7" name="Picture 6">
            <a:extLst>
              <a:ext uri="{FF2B5EF4-FFF2-40B4-BE49-F238E27FC236}">
                <a16:creationId xmlns:a16="http://schemas.microsoft.com/office/drawing/2014/main" id="{E9D4F862-2FB1-479B-BB55-3EC8A79050A7}"/>
              </a:ext>
            </a:extLst>
          </p:cNvPr>
          <p:cNvPicPr>
            <a:picLocks noChangeAspect="1"/>
          </p:cNvPicPr>
          <p:nvPr/>
        </p:nvPicPr>
        <p:blipFill>
          <a:blip r:embed="rId3"/>
          <a:stretch>
            <a:fillRect/>
          </a:stretch>
        </p:blipFill>
        <p:spPr>
          <a:xfrm>
            <a:off x="4706419" y="2695074"/>
            <a:ext cx="4283578" cy="2829375"/>
          </a:xfrm>
          <a:prstGeom prst="rect">
            <a:avLst/>
          </a:prstGeom>
        </p:spPr>
      </p:pic>
    </p:spTree>
    <p:extLst>
      <p:ext uri="{BB962C8B-B14F-4D97-AF65-F5344CB8AC3E}">
        <p14:creationId xmlns:p14="http://schemas.microsoft.com/office/powerpoint/2010/main" val="36333944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57421ED-CB2D-45C9-AB2D-AA27861CF546}"/>
              </a:ext>
            </a:extLst>
          </p:cNvPr>
          <p:cNvPicPr>
            <a:picLocks noGrp="1" noChangeAspect="1"/>
          </p:cNvPicPr>
          <p:nvPr>
            <p:ph idx="1"/>
          </p:nvPr>
        </p:nvPicPr>
        <p:blipFill>
          <a:blip r:embed="rId2"/>
          <a:stretch>
            <a:fillRect/>
          </a:stretch>
        </p:blipFill>
        <p:spPr>
          <a:xfrm>
            <a:off x="115504" y="1480598"/>
            <a:ext cx="8809814" cy="4419687"/>
          </a:xfrm>
          <a:prstGeom prst="rect">
            <a:avLst/>
          </a:prstGeom>
        </p:spPr>
      </p:pic>
      <p:sp>
        <p:nvSpPr>
          <p:cNvPr id="3" name="Title 2">
            <a:extLst>
              <a:ext uri="{FF2B5EF4-FFF2-40B4-BE49-F238E27FC236}">
                <a16:creationId xmlns:a16="http://schemas.microsoft.com/office/drawing/2014/main" id="{913B8D53-1228-4E62-BE6C-86A9BA8DF113}"/>
              </a:ext>
            </a:extLst>
          </p:cNvPr>
          <p:cNvSpPr>
            <a:spLocks noGrp="1"/>
          </p:cNvSpPr>
          <p:nvPr>
            <p:ph type="title"/>
          </p:nvPr>
        </p:nvSpPr>
        <p:spPr/>
        <p:txBody>
          <a:bodyPr>
            <a:normAutofit fontScale="90000"/>
          </a:bodyPr>
          <a:lstStyle/>
          <a:p>
            <a:r>
              <a:rPr lang="en-US" dirty="0"/>
              <a:t>Case Study of Risk and Return and Danger of Un-economic Projects</a:t>
            </a:r>
          </a:p>
        </p:txBody>
      </p:sp>
    </p:spTree>
    <p:extLst>
      <p:ext uri="{BB962C8B-B14F-4D97-AF65-F5344CB8AC3E}">
        <p14:creationId xmlns:p14="http://schemas.microsoft.com/office/powerpoint/2010/main" val="398698072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Arrow Connector 46">
            <a:extLst>
              <a:ext uri="{FF2B5EF4-FFF2-40B4-BE49-F238E27FC236}">
                <a16:creationId xmlns:a16="http://schemas.microsoft.com/office/drawing/2014/main" id="{9D571613-C59F-45C6-B6DE-33E13257AE2F}"/>
              </a:ext>
            </a:extLst>
          </p:cNvPr>
          <p:cNvCxnSpPr>
            <a:cxnSpLocks/>
          </p:cNvCxnSpPr>
          <p:nvPr/>
        </p:nvCxnSpPr>
        <p:spPr>
          <a:xfrm flipV="1">
            <a:off x="4116545" y="3771101"/>
            <a:ext cx="640374" cy="97058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 name="Oval 6"/>
          <p:cNvSpPr/>
          <p:nvPr/>
        </p:nvSpPr>
        <p:spPr bwMode="auto">
          <a:xfrm>
            <a:off x="3644377" y="2956386"/>
            <a:ext cx="1951250" cy="740445"/>
          </a:xfrm>
          <a:prstGeom prst="ellipse">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effectLst/>
                <a:latin typeface="Arial" pitchFamily="34" charset="0"/>
              </a:rPr>
              <a:t>Dabhol SPV</a:t>
            </a:r>
          </a:p>
        </p:txBody>
      </p:sp>
      <p:sp>
        <p:nvSpPr>
          <p:cNvPr id="8" name="Oval 7"/>
          <p:cNvSpPr/>
          <p:nvPr/>
        </p:nvSpPr>
        <p:spPr bwMode="auto">
          <a:xfrm>
            <a:off x="3497344" y="953660"/>
            <a:ext cx="2177592" cy="120753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34" charset="0"/>
              </a:rPr>
              <a:t>Off-taker – Maharashtra State Electricity Company </a:t>
            </a:r>
            <a:endParaRPr kumimoji="0" lang="en-US" sz="1200" b="0" i="0" u="none" strike="noStrike" cap="none" normalizeH="0" baseline="0" dirty="0">
              <a:ln>
                <a:noFill/>
              </a:ln>
              <a:solidFill>
                <a:schemeClr val="bg1"/>
              </a:solidFill>
              <a:effectLst/>
              <a:latin typeface="Arial" pitchFamily="34" charset="0"/>
            </a:endParaRPr>
          </a:p>
        </p:txBody>
      </p:sp>
      <p:sp>
        <p:nvSpPr>
          <p:cNvPr id="14" name="Oval 13"/>
          <p:cNvSpPr/>
          <p:nvPr/>
        </p:nvSpPr>
        <p:spPr bwMode="auto">
          <a:xfrm>
            <a:off x="1295400" y="1322992"/>
            <a:ext cx="1600200" cy="990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EPC Management by Enron</a:t>
            </a:r>
          </a:p>
        </p:txBody>
      </p:sp>
      <p:cxnSp>
        <p:nvCxnSpPr>
          <p:cNvPr id="17" name="Straight Arrow Connector 16"/>
          <p:cNvCxnSpPr>
            <a:cxnSpLocks/>
            <a:stCxn id="7" idx="1"/>
          </p:cNvCxnSpPr>
          <p:nvPr/>
        </p:nvCxnSpPr>
        <p:spPr bwMode="auto">
          <a:xfrm flipH="1" flipV="1">
            <a:off x="2427635" y="2264334"/>
            <a:ext cx="1502496" cy="80048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21" name="Oval 20"/>
          <p:cNvSpPr/>
          <p:nvPr/>
        </p:nvSpPr>
        <p:spPr bwMode="auto">
          <a:xfrm>
            <a:off x="381000" y="2388451"/>
            <a:ext cx="1758015" cy="496641"/>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GE</a:t>
            </a:r>
            <a:r>
              <a:rPr kumimoji="0" lang="en-US" sz="1200" b="0" i="0" u="none" strike="noStrike" cap="none" normalizeH="0" dirty="0">
                <a:ln>
                  <a:noFill/>
                </a:ln>
                <a:solidFill>
                  <a:schemeClr val="bg1"/>
                </a:solidFill>
                <a:effectLst/>
                <a:latin typeface="Arial" pitchFamily="34" charset="0"/>
              </a:rPr>
              <a:t> Equipment</a:t>
            </a:r>
            <a:endParaRPr kumimoji="0" lang="en-US" sz="1200" b="0" i="0" u="none" strike="noStrike" cap="none" normalizeH="0" baseline="0" dirty="0">
              <a:ln>
                <a:noFill/>
              </a:ln>
              <a:solidFill>
                <a:schemeClr val="bg1"/>
              </a:solidFill>
              <a:effectLst/>
              <a:latin typeface="Arial" pitchFamily="34" charset="0"/>
            </a:endParaRPr>
          </a:p>
        </p:txBody>
      </p:sp>
      <p:sp>
        <p:nvSpPr>
          <p:cNvPr id="31" name="Oval 30"/>
          <p:cNvSpPr/>
          <p:nvPr/>
        </p:nvSpPr>
        <p:spPr bwMode="auto">
          <a:xfrm>
            <a:off x="6477000" y="3132934"/>
            <a:ext cx="1524000" cy="7620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ENRON – Fuel Mgmt.</a:t>
            </a:r>
          </a:p>
        </p:txBody>
      </p:sp>
      <p:sp>
        <p:nvSpPr>
          <p:cNvPr id="32" name="Oval 31"/>
          <p:cNvSpPr/>
          <p:nvPr/>
        </p:nvSpPr>
        <p:spPr bwMode="auto">
          <a:xfrm>
            <a:off x="5848350" y="4499244"/>
            <a:ext cx="1524000" cy="6858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Lenders</a:t>
            </a:r>
          </a:p>
        </p:txBody>
      </p:sp>
      <p:sp>
        <p:nvSpPr>
          <p:cNvPr id="33" name="Oval 32"/>
          <p:cNvSpPr/>
          <p:nvPr/>
        </p:nvSpPr>
        <p:spPr bwMode="auto">
          <a:xfrm>
            <a:off x="2781837" y="4828192"/>
            <a:ext cx="2107842" cy="929875"/>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Arial" pitchFamily="34" charset="0"/>
              </a:rPr>
              <a:t>Sponsors – Enron, GE and Bechtel  IRR on SPV</a:t>
            </a:r>
            <a:endParaRPr kumimoji="0" lang="en-US" sz="1200" b="0" i="0" u="none" strike="noStrike" cap="none" normalizeH="0" baseline="0" dirty="0">
              <a:ln>
                <a:noFill/>
              </a:ln>
              <a:solidFill>
                <a:schemeClr val="bg1"/>
              </a:solidFill>
              <a:effectLst/>
              <a:latin typeface="Arial" pitchFamily="34" charset="0"/>
            </a:endParaRPr>
          </a:p>
        </p:txBody>
      </p:sp>
      <p:cxnSp>
        <p:nvCxnSpPr>
          <p:cNvPr id="35" name="Straight Arrow Connector 34"/>
          <p:cNvCxnSpPr>
            <a:cxnSpLocks/>
            <a:stCxn id="7" idx="6"/>
          </p:cNvCxnSpPr>
          <p:nvPr/>
        </p:nvCxnSpPr>
        <p:spPr bwMode="auto">
          <a:xfrm>
            <a:off x="5595627" y="3326609"/>
            <a:ext cx="969674" cy="5512"/>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1" name="Straight Arrow Connector 40"/>
          <p:cNvCxnSpPr>
            <a:cxnSpLocks/>
          </p:cNvCxnSpPr>
          <p:nvPr/>
        </p:nvCxnSpPr>
        <p:spPr bwMode="auto">
          <a:xfrm>
            <a:off x="5231876" y="3712784"/>
            <a:ext cx="1025143" cy="797579"/>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5" name="Straight Arrow Connector 44"/>
          <p:cNvCxnSpPr>
            <a:cxnSpLocks/>
          </p:cNvCxnSpPr>
          <p:nvPr/>
        </p:nvCxnSpPr>
        <p:spPr bwMode="auto">
          <a:xfrm flipH="1">
            <a:off x="4009066" y="3803859"/>
            <a:ext cx="581984" cy="937823"/>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6" name="Oval 5"/>
          <p:cNvSpPr/>
          <p:nvPr/>
        </p:nvSpPr>
        <p:spPr bwMode="auto">
          <a:xfrm>
            <a:off x="7056481" y="404500"/>
            <a:ext cx="1524000" cy="737315"/>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State of Maharashtra</a:t>
            </a:r>
          </a:p>
        </p:txBody>
      </p:sp>
      <p:cxnSp>
        <p:nvCxnSpPr>
          <p:cNvPr id="10" name="Straight Arrow Connector 9"/>
          <p:cNvCxnSpPr>
            <a:cxnSpLocks/>
            <a:stCxn id="6" idx="3"/>
          </p:cNvCxnSpPr>
          <p:nvPr/>
        </p:nvCxnSpPr>
        <p:spPr bwMode="auto">
          <a:xfrm flipH="1">
            <a:off x="4880562" y="1033838"/>
            <a:ext cx="2399104" cy="1259917"/>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16" name="Straight Arrow Connector 15"/>
          <p:cNvCxnSpPr>
            <a:cxnSpLocks/>
            <a:endCxn id="34" idx="3"/>
          </p:cNvCxnSpPr>
          <p:nvPr/>
        </p:nvCxnSpPr>
        <p:spPr bwMode="auto">
          <a:xfrm flipH="1">
            <a:off x="4855121" y="2084992"/>
            <a:ext cx="2117180" cy="405148"/>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18" name="Oval 17"/>
          <p:cNvSpPr/>
          <p:nvPr/>
        </p:nvSpPr>
        <p:spPr bwMode="auto">
          <a:xfrm>
            <a:off x="6997741" y="1703991"/>
            <a:ext cx="1612859" cy="813515"/>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Federal Government</a:t>
            </a:r>
            <a:r>
              <a:rPr kumimoji="0" lang="en-US" sz="1200" b="0" i="0" u="none" strike="noStrike" cap="none" normalizeH="0" dirty="0">
                <a:ln>
                  <a:noFill/>
                </a:ln>
                <a:solidFill>
                  <a:schemeClr val="bg1"/>
                </a:solidFill>
                <a:effectLst/>
                <a:latin typeface="Arial" pitchFamily="34" charset="0"/>
              </a:rPr>
              <a:t> of India</a:t>
            </a:r>
            <a:endParaRPr kumimoji="0" lang="en-US" sz="1200" b="0" i="0" u="none" strike="noStrike" cap="none" normalizeH="0" baseline="0" dirty="0">
              <a:ln>
                <a:noFill/>
              </a:ln>
              <a:solidFill>
                <a:schemeClr val="bg1"/>
              </a:solidFill>
              <a:effectLst/>
              <a:latin typeface="Arial" pitchFamily="34" charset="0"/>
            </a:endParaRPr>
          </a:p>
        </p:txBody>
      </p:sp>
      <p:sp>
        <p:nvSpPr>
          <p:cNvPr id="40" name="Oval 39"/>
          <p:cNvSpPr/>
          <p:nvPr/>
        </p:nvSpPr>
        <p:spPr bwMode="auto">
          <a:xfrm>
            <a:off x="6874872" y="5662971"/>
            <a:ext cx="1659528" cy="423197"/>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OPIC</a:t>
            </a:r>
          </a:p>
        </p:txBody>
      </p:sp>
      <p:cxnSp>
        <p:nvCxnSpPr>
          <p:cNvPr id="44" name="Straight Arrow Connector 43"/>
          <p:cNvCxnSpPr>
            <a:cxnSpLocks/>
            <a:stCxn id="40" idx="0"/>
          </p:cNvCxnSpPr>
          <p:nvPr/>
        </p:nvCxnSpPr>
        <p:spPr bwMode="auto">
          <a:xfrm flipH="1" flipV="1">
            <a:off x="6617972" y="5166755"/>
            <a:ext cx="1086664" cy="496216"/>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48" name="Straight Arrow Connector 47"/>
          <p:cNvCxnSpPr>
            <a:cxnSpLocks/>
            <a:stCxn id="40" idx="2"/>
          </p:cNvCxnSpPr>
          <p:nvPr/>
        </p:nvCxnSpPr>
        <p:spPr bwMode="auto">
          <a:xfrm flipH="1" flipV="1">
            <a:off x="4889680" y="5482982"/>
            <a:ext cx="1985192" cy="391588"/>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30" name="Oval 29"/>
          <p:cNvSpPr/>
          <p:nvPr/>
        </p:nvSpPr>
        <p:spPr bwMode="auto">
          <a:xfrm>
            <a:off x="1016358" y="4256692"/>
            <a:ext cx="1828800" cy="7620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O&amp;M Contractor - Enron</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bg1"/>
              </a:solidFill>
              <a:effectLst/>
              <a:latin typeface="Arial" pitchFamily="34" charset="0"/>
            </a:endParaRPr>
          </a:p>
        </p:txBody>
      </p:sp>
      <p:sp>
        <p:nvSpPr>
          <p:cNvPr id="38" name="Oval 37"/>
          <p:cNvSpPr/>
          <p:nvPr/>
        </p:nvSpPr>
        <p:spPr bwMode="auto">
          <a:xfrm>
            <a:off x="156343" y="740937"/>
            <a:ext cx="1736271" cy="5715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Bechtel Construction</a:t>
            </a:r>
          </a:p>
        </p:txBody>
      </p:sp>
      <p:cxnSp>
        <p:nvCxnSpPr>
          <p:cNvPr id="4" name="Straight Arrow Connector 3"/>
          <p:cNvCxnSpPr/>
          <p:nvPr/>
        </p:nvCxnSpPr>
        <p:spPr bwMode="auto">
          <a:xfrm flipH="1" flipV="1">
            <a:off x="1524000" y="1248133"/>
            <a:ext cx="228600" cy="74859"/>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11" name="Straight Arrow Connector 10"/>
          <p:cNvCxnSpPr>
            <a:stCxn id="14" idx="3"/>
            <a:endCxn id="21" idx="0"/>
          </p:cNvCxnSpPr>
          <p:nvPr/>
        </p:nvCxnSpPr>
        <p:spPr bwMode="auto">
          <a:xfrm flipH="1">
            <a:off x="1260008" y="2168522"/>
            <a:ext cx="269736" cy="219929"/>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19" name="Straight Arrow Connector 18"/>
          <p:cNvCxnSpPr>
            <a:cxnSpLocks/>
          </p:cNvCxnSpPr>
          <p:nvPr/>
        </p:nvCxnSpPr>
        <p:spPr bwMode="auto">
          <a:xfrm flipH="1">
            <a:off x="2514600" y="3611625"/>
            <a:ext cx="1180057" cy="67345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39" name="Oval 38"/>
          <p:cNvSpPr/>
          <p:nvPr/>
        </p:nvSpPr>
        <p:spPr bwMode="auto">
          <a:xfrm>
            <a:off x="7564709" y="3921281"/>
            <a:ext cx="1426891" cy="58908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pitchFamily="34" charset="0"/>
              </a:rPr>
              <a:t>LNG from Qatar</a:t>
            </a:r>
          </a:p>
        </p:txBody>
      </p:sp>
      <p:cxnSp>
        <p:nvCxnSpPr>
          <p:cNvPr id="24" name="Straight Arrow Connector 23"/>
          <p:cNvCxnSpPr/>
          <p:nvPr/>
        </p:nvCxnSpPr>
        <p:spPr bwMode="auto">
          <a:xfrm flipH="1" flipV="1">
            <a:off x="7921178" y="3720296"/>
            <a:ext cx="533400" cy="182150"/>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A8F6B5F9-E415-4B7B-9F5B-488A68E9605D}"/>
              </a:ext>
            </a:extLst>
          </p:cNvPr>
          <p:cNvCxnSpPr>
            <a:cxnSpLocks/>
          </p:cNvCxnSpPr>
          <p:nvPr/>
        </p:nvCxnSpPr>
        <p:spPr>
          <a:xfrm flipH="1">
            <a:off x="4591050" y="2205545"/>
            <a:ext cx="15025" cy="800100"/>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D5FEA7A5-4483-4F27-940B-704F3EE4AD69}"/>
              </a:ext>
            </a:extLst>
          </p:cNvPr>
          <p:cNvCxnSpPr>
            <a:stCxn id="32" idx="1"/>
          </p:cNvCxnSpPr>
          <p:nvPr/>
        </p:nvCxnSpPr>
        <p:spPr>
          <a:xfrm flipH="1" flipV="1">
            <a:off x="5050108" y="3773061"/>
            <a:ext cx="1021427" cy="826616"/>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C7F77D0-43AF-4644-B238-D1DB6D3FD923}"/>
              </a:ext>
            </a:extLst>
          </p:cNvPr>
          <p:cNvSpPr/>
          <p:nvPr/>
        </p:nvSpPr>
        <p:spPr>
          <a:xfrm>
            <a:off x="2843135" y="-25691"/>
            <a:ext cx="3103856" cy="87985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dirty="0">
                <a:solidFill>
                  <a:schemeClr val="tx1"/>
                </a:solidFill>
              </a:rPr>
              <a:t>Off-taker Needs Rate Increase of 27%-39% to Pay PPA</a:t>
            </a:r>
          </a:p>
        </p:txBody>
      </p:sp>
      <p:sp>
        <p:nvSpPr>
          <p:cNvPr id="5" name="Rectangle 4">
            <a:extLst>
              <a:ext uri="{FF2B5EF4-FFF2-40B4-BE49-F238E27FC236}">
                <a16:creationId xmlns:a16="http://schemas.microsoft.com/office/drawing/2014/main" id="{08D9034E-F970-4325-B009-D7EED12B54DB}"/>
              </a:ext>
            </a:extLst>
          </p:cNvPr>
          <p:cNvSpPr/>
          <p:nvPr/>
        </p:nvSpPr>
        <p:spPr>
          <a:xfrm>
            <a:off x="2598782" y="2522505"/>
            <a:ext cx="738471" cy="53807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EPC Contract</a:t>
            </a:r>
          </a:p>
        </p:txBody>
      </p:sp>
      <p:sp>
        <p:nvSpPr>
          <p:cNvPr id="34" name="Rectangle 33">
            <a:extLst>
              <a:ext uri="{FF2B5EF4-FFF2-40B4-BE49-F238E27FC236}">
                <a16:creationId xmlns:a16="http://schemas.microsoft.com/office/drawing/2014/main" id="{7E1BD9E6-07B9-4F61-A312-2CC50C80A80A}"/>
              </a:ext>
            </a:extLst>
          </p:cNvPr>
          <p:cNvSpPr/>
          <p:nvPr/>
        </p:nvSpPr>
        <p:spPr>
          <a:xfrm>
            <a:off x="4009066" y="2295954"/>
            <a:ext cx="846055" cy="38837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PPA Contract</a:t>
            </a:r>
          </a:p>
        </p:txBody>
      </p:sp>
      <p:sp>
        <p:nvSpPr>
          <p:cNvPr id="36" name="Rectangle 35">
            <a:extLst>
              <a:ext uri="{FF2B5EF4-FFF2-40B4-BE49-F238E27FC236}">
                <a16:creationId xmlns:a16="http://schemas.microsoft.com/office/drawing/2014/main" id="{8867641E-A432-4B0F-8B0C-49781EA0CF78}"/>
              </a:ext>
            </a:extLst>
          </p:cNvPr>
          <p:cNvSpPr/>
          <p:nvPr/>
        </p:nvSpPr>
        <p:spPr>
          <a:xfrm>
            <a:off x="5134208" y="3901548"/>
            <a:ext cx="994062" cy="4070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Loan Agreement</a:t>
            </a:r>
          </a:p>
        </p:txBody>
      </p:sp>
      <p:sp>
        <p:nvSpPr>
          <p:cNvPr id="37" name="Rectangle 36">
            <a:extLst>
              <a:ext uri="{FF2B5EF4-FFF2-40B4-BE49-F238E27FC236}">
                <a16:creationId xmlns:a16="http://schemas.microsoft.com/office/drawing/2014/main" id="{AE638C31-6202-4D78-89F0-1BCE227B915E}"/>
              </a:ext>
            </a:extLst>
          </p:cNvPr>
          <p:cNvSpPr/>
          <p:nvPr/>
        </p:nvSpPr>
        <p:spPr>
          <a:xfrm>
            <a:off x="3843198" y="3958642"/>
            <a:ext cx="1011924" cy="43024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Shareholders Agreement</a:t>
            </a:r>
          </a:p>
        </p:txBody>
      </p:sp>
      <p:sp>
        <p:nvSpPr>
          <p:cNvPr id="29" name="TextBox 28"/>
          <p:cNvSpPr txBox="1"/>
          <p:nvPr/>
        </p:nvSpPr>
        <p:spPr>
          <a:xfrm>
            <a:off x="2859627" y="3743100"/>
            <a:ext cx="774879" cy="461665"/>
          </a:xfrm>
          <a:prstGeom prst="rect">
            <a:avLst/>
          </a:prstGeom>
          <a:solidFill>
            <a:srgbClr val="FFFF00"/>
          </a:solidFill>
        </p:spPr>
        <p:txBody>
          <a:bodyPr wrap="square" rtlCol="0">
            <a:spAutoFit/>
          </a:bodyPr>
          <a:lstStyle/>
          <a:p>
            <a:r>
              <a:rPr lang="en-US" sz="1200" dirty="0"/>
              <a:t>O&amp;M Contract</a:t>
            </a:r>
          </a:p>
        </p:txBody>
      </p:sp>
      <p:sp>
        <p:nvSpPr>
          <p:cNvPr id="42" name="Rectangle 41">
            <a:extLst>
              <a:ext uri="{FF2B5EF4-FFF2-40B4-BE49-F238E27FC236}">
                <a16:creationId xmlns:a16="http://schemas.microsoft.com/office/drawing/2014/main" id="{2175CA18-54B2-484D-BCC0-910293FA9E3F}"/>
              </a:ext>
            </a:extLst>
          </p:cNvPr>
          <p:cNvSpPr/>
          <p:nvPr/>
        </p:nvSpPr>
        <p:spPr>
          <a:xfrm>
            <a:off x="5678732" y="3098846"/>
            <a:ext cx="578287" cy="42331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Fuel Supply</a:t>
            </a:r>
          </a:p>
        </p:txBody>
      </p:sp>
      <p:sp>
        <p:nvSpPr>
          <p:cNvPr id="43" name="Rectangle 42">
            <a:extLst>
              <a:ext uri="{FF2B5EF4-FFF2-40B4-BE49-F238E27FC236}">
                <a16:creationId xmlns:a16="http://schemas.microsoft.com/office/drawing/2014/main" id="{1890496C-2C04-4E43-98D0-D2BC17BFDD44}"/>
              </a:ext>
            </a:extLst>
          </p:cNvPr>
          <p:cNvSpPr/>
          <p:nvPr/>
        </p:nvSpPr>
        <p:spPr>
          <a:xfrm>
            <a:off x="5876931" y="1257806"/>
            <a:ext cx="906960" cy="4420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Guarantee</a:t>
            </a:r>
          </a:p>
        </p:txBody>
      </p:sp>
      <p:sp>
        <p:nvSpPr>
          <p:cNvPr id="46" name="Rectangle 45">
            <a:extLst>
              <a:ext uri="{FF2B5EF4-FFF2-40B4-BE49-F238E27FC236}">
                <a16:creationId xmlns:a16="http://schemas.microsoft.com/office/drawing/2014/main" id="{51259B94-46D9-45D3-90AE-E44D5221B2A1}"/>
              </a:ext>
            </a:extLst>
          </p:cNvPr>
          <p:cNvSpPr/>
          <p:nvPr/>
        </p:nvSpPr>
        <p:spPr>
          <a:xfrm>
            <a:off x="5823200" y="2041268"/>
            <a:ext cx="906960" cy="34718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Letter</a:t>
            </a:r>
          </a:p>
        </p:txBody>
      </p:sp>
      <p:sp>
        <p:nvSpPr>
          <p:cNvPr id="50" name="Rectangle 49">
            <a:extLst>
              <a:ext uri="{FF2B5EF4-FFF2-40B4-BE49-F238E27FC236}">
                <a16:creationId xmlns:a16="http://schemas.microsoft.com/office/drawing/2014/main" id="{C47B9F18-386A-4152-83D9-AD57B8F5AD85}"/>
              </a:ext>
            </a:extLst>
          </p:cNvPr>
          <p:cNvSpPr/>
          <p:nvPr/>
        </p:nvSpPr>
        <p:spPr>
          <a:xfrm>
            <a:off x="5549703" y="5464404"/>
            <a:ext cx="714389" cy="4287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PRI/PRG</a:t>
            </a:r>
          </a:p>
        </p:txBody>
      </p:sp>
      <p:sp>
        <p:nvSpPr>
          <p:cNvPr id="51" name="Rectangle 50">
            <a:extLst>
              <a:ext uri="{FF2B5EF4-FFF2-40B4-BE49-F238E27FC236}">
                <a16:creationId xmlns:a16="http://schemas.microsoft.com/office/drawing/2014/main" id="{0C2ABBD2-5F0A-4F93-BCCF-562E9B6AAE42}"/>
              </a:ext>
            </a:extLst>
          </p:cNvPr>
          <p:cNvSpPr/>
          <p:nvPr/>
        </p:nvSpPr>
        <p:spPr>
          <a:xfrm>
            <a:off x="7106057" y="5166755"/>
            <a:ext cx="692076" cy="41166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100" dirty="0">
                <a:solidFill>
                  <a:schemeClr val="tx1"/>
                </a:solidFill>
              </a:rPr>
              <a:t>PRI/PRG</a:t>
            </a:r>
          </a:p>
        </p:txBody>
      </p:sp>
      <p:sp>
        <p:nvSpPr>
          <p:cNvPr id="52" name="Rectangle 51">
            <a:extLst>
              <a:ext uri="{FF2B5EF4-FFF2-40B4-BE49-F238E27FC236}">
                <a16:creationId xmlns:a16="http://schemas.microsoft.com/office/drawing/2014/main" id="{FC01FEF0-AE00-4EBE-8158-09AFAD51751D}"/>
              </a:ext>
            </a:extLst>
          </p:cNvPr>
          <p:cNvSpPr/>
          <p:nvPr/>
        </p:nvSpPr>
        <p:spPr>
          <a:xfrm>
            <a:off x="101799" y="19779"/>
            <a:ext cx="2412801" cy="5715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dirty="0">
                <a:solidFill>
                  <a:schemeClr val="tx1"/>
                </a:solidFill>
              </a:rPr>
              <a:t>Very High Cost of USD 1,400 per kW</a:t>
            </a:r>
          </a:p>
        </p:txBody>
      </p:sp>
    </p:spTree>
    <p:extLst>
      <p:ext uri="{BB962C8B-B14F-4D97-AF65-F5344CB8AC3E}">
        <p14:creationId xmlns:p14="http://schemas.microsoft.com/office/powerpoint/2010/main" val="194242471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A80A633-BDC7-454C-B1D7-CC599A8BB1F0}"/>
              </a:ext>
            </a:extLst>
          </p:cNvPr>
          <p:cNvSpPr>
            <a:spLocks noGrp="1"/>
          </p:cNvSpPr>
          <p:nvPr>
            <p:ph idx="1"/>
          </p:nvPr>
        </p:nvSpPr>
        <p:spPr/>
        <p:txBody>
          <a:bodyPr>
            <a:normAutofit/>
          </a:bodyPr>
          <a:lstStyle/>
          <a:p>
            <a:r>
              <a:rPr lang="en-US" sz="2400" dirty="0"/>
              <a:t>Economics of the plant</a:t>
            </a:r>
          </a:p>
          <a:p>
            <a:r>
              <a:rPr lang="en-US" sz="2400" dirty="0"/>
              <a:t>Careful Benchmarking of Costs </a:t>
            </a:r>
          </a:p>
          <a:p>
            <a:r>
              <a:rPr lang="en-US" sz="2400" dirty="0"/>
              <a:t>Ability of off-taker to pay</a:t>
            </a:r>
          </a:p>
          <a:p>
            <a:r>
              <a:rPr lang="en-US" sz="2400" dirty="0"/>
              <a:t>Trust in contracts that are not economic</a:t>
            </a:r>
          </a:p>
          <a:p>
            <a:r>
              <a:rPr lang="en-US" sz="2400" dirty="0"/>
              <a:t>Compute Project IRR</a:t>
            </a:r>
          </a:p>
        </p:txBody>
      </p:sp>
      <p:sp>
        <p:nvSpPr>
          <p:cNvPr id="4" name="Title 3">
            <a:extLst>
              <a:ext uri="{FF2B5EF4-FFF2-40B4-BE49-F238E27FC236}">
                <a16:creationId xmlns:a16="http://schemas.microsoft.com/office/drawing/2014/main" id="{86C79FDE-D0C9-4D92-8CFA-38AA643BDCDE}"/>
              </a:ext>
            </a:extLst>
          </p:cNvPr>
          <p:cNvSpPr>
            <a:spLocks noGrp="1"/>
          </p:cNvSpPr>
          <p:nvPr>
            <p:ph type="title"/>
          </p:nvPr>
        </p:nvSpPr>
        <p:spPr/>
        <p:txBody>
          <a:bodyPr/>
          <a:lstStyle/>
          <a:p>
            <a:r>
              <a:rPr lang="en-US" dirty="0"/>
              <a:t>Issues in Dabhol Case</a:t>
            </a:r>
          </a:p>
        </p:txBody>
      </p:sp>
      <p:pic>
        <p:nvPicPr>
          <p:cNvPr id="6" name="Picture 5">
            <a:extLst>
              <a:ext uri="{FF2B5EF4-FFF2-40B4-BE49-F238E27FC236}">
                <a16:creationId xmlns:a16="http://schemas.microsoft.com/office/drawing/2014/main" id="{707BFD54-17D8-4B11-B9F7-F88D8AD6BFA7}"/>
              </a:ext>
            </a:extLst>
          </p:cNvPr>
          <p:cNvPicPr>
            <a:picLocks noChangeAspect="1"/>
          </p:cNvPicPr>
          <p:nvPr/>
        </p:nvPicPr>
        <p:blipFill>
          <a:blip r:embed="rId2"/>
          <a:stretch>
            <a:fillRect/>
          </a:stretch>
        </p:blipFill>
        <p:spPr>
          <a:xfrm>
            <a:off x="4937759" y="3157086"/>
            <a:ext cx="3992379" cy="3019877"/>
          </a:xfrm>
          <a:prstGeom prst="rect">
            <a:avLst/>
          </a:prstGeom>
        </p:spPr>
      </p:pic>
      <p:pic>
        <p:nvPicPr>
          <p:cNvPr id="7" name="Picture 6">
            <a:extLst>
              <a:ext uri="{FF2B5EF4-FFF2-40B4-BE49-F238E27FC236}">
                <a16:creationId xmlns:a16="http://schemas.microsoft.com/office/drawing/2014/main" id="{7B5143CB-95AE-4B01-A85D-E3C4BFD60F10}"/>
              </a:ext>
            </a:extLst>
          </p:cNvPr>
          <p:cNvPicPr>
            <a:picLocks noChangeAspect="1"/>
          </p:cNvPicPr>
          <p:nvPr/>
        </p:nvPicPr>
        <p:blipFill>
          <a:blip r:embed="rId3"/>
          <a:stretch>
            <a:fillRect/>
          </a:stretch>
        </p:blipFill>
        <p:spPr>
          <a:xfrm>
            <a:off x="0" y="3485464"/>
            <a:ext cx="4952473" cy="2578451"/>
          </a:xfrm>
          <a:prstGeom prst="rect">
            <a:avLst/>
          </a:prstGeom>
        </p:spPr>
      </p:pic>
    </p:spTree>
    <p:extLst>
      <p:ext uri="{BB962C8B-B14F-4D97-AF65-F5344CB8AC3E}">
        <p14:creationId xmlns:p14="http://schemas.microsoft.com/office/powerpoint/2010/main" val="1841278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8E72A-39F7-4CDF-B639-761917E3CAA1}"/>
              </a:ext>
            </a:extLst>
          </p:cNvPr>
          <p:cNvSpPr>
            <a:spLocks noGrp="1"/>
          </p:cNvSpPr>
          <p:nvPr>
            <p:ph type="title"/>
          </p:nvPr>
        </p:nvSpPr>
        <p:spPr/>
        <p:txBody>
          <a:bodyPr/>
          <a:lstStyle/>
          <a:p>
            <a:r>
              <a:rPr lang="en-029" dirty="0"/>
              <a:t>Energy Charge in Lagos Barge</a:t>
            </a:r>
          </a:p>
        </p:txBody>
      </p:sp>
      <p:sp>
        <p:nvSpPr>
          <p:cNvPr id="3" name="Content Placeholder 2">
            <a:extLst>
              <a:ext uri="{FF2B5EF4-FFF2-40B4-BE49-F238E27FC236}">
                <a16:creationId xmlns:a16="http://schemas.microsoft.com/office/drawing/2014/main" id="{9E93BD38-621A-4F8F-A542-02E97C388048}"/>
              </a:ext>
            </a:extLst>
          </p:cNvPr>
          <p:cNvSpPr>
            <a:spLocks noGrp="1"/>
          </p:cNvSpPr>
          <p:nvPr>
            <p:ph idx="1"/>
          </p:nvPr>
        </p:nvSpPr>
        <p:spPr/>
        <p:txBody>
          <a:bodyPr/>
          <a:lstStyle/>
          <a:p>
            <a:r>
              <a:rPr lang="en-029" dirty="0"/>
              <a:t>Favourable Energy Charge Provision</a:t>
            </a:r>
          </a:p>
          <a:p>
            <a:endParaRPr lang="en-029" dirty="0"/>
          </a:p>
        </p:txBody>
      </p:sp>
      <p:pic>
        <p:nvPicPr>
          <p:cNvPr id="4" name="Picture 3">
            <a:extLst>
              <a:ext uri="{FF2B5EF4-FFF2-40B4-BE49-F238E27FC236}">
                <a16:creationId xmlns:a16="http://schemas.microsoft.com/office/drawing/2014/main" id="{32E432A2-127B-4DFF-8FE5-BCC4AAA99EC6}"/>
              </a:ext>
            </a:extLst>
          </p:cNvPr>
          <p:cNvPicPr>
            <a:picLocks noChangeAspect="1"/>
          </p:cNvPicPr>
          <p:nvPr/>
        </p:nvPicPr>
        <p:blipFill>
          <a:blip r:embed="rId2"/>
          <a:stretch>
            <a:fillRect/>
          </a:stretch>
        </p:blipFill>
        <p:spPr>
          <a:xfrm>
            <a:off x="685800" y="2072488"/>
            <a:ext cx="7162800" cy="4175912"/>
          </a:xfrm>
          <a:prstGeom prst="rect">
            <a:avLst/>
          </a:prstGeom>
        </p:spPr>
      </p:pic>
    </p:spTree>
    <p:extLst>
      <p:ext uri="{BB962C8B-B14F-4D97-AF65-F5344CB8AC3E}">
        <p14:creationId xmlns:p14="http://schemas.microsoft.com/office/powerpoint/2010/main" val="21111696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DFA11-4BCB-4EB8-92A0-FA4760D845C0}"/>
              </a:ext>
            </a:extLst>
          </p:cNvPr>
          <p:cNvSpPr>
            <a:spLocks noGrp="1"/>
          </p:cNvSpPr>
          <p:nvPr>
            <p:ph type="ctrTitle"/>
          </p:nvPr>
        </p:nvSpPr>
        <p:spPr/>
        <p:txBody>
          <a:bodyPr/>
          <a:lstStyle/>
          <a:p>
            <a:r>
              <a:rPr lang="en-US" dirty="0"/>
              <a:t>PPA Contracts for Multi-part Tariffs</a:t>
            </a:r>
          </a:p>
        </p:txBody>
      </p:sp>
    </p:spTree>
    <p:extLst>
      <p:ext uri="{BB962C8B-B14F-4D97-AF65-F5344CB8AC3E}">
        <p14:creationId xmlns:p14="http://schemas.microsoft.com/office/powerpoint/2010/main" val="4236435646"/>
      </p:ext>
    </p:extLst>
  </p:cSld>
  <p:clrMapOvr>
    <a:masterClrMapping/>
  </p:clrMapOvr>
  <p:transition>
    <p:zoom/>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rmAutofit fontScale="90000"/>
          </a:bodyPr>
          <a:lstStyle/>
          <a:p>
            <a:r>
              <a:rPr lang="en-US" altLang="en-US" dirty="0"/>
              <a:t>General Purchased Power Agreement Pricing</a:t>
            </a:r>
          </a:p>
        </p:txBody>
      </p:sp>
      <p:sp>
        <p:nvSpPr>
          <p:cNvPr id="22531" name="Content Placeholder 2"/>
          <p:cNvSpPr>
            <a:spLocks noGrp="1"/>
          </p:cNvSpPr>
          <p:nvPr>
            <p:ph idx="1"/>
          </p:nvPr>
        </p:nvSpPr>
        <p:spPr>
          <a:xfrm>
            <a:off x="732344" y="1036139"/>
            <a:ext cx="7902608" cy="4913771"/>
          </a:xfrm>
        </p:spPr>
        <p:txBody>
          <a:bodyPr>
            <a:normAutofit lnSpcReduction="10000"/>
          </a:bodyPr>
          <a:lstStyle/>
          <a:p>
            <a:r>
              <a:rPr lang="en-US" altLang="en-US" sz="2400" dirty="0"/>
              <a:t>Components</a:t>
            </a:r>
          </a:p>
          <a:p>
            <a:pPr lvl="1"/>
            <a:r>
              <a:rPr lang="en-US" altLang="en-US" sz="2400" dirty="0"/>
              <a:t>A – Capacity Payment</a:t>
            </a:r>
          </a:p>
          <a:p>
            <a:pPr lvl="2"/>
            <a:r>
              <a:rPr lang="en-US" altLang="en-US" sz="2000" dirty="0"/>
              <a:t>Covers debt service, taxes and equity return from project budget</a:t>
            </a:r>
          </a:p>
          <a:p>
            <a:pPr lvl="2"/>
            <a:r>
              <a:rPr lang="en-US" altLang="en-US" sz="2000" dirty="0"/>
              <a:t>Deductions for unavailability of plant</a:t>
            </a:r>
          </a:p>
          <a:p>
            <a:pPr lvl="2"/>
            <a:r>
              <a:rPr lang="en-US" altLang="en-US" sz="2000" dirty="0"/>
              <a:t>Currency  adjustments and currency split</a:t>
            </a:r>
          </a:p>
          <a:p>
            <a:pPr lvl="1"/>
            <a:r>
              <a:rPr lang="en-US" altLang="en-US" sz="2400" dirty="0"/>
              <a:t>B – Fixed O&amp;M Charge</a:t>
            </a:r>
          </a:p>
          <a:p>
            <a:pPr lvl="2"/>
            <a:r>
              <a:rPr lang="en-US" altLang="en-US" sz="2000" dirty="0"/>
              <a:t>Escalates with general inflation</a:t>
            </a:r>
          </a:p>
          <a:p>
            <a:pPr lvl="2"/>
            <a:r>
              <a:rPr lang="en-US" altLang="en-US" sz="2000" dirty="0"/>
              <a:t>Could have currency adjustment</a:t>
            </a:r>
          </a:p>
          <a:p>
            <a:pPr lvl="1"/>
            <a:r>
              <a:rPr lang="en-US" altLang="en-US" sz="2400" dirty="0"/>
              <a:t>C – Fuel Energy Charge</a:t>
            </a:r>
          </a:p>
          <a:p>
            <a:pPr lvl="2"/>
            <a:r>
              <a:rPr lang="en-US" altLang="en-US" sz="2000" dirty="0"/>
              <a:t>Use the target heat rate</a:t>
            </a:r>
          </a:p>
          <a:p>
            <a:pPr lvl="2"/>
            <a:r>
              <a:rPr lang="en-US" altLang="en-US" sz="2000" dirty="0"/>
              <a:t>HR x Fuel Price = Energy Charge</a:t>
            </a:r>
          </a:p>
          <a:p>
            <a:pPr lvl="1"/>
            <a:r>
              <a:rPr lang="en-US" altLang="en-US" sz="2400" dirty="0"/>
              <a:t>D – Variable O&amp;M Charge</a:t>
            </a:r>
          </a:p>
          <a:p>
            <a:pPr lvl="2"/>
            <a:r>
              <a:rPr lang="en-US" altLang="en-US" sz="2000" dirty="0"/>
              <a:t>Definition of fixed and variable costs </a:t>
            </a:r>
          </a:p>
          <a:p>
            <a:pPr lvl="2"/>
            <a:r>
              <a:rPr lang="en-US" altLang="en-US" sz="2000" dirty="0"/>
              <a:t>Start-up costs</a:t>
            </a:r>
          </a:p>
          <a:p>
            <a:endParaRPr lang="en-US" altLang="en-US" sz="2400" dirty="0"/>
          </a:p>
        </p:txBody>
      </p:sp>
    </p:spTree>
    <p:extLst>
      <p:ext uri="{BB962C8B-B14F-4D97-AF65-F5344CB8AC3E}">
        <p14:creationId xmlns:p14="http://schemas.microsoft.com/office/powerpoint/2010/main" val="285679094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Four Part Tariff in Availability-based Dispatchable Plants</a:t>
            </a:r>
          </a:p>
        </p:txBody>
      </p:sp>
      <p:sp>
        <p:nvSpPr>
          <p:cNvPr id="3" name="Content Placeholder 2"/>
          <p:cNvSpPr>
            <a:spLocks noGrp="1"/>
          </p:cNvSpPr>
          <p:nvPr>
            <p:ph idx="1"/>
          </p:nvPr>
        </p:nvSpPr>
        <p:spPr>
          <a:xfrm>
            <a:off x="732344" y="1390100"/>
            <a:ext cx="7902608" cy="4913771"/>
          </a:xfrm>
        </p:spPr>
        <p:txBody>
          <a:bodyPr>
            <a:normAutofit fontScale="77500" lnSpcReduction="20000"/>
          </a:bodyPr>
          <a:lstStyle/>
          <a:p>
            <a:r>
              <a:rPr lang="en-US" dirty="0"/>
              <a:t>If the revenues and profits depend on the availability and not output but some costs depend on the output of the project then the pricing structure must be designed to compensate to cover variable as well as fixed costs.  Some costs of producing electricity are fixed and some are variable, including fuel costs.  Therefore, a variable price must be implemented to cover variable costs and a fixed charge must be included to cover fixed charges:</a:t>
            </a:r>
          </a:p>
          <a:p>
            <a:pPr marL="401637" indent="-342900">
              <a:buFont typeface="+mj-lt"/>
              <a:buAutoNum type="arabicPeriod"/>
            </a:pPr>
            <a:r>
              <a:rPr lang="en-US" dirty="0"/>
              <a:t>Availability Charge:  €/kW-month x Available MW</a:t>
            </a:r>
          </a:p>
          <a:p>
            <a:pPr marL="401637" indent="-342900">
              <a:buFont typeface="+mj-lt"/>
              <a:buAutoNum type="arabicPeriod"/>
            </a:pPr>
            <a:r>
              <a:rPr lang="en-US" dirty="0"/>
              <a:t>Fuel Charge:  €/MWh x Energy Production in MWH </a:t>
            </a:r>
          </a:p>
          <a:p>
            <a:pPr lvl="1"/>
            <a:r>
              <a:rPr lang="en-US" dirty="0"/>
              <a:t>(MWh = MW x hours of production or MW x capacity factor x hours in period)</a:t>
            </a:r>
          </a:p>
          <a:p>
            <a:pPr marL="401637" indent="-342900">
              <a:buFont typeface="+mj-lt"/>
              <a:buAutoNum type="arabicPeriod"/>
            </a:pPr>
            <a:r>
              <a:rPr lang="en-US" dirty="0"/>
              <a:t>Variable O&amp;M Charge: €/MWh x Energy Production in MWH </a:t>
            </a:r>
          </a:p>
          <a:p>
            <a:pPr marL="401637" indent="-342900">
              <a:buFont typeface="+mj-lt"/>
              <a:buAutoNum type="arabicPeriod"/>
            </a:pPr>
            <a:r>
              <a:rPr lang="en-US" dirty="0"/>
              <a:t>Fixed O&amp;M Charge: €/kW-month x Available MW </a:t>
            </a:r>
          </a:p>
        </p:txBody>
      </p:sp>
    </p:spTree>
    <p:extLst>
      <p:ext uri="{BB962C8B-B14F-4D97-AF65-F5344CB8AC3E}">
        <p14:creationId xmlns:p14="http://schemas.microsoft.com/office/powerpoint/2010/main" val="3641637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B3767-9739-4B1E-A117-564BFCA2AAB2}"/>
              </a:ext>
            </a:extLst>
          </p:cNvPr>
          <p:cNvSpPr>
            <a:spLocks noGrp="1"/>
          </p:cNvSpPr>
          <p:nvPr>
            <p:ph type="ctrTitle"/>
          </p:nvPr>
        </p:nvSpPr>
        <p:spPr/>
        <p:txBody>
          <a:bodyPr/>
          <a:lstStyle/>
          <a:p>
            <a:r>
              <a:rPr lang="en-029" dirty="0"/>
              <a:t>IRR in Project Finance – Is there any better performance ratio for investors</a:t>
            </a:r>
          </a:p>
        </p:txBody>
      </p:sp>
    </p:spTree>
    <p:extLst>
      <p:ext uri="{BB962C8B-B14F-4D97-AF65-F5344CB8AC3E}">
        <p14:creationId xmlns:p14="http://schemas.microsoft.com/office/powerpoint/2010/main" val="2365573645"/>
      </p:ext>
    </p:extLst>
  </p:cSld>
  <p:clrMapOvr>
    <a:masterClrMapping/>
  </p:clrMapOvr>
  <p:transition>
    <p:zoom/>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506EE-00C6-4C79-9C3E-CF74591877F6}"/>
              </a:ext>
            </a:extLst>
          </p:cNvPr>
          <p:cNvSpPr>
            <a:spLocks noGrp="1"/>
          </p:cNvSpPr>
          <p:nvPr>
            <p:ph type="title"/>
          </p:nvPr>
        </p:nvSpPr>
        <p:spPr/>
        <p:txBody>
          <a:bodyPr/>
          <a:lstStyle/>
          <a:p>
            <a:r>
              <a:rPr lang="en-029" dirty="0"/>
              <a:t>Four Part Tariff Example</a:t>
            </a:r>
          </a:p>
        </p:txBody>
      </p:sp>
      <p:pic>
        <p:nvPicPr>
          <p:cNvPr id="4" name="Content Placeholder 3">
            <a:extLst>
              <a:ext uri="{FF2B5EF4-FFF2-40B4-BE49-F238E27FC236}">
                <a16:creationId xmlns:a16="http://schemas.microsoft.com/office/drawing/2014/main" id="{29D2DC12-75CF-42CC-BDAB-998DBBCB2A46}"/>
              </a:ext>
            </a:extLst>
          </p:cNvPr>
          <p:cNvPicPr>
            <a:picLocks noGrp="1" noChangeAspect="1"/>
          </p:cNvPicPr>
          <p:nvPr>
            <p:ph idx="1"/>
          </p:nvPr>
        </p:nvPicPr>
        <p:blipFill>
          <a:blip r:embed="rId2"/>
          <a:stretch>
            <a:fillRect/>
          </a:stretch>
        </p:blipFill>
        <p:spPr>
          <a:xfrm>
            <a:off x="162889" y="1600200"/>
            <a:ext cx="8666183" cy="4343400"/>
          </a:xfrm>
          <a:prstGeom prst="rect">
            <a:avLst/>
          </a:prstGeom>
        </p:spPr>
      </p:pic>
    </p:spTree>
    <p:extLst>
      <p:ext uri="{BB962C8B-B14F-4D97-AF65-F5344CB8AC3E}">
        <p14:creationId xmlns:p14="http://schemas.microsoft.com/office/powerpoint/2010/main" val="200178563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D01C055-894E-4F94-BAD2-DF29C21BA841}"/>
              </a:ext>
            </a:extLst>
          </p:cNvPr>
          <p:cNvPicPr>
            <a:picLocks noGrp="1" noChangeAspect="1"/>
          </p:cNvPicPr>
          <p:nvPr>
            <p:ph idx="1"/>
          </p:nvPr>
        </p:nvPicPr>
        <p:blipFill>
          <a:blip r:embed="rId2"/>
          <a:stretch>
            <a:fillRect/>
          </a:stretch>
        </p:blipFill>
        <p:spPr>
          <a:xfrm>
            <a:off x="1978662" y="1055688"/>
            <a:ext cx="5408926" cy="4913312"/>
          </a:xfrm>
          <a:prstGeom prst="rect">
            <a:avLst/>
          </a:prstGeom>
        </p:spPr>
      </p:pic>
      <p:sp>
        <p:nvSpPr>
          <p:cNvPr id="3" name="Title 2">
            <a:extLst>
              <a:ext uri="{FF2B5EF4-FFF2-40B4-BE49-F238E27FC236}">
                <a16:creationId xmlns:a16="http://schemas.microsoft.com/office/drawing/2014/main" id="{7160C286-0C7C-47B4-A20E-B8CEAC8CAEA9}"/>
              </a:ext>
            </a:extLst>
          </p:cNvPr>
          <p:cNvSpPr>
            <a:spLocks noGrp="1"/>
          </p:cNvSpPr>
          <p:nvPr>
            <p:ph type="title"/>
          </p:nvPr>
        </p:nvSpPr>
        <p:spPr/>
        <p:txBody>
          <a:bodyPr/>
          <a:lstStyle/>
          <a:p>
            <a:r>
              <a:rPr lang="en-US" dirty="0"/>
              <a:t>Excerpts from NBET PPA</a:t>
            </a:r>
          </a:p>
        </p:txBody>
      </p:sp>
      <p:sp>
        <p:nvSpPr>
          <p:cNvPr id="4" name="Slide Number Placeholder 3">
            <a:extLst>
              <a:ext uri="{FF2B5EF4-FFF2-40B4-BE49-F238E27FC236}">
                <a16:creationId xmlns:a16="http://schemas.microsoft.com/office/drawing/2014/main" id="{D1E0ABAE-45D1-422D-9F72-E3BDBA5EBCCF}"/>
              </a:ext>
            </a:extLst>
          </p:cNvPr>
          <p:cNvSpPr>
            <a:spLocks noGrp="1"/>
          </p:cNvSpPr>
          <p:nvPr>
            <p:ph type="sldNum" sz="quarter" idx="12"/>
          </p:nvPr>
        </p:nvSpPr>
        <p:spPr/>
        <p:txBody>
          <a:bodyPr/>
          <a:lstStyle/>
          <a:p>
            <a:pPr algn="ctr"/>
            <a:fld id="{0C3A1854-6B63-4059-B360-A3C4972BF0FC}" type="slidenum">
              <a:rPr lang="ko-KR" altLang="en-US" smtClean="0"/>
              <a:pPr algn="ctr"/>
              <a:t>171</a:t>
            </a:fld>
            <a:endParaRPr lang="ko-KR" altLang="en-US" dirty="0"/>
          </a:p>
        </p:txBody>
      </p:sp>
    </p:spTree>
    <p:extLst>
      <p:ext uri="{BB962C8B-B14F-4D97-AF65-F5344CB8AC3E}">
        <p14:creationId xmlns:p14="http://schemas.microsoft.com/office/powerpoint/2010/main" val="396457131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F362DCD-B512-4C56-ACF7-4EC3B7C0296B}"/>
              </a:ext>
            </a:extLst>
          </p:cNvPr>
          <p:cNvPicPr>
            <a:picLocks noGrp="1" noChangeAspect="1"/>
          </p:cNvPicPr>
          <p:nvPr>
            <p:ph idx="1"/>
          </p:nvPr>
        </p:nvPicPr>
        <p:blipFill>
          <a:blip r:embed="rId2"/>
          <a:stretch>
            <a:fillRect/>
          </a:stretch>
        </p:blipFill>
        <p:spPr>
          <a:xfrm>
            <a:off x="1879764" y="1055688"/>
            <a:ext cx="5606722" cy="4913312"/>
          </a:xfrm>
          <a:prstGeom prst="rect">
            <a:avLst/>
          </a:prstGeom>
        </p:spPr>
      </p:pic>
      <p:sp>
        <p:nvSpPr>
          <p:cNvPr id="3" name="Title 2">
            <a:extLst>
              <a:ext uri="{FF2B5EF4-FFF2-40B4-BE49-F238E27FC236}">
                <a16:creationId xmlns:a16="http://schemas.microsoft.com/office/drawing/2014/main" id="{2027FC23-564A-4D13-B497-8839EF745E6C}"/>
              </a:ext>
            </a:extLst>
          </p:cNvPr>
          <p:cNvSpPr>
            <a:spLocks noGrp="1"/>
          </p:cNvSpPr>
          <p:nvPr>
            <p:ph type="title"/>
          </p:nvPr>
        </p:nvSpPr>
        <p:spPr/>
        <p:txBody>
          <a:bodyPr/>
          <a:lstStyle/>
          <a:p>
            <a:r>
              <a:rPr lang="en-US" dirty="0"/>
              <a:t>More Excerpts from NBET PPA</a:t>
            </a:r>
          </a:p>
        </p:txBody>
      </p:sp>
    </p:spTree>
    <p:extLst>
      <p:ext uri="{BB962C8B-B14F-4D97-AF65-F5344CB8AC3E}">
        <p14:creationId xmlns:p14="http://schemas.microsoft.com/office/powerpoint/2010/main" val="122468655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dirty="0"/>
              <a:t>Capacity Payment</a:t>
            </a:r>
          </a:p>
        </p:txBody>
      </p:sp>
      <p:sp>
        <p:nvSpPr>
          <p:cNvPr id="33795" name="Content Placeholder 2"/>
          <p:cNvSpPr>
            <a:spLocks noGrp="1"/>
          </p:cNvSpPr>
          <p:nvPr>
            <p:ph idx="1"/>
          </p:nvPr>
        </p:nvSpPr>
        <p:spPr/>
        <p:txBody>
          <a:bodyPr>
            <a:normAutofit fontScale="85000" lnSpcReduction="10000"/>
          </a:bodyPr>
          <a:lstStyle/>
          <a:p>
            <a:r>
              <a:rPr lang="en-US" altLang="en-US" dirty="0"/>
              <a:t>Commencing on the Commercial Operation Date and for the remainder of the Term, the  off-taker shall pay the Capacity Payment, on a monthly basis in arrears, regardless of whether the off-taker requests that the Seller deliver Energy from the Facility. </a:t>
            </a:r>
          </a:p>
          <a:p>
            <a:r>
              <a:rPr lang="en-US" altLang="en-US" dirty="0"/>
              <a:t>Such Capacity Payment shall be a monthly charge established as of the Department Commitment Time for each calendar year based on a formula and allocated among months (shaped) on a $ per MW-mo basis and include a separate component that covers debt service,  equity returns and taxes and a component that covers fixed operation and maintenance expenses</a:t>
            </a:r>
          </a:p>
          <a:p>
            <a:endParaRPr lang="en-US" altLang="en-US" dirty="0"/>
          </a:p>
        </p:txBody>
      </p:sp>
    </p:spTree>
    <p:extLst>
      <p:ext uri="{BB962C8B-B14F-4D97-AF65-F5344CB8AC3E}">
        <p14:creationId xmlns:p14="http://schemas.microsoft.com/office/powerpoint/2010/main" val="374548758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EAE9A-6467-445A-95A5-D77A0A413A12}"/>
              </a:ext>
            </a:extLst>
          </p:cNvPr>
          <p:cNvSpPr>
            <a:spLocks noGrp="1"/>
          </p:cNvSpPr>
          <p:nvPr>
            <p:ph type="title"/>
          </p:nvPr>
        </p:nvSpPr>
        <p:spPr>
          <a:xfrm>
            <a:off x="732344" y="134590"/>
            <a:ext cx="7666938" cy="690676"/>
          </a:xfrm>
        </p:spPr>
        <p:txBody>
          <a:bodyPr/>
          <a:lstStyle/>
          <a:p>
            <a:r>
              <a:rPr lang="en-029" dirty="0"/>
              <a:t>Example of Indexing</a:t>
            </a:r>
          </a:p>
        </p:txBody>
      </p:sp>
      <p:sp>
        <p:nvSpPr>
          <p:cNvPr id="3" name="Content Placeholder 2">
            <a:extLst>
              <a:ext uri="{FF2B5EF4-FFF2-40B4-BE49-F238E27FC236}">
                <a16:creationId xmlns:a16="http://schemas.microsoft.com/office/drawing/2014/main" id="{330B6075-F219-40AF-9F94-7E32234267D4}"/>
              </a:ext>
            </a:extLst>
          </p:cNvPr>
          <p:cNvSpPr>
            <a:spLocks noGrp="1"/>
          </p:cNvSpPr>
          <p:nvPr>
            <p:ph idx="1"/>
          </p:nvPr>
        </p:nvSpPr>
        <p:spPr/>
        <p:txBody>
          <a:bodyPr/>
          <a:lstStyle/>
          <a:p>
            <a:pPr marL="0" indent="0">
              <a:buNone/>
            </a:pPr>
            <a:r>
              <a:rPr lang="en-029" dirty="0"/>
              <a:t> </a:t>
            </a:r>
          </a:p>
        </p:txBody>
      </p:sp>
      <p:pic>
        <p:nvPicPr>
          <p:cNvPr id="4" name="Picture 3">
            <a:extLst>
              <a:ext uri="{FF2B5EF4-FFF2-40B4-BE49-F238E27FC236}">
                <a16:creationId xmlns:a16="http://schemas.microsoft.com/office/drawing/2014/main" id="{63159360-1E6E-4376-998F-E865604B7B82}"/>
              </a:ext>
            </a:extLst>
          </p:cNvPr>
          <p:cNvPicPr>
            <a:picLocks noChangeAspect="1"/>
          </p:cNvPicPr>
          <p:nvPr/>
        </p:nvPicPr>
        <p:blipFill>
          <a:blip r:embed="rId2"/>
          <a:stretch>
            <a:fillRect/>
          </a:stretch>
        </p:blipFill>
        <p:spPr>
          <a:xfrm>
            <a:off x="0" y="1524000"/>
            <a:ext cx="9150607" cy="1209675"/>
          </a:xfrm>
          <a:prstGeom prst="rect">
            <a:avLst/>
          </a:prstGeom>
        </p:spPr>
      </p:pic>
      <p:pic>
        <p:nvPicPr>
          <p:cNvPr id="5" name="Picture 4">
            <a:extLst>
              <a:ext uri="{FF2B5EF4-FFF2-40B4-BE49-F238E27FC236}">
                <a16:creationId xmlns:a16="http://schemas.microsoft.com/office/drawing/2014/main" id="{EA749054-E5C2-4A0B-8D38-D2C16B7985B1}"/>
              </a:ext>
            </a:extLst>
          </p:cNvPr>
          <p:cNvPicPr>
            <a:picLocks noChangeAspect="1"/>
          </p:cNvPicPr>
          <p:nvPr/>
        </p:nvPicPr>
        <p:blipFill>
          <a:blip r:embed="rId3"/>
          <a:stretch>
            <a:fillRect/>
          </a:stretch>
        </p:blipFill>
        <p:spPr>
          <a:xfrm>
            <a:off x="1219200" y="2733675"/>
            <a:ext cx="6899787" cy="4019502"/>
          </a:xfrm>
          <a:prstGeom prst="rect">
            <a:avLst/>
          </a:prstGeom>
        </p:spPr>
      </p:pic>
    </p:spTree>
    <p:extLst>
      <p:ext uri="{BB962C8B-B14F-4D97-AF65-F5344CB8AC3E}">
        <p14:creationId xmlns:p14="http://schemas.microsoft.com/office/powerpoint/2010/main" val="199272744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B78408B-308B-449E-8E52-BF72171165E5}"/>
              </a:ext>
            </a:extLst>
          </p:cNvPr>
          <p:cNvPicPr>
            <a:picLocks noGrp="1" noChangeAspect="1"/>
          </p:cNvPicPr>
          <p:nvPr>
            <p:ph idx="1"/>
          </p:nvPr>
        </p:nvPicPr>
        <p:blipFill>
          <a:blip r:embed="rId2"/>
          <a:stretch>
            <a:fillRect/>
          </a:stretch>
        </p:blipFill>
        <p:spPr>
          <a:xfrm>
            <a:off x="1811124" y="1055688"/>
            <a:ext cx="5744003" cy="4913312"/>
          </a:xfrm>
          <a:prstGeom prst="rect">
            <a:avLst/>
          </a:prstGeom>
        </p:spPr>
      </p:pic>
      <p:sp>
        <p:nvSpPr>
          <p:cNvPr id="3" name="Title 2">
            <a:extLst>
              <a:ext uri="{FF2B5EF4-FFF2-40B4-BE49-F238E27FC236}">
                <a16:creationId xmlns:a16="http://schemas.microsoft.com/office/drawing/2014/main" id="{183FCE7D-7CB8-45AC-B075-3A9A2B2A4C15}"/>
              </a:ext>
            </a:extLst>
          </p:cNvPr>
          <p:cNvSpPr>
            <a:spLocks noGrp="1"/>
          </p:cNvSpPr>
          <p:nvPr>
            <p:ph type="title"/>
          </p:nvPr>
        </p:nvSpPr>
        <p:spPr/>
        <p:txBody>
          <a:bodyPr>
            <a:normAutofit fontScale="90000"/>
          </a:bodyPr>
          <a:lstStyle/>
          <a:p>
            <a:r>
              <a:rPr lang="en-US" dirty="0"/>
              <a:t>Total Payment and Capacity Payment for NBET PPA</a:t>
            </a:r>
          </a:p>
        </p:txBody>
      </p:sp>
      <p:sp>
        <p:nvSpPr>
          <p:cNvPr id="4" name="Slide Number Placeholder 3">
            <a:extLst>
              <a:ext uri="{FF2B5EF4-FFF2-40B4-BE49-F238E27FC236}">
                <a16:creationId xmlns:a16="http://schemas.microsoft.com/office/drawing/2014/main" id="{5208A00A-43B4-4D21-88FD-3FFBA8DDD5AF}"/>
              </a:ext>
            </a:extLst>
          </p:cNvPr>
          <p:cNvSpPr>
            <a:spLocks noGrp="1"/>
          </p:cNvSpPr>
          <p:nvPr>
            <p:ph type="sldNum" sz="quarter" idx="12"/>
          </p:nvPr>
        </p:nvSpPr>
        <p:spPr/>
        <p:txBody>
          <a:bodyPr/>
          <a:lstStyle/>
          <a:p>
            <a:pPr algn="ctr"/>
            <a:fld id="{0C3A1854-6B63-4059-B360-A3C4972BF0FC}" type="slidenum">
              <a:rPr lang="ko-KR" altLang="en-US" smtClean="0"/>
              <a:pPr algn="ctr"/>
              <a:t>175</a:t>
            </a:fld>
            <a:endParaRPr lang="ko-KR" altLang="en-US" dirty="0"/>
          </a:p>
        </p:txBody>
      </p:sp>
    </p:spTree>
    <p:extLst>
      <p:ext uri="{BB962C8B-B14F-4D97-AF65-F5344CB8AC3E}">
        <p14:creationId xmlns:p14="http://schemas.microsoft.com/office/powerpoint/2010/main" val="233447560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0681D-1D22-4356-A441-23573FD10E15}"/>
              </a:ext>
            </a:extLst>
          </p:cNvPr>
          <p:cNvSpPr>
            <a:spLocks noGrp="1"/>
          </p:cNvSpPr>
          <p:nvPr>
            <p:ph type="title"/>
          </p:nvPr>
        </p:nvSpPr>
        <p:spPr>
          <a:xfrm>
            <a:off x="738531" y="557098"/>
            <a:ext cx="7666938" cy="690676"/>
          </a:xfrm>
        </p:spPr>
        <p:txBody>
          <a:bodyPr>
            <a:normAutofit fontScale="90000"/>
          </a:bodyPr>
          <a:lstStyle/>
          <a:p>
            <a:r>
              <a:rPr lang="en-029" dirty="0"/>
              <a:t>Indexing Capacity Charge for Inflation – Protection for Devaluation During Construction Period</a:t>
            </a:r>
          </a:p>
        </p:txBody>
      </p:sp>
      <p:sp>
        <p:nvSpPr>
          <p:cNvPr id="3" name="Content Placeholder 2">
            <a:extLst>
              <a:ext uri="{FF2B5EF4-FFF2-40B4-BE49-F238E27FC236}">
                <a16:creationId xmlns:a16="http://schemas.microsoft.com/office/drawing/2014/main" id="{5C3EC65E-0056-4ABB-977C-67EF889FFE12}"/>
              </a:ext>
            </a:extLst>
          </p:cNvPr>
          <p:cNvSpPr>
            <a:spLocks noGrp="1"/>
          </p:cNvSpPr>
          <p:nvPr>
            <p:ph idx="1"/>
          </p:nvPr>
        </p:nvSpPr>
        <p:spPr>
          <a:xfrm>
            <a:off x="1233376" y="1509823"/>
            <a:ext cx="7401575" cy="4459751"/>
          </a:xfrm>
        </p:spPr>
        <p:txBody>
          <a:bodyPr/>
          <a:lstStyle/>
          <a:p>
            <a:pPr marL="58737" indent="0">
              <a:buNone/>
            </a:pPr>
            <a:endParaRPr lang="en-029" dirty="0"/>
          </a:p>
          <a:p>
            <a:endParaRPr lang="en-029" dirty="0"/>
          </a:p>
        </p:txBody>
      </p:sp>
      <p:pic>
        <p:nvPicPr>
          <p:cNvPr id="4" name="Picture 3">
            <a:extLst>
              <a:ext uri="{FF2B5EF4-FFF2-40B4-BE49-F238E27FC236}">
                <a16:creationId xmlns:a16="http://schemas.microsoft.com/office/drawing/2014/main" id="{109A5970-D99F-468C-BAB2-360B9A057D74}"/>
              </a:ext>
            </a:extLst>
          </p:cNvPr>
          <p:cNvPicPr>
            <a:picLocks noChangeAspect="1"/>
          </p:cNvPicPr>
          <p:nvPr/>
        </p:nvPicPr>
        <p:blipFill>
          <a:blip r:embed="rId2"/>
          <a:stretch>
            <a:fillRect/>
          </a:stretch>
        </p:blipFill>
        <p:spPr>
          <a:xfrm>
            <a:off x="2819400" y="1676400"/>
            <a:ext cx="5706386" cy="5098862"/>
          </a:xfrm>
          <a:prstGeom prst="rect">
            <a:avLst/>
          </a:prstGeom>
        </p:spPr>
      </p:pic>
    </p:spTree>
    <p:extLst>
      <p:ext uri="{BB962C8B-B14F-4D97-AF65-F5344CB8AC3E}">
        <p14:creationId xmlns:p14="http://schemas.microsoft.com/office/powerpoint/2010/main" val="272981810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A1E83778-E91F-44AD-B8FD-00C4692BD208}"/>
              </a:ext>
            </a:extLst>
          </p:cNvPr>
          <p:cNvSpPr>
            <a:spLocks noGrp="1" noChangeArrowheads="1"/>
          </p:cNvSpPr>
          <p:nvPr>
            <p:ph type="title"/>
          </p:nvPr>
        </p:nvSpPr>
        <p:spPr/>
        <p:txBody>
          <a:bodyPr/>
          <a:lstStyle/>
          <a:p>
            <a:r>
              <a:rPr lang="en-US" altLang="en-US"/>
              <a:t>Liquidated Damages in Nigeria Contract</a:t>
            </a:r>
          </a:p>
        </p:txBody>
      </p:sp>
      <p:pic>
        <p:nvPicPr>
          <p:cNvPr id="16387" name="Content Placeholder 3">
            <a:extLst>
              <a:ext uri="{FF2B5EF4-FFF2-40B4-BE49-F238E27FC236}">
                <a16:creationId xmlns:a16="http://schemas.microsoft.com/office/drawing/2014/main" id="{7F467111-7221-4F81-A80F-D9E56887C36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1630363"/>
            <a:ext cx="7620000" cy="4359275"/>
          </a:xfrm>
        </p:spPr>
      </p:pic>
    </p:spTree>
    <p:extLst>
      <p:ext uri="{BB962C8B-B14F-4D97-AF65-F5344CB8AC3E}">
        <p14:creationId xmlns:p14="http://schemas.microsoft.com/office/powerpoint/2010/main" val="293951741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59B7D-8380-4972-AC5F-7AC2AE65CD0E}"/>
              </a:ext>
            </a:extLst>
          </p:cNvPr>
          <p:cNvSpPr>
            <a:spLocks noGrp="1"/>
          </p:cNvSpPr>
          <p:nvPr>
            <p:ph type="title"/>
          </p:nvPr>
        </p:nvSpPr>
        <p:spPr/>
        <p:txBody>
          <a:bodyPr/>
          <a:lstStyle/>
          <a:p>
            <a:r>
              <a:rPr lang="en-029" dirty="0"/>
              <a:t>Liquidated Damage for Delay</a:t>
            </a:r>
          </a:p>
        </p:txBody>
      </p:sp>
      <p:sp>
        <p:nvSpPr>
          <p:cNvPr id="3" name="Content Placeholder 2">
            <a:extLst>
              <a:ext uri="{FF2B5EF4-FFF2-40B4-BE49-F238E27FC236}">
                <a16:creationId xmlns:a16="http://schemas.microsoft.com/office/drawing/2014/main" id="{523D7197-FBFA-42F5-9970-29137FAD3105}"/>
              </a:ext>
            </a:extLst>
          </p:cNvPr>
          <p:cNvSpPr>
            <a:spLocks noGrp="1"/>
          </p:cNvSpPr>
          <p:nvPr>
            <p:ph idx="1"/>
          </p:nvPr>
        </p:nvSpPr>
        <p:spPr/>
        <p:txBody>
          <a:bodyPr/>
          <a:lstStyle/>
          <a:p>
            <a:pPr marL="0" indent="0">
              <a:buNone/>
            </a:pPr>
            <a:r>
              <a:rPr lang="en-029" dirty="0"/>
              <a:t> </a:t>
            </a:r>
          </a:p>
        </p:txBody>
      </p:sp>
      <p:pic>
        <p:nvPicPr>
          <p:cNvPr id="4" name="Picture 3">
            <a:extLst>
              <a:ext uri="{FF2B5EF4-FFF2-40B4-BE49-F238E27FC236}">
                <a16:creationId xmlns:a16="http://schemas.microsoft.com/office/drawing/2014/main" id="{2E57CEB2-E1C3-458E-946A-F3A3DCEAC18D}"/>
              </a:ext>
            </a:extLst>
          </p:cNvPr>
          <p:cNvPicPr>
            <a:picLocks noChangeAspect="1"/>
          </p:cNvPicPr>
          <p:nvPr/>
        </p:nvPicPr>
        <p:blipFill>
          <a:blip r:embed="rId2"/>
          <a:stretch>
            <a:fillRect/>
          </a:stretch>
        </p:blipFill>
        <p:spPr>
          <a:xfrm>
            <a:off x="732503" y="1400175"/>
            <a:ext cx="8077200" cy="4819650"/>
          </a:xfrm>
          <a:prstGeom prst="rect">
            <a:avLst/>
          </a:prstGeom>
        </p:spPr>
      </p:pic>
    </p:spTree>
    <p:extLst>
      <p:ext uri="{BB962C8B-B14F-4D97-AF65-F5344CB8AC3E}">
        <p14:creationId xmlns:p14="http://schemas.microsoft.com/office/powerpoint/2010/main" val="412982354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D0E06-4BC9-496C-8EBB-D6528ABEE6F8}"/>
              </a:ext>
            </a:extLst>
          </p:cNvPr>
          <p:cNvSpPr>
            <a:spLocks noGrp="1"/>
          </p:cNvSpPr>
          <p:nvPr>
            <p:ph type="title"/>
          </p:nvPr>
        </p:nvSpPr>
        <p:spPr/>
        <p:txBody>
          <a:bodyPr/>
          <a:lstStyle/>
          <a:p>
            <a:r>
              <a:rPr lang="en-029" dirty="0"/>
              <a:t>Capacity Charge</a:t>
            </a:r>
          </a:p>
        </p:txBody>
      </p:sp>
      <p:pic>
        <p:nvPicPr>
          <p:cNvPr id="4" name="Picture 3">
            <a:extLst>
              <a:ext uri="{FF2B5EF4-FFF2-40B4-BE49-F238E27FC236}">
                <a16:creationId xmlns:a16="http://schemas.microsoft.com/office/drawing/2014/main" id="{046D6A11-E4B9-4EFE-A24B-A3247758073F}"/>
              </a:ext>
            </a:extLst>
          </p:cNvPr>
          <p:cNvPicPr>
            <a:picLocks noChangeAspect="1"/>
          </p:cNvPicPr>
          <p:nvPr/>
        </p:nvPicPr>
        <p:blipFill>
          <a:blip r:embed="rId2"/>
          <a:stretch>
            <a:fillRect/>
          </a:stretch>
        </p:blipFill>
        <p:spPr>
          <a:xfrm>
            <a:off x="1981200" y="1371600"/>
            <a:ext cx="4890526" cy="5486400"/>
          </a:xfrm>
          <a:prstGeom prst="rect">
            <a:avLst/>
          </a:prstGeom>
        </p:spPr>
      </p:pic>
    </p:spTree>
    <p:extLst>
      <p:ext uri="{BB962C8B-B14F-4D97-AF65-F5344CB8AC3E}">
        <p14:creationId xmlns:p14="http://schemas.microsoft.com/office/powerpoint/2010/main" val="2100704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EF12DB-8A65-42A4-B257-D34E0AC81B48}"/>
              </a:ext>
            </a:extLst>
          </p:cNvPr>
          <p:cNvSpPr>
            <a:spLocks noGrp="1"/>
          </p:cNvSpPr>
          <p:nvPr>
            <p:ph idx="1"/>
          </p:nvPr>
        </p:nvSpPr>
        <p:spPr/>
        <p:txBody>
          <a:bodyPr>
            <a:normAutofit fontScale="92500" lnSpcReduction="10000"/>
          </a:bodyPr>
          <a:lstStyle/>
          <a:p>
            <a:r>
              <a:rPr lang="en-029" dirty="0"/>
              <a:t>Importance of Project IRR.  Objective in a sense is to maximize the equity IRR given a level of project IRR.  IRR is the measure most commonly used to assess value for an investor.</a:t>
            </a:r>
            <a:endParaRPr lang="en-US" dirty="0"/>
          </a:p>
          <a:p>
            <a:r>
              <a:rPr lang="en-029" dirty="0"/>
              <a:t>Danger of high project IRR from banking perspective. In commodity price analysis means that others will come into the market and the margin will be reduced. Must have demonstrated cost advantage.</a:t>
            </a:r>
            <a:endParaRPr lang="en-US" dirty="0"/>
          </a:p>
          <a:p>
            <a:r>
              <a:rPr lang="en-029" dirty="0"/>
              <a:t>Danger of high project IRR and political risk. Eventually the government will understand if the project price is uneconomic</a:t>
            </a:r>
            <a:endParaRPr lang="en-US" dirty="0"/>
          </a:p>
        </p:txBody>
      </p:sp>
      <p:sp>
        <p:nvSpPr>
          <p:cNvPr id="2" name="Title 1">
            <a:extLst>
              <a:ext uri="{FF2B5EF4-FFF2-40B4-BE49-F238E27FC236}">
                <a16:creationId xmlns:a16="http://schemas.microsoft.com/office/drawing/2014/main" id="{A8F41F23-9819-49FD-A16D-8385AA2C1AA2}"/>
              </a:ext>
            </a:extLst>
          </p:cNvPr>
          <p:cNvSpPr>
            <a:spLocks noGrp="1"/>
          </p:cNvSpPr>
          <p:nvPr>
            <p:ph type="title"/>
          </p:nvPr>
        </p:nvSpPr>
        <p:spPr/>
        <p:txBody>
          <a:bodyPr/>
          <a:lstStyle/>
          <a:p>
            <a:r>
              <a:rPr lang="en-US" dirty="0"/>
              <a:t>Project IRR or DSCR</a:t>
            </a:r>
          </a:p>
        </p:txBody>
      </p:sp>
      <p:sp>
        <p:nvSpPr>
          <p:cNvPr id="4" name="Slide Number Placeholder 3">
            <a:extLst>
              <a:ext uri="{FF2B5EF4-FFF2-40B4-BE49-F238E27FC236}">
                <a16:creationId xmlns:a16="http://schemas.microsoft.com/office/drawing/2014/main" id="{AD53CD26-289B-4D5C-8FA5-70E05E7B563B}"/>
              </a:ext>
            </a:extLst>
          </p:cNvPr>
          <p:cNvSpPr>
            <a:spLocks noGrp="1"/>
          </p:cNvSpPr>
          <p:nvPr>
            <p:ph type="sldNum" sz="quarter" idx="12"/>
          </p:nvPr>
        </p:nvSpPr>
        <p:spPr/>
        <p:txBody>
          <a:bodyPr/>
          <a:lstStyle/>
          <a:p>
            <a:pPr algn="ctr"/>
            <a:fld id="{0C3A1854-6B63-4059-B360-A3C4972BF0FC}" type="slidenum">
              <a:rPr lang="ko-KR" altLang="en-US" smtClean="0"/>
              <a:pPr algn="ctr"/>
              <a:t>18</a:t>
            </a:fld>
            <a:endParaRPr lang="ko-KR" altLang="en-US" dirty="0"/>
          </a:p>
        </p:txBody>
      </p:sp>
    </p:spTree>
    <p:extLst>
      <p:ext uri="{BB962C8B-B14F-4D97-AF65-F5344CB8AC3E}">
        <p14:creationId xmlns:p14="http://schemas.microsoft.com/office/powerpoint/2010/main" val="342454205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0A3021-C4C1-4EAF-93E3-8B431FCA2EC3}"/>
              </a:ext>
            </a:extLst>
          </p:cNvPr>
          <p:cNvSpPr>
            <a:spLocks noGrp="1"/>
          </p:cNvSpPr>
          <p:nvPr>
            <p:ph idx="1"/>
          </p:nvPr>
        </p:nvSpPr>
        <p:spPr/>
        <p:txBody>
          <a:bodyPr/>
          <a:lstStyle/>
          <a:p>
            <a:pPr marL="0" indent="0">
              <a:buNone/>
            </a:pPr>
            <a:r>
              <a:rPr lang="en-029" dirty="0"/>
              <a:t> </a:t>
            </a:r>
          </a:p>
        </p:txBody>
      </p:sp>
      <p:sp>
        <p:nvSpPr>
          <p:cNvPr id="2" name="Title 1">
            <a:extLst>
              <a:ext uri="{FF2B5EF4-FFF2-40B4-BE49-F238E27FC236}">
                <a16:creationId xmlns:a16="http://schemas.microsoft.com/office/drawing/2014/main" id="{EFAE6E50-E688-4D0F-9F90-26E3CD2A1C58}"/>
              </a:ext>
            </a:extLst>
          </p:cNvPr>
          <p:cNvSpPr>
            <a:spLocks noGrp="1"/>
          </p:cNvSpPr>
          <p:nvPr>
            <p:ph type="title"/>
          </p:nvPr>
        </p:nvSpPr>
        <p:spPr/>
        <p:txBody>
          <a:bodyPr/>
          <a:lstStyle/>
          <a:p>
            <a:r>
              <a:rPr lang="en-029" dirty="0"/>
              <a:t>Delay Bonus in Lagos Barge</a:t>
            </a:r>
          </a:p>
        </p:txBody>
      </p:sp>
      <p:pic>
        <p:nvPicPr>
          <p:cNvPr id="4" name="Picture 3">
            <a:extLst>
              <a:ext uri="{FF2B5EF4-FFF2-40B4-BE49-F238E27FC236}">
                <a16:creationId xmlns:a16="http://schemas.microsoft.com/office/drawing/2014/main" id="{51A587ED-A3B3-4811-AD0B-A6535F1ACAF4}"/>
              </a:ext>
            </a:extLst>
          </p:cNvPr>
          <p:cNvPicPr>
            <a:picLocks noChangeAspect="1"/>
          </p:cNvPicPr>
          <p:nvPr/>
        </p:nvPicPr>
        <p:blipFill>
          <a:blip r:embed="rId2"/>
          <a:stretch>
            <a:fillRect/>
          </a:stretch>
        </p:blipFill>
        <p:spPr>
          <a:xfrm>
            <a:off x="941439" y="1255973"/>
            <a:ext cx="6443662" cy="3637660"/>
          </a:xfrm>
          <a:prstGeom prst="rect">
            <a:avLst/>
          </a:prstGeom>
        </p:spPr>
      </p:pic>
      <p:pic>
        <p:nvPicPr>
          <p:cNvPr id="5" name="Picture 4">
            <a:extLst>
              <a:ext uri="{FF2B5EF4-FFF2-40B4-BE49-F238E27FC236}">
                <a16:creationId xmlns:a16="http://schemas.microsoft.com/office/drawing/2014/main" id="{A4E1B1E8-0E71-41AF-8AA7-61BA3CFC8CED}"/>
              </a:ext>
            </a:extLst>
          </p:cNvPr>
          <p:cNvPicPr>
            <a:picLocks noChangeAspect="1"/>
          </p:cNvPicPr>
          <p:nvPr/>
        </p:nvPicPr>
        <p:blipFill>
          <a:blip r:embed="rId3"/>
          <a:stretch>
            <a:fillRect/>
          </a:stretch>
        </p:blipFill>
        <p:spPr>
          <a:xfrm>
            <a:off x="1246584" y="4526810"/>
            <a:ext cx="6117431" cy="1721590"/>
          </a:xfrm>
          <a:prstGeom prst="rect">
            <a:avLst/>
          </a:prstGeom>
        </p:spPr>
      </p:pic>
    </p:spTree>
    <p:extLst>
      <p:ext uri="{BB962C8B-B14F-4D97-AF65-F5344CB8AC3E}">
        <p14:creationId xmlns:p14="http://schemas.microsoft.com/office/powerpoint/2010/main" val="193715110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A1CA17C-8644-4A68-BB18-6B8CA7FF75AA}"/>
              </a:ext>
            </a:extLst>
          </p:cNvPr>
          <p:cNvPicPr>
            <a:picLocks noGrp="1" noChangeAspect="1"/>
          </p:cNvPicPr>
          <p:nvPr>
            <p:ph idx="1"/>
          </p:nvPr>
        </p:nvPicPr>
        <p:blipFill>
          <a:blip r:embed="rId2"/>
          <a:stretch>
            <a:fillRect/>
          </a:stretch>
        </p:blipFill>
        <p:spPr>
          <a:xfrm>
            <a:off x="1795396" y="1055688"/>
            <a:ext cx="5775459" cy="4913312"/>
          </a:xfrm>
          <a:prstGeom prst="rect">
            <a:avLst/>
          </a:prstGeom>
        </p:spPr>
      </p:pic>
      <p:sp>
        <p:nvSpPr>
          <p:cNvPr id="3" name="Title 2">
            <a:extLst>
              <a:ext uri="{FF2B5EF4-FFF2-40B4-BE49-F238E27FC236}">
                <a16:creationId xmlns:a16="http://schemas.microsoft.com/office/drawing/2014/main" id="{1EAC68EC-5A07-4C48-A82E-DB432FB21141}"/>
              </a:ext>
            </a:extLst>
          </p:cNvPr>
          <p:cNvSpPr>
            <a:spLocks noGrp="1"/>
          </p:cNvSpPr>
          <p:nvPr>
            <p:ph type="title"/>
          </p:nvPr>
        </p:nvSpPr>
        <p:spPr/>
        <p:txBody>
          <a:bodyPr>
            <a:normAutofit fontScale="90000"/>
          </a:bodyPr>
          <a:lstStyle/>
          <a:p>
            <a:r>
              <a:rPr lang="en-US" dirty="0"/>
              <a:t>NBET Payment Components – What to Look For</a:t>
            </a:r>
          </a:p>
        </p:txBody>
      </p:sp>
      <p:sp>
        <p:nvSpPr>
          <p:cNvPr id="4" name="Slide Number Placeholder 3">
            <a:extLst>
              <a:ext uri="{FF2B5EF4-FFF2-40B4-BE49-F238E27FC236}">
                <a16:creationId xmlns:a16="http://schemas.microsoft.com/office/drawing/2014/main" id="{58352A77-AFE6-4C0A-9C99-9E9A2D5BEA08}"/>
              </a:ext>
            </a:extLst>
          </p:cNvPr>
          <p:cNvSpPr>
            <a:spLocks noGrp="1"/>
          </p:cNvSpPr>
          <p:nvPr>
            <p:ph type="sldNum" sz="quarter" idx="12"/>
          </p:nvPr>
        </p:nvSpPr>
        <p:spPr/>
        <p:txBody>
          <a:bodyPr/>
          <a:lstStyle/>
          <a:p>
            <a:pPr algn="ctr"/>
            <a:fld id="{0C3A1854-6B63-4059-B360-A3C4972BF0FC}" type="slidenum">
              <a:rPr lang="ko-KR" altLang="en-US" smtClean="0"/>
              <a:pPr algn="ctr"/>
              <a:t>181</a:t>
            </a:fld>
            <a:endParaRPr lang="ko-KR" altLang="en-US" dirty="0"/>
          </a:p>
        </p:txBody>
      </p:sp>
    </p:spTree>
    <p:extLst>
      <p:ext uri="{BB962C8B-B14F-4D97-AF65-F5344CB8AC3E}">
        <p14:creationId xmlns:p14="http://schemas.microsoft.com/office/powerpoint/2010/main" val="341382215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73027-87E3-4DBB-9172-88AE9E68CE95}"/>
              </a:ext>
            </a:extLst>
          </p:cNvPr>
          <p:cNvSpPr>
            <a:spLocks noGrp="1"/>
          </p:cNvSpPr>
          <p:nvPr>
            <p:ph type="title"/>
          </p:nvPr>
        </p:nvSpPr>
        <p:spPr/>
        <p:txBody>
          <a:bodyPr/>
          <a:lstStyle/>
          <a:p>
            <a:r>
              <a:rPr lang="en-029" dirty="0"/>
              <a:t>Example of Capacity Charge</a:t>
            </a:r>
          </a:p>
        </p:txBody>
      </p:sp>
      <p:pic>
        <p:nvPicPr>
          <p:cNvPr id="4" name="Content Placeholder 3">
            <a:extLst>
              <a:ext uri="{FF2B5EF4-FFF2-40B4-BE49-F238E27FC236}">
                <a16:creationId xmlns:a16="http://schemas.microsoft.com/office/drawing/2014/main" id="{4E8BED3B-FC05-4A33-AAFB-7D79891137B2}"/>
              </a:ext>
            </a:extLst>
          </p:cNvPr>
          <p:cNvPicPr>
            <a:picLocks noGrp="1" noChangeAspect="1"/>
          </p:cNvPicPr>
          <p:nvPr>
            <p:ph idx="1"/>
          </p:nvPr>
        </p:nvPicPr>
        <p:blipFill>
          <a:blip r:embed="rId2"/>
          <a:stretch>
            <a:fillRect/>
          </a:stretch>
        </p:blipFill>
        <p:spPr>
          <a:xfrm>
            <a:off x="1373895" y="1524000"/>
            <a:ext cx="6396210" cy="4572000"/>
          </a:xfrm>
          <a:prstGeom prst="rect">
            <a:avLst/>
          </a:prstGeom>
        </p:spPr>
      </p:pic>
    </p:spTree>
    <p:extLst>
      <p:ext uri="{BB962C8B-B14F-4D97-AF65-F5344CB8AC3E}">
        <p14:creationId xmlns:p14="http://schemas.microsoft.com/office/powerpoint/2010/main" val="250718272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C196A-BC97-456B-97F7-DFA961B9612D}"/>
              </a:ext>
            </a:extLst>
          </p:cNvPr>
          <p:cNvSpPr>
            <a:spLocks noGrp="1"/>
          </p:cNvSpPr>
          <p:nvPr>
            <p:ph type="title"/>
          </p:nvPr>
        </p:nvSpPr>
        <p:spPr/>
        <p:txBody>
          <a:bodyPr/>
          <a:lstStyle/>
          <a:p>
            <a:r>
              <a:rPr lang="en-US" dirty="0"/>
              <a:t>Currency Risk - Introduction</a:t>
            </a:r>
          </a:p>
        </p:txBody>
      </p:sp>
      <p:sp>
        <p:nvSpPr>
          <p:cNvPr id="3" name="Content Placeholder 2">
            <a:extLst>
              <a:ext uri="{FF2B5EF4-FFF2-40B4-BE49-F238E27FC236}">
                <a16:creationId xmlns:a16="http://schemas.microsoft.com/office/drawing/2014/main" id="{6DD3AF5A-8E0C-4E31-A53C-62B4368C6AAF}"/>
              </a:ext>
            </a:extLst>
          </p:cNvPr>
          <p:cNvSpPr>
            <a:spLocks noGrp="1"/>
          </p:cNvSpPr>
          <p:nvPr>
            <p:ph idx="1"/>
          </p:nvPr>
        </p:nvSpPr>
        <p:spPr/>
        <p:txBody>
          <a:bodyPr/>
          <a:lstStyle/>
          <a:p>
            <a:pPr lvl="0"/>
            <a:r>
              <a:rPr lang="en-029" sz="2000" dirty="0"/>
              <a:t>Currency Risk and Interest Rate Risk in IPP’s </a:t>
            </a:r>
            <a:endParaRPr lang="en-US" sz="1400" dirty="0"/>
          </a:p>
          <a:p>
            <a:pPr lvl="1"/>
            <a:r>
              <a:rPr lang="en-029" sz="2000" dirty="0"/>
              <a:t>Theory of purchasing power parity and indexing capacity payments</a:t>
            </a:r>
          </a:p>
          <a:p>
            <a:pPr lvl="2"/>
            <a:r>
              <a:rPr lang="en-029" dirty="0"/>
              <a:t>Does the Indexing result in constant real prices</a:t>
            </a:r>
          </a:p>
          <a:p>
            <a:pPr lvl="2"/>
            <a:r>
              <a:rPr lang="en-029" dirty="0"/>
              <a:t>Implications for fixing interest rates</a:t>
            </a:r>
            <a:endParaRPr lang="en-US" sz="1200" dirty="0"/>
          </a:p>
          <a:p>
            <a:pPr lvl="1"/>
            <a:r>
              <a:rPr lang="en-029" sz="2000" dirty="0"/>
              <a:t>Problems with indexing capacity charges from off-taker perspective</a:t>
            </a:r>
            <a:endParaRPr lang="en-US" sz="1400" dirty="0"/>
          </a:p>
          <a:p>
            <a:pPr lvl="1"/>
            <a:r>
              <a:rPr lang="en-029" sz="2000" dirty="0"/>
              <a:t>Alternatives for allocating exchange rate risk</a:t>
            </a:r>
          </a:p>
          <a:p>
            <a:pPr lvl="2"/>
            <a:r>
              <a:rPr lang="en-029" dirty="0"/>
              <a:t>Price in local currency</a:t>
            </a:r>
          </a:p>
          <a:p>
            <a:pPr lvl="2"/>
            <a:r>
              <a:rPr lang="en-029" dirty="0"/>
              <a:t>Requires Inflation Indexation </a:t>
            </a:r>
            <a:endParaRPr lang="en-US" dirty="0"/>
          </a:p>
          <a:p>
            <a:endParaRPr lang="en-US" sz="2000" dirty="0"/>
          </a:p>
        </p:txBody>
      </p:sp>
    </p:spTree>
    <p:extLst>
      <p:ext uri="{BB962C8B-B14F-4D97-AF65-F5344CB8AC3E}">
        <p14:creationId xmlns:p14="http://schemas.microsoft.com/office/powerpoint/2010/main" val="343675157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1E755-899D-4615-A5E6-0DF47199D3A0}"/>
              </a:ext>
            </a:extLst>
          </p:cNvPr>
          <p:cNvSpPr>
            <a:spLocks noGrp="1"/>
          </p:cNvSpPr>
          <p:nvPr>
            <p:ph type="title"/>
          </p:nvPr>
        </p:nvSpPr>
        <p:spPr/>
        <p:txBody>
          <a:bodyPr/>
          <a:lstStyle/>
          <a:p>
            <a:r>
              <a:rPr lang="en-US" dirty="0"/>
              <a:t>Currency Risk</a:t>
            </a:r>
          </a:p>
        </p:txBody>
      </p:sp>
      <p:sp>
        <p:nvSpPr>
          <p:cNvPr id="3" name="Content Placeholder 2">
            <a:extLst>
              <a:ext uri="{FF2B5EF4-FFF2-40B4-BE49-F238E27FC236}">
                <a16:creationId xmlns:a16="http://schemas.microsoft.com/office/drawing/2014/main" id="{3A04C74B-B3D7-4453-AAC7-2E487ECC2D98}"/>
              </a:ext>
            </a:extLst>
          </p:cNvPr>
          <p:cNvSpPr>
            <a:spLocks noGrp="1"/>
          </p:cNvSpPr>
          <p:nvPr>
            <p:ph idx="1"/>
          </p:nvPr>
        </p:nvSpPr>
        <p:spPr/>
        <p:txBody>
          <a:bodyPr>
            <a:normAutofit fontScale="85000" lnSpcReduction="20000"/>
          </a:bodyPr>
          <a:lstStyle/>
          <a:p>
            <a:r>
              <a:rPr lang="en-US" dirty="0"/>
              <a:t>One of the difficult risks to evaluate is the currency risk. If the exchange is driven by inflation, then the indexing of capacity charges results in the same real, inflation-adjusted prices to consumers. For example, if the local inflation rate is 10% and the reference inflation rate (e.g. USD) then a devaluation of about 9% will occur. </a:t>
            </a:r>
          </a:p>
          <a:p>
            <a:r>
              <a:rPr lang="en-US" dirty="0"/>
              <a:t>If the capacity charge is indexed to the USD, then the rate will increase by 9% in local currency, keeping the rate the same in USD.  However, if exchange rates change for reasons other than inflation, there can be large changes in rates to local consumers. </a:t>
            </a:r>
          </a:p>
          <a:p>
            <a:r>
              <a:rPr lang="en-US" dirty="0"/>
              <a:t>Indexing rates to the USD in this case also assures there will be no currency mismatch between operating cash flow and debt cash flow. </a:t>
            </a:r>
          </a:p>
        </p:txBody>
      </p:sp>
    </p:spTree>
    <p:extLst>
      <p:ext uri="{BB962C8B-B14F-4D97-AF65-F5344CB8AC3E}">
        <p14:creationId xmlns:p14="http://schemas.microsoft.com/office/powerpoint/2010/main" val="145980519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normAutofit fontScale="90000"/>
          </a:bodyPr>
          <a:lstStyle/>
          <a:p>
            <a:r>
              <a:rPr lang="en-US" altLang="en-US" dirty="0"/>
              <a:t>Significant Emerging Country Defaults (S&amp;P 2007) – Off-taker Risk</a:t>
            </a:r>
          </a:p>
        </p:txBody>
      </p:sp>
      <p:pic>
        <p:nvPicPr>
          <p:cNvPr id="159747"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939800" y="1295400"/>
            <a:ext cx="7340600" cy="5105400"/>
          </a:xfrm>
        </p:spPr>
      </p:pic>
    </p:spTree>
    <p:extLst>
      <p:ext uri="{BB962C8B-B14F-4D97-AF65-F5344CB8AC3E}">
        <p14:creationId xmlns:p14="http://schemas.microsoft.com/office/powerpoint/2010/main" val="174225333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normAutofit fontScale="90000"/>
          </a:bodyPr>
          <a:lstStyle/>
          <a:p>
            <a:r>
              <a:rPr lang="en-US" altLang="en-US" dirty="0"/>
              <a:t>Other Problem Loans (S&amp;P 2007) – Off-taker Risk</a:t>
            </a:r>
          </a:p>
        </p:txBody>
      </p:sp>
      <p:pic>
        <p:nvPicPr>
          <p:cNvPr id="160771"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143000" y="1168400"/>
            <a:ext cx="6532563" cy="5440363"/>
          </a:xfrm>
        </p:spPr>
      </p:pic>
    </p:spTree>
    <p:extLst>
      <p:ext uri="{BB962C8B-B14F-4D97-AF65-F5344CB8AC3E}">
        <p14:creationId xmlns:p14="http://schemas.microsoft.com/office/powerpoint/2010/main" val="277935356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92E698-812C-4CF3-8A15-06CFAF0AEB1D}"/>
              </a:ext>
            </a:extLst>
          </p:cNvPr>
          <p:cNvSpPr>
            <a:spLocks noGrp="1"/>
          </p:cNvSpPr>
          <p:nvPr>
            <p:ph idx="1"/>
          </p:nvPr>
        </p:nvSpPr>
        <p:spPr/>
        <p:txBody>
          <a:bodyPr/>
          <a:lstStyle/>
          <a:p>
            <a:r>
              <a:rPr lang="en-US" dirty="0"/>
              <a:t>PPA Payment problems</a:t>
            </a:r>
          </a:p>
          <a:p>
            <a:pPr lvl="1"/>
            <a:r>
              <a:rPr lang="en-US" dirty="0"/>
              <a:t>Ghana – big delays</a:t>
            </a:r>
          </a:p>
          <a:p>
            <a:pPr lvl="1"/>
            <a:r>
              <a:rPr lang="en-US" dirty="0"/>
              <a:t>South Africa – Bankruptcy of ESCOM</a:t>
            </a:r>
          </a:p>
          <a:p>
            <a:pPr lvl="1"/>
            <a:r>
              <a:rPr lang="en-US" dirty="0"/>
              <a:t>Nigeria – Nonpayment because of NBET cannot collect form distribution companies</a:t>
            </a:r>
          </a:p>
          <a:p>
            <a:r>
              <a:rPr lang="en-US" dirty="0"/>
              <a:t>Southern Africa Power Pool</a:t>
            </a:r>
          </a:p>
          <a:p>
            <a:pPr lvl="1"/>
            <a:r>
              <a:rPr lang="en-US" dirty="0"/>
              <a:t>Traded price</a:t>
            </a:r>
          </a:p>
          <a:p>
            <a:pPr lvl="1"/>
            <a:r>
              <a:rPr lang="en-US" dirty="0"/>
              <a:t>Transparent price</a:t>
            </a:r>
          </a:p>
          <a:p>
            <a:pPr lvl="1"/>
            <a:r>
              <a:rPr lang="en-US" dirty="0"/>
              <a:t>Back-up to PPA ???</a:t>
            </a:r>
          </a:p>
        </p:txBody>
      </p:sp>
      <p:sp>
        <p:nvSpPr>
          <p:cNvPr id="3" name="Title 2">
            <a:extLst>
              <a:ext uri="{FF2B5EF4-FFF2-40B4-BE49-F238E27FC236}">
                <a16:creationId xmlns:a16="http://schemas.microsoft.com/office/drawing/2014/main" id="{32474C02-E9B8-40B1-95D3-B3ECFDC9D609}"/>
              </a:ext>
            </a:extLst>
          </p:cNvPr>
          <p:cNvSpPr>
            <a:spLocks noGrp="1"/>
          </p:cNvSpPr>
          <p:nvPr>
            <p:ph type="title"/>
          </p:nvPr>
        </p:nvSpPr>
        <p:spPr/>
        <p:txBody>
          <a:bodyPr>
            <a:normAutofit fontScale="90000"/>
          </a:bodyPr>
          <a:lstStyle/>
          <a:p>
            <a:r>
              <a:rPr lang="en-US" dirty="0"/>
              <a:t>Issue In Africa – Given Problems with Off-taker is the PPA Model Valid</a:t>
            </a:r>
          </a:p>
        </p:txBody>
      </p:sp>
      <p:sp>
        <p:nvSpPr>
          <p:cNvPr id="4" name="Slide Number Placeholder 3">
            <a:extLst>
              <a:ext uri="{FF2B5EF4-FFF2-40B4-BE49-F238E27FC236}">
                <a16:creationId xmlns:a16="http://schemas.microsoft.com/office/drawing/2014/main" id="{7C7733DE-3BBF-43E3-A842-3E0020FBA75D}"/>
              </a:ext>
            </a:extLst>
          </p:cNvPr>
          <p:cNvSpPr>
            <a:spLocks noGrp="1"/>
          </p:cNvSpPr>
          <p:nvPr>
            <p:ph type="sldNum" sz="quarter" idx="12"/>
          </p:nvPr>
        </p:nvSpPr>
        <p:spPr/>
        <p:txBody>
          <a:bodyPr/>
          <a:lstStyle/>
          <a:p>
            <a:pPr algn="ctr"/>
            <a:fld id="{0C3A1854-6B63-4059-B360-A3C4972BF0FC}" type="slidenum">
              <a:rPr lang="ko-KR" altLang="en-US" smtClean="0"/>
              <a:pPr algn="ctr"/>
              <a:t>187</a:t>
            </a:fld>
            <a:endParaRPr lang="ko-KR" altLang="en-US" dirty="0"/>
          </a:p>
        </p:txBody>
      </p:sp>
    </p:spTree>
    <p:extLst>
      <p:ext uri="{BB962C8B-B14F-4D97-AF65-F5344CB8AC3E}">
        <p14:creationId xmlns:p14="http://schemas.microsoft.com/office/powerpoint/2010/main" val="93624078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B71335D-97B9-4F5B-9C62-8D10F2320AEE}"/>
              </a:ext>
            </a:extLst>
          </p:cNvPr>
          <p:cNvPicPr>
            <a:picLocks noGrp="1" noChangeAspect="1"/>
          </p:cNvPicPr>
          <p:nvPr>
            <p:ph idx="1"/>
          </p:nvPr>
        </p:nvPicPr>
        <p:blipFill>
          <a:blip r:embed="rId2"/>
          <a:stretch>
            <a:fillRect/>
          </a:stretch>
        </p:blipFill>
        <p:spPr>
          <a:xfrm>
            <a:off x="732344" y="741261"/>
            <a:ext cx="7666938" cy="5377599"/>
          </a:xfrm>
          <a:prstGeom prst="rect">
            <a:avLst/>
          </a:prstGeom>
        </p:spPr>
      </p:pic>
      <p:sp>
        <p:nvSpPr>
          <p:cNvPr id="3" name="Title 2">
            <a:extLst>
              <a:ext uri="{FF2B5EF4-FFF2-40B4-BE49-F238E27FC236}">
                <a16:creationId xmlns:a16="http://schemas.microsoft.com/office/drawing/2014/main" id="{0158F2E3-B1D8-4278-8576-7278E5B155AF}"/>
              </a:ext>
            </a:extLst>
          </p:cNvPr>
          <p:cNvSpPr>
            <a:spLocks noGrp="1"/>
          </p:cNvSpPr>
          <p:nvPr>
            <p:ph type="title"/>
          </p:nvPr>
        </p:nvSpPr>
        <p:spPr/>
        <p:txBody>
          <a:bodyPr/>
          <a:lstStyle/>
          <a:p>
            <a:r>
              <a:rPr lang="en-US" dirty="0"/>
              <a:t>Project Finance Defaults</a:t>
            </a:r>
          </a:p>
        </p:txBody>
      </p:sp>
      <p:sp>
        <p:nvSpPr>
          <p:cNvPr id="6" name="TextBox 5">
            <a:extLst>
              <a:ext uri="{FF2B5EF4-FFF2-40B4-BE49-F238E27FC236}">
                <a16:creationId xmlns:a16="http://schemas.microsoft.com/office/drawing/2014/main" id="{559090D0-5E62-4DD3-8325-D158E6B14AD7}"/>
              </a:ext>
            </a:extLst>
          </p:cNvPr>
          <p:cNvSpPr txBox="1"/>
          <p:nvPr/>
        </p:nvSpPr>
        <p:spPr>
          <a:xfrm>
            <a:off x="65988" y="3063712"/>
            <a:ext cx="1527143" cy="1754326"/>
          </a:xfrm>
          <a:prstGeom prst="rect">
            <a:avLst/>
          </a:prstGeom>
          <a:noFill/>
        </p:spPr>
        <p:txBody>
          <a:bodyPr wrap="square" rtlCol="0">
            <a:spAutoFit/>
          </a:bodyPr>
          <a:lstStyle/>
          <a:p>
            <a:r>
              <a:rPr lang="en-US" dirty="0"/>
              <a:t>A lot of merchant plants in US. Note the initial rating of BBB-</a:t>
            </a:r>
          </a:p>
        </p:txBody>
      </p:sp>
      <p:cxnSp>
        <p:nvCxnSpPr>
          <p:cNvPr id="8" name="Straight Arrow Connector 7">
            <a:extLst>
              <a:ext uri="{FF2B5EF4-FFF2-40B4-BE49-F238E27FC236}">
                <a16:creationId xmlns:a16="http://schemas.microsoft.com/office/drawing/2014/main" id="{A61C5622-FDEB-4492-99AF-6DEA08080853}"/>
              </a:ext>
            </a:extLst>
          </p:cNvPr>
          <p:cNvCxnSpPr/>
          <p:nvPr/>
        </p:nvCxnSpPr>
        <p:spPr>
          <a:xfrm flipV="1">
            <a:off x="1404594" y="3648173"/>
            <a:ext cx="3214540" cy="556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01388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ADFFF4A-FE5D-4E53-8C5D-0E0A1519E70B}"/>
              </a:ext>
            </a:extLst>
          </p:cNvPr>
          <p:cNvPicPr>
            <a:picLocks noGrp="1" noChangeAspect="1"/>
          </p:cNvPicPr>
          <p:nvPr>
            <p:ph idx="1"/>
          </p:nvPr>
        </p:nvPicPr>
        <p:blipFill>
          <a:blip r:embed="rId2"/>
          <a:stretch>
            <a:fillRect/>
          </a:stretch>
        </p:blipFill>
        <p:spPr>
          <a:xfrm>
            <a:off x="952768" y="1055688"/>
            <a:ext cx="7460715" cy="4913312"/>
          </a:xfrm>
          <a:prstGeom prst="rect">
            <a:avLst/>
          </a:prstGeom>
        </p:spPr>
      </p:pic>
      <p:sp>
        <p:nvSpPr>
          <p:cNvPr id="3" name="Title 2">
            <a:extLst>
              <a:ext uri="{FF2B5EF4-FFF2-40B4-BE49-F238E27FC236}">
                <a16:creationId xmlns:a16="http://schemas.microsoft.com/office/drawing/2014/main" id="{183A90A9-4769-43E5-9FC7-D8F1EAC50261}"/>
              </a:ext>
            </a:extLst>
          </p:cNvPr>
          <p:cNvSpPr>
            <a:spLocks noGrp="1"/>
          </p:cNvSpPr>
          <p:nvPr>
            <p:ph type="title"/>
          </p:nvPr>
        </p:nvSpPr>
        <p:spPr/>
        <p:txBody>
          <a:bodyPr/>
          <a:lstStyle/>
          <a:p>
            <a:r>
              <a:rPr lang="en-US" dirty="0"/>
              <a:t>S&amp;P Recovery Rates</a:t>
            </a:r>
          </a:p>
        </p:txBody>
      </p:sp>
      <p:sp>
        <p:nvSpPr>
          <p:cNvPr id="6" name="TextBox 5">
            <a:extLst>
              <a:ext uri="{FF2B5EF4-FFF2-40B4-BE49-F238E27FC236}">
                <a16:creationId xmlns:a16="http://schemas.microsoft.com/office/drawing/2014/main" id="{48F0793B-4ACC-4671-A15B-7A54D6BF050D}"/>
              </a:ext>
            </a:extLst>
          </p:cNvPr>
          <p:cNvSpPr txBox="1"/>
          <p:nvPr/>
        </p:nvSpPr>
        <p:spPr>
          <a:xfrm>
            <a:off x="6787299" y="103695"/>
            <a:ext cx="1432875" cy="1200329"/>
          </a:xfrm>
          <a:prstGeom prst="rect">
            <a:avLst/>
          </a:prstGeom>
          <a:solidFill>
            <a:srgbClr val="92D050"/>
          </a:solidFill>
        </p:spPr>
        <p:txBody>
          <a:bodyPr wrap="square" rtlCol="0">
            <a:spAutoFit/>
          </a:bodyPr>
          <a:lstStyle/>
          <a:p>
            <a:r>
              <a:rPr lang="en-US" dirty="0"/>
              <a:t>LGD for Defaults – Not much data</a:t>
            </a:r>
          </a:p>
        </p:txBody>
      </p:sp>
      <p:cxnSp>
        <p:nvCxnSpPr>
          <p:cNvPr id="8" name="Straight Arrow Connector 7">
            <a:extLst>
              <a:ext uri="{FF2B5EF4-FFF2-40B4-BE49-F238E27FC236}">
                <a16:creationId xmlns:a16="http://schemas.microsoft.com/office/drawing/2014/main" id="{41414319-8721-4362-9F78-89223F7CF2E5}"/>
              </a:ext>
            </a:extLst>
          </p:cNvPr>
          <p:cNvCxnSpPr/>
          <p:nvPr/>
        </p:nvCxnSpPr>
        <p:spPr>
          <a:xfrm>
            <a:off x="7126664" y="2168165"/>
            <a:ext cx="377072" cy="15271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9876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766E7C-E5D6-488D-822D-5F48BBD85867}"/>
              </a:ext>
            </a:extLst>
          </p:cNvPr>
          <p:cNvSpPr>
            <a:spLocks noGrp="1"/>
          </p:cNvSpPr>
          <p:nvPr>
            <p:ph idx="1"/>
          </p:nvPr>
        </p:nvSpPr>
        <p:spPr/>
        <p:txBody>
          <a:bodyPr>
            <a:normAutofit fontScale="92500" lnSpcReduction="20000"/>
          </a:bodyPr>
          <a:lstStyle/>
          <a:p>
            <a:r>
              <a:rPr lang="en-029" dirty="0"/>
              <a:t>Project finance uses IRR instead of return on equity or return on invested capital</a:t>
            </a:r>
          </a:p>
          <a:p>
            <a:r>
              <a:rPr lang="en-029" dirty="0"/>
              <a:t>In project finance, the investment on the balance sheet (net plant) declines investment over the life of the project.  </a:t>
            </a:r>
          </a:p>
          <a:p>
            <a:r>
              <a:rPr lang="en-029" dirty="0"/>
              <a:t>If you compute the ROE or the ROIC, the number starts very small and becomes very large.  </a:t>
            </a:r>
          </a:p>
          <a:p>
            <a:r>
              <a:rPr lang="en-029" dirty="0"/>
              <a:t>Unless you develop a weighted average that accounts for the cost of capital and the level of investment on the balance sheet, it is very difficult to find a good ROE or ROIC statistic to summarise the project.</a:t>
            </a:r>
            <a:endParaRPr lang="en-US" dirty="0"/>
          </a:p>
          <a:p>
            <a:endParaRPr lang="en-029" dirty="0"/>
          </a:p>
        </p:txBody>
      </p:sp>
      <p:sp>
        <p:nvSpPr>
          <p:cNvPr id="3" name="Title 2">
            <a:extLst>
              <a:ext uri="{FF2B5EF4-FFF2-40B4-BE49-F238E27FC236}">
                <a16:creationId xmlns:a16="http://schemas.microsoft.com/office/drawing/2014/main" id="{3A2E1277-632C-46D7-BBBD-3EFB36D582CE}"/>
              </a:ext>
            </a:extLst>
          </p:cNvPr>
          <p:cNvSpPr>
            <a:spLocks noGrp="1"/>
          </p:cNvSpPr>
          <p:nvPr>
            <p:ph type="title"/>
          </p:nvPr>
        </p:nvSpPr>
        <p:spPr/>
        <p:txBody>
          <a:bodyPr/>
          <a:lstStyle/>
          <a:p>
            <a:r>
              <a:rPr lang="en-029" dirty="0"/>
              <a:t>IRR versus Return on Investment</a:t>
            </a:r>
          </a:p>
        </p:txBody>
      </p:sp>
      <p:sp>
        <p:nvSpPr>
          <p:cNvPr id="4" name="Slide Number Placeholder 3">
            <a:extLst>
              <a:ext uri="{FF2B5EF4-FFF2-40B4-BE49-F238E27FC236}">
                <a16:creationId xmlns:a16="http://schemas.microsoft.com/office/drawing/2014/main" id="{9F0E4A23-2488-430B-8501-79CC3248AF43}"/>
              </a:ext>
            </a:extLst>
          </p:cNvPr>
          <p:cNvSpPr>
            <a:spLocks noGrp="1"/>
          </p:cNvSpPr>
          <p:nvPr>
            <p:ph type="sldNum" sz="quarter" idx="12"/>
          </p:nvPr>
        </p:nvSpPr>
        <p:spPr/>
        <p:txBody>
          <a:bodyPr/>
          <a:lstStyle/>
          <a:p>
            <a:pPr algn="ctr"/>
            <a:fld id="{0C3A1854-6B63-4059-B360-A3C4972BF0FC}" type="slidenum">
              <a:rPr lang="ko-KR" altLang="en-US" smtClean="0"/>
              <a:pPr algn="ctr"/>
              <a:t>19</a:t>
            </a:fld>
            <a:endParaRPr lang="ko-KR" altLang="en-US" dirty="0"/>
          </a:p>
        </p:txBody>
      </p:sp>
    </p:spTree>
    <p:extLst>
      <p:ext uri="{BB962C8B-B14F-4D97-AF65-F5344CB8AC3E}">
        <p14:creationId xmlns:p14="http://schemas.microsoft.com/office/powerpoint/2010/main" val="220572149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C91647D-5A17-4B69-ABD4-0055216297B9}"/>
              </a:ext>
            </a:extLst>
          </p:cNvPr>
          <p:cNvPicPr>
            <a:picLocks noGrp="1" noChangeAspect="1"/>
          </p:cNvPicPr>
          <p:nvPr>
            <p:ph idx="1"/>
          </p:nvPr>
        </p:nvPicPr>
        <p:blipFill>
          <a:blip r:embed="rId2"/>
          <a:stretch>
            <a:fillRect/>
          </a:stretch>
        </p:blipFill>
        <p:spPr>
          <a:xfrm>
            <a:off x="998141" y="1055688"/>
            <a:ext cx="7369968" cy="4913312"/>
          </a:xfrm>
          <a:prstGeom prst="rect">
            <a:avLst/>
          </a:prstGeom>
        </p:spPr>
      </p:pic>
      <p:sp>
        <p:nvSpPr>
          <p:cNvPr id="3" name="Title 2">
            <a:extLst>
              <a:ext uri="{FF2B5EF4-FFF2-40B4-BE49-F238E27FC236}">
                <a16:creationId xmlns:a16="http://schemas.microsoft.com/office/drawing/2014/main" id="{5E182C3F-DC53-4496-B283-3A2E53793882}"/>
              </a:ext>
            </a:extLst>
          </p:cNvPr>
          <p:cNvSpPr>
            <a:spLocks noGrp="1"/>
          </p:cNvSpPr>
          <p:nvPr>
            <p:ph type="title"/>
          </p:nvPr>
        </p:nvSpPr>
        <p:spPr/>
        <p:txBody>
          <a:bodyPr/>
          <a:lstStyle/>
          <a:p>
            <a:r>
              <a:rPr lang="en-US" dirty="0"/>
              <a:t>Project Finance is Unfair to Africa</a:t>
            </a:r>
          </a:p>
        </p:txBody>
      </p:sp>
      <p:sp>
        <p:nvSpPr>
          <p:cNvPr id="6" name="TextBox 5">
            <a:extLst>
              <a:ext uri="{FF2B5EF4-FFF2-40B4-BE49-F238E27FC236}">
                <a16:creationId xmlns:a16="http://schemas.microsoft.com/office/drawing/2014/main" id="{26C4604B-F6CB-4A09-800E-87EDB58F3567}"/>
              </a:ext>
            </a:extLst>
          </p:cNvPr>
          <p:cNvSpPr txBox="1"/>
          <p:nvPr/>
        </p:nvSpPr>
        <p:spPr>
          <a:xfrm>
            <a:off x="6759019" y="2275681"/>
            <a:ext cx="2196445" cy="3693319"/>
          </a:xfrm>
          <a:prstGeom prst="rect">
            <a:avLst/>
          </a:prstGeom>
          <a:solidFill>
            <a:srgbClr val="92D050"/>
          </a:solidFill>
          <a:ln>
            <a:solidFill>
              <a:srgbClr val="92D050"/>
            </a:solidFill>
          </a:ln>
        </p:spPr>
        <p:txBody>
          <a:bodyPr wrap="square" rtlCol="0">
            <a:spAutoFit/>
          </a:bodyPr>
          <a:lstStyle/>
          <a:p>
            <a:r>
              <a:rPr lang="en-US" dirty="0"/>
              <a:t>Credit spreads are much higher in Africa, but compute the ratio of defaults to loans.</a:t>
            </a:r>
          </a:p>
          <a:p>
            <a:endParaRPr lang="en-US" dirty="0"/>
          </a:p>
          <a:p>
            <a:r>
              <a:rPr lang="en-US" dirty="0"/>
              <a:t>For U.S. the ratio is 32/21 or 1.53.</a:t>
            </a:r>
          </a:p>
          <a:p>
            <a:endParaRPr lang="en-US" dirty="0"/>
          </a:p>
          <a:p>
            <a:r>
              <a:rPr lang="en-US" dirty="0"/>
              <a:t>For Africa the ratio is 3/8 = .375.</a:t>
            </a:r>
          </a:p>
          <a:p>
            <a:endParaRPr lang="en-US" dirty="0"/>
          </a:p>
          <a:p>
            <a:endParaRPr lang="en-US" dirty="0"/>
          </a:p>
        </p:txBody>
      </p:sp>
    </p:spTree>
    <p:extLst>
      <p:ext uri="{BB962C8B-B14F-4D97-AF65-F5344CB8AC3E}">
        <p14:creationId xmlns:p14="http://schemas.microsoft.com/office/powerpoint/2010/main" val="179384252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52AB157-AC27-4F33-9100-9AA95AE40B90}"/>
              </a:ext>
            </a:extLst>
          </p:cNvPr>
          <p:cNvPicPr>
            <a:picLocks noGrp="1" noChangeAspect="1"/>
          </p:cNvPicPr>
          <p:nvPr>
            <p:ph idx="1"/>
          </p:nvPr>
        </p:nvPicPr>
        <p:blipFill>
          <a:blip r:embed="rId2"/>
          <a:stretch>
            <a:fillRect/>
          </a:stretch>
        </p:blipFill>
        <p:spPr>
          <a:xfrm>
            <a:off x="1178868" y="1055688"/>
            <a:ext cx="7008514" cy="4913312"/>
          </a:xfrm>
          <a:prstGeom prst="rect">
            <a:avLst/>
          </a:prstGeom>
        </p:spPr>
      </p:pic>
      <p:sp>
        <p:nvSpPr>
          <p:cNvPr id="3" name="Title 2">
            <a:extLst>
              <a:ext uri="{FF2B5EF4-FFF2-40B4-BE49-F238E27FC236}">
                <a16:creationId xmlns:a16="http://schemas.microsoft.com/office/drawing/2014/main" id="{EBF2C325-AB55-4F66-8990-F86CEED0E17A}"/>
              </a:ext>
            </a:extLst>
          </p:cNvPr>
          <p:cNvSpPr>
            <a:spLocks noGrp="1"/>
          </p:cNvSpPr>
          <p:nvPr>
            <p:ph type="title"/>
          </p:nvPr>
        </p:nvSpPr>
        <p:spPr/>
        <p:txBody>
          <a:bodyPr/>
          <a:lstStyle/>
          <a:p>
            <a:r>
              <a:rPr lang="en-US" dirty="0"/>
              <a:t>Useless but Interesting Chart on PD</a:t>
            </a:r>
          </a:p>
        </p:txBody>
      </p:sp>
    </p:spTree>
    <p:extLst>
      <p:ext uri="{BB962C8B-B14F-4D97-AF65-F5344CB8AC3E}">
        <p14:creationId xmlns:p14="http://schemas.microsoft.com/office/powerpoint/2010/main" val="24374790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FE902-BCD2-428D-8A53-F9488A24D390}"/>
              </a:ext>
            </a:extLst>
          </p:cNvPr>
          <p:cNvSpPr>
            <a:spLocks noGrp="1"/>
          </p:cNvSpPr>
          <p:nvPr>
            <p:ph type="ctrTitle"/>
          </p:nvPr>
        </p:nvSpPr>
        <p:spPr/>
        <p:txBody>
          <a:bodyPr/>
          <a:lstStyle/>
          <a:p>
            <a:r>
              <a:rPr lang="en-US" dirty="0"/>
              <a:t>PPA and Off-taker Risk</a:t>
            </a:r>
          </a:p>
        </p:txBody>
      </p:sp>
    </p:spTree>
    <p:extLst>
      <p:ext uri="{BB962C8B-B14F-4D97-AF65-F5344CB8AC3E}">
        <p14:creationId xmlns:p14="http://schemas.microsoft.com/office/powerpoint/2010/main" val="3332622805"/>
      </p:ext>
    </p:extLst>
  </p:cSld>
  <p:clrMapOvr>
    <a:masterClrMapping/>
  </p:clrMapOvr>
  <p:transition>
    <p:zoom/>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normAutofit fontScale="90000"/>
          </a:bodyPr>
          <a:lstStyle/>
          <a:p>
            <a:r>
              <a:rPr lang="en-US" altLang="en-US" dirty="0"/>
              <a:t>PPA Pricing and Energy Conversion Agreement Example</a:t>
            </a:r>
          </a:p>
        </p:txBody>
      </p:sp>
      <p:sp>
        <p:nvSpPr>
          <p:cNvPr id="30723" name="Content Placeholder 2"/>
          <p:cNvSpPr>
            <a:spLocks noGrp="1"/>
          </p:cNvSpPr>
          <p:nvPr>
            <p:ph idx="1"/>
          </p:nvPr>
        </p:nvSpPr>
        <p:spPr/>
        <p:txBody>
          <a:bodyPr>
            <a:noAutofit/>
          </a:bodyPr>
          <a:lstStyle/>
          <a:p>
            <a:r>
              <a:rPr lang="en-US" altLang="en-US" sz="1800" dirty="0"/>
              <a:t>For each month of the term after the commercial operation date, off-taker must pay the SPV for the facility’s net capacity, successful start-ups and associated shutdowns, other services and fuel conversion services at the applicable rates described in the PPA. </a:t>
            </a:r>
          </a:p>
          <a:p>
            <a:r>
              <a:rPr lang="en-US" altLang="en-US" sz="1800" dirty="0"/>
              <a:t>Each monthly payment will consist of</a:t>
            </a:r>
          </a:p>
          <a:p>
            <a:pPr lvl="1"/>
            <a:r>
              <a:rPr lang="en-US" altLang="en-US" sz="1800" dirty="0"/>
              <a:t>a total fixed payment, </a:t>
            </a:r>
          </a:p>
          <a:p>
            <a:pPr lvl="1"/>
            <a:r>
              <a:rPr lang="en-US" altLang="en-US" sz="1800" dirty="0"/>
              <a:t>a fuel conversion payment and,</a:t>
            </a:r>
          </a:p>
          <a:p>
            <a:pPr lvl="1"/>
            <a:r>
              <a:rPr lang="en-US" altLang="en-US" sz="1800" dirty="0"/>
              <a:t> a start-up payment. </a:t>
            </a:r>
          </a:p>
          <a:p>
            <a:r>
              <a:rPr lang="en-US" altLang="en-US" sz="1800" dirty="0"/>
              <a:t>The total fixed payment, which is payable regardless of facility dispatch but is subject to adjustment based on facility availability, is calculated by multiplying a fixed capacity rate for each contract year by the facility’s net capacity in the billing month and is anticipated to be sufficient to cover the SPV’s debt service and fixed operating and maintenance costs and to provide the Company a return on equity. </a:t>
            </a:r>
          </a:p>
          <a:p>
            <a:r>
              <a:rPr lang="en-US" altLang="en-US" sz="1800" dirty="0"/>
              <a:t>The fuel conversion payment is intended to cover the SPV’s variable operating and maintenance costs and escalates annually based on an escalation index described in the PPA. The start-up payment is intended to cover the SPV’s non-fuel variable costs when the plant is starting up to meet a dispatch request. In addition, the SPV may receive heat rate bonuses or be required to pay heat rate penalties.</a:t>
            </a:r>
          </a:p>
        </p:txBody>
      </p:sp>
    </p:spTree>
    <p:extLst>
      <p:ext uri="{BB962C8B-B14F-4D97-AF65-F5344CB8AC3E}">
        <p14:creationId xmlns:p14="http://schemas.microsoft.com/office/powerpoint/2010/main" val="284179643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dirty="0"/>
              <a:t>PPA Examples for Fuel Component</a:t>
            </a:r>
          </a:p>
        </p:txBody>
      </p:sp>
      <p:sp>
        <p:nvSpPr>
          <p:cNvPr id="52227" name="Content Placeholder 2"/>
          <p:cNvSpPr>
            <a:spLocks noGrp="1"/>
          </p:cNvSpPr>
          <p:nvPr>
            <p:ph idx="1"/>
          </p:nvPr>
        </p:nvSpPr>
        <p:spPr/>
        <p:txBody>
          <a:bodyPr>
            <a:normAutofit/>
          </a:bodyPr>
          <a:lstStyle/>
          <a:p>
            <a:r>
              <a:rPr lang="en-US" altLang="en-US" sz="1600" dirty="0"/>
              <a:t>The power purchase agreements for our facilities typically include a fixed capacity payment, an escalating operations and maintenance payment tied to an inflation index and a fuel expense component tied to the utility's weighted average cost of gas ("WACOG") or another measure. The fuel components of the Camden and Bayonne power purchase agreements historically have been well correlated to our actual fuel costs. The fuel component in one of the Bayonne agreements is based on the utility's prior year's WACOG resulting in a lag between reimbursement of fuel costs and actual costs. </a:t>
            </a:r>
          </a:p>
          <a:p>
            <a:r>
              <a:rPr lang="en-US" altLang="en-US" sz="1600" dirty="0"/>
              <a:t>The fuel component in the Linden power purchase agreement is based on a cap indexed to the purchaser's, Con Ed's, weighted average cost of gas. Con Ed reimburses the project for its actual fuel costs throughout the year. At the end of the contract year, actual costs are compared to the cap. If Linden Venture's fuel costs exceed the cap, Linden Venture reimburses Con Ed for the excess over the next 12 months. If fuel costs are below the cap, Linden Venture and Con Ed split the difference on a 50/50 basis and Con Ed reimburses Linden Venture for its share of the savings over the next 12 months. Linden Venture‘s fuel costs have exceeded the cap established by Con Ed's WACOG in four of the past six years. Con Ed purchases gas both for distribution to its local gas customers and as fuel for its gas-fired generating plants. Linden Venture's results were adversely affected by a nuclear plant outage which increased Con Ed's gas purchases to run gas-fired power plants and therefore lowered Con Ed's WACOG. Distributions to us from Linden Venture will continue to be impacted by our ability to manage our fuel costs against Con Ed's WACOG. </a:t>
            </a:r>
          </a:p>
        </p:txBody>
      </p:sp>
    </p:spTree>
    <p:extLst>
      <p:ext uri="{BB962C8B-B14F-4D97-AF65-F5344CB8AC3E}">
        <p14:creationId xmlns:p14="http://schemas.microsoft.com/office/powerpoint/2010/main" val="336981759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22BF2-F504-40F8-A314-3C7E0E7B7792}"/>
              </a:ext>
            </a:extLst>
          </p:cNvPr>
          <p:cNvSpPr>
            <a:spLocks noGrp="1"/>
          </p:cNvSpPr>
          <p:nvPr>
            <p:ph type="title"/>
          </p:nvPr>
        </p:nvSpPr>
        <p:spPr/>
        <p:txBody>
          <a:bodyPr/>
          <a:lstStyle/>
          <a:p>
            <a:r>
              <a:rPr lang="en-029" dirty="0"/>
              <a:t>Escalation Rates and LCOE</a:t>
            </a:r>
          </a:p>
        </p:txBody>
      </p:sp>
      <p:pic>
        <p:nvPicPr>
          <p:cNvPr id="7" name="Picture 6">
            <a:extLst>
              <a:ext uri="{FF2B5EF4-FFF2-40B4-BE49-F238E27FC236}">
                <a16:creationId xmlns:a16="http://schemas.microsoft.com/office/drawing/2014/main" id="{A84451E8-F8A1-4490-A76C-02B1863E659B}"/>
              </a:ext>
            </a:extLst>
          </p:cNvPr>
          <p:cNvPicPr>
            <a:picLocks noChangeAspect="1"/>
          </p:cNvPicPr>
          <p:nvPr/>
        </p:nvPicPr>
        <p:blipFill>
          <a:blip r:embed="rId2"/>
          <a:stretch>
            <a:fillRect/>
          </a:stretch>
        </p:blipFill>
        <p:spPr>
          <a:xfrm>
            <a:off x="166392" y="1276349"/>
            <a:ext cx="8825208" cy="4731903"/>
          </a:xfrm>
          <a:prstGeom prst="rect">
            <a:avLst/>
          </a:prstGeom>
        </p:spPr>
      </p:pic>
    </p:spTree>
    <p:extLst>
      <p:ext uri="{BB962C8B-B14F-4D97-AF65-F5344CB8AC3E}">
        <p14:creationId xmlns:p14="http://schemas.microsoft.com/office/powerpoint/2010/main" val="225448068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4631C-BB1A-4706-8E5F-97E3921EE42C}"/>
              </a:ext>
            </a:extLst>
          </p:cNvPr>
          <p:cNvSpPr>
            <a:spLocks noGrp="1"/>
          </p:cNvSpPr>
          <p:nvPr>
            <p:ph type="title"/>
          </p:nvPr>
        </p:nvSpPr>
        <p:spPr/>
        <p:txBody>
          <a:bodyPr/>
          <a:lstStyle/>
          <a:p>
            <a:r>
              <a:rPr lang="en-029" dirty="0"/>
              <a:t>Calculation of Fuel Price with Index</a:t>
            </a:r>
          </a:p>
        </p:txBody>
      </p:sp>
      <p:pic>
        <p:nvPicPr>
          <p:cNvPr id="4" name="Picture 3">
            <a:extLst>
              <a:ext uri="{FF2B5EF4-FFF2-40B4-BE49-F238E27FC236}">
                <a16:creationId xmlns:a16="http://schemas.microsoft.com/office/drawing/2014/main" id="{C72D99CE-F3DF-4FB7-B4D2-8D79FA0D76D4}"/>
              </a:ext>
            </a:extLst>
          </p:cNvPr>
          <p:cNvPicPr>
            <a:picLocks noChangeAspect="1"/>
          </p:cNvPicPr>
          <p:nvPr/>
        </p:nvPicPr>
        <p:blipFill>
          <a:blip r:embed="rId2"/>
          <a:stretch>
            <a:fillRect/>
          </a:stretch>
        </p:blipFill>
        <p:spPr>
          <a:xfrm>
            <a:off x="356379" y="2209800"/>
            <a:ext cx="8559021" cy="3685672"/>
          </a:xfrm>
          <a:prstGeom prst="rect">
            <a:avLst/>
          </a:prstGeom>
        </p:spPr>
      </p:pic>
    </p:spTree>
    <p:extLst>
      <p:ext uri="{BB962C8B-B14F-4D97-AF65-F5344CB8AC3E}">
        <p14:creationId xmlns:p14="http://schemas.microsoft.com/office/powerpoint/2010/main" val="146575978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50051-B73F-47E2-AFD8-E48F49435BFB}"/>
              </a:ext>
            </a:extLst>
          </p:cNvPr>
          <p:cNvSpPr>
            <a:spLocks noGrp="1"/>
          </p:cNvSpPr>
          <p:nvPr>
            <p:ph type="title"/>
          </p:nvPr>
        </p:nvSpPr>
        <p:spPr/>
        <p:txBody>
          <a:bodyPr/>
          <a:lstStyle/>
          <a:p>
            <a:r>
              <a:rPr lang="en-029" dirty="0"/>
              <a:t>Target Availability by Year</a:t>
            </a:r>
          </a:p>
        </p:txBody>
      </p:sp>
      <p:pic>
        <p:nvPicPr>
          <p:cNvPr id="4" name="Picture 3">
            <a:extLst>
              <a:ext uri="{FF2B5EF4-FFF2-40B4-BE49-F238E27FC236}">
                <a16:creationId xmlns:a16="http://schemas.microsoft.com/office/drawing/2014/main" id="{18791CB9-70D6-45DD-AB7F-6B84D6826FCE}"/>
              </a:ext>
            </a:extLst>
          </p:cNvPr>
          <p:cNvPicPr>
            <a:picLocks noChangeAspect="1"/>
          </p:cNvPicPr>
          <p:nvPr/>
        </p:nvPicPr>
        <p:blipFill>
          <a:blip r:embed="rId2"/>
          <a:stretch>
            <a:fillRect/>
          </a:stretch>
        </p:blipFill>
        <p:spPr>
          <a:xfrm>
            <a:off x="1814349" y="1219200"/>
            <a:ext cx="5515301" cy="5310187"/>
          </a:xfrm>
          <a:prstGeom prst="rect">
            <a:avLst/>
          </a:prstGeom>
        </p:spPr>
      </p:pic>
    </p:spTree>
    <p:extLst>
      <p:ext uri="{BB962C8B-B14F-4D97-AF65-F5344CB8AC3E}">
        <p14:creationId xmlns:p14="http://schemas.microsoft.com/office/powerpoint/2010/main" val="274094545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7E7B2-B599-4A0F-AB92-76CA8FD5372B}"/>
              </a:ext>
            </a:extLst>
          </p:cNvPr>
          <p:cNvSpPr>
            <a:spLocks noGrp="1"/>
          </p:cNvSpPr>
          <p:nvPr>
            <p:ph type="title"/>
          </p:nvPr>
        </p:nvSpPr>
        <p:spPr/>
        <p:txBody>
          <a:bodyPr/>
          <a:lstStyle/>
          <a:p>
            <a:r>
              <a:rPr lang="en-029" dirty="0"/>
              <a:t>Calculation of Availability Target</a:t>
            </a:r>
          </a:p>
        </p:txBody>
      </p:sp>
      <p:sp>
        <p:nvSpPr>
          <p:cNvPr id="3" name="Content Placeholder 2">
            <a:extLst>
              <a:ext uri="{FF2B5EF4-FFF2-40B4-BE49-F238E27FC236}">
                <a16:creationId xmlns:a16="http://schemas.microsoft.com/office/drawing/2014/main" id="{E26B39A2-AE4F-4986-9817-8468E0DD60F9}"/>
              </a:ext>
            </a:extLst>
          </p:cNvPr>
          <p:cNvSpPr>
            <a:spLocks noGrp="1"/>
          </p:cNvSpPr>
          <p:nvPr>
            <p:ph idx="1"/>
          </p:nvPr>
        </p:nvSpPr>
        <p:spPr>
          <a:xfrm>
            <a:off x="762000" y="1524000"/>
            <a:ext cx="7620000" cy="4572000"/>
          </a:xfrm>
        </p:spPr>
        <p:txBody>
          <a:bodyPr/>
          <a:lstStyle/>
          <a:p>
            <a:r>
              <a:rPr lang="en-029" dirty="0"/>
              <a:t>Test</a:t>
            </a:r>
          </a:p>
          <a:p>
            <a:endParaRPr lang="en-029" dirty="0"/>
          </a:p>
        </p:txBody>
      </p:sp>
      <p:pic>
        <p:nvPicPr>
          <p:cNvPr id="4" name="Picture 3">
            <a:extLst>
              <a:ext uri="{FF2B5EF4-FFF2-40B4-BE49-F238E27FC236}">
                <a16:creationId xmlns:a16="http://schemas.microsoft.com/office/drawing/2014/main" id="{8F376C26-8996-4C02-B1D4-AD69EFCF633B}"/>
              </a:ext>
            </a:extLst>
          </p:cNvPr>
          <p:cNvPicPr>
            <a:picLocks noChangeAspect="1"/>
          </p:cNvPicPr>
          <p:nvPr/>
        </p:nvPicPr>
        <p:blipFill>
          <a:blip r:embed="rId2"/>
          <a:stretch>
            <a:fillRect/>
          </a:stretch>
        </p:blipFill>
        <p:spPr>
          <a:xfrm>
            <a:off x="533400" y="1593368"/>
            <a:ext cx="4689065" cy="3255755"/>
          </a:xfrm>
          <a:prstGeom prst="rect">
            <a:avLst/>
          </a:prstGeom>
        </p:spPr>
      </p:pic>
      <p:pic>
        <p:nvPicPr>
          <p:cNvPr id="5" name="Picture 4">
            <a:extLst>
              <a:ext uri="{FF2B5EF4-FFF2-40B4-BE49-F238E27FC236}">
                <a16:creationId xmlns:a16="http://schemas.microsoft.com/office/drawing/2014/main" id="{E1641E94-B476-4253-AE05-F4E8C3D279D3}"/>
              </a:ext>
            </a:extLst>
          </p:cNvPr>
          <p:cNvPicPr>
            <a:picLocks noChangeAspect="1"/>
          </p:cNvPicPr>
          <p:nvPr/>
        </p:nvPicPr>
        <p:blipFill>
          <a:blip r:embed="rId3"/>
          <a:stretch>
            <a:fillRect/>
          </a:stretch>
        </p:blipFill>
        <p:spPr>
          <a:xfrm>
            <a:off x="3214534" y="4408888"/>
            <a:ext cx="5929466" cy="2417157"/>
          </a:xfrm>
          <a:prstGeom prst="rect">
            <a:avLst/>
          </a:prstGeom>
        </p:spPr>
      </p:pic>
    </p:spTree>
    <p:extLst>
      <p:ext uri="{BB962C8B-B14F-4D97-AF65-F5344CB8AC3E}">
        <p14:creationId xmlns:p14="http://schemas.microsoft.com/office/powerpoint/2010/main" val="223204282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7A17D-8FEC-44B7-8038-EED92927E52D}"/>
              </a:ext>
            </a:extLst>
          </p:cNvPr>
          <p:cNvSpPr>
            <a:spLocks noGrp="1"/>
          </p:cNvSpPr>
          <p:nvPr>
            <p:ph type="title"/>
          </p:nvPr>
        </p:nvSpPr>
        <p:spPr>
          <a:xfrm>
            <a:off x="732344" y="134590"/>
            <a:ext cx="7666938" cy="690676"/>
          </a:xfrm>
        </p:spPr>
        <p:txBody>
          <a:bodyPr>
            <a:normAutofit fontScale="90000"/>
          </a:bodyPr>
          <a:lstStyle/>
          <a:p>
            <a:r>
              <a:rPr lang="en-029" dirty="0"/>
              <a:t>Availability Deductions from Capacity Payment</a:t>
            </a:r>
          </a:p>
        </p:txBody>
      </p:sp>
      <p:sp>
        <p:nvSpPr>
          <p:cNvPr id="3" name="Content Placeholder 2">
            <a:extLst>
              <a:ext uri="{FF2B5EF4-FFF2-40B4-BE49-F238E27FC236}">
                <a16:creationId xmlns:a16="http://schemas.microsoft.com/office/drawing/2014/main" id="{BD276E94-47A8-4F53-855D-4EF4F2DE3564}"/>
              </a:ext>
            </a:extLst>
          </p:cNvPr>
          <p:cNvSpPr>
            <a:spLocks noGrp="1"/>
          </p:cNvSpPr>
          <p:nvPr>
            <p:ph idx="1"/>
          </p:nvPr>
        </p:nvSpPr>
        <p:spPr/>
        <p:txBody>
          <a:bodyPr/>
          <a:lstStyle/>
          <a:p>
            <a:pPr marL="0" indent="0">
              <a:buNone/>
            </a:pPr>
            <a:r>
              <a:rPr lang="en-029" dirty="0"/>
              <a:t> </a:t>
            </a:r>
          </a:p>
        </p:txBody>
      </p:sp>
      <p:pic>
        <p:nvPicPr>
          <p:cNvPr id="4" name="Picture 3">
            <a:extLst>
              <a:ext uri="{FF2B5EF4-FFF2-40B4-BE49-F238E27FC236}">
                <a16:creationId xmlns:a16="http://schemas.microsoft.com/office/drawing/2014/main" id="{2A973E0F-BEDA-4BF1-AF56-1616F2A0B5CA}"/>
              </a:ext>
            </a:extLst>
          </p:cNvPr>
          <p:cNvPicPr>
            <a:picLocks noChangeAspect="1"/>
          </p:cNvPicPr>
          <p:nvPr/>
        </p:nvPicPr>
        <p:blipFill>
          <a:blip r:embed="rId2"/>
          <a:stretch>
            <a:fillRect/>
          </a:stretch>
        </p:blipFill>
        <p:spPr>
          <a:xfrm>
            <a:off x="152400" y="1312606"/>
            <a:ext cx="4493719" cy="2497394"/>
          </a:xfrm>
          <a:prstGeom prst="rect">
            <a:avLst/>
          </a:prstGeom>
        </p:spPr>
      </p:pic>
      <p:pic>
        <p:nvPicPr>
          <p:cNvPr id="5" name="Picture 4">
            <a:extLst>
              <a:ext uri="{FF2B5EF4-FFF2-40B4-BE49-F238E27FC236}">
                <a16:creationId xmlns:a16="http://schemas.microsoft.com/office/drawing/2014/main" id="{D5A0BC82-66A4-4592-9B20-62C72CB94B36}"/>
              </a:ext>
            </a:extLst>
          </p:cNvPr>
          <p:cNvPicPr>
            <a:picLocks noChangeAspect="1"/>
          </p:cNvPicPr>
          <p:nvPr/>
        </p:nvPicPr>
        <p:blipFill>
          <a:blip r:embed="rId3"/>
          <a:stretch>
            <a:fillRect/>
          </a:stretch>
        </p:blipFill>
        <p:spPr>
          <a:xfrm>
            <a:off x="4888588" y="1676400"/>
            <a:ext cx="4103012" cy="1999942"/>
          </a:xfrm>
          <a:prstGeom prst="rect">
            <a:avLst/>
          </a:prstGeom>
        </p:spPr>
      </p:pic>
      <p:pic>
        <p:nvPicPr>
          <p:cNvPr id="6" name="Picture 5">
            <a:extLst>
              <a:ext uri="{FF2B5EF4-FFF2-40B4-BE49-F238E27FC236}">
                <a16:creationId xmlns:a16="http://schemas.microsoft.com/office/drawing/2014/main" id="{505E4010-6E00-47E6-B241-34E02C553FF0}"/>
              </a:ext>
            </a:extLst>
          </p:cNvPr>
          <p:cNvPicPr>
            <a:picLocks noChangeAspect="1"/>
          </p:cNvPicPr>
          <p:nvPr/>
        </p:nvPicPr>
        <p:blipFill>
          <a:blip r:embed="rId4"/>
          <a:stretch>
            <a:fillRect/>
          </a:stretch>
        </p:blipFill>
        <p:spPr>
          <a:xfrm>
            <a:off x="609600" y="3837719"/>
            <a:ext cx="3429000" cy="2432758"/>
          </a:xfrm>
          <a:prstGeom prst="rect">
            <a:avLst/>
          </a:prstGeom>
        </p:spPr>
      </p:pic>
      <p:pic>
        <p:nvPicPr>
          <p:cNvPr id="7" name="Picture 6">
            <a:extLst>
              <a:ext uri="{FF2B5EF4-FFF2-40B4-BE49-F238E27FC236}">
                <a16:creationId xmlns:a16="http://schemas.microsoft.com/office/drawing/2014/main" id="{970F2127-8212-440E-9772-B85311AED95A}"/>
              </a:ext>
            </a:extLst>
          </p:cNvPr>
          <p:cNvPicPr>
            <a:picLocks noChangeAspect="1"/>
          </p:cNvPicPr>
          <p:nvPr/>
        </p:nvPicPr>
        <p:blipFill>
          <a:blip r:embed="rId5"/>
          <a:stretch>
            <a:fillRect/>
          </a:stretch>
        </p:blipFill>
        <p:spPr>
          <a:xfrm>
            <a:off x="4773118" y="4201483"/>
            <a:ext cx="3913682" cy="2265034"/>
          </a:xfrm>
          <a:prstGeom prst="rect">
            <a:avLst/>
          </a:prstGeom>
        </p:spPr>
      </p:pic>
    </p:spTree>
    <p:extLst>
      <p:ext uri="{BB962C8B-B14F-4D97-AF65-F5344CB8AC3E}">
        <p14:creationId xmlns:p14="http://schemas.microsoft.com/office/powerpoint/2010/main" val="1229341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eaLnBrk="0" latinLnBrk="0" hangingPunct="0"/>
            <a:r>
              <a:rPr lang="en-US" dirty="0"/>
              <a:t>History versus Contracts and Consultant Reports: Project Finance versus Corporate Finance</a:t>
            </a:r>
          </a:p>
        </p:txBody>
      </p:sp>
      <p:sp>
        <p:nvSpPr>
          <p:cNvPr id="7" name="Text Placeholder 6"/>
          <p:cNvSpPr>
            <a:spLocks noGrp="1"/>
          </p:cNvSpPr>
          <p:nvPr>
            <p:ph type="body" idx="1"/>
          </p:nvPr>
        </p:nvSpPr>
        <p:spPr/>
        <p:txBody>
          <a:bodyPr/>
          <a:lstStyle/>
          <a:p>
            <a:pPr algn="ctr"/>
            <a:r>
              <a:rPr lang="en-US" dirty="0"/>
              <a:t>Corporate Finance</a:t>
            </a:r>
          </a:p>
        </p:txBody>
      </p:sp>
      <p:sp>
        <p:nvSpPr>
          <p:cNvPr id="8" name="Content Placeholder 7"/>
          <p:cNvSpPr>
            <a:spLocks noGrp="1"/>
          </p:cNvSpPr>
          <p:nvPr>
            <p:ph sz="half" idx="2"/>
          </p:nvPr>
        </p:nvSpPr>
        <p:spPr/>
        <p:txBody>
          <a:bodyPr>
            <a:normAutofit/>
          </a:bodyPr>
          <a:lstStyle/>
          <a:p>
            <a:pPr latinLnBrk="0" hangingPunct="0"/>
            <a:r>
              <a:rPr lang="en-US" dirty="0">
                <a:latin typeface="Times New Roman" panose="02020603050405020304" pitchFamily="18" charset="0"/>
                <a:cs typeface="Times New Roman" panose="02020603050405020304" pitchFamily="18" charset="0"/>
              </a:rPr>
              <a:t>Analysis is founded on history and evaluation of how companies will evolve relative to the past.</a:t>
            </a:r>
          </a:p>
          <a:p>
            <a:pPr latinLnBrk="0" hangingPunct="0"/>
            <a:r>
              <a:rPr lang="en-US" dirty="0">
                <a:latin typeface="Times New Roman" panose="02020603050405020304" pitchFamily="18" charset="0"/>
                <a:cs typeface="Times New Roman" panose="02020603050405020304" pitchFamily="18" charset="0"/>
              </a:rPr>
              <a:t>Financing is important but not necessarily the primary part of the valuation.</a:t>
            </a:r>
          </a:p>
          <a:p>
            <a:pPr latinLnBrk="0" hangingPunct="0"/>
            <a:r>
              <a:rPr lang="en-US" dirty="0">
                <a:latin typeface="Times New Roman" panose="02020603050405020304" pitchFamily="18" charset="0"/>
                <a:cs typeface="Times New Roman" panose="02020603050405020304" pitchFamily="18" charset="0"/>
              </a:rPr>
              <a:t>Successful companies expected to continue growing and refinance.</a:t>
            </a:r>
          </a:p>
          <a:p>
            <a:pPr latinLnBrk="0" hangingPunct="0"/>
            <a:r>
              <a:rPr lang="en-US" dirty="0">
                <a:latin typeface="Times New Roman" panose="02020603050405020304" pitchFamily="18" charset="0"/>
                <a:cs typeface="Times New Roman" panose="02020603050405020304" pitchFamily="18" charset="0"/>
              </a:rPr>
              <a:t>Focus on earnings, P/E ratios, EV/EBITDA ratios and Debt/EBITDA.</a:t>
            </a:r>
          </a:p>
        </p:txBody>
      </p:sp>
      <p:sp>
        <p:nvSpPr>
          <p:cNvPr id="9" name="Text Placeholder 8"/>
          <p:cNvSpPr>
            <a:spLocks noGrp="1"/>
          </p:cNvSpPr>
          <p:nvPr>
            <p:ph type="body" sz="quarter" idx="3"/>
          </p:nvPr>
        </p:nvSpPr>
        <p:spPr/>
        <p:txBody>
          <a:bodyPr/>
          <a:lstStyle/>
          <a:p>
            <a:pPr algn="ctr"/>
            <a:r>
              <a:rPr lang="en-US" dirty="0"/>
              <a:t>Project Finance</a:t>
            </a:r>
          </a:p>
        </p:txBody>
      </p:sp>
      <p:sp>
        <p:nvSpPr>
          <p:cNvPr id="10" name="Content Placeholder 9"/>
          <p:cNvSpPr>
            <a:spLocks noGrp="1"/>
          </p:cNvSpPr>
          <p:nvPr>
            <p:ph sz="quarter" idx="4"/>
          </p:nvPr>
        </p:nvSpPr>
        <p:spPr/>
        <p:txBody>
          <a:bodyPr>
            <a:normAutofit/>
          </a:bodyPr>
          <a:lstStyle/>
          <a:p>
            <a:pPr latinLnBrk="0" hangingPunct="0"/>
            <a:r>
              <a:rPr lang="en-US" dirty="0">
                <a:latin typeface="Times New Roman" panose="02020603050405020304" pitchFamily="18" charset="0"/>
                <a:cs typeface="Times New Roman" panose="02020603050405020304" pitchFamily="18" charset="0"/>
              </a:rPr>
              <a:t>Since there is no history a series of consulting and engineering studies must be evaluated.</a:t>
            </a:r>
          </a:p>
          <a:p>
            <a:pPr latinLnBrk="0" hangingPunct="0"/>
            <a:r>
              <a:rPr lang="en-US" dirty="0">
                <a:latin typeface="Times New Roman" panose="02020603050405020304" pitchFamily="18" charset="0"/>
                <a:cs typeface="Times New Roman" panose="02020603050405020304" pitchFamily="18" charset="0"/>
              </a:rPr>
              <a:t>The bank assesses whether the project works (engineering report). Without financing, no project.</a:t>
            </a:r>
          </a:p>
          <a:p>
            <a:pPr latinLnBrk="0" hangingPunct="0"/>
            <a:r>
              <a:rPr lang="en-US" dirty="0">
                <a:latin typeface="Times New Roman" panose="02020603050405020304" pitchFamily="18" charset="0"/>
                <a:cs typeface="Times New Roman" panose="02020603050405020304" pitchFamily="18" charset="0"/>
              </a:rPr>
              <a:t>Successful projects will pay of all debt from cash flow and end.</a:t>
            </a:r>
          </a:p>
          <a:p>
            <a:pPr latinLnBrk="0" hangingPunct="0"/>
            <a:r>
              <a:rPr lang="en-US" dirty="0">
                <a:latin typeface="Times New Roman" panose="02020603050405020304" pitchFamily="18" charset="0"/>
                <a:cs typeface="Times New Roman" panose="02020603050405020304" pitchFamily="18" charset="0"/>
              </a:rPr>
              <a:t>Focus on cash flow. Equity IRR and DSCR.</a:t>
            </a:r>
          </a:p>
        </p:txBody>
      </p:sp>
      <p:sp>
        <p:nvSpPr>
          <p:cNvPr id="2" name="Slide Number Placeholder 1"/>
          <p:cNvSpPr>
            <a:spLocks noGrp="1"/>
          </p:cNvSpPr>
          <p:nvPr>
            <p:ph type="sldNum" sz="quarter" idx="12"/>
          </p:nvPr>
        </p:nvSpPr>
        <p:spPr/>
        <p:txBody>
          <a:bodyPr/>
          <a:lstStyle/>
          <a:p>
            <a:pPr algn="ctr"/>
            <a:fld id="{0C3A1854-6B63-4059-B360-A3C4972BF0FC}" type="slidenum">
              <a:rPr lang="ko-KR" altLang="en-US" smtClean="0"/>
              <a:pPr algn="ctr"/>
              <a:t>2</a:t>
            </a:fld>
            <a:endParaRPr lang="ko-KR" altLang="en-US" dirty="0"/>
          </a:p>
        </p:txBody>
      </p:sp>
    </p:spTree>
    <p:extLst>
      <p:ext uri="{BB962C8B-B14F-4D97-AF65-F5344CB8AC3E}">
        <p14:creationId xmlns:p14="http://schemas.microsoft.com/office/powerpoint/2010/main" val="248520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F13AA9-54B4-4184-87B4-C35232C93DF5}"/>
              </a:ext>
            </a:extLst>
          </p:cNvPr>
          <p:cNvSpPr>
            <a:spLocks noGrp="1"/>
          </p:cNvSpPr>
          <p:nvPr>
            <p:ph idx="1"/>
          </p:nvPr>
        </p:nvSpPr>
        <p:spPr/>
        <p:txBody>
          <a:bodyPr/>
          <a:lstStyle/>
          <a:p>
            <a:r>
              <a:rPr lang="en-US" dirty="0"/>
              <a:t>Arrogant Business School Professors in Amsterdam</a:t>
            </a:r>
          </a:p>
          <a:p>
            <a:endParaRPr lang="en-US" dirty="0"/>
          </a:p>
        </p:txBody>
      </p:sp>
      <p:sp>
        <p:nvSpPr>
          <p:cNvPr id="3" name="Title 2">
            <a:extLst>
              <a:ext uri="{FF2B5EF4-FFF2-40B4-BE49-F238E27FC236}">
                <a16:creationId xmlns:a16="http://schemas.microsoft.com/office/drawing/2014/main" id="{E0A86E6B-B33C-487C-A843-F370ADFD9890}"/>
              </a:ext>
            </a:extLst>
          </p:cNvPr>
          <p:cNvSpPr>
            <a:spLocks noGrp="1"/>
          </p:cNvSpPr>
          <p:nvPr>
            <p:ph type="title"/>
          </p:nvPr>
        </p:nvSpPr>
        <p:spPr/>
        <p:txBody>
          <a:bodyPr>
            <a:normAutofit fontScale="90000"/>
          </a:bodyPr>
          <a:lstStyle/>
          <a:p>
            <a:r>
              <a:rPr lang="en-US" dirty="0"/>
              <a:t>E-mail from Amsterdam Institute of Finance</a:t>
            </a:r>
          </a:p>
        </p:txBody>
      </p:sp>
      <p:sp>
        <p:nvSpPr>
          <p:cNvPr id="4" name="Slide Number Placeholder 3">
            <a:extLst>
              <a:ext uri="{FF2B5EF4-FFF2-40B4-BE49-F238E27FC236}">
                <a16:creationId xmlns:a16="http://schemas.microsoft.com/office/drawing/2014/main" id="{7F0C5790-0653-4A3C-8F68-1A5348131F3C}"/>
              </a:ext>
            </a:extLst>
          </p:cNvPr>
          <p:cNvSpPr>
            <a:spLocks noGrp="1"/>
          </p:cNvSpPr>
          <p:nvPr>
            <p:ph type="sldNum" sz="quarter" idx="12"/>
          </p:nvPr>
        </p:nvSpPr>
        <p:spPr/>
        <p:txBody>
          <a:bodyPr/>
          <a:lstStyle/>
          <a:p>
            <a:pPr algn="ctr"/>
            <a:fld id="{0C3A1854-6B63-4059-B360-A3C4972BF0FC}" type="slidenum">
              <a:rPr lang="ko-KR" altLang="en-US" smtClean="0"/>
              <a:pPr algn="ctr"/>
              <a:t>20</a:t>
            </a:fld>
            <a:endParaRPr lang="ko-KR" altLang="en-US" dirty="0"/>
          </a:p>
        </p:txBody>
      </p:sp>
      <p:pic>
        <p:nvPicPr>
          <p:cNvPr id="5" name="Picture 4">
            <a:extLst>
              <a:ext uri="{FF2B5EF4-FFF2-40B4-BE49-F238E27FC236}">
                <a16:creationId xmlns:a16="http://schemas.microsoft.com/office/drawing/2014/main" id="{485C0F88-499E-48AB-8778-7E1C25228572}"/>
              </a:ext>
            </a:extLst>
          </p:cNvPr>
          <p:cNvPicPr>
            <a:picLocks noChangeAspect="1"/>
          </p:cNvPicPr>
          <p:nvPr/>
        </p:nvPicPr>
        <p:blipFill>
          <a:blip r:embed="rId2"/>
          <a:stretch>
            <a:fillRect/>
          </a:stretch>
        </p:blipFill>
        <p:spPr>
          <a:xfrm>
            <a:off x="509048" y="2425918"/>
            <a:ext cx="7543800" cy="3924656"/>
          </a:xfrm>
          <a:prstGeom prst="rect">
            <a:avLst/>
          </a:prstGeom>
        </p:spPr>
      </p:pic>
    </p:spTree>
    <p:extLst>
      <p:ext uri="{BB962C8B-B14F-4D97-AF65-F5344CB8AC3E}">
        <p14:creationId xmlns:p14="http://schemas.microsoft.com/office/powerpoint/2010/main" val="155150689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54AB-EDA8-4B81-B916-9D8977067AC6}"/>
              </a:ext>
            </a:extLst>
          </p:cNvPr>
          <p:cNvSpPr>
            <a:spLocks noGrp="1"/>
          </p:cNvSpPr>
          <p:nvPr>
            <p:ph type="title"/>
          </p:nvPr>
        </p:nvSpPr>
        <p:spPr/>
        <p:txBody>
          <a:bodyPr/>
          <a:lstStyle/>
          <a:p>
            <a:r>
              <a:rPr lang="en-029" dirty="0"/>
              <a:t>Availability Deductions Continued</a:t>
            </a:r>
          </a:p>
        </p:txBody>
      </p:sp>
      <p:pic>
        <p:nvPicPr>
          <p:cNvPr id="4" name="Picture 3">
            <a:extLst>
              <a:ext uri="{FF2B5EF4-FFF2-40B4-BE49-F238E27FC236}">
                <a16:creationId xmlns:a16="http://schemas.microsoft.com/office/drawing/2014/main" id="{9BA89EB2-C135-40A1-840B-6DBE973FEAAC}"/>
              </a:ext>
            </a:extLst>
          </p:cNvPr>
          <p:cNvPicPr>
            <a:picLocks noChangeAspect="1"/>
          </p:cNvPicPr>
          <p:nvPr/>
        </p:nvPicPr>
        <p:blipFill>
          <a:blip r:embed="rId2"/>
          <a:stretch>
            <a:fillRect/>
          </a:stretch>
        </p:blipFill>
        <p:spPr>
          <a:xfrm>
            <a:off x="106071" y="2092281"/>
            <a:ext cx="4692226" cy="2973946"/>
          </a:xfrm>
          <a:prstGeom prst="rect">
            <a:avLst/>
          </a:prstGeom>
        </p:spPr>
      </p:pic>
      <p:pic>
        <p:nvPicPr>
          <p:cNvPr id="5" name="Picture 4">
            <a:extLst>
              <a:ext uri="{FF2B5EF4-FFF2-40B4-BE49-F238E27FC236}">
                <a16:creationId xmlns:a16="http://schemas.microsoft.com/office/drawing/2014/main" id="{25937C77-DAF9-41BA-9A67-D2A81A45569C}"/>
              </a:ext>
            </a:extLst>
          </p:cNvPr>
          <p:cNvPicPr>
            <a:picLocks noChangeAspect="1"/>
          </p:cNvPicPr>
          <p:nvPr/>
        </p:nvPicPr>
        <p:blipFill>
          <a:blip r:embed="rId3"/>
          <a:stretch>
            <a:fillRect/>
          </a:stretch>
        </p:blipFill>
        <p:spPr>
          <a:xfrm>
            <a:off x="4773716" y="1828800"/>
            <a:ext cx="4367826" cy="3352800"/>
          </a:xfrm>
          <a:prstGeom prst="rect">
            <a:avLst/>
          </a:prstGeom>
        </p:spPr>
      </p:pic>
    </p:spTree>
    <p:extLst>
      <p:ext uri="{BB962C8B-B14F-4D97-AF65-F5344CB8AC3E}">
        <p14:creationId xmlns:p14="http://schemas.microsoft.com/office/powerpoint/2010/main" val="416952020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7E905-E06C-4582-BECB-E0179D0A9272}"/>
              </a:ext>
            </a:extLst>
          </p:cNvPr>
          <p:cNvSpPr>
            <a:spLocks noGrp="1"/>
          </p:cNvSpPr>
          <p:nvPr>
            <p:ph type="title"/>
          </p:nvPr>
        </p:nvSpPr>
        <p:spPr/>
        <p:txBody>
          <a:bodyPr/>
          <a:lstStyle/>
          <a:p>
            <a:r>
              <a:rPr lang="en-029" dirty="0"/>
              <a:t>Summer and Winter Penalties</a:t>
            </a:r>
          </a:p>
        </p:txBody>
      </p:sp>
      <p:sp>
        <p:nvSpPr>
          <p:cNvPr id="3" name="Content Placeholder 2">
            <a:extLst>
              <a:ext uri="{FF2B5EF4-FFF2-40B4-BE49-F238E27FC236}">
                <a16:creationId xmlns:a16="http://schemas.microsoft.com/office/drawing/2014/main" id="{198EB497-ADE1-4C33-9FA6-31EE5A29825D}"/>
              </a:ext>
            </a:extLst>
          </p:cNvPr>
          <p:cNvSpPr>
            <a:spLocks noGrp="1"/>
          </p:cNvSpPr>
          <p:nvPr>
            <p:ph idx="1"/>
          </p:nvPr>
        </p:nvSpPr>
        <p:spPr/>
        <p:txBody>
          <a:bodyPr/>
          <a:lstStyle/>
          <a:p>
            <a:pPr marL="0" indent="0">
              <a:buNone/>
            </a:pPr>
            <a:r>
              <a:rPr lang="en-029" dirty="0"/>
              <a:t> </a:t>
            </a:r>
          </a:p>
        </p:txBody>
      </p:sp>
      <p:pic>
        <p:nvPicPr>
          <p:cNvPr id="4" name="Picture 3">
            <a:extLst>
              <a:ext uri="{FF2B5EF4-FFF2-40B4-BE49-F238E27FC236}">
                <a16:creationId xmlns:a16="http://schemas.microsoft.com/office/drawing/2014/main" id="{924ED9AC-BDBB-4F87-A903-85289901F5E7}"/>
              </a:ext>
            </a:extLst>
          </p:cNvPr>
          <p:cNvPicPr>
            <a:picLocks noChangeAspect="1"/>
          </p:cNvPicPr>
          <p:nvPr/>
        </p:nvPicPr>
        <p:blipFill>
          <a:blip r:embed="rId2"/>
          <a:stretch>
            <a:fillRect/>
          </a:stretch>
        </p:blipFill>
        <p:spPr>
          <a:xfrm>
            <a:off x="76200" y="1339645"/>
            <a:ext cx="4899514" cy="4800600"/>
          </a:xfrm>
          <a:prstGeom prst="rect">
            <a:avLst/>
          </a:prstGeom>
        </p:spPr>
      </p:pic>
      <p:pic>
        <p:nvPicPr>
          <p:cNvPr id="5" name="Picture 4">
            <a:extLst>
              <a:ext uri="{FF2B5EF4-FFF2-40B4-BE49-F238E27FC236}">
                <a16:creationId xmlns:a16="http://schemas.microsoft.com/office/drawing/2014/main" id="{56EE4AAA-CE51-45EF-8F89-820C71CC3E2D}"/>
              </a:ext>
            </a:extLst>
          </p:cNvPr>
          <p:cNvPicPr>
            <a:picLocks noChangeAspect="1"/>
          </p:cNvPicPr>
          <p:nvPr/>
        </p:nvPicPr>
        <p:blipFill>
          <a:blip r:embed="rId3"/>
          <a:stretch>
            <a:fillRect/>
          </a:stretch>
        </p:blipFill>
        <p:spPr>
          <a:xfrm>
            <a:off x="4876799" y="2514600"/>
            <a:ext cx="4108805" cy="2590800"/>
          </a:xfrm>
          <a:prstGeom prst="rect">
            <a:avLst/>
          </a:prstGeom>
        </p:spPr>
      </p:pic>
    </p:spTree>
    <p:extLst>
      <p:ext uri="{BB962C8B-B14F-4D97-AF65-F5344CB8AC3E}">
        <p14:creationId xmlns:p14="http://schemas.microsoft.com/office/powerpoint/2010/main" val="315925040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0D62E-59B5-40D1-8A65-6C4FE3D40901}"/>
              </a:ext>
            </a:extLst>
          </p:cNvPr>
          <p:cNvSpPr>
            <a:spLocks noGrp="1"/>
          </p:cNvSpPr>
          <p:nvPr>
            <p:ph type="title"/>
          </p:nvPr>
        </p:nvSpPr>
        <p:spPr/>
        <p:txBody>
          <a:bodyPr/>
          <a:lstStyle/>
          <a:p>
            <a:r>
              <a:rPr lang="en-029" dirty="0"/>
              <a:t>Risks and Bank Data</a:t>
            </a:r>
          </a:p>
        </p:txBody>
      </p:sp>
      <p:sp>
        <p:nvSpPr>
          <p:cNvPr id="3" name="Content Placeholder 2">
            <a:extLst>
              <a:ext uri="{FF2B5EF4-FFF2-40B4-BE49-F238E27FC236}">
                <a16:creationId xmlns:a16="http://schemas.microsoft.com/office/drawing/2014/main" id="{0833D029-549C-4FCA-B61F-452157626A6F}"/>
              </a:ext>
            </a:extLst>
          </p:cNvPr>
          <p:cNvSpPr>
            <a:spLocks noGrp="1"/>
          </p:cNvSpPr>
          <p:nvPr>
            <p:ph idx="1"/>
          </p:nvPr>
        </p:nvSpPr>
        <p:spPr/>
        <p:txBody>
          <a:bodyPr/>
          <a:lstStyle/>
          <a:p>
            <a:r>
              <a:rPr lang="en-029" dirty="0"/>
              <a:t>Bank can collect data on actual versus target levels</a:t>
            </a:r>
          </a:p>
          <a:p>
            <a:endParaRPr lang="en-029" dirty="0"/>
          </a:p>
        </p:txBody>
      </p:sp>
      <p:pic>
        <p:nvPicPr>
          <p:cNvPr id="5" name="Picture 2">
            <a:extLst>
              <a:ext uri="{FF2B5EF4-FFF2-40B4-BE49-F238E27FC236}">
                <a16:creationId xmlns:a16="http://schemas.microsoft.com/office/drawing/2014/main" id="{A0470BFF-7E8E-4571-B52D-725B9E5FB4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53" y="3200400"/>
            <a:ext cx="890649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530540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Risks for Coal and Gas Plant - Availability</a:t>
            </a:r>
          </a:p>
        </p:txBody>
      </p:sp>
      <p:pic>
        <p:nvPicPr>
          <p:cNvPr id="287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27090"/>
            <a:ext cx="4591050" cy="5031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551480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A2952-ED80-45D4-B374-D00E72209362}"/>
              </a:ext>
            </a:extLst>
          </p:cNvPr>
          <p:cNvSpPr>
            <a:spLocks noGrp="1"/>
          </p:cNvSpPr>
          <p:nvPr>
            <p:ph type="ctrTitle"/>
          </p:nvPr>
        </p:nvSpPr>
        <p:spPr/>
        <p:txBody>
          <a:bodyPr/>
          <a:lstStyle/>
          <a:p>
            <a:r>
              <a:rPr lang="en-US" dirty="0"/>
              <a:t>EPC Contract Issues in Thermal Plant</a:t>
            </a:r>
          </a:p>
        </p:txBody>
      </p:sp>
    </p:spTree>
    <p:extLst>
      <p:ext uri="{BB962C8B-B14F-4D97-AF65-F5344CB8AC3E}">
        <p14:creationId xmlns:p14="http://schemas.microsoft.com/office/powerpoint/2010/main" val="13911609"/>
      </p:ext>
    </p:extLst>
  </p:cSld>
  <p:clrMapOvr>
    <a:masterClrMapping/>
  </p:clrMapOvr>
  <p:transition>
    <p:zoom/>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normAutofit fontScale="90000"/>
          </a:bodyPr>
          <a:lstStyle/>
          <a:p>
            <a:r>
              <a:rPr lang="en-US" altLang="en-US" dirty="0"/>
              <a:t>Comparative Plant Costs for Natural Gas and Benchmarking – High EPC “Risk Premiums”</a:t>
            </a:r>
          </a:p>
        </p:txBody>
      </p:sp>
      <p:pic>
        <p:nvPicPr>
          <p:cNvPr id="9113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49600" y="1295400"/>
            <a:ext cx="2921000" cy="5105400"/>
          </a:xfrm>
        </p:spPr>
      </p:pic>
    </p:spTree>
    <p:extLst>
      <p:ext uri="{BB962C8B-B14F-4D97-AF65-F5344CB8AC3E}">
        <p14:creationId xmlns:p14="http://schemas.microsoft.com/office/powerpoint/2010/main" val="181642315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01AB9-C633-479C-97DC-0F04DF610076}"/>
              </a:ext>
            </a:extLst>
          </p:cNvPr>
          <p:cNvSpPr>
            <a:spLocks noGrp="1"/>
          </p:cNvSpPr>
          <p:nvPr>
            <p:ph type="title"/>
          </p:nvPr>
        </p:nvSpPr>
        <p:spPr/>
        <p:txBody>
          <a:bodyPr>
            <a:normAutofit fontScale="90000"/>
          </a:bodyPr>
          <a:lstStyle/>
          <a:p>
            <a:r>
              <a:rPr lang="en-029" dirty="0"/>
              <a:t>Real World Problems with EPC Contracts – Case 1, Samsung</a:t>
            </a:r>
          </a:p>
        </p:txBody>
      </p:sp>
      <p:sp>
        <p:nvSpPr>
          <p:cNvPr id="3" name="Content Placeholder 2">
            <a:extLst>
              <a:ext uri="{FF2B5EF4-FFF2-40B4-BE49-F238E27FC236}">
                <a16:creationId xmlns:a16="http://schemas.microsoft.com/office/drawing/2014/main" id="{3AA17BC0-5B96-4476-9705-3AECFD6ABFC7}"/>
              </a:ext>
            </a:extLst>
          </p:cNvPr>
          <p:cNvSpPr>
            <a:spLocks noGrp="1"/>
          </p:cNvSpPr>
          <p:nvPr>
            <p:ph idx="1"/>
          </p:nvPr>
        </p:nvSpPr>
        <p:spPr/>
        <p:txBody>
          <a:bodyPr>
            <a:normAutofit fontScale="85000" lnSpcReduction="10000"/>
          </a:bodyPr>
          <a:lstStyle/>
          <a:p>
            <a:r>
              <a:rPr lang="en-029" dirty="0"/>
              <a:t>Samsung Constructed a Combined Cycle Plant</a:t>
            </a:r>
          </a:p>
          <a:p>
            <a:r>
              <a:rPr lang="en-029" dirty="0"/>
              <a:t>Aggressive Bid on Contract Heat Rate</a:t>
            </a:r>
          </a:p>
          <a:p>
            <a:r>
              <a:rPr lang="en-029" dirty="0"/>
              <a:t>Allowed Band in EPC Contract of up to 1% Increase in Heat Rate</a:t>
            </a:r>
          </a:p>
          <a:p>
            <a:r>
              <a:rPr lang="en-029" dirty="0"/>
              <a:t>Met the Heat Rate in the Test. Turning knobs issue</a:t>
            </a:r>
          </a:p>
          <a:p>
            <a:r>
              <a:rPr lang="en-029" dirty="0"/>
              <a:t>Actual Heat Rate is 1.5% above Contract Heat Rate</a:t>
            </a:r>
          </a:p>
          <a:p>
            <a:r>
              <a:rPr lang="en-029" dirty="0"/>
              <a:t>Causes at Dramatic Reduction in the Financial Performance because Gas Price is about USD 5/MMBTU and fuel cost is much higher than the capacity charge.</a:t>
            </a:r>
          </a:p>
          <a:p>
            <a:r>
              <a:rPr lang="en-029" dirty="0"/>
              <a:t>Looking at spending about USD 80 million for compressor to improve the heat rate.</a:t>
            </a:r>
          </a:p>
        </p:txBody>
      </p:sp>
    </p:spTree>
    <p:extLst>
      <p:ext uri="{BB962C8B-B14F-4D97-AF65-F5344CB8AC3E}">
        <p14:creationId xmlns:p14="http://schemas.microsoft.com/office/powerpoint/2010/main" val="349908631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D8F90-3155-47F6-B06C-76E80165F62C}"/>
              </a:ext>
            </a:extLst>
          </p:cNvPr>
          <p:cNvSpPr>
            <a:spLocks noGrp="1"/>
          </p:cNvSpPr>
          <p:nvPr>
            <p:ph type="title"/>
          </p:nvPr>
        </p:nvSpPr>
        <p:spPr/>
        <p:txBody>
          <a:bodyPr/>
          <a:lstStyle/>
          <a:p>
            <a:r>
              <a:rPr lang="en-029" dirty="0"/>
              <a:t>Real World Case 2, Sino Hydro</a:t>
            </a:r>
          </a:p>
        </p:txBody>
      </p:sp>
      <p:sp>
        <p:nvSpPr>
          <p:cNvPr id="3" name="Content Placeholder 2">
            <a:extLst>
              <a:ext uri="{FF2B5EF4-FFF2-40B4-BE49-F238E27FC236}">
                <a16:creationId xmlns:a16="http://schemas.microsoft.com/office/drawing/2014/main" id="{FE38D015-6AF0-4553-89AA-671CCA3A972F}"/>
              </a:ext>
            </a:extLst>
          </p:cNvPr>
          <p:cNvSpPr>
            <a:spLocks noGrp="1"/>
          </p:cNvSpPr>
          <p:nvPr>
            <p:ph idx="1"/>
          </p:nvPr>
        </p:nvSpPr>
        <p:spPr/>
        <p:txBody>
          <a:bodyPr>
            <a:normAutofit fontScale="85000" lnSpcReduction="20000"/>
          </a:bodyPr>
          <a:lstStyle/>
          <a:p>
            <a:r>
              <a:rPr lang="en-029" dirty="0"/>
              <a:t>Sino Hydro was late in constructing a combined cycle plant by 5 months.  The liquidated damage per day was about USD 200 per MW-day resulting in cost of about USD 15 million.</a:t>
            </a:r>
          </a:p>
          <a:p>
            <a:r>
              <a:rPr lang="en-029" dirty="0"/>
              <a:t>Sino Hydro claimed the delay was caused by weather and refused to pay the liquidated damage (bonding, total cost of project was about 265 million)</a:t>
            </a:r>
          </a:p>
          <a:p>
            <a:r>
              <a:rPr lang="en-029" dirty="0"/>
              <a:t>Now in arbitration. Sino Hydro and IPP appoint one arbiter. The two pick a third.</a:t>
            </a:r>
          </a:p>
          <a:p>
            <a:r>
              <a:rPr lang="en-029" dirty="0"/>
              <a:t>Also heat rate problem with 1% band and actual is worse, particularly at low loading levels.</a:t>
            </a:r>
          </a:p>
          <a:p>
            <a:r>
              <a:rPr lang="en-029" dirty="0"/>
              <a:t>Solutions.  Put in solar panels – reduce fuel cost and keep the capacity the same.  Alternatively get higher pressure gas </a:t>
            </a:r>
            <a:r>
              <a:rPr lang="en-029"/>
              <a:t>from pipeline.</a:t>
            </a:r>
          </a:p>
          <a:p>
            <a:endParaRPr lang="en-029" dirty="0"/>
          </a:p>
        </p:txBody>
      </p:sp>
    </p:spTree>
    <p:extLst>
      <p:ext uri="{BB962C8B-B14F-4D97-AF65-F5344CB8AC3E}">
        <p14:creationId xmlns:p14="http://schemas.microsoft.com/office/powerpoint/2010/main" val="89191475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p:txBody>
          <a:bodyPr/>
          <a:lstStyle/>
          <a:p>
            <a:r>
              <a:rPr lang="en-US" altLang="en-US" dirty="0"/>
              <a:t>EPC Contract Provisions</a:t>
            </a:r>
          </a:p>
        </p:txBody>
      </p:sp>
      <p:sp>
        <p:nvSpPr>
          <p:cNvPr id="168963" name="Content Placeholder 2"/>
          <p:cNvSpPr>
            <a:spLocks noGrp="1"/>
          </p:cNvSpPr>
          <p:nvPr>
            <p:ph idx="1"/>
          </p:nvPr>
        </p:nvSpPr>
        <p:spPr/>
        <p:txBody>
          <a:bodyPr>
            <a:noAutofit/>
          </a:bodyPr>
          <a:lstStyle/>
          <a:p>
            <a:r>
              <a:rPr lang="en-US" altLang="en-US" sz="2000" dirty="0"/>
              <a:t>EPC contract where the Contractor has single point, full responsibility for engineering, procuring and constructing a Plant and Electrical Special Facilities in accordance with the ‘Sponsors Functional Requirements’ (“SFR”). Also in accordance with the relevant requirements of the Project Agreements to the extent applicable to the engineering, procurement and construction of the Project.  </a:t>
            </a:r>
          </a:p>
          <a:p>
            <a:r>
              <a:rPr lang="en-US" altLang="en-US" sz="2000" dirty="0"/>
              <a:t>The EPC contract includes full design, construction and testing of the Plant.</a:t>
            </a:r>
          </a:p>
          <a:p>
            <a:r>
              <a:rPr lang="en-US" altLang="en-US" sz="2000" dirty="0"/>
              <a:t>The Contractor takes all design risk and the Owner makes no warranty as to the accuracy, completeness or correctness of any documentation given by it to the Contractor.</a:t>
            </a:r>
          </a:p>
          <a:p>
            <a:r>
              <a:rPr lang="en-US" altLang="en-US" sz="2000" dirty="0"/>
              <a:t>Includes approvals, design, subcontracting, price and payment, site conditions and soil/ground risk, performance security and retention, performance guarantees and minimum performance criteria, warranty periods, local content requirements, spare parts and special tools, testing, utilities, fuel, consumables and start up power; payment and certification, changes, transfer of title and risk of loss; force majeure, suspension and termination.</a:t>
            </a:r>
          </a:p>
        </p:txBody>
      </p:sp>
    </p:spTree>
    <p:extLst>
      <p:ext uri="{BB962C8B-B14F-4D97-AF65-F5344CB8AC3E}">
        <p14:creationId xmlns:p14="http://schemas.microsoft.com/office/powerpoint/2010/main" val="138968085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ltLang="en-US" dirty="0"/>
              <a:t>LD on Heat Rate in EPC Contract</a:t>
            </a:r>
          </a:p>
        </p:txBody>
      </p:sp>
      <p:sp>
        <p:nvSpPr>
          <p:cNvPr id="84995" name="Rectangle 3"/>
          <p:cNvSpPr>
            <a:spLocks noGrp="1" noChangeArrowheads="1"/>
          </p:cNvSpPr>
          <p:nvPr>
            <p:ph type="body" idx="1"/>
          </p:nvPr>
        </p:nvSpPr>
        <p:spPr/>
        <p:txBody>
          <a:bodyPr>
            <a:normAutofit/>
          </a:bodyPr>
          <a:lstStyle/>
          <a:p>
            <a:pPr>
              <a:lnSpc>
                <a:spcPct val="90000"/>
              </a:lnSpc>
            </a:pPr>
            <a:r>
              <a:rPr lang="en-US" altLang="en-US" sz="1600" dirty="0"/>
              <a:t>Determining any liquidated damages related to Commercial Net Heat Rate, Commercial Net Heat Rate shall be averaged (with separate averages for natural gas and fuel oil) for the six Units (based upon the final Performance Tests for each Unit) as adjusted for transformer losses, auxiliary loads and balance of plant restrictions determined during the tests for Plant Commercial Operation, and liquidated damages, if any, shall be computed based upon the per Unit average Commercial Net Heat Rate for natural gas and fuel oil. </a:t>
            </a:r>
          </a:p>
          <a:p>
            <a:pPr>
              <a:lnSpc>
                <a:spcPct val="90000"/>
              </a:lnSpc>
            </a:pPr>
            <a:r>
              <a:rPr lang="en-US" altLang="en-US" sz="1600" dirty="0"/>
              <a:t>Prior to the computation of liquidated damages for net heat rate of the entire Plant, Contractor shall, at such times as are provided in this Agreement, pay to Owner liquidated damages of</a:t>
            </a:r>
          </a:p>
          <a:p>
            <a:pPr lvl="1">
              <a:lnSpc>
                <a:spcPct val="90000"/>
              </a:lnSpc>
            </a:pPr>
            <a:r>
              <a:rPr lang="en-US" altLang="en-US" sz="1600" dirty="0"/>
              <a:t> FIVE THOUSAND EIGHT HUNDRED SIXTY DOLLARS ($5,860) per BTU/KW-HR for each BTU/KW-HR that the net heat rate of a Unit exceeds Ten Thousand Six Hundred Eighty Three  (10,683) BTU/KW-HR (HHV) when operated on natural gas,</a:t>
            </a:r>
          </a:p>
          <a:p>
            <a:pPr lvl="1">
              <a:lnSpc>
                <a:spcPct val="90000"/>
              </a:lnSpc>
            </a:pPr>
            <a:r>
              <a:rPr lang="en-US" altLang="en-US" sz="1600" dirty="0"/>
              <a:t>plus NINE HUNDRED FIFTY DOLLARS ($950) per BTU/KW-HR  for each BTU/KW-HR that the net heat rate of a Unit exceeds Ten Thousand Eight Hundred  Twenty One (10,821) BTU/KW-HR (HHV) when operated on fuel oil, as measured in the most recent Performance Tests for such Unit. </a:t>
            </a:r>
          </a:p>
          <a:p>
            <a:pPr>
              <a:lnSpc>
                <a:spcPct val="90000"/>
              </a:lnSpc>
            </a:pPr>
            <a:r>
              <a:rPr lang="en-US" altLang="en-US" sz="1600" dirty="0"/>
              <a:t>Contractor shall have the right to retest.  Contractor's total aggregate liability for liquidated damages shall not exceed twenty two and one half percent (22 1/2%) of the Guaranteed Lump Sum Price.</a:t>
            </a:r>
          </a:p>
        </p:txBody>
      </p:sp>
    </p:spTree>
    <p:extLst>
      <p:ext uri="{BB962C8B-B14F-4D97-AF65-F5344CB8AC3E}">
        <p14:creationId xmlns:p14="http://schemas.microsoft.com/office/powerpoint/2010/main" val="850080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895927-84E5-4DC5-BCAD-A87912CF2358}"/>
              </a:ext>
            </a:extLst>
          </p:cNvPr>
          <p:cNvSpPr>
            <a:spLocks noGrp="1"/>
          </p:cNvSpPr>
          <p:nvPr>
            <p:ph idx="1"/>
          </p:nvPr>
        </p:nvSpPr>
        <p:spPr/>
        <p:txBody>
          <a:bodyPr/>
          <a:lstStyle/>
          <a:p>
            <a:r>
              <a:rPr lang="en-US" dirty="0"/>
              <a:t>IRR on a stock with re-investment of dividends is the ultimate way to measure performance.  It is the growth rate in your money.  It is all you care about if you are obsessed with consuming expensive things.</a:t>
            </a:r>
          </a:p>
          <a:p>
            <a:endParaRPr lang="en-US" dirty="0"/>
          </a:p>
          <a:p>
            <a:endParaRPr lang="en-US" dirty="0"/>
          </a:p>
        </p:txBody>
      </p:sp>
      <p:sp>
        <p:nvSpPr>
          <p:cNvPr id="3" name="Title 2">
            <a:extLst>
              <a:ext uri="{FF2B5EF4-FFF2-40B4-BE49-F238E27FC236}">
                <a16:creationId xmlns:a16="http://schemas.microsoft.com/office/drawing/2014/main" id="{B4759547-F9CA-405D-A2E9-92EC13406DC9}"/>
              </a:ext>
            </a:extLst>
          </p:cNvPr>
          <p:cNvSpPr>
            <a:spLocks noGrp="1"/>
          </p:cNvSpPr>
          <p:nvPr>
            <p:ph type="title"/>
          </p:nvPr>
        </p:nvSpPr>
        <p:spPr/>
        <p:txBody>
          <a:bodyPr>
            <a:normAutofit fontScale="90000"/>
          </a:bodyPr>
          <a:lstStyle/>
          <a:p>
            <a:r>
              <a:rPr lang="en-US" dirty="0"/>
              <a:t>Thanks to </a:t>
            </a:r>
            <a:r>
              <a:rPr lang="en-US" dirty="0" err="1"/>
              <a:t>Finance.Yahoo</a:t>
            </a:r>
            <a:r>
              <a:rPr lang="en-US" dirty="0"/>
              <a:t> for Adjusted Stock Price</a:t>
            </a:r>
          </a:p>
        </p:txBody>
      </p:sp>
      <p:sp>
        <p:nvSpPr>
          <p:cNvPr id="4" name="Slide Number Placeholder 3">
            <a:extLst>
              <a:ext uri="{FF2B5EF4-FFF2-40B4-BE49-F238E27FC236}">
                <a16:creationId xmlns:a16="http://schemas.microsoft.com/office/drawing/2014/main" id="{CFF23574-5D70-4D4A-B031-BA1E56FDF48B}"/>
              </a:ext>
            </a:extLst>
          </p:cNvPr>
          <p:cNvSpPr>
            <a:spLocks noGrp="1"/>
          </p:cNvSpPr>
          <p:nvPr>
            <p:ph type="sldNum" sz="quarter" idx="12"/>
          </p:nvPr>
        </p:nvSpPr>
        <p:spPr/>
        <p:txBody>
          <a:bodyPr/>
          <a:lstStyle/>
          <a:p>
            <a:pPr algn="ctr"/>
            <a:fld id="{0C3A1854-6B63-4059-B360-A3C4972BF0FC}" type="slidenum">
              <a:rPr lang="ko-KR" altLang="en-US" smtClean="0"/>
              <a:pPr algn="ctr"/>
              <a:t>21</a:t>
            </a:fld>
            <a:endParaRPr lang="ko-KR" altLang="en-US" dirty="0"/>
          </a:p>
        </p:txBody>
      </p:sp>
      <p:pic>
        <p:nvPicPr>
          <p:cNvPr id="5" name="Picture 4">
            <a:extLst>
              <a:ext uri="{FF2B5EF4-FFF2-40B4-BE49-F238E27FC236}">
                <a16:creationId xmlns:a16="http://schemas.microsoft.com/office/drawing/2014/main" id="{CDE934E6-457C-40F8-963D-737E01623D87}"/>
              </a:ext>
            </a:extLst>
          </p:cNvPr>
          <p:cNvPicPr>
            <a:picLocks noChangeAspect="1"/>
          </p:cNvPicPr>
          <p:nvPr/>
        </p:nvPicPr>
        <p:blipFill>
          <a:blip r:embed="rId2"/>
          <a:stretch>
            <a:fillRect/>
          </a:stretch>
        </p:blipFill>
        <p:spPr>
          <a:xfrm>
            <a:off x="273377" y="4059465"/>
            <a:ext cx="8531258" cy="2076851"/>
          </a:xfrm>
          <a:prstGeom prst="rect">
            <a:avLst/>
          </a:prstGeom>
        </p:spPr>
      </p:pic>
    </p:spTree>
    <p:extLst>
      <p:ext uri="{BB962C8B-B14F-4D97-AF65-F5344CB8AC3E}">
        <p14:creationId xmlns:p14="http://schemas.microsoft.com/office/powerpoint/2010/main" val="172209123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1B381-6B22-4725-A92E-067227E7E0B5}"/>
              </a:ext>
            </a:extLst>
          </p:cNvPr>
          <p:cNvSpPr>
            <a:spLocks noGrp="1"/>
          </p:cNvSpPr>
          <p:nvPr>
            <p:ph type="ctrTitle"/>
          </p:nvPr>
        </p:nvSpPr>
        <p:spPr/>
        <p:txBody>
          <a:bodyPr/>
          <a:lstStyle/>
          <a:p>
            <a:r>
              <a:rPr lang="en-029" dirty="0"/>
              <a:t>O&amp;M Contracts and Fuel Supply Contracts</a:t>
            </a:r>
          </a:p>
        </p:txBody>
      </p:sp>
    </p:spTree>
    <p:extLst>
      <p:ext uri="{BB962C8B-B14F-4D97-AF65-F5344CB8AC3E}">
        <p14:creationId xmlns:p14="http://schemas.microsoft.com/office/powerpoint/2010/main" val="69248163"/>
      </p:ext>
    </p:extLst>
  </p:cSld>
  <p:clrMapOvr>
    <a:masterClrMapping/>
  </p:clrMapOvr>
  <p:transition>
    <p:zoom/>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7BBB4-8C91-4F01-ADCF-27CE9536CD15}"/>
              </a:ext>
            </a:extLst>
          </p:cNvPr>
          <p:cNvSpPr>
            <a:spLocks noGrp="1"/>
          </p:cNvSpPr>
          <p:nvPr>
            <p:ph type="title"/>
          </p:nvPr>
        </p:nvSpPr>
        <p:spPr/>
        <p:txBody>
          <a:bodyPr/>
          <a:lstStyle/>
          <a:p>
            <a:r>
              <a:rPr lang="en-029" dirty="0"/>
              <a:t>Example of Terms of O&amp;M Contract</a:t>
            </a:r>
          </a:p>
        </p:txBody>
      </p:sp>
      <p:pic>
        <p:nvPicPr>
          <p:cNvPr id="4" name="Content Placeholder 3">
            <a:extLst>
              <a:ext uri="{FF2B5EF4-FFF2-40B4-BE49-F238E27FC236}">
                <a16:creationId xmlns:a16="http://schemas.microsoft.com/office/drawing/2014/main" id="{05AEF69E-A166-4F59-92B2-0E3693CF01BF}"/>
              </a:ext>
            </a:extLst>
          </p:cNvPr>
          <p:cNvPicPr>
            <a:picLocks noGrp="1" noChangeAspect="1"/>
          </p:cNvPicPr>
          <p:nvPr>
            <p:ph idx="1"/>
          </p:nvPr>
        </p:nvPicPr>
        <p:blipFill>
          <a:blip r:embed="rId2"/>
          <a:stretch>
            <a:fillRect/>
          </a:stretch>
        </p:blipFill>
        <p:spPr>
          <a:xfrm>
            <a:off x="1085045" y="1524000"/>
            <a:ext cx="6973909" cy="4572000"/>
          </a:xfrm>
          <a:prstGeom prst="rect">
            <a:avLst/>
          </a:prstGeom>
        </p:spPr>
      </p:pic>
    </p:spTree>
    <p:extLst>
      <p:ext uri="{BB962C8B-B14F-4D97-AF65-F5344CB8AC3E}">
        <p14:creationId xmlns:p14="http://schemas.microsoft.com/office/powerpoint/2010/main" val="237179211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05209-CA7B-4192-8D88-F2F371CDBB94}"/>
              </a:ext>
            </a:extLst>
          </p:cNvPr>
          <p:cNvSpPr>
            <a:spLocks noGrp="1"/>
          </p:cNvSpPr>
          <p:nvPr>
            <p:ph type="title"/>
          </p:nvPr>
        </p:nvSpPr>
        <p:spPr/>
        <p:txBody>
          <a:bodyPr/>
          <a:lstStyle/>
          <a:p>
            <a:r>
              <a:rPr lang="en-029" dirty="0"/>
              <a:t>O&amp;M Contract Penalties and Incentives</a:t>
            </a:r>
          </a:p>
        </p:txBody>
      </p:sp>
      <p:pic>
        <p:nvPicPr>
          <p:cNvPr id="4" name="Content Placeholder 3">
            <a:extLst>
              <a:ext uri="{FF2B5EF4-FFF2-40B4-BE49-F238E27FC236}">
                <a16:creationId xmlns:a16="http://schemas.microsoft.com/office/drawing/2014/main" id="{6CE8C5E4-2873-4072-ABA9-38E7FF040B22}"/>
              </a:ext>
            </a:extLst>
          </p:cNvPr>
          <p:cNvPicPr>
            <a:picLocks noGrp="1" noChangeAspect="1"/>
          </p:cNvPicPr>
          <p:nvPr>
            <p:ph idx="1"/>
          </p:nvPr>
        </p:nvPicPr>
        <p:blipFill>
          <a:blip r:embed="rId2"/>
          <a:stretch>
            <a:fillRect/>
          </a:stretch>
        </p:blipFill>
        <p:spPr>
          <a:xfrm>
            <a:off x="249766" y="1635277"/>
            <a:ext cx="8383872" cy="3947071"/>
          </a:xfrm>
          <a:prstGeom prst="rect">
            <a:avLst/>
          </a:prstGeom>
        </p:spPr>
      </p:pic>
    </p:spTree>
    <p:extLst>
      <p:ext uri="{BB962C8B-B14F-4D97-AF65-F5344CB8AC3E}">
        <p14:creationId xmlns:p14="http://schemas.microsoft.com/office/powerpoint/2010/main" val="199143002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B748A-B248-45AC-A1E5-D6A2DEFE7A2C}"/>
              </a:ext>
            </a:extLst>
          </p:cNvPr>
          <p:cNvSpPr>
            <a:spLocks noGrp="1"/>
          </p:cNvSpPr>
          <p:nvPr>
            <p:ph type="title"/>
          </p:nvPr>
        </p:nvSpPr>
        <p:spPr/>
        <p:txBody>
          <a:bodyPr/>
          <a:lstStyle/>
          <a:p>
            <a:r>
              <a:rPr lang="en-029" dirty="0"/>
              <a:t>Liquidated Damages in O&amp;M Contract</a:t>
            </a:r>
          </a:p>
        </p:txBody>
      </p:sp>
      <p:pic>
        <p:nvPicPr>
          <p:cNvPr id="4" name="Picture 3">
            <a:extLst>
              <a:ext uri="{FF2B5EF4-FFF2-40B4-BE49-F238E27FC236}">
                <a16:creationId xmlns:a16="http://schemas.microsoft.com/office/drawing/2014/main" id="{1AB98D17-AC7F-42FC-855C-3C1503FE9F5F}"/>
              </a:ext>
            </a:extLst>
          </p:cNvPr>
          <p:cNvPicPr>
            <a:picLocks noChangeAspect="1"/>
          </p:cNvPicPr>
          <p:nvPr/>
        </p:nvPicPr>
        <p:blipFill>
          <a:blip r:embed="rId2"/>
          <a:stretch>
            <a:fillRect/>
          </a:stretch>
        </p:blipFill>
        <p:spPr>
          <a:xfrm>
            <a:off x="152399" y="1981200"/>
            <a:ext cx="8972227" cy="4103577"/>
          </a:xfrm>
          <a:prstGeom prst="rect">
            <a:avLst/>
          </a:prstGeom>
        </p:spPr>
      </p:pic>
    </p:spTree>
    <p:extLst>
      <p:ext uri="{BB962C8B-B14F-4D97-AF65-F5344CB8AC3E}">
        <p14:creationId xmlns:p14="http://schemas.microsoft.com/office/powerpoint/2010/main" val="340608411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p:txBody>
          <a:bodyPr/>
          <a:lstStyle/>
          <a:p>
            <a:r>
              <a:rPr lang="en-US" altLang="en-US" dirty="0"/>
              <a:t>O&amp;M Contract Timing</a:t>
            </a:r>
          </a:p>
        </p:txBody>
      </p:sp>
      <p:sp>
        <p:nvSpPr>
          <p:cNvPr id="172035" name="Content Placeholder 2"/>
          <p:cNvSpPr>
            <a:spLocks noGrp="1"/>
          </p:cNvSpPr>
          <p:nvPr>
            <p:ph idx="1"/>
          </p:nvPr>
        </p:nvSpPr>
        <p:spPr/>
        <p:txBody>
          <a:bodyPr>
            <a:noAutofit/>
          </a:bodyPr>
          <a:lstStyle/>
          <a:p>
            <a:r>
              <a:rPr lang="en-US" altLang="en-US" sz="2800" dirty="0"/>
              <a:t>Term of the O&amp;M Agreement begins on the date of execution of the O&amp;M Agreement and terminates on the earlier of (i) termination of the PPA; and (ii) the 20th anniversary of PCOD.</a:t>
            </a:r>
          </a:p>
          <a:p>
            <a:r>
              <a:rPr lang="en-US" altLang="en-US" sz="2800" dirty="0"/>
              <a:t>The Term is divided into periods:</a:t>
            </a:r>
          </a:p>
          <a:p>
            <a:pPr lvl="1"/>
            <a:r>
              <a:rPr lang="en-US" altLang="en-US" dirty="0"/>
              <a:t>Mobilization Period: Period from the Mobilization Date through the Day before the Commercial Operation Date.</a:t>
            </a:r>
          </a:p>
          <a:p>
            <a:pPr lvl="1"/>
            <a:r>
              <a:rPr lang="en-US" altLang="en-US" dirty="0"/>
              <a:t>Early Operating Period: From COD through PCOD. </a:t>
            </a:r>
          </a:p>
          <a:p>
            <a:pPr lvl="1"/>
            <a:r>
              <a:rPr lang="en-US" altLang="en-US" dirty="0"/>
              <a:t>Project Operating Period: Period from the PCOD through and the last end of the term.</a:t>
            </a:r>
          </a:p>
          <a:p>
            <a:endParaRPr lang="en-US" altLang="en-US" sz="2800" dirty="0"/>
          </a:p>
        </p:txBody>
      </p:sp>
    </p:spTree>
    <p:extLst>
      <p:ext uri="{BB962C8B-B14F-4D97-AF65-F5344CB8AC3E}">
        <p14:creationId xmlns:p14="http://schemas.microsoft.com/office/powerpoint/2010/main" val="76842645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p:txBody>
          <a:bodyPr/>
          <a:lstStyle/>
          <a:p>
            <a:r>
              <a:rPr lang="en-US" altLang="en-US" dirty="0"/>
              <a:t>Incentives in O&amp;M Contract</a:t>
            </a:r>
          </a:p>
        </p:txBody>
      </p:sp>
      <p:sp>
        <p:nvSpPr>
          <p:cNvPr id="173059" name="Content Placeholder 2"/>
          <p:cNvSpPr>
            <a:spLocks noGrp="1"/>
          </p:cNvSpPr>
          <p:nvPr>
            <p:ph idx="1"/>
          </p:nvPr>
        </p:nvSpPr>
        <p:spPr/>
        <p:txBody>
          <a:bodyPr>
            <a:normAutofit fontScale="85000" lnSpcReduction="20000"/>
          </a:bodyPr>
          <a:lstStyle/>
          <a:p>
            <a:r>
              <a:rPr lang="en-US" altLang="en-US" dirty="0"/>
              <a:t>Fuel Incentive – If the actual consumption of natural gas is lower than estimated in the fuel model, the SPV shall pay the O&amp;M contractor a fuel Incentive payment equal to some percent of energy charge in the PPA .  This will be subject to an annual cap.  </a:t>
            </a:r>
          </a:p>
          <a:p>
            <a:r>
              <a:rPr lang="en-US" altLang="en-US" dirty="0"/>
              <a:t>If gas consumption is higher than estimated, the O&amp;M contractor  will pay to the SPV an amount equal to 25% of the energy charge component, subject to an annual cap.</a:t>
            </a:r>
          </a:p>
          <a:p>
            <a:r>
              <a:rPr lang="en-GB" altLang="en-US" dirty="0"/>
              <a:t>If the actual capacity payments of the SPV exceed the projected capacity payments revenues, the SPV will pay the Operator an Energy Availability Incentive Payment equivalent to 20% of the additional revenue.  There is a similar mechanism if the capacity payments are below the project payments</a:t>
            </a:r>
            <a:endParaRPr lang="en-US" altLang="en-US" dirty="0"/>
          </a:p>
        </p:txBody>
      </p:sp>
    </p:spTree>
    <p:extLst>
      <p:ext uri="{BB962C8B-B14F-4D97-AF65-F5344CB8AC3E}">
        <p14:creationId xmlns:p14="http://schemas.microsoft.com/office/powerpoint/2010/main" val="243988303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D3B09-ECEE-49FE-BD77-E84A31B3D2E4}"/>
              </a:ext>
            </a:extLst>
          </p:cNvPr>
          <p:cNvSpPr>
            <a:spLocks noGrp="1"/>
          </p:cNvSpPr>
          <p:nvPr>
            <p:ph type="ctrTitle"/>
          </p:nvPr>
        </p:nvSpPr>
        <p:spPr/>
        <p:txBody>
          <a:bodyPr/>
          <a:lstStyle/>
          <a:p>
            <a:r>
              <a:rPr lang="en-US" dirty="0"/>
              <a:t>Fuel Supply Agreements</a:t>
            </a:r>
          </a:p>
        </p:txBody>
      </p:sp>
    </p:spTree>
    <p:extLst>
      <p:ext uri="{BB962C8B-B14F-4D97-AF65-F5344CB8AC3E}">
        <p14:creationId xmlns:p14="http://schemas.microsoft.com/office/powerpoint/2010/main" val="600209304"/>
      </p:ext>
    </p:extLst>
  </p:cSld>
  <p:clrMapOvr>
    <a:masterClrMapping/>
  </p:clrMapOvr>
  <p:transition>
    <p:zoom/>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dirty="0"/>
              <a:t>Efficiency in Fuel Contracting</a:t>
            </a:r>
          </a:p>
        </p:txBody>
      </p:sp>
      <p:sp>
        <p:nvSpPr>
          <p:cNvPr id="53251" name="Content Placeholder 2"/>
          <p:cNvSpPr>
            <a:spLocks noGrp="1"/>
          </p:cNvSpPr>
          <p:nvPr>
            <p:ph idx="1"/>
          </p:nvPr>
        </p:nvSpPr>
        <p:spPr/>
        <p:txBody>
          <a:bodyPr/>
          <a:lstStyle/>
          <a:p>
            <a:r>
              <a:rPr lang="en-US" altLang="en-US" dirty="0"/>
              <a:t>Negotiating Fuel Prices in Long-term Contracts</a:t>
            </a:r>
          </a:p>
          <a:p>
            <a:r>
              <a:rPr lang="en-US" altLang="en-US" dirty="0"/>
              <a:t>Predicting Long-term Prices</a:t>
            </a:r>
          </a:p>
          <a:p>
            <a:r>
              <a:rPr lang="en-US" altLang="en-US" dirty="0"/>
              <a:t>Contracting Fuel Transport Prices</a:t>
            </a:r>
          </a:p>
          <a:p>
            <a:r>
              <a:rPr lang="en-US" altLang="en-US" dirty="0"/>
              <a:t>Hedging Strategy of Fuel Prices</a:t>
            </a:r>
          </a:p>
          <a:p>
            <a:r>
              <a:rPr lang="en-US" altLang="en-US" dirty="0"/>
              <a:t>Appropriate Risk Allocation</a:t>
            </a:r>
          </a:p>
          <a:p>
            <a:pPr lvl="1"/>
            <a:r>
              <a:rPr lang="en-US" altLang="en-US" dirty="0"/>
              <a:t>Not as simple as fuel price allocation to off-taker</a:t>
            </a:r>
          </a:p>
        </p:txBody>
      </p:sp>
    </p:spTree>
    <p:extLst>
      <p:ext uri="{BB962C8B-B14F-4D97-AF65-F5344CB8AC3E}">
        <p14:creationId xmlns:p14="http://schemas.microsoft.com/office/powerpoint/2010/main" val="199438940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5E7CF-8085-4A51-8985-448A7AA68F9F}"/>
              </a:ext>
            </a:extLst>
          </p:cNvPr>
          <p:cNvSpPr>
            <a:spLocks noGrp="1"/>
          </p:cNvSpPr>
          <p:nvPr>
            <p:ph type="title"/>
          </p:nvPr>
        </p:nvSpPr>
        <p:spPr/>
        <p:txBody>
          <a:bodyPr/>
          <a:lstStyle/>
          <a:p>
            <a:r>
              <a:rPr lang="en-029" dirty="0"/>
              <a:t>Pass-Through Fuel Payments</a:t>
            </a:r>
          </a:p>
        </p:txBody>
      </p:sp>
      <p:pic>
        <p:nvPicPr>
          <p:cNvPr id="4" name="Picture 3">
            <a:extLst>
              <a:ext uri="{FF2B5EF4-FFF2-40B4-BE49-F238E27FC236}">
                <a16:creationId xmlns:a16="http://schemas.microsoft.com/office/drawing/2014/main" id="{69BE6E0F-7D8A-40FC-B409-243F523189A6}"/>
              </a:ext>
            </a:extLst>
          </p:cNvPr>
          <p:cNvPicPr>
            <a:picLocks noChangeAspect="1"/>
          </p:cNvPicPr>
          <p:nvPr/>
        </p:nvPicPr>
        <p:blipFill>
          <a:blip r:embed="rId2"/>
          <a:stretch>
            <a:fillRect/>
          </a:stretch>
        </p:blipFill>
        <p:spPr>
          <a:xfrm>
            <a:off x="2590800" y="1351026"/>
            <a:ext cx="5486399" cy="5506974"/>
          </a:xfrm>
          <a:prstGeom prst="rect">
            <a:avLst/>
          </a:prstGeom>
        </p:spPr>
      </p:pic>
    </p:spTree>
    <p:extLst>
      <p:ext uri="{BB962C8B-B14F-4D97-AF65-F5344CB8AC3E}">
        <p14:creationId xmlns:p14="http://schemas.microsoft.com/office/powerpoint/2010/main" val="49035387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A8D32-09FD-4A06-9DDA-456B83CACCCF}"/>
              </a:ext>
            </a:extLst>
          </p:cNvPr>
          <p:cNvSpPr>
            <a:spLocks noGrp="1"/>
          </p:cNvSpPr>
          <p:nvPr>
            <p:ph type="title"/>
          </p:nvPr>
        </p:nvSpPr>
        <p:spPr/>
        <p:txBody>
          <a:bodyPr>
            <a:normAutofit fontScale="90000"/>
          </a:bodyPr>
          <a:lstStyle/>
          <a:p>
            <a:r>
              <a:rPr lang="en-029" dirty="0"/>
              <a:t>Example of Terms of Fuel Supply Agreement</a:t>
            </a:r>
          </a:p>
        </p:txBody>
      </p:sp>
      <p:pic>
        <p:nvPicPr>
          <p:cNvPr id="4" name="Content Placeholder 3">
            <a:extLst>
              <a:ext uri="{FF2B5EF4-FFF2-40B4-BE49-F238E27FC236}">
                <a16:creationId xmlns:a16="http://schemas.microsoft.com/office/drawing/2014/main" id="{125EE575-1731-46EA-A69D-8C6ACE13A636}"/>
              </a:ext>
            </a:extLst>
          </p:cNvPr>
          <p:cNvPicPr>
            <a:picLocks noGrp="1" noChangeAspect="1"/>
          </p:cNvPicPr>
          <p:nvPr>
            <p:ph idx="1"/>
          </p:nvPr>
        </p:nvPicPr>
        <p:blipFill>
          <a:blip r:embed="rId2"/>
          <a:stretch>
            <a:fillRect/>
          </a:stretch>
        </p:blipFill>
        <p:spPr>
          <a:xfrm>
            <a:off x="1066800" y="1236750"/>
            <a:ext cx="6553200" cy="5011650"/>
          </a:xfrm>
          <a:prstGeom prst="rect">
            <a:avLst/>
          </a:prstGeom>
        </p:spPr>
      </p:pic>
    </p:spTree>
    <p:extLst>
      <p:ext uri="{BB962C8B-B14F-4D97-AF65-F5344CB8AC3E}">
        <p14:creationId xmlns:p14="http://schemas.microsoft.com/office/powerpoint/2010/main" val="2729686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D1E4811-C407-453D-B266-FC63838E2318}"/>
              </a:ext>
            </a:extLst>
          </p:cNvPr>
          <p:cNvPicPr>
            <a:picLocks noGrp="1" noChangeAspect="1"/>
          </p:cNvPicPr>
          <p:nvPr>
            <p:ph idx="1"/>
          </p:nvPr>
        </p:nvPicPr>
        <p:blipFill>
          <a:blip r:embed="rId2"/>
          <a:stretch>
            <a:fillRect/>
          </a:stretch>
        </p:blipFill>
        <p:spPr>
          <a:xfrm>
            <a:off x="1806954" y="1055688"/>
            <a:ext cx="5752343" cy="4913312"/>
          </a:xfrm>
          <a:prstGeom prst="rect">
            <a:avLst/>
          </a:prstGeom>
        </p:spPr>
      </p:pic>
      <p:sp>
        <p:nvSpPr>
          <p:cNvPr id="3" name="Title 2">
            <a:extLst>
              <a:ext uri="{FF2B5EF4-FFF2-40B4-BE49-F238E27FC236}">
                <a16:creationId xmlns:a16="http://schemas.microsoft.com/office/drawing/2014/main" id="{D0427F63-E89D-4232-AED0-712A778DCAB9}"/>
              </a:ext>
            </a:extLst>
          </p:cNvPr>
          <p:cNvSpPr>
            <a:spLocks noGrp="1"/>
          </p:cNvSpPr>
          <p:nvPr>
            <p:ph type="title"/>
          </p:nvPr>
        </p:nvSpPr>
        <p:spPr/>
        <p:txBody>
          <a:bodyPr>
            <a:normAutofit fontScale="90000"/>
          </a:bodyPr>
          <a:lstStyle/>
          <a:p>
            <a:r>
              <a:rPr lang="en-US" dirty="0"/>
              <a:t>For Bad or Good, Growth is All that Matters, ask Jeff Bezos</a:t>
            </a:r>
          </a:p>
        </p:txBody>
      </p:sp>
      <p:sp>
        <p:nvSpPr>
          <p:cNvPr id="4" name="Slide Number Placeholder 3">
            <a:extLst>
              <a:ext uri="{FF2B5EF4-FFF2-40B4-BE49-F238E27FC236}">
                <a16:creationId xmlns:a16="http://schemas.microsoft.com/office/drawing/2014/main" id="{692088C8-7B5B-4218-BFA2-3331DA45BB70}"/>
              </a:ext>
            </a:extLst>
          </p:cNvPr>
          <p:cNvSpPr>
            <a:spLocks noGrp="1"/>
          </p:cNvSpPr>
          <p:nvPr>
            <p:ph type="sldNum" sz="quarter" idx="12"/>
          </p:nvPr>
        </p:nvSpPr>
        <p:spPr/>
        <p:txBody>
          <a:bodyPr/>
          <a:lstStyle/>
          <a:p>
            <a:pPr algn="ctr"/>
            <a:fld id="{0C3A1854-6B63-4059-B360-A3C4972BF0FC}" type="slidenum">
              <a:rPr lang="ko-KR" altLang="en-US" smtClean="0"/>
              <a:pPr algn="ctr"/>
              <a:t>22</a:t>
            </a:fld>
            <a:endParaRPr lang="ko-KR" altLang="en-US" dirty="0"/>
          </a:p>
        </p:txBody>
      </p:sp>
    </p:spTree>
    <p:extLst>
      <p:ext uri="{BB962C8B-B14F-4D97-AF65-F5344CB8AC3E}">
        <p14:creationId xmlns:p14="http://schemas.microsoft.com/office/powerpoint/2010/main" val="64293864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687E3-07A4-460E-B7DC-6455620CB62F}"/>
              </a:ext>
            </a:extLst>
          </p:cNvPr>
          <p:cNvSpPr>
            <a:spLocks noGrp="1"/>
          </p:cNvSpPr>
          <p:nvPr>
            <p:ph type="title"/>
          </p:nvPr>
        </p:nvSpPr>
        <p:spPr>
          <a:xfrm>
            <a:off x="762000" y="589935"/>
            <a:ext cx="7086600" cy="762000"/>
          </a:xfrm>
        </p:spPr>
        <p:txBody>
          <a:bodyPr/>
          <a:lstStyle/>
          <a:p>
            <a:r>
              <a:rPr lang="en-029" dirty="0"/>
              <a:t>Coal Price Tied to Index</a:t>
            </a:r>
          </a:p>
        </p:txBody>
      </p:sp>
      <p:pic>
        <p:nvPicPr>
          <p:cNvPr id="4" name="Picture 3">
            <a:extLst>
              <a:ext uri="{FF2B5EF4-FFF2-40B4-BE49-F238E27FC236}">
                <a16:creationId xmlns:a16="http://schemas.microsoft.com/office/drawing/2014/main" id="{77E63713-9B02-4FBF-A1A7-7E771C0FAC53}"/>
              </a:ext>
            </a:extLst>
          </p:cNvPr>
          <p:cNvPicPr>
            <a:picLocks noChangeAspect="1"/>
          </p:cNvPicPr>
          <p:nvPr/>
        </p:nvPicPr>
        <p:blipFill>
          <a:blip r:embed="rId2"/>
          <a:stretch>
            <a:fillRect/>
          </a:stretch>
        </p:blipFill>
        <p:spPr>
          <a:xfrm>
            <a:off x="582331" y="1905000"/>
            <a:ext cx="7694996" cy="4124325"/>
          </a:xfrm>
          <a:prstGeom prst="rect">
            <a:avLst/>
          </a:prstGeom>
        </p:spPr>
      </p:pic>
    </p:spTree>
    <p:extLst>
      <p:ext uri="{BB962C8B-B14F-4D97-AF65-F5344CB8AC3E}">
        <p14:creationId xmlns:p14="http://schemas.microsoft.com/office/powerpoint/2010/main" val="330898138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BAA7E-6031-4622-B253-44C1536EC189}"/>
              </a:ext>
            </a:extLst>
          </p:cNvPr>
          <p:cNvSpPr>
            <a:spLocks noGrp="1"/>
          </p:cNvSpPr>
          <p:nvPr>
            <p:ph type="title"/>
          </p:nvPr>
        </p:nvSpPr>
        <p:spPr/>
        <p:txBody>
          <a:bodyPr/>
          <a:lstStyle/>
          <a:p>
            <a:r>
              <a:rPr lang="en-029" dirty="0"/>
              <a:t>Tata Mudra</a:t>
            </a:r>
          </a:p>
        </p:txBody>
      </p:sp>
      <p:sp>
        <p:nvSpPr>
          <p:cNvPr id="3" name="Content Placeholder 2">
            <a:extLst>
              <a:ext uri="{FF2B5EF4-FFF2-40B4-BE49-F238E27FC236}">
                <a16:creationId xmlns:a16="http://schemas.microsoft.com/office/drawing/2014/main" id="{D4D5582D-D748-4428-B45C-49B4788FAB01}"/>
              </a:ext>
            </a:extLst>
          </p:cNvPr>
          <p:cNvSpPr>
            <a:spLocks noGrp="1"/>
          </p:cNvSpPr>
          <p:nvPr>
            <p:ph idx="1"/>
          </p:nvPr>
        </p:nvSpPr>
        <p:spPr/>
        <p:txBody>
          <a:bodyPr/>
          <a:lstStyle/>
          <a:p>
            <a:r>
              <a:rPr lang="en-029" dirty="0"/>
              <a:t>Test</a:t>
            </a:r>
          </a:p>
          <a:p>
            <a:endParaRPr lang="en-029" dirty="0"/>
          </a:p>
        </p:txBody>
      </p:sp>
      <p:pic>
        <p:nvPicPr>
          <p:cNvPr id="6" name="Picture 5">
            <a:extLst>
              <a:ext uri="{FF2B5EF4-FFF2-40B4-BE49-F238E27FC236}">
                <a16:creationId xmlns:a16="http://schemas.microsoft.com/office/drawing/2014/main" id="{75670AAE-C198-4E00-B770-CF4734FC964A}"/>
              </a:ext>
            </a:extLst>
          </p:cNvPr>
          <p:cNvPicPr>
            <a:picLocks noChangeAspect="1"/>
          </p:cNvPicPr>
          <p:nvPr/>
        </p:nvPicPr>
        <p:blipFill>
          <a:blip r:embed="rId2"/>
          <a:stretch>
            <a:fillRect/>
          </a:stretch>
        </p:blipFill>
        <p:spPr>
          <a:xfrm>
            <a:off x="762000" y="1416805"/>
            <a:ext cx="7620000" cy="4786390"/>
          </a:xfrm>
          <a:prstGeom prst="rect">
            <a:avLst/>
          </a:prstGeom>
        </p:spPr>
      </p:pic>
    </p:spTree>
    <p:extLst>
      <p:ext uri="{BB962C8B-B14F-4D97-AF65-F5344CB8AC3E}">
        <p14:creationId xmlns:p14="http://schemas.microsoft.com/office/powerpoint/2010/main" val="393295658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39C92-5A55-4742-925C-ACD57DA4C25A}"/>
              </a:ext>
            </a:extLst>
          </p:cNvPr>
          <p:cNvSpPr>
            <a:spLocks noGrp="1"/>
          </p:cNvSpPr>
          <p:nvPr>
            <p:ph type="ctrTitle"/>
          </p:nvPr>
        </p:nvSpPr>
        <p:spPr/>
        <p:txBody>
          <a:bodyPr/>
          <a:lstStyle/>
          <a:p>
            <a:r>
              <a:rPr lang="en-029" dirty="0"/>
              <a:t>Energy Payment and Contract Heat Rate – Nuances of Heat Rate Curve, Degradation</a:t>
            </a:r>
          </a:p>
        </p:txBody>
      </p:sp>
    </p:spTree>
    <p:extLst>
      <p:ext uri="{BB962C8B-B14F-4D97-AF65-F5344CB8AC3E}">
        <p14:creationId xmlns:p14="http://schemas.microsoft.com/office/powerpoint/2010/main" val="63468517"/>
      </p:ext>
    </p:extLst>
  </p:cSld>
  <p:clrMapOvr>
    <a:masterClrMapping/>
  </p:clrMapOvr>
  <p:transition>
    <p:zoom/>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Plant Efficiency</a:t>
            </a:r>
          </a:p>
        </p:txBody>
      </p:sp>
      <p:sp>
        <p:nvSpPr>
          <p:cNvPr id="4" name="Rectangle 3"/>
          <p:cNvSpPr/>
          <p:nvPr/>
        </p:nvSpPr>
        <p:spPr bwMode="auto">
          <a:xfrm>
            <a:off x="3302358" y="1752600"/>
            <a:ext cx="2362200" cy="133350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600" b="0" i="0" u="none" strike="noStrike" cap="none" normalizeH="0" baseline="0" dirty="0">
                <a:ln>
                  <a:noFill/>
                </a:ln>
                <a:solidFill>
                  <a:schemeClr val="tx1"/>
                </a:solidFill>
                <a:effectLst/>
                <a:latin typeface="Arial" pitchFamily="34" charset="0"/>
              </a:rPr>
              <a:t>Power</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3600" b="0" i="0" u="none" strike="noStrike" cap="none" normalizeH="0" baseline="0" dirty="0">
                <a:ln>
                  <a:noFill/>
                </a:ln>
                <a:solidFill>
                  <a:schemeClr val="tx1"/>
                </a:solidFill>
                <a:effectLst/>
                <a:latin typeface="Arial" pitchFamily="34" charset="0"/>
              </a:rPr>
              <a:t>Plant</a:t>
            </a:r>
          </a:p>
        </p:txBody>
      </p:sp>
      <p:sp>
        <p:nvSpPr>
          <p:cNvPr id="5" name="Oval 4"/>
          <p:cNvSpPr/>
          <p:nvPr/>
        </p:nvSpPr>
        <p:spPr bwMode="auto">
          <a:xfrm>
            <a:off x="406758" y="1943100"/>
            <a:ext cx="1905000" cy="990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rPr>
              <a:t>Energy</a:t>
            </a:r>
          </a:p>
        </p:txBody>
      </p:sp>
      <p:cxnSp>
        <p:nvCxnSpPr>
          <p:cNvPr id="7" name="Straight Arrow Connector 6"/>
          <p:cNvCxnSpPr>
            <a:stCxn id="5" idx="6"/>
          </p:cNvCxnSpPr>
          <p:nvPr/>
        </p:nvCxnSpPr>
        <p:spPr bwMode="auto">
          <a:xfrm>
            <a:off x="2311758" y="2438400"/>
            <a:ext cx="914400" cy="0"/>
          </a:xfrm>
          <a:prstGeom prst="straightConnector1">
            <a:avLst/>
          </a:prstGeom>
          <a:solidFill>
            <a:schemeClr val="accent1"/>
          </a:solidFill>
          <a:ln w="47625" cap="flat" cmpd="sng" algn="ctr">
            <a:solidFill>
              <a:schemeClr val="tx1"/>
            </a:solidFill>
            <a:prstDash val="solid"/>
            <a:round/>
            <a:headEnd type="none" w="sm" len="sm"/>
            <a:tailEnd type="triangle"/>
          </a:ln>
          <a:effectLst/>
        </p:spPr>
      </p:cxnSp>
      <p:cxnSp>
        <p:nvCxnSpPr>
          <p:cNvPr id="8" name="Straight Arrow Connector 7"/>
          <p:cNvCxnSpPr/>
          <p:nvPr/>
        </p:nvCxnSpPr>
        <p:spPr bwMode="auto">
          <a:xfrm>
            <a:off x="5816958" y="2324100"/>
            <a:ext cx="914400" cy="0"/>
          </a:xfrm>
          <a:prstGeom prst="straightConnector1">
            <a:avLst/>
          </a:prstGeom>
          <a:solidFill>
            <a:schemeClr val="accent1"/>
          </a:solidFill>
          <a:ln w="47625" cap="flat" cmpd="sng" algn="ctr">
            <a:solidFill>
              <a:schemeClr val="tx1"/>
            </a:solidFill>
            <a:prstDash val="solid"/>
            <a:round/>
            <a:headEnd type="none" w="sm" len="sm"/>
            <a:tailEnd type="triangle"/>
          </a:ln>
          <a:effectLst/>
        </p:spPr>
      </p:cxnSp>
      <p:sp>
        <p:nvSpPr>
          <p:cNvPr id="9" name="Oval 8"/>
          <p:cNvSpPr/>
          <p:nvPr/>
        </p:nvSpPr>
        <p:spPr bwMode="auto">
          <a:xfrm>
            <a:off x="6731358" y="1943100"/>
            <a:ext cx="2209800" cy="990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34" charset="0"/>
              </a:rPr>
              <a:t>Electricity</a:t>
            </a:r>
          </a:p>
        </p:txBody>
      </p:sp>
      <p:sp>
        <p:nvSpPr>
          <p:cNvPr id="10" name="TextBox 9"/>
          <p:cNvSpPr txBox="1"/>
          <p:nvPr/>
        </p:nvSpPr>
        <p:spPr>
          <a:xfrm>
            <a:off x="406758" y="3573558"/>
            <a:ext cx="2209800" cy="2308324"/>
          </a:xfrm>
          <a:prstGeom prst="rect">
            <a:avLst/>
          </a:prstGeom>
          <a:noFill/>
        </p:spPr>
        <p:txBody>
          <a:bodyPr wrap="square" rtlCol="0">
            <a:spAutoFit/>
          </a:bodyPr>
          <a:lstStyle/>
          <a:p>
            <a:r>
              <a:rPr lang="en-US" sz="1600" dirty="0"/>
              <a:t>Measure of Input</a:t>
            </a:r>
          </a:p>
          <a:p>
            <a:endParaRPr lang="en-US" sz="1600" dirty="0"/>
          </a:p>
          <a:p>
            <a:r>
              <a:rPr lang="en-US" sz="1600" dirty="0"/>
              <a:t>BTU</a:t>
            </a:r>
          </a:p>
          <a:p>
            <a:r>
              <a:rPr lang="en-US" sz="1600" dirty="0"/>
              <a:t>kJ</a:t>
            </a:r>
          </a:p>
          <a:p>
            <a:r>
              <a:rPr lang="en-US" sz="1600" dirty="0"/>
              <a:t>Kcal</a:t>
            </a:r>
          </a:p>
          <a:p>
            <a:r>
              <a:rPr lang="en-US" sz="1600" dirty="0"/>
              <a:t>Sunlight – kWh</a:t>
            </a:r>
          </a:p>
          <a:p>
            <a:r>
              <a:rPr lang="en-US" sz="1600" dirty="0"/>
              <a:t>Wind – m/sec</a:t>
            </a:r>
          </a:p>
          <a:p>
            <a:r>
              <a:rPr lang="en-US" sz="1600" dirty="0"/>
              <a:t>Water – m3/sec</a:t>
            </a:r>
          </a:p>
          <a:p>
            <a:r>
              <a:rPr lang="en-US" sz="1600" dirty="0"/>
              <a:t>kWh</a:t>
            </a:r>
          </a:p>
        </p:txBody>
      </p:sp>
      <p:sp>
        <p:nvSpPr>
          <p:cNvPr id="11" name="TextBox 10"/>
          <p:cNvSpPr txBox="1"/>
          <p:nvPr/>
        </p:nvSpPr>
        <p:spPr>
          <a:xfrm>
            <a:off x="6578958" y="3573558"/>
            <a:ext cx="2209800" cy="1323439"/>
          </a:xfrm>
          <a:prstGeom prst="rect">
            <a:avLst/>
          </a:prstGeom>
          <a:noFill/>
        </p:spPr>
        <p:txBody>
          <a:bodyPr wrap="square" rtlCol="0">
            <a:spAutoFit/>
          </a:bodyPr>
          <a:lstStyle/>
          <a:p>
            <a:r>
              <a:rPr lang="en-US" sz="1600" dirty="0"/>
              <a:t>Measure of Output</a:t>
            </a:r>
          </a:p>
          <a:p>
            <a:endParaRPr lang="en-US" sz="1600" dirty="0"/>
          </a:p>
          <a:p>
            <a:r>
              <a:rPr lang="en-US" sz="1600" dirty="0"/>
              <a:t>kWh</a:t>
            </a:r>
          </a:p>
          <a:p>
            <a:r>
              <a:rPr lang="en-US" sz="1600" dirty="0"/>
              <a:t>MWh</a:t>
            </a:r>
          </a:p>
          <a:p>
            <a:r>
              <a:rPr lang="en-US" sz="1600" dirty="0"/>
              <a:t>Wh</a:t>
            </a:r>
          </a:p>
        </p:txBody>
      </p:sp>
      <p:sp>
        <p:nvSpPr>
          <p:cNvPr id="12" name="TextBox 11"/>
          <p:cNvSpPr txBox="1"/>
          <p:nvPr/>
        </p:nvSpPr>
        <p:spPr>
          <a:xfrm>
            <a:off x="3492858" y="3496614"/>
            <a:ext cx="2209800" cy="2308324"/>
          </a:xfrm>
          <a:prstGeom prst="rect">
            <a:avLst/>
          </a:prstGeom>
          <a:noFill/>
        </p:spPr>
        <p:txBody>
          <a:bodyPr wrap="square" rtlCol="0">
            <a:spAutoFit/>
          </a:bodyPr>
          <a:lstStyle/>
          <a:p>
            <a:r>
              <a:rPr lang="en-US" sz="1600" dirty="0"/>
              <a:t>Measure of Efficiency</a:t>
            </a:r>
          </a:p>
          <a:p>
            <a:endParaRPr lang="en-US" sz="1600" dirty="0"/>
          </a:p>
          <a:p>
            <a:r>
              <a:rPr lang="en-US" sz="1600" dirty="0"/>
              <a:t>Heat Rate – Thermal</a:t>
            </a:r>
          </a:p>
          <a:p>
            <a:endParaRPr lang="en-US" sz="1600" dirty="0"/>
          </a:p>
          <a:p>
            <a:r>
              <a:rPr lang="en-US" sz="1600" dirty="0"/>
              <a:t>Efficiency – Solar, Hydro</a:t>
            </a:r>
          </a:p>
          <a:p>
            <a:endParaRPr lang="en-US" sz="1600" dirty="0"/>
          </a:p>
          <a:p>
            <a:r>
              <a:rPr lang="en-US" sz="1600" dirty="0"/>
              <a:t>Power Curve – Wind</a:t>
            </a:r>
          </a:p>
          <a:p>
            <a:endParaRPr lang="en-US" sz="1600" dirty="0"/>
          </a:p>
        </p:txBody>
      </p:sp>
    </p:spTree>
    <p:extLst>
      <p:ext uri="{BB962C8B-B14F-4D97-AF65-F5344CB8AC3E}">
        <p14:creationId xmlns:p14="http://schemas.microsoft.com/office/powerpoint/2010/main" val="157229575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altLang="en-US" dirty="0"/>
              <a:t>Heat Rate Terms</a:t>
            </a:r>
          </a:p>
        </p:txBody>
      </p:sp>
      <p:sp>
        <p:nvSpPr>
          <p:cNvPr id="75779" name="Content Placeholder 2"/>
          <p:cNvSpPr>
            <a:spLocks noGrp="1"/>
          </p:cNvSpPr>
          <p:nvPr>
            <p:ph idx="1"/>
          </p:nvPr>
        </p:nvSpPr>
        <p:spPr/>
        <p:txBody>
          <a:bodyPr>
            <a:noAutofit/>
          </a:bodyPr>
          <a:lstStyle/>
          <a:p>
            <a:r>
              <a:rPr lang="en-US" altLang="en-US" sz="2400" dirty="0"/>
              <a:t>Heat Rates</a:t>
            </a:r>
          </a:p>
          <a:p>
            <a:pPr lvl="1"/>
            <a:r>
              <a:rPr lang="en-US" altLang="en-US" sz="2400" dirty="0"/>
              <a:t>Billing Heat Rate</a:t>
            </a:r>
          </a:p>
          <a:p>
            <a:pPr lvl="1"/>
            <a:r>
              <a:rPr lang="en-US" altLang="en-US" sz="2400" dirty="0"/>
              <a:t>Tested Heat Rate</a:t>
            </a:r>
          </a:p>
          <a:p>
            <a:pPr lvl="1"/>
            <a:r>
              <a:rPr lang="en-US" altLang="en-US" sz="2400" dirty="0"/>
              <a:t>Average Heat Rate</a:t>
            </a:r>
          </a:p>
          <a:p>
            <a:pPr lvl="1"/>
            <a:r>
              <a:rPr lang="en-US" altLang="en-US" sz="2400" dirty="0"/>
              <a:t>Incremental Heat Rate</a:t>
            </a:r>
          </a:p>
          <a:p>
            <a:pPr lvl="1"/>
            <a:r>
              <a:rPr lang="en-US" altLang="en-US" sz="2400" dirty="0"/>
              <a:t>Guaranteed Heat Rate</a:t>
            </a:r>
          </a:p>
          <a:p>
            <a:pPr lvl="1"/>
            <a:r>
              <a:rPr lang="en-US" altLang="en-US" sz="2400" dirty="0"/>
              <a:t>Effective Heat Rate</a:t>
            </a:r>
          </a:p>
          <a:p>
            <a:pPr lvl="1"/>
            <a:r>
              <a:rPr lang="en-US" altLang="en-US" sz="2400" dirty="0"/>
              <a:t>Low Heating Value Heat Rate</a:t>
            </a:r>
          </a:p>
          <a:p>
            <a:pPr lvl="1"/>
            <a:r>
              <a:rPr lang="en-US" altLang="en-US" sz="2400" dirty="0"/>
              <a:t>High Heating Value Heat Rate</a:t>
            </a:r>
          </a:p>
          <a:p>
            <a:r>
              <a:rPr lang="en-US" altLang="en-US" sz="2400" dirty="0"/>
              <a:t>Differences in fuel quality can affect the heat rate</a:t>
            </a:r>
          </a:p>
          <a:p>
            <a:r>
              <a:rPr lang="en-US" altLang="en-US" sz="2400" dirty="0"/>
              <a:t>Fuel can have different heating value</a:t>
            </a:r>
          </a:p>
          <a:p>
            <a:r>
              <a:rPr lang="en-US" altLang="en-US" sz="2400" dirty="0"/>
              <a:t>Fuel quality should be defined in the fuel supply agreement</a:t>
            </a:r>
          </a:p>
          <a:p>
            <a:pPr lvl="1"/>
            <a:endParaRPr lang="en-US" altLang="en-US" sz="2400" dirty="0"/>
          </a:p>
        </p:txBody>
      </p:sp>
    </p:spTree>
    <p:extLst>
      <p:ext uri="{BB962C8B-B14F-4D97-AF65-F5344CB8AC3E}">
        <p14:creationId xmlns:p14="http://schemas.microsoft.com/office/powerpoint/2010/main" val="62916807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3"/>
          <p:cNvSpPr>
            <a:spLocks noGrp="1"/>
          </p:cNvSpPr>
          <p:nvPr>
            <p:ph type="title"/>
          </p:nvPr>
        </p:nvSpPr>
        <p:spPr>
          <a:xfrm>
            <a:off x="628650" y="365126"/>
            <a:ext cx="7303238" cy="559907"/>
          </a:xfrm>
        </p:spPr>
        <p:txBody>
          <a:bodyPr>
            <a:normAutofit/>
          </a:bodyPr>
          <a:lstStyle/>
          <a:p>
            <a:pPr algn="ctr"/>
            <a:r>
              <a:rPr lang="en-US" altLang="en-US" sz="3200" dirty="0">
                <a:latin typeface="Franklin Gothic Demi" panose="020B0703020102020204" pitchFamily="34" charset="0"/>
                <a:cs typeface="Times New Roman" panose="02020603050405020304" pitchFamily="18" charset="0"/>
              </a:rPr>
              <a:t>Target Heat Rate Formula</a:t>
            </a:r>
          </a:p>
        </p:txBody>
      </p:sp>
      <p:sp>
        <p:nvSpPr>
          <p:cNvPr id="83971" name="Content Placeholder 4"/>
          <p:cNvSpPr>
            <a:spLocks noGrp="1"/>
          </p:cNvSpPr>
          <p:nvPr>
            <p:ph sz="half" idx="1"/>
          </p:nvPr>
        </p:nvSpPr>
        <p:spPr/>
        <p:txBody>
          <a:bodyPr>
            <a:normAutofit/>
          </a:bodyPr>
          <a:lstStyle/>
          <a:p>
            <a:r>
              <a:rPr lang="en-US" altLang="en-US" sz="2000" dirty="0"/>
              <a:t>Advantages</a:t>
            </a:r>
          </a:p>
          <a:p>
            <a:pPr lvl="1"/>
            <a:r>
              <a:rPr lang="en-US" altLang="en-US" sz="2000" dirty="0"/>
              <a:t>Enables compensation for different levels of dispatch which would be distorted from a constant heat rate.</a:t>
            </a:r>
          </a:p>
          <a:p>
            <a:pPr lvl="1"/>
            <a:r>
              <a:rPr lang="en-US" altLang="en-US" sz="2000" dirty="0"/>
              <a:t>With a constant heat rate there is an incentive to dispatch too much when the marginal heat rate is low and too little when the marginal heat rate is high.</a:t>
            </a:r>
          </a:p>
          <a:p>
            <a:pPr lvl="1"/>
            <a:r>
              <a:rPr lang="en-US" altLang="en-US" sz="2000" dirty="0"/>
              <a:t>Avoids the  necessity of fuel price risk where fuel is supplied by government</a:t>
            </a:r>
          </a:p>
        </p:txBody>
      </p:sp>
      <p:sp>
        <p:nvSpPr>
          <p:cNvPr id="83972" name="Content Placeholder 5"/>
          <p:cNvSpPr>
            <a:spLocks noGrp="1"/>
          </p:cNvSpPr>
          <p:nvPr>
            <p:ph sz="half" idx="2"/>
          </p:nvPr>
        </p:nvSpPr>
        <p:spPr/>
        <p:txBody>
          <a:bodyPr>
            <a:noAutofit/>
          </a:bodyPr>
          <a:lstStyle/>
          <a:p>
            <a:r>
              <a:rPr lang="en-US" altLang="en-US" sz="2000" dirty="0"/>
              <a:t>Disadvantages</a:t>
            </a:r>
          </a:p>
          <a:p>
            <a:pPr lvl="1"/>
            <a:r>
              <a:rPr lang="en-US" altLang="en-US" sz="2000" dirty="0"/>
              <a:t>Creates potential for economic inefficiency if the actual heat rate curve differs from the marginal heat rate curve.</a:t>
            </a:r>
          </a:p>
          <a:p>
            <a:pPr lvl="1"/>
            <a:r>
              <a:rPr lang="en-US" altLang="en-US" sz="2000" dirty="0"/>
              <a:t>Creates potential for economic inefficiency if the actual level of the heat rate is different from the target level.</a:t>
            </a:r>
          </a:p>
          <a:p>
            <a:pPr lvl="1"/>
            <a:r>
              <a:rPr lang="en-US" altLang="en-US" sz="2000" dirty="0"/>
              <a:t>Requires fuel price to determine penalties when the  actual heat rate does not equal the target heat rate.</a:t>
            </a:r>
          </a:p>
          <a:p>
            <a:pPr lvl="1"/>
            <a:r>
              <a:rPr lang="en-US" altLang="en-US" sz="2000" dirty="0"/>
              <a:t>Complex formulas.</a:t>
            </a:r>
          </a:p>
          <a:p>
            <a:pPr lvl="1"/>
            <a:endParaRPr lang="en-US" altLang="en-US" sz="2000" dirty="0"/>
          </a:p>
        </p:txBody>
      </p:sp>
    </p:spTree>
    <p:extLst>
      <p:ext uri="{BB962C8B-B14F-4D97-AF65-F5344CB8AC3E}">
        <p14:creationId xmlns:p14="http://schemas.microsoft.com/office/powerpoint/2010/main" val="418666091"/>
      </p:ext>
    </p:extLst>
  </p:cSld>
  <p:clrMapOvr>
    <a:masterClrMapping/>
  </p:clrMapOvr>
  <p:transition>
    <p:zoom/>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altLang="en-US" dirty="0"/>
              <a:t>Target Heat Rate Mechanics</a:t>
            </a:r>
          </a:p>
        </p:txBody>
      </p:sp>
      <p:sp>
        <p:nvSpPr>
          <p:cNvPr id="82947" name="Content Placeholder 2"/>
          <p:cNvSpPr>
            <a:spLocks noGrp="1"/>
          </p:cNvSpPr>
          <p:nvPr>
            <p:ph idx="1"/>
          </p:nvPr>
        </p:nvSpPr>
        <p:spPr/>
        <p:txBody>
          <a:bodyPr>
            <a:noAutofit/>
          </a:bodyPr>
          <a:lstStyle/>
          <a:p>
            <a:r>
              <a:rPr lang="en-US" altLang="en-US" sz="2400" dirty="0"/>
              <a:t>Projected Fuel Demand in MMBTU  =  </a:t>
            </a:r>
          </a:p>
          <a:p>
            <a:pPr lvl="1"/>
            <a:r>
              <a:rPr lang="en-US" altLang="en-US" sz="2400" dirty="0"/>
              <a:t>Sum over hours (Energy in MWH x Energy x Contract Heat Rate (BTU/kWh) *  Correction Factor ) / 1,000,000</a:t>
            </a:r>
          </a:p>
          <a:p>
            <a:r>
              <a:rPr lang="en-US" altLang="en-US" sz="2400" dirty="0"/>
              <a:t>Correction Factor of Specific Net Heat Rate, applicable for each respective hour depends on operating conditions, and level of the plant that is dispatched</a:t>
            </a:r>
          </a:p>
          <a:p>
            <a:r>
              <a:rPr lang="en-US" altLang="en-US" sz="2400" dirty="0"/>
              <a:t>Correction factor depends on:</a:t>
            </a:r>
          </a:p>
          <a:p>
            <a:pPr lvl="1"/>
            <a:r>
              <a:rPr lang="en-US" altLang="en-US" sz="2400" dirty="0"/>
              <a:t>Temperature and other weather conditions</a:t>
            </a:r>
          </a:p>
          <a:p>
            <a:pPr lvl="2"/>
            <a:r>
              <a:rPr lang="en-US" altLang="en-US" dirty="0"/>
              <a:t>Requires a table with different correction factors</a:t>
            </a:r>
          </a:p>
          <a:p>
            <a:pPr lvl="1"/>
            <a:r>
              <a:rPr lang="en-US" altLang="en-US" sz="2400" dirty="0"/>
              <a:t>Capacity dispatched</a:t>
            </a:r>
          </a:p>
          <a:p>
            <a:pPr lvl="2"/>
            <a:r>
              <a:rPr lang="en-US" altLang="en-US" dirty="0"/>
              <a:t>Requires a heat rate table or heat rate curve</a:t>
            </a:r>
          </a:p>
          <a:p>
            <a:pPr lvl="1"/>
            <a:r>
              <a:rPr lang="en-US" altLang="en-US" sz="2400" dirty="0"/>
              <a:t>Fuel quality</a:t>
            </a:r>
          </a:p>
          <a:p>
            <a:pPr lvl="2"/>
            <a:r>
              <a:rPr lang="en-US" altLang="en-US" dirty="0"/>
              <a:t>Requires adjustment factors</a:t>
            </a:r>
          </a:p>
          <a:p>
            <a:pPr lvl="1"/>
            <a:endParaRPr lang="en-US" altLang="en-US" sz="2400" dirty="0"/>
          </a:p>
        </p:txBody>
      </p:sp>
    </p:spTree>
    <p:extLst>
      <p:ext uri="{BB962C8B-B14F-4D97-AF65-F5344CB8AC3E}">
        <p14:creationId xmlns:p14="http://schemas.microsoft.com/office/powerpoint/2010/main" val="34851341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Risks and Importance of Heat Rate for Coal and Gas Plant </a:t>
            </a:r>
          </a:p>
        </p:txBody>
      </p:sp>
      <p:pic>
        <p:nvPicPr>
          <p:cNvPr id="286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90600"/>
            <a:ext cx="4562277" cy="5015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496597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889F3-B3B6-492B-A204-2268B91D5B8E}"/>
              </a:ext>
            </a:extLst>
          </p:cNvPr>
          <p:cNvSpPr>
            <a:spLocks noGrp="1"/>
          </p:cNvSpPr>
          <p:nvPr>
            <p:ph type="title"/>
          </p:nvPr>
        </p:nvSpPr>
        <p:spPr/>
        <p:txBody>
          <a:bodyPr>
            <a:normAutofit fontScale="90000"/>
          </a:bodyPr>
          <a:lstStyle/>
          <a:p>
            <a:r>
              <a:rPr lang="en-029" dirty="0"/>
              <a:t>No Contract Heat Rate in Lagos Barge Case</a:t>
            </a:r>
          </a:p>
        </p:txBody>
      </p:sp>
      <p:pic>
        <p:nvPicPr>
          <p:cNvPr id="4" name="Content Placeholder 3">
            <a:extLst>
              <a:ext uri="{FF2B5EF4-FFF2-40B4-BE49-F238E27FC236}">
                <a16:creationId xmlns:a16="http://schemas.microsoft.com/office/drawing/2014/main" id="{8F030EF2-DE79-4309-B340-FFA84F925C1D}"/>
              </a:ext>
            </a:extLst>
          </p:cNvPr>
          <p:cNvPicPr>
            <a:picLocks noGrp="1" noChangeAspect="1"/>
          </p:cNvPicPr>
          <p:nvPr>
            <p:ph idx="1"/>
          </p:nvPr>
        </p:nvPicPr>
        <p:blipFill>
          <a:blip r:embed="rId2"/>
          <a:stretch>
            <a:fillRect/>
          </a:stretch>
        </p:blipFill>
        <p:spPr>
          <a:xfrm>
            <a:off x="762000" y="1639470"/>
            <a:ext cx="7620000" cy="4362326"/>
          </a:xfrm>
          <a:prstGeom prst="rect">
            <a:avLst/>
          </a:prstGeom>
        </p:spPr>
      </p:pic>
    </p:spTree>
    <p:extLst>
      <p:ext uri="{BB962C8B-B14F-4D97-AF65-F5344CB8AC3E}">
        <p14:creationId xmlns:p14="http://schemas.microsoft.com/office/powerpoint/2010/main" val="193262919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 Rate Conversions</a:t>
            </a:r>
          </a:p>
        </p:txBody>
      </p:sp>
      <p:pic>
        <p:nvPicPr>
          <p:cNvPr id="290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6" y="2057400"/>
            <a:ext cx="8915399" cy="3503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9438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AA6D571-4EDD-4EE9-ABF4-3BEF5B7E239B}"/>
              </a:ext>
            </a:extLst>
          </p:cNvPr>
          <p:cNvSpPr>
            <a:spLocks noGrp="1"/>
          </p:cNvSpPr>
          <p:nvPr>
            <p:ph idx="1"/>
          </p:nvPr>
        </p:nvSpPr>
        <p:spPr>
          <a:xfrm>
            <a:off x="732344" y="1581150"/>
            <a:ext cx="7973506" cy="4388424"/>
          </a:xfrm>
        </p:spPr>
        <p:txBody>
          <a:bodyPr/>
          <a:lstStyle/>
          <a:p>
            <a:r>
              <a:rPr lang="en-US" dirty="0"/>
              <a:t>The measurement of Amazon performance can be made with the IRR and not other statistics.</a:t>
            </a:r>
          </a:p>
          <a:p>
            <a:endParaRPr lang="en-US" dirty="0"/>
          </a:p>
        </p:txBody>
      </p:sp>
      <p:sp>
        <p:nvSpPr>
          <p:cNvPr id="3" name="Title 2">
            <a:extLst>
              <a:ext uri="{FF2B5EF4-FFF2-40B4-BE49-F238E27FC236}">
                <a16:creationId xmlns:a16="http://schemas.microsoft.com/office/drawing/2014/main" id="{AB3738FA-ACA0-4046-ADD8-733BD43958A2}"/>
              </a:ext>
            </a:extLst>
          </p:cNvPr>
          <p:cNvSpPr>
            <a:spLocks noGrp="1"/>
          </p:cNvSpPr>
          <p:nvPr>
            <p:ph type="title"/>
          </p:nvPr>
        </p:nvSpPr>
        <p:spPr>
          <a:xfrm>
            <a:off x="732344" y="407935"/>
            <a:ext cx="7666938" cy="690676"/>
          </a:xfrm>
        </p:spPr>
        <p:txBody>
          <a:bodyPr>
            <a:normAutofit fontScale="90000"/>
          </a:bodyPr>
          <a:lstStyle/>
          <a:p>
            <a:r>
              <a:rPr lang="en-US" dirty="0"/>
              <a:t>Should Jeff Bezos’ Payment to his soon to be ex-wife be adjusted because the WACC for Amazon was high</a:t>
            </a:r>
          </a:p>
        </p:txBody>
      </p:sp>
      <p:pic>
        <p:nvPicPr>
          <p:cNvPr id="5" name="Picture 4">
            <a:extLst>
              <a:ext uri="{FF2B5EF4-FFF2-40B4-BE49-F238E27FC236}">
                <a16:creationId xmlns:a16="http://schemas.microsoft.com/office/drawing/2014/main" id="{100D2E8A-94B5-42B3-9379-C698F1769D8C}"/>
              </a:ext>
            </a:extLst>
          </p:cNvPr>
          <p:cNvPicPr>
            <a:picLocks noChangeAspect="1"/>
          </p:cNvPicPr>
          <p:nvPr/>
        </p:nvPicPr>
        <p:blipFill>
          <a:blip r:embed="rId2"/>
          <a:stretch>
            <a:fillRect/>
          </a:stretch>
        </p:blipFill>
        <p:spPr>
          <a:xfrm>
            <a:off x="294194" y="3609976"/>
            <a:ext cx="8494198" cy="2145314"/>
          </a:xfrm>
          <a:prstGeom prst="rect">
            <a:avLst/>
          </a:prstGeom>
        </p:spPr>
      </p:pic>
    </p:spTree>
    <p:extLst>
      <p:ext uri="{BB962C8B-B14F-4D97-AF65-F5344CB8AC3E}">
        <p14:creationId xmlns:p14="http://schemas.microsoft.com/office/powerpoint/2010/main" val="181692006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Efficiency and Heat Rate</a:t>
            </a:r>
          </a:p>
        </p:txBody>
      </p:sp>
      <p:pic>
        <p:nvPicPr>
          <p:cNvPr id="4" name="Content Placeholder 3"/>
          <p:cNvPicPr>
            <a:picLocks noGrp="1"/>
          </p:cNvPicPr>
          <p:nvPr>
            <p:ph idx="1"/>
          </p:nvPr>
        </p:nvPicPr>
        <p:blipFill>
          <a:blip r:embed="rId2"/>
          <a:stretch>
            <a:fillRect/>
          </a:stretch>
        </p:blipFill>
        <p:spPr>
          <a:xfrm>
            <a:off x="762000" y="990600"/>
            <a:ext cx="7620000" cy="4038303"/>
          </a:xfrm>
          <a:prstGeom prst="rect">
            <a:avLst/>
          </a:prstGeom>
        </p:spPr>
      </p:pic>
      <p:pic>
        <p:nvPicPr>
          <p:cNvPr id="5" name="Picture 4"/>
          <p:cNvPicPr/>
          <p:nvPr/>
        </p:nvPicPr>
        <p:blipFill>
          <a:blip r:embed="rId3"/>
          <a:stretch>
            <a:fillRect/>
          </a:stretch>
        </p:blipFill>
        <p:spPr>
          <a:xfrm>
            <a:off x="2133600" y="4419600"/>
            <a:ext cx="5181600" cy="1684020"/>
          </a:xfrm>
          <a:prstGeom prst="rect">
            <a:avLst/>
          </a:prstGeom>
        </p:spPr>
      </p:pic>
    </p:spTree>
    <p:extLst>
      <p:ext uri="{BB962C8B-B14F-4D97-AF65-F5344CB8AC3E}">
        <p14:creationId xmlns:p14="http://schemas.microsoft.com/office/powerpoint/2010/main" val="169349959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4AEDD-129F-4FDE-A9D7-B5B8431DE259}"/>
              </a:ext>
            </a:extLst>
          </p:cNvPr>
          <p:cNvSpPr>
            <a:spLocks noGrp="1"/>
          </p:cNvSpPr>
          <p:nvPr>
            <p:ph type="title"/>
          </p:nvPr>
        </p:nvSpPr>
        <p:spPr/>
        <p:txBody>
          <a:bodyPr/>
          <a:lstStyle/>
          <a:p>
            <a:r>
              <a:rPr lang="en-029" dirty="0"/>
              <a:t>Efficiency of Plant</a:t>
            </a:r>
          </a:p>
        </p:txBody>
      </p:sp>
      <p:sp>
        <p:nvSpPr>
          <p:cNvPr id="3" name="Content Placeholder 2">
            <a:extLst>
              <a:ext uri="{FF2B5EF4-FFF2-40B4-BE49-F238E27FC236}">
                <a16:creationId xmlns:a16="http://schemas.microsoft.com/office/drawing/2014/main" id="{F2B1E3B8-EC5E-4B5B-97C4-2A3542BFBD5B}"/>
              </a:ext>
            </a:extLst>
          </p:cNvPr>
          <p:cNvSpPr>
            <a:spLocks noGrp="1"/>
          </p:cNvSpPr>
          <p:nvPr>
            <p:ph idx="1"/>
          </p:nvPr>
        </p:nvSpPr>
        <p:spPr/>
        <p:txBody>
          <a:bodyPr/>
          <a:lstStyle/>
          <a:p>
            <a:pPr marL="0" indent="0">
              <a:buNone/>
            </a:pPr>
            <a:endParaRPr lang="en-029" dirty="0"/>
          </a:p>
        </p:txBody>
      </p:sp>
      <p:pic>
        <p:nvPicPr>
          <p:cNvPr id="4" name="Picture 3">
            <a:extLst>
              <a:ext uri="{FF2B5EF4-FFF2-40B4-BE49-F238E27FC236}">
                <a16:creationId xmlns:a16="http://schemas.microsoft.com/office/drawing/2014/main" id="{BA6A64BF-2C0B-4FC7-BDDD-D9935B49CB6D}"/>
              </a:ext>
            </a:extLst>
          </p:cNvPr>
          <p:cNvPicPr>
            <a:picLocks noChangeAspect="1"/>
          </p:cNvPicPr>
          <p:nvPr/>
        </p:nvPicPr>
        <p:blipFill>
          <a:blip r:embed="rId2"/>
          <a:stretch>
            <a:fillRect/>
          </a:stretch>
        </p:blipFill>
        <p:spPr>
          <a:xfrm>
            <a:off x="873648" y="1074288"/>
            <a:ext cx="7620000" cy="2438400"/>
          </a:xfrm>
          <a:prstGeom prst="rect">
            <a:avLst/>
          </a:prstGeom>
        </p:spPr>
      </p:pic>
      <p:sp>
        <p:nvSpPr>
          <p:cNvPr id="5" name="TextBox 4">
            <a:extLst>
              <a:ext uri="{FF2B5EF4-FFF2-40B4-BE49-F238E27FC236}">
                <a16:creationId xmlns:a16="http://schemas.microsoft.com/office/drawing/2014/main" id="{D6302D2A-86A6-4282-A429-0963614D1A68}"/>
              </a:ext>
            </a:extLst>
          </p:cNvPr>
          <p:cNvSpPr txBox="1"/>
          <p:nvPr/>
        </p:nvSpPr>
        <p:spPr>
          <a:xfrm>
            <a:off x="2083983" y="3654054"/>
            <a:ext cx="5613991" cy="2800767"/>
          </a:xfrm>
          <a:prstGeom prst="rect">
            <a:avLst/>
          </a:prstGeom>
          <a:noFill/>
        </p:spPr>
        <p:txBody>
          <a:bodyPr wrap="square" rtlCol="0">
            <a:spAutoFit/>
          </a:bodyPr>
          <a:lstStyle/>
          <a:p>
            <a:r>
              <a:rPr lang="en-029" sz="1600" dirty="0"/>
              <a:t>Efficiency is kWh Output/kWh Input</a:t>
            </a:r>
          </a:p>
          <a:p>
            <a:endParaRPr lang="en-029" sz="1600" dirty="0"/>
          </a:p>
          <a:p>
            <a:r>
              <a:rPr lang="en-029" sz="1600" dirty="0"/>
              <a:t>HR is kWh Input/kWh Output</a:t>
            </a:r>
          </a:p>
          <a:p>
            <a:endParaRPr lang="en-029" sz="1600" dirty="0"/>
          </a:p>
          <a:p>
            <a:r>
              <a:rPr lang="en-029" sz="1600" dirty="0"/>
              <a:t>HR = 1/Efficiency</a:t>
            </a:r>
          </a:p>
          <a:p>
            <a:endParaRPr lang="en-029" sz="1600" dirty="0"/>
          </a:p>
          <a:p>
            <a:r>
              <a:rPr lang="en-029" sz="1600" dirty="0"/>
              <a:t>Conversion: 3412 BTU/kWh</a:t>
            </a:r>
          </a:p>
          <a:p>
            <a:endParaRPr lang="en-029" sz="1600" dirty="0"/>
          </a:p>
          <a:p>
            <a:r>
              <a:rPr lang="en-029" sz="1600" dirty="0"/>
              <a:t>HR x Conversion = Heat Rate in BTU/kWh</a:t>
            </a:r>
          </a:p>
          <a:p>
            <a:endParaRPr lang="en-029" sz="1600" dirty="0"/>
          </a:p>
          <a:p>
            <a:endParaRPr lang="en-029" sz="1600" dirty="0"/>
          </a:p>
        </p:txBody>
      </p:sp>
    </p:spTree>
    <p:extLst>
      <p:ext uri="{BB962C8B-B14F-4D97-AF65-F5344CB8AC3E}">
        <p14:creationId xmlns:p14="http://schemas.microsoft.com/office/powerpoint/2010/main" val="134778075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5F131-8D14-4502-8D89-225BF5617FCA}"/>
              </a:ext>
            </a:extLst>
          </p:cNvPr>
          <p:cNvSpPr>
            <a:spLocks noGrp="1"/>
          </p:cNvSpPr>
          <p:nvPr>
            <p:ph type="title"/>
          </p:nvPr>
        </p:nvSpPr>
        <p:spPr/>
        <p:txBody>
          <a:bodyPr>
            <a:normAutofit fontScale="90000"/>
          </a:bodyPr>
          <a:lstStyle/>
          <a:p>
            <a:r>
              <a:rPr lang="en-029" dirty="0"/>
              <a:t>Calculation of Fuel Payment from Heat Rate and Fuel Price</a:t>
            </a:r>
          </a:p>
        </p:txBody>
      </p:sp>
      <p:sp>
        <p:nvSpPr>
          <p:cNvPr id="3" name="Content Placeholder 2">
            <a:extLst>
              <a:ext uri="{FF2B5EF4-FFF2-40B4-BE49-F238E27FC236}">
                <a16:creationId xmlns:a16="http://schemas.microsoft.com/office/drawing/2014/main" id="{8168630F-BD97-4C93-96A8-18792E9E3563}"/>
              </a:ext>
            </a:extLst>
          </p:cNvPr>
          <p:cNvSpPr>
            <a:spLocks noGrp="1"/>
          </p:cNvSpPr>
          <p:nvPr>
            <p:ph idx="1"/>
          </p:nvPr>
        </p:nvSpPr>
        <p:spPr/>
        <p:txBody>
          <a:bodyPr/>
          <a:lstStyle/>
          <a:p>
            <a:endParaRPr lang="en-029" dirty="0"/>
          </a:p>
          <a:p>
            <a:endParaRPr lang="en-029" dirty="0"/>
          </a:p>
        </p:txBody>
      </p:sp>
      <p:pic>
        <p:nvPicPr>
          <p:cNvPr id="4" name="Picture 3">
            <a:extLst>
              <a:ext uri="{FF2B5EF4-FFF2-40B4-BE49-F238E27FC236}">
                <a16:creationId xmlns:a16="http://schemas.microsoft.com/office/drawing/2014/main" id="{F79F96A7-AB63-4ACB-AEB4-3576F9823769}"/>
              </a:ext>
            </a:extLst>
          </p:cNvPr>
          <p:cNvPicPr>
            <a:picLocks noChangeAspect="1"/>
          </p:cNvPicPr>
          <p:nvPr/>
        </p:nvPicPr>
        <p:blipFill>
          <a:blip r:embed="rId2"/>
          <a:stretch>
            <a:fillRect/>
          </a:stretch>
        </p:blipFill>
        <p:spPr>
          <a:xfrm>
            <a:off x="1047750" y="2133600"/>
            <a:ext cx="6515100" cy="3789724"/>
          </a:xfrm>
          <a:prstGeom prst="rect">
            <a:avLst/>
          </a:prstGeom>
        </p:spPr>
      </p:pic>
    </p:spTree>
    <p:extLst>
      <p:ext uri="{BB962C8B-B14F-4D97-AF65-F5344CB8AC3E}">
        <p14:creationId xmlns:p14="http://schemas.microsoft.com/office/powerpoint/2010/main" val="403418983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80B0C-902F-4841-B789-A5777AB997A3}"/>
              </a:ext>
            </a:extLst>
          </p:cNvPr>
          <p:cNvSpPr>
            <a:spLocks noGrp="1"/>
          </p:cNvSpPr>
          <p:nvPr>
            <p:ph type="title"/>
          </p:nvPr>
        </p:nvSpPr>
        <p:spPr/>
        <p:txBody>
          <a:bodyPr>
            <a:normAutofit fontScale="90000"/>
          </a:bodyPr>
          <a:lstStyle/>
          <a:p>
            <a:r>
              <a:rPr lang="en-029" dirty="0"/>
              <a:t>Example of Heat Rate Curve with Different Heat Rates for Different Load Levels</a:t>
            </a:r>
          </a:p>
        </p:txBody>
      </p:sp>
      <p:pic>
        <p:nvPicPr>
          <p:cNvPr id="5" name="Picture 4">
            <a:extLst>
              <a:ext uri="{FF2B5EF4-FFF2-40B4-BE49-F238E27FC236}">
                <a16:creationId xmlns:a16="http://schemas.microsoft.com/office/drawing/2014/main" id="{395DA902-68A1-40BD-A0F3-ACE470CE5028}"/>
              </a:ext>
            </a:extLst>
          </p:cNvPr>
          <p:cNvPicPr>
            <a:picLocks noChangeAspect="1"/>
          </p:cNvPicPr>
          <p:nvPr/>
        </p:nvPicPr>
        <p:blipFill>
          <a:blip r:embed="rId2"/>
          <a:stretch>
            <a:fillRect/>
          </a:stretch>
        </p:blipFill>
        <p:spPr>
          <a:xfrm>
            <a:off x="233890" y="2286000"/>
            <a:ext cx="5085907" cy="4267200"/>
          </a:xfrm>
          <a:prstGeom prst="rect">
            <a:avLst/>
          </a:prstGeom>
        </p:spPr>
      </p:pic>
      <p:pic>
        <p:nvPicPr>
          <p:cNvPr id="6" name="Picture 5">
            <a:extLst>
              <a:ext uri="{FF2B5EF4-FFF2-40B4-BE49-F238E27FC236}">
                <a16:creationId xmlns:a16="http://schemas.microsoft.com/office/drawing/2014/main" id="{F358CF96-62F7-468A-ACF1-30726F623F7D}"/>
              </a:ext>
            </a:extLst>
          </p:cNvPr>
          <p:cNvPicPr>
            <a:picLocks noChangeAspect="1"/>
          </p:cNvPicPr>
          <p:nvPr/>
        </p:nvPicPr>
        <p:blipFill>
          <a:blip r:embed="rId3"/>
          <a:stretch>
            <a:fillRect/>
          </a:stretch>
        </p:blipFill>
        <p:spPr>
          <a:xfrm>
            <a:off x="4953000" y="1409700"/>
            <a:ext cx="4055617" cy="5448300"/>
          </a:xfrm>
          <a:prstGeom prst="rect">
            <a:avLst/>
          </a:prstGeom>
        </p:spPr>
      </p:pic>
    </p:spTree>
    <p:extLst>
      <p:ext uri="{BB962C8B-B14F-4D97-AF65-F5344CB8AC3E}">
        <p14:creationId xmlns:p14="http://schemas.microsoft.com/office/powerpoint/2010/main" val="371336760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21F8E-9F0C-40BC-8CC4-DF1D2A60BE11}"/>
              </a:ext>
            </a:extLst>
          </p:cNvPr>
          <p:cNvSpPr>
            <a:spLocks noGrp="1"/>
          </p:cNvSpPr>
          <p:nvPr>
            <p:ph type="title"/>
          </p:nvPr>
        </p:nvSpPr>
        <p:spPr>
          <a:xfrm>
            <a:off x="723900" y="457200"/>
            <a:ext cx="7086600" cy="762000"/>
          </a:xfrm>
        </p:spPr>
        <p:txBody>
          <a:bodyPr/>
          <a:lstStyle/>
          <a:p>
            <a:r>
              <a:rPr lang="en-029" dirty="0"/>
              <a:t>Gas Heat Rate Curve and Degradation</a:t>
            </a:r>
          </a:p>
        </p:txBody>
      </p:sp>
      <p:pic>
        <p:nvPicPr>
          <p:cNvPr id="4" name="Picture 3">
            <a:extLst>
              <a:ext uri="{FF2B5EF4-FFF2-40B4-BE49-F238E27FC236}">
                <a16:creationId xmlns:a16="http://schemas.microsoft.com/office/drawing/2014/main" id="{7517D0BF-D77E-4EA9-A830-0DD010254AC5}"/>
              </a:ext>
            </a:extLst>
          </p:cNvPr>
          <p:cNvPicPr>
            <a:picLocks noChangeAspect="1"/>
          </p:cNvPicPr>
          <p:nvPr/>
        </p:nvPicPr>
        <p:blipFill>
          <a:blip r:embed="rId2"/>
          <a:stretch>
            <a:fillRect/>
          </a:stretch>
        </p:blipFill>
        <p:spPr>
          <a:xfrm>
            <a:off x="4536676" y="1242302"/>
            <a:ext cx="4495102" cy="5469704"/>
          </a:xfrm>
          <a:prstGeom prst="rect">
            <a:avLst/>
          </a:prstGeom>
        </p:spPr>
      </p:pic>
      <p:pic>
        <p:nvPicPr>
          <p:cNvPr id="5" name="Picture 4">
            <a:extLst>
              <a:ext uri="{FF2B5EF4-FFF2-40B4-BE49-F238E27FC236}">
                <a16:creationId xmlns:a16="http://schemas.microsoft.com/office/drawing/2014/main" id="{7D0A3757-F3A2-4286-A83B-BEEA4D48AADC}"/>
              </a:ext>
            </a:extLst>
          </p:cNvPr>
          <p:cNvPicPr>
            <a:picLocks noChangeAspect="1"/>
          </p:cNvPicPr>
          <p:nvPr/>
        </p:nvPicPr>
        <p:blipFill>
          <a:blip r:embed="rId3"/>
          <a:stretch>
            <a:fillRect/>
          </a:stretch>
        </p:blipFill>
        <p:spPr>
          <a:xfrm>
            <a:off x="42054" y="2743200"/>
            <a:ext cx="4495102" cy="3227439"/>
          </a:xfrm>
          <a:prstGeom prst="rect">
            <a:avLst/>
          </a:prstGeom>
        </p:spPr>
      </p:pic>
    </p:spTree>
    <p:extLst>
      <p:ext uri="{BB962C8B-B14F-4D97-AF65-F5344CB8AC3E}">
        <p14:creationId xmlns:p14="http://schemas.microsoft.com/office/powerpoint/2010/main" val="329238036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229B3-165E-44C5-BE29-172011B6F9FB}"/>
              </a:ext>
            </a:extLst>
          </p:cNvPr>
          <p:cNvSpPr>
            <a:spLocks noGrp="1"/>
          </p:cNvSpPr>
          <p:nvPr>
            <p:ph type="title"/>
          </p:nvPr>
        </p:nvSpPr>
        <p:spPr/>
        <p:txBody>
          <a:bodyPr>
            <a:normAutofit fontScale="90000"/>
          </a:bodyPr>
          <a:lstStyle/>
          <a:p>
            <a:r>
              <a:rPr lang="en-029" dirty="0"/>
              <a:t>Heat Rate Penalty when Fuel Provided by Off-taker or Government</a:t>
            </a:r>
          </a:p>
        </p:txBody>
      </p:sp>
      <p:sp>
        <p:nvSpPr>
          <p:cNvPr id="3" name="Content Placeholder 2">
            <a:extLst>
              <a:ext uri="{FF2B5EF4-FFF2-40B4-BE49-F238E27FC236}">
                <a16:creationId xmlns:a16="http://schemas.microsoft.com/office/drawing/2014/main" id="{12FCED94-ECF9-449C-A5FC-F050EC96A73A}"/>
              </a:ext>
            </a:extLst>
          </p:cNvPr>
          <p:cNvSpPr>
            <a:spLocks noGrp="1"/>
          </p:cNvSpPr>
          <p:nvPr>
            <p:ph idx="1"/>
          </p:nvPr>
        </p:nvSpPr>
        <p:spPr/>
        <p:txBody>
          <a:bodyPr/>
          <a:lstStyle/>
          <a:p>
            <a:r>
              <a:rPr lang="en-029" dirty="0"/>
              <a:t> </a:t>
            </a:r>
          </a:p>
        </p:txBody>
      </p:sp>
      <p:pic>
        <p:nvPicPr>
          <p:cNvPr id="4" name="Picture 3">
            <a:extLst>
              <a:ext uri="{FF2B5EF4-FFF2-40B4-BE49-F238E27FC236}">
                <a16:creationId xmlns:a16="http://schemas.microsoft.com/office/drawing/2014/main" id="{95BD8A1F-3135-4B4B-939F-76F56299B699}"/>
              </a:ext>
            </a:extLst>
          </p:cNvPr>
          <p:cNvPicPr>
            <a:picLocks noChangeAspect="1"/>
          </p:cNvPicPr>
          <p:nvPr/>
        </p:nvPicPr>
        <p:blipFill>
          <a:blip r:embed="rId2"/>
          <a:stretch>
            <a:fillRect/>
          </a:stretch>
        </p:blipFill>
        <p:spPr>
          <a:xfrm>
            <a:off x="304800" y="1576388"/>
            <a:ext cx="4337792" cy="3757612"/>
          </a:xfrm>
          <a:prstGeom prst="rect">
            <a:avLst/>
          </a:prstGeom>
        </p:spPr>
      </p:pic>
      <p:pic>
        <p:nvPicPr>
          <p:cNvPr id="5" name="Picture 4">
            <a:extLst>
              <a:ext uri="{FF2B5EF4-FFF2-40B4-BE49-F238E27FC236}">
                <a16:creationId xmlns:a16="http://schemas.microsoft.com/office/drawing/2014/main" id="{C46EE2CC-B7F5-4F36-A832-B95C8F38845F}"/>
              </a:ext>
            </a:extLst>
          </p:cNvPr>
          <p:cNvPicPr>
            <a:picLocks noChangeAspect="1"/>
          </p:cNvPicPr>
          <p:nvPr/>
        </p:nvPicPr>
        <p:blipFill>
          <a:blip r:embed="rId3"/>
          <a:stretch>
            <a:fillRect/>
          </a:stretch>
        </p:blipFill>
        <p:spPr>
          <a:xfrm>
            <a:off x="4642592" y="1728787"/>
            <a:ext cx="4057591" cy="3757613"/>
          </a:xfrm>
          <a:prstGeom prst="rect">
            <a:avLst/>
          </a:prstGeom>
        </p:spPr>
      </p:pic>
    </p:spTree>
    <p:extLst>
      <p:ext uri="{BB962C8B-B14F-4D97-AF65-F5344CB8AC3E}">
        <p14:creationId xmlns:p14="http://schemas.microsoft.com/office/powerpoint/2010/main" val="202878441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F20E4-BAC5-4C18-9EDB-634AAB519A8A}"/>
              </a:ext>
            </a:extLst>
          </p:cNvPr>
          <p:cNvSpPr>
            <a:spLocks noGrp="1"/>
          </p:cNvSpPr>
          <p:nvPr>
            <p:ph type="title"/>
          </p:nvPr>
        </p:nvSpPr>
        <p:spPr/>
        <p:txBody>
          <a:bodyPr/>
          <a:lstStyle/>
          <a:p>
            <a:r>
              <a:rPr lang="en-029" dirty="0"/>
              <a:t>Heat Rate Curve for Contract Heat Rate</a:t>
            </a:r>
          </a:p>
        </p:txBody>
      </p:sp>
      <p:pic>
        <p:nvPicPr>
          <p:cNvPr id="4" name="Picture 3">
            <a:extLst>
              <a:ext uri="{FF2B5EF4-FFF2-40B4-BE49-F238E27FC236}">
                <a16:creationId xmlns:a16="http://schemas.microsoft.com/office/drawing/2014/main" id="{0B56BAFA-3922-42E8-991B-FA7E218185AB}"/>
              </a:ext>
            </a:extLst>
          </p:cNvPr>
          <p:cNvPicPr>
            <a:picLocks noChangeAspect="1"/>
          </p:cNvPicPr>
          <p:nvPr/>
        </p:nvPicPr>
        <p:blipFill>
          <a:blip r:embed="rId2"/>
          <a:stretch>
            <a:fillRect/>
          </a:stretch>
        </p:blipFill>
        <p:spPr>
          <a:xfrm>
            <a:off x="1524000" y="1219200"/>
            <a:ext cx="5257800" cy="5517276"/>
          </a:xfrm>
          <a:prstGeom prst="rect">
            <a:avLst/>
          </a:prstGeom>
        </p:spPr>
      </p:pic>
    </p:spTree>
    <p:extLst>
      <p:ext uri="{BB962C8B-B14F-4D97-AF65-F5344CB8AC3E}">
        <p14:creationId xmlns:p14="http://schemas.microsoft.com/office/powerpoint/2010/main" val="93738036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dirty="0"/>
              <a:t>Example of Heat Rate Curves</a:t>
            </a:r>
          </a:p>
        </p:txBody>
      </p:sp>
      <p:sp>
        <p:nvSpPr>
          <p:cNvPr id="77827" name="Content Placeholder 2"/>
          <p:cNvSpPr>
            <a:spLocks noGrp="1"/>
          </p:cNvSpPr>
          <p:nvPr>
            <p:ph idx="1"/>
          </p:nvPr>
        </p:nvSpPr>
        <p:spPr/>
        <p:txBody>
          <a:bodyPr/>
          <a:lstStyle/>
          <a:p>
            <a:r>
              <a:rPr lang="en-US" altLang="en-US" dirty="0"/>
              <a:t>If the plant is dispatched at different levels, the target heat rate should change</a:t>
            </a:r>
          </a:p>
        </p:txBody>
      </p:sp>
      <p:pic>
        <p:nvPicPr>
          <p:cNvPr id="778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286000"/>
            <a:ext cx="55213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743948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normAutofit fontScale="90000"/>
          </a:bodyPr>
          <a:lstStyle/>
          <a:p>
            <a:r>
              <a:rPr lang="en-US" altLang="en-US" dirty="0"/>
              <a:t>Compensation from Marginal and Average Heat Rate</a:t>
            </a:r>
          </a:p>
        </p:txBody>
      </p:sp>
      <p:sp>
        <p:nvSpPr>
          <p:cNvPr id="78851" name="Content Placeholder 2"/>
          <p:cNvSpPr>
            <a:spLocks noGrp="1"/>
          </p:cNvSpPr>
          <p:nvPr>
            <p:ph idx="1"/>
          </p:nvPr>
        </p:nvSpPr>
        <p:spPr/>
        <p:txBody>
          <a:bodyPr>
            <a:normAutofit fontScale="92500" lnSpcReduction="20000"/>
          </a:bodyPr>
          <a:lstStyle/>
          <a:p>
            <a:r>
              <a:rPr lang="en-US" altLang="en-US" dirty="0"/>
              <a:t>Efficient dispatch should reflect the marginal heat rate:</a:t>
            </a:r>
          </a:p>
          <a:p>
            <a:pPr lvl="1"/>
            <a:r>
              <a:rPr lang="en-US" altLang="en-US" dirty="0"/>
              <a:t>Measures the additional fuel used when additional energy is produced</a:t>
            </a:r>
          </a:p>
          <a:p>
            <a:pPr lvl="1"/>
            <a:r>
              <a:rPr lang="en-US" altLang="en-US" dirty="0"/>
              <a:t>Plants should be dispatched on a portfolio basis after they are committed</a:t>
            </a:r>
          </a:p>
          <a:p>
            <a:pPr lvl="1"/>
            <a:r>
              <a:rPr lang="en-US" altLang="en-US" dirty="0"/>
              <a:t>Plant with lowest marginal heat rate should be dispatched first</a:t>
            </a:r>
          </a:p>
          <a:p>
            <a:r>
              <a:rPr lang="en-US" altLang="en-US" dirty="0"/>
              <a:t>Compensation should be on the basis of average heat rates</a:t>
            </a:r>
          </a:p>
          <a:p>
            <a:pPr lvl="1"/>
            <a:r>
              <a:rPr lang="en-US" altLang="en-US" dirty="0"/>
              <a:t>The average heat rate measures the total fuel used relative to the total energy produced</a:t>
            </a:r>
          </a:p>
          <a:p>
            <a:pPr lvl="1"/>
            <a:r>
              <a:rPr lang="en-US" altLang="en-US" dirty="0"/>
              <a:t>If compensation is based on the marginal heat rate, added revenues should be collected through the capacity payment</a:t>
            </a:r>
          </a:p>
        </p:txBody>
      </p:sp>
    </p:spTree>
    <p:extLst>
      <p:ext uri="{BB962C8B-B14F-4D97-AF65-F5344CB8AC3E}">
        <p14:creationId xmlns:p14="http://schemas.microsoft.com/office/powerpoint/2010/main" val="177587350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normAutofit fontScale="90000"/>
          </a:bodyPr>
          <a:lstStyle/>
          <a:p>
            <a:r>
              <a:rPr lang="en-US" altLang="en-US" dirty="0"/>
              <a:t>Computation of Incremental and Average Heat Rate</a:t>
            </a:r>
          </a:p>
        </p:txBody>
      </p:sp>
      <p:pic>
        <p:nvPicPr>
          <p:cNvPr id="7987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70000" y="1524000"/>
            <a:ext cx="6604000" cy="4572000"/>
          </a:xfrm>
          <a:noFill/>
        </p:spPr>
      </p:pic>
    </p:spTree>
    <p:extLst>
      <p:ext uri="{BB962C8B-B14F-4D97-AF65-F5344CB8AC3E}">
        <p14:creationId xmlns:p14="http://schemas.microsoft.com/office/powerpoint/2010/main" val="711780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FEC57A-A2EF-4ED8-B820-81B363BAAE7E}"/>
              </a:ext>
            </a:extLst>
          </p:cNvPr>
          <p:cNvSpPr>
            <a:spLocks noGrp="1"/>
          </p:cNvSpPr>
          <p:nvPr>
            <p:ph idx="1"/>
          </p:nvPr>
        </p:nvSpPr>
        <p:spPr/>
        <p:txBody>
          <a:bodyPr>
            <a:normAutofit fontScale="92500" lnSpcReduction="20000"/>
          </a:bodyPr>
          <a:lstStyle/>
          <a:p>
            <a:r>
              <a:rPr lang="en-029" dirty="0"/>
              <a:t>The equity IRR or Project IRR can be thought of as a growth rate in cash flow. If there is no intermediate cash flow, the CAGR and the IRR are the same.</a:t>
            </a:r>
          </a:p>
          <a:p>
            <a:r>
              <a:rPr lang="en-029" dirty="0"/>
              <a:t>The problem with the IRR is that cash flow that occurs before the end of the project (i.e. intermediate cash) is assumed to be re-invested at the IRR itself.  If the IRR is really high, you may not be able to find another investment with the same IRR.  Further, the MIRR provides no help to this.</a:t>
            </a:r>
          </a:p>
          <a:p>
            <a:r>
              <a:rPr lang="en-029" dirty="0"/>
              <a:t>The IRR can be compared to stock market total returns.  </a:t>
            </a:r>
          </a:p>
          <a:p>
            <a:endParaRPr lang="en-029" dirty="0"/>
          </a:p>
        </p:txBody>
      </p:sp>
      <p:sp>
        <p:nvSpPr>
          <p:cNvPr id="3" name="Title 2">
            <a:extLst>
              <a:ext uri="{FF2B5EF4-FFF2-40B4-BE49-F238E27FC236}">
                <a16:creationId xmlns:a16="http://schemas.microsoft.com/office/drawing/2014/main" id="{6BDC5284-6281-4B36-8F44-7B1C780E85D8}"/>
              </a:ext>
            </a:extLst>
          </p:cNvPr>
          <p:cNvSpPr>
            <a:spLocks noGrp="1"/>
          </p:cNvSpPr>
          <p:nvPr>
            <p:ph type="title"/>
          </p:nvPr>
        </p:nvSpPr>
        <p:spPr/>
        <p:txBody>
          <a:bodyPr/>
          <a:lstStyle/>
          <a:p>
            <a:r>
              <a:rPr lang="en-029" dirty="0"/>
              <a:t>IRR and Growth Rate in Cash Flow</a:t>
            </a:r>
          </a:p>
        </p:txBody>
      </p:sp>
      <p:sp>
        <p:nvSpPr>
          <p:cNvPr id="4" name="Slide Number Placeholder 3">
            <a:extLst>
              <a:ext uri="{FF2B5EF4-FFF2-40B4-BE49-F238E27FC236}">
                <a16:creationId xmlns:a16="http://schemas.microsoft.com/office/drawing/2014/main" id="{0653AB12-84A8-4F08-A5DB-6B52E47D3EAF}"/>
              </a:ext>
            </a:extLst>
          </p:cNvPr>
          <p:cNvSpPr>
            <a:spLocks noGrp="1"/>
          </p:cNvSpPr>
          <p:nvPr>
            <p:ph type="sldNum" sz="quarter" idx="12"/>
          </p:nvPr>
        </p:nvSpPr>
        <p:spPr/>
        <p:txBody>
          <a:bodyPr/>
          <a:lstStyle/>
          <a:p>
            <a:pPr algn="ctr"/>
            <a:fld id="{0C3A1854-6B63-4059-B360-A3C4972BF0FC}" type="slidenum">
              <a:rPr lang="ko-KR" altLang="en-US" smtClean="0"/>
              <a:pPr algn="ctr"/>
              <a:t>24</a:t>
            </a:fld>
            <a:endParaRPr lang="ko-KR" altLang="en-US" dirty="0"/>
          </a:p>
        </p:txBody>
      </p:sp>
    </p:spTree>
    <p:extLst>
      <p:ext uri="{BB962C8B-B14F-4D97-AF65-F5344CB8AC3E}">
        <p14:creationId xmlns:p14="http://schemas.microsoft.com/office/powerpoint/2010/main" val="143926293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tLang="en-US" dirty="0"/>
              <a:t>Example of Heat Rate Degradation</a:t>
            </a:r>
          </a:p>
        </p:txBody>
      </p:sp>
      <p:pic>
        <p:nvPicPr>
          <p:cNvPr id="808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590800"/>
            <a:ext cx="4227513"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14600"/>
            <a:ext cx="4343400"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53850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2C495-CA4D-4312-84DF-8751ABE9235B}"/>
              </a:ext>
            </a:extLst>
          </p:cNvPr>
          <p:cNvSpPr>
            <a:spLocks noGrp="1"/>
          </p:cNvSpPr>
          <p:nvPr>
            <p:ph type="title"/>
          </p:nvPr>
        </p:nvSpPr>
        <p:spPr/>
        <p:txBody>
          <a:bodyPr/>
          <a:lstStyle/>
          <a:p>
            <a:r>
              <a:rPr lang="en-029" dirty="0"/>
              <a:t>Problem with Contract Heat Rates</a:t>
            </a:r>
          </a:p>
        </p:txBody>
      </p:sp>
      <p:sp>
        <p:nvSpPr>
          <p:cNvPr id="3" name="Content Placeholder 2">
            <a:extLst>
              <a:ext uri="{FF2B5EF4-FFF2-40B4-BE49-F238E27FC236}">
                <a16:creationId xmlns:a16="http://schemas.microsoft.com/office/drawing/2014/main" id="{F3550F76-13A0-4953-9C58-C655A2AB307E}"/>
              </a:ext>
            </a:extLst>
          </p:cNvPr>
          <p:cNvSpPr>
            <a:spLocks noGrp="1"/>
          </p:cNvSpPr>
          <p:nvPr>
            <p:ph idx="1"/>
          </p:nvPr>
        </p:nvSpPr>
        <p:spPr/>
        <p:txBody>
          <a:bodyPr>
            <a:normAutofit fontScale="92500" lnSpcReduction="10000"/>
          </a:bodyPr>
          <a:lstStyle/>
          <a:p>
            <a:r>
              <a:rPr lang="en-029" dirty="0"/>
              <a:t>Potential problem is out of order dispatch</a:t>
            </a:r>
          </a:p>
          <a:p>
            <a:r>
              <a:rPr lang="en-029" dirty="0"/>
              <a:t>Out of order dispatch is complete economic waste</a:t>
            </a:r>
          </a:p>
          <a:p>
            <a:r>
              <a:rPr lang="en-029" dirty="0"/>
              <a:t>Example: MCV gas plant with coal based energy charges</a:t>
            </a:r>
          </a:p>
          <a:p>
            <a:r>
              <a:rPr lang="en-029" dirty="0"/>
              <a:t>Example with contract heat rates</a:t>
            </a:r>
          </a:p>
          <a:p>
            <a:pPr lvl="1"/>
            <a:r>
              <a:rPr lang="en-029" dirty="0"/>
              <a:t>Plant 1: Heat rate below actual to win bid (higher capacity charge)</a:t>
            </a:r>
          </a:p>
          <a:p>
            <a:pPr lvl="1"/>
            <a:r>
              <a:rPr lang="en-029" dirty="0"/>
              <a:t>Plant 2: Heat rate above actual for buffer and safety protection (lower capacity charge)</a:t>
            </a:r>
          </a:p>
          <a:p>
            <a:pPr lvl="1"/>
            <a:r>
              <a:rPr lang="en-029" dirty="0"/>
              <a:t>Dispatch Plant 1 first although may be economic to dispatch plant 2</a:t>
            </a:r>
          </a:p>
        </p:txBody>
      </p:sp>
    </p:spTree>
    <p:extLst>
      <p:ext uri="{BB962C8B-B14F-4D97-AF65-F5344CB8AC3E}">
        <p14:creationId xmlns:p14="http://schemas.microsoft.com/office/powerpoint/2010/main" val="283022390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2F11D-FF38-4982-9FA2-D276BFD80F9A}"/>
              </a:ext>
            </a:extLst>
          </p:cNvPr>
          <p:cNvSpPr>
            <a:spLocks noGrp="1"/>
          </p:cNvSpPr>
          <p:nvPr>
            <p:ph type="ctrTitle"/>
          </p:nvPr>
        </p:nvSpPr>
        <p:spPr/>
        <p:txBody>
          <a:bodyPr/>
          <a:lstStyle/>
          <a:p>
            <a:r>
              <a:rPr lang="en-US" dirty="0"/>
              <a:t>Repayment Analysis in Availability Payment Case</a:t>
            </a:r>
          </a:p>
        </p:txBody>
      </p:sp>
    </p:spTree>
    <p:extLst>
      <p:ext uri="{BB962C8B-B14F-4D97-AF65-F5344CB8AC3E}">
        <p14:creationId xmlns:p14="http://schemas.microsoft.com/office/powerpoint/2010/main" val="3572917503"/>
      </p:ext>
    </p:extLst>
  </p:cSld>
  <p:clrMapOvr>
    <a:masterClrMapping/>
  </p:clrMapOvr>
  <p:transition>
    <p:zoom/>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C73F75-B756-4DAA-8250-E6C793100958}"/>
              </a:ext>
            </a:extLst>
          </p:cNvPr>
          <p:cNvSpPr>
            <a:spLocks noGrp="1"/>
          </p:cNvSpPr>
          <p:nvPr>
            <p:ph idx="1"/>
          </p:nvPr>
        </p:nvSpPr>
        <p:spPr/>
        <p:txBody>
          <a:bodyPr/>
          <a:lstStyle/>
          <a:p>
            <a:r>
              <a:rPr lang="en-US" dirty="0"/>
              <a:t>It seems that the debt tenure is more important than the interest rate (depending on the relationship between the project return and the interest rate).</a:t>
            </a:r>
          </a:p>
          <a:p>
            <a:r>
              <a:rPr lang="en-US" dirty="0"/>
              <a:t>You can try some different debt amounts and interest rates and see how the length of the debt is an crucial element (two way data tables).</a:t>
            </a:r>
          </a:p>
          <a:p>
            <a:r>
              <a:rPr lang="en-US" dirty="0"/>
              <a:t>The problem with this is that it does not account for re-financing.</a:t>
            </a:r>
          </a:p>
        </p:txBody>
      </p:sp>
      <p:sp>
        <p:nvSpPr>
          <p:cNvPr id="3" name="Title 2">
            <a:extLst>
              <a:ext uri="{FF2B5EF4-FFF2-40B4-BE49-F238E27FC236}">
                <a16:creationId xmlns:a16="http://schemas.microsoft.com/office/drawing/2014/main" id="{2F7A4302-817A-44EC-8012-BE52871F675B}"/>
              </a:ext>
            </a:extLst>
          </p:cNvPr>
          <p:cNvSpPr>
            <a:spLocks noGrp="1"/>
          </p:cNvSpPr>
          <p:nvPr>
            <p:ph type="title"/>
          </p:nvPr>
        </p:nvSpPr>
        <p:spPr/>
        <p:txBody>
          <a:bodyPr/>
          <a:lstStyle/>
          <a:p>
            <a:r>
              <a:rPr lang="en-US" dirty="0"/>
              <a:t>Debt Tenure and Return</a:t>
            </a:r>
          </a:p>
        </p:txBody>
      </p:sp>
      <p:sp>
        <p:nvSpPr>
          <p:cNvPr id="4" name="Slide Number Placeholder 3">
            <a:extLst>
              <a:ext uri="{FF2B5EF4-FFF2-40B4-BE49-F238E27FC236}">
                <a16:creationId xmlns:a16="http://schemas.microsoft.com/office/drawing/2014/main" id="{F68A868E-0AF4-4D89-BDF2-90B977C971C1}"/>
              </a:ext>
            </a:extLst>
          </p:cNvPr>
          <p:cNvSpPr>
            <a:spLocks noGrp="1"/>
          </p:cNvSpPr>
          <p:nvPr>
            <p:ph type="sldNum" sz="quarter" idx="12"/>
          </p:nvPr>
        </p:nvSpPr>
        <p:spPr/>
        <p:txBody>
          <a:bodyPr/>
          <a:lstStyle/>
          <a:p>
            <a:pPr algn="ctr"/>
            <a:fld id="{0C3A1854-6B63-4059-B360-A3C4972BF0FC}" type="slidenum">
              <a:rPr lang="ko-KR" altLang="en-US" smtClean="0"/>
              <a:pPr algn="ctr"/>
              <a:t>243</a:t>
            </a:fld>
            <a:endParaRPr lang="ko-KR" altLang="en-US" dirty="0"/>
          </a:p>
        </p:txBody>
      </p:sp>
    </p:spTree>
    <p:extLst>
      <p:ext uri="{BB962C8B-B14F-4D97-AF65-F5344CB8AC3E}">
        <p14:creationId xmlns:p14="http://schemas.microsoft.com/office/powerpoint/2010/main" val="293639834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idx="1"/>
          </p:nvPr>
        </p:nvSpPr>
        <p:spPr/>
        <p:txBody>
          <a:bodyPr>
            <a:normAutofit fontScale="92500" lnSpcReduction="20000"/>
          </a:bodyPr>
          <a:lstStyle/>
          <a:p>
            <a:r>
              <a:rPr lang="en-US" altLang="en-US" dirty="0"/>
              <a:t>The structure of debt (the draw down and term to maturity) can seem to have more important impacts on the value of a project than the size of the debt and certainly more than the interest rate on the debt.</a:t>
            </a:r>
          </a:p>
          <a:p>
            <a:r>
              <a:rPr lang="en-US" altLang="en-US" dirty="0"/>
              <a:t>Average life is the general way in project finance to measure the length of the debt although duration is a is better way in theory to measure the effective term of the debt.</a:t>
            </a:r>
          </a:p>
          <a:p>
            <a:r>
              <a:rPr lang="en-US" altLang="en-US" dirty="0"/>
              <a:t>The debt structure should depend on the economic characteristics of a project such as the revenue and expense contracts. But it may be able to re-finance debt.</a:t>
            </a:r>
          </a:p>
        </p:txBody>
      </p:sp>
      <p:sp>
        <p:nvSpPr>
          <p:cNvPr id="22530" name="Rectangle 2"/>
          <p:cNvSpPr>
            <a:spLocks noGrp="1" noChangeArrowheads="1"/>
          </p:cNvSpPr>
          <p:nvPr>
            <p:ph type="title"/>
          </p:nvPr>
        </p:nvSpPr>
        <p:spPr/>
        <p:txBody>
          <a:bodyPr/>
          <a:lstStyle/>
          <a:p>
            <a:pPr algn="ctr"/>
            <a:r>
              <a:rPr lang="en-US" altLang="en-US" dirty="0"/>
              <a:t>Debt Repayment - General</a:t>
            </a:r>
          </a:p>
        </p:txBody>
      </p:sp>
    </p:spTree>
    <p:extLst>
      <p:ext uri="{BB962C8B-B14F-4D97-AF65-F5344CB8AC3E}">
        <p14:creationId xmlns:p14="http://schemas.microsoft.com/office/powerpoint/2010/main" val="257877544"/>
      </p:ext>
    </p:extLst>
  </p:cSld>
  <p:clrMapOvr>
    <a:masterClrMapping/>
  </p:clrMapOvr>
  <p:transition>
    <p:zoom dir="in"/>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4"/>
          <p:cNvSpPr>
            <a:spLocks noGrp="1" noChangeArrowheads="1"/>
          </p:cNvSpPr>
          <p:nvPr>
            <p:ph idx="1"/>
          </p:nvPr>
        </p:nvSpPr>
        <p:spPr/>
        <p:txBody>
          <a:bodyPr>
            <a:normAutofit fontScale="92500"/>
          </a:bodyPr>
          <a:lstStyle/>
          <a:p>
            <a:r>
              <a:rPr lang="en-US" altLang="en-US" dirty="0"/>
              <a:t>A project's debt amortization schedule often influences the rating, more so than the degree of leverage. </a:t>
            </a:r>
          </a:p>
          <a:p>
            <a:r>
              <a:rPr lang="en-US" altLang="en-US" dirty="0"/>
              <a:t>Front-loaded principal amortization schedules that capitalize on the more predictable project cash flows in the near term may be less risky that those with whose delayed amortizations seek to take advantage of long-term inflation effects.</a:t>
            </a:r>
          </a:p>
          <a:p>
            <a:r>
              <a:rPr lang="en-US" altLang="en-US" dirty="0"/>
              <a:t>Flexible re-payment structures can be developed where the project has irregular cash flows.  </a:t>
            </a:r>
          </a:p>
          <a:p>
            <a:pPr>
              <a:buFontTx/>
              <a:buNone/>
            </a:pPr>
            <a:endParaRPr lang="en-US" altLang="en-US" dirty="0"/>
          </a:p>
          <a:p>
            <a:pPr>
              <a:buFontTx/>
              <a:buNone/>
            </a:pPr>
            <a:endParaRPr lang="en-US" altLang="en-US" dirty="0"/>
          </a:p>
        </p:txBody>
      </p:sp>
      <p:sp>
        <p:nvSpPr>
          <p:cNvPr id="30722" name="Rectangle 2"/>
          <p:cNvSpPr>
            <a:spLocks noGrp="1" noChangeArrowheads="1"/>
          </p:cNvSpPr>
          <p:nvPr>
            <p:ph type="title"/>
          </p:nvPr>
        </p:nvSpPr>
        <p:spPr/>
        <p:txBody>
          <a:bodyPr/>
          <a:lstStyle/>
          <a:p>
            <a:r>
              <a:rPr lang="en-US" altLang="en-US" dirty="0"/>
              <a:t>Debt Repayment Structure and Risk</a:t>
            </a:r>
          </a:p>
        </p:txBody>
      </p:sp>
    </p:spTree>
    <p:extLst>
      <p:ext uri="{BB962C8B-B14F-4D97-AF65-F5344CB8AC3E}">
        <p14:creationId xmlns:p14="http://schemas.microsoft.com/office/powerpoint/2010/main" val="394882044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idx="1"/>
          </p:nvPr>
        </p:nvSpPr>
        <p:spPr/>
        <p:txBody>
          <a:bodyPr>
            <a:normAutofit/>
          </a:bodyPr>
          <a:lstStyle/>
          <a:p>
            <a:pPr marL="342900" indent="-342900"/>
            <a:r>
              <a:rPr lang="en-US" altLang="en-US" dirty="0"/>
              <a:t>Commercial Bank Market</a:t>
            </a:r>
          </a:p>
          <a:p>
            <a:pPr marL="742950" lvl="1" indent="-285750"/>
            <a:r>
              <a:rPr lang="en-US" altLang="en-US" dirty="0"/>
              <a:t>Up to 15 years</a:t>
            </a:r>
          </a:p>
          <a:p>
            <a:pPr marL="342900" indent="-342900"/>
            <a:r>
              <a:rPr lang="en-US" altLang="en-US" dirty="0"/>
              <a:t>Private Placement Market</a:t>
            </a:r>
          </a:p>
          <a:p>
            <a:pPr marL="742950" lvl="1" indent="-285750"/>
            <a:r>
              <a:rPr lang="en-US" altLang="en-US" dirty="0"/>
              <a:t>Up to 20 years</a:t>
            </a:r>
          </a:p>
          <a:p>
            <a:pPr marL="342900" indent="-342900"/>
            <a:r>
              <a:rPr lang="en-US" altLang="en-US" dirty="0"/>
              <a:t>Rule 144A</a:t>
            </a:r>
          </a:p>
          <a:p>
            <a:pPr marL="742950" lvl="1" indent="-285750"/>
            <a:r>
              <a:rPr lang="en-US" altLang="en-US" dirty="0"/>
              <a:t>Up to 30 Years</a:t>
            </a:r>
          </a:p>
          <a:p>
            <a:pPr marL="742950" lvl="1" indent="-285750"/>
            <a:r>
              <a:rPr lang="en-US" altLang="en-US" dirty="0"/>
              <a:t>Requires investment grade rating</a:t>
            </a:r>
          </a:p>
          <a:p>
            <a:pPr marL="342900" indent="-342900"/>
            <a:r>
              <a:rPr lang="en-US" altLang="en-US" dirty="0"/>
              <a:t>Project Finance average maturity 8.6 years</a:t>
            </a:r>
          </a:p>
        </p:txBody>
      </p:sp>
      <p:sp>
        <p:nvSpPr>
          <p:cNvPr id="28674" name="Rectangle 2"/>
          <p:cNvSpPr>
            <a:spLocks noGrp="1" noChangeArrowheads="1"/>
          </p:cNvSpPr>
          <p:nvPr>
            <p:ph type="title"/>
          </p:nvPr>
        </p:nvSpPr>
        <p:spPr/>
        <p:txBody>
          <a:bodyPr/>
          <a:lstStyle/>
          <a:p>
            <a:r>
              <a:rPr lang="en-US" altLang="en-US" dirty="0"/>
              <a:t>Statistics on Project Finance Debt Tenor</a:t>
            </a:r>
          </a:p>
        </p:txBody>
      </p:sp>
    </p:spTree>
    <p:extLst>
      <p:ext uri="{BB962C8B-B14F-4D97-AF65-F5344CB8AC3E}">
        <p14:creationId xmlns:p14="http://schemas.microsoft.com/office/powerpoint/2010/main" val="38427623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CEA8970-68F5-45FF-A962-41266274F765}"/>
              </a:ext>
            </a:extLst>
          </p:cNvPr>
          <p:cNvPicPr>
            <a:picLocks noGrp="1" noChangeAspect="1"/>
          </p:cNvPicPr>
          <p:nvPr>
            <p:ph idx="1"/>
          </p:nvPr>
        </p:nvPicPr>
        <p:blipFill>
          <a:blip r:embed="rId2"/>
          <a:stretch>
            <a:fillRect/>
          </a:stretch>
        </p:blipFill>
        <p:spPr>
          <a:xfrm>
            <a:off x="390633" y="2415940"/>
            <a:ext cx="4094740" cy="2936467"/>
          </a:xfrm>
          <a:prstGeom prst="rect">
            <a:avLst/>
          </a:prstGeom>
        </p:spPr>
      </p:pic>
      <p:sp>
        <p:nvSpPr>
          <p:cNvPr id="3" name="Title 2">
            <a:extLst>
              <a:ext uri="{FF2B5EF4-FFF2-40B4-BE49-F238E27FC236}">
                <a16:creationId xmlns:a16="http://schemas.microsoft.com/office/drawing/2014/main" id="{EAC0AA32-C437-4BE7-B92E-D4937C4DB792}"/>
              </a:ext>
            </a:extLst>
          </p:cNvPr>
          <p:cNvSpPr>
            <a:spLocks noGrp="1"/>
          </p:cNvSpPr>
          <p:nvPr>
            <p:ph type="title"/>
          </p:nvPr>
        </p:nvSpPr>
        <p:spPr/>
        <p:txBody>
          <a:bodyPr>
            <a:normAutofit fontScale="90000"/>
          </a:bodyPr>
          <a:lstStyle/>
          <a:p>
            <a:r>
              <a:rPr lang="en-US" dirty="0"/>
              <a:t>Fundamental Effect of Debt Tenure with Debt to Capital Constraint</a:t>
            </a:r>
          </a:p>
        </p:txBody>
      </p:sp>
      <p:sp>
        <p:nvSpPr>
          <p:cNvPr id="4" name="Slide Number Placeholder 3">
            <a:extLst>
              <a:ext uri="{FF2B5EF4-FFF2-40B4-BE49-F238E27FC236}">
                <a16:creationId xmlns:a16="http://schemas.microsoft.com/office/drawing/2014/main" id="{C254A2AA-51AC-4B09-A088-9929DE2A83DC}"/>
              </a:ext>
            </a:extLst>
          </p:cNvPr>
          <p:cNvSpPr>
            <a:spLocks noGrp="1"/>
          </p:cNvSpPr>
          <p:nvPr>
            <p:ph type="sldNum" sz="quarter" idx="12"/>
          </p:nvPr>
        </p:nvSpPr>
        <p:spPr/>
        <p:txBody>
          <a:bodyPr/>
          <a:lstStyle/>
          <a:p>
            <a:pPr algn="ctr"/>
            <a:fld id="{0C3A1854-6B63-4059-B360-A3C4972BF0FC}" type="slidenum">
              <a:rPr lang="ko-KR" altLang="en-US" smtClean="0"/>
              <a:pPr algn="ctr"/>
              <a:t>247</a:t>
            </a:fld>
            <a:endParaRPr lang="ko-KR" altLang="en-US" dirty="0"/>
          </a:p>
        </p:txBody>
      </p:sp>
      <p:pic>
        <p:nvPicPr>
          <p:cNvPr id="6" name="Picture 5">
            <a:extLst>
              <a:ext uri="{FF2B5EF4-FFF2-40B4-BE49-F238E27FC236}">
                <a16:creationId xmlns:a16="http://schemas.microsoft.com/office/drawing/2014/main" id="{29089F1C-0615-4D6A-8473-807C49A87EC8}"/>
              </a:ext>
            </a:extLst>
          </p:cNvPr>
          <p:cNvPicPr>
            <a:picLocks noChangeAspect="1"/>
          </p:cNvPicPr>
          <p:nvPr/>
        </p:nvPicPr>
        <p:blipFill>
          <a:blip r:embed="rId3"/>
          <a:stretch>
            <a:fillRect/>
          </a:stretch>
        </p:blipFill>
        <p:spPr>
          <a:xfrm>
            <a:off x="4962464" y="2415940"/>
            <a:ext cx="3963490" cy="2825379"/>
          </a:xfrm>
          <a:prstGeom prst="rect">
            <a:avLst/>
          </a:prstGeom>
        </p:spPr>
      </p:pic>
    </p:spTree>
    <p:extLst>
      <p:ext uri="{BB962C8B-B14F-4D97-AF65-F5344CB8AC3E}">
        <p14:creationId xmlns:p14="http://schemas.microsoft.com/office/powerpoint/2010/main" val="140236228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1679C0-99C2-4A79-A29D-02FCB2912105}"/>
              </a:ext>
            </a:extLst>
          </p:cNvPr>
          <p:cNvSpPr>
            <a:spLocks noGrp="1"/>
          </p:cNvSpPr>
          <p:nvPr>
            <p:ph type="title"/>
          </p:nvPr>
        </p:nvSpPr>
        <p:spPr/>
        <p:txBody>
          <a:bodyPr>
            <a:normAutofit fontScale="90000"/>
          </a:bodyPr>
          <a:lstStyle/>
          <a:p>
            <a:r>
              <a:rPr lang="en-US" dirty="0"/>
              <a:t>Sculpting versus Equal Installment with Debt to Capital Constraint</a:t>
            </a:r>
          </a:p>
        </p:txBody>
      </p:sp>
      <p:pic>
        <p:nvPicPr>
          <p:cNvPr id="2" name="Picture 1">
            <a:extLst>
              <a:ext uri="{FF2B5EF4-FFF2-40B4-BE49-F238E27FC236}">
                <a16:creationId xmlns:a16="http://schemas.microsoft.com/office/drawing/2014/main" id="{F80049A1-A4FC-4C6B-9B1E-EF40D28FAF44}"/>
              </a:ext>
            </a:extLst>
          </p:cNvPr>
          <p:cNvPicPr>
            <a:picLocks noChangeAspect="1"/>
          </p:cNvPicPr>
          <p:nvPr/>
        </p:nvPicPr>
        <p:blipFill>
          <a:blip r:embed="rId2"/>
          <a:stretch>
            <a:fillRect/>
          </a:stretch>
        </p:blipFill>
        <p:spPr>
          <a:xfrm>
            <a:off x="411436" y="2427855"/>
            <a:ext cx="4195061" cy="2832282"/>
          </a:xfrm>
          <a:prstGeom prst="rect">
            <a:avLst/>
          </a:prstGeom>
        </p:spPr>
      </p:pic>
      <p:pic>
        <p:nvPicPr>
          <p:cNvPr id="4" name="Picture 3">
            <a:extLst>
              <a:ext uri="{FF2B5EF4-FFF2-40B4-BE49-F238E27FC236}">
                <a16:creationId xmlns:a16="http://schemas.microsoft.com/office/drawing/2014/main" id="{588C545F-D455-41A6-A88D-C8F8444655EC}"/>
              </a:ext>
            </a:extLst>
          </p:cNvPr>
          <p:cNvPicPr>
            <a:picLocks noChangeAspect="1"/>
          </p:cNvPicPr>
          <p:nvPr/>
        </p:nvPicPr>
        <p:blipFill>
          <a:blip r:embed="rId3"/>
          <a:stretch>
            <a:fillRect/>
          </a:stretch>
        </p:blipFill>
        <p:spPr>
          <a:xfrm>
            <a:off x="4606498" y="2338939"/>
            <a:ext cx="4376971" cy="3131218"/>
          </a:xfrm>
          <a:prstGeom prst="rect">
            <a:avLst/>
          </a:prstGeom>
        </p:spPr>
      </p:pic>
    </p:spTree>
    <p:extLst>
      <p:ext uri="{BB962C8B-B14F-4D97-AF65-F5344CB8AC3E}">
        <p14:creationId xmlns:p14="http://schemas.microsoft.com/office/powerpoint/2010/main" val="110132857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Sculpting Equations - Basic</a:t>
            </a:r>
          </a:p>
        </p:txBody>
      </p:sp>
      <p:sp>
        <p:nvSpPr>
          <p:cNvPr id="3" name="Content Placeholder 2"/>
          <p:cNvSpPr>
            <a:spLocks noGrp="1"/>
          </p:cNvSpPr>
          <p:nvPr>
            <p:ph idx="1"/>
          </p:nvPr>
        </p:nvSpPr>
        <p:spPr/>
        <p:txBody>
          <a:bodyPr>
            <a:normAutofit fontScale="85000" lnSpcReduction="10000"/>
          </a:bodyPr>
          <a:lstStyle/>
          <a:p>
            <a:r>
              <a:rPr lang="en-US" sz="2400" dirty="0"/>
              <a:t>One of the main ideas about the repayment process in project finance is that the modelling is much more effective when you combine formulas with other excel techniques. If you try and solve these things with a brute force method that uses a copy and paste method or goal seek things will get very messy. Formulas used for repayment and debt sizing are listed below: The fundamental two sculpting formulas are:</a:t>
            </a:r>
          </a:p>
          <a:p>
            <a:r>
              <a:rPr lang="en-US" sz="2400" b="1" dirty="0"/>
              <a:t>(1) Target Debt Service Per Period = CFADS/DSCR</a:t>
            </a:r>
          </a:p>
          <a:p>
            <a:r>
              <a:rPr lang="en-US" sz="2400" b="1" dirty="0"/>
              <a:t>(2) Debt Amount at COD = PV(Interest Rate, Target Debt Service)</a:t>
            </a:r>
          </a:p>
          <a:p>
            <a:r>
              <a:rPr lang="en-US" sz="2400" b="1" dirty="0"/>
              <a:t>Non-Constant Interest Rates</a:t>
            </a:r>
          </a:p>
          <a:p>
            <a:r>
              <a:rPr lang="en-US" sz="2400" dirty="0"/>
              <a:t>However this is by no means the only formula you should use when working on repayment. In cases when the interest rate changes, a simple present value formula cannot be used. Instead, an interest rate index can be created that accounts for prior interest rate changes as follows:</a:t>
            </a:r>
          </a:p>
          <a:p>
            <a:r>
              <a:rPr lang="en-US" sz="2400" b="1" dirty="0"/>
              <a:t>(3) Int Rate Index(t) = Int Rate Indext-1 x (1+Interest Rate(t))</a:t>
            </a:r>
          </a:p>
          <a:p>
            <a:r>
              <a:rPr lang="en-US" sz="2400" b="1" dirty="0"/>
              <a:t>(4) Debt Amount at COD = ∑ Debt Service(t)/Interest Rate Index(t)</a:t>
            </a:r>
          </a:p>
        </p:txBody>
      </p:sp>
      <p:sp>
        <p:nvSpPr>
          <p:cNvPr id="4" name="Slide Number Placeholder 3"/>
          <p:cNvSpPr>
            <a:spLocks noGrp="1"/>
          </p:cNvSpPr>
          <p:nvPr>
            <p:ph type="sldNum" sz="quarter" idx="12"/>
          </p:nvPr>
        </p:nvSpPr>
        <p:spPr/>
        <p:txBody>
          <a:bodyPr/>
          <a:lstStyle/>
          <a:p>
            <a:fld id="{EB241CD2-1E45-42A3-B213-66A034DF9A3B}" type="slidenum">
              <a:rPr lang="en-GB" smtClean="0"/>
              <a:t>249</a:t>
            </a:fld>
            <a:endParaRPr lang="en-GB" dirty="0"/>
          </a:p>
        </p:txBody>
      </p:sp>
    </p:spTree>
    <p:extLst>
      <p:ext uri="{BB962C8B-B14F-4D97-AF65-F5344CB8AC3E}">
        <p14:creationId xmlns:p14="http://schemas.microsoft.com/office/powerpoint/2010/main" val="4271071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9BB0BD-D069-4932-AD60-CEFD437AB9BB}"/>
              </a:ext>
            </a:extLst>
          </p:cNvPr>
          <p:cNvSpPr>
            <a:spLocks noGrp="1"/>
          </p:cNvSpPr>
          <p:nvPr>
            <p:ph idx="1"/>
          </p:nvPr>
        </p:nvSpPr>
        <p:spPr/>
        <p:txBody>
          <a:bodyPr>
            <a:normAutofit fontScale="92500"/>
          </a:bodyPr>
          <a:lstStyle/>
          <a:p>
            <a:r>
              <a:rPr lang="en-029" dirty="0"/>
              <a:t>For the IRR, there should be negative cash flows at the beginning reflecting the investment followed by positive cash flows.</a:t>
            </a:r>
          </a:p>
          <a:p>
            <a:r>
              <a:rPr lang="en-029" dirty="0"/>
              <a:t>In project finance you can compute the project IRR without tax, the project IRR after tax, the equity IRR and the debt IRR.  </a:t>
            </a:r>
          </a:p>
          <a:p>
            <a:r>
              <a:rPr lang="en-029" dirty="0"/>
              <a:t>The project IRR reflects the overall return on the project and is relatively simple to calculate.  </a:t>
            </a:r>
          </a:p>
          <a:p>
            <a:r>
              <a:rPr lang="en-029" dirty="0"/>
              <a:t>The after-tax project IRR is the same as the equity IRR if there would be no debt financing.</a:t>
            </a:r>
            <a:endParaRPr lang="en-US" dirty="0"/>
          </a:p>
          <a:p>
            <a:endParaRPr lang="en-029" dirty="0"/>
          </a:p>
        </p:txBody>
      </p:sp>
      <p:sp>
        <p:nvSpPr>
          <p:cNvPr id="3" name="Title 2">
            <a:extLst>
              <a:ext uri="{FF2B5EF4-FFF2-40B4-BE49-F238E27FC236}">
                <a16:creationId xmlns:a16="http://schemas.microsoft.com/office/drawing/2014/main" id="{7ACA5308-8609-4F23-9EE6-311F533EED2E}"/>
              </a:ext>
            </a:extLst>
          </p:cNvPr>
          <p:cNvSpPr>
            <a:spLocks noGrp="1"/>
          </p:cNvSpPr>
          <p:nvPr>
            <p:ph type="title"/>
          </p:nvPr>
        </p:nvSpPr>
        <p:spPr/>
        <p:txBody>
          <a:bodyPr/>
          <a:lstStyle/>
          <a:p>
            <a:r>
              <a:rPr lang="en-029" dirty="0"/>
              <a:t>Negative Cash Flow and Different IRR’s</a:t>
            </a:r>
          </a:p>
        </p:txBody>
      </p:sp>
      <p:sp>
        <p:nvSpPr>
          <p:cNvPr id="4" name="Slide Number Placeholder 3">
            <a:extLst>
              <a:ext uri="{FF2B5EF4-FFF2-40B4-BE49-F238E27FC236}">
                <a16:creationId xmlns:a16="http://schemas.microsoft.com/office/drawing/2014/main" id="{4F3C7D05-4AAD-4D03-BD43-E3A5EECFD1D6}"/>
              </a:ext>
            </a:extLst>
          </p:cNvPr>
          <p:cNvSpPr>
            <a:spLocks noGrp="1"/>
          </p:cNvSpPr>
          <p:nvPr>
            <p:ph type="sldNum" sz="quarter" idx="12"/>
          </p:nvPr>
        </p:nvSpPr>
        <p:spPr/>
        <p:txBody>
          <a:bodyPr/>
          <a:lstStyle/>
          <a:p>
            <a:pPr algn="ctr"/>
            <a:fld id="{0C3A1854-6B63-4059-B360-A3C4972BF0FC}" type="slidenum">
              <a:rPr lang="ko-KR" altLang="en-US" smtClean="0"/>
              <a:pPr algn="ctr"/>
              <a:t>25</a:t>
            </a:fld>
            <a:endParaRPr lang="ko-KR" altLang="en-US" dirty="0"/>
          </a:p>
        </p:txBody>
      </p:sp>
    </p:spTree>
    <p:extLst>
      <p:ext uri="{BB962C8B-B14F-4D97-AF65-F5344CB8AC3E}">
        <p14:creationId xmlns:p14="http://schemas.microsoft.com/office/powerpoint/2010/main" val="200060771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Sculpting Equations with Debt to Capital Constraint</a:t>
            </a:r>
          </a:p>
        </p:txBody>
      </p:sp>
      <p:sp>
        <p:nvSpPr>
          <p:cNvPr id="3" name="Content Placeholder 2"/>
          <p:cNvSpPr>
            <a:spLocks noGrp="1"/>
          </p:cNvSpPr>
          <p:nvPr>
            <p:ph idx="1"/>
          </p:nvPr>
        </p:nvSpPr>
        <p:spPr/>
        <p:txBody>
          <a:bodyPr>
            <a:normAutofit lnSpcReduction="10000"/>
          </a:bodyPr>
          <a:lstStyle/>
          <a:p>
            <a:r>
              <a:rPr lang="en-US" sz="2400" dirty="0"/>
              <a:t>Use of LLCR when there is a Target Debt to Capital constraint that drives the amount of the debt.  If the debt is being sized by the debt to capital ratio, a higher DSCR must be used.</a:t>
            </a:r>
          </a:p>
          <a:p>
            <a:r>
              <a:rPr lang="en-US" sz="2400" dirty="0"/>
              <a:t>This raises the issue of how to compute sculpted debt repayments when debt is sized with the debt to capital ratio and the DSCR is not from the DSCR constraint. </a:t>
            </a:r>
          </a:p>
          <a:p>
            <a:r>
              <a:rPr lang="en-US" sz="2400" dirty="0"/>
              <a:t>When the Debt is Sized by Debt to Capital the LLCR can be used to size the debt, because with sculpting, the DSCR = LLCR. Formulas in this case include:</a:t>
            </a:r>
          </a:p>
          <a:p>
            <a:r>
              <a:rPr lang="en-US" sz="2000" b="1" dirty="0"/>
              <a:t>(5) Target Debt Service(t) = CF(t)/LLCR</a:t>
            </a:r>
          </a:p>
          <a:p>
            <a:r>
              <a:rPr lang="en-US" sz="2000" b="1" dirty="0"/>
              <a:t>(6) LLCR = NPV(Interest Rate, CFADS)/Max Debt from Debt to Capital</a:t>
            </a:r>
          </a:p>
          <a:p>
            <a:r>
              <a:rPr lang="en-US" sz="2000" b="1" dirty="0"/>
              <a:t>(7) DSCR Applied = MAX(Target DSCR,LLCR with Max Debt)</a:t>
            </a:r>
          </a:p>
        </p:txBody>
      </p:sp>
      <p:sp>
        <p:nvSpPr>
          <p:cNvPr id="4" name="Slide Number Placeholder 3"/>
          <p:cNvSpPr>
            <a:spLocks noGrp="1"/>
          </p:cNvSpPr>
          <p:nvPr>
            <p:ph type="sldNum" sz="quarter" idx="12"/>
          </p:nvPr>
        </p:nvSpPr>
        <p:spPr/>
        <p:txBody>
          <a:bodyPr/>
          <a:lstStyle/>
          <a:p>
            <a:fld id="{EB241CD2-1E45-42A3-B213-66A034DF9A3B}" type="slidenum">
              <a:rPr lang="en-GB" smtClean="0"/>
              <a:t>250</a:t>
            </a:fld>
            <a:endParaRPr lang="en-GB" dirty="0"/>
          </a:p>
        </p:txBody>
      </p:sp>
    </p:spTree>
    <p:extLst>
      <p:ext uri="{BB962C8B-B14F-4D97-AF65-F5344CB8AC3E}">
        <p14:creationId xmlns:p14="http://schemas.microsoft.com/office/powerpoint/2010/main" val="271389171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Sculpting Equations with LC Fees</a:t>
            </a:r>
          </a:p>
        </p:txBody>
      </p:sp>
      <p:sp>
        <p:nvSpPr>
          <p:cNvPr id="3" name="Content Placeholder 2"/>
          <p:cNvSpPr>
            <a:spLocks noGrp="1"/>
          </p:cNvSpPr>
          <p:nvPr>
            <p:ph idx="1"/>
          </p:nvPr>
        </p:nvSpPr>
        <p:spPr/>
        <p:txBody>
          <a:bodyPr>
            <a:normAutofit fontScale="62500" lnSpcReduction="20000"/>
          </a:bodyPr>
          <a:lstStyle/>
          <a:p>
            <a:r>
              <a:rPr lang="en-US" dirty="0"/>
              <a:t>Adjusting Sculpting Equations for Debt Fees: Debt fees such as the fee on a letter of credit is part of debt service. To include the fees in the sculpting equations, you should subtract the fees when you compute the net present value of debt, as the fees reduce the amount of debt service that can be supported by cash flow. To make the sculpting work you should also make the repayment lower by the fees as shown below:</a:t>
            </a:r>
          </a:p>
          <a:p>
            <a:r>
              <a:rPr lang="en-US" b="1" dirty="0"/>
              <a:t>(14) Repayment = CFADS/DSCR - Interest - Fees</a:t>
            </a:r>
          </a:p>
          <a:p>
            <a:r>
              <a:rPr lang="en-US" b="1" dirty="0"/>
              <a:t>(15) Debt = NPV(Interest Rate, Debt Service-fees) </a:t>
            </a:r>
          </a:p>
          <a:p>
            <a:r>
              <a:rPr lang="en-US" b="1" dirty="0"/>
              <a:t>Debt = NPV(rate, Debt Service) - NPV(rate, Fees)</a:t>
            </a:r>
          </a:p>
          <a:p>
            <a:r>
              <a:rPr lang="en-US" dirty="0"/>
              <a:t>Note Debt Service in the above equation means debt service without fees and debt is reduced by PV of fees</a:t>
            </a:r>
          </a:p>
          <a:p>
            <a:r>
              <a:rPr lang="en-US" dirty="0"/>
              <a:t>Adjusting LLCR for Debt Fees: The sculpting analyses include calculation of the LLCR to evaluate whether the debt to capital constraint is driving the constraint. In this case the PV of CFADS is not the correct numerator for the analysis. Instead, the PV of the LC fees should be added to the denominator of the LLCR as follows:</a:t>
            </a:r>
          </a:p>
          <a:p>
            <a:r>
              <a:rPr lang="en-US" b="1" dirty="0"/>
              <a:t>(16) LLCR = PV(CFADS)/(Debt + PV of LC Fees), where</a:t>
            </a:r>
          </a:p>
          <a:p>
            <a:r>
              <a:rPr lang="en-US" b="1" dirty="0"/>
              <a:t>(17) Debt = Project Cost x Debt to Capital</a:t>
            </a:r>
          </a:p>
        </p:txBody>
      </p:sp>
      <p:sp>
        <p:nvSpPr>
          <p:cNvPr id="4" name="Slide Number Placeholder 3"/>
          <p:cNvSpPr>
            <a:spLocks noGrp="1"/>
          </p:cNvSpPr>
          <p:nvPr>
            <p:ph type="sldNum" sz="quarter" idx="12"/>
          </p:nvPr>
        </p:nvSpPr>
        <p:spPr/>
        <p:txBody>
          <a:bodyPr/>
          <a:lstStyle/>
          <a:p>
            <a:fld id="{EB241CD2-1E45-42A3-B213-66A034DF9A3B}" type="slidenum">
              <a:rPr lang="en-GB" smtClean="0"/>
              <a:t>251</a:t>
            </a:fld>
            <a:endParaRPr lang="en-GB" dirty="0"/>
          </a:p>
        </p:txBody>
      </p:sp>
    </p:spTree>
    <p:extLst>
      <p:ext uri="{BB962C8B-B14F-4D97-AF65-F5344CB8AC3E}">
        <p14:creationId xmlns:p14="http://schemas.microsoft.com/office/powerpoint/2010/main" val="294742125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8DFDA9-25F9-4549-94C3-DE0DA7BC4343}"/>
              </a:ext>
            </a:extLst>
          </p:cNvPr>
          <p:cNvSpPr>
            <a:spLocks noGrp="1"/>
          </p:cNvSpPr>
          <p:nvPr>
            <p:ph idx="1"/>
          </p:nvPr>
        </p:nvSpPr>
        <p:spPr/>
        <p:txBody>
          <a:bodyPr>
            <a:normAutofit fontScale="70000" lnSpcReduction="20000"/>
          </a:bodyPr>
          <a:lstStyle/>
          <a:p>
            <a:r>
              <a:rPr lang="en-US" dirty="0"/>
              <a:t>Sculpting and Changes in the DSRA balance including Final Repayment</a:t>
            </a:r>
          </a:p>
          <a:p>
            <a:r>
              <a:rPr lang="en-US" dirty="0"/>
              <a:t>After working through letters of credit for the DSRA, taxes, interest income and other factors that cause difficult circular references, the final subject addressed is using the DSRA to repay debt. </a:t>
            </a:r>
          </a:p>
          <a:p>
            <a:r>
              <a:rPr lang="en-US" dirty="0"/>
              <a:t>A similar result occurs when changes in the DSRA are included in CFADS. Incorporating these changes in a financial model without massive circularity disruptions can be tricky, but it can be solved by separately computing the present value of changes in the DSRA. </a:t>
            </a:r>
          </a:p>
          <a:p>
            <a:r>
              <a:rPr lang="en-US" dirty="0"/>
              <a:t>Changes in the DSRA can be modelled using the following equations:</a:t>
            </a:r>
          </a:p>
          <a:p>
            <a:r>
              <a:rPr lang="en-US" b="1" dirty="0"/>
              <a:t>(18) Debt Adjustment = PV(Interest Rate, Change in DSRA/DSCR)</a:t>
            </a:r>
          </a:p>
          <a:p>
            <a:r>
              <a:rPr lang="en-US" b="1" dirty="0"/>
              <a:t>(19) Repayment = Repayment from Normal Sculpting + Change in DSRA/DSCR</a:t>
            </a:r>
          </a:p>
          <a:p>
            <a:endParaRPr lang="en-US" dirty="0"/>
          </a:p>
        </p:txBody>
      </p:sp>
      <p:sp>
        <p:nvSpPr>
          <p:cNvPr id="3" name="Title 2">
            <a:extLst>
              <a:ext uri="{FF2B5EF4-FFF2-40B4-BE49-F238E27FC236}">
                <a16:creationId xmlns:a16="http://schemas.microsoft.com/office/drawing/2014/main" id="{A0F51056-BE99-4D45-A599-CAD4BD6447E6}"/>
              </a:ext>
            </a:extLst>
          </p:cNvPr>
          <p:cNvSpPr>
            <a:spLocks noGrp="1"/>
          </p:cNvSpPr>
          <p:nvPr>
            <p:ph type="title"/>
          </p:nvPr>
        </p:nvSpPr>
        <p:spPr/>
        <p:txBody>
          <a:bodyPr/>
          <a:lstStyle/>
          <a:p>
            <a:r>
              <a:rPr lang="en-US" dirty="0"/>
              <a:t>Sculpting with DSRA as Final Payment</a:t>
            </a:r>
          </a:p>
        </p:txBody>
      </p:sp>
      <p:sp>
        <p:nvSpPr>
          <p:cNvPr id="4" name="Slide Number Placeholder 3">
            <a:extLst>
              <a:ext uri="{FF2B5EF4-FFF2-40B4-BE49-F238E27FC236}">
                <a16:creationId xmlns:a16="http://schemas.microsoft.com/office/drawing/2014/main" id="{3DFD6B1D-8E36-4476-9524-EB8FE2646A60}"/>
              </a:ext>
            </a:extLst>
          </p:cNvPr>
          <p:cNvSpPr>
            <a:spLocks noGrp="1"/>
          </p:cNvSpPr>
          <p:nvPr>
            <p:ph type="sldNum" sz="quarter" idx="12"/>
          </p:nvPr>
        </p:nvSpPr>
        <p:spPr/>
        <p:txBody>
          <a:bodyPr/>
          <a:lstStyle/>
          <a:p>
            <a:pPr algn="ctr"/>
            <a:fld id="{0C3A1854-6B63-4059-B360-A3C4972BF0FC}" type="slidenum">
              <a:rPr lang="ko-KR" altLang="en-US" smtClean="0"/>
              <a:pPr algn="ctr"/>
              <a:t>252</a:t>
            </a:fld>
            <a:endParaRPr lang="ko-KR" altLang="en-US" dirty="0"/>
          </a:p>
        </p:txBody>
      </p:sp>
    </p:spTree>
    <p:extLst>
      <p:ext uri="{BB962C8B-B14F-4D97-AF65-F5344CB8AC3E}">
        <p14:creationId xmlns:p14="http://schemas.microsoft.com/office/powerpoint/2010/main" val="181179039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Evaluation with Geometry and NPV Formula</a:t>
            </a:r>
          </a:p>
        </p:txBody>
      </p:sp>
      <p:pic>
        <p:nvPicPr>
          <p:cNvPr id="5" name="Content Placeholder 4"/>
          <p:cNvPicPr>
            <a:picLocks noGrp="1" noChangeAspect="1"/>
          </p:cNvPicPr>
          <p:nvPr>
            <p:ph idx="1"/>
          </p:nvPr>
        </p:nvPicPr>
        <p:blipFill>
          <a:blip r:embed="rId2"/>
          <a:stretch>
            <a:fillRect/>
          </a:stretch>
        </p:blipFill>
        <p:spPr>
          <a:xfrm>
            <a:off x="871711" y="1659118"/>
            <a:ext cx="6877122" cy="4006812"/>
          </a:xfrm>
          <a:prstGeom prst="rect">
            <a:avLst/>
          </a:prstGeom>
        </p:spPr>
      </p:pic>
      <p:sp>
        <p:nvSpPr>
          <p:cNvPr id="4" name="Slide Number Placeholder 3"/>
          <p:cNvSpPr>
            <a:spLocks noGrp="1"/>
          </p:cNvSpPr>
          <p:nvPr>
            <p:ph type="sldNum" sz="quarter" idx="12"/>
          </p:nvPr>
        </p:nvSpPr>
        <p:spPr/>
        <p:txBody>
          <a:bodyPr/>
          <a:lstStyle/>
          <a:p>
            <a:fld id="{EB241CD2-1E45-42A3-B213-66A034DF9A3B}" type="slidenum">
              <a:rPr lang="en-GB" smtClean="0"/>
              <a:t>253</a:t>
            </a:fld>
            <a:endParaRPr lang="en-GB" dirty="0"/>
          </a:p>
        </p:txBody>
      </p:sp>
    </p:spTree>
    <p:extLst>
      <p:ext uri="{BB962C8B-B14F-4D97-AF65-F5344CB8AC3E}">
        <p14:creationId xmlns:p14="http://schemas.microsoft.com/office/powerpoint/2010/main" val="62540099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Multiple Capacity Charges and Optimisation of Debt Repayment</a:t>
            </a:r>
          </a:p>
        </p:txBody>
      </p:sp>
      <p:sp>
        <p:nvSpPr>
          <p:cNvPr id="3" name="Content Placeholder 2"/>
          <p:cNvSpPr>
            <a:spLocks noGrp="1"/>
          </p:cNvSpPr>
          <p:nvPr>
            <p:ph idx="1"/>
          </p:nvPr>
        </p:nvSpPr>
        <p:spPr>
          <a:xfrm>
            <a:off x="732344" y="1478590"/>
            <a:ext cx="7902608" cy="4913771"/>
          </a:xfrm>
        </p:spPr>
        <p:txBody>
          <a:bodyPr>
            <a:normAutofit fontScale="85000" lnSpcReduction="10000"/>
          </a:bodyPr>
          <a:lstStyle/>
          <a:p>
            <a:r>
              <a:rPr lang="en-US" dirty="0"/>
              <a:t>For some countries and financial institutions, DSCR constraints and debt repayment patterns are given. </a:t>
            </a:r>
          </a:p>
          <a:p>
            <a:r>
              <a:rPr lang="en-US" dirty="0"/>
              <a:t>In these cases, synthetic sculpting can be developed with alternative tariff structures that have a step down element (Malaysia, Pakistan).</a:t>
            </a:r>
          </a:p>
          <a:p>
            <a:r>
              <a:rPr lang="en-US" dirty="0"/>
              <a:t>In other cases a flexible maintenance contract can be used to create synthetic sculpting (Brazil). </a:t>
            </a:r>
          </a:p>
          <a:p>
            <a:r>
              <a:rPr lang="en-US" dirty="0"/>
              <a:t>Incentive issues associated with step-down tariffs where sponsors can have an incentive to walk away from the project and techniques to measure the cost and benefits of alternative maintenance structures will be addressed as part of the session.</a:t>
            </a:r>
          </a:p>
        </p:txBody>
      </p:sp>
      <p:sp>
        <p:nvSpPr>
          <p:cNvPr id="4" name="Slide Number Placeholder 3"/>
          <p:cNvSpPr>
            <a:spLocks noGrp="1"/>
          </p:cNvSpPr>
          <p:nvPr>
            <p:ph type="sldNum" sz="quarter" idx="12"/>
          </p:nvPr>
        </p:nvSpPr>
        <p:spPr/>
        <p:txBody>
          <a:bodyPr/>
          <a:lstStyle/>
          <a:p>
            <a:fld id="{EB241CD2-1E45-42A3-B213-66A034DF9A3B}" type="slidenum">
              <a:rPr lang="en-GB" smtClean="0"/>
              <a:t>254</a:t>
            </a:fld>
            <a:endParaRPr lang="en-GB" dirty="0"/>
          </a:p>
        </p:txBody>
      </p:sp>
    </p:spTree>
    <p:extLst>
      <p:ext uri="{BB962C8B-B14F-4D97-AF65-F5344CB8AC3E}">
        <p14:creationId xmlns:p14="http://schemas.microsoft.com/office/powerpoint/2010/main" val="601683577"/>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FF1F6C21-9E27-46DC-A029-BC9296656F76}"/>
              </a:ext>
            </a:extLst>
          </p:cNvPr>
          <p:cNvSpPr>
            <a:spLocks noGrp="1" noChangeArrowheads="1"/>
          </p:cNvSpPr>
          <p:nvPr>
            <p:ph type="title"/>
          </p:nvPr>
        </p:nvSpPr>
        <p:spPr/>
        <p:txBody>
          <a:bodyPr>
            <a:normAutofit fontScale="90000"/>
          </a:bodyPr>
          <a:lstStyle/>
          <a:p>
            <a:r>
              <a:rPr lang="en-US" altLang="en-US" dirty="0"/>
              <a:t>Example of Repayment (Bullet Not Shown)</a:t>
            </a:r>
          </a:p>
        </p:txBody>
      </p:sp>
      <p:sp>
        <p:nvSpPr>
          <p:cNvPr id="72707" name="Content Placeholder 2">
            <a:extLst>
              <a:ext uri="{FF2B5EF4-FFF2-40B4-BE49-F238E27FC236}">
                <a16:creationId xmlns:a16="http://schemas.microsoft.com/office/drawing/2014/main" id="{A1DC58E0-833A-4628-A551-61A176D1E8D7}"/>
              </a:ext>
            </a:extLst>
          </p:cNvPr>
          <p:cNvSpPr>
            <a:spLocks noGrp="1" noChangeArrowheads="1"/>
          </p:cNvSpPr>
          <p:nvPr>
            <p:ph idx="1"/>
          </p:nvPr>
        </p:nvSpPr>
        <p:spPr>
          <a:xfrm>
            <a:off x="304800" y="1524000"/>
            <a:ext cx="3962400" cy="4572000"/>
          </a:xfrm>
        </p:spPr>
        <p:txBody>
          <a:bodyPr>
            <a:normAutofit/>
          </a:bodyPr>
          <a:lstStyle/>
          <a:p>
            <a:r>
              <a:rPr lang="en-US" altLang="en-US" dirty="0"/>
              <a:t>Loan tenor is explained by the repayment period is still within the PPA terms (i.e. 20 years from PCOD), giving a one year tail, and the project is a Build, Own and Operate (BOO) and a BOOT. </a:t>
            </a:r>
          </a:p>
          <a:p>
            <a:pPr lvl="1"/>
            <a:endParaRPr lang="en-US" altLang="en-US" dirty="0"/>
          </a:p>
        </p:txBody>
      </p:sp>
      <p:pic>
        <p:nvPicPr>
          <p:cNvPr id="72708" name="Picture 3">
            <a:extLst>
              <a:ext uri="{FF2B5EF4-FFF2-40B4-BE49-F238E27FC236}">
                <a16:creationId xmlns:a16="http://schemas.microsoft.com/office/drawing/2014/main" id="{6A5828CA-E755-4B18-9E4F-A3296E4DD0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286000"/>
            <a:ext cx="4800600"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36518986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1679C0-99C2-4A79-A29D-02FCB2912105}"/>
              </a:ext>
            </a:extLst>
          </p:cNvPr>
          <p:cNvSpPr>
            <a:spLocks noGrp="1"/>
          </p:cNvSpPr>
          <p:nvPr>
            <p:ph type="title"/>
          </p:nvPr>
        </p:nvSpPr>
        <p:spPr/>
        <p:txBody>
          <a:bodyPr>
            <a:normAutofit fontScale="90000"/>
          </a:bodyPr>
          <a:lstStyle/>
          <a:p>
            <a:r>
              <a:rPr lang="en-US" dirty="0"/>
              <a:t>Sculpting versus Equal Installment with DSCR Constraint</a:t>
            </a:r>
          </a:p>
        </p:txBody>
      </p:sp>
      <p:pic>
        <p:nvPicPr>
          <p:cNvPr id="7" name="Picture 6">
            <a:extLst>
              <a:ext uri="{FF2B5EF4-FFF2-40B4-BE49-F238E27FC236}">
                <a16:creationId xmlns:a16="http://schemas.microsoft.com/office/drawing/2014/main" id="{95E2BCC6-F509-4F04-953F-816976F50E64}"/>
              </a:ext>
            </a:extLst>
          </p:cNvPr>
          <p:cNvPicPr>
            <a:picLocks noChangeAspect="1"/>
          </p:cNvPicPr>
          <p:nvPr/>
        </p:nvPicPr>
        <p:blipFill>
          <a:blip r:embed="rId2"/>
          <a:stretch>
            <a:fillRect/>
          </a:stretch>
        </p:blipFill>
        <p:spPr>
          <a:xfrm>
            <a:off x="4462119" y="2853049"/>
            <a:ext cx="4293581" cy="2848626"/>
          </a:xfrm>
          <a:prstGeom prst="rect">
            <a:avLst/>
          </a:prstGeom>
        </p:spPr>
      </p:pic>
      <p:pic>
        <p:nvPicPr>
          <p:cNvPr id="10" name="Picture 9">
            <a:extLst>
              <a:ext uri="{FF2B5EF4-FFF2-40B4-BE49-F238E27FC236}">
                <a16:creationId xmlns:a16="http://schemas.microsoft.com/office/drawing/2014/main" id="{4C0CA8A4-2A34-4CA5-8DCF-D847FDD70ED3}"/>
              </a:ext>
            </a:extLst>
          </p:cNvPr>
          <p:cNvPicPr>
            <a:picLocks noChangeAspect="1"/>
          </p:cNvPicPr>
          <p:nvPr/>
        </p:nvPicPr>
        <p:blipFill>
          <a:blip r:embed="rId3"/>
          <a:stretch>
            <a:fillRect/>
          </a:stretch>
        </p:blipFill>
        <p:spPr>
          <a:xfrm>
            <a:off x="372936" y="2872047"/>
            <a:ext cx="3983305" cy="2829628"/>
          </a:xfrm>
          <a:prstGeom prst="rect">
            <a:avLst/>
          </a:prstGeom>
        </p:spPr>
      </p:pic>
      <p:sp>
        <p:nvSpPr>
          <p:cNvPr id="11" name="TextBox 10">
            <a:extLst>
              <a:ext uri="{FF2B5EF4-FFF2-40B4-BE49-F238E27FC236}">
                <a16:creationId xmlns:a16="http://schemas.microsoft.com/office/drawing/2014/main" id="{E5AC33A4-D083-446A-9C4D-70FF3CC30413}"/>
              </a:ext>
            </a:extLst>
          </p:cNvPr>
          <p:cNvSpPr txBox="1"/>
          <p:nvPr/>
        </p:nvSpPr>
        <p:spPr>
          <a:xfrm>
            <a:off x="972152" y="1463040"/>
            <a:ext cx="6631806" cy="923330"/>
          </a:xfrm>
          <a:prstGeom prst="rect">
            <a:avLst/>
          </a:prstGeom>
          <a:noFill/>
        </p:spPr>
        <p:txBody>
          <a:bodyPr wrap="square" rtlCol="0">
            <a:spAutoFit/>
          </a:bodyPr>
          <a:lstStyle/>
          <a:p>
            <a:r>
              <a:rPr lang="en-US" dirty="0"/>
              <a:t>Note the big increase in IRR with the DSCR constraint – because of the larger debt size.  Recall that can effectively make the DSCR constraint be in place </a:t>
            </a:r>
          </a:p>
        </p:txBody>
      </p:sp>
    </p:spTree>
    <p:extLst>
      <p:ext uri="{BB962C8B-B14F-4D97-AF65-F5344CB8AC3E}">
        <p14:creationId xmlns:p14="http://schemas.microsoft.com/office/powerpoint/2010/main" val="326320022"/>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Sculpting Equations - Basic</a:t>
            </a:r>
          </a:p>
        </p:txBody>
      </p:sp>
      <p:sp>
        <p:nvSpPr>
          <p:cNvPr id="3" name="Content Placeholder 2"/>
          <p:cNvSpPr>
            <a:spLocks noGrp="1"/>
          </p:cNvSpPr>
          <p:nvPr>
            <p:ph idx="1"/>
          </p:nvPr>
        </p:nvSpPr>
        <p:spPr/>
        <p:txBody>
          <a:bodyPr>
            <a:normAutofit fontScale="85000" lnSpcReduction="10000"/>
          </a:bodyPr>
          <a:lstStyle/>
          <a:p>
            <a:r>
              <a:rPr lang="en-US" sz="2400" dirty="0"/>
              <a:t>One of the main ideas about the repayment process in project finance is that the modelling is much more effective when you combine formulas with other excel techniques. If you try and solve these things with a brute force method that uses a copy and paste method or goal seek things will get very messy. Formulas used for repayment and debt sizing are listed below: The fundamental two sculpting formulas are:</a:t>
            </a:r>
          </a:p>
          <a:p>
            <a:r>
              <a:rPr lang="en-US" sz="2400" b="1" dirty="0"/>
              <a:t>(1) Target Debt Service Per Period = CFADS/DSCR</a:t>
            </a:r>
          </a:p>
          <a:p>
            <a:r>
              <a:rPr lang="en-US" sz="2400" b="1" dirty="0"/>
              <a:t>(2) Debt Amount at COD = PV(Interest Rate, Target Debt Service)</a:t>
            </a:r>
          </a:p>
          <a:p>
            <a:r>
              <a:rPr lang="en-US" sz="2400" b="1" dirty="0"/>
              <a:t>Non-Constant Interest Rates</a:t>
            </a:r>
          </a:p>
          <a:p>
            <a:r>
              <a:rPr lang="en-US" sz="2400" dirty="0"/>
              <a:t>However this is by no means the only formula you should use when working on repayment. In cases when the interest rate changes, a simple present value formula cannot be used. Instead, an interest rate index can be created that accounts for prior interest rate changes as follows:</a:t>
            </a:r>
          </a:p>
          <a:p>
            <a:r>
              <a:rPr lang="en-US" sz="2400" b="1" dirty="0"/>
              <a:t>(3) Int Rate Index(t) = Int Rate Indext-1 x (1+Interest Rate(t))</a:t>
            </a:r>
          </a:p>
          <a:p>
            <a:r>
              <a:rPr lang="en-US" sz="2400" b="1" dirty="0"/>
              <a:t>(4) Debt Amount at COD = ∑ Debt Service(t)/Interest Rate Index(t)</a:t>
            </a:r>
          </a:p>
        </p:txBody>
      </p:sp>
      <p:sp>
        <p:nvSpPr>
          <p:cNvPr id="4" name="Slide Number Placeholder 3"/>
          <p:cNvSpPr>
            <a:spLocks noGrp="1"/>
          </p:cNvSpPr>
          <p:nvPr>
            <p:ph type="sldNum" sz="quarter" idx="12"/>
          </p:nvPr>
        </p:nvSpPr>
        <p:spPr/>
        <p:txBody>
          <a:bodyPr/>
          <a:lstStyle/>
          <a:p>
            <a:fld id="{EB241CD2-1E45-42A3-B213-66A034DF9A3B}" type="slidenum">
              <a:rPr lang="en-GB" smtClean="0"/>
              <a:t>257</a:t>
            </a:fld>
            <a:endParaRPr lang="en-GB" dirty="0"/>
          </a:p>
        </p:txBody>
      </p:sp>
    </p:spTree>
    <p:extLst>
      <p:ext uri="{BB962C8B-B14F-4D97-AF65-F5344CB8AC3E}">
        <p14:creationId xmlns:p14="http://schemas.microsoft.com/office/powerpoint/2010/main" val="367604402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Sculpting Equations with Debt to Capital Constraint</a:t>
            </a:r>
          </a:p>
        </p:txBody>
      </p:sp>
      <p:sp>
        <p:nvSpPr>
          <p:cNvPr id="3" name="Content Placeholder 2"/>
          <p:cNvSpPr>
            <a:spLocks noGrp="1"/>
          </p:cNvSpPr>
          <p:nvPr>
            <p:ph idx="1"/>
          </p:nvPr>
        </p:nvSpPr>
        <p:spPr/>
        <p:txBody>
          <a:bodyPr>
            <a:normAutofit lnSpcReduction="10000"/>
          </a:bodyPr>
          <a:lstStyle/>
          <a:p>
            <a:r>
              <a:rPr lang="en-US" sz="2400" dirty="0"/>
              <a:t>Use of LLCR when there is a Target Debt to Capital constraint that drives the amount of the debt.  If the debt is being sized by the debt to capital ratio, a higher DSCR must be used.</a:t>
            </a:r>
          </a:p>
          <a:p>
            <a:r>
              <a:rPr lang="en-US" sz="2400" dirty="0"/>
              <a:t>This raises the issue of how to compute sculpted debt repayments when debt is sized with the debt to capital ratio and the DSCR is not from the DSCR constraint. </a:t>
            </a:r>
          </a:p>
          <a:p>
            <a:r>
              <a:rPr lang="en-US" sz="2400" dirty="0"/>
              <a:t>When the Debt is Sized by Debt to Capital the LLCR can be used to size the debt, because with sculpting, the DSCR = LLCR. Formulas in this case include:</a:t>
            </a:r>
          </a:p>
          <a:p>
            <a:r>
              <a:rPr lang="en-US" sz="2000" b="1" dirty="0"/>
              <a:t>(5) Target Debt Service(t) = CF(t)/LLCR</a:t>
            </a:r>
          </a:p>
          <a:p>
            <a:r>
              <a:rPr lang="en-US" sz="2000" b="1" dirty="0"/>
              <a:t>(6) LLCR = NPV(Interest Rate, CFADS)/Max Debt from Debt to Capital</a:t>
            </a:r>
          </a:p>
          <a:p>
            <a:r>
              <a:rPr lang="en-US" sz="2000" b="1" dirty="0"/>
              <a:t>(7) DSCR Applied = MAX(Target DSCR,LLCR with Max Debt)</a:t>
            </a:r>
          </a:p>
        </p:txBody>
      </p:sp>
      <p:sp>
        <p:nvSpPr>
          <p:cNvPr id="4" name="Slide Number Placeholder 3"/>
          <p:cNvSpPr>
            <a:spLocks noGrp="1"/>
          </p:cNvSpPr>
          <p:nvPr>
            <p:ph type="sldNum" sz="quarter" idx="12"/>
          </p:nvPr>
        </p:nvSpPr>
        <p:spPr/>
        <p:txBody>
          <a:bodyPr/>
          <a:lstStyle/>
          <a:p>
            <a:fld id="{EB241CD2-1E45-42A3-B213-66A034DF9A3B}" type="slidenum">
              <a:rPr lang="en-GB" smtClean="0"/>
              <a:t>258</a:t>
            </a:fld>
            <a:endParaRPr lang="en-GB" dirty="0"/>
          </a:p>
        </p:txBody>
      </p:sp>
    </p:spTree>
    <p:extLst>
      <p:ext uri="{BB962C8B-B14F-4D97-AF65-F5344CB8AC3E}">
        <p14:creationId xmlns:p14="http://schemas.microsoft.com/office/powerpoint/2010/main" val="258026493"/>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Sculpting Equations with LC Fees</a:t>
            </a:r>
          </a:p>
        </p:txBody>
      </p:sp>
      <p:sp>
        <p:nvSpPr>
          <p:cNvPr id="3" name="Content Placeholder 2"/>
          <p:cNvSpPr>
            <a:spLocks noGrp="1"/>
          </p:cNvSpPr>
          <p:nvPr>
            <p:ph idx="1"/>
          </p:nvPr>
        </p:nvSpPr>
        <p:spPr/>
        <p:txBody>
          <a:bodyPr>
            <a:normAutofit fontScale="62500" lnSpcReduction="20000"/>
          </a:bodyPr>
          <a:lstStyle/>
          <a:p>
            <a:r>
              <a:rPr lang="en-US" dirty="0"/>
              <a:t>Adjusting Sculpting Equations for Debt Fees: Debt fees such as the fee on a letter of credit is part of debt service. To include the fees in the sculpting equations, you should subtract the fees when you compute the net present value of debt, as the fees reduce the amount of debt service that can be supported by cash flow. To make the sculpting work you should also make the repayment lower by the fees as shown below:</a:t>
            </a:r>
          </a:p>
          <a:p>
            <a:r>
              <a:rPr lang="en-US" b="1" dirty="0"/>
              <a:t>(14) Repayment = CFADS/DSCR - Interest - Fees</a:t>
            </a:r>
          </a:p>
          <a:p>
            <a:r>
              <a:rPr lang="en-US" b="1" dirty="0"/>
              <a:t>(15) Debt = NPV(Interest Rate, Debt Service-fees) </a:t>
            </a:r>
          </a:p>
          <a:p>
            <a:r>
              <a:rPr lang="en-US" b="1" dirty="0"/>
              <a:t>Debt = NPV(rate, Debt Service) - NPV(rate, Fees)</a:t>
            </a:r>
          </a:p>
          <a:p>
            <a:r>
              <a:rPr lang="en-US" dirty="0"/>
              <a:t>Note Debt Service in the above equation means debt service without fees and debt is reduced by PV of fees</a:t>
            </a:r>
          </a:p>
          <a:p>
            <a:r>
              <a:rPr lang="en-US" dirty="0"/>
              <a:t>Adjusting LLCR for Debt Fees: The sculpting analyses include calculation of the LLCR to evaluate whether the debt to capital constraint is driving the constraint. In this case the PV of CFADS is not the correct numerator for the analysis. Instead, the PV of the LC fees should be added to the denominator of the LLCR as follows:</a:t>
            </a:r>
          </a:p>
          <a:p>
            <a:r>
              <a:rPr lang="en-US" b="1" dirty="0"/>
              <a:t>(16) LLCR = PV(CFADS)/(Debt + PV of LC Fees), where</a:t>
            </a:r>
          </a:p>
          <a:p>
            <a:r>
              <a:rPr lang="en-US" b="1" dirty="0"/>
              <a:t>(17) Debt = Project Cost x Debt to Capital</a:t>
            </a:r>
          </a:p>
        </p:txBody>
      </p:sp>
      <p:sp>
        <p:nvSpPr>
          <p:cNvPr id="4" name="Slide Number Placeholder 3"/>
          <p:cNvSpPr>
            <a:spLocks noGrp="1"/>
          </p:cNvSpPr>
          <p:nvPr>
            <p:ph type="sldNum" sz="quarter" idx="12"/>
          </p:nvPr>
        </p:nvSpPr>
        <p:spPr/>
        <p:txBody>
          <a:bodyPr/>
          <a:lstStyle/>
          <a:p>
            <a:fld id="{EB241CD2-1E45-42A3-B213-66A034DF9A3B}" type="slidenum">
              <a:rPr lang="en-GB" smtClean="0"/>
              <a:t>259</a:t>
            </a:fld>
            <a:endParaRPr lang="en-GB" dirty="0"/>
          </a:p>
        </p:txBody>
      </p:sp>
    </p:spTree>
    <p:extLst>
      <p:ext uri="{BB962C8B-B14F-4D97-AF65-F5344CB8AC3E}">
        <p14:creationId xmlns:p14="http://schemas.microsoft.com/office/powerpoint/2010/main" val="1572955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D8587F-7578-493B-A159-DE339D731822}"/>
              </a:ext>
            </a:extLst>
          </p:cNvPr>
          <p:cNvSpPr>
            <a:spLocks noGrp="1"/>
          </p:cNvSpPr>
          <p:nvPr>
            <p:ph idx="1"/>
          </p:nvPr>
        </p:nvSpPr>
        <p:spPr/>
        <p:txBody>
          <a:bodyPr>
            <a:normAutofit fontScale="77500" lnSpcReduction="20000"/>
          </a:bodyPr>
          <a:lstStyle/>
          <a:p>
            <a:r>
              <a:rPr lang="en-029" dirty="0"/>
              <a:t>The debt IRR can be computed from the perspective of debt holders.  The debt drawdowns are the negative cash flow while the debt service including interest and principal are positive cash flows.  The fees should be included as cash flow.  The debt IRR can be called the effective interest rate or the all-in rate.</a:t>
            </a:r>
            <a:endParaRPr lang="en-US" dirty="0"/>
          </a:p>
          <a:p>
            <a:r>
              <a:rPr lang="en-029" dirty="0"/>
              <a:t>The project IRR is an effective statistic for evaluating the overall competitiveness of a project.  If the project IRR is very high, you should ask questions about why others cannot create similar projects and charge a lower price.  If the project IRR is below the cost of debt, you should ask why the project is occurring.</a:t>
            </a:r>
            <a:endParaRPr lang="en-US" dirty="0"/>
          </a:p>
          <a:p>
            <a:r>
              <a:rPr lang="en-029" dirty="0"/>
              <a:t>The equity IRR is the focus of investors because it reflects money taken out of their pocket relative to dividends received.  In structuring debt terms such as a cash sweep or the debt to capital, the equity IRR can be used to understand the perspective of the sponsor.</a:t>
            </a:r>
            <a:endParaRPr lang="en-US" dirty="0"/>
          </a:p>
          <a:p>
            <a:endParaRPr lang="en-029" dirty="0"/>
          </a:p>
        </p:txBody>
      </p:sp>
      <p:sp>
        <p:nvSpPr>
          <p:cNvPr id="3" name="Title 2">
            <a:extLst>
              <a:ext uri="{FF2B5EF4-FFF2-40B4-BE49-F238E27FC236}">
                <a16:creationId xmlns:a16="http://schemas.microsoft.com/office/drawing/2014/main" id="{A624A8B1-05E1-4797-8A77-3EE1D59C641F}"/>
              </a:ext>
            </a:extLst>
          </p:cNvPr>
          <p:cNvSpPr>
            <a:spLocks noGrp="1"/>
          </p:cNvSpPr>
          <p:nvPr>
            <p:ph type="title"/>
          </p:nvPr>
        </p:nvSpPr>
        <p:spPr/>
        <p:txBody>
          <a:bodyPr>
            <a:normAutofit fontScale="90000"/>
          </a:bodyPr>
          <a:lstStyle/>
          <a:p>
            <a:r>
              <a:rPr lang="en-029" dirty="0"/>
              <a:t>Project IRR, Debt IRR and Equity IRR Interpretation</a:t>
            </a:r>
          </a:p>
        </p:txBody>
      </p:sp>
      <p:sp>
        <p:nvSpPr>
          <p:cNvPr id="4" name="Slide Number Placeholder 3">
            <a:extLst>
              <a:ext uri="{FF2B5EF4-FFF2-40B4-BE49-F238E27FC236}">
                <a16:creationId xmlns:a16="http://schemas.microsoft.com/office/drawing/2014/main" id="{E74AC8CA-4723-4A60-91EF-842E8D3DD442}"/>
              </a:ext>
            </a:extLst>
          </p:cNvPr>
          <p:cNvSpPr>
            <a:spLocks noGrp="1"/>
          </p:cNvSpPr>
          <p:nvPr>
            <p:ph type="sldNum" sz="quarter" idx="12"/>
          </p:nvPr>
        </p:nvSpPr>
        <p:spPr/>
        <p:txBody>
          <a:bodyPr/>
          <a:lstStyle/>
          <a:p>
            <a:pPr algn="ctr"/>
            <a:fld id="{0C3A1854-6B63-4059-B360-A3C4972BF0FC}" type="slidenum">
              <a:rPr lang="ko-KR" altLang="en-US" smtClean="0"/>
              <a:pPr algn="ctr"/>
              <a:t>26</a:t>
            </a:fld>
            <a:endParaRPr lang="ko-KR" altLang="en-US" dirty="0"/>
          </a:p>
        </p:txBody>
      </p:sp>
    </p:spTree>
    <p:extLst>
      <p:ext uri="{BB962C8B-B14F-4D97-AF65-F5344CB8AC3E}">
        <p14:creationId xmlns:p14="http://schemas.microsoft.com/office/powerpoint/2010/main" val="344555580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8DFDA9-25F9-4549-94C3-DE0DA7BC4343}"/>
              </a:ext>
            </a:extLst>
          </p:cNvPr>
          <p:cNvSpPr>
            <a:spLocks noGrp="1"/>
          </p:cNvSpPr>
          <p:nvPr>
            <p:ph idx="1"/>
          </p:nvPr>
        </p:nvSpPr>
        <p:spPr/>
        <p:txBody>
          <a:bodyPr>
            <a:normAutofit fontScale="70000" lnSpcReduction="20000"/>
          </a:bodyPr>
          <a:lstStyle/>
          <a:p>
            <a:r>
              <a:rPr lang="en-US" dirty="0"/>
              <a:t>Sculpting and Changes in the DSRA balance including Final Repayment</a:t>
            </a:r>
          </a:p>
          <a:p>
            <a:r>
              <a:rPr lang="en-US" dirty="0"/>
              <a:t>After working through letters of credit for the DSRA, taxes, interest income and other factors that cause difficult circular references, the final subject addressed is using the DSRA to repay debt. </a:t>
            </a:r>
          </a:p>
          <a:p>
            <a:r>
              <a:rPr lang="en-US" dirty="0"/>
              <a:t>A similar result occurs when changes in the DSRA are included in CFADS. Incorporating these changes in a financial model without massive circularity disruptions can be tricky, but it can be solved by separately computing the present value of changes in the DSRA. </a:t>
            </a:r>
          </a:p>
          <a:p>
            <a:r>
              <a:rPr lang="en-US" dirty="0"/>
              <a:t>Changes in the DSRA can be modelled using the following equations:</a:t>
            </a:r>
          </a:p>
          <a:p>
            <a:r>
              <a:rPr lang="en-US" b="1" dirty="0"/>
              <a:t>(18) Debt Adjustment = PV(Interest Rate, Change in DSRA/DSCR)</a:t>
            </a:r>
          </a:p>
          <a:p>
            <a:r>
              <a:rPr lang="en-US" b="1" dirty="0"/>
              <a:t>(19) Repayment = Repayment from Normal Sculpting + Change in DSRA/DSCR</a:t>
            </a:r>
          </a:p>
          <a:p>
            <a:endParaRPr lang="en-US" dirty="0"/>
          </a:p>
        </p:txBody>
      </p:sp>
      <p:sp>
        <p:nvSpPr>
          <p:cNvPr id="3" name="Title 2">
            <a:extLst>
              <a:ext uri="{FF2B5EF4-FFF2-40B4-BE49-F238E27FC236}">
                <a16:creationId xmlns:a16="http://schemas.microsoft.com/office/drawing/2014/main" id="{A0F51056-BE99-4D45-A599-CAD4BD6447E6}"/>
              </a:ext>
            </a:extLst>
          </p:cNvPr>
          <p:cNvSpPr>
            <a:spLocks noGrp="1"/>
          </p:cNvSpPr>
          <p:nvPr>
            <p:ph type="title"/>
          </p:nvPr>
        </p:nvSpPr>
        <p:spPr/>
        <p:txBody>
          <a:bodyPr/>
          <a:lstStyle/>
          <a:p>
            <a:r>
              <a:rPr lang="en-US" dirty="0"/>
              <a:t>Sculpting with DSRA as Final Payment</a:t>
            </a:r>
          </a:p>
        </p:txBody>
      </p:sp>
      <p:sp>
        <p:nvSpPr>
          <p:cNvPr id="4" name="Slide Number Placeholder 3">
            <a:extLst>
              <a:ext uri="{FF2B5EF4-FFF2-40B4-BE49-F238E27FC236}">
                <a16:creationId xmlns:a16="http://schemas.microsoft.com/office/drawing/2014/main" id="{3DFD6B1D-8E36-4476-9524-EB8FE2646A60}"/>
              </a:ext>
            </a:extLst>
          </p:cNvPr>
          <p:cNvSpPr>
            <a:spLocks noGrp="1"/>
          </p:cNvSpPr>
          <p:nvPr>
            <p:ph type="sldNum" sz="quarter" idx="12"/>
          </p:nvPr>
        </p:nvSpPr>
        <p:spPr/>
        <p:txBody>
          <a:bodyPr/>
          <a:lstStyle/>
          <a:p>
            <a:pPr algn="ctr"/>
            <a:fld id="{0C3A1854-6B63-4059-B360-A3C4972BF0FC}" type="slidenum">
              <a:rPr lang="ko-KR" altLang="en-US" smtClean="0"/>
              <a:pPr algn="ctr"/>
              <a:t>260</a:t>
            </a:fld>
            <a:endParaRPr lang="ko-KR" altLang="en-US" dirty="0"/>
          </a:p>
        </p:txBody>
      </p:sp>
    </p:spTree>
    <p:extLst>
      <p:ext uri="{BB962C8B-B14F-4D97-AF65-F5344CB8AC3E}">
        <p14:creationId xmlns:p14="http://schemas.microsoft.com/office/powerpoint/2010/main" val="229849440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Alternative Repayment Patterns</a:t>
            </a:r>
          </a:p>
        </p:txBody>
      </p:sp>
      <p:sp>
        <p:nvSpPr>
          <p:cNvPr id="3" name="Content Placeholder 2"/>
          <p:cNvSpPr>
            <a:spLocks noGrp="1"/>
          </p:cNvSpPr>
          <p:nvPr>
            <p:ph idx="1"/>
          </p:nvPr>
        </p:nvSpPr>
        <p:spPr/>
        <p:txBody>
          <a:bodyPr>
            <a:normAutofit fontScale="85000" lnSpcReduction="10000"/>
          </a:bodyPr>
          <a:lstStyle/>
          <a:p>
            <a:r>
              <a:rPr lang="en-US" dirty="0"/>
              <a:t>Given a DSCR constraint and the formula that the present value of debt service equals the amount of debt at COD, use geometry to maximize debt. </a:t>
            </a:r>
          </a:p>
          <a:p>
            <a:r>
              <a:rPr lang="en-US" dirty="0"/>
              <a:t>The general idea of maintaining a constant DSCR over the life of a project in sculpting when the risks can increase over time. </a:t>
            </a:r>
          </a:p>
          <a:p>
            <a:r>
              <a:rPr lang="en-US" dirty="0"/>
              <a:t>Contrasts to the requirement that banks must increase capital with longer terms and that an implicit assumption of constant credit spreads is increasing risk over time. </a:t>
            </a:r>
          </a:p>
          <a:p>
            <a:r>
              <a:rPr lang="en-US" dirty="0"/>
              <a:t>Sculpting versus alternative methods in the context of different revenue patterns (indexation, flat fee-in tariffs, tax depreciation, etc.)</a:t>
            </a:r>
          </a:p>
        </p:txBody>
      </p:sp>
      <p:sp>
        <p:nvSpPr>
          <p:cNvPr id="4" name="Slide Number Placeholder 3"/>
          <p:cNvSpPr>
            <a:spLocks noGrp="1"/>
          </p:cNvSpPr>
          <p:nvPr>
            <p:ph type="sldNum" sz="quarter" idx="12"/>
          </p:nvPr>
        </p:nvSpPr>
        <p:spPr/>
        <p:txBody>
          <a:bodyPr/>
          <a:lstStyle/>
          <a:p>
            <a:fld id="{EB241CD2-1E45-42A3-B213-66A034DF9A3B}" type="slidenum">
              <a:rPr lang="en-GB" smtClean="0"/>
              <a:t>261</a:t>
            </a:fld>
            <a:endParaRPr lang="en-GB" dirty="0"/>
          </a:p>
        </p:txBody>
      </p:sp>
    </p:spTree>
    <p:extLst>
      <p:ext uri="{BB962C8B-B14F-4D97-AF65-F5344CB8AC3E}">
        <p14:creationId xmlns:p14="http://schemas.microsoft.com/office/powerpoint/2010/main" val="283928917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Complex Sculpting Issues</a:t>
            </a:r>
          </a:p>
        </p:txBody>
      </p:sp>
      <p:sp>
        <p:nvSpPr>
          <p:cNvPr id="3" name="Content Placeholder 2"/>
          <p:cNvSpPr>
            <a:spLocks noGrp="1"/>
          </p:cNvSpPr>
          <p:nvPr>
            <p:ph idx="1"/>
          </p:nvPr>
        </p:nvSpPr>
        <p:spPr/>
        <p:txBody>
          <a:bodyPr/>
          <a:lstStyle/>
          <a:p>
            <a:r>
              <a:rPr lang="en-US" dirty="0"/>
              <a:t>Complex sculpting issues can involve:</a:t>
            </a:r>
          </a:p>
          <a:p>
            <a:pPr lvl="1"/>
            <a:r>
              <a:rPr lang="en-US" dirty="0"/>
              <a:t>Letter of credit fees</a:t>
            </a:r>
          </a:p>
          <a:p>
            <a:pPr lvl="1"/>
            <a:r>
              <a:rPr lang="en-US" dirty="0"/>
              <a:t>Balloon payments as a percent of the loan amount</a:t>
            </a:r>
          </a:p>
          <a:p>
            <a:pPr lvl="1"/>
            <a:r>
              <a:rPr lang="en-US" dirty="0"/>
              <a:t>Interest income on sweeps for balloon payment</a:t>
            </a:r>
          </a:p>
          <a:p>
            <a:pPr lvl="1"/>
            <a:r>
              <a:rPr lang="en-US" dirty="0"/>
              <a:t>Taxes and net operating losses</a:t>
            </a:r>
          </a:p>
          <a:p>
            <a:pPr lvl="1"/>
            <a:r>
              <a:rPr lang="en-US" dirty="0"/>
              <a:t>DSRA as final debt payment</a:t>
            </a:r>
          </a:p>
          <a:p>
            <a:r>
              <a:rPr lang="en-US" dirty="0"/>
              <a:t>To resolve these issues use equations and some fancy excel. Do not try to use brute force.</a:t>
            </a:r>
          </a:p>
        </p:txBody>
      </p:sp>
      <p:sp>
        <p:nvSpPr>
          <p:cNvPr id="4" name="Slide Number Placeholder 3"/>
          <p:cNvSpPr>
            <a:spLocks noGrp="1"/>
          </p:cNvSpPr>
          <p:nvPr>
            <p:ph type="sldNum" sz="quarter" idx="12"/>
          </p:nvPr>
        </p:nvSpPr>
        <p:spPr/>
        <p:txBody>
          <a:bodyPr/>
          <a:lstStyle/>
          <a:p>
            <a:fld id="{EB241CD2-1E45-42A3-B213-66A034DF9A3B}" type="slidenum">
              <a:rPr lang="en-GB" smtClean="0"/>
              <a:t>262</a:t>
            </a:fld>
            <a:endParaRPr lang="en-GB" dirty="0"/>
          </a:p>
        </p:txBody>
      </p:sp>
    </p:spTree>
    <p:extLst>
      <p:ext uri="{BB962C8B-B14F-4D97-AF65-F5344CB8AC3E}">
        <p14:creationId xmlns:p14="http://schemas.microsoft.com/office/powerpoint/2010/main" val="686832975"/>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of Synthetic Sculpting with O&amp;M Payments</a:t>
            </a:r>
          </a:p>
        </p:txBody>
      </p:sp>
      <p:pic>
        <p:nvPicPr>
          <p:cNvPr id="5" name="Content Placeholder 4"/>
          <p:cNvPicPr>
            <a:picLocks noGrp="1" noChangeAspect="1"/>
          </p:cNvPicPr>
          <p:nvPr>
            <p:ph idx="1"/>
          </p:nvPr>
        </p:nvPicPr>
        <p:blipFill>
          <a:blip r:embed="rId2"/>
          <a:stretch>
            <a:fillRect/>
          </a:stretch>
        </p:blipFill>
        <p:spPr>
          <a:xfrm>
            <a:off x="1051556" y="2092750"/>
            <a:ext cx="6386192" cy="3123799"/>
          </a:xfrm>
          <a:prstGeom prst="rect">
            <a:avLst/>
          </a:prstGeom>
        </p:spPr>
      </p:pic>
      <p:sp>
        <p:nvSpPr>
          <p:cNvPr id="4" name="Slide Number Placeholder 3"/>
          <p:cNvSpPr>
            <a:spLocks noGrp="1"/>
          </p:cNvSpPr>
          <p:nvPr>
            <p:ph type="sldNum" sz="quarter" idx="12"/>
          </p:nvPr>
        </p:nvSpPr>
        <p:spPr/>
        <p:txBody>
          <a:bodyPr/>
          <a:lstStyle/>
          <a:p>
            <a:fld id="{EB241CD2-1E45-42A3-B213-66A034DF9A3B}" type="slidenum">
              <a:rPr lang="en-GB" smtClean="0"/>
              <a:t>263</a:t>
            </a:fld>
            <a:endParaRPr lang="en-GB" dirty="0"/>
          </a:p>
        </p:txBody>
      </p:sp>
    </p:spTree>
    <p:extLst>
      <p:ext uri="{BB962C8B-B14F-4D97-AF65-F5344CB8AC3E}">
        <p14:creationId xmlns:p14="http://schemas.microsoft.com/office/powerpoint/2010/main" val="3082451932"/>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4A803-238B-4D23-80A9-6F75CF4DE4D6}"/>
              </a:ext>
            </a:extLst>
          </p:cNvPr>
          <p:cNvSpPr>
            <a:spLocks noGrp="1"/>
          </p:cNvSpPr>
          <p:nvPr>
            <p:ph type="ctrTitle"/>
          </p:nvPr>
        </p:nvSpPr>
        <p:spPr/>
        <p:txBody>
          <a:bodyPr/>
          <a:lstStyle/>
          <a:p>
            <a:r>
              <a:rPr lang="en-US" dirty="0"/>
              <a:t>Interest Rates in Thermal Plant with Availability Charge Example</a:t>
            </a:r>
          </a:p>
        </p:txBody>
      </p:sp>
    </p:spTree>
    <p:extLst>
      <p:ext uri="{BB962C8B-B14F-4D97-AF65-F5344CB8AC3E}">
        <p14:creationId xmlns:p14="http://schemas.microsoft.com/office/powerpoint/2010/main" val="3229625144"/>
      </p:ext>
    </p:extLst>
  </p:cSld>
  <p:clrMapOvr>
    <a:masterClrMapping/>
  </p:clrMapOvr>
  <p:transition>
    <p:zoom/>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00000000-0008-0000-0200-000002000000}"/>
              </a:ext>
            </a:extLst>
          </p:cNvPr>
          <p:cNvGraphicFramePr>
            <a:graphicFrameLocks noGrp="1"/>
          </p:cNvGraphicFramePr>
          <p:nvPr>
            <p:ph idx="1"/>
          </p:nvPr>
        </p:nvGraphicFramePr>
        <p:xfrm>
          <a:off x="628650" y="1263650"/>
          <a:ext cx="7902575" cy="491331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normAutofit fontScale="90000"/>
          </a:bodyPr>
          <a:lstStyle/>
          <a:p>
            <a:pPr algn="ctr"/>
            <a:r>
              <a:rPr lang="en-US" dirty="0"/>
              <a:t>Total Rate assuming BBB Spread with 10 year Swap Rate</a:t>
            </a:r>
          </a:p>
        </p:txBody>
      </p:sp>
      <p:sp>
        <p:nvSpPr>
          <p:cNvPr id="3" name="Slide Number Placeholder 2"/>
          <p:cNvSpPr>
            <a:spLocks noGrp="1"/>
          </p:cNvSpPr>
          <p:nvPr>
            <p:ph type="sldNum" sz="quarter" idx="12"/>
          </p:nvPr>
        </p:nvSpPr>
        <p:spPr/>
        <p:txBody>
          <a:bodyPr/>
          <a:lstStyle/>
          <a:p>
            <a:pPr>
              <a:defRPr/>
            </a:pPr>
            <a:fld id="{EF62D93A-3BA0-8848-BFA3-D7046C1B555D}" type="slidenum">
              <a:rPr lang="en-US" smtClean="0"/>
              <a:pPr>
                <a:defRPr/>
              </a:pPr>
              <a:t>265</a:t>
            </a:fld>
            <a:endParaRPr lang="en-US" dirty="0"/>
          </a:p>
        </p:txBody>
      </p:sp>
      <p:sp>
        <p:nvSpPr>
          <p:cNvPr id="4" name="TextBox 3">
            <a:extLst>
              <a:ext uri="{FF2B5EF4-FFF2-40B4-BE49-F238E27FC236}">
                <a16:creationId xmlns:a16="http://schemas.microsoft.com/office/drawing/2014/main" id="{CA309BFC-888C-4963-9E86-8F373488DA1A}"/>
              </a:ext>
            </a:extLst>
          </p:cNvPr>
          <p:cNvSpPr txBox="1"/>
          <p:nvPr/>
        </p:nvSpPr>
        <p:spPr>
          <a:xfrm>
            <a:off x="1395663" y="2156059"/>
            <a:ext cx="2271562" cy="923330"/>
          </a:xfrm>
          <a:prstGeom prst="rect">
            <a:avLst/>
          </a:prstGeom>
          <a:solidFill>
            <a:srgbClr val="FFFF00"/>
          </a:solidFill>
        </p:spPr>
        <p:txBody>
          <a:bodyPr wrap="square" rtlCol="0">
            <a:spAutoFit/>
          </a:bodyPr>
          <a:lstStyle/>
          <a:p>
            <a:r>
              <a:rPr lang="en-US" dirty="0"/>
              <a:t>Note the low credit spread before the financial crisis</a:t>
            </a:r>
          </a:p>
        </p:txBody>
      </p:sp>
      <p:cxnSp>
        <p:nvCxnSpPr>
          <p:cNvPr id="7" name="Straight Arrow Connector 6">
            <a:extLst>
              <a:ext uri="{FF2B5EF4-FFF2-40B4-BE49-F238E27FC236}">
                <a16:creationId xmlns:a16="http://schemas.microsoft.com/office/drawing/2014/main" id="{4F8AA666-FBC0-42A3-9710-5B162F2A416E}"/>
              </a:ext>
            </a:extLst>
          </p:cNvPr>
          <p:cNvCxnSpPr/>
          <p:nvPr/>
        </p:nvCxnSpPr>
        <p:spPr>
          <a:xfrm>
            <a:off x="3022333" y="3137836"/>
            <a:ext cx="375385" cy="1886551"/>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07655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Premium for fixing rates is very expensive because of expected inflation.</a:t>
            </a:r>
          </a:p>
          <a:p>
            <a:endParaRPr lang="en-US" dirty="0"/>
          </a:p>
        </p:txBody>
      </p:sp>
      <p:sp>
        <p:nvSpPr>
          <p:cNvPr id="2" name="Title 1"/>
          <p:cNvSpPr>
            <a:spLocks noGrp="1"/>
          </p:cNvSpPr>
          <p:nvPr>
            <p:ph type="title"/>
          </p:nvPr>
        </p:nvSpPr>
        <p:spPr/>
        <p:txBody>
          <a:bodyPr/>
          <a:lstStyle/>
          <a:p>
            <a:r>
              <a:rPr lang="en-US" dirty="0"/>
              <a:t>Floating versus Fixed Rate Debt</a:t>
            </a:r>
          </a:p>
        </p:txBody>
      </p:sp>
      <p:pic>
        <p:nvPicPr>
          <p:cNvPr id="4" name="Picture 3"/>
          <p:cNvPicPr>
            <a:picLocks noChangeAspect="1"/>
          </p:cNvPicPr>
          <p:nvPr/>
        </p:nvPicPr>
        <p:blipFill>
          <a:blip r:embed="rId2"/>
          <a:stretch>
            <a:fillRect/>
          </a:stretch>
        </p:blipFill>
        <p:spPr>
          <a:xfrm>
            <a:off x="1478579" y="2474021"/>
            <a:ext cx="6353408" cy="3910331"/>
          </a:xfrm>
          <a:prstGeom prst="rect">
            <a:avLst/>
          </a:prstGeom>
        </p:spPr>
      </p:pic>
    </p:spTree>
    <p:extLst>
      <p:ext uri="{BB962C8B-B14F-4D97-AF65-F5344CB8AC3E}">
        <p14:creationId xmlns:p14="http://schemas.microsoft.com/office/powerpoint/2010/main" val="1168057994"/>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C024A2-6770-45D4-A19A-BDD478CF4261}"/>
              </a:ext>
            </a:extLst>
          </p:cNvPr>
          <p:cNvSpPr>
            <a:spLocks noGrp="1"/>
          </p:cNvSpPr>
          <p:nvPr>
            <p:ph idx="1"/>
          </p:nvPr>
        </p:nvSpPr>
        <p:spPr/>
        <p:txBody>
          <a:bodyPr>
            <a:normAutofit/>
          </a:bodyPr>
          <a:lstStyle/>
          <a:p>
            <a:pPr lvl="1"/>
            <a:endParaRPr lang="en-US" dirty="0"/>
          </a:p>
          <a:p>
            <a:pPr lvl="1"/>
            <a:endParaRPr lang="en-US" dirty="0"/>
          </a:p>
          <a:p>
            <a:pPr lvl="1"/>
            <a:endParaRPr lang="en-US" dirty="0"/>
          </a:p>
          <a:p>
            <a:pPr lvl="1"/>
            <a:endParaRPr lang="en-US" dirty="0"/>
          </a:p>
          <a:p>
            <a:pPr lvl="1"/>
            <a:endParaRPr lang="en-US" dirty="0"/>
          </a:p>
          <a:p>
            <a:pPr lvl="1"/>
            <a:endParaRPr lang="en-US" dirty="0"/>
          </a:p>
          <a:p>
            <a:pPr marL="457200" lvl="1" indent="0">
              <a:buNone/>
            </a:pPr>
            <a:r>
              <a:rPr lang="en-US" dirty="0"/>
              <a:t>.</a:t>
            </a:r>
            <a:endParaRPr lang="en-CH" dirty="0"/>
          </a:p>
          <a:p>
            <a:endParaRPr lang="en-CH" dirty="0"/>
          </a:p>
        </p:txBody>
      </p:sp>
      <p:sp>
        <p:nvSpPr>
          <p:cNvPr id="3" name="Title 2">
            <a:extLst>
              <a:ext uri="{FF2B5EF4-FFF2-40B4-BE49-F238E27FC236}">
                <a16:creationId xmlns:a16="http://schemas.microsoft.com/office/drawing/2014/main" id="{6346C257-7F9B-4088-A0D9-1A82DC5A9480}"/>
              </a:ext>
            </a:extLst>
          </p:cNvPr>
          <p:cNvSpPr>
            <a:spLocks noGrp="1"/>
          </p:cNvSpPr>
          <p:nvPr>
            <p:ph type="title"/>
          </p:nvPr>
        </p:nvSpPr>
        <p:spPr>
          <a:xfrm>
            <a:off x="732344" y="134590"/>
            <a:ext cx="7666938" cy="690676"/>
          </a:xfrm>
        </p:spPr>
        <p:txBody>
          <a:bodyPr/>
          <a:lstStyle/>
          <a:p>
            <a:r>
              <a:rPr lang="en-US" dirty="0"/>
              <a:t>Interest Rates in Latin America</a:t>
            </a:r>
            <a:endParaRPr lang="en-CH" dirty="0"/>
          </a:p>
        </p:txBody>
      </p:sp>
      <p:sp>
        <p:nvSpPr>
          <p:cNvPr id="4" name="Slide Number Placeholder 3">
            <a:extLst>
              <a:ext uri="{FF2B5EF4-FFF2-40B4-BE49-F238E27FC236}">
                <a16:creationId xmlns:a16="http://schemas.microsoft.com/office/drawing/2014/main" id="{AB6AEECD-2C47-4DC7-A4A2-A5B40ACBBDAE}"/>
              </a:ext>
            </a:extLst>
          </p:cNvPr>
          <p:cNvSpPr>
            <a:spLocks noGrp="1"/>
          </p:cNvSpPr>
          <p:nvPr>
            <p:ph type="sldNum" sz="quarter" idx="12"/>
          </p:nvPr>
        </p:nvSpPr>
        <p:spPr/>
        <p:txBody>
          <a:bodyPr/>
          <a:lstStyle/>
          <a:p>
            <a:pPr algn="ctr"/>
            <a:fld id="{0C3A1854-6B63-4059-B360-A3C4972BF0FC}" type="slidenum">
              <a:rPr lang="ko-KR" altLang="en-US" smtClean="0"/>
              <a:pPr algn="ctr"/>
              <a:t>267</a:t>
            </a:fld>
            <a:endParaRPr lang="ko-KR" altLang="en-US" dirty="0"/>
          </a:p>
        </p:txBody>
      </p:sp>
      <p:pic>
        <p:nvPicPr>
          <p:cNvPr id="6" name="Picture 5">
            <a:extLst>
              <a:ext uri="{FF2B5EF4-FFF2-40B4-BE49-F238E27FC236}">
                <a16:creationId xmlns:a16="http://schemas.microsoft.com/office/drawing/2014/main" id="{082C968B-93AB-4464-A0CD-8A24CB7075C4}"/>
              </a:ext>
            </a:extLst>
          </p:cNvPr>
          <p:cNvPicPr>
            <a:picLocks noChangeAspect="1"/>
          </p:cNvPicPr>
          <p:nvPr/>
        </p:nvPicPr>
        <p:blipFill>
          <a:blip r:embed="rId2"/>
          <a:stretch>
            <a:fillRect/>
          </a:stretch>
        </p:blipFill>
        <p:spPr>
          <a:xfrm>
            <a:off x="1521009" y="2418084"/>
            <a:ext cx="5724525" cy="2809875"/>
          </a:xfrm>
          <a:prstGeom prst="rect">
            <a:avLst/>
          </a:prstGeom>
        </p:spPr>
      </p:pic>
    </p:spTree>
    <p:extLst>
      <p:ext uri="{BB962C8B-B14F-4D97-AF65-F5344CB8AC3E}">
        <p14:creationId xmlns:p14="http://schemas.microsoft.com/office/powerpoint/2010/main" val="923382934"/>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3D0DD0-6756-4FFB-B615-2C8A681936DC}"/>
              </a:ext>
            </a:extLst>
          </p:cNvPr>
          <p:cNvSpPr>
            <a:spLocks noGrp="1"/>
          </p:cNvSpPr>
          <p:nvPr>
            <p:ph idx="1"/>
          </p:nvPr>
        </p:nvSpPr>
        <p:spPr/>
        <p:txBody>
          <a:bodyPr>
            <a:normAutofit fontScale="62500" lnSpcReduction="20000"/>
          </a:bodyPr>
          <a:lstStyle/>
          <a:p>
            <a:r>
              <a:rPr lang="en-US" u="sng" dirty="0"/>
              <a:t>Interest Rate Agreements</a:t>
            </a:r>
            <a:r>
              <a:rPr lang="en-US" dirty="0"/>
              <a:t>.  On or prior to the Term Conversion Date, Borrower shall have entered into and shall thereafter maintain through the Term Loan Maturity Date, one or more Hedge Transactions, with the Swap Counterparty, which include </a:t>
            </a:r>
          </a:p>
          <a:p>
            <a:pPr lvl="1"/>
            <a:r>
              <a:rPr lang="en-US" dirty="0"/>
              <a:t>(</a:t>
            </a:r>
            <a:r>
              <a:rPr lang="en-US" dirty="0" err="1"/>
              <a:t>i</a:t>
            </a:r>
            <a:r>
              <a:rPr lang="en-US" dirty="0"/>
              <a:t>) an interest rate swap, to obtain a net fixed rate, </a:t>
            </a:r>
          </a:p>
          <a:p>
            <a:pPr lvl="1"/>
            <a:r>
              <a:rPr lang="en-US" dirty="0"/>
              <a:t>(ii) an interest rate cap, to obtain a cap on three month LIBOR or </a:t>
            </a:r>
          </a:p>
          <a:p>
            <a:pPr lvl="1"/>
            <a:r>
              <a:rPr lang="en-US" dirty="0"/>
              <a:t>(iii) a customized, structured solution for agreed tenors on terms and conditions, </a:t>
            </a:r>
          </a:p>
          <a:p>
            <a:r>
              <a:rPr lang="en-US" dirty="0"/>
              <a:t>Hedge Transactions shall </a:t>
            </a:r>
          </a:p>
          <a:p>
            <a:pPr lvl="1"/>
            <a:r>
              <a:rPr lang="en-US" dirty="0"/>
              <a:t>(</a:t>
            </a:r>
            <a:r>
              <a:rPr lang="en-US" dirty="0" err="1"/>
              <a:t>i</a:t>
            </a:r>
            <a:r>
              <a:rPr lang="en-US" dirty="0"/>
              <a:t>) be based upon the Amortization Schedule in effect as of the Closing Date, </a:t>
            </a:r>
          </a:p>
          <a:p>
            <a:pPr lvl="1"/>
            <a:r>
              <a:rPr lang="en-US" dirty="0"/>
              <a:t>(ii) have a termination date no earlier than the Scheduled Term Loan Maturity Date, </a:t>
            </a:r>
          </a:p>
          <a:p>
            <a:pPr lvl="1"/>
            <a:r>
              <a:rPr lang="en-US" dirty="0"/>
              <a:t>(iii) have an aggregate notional amount subject to the Hedge Transactions equal to at least seventy-five percent (75%) and no more than one hundred percent (100%) of the projected outstanding Term Loan Facility balance and</a:t>
            </a:r>
          </a:p>
          <a:p>
            <a:pPr lvl="1"/>
            <a:r>
              <a:rPr lang="en-US" dirty="0"/>
              <a:t>(iv) be for a minimum term of three (3) years except, in the case of any such Hedge Transactions entered into less than three (3) years prior to the Scheduled Term Loan Maturity Date, such lesser term equal to the then remaining period until the Term Loan Maturity Date.</a:t>
            </a:r>
            <a:endParaRPr lang="en-CH" dirty="0"/>
          </a:p>
        </p:txBody>
      </p:sp>
      <p:sp>
        <p:nvSpPr>
          <p:cNvPr id="3" name="Title 2">
            <a:extLst>
              <a:ext uri="{FF2B5EF4-FFF2-40B4-BE49-F238E27FC236}">
                <a16:creationId xmlns:a16="http://schemas.microsoft.com/office/drawing/2014/main" id="{71DC157A-A277-4BFB-B55A-D1A76B7BD82D}"/>
              </a:ext>
            </a:extLst>
          </p:cNvPr>
          <p:cNvSpPr>
            <a:spLocks noGrp="1"/>
          </p:cNvSpPr>
          <p:nvPr>
            <p:ph type="title"/>
          </p:nvPr>
        </p:nvSpPr>
        <p:spPr/>
        <p:txBody>
          <a:bodyPr/>
          <a:lstStyle/>
          <a:p>
            <a:r>
              <a:rPr lang="en-US" dirty="0"/>
              <a:t>Interest Rate Swaps and Hedging</a:t>
            </a:r>
            <a:endParaRPr lang="en-CH" dirty="0"/>
          </a:p>
        </p:txBody>
      </p:sp>
      <p:sp>
        <p:nvSpPr>
          <p:cNvPr id="4" name="Slide Number Placeholder 3">
            <a:extLst>
              <a:ext uri="{FF2B5EF4-FFF2-40B4-BE49-F238E27FC236}">
                <a16:creationId xmlns:a16="http://schemas.microsoft.com/office/drawing/2014/main" id="{B0AA5ACC-A88B-4F71-AC67-142207F54191}"/>
              </a:ext>
            </a:extLst>
          </p:cNvPr>
          <p:cNvSpPr>
            <a:spLocks noGrp="1"/>
          </p:cNvSpPr>
          <p:nvPr>
            <p:ph type="sldNum" sz="quarter" idx="12"/>
          </p:nvPr>
        </p:nvSpPr>
        <p:spPr/>
        <p:txBody>
          <a:bodyPr/>
          <a:lstStyle/>
          <a:p>
            <a:pPr algn="ctr"/>
            <a:fld id="{0C3A1854-6B63-4059-B360-A3C4972BF0FC}" type="slidenum">
              <a:rPr lang="ko-KR" altLang="en-US" smtClean="0"/>
              <a:pPr algn="ctr"/>
              <a:t>268</a:t>
            </a:fld>
            <a:endParaRPr lang="ko-KR" altLang="en-US" dirty="0"/>
          </a:p>
        </p:txBody>
      </p:sp>
    </p:spTree>
    <p:extLst>
      <p:ext uri="{BB962C8B-B14F-4D97-AF65-F5344CB8AC3E}">
        <p14:creationId xmlns:p14="http://schemas.microsoft.com/office/powerpoint/2010/main" val="2864309176"/>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idx="1"/>
          </p:nvPr>
        </p:nvSpPr>
        <p:spPr/>
        <p:txBody>
          <a:bodyPr>
            <a:normAutofit fontScale="85000" lnSpcReduction="20000"/>
          </a:bodyPr>
          <a:lstStyle/>
          <a:p>
            <a:pPr>
              <a:lnSpc>
                <a:spcPct val="90000"/>
              </a:lnSpc>
            </a:pPr>
            <a:r>
              <a:rPr lang="en-US" altLang="en-US" dirty="0"/>
              <a:t>Project Financings are generally funded on a floating-rate basis due to the necessity for:</a:t>
            </a:r>
          </a:p>
          <a:p>
            <a:pPr lvl="1">
              <a:lnSpc>
                <a:spcPct val="90000"/>
              </a:lnSpc>
            </a:pPr>
            <a:r>
              <a:rPr lang="en-US" altLang="en-US" dirty="0"/>
              <a:t>Flexibility in the timing of draw downs </a:t>
            </a:r>
          </a:p>
          <a:p>
            <a:pPr lvl="1">
              <a:lnSpc>
                <a:spcPct val="90000"/>
              </a:lnSpc>
            </a:pPr>
            <a:r>
              <a:rPr lang="en-US" altLang="en-US" dirty="0"/>
              <a:t>Flexibility in early repayment.  </a:t>
            </a:r>
          </a:p>
          <a:p>
            <a:pPr>
              <a:lnSpc>
                <a:spcPct val="90000"/>
              </a:lnSpc>
            </a:pPr>
            <a:r>
              <a:rPr lang="en-US" altLang="en-US" dirty="0"/>
              <a:t>Floating rates computed as the LIBOR average for the prior six months.</a:t>
            </a:r>
          </a:p>
          <a:p>
            <a:pPr>
              <a:lnSpc>
                <a:spcPct val="90000"/>
              </a:lnSpc>
            </a:pPr>
            <a:r>
              <a:rPr lang="en-US" altLang="en-US" dirty="0"/>
              <a:t>86% of Project Finance Loans are floating rate.</a:t>
            </a:r>
          </a:p>
          <a:p>
            <a:pPr>
              <a:lnSpc>
                <a:spcPct val="90000"/>
              </a:lnSpc>
            </a:pPr>
            <a:r>
              <a:rPr lang="en-US" altLang="en-US" dirty="0"/>
              <a:t>But the floating rate loans can be fixed with interest rate swaps.</a:t>
            </a:r>
          </a:p>
          <a:p>
            <a:pPr>
              <a:lnSpc>
                <a:spcPct val="90000"/>
              </a:lnSpc>
            </a:pPr>
            <a:r>
              <a:rPr lang="en-US" altLang="en-US" dirty="0"/>
              <a:t>Because of flexibility in take downs and repayments, there would be significant interest rate risk with fixed rate transactions.</a:t>
            </a:r>
          </a:p>
          <a:p>
            <a:pPr lvl="1">
              <a:lnSpc>
                <a:spcPct val="90000"/>
              </a:lnSpc>
            </a:pPr>
            <a:r>
              <a:rPr lang="en-US" altLang="en-US" dirty="0"/>
              <a:t>Extension risk</a:t>
            </a:r>
          </a:p>
          <a:p>
            <a:pPr lvl="1">
              <a:lnSpc>
                <a:spcPct val="90000"/>
              </a:lnSpc>
            </a:pPr>
            <a:r>
              <a:rPr lang="en-US" altLang="en-US" dirty="0"/>
              <a:t>Contraction risk</a:t>
            </a:r>
          </a:p>
        </p:txBody>
      </p:sp>
      <p:sp>
        <p:nvSpPr>
          <p:cNvPr id="34818" name="Rectangle 2"/>
          <p:cNvSpPr>
            <a:spLocks noGrp="1" noChangeArrowheads="1"/>
          </p:cNvSpPr>
          <p:nvPr>
            <p:ph type="title"/>
          </p:nvPr>
        </p:nvSpPr>
        <p:spPr/>
        <p:txBody>
          <a:bodyPr/>
          <a:lstStyle/>
          <a:p>
            <a:r>
              <a:rPr lang="en-US" altLang="en-US" dirty="0"/>
              <a:t>Use of Floating Rate Debt</a:t>
            </a:r>
          </a:p>
        </p:txBody>
      </p:sp>
    </p:spTree>
    <p:extLst>
      <p:ext uri="{BB962C8B-B14F-4D97-AF65-F5344CB8AC3E}">
        <p14:creationId xmlns:p14="http://schemas.microsoft.com/office/powerpoint/2010/main" val="4119891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D66749-A758-423C-875B-4C6FA0131F65}"/>
              </a:ext>
            </a:extLst>
          </p:cNvPr>
          <p:cNvSpPr>
            <a:spLocks noGrp="1"/>
          </p:cNvSpPr>
          <p:nvPr>
            <p:ph idx="1"/>
          </p:nvPr>
        </p:nvSpPr>
        <p:spPr/>
        <p:txBody>
          <a:bodyPr/>
          <a:lstStyle/>
          <a:p>
            <a:r>
              <a:rPr lang="en-US" dirty="0"/>
              <a:t>IRR Statistics from original model</a:t>
            </a:r>
          </a:p>
          <a:p>
            <a:endParaRPr lang="en-CH" dirty="0"/>
          </a:p>
        </p:txBody>
      </p:sp>
      <p:sp>
        <p:nvSpPr>
          <p:cNvPr id="3" name="Title 2">
            <a:extLst>
              <a:ext uri="{FF2B5EF4-FFF2-40B4-BE49-F238E27FC236}">
                <a16:creationId xmlns:a16="http://schemas.microsoft.com/office/drawing/2014/main" id="{97431536-EAFE-4634-B339-0AAC0958F966}"/>
              </a:ext>
            </a:extLst>
          </p:cNvPr>
          <p:cNvSpPr>
            <a:spLocks noGrp="1"/>
          </p:cNvSpPr>
          <p:nvPr>
            <p:ph type="title"/>
          </p:nvPr>
        </p:nvSpPr>
        <p:spPr/>
        <p:txBody>
          <a:bodyPr/>
          <a:lstStyle/>
          <a:p>
            <a:r>
              <a:rPr lang="en-US" dirty="0"/>
              <a:t>IRR in Solar Case</a:t>
            </a:r>
            <a:endParaRPr lang="en-CH" dirty="0"/>
          </a:p>
        </p:txBody>
      </p:sp>
      <p:sp>
        <p:nvSpPr>
          <p:cNvPr id="4" name="Slide Number Placeholder 3">
            <a:extLst>
              <a:ext uri="{FF2B5EF4-FFF2-40B4-BE49-F238E27FC236}">
                <a16:creationId xmlns:a16="http://schemas.microsoft.com/office/drawing/2014/main" id="{CCEC8BAF-6EB4-407A-9538-54BBB440B27E}"/>
              </a:ext>
            </a:extLst>
          </p:cNvPr>
          <p:cNvSpPr>
            <a:spLocks noGrp="1"/>
          </p:cNvSpPr>
          <p:nvPr>
            <p:ph type="sldNum" sz="quarter" idx="12"/>
          </p:nvPr>
        </p:nvSpPr>
        <p:spPr/>
        <p:txBody>
          <a:bodyPr/>
          <a:lstStyle/>
          <a:p>
            <a:pPr algn="ctr"/>
            <a:fld id="{0C3A1854-6B63-4059-B360-A3C4972BF0FC}" type="slidenum">
              <a:rPr lang="ko-KR" altLang="en-US" smtClean="0"/>
              <a:pPr algn="ctr"/>
              <a:t>27</a:t>
            </a:fld>
            <a:endParaRPr lang="ko-KR" altLang="en-US" dirty="0"/>
          </a:p>
        </p:txBody>
      </p:sp>
      <p:pic>
        <p:nvPicPr>
          <p:cNvPr id="5" name="Picture 4">
            <a:extLst>
              <a:ext uri="{FF2B5EF4-FFF2-40B4-BE49-F238E27FC236}">
                <a16:creationId xmlns:a16="http://schemas.microsoft.com/office/drawing/2014/main" id="{ECB627E5-3085-477E-ADDF-EE799510826C}"/>
              </a:ext>
            </a:extLst>
          </p:cNvPr>
          <p:cNvPicPr>
            <a:picLocks noChangeAspect="1"/>
          </p:cNvPicPr>
          <p:nvPr/>
        </p:nvPicPr>
        <p:blipFill>
          <a:blip r:embed="rId2"/>
          <a:stretch>
            <a:fillRect/>
          </a:stretch>
        </p:blipFill>
        <p:spPr>
          <a:xfrm>
            <a:off x="966787" y="2086126"/>
            <a:ext cx="6196013" cy="4396475"/>
          </a:xfrm>
          <a:prstGeom prst="rect">
            <a:avLst/>
          </a:prstGeom>
        </p:spPr>
      </p:pic>
    </p:spTree>
    <p:extLst>
      <p:ext uri="{BB962C8B-B14F-4D97-AF65-F5344CB8AC3E}">
        <p14:creationId xmlns:p14="http://schemas.microsoft.com/office/powerpoint/2010/main" val="136963196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Rectangle 3"/>
          <p:cNvSpPr>
            <a:spLocks noGrp="1" noChangeArrowheads="1"/>
          </p:cNvSpPr>
          <p:nvPr>
            <p:ph idx="1"/>
          </p:nvPr>
        </p:nvSpPr>
        <p:spPr/>
        <p:txBody>
          <a:bodyPr>
            <a:normAutofit fontScale="92500" lnSpcReduction="10000"/>
          </a:bodyPr>
          <a:lstStyle/>
          <a:p>
            <a:pPr marL="290513" indent="-290513">
              <a:lnSpc>
                <a:spcPct val="90000"/>
              </a:lnSpc>
            </a:pPr>
            <a:r>
              <a:rPr lang="en-US" altLang="en-US" sz="2400" dirty="0"/>
              <a:t>Bank financing in project finance generally uses floating interest rates rather than fixed rates (e.g. LIBOR plus 150-200 basis points).</a:t>
            </a:r>
          </a:p>
          <a:p>
            <a:pPr marL="290513" indent="-290513">
              <a:lnSpc>
                <a:spcPct val="90000"/>
              </a:lnSpc>
            </a:pPr>
            <a:r>
              <a:rPr lang="en-US" altLang="en-US" sz="2400" dirty="0"/>
              <a:t>Because floating rate financing can create risks particularly in projects with tight debt service cover such as PFI, projects often use interest rate swaps to convert floating rates to fixed rates.</a:t>
            </a:r>
          </a:p>
          <a:p>
            <a:pPr marL="290513" indent="-290513">
              <a:lnSpc>
                <a:spcPct val="90000"/>
              </a:lnSpc>
            </a:pPr>
            <a:r>
              <a:rPr lang="en-US" altLang="en-US" sz="2400" dirty="0"/>
              <a:t>Swaps that convert floating rate to fixed rate debt involve:</a:t>
            </a:r>
          </a:p>
          <a:p>
            <a:pPr marL="798513" lvl="1" indent="-231775">
              <a:lnSpc>
                <a:spcPct val="90000"/>
              </a:lnSpc>
            </a:pPr>
            <a:r>
              <a:rPr lang="en-US" altLang="en-US" sz="2000" dirty="0"/>
              <a:t>Establishing a notional amount that corresponds to the face amount of the loan;</a:t>
            </a:r>
          </a:p>
          <a:p>
            <a:pPr marL="798513" lvl="1" indent="-231775">
              <a:lnSpc>
                <a:spcPct val="90000"/>
              </a:lnSpc>
            </a:pPr>
            <a:r>
              <a:rPr lang="en-US" altLang="en-US" sz="2000" dirty="0"/>
              <a:t>Paying interest on the floating rate loans;</a:t>
            </a:r>
          </a:p>
          <a:p>
            <a:pPr marL="798513" lvl="1" indent="-231775">
              <a:lnSpc>
                <a:spcPct val="90000"/>
              </a:lnSpc>
            </a:pPr>
            <a:r>
              <a:rPr lang="en-US" altLang="en-US" sz="2000" dirty="0"/>
              <a:t>Receiving settlements on the swap if the floating interest rate rises so that the effective interest rate is fixed;</a:t>
            </a:r>
          </a:p>
          <a:p>
            <a:pPr marL="798513" lvl="1" indent="-231775">
              <a:lnSpc>
                <a:spcPct val="90000"/>
              </a:lnSpc>
            </a:pPr>
            <a:r>
              <a:rPr lang="en-US" altLang="en-US" sz="2000" dirty="0"/>
              <a:t>Paying settlements on the swap if the floating interest rate declines so that the effective interest rate is fixed.</a:t>
            </a:r>
          </a:p>
          <a:p>
            <a:pPr marL="798513" lvl="1" indent="-231775">
              <a:lnSpc>
                <a:spcPct val="90000"/>
              </a:lnSpc>
            </a:pPr>
            <a:r>
              <a:rPr lang="en-US" altLang="en-US" sz="2000" dirty="0"/>
              <a:t>The net value of the swap is generally zero when the swap is established.</a:t>
            </a:r>
          </a:p>
        </p:txBody>
      </p:sp>
      <p:sp>
        <p:nvSpPr>
          <p:cNvPr id="167938" name="Rectangle 2"/>
          <p:cNvSpPr>
            <a:spLocks noGrp="1" noChangeArrowheads="1"/>
          </p:cNvSpPr>
          <p:nvPr>
            <p:ph type="title"/>
          </p:nvPr>
        </p:nvSpPr>
        <p:spPr/>
        <p:txBody>
          <a:bodyPr>
            <a:normAutofit/>
          </a:bodyPr>
          <a:lstStyle/>
          <a:p>
            <a:r>
              <a:rPr lang="en-US" altLang="en-US" dirty="0"/>
              <a:t>Swap Settlements</a:t>
            </a:r>
          </a:p>
        </p:txBody>
      </p:sp>
    </p:spTree>
    <p:extLst>
      <p:ext uri="{BB962C8B-B14F-4D97-AF65-F5344CB8AC3E}">
        <p14:creationId xmlns:p14="http://schemas.microsoft.com/office/powerpoint/2010/main" val="941550091"/>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CB538A-3815-4B81-A948-B71FB5DEE3A1}"/>
              </a:ext>
            </a:extLst>
          </p:cNvPr>
          <p:cNvSpPr>
            <a:spLocks noGrp="1"/>
          </p:cNvSpPr>
          <p:nvPr>
            <p:ph idx="1"/>
          </p:nvPr>
        </p:nvSpPr>
        <p:spPr/>
        <p:txBody>
          <a:bodyPr>
            <a:normAutofit fontScale="92500" lnSpcReduction="10000"/>
          </a:bodyPr>
          <a:lstStyle/>
          <a:p>
            <a:r>
              <a:rPr lang="en-US" dirty="0"/>
              <a:t>In the event that an Event of Default shall have occurred and be continuing, the Default Rate shall apply to all then outstanding Term Loans from and after the date of the occurrence of such Event of Default.</a:t>
            </a:r>
          </a:p>
          <a:p>
            <a:r>
              <a:rPr lang="en-CH" dirty="0"/>
              <a:t>Interest on an overdue amount is payable at a rate calculated by the Facility Agent to be</a:t>
            </a:r>
            <a:r>
              <a:rPr lang="en-US" dirty="0"/>
              <a:t> </a:t>
            </a:r>
            <a:r>
              <a:rPr lang="en-CH" dirty="0"/>
              <a:t>2 per cent. per annum if such overdue amount is principal of or interest on the</a:t>
            </a:r>
            <a:r>
              <a:rPr lang="en-US" dirty="0"/>
              <a:t> </a:t>
            </a:r>
            <a:r>
              <a:rPr lang="en-CH" dirty="0"/>
              <a:t>Tranche B Loans, the Tranche B Interest Rate or (ii) if such overdue amount is any other</a:t>
            </a:r>
            <a:r>
              <a:rPr lang="en-US" dirty="0"/>
              <a:t> </a:t>
            </a:r>
            <a:r>
              <a:rPr lang="en-CH" dirty="0"/>
              <a:t>amount, the Tranche A Interest Rate.</a:t>
            </a:r>
          </a:p>
        </p:txBody>
      </p:sp>
      <p:sp>
        <p:nvSpPr>
          <p:cNvPr id="3" name="Title 2">
            <a:extLst>
              <a:ext uri="{FF2B5EF4-FFF2-40B4-BE49-F238E27FC236}">
                <a16:creationId xmlns:a16="http://schemas.microsoft.com/office/drawing/2014/main" id="{0B39F801-9A0B-44F1-8648-12589148A365}"/>
              </a:ext>
            </a:extLst>
          </p:cNvPr>
          <p:cNvSpPr>
            <a:spLocks noGrp="1"/>
          </p:cNvSpPr>
          <p:nvPr>
            <p:ph type="title"/>
          </p:nvPr>
        </p:nvSpPr>
        <p:spPr/>
        <p:txBody>
          <a:bodyPr/>
          <a:lstStyle/>
          <a:p>
            <a:r>
              <a:rPr lang="en-US" dirty="0"/>
              <a:t>Default Interest Rate</a:t>
            </a:r>
            <a:endParaRPr lang="en-CH" dirty="0"/>
          </a:p>
        </p:txBody>
      </p:sp>
      <p:sp>
        <p:nvSpPr>
          <p:cNvPr id="4" name="Slide Number Placeholder 3">
            <a:extLst>
              <a:ext uri="{FF2B5EF4-FFF2-40B4-BE49-F238E27FC236}">
                <a16:creationId xmlns:a16="http://schemas.microsoft.com/office/drawing/2014/main" id="{F4C420ED-D184-466B-A5AB-451A075F0EC1}"/>
              </a:ext>
            </a:extLst>
          </p:cNvPr>
          <p:cNvSpPr>
            <a:spLocks noGrp="1"/>
          </p:cNvSpPr>
          <p:nvPr>
            <p:ph type="sldNum" sz="quarter" idx="12"/>
          </p:nvPr>
        </p:nvSpPr>
        <p:spPr/>
        <p:txBody>
          <a:bodyPr/>
          <a:lstStyle/>
          <a:p>
            <a:pPr algn="ctr"/>
            <a:fld id="{0C3A1854-6B63-4059-B360-A3C4972BF0FC}" type="slidenum">
              <a:rPr lang="ko-KR" altLang="en-US" smtClean="0"/>
              <a:pPr algn="ctr"/>
              <a:t>271</a:t>
            </a:fld>
            <a:endParaRPr lang="ko-KR" altLang="en-US" dirty="0"/>
          </a:p>
        </p:txBody>
      </p:sp>
    </p:spTree>
    <p:extLst>
      <p:ext uri="{BB962C8B-B14F-4D97-AF65-F5344CB8AC3E}">
        <p14:creationId xmlns:p14="http://schemas.microsoft.com/office/powerpoint/2010/main" val="25278778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of Interest and Fees</a:t>
            </a:r>
          </a:p>
        </p:txBody>
      </p:sp>
      <p:sp>
        <p:nvSpPr>
          <p:cNvPr id="3" name="Content Placeholder 2"/>
          <p:cNvSpPr>
            <a:spLocks noGrp="1"/>
          </p:cNvSpPr>
          <p:nvPr>
            <p:ph idx="1"/>
          </p:nvPr>
        </p:nvSpPr>
        <p:spPr/>
        <p:txBody>
          <a:bodyPr>
            <a:normAutofit fontScale="85000" lnSpcReduction="10000"/>
          </a:bodyPr>
          <a:lstStyle/>
          <a:p>
            <a:r>
              <a:rPr lang="en-US" dirty="0"/>
              <a:t>Consistent with the discussion of debt as having five components, interest and fees between the time debt draws occur and debt is fully repaid is the next topic. </a:t>
            </a:r>
          </a:p>
          <a:p>
            <a:r>
              <a:rPr lang="en-US" dirty="0"/>
              <a:t>Interest rates consist of credit spread and base rate.  </a:t>
            </a:r>
          </a:p>
          <a:p>
            <a:r>
              <a:rPr lang="en-US" dirty="0"/>
              <a:t>Debt IRR is the money the lenders receive including fees, relative to the amount funded by lenders</a:t>
            </a:r>
          </a:p>
          <a:p>
            <a:r>
              <a:rPr lang="en-US" dirty="0"/>
              <a:t>Credit spreads can include step-ups – why they are present in many transactions and what they mean in terms of re-financing. </a:t>
            </a:r>
          </a:p>
          <a:p>
            <a:r>
              <a:rPr lang="en-US" dirty="0"/>
              <a:t>Loan agreements often require hedging and interest rate swaps. </a:t>
            </a:r>
          </a:p>
        </p:txBody>
      </p:sp>
      <p:sp>
        <p:nvSpPr>
          <p:cNvPr id="4" name="Slide Number Placeholder 3"/>
          <p:cNvSpPr>
            <a:spLocks noGrp="1"/>
          </p:cNvSpPr>
          <p:nvPr>
            <p:ph type="sldNum" sz="quarter" idx="12"/>
          </p:nvPr>
        </p:nvSpPr>
        <p:spPr/>
        <p:txBody>
          <a:bodyPr/>
          <a:lstStyle/>
          <a:p>
            <a:fld id="{EB241CD2-1E45-42A3-B213-66A034DF9A3B}" type="slidenum">
              <a:rPr lang="en-GB" smtClean="0"/>
              <a:t>272</a:t>
            </a:fld>
            <a:endParaRPr lang="en-GB" dirty="0"/>
          </a:p>
        </p:txBody>
      </p:sp>
    </p:spTree>
    <p:extLst>
      <p:ext uri="{BB962C8B-B14F-4D97-AF65-F5344CB8AC3E}">
        <p14:creationId xmlns:p14="http://schemas.microsoft.com/office/powerpoint/2010/main" val="1101494595"/>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7D7505-05E2-4DA8-B6D7-9CF8235A3CDC}"/>
              </a:ext>
            </a:extLst>
          </p:cNvPr>
          <p:cNvSpPr>
            <a:spLocks noGrp="1"/>
          </p:cNvSpPr>
          <p:nvPr>
            <p:ph idx="1"/>
          </p:nvPr>
        </p:nvSpPr>
        <p:spPr/>
        <p:txBody>
          <a:bodyPr>
            <a:normAutofit fontScale="70000" lnSpcReduction="20000"/>
          </a:bodyPr>
          <a:lstStyle/>
          <a:p>
            <a:r>
              <a:rPr lang="en-CH" b="1" dirty="0"/>
              <a:t>Commitment Fee</a:t>
            </a:r>
            <a:endParaRPr lang="en-CH" dirty="0"/>
          </a:p>
          <a:p>
            <a:r>
              <a:rPr lang="en-CH" dirty="0"/>
              <a:t>(a) The Borrower will:</a:t>
            </a:r>
            <a:r>
              <a:rPr lang="en-US" dirty="0"/>
              <a:t> </a:t>
            </a:r>
            <a:r>
              <a:rPr lang="en-CH" dirty="0"/>
              <a:t>(</a:t>
            </a:r>
            <a:r>
              <a:rPr lang="en-CH" dirty="0" err="1"/>
              <a:t>i</a:t>
            </a:r>
            <a:r>
              <a:rPr lang="en-CH" dirty="0"/>
              <a:t>) commencing on the date of the first Utilisation Date until (and including) the last day of</a:t>
            </a:r>
            <a:r>
              <a:rPr lang="en-US" dirty="0"/>
              <a:t> </a:t>
            </a:r>
            <a:r>
              <a:rPr lang="en-CH" dirty="0"/>
              <a:t>the Availability Period for the borrowing under the</a:t>
            </a:r>
            <a:r>
              <a:rPr lang="en-US" dirty="0"/>
              <a:t> </a:t>
            </a:r>
            <a:r>
              <a:rPr lang="en-CH" dirty="0"/>
              <a:t>Tranche A Facility, pay for a commitment fee computed</a:t>
            </a:r>
            <a:r>
              <a:rPr lang="en-US" dirty="0"/>
              <a:t> </a:t>
            </a:r>
            <a:r>
              <a:rPr lang="en-CH" dirty="0"/>
              <a:t>at a rate of four per cent. (4%) per annum on the undrawn and uncancelled portion of</a:t>
            </a:r>
            <a:r>
              <a:rPr lang="en-US" dirty="0"/>
              <a:t> </a:t>
            </a:r>
            <a:r>
              <a:rPr lang="en-CH" dirty="0"/>
              <a:t>the Tranche A Commitments allocated to the Second Tranche A Loans;</a:t>
            </a:r>
          </a:p>
          <a:p>
            <a:r>
              <a:rPr lang="en-US" dirty="0"/>
              <a:t>C</a:t>
            </a:r>
            <a:r>
              <a:rPr lang="en-CH" dirty="0" err="1"/>
              <a:t>ommencing</a:t>
            </a:r>
            <a:r>
              <a:rPr lang="en-CH" dirty="0"/>
              <a:t> on the date of the first Utilisation Date until (and including) the last day of</a:t>
            </a:r>
            <a:r>
              <a:rPr lang="en-US" dirty="0"/>
              <a:t> </a:t>
            </a:r>
            <a:r>
              <a:rPr lang="en-CH" dirty="0"/>
              <a:t>the Availability Period for the borrowing of the Second Tranche B Loan under the</a:t>
            </a:r>
            <a:r>
              <a:rPr lang="en-US" dirty="0"/>
              <a:t> </a:t>
            </a:r>
            <a:r>
              <a:rPr lang="en-CH" dirty="0"/>
              <a:t>Tranche B Facility, pay the Facility Agent for each Lender a commitment fee computed</a:t>
            </a:r>
            <a:r>
              <a:rPr lang="en-US" dirty="0"/>
              <a:t> </a:t>
            </a:r>
            <a:r>
              <a:rPr lang="en-CH" dirty="0"/>
              <a:t>at a rate of five per cent. (5%) per annum on the undrawn and uncancelled portion of the</a:t>
            </a:r>
          </a:p>
          <a:p>
            <a:r>
              <a:rPr lang="en-CH" dirty="0"/>
              <a:t>Tranche B Commitments allocated to the Second Tranche B Loan; and</a:t>
            </a:r>
          </a:p>
          <a:p>
            <a:endParaRPr lang="en-CH" dirty="0"/>
          </a:p>
        </p:txBody>
      </p:sp>
      <p:sp>
        <p:nvSpPr>
          <p:cNvPr id="3" name="Title 2">
            <a:extLst>
              <a:ext uri="{FF2B5EF4-FFF2-40B4-BE49-F238E27FC236}">
                <a16:creationId xmlns:a16="http://schemas.microsoft.com/office/drawing/2014/main" id="{BACD2B24-3B7E-4FF7-92F3-17344210D3B0}"/>
              </a:ext>
            </a:extLst>
          </p:cNvPr>
          <p:cNvSpPr>
            <a:spLocks noGrp="1"/>
          </p:cNvSpPr>
          <p:nvPr>
            <p:ph type="title"/>
          </p:nvPr>
        </p:nvSpPr>
        <p:spPr/>
        <p:txBody>
          <a:bodyPr>
            <a:normAutofit fontScale="90000"/>
          </a:bodyPr>
          <a:lstStyle/>
          <a:p>
            <a:r>
              <a:rPr lang="en-US" dirty="0"/>
              <a:t>Commitment Fee, Up-Front Fee and Debt IRR</a:t>
            </a:r>
            <a:endParaRPr lang="en-CH" dirty="0"/>
          </a:p>
        </p:txBody>
      </p:sp>
      <p:sp>
        <p:nvSpPr>
          <p:cNvPr id="4" name="Slide Number Placeholder 3">
            <a:extLst>
              <a:ext uri="{FF2B5EF4-FFF2-40B4-BE49-F238E27FC236}">
                <a16:creationId xmlns:a16="http://schemas.microsoft.com/office/drawing/2014/main" id="{4BE0B514-6C3A-447F-A365-4C0073A2F294}"/>
              </a:ext>
            </a:extLst>
          </p:cNvPr>
          <p:cNvSpPr>
            <a:spLocks noGrp="1"/>
          </p:cNvSpPr>
          <p:nvPr>
            <p:ph type="sldNum" sz="quarter" idx="12"/>
          </p:nvPr>
        </p:nvSpPr>
        <p:spPr/>
        <p:txBody>
          <a:bodyPr/>
          <a:lstStyle/>
          <a:p>
            <a:pPr algn="ctr"/>
            <a:fld id="{0C3A1854-6B63-4059-B360-A3C4972BF0FC}" type="slidenum">
              <a:rPr lang="ko-KR" altLang="en-US" smtClean="0"/>
              <a:pPr algn="ctr"/>
              <a:t>273</a:t>
            </a:fld>
            <a:endParaRPr lang="ko-KR" altLang="en-US" dirty="0"/>
          </a:p>
        </p:txBody>
      </p:sp>
    </p:spTree>
    <p:extLst>
      <p:ext uri="{BB962C8B-B14F-4D97-AF65-F5344CB8AC3E}">
        <p14:creationId xmlns:p14="http://schemas.microsoft.com/office/powerpoint/2010/main" val="4183435583"/>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1C8EA93-914E-4C30-9A3F-FD35FC00D20C}"/>
              </a:ext>
            </a:extLst>
          </p:cNvPr>
          <p:cNvSpPr>
            <a:spLocks noGrp="1"/>
          </p:cNvSpPr>
          <p:nvPr>
            <p:ph idx="1"/>
          </p:nvPr>
        </p:nvSpPr>
        <p:spPr/>
        <p:txBody>
          <a:bodyPr>
            <a:normAutofit fontScale="92500" lnSpcReduction="10000"/>
          </a:bodyPr>
          <a:lstStyle/>
          <a:p>
            <a:r>
              <a:rPr lang="en-US" dirty="0"/>
              <a:t>In the cases without re-financing it seemed that the credit spread did not make that big a difference to the equity IRR.</a:t>
            </a:r>
          </a:p>
          <a:p>
            <a:r>
              <a:rPr lang="en-US" dirty="0"/>
              <a:t>But when re-financing was included the credit spread made a big difference as should be expected – the credit spread is a big driver from the difference between project IRR and equity IRR.</a:t>
            </a:r>
          </a:p>
          <a:p>
            <a:r>
              <a:rPr lang="en-US" dirty="0"/>
              <a:t>The credit spread is driven by the probability of default and loss, given default in theory.  The problem is that these statistics are not observable.</a:t>
            </a:r>
          </a:p>
        </p:txBody>
      </p:sp>
      <p:sp>
        <p:nvSpPr>
          <p:cNvPr id="3" name="Title 2">
            <a:extLst>
              <a:ext uri="{FF2B5EF4-FFF2-40B4-BE49-F238E27FC236}">
                <a16:creationId xmlns:a16="http://schemas.microsoft.com/office/drawing/2014/main" id="{F01ACBA6-E932-4A80-A1A5-5F7AAB9440CB}"/>
              </a:ext>
            </a:extLst>
          </p:cNvPr>
          <p:cNvSpPr>
            <a:spLocks noGrp="1"/>
          </p:cNvSpPr>
          <p:nvPr>
            <p:ph type="title"/>
          </p:nvPr>
        </p:nvSpPr>
        <p:spPr/>
        <p:txBody>
          <a:bodyPr/>
          <a:lstStyle/>
          <a:p>
            <a:r>
              <a:rPr lang="en-US" dirty="0"/>
              <a:t>Importance of Credit Spreads</a:t>
            </a:r>
          </a:p>
        </p:txBody>
      </p:sp>
    </p:spTree>
    <p:extLst>
      <p:ext uri="{BB962C8B-B14F-4D97-AF65-F5344CB8AC3E}">
        <p14:creationId xmlns:p14="http://schemas.microsoft.com/office/powerpoint/2010/main" val="3477846937"/>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lstStyle/>
          <a:p>
            <a:r>
              <a:rPr lang="en-US" dirty="0"/>
              <a:t>NRG Yield presented a table with the margin earned on interest rates. Most of the project finance transactions had margins between 2% and 2.5%. The longest tenor in the table is the year 2038 implying a remaining term of 23 years.</a:t>
            </a:r>
          </a:p>
        </p:txBody>
      </p:sp>
      <p:sp>
        <p:nvSpPr>
          <p:cNvPr id="2" name="Title 1"/>
          <p:cNvSpPr>
            <a:spLocks noGrp="1"/>
          </p:cNvSpPr>
          <p:nvPr>
            <p:ph type="title"/>
          </p:nvPr>
        </p:nvSpPr>
        <p:spPr/>
        <p:txBody>
          <a:bodyPr>
            <a:normAutofit/>
          </a:bodyPr>
          <a:lstStyle/>
          <a:p>
            <a:r>
              <a:rPr lang="en-US" dirty="0"/>
              <a:t>Example of Interest Rates</a:t>
            </a:r>
          </a:p>
        </p:txBody>
      </p:sp>
      <p:sp>
        <p:nvSpPr>
          <p:cNvPr id="5" name="Slide Number Placeholder 4"/>
          <p:cNvSpPr>
            <a:spLocks noGrp="1"/>
          </p:cNvSpPr>
          <p:nvPr>
            <p:ph type="sldNum" sz="quarter" idx="12"/>
          </p:nvPr>
        </p:nvSpPr>
        <p:spPr/>
        <p:txBody>
          <a:bodyPr/>
          <a:lstStyle/>
          <a:p>
            <a:fld id="{89EDC313-DAEE-4320-87CD-27472077E247}" type="slidenum">
              <a:rPr lang="en-US" smtClean="0"/>
              <a:pPr/>
              <a:t>275</a:t>
            </a:fld>
            <a:endParaRPr lang="en-US" dirty="0"/>
          </a:p>
        </p:txBody>
      </p:sp>
      <p:pic>
        <p:nvPicPr>
          <p:cNvPr id="4" name="Picture 3"/>
          <p:cNvPicPr>
            <a:picLocks noChangeAspect="1"/>
          </p:cNvPicPr>
          <p:nvPr/>
        </p:nvPicPr>
        <p:blipFill>
          <a:blip r:embed="rId2"/>
          <a:stretch>
            <a:fillRect/>
          </a:stretch>
        </p:blipFill>
        <p:spPr>
          <a:xfrm>
            <a:off x="2226916" y="3919538"/>
            <a:ext cx="5129213" cy="2257425"/>
          </a:xfrm>
          <a:prstGeom prst="rect">
            <a:avLst/>
          </a:prstGeom>
        </p:spPr>
      </p:pic>
    </p:spTree>
    <p:extLst>
      <p:ext uri="{BB962C8B-B14F-4D97-AF65-F5344CB8AC3E}">
        <p14:creationId xmlns:p14="http://schemas.microsoft.com/office/powerpoint/2010/main" val="1335419086"/>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3E486E6C-D4A0-4D9D-81EC-2BE7FBA28E96}"/>
              </a:ext>
            </a:extLst>
          </p:cNvPr>
          <p:cNvSpPr>
            <a:spLocks noGrp="1" noChangeArrowheads="1"/>
          </p:cNvSpPr>
          <p:nvPr>
            <p:ph type="title"/>
          </p:nvPr>
        </p:nvSpPr>
        <p:spPr/>
        <p:txBody>
          <a:bodyPr>
            <a:normAutofit fontScale="90000"/>
          </a:bodyPr>
          <a:lstStyle/>
          <a:p>
            <a:r>
              <a:rPr lang="en-US" altLang="en-US" dirty="0"/>
              <a:t>Example of Pricing and Changing Credit Spreads</a:t>
            </a:r>
          </a:p>
        </p:txBody>
      </p:sp>
      <p:pic>
        <p:nvPicPr>
          <p:cNvPr id="73731" name="Picture 2">
            <a:extLst>
              <a:ext uri="{FF2B5EF4-FFF2-40B4-BE49-F238E27FC236}">
                <a16:creationId xmlns:a16="http://schemas.microsoft.com/office/drawing/2014/main" id="{23189FE9-7918-4597-A149-F20B81B6B61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77804" y="1982804"/>
            <a:ext cx="7181946" cy="4023761"/>
          </a:xfrm>
          <a:noFill/>
        </p:spPr>
      </p:pic>
      <p:sp>
        <p:nvSpPr>
          <p:cNvPr id="2" name="TextBox 1">
            <a:extLst>
              <a:ext uri="{FF2B5EF4-FFF2-40B4-BE49-F238E27FC236}">
                <a16:creationId xmlns:a16="http://schemas.microsoft.com/office/drawing/2014/main" id="{FC6E0512-E3A3-4634-9667-098F4FAB7A9C}"/>
              </a:ext>
            </a:extLst>
          </p:cNvPr>
          <p:cNvSpPr txBox="1"/>
          <p:nvPr/>
        </p:nvSpPr>
        <p:spPr>
          <a:xfrm>
            <a:off x="4798243" y="970961"/>
            <a:ext cx="3902697" cy="1477328"/>
          </a:xfrm>
          <a:prstGeom prst="rect">
            <a:avLst/>
          </a:prstGeom>
          <a:solidFill>
            <a:srgbClr val="FFFF00"/>
          </a:solidFill>
        </p:spPr>
        <p:txBody>
          <a:bodyPr wrap="square" rtlCol="0">
            <a:spAutoFit/>
          </a:bodyPr>
          <a:lstStyle/>
          <a:p>
            <a:r>
              <a:rPr lang="en-US" dirty="0"/>
              <a:t>Step-up credit spreads encourage re-financing. To not assume re-financing in a base case or upside case in inconsistent with the whole idea of increasing rates.</a:t>
            </a:r>
          </a:p>
        </p:txBody>
      </p:sp>
    </p:spTree>
    <p:extLst>
      <p:ext uri="{BB962C8B-B14F-4D97-AF65-F5344CB8AC3E}">
        <p14:creationId xmlns:p14="http://schemas.microsoft.com/office/powerpoint/2010/main" val="2891867343"/>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2085D-FB32-4AB5-831A-9A7C91CD2772}"/>
              </a:ext>
            </a:extLst>
          </p:cNvPr>
          <p:cNvSpPr>
            <a:spLocks noGrp="1"/>
          </p:cNvSpPr>
          <p:nvPr>
            <p:ph type="title"/>
          </p:nvPr>
        </p:nvSpPr>
        <p:spPr/>
        <p:txBody>
          <a:bodyPr/>
          <a:lstStyle/>
          <a:p>
            <a:r>
              <a:rPr lang="en-029" dirty="0"/>
              <a:t>Interest Rate Margin with Step-up</a:t>
            </a:r>
          </a:p>
        </p:txBody>
      </p:sp>
      <p:sp>
        <p:nvSpPr>
          <p:cNvPr id="3" name="Content Placeholder 2">
            <a:extLst>
              <a:ext uri="{FF2B5EF4-FFF2-40B4-BE49-F238E27FC236}">
                <a16:creationId xmlns:a16="http://schemas.microsoft.com/office/drawing/2014/main" id="{7DB3FB02-8881-4DFC-AE87-C78503915D9D}"/>
              </a:ext>
            </a:extLst>
          </p:cNvPr>
          <p:cNvSpPr>
            <a:spLocks noGrp="1"/>
          </p:cNvSpPr>
          <p:nvPr>
            <p:ph idx="1"/>
          </p:nvPr>
        </p:nvSpPr>
        <p:spPr/>
        <p:txBody>
          <a:bodyPr/>
          <a:lstStyle/>
          <a:p>
            <a:r>
              <a:rPr lang="en-029" dirty="0"/>
              <a:t>Should the step-up margin be assumed in the base case</a:t>
            </a:r>
          </a:p>
          <a:p>
            <a:endParaRPr lang="en-029" dirty="0"/>
          </a:p>
        </p:txBody>
      </p:sp>
      <p:pic>
        <p:nvPicPr>
          <p:cNvPr id="4" name="Picture 3">
            <a:extLst>
              <a:ext uri="{FF2B5EF4-FFF2-40B4-BE49-F238E27FC236}">
                <a16:creationId xmlns:a16="http://schemas.microsoft.com/office/drawing/2014/main" id="{539661B3-7D18-46D5-ABE6-B2BD18B583CE}"/>
              </a:ext>
            </a:extLst>
          </p:cNvPr>
          <p:cNvPicPr>
            <a:picLocks noChangeAspect="1"/>
          </p:cNvPicPr>
          <p:nvPr/>
        </p:nvPicPr>
        <p:blipFill>
          <a:blip r:embed="rId2"/>
          <a:stretch>
            <a:fillRect/>
          </a:stretch>
        </p:blipFill>
        <p:spPr>
          <a:xfrm>
            <a:off x="279932" y="2438400"/>
            <a:ext cx="8584136" cy="3487994"/>
          </a:xfrm>
          <a:prstGeom prst="rect">
            <a:avLst/>
          </a:prstGeom>
        </p:spPr>
      </p:pic>
    </p:spTree>
    <p:extLst>
      <p:ext uri="{BB962C8B-B14F-4D97-AF65-F5344CB8AC3E}">
        <p14:creationId xmlns:p14="http://schemas.microsoft.com/office/powerpoint/2010/main" val="209472586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29475-5C6E-46DB-86A2-143C3F36EF7B}"/>
              </a:ext>
            </a:extLst>
          </p:cNvPr>
          <p:cNvSpPr>
            <a:spLocks noGrp="1"/>
          </p:cNvSpPr>
          <p:nvPr>
            <p:ph type="title"/>
          </p:nvPr>
        </p:nvSpPr>
        <p:spPr/>
        <p:txBody>
          <a:bodyPr>
            <a:normAutofit fontScale="90000"/>
          </a:bodyPr>
          <a:lstStyle/>
          <a:p>
            <a:r>
              <a:rPr lang="en-029" dirty="0"/>
              <a:t>Interest Rate Hedging in Different Transactions</a:t>
            </a:r>
          </a:p>
        </p:txBody>
      </p:sp>
      <p:pic>
        <p:nvPicPr>
          <p:cNvPr id="4" name="Content Placeholder 3">
            <a:extLst>
              <a:ext uri="{FF2B5EF4-FFF2-40B4-BE49-F238E27FC236}">
                <a16:creationId xmlns:a16="http://schemas.microsoft.com/office/drawing/2014/main" id="{8EA3AC6E-B022-4399-8776-7AF55A7CA924}"/>
              </a:ext>
            </a:extLst>
          </p:cNvPr>
          <p:cNvPicPr>
            <a:picLocks noGrp="1" noChangeAspect="1"/>
          </p:cNvPicPr>
          <p:nvPr>
            <p:ph idx="1"/>
          </p:nvPr>
        </p:nvPicPr>
        <p:blipFill>
          <a:blip r:embed="rId2"/>
          <a:stretch>
            <a:fillRect/>
          </a:stretch>
        </p:blipFill>
        <p:spPr>
          <a:xfrm>
            <a:off x="762000" y="1924572"/>
            <a:ext cx="7620000" cy="3770856"/>
          </a:xfrm>
          <a:prstGeom prst="rect">
            <a:avLst/>
          </a:prstGeom>
        </p:spPr>
      </p:pic>
    </p:spTree>
    <p:extLst>
      <p:ext uri="{BB962C8B-B14F-4D97-AF65-F5344CB8AC3E}">
        <p14:creationId xmlns:p14="http://schemas.microsoft.com/office/powerpoint/2010/main" val="111416570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6C1BE-C345-4D0B-9CA7-A69F3C8F5A32}"/>
              </a:ext>
            </a:extLst>
          </p:cNvPr>
          <p:cNvSpPr>
            <a:spLocks noGrp="1"/>
          </p:cNvSpPr>
          <p:nvPr>
            <p:ph type="title"/>
          </p:nvPr>
        </p:nvSpPr>
        <p:spPr/>
        <p:txBody>
          <a:bodyPr/>
          <a:lstStyle/>
          <a:p>
            <a:r>
              <a:rPr lang="en-029" dirty="0"/>
              <a:t>Fees Up-Front or Part of Credit Spread</a:t>
            </a:r>
          </a:p>
        </p:txBody>
      </p:sp>
      <p:sp>
        <p:nvSpPr>
          <p:cNvPr id="3" name="Content Placeholder 2">
            <a:extLst>
              <a:ext uri="{FF2B5EF4-FFF2-40B4-BE49-F238E27FC236}">
                <a16:creationId xmlns:a16="http://schemas.microsoft.com/office/drawing/2014/main" id="{BE9ECFE3-5FBD-4D93-9264-CFBB8E6BAE73}"/>
              </a:ext>
            </a:extLst>
          </p:cNvPr>
          <p:cNvSpPr>
            <a:spLocks noGrp="1"/>
          </p:cNvSpPr>
          <p:nvPr>
            <p:ph idx="1"/>
          </p:nvPr>
        </p:nvSpPr>
        <p:spPr/>
        <p:txBody>
          <a:bodyPr/>
          <a:lstStyle/>
          <a:p>
            <a:r>
              <a:rPr lang="en-029" dirty="0"/>
              <a:t>Compute Debt IRR with fees</a:t>
            </a:r>
          </a:p>
          <a:p>
            <a:r>
              <a:rPr lang="en-029" dirty="0"/>
              <a:t>Does it matter if fees are paid up-front or part of credit spread</a:t>
            </a:r>
          </a:p>
          <a:p>
            <a:r>
              <a:rPr lang="en-029" dirty="0"/>
              <a:t>ECA Example with High Premium Up-front</a:t>
            </a:r>
          </a:p>
        </p:txBody>
      </p:sp>
    </p:spTree>
    <p:extLst>
      <p:ext uri="{BB962C8B-B14F-4D97-AF65-F5344CB8AC3E}">
        <p14:creationId xmlns:p14="http://schemas.microsoft.com/office/powerpoint/2010/main" val="2467668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9F7564-99CD-40AE-BF3D-2090C295D57A}"/>
              </a:ext>
            </a:extLst>
          </p:cNvPr>
          <p:cNvSpPr>
            <a:spLocks noGrp="1"/>
          </p:cNvSpPr>
          <p:nvPr>
            <p:ph type="title"/>
          </p:nvPr>
        </p:nvSpPr>
        <p:spPr/>
        <p:txBody>
          <a:bodyPr/>
          <a:lstStyle/>
          <a:p>
            <a:r>
              <a:rPr lang="en-US" dirty="0"/>
              <a:t>What Returns are Reasonable</a:t>
            </a:r>
          </a:p>
        </p:txBody>
      </p:sp>
      <p:sp>
        <p:nvSpPr>
          <p:cNvPr id="4" name="Slide Number Placeholder 3">
            <a:extLst>
              <a:ext uri="{FF2B5EF4-FFF2-40B4-BE49-F238E27FC236}">
                <a16:creationId xmlns:a16="http://schemas.microsoft.com/office/drawing/2014/main" id="{95B8D56A-1E18-4B3D-A337-2E50FF4565B6}"/>
              </a:ext>
            </a:extLst>
          </p:cNvPr>
          <p:cNvSpPr>
            <a:spLocks noGrp="1"/>
          </p:cNvSpPr>
          <p:nvPr>
            <p:ph type="sldNum" sz="quarter" idx="12"/>
          </p:nvPr>
        </p:nvSpPr>
        <p:spPr/>
        <p:txBody>
          <a:bodyPr/>
          <a:lstStyle/>
          <a:p>
            <a:pPr algn="ctr"/>
            <a:fld id="{0C3A1854-6B63-4059-B360-A3C4972BF0FC}" type="slidenum">
              <a:rPr lang="ko-KR" altLang="en-US" smtClean="0"/>
              <a:pPr algn="ctr"/>
              <a:t>28</a:t>
            </a:fld>
            <a:endParaRPr lang="ko-KR" altLang="en-US" dirty="0"/>
          </a:p>
        </p:txBody>
      </p:sp>
      <p:sp>
        <p:nvSpPr>
          <p:cNvPr id="9" name="Content Placeholder 8">
            <a:extLst>
              <a:ext uri="{FF2B5EF4-FFF2-40B4-BE49-F238E27FC236}">
                <a16:creationId xmlns:a16="http://schemas.microsoft.com/office/drawing/2014/main" id="{6F752079-E10C-4CE8-8133-2867AF9B5416}"/>
              </a:ext>
            </a:extLst>
          </p:cNvPr>
          <p:cNvSpPr>
            <a:spLocks noGrp="1"/>
          </p:cNvSpPr>
          <p:nvPr>
            <p:ph idx="1"/>
          </p:nvPr>
        </p:nvSpPr>
        <p:spPr/>
        <p:txBody>
          <a:bodyPr/>
          <a:lstStyle/>
          <a:p>
            <a:r>
              <a:rPr lang="en-US" dirty="0"/>
              <a:t>Note the real returns; if you can really get this, you will become very rich</a:t>
            </a:r>
          </a:p>
          <a:p>
            <a:endParaRPr lang="en-US" dirty="0"/>
          </a:p>
          <a:p>
            <a:endParaRPr lang="en-US" dirty="0"/>
          </a:p>
        </p:txBody>
      </p:sp>
      <p:pic>
        <p:nvPicPr>
          <p:cNvPr id="11" name="Content Placeholder 4">
            <a:extLst>
              <a:ext uri="{FF2B5EF4-FFF2-40B4-BE49-F238E27FC236}">
                <a16:creationId xmlns:a16="http://schemas.microsoft.com/office/drawing/2014/main" id="{2A19F856-6D40-48CE-B025-7A1BDD9D607B}"/>
              </a:ext>
            </a:extLst>
          </p:cNvPr>
          <p:cNvPicPr>
            <a:picLocks noChangeAspect="1"/>
          </p:cNvPicPr>
          <p:nvPr/>
        </p:nvPicPr>
        <p:blipFill>
          <a:blip r:embed="rId2"/>
          <a:stretch>
            <a:fillRect/>
          </a:stretch>
        </p:blipFill>
        <p:spPr>
          <a:xfrm>
            <a:off x="756682" y="2269331"/>
            <a:ext cx="7434818" cy="3196849"/>
          </a:xfrm>
          <a:prstGeom prst="rect">
            <a:avLst/>
          </a:prstGeom>
        </p:spPr>
      </p:pic>
    </p:spTree>
    <p:extLst>
      <p:ext uri="{BB962C8B-B14F-4D97-AF65-F5344CB8AC3E}">
        <p14:creationId xmlns:p14="http://schemas.microsoft.com/office/powerpoint/2010/main" val="1939909658"/>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1EFA8-CABA-47C1-9B95-68C70DC28FA9}"/>
              </a:ext>
            </a:extLst>
          </p:cNvPr>
          <p:cNvSpPr>
            <a:spLocks noGrp="1"/>
          </p:cNvSpPr>
          <p:nvPr>
            <p:ph type="title"/>
          </p:nvPr>
        </p:nvSpPr>
        <p:spPr/>
        <p:txBody>
          <a:bodyPr/>
          <a:lstStyle/>
          <a:p>
            <a:r>
              <a:rPr lang="en-US" dirty="0"/>
              <a:t>Infrastructure Case Study – </a:t>
            </a:r>
            <a:br>
              <a:rPr lang="en-US" dirty="0"/>
            </a:br>
            <a:r>
              <a:rPr lang="en-US" dirty="0"/>
              <a:t>Lekki to EPE Expressway </a:t>
            </a:r>
          </a:p>
        </p:txBody>
      </p:sp>
    </p:spTree>
    <p:extLst>
      <p:ext uri="{BB962C8B-B14F-4D97-AF65-F5344CB8AC3E}">
        <p14:creationId xmlns:p14="http://schemas.microsoft.com/office/powerpoint/2010/main" val="447229419"/>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EF87B5-0B52-46D5-936E-4FCD426A2F5B}"/>
              </a:ext>
            </a:extLst>
          </p:cNvPr>
          <p:cNvSpPr>
            <a:spLocks noGrp="1"/>
          </p:cNvSpPr>
          <p:nvPr>
            <p:ph idx="1"/>
          </p:nvPr>
        </p:nvSpPr>
        <p:spPr/>
        <p:txBody>
          <a:bodyPr/>
          <a:lstStyle/>
          <a:p>
            <a:r>
              <a:rPr lang="en-US" dirty="0"/>
              <a:t>Introduction and Structure of Toll-Road Projects</a:t>
            </a:r>
          </a:p>
          <a:p>
            <a:r>
              <a:rPr lang="en-US" dirty="0"/>
              <a:t>Project Risks – Traffic and Tolling</a:t>
            </a:r>
          </a:p>
          <a:p>
            <a:r>
              <a:rPr lang="en-US" dirty="0"/>
              <a:t>Currency and Political Issues</a:t>
            </a:r>
          </a:p>
          <a:p>
            <a:r>
              <a:rPr lang="en-US" dirty="0"/>
              <a:t>LLCR and PLCR</a:t>
            </a:r>
          </a:p>
          <a:p>
            <a:r>
              <a:rPr lang="en-US" dirty="0"/>
              <a:t>Financing Structures</a:t>
            </a:r>
          </a:p>
          <a:p>
            <a:r>
              <a:rPr lang="en-US" dirty="0"/>
              <a:t>Returns and Credit Statistics</a:t>
            </a:r>
          </a:p>
        </p:txBody>
      </p:sp>
      <p:sp>
        <p:nvSpPr>
          <p:cNvPr id="3" name="Title 2">
            <a:extLst>
              <a:ext uri="{FF2B5EF4-FFF2-40B4-BE49-F238E27FC236}">
                <a16:creationId xmlns:a16="http://schemas.microsoft.com/office/drawing/2014/main" id="{0EB2AC4D-E571-4E9B-980D-9460DCF482D6}"/>
              </a:ext>
            </a:extLst>
          </p:cNvPr>
          <p:cNvSpPr>
            <a:spLocks noGrp="1"/>
          </p:cNvSpPr>
          <p:nvPr>
            <p:ph type="title"/>
          </p:nvPr>
        </p:nvSpPr>
        <p:spPr/>
        <p:txBody>
          <a:bodyPr/>
          <a:lstStyle/>
          <a:p>
            <a:r>
              <a:rPr lang="en-US" dirty="0"/>
              <a:t>Case Study Subjects</a:t>
            </a:r>
          </a:p>
        </p:txBody>
      </p:sp>
      <p:sp>
        <p:nvSpPr>
          <p:cNvPr id="4" name="Slide Number Placeholder 3">
            <a:extLst>
              <a:ext uri="{FF2B5EF4-FFF2-40B4-BE49-F238E27FC236}">
                <a16:creationId xmlns:a16="http://schemas.microsoft.com/office/drawing/2014/main" id="{E6055C46-EBC7-404A-9B9A-39B238F4B805}"/>
              </a:ext>
            </a:extLst>
          </p:cNvPr>
          <p:cNvSpPr>
            <a:spLocks noGrp="1"/>
          </p:cNvSpPr>
          <p:nvPr>
            <p:ph type="sldNum" sz="quarter" idx="12"/>
          </p:nvPr>
        </p:nvSpPr>
        <p:spPr/>
        <p:txBody>
          <a:bodyPr/>
          <a:lstStyle/>
          <a:p>
            <a:pPr algn="ctr"/>
            <a:fld id="{0C3A1854-6B63-4059-B360-A3C4972BF0FC}" type="slidenum">
              <a:rPr lang="ko-KR" altLang="en-US" smtClean="0"/>
              <a:pPr algn="ctr"/>
              <a:t>281</a:t>
            </a:fld>
            <a:endParaRPr lang="ko-KR" altLang="en-US" dirty="0"/>
          </a:p>
        </p:txBody>
      </p:sp>
    </p:spTree>
    <p:extLst>
      <p:ext uri="{BB962C8B-B14F-4D97-AF65-F5344CB8AC3E}">
        <p14:creationId xmlns:p14="http://schemas.microsoft.com/office/powerpoint/2010/main" val="3829870003"/>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B18155E-3F91-4266-8916-76CED28304DB}"/>
              </a:ext>
            </a:extLst>
          </p:cNvPr>
          <p:cNvPicPr>
            <a:picLocks noGrp="1" noChangeAspect="1"/>
          </p:cNvPicPr>
          <p:nvPr>
            <p:ph idx="1"/>
          </p:nvPr>
        </p:nvPicPr>
        <p:blipFill>
          <a:blip r:embed="rId2"/>
          <a:stretch>
            <a:fillRect/>
          </a:stretch>
        </p:blipFill>
        <p:spPr>
          <a:xfrm>
            <a:off x="654049" y="1640681"/>
            <a:ext cx="7375525" cy="3972388"/>
          </a:xfrm>
          <a:prstGeom prst="rect">
            <a:avLst/>
          </a:prstGeom>
        </p:spPr>
      </p:pic>
      <p:sp>
        <p:nvSpPr>
          <p:cNvPr id="3" name="Title 2">
            <a:extLst>
              <a:ext uri="{FF2B5EF4-FFF2-40B4-BE49-F238E27FC236}">
                <a16:creationId xmlns:a16="http://schemas.microsoft.com/office/drawing/2014/main" id="{230732BD-7C32-4AAF-8BFC-65D4F57282D0}"/>
              </a:ext>
            </a:extLst>
          </p:cNvPr>
          <p:cNvSpPr>
            <a:spLocks noGrp="1"/>
          </p:cNvSpPr>
          <p:nvPr>
            <p:ph type="title"/>
          </p:nvPr>
        </p:nvSpPr>
        <p:spPr/>
        <p:txBody>
          <a:bodyPr>
            <a:normAutofit fontScale="90000"/>
          </a:bodyPr>
          <a:lstStyle/>
          <a:p>
            <a:r>
              <a:rPr lang="en-US" dirty="0"/>
              <a:t>Case Number 3: Toll road and Lekki Expressway</a:t>
            </a:r>
          </a:p>
        </p:txBody>
      </p:sp>
      <p:sp>
        <p:nvSpPr>
          <p:cNvPr id="4" name="Slide Number Placeholder 3">
            <a:extLst>
              <a:ext uri="{FF2B5EF4-FFF2-40B4-BE49-F238E27FC236}">
                <a16:creationId xmlns:a16="http://schemas.microsoft.com/office/drawing/2014/main" id="{B6A2565A-5B34-4477-ABAE-676199F4B81A}"/>
              </a:ext>
            </a:extLst>
          </p:cNvPr>
          <p:cNvSpPr>
            <a:spLocks noGrp="1"/>
          </p:cNvSpPr>
          <p:nvPr>
            <p:ph type="sldNum" sz="quarter" idx="12"/>
          </p:nvPr>
        </p:nvSpPr>
        <p:spPr/>
        <p:txBody>
          <a:bodyPr/>
          <a:lstStyle/>
          <a:p>
            <a:pPr algn="ctr"/>
            <a:fld id="{0C3A1854-6B63-4059-B360-A3C4972BF0FC}" type="slidenum">
              <a:rPr lang="ko-KR" altLang="en-US" smtClean="0"/>
              <a:pPr algn="ctr"/>
              <a:t>282</a:t>
            </a:fld>
            <a:endParaRPr lang="ko-KR" altLang="en-US" dirty="0"/>
          </a:p>
        </p:txBody>
      </p:sp>
    </p:spTree>
    <p:extLst>
      <p:ext uri="{BB962C8B-B14F-4D97-AF65-F5344CB8AC3E}">
        <p14:creationId xmlns:p14="http://schemas.microsoft.com/office/powerpoint/2010/main" val="300074876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5F4C4ED-212C-4D30-98E6-B8B2F09E7B77}"/>
              </a:ext>
            </a:extLst>
          </p:cNvPr>
          <p:cNvSpPr>
            <a:spLocks noGrp="1"/>
          </p:cNvSpPr>
          <p:nvPr>
            <p:ph idx="1"/>
          </p:nvPr>
        </p:nvSpPr>
        <p:spPr/>
        <p:txBody>
          <a:bodyPr/>
          <a:lstStyle/>
          <a:p>
            <a:r>
              <a:rPr lang="en-US" dirty="0"/>
              <a:t>Plans for the Lekki Expressway – widen existing road</a:t>
            </a:r>
          </a:p>
          <a:p>
            <a:endParaRPr lang="en-US" dirty="0"/>
          </a:p>
        </p:txBody>
      </p:sp>
      <p:sp>
        <p:nvSpPr>
          <p:cNvPr id="3" name="Title 2">
            <a:extLst>
              <a:ext uri="{FF2B5EF4-FFF2-40B4-BE49-F238E27FC236}">
                <a16:creationId xmlns:a16="http://schemas.microsoft.com/office/drawing/2014/main" id="{932CFB5E-5B5C-4B46-B33E-B3AEBF8300F7}"/>
              </a:ext>
            </a:extLst>
          </p:cNvPr>
          <p:cNvSpPr>
            <a:spLocks noGrp="1"/>
          </p:cNvSpPr>
          <p:nvPr>
            <p:ph type="title"/>
          </p:nvPr>
        </p:nvSpPr>
        <p:spPr/>
        <p:txBody>
          <a:bodyPr/>
          <a:lstStyle/>
          <a:p>
            <a:r>
              <a:rPr lang="en-US" dirty="0"/>
              <a:t>Lekki Expressway</a:t>
            </a:r>
          </a:p>
        </p:txBody>
      </p:sp>
      <p:pic>
        <p:nvPicPr>
          <p:cNvPr id="5" name="Picture 4">
            <a:extLst>
              <a:ext uri="{FF2B5EF4-FFF2-40B4-BE49-F238E27FC236}">
                <a16:creationId xmlns:a16="http://schemas.microsoft.com/office/drawing/2014/main" id="{3787CAB7-FE96-4AA6-8C0E-4A9EE05D8579}"/>
              </a:ext>
            </a:extLst>
          </p:cNvPr>
          <p:cNvPicPr>
            <a:picLocks noChangeAspect="1"/>
          </p:cNvPicPr>
          <p:nvPr/>
        </p:nvPicPr>
        <p:blipFill>
          <a:blip r:embed="rId2"/>
          <a:stretch>
            <a:fillRect/>
          </a:stretch>
        </p:blipFill>
        <p:spPr>
          <a:xfrm>
            <a:off x="306910" y="2115826"/>
            <a:ext cx="8753475" cy="4742174"/>
          </a:xfrm>
          <a:prstGeom prst="rect">
            <a:avLst/>
          </a:prstGeom>
        </p:spPr>
      </p:pic>
    </p:spTree>
    <p:extLst>
      <p:ext uri="{BB962C8B-B14F-4D97-AF65-F5344CB8AC3E}">
        <p14:creationId xmlns:p14="http://schemas.microsoft.com/office/powerpoint/2010/main" val="2468035107"/>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4E9C05A-376C-46F5-B1A9-8817344CCAA6}"/>
              </a:ext>
            </a:extLst>
          </p:cNvPr>
          <p:cNvPicPr>
            <a:picLocks noGrp="1" noChangeAspect="1"/>
          </p:cNvPicPr>
          <p:nvPr>
            <p:ph idx="1"/>
          </p:nvPr>
        </p:nvPicPr>
        <p:blipFill>
          <a:blip r:embed="rId2"/>
          <a:stretch>
            <a:fillRect/>
          </a:stretch>
        </p:blipFill>
        <p:spPr>
          <a:xfrm>
            <a:off x="515890" y="1912143"/>
            <a:ext cx="8085185" cy="3645221"/>
          </a:xfrm>
          <a:prstGeom prst="rect">
            <a:avLst/>
          </a:prstGeom>
        </p:spPr>
      </p:pic>
      <p:sp>
        <p:nvSpPr>
          <p:cNvPr id="3" name="Title 2">
            <a:extLst>
              <a:ext uri="{FF2B5EF4-FFF2-40B4-BE49-F238E27FC236}">
                <a16:creationId xmlns:a16="http://schemas.microsoft.com/office/drawing/2014/main" id="{175B0A20-B2C2-48C5-843F-CF7AA8D1A7D3}"/>
              </a:ext>
            </a:extLst>
          </p:cNvPr>
          <p:cNvSpPr>
            <a:spLocks noGrp="1"/>
          </p:cNvSpPr>
          <p:nvPr>
            <p:ph type="title"/>
          </p:nvPr>
        </p:nvSpPr>
        <p:spPr/>
        <p:txBody>
          <a:bodyPr/>
          <a:lstStyle/>
          <a:p>
            <a:r>
              <a:rPr lang="en-US" dirty="0"/>
              <a:t>Lekki Toll Road - Introduction</a:t>
            </a:r>
          </a:p>
        </p:txBody>
      </p:sp>
    </p:spTree>
    <p:extLst>
      <p:ext uri="{BB962C8B-B14F-4D97-AF65-F5344CB8AC3E}">
        <p14:creationId xmlns:p14="http://schemas.microsoft.com/office/powerpoint/2010/main" val="2604909"/>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7A87086-0BD1-4899-9DDE-6912B66021AA}"/>
              </a:ext>
            </a:extLst>
          </p:cNvPr>
          <p:cNvPicPr>
            <a:picLocks noGrp="1" noChangeAspect="1"/>
          </p:cNvPicPr>
          <p:nvPr>
            <p:ph idx="1"/>
          </p:nvPr>
        </p:nvPicPr>
        <p:blipFill>
          <a:blip r:embed="rId2"/>
          <a:stretch>
            <a:fillRect/>
          </a:stretch>
        </p:blipFill>
        <p:spPr>
          <a:xfrm>
            <a:off x="1523307" y="1055688"/>
            <a:ext cx="6319637" cy="4913312"/>
          </a:xfrm>
          <a:prstGeom prst="rect">
            <a:avLst/>
          </a:prstGeom>
        </p:spPr>
      </p:pic>
      <p:sp>
        <p:nvSpPr>
          <p:cNvPr id="3" name="Title 2">
            <a:extLst>
              <a:ext uri="{FF2B5EF4-FFF2-40B4-BE49-F238E27FC236}">
                <a16:creationId xmlns:a16="http://schemas.microsoft.com/office/drawing/2014/main" id="{8D8AE785-59E0-4042-9F48-28411D29F68B}"/>
              </a:ext>
            </a:extLst>
          </p:cNvPr>
          <p:cNvSpPr>
            <a:spLocks noGrp="1"/>
          </p:cNvSpPr>
          <p:nvPr>
            <p:ph type="title"/>
          </p:nvPr>
        </p:nvSpPr>
        <p:spPr/>
        <p:txBody>
          <a:bodyPr/>
          <a:lstStyle/>
          <a:p>
            <a:r>
              <a:rPr lang="en-US" dirty="0"/>
              <a:t>Lagos Growth</a:t>
            </a:r>
          </a:p>
        </p:txBody>
      </p:sp>
      <p:sp>
        <p:nvSpPr>
          <p:cNvPr id="4" name="Slide Number Placeholder 3">
            <a:extLst>
              <a:ext uri="{FF2B5EF4-FFF2-40B4-BE49-F238E27FC236}">
                <a16:creationId xmlns:a16="http://schemas.microsoft.com/office/drawing/2014/main" id="{33FF12C2-877D-46B4-B10E-691A8B5E2BEC}"/>
              </a:ext>
            </a:extLst>
          </p:cNvPr>
          <p:cNvSpPr>
            <a:spLocks noGrp="1"/>
          </p:cNvSpPr>
          <p:nvPr>
            <p:ph type="sldNum" sz="quarter" idx="12"/>
          </p:nvPr>
        </p:nvSpPr>
        <p:spPr/>
        <p:txBody>
          <a:bodyPr/>
          <a:lstStyle/>
          <a:p>
            <a:pPr algn="ctr"/>
            <a:fld id="{0C3A1854-6B63-4059-B360-A3C4972BF0FC}" type="slidenum">
              <a:rPr lang="ko-KR" altLang="en-US" smtClean="0"/>
              <a:pPr algn="ctr"/>
              <a:t>285</a:t>
            </a:fld>
            <a:endParaRPr lang="ko-KR" altLang="en-US" dirty="0"/>
          </a:p>
        </p:txBody>
      </p:sp>
    </p:spTree>
    <p:extLst>
      <p:ext uri="{BB962C8B-B14F-4D97-AF65-F5344CB8AC3E}">
        <p14:creationId xmlns:p14="http://schemas.microsoft.com/office/powerpoint/2010/main" val="3840515570"/>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485775" y="2686050"/>
            <a:ext cx="9144000" cy="0"/>
          </a:xfrm>
          <a:prstGeom prst="rect">
            <a:avLst/>
          </a:prstGeom>
          <a:noFill/>
          <a:ln w="12700">
            <a:noFill/>
            <a:miter lim="800000"/>
            <a:headEnd type="none" w="sm" len="sm"/>
            <a:tailEnd type="none" w="sm" len="sm"/>
          </a:ln>
        </p:spPr>
        <p:txBody>
          <a:bodyPr>
            <a:spAutoFit/>
          </a:bodyPr>
          <a:lstStyle/>
          <a:p>
            <a:endParaRPr lang="en-US" dirty="0"/>
          </a:p>
        </p:txBody>
      </p:sp>
      <p:sp>
        <p:nvSpPr>
          <p:cNvPr id="131075" name="Text Box 3"/>
          <p:cNvSpPr txBox="1">
            <a:spLocks noChangeArrowheads="1"/>
          </p:cNvSpPr>
          <p:nvPr/>
        </p:nvSpPr>
        <p:spPr bwMode="auto">
          <a:xfrm>
            <a:off x="2057400" y="5257800"/>
            <a:ext cx="5105400" cy="701675"/>
          </a:xfrm>
          <a:prstGeom prst="rect">
            <a:avLst/>
          </a:prstGeom>
          <a:noFill/>
          <a:ln w="9525">
            <a:noFill/>
            <a:miter lim="800000"/>
            <a:headEnd/>
            <a:tailEnd/>
          </a:ln>
        </p:spPr>
        <p:txBody>
          <a:bodyPr>
            <a:spAutoFit/>
          </a:bodyPr>
          <a:lstStyle/>
          <a:p>
            <a:endParaRPr lang="en-US" sz="2000" b="1" i="1" dirty="0"/>
          </a:p>
          <a:p>
            <a:r>
              <a:rPr lang="en-US" sz="2000" b="1" i="1" dirty="0"/>
              <a:t>May 8, 2007</a:t>
            </a:r>
          </a:p>
        </p:txBody>
      </p:sp>
      <p:sp>
        <p:nvSpPr>
          <p:cNvPr id="1960964" name="Line 4"/>
          <p:cNvSpPr>
            <a:spLocks noChangeShapeType="1"/>
          </p:cNvSpPr>
          <p:nvPr/>
        </p:nvSpPr>
        <p:spPr bwMode="auto">
          <a:xfrm>
            <a:off x="304800" y="990600"/>
            <a:ext cx="8837613" cy="0"/>
          </a:xfrm>
          <a:prstGeom prst="line">
            <a:avLst/>
          </a:prstGeom>
          <a:noFill/>
          <a:ln w="50800">
            <a:solidFill>
              <a:srgbClr val="33317C"/>
            </a:solidFill>
            <a:round/>
            <a:headEnd type="none" w="sm" len="sm"/>
            <a:tailEnd type="none" w="sm" len="sm"/>
          </a:ln>
          <a:effectLst>
            <a:outerShdw dist="107763" dir="2700000" algn="ctr" rotWithShape="0">
              <a:schemeClr val="bg2"/>
            </a:outerShdw>
          </a:effectLst>
        </p:spPr>
        <p:txBody>
          <a:bodyPr wrap="none" anchor="ctr"/>
          <a:lstStyle/>
          <a:p>
            <a:pPr>
              <a:defRPr/>
            </a:pPr>
            <a:endParaRPr lang="en-US" dirty="0"/>
          </a:p>
        </p:txBody>
      </p:sp>
      <p:pic>
        <p:nvPicPr>
          <p:cNvPr id="131077" name="Picture 5" descr="cover"/>
          <p:cNvPicPr>
            <a:picLocks noChangeAspect="1" noChangeArrowheads="1"/>
          </p:cNvPicPr>
          <p:nvPr/>
        </p:nvPicPr>
        <p:blipFill>
          <a:blip r:embed="rId3" cstate="print"/>
          <a:srcRect/>
          <a:stretch>
            <a:fillRect/>
          </a:stretch>
        </p:blipFill>
        <p:spPr bwMode="auto">
          <a:xfrm>
            <a:off x="1212112" y="1284390"/>
            <a:ext cx="7550888" cy="4964010"/>
          </a:xfrm>
          <a:prstGeom prst="rect">
            <a:avLst/>
          </a:prstGeom>
          <a:noFill/>
          <a:ln w="9525">
            <a:noFill/>
            <a:miter lim="800000"/>
            <a:headEnd/>
            <a:tailEnd/>
          </a:ln>
        </p:spPr>
      </p:pic>
      <p:pic>
        <p:nvPicPr>
          <p:cNvPr id="131078" name="Picture 6"/>
          <p:cNvPicPr>
            <a:picLocks noGrp="1" noChangeAspect="1" noChangeArrowheads="1"/>
          </p:cNvPicPr>
          <p:nvPr>
            <p:ph type="body" idx="1"/>
          </p:nvPr>
        </p:nvPicPr>
        <p:blipFill>
          <a:blip r:embed="rId4" cstate="print"/>
          <a:srcRect/>
          <a:stretch>
            <a:fillRect/>
          </a:stretch>
        </p:blipFill>
        <p:spPr>
          <a:xfrm>
            <a:off x="5775144" y="1307427"/>
            <a:ext cx="2624138" cy="1670050"/>
          </a:xfrm>
          <a:noFill/>
        </p:spPr>
      </p:pic>
      <p:sp>
        <p:nvSpPr>
          <p:cNvPr id="7" name="Title 2">
            <a:extLst>
              <a:ext uri="{FF2B5EF4-FFF2-40B4-BE49-F238E27FC236}">
                <a16:creationId xmlns:a16="http://schemas.microsoft.com/office/drawing/2014/main" id="{26814112-5C59-4ADD-AAF6-581B98BA6DC1}"/>
              </a:ext>
            </a:extLst>
          </p:cNvPr>
          <p:cNvSpPr>
            <a:spLocks noGrp="1"/>
          </p:cNvSpPr>
          <p:nvPr>
            <p:ph type="title"/>
          </p:nvPr>
        </p:nvSpPr>
        <p:spPr>
          <a:xfrm>
            <a:off x="732344" y="198385"/>
            <a:ext cx="7666938" cy="690676"/>
          </a:xfrm>
        </p:spPr>
        <p:txBody>
          <a:bodyPr>
            <a:normAutofit fontScale="90000"/>
          </a:bodyPr>
          <a:lstStyle/>
          <a:p>
            <a:r>
              <a:rPr lang="en-US" dirty="0"/>
              <a:t>Other Cases – Traffic Problems with Alternative</a:t>
            </a:r>
          </a:p>
        </p:txBody>
      </p:sp>
    </p:spTree>
    <p:extLst>
      <p:ext uri="{BB962C8B-B14F-4D97-AF65-F5344CB8AC3E}">
        <p14:creationId xmlns:p14="http://schemas.microsoft.com/office/powerpoint/2010/main" val="3220155100"/>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endParaRPr lang="en-US" dirty="0"/>
          </a:p>
        </p:txBody>
      </p:sp>
      <p:sp>
        <p:nvSpPr>
          <p:cNvPr id="140291" name="AutoShape 3"/>
          <p:cNvSpPr>
            <a:spLocks noGrp="1" noChangeAspect="1" noChangeArrowheads="1"/>
          </p:cNvSpPr>
          <p:nvPr>
            <p:ph type="body" idx="1"/>
          </p:nvPr>
        </p:nvSpPr>
        <p:spPr>
          <a:xfrm>
            <a:off x="762000" y="1295400"/>
            <a:ext cx="7696200" cy="3686175"/>
          </a:xfrm>
        </p:spPr>
        <p:txBody>
          <a:bodyPr/>
          <a:lstStyle/>
          <a:p>
            <a:r>
              <a:rPr lang="en-US" dirty="0"/>
              <a:t>.</a:t>
            </a:r>
          </a:p>
          <a:p>
            <a:endParaRPr lang="en-US" dirty="0"/>
          </a:p>
        </p:txBody>
      </p:sp>
      <p:pic>
        <p:nvPicPr>
          <p:cNvPr id="140292" name="Picture 4"/>
          <p:cNvPicPr>
            <a:picLocks noChangeAspect="1" noChangeArrowheads="1"/>
          </p:cNvPicPr>
          <p:nvPr/>
        </p:nvPicPr>
        <p:blipFill>
          <a:blip r:embed="rId2" cstate="print"/>
          <a:srcRect/>
          <a:stretch>
            <a:fillRect/>
          </a:stretch>
        </p:blipFill>
        <p:spPr bwMode="auto">
          <a:xfrm>
            <a:off x="-304800" y="-228600"/>
            <a:ext cx="9753600" cy="7315200"/>
          </a:xfrm>
          <a:prstGeom prst="rect">
            <a:avLst/>
          </a:prstGeom>
          <a:noFill/>
          <a:ln w="9525" algn="ctr">
            <a:noFill/>
            <a:miter lim="800000"/>
            <a:headEnd/>
            <a:tailEnd/>
          </a:ln>
        </p:spPr>
      </p:pic>
      <p:sp>
        <p:nvSpPr>
          <p:cNvPr id="140293" name="Text Box 5"/>
          <p:cNvSpPr txBox="1">
            <a:spLocks noChangeArrowheads="1"/>
          </p:cNvSpPr>
          <p:nvPr/>
        </p:nvSpPr>
        <p:spPr bwMode="auto">
          <a:xfrm>
            <a:off x="1600200" y="2133600"/>
            <a:ext cx="1752600" cy="942975"/>
          </a:xfrm>
          <a:prstGeom prst="rect">
            <a:avLst/>
          </a:prstGeom>
          <a:solidFill>
            <a:srgbClr val="E0F141"/>
          </a:solidFill>
          <a:ln w="9525" algn="ctr">
            <a:noFill/>
            <a:miter lim="800000"/>
            <a:headEnd/>
            <a:tailEnd/>
          </a:ln>
        </p:spPr>
        <p:txBody>
          <a:bodyPr>
            <a:spAutoFit/>
          </a:bodyPr>
          <a:lstStyle/>
          <a:p>
            <a:pPr algn="l" eaLnBrk="1" hangingPunct="1">
              <a:spcBef>
                <a:spcPct val="50000"/>
              </a:spcBef>
            </a:pPr>
            <a:r>
              <a:rPr lang="en-US" sz="1400" dirty="0"/>
              <a:t>Note the Revenues from Wilton Farm Traffic versus the basic traffic </a:t>
            </a:r>
          </a:p>
        </p:txBody>
      </p:sp>
      <p:sp>
        <p:nvSpPr>
          <p:cNvPr id="140294" name="Line 6"/>
          <p:cNvSpPr>
            <a:spLocks noChangeShapeType="1"/>
          </p:cNvSpPr>
          <p:nvPr/>
        </p:nvSpPr>
        <p:spPr bwMode="auto">
          <a:xfrm>
            <a:off x="3200400" y="3048000"/>
            <a:ext cx="533400" cy="1219200"/>
          </a:xfrm>
          <a:prstGeom prst="line">
            <a:avLst/>
          </a:prstGeom>
          <a:noFill/>
          <a:ln w="9525">
            <a:solidFill>
              <a:schemeClr val="tx1"/>
            </a:solidFill>
            <a:round/>
            <a:headEnd/>
            <a:tailEnd type="triangle" w="med" len="med"/>
          </a:ln>
        </p:spPr>
        <p:txBody>
          <a:bodyPr>
            <a:spAutoFit/>
          </a:bodyPr>
          <a:lstStyle/>
          <a:p>
            <a:endParaRPr lang="en-US" dirty="0"/>
          </a:p>
        </p:txBody>
      </p:sp>
      <p:sp>
        <p:nvSpPr>
          <p:cNvPr id="140295" name="Line 7"/>
          <p:cNvSpPr>
            <a:spLocks noChangeShapeType="1"/>
          </p:cNvSpPr>
          <p:nvPr/>
        </p:nvSpPr>
        <p:spPr bwMode="auto">
          <a:xfrm>
            <a:off x="3352800" y="2743200"/>
            <a:ext cx="304800" cy="533400"/>
          </a:xfrm>
          <a:prstGeom prst="line">
            <a:avLst/>
          </a:prstGeom>
          <a:noFill/>
          <a:ln w="9525">
            <a:solidFill>
              <a:schemeClr val="tx1"/>
            </a:solidFill>
            <a:round/>
            <a:headEnd/>
            <a:tailEnd type="triangle" w="med" len="med"/>
          </a:ln>
        </p:spPr>
        <p:txBody>
          <a:bodyPr>
            <a:spAutoFit/>
          </a:bodyPr>
          <a:lstStyle/>
          <a:p>
            <a:endParaRPr lang="en-US" dirty="0"/>
          </a:p>
        </p:txBody>
      </p:sp>
    </p:spTree>
    <p:extLst>
      <p:ext uri="{BB962C8B-B14F-4D97-AF65-F5344CB8AC3E}">
        <p14:creationId xmlns:p14="http://schemas.microsoft.com/office/powerpoint/2010/main" val="45475976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ChangeArrowheads="1"/>
          </p:cNvSpPr>
          <p:nvPr/>
        </p:nvSpPr>
        <p:spPr bwMode="auto">
          <a:xfrm>
            <a:off x="0" y="1371600"/>
            <a:ext cx="4183063" cy="4221163"/>
          </a:xfrm>
          <a:prstGeom prst="rect">
            <a:avLst/>
          </a:prstGeom>
          <a:noFill/>
          <a:ln w="9525">
            <a:noFill/>
            <a:miter lim="800000"/>
            <a:headEnd/>
            <a:tailEnd/>
          </a:ln>
        </p:spPr>
        <p:txBody>
          <a:bodyPr/>
          <a:lstStyle/>
          <a:p>
            <a:pPr marL="292100" lvl="1" indent="-114300" algn="l">
              <a:spcBef>
                <a:spcPct val="20000"/>
              </a:spcBef>
              <a:spcAft>
                <a:spcPct val="50000"/>
              </a:spcAft>
              <a:buClr>
                <a:srgbClr val="000099"/>
              </a:buClr>
              <a:buFontTx/>
              <a:buChar char="•"/>
            </a:pPr>
            <a:r>
              <a:rPr lang="en-US" sz="1600" dirty="0">
                <a:cs typeface="Times New Roman" pitchFamily="18" charset="0"/>
              </a:rPr>
              <a:t>January 25, 2005, Henrico County adopted HH Hunt Corp.’s plan to build an urban mixed-use development </a:t>
            </a:r>
          </a:p>
          <a:p>
            <a:pPr marL="292100" lvl="1" indent="-114300" algn="l">
              <a:spcBef>
                <a:spcPct val="20000"/>
              </a:spcBef>
              <a:spcAft>
                <a:spcPct val="50000"/>
              </a:spcAft>
              <a:buClr>
                <a:srgbClr val="000099"/>
              </a:buClr>
              <a:buFontTx/>
              <a:buChar char="•"/>
            </a:pPr>
            <a:r>
              <a:rPr lang="en-IE" sz="1600" dirty="0"/>
              <a:t>3,209 planned housing units on 1,185 acre site</a:t>
            </a:r>
          </a:p>
          <a:p>
            <a:pPr marL="292100" lvl="1" indent="-114300" algn="l">
              <a:spcBef>
                <a:spcPct val="20000"/>
              </a:spcBef>
              <a:spcAft>
                <a:spcPct val="50000"/>
              </a:spcAft>
              <a:buClr>
                <a:srgbClr val="000099"/>
              </a:buClr>
              <a:buFontTx/>
              <a:buChar char="•"/>
            </a:pPr>
            <a:r>
              <a:rPr lang="en-US" sz="1600" dirty="0">
                <a:cs typeface="Times New Roman" pitchFamily="18" charset="0"/>
              </a:rPr>
              <a:t>31 acres to be used for  commercial space</a:t>
            </a:r>
            <a:r>
              <a:rPr lang="en-US" sz="1600" dirty="0"/>
              <a:t> </a:t>
            </a:r>
            <a:endParaRPr lang="en-IE" sz="1600" dirty="0"/>
          </a:p>
          <a:p>
            <a:pPr marL="292100" lvl="1" indent="-114300" algn="l">
              <a:spcBef>
                <a:spcPct val="20000"/>
              </a:spcBef>
              <a:spcAft>
                <a:spcPct val="50000"/>
              </a:spcAft>
              <a:buClr>
                <a:srgbClr val="000099"/>
              </a:buClr>
              <a:buFontTx/>
              <a:buChar char="•"/>
            </a:pPr>
            <a:r>
              <a:rPr lang="en-IE" sz="1600" dirty="0"/>
              <a:t>WF Developer will finance and build the access roads / ramps</a:t>
            </a:r>
          </a:p>
          <a:p>
            <a:pPr marL="292100" lvl="1" indent="-114300" algn="l">
              <a:spcBef>
                <a:spcPct val="20000"/>
              </a:spcBef>
              <a:spcAft>
                <a:spcPct val="50000"/>
              </a:spcAft>
              <a:buClr>
                <a:srgbClr val="000099"/>
              </a:buClr>
              <a:buFontTx/>
              <a:buChar char="•"/>
            </a:pPr>
            <a:r>
              <a:rPr lang="en-IE" sz="1600" dirty="0"/>
              <a:t>Developments other than Wilton Farm are occurring in the area.</a:t>
            </a:r>
          </a:p>
        </p:txBody>
      </p:sp>
      <p:pic>
        <p:nvPicPr>
          <p:cNvPr id="138243" name="Picture 3" descr="PPA all"/>
          <p:cNvPicPr>
            <a:picLocks noChangeAspect="1" noChangeArrowheads="1"/>
          </p:cNvPicPr>
          <p:nvPr/>
        </p:nvPicPr>
        <p:blipFill>
          <a:blip r:embed="rId2" cstate="print"/>
          <a:srcRect/>
          <a:stretch>
            <a:fillRect/>
          </a:stretch>
        </p:blipFill>
        <p:spPr bwMode="auto">
          <a:xfrm>
            <a:off x="4191000" y="1847850"/>
            <a:ext cx="4495800" cy="3657600"/>
          </a:xfrm>
          <a:prstGeom prst="rect">
            <a:avLst/>
          </a:prstGeom>
          <a:noFill/>
          <a:ln w="9525">
            <a:noFill/>
            <a:miter lim="800000"/>
            <a:headEnd/>
            <a:tailEnd/>
          </a:ln>
        </p:spPr>
      </p:pic>
      <p:sp>
        <p:nvSpPr>
          <p:cNvPr id="138244" name="AutoShape 4"/>
          <p:cNvSpPr>
            <a:spLocks noChangeArrowheads="1"/>
          </p:cNvSpPr>
          <p:nvPr/>
        </p:nvSpPr>
        <p:spPr bwMode="auto">
          <a:xfrm>
            <a:off x="5562600" y="4953000"/>
            <a:ext cx="533400" cy="304800"/>
          </a:xfrm>
          <a:prstGeom prst="octagon">
            <a:avLst>
              <a:gd name="adj" fmla="val 29287"/>
            </a:avLst>
          </a:prstGeom>
          <a:solidFill>
            <a:schemeClr val="accent1"/>
          </a:solidFill>
          <a:ln w="9525">
            <a:solidFill>
              <a:schemeClr val="tx1"/>
            </a:solidFill>
            <a:miter lim="800000"/>
            <a:headEnd/>
            <a:tailEnd/>
          </a:ln>
        </p:spPr>
        <p:txBody>
          <a:bodyPr wrap="none" anchor="ctr"/>
          <a:lstStyle/>
          <a:p>
            <a:pPr eaLnBrk="1" hangingPunct="1"/>
            <a:r>
              <a:rPr lang="en-US" sz="1800" b="1" dirty="0"/>
              <a:t>WF</a:t>
            </a:r>
          </a:p>
        </p:txBody>
      </p:sp>
      <p:sp>
        <p:nvSpPr>
          <p:cNvPr id="138245" name="Text Box 6"/>
          <p:cNvSpPr txBox="1">
            <a:spLocks noChangeArrowheads="1"/>
          </p:cNvSpPr>
          <p:nvPr/>
        </p:nvSpPr>
        <p:spPr bwMode="auto">
          <a:xfrm>
            <a:off x="4572000" y="5638800"/>
            <a:ext cx="2971800" cy="739775"/>
          </a:xfrm>
          <a:prstGeom prst="rect">
            <a:avLst/>
          </a:prstGeom>
          <a:solidFill>
            <a:srgbClr val="E0F141"/>
          </a:solidFill>
          <a:ln w="9525" algn="ctr">
            <a:solidFill>
              <a:srgbClr val="FFB832"/>
            </a:solidFill>
            <a:miter lim="800000"/>
            <a:headEnd/>
            <a:tailEnd/>
          </a:ln>
        </p:spPr>
        <p:txBody>
          <a:bodyPr>
            <a:spAutoFit/>
          </a:bodyPr>
          <a:lstStyle/>
          <a:p>
            <a:pPr algn="l" eaLnBrk="1" hangingPunct="1">
              <a:spcBef>
                <a:spcPct val="50000"/>
              </a:spcBef>
            </a:pPr>
            <a:r>
              <a:rPr lang="en-US" sz="1400" dirty="0">
                <a:solidFill>
                  <a:schemeClr val="accent2"/>
                </a:solidFill>
              </a:rPr>
              <a:t>Note the lack of development around the parkway and the potential for future development.</a:t>
            </a:r>
          </a:p>
        </p:txBody>
      </p:sp>
      <p:sp>
        <p:nvSpPr>
          <p:cNvPr id="138246" name="Line 7"/>
          <p:cNvSpPr>
            <a:spLocks noChangeShapeType="1"/>
          </p:cNvSpPr>
          <p:nvPr/>
        </p:nvSpPr>
        <p:spPr bwMode="auto">
          <a:xfrm flipH="1" flipV="1">
            <a:off x="6705600" y="4191000"/>
            <a:ext cx="76200" cy="1295400"/>
          </a:xfrm>
          <a:prstGeom prst="line">
            <a:avLst/>
          </a:prstGeom>
          <a:noFill/>
          <a:ln w="9525">
            <a:solidFill>
              <a:srgbClr val="FFFFFF"/>
            </a:solidFill>
            <a:round/>
            <a:headEnd/>
            <a:tailEnd type="triangle" w="med" len="med"/>
          </a:ln>
        </p:spPr>
        <p:txBody>
          <a:bodyPr>
            <a:spAutoFit/>
          </a:bodyPr>
          <a:lstStyle/>
          <a:p>
            <a:endParaRPr lang="en-US" dirty="0"/>
          </a:p>
        </p:txBody>
      </p:sp>
      <p:sp>
        <p:nvSpPr>
          <p:cNvPr id="138247" name="Rectangle 8"/>
          <p:cNvSpPr>
            <a:spLocks noGrp="1" noChangeArrowheads="1"/>
          </p:cNvSpPr>
          <p:nvPr>
            <p:ph type="title"/>
          </p:nvPr>
        </p:nvSpPr>
        <p:spPr/>
        <p:txBody>
          <a:bodyPr>
            <a:normAutofit fontScale="90000"/>
          </a:bodyPr>
          <a:lstStyle/>
          <a:p>
            <a:r>
              <a:rPr lang="en-US" dirty="0"/>
              <a:t>Case Study of Toll-Road in Un-congested Area</a:t>
            </a:r>
          </a:p>
        </p:txBody>
      </p:sp>
    </p:spTree>
    <p:extLst>
      <p:ext uri="{BB962C8B-B14F-4D97-AF65-F5344CB8AC3E}">
        <p14:creationId xmlns:p14="http://schemas.microsoft.com/office/powerpoint/2010/main" val="3406371095"/>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normAutofit fontScale="90000"/>
          </a:bodyPr>
          <a:lstStyle/>
          <a:p>
            <a:r>
              <a:rPr lang="en-US" dirty="0"/>
              <a:t>Introduction to Toll Roads and Traffic Studies</a:t>
            </a:r>
          </a:p>
        </p:txBody>
      </p:sp>
      <p:sp>
        <p:nvSpPr>
          <p:cNvPr id="132099" name="Rectangle 5"/>
          <p:cNvSpPr>
            <a:spLocks noGrp="1" noChangeArrowheads="1"/>
          </p:cNvSpPr>
          <p:nvPr>
            <p:ph type="body" idx="1"/>
          </p:nvPr>
        </p:nvSpPr>
        <p:spPr/>
        <p:txBody>
          <a:bodyPr>
            <a:normAutofit fontScale="85000" lnSpcReduction="10000"/>
          </a:bodyPr>
          <a:lstStyle/>
          <a:p>
            <a:r>
              <a:rPr lang="en-US" dirty="0"/>
              <a:t>Standard and Poors:</a:t>
            </a:r>
          </a:p>
          <a:p>
            <a:r>
              <a:rPr lang="en-US" dirty="0"/>
              <a:t>Unlike other infrastructure projects where provision of services is monopolistic in nature of demand risks are mitigated by contracts by a know, credit-worthy off-taker, toll roads and their operators increasingly will be exposed to users that are sensitive to time-value tradeoffs and underlying economic variables.</a:t>
            </a:r>
          </a:p>
          <a:p>
            <a:r>
              <a:rPr lang="en-US" dirty="0"/>
              <a:t>Translation</a:t>
            </a:r>
          </a:p>
          <a:p>
            <a:r>
              <a:rPr lang="en-US" dirty="0"/>
              <a:t>How much market share can a toll-road take from other roads because one can travel faster.  This market share analysis must consider the increased cost of the travel on toll-roads versus free roads.</a:t>
            </a:r>
          </a:p>
        </p:txBody>
      </p:sp>
    </p:spTree>
    <p:extLst>
      <p:ext uri="{BB962C8B-B14F-4D97-AF65-F5344CB8AC3E}">
        <p14:creationId xmlns:p14="http://schemas.microsoft.com/office/powerpoint/2010/main" val="1629797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7" y="304800"/>
            <a:ext cx="8286808" cy="654032"/>
          </a:xfrm>
        </p:spPr>
        <p:txBody>
          <a:bodyPr>
            <a:noAutofit/>
          </a:bodyPr>
          <a:lstStyle/>
          <a:p>
            <a:pPr eaLnBrk="0" latinLnBrk="0"/>
            <a:r>
              <a:rPr lang="en-US" sz="3200" dirty="0"/>
              <a:t>Why Ratios are Different in Project Finance and Corporate Finance</a:t>
            </a:r>
          </a:p>
        </p:txBody>
      </p:sp>
      <p:sp>
        <p:nvSpPr>
          <p:cNvPr id="3" name="Content Placeholder 2"/>
          <p:cNvSpPr>
            <a:spLocks noGrp="1"/>
          </p:cNvSpPr>
          <p:nvPr>
            <p:ph idx="1"/>
          </p:nvPr>
        </p:nvSpPr>
        <p:spPr/>
        <p:txBody>
          <a:bodyPr/>
          <a:lstStyle/>
          <a:p>
            <a:pPr latinLnBrk="0"/>
            <a:r>
              <a:rPr lang="en-US" dirty="0"/>
              <a:t>Continuing Large Capital Expenditures in Corporate Finance</a:t>
            </a:r>
          </a:p>
          <a:p>
            <a:pPr latinLnBrk="0"/>
            <a:r>
              <a:rPr lang="en-US" dirty="0"/>
              <a:t>Large Bullet Repayments in Corporate Finance that Do Not Correspond to Cash Flow</a:t>
            </a:r>
          </a:p>
          <a:p>
            <a:pPr latinLnBrk="0"/>
            <a:r>
              <a:rPr lang="en-US" dirty="0"/>
              <a:t>No Customizing Repayments to Cash Flow</a:t>
            </a:r>
          </a:p>
          <a:p>
            <a:pPr latinLnBrk="0"/>
            <a:r>
              <a:rPr lang="en-US" dirty="0"/>
              <a:t>In Corporate Finance, Source of Repayment in Re-Financing </a:t>
            </a:r>
          </a:p>
        </p:txBody>
      </p:sp>
    </p:spTree>
    <p:extLst>
      <p:ext uri="{BB962C8B-B14F-4D97-AF65-F5344CB8AC3E}">
        <p14:creationId xmlns:p14="http://schemas.microsoft.com/office/powerpoint/2010/main" val="1187747165"/>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normAutofit/>
          </a:bodyPr>
          <a:lstStyle/>
          <a:p>
            <a:r>
              <a:rPr lang="en-US" sz="2900" dirty="0"/>
              <a:t>Volume Risk in Tollways – Traffic Studies</a:t>
            </a:r>
          </a:p>
        </p:txBody>
      </p:sp>
      <p:sp>
        <p:nvSpPr>
          <p:cNvPr id="133123" name="Rectangle 3"/>
          <p:cNvSpPr>
            <a:spLocks noGrp="1" noChangeArrowheads="1"/>
          </p:cNvSpPr>
          <p:nvPr>
            <p:ph type="body" idx="1"/>
          </p:nvPr>
        </p:nvSpPr>
        <p:spPr/>
        <p:txBody>
          <a:bodyPr>
            <a:normAutofit fontScale="85000" lnSpcReduction="10000"/>
          </a:bodyPr>
          <a:lstStyle/>
          <a:p>
            <a:pPr>
              <a:lnSpc>
                <a:spcPct val="90000"/>
              </a:lnSpc>
            </a:pPr>
            <a:r>
              <a:rPr lang="en-US" dirty="0"/>
              <a:t>Independent studies are used to measure expected and minimum throughput for tollway, port, railway, or other land transportation project.  </a:t>
            </a:r>
          </a:p>
          <a:p>
            <a:pPr>
              <a:lnSpc>
                <a:spcPct val="90000"/>
              </a:lnSpc>
            </a:pPr>
            <a:r>
              <a:rPr lang="en-US" dirty="0"/>
              <a:t>Issues to be evaluated include:</a:t>
            </a:r>
          </a:p>
          <a:p>
            <a:pPr lvl="1">
              <a:lnSpc>
                <a:spcPct val="90000"/>
              </a:lnSpc>
            </a:pPr>
            <a:r>
              <a:rPr lang="en-US" dirty="0"/>
              <a:t>The monopoly position</a:t>
            </a:r>
          </a:p>
          <a:p>
            <a:pPr lvl="1">
              <a:lnSpc>
                <a:spcPct val="90000"/>
              </a:lnSpc>
            </a:pPr>
            <a:r>
              <a:rPr lang="en-US" dirty="0"/>
              <a:t>competing roads, railways etc.</a:t>
            </a:r>
          </a:p>
          <a:p>
            <a:pPr>
              <a:lnSpc>
                <a:spcPct val="90000"/>
              </a:lnSpc>
            </a:pPr>
            <a:r>
              <a:rPr lang="en-US" dirty="0"/>
              <a:t>Projects holding concessions for the provision of basic services such as water, toll roads, airports and other transport services will have to provide services at fees competitive to other alternatives. </a:t>
            </a:r>
          </a:p>
          <a:p>
            <a:pPr>
              <a:lnSpc>
                <a:spcPct val="90000"/>
              </a:lnSpc>
            </a:pPr>
            <a:r>
              <a:rPr lang="en-US" dirty="0"/>
              <a:t>That expensive tolls for bridges and roads have the effect of diverting traffic to more time-consuming, but cheaper alternative routes, illustrates this risk. </a:t>
            </a:r>
          </a:p>
        </p:txBody>
      </p:sp>
    </p:spTree>
    <p:extLst>
      <p:ext uri="{BB962C8B-B14F-4D97-AF65-F5344CB8AC3E}">
        <p14:creationId xmlns:p14="http://schemas.microsoft.com/office/powerpoint/2010/main" val="2042234343"/>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normAutofit fontScale="90000"/>
          </a:bodyPr>
          <a:lstStyle/>
          <a:p>
            <a:r>
              <a:rPr lang="en-US" dirty="0"/>
              <a:t>Volume and Interest Rate Risk -- Mexico Tollways</a:t>
            </a:r>
          </a:p>
        </p:txBody>
      </p:sp>
      <p:sp>
        <p:nvSpPr>
          <p:cNvPr id="134147" name="Rectangle 3"/>
          <p:cNvSpPr>
            <a:spLocks noGrp="1" noChangeArrowheads="1"/>
          </p:cNvSpPr>
          <p:nvPr>
            <p:ph type="body" idx="1"/>
          </p:nvPr>
        </p:nvSpPr>
        <p:spPr/>
        <p:txBody>
          <a:bodyPr>
            <a:noAutofit/>
          </a:bodyPr>
          <a:lstStyle/>
          <a:p>
            <a:pPr>
              <a:lnSpc>
                <a:spcPct val="80000"/>
              </a:lnSpc>
            </a:pPr>
            <a:r>
              <a:rPr lang="en-US" sz="2000" dirty="0"/>
              <a:t>Project Cost:  $2.4 billion; Sponsor: Government of Mexico</a:t>
            </a:r>
          </a:p>
          <a:p>
            <a:pPr>
              <a:lnSpc>
                <a:spcPct val="80000"/>
              </a:lnSpc>
            </a:pPr>
            <a:r>
              <a:rPr lang="en-US" sz="2000" dirty="0"/>
              <a:t>An unsuccessful toll road program, with government having to bail out the concessionaires and in effect re-nationalize the roads.</a:t>
            </a:r>
          </a:p>
          <a:p>
            <a:pPr>
              <a:lnSpc>
                <a:spcPct val="80000"/>
              </a:lnSpc>
            </a:pPr>
            <a:r>
              <a:rPr lang="en-US" sz="2000" dirty="0"/>
              <a:t>Between 1989 and 1994 the government awarded 52 concessions to build 5,500 km of private toll roads at combined cost of $13 billion, or roughly 5% of GDP. But the ambitious program was soon shown to be a failure. The private sponsors had little choice but to finance them with expensive short-term floating-rate debt that led to some of the world's highest tolls. </a:t>
            </a:r>
            <a:r>
              <a:rPr lang="en-US" sz="2000" b="1" i="1" dirty="0"/>
              <a:t>The Mexico City-Acapulco road, for example, cost the peso equivalent of 30 cents a mile, or more than ten times the cost of the New Jersey Turnpike in the U.S.</a:t>
            </a:r>
          </a:p>
          <a:p>
            <a:pPr>
              <a:lnSpc>
                <a:spcPct val="80000"/>
              </a:lnSpc>
            </a:pPr>
            <a:r>
              <a:rPr lang="en-US" sz="2000" dirty="0"/>
              <a:t>The high prices left traffic volumes far short of projections, especially since Mexican law required </a:t>
            </a:r>
            <a:r>
              <a:rPr lang="en-US" sz="2000" b="1" dirty="0"/>
              <a:t>free alternative roads</a:t>
            </a:r>
            <a:r>
              <a:rPr lang="en-US" sz="2000" dirty="0"/>
              <a:t> be available next to each new toll road. With low revenues and </a:t>
            </a:r>
            <a:r>
              <a:rPr lang="en-US" sz="2000" b="1" dirty="0"/>
              <a:t>26% cost overruns</a:t>
            </a:r>
            <a:r>
              <a:rPr lang="en-US" sz="2000" dirty="0"/>
              <a:t>, the three main operators soon ran into trouble meeting their debt obligations, then saw the situation grow worse with the December 1994 peso crisis that caused local interest rates to rise to more than 100% a year. The August 1997 restructuring program bailed out the 23 most troubled concessions, with the government agreeing to take over operations, reduce tolls by 15% for cars and 30% for trucks, and issue new bonds to cover the operators' remaining debt obligations.</a:t>
            </a:r>
          </a:p>
        </p:txBody>
      </p:sp>
    </p:spTree>
    <p:extLst>
      <p:ext uri="{BB962C8B-B14F-4D97-AF65-F5344CB8AC3E}">
        <p14:creationId xmlns:p14="http://schemas.microsoft.com/office/powerpoint/2010/main" val="2287777884"/>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838200" y="762000"/>
            <a:ext cx="7772400" cy="685800"/>
          </a:xfrm>
          <a:noFill/>
        </p:spPr>
        <p:txBody>
          <a:bodyPr/>
          <a:lstStyle/>
          <a:p>
            <a:r>
              <a:rPr lang="en-AU" dirty="0"/>
              <a:t>S&amp;P Start Up Tollroads Study</a:t>
            </a:r>
          </a:p>
        </p:txBody>
      </p:sp>
      <p:sp>
        <p:nvSpPr>
          <p:cNvPr id="135171" name="Rectangle 3"/>
          <p:cNvSpPr>
            <a:spLocks noGrp="1" noChangeArrowheads="1"/>
          </p:cNvSpPr>
          <p:nvPr>
            <p:ph type="body" idx="1"/>
          </p:nvPr>
        </p:nvSpPr>
        <p:spPr>
          <a:xfrm>
            <a:off x="838200" y="1676400"/>
            <a:ext cx="7772400" cy="1295400"/>
          </a:xfrm>
          <a:noFill/>
        </p:spPr>
        <p:txBody>
          <a:bodyPr/>
          <a:lstStyle/>
          <a:p>
            <a:r>
              <a:rPr lang="en-AU" dirty="0"/>
              <a:t>32 Tollroads Surveyed</a:t>
            </a:r>
          </a:p>
          <a:p>
            <a:r>
              <a:rPr lang="en-AU" dirty="0"/>
              <a:t>Year 1 Traffic Volumes = 73% Forecast*</a:t>
            </a:r>
          </a:p>
        </p:txBody>
      </p:sp>
      <p:graphicFrame>
        <p:nvGraphicFramePr>
          <p:cNvPr id="2057220" name="Group 4"/>
          <p:cNvGraphicFramePr>
            <a:graphicFrameLocks noGrp="1"/>
          </p:cNvGraphicFramePr>
          <p:nvPr/>
        </p:nvGraphicFramePr>
        <p:xfrm>
          <a:off x="1600200" y="3810000"/>
          <a:ext cx="6400800" cy="1942402"/>
        </p:xfrm>
        <a:graphic>
          <a:graphicData uri="http://schemas.openxmlformats.org/drawingml/2006/table">
            <a:tbl>
              <a:tblPr/>
              <a:tblGrid>
                <a:gridCol w="16002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tblGrid>
              <a:tr h="679450">
                <a:tc>
                  <a:txBody>
                    <a:bodyPr/>
                    <a:lstStyle/>
                    <a:p>
                      <a:pPr marL="0" marR="0" lvl="0" indent="0" algn="l" defTabSz="914400" rtl="0" eaLnBrk="0" fontAlgn="base" latinLnBrk="0" hangingPunct="0">
                        <a:lnSpc>
                          <a:spcPct val="100000"/>
                        </a:lnSpc>
                        <a:spcBef>
                          <a:spcPct val="20000"/>
                        </a:spcBef>
                        <a:spcAft>
                          <a:spcPct val="50000"/>
                        </a:spcAft>
                        <a:buClrTx/>
                        <a:buSzTx/>
                        <a:buFontTx/>
                        <a:buNone/>
                        <a:tabLst/>
                      </a:pPr>
                      <a:endParaRPr kumimoji="0" lang="en-AU" sz="18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Scope by:</a:t>
                      </a:r>
                    </a:p>
                    <a:p>
                      <a:pPr marL="0" marR="0" lvl="0" indent="0" algn="ctr"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Banks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Scope by:</a:t>
                      </a:r>
                    </a:p>
                    <a:p>
                      <a:pPr marL="0" marR="0" lvl="0" indent="0" algn="ctr"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Others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JPMorgan</a:t>
                      </a:r>
                    </a:p>
                    <a:p>
                      <a:pPr marL="0" marR="0" lvl="0" indent="0" algn="ctr"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(1996)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7825">
                <a:tc>
                  <a:txBody>
                    <a:bodyPr/>
                    <a:lstStyle/>
                    <a:p>
                      <a:pPr marL="0" marR="0" lvl="0" indent="0" algn="l"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Minimum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5125">
                <a:tc>
                  <a:txBody>
                    <a:bodyPr/>
                    <a:lstStyle/>
                    <a:p>
                      <a:pPr marL="0" marR="0" lvl="0" indent="0" algn="l"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Average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82%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66%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58%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6713">
                <a:tc>
                  <a:txBody>
                    <a:bodyPr/>
                    <a:lstStyle/>
                    <a:p>
                      <a:pPr marL="0" marR="0" lvl="0" indent="0" algn="l"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Maximum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108%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119%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50000"/>
                        </a:spcAft>
                        <a:buClrTx/>
                        <a:buSzTx/>
                        <a:buFontTx/>
                        <a:buNone/>
                        <a:tabLst/>
                      </a:pPr>
                      <a:r>
                        <a:rPr kumimoji="0" lang="en-AU" sz="1800" b="0" i="0" u="none" strike="noStrike" cap="none" normalizeH="0" baseline="0" dirty="0">
                          <a:ln>
                            <a:noFill/>
                          </a:ln>
                          <a:solidFill>
                            <a:schemeClr val="tx1"/>
                          </a:solidFill>
                          <a:effectLst/>
                          <a:latin typeface="Arial" charset="0"/>
                        </a:rPr>
                        <a:t>117%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35199" name="Text Box 31"/>
          <p:cNvSpPr txBox="1">
            <a:spLocks noChangeArrowheads="1"/>
          </p:cNvSpPr>
          <p:nvPr/>
        </p:nvSpPr>
        <p:spPr bwMode="auto">
          <a:xfrm>
            <a:off x="1600200" y="3048000"/>
            <a:ext cx="4706938" cy="304800"/>
          </a:xfrm>
          <a:prstGeom prst="rect">
            <a:avLst/>
          </a:prstGeom>
          <a:noFill/>
          <a:ln w="12700">
            <a:noFill/>
            <a:miter lim="800000"/>
            <a:headEnd/>
            <a:tailEnd/>
          </a:ln>
        </p:spPr>
        <p:txBody>
          <a:bodyPr wrap="none">
            <a:spAutoFit/>
          </a:bodyPr>
          <a:lstStyle/>
          <a:p>
            <a:pPr algn="l"/>
            <a:r>
              <a:rPr lang="en-AU" sz="1400" b="1" dirty="0">
                <a:latin typeface="Times New Roman" pitchFamily="18" charset="0"/>
              </a:rPr>
              <a:t>* 2003 S&amp;P Study Update results for 68 Tollroads was 74%</a:t>
            </a:r>
          </a:p>
        </p:txBody>
      </p:sp>
    </p:spTree>
    <p:extLst>
      <p:ext uri="{BB962C8B-B14F-4D97-AF65-F5344CB8AC3E}">
        <p14:creationId xmlns:p14="http://schemas.microsoft.com/office/powerpoint/2010/main" val="1876269487"/>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fontScale="90000"/>
          </a:bodyPr>
          <a:lstStyle/>
          <a:p>
            <a:r>
              <a:rPr lang="en-US" dirty="0"/>
              <a:t>Relying on Complicated Models without Doing a Back of the Envelope Check</a:t>
            </a:r>
          </a:p>
        </p:txBody>
      </p:sp>
      <p:sp>
        <p:nvSpPr>
          <p:cNvPr id="139267" name="Rectangle 3"/>
          <p:cNvSpPr>
            <a:spLocks noGrp="1" noChangeArrowheads="1"/>
          </p:cNvSpPr>
          <p:nvPr>
            <p:ph type="body" idx="1"/>
          </p:nvPr>
        </p:nvSpPr>
        <p:spPr>
          <a:xfrm>
            <a:off x="762000" y="1295400"/>
            <a:ext cx="7696200" cy="2312988"/>
          </a:xfrm>
        </p:spPr>
        <p:txBody>
          <a:bodyPr/>
          <a:lstStyle/>
          <a:p>
            <a:pPr>
              <a:lnSpc>
                <a:spcPct val="80000"/>
              </a:lnSpc>
            </a:pPr>
            <a:r>
              <a:rPr lang="en-US" sz="1800" dirty="0"/>
              <a:t>Many models are highly complex these days.  One example is traffic studies that measure the number of trips on every single road in an area and then attempt to project the number of people who will use a toll road.  Another example is electricity market studies that project the hourly production of every plant in a country for twenty or thirty years.  These forecasts should be checked as illustrated by the errors made in traffic forecasts:</a:t>
            </a:r>
          </a:p>
          <a:p>
            <a:pPr>
              <a:lnSpc>
                <a:spcPct val="80000"/>
              </a:lnSpc>
            </a:pPr>
            <a:r>
              <a:rPr lang="en-US" sz="1800" dirty="0"/>
              <a:t> </a:t>
            </a:r>
          </a:p>
          <a:p>
            <a:pPr>
              <a:lnSpc>
                <a:spcPct val="80000"/>
              </a:lnSpc>
            </a:pPr>
            <a:endParaRPr lang="en-US" sz="1800" dirty="0"/>
          </a:p>
        </p:txBody>
      </p:sp>
      <p:pic>
        <p:nvPicPr>
          <p:cNvPr id="139268" name="Picture 4"/>
          <p:cNvPicPr>
            <a:picLocks noChangeAspect="1" noChangeArrowheads="1"/>
          </p:cNvPicPr>
          <p:nvPr/>
        </p:nvPicPr>
        <p:blipFill>
          <a:blip r:embed="rId2" cstate="print"/>
          <a:srcRect/>
          <a:stretch>
            <a:fillRect/>
          </a:stretch>
        </p:blipFill>
        <p:spPr bwMode="auto">
          <a:xfrm>
            <a:off x="4191000" y="3352800"/>
            <a:ext cx="4186238" cy="2862263"/>
          </a:xfrm>
          <a:prstGeom prst="rect">
            <a:avLst/>
          </a:prstGeom>
          <a:noFill/>
          <a:ln w="12700">
            <a:noFill/>
            <a:miter lim="800000"/>
            <a:headEnd type="none" w="sm" len="sm"/>
            <a:tailEnd type="none" w="sm" len="sm"/>
          </a:ln>
        </p:spPr>
      </p:pic>
      <p:sp>
        <p:nvSpPr>
          <p:cNvPr id="139269" name="Text Box 5"/>
          <p:cNvSpPr txBox="1">
            <a:spLocks noChangeArrowheads="1"/>
          </p:cNvSpPr>
          <p:nvPr/>
        </p:nvSpPr>
        <p:spPr bwMode="auto">
          <a:xfrm>
            <a:off x="838200" y="3429000"/>
            <a:ext cx="2895600" cy="2585323"/>
          </a:xfrm>
          <a:prstGeom prst="rect">
            <a:avLst/>
          </a:prstGeom>
          <a:solidFill>
            <a:srgbClr val="FFFF00"/>
          </a:solidFill>
          <a:ln w="12700">
            <a:noFill/>
            <a:miter lim="800000"/>
            <a:headEnd type="none" w="sm" len="sm"/>
            <a:tailEnd type="none" w="sm" len="sm"/>
          </a:ln>
        </p:spPr>
        <p:txBody>
          <a:bodyPr>
            <a:spAutoFit/>
          </a:bodyPr>
          <a:lstStyle/>
          <a:p>
            <a:pPr algn="l">
              <a:spcBef>
                <a:spcPct val="50000"/>
              </a:spcBef>
            </a:pPr>
            <a:r>
              <a:rPr lang="en-US" sz="1200" dirty="0"/>
              <a:t>Simple Checks:</a:t>
            </a:r>
          </a:p>
          <a:p>
            <a:pPr algn="l">
              <a:spcBef>
                <a:spcPct val="50000"/>
              </a:spcBef>
              <a:buFontTx/>
              <a:buChar char="-"/>
            </a:pPr>
            <a:r>
              <a:rPr lang="en-US" sz="1200" dirty="0"/>
              <a:t>What is the total revenues people are supposed to pay for the toll road – in one study, people were expected to pay $7,000 per year.</a:t>
            </a:r>
          </a:p>
          <a:p>
            <a:pPr algn="l">
              <a:spcBef>
                <a:spcPct val="50000"/>
              </a:spcBef>
              <a:buFontTx/>
              <a:buChar char="-"/>
            </a:pPr>
            <a:r>
              <a:rPr lang="en-US" sz="1200" dirty="0"/>
              <a:t>What is the market share of the toll road.  In one study, a road that was unrealistically expected to capture 60% of airport traffic.</a:t>
            </a:r>
          </a:p>
          <a:p>
            <a:pPr algn="l">
              <a:spcBef>
                <a:spcPct val="50000"/>
              </a:spcBef>
              <a:buFontTx/>
              <a:buChar char="-"/>
            </a:pPr>
            <a:r>
              <a:rPr lang="en-US" sz="1200" dirty="0"/>
              <a:t>What is the price elasticity of toll road users.  In one study, traffic growth was projected even though real toll rates double.</a:t>
            </a:r>
          </a:p>
        </p:txBody>
      </p:sp>
    </p:spTree>
    <p:extLst>
      <p:ext uri="{BB962C8B-B14F-4D97-AF65-F5344CB8AC3E}">
        <p14:creationId xmlns:p14="http://schemas.microsoft.com/office/powerpoint/2010/main" val="3417178677"/>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266" name="Rectangle 2"/>
          <p:cNvSpPr>
            <a:spLocks noGrp="1" noChangeArrowheads="1"/>
          </p:cNvSpPr>
          <p:nvPr>
            <p:ph type="body" sz="half" idx="1"/>
          </p:nvPr>
        </p:nvSpPr>
        <p:spPr>
          <a:xfrm>
            <a:off x="685800" y="1457325"/>
            <a:ext cx="3886200" cy="4486275"/>
          </a:xfrm>
        </p:spPr>
        <p:txBody>
          <a:bodyPr/>
          <a:lstStyle/>
          <a:p>
            <a:pPr>
              <a:lnSpc>
                <a:spcPct val="80000"/>
              </a:lnSpc>
              <a:buFontTx/>
              <a:buNone/>
              <a:defRPr/>
            </a:pPr>
            <a:r>
              <a:rPr lang="en-AU" sz="1400" dirty="0"/>
              <a:t>  </a:t>
            </a:r>
            <a:r>
              <a:rPr lang="en-AU" sz="1400" dirty="0">
                <a:effectLst>
                  <a:outerShdw blurRad="38100" dist="38100" dir="2700000" algn="tl">
                    <a:srgbClr val="C0C0C0"/>
                  </a:outerShdw>
                </a:effectLst>
                <a:latin typeface="Flick Bold Hollow" pitchFamily="2" charset="0"/>
              </a:rPr>
              <a:t>2002 Study</a:t>
            </a:r>
          </a:p>
          <a:p>
            <a:pPr>
              <a:lnSpc>
                <a:spcPct val="80000"/>
              </a:lnSpc>
              <a:defRPr/>
            </a:pPr>
            <a:endParaRPr lang="en-AU" sz="1400" dirty="0"/>
          </a:p>
          <a:p>
            <a:pPr>
              <a:lnSpc>
                <a:spcPct val="80000"/>
              </a:lnSpc>
              <a:defRPr/>
            </a:pPr>
            <a:r>
              <a:rPr lang="en-AU" sz="1400" dirty="0"/>
              <a:t>High toll tariffs and a miscalculation of users’ willingness-to-pay</a:t>
            </a:r>
          </a:p>
          <a:p>
            <a:pPr lvl="1">
              <a:lnSpc>
                <a:spcPct val="80000"/>
              </a:lnSpc>
              <a:defRPr/>
            </a:pPr>
            <a:r>
              <a:rPr lang="en-AU" sz="1200" dirty="0"/>
              <a:t> (especially commuters)</a:t>
            </a:r>
          </a:p>
          <a:p>
            <a:pPr>
              <a:lnSpc>
                <a:spcPct val="80000"/>
              </a:lnSpc>
              <a:defRPr/>
            </a:pPr>
            <a:r>
              <a:rPr lang="en-AU" sz="1400" dirty="0"/>
              <a:t>Recession</a:t>
            </a:r>
          </a:p>
          <a:p>
            <a:pPr lvl="1">
              <a:lnSpc>
                <a:spcPct val="80000"/>
              </a:lnSpc>
              <a:defRPr/>
            </a:pPr>
            <a:r>
              <a:rPr lang="en-AU" sz="1200" dirty="0"/>
              <a:t>Economic Slowdown</a:t>
            </a:r>
          </a:p>
          <a:p>
            <a:pPr>
              <a:lnSpc>
                <a:spcPct val="80000"/>
              </a:lnSpc>
              <a:defRPr/>
            </a:pPr>
            <a:r>
              <a:rPr lang="en-AU" sz="1400" dirty="0"/>
              <a:t>Future land-use scenarios that never transpired</a:t>
            </a:r>
          </a:p>
          <a:p>
            <a:pPr>
              <a:lnSpc>
                <a:spcPct val="80000"/>
              </a:lnSpc>
              <a:defRPr/>
            </a:pPr>
            <a:r>
              <a:rPr lang="en-AU" sz="1400" dirty="0"/>
              <a:t>Lower time savings</a:t>
            </a:r>
          </a:p>
          <a:p>
            <a:pPr>
              <a:lnSpc>
                <a:spcPct val="80000"/>
              </a:lnSpc>
              <a:defRPr/>
            </a:pPr>
            <a:r>
              <a:rPr lang="en-AU" sz="1400" dirty="0"/>
              <a:t>Improvements to competing (toll-free) routes</a:t>
            </a:r>
          </a:p>
          <a:p>
            <a:pPr>
              <a:lnSpc>
                <a:spcPct val="80000"/>
              </a:lnSpc>
              <a:defRPr/>
            </a:pPr>
            <a:r>
              <a:rPr lang="en-AU" sz="1400" dirty="0"/>
              <a:t>Much lower truck usage</a:t>
            </a:r>
          </a:p>
          <a:p>
            <a:pPr>
              <a:lnSpc>
                <a:spcPct val="80000"/>
              </a:lnSpc>
              <a:defRPr/>
            </a:pPr>
            <a:r>
              <a:rPr lang="en-AU" sz="1400" dirty="0"/>
              <a:t>Lower off-peak/weekend usage</a:t>
            </a:r>
          </a:p>
        </p:txBody>
      </p:sp>
      <p:sp>
        <p:nvSpPr>
          <p:cNvPr id="2059267" name="Rectangle 3"/>
          <p:cNvSpPr>
            <a:spLocks noGrp="1" noChangeArrowheads="1"/>
          </p:cNvSpPr>
          <p:nvPr>
            <p:ph type="body" sz="half" idx="2"/>
          </p:nvPr>
        </p:nvSpPr>
        <p:spPr>
          <a:xfrm>
            <a:off x="4800600" y="1457325"/>
            <a:ext cx="4114800" cy="4638675"/>
          </a:xfrm>
        </p:spPr>
        <p:txBody>
          <a:bodyPr/>
          <a:lstStyle/>
          <a:p>
            <a:pPr>
              <a:lnSpc>
                <a:spcPct val="80000"/>
              </a:lnSpc>
              <a:buFontTx/>
              <a:buNone/>
              <a:defRPr/>
            </a:pPr>
            <a:r>
              <a:rPr lang="en-AU" sz="1600" dirty="0">
                <a:effectLst>
                  <a:outerShdw blurRad="38100" dist="38100" dir="2700000" algn="tl">
                    <a:srgbClr val="C0C0C0"/>
                  </a:outerShdw>
                </a:effectLst>
                <a:latin typeface="Flick Bold Hollow" pitchFamily="2" charset="0"/>
              </a:rPr>
              <a:t>2003 Update</a:t>
            </a:r>
          </a:p>
          <a:p>
            <a:pPr>
              <a:lnSpc>
                <a:spcPct val="80000"/>
              </a:lnSpc>
              <a:buFontTx/>
              <a:buNone/>
              <a:defRPr/>
            </a:pPr>
            <a:r>
              <a:rPr lang="en-AU" sz="1600" dirty="0">
                <a:effectLst>
                  <a:outerShdw blurRad="38100" dist="38100" dir="2700000" algn="tl">
                    <a:srgbClr val="C0C0C0"/>
                  </a:outerShdw>
                </a:effectLst>
                <a:latin typeface="Flick Bold Hollow" pitchFamily="2" charset="0"/>
              </a:rPr>
              <a:t>Additional Drivers:</a:t>
            </a:r>
          </a:p>
          <a:p>
            <a:pPr>
              <a:lnSpc>
                <a:spcPct val="80000"/>
              </a:lnSpc>
              <a:defRPr/>
            </a:pPr>
            <a:r>
              <a:rPr lang="en-AU" sz="1600" dirty="0"/>
              <a:t>Complexity of transaction</a:t>
            </a:r>
          </a:p>
          <a:p>
            <a:pPr>
              <a:lnSpc>
                <a:spcPct val="80000"/>
              </a:lnSpc>
              <a:defRPr/>
            </a:pPr>
            <a:r>
              <a:rPr lang="en-AU" sz="1600" dirty="0"/>
              <a:t>Underestimation of ramp-up severity</a:t>
            </a:r>
          </a:p>
          <a:p>
            <a:pPr>
              <a:lnSpc>
                <a:spcPct val="80000"/>
              </a:lnSpc>
              <a:defRPr/>
            </a:pPr>
            <a:r>
              <a:rPr lang="en-AU" sz="1600" dirty="0"/>
              <a:t>Underestimation of Value-of-Time (“VoT”)</a:t>
            </a:r>
          </a:p>
          <a:p>
            <a:pPr>
              <a:lnSpc>
                <a:spcPct val="80000"/>
              </a:lnSpc>
              <a:defRPr/>
            </a:pPr>
            <a:r>
              <a:rPr lang="en-AU" sz="1600" dirty="0"/>
              <a:t>Single average VoT rather than distribution of VoTs</a:t>
            </a:r>
          </a:p>
          <a:p>
            <a:pPr>
              <a:lnSpc>
                <a:spcPct val="80000"/>
              </a:lnSpc>
              <a:defRPr/>
            </a:pPr>
            <a:r>
              <a:rPr lang="en-AU" sz="1600" dirty="0"/>
              <a:t>Sensitivity of long-term forecasts to GNP growth.</a:t>
            </a:r>
          </a:p>
          <a:p>
            <a:pPr>
              <a:lnSpc>
                <a:spcPct val="80000"/>
              </a:lnSpc>
              <a:buFontTx/>
              <a:buNone/>
              <a:defRPr/>
            </a:pPr>
            <a:endParaRPr lang="en-AU" sz="1400" dirty="0"/>
          </a:p>
        </p:txBody>
      </p:sp>
      <p:sp>
        <p:nvSpPr>
          <p:cNvPr id="136196" name="Text Box 4"/>
          <p:cNvSpPr txBox="1">
            <a:spLocks noChangeArrowheads="1"/>
          </p:cNvSpPr>
          <p:nvPr/>
        </p:nvSpPr>
        <p:spPr bwMode="auto">
          <a:xfrm>
            <a:off x="3402807" y="5263356"/>
            <a:ext cx="1881188" cy="274638"/>
          </a:xfrm>
          <a:prstGeom prst="rect">
            <a:avLst/>
          </a:prstGeom>
          <a:noFill/>
          <a:ln w="12700">
            <a:noFill/>
            <a:miter lim="800000"/>
            <a:headEnd/>
            <a:tailEnd/>
          </a:ln>
        </p:spPr>
        <p:txBody>
          <a:bodyPr wrap="none">
            <a:spAutoFit/>
          </a:bodyPr>
          <a:lstStyle/>
          <a:p>
            <a:pPr algn="l"/>
            <a:r>
              <a:rPr lang="en-AU" b="1" dirty="0">
                <a:latin typeface="Times New Roman" pitchFamily="18" charset="0"/>
              </a:rPr>
              <a:t>Source: S&amp;P 2003 Update</a:t>
            </a:r>
          </a:p>
        </p:txBody>
      </p:sp>
      <p:sp>
        <p:nvSpPr>
          <p:cNvPr id="136197" name="Rectangle 5"/>
          <p:cNvSpPr>
            <a:spLocks noGrp="1" noChangeArrowheads="1"/>
          </p:cNvSpPr>
          <p:nvPr>
            <p:ph type="title"/>
          </p:nvPr>
        </p:nvSpPr>
        <p:spPr/>
        <p:txBody>
          <a:bodyPr>
            <a:normAutofit/>
          </a:bodyPr>
          <a:lstStyle/>
          <a:p>
            <a:pPr algn="ctr"/>
            <a:r>
              <a:rPr lang="en-US" sz="2900" dirty="0">
                <a:latin typeface="Franklin Gothic Demi" panose="020B0703020102020204" pitchFamily="34" charset="0"/>
                <a:cs typeface="Times New Roman" panose="02020603050405020304" pitchFamily="18" charset="0"/>
              </a:rPr>
              <a:t>Key Drivers of Forecast Errors In S&amp;P Report</a:t>
            </a:r>
          </a:p>
        </p:txBody>
      </p:sp>
    </p:spTree>
    <p:extLst>
      <p:ext uri="{BB962C8B-B14F-4D97-AF65-F5344CB8AC3E}">
        <p14:creationId xmlns:p14="http://schemas.microsoft.com/office/powerpoint/2010/main" val="2920911956"/>
      </p:ext>
    </p:extLst>
  </p:cSld>
  <p:clrMapOvr>
    <a:masterClrMapping/>
  </p:clrMapOvr>
  <p:transition>
    <p:zoom/>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914400" y="308344"/>
            <a:ext cx="7547344" cy="754912"/>
          </a:xfrm>
          <a:noFill/>
        </p:spPr>
        <p:txBody>
          <a:bodyPr>
            <a:noAutofit/>
          </a:bodyPr>
          <a:lstStyle/>
          <a:p>
            <a:r>
              <a:rPr lang="en-US" sz="2800" dirty="0"/>
              <a:t>Transurban versus Original Forecast – Average Annual Traffic</a:t>
            </a:r>
          </a:p>
        </p:txBody>
      </p:sp>
      <p:pic>
        <p:nvPicPr>
          <p:cNvPr id="137219" name="Picture 4"/>
          <p:cNvPicPr>
            <a:picLocks noChangeAspect="1" noChangeArrowheads="1"/>
          </p:cNvPicPr>
          <p:nvPr/>
        </p:nvPicPr>
        <p:blipFill>
          <a:blip r:embed="rId2" cstate="print"/>
          <a:srcRect/>
          <a:stretch>
            <a:fillRect/>
          </a:stretch>
        </p:blipFill>
        <p:spPr bwMode="auto">
          <a:xfrm>
            <a:off x="3276600" y="1752600"/>
            <a:ext cx="5710238" cy="3905250"/>
          </a:xfrm>
          <a:prstGeom prst="rect">
            <a:avLst/>
          </a:prstGeom>
          <a:noFill/>
          <a:ln w="9525" algn="ctr">
            <a:noFill/>
            <a:miter lim="800000"/>
            <a:headEnd/>
            <a:tailEnd/>
          </a:ln>
        </p:spPr>
      </p:pic>
      <p:sp>
        <p:nvSpPr>
          <p:cNvPr id="137220" name="Rectangle 5"/>
          <p:cNvSpPr>
            <a:spLocks noGrp="1" noChangeArrowheads="1"/>
          </p:cNvSpPr>
          <p:nvPr>
            <p:ph type="body" idx="1"/>
          </p:nvPr>
        </p:nvSpPr>
        <p:spPr>
          <a:xfrm>
            <a:off x="762000" y="1295400"/>
            <a:ext cx="2286000" cy="4800600"/>
          </a:xfrm>
        </p:spPr>
        <p:txBody>
          <a:bodyPr>
            <a:normAutofit fontScale="70000" lnSpcReduction="20000"/>
          </a:bodyPr>
          <a:lstStyle/>
          <a:p>
            <a:pPr marL="0" indent="0">
              <a:lnSpc>
                <a:spcPct val="90000"/>
              </a:lnSpc>
              <a:buFontTx/>
              <a:buNone/>
            </a:pPr>
            <a:r>
              <a:rPr lang="en-US" dirty="0"/>
              <a:t>This slide shows the traffic volume expressed as average annual daily transactions in the Halcrow report versus the original WSA study.  (The original study made two projections – one assuming a $1.50 toll and another assuming a $2.50 toll).</a:t>
            </a:r>
          </a:p>
        </p:txBody>
      </p:sp>
    </p:spTree>
    <p:extLst>
      <p:ext uri="{BB962C8B-B14F-4D97-AF65-F5344CB8AC3E}">
        <p14:creationId xmlns:p14="http://schemas.microsoft.com/office/powerpoint/2010/main" val="1012483562"/>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3"/>
          <p:cNvSpPr>
            <a:spLocks noGrp="1" noChangeArrowheads="1"/>
          </p:cNvSpPr>
          <p:nvPr>
            <p:ph type="body" sz="half" idx="1"/>
          </p:nvPr>
        </p:nvSpPr>
        <p:spPr>
          <a:xfrm>
            <a:off x="457200" y="1371600"/>
            <a:ext cx="3733800" cy="4800600"/>
          </a:xfrm>
        </p:spPr>
        <p:txBody>
          <a:bodyPr/>
          <a:lstStyle/>
          <a:p>
            <a:r>
              <a:rPr lang="en-US" sz="1800" b="1" dirty="0"/>
              <a:t>While the development prospects of Wilton Farm are positive, the trip generation and revenue generation from the housing development is more questionable.</a:t>
            </a:r>
          </a:p>
          <a:p>
            <a:r>
              <a:rPr lang="en-US" sz="1800" b="1" dirty="0"/>
              <a:t>The adjacent table shows that the number of trips and the amount of revenue that households are assumed to generate -- $5,000 per year is high and will be difficult to realize.</a:t>
            </a:r>
          </a:p>
          <a:p>
            <a:endParaRPr lang="en-US" sz="1800" b="1" dirty="0"/>
          </a:p>
          <a:p>
            <a:endParaRPr lang="en-US" sz="2900" dirty="0">
              <a:latin typeface="Franklin Gothic Demi" panose="020B0703020102020204" pitchFamily="34" charset="0"/>
              <a:ea typeface="+mj-ea"/>
              <a:cs typeface="Times New Roman" panose="02020603050405020304" pitchFamily="18" charset="0"/>
            </a:endParaRPr>
          </a:p>
          <a:p>
            <a:endParaRPr lang="en-US" sz="1800" b="1" dirty="0"/>
          </a:p>
        </p:txBody>
      </p:sp>
      <p:pic>
        <p:nvPicPr>
          <p:cNvPr id="141315" name="Picture 4"/>
          <p:cNvPicPr>
            <a:picLocks noChangeAspect="1" noChangeArrowheads="1"/>
          </p:cNvPicPr>
          <p:nvPr/>
        </p:nvPicPr>
        <p:blipFill>
          <a:blip r:embed="rId2" cstate="print"/>
          <a:srcRect/>
          <a:stretch>
            <a:fillRect/>
          </a:stretch>
        </p:blipFill>
        <p:spPr bwMode="auto">
          <a:xfrm>
            <a:off x="4953000" y="1371600"/>
            <a:ext cx="3740150" cy="4805363"/>
          </a:xfrm>
          <a:prstGeom prst="rect">
            <a:avLst/>
          </a:prstGeom>
          <a:noFill/>
          <a:ln w="9525" algn="ctr">
            <a:noFill/>
            <a:miter lim="800000"/>
            <a:headEnd/>
            <a:tailEnd/>
          </a:ln>
        </p:spPr>
      </p:pic>
      <p:sp>
        <p:nvSpPr>
          <p:cNvPr id="141316" name="Line 5"/>
          <p:cNvSpPr>
            <a:spLocks noChangeShapeType="1"/>
          </p:cNvSpPr>
          <p:nvPr/>
        </p:nvSpPr>
        <p:spPr bwMode="auto">
          <a:xfrm>
            <a:off x="4495800" y="5410200"/>
            <a:ext cx="3733800" cy="381000"/>
          </a:xfrm>
          <a:prstGeom prst="line">
            <a:avLst/>
          </a:prstGeom>
          <a:noFill/>
          <a:ln w="9525">
            <a:solidFill>
              <a:schemeClr val="tx1"/>
            </a:solidFill>
            <a:round/>
            <a:headEnd/>
            <a:tailEnd type="triangle" w="med" len="med"/>
          </a:ln>
        </p:spPr>
        <p:txBody>
          <a:bodyPr>
            <a:spAutoFit/>
          </a:bodyPr>
          <a:lstStyle/>
          <a:p>
            <a:endParaRPr lang="en-US" dirty="0"/>
          </a:p>
        </p:txBody>
      </p:sp>
      <p:sp>
        <p:nvSpPr>
          <p:cNvPr id="141317" name="Rectangle 6"/>
          <p:cNvSpPr>
            <a:spLocks noGrp="1" noChangeArrowheads="1"/>
          </p:cNvSpPr>
          <p:nvPr>
            <p:ph type="title"/>
          </p:nvPr>
        </p:nvSpPr>
        <p:spPr>
          <a:xfrm>
            <a:off x="628649" y="365126"/>
            <a:ext cx="7934325" cy="825499"/>
          </a:xfrm>
        </p:spPr>
        <p:txBody>
          <a:bodyPr>
            <a:normAutofit/>
          </a:bodyPr>
          <a:lstStyle/>
          <a:p>
            <a:pPr algn="ctr"/>
            <a:r>
              <a:rPr lang="en-US" sz="2900" dirty="0">
                <a:latin typeface="Franklin Gothic Demi" panose="020B0703020102020204" pitchFamily="34" charset="0"/>
                <a:cs typeface="Times New Roman" panose="02020603050405020304" pitchFamily="18" charset="0"/>
              </a:rPr>
              <a:t>Example of Simple Checks from Traffic Studies</a:t>
            </a:r>
          </a:p>
        </p:txBody>
      </p:sp>
    </p:spTree>
    <p:extLst>
      <p:ext uri="{BB962C8B-B14F-4D97-AF65-F5344CB8AC3E}">
        <p14:creationId xmlns:p14="http://schemas.microsoft.com/office/powerpoint/2010/main" val="2649688529"/>
      </p:ext>
    </p:extLst>
  </p:cSld>
  <p:clrMapOvr>
    <a:masterClrMapping/>
  </p:clrMapOvr>
  <p:transition>
    <p:zoom/>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D3E87C0-9604-417E-9D37-4198782EB57A}"/>
              </a:ext>
            </a:extLst>
          </p:cNvPr>
          <p:cNvPicPr>
            <a:picLocks noGrp="1" noChangeAspect="1"/>
          </p:cNvPicPr>
          <p:nvPr>
            <p:ph idx="1"/>
          </p:nvPr>
        </p:nvPicPr>
        <p:blipFill>
          <a:blip r:embed="rId2"/>
          <a:stretch>
            <a:fillRect/>
          </a:stretch>
        </p:blipFill>
        <p:spPr>
          <a:xfrm>
            <a:off x="628650" y="1460795"/>
            <a:ext cx="7902575" cy="4519023"/>
          </a:xfrm>
          <a:prstGeom prst="rect">
            <a:avLst/>
          </a:prstGeom>
        </p:spPr>
      </p:pic>
      <p:sp>
        <p:nvSpPr>
          <p:cNvPr id="3" name="Title 2">
            <a:extLst>
              <a:ext uri="{FF2B5EF4-FFF2-40B4-BE49-F238E27FC236}">
                <a16:creationId xmlns:a16="http://schemas.microsoft.com/office/drawing/2014/main" id="{263A8CBA-33DC-46E1-B761-7A6D5257F62C}"/>
              </a:ext>
            </a:extLst>
          </p:cNvPr>
          <p:cNvSpPr>
            <a:spLocks noGrp="1"/>
          </p:cNvSpPr>
          <p:nvPr>
            <p:ph type="title"/>
          </p:nvPr>
        </p:nvSpPr>
        <p:spPr/>
        <p:txBody>
          <a:bodyPr>
            <a:normAutofit fontScale="90000"/>
          </a:bodyPr>
          <a:lstStyle/>
          <a:p>
            <a:r>
              <a:rPr lang="en-US" dirty="0"/>
              <a:t>Eurotunnel – Contract Structure, Ownership and Timing</a:t>
            </a:r>
          </a:p>
        </p:txBody>
      </p:sp>
    </p:spTree>
    <p:extLst>
      <p:ext uri="{BB962C8B-B14F-4D97-AF65-F5344CB8AC3E}">
        <p14:creationId xmlns:p14="http://schemas.microsoft.com/office/powerpoint/2010/main" val="3415175197"/>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2252844" y="2742134"/>
            <a:ext cx="1795010" cy="114000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5165187" y="4528485"/>
            <a:ext cx="2157671" cy="553096"/>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3405224" y="3547647"/>
            <a:ext cx="2061925" cy="114912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Special Purpose Eurotunnel. </a:t>
            </a:r>
            <a:r>
              <a:rPr lang="en-US" sz="1200" dirty="0">
                <a:solidFill>
                  <a:schemeClr val="bg1">
                    <a:lumMod val="95000"/>
                  </a:schemeClr>
                </a:solidFill>
              </a:rPr>
              <a:t>Manager Assigned by Government</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8" name="Oval 7"/>
          <p:cNvSpPr/>
          <p:nvPr/>
        </p:nvSpPr>
        <p:spPr bwMode="auto">
          <a:xfrm>
            <a:off x="3134109" y="838200"/>
            <a:ext cx="2908776" cy="1089298"/>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Off-taker: Railways signed contracts using estimate price. Signed before FC</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14" name="Oval 13"/>
          <p:cNvSpPr/>
          <p:nvPr/>
        </p:nvSpPr>
        <p:spPr bwMode="auto">
          <a:xfrm>
            <a:off x="46276" y="1797948"/>
            <a:ext cx="2206568" cy="1595701"/>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EPC Contractor: Combination of French and English. Not Conventional Technology</a:t>
            </a:r>
          </a:p>
        </p:txBody>
      </p:sp>
      <p:sp>
        <p:nvSpPr>
          <p:cNvPr id="15" name="Rectangle 14"/>
          <p:cNvSpPr/>
          <p:nvPr/>
        </p:nvSpPr>
        <p:spPr bwMode="auto">
          <a:xfrm>
            <a:off x="2252844" y="2974213"/>
            <a:ext cx="1353813" cy="57343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EPC: Fixed Price Contract with LD</a:t>
            </a:r>
          </a:p>
        </p:txBody>
      </p:sp>
      <p:sp>
        <p:nvSpPr>
          <p:cNvPr id="32" name="Oval 31"/>
          <p:cNvSpPr/>
          <p:nvPr/>
        </p:nvSpPr>
        <p:spPr bwMode="auto">
          <a:xfrm>
            <a:off x="7010400" y="4913915"/>
            <a:ext cx="2133600" cy="1144897"/>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Lenders: Made Commitment and required equity capital</a:t>
            </a:r>
          </a:p>
        </p:txBody>
      </p:sp>
      <p:sp>
        <p:nvSpPr>
          <p:cNvPr id="33" name="Oval 32"/>
          <p:cNvSpPr/>
          <p:nvPr/>
        </p:nvSpPr>
        <p:spPr bwMode="auto">
          <a:xfrm>
            <a:off x="307026" y="4444511"/>
            <a:ext cx="1773098" cy="1297296"/>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Sponsors: 60% owned by TML; other Owners were Banks and Institutions</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43" name="Rectangle 42"/>
          <p:cNvSpPr/>
          <p:nvPr/>
        </p:nvSpPr>
        <p:spPr bwMode="auto">
          <a:xfrm>
            <a:off x="5100584" y="4568246"/>
            <a:ext cx="1303407" cy="740068"/>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Loan Agreement with draws and repayments</a:t>
            </a:r>
          </a:p>
        </p:txBody>
      </p:sp>
      <p:cxnSp>
        <p:nvCxnSpPr>
          <p:cNvPr id="57" name="Straight Arrow Connector 56"/>
          <p:cNvCxnSpPr>
            <a:cxnSpLocks/>
          </p:cNvCxnSpPr>
          <p:nvPr/>
        </p:nvCxnSpPr>
        <p:spPr bwMode="auto">
          <a:xfrm flipH="1">
            <a:off x="2074999" y="4362282"/>
            <a:ext cx="1544661" cy="64228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4588497" y="1939772"/>
            <a:ext cx="0" cy="1607874"/>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3827937" y="2176943"/>
            <a:ext cx="1518533" cy="79727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Accepted Traffic Risk from Study with no History</a:t>
            </a:r>
          </a:p>
        </p:txBody>
      </p:sp>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a:xfrm>
            <a:off x="416701" y="213281"/>
            <a:ext cx="8286808" cy="654032"/>
          </a:xfrm>
        </p:spPr>
        <p:txBody>
          <a:bodyPr>
            <a:normAutofit/>
          </a:bodyPr>
          <a:lstStyle/>
          <a:p>
            <a:pPr algn="ctr"/>
            <a:r>
              <a:rPr lang="en-US" sz="3200" dirty="0"/>
              <a:t>Eurotunnel Part 1 – Development Stage</a:t>
            </a:r>
          </a:p>
        </p:txBody>
      </p:sp>
      <p:sp>
        <p:nvSpPr>
          <p:cNvPr id="47" name="Rectangle 46"/>
          <p:cNvSpPr/>
          <p:nvPr/>
        </p:nvSpPr>
        <p:spPr bwMode="auto">
          <a:xfrm>
            <a:off x="2328867" y="4474492"/>
            <a:ext cx="1277790" cy="82521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Shareholder Agreement with investment and dividends</a:t>
            </a:r>
          </a:p>
        </p:txBody>
      </p:sp>
      <p:sp>
        <p:nvSpPr>
          <p:cNvPr id="19" name="Oval 18">
            <a:extLst>
              <a:ext uri="{FF2B5EF4-FFF2-40B4-BE49-F238E27FC236}">
                <a16:creationId xmlns:a16="http://schemas.microsoft.com/office/drawing/2014/main" id="{7E4F366F-DC0B-4F84-98F6-55E72B26B066}"/>
              </a:ext>
            </a:extLst>
          </p:cNvPr>
          <p:cNvSpPr/>
          <p:nvPr/>
        </p:nvSpPr>
        <p:spPr bwMode="auto">
          <a:xfrm>
            <a:off x="6403991" y="1887913"/>
            <a:ext cx="2031636" cy="1056802"/>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Development Cost </a:t>
            </a:r>
            <a:r>
              <a:rPr lang="en-US" sz="1200" dirty="0">
                <a:solidFill>
                  <a:schemeClr val="bg1">
                    <a:lumMod val="95000"/>
                  </a:schemeClr>
                </a:solidFill>
                <a:latin typeface="Arial" pitchFamily="34" charset="0"/>
              </a:rPr>
              <a:t>for RFP Paid for by TML – Seven Months</a:t>
            </a:r>
            <a:endParaRPr kumimoji="0" lang="en-US" sz="1200" b="0" i="0" u="none" strike="noStrike" cap="none" normalizeH="0" baseline="0" dirty="0">
              <a:ln>
                <a:noFill/>
              </a:ln>
              <a:solidFill>
                <a:schemeClr val="bg1">
                  <a:lumMod val="95000"/>
                </a:schemeClr>
              </a:solidFill>
              <a:effectLst/>
              <a:latin typeface="Arial" pitchFamily="34" charset="0"/>
            </a:endParaRPr>
          </a:p>
        </p:txBody>
      </p:sp>
      <p:cxnSp>
        <p:nvCxnSpPr>
          <p:cNvPr id="6" name="Straight Arrow Connector 5">
            <a:extLst>
              <a:ext uri="{FF2B5EF4-FFF2-40B4-BE49-F238E27FC236}">
                <a16:creationId xmlns:a16="http://schemas.microsoft.com/office/drawing/2014/main" id="{B766B97A-F19D-4A87-85E0-E8CC0BC9CAD3}"/>
              </a:ext>
            </a:extLst>
          </p:cNvPr>
          <p:cNvCxnSpPr/>
          <p:nvPr/>
        </p:nvCxnSpPr>
        <p:spPr>
          <a:xfrm flipV="1">
            <a:off x="5387633" y="2944715"/>
            <a:ext cx="1324252" cy="9374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B9D2E4D7-4388-482E-A0AF-1B127A8951F7}"/>
              </a:ext>
            </a:extLst>
          </p:cNvPr>
          <p:cNvCxnSpPr>
            <a:endCxn id="7" idx="2"/>
          </p:cNvCxnSpPr>
          <p:nvPr/>
        </p:nvCxnSpPr>
        <p:spPr>
          <a:xfrm flipV="1">
            <a:off x="2074999" y="4122209"/>
            <a:ext cx="1330225" cy="676034"/>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8C891BEA-7E8A-47D3-85DA-062C3A3C87AA}"/>
              </a:ext>
            </a:extLst>
          </p:cNvPr>
          <p:cNvCxnSpPr>
            <a:cxnSpLocks/>
          </p:cNvCxnSpPr>
          <p:nvPr/>
        </p:nvCxnSpPr>
        <p:spPr>
          <a:xfrm flipH="1" flipV="1">
            <a:off x="5315040" y="4370895"/>
            <a:ext cx="2104769" cy="56804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9709770"/>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2252844" y="2742134"/>
            <a:ext cx="1795010" cy="1140000"/>
          </a:xfrm>
          <a:prstGeom prst="straightConnector1">
            <a:avLst/>
          </a:prstGeom>
          <a:solidFill>
            <a:schemeClr val="accent1"/>
          </a:solidFill>
          <a:ln w="44450" cap="flat" cmpd="sng" algn="ctr">
            <a:solidFill>
              <a:srgbClr val="FF0000"/>
            </a:solidFill>
            <a:prstDash val="solid"/>
            <a:round/>
            <a:headEnd type="none" w="sm" len="sm"/>
            <a:tailEnd type="triangle"/>
          </a:ln>
          <a:effectLst/>
        </p:spPr>
      </p:cxnSp>
      <p:sp>
        <p:nvSpPr>
          <p:cNvPr id="7" name="Oval 6"/>
          <p:cNvSpPr/>
          <p:nvPr/>
        </p:nvSpPr>
        <p:spPr bwMode="auto">
          <a:xfrm>
            <a:off x="3405224" y="3547647"/>
            <a:ext cx="2061925" cy="114912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Special Purpose Eurotunnel. </a:t>
            </a:r>
            <a:r>
              <a:rPr lang="en-US" sz="1200" dirty="0">
                <a:solidFill>
                  <a:schemeClr val="bg1">
                    <a:lumMod val="95000"/>
                  </a:schemeClr>
                </a:solidFill>
              </a:rPr>
              <a:t>Manager Assigned by Government</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8" name="Oval 7"/>
          <p:cNvSpPr/>
          <p:nvPr/>
        </p:nvSpPr>
        <p:spPr bwMode="auto">
          <a:xfrm>
            <a:off x="2771538" y="867313"/>
            <a:ext cx="3485420" cy="1030943"/>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SIMPLISTINC TRAFFIC STUDY Off-taker: Railways signed contracts using estimate price. Signed before FC</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14" name="Oval 13"/>
          <p:cNvSpPr/>
          <p:nvPr/>
        </p:nvSpPr>
        <p:spPr bwMode="auto">
          <a:xfrm>
            <a:off x="46276" y="1797948"/>
            <a:ext cx="2206568" cy="1595701"/>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BAD EPC CONTRACT</a:t>
            </a:r>
            <a:r>
              <a:rPr kumimoji="0" lang="en-US" sz="1200" b="0" i="0" u="none" strike="noStrike" cap="none" normalizeH="0" baseline="0" dirty="0">
                <a:ln>
                  <a:noFill/>
                </a:ln>
                <a:solidFill>
                  <a:schemeClr val="bg1">
                    <a:lumMod val="95000"/>
                  </a:schemeClr>
                </a:solidFill>
                <a:effectLst/>
                <a:latin typeface="Arial" pitchFamily="34" charset="0"/>
              </a:rPr>
              <a:t>: Combination of French and English. Not Conventional Technology</a:t>
            </a:r>
          </a:p>
        </p:txBody>
      </p:sp>
      <p:sp>
        <p:nvSpPr>
          <p:cNvPr id="15" name="Rectangle 14"/>
          <p:cNvSpPr/>
          <p:nvPr/>
        </p:nvSpPr>
        <p:spPr bwMode="auto">
          <a:xfrm>
            <a:off x="2252844" y="2974213"/>
            <a:ext cx="1353813" cy="573433"/>
          </a:xfrm>
          <a:prstGeom prst="rect">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EPC: Change Orders all favour EOC</a:t>
            </a:r>
          </a:p>
        </p:txBody>
      </p:sp>
      <p:sp>
        <p:nvSpPr>
          <p:cNvPr id="32" name="Oval 31"/>
          <p:cNvSpPr/>
          <p:nvPr/>
        </p:nvSpPr>
        <p:spPr bwMode="auto">
          <a:xfrm>
            <a:off x="7042242" y="4414894"/>
            <a:ext cx="1947754" cy="1668271"/>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LENDERS RELY ON DEBT TO CAPITAL NOT REAL: Lenders: Stuck with project and increased investment</a:t>
            </a:r>
          </a:p>
        </p:txBody>
      </p:sp>
      <p:sp>
        <p:nvSpPr>
          <p:cNvPr id="33" name="Oval 32"/>
          <p:cNvSpPr/>
          <p:nvPr/>
        </p:nvSpPr>
        <p:spPr bwMode="auto">
          <a:xfrm>
            <a:off x="307026" y="4444511"/>
            <a:ext cx="1773098" cy="756438"/>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TML owns small amount</a:t>
            </a:r>
            <a:endParaRPr kumimoji="0" lang="en-US" sz="1200" b="0" i="0" u="none" strike="noStrike" cap="none" normalizeH="0" baseline="0" dirty="0">
              <a:ln>
                <a:noFill/>
              </a:ln>
              <a:solidFill>
                <a:schemeClr val="bg1">
                  <a:lumMod val="95000"/>
                </a:schemeClr>
              </a:solidFill>
              <a:effectLst/>
              <a:latin typeface="Arial" pitchFamily="34" charset="0"/>
            </a:endParaRPr>
          </a:p>
        </p:txBody>
      </p: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4588497" y="1939772"/>
            <a:ext cx="0" cy="1607874"/>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3605741" y="2155642"/>
            <a:ext cx="2125756" cy="694966"/>
          </a:xfrm>
          <a:prstGeom prst="rect">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Accepted Traffic Risk from Study with no History. Big over-supply risk</a:t>
            </a:r>
          </a:p>
        </p:txBody>
      </p:sp>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a:xfrm>
            <a:off x="416701" y="213281"/>
            <a:ext cx="8286808" cy="654032"/>
          </a:xfrm>
        </p:spPr>
        <p:txBody>
          <a:bodyPr>
            <a:normAutofit/>
          </a:bodyPr>
          <a:lstStyle/>
          <a:p>
            <a:pPr algn="ctr"/>
            <a:r>
              <a:rPr lang="en-US" sz="3200" dirty="0"/>
              <a:t>Eurotunnel Part 2 – Construction Stage</a:t>
            </a:r>
          </a:p>
        </p:txBody>
      </p:sp>
      <p:sp>
        <p:nvSpPr>
          <p:cNvPr id="18" name="Oval 17">
            <a:extLst>
              <a:ext uri="{FF2B5EF4-FFF2-40B4-BE49-F238E27FC236}">
                <a16:creationId xmlns:a16="http://schemas.microsoft.com/office/drawing/2014/main" id="{BE2B9349-999B-47C3-9E2E-EFC5BC4307F5}"/>
              </a:ext>
            </a:extLst>
          </p:cNvPr>
          <p:cNvSpPr/>
          <p:nvPr/>
        </p:nvSpPr>
        <p:spPr bwMode="auto">
          <a:xfrm>
            <a:off x="2252844" y="5324554"/>
            <a:ext cx="2261404" cy="1336127"/>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NO STRONG SPONSOR: Individual Shareholders who could not stand up to EPC</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47" name="Rectangle 46"/>
          <p:cNvSpPr/>
          <p:nvPr/>
        </p:nvSpPr>
        <p:spPr bwMode="auto">
          <a:xfrm>
            <a:off x="3619660" y="4773740"/>
            <a:ext cx="1287797" cy="427209"/>
          </a:xfrm>
          <a:prstGeom prst="rect">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Arial" pitchFamily="34" charset="0"/>
              </a:rPr>
              <a:t>IPO</a:t>
            </a:r>
            <a:endParaRPr kumimoji="0" lang="en-US" sz="1200" b="0" i="0" u="none" strike="noStrike" cap="none" normalizeH="0" baseline="0" dirty="0">
              <a:ln>
                <a:noFill/>
              </a:ln>
              <a:solidFill>
                <a:schemeClr val="tx1"/>
              </a:solidFill>
              <a:effectLst/>
              <a:latin typeface="Arial" pitchFamily="34" charset="0"/>
            </a:endParaRPr>
          </a:p>
        </p:txBody>
      </p:sp>
      <p:cxnSp>
        <p:nvCxnSpPr>
          <p:cNvPr id="3" name="Straight Arrow Connector 2">
            <a:extLst>
              <a:ext uri="{FF2B5EF4-FFF2-40B4-BE49-F238E27FC236}">
                <a16:creationId xmlns:a16="http://schemas.microsoft.com/office/drawing/2014/main" id="{E47F9539-319B-4562-8E59-50B30A9E61F7}"/>
              </a:ext>
            </a:extLst>
          </p:cNvPr>
          <p:cNvCxnSpPr>
            <a:endCxn id="7" idx="2"/>
          </p:cNvCxnSpPr>
          <p:nvPr/>
        </p:nvCxnSpPr>
        <p:spPr>
          <a:xfrm flipV="1">
            <a:off x="2080124" y="4122209"/>
            <a:ext cx="1325100" cy="57456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F759273-C104-4276-A803-BE2F8D63030B}"/>
              </a:ext>
            </a:extLst>
          </p:cNvPr>
          <p:cNvCxnSpPr>
            <a:stCxn id="18" idx="0"/>
          </p:cNvCxnSpPr>
          <p:nvPr/>
        </p:nvCxnSpPr>
        <p:spPr>
          <a:xfrm flipV="1">
            <a:off x="3383546" y="4664884"/>
            <a:ext cx="444391" cy="659670"/>
          </a:xfrm>
          <a:prstGeom prst="straightConnector1">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2104879-70C4-460F-A0AE-E90DF3154755}"/>
              </a:ext>
            </a:extLst>
          </p:cNvPr>
          <p:cNvCxnSpPr>
            <a:stCxn id="32" idx="1"/>
          </p:cNvCxnSpPr>
          <p:nvPr/>
        </p:nvCxnSpPr>
        <p:spPr>
          <a:xfrm flipH="1" flipV="1">
            <a:off x="5467149" y="4325198"/>
            <a:ext cx="1860335" cy="334009"/>
          </a:xfrm>
          <a:prstGeom prst="straightConnector1">
            <a:avLst/>
          </a:prstGeom>
          <a:ln w="412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DAC2350-BF49-4AD7-B836-E559344C1E55}"/>
              </a:ext>
            </a:extLst>
          </p:cNvPr>
          <p:cNvCxnSpPr>
            <a:cxnSpLocks/>
          </p:cNvCxnSpPr>
          <p:nvPr/>
        </p:nvCxnSpPr>
        <p:spPr>
          <a:xfrm flipH="1" flipV="1">
            <a:off x="5368239" y="4492202"/>
            <a:ext cx="1786705" cy="353175"/>
          </a:xfrm>
          <a:prstGeom prst="straightConnector1">
            <a:avLst/>
          </a:prstGeom>
          <a:ln w="412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bwMode="auto">
          <a:xfrm>
            <a:off x="6034248" y="4296840"/>
            <a:ext cx="1000587" cy="67937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Loan Agreement Increased</a:t>
            </a:r>
          </a:p>
        </p:txBody>
      </p:sp>
    </p:spTree>
    <p:extLst>
      <p:ext uri="{BB962C8B-B14F-4D97-AF65-F5344CB8AC3E}">
        <p14:creationId xmlns:p14="http://schemas.microsoft.com/office/powerpoint/2010/main" val="640567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ECD106-7701-4A33-9A43-0A51F81AEAFC}"/>
              </a:ext>
            </a:extLst>
          </p:cNvPr>
          <p:cNvSpPr>
            <a:spLocks noGrp="1"/>
          </p:cNvSpPr>
          <p:nvPr>
            <p:ph idx="1"/>
          </p:nvPr>
        </p:nvSpPr>
        <p:spPr/>
        <p:txBody>
          <a:bodyPr>
            <a:normAutofit fontScale="92500" lnSpcReduction="20000"/>
          </a:bodyPr>
          <a:lstStyle/>
          <a:p>
            <a:r>
              <a:rPr lang="en-US" dirty="0"/>
              <a:t>Different types of revenues in project finance</a:t>
            </a:r>
          </a:p>
          <a:p>
            <a:pPr lvl="1"/>
            <a:r>
              <a:rPr lang="en-US" dirty="0"/>
              <a:t>Price Risk and Volume Risk from Demand</a:t>
            </a:r>
          </a:p>
          <a:p>
            <a:pPr lvl="2"/>
            <a:r>
              <a:rPr lang="en-US" dirty="0"/>
              <a:t>Real Estate</a:t>
            </a:r>
          </a:p>
          <a:p>
            <a:pPr lvl="2"/>
            <a:r>
              <a:rPr lang="en-US" dirty="0"/>
              <a:t>Telecommunication</a:t>
            </a:r>
          </a:p>
          <a:p>
            <a:pPr lvl="1"/>
            <a:r>
              <a:rPr lang="en-US" dirty="0"/>
              <a:t>Price Risk but Limited Demand Risk</a:t>
            </a:r>
          </a:p>
          <a:p>
            <a:pPr lvl="2"/>
            <a:r>
              <a:rPr lang="en-US" dirty="0"/>
              <a:t>Commodity Price – Oil and Gas</a:t>
            </a:r>
          </a:p>
          <a:p>
            <a:pPr lvl="2"/>
            <a:r>
              <a:rPr lang="en-US" dirty="0"/>
              <a:t>Refinery and Mining</a:t>
            </a:r>
          </a:p>
          <a:p>
            <a:pPr lvl="1"/>
            <a:r>
              <a:rPr lang="en-US" dirty="0"/>
              <a:t>Volume Risk but Limited Price Risk</a:t>
            </a:r>
          </a:p>
          <a:p>
            <a:pPr lvl="2"/>
            <a:r>
              <a:rPr lang="en-US" dirty="0"/>
              <a:t>Infrastructure – Toll roads and bridges</a:t>
            </a:r>
          </a:p>
          <a:p>
            <a:pPr lvl="2"/>
            <a:r>
              <a:rPr lang="en-US" dirty="0"/>
              <a:t>Infrastructure – Airports</a:t>
            </a:r>
          </a:p>
          <a:p>
            <a:pPr lvl="2"/>
            <a:r>
              <a:rPr lang="en-US" dirty="0"/>
              <a:t>Renewable Energy with Resource Risk</a:t>
            </a:r>
          </a:p>
          <a:p>
            <a:pPr lvl="1"/>
            <a:r>
              <a:rPr lang="en-US" dirty="0"/>
              <a:t>Availability Risk – No Price or Volume Risk</a:t>
            </a:r>
          </a:p>
          <a:p>
            <a:pPr lvl="2"/>
            <a:r>
              <a:rPr lang="en-US" dirty="0"/>
              <a:t>Dispatchable Power Plants</a:t>
            </a:r>
          </a:p>
          <a:p>
            <a:pPr lvl="2"/>
            <a:r>
              <a:rPr lang="en-US" dirty="0"/>
              <a:t>Hospitals, Schools, Prisons</a:t>
            </a:r>
          </a:p>
          <a:p>
            <a:pPr lvl="2"/>
            <a:r>
              <a:rPr lang="en-US" dirty="0"/>
              <a:t>Availability Bases Toll Roads</a:t>
            </a:r>
          </a:p>
          <a:p>
            <a:pPr lvl="2"/>
            <a:endParaRPr lang="en-US" dirty="0"/>
          </a:p>
        </p:txBody>
      </p:sp>
      <p:sp>
        <p:nvSpPr>
          <p:cNvPr id="3" name="Title 2">
            <a:extLst>
              <a:ext uri="{FF2B5EF4-FFF2-40B4-BE49-F238E27FC236}">
                <a16:creationId xmlns:a16="http://schemas.microsoft.com/office/drawing/2014/main" id="{D62468A0-64D9-40DB-B655-E36032D49978}"/>
              </a:ext>
            </a:extLst>
          </p:cNvPr>
          <p:cNvSpPr>
            <a:spLocks noGrp="1"/>
          </p:cNvSpPr>
          <p:nvPr>
            <p:ph type="title"/>
          </p:nvPr>
        </p:nvSpPr>
        <p:spPr/>
        <p:txBody>
          <a:bodyPr/>
          <a:lstStyle/>
          <a:p>
            <a:r>
              <a:rPr lang="en-US" dirty="0"/>
              <a:t>Start with Revenues – General Categories</a:t>
            </a:r>
          </a:p>
        </p:txBody>
      </p:sp>
    </p:spTree>
    <p:extLst>
      <p:ext uri="{BB962C8B-B14F-4D97-AF65-F5344CB8AC3E}">
        <p14:creationId xmlns:p14="http://schemas.microsoft.com/office/powerpoint/2010/main" val="4023994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553200" y="1180707"/>
            <a:ext cx="2270760" cy="1674177"/>
          </a:xfrm>
          <a:prstGeom prst="rect">
            <a:avLst/>
          </a:prstGeom>
        </p:spPr>
      </p:pic>
      <p:sp>
        <p:nvSpPr>
          <p:cNvPr id="2" name="Title 1"/>
          <p:cNvSpPr>
            <a:spLocks noGrp="1"/>
          </p:cNvSpPr>
          <p:nvPr>
            <p:ph type="title"/>
          </p:nvPr>
        </p:nvSpPr>
        <p:spPr/>
        <p:txBody>
          <a:bodyPr>
            <a:normAutofit fontScale="90000"/>
          </a:bodyPr>
          <a:lstStyle/>
          <a:p>
            <a:pPr eaLnBrk="0" latinLnBrk="0" hangingPunct="0"/>
            <a:r>
              <a:rPr lang="en-US" dirty="0"/>
              <a:t>Example of DSCR and Why DSCR is Better Measure of Risk than Beta, VAR, Implied Vol, Duration, EMRP</a:t>
            </a:r>
          </a:p>
        </p:txBody>
      </p:sp>
      <p:sp>
        <p:nvSpPr>
          <p:cNvPr id="3" name="Content Placeholder 2"/>
          <p:cNvSpPr>
            <a:spLocks noGrp="1"/>
          </p:cNvSpPr>
          <p:nvPr>
            <p:ph idx="1"/>
          </p:nvPr>
        </p:nvSpPr>
        <p:spPr>
          <a:xfrm>
            <a:off x="422982" y="1524000"/>
            <a:ext cx="8286808" cy="4545586"/>
          </a:xfrm>
        </p:spPr>
        <p:txBody>
          <a:bodyPr>
            <a:normAutofit fontScale="92500"/>
          </a:bodyPr>
          <a:lstStyle/>
          <a:p>
            <a:pPr latinLnBrk="0" hangingPunct="0"/>
            <a:r>
              <a:rPr lang="en-US" dirty="0"/>
              <a:t>You need to be at a meeting at 9:00 AM</a:t>
            </a:r>
          </a:p>
          <a:p>
            <a:pPr lvl="1" eaLnBrk="0" latinLnBrk="0" hangingPunct="0"/>
            <a:r>
              <a:rPr lang="en-US" dirty="0"/>
              <a:t>Elvis Presley is staying at a hotel next door and can walk a few steps</a:t>
            </a:r>
          </a:p>
          <a:p>
            <a:pPr lvl="1" eaLnBrk="0" latinLnBrk="0" hangingPunct="0"/>
            <a:r>
              <a:rPr lang="en-US" dirty="0"/>
              <a:t>Michael Jackson is staying across town and must take a taxi. Traffic can be good or bad. Google Maps said it takes 15 Minutes.</a:t>
            </a:r>
          </a:p>
          <a:p>
            <a:pPr latinLnBrk="0" hangingPunct="0"/>
            <a:r>
              <a:rPr lang="en-US" dirty="0"/>
              <a:t>Elvis will leave at 8:58 AM and have no problem in arriving on time – this is a very low DSCR</a:t>
            </a:r>
          </a:p>
          <a:p>
            <a:pPr latinLnBrk="0" hangingPunct="0"/>
            <a:r>
              <a:rPr lang="en-US" dirty="0"/>
              <a:t>Michael will leave 30 minutes early at 8:30 AM to make sure he will make be on time – this is a DSCR of 2.0 that is higher because of higher operating risk. The google map is like a financial model – it could be wrong and you must estimate a downside case.</a:t>
            </a:r>
          </a:p>
        </p:txBody>
      </p:sp>
      <p:sp>
        <p:nvSpPr>
          <p:cNvPr id="4" name="Slide Number Placeholder 3"/>
          <p:cNvSpPr>
            <a:spLocks noGrp="1"/>
          </p:cNvSpPr>
          <p:nvPr>
            <p:ph type="sldNum" sz="quarter" idx="12"/>
          </p:nvPr>
        </p:nvSpPr>
        <p:spPr/>
        <p:txBody>
          <a:bodyPr/>
          <a:lstStyle/>
          <a:p>
            <a:pPr algn="ctr"/>
            <a:fld id="{0C3A1854-6B63-4059-B360-A3C4972BF0FC}" type="slidenum">
              <a:rPr lang="ko-KR" altLang="en-US" smtClean="0"/>
              <a:pPr algn="ctr"/>
              <a:t>30</a:t>
            </a:fld>
            <a:endParaRPr lang="ko-KR" altLang="en-US" dirty="0"/>
          </a:p>
        </p:txBody>
      </p:sp>
    </p:spTree>
    <p:extLst>
      <p:ext uri="{BB962C8B-B14F-4D97-AF65-F5344CB8AC3E}">
        <p14:creationId xmlns:p14="http://schemas.microsoft.com/office/powerpoint/2010/main" val="111325433"/>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0853E-8FC8-46BD-85DD-65B3D48C6387}"/>
              </a:ext>
            </a:extLst>
          </p:cNvPr>
          <p:cNvSpPr>
            <a:spLocks noGrp="1"/>
          </p:cNvSpPr>
          <p:nvPr>
            <p:ph type="ctrTitle"/>
          </p:nvPr>
        </p:nvSpPr>
        <p:spPr/>
        <p:txBody>
          <a:bodyPr/>
          <a:lstStyle/>
          <a:p>
            <a:r>
              <a:rPr lang="en-US" dirty="0"/>
              <a:t>EPC Contracts – Eurotunnel Example</a:t>
            </a:r>
          </a:p>
        </p:txBody>
      </p:sp>
    </p:spTree>
    <p:extLst>
      <p:ext uri="{BB962C8B-B14F-4D97-AF65-F5344CB8AC3E}">
        <p14:creationId xmlns:p14="http://schemas.microsoft.com/office/powerpoint/2010/main" val="127431773"/>
      </p:ext>
    </p:extLst>
  </p:cSld>
  <p:clrMapOvr>
    <a:masterClrMapping/>
  </p:clrMapOvr>
  <p:transition>
    <p:zoom/>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B314D-6B0A-4D02-BC93-1AFE6D2E5A7B}"/>
              </a:ext>
            </a:extLst>
          </p:cNvPr>
          <p:cNvSpPr>
            <a:spLocks noGrp="1"/>
          </p:cNvSpPr>
          <p:nvPr>
            <p:ph type="title"/>
          </p:nvPr>
        </p:nvSpPr>
        <p:spPr/>
        <p:txBody>
          <a:bodyPr>
            <a:normAutofit fontScale="90000"/>
          </a:bodyPr>
          <a:lstStyle/>
          <a:p>
            <a:r>
              <a:rPr lang="en-029" dirty="0"/>
              <a:t>Excerpt from Prospectus for IPO Describing Construction Contract</a:t>
            </a:r>
          </a:p>
        </p:txBody>
      </p:sp>
      <p:pic>
        <p:nvPicPr>
          <p:cNvPr id="4" name="Picture 3">
            <a:extLst>
              <a:ext uri="{FF2B5EF4-FFF2-40B4-BE49-F238E27FC236}">
                <a16:creationId xmlns:a16="http://schemas.microsoft.com/office/drawing/2014/main" id="{FE2F9D6D-9D1A-4BE7-9B2A-3A1242468756}"/>
              </a:ext>
            </a:extLst>
          </p:cNvPr>
          <p:cNvPicPr>
            <a:picLocks noChangeAspect="1"/>
          </p:cNvPicPr>
          <p:nvPr/>
        </p:nvPicPr>
        <p:blipFill>
          <a:blip r:embed="rId2"/>
          <a:stretch>
            <a:fillRect/>
          </a:stretch>
        </p:blipFill>
        <p:spPr>
          <a:xfrm>
            <a:off x="190500" y="1972487"/>
            <a:ext cx="8572500" cy="4027827"/>
          </a:xfrm>
          <a:prstGeom prst="rect">
            <a:avLst/>
          </a:prstGeom>
        </p:spPr>
      </p:pic>
    </p:spTree>
    <p:extLst>
      <p:ext uri="{BB962C8B-B14F-4D97-AF65-F5344CB8AC3E}">
        <p14:creationId xmlns:p14="http://schemas.microsoft.com/office/powerpoint/2010/main" val="970357538"/>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5AE8F-1864-4F7E-A1D1-D02DAF2F2622}"/>
              </a:ext>
            </a:extLst>
          </p:cNvPr>
          <p:cNvSpPr>
            <a:spLocks noGrp="1"/>
          </p:cNvSpPr>
          <p:nvPr>
            <p:ph type="title"/>
          </p:nvPr>
        </p:nvSpPr>
        <p:spPr/>
        <p:txBody>
          <a:bodyPr>
            <a:normAutofit fontScale="90000"/>
          </a:bodyPr>
          <a:lstStyle/>
          <a:p>
            <a:r>
              <a:rPr lang="en-029" dirty="0"/>
              <a:t>EPC Contract part 1 – Note the Not a Fixed Price Contract for Tunnels and Underground Structures</a:t>
            </a:r>
          </a:p>
        </p:txBody>
      </p:sp>
      <p:pic>
        <p:nvPicPr>
          <p:cNvPr id="4" name="Picture 3">
            <a:extLst>
              <a:ext uri="{FF2B5EF4-FFF2-40B4-BE49-F238E27FC236}">
                <a16:creationId xmlns:a16="http://schemas.microsoft.com/office/drawing/2014/main" id="{981FF1AC-D01E-4530-8EF6-2707E3E4822D}"/>
              </a:ext>
            </a:extLst>
          </p:cNvPr>
          <p:cNvPicPr>
            <a:picLocks noChangeAspect="1"/>
          </p:cNvPicPr>
          <p:nvPr/>
        </p:nvPicPr>
        <p:blipFill>
          <a:blip r:embed="rId2"/>
          <a:stretch>
            <a:fillRect/>
          </a:stretch>
        </p:blipFill>
        <p:spPr>
          <a:xfrm rot="202678">
            <a:off x="-1" y="1447928"/>
            <a:ext cx="9144000" cy="4763473"/>
          </a:xfrm>
          <a:prstGeom prst="rect">
            <a:avLst/>
          </a:prstGeom>
        </p:spPr>
      </p:pic>
    </p:spTree>
    <p:extLst>
      <p:ext uri="{BB962C8B-B14F-4D97-AF65-F5344CB8AC3E}">
        <p14:creationId xmlns:p14="http://schemas.microsoft.com/office/powerpoint/2010/main" val="1593949152"/>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EBD83-C343-44C1-B7C1-3AD34D89F2FC}"/>
              </a:ext>
            </a:extLst>
          </p:cNvPr>
          <p:cNvSpPr>
            <a:spLocks noGrp="1"/>
          </p:cNvSpPr>
          <p:nvPr>
            <p:ph type="title"/>
          </p:nvPr>
        </p:nvSpPr>
        <p:spPr/>
        <p:txBody>
          <a:bodyPr>
            <a:normAutofit fontScale="90000"/>
          </a:bodyPr>
          <a:lstStyle/>
          <a:p>
            <a:r>
              <a:rPr lang="en-029" dirty="0"/>
              <a:t>EPC Contract Part 2 – Procurement of Locomotives and Other Items</a:t>
            </a:r>
          </a:p>
        </p:txBody>
      </p:sp>
      <p:sp>
        <p:nvSpPr>
          <p:cNvPr id="3" name="Content Placeholder 2">
            <a:extLst>
              <a:ext uri="{FF2B5EF4-FFF2-40B4-BE49-F238E27FC236}">
                <a16:creationId xmlns:a16="http://schemas.microsoft.com/office/drawing/2014/main" id="{7BC289E6-D152-4F20-A61F-D2E0B560082D}"/>
              </a:ext>
            </a:extLst>
          </p:cNvPr>
          <p:cNvSpPr>
            <a:spLocks noGrp="1"/>
          </p:cNvSpPr>
          <p:nvPr>
            <p:ph idx="1"/>
          </p:nvPr>
        </p:nvSpPr>
        <p:spPr/>
        <p:txBody>
          <a:bodyPr/>
          <a:lstStyle/>
          <a:p>
            <a:pPr marL="0" indent="0">
              <a:buNone/>
            </a:pPr>
            <a:endParaRPr lang="en-029" dirty="0"/>
          </a:p>
          <a:p>
            <a:endParaRPr lang="en-029" dirty="0"/>
          </a:p>
        </p:txBody>
      </p:sp>
      <p:pic>
        <p:nvPicPr>
          <p:cNvPr id="4" name="Picture 3">
            <a:extLst>
              <a:ext uri="{FF2B5EF4-FFF2-40B4-BE49-F238E27FC236}">
                <a16:creationId xmlns:a16="http://schemas.microsoft.com/office/drawing/2014/main" id="{751D9A7C-5127-4420-B1EA-439B017DFB3B}"/>
              </a:ext>
            </a:extLst>
          </p:cNvPr>
          <p:cNvPicPr>
            <a:picLocks noChangeAspect="1"/>
          </p:cNvPicPr>
          <p:nvPr/>
        </p:nvPicPr>
        <p:blipFill>
          <a:blip r:embed="rId2"/>
          <a:stretch>
            <a:fillRect/>
          </a:stretch>
        </p:blipFill>
        <p:spPr>
          <a:xfrm rot="193715">
            <a:off x="0" y="1625370"/>
            <a:ext cx="9144000" cy="4692433"/>
          </a:xfrm>
          <a:prstGeom prst="rect">
            <a:avLst/>
          </a:prstGeom>
        </p:spPr>
      </p:pic>
      <p:sp>
        <p:nvSpPr>
          <p:cNvPr id="6" name="TextBox 5">
            <a:extLst>
              <a:ext uri="{FF2B5EF4-FFF2-40B4-BE49-F238E27FC236}">
                <a16:creationId xmlns:a16="http://schemas.microsoft.com/office/drawing/2014/main" id="{AC53D230-4FF0-48EA-BB4C-EAAF5D529E7C}"/>
              </a:ext>
            </a:extLst>
          </p:cNvPr>
          <p:cNvSpPr txBox="1"/>
          <p:nvPr/>
        </p:nvSpPr>
        <p:spPr>
          <a:xfrm>
            <a:off x="0" y="3581400"/>
            <a:ext cx="381000" cy="381000"/>
          </a:xfrm>
          <a:prstGeom prst="rect">
            <a:avLst/>
          </a:prstGeom>
          <a:solidFill>
            <a:schemeClr val="bg1"/>
          </a:solidFill>
        </p:spPr>
        <p:txBody>
          <a:bodyPr wrap="square" rtlCol="0">
            <a:spAutoFit/>
          </a:bodyPr>
          <a:lstStyle/>
          <a:p>
            <a:endParaRPr lang="en-029" dirty="0"/>
          </a:p>
        </p:txBody>
      </p:sp>
    </p:spTree>
    <p:extLst>
      <p:ext uri="{BB962C8B-B14F-4D97-AF65-F5344CB8AC3E}">
        <p14:creationId xmlns:p14="http://schemas.microsoft.com/office/powerpoint/2010/main" val="3116086792"/>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40D39-0AE4-46D0-BF15-D47772CAD0DB}"/>
              </a:ext>
            </a:extLst>
          </p:cNvPr>
          <p:cNvSpPr>
            <a:spLocks noGrp="1"/>
          </p:cNvSpPr>
          <p:nvPr>
            <p:ph type="title"/>
          </p:nvPr>
        </p:nvSpPr>
        <p:spPr/>
        <p:txBody>
          <a:bodyPr>
            <a:normAutofit fontScale="90000"/>
          </a:bodyPr>
          <a:lstStyle/>
          <a:p>
            <a:r>
              <a:rPr lang="en-029" dirty="0"/>
              <a:t>EPC Contract Part 3 – Liquidated Damages for Delay</a:t>
            </a:r>
          </a:p>
        </p:txBody>
      </p:sp>
      <p:sp>
        <p:nvSpPr>
          <p:cNvPr id="3" name="Content Placeholder 2">
            <a:extLst>
              <a:ext uri="{FF2B5EF4-FFF2-40B4-BE49-F238E27FC236}">
                <a16:creationId xmlns:a16="http://schemas.microsoft.com/office/drawing/2014/main" id="{EB8EF9E1-3571-4C19-81B5-02DAFFEEF79B}"/>
              </a:ext>
            </a:extLst>
          </p:cNvPr>
          <p:cNvSpPr>
            <a:spLocks noGrp="1"/>
          </p:cNvSpPr>
          <p:nvPr>
            <p:ph idx="1"/>
          </p:nvPr>
        </p:nvSpPr>
        <p:spPr/>
        <p:txBody>
          <a:bodyPr/>
          <a:lstStyle/>
          <a:p>
            <a:r>
              <a:rPr lang="en-029" dirty="0"/>
              <a:t>Test</a:t>
            </a:r>
          </a:p>
          <a:p>
            <a:endParaRPr lang="en-029" dirty="0"/>
          </a:p>
        </p:txBody>
      </p:sp>
      <p:pic>
        <p:nvPicPr>
          <p:cNvPr id="5" name="Picture 4">
            <a:extLst>
              <a:ext uri="{FF2B5EF4-FFF2-40B4-BE49-F238E27FC236}">
                <a16:creationId xmlns:a16="http://schemas.microsoft.com/office/drawing/2014/main" id="{FC005CF1-080D-48A5-B6C2-CFB1FCA1AAF7}"/>
              </a:ext>
            </a:extLst>
          </p:cNvPr>
          <p:cNvPicPr>
            <a:picLocks noChangeAspect="1"/>
          </p:cNvPicPr>
          <p:nvPr/>
        </p:nvPicPr>
        <p:blipFill>
          <a:blip r:embed="rId2"/>
          <a:stretch>
            <a:fillRect/>
          </a:stretch>
        </p:blipFill>
        <p:spPr>
          <a:xfrm rot="252030">
            <a:off x="34413" y="1295400"/>
            <a:ext cx="9144000" cy="2928347"/>
          </a:xfrm>
          <a:prstGeom prst="rect">
            <a:avLst/>
          </a:prstGeom>
        </p:spPr>
      </p:pic>
      <p:pic>
        <p:nvPicPr>
          <p:cNvPr id="6" name="Picture 5">
            <a:extLst>
              <a:ext uri="{FF2B5EF4-FFF2-40B4-BE49-F238E27FC236}">
                <a16:creationId xmlns:a16="http://schemas.microsoft.com/office/drawing/2014/main" id="{B9743F1A-C59C-4FB4-8F12-32D8AAB44CE9}"/>
              </a:ext>
            </a:extLst>
          </p:cNvPr>
          <p:cNvPicPr>
            <a:picLocks noChangeAspect="1"/>
          </p:cNvPicPr>
          <p:nvPr/>
        </p:nvPicPr>
        <p:blipFill>
          <a:blip r:embed="rId3"/>
          <a:stretch>
            <a:fillRect/>
          </a:stretch>
        </p:blipFill>
        <p:spPr>
          <a:xfrm rot="202407">
            <a:off x="0" y="4378605"/>
            <a:ext cx="8924925" cy="1809750"/>
          </a:xfrm>
          <a:prstGeom prst="rect">
            <a:avLst/>
          </a:prstGeom>
        </p:spPr>
      </p:pic>
      <p:sp>
        <p:nvSpPr>
          <p:cNvPr id="4" name="TextBox 3">
            <a:extLst>
              <a:ext uri="{FF2B5EF4-FFF2-40B4-BE49-F238E27FC236}">
                <a16:creationId xmlns:a16="http://schemas.microsoft.com/office/drawing/2014/main" id="{6E139218-8F95-4359-B14F-9C5944C4FA62}"/>
              </a:ext>
            </a:extLst>
          </p:cNvPr>
          <p:cNvSpPr txBox="1"/>
          <p:nvPr/>
        </p:nvSpPr>
        <p:spPr>
          <a:xfrm>
            <a:off x="0" y="4038600"/>
            <a:ext cx="8839200" cy="516099"/>
          </a:xfrm>
          <a:prstGeom prst="rect">
            <a:avLst/>
          </a:prstGeom>
          <a:solidFill>
            <a:schemeClr val="bg1"/>
          </a:solidFill>
        </p:spPr>
        <p:txBody>
          <a:bodyPr vert="eaVert" wrap="square" rtlCol="0">
            <a:spAutoFit/>
          </a:bodyPr>
          <a:lstStyle/>
          <a:p>
            <a:endParaRPr lang="en-029" dirty="0"/>
          </a:p>
        </p:txBody>
      </p:sp>
    </p:spTree>
    <p:extLst>
      <p:ext uri="{BB962C8B-B14F-4D97-AF65-F5344CB8AC3E}">
        <p14:creationId xmlns:p14="http://schemas.microsoft.com/office/powerpoint/2010/main" val="100933452"/>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C2A10-EBA5-40E7-BD63-74255C1C2E07}"/>
              </a:ext>
            </a:extLst>
          </p:cNvPr>
          <p:cNvSpPr>
            <a:spLocks noGrp="1"/>
          </p:cNvSpPr>
          <p:nvPr>
            <p:ph type="title"/>
          </p:nvPr>
        </p:nvSpPr>
        <p:spPr/>
        <p:txBody>
          <a:bodyPr/>
          <a:lstStyle/>
          <a:p>
            <a:r>
              <a:rPr lang="en-029" dirty="0"/>
              <a:t>Performance Bonds and Guarantee</a:t>
            </a:r>
          </a:p>
        </p:txBody>
      </p:sp>
      <p:sp>
        <p:nvSpPr>
          <p:cNvPr id="3" name="Content Placeholder 2">
            <a:extLst>
              <a:ext uri="{FF2B5EF4-FFF2-40B4-BE49-F238E27FC236}">
                <a16:creationId xmlns:a16="http://schemas.microsoft.com/office/drawing/2014/main" id="{F6420DC5-13E9-47AD-AB56-36919C2A8C2F}"/>
              </a:ext>
            </a:extLst>
          </p:cNvPr>
          <p:cNvSpPr>
            <a:spLocks noGrp="1"/>
          </p:cNvSpPr>
          <p:nvPr>
            <p:ph idx="1"/>
          </p:nvPr>
        </p:nvSpPr>
        <p:spPr/>
        <p:txBody>
          <a:bodyPr/>
          <a:lstStyle/>
          <a:p>
            <a:endParaRPr lang="en-029" dirty="0"/>
          </a:p>
          <a:p>
            <a:endParaRPr lang="en-029" dirty="0"/>
          </a:p>
        </p:txBody>
      </p:sp>
      <p:pic>
        <p:nvPicPr>
          <p:cNvPr id="4" name="Picture 3">
            <a:extLst>
              <a:ext uri="{FF2B5EF4-FFF2-40B4-BE49-F238E27FC236}">
                <a16:creationId xmlns:a16="http://schemas.microsoft.com/office/drawing/2014/main" id="{9FDC315A-1B6F-47F9-8A45-69D3F66CCD19}"/>
              </a:ext>
            </a:extLst>
          </p:cNvPr>
          <p:cNvPicPr>
            <a:picLocks noChangeAspect="1"/>
          </p:cNvPicPr>
          <p:nvPr/>
        </p:nvPicPr>
        <p:blipFill>
          <a:blip r:embed="rId2"/>
          <a:stretch>
            <a:fillRect/>
          </a:stretch>
        </p:blipFill>
        <p:spPr>
          <a:xfrm rot="166946">
            <a:off x="76049" y="1590727"/>
            <a:ext cx="9144000" cy="4773114"/>
          </a:xfrm>
          <a:prstGeom prst="rect">
            <a:avLst/>
          </a:prstGeom>
        </p:spPr>
      </p:pic>
    </p:spTree>
    <p:extLst>
      <p:ext uri="{BB962C8B-B14F-4D97-AF65-F5344CB8AC3E}">
        <p14:creationId xmlns:p14="http://schemas.microsoft.com/office/powerpoint/2010/main" val="5978759"/>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p:cNvSpPr>
            <a:spLocks noGrp="1" noChangeArrowheads="1"/>
          </p:cNvSpPr>
          <p:nvPr>
            <p:ph type="title"/>
          </p:nvPr>
        </p:nvSpPr>
        <p:spPr>
          <a:xfrm>
            <a:off x="838200" y="342900"/>
            <a:ext cx="7086600" cy="762000"/>
          </a:xfrm>
        </p:spPr>
        <p:txBody>
          <a:bodyPr>
            <a:noAutofit/>
          </a:bodyPr>
          <a:lstStyle/>
          <a:p>
            <a:pPr algn="ctr"/>
            <a:r>
              <a:rPr lang="en-US" sz="3200" dirty="0">
                <a:latin typeface="Franklin Gothic Demi" panose="020B0703020102020204" pitchFamily="34" charset="0"/>
                <a:cs typeface="Times New Roman" panose="02020603050405020304" pitchFamily="18" charset="0"/>
              </a:rPr>
              <a:t>Sources and Uses for Estimated and Actual</a:t>
            </a:r>
          </a:p>
        </p:txBody>
      </p:sp>
      <p:sp>
        <p:nvSpPr>
          <p:cNvPr id="51203" name="Rectangle 4"/>
          <p:cNvSpPr>
            <a:spLocks noGrp="1" noChangeArrowheads="1"/>
          </p:cNvSpPr>
          <p:nvPr>
            <p:ph type="body" sz="half" idx="1"/>
          </p:nvPr>
        </p:nvSpPr>
        <p:spPr/>
        <p:txBody>
          <a:bodyPr/>
          <a:lstStyle/>
          <a:p>
            <a:pPr marL="0" indent="0">
              <a:buNone/>
            </a:pPr>
            <a:r>
              <a:rPr lang="en-US" sz="1800" dirty="0"/>
              <a:t>.</a:t>
            </a:r>
          </a:p>
          <a:p>
            <a:endParaRPr lang="en-US" sz="1800" dirty="0"/>
          </a:p>
        </p:txBody>
      </p:sp>
      <p:pic>
        <p:nvPicPr>
          <p:cNvPr id="51204" name="Picture 5"/>
          <p:cNvPicPr>
            <a:picLocks noGrp="1" noChangeAspect="1" noChangeArrowheads="1"/>
          </p:cNvPicPr>
          <p:nvPr>
            <p:ph sz="quarter" idx="2"/>
          </p:nvPr>
        </p:nvPicPr>
        <p:blipFill>
          <a:blip r:embed="rId2" cstate="print"/>
          <a:srcRect/>
          <a:stretch>
            <a:fillRect/>
          </a:stretch>
        </p:blipFill>
        <p:spPr>
          <a:xfrm>
            <a:off x="1981200" y="1371600"/>
            <a:ext cx="4876800" cy="2216150"/>
          </a:xfrm>
          <a:noFill/>
        </p:spPr>
      </p:pic>
      <p:pic>
        <p:nvPicPr>
          <p:cNvPr id="51205" name="Picture 8"/>
          <p:cNvPicPr>
            <a:picLocks noGrp="1" noChangeAspect="1" noChangeArrowheads="1"/>
          </p:cNvPicPr>
          <p:nvPr>
            <p:ph sz="quarter" idx="3"/>
          </p:nvPr>
        </p:nvPicPr>
        <p:blipFill>
          <a:blip r:embed="rId3" cstate="print"/>
          <a:srcRect/>
          <a:stretch>
            <a:fillRect/>
          </a:stretch>
        </p:blipFill>
        <p:spPr>
          <a:xfrm>
            <a:off x="1981200" y="3816350"/>
            <a:ext cx="5105400" cy="2955925"/>
          </a:xfrm>
          <a:noFill/>
        </p:spPr>
      </p:pic>
    </p:spTree>
    <p:extLst>
      <p:ext uri="{BB962C8B-B14F-4D97-AF65-F5344CB8AC3E}">
        <p14:creationId xmlns:p14="http://schemas.microsoft.com/office/powerpoint/2010/main" val="2541433951"/>
      </p:ext>
    </p:extLst>
  </p:cSld>
  <p:clrMapOvr>
    <a:masterClrMapping/>
  </p:clrMapOvr>
  <p:transition>
    <p:zoom/>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028700" y="152400"/>
            <a:ext cx="7086600" cy="762000"/>
          </a:xfrm>
        </p:spPr>
        <p:txBody>
          <a:bodyPr>
            <a:normAutofit/>
          </a:bodyPr>
          <a:lstStyle/>
          <a:p>
            <a:pPr algn="ctr"/>
            <a:r>
              <a:rPr lang="en-US" sz="3200" dirty="0">
                <a:latin typeface="Franklin Gothic Demi" panose="020B0703020102020204" pitchFamily="34" charset="0"/>
                <a:cs typeface="Times New Roman" panose="02020603050405020304" pitchFamily="18" charset="0"/>
              </a:rPr>
              <a:t>Cost Over-Run Summary</a:t>
            </a:r>
          </a:p>
        </p:txBody>
      </p:sp>
      <p:sp>
        <p:nvSpPr>
          <p:cNvPr id="55299" name="Rectangle 3"/>
          <p:cNvSpPr>
            <a:spLocks noGrp="1" noChangeArrowheads="1"/>
          </p:cNvSpPr>
          <p:nvPr>
            <p:ph type="body" sz="half" idx="1"/>
          </p:nvPr>
        </p:nvSpPr>
        <p:spPr>
          <a:xfrm>
            <a:off x="457200" y="1066800"/>
            <a:ext cx="4267200" cy="2057400"/>
          </a:xfrm>
        </p:spPr>
        <p:txBody>
          <a:bodyPr>
            <a:normAutofit/>
          </a:bodyPr>
          <a:lstStyle/>
          <a:p>
            <a:pPr>
              <a:lnSpc>
                <a:spcPct val="80000"/>
              </a:lnSpc>
            </a:pPr>
            <a:r>
              <a:rPr lang="en-US" sz="1600" dirty="0"/>
              <a:t>Scope Changes from Government – Safety standards of navettes and other risks</a:t>
            </a:r>
          </a:p>
          <a:p>
            <a:pPr>
              <a:lnSpc>
                <a:spcPct val="80000"/>
              </a:lnSpc>
            </a:pPr>
            <a:r>
              <a:rPr lang="en-US" sz="1600" dirty="0"/>
              <a:t>Definition of who bears responsibility and risk allocation</a:t>
            </a:r>
          </a:p>
          <a:p>
            <a:pPr>
              <a:lnSpc>
                <a:spcPct val="80000"/>
              </a:lnSpc>
            </a:pPr>
            <a:r>
              <a:rPr lang="en-US" sz="1600" dirty="0"/>
              <a:t>A form of political risk; politically sensitive deadlines; managers with political experience rather than technical experience</a:t>
            </a:r>
          </a:p>
          <a:p>
            <a:pPr>
              <a:lnSpc>
                <a:spcPct val="80000"/>
              </a:lnSpc>
            </a:pPr>
            <a:endParaRPr lang="en-US" sz="1600" dirty="0"/>
          </a:p>
        </p:txBody>
      </p:sp>
      <p:pic>
        <p:nvPicPr>
          <p:cNvPr id="55300" name="Picture 18"/>
          <p:cNvPicPr>
            <a:picLocks noGrp="1" noChangeAspect="1" noChangeArrowheads="1"/>
          </p:cNvPicPr>
          <p:nvPr>
            <p:ph sz="quarter" idx="3"/>
          </p:nvPr>
        </p:nvPicPr>
        <p:blipFill>
          <a:blip r:embed="rId2" cstate="print"/>
          <a:srcRect/>
          <a:stretch>
            <a:fillRect/>
          </a:stretch>
        </p:blipFill>
        <p:spPr>
          <a:xfrm>
            <a:off x="4419600" y="3657600"/>
            <a:ext cx="4572000" cy="2322513"/>
          </a:xfrm>
          <a:noFill/>
        </p:spPr>
      </p:pic>
      <p:sp>
        <p:nvSpPr>
          <p:cNvPr id="55301" name="Rectangle 5"/>
          <p:cNvSpPr>
            <a:spLocks noChangeArrowheads="1"/>
          </p:cNvSpPr>
          <p:nvPr/>
        </p:nvSpPr>
        <p:spPr bwMode="auto">
          <a:xfrm>
            <a:off x="5127522" y="1391264"/>
            <a:ext cx="3156155" cy="1789471"/>
          </a:xfrm>
          <a:prstGeom prst="rect">
            <a:avLst/>
          </a:prstGeom>
          <a:solidFill>
            <a:srgbClr val="FFFF66"/>
          </a:solidFill>
          <a:ln w="12700">
            <a:noFill/>
            <a:miter lim="800000"/>
            <a:headEnd type="none" w="sm" len="sm"/>
            <a:tailEnd type="none" w="lg" len="lg"/>
          </a:ln>
        </p:spPr>
        <p:txBody>
          <a:bodyPr wrap="square" anchor="ctr">
            <a:spAutoFit/>
          </a:bodyPr>
          <a:lstStyle/>
          <a:p>
            <a:pPr algn="just">
              <a:tabLst>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GB" dirty="0"/>
              <a:t>The rolling stock for the shuttle trains was let on a procurement basis. TML would manage their acquisition on behalf of Eurotunnel, and be paid a percentage fee for this service.</a:t>
            </a:r>
          </a:p>
        </p:txBody>
      </p:sp>
      <p:pic>
        <p:nvPicPr>
          <p:cNvPr id="55302" name="Picture 21"/>
          <p:cNvPicPr>
            <a:picLocks noGrp="1" noChangeAspect="1" noChangeArrowheads="1"/>
          </p:cNvPicPr>
          <p:nvPr>
            <p:ph sz="quarter" idx="2"/>
          </p:nvPr>
        </p:nvPicPr>
        <p:blipFill>
          <a:blip r:embed="rId3" cstate="print"/>
          <a:srcRect/>
          <a:stretch>
            <a:fillRect/>
          </a:stretch>
        </p:blipFill>
        <p:spPr>
          <a:xfrm>
            <a:off x="152400" y="3197225"/>
            <a:ext cx="4114800" cy="2803525"/>
          </a:xfrm>
          <a:noFill/>
        </p:spPr>
      </p:pic>
    </p:spTree>
    <p:extLst>
      <p:ext uri="{BB962C8B-B14F-4D97-AF65-F5344CB8AC3E}">
        <p14:creationId xmlns:p14="http://schemas.microsoft.com/office/powerpoint/2010/main" val="313878090"/>
      </p:ext>
    </p:extLst>
  </p:cSld>
  <p:clrMapOvr>
    <a:masterClrMapping/>
  </p:clrMapOvr>
  <p:transition>
    <p:zoom/>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828368" y="263012"/>
            <a:ext cx="7086600" cy="762000"/>
          </a:xfrm>
        </p:spPr>
        <p:txBody>
          <a:bodyPr>
            <a:normAutofit/>
          </a:bodyPr>
          <a:lstStyle/>
          <a:p>
            <a:pPr algn="ctr"/>
            <a:r>
              <a:rPr lang="en-US" sz="3200" dirty="0">
                <a:latin typeface="Franklin Gothic Demi" panose="020B0703020102020204" pitchFamily="34" charset="0"/>
                <a:cs typeface="Times New Roman" panose="02020603050405020304" pitchFamily="18" charset="0"/>
              </a:rPr>
              <a:t>Eurotunnel Debt/EBITDA</a:t>
            </a:r>
          </a:p>
        </p:txBody>
      </p:sp>
      <p:pic>
        <p:nvPicPr>
          <p:cNvPr id="46083" name="Picture 4"/>
          <p:cNvPicPr>
            <a:picLocks noGrp="1" noChangeAspect="1" noChangeArrowheads="1"/>
          </p:cNvPicPr>
          <p:nvPr>
            <p:ph sz="quarter" idx="2"/>
          </p:nvPr>
        </p:nvPicPr>
        <p:blipFill>
          <a:blip r:embed="rId2" cstate="print"/>
          <a:srcRect/>
          <a:stretch>
            <a:fillRect/>
          </a:stretch>
        </p:blipFill>
        <p:spPr>
          <a:xfrm>
            <a:off x="1600200" y="4495800"/>
            <a:ext cx="6019800" cy="1963738"/>
          </a:xfrm>
          <a:noFill/>
        </p:spPr>
      </p:pic>
      <p:sp>
        <p:nvSpPr>
          <p:cNvPr id="46084" name="Text Box 8"/>
          <p:cNvSpPr txBox="1">
            <a:spLocks noChangeArrowheads="1"/>
          </p:cNvSpPr>
          <p:nvPr/>
        </p:nvSpPr>
        <p:spPr bwMode="auto">
          <a:xfrm>
            <a:off x="6405716" y="1319981"/>
            <a:ext cx="1715729" cy="2308324"/>
          </a:xfrm>
          <a:prstGeom prst="rect">
            <a:avLst/>
          </a:prstGeom>
          <a:solidFill>
            <a:srgbClr val="FFFF66"/>
          </a:solidFill>
          <a:ln w="12700">
            <a:noFill/>
            <a:miter lim="800000"/>
            <a:headEnd type="none" w="sm" len="sm"/>
            <a:tailEnd type="none" w="lg" len="lg"/>
          </a:ln>
        </p:spPr>
        <p:txBody>
          <a:bodyPr wrap="square">
            <a:spAutoFit/>
          </a:bodyPr>
          <a:lstStyle/>
          <a:p>
            <a:pPr algn="l">
              <a:spcBef>
                <a:spcPct val="50000"/>
              </a:spcBef>
            </a:pPr>
            <a:r>
              <a:rPr lang="en-US" dirty="0"/>
              <a:t>The debt to capital ratio for Eurotunnel  at financial close of 76% was in line with other projects, but it was irrelevant</a:t>
            </a:r>
          </a:p>
        </p:txBody>
      </p:sp>
      <p:pic>
        <p:nvPicPr>
          <p:cNvPr id="46085" name="Picture 9"/>
          <p:cNvPicPr>
            <a:picLocks noGrp="1" noChangeAspect="1" noChangeArrowheads="1"/>
          </p:cNvPicPr>
          <p:nvPr>
            <p:ph sz="quarter" idx="3"/>
          </p:nvPr>
        </p:nvPicPr>
        <p:blipFill>
          <a:blip r:embed="rId3" cstate="print"/>
          <a:srcRect/>
          <a:stretch>
            <a:fillRect/>
          </a:stretch>
        </p:blipFill>
        <p:spPr>
          <a:xfrm>
            <a:off x="913171" y="1218406"/>
            <a:ext cx="4876800" cy="3201988"/>
          </a:xfrm>
        </p:spPr>
      </p:pic>
    </p:spTree>
    <p:extLst>
      <p:ext uri="{BB962C8B-B14F-4D97-AF65-F5344CB8AC3E}">
        <p14:creationId xmlns:p14="http://schemas.microsoft.com/office/powerpoint/2010/main" val="4120847528"/>
      </p:ext>
    </p:extLst>
  </p:cSld>
  <p:clrMapOvr>
    <a:masterClrMapping/>
  </p:clrMapOvr>
  <p:transition>
    <p:zoom/>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245D5-7F3B-4900-B2A3-33C7A68FD44B}"/>
              </a:ext>
            </a:extLst>
          </p:cNvPr>
          <p:cNvSpPr>
            <a:spLocks noGrp="1"/>
          </p:cNvSpPr>
          <p:nvPr>
            <p:ph type="ctrTitle"/>
          </p:nvPr>
        </p:nvSpPr>
        <p:spPr/>
        <p:txBody>
          <a:bodyPr/>
          <a:lstStyle/>
          <a:p>
            <a:r>
              <a:rPr lang="en-US" dirty="0"/>
              <a:t>Traffic Analysis for Lekki Expressway</a:t>
            </a:r>
          </a:p>
        </p:txBody>
      </p:sp>
    </p:spTree>
    <p:extLst>
      <p:ext uri="{BB962C8B-B14F-4D97-AF65-F5344CB8AC3E}">
        <p14:creationId xmlns:p14="http://schemas.microsoft.com/office/powerpoint/2010/main" val="2470110955"/>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eaLnBrk="0" latinLnBrk="0" hangingPunct="0"/>
            <a:r>
              <a:rPr lang="en-US" dirty="0"/>
              <a:t>Difference Between Ratios for Project Finance and Corporate Finance</a:t>
            </a:r>
          </a:p>
        </p:txBody>
      </p:sp>
      <p:sp>
        <p:nvSpPr>
          <p:cNvPr id="7" name="Text Placeholder 6"/>
          <p:cNvSpPr>
            <a:spLocks noGrp="1"/>
          </p:cNvSpPr>
          <p:nvPr>
            <p:ph type="body" idx="1"/>
          </p:nvPr>
        </p:nvSpPr>
        <p:spPr>
          <a:xfrm>
            <a:off x="682996" y="1423161"/>
            <a:ext cx="3868738" cy="441159"/>
          </a:xfrm>
        </p:spPr>
        <p:txBody>
          <a:bodyPr/>
          <a:lstStyle/>
          <a:p>
            <a:pPr algn="ctr"/>
            <a:r>
              <a:rPr lang="en-US" dirty="0"/>
              <a:t>Corporate Finance</a:t>
            </a:r>
          </a:p>
        </p:txBody>
      </p:sp>
      <p:sp>
        <p:nvSpPr>
          <p:cNvPr id="9" name="Text Placeholder 8"/>
          <p:cNvSpPr>
            <a:spLocks noGrp="1"/>
          </p:cNvSpPr>
          <p:nvPr>
            <p:ph type="body" sz="quarter" idx="3"/>
          </p:nvPr>
        </p:nvSpPr>
        <p:spPr>
          <a:xfrm>
            <a:off x="4629150" y="1423161"/>
            <a:ext cx="3752850" cy="431058"/>
          </a:xfrm>
        </p:spPr>
        <p:txBody>
          <a:bodyPr/>
          <a:lstStyle/>
          <a:p>
            <a:pPr algn="ctr"/>
            <a:r>
              <a:rPr lang="en-US" dirty="0"/>
              <a:t>Project Finance</a:t>
            </a:r>
          </a:p>
        </p:txBody>
      </p:sp>
      <p:sp>
        <p:nvSpPr>
          <p:cNvPr id="10" name="Content Placeholder 9"/>
          <p:cNvSpPr>
            <a:spLocks noGrp="1"/>
          </p:cNvSpPr>
          <p:nvPr>
            <p:ph sz="quarter" idx="4"/>
          </p:nvPr>
        </p:nvSpPr>
        <p:spPr>
          <a:xfrm>
            <a:off x="4662909" y="1989291"/>
            <a:ext cx="4210050" cy="4168838"/>
          </a:xfrm>
        </p:spPr>
        <p:txBody>
          <a:bodyPr>
            <a:normAutofit/>
          </a:bodyPr>
          <a:lstStyle/>
          <a:p>
            <a:pPr latinLnBrk="0" hangingPunct="0"/>
            <a:r>
              <a:rPr lang="en-US" dirty="0"/>
              <a:t>Debt Service Buffer</a:t>
            </a:r>
          </a:p>
          <a:p>
            <a:pPr lvl="1" latinLnBrk="0" hangingPunct="0"/>
            <a:r>
              <a:rPr lang="en-US" dirty="0"/>
              <a:t>DSCR</a:t>
            </a:r>
          </a:p>
          <a:p>
            <a:pPr lvl="1" latinLnBrk="0" hangingPunct="0"/>
            <a:r>
              <a:rPr lang="en-US" dirty="0"/>
              <a:t>LLCR</a:t>
            </a:r>
          </a:p>
          <a:p>
            <a:pPr lvl="1" latinLnBrk="0" hangingPunct="0"/>
            <a:r>
              <a:rPr lang="en-US" dirty="0"/>
              <a:t>PLCR</a:t>
            </a:r>
          </a:p>
          <a:p>
            <a:pPr latinLnBrk="0" hangingPunct="0"/>
            <a:r>
              <a:rPr lang="en-US" dirty="0"/>
              <a:t>Skin in the Game</a:t>
            </a:r>
          </a:p>
          <a:p>
            <a:pPr lvl="1" latinLnBrk="0" hangingPunct="0"/>
            <a:r>
              <a:rPr lang="en-US" dirty="0"/>
              <a:t>Debt to Capital</a:t>
            </a:r>
          </a:p>
          <a:p>
            <a:pPr lvl="1" latinLnBrk="0" hangingPunct="0"/>
            <a:r>
              <a:rPr lang="en-US" dirty="0"/>
              <a:t>Debt to Equity</a:t>
            </a:r>
          </a:p>
        </p:txBody>
      </p:sp>
      <p:sp>
        <p:nvSpPr>
          <p:cNvPr id="2" name="Slide Number Placeholder 1"/>
          <p:cNvSpPr>
            <a:spLocks noGrp="1"/>
          </p:cNvSpPr>
          <p:nvPr>
            <p:ph type="sldNum" sz="quarter" idx="12"/>
          </p:nvPr>
        </p:nvSpPr>
        <p:spPr/>
        <p:txBody>
          <a:bodyPr/>
          <a:lstStyle/>
          <a:p>
            <a:pPr algn="ctr"/>
            <a:fld id="{0C3A1854-6B63-4059-B360-A3C4972BF0FC}" type="slidenum">
              <a:rPr lang="ko-KR" altLang="en-US" smtClean="0"/>
              <a:pPr algn="ctr"/>
              <a:t>31</a:t>
            </a:fld>
            <a:endParaRPr lang="ko-KR" altLang="en-US" dirty="0"/>
          </a:p>
        </p:txBody>
      </p:sp>
      <p:sp>
        <p:nvSpPr>
          <p:cNvPr id="5" name="Content Placeholder 4"/>
          <p:cNvSpPr>
            <a:spLocks noGrp="1"/>
          </p:cNvSpPr>
          <p:nvPr>
            <p:ph sz="half" idx="2"/>
          </p:nvPr>
        </p:nvSpPr>
        <p:spPr>
          <a:xfrm>
            <a:off x="381001" y="1989291"/>
            <a:ext cx="4038600" cy="4128934"/>
          </a:xfrm>
        </p:spPr>
        <p:txBody>
          <a:bodyPr/>
          <a:lstStyle/>
          <a:p>
            <a:r>
              <a:rPr lang="en-US" dirty="0"/>
              <a:t>Interest Coverage Buffer</a:t>
            </a:r>
          </a:p>
          <a:p>
            <a:pPr lvl="1"/>
            <a:r>
              <a:rPr lang="en-US" dirty="0"/>
              <a:t>EBITDA/Interest</a:t>
            </a:r>
          </a:p>
          <a:p>
            <a:pPr lvl="1"/>
            <a:r>
              <a:rPr lang="en-US" dirty="0"/>
              <a:t>EBIT/Interest</a:t>
            </a:r>
          </a:p>
          <a:p>
            <a:pPr lvl="1"/>
            <a:r>
              <a:rPr lang="en-US" dirty="0"/>
              <a:t>FFO/Interest</a:t>
            </a:r>
          </a:p>
          <a:p>
            <a:r>
              <a:rPr lang="en-US" dirty="0"/>
              <a:t>Time To Repay Debt</a:t>
            </a:r>
          </a:p>
          <a:p>
            <a:pPr lvl="1"/>
            <a:r>
              <a:rPr lang="en-US" dirty="0"/>
              <a:t>Debt/EBITDA</a:t>
            </a:r>
          </a:p>
          <a:p>
            <a:pPr lvl="1"/>
            <a:r>
              <a:rPr lang="en-US" dirty="0"/>
              <a:t>Debt/FFO or FFO/Debt</a:t>
            </a:r>
          </a:p>
          <a:p>
            <a:r>
              <a:rPr lang="en-US" dirty="0"/>
              <a:t>Value of Company to Debt</a:t>
            </a:r>
          </a:p>
          <a:p>
            <a:pPr lvl="1"/>
            <a:r>
              <a:rPr lang="en-US" dirty="0"/>
              <a:t>Debt to Equity</a:t>
            </a:r>
          </a:p>
          <a:p>
            <a:pPr lvl="1"/>
            <a:r>
              <a:rPr lang="en-US" dirty="0"/>
              <a:t>Debt to Capital</a:t>
            </a:r>
          </a:p>
          <a:p>
            <a:pPr lvl="1"/>
            <a:endParaRPr lang="en-US" dirty="0"/>
          </a:p>
        </p:txBody>
      </p:sp>
    </p:spTree>
    <p:extLst>
      <p:ext uri="{BB962C8B-B14F-4D97-AF65-F5344CB8AC3E}">
        <p14:creationId xmlns:p14="http://schemas.microsoft.com/office/powerpoint/2010/main" val="1888292433"/>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B9D40C3-E23D-4B65-AF39-6B9E16580FC2}"/>
              </a:ext>
            </a:extLst>
          </p:cNvPr>
          <p:cNvPicPr>
            <a:picLocks noGrp="1" noChangeAspect="1"/>
          </p:cNvPicPr>
          <p:nvPr>
            <p:ph idx="1"/>
          </p:nvPr>
        </p:nvPicPr>
        <p:blipFill>
          <a:blip r:embed="rId2"/>
          <a:stretch>
            <a:fillRect/>
          </a:stretch>
        </p:blipFill>
        <p:spPr>
          <a:xfrm>
            <a:off x="496707" y="1194158"/>
            <a:ext cx="7902575" cy="2979021"/>
          </a:xfrm>
          <a:prstGeom prst="rect">
            <a:avLst/>
          </a:prstGeom>
        </p:spPr>
      </p:pic>
      <p:sp>
        <p:nvSpPr>
          <p:cNvPr id="3" name="Title 2">
            <a:extLst>
              <a:ext uri="{FF2B5EF4-FFF2-40B4-BE49-F238E27FC236}">
                <a16:creationId xmlns:a16="http://schemas.microsoft.com/office/drawing/2014/main" id="{7C020D95-949C-49E8-A5BE-05273ED570AA}"/>
              </a:ext>
            </a:extLst>
          </p:cNvPr>
          <p:cNvSpPr>
            <a:spLocks noGrp="1"/>
          </p:cNvSpPr>
          <p:nvPr>
            <p:ph type="title"/>
          </p:nvPr>
        </p:nvSpPr>
        <p:spPr/>
        <p:txBody>
          <a:bodyPr/>
          <a:lstStyle/>
          <a:p>
            <a:r>
              <a:rPr lang="en-US" dirty="0"/>
              <a:t>Items included in Traffic Studies</a:t>
            </a:r>
          </a:p>
        </p:txBody>
      </p:sp>
      <p:sp>
        <p:nvSpPr>
          <p:cNvPr id="4" name="Slide Number Placeholder 3">
            <a:extLst>
              <a:ext uri="{FF2B5EF4-FFF2-40B4-BE49-F238E27FC236}">
                <a16:creationId xmlns:a16="http://schemas.microsoft.com/office/drawing/2014/main" id="{FEA41B1F-E9CB-46D5-9F04-6313774E89A0}"/>
              </a:ext>
            </a:extLst>
          </p:cNvPr>
          <p:cNvSpPr>
            <a:spLocks noGrp="1"/>
          </p:cNvSpPr>
          <p:nvPr>
            <p:ph type="sldNum" sz="quarter" idx="12"/>
          </p:nvPr>
        </p:nvSpPr>
        <p:spPr/>
        <p:txBody>
          <a:bodyPr/>
          <a:lstStyle/>
          <a:p>
            <a:pPr algn="ctr"/>
            <a:fld id="{0C3A1854-6B63-4059-B360-A3C4972BF0FC}" type="slidenum">
              <a:rPr lang="ko-KR" altLang="en-US" smtClean="0"/>
              <a:pPr algn="ctr"/>
              <a:t>310</a:t>
            </a:fld>
            <a:endParaRPr lang="ko-KR" altLang="en-US" dirty="0"/>
          </a:p>
        </p:txBody>
      </p:sp>
    </p:spTree>
    <p:extLst>
      <p:ext uri="{BB962C8B-B14F-4D97-AF65-F5344CB8AC3E}">
        <p14:creationId xmlns:p14="http://schemas.microsoft.com/office/powerpoint/2010/main" val="3444100039"/>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7829C1C-45E7-40E0-AEBD-F9B29F69D5BF}"/>
              </a:ext>
            </a:extLst>
          </p:cNvPr>
          <p:cNvPicPr>
            <a:picLocks noGrp="1" noChangeAspect="1"/>
          </p:cNvPicPr>
          <p:nvPr>
            <p:ph idx="1"/>
          </p:nvPr>
        </p:nvPicPr>
        <p:blipFill>
          <a:blip r:embed="rId2"/>
          <a:stretch>
            <a:fillRect/>
          </a:stretch>
        </p:blipFill>
        <p:spPr>
          <a:xfrm>
            <a:off x="557899" y="2581275"/>
            <a:ext cx="8015828" cy="2235994"/>
          </a:xfrm>
          <a:prstGeom prst="rect">
            <a:avLst/>
          </a:prstGeom>
        </p:spPr>
      </p:pic>
      <p:sp>
        <p:nvSpPr>
          <p:cNvPr id="3" name="Title 2">
            <a:extLst>
              <a:ext uri="{FF2B5EF4-FFF2-40B4-BE49-F238E27FC236}">
                <a16:creationId xmlns:a16="http://schemas.microsoft.com/office/drawing/2014/main" id="{21F74B07-8215-4671-81AC-AD70AE2986E7}"/>
              </a:ext>
            </a:extLst>
          </p:cNvPr>
          <p:cNvSpPr>
            <a:spLocks noGrp="1"/>
          </p:cNvSpPr>
          <p:nvPr>
            <p:ph type="title"/>
          </p:nvPr>
        </p:nvSpPr>
        <p:spPr/>
        <p:txBody>
          <a:bodyPr/>
          <a:lstStyle/>
          <a:p>
            <a:r>
              <a:rPr lang="en-US" dirty="0"/>
              <a:t>Alternative Routes</a:t>
            </a:r>
          </a:p>
        </p:txBody>
      </p:sp>
      <p:sp>
        <p:nvSpPr>
          <p:cNvPr id="4" name="Slide Number Placeholder 3">
            <a:extLst>
              <a:ext uri="{FF2B5EF4-FFF2-40B4-BE49-F238E27FC236}">
                <a16:creationId xmlns:a16="http://schemas.microsoft.com/office/drawing/2014/main" id="{71D67B53-8209-49DF-B6F0-0376BB2DE1BC}"/>
              </a:ext>
            </a:extLst>
          </p:cNvPr>
          <p:cNvSpPr>
            <a:spLocks noGrp="1"/>
          </p:cNvSpPr>
          <p:nvPr>
            <p:ph type="sldNum" sz="quarter" idx="12"/>
          </p:nvPr>
        </p:nvSpPr>
        <p:spPr/>
        <p:txBody>
          <a:bodyPr/>
          <a:lstStyle/>
          <a:p>
            <a:pPr algn="ctr"/>
            <a:fld id="{0C3A1854-6B63-4059-B360-A3C4972BF0FC}" type="slidenum">
              <a:rPr lang="ko-KR" altLang="en-US" smtClean="0"/>
              <a:pPr algn="ctr"/>
              <a:t>311</a:t>
            </a:fld>
            <a:endParaRPr lang="ko-KR" altLang="en-US" dirty="0"/>
          </a:p>
        </p:txBody>
      </p:sp>
    </p:spTree>
    <p:extLst>
      <p:ext uri="{BB962C8B-B14F-4D97-AF65-F5344CB8AC3E}">
        <p14:creationId xmlns:p14="http://schemas.microsoft.com/office/powerpoint/2010/main" val="2293634893"/>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2651B6B-78F6-42F8-B7CA-B042403C8EFB}"/>
              </a:ext>
            </a:extLst>
          </p:cNvPr>
          <p:cNvPicPr>
            <a:picLocks noGrp="1" noChangeAspect="1"/>
          </p:cNvPicPr>
          <p:nvPr>
            <p:ph idx="1"/>
          </p:nvPr>
        </p:nvPicPr>
        <p:blipFill>
          <a:blip r:embed="rId2"/>
          <a:stretch>
            <a:fillRect/>
          </a:stretch>
        </p:blipFill>
        <p:spPr>
          <a:xfrm>
            <a:off x="1579369" y="1055688"/>
            <a:ext cx="6207512" cy="4913312"/>
          </a:xfrm>
          <a:prstGeom prst="rect">
            <a:avLst/>
          </a:prstGeom>
        </p:spPr>
      </p:pic>
      <p:sp>
        <p:nvSpPr>
          <p:cNvPr id="3" name="Title 2">
            <a:extLst>
              <a:ext uri="{FF2B5EF4-FFF2-40B4-BE49-F238E27FC236}">
                <a16:creationId xmlns:a16="http://schemas.microsoft.com/office/drawing/2014/main" id="{4DBB70EC-8209-4691-8EAB-EFF00C1A7B3C}"/>
              </a:ext>
            </a:extLst>
          </p:cNvPr>
          <p:cNvSpPr>
            <a:spLocks noGrp="1"/>
          </p:cNvSpPr>
          <p:nvPr>
            <p:ph type="title"/>
          </p:nvPr>
        </p:nvSpPr>
        <p:spPr/>
        <p:txBody>
          <a:bodyPr/>
          <a:lstStyle/>
          <a:p>
            <a:r>
              <a:rPr lang="en-US" dirty="0"/>
              <a:t>Traffic Studies - Surveys</a:t>
            </a:r>
          </a:p>
        </p:txBody>
      </p:sp>
      <p:sp>
        <p:nvSpPr>
          <p:cNvPr id="4" name="Slide Number Placeholder 3">
            <a:extLst>
              <a:ext uri="{FF2B5EF4-FFF2-40B4-BE49-F238E27FC236}">
                <a16:creationId xmlns:a16="http://schemas.microsoft.com/office/drawing/2014/main" id="{9CCCEACB-81F7-496F-A6D5-577E7FFE47B9}"/>
              </a:ext>
            </a:extLst>
          </p:cNvPr>
          <p:cNvSpPr>
            <a:spLocks noGrp="1"/>
          </p:cNvSpPr>
          <p:nvPr>
            <p:ph type="sldNum" sz="quarter" idx="12"/>
          </p:nvPr>
        </p:nvSpPr>
        <p:spPr/>
        <p:txBody>
          <a:bodyPr/>
          <a:lstStyle/>
          <a:p>
            <a:pPr algn="ctr"/>
            <a:fld id="{0C3A1854-6B63-4059-B360-A3C4972BF0FC}" type="slidenum">
              <a:rPr lang="ko-KR" altLang="en-US" smtClean="0"/>
              <a:pPr algn="ctr"/>
              <a:t>312</a:t>
            </a:fld>
            <a:endParaRPr lang="ko-KR" altLang="en-US" dirty="0"/>
          </a:p>
        </p:txBody>
      </p:sp>
    </p:spTree>
    <p:extLst>
      <p:ext uri="{BB962C8B-B14F-4D97-AF65-F5344CB8AC3E}">
        <p14:creationId xmlns:p14="http://schemas.microsoft.com/office/powerpoint/2010/main" val="3908986946"/>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46CA5DB-C582-4801-9BE3-94648B532928}"/>
              </a:ext>
            </a:extLst>
          </p:cNvPr>
          <p:cNvPicPr>
            <a:picLocks noGrp="1" noChangeAspect="1"/>
          </p:cNvPicPr>
          <p:nvPr>
            <p:ph idx="1"/>
          </p:nvPr>
        </p:nvPicPr>
        <p:blipFill>
          <a:blip r:embed="rId2"/>
          <a:stretch>
            <a:fillRect/>
          </a:stretch>
        </p:blipFill>
        <p:spPr>
          <a:xfrm>
            <a:off x="731838" y="1066837"/>
            <a:ext cx="7902575" cy="4891013"/>
          </a:xfrm>
          <a:prstGeom prst="rect">
            <a:avLst/>
          </a:prstGeom>
        </p:spPr>
      </p:pic>
      <p:sp>
        <p:nvSpPr>
          <p:cNvPr id="3" name="Title 2">
            <a:extLst>
              <a:ext uri="{FF2B5EF4-FFF2-40B4-BE49-F238E27FC236}">
                <a16:creationId xmlns:a16="http://schemas.microsoft.com/office/drawing/2014/main" id="{91403E49-7BF3-4789-9FB0-2E53F31501ED}"/>
              </a:ext>
            </a:extLst>
          </p:cNvPr>
          <p:cNvSpPr>
            <a:spLocks noGrp="1"/>
          </p:cNvSpPr>
          <p:nvPr>
            <p:ph type="title"/>
          </p:nvPr>
        </p:nvSpPr>
        <p:spPr/>
        <p:txBody>
          <a:bodyPr/>
          <a:lstStyle/>
          <a:p>
            <a:r>
              <a:rPr lang="en-US" dirty="0"/>
              <a:t>Multiple Traffic Studies</a:t>
            </a:r>
          </a:p>
        </p:txBody>
      </p:sp>
      <p:sp>
        <p:nvSpPr>
          <p:cNvPr id="4" name="Slide Number Placeholder 3">
            <a:extLst>
              <a:ext uri="{FF2B5EF4-FFF2-40B4-BE49-F238E27FC236}">
                <a16:creationId xmlns:a16="http://schemas.microsoft.com/office/drawing/2014/main" id="{95BA06B3-13BA-48A5-AA14-DDBD5B6E64A4}"/>
              </a:ext>
            </a:extLst>
          </p:cNvPr>
          <p:cNvSpPr>
            <a:spLocks noGrp="1"/>
          </p:cNvSpPr>
          <p:nvPr>
            <p:ph type="sldNum" sz="quarter" idx="12"/>
          </p:nvPr>
        </p:nvSpPr>
        <p:spPr/>
        <p:txBody>
          <a:bodyPr/>
          <a:lstStyle/>
          <a:p>
            <a:pPr algn="ctr"/>
            <a:fld id="{0C3A1854-6B63-4059-B360-A3C4972BF0FC}" type="slidenum">
              <a:rPr lang="ko-KR" altLang="en-US" smtClean="0"/>
              <a:pPr algn="ctr"/>
              <a:t>313</a:t>
            </a:fld>
            <a:endParaRPr lang="ko-KR" altLang="en-US" dirty="0"/>
          </a:p>
        </p:txBody>
      </p:sp>
    </p:spTree>
    <p:extLst>
      <p:ext uri="{BB962C8B-B14F-4D97-AF65-F5344CB8AC3E}">
        <p14:creationId xmlns:p14="http://schemas.microsoft.com/office/powerpoint/2010/main" val="3087158446"/>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0BC6A2-02DE-48D6-8E94-0155311FCFA0}"/>
              </a:ext>
            </a:extLst>
          </p:cNvPr>
          <p:cNvSpPr>
            <a:spLocks noGrp="1"/>
          </p:cNvSpPr>
          <p:nvPr>
            <p:ph idx="1"/>
          </p:nvPr>
        </p:nvSpPr>
        <p:spPr/>
        <p:txBody>
          <a:bodyPr/>
          <a:lstStyle/>
          <a:p>
            <a:r>
              <a:rPr lang="en-US" dirty="0"/>
              <a:t>Note the dramatic difference in numbers from different studies even without a forecast</a:t>
            </a:r>
          </a:p>
          <a:p>
            <a:endParaRPr lang="en-US" dirty="0"/>
          </a:p>
        </p:txBody>
      </p:sp>
      <p:sp>
        <p:nvSpPr>
          <p:cNvPr id="3" name="Title 2">
            <a:extLst>
              <a:ext uri="{FF2B5EF4-FFF2-40B4-BE49-F238E27FC236}">
                <a16:creationId xmlns:a16="http://schemas.microsoft.com/office/drawing/2014/main" id="{DFC5662D-72CA-41B0-B237-E0A51BFBE6F1}"/>
              </a:ext>
            </a:extLst>
          </p:cNvPr>
          <p:cNvSpPr>
            <a:spLocks noGrp="1"/>
          </p:cNvSpPr>
          <p:nvPr>
            <p:ph type="title"/>
          </p:nvPr>
        </p:nvSpPr>
        <p:spPr/>
        <p:txBody>
          <a:bodyPr/>
          <a:lstStyle/>
          <a:p>
            <a:r>
              <a:rPr lang="en-US" dirty="0"/>
              <a:t>Uncertainty in Traffic Studies</a:t>
            </a:r>
          </a:p>
        </p:txBody>
      </p:sp>
      <p:sp>
        <p:nvSpPr>
          <p:cNvPr id="4" name="Slide Number Placeholder 3">
            <a:extLst>
              <a:ext uri="{FF2B5EF4-FFF2-40B4-BE49-F238E27FC236}">
                <a16:creationId xmlns:a16="http://schemas.microsoft.com/office/drawing/2014/main" id="{0FDEB264-85DF-4CD1-BCA5-FCA2018D4FDE}"/>
              </a:ext>
            </a:extLst>
          </p:cNvPr>
          <p:cNvSpPr>
            <a:spLocks noGrp="1"/>
          </p:cNvSpPr>
          <p:nvPr>
            <p:ph type="sldNum" sz="quarter" idx="12"/>
          </p:nvPr>
        </p:nvSpPr>
        <p:spPr/>
        <p:txBody>
          <a:bodyPr/>
          <a:lstStyle/>
          <a:p>
            <a:pPr algn="ctr"/>
            <a:fld id="{0C3A1854-6B63-4059-B360-A3C4972BF0FC}" type="slidenum">
              <a:rPr lang="ko-KR" altLang="en-US" smtClean="0"/>
              <a:pPr algn="ctr"/>
              <a:t>314</a:t>
            </a:fld>
            <a:endParaRPr lang="ko-KR" altLang="en-US" dirty="0"/>
          </a:p>
        </p:txBody>
      </p:sp>
      <p:pic>
        <p:nvPicPr>
          <p:cNvPr id="5" name="Picture 4">
            <a:extLst>
              <a:ext uri="{FF2B5EF4-FFF2-40B4-BE49-F238E27FC236}">
                <a16:creationId xmlns:a16="http://schemas.microsoft.com/office/drawing/2014/main" id="{5DF8F995-1E28-48F1-B163-7E2D1B23CAF1}"/>
              </a:ext>
            </a:extLst>
          </p:cNvPr>
          <p:cNvPicPr>
            <a:picLocks noChangeAspect="1"/>
          </p:cNvPicPr>
          <p:nvPr/>
        </p:nvPicPr>
        <p:blipFill>
          <a:blip r:embed="rId2"/>
          <a:stretch>
            <a:fillRect/>
          </a:stretch>
        </p:blipFill>
        <p:spPr>
          <a:xfrm>
            <a:off x="522450" y="2522733"/>
            <a:ext cx="8086725" cy="3794540"/>
          </a:xfrm>
          <a:prstGeom prst="rect">
            <a:avLst/>
          </a:prstGeom>
        </p:spPr>
      </p:pic>
    </p:spTree>
    <p:extLst>
      <p:ext uri="{BB962C8B-B14F-4D97-AF65-F5344CB8AC3E}">
        <p14:creationId xmlns:p14="http://schemas.microsoft.com/office/powerpoint/2010/main" val="2678983442"/>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8A0222-4967-4394-ACC8-89DB67034B6C}"/>
              </a:ext>
            </a:extLst>
          </p:cNvPr>
          <p:cNvSpPr>
            <a:spLocks noGrp="1"/>
          </p:cNvSpPr>
          <p:nvPr>
            <p:ph idx="1"/>
          </p:nvPr>
        </p:nvSpPr>
        <p:spPr/>
        <p:txBody>
          <a:bodyPr/>
          <a:lstStyle/>
          <a:p>
            <a:r>
              <a:rPr lang="en-US" dirty="0"/>
              <a:t>Forecast Traffic Flow</a:t>
            </a:r>
          </a:p>
          <a:p>
            <a:endParaRPr lang="en-US" dirty="0"/>
          </a:p>
        </p:txBody>
      </p:sp>
      <p:sp>
        <p:nvSpPr>
          <p:cNvPr id="3" name="Title 2">
            <a:extLst>
              <a:ext uri="{FF2B5EF4-FFF2-40B4-BE49-F238E27FC236}">
                <a16:creationId xmlns:a16="http://schemas.microsoft.com/office/drawing/2014/main" id="{A0CD3FF4-961B-4FD0-96DA-A75194B63831}"/>
              </a:ext>
            </a:extLst>
          </p:cNvPr>
          <p:cNvSpPr>
            <a:spLocks noGrp="1"/>
          </p:cNvSpPr>
          <p:nvPr>
            <p:ph type="title"/>
          </p:nvPr>
        </p:nvSpPr>
        <p:spPr/>
        <p:txBody>
          <a:bodyPr/>
          <a:lstStyle/>
          <a:p>
            <a:r>
              <a:rPr lang="en-US" dirty="0"/>
              <a:t>Traffic Forecasts</a:t>
            </a:r>
          </a:p>
        </p:txBody>
      </p:sp>
      <p:sp>
        <p:nvSpPr>
          <p:cNvPr id="4" name="Slide Number Placeholder 3">
            <a:extLst>
              <a:ext uri="{FF2B5EF4-FFF2-40B4-BE49-F238E27FC236}">
                <a16:creationId xmlns:a16="http://schemas.microsoft.com/office/drawing/2014/main" id="{C386A677-1A79-4C54-B4C0-C52CD94023B6}"/>
              </a:ext>
            </a:extLst>
          </p:cNvPr>
          <p:cNvSpPr>
            <a:spLocks noGrp="1"/>
          </p:cNvSpPr>
          <p:nvPr>
            <p:ph type="sldNum" sz="quarter" idx="12"/>
          </p:nvPr>
        </p:nvSpPr>
        <p:spPr/>
        <p:txBody>
          <a:bodyPr/>
          <a:lstStyle/>
          <a:p>
            <a:pPr algn="ctr"/>
            <a:fld id="{0C3A1854-6B63-4059-B360-A3C4972BF0FC}" type="slidenum">
              <a:rPr lang="ko-KR" altLang="en-US" smtClean="0"/>
              <a:pPr algn="ctr"/>
              <a:t>315</a:t>
            </a:fld>
            <a:endParaRPr lang="ko-KR" altLang="en-US" dirty="0"/>
          </a:p>
        </p:txBody>
      </p:sp>
      <p:pic>
        <p:nvPicPr>
          <p:cNvPr id="5" name="Picture 4">
            <a:extLst>
              <a:ext uri="{FF2B5EF4-FFF2-40B4-BE49-F238E27FC236}">
                <a16:creationId xmlns:a16="http://schemas.microsoft.com/office/drawing/2014/main" id="{E81378F5-CC12-461E-B86A-7B5E0C9F6AB1}"/>
              </a:ext>
            </a:extLst>
          </p:cNvPr>
          <p:cNvPicPr>
            <a:picLocks noChangeAspect="1"/>
          </p:cNvPicPr>
          <p:nvPr/>
        </p:nvPicPr>
        <p:blipFill>
          <a:blip r:embed="rId2"/>
          <a:stretch>
            <a:fillRect/>
          </a:stretch>
        </p:blipFill>
        <p:spPr>
          <a:xfrm>
            <a:off x="1151100" y="2225588"/>
            <a:ext cx="6829425" cy="4000500"/>
          </a:xfrm>
          <a:prstGeom prst="rect">
            <a:avLst/>
          </a:prstGeom>
        </p:spPr>
      </p:pic>
    </p:spTree>
    <p:extLst>
      <p:ext uri="{BB962C8B-B14F-4D97-AF65-F5344CB8AC3E}">
        <p14:creationId xmlns:p14="http://schemas.microsoft.com/office/powerpoint/2010/main" val="1349744690"/>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A53D0E-284A-48EF-909F-56C684D3ABE9}"/>
              </a:ext>
            </a:extLst>
          </p:cNvPr>
          <p:cNvSpPr>
            <a:spLocks noGrp="1"/>
          </p:cNvSpPr>
          <p:nvPr>
            <p:ph idx="1"/>
          </p:nvPr>
        </p:nvSpPr>
        <p:spPr/>
        <p:txBody>
          <a:bodyPr/>
          <a:lstStyle/>
          <a:p>
            <a:r>
              <a:rPr lang="en-US" dirty="0"/>
              <a:t>See the base volume and growth forecasts from the surveys and then the off-set from the tolls</a:t>
            </a:r>
          </a:p>
          <a:p>
            <a:endParaRPr lang="en-US" dirty="0"/>
          </a:p>
        </p:txBody>
      </p:sp>
      <p:sp>
        <p:nvSpPr>
          <p:cNvPr id="3" name="Title 2">
            <a:extLst>
              <a:ext uri="{FF2B5EF4-FFF2-40B4-BE49-F238E27FC236}">
                <a16:creationId xmlns:a16="http://schemas.microsoft.com/office/drawing/2014/main" id="{EB9CCA32-90C1-4F8D-90BE-9D0C7CFED6C8}"/>
              </a:ext>
            </a:extLst>
          </p:cNvPr>
          <p:cNvSpPr>
            <a:spLocks noGrp="1"/>
          </p:cNvSpPr>
          <p:nvPr>
            <p:ph type="title"/>
          </p:nvPr>
        </p:nvSpPr>
        <p:spPr/>
        <p:txBody>
          <a:bodyPr/>
          <a:lstStyle/>
          <a:p>
            <a:r>
              <a:rPr lang="en-US" dirty="0"/>
              <a:t>Difference Between Traffic Studies</a:t>
            </a:r>
          </a:p>
        </p:txBody>
      </p:sp>
      <p:sp>
        <p:nvSpPr>
          <p:cNvPr id="4" name="Slide Number Placeholder 3">
            <a:extLst>
              <a:ext uri="{FF2B5EF4-FFF2-40B4-BE49-F238E27FC236}">
                <a16:creationId xmlns:a16="http://schemas.microsoft.com/office/drawing/2014/main" id="{1867D019-7B02-40EE-89D3-A8FB86437487}"/>
              </a:ext>
            </a:extLst>
          </p:cNvPr>
          <p:cNvSpPr>
            <a:spLocks noGrp="1"/>
          </p:cNvSpPr>
          <p:nvPr>
            <p:ph type="sldNum" sz="quarter" idx="12"/>
          </p:nvPr>
        </p:nvSpPr>
        <p:spPr/>
        <p:txBody>
          <a:bodyPr/>
          <a:lstStyle/>
          <a:p>
            <a:pPr algn="ctr"/>
            <a:fld id="{0C3A1854-6B63-4059-B360-A3C4972BF0FC}" type="slidenum">
              <a:rPr lang="ko-KR" altLang="en-US" smtClean="0"/>
              <a:pPr algn="ctr"/>
              <a:t>316</a:t>
            </a:fld>
            <a:endParaRPr lang="ko-KR" altLang="en-US" dirty="0"/>
          </a:p>
        </p:txBody>
      </p:sp>
      <p:pic>
        <p:nvPicPr>
          <p:cNvPr id="6" name="Picture 5">
            <a:extLst>
              <a:ext uri="{FF2B5EF4-FFF2-40B4-BE49-F238E27FC236}">
                <a16:creationId xmlns:a16="http://schemas.microsoft.com/office/drawing/2014/main" id="{5F424D85-B179-40B8-92BF-0C87C5F29AB0}"/>
              </a:ext>
            </a:extLst>
          </p:cNvPr>
          <p:cNvPicPr>
            <a:picLocks noChangeAspect="1"/>
          </p:cNvPicPr>
          <p:nvPr/>
        </p:nvPicPr>
        <p:blipFill>
          <a:blip r:embed="rId2"/>
          <a:stretch>
            <a:fillRect/>
          </a:stretch>
        </p:blipFill>
        <p:spPr>
          <a:xfrm>
            <a:off x="281331" y="2784685"/>
            <a:ext cx="8568964" cy="3697916"/>
          </a:xfrm>
          <a:prstGeom prst="rect">
            <a:avLst/>
          </a:prstGeom>
        </p:spPr>
      </p:pic>
    </p:spTree>
    <p:extLst>
      <p:ext uri="{BB962C8B-B14F-4D97-AF65-F5344CB8AC3E}">
        <p14:creationId xmlns:p14="http://schemas.microsoft.com/office/powerpoint/2010/main" val="2018230085"/>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16AA2C2-6397-4EEE-AB5B-3B9EB41B5D24}"/>
              </a:ext>
            </a:extLst>
          </p:cNvPr>
          <p:cNvPicPr>
            <a:picLocks noGrp="1" noChangeAspect="1"/>
          </p:cNvPicPr>
          <p:nvPr>
            <p:ph idx="1"/>
          </p:nvPr>
        </p:nvPicPr>
        <p:blipFill>
          <a:blip r:embed="rId2"/>
          <a:stretch>
            <a:fillRect/>
          </a:stretch>
        </p:blipFill>
        <p:spPr>
          <a:xfrm>
            <a:off x="731838" y="1582277"/>
            <a:ext cx="7902575" cy="3860134"/>
          </a:xfrm>
          <a:prstGeom prst="rect">
            <a:avLst/>
          </a:prstGeom>
        </p:spPr>
      </p:pic>
      <p:sp>
        <p:nvSpPr>
          <p:cNvPr id="3" name="Title 2">
            <a:extLst>
              <a:ext uri="{FF2B5EF4-FFF2-40B4-BE49-F238E27FC236}">
                <a16:creationId xmlns:a16="http://schemas.microsoft.com/office/drawing/2014/main" id="{02F939B4-12A7-4EA8-AD4F-CECCCE398875}"/>
              </a:ext>
            </a:extLst>
          </p:cNvPr>
          <p:cNvSpPr>
            <a:spLocks noGrp="1"/>
          </p:cNvSpPr>
          <p:nvPr>
            <p:ph type="title"/>
          </p:nvPr>
        </p:nvSpPr>
        <p:spPr/>
        <p:txBody>
          <a:bodyPr/>
          <a:lstStyle/>
          <a:p>
            <a:r>
              <a:rPr lang="en-US" dirty="0"/>
              <a:t>Traffic Surveys</a:t>
            </a:r>
          </a:p>
        </p:txBody>
      </p:sp>
      <p:sp>
        <p:nvSpPr>
          <p:cNvPr id="4" name="Slide Number Placeholder 3">
            <a:extLst>
              <a:ext uri="{FF2B5EF4-FFF2-40B4-BE49-F238E27FC236}">
                <a16:creationId xmlns:a16="http://schemas.microsoft.com/office/drawing/2014/main" id="{DE164244-3625-4FB5-A631-890CA99E3C2F}"/>
              </a:ext>
            </a:extLst>
          </p:cNvPr>
          <p:cNvSpPr>
            <a:spLocks noGrp="1"/>
          </p:cNvSpPr>
          <p:nvPr>
            <p:ph type="sldNum" sz="quarter" idx="12"/>
          </p:nvPr>
        </p:nvSpPr>
        <p:spPr/>
        <p:txBody>
          <a:bodyPr/>
          <a:lstStyle/>
          <a:p>
            <a:pPr algn="ctr"/>
            <a:fld id="{0C3A1854-6B63-4059-B360-A3C4972BF0FC}" type="slidenum">
              <a:rPr lang="ko-KR" altLang="en-US" smtClean="0"/>
              <a:pPr algn="ctr"/>
              <a:t>317</a:t>
            </a:fld>
            <a:endParaRPr lang="ko-KR" altLang="en-US" dirty="0"/>
          </a:p>
        </p:txBody>
      </p:sp>
    </p:spTree>
    <p:extLst>
      <p:ext uri="{BB962C8B-B14F-4D97-AF65-F5344CB8AC3E}">
        <p14:creationId xmlns:p14="http://schemas.microsoft.com/office/powerpoint/2010/main" val="2198831802"/>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E277F10-BD31-41FF-A5C9-C466A8F39E5A}"/>
              </a:ext>
            </a:extLst>
          </p:cNvPr>
          <p:cNvPicPr>
            <a:picLocks noGrp="1" noChangeAspect="1"/>
          </p:cNvPicPr>
          <p:nvPr>
            <p:ph idx="1"/>
          </p:nvPr>
        </p:nvPicPr>
        <p:blipFill>
          <a:blip r:embed="rId2"/>
          <a:stretch>
            <a:fillRect/>
          </a:stretch>
        </p:blipFill>
        <p:spPr>
          <a:xfrm>
            <a:off x="731838" y="1347586"/>
            <a:ext cx="7902575" cy="4329516"/>
          </a:xfrm>
          <a:prstGeom prst="rect">
            <a:avLst/>
          </a:prstGeom>
        </p:spPr>
      </p:pic>
      <p:sp>
        <p:nvSpPr>
          <p:cNvPr id="3" name="Title 2">
            <a:extLst>
              <a:ext uri="{FF2B5EF4-FFF2-40B4-BE49-F238E27FC236}">
                <a16:creationId xmlns:a16="http://schemas.microsoft.com/office/drawing/2014/main" id="{19F70AAB-8FE3-4401-A39E-050CC4A46C88}"/>
              </a:ext>
            </a:extLst>
          </p:cNvPr>
          <p:cNvSpPr>
            <a:spLocks noGrp="1"/>
          </p:cNvSpPr>
          <p:nvPr>
            <p:ph type="title"/>
          </p:nvPr>
        </p:nvSpPr>
        <p:spPr/>
        <p:txBody>
          <a:bodyPr/>
          <a:lstStyle/>
          <a:p>
            <a:r>
              <a:rPr lang="en-US" dirty="0"/>
              <a:t>Traffic Counts of Prior Route</a:t>
            </a:r>
          </a:p>
        </p:txBody>
      </p:sp>
      <p:sp>
        <p:nvSpPr>
          <p:cNvPr id="4" name="Slide Number Placeholder 3">
            <a:extLst>
              <a:ext uri="{FF2B5EF4-FFF2-40B4-BE49-F238E27FC236}">
                <a16:creationId xmlns:a16="http://schemas.microsoft.com/office/drawing/2014/main" id="{7D5BA909-8D38-4C77-8EE5-AABE20ADBA93}"/>
              </a:ext>
            </a:extLst>
          </p:cNvPr>
          <p:cNvSpPr>
            <a:spLocks noGrp="1"/>
          </p:cNvSpPr>
          <p:nvPr>
            <p:ph type="sldNum" sz="quarter" idx="12"/>
          </p:nvPr>
        </p:nvSpPr>
        <p:spPr/>
        <p:txBody>
          <a:bodyPr/>
          <a:lstStyle/>
          <a:p>
            <a:pPr algn="ctr"/>
            <a:fld id="{0C3A1854-6B63-4059-B360-A3C4972BF0FC}" type="slidenum">
              <a:rPr lang="ko-KR" altLang="en-US" smtClean="0"/>
              <a:pPr algn="ctr"/>
              <a:t>318</a:t>
            </a:fld>
            <a:endParaRPr lang="ko-KR" altLang="en-US" dirty="0"/>
          </a:p>
        </p:txBody>
      </p:sp>
    </p:spTree>
    <p:extLst>
      <p:ext uri="{BB962C8B-B14F-4D97-AF65-F5344CB8AC3E}">
        <p14:creationId xmlns:p14="http://schemas.microsoft.com/office/powerpoint/2010/main" val="3112128793"/>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AC86878-85C6-4668-90D2-A96599F74636}"/>
              </a:ext>
            </a:extLst>
          </p:cNvPr>
          <p:cNvPicPr>
            <a:picLocks noGrp="1" noChangeAspect="1"/>
          </p:cNvPicPr>
          <p:nvPr>
            <p:ph idx="1"/>
          </p:nvPr>
        </p:nvPicPr>
        <p:blipFill>
          <a:blip r:embed="rId2"/>
          <a:stretch>
            <a:fillRect/>
          </a:stretch>
        </p:blipFill>
        <p:spPr>
          <a:xfrm>
            <a:off x="848345" y="1055688"/>
            <a:ext cx="7669560" cy="4913312"/>
          </a:xfrm>
          <a:prstGeom prst="rect">
            <a:avLst/>
          </a:prstGeom>
        </p:spPr>
      </p:pic>
      <p:sp>
        <p:nvSpPr>
          <p:cNvPr id="3" name="Title 2">
            <a:extLst>
              <a:ext uri="{FF2B5EF4-FFF2-40B4-BE49-F238E27FC236}">
                <a16:creationId xmlns:a16="http://schemas.microsoft.com/office/drawing/2014/main" id="{253FB077-9E58-4484-AA69-AE72E55FCB8E}"/>
              </a:ext>
            </a:extLst>
          </p:cNvPr>
          <p:cNvSpPr>
            <a:spLocks noGrp="1"/>
          </p:cNvSpPr>
          <p:nvPr>
            <p:ph type="title"/>
          </p:nvPr>
        </p:nvSpPr>
        <p:spPr/>
        <p:txBody>
          <a:bodyPr/>
          <a:lstStyle/>
          <a:p>
            <a:r>
              <a:rPr lang="en-US" dirty="0"/>
              <a:t>Collection of Tolls</a:t>
            </a:r>
          </a:p>
        </p:txBody>
      </p:sp>
    </p:spTree>
    <p:extLst>
      <p:ext uri="{BB962C8B-B14F-4D97-AF65-F5344CB8AC3E}">
        <p14:creationId xmlns:p14="http://schemas.microsoft.com/office/powerpoint/2010/main" val="1021077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a:extLst>
              <a:ext uri="{FF2B5EF4-FFF2-40B4-BE49-F238E27FC236}">
                <a16:creationId xmlns:a16="http://schemas.microsoft.com/office/drawing/2014/main" id="{7ED37BDC-99DB-4995-B854-A40D4DBF1657}"/>
              </a:ext>
            </a:extLst>
          </p:cNvPr>
          <p:cNvSpPr>
            <a:spLocks noGrp="1" noChangeArrowheads="1"/>
          </p:cNvSpPr>
          <p:nvPr>
            <p:ph idx="1"/>
          </p:nvPr>
        </p:nvSpPr>
        <p:spPr/>
        <p:txBody>
          <a:bodyPr>
            <a:normAutofit/>
          </a:bodyPr>
          <a:lstStyle/>
          <a:p>
            <a:pPr marL="177800" indent="-177800"/>
            <a:endParaRPr lang="en-US" altLang="en-US" sz="2000" dirty="0"/>
          </a:p>
          <a:p>
            <a:pPr marL="177800" indent="-177800"/>
            <a:r>
              <a:rPr lang="en-US" altLang="en-US" sz="2000" dirty="0"/>
              <a:t>Project Finance Investment</a:t>
            </a:r>
          </a:p>
          <a:p>
            <a:pPr marL="635000" lvl="1" indent="-177800"/>
            <a:r>
              <a:rPr lang="en-US" altLang="en-US" sz="2000" dirty="0"/>
              <a:t>Equity IRR</a:t>
            </a:r>
          </a:p>
          <a:p>
            <a:pPr marL="635000" lvl="1" indent="-177800"/>
            <a:r>
              <a:rPr lang="en-US" altLang="en-US" sz="2000" dirty="0"/>
              <a:t>Project IRR</a:t>
            </a:r>
          </a:p>
          <a:p>
            <a:pPr marL="635000" lvl="1" indent="-177800"/>
            <a:r>
              <a:rPr lang="en-US" altLang="en-US" sz="2000" dirty="0"/>
              <a:t>Equity NPV</a:t>
            </a:r>
          </a:p>
          <a:p>
            <a:pPr marL="635000" lvl="1" indent="-177800"/>
            <a:r>
              <a:rPr lang="en-US" altLang="en-US" sz="2000" dirty="0"/>
              <a:t>Project NPV</a:t>
            </a:r>
          </a:p>
          <a:p>
            <a:pPr marL="177800" indent="-177800"/>
            <a:r>
              <a:rPr lang="en-US" altLang="en-US" sz="2000" dirty="0"/>
              <a:t>Project Finance Debt</a:t>
            </a:r>
          </a:p>
          <a:p>
            <a:pPr marL="635000" lvl="1" indent="-177800"/>
            <a:r>
              <a:rPr lang="en-US" altLang="en-US" sz="2000" dirty="0"/>
              <a:t>DSCR</a:t>
            </a:r>
          </a:p>
          <a:p>
            <a:pPr marL="635000" lvl="1" indent="-177800"/>
            <a:r>
              <a:rPr lang="en-US" altLang="en-US" sz="2000" dirty="0"/>
              <a:t>LLCR</a:t>
            </a:r>
          </a:p>
          <a:p>
            <a:pPr marL="635000" lvl="1" indent="-177800"/>
            <a:r>
              <a:rPr lang="en-US" altLang="en-US" sz="2000" dirty="0"/>
              <a:t>PLCR</a:t>
            </a:r>
          </a:p>
          <a:p>
            <a:pPr marL="177800" indent="-177800"/>
            <a:r>
              <a:rPr lang="en-US" altLang="en-US" sz="2000" dirty="0"/>
              <a:t>Liquidity</a:t>
            </a:r>
          </a:p>
          <a:p>
            <a:pPr marL="635000" lvl="1" indent="-177800"/>
            <a:r>
              <a:rPr lang="en-US" altLang="en-US" sz="2000" dirty="0"/>
              <a:t>Debt Service Reserve</a:t>
            </a:r>
          </a:p>
        </p:txBody>
      </p:sp>
      <p:sp>
        <p:nvSpPr>
          <p:cNvPr id="41986" name="Rectangle 2">
            <a:extLst>
              <a:ext uri="{FF2B5EF4-FFF2-40B4-BE49-F238E27FC236}">
                <a16:creationId xmlns:a16="http://schemas.microsoft.com/office/drawing/2014/main" id="{3A4C6B3B-3024-4ACF-83CE-1063B2447805}"/>
              </a:ext>
            </a:extLst>
          </p:cNvPr>
          <p:cNvSpPr>
            <a:spLocks noGrp="1" noChangeArrowheads="1"/>
          </p:cNvSpPr>
          <p:nvPr>
            <p:ph type="title"/>
          </p:nvPr>
        </p:nvSpPr>
        <p:spPr/>
        <p:txBody>
          <a:bodyPr>
            <a:noAutofit/>
          </a:bodyPr>
          <a:lstStyle/>
          <a:p>
            <a:r>
              <a:rPr lang="en-US" altLang="en-US" dirty="0"/>
              <a:t>Valuation Metrics in Project Finance and Corporate Finance</a:t>
            </a:r>
          </a:p>
        </p:txBody>
      </p:sp>
      <p:sp>
        <p:nvSpPr>
          <p:cNvPr id="41988" name="Rectangle 4">
            <a:extLst>
              <a:ext uri="{FF2B5EF4-FFF2-40B4-BE49-F238E27FC236}">
                <a16:creationId xmlns:a16="http://schemas.microsoft.com/office/drawing/2014/main" id="{EE9CCEAD-AEF1-4E34-940E-45072C9F4014}"/>
              </a:ext>
            </a:extLst>
          </p:cNvPr>
          <p:cNvSpPr>
            <a:spLocks noGrp="1" noChangeArrowheads="1"/>
          </p:cNvSpPr>
          <p:nvPr>
            <p:ph type="body" sz="half" idx="4294967295"/>
          </p:nvPr>
        </p:nvSpPr>
        <p:spPr>
          <a:xfrm>
            <a:off x="4870383" y="1559292"/>
            <a:ext cx="4273617" cy="4536707"/>
          </a:xfrm>
        </p:spPr>
        <p:txBody>
          <a:bodyPr>
            <a:normAutofit/>
          </a:bodyPr>
          <a:lstStyle/>
          <a:p>
            <a:pPr marL="228600" indent="-228600"/>
            <a:r>
              <a:rPr lang="en-US" altLang="en-US" sz="2000" dirty="0">
                <a:latin typeface="Times New Roman" panose="02020603050405020304" pitchFamily="18" charset="0"/>
                <a:cs typeface="Times New Roman" panose="02020603050405020304" pitchFamily="18" charset="0"/>
              </a:rPr>
              <a:t>Corporate Finance Valuation</a:t>
            </a:r>
          </a:p>
          <a:p>
            <a:pPr marL="457200" lvl="1" indent="114300"/>
            <a:r>
              <a:rPr lang="en-US" altLang="en-US" sz="2000" dirty="0">
                <a:latin typeface="Times New Roman" panose="02020603050405020304" pitchFamily="18" charset="0"/>
                <a:cs typeface="Times New Roman" panose="02020603050405020304" pitchFamily="18" charset="0"/>
              </a:rPr>
              <a:t>P/E Ratio</a:t>
            </a:r>
          </a:p>
          <a:p>
            <a:pPr marL="457200" lvl="1" indent="114300"/>
            <a:r>
              <a:rPr lang="en-US" altLang="en-US" sz="2000" dirty="0">
                <a:latin typeface="Times New Roman" panose="02020603050405020304" pitchFamily="18" charset="0"/>
                <a:cs typeface="Times New Roman" panose="02020603050405020304" pitchFamily="18" charset="0"/>
              </a:rPr>
              <a:t>EV/EBITDA </a:t>
            </a:r>
          </a:p>
          <a:p>
            <a:pPr marL="457200" lvl="1" indent="114300"/>
            <a:r>
              <a:rPr lang="en-US" altLang="en-US" sz="2000" dirty="0">
                <a:latin typeface="Times New Roman" panose="02020603050405020304" pitchFamily="18" charset="0"/>
                <a:cs typeface="Times New Roman" panose="02020603050405020304" pitchFamily="18" charset="0"/>
              </a:rPr>
              <a:t>Projected Dividend and Earnings</a:t>
            </a:r>
          </a:p>
          <a:p>
            <a:pPr marL="457200" lvl="1" indent="114300"/>
            <a:r>
              <a:rPr lang="en-US" altLang="en-US" sz="2000" dirty="0">
                <a:latin typeface="Times New Roman" panose="02020603050405020304" pitchFamily="18" charset="0"/>
                <a:cs typeface="Times New Roman" panose="02020603050405020304" pitchFamily="18" charset="0"/>
              </a:rPr>
              <a:t>Free Cash Flow</a:t>
            </a:r>
          </a:p>
          <a:p>
            <a:pPr marL="228600" indent="-228600"/>
            <a:r>
              <a:rPr lang="en-US" altLang="en-US" sz="2000" dirty="0">
                <a:latin typeface="Times New Roman" panose="02020603050405020304" pitchFamily="18" charset="0"/>
                <a:cs typeface="Times New Roman" panose="02020603050405020304" pitchFamily="18" charset="0"/>
              </a:rPr>
              <a:t>Corporate Finance Debt</a:t>
            </a:r>
          </a:p>
          <a:p>
            <a:pPr marL="457200" lvl="1" indent="114300"/>
            <a:r>
              <a:rPr lang="en-US" altLang="en-US" sz="2000" dirty="0">
                <a:latin typeface="Times New Roman" panose="02020603050405020304" pitchFamily="18" charset="0"/>
                <a:cs typeface="Times New Roman" panose="02020603050405020304" pitchFamily="18" charset="0"/>
              </a:rPr>
              <a:t>Times Interest Earned</a:t>
            </a:r>
          </a:p>
          <a:p>
            <a:pPr marL="457200" lvl="1" indent="114300"/>
            <a:r>
              <a:rPr lang="en-US" altLang="en-US" sz="2000" dirty="0">
                <a:latin typeface="Times New Roman" panose="02020603050405020304" pitchFamily="18" charset="0"/>
                <a:cs typeface="Times New Roman" panose="02020603050405020304" pitchFamily="18" charset="0"/>
              </a:rPr>
              <a:t>Debt to EBITDA</a:t>
            </a:r>
          </a:p>
          <a:p>
            <a:pPr marL="457200" lvl="1" indent="114300"/>
            <a:r>
              <a:rPr lang="en-US" altLang="en-US" sz="2000" dirty="0">
                <a:latin typeface="Times New Roman" panose="02020603050405020304" pitchFamily="18" charset="0"/>
                <a:cs typeface="Times New Roman" panose="02020603050405020304" pitchFamily="18" charset="0"/>
              </a:rPr>
              <a:t>Debt to Capital</a:t>
            </a:r>
          </a:p>
          <a:p>
            <a:pPr marL="228600" indent="-228600"/>
            <a:r>
              <a:rPr lang="en-US" altLang="en-US" sz="2000" dirty="0">
                <a:latin typeface="Times New Roman" panose="02020603050405020304" pitchFamily="18" charset="0"/>
                <a:cs typeface="Times New Roman" panose="02020603050405020304" pitchFamily="18" charset="0"/>
              </a:rPr>
              <a:t>Corporate Finance Liquidity</a:t>
            </a:r>
          </a:p>
          <a:p>
            <a:pPr marL="457200" lvl="1" indent="114300"/>
            <a:r>
              <a:rPr lang="en-US" altLang="en-US" sz="2000" dirty="0">
                <a:latin typeface="Times New Roman" panose="02020603050405020304" pitchFamily="18" charset="0"/>
                <a:cs typeface="Times New Roman" panose="02020603050405020304" pitchFamily="18" charset="0"/>
              </a:rPr>
              <a:t>Current Ratio; Quick Ratio</a:t>
            </a:r>
          </a:p>
        </p:txBody>
      </p:sp>
    </p:spTree>
    <p:extLst>
      <p:ext uri="{BB962C8B-B14F-4D97-AF65-F5344CB8AC3E}">
        <p14:creationId xmlns:p14="http://schemas.microsoft.com/office/powerpoint/2010/main" val="4232352987"/>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B96CF59-442B-4449-9994-844323991B23}"/>
              </a:ext>
            </a:extLst>
          </p:cNvPr>
          <p:cNvPicPr>
            <a:picLocks noGrp="1" noChangeAspect="1"/>
          </p:cNvPicPr>
          <p:nvPr>
            <p:ph idx="1"/>
          </p:nvPr>
        </p:nvPicPr>
        <p:blipFill>
          <a:blip r:embed="rId2"/>
          <a:stretch>
            <a:fillRect/>
          </a:stretch>
        </p:blipFill>
        <p:spPr>
          <a:xfrm>
            <a:off x="1000125" y="1055687"/>
            <a:ext cx="6924675" cy="5618431"/>
          </a:xfrm>
          <a:prstGeom prst="rect">
            <a:avLst/>
          </a:prstGeom>
        </p:spPr>
      </p:pic>
      <p:sp>
        <p:nvSpPr>
          <p:cNvPr id="3" name="Title 2">
            <a:extLst>
              <a:ext uri="{FF2B5EF4-FFF2-40B4-BE49-F238E27FC236}">
                <a16:creationId xmlns:a16="http://schemas.microsoft.com/office/drawing/2014/main" id="{0FD569A7-BFC6-4185-90EA-518B7DD0DEA1}"/>
              </a:ext>
            </a:extLst>
          </p:cNvPr>
          <p:cNvSpPr>
            <a:spLocks noGrp="1"/>
          </p:cNvSpPr>
          <p:nvPr>
            <p:ph type="title"/>
          </p:nvPr>
        </p:nvSpPr>
        <p:spPr/>
        <p:txBody>
          <a:bodyPr/>
          <a:lstStyle/>
          <a:p>
            <a:r>
              <a:rPr lang="en-US" dirty="0"/>
              <a:t>Strategy for Toll Collection</a:t>
            </a:r>
          </a:p>
        </p:txBody>
      </p:sp>
      <p:sp>
        <p:nvSpPr>
          <p:cNvPr id="4" name="Slide Number Placeholder 3">
            <a:extLst>
              <a:ext uri="{FF2B5EF4-FFF2-40B4-BE49-F238E27FC236}">
                <a16:creationId xmlns:a16="http://schemas.microsoft.com/office/drawing/2014/main" id="{D91367A7-7773-4E9C-8C08-AF91239FFACB}"/>
              </a:ext>
            </a:extLst>
          </p:cNvPr>
          <p:cNvSpPr>
            <a:spLocks noGrp="1"/>
          </p:cNvSpPr>
          <p:nvPr>
            <p:ph type="sldNum" sz="quarter" idx="12"/>
          </p:nvPr>
        </p:nvSpPr>
        <p:spPr/>
        <p:txBody>
          <a:bodyPr/>
          <a:lstStyle/>
          <a:p>
            <a:pPr algn="ctr"/>
            <a:fld id="{0C3A1854-6B63-4059-B360-A3C4972BF0FC}" type="slidenum">
              <a:rPr lang="ko-KR" altLang="en-US" smtClean="0"/>
              <a:pPr algn="ctr"/>
              <a:t>320</a:t>
            </a:fld>
            <a:endParaRPr lang="ko-KR" altLang="en-US" dirty="0"/>
          </a:p>
        </p:txBody>
      </p:sp>
    </p:spTree>
    <p:extLst>
      <p:ext uri="{BB962C8B-B14F-4D97-AF65-F5344CB8AC3E}">
        <p14:creationId xmlns:p14="http://schemas.microsoft.com/office/powerpoint/2010/main" val="2061141113"/>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2335CA4-05E9-407B-9FD6-469FCC9A684C}"/>
              </a:ext>
            </a:extLst>
          </p:cNvPr>
          <p:cNvPicPr>
            <a:picLocks noGrp="1" noChangeAspect="1"/>
          </p:cNvPicPr>
          <p:nvPr>
            <p:ph idx="1"/>
          </p:nvPr>
        </p:nvPicPr>
        <p:blipFill>
          <a:blip r:embed="rId2"/>
          <a:stretch>
            <a:fillRect/>
          </a:stretch>
        </p:blipFill>
        <p:spPr>
          <a:xfrm>
            <a:off x="1173163" y="1121569"/>
            <a:ext cx="6276975" cy="1276350"/>
          </a:xfrm>
          <a:prstGeom prst="rect">
            <a:avLst/>
          </a:prstGeom>
        </p:spPr>
      </p:pic>
      <p:sp>
        <p:nvSpPr>
          <p:cNvPr id="3" name="Title 2">
            <a:extLst>
              <a:ext uri="{FF2B5EF4-FFF2-40B4-BE49-F238E27FC236}">
                <a16:creationId xmlns:a16="http://schemas.microsoft.com/office/drawing/2014/main" id="{BB433A15-5696-44AD-8632-EFDEF7B78358}"/>
              </a:ext>
            </a:extLst>
          </p:cNvPr>
          <p:cNvSpPr>
            <a:spLocks noGrp="1"/>
          </p:cNvSpPr>
          <p:nvPr>
            <p:ph type="title"/>
          </p:nvPr>
        </p:nvSpPr>
        <p:spPr/>
        <p:txBody>
          <a:bodyPr/>
          <a:lstStyle/>
          <a:p>
            <a:r>
              <a:rPr lang="en-US" dirty="0"/>
              <a:t>Forecasts and Time Savings</a:t>
            </a:r>
          </a:p>
        </p:txBody>
      </p:sp>
      <p:pic>
        <p:nvPicPr>
          <p:cNvPr id="6" name="Picture 5">
            <a:extLst>
              <a:ext uri="{FF2B5EF4-FFF2-40B4-BE49-F238E27FC236}">
                <a16:creationId xmlns:a16="http://schemas.microsoft.com/office/drawing/2014/main" id="{72CB18D3-97C8-4053-9C2B-C79977300C3E}"/>
              </a:ext>
            </a:extLst>
          </p:cNvPr>
          <p:cNvPicPr>
            <a:picLocks noChangeAspect="1"/>
          </p:cNvPicPr>
          <p:nvPr/>
        </p:nvPicPr>
        <p:blipFill>
          <a:blip r:embed="rId3"/>
          <a:stretch>
            <a:fillRect/>
          </a:stretch>
        </p:blipFill>
        <p:spPr>
          <a:xfrm>
            <a:off x="1328737" y="2702719"/>
            <a:ext cx="6257925" cy="3514725"/>
          </a:xfrm>
          <a:prstGeom prst="rect">
            <a:avLst/>
          </a:prstGeom>
        </p:spPr>
      </p:pic>
    </p:spTree>
    <p:extLst>
      <p:ext uri="{BB962C8B-B14F-4D97-AF65-F5344CB8AC3E}">
        <p14:creationId xmlns:p14="http://schemas.microsoft.com/office/powerpoint/2010/main" val="634210386"/>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3E7B7BB-44AB-471D-8B64-98AF160F977B}"/>
              </a:ext>
            </a:extLst>
          </p:cNvPr>
          <p:cNvPicPr>
            <a:picLocks noGrp="1" noChangeAspect="1"/>
          </p:cNvPicPr>
          <p:nvPr>
            <p:ph idx="1"/>
          </p:nvPr>
        </p:nvPicPr>
        <p:blipFill>
          <a:blip r:embed="rId2"/>
          <a:stretch>
            <a:fillRect/>
          </a:stretch>
        </p:blipFill>
        <p:spPr>
          <a:xfrm>
            <a:off x="2620963" y="2512219"/>
            <a:ext cx="4124325" cy="2000250"/>
          </a:xfrm>
          <a:prstGeom prst="rect">
            <a:avLst/>
          </a:prstGeom>
        </p:spPr>
      </p:pic>
      <p:sp>
        <p:nvSpPr>
          <p:cNvPr id="5" name="Title 4">
            <a:extLst>
              <a:ext uri="{FF2B5EF4-FFF2-40B4-BE49-F238E27FC236}">
                <a16:creationId xmlns:a16="http://schemas.microsoft.com/office/drawing/2014/main" id="{A611B383-B957-4813-9AC2-B8E724008DDF}"/>
              </a:ext>
            </a:extLst>
          </p:cNvPr>
          <p:cNvSpPr>
            <a:spLocks noGrp="1"/>
          </p:cNvSpPr>
          <p:nvPr>
            <p:ph type="title"/>
          </p:nvPr>
        </p:nvSpPr>
        <p:spPr/>
        <p:txBody>
          <a:bodyPr/>
          <a:lstStyle/>
          <a:p>
            <a:r>
              <a:rPr lang="en-US" dirty="0"/>
              <a:t>Tolls</a:t>
            </a:r>
          </a:p>
        </p:txBody>
      </p:sp>
      <p:sp>
        <p:nvSpPr>
          <p:cNvPr id="4" name="Slide Number Placeholder 3">
            <a:extLst>
              <a:ext uri="{FF2B5EF4-FFF2-40B4-BE49-F238E27FC236}">
                <a16:creationId xmlns:a16="http://schemas.microsoft.com/office/drawing/2014/main" id="{517F5437-4EB2-4CBE-BE48-4249C068FCAA}"/>
              </a:ext>
            </a:extLst>
          </p:cNvPr>
          <p:cNvSpPr>
            <a:spLocks noGrp="1"/>
          </p:cNvSpPr>
          <p:nvPr>
            <p:ph type="sldNum" sz="quarter" idx="12"/>
          </p:nvPr>
        </p:nvSpPr>
        <p:spPr/>
        <p:txBody>
          <a:bodyPr/>
          <a:lstStyle/>
          <a:p>
            <a:pPr algn="ctr"/>
            <a:fld id="{0C3A1854-6B63-4059-B360-A3C4972BF0FC}" type="slidenum">
              <a:rPr lang="ko-KR" altLang="en-US" smtClean="0"/>
              <a:pPr algn="ctr"/>
              <a:t>322</a:t>
            </a:fld>
            <a:endParaRPr lang="ko-KR" altLang="en-US" dirty="0"/>
          </a:p>
        </p:txBody>
      </p:sp>
    </p:spTree>
    <p:extLst>
      <p:ext uri="{BB962C8B-B14F-4D97-AF65-F5344CB8AC3E}">
        <p14:creationId xmlns:p14="http://schemas.microsoft.com/office/powerpoint/2010/main" val="2819257554"/>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738A34-6F86-45F1-95B3-A4E4CB1B44E6}"/>
              </a:ext>
            </a:extLst>
          </p:cNvPr>
          <p:cNvSpPr>
            <a:spLocks noGrp="1"/>
          </p:cNvSpPr>
          <p:nvPr>
            <p:ph idx="1"/>
          </p:nvPr>
        </p:nvSpPr>
        <p:spPr/>
        <p:txBody>
          <a:bodyPr/>
          <a:lstStyle/>
          <a:p>
            <a:r>
              <a:rPr lang="en-US" dirty="0"/>
              <a:t>The amount that comes out of people’s pockets</a:t>
            </a:r>
          </a:p>
          <a:p>
            <a:endParaRPr lang="en-US" dirty="0"/>
          </a:p>
        </p:txBody>
      </p:sp>
      <p:sp>
        <p:nvSpPr>
          <p:cNvPr id="3" name="Title 2">
            <a:extLst>
              <a:ext uri="{FF2B5EF4-FFF2-40B4-BE49-F238E27FC236}">
                <a16:creationId xmlns:a16="http://schemas.microsoft.com/office/drawing/2014/main" id="{26CBF406-6736-4069-9210-8F8902EDCA87}"/>
              </a:ext>
            </a:extLst>
          </p:cNvPr>
          <p:cNvSpPr>
            <a:spLocks noGrp="1"/>
          </p:cNvSpPr>
          <p:nvPr>
            <p:ph type="title"/>
          </p:nvPr>
        </p:nvSpPr>
        <p:spPr/>
        <p:txBody>
          <a:bodyPr>
            <a:normAutofit fontScale="90000"/>
          </a:bodyPr>
          <a:lstStyle/>
          <a:p>
            <a:r>
              <a:rPr lang="en-US" dirty="0"/>
              <a:t>Lekki Expressway Revenues in Real Terms</a:t>
            </a:r>
          </a:p>
        </p:txBody>
      </p:sp>
      <p:sp>
        <p:nvSpPr>
          <p:cNvPr id="4" name="Slide Number Placeholder 3">
            <a:extLst>
              <a:ext uri="{FF2B5EF4-FFF2-40B4-BE49-F238E27FC236}">
                <a16:creationId xmlns:a16="http://schemas.microsoft.com/office/drawing/2014/main" id="{694C7CA5-C645-482F-AA7C-B9B771973CC8}"/>
              </a:ext>
            </a:extLst>
          </p:cNvPr>
          <p:cNvSpPr>
            <a:spLocks noGrp="1"/>
          </p:cNvSpPr>
          <p:nvPr>
            <p:ph type="sldNum" sz="quarter" idx="12"/>
          </p:nvPr>
        </p:nvSpPr>
        <p:spPr/>
        <p:txBody>
          <a:bodyPr/>
          <a:lstStyle/>
          <a:p>
            <a:pPr algn="ctr"/>
            <a:fld id="{0C3A1854-6B63-4059-B360-A3C4972BF0FC}" type="slidenum">
              <a:rPr lang="ko-KR" altLang="en-US" smtClean="0"/>
              <a:pPr algn="ctr"/>
              <a:t>323</a:t>
            </a:fld>
            <a:endParaRPr lang="ko-KR" altLang="en-US" dirty="0"/>
          </a:p>
        </p:txBody>
      </p:sp>
      <p:pic>
        <p:nvPicPr>
          <p:cNvPr id="5" name="Picture 4">
            <a:extLst>
              <a:ext uri="{FF2B5EF4-FFF2-40B4-BE49-F238E27FC236}">
                <a16:creationId xmlns:a16="http://schemas.microsoft.com/office/drawing/2014/main" id="{ABB79977-6CA1-4AF8-B525-99E74DB87761}"/>
              </a:ext>
            </a:extLst>
          </p:cNvPr>
          <p:cNvPicPr>
            <a:picLocks noChangeAspect="1"/>
          </p:cNvPicPr>
          <p:nvPr/>
        </p:nvPicPr>
        <p:blipFill>
          <a:blip r:embed="rId2"/>
          <a:stretch>
            <a:fillRect/>
          </a:stretch>
        </p:blipFill>
        <p:spPr>
          <a:xfrm>
            <a:off x="1388981" y="2388505"/>
            <a:ext cx="6366038" cy="4361087"/>
          </a:xfrm>
          <a:prstGeom prst="rect">
            <a:avLst/>
          </a:prstGeom>
        </p:spPr>
      </p:pic>
    </p:spTree>
    <p:extLst>
      <p:ext uri="{BB962C8B-B14F-4D97-AF65-F5344CB8AC3E}">
        <p14:creationId xmlns:p14="http://schemas.microsoft.com/office/powerpoint/2010/main" val="481301208"/>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303C2-0A28-4B0C-BE0D-EC040E5D5BEB}"/>
              </a:ext>
            </a:extLst>
          </p:cNvPr>
          <p:cNvSpPr>
            <a:spLocks noGrp="1"/>
          </p:cNvSpPr>
          <p:nvPr>
            <p:ph type="title"/>
          </p:nvPr>
        </p:nvSpPr>
        <p:spPr>
          <a:xfrm>
            <a:off x="762000" y="589936"/>
            <a:ext cx="7086600" cy="762000"/>
          </a:xfrm>
        </p:spPr>
        <p:txBody>
          <a:bodyPr/>
          <a:lstStyle/>
          <a:p>
            <a:r>
              <a:rPr lang="en-029" dirty="0"/>
              <a:t>Eurotunnel Projected Traffic Revenues</a:t>
            </a:r>
          </a:p>
        </p:txBody>
      </p:sp>
      <p:sp>
        <p:nvSpPr>
          <p:cNvPr id="3" name="Content Placeholder 2">
            <a:extLst>
              <a:ext uri="{FF2B5EF4-FFF2-40B4-BE49-F238E27FC236}">
                <a16:creationId xmlns:a16="http://schemas.microsoft.com/office/drawing/2014/main" id="{920E4F06-3BA8-4652-B064-02D8DB076A29}"/>
              </a:ext>
            </a:extLst>
          </p:cNvPr>
          <p:cNvSpPr>
            <a:spLocks noGrp="1"/>
          </p:cNvSpPr>
          <p:nvPr>
            <p:ph idx="1"/>
          </p:nvPr>
        </p:nvSpPr>
        <p:spPr>
          <a:xfrm>
            <a:off x="762000" y="1524000"/>
            <a:ext cx="7620000" cy="4572000"/>
          </a:xfrm>
        </p:spPr>
        <p:txBody>
          <a:bodyPr/>
          <a:lstStyle/>
          <a:p>
            <a:endParaRPr lang="en-029" dirty="0"/>
          </a:p>
        </p:txBody>
      </p:sp>
      <p:pic>
        <p:nvPicPr>
          <p:cNvPr id="4" name="Picture 3">
            <a:extLst>
              <a:ext uri="{FF2B5EF4-FFF2-40B4-BE49-F238E27FC236}">
                <a16:creationId xmlns:a16="http://schemas.microsoft.com/office/drawing/2014/main" id="{2CCB35D2-71B3-4031-B2BB-4CC49D4CD05C}"/>
              </a:ext>
            </a:extLst>
          </p:cNvPr>
          <p:cNvPicPr>
            <a:picLocks noChangeAspect="1"/>
          </p:cNvPicPr>
          <p:nvPr/>
        </p:nvPicPr>
        <p:blipFill>
          <a:blip r:embed="rId2"/>
          <a:stretch>
            <a:fillRect/>
          </a:stretch>
        </p:blipFill>
        <p:spPr>
          <a:xfrm>
            <a:off x="784123" y="1555514"/>
            <a:ext cx="6922672" cy="4712550"/>
          </a:xfrm>
          <a:prstGeom prst="rect">
            <a:avLst/>
          </a:prstGeom>
        </p:spPr>
      </p:pic>
    </p:spTree>
    <p:extLst>
      <p:ext uri="{BB962C8B-B14F-4D97-AF65-F5344CB8AC3E}">
        <p14:creationId xmlns:p14="http://schemas.microsoft.com/office/powerpoint/2010/main" val="437082757"/>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3A472E-19F0-4240-AA3F-D80C7D496143}"/>
              </a:ext>
            </a:extLst>
          </p:cNvPr>
          <p:cNvSpPr>
            <a:spLocks noGrp="1"/>
          </p:cNvSpPr>
          <p:nvPr>
            <p:ph type="title"/>
          </p:nvPr>
        </p:nvSpPr>
        <p:spPr/>
        <p:txBody>
          <a:bodyPr/>
          <a:lstStyle/>
          <a:p>
            <a:r>
              <a:rPr lang="en-US" dirty="0"/>
              <a:t>Actual and Projected Revenues</a:t>
            </a:r>
          </a:p>
        </p:txBody>
      </p:sp>
      <p:sp>
        <p:nvSpPr>
          <p:cNvPr id="4" name="Slide Number Placeholder 3">
            <a:extLst>
              <a:ext uri="{FF2B5EF4-FFF2-40B4-BE49-F238E27FC236}">
                <a16:creationId xmlns:a16="http://schemas.microsoft.com/office/drawing/2014/main" id="{9806541D-04BF-4CCD-A150-1181CD232F3D}"/>
              </a:ext>
            </a:extLst>
          </p:cNvPr>
          <p:cNvSpPr>
            <a:spLocks noGrp="1"/>
          </p:cNvSpPr>
          <p:nvPr>
            <p:ph type="sldNum" sz="quarter" idx="12"/>
          </p:nvPr>
        </p:nvSpPr>
        <p:spPr/>
        <p:txBody>
          <a:bodyPr/>
          <a:lstStyle/>
          <a:p>
            <a:pPr algn="ctr"/>
            <a:fld id="{0C3A1854-6B63-4059-B360-A3C4972BF0FC}" type="slidenum">
              <a:rPr lang="ko-KR" altLang="en-US" smtClean="0"/>
              <a:pPr algn="ctr"/>
              <a:t>325</a:t>
            </a:fld>
            <a:endParaRPr lang="ko-KR" altLang="en-US" dirty="0"/>
          </a:p>
        </p:txBody>
      </p:sp>
      <p:pic>
        <p:nvPicPr>
          <p:cNvPr id="5" name="Picture 11">
            <a:extLst>
              <a:ext uri="{FF2B5EF4-FFF2-40B4-BE49-F238E27FC236}">
                <a16:creationId xmlns:a16="http://schemas.microsoft.com/office/drawing/2014/main" id="{83364BCD-2CEC-493A-9C98-D9C0649514AA}"/>
              </a:ext>
            </a:extLst>
          </p:cNvPr>
          <p:cNvPicPr>
            <a:picLocks noGrp="1" noChangeAspect="1" noChangeArrowheads="1"/>
          </p:cNvPicPr>
          <p:nvPr>
            <p:ph idx="1"/>
          </p:nvPr>
        </p:nvPicPr>
        <p:blipFill>
          <a:blip r:embed="rId2" cstate="print"/>
          <a:srcRect/>
          <a:stretch>
            <a:fillRect/>
          </a:stretch>
        </p:blipFill>
        <p:spPr>
          <a:xfrm>
            <a:off x="966451" y="1263650"/>
            <a:ext cx="7226972" cy="4913313"/>
          </a:xfrm>
          <a:noFill/>
        </p:spPr>
      </p:pic>
      <p:sp>
        <p:nvSpPr>
          <p:cNvPr id="6" name="TextBox 5">
            <a:extLst>
              <a:ext uri="{FF2B5EF4-FFF2-40B4-BE49-F238E27FC236}">
                <a16:creationId xmlns:a16="http://schemas.microsoft.com/office/drawing/2014/main" id="{40644A08-2794-4802-94D2-51972471C7FE}"/>
              </a:ext>
            </a:extLst>
          </p:cNvPr>
          <p:cNvSpPr txBox="1"/>
          <p:nvPr/>
        </p:nvSpPr>
        <p:spPr>
          <a:xfrm>
            <a:off x="4812632" y="3305285"/>
            <a:ext cx="1722922" cy="923330"/>
          </a:xfrm>
          <a:prstGeom prst="rect">
            <a:avLst/>
          </a:prstGeom>
          <a:solidFill>
            <a:srgbClr val="FFFF00"/>
          </a:solidFill>
        </p:spPr>
        <p:txBody>
          <a:bodyPr wrap="square" rtlCol="0">
            <a:spAutoFit/>
          </a:bodyPr>
          <a:lstStyle/>
          <a:p>
            <a:r>
              <a:rPr lang="en-US" dirty="0"/>
              <a:t>Wrong by a factor of 2 at start of project</a:t>
            </a:r>
          </a:p>
        </p:txBody>
      </p:sp>
      <p:cxnSp>
        <p:nvCxnSpPr>
          <p:cNvPr id="8" name="Straight Arrow Connector 7">
            <a:extLst>
              <a:ext uri="{FF2B5EF4-FFF2-40B4-BE49-F238E27FC236}">
                <a16:creationId xmlns:a16="http://schemas.microsoft.com/office/drawing/2014/main" id="{2C00AE98-C298-47E8-9386-088DAFF964AE}"/>
              </a:ext>
            </a:extLst>
          </p:cNvPr>
          <p:cNvCxnSpPr>
            <a:cxnSpLocks/>
          </p:cNvCxnSpPr>
          <p:nvPr/>
        </p:nvCxnSpPr>
        <p:spPr>
          <a:xfrm flipH="1">
            <a:off x="3166712" y="3965608"/>
            <a:ext cx="1645920" cy="81814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CB7288D-C474-426B-8CC1-EA213B3903A6}"/>
              </a:ext>
            </a:extLst>
          </p:cNvPr>
          <p:cNvCxnSpPr>
            <a:cxnSpLocks/>
          </p:cNvCxnSpPr>
          <p:nvPr/>
        </p:nvCxnSpPr>
        <p:spPr>
          <a:xfrm flipH="1">
            <a:off x="3154764" y="3898232"/>
            <a:ext cx="1657868" cy="13475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2530613"/>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C13AD3-AF6D-4F38-A6DF-1575315FA72D}"/>
              </a:ext>
            </a:extLst>
          </p:cNvPr>
          <p:cNvSpPr>
            <a:spLocks noGrp="1"/>
          </p:cNvSpPr>
          <p:nvPr>
            <p:ph type="ctrTitle"/>
          </p:nvPr>
        </p:nvSpPr>
        <p:spPr/>
        <p:txBody>
          <a:bodyPr/>
          <a:lstStyle/>
          <a:p>
            <a:r>
              <a:rPr lang="en-US" dirty="0"/>
              <a:t>Project Funding</a:t>
            </a:r>
          </a:p>
        </p:txBody>
      </p:sp>
      <p:sp>
        <p:nvSpPr>
          <p:cNvPr id="4" name="Slide Number Placeholder 3">
            <a:extLst>
              <a:ext uri="{FF2B5EF4-FFF2-40B4-BE49-F238E27FC236}">
                <a16:creationId xmlns:a16="http://schemas.microsoft.com/office/drawing/2014/main" id="{7D5D0569-4E1D-475B-B2E1-A659725C1B26}"/>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326</a:t>
            </a:fld>
            <a:endParaRPr lang="ko-KR" altLang="en-US" dirty="0"/>
          </a:p>
        </p:txBody>
      </p:sp>
    </p:spTree>
    <p:extLst>
      <p:ext uri="{BB962C8B-B14F-4D97-AF65-F5344CB8AC3E}">
        <p14:creationId xmlns:p14="http://schemas.microsoft.com/office/powerpoint/2010/main" val="4257081836"/>
      </p:ext>
    </p:extLst>
  </p:cSld>
  <p:clrMapOvr>
    <a:masterClrMapping/>
  </p:clrMapOvr>
  <p:transition>
    <p:zoom/>
  </p:transition>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99FB6B6-9DBF-43B0-AFBB-252E1DDCE0F4}"/>
              </a:ext>
            </a:extLst>
          </p:cNvPr>
          <p:cNvPicPr>
            <a:picLocks noGrp="1" noChangeAspect="1"/>
          </p:cNvPicPr>
          <p:nvPr>
            <p:ph idx="1"/>
          </p:nvPr>
        </p:nvPicPr>
        <p:blipFill>
          <a:blip r:embed="rId2"/>
          <a:stretch>
            <a:fillRect/>
          </a:stretch>
        </p:blipFill>
        <p:spPr>
          <a:xfrm>
            <a:off x="870876" y="1116806"/>
            <a:ext cx="7026937" cy="5236369"/>
          </a:xfrm>
          <a:prstGeom prst="rect">
            <a:avLst/>
          </a:prstGeom>
        </p:spPr>
      </p:pic>
      <p:sp>
        <p:nvSpPr>
          <p:cNvPr id="3" name="Title 2">
            <a:extLst>
              <a:ext uri="{FF2B5EF4-FFF2-40B4-BE49-F238E27FC236}">
                <a16:creationId xmlns:a16="http://schemas.microsoft.com/office/drawing/2014/main" id="{912177C6-5C9A-4D17-9D48-88957EAAE6C7}"/>
              </a:ext>
            </a:extLst>
          </p:cNvPr>
          <p:cNvSpPr>
            <a:spLocks noGrp="1"/>
          </p:cNvSpPr>
          <p:nvPr>
            <p:ph type="title"/>
          </p:nvPr>
        </p:nvSpPr>
        <p:spPr/>
        <p:txBody>
          <a:bodyPr/>
          <a:lstStyle/>
          <a:p>
            <a:r>
              <a:rPr lang="en-US" dirty="0"/>
              <a:t>How to Evaluate Funding</a:t>
            </a:r>
          </a:p>
        </p:txBody>
      </p:sp>
      <p:sp>
        <p:nvSpPr>
          <p:cNvPr id="4" name="Slide Number Placeholder 3">
            <a:extLst>
              <a:ext uri="{FF2B5EF4-FFF2-40B4-BE49-F238E27FC236}">
                <a16:creationId xmlns:a16="http://schemas.microsoft.com/office/drawing/2014/main" id="{079BB90E-F3CF-4796-8E05-350CA305DC2E}"/>
              </a:ext>
            </a:extLst>
          </p:cNvPr>
          <p:cNvSpPr>
            <a:spLocks noGrp="1"/>
          </p:cNvSpPr>
          <p:nvPr>
            <p:ph type="sldNum" sz="quarter" idx="12"/>
          </p:nvPr>
        </p:nvSpPr>
        <p:spPr/>
        <p:txBody>
          <a:bodyPr/>
          <a:lstStyle/>
          <a:p>
            <a:pPr algn="ctr"/>
            <a:fld id="{0C3A1854-6B63-4059-B360-A3C4972BF0FC}" type="slidenum">
              <a:rPr lang="ko-KR" altLang="en-US" smtClean="0"/>
              <a:pPr algn="ctr"/>
              <a:t>327</a:t>
            </a:fld>
            <a:endParaRPr lang="ko-KR" altLang="en-US" dirty="0"/>
          </a:p>
        </p:txBody>
      </p:sp>
    </p:spTree>
    <p:extLst>
      <p:ext uri="{BB962C8B-B14F-4D97-AF65-F5344CB8AC3E}">
        <p14:creationId xmlns:p14="http://schemas.microsoft.com/office/powerpoint/2010/main" val="3377203722"/>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2150FBE-5FDF-4C90-9570-12B146B1F4DC}"/>
              </a:ext>
            </a:extLst>
          </p:cNvPr>
          <p:cNvSpPr>
            <a:spLocks noGrp="1"/>
          </p:cNvSpPr>
          <p:nvPr>
            <p:ph idx="1"/>
          </p:nvPr>
        </p:nvSpPr>
        <p:spPr/>
        <p:txBody>
          <a:bodyPr/>
          <a:lstStyle/>
          <a:p>
            <a:r>
              <a:rPr lang="en-US" dirty="0"/>
              <a:t>Collections in NGN and some Debt in USD</a:t>
            </a:r>
          </a:p>
          <a:p>
            <a:endParaRPr lang="en-US" dirty="0"/>
          </a:p>
          <a:p>
            <a:endParaRPr lang="en-US" dirty="0"/>
          </a:p>
          <a:p>
            <a:endParaRPr lang="en-US" dirty="0"/>
          </a:p>
        </p:txBody>
      </p:sp>
      <p:sp>
        <p:nvSpPr>
          <p:cNvPr id="3" name="Title 2">
            <a:extLst>
              <a:ext uri="{FF2B5EF4-FFF2-40B4-BE49-F238E27FC236}">
                <a16:creationId xmlns:a16="http://schemas.microsoft.com/office/drawing/2014/main" id="{A69933F5-D272-43A3-A8D3-6A1D625B7345}"/>
              </a:ext>
            </a:extLst>
          </p:cNvPr>
          <p:cNvSpPr>
            <a:spLocks noGrp="1"/>
          </p:cNvSpPr>
          <p:nvPr>
            <p:ph type="title"/>
          </p:nvPr>
        </p:nvSpPr>
        <p:spPr/>
        <p:txBody>
          <a:bodyPr/>
          <a:lstStyle/>
          <a:p>
            <a:r>
              <a:rPr lang="en-US" dirty="0"/>
              <a:t>Currency Risk</a:t>
            </a:r>
          </a:p>
        </p:txBody>
      </p:sp>
      <p:pic>
        <p:nvPicPr>
          <p:cNvPr id="6" name="Picture 5">
            <a:extLst>
              <a:ext uri="{FF2B5EF4-FFF2-40B4-BE49-F238E27FC236}">
                <a16:creationId xmlns:a16="http://schemas.microsoft.com/office/drawing/2014/main" id="{F3ADEF9E-22BA-45BC-9FF0-D504D225FB74}"/>
              </a:ext>
            </a:extLst>
          </p:cNvPr>
          <p:cNvPicPr>
            <a:picLocks noChangeAspect="1"/>
          </p:cNvPicPr>
          <p:nvPr/>
        </p:nvPicPr>
        <p:blipFill>
          <a:blip r:embed="rId2"/>
          <a:stretch>
            <a:fillRect/>
          </a:stretch>
        </p:blipFill>
        <p:spPr>
          <a:xfrm>
            <a:off x="566737" y="2409825"/>
            <a:ext cx="8010525" cy="2038350"/>
          </a:xfrm>
          <a:prstGeom prst="rect">
            <a:avLst/>
          </a:prstGeom>
        </p:spPr>
      </p:pic>
    </p:spTree>
    <p:extLst>
      <p:ext uri="{BB962C8B-B14F-4D97-AF65-F5344CB8AC3E}">
        <p14:creationId xmlns:p14="http://schemas.microsoft.com/office/powerpoint/2010/main" val="2997947164"/>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132789-0C67-48B6-B0F3-6EAC87659653}"/>
              </a:ext>
            </a:extLst>
          </p:cNvPr>
          <p:cNvSpPr>
            <a:spLocks noGrp="1"/>
          </p:cNvSpPr>
          <p:nvPr>
            <p:ph idx="1"/>
          </p:nvPr>
        </p:nvSpPr>
        <p:spPr/>
        <p:txBody>
          <a:bodyPr/>
          <a:lstStyle/>
          <a:p>
            <a:r>
              <a:rPr lang="en-US" dirty="0"/>
              <a:t>Test</a:t>
            </a:r>
          </a:p>
          <a:p>
            <a:endParaRPr lang="en-US" dirty="0"/>
          </a:p>
        </p:txBody>
      </p:sp>
      <p:sp>
        <p:nvSpPr>
          <p:cNvPr id="3" name="Title 2">
            <a:extLst>
              <a:ext uri="{FF2B5EF4-FFF2-40B4-BE49-F238E27FC236}">
                <a16:creationId xmlns:a16="http://schemas.microsoft.com/office/drawing/2014/main" id="{BA1EB9C0-E2B3-4602-9866-F339358A256D}"/>
              </a:ext>
            </a:extLst>
          </p:cNvPr>
          <p:cNvSpPr>
            <a:spLocks noGrp="1"/>
          </p:cNvSpPr>
          <p:nvPr>
            <p:ph type="title"/>
          </p:nvPr>
        </p:nvSpPr>
        <p:spPr/>
        <p:txBody>
          <a:bodyPr/>
          <a:lstStyle/>
          <a:p>
            <a:r>
              <a:rPr lang="en-US" dirty="0"/>
              <a:t>Cash Flow and Operating Cost in NGN</a:t>
            </a:r>
          </a:p>
        </p:txBody>
      </p:sp>
      <p:sp>
        <p:nvSpPr>
          <p:cNvPr id="4" name="Slide Number Placeholder 3">
            <a:extLst>
              <a:ext uri="{FF2B5EF4-FFF2-40B4-BE49-F238E27FC236}">
                <a16:creationId xmlns:a16="http://schemas.microsoft.com/office/drawing/2014/main" id="{B042C241-E1CC-44C3-B1A2-E5DC52E47839}"/>
              </a:ext>
            </a:extLst>
          </p:cNvPr>
          <p:cNvSpPr>
            <a:spLocks noGrp="1"/>
          </p:cNvSpPr>
          <p:nvPr>
            <p:ph type="sldNum" sz="quarter" idx="12"/>
          </p:nvPr>
        </p:nvSpPr>
        <p:spPr/>
        <p:txBody>
          <a:bodyPr/>
          <a:lstStyle/>
          <a:p>
            <a:pPr algn="ctr"/>
            <a:fld id="{0C3A1854-6B63-4059-B360-A3C4972BF0FC}" type="slidenum">
              <a:rPr lang="ko-KR" altLang="en-US" smtClean="0"/>
              <a:pPr algn="ctr"/>
              <a:t>329</a:t>
            </a:fld>
            <a:endParaRPr lang="ko-KR" altLang="en-US" dirty="0"/>
          </a:p>
        </p:txBody>
      </p:sp>
      <p:pic>
        <p:nvPicPr>
          <p:cNvPr id="5" name="Picture 4">
            <a:extLst>
              <a:ext uri="{FF2B5EF4-FFF2-40B4-BE49-F238E27FC236}">
                <a16:creationId xmlns:a16="http://schemas.microsoft.com/office/drawing/2014/main" id="{7F51872B-E642-4E3A-9E47-265014EF3AD8}"/>
              </a:ext>
            </a:extLst>
          </p:cNvPr>
          <p:cNvPicPr>
            <a:picLocks noChangeAspect="1"/>
          </p:cNvPicPr>
          <p:nvPr/>
        </p:nvPicPr>
        <p:blipFill>
          <a:blip r:embed="rId2"/>
          <a:stretch>
            <a:fillRect/>
          </a:stretch>
        </p:blipFill>
        <p:spPr>
          <a:xfrm>
            <a:off x="509048" y="1233074"/>
            <a:ext cx="7191375" cy="5139697"/>
          </a:xfrm>
          <a:prstGeom prst="rect">
            <a:avLst/>
          </a:prstGeom>
        </p:spPr>
      </p:pic>
    </p:spTree>
    <p:extLst>
      <p:ext uri="{BB962C8B-B14F-4D97-AF65-F5344CB8AC3E}">
        <p14:creationId xmlns:p14="http://schemas.microsoft.com/office/powerpoint/2010/main" val="3220522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C5B75E-CFD3-41C1-81CB-3F290B3F2839}"/>
              </a:ext>
            </a:extLst>
          </p:cNvPr>
          <p:cNvSpPr>
            <a:spLocks noGrp="1"/>
          </p:cNvSpPr>
          <p:nvPr>
            <p:ph idx="1"/>
          </p:nvPr>
        </p:nvSpPr>
        <p:spPr/>
        <p:txBody>
          <a:bodyPr/>
          <a:lstStyle/>
          <a:p>
            <a:r>
              <a:rPr lang="en-US" dirty="0"/>
              <a:t>Illustration of re-financing risk in corporate loans versus DSCR in project finance.</a:t>
            </a:r>
          </a:p>
          <a:p>
            <a:endParaRPr lang="en-CH" dirty="0"/>
          </a:p>
        </p:txBody>
      </p:sp>
      <p:sp>
        <p:nvSpPr>
          <p:cNvPr id="3" name="Title 2">
            <a:extLst>
              <a:ext uri="{FF2B5EF4-FFF2-40B4-BE49-F238E27FC236}">
                <a16:creationId xmlns:a16="http://schemas.microsoft.com/office/drawing/2014/main" id="{A98014C8-520A-48DC-8189-2E5FDCC7F051}"/>
              </a:ext>
            </a:extLst>
          </p:cNvPr>
          <p:cNvSpPr>
            <a:spLocks noGrp="1"/>
          </p:cNvSpPr>
          <p:nvPr>
            <p:ph type="title"/>
          </p:nvPr>
        </p:nvSpPr>
        <p:spPr/>
        <p:txBody>
          <a:bodyPr>
            <a:normAutofit fontScale="90000"/>
          </a:bodyPr>
          <a:lstStyle/>
          <a:p>
            <a:r>
              <a:rPr lang="en-US" dirty="0"/>
              <a:t>Simple Example of Credit Analysis in Corporate Finance and Project Finance</a:t>
            </a:r>
            <a:endParaRPr lang="en-CH" dirty="0"/>
          </a:p>
        </p:txBody>
      </p:sp>
      <p:sp>
        <p:nvSpPr>
          <p:cNvPr id="4" name="Slide Number Placeholder 3">
            <a:extLst>
              <a:ext uri="{FF2B5EF4-FFF2-40B4-BE49-F238E27FC236}">
                <a16:creationId xmlns:a16="http://schemas.microsoft.com/office/drawing/2014/main" id="{A2BE0CF2-6B5B-4F17-B104-4D5EFB9AA314}"/>
              </a:ext>
            </a:extLst>
          </p:cNvPr>
          <p:cNvSpPr>
            <a:spLocks noGrp="1"/>
          </p:cNvSpPr>
          <p:nvPr>
            <p:ph type="sldNum" sz="quarter" idx="12"/>
          </p:nvPr>
        </p:nvSpPr>
        <p:spPr/>
        <p:txBody>
          <a:bodyPr/>
          <a:lstStyle/>
          <a:p>
            <a:pPr algn="ctr"/>
            <a:fld id="{0C3A1854-6B63-4059-B360-A3C4972BF0FC}" type="slidenum">
              <a:rPr lang="ko-KR" altLang="en-US" smtClean="0"/>
              <a:pPr algn="ctr"/>
              <a:t>33</a:t>
            </a:fld>
            <a:endParaRPr lang="ko-KR" altLang="en-US" dirty="0"/>
          </a:p>
        </p:txBody>
      </p:sp>
      <p:pic>
        <p:nvPicPr>
          <p:cNvPr id="5" name="Picture 4">
            <a:extLst>
              <a:ext uri="{FF2B5EF4-FFF2-40B4-BE49-F238E27FC236}">
                <a16:creationId xmlns:a16="http://schemas.microsoft.com/office/drawing/2014/main" id="{255CC6DA-9320-4C50-8AF6-B6091BE01EB8}"/>
              </a:ext>
            </a:extLst>
          </p:cNvPr>
          <p:cNvPicPr>
            <a:picLocks noChangeAspect="1"/>
          </p:cNvPicPr>
          <p:nvPr/>
        </p:nvPicPr>
        <p:blipFill>
          <a:blip r:embed="rId2"/>
          <a:stretch>
            <a:fillRect/>
          </a:stretch>
        </p:blipFill>
        <p:spPr>
          <a:xfrm>
            <a:off x="248337" y="2764681"/>
            <a:ext cx="8634952" cy="3717920"/>
          </a:xfrm>
          <a:prstGeom prst="rect">
            <a:avLst/>
          </a:prstGeom>
        </p:spPr>
      </p:pic>
    </p:spTree>
    <p:extLst>
      <p:ext uri="{BB962C8B-B14F-4D97-AF65-F5344CB8AC3E}">
        <p14:creationId xmlns:p14="http://schemas.microsoft.com/office/powerpoint/2010/main" val="1994282881"/>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6B851A-FA24-4AD9-8042-FD9871F5E4E3}"/>
              </a:ext>
            </a:extLst>
          </p:cNvPr>
          <p:cNvSpPr>
            <a:spLocks noGrp="1"/>
          </p:cNvSpPr>
          <p:nvPr>
            <p:ph idx="1"/>
          </p:nvPr>
        </p:nvSpPr>
        <p:spPr/>
        <p:txBody>
          <a:bodyPr/>
          <a:lstStyle/>
          <a:p>
            <a:r>
              <a:rPr lang="en-US" dirty="0"/>
              <a:t>Test</a:t>
            </a:r>
          </a:p>
          <a:p>
            <a:endParaRPr lang="en-US" dirty="0"/>
          </a:p>
        </p:txBody>
      </p:sp>
      <p:sp>
        <p:nvSpPr>
          <p:cNvPr id="3" name="Title 2">
            <a:extLst>
              <a:ext uri="{FF2B5EF4-FFF2-40B4-BE49-F238E27FC236}">
                <a16:creationId xmlns:a16="http://schemas.microsoft.com/office/drawing/2014/main" id="{6156097A-82EA-4C6A-97FC-A725FD576731}"/>
              </a:ext>
            </a:extLst>
          </p:cNvPr>
          <p:cNvSpPr>
            <a:spLocks noGrp="1"/>
          </p:cNvSpPr>
          <p:nvPr>
            <p:ph type="title"/>
          </p:nvPr>
        </p:nvSpPr>
        <p:spPr/>
        <p:txBody>
          <a:bodyPr>
            <a:normAutofit fontScale="90000"/>
          </a:bodyPr>
          <a:lstStyle/>
          <a:p>
            <a:r>
              <a:rPr lang="en-US" dirty="0"/>
              <a:t>Dividends and Debt Service in Toll road Case</a:t>
            </a:r>
          </a:p>
        </p:txBody>
      </p:sp>
      <p:sp>
        <p:nvSpPr>
          <p:cNvPr id="4" name="Slide Number Placeholder 3">
            <a:extLst>
              <a:ext uri="{FF2B5EF4-FFF2-40B4-BE49-F238E27FC236}">
                <a16:creationId xmlns:a16="http://schemas.microsoft.com/office/drawing/2014/main" id="{03D44674-DAAD-4330-9A19-C23F0B350AB5}"/>
              </a:ext>
            </a:extLst>
          </p:cNvPr>
          <p:cNvSpPr>
            <a:spLocks noGrp="1"/>
          </p:cNvSpPr>
          <p:nvPr>
            <p:ph type="sldNum" sz="quarter" idx="12"/>
          </p:nvPr>
        </p:nvSpPr>
        <p:spPr/>
        <p:txBody>
          <a:bodyPr/>
          <a:lstStyle/>
          <a:p>
            <a:pPr algn="ctr"/>
            <a:fld id="{0C3A1854-6B63-4059-B360-A3C4972BF0FC}" type="slidenum">
              <a:rPr lang="ko-KR" altLang="en-US" smtClean="0"/>
              <a:pPr algn="ctr"/>
              <a:t>330</a:t>
            </a:fld>
            <a:endParaRPr lang="ko-KR" altLang="en-US" dirty="0"/>
          </a:p>
        </p:txBody>
      </p:sp>
      <p:pic>
        <p:nvPicPr>
          <p:cNvPr id="5" name="Picture 4">
            <a:extLst>
              <a:ext uri="{FF2B5EF4-FFF2-40B4-BE49-F238E27FC236}">
                <a16:creationId xmlns:a16="http://schemas.microsoft.com/office/drawing/2014/main" id="{8806C105-17D2-4A9D-96D7-AF3A635758AB}"/>
              </a:ext>
            </a:extLst>
          </p:cNvPr>
          <p:cNvPicPr>
            <a:picLocks noChangeAspect="1"/>
          </p:cNvPicPr>
          <p:nvPr/>
        </p:nvPicPr>
        <p:blipFill>
          <a:blip r:embed="rId2"/>
          <a:stretch>
            <a:fillRect/>
          </a:stretch>
        </p:blipFill>
        <p:spPr>
          <a:xfrm>
            <a:off x="641513" y="977296"/>
            <a:ext cx="7848600" cy="5638800"/>
          </a:xfrm>
          <a:prstGeom prst="rect">
            <a:avLst/>
          </a:prstGeom>
        </p:spPr>
      </p:pic>
    </p:spTree>
    <p:extLst>
      <p:ext uri="{BB962C8B-B14F-4D97-AF65-F5344CB8AC3E}">
        <p14:creationId xmlns:p14="http://schemas.microsoft.com/office/powerpoint/2010/main" val="3574612436"/>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9583D0-4847-4C80-8A91-63AE07FBC060}"/>
              </a:ext>
            </a:extLst>
          </p:cNvPr>
          <p:cNvSpPr>
            <a:spLocks noGrp="1"/>
          </p:cNvSpPr>
          <p:nvPr>
            <p:ph idx="1"/>
          </p:nvPr>
        </p:nvSpPr>
        <p:spPr/>
        <p:txBody>
          <a:bodyPr/>
          <a:lstStyle/>
          <a:p>
            <a:r>
              <a:rPr lang="en-US" dirty="0"/>
              <a:t>Note the provisions</a:t>
            </a:r>
          </a:p>
          <a:p>
            <a:endParaRPr lang="en-US" dirty="0"/>
          </a:p>
        </p:txBody>
      </p:sp>
      <p:sp>
        <p:nvSpPr>
          <p:cNvPr id="3" name="Title 2">
            <a:extLst>
              <a:ext uri="{FF2B5EF4-FFF2-40B4-BE49-F238E27FC236}">
                <a16:creationId xmlns:a16="http://schemas.microsoft.com/office/drawing/2014/main" id="{18ECF5FD-C1B0-45D2-99C0-0F22BA6FC6DF}"/>
              </a:ext>
            </a:extLst>
          </p:cNvPr>
          <p:cNvSpPr>
            <a:spLocks noGrp="1"/>
          </p:cNvSpPr>
          <p:nvPr>
            <p:ph type="title"/>
          </p:nvPr>
        </p:nvSpPr>
        <p:spPr/>
        <p:txBody>
          <a:bodyPr>
            <a:normAutofit fontScale="90000"/>
          </a:bodyPr>
          <a:lstStyle/>
          <a:p>
            <a:r>
              <a:rPr lang="en-US" dirty="0"/>
              <a:t>Cash Flow with Maintenance Reserve Accounts</a:t>
            </a:r>
          </a:p>
        </p:txBody>
      </p:sp>
      <p:sp>
        <p:nvSpPr>
          <p:cNvPr id="4" name="Slide Number Placeholder 3">
            <a:extLst>
              <a:ext uri="{FF2B5EF4-FFF2-40B4-BE49-F238E27FC236}">
                <a16:creationId xmlns:a16="http://schemas.microsoft.com/office/drawing/2014/main" id="{587F1C0B-FB97-4A2B-96BA-ADCB5BFF2D54}"/>
              </a:ext>
            </a:extLst>
          </p:cNvPr>
          <p:cNvSpPr>
            <a:spLocks noGrp="1"/>
          </p:cNvSpPr>
          <p:nvPr>
            <p:ph type="sldNum" sz="quarter" idx="12"/>
          </p:nvPr>
        </p:nvSpPr>
        <p:spPr/>
        <p:txBody>
          <a:bodyPr/>
          <a:lstStyle/>
          <a:p>
            <a:pPr algn="ctr"/>
            <a:fld id="{0C3A1854-6B63-4059-B360-A3C4972BF0FC}" type="slidenum">
              <a:rPr lang="ko-KR" altLang="en-US" smtClean="0"/>
              <a:pPr algn="ctr"/>
              <a:t>331</a:t>
            </a:fld>
            <a:endParaRPr lang="ko-KR" altLang="en-US" dirty="0"/>
          </a:p>
        </p:txBody>
      </p:sp>
      <p:pic>
        <p:nvPicPr>
          <p:cNvPr id="5" name="Picture 4">
            <a:extLst>
              <a:ext uri="{FF2B5EF4-FFF2-40B4-BE49-F238E27FC236}">
                <a16:creationId xmlns:a16="http://schemas.microsoft.com/office/drawing/2014/main" id="{F2834070-CFAD-4112-BA24-37EE0F80637A}"/>
              </a:ext>
            </a:extLst>
          </p:cNvPr>
          <p:cNvPicPr>
            <a:picLocks noChangeAspect="1"/>
          </p:cNvPicPr>
          <p:nvPr/>
        </p:nvPicPr>
        <p:blipFill>
          <a:blip r:embed="rId2"/>
          <a:stretch>
            <a:fillRect/>
          </a:stretch>
        </p:blipFill>
        <p:spPr>
          <a:xfrm>
            <a:off x="509048" y="1562781"/>
            <a:ext cx="7372350" cy="5295219"/>
          </a:xfrm>
          <a:prstGeom prst="rect">
            <a:avLst/>
          </a:prstGeom>
        </p:spPr>
      </p:pic>
    </p:spTree>
    <p:extLst>
      <p:ext uri="{BB962C8B-B14F-4D97-AF65-F5344CB8AC3E}">
        <p14:creationId xmlns:p14="http://schemas.microsoft.com/office/powerpoint/2010/main" val="3137990582"/>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504A063-F807-4887-BB9D-FA2CF6F605EE}"/>
              </a:ext>
            </a:extLst>
          </p:cNvPr>
          <p:cNvPicPr>
            <a:picLocks noGrp="1" noChangeAspect="1"/>
          </p:cNvPicPr>
          <p:nvPr>
            <p:ph idx="1"/>
          </p:nvPr>
        </p:nvPicPr>
        <p:blipFill>
          <a:blip r:embed="rId2"/>
          <a:stretch>
            <a:fillRect/>
          </a:stretch>
        </p:blipFill>
        <p:spPr>
          <a:xfrm>
            <a:off x="2114550" y="1055687"/>
            <a:ext cx="4579661" cy="5594317"/>
          </a:xfrm>
          <a:prstGeom prst="rect">
            <a:avLst/>
          </a:prstGeom>
        </p:spPr>
      </p:pic>
      <p:sp>
        <p:nvSpPr>
          <p:cNvPr id="3" name="Title 2">
            <a:extLst>
              <a:ext uri="{FF2B5EF4-FFF2-40B4-BE49-F238E27FC236}">
                <a16:creationId xmlns:a16="http://schemas.microsoft.com/office/drawing/2014/main" id="{39CE3927-6483-47E5-B943-65FA39BD48DB}"/>
              </a:ext>
            </a:extLst>
          </p:cNvPr>
          <p:cNvSpPr>
            <a:spLocks noGrp="1"/>
          </p:cNvSpPr>
          <p:nvPr>
            <p:ph type="title"/>
          </p:nvPr>
        </p:nvSpPr>
        <p:spPr/>
        <p:txBody>
          <a:bodyPr/>
          <a:lstStyle/>
          <a:p>
            <a:r>
              <a:rPr lang="en-US" dirty="0"/>
              <a:t>Repayment Schedule</a:t>
            </a:r>
          </a:p>
        </p:txBody>
      </p:sp>
      <p:sp>
        <p:nvSpPr>
          <p:cNvPr id="4" name="Slide Number Placeholder 3">
            <a:extLst>
              <a:ext uri="{FF2B5EF4-FFF2-40B4-BE49-F238E27FC236}">
                <a16:creationId xmlns:a16="http://schemas.microsoft.com/office/drawing/2014/main" id="{9823AF66-2516-489A-B2D3-621A057EEBF7}"/>
              </a:ext>
            </a:extLst>
          </p:cNvPr>
          <p:cNvSpPr>
            <a:spLocks noGrp="1"/>
          </p:cNvSpPr>
          <p:nvPr>
            <p:ph type="sldNum" sz="quarter" idx="12"/>
          </p:nvPr>
        </p:nvSpPr>
        <p:spPr/>
        <p:txBody>
          <a:bodyPr/>
          <a:lstStyle/>
          <a:p>
            <a:pPr algn="ctr"/>
            <a:fld id="{0C3A1854-6B63-4059-B360-A3C4972BF0FC}" type="slidenum">
              <a:rPr lang="ko-KR" altLang="en-US" smtClean="0"/>
              <a:pPr algn="ctr"/>
              <a:t>332</a:t>
            </a:fld>
            <a:endParaRPr lang="ko-KR" altLang="en-US" dirty="0"/>
          </a:p>
        </p:txBody>
      </p:sp>
    </p:spTree>
    <p:extLst>
      <p:ext uri="{BB962C8B-B14F-4D97-AF65-F5344CB8AC3E}">
        <p14:creationId xmlns:p14="http://schemas.microsoft.com/office/powerpoint/2010/main" val="2300520263"/>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A1EE1-3EC2-419B-82E9-5D8A2ADBB960}"/>
              </a:ext>
            </a:extLst>
          </p:cNvPr>
          <p:cNvSpPr>
            <a:spLocks noGrp="1"/>
          </p:cNvSpPr>
          <p:nvPr>
            <p:ph type="ctrTitle"/>
          </p:nvPr>
        </p:nvSpPr>
        <p:spPr/>
        <p:txBody>
          <a:bodyPr/>
          <a:lstStyle/>
          <a:p>
            <a:r>
              <a:rPr lang="en-US" dirty="0"/>
              <a:t>PLCR and LLCR versus DSCR in Infrastructure Projects</a:t>
            </a:r>
          </a:p>
        </p:txBody>
      </p:sp>
    </p:spTree>
    <p:extLst>
      <p:ext uri="{BB962C8B-B14F-4D97-AF65-F5344CB8AC3E}">
        <p14:creationId xmlns:p14="http://schemas.microsoft.com/office/powerpoint/2010/main" val="3173323880"/>
      </p:ext>
    </p:extLst>
  </p:cSld>
  <p:clrMapOvr>
    <a:masterClrMapping/>
  </p:clrMapOvr>
  <p:transition>
    <p:zoom/>
  </p:transition>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eaLnBrk="0" latinLnBrk="0" hangingPunct="0"/>
            <a:r>
              <a:rPr lang="en-US" dirty="0"/>
              <a:t>Use of Ratios Different Ratios in Different Industries: DSCR and Credit Ratings in Project Finance</a:t>
            </a:r>
          </a:p>
        </p:txBody>
      </p:sp>
      <p:sp>
        <p:nvSpPr>
          <p:cNvPr id="3" name="Content Placeholder 2"/>
          <p:cNvSpPr>
            <a:spLocks noGrp="1"/>
          </p:cNvSpPr>
          <p:nvPr>
            <p:ph idx="1"/>
          </p:nvPr>
        </p:nvSpPr>
        <p:spPr/>
        <p:txBody>
          <a:bodyPr/>
          <a:lstStyle/>
          <a:p>
            <a:r>
              <a:rPr lang="en-US" dirty="0"/>
              <a:t>Target rating of BBB-</a:t>
            </a:r>
          </a:p>
          <a:p>
            <a:r>
              <a:rPr lang="en-US" dirty="0"/>
              <a:t>Target DSCR or LLCR</a:t>
            </a:r>
          </a:p>
          <a:p>
            <a:r>
              <a:rPr lang="en-US" dirty="0"/>
              <a:t>Example of Toll-roads</a:t>
            </a:r>
          </a:p>
        </p:txBody>
      </p:sp>
      <p:pic>
        <p:nvPicPr>
          <p:cNvPr id="4" name="Picture 3"/>
          <p:cNvPicPr>
            <a:picLocks noChangeAspect="1"/>
          </p:cNvPicPr>
          <p:nvPr/>
        </p:nvPicPr>
        <p:blipFill>
          <a:blip r:embed="rId2"/>
          <a:stretch>
            <a:fillRect/>
          </a:stretch>
        </p:blipFill>
        <p:spPr>
          <a:xfrm>
            <a:off x="1389453" y="3124200"/>
            <a:ext cx="6365096" cy="3162320"/>
          </a:xfrm>
          <a:prstGeom prst="rect">
            <a:avLst/>
          </a:prstGeom>
        </p:spPr>
      </p:pic>
      <p:sp>
        <p:nvSpPr>
          <p:cNvPr id="6" name="Slide Number Placeholder 5"/>
          <p:cNvSpPr>
            <a:spLocks noGrp="1"/>
          </p:cNvSpPr>
          <p:nvPr>
            <p:ph type="sldNum" sz="quarter" idx="12"/>
          </p:nvPr>
        </p:nvSpPr>
        <p:spPr/>
        <p:txBody>
          <a:bodyPr/>
          <a:lstStyle/>
          <a:p>
            <a:pPr algn="ctr"/>
            <a:fld id="{0C3A1854-6B63-4059-B360-A3C4972BF0FC}" type="slidenum">
              <a:rPr lang="ko-KR" altLang="en-US" smtClean="0"/>
              <a:pPr algn="ctr"/>
              <a:t>334</a:t>
            </a:fld>
            <a:endParaRPr lang="ko-KR" altLang="en-US" dirty="0"/>
          </a:p>
        </p:txBody>
      </p:sp>
      <p:cxnSp>
        <p:nvCxnSpPr>
          <p:cNvPr id="8" name="Connector: Curved 7"/>
          <p:cNvCxnSpPr/>
          <p:nvPr/>
        </p:nvCxnSpPr>
        <p:spPr>
          <a:xfrm rot="5400000">
            <a:off x="2895600" y="5791200"/>
            <a:ext cx="533400" cy="76200"/>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510552"/>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75CA3B-01DD-4873-BA94-2F3409FC3CF4}"/>
              </a:ext>
            </a:extLst>
          </p:cNvPr>
          <p:cNvSpPr>
            <a:spLocks noGrp="1"/>
          </p:cNvSpPr>
          <p:nvPr>
            <p:ph idx="1"/>
          </p:nvPr>
        </p:nvSpPr>
        <p:spPr/>
        <p:txBody>
          <a:bodyPr/>
          <a:lstStyle/>
          <a:p>
            <a:r>
              <a:rPr lang="en-US" dirty="0"/>
              <a:t>Graph of Cash Flow and Debt Service</a:t>
            </a:r>
          </a:p>
          <a:p>
            <a:endParaRPr lang="en-US" dirty="0"/>
          </a:p>
        </p:txBody>
      </p:sp>
      <p:sp>
        <p:nvSpPr>
          <p:cNvPr id="3" name="Title 2">
            <a:extLst>
              <a:ext uri="{FF2B5EF4-FFF2-40B4-BE49-F238E27FC236}">
                <a16:creationId xmlns:a16="http://schemas.microsoft.com/office/drawing/2014/main" id="{DEA01947-A5A9-4CBA-B48E-4474C92A29E2}"/>
              </a:ext>
            </a:extLst>
          </p:cNvPr>
          <p:cNvSpPr>
            <a:spLocks noGrp="1"/>
          </p:cNvSpPr>
          <p:nvPr>
            <p:ph type="title"/>
          </p:nvPr>
        </p:nvSpPr>
        <p:spPr/>
        <p:txBody>
          <a:bodyPr/>
          <a:lstStyle/>
          <a:p>
            <a:r>
              <a:rPr lang="en-US" dirty="0"/>
              <a:t>Toll Road</a:t>
            </a:r>
          </a:p>
        </p:txBody>
      </p:sp>
      <p:sp>
        <p:nvSpPr>
          <p:cNvPr id="4" name="Slide Number Placeholder 3">
            <a:extLst>
              <a:ext uri="{FF2B5EF4-FFF2-40B4-BE49-F238E27FC236}">
                <a16:creationId xmlns:a16="http://schemas.microsoft.com/office/drawing/2014/main" id="{0C9B249C-047A-4EF8-BA26-CD091B3552F5}"/>
              </a:ext>
            </a:extLst>
          </p:cNvPr>
          <p:cNvSpPr>
            <a:spLocks noGrp="1"/>
          </p:cNvSpPr>
          <p:nvPr>
            <p:ph type="sldNum" sz="quarter" idx="12"/>
          </p:nvPr>
        </p:nvSpPr>
        <p:spPr/>
        <p:txBody>
          <a:bodyPr/>
          <a:lstStyle/>
          <a:p>
            <a:pPr algn="ctr"/>
            <a:fld id="{0C3A1854-6B63-4059-B360-A3C4972BF0FC}" type="slidenum">
              <a:rPr lang="ko-KR" altLang="en-US" smtClean="0"/>
              <a:pPr algn="ctr"/>
              <a:t>335</a:t>
            </a:fld>
            <a:endParaRPr lang="ko-KR" altLang="en-US" dirty="0"/>
          </a:p>
        </p:txBody>
      </p:sp>
      <p:graphicFrame>
        <p:nvGraphicFramePr>
          <p:cNvPr id="5" name="Chart 4">
            <a:extLst>
              <a:ext uri="{FF2B5EF4-FFF2-40B4-BE49-F238E27FC236}">
                <a16:creationId xmlns:a16="http://schemas.microsoft.com/office/drawing/2014/main" id="{6EEADC55-7ADF-46AD-A5F9-C3BB3BD163D7}"/>
              </a:ext>
            </a:extLst>
          </p:cNvPr>
          <p:cNvGraphicFramePr>
            <a:graphicFrameLocks noGrp="1"/>
          </p:cNvGraphicFramePr>
          <p:nvPr/>
        </p:nvGraphicFramePr>
        <p:xfrm>
          <a:off x="870299" y="2110771"/>
          <a:ext cx="7528983" cy="45053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99108750"/>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5B52E0-86F5-4373-A29F-26EA2966BC86}"/>
              </a:ext>
            </a:extLst>
          </p:cNvPr>
          <p:cNvSpPr>
            <a:spLocks noGrp="1"/>
          </p:cNvSpPr>
          <p:nvPr>
            <p:ph idx="1"/>
          </p:nvPr>
        </p:nvSpPr>
        <p:spPr/>
        <p:txBody>
          <a:bodyPr/>
          <a:lstStyle/>
          <a:p>
            <a:r>
              <a:rPr lang="en-US" dirty="0"/>
              <a:t>Assume zero interest rate</a:t>
            </a:r>
          </a:p>
          <a:p>
            <a:r>
              <a:rPr lang="en-US" dirty="0"/>
              <a:t>Assume 4-year case</a:t>
            </a:r>
          </a:p>
          <a:p>
            <a:r>
              <a:rPr lang="en-US" dirty="0"/>
              <a:t>Evaluate alternative scenarios with different DSCR, PLCR and LLCR relationships</a:t>
            </a:r>
          </a:p>
          <a:p>
            <a:r>
              <a:rPr lang="en-US" dirty="0"/>
              <a:t>Understand break-even points in cash flow</a:t>
            </a:r>
          </a:p>
          <a:p>
            <a:endParaRPr lang="en-US" dirty="0"/>
          </a:p>
          <a:p>
            <a:endParaRPr lang="en-CH" dirty="0"/>
          </a:p>
        </p:txBody>
      </p:sp>
      <p:sp>
        <p:nvSpPr>
          <p:cNvPr id="3" name="Title 2">
            <a:extLst>
              <a:ext uri="{FF2B5EF4-FFF2-40B4-BE49-F238E27FC236}">
                <a16:creationId xmlns:a16="http://schemas.microsoft.com/office/drawing/2014/main" id="{0E771A96-C70B-4F2F-A125-C3A1830F5D64}"/>
              </a:ext>
            </a:extLst>
          </p:cNvPr>
          <p:cNvSpPr>
            <a:spLocks noGrp="1"/>
          </p:cNvSpPr>
          <p:nvPr>
            <p:ph type="title"/>
          </p:nvPr>
        </p:nvSpPr>
        <p:spPr/>
        <p:txBody>
          <a:bodyPr/>
          <a:lstStyle/>
          <a:p>
            <a:r>
              <a:rPr lang="en-US" dirty="0"/>
              <a:t>Simple Example of DSCR, LLCR and PLCR</a:t>
            </a:r>
            <a:endParaRPr lang="en-CH" dirty="0"/>
          </a:p>
        </p:txBody>
      </p:sp>
      <p:sp>
        <p:nvSpPr>
          <p:cNvPr id="4" name="Slide Number Placeholder 3">
            <a:extLst>
              <a:ext uri="{FF2B5EF4-FFF2-40B4-BE49-F238E27FC236}">
                <a16:creationId xmlns:a16="http://schemas.microsoft.com/office/drawing/2014/main" id="{7AC8B7E4-41AB-4EAD-A5A1-7A89BC2F74FF}"/>
              </a:ext>
            </a:extLst>
          </p:cNvPr>
          <p:cNvSpPr>
            <a:spLocks noGrp="1"/>
          </p:cNvSpPr>
          <p:nvPr>
            <p:ph type="sldNum" sz="quarter" idx="12"/>
          </p:nvPr>
        </p:nvSpPr>
        <p:spPr/>
        <p:txBody>
          <a:bodyPr/>
          <a:lstStyle/>
          <a:p>
            <a:pPr algn="ctr"/>
            <a:fld id="{0C3A1854-6B63-4059-B360-A3C4972BF0FC}" type="slidenum">
              <a:rPr lang="ko-KR" altLang="en-US" smtClean="0"/>
              <a:pPr algn="ctr"/>
              <a:t>336</a:t>
            </a:fld>
            <a:endParaRPr lang="ko-KR" altLang="en-US" dirty="0"/>
          </a:p>
        </p:txBody>
      </p:sp>
      <p:pic>
        <p:nvPicPr>
          <p:cNvPr id="5" name="Picture 4">
            <a:extLst>
              <a:ext uri="{FF2B5EF4-FFF2-40B4-BE49-F238E27FC236}">
                <a16:creationId xmlns:a16="http://schemas.microsoft.com/office/drawing/2014/main" id="{39768427-DEA4-44FF-8F76-83389EB1075F}"/>
              </a:ext>
            </a:extLst>
          </p:cNvPr>
          <p:cNvPicPr>
            <a:picLocks noChangeAspect="1"/>
          </p:cNvPicPr>
          <p:nvPr/>
        </p:nvPicPr>
        <p:blipFill>
          <a:blip r:embed="rId2"/>
          <a:stretch>
            <a:fillRect/>
          </a:stretch>
        </p:blipFill>
        <p:spPr>
          <a:xfrm>
            <a:off x="1341600" y="4148976"/>
            <a:ext cx="6448425" cy="2333625"/>
          </a:xfrm>
          <a:prstGeom prst="rect">
            <a:avLst/>
          </a:prstGeom>
        </p:spPr>
      </p:pic>
    </p:spTree>
    <p:extLst>
      <p:ext uri="{BB962C8B-B14F-4D97-AF65-F5344CB8AC3E}">
        <p14:creationId xmlns:p14="http://schemas.microsoft.com/office/powerpoint/2010/main" val="2921051752"/>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09F804-3C9F-445A-B2E7-1F1E2209EC96}"/>
              </a:ext>
            </a:extLst>
          </p:cNvPr>
          <p:cNvSpPr>
            <a:spLocks noGrp="1"/>
          </p:cNvSpPr>
          <p:nvPr>
            <p:ph idx="1"/>
          </p:nvPr>
        </p:nvSpPr>
        <p:spPr/>
        <p:txBody>
          <a:bodyPr/>
          <a:lstStyle/>
          <a:p>
            <a:r>
              <a:rPr lang="en-US" dirty="0"/>
              <a:t>Minimum DSCR is below 1.0 – There should be some kind of reserve account. This is not uncommon.</a:t>
            </a:r>
          </a:p>
        </p:txBody>
      </p:sp>
      <p:sp>
        <p:nvSpPr>
          <p:cNvPr id="3" name="Title 2">
            <a:extLst>
              <a:ext uri="{FF2B5EF4-FFF2-40B4-BE49-F238E27FC236}">
                <a16:creationId xmlns:a16="http://schemas.microsoft.com/office/drawing/2014/main" id="{65886EE2-D159-4A25-93E9-8AB8DF180C3F}"/>
              </a:ext>
            </a:extLst>
          </p:cNvPr>
          <p:cNvSpPr>
            <a:spLocks noGrp="1"/>
          </p:cNvSpPr>
          <p:nvPr>
            <p:ph type="title"/>
          </p:nvPr>
        </p:nvSpPr>
        <p:spPr/>
        <p:txBody>
          <a:bodyPr/>
          <a:lstStyle/>
          <a:p>
            <a:r>
              <a:rPr lang="en-US" dirty="0"/>
              <a:t>Covenants on DSCR, LLCR, and PLCR </a:t>
            </a:r>
          </a:p>
        </p:txBody>
      </p:sp>
      <p:sp>
        <p:nvSpPr>
          <p:cNvPr id="4" name="Slide Number Placeholder 3">
            <a:extLst>
              <a:ext uri="{FF2B5EF4-FFF2-40B4-BE49-F238E27FC236}">
                <a16:creationId xmlns:a16="http://schemas.microsoft.com/office/drawing/2014/main" id="{DFA6BB56-BD64-4EEA-9DF0-7E4EA721985A}"/>
              </a:ext>
            </a:extLst>
          </p:cNvPr>
          <p:cNvSpPr>
            <a:spLocks noGrp="1"/>
          </p:cNvSpPr>
          <p:nvPr>
            <p:ph type="sldNum" sz="quarter" idx="12"/>
          </p:nvPr>
        </p:nvSpPr>
        <p:spPr/>
        <p:txBody>
          <a:bodyPr/>
          <a:lstStyle/>
          <a:p>
            <a:pPr algn="ctr"/>
            <a:fld id="{0C3A1854-6B63-4059-B360-A3C4972BF0FC}" type="slidenum">
              <a:rPr lang="ko-KR" altLang="en-US" smtClean="0"/>
              <a:pPr algn="ctr"/>
              <a:t>337</a:t>
            </a:fld>
            <a:endParaRPr lang="ko-KR" altLang="en-US" dirty="0"/>
          </a:p>
        </p:txBody>
      </p:sp>
      <p:pic>
        <p:nvPicPr>
          <p:cNvPr id="5" name="Picture 4">
            <a:extLst>
              <a:ext uri="{FF2B5EF4-FFF2-40B4-BE49-F238E27FC236}">
                <a16:creationId xmlns:a16="http://schemas.microsoft.com/office/drawing/2014/main" id="{BA915B65-1AF6-4F5D-8A22-DB544BD92053}"/>
              </a:ext>
            </a:extLst>
          </p:cNvPr>
          <p:cNvPicPr>
            <a:picLocks noChangeAspect="1"/>
          </p:cNvPicPr>
          <p:nvPr/>
        </p:nvPicPr>
        <p:blipFill>
          <a:blip r:embed="rId2"/>
          <a:stretch>
            <a:fillRect/>
          </a:stretch>
        </p:blipFill>
        <p:spPr>
          <a:xfrm>
            <a:off x="847436" y="3348037"/>
            <a:ext cx="7436753" cy="2185988"/>
          </a:xfrm>
          <a:prstGeom prst="rect">
            <a:avLst/>
          </a:prstGeom>
        </p:spPr>
      </p:pic>
    </p:spTree>
    <p:extLst>
      <p:ext uri="{BB962C8B-B14F-4D97-AF65-F5344CB8AC3E}">
        <p14:creationId xmlns:p14="http://schemas.microsoft.com/office/powerpoint/2010/main" val="1090400649"/>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55488E-E818-4635-98A0-B9CA7747BC06}"/>
              </a:ext>
            </a:extLst>
          </p:cNvPr>
          <p:cNvSpPr>
            <a:spLocks noGrp="1"/>
          </p:cNvSpPr>
          <p:nvPr>
            <p:ph idx="1"/>
          </p:nvPr>
        </p:nvSpPr>
        <p:spPr>
          <a:xfrm>
            <a:off x="628650" y="1408228"/>
            <a:ext cx="7902608" cy="4913771"/>
          </a:xfrm>
        </p:spPr>
        <p:txBody>
          <a:bodyPr/>
          <a:lstStyle/>
          <a:p>
            <a:r>
              <a:rPr lang="en-029" dirty="0"/>
              <a:t>If you have a project with a contract like a PPA contract or an availability contract, the cash flows should be stable from year to year. In this case you would generally focus on the DSCR.</a:t>
            </a:r>
          </a:p>
          <a:p>
            <a:r>
              <a:rPr lang="en-029" dirty="0"/>
              <a:t>In output based projects or commodity based projects, the cash flow may vary more on a year to year basis.  For these projects you would more often see the LLCR and PLCR used.</a:t>
            </a:r>
          </a:p>
        </p:txBody>
      </p:sp>
      <p:sp>
        <p:nvSpPr>
          <p:cNvPr id="3" name="Title 2">
            <a:extLst>
              <a:ext uri="{FF2B5EF4-FFF2-40B4-BE49-F238E27FC236}">
                <a16:creationId xmlns:a16="http://schemas.microsoft.com/office/drawing/2014/main" id="{CCC620E2-0AC1-44E2-9E69-16B55A47007F}"/>
              </a:ext>
            </a:extLst>
          </p:cNvPr>
          <p:cNvSpPr>
            <a:spLocks noGrp="1"/>
          </p:cNvSpPr>
          <p:nvPr>
            <p:ph type="title"/>
          </p:nvPr>
        </p:nvSpPr>
        <p:spPr>
          <a:xfrm>
            <a:off x="738531" y="446035"/>
            <a:ext cx="7666938" cy="690676"/>
          </a:xfrm>
        </p:spPr>
        <p:txBody>
          <a:bodyPr>
            <a:normAutofit fontScale="90000"/>
          </a:bodyPr>
          <a:lstStyle/>
          <a:p>
            <a:r>
              <a:rPr lang="en-029" dirty="0"/>
              <a:t>When Would You Use PLCR and LLCR Rather than Only DSCR</a:t>
            </a:r>
          </a:p>
        </p:txBody>
      </p:sp>
      <p:sp>
        <p:nvSpPr>
          <p:cNvPr id="4" name="Slide Number Placeholder 3">
            <a:extLst>
              <a:ext uri="{FF2B5EF4-FFF2-40B4-BE49-F238E27FC236}">
                <a16:creationId xmlns:a16="http://schemas.microsoft.com/office/drawing/2014/main" id="{7577256E-9E12-4B9B-9584-4979F8A5DCF2}"/>
              </a:ext>
            </a:extLst>
          </p:cNvPr>
          <p:cNvSpPr>
            <a:spLocks noGrp="1"/>
          </p:cNvSpPr>
          <p:nvPr>
            <p:ph type="sldNum" sz="quarter" idx="12"/>
          </p:nvPr>
        </p:nvSpPr>
        <p:spPr/>
        <p:txBody>
          <a:bodyPr/>
          <a:lstStyle/>
          <a:p>
            <a:pPr algn="ctr"/>
            <a:fld id="{0C3A1854-6B63-4059-B360-A3C4972BF0FC}" type="slidenum">
              <a:rPr lang="ko-KR" altLang="en-US" smtClean="0"/>
              <a:pPr algn="ctr"/>
              <a:t>338</a:t>
            </a:fld>
            <a:endParaRPr lang="ko-KR" altLang="en-US" dirty="0"/>
          </a:p>
        </p:txBody>
      </p:sp>
    </p:spTree>
    <p:extLst>
      <p:ext uri="{BB962C8B-B14F-4D97-AF65-F5344CB8AC3E}">
        <p14:creationId xmlns:p14="http://schemas.microsoft.com/office/powerpoint/2010/main" val="1996089200"/>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AD7201-3492-4F68-B68A-FE9866D4A093}"/>
              </a:ext>
            </a:extLst>
          </p:cNvPr>
          <p:cNvSpPr>
            <a:spLocks noGrp="1"/>
          </p:cNvSpPr>
          <p:nvPr>
            <p:ph idx="1"/>
          </p:nvPr>
        </p:nvSpPr>
        <p:spPr>
          <a:xfrm>
            <a:off x="628650" y="1698401"/>
            <a:ext cx="7902608" cy="4913771"/>
          </a:xfrm>
        </p:spPr>
        <p:txBody>
          <a:bodyPr/>
          <a:lstStyle/>
          <a:p>
            <a:r>
              <a:rPr lang="en-029" dirty="0"/>
              <a:t>The reason that CFADS is discounted at the interest rate is that if there is a default, it is assumed that the defaulted amount must be re-structured and re-paid later on.  </a:t>
            </a:r>
          </a:p>
          <a:p>
            <a:r>
              <a:rPr lang="en-029" dirty="0"/>
              <a:t>The amount of default is assumed to re-paid with interest at the same interest of the loan.</a:t>
            </a:r>
          </a:p>
          <a:p>
            <a:r>
              <a:rPr lang="en-029" dirty="0"/>
              <a:t>This means that you can compare CFADS over different time periods</a:t>
            </a:r>
          </a:p>
        </p:txBody>
      </p:sp>
      <p:sp>
        <p:nvSpPr>
          <p:cNvPr id="3" name="Title 2">
            <a:extLst>
              <a:ext uri="{FF2B5EF4-FFF2-40B4-BE49-F238E27FC236}">
                <a16:creationId xmlns:a16="http://schemas.microsoft.com/office/drawing/2014/main" id="{DD12C58B-B1CD-437B-BA16-1D0878CBBF17}"/>
              </a:ext>
            </a:extLst>
          </p:cNvPr>
          <p:cNvSpPr>
            <a:spLocks noGrp="1"/>
          </p:cNvSpPr>
          <p:nvPr>
            <p:ph type="title"/>
          </p:nvPr>
        </p:nvSpPr>
        <p:spPr>
          <a:xfrm>
            <a:off x="485775" y="512709"/>
            <a:ext cx="8172450" cy="868415"/>
          </a:xfrm>
        </p:spPr>
        <p:txBody>
          <a:bodyPr>
            <a:normAutofit fontScale="90000"/>
          </a:bodyPr>
          <a:lstStyle/>
          <a:p>
            <a:r>
              <a:rPr lang="en-029" dirty="0"/>
              <a:t>Why Discounting is at the Interest Rate (or the Debt IRR in the Case of Changing Interest Rate)</a:t>
            </a:r>
          </a:p>
        </p:txBody>
      </p:sp>
      <p:sp>
        <p:nvSpPr>
          <p:cNvPr id="4" name="Slide Number Placeholder 3">
            <a:extLst>
              <a:ext uri="{FF2B5EF4-FFF2-40B4-BE49-F238E27FC236}">
                <a16:creationId xmlns:a16="http://schemas.microsoft.com/office/drawing/2014/main" id="{B410A5B1-82FB-49C3-8525-A94AEBCFBB08}"/>
              </a:ext>
            </a:extLst>
          </p:cNvPr>
          <p:cNvSpPr>
            <a:spLocks noGrp="1"/>
          </p:cNvSpPr>
          <p:nvPr>
            <p:ph type="sldNum" sz="quarter" idx="12"/>
          </p:nvPr>
        </p:nvSpPr>
        <p:spPr/>
        <p:txBody>
          <a:bodyPr/>
          <a:lstStyle/>
          <a:p>
            <a:pPr algn="ctr"/>
            <a:fld id="{0C3A1854-6B63-4059-B360-A3C4972BF0FC}" type="slidenum">
              <a:rPr lang="ko-KR" altLang="en-US" smtClean="0"/>
              <a:pPr algn="ctr"/>
              <a:t>339</a:t>
            </a:fld>
            <a:endParaRPr lang="ko-KR" altLang="en-US" dirty="0"/>
          </a:p>
        </p:txBody>
      </p:sp>
    </p:spTree>
    <p:extLst>
      <p:ext uri="{BB962C8B-B14F-4D97-AF65-F5344CB8AC3E}">
        <p14:creationId xmlns:p14="http://schemas.microsoft.com/office/powerpoint/2010/main" val="6310691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C5B75E-CFD3-41C1-81CB-3F290B3F2839}"/>
              </a:ext>
            </a:extLst>
          </p:cNvPr>
          <p:cNvSpPr>
            <a:spLocks noGrp="1"/>
          </p:cNvSpPr>
          <p:nvPr>
            <p:ph idx="1"/>
          </p:nvPr>
        </p:nvSpPr>
        <p:spPr/>
        <p:txBody>
          <a:bodyPr/>
          <a:lstStyle/>
          <a:p>
            <a:r>
              <a:rPr lang="en-US" dirty="0"/>
              <a:t>Find the file named project and corporate credit example.</a:t>
            </a:r>
          </a:p>
          <a:p>
            <a:endParaRPr lang="en-CH" dirty="0"/>
          </a:p>
        </p:txBody>
      </p:sp>
      <p:sp>
        <p:nvSpPr>
          <p:cNvPr id="3" name="Title 2">
            <a:extLst>
              <a:ext uri="{FF2B5EF4-FFF2-40B4-BE49-F238E27FC236}">
                <a16:creationId xmlns:a16="http://schemas.microsoft.com/office/drawing/2014/main" id="{A98014C8-520A-48DC-8189-2E5FDCC7F051}"/>
              </a:ext>
            </a:extLst>
          </p:cNvPr>
          <p:cNvSpPr>
            <a:spLocks noGrp="1"/>
          </p:cNvSpPr>
          <p:nvPr>
            <p:ph type="title"/>
          </p:nvPr>
        </p:nvSpPr>
        <p:spPr/>
        <p:txBody>
          <a:bodyPr>
            <a:normAutofit fontScale="90000"/>
          </a:bodyPr>
          <a:lstStyle/>
          <a:p>
            <a:r>
              <a:rPr lang="en-US" dirty="0"/>
              <a:t>Simple Example of Credit Analysis in Corporate Finance and Project Finance</a:t>
            </a:r>
            <a:endParaRPr lang="en-CH" dirty="0"/>
          </a:p>
        </p:txBody>
      </p:sp>
      <p:sp>
        <p:nvSpPr>
          <p:cNvPr id="4" name="Slide Number Placeholder 3">
            <a:extLst>
              <a:ext uri="{FF2B5EF4-FFF2-40B4-BE49-F238E27FC236}">
                <a16:creationId xmlns:a16="http://schemas.microsoft.com/office/drawing/2014/main" id="{A2BE0CF2-6B5B-4F17-B104-4D5EFB9AA314}"/>
              </a:ext>
            </a:extLst>
          </p:cNvPr>
          <p:cNvSpPr>
            <a:spLocks noGrp="1"/>
          </p:cNvSpPr>
          <p:nvPr>
            <p:ph type="sldNum" sz="quarter" idx="12"/>
          </p:nvPr>
        </p:nvSpPr>
        <p:spPr/>
        <p:txBody>
          <a:bodyPr/>
          <a:lstStyle/>
          <a:p>
            <a:pPr algn="ctr"/>
            <a:fld id="{0C3A1854-6B63-4059-B360-A3C4972BF0FC}" type="slidenum">
              <a:rPr lang="ko-KR" altLang="en-US" smtClean="0"/>
              <a:pPr algn="ctr"/>
              <a:t>34</a:t>
            </a:fld>
            <a:endParaRPr lang="ko-KR" altLang="en-US" dirty="0"/>
          </a:p>
        </p:txBody>
      </p:sp>
      <p:pic>
        <p:nvPicPr>
          <p:cNvPr id="6" name="Picture 5">
            <a:extLst>
              <a:ext uri="{FF2B5EF4-FFF2-40B4-BE49-F238E27FC236}">
                <a16:creationId xmlns:a16="http://schemas.microsoft.com/office/drawing/2014/main" id="{27E49A96-0957-4864-A0F6-4DDA790C9D82}"/>
              </a:ext>
            </a:extLst>
          </p:cNvPr>
          <p:cNvPicPr>
            <a:picLocks noChangeAspect="1"/>
          </p:cNvPicPr>
          <p:nvPr/>
        </p:nvPicPr>
        <p:blipFill>
          <a:blip r:embed="rId2"/>
          <a:stretch>
            <a:fillRect/>
          </a:stretch>
        </p:blipFill>
        <p:spPr>
          <a:xfrm>
            <a:off x="404272" y="2540184"/>
            <a:ext cx="8405242" cy="3429390"/>
          </a:xfrm>
          <a:prstGeom prst="rect">
            <a:avLst/>
          </a:prstGeom>
        </p:spPr>
      </p:pic>
    </p:spTree>
    <p:extLst>
      <p:ext uri="{BB962C8B-B14F-4D97-AF65-F5344CB8AC3E}">
        <p14:creationId xmlns:p14="http://schemas.microsoft.com/office/powerpoint/2010/main" val="257851540"/>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7DDEEB-195D-43E8-906D-CA28677CE17C}"/>
              </a:ext>
            </a:extLst>
          </p:cNvPr>
          <p:cNvSpPr>
            <a:spLocks noGrp="1"/>
          </p:cNvSpPr>
          <p:nvPr>
            <p:ph idx="1"/>
          </p:nvPr>
        </p:nvSpPr>
        <p:spPr/>
        <p:txBody>
          <a:bodyPr/>
          <a:lstStyle/>
          <a:p>
            <a:r>
              <a:rPr lang="en-029" dirty="0"/>
              <a:t>The tail is the difference between the loan life and the project life.</a:t>
            </a:r>
          </a:p>
          <a:p>
            <a:r>
              <a:rPr lang="en-029" dirty="0"/>
              <a:t>To see what the PLCR measures you can consider two loans with the same cash flow. One loan has the same DSCR and PLCR because the loan has no tail.</a:t>
            </a:r>
          </a:p>
          <a:p>
            <a:r>
              <a:rPr lang="en-029" dirty="0"/>
              <a:t>The second loan has a shorter tenor and a tail.  In this case the DSCR will be lower than the PLCR.</a:t>
            </a:r>
          </a:p>
        </p:txBody>
      </p:sp>
      <p:sp>
        <p:nvSpPr>
          <p:cNvPr id="3" name="Title 2">
            <a:extLst>
              <a:ext uri="{FF2B5EF4-FFF2-40B4-BE49-F238E27FC236}">
                <a16:creationId xmlns:a16="http://schemas.microsoft.com/office/drawing/2014/main" id="{7D945CA4-CC91-4FA0-A558-523BFBA455D0}"/>
              </a:ext>
            </a:extLst>
          </p:cNvPr>
          <p:cNvSpPr>
            <a:spLocks noGrp="1"/>
          </p:cNvSpPr>
          <p:nvPr>
            <p:ph type="title"/>
          </p:nvPr>
        </p:nvSpPr>
        <p:spPr/>
        <p:txBody>
          <a:bodyPr/>
          <a:lstStyle/>
          <a:p>
            <a:r>
              <a:rPr lang="en-029" dirty="0"/>
              <a:t>DSCR, PLCR and Value of Tail</a:t>
            </a:r>
          </a:p>
        </p:txBody>
      </p:sp>
      <p:sp>
        <p:nvSpPr>
          <p:cNvPr id="4" name="Slide Number Placeholder 3">
            <a:extLst>
              <a:ext uri="{FF2B5EF4-FFF2-40B4-BE49-F238E27FC236}">
                <a16:creationId xmlns:a16="http://schemas.microsoft.com/office/drawing/2014/main" id="{44AEDDB3-2152-4454-9868-5B8CE89F3162}"/>
              </a:ext>
            </a:extLst>
          </p:cNvPr>
          <p:cNvSpPr>
            <a:spLocks noGrp="1"/>
          </p:cNvSpPr>
          <p:nvPr>
            <p:ph type="sldNum" sz="quarter" idx="12"/>
          </p:nvPr>
        </p:nvSpPr>
        <p:spPr/>
        <p:txBody>
          <a:bodyPr/>
          <a:lstStyle/>
          <a:p>
            <a:pPr algn="ctr"/>
            <a:fld id="{0C3A1854-6B63-4059-B360-A3C4972BF0FC}" type="slidenum">
              <a:rPr lang="ko-KR" altLang="en-US" smtClean="0"/>
              <a:pPr algn="ctr"/>
              <a:t>340</a:t>
            </a:fld>
            <a:endParaRPr lang="ko-KR" altLang="en-US" dirty="0"/>
          </a:p>
        </p:txBody>
      </p:sp>
    </p:spTree>
    <p:extLst>
      <p:ext uri="{BB962C8B-B14F-4D97-AF65-F5344CB8AC3E}">
        <p14:creationId xmlns:p14="http://schemas.microsoft.com/office/powerpoint/2010/main" val="3302318188"/>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3" name="Picture 3">
            <a:extLst>
              <a:ext uri="{FF2B5EF4-FFF2-40B4-BE49-F238E27FC236}">
                <a16:creationId xmlns:a16="http://schemas.microsoft.com/office/drawing/2014/main" id="{04E4F353-0D18-4919-BA29-49EEFC4C834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447799" y="2747785"/>
            <a:ext cx="3239703" cy="1831144"/>
          </a:xfrm>
          <a:noFill/>
        </p:spPr>
      </p:pic>
      <p:sp>
        <p:nvSpPr>
          <p:cNvPr id="117762" name="Title 1">
            <a:extLst>
              <a:ext uri="{FF2B5EF4-FFF2-40B4-BE49-F238E27FC236}">
                <a16:creationId xmlns:a16="http://schemas.microsoft.com/office/drawing/2014/main" id="{0B3D6C90-9D93-4452-B3D4-D014685C54F2}"/>
              </a:ext>
            </a:extLst>
          </p:cNvPr>
          <p:cNvSpPr>
            <a:spLocks noGrp="1"/>
          </p:cNvSpPr>
          <p:nvPr>
            <p:ph type="title"/>
          </p:nvPr>
        </p:nvSpPr>
        <p:spPr/>
        <p:txBody>
          <a:bodyPr>
            <a:normAutofit fontScale="90000"/>
          </a:bodyPr>
          <a:lstStyle/>
          <a:p>
            <a:r>
              <a:rPr lang="en-US" altLang="en-US" dirty="0"/>
              <a:t>DSCR versus LLCR versus PLCR and Sculpting</a:t>
            </a:r>
          </a:p>
        </p:txBody>
      </p:sp>
      <p:pic>
        <p:nvPicPr>
          <p:cNvPr id="117764" name="Picture 4">
            <a:extLst>
              <a:ext uri="{FF2B5EF4-FFF2-40B4-BE49-F238E27FC236}">
                <a16:creationId xmlns:a16="http://schemas.microsoft.com/office/drawing/2014/main" id="{ED62EDEA-1553-44B3-90EF-B494B78B5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799" y="1182803"/>
            <a:ext cx="3239703" cy="145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17765" name="Picture 5">
            <a:extLst>
              <a:ext uri="{FF2B5EF4-FFF2-40B4-BE49-F238E27FC236}">
                <a16:creationId xmlns:a16="http://schemas.microsoft.com/office/drawing/2014/main" id="{73C8C990-F163-4A79-B21B-5204872EFB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716379"/>
            <a:ext cx="3239703" cy="1455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 name="TextBox 1">
            <a:extLst>
              <a:ext uri="{FF2B5EF4-FFF2-40B4-BE49-F238E27FC236}">
                <a16:creationId xmlns:a16="http://schemas.microsoft.com/office/drawing/2014/main" id="{EFEE4D5A-B62C-4823-9138-C5FB126D3D65}"/>
              </a:ext>
            </a:extLst>
          </p:cNvPr>
          <p:cNvSpPr txBox="1"/>
          <p:nvPr/>
        </p:nvSpPr>
        <p:spPr>
          <a:xfrm>
            <a:off x="5655707" y="5444289"/>
            <a:ext cx="2626308" cy="369332"/>
          </a:xfrm>
          <a:prstGeom prst="rect">
            <a:avLst/>
          </a:prstGeom>
          <a:noFill/>
        </p:spPr>
        <p:txBody>
          <a:bodyPr wrap="square" rtlCol="0">
            <a:spAutoFit/>
          </a:bodyPr>
          <a:lstStyle/>
          <a:p>
            <a:r>
              <a:rPr lang="en-US" dirty="0"/>
              <a:t>DSCR = LLCR = PLCR</a:t>
            </a:r>
          </a:p>
        </p:txBody>
      </p:sp>
      <p:sp>
        <p:nvSpPr>
          <p:cNvPr id="7" name="TextBox 6">
            <a:extLst>
              <a:ext uri="{FF2B5EF4-FFF2-40B4-BE49-F238E27FC236}">
                <a16:creationId xmlns:a16="http://schemas.microsoft.com/office/drawing/2014/main" id="{9228B4A5-E04F-4DB9-B2C0-DE406196B806}"/>
              </a:ext>
            </a:extLst>
          </p:cNvPr>
          <p:cNvSpPr txBox="1"/>
          <p:nvPr/>
        </p:nvSpPr>
        <p:spPr>
          <a:xfrm>
            <a:off x="5669280" y="3608392"/>
            <a:ext cx="2626308" cy="369332"/>
          </a:xfrm>
          <a:prstGeom prst="rect">
            <a:avLst/>
          </a:prstGeom>
          <a:noFill/>
        </p:spPr>
        <p:txBody>
          <a:bodyPr wrap="square" rtlCol="0">
            <a:spAutoFit/>
          </a:bodyPr>
          <a:lstStyle/>
          <a:p>
            <a:r>
              <a:rPr lang="en-US" dirty="0"/>
              <a:t>DSCR = LLCR &lt; PLCR</a:t>
            </a:r>
          </a:p>
        </p:txBody>
      </p:sp>
      <p:sp>
        <p:nvSpPr>
          <p:cNvPr id="8" name="TextBox 7">
            <a:extLst>
              <a:ext uri="{FF2B5EF4-FFF2-40B4-BE49-F238E27FC236}">
                <a16:creationId xmlns:a16="http://schemas.microsoft.com/office/drawing/2014/main" id="{47D5C2F0-79FA-479B-B02E-714C95A6C558}"/>
              </a:ext>
            </a:extLst>
          </p:cNvPr>
          <p:cNvSpPr txBox="1"/>
          <p:nvPr/>
        </p:nvSpPr>
        <p:spPr>
          <a:xfrm>
            <a:off x="5655707" y="1954219"/>
            <a:ext cx="2626308" cy="369332"/>
          </a:xfrm>
          <a:prstGeom prst="rect">
            <a:avLst/>
          </a:prstGeom>
          <a:noFill/>
        </p:spPr>
        <p:txBody>
          <a:bodyPr wrap="square" rtlCol="0">
            <a:spAutoFit/>
          </a:bodyPr>
          <a:lstStyle/>
          <a:p>
            <a:r>
              <a:rPr lang="en-US" dirty="0"/>
              <a:t>Min DSCR &lt; LLCR &lt; PLCR</a:t>
            </a:r>
          </a:p>
        </p:txBody>
      </p:sp>
      <p:sp>
        <p:nvSpPr>
          <p:cNvPr id="9" name="TextBox 8">
            <a:extLst>
              <a:ext uri="{FF2B5EF4-FFF2-40B4-BE49-F238E27FC236}">
                <a16:creationId xmlns:a16="http://schemas.microsoft.com/office/drawing/2014/main" id="{A8D1495E-F65E-4E76-BED1-6D7B381D0F08}"/>
              </a:ext>
            </a:extLst>
          </p:cNvPr>
          <p:cNvSpPr txBox="1"/>
          <p:nvPr/>
        </p:nvSpPr>
        <p:spPr>
          <a:xfrm>
            <a:off x="5655707" y="1198449"/>
            <a:ext cx="2626308" cy="369332"/>
          </a:xfrm>
          <a:prstGeom prst="rect">
            <a:avLst/>
          </a:prstGeom>
          <a:solidFill>
            <a:srgbClr val="FFC000"/>
          </a:solidFill>
          <a:ln>
            <a:solidFill>
              <a:srgbClr val="FFC000"/>
            </a:solidFill>
          </a:ln>
        </p:spPr>
        <p:txBody>
          <a:bodyPr wrap="square" rtlCol="0">
            <a:spAutoFit/>
          </a:bodyPr>
          <a:lstStyle/>
          <a:p>
            <a:r>
              <a:rPr lang="en-US" dirty="0"/>
              <a:t>Level Payment and Tail</a:t>
            </a:r>
          </a:p>
        </p:txBody>
      </p:sp>
      <p:sp>
        <p:nvSpPr>
          <p:cNvPr id="10" name="TextBox 9">
            <a:extLst>
              <a:ext uri="{FF2B5EF4-FFF2-40B4-BE49-F238E27FC236}">
                <a16:creationId xmlns:a16="http://schemas.microsoft.com/office/drawing/2014/main" id="{4C8FABB7-8DBF-48FF-80C2-94832AFCD8DD}"/>
              </a:ext>
            </a:extLst>
          </p:cNvPr>
          <p:cNvSpPr txBox="1"/>
          <p:nvPr/>
        </p:nvSpPr>
        <p:spPr>
          <a:xfrm>
            <a:off x="5669280" y="2967771"/>
            <a:ext cx="2626308" cy="369332"/>
          </a:xfrm>
          <a:prstGeom prst="rect">
            <a:avLst/>
          </a:prstGeom>
          <a:solidFill>
            <a:srgbClr val="FFC000"/>
          </a:solidFill>
          <a:ln>
            <a:solidFill>
              <a:srgbClr val="FFC000"/>
            </a:solidFill>
          </a:ln>
        </p:spPr>
        <p:txBody>
          <a:bodyPr wrap="square" rtlCol="0">
            <a:spAutoFit/>
          </a:bodyPr>
          <a:lstStyle/>
          <a:p>
            <a:r>
              <a:rPr lang="en-US" dirty="0"/>
              <a:t>Sculpting and Tail</a:t>
            </a:r>
          </a:p>
        </p:txBody>
      </p:sp>
      <p:sp>
        <p:nvSpPr>
          <p:cNvPr id="11" name="TextBox 10">
            <a:extLst>
              <a:ext uri="{FF2B5EF4-FFF2-40B4-BE49-F238E27FC236}">
                <a16:creationId xmlns:a16="http://schemas.microsoft.com/office/drawing/2014/main" id="{9F3FE9DF-BB24-4E38-8F03-8A646736A016}"/>
              </a:ext>
            </a:extLst>
          </p:cNvPr>
          <p:cNvSpPr txBox="1"/>
          <p:nvPr/>
        </p:nvSpPr>
        <p:spPr>
          <a:xfrm>
            <a:off x="5655707" y="4855892"/>
            <a:ext cx="2626308" cy="369332"/>
          </a:xfrm>
          <a:prstGeom prst="rect">
            <a:avLst/>
          </a:prstGeom>
          <a:solidFill>
            <a:srgbClr val="FFC000"/>
          </a:solidFill>
          <a:ln>
            <a:solidFill>
              <a:srgbClr val="FFC000"/>
            </a:solidFill>
          </a:ln>
        </p:spPr>
        <p:txBody>
          <a:bodyPr wrap="square" rtlCol="0">
            <a:spAutoFit/>
          </a:bodyPr>
          <a:lstStyle/>
          <a:p>
            <a:r>
              <a:rPr lang="en-US" dirty="0"/>
              <a:t>Sculpting and No Tail</a:t>
            </a:r>
          </a:p>
        </p:txBody>
      </p:sp>
    </p:spTree>
    <p:extLst>
      <p:ext uri="{BB962C8B-B14F-4D97-AF65-F5344CB8AC3E}">
        <p14:creationId xmlns:p14="http://schemas.microsoft.com/office/powerpoint/2010/main" val="998184442"/>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2344" y="1465378"/>
            <a:ext cx="7902608" cy="4913771"/>
          </a:xfrm>
        </p:spPr>
        <p:txBody>
          <a:bodyPr>
            <a:normAutofit fontScale="77500" lnSpcReduction="20000"/>
          </a:bodyPr>
          <a:lstStyle/>
          <a:p>
            <a:r>
              <a:rPr lang="en-US" dirty="0"/>
              <a:t>Risk allocation matrices will be used to demonstrate how the DSCR and LLCR can be used to determine acceptable unmitigated risks:</a:t>
            </a:r>
          </a:p>
          <a:p>
            <a:pPr lvl="1"/>
            <a:r>
              <a:rPr lang="en-US" dirty="0"/>
              <a:t>The formula: </a:t>
            </a:r>
          </a:p>
          <a:p>
            <a:pPr lvl="1"/>
            <a:r>
              <a:rPr lang="en-US" dirty="0"/>
              <a:t>break-even cash flow reduction = (DSCR-1)/DSCR.</a:t>
            </a:r>
          </a:p>
          <a:p>
            <a:pPr lvl="1"/>
            <a:r>
              <a:rPr lang="en-US" dirty="0"/>
              <a:t>Also break-even cash flow over life of loan</a:t>
            </a:r>
          </a:p>
          <a:p>
            <a:pPr lvl="1"/>
            <a:r>
              <a:rPr lang="en-US" dirty="0"/>
              <a:t>BE reduction = (LLCR-1)/LLCR</a:t>
            </a:r>
          </a:p>
          <a:p>
            <a:pPr lvl="1"/>
            <a:r>
              <a:rPr lang="en-US" dirty="0"/>
              <a:t>BE reduction for Project Life = (PLCR-1)/PLCR</a:t>
            </a:r>
          </a:p>
          <a:p>
            <a:r>
              <a:rPr lang="en-US" dirty="0"/>
              <a:t>Different project finance structures that involve:</a:t>
            </a:r>
          </a:p>
          <a:p>
            <a:pPr lvl="1"/>
            <a:r>
              <a:rPr lang="en-US" dirty="0"/>
              <a:t> availability payments versus output-based revenues; </a:t>
            </a:r>
          </a:p>
          <a:p>
            <a:pPr lvl="1"/>
            <a:r>
              <a:rPr lang="en-US" dirty="0"/>
              <a:t>commodity price (merchant) risk; </a:t>
            </a:r>
          </a:p>
          <a:p>
            <a:pPr lvl="1"/>
            <a:r>
              <a:rPr lang="en-US" dirty="0"/>
              <a:t>traffic or volume risk (pipelines), and </a:t>
            </a:r>
          </a:p>
          <a:p>
            <a:pPr lvl="1"/>
            <a:r>
              <a:rPr lang="en-US" dirty="0"/>
              <a:t>resource risk (wind, solar and run of river hydro) will be derived. </a:t>
            </a:r>
          </a:p>
          <a:p>
            <a:r>
              <a:rPr lang="en-US" dirty="0"/>
              <a:t>For each of the project finance types, an illustrative risk allocation matrix and project diagram will be developed. </a:t>
            </a:r>
          </a:p>
        </p:txBody>
      </p:sp>
      <p:sp>
        <p:nvSpPr>
          <p:cNvPr id="2" name="Title 1"/>
          <p:cNvSpPr>
            <a:spLocks noGrp="1"/>
          </p:cNvSpPr>
          <p:nvPr>
            <p:ph type="title"/>
          </p:nvPr>
        </p:nvSpPr>
        <p:spPr/>
        <p:txBody>
          <a:bodyPr>
            <a:normAutofit fontScale="90000"/>
          </a:bodyPr>
          <a:lstStyle/>
          <a:p>
            <a:r>
              <a:rPr lang="en-US" dirty="0"/>
              <a:t>Idea of Risk Allocation Matrix and Use of DSCR, PLCR and LLCR to Measure Break-Even</a:t>
            </a:r>
          </a:p>
        </p:txBody>
      </p:sp>
      <p:sp>
        <p:nvSpPr>
          <p:cNvPr id="4" name="Slide Number Placeholder 3"/>
          <p:cNvSpPr>
            <a:spLocks noGrp="1"/>
          </p:cNvSpPr>
          <p:nvPr>
            <p:ph type="sldNum" sz="quarter" idx="12"/>
          </p:nvPr>
        </p:nvSpPr>
        <p:spPr/>
        <p:txBody>
          <a:bodyPr/>
          <a:lstStyle/>
          <a:p>
            <a:fld id="{EB241CD2-1E45-42A3-B213-66A034DF9A3B}" type="slidenum">
              <a:rPr lang="en-GB" smtClean="0"/>
              <a:t>342</a:t>
            </a:fld>
            <a:endParaRPr lang="en-GB" dirty="0"/>
          </a:p>
        </p:txBody>
      </p:sp>
    </p:spTree>
    <p:extLst>
      <p:ext uri="{BB962C8B-B14F-4D97-AF65-F5344CB8AC3E}">
        <p14:creationId xmlns:p14="http://schemas.microsoft.com/office/powerpoint/2010/main" val="3572318858"/>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D1F0FA69-1078-440A-8356-88DEC52560D1}"/>
              </a:ext>
            </a:extLst>
          </p:cNvPr>
          <p:cNvSpPr>
            <a:spLocks noGrp="1" noChangeArrowheads="1"/>
          </p:cNvSpPr>
          <p:nvPr>
            <p:ph type="title"/>
          </p:nvPr>
        </p:nvSpPr>
        <p:spPr/>
        <p:txBody>
          <a:bodyPr/>
          <a:lstStyle/>
          <a:p>
            <a:r>
              <a:rPr lang="en-US" altLang="en-US" dirty="0"/>
              <a:t>Equity Returns for Tollroads</a:t>
            </a:r>
          </a:p>
        </p:txBody>
      </p:sp>
      <p:sp>
        <p:nvSpPr>
          <p:cNvPr id="52227" name="Rectangle 3">
            <a:extLst>
              <a:ext uri="{FF2B5EF4-FFF2-40B4-BE49-F238E27FC236}">
                <a16:creationId xmlns:a16="http://schemas.microsoft.com/office/drawing/2014/main" id="{A8DCBE54-26A4-42D0-BCD6-87760751DC83}"/>
              </a:ext>
            </a:extLst>
          </p:cNvPr>
          <p:cNvSpPr>
            <a:spLocks noGrp="1" noChangeArrowheads="1"/>
          </p:cNvSpPr>
          <p:nvPr>
            <p:ph type="body" idx="1"/>
          </p:nvPr>
        </p:nvSpPr>
        <p:spPr/>
        <p:txBody>
          <a:bodyPr/>
          <a:lstStyle/>
          <a:p>
            <a:r>
              <a:rPr lang="en-US" altLang="en-US" dirty="0"/>
              <a:t>The following slide shows equity returns over time and how they have come down</a:t>
            </a:r>
          </a:p>
          <a:p>
            <a:endParaRPr lang="en-US" altLang="en-US" dirty="0"/>
          </a:p>
        </p:txBody>
      </p:sp>
      <p:pic>
        <p:nvPicPr>
          <p:cNvPr id="52228" name="Picture 4">
            <a:extLst>
              <a:ext uri="{FF2B5EF4-FFF2-40B4-BE49-F238E27FC236}">
                <a16:creationId xmlns:a16="http://schemas.microsoft.com/office/drawing/2014/main" id="{DA84B21E-C145-4772-B6ED-DA73F0BF7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284413"/>
            <a:ext cx="5486400" cy="371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3236825668"/>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9F7564-99CD-40AE-BF3D-2090C295D57A}"/>
              </a:ext>
            </a:extLst>
          </p:cNvPr>
          <p:cNvSpPr>
            <a:spLocks noGrp="1"/>
          </p:cNvSpPr>
          <p:nvPr>
            <p:ph type="title"/>
          </p:nvPr>
        </p:nvSpPr>
        <p:spPr/>
        <p:txBody>
          <a:bodyPr/>
          <a:lstStyle/>
          <a:p>
            <a:r>
              <a:rPr lang="en-US" dirty="0"/>
              <a:t>What Returns are Reasonable</a:t>
            </a:r>
          </a:p>
        </p:txBody>
      </p:sp>
      <p:sp>
        <p:nvSpPr>
          <p:cNvPr id="4" name="Slide Number Placeholder 3">
            <a:extLst>
              <a:ext uri="{FF2B5EF4-FFF2-40B4-BE49-F238E27FC236}">
                <a16:creationId xmlns:a16="http://schemas.microsoft.com/office/drawing/2014/main" id="{95B8D56A-1E18-4B3D-A337-2E50FF4565B6}"/>
              </a:ext>
            </a:extLst>
          </p:cNvPr>
          <p:cNvSpPr>
            <a:spLocks noGrp="1"/>
          </p:cNvSpPr>
          <p:nvPr>
            <p:ph type="sldNum" sz="quarter" idx="12"/>
          </p:nvPr>
        </p:nvSpPr>
        <p:spPr/>
        <p:txBody>
          <a:bodyPr/>
          <a:lstStyle/>
          <a:p>
            <a:pPr algn="ctr"/>
            <a:fld id="{0C3A1854-6B63-4059-B360-A3C4972BF0FC}" type="slidenum">
              <a:rPr lang="ko-KR" altLang="en-US" smtClean="0"/>
              <a:pPr algn="ctr"/>
              <a:t>344</a:t>
            </a:fld>
            <a:endParaRPr lang="ko-KR" altLang="en-US" dirty="0"/>
          </a:p>
        </p:txBody>
      </p:sp>
      <p:sp>
        <p:nvSpPr>
          <p:cNvPr id="9" name="Content Placeholder 8">
            <a:extLst>
              <a:ext uri="{FF2B5EF4-FFF2-40B4-BE49-F238E27FC236}">
                <a16:creationId xmlns:a16="http://schemas.microsoft.com/office/drawing/2014/main" id="{6F752079-E10C-4CE8-8133-2867AF9B5416}"/>
              </a:ext>
            </a:extLst>
          </p:cNvPr>
          <p:cNvSpPr>
            <a:spLocks noGrp="1"/>
          </p:cNvSpPr>
          <p:nvPr>
            <p:ph idx="1"/>
          </p:nvPr>
        </p:nvSpPr>
        <p:spPr/>
        <p:txBody>
          <a:bodyPr/>
          <a:lstStyle/>
          <a:p>
            <a:r>
              <a:rPr lang="en-US" dirty="0"/>
              <a:t>Note the real returns</a:t>
            </a:r>
          </a:p>
          <a:p>
            <a:endParaRPr lang="en-US" dirty="0"/>
          </a:p>
          <a:p>
            <a:endParaRPr lang="en-US" dirty="0"/>
          </a:p>
        </p:txBody>
      </p:sp>
      <p:pic>
        <p:nvPicPr>
          <p:cNvPr id="11" name="Content Placeholder 4">
            <a:extLst>
              <a:ext uri="{FF2B5EF4-FFF2-40B4-BE49-F238E27FC236}">
                <a16:creationId xmlns:a16="http://schemas.microsoft.com/office/drawing/2014/main" id="{2A19F856-6D40-48CE-B025-7A1BDD9D607B}"/>
              </a:ext>
            </a:extLst>
          </p:cNvPr>
          <p:cNvPicPr>
            <a:picLocks noChangeAspect="1"/>
          </p:cNvPicPr>
          <p:nvPr/>
        </p:nvPicPr>
        <p:blipFill>
          <a:blip r:embed="rId2"/>
          <a:stretch>
            <a:fillRect/>
          </a:stretch>
        </p:blipFill>
        <p:spPr>
          <a:xfrm>
            <a:off x="756682" y="2269331"/>
            <a:ext cx="7434818" cy="3196849"/>
          </a:xfrm>
          <a:prstGeom prst="rect">
            <a:avLst/>
          </a:prstGeom>
        </p:spPr>
      </p:pic>
    </p:spTree>
    <p:extLst>
      <p:ext uri="{BB962C8B-B14F-4D97-AF65-F5344CB8AC3E}">
        <p14:creationId xmlns:p14="http://schemas.microsoft.com/office/powerpoint/2010/main" val="2671806822"/>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F0234-1AAB-43A0-BDB2-38E9FE322383}"/>
              </a:ext>
            </a:extLst>
          </p:cNvPr>
          <p:cNvSpPr>
            <a:spLocks noGrp="1"/>
          </p:cNvSpPr>
          <p:nvPr>
            <p:ph type="ctrTitle"/>
          </p:nvPr>
        </p:nvSpPr>
        <p:spPr/>
        <p:txBody>
          <a:bodyPr/>
          <a:lstStyle/>
          <a:p>
            <a:r>
              <a:rPr lang="en-US" dirty="0"/>
              <a:t>Credit Spread Theory</a:t>
            </a:r>
          </a:p>
        </p:txBody>
      </p:sp>
    </p:spTree>
    <p:extLst>
      <p:ext uri="{BB962C8B-B14F-4D97-AF65-F5344CB8AC3E}">
        <p14:creationId xmlns:p14="http://schemas.microsoft.com/office/powerpoint/2010/main" val="638649751"/>
      </p:ext>
    </p:extLst>
  </p:cSld>
  <p:clrMapOvr>
    <a:masterClrMapping/>
  </p:clrMapOvr>
  <p:transition>
    <p:zoom/>
  </p:transition>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EE9C42-2B9D-4FA2-AF2F-45B2E47ED76C}"/>
              </a:ext>
            </a:extLst>
          </p:cNvPr>
          <p:cNvSpPr>
            <a:spLocks noGrp="1"/>
          </p:cNvSpPr>
          <p:nvPr>
            <p:ph idx="1"/>
          </p:nvPr>
        </p:nvSpPr>
        <p:spPr/>
        <p:txBody>
          <a:bodyPr/>
          <a:lstStyle/>
          <a:p>
            <a:r>
              <a:rPr lang="en-US" dirty="0"/>
              <a:t>Cost of debt in different currencies</a:t>
            </a:r>
          </a:p>
          <a:p>
            <a:endParaRPr lang="en-US" dirty="0"/>
          </a:p>
        </p:txBody>
      </p:sp>
      <p:sp>
        <p:nvSpPr>
          <p:cNvPr id="3" name="Title 2">
            <a:extLst>
              <a:ext uri="{FF2B5EF4-FFF2-40B4-BE49-F238E27FC236}">
                <a16:creationId xmlns:a16="http://schemas.microsoft.com/office/drawing/2014/main" id="{F1825BD7-FDCB-46AA-ADF3-06937983C1A7}"/>
              </a:ext>
            </a:extLst>
          </p:cNvPr>
          <p:cNvSpPr>
            <a:spLocks noGrp="1"/>
          </p:cNvSpPr>
          <p:nvPr>
            <p:ph type="title"/>
          </p:nvPr>
        </p:nvSpPr>
        <p:spPr/>
        <p:txBody>
          <a:bodyPr/>
          <a:lstStyle/>
          <a:p>
            <a:r>
              <a:rPr lang="en-US" dirty="0"/>
              <a:t>Weighted Average Cost of Debt</a:t>
            </a:r>
          </a:p>
        </p:txBody>
      </p:sp>
      <p:sp>
        <p:nvSpPr>
          <p:cNvPr id="4" name="Slide Number Placeholder 3">
            <a:extLst>
              <a:ext uri="{FF2B5EF4-FFF2-40B4-BE49-F238E27FC236}">
                <a16:creationId xmlns:a16="http://schemas.microsoft.com/office/drawing/2014/main" id="{76A651A4-5B2A-414F-8BA1-7AFABC13DA9B}"/>
              </a:ext>
            </a:extLst>
          </p:cNvPr>
          <p:cNvSpPr>
            <a:spLocks noGrp="1"/>
          </p:cNvSpPr>
          <p:nvPr>
            <p:ph type="sldNum" sz="quarter" idx="12"/>
          </p:nvPr>
        </p:nvSpPr>
        <p:spPr/>
        <p:txBody>
          <a:bodyPr/>
          <a:lstStyle/>
          <a:p>
            <a:pPr algn="ctr"/>
            <a:fld id="{0C3A1854-6B63-4059-B360-A3C4972BF0FC}" type="slidenum">
              <a:rPr lang="ko-KR" altLang="en-US" smtClean="0"/>
              <a:pPr algn="ctr"/>
              <a:t>346</a:t>
            </a:fld>
            <a:endParaRPr lang="ko-KR" altLang="en-US" dirty="0"/>
          </a:p>
        </p:txBody>
      </p:sp>
      <p:pic>
        <p:nvPicPr>
          <p:cNvPr id="5" name="Picture 4">
            <a:extLst>
              <a:ext uri="{FF2B5EF4-FFF2-40B4-BE49-F238E27FC236}">
                <a16:creationId xmlns:a16="http://schemas.microsoft.com/office/drawing/2014/main" id="{33BEB357-3B34-448E-A50D-968D0162A381}"/>
              </a:ext>
            </a:extLst>
          </p:cNvPr>
          <p:cNvPicPr>
            <a:picLocks noChangeAspect="1"/>
          </p:cNvPicPr>
          <p:nvPr/>
        </p:nvPicPr>
        <p:blipFill>
          <a:blip r:embed="rId2"/>
          <a:stretch>
            <a:fillRect/>
          </a:stretch>
        </p:blipFill>
        <p:spPr>
          <a:xfrm>
            <a:off x="146191" y="2424262"/>
            <a:ext cx="8851618" cy="2009476"/>
          </a:xfrm>
          <a:prstGeom prst="rect">
            <a:avLst/>
          </a:prstGeom>
        </p:spPr>
      </p:pic>
    </p:spTree>
    <p:extLst>
      <p:ext uri="{BB962C8B-B14F-4D97-AF65-F5344CB8AC3E}">
        <p14:creationId xmlns:p14="http://schemas.microsoft.com/office/powerpoint/2010/main" val="2896182291"/>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2">
            <a:extLst>
              <a:ext uri="{FF2B5EF4-FFF2-40B4-BE49-F238E27FC236}">
                <a16:creationId xmlns:a16="http://schemas.microsoft.com/office/drawing/2014/main" id="{403B3294-D4AA-41EC-8D55-E99B00408F7D}"/>
              </a:ext>
            </a:extLst>
          </p:cNvPr>
          <p:cNvSpPr txBox="1">
            <a:spLocks noChangeArrowheads="1"/>
          </p:cNvSpPr>
          <p:nvPr/>
        </p:nvSpPr>
        <p:spPr bwMode="auto">
          <a:xfrm>
            <a:off x="304800" y="2743200"/>
            <a:ext cx="1752600" cy="1690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endParaRPr lang="en-US" altLang="en-US" sz="1600" dirty="0">
              <a:latin typeface="Times New Roman" panose="02020603050405020304" pitchFamily="18" charset="0"/>
            </a:endParaRPr>
          </a:p>
          <a:p>
            <a:pPr algn="ctr" eaLnBrk="1" hangingPunct="1">
              <a:spcBef>
                <a:spcPct val="50000"/>
              </a:spcBef>
            </a:pPr>
            <a:r>
              <a:rPr lang="en-US" altLang="en-US" sz="1600" b="1" dirty="0">
                <a:latin typeface="Times New Roman" panose="02020603050405020304" pitchFamily="18" charset="0"/>
              </a:rPr>
              <a:t>EXPECTED LOSS</a:t>
            </a:r>
          </a:p>
          <a:p>
            <a:pPr algn="ctr" eaLnBrk="1" hangingPunct="1">
              <a:spcBef>
                <a:spcPct val="50000"/>
              </a:spcBef>
            </a:pPr>
            <a:endParaRPr lang="en-US" altLang="en-US" sz="1600" b="1" dirty="0">
              <a:latin typeface="Times New Roman" panose="02020603050405020304" pitchFamily="18" charset="0"/>
            </a:endParaRPr>
          </a:p>
          <a:p>
            <a:pPr algn="ctr" eaLnBrk="1" hangingPunct="1">
              <a:spcBef>
                <a:spcPct val="50000"/>
              </a:spcBef>
            </a:pPr>
            <a:r>
              <a:rPr lang="en-US" altLang="en-US" sz="1600" b="1" dirty="0">
                <a:latin typeface="Times New Roman" panose="02020603050405020304" pitchFamily="18" charset="0"/>
              </a:rPr>
              <a:t>$$</a:t>
            </a:r>
          </a:p>
        </p:txBody>
      </p:sp>
      <p:sp>
        <p:nvSpPr>
          <p:cNvPr id="137219" name="Text Box 3">
            <a:extLst>
              <a:ext uri="{FF2B5EF4-FFF2-40B4-BE49-F238E27FC236}">
                <a16:creationId xmlns:a16="http://schemas.microsoft.com/office/drawing/2014/main" id="{0509A89D-F175-4362-89D9-3869DD904499}"/>
              </a:ext>
            </a:extLst>
          </p:cNvPr>
          <p:cNvSpPr txBox="1">
            <a:spLocks noChangeArrowheads="1"/>
          </p:cNvSpPr>
          <p:nvPr/>
        </p:nvSpPr>
        <p:spPr bwMode="auto">
          <a:xfrm>
            <a:off x="2133600" y="342900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spcBef>
                <a:spcPct val="50000"/>
              </a:spcBef>
            </a:pPr>
            <a:r>
              <a:rPr lang="en-US" altLang="en-US" sz="2400" dirty="0">
                <a:latin typeface="Times New Roman" panose="02020603050405020304" pitchFamily="18" charset="0"/>
              </a:rPr>
              <a:t>=</a:t>
            </a:r>
          </a:p>
        </p:txBody>
      </p:sp>
      <p:sp>
        <p:nvSpPr>
          <p:cNvPr id="137220" name="Text Box 4">
            <a:extLst>
              <a:ext uri="{FF2B5EF4-FFF2-40B4-BE49-F238E27FC236}">
                <a16:creationId xmlns:a16="http://schemas.microsoft.com/office/drawing/2014/main" id="{CA2D4A9E-1C3F-44CA-A41B-0295EED20E9E}"/>
              </a:ext>
            </a:extLst>
          </p:cNvPr>
          <p:cNvSpPr txBox="1">
            <a:spLocks noChangeArrowheads="1"/>
          </p:cNvSpPr>
          <p:nvPr/>
        </p:nvSpPr>
        <p:spPr bwMode="auto">
          <a:xfrm>
            <a:off x="2514600" y="2743200"/>
            <a:ext cx="1752600" cy="1690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endParaRPr lang="en-US" altLang="en-US" sz="1600" dirty="0">
              <a:latin typeface="Times New Roman" panose="02020603050405020304" pitchFamily="18" charset="0"/>
            </a:endParaRPr>
          </a:p>
          <a:p>
            <a:pPr algn="ctr" eaLnBrk="1" hangingPunct="1">
              <a:spcBef>
                <a:spcPct val="50000"/>
              </a:spcBef>
            </a:pPr>
            <a:r>
              <a:rPr lang="en-US" altLang="en-US" sz="1600" b="1" dirty="0">
                <a:latin typeface="Times New Roman" panose="02020603050405020304" pitchFamily="18" charset="0"/>
              </a:rPr>
              <a:t>Probability of Default</a:t>
            </a:r>
          </a:p>
          <a:p>
            <a:pPr algn="ctr" eaLnBrk="1" hangingPunct="1">
              <a:spcBef>
                <a:spcPct val="50000"/>
              </a:spcBef>
            </a:pPr>
            <a:r>
              <a:rPr lang="en-US" altLang="en-US" sz="1600" b="1" dirty="0">
                <a:latin typeface="Times New Roman" panose="02020603050405020304" pitchFamily="18" charset="0"/>
              </a:rPr>
              <a:t>(PD)</a:t>
            </a:r>
          </a:p>
          <a:p>
            <a:pPr algn="ctr" eaLnBrk="1" hangingPunct="1">
              <a:spcBef>
                <a:spcPct val="50000"/>
              </a:spcBef>
            </a:pPr>
            <a:r>
              <a:rPr lang="en-US" altLang="en-US" sz="1600" b="1" dirty="0">
                <a:latin typeface="Times New Roman" panose="02020603050405020304" pitchFamily="18" charset="0"/>
              </a:rPr>
              <a:t>%</a:t>
            </a:r>
          </a:p>
        </p:txBody>
      </p:sp>
      <p:sp>
        <p:nvSpPr>
          <p:cNvPr id="137221" name="Text Box 5">
            <a:extLst>
              <a:ext uri="{FF2B5EF4-FFF2-40B4-BE49-F238E27FC236}">
                <a16:creationId xmlns:a16="http://schemas.microsoft.com/office/drawing/2014/main" id="{5C3236B0-84A3-4739-A3A2-6C408FC99FCE}"/>
              </a:ext>
            </a:extLst>
          </p:cNvPr>
          <p:cNvSpPr txBox="1">
            <a:spLocks noChangeArrowheads="1"/>
          </p:cNvSpPr>
          <p:nvPr/>
        </p:nvSpPr>
        <p:spPr bwMode="auto">
          <a:xfrm>
            <a:off x="4343400" y="3352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dirty="0"/>
              <a:t>x</a:t>
            </a:r>
          </a:p>
        </p:txBody>
      </p:sp>
      <p:sp>
        <p:nvSpPr>
          <p:cNvPr id="137222" name="Text Box 6">
            <a:extLst>
              <a:ext uri="{FF2B5EF4-FFF2-40B4-BE49-F238E27FC236}">
                <a16:creationId xmlns:a16="http://schemas.microsoft.com/office/drawing/2014/main" id="{4F83712B-BE0D-4DEB-AC62-2011D432C079}"/>
              </a:ext>
            </a:extLst>
          </p:cNvPr>
          <p:cNvSpPr txBox="1">
            <a:spLocks noChangeArrowheads="1"/>
          </p:cNvSpPr>
          <p:nvPr/>
        </p:nvSpPr>
        <p:spPr bwMode="auto">
          <a:xfrm>
            <a:off x="4724400" y="2743200"/>
            <a:ext cx="1752600" cy="1692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endParaRPr lang="en-US" altLang="en-US" sz="1600" dirty="0">
              <a:latin typeface="Times New Roman" panose="02020603050405020304" pitchFamily="18" charset="0"/>
            </a:endParaRPr>
          </a:p>
          <a:p>
            <a:pPr algn="ctr" eaLnBrk="1" hangingPunct="1">
              <a:lnSpc>
                <a:spcPct val="75000"/>
              </a:lnSpc>
              <a:spcBef>
                <a:spcPct val="50000"/>
              </a:spcBef>
            </a:pPr>
            <a:r>
              <a:rPr lang="en-US" altLang="en-US" sz="1600" b="1" dirty="0">
                <a:latin typeface="Times New Roman" panose="02020603050405020304" pitchFamily="18" charset="0"/>
              </a:rPr>
              <a:t>Loss Severity </a:t>
            </a:r>
          </a:p>
          <a:p>
            <a:pPr algn="ctr" eaLnBrk="1" hangingPunct="1">
              <a:lnSpc>
                <a:spcPct val="75000"/>
              </a:lnSpc>
              <a:spcBef>
                <a:spcPct val="50000"/>
              </a:spcBef>
            </a:pPr>
            <a:r>
              <a:rPr lang="en-US" altLang="en-US" sz="1600" b="1" dirty="0">
                <a:latin typeface="Times New Roman" panose="02020603050405020304" pitchFamily="18" charset="0"/>
              </a:rPr>
              <a:t>Given Default</a:t>
            </a:r>
          </a:p>
          <a:p>
            <a:pPr algn="ctr" eaLnBrk="1" hangingPunct="1">
              <a:spcBef>
                <a:spcPct val="50000"/>
              </a:spcBef>
            </a:pPr>
            <a:r>
              <a:rPr lang="en-US" altLang="en-US" sz="1600" b="1" dirty="0">
                <a:latin typeface="Times New Roman" panose="02020603050405020304" pitchFamily="18" charset="0"/>
              </a:rPr>
              <a:t>(Severity)</a:t>
            </a:r>
          </a:p>
          <a:p>
            <a:pPr algn="ctr" eaLnBrk="1" hangingPunct="1">
              <a:spcBef>
                <a:spcPct val="50000"/>
              </a:spcBef>
            </a:pPr>
            <a:r>
              <a:rPr lang="en-US" altLang="en-US" sz="1600" b="1" dirty="0">
                <a:latin typeface="Times New Roman" panose="02020603050405020304" pitchFamily="18" charset="0"/>
              </a:rPr>
              <a:t>%</a:t>
            </a:r>
          </a:p>
        </p:txBody>
      </p:sp>
      <p:sp>
        <p:nvSpPr>
          <p:cNvPr id="137223" name="Text Box 7">
            <a:extLst>
              <a:ext uri="{FF2B5EF4-FFF2-40B4-BE49-F238E27FC236}">
                <a16:creationId xmlns:a16="http://schemas.microsoft.com/office/drawing/2014/main" id="{6E6F9FF8-94DF-4CFA-AC07-9D3AE2814555}"/>
              </a:ext>
            </a:extLst>
          </p:cNvPr>
          <p:cNvSpPr txBox="1">
            <a:spLocks noChangeArrowheads="1"/>
          </p:cNvSpPr>
          <p:nvPr/>
        </p:nvSpPr>
        <p:spPr bwMode="auto">
          <a:xfrm>
            <a:off x="6934200" y="2743200"/>
            <a:ext cx="1752600" cy="1692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endParaRPr lang="en-US" altLang="en-US" sz="1600" dirty="0">
              <a:latin typeface="Times New Roman" panose="02020603050405020304" pitchFamily="18" charset="0"/>
            </a:endParaRPr>
          </a:p>
          <a:p>
            <a:pPr algn="ctr" eaLnBrk="1" hangingPunct="1">
              <a:lnSpc>
                <a:spcPct val="75000"/>
              </a:lnSpc>
              <a:spcBef>
                <a:spcPct val="50000"/>
              </a:spcBef>
            </a:pPr>
            <a:r>
              <a:rPr lang="en-US" altLang="en-US" sz="1600" b="1" dirty="0">
                <a:latin typeface="Times New Roman" panose="02020603050405020304" pitchFamily="18" charset="0"/>
              </a:rPr>
              <a:t>Loan Equivalent</a:t>
            </a:r>
          </a:p>
          <a:p>
            <a:pPr algn="ctr" eaLnBrk="1" hangingPunct="1">
              <a:lnSpc>
                <a:spcPct val="75000"/>
              </a:lnSpc>
              <a:spcBef>
                <a:spcPct val="50000"/>
              </a:spcBef>
            </a:pPr>
            <a:r>
              <a:rPr lang="en-US" altLang="en-US" sz="1600" b="1" dirty="0">
                <a:latin typeface="Times New Roman" panose="02020603050405020304" pitchFamily="18" charset="0"/>
              </a:rPr>
              <a:t>Exposure</a:t>
            </a:r>
          </a:p>
          <a:p>
            <a:pPr algn="ctr" eaLnBrk="1" hangingPunct="1">
              <a:spcBef>
                <a:spcPct val="50000"/>
              </a:spcBef>
            </a:pPr>
            <a:r>
              <a:rPr lang="en-US" altLang="en-US" sz="1600" b="1" dirty="0">
                <a:latin typeface="Times New Roman" panose="02020603050405020304" pitchFamily="18" charset="0"/>
              </a:rPr>
              <a:t>(Exposure)</a:t>
            </a:r>
          </a:p>
          <a:p>
            <a:pPr algn="ctr" eaLnBrk="1" hangingPunct="1">
              <a:spcBef>
                <a:spcPct val="50000"/>
              </a:spcBef>
            </a:pPr>
            <a:r>
              <a:rPr lang="en-US" altLang="en-US" sz="1600" b="1" dirty="0">
                <a:latin typeface="Times New Roman" panose="02020603050405020304" pitchFamily="18" charset="0"/>
              </a:rPr>
              <a:t>$$</a:t>
            </a:r>
          </a:p>
        </p:txBody>
      </p:sp>
      <p:sp>
        <p:nvSpPr>
          <p:cNvPr id="137224" name="Text Box 8">
            <a:extLst>
              <a:ext uri="{FF2B5EF4-FFF2-40B4-BE49-F238E27FC236}">
                <a16:creationId xmlns:a16="http://schemas.microsoft.com/office/drawing/2014/main" id="{1FC8D69C-B8D8-4D13-BC53-2A0992E57ABD}"/>
              </a:ext>
            </a:extLst>
          </p:cNvPr>
          <p:cNvSpPr txBox="1">
            <a:spLocks noChangeArrowheads="1"/>
          </p:cNvSpPr>
          <p:nvPr/>
        </p:nvSpPr>
        <p:spPr bwMode="auto">
          <a:xfrm>
            <a:off x="6553200" y="3352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dirty="0"/>
              <a:t>x</a:t>
            </a:r>
          </a:p>
        </p:txBody>
      </p:sp>
      <p:sp>
        <p:nvSpPr>
          <p:cNvPr id="137225" name="Text Box 9">
            <a:extLst>
              <a:ext uri="{FF2B5EF4-FFF2-40B4-BE49-F238E27FC236}">
                <a16:creationId xmlns:a16="http://schemas.microsoft.com/office/drawing/2014/main" id="{FFB3E261-B0F1-44BF-A164-D090EA925C88}"/>
              </a:ext>
            </a:extLst>
          </p:cNvPr>
          <p:cNvSpPr txBox="1">
            <a:spLocks noChangeArrowheads="1"/>
          </p:cNvSpPr>
          <p:nvPr/>
        </p:nvSpPr>
        <p:spPr bwMode="auto">
          <a:xfrm>
            <a:off x="304800" y="5486400"/>
            <a:ext cx="548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spcBef>
                <a:spcPct val="50000"/>
              </a:spcBef>
            </a:pPr>
            <a:r>
              <a:rPr lang="en-US" altLang="en-US" sz="1800" b="1" dirty="0">
                <a:latin typeface="Times New Roman" panose="02020603050405020304" pitchFamily="18" charset="0"/>
              </a:rPr>
              <a:t>The focus of grading tools is on modeling PD</a:t>
            </a:r>
          </a:p>
        </p:txBody>
      </p:sp>
      <p:sp>
        <p:nvSpPr>
          <p:cNvPr id="137226" name="Text Box 10">
            <a:extLst>
              <a:ext uri="{FF2B5EF4-FFF2-40B4-BE49-F238E27FC236}">
                <a16:creationId xmlns:a16="http://schemas.microsoft.com/office/drawing/2014/main" id="{6594069C-E76E-4EA6-92D0-B9749532F2F7}"/>
              </a:ext>
            </a:extLst>
          </p:cNvPr>
          <p:cNvSpPr txBox="1">
            <a:spLocks noChangeArrowheads="1"/>
          </p:cNvSpPr>
          <p:nvPr/>
        </p:nvSpPr>
        <p:spPr bwMode="auto">
          <a:xfrm>
            <a:off x="2438400" y="4648200"/>
            <a:ext cx="19812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r>
              <a:rPr lang="en-US" altLang="en-US" sz="1400" dirty="0">
                <a:latin typeface="Times New Roman" panose="02020603050405020304" pitchFamily="18" charset="0"/>
              </a:rPr>
              <a:t>What is the probability of the counterparty defaulting?</a:t>
            </a:r>
          </a:p>
        </p:txBody>
      </p:sp>
      <p:sp>
        <p:nvSpPr>
          <p:cNvPr id="137227" name="Text Box 11">
            <a:extLst>
              <a:ext uri="{FF2B5EF4-FFF2-40B4-BE49-F238E27FC236}">
                <a16:creationId xmlns:a16="http://schemas.microsoft.com/office/drawing/2014/main" id="{33E5B84D-4D50-40B7-A2AF-4ABC4B1F83CC}"/>
              </a:ext>
            </a:extLst>
          </p:cNvPr>
          <p:cNvSpPr txBox="1">
            <a:spLocks noChangeArrowheads="1"/>
          </p:cNvSpPr>
          <p:nvPr/>
        </p:nvSpPr>
        <p:spPr bwMode="auto">
          <a:xfrm>
            <a:off x="4648200" y="4648200"/>
            <a:ext cx="19812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r>
              <a:rPr lang="en-US" altLang="en-US" sz="1400" dirty="0">
                <a:latin typeface="Times New Roman" panose="02020603050405020304" pitchFamily="18" charset="0"/>
              </a:rPr>
              <a:t>If default occurs, how much of this do we expect to lose?</a:t>
            </a:r>
          </a:p>
        </p:txBody>
      </p:sp>
      <p:sp>
        <p:nvSpPr>
          <p:cNvPr id="137228" name="Text Box 12">
            <a:extLst>
              <a:ext uri="{FF2B5EF4-FFF2-40B4-BE49-F238E27FC236}">
                <a16:creationId xmlns:a16="http://schemas.microsoft.com/office/drawing/2014/main" id="{9DBEAF53-83E7-4847-AD52-005EC6C44426}"/>
              </a:ext>
            </a:extLst>
          </p:cNvPr>
          <p:cNvSpPr txBox="1">
            <a:spLocks noChangeArrowheads="1"/>
          </p:cNvSpPr>
          <p:nvPr/>
        </p:nvSpPr>
        <p:spPr bwMode="auto">
          <a:xfrm>
            <a:off x="6781800" y="4648200"/>
            <a:ext cx="19812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r>
              <a:rPr lang="en-US" altLang="en-US" sz="1400" dirty="0">
                <a:latin typeface="Times New Roman" panose="02020603050405020304" pitchFamily="18" charset="0"/>
              </a:rPr>
              <a:t>If default occurs, how much exposure do we expect to have?</a:t>
            </a:r>
          </a:p>
        </p:txBody>
      </p:sp>
      <p:sp>
        <p:nvSpPr>
          <p:cNvPr id="137229" name="AutoShape 13">
            <a:extLst>
              <a:ext uri="{FF2B5EF4-FFF2-40B4-BE49-F238E27FC236}">
                <a16:creationId xmlns:a16="http://schemas.microsoft.com/office/drawing/2014/main" id="{A561E27C-8E51-4AFA-99B8-1E59AFE721D9}"/>
              </a:ext>
            </a:extLst>
          </p:cNvPr>
          <p:cNvSpPr>
            <a:spLocks/>
          </p:cNvSpPr>
          <p:nvPr/>
        </p:nvSpPr>
        <p:spPr bwMode="auto">
          <a:xfrm rot="5400000">
            <a:off x="3314700" y="1638300"/>
            <a:ext cx="152400" cy="1752600"/>
          </a:xfrm>
          <a:prstGeom prst="leftBracket">
            <a:avLst>
              <a:gd name="adj" fmla="val 9583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endParaRPr lang="en-US" altLang="en-US" dirty="0"/>
          </a:p>
        </p:txBody>
      </p:sp>
      <p:sp>
        <p:nvSpPr>
          <p:cNvPr id="137230" name="AutoShape 14">
            <a:extLst>
              <a:ext uri="{FF2B5EF4-FFF2-40B4-BE49-F238E27FC236}">
                <a16:creationId xmlns:a16="http://schemas.microsoft.com/office/drawing/2014/main" id="{A970198E-51F7-40AF-9E63-005C17F635AA}"/>
              </a:ext>
            </a:extLst>
          </p:cNvPr>
          <p:cNvSpPr>
            <a:spLocks/>
          </p:cNvSpPr>
          <p:nvPr/>
        </p:nvSpPr>
        <p:spPr bwMode="auto">
          <a:xfrm rot="5400000">
            <a:off x="6629400" y="533400"/>
            <a:ext cx="152400" cy="3962400"/>
          </a:xfrm>
          <a:prstGeom prst="leftBracket">
            <a:avLst>
              <a:gd name="adj" fmla="val 2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endParaRPr lang="en-US" altLang="en-US" dirty="0"/>
          </a:p>
        </p:txBody>
      </p:sp>
      <p:sp>
        <p:nvSpPr>
          <p:cNvPr id="137231" name="Text Box 15">
            <a:extLst>
              <a:ext uri="{FF2B5EF4-FFF2-40B4-BE49-F238E27FC236}">
                <a16:creationId xmlns:a16="http://schemas.microsoft.com/office/drawing/2014/main" id="{711C4B41-13F4-41E2-B5C1-81EC1BECCF4F}"/>
              </a:ext>
            </a:extLst>
          </p:cNvPr>
          <p:cNvSpPr txBox="1">
            <a:spLocks noChangeArrowheads="1"/>
          </p:cNvSpPr>
          <p:nvPr/>
        </p:nvSpPr>
        <p:spPr bwMode="auto">
          <a:xfrm>
            <a:off x="2667000" y="1905000"/>
            <a:ext cx="152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spcBef>
                <a:spcPct val="50000"/>
              </a:spcBef>
            </a:pPr>
            <a:endParaRPr lang="en-US" altLang="en-US" sz="1600" dirty="0">
              <a:latin typeface="Times New Roman" panose="02020603050405020304" pitchFamily="18" charset="0"/>
            </a:endParaRPr>
          </a:p>
        </p:txBody>
      </p:sp>
      <p:sp>
        <p:nvSpPr>
          <p:cNvPr id="137232" name="Text Box 16">
            <a:extLst>
              <a:ext uri="{FF2B5EF4-FFF2-40B4-BE49-F238E27FC236}">
                <a16:creationId xmlns:a16="http://schemas.microsoft.com/office/drawing/2014/main" id="{FA0F6445-AF64-4A8D-BF3F-33FA1B095042}"/>
              </a:ext>
            </a:extLst>
          </p:cNvPr>
          <p:cNvSpPr txBox="1">
            <a:spLocks noChangeArrowheads="1"/>
          </p:cNvSpPr>
          <p:nvPr/>
        </p:nvSpPr>
        <p:spPr bwMode="auto">
          <a:xfrm>
            <a:off x="2514600" y="1981200"/>
            <a:ext cx="175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r>
              <a:rPr lang="en-US" altLang="en-US" sz="1600" b="1" dirty="0">
                <a:latin typeface="Times New Roman" panose="02020603050405020304" pitchFamily="18" charset="0"/>
              </a:rPr>
              <a:t>Borrower Risk</a:t>
            </a:r>
            <a:r>
              <a:rPr lang="en-US" altLang="en-US" sz="1600" dirty="0">
                <a:latin typeface="Times New Roman" panose="02020603050405020304" pitchFamily="18" charset="0"/>
              </a:rPr>
              <a:t> </a:t>
            </a:r>
          </a:p>
        </p:txBody>
      </p:sp>
      <p:sp>
        <p:nvSpPr>
          <p:cNvPr id="137233" name="Text Box 17">
            <a:extLst>
              <a:ext uri="{FF2B5EF4-FFF2-40B4-BE49-F238E27FC236}">
                <a16:creationId xmlns:a16="http://schemas.microsoft.com/office/drawing/2014/main" id="{5270BEA9-4F67-4695-A60D-421EE9572962}"/>
              </a:ext>
            </a:extLst>
          </p:cNvPr>
          <p:cNvSpPr txBox="1">
            <a:spLocks noChangeArrowheads="1"/>
          </p:cNvSpPr>
          <p:nvPr/>
        </p:nvSpPr>
        <p:spPr bwMode="auto">
          <a:xfrm>
            <a:off x="5334000" y="1981200"/>
            <a:ext cx="289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spcBef>
                <a:spcPct val="50000"/>
              </a:spcBef>
            </a:pPr>
            <a:r>
              <a:rPr lang="en-US" altLang="en-US" sz="1600" b="1" dirty="0">
                <a:latin typeface="Times New Roman" panose="02020603050405020304" pitchFamily="18" charset="0"/>
              </a:rPr>
              <a:t>Facility Risk Related</a:t>
            </a:r>
          </a:p>
        </p:txBody>
      </p:sp>
      <p:sp>
        <p:nvSpPr>
          <p:cNvPr id="137234" name="Rectangle 18">
            <a:extLst>
              <a:ext uri="{FF2B5EF4-FFF2-40B4-BE49-F238E27FC236}">
                <a16:creationId xmlns:a16="http://schemas.microsoft.com/office/drawing/2014/main" id="{74F9299D-B6CA-4823-8253-9A4EA21D3646}"/>
              </a:ext>
            </a:extLst>
          </p:cNvPr>
          <p:cNvSpPr>
            <a:spLocks noGrp="1" noChangeArrowheads="1"/>
          </p:cNvSpPr>
          <p:nvPr>
            <p:ph type="title"/>
          </p:nvPr>
        </p:nvSpPr>
        <p:spPr/>
        <p:txBody>
          <a:bodyPr>
            <a:normAutofit fontScale="90000"/>
          </a:bodyPr>
          <a:lstStyle/>
          <a:p>
            <a:r>
              <a:rPr lang="en-US" altLang="en-US" dirty="0"/>
              <a:t>Expected Loss Can Be Broken Down Into Three Components</a:t>
            </a:r>
          </a:p>
        </p:txBody>
      </p:sp>
      <p:sp>
        <p:nvSpPr>
          <p:cNvPr id="2" name="TextBox 1">
            <a:extLst>
              <a:ext uri="{FF2B5EF4-FFF2-40B4-BE49-F238E27FC236}">
                <a16:creationId xmlns:a16="http://schemas.microsoft.com/office/drawing/2014/main" id="{0D106153-0D6F-4DA5-BFBD-977C0B01AA52}"/>
              </a:ext>
            </a:extLst>
          </p:cNvPr>
          <p:cNvSpPr txBox="1"/>
          <p:nvPr/>
        </p:nvSpPr>
        <p:spPr>
          <a:xfrm>
            <a:off x="562465" y="1035766"/>
            <a:ext cx="4612849" cy="923330"/>
          </a:xfrm>
          <a:prstGeom prst="rect">
            <a:avLst/>
          </a:prstGeom>
          <a:solidFill>
            <a:srgbClr val="00B0F0"/>
          </a:solidFill>
        </p:spPr>
        <p:txBody>
          <a:bodyPr wrap="square" rtlCol="0">
            <a:spAutoFit/>
          </a:bodyPr>
          <a:lstStyle/>
          <a:p>
            <a:r>
              <a:rPr lang="en-US" dirty="0"/>
              <a:t>Credit Spread must cover the expected loss and is driven by probability of default x loss given default</a:t>
            </a:r>
          </a:p>
        </p:txBody>
      </p:sp>
    </p:spTree>
    <p:extLst>
      <p:ext uri="{BB962C8B-B14F-4D97-AF65-F5344CB8AC3E}">
        <p14:creationId xmlns:p14="http://schemas.microsoft.com/office/powerpoint/2010/main" val="719192333"/>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98F7190A-36B1-4E3D-86B0-85CE4BD3C41A}"/>
              </a:ext>
            </a:extLst>
          </p:cNvPr>
          <p:cNvSpPr>
            <a:spLocks noGrp="1" noChangeArrowheads="1"/>
          </p:cNvSpPr>
          <p:nvPr>
            <p:ph type="title"/>
          </p:nvPr>
        </p:nvSpPr>
        <p:spPr/>
        <p:txBody>
          <a:bodyPr>
            <a:normAutofit fontScale="90000"/>
          </a:bodyPr>
          <a:lstStyle/>
          <a:p>
            <a:r>
              <a:rPr lang="en-US" altLang="en-US" dirty="0"/>
              <a:t>Comparison of PD x LGD with Precise Formula</a:t>
            </a:r>
            <a:br>
              <a:rPr lang="en-US" altLang="en-US" dirty="0"/>
            </a:br>
            <a:r>
              <a:rPr lang="en-US" altLang="en-US" dirty="0"/>
              <a:t>-- LGD and Multiple Years</a:t>
            </a:r>
          </a:p>
        </p:txBody>
      </p:sp>
      <p:pic>
        <p:nvPicPr>
          <p:cNvPr id="140292" name="Picture 4">
            <a:extLst>
              <a:ext uri="{FF2B5EF4-FFF2-40B4-BE49-F238E27FC236}">
                <a16:creationId xmlns:a16="http://schemas.microsoft.com/office/drawing/2014/main" id="{D32DE87A-F399-4056-BF36-86FED17C2C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18" y="1168924"/>
            <a:ext cx="8744974" cy="511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 name="TextBox 1">
            <a:extLst>
              <a:ext uri="{FF2B5EF4-FFF2-40B4-BE49-F238E27FC236}">
                <a16:creationId xmlns:a16="http://schemas.microsoft.com/office/drawing/2014/main" id="{331D06FD-16DE-43AA-A68F-FCF77621CEAA}"/>
              </a:ext>
            </a:extLst>
          </p:cNvPr>
          <p:cNvSpPr txBox="1"/>
          <p:nvPr/>
        </p:nvSpPr>
        <p:spPr>
          <a:xfrm>
            <a:off x="5844619" y="2092751"/>
            <a:ext cx="2384981" cy="2031325"/>
          </a:xfrm>
          <a:prstGeom prst="rect">
            <a:avLst/>
          </a:prstGeom>
          <a:solidFill>
            <a:schemeClr val="accent6">
              <a:lumMod val="20000"/>
              <a:lumOff val="80000"/>
            </a:schemeClr>
          </a:solidFill>
        </p:spPr>
        <p:txBody>
          <a:bodyPr wrap="square" rtlCol="0">
            <a:spAutoFit/>
          </a:bodyPr>
          <a:lstStyle/>
          <a:p>
            <a:r>
              <a:rPr lang="en-US" dirty="0"/>
              <a:t>Formula demonstrating that Credit spread is function of PD and LGD and the risk free rate.</a:t>
            </a:r>
          </a:p>
          <a:p>
            <a:endParaRPr lang="en-US" dirty="0"/>
          </a:p>
          <a:p>
            <a:r>
              <a:rPr lang="en-US" dirty="0"/>
              <a:t>If you are lazy, just use a goal seek</a:t>
            </a:r>
          </a:p>
        </p:txBody>
      </p:sp>
    </p:spTree>
    <p:extLst>
      <p:ext uri="{BB962C8B-B14F-4D97-AF65-F5344CB8AC3E}">
        <p14:creationId xmlns:p14="http://schemas.microsoft.com/office/powerpoint/2010/main" val="2159263544"/>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8DF3B5-4F3B-434A-BAEE-DAB2423FF840}"/>
              </a:ext>
            </a:extLst>
          </p:cNvPr>
          <p:cNvSpPr>
            <a:spLocks noGrp="1"/>
          </p:cNvSpPr>
          <p:nvPr>
            <p:ph idx="1"/>
          </p:nvPr>
        </p:nvSpPr>
        <p:spPr>
          <a:xfrm>
            <a:off x="732344" y="889061"/>
            <a:ext cx="8072292" cy="3458905"/>
          </a:xfrm>
        </p:spPr>
        <p:txBody>
          <a:bodyPr>
            <a:normAutofit/>
          </a:bodyPr>
          <a:lstStyle/>
          <a:p>
            <a:r>
              <a:rPr lang="en-US" sz="2400" dirty="0"/>
              <a:t>Use example of 6% and understand compounding of the credit spread</a:t>
            </a:r>
          </a:p>
          <a:p>
            <a:endParaRPr lang="en-US" sz="2400" dirty="0"/>
          </a:p>
          <a:p>
            <a:endParaRPr lang="en-US" sz="2400" dirty="0"/>
          </a:p>
          <a:p>
            <a:r>
              <a:rPr lang="en-US" sz="2400" dirty="0"/>
              <a:t>For one year if LGD is 50%, then implied PD is about 11.32% as shown below for a zero coupon bond example.</a:t>
            </a:r>
          </a:p>
          <a:p>
            <a:endParaRPr lang="en-US" sz="2400" dirty="0"/>
          </a:p>
        </p:txBody>
      </p:sp>
      <p:sp>
        <p:nvSpPr>
          <p:cNvPr id="3" name="Title 2">
            <a:extLst>
              <a:ext uri="{FF2B5EF4-FFF2-40B4-BE49-F238E27FC236}">
                <a16:creationId xmlns:a16="http://schemas.microsoft.com/office/drawing/2014/main" id="{9991382F-03DF-4E0A-9EAE-D169C7CC38AE}"/>
              </a:ext>
            </a:extLst>
          </p:cNvPr>
          <p:cNvSpPr>
            <a:spLocks noGrp="1"/>
          </p:cNvSpPr>
          <p:nvPr>
            <p:ph type="title"/>
          </p:nvPr>
        </p:nvSpPr>
        <p:spPr>
          <a:xfrm>
            <a:off x="732344" y="198385"/>
            <a:ext cx="7666938" cy="690676"/>
          </a:xfrm>
        </p:spPr>
        <p:txBody>
          <a:bodyPr/>
          <a:lstStyle/>
          <a:p>
            <a:r>
              <a:rPr lang="en-US" dirty="0"/>
              <a:t>Implied PD from Credit Spread</a:t>
            </a:r>
          </a:p>
        </p:txBody>
      </p:sp>
      <p:sp>
        <p:nvSpPr>
          <p:cNvPr id="4" name="Slide Number Placeholder 3">
            <a:extLst>
              <a:ext uri="{FF2B5EF4-FFF2-40B4-BE49-F238E27FC236}">
                <a16:creationId xmlns:a16="http://schemas.microsoft.com/office/drawing/2014/main" id="{E7D6BC8D-929C-4BB0-89F0-6A4FCA810672}"/>
              </a:ext>
            </a:extLst>
          </p:cNvPr>
          <p:cNvSpPr>
            <a:spLocks noGrp="1"/>
          </p:cNvSpPr>
          <p:nvPr>
            <p:ph type="sldNum" sz="quarter" idx="12"/>
          </p:nvPr>
        </p:nvSpPr>
        <p:spPr>
          <a:xfrm>
            <a:off x="8531258" y="6482601"/>
            <a:ext cx="546754" cy="266991"/>
          </a:xfrm>
        </p:spPr>
        <p:txBody>
          <a:bodyPr/>
          <a:lstStyle/>
          <a:p>
            <a:pPr algn="ctr"/>
            <a:fld id="{0C3A1854-6B63-4059-B360-A3C4972BF0FC}" type="slidenum">
              <a:rPr lang="ko-KR" altLang="en-US" smtClean="0"/>
              <a:pPr algn="ctr"/>
              <a:t>349</a:t>
            </a:fld>
            <a:endParaRPr lang="ko-KR" altLang="en-US" dirty="0"/>
          </a:p>
        </p:txBody>
      </p:sp>
      <p:pic>
        <p:nvPicPr>
          <p:cNvPr id="6" name="Picture 5">
            <a:extLst>
              <a:ext uri="{FF2B5EF4-FFF2-40B4-BE49-F238E27FC236}">
                <a16:creationId xmlns:a16="http://schemas.microsoft.com/office/drawing/2014/main" id="{3103FF59-FD93-46AC-BC97-BF96009D21B2}"/>
              </a:ext>
            </a:extLst>
          </p:cNvPr>
          <p:cNvPicPr>
            <a:picLocks noChangeAspect="1"/>
          </p:cNvPicPr>
          <p:nvPr/>
        </p:nvPicPr>
        <p:blipFill>
          <a:blip r:embed="rId2"/>
          <a:stretch>
            <a:fillRect/>
          </a:stretch>
        </p:blipFill>
        <p:spPr>
          <a:xfrm>
            <a:off x="162612" y="1579737"/>
            <a:ext cx="8915400" cy="923925"/>
          </a:xfrm>
          <a:prstGeom prst="rect">
            <a:avLst/>
          </a:prstGeom>
        </p:spPr>
      </p:pic>
      <p:pic>
        <p:nvPicPr>
          <p:cNvPr id="7" name="Picture 6">
            <a:extLst>
              <a:ext uri="{FF2B5EF4-FFF2-40B4-BE49-F238E27FC236}">
                <a16:creationId xmlns:a16="http://schemas.microsoft.com/office/drawing/2014/main" id="{3D292BB8-CEDE-4F26-BD41-220114F980C0}"/>
              </a:ext>
            </a:extLst>
          </p:cNvPr>
          <p:cNvPicPr>
            <a:picLocks noChangeAspect="1"/>
          </p:cNvPicPr>
          <p:nvPr/>
        </p:nvPicPr>
        <p:blipFill>
          <a:blip r:embed="rId3"/>
          <a:stretch>
            <a:fillRect/>
          </a:stretch>
        </p:blipFill>
        <p:spPr>
          <a:xfrm>
            <a:off x="1368090" y="3648173"/>
            <a:ext cx="6361888" cy="2549635"/>
          </a:xfrm>
          <a:prstGeom prst="rect">
            <a:avLst/>
          </a:prstGeom>
        </p:spPr>
      </p:pic>
    </p:spTree>
    <p:extLst>
      <p:ext uri="{BB962C8B-B14F-4D97-AF65-F5344CB8AC3E}">
        <p14:creationId xmlns:p14="http://schemas.microsoft.com/office/powerpoint/2010/main" val="18237034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C05BCE-DCC3-46BF-AEA8-486BC0D0E6F7}"/>
              </a:ext>
            </a:extLst>
          </p:cNvPr>
          <p:cNvSpPr>
            <a:spLocks noGrp="1"/>
          </p:cNvSpPr>
          <p:nvPr>
            <p:ph type="title"/>
          </p:nvPr>
        </p:nvSpPr>
        <p:spPr/>
        <p:txBody>
          <a:bodyPr>
            <a:normAutofit fontScale="90000"/>
          </a:bodyPr>
          <a:lstStyle/>
          <a:p>
            <a:r>
              <a:rPr lang="en-US" dirty="0"/>
              <a:t>Risk Analysis – Skin in Game versus Safety Buffer</a:t>
            </a:r>
          </a:p>
        </p:txBody>
      </p:sp>
      <p:sp>
        <p:nvSpPr>
          <p:cNvPr id="5" name="Text Placeholder 4">
            <a:extLst>
              <a:ext uri="{FF2B5EF4-FFF2-40B4-BE49-F238E27FC236}">
                <a16:creationId xmlns:a16="http://schemas.microsoft.com/office/drawing/2014/main" id="{C0B0FB85-7F61-43CA-9729-A117219CB9B8}"/>
              </a:ext>
            </a:extLst>
          </p:cNvPr>
          <p:cNvSpPr>
            <a:spLocks noGrp="1"/>
          </p:cNvSpPr>
          <p:nvPr>
            <p:ph type="body" idx="1"/>
          </p:nvPr>
        </p:nvSpPr>
        <p:spPr/>
        <p:txBody>
          <a:bodyPr/>
          <a:lstStyle/>
          <a:p>
            <a:r>
              <a:rPr lang="en-US" dirty="0"/>
              <a:t>Equity Skin in Game</a:t>
            </a:r>
          </a:p>
        </p:txBody>
      </p:sp>
      <p:pic>
        <p:nvPicPr>
          <p:cNvPr id="9" name="Content Placeholder 8">
            <a:extLst>
              <a:ext uri="{FF2B5EF4-FFF2-40B4-BE49-F238E27FC236}">
                <a16:creationId xmlns:a16="http://schemas.microsoft.com/office/drawing/2014/main" id="{BAC14AC6-ED20-4E97-ACD8-22869D1B5387}"/>
              </a:ext>
            </a:extLst>
          </p:cNvPr>
          <p:cNvPicPr>
            <a:picLocks noGrp="1" noChangeAspect="1"/>
          </p:cNvPicPr>
          <p:nvPr>
            <p:ph sz="half" idx="2"/>
          </p:nvPr>
        </p:nvPicPr>
        <p:blipFill>
          <a:blip r:embed="rId2"/>
          <a:stretch>
            <a:fillRect/>
          </a:stretch>
        </p:blipFill>
        <p:spPr>
          <a:xfrm>
            <a:off x="381000" y="2650758"/>
            <a:ext cx="4117975" cy="2591533"/>
          </a:xfrm>
          <a:prstGeom prst="rect">
            <a:avLst/>
          </a:prstGeom>
        </p:spPr>
      </p:pic>
      <p:sp>
        <p:nvSpPr>
          <p:cNvPr id="7" name="Text Placeholder 6">
            <a:extLst>
              <a:ext uri="{FF2B5EF4-FFF2-40B4-BE49-F238E27FC236}">
                <a16:creationId xmlns:a16="http://schemas.microsoft.com/office/drawing/2014/main" id="{C5EB0440-A123-4977-BFB4-6E26A1D9CB18}"/>
              </a:ext>
            </a:extLst>
          </p:cNvPr>
          <p:cNvSpPr>
            <a:spLocks noGrp="1"/>
          </p:cNvSpPr>
          <p:nvPr>
            <p:ph type="body" sz="quarter" idx="3"/>
          </p:nvPr>
        </p:nvSpPr>
        <p:spPr/>
        <p:txBody>
          <a:bodyPr/>
          <a:lstStyle/>
          <a:p>
            <a:r>
              <a:rPr lang="en-US" dirty="0"/>
              <a:t>Buffer to Make Sure No Problems</a:t>
            </a:r>
          </a:p>
        </p:txBody>
      </p:sp>
      <p:sp>
        <p:nvSpPr>
          <p:cNvPr id="4" name="Slide Number Placeholder 3">
            <a:extLst>
              <a:ext uri="{FF2B5EF4-FFF2-40B4-BE49-F238E27FC236}">
                <a16:creationId xmlns:a16="http://schemas.microsoft.com/office/drawing/2014/main" id="{84CACB58-4945-413A-8326-8453731E58A8}"/>
              </a:ext>
            </a:extLst>
          </p:cNvPr>
          <p:cNvSpPr>
            <a:spLocks noGrp="1"/>
          </p:cNvSpPr>
          <p:nvPr>
            <p:ph type="sldNum" sz="quarter" idx="12"/>
          </p:nvPr>
        </p:nvSpPr>
        <p:spPr/>
        <p:txBody>
          <a:bodyPr/>
          <a:lstStyle/>
          <a:p>
            <a:pPr algn="ctr"/>
            <a:fld id="{0C3A1854-6B63-4059-B360-A3C4972BF0FC}" type="slidenum">
              <a:rPr lang="ko-KR" altLang="en-US" smtClean="0"/>
              <a:pPr algn="ctr"/>
              <a:t>35</a:t>
            </a:fld>
            <a:endParaRPr lang="ko-KR" altLang="en-US" dirty="0"/>
          </a:p>
        </p:txBody>
      </p:sp>
      <p:sp>
        <p:nvSpPr>
          <p:cNvPr id="12" name="Content Placeholder 11">
            <a:extLst>
              <a:ext uri="{FF2B5EF4-FFF2-40B4-BE49-F238E27FC236}">
                <a16:creationId xmlns:a16="http://schemas.microsoft.com/office/drawing/2014/main" id="{64D39E3E-66C8-4051-A6BA-FA5AD287123F}"/>
              </a:ext>
            </a:extLst>
          </p:cNvPr>
          <p:cNvSpPr>
            <a:spLocks noGrp="1"/>
          </p:cNvSpPr>
          <p:nvPr>
            <p:ph sz="quarter" idx="4"/>
          </p:nvPr>
        </p:nvSpPr>
        <p:spPr/>
        <p:txBody>
          <a:bodyPr/>
          <a:lstStyle/>
          <a:p>
            <a:pPr marL="0" indent="0">
              <a:buNone/>
            </a:pPr>
            <a:r>
              <a:rPr lang="en-US" dirty="0"/>
              <a:t> </a:t>
            </a:r>
          </a:p>
        </p:txBody>
      </p:sp>
      <p:pic>
        <p:nvPicPr>
          <p:cNvPr id="13" name="Picture 12">
            <a:extLst>
              <a:ext uri="{FF2B5EF4-FFF2-40B4-BE49-F238E27FC236}">
                <a16:creationId xmlns:a16="http://schemas.microsoft.com/office/drawing/2014/main" id="{F5F66FF4-1A60-4E1E-ACC1-B6FE336D8EEA}"/>
              </a:ext>
            </a:extLst>
          </p:cNvPr>
          <p:cNvPicPr>
            <a:picLocks noChangeAspect="1"/>
          </p:cNvPicPr>
          <p:nvPr/>
        </p:nvPicPr>
        <p:blipFill>
          <a:blip r:embed="rId3"/>
          <a:stretch>
            <a:fillRect/>
          </a:stretch>
        </p:blipFill>
        <p:spPr>
          <a:xfrm>
            <a:off x="5048250" y="2407499"/>
            <a:ext cx="3333750" cy="1724025"/>
          </a:xfrm>
          <a:prstGeom prst="rect">
            <a:avLst/>
          </a:prstGeom>
        </p:spPr>
      </p:pic>
      <p:pic>
        <p:nvPicPr>
          <p:cNvPr id="14" name="Picture 13">
            <a:extLst>
              <a:ext uri="{FF2B5EF4-FFF2-40B4-BE49-F238E27FC236}">
                <a16:creationId xmlns:a16="http://schemas.microsoft.com/office/drawing/2014/main" id="{F0E66F17-B551-460B-A7F4-E1B62629933E}"/>
              </a:ext>
            </a:extLst>
          </p:cNvPr>
          <p:cNvPicPr>
            <a:picLocks noChangeAspect="1"/>
          </p:cNvPicPr>
          <p:nvPr/>
        </p:nvPicPr>
        <p:blipFill>
          <a:blip r:embed="rId4"/>
          <a:stretch>
            <a:fillRect/>
          </a:stretch>
        </p:blipFill>
        <p:spPr>
          <a:xfrm>
            <a:off x="4919662" y="4053122"/>
            <a:ext cx="3629025" cy="1724025"/>
          </a:xfrm>
          <a:prstGeom prst="rect">
            <a:avLst/>
          </a:prstGeom>
        </p:spPr>
      </p:pic>
    </p:spTree>
    <p:extLst>
      <p:ext uri="{BB962C8B-B14F-4D97-AF65-F5344CB8AC3E}">
        <p14:creationId xmlns:p14="http://schemas.microsoft.com/office/powerpoint/2010/main" val="1029110358"/>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3CBE61F-8FE2-41AF-ADDF-EDD4A0E4FF98}"/>
              </a:ext>
            </a:extLst>
          </p:cNvPr>
          <p:cNvSpPr>
            <a:spLocks noGrp="1"/>
          </p:cNvSpPr>
          <p:nvPr>
            <p:ph idx="1"/>
          </p:nvPr>
        </p:nvSpPr>
        <p:spPr>
          <a:xfrm>
            <a:off x="201202" y="1055805"/>
            <a:ext cx="8867384" cy="1536566"/>
          </a:xfrm>
        </p:spPr>
        <p:txBody>
          <a:bodyPr>
            <a:normAutofit fontScale="92500" lnSpcReduction="20000"/>
          </a:bodyPr>
          <a:lstStyle/>
          <a:p>
            <a:r>
              <a:rPr lang="en-US" dirty="0"/>
              <a:t>Like any other interest rate, the credit spread is an IRR and it compounds dramatically over time. Scenarios with 6% credit spread and 5, 10 and 15 years are shown below.</a:t>
            </a:r>
          </a:p>
        </p:txBody>
      </p:sp>
      <p:sp>
        <p:nvSpPr>
          <p:cNvPr id="3" name="Title 2">
            <a:extLst>
              <a:ext uri="{FF2B5EF4-FFF2-40B4-BE49-F238E27FC236}">
                <a16:creationId xmlns:a16="http://schemas.microsoft.com/office/drawing/2014/main" id="{C5919A86-86A1-4736-BCDE-BAD2F12EA0FC}"/>
              </a:ext>
            </a:extLst>
          </p:cNvPr>
          <p:cNvSpPr>
            <a:spLocks noGrp="1"/>
          </p:cNvSpPr>
          <p:nvPr>
            <p:ph type="title"/>
          </p:nvPr>
        </p:nvSpPr>
        <p:spPr/>
        <p:txBody>
          <a:bodyPr>
            <a:normAutofit fontScale="90000"/>
          </a:bodyPr>
          <a:lstStyle/>
          <a:p>
            <a:r>
              <a:rPr lang="en-US" dirty="0"/>
              <a:t>Implied PD Explodes with Longer Term Debt</a:t>
            </a:r>
          </a:p>
        </p:txBody>
      </p:sp>
      <p:pic>
        <p:nvPicPr>
          <p:cNvPr id="6" name="Picture 5">
            <a:extLst>
              <a:ext uri="{FF2B5EF4-FFF2-40B4-BE49-F238E27FC236}">
                <a16:creationId xmlns:a16="http://schemas.microsoft.com/office/drawing/2014/main" id="{718B6A27-6DF3-47F8-BF74-0A8FD5E6DD07}"/>
              </a:ext>
            </a:extLst>
          </p:cNvPr>
          <p:cNvPicPr>
            <a:picLocks noChangeAspect="1"/>
          </p:cNvPicPr>
          <p:nvPr/>
        </p:nvPicPr>
        <p:blipFill>
          <a:blip r:embed="rId2"/>
          <a:stretch>
            <a:fillRect/>
          </a:stretch>
        </p:blipFill>
        <p:spPr>
          <a:xfrm>
            <a:off x="4634894" y="2592371"/>
            <a:ext cx="4458360" cy="1805381"/>
          </a:xfrm>
          <a:prstGeom prst="rect">
            <a:avLst/>
          </a:prstGeom>
        </p:spPr>
      </p:pic>
      <p:pic>
        <p:nvPicPr>
          <p:cNvPr id="7" name="Picture 6">
            <a:extLst>
              <a:ext uri="{FF2B5EF4-FFF2-40B4-BE49-F238E27FC236}">
                <a16:creationId xmlns:a16="http://schemas.microsoft.com/office/drawing/2014/main" id="{5C5867FF-3E6A-4D01-8B8F-22AABCE75A34}"/>
              </a:ext>
            </a:extLst>
          </p:cNvPr>
          <p:cNvPicPr>
            <a:picLocks noChangeAspect="1"/>
          </p:cNvPicPr>
          <p:nvPr/>
        </p:nvPicPr>
        <p:blipFill>
          <a:blip r:embed="rId3"/>
          <a:stretch>
            <a:fillRect/>
          </a:stretch>
        </p:blipFill>
        <p:spPr>
          <a:xfrm>
            <a:off x="70774" y="2592371"/>
            <a:ext cx="4445644" cy="1805381"/>
          </a:xfrm>
          <a:prstGeom prst="rect">
            <a:avLst/>
          </a:prstGeom>
        </p:spPr>
      </p:pic>
      <p:pic>
        <p:nvPicPr>
          <p:cNvPr id="8" name="Picture 7">
            <a:extLst>
              <a:ext uri="{FF2B5EF4-FFF2-40B4-BE49-F238E27FC236}">
                <a16:creationId xmlns:a16="http://schemas.microsoft.com/office/drawing/2014/main" id="{408B8F4C-93CA-42DA-967E-A3A58A37B294}"/>
              </a:ext>
            </a:extLst>
          </p:cNvPr>
          <p:cNvPicPr>
            <a:picLocks noChangeAspect="1"/>
          </p:cNvPicPr>
          <p:nvPr/>
        </p:nvPicPr>
        <p:blipFill>
          <a:blip r:embed="rId4"/>
          <a:stretch>
            <a:fillRect/>
          </a:stretch>
        </p:blipFill>
        <p:spPr>
          <a:xfrm>
            <a:off x="2226088" y="4397752"/>
            <a:ext cx="4325542" cy="1772559"/>
          </a:xfrm>
          <a:prstGeom prst="rect">
            <a:avLst/>
          </a:prstGeom>
        </p:spPr>
      </p:pic>
    </p:spTree>
    <p:extLst>
      <p:ext uri="{BB962C8B-B14F-4D97-AF65-F5344CB8AC3E}">
        <p14:creationId xmlns:p14="http://schemas.microsoft.com/office/powerpoint/2010/main" val="106384160"/>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1343B03-CF39-4EED-8173-D6DBD31C82C6}"/>
              </a:ext>
            </a:extLst>
          </p:cNvPr>
          <p:cNvPicPr>
            <a:picLocks noGrp="1" noChangeAspect="1"/>
          </p:cNvPicPr>
          <p:nvPr>
            <p:ph idx="1"/>
          </p:nvPr>
        </p:nvPicPr>
        <p:blipFill>
          <a:blip r:embed="rId2"/>
          <a:stretch>
            <a:fillRect/>
          </a:stretch>
        </p:blipFill>
        <p:spPr>
          <a:xfrm>
            <a:off x="0" y="1002201"/>
            <a:ext cx="4876605" cy="3322293"/>
          </a:xfrm>
          <a:prstGeom prst="rect">
            <a:avLst/>
          </a:prstGeom>
        </p:spPr>
      </p:pic>
      <p:sp>
        <p:nvSpPr>
          <p:cNvPr id="3" name="Title 2">
            <a:extLst>
              <a:ext uri="{FF2B5EF4-FFF2-40B4-BE49-F238E27FC236}">
                <a16:creationId xmlns:a16="http://schemas.microsoft.com/office/drawing/2014/main" id="{2BA19487-9F45-4D5E-8A81-C62ACD4D1851}"/>
              </a:ext>
            </a:extLst>
          </p:cNvPr>
          <p:cNvSpPr>
            <a:spLocks noGrp="1"/>
          </p:cNvSpPr>
          <p:nvPr>
            <p:ph type="title"/>
          </p:nvPr>
        </p:nvSpPr>
        <p:spPr/>
        <p:txBody>
          <a:bodyPr>
            <a:normAutofit fontScale="90000"/>
          </a:bodyPr>
          <a:lstStyle/>
          <a:p>
            <a:r>
              <a:rPr lang="en-US" dirty="0"/>
              <a:t>S&amp;P Study of PD and LGD for Project Finance</a:t>
            </a:r>
          </a:p>
        </p:txBody>
      </p:sp>
      <p:pic>
        <p:nvPicPr>
          <p:cNvPr id="6" name="Picture 5">
            <a:extLst>
              <a:ext uri="{FF2B5EF4-FFF2-40B4-BE49-F238E27FC236}">
                <a16:creationId xmlns:a16="http://schemas.microsoft.com/office/drawing/2014/main" id="{E795A38A-7E1F-472E-B986-B7B8CECF23F6}"/>
              </a:ext>
            </a:extLst>
          </p:cNvPr>
          <p:cNvPicPr>
            <a:picLocks noChangeAspect="1"/>
          </p:cNvPicPr>
          <p:nvPr/>
        </p:nvPicPr>
        <p:blipFill>
          <a:blip r:embed="rId3"/>
          <a:stretch>
            <a:fillRect/>
          </a:stretch>
        </p:blipFill>
        <p:spPr>
          <a:xfrm>
            <a:off x="4330764" y="2733773"/>
            <a:ext cx="4690686" cy="3259905"/>
          </a:xfrm>
          <a:prstGeom prst="rect">
            <a:avLst/>
          </a:prstGeom>
        </p:spPr>
      </p:pic>
      <p:sp>
        <p:nvSpPr>
          <p:cNvPr id="7" name="TextBox 6">
            <a:extLst>
              <a:ext uri="{FF2B5EF4-FFF2-40B4-BE49-F238E27FC236}">
                <a16:creationId xmlns:a16="http://schemas.microsoft.com/office/drawing/2014/main" id="{2E6F8E9C-A373-4935-B03D-9E84F8D4596C}"/>
              </a:ext>
            </a:extLst>
          </p:cNvPr>
          <p:cNvSpPr txBox="1"/>
          <p:nvPr/>
        </p:nvSpPr>
        <p:spPr>
          <a:xfrm>
            <a:off x="5599522" y="1054418"/>
            <a:ext cx="2799760" cy="1754326"/>
          </a:xfrm>
          <a:prstGeom prst="rect">
            <a:avLst/>
          </a:prstGeom>
          <a:solidFill>
            <a:srgbClr val="92D050"/>
          </a:solidFill>
        </p:spPr>
        <p:txBody>
          <a:bodyPr wrap="square" rtlCol="0">
            <a:spAutoFit/>
          </a:bodyPr>
          <a:lstStyle/>
          <a:p>
            <a:r>
              <a:rPr lang="en-US" dirty="0"/>
              <a:t>There is not much data, but the data shows that the LGD is very high for project finance. This is logical given the long-term nature of the assets.</a:t>
            </a:r>
          </a:p>
        </p:txBody>
      </p:sp>
    </p:spTree>
    <p:extLst>
      <p:ext uri="{BB962C8B-B14F-4D97-AF65-F5344CB8AC3E}">
        <p14:creationId xmlns:p14="http://schemas.microsoft.com/office/powerpoint/2010/main" val="39961150"/>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7D8AD17-3762-425C-A879-0FAFEF4D703D}"/>
              </a:ext>
            </a:extLst>
          </p:cNvPr>
          <p:cNvPicPr>
            <a:picLocks noGrp="1" noChangeAspect="1"/>
          </p:cNvPicPr>
          <p:nvPr>
            <p:ph idx="1"/>
          </p:nvPr>
        </p:nvPicPr>
        <p:blipFill>
          <a:blip r:embed="rId2"/>
          <a:stretch>
            <a:fillRect/>
          </a:stretch>
        </p:blipFill>
        <p:spPr>
          <a:xfrm>
            <a:off x="119344" y="986663"/>
            <a:ext cx="8892938" cy="4798243"/>
          </a:xfrm>
          <a:prstGeom prst="rect">
            <a:avLst/>
          </a:prstGeom>
        </p:spPr>
      </p:pic>
      <p:sp>
        <p:nvSpPr>
          <p:cNvPr id="2" name="Title 1"/>
          <p:cNvSpPr>
            <a:spLocks noGrp="1"/>
          </p:cNvSpPr>
          <p:nvPr>
            <p:ph type="title"/>
          </p:nvPr>
        </p:nvSpPr>
        <p:spPr/>
        <p:txBody>
          <a:bodyPr>
            <a:normAutofit fontScale="90000"/>
          </a:bodyPr>
          <a:lstStyle/>
          <a:p>
            <a:r>
              <a:rPr lang="en-US" dirty="0"/>
              <a:t>Target Rating and Credit Spreads – Why the target is BBB- in Project Finance</a:t>
            </a:r>
          </a:p>
        </p:txBody>
      </p:sp>
      <p:sp>
        <p:nvSpPr>
          <p:cNvPr id="4" name="Slide Number Placeholder 3"/>
          <p:cNvSpPr>
            <a:spLocks noGrp="1"/>
          </p:cNvSpPr>
          <p:nvPr>
            <p:ph type="sldNum" sz="quarter" idx="12"/>
          </p:nvPr>
        </p:nvSpPr>
        <p:spPr/>
        <p:txBody>
          <a:bodyPr/>
          <a:lstStyle/>
          <a:p>
            <a:fld id="{EB241CD2-1E45-42A3-B213-66A034DF9A3B}" type="slidenum">
              <a:rPr lang="en-GB" smtClean="0"/>
              <a:t>352</a:t>
            </a:fld>
            <a:endParaRPr lang="en-GB" dirty="0"/>
          </a:p>
        </p:txBody>
      </p:sp>
      <p:sp>
        <p:nvSpPr>
          <p:cNvPr id="10" name="TextBox 9">
            <a:extLst>
              <a:ext uri="{FF2B5EF4-FFF2-40B4-BE49-F238E27FC236}">
                <a16:creationId xmlns:a16="http://schemas.microsoft.com/office/drawing/2014/main" id="{2966DBD3-312F-4D1F-934D-E51E46837BBE}"/>
              </a:ext>
            </a:extLst>
          </p:cNvPr>
          <p:cNvSpPr txBox="1"/>
          <p:nvPr/>
        </p:nvSpPr>
        <p:spPr>
          <a:xfrm>
            <a:off x="6155703" y="1545996"/>
            <a:ext cx="2375555" cy="1200329"/>
          </a:xfrm>
          <a:prstGeom prst="rect">
            <a:avLst/>
          </a:prstGeom>
          <a:solidFill>
            <a:srgbClr val="FFFF00"/>
          </a:solidFill>
        </p:spPr>
        <p:txBody>
          <a:bodyPr wrap="square" rtlCol="0">
            <a:spAutoFit/>
          </a:bodyPr>
          <a:lstStyle/>
          <a:p>
            <a:r>
              <a:rPr lang="en-US" dirty="0"/>
              <a:t>Note the spread for BBB- should be representative of Project Finance</a:t>
            </a:r>
          </a:p>
        </p:txBody>
      </p:sp>
      <p:cxnSp>
        <p:nvCxnSpPr>
          <p:cNvPr id="12" name="Straight Arrow Connector 11">
            <a:extLst>
              <a:ext uri="{FF2B5EF4-FFF2-40B4-BE49-F238E27FC236}">
                <a16:creationId xmlns:a16="http://schemas.microsoft.com/office/drawing/2014/main" id="{5032A4C3-B64A-404C-B635-A85FE347DD08}"/>
              </a:ext>
            </a:extLst>
          </p:cNvPr>
          <p:cNvCxnSpPr/>
          <p:nvPr/>
        </p:nvCxnSpPr>
        <p:spPr>
          <a:xfrm>
            <a:off x="7409468" y="2746325"/>
            <a:ext cx="876693" cy="1410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CF3D634-C0B7-467B-A839-E7C508ED966F}"/>
              </a:ext>
            </a:extLst>
          </p:cNvPr>
          <p:cNvSpPr txBox="1"/>
          <p:nvPr/>
        </p:nvSpPr>
        <p:spPr>
          <a:xfrm>
            <a:off x="1688969" y="1406165"/>
            <a:ext cx="2375555" cy="923330"/>
          </a:xfrm>
          <a:prstGeom prst="rect">
            <a:avLst/>
          </a:prstGeom>
          <a:solidFill>
            <a:srgbClr val="FFFF00"/>
          </a:solidFill>
        </p:spPr>
        <p:txBody>
          <a:bodyPr wrap="square" rtlCol="0">
            <a:spAutoFit/>
          </a:bodyPr>
          <a:lstStyle/>
          <a:p>
            <a:r>
              <a:rPr lang="en-US" dirty="0"/>
              <a:t>BBB and other spreads were very low prior to 2008 Crisis</a:t>
            </a:r>
          </a:p>
        </p:txBody>
      </p:sp>
      <p:cxnSp>
        <p:nvCxnSpPr>
          <p:cNvPr id="15" name="Straight Arrow Connector 14">
            <a:extLst>
              <a:ext uri="{FF2B5EF4-FFF2-40B4-BE49-F238E27FC236}">
                <a16:creationId xmlns:a16="http://schemas.microsoft.com/office/drawing/2014/main" id="{8C213051-D0E8-4E1C-9462-9F6603A5964C}"/>
              </a:ext>
            </a:extLst>
          </p:cNvPr>
          <p:cNvCxnSpPr/>
          <p:nvPr/>
        </p:nvCxnSpPr>
        <p:spPr>
          <a:xfrm>
            <a:off x="3516198" y="2329495"/>
            <a:ext cx="848412" cy="19597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9992151"/>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364AD6B-082B-405D-95A7-84ADAE209E12}"/>
              </a:ext>
            </a:extLst>
          </p:cNvPr>
          <p:cNvPicPr>
            <a:picLocks noGrp="1" noChangeAspect="1"/>
          </p:cNvPicPr>
          <p:nvPr>
            <p:ph idx="1"/>
          </p:nvPr>
        </p:nvPicPr>
        <p:blipFill>
          <a:blip r:embed="rId2"/>
          <a:stretch>
            <a:fillRect/>
          </a:stretch>
        </p:blipFill>
        <p:spPr>
          <a:xfrm>
            <a:off x="1307516" y="1102823"/>
            <a:ext cx="6751216" cy="4913312"/>
          </a:xfrm>
          <a:prstGeom prst="rect">
            <a:avLst/>
          </a:prstGeom>
        </p:spPr>
      </p:pic>
      <p:sp>
        <p:nvSpPr>
          <p:cNvPr id="3" name="Title 2">
            <a:extLst>
              <a:ext uri="{FF2B5EF4-FFF2-40B4-BE49-F238E27FC236}">
                <a16:creationId xmlns:a16="http://schemas.microsoft.com/office/drawing/2014/main" id="{E07E84FC-EF9F-430B-9DA8-6F530028331D}"/>
              </a:ext>
            </a:extLst>
          </p:cNvPr>
          <p:cNvSpPr>
            <a:spLocks noGrp="1"/>
          </p:cNvSpPr>
          <p:nvPr>
            <p:ph type="title"/>
          </p:nvPr>
        </p:nvSpPr>
        <p:spPr/>
        <p:txBody>
          <a:bodyPr>
            <a:normAutofit fontScale="90000"/>
          </a:bodyPr>
          <a:lstStyle/>
          <a:p>
            <a:r>
              <a:rPr lang="en-US" dirty="0"/>
              <a:t>Probability of Default for BBB and Other Ratings</a:t>
            </a:r>
          </a:p>
        </p:txBody>
      </p:sp>
      <p:sp>
        <p:nvSpPr>
          <p:cNvPr id="6" name="TextBox 5">
            <a:extLst>
              <a:ext uri="{FF2B5EF4-FFF2-40B4-BE49-F238E27FC236}">
                <a16:creationId xmlns:a16="http://schemas.microsoft.com/office/drawing/2014/main" id="{D88B2932-52AA-4AB3-9C6A-04DA0900E060}"/>
              </a:ext>
            </a:extLst>
          </p:cNvPr>
          <p:cNvSpPr txBox="1"/>
          <p:nvPr/>
        </p:nvSpPr>
        <p:spPr>
          <a:xfrm>
            <a:off x="8173039" y="3629320"/>
            <a:ext cx="829559" cy="369332"/>
          </a:xfrm>
          <a:prstGeom prst="rect">
            <a:avLst/>
          </a:prstGeom>
          <a:noFill/>
        </p:spPr>
        <p:txBody>
          <a:bodyPr wrap="square" rtlCol="0">
            <a:spAutoFit/>
          </a:bodyPr>
          <a:lstStyle/>
          <a:p>
            <a:r>
              <a:rPr lang="en-US" dirty="0"/>
              <a:t>BBB-</a:t>
            </a:r>
          </a:p>
        </p:txBody>
      </p:sp>
      <p:cxnSp>
        <p:nvCxnSpPr>
          <p:cNvPr id="8" name="Straight Arrow Connector 7">
            <a:extLst>
              <a:ext uri="{FF2B5EF4-FFF2-40B4-BE49-F238E27FC236}">
                <a16:creationId xmlns:a16="http://schemas.microsoft.com/office/drawing/2014/main" id="{9B1BCB27-96BB-4769-AF19-E6E25E229AF9}"/>
              </a:ext>
            </a:extLst>
          </p:cNvPr>
          <p:cNvCxnSpPr/>
          <p:nvPr/>
        </p:nvCxnSpPr>
        <p:spPr>
          <a:xfrm flipH="1">
            <a:off x="7747648" y="4165279"/>
            <a:ext cx="622169" cy="9992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2832090"/>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80351" y="993679"/>
            <a:ext cx="7812706" cy="1903520"/>
          </a:xfrm>
        </p:spPr>
        <p:txBody>
          <a:bodyPr>
            <a:normAutofit fontScale="85000" lnSpcReduction="20000"/>
          </a:bodyPr>
          <a:lstStyle/>
          <a:p>
            <a:r>
              <a:rPr lang="en-US" dirty="0"/>
              <a:t>You can use the credit spreads along with the PD tables from S&amp;P to evaluate the IRR earned on different ratings.  There are two scenarios: one where there is no default and another where the default history by tenure are attributed a loss given default.  The first scenario assumes equal debt service. </a:t>
            </a:r>
          </a:p>
          <a:p>
            <a:endParaRPr lang="en-US" dirty="0"/>
          </a:p>
        </p:txBody>
      </p:sp>
      <p:sp>
        <p:nvSpPr>
          <p:cNvPr id="2" name="Title 1"/>
          <p:cNvSpPr>
            <a:spLocks noGrp="1"/>
          </p:cNvSpPr>
          <p:nvPr>
            <p:ph type="title"/>
          </p:nvPr>
        </p:nvSpPr>
        <p:spPr/>
        <p:txBody>
          <a:bodyPr/>
          <a:lstStyle/>
          <a:p>
            <a:r>
              <a:rPr lang="en-US" dirty="0"/>
              <a:t>Credit Spreads, PD, LGD and RORAC</a:t>
            </a:r>
          </a:p>
        </p:txBody>
      </p:sp>
      <p:sp>
        <p:nvSpPr>
          <p:cNvPr id="3" name="Slide Number Placeholder 2"/>
          <p:cNvSpPr>
            <a:spLocks noGrp="1"/>
          </p:cNvSpPr>
          <p:nvPr>
            <p:ph type="sldNum" sz="quarter" idx="12"/>
          </p:nvPr>
        </p:nvSpPr>
        <p:spPr/>
        <p:txBody>
          <a:bodyPr/>
          <a:lstStyle/>
          <a:p>
            <a:pPr>
              <a:defRPr/>
            </a:pPr>
            <a:fld id="{EF62D93A-3BA0-8848-BFA3-D7046C1B555D}" type="slidenum">
              <a:rPr lang="en-US" smtClean="0"/>
              <a:pPr>
                <a:defRPr/>
              </a:pPr>
              <a:t>354</a:t>
            </a:fld>
            <a:endParaRPr lang="en-US" dirty="0"/>
          </a:p>
        </p:txBody>
      </p:sp>
      <p:pic>
        <p:nvPicPr>
          <p:cNvPr id="6" name="Picture 5">
            <a:extLst>
              <a:ext uri="{FF2B5EF4-FFF2-40B4-BE49-F238E27FC236}">
                <a16:creationId xmlns:a16="http://schemas.microsoft.com/office/drawing/2014/main" id="{0DD59783-ED4C-4EF6-9D12-484824551CBB}"/>
              </a:ext>
            </a:extLst>
          </p:cNvPr>
          <p:cNvPicPr>
            <a:picLocks noChangeAspect="1"/>
          </p:cNvPicPr>
          <p:nvPr/>
        </p:nvPicPr>
        <p:blipFill>
          <a:blip r:embed="rId2"/>
          <a:stretch>
            <a:fillRect/>
          </a:stretch>
        </p:blipFill>
        <p:spPr>
          <a:xfrm>
            <a:off x="129029" y="3001817"/>
            <a:ext cx="8515350" cy="3100606"/>
          </a:xfrm>
          <a:prstGeom prst="rect">
            <a:avLst/>
          </a:prstGeom>
        </p:spPr>
      </p:pic>
      <p:cxnSp>
        <p:nvCxnSpPr>
          <p:cNvPr id="8" name="Straight Arrow Connector 7">
            <a:extLst>
              <a:ext uri="{FF2B5EF4-FFF2-40B4-BE49-F238E27FC236}">
                <a16:creationId xmlns:a16="http://schemas.microsoft.com/office/drawing/2014/main" id="{62D1D910-5A2F-41BD-969A-D4E844DA7F83}"/>
              </a:ext>
            </a:extLst>
          </p:cNvPr>
          <p:cNvCxnSpPr/>
          <p:nvPr/>
        </p:nvCxnSpPr>
        <p:spPr>
          <a:xfrm>
            <a:off x="5165889" y="3318235"/>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099B1F5-E3E3-4887-A8D2-235D6A5F86EF}"/>
              </a:ext>
            </a:extLst>
          </p:cNvPr>
          <p:cNvCxnSpPr>
            <a:cxnSpLocks/>
          </p:cNvCxnSpPr>
          <p:nvPr/>
        </p:nvCxnSpPr>
        <p:spPr>
          <a:xfrm flipH="1">
            <a:off x="1234911" y="3176833"/>
            <a:ext cx="4751109" cy="26866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BA89D45-461D-4982-894B-BCE8290BD2C8}"/>
              </a:ext>
            </a:extLst>
          </p:cNvPr>
          <p:cNvSpPr txBox="1"/>
          <p:nvPr/>
        </p:nvSpPr>
        <p:spPr>
          <a:xfrm>
            <a:off x="5986020" y="2809188"/>
            <a:ext cx="2828041" cy="669303"/>
          </a:xfrm>
          <a:prstGeom prst="rect">
            <a:avLst/>
          </a:prstGeom>
          <a:solidFill>
            <a:srgbClr val="FFFF00"/>
          </a:solidFill>
        </p:spPr>
        <p:txBody>
          <a:bodyPr wrap="square" rtlCol="0">
            <a:spAutoFit/>
          </a:bodyPr>
          <a:lstStyle/>
          <a:p>
            <a:r>
              <a:rPr lang="en-US" dirty="0"/>
              <a:t>After adjusting for risk, IRR is much higher for B Spread</a:t>
            </a:r>
          </a:p>
        </p:txBody>
      </p:sp>
    </p:spTree>
    <p:extLst>
      <p:ext uri="{BB962C8B-B14F-4D97-AF65-F5344CB8AC3E}">
        <p14:creationId xmlns:p14="http://schemas.microsoft.com/office/powerpoint/2010/main" val="3654535309"/>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80351" y="993679"/>
            <a:ext cx="7812706" cy="1903520"/>
          </a:xfrm>
        </p:spPr>
        <p:txBody>
          <a:bodyPr>
            <a:normAutofit fontScale="85000" lnSpcReduction="10000"/>
          </a:bodyPr>
          <a:lstStyle/>
          <a:p>
            <a:r>
              <a:rPr lang="en-US" dirty="0"/>
              <a:t>In this case, the AA rated spreads from the database are combined with the default probabilities to evaluate the risk adjusted IRR from the lower credit spreads. The risk adjusted IRR now is much smaller than the higher credit spreads.</a:t>
            </a:r>
          </a:p>
        </p:txBody>
      </p:sp>
      <p:sp>
        <p:nvSpPr>
          <p:cNvPr id="2" name="Title 1"/>
          <p:cNvSpPr>
            <a:spLocks noGrp="1"/>
          </p:cNvSpPr>
          <p:nvPr>
            <p:ph type="title"/>
          </p:nvPr>
        </p:nvSpPr>
        <p:spPr/>
        <p:txBody>
          <a:bodyPr>
            <a:normAutofit/>
          </a:bodyPr>
          <a:lstStyle/>
          <a:p>
            <a:r>
              <a:rPr lang="en-US" dirty="0"/>
              <a:t>Credit Spreads with AA Rated Bonds</a:t>
            </a:r>
          </a:p>
        </p:txBody>
      </p:sp>
      <p:sp>
        <p:nvSpPr>
          <p:cNvPr id="3" name="Slide Number Placeholder 2"/>
          <p:cNvSpPr>
            <a:spLocks noGrp="1"/>
          </p:cNvSpPr>
          <p:nvPr>
            <p:ph type="sldNum" sz="quarter" idx="12"/>
          </p:nvPr>
        </p:nvSpPr>
        <p:spPr/>
        <p:txBody>
          <a:bodyPr/>
          <a:lstStyle/>
          <a:p>
            <a:pPr>
              <a:defRPr/>
            </a:pPr>
            <a:fld id="{EF62D93A-3BA0-8848-BFA3-D7046C1B555D}" type="slidenum">
              <a:rPr lang="en-US" smtClean="0"/>
              <a:pPr>
                <a:defRPr/>
              </a:pPr>
              <a:t>355</a:t>
            </a:fld>
            <a:endParaRPr lang="en-US" dirty="0"/>
          </a:p>
        </p:txBody>
      </p:sp>
      <p:cxnSp>
        <p:nvCxnSpPr>
          <p:cNvPr id="8" name="Straight Arrow Connector 7">
            <a:extLst>
              <a:ext uri="{FF2B5EF4-FFF2-40B4-BE49-F238E27FC236}">
                <a16:creationId xmlns:a16="http://schemas.microsoft.com/office/drawing/2014/main" id="{62D1D910-5A2F-41BD-969A-D4E844DA7F83}"/>
              </a:ext>
            </a:extLst>
          </p:cNvPr>
          <p:cNvCxnSpPr/>
          <p:nvPr/>
        </p:nvCxnSpPr>
        <p:spPr>
          <a:xfrm>
            <a:off x="5165889" y="3318235"/>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A5854E5-9F84-4E76-BA9E-429ABA312524}"/>
              </a:ext>
            </a:extLst>
          </p:cNvPr>
          <p:cNvPicPr>
            <a:picLocks noChangeAspect="1"/>
          </p:cNvPicPr>
          <p:nvPr/>
        </p:nvPicPr>
        <p:blipFill>
          <a:blip r:embed="rId2"/>
          <a:stretch>
            <a:fillRect/>
          </a:stretch>
        </p:blipFill>
        <p:spPr>
          <a:xfrm>
            <a:off x="233988" y="2897199"/>
            <a:ext cx="8663649" cy="3172032"/>
          </a:xfrm>
          <a:prstGeom prst="rect">
            <a:avLst/>
          </a:prstGeom>
        </p:spPr>
      </p:pic>
    </p:spTree>
    <p:extLst>
      <p:ext uri="{BB962C8B-B14F-4D97-AF65-F5344CB8AC3E}">
        <p14:creationId xmlns:p14="http://schemas.microsoft.com/office/powerpoint/2010/main" val="857016186"/>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80351" y="993679"/>
            <a:ext cx="7812706" cy="1903520"/>
          </a:xfrm>
        </p:spPr>
        <p:txBody>
          <a:bodyPr>
            <a:normAutofit fontScale="85000" lnSpcReduction="10000"/>
          </a:bodyPr>
          <a:lstStyle/>
          <a:p>
            <a:r>
              <a:rPr lang="en-US" dirty="0"/>
              <a:t>In this case, the BBB rated spreads from the interest rate database are combined with the S&amp;P default probabilities to evaluate the lender risk adjusted IRR from the lower credit spreads. The risk adjusted IRR now is much smaller than the higher credit spreads.</a:t>
            </a:r>
          </a:p>
        </p:txBody>
      </p:sp>
      <p:sp>
        <p:nvSpPr>
          <p:cNvPr id="2" name="Title 1"/>
          <p:cNvSpPr>
            <a:spLocks noGrp="1"/>
          </p:cNvSpPr>
          <p:nvPr>
            <p:ph type="title"/>
          </p:nvPr>
        </p:nvSpPr>
        <p:spPr/>
        <p:txBody>
          <a:bodyPr>
            <a:normAutofit fontScale="90000"/>
          </a:bodyPr>
          <a:lstStyle/>
          <a:p>
            <a:r>
              <a:rPr lang="en-US" dirty="0"/>
              <a:t>Credit Spreads with BBB Rated Bonds which are Proxy for Project Finance</a:t>
            </a:r>
          </a:p>
        </p:txBody>
      </p:sp>
      <p:sp>
        <p:nvSpPr>
          <p:cNvPr id="3" name="Slide Number Placeholder 2"/>
          <p:cNvSpPr>
            <a:spLocks noGrp="1"/>
          </p:cNvSpPr>
          <p:nvPr>
            <p:ph type="sldNum" sz="quarter" idx="12"/>
          </p:nvPr>
        </p:nvSpPr>
        <p:spPr/>
        <p:txBody>
          <a:bodyPr/>
          <a:lstStyle/>
          <a:p>
            <a:pPr>
              <a:defRPr/>
            </a:pPr>
            <a:fld id="{EF62D93A-3BA0-8848-BFA3-D7046C1B555D}" type="slidenum">
              <a:rPr lang="en-US" smtClean="0"/>
              <a:pPr>
                <a:defRPr/>
              </a:pPr>
              <a:t>356</a:t>
            </a:fld>
            <a:endParaRPr lang="en-US" dirty="0"/>
          </a:p>
        </p:txBody>
      </p:sp>
      <p:cxnSp>
        <p:nvCxnSpPr>
          <p:cNvPr id="8" name="Straight Arrow Connector 7">
            <a:extLst>
              <a:ext uri="{FF2B5EF4-FFF2-40B4-BE49-F238E27FC236}">
                <a16:creationId xmlns:a16="http://schemas.microsoft.com/office/drawing/2014/main" id="{62D1D910-5A2F-41BD-969A-D4E844DA7F83}"/>
              </a:ext>
            </a:extLst>
          </p:cNvPr>
          <p:cNvCxnSpPr/>
          <p:nvPr/>
        </p:nvCxnSpPr>
        <p:spPr>
          <a:xfrm>
            <a:off x="5165889" y="3318235"/>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54EE926-3CED-4BBF-9659-8F08427B5587}"/>
              </a:ext>
            </a:extLst>
          </p:cNvPr>
          <p:cNvPicPr>
            <a:picLocks noChangeAspect="1"/>
          </p:cNvPicPr>
          <p:nvPr/>
        </p:nvPicPr>
        <p:blipFill>
          <a:blip r:embed="rId2"/>
          <a:stretch>
            <a:fillRect/>
          </a:stretch>
        </p:blipFill>
        <p:spPr>
          <a:xfrm>
            <a:off x="226244" y="2897199"/>
            <a:ext cx="8531258" cy="3095008"/>
          </a:xfrm>
          <a:prstGeom prst="rect">
            <a:avLst/>
          </a:prstGeom>
        </p:spPr>
      </p:pic>
    </p:spTree>
    <p:extLst>
      <p:ext uri="{BB962C8B-B14F-4D97-AF65-F5344CB8AC3E}">
        <p14:creationId xmlns:p14="http://schemas.microsoft.com/office/powerpoint/2010/main" val="422646659"/>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idx="1"/>
          </p:nvPr>
        </p:nvSpPr>
        <p:spPr/>
        <p:txBody>
          <a:bodyPr>
            <a:normAutofit lnSpcReduction="10000"/>
          </a:bodyPr>
          <a:lstStyle/>
          <a:p>
            <a:r>
              <a:rPr lang="en-US" altLang="en-US" dirty="0"/>
              <a:t>Pre-payments</a:t>
            </a:r>
          </a:p>
          <a:p>
            <a:pPr lvl="1"/>
            <a:r>
              <a:rPr lang="en-US" altLang="en-US" dirty="0"/>
              <a:t>If fixed interest rates are in the transaction and rates are high, the borrower wants pre-payment option and the lender does not.  There can be a set of defined pre-payment penalties.</a:t>
            </a:r>
          </a:p>
          <a:p>
            <a:pPr lvl="1"/>
            <a:r>
              <a:rPr lang="en-US" altLang="en-US" dirty="0"/>
              <a:t>Pre-payments can come from a “divorce” clause were the borrower pays back the loan instead of taking some action.</a:t>
            </a:r>
          </a:p>
          <a:p>
            <a:r>
              <a:rPr lang="en-US" altLang="en-US" dirty="0"/>
              <a:t>Maturity Extensions</a:t>
            </a:r>
          </a:p>
          <a:p>
            <a:pPr lvl="1"/>
            <a:r>
              <a:rPr lang="en-US" altLang="en-US" dirty="0"/>
              <a:t>If cannot meet the required maturity payments from cash flow, the loan agreement allow the maturity payments to be extended</a:t>
            </a:r>
          </a:p>
        </p:txBody>
      </p:sp>
      <p:sp>
        <p:nvSpPr>
          <p:cNvPr id="36866" name="Rectangle 2"/>
          <p:cNvSpPr>
            <a:spLocks noGrp="1" noChangeArrowheads="1"/>
          </p:cNvSpPr>
          <p:nvPr>
            <p:ph type="title"/>
          </p:nvPr>
        </p:nvSpPr>
        <p:spPr/>
        <p:txBody>
          <a:bodyPr>
            <a:normAutofit fontScale="90000"/>
          </a:bodyPr>
          <a:lstStyle/>
          <a:p>
            <a:r>
              <a:rPr lang="en-US" altLang="en-US" dirty="0"/>
              <a:t>Pre-payments Maturity Extensions from Fixed Rate Debt</a:t>
            </a:r>
          </a:p>
        </p:txBody>
      </p:sp>
    </p:spTree>
    <p:extLst>
      <p:ext uri="{BB962C8B-B14F-4D97-AF65-F5344CB8AC3E}">
        <p14:creationId xmlns:p14="http://schemas.microsoft.com/office/powerpoint/2010/main" val="2145776882"/>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idx="1"/>
          </p:nvPr>
        </p:nvSpPr>
        <p:spPr/>
        <p:txBody>
          <a:bodyPr>
            <a:normAutofit fontScale="92500" lnSpcReduction="20000"/>
          </a:bodyPr>
          <a:lstStyle/>
          <a:p>
            <a:r>
              <a:rPr lang="en-US" altLang="en-US" dirty="0"/>
              <a:t>Borrower Perspective</a:t>
            </a:r>
          </a:p>
          <a:p>
            <a:pPr lvl="1"/>
            <a:r>
              <a:rPr lang="en-US" altLang="en-US" dirty="0"/>
              <a:t>When interest rates decrease, if the loan is at a fixed rate, the borrower will want to re-finance but the lender will not want this.  Prepayments accelerate (people re-finance).</a:t>
            </a:r>
          </a:p>
          <a:p>
            <a:r>
              <a:rPr lang="en-US" altLang="en-US" dirty="0"/>
              <a:t>Lender Perspective</a:t>
            </a:r>
          </a:p>
          <a:p>
            <a:pPr lvl="1"/>
            <a:r>
              <a:rPr lang="en-US" altLang="en-US" dirty="0"/>
              <a:t>From the lenders perspective, the high interest rates are lost and the lender must issue loans at lower rates.  Form the borrowers perspective, the proceeds will be re-invested at a lower rate and that bonds will be more expensive.</a:t>
            </a:r>
          </a:p>
          <a:p>
            <a:r>
              <a:rPr lang="en-US" altLang="en-US" dirty="0"/>
              <a:t>The results are like selling a call option for debt holders -- the upside is limited but the downside is not limited.</a:t>
            </a:r>
          </a:p>
        </p:txBody>
      </p:sp>
      <p:sp>
        <p:nvSpPr>
          <p:cNvPr id="2" name="Title 1"/>
          <p:cNvSpPr>
            <a:spLocks noGrp="1"/>
          </p:cNvSpPr>
          <p:nvPr>
            <p:ph type="title"/>
          </p:nvPr>
        </p:nvSpPr>
        <p:spPr/>
        <p:txBody>
          <a:bodyPr>
            <a:normAutofit fontScale="90000"/>
          </a:bodyPr>
          <a:lstStyle/>
          <a:p>
            <a:r>
              <a:rPr lang="en-US" dirty="0"/>
              <a:t>Contraction Risk from Fixed Interest Rates (Declining Interest Rates)</a:t>
            </a:r>
          </a:p>
        </p:txBody>
      </p:sp>
    </p:spTree>
    <p:extLst>
      <p:ext uri="{BB962C8B-B14F-4D97-AF65-F5344CB8AC3E}">
        <p14:creationId xmlns:p14="http://schemas.microsoft.com/office/powerpoint/2010/main" val="392108451"/>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1042D-C5D8-488B-81DC-B0D12FECBE38}"/>
              </a:ext>
            </a:extLst>
          </p:cNvPr>
          <p:cNvSpPr>
            <a:spLocks noGrp="1"/>
          </p:cNvSpPr>
          <p:nvPr>
            <p:ph type="ctrTitle"/>
          </p:nvPr>
        </p:nvSpPr>
        <p:spPr/>
        <p:txBody>
          <a:bodyPr>
            <a:normAutofit/>
          </a:bodyPr>
          <a:lstStyle/>
          <a:p>
            <a:r>
              <a:rPr lang="en-US" dirty="0"/>
              <a:t>Credit Enhancement: DSRA, MRA, Cash Flow Sweeps and Covenants</a:t>
            </a:r>
            <a:br>
              <a:rPr lang="en-US" dirty="0"/>
            </a:br>
            <a:endParaRPr lang="en-US" dirty="0"/>
          </a:p>
        </p:txBody>
      </p:sp>
    </p:spTree>
    <p:extLst>
      <p:ext uri="{BB962C8B-B14F-4D97-AF65-F5344CB8AC3E}">
        <p14:creationId xmlns:p14="http://schemas.microsoft.com/office/powerpoint/2010/main" val="548720664"/>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51667B-ABE2-434B-9D46-B0856CC082B0}"/>
              </a:ext>
            </a:extLst>
          </p:cNvPr>
          <p:cNvSpPr>
            <a:spLocks noGrp="1"/>
          </p:cNvSpPr>
          <p:nvPr>
            <p:ph type="title"/>
          </p:nvPr>
        </p:nvSpPr>
        <p:spPr/>
        <p:txBody>
          <a:bodyPr/>
          <a:lstStyle/>
          <a:p>
            <a:r>
              <a:rPr lang="en-US" dirty="0"/>
              <a:t>Pre-and Post COD Analysis</a:t>
            </a:r>
          </a:p>
        </p:txBody>
      </p:sp>
      <p:sp>
        <p:nvSpPr>
          <p:cNvPr id="5" name="Text Placeholder 4">
            <a:extLst>
              <a:ext uri="{FF2B5EF4-FFF2-40B4-BE49-F238E27FC236}">
                <a16:creationId xmlns:a16="http://schemas.microsoft.com/office/drawing/2014/main" id="{22150FAA-F99B-409F-AC38-4952C6EAB3C1}"/>
              </a:ext>
            </a:extLst>
          </p:cNvPr>
          <p:cNvSpPr>
            <a:spLocks noGrp="1"/>
          </p:cNvSpPr>
          <p:nvPr>
            <p:ph type="body" idx="1"/>
          </p:nvPr>
        </p:nvSpPr>
        <p:spPr/>
        <p:txBody>
          <a:bodyPr/>
          <a:lstStyle/>
          <a:p>
            <a:r>
              <a:rPr lang="en-US" dirty="0"/>
              <a:t>Pre-Cod</a:t>
            </a:r>
          </a:p>
        </p:txBody>
      </p:sp>
      <p:sp>
        <p:nvSpPr>
          <p:cNvPr id="2" name="Content Placeholder 1">
            <a:extLst>
              <a:ext uri="{FF2B5EF4-FFF2-40B4-BE49-F238E27FC236}">
                <a16:creationId xmlns:a16="http://schemas.microsoft.com/office/drawing/2014/main" id="{0A80ED9C-E425-496C-A48C-D02A01748D26}"/>
              </a:ext>
            </a:extLst>
          </p:cNvPr>
          <p:cNvSpPr>
            <a:spLocks noGrp="1"/>
          </p:cNvSpPr>
          <p:nvPr>
            <p:ph sz="half" idx="2"/>
          </p:nvPr>
        </p:nvSpPr>
        <p:spPr/>
        <p:txBody>
          <a:bodyPr/>
          <a:lstStyle/>
          <a:p>
            <a:pPr marL="0" indent="0">
              <a:buNone/>
            </a:pPr>
            <a:r>
              <a:rPr lang="en-US" dirty="0"/>
              <a:t> </a:t>
            </a:r>
          </a:p>
        </p:txBody>
      </p:sp>
      <p:sp>
        <p:nvSpPr>
          <p:cNvPr id="6" name="Text Placeholder 5">
            <a:extLst>
              <a:ext uri="{FF2B5EF4-FFF2-40B4-BE49-F238E27FC236}">
                <a16:creationId xmlns:a16="http://schemas.microsoft.com/office/drawing/2014/main" id="{E699E470-B773-4A13-8907-F3C7B7D1FD31}"/>
              </a:ext>
            </a:extLst>
          </p:cNvPr>
          <p:cNvSpPr>
            <a:spLocks noGrp="1"/>
          </p:cNvSpPr>
          <p:nvPr>
            <p:ph type="body" sz="quarter" idx="3"/>
          </p:nvPr>
        </p:nvSpPr>
        <p:spPr/>
        <p:txBody>
          <a:bodyPr/>
          <a:lstStyle/>
          <a:p>
            <a:r>
              <a:rPr lang="en-US" dirty="0"/>
              <a:t>Post-Cod</a:t>
            </a:r>
          </a:p>
        </p:txBody>
      </p:sp>
      <p:pic>
        <p:nvPicPr>
          <p:cNvPr id="8" name="Content Placeholder 7">
            <a:extLst>
              <a:ext uri="{FF2B5EF4-FFF2-40B4-BE49-F238E27FC236}">
                <a16:creationId xmlns:a16="http://schemas.microsoft.com/office/drawing/2014/main" id="{D404F4D3-2327-4B45-A0DA-59EE919D5304}"/>
              </a:ext>
            </a:extLst>
          </p:cNvPr>
          <p:cNvPicPr>
            <a:picLocks noGrp="1" noChangeAspect="1"/>
          </p:cNvPicPr>
          <p:nvPr>
            <p:ph sz="quarter" idx="4"/>
          </p:nvPr>
        </p:nvPicPr>
        <p:blipFill>
          <a:blip r:embed="rId2"/>
          <a:stretch>
            <a:fillRect/>
          </a:stretch>
        </p:blipFill>
        <p:spPr>
          <a:xfrm>
            <a:off x="4629150" y="2655201"/>
            <a:ext cx="4210050" cy="3000217"/>
          </a:xfrm>
          <a:prstGeom prst="rect">
            <a:avLst/>
          </a:prstGeom>
        </p:spPr>
      </p:pic>
      <p:sp>
        <p:nvSpPr>
          <p:cNvPr id="4" name="Slide Number Placeholder 3">
            <a:extLst>
              <a:ext uri="{FF2B5EF4-FFF2-40B4-BE49-F238E27FC236}">
                <a16:creationId xmlns:a16="http://schemas.microsoft.com/office/drawing/2014/main" id="{E95DC601-4CBA-4FAA-B100-BA760EA09EE1}"/>
              </a:ext>
            </a:extLst>
          </p:cNvPr>
          <p:cNvSpPr>
            <a:spLocks noGrp="1"/>
          </p:cNvSpPr>
          <p:nvPr>
            <p:ph type="sldNum" sz="quarter" idx="12"/>
          </p:nvPr>
        </p:nvSpPr>
        <p:spPr/>
        <p:txBody>
          <a:bodyPr/>
          <a:lstStyle/>
          <a:p>
            <a:pPr algn="ctr"/>
            <a:fld id="{0C3A1854-6B63-4059-B360-A3C4972BF0FC}" type="slidenum">
              <a:rPr lang="ko-KR" altLang="en-US" smtClean="0"/>
              <a:pPr algn="ctr"/>
              <a:t>36</a:t>
            </a:fld>
            <a:endParaRPr lang="ko-KR" altLang="en-US" dirty="0"/>
          </a:p>
        </p:txBody>
      </p:sp>
      <p:pic>
        <p:nvPicPr>
          <p:cNvPr id="9" name="Picture 3">
            <a:extLst>
              <a:ext uri="{FF2B5EF4-FFF2-40B4-BE49-F238E27FC236}">
                <a16:creationId xmlns:a16="http://schemas.microsoft.com/office/drawing/2014/main" id="{6774E7E9-C920-4C9B-A604-94CAC761FC48}"/>
              </a:ext>
            </a:extLst>
          </p:cNvPr>
          <p:cNvPicPr>
            <a:picLocks noChangeAspect="1" noChangeArrowheads="1"/>
          </p:cNvPicPr>
          <p:nvPr/>
        </p:nvPicPr>
        <p:blipFill>
          <a:blip r:embed="rId3" cstate="print"/>
          <a:srcRect/>
          <a:stretch>
            <a:fillRect/>
          </a:stretch>
        </p:blipFill>
        <p:spPr bwMode="auto">
          <a:xfrm>
            <a:off x="381000" y="2662685"/>
            <a:ext cx="3974074" cy="2854590"/>
          </a:xfrm>
          <a:prstGeom prst="rect">
            <a:avLst/>
          </a:prstGeom>
          <a:noFill/>
          <a:ln w="9525">
            <a:noFill/>
            <a:miter lim="800000"/>
            <a:headEnd/>
            <a:tailEnd/>
          </a:ln>
          <a:effectLst/>
        </p:spPr>
      </p:pic>
    </p:spTree>
    <p:extLst>
      <p:ext uri="{BB962C8B-B14F-4D97-AF65-F5344CB8AC3E}">
        <p14:creationId xmlns:p14="http://schemas.microsoft.com/office/powerpoint/2010/main" val="822725857"/>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Credit Enhancements - Introduction</a:t>
            </a:r>
          </a:p>
        </p:txBody>
      </p:sp>
      <p:sp>
        <p:nvSpPr>
          <p:cNvPr id="3" name="Content Placeholder 2"/>
          <p:cNvSpPr>
            <a:spLocks noGrp="1"/>
          </p:cNvSpPr>
          <p:nvPr>
            <p:ph idx="1"/>
          </p:nvPr>
        </p:nvSpPr>
        <p:spPr/>
        <p:txBody>
          <a:bodyPr>
            <a:normAutofit fontScale="85000" lnSpcReduction="20000"/>
          </a:bodyPr>
          <a:lstStyle/>
          <a:p>
            <a:r>
              <a:rPr lang="en-US" dirty="0"/>
              <a:t>Various added provisions that are included in loan agreements to provide additional protection to lenders. </a:t>
            </a:r>
          </a:p>
          <a:p>
            <a:r>
              <a:rPr lang="en-US" dirty="0"/>
              <a:t>These provisions that can include:</a:t>
            </a:r>
          </a:p>
          <a:p>
            <a:pPr lvl="1"/>
            <a:r>
              <a:rPr lang="en-US" dirty="0"/>
              <a:t>DSRA’s</a:t>
            </a:r>
          </a:p>
          <a:p>
            <a:pPr lvl="1"/>
            <a:r>
              <a:rPr lang="en-US" dirty="0"/>
              <a:t>MRA’s</a:t>
            </a:r>
          </a:p>
          <a:p>
            <a:pPr lvl="1"/>
            <a:r>
              <a:rPr lang="en-US" dirty="0"/>
              <a:t>Cash sweeps</a:t>
            </a:r>
          </a:p>
          <a:p>
            <a:pPr lvl="1"/>
            <a:r>
              <a:rPr lang="en-US" dirty="0"/>
              <a:t>Dividend lock-up covenants</a:t>
            </a:r>
          </a:p>
          <a:p>
            <a:r>
              <a:rPr lang="en-US" dirty="0"/>
              <a:t>While the credit enhancements can be the subject of intense negotiation, they cannot change a failed project into a good project from a lender perspective. </a:t>
            </a:r>
          </a:p>
          <a:p>
            <a:r>
              <a:rPr lang="en-US" dirty="0"/>
              <a:t>Instead, they can only either limit dividends or reduce the amount of effective net debt associated with a project. </a:t>
            </a:r>
          </a:p>
        </p:txBody>
      </p:sp>
      <p:sp>
        <p:nvSpPr>
          <p:cNvPr id="4" name="Slide Number Placeholder 3"/>
          <p:cNvSpPr>
            <a:spLocks noGrp="1"/>
          </p:cNvSpPr>
          <p:nvPr>
            <p:ph type="sldNum" sz="quarter" idx="12"/>
          </p:nvPr>
        </p:nvSpPr>
        <p:spPr/>
        <p:txBody>
          <a:bodyPr/>
          <a:lstStyle/>
          <a:p>
            <a:fld id="{EB241CD2-1E45-42A3-B213-66A034DF9A3B}" type="slidenum">
              <a:rPr lang="en-GB" smtClean="0"/>
              <a:t>360</a:t>
            </a:fld>
            <a:endParaRPr lang="en-GB" dirty="0"/>
          </a:p>
        </p:txBody>
      </p:sp>
    </p:spTree>
    <p:extLst>
      <p:ext uri="{BB962C8B-B14F-4D97-AF65-F5344CB8AC3E}">
        <p14:creationId xmlns:p14="http://schemas.microsoft.com/office/powerpoint/2010/main" val="3481744841"/>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idx="1"/>
          </p:nvPr>
        </p:nvSpPr>
        <p:spPr>
          <a:xfrm>
            <a:off x="628650" y="1263192"/>
            <a:ext cx="6263038" cy="4896976"/>
          </a:xfrm>
        </p:spPr>
        <p:txBody>
          <a:bodyPr>
            <a:normAutofit fontScale="92500" lnSpcReduction="20000"/>
          </a:bodyPr>
          <a:lstStyle/>
          <a:p>
            <a:r>
              <a:rPr lang="en-US" altLang="en-US" dirty="0"/>
              <a:t>A cash flow waterfall defines the priority of uses of cash flow that is received for a project.</a:t>
            </a:r>
          </a:p>
          <a:p>
            <a:r>
              <a:rPr lang="en-US" altLang="en-US" dirty="0"/>
              <a:t>The important part of a cash flow waterfall is what happens if there is not enough cash flow to pay all expenses, debt service and debt service reserve requirements. It is the area after senior debt payments and before dividends</a:t>
            </a:r>
          </a:p>
          <a:p>
            <a:r>
              <a:rPr lang="en-US" altLang="en-US" dirty="0"/>
              <a:t>If sufficient cash is available to pay dividends, the cash flow priority defines how and when a distribution can be made.</a:t>
            </a:r>
          </a:p>
        </p:txBody>
      </p:sp>
      <p:sp>
        <p:nvSpPr>
          <p:cNvPr id="46082" name="Rectangle 2"/>
          <p:cNvSpPr>
            <a:spLocks noGrp="1" noChangeArrowheads="1"/>
          </p:cNvSpPr>
          <p:nvPr>
            <p:ph type="title"/>
          </p:nvPr>
        </p:nvSpPr>
        <p:spPr/>
        <p:txBody>
          <a:bodyPr/>
          <a:lstStyle/>
          <a:p>
            <a:r>
              <a:rPr lang="en-US" altLang="en-US" dirty="0"/>
              <a:t>Covenants and Cash Flow Waterfall</a:t>
            </a:r>
          </a:p>
        </p:txBody>
      </p:sp>
      <p:pic>
        <p:nvPicPr>
          <p:cNvPr id="2" name="Picture 1">
            <a:extLst>
              <a:ext uri="{FF2B5EF4-FFF2-40B4-BE49-F238E27FC236}">
                <a16:creationId xmlns:a16="http://schemas.microsoft.com/office/drawing/2014/main" id="{BA7074C9-B9EE-4329-A137-926BC089CD24}"/>
              </a:ext>
            </a:extLst>
          </p:cNvPr>
          <p:cNvPicPr>
            <a:picLocks noChangeAspect="1"/>
          </p:cNvPicPr>
          <p:nvPr/>
        </p:nvPicPr>
        <p:blipFill>
          <a:blip r:embed="rId2"/>
          <a:stretch>
            <a:fillRect/>
          </a:stretch>
        </p:blipFill>
        <p:spPr>
          <a:xfrm flipH="1">
            <a:off x="6968563" y="1414912"/>
            <a:ext cx="2012707" cy="2382253"/>
          </a:xfrm>
          <a:prstGeom prst="rect">
            <a:avLst/>
          </a:prstGeom>
        </p:spPr>
      </p:pic>
    </p:spTree>
    <p:extLst>
      <p:ext uri="{BB962C8B-B14F-4D97-AF65-F5344CB8AC3E}">
        <p14:creationId xmlns:p14="http://schemas.microsoft.com/office/powerpoint/2010/main" val="3500219298"/>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6DE663-6FFB-42A0-8DAF-9E6D09A4DB8E}"/>
              </a:ext>
            </a:extLst>
          </p:cNvPr>
          <p:cNvSpPr>
            <a:spLocks noGrp="1"/>
          </p:cNvSpPr>
          <p:nvPr>
            <p:ph idx="1"/>
          </p:nvPr>
        </p:nvSpPr>
        <p:spPr/>
        <p:txBody>
          <a:bodyPr>
            <a:normAutofit fontScale="70000" lnSpcReduction="20000"/>
          </a:bodyPr>
          <a:lstStyle/>
          <a:p>
            <a:r>
              <a:rPr lang="en-US" dirty="0"/>
              <a:t>What can you really do if:</a:t>
            </a:r>
          </a:p>
          <a:p>
            <a:pPr lvl="1"/>
            <a:r>
              <a:rPr lang="en-US" dirty="0"/>
              <a:t>A company does not pay debt service</a:t>
            </a:r>
          </a:p>
          <a:p>
            <a:pPr lvl="1"/>
            <a:r>
              <a:rPr lang="en-US" dirty="0"/>
              <a:t>A company has a big cost over-run</a:t>
            </a:r>
          </a:p>
          <a:p>
            <a:pPr lvl="1"/>
            <a:r>
              <a:rPr lang="en-US" dirty="0"/>
              <a:t>There is a big delay in construction</a:t>
            </a:r>
          </a:p>
          <a:p>
            <a:r>
              <a:rPr lang="en-US" dirty="0"/>
              <a:t>Answer</a:t>
            </a:r>
          </a:p>
          <a:p>
            <a:pPr lvl="1"/>
            <a:r>
              <a:rPr lang="en-US" sz="6900" dirty="0"/>
              <a:t>Waiver</a:t>
            </a:r>
          </a:p>
          <a:p>
            <a:r>
              <a:rPr lang="fr-BE" dirty="0"/>
              <a:t>Events of Default</a:t>
            </a:r>
          </a:p>
          <a:p>
            <a:pPr lvl="1"/>
            <a:r>
              <a:rPr lang="en-US" dirty="0"/>
              <a:t>Failure to Make Payments</a:t>
            </a:r>
          </a:p>
          <a:p>
            <a:pPr lvl="1"/>
            <a:r>
              <a:rPr lang="en-US" dirty="0"/>
              <a:t>Judgments</a:t>
            </a:r>
          </a:p>
          <a:p>
            <a:pPr lvl="1"/>
            <a:r>
              <a:rPr lang="en-US" dirty="0"/>
              <a:t>Misstatements</a:t>
            </a:r>
          </a:p>
          <a:p>
            <a:pPr lvl="1"/>
            <a:r>
              <a:rPr lang="en-US" dirty="0"/>
              <a:t>Cross Default</a:t>
            </a:r>
          </a:p>
          <a:p>
            <a:pPr lvl="1"/>
            <a:r>
              <a:rPr lang="en-US" dirty="0"/>
              <a:t>Breach of Project Documents</a:t>
            </a:r>
          </a:p>
          <a:p>
            <a:pPr lvl="1"/>
            <a:r>
              <a:rPr lang="en-US" dirty="0"/>
              <a:t>Breach of Terms of Agreement</a:t>
            </a:r>
          </a:p>
          <a:p>
            <a:pPr lvl="1"/>
            <a:r>
              <a:rPr lang="en-US" dirty="0"/>
              <a:t>Default in Construction; Schedule (Covenants)</a:t>
            </a:r>
          </a:p>
          <a:p>
            <a:pPr lvl="1"/>
            <a:r>
              <a:rPr lang="en-US" dirty="0"/>
              <a:t>Loss of Applicable Permits</a:t>
            </a:r>
          </a:p>
        </p:txBody>
      </p:sp>
      <p:sp>
        <p:nvSpPr>
          <p:cNvPr id="3" name="Title 2">
            <a:extLst>
              <a:ext uri="{FF2B5EF4-FFF2-40B4-BE49-F238E27FC236}">
                <a16:creationId xmlns:a16="http://schemas.microsoft.com/office/drawing/2014/main" id="{88FB9CB8-C8AB-460C-A262-123A292E616B}"/>
              </a:ext>
            </a:extLst>
          </p:cNvPr>
          <p:cNvSpPr>
            <a:spLocks noGrp="1"/>
          </p:cNvSpPr>
          <p:nvPr>
            <p:ph type="title"/>
          </p:nvPr>
        </p:nvSpPr>
        <p:spPr/>
        <p:txBody>
          <a:bodyPr>
            <a:normAutofit fontScale="90000"/>
          </a:bodyPr>
          <a:lstStyle/>
          <a:p>
            <a:r>
              <a:rPr lang="en-US" dirty="0"/>
              <a:t>Default Events and Project Finance Philosophy</a:t>
            </a:r>
            <a:endParaRPr lang="en-CH" dirty="0"/>
          </a:p>
        </p:txBody>
      </p:sp>
      <p:sp>
        <p:nvSpPr>
          <p:cNvPr id="4" name="Slide Number Placeholder 3">
            <a:extLst>
              <a:ext uri="{FF2B5EF4-FFF2-40B4-BE49-F238E27FC236}">
                <a16:creationId xmlns:a16="http://schemas.microsoft.com/office/drawing/2014/main" id="{EE6F6453-FA77-42DD-AF36-08563A7DF5CC}"/>
              </a:ext>
            </a:extLst>
          </p:cNvPr>
          <p:cNvSpPr>
            <a:spLocks noGrp="1"/>
          </p:cNvSpPr>
          <p:nvPr>
            <p:ph type="sldNum" sz="quarter" idx="12"/>
          </p:nvPr>
        </p:nvSpPr>
        <p:spPr/>
        <p:txBody>
          <a:bodyPr/>
          <a:lstStyle/>
          <a:p>
            <a:pPr algn="ctr"/>
            <a:fld id="{0C3A1854-6B63-4059-B360-A3C4972BF0FC}" type="slidenum">
              <a:rPr lang="ko-KR" altLang="en-US" smtClean="0"/>
              <a:pPr algn="ctr"/>
              <a:t>362</a:t>
            </a:fld>
            <a:endParaRPr lang="ko-KR" altLang="en-US" dirty="0"/>
          </a:p>
        </p:txBody>
      </p:sp>
    </p:spTree>
    <p:extLst>
      <p:ext uri="{BB962C8B-B14F-4D97-AF65-F5344CB8AC3E}">
        <p14:creationId xmlns:p14="http://schemas.microsoft.com/office/powerpoint/2010/main" val="3155617949"/>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DCEE92-01A7-450A-B574-2B845151EF9D}"/>
              </a:ext>
            </a:extLst>
          </p:cNvPr>
          <p:cNvSpPr>
            <a:spLocks noGrp="1"/>
          </p:cNvSpPr>
          <p:nvPr>
            <p:ph idx="1"/>
          </p:nvPr>
        </p:nvSpPr>
        <p:spPr/>
        <p:txBody>
          <a:bodyPr>
            <a:normAutofit/>
          </a:bodyPr>
          <a:lstStyle/>
          <a:p>
            <a:r>
              <a:rPr lang="en-US" dirty="0"/>
              <a:t>Definition of Step-in Rights</a:t>
            </a:r>
          </a:p>
          <a:p>
            <a:pPr lvl="1"/>
            <a:r>
              <a:rPr lang="en-US" u="sng" dirty="0"/>
              <a:t>Possession of Project</a:t>
            </a:r>
            <a:r>
              <a:rPr lang="en-US" dirty="0"/>
              <a:t>.  Enter into possession of the Project and perform any and all work and labor necessary:</a:t>
            </a:r>
          </a:p>
          <a:p>
            <a:pPr lvl="2"/>
            <a:r>
              <a:rPr lang="en-US" dirty="0"/>
              <a:t>to complete the Project substantially according to the EPC Agreement and, </a:t>
            </a:r>
          </a:p>
          <a:p>
            <a:pPr lvl="2"/>
            <a:r>
              <a:rPr lang="en-US" dirty="0"/>
              <a:t>the Plans and Specifications or to operate and maintain the Project, and </a:t>
            </a:r>
          </a:p>
          <a:p>
            <a:pPr lvl="2"/>
            <a:r>
              <a:rPr lang="en-US" dirty="0"/>
              <a:t>all sums expended by Administrative Agent in so doing, together with interest on such total amount at the Default Rate, shall be repaid upon demand</a:t>
            </a:r>
          </a:p>
          <a:p>
            <a:pPr marL="0" indent="0">
              <a:buNone/>
            </a:pPr>
            <a:endParaRPr lang="en-CH" dirty="0"/>
          </a:p>
        </p:txBody>
      </p:sp>
      <p:sp>
        <p:nvSpPr>
          <p:cNvPr id="3" name="Title 2">
            <a:extLst>
              <a:ext uri="{FF2B5EF4-FFF2-40B4-BE49-F238E27FC236}">
                <a16:creationId xmlns:a16="http://schemas.microsoft.com/office/drawing/2014/main" id="{5138E701-4FEA-43E1-A0B4-0722EB7728FB}"/>
              </a:ext>
            </a:extLst>
          </p:cNvPr>
          <p:cNvSpPr>
            <a:spLocks noGrp="1"/>
          </p:cNvSpPr>
          <p:nvPr>
            <p:ph type="title"/>
          </p:nvPr>
        </p:nvSpPr>
        <p:spPr/>
        <p:txBody>
          <a:bodyPr/>
          <a:lstStyle/>
          <a:p>
            <a:r>
              <a:rPr lang="en-US" dirty="0"/>
              <a:t>Remedies for Default: Step-in Rights</a:t>
            </a:r>
            <a:endParaRPr lang="en-CH" dirty="0"/>
          </a:p>
        </p:txBody>
      </p:sp>
    </p:spTree>
    <p:extLst>
      <p:ext uri="{BB962C8B-B14F-4D97-AF65-F5344CB8AC3E}">
        <p14:creationId xmlns:p14="http://schemas.microsoft.com/office/powerpoint/2010/main" val="287891724"/>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3"/>
          <p:cNvSpPr>
            <a:spLocks noGrp="1" noChangeArrowheads="1"/>
          </p:cNvSpPr>
          <p:nvPr>
            <p:ph idx="1"/>
          </p:nvPr>
        </p:nvSpPr>
        <p:spPr>
          <a:xfrm>
            <a:off x="614509" y="1560628"/>
            <a:ext cx="7902608" cy="4913771"/>
          </a:xfrm>
        </p:spPr>
        <p:txBody>
          <a:bodyPr>
            <a:normAutofit/>
          </a:bodyPr>
          <a:lstStyle/>
          <a:p>
            <a:pPr>
              <a:lnSpc>
                <a:spcPct val="90000"/>
              </a:lnSpc>
            </a:pPr>
            <a:r>
              <a:rPr lang="en-AU" altLang="en-US" sz="2400" dirty="0"/>
              <a:t>Cash flow capture (dividend lock-up, cash trap) covenants </a:t>
            </a:r>
          </a:p>
          <a:p>
            <a:pPr lvl="1">
              <a:lnSpc>
                <a:spcPct val="90000"/>
              </a:lnSpc>
            </a:pPr>
            <a:r>
              <a:rPr lang="en-AU" altLang="en-US" sz="2000" dirty="0"/>
              <a:t>Cause debt to be re-paid early or debt service reserves to be built-up if debt service coverage ratios are low. Bad time covenant.</a:t>
            </a:r>
          </a:p>
          <a:p>
            <a:pPr>
              <a:lnSpc>
                <a:spcPct val="90000"/>
              </a:lnSpc>
            </a:pPr>
            <a:r>
              <a:rPr lang="en-AU" altLang="en-US" sz="2400" dirty="0"/>
              <a:t>Cash flow sweep covenants </a:t>
            </a:r>
          </a:p>
          <a:p>
            <a:pPr lvl="1">
              <a:lnSpc>
                <a:spcPct val="90000"/>
              </a:lnSpc>
            </a:pPr>
            <a:r>
              <a:rPr lang="en-AU" altLang="en-US" sz="2000" dirty="0"/>
              <a:t>Cause debt to be re-paid early or debt service reserves to be built-up if cash flow is high (or low).  Good-time covenant.</a:t>
            </a:r>
          </a:p>
          <a:p>
            <a:pPr>
              <a:lnSpc>
                <a:spcPct val="90000"/>
              </a:lnSpc>
            </a:pPr>
            <a:r>
              <a:rPr lang="en-AU" altLang="en-US" sz="2400" dirty="0"/>
              <a:t>Debt service reserves </a:t>
            </a:r>
          </a:p>
          <a:p>
            <a:pPr lvl="1">
              <a:lnSpc>
                <a:spcPct val="90000"/>
              </a:lnSpc>
            </a:pPr>
            <a:r>
              <a:rPr lang="en-AU" altLang="en-US" sz="2000" dirty="0"/>
              <a:t>Assure debt service can be paid if market prices or other risks cause cash flow to be low for an extended period of time.</a:t>
            </a:r>
          </a:p>
          <a:p>
            <a:pPr>
              <a:lnSpc>
                <a:spcPct val="90000"/>
              </a:lnSpc>
            </a:pPr>
            <a:r>
              <a:rPr lang="en-AU" altLang="en-US" sz="2400" dirty="0"/>
              <a:t>Subordinated debt and mezzanine finance</a:t>
            </a:r>
          </a:p>
          <a:p>
            <a:pPr lvl="1">
              <a:lnSpc>
                <a:spcPct val="90000"/>
              </a:lnSpc>
            </a:pPr>
            <a:r>
              <a:rPr lang="en-AU" altLang="en-US" sz="2000" dirty="0"/>
              <a:t>Protects the cash flow coverage of senior debt instruments.</a:t>
            </a:r>
          </a:p>
          <a:p>
            <a:pPr>
              <a:lnSpc>
                <a:spcPct val="90000"/>
              </a:lnSpc>
            </a:pPr>
            <a:r>
              <a:rPr lang="en-AU" altLang="en-US" sz="2400" dirty="0"/>
              <a:t>Contingent equity or sponsor guarantees </a:t>
            </a:r>
          </a:p>
          <a:p>
            <a:pPr lvl="1">
              <a:lnSpc>
                <a:spcPct val="90000"/>
              </a:lnSpc>
            </a:pPr>
            <a:r>
              <a:rPr lang="en-AU" altLang="en-US" sz="2000" dirty="0"/>
              <a:t>Provide for additional equity funding in downside cases.</a:t>
            </a:r>
            <a:endParaRPr lang="en-US" altLang="en-US" sz="2000" dirty="0"/>
          </a:p>
          <a:p>
            <a:pPr>
              <a:lnSpc>
                <a:spcPct val="90000"/>
              </a:lnSpc>
            </a:pPr>
            <a:endParaRPr lang="en-US" altLang="en-US" sz="2400" dirty="0"/>
          </a:p>
        </p:txBody>
      </p:sp>
      <p:sp>
        <p:nvSpPr>
          <p:cNvPr id="107522" name="Rectangle 2"/>
          <p:cNvSpPr>
            <a:spLocks noGrp="1" noChangeArrowheads="1"/>
          </p:cNvSpPr>
          <p:nvPr>
            <p:ph type="title"/>
          </p:nvPr>
        </p:nvSpPr>
        <p:spPr/>
        <p:txBody>
          <a:bodyPr>
            <a:normAutofit fontScale="90000"/>
          </a:bodyPr>
          <a:lstStyle/>
          <a:p>
            <a:r>
              <a:rPr lang="en-US" altLang="en-US" dirty="0"/>
              <a:t>Financial Enhancements – Alternative Definition</a:t>
            </a:r>
          </a:p>
        </p:txBody>
      </p:sp>
    </p:spTree>
    <p:extLst>
      <p:ext uri="{BB962C8B-B14F-4D97-AF65-F5344CB8AC3E}">
        <p14:creationId xmlns:p14="http://schemas.microsoft.com/office/powerpoint/2010/main" val="2773688958"/>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AA8638BE-7180-487C-A29D-0551C2DAFCBA}"/>
              </a:ext>
            </a:extLst>
          </p:cNvPr>
          <p:cNvSpPr>
            <a:spLocks noGrp="1" noChangeArrowheads="1"/>
          </p:cNvSpPr>
          <p:nvPr>
            <p:ph type="title"/>
          </p:nvPr>
        </p:nvSpPr>
        <p:spPr/>
        <p:txBody>
          <a:bodyPr/>
          <a:lstStyle/>
          <a:p>
            <a:r>
              <a:rPr lang="en-US" altLang="en-US" dirty="0"/>
              <a:t>Example of Covenants</a:t>
            </a:r>
          </a:p>
        </p:txBody>
      </p:sp>
      <p:sp>
        <p:nvSpPr>
          <p:cNvPr id="74755" name="Content Placeholder 2">
            <a:extLst>
              <a:ext uri="{FF2B5EF4-FFF2-40B4-BE49-F238E27FC236}">
                <a16:creationId xmlns:a16="http://schemas.microsoft.com/office/drawing/2014/main" id="{019D8184-FF5D-4DC0-8C02-2CCE2B154705}"/>
              </a:ext>
            </a:extLst>
          </p:cNvPr>
          <p:cNvSpPr>
            <a:spLocks noGrp="1" noChangeArrowheads="1"/>
          </p:cNvSpPr>
          <p:nvPr>
            <p:ph idx="1"/>
          </p:nvPr>
        </p:nvSpPr>
        <p:spPr/>
        <p:txBody>
          <a:bodyPr>
            <a:normAutofit/>
          </a:bodyPr>
          <a:lstStyle/>
          <a:p>
            <a:r>
              <a:rPr lang="en-US" altLang="en-US" dirty="0"/>
              <a:t>DSCR Target</a:t>
            </a:r>
          </a:p>
          <a:p>
            <a:pPr lvl="1"/>
            <a:r>
              <a:rPr lang="en-US" altLang="en-US" dirty="0"/>
              <a:t>Minimum Senior DSCR  of 1.20x in Base Case</a:t>
            </a:r>
          </a:p>
          <a:p>
            <a:r>
              <a:rPr lang="en-US" altLang="en-US" dirty="0"/>
              <a:t>Lock-up Covenant</a:t>
            </a:r>
          </a:p>
          <a:p>
            <a:pPr lvl="1"/>
            <a:r>
              <a:rPr lang="en-US" altLang="en-US" dirty="0"/>
              <a:t>Minimum Senior DSCR for the previous 12 months to be  greater than 1.10x for distribution</a:t>
            </a:r>
          </a:p>
          <a:p>
            <a:r>
              <a:rPr lang="en-US" altLang="en-US" dirty="0"/>
              <a:t>Event of Default</a:t>
            </a:r>
          </a:p>
          <a:p>
            <a:pPr lvl="1"/>
            <a:r>
              <a:rPr lang="en-US" altLang="en-US" dirty="0"/>
              <a:t>Minimum Senior DSCR of 1.05x</a:t>
            </a:r>
          </a:p>
          <a:p>
            <a:r>
              <a:rPr lang="en-US" altLang="en-US" dirty="0"/>
              <a:t>Standard Covenant</a:t>
            </a:r>
          </a:p>
          <a:p>
            <a:pPr lvl="1"/>
            <a:r>
              <a:rPr lang="en-US" altLang="en-US" dirty="0"/>
              <a:t>Senior Debt not to exceed 80% of the total project costs </a:t>
            </a:r>
          </a:p>
          <a:p>
            <a:endParaRPr lang="en-US" altLang="en-US" dirty="0"/>
          </a:p>
        </p:txBody>
      </p:sp>
    </p:spTree>
    <p:extLst>
      <p:ext uri="{BB962C8B-B14F-4D97-AF65-F5344CB8AC3E}">
        <p14:creationId xmlns:p14="http://schemas.microsoft.com/office/powerpoint/2010/main" val="625562707"/>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86D666-64E5-4CD1-BB53-A78D3BFC03D4}"/>
              </a:ext>
            </a:extLst>
          </p:cNvPr>
          <p:cNvSpPr>
            <a:spLocks noGrp="1"/>
          </p:cNvSpPr>
          <p:nvPr>
            <p:ph idx="1"/>
          </p:nvPr>
        </p:nvSpPr>
        <p:spPr/>
        <p:txBody>
          <a:bodyPr>
            <a:normAutofit/>
          </a:bodyPr>
          <a:lstStyle/>
          <a:p>
            <a:r>
              <a:rPr lang="en-US" dirty="0"/>
              <a:t>“</a:t>
            </a:r>
            <a:r>
              <a:rPr lang="en-US" b="1" dirty="0"/>
              <a:t>Distribution Date</a:t>
            </a:r>
            <a:r>
              <a:rPr lang="en-US" dirty="0"/>
              <a:t>” means 30 days after each Repayment Date; </a:t>
            </a:r>
            <a:r>
              <a:rPr lang="en-US" u="sng" dirty="0"/>
              <a:t>provided, however,</a:t>
            </a:r>
            <a:r>
              <a:rPr lang="en-US" dirty="0"/>
              <a:t> that no Distribution Date shall occur prior to the fourth (4th) Repayment Date.</a:t>
            </a:r>
          </a:p>
          <a:p>
            <a:r>
              <a:rPr lang="en-US" dirty="0"/>
              <a:t>Implications and grace period</a:t>
            </a:r>
            <a:endParaRPr lang="en-CH" dirty="0"/>
          </a:p>
          <a:p>
            <a:endParaRPr lang="en-CH" dirty="0"/>
          </a:p>
        </p:txBody>
      </p:sp>
      <p:sp>
        <p:nvSpPr>
          <p:cNvPr id="3" name="Title 2">
            <a:extLst>
              <a:ext uri="{FF2B5EF4-FFF2-40B4-BE49-F238E27FC236}">
                <a16:creationId xmlns:a16="http://schemas.microsoft.com/office/drawing/2014/main" id="{104CAF4D-21EB-4177-8A8B-6A541BFBD499}"/>
              </a:ext>
            </a:extLst>
          </p:cNvPr>
          <p:cNvSpPr>
            <a:spLocks noGrp="1"/>
          </p:cNvSpPr>
          <p:nvPr>
            <p:ph type="title"/>
          </p:nvPr>
        </p:nvSpPr>
        <p:spPr/>
        <p:txBody>
          <a:bodyPr/>
          <a:lstStyle/>
          <a:p>
            <a:r>
              <a:rPr lang="en-US" dirty="0"/>
              <a:t>Dividend Distributions</a:t>
            </a:r>
            <a:endParaRPr lang="en-CH" dirty="0"/>
          </a:p>
        </p:txBody>
      </p:sp>
      <p:sp>
        <p:nvSpPr>
          <p:cNvPr id="4" name="Slide Number Placeholder 3">
            <a:extLst>
              <a:ext uri="{FF2B5EF4-FFF2-40B4-BE49-F238E27FC236}">
                <a16:creationId xmlns:a16="http://schemas.microsoft.com/office/drawing/2014/main" id="{23FAD422-C020-4E14-B84D-6C250E36DC3D}"/>
              </a:ext>
            </a:extLst>
          </p:cNvPr>
          <p:cNvSpPr>
            <a:spLocks noGrp="1"/>
          </p:cNvSpPr>
          <p:nvPr>
            <p:ph type="sldNum" sz="quarter" idx="12"/>
          </p:nvPr>
        </p:nvSpPr>
        <p:spPr/>
        <p:txBody>
          <a:bodyPr/>
          <a:lstStyle/>
          <a:p>
            <a:pPr algn="ctr"/>
            <a:fld id="{0C3A1854-6B63-4059-B360-A3C4972BF0FC}" type="slidenum">
              <a:rPr lang="ko-KR" altLang="en-US" smtClean="0"/>
              <a:pPr algn="ctr"/>
              <a:t>366</a:t>
            </a:fld>
            <a:endParaRPr lang="ko-KR" altLang="en-US" dirty="0"/>
          </a:p>
        </p:txBody>
      </p:sp>
    </p:spTree>
    <p:extLst>
      <p:ext uri="{BB962C8B-B14F-4D97-AF65-F5344CB8AC3E}">
        <p14:creationId xmlns:p14="http://schemas.microsoft.com/office/powerpoint/2010/main" val="3975062799"/>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07129E0-51F3-4422-9148-A5B496624448}"/>
              </a:ext>
            </a:extLst>
          </p:cNvPr>
          <p:cNvSpPr>
            <a:spLocks noGrp="1"/>
          </p:cNvSpPr>
          <p:nvPr>
            <p:ph idx="1"/>
          </p:nvPr>
        </p:nvSpPr>
        <p:spPr/>
        <p:txBody>
          <a:bodyPr>
            <a:normAutofit lnSpcReduction="10000"/>
          </a:bodyPr>
          <a:lstStyle/>
          <a:p>
            <a:r>
              <a:rPr lang="en-US" dirty="0"/>
              <a:t>Covenants cannot increase the operating cash flow of a project</a:t>
            </a:r>
          </a:p>
          <a:p>
            <a:r>
              <a:rPr lang="en-US" dirty="0"/>
              <a:t>Covenants cannot make a project that does not have enough cash flow to avoid default</a:t>
            </a:r>
          </a:p>
          <a:p>
            <a:r>
              <a:rPr lang="en-US" dirty="0"/>
              <a:t>Covenants cannot make a bad project into a good project</a:t>
            </a:r>
          </a:p>
          <a:p>
            <a:r>
              <a:rPr lang="en-US" dirty="0"/>
              <a:t>Covenants can change the timing of dividends</a:t>
            </a:r>
          </a:p>
          <a:p>
            <a:r>
              <a:rPr lang="en-US" dirty="0"/>
              <a:t>Covenants and DSCR can force liquidity into a project</a:t>
            </a:r>
          </a:p>
        </p:txBody>
      </p:sp>
      <p:sp>
        <p:nvSpPr>
          <p:cNvPr id="3" name="Title 2">
            <a:extLst>
              <a:ext uri="{FF2B5EF4-FFF2-40B4-BE49-F238E27FC236}">
                <a16:creationId xmlns:a16="http://schemas.microsoft.com/office/drawing/2014/main" id="{CAB9BB40-4AAC-412E-AA75-F8F53A66B28D}"/>
              </a:ext>
            </a:extLst>
          </p:cNvPr>
          <p:cNvSpPr>
            <a:spLocks noGrp="1"/>
          </p:cNvSpPr>
          <p:nvPr>
            <p:ph type="title"/>
          </p:nvPr>
        </p:nvSpPr>
        <p:spPr/>
        <p:txBody>
          <a:bodyPr/>
          <a:lstStyle/>
          <a:p>
            <a:r>
              <a:rPr lang="en-US" dirty="0"/>
              <a:t>What Covenants Cannot and Can Do</a:t>
            </a:r>
          </a:p>
        </p:txBody>
      </p:sp>
    </p:spTree>
    <p:extLst>
      <p:ext uri="{BB962C8B-B14F-4D97-AF65-F5344CB8AC3E}">
        <p14:creationId xmlns:p14="http://schemas.microsoft.com/office/powerpoint/2010/main" val="2226029230"/>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p:cNvSpPr>
            <a:spLocks noGrp="1" noChangeArrowheads="1"/>
          </p:cNvSpPr>
          <p:nvPr>
            <p:ph idx="1"/>
          </p:nvPr>
        </p:nvSpPr>
        <p:spPr/>
        <p:txBody>
          <a:bodyPr>
            <a:normAutofit fontScale="85000" lnSpcReduction="10000"/>
          </a:bodyPr>
          <a:lstStyle/>
          <a:p>
            <a:pPr>
              <a:lnSpc>
                <a:spcPct val="90000"/>
              </a:lnSpc>
            </a:pPr>
            <a:r>
              <a:rPr lang="en-US" altLang="en-US" dirty="0"/>
              <a:t>The timing of debt service (i.e. loan interest payments and principal repayments) is one of the biggest factors that drives the rate of return for equity holders in a project.  If the debt service is structured to allow no dividends until all debt is paid, return will be lower.  This will generally be unacceptable to sponsors.</a:t>
            </a:r>
          </a:p>
          <a:p>
            <a:pPr lvl="1">
              <a:lnSpc>
                <a:spcPct val="90000"/>
              </a:lnSpc>
            </a:pPr>
            <a:r>
              <a:rPr lang="en-US" altLang="en-US" dirty="0"/>
              <a:t>The faster investors in a project are paid dividends, the better their rate of return.</a:t>
            </a:r>
          </a:p>
          <a:p>
            <a:pPr lvl="1">
              <a:lnSpc>
                <a:spcPct val="90000"/>
              </a:lnSpc>
            </a:pPr>
            <a:r>
              <a:rPr lang="en-US" altLang="en-US" dirty="0"/>
              <a:t>Investors therefore do not wish cash flow from operations of the project to be devoted to lenders at the expense of these dividends.</a:t>
            </a:r>
          </a:p>
          <a:p>
            <a:pPr lvl="1">
              <a:lnSpc>
                <a:spcPct val="90000"/>
              </a:lnSpc>
            </a:pPr>
            <a:r>
              <a:rPr lang="en-US" altLang="en-US" dirty="0"/>
              <a:t>Lenders, on the other hand, generally wish to be repaid as rapidly as possible.  Striking a reasonable balance between these conflicting demands is an important part of loan negotiations.</a:t>
            </a:r>
          </a:p>
        </p:txBody>
      </p:sp>
      <p:sp>
        <p:nvSpPr>
          <p:cNvPr id="105474" name="Rectangle 2"/>
          <p:cNvSpPr>
            <a:spLocks noGrp="1" noChangeArrowheads="1"/>
          </p:cNvSpPr>
          <p:nvPr>
            <p:ph type="title"/>
          </p:nvPr>
        </p:nvSpPr>
        <p:spPr/>
        <p:txBody>
          <a:bodyPr>
            <a:normAutofit fontScale="90000"/>
          </a:bodyPr>
          <a:lstStyle/>
          <a:p>
            <a:r>
              <a:rPr lang="en-US" altLang="en-US" dirty="0"/>
              <a:t>Investors Need Some Dividends Before All Debt is Paid Off</a:t>
            </a:r>
          </a:p>
        </p:txBody>
      </p:sp>
    </p:spTree>
    <p:extLst>
      <p:ext uri="{BB962C8B-B14F-4D97-AF65-F5344CB8AC3E}">
        <p14:creationId xmlns:p14="http://schemas.microsoft.com/office/powerpoint/2010/main" val="1235539295"/>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3"/>
          <p:cNvSpPr>
            <a:spLocks noGrp="1" noChangeArrowheads="1"/>
          </p:cNvSpPr>
          <p:nvPr>
            <p:ph idx="1"/>
          </p:nvPr>
        </p:nvSpPr>
        <p:spPr>
          <a:xfrm>
            <a:off x="490194" y="1178351"/>
            <a:ext cx="8144758" cy="4791223"/>
          </a:xfrm>
        </p:spPr>
        <p:txBody>
          <a:bodyPr>
            <a:normAutofit fontScale="92500"/>
          </a:bodyPr>
          <a:lstStyle/>
          <a:p>
            <a:r>
              <a:rPr lang="en-AU" altLang="en-US" sz="2400" dirty="0"/>
              <a:t>The most important aspect of the underwriting process is determining whether the plant is economically sound. This means that the cost structure and the technology of the plant must be viable. </a:t>
            </a:r>
          </a:p>
          <a:p>
            <a:r>
              <a:rPr lang="en-AU" altLang="en-US" sz="2400" dirty="0"/>
              <a:t>However, once a plant is determined to be economically viable, the credit quality of a transaction can be enhanced by various structural features – covenants, debt service reserves, liquidation damages, subordinated debt, contingent equity etc. The potential for structural enhancements to improve the credit quality of a transaction is described in the statement by Standard and Poor’s below:</a:t>
            </a:r>
          </a:p>
          <a:p>
            <a:pPr lvl="1"/>
            <a:r>
              <a:rPr lang="en-AU" altLang="en-US" sz="2000" dirty="0"/>
              <a:t>Project structure does not mitigate risk that a marginally economic project presents to lenders; </a:t>
            </a:r>
            <a:r>
              <a:rPr lang="en-AU" altLang="en-US" sz="2000" b="1" i="1" dirty="0">
                <a:solidFill>
                  <a:schemeClr val="accent2"/>
                </a:solidFill>
              </a:rPr>
              <a:t>structure in and of itself cannot elevate the debt rating of a fundamentally weak project to investment-grade levels</a:t>
            </a:r>
            <a:r>
              <a:rPr lang="en-AU" altLang="en-US" sz="2000" dirty="0"/>
              <a:t>. On the other hand, more creditworthy projects will feature covenants designed to identify changing market conditions and trigger cash trapping features to project lenders during occasional stress periods.</a:t>
            </a:r>
            <a:endParaRPr lang="en-US" altLang="en-US" sz="2000" dirty="0"/>
          </a:p>
        </p:txBody>
      </p:sp>
      <p:sp>
        <p:nvSpPr>
          <p:cNvPr id="103426" name="Rectangle 2"/>
          <p:cNvSpPr>
            <a:spLocks noGrp="1" noChangeArrowheads="1"/>
          </p:cNvSpPr>
          <p:nvPr>
            <p:ph type="title"/>
          </p:nvPr>
        </p:nvSpPr>
        <p:spPr>
          <a:xfrm>
            <a:off x="311085" y="198384"/>
            <a:ext cx="8088197" cy="716015"/>
          </a:xfrm>
        </p:spPr>
        <p:txBody>
          <a:bodyPr>
            <a:normAutofit fontScale="90000"/>
          </a:bodyPr>
          <a:lstStyle/>
          <a:p>
            <a:r>
              <a:rPr lang="en-US" altLang="en-US" dirty="0"/>
              <a:t>Covenants and Structural Enhancements Cannot Make a Bad Project into a Good Project</a:t>
            </a:r>
          </a:p>
        </p:txBody>
      </p:sp>
    </p:spTree>
    <p:extLst>
      <p:ext uri="{BB962C8B-B14F-4D97-AF65-F5344CB8AC3E}">
        <p14:creationId xmlns:p14="http://schemas.microsoft.com/office/powerpoint/2010/main" val="4285643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3FAF346-32FD-4165-9022-DA68CC8EC453}"/>
              </a:ext>
            </a:extLst>
          </p:cNvPr>
          <p:cNvPicPr>
            <a:picLocks noGrp="1" noChangeAspect="1"/>
          </p:cNvPicPr>
          <p:nvPr>
            <p:ph idx="1"/>
          </p:nvPr>
        </p:nvPicPr>
        <p:blipFill>
          <a:blip r:embed="rId2"/>
          <a:stretch>
            <a:fillRect/>
          </a:stretch>
        </p:blipFill>
        <p:spPr>
          <a:xfrm>
            <a:off x="731838" y="1257439"/>
            <a:ext cx="7902575" cy="4509810"/>
          </a:xfrm>
          <a:prstGeom prst="rect">
            <a:avLst/>
          </a:prstGeom>
        </p:spPr>
      </p:pic>
      <p:sp>
        <p:nvSpPr>
          <p:cNvPr id="3" name="Title 2">
            <a:extLst>
              <a:ext uri="{FF2B5EF4-FFF2-40B4-BE49-F238E27FC236}">
                <a16:creationId xmlns:a16="http://schemas.microsoft.com/office/drawing/2014/main" id="{D130BE8C-57F0-4123-AA25-40076B9D41FB}"/>
              </a:ext>
            </a:extLst>
          </p:cNvPr>
          <p:cNvSpPr>
            <a:spLocks noGrp="1"/>
          </p:cNvSpPr>
          <p:nvPr>
            <p:ph type="title"/>
          </p:nvPr>
        </p:nvSpPr>
        <p:spPr/>
        <p:txBody>
          <a:bodyPr/>
          <a:lstStyle/>
          <a:p>
            <a:r>
              <a:rPr lang="en-US" dirty="0"/>
              <a:t>Risk Allocation Matrix</a:t>
            </a:r>
          </a:p>
        </p:txBody>
      </p:sp>
      <p:sp>
        <p:nvSpPr>
          <p:cNvPr id="4" name="Slide Number Placeholder 3">
            <a:extLst>
              <a:ext uri="{FF2B5EF4-FFF2-40B4-BE49-F238E27FC236}">
                <a16:creationId xmlns:a16="http://schemas.microsoft.com/office/drawing/2014/main" id="{875DAA0F-65C1-469C-8490-65A831ACF064}"/>
              </a:ext>
            </a:extLst>
          </p:cNvPr>
          <p:cNvSpPr>
            <a:spLocks noGrp="1"/>
          </p:cNvSpPr>
          <p:nvPr>
            <p:ph type="sldNum" sz="quarter" idx="12"/>
          </p:nvPr>
        </p:nvSpPr>
        <p:spPr/>
        <p:txBody>
          <a:bodyPr/>
          <a:lstStyle/>
          <a:p>
            <a:pPr algn="ctr"/>
            <a:fld id="{0C3A1854-6B63-4059-B360-A3C4972BF0FC}" type="slidenum">
              <a:rPr lang="ko-KR" altLang="en-US" smtClean="0"/>
              <a:pPr algn="ctr"/>
              <a:t>37</a:t>
            </a:fld>
            <a:endParaRPr lang="ko-KR" altLang="en-US" dirty="0"/>
          </a:p>
        </p:txBody>
      </p:sp>
    </p:spTree>
    <p:extLst>
      <p:ext uri="{BB962C8B-B14F-4D97-AF65-F5344CB8AC3E}">
        <p14:creationId xmlns:p14="http://schemas.microsoft.com/office/powerpoint/2010/main" val="1873234636"/>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E9AFCE-FEA5-4111-BAC9-BC37189BF28D}"/>
              </a:ext>
            </a:extLst>
          </p:cNvPr>
          <p:cNvSpPr>
            <a:spLocks noGrp="1"/>
          </p:cNvSpPr>
          <p:nvPr>
            <p:ph idx="1"/>
          </p:nvPr>
        </p:nvSpPr>
        <p:spPr/>
        <p:txBody>
          <a:bodyPr>
            <a:normAutofit fontScale="92500" lnSpcReduction="20000"/>
          </a:bodyPr>
          <a:lstStyle/>
          <a:p>
            <a:r>
              <a:rPr lang="en-US" dirty="0"/>
              <a:t>Set-up Cash Flow Working from EBITDA to CFADS</a:t>
            </a:r>
          </a:p>
          <a:p>
            <a:r>
              <a:rPr lang="en-US" dirty="0"/>
              <a:t>Take away senior debt service assuming that debt service is paid</a:t>
            </a:r>
          </a:p>
          <a:p>
            <a:r>
              <a:rPr lang="en-US" dirty="0"/>
              <a:t>Use a lot of sub-totals for cash flow after debt service, cash flow before default, cash flow before use of DSRA etc.</a:t>
            </a:r>
          </a:p>
          <a:p>
            <a:r>
              <a:rPr lang="en-US" dirty="0"/>
              <a:t>Use MAX(number,0) or Max(-number,0) to test for what to do when sub-total is positive or negative</a:t>
            </a:r>
          </a:p>
          <a:p>
            <a:r>
              <a:rPr lang="en-US" dirty="0"/>
              <a:t>Use MIN(subtotal, opening balance) to limit the amount of sweep, DSRA use, repayment of default etc.</a:t>
            </a:r>
          </a:p>
        </p:txBody>
      </p:sp>
      <p:sp>
        <p:nvSpPr>
          <p:cNvPr id="3" name="Title 2">
            <a:extLst>
              <a:ext uri="{FF2B5EF4-FFF2-40B4-BE49-F238E27FC236}">
                <a16:creationId xmlns:a16="http://schemas.microsoft.com/office/drawing/2014/main" id="{8C8CE4D9-92A5-436E-86AB-9AD6A75B5027}"/>
              </a:ext>
            </a:extLst>
          </p:cNvPr>
          <p:cNvSpPr>
            <a:spLocks noGrp="1"/>
          </p:cNvSpPr>
          <p:nvPr>
            <p:ph type="title"/>
          </p:nvPr>
        </p:nvSpPr>
        <p:spPr/>
        <p:txBody>
          <a:bodyPr/>
          <a:lstStyle/>
          <a:p>
            <a:r>
              <a:rPr lang="en-US" dirty="0"/>
              <a:t>Modelling of Cash Flow Waterfall</a:t>
            </a:r>
          </a:p>
        </p:txBody>
      </p:sp>
      <p:sp>
        <p:nvSpPr>
          <p:cNvPr id="4" name="Slide Number Placeholder 3">
            <a:extLst>
              <a:ext uri="{FF2B5EF4-FFF2-40B4-BE49-F238E27FC236}">
                <a16:creationId xmlns:a16="http://schemas.microsoft.com/office/drawing/2014/main" id="{602C1125-EB83-40FA-A5D7-DC12D4A96E25}"/>
              </a:ext>
            </a:extLst>
          </p:cNvPr>
          <p:cNvSpPr>
            <a:spLocks noGrp="1"/>
          </p:cNvSpPr>
          <p:nvPr>
            <p:ph type="sldNum" sz="quarter" idx="12"/>
          </p:nvPr>
        </p:nvSpPr>
        <p:spPr/>
        <p:txBody>
          <a:bodyPr/>
          <a:lstStyle/>
          <a:p>
            <a:pPr algn="ctr"/>
            <a:fld id="{0C3A1854-6B63-4059-B360-A3C4972BF0FC}" type="slidenum">
              <a:rPr lang="ko-KR" altLang="en-US" smtClean="0"/>
              <a:pPr algn="ctr"/>
              <a:t>370</a:t>
            </a:fld>
            <a:endParaRPr lang="ko-KR" altLang="en-US" dirty="0"/>
          </a:p>
        </p:txBody>
      </p:sp>
    </p:spTree>
    <p:extLst>
      <p:ext uri="{BB962C8B-B14F-4D97-AF65-F5344CB8AC3E}">
        <p14:creationId xmlns:p14="http://schemas.microsoft.com/office/powerpoint/2010/main" val="1948655085"/>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AC1101-F726-46FB-95F6-FBD0A3A21853}"/>
              </a:ext>
            </a:extLst>
          </p:cNvPr>
          <p:cNvSpPr>
            <a:spLocks noGrp="1"/>
          </p:cNvSpPr>
          <p:nvPr>
            <p:ph idx="1"/>
          </p:nvPr>
        </p:nvSpPr>
        <p:spPr/>
        <p:txBody>
          <a:bodyPr>
            <a:normAutofit/>
          </a:bodyPr>
          <a:lstStyle/>
          <a:p>
            <a:r>
              <a:rPr lang="en-CH" dirty="0"/>
              <a:t>If and only if the Tranche A Loan and all Obligations have been repaid and paid</a:t>
            </a:r>
            <a:r>
              <a:rPr lang="en-US" dirty="0"/>
              <a:t>,</a:t>
            </a:r>
            <a:r>
              <a:rPr lang="en-CH" dirty="0"/>
              <a:t> the Borrower must pay the Tranche B Loan the amount under the heading “Payment Amount” </a:t>
            </a:r>
          </a:p>
          <a:p>
            <a:pPr lvl="1"/>
            <a:r>
              <a:rPr lang="en-CH" dirty="0"/>
              <a:t>a portion of which will be applied to pay accrued and unpaid interest</a:t>
            </a:r>
            <a:r>
              <a:rPr lang="en-US" dirty="0"/>
              <a:t>, </a:t>
            </a:r>
            <a:r>
              <a:rPr lang="en-CH" dirty="0"/>
              <a:t>and </a:t>
            </a:r>
          </a:p>
          <a:p>
            <a:pPr lvl="1"/>
            <a:r>
              <a:rPr lang="en-CH" dirty="0"/>
              <a:t>the portion will be applied to repay the </a:t>
            </a:r>
            <a:r>
              <a:rPr lang="en-US" dirty="0"/>
              <a:t>principal </a:t>
            </a:r>
            <a:r>
              <a:rPr lang="en-CH" dirty="0"/>
              <a:t>of the Tranche B Loan payment in full of the Tranche B Loan</a:t>
            </a:r>
          </a:p>
          <a:p>
            <a:endParaRPr lang="en-CH" dirty="0"/>
          </a:p>
        </p:txBody>
      </p:sp>
      <p:sp>
        <p:nvSpPr>
          <p:cNvPr id="3" name="Title 2">
            <a:extLst>
              <a:ext uri="{FF2B5EF4-FFF2-40B4-BE49-F238E27FC236}">
                <a16:creationId xmlns:a16="http://schemas.microsoft.com/office/drawing/2014/main" id="{1FB70E05-D41F-4CA1-B1DE-2E2919DAEA4F}"/>
              </a:ext>
            </a:extLst>
          </p:cNvPr>
          <p:cNvSpPr>
            <a:spLocks noGrp="1"/>
          </p:cNvSpPr>
          <p:nvPr>
            <p:ph type="title"/>
          </p:nvPr>
        </p:nvSpPr>
        <p:spPr/>
        <p:txBody>
          <a:bodyPr>
            <a:normAutofit fontScale="90000"/>
          </a:bodyPr>
          <a:lstStyle/>
          <a:p>
            <a:r>
              <a:rPr lang="en-US" dirty="0"/>
              <a:t>Cash Flow Waterfall in Airport Case – Subordinate Tranche</a:t>
            </a:r>
            <a:endParaRPr lang="en-CH" dirty="0"/>
          </a:p>
        </p:txBody>
      </p:sp>
      <p:sp>
        <p:nvSpPr>
          <p:cNvPr id="4" name="Slide Number Placeholder 3">
            <a:extLst>
              <a:ext uri="{FF2B5EF4-FFF2-40B4-BE49-F238E27FC236}">
                <a16:creationId xmlns:a16="http://schemas.microsoft.com/office/drawing/2014/main" id="{F2E93B10-D0CC-4AB5-9C29-0B2DDCDBD7DD}"/>
              </a:ext>
            </a:extLst>
          </p:cNvPr>
          <p:cNvSpPr>
            <a:spLocks noGrp="1"/>
          </p:cNvSpPr>
          <p:nvPr>
            <p:ph type="sldNum" sz="quarter" idx="12"/>
          </p:nvPr>
        </p:nvSpPr>
        <p:spPr/>
        <p:txBody>
          <a:bodyPr/>
          <a:lstStyle/>
          <a:p>
            <a:pPr algn="ctr"/>
            <a:fld id="{0C3A1854-6B63-4059-B360-A3C4972BF0FC}" type="slidenum">
              <a:rPr lang="ko-KR" altLang="en-US" smtClean="0"/>
              <a:pPr algn="ctr"/>
              <a:t>371</a:t>
            </a:fld>
            <a:endParaRPr lang="ko-KR" altLang="en-US" dirty="0"/>
          </a:p>
        </p:txBody>
      </p:sp>
    </p:spTree>
    <p:extLst>
      <p:ext uri="{BB962C8B-B14F-4D97-AF65-F5344CB8AC3E}">
        <p14:creationId xmlns:p14="http://schemas.microsoft.com/office/powerpoint/2010/main" val="1532880197"/>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idx="1"/>
          </p:nvPr>
        </p:nvSpPr>
        <p:spPr/>
        <p:txBody>
          <a:bodyPr>
            <a:normAutofit fontScale="85000" lnSpcReduction="10000"/>
          </a:bodyPr>
          <a:lstStyle/>
          <a:p>
            <a:pPr>
              <a:lnSpc>
                <a:spcPct val="80000"/>
              </a:lnSpc>
            </a:pPr>
            <a:r>
              <a:rPr lang="en-US" altLang="en-US" sz="2800" dirty="0"/>
              <a:t>All revenues accrued on and after the Commercial Operation Date will be deposited with the Trustee into the Operating Revenue Account.  The Trustee will withdraw amounts on a monthly basis and make deposits in the following priority, but only to the extent funds are then available in the Operating Revenue Account:</a:t>
            </a:r>
          </a:p>
          <a:p>
            <a:pPr lvl="1">
              <a:lnSpc>
                <a:spcPct val="80000"/>
              </a:lnSpc>
            </a:pPr>
            <a:r>
              <a:rPr lang="en-US" altLang="en-US" sz="2000" dirty="0"/>
              <a:t>(1) the </a:t>
            </a:r>
            <a:r>
              <a:rPr lang="en-US" altLang="en-US" sz="2000" b="1" i="1" dirty="0"/>
              <a:t>operations and maintenance expenses</a:t>
            </a:r>
            <a:r>
              <a:rPr lang="en-US" altLang="en-US" sz="2000" dirty="0"/>
              <a:t> for the Project for such month, subject to certain limitations;</a:t>
            </a:r>
          </a:p>
          <a:p>
            <a:pPr lvl="1">
              <a:lnSpc>
                <a:spcPct val="80000"/>
              </a:lnSpc>
            </a:pPr>
            <a:r>
              <a:rPr lang="en-US" altLang="en-US" sz="2000" dirty="0"/>
              <a:t>(2) the Tax Equalization Account</a:t>
            </a:r>
          </a:p>
          <a:p>
            <a:pPr lvl="1">
              <a:lnSpc>
                <a:spcPct val="80000"/>
              </a:lnSpc>
            </a:pPr>
            <a:r>
              <a:rPr lang="en-US" altLang="en-US" sz="2000" dirty="0"/>
              <a:t>(3)  (A) an amount that will not be less than the amount of </a:t>
            </a:r>
            <a:r>
              <a:rPr lang="en-US" altLang="en-US" sz="2000" b="1" i="1" dirty="0"/>
              <a:t>interest on the Bonds</a:t>
            </a:r>
            <a:r>
              <a:rPr lang="en-US" altLang="en-US" sz="2000" dirty="0"/>
              <a:t> to become due on such Interest Payment Date, and (B) an amount that will not be less than the amount of </a:t>
            </a:r>
            <a:r>
              <a:rPr lang="en-US" altLang="en-US" sz="2000" b="1" i="1" dirty="0"/>
              <a:t>principal or sinking fund payment</a:t>
            </a:r>
            <a:r>
              <a:rPr lang="en-US" altLang="en-US" sz="2000" dirty="0"/>
              <a:t> to become due on such principal or sinking fund payment date;</a:t>
            </a:r>
          </a:p>
          <a:p>
            <a:pPr lvl="1">
              <a:lnSpc>
                <a:spcPct val="80000"/>
              </a:lnSpc>
            </a:pPr>
            <a:r>
              <a:rPr lang="en-US" altLang="en-US" sz="2000" dirty="0"/>
              <a:t>(4) an amount, if any, sufficient to cause the amount on deposit in the </a:t>
            </a:r>
            <a:r>
              <a:rPr lang="en-US" altLang="en-US" sz="2000" b="1" i="1" dirty="0"/>
              <a:t>Debt Service Reserve Account</a:t>
            </a:r>
            <a:r>
              <a:rPr lang="en-US" altLang="en-US" sz="2000" dirty="0"/>
              <a:t> to equal the Debt Service Reserve Account Requirement;</a:t>
            </a:r>
          </a:p>
          <a:p>
            <a:pPr lvl="1">
              <a:lnSpc>
                <a:spcPct val="80000"/>
              </a:lnSpc>
            </a:pPr>
            <a:r>
              <a:rPr lang="en-US" altLang="en-US" sz="2000" dirty="0"/>
              <a:t>(5) an amount, if any, sufficient to pay amounts due pursuant to the </a:t>
            </a:r>
            <a:r>
              <a:rPr lang="en-US" altLang="en-US" sz="2000" b="1" i="1" dirty="0"/>
              <a:t>Working Capital Facility</a:t>
            </a:r>
            <a:r>
              <a:rPr lang="en-US" altLang="en-US" sz="2000" dirty="0"/>
              <a:t>;</a:t>
            </a:r>
          </a:p>
          <a:p>
            <a:pPr lvl="1">
              <a:lnSpc>
                <a:spcPct val="80000"/>
              </a:lnSpc>
            </a:pPr>
            <a:r>
              <a:rPr lang="en-US" altLang="en-US" sz="2000" dirty="0"/>
              <a:t>(6) an amount equal to the balance of the Operating Revenue Account shall be deposited into the </a:t>
            </a:r>
            <a:r>
              <a:rPr lang="en-US" altLang="en-US" sz="2000" b="1" i="1" dirty="0"/>
              <a:t>Surplus Account</a:t>
            </a:r>
            <a:r>
              <a:rPr lang="en-US" altLang="en-US" sz="2000" dirty="0"/>
              <a:t> and will be transferred monthly to the Operating Revenue Account. </a:t>
            </a:r>
          </a:p>
        </p:txBody>
      </p:sp>
      <p:sp>
        <p:nvSpPr>
          <p:cNvPr id="47106" name="Rectangle 2"/>
          <p:cNvSpPr>
            <a:spLocks noGrp="1" noChangeArrowheads="1"/>
          </p:cNvSpPr>
          <p:nvPr>
            <p:ph type="title"/>
          </p:nvPr>
        </p:nvSpPr>
        <p:spPr/>
        <p:txBody>
          <a:bodyPr/>
          <a:lstStyle/>
          <a:p>
            <a:r>
              <a:rPr lang="en-US" altLang="en-US" dirty="0"/>
              <a:t>Example of Cash Flow Priority</a:t>
            </a:r>
          </a:p>
        </p:txBody>
      </p:sp>
    </p:spTree>
    <p:extLst>
      <p:ext uri="{BB962C8B-B14F-4D97-AF65-F5344CB8AC3E}">
        <p14:creationId xmlns:p14="http://schemas.microsoft.com/office/powerpoint/2010/main" val="2290638537"/>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idx="1"/>
          </p:nvPr>
        </p:nvSpPr>
        <p:spPr/>
        <p:txBody>
          <a:bodyPr>
            <a:normAutofit lnSpcReduction="10000"/>
          </a:bodyPr>
          <a:lstStyle/>
          <a:p>
            <a:pPr>
              <a:lnSpc>
                <a:spcPct val="80000"/>
              </a:lnSpc>
            </a:pPr>
            <a:r>
              <a:rPr lang="en-US" altLang="en-US" sz="2800" dirty="0"/>
              <a:t>Amounts in the Surplus Account will be annually transferred on the first business day of January to the Distribution Account and distributed to the Partnership within 90 days thereafter if: </a:t>
            </a:r>
          </a:p>
          <a:p>
            <a:pPr lvl="1">
              <a:lnSpc>
                <a:spcPct val="80000"/>
              </a:lnSpc>
            </a:pPr>
            <a:r>
              <a:rPr lang="en-US" altLang="en-US" sz="2400" dirty="0"/>
              <a:t>the Debt Service Coverage Ratio for the Project is equal to or exceeds 1.20 to 1.00 for the </a:t>
            </a:r>
            <a:r>
              <a:rPr lang="en-US" altLang="en-US" sz="2400" b="1" i="1" dirty="0"/>
              <a:t>calendar year preceding</a:t>
            </a:r>
            <a:r>
              <a:rPr lang="en-US" altLang="en-US" sz="2400" dirty="0"/>
              <a:t> the distribution date and is </a:t>
            </a:r>
            <a:r>
              <a:rPr lang="en-US" altLang="en-US" sz="2400" b="1" i="1" dirty="0"/>
              <a:t>projected</a:t>
            </a:r>
            <a:r>
              <a:rPr lang="en-US" altLang="en-US" sz="2400" dirty="0"/>
              <a:t> to be equal to or exceed 1.20 to 1.00 for the current calendar year; </a:t>
            </a:r>
          </a:p>
          <a:p>
            <a:pPr lvl="1">
              <a:lnSpc>
                <a:spcPct val="80000"/>
              </a:lnSpc>
            </a:pPr>
            <a:r>
              <a:rPr lang="en-US" altLang="en-US" sz="2400" dirty="0"/>
              <a:t>the Partnership does not have knowledge, or could not reasonably be expected to have knowledge, of the occurrence and continuance of an event of default …; </a:t>
            </a:r>
          </a:p>
          <a:p>
            <a:pPr lvl="1">
              <a:lnSpc>
                <a:spcPct val="80000"/>
              </a:lnSpc>
            </a:pPr>
            <a:r>
              <a:rPr lang="en-US" altLang="en-US" sz="2400" dirty="0"/>
              <a:t>Working Capital Facility and the Waste Supply Support Facility have been fully restored. </a:t>
            </a:r>
          </a:p>
          <a:p>
            <a:pPr>
              <a:lnSpc>
                <a:spcPct val="80000"/>
              </a:lnSpc>
            </a:pPr>
            <a:r>
              <a:rPr lang="en-US" altLang="en-US" sz="2800" dirty="0"/>
              <a:t>If not so distributed, amounts in the Distribution Account shall revert to the Surplus Account. </a:t>
            </a:r>
          </a:p>
        </p:txBody>
      </p:sp>
      <p:sp>
        <p:nvSpPr>
          <p:cNvPr id="48130" name="Rectangle 2"/>
          <p:cNvSpPr>
            <a:spLocks noGrp="1" noChangeArrowheads="1"/>
          </p:cNvSpPr>
          <p:nvPr>
            <p:ph type="title"/>
          </p:nvPr>
        </p:nvSpPr>
        <p:spPr/>
        <p:txBody>
          <a:bodyPr>
            <a:normAutofit/>
          </a:bodyPr>
          <a:lstStyle/>
          <a:p>
            <a:r>
              <a:rPr lang="en-US" altLang="en-US" dirty="0"/>
              <a:t>Example of Lock-up and Cash Flow</a:t>
            </a:r>
          </a:p>
        </p:txBody>
      </p:sp>
    </p:spTree>
    <p:extLst>
      <p:ext uri="{BB962C8B-B14F-4D97-AF65-F5344CB8AC3E}">
        <p14:creationId xmlns:p14="http://schemas.microsoft.com/office/powerpoint/2010/main" val="1170330969"/>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idx="1"/>
          </p:nvPr>
        </p:nvSpPr>
        <p:spPr/>
        <p:txBody>
          <a:bodyPr>
            <a:normAutofit fontScale="92500" lnSpcReduction="20000"/>
          </a:bodyPr>
          <a:lstStyle/>
          <a:p>
            <a:pPr>
              <a:lnSpc>
                <a:spcPct val="80000"/>
              </a:lnSpc>
            </a:pPr>
            <a:r>
              <a:rPr lang="en-US" altLang="en-US" sz="2400" dirty="0"/>
              <a:t>Cash Lock-up (dividend lock-up, cash trap) is a “bad time” covenant.  It stops dividends when there is not much cash left anyway.  </a:t>
            </a:r>
          </a:p>
          <a:p>
            <a:pPr>
              <a:lnSpc>
                <a:spcPct val="80000"/>
              </a:lnSpc>
            </a:pPr>
            <a:r>
              <a:rPr lang="en-US" altLang="en-US" sz="2400" dirty="0"/>
              <a:t>Cash lock-up – if things are getting bad, do not allow dividends and try to get a little more protection for things getting even worse.</a:t>
            </a:r>
          </a:p>
          <a:p>
            <a:pPr>
              <a:lnSpc>
                <a:spcPct val="80000"/>
              </a:lnSpc>
            </a:pPr>
            <a:r>
              <a:rPr lang="en-US" altLang="en-US" sz="2400" dirty="0"/>
              <a:t>Program lock-ups from historic DSCR with a switch variable.  Prospective lock-ups cause a circular reference that is probably not worth solving.</a:t>
            </a:r>
          </a:p>
          <a:p>
            <a:pPr>
              <a:lnSpc>
                <a:spcPct val="80000"/>
              </a:lnSpc>
            </a:pPr>
            <a:r>
              <a:rPr lang="en-US" altLang="en-US" sz="2400" dirty="0"/>
              <a:t>Cash sweeps can be though of as a “good time” covenant.  They can limit dividends when there is a lot of cash available and protect the lender for later periods when there is less cash.</a:t>
            </a:r>
          </a:p>
          <a:p>
            <a:pPr>
              <a:lnSpc>
                <a:spcPct val="80000"/>
              </a:lnSpc>
            </a:pPr>
            <a:r>
              <a:rPr lang="en-US" altLang="en-US" sz="2400" dirty="0"/>
              <a:t>Cash sweeps are programmed with MAX/MIN functions and sub-totals</a:t>
            </a:r>
          </a:p>
          <a:p>
            <a:pPr lvl="1">
              <a:lnSpc>
                <a:spcPct val="80000"/>
              </a:lnSpc>
            </a:pPr>
            <a:r>
              <a:rPr lang="en-US" altLang="en-US" sz="2000" dirty="0"/>
              <a:t>MAX so the sweep occurs only when cash flow is positive</a:t>
            </a:r>
          </a:p>
          <a:p>
            <a:pPr lvl="1">
              <a:lnSpc>
                <a:spcPct val="80000"/>
              </a:lnSpc>
            </a:pPr>
            <a:r>
              <a:rPr lang="en-US" altLang="en-US" sz="2000" dirty="0"/>
              <a:t>MIN to make sure you do not sweep too much cash flow</a:t>
            </a:r>
          </a:p>
          <a:p>
            <a:pPr>
              <a:lnSpc>
                <a:spcPct val="80000"/>
              </a:lnSpc>
            </a:pPr>
            <a:r>
              <a:rPr lang="en-US" altLang="en-US" sz="2400" dirty="0"/>
              <a:t>It would not make sense to have some formula for a cash sweep that prepays debt when some low level of DSCR occurs – this is redundant with the lock-up. Ratios like Debt/EBITDA make work better.</a:t>
            </a:r>
          </a:p>
        </p:txBody>
      </p:sp>
      <p:sp>
        <p:nvSpPr>
          <p:cNvPr id="48130" name="Rectangle 2"/>
          <p:cNvSpPr>
            <a:spLocks noGrp="1" noChangeArrowheads="1"/>
          </p:cNvSpPr>
          <p:nvPr>
            <p:ph type="title"/>
          </p:nvPr>
        </p:nvSpPr>
        <p:spPr/>
        <p:txBody>
          <a:bodyPr>
            <a:normAutofit/>
          </a:bodyPr>
          <a:lstStyle/>
          <a:p>
            <a:r>
              <a:rPr lang="en-US" altLang="en-US" dirty="0"/>
              <a:t>Theory of Lock-up and Cash Flow Sweep</a:t>
            </a:r>
          </a:p>
        </p:txBody>
      </p:sp>
    </p:spTree>
    <p:extLst>
      <p:ext uri="{BB962C8B-B14F-4D97-AF65-F5344CB8AC3E}">
        <p14:creationId xmlns:p14="http://schemas.microsoft.com/office/powerpoint/2010/main" val="575220512"/>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3"/>
          <p:cNvSpPr>
            <a:spLocks noGrp="1" noChangeArrowheads="1"/>
          </p:cNvSpPr>
          <p:nvPr>
            <p:ph idx="1"/>
          </p:nvPr>
        </p:nvSpPr>
        <p:spPr/>
        <p:txBody>
          <a:bodyPr>
            <a:normAutofit fontScale="92500" lnSpcReduction="20000"/>
          </a:bodyPr>
          <a:lstStyle/>
          <a:p>
            <a:r>
              <a:rPr lang="en-US" altLang="en-US" dirty="0"/>
              <a:t>A cash sweep covenant only makes sense in situations where the cash flow is volatile and/or there are potential downward trends in prices.</a:t>
            </a:r>
          </a:p>
          <a:p>
            <a:pPr lvl="1"/>
            <a:r>
              <a:rPr lang="en-US" altLang="en-US" dirty="0"/>
              <a:t>Think about a sudden 2008 type decline in cash flow. Lenders do not like to have paid dividends only to later have a default</a:t>
            </a:r>
          </a:p>
          <a:p>
            <a:pPr lvl="1"/>
            <a:r>
              <a:rPr lang="en-US" altLang="en-US" dirty="0"/>
              <a:t>If cash flow is always low there is no cash flow to sweep anyway.  Here the sweep will not help.</a:t>
            </a:r>
          </a:p>
          <a:p>
            <a:pPr lvl="1"/>
            <a:r>
              <a:rPr lang="en-US" altLang="en-US" dirty="0"/>
              <a:t>If cash flow is always high, there is no need for the cash sweep.</a:t>
            </a:r>
          </a:p>
          <a:p>
            <a:r>
              <a:rPr lang="en-US" altLang="en-US" dirty="0"/>
              <a:t>To assess the effectiveness of the covenant, cases that incorporate realistic price volatility and potential price trends must be run in the model.  </a:t>
            </a:r>
          </a:p>
        </p:txBody>
      </p:sp>
      <p:sp>
        <p:nvSpPr>
          <p:cNvPr id="139266" name="Rectangle 2"/>
          <p:cNvSpPr>
            <a:spLocks noGrp="1" noChangeArrowheads="1"/>
          </p:cNvSpPr>
          <p:nvPr>
            <p:ph type="title"/>
          </p:nvPr>
        </p:nvSpPr>
        <p:spPr/>
        <p:txBody>
          <a:bodyPr>
            <a:normAutofit fontScale="90000"/>
          </a:bodyPr>
          <a:lstStyle/>
          <a:p>
            <a:r>
              <a:rPr lang="en-US" altLang="en-US" dirty="0"/>
              <a:t>Volatility and Risk Reduction from Cash Flow Sweeps</a:t>
            </a:r>
          </a:p>
        </p:txBody>
      </p:sp>
    </p:spTree>
    <p:extLst>
      <p:ext uri="{BB962C8B-B14F-4D97-AF65-F5344CB8AC3E}">
        <p14:creationId xmlns:p14="http://schemas.microsoft.com/office/powerpoint/2010/main" val="2420401502"/>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of Risk and Return Analysis for Cash Flow Sweep</a:t>
            </a:r>
          </a:p>
        </p:txBody>
      </p:sp>
      <p:pic>
        <p:nvPicPr>
          <p:cNvPr id="7" name="Content Placeholder 6"/>
          <p:cNvPicPr>
            <a:picLocks noGrp="1" noChangeAspect="1"/>
          </p:cNvPicPr>
          <p:nvPr>
            <p:ph idx="1"/>
          </p:nvPr>
        </p:nvPicPr>
        <p:blipFill>
          <a:blip r:embed="rId2"/>
          <a:stretch>
            <a:fillRect/>
          </a:stretch>
        </p:blipFill>
        <p:spPr>
          <a:xfrm>
            <a:off x="732344" y="2947620"/>
            <a:ext cx="7162941" cy="3233280"/>
          </a:xfrm>
          <a:prstGeom prst="rect">
            <a:avLst/>
          </a:prstGeom>
        </p:spPr>
      </p:pic>
      <p:sp>
        <p:nvSpPr>
          <p:cNvPr id="3" name="TextBox 2">
            <a:extLst>
              <a:ext uri="{FF2B5EF4-FFF2-40B4-BE49-F238E27FC236}">
                <a16:creationId xmlns:a16="http://schemas.microsoft.com/office/drawing/2014/main" id="{1F86683A-42CC-4E2B-A630-338FE432000B}"/>
              </a:ext>
            </a:extLst>
          </p:cNvPr>
          <p:cNvSpPr txBox="1"/>
          <p:nvPr/>
        </p:nvSpPr>
        <p:spPr>
          <a:xfrm>
            <a:off x="518472" y="1054636"/>
            <a:ext cx="8352151" cy="1815882"/>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Sweeps really help when there is a sudden decline in cash flow – when you would have paid dividends otherwise. A sweep would have reduced the default in the example below.</a:t>
            </a:r>
          </a:p>
        </p:txBody>
      </p:sp>
      <p:sp>
        <p:nvSpPr>
          <p:cNvPr id="4" name="TextBox 3">
            <a:extLst>
              <a:ext uri="{FF2B5EF4-FFF2-40B4-BE49-F238E27FC236}">
                <a16:creationId xmlns:a16="http://schemas.microsoft.com/office/drawing/2014/main" id="{D1B797BC-11F3-4300-9D8E-A323634DC048}"/>
              </a:ext>
            </a:extLst>
          </p:cNvPr>
          <p:cNvSpPr txBox="1"/>
          <p:nvPr/>
        </p:nvSpPr>
        <p:spPr>
          <a:xfrm>
            <a:off x="3780148" y="4270342"/>
            <a:ext cx="1272619" cy="369332"/>
          </a:xfrm>
          <a:prstGeom prst="rect">
            <a:avLst/>
          </a:prstGeom>
          <a:solidFill>
            <a:srgbClr val="FFFF00"/>
          </a:solidFill>
        </p:spPr>
        <p:txBody>
          <a:bodyPr wrap="square" rtlCol="0">
            <a:spAutoFit/>
          </a:bodyPr>
          <a:lstStyle/>
          <a:p>
            <a:r>
              <a:rPr lang="en-US" dirty="0"/>
              <a:t>Dividends</a:t>
            </a:r>
          </a:p>
        </p:txBody>
      </p:sp>
      <p:cxnSp>
        <p:nvCxnSpPr>
          <p:cNvPr id="6" name="Straight Arrow Connector 5">
            <a:extLst>
              <a:ext uri="{FF2B5EF4-FFF2-40B4-BE49-F238E27FC236}">
                <a16:creationId xmlns:a16="http://schemas.microsoft.com/office/drawing/2014/main" id="{A822E40A-645B-4AAE-A739-F0D8A55159DA}"/>
              </a:ext>
            </a:extLst>
          </p:cNvPr>
          <p:cNvCxnSpPr/>
          <p:nvPr/>
        </p:nvCxnSpPr>
        <p:spPr>
          <a:xfrm>
            <a:off x="4807670" y="4722829"/>
            <a:ext cx="707010" cy="593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47773DA-F00E-4672-AC44-B0A6106AC605}"/>
              </a:ext>
            </a:extLst>
          </p:cNvPr>
          <p:cNvSpPr txBox="1"/>
          <p:nvPr/>
        </p:nvSpPr>
        <p:spPr>
          <a:xfrm>
            <a:off x="348792" y="4411744"/>
            <a:ext cx="1819373" cy="369332"/>
          </a:xfrm>
          <a:prstGeom prst="rect">
            <a:avLst/>
          </a:prstGeom>
          <a:solidFill>
            <a:srgbClr val="FFFF00"/>
          </a:solidFill>
        </p:spPr>
        <p:txBody>
          <a:bodyPr wrap="square" rtlCol="0">
            <a:spAutoFit/>
          </a:bodyPr>
          <a:lstStyle/>
          <a:p>
            <a:r>
              <a:rPr lang="en-US" dirty="0"/>
              <a:t>Default</a:t>
            </a:r>
          </a:p>
        </p:txBody>
      </p:sp>
      <p:cxnSp>
        <p:nvCxnSpPr>
          <p:cNvPr id="9" name="Straight Arrow Connector 8">
            <a:extLst>
              <a:ext uri="{FF2B5EF4-FFF2-40B4-BE49-F238E27FC236}">
                <a16:creationId xmlns:a16="http://schemas.microsoft.com/office/drawing/2014/main" id="{B0783F97-DA0F-4C89-AE9D-9180F484FECF}"/>
              </a:ext>
            </a:extLst>
          </p:cNvPr>
          <p:cNvCxnSpPr/>
          <p:nvPr/>
        </p:nvCxnSpPr>
        <p:spPr>
          <a:xfrm>
            <a:off x="1498862" y="4781076"/>
            <a:ext cx="1065229" cy="7336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E3AAF7F-427E-4BE8-ABA7-79F11801890E}"/>
              </a:ext>
            </a:extLst>
          </p:cNvPr>
          <p:cNvSpPr txBox="1"/>
          <p:nvPr/>
        </p:nvSpPr>
        <p:spPr>
          <a:xfrm>
            <a:off x="7758259" y="4194928"/>
            <a:ext cx="1112364" cy="369332"/>
          </a:xfrm>
          <a:prstGeom prst="rect">
            <a:avLst/>
          </a:prstGeom>
          <a:solidFill>
            <a:srgbClr val="FFFF00"/>
          </a:solidFill>
        </p:spPr>
        <p:txBody>
          <a:bodyPr wrap="square" rtlCol="0">
            <a:spAutoFit/>
          </a:bodyPr>
          <a:lstStyle/>
          <a:p>
            <a:r>
              <a:rPr lang="en-US" dirty="0"/>
              <a:t>Default</a:t>
            </a:r>
          </a:p>
        </p:txBody>
      </p:sp>
      <p:cxnSp>
        <p:nvCxnSpPr>
          <p:cNvPr id="12" name="Straight Arrow Connector 11">
            <a:extLst>
              <a:ext uri="{FF2B5EF4-FFF2-40B4-BE49-F238E27FC236}">
                <a16:creationId xmlns:a16="http://schemas.microsoft.com/office/drawing/2014/main" id="{97B1943E-DF33-4C03-8889-B07B71C4A4FC}"/>
              </a:ext>
            </a:extLst>
          </p:cNvPr>
          <p:cNvCxnSpPr/>
          <p:nvPr/>
        </p:nvCxnSpPr>
        <p:spPr>
          <a:xfrm flipH="1">
            <a:off x="6655324" y="4411744"/>
            <a:ext cx="1102935" cy="11029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6A3BFB5-76E4-4339-85B7-E4EB3BCE3A6D}"/>
              </a:ext>
            </a:extLst>
          </p:cNvPr>
          <p:cNvSpPr txBox="1"/>
          <p:nvPr/>
        </p:nvSpPr>
        <p:spPr>
          <a:xfrm>
            <a:off x="7334053" y="5987495"/>
            <a:ext cx="1743959" cy="646331"/>
          </a:xfrm>
          <a:prstGeom prst="rect">
            <a:avLst/>
          </a:prstGeom>
          <a:solidFill>
            <a:srgbClr val="FFFF00"/>
          </a:solidFill>
        </p:spPr>
        <p:txBody>
          <a:bodyPr wrap="square" rtlCol="0">
            <a:spAutoFit/>
          </a:bodyPr>
          <a:lstStyle/>
          <a:p>
            <a:r>
              <a:rPr lang="en-US" dirty="0"/>
              <a:t>Repayment of default</a:t>
            </a:r>
          </a:p>
        </p:txBody>
      </p:sp>
      <p:cxnSp>
        <p:nvCxnSpPr>
          <p:cNvPr id="15" name="Straight Arrow Connector 14">
            <a:extLst>
              <a:ext uri="{FF2B5EF4-FFF2-40B4-BE49-F238E27FC236}">
                <a16:creationId xmlns:a16="http://schemas.microsoft.com/office/drawing/2014/main" id="{B8994A84-124D-488F-A8F0-B3FFDA1FDDD8}"/>
              </a:ext>
            </a:extLst>
          </p:cNvPr>
          <p:cNvCxnSpPr/>
          <p:nvPr/>
        </p:nvCxnSpPr>
        <p:spPr>
          <a:xfrm flipH="1" flipV="1">
            <a:off x="7334053" y="5695831"/>
            <a:ext cx="1319753" cy="397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826735"/>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Economic and Financial Analysis of Cash Sweeps, Reserve Accounts and Covenants</a:t>
            </a:r>
          </a:p>
        </p:txBody>
      </p:sp>
      <p:sp>
        <p:nvSpPr>
          <p:cNvPr id="3" name="Content Placeholder 2"/>
          <p:cNvSpPr>
            <a:spLocks noGrp="1"/>
          </p:cNvSpPr>
          <p:nvPr>
            <p:ph idx="1"/>
          </p:nvPr>
        </p:nvSpPr>
        <p:spPr>
          <a:xfrm>
            <a:off x="732344" y="1419597"/>
            <a:ext cx="7902608" cy="4913771"/>
          </a:xfrm>
        </p:spPr>
        <p:txBody>
          <a:bodyPr>
            <a:normAutofit fontScale="92500" lnSpcReduction="20000"/>
          </a:bodyPr>
          <a:lstStyle/>
          <a:p>
            <a:r>
              <a:rPr lang="en-US" sz="2800" dirty="0"/>
              <a:t>Cash sweeps, reserve accounts and covenants can have negative effects on the equity IRR of a project.</a:t>
            </a:r>
          </a:p>
          <a:p>
            <a:r>
              <a:rPr lang="en-US" sz="2800" dirty="0"/>
              <a:t>Methods to consider the risk benefits to the bank versus the costs to sponsors are addressed.  </a:t>
            </a:r>
          </a:p>
          <a:p>
            <a:r>
              <a:rPr lang="en-US" sz="2800" dirty="0"/>
              <a:t>Mechanics of cash sweep with different triggers and theory of what kinds of transactions would be relevant for cash sweep (e.g. hydro but not solar because of volatility) are addressed. </a:t>
            </a:r>
          </a:p>
          <a:p>
            <a:r>
              <a:rPr lang="en-US" sz="2800" dirty="0"/>
              <a:t>The theory of what kind of triggers make sense (Debt/EBITDA but not DSCR and operational triggers).</a:t>
            </a:r>
          </a:p>
          <a:p>
            <a:r>
              <a:rPr lang="en-US" sz="2800" dirty="0"/>
              <a:t>Contrast between cash sweeps and cash trap covenants. As with other issues, the effects of cash sweeps on equity returns should be addressed with and without re-financing assumptions. </a:t>
            </a:r>
          </a:p>
          <a:p>
            <a:endParaRPr lang="en-US" sz="2800" dirty="0"/>
          </a:p>
        </p:txBody>
      </p:sp>
      <p:sp>
        <p:nvSpPr>
          <p:cNvPr id="4" name="Slide Number Placeholder 3"/>
          <p:cNvSpPr>
            <a:spLocks noGrp="1"/>
          </p:cNvSpPr>
          <p:nvPr>
            <p:ph type="sldNum" sz="quarter" idx="12"/>
          </p:nvPr>
        </p:nvSpPr>
        <p:spPr/>
        <p:txBody>
          <a:bodyPr/>
          <a:lstStyle/>
          <a:p>
            <a:fld id="{EB241CD2-1E45-42A3-B213-66A034DF9A3B}" type="slidenum">
              <a:rPr lang="en-GB" smtClean="0"/>
              <a:t>377</a:t>
            </a:fld>
            <a:endParaRPr lang="en-GB" dirty="0"/>
          </a:p>
        </p:txBody>
      </p:sp>
    </p:spTree>
    <p:extLst>
      <p:ext uri="{BB962C8B-B14F-4D97-AF65-F5344CB8AC3E}">
        <p14:creationId xmlns:p14="http://schemas.microsoft.com/office/powerpoint/2010/main" val="1671457127"/>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Importance of Re-financing Analysis with Cash Sweep</a:t>
            </a:r>
          </a:p>
        </p:txBody>
      </p:sp>
      <p:sp>
        <p:nvSpPr>
          <p:cNvPr id="3" name="Content Placeholder 2"/>
          <p:cNvSpPr>
            <a:spLocks noGrp="1"/>
          </p:cNvSpPr>
          <p:nvPr>
            <p:ph idx="1"/>
          </p:nvPr>
        </p:nvSpPr>
        <p:spPr/>
        <p:txBody>
          <a:bodyPr/>
          <a:lstStyle/>
          <a:p>
            <a:r>
              <a:rPr lang="en-US" dirty="0"/>
              <a:t>Cash Sweeps seem to dramatically reduce the cash flow</a:t>
            </a:r>
          </a:p>
          <a:p>
            <a:r>
              <a:rPr lang="en-US" dirty="0"/>
              <a:t>But after the prepayments from the sweep (or even before), the project can be re-financed</a:t>
            </a:r>
          </a:p>
          <a:p>
            <a:r>
              <a:rPr lang="en-US" dirty="0"/>
              <a:t>You can even lock-in interest rates if you are worried about interest rate risk.</a:t>
            </a:r>
          </a:p>
          <a:p>
            <a:r>
              <a:rPr lang="en-US" dirty="0"/>
              <a:t>Again, re-financing changes everything – you can get you super dividends when you re-finance.</a:t>
            </a:r>
          </a:p>
          <a:p>
            <a:endParaRPr lang="en-US" dirty="0"/>
          </a:p>
        </p:txBody>
      </p:sp>
      <p:sp>
        <p:nvSpPr>
          <p:cNvPr id="4" name="Slide Number Placeholder 3"/>
          <p:cNvSpPr>
            <a:spLocks noGrp="1"/>
          </p:cNvSpPr>
          <p:nvPr>
            <p:ph type="sldNum" sz="quarter" idx="12"/>
          </p:nvPr>
        </p:nvSpPr>
        <p:spPr/>
        <p:txBody>
          <a:bodyPr/>
          <a:lstStyle/>
          <a:p>
            <a:fld id="{EB241CD2-1E45-42A3-B213-66A034DF9A3B}" type="slidenum">
              <a:rPr lang="en-GB" smtClean="0"/>
              <a:t>378</a:t>
            </a:fld>
            <a:endParaRPr lang="en-GB" dirty="0"/>
          </a:p>
        </p:txBody>
      </p:sp>
    </p:spTree>
    <p:extLst>
      <p:ext uri="{BB962C8B-B14F-4D97-AF65-F5344CB8AC3E}">
        <p14:creationId xmlns:p14="http://schemas.microsoft.com/office/powerpoint/2010/main" val="1083511187"/>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B7015C-D077-46EE-ADF7-63613C2ECA8B}"/>
              </a:ext>
            </a:extLst>
          </p:cNvPr>
          <p:cNvSpPr>
            <a:spLocks noGrp="1"/>
          </p:cNvSpPr>
          <p:nvPr>
            <p:ph idx="1"/>
          </p:nvPr>
        </p:nvSpPr>
        <p:spPr/>
        <p:txBody>
          <a:bodyPr>
            <a:normAutofit fontScale="92500" lnSpcReduction="10000"/>
          </a:bodyPr>
          <a:lstStyle/>
          <a:p>
            <a:r>
              <a:rPr lang="en-CH" dirty="0"/>
              <a:t>The Borrower may, prepay any Tranche B Loan at any time in whole or in part, which </a:t>
            </a:r>
            <a:endParaRPr lang="en-US" dirty="0"/>
          </a:p>
          <a:p>
            <a:r>
              <a:rPr lang="en-CH" dirty="0"/>
              <a:t>(</a:t>
            </a:r>
            <a:r>
              <a:rPr lang="en-CH" dirty="0" err="1"/>
              <a:t>i</a:t>
            </a:r>
            <a:r>
              <a:rPr lang="en-CH" dirty="0"/>
              <a:t>) after the Tranche A Loans and all Obligations in relation thereto have been unconditionally and irrevocably repaid and paid in full, </a:t>
            </a:r>
            <a:endParaRPr lang="en-US" dirty="0"/>
          </a:p>
          <a:p>
            <a:r>
              <a:rPr lang="en-CH" dirty="0"/>
              <a:t>and (ii) prior thereto will be applied </a:t>
            </a:r>
            <a:endParaRPr lang="en-US" dirty="0"/>
          </a:p>
          <a:p>
            <a:pPr lvl="1"/>
            <a:r>
              <a:rPr lang="en-CH" dirty="0"/>
              <a:t>(A) </a:t>
            </a:r>
            <a:r>
              <a:rPr lang="en-CH" i="1" dirty="0"/>
              <a:t>first</a:t>
            </a:r>
            <a:r>
              <a:rPr lang="en-CH" dirty="0"/>
              <a:t>, to pay any accrued but unpaid interest that has not yet been paid in kind and </a:t>
            </a:r>
            <a:endParaRPr lang="en-US" dirty="0"/>
          </a:p>
          <a:p>
            <a:pPr lvl="1"/>
            <a:r>
              <a:rPr lang="en-CH" dirty="0"/>
              <a:t>(B) </a:t>
            </a:r>
            <a:r>
              <a:rPr lang="en-CH" i="1" dirty="0"/>
              <a:t>second</a:t>
            </a:r>
            <a:r>
              <a:rPr lang="en-CH" dirty="0"/>
              <a:t>, to repay such portion of the principal amount outstanding of the Tranche B Loans, if any, that is equal to the remaining portion of the prepayment amount on the date of prepayment.</a:t>
            </a:r>
          </a:p>
          <a:p>
            <a:endParaRPr lang="en-CH" dirty="0"/>
          </a:p>
        </p:txBody>
      </p:sp>
      <p:sp>
        <p:nvSpPr>
          <p:cNvPr id="3" name="Title 2">
            <a:extLst>
              <a:ext uri="{FF2B5EF4-FFF2-40B4-BE49-F238E27FC236}">
                <a16:creationId xmlns:a16="http://schemas.microsoft.com/office/drawing/2014/main" id="{A81F2B13-FF86-4694-85D2-E666078162D0}"/>
              </a:ext>
            </a:extLst>
          </p:cNvPr>
          <p:cNvSpPr>
            <a:spLocks noGrp="1"/>
          </p:cNvSpPr>
          <p:nvPr>
            <p:ph type="title"/>
          </p:nvPr>
        </p:nvSpPr>
        <p:spPr/>
        <p:txBody>
          <a:bodyPr/>
          <a:lstStyle/>
          <a:p>
            <a:r>
              <a:rPr lang="en-US" dirty="0"/>
              <a:t>Prepayment in Airport Case</a:t>
            </a:r>
            <a:endParaRPr lang="en-CH" dirty="0"/>
          </a:p>
        </p:txBody>
      </p:sp>
      <p:sp>
        <p:nvSpPr>
          <p:cNvPr id="4" name="Slide Number Placeholder 3">
            <a:extLst>
              <a:ext uri="{FF2B5EF4-FFF2-40B4-BE49-F238E27FC236}">
                <a16:creationId xmlns:a16="http://schemas.microsoft.com/office/drawing/2014/main" id="{B82409F1-0F9B-45BD-8485-241440FEFCC0}"/>
              </a:ext>
            </a:extLst>
          </p:cNvPr>
          <p:cNvSpPr>
            <a:spLocks noGrp="1"/>
          </p:cNvSpPr>
          <p:nvPr>
            <p:ph type="sldNum" sz="quarter" idx="12"/>
          </p:nvPr>
        </p:nvSpPr>
        <p:spPr/>
        <p:txBody>
          <a:bodyPr/>
          <a:lstStyle/>
          <a:p>
            <a:pPr algn="ctr"/>
            <a:fld id="{0C3A1854-6B63-4059-B360-A3C4972BF0FC}" type="slidenum">
              <a:rPr lang="ko-KR" altLang="en-US" smtClean="0"/>
              <a:pPr algn="ctr"/>
              <a:t>379</a:t>
            </a:fld>
            <a:endParaRPr lang="ko-KR" altLang="en-US" dirty="0"/>
          </a:p>
        </p:txBody>
      </p:sp>
    </p:spTree>
    <p:extLst>
      <p:ext uri="{BB962C8B-B14F-4D97-AF65-F5344CB8AC3E}">
        <p14:creationId xmlns:p14="http://schemas.microsoft.com/office/powerpoint/2010/main" val="41223050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30BE8C-57F0-4123-AA25-40076B9D41FB}"/>
              </a:ext>
            </a:extLst>
          </p:cNvPr>
          <p:cNvSpPr>
            <a:spLocks noGrp="1"/>
          </p:cNvSpPr>
          <p:nvPr>
            <p:ph type="title"/>
          </p:nvPr>
        </p:nvSpPr>
        <p:spPr/>
        <p:txBody>
          <a:bodyPr/>
          <a:lstStyle/>
          <a:p>
            <a:r>
              <a:rPr lang="en-US" dirty="0"/>
              <a:t>Risk Allocation Matrix</a:t>
            </a:r>
          </a:p>
        </p:txBody>
      </p:sp>
      <p:sp>
        <p:nvSpPr>
          <p:cNvPr id="4" name="Slide Number Placeholder 3">
            <a:extLst>
              <a:ext uri="{FF2B5EF4-FFF2-40B4-BE49-F238E27FC236}">
                <a16:creationId xmlns:a16="http://schemas.microsoft.com/office/drawing/2014/main" id="{875DAA0F-65C1-469C-8490-65A831ACF064}"/>
              </a:ext>
            </a:extLst>
          </p:cNvPr>
          <p:cNvSpPr>
            <a:spLocks noGrp="1"/>
          </p:cNvSpPr>
          <p:nvPr>
            <p:ph type="sldNum" sz="quarter" idx="12"/>
          </p:nvPr>
        </p:nvSpPr>
        <p:spPr/>
        <p:txBody>
          <a:bodyPr/>
          <a:lstStyle/>
          <a:p>
            <a:pPr algn="ctr"/>
            <a:fld id="{0C3A1854-6B63-4059-B360-A3C4972BF0FC}" type="slidenum">
              <a:rPr lang="ko-KR" altLang="en-US" smtClean="0"/>
              <a:pPr algn="ctr"/>
              <a:t>38</a:t>
            </a:fld>
            <a:endParaRPr lang="ko-KR" altLang="en-US" dirty="0"/>
          </a:p>
        </p:txBody>
      </p:sp>
      <p:sp>
        <p:nvSpPr>
          <p:cNvPr id="6" name="Content Placeholder 5">
            <a:extLst>
              <a:ext uri="{FF2B5EF4-FFF2-40B4-BE49-F238E27FC236}">
                <a16:creationId xmlns:a16="http://schemas.microsoft.com/office/drawing/2014/main" id="{6441EB51-679D-47D9-92DB-8F367F66A1CE}"/>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276B67A7-07B0-46EE-B4ED-1D0C7E037D9F}"/>
              </a:ext>
            </a:extLst>
          </p:cNvPr>
          <p:cNvPicPr>
            <a:picLocks noChangeAspect="1"/>
          </p:cNvPicPr>
          <p:nvPr/>
        </p:nvPicPr>
        <p:blipFill>
          <a:blip r:embed="rId2"/>
          <a:stretch>
            <a:fillRect/>
          </a:stretch>
        </p:blipFill>
        <p:spPr>
          <a:xfrm>
            <a:off x="765535" y="1055803"/>
            <a:ext cx="8039100" cy="5302233"/>
          </a:xfrm>
          <a:prstGeom prst="rect">
            <a:avLst/>
          </a:prstGeom>
        </p:spPr>
      </p:pic>
    </p:spTree>
    <p:extLst>
      <p:ext uri="{BB962C8B-B14F-4D97-AF65-F5344CB8AC3E}">
        <p14:creationId xmlns:p14="http://schemas.microsoft.com/office/powerpoint/2010/main" val="723342770"/>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E0E8-F0C3-4EFE-B07A-C4BE7BF2EF97}"/>
              </a:ext>
            </a:extLst>
          </p:cNvPr>
          <p:cNvSpPr>
            <a:spLocks noGrp="1"/>
          </p:cNvSpPr>
          <p:nvPr>
            <p:ph type="ctrTitle"/>
          </p:nvPr>
        </p:nvSpPr>
        <p:spPr/>
        <p:txBody>
          <a:bodyPr/>
          <a:lstStyle/>
          <a:p>
            <a:r>
              <a:rPr lang="en-US" dirty="0"/>
              <a:t>Debt Service Reserve Accounts</a:t>
            </a:r>
            <a:endParaRPr lang="en-CH" dirty="0"/>
          </a:p>
        </p:txBody>
      </p:sp>
    </p:spTree>
    <p:extLst>
      <p:ext uri="{BB962C8B-B14F-4D97-AF65-F5344CB8AC3E}">
        <p14:creationId xmlns:p14="http://schemas.microsoft.com/office/powerpoint/2010/main" val="2883927686"/>
      </p:ext>
    </p:extLst>
  </p:cSld>
  <p:clrMapOvr>
    <a:masterClrMapping/>
  </p:clrMapOvr>
  <p:transition>
    <p:zoom/>
  </p:transition>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43FCC5-7F35-4575-90CB-ECCC01EC5BFB}"/>
              </a:ext>
            </a:extLst>
          </p:cNvPr>
          <p:cNvSpPr>
            <a:spLocks noGrp="1"/>
          </p:cNvSpPr>
          <p:nvPr>
            <p:ph idx="1"/>
          </p:nvPr>
        </p:nvSpPr>
        <p:spPr/>
        <p:txBody>
          <a:bodyPr>
            <a:normAutofit fontScale="92500" lnSpcReduction="20000"/>
          </a:bodyPr>
          <a:lstStyle/>
          <a:p>
            <a:r>
              <a:rPr lang="en-US" dirty="0"/>
              <a:t>Cost of Debt Service Reserve Account compared to benefits</a:t>
            </a:r>
          </a:p>
          <a:p>
            <a:r>
              <a:rPr lang="en-US" dirty="0"/>
              <a:t>Who funds the debt service reserve account, debt or equity or debt and equity</a:t>
            </a:r>
          </a:p>
          <a:p>
            <a:r>
              <a:rPr lang="en-US" dirty="0"/>
              <a:t>Mechanics and theory of using and L/C for the debt service reserve account and support of parent</a:t>
            </a:r>
          </a:p>
          <a:p>
            <a:r>
              <a:rPr lang="en-US" dirty="0"/>
              <a:t>Measuring the benefits of using an L/C account compared to a funded DSRA with different scenarios</a:t>
            </a:r>
          </a:p>
          <a:p>
            <a:r>
              <a:rPr lang="en-US" dirty="0"/>
              <a:t>Effect of L/C fees in O&amp;M expense versus L/C fees as part of debt service</a:t>
            </a:r>
            <a:endParaRPr lang="en-CH" dirty="0"/>
          </a:p>
        </p:txBody>
      </p:sp>
      <p:sp>
        <p:nvSpPr>
          <p:cNvPr id="3" name="Title 2">
            <a:extLst>
              <a:ext uri="{FF2B5EF4-FFF2-40B4-BE49-F238E27FC236}">
                <a16:creationId xmlns:a16="http://schemas.microsoft.com/office/drawing/2014/main" id="{5D32BEB2-4358-4E00-AF0E-15461062E9F5}"/>
              </a:ext>
            </a:extLst>
          </p:cNvPr>
          <p:cNvSpPr>
            <a:spLocks noGrp="1"/>
          </p:cNvSpPr>
          <p:nvPr>
            <p:ph type="title"/>
          </p:nvPr>
        </p:nvSpPr>
        <p:spPr/>
        <p:txBody>
          <a:bodyPr/>
          <a:lstStyle/>
          <a:p>
            <a:r>
              <a:rPr lang="en-US" dirty="0"/>
              <a:t>Theory of DSRA</a:t>
            </a:r>
            <a:endParaRPr lang="en-CH" dirty="0"/>
          </a:p>
        </p:txBody>
      </p:sp>
      <p:sp>
        <p:nvSpPr>
          <p:cNvPr id="4" name="Slide Number Placeholder 3">
            <a:extLst>
              <a:ext uri="{FF2B5EF4-FFF2-40B4-BE49-F238E27FC236}">
                <a16:creationId xmlns:a16="http://schemas.microsoft.com/office/drawing/2014/main" id="{DBAF10A6-3B25-48C6-AAE0-1670BD859EB3}"/>
              </a:ext>
            </a:extLst>
          </p:cNvPr>
          <p:cNvSpPr>
            <a:spLocks noGrp="1"/>
          </p:cNvSpPr>
          <p:nvPr>
            <p:ph type="sldNum" sz="quarter" idx="12"/>
          </p:nvPr>
        </p:nvSpPr>
        <p:spPr/>
        <p:txBody>
          <a:bodyPr/>
          <a:lstStyle/>
          <a:p>
            <a:pPr algn="ctr"/>
            <a:fld id="{0C3A1854-6B63-4059-B360-A3C4972BF0FC}" type="slidenum">
              <a:rPr lang="ko-KR" altLang="en-US" smtClean="0"/>
              <a:pPr algn="ctr"/>
              <a:t>381</a:t>
            </a:fld>
            <a:endParaRPr lang="ko-KR" altLang="en-US" dirty="0"/>
          </a:p>
        </p:txBody>
      </p:sp>
    </p:spTree>
    <p:extLst>
      <p:ext uri="{BB962C8B-B14F-4D97-AF65-F5344CB8AC3E}">
        <p14:creationId xmlns:p14="http://schemas.microsoft.com/office/powerpoint/2010/main" val="1873012838"/>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6679926-F6B3-464D-8FD2-5AD4888C6D52}"/>
              </a:ext>
            </a:extLst>
          </p:cNvPr>
          <p:cNvSpPr>
            <a:spLocks noGrp="1"/>
          </p:cNvSpPr>
          <p:nvPr>
            <p:ph idx="1"/>
          </p:nvPr>
        </p:nvSpPr>
        <p:spPr/>
        <p:txBody>
          <a:bodyPr>
            <a:normAutofit fontScale="92500" lnSpcReduction="20000"/>
          </a:bodyPr>
          <a:lstStyle/>
          <a:p>
            <a:r>
              <a:rPr lang="en-US" sz="2800" dirty="0"/>
              <a:t>DSRA is built to get liquidity into the project because holding cash is very expensive – often 6 months of debt service which is arbitrary</a:t>
            </a:r>
          </a:p>
          <a:p>
            <a:pPr lvl="1"/>
            <a:r>
              <a:rPr lang="en-US" sz="2400" dirty="0"/>
              <a:t>Return on cash is about zero and opportunity cost of funds is equity or debt IRR</a:t>
            </a:r>
          </a:p>
          <a:p>
            <a:r>
              <a:rPr lang="en-US" sz="2800" dirty="0"/>
              <a:t>You can sometimes use a letter of credit instead of cash.</a:t>
            </a:r>
          </a:p>
          <a:p>
            <a:pPr lvl="1"/>
            <a:r>
              <a:rPr lang="en-US" sz="2400" dirty="0"/>
              <a:t>Letter of credit should have a parent guarantee</a:t>
            </a:r>
          </a:p>
          <a:p>
            <a:pPr lvl="1"/>
            <a:r>
              <a:rPr lang="en-US" sz="2400" dirty="0"/>
              <a:t>Paying an LC fee costs much less than the opportunity cost of funds</a:t>
            </a:r>
          </a:p>
          <a:p>
            <a:r>
              <a:rPr lang="en-US" sz="2800" dirty="0"/>
              <a:t>If debt size is driven by the DSCR and not the debt to capital, then the DSRA is funded by equity and not debt.  This is because the level of debt is given.</a:t>
            </a:r>
          </a:p>
          <a:p>
            <a:r>
              <a:rPr lang="en-US" sz="2800" dirty="0"/>
              <a:t>If the debt to capital is high and the equity contribution is low, the DSRA can be very costly to the equity IRR because of high debt service and low equity.</a:t>
            </a:r>
          </a:p>
        </p:txBody>
      </p:sp>
      <p:sp>
        <p:nvSpPr>
          <p:cNvPr id="3" name="Title 2">
            <a:extLst>
              <a:ext uri="{FF2B5EF4-FFF2-40B4-BE49-F238E27FC236}">
                <a16:creationId xmlns:a16="http://schemas.microsoft.com/office/drawing/2014/main" id="{D2CA631A-EB01-4C03-B169-442854D0C53D}"/>
              </a:ext>
            </a:extLst>
          </p:cNvPr>
          <p:cNvSpPr>
            <a:spLocks noGrp="1"/>
          </p:cNvSpPr>
          <p:nvPr>
            <p:ph type="title"/>
          </p:nvPr>
        </p:nvSpPr>
        <p:spPr/>
        <p:txBody>
          <a:bodyPr/>
          <a:lstStyle/>
          <a:p>
            <a:r>
              <a:rPr lang="en-US" dirty="0"/>
              <a:t>DSRA and Liquidity</a:t>
            </a:r>
          </a:p>
        </p:txBody>
      </p:sp>
    </p:spTree>
    <p:extLst>
      <p:ext uri="{BB962C8B-B14F-4D97-AF65-F5344CB8AC3E}">
        <p14:creationId xmlns:p14="http://schemas.microsoft.com/office/powerpoint/2010/main" val="2491462087"/>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EA0B42-5D92-492F-86A3-6705A3E3B915}"/>
              </a:ext>
            </a:extLst>
          </p:cNvPr>
          <p:cNvSpPr>
            <a:spLocks noGrp="1"/>
          </p:cNvSpPr>
          <p:nvPr>
            <p:ph idx="1"/>
          </p:nvPr>
        </p:nvSpPr>
        <p:spPr>
          <a:xfrm>
            <a:off x="614509" y="1446328"/>
            <a:ext cx="7902608" cy="4913771"/>
          </a:xfrm>
        </p:spPr>
        <p:txBody>
          <a:bodyPr/>
          <a:lstStyle/>
          <a:p>
            <a:r>
              <a:rPr lang="en-US" dirty="0"/>
              <a:t>Bankers should not care if the DSRA is funded by debt or equity – the idea is just to have liquidity when temporary bad things happen or to have time to restructure.</a:t>
            </a:r>
          </a:p>
          <a:p>
            <a:r>
              <a:rPr lang="en-US" dirty="0"/>
              <a:t>You can make the last repayment the DSRA. In this case, with sculpting, the amount of the cash flow increases and the debt also increases.  This has a small positive effect on the equity IRR as shown in the next slide.</a:t>
            </a:r>
          </a:p>
        </p:txBody>
      </p:sp>
      <p:sp>
        <p:nvSpPr>
          <p:cNvPr id="3" name="Title 2">
            <a:extLst>
              <a:ext uri="{FF2B5EF4-FFF2-40B4-BE49-F238E27FC236}">
                <a16:creationId xmlns:a16="http://schemas.microsoft.com/office/drawing/2014/main" id="{B2AF4E3A-19D3-4BC0-9113-4D278AAC7164}"/>
              </a:ext>
            </a:extLst>
          </p:cNvPr>
          <p:cNvSpPr>
            <a:spLocks noGrp="1"/>
          </p:cNvSpPr>
          <p:nvPr>
            <p:ph type="title"/>
          </p:nvPr>
        </p:nvSpPr>
        <p:spPr/>
        <p:txBody>
          <a:bodyPr>
            <a:normAutofit fontScale="90000"/>
          </a:bodyPr>
          <a:lstStyle/>
          <a:p>
            <a:r>
              <a:rPr lang="en-US" dirty="0"/>
              <a:t>Using the DSRA as the Final Repayment in Sculpting</a:t>
            </a:r>
          </a:p>
        </p:txBody>
      </p:sp>
      <p:sp>
        <p:nvSpPr>
          <p:cNvPr id="4" name="Slide Number Placeholder 3">
            <a:extLst>
              <a:ext uri="{FF2B5EF4-FFF2-40B4-BE49-F238E27FC236}">
                <a16:creationId xmlns:a16="http://schemas.microsoft.com/office/drawing/2014/main" id="{85CB1131-9A19-4978-8718-FDFB7196746F}"/>
              </a:ext>
            </a:extLst>
          </p:cNvPr>
          <p:cNvSpPr>
            <a:spLocks noGrp="1"/>
          </p:cNvSpPr>
          <p:nvPr>
            <p:ph type="sldNum" sz="quarter" idx="12"/>
          </p:nvPr>
        </p:nvSpPr>
        <p:spPr/>
        <p:txBody>
          <a:bodyPr/>
          <a:lstStyle/>
          <a:p>
            <a:pPr algn="ctr"/>
            <a:fld id="{0C3A1854-6B63-4059-B360-A3C4972BF0FC}" type="slidenum">
              <a:rPr lang="ko-KR" altLang="en-US" smtClean="0"/>
              <a:pPr algn="ctr"/>
              <a:t>383</a:t>
            </a:fld>
            <a:endParaRPr lang="ko-KR" altLang="en-US" dirty="0"/>
          </a:p>
        </p:txBody>
      </p:sp>
    </p:spTree>
    <p:extLst>
      <p:ext uri="{BB962C8B-B14F-4D97-AF65-F5344CB8AC3E}">
        <p14:creationId xmlns:p14="http://schemas.microsoft.com/office/powerpoint/2010/main" val="3038819478"/>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EA0B42-5D92-492F-86A3-6705A3E3B915}"/>
              </a:ext>
            </a:extLst>
          </p:cNvPr>
          <p:cNvSpPr>
            <a:spLocks noGrp="1"/>
          </p:cNvSpPr>
          <p:nvPr>
            <p:ph idx="1"/>
          </p:nvPr>
        </p:nvSpPr>
        <p:spPr>
          <a:xfrm>
            <a:off x="215855" y="1131216"/>
            <a:ext cx="8862157" cy="1432875"/>
          </a:xfrm>
        </p:spPr>
        <p:txBody>
          <a:bodyPr>
            <a:normAutofit fontScale="92500" lnSpcReduction="20000"/>
          </a:bodyPr>
          <a:lstStyle/>
          <a:p>
            <a:r>
              <a:rPr lang="en-US" dirty="0"/>
              <a:t>The example below shows the effect of using the DSRA in sculpting debt. The left hand side includes DSRA and the right hand side does not. Without DSRA the IRR is 12.65%.</a:t>
            </a:r>
          </a:p>
        </p:txBody>
      </p:sp>
      <p:sp>
        <p:nvSpPr>
          <p:cNvPr id="3" name="Title 2">
            <a:extLst>
              <a:ext uri="{FF2B5EF4-FFF2-40B4-BE49-F238E27FC236}">
                <a16:creationId xmlns:a16="http://schemas.microsoft.com/office/drawing/2014/main" id="{B2AF4E3A-19D3-4BC0-9113-4D278AAC7164}"/>
              </a:ext>
            </a:extLst>
          </p:cNvPr>
          <p:cNvSpPr>
            <a:spLocks noGrp="1"/>
          </p:cNvSpPr>
          <p:nvPr>
            <p:ph type="title"/>
          </p:nvPr>
        </p:nvSpPr>
        <p:spPr/>
        <p:txBody>
          <a:bodyPr>
            <a:normAutofit fontScale="90000"/>
          </a:bodyPr>
          <a:lstStyle/>
          <a:p>
            <a:r>
              <a:rPr lang="en-US" dirty="0"/>
              <a:t>Example Using the DSRA as the Final Repayment in Sculpting</a:t>
            </a:r>
          </a:p>
        </p:txBody>
      </p:sp>
      <p:sp>
        <p:nvSpPr>
          <p:cNvPr id="4" name="Slide Number Placeholder 3">
            <a:extLst>
              <a:ext uri="{FF2B5EF4-FFF2-40B4-BE49-F238E27FC236}">
                <a16:creationId xmlns:a16="http://schemas.microsoft.com/office/drawing/2014/main" id="{85CB1131-9A19-4978-8718-FDFB7196746F}"/>
              </a:ext>
            </a:extLst>
          </p:cNvPr>
          <p:cNvSpPr>
            <a:spLocks noGrp="1"/>
          </p:cNvSpPr>
          <p:nvPr>
            <p:ph type="sldNum" sz="quarter" idx="12"/>
          </p:nvPr>
        </p:nvSpPr>
        <p:spPr/>
        <p:txBody>
          <a:bodyPr/>
          <a:lstStyle/>
          <a:p>
            <a:pPr algn="ctr"/>
            <a:fld id="{0C3A1854-6B63-4059-B360-A3C4972BF0FC}" type="slidenum">
              <a:rPr lang="ko-KR" altLang="en-US" smtClean="0"/>
              <a:pPr algn="ctr"/>
              <a:t>384</a:t>
            </a:fld>
            <a:endParaRPr lang="ko-KR" altLang="en-US" dirty="0"/>
          </a:p>
        </p:txBody>
      </p:sp>
      <p:pic>
        <p:nvPicPr>
          <p:cNvPr id="8" name="Picture 7">
            <a:extLst>
              <a:ext uri="{FF2B5EF4-FFF2-40B4-BE49-F238E27FC236}">
                <a16:creationId xmlns:a16="http://schemas.microsoft.com/office/drawing/2014/main" id="{79087065-F36D-4E80-860B-989556D57B43}"/>
              </a:ext>
            </a:extLst>
          </p:cNvPr>
          <p:cNvPicPr>
            <a:picLocks noChangeAspect="1"/>
          </p:cNvPicPr>
          <p:nvPr/>
        </p:nvPicPr>
        <p:blipFill>
          <a:blip r:embed="rId2"/>
          <a:stretch>
            <a:fillRect/>
          </a:stretch>
        </p:blipFill>
        <p:spPr>
          <a:xfrm>
            <a:off x="4807670" y="2988348"/>
            <a:ext cx="4080725" cy="2981226"/>
          </a:xfrm>
          <a:prstGeom prst="rect">
            <a:avLst/>
          </a:prstGeom>
        </p:spPr>
      </p:pic>
      <p:pic>
        <p:nvPicPr>
          <p:cNvPr id="9" name="Picture 8">
            <a:extLst>
              <a:ext uri="{FF2B5EF4-FFF2-40B4-BE49-F238E27FC236}">
                <a16:creationId xmlns:a16="http://schemas.microsoft.com/office/drawing/2014/main" id="{7786EE6B-B0C1-4F31-9673-5699EDC93D2E}"/>
              </a:ext>
            </a:extLst>
          </p:cNvPr>
          <p:cNvPicPr>
            <a:picLocks noChangeAspect="1"/>
          </p:cNvPicPr>
          <p:nvPr/>
        </p:nvPicPr>
        <p:blipFill>
          <a:blip r:embed="rId3"/>
          <a:stretch>
            <a:fillRect/>
          </a:stretch>
        </p:blipFill>
        <p:spPr>
          <a:xfrm>
            <a:off x="215855" y="2988348"/>
            <a:ext cx="4157101" cy="3031452"/>
          </a:xfrm>
          <a:prstGeom prst="rect">
            <a:avLst/>
          </a:prstGeom>
        </p:spPr>
      </p:pic>
      <p:cxnSp>
        <p:nvCxnSpPr>
          <p:cNvPr id="11" name="Straight Arrow Connector 10">
            <a:extLst>
              <a:ext uri="{FF2B5EF4-FFF2-40B4-BE49-F238E27FC236}">
                <a16:creationId xmlns:a16="http://schemas.microsoft.com/office/drawing/2014/main" id="{7D18C72A-B45B-4784-8513-EC226460356B}"/>
              </a:ext>
            </a:extLst>
          </p:cNvPr>
          <p:cNvCxnSpPr/>
          <p:nvPr/>
        </p:nvCxnSpPr>
        <p:spPr>
          <a:xfrm>
            <a:off x="1640264" y="4194928"/>
            <a:ext cx="2271860" cy="8484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FFD59A0-E8DE-4743-8ADF-C1263DDECEF0}"/>
              </a:ext>
            </a:extLst>
          </p:cNvPr>
          <p:cNvCxnSpPr/>
          <p:nvPr/>
        </p:nvCxnSpPr>
        <p:spPr>
          <a:xfrm>
            <a:off x="6240544" y="4279769"/>
            <a:ext cx="2158738" cy="763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1929859"/>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FDA5DB-C31C-405D-BF26-9D226E32A486}"/>
              </a:ext>
            </a:extLst>
          </p:cNvPr>
          <p:cNvSpPr>
            <a:spLocks noGrp="1"/>
          </p:cNvSpPr>
          <p:nvPr>
            <p:ph idx="1"/>
          </p:nvPr>
        </p:nvSpPr>
        <p:spPr>
          <a:xfrm>
            <a:off x="405353" y="1055803"/>
            <a:ext cx="8352147" cy="2092749"/>
          </a:xfrm>
        </p:spPr>
        <p:txBody>
          <a:bodyPr>
            <a:normAutofit lnSpcReduction="10000"/>
          </a:bodyPr>
          <a:lstStyle/>
          <a:p>
            <a:r>
              <a:rPr lang="en-US" dirty="0"/>
              <a:t>The example below shows that with a high debt to capital ratio driven by sculpting and a high IRR, the DSRA in LC can make a big difference to the equity IRR – 11.96% to 14.92% as shown below.</a:t>
            </a:r>
          </a:p>
        </p:txBody>
      </p:sp>
      <p:sp>
        <p:nvSpPr>
          <p:cNvPr id="3" name="Title 2">
            <a:extLst>
              <a:ext uri="{FF2B5EF4-FFF2-40B4-BE49-F238E27FC236}">
                <a16:creationId xmlns:a16="http://schemas.microsoft.com/office/drawing/2014/main" id="{DED9A6CC-17FE-46CD-A44A-2CEECE86FB98}"/>
              </a:ext>
            </a:extLst>
          </p:cNvPr>
          <p:cNvSpPr>
            <a:spLocks noGrp="1"/>
          </p:cNvSpPr>
          <p:nvPr>
            <p:ph type="title"/>
          </p:nvPr>
        </p:nvSpPr>
        <p:spPr/>
        <p:txBody>
          <a:bodyPr/>
          <a:lstStyle/>
          <a:p>
            <a:r>
              <a:rPr lang="en-US" dirty="0"/>
              <a:t>Use of LC Instead of the DSRA</a:t>
            </a:r>
          </a:p>
        </p:txBody>
      </p:sp>
      <p:sp>
        <p:nvSpPr>
          <p:cNvPr id="4" name="Slide Number Placeholder 3">
            <a:extLst>
              <a:ext uri="{FF2B5EF4-FFF2-40B4-BE49-F238E27FC236}">
                <a16:creationId xmlns:a16="http://schemas.microsoft.com/office/drawing/2014/main" id="{78FA3E04-BA96-4A02-BFD9-73A605B96341}"/>
              </a:ext>
            </a:extLst>
          </p:cNvPr>
          <p:cNvSpPr>
            <a:spLocks noGrp="1"/>
          </p:cNvSpPr>
          <p:nvPr>
            <p:ph type="sldNum" sz="quarter" idx="12"/>
          </p:nvPr>
        </p:nvSpPr>
        <p:spPr/>
        <p:txBody>
          <a:bodyPr/>
          <a:lstStyle/>
          <a:p>
            <a:pPr algn="ctr"/>
            <a:fld id="{0C3A1854-6B63-4059-B360-A3C4972BF0FC}" type="slidenum">
              <a:rPr lang="ko-KR" altLang="en-US" smtClean="0"/>
              <a:pPr algn="ctr"/>
              <a:t>385</a:t>
            </a:fld>
            <a:endParaRPr lang="ko-KR" altLang="en-US" dirty="0"/>
          </a:p>
        </p:txBody>
      </p:sp>
      <p:pic>
        <p:nvPicPr>
          <p:cNvPr id="5" name="Picture 4">
            <a:extLst>
              <a:ext uri="{FF2B5EF4-FFF2-40B4-BE49-F238E27FC236}">
                <a16:creationId xmlns:a16="http://schemas.microsoft.com/office/drawing/2014/main" id="{8FC772E0-8C81-4CA6-A9C5-07A0227C0246}"/>
              </a:ext>
            </a:extLst>
          </p:cNvPr>
          <p:cNvPicPr>
            <a:picLocks noChangeAspect="1"/>
          </p:cNvPicPr>
          <p:nvPr/>
        </p:nvPicPr>
        <p:blipFill>
          <a:blip r:embed="rId2"/>
          <a:stretch>
            <a:fillRect/>
          </a:stretch>
        </p:blipFill>
        <p:spPr>
          <a:xfrm>
            <a:off x="154101" y="3501959"/>
            <a:ext cx="4408472" cy="2492554"/>
          </a:xfrm>
          <a:prstGeom prst="rect">
            <a:avLst/>
          </a:prstGeom>
        </p:spPr>
      </p:pic>
      <p:pic>
        <p:nvPicPr>
          <p:cNvPr id="6" name="Picture 5">
            <a:extLst>
              <a:ext uri="{FF2B5EF4-FFF2-40B4-BE49-F238E27FC236}">
                <a16:creationId xmlns:a16="http://schemas.microsoft.com/office/drawing/2014/main" id="{35A0A9A0-D469-4FA5-8483-1AF8C8F38FCE}"/>
              </a:ext>
            </a:extLst>
          </p:cNvPr>
          <p:cNvPicPr>
            <a:picLocks noChangeAspect="1"/>
          </p:cNvPicPr>
          <p:nvPr/>
        </p:nvPicPr>
        <p:blipFill>
          <a:blip r:embed="rId3"/>
          <a:stretch>
            <a:fillRect/>
          </a:stretch>
        </p:blipFill>
        <p:spPr>
          <a:xfrm>
            <a:off x="4703268" y="3469064"/>
            <a:ext cx="4374744" cy="2439672"/>
          </a:xfrm>
          <a:prstGeom prst="rect">
            <a:avLst/>
          </a:prstGeom>
        </p:spPr>
      </p:pic>
      <p:cxnSp>
        <p:nvCxnSpPr>
          <p:cNvPr id="8" name="Straight Arrow Connector 7">
            <a:extLst>
              <a:ext uri="{FF2B5EF4-FFF2-40B4-BE49-F238E27FC236}">
                <a16:creationId xmlns:a16="http://schemas.microsoft.com/office/drawing/2014/main" id="{9B415318-0AAC-450D-9873-5D4293EDD5D6}"/>
              </a:ext>
            </a:extLst>
          </p:cNvPr>
          <p:cNvCxnSpPr/>
          <p:nvPr/>
        </p:nvCxnSpPr>
        <p:spPr>
          <a:xfrm>
            <a:off x="1338606" y="4374037"/>
            <a:ext cx="2714920" cy="11500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3BFE587-FD1C-4129-9C9D-E9F340E808D3}"/>
              </a:ext>
            </a:extLst>
          </p:cNvPr>
          <p:cNvCxnSpPr/>
          <p:nvPr/>
        </p:nvCxnSpPr>
        <p:spPr>
          <a:xfrm>
            <a:off x="5920033" y="4769963"/>
            <a:ext cx="2611225" cy="716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011624"/>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29E7A4-292A-4D8E-A479-9083DD706D3D}"/>
              </a:ext>
            </a:extLst>
          </p:cNvPr>
          <p:cNvSpPr>
            <a:spLocks noGrp="1"/>
          </p:cNvSpPr>
          <p:nvPr>
            <p:ph idx="1"/>
          </p:nvPr>
        </p:nvSpPr>
        <p:spPr/>
        <p:txBody>
          <a:bodyPr>
            <a:normAutofit fontScale="62500" lnSpcReduction="20000"/>
          </a:bodyPr>
          <a:lstStyle/>
          <a:p>
            <a:r>
              <a:rPr lang="en-US" dirty="0"/>
              <a:t>“</a:t>
            </a:r>
            <a:r>
              <a:rPr lang="en-US" b="1" dirty="0"/>
              <a:t>Acceptable DSR Letter of Credit</a:t>
            </a:r>
            <a:r>
              <a:rPr lang="en-US" dirty="0"/>
              <a:t>” </a:t>
            </a:r>
          </a:p>
          <a:p>
            <a:r>
              <a:rPr lang="en-US" dirty="0"/>
              <a:t>issued by a financial institution whose long-term senior unsecured debt is rated at least “A-” by S&amp;P and “A3” by Moody’s, </a:t>
            </a:r>
          </a:p>
          <a:p>
            <a:r>
              <a:rPr lang="en-US" dirty="0"/>
              <a:t>naming Administrative Agent on behalf of the Lenders as the beneficiary, and </a:t>
            </a:r>
          </a:p>
          <a:p>
            <a:r>
              <a:rPr lang="en-US" dirty="0"/>
              <a:t>including provisions that </a:t>
            </a:r>
          </a:p>
          <a:p>
            <a:pPr lvl="1"/>
            <a:r>
              <a:rPr lang="en-US" dirty="0"/>
              <a:t>(</a:t>
            </a:r>
            <a:r>
              <a:rPr lang="en-US" dirty="0" err="1"/>
              <a:t>i</a:t>
            </a:r>
            <a:r>
              <a:rPr lang="en-US" dirty="0"/>
              <a:t>) such letter of credit shall automatically renew upon the expiration </a:t>
            </a:r>
          </a:p>
          <a:p>
            <a:pPr lvl="1"/>
            <a:r>
              <a:rPr lang="en-US" dirty="0"/>
              <a:t>(ii) if no agreement for a renewal or replacement of the letter of credit has been made after the long-term senior unsecured debt rating of the financial institution that provides the letter of credit is downgraded below “A-” by S&amp;P or “A3” by Moody’s, the stated amount of the letter of credit shall be automatically drawn and the proceeds automatically deposited in the Debt Service Reserve Account. </a:t>
            </a:r>
          </a:p>
          <a:p>
            <a:r>
              <a:rPr lang="en-US" dirty="0"/>
              <a:t>Letter of credit </a:t>
            </a:r>
          </a:p>
          <a:p>
            <a:pPr lvl="1"/>
            <a:r>
              <a:rPr lang="en-US" dirty="0"/>
              <a:t>(A) shall have an initial expiration date of at least one year after issuance, </a:t>
            </a:r>
          </a:p>
          <a:p>
            <a:pPr lvl="1"/>
            <a:r>
              <a:rPr lang="en-US" dirty="0"/>
              <a:t>(B) shall not impose on Borrower any obligation to reimburse drawing payments, and </a:t>
            </a:r>
          </a:p>
          <a:p>
            <a:pPr lvl="1"/>
            <a:r>
              <a:rPr lang="en-US" dirty="0"/>
              <a:t>(C) shall be issued in a face amount equal to amounts required to be retained in the Debt Service Reserve Account.</a:t>
            </a:r>
            <a:endParaRPr lang="en-CH" dirty="0"/>
          </a:p>
          <a:p>
            <a:endParaRPr lang="en-CH" dirty="0"/>
          </a:p>
        </p:txBody>
      </p:sp>
      <p:sp>
        <p:nvSpPr>
          <p:cNvPr id="3" name="Title 2">
            <a:extLst>
              <a:ext uri="{FF2B5EF4-FFF2-40B4-BE49-F238E27FC236}">
                <a16:creationId xmlns:a16="http://schemas.microsoft.com/office/drawing/2014/main" id="{1039653A-80C0-4B88-8B23-213F2AAD1B49}"/>
              </a:ext>
            </a:extLst>
          </p:cNvPr>
          <p:cNvSpPr>
            <a:spLocks noGrp="1"/>
          </p:cNvSpPr>
          <p:nvPr>
            <p:ph type="title"/>
          </p:nvPr>
        </p:nvSpPr>
        <p:spPr/>
        <p:txBody>
          <a:bodyPr/>
          <a:lstStyle/>
          <a:p>
            <a:r>
              <a:rPr lang="en-US" dirty="0"/>
              <a:t>DSRA as LC in Solar Case</a:t>
            </a:r>
            <a:endParaRPr lang="en-CH" dirty="0"/>
          </a:p>
        </p:txBody>
      </p:sp>
      <p:sp>
        <p:nvSpPr>
          <p:cNvPr id="4" name="Slide Number Placeholder 3">
            <a:extLst>
              <a:ext uri="{FF2B5EF4-FFF2-40B4-BE49-F238E27FC236}">
                <a16:creationId xmlns:a16="http://schemas.microsoft.com/office/drawing/2014/main" id="{4F59CB5B-FA58-4D3B-8C1A-157D9A4CC23F}"/>
              </a:ext>
            </a:extLst>
          </p:cNvPr>
          <p:cNvSpPr>
            <a:spLocks noGrp="1"/>
          </p:cNvSpPr>
          <p:nvPr>
            <p:ph type="sldNum" sz="quarter" idx="12"/>
          </p:nvPr>
        </p:nvSpPr>
        <p:spPr/>
        <p:txBody>
          <a:bodyPr/>
          <a:lstStyle/>
          <a:p>
            <a:pPr algn="ctr"/>
            <a:fld id="{0C3A1854-6B63-4059-B360-A3C4972BF0FC}" type="slidenum">
              <a:rPr lang="ko-KR" altLang="en-US" smtClean="0"/>
              <a:pPr algn="ctr"/>
              <a:t>386</a:t>
            </a:fld>
            <a:endParaRPr lang="ko-KR" altLang="en-US" dirty="0"/>
          </a:p>
        </p:txBody>
      </p:sp>
    </p:spTree>
    <p:extLst>
      <p:ext uri="{BB962C8B-B14F-4D97-AF65-F5344CB8AC3E}">
        <p14:creationId xmlns:p14="http://schemas.microsoft.com/office/powerpoint/2010/main" val="115813607"/>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3"/>
          <p:cNvSpPr>
            <a:spLocks noGrp="1" noChangeArrowheads="1"/>
          </p:cNvSpPr>
          <p:nvPr>
            <p:ph idx="1"/>
          </p:nvPr>
        </p:nvSpPr>
        <p:spPr/>
        <p:txBody>
          <a:bodyPr>
            <a:normAutofit fontScale="92500"/>
          </a:bodyPr>
          <a:lstStyle/>
          <a:p>
            <a:pPr>
              <a:lnSpc>
                <a:spcPct val="80000"/>
              </a:lnSpc>
            </a:pPr>
            <a:r>
              <a:rPr lang="en-US" altLang="en-US" sz="2000" dirty="0"/>
              <a:t>On the Closing Date, an amount equal to 10% of the original principal amount of the Bonds will be deposited in the Debt Service Reserve Account of the Debt Service Reserve Fund from the proceeds of the Bonds. </a:t>
            </a:r>
          </a:p>
          <a:p>
            <a:pPr>
              <a:lnSpc>
                <a:spcPct val="80000"/>
              </a:lnSpc>
            </a:pPr>
            <a:r>
              <a:rPr lang="en-US" altLang="en-US" sz="2000" dirty="0"/>
              <a:t>The amounts in the Debt Service Reserve Account will be used only for the purpose of making payments into the related Interest Subaccounts, the Principal Subaccounts and Sinking Fund Installment Subaccounts for the Bonds  </a:t>
            </a:r>
          </a:p>
          <a:p>
            <a:pPr>
              <a:lnSpc>
                <a:spcPct val="80000"/>
              </a:lnSpc>
            </a:pPr>
            <a:r>
              <a:rPr lang="en-US" altLang="en-US" sz="2000" dirty="0"/>
              <a:t>If a disbursement is made under a Debt Service Reserve Account Facility, the Trustee shall apply amounts transferred from the Operating Revenue Account to the applicable Debt Service Reserve Account to either cause the reinstatement of the maximum limits of such Debt Service Reserve Account Facility. The Trustee will apply moneys on deposit in a Debt Service Reserve Account prior to any drawing on any Debt Service Reserve Account Facility. </a:t>
            </a:r>
          </a:p>
          <a:p>
            <a:pPr>
              <a:lnSpc>
                <a:spcPct val="80000"/>
              </a:lnSpc>
            </a:pPr>
            <a:r>
              <a:rPr lang="en-US" altLang="en-US" sz="2000" dirty="0"/>
              <a:t>In the event that any amount shall be withdrawn from a Debt Service Reserve Account for payments into an Interest Subaccount, Principal Subaccount or Sinking Fund Installment Subaccount or there exists a deficiency in a Debt Service Reserve Account which is to be reinstated, such withdrawals shall be subsequently restored from Revenues available on a pro rata basis after all required payments have been made into such Interest Subaccount. </a:t>
            </a:r>
          </a:p>
        </p:txBody>
      </p:sp>
      <p:sp>
        <p:nvSpPr>
          <p:cNvPr id="153602" name="Rectangle 2"/>
          <p:cNvSpPr>
            <a:spLocks noGrp="1" noChangeArrowheads="1"/>
          </p:cNvSpPr>
          <p:nvPr>
            <p:ph type="title"/>
          </p:nvPr>
        </p:nvSpPr>
        <p:spPr/>
        <p:txBody>
          <a:bodyPr/>
          <a:lstStyle/>
          <a:p>
            <a:r>
              <a:rPr lang="en-US" altLang="en-US" dirty="0"/>
              <a:t>Debt Service Reserve Language</a:t>
            </a:r>
          </a:p>
        </p:txBody>
      </p:sp>
    </p:spTree>
    <p:extLst>
      <p:ext uri="{BB962C8B-B14F-4D97-AF65-F5344CB8AC3E}">
        <p14:creationId xmlns:p14="http://schemas.microsoft.com/office/powerpoint/2010/main" val="4144312390"/>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604E8-9D8C-4C8E-A46B-4182FFFF8503}"/>
              </a:ext>
            </a:extLst>
          </p:cNvPr>
          <p:cNvSpPr>
            <a:spLocks noGrp="1"/>
          </p:cNvSpPr>
          <p:nvPr>
            <p:ph type="ctrTitle"/>
          </p:nvPr>
        </p:nvSpPr>
        <p:spPr/>
        <p:txBody>
          <a:bodyPr>
            <a:normAutofit/>
          </a:bodyPr>
          <a:lstStyle/>
          <a:p>
            <a:r>
              <a:rPr lang="en-US" dirty="0"/>
              <a:t>Re-financing and effects of Debt Tenure (as well as other debt terms)</a:t>
            </a:r>
          </a:p>
        </p:txBody>
      </p:sp>
    </p:spTree>
    <p:extLst>
      <p:ext uri="{BB962C8B-B14F-4D97-AF65-F5344CB8AC3E}">
        <p14:creationId xmlns:p14="http://schemas.microsoft.com/office/powerpoint/2010/main" val="2104841840"/>
      </p:ext>
    </p:extLst>
  </p:cSld>
  <p:clrMapOvr>
    <a:masterClrMapping/>
  </p:clrMapOvr>
  <p:transition>
    <p:zoom/>
  </p:transition>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BA869EA-E49B-4076-97B5-C4B062AD4D8D}"/>
              </a:ext>
            </a:extLst>
          </p:cNvPr>
          <p:cNvSpPr>
            <a:spLocks noGrp="1"/>
          </p:cNvSpPr>
          <p:nvPr>
            <p:ph idx="1"/>
          </p:nvPr>
        </p:nvSpPr>
        <p:spPr/>
        <p:txBody>
          <a:bodyPr>
            <a:normAutofit fontScale="92500" lnSpcReduction="20000"/>
          </a:bodyPr>
          <a:lstStyle/>
          <a:p>
            <a:r>
              <a:rPr lang="en-US" dirty="0"/>
              <a:t>Now move to the length of the debt or the debt tenure</a:t>
            </a:r>
          </a:p>
          <a:p>
            <a:r>
              <a:rPr lang="en-US" dirty="0"/>
              <a:t>In corporate finance, debt is re-financed continually and the debt to capital is developed on a market value basis.</a:t>
            </a:r>
          </a:p>
          <a:p>
            <a:r>
              <a:rPr lang="en-US" dirty="0"/>
              <a:t>In project finance, the initial assumption is that debt to capital reduces and for a portion of the project life the total financing can come from equity.</a:t>
            </a:r>
          </a:p>
          <a:p>
            <a:r>
              <a:rPr lang="en-US" dirty="0"/>
              <a:t>In reality, if a project is performing well, it will be sold and/or re-financed.  Continual re-financing can result in a similar outcome a very long-term debt.</a:t>
            </a:r>
          </a:p>
        </p:txBody>
      </p:sp>
      <p:sp>
        <p:nvSpPr>
          <p:cNvPr id="3" name="Title 2">
            <a:extLst>
              <a:ext uri="{FF2B5EF4-FFF2-40B4-BE49-F238E27FC236}">
                <a16:creationId xmlns:a16="http://schemas.microsoft.com/office/drawing/2014/main" id="{0164577F-9CC3-444D-8204-A08A4043B81F}"/>
              </a:ext>
            </a:extLst>
          </p:cNvPr>
          <p:cNvSpPr>
            <a:spLocks noGrp="1"/>
          </p:cNvSpPr>
          <p:nvPr>
            <p:ph type="title"/>
          </p:nvPr>
        </p:nvSpPr>
        <p:spPr/>
        <p:txBody>
          <a:bodyPr>
            <a:normAutofit fontScale="90000"/>
          </a:bodyPr>
          <a:lstStyle/>
          <a:p>
            <a:r>
              <a:rPr lang="en-US" dirty="0"/>
              <a:t>Re-financing, Corporate Finance and Project Finance</a:t>
            </a:r>
          </a:p>
        </p:txBody>
      </p:sp>
    </p:spTree>
    <p:extLst>
      <p:ext uri="{BB962C8B-B14F-4D97-AF65-F5344CB8AC3E}">
        <p14:creationId xmlns:p14="http://schemas.microsoft.com/office/powerpoint/2010/main" val="2473139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EAB098F-24FA-42E0-A153-F09E6DECE584}"/>
              </a:ext>
            </a:extLst>
          </p:cNvPr>
          <p:cNvPicPr>
            <a:picLocks noGrp="1" noChangeAspect="1"/>
          </p:cNvPicPr>
          <p:nvPr>
            <p:ph idx="1"/>
          </p:nvPr>
        </p:nvPicPr>
        <p:blipFill>
          <a:blip r:embed="rId2"/>
          <a:stretch>
            <a:fillRect/>
          </a:stretch>
        </p:blipFill>
        <p:spPr>
          <a:xfrm>
            <a:off x="731838" y="1200083"/>
            <a:ext cx="7902575" cy="4624522"/>
          </a:xfrm>
          <a:prstGeom prst="rect">
            <a:avLst/>
          </a:prstGeom>
        </p:spPr>
      </p:pic>
      <p:sp>
        <p:nvSpPr>
          <p:cNvPr id="3" name="Title 2">
            <a:extLst>
              <a:ext uri="{FF2B5EF4-FFF2-40B4-BE49-F238E27FC236}">
                <a16:creationId xmlns:a16="http://schemas.microsoft.com/office/drawing/2014/main" id="{10EF4A10-1A11-4B3C-A2D6-67F68846B426}"/>
              </a:ext>
            </a:extLst>
          </p:cNvPr>
          <p:cNvSpPr>
            <a:spLocks noGrp="1"/>
          </p:cNvSpPr>
          <p:nvPr>
            <p:ph type="title"/>
          </p:nvPr>
        </p:nvSpPr>
        <p:spPr/>
        <p:txBody>
          <a:bodyPr/>
          <a:lstStyle/>
          <a:p>
            <a:r>
              <a:rPr lang="en-US" dirty="0"/>
              <a:t>Risk Matrix – Other Risks</a:t>
            </a:r>
          </a:p>
        </p:txBody>
      </p:sp>
      <p:sp>
        <p:nvSpPr>
          <p:cNvPr id="4" name="Slide Number Placeholder 3">
            <a:extLst>
              <a:ext uri="{FF2B5EF4-FFF2-40B4-BE49-F238E27FC236}">
                <a16:creationId xmlns:a16="http://schemas.microsoft.com/office/drawing/2014/main" id="{51F9F4E0-9EF9-4991-8729-15DBA648AA6B}"/>
              </a:ext>
            </a:extLst>
          </p:cNvPr>
          <p:cNvSpPr>
            <a:spLocks noGrp="1"/>
          </p:cNvSpPr>
          <p:nvPr>
            <p:ph type="sldNum" sz="quarter" idx="12"/>
          </p:nvPr>
        </p:nvSpPr>
        <p:spPr/>
        <p:txBody>
          <a:bodyPr/>
          <a:lstStyle/>
          <a:p>
            <a:pPr algn="ctr"/>
            <a:fld id="{0C3A1854-6B63-4059-B360-A3C4972BF0FC}" type="slidenum">
              <a:rPr lang="ko-KR" altLang="en-US" smtClean="0"/>
              <a:pPr algn="ctr"/>
              <a:t>39</a:t>
            </a:fld>
            <a:endParaRPr lang="ko-KR" altLang="en-US" dirty="0"/>
          </a:p>
        </p:txBody>
      </p:sp>
    </p:spTree>
    <p:extLst>
      <p:ext uri="{BB962C8B-B14F-4D97-AF65-F5344CB8AC3E}">
        <p14:creationId xmlns:p14="http://schemas.microsoft.com/office/powerpoint/2010/main" val="2891098072"/>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155231-1A2F-4468-86D4-F452D562E581}"/>
              </a:ext>
            </a:extLst>
          </p:cNvPr>
          <p:cNvSpPr>
            <a:spLocks noGrp="1"/>
          </p:cNvSpPr>
          <p:nvPr>
            <p:ph idx="1"/>
          </p:nvPr>
        </p:nvSpPr>
        <p:spPr/>
        <p:txBody>
          <a:bodyPr>
            <a:normAutofit lnSpcReduction="10000"/>
          </a:bodyPr>
          <a:lstStyle/>
          <a:p>
            <a:r>
              <a:rPr lang="en-US" dirty="0"/>
              <a:t>There is a fundamental philosophical and strategic issue about re-financing in project finance.</a:t>
            </a:r>
          </a:p>
          <a:p>
            <a:r>
              <a:rPr lang="en-US" dirty="0"/>
              <a:t>The above charts are distorted because of the assumption that there is no re-financing.</a:t>
            </a:r>
          </a:p>
          <a:p>
            <a:r>
              <a:rPr lang="en-US" dirty="0"/>
              <a:t>With re-financing, the effect of the debt tenure is much less if not reduced to almost nothing.</a:t>
            </a:r>
          </a:p>
          <a:p>
            <a:r>
              <a:rPr lang="en-US" dirty="0"/>
              <a:t>Assuming no re-financing is a very negative assumption (like and oil price of zero because we cannot predict everything).</a:t>
            </a:r>
          </a:p>
        </p:txBody>
      </p:sp>
      <p:sp>
        <p:nvSpPr>
          <p:cNvPr id="3" name="Title 2">
            <a:extLst>
              <a:ext uri="{FF2B5EF4-FFF2-40B4-BE49-F238E27FC236}">
                <a16:creationId xmlns:a16="http://schemas.microsoft.com/office/drawing/2014/main" id="{802277D1-C5B6-4DEB-A52E-3ABFA52AD24F}"/>
              </a:ext>
            </a:extLst>
          </p:cNvPr>
          <p:cNvSpPr>
            <a:spLocks noGrp="1"/>
          </p:cNvSpPr>
          <p:nvPr>
            <p:ph type="title"/>
          </p:nvPr>
        </p:nvSpPr>
        <p:spPr/>
        <p:txBody>
          <a:bodyPr/>
          <a:lstStyle/>
          <a:p>
            <a:r>
              <a:rPr lang="en-US" dirty="0"/>
              <a:t>Re-financing Changes Everything</a:t>
            </a:r>
          </a:p>
        </p:txBody>
      </p:sp>
      <p:sp>
        <p:nvSpPr>
          <p:cNvPr id="4" name="Slide Number Placeholder 3">
            <a:extLst>
              <a:ext uri="{FF2B5EF4-FFF2-40B4-BE49-F238E27FC236}">
                <a16:creationId xmlns:a16="http://schemas.microsoft.com/office/drawing/2014/main" id="{F5EAA6EA-FE94-4EA7-9599-46C0AA116A80}"/>
              </a:ext>
            </a:extLst>
          </p:cNvPr>
          <p:cNvSpPr>
            <a:spLocks noGrp="1"/>
          </p:cNvSpPr>
          <p:nvPr>
            <p:ph type="sldNum" sz="quarter" idx="12"/>
          </p:nvPr>
        </p:nvSpPr>
        <p:spPr/>
        <p:txBody>
          <a:bodyPr/>
          <a:lstStyle/>
          <a:p>
            <a:pPr algn="ctr"/>
            <a:fld id="{0C3A1854-6B63-4059-B360-A3C4972BF0FC}" type="slidenum">
              <a:rPr lang="ko-KR" altLang="en-US" smtClean="0"/>
              <a:pPr algn="ctr"/>
              <a:t>390</a:t>
            </a:fld>
            <a:endParaRPr lang="ko-KR" altLang="en-US" dirty="0"/>
          </a:p>
        </p:txBody>
      </p:sp>
    </p:spTree>
    <p:extLst>
      <p:ext uri="{BB962C8B-B14F-4D97-AF65-F5344CB8AC3E}">
        <p14:creationId xmlns:p14="http://schemas.microsoft.com/office/powerpoint/2010/main" val="2109602522"/>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D9C0AC-6D63-4509-BFBC-04CE2AA62230}"/>
              </a:ext>
            </a:extLst>
          </p:cNvPr>
          <p:cNvSpPr>
            <a:spLocks noGrp="1"/>
          </p:cNvSpPr>
          <p:nvPr>
            <p:ph idx="1"/>
          </p:nvPr>
        </p:nvSpPr>
        <p:spPr/>
        <p:txBody>
          <a:bodyPr/>
          <a:lstStyle/>
          <a:p>
            <a:r>
              <a:rPr lang="en-US" dirty="0"/>
              <a:t>The table below illustrates the relationship between the length of the debt and the interest rate in terms of equity IRR.</a:t>
            </a:r>
          </a:p>
          <a:p>
            <a:r>
              <a:rPr lang="en-US" dirty="0"/>
              <a:t>Note that the length makes more difference than the interest rate (with no re-financing)</a:t>
            </a:r>
          </a:p>
          <a:p>
            <a:endParaRPr lang="en-US" dirty="0"/>
          </a:p>
        </p:txBody>
      </p:sp>
      <p:sp>
        <p:nvSpPr>
          <p:cNvPr id="3" name="Title 2">
            <a:extLst>
              <a:ext uri="{FF2B5EF4-FFF2-40B4-BE49-F238E27FC236}">
                <a16:creationId xmlns:a16="http://schemas.microsoft.com/office/drawing/2014/main" id="{1AC32668-A321-412C-8882-7B6E20EC1C0D}"/>
              </a:ext>
            </a:extLst>
          </p:cNvPr>
          <p:cNvSpPr>
            <a:spLocks noGrp="1"/>
          </p:cNvSpPr>
          <p:nvPr>
            <p:ph type="title"/>
          </p:nvPr>
        </p:nvSpPr>
        <p:spPr/>
        <p:txBody>
          <a:bodyPr>
            <a:normAutofit fontScale="90000"/>
          </a:bodyPr>
          <a:lstStyle/>
          <a:p>
            <a:r>
              <a:rPr lang="en-US" dirty="0"/>
              <a:t>Debt Length and the Interest Rate Assuming Size Driven by Debt/Capital Ratio</a:t>
            </a:r>
          </a:p>
        </p:txBody>
      </p:sp>
      <p:sp>
        <p:nvSpPr>
          <p:cNvPr id="4" name="Slide Number Placeholder 3">
            <a:extLst>
              <a:ext uri="{FF2B5EF4-FFF2-40B4-BE49-F238E27FC236}">
                <a16:creationId xmlns:a16="http://schemas.microsoft.com/office/drawing/2014/main" id="{67E45DA3-5564-4C86-A6E9-089B7014D677}"/>
              </a:ext>
            </a:extLst>
          </p:cNvPr>
          <p:cNvSpPr>
            <a:spLocks noGrp="1"/>
          </p:cNvSpPr>
          <p:nvPr>
            <p:ph type="sldNum" sz="quarter" idx="12"/>
          </p:nvPr>
        </p:nvSpPr>
        <p:spPr/>
        <p:txBody>
          <a:bodyPr/>
          <a:lstStyle/>
          <a:p>
            <a:pPr algn="ctr"/>
            <a:fld id="{0C3A1854-6B63-4059-B360-A3C4972BF0FC}" type="slidenum">
              <a:rPr lang="ko-KR" altLang="en-US" smtClean="0"/>
              <a:pPr algn="ctr"/>
              <a:t>391</a:t>
            </a:fld>
            <a:endParaRPr lang="ko-KR" altLang="en-US" dirty="0"/>
          </a:p>
        </p:txBody>
      </p:sp>
      <p:cxnSp>
        <p:nvCxnSpPr>
          <p:cNvPr id="8" name="Straight Arrow Connector 7">
            <a:extLst>
              <a:ext uri="{FF2B5EF4-FFF2-40B4-BE49-F238E27FC236}">
                <a16:creationId xmlns:a16="http://schemas.microsoft.com/office/drawing/2014/main" id="{69F7F5E5-36B2-4BAF-BF52-72E2E754CAFD}"/>
              </a:ext>
            </a:extLst>
          </p:cNvPr>
          <p:cNvCxnSpPr/>
          <p:nvPr/>
        </p:nvCxnSpPr>
        <p:spPr>
          <a:xfrm>
            <a:off x="6930189" y="3971463"/>
            <a:ext cx="0" cy="12994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BC926C7-0791-43B6-97CB-A76BB4A02098}"/>
              </a:ext>
            </a:extLst>
          </p:cNvPr>
          <p:cNvCxnSpPr/>
          <p:nvPr/>
        </p:nvCxnSpPr>
        <p:spPr>
          <a:xfrm>
            <a:off x="3195587" y="6176963"/>
            <a:ext cx="37346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740B129-3390-49F2-9179-889C8CE1D9B3}"/>
              </a:ext>
            </a:extLst>
          </p:cNvPr>
          <p:cNvCxnSpPr/>
          <p:nvPr/>
        </p:nvCxnSpPr>
        <p:spPr>
          <a:xfrm flipH="1">
            <a:off x="3299381" y="3512688"/>
            <a:ext cx="31108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77A0C8D-DD37-412C-B611-C97E274C0314}"/>
              </a:ext>
            </a:extLst>
          </p:cNvPr>
          <p:cNvPicPr>
            <a:picLocks noChangeAspect="1"/>
          </p:cNvPicPr>
          <p:nvPr/>
        </p:nvPicPr>
        <p:blipFill>
          <a:blip r:embed="rId2"/>
          <a:stretch>
            <a:fillRect/>
          </a:stretch>
        </p:blipFill>
        <p:spPr>
          <a:xfrm>
            <a:off x="2047973" y="3623179"/>
            <a:ext cx="4286839" cy="2346395"/>
          </a:xfrm>
          <a:prstGeom prst="rect">
            <a:avLst/>
          </a:prstGeom>
        </p:spPr>
      </p:pic>
    </p:spTree>
    <p:extLst>
      <p:ext uri="{BB962C8B-B14F-4D97-AF65-F5344CB8AC3E}">
        <p14:creationId xmlns:p14="http://schemas.microsoft.com/office/powerpoint/2010/main" val="918737425"/>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D9C0AC-6D63-4509-BFBC-04CE2AA62230}"/>
              </a:ext>
            </a:extLst>
          </p:cNvPr>
          <p:cNvSpPr>
            <a:spLocks noGrp="1"/>
          </p:cNvSpPr>
          <p:nvPr>
            <p:ph idx="1"/>
          </p:nvPr>
        </p:nvSpPr>
        <p:spPr>
          <a:xfrm>
            <a:off x="732344" y="1055804"/>
            <a:ext cx="7798914" cy="2453373"/>
          </a:xfrm>
        </p:spPr>
        <p:txBody>
          <a:bodyPr>
            <a:normAutofit fontScale="85000" lnSpcReduction="20000"/>
          </a:bodyPr>
          <a:lstStyle/>
          <a:p>
            <a:r>
              <a:rPr lang="en-US" dirty="0"/>
              <a:t>The table below illustrates the relationship between the length of the debt and the debt to capital ratio in terms of equity IRR.</a:t>
            </a:r>
          </a:p>
          <a:p>
            <a:r>
              <a:rPr lang="en-US" dirty="0"/>
              <a:t>Note that the inter-relationship between the length of the debt and the leverage.</a:t>
            </a:r>
          </a:p>
          <a:p>
            <a:r>
              <a:rPr lang="en-US" dirty="0"/>
              <a:t>But the length of the debt still has a big effect (again without re-financing).</a:t>
            </a:r>
          </a:p>
          <a:p>
            <a:endParaRPr lang="en-US" dirty="0"/>
          </a:p>
        </p:txBody>
      </p:sp>
      <p:sp>
        <p:nvSpPr>
          <p:cNvPr id="3" name="Title 2">
            <a:extLst>
              <a:ext uri="{FF2B5EF4-FFF2-40B4-BE49-F238E27FC236}">
                <a16:creationId xmlns:a16="http://schemas.microsoft.com/office/drawing/2014/main" id="{1AC32668-A321-412C-8882-7B6E20EC1C0D}"/>
              </a:ext>
            </a:extLst>
          </p:cNvPr>
          <p:cNvSpPr>
            <a:spLocks noGrp="1"/>
          </p:cNvSpPr>
          <p:nvPr>
            <p:ph type="title"/>
          </p:nvPr>
        </p:nvSpPr>
        <p:spPr/>
        <p:txBody>
          <a:bodyPr/>
          <a:lstStyle/>
          <a:p>
            <a:r>
              <a:rPr lang="en-US" dirty="0"/>
              <a:t>Debt Length and the Debt to Capital Ratio</a:t>
            </a:r>
          </a:p>
        </p:txBody>
      </p:sp>
      <p:sp>
        <p:nvSpPr>
          <p:cNvPr id="4" name="Slide Number Placeholder 3">
            <a:extLst>
              <a:ext uri="{FF2B5EF4-FFF2-40B4-BE49-F238E27FC236}">
                <a16:creationId xmlns:a16="http://schemas.microsoft.com/office/drawing/2014/main" id="{67E45DA3-5564-4C86-A6E9-089B7014D677}"/>
              </a:ext>
            </a:extLst>
          </p:cNvPr>
          <p:cNvSpPr>
            <a:spLocks noGrp="1"/>
          </p:cNvSpPr>
          <p:nvPr>
            <p:ph type="sldNum" sz="quarter" idx="12"/>
          </p:nvPr>
        </p:nvSpPr>
        <p:spPr/>
        <p:txBody>
          <a:bodyPr/>
          <a:lstStyle/>
          <a:p>
            <a:pPr algn="ctr"/>
            <a:fld id="{0C3A1854-6B63-4059-B360-A3C4972BF0FC}" type="slidenum">
              <a:rPr lang="ko-KR" altLang="en-US" smtClean="0"/>
              <a:pPr algn="ctr"/>
              <a:t>392</a:t>
            </a:fld>
            <a:endParaRPr lang="ko-KR" altLang="en-US" dirty="0"/>
          </a:p>
        </p:txBody>
      </p:sp>
      <p:cxnSp>
        <p:nvCxnSpPr>
          <p:cNvPr id="8" name="Straight Arrow Connector 7">
            <a:extLst>
              <a:ext uri="{FF2B5EF4-FFF2-40B4-BE49-F238E27FC236}">
                <a16:creationId xmlns:a16="http://schemas.microsoft.com/office/drawing/2014/main" id="{69F7F5E5-36B2-4BAF-BF52-72E2E754CAFD}"/>
              </a:ext>
            </a:extLst>
          </p:cNvPr>
          <p:cNvCxnSpPr/>
          <p:nvPr/>
        </p:nvCxnSpPr>
        <p:spPr>
          <a:xfrm>
            <a:off x="7200689" y="3867769"/>
            <a:ext cx="0" cy="12994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BC926C7-0791-43B6-97CB-A76BB4A02098}"/>
              </a:ext>
            </a:extLst>
          </p:cNvPr>
          <p:cNvCxnSpPr/>
          <p:nvPr/>
        </p:nvCxnSpPr>
        <p:spPr>
          <a:xfrm>
            <a:off x="3243939" y="3509177"/>
            <a:ext cx="37346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678BF8E-BC7E-407B-BF8E-9498F83CF608}"/>
              </a:ext>
            </a:extLst>
          </p:cNvPr>
          <p:cNvPicPr>
            <a:picLocks noChangeAspect="1"/>
          </p:cNvPicPr>
          <p:nvPr/>
        </p:nvPicPr>
        <p:blipFill>
          <a:blip r:embed="rId2"/>
          <a:stretch>
            <a:fillRect/>
          </a:stretch>
        </p:blipFill>
        <p:spPr>
          <a:xfrm>
            <a:off x="3145676" y="3653885"/>
            <a:ext cx="3832865" cy="2315689"/>
          </a:xfrm>
          <a:prstGeom prst="rect">
            <a:avLst/>
          </a:prstGeom>
        </p:spPr>
      </p:pic>
    </p:spTree>
    <p:extLst>
      <p:ext uri="{BB962C8B-B14F-4D97-AF65-F5344CB8AC3E}">
        <p14:creationId xmlns:p14="http://schemas.microsoft.com/office/powerpoint/2010/main" val="2194839656"/>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6CBAAFF-D7D1-4917-A8DC-0C8D4E0DED5C}"/>
              </a:ext>
            </a:extLst>
          </p:cNvPr>
          <p:cNvSpPr>
            <a:spLocks noGrp="1"/>
          </p:cNvSpPr>
          <p:nvPr>
            <p:ph idx="1"/>
          </p:nvPr>
        </p:nvSpPr>
        <p:spPr/>
        <p:txBody>
          <a:bodyPr>
            <a:normAutofit fontScale="92500" lnSpcReduction="20000"/>
          </a:bodyPr>
          <a:lstStyle/>
          <a:p>
            <a:r>
              <a:rPr lang="en-US" dirty="0"/>
              <a:t>An argument against the dramatic effects of re-financing is that the length of the debt is a very strong signal – like a stamp of approval – that the project has reasonable risk.</a:t>
            </a:r>
          </a:p>
          <a:p>
            <a:pPr lvl="1"/>
            <a:r>
              <a:rPr lang="en-US" dirty="0"/>
              <a:t>If one project obtains an advantageous financing at the financial close, why would the project not also receive better terms in re-financing.</a:t>
            </a:r>
          </a:p>
          <a:p>
            <a:r>
              <a:rPr lang="en-US" dirty="0"/>
              <a:t>If the short tenure is just a reflection of market conditions in a country or the necessity to establish historic results.</a:t>
            </a:r>
          </a:p>
          <a:p>
            <a:r>
              <a:rPr lang="en-US" dirty="0"/>
              <a:t>There are many possibilities about how re-financing could occur and sensitivity analysis can be performed.</a:t>
            </a:r>
          </a:p>
        </p:txBody>
      </p:sp>
      <p:sp>
        <p:nvSpPr>
          <p:cNvPr id="3" name="Title 2">
            <a:extLst>
              <a:ext uri="{FF2B5EF4-FFF2-40B4-BE49-F238E27FC236}">
                <a16:creationId xmlns:a16="http://schemas.microsoft.com/office/drawing/2014/main" id="{76CC44C2-8EEF-493E-9705-96E4A4226DB1}"/>
              </a:ext>
            </a:extLst>
          </p:cNvPr>
          <p:cNvSpPr>
            <a:spLocks noGrp="1"/>
          </p:cNvSpPr>
          <p:nvPr>
            <p:ph type="title"/>
          </p:nvPr>
        </p:nvSpPr>
        <p:spPr/>
        <p:txBody>
          <a:bodyPr/>
          <a:lstStyle/>
          <a:p>
            <a:r>
              <a:rPr lang="en-US" dirty="0"/>
              <a:t>Philosophy and Re-financing</a:t>
            </a:r>
          </a:p>
        </p:txBody>
      </p:sp>
    </p:spTree>
    <p:extLst>
      <p:ext uri="{BB962C8B-B14F-4D97-AF65-F5344CB8AC3E}">
        <p14:creationId xmlns:p14="http://schemas.microsoft.com/office/powerpoint/2010/main" val="4078824302"/>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111BA4-ED9A-4EF6-AE58-4FB9651E5B82}"/>
              </a:ext>
            </a:extLst>
          </p:cNvPr>
          <p:cNvSpPr>
            <a:spLocks noGrp="1"/>
          </p:cNvSpPr>
          <p:nvPr>
            <p:ph idx="1"/>
          </p:nvPr>
        </p:nvSpPr>
        <p:spPr/>
        <p:txBody>
          <a:bodyPr>
            <a:normAutofit fontScale="92500" lnSpcReduction="10000"/>
          </a:bodyPr>
          <a:lstStyle/>
          <a:p>
            <a:r>
              <a:rPr lang="en-US" dirty="0"/>
              <a:t>Every project has the possibility to increase equity returns through re-financing</a:t>
            </a:r>
          </a:p>
          <a:p>
            <a:r>
              <a:rPr lang="en-US" dirty="0"/>
              <a:t>Re-financing is a real option without a cost if there is no pre-payment penalty (except for fees on new debt)</a:t>
            </a:r>
          </a:p>
          <a:p>
            <a:r>
              <a:rPr lang="en-US" dirty="0"/>
              <a:t>As with any option, the value of the option is driven by uncertainty – there is uncertainty with respect to when the re-financing occurs, the parameters of the re-financing, the credit spreads and the amount of the re-financing</a:t>
            </a:r>
          </a:p>
          <a:p>
            <a:r>
              <a:rPr lang="en-US" dirty="0"/>
              <a:t>The re-financing option has much much more value when the initial tenor is short.</a:t>
            </a:r>
          </a:p>
        </p:txBody>
      </p:sp>
      <p:sp>
        <p:nvSpPr>
          <p:cNvPr id="3" name="Title 2">
            <a:extLst>
              <a:ext uri="{FF2B5EF4-FFF2-40B4-BE49-F238E27FC236}">
                <a16:creationId xmlns:a16="http://schemas.microsoft.com/office/drawing/2014/main" id="{C58782C7-BD21-4591-B6A7-77C407EB1FAA}"/>
              </a:ext>
            </a:extLst>
          </p:cNvPr>
          <p:cNvSpPr>
            <a:spLocks noGrp="1"/>
          </p:cNvSpPr>
          <p:nvPr>
            <p:ph type="title"/>
          </p:nvPr>
        </p:nvSpPr>
        <p:spPr/>
        <p:txBody>
          <a:bodyPr/>
          <a:lstStyle/>
          <a:p>
            <a:r>
              <a:rPr lang="en-US" dirty="0"/>
              <a:t>Re-financing Introduction</a:t>
            </a:r>
          </a:p>
        </p:txBody>
      </p:sp>
      <p:sp>
        <p:nvSpPr>
          <p:cNvPr id="4" name="Slide Number Placeholder 3">
            <a:extLst>
              <a:ext uri="{FF2B5EF4-FFF2-40B4-BE49-F238E27FC236}">
                <a16:creationId xmlns:a16="http://schemas.microsoft.com/office/drawing/2014/main" id="{7ADA3BC2-4B72-4B52-8CF3-506E864EB3DD}"/>
              </a:ext>
            </a:extLst>
          </p:cNvPr>
          <p:cNvSpPr>
            <a:spLocks noGrp="1"/>
          </p:cNvSpPr>
          <p:nvPr>
            <p:ph type="sldNum" sz="quarter" idx="12"/>
          </p:nvPr>
        </p:nvSpPr>
        <p:spPr/>
        <p:txBody>
          <a:bodyPr/>
          <a:lstStyle/>
          <a:p>
            <a:pPr algn="ctr"/>
            <a:fld id="{0C3A1854-6B63-4059-B360-A3C4972BF0FC}" type="slidenum">
              <a:rPr lang="ko-KR" altLang="en-US" smtClean="0"/>
              <a:pPr algn="ctr"/>
              <a:t>394</a:t>
            </a:fld>
            <a:endParaRPr lang="ko-KR" altLang="en-US" dirty="0"/>
          </a:p>
        </p:txBody>
      </p:sp>
    </p:spTree>
    <p:extLst>
      <p:ext uri="{BB962C8B-B14F-4D97-AF65-F5344CB8AC3E}">
        <p14:creationId xmlns:p14="http://schemas.microsoft.com/office/powerpoint/2010/main" val="3090783840"/>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E71D464-29AF-411E-B21C-911EC97972B9}"/>
              </a:ext>
            </a:extLst>
          </p:cNvPr>
          <p:cNvSpPr>
            <a:spLocks noGrp="1"/>
          </p:cNvSpPr>
          <p:nvPr>
            <p:ph idx="1"/>
          </p:nvPr>
        </p:nvSpPr>
        <p:spPr/>
        <p:txBody>
          <a:bodyPr/>
          <a:lstStyle/>
          <a:p>
            <a:r>
              <a:rPr lang="en-US" dirty="0"/>
              <a:t>The excerpts below show the assumptions and the mechanics behind re-financing</a:t>
            </a:r>
          </a:p>
          <a:p>
            <a:endParaRPr lang="en-US" dirty="0"/>
          </a:p>
        </p:txBody>
      </p:sp>
      <p:sp>
        <p:nvSpPr>
          <p:cNvPr id="3" name="Title 2">
            <a:extLst>
              <a:ext uri="{FF2B5EF4-FFF2-40B4-BE49-F238E27FC236}">
                <a16:creationId xmlns:a16="http://schemas.microsoft.com/office/drawing/2014/main" id="{D9EF5CC2-32BB-4E7C-86E9-0A34BE120F17}"/>
              </a:ext>
            </a:extLst>
          </p:cNvPr>
          <p:cNvSpPr>
            <a:spLocks noGrp="1"/>
          </p:cNvSpPr>
          <p:nvPr>
            <p:ph type="title"/>
          </p:nvPr>
        </p:nvSpPr>
        <p:spPr/>
        <p:txBody>
          <a:bodyPr>
            <a:normAutofit fontScale="90000"/>
          </a:bodyPr>
          <a:lstStyle/>
          <a:p>
            <a:r>
              <a:rPr lang="en-US" dirty="0"/>
              <a:t>Assumptions and Mechanics of Re-financing</a:t>
            </a:r>
          </a:p>
        </p:txBody>
      </p:sp>
      <p:pic>
        <p:nvPicPr>
          <p:cNvPr id="5" name="Picture 4">
            <a:extLst>
              <a:ext uri="{FF2B5EF4-FFF2-40B4-BE49-F238E27FC236}">
                <a16:creationId xmlns:a16="http://schemas.microsoft.com/office/drawing/2014/main" id="{789852FE-83BE-4E50-AD91-A9D7C5A1EA75}"/>
              </a:ext>
            </a:extLst>
          </p:cNvPr>
          <p:cNvPicPr>
            <a:picLocks noChangeAspect="1"/>
          </p:cNvPicPr>
          <p:nvPr/>
        </p:nvPicPr>
        <p:blipFill>
          <a:blip r:embed="rId2"/>
          <a:stretch>
            <a:fillRect/>
          </a:stretch>
        </p:blipFill>
        <p:spPr>
          <a:xfrm>
            <a:off x="1760098" y="2029064"/>
            <a:ext cx="4577427" cy="1219915"/>
          </a:xfrm>
          <a:prstGeom prst="rect">
            <a:avLst/>
          </a:prstGeom>
        </p:spPr>
      </p:pic>
      <p:pic>
        <p:nvPicPr>
          <p:cNvPr id="6" name="Picture 5">
            <a:extLst>
              <a:ext uri="{FF2B5EF4-FFF2-40B4-BE49-F238E27FC236}">
                <a16:creationId xmlns:a16="http://schemas.microsoft.com/office/drawing/2014/main" id="{031D6167-1C6F-4660-ACA3-A0698206F6D7}"/>
              </a:ext>
            </a:extLst>
          </p:cNvPr>
          <p:cNvPicPr>
            <a:picLocks noChangeAspect="1"/>
          </p:cNvPicPr>
          <p:nvPr/>
        </p:nvPicPr>
        <p:blipFill>
          <a:blip r:embed="rId3"/>
          <a:stretch>
            <a:fillRect/>
          </a:stretch>
        </p:blipFill>
        <p:spPr>
          <a:xfrm>
            <a:off x="527901" y="3328313"/>
            <a:ext cx="7268066" cy="2808004"/>
          </a:xfrm>
          <a:prstGeom prst="rect">
            <a:avLst/>
          </a:prstGeom>
        </p:spPr>
      </p:pic>
    </p:spTree>
    <p:extLst>
      <p:ext uri="{BB962C8B-B14F-4D97-AF65-F5344CB8AC3E}">
        <p14:creationId xmlns:p14="http://schemas.microsoft.com/office/powerpoint/2010/main" val="2582479464"/>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C691136-C9AF-4EB4-9A20-637C22B11A35}"/>
              </a:ext>
            </a:extLst>
          </p:cNvPr>
          <p:cNvSpPr>
            <a:spLocks noGrp="1"/>
          </p:cNvSpPr>
          <p:nvPr>
            <p:ph idx="1"/>
          </p:nvPr>
        </p:nvSpPr>
        <p:spPr>
          <a:xfrm>
            <a:off x="141403" y="980388"/>
            <a:ext cx="8757500" cy="2290714"/>
          </a:xfrm>
        </p:spPr>
        <p:txBody>
          <a:bodyPr>
            <a:normAutofit/>
          </a:bodyPr>
          <a:lstStyle/>
          <a:p>
            <a:r>
              <a:rPr lang="en-US" dirty="0"/>
              <a:t>The table below illustrates alternative re-financing scenarios using the assumption of DSCR driving the debt size in re-financing. Results of these sensitivities are presented in subsequent slides. This kind of table should be in every model</a:t>
            </a:r>
          </a:p>
          <a:p>
            <a:endParaRPr lang="en-US" dirty="0"/>
          </a:p>
        </p:txBody>
      </p:sp>
      <p:sp>
        <p:nvSpPr>
          <p:cNvPr id="3" name="Title 2">
            <a:extLst>
              <a:ext uri="{FF2B5EF4-FFF2-40B4-BE49-F238E27FC236}">
                <a16:creationId xmlns:a16="http://schemas.microsoft.com/office/drawing/2014/main" id="{C0202357-88F4-4B16-8E87-C7A95BD61B47}"/>
              </a:ext>
            </a:extLst>
          </p:cNvPr>
          <p:cNvSpPr>
            <a:spLocks noGrp="1"/>
          </p:cNvSpPr>
          <p:nvPr>
            <p:ph type="title"/>
          </p:nvPr>
        </p:nvSpPr>
        <p:spPr/>
        <p:txBody>
          <a:bodyPr>
            <a:normAutofit/>
          </a:bodyPr>
          <a:lstStyle/>
          <a:p>
            <a:r>
              <a:rPr lang="en-US" dirty="0"/>
              <a:t>Re-financing Scenarios</a:t>
            </a:r>
          </a:p>
        </p:txBody>
      </p:sp>
      <p:pic>
        <p:nvPicPr>
          <p:cNvPr id="7" name="Picture 6">
            <a:extLst>
              <a:ext uri="{FF2B5EF4-FFF2-40B4-BE49-F238E27FC236}">
                <a16:creationId xmlns:a16="http://schemas.microsoft.com/office/drawing/2014/main" id="{E1FBDD2E-32E8-41F3-BC48-33BCB428C596}"/>
              </a:ext>
            </a:extLst>
          </p:cNvPr>
          <p:cNvPicPr>
            <a:picLocks noChangeAspect="1"/>
          </p:cNvPicPr>
          <p:nvPr/>
        </p:nvPicPr>
        <p:blipFill>
          <a:blip r:embed="rId2"/>
          <a:stretch>
            <a:fillRect/>
          </a:stretch>
        </p:blipFill>
        <p:spPr>
          <a:xfrm>
            <a:off x="0" y="3439262"/>
            <a:ext cx="8974318" cy="2697054"/>
          </a:xfrm>
          <a:prstGeom prst="rect">
            <a:avLst/>
          </a:prstGeom>
        </p:spPr>
      </p:pic>
    </p:spTree>
    <p:extLst>
      <p:ext uri="{BB962C8B-B14F-4D97-AF65-F5344CB8AC3E}">
        <p14:creationId xmlns:p14="http://schemas.microsoft.com/office/powerpoint/2010/main" val="3895527160"/>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C691136-C9AF-4EB4-9A20-637C22B11A35}"/>
              </a:ext>
            </a:extLst>
          </p:cNvPr>
          <p:cNvSpPr>
            <a:spLocks noGrp="1"/>
          </p:cNvSpPr>
          <p:nvPr>
            <p:ph idx="1"/>
          </p:nvPr>
        </p:nvSpPr>
        <p:spPr/>
        <p:txBody>
          <a:bodyPr/>
          <a:lstStyle/>
          <a:p>
            <a:r>
              <a:rPr lang="en-US" dirty="0"/>
              <a:t>If there are multiple re-financings, the effect of the tenure on the IRR is dramatically reduced as shown in the two tables below.</a:t>
            </a:r>
          </a:p>
        </p:txBody>
      </p:sp>
      <p:sp>
        <p:nvSpPr>
          <p:cNvPr id="3" name="Title 2">
            <a:extLst>
              <a:ext uri="{FF2B5EF4-FFF2-40B4-BE49-F238E27FC236}">
                <a16:creationId xmlns:a16="http://schemas.microsoft.com/office/drawing/2014/main" id="{C0202357-88F4-4B16-8E87-C7A95BD61B47}"/>
              </a:ext>
            </a:extLst>
          </p:cNvPr>
          <p:cNvSpPr>
            <a:spLocks noGrp="1"/>
          </p:cNvSpPr>
          <p:nvPr>
            <p:ph type="title"/>
          </p:nvPr>
        </p:nvSpPr>
        <p:spPr/>
        <p:txBody>
          <a:bodyPr>
            <a:normAutofit fontScale="90000"/>
          </a:bodyPr>
          <a:lstStyle/>
          <a:p>
            <a:r>
              <a:rPr lang="en-US" dirty="0"/>
              <a:t>Re-financing Case 1 – Multiple Re-financings</a:t>
            </a:r>
          </a:p>
        </p:txBody>
      </p:sp>
      <p:pic>
        <p:nvPicPr>
          <p:cNvPr id="5" name="Picture 4">
            <a:extLst>
              <a:ext uri="{FF2B5EF4-FFF2-40B4-BE49-F238E27FC236}">
                <a16:creationId xmlns:a16="http://schemas.microsoft.com/office/drawing/2014/main" id="{57D1C35D-4B67-43F6-9BD3-E72780BA2428}"/>
              </a:ext>
            </a:extLst>
          </p:cNvPr>
          <p:cNvPicPr>
            <a:picLocks noChangeAspect="1"/>
          </p:cNvPicPr>
          <p:nvPr/>
        </p:nvPicPr>
        <p:blipFill>
          <a:blip r:embed="rId2"/>
          <a:stretch>
            <a:fillRect/>
          </a:stretch>
        </p:blipFill>
        <p:spPr>
          <a:xfrm>
            <a:off x="377072" y="2645764"/>
            <a:ext cx="4355184" cy="3047895"/>
          </a:xfrm>
          <a:prstGeom prst="rect">
            <a:avLst/>
          </a:prstGeom>
        </p:spPr>
      </p:pic>
      <p:pic>
        <p:nvPicPr>
          <p:cNvPr id="6" name="Picture 5">
            <a:extLst>
              <a:ext uri="{FF2B5EF4-FFF2-40B4-BE49-F238E27FC236}">
                <a16:creationId xmlns:a16="http://schemas.microsoft.com/office/drawing/2014/main" id="{5C84322C-D5F3-4C2E-A186-E49417A63543}"/>
              </a:ext>
            </a:extLst>
          </p:cNvPr>
          <p:cNvPicPr>
            <a:picLocks noChangeAspect="1"/>
          </p:cNvPicPr>
          <p:nvPr/>
        </p:nvPicPr>
        <p:blipFill>
          <a:blip r:embed="rId3"/>
          <a:stretch>
            <a:fillRect/>
          </a:stretch>
        </p:blipFill>
        <p:spPr>
          <a:xfrm>
            <a:off x="4732256" y="2645764"/>
            <a:ext cx="4176074" cy="3048389"/>
          </a:xfrm>
          <a:prstGeom prst="rect">
            <a:avLst/>
          </a:prstGeom>
        </p:spPr>
      </p:pic>
    </p:spTree>
    <p:extLst>
      <p:ext uri="{BB962C8B-B14F-4D97-AF65-F5344CB8AC3E}">
        <p14:creationId xmlns:p14="http://schemas.microsoft.com/office/powerpoint/2010/main" val="14124727"/>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C691136-C9AF-4EB4-9A20-637C22B11A35}"/>
              </a:ext>
            </a:extLst>
          </p:cNvPr>
          <p:cNvSpPr>
            <a:spLocks noGrp="1"/>
          </p:cNvSpPr>
          <p:nvPr>
            <p:ph idx="1"/>
          </p:nvPr>
        </p:nvSpPr>
        <p:spPr>
          <a:xfrm>
            <a:off x="130109" y="1177296"/>
            <a:ext cx="8860115" cy="1302912"/>
          </a:xfrm>
        </p:spPr>
        <p:txBody>
          <a:bodyPr>
            <a:normAutofit fontScale="92500" lnSpcReduction="10000"/>
          </a:bodyPr>
          <a:lstStyle/>
          <a:p>
            <a:r>
              <a:rPr lang="en-US" dirty="0"/>
              <a:t>This scenario shows that if the re-financing occurs later there is a smaller effect because higher dividends occur in early years. The table shows Equity IRR</a:t>
            </a:r>
          </a:p>
        </p:txBody>
      </p:sp>
      <p:sp>
        <p:nvSpPr>
          <p:cNvPr id="3" name="Title 2">
            <a:extLst>
              <a:ext uri="{FF2B5EF4-FFF2-40B4-BE49-F238E27FC236}">
                <a16:creationId xmlns:a16="http://schemas.microsoft.com/office/drawing/2014/main" id="{C0202357-88F4-4B16-8E87-C7A95BD61B47}"/>
              </a:ext>
            </a:extLst>
          </p:cNvPr>
          <p:cNvSpPr>
            <a:spLocks noGrp="1"/>
          </p:cNvSpPr>
          <p:nvPr>
            <p:ph type="title"/>
          </p:nvPr>
        </p:nvSpPr>
        <p:spPr/>
        <p:txBody>
          <a:bodyPr>
            <a:normAutofit/>
          </a:bodyPr>
          <a:lstStyle/>
          <a:p>
            <a:r>
              <a:rPr lang="en-US" dirty="0"/>
              <a:t>Re-financing Case 2 – Later Refinancing</a:t>
            </a:r>
          </a:p>
        </p:txBody>
      </p:sp>
      <p:pic>
        <p:nvPicPr>
          <p:cNvPr id="2" name="Picture 1">
            <a:extLst>
              <a:ext uri="{FF2B5EF4-FFF2-40B4-BE49-F238E27FC236}">
                <a16:creationId xmlns:a16="http://schemas.microsoft.com/office/drawing/2014/main" id="{6E1E4E78-A304-4032-BC09-17A6D035963B}"/>
              </a:ext>
            </a:extLst>
          </p:cNvPr>
          <p:cNvPicPr>
            <a:picLocks noChangeAspect="1"/>
          </p:cNvPicPr>
          <p:nvPr/>
        </p:nvPicPr>
        <p:blipFill>
          <a:blip r:embed="rId2"/>
          <a:stretch>
            <a:fillRect/>
          </a:stretch>
        </p:blipFill>
        <p:spPr>
          <a:xfrm>
            <a:off x="4683648" y="2551625"/>
            <a:ext cx="4420140" cy="3057323"/>
          </a:xfrm>
          <a:prstGeom prst="rect">
            <a:avLst/>
          </a:prstGeom>
        </p:spPr>
      </p:pic>
      <p:pic>
        <p:nvPicPr>
          <p:cNvPr id="7" name="Picture 6">
            <a:extLst>
              <a:ext uri="{FF2B5EF4-FFF2-40B4-BE49-F238E27FC236}">
                <a16:creationId xmlns:a16="http://schemas.microsoft.com/office/drawing/2014/main" id="{4CDBD993-300B-45C2-8DE6-D6BB87CE171B}"/>
              </a:ext>
            </a:extLst>
          </p:cNvPr>
          <p:cNvPicPr>
            <a:picLocks noChangeAspect="1"/>
          </p:cNvPicPr>
          <p:nvPr/>
        </p:nvPicPr>
        <p:blipFill>
          <a:blip r:embed="rId3"/>
          <a:stretch>
            <a:fillRect/>
          </a:stretch>
        </p:blipFill>
        <p:spPr>
          <a:xfrm>
            <a:off x="130109" y="2480207"/>
            <a:ext cx="4360823" cy="3128741"/>
          </a:xfrm>
          <a:prstGeom prst="rect">
            <a:avLst/>
          </a:prstGeom>
        </p:spPr>
      </p:pic>
    </p:spTree>
    <p:extLst>
      <p:ext uri="{BB962C8B-B14F-4D97-AF65-F5344CB8AC3E}">
        <p14:creationId xmlns:p14="http://schemas.microsoft.com/office/powerpoint/2010/main" val="2083970305"/>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C691136-C9AF-4EB4-9A20-637C22B11A35}"/>
              </a:ext>
            </a:extLst>
          </p:cNvPr>
          <p:cNvSpPr>
            <a:spLocks noGrp="1"/>
          </p:cNvSpPr>
          <p:nvPr>
            <p:ph idx="1"/>
          </p:nvPr>
        </p:nvSpPr>
        <p:spPr>
          <a:xfrm>
            <a:off x="226243" y="1036949"/>
            <a:ext cx="8465269" cy="1575100"/>
          </a:xfrm>
        </p:spPr>
        <p:txBody>
          <a:bodyPr>
            <a:normAutofit/>
          </a:bodyPr>
          <a:lstStyle/>
          <a:p>
            <a:r>
              <a:rPr lang="en-US" dirty="0"/>
              <a:t>This scenario demonstrates that if the re-financing occurs later but there is a longer tenure for the re-financing then the effect is increased.</a:t>
            </a:r>
          </a:p>
        </p:txBody>
      </p:sp>
      <p:sp>
        <p:nvSpPr>
          <p:cNvPr id="3" name="Title 2">
            <a:extLst>
              <a:ext uri="{FF2B5EF4-FFF2-40B4-BE49-F238E27FC236}">
                <a16:creationId xmlns:a16="http://schemas.microsoft.com/office/drawing/2014/main" id="{C0202357-88F4-4B16-8E87-C7A95BD61B47}"/>
              </a:ext>
            </a:extLst>
          </p:cNvPr>
          <p:cNvSpPr>
            <a:spLocks noGrp="1"/>
          </p:cNvSpPr>
          <p:nvPr>
            <p:ph type="title"/>
          </p:nvPr>
        </p:nvSpPr>
        <p:spPr/>
        <p:txBody>
          <a:bodyPr>
            <a:normAutofit fontScale="90000"/>
          </a:bodyPr>
          <a:lstStyle/>
          <a:p>
            <a:r>
              <a:rPr lang="en-US" dirty="0"/>
              <a:t>Re-financing Case 3 – Shorter Tail in Re-financing </a:t>
            </a:r>
          </a:p>
        </p:txBody>
      </p:sp>
      <p:pic>
        <p:nvPicPr>
          <p:cNvPr id="7" name="Picture 6">
            <a:extLst>
              <a:ext uri="{FF2B5EF4-FFF2-40B4-BE49-F238E27FC236}">
                <a16:creationId xmlns:a16="http://schemas.microsoft.com/office/drawing/2014/main" id="{4CDBD993-300B-45C2-8DE6-D6BB87CE171B}"/>
              </a:ext>
            </a:extLst>
          </p:cNvPr>
          <p:cNvPicPr>
            <a:picLocks noChangeAspect="1"/>
          </p:cNvPicPr>
          <p:nvPr/>
        </p:nvPicPr>
        <p:blipFill>
          <a:blip r:embed="rId2"/>
          <a:stretch>
            <a:fillRect/>
          </a:stretch>
        </p:blipFill>
        <p:spPr>
          <a:xfrm>
            <a:off x="130109" y="2545237"/>
            <a:ext cx="4462901" cy="3201978"/>
          </a:xfrm>
          <a:prstGeom prst="rect">
            <a:avLst/>
          </a:prstGeom>
        </p:spPr>
      </p:pic>
      <p:pic>
        <p:nvPicPr>
          <p:cNvPr id="5" name="Picture 4">
            <a:extLst>
              <a:ext uri="{FF2B5EF4-FFF2-40B4-BE49-F238E27FC236}">
                <a16:creationId xmlns:a16="http://schemas.microsoft.com/office/drawing/2014/main" id="{518460D7-0AA1-4FCD-B99B-D7C8B0C1DC79}"/>
              </a:ext>
            </a:extLst>
          </p:cNvPr>
          <p:cNvPicPr>
            <a:picLocks noChangeAspect="1"/>
          </p:cNvPicPr>
          <p:nvPr/>
        </p:nvPicPr>
        <p:blipFill>
          <a:blip r:embed="rId3"/>
          <a:stretch>
            <a:fillRect/>
          </a:stretch>
        </p:blipFill>
        <p:spPr>
          <a:xfrm>
            <a:off x="4646040" y="2612048"/>
            <a:ext cx="4497960" cy="3135167"/>
          </a:xfrm>
          <a:prstGeom prst="rect">
            <a:avLst/>
          </a:prstGeom>
        </p:spPr>
      </p:pic>
    </p:spTree>
    <p:extLst>
      <p:ext uri="{BB962C8B-B14F-4D97-AF65-F5344CB8AC3E}">
        <p14:creationId xmlns:p14="http://schemas.microsoft.com/office/powerpoint/2010/main" val="682707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5FB7AC4-9071-47B3-87A1-3DC0BEFD4968}"/>
              </a:ext>
            </a:extLst>
          </p:cNvPr>
          <p:cNvSpPr>
            <a:spLocks noGrp="1"/>
          </p:cNvSpPr>
          <p:nvPr>
            <p:ph idx="1"/>
          </p:nvPr>
        </p:nvSpPr>
        <p:spPr/>
        <p:txBody>
          <a:bodyPr>
            <a:normAutofit fontScale="62500" lnSpcReduction="20000"/>
          </a:bodyPr>
          <a:lstStyle/>
          <a:p>
            <a:r>
              <a:rPr lang="en-US" dirty="0"/>
              <a:t>Solar Project in Norther Nigeria</a:t>
            </a:r>
          </a:p>
          <a:p>
            <a:pPr lvl="1"/>
            <a:r>
              <a:rPr lang="en-US" dirty="0"/>
              <a:t>Resource Risk</a:t>
            </a:r>
          </a:p>
          <a:p>
            <a:pPr lvl="1"/>
            <a:r>
              <a:rPr lang="en-US" dirty="0"/>
              <a:t>PPA Off-taker Risk and Inflation Risk</a:t>
            </a:r>
          </a:p>
          <a:p>
            <a:pPr lvl="1"/>
            <a:r>
              <a:rPr lang="en-US" dirty="0"/>
              <a:t>Different DSCR’s</a:t>
            </a:r>
          </a:p>
          <a:p>
            <a:pPr lvl="1"/>
            <a:r>
              <a:rPr lang="en-US" dirty="0"/>
              <a:t>Debt Sizing and Financing Costs</a:t>
            </a:r>
          </a:p>
          <a:p>
            <a:r>
              <a:rPr lang="en-US" dirty="0"/>
              <a:t>Nigerian Thermal Project</a:t>
            </a:r>
          </a:p>
          <a:p>
            <a:pPr lvl="1"/>
            <a:r>
              <a:rPr lang="en-US" dirty="0"/>
              <a:t>Availability Payment</a:t>
            </a:r>
          </a:p>
          <a:p>
            <a:pPr lvl="1"/>
            <a:r>
              <a:rPr lang="en-US" dirty="0"/>
              <a:t>Risks and Penalties and Political Risk</a:t>
            </a:r>
          </a:p>
          <a:p>
            <a:pPr lvl="1"/>
            <a:r>
              <a:rPr lang="en-US" dirty="0"/>
              <a:t>Repayment, Mini-Perm, Balloon and Credit Spreads</a:t>
            </a:r>
          </a:p>
          <a:p>
            <a:pPr lvl="1"/>
            <a:r>
              <a:rPr lang="en-US" dirty="0"/>
              <a:t>Inflation and Exchange Rate Risk</a:t>
            </a:r>
          </a:p>
          <a:p>
            <a:pPr lvl="1"/>
            <a:r>
              <a:rPr lang="en-US" dirty="0"/>
              <a:t>Equity IRR, EBL IRR, Debt IRR, Project IRR and Financing</a:t>
            </a:r>
          </a:p>
          <a:p>
            <a:r>
              <a:rPr lang="en-US" dirty="0"/>
              <a:t>Lekki Expressway</a:t>
            </a:r>
          </a:p>
          <a:p>
            <a:pPr lvl="1"/>
            <a:r>
              <a:rPr lang="en-US" dirty="0"/>
              <a:t>Traffic Risk Analysis</a:t>
            </a:r>
          </a:p>
          <a:p>
            <a:pPr lvl="1"/>
            <a:r>
              <a:rPr lang="en-US" dirty="0"/>
              <a:t>Construction Cost and Delays</a:t>
            </a:r>
          </a:p>
          <a:p>
            <a:pPr lvl="1"/>
            <a:r>
              <a:rPr lang="en-US" dirty="0"/>
              <a:t>Initial Financing and Refinancing</a:t>
            </a:r>
          </a:p>
          <a:p>
            <a:pPr lvl="1"/>
            <a:r>
              <a:rPr lang="en-US" dirty="0"/>
              <a:t>LLCR and PLCR</a:t>
            </a:r>
          </a:p>
          <a:p>
            <a:pPr lvl="1"/>
            <a:r>
              <a:rPr lang="en-US" dirty="0"/>
              <a:t>Equity IRR and Financing Cost</a:t>
            </a:r>
          </a:p>
        </p:txBody>
      </p:sp>
      <p:sp>
        <p:nvSpPr>
          <p:cNvPr id="3" name="Title 2">
            <a:extLst>
              <a:ext uri="{FF2B5EF4-FFF2-40B4-BE49-F238E27FC236}">
                <a16:creationId xmlns:a16="http://schemas.microsoft.com/office/drawing/2014/main" id="{C1BD4405-7BC0-4A05-8B13-CA678C42D153}"/>
              </a:ext>
            </a:extLst>
          </p:cNvPr>
          <p:cNvSpPr>
            <a:spLocks noGrp="1"/>
          </p:cNvSpPr>
          <p:nvPr>
            <p:ph type="title"/>
          </p:nvPr>
        </p:nvSpPr>
        <p:spPr/>
        <p:txBody>
          <a:bodyPr/>
          <a:lstStyle/>
          <a:p>
            <a:r>
              <a:rPr lang="en-US" dirty="0"/>
              <a:t>Three Case Studies</a:t>
            </a:r>
          </a:p>
        </p:txBody>
      </p:sp>
    </p:spTree>
    <p:extLst>
      <p:ext uri="{BB962C8B-B14F-4D97-AF65-F5344CB8AC3E}">
        <p14:creationId xmlns:p14="http://schemas.microsoft.com/office/powerpoint/2010/main" val="42514999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a:t>Contract Risks</a:t>
            </a:r>
          </a:p>
        </p:txBody>
      </p:sp>
      <p:pic>
        <p:nvPicPr>
          <p:cNvPr id="2" name="Content Placeholder 1"/>
          <p:cNvPicPr>
            <a:picLocks noGrp="1" noChangeAspect="1"/>
          </p:cNvPicPr>
          <p:nvPr>
            <p:ph idx="1"/>
          </p:nvPr>
        </p:nvPicPr>
        <p:blipFill>
          <a:blip r:embed="rId2"/>
          <a:stretch>
            <a:fillRect/>
          </a:stretch>
        </p:blipFill>
        <p:spPr>
          <a:xfrm>
            <a:off x="587023" y="1371600"/>
            <a:ext cx="7720894" cy="4724400"/>
          </a:xfrm>
          <a:prstGeom prst="rect">
            <a:avLst/>
          </a:prstGeom>
        </p:spPr>
      </p:pic>
    </p:spTree>
    <p:extLst>
      <p:ext uri="{BB962C8B-B14F-4D97-AF65-F5344CB8AC3E}">
        <p14:creationId xmlns:p14="http://schemas.microsoft.com/office/powerpoint/2010/main" val="2395870112"/>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C691136-C9AF-4EB4-9A20-637C22B11A35}"/>
              </a:ext>
            </a:extLst>
          </p:cNvPr>
          <p:cNvSpPr>
            <a:spLocks noGrp="1"/>
          </p:cNvSpPr>
          <p:nvPr>
            <p:ph idx="1"/>
          </p:nvPr>
        </p:nvSpPr>
        <p:spPr/>
        <p:txBody>
          <a:bodyPr/>
          <a:lstStyle/>
          <a:p>
            <a:r>
              <a:rPr lang="en-US" dirty="0"/>
              <a:t>The scenario with reduced interest and reduced DSCR demonstrates higher returns in all scenarios. </a:t>
            </a:r>
          </a:p>
        </p:txBody>
      </p:sp>
      <p:sp>
        <p:nvSpPr>
          <p:cNvPr id="3" name="Title 2">
            <a:extLst>
              <a:ext uri="{FF2B5EF4-FFF2-40B4-BE49-F238E27FC236}">
                <a16:creationId xmlns:a16="http://schemas.microsoft.com/office/drawing/2014/main" id="{C0202357-88F4-4B16-8E87-C7A95BD61B47}"/>
              </a:ext>
            </a:extLst>
          </p:cNvPr>
          <p:cNvSpPr>
            <a:spLocks noGrp="1"/>
          </p:cNvSpPr>
          <p:nvPr>
            <p:ph type="title"/>
          </p:nvPr>
        </p:nvSpPr>
        <p:spPr/>
        <p:txBody>
          <a:bodyPr>
            <a:normAutofit fontScale="90000"/>
          </a:bodyPr>
          <a:lstStyle/>
          <a:p>
            <a:r>
              <a:rPr lang="en-US" dirty="0"/>
              <a:t>Re-financing Case 4 – Reduced DSCR and Interest Rate on Re-financing</a:t>
            </a:r>
          </a:p>
        </p:txBody>
      </p:sp>
      <p:pic>
        <p:nvPicPr>
          <p:cNvPr id="7" name="Picture 6">
            <a:extLst>
              <a:ext uri="{FF2B5EF4-FFF2-40B4-BE49-F238E27FC236}">
                <a16:creationId xmlns:a16="http://schemas.microsoft.com/office/drawing/2014/main" id="{4CDBD993-300B-45C2-8DE6-D6BB87CE171B}"/>
              </a:ext>
            </a:extLst>
          </p:cNvPr>
          <p:cNvPicPr>
            <a:picLocks noChangeAspect="1"/>
          </p:cNvPicPr>
          <p:nvPr/>
        </p:nvPicPr>
        <p:blipFill>
          <a:blip r:embed="rId2"/>
          <a:stretch>
            <a:fillRect/>
          </a:stretch>
        </p:blipFill>
        <p:spPr>
          <a:xfrm>
            <a:off x="130109" y="2545237"/>
            <a:ext cx="4462901" cy="3201978"/>
          </a:xfrm>
          <a:prstGeom prst="rect">
            <a:avLst/>
          </a:prstGeom>
        </p:spPr>
      </p:pic>
      <p:pic>
        <p:nvPicPr>
          <p:cNvPr id="2" name="Picture 1">
            <a:extLst>
              <a:ext uri="{FF2B5EF4-FFF2-40B4-BE49-F238E27FC236}">
                <a16:creationId xmlns:a16="http://schemas.microsoft.com/office/drawing/2014/main" id="{F46DC904-CC79-4758-B80E-FC7894E728AF}"/>
              </a:ext>
            </a:extLst>
          </p:cNvPr>
          <p:cNvPicPr>
            <a:picLocks noChangeAspect="1"/>
          </p:cNvPicPr>
          <p:nvPr/>
        </p:nvPicPr>
        <p:blipFill>
          <a:blip r:embed="rId3"/>
          <a:stretch>
            <a:fillRect/>
          </a:stretch>
        </p:blipFill>
        <p:spPr>
          <a:xfrm>
            <a:off x="4593010" y="2545237"/>
            <a:ext cx="4525873" cy="3201978"/>
          </a:xfrm>
          <a:prstGeom prst="rect">
            <a:avLst/>
          </a:prstGeom>
        </p:spPr>
      </p:pic>
    </p:spTree>
    <p:extLst>
      <p:ext uri="{BB962C8B-B14F-4D97-AF65-F5344CB8AC3E}">
        <p14:creationId xmlns:p14="http://schemas.microsoft.com/office/powerpoint/2010/main" val="408256874"/>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C691136-C9AF-4EB4-9A20-637C22B11A35}"/>
              </a:ext>
            </a:extLst>
          </p:cNvPr>
          <p:cNvSpPr>
            <a:spLocks noGrp="1"/>
          </p:cNvSpPr>
          <p:nvPr>
            <p:ph idx="1"/>
          </p:nvPr>
        </p:nvSpPr>
        <p:spPr>
          <a:xfrm>
            <a:off x="248411" y="1121790"/>
            <a:ext cx="8537369" cy="1329179"/>
          </a:xfrm>
        </p:spPr>
        <p:txBody>
          <a:bodyPr>
            <a:normAutofit fontScale="85000" lnSpcReduction="20000"/>
          </a:bodyPr>
          <a:lstStyle/>
          <a:p>
            <a:r>
              <a:rPr lang="en-US" dirty="0"/>
              <a:t>When re-financing is included interest rate changes make a big difference and loan tenor is much less important. If you believe that you can re-finance, it is more important to negotiate a low interest rate.</a:t>
            </a:r>
          </a:p>
        </p:txBody>
      </p:sp>
      <p:sp>
        <p:nvSpPr>
          <p:cNvPr id="3" name="Title 2">
            <a:extLst>
              <a:ext uri="{FF2B5EF4-FFF2-40B4-BE49-F238E27FC236}">
                <a16:creationId xmlns:a16="http://schemas.microsoft.com/office/drawing/2014/main" id="{C0202357-88F4-4B16-8E87-C7A95BD61B47}"/>
              </a:ext>
            </a:extLst>
          </p:cNvPr>
          <p:cNvSpPr>
            <a:spLocks noGrp="1"/>
          </p:cNvSpPr>
          <p:nvPr>
            <p:ph type="title"/>
          </p:nvPr>
        </p:nvSpPr>
        <p:spPr/>
        <p:txBody>
          <a:bodyPr>
            <a:normAutofit fontScale="90000"/>
          </a:bodyPr>
          <a:lstStyle/>
          <a:p>
            <a:r>
              <a:rPr lang="en-US" dirty="0"/>
              <a:t>Re-financing Case 5 – Effect of Interest Rates when Re-financing Included</a:t>
            </a:r>
          </a:p>
        </p:txBody>
      </p:sp>
      <p:pic>
        <p:nvPicPr>
          <p:cNvPr id="5" name="Picture 4">
            <a:extLst>
              <a:ext uri="{FF2B5EF4-FFF2-40B4-BE49-F238E27FC236}">
                <a16:creationId xmlns:a16="http://schemas.microsoft.com/office/drawing/2014/main" id="{84A88F48-7E09-4219-B335-0CE10218B90F}"/>
              </a:ext>
            </a:extLst>
          </p:cNvPr>
          <p:cNvPicPr>
            <a:picLocks noChangeAspect="1"/>
          </p:cNvPicPr>
          <p:nvPr/>
        </p:nvPicPr>
        <p:blipFill>
          <a:blip r:embed="rId2"/>
          <a:stretch>
            <a:fillRect/>
          </a:stretch>
        </p:blipFill>
        <p:spPr>
          <a:xfrm>
            <a:off x="248412" y="2545236"/>
            <a:ext cx="4021929" cy="3360093"/>
          </a:xfrm>
          <a:prstGeom prst="rect">
            <a:avLst/>
          </a:prstGeom>
        </p:spPr>
      </p:pic>
      <p:pic>
        <p:nvPicPr>
          <p:cNvPr id="6" name="Picture 5">
            <a:extLst>
              <a:ext uri="{FF2B5EF4-FFF2-40B4-BE49-F238E27FC236}">
                <a16:creationId xmlns:a16="http://schemas.microsoft.com/office/drawing/2014/main" id="{EA02AE5B-7DD9-47F1-8A04-E4EE6C30F659}"/>
              </a:ext>
            </a:extLst>
          </p:cNvPr>
          <p:cNvPicPr>
            <a:picLocks noChangeAspect="1"/>
          </p:cNvPicPr>
          <p:nvPr/>
        </p:nvPicPr>
        <p:blipFill>
          <a:blip r:embed="rId3"/>
          <a:stretch>
            <a:fillRect/>
          </a:stretch>
        </p:blipFill>
        <p:spPr>
          <a:xfrm>
            <a:off x="4382238" y="2545236"/>
            <a:ext cx="4140817" cy="3222205"/>
          </a:xfrm>
          <a:prstGeom prst="rect">
            <a:avLst/>
          </a:prstGeom>
        </p:spPr>
      </p:pic>
    </p:spTree>
    <p:extLst>
      <p:ext uri="{BB962C8B-B14F-4D97-AF65-F5344CB8AC3E}">
        <p14:creationId xmlns:p14="http://schemas.microsoft.com/office/powerpoint/2010/main" val="1084432866"/>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C691136-C9AF-4EB4-9A20-637C22B11A35}"/>
              </a:ext>
            </a:extLst>
          </p:cNvPr>
          <p:cNvSpPr>
            <a:spLocks noGrp="1"/>
          </p:cNvSpPr>
          <p:nvPr>
            <p:ph idx="1"/>
          </p:nvPr>
        </p:nvSpPr>
        <p:spPr>
          <a:xfrm>
            <a:off x="248411" y="1121790"/>
            <a:ext cx="8537369" cy="1329179"/>
          </a:xfrm>
        </p:spPr>
        <p:txBody>
          <a:bodyPr>
            <a:normAutofit fontScale="85000" lnSpcReduction="20000"/>
          </a:bodyPr>
          <a:lstStyle/>
          <a:p>
            <a:r>
              <a:rPr lang="en-US" dirty="0"/>
              <a:t>When re-financing is included and the interest rate is reduced on future financing and the DSCR is reduced, the re-financing effects are more dramatic.  The gearing makes more difference and the initial tenor has a smaller effect. </a:t>
            </a:r>
          </a:p>
        </p:txBody>
      </p:sp>
      <p:sp>
        <p:nvSpPr>
          <p:cNvPr id="3" name="Title 2">
            <a:extLst>
              <a:ext uri="{FF2B5EF4-FFF2-40B4-BE49-F238E27FC236}">
                <a16:creationId xmlns:a16="http://schemas.microsoft.com/office/drawing/2014/main" id="{C0202357-88F4-4B16-8E87-C7A95BD61B47}"/>
              </a:ext>
            </a:extLst>
          </p:cNvPr>
          <p:cNvSpPr>
            <a:spLocks noGrp="1"/>
          </p:cNvSpPr>
          <p:nvPr>
            <p:ph type="title"/>
          </p:nvPr>
        </p:nvSpPr>
        <p:spPr>
          <a:xfrm>
            <a:off x="378728" y="245519"/>
            <a:ext cx="8276733" cy="829138"/>
          </a:xfrm>
        </p:spPr>
        <p:txBody>
          <a:bodyPr>
            <a:normAutofit fontScale="90000"/>
          </a:bodyPr>
          <a:lstStyle/>
          <a:p>
            <a:r>
              <a:rPr lang="en-US" dirty="0"/>
              <a:t>Re-financing Case 6 – Effect of Changing Interest Rates and DSCR for Sizing Re-financing</a:t>
            </a:r>
          </a:p>
        </p:txBody>
      </p:sp>
      <p:pic>
        <p:nvPicPr>
          <p:cNvPr id="2" name="Picture 1">
            <a:extLst>
              <a:ext uri="{FF2B5EF4-FFF2-40B4-BE49-F238E27FC236}">
                <a16:creationId xmlns:a16="http://schemas.microsoft.com/office/drawing/2014/main" id="{6DEF941B-9C12-450E-9F6F-B20AA7FC93AE}"/>
              </a:ext>
            </a:extLst>
          </p:cNvPr>
          <p:cNvPicPr>
            <a:picLocks noChangeAspect="1"/>
          </p:cNvPicPr>
          <p:nvPr/>
        </p:nvPicPr>
        <p:blipFill>
          <a:blip r:embed="rId2"/>
          <a:stretch>
            <a:fillRect/>
          </a:stretch>
        </p:blipFill>
        <p:spPr>
          <a:xfrm>
            <a:off x="248411" y="2643247"/>
            <a:ext cx="4215549" cy="2851695"/>
          </a:xfrm>
          <a:prstGeom prst="rect">
            <a:avLst/>
          </a:prstGeom>
        </p:spPr>
      </p:pic>
      <p:pic>
        <p:nvPicPr>
          <p:cNvPr id="7" name="Picture 6">
            <a:extLst>
              <a:ext uri="{FF2B5EF4-FFF2-40B4-BE49-F238E27FC236}">
                <a16:creationId xmlns:a16="http://schemas.microsoft.com/office/drawing/2014/main" id="{049AA2B1-8116-4A02-A74B-02FC2AE68A5D}"/>
              </a:ext>
            </a:extLst>
          </p:cNvPr>
          <p:cNvPicPr>
            <a:picLocks noChangeAspect="1"/>
          </p:cNvPicPr>
          <p:nvPr/>
        </p:nvPicPr>
        <p:blipFill>
          <a:blip r:embed="rId3"/>
          <a:stretch>
            <a:fillRect/>
          </a:stretch>
        </p:blipFill>
        <p:spPr>
          <a:xfrm>
            <a:off x="4517094" y="2643247"/>
            <a:ext cx="4380865" cy="2851695"/>
          </a:xfrm>
          <a:prstGeom prst="rect">
            <a:avLst/>
          </a:prstGeom>
        </p:spPr>
      </p:pic>
    </p:spTree>
    <p:extLst>
      <p:ext uri="{BB962C8B-B14F-4D97-AF65-F5344CB8AC3E}">
        <p14:creationId xmlns:p14="http://schemas.microsoft.com/office/powerpoint/2010/main" val="3909464969"/>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Mini-perms </a:t>
            </a:r>
          </a:p>
        </p:txBody>
      </p:sp>
      <p:sp>
        <p:nvSpPr>
          <p:cNvPr id="3" name="Content Placeholder 2"/>
          <p:cNvSpPr>
            <a:spLocks noGrp="1"/>
          </p:cNvSpPr>
          <p:nvPr>
            <p:ph idx="1"/>
          </p:nvPr>
        </p:nvSpPr>
        <p:spPr/>
        <p:txBody>
          <a:bodyPr>
            <a:normAutofit fontScale="85000" lnSpcReduction="20000"/>
          </a:bodyPr>
          <a:lstStyle/>
          <a:p>
            <a:r>
              <a:rPr lang="en-US" dirty="0"/>
              <a:t>Matching the tenor of repayment to the life of the project and even considering terminal value in the repayment in the context of both achieving a higher DSCR and an improved equity IRR. </a:t>
            </a:r>
          </a:p>
          <a:p>
            <a:r>
              <a:rPr lang="en-US" dirty="0"/>
              <a:t>Problems with multi-lateral agencies that allow long-term maturity can be contrasted with commercial banks and bond financing that may be more flexible and sometimes could have lower costs. </a:t>
            </a:r>
          </a:p>
          <a:p>
            <a:r>
              <a:rPr lang="en-US" dirty="0"/>
              <a:t>Specifically, the effects of hard and soft mini-perms on the profitability of a project along with the difficult problem of required re-financing assumptions. </a:t>
            </a:r>
          </a:p>
          <a:p>
            <a:r>
              <a:rPr lang="en-US" dirty="0"/>
              <a:t>How the DSRA could be used to re-finance debt at end of loan life and how potential terminal value can be used to justify partial bullet repayment at end of loan. </a:t>
            </a:r>
          </a:p>
          <a:p>
            <a:endParaRPr lang="en-US" dirty="0"/>
          </a:p>
          <a:p>
            <a:endParaRPr lang="en-US" dirty="0"/>
          </a:p>
        </p:txBody>
      </p:sp>
      <p:sp>
        <p:nvSpPr>
          <p:cNvPr id="4" name="Slide Number Placeholder 3"/>
          <p:cNvSpPr>
            <a:spLocks noGrp="1"/>
          </p:cNvSpPr>
          <p:nvPr>
            <p:ph type="sldNum" sz="quarter" idx="12"/>
          </p:nvPr>
        </p:nvSpPr>
        <p:spPr/>
        <p:txBody>
          <a:bodyPr/>
          <a:lstStyle/>
          <a:p>
            <a:fld id="{EB241CD2-1E45-42A3-B213-66A034DF9A3B}" type="slidenum">
              <a:rPr lang="en-GB" smtClean="0"/>
              <a:t>403</a:t>
            </a:fld>
            <a:endParaRPr lang="en-GB" dirty="0"/>
          </a:p>
        </p:txBody>
      </p:sp>
    </p:spTree>
    <p:extLst>
      <p:ext uri="{BB962C8B-B14F-4D97-AF65-F5344CB8AC3E}">
        <p14:creationId xmlns:p14="http://schemas.microsoft.com/office/powerpoint/2010/main" val="88199016"/>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EAF5C43-2B56-4F05-9CCD-E847A4E62A40}"/>
              </a:ext>
            </a:extLst>
          </p:cNvPr>
          <p:cNvSpPr>
            <a:spLocks noGrp="1"/>
          </p:cNvSpPr>
          <p:nvPr>
            <p:ph idx="1"/>
          </p:nvPr>
        </p:nvSpPr>
        <p:spPr/>
        <p:txBody>
          <a:bodyPr/>
          <a:lstStyle/>
          <a:p>
            <a:r>
              <a:rPr lang="en-US" dirty="0"/>
              <a:t>Not being “allowed” to consider re-financing is silly.</a:t>
            </a:r>
          </a:p>
          <a:p>
            <a:r>
              <a:rPr lang="en-US" dirty="0"/>
              <a:t>Consider a variety of re-financing possibilities with scenario analysis</a:t>
            </a:r>
          </a:p>
          <a:p>
            <a:r>
              <a:rPr lang="en-US" dirty="0"/>
              <a:t>Re-financing can dramatically change the implications of interest rates and tenures.</a:t>
            </a:r>
          </a:p>
          <a:p>
            <a:r>
              <a:rPr lang="en-US" dirty="0"/>
              <a:t>Re-financing a particularly important issue for cases where the loan tenure is a lot shorter than the project life.</a:t>
            </a:r>
          </a:p>
        </p:txBody>
      </p:sp>
      <p:sp>
        <p:nvSpPr>
          <p:cNvPr id="3" name="Title 2">
            <a:extLst>
              <a:ext uri="{FF2B5EF4-FFF2-40B4-BE49-F238E27FC236}">
                <a16:creationId xmlns:a16="http://schemas.microsoft.com/office/drawing/2014/main" id="{EB2B548D-CC8C-497A-9817-211087177EF8}"/>
              </a:ext>
            </a:extLst>
          </p:cNvPr>
          <p:cNvSpPr>
            <a:spLocks noGrp="1"/>
          </p:cNvSpPr>
          <p:nvPr>
            <p:ph type="title"/>
          </p:nvPr>
        </p:nvSpPr>
        <p:spPr/>
        <p:txBody>
          <a:bodyPr/>
          <a:lstStyle/>
          <a:p>
            <a:r>
              <a:rPr lang="en-US" dirty="0"/>
              <a:t>Re-financing Conclusions</a:t>
            </a:r>
          </a:p>
        </p:txBody>
      </p:sp>
    </p:spTree>
    <p:extLst>
      <p:ext uri="{BB962C8B-B14F-4D97-AF65-F5344CB8AC3E}">
        <p14:creationId xmlns:p14="http://schemas.microsoft.com/office/powerpoint/2010/main" val="1800664847"/>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fontScale="92500" lnSpcReduction="10000"/>
          </a:bodyPr>
          <a:lstStyle/>
          <a:p>
            <a:r>
              <a:rPr lang="en-US" sz="2000" dirty="0"/>
              <a:t>Valuation theory with respect to projects generally involves risk reduction as a project progresses through phases.</a:t>
            </a:r>
          </a:p>
          <a:p>
            <a:r>
              <a:rPr lang="en-US" sz="2000" dirty="0"/>
              <a:t>In Europe, there are many stories (but not much data) about how insurance companies purchase existing projects with operating history and are willing to accept equity IRR’s as low as 5-6%.</a:t>
            </a:r>
          </a:p>
          <a:p>
            <a:r>
              <a:rPr lang="en-US" sz="2000" dirty="0"/>
              <a:t>The idea behind a low cost of capital for mature projects is the following:</a:t>
            </a:r>
          </a:p>
          <a:p>
            <a:pPr lvl="1"/>
            <a:r>
              <a:rPr lang="en-US" sz="1600" dirty="0"/>
              <a:t>During the development stage, expenditures occur with large risks associated with permitting, problematic wind studies, construction cost over-runs, ability to secure tariffs etc. The required equity IRR during the development stage can be 15% to account for the project not being successfully methods.</a:t>
            </a:r>
          </a:p>
          <a:p>
            <a:pPr lvl="1"/>
            <a:r>
              <a:rPr lang="en-US" sz="1600" dirty="0"/>
              <a:t>Once the development is finished or in late stages, the risk is reduced by a large margin.  However there are still risks associated with successfully completing construction at budget and on time.  The reduced risk during the construction phase may reduce the required equity IRR to something like 12%</a:t>
            </a:r>
          </a:p>
          <a:p>
            <a:pPr lvl="1"/>
            <a:r>
              <a:rPr lang="en-US" sz="1600" dirty="0"/>
              <a:t>After construction, the remaining risk for a project with a fixed price contract is that the estimated wind production will not be met.  Given this risk, the discount risk is still above the cost of capital for bonds and may be in the range of 8-10%.</a:t>
            </a:r>
          </a:p>
          <a:p>
            <a:pPr lvl="1"/>
            <a:r>
              <a:rPr lang="en-US" sz="1600" dirty="0"/>
              <a:t>Once operating history is available, the risk is not much higher than the debt cost or the interest rate on long-term bonds. With bonds yielding below 3%, a return of 6% provides a good premium for risk. </a:t>
            </a:r>
          </a:p>
        </p:txBody>
      </p:sp>
      <p:sp>
        <p:nvSpPr>
          <p:cNvPr id="2" name="Title 1"/>
          <p:cNvSpPr>
            <a:spLocks noGrp="1"/>
          </p:cNvSpPr>
          <p:nvPr>
            <p:ph type="title"/>
          </p:nvPr>
        </p:nvSpPr>
        <p:spPr/>
        <p:txBody>
          <a:bodyPr>
            <a:normAutofit fontScale="90000"/>
          </a:bodyPr>
          <a:lstStyle/>
          <a:p>
            <a:r>
              <a:rPr lang="en-US" dirty="0"/>
              <a:t>A Little Theory about Valuation and Risk of Projects</a:t>
            </a:r>
          </a:p>
        </p:txBody>
      </p:sp>
      <p:sp>
        <p:nvSpPr>
          <p:cNvPr id="4" name="Slide Number Placeholder 3"/>
          <p:cNvSpPr>
            <a:spLocks noGrp="1"/>
          </p:cNvSpPr>
          <p:nvPr>
            <p:ph type="sldNum" sz="quarter" idx="12"/>
          </p:nvPr>
        </p:nvSpPr>
        <p:spPr/>
        <p:txBody>
          <a:bodyPr/>
          <a:lstStyle/>
          <a:p>
            <a:fld id="{89EDC313-DAEE-4320-87CD-27472077E247}" type="slidenum">
              <a:rPr lang="en-US" smtClean="0"/>
              <a:pPr/>
              <a:t>405</a:t>
            </a:fld>
            <a:endParaRPr lang="en-US" dirty="0"/>
          </a:p>
        </p:txBody>
      </p:sp>
    </p:spTree>
    <p:extLst>
      <p:ext uri="{BB962C8B-B14F-4D97-AF65-F5344CB8AC3E}">
        <p14:creationId xmlns:p14="http://schemas.microsoft.com/office/powerpoint/2010/main" val="326839236"/>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Re-financing and Early Project Sale</a:t>
            </a:r>
          </a:p>
        </p:txBody>
      </p:sp>
      <p:sp>
        <p:nvSpPr>
          <p:cNvPr id="3" name="Content Placeholder 2"/>
          <p:cNvSpPr>
            <a:spLocks noGrp="1"/>
          </p:cNvSpPr>
          <p:nvPr>
            <p:ph idx="1"/>
          </p:nvPr>
        </p:nvSpPr>
        <p:spPr/>
        <p:txBody>
          <a:bodyPr>
            <a:normAutofit lnSpcReduction="10000"/>
          </a:bodyPr>
          <a:lstStyle/>
          <a:p>
            <a:r>
              <a:rPr lang="en-US" dirty="0"/>
              <a:t>Timing strategies and sales value. How different types of projects have differences in risk reduction over time, and why wind projects probably have more of a risk reduction than other electricity projects. Show how the effects of changing risk and selling to a Yieldco can be demonstrated with measuring IRR over time with changing buyer IRRs. Demonstrate how optimal holding periods can be computed with various IRR hurdle rate assumptions.</a:t>
            </a:r>
          </a:p>
        </p:txBody>
      </p:sp>
      <p:sp>
        <p:nvSpPr>
          <p:cNvPr id="4" name="Slide Number Placeholder 3"/>
          <p:cNvSpPr>
            <a:spLocks noGrp="1"/>
          </p:cNvSpPr>
          <p:nvPr>
            <p:ph type="sldNum" sz="quarter" idx="12"/>
          </p:nvPr>
        </p:nvSpPr>
        <p:spPr/>
        <p:txBody>
          <a:bodyPr/>
          <a:lstStyle/>
          <a:p>
            <a:fld id="{EB241CD2-1E45-42A3-B213-66A034DF9A3B}" type="slidenum">
              <a:rPr lang="en-GB" smtClean="0"/>
              <a:t>406</a:t>
            </a:fld>
            <a:endParaRPr lang="en-GB" dirty="0"/>
          </a:p>
        </p:txBody>
      </p:sp>
    </p:spTree>
    <p:extLst>
      <p:ext uri="{BB962C8B-B14F-4D97-AF65-F5344CB8AC3E}">
        <p14:creationId xmlns:p14="http://schemas.microsoft.com/office/powerpoint/2010/main" val="1424539191"/>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628649" y="1263191"/>
            <a:ext cx="8005212" cy="2500281"/>
          </a:xfrm>
        </p:spPr>
        <p:txBody>
          <a:bodyPr>
            <a:normAutofit fontScale="77500" lnSpcReduction="20000"/>
          </a:bodyPr>
          <a:lstStyle/>
          <a:p>
            <a:r>
              <a:rPr lang="en-US" dirty="0"/>
              <a:t>As part of this task we have reviewed detailed financial data of Yieldco’s including prospectuses and annual financial reports. One of the last companies that we investigated was Brookfield Renewable Energy Partners (BEP). In its notes to financial statements,  discount rates that are applied to both contractual cash flows and non-contracted cash flows in asset valuation are presented. It is assumed that the cost of capital represents after tax cost of capital although this is not specified in the report.</a:t>
            </a:r>
          </a:p>
        </p:txBody>
      </p:sp>
      <p:sp>
        <p:nvSpPr>
          <p:cNvPr id="2" name="Title 1"/>
          <p:cNvSpPr>
            <a:spLocks noGrp="1"/>
          </p:cNvSpPr>
          <p:nvPr>
            <p:ph type="title"/>
          </p:nvPr>
        </p:nvSpPr>
        <p:spPr/>
        <p:txBody>
          <a:bodyPr>
            <a:normAutofit fontScale="90000"/>
          </a:bodyPr>
          <a:lstStyle/>
          <a:p>
            <a:r>
              <a:rPr lang="en-US" dirty="0"/>
              <a:t>Verification of Cost of Capital from Published Data in Yieldco Reports</a:t>
            </a:r>
          </a:p>
        </p:txBody>
      </p:sp>
      <p:sp>
        <p:nvSpPr>
          <p:cNvPr id="4" name="Slide Number Placeholder 3"/>
          <p:cNvSpPr>
            <a:spLocks noGrp="1"/>
          </p:cNvSpPr>
          <p:nvPr>
            <p:ph type="sldNum" sz="quarter" idx="12"/>
          </p:nvPr>
        </p:nvSpPr>
        <p:spPr/>
        <p:txBody>
          <a:bodyPr/>
          <a:lstStyle/>
          <a:p>
            <a:fld id="{89EDC313-DAEE-4320-87CD-27472077E247}" type="slidenum">
              <a:rPr lang="en-US" smtClean="0"/>
              <a:pPr/>
              <a:t>407</a:t>
            </a:fld>
            <a:endParaRPr lang="en-US" dirty="0"/>
          </a:p>
        </p:txBody>
      </p:sp>
      <p:pic>
        <p:nvPicPr>
          <p:cNvPr id="7" name="Picture 6"/>
          <p:cNvPicPr>
            <a:picLocks noChangeAspect="1"/>
          </p:cNvPicPr>
          <p:nvPr/>
        </p:nvPicPr>
        <p:blipFill>
          <a:blip r:embed="rId2"/>
          <a:stretch>
            <a:fillRect/>
          </a:stretch>
        </p:blipFill>
        <p:spPr>
          <a:xfrm>
            <a:off x="397325" y="3763473"/>
            <a:ext cx="8129588" cy="2714625"/>
          </a:xfrm>
          <a:prstGeom prst="rect">
            <a:avLst/>
          </a:prstGeom>
        </p:spPr>
      </p:pic>
    </p:spTree>
    <p:extLst>
      <p:ext uri="{BB962C8B-B14F-4D97-AF65-F5344CB8AC3E}">
        <p14:creationId xmlns:p14="http://schemas.microsoft.com/office/powerpoint/2010/main" val="964591027"/>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58CFD2A7-02A7-43BA-9FCA-633BD42A4ED5}"/>
              </a:ext>
            </a:extLst>
          </p:cNvPr>
          <p:cNvSpPr>
            <a:spLocks noGrp="1" noChangeArrowheads="1"/>
          </p:cNvSpPr>
          <p:nvPr>
            <p:ph type="title"/>
          </p:nvPr>
        </p:nvSpPr>
        <p:spPr/>
        <p:txBody>
          <a:bodyPr/>
          <a:lstStyle/>
          <a:p>
            <a:r>
              <a:rPr lang="en-US" altLang="en-US" dirty="0"/>
              <a:t>Equity Returns and Re-Financing</a:t>
            </a:r>
          </a:p>
        </p:txBody>
      </p:sp>
      <p:pic>
        <p:nvPicPr>
          <p:cNvPr id="53251" name="Picture 4">
            <a:extLst>
              <a:ext uri="{FF2B5EF4-FFF2-40B4-BE49-F238E27FC236}">
                <a16:creationId xmlns:a16="http://schemas.microsoft.com/office/drawing/2014/main" id="{77727127-F85C-46CF-8745-BC2B5E95C1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41463" y="1524000"/>
            <a:ext cx="6289675" cy="4572000"/>
          </a:xfrm>
        </p:spPr>
      </p:pic>
    </p:spTree>
    <p:extLst>
      <p:ext uri="{BB962C8B-B14F-4D97-AF65-F5344CB8AC3E}">
        <p14:creationId xmlns:p14="http://schemas.microsoft.com/office/powerpoint/2010/main" val="45220091"/>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628649" y="1263192"/>
            <a:ext cx="8081718" cy="2644665"/>
          </a:xfrm>
        </p:spPr>
        <p:txBody>
          <a:bodyPr>
            <a:normAutofit fontScale="70000" lnSpcReduction="20000"/>
          </a:bodyPr>
          <a:lstStyle/>
          <a:p>
            <a:r>
              <a:rPr lang="en-US" dirty="0"/>
              <a:t>For valuation of assets the most relevant multiple is the EV/EBITDA ratio. This is because the EBITDA is not affected by financing and because the EV/EBITDA ratio can be computed from IPO’s of Yieldco’s. For Yieldco projects that have minimal capital expenditures and small or no growth in cash flow, the EV/EBITDA can be used to derive an implied pre-tax IRR and an overall cost of capital (this is further explained in the appendix). The IRR’s from this analysis are lower than the low case pre-tax cost of capital assumption.</a:t>
            </a:r>
          </a:p>
        </p:txBody>
      </p:sp>
      <p:sp>
        <p:nvSpPr>
          <p:cNvPr id="2" name="Title 1"/>
          <p:cNvSpPr>
            <a:spLocks noGrp="1"/>
          </p:cNvSpPr>
          <p:nvPr>
            <p:ph type="title"/>
          </p:nvPr>
        </p:nvSpPr>
        <p:spPr/>
        <p:txBody>
          <a:bodyPr/>
          <a:lstStyle/>
          <a:p>
            <a:r>
              <a:rPr lang="en-US" dirty="0"/>
              <a:t>Transaction Multiples from Yieldco IPO’s</a:t>
            </a:r>
          </a:p>
        </p:txBody>
      </p:sp>
      <p:sp>
        <p:nvSpPr>
          <p:cNvPr id="5" name="Slide Number Placeholder 4"/>
          <p:cNvSpPr>
            <a:spLocks noGrp="1"/>
          </p:cNvSpPr>
          <p:nvPr>
            <p:ph type="sldNum" sz="quarter" idx="12"/>
          </p:nvPr>
        </p:nvSpPr>
        <p:spPr/>
        <p:txBody>
          <a:bodyPr/>
          <a:lstStyle/>
          <a:p>
            <a:fld id="{89EDC313-DAEE-4320-87CD-27472077E247}" type="slidenum">
              <a:rPr lang="en-US" smtClean="0"/>
              <a:pPr/>
              <a:t>409</a:t>
            </a:fld>
            <a:endParaRPr lang="en-US" dirty="0"/>
          </a:p>
        </p:txBody>
      </p:sp>
      <p:pic>
        <p:nvPicPr>
          <p:cNvPr id="4" name="Picture 3"/>
          <p:cNvPicPr>
            <a:picLocks noChangeAspect="1"/>
          </p:cNvPicPr>
          <p:nvPr/>
        </p:nvPicPr>
        <p:blipFill>
          <a:blip r:embed="rId2"/>
          <a:stretch>
            <a:fillRect/>
          </a:stretch>
        </p:blipFill>
        <p:spPr>
          <a:xfrm>
            <a:off x="1137996" y="3813123"/>
            <a:ext cx="5555254" cy="2464745"/>
          </a:xfrm>
          <a:prstGeom prst="rect">
            <a:avLst/>
          </a:prstGeom>
        </p:spPr>
      </p:pic>
    </p:spTree>
    <p:extLst>
      <p:ext uri="{BB962C8B-B14F-4D97-AF65-F5344CB8AC3E}">
        <p14:creationId xmlns:p14="http://schemas.microsoft.com/office/powerpoint/2010/main" val="456334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Illustration of Skin in the Game from Sources and Uses versus Buffer from DSCR</a:t>
            </a:r>
          </a:p>
        </p:txBody>
      </p:sp>
      <p:pic>
        <p:nvPicPr>
          <p:cNvPr id="5" name="Content Placeholder 4"/>
          <p:cNvPicPr>
            <a:picLocks noGrp="1" noChangeAspect="1"/>
          </p:cNvPicPr>
          <p:nvPr>
            <p:ph idx="1"/>
          </p:nvPr>
        </p:nvPicPr>
        <p:blipFill>
          <a:blip r:embed="rId2"/>
          <a:stretch>
            <a:fillRect/>
          </a:stretch>
        </p:blipFill>
        <p:spPr>
          <a:xfrm>
            <a:off x="57130" y="1982805"/>
            <a:ext cx="8905424" cy="3801978"/>
          </a:xfrm>
          <a:prstGeom prst="rect">
            <a:avLst/>
          </a:prstGeom>
        </p:spPr>
      </p:pic>
      <p:sp>
        <p:nvSpPr>
          <p:cNvPr id="4" name="Slide Number Placeholder 3"/>
          <p:cNvSpPr>
            <a:spLocks noGrp="1"/>
          </p:cNvSpPr>
          <p:nvPr>
            <p:ph type="sldNum" sz="quarter" idx="12"/>
          </p:nvPr>
        </p:nvSpPr>
        <p:spPr/>
        <p:txBody>
          <a:bodyPr/>
          <a:lstStyle/>
          <a:p>
            <a:fld id="{EB241CD2-1E45-42A3-B213-66A034DF9A3B}" type="slidenum">
              <a:rPr lang="en-GB" smtClean="0"/>
              <a:t>41</a:t>
            </a:fld>
            <a:endParaRPr lang="en-GB" dirty="0"/>
          </a:p>
        </p:txBody>
      </p:sp>
    </p:spTree>
    <p:extLst>
      <p:ext uri="{BB962C8B-B14F-4D97-AF65-F5344CB8AC3E}">
        <p14:creationId xmlns:p14="http://schemas.microsoft.com/office/powerpoint/2010/main" val="2022923880"/>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DC5D974-9652-43D1-A3F1-D868B87852BE}"/>
              </a:ext>
            </a:extLst>
          </p:cNvPr>
          <p:cNvPicPr>
            <a:picLocks noGrp="1" noChangeAspect="1"/>
          </p:cNvPicPr>
          <p:nvPr>
            <p:ph idx="1"/>
          </p:nvPr>
        </p:nvPicPr>
        <p:blipFill>
          <a:blip r:embed="rId2"/>
          <a:stretch>
            <a:fillRect/>
          </a:stretch>
        </p:blipFill>
        <p:spPr>
          <a:xfrm>
            <a:off x="155733" y="2979765"/>
            <a:ext cx="8875272" cy="2791326"/>
          </a:xfrm>
          <a:prstGeom prst="rect">
            <a:avLst/>
          </a:prstGeom>
        </p:spPr>
      </p:pic>
      <p:sp>
        <p:nvSpPr>
          <p:cNvPr id="3" name="Title 2">
            <a:extLst>
              <a:ext uri="{FF2B5EF4-FFF2-40B4-BE49-F238E27FC236}">
                <a16:creationId xmlns:a16="http://schemas.microsoft.com/office/drawing/2014/main" id="{11137E46-457C-42D6-BCC7-675A221F4D01}"/>
              </a:ext>
            </a:extLst>
          </p:cNvPr>
          <p:cNvSpPr>
            <a:spLocks noGrp="1"/>
          </p:cNvSpPr>
          <p:nvPr>
            <p:ph type="title"/>
          </p:nvPr>
        </p:nvSpPr>
        <p:spPr/>
        <p:txBody>
          <a:bodyPr/>
          <a:lstStyle/>
          <a:p>
            <a:r>
              <a:rPr lang="en-US" dirty="0"/>
              <a:t>Equity IRR without Balloon</a:t>
            </a:r>
          </a:p>
        </p:txBody>
      </p:sp>
      <p:sp>
        <p:nvSpPr>
          <p:cNvPr id="4" name="Slide Number Placeholder 3">
            <a:extLst>
              <a:ext uri="{FF2B5EF4-FFF2-40B4-BE49-F238E27FC236}">
                <a16:creationId xmlns:a16="http://schemas.microsoft.com/office/drawing/2014/main" id="{CED15112-3922-49BA-9D54-8A1E253399F8}"/>
              </a:ext>
            </a:extLst>
          </p:cNvPr>
          <p:cNvSpPr>
            <a:spLocks noGrp="1"/>
          </p:cNvSpPr>
          <p:nvPr>
            <p:ph type="sldNum" sz="quarter" idx="12"/>
          </p:nvPr>
        </p:nvSpPr>
        <p:spPr/>
        <p:txBody>
          <a:bodyPr/>
          <a:lstStyle/>
          <a:p>
            <a:pPr algn="ctr"/>
            <a:fld id="{0C3A1854-6B63-4059-B360-A3C4972BF0FC}" type="slidenum">
              <a:rPr lang="ko-KR" altLang="en-US" smtClean="0"/>
              <a:pPr algn="ctr"/>
              <a:t>410</a:t>
            </a:fld>
            <a:endParaRPr lang="ko-KR" altLang="en-US" dirty="0"/>
          </a:p>
        </p:txBody>
      </p:sp>
      <p:sp>
        <p:nvSpPr>
          <p:cNvPr id="2" name="TextBox 1">
            <a:extLst>
              <a:ext uri="{FF2B5EF4-FFF2-40B4-BE49-F238E27FC236}">
                <a16:creationId xmlns:a16="http://schemas.microsoft.com/office/drawing/2014/main" id="{AC8438AE-6A23-473B-AD9A-B700C4239CAF}"/>
              </a:ext>
            </a:extLst>
          </p:cNvPr>
          <p:cNvSpPr txBox="1"/>
          <p:nvPr/>
        </p:nvSpPr>
        <p:spPr>
          <a:xfrm>
            <a:off x="471340" y="1225485"/>
            <a:ext cx="7475456"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Data table with structuring – need to use macro instead of basic data table</a:t>
            </a:r>
          </a:p>
        </p:txBody>
      </p:sp>
    </p:spTree>
    <p:extLst>
      <p:ext uri="{BB962C8B-B14F-4D97-AF65-F5344CB8AC3E}">
        <p14:creationId xmlns:p14="http://schemas.microsoft.com/office/powerpoint/2010/main" val="348136665"/>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6882D1-0A22-48A5-8EEE-1FC53B73037D}"/>
              </a:ext>
            </a:extLst>
          </p:cNvPr>
          <p:cNvSpPr>
            <a:spLocks noGrp="1"/>
          </p:cNvSpPr>
          <p:nvPr>
            <p:ph type="title"/>
          </p:nvPr>
        </p:nvSpPr>
        <p:spPr/>
        <p:txBody>
          <a:bodyPr/>
          <a:lstStyle/>
          <a:p>
            <a:r>
              <a:rPr lang="en-US" dirty="0"/>
              <a:t>Equity IRR with Balloon</a:t>
            </a:r>
          </a:p>
        </p:txBody>
      </p:sp>
      <p:sp>
        <p:nvSpPr>
          <p:cNvPr id="4" name="Slide Number Placeholder 3">
            <a:extLst>
              <a:ext uri="{FF2B5EF4-FFF2-40B4-BE49-F238E27FC236}">
                <a16:creationId xmlns:a16="http://schemas.microsoft.com/office/drawing/2014/main" id="{CCD93053-1BD9-447E-A0C7-C401E4B25344}"/>
              </a:ext>
            </a:extLst>
          </p:cNvPr>
          <p:cNvSpPr>
            <a:spLocks noGrp="1"/>
          </p:cNvSpPr>
          <p:nvPr>
            <p:ph type="sldNum" sz="quarter" idx="12"/>
          </p:nvPr>
        </p:nvSpPr>
        <p:spPr/>
        <p:txBody>
          <a:bodyPr/>
          <a:lstStyle/>
          <a:p>
            <a:pPr algn="ctr"/>
            <a:fld id="{0C3A1854-6B63-4059-B360-A3C4972BF0FC}" type="slidenum">
              <a:rPr lang="ko-KR" altLang="en-US" smtClean="0"/>
              <a:pPr algn="ctr"/>
              <a:t>411</a:t>
            </a:fld>
            <a:endParaRPr lang="ko-KR" altLang="en-US" dirty="0"/>
          </a:p>
        </p:txBody>
      </p:sp>
      <p:pic>
        <p:nvPicPr>
          <p:cNvPr id="8" name="Content Placeholder 7">
            <a:extLst>
              <a:ext uri="{FF2B5EF4-FFF2-40B4-BE49-F238E27FC236}">
                <a16:creationId xmlns:a16="http://schemas.microsoft.com/office/drawing/2014/main" id="{C6E6848D-CEE8-49C0-850C-E0115B8DEBFA}"/>
              </a:ext>
            </a:extLst>
          </p:cNvPr>
          <p:cNvPicPr>
            <a:picLocks noGrp="1" noChangeAspect="1"/>
          </p:cNvPicPr>
          <p:nvPr>
            <p:ph idx="1"/>
          </p:nvPr>
        </p:nvPicPr>
        <p:blipFill>
          <a:blip r:embed="rId2"/>
          <a:stretch>
            <a:fillRect/>
          </a:stretch>
        </p:blipFill>
        <p:spPr>
          <a:xfrm>
            <a:off x="308008" y="2554605"/>
            <a:ext cx="8645685" cy="2719120"/>
          </a:xfrm>
          <a:prstGeom prst="rect">
            <a:avLst/>
          </a:prstGeom>
        </p:spPr>
      </p:pic>
      <p:sp>
        <p:nvSpPr>
          <p:cNvPr id="2" name="TextBox 1">
            <a:extLst>
              <a:ext uri="{FF2B5EF4-FFF2-40B4-BE49-F238E27FC236}">
                <a16:creationId xmlns:a16="http://schemas.microsoft.com/office/drawing/2014/main" id="{4E580923-C0F8-4E51-B5E7-B625DA247121}"/>
              </a:ext>
            </a:extLst>
          </p:cNvPr>
          <p:cNvSpPr txBox="1"/>
          <p:nvPr/>
        </p:nvSpPr>
        <p:spPr>
          <a:xfrm>
            <a:off x="395926" y="1206631"/>
            <a:ext cx="4553146" cy="923330"/>
          </a:xfrm>
          <a:prstGeom prst="rect">
            <a:avLst/>
          </a:prstGeom>
          <a:noFill/>
        </p:spPr>
        <p:txBody>
          <a:bodyPr wrap="square" rtlCol="0">
            <a:spAutoFit/>
          </a:bodyPr>
          <a:lstStyle/>
          <a:p>
            <a:r>
              <a:rPr lang="en-US" dirty="0"/>
              <a:t>This case assumes large balloon payment at the end of the life – 20%.  Note how the equity IRR increases.</a:t>
            </a:r>
          </a:p>
        </p:txBody>
      </p:sp>
      <p:cxnSp>
        <p:nvCxnSpPr>
          <p:cNvPr id="6" name="Connector: Elbow 5">
            <a:extLst>
              <a:ext uri="{FF2B5EF4-FFF2-40B4-BE49-F238E27FC236}">
                <a16:creationId xmlns:a16="http://schemas.microsoft.com/office/drawing/2014/main" id="{7AA84119-4F2D-4C15-B67A-6DA712EA4148}"/>
              </a:ext>
            </a:extLst>
          </p:cNvPr>
          <p:cNvCxnSpPr/>
          <p:nvPr/>
        </p:nvCxnSpPr>
        <p:spPr>
          <a:xfrm>
            <a:off x="4110087" y="1725105"/>
            <a:ext cx="1894787" cy="148943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876699"/>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153033F-1881-499D-B3D5-9F77D8EAC69B}"/>
              </a:ext>
            </a:extLst>
          </p:cNvPr>
          <p:cNvSpPr>
            <a:spLocks noGrp="1"/>
          </p:cNvSpPr>
          <p:nvPr>
            <p:ph idx="1"/>
          </p:nvPr>
        </p:nvSpPr>
        <p:spPr/>
        <p:txBody>
          <a:bodyPr>
            <a:normAutofit fontScale="92500" lnSpcReduction="20000"/>
          </a:bodyPr>
          <a:lstStyle/>
          <a:p>
            <a:r>
              <a:rPr lang="en-US" u="sng" dirty="0"/>
              <a:t>Capital Requirements</a:t>
            </a:r>
            <a:r>
              <a:rPr lang="en-US" dirty="0"/>
              <a:t>.  </a:t>
            </a:r>
          </a:p>
          <a:p>
            <a:r>
              <a:rPr lang="en-US" dirty="0"/>
              <a:t>If any Lender determines </a:t>
            </a:r>
          </a:p>
          <a:p>
            <a:pPr lvl="1"/>
            <a:r>
              <a:rPr lang="en-US" dirty="0"/>
              <a:t>(</a:t>
            </a:r>
            <a:r>
              <a:rPr lang="en-US" dirty="0" err="1"/>
              <a:t>i</a:t>
            </a:r>
            <a:r>
              <a:rPr lang="en-US" dirty="0"/>
              <a:t>) any Change of Law affects the amount of capital required or expected to be maintained </a:t>
            </a:r>
          </a:p>
          <a:p>
            <a:pPr lvl="1"/>
            <a:r>
              <a:rPr lang="en-US" dirty="0"/>
              <a:t>and (ii) the amount of capital maintained by such Lender must be increased as a result of such Capital Adequacy Requirement (taking into account such Lender’s policies with respect to capital adequacy)</a:t>
            </a:r>
          </a:p>
          <a:p>
            <a:r>
              <a:rPr lang="en-US" dirty="0"/>
              <a:t>Borrower shall pay such amounts as such Lender shall reasonably determine are necessary to compensate such Lender for such reasonably increased costs to such Lender of such increased capital.</a:t>
            </a:r>
            <a:endParaRPr lang="en-CH" dirty="0"/>
          </a:p>
          <a:p>
            <a:endParaRPr lang="en-CH" dirty="0"/>
          </a:p>
        </p:txBody>
      </p:sp>
      <p:sp>
        <p:nvSpPr>
          <p:cNvPr id="3" name="Title 2">
            <a:extLst>
              <a:ext uri="{FF2B5EF4-FFF2-40B4-BE49-F238E27FC236}">
                <a16:creationId xmlns:a16="http://schemas.microsoft.com/office/drawing/2014/main" id="{99932B85-A229-4A36-8822-F4A281DD009E}"/>
              </a:ext>
            </a:extLst>
          </p:cNvPr>
          <p:cNvSpPr>
            <a:spLocks noGrp="1"/>
          </p:cNvSpPr>
          <p:nvPr>
            <p:ph type="title"/>
          </p:nvPr>
        </p:nvSpPr>
        <p:spPr/>
        <p:txBody>
          <a:bodyPr/>
          <a:lstStyle/>
          <a:p>
            <a:r>
              <a:rPr lang="en-US" dirty="0"/>
              <a:t>Capital Requirements and Mini-Perms</a:t>
            </a:r>
            <a:endParaRPr lang="en-CH" dirty="0"/>
          </a:p>
        </p:txBody>
      </p:sp>
    </p:spTree>
    <p:extLst>
      <p:ext uri="{BB962C8B-B14F-4D97-AF65-F5344CB8AC3E}">
        <p14:creationId xmlns:p14="http://schemas.microsoft.com/office/powerpoint/2010/main" val="3698603480"/>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E38B476-25A8-4BE3-9356-BC3EB66C28D4}"/>
              </a:ext>
            </a:extLst>
          </p:cNvPr>
          <p:cNvSpPr>
            <a:spLocks noGrp="1"/>
          </p:cNvSpPr>
          <p:nvPr>
            <p:ph idx="1"/>
          </p:nvPr>
        </p:nvSpPr>
        <p:spPr/>
        <p:txBody>
          <a:bodyPr>
            <a:normAutofit lnSpcReduction="10000"/>
          </a:bodyPr>
          <a:lstStyle/>
          <a:p>
            <a:r>
              <a:rPr lang="en-US" dirty="0"/>
              <a:t>Assume that the debt is sized from debt to capital ratio for the next set of slides (this assumption will be changed later on)</a:t>
            </a:r>
          </a:p>
          <a:p>
            <a:r>
              <a:rPr lang="en-US" dirty="0"/>
              <a:t>Assume that the debt can be re-financed on the basis of DSCR (this assumption will also be changed in later slides).</a:t>
            </a:r>
          </a:p>
          <a:p>
            <a:r>
              <a:rPr lang="en-US" dirty="0"/>
              <a:t>Various assumptions will be made about re-financing</a:t>
            </a:r>
          </a:p>
          <a:p>
            <a:r>
              <a:rPr lang="en-US" dirty="0"/>
              <a:t>The slides will demonstrate that with these assumptions, re-financing makes the length of the debt much less important.</a:t>
            </a:r>
          </a:p>
        </p:txBody>
      </p:sp>
      <p:sp>
        <p:nvSpPr>
          <p:cNvPr id="3" name="Title 2">
            <a:extLst>
              <a:ext uri="{FF2B5EF4-FFF2-40B4-BE49-F238E27FC236}">
                <a16:creationId xmlns:a16="http://schemas.microsoft.com/office/drawing/2014/main" id="{4830773E-38DD-4E8F-8380-A6AF34E5365E}"/>
              </a:ext>
            </a:extLst>
          </p:cNvPr>
          <p:cNvSpPr>
            <a:spLocks noGrp="1"/>
          </p:cNvSpPr>
          <p:nvPr>
            <p:ph type="title"/>
          </p:nvPr>
        </p:nvSpPr>
        <p:spPr/>
        <p:txBody>
          <a:bodyPr>
            <a:normAutofit fontScale="90000"/>
          </a:bodyPr>
          <a:lstStyle/>
          <a:p>
            <a:r>
              <a:rPr lang="en-US" dirty="0"/>
              <a:t>Re-financing and the Importance of Debt Tenure</a:t>
            </a:r>
          </a:p>
        </p:txBody>
      </p:sp>
    </p:spTree>
    <p:extLst>
      <p:ext uri="{BB962C8B-B14F-4D97-AF65-F5344CB8AC3E}">
        <p14:creationId xmlns:p14="http://schemas.microsoft.com/office/powerpoint/2010/main" val="19022903"/>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6DB7A4-2B3B-4375-BB13-CBDEE091064E}"/>
              </a:ext>
            </a:extLst>
          </p:cNvPr>
          <p:cNvSpPr>
            <a:spLocks noGrp="1"/>
          </p:cNvSpPr>
          <p:nvPr>
            <p:ph idx="1"/>
          </p:nvPr>
        </p:nvSpPr>
        <p:spPr/>
        <p:txBody>
          <a:bodyPr/>
          <a:lstStyle/>
          <a:p>
            <a:r>
              <a:rPr lang="en-US" dirty="0"/>
              <a:t>Start with </a:t>
            </a:r>
            <a:r>
              <a:rPr lang="en-US" dirty="0" err="1"/>
              <a:t>Amortisation</a:t>
            </a:r>
            <a:r>
              <a:rPr lang="en-US" dirty="0"/>
              <a:t> Profile – this is what drives the debt size.</a:t>
            </a:r>
          </a:p>
          <a:p>
            <a:r>
              <a:rPr lang="en-US" dirty="0"/>
              <a:t>Compute debt size form </a:t>
            </a:r>
            <a:r>
              <a:rPr lang="en-US" dirty="0" err="1"/>
              <a:t>Amortisation</a:t>
            </a:r>
            <a:r>
              <a:rPr lang="en-US" dirty="0"/>
              <a:t> period</a:t>
            </a:r>
          </a:p>
          <a:p>
            <a:endParaRPr lang="en-CH" dirty="0"/>
          </a:p>
        </p:txBody>
      </p:sp>
      <p:sp>
        <p:nvSpPr>
          <p:cNvPr id="3" name="Title 2">
            <a:extLst>
              <a:ext uri="{FF2B5EF4-FFF2-40B4-BE49-F238E27FC236}">
                <a16:creationId xmlns:a16="http://schemas.microsoft.com/office/drawing/2014/main" id="{13992FE6-D718-4009-A9DA-241FECA09E6F}"/>
              </a:ext>
            </a:extLst>
          </p:cNvPr>
          <p:cNvSpPr>
            <a:spLocks noGrp="1"/>
          </p:cNvSpPr>
          <p:nvPr>
            <p:ph type="title"/>
          </p:nvPr>
        </p:nvSpPr>
        <p:spPr/>
        <p:txBody>
          <a:bodyPr/>
          <a:lstStyle/>
          <a:p>
            <a:r>
              <a:rPr lang="en-US" dirty="0"/>
              <a:t>Mini-Perm</a:t>
            </a:r>
            <a:endParaRPr lang="en-CH" dirty="0"/>
          </a:p>
        </p:txBody>
      </p:sp>
      <p:sp>
        <p:nvSpPr>
          <p:cNvPr id="4" name="Slide Number Placeholder 3">
            <a:extLst>
              <a:ext uri="{FF2B5EF4-FFF2-40B4-BE49-F238E27FC236}">
                <a16:creationId xmlns:a16="http://schemas.microsoft.com/office/drawing/2014/main" id="{6DEB663C-3978-42FD-9C8C-6AE0FB9B5E8B}"/>
              </a:ext>
            </a:extLst>
          </p:cNvPr>
          <p:cNvSpPr>
            <a:spLocks noGrp="1"/>
          </p:cNvSpPr>
          <p:nvPr>
            <p:ph type="sldNum" sz="quarter" idx="12"/>
          </p:nvPr>
        </p:nvSpPr>
        <p:spPr/>
        <p:txBody>
          <a:bodyPr/>
          <a:lstStyle/>
          <a:p>
            <a:pPr algn="ctr"/>
            <a:fld id="{0C3A1854-6B63-4059-B360-A3C4972BF0FC}" type="slidenum">
              <a:rPr lang="ko-KR" altLang="en-US" smtClean="0"/>
              <a:pPr algn="ctr"/>
              <a:t>414</a:t>
            </a:fld>
            <a:endParaRPr lang="ko-KR" altLang="en-US" dirty="0"/>
          </a:p>
        </p:txBody>
      </p:sp>
      <p:pic>
        <p:nvPicPr>
          <p:cNvPr id="5" name="Picture 4">
            <a:extLst>
              <a:ext uri="{FF2B5EF4-FFF2-40B4-BE49-F238E27FC236}">
                <a16:creationId xmlns:a16="http://schemas.microsoft.com/office/drawing/2014/main" id="{3E2CA72C-25D6-431F-93CC-3F63A366E18B}"/>
              </a:ext>
            </a:extLst>
          </p:cNvPr>
          <p:cNvPicPr>
            <a:picLocks noChangeAspect="1"/>
          </p:cNvPicPr>
          <p:nvPr/>
        </p:nvPicPr>
        <p:blipFill>
          <a:blip r:embed="rId2"/>
          <a:stretch>
            <a:fillRect/>
          </a:stretch>
        </p:blipFill>
        <p:spPr>
          <a:xfrm>
            <a:off x="359985" y="2870249"/>
            <a:ext cx="8411656" cy="3099325"/>
          </a:xfrm>
          <a:prstGeom prst="rect">
            <a:avLst/>
          </a:prstGeom>
        </p:spPr>
      </p:pic>
    </p:spTree>
    <p:extLst>
      <p:ext uri="{BB962C8B-B14F-4D97-AF65-F5344CB8AC3E}">
        <p14:creationId xmlns:p14="http://schemas.microsoft.com/office/powerpoint/2010/main" val="840683328"/>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7E2A0F-8699-4604-A89E-AE47CF09C45F}"/>
              </a:ext>
            </a:extLst>
          </p:cNvPr>
          <p:cNvSpPr>
            <a:spLocks noGrp="1"/>
          </p:cNvSpPr>
          <p:nvPr>
            <p:ph idx="1"/>
          </p:nvPr>
        </p:nvSpPr>
        <p:spPr>
          <a:xfrm>
            <a:off x="732344" y="1055804"/>
            <a:ext cx="3734881" cy="5249746"/>
          </a:xfrm>
        </p:spPr>
        <p:txBody>
          <a:bodyPr>
            <a:normAutofit fontScale="62500" lnSpcReduction="20000"/>
          </a:bodyPr>
          <a:lstStyle/>
          <a:p>
            <a:r>
              <a:rPr lang="en-US" dirty="0"/>
              <a:t>Term Loan Principal Scheduled Payments.  Borrower shall repay to Administrative Agent, for the account of each Lender, the aggregate unpaid principal amount of the Term Loans made by such Lender in installments payable on each Repayment Date in accordance with the Amortization Schedule set forth below, together with any remaining unpaid principal, interest, fees and costs due and payable on the Term Loan Maturity Date.  The Parties hereto acknowledge and agree that the Amortization Schedule set forth below shows the amount of each installment payment of the Term Loans to be made on each Repayment Date:</a:t>
            </a:r>
          </a:p>
          <a:p>
            <a:endParaRPr lang="en-CH" dirty="0"/>
          </a:p>
        </p:txBody>
      </p:sp>
      <p:sp>
        <p:nvSpPr>
          <p:cNvPr id="3" name="Title 2">
            <a:extLst>
              <a:ext uri="{FF2B5EF4-FFF2-40B4-BE49-F238E27FC236}">
                <a16:creationId xmlns:a16="http://schemas.microsoft.com/office/drawing/2014/main" id="{B130E9AC-A3FB-4032-9633-AF3AAAF494F8}"/>
              </a:ext>
            </a:extLst>
          </p:cNvPr>
          <p:cNvSpPr>
            <a:spLocks noGrp="1"/>
          </p:cNvSpPr>
          <p:nvPr>
            <p:ph type="title"/>
          </p:nvPr>
        </p:nvSpPr>
        <p:spPr/>
        <p:txBody>
          <a:bodyPr/>
          <a:lstStyle/>
          <a:p>
            <a:r>
              <a:rPr lang="en-US" dirty="0"/>
              <a:t>Mini-Perm Example</a:t>
            </a:r>
            <a:endParaRPr lang="en-CH" dirty="0"/>
          </a:p>
        </p:txBody>
      </p:sp>
      <p:sp>
        <p:nvSpPr>
          <p:cNvPr id="4" name="Slide Number Placeholder 3">
            <a:extLst>
              <a:ext uri="{FF2B5EF4-FFF2-40B4-BE49-F238E27FC236}">
                <a16:creationId xmlns:a16="http://schemas.microsoft.com/office/drawing/2014/main" id="{946BFEAD-F415-4A61-AFA9-60BF38BC582F}"/>
              </a:ext>
            </a:extLst>
          </p:cNvPr>
          <p:cNvSpPr>
            <a:spLocks noGrp="1"/>
          </p:cNvSpPr>
          <p:nvPr>
            <p:ph type="sldNum" sz="quarter" idx="12"/>
          </p:nvPr>
        </p:nvSpPr>
        <p:spPr/>
        <p:txBody>
          <a:bodyPr/>
          <a:lstStyle/>
          <a:p>
            <a:pPr algn="ctr"/>
            <a:fld id="{0C3A1854-6B63-4059-B360-A3C4972BF0FC}" type="slidenum">
              <a:rPr lang="ko-KR" altLang="en-US" smtClean="0"/>
              <a:pPr algn="ctr"/>
              <a:t>415</a:t>
            </a:fld>
            <a:endParaRPr lang="ko-KR" altLang="en-US" dirty="0"/>
          </a:p>
        </p:txBody>
      </p:sp>
      <p:graphicFrame>
        <p:nvGraphicFramePr>
          <p:cNvPr id="5" name="Content Placeholder 4">
            <a:extLst>
              <a:ext uri="{FF2B5EF4-FFF2-40B4-BE49-F238E27FC236}">
                <a16:creationId xmlns:a16="http://schemas.microsoft.com/office/drawing/2014/main" id="{2DF8F91B-F3E3-4AE6-BECB-DB960F726F68}"/>
              </a:ext>
            </a:extLst>
          </p:cNvPr>
          <p:cNvGraphicFramePr>
            <a:graphicFrameLocks/>
          </p:cNvGraphicFramePr>
          <p:nvPr/>
        </p:nvGraphicFramePr>
        <p:xfrm>
          <a:off x="4467225" y="2510314"/>
          <a:ext cx="4183380" cy="2194560"/>
        </p:xfrm>
        <a:graphic>
          <a:graphicData uri="http://schemas.openxmlformats.org/drawingml/2006/table">
            <a:tbl>
              <a:tblPr firstRow="1" firstCol="1" bandRow="1">
                <a:tableStyleId>{5C22544A-7EE6-4342-B048-85BDC9FD1C3A}</a:tableStyleId>
              </a:tblPr>
              <a:tblGrid>
                <a:gridCol w="2240280">
                  <a:extLst>
                    <a:ext uri="{9D8B030D-6E8A-4147-A177-3AD203B41FA5}">
                      <a16:colId xmlns:a16="http://schemas.microsoft.com/office/drawing/2014/main" val="1810613067"/>
                    </a:ext>
                  </a:extLst>
                </a:gridCol>
                <a:gridCol w="1943100">
                  <a:extLst>
                    <a:ext uri="{9D8B030D-6E8A-4147-A177-3AD203B41FA5}">
                      <a16:colId xmlns:a16="http://schemas.microsoft.com/office/drawing/2014/main" val="2259106492"/>
                    </a:ext>
                  </a:extLst>
                </a:gridCol>
              </a:tblGrid>
              <a:tr h="0">
                <a:tc gridSpan="2">
                  <a:txBody>
                    <a:bodyPr/>
                    <a:lstStyle/>
                    <a:p>
                      <a:pPr indent="457200" algn="ctr">
                        <a:spcAft>
                          <a:spcPts val="0"/>
                        </a:spcAft>
                      </a:pPr>
                      <a:r>
                        <a:rPr lang="en-US" sz="1200" u="sng">
                          <a:effectLst/>
                        </a:rPr>
                        <a:t>Amortization Schedule</a:t>
                      </a:r>
                      <a:endParaRPr lang="en-CH" sz="12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CH"/>
                    </a:p>
                  </a:txBody>
                  <a:tcPr/>
                </a:tc>
                <a:extLst>
                  <a:ext uri="{0D108BD9-81ED-4DB2-BD59-A6C34878D82A}">
                    <a16:rowId xmlns:a16="http://schemas.microsoft.com/office/drawing/2014/main" val="2015671948"/>
                  </a:ext>
                </a:extLst>
              </a:tr>
              <a:tr h="0">
                <a:tc>
                  <a:txBody>
                    <a:bodyPr/>
                    <a:lstStyle/>
                    <a:p>
                      <a:pPr indent="457200" algn="ctr">
                        <a:spcAft>
                          <a:spcPts val="0"/>
                        </a:spcAft>
                      </a:pPr>
                      <a:r>
                        <a:rPr lang="en-US" sz="1200" u="sng">
                          <a:effectLst/>
                        </a:rPr>
                        <a:t>Quarterly Payments</a:t>
                      </a:r>
                      <a:endParaRPr lang="en-CH"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gn="ctr">
                        <a:spcAft>
                          <a:spcPts val="0"/>
                        </a:spcAft>
                      </a:pPr>
                      <a:r>
                        <a:rPr lang="en-US" sz="1200" u="sng">
                          <a:effectLst/>
                        </a:rPr>
                        <a:t>Amount</a:t>
                      </a:r>
                      <a:endParaRPr lang="en-CH"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35149747"/>
                  </a:ext>
                </a:extLst>
              </a:tr>
              <a:tr h="0">
                <a:tc>
                  <a:txBody>
                    <a:bodyPr/>
                    <a:lstStyle/>
                    <a:p>
                      <a:pPr indent="457200" algn="ctr">
                        <a:spcAft>
                          <a:spcPts val="0"/>
                        </a:spcAft>
                      </a:pPr>
                      <a:r>
                        <a:rPr lang="en-US" sz="1200">
                          <a:effectLst/>
                        </a:rPr>
                        <a:t>1-4</a:t>
                      </a:r>
                      <a:endParaRPr lang="en-CH"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gn="ctr">
                        <a:spcAft>
                          <a:spcPts val="0"/>
                        </a:spcAft>
                      </a:pPr>
                      <a:r>
                        <a:rPr lang="en-US" sz="1200">
                          <a:effectLst/>
                        </a:rPr>
                        <a:t>$102,600</a:t>
                      </a:r>
                      <a:endParaRPr lang="en-CH"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79069940"/>
                  </a:ext>
                </a:extLst>
              </a:tr>
              <a:tr h="0">
                <a:tc>
                  <a:txBody>
                    <a:bodyPr/>
                    <a:lstStyle/>
                    <a:p>
                      <a:pPr indent="457200" algn="ctr">
                        <a:spcAft>
                          <a:spcPts val="0"/>
                        </a:spcAft>
                      </a:pPr>
                      <a:r>
                        <a:rPr lang="en-US" sz="1200">
                          <a:effectLst/>
                        </a:rPr>
                        <a:t>5-8</a:t>
                      </a:r>
                      <a:endParaRPr lang="en-CH"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gn="ctr">
                        <a:spcAft>
                          <a:spcPts val="0"/>
                        </a:spcAft>
                      </a:pPr>
                      <a:r>
                        <a:rPr lang="en-US" sz="1200">
                          <a:effectLst/>
                        </a:rPr>
                        <a:t>$111,400</a:t>
                      </a:r>
                      <a:endParaRPr lang="en-CH"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88684228"/>
                  </a:ext>
                </a:extLst>
              </a:tr>
              <a:tr h="0">
                <a:tc>
                  <a:txBody>
                    <a:bodyPr/>
                    <a:lstStyle/>
                    <a:p>
                      <a:pPr indent="457200" algn="ctr">
                        <a:spcAft>
                          <a:spcPts val="0"/>
                        </a:spcAft>
                      </a:pPr>
                      <a:r>
                        <a:rPr lang="en-US" sz="1200">
                          <a:effectLst/>
                        </a:rPr>
                        <a:t>9-12</a:t>
                      </a:r>
                      <a:endParaRPr lang="en-CH"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gn="ctr">
                        <a:spcAft>
                          <a:spcPts val="0"/>
                        </a:spcAft>
                      </a:pPr>
                      <a:r>
                        <a:rPr lang="en-US" sz="1200">
                          <a:effectLst/>
                        </a:rPr>
                        <a:t> $118,500</a:t>
                      </a:r>
                      <a:endParaRPr lang="en-CH"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657402042"/>
                  </a:ext>
                </a:extLst>
              </a:tr>
              <a:tr h="0">
                <a:tc>
                  <a:txBody>
                    <a:bodyPr/>
                    <a:lstStyle/>
                    <a:p>
                      <a:pPr indent="457200" algn="ctr">
                        <a:spcAft>
                          <a:spcPts val="0"/>
                        </a:spcAft>
                      </a:pPr>
                      <a:r>
                        <a:rPr lang="en-US" sz="1200">
                          <a:effectLst/>
                        </a:rPr>
                        <a:t>13-16</a:t>
                      </a:r>
                      <a:endParaRPr lang="en-CH"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gn="ctr">
                        <a:spcAft>
                          <a:spcPts val="0"/>
                        </a:spcAft>
                      </a:pPr>
                      <a:r>
                        <a:rPr lang="en-US" sz="1200">
                          <a:effectLst/>
                        </a:rPr>
                        <a:t> $128,000</a:t>
                      </a:r>
                      <a:endParaRPr lang="en-CH"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27970182"/>
                  </a:ext>
                </a:extLst>
              </a:tr>
              <a:tr h="0">
                <a:tc>
                  <a:txBody>
                    <a:bodyPr/>
                    <a:lstStyle/>
                    <a:p>
                      <a:pPr indent="457200" algn="ctr">
                        <a:spcAft>
                          <a:spcPts val="0"/>
                        </a:spcAft>
                      </a:pPr>
                      <a:r>
                        <a:rPr lang="en-US" sz="1200">
                          <a:effectLst/>
                        </a:rPr>
                        <a:t>17-20</a:t>
                      </a:r>
                      <a:endParaRPr lang="en-CH"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gn="ctr">
                        <a:spcAft>
                          <a:spcPts val="0"/>
                        </a:spcAft>
                      </a:pPr>
                      <a:r>
                        <a:rPr lang="en-US" sz="1200">
                          <a:effectLst/>
                        </a:rPr>
                        <a:t> $136,000</a:t>
                      </a:r>
                      <a:endParaRPr lang="en-CH"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37852134"/>
                  </a:ext>
                </a:extLst>
              </a:tr>
              <a:tr h="0">
                <a:tc>
                  <a:txBody>
                    <a:bodyPr/>
                    <a:lstStyle/>
                    <a:p>
                      <a:pPr indent="457200" algn="ctr">
                        <a:spcAft>
                          <a:spcPts val="0"/>
                        </a:spcAft>
                      </a:pPr>
                      <a:r>
                        <a:rPr lang="en-US" sz="1200" dirty="0">
                          <a:effectLst/>
                        </a:rPr>
                        <a:t>21-24</a:t>
                      </a:r>
                      <a:endParaRPr lang="en-CH"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gn="ctr">
                        <a:spcAft>
                          <a:spcPts val="0"/>
                        </a:spcAft>
                      </a:pPr>
                      <a:r>
                        <a:rPr lang="en-US" sz="1200">
                          <a:effectLst/>
                        </a:rPr>
                        <a:t> $146,250</a:t>
                      </a:r>
                      <a:endParaRPr lang="en-CH"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37030686"/>
                  </a:ext>
                </a:extLst>
              </a:tr>
              <a:tr h="0">
                <a:tc>
                  <a:txBody>
                    <a:bodyPr/>
                    <a:lstStyle/>
                    <a:p>
                      <a:pPr indent="457200" algn="ctr">
                        <a:spcAft>
                          <a:spcPts val="0"/>
                        </a:spcAft>
                      </a:pPr>
                      <a:r>
                        <a:rPr lang="en-US" sz="1200">
                          <a:effectLst/>
                        </a:rPr>
                        <a:t>25-28</a:t>
                      </a:r>
                      <a:endParaRPr lang="en-CH"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gn="ctr">
                        <a:spcAft>
                          <a:spcPts val="0"/>
                        </a:spcAft>
                      </a:pPr>
                      <a:r>
                        <a:rPr lang="en-US" sz="1200">
                          <a:effectLst/>
                        </a:rPr>
                        <a:t> $157,000</a:t>
                      </a:r>
                      <a:endParaRPr lang="en-CH"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609757230"/>
                  </a:ext>
                </a:extLst>
              </a:tr>
              <a:tr h="0">
                <a:tc>
                  <a:txBody>
                    <a:bodyPr/>
                    <a:lstStyle/>
                    <a:p>
                      <a:pPr indent="457200" algn="ctr">
                        <a:spcAft>
                          <a:spcPts val="0"/>
                        </a:spcAft>
                      </a:pPr>
                      <a:r>
                        <a:rPr lang="en-US" sz="1200">
                          <a:effectLst/>
                        </a:rPr>
                        <a:t>29-32</a:t>
                      </a:r>
                      <a:endParaRPr lang="en-CH"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gn="ctr">
                        <a:spcAft>
                          <a:spcPts val="0"/>
                        </a:spcAft>
                      </a:pPr>
                      <a:r>
                        <a:rPr lang="en-US" sz="1200">
                          <a:effectLst/>
                        </a:rPr>
                        <a:t> $168,250</a:t>
                      </a:r>
                      <a:endParaRPr lang="en-CH"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117592723"/>
                  </a:ext>
                </a:extLst>
              </a:tr>
              <a:tr h="0">
                <a:tc>
                  <a:txBody>
                    <a:bodyPr/>
                    <a:lstStyle/>
                    <a:p>
                      <a:pPr indent="457200" algn="ctr">
                        <a:spcAft>
                          <a:spcPts val="0"/>
                        </a:spcAft>
                      </a:pPr>
                      <a:r>
                        <a:rPr lang="en-US" sz="1200">
                          <a:effectLst/>
                        </a:rPr>
                        <a:t>33-36</a:t>
                      </a:r>
                      <a:endParaRPr lang="en-CH"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gn="ctr">
                        <a:spcAft>
                          <a:spcPts val="0"/>
                        </a:spcAft>
                      </a:pPr>
                      <a:r>
                        <a:rPr lang="en-US" sz="1200">
                          <a:effectLst/>
                        </a:rPr>
                        <a:t> $180,000</a:t>
                      </a:r>
                      <a:endParaRPr lang="en-CH"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19639505"/>
                  </a:ext>
                </a:extLst>
              </a:tr>
              <a:tr h="0">
                <a:tc>
                  <a:txBody>
                    <a:bodyPr/>
                    <a:lstStyle/>
                    <a:p>
                      <a:pPr indent="457200" algn="ctr">
                        <a:spcAft>
                          <a:spcPts val="0"/>
                        </a:spcAft>
                      </a:pPr>
                      <a:r>
                        <a:rPr lang="en-US" sz="1200">
                          <a:effectLst/>
                        </a:rPr>
                        <a:t>Term Loan Maturity Date</a:t>
                      </a:r>
                      <a:endParaRPr lang="en-CH"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457200" algn="ctr">
                        <a:spcAft>
                          <a:spcPts val="0"/>
                        </a:spcAft>
                      </a:pPr>
                      <a:r>
                        <a:rPr lang="en-US" sz="1200" dirty="0">
                          <a:effectLst/>
                        </a:rPr>
                        <a:t> $5,508,000</a:t>
                      </a:r>
                      <a:endParaRPr lang="en-CH"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25041895"/>
                  </a:ext>
                </a:extLst>
              </a:tr>
            </a:tbl>
          </a:graphicData>
        </a:graphic>
      </p:graphicFrame>
    </p:spTree>
    <p:extLst>
      <p:ext uri="{BB962C8B-B14F-4D97-AF65-F5344CB8AC3E}">
        <p14:creationId xmlns:p14="http://schemas.microsoft.com/office/powerpoint/2010/main" val="3282872354"/>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2D7128-5B13-46B1-AB33-D8C0824F9D7A}"/>
              </a:ext>
            </a:extLst>
          </p:cNvPr>
          <p:cNvSpPr>
            <a:spLocks noGrp="1"/>
          </p:cNvSpPr>
          <p:nvPr>
            <p:ph idx="1"/>
          </p:nvPr>
        </p:nvSpPr>
        <p:spPr/>
        <p:txBody>
          <a:bodyPr/>
          <a:lstStyle/>
          <a:p>
            <a:r>
              <a:rPr lang="en-US" dirty="0"/>
              <a:t>Some kind of re-financing assumption must be made.</a:t>
            </a:r>
          </a:p>
          <a:p>
            <a:endParaRPr lang="en-CH" dirty="0"/>
          </a:p>
        </p:txBody>
      </p:sp>
      <p:sp>
        <p:nvSpPr>
          <p:cNvPr id="3" name="Title 2">
            <a:extLst>
              <a:ext uri="{FF2B5EF4-FFF2-40B4-BE49-F238E27FC236}">
                <a16:creationId xmlns:a16="http://schemas.microsoft.com/office/drawing/2014/main" id="{FD57152D-C85C-4AA2-86DF-F1A830B43D1D}"/>
              </a:ext>
            </a:extLst>
          </p:cNvPr>
          <p:cNvSpPr>
            <a:spLocks noGrp="1"/>
          </p:cNvSpPr>
          <p:nvPr>
            <p:ph type="title"/>
          </p:nvPr>
        </p:nvSpPr>
        <p:spPr/>
        <p:txBody>
          <a:bodyPr/>
          <a:lstStyle/>
          <a:p>
            <a:r>
              <a:rPr lang="en-US" dirty="0"/>
              <a:t>Mini-Perm Assumptions in Solar Case</a:t>
            </a:r>
            <a:endParaRPr lang="en-CH" dirty="0"/>
          </a:p>
        </p:txBody>
      </p:sp>
      <p:sp>
        <p:nvSpPr>
          <p:cNvPr id="4" name="Slide Number Placeholder 3">
            <a:extLst>
              <a:ext uri="{FF2B5EF4-FFF2-40B4-BE49-F238E27FC236}">
                <a16:creationId xmlns:a16="http://schemas.microsoft.com/office/drawing/2014/main" id="{02840884-A2AC-4634-82D0-610809A19612}"/>
              </a:ext>
            </a:extLst>
          </p:cNvPr>
          <p:cNvSpPr>
            <a:spLocks noGrp="1"/>
          </p:cNvSpPr>
          <p:nvPr>
            <p:ph type="sldNum" sz="quarter" idx="12"/>
          </p:nvPr>
        </p:nvSpPr>
        <p:spPr/>
        <p:txBody>
          <a:bodyPr/>
          <a:lstStyle/>
          <a:p>
            <a:pPr algn="ctr"/>
            <a:fld id="{0C3A1854-6B63-4059-B360-A3C4972BF0FC}" type="slidenum">
              <a:rPr lang="ko-KR" altLang="en-US" smtClean="0"/>
              <a:pPr algn="ctr"/>
              <a:t>416</a:t>
            </a:fld>
            <a:endParaRPr lang="ko-KR" altLang="en-US" dirty="0"/>
          </a:p>
        </p:txBody>
      </p:sp>
      <p:pic>
        <p:nvPicPr>
          <p:cNvPr id="5" name="Picture 4">
            <a:extLst>
              <a:ext uri="{FF2B5EF4-FFF2-40B4-BE49-F238E27FC236}">
                <a16:creationId xmlns:a16="http://schemas.microsoft.com/office/drawing/2014/main" id="{B07F257F-1E87-4675-A5F0-294FB19B0BAA}"/>
              </a:ext>
            </a:extLst>
          </p:cNvPr>
          <p:cNvPicPr>
            <a:picLocks noChangeAspect="1"/>
          </p:cNvPicPr>
          <p:nvPr/>
        </p:nvPicPr>
        <p:blipFill>
          <a:blip r:embed="rId2"/>
          <a:stretch>
            <a:fillRect/>
          </a:stretch>
        </p:blipFill>
        <p:spPr>
          <a:xfrm>
            <a:off x="902462" y="2324100"/>
            <a:ext cx="7326701" cy="4053394"/>
          </a:xfrm>
          <a:prstGeom prst="rect">
            <a:avLst/>
          </a:prstGeom>
        </p:spPr>
      </p:pic>
    </p:spTree>
    <p:extLst>
      <p:ext uri="{BB962C8B-B14F-4D97-AF65-F5344CB8AC3E}">
        <p14:creationId xmlns:p14="http://schemas.microsoft.com/office/powerpoint/2010/main" val="1471359733"/>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Mini-Perm and Re-financing Assumption</a:t>
            </a:r>
          </a:p>
        </p:txBody>
      </p:sp>
      <p:pic>
        <p:nvPicPr>
          <p:cNvPr id="5" name="Content Placeholder 4"/>
          <p:cNvPicPr>
            <a:picLocks noGrp="1" noChangeAspect="1"/>
          </p:cNvPicPr>
          <p:nvPr>
            <p:ph idx="1"/>
          </p:nvPr>
        </p:nvPicPr>
        <p:blipFill>
          <a:blip r:embed="rId2"/>
          <a:stretch>
            <a:fillRect/>
          </a:stretch>
        </p:blipFill>
        <p:spPr>
          <a:xfrm>
            <a:off x="375648" y="1200266"/>
            <a:ext cx="8036832" cy="4685207"/>
          </a:xfrm>
          <a:prstGeom prst="rect">
            <a:avLst/>
          </a:prstGeom>
        </p:spPr>
      </p:pic>
      <p:sp>
        <p:nvSpPr>
          <p:cNvPr id="4" name="Slide Number Placeholder 3"/>
          <p:cNvSpPr>
            <a:spLocks noGrp="1"/>
          </p:cNvSpPr>
          <p:nvPr>
            <p:ph type="sldNum" sz="quarter" idx="12"/>
          </p:nvPr>
        </p:nvSpPr>
        <p:spPr/>
        <p:txBody>
          <a:bodyPr/>
          <a:lstStyle/>
          <a:p>
            <a:fld id="{EB241CD2-1E45-42A3-B213-66A034DF9A3B}" type="slidenum">
              <a:rPr lang="en-GB" smtClean="0"/>
              <a:t>417</a:t>
            </a:fld>
            <a:endParaRPr lang="en-GB" dirty="0"/>
          </a:p>
        </p:txBody>
      </p:sp>
    </p:spTree>
    <p:extLst>
      <p:ext uri="{BB962C8B-B14F-4D97-AF65-F5344CB8AC3E}">
        <p14:creationId xmlns:p14="http://schemas.microsoft.com/office/powerpoint/2010/main" val="1584794551"/>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Credit Analysis of Mini-Perm</a:t>
            </a:r>
          </a:p>
        </p:txBody>
      </p:sp>
      <p:sp>
        <p:nvSpPr>
          <p:cNvPr id="3" name="Content Placeholder 2"/>
          <p:cNvSpPr>
            <a:spLocks noGrp="1"/>
          </p:cNvSpPr>
          <p:nvPr>
            <p:ph idx="1"/>
          </p:nvPr>
        </p:nvSpPr>
        <p:spPr/>
        <p:txBody>
          <a:bodyPr/>
          <a:lstStyle/>
          <a:p>
            <a:r>
              <a:rPr lang="en-US" dirty="0"/>
              <a:t>To evaluate the effects of being unable to re-finance a cash sweep assumption can be used.</a:t>
            </a:r>
          </a:p>
          <a:p>
            <a:r>
              <a:rPr lang="en-US" dirty="0"/>
              <a:t>You can then see how low a variable can go before the loan will not be re-paid.</a:t>
            </a:r>
          </a:p>
          <a:p>
            <a:endParaRPr lang="en-US" dirty="0"/>
          </a:p>
        </p:txBody>
      </p:sp>
      <p:sp>
        <p:nvSpPr>
          <p:cNvPr id="4" name="Slide Number Placeholder 3"/>
          <p:cNvSpPr>
            <a:spLocks noGrp="1"/>
          </p:cNvSpPr>
          <p:nvPr>
            <p:ph type="sldNum" sz="quarter" idx="12"/>
          </p:nvPr>
        </p:nvSpPr>
        <p:spPr/>
        <p:txBody>
          <a:bodyPr/>
          <a:lstStyle/>
          <a:p>
            <a:fld id="{EB241CD2-1E45-42A3-B213-66A034DF9A3B}" type="slidenum">
              <a:rPr lang="en-GB" smtClean="0"/>
              <a:t>418</a:t>
            </a:fld>
            <a:endParaRPr lang="en-GB" dirty="0"/>
          </a:p>
        </p:txBody>
      </p:sp>
      <p:pic>
        <p:nvPicPr>
          <p:cNvPr id="5" name="Picture 4"/>
          <p:cNvPicPr>
            <a:picLocks noChangeAspect="1"/>
          </p:cNvPicPr>
          <p:nvPr/>
        </p:nvPicPr>
        <p:blipFill>
          <a:blip r:embed="rId2"/>
          <a:stretch>
            <a:fillRect/>
          </a:stretch>
        </p:blipFill>
        <p:spPr>
          <a:xfrm>
            <a:off x="766941" y="3261674"/>
            <a:ext cx="8150816" cy="2270422"/>
          </a:xfrm>
          <a:prstGeom prst="rect">
            <a:avLst/>
          </a:prstGeom>
        </p:spPr>
      </p:pic>
    </p:spTree>
    <p:extLst>
      <p:ext uri="{BB962C8B-B14F-4D97-AF65-F5344CB8AC3E}">
        <p14:creationId xmlns:p14="http://schemas.microsoft.com/office/powerpoint/2010/main" val="2930114150"/>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3EF6DA-3F4C-4C97-9800-3F5B304781FB}"/>
              </a:ext>
            </a:extLst>
          </p:cNvPr>
          <p:cNvSpPr>
            <a:spLocks noGrp="1"/>
          </p:cNvSpPr>
          <p:nvPr>
            <p:ph idx="1"/>
          </p:nvPr>
        </p:nvSpPr>
        <p:spPr/>
        <p:txBody>
          <a:bodyPr>
            <a:normAutofit/>
          </a:bodyPr>
          <a:lstStyle/>
          <a:p>
            <a:r>
              <a:rPr lang="en-US" dirty="0"/>
              <a:t>Term Loan Maturity Date Extension. </a:t>
            </a:r>
          </a:p>
          <a:p>
            <a:r>
              <a:rPr lang="en-US" dirty="0"/>
              <a:t>The Borrower may:</a:t>
            </a:r>
          </a:p>
          <a:p>
            <a:pPr lvl="1"/>
            <a:r>
              <a:rPr lang="en-US" dirty="0"/>
              <a:t>not sooner than twelve (12) months and,</a:t>
            </a:r>
          </a:p>
          <a:p>
            <a:pPr lvl="1"/>
            <a:r>
              <a:rPr lang="en-US" dirty="0"/>
              <a:t>not later than six (6) months prior to the then-current Term Loan Maturity Date</a:t>
            </a:r>
          </a:p>
          <a:p>
            <a:r>
              <a:rPr lang="en-US" dirty="0"/>
              <a:t>Request that the Term Loan Maturity Date be extended for an additional period selected by Borrower of up to an additional five (5) years (an “Extension Request”).</a:t>
            </a:r>
          </a:p>
          <a:p>
            <a:endParaRPr lang="en-CH" dirty="0"/>
          </a:p>
        </p:txBody>
      </p:sp>
      <p:sp>
        <p:nvSpPr>
          <p:cNvPr id="3" name="Title 2">
            <a:extLst>
              <a:ext uri="{FF2B5EF4-FFF2-40B4-BE49-F238E27FC236}">
                <a16:creationId xmlns:a16="http://schemas.microsoft.com/office/drawing/2014/main" id="{53E7018D-CEE6-4488-9768-5B6B43117376}"/>
              </a:ext>
            </a:extLst>
          </p:cNvPr>
          <p:cNvSpPr>
            <a:spLocks noGrp="1"/>
          </p:cNvSpPr>
          <p:nvPr>
            <p:ph type="title"/>
          </p:nvPr>
        </p:nvSpPr>
        <p:spPr/>
        <p:txBody>
          <a:bodyPr/>
          <a:lstStyle/>
          <a:p>
            <a:r>
              <a:rPr lang="en-US" dirty="0"/>
              <a:t>Mini-Perm Extension</a:t>
            </a:r>
            <a:endParaRPr lang="en-CH" dirty="0"/>
          </a:p>
        </p:txBody>
      </p:sp>
      <p:sp>
        <p:nvSpPr>
          <p:cNvPr id="4" name="Slide Number Placeholder 3">
            <a:extLst>
              <a:ext uri="{FF2B5EF4-FFF2-40B4-BE49-F238E27FC236}">
                <a16:creationId xmlns:a16="http://schemas.microsoft.com/office/drawing/2014/main" id="{70E3E726-AAEA-4A53-AB9E-4BAF0B5DCFFF}"/>
              </a:ext>
            </a:extLst>
          </p:cNvPr>
          <p:cNvSpPr>
            <a:spLocks noGrp="1"/>
          </p:cNvSpPr>
          <p:nvPr>
            <p:ph type="sldNum" sz="quarter" idx="12"/>
          </p:nvPr>
        </p:nvSpPr>
        <p:spPr/>
        <p:txBody>
          <a:bodyPr/>
          <a:lstStyle/>
          <a:p>
            <a:pPr algn="ctr"/>
            <a:fld id="{0C3A1854-6B63-4059-B360-A3C4972BF0FC}" type="slidenum">
              <a:rPr lang="ko-KR" altLang="en-US" smtClean="0"/>
              <a:pPr algn="ctr"/>
              <a:t>419</a:t>
            </a:fld>
            <a:endParaRPr lang="ko-KR" altLang="en-US" dirty="0"/>
          </a:p>
        </p:txBody>
      </p:sp>
    </p:spTree>
    <p:extLst>
      <p:ext uri="{BB962C8B-B14F-4D97-AF65-F5344CB8AC3E}">
        <p14:creationId xmlns:p14="http://schemas.microsoft.com/office/powerpoint/2010/main" val="824554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D9E7C2-7B2D-428E-ADAE-FC14DF489FBC}"/>
              </a:ext>
            </a:extLst>
          </p:cNvPr>
          <p:cNvSpPr>
            <a:spLocks noGrp="1"/>
          </p:cNvSpPr>
          <p:nvPr>
            <p:ph idx="1"/>
          </p:nvPr>
        </p:nvSpPr>
        <p:spPr/>
        <p:txBody>
          <a:bodyPr>
            <a:normAutofit fontScale="92500"/>
          </a:bodyPr>
          <a:lstStyle/>
          <a:p>
            <a:r>
              <a:rPr lang="en-029" dirty="0"/>
              <a:t>The key point about the DSCR is that it is a measure of break-even from a forecasted cash flow.  For example if the cash flow is 150 and the debt service is 100, the DSCR is 1.5.  In this case the cash flow can go down by 50 before a default occurs.  So in percentage terms this means that a reduction of 50/150 or 33%.</a:t>
            </a:r>
          </a:p>
          <a:p>
            <a:r>
              <a:rPr lang="en-029" dirty="0"/>
              <a:t>In terms of a formula, the percent reduction before default can be expressed using the formula:</a:t>
            </a:r>
          </a:p>
          <a:p>
            <a:r>
              <a:rPr lang="en-029" dirty="0"/>
              <a:t>Percent reduction = (DSCR-1)/DSCR</a:t>
            </a:r>
          </a:p>
          <a:p>
            <a:endParaRPr lang="en-029" dirty="0"/>
          </a:p>
        </p:txBody>
      </p:sp>
      <p:sp>
        <p:nvSpPr>
          <p:cNvPr id="3" name="Title 2">
            <a:extLst>
              <a:ext uri="{FF2B5EF4-FFF2-40B4-BE49-F238E27FC236}">
                <a16:creationId xmlns:a16="http://schemas.microsoft.com/office/drawing/2014/main" id="{99668A88-1EC7-4199-8014-5F5970C53C3E}"/>
              </a:ext>
            </a:extLst>
          </p:cNvPr>
          <p:cNvSpPr>
            <a:spLocks noGrp="1"/>
          </p:cNvSpPr>
          <p:nvPr>
            <p:ph type="title"/>
          </p:nvPr>
        </p:nvSpPr>
        <p:spPr/>
        <p:txBody>
          <a:bodyPr/>
          <a:lstStyle/>
          <a:p>
            <a:r>
              <a:rPr lang="en-029" dirty="0"/>
              <a:t>DSCR as a Buffer to Break Even</a:t>
            </a:r>
          </a:p>
        </p:txBody>
      </p:sp>
      <p:sp>
        <p:nvSpPr>
          <p:cNvPr id="4" name="Slide Number Placeholder 3">
            <a:extLst>
              <a:ext uri="{FF2B5EF4-FFF2-40B4-BE49-F238E27FC236}">
                <a16:creationId xmlns:a16="http://schemas.microsoft.com/office/drawing/2014/main" id="{61B43956-A0D8-4659-B889-E9487645DA36}"/>
              </a:ext>
            </a:extLst>
          </p:cNvPr>
          <p:cNvSpPr>
            <a:spLocks noGrp="1"/>
          </p:cNvSpPr>
          <p:nvPr>
            <p:ph type="sldNum" sz="quarter" idx="12"/>
          </p:nvPr>
        </p:nvSpPr>
        <p:spPr/>
        <p:txBody>
          <a:bodyPr/>
          <a:lstStyle/>
          <a:p>
            <a:pPr algn="ctr"/>
            <a:fld id="{0C3A1854-6B63-4059-B360-A3C4972BF0FC}" type="slidenum">
              <a:rPr lang="ko-KR" altLang="en-US" smtClean="0"/>
              <a:pPr algn="ctr"/>
              <a:t>42</a:t>
            </a:fld>
            <a:endParaRPr lang="ko-KR" altLang="en-US" dirty="0"/>
          </a:p>
        </p:txBody>
      </p:sp>
    </p:spTree>
    <p:extLst>
      <p:ext uri="{BB962C8B-B14F-4D97-AF65-F5344CB8AC3E}">
        <p14:creationId xmlns:p14="http://schemas.microsoft.com/office/powerpoint/2010/main" val="1107409350"/>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60419F-ED19-43DC-BF59-68DB6473A732}"/>
              </a:ext>
            </a:extLst>
          </p:cNvPr>
          <p:cNvSpPr>
            <a:spLocks noGrp="1"/>
          </p:cNvSpPr>
          <p:nvPr>
            <p:ph idx="1"/>
          </p:nvPr>
        </p:nvSpPr>
        <p:spPr/>
        <p:txBody>
          <a:bodyPr>
            <a:normAutofit fontScale="85000" lnSpcReduction="10000"/>
          </a:bodyPr>
          <a:lstStyle/>
          <a:p>
            <a:r>
              <a:rPr lang="en-US" dirty="0"/>
              <a:t>Borrower and the Lenders mutually agree to alternate terms and conditions not later than four (4) months prior to the then-current Term Loan Maturity Date</a:t>
            </a:r>
          </a:p>
          <a:p>
            <a:r>
              <a:rPr lang="en-US" dirty="0"/>
              <a:t>No Lender shall have any obligation to agree to have any of its Term Loans extended pursuant to any Extension Request.  </a:t>
            </a:r>
          </a:p>
          <a:p>
            <a:r>
              <a:rPr lang="en-US" dirty="0"/>
              <a:t>To the extent that not all Lenders approve an Extension Request, the Borrower shall have the right to replace each Lender that voted not to approve such Extension Request, and add as “Lenders” </a:t>
            </a:r>
          </a:p>
          <a:p>
            <a:r>
              <a:rPr lang="en-US" dirty="0"/>
              <a:t>On the then-current Term Loan Maturity Date, the Borrower shall repay each non-consenting Lender its Proportionate Share of the Term Loans.</a:t>
            </a:r>
            <a:endParaRPr lang="en-CH" dirty="0"/>
          </a:p>
          <a:p>
            <a:endParaRPr lang="en-CH" dirty="0"/>
          </a:p>
        </p:txBody>
      </p:sp>
      <p:sp>
        <p:nvSpPr>
          <p:cNvPr id="3" name="Title 2">
            <a:extLst>
              <a:ext uri="{FF2B5EF4-FFF2-40B4-BE49-F238E27FC236}">
                <a16:creationId xmlns:a16="http://schemas.microsoft.com/office/drawing/2014/main" id="{2A653B9C-0DAE-497C-A276-0E9685C3466B}"/>
              </a:ext>
            </a:extLst>
          </p:cNvPr>
          <p:cNvSpPr>
            <a:spLocks noGrp="1"/>
          </p:cNvSpPr>
          <p:nvPr>
            <p:ph type="title"/>
          </p:nvPr>
        </p:nvSpPr>
        <p:spPr/>
        <p:txBody>
          <a:bodyPr/>
          <a:lstStyle/>
          <a:p>
            <a:r>
              <a:rPr lang="en-US" dirty="0"/>
              <a:t>Mini-Perm Extension - Continued</a:t>
            </a:r>
            <a:endParaRPr lang="en-CH" dirty="0"/>
          </a:p>
        </p:txBody>
      </p:sp>
      <p:sp>
        <p:nvSpPr>
          <p:cNvPr id="4" name="Slide Number Placeholder 3">
            <a:extLst>
              <a:ext uri="{FF2B5EF4-FFF2-40B4-BE49-F238E27FC236}">
                <a16:creationId xmlns:a16="http://schemas.microsoft.com/office/drawing/2014/main" id="{DA9D55E8-1606-4879-A635-4F6175B80879}"/>
              </a:ext>
            </a:extLst>
          </p:cNvPr>
          <p:cNvSpPr>
            <a:spLocks noGrp="1"/>
          </p:cNvSpPr>
          <p:nvPr>
            <p:ph type="sldNum" sz="quarter" idx="12"/>
          </p:nvPr>
        </p:nvSpPr>
        <p:spPr/>
        <p:txBody>
          <a:bodyPr/>
          <a:lstStyle/>
          <a:p>
            <a:pPr algn="ctr"/>
            <a:fld id="{0C3A1854-6B63-4059-B360-A3C4972BF0FC}" type="slidenum">
              <a:rPr lang="ko-KR" altLang="en-US" smtClean="0"/>
              <a:pPr algn="ctr"/>
              <a:t>420</a:t>
            </a:fld>
            <a:endParaRPr lang="ko-KR" altLang="en-US" dirty="0"/>
          </a:p>
        </p:txBody>
      </p:sp>
    </p:spTree>
    <p:extLst>
      <p:ext uri="{BB962C8B-B14F-4D97-AF65-F5344CB8AC3E}">
        <p14:creationId xmlns:p14="http://schemas.microsoft.com/office/powerpoint/2010/main" val="2955288144"/>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CD57F-B808-4648-B652-6E30D0049E2D}"/>
              </a:ext>
            </a:extLst>
          </p:cNvPr>
          <p:cNvSpPr>
            <a:spLocks noGrp="1"/>
          </p:cNvSpPr>
          <p:nvPr>
            <p:ph type="title"/>
          </p:nvPr>
        </p:nvSpPr>
        <p:spPr/>
        <p:txBody>
          <a:bodyPr>
            <a:normAutofit fontScale="90000"/>
          </a:bodyPr>
          <a:lstStyle/>
          <a:p>
            <a:r>
              <a:rPr lang="en-029" dirty="0"/>
              <a:t>Sharing Re-Financing Benefits in NBET PPA</a:t>
            </a:r>
          </a:p>
        </p:txBody>
      </p:sp>
      <p:pic>
        <p:nvPicPr>
          <p:cNvPr id="4" name="Content Placeholder 3">
            <a:extLst>
              <a:ext uri="{FF2B5EF4-FFF2-40B4-BE49-F238E27FC236}">
                <a16:creationId xmlns:a16="http://schemas.microsoft.com/office/drawing/2014/main" id="{995ECC8E-B4DE-4625-8113-4D142CD1F806}"/>
              </a:ext>
            </a:extLst>
          </p:cNvPr>
          <p:cNvPicPr>
            <a:picLocks noGrp="1" noChangeAspect="1"/>
          </p:cNvPicPr>
          <p:nvPr>
            <p:ph idx="1"/>
          </p:nvPr>
        </p:nvPicPr>
        <p:blipFill>
          <a:blip r:embed="rId2"/>
          <a:stretch>
            <a:fillRect/>
          </a:stretch>
        </p:blipFill>
        <p:spPr>
          <a:xfrm>
            <a:off x="990601" y="1356136"/>
            <a:ext cx="6917802" cy="4739864"/>
          </a:xfrm>
          <a:prstGeom prst="rect">
            <a:avLst/>
          </a:prstGeom>
        </p:spPr>
      </p:pic>
    </p:spTree>
    <p:extLst>
      <p:ext uri="{BB962C8B-B14F-4D97-AF65-F5344CB8AC3E}">
        <p14:creationId xmlns:p14="http://schemas.microsoft.com/office/powerpoint/2010/main" val="2407695038"/>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82D6-63A6-4032-8699-651DEB220297}"/>
              </a:ext>
            </a:extLst>
          </p:cNvPr>
          <p:cNvSpPr>
            <a:spLocks noGrp="1"/>
          </p:cNvSpPr>
          <p:nvPr>
            <p:ph type="title"/>
          </p:nvPr>
        </p:nvSpPr>
        <p:spPr/>
        <p:txBody>
          <a:bodyPr/>
          <a:lstStyle/>
          <a:p>
            <a:r>
              <a:rPr lang="en-US" dirty="0"/>
              <a:t>Airport Case Study</a:t>
            </a:r>
          </a:p>
        </p:txBody>
      </p:sp>
    </p:spTree>
    <p:extLst>
      <p:ext uri="{BB962C8B-B14F-4D97-AF65-F5344CB8AC3E}">
        <p14:creationId xmlns:p14="http://schemas.microsoft.com/office/powerpoint/2010/main" val="757178104"/>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A1D7668-505E-4323-9BE6-C3BFC159CD3C}"/>
              </a:ext>
            </a:extLst>
          </p:cNvPr>
          <p:cNvSpPr>
            <a:spLocks noGrp="1"/>
          </p:cNvSpPr>
          <p:nvPr>
            <p:ph idx="1"/>
          </p:nvPr>
        </p:nvSpPr>
        <p:spPr/>
        <p:txBody>
          <a:bodyPr/>
          <a:lstStyle/>
          <a:p>
            <a:r>
              <a:rPr lang="en-US" dirty="0"/>
              <a:t>Introduction and Structure of Airport-Road Projects</a:t>
            </a:r>
          </a:p>
          <a:p>
            <a:r>
              <a:rPr lang="en-US" dirty="0"/>
              <a:t>Project Risks – Traffic, Other Revenues, Construction Costs</a:t>
            </a:r>
          </a:p>
          <a:p>
            <a:r>
              <a:rPr lang="en-US" dirty="0"/>
              <a:t>History and Forecasts</a:t>
            </a:r>
          </a:p>
          <a:p>
            <a:r>
              <a:rPr lang="en-US" dirty="0"/>
              <a:t>Financing Structures</a:t>
            </a:r>
          </a:p>
          <a:p>
            <a:r>
              <a:rPr lang="en-US" dirty="0"/>
              <a:t>Returns and Credit Statistics</a:t>
            </a:r>
          </a:p>
          <a:p>
            <a:endParaRPr lang="en-US" dirty="0"/>
          </a:p>
        </p:txBody>
      </p:sp>
      <p:sp>
        <p:nvSpPr>
          <p:cNvPr id="3" name="Title 2">
            <a:extLst>
              <a:ext uri="{FF2B5EF4-FFF2-40B4-BE49-F238E27FC236}">
                <a16:creationId xmlns:a16="http://schemas.microsoft.com/office/drawing/2014/main" id="{3C4DEDD7-AE1E-45AC-BBC6-0D96EB6B178B}"/>
              </a:ext>
            </a:extLst>
          </p:cNvPr>
          <p:cNvSpPr>
            <a:spLocks noGrp="1"/>
          </p:cNvSpPr>
          <p:nvPr>
            <p:ph type="title"/>
          </p:nvPr>
        </p:nvSpPr>
        <p:spPr/>
        <p:txBody>
          <a:bodyPr/>
          <a:lstStyle/>
          <a:p>
            <a:r>
              <a:rPr lang="en-US" dirty="0"/>
              <a:t>Structure of Discussion</a:t>
            </a:r>
          </a:p>
        </p:txBody>
      </p:sp>
    </p:spTree>
    <p:extLst>
      <p:ext uri="{BB962C8B-B14F-4D97-AF65-F5344CB8AC3E}">
        <p14:creationId xmlns:p14="http://schemas.microsoft.com/office/powerpoint/2010/main" val="563515568"/>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266E75-9F75-4CCA-90E7-431131E0478A}"/>
              </a:ext>
            </a:extLst>
          </p:cNvPr>
          <p:cNvSpPr>
            <a:spLocks noGrp="1"/>
          </p:cNvSpPr>
          <p:nvPr>
            <p:ph type="title"/>
          </p:nvPr>
        </p:nvSpPr>
        <p:spPr/>
        <p:txBody>
          <a:bodyPr/>
          <a:lstStyle/>
          <a:p>
            <a:r>
              <a:rPr lang="en-US" dirty="0"/>
              <a:t>Airport Debt Size</a:t>
            </a:r>
            <a:endParaRPr lang="en-CH" dirty="0"/>
          </a:p>
        </p:txBody>
      </p:sp>
      <p:sp>
        <p:nvSpPr>
          <p:cNvPr id="4" name="Slide Number Placeholder 3">
            <a:extLst>
              <a:ext uri="{FF2B5EF4-FFF2-40B4-BE49-F238E27FC236}">
                <a16:creationId xmlns:a16="http://schemas.microsoft.com/office/drawing/2014/main" id="{D8B0B478-C762-4835-9B27-39109A82BA96}"/>
              </a:ext>
            </a:extLst>
          </p:cNvPr>
          <p:cNvSpPr>
            <a:spLocks noGrp="1"/>
          </p:cNvSpPr>
          <p:nvPr>
            <p:ph type="sldNum" sz="quarter" idx="12"/>
          </p:nvPr>
        </p:nvSpPr>
        <p:spPr/>
        <p:txBody>
          <a:bodyPr/>
          <a:lstStyle/>
          <a:p>
            <a:pPr algn="ctr"/>
            <a:fld id="{0C3A1854-6B63-4059-B360-A3C4972BF0FC}" type="slidenum">
              <a:rPr lang="ko-KR" altLang="en-US" smtClean="0"/>
              <a:pPr algn="ctr"/>
              <a:t>424</a:t>
            </a:fld>
            <a:endParaRPr lang="ko-KR" altLang="en-US" dirty="0"/>
          </a:p>
        </p:txBody>
      </p:sp>
      <p:pic>
        <p:nvPicPr>
          <p:cNvPr id="5" name="Content Placeholder 4">
            <a:extLst>
              <a:ext uri="{FF2B5EF4-FFF2-40B4-BE49-F238E27FC236}">
                <a16:creationId xmlns:a16="http://schemas.microsoft.com/office/drawing/2014/main" id="{B8FAEE04-FC14-42A7-AA65-5BD2ECFF170E}"/>
              </a:ext>
            </a:extLst>
          </p:cNvPr>
          <p:cNvPicPr>
            <a:picLocks noGrp="1"/>
          </p:cNvPicPr>
          <p:nvPr>
            <p:ph idx="1"/>
          </p:nvPr>
        </p:nvPicPr>
        <p:blipFill>
          <a:blip r:embed="rId2"/>
          <a:stretch>
            <a:fillRect/>
          </a:stretch>
        </p:blipFill>
        <p:spPr>
          <a:xfrm>
            <a:off x="1390650" y="1055688"/>
            <a:ext cx="6240462" cy="5249862"/>
          </a:xfrm>
          <a:prstGeom prst="rect">
            <a:avLst/>
          </a:prstGeom>
        </p:spPr>
      </p:pic>
    </p:spTree>
    <p:extLst>
      <p:ext uri="{BB962C8B-B14F-4D97-AF65-F5344CB8AC3E}">
        <p14:creationId xmlns:p14="http://schemas.microsoft.com/office/powerpoint/2010/main" val="847736422"/>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B05744-0AFD-49F6-AF95-A65A8ADC0FAC}"/>
              </a:ext>
            </a:extLst>
          </p:cNvPr>
          <p:cNvSpPr>
            <a:spLocks noGrp="1"/>
          </p:cNvSpPr>
          <p:nvPr>
            <p:ph idx="1"/>
          </p:nvPr>
        </p:nvSpPr>
        <p:spPr/>
        <p:txBody>
          <a:bodyPr/>
          <a:lstStyle/>
          <a:p>
            <a:r>
              <a:rPr lang="en-US" dirty="0"/>
              <a:t>Compute the Debt to Capital</a:t>
            </a:r>
          </a:p>
          <a:p>
            <a:endParaRPr lang="en-CH" dirty="0"/>
          </a:p>
        </p:txBody>
      </p:sp>
      <p:sp>
        <p:nvSpPr>
          <p:cNvPr id="3" name="Title 2">
            <a:extLst>
              <a:ext uri="{FF2B5EF4-FFF2-40B4-BE49-F238E27FC236}">
                <a16:creationId xmlns:a16="http://schemas.microsoft.com/office/drawing/2014/main" id="{F5A4729B-BC46-4AA4-90AF-BAFF3F35FCBD}"/>
              </a:ext>
            </a:extLst>
          </p:cNvPr>
          <p:cNvSpPr>
            <a:spLocks noGrp="1"/>
          </p:cNvSpPr>
          <p:nvPr>
            <p:ph type="title"/>
          </p:nvPr>
        </p:nvSpPr>
        <p:spPr/>
        <p:txBody>
          <a:bodyPr>
            <a:normAutofit fontScale="90000"/>
          </a:bodyPr>
          <a:lstStyle/>
          <a:p>
            <a:r>
              <a:rPr lang="en-US" dirty="0"/>
              <a:t>Airport Capital Expenditures Compared to Debt</a:t>
            </a:r>
            <a:endParaRPr lang="en-CH" dirty="0"/>
          </a:p>
        </p:txBody>
      </p:sp>
      <p:sp>
        <p:nvSpPr>
          <p:cNvPr id="4" name="Slide Number Placeholder 3">
            <a:extLst>
              <a:ext uri="{FF2B5EF4-FFF2-40B4-BE49-F238E27FC236}">
                <a16:creationId xmlns:a16="http://schemas.microsoft.com/office/drawing/2014/main" id="{75DAE42E-0C75-495D-9A41-DCB03611A97F}"/>
              </a:ext>
            </a:extLst>
          </p:cNvPr>
          <p:cNvSpPr>
            <a:spLocks noGrp="1"/>
          </p:cNvSpPr>
          <p:nvPr>
            <p:ph type="sldNum" sz="quarter" idx="12"/>
          </p:nvPr>
        </p:nvSpPr>
        <p:spPr/>
        <p:txBody>
          <a:bodyPr/>
          <a:lstStyle/>
          <a:p>
            <a:pPr algn="ctr"/>
            <a:fld id="{0C3A1854-6B63-4059-B360-A3C4972BF0FC}" type="slidenum">
              <a:rPr lang="ko-KR" altLang="en-US" smtClean="0"/>
              <a:pPr algn="ctr"/>
              <a:t>425</a:t>
            </a:fld>
            <a:endParaRPr lang="ko-KR" altLang="en-US" dirty="0"/>
          </a:p>
        </p:txBody>
      </p:sp>
      <p:pic>
        <p:nvPicPr>
          <p:cNvPr id="5" name="Picture 4">
            <a:extLst>
              <a:ext uri="{FF2B5EF4-FFF2-40B4-BE49-F238E27FC236}">
                <a16:creationId xmlns:a16="http://schemas.microsoft.com/office/drawing/2014/main" id="{03B3A6A9-8FEF-4F20-8CED-A1FEC85BE032}"/>
              </a:ext>
            </a:extLst>
          </p:cNvPr>
          <p:cNvPicPr>
            <a:picLocks noChangeAspect="1"/>
          </p:cNvPicPr>
          <p:nvPr/>
        </p:nvPicPr>
        <p:blipFill>
          <a:blip r:embed="rId2"/>
          <a:stretch>
            <a:fillRect/>
          </a:stretch>
        </p:blipFill>
        <p:spPr>
          <a:xfrm>
            <a:off x="365631" y="1462000"/>
            <a:ext cx="7902608" cy="2207471"/>
          </a:xfrm>
          <a:prstGeom prst="rect">
            <a:avLst/>
          </a:prstGeom>
        </p:spPr>
      </p:pic>
      <p:pic>
        <p:nvPicPr>
          <p:cNvPr id="6" name="Picture 5">
            <a:extLst>
              <a:ext uri="{FF2B5EF4-FFF2-40B4-BE49-F238E27FC236}">
                <a16:creationId xmlns:a16="http://schemas.microsoft.com/office/drawing/2014/main" id="{87363FF7-8F78-49B8-B817-255ADDBFB807}"/>
              </a:ext>
            </a:extLst>
          </p:cNvPr>
          <p:cNvPicPr>
            <a:picLocks noChangeAspect="1"/>
          </p:cNvPicPr>
          <p:nvPr/>
        </p:nvPicPr>
        <p:blipFill>
          <a:blip r:embed="rId3"/>
          <a:stretch>
            <a:fillRect/>
          </a:stretch>
        </p:blipFill>
        <p:spPr>
          <a:xfrm>
            <a:off x="2552429" y="3615750"/>
            <a:ext cx="4262437" cy="3080919"/>
          </a:xfrm>
          <a:prstGeom prst="rect">
            <a:avLst/>
          </a:prstGeom>
        </p:spPr>
      </p:pic>
    </p:spTree>
    <p:extLst>
      <p:ext uri="{BB962C8B-B14F-4D97-AF65-F5344CB8AC3E}">
        <p14:creationId xmlns:p14="http://schemas.microsoft.com/office/powerpoint/2010/main" val="874330234"/>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EEDAF6-1C20-4F11-8B19-6DDAC6FD33DD}"/>
              </a:ext>
            </a:extLst>
          </p:cNvPr>
          <p:cNvSpPr>
            <a:spLocks noGrp="1"/>
          </p:cNvSpPr>
          <p:nvPr>
            <p:ph idx="1"/>
          </p:nvPr>
        </p:nvSpPr>
        <p:spPr/>
        <p:txBody>
          <a:bodyPr/>
          <a:lstStyle/>
          <a:p>
            <a:r>
              <a:rPr lang="en-US" dirty="0"/>
              <a:t>The Borrower must not (and the Guarantor must use its best efforts to ensure that the Borrower does not) give IATA instructions to remit the Charges (as defined in the IATA Agreement) or the Passenger Facility Charge to any account other than the Collection Account.</a:t>
            </a:r>
          </a:p>
          <a:p>
            <a:r>
              <a:rPr lang="en-US" dirty="0"/>
              <a:t>What happens if the Airport needs money to pay workers or fix the runway or pay fuel etc.</a:t>
            </a:r>
            <a:endParaRPr lang="en-CH" dirty="0"/>
          </a:p>
        </p:txBody>
      </p:sp>
      <p:sp>
        <p:nvSpPr>
          <p:cNvPr id="3" name="Title 2">
            <a:extLst>
              <a:ext uri="{FF2B5EF4-FFF2-40B4-BE49-F238E27FC236}">
                <a16:creationId xmlns:a16="http://schemas.microsoft.com/office/drawing/2014/main" id="{B4EDA37D-F07D-4862-92F5-C13DD9BEEB25}"/>
              </a:ext>
            </a:extLst>
          </p:cNvPr>
          <p:cNvSpPr>
            <a:spLocks noGrp="1"/>
          </p:cNvSpPr>
          <p:nvPr>
            <p:ph type="title"/>
          </p:nvPr>
        </p:nvSpPr>
        <p:spPr/>
        <p:txBody>
          <a:bodyPr/>
          <a:lstStyle/>
          <a:p>
            <a:r>
              <a:rPr lang="en-US" dirty="0"/>
              <a:t>Example of Waiver – Airport Case</a:t>
            </a:r>
            <a:endParaRPr lang="en-CH" dirty="0"/>
          </a:p>
        </p:txBody>
      </p:sp>
      <p:sp>
        <p:nvSpPr>
          <p:cNvPr id="4" name="Slide Number Placeholder 3">
            <a:extLst>
              <a:ext uri="{FF2B5EF4-FFF2-40B4-BE49-F238E27FC236}">
                <a16:creationId xmlns:a16="http://schemas.microsoft.com/office/drawing/2014/main" id="{2D180B9C-76C9-466B-8475-BB70B7508819}"/>
              </a:ext>
            </a:extLst>
          </p:cNvPr>
          <p:cNvSpPr>
            <a:spLocks noGrp="1"/>
          </p:cNvSpPr>
          <p:nvPr>
            <p:ph type="sldNum" sz="quarter" idx="12"/>
          </p:nvPr>
        </p:nvSpPr>
        <p:spPr/>
        <p:txBody>
          <a:bodyPr/>
          <a:lstStyle/>
          <a:p>
            <a:pPr algn="ctr"/>
            <a:fld id="{0C3A1854-6B63-4059-B360-A3C4972BF0FC}" type="slidenum">
              <a:rPr lang="ko-KR" altLang="en-US" smtClean="0"/>
              <a:pPr algn="ctr"/>
              <a:t>426</a:t>
            </a:fld>
            <a:endParaRPr lang="ko-KR" altLang="en-US" dirty="0"/>
          </a:p>
        </p:txBody>
      </p:sp>
    </p:spTree>
    <p:extLst>
      <p:ext uri="{BB962C8B-B14F-4D97-AF65-F5344CB8AC3E}">
        <p14:creationId xmlns:p14="http://schemas.microsoft.com/office/powerpoint/2010/main" val="1412467746"/>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3D3473-E097-44B8-8AAE-111A5FEE4E61}"/>
              </a:ext>
            </a:extLst>
          </p:cNvPr>
          <p:cNvSpPr>
            <a:spLocks noGrp="1"/>
          </p:cNvSpPr>
          <p:nvPr>
            <p:ph idx="1"/>
          </p:nvPr>
        </p:nvSpPr>
        <p:spPr/>
        <p:txBody>
          <a:bodyPr>
            <a:normAutofit fontScale="62500" lnSpcReduction="20000"/>
          </a:bodyPr>
          <a:lstStyle/>
          <a:p>
            <a:r>
              <a:rPr lang="en-CH" dirty="0"/>
              <a:t>The Borrower must ensure that, on the first Utilisation Date, the balance of the Debt Service Reserve Account is </a:t>
            </a:r>
            <a:r>
              <a:rPr lang="en-US" dirty="0"/>
              <a:t>U</a:t>
            </a:r>
            <a:r>
              <a:rPr lang="en-CH" dirty="0"/>
              <a:t>S$5,000,000. On each Monthly Transfer Date thereafter, the Borrower must ensure that the balance in the Debt Service Reserve Account is an amount equal to US$5,000,000</a:t>
            </a:r>
            <a:endParaRPr lang="en-US" dirty="0"/>
          </a:p>
          <a:p>
            <a:pPr lvl="1"/>
            <a:r>
              <a:rPr lang="en-CH" dirty="0"/>
              <a:t>or, if a Funds Insufficiency has occurred and the Borrower or the Facility Agent has applied monies from the Debt Service Reserve Account to cover such Funds Insufficiency, an amount equal to: (</a:t>
            </a:r>
            <a:r>
              <a:rPr lang="en-CH" dirty="0" err="1"/>
              <a:t>i</a:t>
            </a:r>
            <a:r>
              <a:rPr lang="en-CH" dirty="0"/>
              <a:t>) if the balance in the Debt Service Reserve Account is less than </a:t>
            </a:r>
            <a:r>
              <a:rPr lang="en-US" dirty="0"/>
              <a:t>U</a:t>
            </a:r>
            <a:r>
              <a:rPr lang="en-CH" dirty="0"/>
              <a:t>S$3,000,000, the amount equal to the difference between US$3,000,000 and the amount then on deposit in the Debt Service Reserve Account  the sum of (x) three million US Dollars (US$3,000,000), plus (y) the aggregate amount of transfers made from the Collection Account to the Debt</a:t>
            </a:r>
            <a:r>
              <a:rPr lang="en-US" dirty="0"/>
              <a:t> </a:t>
            </a:r>
            <a:r>
              <a:rPr lang="en-CH" dirty="0"/>
              <a:t>Service Reserve Account, which transfers the Borrower must ensure, in accordance with agree to or propose any major adjustment or increment request on design standard and/or structure or otherwise or any material change on bills of quantities, contract value or construction period, or otherwise vary, modify, supplement or amend or agree</a:t>
            </a:r>
            <a:r>
              <a:rPr lang="en-US" dirty="0"/>
              <a:t> </a:t>
            </a:r>
            <a:r>
              <a:rPr lang="en-CH" dirty="0"/>
              <a:t>to the variation, modification, supplementation or amendment in any way of any material provision of either China Civil Engineering Construction Contract of the performance of any material obligation by any other Person under such China Civil Engineering Construction Contract, in each case by entry into a supplementary agreement or otherwise; </a:t>
            </a:r>
            <a:r>
              <a:rPr lang="en-CH" i="1" dirty="0"/>
              <a:t>provided </a:t>
            </a:r>
            <a:r>
              <a:rPr lang="en-CH" dirty="0"/>
              <a:t>that the Facility Agent will not unreasonably withhold</a:t>
            </a:r>
            <a:r>
              <a:rPr lang="en-US" dirty="0"/>
              <a:t> </a:t>
            </a:r>
            <a:r>
              <a:rPr lang="en-CH" dirty="0"/>
              <a:t>its consent to any of the foregoing if such consent is requested by the Borrower;</a:t>
            </a:r>
          </a:p>
          <a:p>
            <a:endParaRPr lang="en-CH" dirty="0"/>
          </a:p>
        </p:txBody>
      </p:sp>
      <p:sp>
        <p:nvSpPr>
          <p:cNvPr id="3" name="Title 2">
            <a:extLst>
              <a:ext uri="{FF2B5EF4-FFF2-40B4-BE49-F238E27FC236}">
                <a16:creationId xmlns:a16="http://schemas.microsoft.com/office/drawing/2014/main" id="{C3A6E4E7-356F-4EB0-9E64-F0705C0D36E4}"/>
              </a:ext>
            </a:extLst>
          </p:cNvPr>
          <p:cNvSpPr>
            <a:spLocks noGrp="1"/>
          </p:cNvSpPr>
          <p:nvPr>
            <p:ph type="title"/>
          </p:nvPr>
        </p:nvSpPr>
        <p:spPr/>
        <p:txBody>
          <a:bodyPr>
            <a:normAutofit fontScale="90000"/>
          </a:bodyPr>
          <a:lstStyle/>
          <a:p>
            <a:r>
              <a:rPr lang="en-US" dirty="0"/>
              <a:t>Debt Service Reserve Account in Airport Case</a:t>
            </a:r>
            <a:endParaRPr lang="en-CH" dirty="0"/>
          </a:p>
        </p:txBody>
      </p:sp>
      <p:sp>
        <p:nvSpPr>
          <p:cNvPr id="4" name="Slide Number Placeholder 3">
            <a:extLst>
              <a:ext uri="{FF2B5EF4-FFF2-40B4-BE49-F238E27FC236}">
                <a16:creationId xmlns:a16="http://schemas.microsoft.com/office/drawing/2014/main" id="{88958B14-61E2-4614-9FCB-2D2C5138D1CB}"/>
              </a:ext>
            </a:extLst>
          </p:cNvPr>
          <p:cNvSpPr>
            <a:spLocks noGrp="1"/>
          </p:cNvSpPr>
          <p:nvPr>
            <p:ph type="sldNum" sz="quarter" idx="12"/>
          </p:nvPr>
        </p:nvSpPr>
        <p:spPr/>
        <p:txBody>
          <a:bodyPr/>
          <a:lstStyle/>
          <a:p>
            <a:pPr algn="ctr"/>
            <a:fld id="{0C3A1854-6B63-4059-B360-A3C4972BF0FC}" type="slidenum">
              <a:rPr lang="ko-KR" altLang="en-US" smtClean="0"/>
              <a:pPr algn="ctr"/>
              <a:t>427</a:t>
            </a:fld>
            <a:endParaRPr lang="ko-KR" altLang="en-US" dirty="0"/>
          </a:p>
        </p:txBody>
      </p:sp>
    </p:spTree>
    <p:extLst>
      <p:ext uri="{BB962C8B-B14F-4D97-AF65-F5344CB8AC3E}">
        <p14:creationId xmlns:p14="http://schemas.microsoft.com/office/powerpoint/2010/main" val="2545625543"/>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2221C1-0368-4A63-8B74-30AF673DCE53}"/>
              </a:ext>
            </a:extLst>
          </p:cNvPr>
          <p:cNvSpPr>
            <a:spLocks noGrp="1"/>
          </p:cNvSpPr>
          <p:nvPr>
            <p:ph idx="1"/>
          </p:nvPr>
        </p:nvSpPr>
        <p:spPr/>
        <p:txBody>
          <a:bodyPr>
            <a:normAutofit fontScale="77500" lnSpcReduction="20000"/>
          </a:bodyPr>
          <a:lstStyle/>
          <a:p>
            <a:r>
              <a:rPr lang="en-US" dirty="0"/>
              <a:t>Is the collection coverage ratio relevant</a:t>
            </a:r>
          </a:p>
          <a:p>
            <a:endParaRPr lang="en-US" dirty="0"/>
          </a:p>
          <a:p>
            <a:r>
              <a:rPr lang="en-CH" b="1" dirty="0"/>
              <a:t>Consolidated Leverage Ratio </a:t>
            </a:r>
            <a:r>
              <a:rPr lang="en-CH" dirty="0"/>
              <a:t>means, for the last day of any fiscal quarter, the ratio of: (a) total debt of</a:t>
            </a:r>
            <a:r>
              <a:rPr lang="en-US" dirty="0"/>
              <a:t> </a:t>
            </a:r>
            <a:r>
              <a:rPr lang="en-CH" dirty="0"/>
              <a:t>the Borrower as of such day to (b) Consolidated EBITDA for the most recent four consecutive fiscal</a:t>
            </a:r>
            <a:r>
              <a:rPr lang="en-US" dirty="0"/>
              <a:t> </a:t>
            </a:r>
            <a:r>
              <a:rPr lang="en-CH" dirty="0"/>
              <a:t>quarters ending on such date.</a:t>
            </a:r>
          </a:p>
          <a:p>
            <a:endParaRPr lang="en-CH" dirty="0"/>
          </a:p>
          <a:p>
            <a:r>
              <a:rPr lang="en-CH" dirty="0"/>
              <a:t>The Borrower must ensure (and the Guarantor must use its best efforts to ensure that) on each</a:t>
            </a:r>
            <a:r>
              <a:rPr lang="en-US" dirty="0"/>
              <a:t> </a:t>
            </a:r>
            <a:r>
              <a:rPr lang="en-CH" dirty="0"/>
              <a:t>Interest Payment Date that the Collection Account Coverage Ratio for the Interest Period ending</a:t>
            </a:r>
            <a:r>
              <a:rPr lang="en-US" dirty="0"/>
              <a:t> </a:t>
            </a:r>
            <a:r>
              <a:rPr lang="en-CH" dirty="0"/>
              <a:t>on such Interest Payment Date is 1.4:1 and, commencing with the Determination Date ending 30</a:t>
            </a:r>
            <a:r>
              <a:rPr lang="en-US" dirty="0"/>
              <a:t> </a:t>
            </a:r>
            <a:r>
              <a:rPr lang="en-CH" dirty="0"/>
              <a:t>June, 2013, the Consolidated Leverage Ratio:</a:t>
            </a:r>
          </a:p>
          <a:p>
            <a:endParaRPr lang="en-CH" dirty="0"/>
          </a:p>
        </p:txBody>
      </p:sp>
      <p:sp>
        <p:nvSpPr>
          <p:cNvPr id="3" name="Title 2">
            <a:extLst>
              <a:ext uri="{FF2B5EF4-FFF2-40B4-BE49-F238E27FC236}">
                <a16:creationId xmlns:a16="http://schemas.microsoft.com/office/drawing/2014/main" id="{23B36A91-1D8A-47DE-AE6F-A8D7038D6A3D}"/>
              </a:ext>
            </a:extLst>
          </p:cNvPr>
          <p:cNvSpPr>
            <a:spLocks noGrp="1"/>
          </p:cNvSpPr>
          <p:nvPr>
            <p:ph type="title"/>
          </p:nvPr>
        </p:nvSpPr>
        <p:spPr/>
        <p:txBody>
          <a:bodyPr>
            <a:normAutofit fontScale="90000"/>
          </a:bodyPr>
          <a:lstStyle/>
          <a:p>
            <a:r>
              <a:rPr lang="en-US" dirty="0"/>
              <a:t>Collections Coverage Ratio in Airport Case</a:t>
            </a:r>
            <a:endParaRPr lang="en-CH" dirty="0"/>
          </a:p>
        </p:txBody>
      </p:sp>
      <p:sp>
        <p:nvSpPr>
          <p:cNvPr id="4" name="Slide Number Placeholder 3">
            <a:extLst>
              <a:ext uri="{FF2B5EF4-FFF2-40B4-BE49-F238E27FC236}">
                <a16:creationId xmlns:a16="http://schemas.microsoft.com/office/drawing/2014/main" id="{AC9C89A1-88E5-439D-9ED4-F3C14CA8CCA5}"/>
              </a:ext>
            </a:extLst>
          </p:cNvPr>
          <p:cNvSpPr>
            <a:spLocks noGrp="1"/>
          </p:cNvSpPr>
          <p:nvPr>
            <p:ph type="sldNum" sz="quarter" idx="12"/>
          </p:nvPr>
        </p:nvSpPr>
        <p:spPr/>
        <p:txBody>
          <a:bodyPr/>
          <a:lstStyle/>
          <a:p>
            <a:pPr algn="ctr"/>
            <a:fld id="{0C3A1854-6B63-4059-B360-A3C4972BF0FC}" type="slidenum">
              <a:rPr lang="ko-KR" altLang="en-US" smtClean="0"/>
              <a:pPr algn="ctr"/>
              <a:t>428</a:t>
            </a:fld>
            <a:endParaRPr lang="ko-KR" altLang="en-US" dirty="0"/>
          </a:p>
        </p:txBody>
      </p:sp>
    </p:spTree>
    <p:extLst>
      <p:ext uri="{BB962C8B-B14F-4D97-AF65-F5344CB8AC3E}">
        <p14:creationId xmlns:p14="http://schemas.microsoft.com/office/powerpoint/2010/main" val="2724934175"/>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088052-2457-4AFC-B3EA-1EC01A51D6F5}"/>
              </a:ext>
            </a:extLst>
          </p:cNvPr>
          <p:cNvSpPr>
            <a:spLocks noGrp="1"/>
          </p:cNvSpPr>
          <p:nvPr>
            <p:ph idx="1"/>
          </p:nvPr>
        </p:nvSpPr>
        <p:spPr/>
        <p:txBody>
          <a:bodyPr>
            <a:normAutofit fontScale="70000" lnSpcReduction="20000"/>
          </a:bodyPr>
          <a:lstStyle/>
          <a:p>
            <a:pPr fontAlgn="base"/>
            <a:r>
              <a:rPr lang="en-US" dirty="0"/>
              <a:t>“</a:t>
            </a:r>
            <a:r>
              <a:rPr lang="en-US" b="1" dirty="0"/>
              <a:t>O&amp;M Contractor</a:t>
            </a:r>
            <a:r>
              <a:rPr lang="en-US" dirty="0"/>
              <a:t>” means </a:t>
            </a:r>
            <a:r>
              <a:rPr lang="en-US" dirty="0" err="1"/>
              <a:t>ReNew</a:t>
            </a:r>
            <a:r>
              <a:rPr lang="en-US" dirty="0"/>
              <a:t> Solar Delaware Limited shall be approved by the Required Lenders to manage the Project in accordance with the Credit Agreement.</a:t>
            </a:r>
            <a:endParaRPr lang="en-CH" dirty="0"/>
          </a:p>
          <a:p>
            <a:pPr fontAlgn="base"/>
            <a:r>
              <a:rPr lang="en-US" dirty="0"/>
              <a:t>“</a:t>
            </a:r>
            <a:r>
              <a:rPr lang="en-US" b="1" dirty="0"/>
              <a:t>O&amp;M Costs</a:t>
            </a:r>
            <a:r>
              <a:rPr lang="en-US" dirty="0"/>
              <a:t>” means </a:t>
            </a:r>
          </a:p>
          <a:p>
            <a:pPr lvl="1" fontAlgn="base"/>
            <a:r>
              <a:rPr lang="en-US" dirty="0"/>
              <a:t>all actual cash maintenance and operation costs incurred and paid</a:t>
            </a:r>
          </a:p>
          <a:p>
            <a:pPr lvl="1" fontAlgn="base"/>
            <a:r>
              <a:rPr lang="en-US" dirty="0"/>
              <a:t>state and local Taxes, insurance, consumables, payments under any lease, payments pursuant to the agreements for the management, operation and maintenance, reasonable legal fees, costs and</a:t>
            </a:r>
          </a:p>
          <a:p>
            <a:pPr lvl="1" fontAlgn="base"/>
            <a:r>
              <a:rPr lang="en-US" dirty="0"/>
              <a:t>expenses paid by Borrower in connection with the management, maintenance or operation of the Project, costs and</a:t>
            </a:r>
          </a:p>
          <a:p>
            <a:pPr lvl="1" fontAlgn="base"/>
            <a:r>
              <a:rPr lang="en-US" dirty="0"/>
              <a:t>expenses paid by Borrower in connection with obtaining, transferring, maintaining or amending any Applicable Permits and</a:t>
            </a:r>
          </a:p>
          <a:p>
            <a:pPr lvl="1" fontAlgn="base"/>
            <a:r>
              <a:rPr lang="en-US" dirty="0"/>
              <a:t>reasonable general and administrative expenses.</a:t>
            </a:r>
          </a:p>
          <a:p>
            <a:r>
              <a:rPr lang="en-US" dirty="0"/>
              <a:t>If the O&amp;M Contractor is not providing services to the Project in accordance in with the provisions of the O&amp;M Agreement, the contractor may be replaced.</a:t>
            </a:r>
          </a:p>
          <a:p>
            <a:r>
              <a:rPr lang="en-US" dirty="0"/>
              <a:t>Note: where are the L/C fees paid to the bank</a:t>
            </a:r>
          </a:p>
        </p:txBody>
      </p:sp>
      <p:sp>
        <p:nvSpPr>
          <p:cNvPr id="3" name="Title 2">
            <a:extLst>
              <a:ext uri="{FF2B5EF4-FFF2-40B4-BE49-F238E27FC236}">
                <a16:creationId xmlns:a16="http://schemas.microsoft.com/office/drawing/2014/main" id="{17C3FCE5-EF58-4CEB-880B-C9F7C9B560E2}"/>
              </a:ext>
            </a:extLst>
          </p:cNvPr>
          <p:cNvSpPr>
            <a:spLocks noGrp="1"/>
          </p:cNvSpPr>
          <p:nvPr>
            <p:ph type="title"/>
          </p:nvPr>
        </p:nvSpPr>
        <p:spPr/>
        <p:txBody>
          <a:bodyPr>
            <a:normAutofit fontScale="90000"/>
          </a:bodyPr>
          <a:lstStyle/>
          <a:p>
            <a:r>
              <a:rPr lang="en-US" dirty="0"/>
              <a:t>O&amp;M Contract Language from Loan Agreement</a:t>
            </a:r>
            <a:endParaRPr lang="en-CH" dirty="0"/>
          </a:p>
        </p:txBody>
      </p:sp>
      <p:sp>
        <p:nvSpPr>
          <p:cNvPr id="4" name="Slide Number Placeholder 3">
            <a:extLst>
              <a:ext uri="{FF2B5EF4-FFF2-40B4-BE49-F238E27FC236}">
                <a16:creationId xmlns:a16="http://schemas.microsoft.com/office/drawing/2014/main" id="{CE13B45F-E50E-414A-929A-531F2886D245}"/>
              </a:ext>
            </a:extLst>
          </p:cNvPr>
          <p:cNvSpPr>
            <a:spLocks noGrp="1"/>
          </p:cNvSpPr>
          <p:nvPr>
            <p:ph type="sldNum" sz="quarter" idx="12"/>
          </p:nvPr>
        </p:nvSpPr>
        <p:spPr/>
        <p:txBody>
          <a:bodyPr/>
          <a:lstStyle/>
          <a:p>
            <a:pPr algn="ctr"/>
            <a:fld id="{0C3A1854-6B63-4059-B360-A3C4972BF0FC}" type="slidenum">
              <a:rPr lang="ko-KR" altLang="en-US" smtClean="0"/>
              <a:pPr algn="ctr"/>
              <a:t>429</a:t>
            </a:fld>
            <a:endParaRPr lang="ko-KR" altLang="en-US" dirty="0"/>
          </a:p>
        </p:txBody>
      </p:sp>
    </p:spTree>
    <p:extLst>
      <p:ext uri="{BB962C8B-B14F-4D97-AF65-F5344CB8AC3E}">
        <p14:creationId xmlns:p14="http://schemas.microsoft.com/office/powerpoint/2010/main" val="13040742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9DC6C7-FABA-40FB-B601-B0538D25458D}"/>
              </a:ext>
            </a:extLst>
          </p:cNvPr>
          <p:cNvSpPr>
            <a:spLocks noGrp="1"/>
          </p:cNvSpPr>
          <p:nvPr>
            <p:ph idx="1"/>
          </p:nvPr>
        </p:nvSpPr>
        <p:spPr/>
        <p:txBody>
          <a:bodyPr>
            <a:normAutofit fontScale="92500"/>
          </a:bodyPr>
          <a:lstStyle/>
          <a:p>
            <a:r>
              <a:rPr lang="en-029" dirty="0"/>
              <a:t>The DSCR is computed from prospective cash flow like other ratios in project finance including the project IRR, equity IRR and other ratios.</a:t>
            </a:r>
          </a:p>
          <a:p>
            <a:r>
              <a:rPr lang="en-029" dirty="0"/>
              <a:t>There could be many definitions of the DSCR, but the general definition is CFADS/DS where:</a:t>
            </a:r>
          </a:p>
          <a:p>
            <a:pPr lvl="1"/>
            <a:r>
              <a:rPr lang="en-029" dirty="0"/>
              <a:t>CFADS is cash flow available for debt service</a:t>
            </a:r>
          </a:p>
          <a:p>
            <a:pPr lvl="1"/>
            <a:r>
              <a:rPr lang="en-029" dirty="0"/>
              <a:t>DS includes interest expense, debt repayment and fees</a:t>
            </a:r>
          </a:p>
          <a:p>
            <a:r>
              <a:rPr lang="en-029" dirty="0"/>
              <a:t>The DSCR can be explained with the graph of CFADS and Debt Service</a:t>
            </a:r>
          </a:p>
        </p:txBody>
      </p:sp>
      <p:sp>
        <p:nvSpPr>
          <p:cNvPr id="3" name="Title 2">
            <a:extLst>
              <a:ext uri="{FF2B5EF4-FFF2-40B4-BE49-F238E27FC236}">
                <a16:creationId xmlns:a16="http://schemas.microsoft.com/office/drawing/2014/main" id="{216F3D69-5427-462E-923D-81EF435E9D65}"/>
              </a:ext>
            </a:extLst>
          </p:cNvPr>
          <p:cNvSpPr>
            <a:spLocks noGrp="1"/>
          </p:cNvSpPr>
          <p:nvPr>
            <p:ph type="title"/>
          </p:nvPr>
        </p:nvSpPr>
        <p:spPr/>
        <p:txBody>
          <a:bodyPr/>
          <a:lstStyle/>
          <a:p>
            <a:r>
              <a:rPr lang="en-029" dirty="0"/>
              <a:t>DSCR Key Points</a:t>
            </a:r>
          </a:p>
        </p:txBody>
      </p:sp>
    </p:spTree>
    <p:extLst>
      <p:ext uri="{BB962C8B-B14F-4D97-AF65-F5344CB8AC3E}">
        <p14:creationId xmlns:p14="http://schemas.microsoft.com/office/powerpoint/2010/main" val="1275126867"/>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10F9E8-1CCA-4C8C-9B42-2E588A2EE527}"/>
              </a:ext>
            </a:extLst>
          </p:cNvPr>
          <p:cNvSpPr>
            <a:spLocks noGrp="1"/>
          </p:cNvSpPr>
          <p:nvPr>
            <p:ph idx="1"/>
          </p:nvPr>
        </p:nvSpPr>
        <p:spPr/>
        <p:txBody>
          <a:bodyPr>
            <a:normAutofit fontScale="77500" lnSpcReduction="20000"/>
          </a:bodyPr>
          <a:lstStyle/>
          <a:p>
            <a:r>
              <a:rPr lang="en-US" dirty="0"/>
              <a:t>Revenues Sources</a:t>
            </a:r>
          </a:p>
          <a:p>
            <a:r>
              <a:rPr lang="en-US" dirty="0"/>
              <a:t>Government Guarantee</a:t>
            </a:r>
          </a:p>
          <a:p>
            <a:r>
              <a:rPr lang="en-US" dirty="0"/>
              <a:t>Operation and maintenance</a:t>
            </a:r>
          </a:p>
          <a:p>
            <a:r>
              <a:rPr lang="en-CH" b="1" dirty="0"/>
              <a:t>Construction Contract </a:t>
            </a:r>
            <a:r>
              <a:rPr lang="en-CH" dirty="0"/>
              <a:t>means the AG Construction Contract, the Runway Damages Repair Contract or</a:t>
            </a:r>
            <a:r>
              <a:rPr lang="en-US" dirty="0"/>
              <a:t> </a:t>
            </a:r>
            <a:r>
              <a:rPr lang="en-CH" dirty="0"/>
              <a:t>either China Civil Engineering Construction Contract.</a:t>
            </a:r>
          </a:p>
          <a:p>
            <a:r>
              <a:rPr lang="en-CH" b="1" dirty="0"/>
              <a:t>First China Civil Engineering Construction Contract </a:t>
            </a:r>
            <a:r>
              <a:rPr lang="en-CH" dirty="0"/>
              <a:t>means the Design and Construction Contract</a:t>
            </a:r>
            <a:r>
              <a:rPr lang="en-US" dirty="0"/>
              <a:t> </a:t>
            </a:r>
            <a:r>
              <a:rPr lang="en-CH" dirty="0"/>
              <a:t>on The Expansion Project of V.C. Bird International Airport New Terminal of Antigua &amp; Barbuda</a:t>
            </a:r>
            <a:r>
              <a:rPr lang="en-US" dirty="0"/>
              <a:t> </a:t>
            </a:r>
            <a:r>
              <a:rPr lang="en-CH" dirty="0"/>
              <a:t>between the Borrower as employer and China Civil</a:t>
            </a:r>
            <a:r>
              <a:rPr lang="en-US" dirty="0"/>
              <a:t> </a:t>
            </a:r>
            <a:r>
              <a:rPr lang="en-CH" dirty="0"/>
              <a:t>Engineering Construction Corporation as contractor.</a:t>
            </a:r>
          </a:p>
          <a:p>
            <a:r>
              <a:rPr lang="en-CH" b="1" dirty="0"/>
              <a:t>AG Construction Contract</a:t>
            </a:r>
            <a:r>
              <a:rPr lang="en-US" b="1" dirty="0"/>
              <a:t> </a:t>
            </a:r>
            <a:r>
              <a:rPr lang="en-CH" dirty="0"/>
              <a:t>The AG Construction Contract is in full force and effect and all conditions to its effectiveness have been satisfied. </a:t>
            </a:r>
            <a:endParaRPr lang="en-US" dirty="0"/>
          </a:p>
          <a:p>
            <a:endParaRPr lang="en-CH" dirty="0"/>
          </a:p>
        </p:txBody>
      </p:sp>
      <p:sp>
        <p:nvSpPr>
          <p:cNvPr id="3" name="Title 2">
            <a:extLst>
              <a:ext uri="{FF2B5EF4-FFF2-40B4-BE49-F238E27FC236}">
                <a16:creationId xmlns:a16="http://schemas.microsoft.com/office/drawing/2014/main" id="{66E8CFE4-1F36-4AD7-8E0C-0FF825132341}"/>
              </a:ext>
            </a:extLst>
          </p:cNvPr>
          <p:cNvSpPr>
            <a:spLocks noGrp="1"/>
          </p:cNvSpPr>
          <p:nvPr>
            <p:ph type="title"/>
          </p:nvPr>
        </p:nvSpPr>
        <p:spPr/>
        <p:txBody>
          <a:bodyPr/>
          <a:lstStyle/>
          <a:p>
            <a:r>
              <a:rPr lang="en-US" dirty="0"/>
              <a:t>Diagram in Airport Case</a:t>
            </a:r>
            <a:endParaRPr lang="en-CH" dirty="0"/>
          </a:p>
        </p:txBody>
      </p:sp>
      <p:sp>
        <p:nvSpPr>
          <p:cNvPr id="4" name="Slide Number Placeholder 3">
            <a:extLst>
              <a:ext uri="{FF2B5EF4-FFF2-40B4-BE49-F238E27FC236}">
                <a16:creationId xmlns:a16="http://schemas.microsoft.com/office/drawing/2014/main" id="{06F194D1-AB0F-43CC-A5F0-095D1B182870}"/>
              </a:ext>
            </a:extLst>
          </p:cNvPr>
          <p:cNvSpPr>
            <a:spLocks noGrp="1"/>
          </p:cNvSpPr>
          <p:nvPr>
            <p:ph type="sldNum" sz="quarter" idx="12"/>
          </p:nvPr>
        </p:nvSpPr>
        <p:spPr/>
        <p:txBody>
          <a:bodyPr/>
          <a:lstStyle/>
          <a:p>
            <a:pPr algn="ctr"/>
            <a:fld id="{0C3A1854-6B63-4059-B360-A3C4972BF0FC}" type="slidenum">
              <a:rPr lang="ko-KR" altLang="en-US" smtClean="0"/>
              <a:pPr algn="ctr"/>
              <a:t>430</a:t>
            </a:fld>
            <a:endParaRPr lang="ko-KR" altLang="en-US" dirty="0"/>
          </a:p>
        </p:txBody>
      </p:sp>
    </p:spTree>
    <p:extLst>
      <p:ext uri="{BB962C8B-B14F-4D97-AF65-F5344CB8AC3E}">
        <p14:creationId xmlns:p14="http://schemas.microsoft.com/office/powerpoint/2010/main" val="2953964699"/>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E9CB21-E276-490B-964A-70EA0E040128}"/>
              </a:ext>
            </a:extLst>
          </p:cNvPr>
          <p:cNvSpPr>
            <a:spLocks noGrp="1"/>
          </p:cNvSpPr>
          <p:nvPr>
            <p:ph idx="1"/>
          </p:nvPr>
        </p:nvSpPr>
        <p:spPr>
          <a:xfrm>
            <a:off x="732344" y="1055803"/>
            <a:ext cx="7902608" cy="4913771"/>
          </a:xfrm>
        </p:spPr>
        <p:txBody>
          <a:bodyPr>
            <a:normAutofit fontScale="77500" lnSpcReduction="20000"/>
          </a:bodyPr>
          <a:lstStyle/>
          <a:p>
            <a:r>
              <a:rPr lang="en-CH" dirty="0"/>
              <a:t>Operating Budget will be prepared and will specify, for each month during</a:t>
            </a:r>
            <a:r>
              <a:rPr lang="en-US" dirty="0"/>
              <a:t> </a:t>
            </a:r>
            <a:r>
              <a:rPr lang="en-CH" dirty="0"/>
              <a:t>the calendar year </a:t>
            </a:r>
            <a:endParaRPr lang="en-US" dirty="0"/>
          </a:p>
          <a:p>
            <a:pPr lvl="1"/>
            <a:r>
              <a:rPr lang="en-CH" dirty="0"/>
              <a:t>(</a:t>
            </a:r>
            <a:r>
              <a:rPr lang="en-CH" dirty="0" err="1"/>
              <a:t>i</a:t>
            </a:r>
            <a:r>
              <a:rPr lang="en-CH" dirty="0"/>
              <a:t>) the Revenues of the Borrower anticipated to be received and </a:t>
            </a:r>
            <a:endParaRPr lang="en-US" dirty="0"/>
          </a:p>
          <a:p>
            <a:pPr lvl="1"/>
            <a:r>
              <a:rPr lang="en-CH" dirty="0"/>
              <a:t>(ii) the</a:t>
            </a:r>
            <a:r>
              <a:rPr lang="en-US" dirty="0"/>
              <a:t>  </a:t>
            </a:r>
            <a:r>
              <a:rPr lang="en-CH" dirty="0"/>
              <a:t>anticipated Operating Costs, together with a comparative presentation of</a:t>
            </a:r>
            <a:r>
              <a:rPr lang="en-US" dirty="0"/>
              <a:t> </a:t>
            </a:r>
            <a:r>
              <a:rPr lang="en-CH" dirty="0"/>
              <a:t>Revenues of the Borrower and Operating Costs in the prior calendar year, and will describe in</a:t>
            </a:r>
            <a:r>
              <a:rPr lang="en-US" dirty="0"/>
              <a:t> </a:t>
            </a:r>
            <a:r>
              <a:rPr lang="en-CH" dirty="0"/>
              <a:t>reasonable detail </a:t>
            </a:r>
            <a:endParaRPr lang="en-US" dirty="0"/>
          </a:p>
          <a:p>
            <a:pPr lvl="2"/>
            <a:r>
              <a:rPr lang="en-CH" dirty="0"/>
              <a:t>(A) the anticipated maintenance and overhaul schedule (including any major</a:t>
            </a:r>
            <a:r>
              <a:rPr lang="en-US" dirty="0"/>
              <a:t> </a:t>
            </a:r>
            <a:r>
              <a:rPr lang="en-CH" dirty="0"/>
              <a:t>maintenance or overhauls which are projected for the next succeeding calendar year),</a:t>
            </a:r>
            <a:r>
              <a:rPr lang="en-US" dirty="0"/>
              <a:t> </a:t>
            </a:r>
          </a:p>
          <a:p>
            <a:pPr lvl="2"/>
            <a:r>
              <a:rPr lang="en-CH" dirty="0"/>
              <a:t>anticipated staffing plans, mobilization schedules, capital expenditure requirements, equipment</a:t>
            </a:r>
            <a:r>
              <a:rPr lang="en-US" dirty="0"/>
              <a:t> </a:t>
            </a:r>
            <a:r>
              <a:rPr lang="en-CH" dirty="0"/>
              <a:t>acquisitions and spare parts and consumable inventories (including a breakdown of capital items</a:t>
            </a:r>
            <a:r>
              <a:rPr lang="en-US" dirty="0"/>
              <a:t> </a:t>
            </a:r>
            <a:r>
              <a:rPr lang="en-CH" dirty="0"/>
              <a:t>and expense items), and administrative activities, </a:t>
            </a:r>
            <a:endParaRPr lang="en-US" dirty="0"/>
          </a:p>
          <a:p>
            <a:pPr lvl="2"/>
            <a:r>
              <a:rPr lang="en-CH" dirty="0"/>
              <a:t>(B) a high-level summary of reasonably</a:t>
            </a:r>
            <a:r>
              <a:rPr lang="en-US" dirty="0"/>
              <a:t> </a:t>
            </a:r>
            <a:r>
              <a:rPr lang="en-CH" dirty="0"/>
              <a:t>anticipated major maintenance or overhaul activities and capital expenditure projects for the</a:t>
            </a:r>
            <a:r>
              <a:rPr lang="en-US" dirty="0"/>
              <a:t> </a:t>
            </a:r>
            <a:r>
              <a:rPr lang="en-CH" dirty="0"/>
              <a:t>next succeeding two (2) calendar years and (C) any other material underlying assumptions in</a:t>
            </a:r>
            <a:r>
              <a:rPr lang="en-US" dirty="0"/>
              <a:t> </a:t>
            </a:r>
            <a:r>
              <a:rPr lang="en-CH" dirty="0"/>
              <a:t>connection with such Operating Budget.</a:t>
            </a:r>
          </a:p>
        </p:txBody>
      </p:sp>
      <p:sp>
        <p:nvSpPr>
          <p:cNvPr id="3" name="Title 2">
            <a:extLst>
              <a:ext uri="{FF2B5EF4-FFF2-40B4-BE49-F238E27FC236}">
                <a16:creationId xmlns:a16="http://schemas.microsoft.com/office/drawing/2014/main" id="{63860AB4-DEC9-4C7B-A114-C888D352EAE8}"/>
              </a:ext>
            </a:extLst>
          </p:cNvPr>
          <p:cNvSpPr>
            <a:spLocks noGrp="1"/>
          </p:cNvSpPr>
          <p:nvPr>
            <p:ph type="title"/>
          </p:nvPr>
        </p:nvSpPr>
        <p:spPr/>
        <p:txBody>
          <a:bodyPr/>
          <a:lstStyle/>
          <a:p>
            <a:r>
              <a:rPr lang="en-US" dirty="0"/>
              <a:t>Operating Budget – In Airport Case</a:t>
            </a:r>
            <a:endParaRPr lang="en-CH" dirty="0"/>
          </a:p>
        </p:txBody>
      </p:sp>
      <p:sp>
        <p:nvSpPr>
          <p:cNvPr id="4" name="Slide Number Placeholder 3">
            <a:extLst>
              <a:ext uri="{FF2B5EF4-FFF2-40B4-BE49-F238E27FC236}">
                <a16:creationId xmlns:a16="http://schemas.microsoft.com/office/drawing/2014/main" id="{FF8A2596-EB8F-44EB-B97C-75B8710A05EF}"/>
              </a:ext>
            </a:extLst>
          </p:cNvPr>
          <p:cNvSpPr>
            <a:spLocks noGrp="1"/>
          </p:cNvSpPr>
          <p:nvPr>
            <p:ph type="sldNum" sz="quarter" idx="12"/>
          </p:nvPr>
        </p:nvSpPr>
        <p:spPr/>
        <p:txBody>
          <a:bodyPr/>
          <a:lstStyle/>
          <a:p>
            <a:pPr algn="ctr"/>
            <a:fld id="{0C3A1854-6B63-4059-B360-A3C4972BF0FC}" type="slidenum">
              <a:rPr lang="ko-KR" altLang="en-US" smtClean="0"/>
              <a:pPr algn="ctr"/>
              <a:t>431</a:t>
            </a:fld>
            <a:endParaRPr lang="ko-KR" altLang="en-US" dirty="0"/>
          </a:p>
        </p:txBody>
      </p:sp>
    </p:spTree>
    <p:extLst>
      <p:ext uri="{BB962C8B-B14F-4D97-AF65-F5344CB8AC3E}">
        <p14:creationId xmlns:p14="http://schemas.microsoft.com/office/powerpoint/2010/main" val="1579324009"/>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3CF0E2B-F84B-4323-BFD0-E0815E9FD1F0}"/>
              </a:ext>
            </a:extLst>
          </p:cNvPr>
          <p:cNvSpPr>
            <a:spLocks noGrp="1"/>
          </p:cNvSpPr>
          <p:nvPr>
            <p:ph idx="1"/>
          </p:nvPr>
        </p:nvSpPr>
        <p:spPr/>
        <p:txBody>
          <a:bodyPr>
            <a:normAutofit fontScale="70000" lnSpcReduction="20000"/>
          </a:bodyPr>
          <a:lstStyle/>
          <a:p>
            <a:r>
              <a:rPr lang="en-US" dirty="0"/>
              <a:t>Operating Budget; </a:t>
            </a:r>
            <a:r>
              <a:rPr lang="en-US" i="1" dirty="0"/>
              <a:t>provided </a:t>
            </a:r>
            <a:r>
              <a:rPr lang="en-US" dirty="0"/>
              <a:t>that the Facility Agent’s approval will be automatically given if </a:t>
            </a:r>
          </a:p>
          <a:p>
            <a:r>
              <a:rPr lang="en-US" dirty="0"/>
              <a:t>(</a:t>
            </a:r>
            <a:r>
              <a:rPr lang="en-US" dirty="0" err="1"/>
              <a:t>i</a:t>
            </a:r>
            <a:r>
              <a:rPr lang="en-US" dirty="0"/>
              <a:t>) the proposed Operating Budget provides for (x) an increase in aggregate Operating Costs budgeted of not more than 110% of the aggregate Operating Costs budgeted then in effect, </a:t>
            </a:r>
          </a:p>
          <a:p>
            <a:r>
              <a:rPr lang="en-US" dirty="0"/>
              <a:t>(y) Operating Costs constituting no more than forty-five per cent. (45%) of actual Revenues of the Borrower for the calendar year then-ending and </a:t>
            </a:r>
          </a:p>
          <a:p>
            <a:r>
              <a:rPr lang="en-US" dirty="0"/>
              <a:t>(z) capital expenditures of no more than US$750,000 for such calendar year or </a:t>
            </a:r>
          </a:p>
          <a:p>
            <a:r>
              <a:rPr lang="en-US" dirty="0"/>
              <a:t>(ii) (x) the Revenues of the Borrower for the calendar year then-ending are more than 110% of the Revenues of the Borrower for the prior calendar year and</a:t>
            </a:r>
          </a:p>
          <a:p>
            <a:r>
              <a:rPr lang="en-US" dirty="0"/>
              <a:t>(y) the proposed Operating Budget provides for an increase in aggregate Operating Costs of not more than 45% of actual Revenues of the Borrower for the calendar year then-ending. </a:t>
            </a:r>
          </a:p>
        </p:txBody>
      </p:sp>
      <p:sp>
        <p:nvSpPr>
          <p:cNvPr id="3" name="Title 2">
            <a:extLst>
              <a:ext uri="{FF2B5EF4-FFF2-40B4-BE49-F238E27FC236}">
                <a16:creationId xmlns:a16="http://schemas.microsoft.com/office/drawing/2014/main" id="{9771CE3A-E8DA-4D1D-B21F-50C89A1FE845}"/>
              </a:ext>
            </a:extLst>
          </p:cNvPr>
          <p:cNvSpPr>
            <a:spLocks noGrp="1"/>
          </p:cNvSpPr>
          <p:nvPr>
            <p:ph type="title"/>
          </p:nvPr>
        </p:nvSpPr>
        <p:spPr/>
        <p:txBody>
          <a:bodyPr/>
          <a:lstStyle/>
          <a:p>
            <a:r>
              <a:rPr lang="en-US" dirty="0"/>
              <a:t>Operating Budget Control</a:t>
            </a:r>
            <a:endParaRPr lang="en-CH" dirty="0"/>
          </a:p>
        </p:txBody>
      </p:sp>
    </p:spTree>
    <p:extLst>
      <p:ext uri="{BB962C8B-B14F-4D97-AF65-F5344CB8AC3E}">
        <p14:creationId xmlns:p14="http://schemas.microsoft.com/office/powerpoint/2010/main" val="254562635"/>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D7A30A-BDDE-44D6-A3FA-6885330B5631}"/>
              </a:ext>
            </a:extLst>
          </p:cNvPr>
          <p:cNvSpPr>
            <a:spLocks noGrp="1"/>
          </p:cNvSpPr>
          <p:nvPr>
            <p:ph idx="1"/>
          </p:nvPr>
        </p:nvSpPr>
        <p:spPr/>
        <p:txBody>
          <a:bodyPr>
            <a:normAutofit fontScale="85000" lnSpcReduction="20000"/>
          </a:bodyPr>
          <a:lstStyle/>
          <a:p>
            <a:r>
              <a:rPr lang="en-CH" b="1" dirty="0"/>
              <a:t>PIK Interest</a:t>
            </a:r>
            <a:endParaRPr lang="en-CH" dirty="0"/>
          </a:p>
          <a:p>
            <a:r>
              <a:rPr lang="en-CH" dirty="0"/>
              <a:t>If the Tranche B Payment Conditions have not occurred, interest on the outstanding principal</a:t>
            </a:r>
            <a:r>
              <a:rPr lang="en-US" dirty="0"/>
              <a:t> </a:t>
            </a:r>
            <a:r>
              <a:rPr lang="en-CH" dirty="0"/>
              <a:t>amount of the Tranche B Loans accrued during each Quarterly Period will be payable in kind by increasing on such date the outstanding principal amount of the Tranche</a:t>
            </a:r>
            <a:r>
              <a:rPr lang="en-US" dirty="0"/>
              <a:t> </a:t>
            </a:r>
            <a:r>
              <a:rPr lang="en-CH" dirty="0"/>
              <a:t>B Loan by the amount of such interest accrued during such Quarterly Period (the </a:t>
            </a:r>
            <a:r>
              <a:rPr lang="en-CH" b="1" dirty="0"/>
              <a:t>PIK Interest</a:t>
            </a:r>
            <a:r>
              <a:rPr lang="en-CH" dirty="0"/>
              <a:t>).</a:t>
            </a:r>
          </a:p>
          <a:p>
            <a:r>
              <a:rPr lang="en-CH" dirty="0"/>
              <a:t>The PIK Interest will itself bear interest, from and after such day when it became due, at the rate</a:t>
            </a:r>
            <a:r>
              <a:rPr lang="en-US" dirty="0"/>
              <a:t> </a:t>
            </a:r>
            <a:r>
              <a:rPr lang="en-CH" dirty="0"/>
              <a:t>of interest from time to time in effect with respect to the Tranche B Loans. The outstanding</a:t>
            </a:r>
            <a:r>
              <a:rPr lang="en-US" dirty="0"/>
              <a:t> </a:t>
            </a:r>
            <a:r>
              <a:rPr lang="en-CH" dirty="0"/>
              <a:t>principal amount of the Tranche B Loans will include any interest that has theretofore been paid</a:t>
            </a:r>
            <a:r>
              <a:rPr lang="en-US" dirty="0"/>
              <a:t> </a:t>
            </a:r>
            <a:r>
              <a:rPr lang="en-CH" dirty="0"/>
              <a:t>in kind and added to the outstanding principal amount of the Tranche B Loans.</a:t>
            </a:r>
          </a:p>
          <a:p>
            <a:endParaRPr lang="en-CH" dirty="0"/>
          </a:p>
        </p:txBody>
      </p:sp>
      <p:sp>
        <p:nvSpPr>
          <p:cNvPr id="3" name="Title 2">
            <a:extLst>
              <a:ext uri="{FF2B5EF4-FFF2-40B4-BE49-F238E27FC236}">
                <a16:creationId xmlns:a16="http://schemas.microsoft.com/office/drawing/2014/main" id="{E1D6DB9C-DC79-4E79-9BCE-F203CE070A4A}"/>
              </a:ext>
            </a:extLst>
          </p:cNvPr>
          <p:cNvSpPr>
            <a:spLocks noGrp="1"/>
          </p:cNvSpPr>
          <p:nvPr>
            <p:ph type="title"/>
          </p:nvPr>
        </p:nvSpPr>
        <p:spPr/>
        <p:txBody>
          <a:bodyPr/>
          <a:lstStyle/>
          <a:p>
            <a:r>
              <a:rPr lang="en-US" dirty="0"/>
              <a:t>Payment in Kind Interest – Airport Case</a:t>
            </a:r>
            <a:endParaRPr lang="en-CH" dirty="0"/>
          </a:p>
        </p:txBody>
      </p:sp>
      <p:sp>
        <p:nvSpPr>
          <p:cNvPr id="4" name="Slide Number Placeholder 3">
            <a:extLst>
              <a:ext uri="{FF2B5EF4-FFF2-40B4-BE49-F238E27FC236}">
                <a16:creationId xmlns:a16="http://schemas.microsoft.com/office/drawing/2014/main" id="{58093020-5C5E-49FA-860C-5E85B8EEC41D}"/>
              </a:ext>
            </a:extLst>
          </p:cNvPr>
          <p:cNvSpPr>
            <a:spLocks noGrp="1"/>
          </p:cNvSpPr>
          <p:nvPr>
            <p:ph type="sldNum" sz="quarter" idx="12"/>
          </p:nvPr>
        </p:nvSpPr>
        <p:spPr/>
        <p:txBody>
          <a:bodyPr/>
          <a:lstStyle/>
          <a:p>
            <a:pPr algn="ctr"/>
            <a:fld id="{0C3A1854-6B63-4059-B360-A3C4972BF0FC}" type="slidenum">
              <a:rPr lang="ko-KR" altLang="en-US" smtClean="0"/>
              <a:pPr algn="ctr"/>
              <a:t>433</a:t>
            </a:fld>
            <a:endParaRPr lang="ko-KR" altLang="en-US" dirty="0"/>
          </a:p>
        </p:txBody>
      </p:sp>
    </p:spTree>
    <p:extLst>
      <p:ext uri="{BB962C8B-B14F-4D97-AF65-F5344CB8AC3E}">
        <p14:creationId xmlns:p14="http://schemas.microsoft.com/office/powerpoint/2010/main" val="3209034586"/>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365E181-4BE0-4706-BDFB-6C1C093151E7}"/>
              </a:ext>
            </a:extLst>
          </p:cNvPr>
          <p:cNvPicPr>
            <a:picLocks noGrp="1" noChangeAspect="1"/>
          </p:cNvPicPr>
          <p:nvPr>
            <p:ph idx="1"/>
          </p:nvPr>
        </p:nvPicPr>
        <p:blipFill>
          <a:blip r:embed="rId2"/>
          <a:stretch>
            <a:fillRect/>
          </a:stretch>
        </p:blipFill>
        <p:spPr>
          <a:xfrm>
            <a:off x="731838" y="1403423"/>
            <a:ext cx="7902575" cy="4217842"/>
          </a:xfrm>
          <a:prstGeom prst="rect">
            <a:avLst/>
          </a:prstGeom>
        </p:spPr>
      </p:pic>
      <p:sp>
        <p:nvSpPr>
          <p:cNvPr id="3" name="Title 2">
            <a:extLst>
              <a:ext uri="{FF2B5EF4-FFF2-40B4-BE49-F238E27FC236}">
                <a16:creationId xmlns:a16="http://schemas.microsoft.com/office/drawing/2014/main" id="{857DC1FB-8025-4A6F-94C3-91FB1600842E}"/>
              </a:ext>
            </a:extLst>
          </p:cNvPr>
          <p:cNvSpPr>
            <a:spLocks noGrp="1"/>
          </p:cNvSpPr>
          <p:nvPr>
            <p:ph type="title"/>
          </p:nvPr>
        </p:nvSpPr>
        <p:spPr/>
        <p:txBody>
          <a:bodyPr>
            <a:normAutofit fontScale="90000"/>
          </a:bodyPr>
          <a:lstStyle/>
          <a:p>
            <a:r>
              <a:rPr lang="en-GB" dirty="0"/>
              <a:t>Airport Case</a:t>
            </a:r>
            <a:br>
              <a:rPr lang="en-US" dirty="0"/>
            </a:br>
            <a:r>
              <a:rPr lang="en-US" dirty="0"/>
              <a:t>Project Finance Definition and Historic Revenues</a:t>
            </a:r>
            <a:endParaRPr lang="en-CH" dirty="0"/>
          </a:p>
        </p:txBody>
      </p:sp>
      <p:sp>
        <p:nvSpPr>
          <p:cNvPr id="4" name="Slide Number Placeholder 3">
            <a:extLst>
              <a:ext uri="{FF2B5EF4-FFF2-40B4-BE49-F238E27FC236}">
                <a16:creationId xmlns:a16="http://schemas.microsoft.com/office/drawing/2014/main" id="{AC3DE6BC-A76D-42AE-A456-98CB3BD06298}"/>
              </a:ext>
            </a:extLst>
          </p:cNvPr>
          <p:cNvSpPr>
            <a:spLocks noGrp="1"/>
          </p:cNvSpPr>
          <p:nvPr>
            <p:ph type="sldNum" sz="quarter" idx="12"/>
          </p:nvPr>
        </p:nvSpPr>
        <p:spPr/>
        <p:txBody>
          <a:bodyPr/>
          <a:lstStyle/>
          <a:p>
            <a:pPr algn="ctr"/>
            <a:fld id="{0C3A1854-6B63-4059-B360-A3C4972BF0FC}" type="slidenum">
              <a:rPr lang="ko-KR" altLang="en-US" smtClean="0"/>
              <a:pPr algn="ctr"/>
              <a:t>434</a:t>
            </a:fld>
            <a:endParaRPr lang="ko-KR" altLang="en-US" dirty="0"/>
          </a:p>
        </p:txBody>
      </p:sp>
    </p:spTree>
    <p:extLst>
      <p:ext uri="{BB962C8B-B14F-4D97-AF65-F5344CB8AC3E}">
        <p14:creationId xmlns:p14="http://schemas.microsoft.com/office/powerpoint/2010/main" val="3547342321"/>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D4263A-DF80-41BF-8C11-F2F037EA87E0}"/>
              </a:ext>
            </a:extLst>
          </p:cNvPr>
          <p:cNvSpPr>
            <a:spLocks noGrp="1"/>
          </p:cNvSpPr>
          <p:nvPr>
            <p:ph type="title"/>
          </p:nvPr>
        </p:nvSpPr>
        <p:spPr/>
        <p:txBody>
          <a:bodyPr/>
          <a:lstStyle/>
          <a:p>
            <a:r>
              <a:rPr lang="en-US" dirty="0"/>
              <a:t>Revenue Collections Coverage</a:t>
            </a:r>
            <a:endParaRPr lang="en-CH" dirty="0"/>
          </a:p>
        </p:txBody>
      </p:sp>
      <p:sp>
        <p:nvSpPr>
          <p:cNvPr id="4" name="Slide Number Placeholder 3">
            <a:extLst>
              <a:ext uri="{FF2B5EF4-FFF2-40B4-BE49-F238E27FC236}">
                <a16:creationId xmlns:a16="http://schemas.microsoft.com/office/drawing/2014/main" id="{341E20E9-334A-419D-92D6-CC51332C0D30}"/>
              </a:ext>
            </a:extLst>
          </p:cNvPr>
          <p:cNvSpPr>
            <a:spLocks noGrp="1"/>
          </p:cNvSpPr>
          <p:nvPr>
            <p:ph type="sldNum" sz="quarter" idx="12"/>
          </p:nvPr>
        </p:nvSpPr>
        <p:spPr/>
        <p:txBody>
          <a:bodyPr/>
          <a:lstStyle/>
          <a:p>
            <a:pPr algn="ctr"/>
            <a:fld id="{0C3A1854-6B63-4059-B360-A3C4972BF0FC}" type="slidenum">
              <a:rPr lang="ko-KR" altLang="en-US" smtClean="0"/>
              <a:pPr algn="ctr"/>
              <a:t>435</a:t>
            </a:fld>
            <a:endParaRPr lang="ko-KR" altLang="en-US" dirty="0"/>
          </a:p>
        </p:txBody>
      </p:sp>
      <p:pic>
        <p:nvPicPr>
          <p:cNvPr id="5" name="Content Placeholder 4">
            <a:extLst>
              <a:ext uri="{FF2B5EF4-FFF2-40B4-BE49-F238E27FC236}">
                <a16:creationId xmlns:a16="http://schemas.microsoft.com/office/drawing/2014/main" id="{546BDED9-49F6-422B-86FE-2C93911173D7}"/>
              </a:ext>
            </a:extLst>
          </p:cNvPr>
          <p:cNvPicPr>
            <a:picLocks noGrp="1"/>
          </p:cNvPicPr>
          <p:nvPr>
            <p:ph idx="1"/>
          </p:nvPr>
        </p:nvPicPr>
        <p:blipFill>
          <a:blip r:embed="rId2"/>
          <a:stretch>
            <a:fillRect/>
          </a:stretch>
        </p:blipFill>
        <p:spPr>
          <a:xfrm>
            <a:off x="852248" y="1055688"/>
            <a:ext cx="7661754" cy="4913312"/>
          </a:xfrm>
          <a:prstGeom prst="rect">
            <a:avLst/>
          </a:prstGeom>
        </p:spPr>
      </p:pic>
    </p:spTree>
    <p:extLst>
      <p:ext uri="{BB962C8B-B14F-4D97-AF65-F5344CB8AC3E}">
        <p14:creationId xmlns:p14="http://schemas.microsoft.com/office/powerpoint/2010/main" val="1855629765"/>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134884-E568-4930-8B35-3CC6FFF2EE75}"/>
              </a:ext>
            </a:extLst>
          </p:cNvPr>
          <p:cNvSpPr>
            <a:spLocks noGrp="1"/>
          </p:cNvSpPr>
          <p:nvPr>
            <p:ph idx="1"/>
          </p:nvPr>
        </p:nvSpPr>
        <p:spPr/>
        <p:txBody>
          <a:bodyPr/>
          <a:lstStyle/>
          <a:p>
            <a:r>
              <a:rPr lang="en-US" dirty="0"/>
              <a:t>Accounts</a:t>
            </a:r>
          </a:p>
          <a:p>
            <a:r>
              <a:rPr lang="en-US" dirty="0"/>
              <a:t>Airport Case</a:t>
            </a:r>
          </a:p>
          <a:p>
            <a:r>
              <a:rPr lang="en-CH" b="1" dirty="0"/>
              <a:t>Revenue Account </a:t>
            </a:r>
            <a:r>
              <a:rPr lang="en-CH" dirty="0"/>
              <a:t>means the bank account no. 4603 held in the name of the Borrower into which all Revenues of the Borrower, other than those deposited</a:t>
            </a:r>
            <a:r>
              <a:rPr lang="en-US" dirty="0"/>
              <a:t> </a:t>
            </a:r>
            <a:r>
              <a:rPr lang="en-CH" dirty="0"/>
              <a:t>into the Collection Account are deposited.</a:t>
            </a:r>
            <a:endParaRPr lang="en-US" dirty="0"/>
          </a:p>
          <a:p>
            <a:endParaRPr lang="en-CH" dirty="0"/>
          </a:p>
          <a:p>
            <a:endParaRPr lang="en-US" dirty="0"/>
          </a:p>
        </p:txBody>
      </p:sp>
      <p:sp>
        <p:nvSpPr>
          <p:cNvPr id="3" name="Title 2">
            <a:extLst>
              <a:ext uri="{FF2B5EF4-FFF2-40B4-BE49-F238E27FC236}">
                <a16:creationId xmlns:a16="http://schemas.microsoft.com/office/drawing/2014/main" id="{56F11E99-4E22-4DF1-A9A3-301FBDC87DC5}"/>
              </a:ext>
            </a:extLst>
          </p:cNvPr>
          <p:cNvSpPr>
            <a:spLocks noGrp="1"/>
          </p:cNvSpPr>
          <p:nvPr>
            <p:ph type="title"/>
          </p:nvPr>
        </p:nvSpPr>
        <p:spPr/>
        <p:txBody>
          <a:bodyPr/>
          <a:lstStyle/>
          <a:p>
            <a:r>
              <a:rPr lang="en-US" dirty="0"/>
              <a:t>Case Flow Waterfall</a:t>
            </a:r>
            <a:endParaRPr lang="en-CH" dirty="0"/>
          </a:p>
        </p:txBody>
      </p:sp>
      <p:sp>
        <p:nvSpPr>
          <p:cNvPr id="4" name="Slide Number Placeholder 3">
            <a:extLst>
              <a:ext uri="{FF2B5EF4-FFF2-40B4-BE49-F238E27FC236}">
                <a16:creationId xmlns:a16="http://schemas.microsoft.com/office/drawing/2014/main" id="{8310C1E8-63BF-4CC2-A3B6-16AC2F23769C}"/>
              </a:ext>
            </a:extLst>
          </p:cNvPr>
          <p:cNvSpPr>
            <a:spLocks noGrp="1"/>
          </p:cNvSpPr>
          <p:nvPr>
            <p:ph type="sldNum" sz="quarter" idx="12"/>
          </p:nvPr>
        </p:nvSpPr>
        <p:spPr/>
        <p:txBody>
          <a:bodyPr/>
          <a:lstStyle/>
          <a:p>
            <a:pPr algn="ctr"/>
            <a:fld id="{0C3A1854-6B63-4059-B360-A3C4972BF0FC}" type="slidenum">
              <a:rPr lang="ko-KR" altLang="en-US" smtClean="0"/>
              <a:pPr algn="ctr"/>
              <a:t>436</a:t>
            </a:fld>
            <a:endParaRPr lang="ko-KR" altLang="en-US" dirty="0"/>
          </a:p>
        </p:txBody>
      </p:sp>
    </p:spTree>
    <p:extLst>
      <p:ext uri="{BB962C8B-B14F-4D97-AF65-F5344CB8AC3E}">
        <p14:creationId xmlns:p14="http://schemas.microsoft.com/office/powerpoint/2010/main" val="1911777078"/>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eaLnBrk="0" latinLnBrk="0" hangingPunct="0"/>
            <a:r>
              <a:rPr lang="en-US" dirty="0"/>
              <a:t>Limited Use of Liquidity Ratios: General S&amp;P Benchmarks </a:t>
            </a:r>
          </a:p>
        </p:txBody>
      </p:sp>
      <p:pic>
        <p:nvPicPr>
          <p:cNvPr id="4" name="Content Placeholder 3"/>
          <p:cNvPicPr>
            <a:picLocks noGrp="1" noChangeAspect="1"/>
          </p:cNvPicPr>
          <p:nvPr>
            <p:ph idx="1"/>
          </p:nvPr>
        </p:nvPicPr>
        <p:blipFill>
          <a:blip r:embed="rId2"/>
          <a:stretch>
            <a:fillRect/>
          </a:stretch>
        </p:blipFill>
        <p:spPr>
          <a:xfrm>
            <a:off x="609601" y="1360715"/>
            <a:ext cx="5867400" cy="2412242"/>
          </a:xfrm>
          <a:prstGeom prst="rect">
            <a:avLst/>
          </a:prstGeom>
        </p:spPr>
      </p:pic>
      <p:pic>
        <p:nvPicPr>
          <p:cNvPr id="5" name="Picture 4"/>
          <p:cNvPicPr>
            <a:picLocks noChangeAspect="1"/>
          </p:cNvPicPr>
          <p:nvPr/>
        </p:nvPicPr>
        <p:blipFill>
          <a:blip r:embed="rId3"/>
          <a:stretch>
            <a:fillRect/>
          </a:stretch>
        </p:blipFill>
        <p:spPr>
          <a:xfrm>
            <a:off x="2971800" y="3886200"/>
            <a:ext cx="5720043" cy="2371725"/>
          </a:xfrm>
          <a:prstGeom prst="rect">
            <a:avLst/>
          </a:prstGeom>
        </p:spPr>
      </p:pic>
      <p:sp>
        <p:nvSpPr>
          <p:cNvPr id="6" name="Slide Number Placeholder 5"/>
          <p:cNvSpPr>
            <a:spLocks noGrp="1"/>
          </p:cNvSpPr>
          <p:nvPr>
            <p:ph type="sldNum" sz="quarter" idx="12"/>
          </p:nvPr>
        </p:nvSpPr>
        <p:spPr/>
        <p:txBody>
          <a:bodyPr/>
          <a:lstStyle/>
          <a:p>
            <a:pPr algn="ctr"/>
            <a:fld id="{0C3A1854-6B63-4059-B360-A3C4972BF0FC}" type="slidenum">
              <a:rPr lang="ko-KR" altLang="en-US" smtClean="0"/>
              <a:pPr algn="ctr"/>
              <a:t>437</a:t>
            </a:fld>
            <a:endParaRPr lang="ko-KR" altLang="en-US" dirty="0"/>
          </a:p>
        </p:txBody>
      </p:sp>
      <p:sp>
        <p:nvSpPr>
          <p:cNvPr id="3" name="TextBox 2"/>
          <p:cNvSpPr txBox="1"/>
          <p:nvPr/>
        </p:nvSpPr>
        <p:spPr>
          <a:xfrm>
            <a:off x="6705600" y="1676400"/>
            <a:ext cx="2009805" cy="646331"/>
          </a:xfrm>
          <a:prstGeom prst="rect">
            <a:avLst/>
          </a:prstGeom>
          <a:solidFill>
            <a:srgbClr val="FFFF00"/>
          </a:solidFill>
        </p:spPr>
        <p:txBody>
          <a:bodyPr wrap="square" rtlCol="0">
            <a:spAutoFit/>
          </a:bodyPr>
          <a:lstStyle/>
          <a:p>
            <a:pPr algn="l"/>
            <a:r>
              <a:rPr lang="en-GB" dirty="0"/>
              <a:t>Note that liquidity ratios are not mentioned in the table</a:t>
            </a:r>
          </a:p>
        </p:txBody>
      </p:sp>
      <p:sp>
        <p:nvSpPr>
          <p:cNvPr id="7" name="Rectangle 6"/>
          <p:cNvSpPr/>
          <p:nvPr/>
        </p:nvSpPr>
        <p:spPr>
          <a:xfrm>
            <a:off x="37618" y="4287232"/>
            <a:ext cx="2819400" cy="1569660"/>
          </a:xfrm>
          <a:prstGeom prst="rect">
            <a:avLst/>
          </a:prstGeom>
          <a:solidFill>
            <a:srgbClr val="FFFF00"/>
          </a:solidFill>
        </p:spPr>
        <p:txBody>
          <a:bodyPr wrap="square">
            <a:spAutoFit/>
          </a:bodyPr>
          <a:lstStyle/>
          <a:p>
            <a:pPr marL="0" marR="0">
              <a:spcBef>
                <a:spcPts val="0"/>
              </a:spcBef>
              <a:spcAft>
                <a:spcPts val="0"/>
              </a:spcAft>
            </a:pPr>
            <a:r>
              <a:rPr lang="en-US" dirty="0">
                <a:latin typeface="Calibri" panose="020F0502020204030204" pitchFamily="34" charset="0"/>
                <a:ea typeface="MS Mincho" panose="02020609040205080304" pitchFamily="49" charset="-128"/>
                <a:cs typeface="Times New Roman" panose="02020603050405020304" pitchFamily="18" charset="0"/>
              </a:rPr>
              <a:t>For BBB companies the debt to EBITDA ratio is 2.2 time implying that if there was no interest expense and no taxes, it would take 2.2 years to repay debt. In terms of the debt to FFO, you can compute the ratio through dividing 1 by 35.9%. This number is 2.78 years or .58 years more than the debt to EBITDA. </a:t>
            </a:r>
            <a:endParaRPr lang="en-US" dirty="0">
              <a:effectLst/>
              <a:latin typeface="Calibri" panose="020F050202020403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543972645"/>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0B70BB-093B-4A5F-9AEF-84E65BCD7C3F}"/>
              </a:ext>
            </a:extLst>
          </p:cNvPr>
          <p:cNvSpPr>
            <a:spLocks noGrp="1"/>
          </p:cNvSpPr>
          <p:nvPr>
            <p:ph type="title"/>
          </p:nvPr>
        </p:nvSpPr>
        <p:spPr/>
        <p:txBody>
          <a:bodyPr>
            <a:normAutofit fontScale="90000"/>
          </a:bodyPr>
          <a:lstStyle/>
          <a:p>
            <a:r>
              <a:rPr lang="en-US" dirty="0"/>
              <a:t>Benchmark Standards for Airport Debt to EBITDA</a:t>
            </a:r>
            <a:endParaRPr lang="en-CH" dirty="0"/>
          </a:p>
        </p:txBody>
      </p:sp>
      <p:sp>
        <p:nvSpPr>
          <p:cNvPr id="4" name="Slide Number Placeholder 3">
            <a:extLst>
              <a:ext uri="{FF2B5EF4-FFF2-40B4-BE49-F238E27FC236}">
                <a16:creationId xmlns:a16="http://schemas.microsoft.com/office/drawing/2014/main" id="{5CC2748D-592E-4009-B52B-890DD00E08D2}"/>
              </a:ext>
            </a:extLst>
          </p:cNvPr>
          <p:cNvSpPr>
            <a:spLocks noGrp="1"/>
          </p:cNvSpPr>
          <p:nvPr>
            <p:ph type="sldNum" sz="quarter" idx="12"/>
          </p:nvPr>
        </p:nvSpPr>
        <p:spPr/>
        <p:txBody>
          <a:bodyPr/>
          <a:lstStyle/>
          <a:p>
            <a:pPr algn="ctr"/>
            <a:fld id="{0C3A1854-6B63-4059-B360-A3C4972BF0FC}" type="slidenum">
              <a:rPr lang="ko-KR" altLang="en-US" smtClean="0"/>
              <a:pPr algn="ctr"/>
              <a:t>438</a:t>
            </a:fld>
            <a:endParaRPr lang="ko-KR" altLang="en-US" dirty="0"/>
          </a:p>
        </p:txBody>
      </p:sp>
      <p:pic>
        <p:nvPicPr>
          <p:cNvPr id="5" name="Content Placeholder 4">
            <a:extLst>
              <a:ext uri="{FF2B5EF4-FFF2-40B4-BE49-F238E27FC236}">
                <a16:creationId xmlns:a16="http://schemas.microsoft.com/office/drawing/2014/main" id="{F01B3464-DAF2-445A-80C0-967889006669}"/>
              </a:ext>
            </a:extLst>
          </p:cNvPr>
          <p:cNvPicPr>
            <a:picLocks noGrp="1"/>
          </p:cNvPicPr>
          <p:nvPr>
            <p:ph idx="1"/>
          </p:nvPr>
        </p:nvPicPr>
        <p:blipFill>
          <a:blip r:embed="rId2"/>
          <a:stretch>
            <a:fillRect/>
          </a:stretch>
        </p:blipFill>
        <p:spPr>
          <a:xfrm>
            <a:off x="496707" y="1594770"/>
            <a:ext cx="7902575" cy="4044698"/>
          </a:xfrm>
          <a:prstGeom prst="rect">
            <a:avLst/>
          </a:prstGeom>
        </p:spPr>
      </p:pic>
    </p:spTree>
    <p:extLst>
      <p:ext uri="{BB962C8B-B14F-4D97-AF65-F5344CB8AC3E}">
        <p14:creationId xmlns:p14="http://schemas.microsoft.com/office/powerpoint/2010/main" val="2423768064"/>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0A235D-8915-423E-8F69-D5676D2FE40E}"/>
              </a:ext>
            </a:extLst>
          </p:cNvPr>
          <p:cNvSpPr>
            <a:spLocks noGrp="1"/>
          </p:cNvSpPr>
          <p:nvPr>
            <p:ph type="title"/>
          </p:nvPr>
        </p:nvSpPr>
        <p:spPr/>
        <p:txBody>
          <a:bodyPr/>
          <a:lstStyle/>
          <a:p>
            <a:r>
              <a:rPr lang="en-US" dirty="0"/>
              <a:t>Cash Flow Terms for Ratios</a:t>
            </a:r>
            <a:endParaRPr lang="en-CH" dirty="0"/>
          </a:p>
        </p:txBody>
      </p:sp>
      <p:sp>
        <p:nvSpPr>
          <p:cNvPr id="4" name="Slide Number Placeholder 3">
            <a:extLst>
              <a:ext uri="{FF2B5EF4-FFF2-40B4-BE49-F238E27FC236}">
                <a16:creationId xmlns:a16="http://schemas.microsoft.com/office/drawing/2014/main" id="{74FBC3FB-3D2A-49E0-B7C1-0DE440100F19}"/>
              </a:ext>
            </a:extLst>
          </p:cNvPr>
          <p:cNvSpPr>
            <a:spLocks noGrp="1"/>
          </p:cNvSpPr>
          <p:nvPr>
            <p:ph type="sldNum" sz="quarter" idx="12"/>
          </p:nvPr>
        </p:nvSpPr>
        <p:spPr/>
        <p:txBody>
          <a:bodyPr/>
          <a:lstStyle/>
          <a:p>
            <a:pPr algn="ctr"/>
            <a:fld id="{0C3A1854-6B63-4059-B360-A3C4972BF0FC}" type="slidenum">
              <a:rPr lang="ko-KR" altLang="en-US" smtClean="0"/>
              <a:pPr algn="ctr"/>
              <a:t>439</a:t>
            </a:fld>
            <a:endParaRPr lang="ko-KR" altLang="en-US" dirty="0"/>
          </a:p>
        </p:txBody>
      </p:sp>
      <p:pic>
        <p:nvPicPr>
          <p:cNvPr id="5" name="Content Placeholder 4">
            <a:extLst>
              <a:ext uri="{FF2B5EF4-FFF2-40B4-BE49-F238E27FC236}">
                <a16:creationId xmlns:a16="http://schemas.microsoft.com/office/drawing/2014/main" id="{E7B5CC03-F321-4103-A602-178E375810F4}"/>
              </a:ext>
            </a:extLst>
          </p:cNvPr>
          <p:cNvPicPr>
            <a:picLocks noGrp="1" noChangeAspect="1"/>
          </p:cNvPicPr>
          <p:nvPr>
            <p:ph idx="1"/>
          </p:nvPr>
        </p:nvPicPr>
        <p:blipFill>
          <a:blip r:embed="rId2"/>
          <a:stretch>
            <a:fillRect/>
          </a:stretch>
        </p:blipFill>
        <p:spPr>
          <a:xfrm>
            <a:off x="180975" y="878053"/>
            <a:ext cx="8772525" cy="6059284"/>
          </a:xfrm>
          <a:prstGeom prst="rect">
            <a:avLst/>
          </a:prstGeom>
        </p:spPr>
      </p:pic>
    </p:spTree>
    <p:extLst>
      <p:ext uri="{BB962C8B-B14F-4D97-AF65-F5344CB8AC3E}">
        <p14:creationId xmlns:p14="http://schemas.microsoft.com/office/powerpoint/2010/main" val="10394430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normAutofit fontScale="90000"/>
          </a:bodyPr>
          <a:lstStyle/>
          <a:p>
            <a:pPr algn="ctr" eaLnBrk="0" latinLnBrk="0" hangingPunct="0"/>
            <a:r>
              <a:rPr lang="en-US" dirty="0"/>
              <a:t>Buffer for Coverage of Debt Service in Project Finance (DSCR)</a:t>
            </a:r>
          </a:p>
        </p:txBody>
      </p:sp>
      <p:sp>
        <p:nvSpPr>
          <p:cNvPr id="80899" name="Rectangle 3"/>
          <p:cNvSpPr>
            <a:spLocks noGrp="1" noChangeArrowheads="1"/>
          </p:cNvSpPr>
          <p:nvPr>
            <p:ph idx="1"/>
          </p:nvPr>
        </p:nvSpPr>
        <p:spPr/>
        <p:txBody>
          <a:bodyPr>
            <a:noAutofit/>
          </a:bodyPr>
          <a:lstStyle/>
          <a:p>
            <a:pPr marL="342900" indent="-342900" latinLnBrk="0" hangingPunct="0">
              <a:lnSpc>
                <a:spcPct val="90000"/>
              </a:lnSpc>
            </a:pPr>
            <a:r>
              <a:rPr lang="en-US" sz="2000" dirty="0"/>
              <a:t>Alternative Debt Service Coverage Ratios for Different Types of Projects</a:t>
            </a:r>
          </a:p>
          <a:p>
            <a:pPr marL="712186" lvl="1" indent="-342900" latinLnBrk="0" hangingPunct="0">
              <a:lnSpc>
                <a:spcPct val="90000"/>
              </a:lnSpc>
            </a:pPr>
            <a:r>
              <a:rPr lang="en-US" sz="1631" dirty="0"/>
              <a:t>Electric Power with Fixed Contract: 	 	1.3-1.4</a:t>
            </a:r>
          </a:p>
          <a:p>
            <a:pPr marL="712186" lvl="1" indent="-342900" latinLnBrk="0" hangingPunct="0">
              <a:lnSpc>
                <a:spcPct val="90000"/>
              </a:lnSpc>
            </a:pPr>
            <a:r>
              <a:rPr lang="en-US" sz="1631" dirty="0"/>
              <a:t>Resources with volatile prices:			1.5-2.0</a:t>
            </a:r>
          </a:p>
          <a:p>
            <a:pPr marL="712186" lvl="1" indent="-342900" latinLnBrk="0" hangingPunct="0">
              <a:lnSpc>
                <a:spcPct val="90000"/>
              </a:lnSpc>
            </a:pPr>
            <a:r>
              <a:rPr lang="en-US" sz="1631" dirty="0"/>
              <a:t>Telecoms with volume risk:			1.5-2.0</a:t>
            </a:r>
          </a:p>
          <a:p>
            <a:pPr marL="712186" lvl="1" indent="-342900" latinLnBrk="0" hangingPunct="0">
              <a:lnSpc>
                <a:spcPct val="90000"/>
              </a:lnSpc>
            </a:pPr>
            <a:r>
              <a:rPr lang="en-US" sz="1631" dirty="0"/>
              <a:t>Infrastructure availability payment or traffic:		1.2-1.6</a:t>
            </a:r>
          </a:p>
          <a:p>
            <a:pPr marL="342900" indent="-342900" latinLnBrk="0" hangingPunct="0">
              <a:lnSpc>
                <a:spcPct val="90000"/>
              </a:lnSpc>
            </a:pPr>
            <a:endParaRPr lang="en-US" sz="2000" dirty="0"/>
          </a:p>
          <a:p>
            <a:pPr marL="342900" indent="-342900" latinLnBrk="0" hangingPunct="0">
              <a:lnSpc>
                <a:spcPct val="90000"/>
              </a:lnSpc>
            </a:pPr>
            <a:r>
              <a:rPr lang="en-US" sz="2000" dirty="0"/>
              <a:t>At a minimum, investment-grade </a:t>
            </a:r>
            <a:r>
              <a:rPr lang="en-US" sz="2000" dirty="0">
                <a:solidFill>
                  <a:srgbClr val="FF0000"/>
                </a:solidFill>
              </a:rPr>
              <a:t>merchant projects</a:t>
            </a:r>
            <a:r>
              <a:rPr lang="en-US" sz="2000" dirty="0"/>
              <a:t> probably will have to exceed a </a:t>
            </a:r>
            <a:r>
              <a:rPr lang="en-US" sz="2000" dirty="0">
                <a:solidFill>
                  <a:srgbClr val="0066FF"/>
                </a:solidFill>
              </a:rPr>
              <a:t>2.0x</a:t>
            </a:r>
            <a:r>
              <a:rPr lang="en-US" sz="2000" dirty="0"/>
              <a:t> annual DSCR through debt maturity, but also show steadily increasing ratios. Even with</a:t>
            </a:r>
            <a:r>
              <a:rPr lang="en-US" sz="2000" dirty="0">
                <a:solidFill>
                  <a:srgbClr val="0066FF"/>
                </a:solidFill>
              </a:rPr>
              <a:t> 2.0x</a:t>
            </a:r>
            <a:r>
              <a:rPr lang="en-US" sz="2000" dirty="0"/>
              <a:t> coverage levels, Standard &amp; Poor's will need to be satisfied that the scenarios behind such forecasts are defensible. Hence, Standard &amp; Poor's may rely on more conservative scenarios when determining its rating levels.</a:t>
            </a:r>
          </a:p>
          <a:p>
            <a:pPr marL="342900" indent="-342900" latinLnBrk="0" hangingPunct="0">
              <a:lnSpc>
                <a:spcPct val="90000"/>
              </a:lnSpc>
            </a:pPr>
            <a:r>
              <a:rPr lang="en-US" sz="2000" dirty="0"/>
              <a:t>For more traditional </a:t>
            </a:r>
            <a:r>
              <a:rPr lang="en-US" sz="2000" dirty="0">
                <a:solidFill>
                  <a:srgbClr val="FF0000"/>
                </a:solidFill>
              </a:rPr>
              <a:t>contract revenue</a:t>
            </a:r>
            <a:r>
              <a:rPr lang="en-US" sz="2000" dirty="0"/>
              <a:t> driven projects, minimum base case coverage levels should exceed </a:t>
            </a:r>
            <a:r>
              <a:rPr lang="en-US" sz="2000" dirty="0">
                <a:solidFill>
                  <a:srgbClr val="0066FF"/>
                </a:solidFill>
              </a:rPr>
              <a:t>1.3x</a:t>
            </a:r>
            <a:r>
              <a:rPr lang="en-US" sz="2000" dirty="0"/>
              <a:t> to </a:t>
            </a:r>
            <a:r>
              <a:rPr lang="en-US" sz="2000" dirty="0">
                <a:solidFill>
                  <a:srgbClr val="0066FF"/>
                </a:solidFill>
              </a:rPr>
              <a:t>1.5x</a:t>
            </a:r>
            <a:r>
              <a:rPr lang="en-US" sz="2000" dirty="0"/>
              <a:t> levels for investment-grade.</a:t>
            </a:r>
          </a:p>
        </p:txBody>
      </p:sp>
      <p:sp>
        <p:nvSpPr>
          <p:cNvPr id="3" name="Slide Number Placeholder 2"/>
          <p:cNvSpPr>
            <a:spLocks noGrp="1"/>
          </p:cNvSpPr>
          <p:nvPr>
            <p:ph type="sldNum" sz="quarter" idx="12"/>
          </p:nvPr>
        </p:nvSpPr>
        <p:spPr/>
        <p:txBody>
          <a:bodyPr/>
          <a:lstStyle/>
          <a:p>
            <a:pPr algn="ctr"/>
            <a:fld id="{0C3A1854-6B63-4059-B360-A3C4972BF0FC}" type="slidenum">
              <a:rPr lang="ko-KR" altLang="en-US" smtClean="0"/>
              <a:pPr algn="ctr"/>
              <a:t>44</a:t>
            </a:fld>
            <a:endParaRPr lang="ko-KR" altLang="en-US" dirty="0"/>
          </a:p>
        </p:txBody>
      </p:sp>
    </p:spTree>
    <p:extLst>
      <p:ext uri="{BB962C8B-B14F-4D97-AF65-F5344CB8AC3E}">
        <p14:creationId xmlns:p14="http://schemas.microsoft.com/office/powerpoint/2010/main" val="3771497664"/>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0" latinLnBrk="0" hangingPunct="0"/>
            <a:r>
              <a:rPr lang="en-US" dirty="0"/>
              <a:t>Reconciliation of FFO and EBITDA</a:t>
            </a:r>
          </a:p>
        </p:txBody>
      </p:sp>
      <p:sp>
        <p:nvSpPr>
          <p:cNvPr id="3" name="Content Placeholder 2"/>
          <p:cNvSpPr>
            <a:spLocks noGrp="1"/>
          </p:cNvSpPr>
          <p:nvPr>
            <p:ph idx="1"/>
          </p:nvPr>
        </p:nvSpPr>
        <p:spPr/>
        <p:txBody>
          <a:bodyPr>
            <a:normAutofit/>
          </a:bodyPr>
          <a:lstStyle/>
          <a:p>
            <a:pPr latinLnBrk="0" hangingPunct="0"/>
            <a:r>
              <a:rPr lang="en-US" sz="2400" dirty="0"/>
              <a:t>Funds form Operations (FFO) = </a:t>
            </a:r>
          </a:p>
          <a:p>
            <a:pPr marL="422041" lvl="1" indent="0" latinLnBrk="0" hangingPunct="0">
              <a:buNone/>
            </a:pPr>
            <a:r>
              <a:rPr lang="en-US" sz="2400" dirty="0"/>
              <a:t>Net Income + Depreciation and Amortization + Deferred Tax + Other Non-Cash Items</a:t>
            </a:r>
          </a:p>
          <a:p>
            <a:pPr latinLnBrk="0" hangingPunct="0"/>
            <a:r>
              <a:rPr lang="en-US" sz="2400" dirty="0"/>
              <a:t>EBITDA = </a:t>
            </a:r>
          </a:p>
          <a:p>
            <a:pPr marL="422041" lvl="1" indent="0" latinLnBrk="0" hangingPunct="0">
              <a:buNone/>
            </a:pPr>
            <a:r>
              <a:rPr lang="en-US" sz="2400" dirty="0"/>
              <a:t>Net Income + Depreciation + Current Tax + Deferred Tax + Interest + Other Adjustments</a:t>
            </a:r>
          </a:p>
          <a:p>
            <a:pPr latinLnBrk="0" hangingPunct="0"/>
            <a:r>
              <a:rPr lang="en-US" sz="2400" dirty="0"/>
              <a:t>Reconciliation of FFO and EBITDA</a:t>
            </a:r>
          </a:p>
          <a:p>
            <a:pPr marL="422041" lvl="1" indent="0" eaLnBrk="0" latinLnBrk="0" hangingPunct="0">
              <a:buNone/>
            </a:pPr>
            <a:r>
              <a:rPr lang="en-US" sz="2000" dirty="0"/>
              <a:t>	EBITDA is NI + depreciation + interest + taxes</a:t>
            </a:r>
          </a:p>
          <a:p>
            <a:pPr marL="422041" lvl="1" indent="0" eaLnBrk="0" latinLnBrk="0" hangingPunct="0">
              <a:buNone/>
            </a:pPr>
            <a:r>
              <a:rPr lang="en-US" sz="2000" dirty="0"/>
              <a:t>	FFO is NI + depreciation </a:t>
            </a:r>
          </a:p>
          <a:p>
            <a:pPr marL="422041" lvl="1" indent="0" eaLnBrk="0" latinLnBrk="0" hangingPunct="0">
              <a:buNone/>
            </a:pPr>
            <a:r>
              <a:rPr lang="en-US" sz="2000" dirty="0"/>
              <a:t>	Difference between FFO and EBITDA is interest and taxes</a:t>
            </a:r>
          </a:p>
          <a:p>
            <a:pPr marL="422041" lvl="1" indent="0" eaLnBrk="0" latinLnBrk="0" hangingPunct="0">
              <a:buNone/>
            </a:pPr>
            <a:r>
              <a:rPr lang="en-US" sz="2000" dirty="0"/>
              <a:t>FFO = EBITDA – Interest – Current Taxes</a:t>
            </a:r>
          </a:p>
        </p:txBody>
      </p:sp>
      <p:sp>
        <p:nvSpPr>
          <p:cNvPr id="5" name="Slide Number Placeholder 4"/>
          <p:cNvSpPr>
            <a:spLocks noGrp="1"/>
          </p:cNvSpPr>
          <p:nvPr>
            <p:ph type="sldNum" sz="quarter" idx="12"/>
          </p:nvPr>
        </p:nvSpPr>
        <p:spPr/>
        <p:txBody>
          <a:bodyPr/>
          <a:lstStyle/>
          <a:p>
            <a:pPr algn="ctr"/>
            <a:fld id="{0C3A1854-6B63-4059-B360-A3C4972BF0FC}" type="slidenum">
              <a:rPr lang="ko-KR" altLang="en-US" smtClean="0"/>
              <a:pPr algn="ctr"/>
              <a:t>440</a:t>
            </a:fld>
            <a:endParaRPr lang="ko-KR" altLang="en-US" dirty="0"/>
          </a:p>
        </p:txBody>
      </p:sp>
    </p:spTree>
    <p:extLst>
      <p:ext uri="{BB962C8B-B14F-4D97-AF65-F5344CB8AC3E}">
        <p14:creationId xmlns:p14="http://schemas.microsoft.com/office/powerpoint/2010/main" val="136960056"/>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0" latinLnBrk="0" hangingPunct="0"/>
            <a:r>
              <a:rPr lang="en-US" dirty="0"/>
              <a:t>FFO and Free Operating Cash Flow</a:t>
            </a:r>
          </a:p>
        </p:txBody>
      </p:sp>
      <p:sp>
        <p:nvSpPr>
          <p:cNvPr id="3" name="Content Placeholder 2"/>
          <p:cNvSpPr>
            <a:spLocks noGrp="1"/>
          </p:cNvSpPr>
          <p:nvPr>
            <p:ph idx="1"/>
          </p:nvPr>
        </p:nvSpPr>
        <p:spPr/>
        <p:txBody>
          <a:bodyPr>
            <a:normAutofit/>
          </a:bodyPr>
          <a:lstStyle/>
          <a:p>
            <a:pPr latinLnBrk="0" hangingPunct="0"/>
            <a:r>
              <a:rPr lang="en-US" sz="2400" dirty="0"/>
              <a:t>Funds form Operations (FFO) = </a:t>
            </a:r>
          </a:p>
          <a:p>
            <a:pPr marL="422041" lvl="1" indent="0" latinLnBrk="0" hangingPunct="0">
              <a:buNone/>
            </a:pPr>
            <a:r>
              <a:rPr lang="en-US" sz="2400" dirty="0"/>
              <a:t>Net Income from Continuing Operations + Depreciation and Amortization + Deferred Tax + Other Non-Cash Items</a:t>
            </a:r>
          </a:p>
          <a:p>
            <a:pPr latinLnBrk="0" hangingPunct="0"/>
            <a:r>
              <a:rPr lang="en-US" sz="2400" dirty="0"/>
              <a:t>Free Operating Cash Flow = </a:t>
            </a:r>
          </a:p>
          <a:p>
            <a:pPr marL="422041" lvl="1" indent="0" latinLnBrk="0" hangingPunct="0">
              <a:buNone/>
            </a:pPr>
            <a:r>
              <a:rPr lang="en-US" sz="2400" dirty="0"/>
              <a:t>FFO + (-) Increase in Working Capital excluding changes in cash – Capital Expenditures</a:t>
            </a:r>
          </a:p>
          <a:p>
            <a:pPr latinLnBrk="0" hangingPunct="0"/>
            <a:r>
              <a:rPr lang="en-US" sz="2400" dirty="0"/>
              <a:t>Reconciliation of FFO and Free Operating Cash Flow</a:t>
            </a:r>
          </a:p>
          <a:p>
            <a:pPr marL="422041" lvl="1" indent="0" eaLnBrk="0" latinLnBrk="0" hangingPunct="0">
              <a:buNone/>
            </a:pPr>
            <a:r>
              <a:rPr lang="en-US" sz="2000" dirty="0"/>
              <a:t>	Difference is Working Capital and Capital Expenditures</a:t>
            </a:r>
          </a:p>
        </p:txBody>
      </p:sp>
      <p:sp>
        <p:nvSpPr>
          <p:cNvPr id="5" name="Slide Number Placeholder 4"/>
          <p:cNvSpPr>
            <a:spLocks noGrp="1"/>
          </p:cNvSpPr>
          <p:nvPr>
            <p:ph type="sldNum" sz="quarter" idx="12"/>
          </p:nvPr>
        </p:nvSpPr>
        <p:spPr/>
        <p:txBody>
          <a:bodyPr/>
          <a:lstStyle/>
          <a:p>
            <a:pPr algn="ctr"/>
            <a:fld id="{0C3A1854-6B63-4059-B360-A3C4972BF0FC}" type="slidenum">
              <a:rPr lang="ko-KR" altLang="en-US" smtClean="0"/>
              <a:pPr algn="ctr"/>
              <a:t>441</a:t>
            </a:fld>
            <a:endParaRPr lang="ko-KR" altLang="en-US" dirty="0"/>
          </a:p>
        </p:txBody>
      </p:sp>
    </p:spTree>
    <p:extLst>
      <p:ext uri="{BB962C8B-B14F-4D97-AF65-F5344CB8AC3E}">
        <p14:creationId xmlns:p14="http://schemas.microsoft.com/office/powerpoint/2010/main" val="1081328495"/>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Financial Ratios: Time to Repay and Debt/EBITDA</a:t>
            </a:r>
          </a:p>
        </p:txBody>
      </p:sp>
      <p:sp>
        <p:nvSpPr>
          <p:cNvPr id="3" name="Content Placeholder 2"/>
          <p:cNvSpPr>
            <a:spLocks noGrp="1"/>
          </p:cNvSpPr>
          <p:nvPr>
            <p:ph idx="1"/>
          </p:nvPr>
        </p:nvSpPr>
        <p:spPr/>
        <p:txBody>
          <a:bodyPr>
            <a:normAutofit fontScale="85000" lnSpcReduction="20000"/>
          </a:bodyPr>
          <a:lstStyle/>
          <a:p>
            <a:pPr latinLnBrk="0" hangingPunct="0"/>
            <a:r>
              <a:rPr lang="en-US" dirty="0"/>
              <a:t>If there is no interest, taxes or capital expenditures, then the Debt/EBITDA measures the time to repay the loan.</a:t>
            </a:r>
          </a:p>
          <a:p>
            <a:pPr latinLnBrk="0" hangingPunct="0"/>
            <a:r>
              <a:rPr lang="en-US" dirty="0"/>
              <a:t>Eurotunnel 2003:</a:t>
            </a:r>
          </a:p>
          <a:p>
            <a:pPr lvl="1" eaLnBrk="0" latinLnBrk="0" hangingPunct="0"/>
            <a:r>
              <a:rPr lang="en-US" dirty="0"/>
              <a:t>Debt		             	 	6,365,028</a:t>
            </a:r>
          </a:p>
          <a:p>
            <a:pPr lvl="1" eaLnBrk="0" latinLnBrk="0" hangingPunct="0"/>
            <a:r>
              <a:rPr lang="en-US" dirty="0"/>
              <a:t>EBITDA			                298,619</a:t>
            </a:r>
          </a:p>
          <a:p>
            <a:pPr marL="422041" lvl="1" indent="0" eaLnBrk="0" latinLnBrk="0" hangingPunct="0">
              <a:buNone/>
            </a:pPr>
            <a:r>
              <a:rPr lang="en-US" b="1" dirty="0"/>
              <a:t>Debt to EBITDA                                      23.10</a:t>
            </a:r>
          </a:p>
          <a:p>
            <a:pPr marL="422041" lvl="1" indent="0" eaLnBrk="0" latinLnBrk="0" hangingPunct="0">
              <a:buNone/>
            </a:pPr>
            <a:endParaRPr lang="en-US" b="1" dirty="0"/>
          </a:p>
          <a:p>
            <a:pPr lvl="1" eaLnBrk="0" latinLnBrk="0" hangingPunct="0"/>
            <a:r>
              <a:rPr lang="en-US" dirty="0"/>
              <a:t>Interest 			                340,386</a:t>
            </a:r>
          </a:p>
          <a:p>
            <a:pPr lvl="1" eaLnBrk="0" latinLnBrk="0" hangingPunct="0"/>
            <a:r>
              <a:rPr lang="en-US" dirty="0"/>
              <a:t>Capital Expenditures 	                  41,118</a:t>
            </a:r>
          </a:p>
          <a:p>
            <a:pPr lvl="1" eaLnBrk="0" latinLnBrk="0" hangingPunct="0"/>
            <a:r>
              <a:rPr lang="en-US" dirty="0"/>
              <a:t>Working Capital Change                      2,360</a:t>
            </a:r>
          </a:p>
          <a:p>
            <a:pPr lvl="1" eaLnBrk="0" latinLnBrk="0" hangingPunct="0"/>
            <a:r>
              <a:rPr lang="en-US" dirty="0"/>
              <a:t>Taxes                                                          0</a:t>
            </a:r>
          </a:p>
          <a:p>
            <a:pPr marL="422041" lvl="1" indent="0" eaLnBrk="0" latinLnBrk="0" hangingPunct="0">
              <a:buNone/>
            </a:pPr>
            <a:r>
              <a:rPr lang="en-US" b="1" dirty="0"/>
              <a:t>Free Operating Cash Flow to Debt     (61,850)</a:t>
            </a:r>
          </a:p>
          <a:p>
            <a:pPr marL="422041" lvl="1" indent="0" eaLnBrk="0" latinLnBrk="0" hangingPunct="0">
              <a:buNone/>
            </a:pPr>
            <a:r>
              <a:rPr lang="en-US" b="1" dirty="0"/>
              <a:t>Debt to Free Operating Cash Flow      Infinity</a:t>
            </a:r>
          </a:p>
          <a:p>
            <a:pPr marL="422041" lvl="1" indent="0" eaLnBrk="0" latinLnBrk="0" hangingPunct="0">
              <a:buNone/>
            </a:pPr>
            <a:endParaRPr lang="en-US" b="1" dirty="0"/>
          </a:p>
          <a:p>
            <a:pPr marL="422041" lvl="1" indent="0" eaLnBrk="0" latinLnBrk="0" hangingPunct="0">
              <a:buNone/>
            </a:pPr>
            <a:r>
              <a:rPr lang="en-US" b="1" dirty="0"/>
              <a:t>Implication: Debt to EBITDA does not really measure how long it takes to repay debt</a:t>
            </a:r>
          </a:p>
          <a:p>
            <a:pPr lvl="1" eaLnBrk="0" latinLnBrk="0" hangingPunct="0"/>
            <a:endParaRPr lang="en-US" dirty="0"/>
          </a:p>
          <a:p>
            <a:pPr lvl="1" eaLnBrk="0" latinLnBrk="0" hangingPunct="0"/>
            <a:endParaRPr lang="en-US" dirty="0"/>
          </a:p>
        </p:txBody>
      </p:sp>
    </p:spTree>
    <p:extLst>
      <p:ext uri="{BB962C8B-B14F-4D97-AF65-F5344CB8AC3E}">
        <p14:creationId xmlns:p14="http://schemas.microsoft.com/office/powerpoint/2010/main" val="2792101978"/>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F0EB44-7860-4F4D-A49C-8A9443D5C3F2}"/>
              </a:ext>
            </a:extLst>
          </p:cNvPr>
          <p:cNvSpPr>
            <a:spLocks noGrp="1"/>
          </p:cNvSpPr>
          <p:nvPr>
            <p:ph idx="1"/>
          </p:nvPr>
        </p:nvSpPr>
        <p:spPr/>
        <p:txBody>
          <a:bodyPr/>
          <a:lstStyle/>
          <a:p>
            <a:r>
              <a:rPr lang="en-US" dirty="0"/>
              <a:t>Simple Example – note that the Debt to EBITDA must decline over time while the DSCR stays constant</a:t>
            </a:r>
            <a:endParaRPr lang="en-CH" dirty="0"/>
          </a:p>
        </p:txBody>
      </p:sp>
      <p:sp>
        <p:nvSpPr>
          <p:cNvPr id="3" name="Title 2">
            <a:extLst>
              <a:ext uri="{FF2B5EF4-FFF2-40B4-BE49-F238E27FC236}">
                <a16:creationId xmlns:a16="http://schemas.microsoft.com/office/drawing/2014/main" id="{49A8ED67-5645-41E9-BA72-E79A0913390B}"/>
              </a:ext>
            </a:extLst>
          </p:cNvPr>
          <p:cNvSpPr>
            <a:spLocks noGrp="1"/>
          </p:cNvSpPr>
          <p:nvPr>
            <p:ph type="title"/>
          </p:nvPr>
        </p:nvSpPr>
        <p:spPr>
          <a:xfrm>
            <a:off x="732344" y="160285"/>
            <a:ext cx="7666938" cy="690676"/>
          </a:xfrm>
        </p:spPr>
        <p:txBody>
          <a:bodyPr>
            <a:normAutofit fontScale="90000"/>
          </a:bodyPr>
          <a:lstStyle/>
          <a:p>
            <a:r>
              <a:rPr lang="en-US" dirty="0"/>
              <a:t>Why Do Not Debt to EBITDA in Project Finance</a:t>
            </a:r>
            <a:endParaRPr lang="en-CH" dirty="0"/>
          </a:p>
        </p:txBody>
      </p:sp>
      <p:sp>
        <p:nvSpPr>
          <p:cNvPr id="4" name="Slide Number Placeholder 3">
            <a:extLst>
              <a:ext uri="{FF2B5EF4-FFF2-40B4-BE49-F238E27FC236}">
                <a16:creationId xmlns:a16="http://schemas.microsoft.com/office/drawing/2014/main" id="{6E80C63A-03CF-404A-8322-0768CDE58963}"/>
              </a:ext>
            </a:extLst>
          </p:cNvPr>
          <p:cNvSpPr>
            <a:spLocks noGrp="1"/>
          </p:cNvSpPr>
          <p:nvPr>
            <p:ph type="sldNum" sz="quarter" idx="12"/>
          </p:nvPr>
        </p:nvSpPr>
        <p:spPr/>
        <p:txBody>
          <a:bodyPr/>
          <a:lstStyle/>
          <a:p>
            <a:pPr algn="ctr"/>
            <a:fld id="{0C3A1854-6B63-4059-B360-A3C4972BF0FC}" type="slidenum">
              <a:rPr lang="ko-KR" altLang="en-US" smtClean="0"/>
              <a:pPr algn="ctr"/>
              <a:t>443</a:t>
            </a:fld>
            <a:endParaRPr lang="ko-KR" altLang="en-US" dirty="0"/>
          </a:p>
        </p:txBody>
      </p:sp>
      <p:pic>
        <p:nvPicPr>
          <p:cNvPr id="5" name="Picture 4">
            <a:extLst>
              <a:ext uri="{FF2B5EF4-FFF2-40B4-BE49-F238E27FC236}">
                <a16:creationId xmlns:a16="http://schemas.microsoft.com/office/drawing/2014/main" id="{DEE63F81-4781-46E4-879E-B595FB158377}"/>
              </a:ext>
            </a:extLst>
          </p:cNvPr>
          <p:cNvPicPr>
            <a:picLocks noChangeAspect="1"/>
          </p:cNvPicPr>
          <p:nvPr/>
        </p:nvPicPr>
        <p:blipFill>
          <a:blip r:embed="rId2"/>
          <a:stretch>
            <a:fillRect/>
          </a:stretch>
        </p:blipFill>
        <p:spPr>
          <a:xfrm>
            <a:off x="443060" y="2802668"/>
            <a:ext cx="8634952" cy="2182952"/>
          </a:xfrm>
          <a:prstGeom prst="rect">
            <a:avLst/>
          </a:prstGeom>
        </p:spPr>
      </p:pic>
    </p:spTree>
    <p:extLst>
      <p:ext uri="{BB962C8B-B14F-4D97-AF65-F5344CB8AC3E}">
        <p14:creationId xmlns:p14="http://schemas.microsoft.com/office/powerpoint/2010/main" val="2864218963"/>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0" latinLnBrk="0" hangingPunct="0"/>
            <a:r>
              <a:rPr lang="en-US" dirty="0"/>
              <a:t>CFADS in Project Finance vs EBITDA in Corporate Finance</a:t>
            </a:r>
          </a:p>
        </p:txBody>
      </p:sp>
      <p:sp>
        <p:nvSpPr>
          <p:cNvPr id="5" name="Content Placeholder 4"/>
          <p:cNvSpPr>
            <a:spLocks noGrp="1"/>
          </p:cNvSpPr>
          <p:nvPr>
            <p:ph idx="1"/>
          </p:nvPr>
        </p:nvSpPr>
        <p:spPr/>
        <p:txBody>
          <a:bodyPr/>
          <a:lstStyle/>
          <a:p>
            <a:r>
              <a:rPr lang="en-US" dirty="0"/>
              <a:t>EBITDA</a:t>
            </a:r>
          </a:p>
          <a:p>
            <a:pPr lvl="1"/>
            <a:r>
              <a:rPr lang="en-US" dirty="0"/>
              <a:t>Less Working Capital Changes</a:t>
            </a:r>
          </a:p>
          <a:p>
            <a:pPr lvl="1"/>
            <a:r>
              <a:rPr lang="en-US" dirty="0"/>
              <a:t>Less Capital Expenditures</a:t>
            </a:r>
          </a:p>
          <a:p>
            <a:pPr lvl="1"/>
            <a:r>
              <a:rPr lang="en-US" dirty="0"/>
              <a:t>Less Taxes</a:t>
            </a:r>
          </a:p>
          <a:p>
            <a:pPr lvl="1"/>
            <a:r>
              <a:rPr lang="en-US" dirty="0"/>
              <a:t>Plus Interest Income</a:t>
            </a:r>
          </a:p>
          <a:p>
            <a:r>
              <a:rPr lang="en-US" dirty="0"/>
              <a:t>Equals CFADS</a:t>
            </a:r>
          </a:p>
          <a:p>
            <a:endParaRPr lang="en-US" dirty="0"/>
          </a:p>
          <a:p>
            <a:r>
              <a:rPr lang="en-US" dirty="0"/>
              <a:t>Demonstrates problems with EBITDA as measure of cash flow</a:t>
            </a:r>
          </a:p>
        </p:txBody>
      </p:sp>
    </p:spTree>
    <p:extLst>
      <p:ext uri="{BB962C8B-B14F-4D97-AF65-F5344CB8AC3E}">
        <p14:creationId xmlns:p14="http://schemas.microsoft.com/office/powerpoint/2010/main" val="3853386050"/>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eaLnBrk="0" latinLnBrk="0" hangingPunct="0"/>
            <a:r>
              <a:rPr lang="en-US" dirty="0"/>
              <a:t>Key Point about Credit Ratios like DSCR and Debt/EBITDA</a:t>
            </a:r>
          </a:p>
        </p:txBody>
      </p:sp>
      <p:sp>
        <p:nvSpPr>
          <p:cNvPr id="3" name="Content Placeholder 2"/>
          <p:cNvSpPr>
            <a:spLocks noGrp="1"/>
          </p:cNvSpPr>
          <p:nvPr>
            <p:ph idx="1"/>
          </p:nvPr>
        </p:nvSpPr>
        <p:spPr/>
        <p:txBody>
          <a:bodyPr>
            <a:normAutofit lnSpcReduction="10000"/>
          </a:bodyPr>
          <a:lstStyle/>
          <a:p>
            <a:pPr latinLnBrk="0" hangingPunct="0"/>
            <a:r>
              <a:rPr lang="en-US" dirty="0"/>
              <a:t>You should understand why the ratio is computed</a:t>
            </a:r>
          </a:p>
          <a:p>
            <a:pPr latinLnBrk="0" hangingPunct="0"/>
            <a:r>
              <a:rPr lang="en-US" dirty="0"/>
              <a:t>You cannot apply same ratio to companies with different business risk</a:t>
            </a:r>
          </a:p>
          <a:p>
            <a:pPr latinLnBrk="0" hangingPunct="0"/>
            <a:r>
              <a:rPr lang="en-US" dirty="0"/>
              <a:t>This means what you really need to do is to understand business risk</a:t>
            </a:r>
          </a:p>
          <a:p>
            <a:pPr latinLnBrk="0" hangingPunct="0"/>
            <a:r>
              <a:rPr lang="en-US" dirty="0"/>
              <a:t>Business risk cannot be boiled down to a simple formula</a:t>
            </a:r>
          </a:p>
          <a:p>
            <a:pPr latinLnBrk="0" hangingPunct="0"/>
            <a:r>
              <a:rPr lang="en-US" dirty="0"/>
              <a:t>The place to start evaluating business risk is fundamental economics</a:t>
            </a:r>
          </a:p>
          <a:p>
            <a:pPr latinLnBrk="0" hangingPunct="0"/>
            <a:r>
              <a:rPr lang="en-US" dirty="0"/>
              <a:t>Evaluating business risk is why you make financial models</a:t>
            </a:r>
          </a:p>
        </p:txBody>
      </p:sp>
    </p:spTree>
    <p:extLst>
      <p:ext uri="{BB962C8B-B14F-4D97-AF65-F5344CB8AC3E}">
        <p14:creationId xmlns:p14="http://schemas.microsoft.com/office/powerpoint/2010/main" val="3616204140"/>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eaLnBrk="0" latinLnBrk="0" hangingPunct="0"/>
            <a:r>
              <a:rPr lang="en-US" dirty="0"/>
              <a:t>Problems with Debt to EBITDA – Compare FFO to Debt and Debt to EBITA</a:t>
            </a:r>
          </a:p>
        </p:txBody>
      </p:sp>
      <p:pic>
        <p:nvPicPr>
          <p:cNvPr id="4" name="Picture 3"/>
          <p:cNvPicPr>
            <a:picLocks noChangeAspect="1"/>
          </p:cNvPicPr>
          <p:nvPr/>
        </p:nvPicPr>
        <p:blipFill>
          <a:blip r:embed="rId2"/>
          <a:stretch>
            <a:fillRect/>
          </a:stretch>
        </p:blipFill>
        <p:spPr>
          <a:xfrm>
            <a:off x="152400" y="3233760"/>
            <a:ext cx="4572000" cy="3005113"/>
          </a:xfrm>
          <a:prstGeom prst="rect">
            <a:avLst/>
          </a:prstGeom>
        </p:spPr>
      </p:pic>
      <p:sp>
        <p:nvSpPr>
          <p:cNvPr id="5" name="Slide Number Placeholder 4"/>
          <p:cNvSpPr>
            <a:spLocks noGrp="1"/>
          </p:cNvSpPr>
          <p:nvPr>
            <p:ph type="sldNum" sz="quarter" idx="12"/>
          </p:nvPr>
        </p:nvSpPr>
        <p:spPr/>
        <p:txBody>
          <a:bodyPr/>
          <a:lstStyle/>
          <a:p>
            <a:pPr algn="ctr"/>
            <a:fld id="{0C3A1854-6B63-4059-B360-A3C4972BF0FC}" type="slidenum">
              <a:rPr lang="ko-KR" altLang="en-US" smtClean="0"/>
              <a:pPr algn="ctr"/>
              <a:t>446</a:t>
            </a:fld>
            <a:endParaRPr lang="ko-KR" altLang="en-US" dirty="0"/>
          </a:p>
        </p:txBody>
      </p:sp>
      <p:pic>
        <p:nvPicPr>
          <p:cNvPr id="6" name="Content Placeholder 3"/>
          <p:cNvPicPr>
            <a:picLocks noGrp="1" noChangeAspect="1"/>
          </p:cNvPicPr>
          <p:nvPr>
            <p:ph idx="1"/>
          </p:nvPr>
        </p:nvPicPr>
        <p:blipFill>
          <a:blip r:embed="rId3"/>
          <a:stretch>
            <a:fillRect/>
          </a:stretch>
        </p:blipFill>
        <p:spPr>
          <a:xfrm>
            <a:off x="2813989" y="1295399"/>
            <a:ext cx="5645186" cy="1938361"/>
          </a:xfrm>
          <a:prstGeom prst="rect">
            <a:avLst/>
          </a:prstGeom>
        </p:spPr>
      </p:pic>
      <p:sp>
        <p:nvSpPr>
          <p:cNvPr id="3" name="TextBox 2"/>
          <p:cNvSpPr txBox="1"/>
          <p:nvPr/>
        </p:nvSpPr>
        <p:spPr>
          <a:xfrm>
            <a:off x="5334000" y="3657600"/>
            <a:ext cx="2743200" cy="1384995"/>
          </a:xfrm>
          <a:prstGeom prst="rect">
            <a:avLst/>
          </a:prstGeom>
          <a:solidFill>
            <a:srgbClr val="FFFF00"/>
          </a:solidFill>
        </p:spPr>
        <p:txBody>
          <a:bodyPr wrap="square" rtlCol="0">
            <a:spAutoFit/>
          </a:bodyPr>
          <a:lstStyle/>
          <a:p>
            <a:pPr algn="l"/>
            <a:r>
              <a:rPr lang="en-GB" dirty="0"/>
              <a:t>Compute the length of time to repay debt with Debt to FFO rather than Debt to EBITDA</a:t>
            </a:r>
          </a:p>
          <a:p>
            <a:pPr algn="l"/>
            <a:endParaRPr lang="en-GB" dirty="0"/>
          </a:p>
          <a:p>
            <a:pPr algn="l"/>
            <a:r>
              <a:rPr lang="en-GB" dirty="0"/>
              <a:t>Assume that Maintenance Cap Exp is 10% of EBITDA and compute length of time to repay debt.</a:t>
            </a:r>
          </a:p>
        </p:txBody>
      </p:sp>
    </p:spTree>
    <p:extLst>
      <p:ext uri="{BB962C8B-B14F-4D97-AF65-F5344CB8AC3E}">
        <p14:creationId xmlns:p14="http://schemas.microsoft.com/office/powerpoint/2010/main" val="4248277477"/>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0AF8AA-2366-4B37-B39E-B77F7DB2F3A3}"/>
              </a:ext>
            </a:extLst>
          </p:cNvPr>
          <p:cNvSpPr>
            <a:spLocks noGrp="1"/>
          </p:cNvSpPr>
          <p:nvPr>
            <p:ph idx="1"/>
          </p:nvPr>
        </p:nvSpPr>
        <p:spPr/>
        <p:txBody>
          <a:bodyPr/>
          <a:lstStyle/>
          <a:p>
            <a:r>
              <a:rPr lang="en-US" dirty="0"/>
              <a:t>Start with EBITDA</a:t>
            </a:r>
          </a:p>
          <a:p>
            <a:r>
              <a:rPr lang="en-US" dirty="0"/>
              <a:t>Difference between FFO and CFADS</a:t>
            </a:r>
          </a:p>
          <a:p>
            <a:r>
              <a:rPr lang="en-US" dirty="0"/>
              <a:t>Subtract Interest Expense to Compute FFO</a:t>
            </a:r>
          </a:p>
          <a:p>
            <a:r>
              <a:rPr lang="en-US" dirty="0"/>
              <a:t>Should you subtract maintenance capital expenditures</a:t>
            </a:r>
          </a:p>
          <a:p>
            <a:r>
              <a:rPr lang="en-US" dirty="0"/>
              <a:t>Compare FFO to Debt with EBITDA to Debt</a:t>
            </a:r>
          </a:p>
          <a:p>
            <a:r>
              <a:rPr lang="en-US" dirty="0"/>
              <a:t>Compare Debt to FFO with BBB companies</a:t>
            </a:r>
          </a:p>
          <a:p>
            <a:endParaRPr lang="en-CH" dirty="0"/>
          </a:p>
        </p:txBody>
      </p:sp>
      <p:sp>
        <p:nvSpPr>
          <p:cNvPr id="3" name="Title 2">
            <a:extLst>
              <a:ext uri="{FF2B5EF4-FFF2-40B4-BE49-F238E27FC236}">
                <a16:creationId xmlns:a16="http://schemas.microsoft.com/office/drawing/2014/main" id="{67B6D4C0-F95B-4569-A4D6-12FFDD9184A6}"/>
              </a:ext>
            </a:extLst>
          </p:cNvPr>
          <p:cNvSpPr>
            <a:spLocks noGrp="1"/>
          </p:cNvSpPr>
          <p:nvPr>
            <p:ph type="title"/>
          </p:nvPr>
        </p:nvSpPr>
        <p:spPr/>
        <p:txBody>
          <a:bodyPr>
            <a:normAutofit fontScale="90000"/>
          </a:bodyPr>
          <a:lstStyle/>
          <a:p>
            <a:r>
              <a:rPr lang="en-US" dirty="0"/>
              <a:t>Compute the CFADS to Debt and Debt to FFO in the Airport Case</a:t>
            </a:r>
            <a:endParaRPr lang="en-CH" dirty="0"/>
          </a:p>
        </p:txBody>
      </p:sp>
      <p:sp>
        <p:nvSpPr>
          <p:cNvPr id="4" name="Slide Number Placeholder 3">
            <a:extLst>
              <a:ext uri="{FF2B5EF4-FFF2-40B4-BE49-F238E27FC236}">
                <a16:creationId xmlns:a16="http://schemas.microsoft.com/office/drawing/2014/main" id="{7DECD8BA-A0F4-4C00-AE1E-9E609F1D7DC4}"/>
              </a:ext>
            </a:extLst>
          </p:cNvPr>
          <p:cNvSpPr>
            <a:spLocks noGrp="1"/>
          </p:cNvSpPr>
          <p:nvPr>
            <p:ph type="sldNum" sz="quarter" idx="12"/>
          </p:nvPr>
        </p:nvSpPr>
        <p:spPr/>
        <p:txBody>
          <a:bodyPr/>
          <a:lstStyle/>
          <a:p>
            <a:pPr algn="ctr"/>
            <a:fld id="{0C3A1854-6B63-4059-B360-A3C4972BF0FC}" type="slidenum">
              <a:rPr lang="ko-KR" altLang="en-US" smtClean="0"/>
              <a:pPr algn="ctr"/>
              <a:t>447</a:t>
            </a:fld>
            <a:endParaRPr lang="ko-KR" altLang="en-US" dirty="0"/>
          </a:p>
        </p:txBody>
      </p:sp>
    </p:spTree>
    <p:extLst>
      <p:ext uri="{BB962C8B-B14F-4D97-AF65-F5344CB8AC3E}">
        <p14:creationId xmlns:p14="http://schemas.microsoft.com/office/powerpoint/2010/main" val="684152319"/>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Credit Ratings, Business Risk and Financial Risk</a:t>
            </a:r>
          </a:p>
        </p:txBody>
      </p:sp>
      <p:sp>
        <p:nvSpPr>
          <p:cNvPr id="4" name="Slide Number Placeholder 3"/>
          <p:cNvSpPr>
            <a:spLocks noGrp="1"/>
          </p:cNvSpPr>
          <p:nvPr>
            <p:ph type="sldNum" sz="quarter" idx="12"/>
          </p:nvPr>
        </p:nvSpPr>
        <p:spPr/>
        <p:txBody>
          <a:bodyPr/>
          <a:lstStyle/>
          <a:p>
            <a:pPr algn="ctr"/>
            <a:fld id="{0C3A1854-6B63-4059-B360-A3C4972BF0FC}" type="slidenum">
              <a:rPr lang="ko-KR" altLang="en-US" smtClean="0"/>
              <a:pPr algn="ctr"/>
              <a:t>448</a:t>
            </a:fld>
            <a:endParaRPr lang="ko-KR" altLang="en-US" dirty="0"/>
          </a:p>
        </p:txBody>
      </p:sp>
      <p:pic>
        <p:nvPicPr>
          <p:cNvPr id="5" name="Content Placeholder 4"/>
          <p:cNvPicPr>
            <a:picLocks noGrp="1" noChangeAspect="1" noChangeArrowheads="1"/>
          </p:cNvPicPr>
          <p:nvPr>
            <p:ph idx="1"/>
          </p:nvPr>
        </p:nvPicPr>
        <p:blipFill>
          <a:blip r:embed="rId2" cstate="print"/>
          <a:srcRect/>
          <a:stretch>
            <a:fillRect/>
          </a:stretch>
        </p:blipFill>
        <p:spPr bwMode="auto">
          <a:xfrm>
            <a:off x="246543" y="1876424"/>
            <a:ext cx="9478482" cy="3932155"/>
          </a:xfrm>
          <a:prstGeom prst="rect">
            <a:avLst/>
          </a:prstGeom>
          <a:noFill/>
          <a:ln w="12700">
            <a:noFill/>
            <a:miter lim="800000"/>
            <a:headEnd type="none" w="sm" len="sm"/>
            <a:tailEnd type="none" w="sm" len="sm"/>
          </a:ln>
        </p:spPr>
      </p:pic>
    </p:spTree>
    <p:extLst>
      <p:ext uri="{BB962C8B-B14F-4D97-AF65-F5344CB8AC3E}">
        <p14:creationId xmlns:p14="http://schemas.microsoft.com/office/powerpoint/2010/main" val="916703639"/>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S&amp;P Risk Rating Example</a:t>
            </a:r>
          </a:p>
        </p:txBody>
      </p:sp>
      <p:sp>
        <p:nvSpPr>
          <p:cNvPr id="5" name="Content Placeholder 4"/>
          <p:cNvSpPr>
            <a:spLocks noGrp="1"/>
          </p:cNvSpPr>
          <p:nvPr>
            <p:ph idx="1"/>
          </p:nvPr>
        </p:nvSpPr>
        <p:spPr/>
        <p:txBody>
          <a:bodyPr/>
          <a:lstStyle/>
          <a:p>
            <a:r>
              <a:rPr lang="en-US" dirty="0"/>
              <a:t>Assume:</a:t>
            </a:r>
          </a:p>
          <a:p>
            <a:pPr lvl="1"/>
            <a:r>
              <a:rPr lang="en-US" dirty="0"/>
              <a:t>FFO to Debt is 40%</a:t>
            </a:r>
          </a:p>
          <a:p>
            <a:pPr lvl="1"/>
            <a:r>
              <a:rPr lang="en-US" dirty="0"/>
              <a:t>Debt to Capital is 50%</a:t>
            </a:r>
          </a:p>
          <a:p>
            <a:pPr lvl="1"/>
            <a:r>
              <a:rPr lang="en-US" dirty="0"/>
              <a:t>Debt to EBITDA is 1.5</a:t>
            </a:r>
          </a:p>
          <a:p>
            <a:pPr lvl="1"/>
            <a:r>
              <a:rPr lang="en-US" dirty="0"/>
              <a:t>Business Risk is Modest</a:t>
            </a:r>
          </a:p>
          <a:p>
            <a:r>
              <a:rPr lang="en-US" dirty="0"/>
              <a:t>Find the Rating</a:t>
            </a:r>
          </a:p>
          <a:p>
            <a:endParaRPr lang="en-US" dirty="0"/>
          </a:p>
          <a:p>
            <a:pPr lvl="1"/>
            <a:endParaRPr lang="en-US" dirty="0"/>
          </a:p>
          <a:p>
            <a:endParaRPr lang="en-US" dirty="0"/>
          </a:p>
        </p:txBody>
      </p:sp>
    </p:spTree>
    <p:extLst>
      <p:ext uri="{BB962C8B-B14F-4D97-AF65-F5344CB8AC3E}">
        <p14:creationId xmlns:p14="http://schemas.microsoft.com/office/powerpoint/2010/main" val="24583735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0" latinLnBrk="0"/>
            <a:r>
              <a:rPr lang="en-US" dirty="0"/>
              <a:t>Financial Ratios that Depend on Business Risk is Standard in Credit Rating</a:t>
            </a:r>
          </a:p>
        </p:txBody>
      </p:sp>
      <p:pic>
        <p:nvPicPr>
          <p:cNvPr id="5" name="Content Placeholder 4"/>
          <p:cNvPicPr>
            <a:picLocks noGrp="1" noChangeAspect="1"/>
          </p:cNvPicPr>
          <p:nvPr>
            <p:ph idx="1"/>
          </p:nvPr>
        </p:nvPicPr>
        <p:blipFill>
          <a:blip r:embed="rId2"/>
          <a:stretch>
            <a:fillRect/>
          </a:stretch>
        </p:blipFill>
        <p:spPr>
          <a:xfrm>
            <a:off x="1112455" y="1357313"/>
            <a:ext cx="6919089" cy="4929187"/>
          </a:xfrm>
          <a:prstGeom prst="rect">
            <a:avLst/>
          </a:prstGeom>
        </p:spPr>
      </p:pic>
      <p:sp>
        <p:nvSpPr>
          <p:cNvPr id="4" name="Slide Number Placeholder 3"/>
          <p:cNvSpPr>
            <a:spLocks noGrp="1"/>
          </p:cNvSpPr>
          <p:nvPr>
            <p:ph type="sldNum" sz="quarter" idx="12"/>
          </p:nvPr>
        </p:nvSpPr>
        <p:spPr/>
        <p:txBody>
          <a:bodyPr/>
          <a:lstStyle/>
          <a:p>
            <a:pPr algn="ctr"/>
            <a:fld id="{0C3A1854-6B63-4059-B360-A3C4972BF0FC}" type="slidenum">
              <a:rPr lang="ko-KR" altLang="en-US" smtClean="0"/>
              <a:pPr algn="ctr"/>
              <a:t>45</a:t>
            </a:fld>
            <a:endParaRPr lang="ko-KR" altLang="en-US" dirty="0"/>
          </a:p>
        </p:txBody>
      </p:sp>
      <p:cxnSp>
        <p:nvCxnSpPr>
          <p:cNvPr id="6" name="Straight Arrow Connector 5"/>
          <p:cNvCxnSpPr>
            <a:cxnSpLocks/>
          </p:cNvCxnSpPr>
          <p:nvPr/>
        </p:nvCxnSpPr>
        <p:spPr>
          <a:xfrm flipH="1" flipV="1">
            <a:off x="4572000" y="2971800"/>
            <a:ext cx="1828800" cy="91440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flipH="1" flipV="1">
            <a:off x="4495800" y="5181600"/>
            <a:ext cx="2819400" cy="855561"/>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p:cNvCxnSpPr>
          <p:nvPr/>
        </p:nvCxnSpPr>
        <p:spPr>
          <a:xfrm flipH="1" flipV="1">
            <a:off x="5562600" y="3124200"/>
            <a:ext cx="1981200" cy="850106"/>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646942"/>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normAutofit fontScale="90000"/>
          </a:bodyPr>
          <a:lstStyle/>
          <a:p>
            <a:pPr eaLnBrk="0" latinLnBrk="0" hangingPunct="0"/>
            <a:r>
              <a:rPr lang="en-US" dirty="0"/>
              <a:t>Use of Financial Ratios in Corporate Analysis - Credit Rating Standards and Business Risk</a:t>
            </a:r>
          </a:p>
        </p:txBody>
      </p:sp>
      <p:pic>
        <p:nvPicPr>
          <p:cNvPr id="71683" name="Picture 3"/>
          <p:cNvPicPr>
            <a:picLocks noGrp="1" noChangeAspect="1" noChangeArrowheads="1"/>
          </p:cNvPicPr>
          <p:nvPr>
            <p:ph idx="1"/>
          </p:nvPr>
        </p:nvPicPr>
        <p:blipFill>
          <a:blip r:embed="rId3" cstate="print"/>
          <a:srcRect/>
          <a:stretch>
            <a:fillRect/>
          </a:stretch>
        </p:blipFill>
        <p:spPr>
          <a:xfrm>
            <a:off x="2057400" y="1219199"/>
            <a:ext cx="4343400" cy="5522134"/>
          </a:xfrm>
          <a:noFill/>
        </p:spPr>
      </p:pic>
      <p:sp>
        <p:nvSpPr>
          <p:cNvPr id="71685" name="Line 5"/>
          <p:cNvSpPr>
            <a:spLocks noChangeShapeType="1"/>
          </p:cNvSpPr>
          <p:nvPr/>
        </p:nvSpPr>
        <p:spPr bwMode="auto">
          <a:xfrm>
            <a:off x="3733800" y="1981200"/>
            <a:ext cx="1828800" cy="762000"/>
          </a:xfrm>
          <a:prstGeom prst="line">
            <a:avLst/>
          </a:prstGeom>
          <a:noFill/>
          <a:ln w="12700">
            <a:solidFill>
              <a:schemeClr val="tx1"/>
            </a:solidFill>
            <a:round/>
            <a:headEnd type="none" w="sm" len="sm"/>
            <a:tailEnd type="triangle" w="sm" len="sm"/>
          </a:ln>
        </p:spPr>
        <p:txBody>
          <a:bodyPr/>
          <a:lstStyle/>
          <a:p>
            <a:endParaRPr lang="en-US" dirty="0"/>
          </a:p>
        </p:txBody>
      </p:sp>
      <p:sp>
        <p:nvSpPr>
          <p:cNvPr id="3" name="Slide Number Placeholder 2"/>
          <p:cNvSpPr>
            <a:spLocks noGrp="1"/>
          </p:cNvSpPr>
          <p:nvPr>
            <p:ph type="sldNum" sz="quarter" idx="12"/>
          </p:nvPr>
        </p:nvSpPr>
        <p:spPr/>
        <p:txBody>
          <a:bodyPr/>
          <a:lstStyle/>
          <a:p>
            <a:pPr algn="ctr"/>
            <a:fld id="{0C3A1854-6B63-4059-B360-A3C4972BF0FC}" type="slidenum">
              <a:rPr lang="ko-KR" altLang="en-US" smtClean="0"/>
              <a:pPr algn="ctr"/>
              <a:t>450</a:t>
            </a:fld>
            <a:endParaRPr lang="ko-KR" altLang="en-US" dirty="0"/>
          </a:p>
        </p:txBody>
      </p:sp>
    </p:spTree>
    <p:extLst>
      <p:ext uri="{BB962C8B-B14F-4D97-AF65-F5344CB8AC3E}">
        <p14:creationId xmlns:p14="http://schemas.microsoft.com/office/powerpoint/2010/main" val="672309230"/>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 Benchmarks</a:t>
            </a:r>
          </a:p>
        </p:txBody>
      </p:sp>
      <p:pic>
        <p:nvPicPr>
          <p:cNvPr id="5" name="Content Placeholder 4"/>
          <p:cNvPicPr>
            <a:picLocks noGrp="1" noChangeAspect="1"/>
          </p:cNvPicPr>
          <p:nvPr>
            <p:ph idx="1"/>
          </p:nvPr>
        </p:nvPicPr>
        <p:blipFill>
          <a:blip r:embed="rId2"/>
          <a:stretch>
            <a:fillRect/>
          </a:stretch>
        </p:blipFill>
        <p:spPr>
          <a:xfrm>
            <a:off x="1828800" y="1219200"/>
            <a:ext cx="5005387" cy="2364750"/>
          </a:xfrm>
          <a:prstGeom prst="rect">
            <a:avLst/>
          </a:prstGeom>
        </p:spPr>
      </p:pic>
      <p:sp>
        <p:nvSpPr>
          <p:cNvPr id="4" name="Slide Number Placeholder 3"/>
          <p:cNvSpPr>
            <a:spLocks noGrp="1"/>
          </p:cNvSpPr>
          <p:nvPr>
            <p:ph type="sldNum" sz="quarter" idx="12"/>
          </p:nvPr>
        </p:nvSpPr>
        <p:spPr/>
        <p:txBody>
          <a:bodyPr/>
          <a:lstStyle/>
          <a:p>
            <a:pPr algn="ctr"/>
            <a:fld id="{0C3A1854-6B63-4059-B360-A3C4972BF0FC}" type="slidenum">
              <a:rPr lang="ko-KR" altLang="en-US" smtClean="0"/>
              <a:pPr algn="ctr"/>
              <a:t>451</a:t>
            </a:fld>
            <a:endParaRPr lang="ko-KR" altLang="en-US" dirty="0"/>
          </a:p>
        </p:txBody>
      </p:sp>
      <p:pic>
        <p:nvPicPr>
          <p:cNvPr id="6" name="Picture 5"/>
          <p:cNvPicPr>
            <a:picLocks noChangeAspect="1"/>
          </p:cNvPicPr>
          <p:nvPr/>
        </p:nvPicPr>
        <p:blipFill>
          <a:blip r:embed="rId3"/>
          <a:stretch>
            <a:fillRect/>
          </a:stretch>
        </p:blipFill>
        <p:spPr>
          <a:xfrm>
            <a:off x="1851581" y="3733800"/>
            <a:ext cx="4552950" cy="2448439"/>
          </a:xfrm>
          <a:prstGeom prst="rect">
            <a:avLst/>
          </a:prstGeom>
        </p:spPr>
      </p:pic>
    </p:spTree>
    <p:extLst>
      <p:ext uri="{BB962C8B-B14F-4D97-AF65-F5344CB8AC3E}">
        <p14:creationId xmlns:p14="http://schemas.microsoft.com/office/powerpoint/2010/main" val="923627360"/>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Benchmarks Continued</a:t>
            </a:r>
          </a:p>
        </p:txBody>
      </p:sp>
      <p:pic>
        <p:nvPicPr>
          <p:cNvPr id="5" name="Content Placeholder 4"/>
          <p:cNvPicPr>
            <a:picLocks noGrp="1" noChangeAspect="1"/>
          </p:cNvPicPr>
          <p:nvPr>
            <p:ph idx="1"/>
          </p:nvPr>
        </p:nvPicPr>
        <p:blipFill>
          <a:blip r:embed="rId2"/>
          <a:stretch>
            <a:fillRect/>
          </a:stretch>
        </p:blipFill>
        <p:spPr>
          <a:xfrm>
            <a:off x="1852612" y="2374106"/>
            <a:ext cx="5438775" cy="2895600"/>
          </a:xfrm>
          <a:prstGeom prst="rect">
            <a:avLst/>
          </a:prstGeom>
        </p:spPr>
      </p:pic>
      <p:sp>
        <p:nvSpPr>
          <p:cNvPr id="4" name="Slide Number Placeholder 3"/>
          <p:cNvSpPr>
            <a:spLocks noGrp="1"/>
          </p:cNvSpPr>
          <p:nvPr>
            <p:ph type="sldNum" sz="quarter" idx="12"/>
          </p:nvPr>
        </p:nvSpPr>
        <p:spPr/>
        <p:txBody>
          <a:bodyPr/>
          <a:lstStyle/>
          <a:p>
            <a:pPr algn="ctr"/>
            <a:fld id="{0C3A1854-6B63-4059-B360-A3C4972BF0FC}" type="slidenum">
              <a:rPr lang="ko-KR" altLang="en-US" smtClean="0"/>
              <a:pPr algn="ctr"/>
              <a:t>452</a:t>
            </a:fld>
            <a:endParaRPr lang="ko-KR" altLang="en-US" dirty="0"/>
          </a:p>
        </p:txBody>
      </p:sp>
      <p:sp>
        <p:nvSpPr>
          <p:cNvPr id="6" name="TextBox 5"/>
          <p:cNvSpPr txBox="1"/>
          <p:nvPr/>
        </p:nvSpPr>
        <p:spPr>
          <a:xfrm>
            <a:off x="5867400" y="1371600"/>
            <a:ext cx="2667000" cy="461665"/>
          </a:xfrm>
          <a:prstGeom prst="rect">
            <a:avLst/>
          </a:prstGeom>
          <a:solidFill>
            <a:srgbClr val="FFFF00"/>
          </a:solidFill>
        </p:spPr>
        <p:txBody>
          <a:bodyPr wrap="square" rtlCol="0">
            <a:spAutoFit/>
          </a:bodyPr>
          <a:lstStyle/>
          <a:p>
            <a:r>
              <a:rPr lang="en-US" dirty="0"/>
              <a:t>Start with the business risk and then find the row with the index function</a:t>
            </a:r>
          </a:p>
        </p:txBody>
      </p:sp>
      <p:cxnSp>
        <p:nvCxnSpPr>
          <p:cNvPr id="8" name="Straight Arrow Connector 7"/>
          <p:cNvCxnSpPr>
            <a:cxnSpLocks/>
            <a:stCxn id="6" idx="1"/>
          </p:cNvCxnSpPr>
          <p:nvPr/>
        </p:nvCxnSpPr>
        <p:spPr>
          <a:xfrm flipH="1">
            <a:off x="2667000" y="1602433"/>
            <a:ext cx="3200400" cy="20551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66800" y="5562600"/>
            <a:ext cx="3505200" cy="276999"/>
          </a:xfrm>
          <a:prstGeom prst="rect">
            <a:avLst/>
          </a:prstGeom>
          <a:solidFill>
            <a:srgbClr val="FFFF00"/>
          </a:solidFill>
        </p:spPr>
        <p:txBody>
          <a:bodyPr wrap="square" rtlCol="0">
            <a:spAutoFit/>
          </a:bodyPr>
          <a:lstStyle/>
          <a:p>
            <a:r>
              <a:rPr lang="en-US" dirty="0"/>
              <a:t>Use the Interpolate Function to Find the Rating</a:t>
            </a:r>
          </a:p>
        </p:txBody>
      </p:sp>
      <p:cxnSp>
        <p:nvCxnSpPr>
          <p:cNvPr id="12" name="Straight Arrow Connector 11"/>
          <p:cNvCxnSpPr/>
          <p:nvPr/>
        </p:nvCxnSpPr>
        <p:spPr>
          <a:xfrm flipV="1">
            <a:off x="1852612" y="3733800"/>
            <a:ext cx="2490788" cy="1828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3185639"/>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normAutofit fontScale="90000"/>
          </a:bodyPr>
          <a:lstStyle/>
          <a:p>
            <a:pPr eaLnBrk="0" latinLnBrk="0" hangingPunct="0"/>
            <a:r>
              <a:rPr lang="en-US" dirty="0"/>
              <a:t>Use of Different Ratios in Different Industries: Example of Using Ratios to Gauge Credit Rating</a:t>
            </a:r>
          </a:p>
        </p:txBody>
      </p:sp>
      <p:sp>
        <p:nvSpPr>
          <p:cNvPr id="70659" name="Rectangle 3"/>
          <p:cNvSpPr>
            <a:spLocks noGrp="1" noChangeArrowheads="1"/>
          </p:cNvSpPr>
          <p:nvPr>
            <p:ph idx="1"/>
          </p:nvPr>
        </p:nvSpPr>
        <p:spPr/>
        <p:txBody>
          <a:bodyPr/>
          <a:lstStyle/>
          <a:p>
            <a:pPr latinLnBrk="0" hangingPunct="0"/>
            <a:r>
              <a:rPr lang="en-US" dirty="0"/>
              <a:t>The credit ratios are shown next to the achieved ratios.  Concentrate on Funds from operations ratios.</a:t>
            </a:r>
          </a:p>
        </p:txBody>
      </p:sp>
      <p:pic>
        <p:nvPicPr>
          <p:cNvPr id="70660" name="Picture 4" descr="credit measures"/>
          <p:cNvPicPr>
            <a:picLocks noChangeAspect="1" noChangeArrowheads="1"/>
          </p:cNvPicPr>
          <p:nvPr/>
        </p:nvPicPr>
        <p:blipFill>
          <a:blip r:embed="rId3" cstate="print"/>
          <a:srcRect/>
          <a:stretch>
            <a:fillRect/>
          </a:stretch>
        </p:blipFill>
        <p:spPr bwMode="auto">
          <a:xfrm>
            <a:off x="3200400" y="2400300"/>
            <a:ext cx="4800600" cy="3600450"/>
          </a:xfrm>
          <a:prstGeom prst="rect">
            <a:avLst/>
          </a:prstGeom>
          <a:noFill/>
          <a:ln w="9525">
            <a:noFill/>
            <a:miter lim="800000"/>
            <a:headEnd/>
            <a:tailEnd/>
          </a:ln>
        </p:spPr>
      </p:pic>
      <p:sp>
        <p:nvSpPr>
          <p:cNvPr id="70661" name="Text Box 5"/>
          <p:cNvSpPr txBox="1">
            <a:spLocks noChangeArrowheads="1"/>
          </p:cNvSpPr>
          <p:nvPr/>
        </p:nvSpPr>
        <p:spPr bwMode="auto">
          <a:xfrm>
            <a:off x="533400" y="3657600"/>
            <a:ext cx="2133600" cy="639763"/>
          </a:xfrm>
          <a:prstGeom prst="rect">
            <a:avLst/>
          </a:prstGeom>
          <a:solidFill>
            <a:srgbClr val="FFFF00"/>
          </a:solidFill>
          <a:ln w="12700">
            <a:noFill/>
            <a:miter lim="800000"/>
            <a:headEnd type="none" w="sm" len="sm"/>
            <a:tailEnd type="none" w="sm" len="sm"/>
          </a:ln>
        </p:spPr>
        <p:txBody>
          <a:bodyPr>
            <a:spAutoFit/>
          </a:bodyPr>
          <a:lstStyle/>
          <a:p>
            <a:pPr algn="l">
              <a:spcBef>
                <a:spcPct val="50000"/>
              </a:spcBef>
            </a:pPr>
            <a:r>
              <a:rPr lang="en-US" dirty="0"/>
              <a:t>Note that based on business profile scores published by S&amp;P</a:t>
            </a:r>
          </a:p>
        </p:txBody>
      </p:sp>
      <p:sp>
        <p:nvSpPr>
          <p:cNvPr id="70662" name="Line 6"/>
          <p:cNvSpPr>
            <a:spLocks noChangeShapeType="1"/>
          </p:cNvSpPr>
          <p:nvPr/>
        </p:nvSpPr>
        <p:spPr bwMode="auto">
          <a:xfrm>
            <a:off x="1447800" y="4572000"/>
            <a:ext cx="1905000" cy="1066800"/>
          </a:xfrm>
          <a:prstGeom prst="line">
            <a:avLst/>
          </a:prstGeom>
          <a:noFill/>
          <a:ln w="12700">
            <a:solidFill>
              <a:schemeClr val="tx1"/>
            </a:solidFill>
            <a:round/>
            <a:headEnd type="none" w="sm" len="sm"/>
            <a:tailEnd type="triangle" w="sm" len="sm"/>
          </a:ln>
        </p:spPr>
        <p:txBody>
          <a:bodyPr/>
          <a:lstStyle/>
          <a:p>
            <a:endParaRPr lang="en-US" dirty="0"/>
          </a:p>
        </p:txBody>
      </p:sp>
      <p:sp>
        <p:nvSpPr>
          <p:cNvPr id="3" name="Slide Number Placeholder 2"/>
          <p:cNvSpPr>
            <a:spLocks noGrp="1"/>
          </p:cNvSpPr>
          <p:nvPr>
            <p:ph type="sldNum" sz="quarter" idx="12"/>
          </p:nvPr>
        </p:nvSpPr>
        <p:spPr/>
        <p:txBody>
          <a:bodyPr/>
          <a:lstStyle/>
          <a:p>
            <a:pPr algn="ctr"/>
            <a:fld id="{0C3A1854-6B63-4059-B360-A3C4972BF0FC}" type="slidenum">
              <a:rPr lang="ko-KR" altLang="en-US" smtClean="0"/>
              <a:pPr algn="ctr"/>
              <a:t>453</a:t>
            </a:fld>
            <a:endParaRPr lang="ko-KR" altLang="en-US" dirty="0"/>
          </a:p>
        </p:txBody>
      </p:sp>
      <p:sp>
        <p:nvSpPr>
          <p:cNvPr id="2" name="TextBox 1"/>
          <p:cNvSpPr txBox="1"/>
          <p:nvPr/>
        </p:nvSpPr>
        <p:spPr>
          <a:xfrm>
            <a:off x="3352800" y="2400300"/>
            <a:ext cx="1676400" cy="342900"/>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432997893"/>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Credit Formula Definitions</a:t>
            </a:r>
          </a:p>
        </p:txBody>
      </p:sp>
      <p:pic>
        <p:nvPicPr>
          <p:cNvPr id="6" name="Picture 5"/>
          <p:cNvPicPr>
            <a:picLocks noChangeAspect="1"/>
          </p:cNvPicPr>
          <p:nvPr/>
        </p:nvPicPr>
        <p:blipFill>
          <a:blip r:embed="rId2"/>
          <a:stretch>
            <a:fillRect/>
          </a:stretch>
        </p:blipFill>
        <p:spPr>
          <a:xfrm>
            <a:off x="685800" y="973639"/>
            <a:ext cx="7066366" cy="5809622"/>
          </a:xfrm>
          <a:prstGeom prst="rect">
            <a:avLst/>
          </a:prstGeom>
        </p:spPr>
      </p:pic>
    </p:spTree>
    <p:extLst>
      <p:ext uri="{BB962C8B-B14F-4D97-AF65-F5344CB8AC3E}">
        <p14:creationId xmlns:p14="http://schemas.microsoft.com/office/powerpoint/2010/main" val="2709769405"/>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Formulas for Ratios - Continued</a:t>
            </a:r>
          </a:p>
        </p:txBody>
      </p:sp>
      <p:pic>
        <p:nvPicPr>
          <p:cNvPr id="4" name="Content Placeholder 3"/>
          <p:cNvPicPr>
            <a:picLocks noGrp="1" noChangeAspect="1"/>
          </p:cNvPicPr>
          <p:nvPr>
            <p:ph idx="1"/>
          </p:nvPr>
        </p:nvPicPr>
        <p:blipFill>
          <a:blip r:embed="rId2"/>
          <a:stretch>
            <a:fillRect/>
          </a:stretch>
        </p:blipFill>
        <p:spPr>
          <a:xfrm>
            <a:off x="1400822" y="1357313"/>
            <a:ext cx="6342355" cy="4929187"/>
          </a:xfrm>
          <a:prstGeom prst="rect">
            <a:avLst/>
          </a:prstGeom>
        </p:spPr>
      </p:pic>
    </p:spTree>
    <p:extLst>
      <p:ext uri="{BB962C8B-B14F-4D97-AF65-F5344CB8AC3E}">
        <p14:creationId xmlns:p14="http://schemas.microsoft.com/office/powerpoint/2010/main" val="1744632914"/>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Formulas for Ratios - Continued</a:t>
            </a:r>
          </a:p>
        </p:txBody>
      </p:sp>
      <p:pic>
        <p:nvPicPr>
          <p:cNvPr id="6" name="Content Placeholder 5"/>
          <p:cNvPicPr>
            <a:picLocks noGrp="1" noChangeAspect="1"/>
          </p:cNvPicPr>
          <p:nvPr>
            <p:ph idx="1"/>
          </p:nvPr>
        </p:nvPicPr>
        <p:blipFill>
          <a:blip r:embed="rId2"/>
          <a:stretch>
            <a:fillRect/>
          </a:stretch>
        </p:blipFill>
        <p:spPr>
          <a:xfrm>
            <a:off x="428625" y="2023609"/>
            <a:ext cx="8286750" cy="3596595"/>
          </a:xfrm>
          <a:prstGeom prst="rect">
            <a:avLst/>
          </a:prstGeom>
        </p:spPr>
      </p:pic>
    </p:spTree>
    <p:extLst>
      <p:ext uri="{BB962C8B-B14F-4D97-AF65-F5344CB8AC3E}">
        <p14:creationId xmlns:p14="http://schemas.microsoft.com/office/powerpoint/2010/main" val="3449269286"/>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6CF001-EA8B-4BA6-B8EE-0373F8D67BF1}"/>
              </a:ext>
            </a:extLst>
          </p:cNvPr>
          <p:cNvSpPr>
            <a:spLocks noGrp="1"/>
          </p:cNvSpPr>
          <p:nvPr>
            <p:ph idx="1"/>
          </p:nvPr>
        </p:nvSpPr>
        <p:spPr/>
        <p:txBody>
          <a:bodyPr>
            <a:normAutofit fontScale="70000" lnSpcReduction="20000"/>
          </a:bodyPr>
          <a:lstStyle/>
          <a:p>
            <a:r>
              <a:rPr lang="en-US" dirty="0"/>
              <a:t>Senior-/Subordinate-Lien DSCR: Total operating revenues minus total operating expenses net of depreciation, divided by senior-/subordinate-lien debt service. Available revenues may include non-operating revenues such as passenger facility charges, funds available to provide extra coverage and certain offsets to debt service permitted under the bond/loan documents.</a:t>
            </a:r>
          </a:p>
          <a:p>
            <a:r>
              <a:rPr lang="en-US" dirty="0"/>
              <a:t>Synthetic Annuity DSCR Approach: Typically calculated up to a 25-year period. CFADS for concession airports will also incorporates major maintenance and renewal costs. Debt service is calculated with the debt outstanding for the specific year and the average cost of debt over the same tenor.</a:t>
            </a:r>
          </a:p>
          <a:p>
            <a:r>
              <a:rPr lang="en-US" dirty="0"/>
              <a:t>LLCR: Ratio of the present value of net cash flows to outstanding net debt.</a:t>
            </a:r>
          </a:p>
          <a:p>
            <a:r>
              <a:rPr lang="en-US" dirty="0"/>
              <a:t>Interest Coverage Ratio (ICR): Cash flow available for debt service divided by the cost of interest.</a:t>
            </a:r>
            <a:endParaRPr lang="en-CH" dirty="0"/>
          </a:p>
        </p:txBody>
      </p:sp>
      <p:sp>
        <p:nvSpPr>
          <p:cNvPr id="3" name="Title 2">
            <a:extLst>
              <a:ext uri="{FF2B5EF4-FFF2-40B4-BE49-F238E27FC236}">
                <a16:creationId xmlns:a16="http://schemas.microsoft.com/office/drawing/2014/main" id="{6A015654-2F5F-4592-B1CB-C657D6B6C92C}"/>
              </a:ext>
            </a:extLst>
          </p:cNvPr>
          <p:cNvSpPr>
            <a:spLocks noGrp="1"/>
          </p:cNvSpPr>
          <p:nvPr>
            <p:ph type="title"/>
          </p:nvPr>
        </p:nvSpPr>
        <p:spPr/>
        <p:txBody>
          <a:bodyPr/>
          <a:lstStyle/>
          <a:p>
            <a:r>
              <a:rPr lang="en-US" dirty="0"/>
              <a:t>Airport Financial Ratios - Fitch</a:t>
            </a:r>
            <a:endParaRPr lang="en-CH" dirty="0"/>
          </a:p>
        </p:txBody>
      </p:sp>
      <p:sp>
        <p:nvSpPr>
          <p:cNvPr id="4" name="Slide Number Placeholder 3">
            <a:extLst>
              <a:ext uri="{FF2B5EF4-FFF2-40B4-BE49-F238E27FC236}">
                <a16:creationId xmlns:a16="http://schemas.microsoft.com/office/drawing/2014/main" id="{5939EE59-28E0-4ABF-B5CF-53C6A3E4708E}"/>
              </a:ext>
            </a:extLst>
          </p:cNvPr>
          <p:cNvSpPr>
            <a:spLocks noGrp="1"/>
          </p:cNvSpPr>
          <p:nvPr>
            <p:ph type="sldNum" sz="quarter" idx="12"/>
          </p:nvPr>
        </p:nvSpPr>
        <p:spPr/>
        <p:txBody>
          <a:bodyPr/>
          <a:lstStyle/>
          <a:p>
            <a:pPr algn="ctr"/>
            <a:fld id="{0C3A1854-6B63-4059-B360-A3C4972BF0FC}" type="slidenum">
              <a:rPr lang="ko-KR" altLang="en-US" smtClean="0"/>
              <a:pPr algn="ctr"/>
              <a:t>457</a:t>
            </a:fld>
            <a:endParaRPr lang="ko-KR" altLang="en-US" dirty="0"/>
          </a:p>
        </p:txBody>
      </p:sp>
    </p:spTree>
    <p:extLst>
      <p:ext uri="{BB962C8B-B14F-4D97-AF65-F5344CB8AC3E}">
        <p14:creationId xmlns:p14="http://schemas.microsoft.com/office/powerpoint/2010/main" val="1964248860"/>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66657-9FAF-45E5-B3E0-F6DFB5D47929}"/>
              </a:ext>
            </a:extLst>
          </p:cNvPr>
          <p:cNvSpPr>
            <a:spLocks noGrp="1"/>
          </p:cNvSpPr>
          <p:nvPr>
            <p:ph type="ctrTitle"/>
          </p:nvPr>
        </p:nvSpPr>
        <p:spPr/>
        <p:txBody>
          <a:bodyPr>
            <a:normAutofit/>
          </a:bodyPr>
          <a:lstStyle/>
          <a:p>
            <a:r>
              <a:rPr lang="en-US" dirty="0"/>
              <a:t>Risk of Operating Cash Flow in Project Finance and Related Transactions</a:t>
            </a:r>
            <a:endParaRPr lang="en-CH" dirty="0"/>
          </a:p>
        </p:txBody>
      </p:sp>
    </p:spTree>
    <p:extLst>
      <p:ext uri="{BB962C8B-B14F-4D97-AF65-F5344CB8AC3E}">
        <p14:creationId xmlns:p14="http://schemas.microsoft.com/office/powerpoint/2010/main" val="1716677475"/>
      </p:ext>
    </p:extLst>
  </p:cSld>
  <p:clrMapOvr>
    <a:masterClrMapping/>
  </p:clrMapOvr>
  <p:transition>
    <p:zoom/>
  </p:transition>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S&amp;P Credit Criteria is Rubbish</a:t>
            </a:r>
          </a:p>
        </p:txBody>
      </p:sp>
      <p:pic>
        <p:nvPicPr>
          <p:cNvPr id="4" name="Picture 7"/>
          <p:cNvPicPr>
            <a:picLocks noGrp="1" noChangeAspect="1" noChangeArrowheads="1"/>
          </p:cNvPicPr>
          <p:nvPr>
            <p:ph idx="1"/>
          </p:nvPr>
        </p:nvPicPr>
        <p:blipFill>
          <a:blip r:embed="rId2" cstate="print"/>
          <a:srcRect/>
          <a:stretch>
            <a:fillRect/>
          </a:stretch>
        </p:blipFill>
        <p:spPr bwMode="auto">
          <a:xfrm>
            <a:off x="515299" y="1676400"/>
            <a:ext cx="8113403" cy="2405464"/>
          </a:xfrm>
          <a:prstGeom prst="rect">
            <a:avLst/>
          </a:prstGeom>
          <a:noFill/>
          <a:ln w="12700">
            <a:noFill/>
            <a:miter lim="800000"/>
            <a:headEnd type="none" w="sm" len="sm"/>
            <a:tailEnd type="none" w="sm" len="sm"/>
          </a:ln>
        </p:spPr>
      </p:pic>
      <p:sp>
        <p:nvSpPr>
          <p:cNvPr id="3" name="TextBox 2"/>
          <p:cNvSpPr txBox="1"/>
          <p:nvPr/>
        </p:nvSpPr>
        <p:spPr>
          <a:xfrm>
            <a:off x="1371600" y="4800600"/>
            <a:ext cx="3200400" cy="646331"/>
          </a:xfrm>
          <a:prstGeom prst="rect">
            <a:avLst/>
          </a:prstGeom>
          <a:noFill/>
        </p:spPr>
        <p:txBody>
          <a:bodyPr wrap="square" rtlCol="0">
            <a:spAutoFit/>
          </a:bodyPr>
          <a:lstStyle/>
          <a:p>
            <a:r>
              <a:rPr lang="en-US" dirty="0"/>
              <a:t>Note the lack of diversity in the categories – when there is no diversity the ratings are useless</a:t>
            </a:r>
          </a:p>
        </p:txBody>
      </p:sp>
    </p:spTree>
    <p:extLst>
      <p:ext uri="{BB962C8B-B14F-4D97-AF65-F5344CB8AC3E}">
        <p14:creationId xmlns:p14="http://schemas.microsoft.com/office/powerpoint/2010/main" val="36107405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fontScale="90000"/>
          </a:bodyPr>
          <a:lstStyle/>
          <a:p>
            <a:pPr eaLnBrk="0" latinLnBrk="0" hangingPunct="0"/>
            <a:r>
              <a:rPr lang="en-US" dirty="0"/>
              <a:t>Measurement of Credit Risk with Rating Systems – How Do you Come Up with Good Rating</a:t>
            </a:r>
          </a:p>
        </p:txBody>
      </p:sp>
      <p:graphicFrame>
        <p:nvGraphicFramePr>
          <p:cNvPr id="1026" name="Object 3"/>
          <p:cNvGraphicFramePr>
            <a:graphicFrameLocks noChangeAspect="1"/>
          </p:cNvGraphicFramePr>
          <p:nvPr/>
        </p:nvGraphicFramePr>
        <p:xfrm>
          <a:off x="1752600" y="1981200"/>
          <a:ext cx="5105400" cy="4208463"/>
        </p:xfrm>
        <a:graphic>
          <a:graphicData uri="http://schemas.openxmlformats.org/presentationml/2006/ole">
            <mc:AlternateContent xmlns:mc="http://schemas.openxmlformats.org/markup-compatibility/2006">
              <mc:Choice xmlns:v="urn:schemas-microsoft-com:vml" Requires="v">
                <p:oleObj spid="_x0000_s7223" name="Worksheet" r:id="rId4" imgW="5685840" imgH="4843440" progId="Excel.Sheet.8">
                  <p:embed/>
                </p:oleObj>
              </mc:Choice>
              <mc:Fallback>
                <p:oleObj name="Worksheet" r:id="rId4" imgW="5685840" imgH="4843440" progId="Excel.Sheet.8">
                  <p:embed/>
                  <p:pic>
                    <p:nvPicPr>
                      <p:cNvPr id="1026"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981200"/>
                        <a:ext cx="5105400" cy="420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Text Box 4"/>
          <p:cNvSpPr txBox="1">
            <a:spLocks noChangeArrowheads="1"/>
          </p:cNvSpPr>
          <p:nvPr/>
        </p:nvSpPr>
        <p:spPr bwMode="auto">
          <a:xfrm>
            <a:off x="381000" y="1447800"/>
            <a:ext cx="8229600" cy="396875"/>
          </a:xfrm>
          <a:prstGeom prst="rect">
            <a:avLst/>
          </a:prstGeom>
          <a:noFill/>
          <a:ln w="9525">
            <a:noFill/>
            <a:miter lim="800000"/>
            <a:headEnd/>
            <a:tailEnd/>
          </a:ln>
        </p:spPr>
        <p:txBody>
          <a:bodyPr>
            <a:spAutoFit/>
          </a:bodyPr>
          <a:lstStyle/>
          <a:p>
            <a:pPr>
              <a:spcBef>
                <a:spcPct val="50000"/>
              </a:spcBef>
            </a:pPr>
            <a:r>
              <a:rPr lang="en-US" sz="2000" b="1" dirty="0"/>
              <a:t>Map of Internal Ratings to Public Rating Agencies</a:t>
            </a:r>
          </a:p>
        </p:txBody>
      </p:sp>
      <p:sp>
        <p:nvSpPr>
          <p:cNvPr id="3" name="Slide Number Placeholder 2"/>
          <p:cNvSpPr>
            <a:spLocks noGrp="1"/>
          </p:cNvSpPr>
          <p:nvPr>
            <p:ph type="sldNum" sz="quarter" idx="12"/>
          </p:nvPr>
        </p:nvSpPr>
        <p:spPr/>
        <p:txBody>
          <a:bodyPr/>
          <a:lstStyle/>
          <a:p>
            <a:pPr algn="ctr"/>
            <a:fld id="{0C3A1854-6B63-4059-B360-A3C4972BF0FC}" type="slidenum">
              <a:rPr lang="ko-KR" altLang="en-US" smtClean="0"/>
              <a:pPr algn="ctr"/>
              <a:t>46</a:t>
            </a:fld>
            <a:endParaRPr lang="ko-KR" altLang="en-US" dirty="0"/>
          </a:p>
        </p:txBody>
      </p:sp>
      <p:cxnSp>
        <p:nvCxnSpPr>
          <p:cNvPr id="4" name="Straight Connector 3"/>
          <p:cNvCxnSpPr/>
          <p:nvPr/>
        </p:nvCxnSpPr>
        <p:spPr>
          <a:xfrm>
            <a:off x="669753" y="4062170"/>
            <a:ext cx="7620000" cy="0"/>
          </a:xfrm>
          <a:prstGeom prst="line">
            <a:avLst/>
          </a:prstGeom>
          <a:ln w="82550"/>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010400" y="2743200"/>
            <a:ext cx="1600200" cy="707886"/>
          </a:xfrm>
          <a:prstGeom prst="rect">
            <a:avLst/>
          </a:prstGeom>
          <a:noFill/>
        </p:spPr>
        <p:txBody>
          <a:bodyPr wrap="square" rtlCol="0">
            <a:spAutoFit/>
          </a:bodyPr>
          <a:lstStyle/>
          <a:p>
            <a:r>
              <a:rPr lang="en-US" sz="2000" dirty="0">
                <a:highlight>
                  <a:srgbClr val="FFFF00"/>
                </a:highlight>
              </a:rPr>
              <a:t>Investment Grade</a:t>
            </a:r>
          </a:p>
        </p:txBody>
      </p:sp>
      <p:sp>
        <p:nvSpPr>
          <p:cNvPr id="6" name="TextBox 5"/>
          <p:cNvSpPr txBox="1"/>
          <p:nvPr/>
        </p:nvSpPr>
        <p:spPr>
          <a:xfrm>
            <a:off x="7086600" y="4648200"/>
            <a:ext cx="1371600" cy="400110"/>
          </a:xfrm>
          <a:prstGeom prst="rect">
            <a:avLst/>
          </a:prstGeom>
          <a:noFill/>
        </p:spPr>
        <p:txBody>
          <a:bodyPr wrap="square" rtlCol="0">
            <a:spAutoFit/>
          </a:bodyPr>
          <a:lstStyle/>
          <a:p>
            <a:r>
              <a:rPr lang="en-US" sz="2000" dirty="0">
                <a:highlight>
                  <a:srgbClr val="FFFF00"/>
                </a:highlight>
              </a:rPr>
              <a:t>Junk</a:t>
            </a:r>
          </a:p>
        </p:txBody>
      </p:sp>
    </p:spTree>
    <p:extLst>
      <p:ext uri="{BB962C8B-B14F-4D97-AF65-F5344CB8AC3E}">
        <p14:creationId xmlns:p14="http://schemas.microsoft.com/office/powerpoint/2010/main" val="2638669396"/>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S&amp;P Credit Criteria – More Rubbish</a:t>
            </a:r>
          </a:p>
        </p:txBody>
      </p:sp>
      <p:pic>
        <p:nvPicPr>
          <p:cNvPr id="6" name="Picture 5"/>
          <p:cNvPicPr>
            <a:picLocks noChangeAspect="1"/>
          </p:cNvPicPr>
          <p:nvPr/>
        </p:nvPicPr>
        <p:blipFill>
          <a:blip r:embed="rId2"/>
          <a:stretch>
            <a:fillRect/>
          </a:stretch>
        </p:blipFill>
        <p:spPr>
          <a:xfrm>
            <a:off x="1524000" y="986472"/>
            <a:ext cx="5867400" cy="5096388"/>
          </a:xfrm>
          <a:prstGeom prst="rect">
            <a:avLst/>
          </a:prstGeom>
        </p:spPr>
      </p:pic>
    </p:spTree>
    <p:extLst>
      <p:ext uri="{BB962C8B-B14F-4D97-AF65-F5344CB8AC3E}">
        <p14:creationId xmlns:p14="http://schemas.microsoft.com/office/powerpoint/2010/main" val="3328951400"/>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ko-KR" dirty="0"/>
              <a:t>EBITDA Volatility – Peak to Trough Percent (PTT) – Even More Rubbish</a:t>
            </a:r>
            <a:endParaRPr lang="ko-KR" altLang="en-US" dirty="0"/>
          </a:p>
        </p:txBody>
      </p:sp>
      <p:pic>
        <p:nvPicPr>
          <p:cNvPr id="5" name="Content Placeholder 4"/>
          <p:cNvPicPr>
            <a:picLocks noGrp="1" noChangeAspect="1"/>
          </p:cNvPicPr>
          <p:nvPr>
            <p:ph idx="1"/>
          </p:nvPr>
        </p:nvPicPr>
        <p:blipFill>
          <a:blip r:embed="rId2"/>
          <a:stretch>
            <a:fillRect/>
          </a:stretch>
        </p:blipFill>
        <p:spPr>
          <a:xfrm>
            <a:off x="1532720" y="1357313"/>
            <a:ext cx="6078559" cy="4929187"/>
          </a:xfrm>
          <a:prstGeom prst="rect">
            <a:avLst/>
          </a:prstGeom>
        </p:spPr>
      </p:pic>
      <p:sp>
        <p:nvSpPr>
          <p:cNvPr id="6" name="Slide Number Placeholder 5"/>
          <p:cNvSpPr>
            <a:spLocks noGrp="1"/>
          </p:cNvSpPr>
          <p:nvPr>
            <p:ph type="sldNum" sz="quarter" idx="12"/>
          </p:nvPr>
        </p:nvSpPr>
        <p:spPr/>
        <p:txBody>
          <a:bodyPr/>
          <a:lstStyle/>
          <a:p>
            <a:pPr algn="ctr"/>
            <a:fld id="{0C3A1854-6B63-4059-B360-A3C4972BF0FC}" type="slidenum">
              <a:rPr lang="ko-KR" altLang="en-US" smtClean="0"/>
              <a:pPr algn="ctr"/>
              <a:t>461</a:t>
            </a:fld>
            <a:endParaRPr lang="ko-KR" altLang="en-US" dirty="0"/>
          </a:p>
        </p:txBody>
      </p:sp>
    </p:spTree>
    <p:extLst>
      <p:ext uri="{BB962C8B-B14F-4D97-AF65-F5344CB8AC3E}">
        <p14:creationId xmlns:p14="http://schemas.microsoft.com/office/powerpoint/2010/main" val="3531489038"/>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685800" y="1066800"/>
            <a:ext cx="7772400" cy="1143000"/>
          </a:xfrm>
        </p:spPr>
        <p:txBody>
          <a:bodyPr anchor="ctr"/>
          <a:lstStyle/>
          <a:p>
            <a:r>
              <a:rPr lang="en-GB" altLang="fr-FR" sz="2700" dirty="0">
                <a:latin typeface="Franklin Gothic Demi" pitchFamily="34" charset="0"/>
              </a:rPr>
              <a:t>More Rubbish - 5 Cs of Credit</a:t>
            </a:r>
          </a:p>
        </p:txBody>
      </p:sp>
      <p:sp>
        <p:nvSpPr>
          <p:cNvPr id="12291" name="Rectangle 3"/>
          <p:cNvSpPr>
            <a:spLocks noGrp="1" noChangeArrowheads="1"/>
          </p:cNvSpPr>
          <p:nvPr>
            <p:ph type="subTitle" idx="1"/>
          </p:nvPr>
        </p:nvSpPr>
        <p:spPr>
          <a:xfrm>
            <a:off x="1371600" y="2590800"/>
            <a:ext cx="6781800" cy="2895600"/>
          </a:xfrm>
        </p:spPr>
        <p:txBody>
          <a:bodyPr>
            <a:normAutofit/>
          </a:bodyPr>
          <a:lstStyle/>
          <a:p>
            <a:r>
              <a:rPr lang="en-GB" altLang="fr-FR" sz="3200" dirty="0">
                <a:solidFill>
                  <a:schemeClr val="tx2"/>
                </a:solidFill>
              </a:rPr>
              <a:t>Character</a:t>
            </a:r>
          </a:p>
          <a:p>
            <a:r>
              <a:rPr lang="en-GB" altLang="fr-FR" sz="3200" dirty="0">
                <a:solidFill>
                  <a:schemeClr val="tx2"/>
                </a:solidFill>
              </a:rPr>
              <a:t>Cash Flow/Condition</a:t>
            </a:r>
          </a:p>
          <a:p>
            <a:r>
              <a:rPr lang="en-GB" altLang="fr-FR" sz="3200" dirty="0">
                <a:solidFill>
                  <a:schemeClr val="tx2"/>
                </a:solidFill>
              </a:rPr>
              <a:t>Capital</a:t>
            </a:r>
          </a:p>
          <a:p>
            <a:r>
              <a:rPr lang="en-GB" altLang="fr-FR" sz="3200" dirty="0">
                <a:solidFill>
                  <a:schemeClr val="tx2"/>
                </a:solidFill>
              </a:rPr>
              <a:t>Capacity</a:t>
            </a:r>
          </a:p>
          <a:p>
            <a:r>
              <a:rPr lang="en-GB" altLang="fr-FR" sz="3200" dirty="0">
                <a:solidFill>
                  <a:schemeClr val="tx2"/>
                </a:solidFill>
              </a:rPr>
              <a:t>Collateral</a:t>
            </a:r>
          </a:p>
        </p:txBody>
      </p:sp>
    </p:spTree>
    <p:extLst>
      <p:ext uri="{BB962C8B-B14F-4D97-AF65-F5344CB8AC3E}">
        <p14:creationId xmlns:p14="http://schemas.microsoft.com/office/powerpoint/2010/main" val="156604707"/>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4B3B56-6CD1-4E51-A0FF-FE3D581937A4}"/>
              </a:ext>
            </a:extLst>
          </p:cNvPr>
          <p:cNvSpPr>
            <a:spLocks noGrp="1"/>
          </p:cNvSpPr>
          <p:nvPr>
            <p:ph idx="1"/>
          </p:nvPr>
        </p:nvSpPr>
        <p:spPr/>
        <p:txBody>
          <a:bodyPr>
            <a:normAutofit fontScale="85000" lnSpcReduction="20000"/>
          </a:bodyPr>
          <a:lstStyle/>
          <a:p>
            <a:r>
              <a:rPr lang="en-US" dirty="0"/>
              <a:t>T</a:t>
            </a:r>
            <a:r>
              <a:rPr lang="en-CH" dirty="0"/>
              <a:t>here are several reasons why most airports globally remain financially solid and have ratings in the ‘A’ and ‘BBB’ categories, despite these risks. </a:t>
            </a:r>
            <a:endParaRPr lang="en-US" dirty="0"/>
          </a:p>
          <a:p>
            <a:pPr lvl="1"/>
            <a:r>
              <a:rPr lang="en-US" dirty="0"/>
              <a:t>C</a:t>
            </a:r>
            <a:r>
              <a:rPr lang="en-CH" dirty="0" err="1"/>
              <a:t>ompetition</a:t>
            </a:r>
            <a:r>
              <a:rPr lang="en-CH" dirty="0"/>
              <a:t> is more limited as the capital-intensive nature of airports, combined with the regulatory hurdles of a public utility-like industry, creates strong barriers to entry. </a:t>
            </a:r>
            <a:endParaRPr lang="en-US" dirty="0"/>
          </a:p>
          <a:p>
            <a:pPr lvl="1"/>
            <a:r>
              <a:rPr lang="en-US" dirty="0"/>
              <a:t>T</a:t>
            </a:r>
            <a:r>
              <a:rPr lang="en-CH" dirty="0" err="1"/>
              <a:t>hese</a:t>
            </a:r>
            <a:r>
              <a:rPr lang="en-CH" dirty="0"/>
              <a:t> barriers include the cost of land acquisition and air space requirements, significant environmental hurdles and opposition from the population affected by land acquisition and noise.  </a:t>
            </a:r>
            <a:endParaRPr lang="en-US" dirty="0"/>
          </a:p>
          <a:p>
            <a:pPr lvl="1"/>
            <a:r>
              <a:rPr lang="en-US" dirty="0"/>
              <a:t>A</a:t>
            </a:r>
            <a:r>
              <a:rPr lang="en-CH" dirty="0" err="1"/>
              <a:t>irports</a:t>
            </a:r>
            <a:r>
              <a:rPr lang="en-CH" dirty="0"/>
              <a:t> generally operate under a cost-recovery model that can help keep cash flows relatively stable. </a:t>
            </a:r>
            <a:endParaRPr lang="en-US" dirty="0"/>
          </a:p>
          <a:p>
            <a:pPr lvl="1"/>
            <a:r>
              <a:rPr lang="en-CH" dirty="0"/>
              <a:t>While the airline industry continues to go through its profitable and unprofitable cycles, airports do have a strong debt repayment history and Fitch expects this to continue.</a:t>
            </a:r>
          </a:p>
          <a:p>
            <a:endParaRPr lang="en-CH" dirty="0"/>
          </a:p>
        </p:txBody>
      </p:sp>
      <p:sp>
        <p:nvSpPr>
          <p:cNvPr id="3" name="Title 2">
            <a:extLst>
              <a:ext uri="{FF2B5EF4-FFF2-40B4-BE49-F238E27FC236}">
                <a16:creationId xmlns:a16="http://schemas.microsoft.com/office/drawing/2014/main" id="{A0399152-1168-478D-AB38-C9CCBA68EF62}"/>
              </a:ext>
            </a:extLst>
          </p:cNvPr>
          <p:cNvSpPr>
            <a:spLocks noGrp="1"/>
          </p:cNvSpPr>
          <p:nvPr>
            <p:ph type="title"/>
          </p:nvPr>
        </p:nvSpPr>
        <p:spPr/>
        <p:txBody>
          <a:bodyPr/>
          <a:lstStyle/>
          <a:p>
            <a:r>
              <a:rPr lang="en-US" dirty="0"/>
              <a:t>Airport Risks, Fitch</a:t>
            </a:r>
            <a:endParaRPr lang="en-CH" dirty="0"/>
          </a:p>
        </p:txBody>
      </p:sp>
      <p:sp>
        <p:nvSpPr>
          <p:cNvPr id="4" name="Slide Number Placeholder 3">
            <a:extLst>
              <a:ext uri="{FF2B5EF4-FFF2-40B4-BE49-F238E27FC236}">
                <a16:creationId xmlns:a16="http://schemas.microsoft.com/office/drawing/2014/main" id="{7AF966AA-EC40-4AEB-B2B9-5F318F45C3C5}"/>
              </a:ext>
            </a:extLst>
          </p:cNvPr>
          <p:cNvSpPr>
            <a:spLocks noGrp="1"/>
          </p:cNvSpPr>
          <p:nvPr>
            <p:ph type="sldNum" sz="quarter" idx="12"/>
          </p:nvPr>
        </p:nvSpPr>
        <p:spPr/>
        <p:txBody>
          <a:bodyPr/>
          <a:lstStyle/>
          <a:p>
            <a:pPr algn="ctr"/>
            <a:fld id="{0C3A1854-6B63-4059-B360-A3C4972BF0FC}" type="slidenum">
              <a:rPr lang="ko-KR" altLang="en-US" smtClean="0"/>
              <a:pPr algn="ctr"/>
              <a:t>463</a:t>
            </a:fld>
            <a:endParaRPr lang="ko-KR" altLang="en-US" dirty="0"/>
          </a:p>
        </p:txBody>
      </p:sp>
    </p:spTree>
    <p:extLst>
      <p:ext uri="{BB962C8B-B14F-4D97-AF65-F5344CB8AC3E}">
        <p14:creationId xmlns:p14="http://schemas.microsoft.com/office/powerpoint/2010/main" val="3183221373"/>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A172800-7C2F-403D-A59D-D23D1964BC91}"/>
              </a:ext>
            </a:extLst>
          </p:cNvPr>
          <p:cNvPicPr>
            <a:picLocks noGrp="1" noChangeAspect="1"/>
          </p:cNvPicPr>
          <p:nvPr>
            <p:ph idx="1"/>
          </p:nvPr>
        </p:nvPicPr>
        <p:blipFill>
          <a:blip r:embed="rId2"/>
          <a:stretch>
            <a:fillRect/>
          </a:stretch>
        </p:blipFill>
        <p:spPr>
          <a:xfrm>
            <a:off x="293684" y="1347865"/>
            <a:ext cx="3859215" cy="1797443"/>
          </a:xfrm>
          <a:prstGeom prst="rect">
            <a:avLst/>
          </a:prstGeom>
        </p:spPr>
      </p:pic>
      <p:sp>
        <p:nvSpPr>
          <p:cNvPr id="3" name="Title 2">
            <a:extLst>
              <a:ext uri="{FF2B5EF4-FFF2-40B4-BE49-F238E27FC236}">
                <a16:creationId xmlns:a16="http://schemas.microsoft.com/office/drawing/2014/main" id="{F57B441A-C4EA-4AC8-9B30-87105C8A169C}"/>
              </a:ext>
            </a:extLst>
          </p:cNvPr>
          <p:cNvSpPr>
            <a:spLocks noGrp="1"/>
          </p:cNvSpPr>
          <p:nvPr>
            <p:ph type="title"/>
          </p:nvPr>
        </p:nvSpPr>
        <p:spPr/>
        <p:txBody>
          <a:bodyPr/>
          <a:lstStyle/>
          <a:p>
            <a:r>
              <a:rPr lang="en-US" dirty="0"/>
              <a:t>Airport Exercise – Make Classification </a:t>
            </a:r>
            <a:endParaRPr lang="en-CH" dirty="0"/>
          </a:p>
        </p:txBody>
      </p:sp>
      <p:sp>
        <p:nvSpPr>
          <p:cNvPr id="4" name="Slide Number Placeholder 3">
            <a:extLst>
              <a:ext uri="{FF2B5EF4-FFF2-40B4-BE49-F238E27FC236}">
                <a16:creationId xmlns:a16="http://schemas.microsoft.com/office/drawing/2014/main" id="{8DEB0EAD-0D3A-43D3-965A-39758F6622C2}"/>
              </a:ext>
            </a:extLst>
          </p:cNvPr>
          <p:cNvSpPr>
            <a:spLocks noGrp="1"/>
          </p:cNvSpPr>
          <p:nvPr>
            <p:ph type="sldNum" sz="quarter" idx="12"/>
          </p:nvPr>
        </p:nvSpPr>
        <p:spPr/>
        <p:txBody>
          <a:bodyPr/>
          <a:lstStyle/>
          <a:p>
            <a:pPr algn="ctr"/>
            <a:fld id="{0C3A1854-6B63-4059-B360-A3C4972BF0FC}" type="slidenum">
              <a:rPr lang="ko-KR" altLang="en-US" smtClean="0"/>
              <a:pPr algn="ctr"/>
              <a:t>464</a:t>
            </a:fld>
            <a:endParaRPr lang="ko-KR" altLang="en-US" dirty="0"/>
          </a:p>
        </p:txBody>
      </p:sp>
      <p:pic>
        <p:nvPicPr>
          <p:cNvPr id="6" name="Picture 5">
            <a:extLst>
              <a:ext uri="{FF2B5EF4-FFF2-40B4-BE49-F238E27FC236}">
                <a16:creationId xmlns:a16="http://schemas.microsoft.com/office/drawing/2014/main" id="{637DB2BF-6ABA-4B4C-93A5-908E1604829F}"/>
              </a:ext>
            </a:extLst>
          </p:cNvPr>
          <p:cNvPicPr>
            <a:picLocks noChangeAspect="1"/>
          </p:cNvPicPr>
          <p:nvPr/>
        </p:nvPicPr>
        <p:blipFill>
          <a:blip r:embed="rId3"/>
          <a:stretch>
            <a:fillRect/>
          </a:stretch>
        </p:blipFill>
        <p:spPr>
          <a:xfrm>
            <a:off x="4827585" y="1897428"/>
            <a:ext cx="3859215" cy="2849685"/>
          </a:xfrm>
          <a:prstGeom prst="rect">
            <a:avLst/>
          </a:prstGeom>
        </p:spPr>
      </p:pic>
      <p:pic>
        <p:nvPicPr>
          <p:cNvPr id="7" name="Picture 6">
            <a:extLst>
              <a:ext uri="{FF2B5EF4-FFF2-40B4-BE49-F238E27FC236}">
                <a16:creationId xmlns:a16="http://schemas.microsoft.com/office/drawing/2014/main" id="{3E3D1E3C-C603-4E0E-8A6F-0D6CB1D6515A}"/>
              </a:ext>
            </a:extLst>
          </p:cNvPr>
          <p:cNvPicPr>
            <a:picLocks noChangeAspect="1"/>
          </p:cNvPicPr>
          <p:nvPr/>
        </p:nvPicPr>
        <p:blipFill>
          <a:blip r:embed="rId4"/>
          <a:stretch>
            <a:fillRect/>
          </a:stretch>
        </p:blipFill>
        <p:spPr>
          <a:xfrm>
            <a:off x="438150" y="4875068"/>
            <a:ext cx="4621917" cy="1479577"/>
          </a:xfrm>
          <a:prstGeom prst="rect">
            <a:avLst/>
          </a:prstGeom>
        </p:spPr>
      </p:pic>
    </p:spTree>
    <p:extLst>
      <p:ext uri="{BB962C8B-B14F-4D97-AF65-F5344CB8AC3E}">
        <p14:creationId xmlns:p14="http://schemas.microsoft.com/office/powerpoint/2010/main" val="2791501539"/>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DF3201-C8D4-445B-8031-CF599A1E5901}"/>
              </a:ext>
            </a:extLst>
          </p:cNvPr>
          <p:cNvSpPr>
            <a:spLocks noGrp="1"/>
          </p:cNvSpPr>
          <p:nvPr>
            <p:ph idx="1"/>
          </p:nvPr>
        </p:nvSpPr>
        <p:spPr>
          <a:xfrm>
            <a:off x="561975" y="1055803"/>
            <a:ext cx="8181975" cy="5426798"/>
          </a:xfrm>
        </p:spPr>
        <p:txBody>
          <a:bodyPr>
            <a:normAutofit fontScale="85000" lnSpcReduction="10000"/>
          </a:bodyPr>
          <a:lstStyle/>
          <a:p>
            <a:r>
              <a:rPr lang="en-US" sz="1600" dirty="0"/>
              <a:t>Strong</a:t>
            </a:r>
            <a:endParaRPr lang="en-CH" sz="1600" dirty="0"/>
          </a:p>
          <a:p>
            <a:pPr lvl="1"/>
            <a:r>
              <a:rPr lang="en-US" sz="1600" dirty="0"/>
              <a:t>Large and robust metropolitan/regional air service area, in a region with a mature economy, with an O&amp;D enplanement base of 5 million or more</a:t>
            </a:r>
          </a:p>
          <a:p>
            <a:pPr lvl="1"/>
            <a:r>
              <a:rPr lang="en-US" sz="1600" dirty="0"/>
              <a:t>Lower traffic volatility with historical and prospective peak-to-trough decline of around 5% </a:t>
            </a:r>
          </a:p>
          <a:p>
            <a:pPr lvl="1"/>
            <a:r>
              <a:rPr lang="en-US" sz="1600" dirty="0"/>
              <a:t>Connecting traffic of up to 20% for domestic airports and higher for international gateways </a:t>
            </a:r>
          </a:p>
          <a:p>
            <a:pPr lvl="1"/>
            <a:r>
              <a:rPr lang="en-US" sz="1600" dirty="0"/>
              <a:t>Single carrier concentration of 30% or less with extensive nonstop and international service offerings </a:t>
            </a:r>
          </a:p>
          <a:p>
            <a:pPr lvl="1"/>
            <a:r>
              <a:rPr lang="en-US" sz="1600" dirty="0"/>
              <a:t>Relatively equal mix of business and leisure traffic </a:t>
            </a:r>
          </a:p>
          <a:p>
            <a:pPr lvl="1"/>
            <a:r>
              <a:rPr lang="en-US" sz="1600" dirty="0"/>
              <a:t>Minimal competition from other airports/modes of transport </a:t>
            </a:r>
          </a:p>
          <a:p>
            <a:r>
              <a:rPr lang="en-US" sz="1600" dirty="0"/>
              <a:t>Moderate</a:t>
            </a:r>
          </a:p>
          <a:p>
            <a:pPr lvl="1"/>
            <a:r>
              <a:rPr lang="en-US" sz="1600" dirty="0"/>
              <a:t>Midsize air service area with solid economic underpinnings and an O&amp;D enplanement base of 2 million−5 million, or an airport in a region with a developing-stage economy </a:t>
            </a:r>
          </a:p>
          <a:p>
            <a:pPr lvl="1"/>
            <a:r>
              <a:rPr lang="en-US" sz="1600" dirty="0"/>
              <a:t>Moderate traffic volatility with historical and prospective peak-to-trough decline of around 10%–15% </a:t>
            </a:r>
          </a:p>
          <a:p>
            <a:pPr lvl="1"/>
            <a:r>
              <a:rPr lang="en-US" sz="1600" dirty="0"/>
              <a:t>Connecting traffic of 20%−60% or supporting a primary connecting operation, or a major carrier base of operations </a:t>
            </a:r>
          </a:p>
          <a:p>
            <a:pPr lvl="1"/>
            <a:r>
              <a:rPr lang="en-US" sz="1600" dirty="0"/>
              <a:t>Single carrier concentration of 30%−60% with broad service offerings </a:t>
            </a:r>
          </a:p>
          <a:p>
            <a:pPr lvl="1"/>
            <a:r>
              <a:rPr lang="en-US" sz="1600" dirty="0"/>
              <a:t>Leisure traffic exceeds business traffic </a:t>
            </a:r>
          </a:p>
          <a:p>
            <a:pPr lvl="1"/>
            <a:r>
              <a:rPr lang="en-US" sz="1600" dirty="0"/>
              <a:t>Some competition from larger airports with more extensive service, or other modes of transport</a:t>
            </a:r>
            <a:endParaRPr lang="en-CH" sz="1600" dirty="0"/>
          </a:p>
          <a:p>
            <a:r>
              <a:rPr lang="en-US" sz="1600" dirty="0"/>
              <a:t>Weak</a:t>
            </a:r>
            <a:endParaRPr lang="en-CH" sz="1600" dirty="0"/>
          </a:p>
          <a:p>
            <a:pPr lvl="1"/>
            <a:r>
              <a:rPr lang="en-US" sz="1600" dirty="0"/>
              <a:t>Small air service area with an O&amp;D enplanement base of 2 million or less</a:t>
            </a:r>
          </a:p>
          <a:p>
            <a:pPr lvl="1"/>
            <a:r>
              <a:rPr lang="en-US" sz="1600" dirty="0"/>
              <a:t>Elevated traffic volatility with historical and prospective peak-to-trough decline of over 20% </a:t>
            </a:r>
          </a:p>
          <a:p>
            <a:pPr lvl="1"/>
            <a:r>
              <a:rPr lang="en-US" sz="1600" dirty="0"/>
              <a:t>Connecting traffic of 60% or more.</a:t>
            </a:r>
          </a:p>
          <a:p>
            <a:pPr lvl="1"/>
            <a:r>
              <a:rPr lang="en-US" sz="1600" dirty="0"/>
              <a:t>Single carrier concentration of more than 60% or limited service offerings</a:t>
            </a:r>
          </a:p>
          <a:p>
            <a:pPr lvl="1"/>
            <a:r>
              <a:rPr lang="en-US" sz="1600" dirty="0"/>
              <a:t>Meaningful competition from other airports/modes of transport </a:t>
            </a:r>
            <a:endParaRPr lang="en-CH" sz="1600" dirty="0"/>
          </a:p>
        </p:txBody>
      </p:sp>
      <p:sp>
        <p:nvSpPr>
          <p:cNvPr id="3" name="Title 2">
            <a:extLst>
              <a:ext uri="{FF2B5EF4-FFF2-40B4-BE49-F238E27FC236}">
                <a16:creationId xmlns:a16="http://schemas.microsoft.com/office/drawing/2014/main" id="{01C59FA8-F9A8-4782-9525-CA0DF8A4E956}"/>
              </a:ext>
            </a:extLst>
          </p:cNvPr>
          <p:cNvSpPr>
            <a:spLocks noGrp="1"/>
          </p:cNvSpPr>
          <p:nvPr>
            <p:ph type="title"/>
          </p:nvPr>
        </p:nvSpPr>
        <p:spPr/>
        <p:txBody>
          <a:bodyPr/>
          <a:lstStyle/>
          <a:p>
            <a:r>
              <a:rPr lang="en-US" dirty="0"/>
              <a:t>Volume Risk for Airports</a:t>
            </a:r>
            <a:endParaRPr lang="en-CH" dirty="0"/>
          </a:p>
        </p:txBody>
      </p:sp>
      <p:sp>
        <p:nvSpPr>
          <p:cNvPr id="4" name="Slide Number Placeholder 3">
            <a:extLst>
              <a:ext uri="{FF2B5EF4-FFF2-40B4-BE49-F238E27FC236}">
                <a16:creationId xmlns:a16="http://schemas.microsoft.com/office/drawing/2014/main" id="{2E9D390E-267E-4391-B810-89DC6D574606}"/>
              </a:ext>
            </a:extLst>
          </p:cNvPr>
          <p:cNvSpPr>
            <a:spLocks noGrp="1"/>
          </p:cNvSpPr>
          <p:nvPr>
            <p:ph type="sldNum" sz="quarter" idx="12"/>
          </p:nvPr>
        </p:nvSpPr>
        <p:spPr/>
        <p:txBody>
          <a:bodyPr/>
          <a:lstStyle/>
          <a:p>
            <a:pPr algn="ctr"/>
            <a:fld id="{0C3A1854-6B63-4059-B360-A3C4972BF0FC}" type="slidenum">
              <a:rPr lang="ko-KR" altLang="en-US" smtClean="0"/>
              <a:pPr algn="ctr"/>
              <a:t>465</a:t>
            </a:fld>
            <a:endParaRPr lang="ko-KR" altLang="en-US" dirty="0"/>
          </a:p>
        </p:txBody>
      </p:sp>
    </p:spTree>
    <p:extLst>
      <p:ext uri="{BB962C8B-B14F-4D97-AF65-F5344CB8AC3E}">
        <p14:creationId xmlns:p14="http://schemas.microsoft.com/office/powerpoint/2010/main" val="4107104354"/>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3063F5-B06C-41A3-BF83-392E9AD71A8E}"/>
              </a:ext>
            </a:extLst>
          </p:cNvPr>
          <p:cNvSpPr>
            <a:spLocks noGrp="1"/>
          </p:cNvSpPr>
          <p:nvPr>
            <p:ph idx="1"/>
          </p:nvPr>
        </p:nvSpPr>
        <p:spPr/>
        <p:txBody>
          <a:bodyPr/>
          <a:lstStyle/>
          <a:p>
            <a:r>
              <a:rPr lang="en-US" dirty="0"/>
              <a:t>How would you evaluate volatility</a:t>
            </a:r>
          </a:p>
          <a:p>
            <a:endParaRPr lang="en-US" dirty="0"/>
          </a:p>
          <a:p>
            <a:endParaRPr lang="en-CH" dirty="0"/>
          </a:p>
        </p:txBody>
      </p:sp>
      <p:sp>
        <p:nvSpPr>
          <p:cNvPr id="3" name="Title 2">
            <a:extLst>
              <a:ext uri="{FF2B5EF4-FFF2-40B4-BE49-F238E27FC236}">
                <a16:creationId xmlns:a16="http://schemas.microsoft.com/office/drawing/2014/main" id="{576A4797-70E0-4274-9D3B-5AB7813ECBD9}"/>
              </a:ext>
            </a:extLst>
          </p:cNvPr>
          <p:cNvSpPr>
            <a:spLocks noGrp="1"/>
          </p:cNvSpPr>
          <p:nvPr>
            <p:ph type="title"/>
          </p:nvPr>
        </p:nvSpPr>
        <p:spPr/>
        <p:txBody>
          <a:bodyPr/>
          <a:lstStyle/>
          <a:p>
            <a:r>
              <a:rPr lang="en-US" dirty="0"/>
              <a:t>Limited Historic Data on Volatility</a:t>
            </a:r>
            <a:endParaRPr lang="en-CH" dirty="0"/>
          </a:p>
        </p:txBody>
      </p:sp>
      <p:sp>
        <p:nvSpPr>
          <p:cNvPr id="4" name="Slide Number Placeholder 3">
            <a:extLst>
              <a:ext uri="{FF2B5EF4-FFF2-40B4-BE49-F238E27FC236}">
                <a16:creationId xmlns:a16="http://schemas.microsoft.com/office/drawing/2014/main" id="{E2F93852-4A4A-4DFD-8253-7A1794A37283}"/>
              </a:ext>
            </a:extLst>
          </p:cNvPr>
          <p:cNvSpPr>
            <a:spLocks noGrp="1"/>
          </p:cNvSpPr>
          <p:nvPr>
            <p:ph type="sldNum" sz="quarter" idx="12"/>
          </p:nvPr>
        </p:nvSpPr>
        <p:spPr/>
        <p:txBody>
          <a:bodyPr/>
          <a:lstStyle/>
          <a:p>
            <a:pPr algn="ctr"/>
            <a:fld id="{0C3A1854-6B63-4059-B360-A3C4972BF0FC}" type="slidenum">
              <a:rPr lang="ko-KR" altLang="en-US" smtClean="0"/>
              <a:pPr algn="ctr"/>
              <a:t>466</a:t>
            </a:fld>
            <a:endParaRPr lang="ko-KR" altLang="en-US" dirty="0"/>
          </a:p>
        </p:txBody>
      </p:sp>
      <p:pic>
        <p:nvPicPr>
          <p:cNvPr id="5" name="Picture 4">
            <a:extLst>
              <a:ext uri="{FF2B5EF4-FFF2-40B4-BE49-F238E27FC236}">
                <a16:creationId xmlns:a16="http://schemas.microsoft.com/office/drawing/2014/main" id="{D5EC9106-B936-45DC-877A-56869C799042}"/>
              </a:ext>
            </a:extLst>
          </p:cNvPr>
          <p:cNvPicPr>
            <a:picLocks noChangeAspect="1"/>
          </p:cNvPicPr>
          <p:nvPr/>
        </p:nvPicPr>
        <p:blipFill>
          <a:blip r:embed="rId2"/>
          <a:stretch>
            <a:fillRect/>
          </a:stretch>
        </p:blipFill>
        <p:spPr>
          <a:xfrm>
            <a:off x="1576387" y="2157412"/>
            <a:ext cx="5991225" cy="2543175"/>
          </a:xfrm>
          <a:prstGeom prst="rect">
            <a:avLst/>
          </a:prstGeom>
        </p:spPr>
      </p:pic>
    </p:spTree>
    <p:extLst>
      <p:ext uri="{BB962C8B-B14F-4D97-AF65-F5344CB8AC3E}">
        <p14:creationId xmlns:p14="http://schemas.microsoft.com/office/powerpoint/2010/main" val="2973807857"/>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DF3201-C8D4-445B-8031-CF599A1E5901}"/>
              </a:ext>
            </a:extLst>
          </p:cNvPr>
          <p:cNvSpPr>
            <a:spLocks noGrp="1"/>
          </p:cNvSpPr>
          <p:nvPr>
            <p:ph idx="1"/>
          </p:nvPr>
        </p:nvSpPr>
        <p:spPr>
          <a:xfrm>
            <a:off x="561975" y="1055803"/>
            <a:ext cx="8181975" cy="5426798"/>
          </a:xfrm>
        </p:spPr>
        <p:txBody>
          <a:bodyPr>
            <a:normAutofit/>
          </a:bodyPr>
          <a:lstStyle/>
          <a:p>
            <a:r>
              <a:rPr lang="en-US" sz="1600" dirty="0"/>
              <a:t>Strong</a:t>
            </a:r>
            <a:endParaRPr lang="en-CH" sz="1600" dirty="0"/>
          </a:p>
          <a:p>
            <a:pPr lvl="1"/>
            <a:r>
              <a:rPr lang="en-US" sz="1600" dirty="0"/>
              <a:t>High flexibility on charge-setting authority</a:t>
            </a:r>
          </a:p>
          <a:p>
            <a:pPr lvl="1"/>
            <a:r>
              <a:rPr lang="en-US" sz="1600" dirty="0"/>
              <a:t>Ability to annually cover all necessary costs related to airport’s debt, capital investments and operational costs from aeronautical revenues (primary basis) or other commercial revenues independent of (or compensating) underlying traffic performance (e.g. take-or-pay agreements)</a:t>
            </a:r>
          </a:p>
          <a:p>
            <a:pPr lvl="1"/>
            <a:r>
              <a:rPr lang="en-US" sz="1600" dirty="0"/>
              <a:t>None or very minimal tariff or pricing caps</a:t>
            </a:r>
          </a:p>
          <a:p>
            <a:r>
              <a:rPr lang="en-US" sz="1600" dirty="0"/>
              <a:t>Moderate</a:t>
            </a:r>
          </a:p>
          <a:p>
            <a:pPr lvl="1"/>
            <a:r>
              <a:rPr lang="en-US" sz="1600" dirty="0"/>
              <a:t>Adequate charge-setting authority to cover all necessary costs related to airport debt, capital investments and operational costs from aeronautical revenues (primary basis) or other commercial revenues</a:t>
            </a:r>
          </a:p>
          <a:p>
            <a:pPr lvl="1"/>
            <a:r>
              <a:rPr lang="en-US" sz="1600" dirty="0"/>
              <a:t>Limited use of balance sheet (e.g. airport funds) to subsidize rate setting</a:t>
            </a:r>
          </a:p>
          <a:p>
            <a:pPr lvl="1"/>
            <a:r>
              <a:rPr lang="en-US" sz="1600" dirty="0"/>
              <a:t>Price caps offering some ability to index charges on the capex, but limiting flexibility within the control period</a:t>
            </a:r>
          </a:p>
          <a:p>
            <a:r>
              <a:rPr lang="en-US" sz="1600" dirty="0"/>
              <a:t>Weak</a:t>
            </a:r>
          </a:p>
          <a:p>
            <a:pPr lvl="1"/>
            <a:r>
              <a:rPr lang="en-US" sz="1600" dirty="0"/>
              <a:t>Limited flexibility and charge-setting authority (e.g. non-indexed price caps)</a:t>
            </a:r>
          </a:p>
          <a:p>
            <a:pPr lvl="1"/>
            <a:r>
              <a:rPr lang="en-US" sz="1600" dirty="0"/>
              <a:t>Elevated dependence on non-aeronautical revenues or airport funds to meet all required costs</a:t>
            </a:r>
          </a:p>
          <a:p>
            <a:pPr lvl="1"/>
            <a:r>
              <a:rPr lang="en-US" sz="1600" dirty="0"/>
              <a:t>Tariffs cannot be increased to compensate for traffic declines</a:t>
            </a:r>
            <a:endParaRPr lang="en-CH" sz="1600" dirty="0"/>
          </a:p>
        </p:txBody>
      </p:sp>
      <p:sp>
        <p:nvSpPr>
          <p:cNvPr id="3" name="Title 2">
            <a:extLst>
              <a:ext uri="{FF2B5EF4-FFF2-40B4-BE49-F238E27FC236}">
                <a16:creationId xmlns:a16="http://schemas.microsoft.com/office/drawing/2014/main" id="{01C59FA8-F9A8-4782-9525-CA0DF8A4E956}"/>
              </a:ext>
            </a:extLst>
          </p:cNvPr>
          <p:cNvSpPr>
            <a:spLocks noGrp="1"/>
          </p:cNvSpPr>
          <p:nvPr>
            <p:ph type="title"/>
          </p:nvPr>
        </p:nvSpPr>
        <p:spPr/>
        <p:txBody>
          <a:bodyPr/>
          <a:lstStyle/>
          <a:p>
            <a:r>
              <a:rPr lang="en-US" dirty="0"/>
              <a:t>Price Risk for Airports</a:t>
            </a:r>
            <a:endParaRPr lang="en-CH" dirty="0"/>
          </a:p>
        </p:txBody>
      </p:sp>
      <p:sp>
        <p:nvSpPr>
          <p:cNvPr id="4" name="Slide Number Placeholder 3">
            <a:extLst>
              <a:ext uri="{FF2B5EF4-FFF2-40B4-BE49-F238E27FC236}">
                <a16:creationId xmlns:a16="http://schemas.microsoft.com/office/drawing/2014/main" id="{2E9D390E-267E-4391-B810-89DC6D574606}"/>
              </a:ext>
            </a:extLst>
          </p:cNvPr>
          <p:cNvSpPr>
            <a:spLocks noGrp="1"/>
          </p:cNvSpPr>
          <p:nvPr>
            <p:ph type="sldNum" sz="quarter" idx="12"/>
          </p:nvPr>
        </p:nvSpPr>
        <p:spPr/>
        <p:txBody>
          <a:bodyPr/>
          <a:lstStyle/>
          <a:p>
            <a:pPr algn="ctr"/>
            <a:fld id="{0C3A1854-6B63-4059-B360-A3C4972BF0FC}" type="slidenum">
              <a:rPr lang="ko-KR" altLang="en-US" smtClean="0"/>
              <a:pPr algn="ctr"/>
              <a:t>467</a:t>
            </a:fld>
            <a:endParaRPr lang="ko-KR" altLang="en-US" dirty="0"/>
          </a:p>
        </p:txBody>
      </p:sp>
    </p:spTree>
    <p:extLst>
      <p:ext uri="{BB962C8B-B14F-4D97-AF65-F5344CB8AC3E}">
        <p14:creationId xmlns:p14="http://schemas.microsoft.com/office/powerpoint/2010/main" val="2530553415"/>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5DEFA3-DB28-4326-A4CD-2080F67AE2E4}"/>
              </a:ext>
            </a:extLst>
          </p:cNvPr>
          <p:cNvSpPr>
            <a:spLocks noGrp="1"/>
          </p:cNvSpPr>
          <p:nvPr>
            <p:ph idx="1"/>
          </p:nvPr>
        </p:nvSpPr>
        <p:spPr/>
        <p:txBody>
          <a:bodyPr>
            <a:normAutofit fontScale="62500" lnSpcReduction="20000"/>
          </a:bodyPr>
          <a:lstStyle/>
          <a:p>
            <a:r>
              <a:rPr lang="en-CH" dirty="0"/>
              <a:t>Evidence of the enactment of legislation allowing the Borrower to charge and collect each arriving</a:t>
            </a:r>
            <a:r>
              <a:rPr lang="en-US" dirty="0"/>
              <a:t> </a:t>
            </a:r>
            <a:r>
              <a:rPr lang="en-CH" dirty="0"/>
              <a:t>passenger US$37.50 and each departing passenger US$37.50, subject to exceptions for certain exempt passengers.</a:t>
            </a:r>
          </a:p>
          <a:p>
            <a:r>
              <a:rPr lang="en-CH" dirty="0"/>
              <a:t>(b) Evidence of the exemption of the Borrower from tax under the Income Tax Act of Antigua and Barbuda for the transactions.</a:t>
            </a:r>
          </a:p>
          <a:p>
            <a:r>
              <a:rPr lang="en-CH" dirty="0"/>
              <a:t>(c) Evidence of the approval by the Cabinet of Antigua and Barbuda of the waiver of the payment by the</a:t>
            </a:r>
            <a:r>
              <a:rPr lang="en-US" dirty="0"/>
              <a:t> </a:t>
            </a:r>
            <a:r>
              <a:rPr lang="en-CH" dirty="0"/>
              <a:t>Borrower and any other Person of any withholding tax and any stamp tax relating to the transactions.</a:t>
            </a:r>
          </a:p>
          <a:p>
            <a:r>
              <a:rPr lang="en-CH" dirty="0"/>
              <a:t>(d) Evidence of the authority of IATA to collect the Airport </a:t>
            </a:r>
            <a:r>
              <a:rPr lang="en-US" dirty="0"/>
              <a:t>Administration</a:t>
            </a:r>
            <a:r>
              <a:rPr lang="en-CH" dirty="0"/>
              <a:t> Charge and the Passenger Facility Charge on behalf of the Borrower and directly deposit the funds into the Collection Account.</a:t>
            </a:r>
          </a:p>
          <a:p>
            <a:r>
              <a:rPr lang="en-CH" dirty="0"/>
              <a:t>(e) Evidence of the repeal of the Passenger Facility Charge Act.</a:t>
            </a:r>
          </a:p>
          <a:p>
            <a:r>
              <a:rPr lang="en-CH" dirty="0"/>
              <a:t>(f) Evidence of the repeal of the Embarkation Tax Act, 2002.</a:t>
            </a:r>
          </a:p>
          <a:p>
            <a:r>
              <a:rPr lang="en-CH" dirty="0"/>
              <a:t>(g) Evidence of the agreement of the Social Security Administration and the Medical Benefits Scheme of</a:t>
            </a:r>
            <a:r>
              <a:rPr lang="en-US" dirty="0"/>
              <a:t> </a:t>
            </a:r>
            <a:r>
              <a:rPr lang="en-CH" dirty="0"/>
              <a:t>Antigua and Barbuda of the deferral of payment by the Borrower to it of outstanding statutory arrears</a:t>
            </a:r>
          </a:p>
        </p:txBody>
      </p:sp>
      <p:sp>
        <p:nvSpPr>
          <p:cNvPr id="3" name="Title 2">
            <a:extLst>
              <a:ext uri="{FF2B5EF4-FFF2-40B4-BE49-F238E27FC236}">
                <a16:creationId xmlns:a16="http://schemas.microsoft.com/office/drawing/2014/main" id="{9F0FBC19-2B98-44D7-8D3F-7A359919E2B4}"/>
              </a:ext>
            </a:extLst>
          </p:cNvPr>
          <p:cNvSpPr>
            <a:spLocks noGrp="1"/>
          </p:cNvSpPr>
          <p:nvPr>
            <p:ph type="title"/>
          </p:nvPr>
        </p:nvSpPr>
        <p:spPr/>
        <p:txBody>
          <a:bodyPr>
            <a:normAutofit/>
          </a:bodyPr>
          <a:lstStyle/>
          <a:p>
            <a:r>
              <a:rPr lang="en-US" dirty="0"/>
              <a:t>Price Risk Discussion in Loan Agreement</a:t>
            </a:r>
            <a:endParaRPr lang="en-CH" dirty="0"/>
          </a:p>
        </p:txBody>
      </p:sp>
      <p:sp>
        <p:nvSpPr>
          <p:cNvPr id="4" name="Slide Number Placeholder 3">
            <a:extLst>
              <a:ext uri="{FF2B5EF4-FFF2-40B4-BE49-F238E27FC236}">
                <a16:creationId xmlns:a16="http://schemas.microsoft.com/office/drawing/2014/main" id="{C4E391B6-C3E7-429B-982F-59CA571CB873}"/>
              </a:ext>
            </a:extLst>
          </p:cNvPr>
          <p:cNvSpPr>
            <a:spLocks noGrp="1"/>
          </p:cNvSpPr>
          <p:nvPr>
            <p:ph type="sldNum" sz="quarter" idx="12"/>
          </p:nvPr>
        </p:nvSpPr>
        <p:spPr/>
        <p:txBody>
          <a:bodyPr/>
          <a:lstStyle/>
          <a:p>
            <a:pPr algn="ctr"/>
            <a:fld id="{0C3A1854-6B63-4059-B360-A3C4972BF0FC}" type="slidenum">
              <a:rPr lang="ko-KR" altLang="en-US" smtClean="0"/>
              <a:pPr algn="ctr"/>
              <a:t>468</a:t>
            </a:fld>
            <a:endParaRPr lang="ko-KR" altLang="en-US" dirty="0"/>
          </a:p>
        </p:txBody>
      </p:sp>
    </p:spTree>
    <p:extLst>
      <p:ext uri="{BB962C8B-B14F-4D97-AF65-F5344CB8AC3E}">
        <p14:creationId xmlns:p14="http://schemas.microsoft.com/office/powerpoint/2010/main" val="149102211"/>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DF3201-C8D4-445B-8031-CF599A1E5901}"/>
              </a:ext>
            </a:extLst>
          </p:cNvPr>
          <p:cNvSpPr>
            <a:spLocks noGrp="1"/>
          </p:cNvSpPr>
          <p:nvPr>
            <p:ph idx="1"/>
          </p:nvPr>
        </p:nvSpPr>
        <p:spPr>
          <a:xfrm>
            <a:off x="561975" y="1055803"/>
            <a:ext cx="8181975" cy="5426798"/>
          </a:xfrm>
        </p:spPr>
        <p:txBody>
          <a:bodyPr>
            <a:normAutofit lnSpcReduction="10000"/>
          </a:bodyPr>
          <a:lstStyle/>
          <a:p>
            <a:r>
              <a:rPr lang="en-US" sz="1600" dirty="0"/>
              <a:t>Strong</a:t>
            </a:r>
            <a:endParaRPr lang="en-CH" sz="1600" dirty="0"/>
          </a:p>
          <a:p>
            <a:pPr lvl="1"/>
            <a:r>
              <a:rPr lang="en-US" sz="1600" dirty="0"/>
              <a:t>Modern and very well-maintained airport</a:t>
            </a:r>
          </a:p>
          <a:p>
            <a:pPr lvl="1"/>
            <a:r>
              <a:rPr lang="en-US" sz="1600" dirty="0"/>
              <a:t>Strong access to excess cash flow or external funding for critical or committed capex</a:t>
            </a:r>
          </a:p>
          <a:p>
            <a:pPr lvl="1"/>
            <a:r>
              <a:rPr lang="en-US" sz="1600" dirty="0"/>
              <a:t>Short-term and long-term maintenance needs are well defined with solid funding plans identified</a:t>
            </a:r>
          </a:p>
          <a:p>
            <a:pPr lvl="1"/>
            <a:r>
              <a:rPr lang="en-US" sz="1600" dirty="0"/>
              <a:t>Concession framework provides for full recovery of expenditure via adjustment in rates (if applicable)</a:t>
            </a:r>
          </a:p>
          <a:p>
            <a:r>
              <a:rPr lang="en-US" sz="1600" dirty="0"/>
              <a:t>Moderate</a:t>
            </a:r>
          </a:p>
          <a:p>
            <a:pPr lvl="1"/>
            <a:r>
              <a:rPr lang="en-US" sz="1600" dirty="0"/>
              <a:t>Well maintained airport</a:t>
            </a:r>
          </a:p>
          <a:p>
            <a:pPr lvl="1"/>
            <a:r>
              <a:rPr lang="en-US" sz="1600" dirty="0"/>
              <a:t>Moderate access to excess cash flow or external funding for critical or committed capex</a:t>
            </a:r>
          </a:p>
          <a:p>
            <a:pPr lvl="1"/>
            <a:r>
              <a:rPr lang="en-US" sz="1600" dirty="0"/>
              <a:t>Short-term and long-term maintenance needs are generally defined with some uncertainty regarding timing and funding</a:t>
            </a:r>
          </a:p>
          <a:p>
            <a:pPr lvl="1"/>
            <a:r>
              <a:rPr lang="en-US" sz="1600" dirty="0"/>
              <a:t>Concession framework provides for adequate recovery of expenditure via adjustment in rates (if applicable)</a:t>
            </a:r>
          </a:p>
          <a:p>
            <a:r>
              <a:rPr lang="en-US" sz="1600" dirty="0"/>
              <a:t>Weak</a:t>
            </a:r>
          </a:p>
          <a:p>
            <a:pPr lvl="1"/>
            <a:r>
              <a:rPr lang="en-US" sz="1600" dirty="0"/>
              <a:t>Issues with the maintenance of the airport</a:t>
            </a:r>
          </a:p>
          <a:p>
            <a:pPr lvl="1"/>
            <a:r>
              <a:rPr lang="en-US" sz="1600" dirty="0"/>
              <a:t>Limited access to excess cash flow or external funding for critical or committed capex</a:t>
            </a:r>
          </a:p>
          <a:p>
            <a:pPr lvl="1"/>
            <a:r>
              <a:rPr lang="en-US" sz="1600" dirty="0"/>
              <a:t>Short-term and long-term maintenance needs are not well defined; timing and funding are unclear</a:t>
            </a:r>
          </a:p>
          <a:p>
            <a:pPr lvl="1"/>
            <a:r>
              <a:rPr lang="en-US" sz="1600" dirty="0"/>
              <a:t>Concession framework does not provide for significant recovery of expenditure via adjustment in rates (if applicable)</a:t>
            </a:r>
          </a:p>
        </p:txBody>
      </p:sp>
      <p:sp>
        <p:nvSpPr>
          <p:cNvPr id="3" name="Title 2">
            <a:extLst>
              <a:ext uri="{FF2B5EF4-FFF2-40B4-BE49-F238E27FC236}">
                <a16:creationId xmlns:a16="http://schemas.microsoft.com/office/drawing/2014/main" id="{01C59FA8-F9A8-4782-9525-CA0DF8A4E956}"/>
              </a:ext>
            </a:extLst>
          </p:cNvPr>
          <p:cNvSpPr>
            <a:spLocks noGrp="1"/>
          </p:cNvSpPr>
          <p:nvPr>
            <p:ph type="title"/>
          </p:nvPr>
        </p:nvSpPr>
        <p:spPr/>
        <p:txBody>
          <a:bodyPr/>
          <a:lstStyle/>
          <a:p>
            <a:r>
              <a:rPr lang="en-US" dirty="0"/>
              <a:t> Risk for Airports - Operations</a:t>
            </a:r>
            <a:endParaRPr lang="en-CH" dirty="0"/>
          </a:p>
        </p:txBody>
      </p:sp>
      <p:sp>
        <p:nvSpPr>
          <p:cNvPr id="4" name="Slide Number Placeholder 3">
            <a:extLst>
              <a:ext uri="{FF2B5EF4-FFF2-40B4-BE49-F238E27FC236}">
                <a16:creationId xmlns:a16="http://schemas.microsoft.com/office/drawing/2014/main" id="{2E9D390E-267E-4391-B810-89DC6D574606}"/>
              </a:ext>
            </a:extLst>
          </p:cNvPr>
          <p:cNvSpPr>
            <a:spLocks noGrp="1"/>
          </p:cNvSpPr>
          <p:nvPr>
            <p:ph type="sldNum" sz="quarter" idx="12"/>
          </p:nvPr>
        </p:nvSpPr>
        <p:spPr/>
        <p:txBody>
          <a:bodyPr/>
          <a:lstStyle/>
          <a:p>
            <a:pPr algn="ctr"/>
            <a:fld id="{0C3A1854-6B63-4059-B360-A3C4972BF0FC}" type="slidenum">
              <a:rPr lang="ko-KR" altLang="en-US" smtClean="0"/>
              <a:pPr algn="ctr"/>
              <a:t>469</a:t>
            </a:fld>
            <a:endParaRPr lang="ko-KR" altLang="en-US" dirty="0"/>
          </a:p>
        </p:txBody>
      </p:sp>
    </p:spTree>
    <p:extLst>
      <p:ext uri="{BB962C8B-B14F-4D97-AF65-F5344CB8AC3E}">
        <p14:creationId xmlns:p14="http://schemas.microsoft.com/office/powerpoint/2010/main" val="27596086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Finance ties to BBB- (Baa3)</a:t>
            </a:r>
          </a:p>
        </p:txBody>
      </p:sp>
      <p:pic>
        <p:nvPicPr>
          <p:cNvPr id="5" name="Content Placeholder 4"/>
          <p:cNvPicPr>
            <a:picLocks noGrp="1" noChangeAspect="1"/>
          </p:cNvPicPr>
          <p:nvPr>
            <p:ph idx="1"/>
          </p:nvPr>
        </p:nvPicPr>
        <p:blipFill>
          <a:blip r:embed="rId2"/>
          <a:stretch>
            <a:fillRect/>
          </a:stretch>
        </p:blipFill>
        <p:spPr>
          <a:xfrm>
            <a:off x="838200" y="1291765"/>
            <a:ext cx="7162800" cy="4853740"/>
          </a:xfrm>
          <a:prstGeom prst="rect">
            <a:avLst/>
          </a:prstGeom>
        </p:spPr>
      </p:pic>
      <p:sp>
        <p:nvSpPr>
          <p:cNvPr id="4" name="Slide Number Placeholder 3"/>
          <p:cNvSpPr>
            <a:spLocks noGrp="1"/>
          </p:cNvSpPr>
          <p:nvPr>
            <p:ph type="sldNum" sz="quarter" idx="12"/>
          </p:nvPr>
        </p:nvSpPr>
        <p:spPr/>
        <p:txBody>
          <a:bodyPr/>
          <a:lstStyle/>
          <a:p>
            <a:pPr algn="ctr"/>
            <a:fld id="{0C3A1854-6B63-4059-B360-A3C4972BF0FC}" type="slidenum">
              <a:rPr lang="ko-KR" altLang="en-US" smtClean="0"/>
              <a:pPr algn="ctr"/>
              <a:t>47</a:t>
            </a:fld>
            <a:endParaRPr lang="ko-KR" altLang="en-US" dirty="0"/>
          </a:p>
        </p:txBody>
      </p:sp>
      <p:cxnSp>
        <p:nvCxnSpPr>
          <p:cNvPr id="7" name="Straight Connector 6"/>
          <p:cNvCxnSpPr/>
          <p:nvPr/>
        </p:nvCxnSpPr>
        <p:spPr>
          <a:xfrm>
            <a:off x="4267200" y="1828800"/>
            <a:ext cx="0" cy="28194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76688" y="1781888"/>
            <a:ext cx="2819400" cy="400110"/>
          </a:xfrm>
          <a:prstGeom prst="rect">
            <a:avLst/>
          </a:prstGeom>
          <a:noFill/>
        </p:spPr>
        <p:txBody>
          <a:bodyPr wrap="square" rtlCol="0">
            <a:spAutoFit/>
          </a:bodyPr>
          <a:lstStyle/>
          <a:p>
            <a:r>
              <a:rPr lang="en-US" sz="2000" dirty="0">
                <a:highlight>
                  <a:srgbClr val="FFFF00"/>
                </a:highlight>
              </a:rPr>
              <a:t>Investment Grade</a:t>
            </a:r>
          </a:p>
        </p:txBody>
      </p:sp>
      <p:sp>
        <p:nvSpPr>
          <p:cNvPr id="9" name="TextBox 8"/>
          <p:cNvSpPr txBox="1"/>
          <p:nvPr/>
        </p:nvSpPr>
        <p:spPr>
          <a:xfrm>
            <a:off x="4991099" y="1904999"/>
            <a:ext cx="1676400" cy="400110"/>
          </a:xfrm>
          <a:prstGeom prst="rect">
            <a:avLst/>
          </a:prstGeom>
          <a:noFill/>
        </p:spPr>
        <p:txBody>
          <a:bodyPr wrap="square" rtlCol="0">
            <a:spAutoFit/>
          </a:bodyPr>
          <a:lstStyle/>
          <a:p>
            <a:r>
              <a:rPr lang="en-US" sz="2000" dirty="0">
                <a:highlight>
                  <a:srgbClr val="FFFF00"/>
                </a:highlight>
              </a:rPr>
              <a:t>Junk</a:t>
            </a:r>
          </a:p>
        </p:txBody>
      </p:sp>
    </p:spTree>
    <p:extLst>
      <p:ext uri="{BB962C8B-B14F-4D97-AF65-F5344CB8AC3E}">
        <p14:creationId xmlns:p14="http://schemas.microsoft.com/office/powerpoint/2010/main" val="617838942"/>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DF3201-C8D4-445B-8031-CF599A1E5901}"/>
              </a:ext>
            </a:extLst>
          </p:cNvPr>
          <p:cNvSpPr>
            <a:spLocks noGrp="1"/>
          </p:cNvSpPr>
          <p:nvPr>
            <p:ph idx="1"/>
          </p:nvPr>
        </p:nvSpPr>
        <p:spPr>
          <a:xfrm>
            <a:off x="561975" y="1055803"/>
            <a:ext cx="8181975" cy="5426798"/>
          </a:xfrm>
        </p:spPr>
        <p:txBody>
          <a:bodyPr>
            <a:normAutofit/>
          </a:bodyPr>
          <a:lstStyle/>
          <a:p>
            <a:r>
              <a:rPr lang="en-US" sz="1600" dirty="0"/>
              <a:t>Strong</a:t>
            </a:r>
            <a:endParaRPr lang="en-CH" sz="1600" dirty="0"/>
          </a:p>
          <a:p>
            <a:pPr lvl="1"/>
            <a:r>
              <a:rPr lang="en-US" sz="1200" dirty="0"/>
              <a:t>Senior debt</a:t>
            </a:r>
          </a:p>
          <a:p>
            <a:pPr lvl="1"/>
            <a:r>
              <a:rPr lang="en-US" sz="1200" dirty="0"/>
              <a:t>No material exposure to refinance risk (i.e. fully amortizing debt)</a:t>
            </a:r>
          </a:p>
          <a:p>
            <a:pPr lvl="1"/>
            <a:r>
              <a:rPr lang="en-US" sz="1200" dirty="0"/>
              <a:t>No material exposure to variable interest rates</a:t>
            </a:r>
          </a:p>
          <a:p>
            <a:pPr lvl="1"/>
            <a:r>
              <a:rPr lang="en-US" sz="1200" dirty="0"/>
              <a:t>No imbalance from swaps/derivatives</a:t>
            </a:r>
          </a:p>
          <a:p>
            <a:pPr lvl="1"/>
            <a:r>
              <a:rPr lang="en-US" sz="1200" dirty="0"/>
              <a:t>Strong structural features (e.g. 12-month DSRA, robust lock-up requirements)</a:t>
            </a:r>
          </a:p>
          <a:p>
            <a:pPr lvl="1"/>
            <a:r>
              <a:rPr lang="en-US" sz="1200" dirty="0"/>
              <a:t>Progressive deleveraging, with sweep of significant portion of excess cash flow to repay debt</a:t>
            </a:r>
          </a:p>
          <a:p>
            <a:r>
              <a:rPr lang="en-US" sz="1600" dirty="0"/>
              <a:t>Moderate</a:t>
            </a:r>
          </a:p>
          <a:p>
            <a:pPr lvl="1"/>
            <a:r>
              <a:rPr lang="en-US" sz="1200" dirty="0"/>
              <a:t>Junior debt with limited subordination</a:t>
            </a:r>
          </a:p>
          <a:p>
            <a:pPr lvl="1"/>
            <a:r>
              <a:rPr lang="en-US" sz="1200" dirty="0"/>
              <a:t>Limited exposure to refinance risk (i.e. moderate use of bullet maturities, some back-loading of debt)</a:t>
            </a:r>
          </a:p>
          <a:p>
            <a:pPr lvl="1"/>
            <a:r>
              <a:rPr lang="en-US" sz="1200" dirty="0"/>
              <a:t>Limited exposure to floating-interest rates</a:t>
            </a:r>
          </a:p>
          <a:p>
            <a:pPr lvl="1"/>
            <a:r>
              <a:rPr lang="en-US" sz="1200" dirty="0"/>
              <a:t>Some imbalance from swaps/derivatives</a:t>
            </a:r>
          </a:p>
          <a:p>
            <a:pPr lvl="1"/>
            <a:r>
              <a:rPr lang="en-US" sz="1200" dirty="0"/>
              <a:t>Adequate structural features and reserves (e.g. six-month DSRA)</a:t>
            </a:r>
          </a:p>
          <a:p>
            <a:pPr lvl="1"/>
            <a:r>
              <a:rPr lang="en-US" sz="1200" dirty="0"/>
              <a:t>Stable leverage or moderate deleveraging</a:t>
            </a:r>
          </a:p>
          <a:p>
            <a:r>
              <a:rPr lang="en-US" sz="1600" dirty="0"/>
              <a:t>Weak</a:t>
            </a:r>
          </a:p>
          <a:p>
            <a:pPr lvl="1"/>
            <a:r>
              <a:rPr lang="en-US" sz="1200" dirty="0"/>
              <a:t>Deeply subordinated debt exposed to, or negatively affected by protective features of the senior debt</a:t>
            </a:r>
          </a:p>
          <a:p>
            <a:pPr lvl="1"/>
            <a:r>
              <a:rPr lang="en-US" sz="1200" dirty="0"/>
              <a:t>Material refinance risk exists (i.e. significant use of bullet or back-loaded maturity structure)</a:t>
            </a:r>
          </a:p>
          <a:p>
            <a:pPr lvl="1"/>
            <a:r>
              <a:rPr lang="en-US" sz="1200" dirty="0"/>
              <a:t>Significant exposure to floating-interest rates</a:t>
            </a:r>
          </a:p>
          <a:p>
            <a:pPr lvl="1"/>
            <a:r>
              <a:rPr lang="en-US" sz="1200" dirty="0"/>
              <a:t>Use of derivatives resulting in imbalanced exposure</a:t>
            </a:r>
          </a:p>
          <a:p>
            <a:pPr lvl="1"/>
            <a:r>
              <a:rPr lang="en-US" sz="1200" dirty="0"/>
              <a:t>Loose structural features (limited ABT protection precluding excessive additional leverage) and reserves (e.g. less than six-month DSRA)</a:t>
            </a:r>
          </a:p>
          <a:p>
            <a:pPr lvl="1"/>
            <a:r>
              <a:rPr lang="en-US" sz="1200" dirty="0"/>
              <a:t>Increasing leverage</a:t>
            </a:r>
          </a:p>
        </p:txBody>
      </p:sp>
      <p:sp>
        <p:nvSpPr>
          <p:cNvPr id="3" name="Title 2">
            <a:extLst>
              <a:ext uri="{FF2B5EF4-FFF2-40B4-BE49-F238E27FC236}">
                <a16:creationId xmlns:a16="http://schemas.microsoft.com/office/drawing/2014/main" id="{01C59FA8-F9A8-4782-9525-CA0DF8A4E956}"/>
              </a:ext>
            </a:extLst>
          </p:cNvPr>
          <p:cNvSpPr>
            <a:spLocks noGrp="1"/>
          </p:cNvSpPr>
          <p:nvPr>
            <p:ph type="title"/>
          </p:nvPr>
        </p:nvSpPr>
        <p:spPr/>
        <p:txBody>
          <a:bodyPr/>
          <a:lstStyle/>
          <a:p>
            <a:r>
              <a:rPr lang="en-US" dirty="0"/>
              <a:t>Operating Cost Risk for Airports</a:t>
            </a:r>
            <a:endParaRPr lang="en-CH" dirty="0"/>
          </a:p>
        </p:txBody>
      </p:sp>
      <p:sp>
        <p:nvSpPr>
          <p:cNvPr id="4" name="Slide Number Placeholder 3">
            <a:extLst>
              <a:ext uri="{FF2B5EF4-FFF2-40B4-BE49-F238E27FC236}">
                <a16:creationId xmlns:a16="http://schemas.microsoft.com/office/drawing/2014/main" id="{2E9D390E-267E-4391-B810-89DC6D574606}"/>
              </a:ext>
            </a:extLst>
          </p:cNvPr>
          <p:cNvSpPr>
            <a:spLocks noGrp="1"/>
          </p:cNvSpPr>
          <p:nvPr>
            <p:ph type="sldNum" sz="quarter" idx="12"/>
          </p:nvPr>
        </p:nvSpPr>
        <p:spPr/>
        <p:txBody>
          <a:bodyPr/>
          <a:lstStyle/>
          <a:p>
            <a:pPr algn="ctr"/>
            <a:fld id="{0C3A1854-6B63-4059-B360-A3C4972BF0FC}" type="slidenum">
              <a:rPr lang="ko-KR" altLang="en-US" smtClean="0"/>
              <a:pPr algn="ctr"/>
              <a:t>470</a:t>
            </a:fld>
            <a:endParaRPr lang="ko-KR" altLang="en-US" dirty="0"/>
          </a:p>
        </p:txBody>
      </p:sp>
    </p:spTree>
    <p:extLst>
      <p:ext uri="{BB962C8B-B14F-4D97-AF65-F5344CB8AC3E}">
        <p14:creationId xmlns:p14="http://schemas.microsoft.com/office/powerpoint/2010/main" val="461964600"/>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3E69C97-9395-4FEE-9F93-187EC3C533FC}"/>
              </a:ext>
            </a:extLst>
          </p:cNvPr>
          <p:cNvSpPr>
            <a:spLocks noGrp="1"/>
          </p:cNvSpPr>
          <p:nvPr>
            <p:ph idx="1"/>
          </p:nvPr>
        </p:nvSpPr>
        <p:spPr/>
        <p:txBody>
          <a:bodyPr/>
          <a:lstStyle/>
          <a:p>
            <a:r>
              <a:rPr lang="en-US" dirty="0"/>
              <a:t>Evaluate what you think the airport rating should be</a:t>
            </a:r>
          </a:p>
          <a:p>
            <a:endParaRPr lang="en-US" dirty="0"/>
          </a:p>
          <a:p>
            <a:endParaRPr lang="en-CH" dirty="0"/>
          </a:p>
        </p:txBody>
      </p:sp>
      <p:sp>
        <p:nvSpPr>
          <p:cNvPr id="3" name="Title 2">
            <a:extLst>
              <a:ext uri="{FF2B5EF4-FFF2-40B4-BE49-F238E27FC236}">
                <a16:creationId xmlns:a16="http://schemas.microsoft.com/office/drawing/2014/main" id="{1942ED03-11CD-43CE-9CF4-B1769E008E25}"/>
              </a:ext>
            </a:extLst>
          </p:cNvPr>
          <p:cNvSpPr>
            <a:spLocks noGrp="1"/>
          </p:cNvSpPr>
          <p:nvPr>
            <p:ph type="title"/>
          </p:nvPr>
        </p:nvSpPr>
        <p:spPr/>
        <p:txBody>
          <a:bodyPr>
            <a:normAutofit fontScale="90000"/>
          </a:bodyPr>
          <a:lstStyle/>
          <a:p>
            <a:r>
              <a:rPr lang="en-US" dirty="0"/>
              <a:t>Using the Subjective Assessment and Debt to EBITDA</a:t>
            </a:r>
            <a:endParaRPr lang="en-CH" dirty="0"/>
          </a:p>
        </p:txBody>
      </p:sp>
      <p:pic>
        <p:nvPicPr>
          <p:cNvPr id="5" name="Picture 4">
            <a:extLst>
              <a:ext uri="{FF2B5EF4-FFF2-40B4-BE49-F238E27FC236}">
                <a16:creationId xmlns:a16="http://schemas.microsoft.com/office/drawing/2014/main" id="{A4BAEB3D-45C6-43D9-8126-10BEDC26FFEA}"/>
              </a:ext>
            </a:extLst>
          </p:cNvPr>
          <p:cNvPicPr>
            <a:picLocks noChangeAspect="1"/>
          </p:cNvPicPr>
          <p:nvPr/>
        </p:nvPicPr>
        <p:blipFill>
          <a:blip r:embed="rId2"/>
          <a:stretch>
            <a:fillRect/>
          </a:stretch>
        </p:blipFill>
        <p:spPr>
          <a:xfrm>
            <a:off x="366172" y="2632202"/>
            <a:ext cx="8411656" cy="2684571"/>
          </a:xfrm>
          <a:prstGeom prst="rect">
            <a:avLst/>
          </a:prstGeom>
        </p:spPr>
      </p:pic>
    </p:spTree>
    <p:extLst>
      <p:ext uri="{BB962C8B-B14F-4D97-AF65-F5344CB8AC3E}">
        <p14:creationId xmlns:p14="http://schemas.microsoft.com/office/powerpoint/2010/main" val="1573302103"/>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Real Measures of Industry Operating Risk – Demand and Price</a:t>
            </a:r>
          </a:p>
        </p:txBody>
      </p:sp>
      <p:sp>
        <p:nvSpPr>
          <p:cNvPr id="3" name="Content Placeholder 2"/>
          <p:cNvSpPr>
            <a:spLocks noGrp="1"/>
          </p:cNvSpPr>
          <p:nvPr>
            <p:ph idx="1"/>
          </p:nvPr>
        </p:nvSpPr>
        <p:spPr/>
        <p:txBody>
          <a:bodyPr>
            <a:normAutofit/>
          </a:bodyPr>
          <a:lstStyle/>
          <a:p>
            <a:pPr latinLnBrk="0" hangingPunct="0"/>
            <a:r>
              <a:rPr lang="en-US" sz="2800" dirty="0"/>
              <a:t>Demand Volatility with Mean Reversion</a:t>
            </a:r>
          </a:p>
          <a:p>
            <a:pPr latinLnBrk="0" hangingPunct="0"/>
            <a:r>
              <a:rPr lang="en-US" sz="2800" dirty="0"/>
              <a:t>Demand Volatility from Fashion Changes and/or Technology Changes – No Mean Reversion</a:t>
            </a:r>
          </a:p>
          <a:p>
            <a:pPr latinLnBrk="0" hangingPunct="0"/>
            <a:r>
              <a:rPr lang="en-US" sz="2800" dirty="0"/>
              <a:t>Difference Between Short-run Marginal Cost and Long Run Marginal Cost – Exposure to Price Change</a:t>
            </a:r>
          </a:p>
          <a:p>
            <a:pPr latinLnBrk="0" hangingPunct="0"/>
            <a:r>
              <a:rPr lang="en-US" sz="2800" dirty="0"/>
              <a:t>Demand Growth to Alleviate Surplus Capacity</a:t>
            </a:r>
          </a:p>
          <a:p>
            <a:pPr latinLnBrk="0" hangingPunct="0"/>
            <a:r>
              <a:rPr lang="en-US" sz="2800" dirty="0"/>
              <a:t>Surplus Capacity with Capital Intensity and without Capital Intensity</a:t>
            </a:r>
          </a:p>
          <a:p>
            <a:pPr latinLnBrk="0" hangingPunct="0"/>
            <a:r>
              <a:rPr lang="en-US" sz="2800" dirty="0"/>
              <a:t>Shape of Supply Curve in the Industry</a:t>
            </a:r>
          </a:p>
          <a:p>
            <a:pPr latinLnBrk="0" hangingPunct="0"/>
            <a:r>
              <a:rPr lang="en-US" sz="2800" dirty="0"/>
              <a:t>Rate of Return in Industry </a:t>
            </a:r>
          </a:p>
        </p:txBody>
      </p:sp>
    </p:spTree>
    <p:extLst>
      <p:ext uri="{BB962C8B-B14F-4D97-AF65-F5344CB8AC3E}">
        <p14:creationId xmlns:p14="http://schemas.microsoft.com/office/powerpoint/2010/main" val="1471675837"/>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Real Measures of Industry Operating Risk – Operating Cost and Capital Expenditures</a:t>
            </a:r>
          </a:p>
        </p:txBody>
      </p:sp>
      <p:sp>
        <p:nvSpPr>
          <p:cNvPr id="3" name="Content Placeholder 2"/>
          <p:cNvSpPr>
            <a:spLocks noGrp="1"/>
          </p:cNvSpPr>
          <p:nvPr>
            <p:ph idx="1"/>
          </p:nvPr>
        </p:nvSpPr>
        <p:spPr/>
        <p:txBody>
          <a:bodyPr>
            <a:normAutofit/>
          </a:bodyPr>
          <a:lstStyle/>
          <a:p>
            <a:pPr latinLnBrk="0" hangingPunct="0"/>
            <a:r>
              <a:rPr lang="en-US" sz="2800" dirty="0"/>
              <a:t>Fixed and Variable Cost – Percent of Revenues</a:t>
            </a:r>
          </a:p>
          <a:p>
            <a:pPr latinLnBrk="0" hangingPunct="0"/>
            <a:r>
              <a:rPr lang="en-US" sz="2800" dirty="0"/>
              <a:t>Fixed and Variable Cost – Per Unit</a:t>
            </a:r>
          </a:p>
          <a:p>
            <a:pPr latinLnBrk="0" hangingPunct="0"/>
            <a:r>
              <a:rPr lang="en-US" sz="2800" dirty="0"/>
              <a:t>Exposure to Volatile Prices</a:t>
            </a:r>
          </a:p>
          <a:p>
            <a:pPr latinLnBrk="0" hangingPunct="0"/>
            <a:r>
              <a:rPr lang="en-US" sz="2800" dirty="0"/>
              <a:t>Exposure to Increasing Competitiveness in Industry Structure</a:t>
            </a:r>
          </a:p>
          <a:p>
            <a:pPr latinLnBrk="0" hangingPunct="0"/>
            <a:r>
              <a:rPr lang="en-US" sz="2800" dirty="0"/>
              <a:t>Potential for Obsolescence in Capital Expenditure</a:t>
            </a:r>
          </a:p>
          <a:p>
            <a:pPr latinLnBrk="0" hangingPunct="0"/>
            <a:r>
              <a:rPr lang="en-US" sz="2800" dirty="0"/>
              <a:t>Potential for Changes in Capital Expenditure Value</a:t>
            </a:r>
          </a:p>
          <a:p>
            <a:pPr latinLnBrk="0" hangingPunct="0"/>
            <a:r>
              <a:rPr lang="en-US" sz="2800" dirty="0"/>
              <a:t>Changes in Value for Inventory from Commodity Price Spike</a:t>
            </a:r>
          </a:p>
        </p:txBody>
      </p:sp>
    </p:spTree>
    <p:extLst>
      <p:ext uri="{BB962C8B-B14F-4D97-AF65-F5344CB8AC3E}">
        <p14:creationId xmlns:p14="http://schemas.microsoft.com/office/powerpoint/2010/main" val="701859423"/>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 Measures of Company Position in Industry</a:t>
            </a:r>
          </a:p>
        </p:txBody>
      </p:sp>
      <p:sp>
        <p:nvSpPr>
          <p:cNvPr id="3" name="Content Placeholder 2"/>
          <p:cNvSpPr>
            <a:spLocks noGrp="1"/>
          </p:cNvSpPr>
          <p:nvPr>
            <p:ph idx="1"/>
          </p:nvPr>
        </p:nvSpPr>
        <p:spPr/>
        <p:txBody>
          <a:bodyPr/>
          <a:lstStyle/>
          <a:p>
            <a:pPr latinLnBrk="0" hangingPunct="0"/>
            <a:r>
              <a:rPr lang="en-US" dirty="0"/>
              <a:t>Cost position relative to competitors</a:t>
            </a:r>
          </a:p>
          <a:p>
            <a:pPr lvl="1" eaLnBrk="0" latinLnBrk="0" hangingPunct="0"/>
            <a:r>
              <a:rPr lang="en-US" dirty="0"/>
              <a:t>Cost per unit of fixed and variable</a:t>
            </a:r>
          </a:p>
          <a:p>
            <a:pPr lvl="1" eaLnBrk="0" latinLnBrk="0" hangingPunct="0"/>
            <a:r>
              <a:rPr lang="en-US" dirty="0"/>
              <a:t>Rate of return position and potential to fall to industry norm</a:t>
            </a:r>
          </a:p>
          <a:p>
            <a:pPr latinLnBrk="0" hangingPunct="0"/>
            <a:r>
              <a:rPr lang="en-US" dirty="0"/>
              <a:t>Price relative to competitors and relative to companies in other countries</a:t>
            </a:r>
          </a:p>
          <a:p>
            <a:pPr latinLnBrk="0" hangingPunct="0"/>
            <a:r>
              <a:rPr lang="en-US" dirty="0"/>
              <a:t>Ability of company to maintain product differentiation</a:t>
            </a:r>
          </a:p>
        </p:txBody>
      </p:sp>
    </p:spTree>
    <p:extLst>
      <p:ext uri="{BB962C8B-B14F-4D97-AF65-F5344CB8AC3E}">
        <p14:creationId xmlns:p14="http://schemas.microsoft.com/office/powerpoint/2010/main" val="2757629566"/>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Contract Problems and Character</a:t>
            </a:r>
          </a:p>
        </p:txBody>
      </p:sp>
      <p:sp>
        <p:nvSpPr>
          <p:cNvPr id="3" name="Content Placeholder 2"/>
          <p:cNvSpPr>
            <a:spLocks noGrp="1"/>
          </p:cNvSpPr>
          <p:nvPr>
            <p:ph idx="1"/>
          </p:nvPr>
        </p:nvSpPr>
        <p:spPr/>
        <p:txBody>
          <a:bodyPr>
            <a:normAutofit lnSpcReduction="10000"/>
          </a:bodyPr>
          <a:lstStyle/>
          <a:p>
            <a:pPr latinLnBrk="0" hangingPunct="0"/>
            <a:r>
              <a:rPr lang="en-US" dirty="0"/>
              <a:t>You may say that anytime somebody breaks a contract that they have bad character – they are not willing to pay.</a:t>
            </a:r>
          </a:p>
          <a:p>
            <a:pPr latinLnBrk="0" hangingPunct="0"/>
            <a:r>
              <a:rPr lang="en-US" dirty="0"/>
              <a:t>You may say that you cannot predict bad character</a:t>
            </a:r>
          </a:p>
          <a:p>
            <a:pPr latinLnBrk="0" hangingPunct="0"/>
            <a:r>
              <a:rPr lang="en-US" dirty="0"/>
              <a:t>You may even attribute bad character to an entire country and call it political risk.</a:t>
            </a:r>
          </a:p>
          <a:p>
            <a:pPr latinLnBrk="0" hangingPunct="0"/>
            <a:endParaRPr lang="en-US" dirty="0"/>
          </a:p>
          <a:p>
            <a:pPr latinLnBrk="0" hangingPunct="0"/>
            <a:r>
              <a:rPr lang="en-US" dirty="0"/>
              <a:t>Alternatively, you can look through the contracts and understand if the contracts are economic in the first place.</a:t>
            </a:r>
          </a:p>
          <a:p>
            <a:pPr latinLnBrk="0" hangingPunct="0"/>
            <a:r>
              <a:rPr lang="en-US" dirty="0"/>
              <a:t>When contracts are not economic, it would be just plain stupid to assume that they will remain in place.</a:t>
            </a:r>
          </a:p>
        </p:txBody>
      </p:sp>
    </p:spTree>
    <p:extLst>
      <p:ext uri="{BB962C8B-B14F-4D97-AF65-F5344CB8AC3E}">
        <p14:creationId xmlns:p14="http://schemas.microsoft.com/office/powerpoint/2010/main" val="2811206967"/>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610666-6254-4252-A957-04A8AF1FED90}"/>
              </a:ext>
            </a:extLst>
          </p:cNvPr>
          <p:cNvSpPr>
            <a:spLocks noGrp="1"/>
          </p:cNvSpPr>
          <p:nvPr>
            <p:ph idx="1"/>
          </p:nvPr>
        </p:nvSpPr>
        <p:spPr/>
        <p:txBody>
          <a:bodyPr/>
          <a:lstStyle/>
          <a:p>
            <a:r>
              <a:rPr lang="en-US" dirty="0"/>
              <a:t>Apply statistics from Dubai downside analysis to Hotel case.</a:t>
            </a:r>
          </a:p>
          <a:p>
            <a:r>
              <a:rPr lang="en-US" dirty="0"/>
              <a:t>No excel work, just change assumptions and create a downside case.</a:t>
            </a:r>
          </a:p>
          <a:p>
            <a:r>
              <a:rPr lang="en-US" dirty="0"/>
              <a:t>Evaluate DSCR, LLCR, PLCR and Loan to Value in the case</a:t>
            </a:r>
          </a:p>
          <a:p>
            <a:r>
              <a:rPr lang="en-US" dirty="0"/>
              <a:t>Use read pdf file to extract data from Dubai case</a:t>
            </a:r>
            <a:endParaRPr lang="en-CH" dirty="0"/>
          </a:p>
        </p:txBody>
      </p:sp>
      <p:sp>
        <p:nvSpPr>
          <p:cNvPr id="3" name="Title 2">
            <a:extLst>
              <a:ext uri="{FF2B5EF4-FFF2-40B4-BE49-F238E27FC236}">
                <a16:creationId xmlns:a16="http://schemas.microsoft.com/office/drawing/2014/main" id="{ABEA7D01-BD1A-4BEE-919D-18DFEA04847A}"/>
              </a:ext>
            </a:extLst>
          </p:cNvPr>
          <p:cNvSpPr>
            <a:spLocks noGrp="1"/>
          </p:cNvSpPr>
          <p:nvPr>
            <p:ph type="title"/>
          </p:nvPr>
        </p:nvSpPr>
        <p:spPr/>
        <p:txBody>
          <a:bodyPr/>
          <a:lstStyle/>
          <a:p>
            <a:r>
              <a:rPr lang="en-US" dirty="0"/>
              <a:t>Risks and Hotel Case Study</a:t>
            </a:r>
            <a:endParaRPr lang="en-CH" dirty="0"/>
          </a:p>
        </p:txBody>
      </p:sp>
      <p:sp>
        <p:nvSpPr>
          <p:cNvPr id="4" name="Slide Number Placeholder 3">
            <a:extLst>
              <a:ext uri="{FF2B5EF4-FFF2-40B4-BE49-F238E27FC236}">
                <a16:creationId xmlns:a16="http://schemas.microsoft.com/office/drawing/2014/main" id="{D3D738DB-8B32-422B-A50D-304C02D49FCF}"/>
              </a:ext>
            </a:extLst>
          </p:cNvPr>
          <p:cNvSpPr>
            <a:spLocks noGrp="1"/>
          </p:cNvSpPr>
          <p:nvPr>
            <p:ph type="sldNum" sz="quarter" idx="12"/>
          </p:nvPr>
        </p:nvSpPr>
        <p:spPr/>
        <p:txBody>
          <a:bodyPr/>
          <a:lstStyle/>
          <a:p>
            <a:pPr algn="ctr"/>
            <a:fld id="{0C3A1854-6B63-4059-B360-A3C4972BF0FC}" type="slidenum">
              <a:rPr lang="ko-KR" altLang="en-US" smtClean="0"/>
              <a:pPr algn="ctr"/>
              <a:t>476</a:t>
            </a:fld>
            <a:endParaRPr lang="ko-KR" altLang="en-US" dirty="0"/>
          </a:p>
        </p:txBody>
      </p:sp>
    </p:spTree>
    <p:extLst>
      <p:ext uri="{BB962C8B-B14F-4D97-AF65-F5344CB8AC3E}">
        <p14:creationId xmlns:p14="http://schemas.microsoft.com/office/powerpoint/2010/main" val="362022155"/>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7F0E64-1257-4C43-B739-0D96A1CDFEF0}"/>
              </a:ext>
            </a:extLst>
          </p:cNvPr>
          <p:cNvSpPr>
            <a:spLocks noGrp="1"/>
          </p:cNvSpPr>
          <p:nvPr>
            <p:ph idx="1"/>
          </p:nvPr>
        </p:nvSpPr>
        <p:spPr/>
        <p:txBody>
          <a:bodyPr>
            <a:normAutofit/>
          </a:bodyPr>
          <a:lstStyle/>
          <a:p>
            <a:r>
              <a:rPr lang="en-US" dirty="0"/>
              <a:t>T</a:t>
            </a:r>
            <a:r>
              <a:rPr lang="en-CH" dirty="0"/>
              <a:t>he English courts and the Cayman Islands courts have exclusive jurisdiction to settle any</a:t>
            </a:r>
            <a:r>
              <a:rPr lang="en-US" dirty="0"/>
              <a:t> </a:t>
            </a:r>
            <a:r>
              <a:rPr lang="en-CH" dirty="0"/>
              <a:t>dispute arising out of or in connection with any Finance Document, including any dispute</a:t>
            </a:r>
            <a:r>
              <a:rPr lang="en-US" dirty="0"/>
              <a:t> </a:t>
            </a:r>
            <a:r>
              <a:rPr lang="en-CH" dirty="0"/>
              <a:t>relating to any non-contractual obligation arising out of or in connection with any Finance</a:t>
            </a:r>
            <a:r>
              <a:rPr lang="en-US" dirty="0"/>
              <a:t> </a:t>
            </a:r>
            <a:r>
              <a:rPr lang="en-CH" dirty="0"/>
              <a:t>Document (a </a:t>
            </a:r>
            <a:r>
              <a:rPr lang="en-CH" b="1" dirty="0"/>
              <a:t>Dispute</a:t>
            </a:r>
            <a:r>
              <a:rPr lang="en-CH" dirty="0"/>
              <a:t>).</a:t>
            </a:r>
          </a:p>
          <a:p>
            <a:endParaRPr lang="en-CH" dirty="0"/>
          </a:p>
        </p:txBody>
      </p:sp>
      <p:sp>
        <p:nvSpPr>
          <p:cNvPr id="3" name="Title 2">
            <a:extLst>
              <a:ext uri="{FF2B5EF4-FFF2-40B4-BE49-F238E27FC236}">
                <a16:creationId xmlns:a16="http://schemas.microsoft.com/office/drawing/2014/main" id="{5DABD28B-ADE0-40E7-95C5-863CC340CD19}"/>
              </a:ext>
            </a:extLst>
          </p:cNvPr>
          <p:cNvSpPr>
            <a:spLocks noGrp="1"/>
          </p:cNvSpPr>
          <p:nvPr>
            <p:ph type="title"/>
          </p:nvPr>
        </p:nvSpPr>
        <p:spPr/>
        <p:txBody>
          <a:bodyPr/>
          <a:lstStyle/>
          <a:p>
            <a:r>
              <a:rPr lang="en-US" dirty="0"/>
              <a:t>Dispute Resolution in Airport Case</a:t>
            </a:r>
            <a:endParaRPr lang="en-CH" dirty="0"/>
          </a:p>
        </p:txBody>
      </p:sp>
      <p:sp>
        <p:nvSpPr>
          <p:cNvPr id="4" name="Slide Number Placeholder 3">
            <a:extLst>
              <a:ext uri="{FF2B5EF4-FFF2-40B4-BE49-F238E27FC236}">
                <a16:creationId xmlns:a16="http://schemas.microsoft.com/office/drawing/2014/main" id="{33B622D5-6A7E-4655-9CA1-BEC9E5293318}"/>
              </a:ext>
            </a:extLst>
          </p:cNvPr>
          <p:cNvSpPr>
            <a:spLocks noGrp="1"/>
          </p:cNvSpPr>
          <p:nvPr>
            <p:ph type="sldNum" sz="quarter" idx="12"/>
          </p:nvPr>
        </p:nvSpPr>
        <p:spPr/>
        <p:txBody>
          <a:bodyPr/>
          <a:lstStyle/>
          <a:p>
            <a:pPr algn="ctr"/>
            <a:fld id="{0C3A1854-6B63-4059-B360-A3C4972BF0FC}" type="slidenum">
              <a:rPr lang="ko-KR" altLang="en-US" smtClean="0"/>
              <a:pPr algn="ctr"/>
              <a:t>477</a:t>
            </a:fld>
            <a:endParaRPr lang="ko-KR" altLang="en-US" dirty="0"/>
          </a:p>
        </p:txBody>
      </p:sp>
    </p:spTree>
    <p:extLst>
      <p:ext uri="{BB962C8B-B14F-4D97-AF65-F5344CB8AC3E}">
        <p14:creationId xmlns:p14="http://schemas.microsoft.com/office/powerpoint/2010/main" val="3419729208"/>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0BF2D-CF34-4DCC-AD0C-E06FDDB8BB9E}"/>
              </a:ext>
            </a:extLst>
          </p:cNvPr>
          <p:cNvSpPr>
            <a:spLocks noGrp="1"/>
          </p:cNvSpPr>
          <p:nvPr>
            <p:ph type="title"/>
          </p:nvPr>
        </p:nvSpPr>
        <p:spPr/>
        <p:txBody>
          <a:bodyPr/>
          <a:lstStyle/>
          <a:p>
            <a:r>
              <a:rPr lang="en-US" dirty="0"/>
              <a:t>Commodity Price Risk Case Study</a:t>
            </a:r>
          </a:p>
        </p:txBody>
      </p:sp>
    </p:spTree>
    <p:extLst>
      <p:ext uri="{BB962C8B-B14F-4D97-AF65-F5344CB8AC3E}">
        <p14:creationId xmlns:p14="http://schemas.microsoft.com/office/powerpoint/2010/main" val="1039467737"/>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E8F7059-D3EB-4ED9-BF34-F751B8D3FE18}"/>
              </a:ext>
            </a:extLst>
          </p:cNvPr>
          <p:cNvPicPr>
            <a:picLocks noGrp="1" noChangeAspect="1"/>
          </p:cNvPicPr>
          <p:nvPr>
            <p:ph idx="1"/>
          </p:nvPr>
        </p:nvPicPr>
        <p:blipFill>
          <a:blip r:embed="rId2"/>
          <a:stretch>
            <a:fillRect/>
          </a:stretch>
        </p:blipFill>
        <p:spPr>
          <a:xfrm>
            <a:off x="708316" y="1263650"/>
            <a:ext cx="7743242" cy="4913313"/>
          </a:xfrm>
          <a:prstGeom prst="rect">
            <a:avLst/>
          </a:prstGeom>
        </p:spPr>
      </p:pic>
      <p:sp>
        <p:nvSpPr>
          <p:cNvPr id="3" name="Title 2">
            <a:extLst>
              <a:ext uri="{FF2B5EF4-FFF2-40B4-BE49-F238E27FC236}">
                <a16:creationId xmlns:a16="http://schemas.microsoft.com/office/drawing/2014/main" id="{4F9C6EB3-BFB7-4665-8F3D-18A3FBED72C5}"/>
              </a:ext>
            </a:extLst>
          </p:cNvPr>
          <p:cNvSpPr>
            <a:spLocks noGrp="1"/>
          </p:cNvSpPr>
          <p:nvPr>
            <p:ph type="title"/>
          </p:nvPr>
        </p:nvSpPr>
        <p:spPr/>
        <p:txBody>
          <a:bodyPr/>
          <a:lstStyle/>
          <a:p>
            <a:r>
              <a:rPr lang="en-US" dirty="0"/>
              <a:t>Ras Laffan in Qatar</a:t>
            </a:r>
          </a:p>
        </p:txBody>
      </p:sp>
      <p:sp>
        <p:nvSpPr>
          <p:cNvPr id="4" name="Slide Number Placeholder 3">
            <a:extLst>
              <a:ext uri="{FF2B5EF4-FFF2-40B4-BE49-F238E27FC236}">
                <a16:creationId xmlns:a16="http://schemas.microsoft.com/office/drawing/2014/main" id="{6F266B40-F221-47E2-8F7C-698C975FB841}"/>
              </a:ext>
            </a:extLst>
          </p:cNvPr>
          <p:cNvSpPr>
            <a:spLocks noGrp="1"/>
          </p:cNvSpPr>
          <p:nvPr>
            <p:ph type="sldNum" sz="quarter" idx="12"/>
          </p:nvPr>
        </p:nvSpPr>
        <p:spPr/>
        <p:txBody>
          <a:bodyPr/>
          <a:lstStyle/>
          <a:p>
            <a:pPr algn="ctr"/>
            <a:fld id="{0C3A1854-6B63-4059-B360-A3C4972BF0FC}" type="slidenum">
              <a:rPr lang="ko-KR" altLang="en-US" smtClean="0"/>
              <a:pPr algn="ctr"/>
              <a:t>479</a:t>
            </a:fld>
            <a:endParaRPr lang="ko-KR" altLang="en-US" dirty="0"/>
          </a:p>
        </p:txBody>
      </p:sp>
    </p:spTree>
    <p:extLst>
      <p:ext uri="{BB962C8B-B14F-4D97-AF65-F5344CB8AC3E}">
        <p14:creationId xmlns:p14="http://schemas.microsoft.com/office/powerpoint/2010/main" val="33846317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49C604-044A-4F2E-91B5-36A9A1C6C0C4}"/>
              </a:ext>
            </a:extLst>
          </p:cNvPr>
          <p:cNvSpPr>
            <a:spLocks noGrp="1"/>
          </p:cNvSpPr>
          <p:nvPr>
            <p:ph idx="1"/>
          </p:nvPr>
        </p:nvSpPr>
        <p:spPr/>
        <p:txBody>
          <a:bodyPr/>
          <a:lstStyle/>
          <a:p>
            <a:r>
              <a:rPr lang="en-US" dirty="0"/>
              <a:t>African credit spreads are much higher</a:t>
            </a:r>
          </a:p>
        </p:txBody>
      </p:sp>
      <p:sp>
        <p:nvSpPr>
          <p:cNvPr id="3" name="Title 2">
            <a:extLst>
              <a:ext uri="{FF2B5EF4-FFF2-40B4-BE49-F238E27FC236}">
                <a16:creationId xmlns:a16="http://schemas.microsoft.com/office/drawing/2014/main" id="{3EBAFCFE-BF8B-42B5-9ED8-4FC9D3428089}"/>
              </a:ext>
            </a:extLst>
          </p:cNvPr>
          <p:cNvSpPr>
            <a:spLocks noGrp="1"/>
          </p:cNvSpPr>
          <p:nvPr>
            <p:ph type="title"/>
          </p:nvPr>
        </p:nvSpPr>
        <p:spPr/>
        <p:txBody>
          <a:bodyPr/>
          <a:lstStyle/>
          <a:p>
            <a:r>
              <a:rPr lang="en-US" dirty="0"/>
              <a:t>Credit Spreads in Project Finance</a:t>
            </a:r>
          </a:p>
        </p:txBody>
      </p:sp>
      <p:sp>
        <p:nvSpPr>
          <p:cNvPr id="4" name="Slide Number Placeholder 3">
            <a:extLst>
              <a:ext uri="{FF2B5EF4-FFF2-40B4-BE49-F238E27FC236}">
                <a16:creationId xmlns:a16="http://schemas.microsoft.com/office/drawing/2014/main" id="{9FC94A53-0A67-41AC-AECB-FD29BDED0B2B}"/>
              </a:ext>
            </a:extLst>
          </p:cNvPr>
          <p:cNvSpPr>
            <a:spLocks noGrp="1"/>
          </p:cNvSpPr>
          <p:nvPr>
            <p:ph type="sldNum" sz="quarter" idx="12"/>
          </p:nvPr>
        </p:nvSpPr>
        <p:spPr/>
        <p:txBody>
          <a:bodyPr/>
          <a:lstStyle/>
          <a:p>
            <a:pPr algn="ctr"/>
            <a:fld id="{0C3A1854-6B63-4059-B360-A3C4972BF0FC}" type="slidenum">
              <a:rPr lang="ko-KR" altLang="en-US" smtClean="0"/>
              <a:pPr algn="ctr"/>
              <a:t>48</a:t>
            </a:fld>
            <a:endParaRPr lang="ko-KR" altLang="en-US" dirty="0"/>
          </a:p>
        </p:txBody>
      </p:sp>
      <p:pic>
        <p:nvPicPr>
          <p:cNvPr id="5" name="Picture 4">
            <a:extLst>
              <a:ext uri="{FF2B5EF4-FFF2-40B4-BE49-F238E27FC236}">
                <a16:creationId xmlns:a16="http://schemas.microsoft.com/office/drawing/2014/main" id="{BA7D81B7-A88E-453C-B8DF-86E3E087E2A7}"/>
              </a:ext>
            </a:extLst>
          </p:cNvPr>
          <p:cNvPicPr>
            <a:picLocks noChangeAspect="1"/>
          </p:cNvPicPr>
          <p:nvPr/>
        </p:nvPicPr>
        <p:blipFill>
          <a:blip r:embed="rId2"/>
          <a:stretch>
            <a:fillRect/>
          </a:stretch>
        </p:blipFill>
        <p:spPr>
          <a:xfrm>
            <a:off x="850179" y="1763832"/>
            <a:ext cx="7666938" cy="4718769"/>
          </a:xfrm>
          <a:prstGeom prst="rect">
            <a:avLst/>
          </a:prstGeom>
        </p:spPr>
      </p:pic>
    </p:spTree>
    <p:extLst>
      <p:ext uri="{BB962C8B-B14F-4D97-AF65-F5344CB8AC3E}">
        <p14:creationId xmlns:p14="http://schemas.microsoft.com/office/powerpoint/2010/main" val="2932950036"/>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EE9BFB-C2B2-4547-832B-B2E7EA941ADB}"/>
              </a:ext>
            </a:extLst>
          </p:cNvPr>
          <p:cNvSpPr>
            <a:spLocks noGrp="1"/>
          </p:cNvSpPr>
          <p:nvPr>
            <p:ph type="title"/>
          </p:nvPr>
        </p:nvSpPr>
        <p:spPr>
          <a:xfrm>
            <a:off x="732344" y="198385"/>
            <a:ext cx="7666938" cy="690676"/>
          </a:xfrm>
        </p:spPr>
        <p:txBody>
          <a:bodyPr/>
          <a:lstStyle/>
          <a:p>
            <a:r>
              <a:rPr lang="en-US" dirty="0"/>
              <a:t>Qatar Background</a:t>
            </a:r>
          </a:p>
        </p:txBody>
      </p:sp>
      <p:pic>
        <p:nvPicPr>
          <p:cNvPr id="5" name="Picture 4">
            <a:extLst>
              <a:ext uri="{FF2B5EF4-FFF2-40B4-BE49-F238E27FC236}">
                <a16:creationId xmlns:a16="http://schemas.microsoft.com/office/drawing/2014/main" id="{80BC6B25-7544-4A4F-A8D7-F609877DF648}"/>
              </a:ext>
            </a:extLst>
          </p:cNvPr>
          <p:cNvPicPr>
            <a:picLocks noChangeAspect="1"/>
          </p:cNvPicPr>
          <p:nvPr/>
        </p:nvPicPr>
        <p:blipFill>
          <a:blip r:embed="rId2"/>
          <a:stretch>
            <a:fillRect/>
          </a:stretch>
        </p:blipFill>
        <p:spPr>
          <a:xfrm>
            <a:off x="609600" y="1048429"/>
            <a:ext cx="6398607" cy="1097986"/>
          </a:xfrm>
          <a:prstGeom prst="rect">
            <a:avLst/>
          </a:prstGeom>
        </p:spPr>
      </p:pic>
      <p:pic>
        <p:nvPicPr>
          <p:cNvPr id="6" name="Picture 5">
            <a:extLst>
              <a:ext uri="{FF2B5EF4-FFF2-40B4-BE49-F238E27FC236}">
                <a16:creationId xmlns:a16="http://schemas.microsoft.com/office/drawing/2014/main" id="{A00537B4-04F4-4801-8D4D-D87DC34780A8}"/>
              </a:ext>
            </a:extLst>
          </p:cNvPr>
          <p:cNvPicPr>
            <a:picLocks noChangeAspect="1"/>
          </p:cNvPicPr>
          <p:nvPr/>
        </p:nvPicPr>
        <p:blipFill>
          <a:blip r:embed="rId3"/>
          <a:stretch>
            <a:fillRect/>
          </a:stretch>
        </p:blipFill>
        <p:spPr>
          <a:xfrm>
            <a:off x="2438400" y="2476790"/>
            <a:ext cx="4025672" cy="3162408"/>
          </a:xfrm>
          <a:prstGeom prst="rect">
            <a:avLst/>
          </a:prstGeom>
        </p:spPr>
      </p:pic>
    </p:spTree>
    <p:extLst>
      <p:ext uri="{BB962C8B-B14F-4D97-AF65-F5344CB8AC3E}">
        <p14:creationId xmlns:p14="http://schemas.microsoft.com/office/powerpoint/2010/main" val="4240127755"/>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1965167" y="2771045"/>
            <a:ext cx="2066190" cy="134836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5143661" y="4850675"/>
            <a:ext cx="1798197" cy="1030094"/>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9" name="Straight Arrow Connector 28"/>
          <p:cNvCxnSpPr>
            <a:cxnSpLocks/>
            <a:endCxn id="31" idx="6"/>
          </p:cNvCxnSpPr>
          <p:nvPr/>
        </p:nvCxnSpPr>
        <p:spPr bwMode="auto">
          <a:xfrm flipH="1">
            <a:off x="1743887" y="4525038"/>
            <a:ext cx="1846273" cy="6966"/>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p:cNvCxnSpPr>
            <a:cxnSpLocks/>
          </p:cNvCxnSpPr>
          <p:nvPr/>
        </p:nvCxnSpPr>
        <p:spPr bwMode="auto">
          <a:xfrm>
            <a:off x="5275777" y="4361731"/>
            <a:ext cx="1734623"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3590160" y="3756644"/>
            <a:ext cx="1820040" cy="1281737"/>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Special Purpose Vehicle: Bond Rating of A-</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14" name="Oval 13"/>
          <p:cNvSpPr/>
          <p:nvPr/>
        </p:nvSpPr>
        <p:spPr bwMode="auto">
          <a:xfrm>
            <a:off x="29779" y="2006947"/>
            <a:ext cx="1996233" cy="10768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EPC Contractor: Kellogg with Strong Record and Finances</a:t>
            </a:r>
          </a:p>
        </p:txBody>
      </p:sp>
      <p:sp>
        <p:nvSpPr>
          <p:cNvPr id="15" name="Rectangle 14"/>
          <p:cNvSpPr/>
          <p:nvPr/>
        </p:nvSpPr>
        <p:spPr bwMode="auto">
          <a:xfrm>
            <a:off x="2236347" y="3183211"/>
            <a:ext cx="1353813" cy="57343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EPC: Fixed Price Contract with LD</a:t>
            </a:r>
          </a:p>
        </p:txBody>
      </p:sp>
      <p:sp>
        <p:nvSpPr>
          <p:cNvPr id="21" name="Oval 20"/>
          <p:cNvSpPr/>
          <p:nvPr/>
        </p:nvSpPr>
        <p:spPr bwMode="auto">
          <a:xfrm>
            <a:off x="7010400" y="3864602"/>
            <a:ext cx="1585972" cy="940431"/>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O&amp;M Contractor</a:t>
            </a:r>
          </a:p>
        </p:txBody>
      </p:sp>
      <p:sp>
        <p:nvSpPr>
          <p:cNvPr id="31" name="Oval 30"/>
          <p:cNvSpPr/>
          <p:nvPr/>
        </p:nvSpPr>
        <p:spPr bwMode="auto">
          <a:xfrm>
            <a:off x="0" y="3884304"/>
            <a:ext cx="1743887" cy="1295400"/>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Supplier: Need to Understand Economics and Supply Curve</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32" name="Oval 31"/>
          <p:cNvSpPr/>
          <p:nvPr/>
        </p:nvSpPr>
        <p:spPr bwMode="auto">
          <a:xfrm>
            <a:off x="6629400" y="5713103"/>
            <a:ext cx="2133600" cy="1144897"/>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Lenders:</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rPr>
              <a:t>Issued bonds and debt with long tenor and low rates</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33" name="Oval 32"/>
          <p:cNvSpPr/>
          <p:nvPr/>
        </p:nvSpPr>
        <p:spPr bwMode="auto">
          <a:xfrm>
            <a:off x="292690" y="5560704"/>
            <a:ext cx="1773098" cy="1297296"/>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Sponsors: Want strong sponsor:</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rPr>
              <a:t>Mobil </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State</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43" name="Rectangle 42"/>
          <p:cNvSpPr/>
          <p:nvPr/>
        </p:nvSpPr>
        <p:spPr bwMode="auto">
          <a:xfrm>
            <a:off x="5143662" y="5271950"/>
            <a:ext cx="1202670" cy="93925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Loan Agreement – Draws Green; Debt Service Red</a:t>
            </a:r>
          </a:p>
        </p:txBody>
      </p:sp>
      <p:cxnSp>
        <p:nvCxnSpPr>
          <p:cNvPr id="57" name="Straight Arrow Connector 56"/>
          <p:cNvCxnSpPr>
            <a:cxnSpLocks/>
            <a:stCxn id="7" idx="3"/>
          </p:cNvCxnSpPr>
          <p:nvPr/>
        </p:nvCxnSpPr>
        <p:spPr bwMode="auto">
          <a:xfrm flipH="1">
            <a:off x="2111671" y="4850675"/>
            <a:ext cx="1745028" cy="132308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5077308" y="2155486"/>
            <a:ext cx="0" cy="1788864"/>
          </a:xfrm>
          <a:prstGeom prst="straightConnector1">
            <a:avLst/>
          </a:prstGeom>
          <a:ln w="825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A642779-96D0-4ABF-B41D-32F9F08976C2}"/>
              </a:ext>
            </a:extLst>
          </p:cNvPr>
          <p:cNvSpPr/>
          <p:nvPr/>
        </p:nvSpPr>
        <p:spPr bwMode="auto">
          <a:xfrm>
            <a:off x="5613042" y="4152181"/>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O&amp;M Agreement</a:t>
            </a:r>
          </a:p>
        </p:txBody>
      </p:sp>
      <p:sp>
        <p:nvSpPr>
          <p:cNvPr id="72" name="Rectangle 71">
            <a:extLst>
              <a:ext uri="{FF2B5EF4-FFF2-40B4-BE49-F238E27FC236}">
                <a16:creationId xmlns:a16="http://schemas.microsoft.com/office/drawing/2014/main" id="{D5D16671-9930-47D8-B49D-0EA5AB53B07C}"/>
              </a:ext>
            </a:extLst>
          </p:cNvPr>
          <p:cNvSpPr/>
          <p:nvPr/>
        </p:nvSpPr>
        <p:spPr bwMode="auto">
          <a:xfrm>
            <a:off x="2170866" y="4216318"/>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Supply Agreement</a:t>
            </a:r>
          </a:p>
        </p:txBody>
      </p:sp>
      <p:sp>
        <p:nvSpPr>
          <p:cNvPr id="39" name="Rectangle 38"/>
          <p:cNvSpPr/>
          <p:nvPr/>
        </p:nvSpPr>
        <p:spPr bwMode="auto">
          <a:xfrm>
            <a:off x="4716387" y="2255503"/>
            <a:ext cx="1176574" cy="873068"/>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Off-take Contract with minimum supply </a:t>
            </a:r>
          </a:p>
        </p:txBody>
      </p:sp>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a:xfrm>
            <a:off x="565019" y="236918"/>
            <a:ext cx="7666938" cy="690676"/>
          </a:xfrm>
        </p:spPr>
        <p:txBody>
          <a:bodyPr>
            <a:normAutofit/>
          </a:bodyPr>
          <a:lstStyle/>
          <a:p>
            <a:r>
              <a:rPr lang="en-US" dirty="0"/>
              <a:t>Project Finance Diagram – Ras Laffan</a:t>
            </a:r>
          </a:p>
        </p:txBody>
      </p:sp>
      <p:sp>
        <p:nvSpPr>
          <p:cNvPr id="47" name="Rectangle 46"/>
          <p:cNvSpPr/>
          <p:nvPr/>
        </p:nvSpPr>
        <p:spPr bwMode="auto">
          <a:xfrm>
            <a:off x="2694213" y="5462719"/>
            <a:ext cx="1076357" cy="519085"/>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Shareholder Agreement</a:t>
            </a:r>
          </a:p>
        </p:txBody>
      </p:sp>
      <p:cxnSp>
        <p:nvCxnSpPr>
          <p:cNvPr id="4" name="Straight Arrow Connector 3">
            <a:extLst>
              <a:ext uri="{FF2B5EF4-FFF2-40B4-BE49-F238E27FC236}">
                <a16:creationId xmlns:a16="http://schemas.microsoft.com/office/drawing/2014/main" id="{DA67F4E8-7DAB-4B5F-A7C6-37740E14BBCF}"/>
              </a:ext>
            </a:extLst>
          </p:cNvPr>
          <p:cNvCxnSpPr>
            <a:cxnSpLocks/>
          </p:cNvCxnSpPr>
          <p:nvPr/>
        </p:nvCxnSpPr>
        <p:spPr>
          <a:xfrm flipH="1" flipV="1">
            <a:off x="5410200" y="4722829"/>
            <a:ext cx="1716465" cy="999432"/>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732115A-D82C-48DE-BA04-BE8A45B12BD9}"/>
              </a:ext>
            </a:extLst>
          </p:cNvPr>
          <p:cNvCxnSpPr/>
          <p:nvPr/>
        </p:nvCxnSpPr>
        <p:spPr>
          <a:xfrm flipV="1">
            <a:off x="2026012" y="4722829"/>
            <a:ext cx="1641015" cy="1258975"/>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009873AC-FEA8-47A8-BD26-A0A9A9B884A9}"/>
              </a:ext>
            </a:extLst>
          </p:cNvPr>
          <p:cNvSpPr/>
          <p:nvPr/>
        </p:nvSpPr>
        <p:spPr bwMode="auto">
          <a:xfrm>
            <a:off x="2984185" y="1066188"/>
            <a:ext cx="2908776" cy="1089298"/>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Off-taker: Korea and Japan Utility Companies: Want strong off-taker with inactive to honor</a:t>
            </a:r>
            <a:r>
              <a:rPr lang="en-US" sz="1200" dirty="0">
                <a:solidFill>
                  <a:schemeClr val="bg1">
                    <a:lumMod val="95000"/>
                  </a:schemeClr>
                </a:solidFill>
              </a:rPr>
              <a:t> contract</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26" name="Oval 25">
            <a:extLst>
              <a:ext uri="{FF2B5EF4-FFF2-40B4-BE49-F238E27FC236}">
                <a16:creationId xmlns:a16="http://schemas.microsoft.com/office/drawing/2014/main" id="{6A974B21-FC4C-4F32-B56F-B9EA3A952C16}"/>
              </a:ext>
            </a:extLst>
          </p:cNvPr>
          <p:cNvSpPr/>
          <p:nvPr/>
        </p:nvSpPr>
        <p:spPr bwMode="auto">
          <a:xfrm>
            <a:off x="29779" y="2026612"/>
            <a:ext cx="1996233" cy="1076800"/>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EPC Contractor: Kellogg with Strong Record and Finances</a:t>
            </a:r>
          </a:p>
        </p:txBody>
      </p:sp>
      <p:sp>
        <p:nvSpPr>
          <p:cNvPr id="27" name="Oval 26">
            <a:extLst>
              <a:ext uri="{FF2B5EF4-FFF2-40B4-BE49-F238E27FC236}">
                <a16:creationId xmlns:a16="http://schemas.microsoft.com/office/drawing/2014/main" id="{370EDF97-8264-4FDB-AAF1-F88E89065070}"/>
              </a:ext>
            </a:extLst>
          </p:cNvPr>
          <p:cNvSpPr/>
          <p:nvPr/>
        </p:nvSpPr>
        <p:spPr bwMode="auto">
          <a:xfrm>
            <a:off x="7010400" y="3884267"/>
            <a:ext cx="1585972" cy="940431"/>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O&amp;M Contractor</a:t>
            </a:r>
          </a:p>
        </p:txBody>
      </p:sp>
      <p:sp>
        <p:nvSpPr>
          <p:cNvPr id="30" name="Oval 29">
            <a:extLst>
              <a:ext uri="{FF2B5EF4-FFF2-40B4-BE49-F238E27FC236}">
                <a16:creationId xmlns:a16="http://schemas.microsoft.com/office/drawing/2014/main" id="{2E308543-FEAF-4B03-B552-7F9B6E74ED22}"/>
              </a:ext>
            </a:extLst>
          </p:cNvPr>
          <p:cNvSpPr/>
          <p:nvPr/>
        </p:nvSpPr>
        <p:spPr bwMode="auto">
          <a:xfrm>
            <a:off x="6629400" y="5732768"/>
            <a:ext cx="2133600" cy="1144897"/>
          </a:xfrm>
          <a:prstGeom prst="ellipse">
            <a:avLst/>
          </a:prstGeom>
          <a:solidFill>
            <a:srgbClr val="0066CC"/>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Lenders:</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rPr>
              <a:t>Issued bonds and debt with long tenor and low rates</a:t>
            </a:r>
            <a:endParaRPr kumimoji="0" lang="en-US" sz="1200" b="0" i="0" u="none" strike="noStrike" cap="none" normalizeH="0" baseline="0" dirty="0">
              <a:ln>
                <a:noFill/>
              </a:ln>
              <a:solidFill>
                <a:schemeClr val="bg1">
                  <a:lumMod val="95000"/>
                </a:schemeClr>
              </a:solidFill>
              <a:effectLst/>
              <a:latin typeface="Arial" pitchFamily="34" charset="0"/>
            </a:endParaRPr>
          </a:p>
        </p:txBody>
      </p:sp>
      <p:cxnSp>
        <p:nvCxnSpPr>
          <p:cNvPr id="34" name="Straight Arrow Connector 33">
            <a:extLst>
              <a:ext uri="{FF2B5EF4-FFF2-40B4-BE49-F238E27FC236}">
                <a16:creationId xmlns:a16="http://schemas.microsoft.com/office/drawing/2014/main" id="{D71A6A2F-7A31-430D-BA2F-CDE4C5B74D64}"/>
              </a:ext>
            </a:extLst>
          </p:cNvPr>
          <p:cNvCxnSpPr>
            <a:cxnSpLocks/>
          </p:cNvCxnSpPr>
          <p:nvPr/>
        </p:nvCxnSpPr>
        <p:spPr>
          <a:xfrm>
            <a:off x="3914463" y="2155486"/>
            <a:ext cx="0" cy="1788864"/>
          </a:xfrm>
          <a:prstGeom prst="straightConnector1">
            <a:avLst/>
          </a:prstGeom>
          <a:ln w="825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DEC3E508-55F5-4BBB-963A-D870DC4A3685}"/>
              </a:ext>
            </a:extLst>
          </p:cNvPr>
          <p:cNvSpPr/>
          <p:nvPr/>
        </p:nvSpPr>
        <p:spPr bwMode="auto">
          <a:xfrm>
            <a:off x="3326176" y="2283332"/>
            <a:ext cx="1176574" cy="79646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Price of Gas Linked to Oil Price</a:t>
            </a:r>
          </a:p>
        </p:txBody>
      </p:sp>
    </p:spTree>
    <p:extLst>
      <p:ext uri="{BB962C8B-B14F-4D97-AF65-F5344CB8AC3E}">
        <p14:creationId xmlns:p14="http://schemas.microsoft.com/office/powerpoint/2010/main" val="2442578242"/>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5"/>
          <p:cNvSpPr>
            <a:spLocks noGrp="1" noChangeArrowheads="1"/>
          </p:cNvSpPr>
          <p:nvPr>
            <p:ph idx="1"/>
          </p:nvPr>
        </p:nvSpPr>
        <p:spPr>
          <a:xfrm>
            <a:off x="529389" y="1524000"/>
            <a:ext cx="4195011" cy="4572000"/>
          </a:xfrm>
        </p:spPr>
        <p:txBody>
          <a:bodyPr/>
          <a:lstStyle/>
          <a:p>
            <a:pPr marL="177800" indent="-177800">
              <a:lnSpc>
                <a:spcPct val="90000"/>
              </a:lnSpc>
            </a:pPr>
            <a:r>
              <a:rPr lang="en-US" sz="1400" dirty="0"/>
              <a:t>Loans were granted on the presumption that housing prices would follow historic trends and continue to increase.  The most fundamental of economic principles dictate that prices eventually move to long-run marginal cost, or the cost of building a new home.  As a corollary, economics suggests that prices can move to short-run marginal when surplus capacity exists.  The graph of median housing prices in the U.S. shown below illustrates how the basic economic principles were ignored.</a:t>
            </a:r>
          </a:p>
          <a:p>
            <a:pPr marL="177800" indent="-177800">
              <a:lnSpc>
                <a:spcPct val="90000"/>
              </a:lnSpc>
            </a:pPr>
            <a:endParaRPr lang="en-US" sz="1400" dirty="0"/>
          </a:p>
          <a:p>
            <a:pPr marL="177800" indent="-177800">
              <a:lnSpc>
                <a:spcPct val="90000"/>
              </a:lnSpc>
            </a:pPr>
            <a:endParaRPr lang="en-US" sz="1400" dirty="0"/>
          </a:p>
          <a:p>
            <a:pPr marL="177800" indent="-177800">
              <a:lnSpc>
                <a:spcPct val="90000"/>
              </a:lnSpc>
            </a:pPr>
            <a:r>
              <a:rPr lang="en-US" sz="1400" dirty="0"/>
              <a:t>.</a:t>
            </a:r>
          </a:p>
          <a:p>
            <a:pPr marL="177800" indent="-177800">
              <a:lnSpc>
                <a:spcPct val="90000"/>
              </a:lnSpc>
            </a:pPr>
            <a:endParaRPr lang="en-US" sz="1400" dirty="0"/>
          </a:p>
          <a:p>
            <a:pPr marL="177800" indent="-177800">
              <a:lnSpc>
                <a:spcPct val="90000"/>
              </a:lnSpc>
            </a:pPr>
            <a:endParaRPr lang="en-US" sz="1400" dirty="0"/>
          </a:p>
          <a:p>
            <a:pPr marL="177800" indent="-177800">
              <a:lnSpc>
                <a:spcPct val="90000"/>
              </a:lnSpc>
            </a:pPr>
            <a:endParaRPr lang="en-US" sz="1400" dirty="0"/>
          </a:p>
          <a:p>
            <a:pPr marL="177800" indent="-177800">
              <a:lnSpc>
                <a:spcPct val="90000"/>
              </a:lnSpc>
            </a:pPr>
            <a:r>
              <a:rPr lang="en-US" sz="1400" dirty="0"/>
              <a:t>.</a:t>
            </a:r>
          </a:p>
        </p:txBody>
      </p:sp>
      <p:sp>
        <p:nvSpPr>
          <p:cNvPr id="19458" name="Rectangle 4"/>
          <p:cNvSpPr>
            <a:spLocks noGrp="1" noChangeArrowheads="1"/>
          </p:cNvSpPr>
          <p:nvPr>
            <p:ph type="title"/>
          </p:nvPr>
        </p:nvSpPr>
        <p:spPr/>
        <p:txBody>
          <a:bodyPr>
            <a:normAutofit/>
          </a:bodyPr>
          <a:lstStyle/>
          <a:p>
            <a:r>
              <a:rPr lang="en-US" dirty="0"/>
              <a:t>Price Risk in Projects</a:t>
            </a:r>
          </a:p>
        </p:txBody>
      </p:sp>
      <p:sp>
        <p:nvSpPr>
          <p:cNvPr id="19460" name="Rectangle 6"/>
          <p:cNvSpPr>
            <a:spLocks noGrp="1" noChangeArrowheads="1"/>
          </p:cNvSpPr>
          <p:nvPr>
            <p:ph type="body" sz="half" idx="4294967295"/>
          </p:nvPr>
        </p:nvSpPr>
        <p:spPr>
          <a:xfrm>
            <a:off x="5295900" y="1524000"/>
            <a:ext cx="3848100" cy="4572000"/>
          </a:xfrm>
        </p:spPr>
        <p:txBody>
          <a:bodyPr/>
          <a:lstStyle/>
          <a:p>
            <a:pPr marL="0" indent="0" algn="ctr">
              <a:lnSpc>
                <a:spcPct val="90000"/>
              </a:lnSpc>
              <a:buFontTx/>
              <a:buNone/>
            </a:pPr>
            <a:r>
              <a:rPr lang="en-US" sz="1400" b="1" dirty="0"/>
              <a:t>AES Drax and UK Merchants</a:t>
            </a:r>
          </a:p>
          <a:p>
            <a:pPr marL="0" indent="0">
              <a:lnSpc>
                <a:spcPct val="90000"/>
              </a:lnSpc>
              <a:buFontTx/>
              <a:buNone/>
            </a:pPr>
            <a:r>
              <a:rPr lang="en-US" sz="1400" dirty="0"/>
              <a:t>Declines in prices were not predicted in merchant electricity markets after increases in supply.  Losses were estimated to be $100 billion.  In the U.K. changes in the market structure and increased supply pushed prices to marginal cost.</a:t>
            </a:r>
          </a:p>
        </p:txBody>
      </p:sp>
      <p:pic>
        <p:nvPicPr>
          <p:cNvPr id="19461" name="Picture 8"/>
          <p:cNvPicPr>
            <a:picLocks noChangeAspect="1" noChangeArrowheads="1"/>
          </p:cNvPicPr>
          <p:nvPr/>
        </p:nvPicPr>
        <p:blipFill>
          <a:blip r:embed="rId2" cstate="print"/>
          <a:srcRect/>
          <a:stretch>
            <a:fillRect/>
          </a:stretch>
        </p:blipFill>
        <p:spPr bwMode="auto">
          <a:xfrm>
            <a:off x="4724400" y="3741738"/>
            <a:ext cx="4114800" cy="2590800"/>
          </a:xfrm>
          <a:prstGeom prst="rect">
            <a:avLst/>
          </a:prstGeom>
          <a:noFill/>
          <a:ln w="12700">
            <a:noFill/>
            <a:miter lim="800000"/>
            <a:headEnd type="none" w="sm" len="sm"/>
            <a:tailEnd type="none" w="sm" len="sm"/>
          </a:ln>
        </p:spPr>
      </p:pic>
      <p:pic>
        <p:nvPicPr>
          <p:cNvPr id="19462" name="Picture 11"/>
          <p:cNvPicPr>
            <a:picLocks noChangeAspect="1" noChangeArrowheads="1"/>
          </p:cNvPicPr>
          <p:nvPr/>
        </p:nvPicPr>
        <p:blipFill>
          <a:blip r:embed="rId3" cstate="print"/>
          <a:srcRect/>
          <a:stretch>
            <a:fillRect/>
          </a:stretch>
        </p:blipFill>
        <p:spPr bwMode="auto">
          <a:xfrm>
            <a:off x="685800" y="3810000"/>
            <a:ext cx="3733800" cy="2536825"/>
          </a:xfrm>
          <a:prstGeom prst="rect">
            <a:avLst/>
          </a:prstGeom>
          <a:noFill/>
          <a:ln w="12700">
            <a:noFill/>
            <a:miter lim="800000"/>
            <a:headEnd type="none" w="sm" len="sm"/>
            <a:tailEnd type="none" w="lg" len="lg"/>
          </a:ln>
        </p:spPr>
      </p:pic>
    </p:spTree>
    <p:extLst>
      <p:ext uri="{BB962C8B-B14F-4D97-AF65-F5344CB8AC3E}">
        <p14:creationId xmlns:p14="http://schemas.microsoft.com/office/powerpoint/2010/main" val="360366087"/>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4"/>
          <p:cNvSpPr>
            <a:spLocks noGrp="1" noChangeArrowheads="1"/>
          </p:cNvSpPr>
          <p:nvPr>
            <p:ph type="body" idx="1"/>
          </p:nvPr>
        </p:nvSpPr>
        <p:spPr/>
        <p:txBody>
          <a:bodyPr>
            <a:normAutofit lnSpcReduction="10000"/>
          </a:bodyPr>
          <a:lstStyle/>
          <a:p>
            <a:r>
              <a:rPr lang="en-US" sz="2800" dirty="0"/>
              <a:t>Summary of Original Transaction</a:t>
            </a:r>
          </a:p>
          <a:p>
            <a:pPr lvl="1"/>
            <a:r>
              <a:rPr lang="en-US" dirty="0"/>
              <a:t>Project: 2 LNG Trains and cost of developing natural gas reserves</a:t>
            </a:r>
          </a:p>
          <a:p>
            <a:pPr lvl="2"/>
            <a:r>
              <a:rPr lang="en-US" dirty="0"/>
              <a:t>Cost $3.4 billion</a:t>
            </a:r>
          </a:p>
          <a:p>
            <a:pPr lvl="2"/>
            <a:r>
              <a:rPr lang="en-US" dirty="0"/>
              <a:t>5.2 millions of tons per annum</a:t>
            </a:r>
          </a:p>
          <a:p>
            <a:pPr lvl="1"/>
            <a:r>
              <a:rPr lang="en-US" dirty="0"/>
              <a:t>Equity Sponsors</a:t>
            </a:r>
          </a:p>
          <a:p>
            <a:pPr lvl="2"/>
            <a:r>
              <a:rPr lang="en-US" dirty="0"/>
              <a:t>70% State of Qatar</a:t>
            </a:r>
          </a:p>
          <a:p>
            <a:pPr lvl="2"/>
            <a:r>
              <a:rPr lang="en-US" dirty="0"/>
              <a:t>30% Mobil Oil</a:t>
            </a:r>
          </a:p>
          <a:p>
            <a:pPr lvl="1"/>
            <a:r>
              <a:rPr lang="en-US" dirty="0"/>
              <a:t>EPC Construction Contracts</a:t>
            </a:r>
          </a:p>
          <a:p>
            <a:pPr lvl="2"/>
            <a:r>
              <a:rPr lang="en-US" dirty="0"/>
              <a:t>JCG/MW Kellogg for LNG Trains and on-shore facilities</a:t>
            </a:r>
          </a:p>
          <a:p>
            <a:pPr lvl="2"/>
            <a:r>
              <a:rPr lang="en-US" dirty="0"/>
              <a:t>McDermott-EPTM/Chiyoda for off-shore platforms</a:t>
            </a:r>
          </a:p>
          <a:p>
            <a:pPr lvl="2"/>
            <a:r>
              <a:rPr lang="en-US" dirty="0"/>
              <a:t>Saipan for off-shore pipeline connection</a:t>
            </a:r>
          </a:p>
        </p:txBody>
      </p:sp>
      <p:sp>
        <p:nvSpPr>
          <p:cNvPr id="89091" name="Rectangle 5"/>
          <p:cNvSpPr>
            <a:spLocks noGrp="1" noChangeArrowheads="1"/>
          </p:cNvSpPr>
          <p:nvPr>
            <p:ph type="title"/>
          </p:nvPr>
        </p:nvSpPr>
        <p:spPr/>
        <p:txBody>
          <a:bodyPr>
            <a:normAutofit fontScale="90000"/>
          </a:bodyPr>
          <a:lstStyle/>
          <a:p>
            <a:r>
              <a:rPr lang="en-US" dirty="0"/>
              <a:t>Example: Ras Laffan Liquified Gas Company (Ras Gas)</a:t>
            </a:r>
          </a:p>
        </p:txBody>
      </p:sp>
    </p:spTree>
    <p:extLst>
      <p:ext uri="{BB962C8B-B14F-4D97-AF65-F5344CB8AC3E}">
        <p14:creationId xmlns:p14="http://schemas.microsoft.com/office/powerpoint/2010/main" val="390283677"/>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638862" y="531812"/>
            <a:ext cx="7666938" cy="690676"/>
          </a:xfrm>
        </p:spPr>
        <p:txBody>
          <a:bodyPr>
            <a:normAutofit fontScale="90000"/>
          </a:bodyPr>
          <a:lstStyle/>
          <a:p>
            <a:r>
              <a:rPr lang="en-US" altLang="en-US" dirty="0"/>
              <a:t>Project Finance Representation with Contracts for Ring Fencing Risks – This is the Idea of contracts</a:t>
            </a:r>
          </a:p>
        </p:txBody>
      </p:sp>
      <p:pic>
        <p:nvPicPr>
          <p:cNvPr id="1761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67464"/>
            <a:ext cx="6324600"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76132" name="Text Box 6"/>
          <p:cNvSpPr txBox="1">
            <a:spLocks noChangeArrowheads="1"/>
          </p:cNvSpPr>
          <p:nvPr/>
        </p:nvSpPr>
        <p:spPr bwMode="auto">
          <a:xfrm>
            <a:off x="6096000" y="1524000"/>
            <a:ext cx="2209800" cy="3105150"/>
          </a:xfrm>
          <a:prstGeom prst="rect">
            <a:avLst/>
          </a:prstGeom>
          <a:solidFill>
            <a:srgbClr val="FFFF66"/>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a:spcBef>
                <a:spcPct val="50000"/>
              </a:spcBef>
            </a:pPr>
            <a:r>
              <a:rPr lang="en-US" altLang="en-US" dirty="0"/>
              <a:t>Debt is serviced entirely via cash flow through the project and the SPV This structure exposes the lenders to significant risks. If something goes wrong, their recourse against the sponsor, with its typically larger balance sheet, will be limited or none. </a:t>
            </a:r>
          </a:p>
          <a:p>
            <a:pPr>
              <a:spcBef>
                <a:spcPct val="50000"/>
              </a:spcBef>
            </a:pPr>
            <a:r>
              <a:rPr lang="en-US" altLang="en-US" b="1" i="1" dirty="0">
                <a:solidFill>
                  <a:srgbClr val="3366CC"/>
                </a:solidFill>
              </a:rPr>
              <a:t>The loan is structured so that bankers can step into and take over the project if things were to go wrong, a so-called step-in right. This process is also called ‘ring-fencing.’</a:t>
            </a:r>
          </a:p>
        </p:txBody>
      </p:sp>
      <p:sp>
        <p:nvSpPr>
          <p:cNvPr id="176133" name="Text Box 7"/>
          <p:cNvSpPr txBox="1">
            <a:spLocks noChangeArrowheads="1"/>
          </p:cNvSpPr>
          <p:nvPr/>
        </p:nvSpPr>
        <p:spPr bwMode="auto">
          <a:xfrm>
            <a:off x="152400" y="4343400"/>
            <a:ext cx="1371600" cy="274638"/>
          </a:xfrm>
          <a:prstGeom prst="rect">
            <a:avLst/>
          </a:prstGeom>
          <a:solidFill>
            <a:srgbClr val="FFFF66"/>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a:spcBef>
                <a:spcPct val="50000"/>
              </a:spcBef>
            </a:pPr>
            <a:r>
              <a:rPr lang="en-US" altLang="en-US" dirty="0"/>
              <a:t>Ring-Fence</a:t>
            </a:r>
          </a:p>
        </p:txBody>
      </p:sp>
      <p:sp>
        <p:nvSpPr>
          <p:cNvPr id="176134" name="Line 8"/>
          <p:cNvSpPr>
            <a:spLocks noChangeShapeType="1"/>
          </p:cNvSpPr>
          <p:nvPr/>
        </p:nvSpPr>
        <p:spPr bwMode="auto">
          <a:xfrm flipV="1">
            <a:off x="1371600" y="3962400"/>
            <a:ext cx="609600" cy="2286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625785692"/>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28650" y="365127"/>
            <a:ext cx="7800975" cy="892174"/>
          </a:xfrm>
        </p:spPr>
        <p:txBody>
          <a:bodyPr>
            <a:normAutofit/>
          </a:bodyPr>
          <a:lstStyle/>
          <a:p>
            <a:pPr algn="ctr"/>
            <a:r>
              <a:rPr lang="en-US" altLang="en-US" sz="2900" dirty="0">
                <a:latin typeface="Franklin Gothic Demi" panose="020B0703020102020204" pitchFamily="34" charset="0"/>
                <a:cs typeface="Times New Roman" panose="02020603050405020304" pitchFamily="18" charset="0"/>
              </a:rPr>
              <a:t>Bad Diagram of Project Financing for Discussion</a:t>
            </a:r>
          </a:p>
        </p:txBody>
      </p:sp>
      <p:pic>
        <p:nvPicPr>
          <p:cNvPr id="6147" name="Picture 3"/>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1474838" y="1951702"/>
            <a:ext cx="7161161" cy="4296697"/>
          </a:xfrm>
        </p:spPr>
      </p:pic>
    </p:spTree>
    <p:extLst>
      <p:ext uri="{BB962C8B-B14F-4D97-AF65-F5344CB8AC3E}">
        <p14:creationId xmlns:p14="http://schemas.microsoft.com/office/powerpoint/2010/main" val="910687213"/>
      </p:ext>
    </p:extLst>
  </p:cSld>
  <p:clrMapOvr>
    <a:masterClrMapping/>
  </p:clrMapOvr>
  <p:transition>
    <p:zoom/>
  </p:transition>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FE950C72-BA36-47A3-9068-E39C1F1FA6A1}"/>
              </a:ext>
            </a:extLst>
          </p:cNvPr>
          <p:cNvPicPr>
            <a:picLocks noGrp="1" noChangeAspect="1"/>
          </p:cNvPicPr>
          <p:nvPr>
            <p:ph idx="1"/>
          </p:nvPr>
        </p:nvPicPr>
        <p:blipFill>
          <a:blip r:embed="rId2"/>
          <a:stretch>
            <a:fillRect/>
          </a:stretch>
        </p:blipFill>
        <p:spPr>
          <a:xfrm>
            <a:off x="4592583" y="1665171"/>
            <a:ext cx="4455163" cy="3732146"/>
          </a:xfrm>
          <a:prstGeom prst="rect">
            <a:avLst/>
          </a:prstGeom>
        </p:spPr>
      </p:pic>
      <p:sp>
        <p:nvSpPr>
          <p:cNvPr id="2" name="Title 1">
            <a:extLst>
              <a:ext uri="{FF2B5EF4-FFF2-40B4-BE49-F238E27FC236}">
                <a16:creationId xmlns:a16="http://schemas.microsoft.com/office/drawing/2014/main" id="{4549DBED-4F3B-4488-BDAE-81598D5AB733}"/>
              </a:ext>
            </a:extLst>
          </p:cNvPr>
          <p:cNvSpPr>
            <a:spLocks noGrp="1"/>
          </p:cNvSpPr>
          <p:nvPr>
            <p:ph type="title"/>
          </p:nvPr>
        </p:nvSpPr>
        <p:spPr/>
        <p:txBody>
          <a:bodyPr>
            <a:normAutofit fontScale="90000"/>
          </a:bodyPr>
          <a:lstStyle/>
          <a:p>
            <a:r>
              <a:rPr lang="en-US" dirty="0"/>
              <a:t>Explaining Project Finance with Diagrams: Bad Examples</a:t>
            </a:r>
          </a:p>
        </p:txBody>
      </p:sp>
      <p:sp>
        <p:nvSpPr>
          <p:cNvPr id="4" name="Slide Number Placeholder 3">
            <a:extLst>
              <a:ext uri="{FF2B5EF4-FFF2-40B4-BE49-F238E27FC236}">
                <a16:creationId xmlns:a16="http://schemas.microsoft.com/office/drawing/2014/main" id="{90534551-4CE9-4A78-8CC1-42EF06D35E04}"/>
              </a:ext>
            </a:extLst>
          </p:cNvPr>
          <p:cNvSpPr>
            <a:spLocks noGrp="1"/>
          </p:cNvSpPr>
          <p:nvPr>
            <p:ph type="sldNum" sz="quarter" idx="12"/>
          </p:nvPr>
        </p:nvSpPr>
        <p:spPr/>
        <p:txBody>
          <a:bodyPr/>
          <a:lstStyle/>
          <a:p>
            <a:pPr algn="ctr"/>
            <a:fld id="{0C3A1854-6B63-4059-B360-A3C4972BF0FC}" type="slidenum">
              <a:rPr lang="ko-KR" altLang="en-US" smtClean="0"/>
              <a:pPr algn="ctr"/>
              <a:t>486</a:t>
            </a:fld>
            <a:endParaRPr lang="ko-KR" altLang="en-US" dirty="0"/>
          </a:p>
        </p:txBody>
      </p:sp>
      <p:pic>
        <p:nvPicPr>
          <p:cNvPr id="3" name="Picture 2">
            <a:extLst>
              <a:ext uri="{FF2B5EF4-FFF2-40B4-BE49-F238E27FC236}">
                <a16:creationId xmlns:a16="http://schemas.microsoft.com/office/drawing/2014/main" id="{B7126E16-DEDE-4375-94EF-1E3CA918AA80}"/>
              </a:ext>
            </a:extLst>
          </p:cNvPr>
          <p:cNvPicPr>
            <a:picLocks noChangeAspect="1"/>
          </p:cNvPicPr>
          <p:nvPr/>
        </p:nvPicPr>
        <p:blipFill>
          <a:blip r:embed="rId3"/>
          <a:stretch>
            <a:fillRect/>
          </a:stretch>
        </p:blipFill>
        <p:spPr>
          <a:xfrm>
            <a:off x="124426" y="1665171"/>
            <a:ext cx="4688205" cy="3803952"/>
          </a:xfrm>
          <a:prstGeom prst="rect">
            <a:avLst/>
          </a:prstGeom>
        </p:spPr>
      </p:pic>
    </p:spTree>
    <p:extLst>
      <p:ext uri="{BB962C8B-B14F-4D97-AF65-F5344CB8AC3E}">
        <p14:creationId xmlns:p14="http://schemas.microsoft.com/office/powerpoint/2010/main" val="2788579192"/>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F3B337D-22E0-4A1F-A766-7232A4695822}"/>
              </a:ext>
            </a:extLst>
          </p:cNvPr>
          <p:cNvSpPr>
            <a:spLocks noGrp="1"/>
          </p:cNvSpPr>
          <p:nvPr>
            <p:ph idx="1"/>
          </p:nvPr>
        </p:nvSpPr>
        <p:spPr/>
        <p:txBody>
          <a:bodyPr>
            <a:normAutofit fontScale="85000" lnSpcReduction="20000"/>
          </a:bodyPr>
          <a:lstStyle/>
          <a:p>
            <a:r>
              <a:rPr lang="en-US" dirty="0"/>
              <a:t>SPV is a separate corporation in the middle</a:t>
            </a:r>
          </a:p>
          <a:p>
            <a:r>
              <a:rPr lang="en-US" dirty="0"/>
              <a:t>SPV signs a lot of contracts that should be illustrate   with solid lines</a:t>
            </a:r>
          </a:p>
          <a:p>
            <a:r>
              <a:rPr lang="en-US" dirty="0"/>
              <a:t>The contracts should be labeled (e.g. concession contract, EPC contract, PPA contract, O&amp;M contract, Loan Agreement, Shareholders agreement)</a:t>
            </a:r>
          </a:p>
          <a:p>
            <a:r>
              <a:rPr lang="en-US" dirty="0"/>
              <a:t>Contracts should be consistent with each other</a:t>
            </a:r>
          </a:p>
          <a:p>
            <a:r>
              <a:rPr lang="en-US" dirty="0"/>
              <a:t>Diagram should show direction of money and start with revenues (no revenues, no project)</a:t>
            </a:r>
          </a:p>
          <a:p>
            <a:r>
              <a:rPr lang="en-US" dirty="0"/>
              <a:t>Quality of off-takers should be shown on the diagram in the circles</a:t>
            </a:r>
          </a:p>
          <a:p>
            <a:r>
              <a:rPr lang="en-US" dirty="0"/>
              <a:t>Insurances and guarantees should can be demonstrated</a:t>
            </a:r>
          </a:p>
        </p:txBody>
      </p:sp>
      <p:sp>
        <p:nvSpPr>
          <p:cNvPr id="2" name="Title 1">
            <a:extLst>
              <a:ext uri="{FF2B5EF4-FFF2-40B4-BE49-F238E27FC236}">
                <a16:creationId xmlns:a16="http://schemas.microsoft.com/office/drawing/2014/main" id="{4549DBED-4F3B-4488-BDAE-81598D5AB733}"/>
              </a:ext>
            </a:extLst>
          </p:cNvPr>
          <p:cNvSpPr>
            <a:spLocks noGrp="1"/>
          </p:cNvSpPr>
          <p:nvPr>
            <p:ph type="title"/>
          </p:nvPr>
        </p:nvSpPr>
        <p:spPr/>
        <p:txBody>
          <a:bodyPr>
            <a:normAutofit/>
          </a:bodyPr>
          <a:lstStyle/>
          <a:p>
            <a:r>
              <a:rPr lang="en-US" dirty="0"/>
              <a:t>Explaining Project Finance with Diagrams</a:t>
            </a:r>
          </a:p>
        </p:txBody>
      </p:sp>
      <p:sp>
        <p:nvSpPr>
          <p:cNvPr id="4" name="Slide Number Placeholder 3">
            <a:extLst>
              <a:ext uri="{FF2B5EF4-FFF2-40B4-BE49-F238E27FC236}">
                <a16:creationId xmlns:a16="http://schemas.microsoft.com/office/drawing/2014/main" id="{90534551-4CE9-4A78-8CC1-42EF06D35E04}"/>
              </a:ext>
            </a:extLst>
          </p:cNvPr>
          <p:cNvSpPr>
            <a:spLocks noGrp="1"/>
          </p:cNvSpPr>
          <p:nvPr>
            <p:ph type="sldNum" sz="quarter" idx="12"/>
          </p:nvPr>
        </p:nvSpPr>
        <p:spPr/>
        <p:txBody>
          <a:bodyPr/>
          <a:lstStyle/>
          <a:p>
            <a:pPr algn="ctr"/>
            <a:fld id="{0C3A1854-6B63-4059-B360-A3C4972BF0FC}" type="slidenum">
              <a:rPr lang="ko-KR" altLang="en-US" smtClean="0"/>
              <a:pPr algn="ctr"/>
              <a:t>487</a:t>
            </a:fld>
            <a:endParaRPr lang="ko-KR" altLang="en-US" dirty="0"/>
          </a:p>
        </p:txBody>
      </p:sp>
    </p:spTree>
    <p:extLst>
      <p:ext uri="{BB962C8B-B14F-4D97-AF65-F5344CB8AC3E}">
        <p14:creationId xmlns:p14="http://schemas.microsoft.com/office/powerpoint/2010/main" val="7689521"/>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dirty="0"/>
              <a:t>Ras Laffan Liquified Gas Company</a:t>
            </a:r>
          </a:p>
        </p:txBody>
      </p:sp>
      <p:sp>
        <p:nvSpPr>
          <p:cNvPr id="91139" name="Rectangle 3"/>
          <p:cNvSpPr>
            <a:spLocks noGrp="1" noChangeArrowheads="1"/>
          </p:cNvSpPr>
          <p:nvPr>
            <p:ph type="body" idx="1"/>
          </p:nvPr>
        </p:nvSpPr>
        <p:spPr/>
        <p:txBody>
          <a:bodyPr>
            <a:normAutofit/>
          </a:bodyPr>
          <a:lstStyle/>
          <a:p>
            <a:pPr marL="342900" indent="-342900">
              <a:lnSpc>
                <a:spcPct val="90000"/>
              </a:lnSpc>
            </a:pPr>
            <a:r>
              <a:rPr lang="en-US" sz="1800" dirty="0"/>
              <a:t>Financing of $3.4 Billion</a:t>
            </a:r>
          </a:p>
          <a:p>
            <a:pPr marL="742950" lvl="1" indent="-285750">
              <a:lnSpc>
                <a:spcPct val="90000"/>
              </a:lnSpc>
            </a:pPr>
            <a:r>
              <a:rPr lang="en-US" sz="1800" dirty="0"/>
              <a:t>$850 million in Equity</a:t>
            </a:r>
          </a:p>
          <a:p>
            <a:pPr marL="742950" lvl="1" indent="-285750">
              <a:lnSpc>
                <a:spcPct val="90000"/>
              </a:lnSpc>
            </a:pPr>
            <a:r>
              <a:rPr lang="en-US" sz="1800" dirty="0"/>
              <a:t>$465 million supported by US EXIM</a:t>
            </a:r>
          </a:p>
          <a:p>
            <a:pPr marL="742950" lvl="1" indent="-285750">
              <a:lnSpc>
                <a:spcPct val="90000"/>
              </a:lnSpc>
            </a:pPr>
            <a:r>
              <a:rPr lang="en-US" sz="1800" dirty="0"/>
              <a:t>$250 million supported by UK ECGD</a:t>
            </a:r>
          </a:p>
          <a:p>
            <a:pPr marL="742950" lvl="1" indent="-285750">
              <a:lnSpc>
                <a:spcPct val="90000"/>
              </a:lnSpc>
            </a:pPr>
            <a:r>
              <a:rPr lang="en-US" sz="1800" dirty="0"/>
              <a:t>$185 million supported by Italy’s SACE</a:t>
            </a:r>
          </a:p>
          <a:p>
            <a:pPr marL="742950" lvl="1" indent="-285750">
              <a:lnSpc>
                <a:spcPct val="90000"/>
              </a:lnSpc>
            </a:pPr>
            <a:r>
              <a:rPr lang="en-US" sz="1800" dirty="0"/>
              <a:t>$450 million uninsured loan from commercial banks</a:t>
            </a:r>
          </a:p>
          <a:p>
            <a:pPr marL="742950" lvl="1" indent="-285750">
              <a:lnSpc>
                <a:spcPct val="90000"/>
              </a:lnSpc>
            </a:pPr>
            <a:r>
              <a:rPr lang="en-US" sz="1800" dirty="0"/>
              <a:t>$1,200 million from bond markets</a:t>
            </a:r>
          </a:p>
          <a:p>
            <a:pPr marL="1143000" lvl="2">
              <a:lnSpc>
                <a:spcPct val="90000"/>
              </a:lnSpc>
            </a:pPr>
            <a:r>
              <a:rPr lang="en-US" sz="1600" dirty="0"/>
              <a:t>10 and 17 year maturity</a:t>
            </a:r>
          </a:p>
          <a:p>
            <a:pPr marL="1143000" lvl="2">
              <a:lnSpc>
                <a:spcPct val="90000"/>
              </a:lnSpc>
            </a:pPr>
            <a:r>
              <a:rPr lang="en-US" sz="1600" dirty="0"/>
              <a:t>Rated BBB+ by S&amp;P</a:t>
            </a:r>
          </a:p>
          <a:p>
            <a:pPr marL="1143000" lvl="2">
              <a:lnSpc>
                <a:spcPct val="90000"/>
              </a:lnSpc>
            </a:pPr>
            <a:r>
              <a:rPr lang="en-US" sz="1600" dirty="0"/>
              <a:t>Rated A3 by Moody’s</a:t>
            </a:r>
          </a:p>
          <a:p>
            <a:pPr marL="342900" indent="-342900"/>
            <a:r>
              <a:rPr lang="en-US" sz="1800" dirty="0"/>
              <a:t>Revenue Contracts</a:t>
            </a:r>
          </a:p>
          <a:p>
            <a:pPr marL="742950" lvl="1" indent="-285750"/>
            <a:r>
              <a:rPr lang="en-US" sz="1800" dirty="0"/>
              <a:t>25 year contract with Korea Gas Corporation for output of one train</a:t>
            </a:r>
          </a:p>
          <a:p>
            <a:pPr marL="742950" lvl="1" indent="-285750"/>
            <a:r>
              <a:rPr lang="en-US" sz="1800" dirty="0"/>
              <a:t>Korean Gas Corporation built receiving facilities and purchased ships ($3.1 billion)</a:t>
            </a:r>
          </a:p>
          <a:p>
            <a:pPr marL="3175">
              <a:lnSpc>
                <a:spcPct val="90000"/>
              </a:lnSpc>
            </a:pPr>
            <a:endParaRPr lang="en-US" sz="1400" dirty="0"/>
          </a:p>
        </p:txBody>
      </p:sp>
    </p:spTree>
    <p:extLst>
      <p:ext uri="{BB962C8B-B14F-4D97-AF65-F5344CB8AC3E}">
        <p14:creationId xmlns:p14="http://schemas.microsoft.com/office/powerpoint/2010/main" val="1399853365"/>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dirty="0"/>
              <a:t>Ras Laffan III</a:t>
            </a:r>
          </a:p>
        </p:txBody>
      </p:sp>
      <p:sp>
        <p:nvSpPr>
          <p:cNvPr id="93187" name="Rectangle 3"/>
          <p:cNvSpPr>
            <a:spLocks noGrp="1" noChangeArrowheads="1"/>
          </p:cNvSpPr>
          <p:nvPr>
            <p:ph type="body" idx="1"/>
          </p:nvPr>
        </p:nvSpPr>
        <p:spPr/>
        <p:txBody>
          <a:bodyPr>
            <a:normAutofit fontScale="77500" lnSpcReduction="20000"/>
          </a:bodyPr>
          <a:lstStyle/>
          <a:p>
            <a:pPr>
              <a:lnSpc>
                <a:spcPct val="90000"/>
              </a:lnSpc>
            </a:pPr>
            <a:r>
              <a:rPr lang="en-US" dirty="0"/>
              <a:t>Raised $4.6 billion in debt</a:t>
            </a:r>
          </a:p>
          <a:p>
            <a:pPr>
              <a:lnSpc>
                <a:spcPct val="90000"/>
              </a:lnSpc>
            </a:pPr>
            <a:r>
              <a:rPr lang="en-US" dirty="0"/>
              <a:t>Bonds rated A+</a:t>
            </a:r>
          </a:p>
          <a:p>
            <a:pPr>
              <a:lnSpc>
                <a:spcPct val="90000"/>
              </a:lnSpc>
            </a:pPr>
            <a:r>
              <a:rPr lang="en-US" dirty="0"/>
              <a:t>Elimination of sales volume risk through long-term contracts</a:t>
            </a:r>
          </a:p>
          <a:p>
            <a:pPr>
              <a:lnSpc>
                <a:spcPct val="90000"/>
              </a:lnSpc>
            </a:pPr>
            <a:r>
              <a:rPr lang="en-US" dirty="0"/>
              <a:t>Few technological issues based on the construction of initial phase</a:t>
            </a:r>
          </a:p>
          <a:p>
            <a:pPr>
              <a:lnSpc>
                <a:spcPct val="90000"/>
              </a:lnSpc>
            </a:pPr>
            <a:r>
              <a:rPr lang="en-US" dirty="0"/>
              <a:t>Sponsor support from ExxonMobil</a:t>
            </a:r>
          </a:p>
          <a:p>
            <a:pPr>
              <a:lnSpc>
                <a:spcPct val="90000"/>
              </a:lnSpc>
            </a:pPr>
            <a:r>
              <a:rPr lang="en-US" dirty="0"/>
              <a:t>Virtually no supply risk from sourcing of natural gas</a:t>
            </a:r>
          </a:p>
          <a:p>
            <a:pPr>
              <a:lnSpc>
                <a:spcPct val="90000"/>
              </a:lnSpc>
            </a:pPr>
            <a:r>
              <a:rPr lang="en-US" dirty="0"/>
              <a:t>Competitive cost position due to economies of scale and low feedstock prices</a:t>
            </a:r>
          </a:p>
          <a:p>
            <a:pPr>
              <a:lnSpc>
                <a:spcPct val="90000"/>
              </a:lnSpc>
            </a:pPr>
            <a:r>
              <a:rPr lang="en-US" dirty="0"/>
              <a:t>Elimination of construction risk through EPC contracts</a:t>
            </a:r>
          </a:p>
          <a:p>
            <a:pPr>
              <a:lnSpc>
                <a:spcPct val="90000"/>
              </a:lnSpc>
            </a:pPr>
            <a:r>
              <a:rPr lang="en-US" dirty="0"/>
              <a:t>DSCR’s above 2x in stress scenarios; break even oil price of $11/BBL and $2/MMBTU</a:t>
            </a:r>
          </a:p>
        </p:txBody>
      </p:sp>
    </p:spTree>
    <p:extLst>
      <p:ext uri="{BB962C8B-B14F-4D97-AF65-F5344CB8AC3E}">
        <p14:creationId xmlns:p14="http://schemas.microsoft.com/office/powerpoint/2010/main" val="13476122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4B736C-C4B1-49DA-B9E6-7E5902594D73}"/>
              </a:ext>
            </a:extLst>
          </p:cNvPr>
          <p:cNvSpPr>
            <a:spLocks noGrp="1"/>
          </p:cNvSpPr>
          <p:nvPr>
            <p:ph type="title"/>
          </p:nvPr>
        </p:nvSpPr>
        <p:spPr/>
        <p:txBody>
          <a:bodyPr>
            <a:normAutofit fontScale="90000"/>
          </a:bodyPr>
          <a:lstStyle/>
          <a:p>
            <a:r>
              <a:rPr lang="en-US" dirty="0"/>
              <a:t>Case Study Number 1:</a:t>
            </a:r>
            <a:br>
              <a:rPr lang="en-US" dirty="0"/>
            </a:br>
            <a:r>
              <a:rPr lang="en-US" dirty="0"/>
              <a:t>Solar Case Study (Northern Nigeria)</a:t>
            </a:r>
          </a:p>
        </p:txBody>
      </p:sp>
      <p:sp>
        <p:nvSpPr>
          <p:cNvPr id="4" name="Slide Number Placeholder 3">
            <a:extLst>
              <a:ext uri="{FF2B5EF4-FFF2-40B4-BE49-F238E27FC236}">
                <a16:creationId xmlns:a16="http://schemas.microsoft.com/office/drawing/2014/main" id="{2AC86821-8BA9-4AF6-AA3F-E1F9B7866A0D}"/>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49</a:t>
            </a:fld>
            <a:endParaRPr lang="ko-KR" altLang="en-US" dirty="0"/>
          </a:p>
        </p:txBody>
      </p:sp>
    </p:spTree>
    <p:extLst>
      <p:ext uri="{BB962C8B-B14F-4D97-AF65-F5344CB8AC3E}">
        <p14:creationId xmlns:p14="http://schemas.microsoft.com/office/powerpoint/2010/main" val="2476657147"/>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dirty="0"/>
              <a:t>Ras Laffan III Weaknesses</a:t>
            </a:r>
          </a:p>
        </p:txBody>
      </p:sp>
      <p:sp>
        <p:nvSpPr>
          <p:cNvPr id="94211" name="Rectangle 3"/>
          <p:cNvSpPr>
            <a:spLocks noGrp="1" noChangeArrowheads="1"/>
          </p:cNvSpPr>
          <p:nvPr>
            <p:ph type="body" idx="1"/>
          </p:nvPr>
        </p:nvSpPr>
        <p:spPr/>
        <p:txBody>
          <a:bodyPr>
            <a:normAutofit lnSpcReduction="10000"/>
          </a:bodyPr>
          <a:lstStyle/>
          <a:p>
            <a:r>
              <a:rPr lang="en-US" dirty="0"/>
              <a:t>Linkages of prices to oil price and natural gas prices in Europe</a:t>
            </a:r>
          </a:p>
          <a:p>
            <a:r>
              <a:rPr lang="en-US" dirty="0"/>
              <a:t>High counterparty risk – 74% of sales volumes to off-takers with BBB or below</a:t>
            </a:r>
          </a:p>
          <a:p>
            <a:r>
              <a:rPr lang="en-US" dirty="0"/>
              <a:t>Counterparty risk from the necessity of third parties to complete infrastructure projects such as port facilities, terminal facilities, and ships</a:t>
            </a:r>
          </a:p>
          <a:p>
            <a:r>
              <a:rPr lang="en-US" dirty="0"/>
              <a:t>Exposure to indemnity payments</a:t>
            </a:r>
          </a:p>
          <a:p>
            <a:r>
              <a:rPr lang="en-US" dirty="0"/>
              <a:t>Absence of business interruption insurance</a:t>
            </a:r>
          </a:p>
          <a:p>
            <a:endParaRPr lang="en-US" dirty="0"/>
          </a:p>
        </p:txBody>
      </p:sp>
    </p:spTree>
    <p:extLst>
      <p:ext uri="{BB962C8B-B14F-4D97-AF65-F5344CB8AC3E}">
        <p14:creationId xmlns:p14="http://schemas.microsoft.com/office/powerpoint/2010/main" val="739653254"/>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dirty="0"/>
              <a:t>Ras Laffan III Off-takers</a:t>
            </a:r>
          </a:p>
        </p:txBody>
      </p:sp>
      <p:sp>
        <p:nvSpPr>
          <p:cNvPr id="95235" name="Rectangle 5"/>
          <p:cNvSpPr>
            <a:spLocks noChangeArrowheads="1"/>
          </p:cNvSpPr>
          <p:nvPr/>
        </p:nvSpPr>
        <p:spPr bwMode="auto">
          <a:xfrm>
            <a:off x="0" y="-309563"/>
            <a:ext cx="9144000" cy="0"/>
          </a:xfrm>
          <a:prstGeom prst="rect">
            <a:avLst/>
          </a:prstGeom>
          <a:noFill/>
          <a:ln w="12700">
            <a:noFill/>
            <a:miter lim="800000"/>
            <a:headEnd type="none" w="sm" len="sm"/>
            <a:tailEnd type="none" w="sm" len="sm"/>
          </a:ln>
        </p:spPr>
        <p:txBody>
          <a:bodyPr wrap="none" anchor="ctr">
            <a:spAutoFit/>
          </a:bodyPr>
          <a:lstStyle/>
          <a:p>
            <a:endParaRPr lang="en-US" dirty="0"/>
          </a:p>
        </p:txBody>
      </p:sp>
      <p:pic>
        <p:nvPicPr>
          <p:cNvPr id="95236" name="Picture 4" descr="image"/>
          <p:cNvPicPr>
            <a:picLocks noChangeAspect="1" noChangeArrowheads="1"/>
          </p:cNvPicPr>
          <p:nvPr/>
        </p:nvPicPr>
        <p:blipFill>
          <a:blip r:embed="rId2" cstate="print"/>
          <a:srcRect/>
          <a:stretch>
            <a:fillRect/>
          </a:stretch>
        </p:blipFill>
        <p:spPr bwMode="auto">
          <a:xfrm>
            <a:off x="2667000" y="990600"/>
            <a:ext cx="4825336" cy="5674828"/>
          </a:xfrm>
          <a:prstGeom prst="rect">
            <a:avLst/>
          </a:prstGeom>
          <a:noFill/>
          <a:ln w="9525">
            <a:noFill/>
            <a:miter lim="800000"/>
            <a:headEnd/>
            <a:tailEnd/>
          </a:ln>
        </p:spPr>
      </p:pic>
    </p:spTree>
    <p:extLst>
      <p:ext uri="{BB962C8B-B14F-4D97-AF65-F5344CB8AC3E}">
        <p14:creationId xmlns:p14="http://schemas.microsoft.com/office/powerpoint/2010/main" val="2160731954"/>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normAutofit/>
          </a:bodyPr>
          <a:lstStyle/>
          <a:p>
            <a:pPr algn="ctr"/>
            <a:r>
              <a:rPr lang="en-US" sz="3200" dirty="0">
                <a:latin typeface="Franklin Gothic Demi" panose="020B0703020102020204" pitchFamily="34" charset="0"/>
                <a:cs typeface="Times New Roman" panose="02020603050405020304" pitchFamily="18" charset="0"/>
              </a:rPr>
              <a:t>Ras Laffan 3 Cash Flow Waterfall</a:t>
            </a:r>
          </a:p>
        </p:txBody>
      </p:sp>
      <p:sp>
        <p:nvSpPr>
          <p:cNvPr id="96259" name="Rectangle 3"/>
          <p:cNvSpPr>
            <a:spLocks noGrp="1" noChangeArrowheads="1"/>
          </p:cNvSpPr>
          <p:nvPr>
            <p:ph type="body" sz="half" idx="1"/>
          </p:nvPr>
        </p:nvSpPr>
        <p:spPr>
          <a:xfrm>
            <a:off x="762000" y="1524000"/>
            <a:ext cx="7620000" cy="4648200"/>
          </a:xfrm>
        </p:spPr>
        <p:txBody>
          <a:bodyPr/>
          <a:lstStyle/>
          <a:p>
            <a:r>
              <a:rPr lang="en-US" sz="1600" dirty="0"/>
              <a:t>The diagram illustrates how the ordering of cash flow works in a cash flow waterfall</a:t>
            </a:r>
          </a:p>
          <a:p>
            <a:endParaRPr lang="en-US" sz="1600" dirty="0"/>
          </a:p>
        </p:txBody>
      </p:sp>
      <p:pic>
        <p:nvPicPr>
          <p:cNvPr id="96260" name="Picture 4" descr="image"/>
          <p:cNvPicPr>
            <a:picLocks noGrp="1" noChangeAspect="1" noChangeArrowheads="1"/>
          </p:cNvPicPr>
          <p:nvPr>
            <p:ph sz="half" idx="2"/>
          </p:nvPr>
        </p:nvPicPr>
        <p:blipFill>
          <a:blip r:embed="rId2" cstate="print"/>
          <a:srcRect/>
          <a:stretch>
            <a:fillRect/>
          </a:stretch>
        </p:blipFill>
        <p:spPr>
          <a:xfrm>
            <a:off x="1676400" y="2916238"/>
            <a:ext cx="6705600" cy="3209925"/>
          </a:xfrm>
          <a:noFill/>
        </p:spPr>
      </p:pic>
    </p:spTree>
    <p:extLst>
      <p:ext uri="{BB962C8B-B14F-4D97-AF65-F5344CB8AC3E}">
        <p14:creationId xmlns:p14="http://schemas.microsoft.com/office/powerpoint/2010/main" val="4148785264"/>
      </p:ext>
    </p:extLst>
  </p:cSld>
  <p:clrMapOvr>
    <a:masterClrMapping/>
  </p:clrMapOvr>
  <p:transition>
    <p:zoom/>
  </p:transition>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016403" y="1518407"/>
            <a:ext cx="7087362" cy="4379264"/>
          </a:xfrm>
          <a:prstGeom prst="rect">
            <a:avLst/>
          </a:prstGeom>
        </p:spPr>
      </p:pic>
      <p:sp>
        <p:nvSpPr>
          <p:cNvPr id="2" name="Title 1"/>
          <p:cNvSpPr>
            <a:spLocks noGrp="1"/>
          </p:cNvSpPr>
          <p:nvPr>
            <p:ph type="title"/>
          </p:nvPr>
        </p:nvSpPr>
        <p:spPr/>
        <p:txBody>
          <a:bodyPr>
            <a:normAutofit/>
          </a:bodyPr>
          <a:lstStyle/>
          <a:p>
            <a:r>
              <a:rPr lang="en-US" dirty="0"/>
              <a:t>Risks of Commodity Prices versus Traffic</a:t>
            </a:r>
          </a:p>
        </p:txBody>
      </p:sp>
      <p:sp>
        <p:nvSpPr>
          <p:cNvPr id="4" name="Slide Number Placeholder 3"/>
          <p:cNvSpPr>
            <a:spLocks noGrp="1"/>
          </p:cNvSpPr>
          <p:nvPr>
            <p:ph type="sldNum" sz="quarter" idx="12"/>
          </p:nvPr>
        </p:nvSpPr>
        <p:spPr/>
        <p:txBody>
          <a:bodyPr/>
          <a:lstStyle/>
          <a:p>
            <a:fld id="{EB241CD2-1E45-42A3-B213-66A034DF9A3B}" type="slidenum">
              <a:rPr lang="en-GB" smtClean="0"/>
              <a:t>493</a:t>
            </a:fld>
            <a:endParaRPr lang="en-GB" dirty="0"/>
          </a:p>
        </p:txBody>
      </p:sp>
      <p:cxnSp>
        <p:nvCxnSpPr>
          <p:cNvPr id="6" name="Straight Connector 5">
            <a:extLst>
              <a:ext uri="{FF2B5EF4-FFF2-40B4-BE49-F238E27FC236}">
                <a16:creationId xmlns:a16="http://schemas.microsoft.com/office/drawing/2014/main" id="{5340BE25-C9AC-4C30-A2B2-113A6ABE0BC1}"/>
              </a:ext>
            </a:extLst>
          </p:cNvPr>
          <p:cNvCxnSpPr/>
          <p:nvPr/>
        </p:nvCxnSpPr>
        <p:spPr>
          <a:xfrm flipH="1">
            <a:off x="5285874" y="4101967"/>
            <a:ext cx="1600200" cy="0"/>
          </a:xfrm>
          <a:prstGeom prst="line">
            <a:avLst/>
          </a:prstGeom>
          <a:ln w="53975"/>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19FF112-2681-4BFC-8DD7-35ED7B962843}"/>
              </a:ext>
            </a:extLst>
          </p:cNvPr>
          <p:cNvSpPr txBox="1"/>
          <p:nvPr/>
        </p:nvSpPr>
        <p:spPr>
          <a:xfrm>
            <a:off x="1905000" y="2743200"/>
            <a:ext cx="2133600" cy="954107"/>
          </a:xfrm>
          <a:prstGeom prst="rect">
            <a:avLst/>
          </a:prstGeom>
          <a:solidFill>
            <a:srgbClr val="FFFF00"/>
          </a:solidFill>
        </p:spPr>
        <p:txBody>
          <a:bodyPr wrap="square" rtlCol="0">
            <a:spAutoFit/>
          </a:bodyPr>
          <a:lstStyle/>
          <a:p>
            <a:r>
              <a:rPr lang="en-US" sz="1400" dirty="0"/>
              <a:t>Determine the break-even price relative to historic prices: Do with DSCR, LLCR or PLCR</a:t>
            </a:r>
          </a:p>
        </p:txBody>
      </p:sp>
      <p:cxnSp>
        <p:nvCxnSpPr>
          <p:cNvPr id="9" name="Straight Arrow Connector 8">
            <a:extLst>
              <a:ext uri="{FF2B5EF4-FFF2-40B4-BE49-F238E27FC236}">
                <a16:creationId xmlns:a16="http://schemas.microsoft.com/office/drawing/2014/main" id="{241FC59C-6DB2-4526-8E81-37541462B197}"/>
              </a:ext>
            </a:extLst>
          </p:cNvPr>
          <p:cNvCxnSpPr/>
          <p:nvPr/>
        </p:nvCxnSpPr>
        <p:spPr>
          <a:xfrm>
            <a:off x="4084257" y="3202607"/>
            <a:ext cx="1981200" cy="8454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39015"/>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D602584-135C-43DF-974D-4BD4856250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497707"/>
            <a:ext cx="7902575" cy="4445198"/>
          </a:xfrm>
        </p:spPr>
      </p:pic>
      <p:sp>
        <p:nvSpPr>
          <p:cNvPr id="3" name="Title 2">
            <a:extLst>
              <a:ext uri="{FF2B5EF4-FFF2-40B4-BE49-F238E27FC236}">
                <a16:creationId xmlns:a16="http://schemas.microsoft.com/office/drawing/2014/main" id="{85CD8290-D39A-4A3B-8CE1-F100D0BF5AA3}"/>
              </a:ext>
            </a:extLst>
          </p:cNvPr>
          <p:cNvSpPr>
            <a:spLocks noGrp="1"/>
          </p:cNvSpPr>
          <p:nvPr>
            <p:ph type="title"/>
          </p:nvPr>
        </p:nvSpPr>
        <p:spPr/>
        <p:txBody>
          <a:bodyPr/>
          <a:lstStyle/>
          <a:p>
            <a:r>
              <a:rPr lang="en-US" dirty="0"/>
              <a:t>Petrozuata – Deal of the Decade</a:t>
            </a:r>
          </a:p>
        </p:txBody>
      </p:sp>
      <p:sp>
        <p:nvSpPr>
          <p:cNvPr id="4" name="Slide Number Placeholder 3">
            <a:extLst>
              <a:ext uri="{FF2B5EF4-FFF2-40B4-BE49-F238E27FC236}">
                <a16:creationId xmlns:a16="http://schemas.microsoft.com/office/drawing/2014/main" id="{9A7CBF3A-B014-4DB6-AF69-4E4F62EE5C3D}"/>
              </a:ext>
            </a:extLst>
          </p:cNvPr>
          <p:cNvSpPr>
            <a:spLocks noGrp="1"/>
          </p:cNvSpPr>
          <p:nvPr>
            <p:ph type="sldNum" sz="quarter" idx="12"/>
          </p:nvPr>
        </p:nvSpPr>
        <p:spPr/>
        <p:txBody>
          <a:bodyPr/>
          <a:lstStyle/>
          <a:p>
            <a:pPr algn="ctr"/>
            <a:fld id="{0C3A1854-6B63-4059-B360-A3C4972BF0FC}" type="slidenum">
              <a:rPr lang="ko-KR" altLang="en-US" smtClean="0"/>
              <a:pPr algn="ctr"/>
              <a:t>494</a:t>
            </a:fld>
            <a:endParaRPr lang="ko-KR" altLang="en-US" dirty="0"/>
          </a:p>
        </p:txBody>
      </p:sp>
      <p:pic>
        <p:nvPicPr>
          <p:cNvPr id="5" name="Picture 4">
            <a:extLst>
              <a:ext uri="{FF2B5EF4-FFF2-40B4-BE49-F238E27FC236}">
                <a16:creationId xmlns:a16="http://schemas.microsoft.com/office/drawing/2014/main" id="{75846AD9-8DB2-4258-BC2C-1712EC5E692C}"/>
              </a:ext>
            </a:extLst>
          </p:cNvPr>
          <p:cNvPicPr>
            <a:picLocks noChangeAspect="1"/>
          </p:cNvPicPr>
          <p:nvPr/>
        </p:nvPicPr>
        <p:blipFill>
          <a:blip r:embed="rId3"/>
          <a:stretch>
            <a:fillRect/>
          </a:stretch>
        </p:blipFill>
        <p:spPr>
          <a:xfrm>
            <a:off x="4953000" y="1218998"/>
            <a:ext cx="3886200" cy="1817905"/>
          </a:xfrm>
          <a:prstGeom prst="rect">
            <a:avLst/>
          </a:prstGeom>
        </p:spPr>
      </p:pic>
    </p:spTree>
    <p:extLst>
      <p:ext uri="{BB962C8B-B14F-4D97-AF65-F5344CB8AC3E}">
        <p14:creationId xmlns:p14="http://schemas.microsoft.com/office/powerpoint/2010/main" val="3956253048"/>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E0F74-1F65-417E-947D-50E44BA950F8}"/>
              </a:ext>
            </a:extLst>
          </p:cNvPr>
          <p:cNvSpPr>
            <a:spLocks noGrp="1"/>
          </p:cNvSpPr>
          <p:nvPr>
            <p:ph type="title"/>
          </p:nvPr>
        </p:nvSpPr>
        <p:spPr/>
        <p:txBody>
          <a:bodyPr>
            <a:normAutofit fontScale="90000"/>
          </a:bodyPr>
          <a:lstStyle/>
          <a:p>
            <a:r>
              <a:rPr lang="en-029" dirty="0"/>
              <a:t>Broke Just About Every Record for Financing in Latin America</a:t>
            </a:r>
          </a:p>
        </p:txBody>
      </p:sp>
      <p:sp>
        <p:nvSpPr>
          <p:cNvPr id="3" name="Content Placeholder 2">
            <a:extLst>
              <a:ext uri="{FF2B5EF4-FFF2-40B4-BE49-F238E27FC236}">
                <a16:creationId xmlns:a16="http://schemas.microsoft.com/office/drawing/2014/main" id="{6DB65A39-7E0A-4C5C-946F-439D81BE4C20}"/>
              </a:ext>
            </a:extLst>
          </p:cNvPr>
          <p:cNvSpPr>
            <a:spLocks noGrp="1"/>
          </p:cNvSpPr>
          <p:nvPr>
            <p:ph idx="1"/>
          </p:nvPr>
        </p:nvSpPr>
        <p:spPr>
          <a:xfrm>
            <a:off x="762000" y="1524000"/>
            <a:ext cx="7620000" cy="4572000"/>
          </a:xfrm>
        </p:spPr>
        <p:txBody>
          <a:bodyPr/>
          <a:lstStyle/>
          <a:p>
            <a:pPr marL="58737" indent="0">
              <a:buNone/>
            </a:pPr>
            <a:endParaRPr lang="en-029" dirty="0"/>
          </a:p>
          <a:p>
            <a:endParaRPr lang="en-029" dirty="0"/>
          </a:p>
        </p:txBody>
      </p:sp>
      <p:pic>
        <p:nvPicPr>
          <p:cNvPr id="4" name="Picture 3">
            <a:extLst>
              <a:ext uri="{FF2B5EF4-FFF2-40B4-BE49-F238E27FC236}">
                <a16:creationId xmlns:a16="http://schemas.microsoft.com/office/drawing/2014/main" id="{AA8EA03F-84A7-4755-BF47-245D0F7D9C40}"/>
              </a:ext>
            </a:extLst>
          </p:cNvPr>
          <p:cNvPicPr>
            <a:picLocks noChangeAspect="1"/>
          </p:cNvPicPr>
          <p:nvPr/>
        </p:nvPicPr>
        <p:blipFill>
          <a:blip r:embed="rId2"/>
          <a:stretch>
            <a:fillRect/>
          </a:stretch>
        </p:blipFill>
        <p:spPr>
          <a:xfrm>
            <a:off x="419100" y="1924665"/>
            <a:ext cx="8305800" cy="4778769"/>
          </a:xfrm>
          <a:prstGeom prst="rect">
            <a:avLst/>
          </a:prstGeom>
        </p:spPr>
      </p:pic>
    </p:spTree>
    <p:extLst>
      <p:ext uri="{BB962C8B-B14F-4D97-AF65-F5344CB8AC3E}">
        <p14:creationId xmlns:p14="http://schemas.microsoft.com/office/powerpoint/2010/main" val="2710487172"/>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9FBB2-9A1F-4616-B5FC-6F7AB5E04585}"/>
              </a:ext>
            </a:extLst>
          </p:cNvPr>
          <p:cNvSpPr>
            <a:spLocks noGrp="1"/>
          </p:cNvSpPr>
          <p:nvPr>
            <p:ph type="title"/>
          </p:nvPr>
        </p:nvSpPr>
        <p:spPr>
          <a:xfrm>
            <a:off x="685800" y="278111"/>
            <a:ext cx="7086600" cy="762000"/>
          </a:xfrm>
        </p:spPr>
        <p:txBody>
          <a:bodyPr>
            <a:normAutofit fontScale="90000"/>
          </a:bodyPr>
          <a:lstStyle/>
          <a:p>
            <a:r>
              <a:rPr lang="en-029" dirty="0"/>
              <a:t>Structure of Petrozuata Ownership – Value of Construction Guarantee from Parent</a:t>
            </a:r>
          </a:p>
        </p:txBody>
      </p:sp>
      <p:pic>
        <p:nvPicPr>
          <p:cNvPr id="4" name="Content Placeholder 3">
            <a:extLst>
              <a:ext uri="{FF2B5EF4-FFF2-40B4-BE49-F238E27FC236}">
                <a16:creationId xmlns:a16="http://schemas.microsoft.com/office/drawing/2014/main" id="{BF8C7F74-3B00-4809-9FA0-DD7D7D9A44A7}"/>
              </a:ext>
            </a:extLst>
          </p:cNvPr>
          <p:cNvPicPr>
            <a:picLocks noGrp="1" noChangeAspect="1"/>
          </p:cNvPicPr>
          <p:nvPr>
            <p:ph idx="1"/>
          </p:nvPr>
        </p:nvPicPr>
        <p:blipFill>
          <a:blip r:embed="rId2"/>
          <a:stretch>
            <a:fillRect/>
          </a:stretch>
        </p:blipFill>
        <p:spPr>
          <a:xfrm>
            <a:off x="87852" y="1040111"/>
            <a:ext cx="8903747" cy="4841699"/>
          </a:xfrm>
          <a:prstGeom prst="rect">
            <a:avLst/>
          </a:prstGeom>
        </p:spPr>
      </p:pic>
      <p:sp>
        <p:nvSpPr>
          <p:cNvPr id="5" name="Freeform: Shape 4">
            <a:extLst>
              <a:ext uri="{FF2B5EF4-FFF2-40B4-BE49-F238E27FC236}">
                <a16:creationId xmlns:a16="http://schemas.microsoft.com/office/drawing/2014/main" id="{B6DC2479-6B41-4A7C-96A6-DED032EA43A9}"/>
              </a:ext>
            </a:extLst>
          </p:cNvPr>
          <p:cNvSpPr/>
          <p:nvPr/>
        </p:nvSpPr>
        <p:spPr bwMode="auto">
          <a:xfrm>
            <a:off x="3723326" y="2458065"/>
            <a:ext cx="1556597" cy="835741"/>
          </a:xfrm>
          <a:custGeom>
            <a:avLst/>
            <a:gdLst>
              <a:gd name="connsiteX0" fmla="*/ 396390 w 1556597"/>
              <a:gd name="connsiteY0" fmla="*/ 0 h 835741"/>
              <a:gd name="connsiteX1" fmla="*/ 337397 w 1556597"/>
              <a:gd name="connsiteY1" fmla="*/ 39329 h 835741"/>
              <a:gd name="connsiteX2" fmla="*/ 298068 w 1556597"/>
              <a:gd name="connsiteY2" fmla="*/ 68825 h 835741"/>
              <a:gd name="connsiteX3" fmla="*/ 248906 w 1556597"/>
              <a:gd name="connsiteY3" fmla="*/ 98322 h 835741"/>
              <a:gd name="connsiteX4" fmla="*/ 189913 w 1556597"/>
              <a:gd name="connsiteY4" fmla="*/ 157316 h 835741"/>
              <a:gd name="connsiteX5" fmla="*/ 160416 w 1556597"/>
              <a:gd name="connsiteY5" fmla="*/ 186812 h 835741"/>
              <a:gd name="connsiteX6" fmla="*/ 101422 w 1556597"/>
              <a:gd name="connsiteY6" fmla="*/ 255638 h 835741"/>
              <a:gd name="connsiteX7" fmla="*/ 71926 w 1556597"/>
              <a:gd name="connsiteY7" fmla="*/ 275303 h 835741"/>
              <a:gd name="connsiteX8" fmla="*/ 62093 w 1556597"/>
              <a:gd name="connsiteY8" fmla="*/ 304800 h 835741"/>
              <a:gd name="connsiteX9" fmla="*/ 12932 w 1556597"/>
              <a:gd name="connsiteY9" fmla="*/ 363793 h 835741"/>
              <a:gd name="connsiteX10" fmla="*/ 12932 w 1556597"/>
              <a:gd name="connsiteY10" fmla="*/ 540774 h 835741"/>
              <a:gd name="connsiteX11" fmla="*/ 32597 w 1556597"/>
              <a:gd name="connsiteY11" fmla="*/ 570270 h 835741"/>
              <a:gd name="connsiteX12" fmla="*/ 91590 w 1556597"/>
              <a:gd name="connsiteY12" fmla="*/ 629264 h 835741"/>
              <a:gd name="connsiteX13" fmla="*/ 130919 w 1556597"/>
              <a:gd name="connsiteY13" fmla="*/ 658761 h 835741"/>
              <a:gd name="connsiteX14" fmla="*/ 160416 w 1556597"/>
              <a:gd name="connsiteY14" fmla="*/ 688258 h 835741"/>
              <a:gd name="connsiteX15" fmla="*/ 229242 w 1556597"/>
              <a:gd name="connsiteY15" fmla="*/ 717754 h 835741"/>
              <a:gd name="connsiteX16" fmla="*/ 307900 w 1556597"/>
              <a:gd name="connsiteY16" fmla="*/ 747251 h 835741"/>
              <a:gd name="connsiteX17" fmla="*/ 357061 w 1556597"/>
              <a:gd name="connsiteY17" fmla="*/ 776748 h 835741"/>
              <a:gd name="connsiteX18" fmla="*/ 435719 w 1556597"/>
              <a:gd name="connsiteY18" fmla="*/ 796412 h 835741"/>
              <a:gd name="connsiteX19" fmla="*/ 494713 w 1556597"/>
              <a:gd name="connsiteY19" fmla="*/ 816077 h 835741"/>
              <a:gd name="connsiteX20" fmla="*/ 524209 w 1556597"/>
              <a:gd name="connsiteY20" fmla="*/ 825909 h 835741"/>
              <a:gd name="connsiteX21" fmla="*/ 553706 w 1556597"/>
              <a:gd name="connsiteY21" fmla="*/ 835741 h 835741"/>
              <a:gd name="connsiteX22" fmla="*/ 652029 w 1556597"/>
              <a:gd name="connsiteY22" fmla="*/ 825909 h 835741"/>
              <a:gd name="connsiteX23" fmla="*/ 720855 w 1556597"/>
              <a:gd name="connsiteY23" fmla="*/ 816077 h 835741"/>
              <a:gd name="connsiteX24" fmla="*/ 779848 w 1556597"/>
              <a:gd name="connsiteY24" fmla="*/ 806245 h 835741"/>
              <a:gd name="connsiteX25" fmla="*/ 1104313 w 1556597"/>
              <a:gd name="connsiteY25" fmla="*/ 776748 h 835741"/>
              <a:gd name="connsiteX26" fmla="*/ 1222300 w 1556597"/>
              <a:gd name="connsiteY26" fmla="*/ 747251 h 835741"/>
              <a:gd name="connsiteX27" fmla="*/ 1251797 w 1556597"/>
              <a:gd name="connsiteY27" fmla="*/ 727587 h 835741"/>
              <a:gd name="connsiteX28" fmla="*/ 1291126 w 1556597"/>
              <a:gd name="connsiteY28" fmla="*/ 717754 h 835741"/>
              <a:gd name="connsiteX29" fmla="*/ 1350119 w 1556597"/>
              <a:gd name="connsiteY29" fmla="*/ 698090 h 835741"/>
              <a:gd name="connsiteX30" fmla="*/ 1379616 w 1556597"/>
              <a:gd name="connsiteY30" fmla="*/ 678425 h 835741"/>
              <a:gd name="connsiteX31" fmla="*/ 1438609 w 1556597"/>
              <a:gd name="connsiteY31" fmla="*/ 658761 h 835741"/>
              <a:gd name="connsiteX32" fmla="*/ 1527100 w 1556597"/>
              <a:gd name="connsiteY32" fmla="*/ 580103 h 835741"/>
              <a:gd name="connsiteX33" fmla="*/ 1536932 w 1556597"/>
              <a:gd name="connsiteY33" fmla="*/ 550606 h 835741"/>
              <a:gd name="connsiteX34" fmla="*/ 1556597 w 1556597"/>
              <a:gd name="connsiteY34" fmla="*/ 521109 h 835741"/>
              <a:gd name="connsiteX35" fmla="*/ 1468106 w 1556597"/>
              <a:gd name="connsiteY35" fmla="*/ 344129 h 835741"/>
              <a:gd name="connsiteX36" fmla="*/ 1428777 w 1556597"/>
              <a:gd name="connsiteY36" fmla="*/ 324464 h 835741"/>
              <a:gd name="connsiteX37" fmla="*/ 1369784 w 1556597"/>
              <a:gd name="connsiteY37" fmla="*/ 275303 h 835741"/>
              <a:gd name="connsiteX38" fmla="*/ 1340287 w 1556597"/>
              <a:gd name="connsiteY38" fmla="*/ 245806 h 835741"/>
              <a:gd name="connsiteX39" fmla="*/ 1300958 w 1556597"/>
              <a:gd name="connsiteY39" fmla="*/ 226141 h 835741"/>
              <a:gd name="connsiteX40" fmla="*/ 1271461 w 1556597"/>
              <a:gd name="connsiteY40" fmla="*/ 196645 h 835741"/>
              <a:gd name="connsiteX41" fmla="*/ 1212468 w 1556597"/>
              <a:gd name="connsiteY41" fmla="*/ 176980 h 835741"/>
              <a:gd name="connsiteX42" fmla="*/ 1173139 w 1556597"/>
              <a:gd name="connsiteY42" fmla="*/ 157316 h 835741"/>
              <a:gd name="connsiteX43" fmla="*/ 1114145 w 1556597"/>
              <a:gd name="connsiteY43" fmla="*/ 137651 h 835741"/>
              <a:gd name="connsiteX44" fmla="*/ 1084648 w 1556597"/>
              <a:gd name="connsiteY44" fmla="*/ 127819 h 835741"/>
              <a:gd name="connsiteX45" fmla="*/ 1045319 w 1556597"/>
              <a:gd name="connsiteY45" fmla="*/ 117987 h 835741"/>
              <a:gd name="connsiteX46" fmla="*/ 1015822 w 1556597"/>
              <a:gd name="connsiteY46" fmla="*/ 108154 h 835741"/>
              <a:gd name="connsiteX47" fmla="*/ 976493 w 1556597"/>
              <a:gd name="connsiteY47" fmla="*/ 98322 h 835741"/>
              <a:gd name="connsiteX48" fmla="*/ 946997 w 1556597"/>
              <a:gd name="connsiteY48" fmla="*/ 88490 h 835741"/>
              <a:gd name="connsiteX49" fmla="*/ 897835 w 1556597"/>
              <a:gd name="connsiteY49" fmla="*/ 78658 h 835741"/>
              <a:gd name="connsiteX50" fmla="*/ 573371 w 1556597"/>
              <a:gd name="connsiteY50" fmla="*/ 88490 h 835741"/>
              <a:gd name="connsiteX51" fmla="*/ 435719 w 1556597"/>
              <a:gd name="connsiteY51" fmla="*/ 78658 h 835741"/>
              <a:gd name="connsiteX52" fmla="*/ 386558 w 1556597"/>
              <a:gd name="connsiteY52" fmla="*/ 68825 h 835741"/>
              <a:gd name="connsiteX53" fmla="*/ 347229 w 1556597"/>
              <a:gd name="connsiteY53" fmla="*/ 58993 h 835741"/>
              <a:gd name="connsiteX54" fmla="*/ 278403 w 1556597"/>
              <a:gd name="connsiteY54" fmla="*/ 58993 h 83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556597" h="835741">
                <a:moveTo>
                  <a:pt x="396390" y="0"/>
                </a:moveTo>
                <a:cubicBezTo>
                  <a:pt x="376726" y="13110"/>
                  <a:pt x="356758" y="25776"/>
                  <a:pt x="337397" y="39329"/>
                </a:cubicBezTo>
                <a:cubicBezTo>
                  <a:pt x="323972" y="48726"/>
                  <a:pt x="311703" y="59735"/>
                  <a:pt x="298068" y="68825"/>
                </a:cubicBezTo>
                <a:cubicBezTo>
                  <a:pt x="282167" y="79426"/>
                  <a:pt x="263697" y="86220"/>
                  <a:pt x="248906" y="98322"/>
                </a:cubicBezTo>
                <a:cubicBezTo>
                  <a:pt x="227382" y="115932"/>
                  <a:pt x="209578" y="137651"/>
                  <a:pt x="189913" y="157316"/>
                </a:cubicBezTo>
                <a:cubicBezTo>
                  <a:pt x="180081" y="167148"/>
                  <a:pt x="168759" y="175688"/>
                  <a:pt x="160416" y="186812"/>
                </a:cubicBezTo>
                <a:cubicBezTo>
                  <a:pt x="138714" y="215747"/>
                  <a:pt x="128812" y="232812"/>
                  <a:pt x="101422" y="255638"/>
                </a:cubicBezTo>
                <a:cubicBezTo>
                  <a:pt x="92344" y="263203"/>
                  <a:pt x="81758" y="268748"/>
                  <a:pt x="71926" y="275303"/>
                </a:cubicBezTo>
                <a:cubicBezTo>
                  <a:pt x="68648" y="285135"/>
                  <a:pt x="66728" y="295530"/>
                  <a:pt x="62093" y="304800"/>
                </a:cubicBezTo>
                <a:cubicBezTo>
                  <a:pt x="48404" y="332178"/>
                  <a:pt x="34677" y="342048"/>
                  <a:pt x="12932" y="363793"/>
                </a:cubicBezTo>
                <a:cubicBezTo>
                  <a:pt x="-2056" y="438732"/>
                  <a:pt x="-6428" y="437523"/>
                  <a:pt x="12932" y="540774"/>
                </a:cubicBezTo>
                <a:cubicBezTo>
                  <a:pt x="15110" y="552388"/>
                  <a:pt x="25729" y="560654"/>
                  <a:pt x="32597" y="570270"/>
                </a:cubicBezTo>
                <a:cubicBezTo>
                  <a:pt x="69784" y="622332"/>
                  <a:pt x="48024" y="598146"/>
                  <a:pt x="91590" y="629264"/>
                </a:cubicBezTo>
                <a:cubicBezTo>
                  <a:pt x="104925" y="638789"/>
                  <a:pt x="118477" y="648096"/>
                  <a:pt x="130919" y="658761"/>
                </a:cubicBezTo>
                <a:cubicBezTo>
                  <a:pt x="141476" y="667810"/>
                  <a:pt x="149101" y="680176"/>
                  <a:pt x="160416" y="688258"/>
                </a:cubicBezTo>
                <a:cubicBezTo>
                  <a:pt x="193027" y="711551"/>
                  <a:pt x="197146" y="703998"/>
                  <a:pt x="229242" y="717754"/>
                </a:cubicBezTo>
                <a:cubicBezTo>
                  <a:pt x="301226" y="748604"/>
                  <a:pt x="235389" y="729124"/>
                  <a:pt x="307900" y="747251"/>
                </a:cubicBezTo>
                <a:cubicBezTo>
                  <a:pt x="324287" y="757083"/>
                  <a:pt x="339224" y="769888"/>
                  <a:pt x="357061" y="776748"/>
                </a:cubicBezTo>
                <a:cubicBezTo>
                  <a:pt x="382286" y="786450"/>
                  <a:pt x="410080" y="787865"/>
                  <a:pt x="435719" y="796412"/>
                </a:cubicBezTo>
                <a:lnTo>
                  <a:pt x="494713" y="816077"/>
                </a:lnTo>
                <a:lnTo>
                  <a:pt x="524209" y="825909"/>
                </a:lnTo>
                <a:lnTo>
                  <a:pt x="553706" y="835741"/>
                </a:lnTo>
                <a:lnTo>
                  <a:pt x="652029" y="825909"/>
                </a:lnTo>
                <a:cubicBezTo>
                  <a:pt x="675045" y="823201"/>
                  <a:pt x="697950" y="819601"/>
                  <a:pt x="720855" y="816077"/>
                </a:cubicBezTo>
                <a:cubicBezTo>
                  <a:pt x="740559" y="813046"/>
                  <a:pt x="760044" y="808530"/>
                  <a:pt x="779848" y="806245"/>
                </a:cubicBezTo>
                <a:cubicBezTo>
                  <a:pt x="923365" y="789685"/>
                  <a:pt x="972858" y="786860"/>
                  <a:pt x="1104313" y="776748"/>
                </a:cubicBezTo>
                <a:cubicBezTo>
                  <a:pt x="1133804" y="771833"/>
                  <a:pt x="1196329" y="764565"/>
                  <a:pt x="1222300" y="747251"/>
                </a:cubicBezTo>
                <a:cubicBezTo>
                  <a:pt x="1232132" y="740696"/>
                  <a:pt x="1240936" y="732242"/>
                  <a:pt x="1251797" y="727587"/>
                </a:cubicBezTo>
                <a:cubicBezTo>
                  <a:pt x="1264218" y="722264"/>
                  <a:pt x="1278183" y="721637"/>
                  <a:pt x="1291126" y="717754"/>
                </a:cubicBezTo>
                <a:cubicBezTo>
                  <a:pt x="1310980" y="711798"/>
                  <a:pt x="1350119" y="698090"/>
                  <a:pt x="1350119" y="698090"/>
                </a:cubicBezTo>
                <a:cubicBezTo>
                  <a:pt x="1359951" y="691535"/>
                  <a:pt x="1368817" y="683224"/>
                  <a:pt x="1379616" y="678425"/>
                </a:cubicBezTo>
                <a:cubicBezTo>
                  <a:pt x="1398557" y="670007"/>
                  <a:pt x="1438609" y="658761"/>
                  <a:pt x="1438609" y="658761"/>
                </a:cubicBezTo>
                <a:cubicBezTo>
                  <a:pt x="1505959" y="591411"/>
                  <a:pt x="1474463" y="615193"/>
                  <a:pt x="1527100" y="580103"/>
                </a:cubicBezTo>
                <a:cubicBezTo>
                  <a:pt x="1530377" y="570271"/>
                  <a:pt x="1532297" y="559876"/>
                  <a:pt x="1536932" y="550606"/>
                </a:cubicBezTo>
                <a:cubicBezTo>
                  <a:pt x="1542217" y="540037"/>
                  <a:pt x="1556597" y="532926"/>
                  <a:pt x="1556597" y="521109"/>
                </a:cubicBezTo>
                <a:cubicBezTo>
                  <a:pt x="1556597" y="465539"/>
                  <a:pt x="1521138" y="370646"/>
                  <a:pt x="1468106" y="344129"/>
                </a:cubicBezTo>
                <a:lnTo>
                  <a:pt x="1428777" y="324464"/>
                </a:lnTo>
                <a:cubicBezTo>
                  <a:pt x="1390012" y="266314"/>
                  <a:pt x="1433290" y="320664"/>
                  <a:pt x="1369784" y="275303"/>
                </a:cubicBezTo>
                <a:cubicBezTo>
                  <a:pt x="1358469" y="267221"/>
                  <a:pt x="1351602" y="253888"/>
                  <a:pt x="1340287" y="245806"/>
                </a:cubicBezTo>
                <a:cubicBezTo>
                  <a:pt x="1328360" y="237287"/>
                  <a:pt x="1312885" y="234660"/>
                  <a:pt x="1300958" y="226141"/>
                </a:cubicBezTo>
                <a:cubicBezTo>
                  <a:pt x="1289643" y="218059"/>
                  <a:pt x="1283616" y="203398"/>
                  <a:pt x="1271461" y="196645"/>
                </a:cubicBezTo>
                <a:cubicBezTo>
                  <a:pt x="1253341" y="186579"/>
                  <a:pt x="1231008" y="186250"/>
                  <a:pt x="1212468" y="176980"/>
                </a:cubicBezTo>
                <a:cubicBezTo>
                  <a:pt x="1199358" y="170425"/>
                  <a:pt x="1186748" y="162759"/>
                  <a:pt x="1173139" y="157316"/>
                </a:cubicBezTo>
                <a:cubicBezTo>
                  <a:pt x="1153893" y="149618"/>
                  <a:pt x="1133810" y="144206"/>
                  <a:pt x="1114145" y="137651"/>
                </a:cubicBezTo>
                <a:cubicBezTo>
                  <a:pt x="1104313" y="134374"/>
                  <a:pt x="1094703" y="130333"/>
                  <a:pt x="1084648" y="127819"/>
                </a:cubicBezTo>
                <a:cubicBezTo>
                  <a:pt x="1071538" y="124542"/>
                  <a:pt x="1058312" y="121699"/>
                  <a:pt x="1045319" y="117987"/>
                </a:cubicBezTo>
                <a:cubicBezTo>
                  <a:pt x="1035354" y="115140"/>
                  <a:pt x="1025787" y="111001"/>
                  <a:pt x="1015822" y="108154"/>
                </a:cubicBezTo>
                <a:cubicBezTo>
                  <a:pt x="1002829" y="104442"/>
                  <a:pt x="989486" y="102034"/>
                  <a:pt x="976493" y="98322"/>
                </a:cubicBezTo>
                <a:cubicBezTo>
                  <a:pt x="966528" y="95475"/>
                  <a:pt x="957051" y="91004"/>
                  <a:pt x="946997" y="88490"/>
                </a:cubicBezTo>
                <a:cubicBezTo>
                  <a:pt x="930784" y="84437"/>
                  <a:pt x="914222" y="81935"/>
                  <a:pt x="897835" y="78658"/>
                </a:cubicBezTo>
                <a:cubicBezTo>
                  <a:pt x="789680" y="81935"/>
                  <a:pt x="681575" y="88490"/>
                  <a:pt x="573371" y="88490"/>
                </a:cubicBezTo>
                <a:cubicBezTo>
                  <a:pt x="527370" y="88490"/>
                  <a:pt x="481467" y="83474"/>
                  <a:pt x="435719" y="78658"/>
                </a:cubicBezTo>
                <a:cubicBezTo>
                  <a:pt x="419099" y="76909"/>
                  <a:pt x="402872" y="72450"/>
                  <a:pt x="386558" y="68825"/>
                </a:cubicBezTo>
                <a:cubicBezTo>
                  <a:pt x="373367" y="65894"/>
                  <a:pt x="360687" y="60216"/>
                  <a:pt x="347229" y="58993"/>
                </a:cubicBezTo>
                <a:cubicBezTo>
                  <a:pt x="324381" y="56916"/>
                  <a:pt x="301345" y="58993"/>
                  <a:pt x="278403" y="58993"/>
                </a:cubicBezTo>
              </a:path>
            </a:pathLst>
          </a:cu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029" sz="1200" b="0" i="0" u="none" strike="noStrike" cap="none" normalizeH="0" baseline="0" dirty="0">
              <a:ln>
                <a:noFill/>
              </a:ln>
              <a:solidFill>
                <a:schemeClr val="tx1"/>
              </a:solidFill>
              <a:effectLst/>
              <a:latin typeface="Arial" pitchFamily="34" charset="0"/>
            </a:endParaRPr>
          </a:p>
        </p:txBody>
      </p:sp>
    </p:spTree>
    <p:extLst>
      <p:ext uri="{BB962C8B-B14F-4D97-AF65-F5344CB8AC3E}">
        <p14:creationId xmlns:p14="http://schemas.microsoft.com/office/powerpoint/2010/main" val="3532202576"/>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434D1-16A4-44B1-B033-24290C6EF602}"/>
              </a:ext>
            </a:extLst>
          </p:cNvPr>
          <p:cNvSpPr>
            <a:spLocks noGrp="1"/>
          </p:cNvSpPr>
          <p:nvPr>
            <p:ph type="title"/>
          </p:nvPr>
        </p:nvSpPr>
        <p:spPr/>
        <p:txBody>
          <a:bodyPr/>
          <a:lstStyle/>
          <a:p>
            <a:r>
              <a:rPr lang="en-029" dirty="0"/>
              <a:t>Contract Issues in Petrozuata</a:t>
            </a:r>
          </a:p>
        </p:txBody>
      </p:sp>
      <p:sp>
        <p:nvSpPr>
          <p:cNvPr id="3" name="Content Placeholder 2">
            <a:extLst>
              <a:ext uri="{FF2B5EF4-FFF2-40B4-BE49-F238E27FC236}">
                <a16:creationId xmlns:a16="http://schemas.microsoft.com/office/drawing/2014/main" id="{736FB4B8-DA9A-46FD-AED2-4CFF5D1BF0CD}"/>
              </a:ext>
            </a:extLst>
          </p:cNvPr>
          <p:cNvSpPr>
            <a:spLocks noGrp="1"/>
          </p:cNvSpPr>
          <p:nvPr>
            <p:ph idx="1"/>
          </p:nvPr>
        </p:nvSpPr>
        <p:spPr/>
        <p:txBody>
          <a:bodyPr/>
          <a:lstStyle/>
          <a:p>
            <a:r>
              <a:rPr lang="en-029" dirty="0"/>
              <a:t>Was the type of purchase good for the project or would the project have been better with a production sharing agreement.</a:t>
            </a:r>
          </a:p>
          <a:p>
            <a:r>
              <a:rPr lang="en-029" dirty="0"/>
              <a:t>Royalty rate was 0.5%</a:t>
            </a:r>
          </a:p>
          <a:p>
            <a:r>
              <a:rPr lang="en-029" dirty="0"/>
              <a:t>Conoco owned 51%</a:t>
            </a:r>
          </a:p>
          <a:p>
            <a:r>
              <a:rPr lang="en-029" dirty="0"/>
              <a:t>Negotiations were like Columbus and Indians</a:t>
            </a:r>
          </a:p>
          <a:p>
            <a:endParaRPr lang="en-029" dirty="0"/>
          </a:p>
        </p:txBody>
      </p:sp>
      <p:pic>
        <p:nvPicPr>
          <p:cNvPr id="5" name="Picture 4">
            <a:extLst>
              <a:ext uri="{FF2B5EF4-FFF2-40B4-BE49-F238E27FC236}">
                <a16:creationId xmlns:a16="http://schemas.microsoft.com/office/drawing/2014/main" id="{156863C5-7F05-4E49-A352-7C93E97EC95A}"/>
              </a:ext>
            </a:extLst>
          </p:cNvPr>
          <p:cNvPicPr>
            <a:picLocks noChangeAspect="1"/>
          </p:cNvPicPr>
          <p:nvPr/>
        </p:nvPicPr>
        <p:blipFill>
          <a:blip r:embed="rId2"/>
          <a:stretch>
            <a:fillRect/>
          </a:stretch>
        </p:blipFill>
        <p:spPr>
          <a:xfrm>
            <a:off x="2969342" y="4317271"/>
            <a:ext cx="3379070" cy="2596506"/>
          </a:xfrm>
          <a:prstGeom prst="rect">
            <a:avLst/>
          </a:prstGeom>
        </p:spPr>
      </p:pic>
    </p:spTree>
    <p:extLst>
      <p:ext uri="{BB962C8B-B14F-4D97-AF65-F5344CB8AC3E}">
        <p14:creationId xmlns:p14="http://schemas.microsoft.com/office/powerpoint/2010/main" val="3115442987"/>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8DD22-ABFE-486F-B415-79BF78123458}"/>
              </a:ext>
            </a:extLst>
          </p:cNvPr>
          <p:cNvSpPr>
            <a:spLocks noGrp="1"/>
          </p:cNvSpPr>
          <p:nvPr>
            <p:ph type="title"/>
          </p:nvPr>
        </p:nvSpPr>
        <p:spPr/>
        <p:txBody>
          <a:bodyPr>
            <a:normAutofit fontScale="90000"/>
          </a:bodyPr>
          <a:lstStyle/>
          <a:p>
            <a:r>
              <a:rPr lang="en-029" dirty="0"/>
              <a:t>Structure was very Different From Production Sharing Contract</a:t>
            </a:r>
          </a:p>
        </p:txBody>
      </p:sp>
      <p:sp>
        <p:nvSpPr>
          <p:cNvPr id="3" name="Content Placeholder 2">
            <a:extLst>
              <a:ext uri="{FF2B5EF4-FFF2-40B4-BE49-F238E27FC236}">
                <a16:creationId xmlns:a16="http://schemas.microsoft.com/office/drawing/2014/main" id="{941CD9EE-A696-418D-A097-DE504C428BCA}"/>
              </a:ext>
            </a:extLst>
          </p:cNvPr>
          <p:cNvSpPr>
            <a:spLocks noGrp="1"/>
          </p:cNvSpPr>
          <p:nvPr>
            <p:ph idx="1"/>
          </p:nvPr>
        </p:nvSpPr>
        <p:spPr/>
        <p:txBody>
          <a:bodyPr/>
          <a:lstStyle/>
          <a:p>
            <a:r>
              <a:rPr lang="en-029" dirty="0"/>
              <a:t>Example of rate of return limit in some production sharing contracts</a:t>
            </a:r>
          </a:p>
          <a:p>
            <a:endParaRPr lang="en-029" dirty="0"/>
          </a:p>
        </p:txBody>
      </p:sp>
      <p:pic>
        <p:nvPicPr>
          <p:cNvPr id="4" name="Picture 3">
            <a:extLst>
              <a:ext uri="{FF2B5EF4-FFF2-40B4-BE49-F238E27FC236}">
                <a16:creationId xmlns:a16="http://schemas.microsoft.com/office/drawing/2014/main" id="{16D9BCF1-1CAF-4660-82C7-C61C9E8FF6DC}"/>
              </a:ext>
            </a:extLst>
          </p:cNvPr>
          <p:cNvPicPr>
            <a:picLocks noChangeAspect="1"/>
          </p:cNvPicPr>
          <p:nvPr/>
        </p:nvPicPr>
        <p:blipFill>
          <a:blip r:embed="rId2"/>
          <a:stretch>
            <a:fillRect/>
          </a:stretch>
        </p:blipFill>
        <p:spPr>
          <a:xfrm>
            <a:off x="152400" y="2286000"/>
            <a:ext cx="5976115" cy="3891818"/>
          </a:xfrm>
          <a:prstGeom prst="rect">
            <a:avLst/>
          </a:prstGeom>
        </p:spPr>
      </p:pic>
      <p:pic>
        <p:nvPicPr>
          <p:cNvPr id="5" name="Picture 4">
            <a:extLst>
              <a:ext uri="{FF2B5EF4-FFF2-40B4-BE49-F238E27FC236}">
                <a16:creationId xmlns:a16="http://schemas.microsoft.com/office/drawing/2014/main" id="{E1E334D2-0008-402C-9920-1F736986020F}"/>
              </a:ext>
            </a:extLst>
          </p:cNvPr>
          <p:cNvPicPr>
            <a:picLocks noChangeAspect="1"/>
          </p:cNvPicPr>
          <p:nvPr/>
        </p:nvPicPr>
        <p:blipFill>
          <a:blip r:embed="rId3"/>
          <a:stretch>
            <a:fillRect/>
          </a:stretch>
        </p:blipFill>
        <p:spPr>
          <a:xfrm>
            <a:off x="5799713" y="3048000"/>
            <a:ext cx="3191887" cy="2092011"/>
          </a:xfrm>
          <a:prstGeom prst="rect">
            <a:avLst/>
          </a:prstGeom>
        </p:spPr>
      </p:pic>
    </p:spTree>
    <p:extLst>
      <p:ext uri="{BB962C8B-B14F-4D97-AF65-F5344CB8AC3E}">
        <p14:creationId xmlns:p14="http://schemas.microsoft.com/office/powerpoint/2010/main" val="1922635867"/>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0226E-5469-4F2B-8C56-55CC05244339}"/>
              </a:ext>
            </a:extLst>
          </p:cNvPr>
          <p:cNvSpPr>
            <a:spLocks noGrp="1"/>
          </p:cNvSpPr>
          <p:nvPr>
            <p:ph type="title"/>
          </p:nvPr>
        </p:nvSpPr>
        <p:spPr/>
        <p:txBody>
          <a:bodyPr>
            <a:normAutofit fontScale="90000"/>
          </a:bodyPr>
          <a:lstStyle/>
          <a:p>
            <a:r>
              <a:rPr lang="en-029" dirty="0"/>
              <a:t>Summary of Project from Sources and Uses</a:t>
            </a:r>
          </a:p>
        </p:txBody>
      </p:sp>
      <p:sp>
        <p:nvSpPr>
          <p:cNvPr id="3" name="Content Placeholder 2">
            <a:extLst>
              <a:ext uri="{FF2B5EF4-FFF2-40B4-BE49-F238E27FC236}">
                <a16:creationId xmlns:a16="http://schemas.microsoft.com/office/drawing/2014/main" id="{82159F91-1B69-44E1-A27B-2A664B694798}"/>
              </a:ext>
            </a:extLst>
          </p:cNvPr>
          <p:cNvSpPr>
            <a:spLocks noGrp="1"/>
          </p:cNvSpPr>
          <p:nvPr>
            <p:ph idx="1"/>
          </p:nvPr>
        </p:nvSpPr>
        <p:spPr/>
        <p:txBody>
          <a:bodyPr/>
          <a:lstStyle/>
          <a:p>
            <a:r>
              <a:rPr lang="en-029" dirty="0"/>
              <a:t>Picture of project pre-COD from Uses and sources: Operating Cash Flow as equity</a:t>
            </a:r>
          </a:p>
          <a:p>
            <a:endParaRPr lang="en-029" dirty="0"/>
          </a:p>
        </p:txBody>
      </p:sp>
      <p:pic>
        <p:nvPicPr>
          <p:cNvPr id="4" name="Picture 3">
            <a:extLst>
              <a:ext uri="{FF2B5EF4-FFF2-40B4-BE49-F238E27FC236}">
                <a16:creationId xmlns:a16="http://schemas.microsoft.com/office/drawing/2014/main" id="{7FE3DCF2-58B2-482D-9CFF-555E849B2D6F}"/>
              </a:ext>
            </a:extLst>
          </p:cNvPr>
          <p:cNvPicPr/>
          <p:nvPr/>
        </p:nvPicPr>
        <p:blipFill>
          <a:blip r:embed="rId2"/>
          <a:stretch>
            <a:fillRect/>
          </a:stretch>
        </p:blipFill>
        <p:spPr>
          <a:xfrm>
            <a:off x="1333500" y="2319000"/>
            <a:ext cx="5943600" cy="3796665"/>
          </a:xfrm>
          <a:prstGeom prst="rect">
            <a:avLst/>
          </a:prstGeom>
        </p:spPr>
      </p:pic>
    </p:spTree>
    <p:extLst>
      <p:ext uri="{BB962C8B-B14F-4D97-AF65-F5344CB8AC3E}">
        <p14:creationId xmlns:p14="http://schemas.microsoft.com/office/powerpoint/2010/main" val="1530024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EE0380-6BD6-463A-9DE4-24E33423257B}"/>
              </a:ext>
            </a:extLst>
          </p:cNvPr>
          <p:cNvSpPr>
            <a:spLocks noGrp="1"/>
          </p:cNvSpPr>
          <p:nvPr>
            <p:ph idx="1"/>
          </p:nvPr>
        </p:nvSpPr>
        <p:spPr/>
        <p:txBody>
          <a:bodyPr>
            <a:normAutofit fontScale="92500" lnSpcReduction="20000"/>
          </a:bodyPr>
          <a:lstStyle/>
          <a:p>
            <a:r>
              <a:rPr lang="en-US" dirty="0"/>
              <a:t>Project Finance in Western Countries may not be effective or efficient for development in Africa</a:t>
            </a:r>
          </a:p>
          <a:p>
            <a:r>
              <a:rPr lang="en-US" dirty="0"/>
              <a:t>When evaluating financing in project finance, things come down to the equity IRR and the DSCR – understand these ratios at a very deep level</a:t>
            </a:r>
          </a:p>
          <a:p>
            <a:r>
              <a:rPr lang="en-US" dirty="0"/>
              <a:t>Cannot make an investment decision without fully understanding the economics of the project (a high IRR without a lot of risk suggests something is too good to be true)</a:t>
            </a:r>
          </a:p>
          <a:p>
            <a:r>
              <a:rPr lang="en-US" dirty="0"/>
              <a:t>Need to decipher financial models and to translate project documents – this can be torture but you should know what to look for</a:t>
            </a:r>
          </a:p>
        </p:txBody>
      </p:sp>
      <p:sp>
        <p:nvSpPr>
          <p:cNvPr id="3" name="Title 2">
            <a:extLst>
              <a:ext uri="{FF2B5EF4-FFF2-40B4-BE49-F238E27FC236}">
                <a16:creationId xmlns:a16="http://schemas.microsoft.com/office/drawing/2014/main" id="{B306303D-B037-4E7B-9A7E-BDDF05B1C8EB}"/>
              </a:ext>
            </a:extLst>
          </p:cNvPr>
          <p:cNvSpPr>
            <a:spLocks noGrp="1"/>
          </p:cNvSpPr>
          <p:nvPr>
            <p:ph type="title"/>
          </p:nvPr>
        </p:nvSpPr>
        <p:spPr/>
        <p:txBody>
          <a:bodyPr/>
          <a:lstStyle/>
          <a:p>
            <a:r>
              <a:rPr lang="en-US" dirty="0"/>
              <a:t>Some Themes</a:t>
            </a:r>
          </a:p>
        </p:txBody>
      </p:sp>
      <p:sp>
        <p:nvSpPr>
          <p:cNvPr id="4" name="Slide Number Placeholder 3">
            <a:extLst>
              <a:ext uri="{FF2B5EF4-FFF2-40B4-BE49-F238E27FC236}">
                <a16:creationId xmlns:a16="http://schemas.microsoft.com/office/drawing/2014/main" id="{C5CD1FC4-4DCD-42D0-B0E2-D00C7228F175}"/>
              </a:ext>
            </a:extLst>
          </p:cNvPr>
          <p:cNvSpPr>
            <a:spLocks noGrp="1"/>
          </p:cNvSpPr>
          <p:nvPr>
            <p:ph type="sldNum" sz="quarter" idx="12"/>
          </p:nvPr>
        </p:nvSpPr>
        <p:spPr/>
        <p:txBody>
          <a:bodyPr/>
          <a:lstStyle/>
          <a:p>
            <a:pPr algn="ctr"/>
            <a:fld id="{0C3A1854-6B63-4059-B360-A3C4972BF0FC}" type="slidenum">
              <a:rPr lang="ko-KR" altLang="en-US" smtClean="0"/>
              <a:pPr algn="ctr"/>
              <a:t>5</a:t>
            </a:fld>
            <a:endParaRPr lang="ko-KR" altLang="en-US" dirty="0"/>
          </a:p>
        </p:txBody>
      </p:sp>
    </p:spTree>
    <p:extLst>
      <p:ext uri="{BB962C8B-B14F-4D97-AF65-F5344CB8AC3E}">
        <p14:creationId xmlns:p14="http://schemas.microsoft.com/office/powerpoint/2010/main" val="24130083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E0C100-248E-4EE5-924C-C3D0D21486A2}"/>
              </a:ext>
            </a:extLst>
          </p:cNvPr>
          <p:cNvSpPr>
            <a:spLocks noGrp="1"/>
          </p:cNvSpPr>
          <p:nvPr>
            <p:ph idx="1"/>
          </p:nvPr>
        </p:nvSpPr>
        <p:spPr>
          <a:xfrm>
            <a:off x="732343" y="1055803"/>
            <a:ext cx="3701433" cy="4951592"/>
          </a:xfrm>
        </p:spPr>
        <p:txBody>
          <a:bodyPr>
            <a:normAutofit fontScale="92500" lnSpcReduction="20000"/>
          </a:bodyPr>
          <a:lstStyle/>
          <a:p>
            <a:r>
              <a:rPr lang="en-US" dirty="0"/>
              <a:t>Make Use of Solar Resource in Northern Nigeria</a:t>
            </a:r>
          </a:p>
          <a:p>
            <a:r>
              <a:rPr lang="en-US" dirty="0"/>
              <a:t>Apply NBET Contract with Revised Fixed Price</a:t>
            </a:r>
          </a:p>
          <a:p>
            <a:r>
              <a:rPr lang="en-US" dirty="0"/>
              <a:t>Use Chinese Panels with Low Cost</a:t>
            </a:r>
          </a:p>
          <a:p>
            <a:r>
              <a:rPr lang="en-US" dirty="0"/>
              <a:t>Resource Study, O&amp;M Contract and EPC Contract</a:t>
            </a:r>
          </a:p>
          <a:p>
            <a:r>
              <a:rPr lang="en-US" dirty="0"/>
              <a:t>Possible Concession Financing</a:t>
            </a:r>
          </a:p>
          <a:p>
            <a:endParaRPr lang="en-US" dirty="0"/>
          </a:p>
        </p:txBody>
      </p:sp>
      <p:sp>
        <p:nvSpPr>
          <p:cNvPr id="5" name="Title 4">
            <a:extLst>
              <a:ext uri="{FF2B5EF4-FFF2-40B4-BE49-F238E27FC236}">
                <a16:creationId xmlns:a16="http://schemas.microsoft.com/office/drawing/2014/main" id="{134B736C-C4B1-49DA-B9E6-7E5902594D73}"/>
              </a:ext>
            </a:extLst>
          </p:cNvPr>
          <p:cNvSpPr>
            <a:spLocks noGrp="1"/>
          </p:cNvSpPr>
          <p:nvPr>
            <p:ph type="title"/>
          </p:nvPr>
        </p:nvSpPr>
        <p:spPr/>
        <p:txBody>
          <a:bodyPr>
            <a:normAutofit/>
          </a:bodyPr>
          <a:lstStyle/>
          <a:p>
            <a:r>
              <a:rPr lang="en-US" dirty="0"/>
              <a:t>Case Study Overview</a:t>
            </a:r>
          </a:p>
        </p:txBody>
      </p:sp>
      <p:sp>
        <p:nvSpPr>
          <p:cNvPr id="4" name="Slide Number Placeholder 3">
            <a:extLst>
              <a:ext uri="{FF2B5EF4-FFF2-40B4-BE49-F238E27FC236}">
                <a16:creationId xmlns:a16="http://schemas.microsoft.com/office/drawing/2014/main" id="{2AC86821-8BA9-4AF6-AA3F-E1F9B7866A0D}"/>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50</a:t>
            </a:fld>
            <a:endParaRPr lang="ko-KR" altLang="en-US" dirty="0"/>
          </a:p>
        </p:txBody>
      </p:sp>
      <p:pic>
        <p:nvPicPr>
          <p:cNvPr id="3" name="Picture 2">
            <a:extLst>
              <a:ext uri="{FF2B5EF4-FFF2-40B4-BE49-F238E27FC236}">
                <a16:creationId xmlns:a16="http://schemas.microsoft.com/office/drawing/2014/main" id="{B0488916-E980-42A3-86DE-974BCC3D6822}"/>
              </a:ext>
            </a:extLst>
          </p:cNvPr>
          <p:cNvPicPr>
            <a:picLocks noChangeAspect="1"/>
          </p:cNvPicPr>
          <p:nvPr/>
        </p:nvPicPr>
        <p:blipFill>
          <a:blip r:embed="rId2"/>
          <a:stretch>
            <a:fillRect/>
          </a:stretch>
        </p:blipFill>
        <p:spPr>
          <a:xfrm>
            <a:off x="4433776" y="1940442"/>
            <a:ext cx="4557711" cy="2800349"/>
          </a:xfrm>
          <a:prstGeom prst="rect">
            <a:avLst/>
          </a:prstGeom>
        </p:spPr>
      </p:pic>
    </p:spTree>
    <p:extLst>
      <p:ext uri="{BB962C8B-B14F-4D97-AF65-F5344CB8AC3E}">
        <p14:creationId xmlns:p14="http://schemas.microsoft.com/office/powerpoint/2010/main" val="511095863"/>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1DD5B-FFB3-4C86-8761-1E7EC66DF465}"/>
              </a:ext>
            </a:extLst>
          </p:cNvPr>
          <p:cNvSpPr>
            <a:spLocks noGrp="1"/>
          </p:cNvSpPr>
          <p:nvPr>
            <p:ph type="title"/>
          </p:nvPr>
        </p:nvSpPr>
        <p:spPr/>
        <p:txBody>
          <a:bodyPr>
            <a:normAutofit fontScale="90000"/>
          </a:bodyPr>
          <a:lstStyle/>
          <a:p>
            <a:r>
              <a:rPr lang="en-029" dirty="0"/>
              <a:t>Post COD Picture – DSCR. PLCR and LLCR</a:t>
            </a:r>
          </a:p>
        </p:txBody>
      </p:sp>
      <p:sp>
        <p:nvSpPr>
          <p:cNvPr id="3" name="Content Placeholder 2">
            <a:extLst>
              <a:ext uri="{FF2B5EF4-FFF2-40B4-BE49-F238E27FC236}">
                <a16:creationId xmlns:a16="http://schemas.microsoft.com/office/drawing/2014/main" id="{7973F1F3-AB47-4E9D-B737-B4530415B700}"/>
              </a:ext>
            </a:extLst>
          </p:cNvPr>
          <p:cNvSpPr>
            <a:spLocks noGrp="1"/>
          </p:cNvSpPr>
          <p:nvPr>
            <p:ph idx="1"/>
          </p:nvPr>
        </p:nvSpPr>
        <p:spPr/>
        <p:txBody>
          <a:bodyPr/>
          <a:lstStyle/>
          <a:p>
            <a:r>
              <a:rPr lang="en-029" dirty="0"/>
              <a:t>Enormous buffer – even using a 15 USD Oil Price</a:t>
            </a:r>
          </a:p>
        </p:txBody>
      </p:sp>
      <p:pic>
        <p:nvPicPr>
          <p:cNvPr id="5" name="Picture 4">
            <a:extLst>
              <a:ext uri="{FF2B5EF4-FFF2-40B4-BE49-F238E27FC236}">
                <a16:creationId xmlns:a16="http://schemas.microsoft.com/office/drawing/2014/main" id="{1455DB6C-DBD1-45CF-9563-9A76B156B391}"/>
              </a:ext>
            </a:extLst>
          </p:cNvPr>
          <p:cNvPicPr>
            <a:picLocks noChangeAspect="1"/>
          </p:cNvPicPr>
          <p:nvPr/>
        </p:nvPicPr>
        <p:blipFill>
          <a:blip r:embed="rId2"/>
          <a:stretch>
            <a:fillRect/>
          </a:stretch>
        </p:blipFill>
        <p:spPr>
          <a:xfrm>
            <a:off x="4317590" y="2655674"/>
            <a:ext cx="4572000" cy="2697991"/>
          </a:xfrm>
          <a:prstGeom prst="rect">
            <a:avLst/>
          </a:prstGeom>
        </p:spPr>
      </p:pic>
      <p:pic>
        <p:nvPicPr>
          <p:cNvPr id="4" name="Picture 3">
            <a:extLst>
              <a:ext uri="{FF2B5EF4-FFF2-40B4-BE49-F238E27FC236}">
                <a16:creationId xmlns:a16="http://schemas.microsoft.com/office/drawing/2014/main" id="{1043631F-D7D3-4A80-9441-346399A68C9E}"/>
              </a:ext>
            </a:extLst>
          </p:cNvPr>
          <p:cNvPicPr/>
          <p:nvPr/>
        </p:nvPicPr>
        <p:blipFill>
          <a:blip r:embed="rId3"/>
          <a:stretch>
            <a:fillRect/>
          </a:stretch>
        </p:blipFill>
        <p:spPr>
          <a:xfrm>
            <a:off x="457200" y="2391697"/>
            <a:ext cx="4440390" cy="3733800"/>
          </a:xfrm>
          <a:prstGeom prst="rect">
            <a:avLst/>
          </a:prstGeom>
        </p:spPr>
      </p:pic>
    </p:spTree>
    <p:extLst>
      <p:ext uri="{BB962C8B-B14F-4D97-AF65-F5344CB8AC3E}">
        <p14:creationId xmlns:p14="http://schemas.microsoft.com/office/powerpoint/2010/main" val="277540074"/>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59D87-49C6-4A31-9206-1DE1BD37810F}"/>
              </a:ext>
            </a:extLst>
          </p:cNvPr>
          <p:cNvSpPr>
            <a:spLocks noGrp="1"/>
          </p:cNvSpPr>
          <p:nvPr>
            <p:ph type="title"/>
          </p:nvPr>
        </p:nvSpPr>
        <p:spPr/>
        <p:txBody>
          <a:bodyPr/>
          <a:lstStyle/>
          <a:p>
            <a:r>
              <a:rPr lang="en-029" dirty="0"/>
              <a:t>Outcome of Petrozuata</a:t>
            </a:r>
          </a:p>
        </p:txBody>
      </p:sp>
      <p:pic>
        <p:nvPicPr>
          <p:cNvPr id="4" name="Picture 3">
            <a:extLst>
              <a:ext uri="{FF2B5EF4-FFF2-40B4-BE49-F238E27FC236}">
                <a16:creationId xmlns:a16="http://schemas.microsoft.com/office/drawing/2014/main" id="{DA6F5BE2-63B4-44C5-8059-598E04F6326A}"/>
              </a:ext>
            </a:extLst>
          </p:cNvPr>
          <p:cNvPicPr/>
          <p:nvPr/>
        </p:nvPicPr>
        <p:blipFill>
          <a:blip r:embed="rId2"/>
          <a:stretch>
            <a:fillRect/>
          </a:stretch>
        </p:blipFill>
        <p:spPr>
          <a:xfrm>
            <a:off x="376360" y="3429000"/>
            <a:ext cx="8077200" cy="3429000"/>
          </a:xfrm>
          <a:prstGeom prst="rect">
            <a:avLst/>
          </a:prstGeom>
        </p:spPr>
      </p:pic>
      <p:pic>
        <p:nvPicPr>
          <p:cNvPr id="5" name="Picture 4">
            <a:extLst>
              <a:ext uri="{FF2B5EF4-FFF2-40B4-BE49-F238E27FC236}">
                <a16:creationId xmlns:a16="http://schemas.microsoft.com/office/drawing/2014/main" id="{338FB52B-603E-4E4A-AE07-C45D152407EC}"/>
              </a:ext>
            </a:extLst>
          </p:cNvPr>
          <p:cNvPicPr/>
          <p:nvPr/>
        </p:nvPicPr>
        <p:blipFill>
          <a:blip r:embed="rId3"/>
          <a:stretch>
            <a:fillRect/>
          </a:stretch>
        </p:blipFill>
        <p:spPr>
          <a:xfrm>
            <a:off x="4984955" y="859563"/>
            <a:ext cx="3468605" cy="2680049"/>
          </a:xfrm>
          <a:prstGeom prst="rect">
            <a:avLst/>
          </a:prstGeom>
        </p:spPr>
      </p:pic>
    </p:spTree>
    <p:extLst>
      <p:ext uri="{BB962C8B-B14F-4D97-AF65-F5344CB8AC3E}">
        <p14:creationId xmlns:p14="http://schemas.microsoft.com/office/powerpoint/2010/main" val="2052787355"/>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927FC-7281-4DE2-B292-3AC2EB29EBDB}"/>
              </a:ext>
            </a:extLst>
          </p:cNvPr>
          <p:cNvSpPr>
            <a:spLocks noGrp="1"/>
          </p:cNvSpPr>
          <p:nvPr>
            <p:ph type="title"/>
          </p:nvPr>
        </p:nvSpPr>
        <p:spPr/>
        <p:txBody>
          <a:bodyPr/>
          <a:lstStyle/>
          <a:p>
            <a:r>
              <a:rPr lang="en-029" dirty="0"/>
              <a:t>Time Line and Nationalisation</a:t>
            </a:r>
          </a:p>
        </p:txBody>
      </p:sp>
      <p:pic>
        <p:nvPicPr>
          <p:cNvPr id="4" name="Picture 3">
            <a:extLst>
              <a:ext uri="{FF2B5EF4-FFF2-40B4-BE49-F238E27FC236}">
                <a16:creationId xmlns:a16="http://schemas.microsoft.com/office/drawing/2014/main" id="{56A844A4-82D6-429C-BFC4-226534CE9787}"/>
              </a:ext>
            </a:extLst>
          </p:cNvPr>
          <p:cNvPicPr/>
          <p:nvPr/>
        </p:nvPicPr>
        <p:blipFill>
          <a:blip r:embed="rId2"/>
          <a:stretch>
            <a:fillRect/>
          </a:stretch>
        </p:blipFill>
        <p:spPr>
          <a:xfrm>
            <a:off x="533400" y="3810000"/>
            <a:ext cx="8229600" cy="2908935"/>
          </a:xfrm>
          <a:prstGeom prst="rect">
            <a:avLst/>
          </a:prstGeom>
        </p:spPr>
      </p:pic>
      <p:pic>
        <p:nvPicPr>
          <p:cNvPr id="5" name="Picture 4">
            <a:extLst>
              <a:ext uri="{FF2B5EF4-FFF2-40B4-BE49-F238E27FC236}">
                <a16:creationId xmlns:a16="http://schemas.microsoft.com/office/drawing/2014/main" id="{0067A644-F66C-4679-AB05-6AA87E258F51}"/>
              </a:ext>
            </a:extLst>
          </p:cNvPr>
          <p:cNvPicPr/>
          <p:nvPr/>
        </p:nvPicPr>
        <p:blipFill>
          <a:blip r:embed="rId3"/>
          <a:stretch>
            <a:fillRect/>
          </a:stretch>
        </p:blipFill>
        <p:spPr>
          <a:xfrm>
            <a:off x="5105400" y="1219200"/>
            <a:ext cx="3886200" cy="2514600"/>
          </a:xfrm>
          <a:prstGeom prst="rect">
            <a:avLst/>
          </a:prstGeom>
        </p:spPr>
      </p:pic>
      <p:pic>
        <p:nvPicPr>
          <p:cNvPr id="8" name="Picture 7">
            <a:extLst>
              <a:ext uri="{FF2B5EF4-FFF2-40B4-BE49-F238E27FC236}">
                <a16:creationId xmlns:a16="http://schemas.microsoft.com/office/drawing/2014/main" id="{57931FD7-37F4-4AAE-A433-341AF400F3C7}"/>
              </a:ext>
            </a:extLst>
          </p:cNvPr>
          <p:cNvPicPr/>
          <p:nvPr/>
        </p:nvPicPr>
        <p:blipFill>
          <a:blip r:embed="rId4"/>
          <a:stretch>
            <a:fillRect/>
          </a:stretch>
        </p:blipFill>
        <p:spPr>
          <a:xfrm>
            <a:off x="723900" y="1285568"/>
            <a:ext cx="3581400" cy="2342535"/>
          </a:xfrm>
          <a:prstGeom prst="rect">
            <a:avLst/>
          </a:prstGeom>
        </p:spPr>
      </p:pic>
    </p:spTree>
    <p:extLst>
      <p:ext uri="{BB962C8B-B14F-4D97-AF65-F5344CB8AC3E}">
        <p14:creationId xmlns:p14="http://schemas.microsoft.com/office/powerpoint/2010/main" val="1443362460"/>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A6363-37EE-4F21-88F2-7173D436D5C3}"/>
              </a:ext>
            </a:extLst>
          </p:cNvPr>
          <p:cNvSpPr>
            <a:spLocks noGrp="1"/>
          </p:cNvSpPr>
          <p:nvPr>
            <p:ph type="title"/>
          </p:nvPr>
        </p:nvSpPr>
        <p:spPr/>
        <p:txBody>
          <a:bodyPr/>
          <a:lstStyle/>
          <a:p>
            <a:r>
              <a:rPr lang="en-029" dirty="0"/>
              <a:t>Example of Arbitration Language</a:t>
            </a:r>
          </a:p>
        </p:txBody>
      </p:sp>
      <p:pic>
        <p:nvPicPr>
          <p:cNvPr id="4" name="Picture 3">
            <a:extLst>
              <a:ext uri="{FF2B5EF4-FFF2-40B4-BE49-F238E27FC236}">
                <a16:creationId xmlns:a16="http://schemas.microsoft.com/office/drawing/2014/main" id="{FAA68DAC-3B1C-4009-8A1C-6E1CD361765C}"/>
              </a:ext>
            </a:extLst>
          </p:cNvPr>
          <p:cNvPicPr>
            <a:picLocks noChangeAspect="1"/>
          </p:cNvPicPr>
          <p:nvPr/>
        </p:nvPicPr>
        <p:blipFill>
          <a:blip r:embed="rId2"/>
          <a:stretch>
            <a:fillRect/>
          </a:stretch>
        </p:blipFill>
        <p:spPr>
          <a:xfrm>
            <a:off x="1371600" y="1371600"/>
            <a:ext cx="5638800" cy="4680497"/>
          </a:xfrm>
          <a:prstGeom prst="rect">
            <a:avLst/>
          </a:prstGeom>
        </p:spPr>
      </p:pic>
    </p:spTree>
    <p:extLst>
      <p:ext uri="{BB962C8B-B14F-4D97-AF65-F5344CB8AC3E}">
        <p14:creationId xmlns:p14="http://schemas.microsoft.com/office/powerpoint/2010/main" val="446143739"/>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CED6FE-F61B-4513-8BAE-46E54D396EF7}"/>
              </a:ext>
            </a:extLst>
          </p:cNvPr>
          <p:cNvSpPr>
            <a:spLocks noGrp="1"/>
          </p:cNvSpPr>
          <p:nvPr>
            <p:ph idx="1"/>
          </p:nvPr>
        </p:nvSpPr>
        <p:spPr>
          <a:xfrm>
            <a:off x="732344" y="1055804"/>
            <a:ext cx="1902701" cy="4715732"/>
          </a:xfrm>
        </p:spPr>
        <p:txBody>
          <a:bodyPr/>
          <a:lstStyle/>
          <a:p>
            <a:r>
              <a:rPr lang="en-029" dirty="0"/>
              <a:t>Disputed findings</a:t>
            </a:r>
          </a:p>
        </p:txBody>
      </p:sp>
      <p:pic>
        <p:nvPicPr>
          <p:cNvPr id="4" name="Picture 3">
            <a:extLst>
              <a:ext uri="{FF2B5EF4-FFF2-40B4-BE49-F238E27FC236}">
                <a16:creationId xmlns:a16="http://schemas.microsoft.com/office/drawing/2014/main" id="{88E93412-A0FC-4CAE-85A9-1BAC564B8623}"/>
              </a:ext>
            </a:extLst>
          </p:cNvPr>
          <p:cNvPicPr>
            <a:picLocks noChangeAspect="1"/>
          </p:cNvPicPr>
          <p:nvPr/>
        </p:nvPicPr>
        <p:blipFill>
          <a:blip r:embed="rId2"/>
          <a:stretch>
            <a:fillRect/>
          </a:stretch>
        </p:blipFill>
        <p:spPr>
          <a:xfrm>
            <a:off x="2819400" y="882204"/>
            <a:ext cx="5884086" cy="5855592"/>
          </a:xfrm>
          <a:prstGeom prst="rect">
            <a:avLst/>
          </a:prstGeom>
        </p:spPr>
      </p:pic>
    </p:spTree>
    <p:extLst>
      <p:ext uri="{BB962C8B-B14F-4D97-AF65-F5344CB8AC3E}">
        <p14:creationId xmlns:p14="http://schemas.microsoft.com/office/powerpoint/2010/main" val="4055969011"/>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1042D-C5D8-488B-81DC-B0D12FECBE38}"/>
              </a:ext>
            </a:extLst>
          </p:cNvPr>
          <p:cNvSpPr>
            <a:spLocks noGrp="1"/>
          </p:cNvSpPr>
          <p:nvPr>
            <p:ph type="ctrTitle"/>
          </p:nvPr>
        </p:nvSpPr>
        <p:spPr/>
        <p:txBody>
          <a:bodyPr>
            <a:normAutofit/>
          </a:bodyPr>
          <a:lstStyle/>
          <a:p>
            <a:r>
              <a:rPr lang="en-US" dirty="0"/>
              <a:t>Debt Funding: Nuanced Issues with Pre-Commercial Cash Flow and Equity Bridge Loans</a:t>
            </a:r>
          </a:p>
        </p:txBody>
      </p:sp>
    </p:spTree>
    <p:extLst>
      <p:ext uri="{BB962C8B-B14F-4D97-AF65-F5344CB8AC3E}">
        <p14:creationId xmlns:p14="http://schemas.microsoft.com/office/powerpoint/2010/main" val="1068335926"/>
      </p:ext>
    </p:extLst>
  </p:cSld>
  <p:clrMapOvr>
    <a:masterClrMapping/>
  </p:clrMapOvr>
  <p:transition>
    <p:zoom/>
  </p:transition>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4D99666-CD50-457F-9943-452ED5C0A50C}"/>
              </a:ext>
            </a:extLst>
          </p:cNvPr>
          <p:cNvPicPr>
            <a:picLocks noGrp="1" noChangeAspect="1"/>
          </p:cNvPicPr>
          <p:nvPr>
            <p:ph idx="1"/>
          </p:nvPr>
        </p:nvPicPr>
        <p:blipFill>
          <a:blip r:embed="rId2"/>
          <a:stretch>
            <a:fillRect/>
          </a:stretch>
        </p:blipFill>
        <p:spPr>
          <a:xfrm>
            <a:off x="289388" y="1385876"/>
            <a:ext cx="8345026" cy="4491049"/>
          </a:xfrm>
          <a:prstGeom prst="rect">
            <a:avLst/>
          </a:prstGeom>
        </p:spPr>
      </p:pic>
      <p:sp>
        <p:nvSpPr>
          <p:cNvPr id="3" name="Title 2">
            <a:extLst>
              <a:ext uri="{FF2B5EF4-FFF2-40B4-BE49-F238E27FC236}">
                <a16:creationId xmlns:a16="http://schemas.microsoft.com/office/drawing/2014/main" id="{BD338A3B-A1E5-4BEC-AD13-C557E6E81E3C}"/>
              </a:ext>
            </a:extLst>
          </p:cNvPr>
          <p:cNvSpPr>
            <a:spLocks noGrp="1"/>
          </p:cNvSpPr>
          <p:nvPr>
            <p:ph type="title"/>
          </p:nvPr>
        </p:nvSpPr>
        <p:spPr/>
        <p:txBody>
          <a:bodyPr/>
          <a:lstStyle/>
          <a:p>
            <a:r>
              <a:rPr lang="en-US" dirty="0"/>
              <a:t>Up-Font Equity in Solar Case</a:t>
            </a:r>
            <a:endParaRPr lang="en-CH" dirty="0"/>
          </a:p>
        </p:txBody>
      </p:sp>
      <p:sp>
        <p:nvSpPr>
          <p:cNvPr id="4" name="Slide Number Placeholder 3">
            <a:extLst>
              <a:ext uri="{FF2B5EF4-FFF2-40B4-BE49-F238E27FC236}">
                <a16:creationId xmlns:a16="http://schemas.microsoft.com/office/drawing/2014/main" id="{85F39DE0-AFB4-4C00-BCC0-D56352D60990}"/>
              </a:ext>
            </a:extLst>
          </p:cNvPr>
          <p:cNvSpPr>
            <a:spLocks noGrp="1"/>
          </p:cNvSpPr>
          <p:nvPr>
            <p:ph type="sldNum" sz="quarter" idx="12"/>
          </p:nvPr>
        </p:nvSpPr>
        <p:spPr/>
        <p:txBody>
          <a:bodyPr/>
          <a:lstStyle/>
          <a:p>
            <a:pPr algn="ctr"/>
            <a:fld id="{0C3A1854-6B63-4059-B360-A3C4972BF0FC}" type="slidenum">
              <a:rPr lang="ko-KR" altLang="en-US" smtClean="0"/>
              <a:pPr algn="ctr"/>
              <a:t>506</a:t>
            </a:fld>
            <a:endParaRPr lang="ko-KR" altLang="en-US" dirty="0"/>
          </a:p>
        </p:txBody>
      </p:sp>
    </p:spTree>
    <p:extLst>
      <p:ext uri="{BB962C8B-B14F-4D97-AF65-F5344CB8AC3E}">
        <p14:creationId xmlns:p14="http://schemas.microsoft.com/office/powerpoint/2010/main" val="3200131964"/>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5AEFC2-BE05-4EA9-A5E3-B61A8944F05E}"/>
              </a:ext>
            </a:extLst>
          </p:cNvPr>
          <p:cNvSpPr>
            <a:spLocks noGrp="1"/>
          </p:cNvSpPr>
          <p:nvPr>
            <p:ph idx="1"/>
          </p:nvPr>
        </p:nvSpPr>
        <p:spPr>
          <a:xfrm>
            <a:off x="732344" y="1341553"/>
            <a:ext cx="7902608" cy="4913771"/>
          </a:xfrm>
        </p:spPr>
        <p:txBody>
          <a:bodyPr>
            <a:normAutofit fontScale="92500" lnSpcReduction="20000"/>
          </a:bodyPr>
          <a:lstStyle/>
          <a:p>
            <a:r>
              <a:rPr lang="en-US" dirty="0"/>
              <a:t>In general, debt funding is difficult without some kind of support from outside of the project.</a:t>
            </a:r>
          </a:p>
          <a:p>
            <a:r>
              <a:rPr lang="en-US" dirty="0"/>
              <a:t>If the project return is above the interest rate, equity return increases when the equity is contributed later and debt earlier.</a:t>
            </a:r>
          </a:p>
          <a:p>
            <a:r>
              <a:rPr lang="en-US" dirty="0"/>
              <a:t>From bank perspective, the equity should be put in first and the loan in last.</a:t>
            </a:r>
          </a:p>
          <a:p>
            <a:r>
              <a:rPr lang="en-US" dirty="0"/>
              <a:t>Specific Issues:</a:t>
            </a:r>
          </a:p>
          <a:p>
            <a:pPr lvl="1"/>
            <a:r>
              <a:rPr lang="en-US" dirty="0"/>
              <a:t>Funding of equity first or pro-rata</a:t>
            </a:r>
          </a:p>
          <a:p>
            <a:pPr lvl="1"/>
            <a:r>
              <a:rPr lang="en-US" dirty="0"/>
              <a:t>Capitalisation of interest</a:t>
            </a:r>
          </a:p>
          <a:p>
            <a:pPr lvl="1"/>
            <a:r>
              <a:rPr lang="en-US" dirty="0"/>
              <a:t>Pre-operating cash flow</a:t>
            </a:r>
          </a:p>
          <a:p>
            <a:pPr lvl="1"/>
            <a:r>
              <a:rPr lang="en-US" dirty="0"/>
              <a:t>Interest on sub-debt or shareholder loan</a:t>
            </a:r>
          </a:p>
          <a:p>
            <a:pPr lvl="1"/>
            <a:r>
              <a:rPr lang="en-US" dirty="0"/>
              <a:t>Equity bridge loan</a:t>
            </a:r>
          </a:p>
        </p:txBody>
      </p:sp>
      <p:sp>
        <p:nvSpPr>
          <p:cNvPr id="3" name="Title 2">
            <a:extLst>
              <a:ext uri="{FF2B5EF4-FFF2-40B4-BE49-F238E27FC236}">
                <a16:creationId xmlns:a16="http://schemas.microsoft.com/office/drawing/2014/main" id="{A97AA6E3-6570-4D36-BF99-EC662DB14161}"/>
              </a:ext>
            </a:extLst>
          </p:cNvPr>
          <p:cNvSpPr>
            <a:spLocks noGrp="1"/>
          </p:cNvSpPr>
          <p:nvPr>
            <p:ph type="title"/>
          </p:nvPr>
        </p:nvSpPr>
        <p:spPr/>
        <p:txBody>
          <a:bodyPr/>
          <a:lstStyle/>
          <a:p>
            <a:r>
              <a:rPr lang="en-US" dirty="0"/>
              <a:t>Issues with Funding</a:t>
            </a:r>
          </a:p>
        </p:txBody>
      </p:sp>
      <p:sp>
        <p:nvSpPr>
          <p:cNvPr id="4" name="Slide Number Placeholder 3">
            <a:extLst>
              <a:ext uri="{FF2B5EF4-FFF2-40B4-BE49-F238E27FC236}">
                <a16:creationId xmlns:a16="http://schemas.microsoft.com/office/drawing/2014/main" id="{8ADF26F2-3455-47BD-9D33-8CDD100D78C2}"/>
              </a:ext>
            </a:extLst>
          </p:cNvPr>
          <p:cNvSpPr>
            <a:spLocks noGrp="1"/>
          </p:cNvSpPr>
          <p:nvPr>
            <p:ph type="sldNum" sz="quarter" idx="12"/>
          </p:nvPr>
        </p:nvSpPr>
        <p:spPr/>
        <p:txBody>
          <a:bodyPr/>
          <a:lstStyle/>
          <a:p>
            <a:pPr algn="ctr"/>
            <a:fld id="{0C3A1854-6B63-4059-B360-A3C4972BF0FC}" type="slidenum">
              <a:rPr lang="ko-KR" altLang="en-US" smtClean="0"/>
              <a:pPr algn="ctr"/>
              <a:t>507</a:t>
            </a:fld>
            <a:endParaRPr lang="ko-KR" altLang="en-US" dirty="0"/>
          </a:p>
        </p:txBody>
      </p:sp>
    </p:spTree>
    <p:extLst>
      <p:ext uri="{BB962C8B-B14F-4D97-AF65-F5344CB8AC3E}">
        <p14:creationId xmlns:p14="http://schemas.microsoft.com/office/powerpoint/2010/main" val="3436125754"/>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idx="1"/>
          </p:nvPr>
        </p:nvSpPr>
        <p:spPr/>
        <p:txBody>
          <a:bodyPr/>
          <a:lstStyle/>
          <a:p>
            <a:pPr marL="342900" indent="-342900"/>
            <a:r>
              <a:rPr lang="en-US" altLang="en-US" dirty="0"/>
              <a:t>When a borrower uses cash during construction, the funding request includes:</a:t>
            </a:r>
          </a:p>
          <a:p>
            <a:pPr marL="742950" lvl="1" indent="-285750"/>
            <a:r>
              <a:rPr lang="en-US" altLang="en-US" dirty="0"/>
              <a:t>Notice of Borrowing</a:t>
            </a:r>
          </a:p>
          <a:p>
            <a:pPr marL="742950" lvl="1" indent="-285750"/>
            <a:r>
              <a:rPr lang="en-US" altLang="en-US" dirty="0"/>
              <a:t>Payment and draw details</a:t>
            </a:r>
          </a:p>
          <a:p>
            <a:pPr marL="742950" lvl="1" indent="-285750"/>
            <a:r>
              <a:rPr lang="en-US" altLang="en-US" dirty="0"/>
              <a:t>Construction certificate</a:t>
            </a:r>
          </a:p>
          <a:p>
            <a:pPr marL="742950" lvl="1" indent="-285750"/>
            <a:r>
              <a:rPr lang="en-US" altLang="en-US" dirty="0"/>
              <a:t>Schedule of construction costs and cumulative amounts</a:t>
            </a:r>
          </a:p>
          <a:p>
            <a:pPr marL="742950" lvl="1" indent="-285750"/>
            <a:r>
              <a:rPr lang="en-US" altLang="en-US" dirty="0"/>
              <a:t>Insurance certificates</a:t>
            </a:r>
          </a:p>
          <a:p>
            <a:pPr marL="742950" lvl="1" indent="-285750"/>
            <a:r>
              <a:rPr lang="en-US" altLang="en-US" dirty="0"/>
              <a:t>Financial reports and other documents</a:t>
            </a:r>
          </a:p>
        </p:txBody>
      </p:sp>
      <p:sp>
        <p:nvSpPr>
          <p:cNvPr id="25602" name="Rectangle 2"/>
          <p:cNvSpPr>
            <a:spLocks noGrp="1" noChangeArrowheads="1"/>
          </p:cNvSpPr>
          <p:nvPr>
            <p:ph type="title"/>
          </p:nvPr>
        </p:nvSpPr>
        <p:spPr/>
        <p:txBody>
          <a:bodyPr/>
          <a:lstStyle/>
          <a:p>
            <a:r>
              <a:rPr lang="en-US" altLang="en-US" dirty="0"/>
              <a:t>Draw Request and Funding - Introduction</a:t>
            </a:r>
          </a:p>
        </p:txBody>
      </p:sp>
    </p:spTree>
    <p:extLst>
      <p:ext uri="{BB962C8B-B14F-4D97-AF65-F5344CB8AC3E}">
        <p14:creationId xmlns:p14="http://schemas.microsoft.com/office/powerpoint/2010/main" val="1296938589"/>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idx="1"/>
          </p:nvPr>
        </p:nvSpPr>
        <p:spPr>
          <a:xfrm>
            <a:off x="732344" y="1655878"/>
            <a:ext cx="7902608" cy="4913771"/>
          </a:xfrm>
        </p:spPr>
        <p:txBody>
          <a:bodyPr>
            <a:normAutofit lnSpcReduction="10000"/>
          </a:bodyPr>
          <a:lstStyle/>
          <a:p>
            <a:r>
              <a:rPr lang="en-US" altLang="en-US" sz="2800" dirty="0"/>
              <a:t>Prior to satisfying the options conditions, it is the usual practice for the financiers to:</a:t>
            </a:r>
          </a:p>
          <a:p>
            <a:pPr lvl="1"/>
            <a:r>
              <a:rPr lang="en-US" altLang="en-US" sz="2400" dirty="0"/>
              <a:t>be able to rely on other contractual or financial resources (recourse or some kind of support from sponsors) to repay that funding [if the project fails to be completed]; </a:t>
            </a:r>
          </a:p>
          <a:p>
            <a:pPr lvl="1"/>
            <a:r>
              <a:rPr lang="en-US" altLang="en-US" sz="2400" dirty="0"/>
              <a:t>If equity is not up-front may require letter of credit, sponsor guarantee or really strong EPC contract; and,</a:t>
            </a:r>
          </a:p>
          <a:p>
            <a:pPr lvl="1"/>
            <a:r>
              <a:rPr lang="en-US" altLang="en-US" sz="2400" dirty="0"/>
              <a:t>to roll up the capitalized interest-during-construction (“IDC”) into the financing (i.e. capitalizing interest).</a:t>
            </a:r>
          </a:p>
          <a:p>
            <a:r>
              <a:rPr lang="en-US" altLang="en-US" sz="2800" dirty="0"/>
              <a:t>During the construction phase, equity and debt funds are used to finance the project construction with funds generated from the project cash flow covering the operation period. </a:t>
            </a:r>
          </a:p>
        </p:txBody>
      </p:sp>
      <p:sp>
        <p:nvSpPr>
          <p:cNvPr id="24578" name="Rectangle 2"/>
          <p:cNvSpPr>
            <a:spLocks noGrp="1" noChangeArrowheads="1"/>
          </p:cNvSpPr>
          <p:nvPr>
            <p:ph type="title"/>
          </p:nvPr>
        </p:nvSpPr>
        <p:spPr/>
        <p:txBody>
          <a:bodyPr>
            <a:normAutofit fontScale="90000"/>
          </a:bodyPr>
          <a:lstStyle/>
          <a:p>
            <a:r>
              <a:rPr lang="en-US" altLang="en-US" dirty="0"/>
              <a:t>Project Finance Loans – Drawdown during Construction (Reference)</a:t>
            </a:r>
          </a:p>
        </p:txBody>
      </p:sp>
    </p:spTree>
    <p:extLst>
      <p:ext uri="{BB962C8B-B14F-4D97-AF65-F5344CB8AC3E}">
        <p14:creationId xmlns:p14="http://schemas.microsoft.com/office/powerpoint/2010/main" val="29510012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F7E7B8-5BA4-49EB-8AF4-13096714AF10}"/>
              </a:ext>
            </a:extLst>
          </p:cNvPr>
          <p:cNvSpPr>
            <a:spLocks noGrp="1"/>
          </p:cNvSpPr>
          <p:nvPr>
            <p:ph idx="1"/>
          </p:nvPr>
        </p:nvSpPr>
        <p:spPr/>
        <p:txBody>
          <a:bodyPr>
            <a:normAutofit/>
          </a:bodyPr>
          <a:lstStyle/>
          <a:p>
            <a:r>
              <a:rPr lang="en-US" dirty="0"/>
              <a:t>Overview and Contract Structure</a:t>
            </a:r>
          </a:p>
          <a:p>
            <a:r>
              <a:rPr lang="en-US" dirty="0"/>
              <a:t>Benchmarking Capital Cost and Yield</a:t>
            </a:r>
          </a:p>
          <a:p>
            <a:r>
              <a:rPr lang="en-US" dirty="0"/>
              <a:t>Resource Analysis</a:t>
            </a:r>
          </a:p>
          <a:p>
            <a:r>
              <a:rPr lang="en-US" dirty="0"/>
              <a:t>NBET PPA Contract</a:t>
            </a:r>
          </a:p>
          <a:p>
            <a:r>
              <a:rPr lang="en-US" dirty="0"/>
              <a:t>EPC Contract and Benchmarking</a:t>
            </a:r>
          </a:p>
          <a:p>
            <a:r>
              <a:rPr lang="en-US" dirty="0"/>
              <a:t>Resource Risk (P90) and DSCR</a:t>
            </a:r>
          </a:p>
          <a:p>
            <a:r>
              <a:rPr lang="en-US" dirty="0"/>
              <a:t>Debt Sizing from DSCR</a:t>
            </a:r>
          </a:p>
          <a:p>
            <a:pPr lvl="1"/>
            <a:r>
              <a:rPr lang="en-US" dirty="0"/>
              <a:t>Operation and Maintenance Contract</a:t>
            </a:r>
          </a:p>
          <a:p>
            <a:pPr lvl="1"/>
            <a:r>
              <a:rPr lang="en-US" dirty="0"/>
              <a:t>Transmission Risk</a:t>
            </a:r>
            <a:endParaRPr lang="en-CH" dirty="0"/>
          </a:p>
        </p:txBody>
      </p:sp>
      <p:sp>
        <p:nvSpPr>
          <p:cNvPr id="3" name="Title 2">
            <a:extLst>
              <a:ext uri="{FF2B5EF4-FFF2-40B4-BE49-F238E27FC236}">
                <a16:creationId xmlns:a16="http://schemas.microsoft.com/office/drawing/2014/main" id="{CDE39A05-3694-4F23-8179-27CBB2F68893}"/>
              </a:ext>
            </a:extLst>
          </p:cNvPr>
          <p:cNvSpPr>
            <a:spLocks noGrp="1"/>
          </p:cNvSpPr>
          <p:nvPr>
            <p:ph type="title"/>
          </p:nvPr>
        </p:nvSpPr>
        <p:spPr/>
        <p:txBody>
          <a:bodyPr/>
          <a:lstStyle/>
          <a:p>
            <a:r>
              <a:rPr lang="en-US" dirty="0"/>
              <a:t>Northern Nigeria Solar Case - Contents</a:t>
            </a:r>
            <a:endParaRPr lang="en-CH" dirty="0"/>
          </a:p>
        </p:txBody>
      </p:sp>
      <p:sp>
        <p:nvSpPr>
          <p:cNvPr id="4" name="Slide Number Placeholder 3">
            <a:extLst>
              <a:ext uri="{FF2B5EF4-FFF2-40B4-BE49-F238E27FC236}">
                <a16:creationId xmlns:a16="http://schemas.microsoft.com/office/drawing/2014/main" id="{BBBC1DBB-B18A-481A-8FA6-4CABA496E0A3}"/>
              </a:ext>
            </a:extLst>
          </p:cNvPr>
          <p:cNvSpPr>
            <a:spLocks noGrp="1"/>
          </p:cNvSpPr>
          <p:nvPr>
            <p:ph type="sldNum" sz="quarter" idx="12"/>
          </p:nvPr>
        </p:nvSpPr>
        <p:spPr/>
        <p:txBody>
          <a:bodyPr/>
          <a:lstStyle/>
          <a:p>
            <a:pPr algn="ctr"/>
            <a:fld id="{0C3A1854-6B63-4059-B360-A3C4972BF0FC}" type="slidenum">
              <a:rPr lang="ko-KR" altLang="en-US" smtClean="0"/>
              <a:pPr algn="ctr"/>
              <a:t>51</a:t>
            </a:fld>
            <a:endParaRPr lang="ko-KR" altLang="en-US" dirty="0"/>
          </a:p>
        </p:txBody>
      </p:sp>
    </p:spTree>
    <p:extLst>
      <p:ext uri="{BB962C8B-B14F-4D97-AF65-F5344CB8AC3E}">
        <p14:creationId xmlns:p14="http://schemas.microsoft.com/office/powerpoint/2010/main" val="2807986711"/>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AD67FF1-7A51-4AC5-9385-D11A54455E99}"/>
              </a:ext>
            </a:extLst>
          </p:cNvPr>
          <p:cNvSpPr>
            <a:spLocks noGrp="1"/>
          </p:cNvSpPr>
          <p:nvPr>
            <p:ph idx="1"/>
          </p:nvPr>
        </p:nvSpPr>
        <p:spPr>
          <a:xfrm>
            <a:off x="614509" y="1465378"/>
            <a:ext cx="7902608" cy="4913771"/>
          </a:xfrm>
        </p:spPr>
        <p:txBody>
          <a:bodyPr>
            <a:normAutofit fontScale="92500" lnSpcReduction="10000"/>
          </a:bodyPr>
          <a:lstStyle/>
          <a:p>
            <a:r>
              <a:rPr lang="en-US" dirty="0"/>
              <a:t>Interest (and fees) can be paid during construction or capitalized to the debt balance (not paid now, but paid later).</a:t>
            </a:r>
          </a:p>
          <a:p>
            <a:r>
              <a:rPr lang="en-US" dirty="0"/>
              <a:t>If interest is capitalized and the debt is the same percent of the project cost, the capitalizing of interest does not make any difference.</a:t>
            </a:r>
          </a:p>
          <a:p>
            <a:r>
              <a:rPr lang="en-US" dirty="0"/>
              <a:t>Whether the interest is paid or capitalized, it is recorded as part of the project cost as interest during construction (IDC).</a:t>
            </a:r>
          </a:p>
          <a:p>
            <a:r>
              <a:rPr lang="en-US" dirty="0"/>
              <a:t>Note there is no capitalization of the equity cost of capital in a manner similar to debt.</a:t>
            </a:r>
          </a:p>
        </p:txBody>
      </p:sp>
      <p:sp>
        <p:nvSpPr>
          <p:cNvPr id="3" name="Title 2">
            <a:extLst>
              <a:ext uri="{FF2B5EF4-FFF2-40B4-BE49-F238E27FC236}">
                <a16:creationId xmlns:a16="http://schemas.microsoft.com/office/drawing/2014/main" id="{18FE3DB6-2CE9-4FA1-94B3-B24F1ABDE77E}"/>
              </a:ext>
            </a:extLst>
          </p:cNvPr>
          <p:cNvSpPr>
            <a:spLocks noGrp="1"/>
          </p:cNvSpPr>
          <p:nvPr>
            <p:ph type="title"/>
          </p:nvPr>
        </p:nvSpPr>
        <p:spPr/>
        <p:txBody>
          <a:bodyPr>
            <a:normAutofit fontScale="90000"/>
          </a:bodyPr>
          <a:lstStyle/>
          <a:p>
            <a:r>
              <a:rPr lang="en-US" dirty="0"/>
              <a:t>Capitalised Interest and Interest Capitalised During Construction for Accounting (IDC)</a:t>
            </a:r>
          </a:p>
        </p:txBody>
      </p:sp>
    </p:spTree>
    <p:extLst>
      <p:ext uri="{BB962C8B-B14F-4D97-AF65-F5344CB8AC3E}">
        <p14:creationId xmlns:p14="http://schemas.microsoft.com/office/powerpoint/2010/main" val="879157093"/>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Nuanced Issues with Pre-Commercial Cash Flow </a:t>
            </a:r>
          </a:p>
        </p:txBody>
      </p:sp>
      <p:sp>
        <p:nvSpPr>
          <p:cNvPr id="3" name="Content Placeholder 2"/>
          <p:cNvSpPr>
            <a:spLocks noGrp="1"/>
          </p:cNvSpPr>
          <p:nvPr>
            <p:ph idx="1"/>
          </p:nvPr>
        </p:nvSpPr>
        <p:spPr>
          <a:xfrm>
            <a:off x="614509" y="1465378"/>
            <a:ext cx="7902608" cy="4913771"/>
          </a:xfrm>
        </p:spPr>
        <p:txBody>
          <a:bodyPr>
            <a:normAutofit fontScale="92500" lnSpcReduction="20000"/>
          </a:bodyPr>
          <a:lstStyle/>
          <a:p>
            <a:r>
              <a:rPr lang="en-US" dirty="0"/>
              <a:t>The effects of accounting for pre-commercial cash flows as either equity or reduction in project cost. </a:t>
            </a:r>
          </a:p>
          <a:p>
            <a:r>
              <a:rPr lang="en-US" dirty="0"/>
              <a:t>In terms of accounting, pre-commercial cash flow is income and should be part of equity.</a:t>
            </a:r>
          </a:p>
          <a:p>
            <a:r>
              <a:rPr lang="en-US" dirty="0"/>
              <a:t>Alternatively, one could call the pre-commercial cash flow a reduction in the cost of the asset.</a:t>
            </a:r>
          </a:p>
          <a:p>
            <a:r>
              <a:rPr lang="en-US" dirty="0"/>
              <a:t>Related issues include the issue of government grants and early production. </a:t>
            </a:r>
          </a:p>
          <a:p>
            <a:r>
              <a:rPr lang="en-US" dirty="0"/>
              <a:t>With an extreme case the labelling the pre-commercial cash flow as equity results in improved returns but from banker’s perspective is not “skin in the game.”</a:t>
            </a:r>
          </a:p>
        </p:txBody>
      </p:sp>
    </p:spTree>
    <p:extLst>
      <p:ext uri="{BB962C8B-B14F-4D97-AF65-F5344CB8AC3E}">
        <p14:creationId xmlns:p14="http://schemas.microsoft.com/office/powerpoint/2010/main" val="2862640413"/>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Illustration of Accounting for Pre-commercial Cash Flow</a:t>
            </a:r>
          </a:p>
        </p:txBody>
      </p:sp>
      <p:sp>
        <p:nvSpPr>
          <p:cNvPr id="4" name="Slide Number Placeholder 3"/>
          <p:cNvSpPr>
            <a:spLocks noGrp="1"/>
          </p:cNvSpPr>
          <p:nvPr>
            <p:ph type="sldNum" sz="quarter" idx="12"/>
          </p:nvPr>
        </p:nvSpPr>
        <p:spPr/>
        <p:txBody>
          <a:bodyPr/>
          <a:lstStyle/>
          <a:p>
            <a:fld id="{EB241CD2-1E45-42A3-B213-66A034DF9A3B}" type="slidenum">
              <a:rPr lang="en-GB" smtClean="0"/>
              <a:t>512</a:t>
            </a:fld>
            <a:endParaRPr lang="en-GB" dirty="0"/>
          </a:p>
        </p:txBody>
      </p:sp>
      <p:pic>
        <p:nvPicPr>
          <p:cNvPr id="5" name="Picture 4"/>
          <p:cNvPicPr>
            <a:picLocks noChangeAspect="1"/>
          </p:cNvPicPr>
          <p:nvPr/>
        </p:nvPicPr>
        <p:blipFill>
          <a:blip r:embed="rId2"/>
          <a:stretch>
            <a:fillRect/>
          </a:stretch>
        </p:blipFill>
        <p:spPr>
          <a:xfrm>
            <a:off x="942680" y="1637078"/>
            <a:ext cx="7513163" cy="3830940"/>
          </a:xfrm>
          <a:prstGeom prst="rect">
            <a:avLst/>
          </a:prstGeom>
        </p:spPr>
      </p:pic>
      <p:sp>
        <p:nvSpPr>
          <p:cNvPr id="3" name="TextBox 2">
            <a:extLst>
              <a:ext uri="{FF2B5EF4-FFF2-40B4-BE49-F238E27FC236}">
                <a16:creationId xmlns:a16="http://schemas.microsoft.com/office/drawing/2014/main" id="{D5BA6690-9D72-4FFF-8B8D-62A7179ED329}"/>
              </a:ext>
            </a:extLst>
          </p:cNvPr>
          <p:cNvSpPr txBox="1"/>
          <p:nvPr/>
        </p:nvSpPr>
        <p:spPr>
          <a:xfrm>
            <a:off x="442762" y="3368842"/>
            <a:ext cx="1857676" cy="1754326"/>
          </a:xfrm>
          <a:prstGeom prst="rect">
            <a:avLst/>
          </a:prstGeom>
          <a:solidFill>
            <a:srgbClr val="FFFF00"/>
          </a:solidFill>
        </p:spPr>
        <p:txBody>
          <a:bodyPr wrap="square" rtlCol="0">
            <a:spAutoFit/>
          </a:bodyPr>
          <a:lstStyle/>
          <a:p>
            <a:r>
              <a:rPr lang="en-US" dirty="0"/>
              <a:t>Note the operating cash flow is included as equity. More than the Paid in equity.</a:t>
            </a:r>
          </a:p>
        </p:txBody>
      </p:sp>
      <p:cxnSp>
        <p:nvCxnSpPr>
          <p:cNvPr id="7" name="Straight Arrow Connector 6">
            <a:extLst>
              <a:ext uri="{FF2B5EF4-FFF2-40B4-BE49-F238E27FC236}">
                <a16:creationId xmlns:a16="http://schemas.microsoft.com/office/drawing/2014/main" id="{8693618D-48BD-42BA-8EBF-A7A208D4EE98}"/>
              </a:ext>
            </a:extLst>
          </p:cNvPr>
          <p:cNvCxnSpPr/>
          <p:nvPr/>
        </p:nvCxnSpPr>
        <p:spPr>
          <a:xfrm flipV="1">
            <a:off x="2377440" y="4677878"/>
            <a:ext cx="1597794" cy="125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20749"/>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6C4D710C-30CF-4502-9220-4D566D67C197}"/>
              </a:ext>
            </a:extLst>
          </p:cNvPr>
          <p:cNvSpPr>
            <a:spLocks noGrp="1" noChangeArrowheads="1"/>
          </p:cNvSpPr>
          <p:nvPr>
            <p:ph type="title"/>
          </p:nvPr>
        </p:nvSpPr>
        <p:spPr/>
        <p:txBody>
          <a:bodyPr>
            <a:normAutofit/>
          </a:bodyPr>
          <a:lstStyle/>
          <a:p>
            <a:r>
              <a:rPr lang="en-US" altLang="en-US" dirty="0"/>
              <a:t>Equity Bridge Loans and Recourse Debt</a:t>
            </a:r>
          </a:p>
        </p:txBody>
      </p:sp>
      <p:sp>
        <p:nvSpPr>
          <p:cNvPr id="67587" name="Rectangle 3">
            <a:extLst>
              <a:ext uri="{FF2B5EF4-FFF2-40B4-BE49-F238E27FC236}">
                <a16:creationId xmlns:a16="http://schemas.microsoft.com/office/drawing/2014/main" id="{4201BD0C-8C57-40DC-BB38-E634CD1DC325}"/>
              </a:ext>
            </a:extLst>
          </p:cNvPr>
          <p:cNvSpPr>
            <a:spLocks noGrp="1" noChangeArrowheads="1"/>
          </p:cNvSpPr>
          <p:nvPr>
            <p:ph type="body" idx="1"/>
          </p:nvPr>
        </p:nvSpPr>
        <p:spPr/>
        <p:txBody>
          <a:bodyPr>
            <a:normAutofit fontScale="92500"/>
          </a:bodyPr>
          <a:lstStyle/>
          <a:p>
            <a:r>
              <a:rPr lang="en-US" altLang="en-US" sz="2400" dirty="0"/>
              <a:t>In some projects, equity holders provide loans to the project from their balance sheet instead of equity.  </a:t>
            </a:r>
          </a:p>
          <a:p>
            <a:r>
              <a:rPr lang="en-US" altLang="en-US" sz="2400" dirty="0"/>
              <a:t>Example</a:t>
            </a:r>
          </a:p>
          <a:p>
            <a:pPr lvl="1"/>
            <a:r>
              <a:rPr lang="en-US" altLang="en-US" sz="2400" dirty="0"/>
              <a:t>A project finance transaction is structured with equity first financing (i.e. equity put in to finance construction before debt).</a:t>
            </a:r>
          </a:p>
          <a:p>
            <a:pPr lvl="1"/>
            <a:r>
              <a:rPr lang="en-US" altLang="en-US" sz="2400" dirty="0"/>
              <a:t>The sponsor secures a separate loan to finance its equity requirements, meaning it does not put any equity when you count the corporate side.</a:t>
            </a:r>
          </a:p>
          <a:p>
            <a:pPr lvl="1"/>
            <a:r>
              <a:rPr lang="en-US" altLang="en-US" sz="2400" dirty="0"/>
              <a:t>The loan will be re-paid in a bullet (with interest </a:t>
            </a:r>
            <a:r>
              <a:rPr lang="en-029" altLang="en-US" sz="2400" dirty="0"/>
              <a:t>capitalised</a:t>
            </a:r>
            <a:r>
              <a:rPr lang="en-US" altLang="en-US" sz="2400" dirty="0"/>
              <a:t>) at the end of the construction period or maybe even later.</a:t>
            </a:r>
          </a:p>
          <a:p>
            <a:pPr lvl="1"/>
            <a:r>
              <a:rPr lang="en-US" altLang="en-US" sz="2400" dirty="0"/>
              <a:t>When the loan is re-paid, the sponsor provides equity to finance the loan.</a:t>
            </a:r>
          </a:p>
          <a:p>
            <a:pPr lvl="1"/>
            <a:r>
              <a:rPr lang="en-US" altLang="en-US" sz="2400" dirty="0"/>
              <a:t>The equity bridge loan must have a parent </a:t>
            </a:r>
            <a:r>
              <a:rPr lang="en-029" altLang="en-US" sz="2400" dirty="0"/>
              <a:t>guarantee</a:t>
            </a:r>
            <a:r>
              <a:rPr lang="en-US" altLang="en-US" sz="2400" dirty="0"/>
              <a:t>.</a:t>
            </a:r>
          </a:p>
        </p:txBody>
      </p:sp>
    </p:spTree>
    <p:extLst>
      <p:ext uri="{BB962C8B-B14F-4D97-AF65-F5344CB8AC3E}">
        <p14:creationId xmlns:p14="http://schemas.microsoft.com/office/powerpoint/2010/main" val="2025311248"/>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Nuanced Issues with Equity Bridge Loans</a:t>
            </a:r>
          </a:p>
        </p:txBody>
      </p:sp>
      <p:sp>
        <p:nvSpPr>
          <p:cNvPr id="3" name="Content Placeholder 2"/>
          <p:cNvSpPr>
            <a:spLocks noGrp="1"/>
          </p:cNvSpPr>
          <p:nvPr>
            <p:ph idx="1"/>
          </p:nvPr>
        </p:nvSpPr>
        <p:spPr/>
        <p:txBody>
          <a:bodyPr>
            <a:normAutofit fontScale="92500" lnSpcReduction="10000"/>
          </a:bodyPr>
          <a:lstStyle/>
          <a:p>
            <a:r>
              <a:rPr lang="en-GB" sz="2400" dirty="0"/>
              <a:t>In pure project finance, equity should be contributed before debt during the construction period to assure that equity does not walk away from the project during construction. </a:t>
            </a:r>
          </a:p>
          <a:p>
            <a:r>
              <a:rPr lang="en-GB" sz="2400" dirty="0"/>
              <a:t>Pro-rata debt and equity contributions or equity bridge loans require some kind of sponsor support and can in theory distort the equity cash flow. </a:t>
            </a:r>
          </a:p>
          <a:p>
            <a:r>
              <a:rPr lang="en-GB" sz="2400" dirty="0"/>
              <a:t>An equity bridge loan requires parent support, the cost of which is not included in the equity IRR. The effects of IDC on equity bridge loan on project taxes and the effects of equity bridge loans in different interest rate environments and on different types of projects will be discussed.</a:t>
            </a:r>
          </a:p>
          <a:p>
            <a:r>
              <a:rPr lang="en-US" altLang="en-US" sz="2400" dirty="0"/>
              <a:t>Issue</a:t>
            </a:r>
          </a:p>
          <a:p>
            <a:pPr lvl="1"/>
            <a:r>
              <a:rPr lang="en-US" altLang="en-US" sz="2400" dirty="0"/>
              <a:t>Should the equity bridge loan be included in computing Equity IRR.</a:t>
            </a:r>
          </a:p>
          <a:p>
            <a:pPr lvl="1"/>
            <a:r>
              <a:rPr lang="en-US" altLang="en-US" sz="2400" dirty="0"/>
              <a:t>The loan uses resources of the parent and must be guaranteed by the parent</a:t>
            </a:r>
          </a:p>
        </p:txBody>
      </p:sp>
    </p:spTree>
    <p:extLst>
      <p:ext uri="{BB962C8B-B14F-4D97-AF65-F5344CB8AC3E}">
        <p14:creationId xmlns:p14="http://schemas.microsoft.com/office/powerpoint/2010/main" val="941868762"/>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Issues with EBL</a:t>
            </a:r>
          </a:p>
        </p:txBody>
      </p:sp>
      <p:sp>
        <p:nvSpPr>
          <p:cNvPr id="3" name="Content Placeholder 2"/>
          <p:cNvSpPr>
            <a:spLocks noGrp="1"/>
          </p:cNvSpPr>
          <p:nvPr>
            <p:ph idx="1"/>
          </p:nvPr>
        </p:nvSpPr>
        <p:spPr>
          <a:xfrm>
            <a:off x="134754" y="1263193"/>
            <a:ext cx="8075595" cy="2817920"/>
          </a:xfrm>
        </p:spPr>
        <p:txBody>
          <a:bodyPr>
            <a:normAutofit lnSpcReduction="10000"/>
          </a:bodyPr>
          <a:lstStyle/>
          <a:p>
            <a:r>
              <a:rPr lang="en-US" dirty="0"/>
              <a:t>If there are multiple sponsors, one of which provides a guarantee, how should the benefits of the EBL be allocated</a:t>
            </a:r>
          </a:p>
          <a:p>
            <a:r>
              <a:rPr lang="en-US" dirty="0"/>
              <a:t>The IDC increases the cost of the project and increases other debt capacity if there is a debt capacity constraint</a:t>
            </a:r>
          </a:p>
          <a:p>
            <a:endParaRPr lang="en-US" dirty="0"/>
          </a:p>
          <a:p>
            <a:endParaRPr lang="en-US" dirty="0"/>
          </a:p>
        </p:txBody>
      </p:sp>
      <p:sp>
        <p:nvSpPr>
          <p:cNvPr id="4" name="Slide Number Placeholder 3"/>
          <p:cNvSpPr>
            <a:spLocks noGrp="1"/>
          </p:cNvSpPr>
          <p:nvPr>
            <p:ph type="sldNum" sz="quarter" idx="12"/>
          </p:nvPr>
        </p:nvSpPr>
        <p:spPr/>
        <p:txBody>
          <a:bodyPr/>
          <a:lstStyle/>
          <a:p>
            <a:fld id="{EB241CD2-1E45-42A3-B213-66A034DF9A3B}" type="slidenum">
              <a:rPr lang="en-GB" smtClean="0"/>
              <a:t>515</a:t>
            </a:fld>
            <a:endParaRPr lang="en-GB" dirty="0"/>
          </a:p>
        </p:txBody>
      </p:sp>
      <p:pic>
        <p:nvPicPr>
          <p:cNvPr id="5" name="Picture 4"/>
          <p:cNvPicPr>
            <a:picLocks noChangeAspect="1"/>
          </p:cNvPicPr>
          <p:nvPr/>
        </p:nvPicPr>
        <p:blipFill>
          <a:blip r:embed="rId2"/>
          <a:stretch>
            <a:fillRect/>
          </a:stretch>
        </p:blipFill>
        <p:spPr>
          <a:xfrm>
            <a:off x="3456958" y="3785821"/>
            <a:ext cx="4971417" cy="2541710"/>
          </a:xfrm>
          <a:prstGeom prst="rect">
            <a:avLst/>
          </a:prstGeom>
        </p:spPr>
      </p:pic>
    </p:spTree>
    <p:extLst>
      <p:ext uri="{BB962C8B-B14F-4D97-AF65-F5344CB8AC3E}">
        <p14:creationId xmlns:p14="http://schemas.microsoft.com/office/powerpoint/2010/main" val="1929162387"/>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Nuanced Issues with IDC on Shareholder Loans</a:t>
            </a:r>
          </a:p>
        </p:txBody>
      </p:sp>
      <p:sp>
        <p:nvSpPr>
          <p:cNvPr id="3" name="Content Placeholder 2"/>
          <p:cNvSpPr>
            <a:spLocks noGrp="1"/>
          </p:cNvSpPr>
          <p:nvPr>
            <p:ph idx="1"/>
          </p:nvPr>
        </p:nvSpPr>
        <p:spPr>
          <a:xfrm>
            <a:off x="614509" y="1589203"/>
            <a:ext cx="7902608" cy="4913771"/>
          </a:xfrm>
        </p:spPr>
        <p:txBody>
          <a:bodyPr>
            <a:normAutofit fontScale="92500" lnSpcReduction="10000"/>
          </a:bodyPr>
          <a:lstStyle/>
          <a:p>
            <a:r>
              <a:rPr lang="en-US" dirty="0"/>
              <a:t>Shareholder loans seem to have no effect on senior debt.  All of the covenants and waterfall issues occur after the senior debt is paid.</a:t>
            </a:r>
          </a:p>
          <a:p>
            <a:r>
              <a:rPr lang="en-US" dirty="0"/>
              <a:t>If senior debt limits the dividends to shareholders, it will also limit the shareholder loan payments</a:t>
            </a:r>
          </a:p>
          <a:p>
            <a:r>
              <a:rPr lang="en-US" dirty="0"/>
              <a:t>Equity IRR should consider the shareholder loan and any other equity as combined cash flows</a:t>
            </a:r>
          </a:p>
          <a:p>
            <a:r>
              <a:rPr lang="en-US" dirty="0"/>
              <a:t>The shareholder loan may affect taxes which will increase the cash flow (and cause a circular reference problem).</a:t>
            </a:r>
          </a:p>
        </p:txBody>
      </p:sp>
    </p:spTree>
    <p:extLst>
      <p:ext uri="{BB962C8B-B14F-4D97-AF65-F5344CB8AC3E}">
        <p14:creationId xmlns:p14="http://schemas.microsoft.com/office/powerpoint/2010/main" val="374228854"/>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Standby Loans for Construction Cost Over-run and the Issue of Cost Under-run</a:t>
            </a:r>
          </a:p>
        </p:txBody>
      </p:sp>
      <p:sp>
        <p:nvSpPr>
          <p:cNvPr id="3" name="Content Placeholder 2"/>
          <p:cNvSpPr>
            <a:spLocks noGrp="1"/>
          </p:cNvSpPr>
          <p:nvPr>
            <p:ph idx="1"/>
          </p:nvPr>
        </p:nvSpPr>
        <p:spPr>
          <a:xfrm>
            <a:off x="732344" y="1627303"/>
            <a:ext cx="7902608" cy="4913771"/>
          </a:xfrm>
        </p:spPr>
        <p:txBody>
          <a:bodyPr/>
          <a:lstStyle/>
          <a:p>
            <a:r>
              <a:rPr lang="en-US" dirty="0"/>
              <a:t>With a cost over-run facility, the commitment fee can increase the cost of the project.</a:t>
            </a:r>
          </a:p>
          <a:p>
            <a:r>
              <a:rPr lang="en-US" dirty="0"/>
              <a:t>If the debt is subordinated to senior debt the over-run facility is similar to shareholder loans.</a:t>
            </a:r>
          </a:p>
          <a:p>
            <a:r>
              <a:rPr lang="en-US" dirty="0"/>
              <a:t>If there is a cost under-run and the debt has been committed with and EBL or pro-rata, a question arises as to whether the debt should be reduced or whether the proceeds should accrue to shareholders.</a:t>
            </a:r>
          </a:p>
        </p:txBody>
      </p:sp>
    </p:spTree>
    <p:extLst>
      <p:ext uri="{BB962C8B-B14F-4D97-AF65-F5344CB8AC3E}">
        <p14:creationId xmlns:p14="http://schemas.microsoft.com/office/powerpoint/2010/main" val="1164306676"/>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Evaluation of Delays in Construction</a:t>
            </a:r>
          </a:p>
        </p:txBody>
      </p:sp>
      <p:sp>
        <p:nvSpPr>
          <p:cNvPr id="3" name="Content Placeholder 2"/>
          <p:cNvSpPr>
            <a:spLocks noGrp="1"/>
          </p:cNvSpPr>
          <p:nvPr>
            <p:ph idx="1"/>
          </p:nvPr>
        </p:nvSpPr>
        <p:spPr>
          <a:xfrm>
            <a:off x="732344" y="1360603"/>
            <a:ext cx="7871684" cy="2820872"/>
          </a:xfrm>
        </p:spPr>
        <p:txBody>
          <a:bodyPr>
            <a:normAutofit lnSpcReduction="10000"/>
          </a:bodyPr>
          <a:lstStyle/>
          <a:p>
            <a:r>
              <a:rPr lang="en-US" dirty="0"/>
              <a:t>In evaluating delays in construction, it is generally better not to change the S-curve but rather to assume there is dead time.</a:t>
            </a:r>
          </a:p>
          <a:p>
            <a:r>
              <a:rPr lang="en-US" dirty="0"/>
              <a:t>After accounting for the reductions in PPA revenues, the liquidated damage can accrue to reduction of debt to maintain the DSCR.</a:t>
            </a:r>
          </a:p>
        </p:txBody>
      </p:sp>
      <p:pic>
        <p:nvPicPr>
          <p:cNvPr id="4" name="Picture 3"/>
          <p:cNvPicPr>
            <a:picLocks noChangeAspect="1"/>
          </p:cNvPicPr>
          <p:nvPr/>
        </p:nvPicPr>
        <p:blipFill>
          <a:blip r:embed="rId2"/>
          <a:stretch>
            <a:fillRect/>
          </a:stretch>
        </p:blipFill>
        <p:spPr>
          <a:xfrm>
            <a:off x="2702849" y="4335292"/>
            <a:ext cx="5901179" cy="2400878"/>
          </a:xfrm>
          <a:prstGeom prst="rect">
            <a:avLst/>
          </a:prstGeom>
        </p:spPr>
      </p:pic>
    </p:spTree>
    <p:extLst>
      <p:ext uri="{BB962C8B-B14F-4D97-AF65-F5344CB8AC3E}">
        <p14:creationId xmlns:p14="http://schemas.microsoft.com/office/powerpoint/2010/main" val="3190443358"/>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Complex IDC Calculations with Portfolios</a:t>
            </a:r>
          </a:p>
        </p:txBody>
      </p:sp>
      <p:sp>
        <p:nvSpPr>
          <p:cNvPr id="3" name="Content Placeholder 2"/>
          <p:cNvSpPr>
            <a:spLocks noGrp="1"/>
          </p:cNvSpPr>
          <p:nvPr>
            <p:ph idx="1"/>
          </p:nvPr>
        </p:nvSpPr>
        <p:spPr/>
        <p:txBody>
          <a:bodyPr>
            <a:normAutofit fontScale="92500"/>
          </a:bodyPr>
          <a:lstStyle/>
          <a:p>
            <a:r>
              <a:rPr lang="en-US" dirty="0"/>
              <a:t>The IDC calculations can be complex if some parts of the project are completed while others are continuing to be constructed.</a:t>
            </a:r>
          </a:p>
          <a:p>
            <a:r>
              <a:rPr lang="en-US" dirty="0"/>
              <a:t>This is a typical problem in real estate and solar roof-top</a:t>
            </a:r>
          </a:p>
          <a:p>
            <a:r>
              <a:rPr lang="en-US" dirty="0"/>
              <a:t>To resolve the problem:</a:t>
            </a:r>
          </a:p>
          <a:p>
            <a:pPr lvl="1"/>
            <a:r>
              <a:rPr lang="en-US" dirty="0"/>
              <a:t>Keep track of plant in service and construction work in progress in separate accounts</a:t>
            </a:r>
          </a:p>
          <a:p>
            <a:pPr lvl="1"/>
            <a:r>
              <a:rPr lang="en-US" dirty="0"/>
              <a:t>Allocate interest from the ratio of CWIP to (CWIP + Plant in Service)</a:t>
            </a:r>
          </a:p>
          <a:p>
            <a:pPr lvl="1"/>
            <a:r>
              <a:rPr lang="en-US" dirty="0"/>
              <a:t>IDC itself will also be in CWIP and Plant in Service</a:t>
            </a:r>
          </a:p>
        </p:txBody>
      </p:sp>
      <p:sp>
        <p:nvSpPr>
          <p:cNvPr id="4" name="Slide Number Placeholder 3"/>
          <p:cNvSpPr>
            <a:spLocks noGrp="1"/>
          </p:cNvSpPr>
          <p:nvPr>
            <p:ph type="sldNum" sz="quarter" idx="12"/>
          </p:nvPr>
        </p:nvSpPr>
        <p:spPr/>
        <p:txBody>
          <a:bodyPr/>
          <a:lstStyle/>
          <a:p>
            <a:fld id="{EB241CD2-1E45-42A3-B213-66A034DF9A3B}" type="slidenum">
              <a:rPr lang="en-GB" smtClean="0"/>
              <a:t>519</a:t>
            </a:fld>
            <a:endParaRPr lang="en-GB" dirty="0"/>
          </a:p>
        </p:txBody>
      </p:sp>
    </p:spTree>
    <p:extLst>
      <p:ext uri="{BB962C8B-B14F-4D97-AF65-F5344CB8AC3E}">
        <p14:creationId xmlns:p14="http://schemas.microsoft.com/office/powerpoint/2010/main" val="3182191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A3A544-7426-43BE-8C37-798BDFF466F6}"/>
              </a:ext>
            </a:extLst>
          </p:cNvPr>
          <p:cNvSpPr>
            <a:spLocks noGrp="1"/>
          </p:cNvSpPr>
          <p:nvPr>
            <p:ph idx="1"/>
          </p:nvPr>
        </p:nvSpPr>
        <p:spPr/>
        <p:txBody>
          <a:bodyPr>
            <a:normAutofit fontScale="92500" lnSpcReduction="10000"/>
          </a:bodyPr>
          <a:lstStyle/>
          <a:p>
            <a:r>
              <a:rPr lang="en-US" dirty="0"/>
              <a:t>Operating</a:t>
            </a:r>
          </a:p>
          <a:p>
            <a:pPr lvl="1"/>
            <a:r>
              <a:rPr lang="en-US" dirty="0"/>
              <a:t>Capital Expenditure/kW – as low as USD 500/kW</a:t>
            </a:r>
          </a:p>
          <a:p>
            <a:pPr lvl="1"/>
            <a:r>
              <a:rPr lang="en-US" dirty="0"/>
              <a:t>O&amp;M Cost – Pure O&amp;M as low as USD 4/</a:t>
            </a:r>
            <a:r>
              <a:rPr lang="en-US" dirty="0" err="1"/>
              <a:t>kWyear</a:t>
            </a:r>
            <a:endParaRPr lang="en-US" dirty="0"/>
          </a:p>
          <a:p>
            <a:pPr lvl="1"/>
            <a:r>
              <a:rPr lang="en-US" dirty="0"/>
              <a:t>Capacity Factor – Good sunlight, as high as 28% with tracking</a:t>
            </a:r>
          </a:p>
          <a:p>
            <a:pPr marL="457200" lvl="1" indent="0">
              <a:buNone/>
            </a:pPr>
            <a:endParaRPr lang="en-US" dirty="0"/>
          </a:p>
          <a:p>
            <a:r>
              <a:rPr lang="en-US" dirty="0"/>
              <a:t>Financing</a:t>
            </a:r>
          </a:p>
          <a:p>
            <a:pPr lvl="1"/>
            <a:r>
              <a:rPr lang="en-US" dirty="0"/>
              <a:t>Required Equity IRR – Can be 5-6% in Europe</a:t>
            </a:r>
          </a:p>
          <a:p>
            <a:pPr lvl="1"/>
            <a:r>
              <a:rPr lang="en-US" dirty="0"/>
              <a:t>Debt Parameters</a:t>
            </a:r>
          </a:p>
          <a:p>
            <a:pPr lvl="2"/>
            <a:r>
              <a:rPr lang="en-US" dirty="0"/>
              <a:t>Debt Size from DSCR</a:t>
            </a:r>
          </a:p>
          <a:p>
            <a:pPr lvl="2"/>
            <a:r>
              <a:rPr lang="en-US" dirty="0"/>
              <a:t>Credit Spread </a:t>
            </a:r>
          </a:p>
          <a:p>
            <a:pPr lvl="2"/>
            <a:r>
              <a:rPr lang="en-US" dirty="0"/>
              <a:t>Required Hedging</a:t>
            </a:r>
          </a:p>
          <a:p>
            <a:pPr lvl="2"/>
            <a:r>
              <a:rPr lang="en-US" dirty="0"/>
              <a:t>Tenure of Debt and Re-financing</a:t>
            </a:r>
          </a:p>
          <a:p>
            <a:pPr lvl="2"/>
            <a:endParaRPr lang="en-US" dirty="0"/>
          </a:p>
        </p:txBody>
      </p:sp>
      <p:sp>
        <p:nvSpPr>
          <p:cNvPr id="3" name="Title 2">
            <a:extLst>
              <a:ext uri="{FF2B5EF4-FFF2-40B4-BE49-F238E27FC236}">
                <a16:creationId xmlns:a16="http://schemas.microsoft.com/office/drawing/2014/main" id="{855DA268-FFDD-4E1A-969B-79E732BC9BC3}"/>
              </a:ext>
            </a:extLst>
          </p:cNvPr>
          <p:cNvSpPr>
            <a:spLocks noGrp="1"/>
          </p:cNvSpPr>
          <p:nvPr>
            <p:ph type="title"/>
          </p:nvPr>
        </p:nvSpPr>
        <p:spPr/>
        <p:txBody>
          <a:bodyPr>
            <a:normAutofit fontScale="90000"/>
          </a:bodyPr>
          <a:lstStyle/>
          <a:p>
            <a:r>
              <a:rPr lang="en-US" dirty="0"/>
              <a:t>Solar Can be Defined by a Few Parameters</a:t>
            </a:r>
          </a:p>
        </p:txBody>
      </p:sp>
      <p:sp>
        <p:nvSpPr>
          <p:cNvPr id="4" name="Slide Number Placeholder 3">
            <a:extLst>
              <a:ext uri="{FF2B5EF4-FFF2-40B4-BE49-F238E27FC236}">
                <a16:creationId xmlns:a16="http://schemas.microsoft.com/office/drawing/2014/main" id="{8950B3E4-1C4C-4A53-AD3D-E6A0FE31004D}"/>
              </a:ext>
            </a:extLst>
          </p:cNvPr>
          <p:cNvSpPr>
            <a:spLocks noGrp="1"/>
          </p:cNvSpPr>
          <p:nvPr>
            <p:ph type="sldNum" sz="quarter" idx="12"/>
          </p:nvPr>
        </p:nvSpPr>
        <p:spPr/>
        <p:txBody>
          <a:bodyPr/>
          <a:lstStyle/>
          <a:p>
            <a:pPr algn="ctr"/>
            <a:fld id="{0C3A1854-6B63-4059-B360-A3C4972BF0FC}" type="slidenum">
              <a:rPr lang="ko-KR" altLang="en-US" smtClean="0"/>
              <a:pPr algn="ctr"/>
              <a:t>52</a:t>
            </a:fld>
            <a:endParaRPr lang="ko-KR" altLang="en-US" dirty="0"/>
          </a:p>
        </p:txBody>
      </p:sp>
    </p:spTree>
    <p:extLst>
      <p:ext uri="{BB962C8B-B14F-4D97-AF65-F5344CB8AC3E}">
        <p14:creationId xmlns:p14="http://schemas.microsoft.com/office/powerpoint/2010/main" val="786210596"/>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Draw-downs and Management of Disbursement of Funds</a:t>
            </a:r>
          </a:p>
        </p:txBody>
      </p:sp>
      <p:sp>
        <p:nvSpPr>
          <p:cNvPr id="26627" name="Rectangle 3"/>
          <p:cNvSpPr>
            <a:spLocks noGrp="1" noChangeArrowheads="1"/>
          </p:cNvSpPr>
          <p:nvPr>
            <p:ph idx="1"/>
          </p:nvPr>
        </p:nvSpPr>
        <p:spPr>
          <a:xfrm>
            <a:off x="732344" y="1474903"/>
            <a:ext cx="7902608" cy="4913771"/>
          </a:xfrm>
        </p:spPr>
        <p:txBody>
          <a:bodyPr>
            <a:normAutofit fontScale="92500" lnSpcReduction="20000"/>
          </a:bodyPr>
          <a:lstStyle/>
          <a:p>
            <a:r>
              <a:rPr lang="en-US" altLang="en-US" dirty="0"/>
              <a:t>The strict control of fund disbursements can provide a mechanism to maintain leverage over contractors and thus help to minimize construction risk in the better rated projects. </a:t>
            </a:r>
          </a:p>
          <a:p>
            <a:r>
              <a:rPr lang="en-US" altLang="en-US" dirty="0"/>
              <a:t>Loan documents typically give lenders the right to closely monitor construction progress and release funds only for work that the lender's engineering and construction expert has approved as being complete. </a:t>
            </a:r>
          </a:p>
          <a:p>
            <a:r>
              <a:rPr lang="en-US" altLang="en-US" dirty="0"/>
              <a:t>Third-party trustees, acting in a fiduciary capacity, will generally manage disbursement of funds to protect debtholders' interest in the project. (Multiple Investors) </a:t>
            </a:r>
          </a:p>
          <a:p>
            <a:pPr>
              <a:buFontTx/>
              <a:buNone/>
            </a:pPr>
            <a:endParaRPr lang="en-US" altLang="en-US" dirty="0"/>
          </a:p>
        </p:txBody>
      </p:sp>
    </p:spTree>
    <p:extLst>
      <p:ext uri="{BB962C8B-B14F-4D97-AF65-F5344CB8AC3E}">
        <p14:creationId xmlns:p14="http://schemas.microsoft.com/office/powerpoint/2010/main" val="3932520449"/>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p:txBody>
          <a:bodyPr>
            <a:normAutofit/>
          </a:bodyPr>
          <a:lstStyle/>
          <a:p>
            <a:r>
              <a:rPr lang="en-US" altLang="en-US" sz="2400" dirty="0"/>
              <a:t>Retention of all debt-financed funds in a segregated account by a trustee experienced in management of power project construction, preferably an experienced bank or other lender for these projects; </a:t>
            </a:r>
          </a:p>
          <a:p>
            <a:pPr lvl="1"/>
            <a:r>
              <a:rPr lang="en-US" altLang="en-US" sz="2000" dirty="0"/>
              <a:t>Payment structures that retain a small portion of each amount payable, about 5%, until the project reaches commercial completion; </a:t>
            </a:r>
          </a:p>
          <a:p>
            <a:pPr lvl="1"/>
            <a:r>
              <a:rPr lang="en-US" altLang="en-US" sz="2000" dirty="0"/>
              <a:t>Disbursements made only for work certified as complete by an independent project engineer retained by the construction trustee solely for approving disbursements; </a:t>
            </a:r>
          </a:p>
          <a:p>
            <a:pPr lvl="1"/>
            <a:r>
              <a:rPr lang="en-US" altLang="en-US" sz="2000" dirty="0"/>
              <a:t>Right to suspend or halt disbursements when the trustee concludes that construction progress is materially at risk (reversals or revocations of necessary regulatory approvals or changes in law or cost outside the levels anticipated by the budget and schedule) </a:t>
            </a:r>
          </a:p>
          <a:p>
            <a:r>
              <a:rPr lang="en-US" altLang="en-US" sz="2400" dirty="0"/>
              <a:t>Authority to approve all change orders or authority to limit change orders to a pre-determined amount (example MCV)</a:t>
            </a:r>
          </a:p>
        </p:txBody>
      </p:sp>
      <p:sp>
        <p:nvSpPr>
          <p:cNvPr id="27650" name="Rectangle 2"/>
          <p:cNvSpPr>
            <a:spLocks noGrp="1" noChangeArrowheads="1"/>
          </p:cNvSpPr>
          <p:nvPr>
            <p:ph type="title"/>
          </p:nvPr>
        </p:nvSpPr>
        <p:spPr/>
        <p:txBody>
          <a:bodyPr/>
          <a:lstStyle/>
          <a:p>
            <a:r>
              <a:rPr lang="en-US" altLang="en-US" dirty="0"/>
              <a:t>Draw-downs and Retention of Funds</a:t>
            </a:r>
          </a:p>
        </p:txBody>
      </p:sp>
    </p:spTree>
    <p:extLst>
      <p:ext uri="{BB962C8B-B14F-4D97-AF65-F5344CB8AC3E}">
        <p14:creationId xmlns:p14="http://schemas.microsoft.com/office/powerpoint/2010/main" val="266195765"/>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0B93E-D31F-4B8C-8AA0-D7330FCE2A89}"/>
              </a:ext>
            </a:extLst>
          </p:cNvPr>
          <p:cNvSpPr>
            <a:spLocks noGrp="1"/>
          </p:cNvSpPr>
          <p:nvPr>
            <p:ph type="ctrTitle"/>
          </p:nvPr>
        </p:nvSpPr>
        <p:spPr/>
        <p:txBody>
          <a:bodyPr/>
          <a:lstStyle/>
          <a:p>
            <a:r>
              <a:rPr lang="en-US" dirty="0"/>
              <a:t>Telecom Project Finance Case</a:t>
            </a:r>
          </a:p>
        </p:txBody>
      </p:sp>
    </p:spTree>
    <p:extLst>
      <p:ext uri="{BB962C8B-B14F-4D97-AF65-F5344CB8AC3E}">
        <p14:creationId xmlns:p14="http://schemas.microsoft.com/office/powerpoint/2010/main" val="1813523640"/>
      </p:ext>
    </p:extLst>
  </p:cSld>
  <p:clrMapOvr>
    <a:masterClrMapping/>
  </p:clrMapOvr>
  <p:transition>
    <p:zoom/>
  </p:transition>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idx="4294967295"/>
          </p:nvPr>
        </p:nvSpPr>
        <p:spPr>
          <a:xfrm>
            <a:off x="971550" y="365127"/>
            <a:ext cx="7543800" cy="955674"/>
          </a:xfrm>
        </p:spPr>
        <p:txBody>
          <a:bodyPr>
            <a:normAutofit fontScale="90000"/>
          </a:bodyPr>
          <a:lstStyle/>
          <a:p>
            <a:pPr algn="ctr"/>
            <a:r>
              <a:rPr lang="en-AU" sz="3200" dirty="0">
                <a:latin typeface="Franklin Gothic Demi" panose="020B0703020102020204" pitchFamily="34" charset="0"/>
                <a:cs typeface="Times New Roman" panose="02020603050405020304" pitchFamily="18" charset="0"/>
              </a:rPr>
              <a:t>Structuring and Strong Sponsors -- Iridium</a:t>
            </a:r>
          </a:p>
        </p:txBody>
      </p:sp>
      <p:sp>
        <p:nvSpPr>
          <p:cNvPr id="205827" name="Rectangle 3"/>
          <p:cNvSpPr>
            <a:spLocks noGrp="1" noChangeArrowheads="1"/>
          </p:cNvSpPr>
          <p:nvPr>
            <p:ph type="body" idx="4294967295"/>
          </p:nvPr>
        </p:nvSpPr>
        <p:spPr>
          <a:xfrm>
            <a:off x="628650" y="1863725"/>
            <a:ext cx="7886700" cy="4351338"/>
          </a:xfrm>
        </p:spPr>
        <p:txBody>
          <a:bodyPr/>
          <a:lstStyle/>
          <a:p>
            <a:r>
              <a:rPr lang="en-AU" sz="1800" dirty="0"/>
              <a:t>International Coverage</a:t>
            </a:r>
          </a:p>
          <a:p>
            <a:pPr lvl="1"/>
            <a:r>
              <a:rPr lang="en-AU" sz="1600" dirty="0"/>
              <a:t>66-LEO Satellites</a:t>
            </a:r>
          </a:p>
          <a:p>
            <a:pPr lvl="2"/>
            <a:r>
              <a:rPr lang="en-AU" sz="1400" dirty="0"/>
              <a:t>Launched 72; got 67; 5-year life each</a:t>
            </a:r>
          </a:p>
          <a:p>
            <a:pPr lvl="1"/>
            <a:r>
              <a:rPr lang="en-AU" sz="1600" dirty="0"/>
              <a:t>12 Ground Stations</a:t>
            </a:r>
          </a:p>
          <a:p>
            <a:r>
              <a:rPr lang="en-AU" sz="1800" dirty="0"/>
              <a:t>Handset Cost = US$3,000</a:t>
            </a:r>
          </a:p>
          <a:p>
            <a:r>
              <a:rPr lang="en-AU" sz="1800" dirty="0"/>
              <a:t>Call Cost = US$3.00-US$7.50 per min.</a:t>
            </a:r>
          </a:p>
          <a:p>
            <a:r>
              <a:rPr lang="en-AU" sz="1800" dirty="0"/>
              <a:t>US$800 million PF</a:t>
            </a:r>
          </a:p>
          <a:p>
            <a:pPr lvl="1"/>
            <a:r>
              <a:rPr lang="en-AU" sz="1600" dirty="0"/>
              <a:t>LIBOR + 4%; 2-year Bullet</a:t>
            </a:r>
          </a:p>
          <a:p>
            <a:endParaRPr lang="en-AU" sz="1800" dirty="0"/>
          </a:p>
        </p:txBody>
      </p:sp>
      <p:pic>
        <p:nvPicPr>
          <p:cNvPr id="205828" name="Picture 4" descr="Handset Iridium"/>
          <p:cNvPicPr>
            <a:picLocks noChangeAspect="1" noChangeArrowheads="1"/>
          </p:cNvPicPr>
          <p:nvPr/>
        </p:nvPicPr>
        <p:blipFill>
          <a:blip r:embed="rId3" cstate="print"/>
          <a:srcRect/>
          <a:stretch>
            <a:fillRect/>
          </a:stretch>
        </p:blipFill>
        <p:spPr bwMode="auto">
          <a:xfrm>
            <a:off x="5746750" y="1320800"/>
            <a:ext cx="2635250" cy="4216400"/>
          </a:xfrm>
          <a:prstGeom prst="rect">
            <a:avLst/>
          </a:prstGeom>
          <a:noFill/>
          <a:ln w="9525">
            <a:noFill/>
            <a:miter lim="800000"/>
            <a:headEnd/>
            <a:tailEnd/>
          </a:ln>
        </p:spPr>
      </p:pic>
    </p:spTree>
    <p:extLst>
      <p:ext uri="{BB962C8B-B14F-4D97-AF65-F5344CB8AC3E}">
        <p14:creationId xmlns:p14="http://schemas.microsoft.com/office/powerpoint/2010/main" val="4147141778"/>
      </p:ext>
    </p:extLst>
  </p:cSld>
  <p:clrMapOvr>
    <a:masterClrMapping/>
  </p:clrMapOvr>
  <p:transition>
    <p:zoom/>
  </p:transition>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 and Uses of Funds</a:t>
            </a:r>
          </a:p>
        </p:txBody>
      </p:sp>
      <p:pic>
        <p:nvPicPr>
          <p:cNvPr id="142339" name="Picture 3"/>
          <p:cNvPicPr>
            <a:picLocks noGrp="1" noChangeAspect="1" noChangeArrowheads="1"/>
          </p:cNvPicPr>
          <p:nvPr>
            <p:ph idx="1"/>
          </p:nvPr>
        </p:nvPicPr>
        <p:blipFill>
          <a:blip r:embed="rId2" cstate="print"/>
          <a:srcRect/>
          <a:stretch>
            <a:fillRect/>
          </a:stretch>
        </p:blipFill>
        <p:spPr bwMode="auto">
          <a:xfrm>
            <a:off x="1205754" y="1402748"/>
            <a:ext cx="6808692" cy="4890704"/>
          </a:xfrm>
          <a:prstGeom prst="rect">
            <a:avLst/>
          </a:prstGeom>
          <a:noFill/>
          <a:ln w="9525">
            <a:noFill/>
            <a:miter lim="800000"/>
            <a:headEnd/>
            <a:tailEnd/>
          </a:ln>
          <a:effectLst/>
        </p:spPr>
      </p:pic>
    </p:spTree>
    <p:extLst>
      <p:ext uri="{BB962C8B-B14F-4D97-AF65-F5344CB8AC3E}">
        <p14:creationId xmlns:p14="http://schemas.microsoft.com/office/powerpoint/2010/main" val="4149725418"/>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dirty="0"/>
              <a:t>Iridium Sources and Uses</a:t>
            </a:r>
          </a:p>
        </p:txBody>
      </p:sp>
      <p:pic>
        <p:nvPicPr>
          <p:cNvPr id="210948" name="Picture 4"/>
          <p:cNvPicPr>
            <a:picLocks noGrp="1" noChangeAspect="1" noChangeArrowheads="1"/>
          </p:cNvPicPr>
          <p:nvPr>
            <p:ph type="body" idx="1"/>
          </p:nvPr>
        </p:nvPicPr>
        <p:blipFill>
          <a:blip r:embed="rId2" cstate="print"/>
          <a:srcRect/>
          <a:stretch>
            <a:fillRect/>
          </a:stretch>
        </p:blipFill>
        <p:spPr>
          <a:xfrm>
            <a:off x="228600" y="2514600"/>
            <a:ext cx="8915400" cy="2744788"/>
          </a:xfrm>
          <a:ln/>
        </p:spPr>
      </p:pic>
    </p:spTree>
    <p:extLst>
      <p:ext uri="{BB962C8B-B14F-4D97-AF65-F5344CB8AC3E}">
        <p14:creationId xmlns:p14="http://schemas.microsoft.com/office/powerpoint/2010/main" val="2418142289"/>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p:cNvPicPr>
            <a:picLocks noGrp="1" noChangeAspect="1" noChangeArrowheads="1"/>
          </p:cNvPicPr>
          <p:nvPr>
            <p:ph idx="1"/>
          </p:nvPr>
        </p:nvPicPr>
        <p:blipFill>
          <a:blip r:embed="rId2" cstate="print"/>
          <a:stretch>
            <a:fillRect/>
          </a:stretch>
        </p:blipFill>
        <p:spPr>
          <a:xfrm>
            <a:off x="3506002" y="1831607"/>
            <a:ext cx="5553568" cy="4032985"/>
          </a:xfrm>
          <a:noFill/>
        </p:spPr>
      </p:pic>
      <p:sp>
        <p:nvSpPr>
          <p:cNvPr id="20482" name="Rectangle 2"/>
          <p:cNvSpPr>
            <a:spLocks noGrp="1" noChangeArrowheads="1"/>
          </p:cNvSpPr>
          <p:nvPr>
            <p:ph type="title"/>
          </p:nvPr>
        </p:nvSpPr>
        <p:spPr/>
        <p:txBody>
          <a:bodyPr>
            <a:normAutofit fontScale="90000"/>
          </a:bodyPr>
          <a:lstStyle/>
          <a:p>
            <a:r>
              <a:rPr lang="en-US" dirty="0"/>
              <a:t>Violation of Rule that Trusts Strong Sponsors (Motorola) - Iridium</a:t>
            </a:r>
          </a:p>
        </p:txBody>
      </p:sp>
      <p:sp>
        <p:nvSpPr>
          <p:cNvPr id="20483" name="Rectangle 3"/>
          <p:cNvSpPr>
            <a:spLocks noGrp="1" noChangeArrowheads="1"/>
          </p:cNvSpPr>
          <p:nvPr>
            <p:ph type="body" sz="half" idx="4294967295"/>
          </p:nvPr>
        </p:nvSpPr>
        <p:spPr>
          <a:xfrm>
            <a:off x="105877" y="1982803"/>
            <a:ext cx="3303872" cy="3436219"/>
          </a:xfrm>
        </p:spPr>
        <p:txBody>
          <a:bodyPr/>
          <a:lstStyle/>
          <a:p>
            <a:pPr marL="231775" indent="-231775">
              <a:spcBef>
                <a:spcPct val="0"/>
              </a:spcBef>
              <a:spcAft>
                <a:spcPct val="0"/>
              </a:spcAft>
              <a:buFontTx/>
              <a:buNone/>
            </a:pPr>
            <a:r>
              <a:rPr lang="en-US" altLang="zh-CN" sz="1800" dirty="0">
                <a:ea typeface="SimSun" pitchFamily="2" charset="-122"/>
              </a:rPr>
              <a:t>	According to one story an investor called the rating agency Standard &amp; Poor’s and asked what would happen to default rates if real estate prices fell.  </a:t>
            </a:r>
          </a:p>
          <a:p>
            <a:pPr marL="231775" indent="-231775">
              <a:spcBef>
                <a:spcPct val="0"/>
              </a:spcBef>
              <a:spcAft>
                <a:spcPct val="0"/>
              </a:spcAft>
              <a:buFontTx/>
              <a:buNone/>
            </a:pPr>
            <a:endParaRPr lang="en-US" altLang="zh-CN" sz="1800" dirty="0">
              <a:ea typeface="SimSun" pitchFamily="2" charset="-122"/>
            </a:endParaRPr>
          </a:p>
          <a:p>
            <a:pPr marL="231775" indent="-231775">
              <a:spcBef>
                <a:spcPct val="0"/>
              </a:spcBef>
              <a:spcAft>
                <a:spcPct val="0"/>
              </a:spcAft>
              <a:buFontTx/>
              <a:buNone/>
            </a:pPr>
            <a:r>
              <a:rPr lang="en-US" altLang="zh-CN" sz="1800" dirty="0">
                <a:ea typeface="SimSun" pitchFamily="2" charset="-122"/>
              </a:rPr>
              <a:t>	“The man at S&amp;P couldn’t say; its model for home prices had no ability to accept a negative number. ‘They were just assuming home prices would keep going up…’”</a:t>
            </a:r>
            <a:r>
              <a:rPr lang="en-GB" altLang="zh-CN" sz="1800" dirty="0">
                <a:ea typeface="SimSun" pitchFamily="2" charset="-122"/>
              </a:rPr>
              <a:t> </a:t>
            </a:r>
          </a:p>
          <a:p>
            <a:pPr marL="231775" indent="-231775">
              <a:spcBef>
                <a:spcPct val="0"/>
              </a:spcBef>
              <a:spcAft>
                <a:spcPct val="0"/>
              </a:spcAft>
              <a:buFontTx/>
              <a:buNone/>
            </a:pPr>
            <a:endParaRPr lang="en-GB" altLang="zh-CN" sz="1800" dirty="0">
              <a:ea typeface="SimSun" pitchFamily="2" charset="-122"/>
            </a:endParaRPr>
          </a:p>
          <a:p>
            <a:pPr marL="231775" indent="-231775"/>
            <a:endParaRPr lang="en-US" sz="1800" dirty="0"/>
          </a:p>
        </p:txBody>
      </p:sp>
    </p:spTree>
    <p:extLst>
      <p:ext uri="{BB962C8B-B14F-4D97-AF65-F5344CB8AC3E}">
        <p14:creationId xmlns:p14="http://schemas.microsoft.com/office/powerpoint/2010/main" val="18238230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BB6F00-25A2-459C-83D8-FC3BACF55187}"/>
              </a:ext>
            </a:extLst>
          </p:cNvPr>
          <p:cNvSpPr>
            <a:spLocks noGrp="1"/>
          </p:cNvSpPr>
          <p:nvPr>
            <p:ph idx="1"/>
          </p:nvPr>
        </p:nvSpPr>
        <p:spPr>
          <a:xfrm>
            <a:off x="370837" y="1012284"/>
            <a:ext cx="6519061" cy="5603812"/>
          </a:xfrm>
        </p:spPr>
        <p:txBody>
          <a:bodyPr/>
          <a:lstStyle/>
          <a:p>
            <a:r>
              <a:rPr lang="en-US" dirty="0"/>
              <a:t>There is a fantastic website from the EU where you can get amazing data for solar power: </a:t>
            </a:r>
            <a:r>
              <a:rPr lang="en-US" dirty="0">
                <a:hlinkClick r:id="rId2"/>
              </a:rPr>
              <a:t>https://re.jrc.ec.europa.eu/pvg_tools/en/tools.html</a:t>
            </a:r>
            <a:endParaRPr lang="en-US" dirty="0"/>
          </a:p>
          <a:p>
            <a:endParaRPr lang="en-US" dirty="0"/>
          </a:p>
          <a:p>
            <a:endParaRPr lang="en-US" dirty="0"/>
          </a:p>
        </p:txBody>
      </p:sp>
      <p:sp>
        <p:nvSpPr>
          <p:cNvPr id="3" name="Title 2">
            <a:extLst>
              <a:ext uri="{FF2B5EF4-FFF2-40B4-BE49-F238E27FC236}">
                <a16:creationId xmlns:a16="http://schemas.microsoft.com/office/drawing/2014/main" id="{37231F5B-FE26-42FB-8587-BDE574A2D667}"/>
              </a:ext>
            </a:extLst>
          </p:cNvPr>
          <p:cNvSpPr>
            <a:spLocks noGrp="1"/>
          </p:cNvSpPr>
          <p:nvPr>
            <p:ph type="title"/>
          </p:nvPr>
        </p:nvSpPr>
        <p:spPr/>
        <p:txBody>
          <a:bodyPr>
            <a:normAutofit fontScale="90000"/>
          </a:bodyPr>
          <a:lstStyle/>
          <a:p>
            <a:r>
              <a:rPr lang="en-US" dirty="0"/>
              <a:t>Solar Resource in Nigeria Compared to Scotland</a:t>
            </a:r>
          </a:p>
        </p:txBody>
      </p:sp>
      <p:sp>
        <p:nvSpPr>
          <p:cNvPr id="4" name="Slide Number Placeholder 3">
            <a:extLst>
              <a:ext uri="{FF2B5EF4-FFF2-40B4-BE49-F238E27FC236}">
                <a16:creationId xmlns:a16="http://schemas.microsoft.com/office/drawing/2014/main" id="{76147023-68F5-46AE-A517-93731739192A}"/>
              </a:ext>
            </a:extLst>
          </p:cNvPr>
          <p:cNvSpPr>
            <a:spLocks noGrp="1"/>
          </p:cNvSpPr>
          <p:nvPr>
            <p:ph type="sldNum" sz="quarter" idx="12"/>
          </p:nvPr>
        </p:nvSpPr>
        <p:spPr/>
        <p:txBody>
          <a:bodyPr/>
          <a:lstStyle/>
          <a:p>
            <a:pPr algn="ctr"/>
            <a:fld id="{0C3A1854-6B63-4059-B360-A3C4972BF0FC}" type="slidenum">
              <a:rPr lang="ko-KR" altLang="en-US" smtClean="0"/>
              <a:pPr algn="ctr"/>
              <a:t>53</a:t>
            </a:fld>
            <a:endParaRPr lang="ko-KR" altLang="en-US" dirty="0"/>
          </a:p>
        </p:txBody>
      </p:sp>
      <p:pic>
        <p:nvPicPr>
          <p:cNvPr id="5" name="Picture 4">
            <a:extLst>
              <a:ext uri="{FF2B5EF4-FFF2-40B4-BE49-F238E27FC236}">
                <a16:creationId xmlns:a16="http://schemas.microsoft.com/office/drawing/2014/main" id="{94F3F195-A041-498E-B478-03BDE81A03B7}"/>
              </a:ext>
            </a:extLst>
          </p:cNvPr>
          <p:cNvPicPr>
            <a:picLocks noChangeAspect="1"/>
          </p:cNvPicPr>
          <p:nvPr/>
        </p:nvPicPr>
        <p:blipFill>
          <a:blip r:embed="rId3"/>
          <a:stretch>
            <a:fillRect/>
          </a:stretch>
        </p:blipFill>
        <p:spPr>
          <a:xfrm>
            <a:off x="3891516" y="2900302"/>
            <a:ext cx="5093925" cy="3957698"/>
          </a:xfrm>
          <a:prstGeom prst="rect">
            <a:avLst/>
          </a:prstGeom>
        </p:spPr>
      </p:pic>
    </p:spTree>
    <p:extLst>
      <p:ext uri="{BB962C8B-B14F-4D97-AF65-F5344CB8AC3E}">
        <p14:creationId xmlns:p14="http://schemas.microsoft.com/office/powerpoint/2010/main" val="259025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B7A5D5-C958-4E50-8BF6-BBC68FB24D37}"/>
              </a:ext>
            </a:extLst>
          </p:cNvPr>
          <p:cNvSpPr>
            <a:spLocks noGrp="1"/>
          </p:cNvSpPr>
          <p:nvPr>
            <p:ph idx="1"/>
          </p:nvPr>
        </p:nvSpPr>
        <p:spPr/>
        <p:txBody>
          <a:bodyPr/>
          <a:lstStyle/>
          <a:p>
            <a:r>
              <a:rPr lang="en-US" dirty="0"/>
              <a:t>Lagos would be not be nearly as good</a:t>
            </a:r>
          </a:p>
          <a:p>
            <a:endParaRPr lang="en-US" dirty="0"/>
          </a:p>
        </p:txBody>
      </p:sp>
      <p:sp>
        <p:nvSpPr>
          <p:cNvPr id="3" name="Title 2">
            <a:extLst>
              <a:ext uri="{FF2B5EF4-FFF2-40B4-BE49-F238E27FC236}">
                <a16:creationId xmlns:a16="http://schemas.microsoft.com/office/drawing/2014/main" id="{4557DE34-192C-44F1-8B93-A9228349FF03}"/>
              </a:ext>
            </a:extLst>
          </p:cNvPr>
          <p:cNvSpPr>
            <a:spLocks noGrp="1"/>
          </p:cNvSpPr>
          <p:nvPr>
            <p:ph type="title"/>
          </p:nvPr>
        </p:nvSpPr>
        <p:spPr/>
        <p:txBody>
          <a:bodyPr/>
          <a:lstStyle/>
          <a:p>
            <a:r>
              <a:rPr lang="en-US" dirty="0"/>
              <a:t>Find a Good Place in the North</a:t>
            </a:r>
          </a:p>
        </p:txBody>
      </p:sp>
      <p:sp>
        <p:nvSpPr>
          <p:cNvPr id="4" name="Slide Number Placeholder 3">
            <a:extLst>
              <a:ext uri="{FF2B5EF4-FFF2-40B4-BE49-F238E27FC236}">
                <a16:creationId xmlns:a16="http://schemas.microsoft.com/office/drawing/2014/main" id="{D1CC95D4-9612-42E9-A97D-8A71C900FB50}"/>
              </a:ext>
            </a:extLst>
          </p:cNvPr>
          <p:cNvSpPr>
            <a:spLocks noGrp="1"/>
          </p:cNvSpPr>
          <p:nvPr>
            <p:ph type="sldNum" sz="quarter" idx="12"/>
          </p:nvPr>
        </p:nvSpPr>
        <p:spPr/>
        <p:txBody>
          <a:bodyPr/>
          <a:lstStyle/>
          <a:p>
            <a:pPr algn="ctr"/>
            <a:fld id="{0C3A1854-6B63-4059-B360-A3C4972BF0FC}" type="slidenum">
              <a:rPr lang="ko-KR" altLang="en-US" smtClean="0"/>
              <a:pPr algn="ctr"/>
              <a:t>54</a:t>
            </a:fld>
            <a:endParaRPr lang="ko-KR" altLang="en-US" dirty="0"/>
          </a:p>
        </p:txBody>
      </p:sp>
      <p:pic>
        <p:nvPicPr>
          <p:cNvPr id="5" name="Picture 4">
            <a:extLst>
              <a:ext uri="{FF2B5EF4-FFF2-40B4-BE49-F238E27FC236}">
                <a16:creationId xmlns:a16="http://schemas.microsoft.com/office/drawing/2014/main" id="{4C466F36-89A1-4E07-9677-47D5C8025D0C}"/>
              </a:ext>
            </a:extLst>
          </p:cNvPr>
          <p:cNvPicPr>
            <a:picLocks noChangeAspect="1"/>
          </p:cNvPicPr>
          <p:nvPr/>
        </p:nvPicPr>
        <p:blipFill>
          <a:blip r:embed="rId2"/>
          <a:stretch>
            <a:fillRect/>
          </a:stretch>
        </p:blipFill>
        <p:spPr>
          <a:xfrm>
            <a:off x="628649" y="2206536"/>
            <a:ext cx="7902609" cy="4019552"/>
          </a:xfrm>
          <a:prstGeom prst="rect">
            <a:avLst/>
          </a:prstGeom>
        </p:spPr>
      </p:pic>
    </p:spTree>
    <p:extLst>
      <p:ext uri="{BB962C8B-B14F-4D97-AF65-F5344CB8AC3E}">
        <p14:creationId xmlns:p14="http://schemas.microsoft.com/office/powerpoint/2010/main" val="28853963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75CD0F-A691-484A-9414-36218795350D}"/>
              </a:ext>
            </a:extLst>
          </p:cNvPr>
          <p:cNvSpPr>
            <a:spLocks noGrp="1"/>
          </p:cNvSpPr>
          <p:nvPr>
            <p:ph idx="1"/>
          </p:nvPr>
        </p:nvSpPr>
        <p:spPr>
          <a:xfrm>
            <a:off x="404037" y="1052624"/>
            <a:ext cx="8580475" cy="4710224"/>
          </a:xfrm>
        </p:spPr>
        <p:txBody>
          <a:bodyPr/>
          <a:lstStyle/>
          <a:p>
            <a:r>
              <a:rPr lang="en-US" dirty="0"/>
              <a:t>Concentrate on the in-plane radiation that hits the panels. Yield in kWh/m2 divided by 8760 gives you the capacity factor: 2780/8760 is 31.7%. You won’t find much better places than this.</a:t>
            </a:r>
          </a:p>
          <a:p>
            <a:endParaRPr lang="en-US" dirty="0"/>
          </a:p>
          <a:p>
            <a:endParaRPr lang="en-US" dirty="0"/>
          </a:p>
        </p:txBody>
      </p:sp>
      <p:sp>
        <p:nvSpPr>
          <p:cNvPr id="3" name="Title 2">
            <a:extLst>
              <a:ext uri="{FF2B5EF4-FFF2-40B4-BE49-F238E27FC236}">
                <a16:creationId xmlns:a16="http://schemas.microsoft.com/office/drawing/2014/main" id="{D6873C48-71DF-4C66-80CB-A90E02D28338}"/>
              </a:ext>
            </a:extLst>
          </p:cNvPr>
          <p:cNvSpPr>
            <a:spLocks noGrp="1"/>
          </p:cNvSpPr>
          <p:nvPr>
            <p:ph type="title"/>
          </p:nvPr>
        </p:nvSpPr>
        <p:spPr/>
        <p:txBody>
          <a:bodyPr>
            <a:normAutofit fontScale="90000"/>
          </a:bodyPr>
          <a:lstStyle/>
          <a:p>
            <a:r>
              <a:rPr lang="en-US" dirty="0"/>
              <a:t>Focus on In-Plane Yield for Capacity Factor</a:t>
            </a:r>
          </a:p>
        </p:txBody>
      </p:sp>
      <p:sp>
        <p:nvSpPr>
          <p:cNvPr id="4" name="Slide Number Placeholder 3">
            <a:extLst>
              <a:ext uri="{FF2B5EF4-FFF2-40B4-BE49-F238E27FC236}">
                <a16:creationId xmlns:a16="http://schemas.microsoft.com/office/drawing/2014/main" id="{33FEF6EA-BDCD-4CB5-A6F4-A83930E7BA38}"/>
              </a:ext>
            </a:extLst>
          </p:cNvPr>
          <p:cNvSpPr>
            <a:spLocks noGrp="1"/>
          </p:cNvSpPr>
          <p:nvPr>
            <p:ph type="sldNum" sz="quarter" idx="12"/>
          </p:nvPr>
        </p:nvSpPr>
        <p:spPr/>
        <p:txBody>
          <a:bodyPr/>
          <a:lstStyle/>
          <a:p>
            <a:pPr algn="ctr"/>
            <a:fld id="{0C3A1854-6B63-4059-B360-A3C4972BF0FC}" type="slidenum">
              <a:rPr lang="ko-KR" altLang="en-US" smtClean="0"/>
              <a:pPr algn="ctr"/>
              <a:t>55</a:t>
            </a:fld>
            <a:endParaRPr lang="ko-KR" altLang="en-US" dirty="0"/>
          </a:p>
        </p:txBody>
      </p:sp>
      <p:pic>
        <p:nvPicPr>
          <p:cNvPr id="6" name="Picture 5">
            <a:extLst>
              <a:ext uri="{FF2B5EF4-FFF2-40B4-BE49-F238E27FC236}">
                <a16:creationId xmlns:a16="http://schemas.microsoft.com/office/drawing/2014/main" id="{8C983F39-81B6-4EE3-B473-5D661BAC76C0}"/>
              </a:ext>
            </a:extLst>
          </p:cNvPr>
          <p:cNvPicPr>
            <a:picLocks noChangeAspect="1"/>
          </p:cNvPicPr>
          <p:nvPr/>
        </p:nvPicPr>
        <p:blipFill>
          <a:blip r:embed="rId2"/>
          <a:stretch>
            <a:fillRect/>
          </a:stretch>
        </p:blipFill>
        <p:spPr>
          <a:xfrm>
            <a:off x="1135930" y="3023647"/>
            <a:ext cx="7263352" cy="3635968"/>
          </a:xfrm>
          <a:prstGeom prst="rect">
            <a:avLst/>
          </a:prstGeom>
        </p:spPr>
      </p:pic>
      <p:sp>
        <p:nvSpPr>
          <p:cNvPr id="7" name="Freeform: Shape 6">
            <a:extLst>
              <a:ext uri="{FF2B5EF4-FFF2-40B4-BE49-F238E27FC236}">
                <a16:creationId xmlns:a16="http://schemas.microsoft.com/office/drawing/2014/main" id="{A180A8C3-D6DC-4738-9199-EEE1656712C9}"/>
              </a:ext>
            </a:extLst>
          </p:cNvPr>
          <p:cNvSpPr/>
          <p:nvPr/>
        </p:nvSpPr>
        <p:spPr>
          <a:xfrm>
            <a:off x="1127051" y="5231043"/>
            <a:ext cx="2030819" cy="840148"/>
          </a:xfrm>
          <a:custGeom>
            <a:avLst/>
            <a:gdLst>
              <a:gd name="connsiteX0" fmla="*/ 0 w 2030819"/>
              <a:gd name="connsiteY0" fmla="*/ 106501 h 840148"/>
              <a:gd name="connsiteX1" fmla="*/ 10633 w 2030819"/>
              <a:gd name="connsiteY1" fmla="*/ 276622 h 840148"/>
              <a:gd name="connsiteX2" fmla="*/ 53163 w 2030819"/>
              <a:gd name="connsiteY2" fmla="*/ 329785 h 840148"/>
              <a:gd name="connsiteX3" fmla="*/ 127591 w 2030819"/>
              <a:gd name="connsiteY3" fmla="*/ 425478 h 840148"/>
              <a:gd name="connsiteX4" fmla="*/ 148856 w 2030819"/>
              <a:gd name="connsiteY4" fmla="*/ 468008 h 840148"/>
              <a:gd name="connsiteX5" fmla="*/ 180754 w 2030819"/>
              <a:gd name="connsiteY5" fmla="*/ 563701 h 840148"/>
              <a:gd name="connsiteX6" fmla="*/ 212651 w 2030819"/>
              <a:gd name="connsiteY6" fmla="*/ 584966 h 840148"/>
              <a:gd name="connsiteX7" fmla="*/ 223284 w 2030819"/>
              <a:gd name="connsiteY7" fmla="*/ 616864 h 840148"/>
              <a:gd name="connsiteX8" fmla="*/ 297712 w 2030819"/>
              <a:gd name="connsiteY8" fmla="*/ 648762 h 840148"/>
              <a:gd name="connsiteX9" fmla="*/ 457200 w 2030819"/>
              <a:gd name="connsiteY9" fmla="*/ 691292 h 840148"/>
              <a:gd name="connsiteX10" fmla="*/ 563526 w 2030819"/>
              <a:gd name="connsiteY10" fmla="*/ 744455 h 840148"/>
              <a:gd name="connsiteX11" fmla="*/ 765544 w 2030819"/>
              <a:gd name="connsiteY11" fmla="*/ 776352 h 840148"/>
              <a:gd name="connsiteX12" fmla="*/ 839972 w 2030819"/>
              <a:gd name="connsiteY12" fmla="*/ 797617 h 840148"/>
              <a:gd name="connsiteX13" fmla="*/ 871870 w 2030819"/>
              <a:gd name="connsiteY13" fmla="*/ 808250 h 840148"/>
              <a:gd name="connsiteX14" fmla="*/ 956930 w 2030819"/>
              <a:gd name="connsiteY14" fmla="*/ 818883 h 840148"/>
              <a:gd name="connsiteX15" fmla="*/ 1116419 w 2030819"/>
              <a:gd name="connsiteY15" fmla="*/ 840148 h 840148"/>
              <a:gd name="connsiteX16" fmla="*/ 1392865 w 2030819"/>
              <a:gd name="connsiteY16" fmla="*/ 829515 h 840148"/>
              <a:gd name="connsiteX17" fmla="*/ 1424763 w 2030819"/>
              <a:gd name="connsiteY17" fmla="*/ 818883 h 840148"/>
              <a:gd name="connsiteX18" fmla="*/ 1477926 w 2030819"/>
              <a:gd name="connsiteY18" fmla="*/ 808250 h 840148"/>
              <a:gd name="connsiteX19" fmla="*/ 1637414 w 2030819"/>
              <a:gd name="connsiteY19" fmla="*/ 691292 h 840148"/>
              <a:gd name="connsiteX20" fmla="*/ 1743740 w 2030819"/>
              <a:gd name="connsiteY20" fmla="*/ 627497 h 840148"/>
              <a:gd name="connsiteX21" fmla="*/ 1765005 w 2030819"/>
              <a:gd name="connsiteY21" fmla="*/ 595599 h 840148"/>
              <a:gd name="connsiteX22" fmla="*/ 1881963 w 2030819"/>
              <a:gd name="connsiteY22" fmla="*/ 521171 h 840148"/>
              <a:gd name="connsiteX23" fmla="*/ 1945758 w 2030819"/>
              <a:gd name="connsiteY23" fmla="*/ 468008 h 840148"/>
              <a:gd name="connsiteX24" fmla="*/ 1977656 w 2030819"/>
              <a:gd name="connsiteY24" fmla="*/ 457376 h 840148"/>
              <a:gd name="connsiteX25" fmla="*/ 2030819 w 2030819"/>
              <a:gd name="connsiteY25" fmla="*/ 393580 h 840148"/>
              <a:gd name="connsiteX26" fmla="*/ 2009554 w 2030819"/>
              <a:gd name="connsiteY26" fmla="*/ 361683 h 840148"/>
              <a:gd name="connsiteX27" fmla="*/ 1967023 w 2030819"/>
              <a:gd name="connsiteY27" fmla="*/ 276622 h 840148"/>
              <a:gd name="connsiteX28" fmla="*/ 1945758 w 2030819"/>
              <a:gd name="connsiteY28" fmla="*/ 234092 h 840148"/>
              <a:gd name="connsiteX29" fmla="*/ 1924493 w 2030819"/>
              <a:gd name="connsiteY29" fmla="*/ 170297 h 840148"/>
              <a:gd name="connsiteX30" fmla="*/ 1903228 w 2030819"/>
              <a:gd name="connsiteY30" fmla="*/ 149031 h 840148"/>
              <a:gd name="connsiteX31" fmla="*/ 1818168 w 2030819"/>
              <a:gd name="connsiteY31" fmla="*/ 106501 h 840148"/>
              <a:gd name="connsiteX32" fmla="*/ 1722475 w 2030819"/>
              <a:gd name="connsiteY32" fmla="*/ 74604 h 840148"/>
              <a:gd name="connsiteX33" fmla="*/ 1626782 w 2030819"/>
              <a:gd name="connsiteY33" fmla="*/ 53338 h 840148"/>
              <a:gd name="connsiteX34" fmla="*/ 1509823 w 2030819"/>
              <a:gd name="connsiteY34" fmla="*/ 42706 h 840148"/>
              <a:gd name="connsiteX35" fmla="*/ 1382233 w 2030819"/>
              <a:gd name="connsiteY35" fmla="*/ 176 h 840148"/>
              <a:gd name="connsiteX36" fmla="*/ 956930 w 2030819"/>
              <a:gd name="connsiteY36" fmla="*/ 32073 h 840148"/>
              <a:gd name="connsiteX37" fmla="*/ 584791 w 2030819"/>
              <a:gd name="connsiteY37" fmla="*/ 53338 h 840148"/>
              <a:gd name="connsiteX38" fmla="*/ 457200 w 2030819"/>
              <a:gd name="connsiteY38" fmla="*/ 74604 h 840148"/>
              <a:gd name="connsiteX39" fmla="*/ 414670 w 2030819"/>
              <a:gd name="connsiteY39" fmla="*/ 85236 h 840148"/>
              <a:gd name="connsiteX40" fmla="*/ 350875 w 2030819"/>
              <a:gd name="connsiteY40" fmla="*/ 106501 h 840148"/>
              <a:gd name="connsiteX41" fmla="*/ 255182 w 2030819"/>
              <a:gd name="connsiteY41" fmla="*/ 117134 h 840148"/>
              <a:gd name="connsiteX42" fmla="*/ 202019 w 2030819"/>
              <a:gd name="connsiteY42" fmla="*/ 127766 h 840148"/>
              <a:gd name="connsiteX43" fmla="*/ 138223 w 2030819"/>
              <a:gd name="connsiteY43" fmla="*/ 138399 h 840148"/>
              <a:gd name="connsiteX44" fmla="*/ 106326 w 2030819"/>
              <a:gd name="connsiteY44" fmla="*/ 159664 h 840148"/>
              <a:gd name="connsiteX45" fmla="*/ 85061 w 2030819"/>
              <a:gd name="connsiteY45" fmla="*/ 223459 h 840148"/>
              <a:gd name="connsiteX46" fmla="*/ 31898 w 2030819"/>
              <a:gd name="connsiteY46" fmla="*/ 308520 h 84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30819" h="840148">
                <a:moveTo>
                  <a:pt x="0" y="106501"/>
                </a:moveTo>
                <a:cubicBezTo>
                  <a:pt x="3544" y="163208"/>
                  <a:pt x="4685" y="220117"/>
                  <a:pt x="10633" y="276622"/>
                </a:cubicBezTo>
                <a:cubicBezTo>
                  <a:pt x="14997" y="318078"/>
                  <a:pt x="23694" y="305227"/>
                  <a:pt x="53163" y="329785"/>
                </a:cubicBezTo>
                <a:cubicBezTo>
                  <a:pt x="87153" y="358109"/>
                  <a:pt x="103881" y="385961"/>
                  <a:pt x="127591" y="425478"/>
                </a:cubicBezTo>
                <a:cubicBezTo>
                  <a:pt x="135746" y="439069"/>
                  <a:pt x="143166" y="453214"/>
                  <a:pt x="148856" y="468008"/>
                </a:cubicBezTo>
                <a:cubicBezTo>
                  <a:pt x="160926" y="499390"/>
                  <a:pt x="152778" y="545050"/>
                  <a:pt x="180754" y="563701"/>
                </a:cubicBezTo>
                <a:lnTo>
                  <a:pt x="212651" y="584966"/>
                </a:lnTo>
                <a:cubicBezTo>
                  <a:pt x="216195" y="595599"/>
                  <a:pt x="215359" y="608939"/>
                  <a:pt x="223284" y="616864"/>
                </a:cubicBezTo>
                <a:cubicBezTo>
                  <a:pt x="235138" y="628718"/>
                  <a:pt x="279558" y="643316"/>
                  <a:pt x="297712" y="648762"/>
                </a:cubicBezTo>
                <a:cubicBezTo>
                  <a:pt x="370941" y="670731"/>
                  <a:pt x="380297" y="672066"/>
                  <a:pt x="457200" y="691292"/>
                </a:cubicBezTo>
                <a:cubicBezTo>
                  <a:pt x="482852" y="705950"/>
                  <a:pt x="527469" y="737899"/>
                  <a:pt x="563526" y="744455"/>
                </a:cubicBezTo>
                <a:cubicBezTo>
                  <a:pt x="630600" y="756650"/>
                  <a:pt x="765544" y="776352"/>
                  <a:pt x="765544" y="776352"/>
                </a:cubicBezTo>
                <a:cubicBezTo>
                  <a:pt x="842025" y="801846"/>
                  <a:pt x="746516" y="770915"/>
                  <a:pt x="839972" y="797617"/>
                </a:cubicBezTo>
                <a:cubicBezTo>
                  <a:pt x="850749" y="800696"/>
                  <a:pt x="860843" y="806245"/>
                  <a:pt x="871870" y="808250"/>
                </a:cubicBezTo>
                <a:cubicBezTo>
                  <a:pt x="899983" y="813362"/>
                  <a:pt x="928643" y="814842"/>
                  <a:pt x="956930" y="818883"/>
                </a:cubicBezTo>
                <a:cubicBezTo>
                  <a:pt x="1123957" y="842744"/>
                  <a:pt x="892748" y="815295"/>
                  <a:pt x="1116419" y="840148"/>
                </a:cubicBezTo>
                <a:cubicBezTo>
                  <a:pt x="1208568" y="836604"/>
                  <a:pt x="1300867" y="835860"/>
                  <a:pt x="1392865" y="829515"/>
                </a:cubicBezTo>
                <a:cubicBezTo>
                  <a:pt x="1404046" y="828744"/>
                  <a:pt x="1413890" y="821601"/>
                  <a:pt x="1424763" y="818883"/>
                </a:cubicBezTo>
                <a:cubicBezTo>
                  <a:pt x="1442295" y="814500"/>
                  <a:pt x="1460205" y="811794"/>
                  <a:pt x="1477926" y="808250"/>
                </a:cubicBezTo>
                <a:cubicBezTo>
                  <a:pt x="1562341" y="751972"/>
                  <a:pt x="1465136" y="817629"/>
                  <a:pt x="1637414" y="691292"/>
                </a:cubicBezTo>
                <a:cubicBezTo>
                  <a:pt x="1670161" y="667278"/>
                  <a:pt x="1709482" y="647073"/>
                  <a:pt x="1743740" y="627497"/>
                </a:cubicBezTo>
                <a:cubicBezTo>
                  <a:pt x="1750828" y="616864"/>
                  <a:pt x="1754876" y="603390"/>
                  <a:pt x="1765005" y="595599"/>
                </a:cubicBezTo>
                <a:cubicBezTo>
                  <a:pt x="1801632" y="567424"/>
                  <a:pt x="1846463" y="550754"/>
                  <a:pt x="1881963" y="521171"/>
                </a:cubicBezTo>
                <a:cubicBezTo>
                  <a:pt x="1903228" y="503450"/>
                  <a:pt x="1922726" y="483363"/>
                  <a:pt x="1945758" y="468008"/>
                </a:cubicBezTo>
                <a:cubicBezTo>
                  <a:pt x="1955083" y="461791"/>
                  <a:pt x="1967023" y="460920"/>
                  <a:pt x="1977656" y="457376"/>
                </a:cubicBezTo>
                <a:cubicBezTo>
                  <a:pt x="1983753" y="451279"/>
                  <a:pt x="2030819" y="408384"/>
                  <a:pt x="2030819" y="393580"/>
                </a:cubicBezTo>
                <a:cubicBezTo>
                  <a:pt x="2030819" y="380801"/>
                  <a:pt x="2015673" y="372901"/>
                  <a:pt x="2009554" y="361683"/>
                </a:cubicBezTo>
                <a:cubicBezTo>
                  <a:pt x="1994374" y="333853"/>
                  <a:pt x="1981200" y="304976"/>
                  <a:pt x="1967023" y="276622"/>
                </a:cubicBezTo>
                <a:cubicBezTo>
                  <a:pt x="1959935" y="262445"/>
                  <a:pt x="1950770" y="249129"/>
                  <a:pt x="1945758" y="234092"/>
                </a:cubicBezTo>
                <a:cubicBezTo>
                  <a:pt x="1938670" y="212827"/>
                  <a:pt x="1934517" y="190346"/>
                  <a:pt x="1924493" y="170297"/>
                </a:cubicBezTo>
                <a:cubicBezTo>
                  <a:pt x="1920010" y="161331"/>
                  <a:pt x="1910929" y="155449"/>
                  <a:pt x="1903228" y="149031"/>
                </a:cubicBezTo>
                <a:cubicBezTo>
                  <a:pt x="1849658" y="104389"/>
                  <a:pt x="1877353" y="124712"/>
                  <a:pt x="1818168" y="106501"/>
                </a:cubicBezTo>
                <a:cubicBezTo>
                  <a:pt x="1786032" y="96613"/>
                  <a:pt x="1755094" y="82759"/>
                  <a:pt x="1722475" y="74604"/>
                </a:cubicBezTo>
                <a:cubicBezTo>
                  <a:pt x="1695161" y="67775"/>
                  <a:pt x="1653774" y="56712"/>
                  <a:pt x="1626782" y="53338"/>
                </a:cubicBezTo>
                <a:cubicBezTo>
                  <a:pt x="1587937" y="48482"/>
                  <a:pt x="1548809" y="46250"/>
                  <a:pt x="1509823" y="42706"/>
                </a:cubicBezTo>
                <a:cubicBezTo>
                  <a:pt x="1467293" y="28529"/>
                  <a:pt x="1426976" y="-2620"/>
                  <a:pt x="1382233" y="176"/>
                </a:cubicBezTo>
                <a:cubicBezTo>
                  <a:pt x="788811" y="37265"/>
                  <a:pt x="1211241" y="3816"/>
                  <a:pt x="956930" y="32073"/>
                </a:cubicBezTo>
                <a:cubicBezTo>
                  <a:pt x="792755" y="50315"/>
                  <a:pt x="810549" y="44308"/>
                  <a:pt x="584791" y="53338"/>
                </a:cubicBezTo>
                <a:cubicBezTo>
                  <a:pt x="522648" y="62216"/>
                  <a:pt x="513178" y="62165"/>
                  <a:pt x="457200" y="74604"/>
                </a:cubicBezTo>
                <a:cubicBezTo>
                  <a:pt x="442935" y="77774"/>
                  <a:pt x="428667" y="81037"/>
                  <a:pt x="414670" y="85236"/>
                </a:cubicBezTo>
                <a:cubicBezTo>
                  <a:pt x="393200" y="91677"/>
                  <a:pt x="373153" y="104026"/>
                  <a:pt x="350875" y="106501"/>
                </a:cubicBezTo>
                <a:cubicBezTo>
                  <a:pt x="318977" y="110045"/>
                  <a:pt x="286953" y="112595"/>
                  <a:pt x="255182" y="117134"/>
                </a:cubicBezTo>
                <a:cubicBezTo>
                  <a:pt x="237292" y="119690"/>
                  <a:pt x="219799" y="124533"/>
                  <a:pt x="202019" y="127766"/>
                </a:cubicBezTo>
                <a:cubicBezTo>
                  <a:pt x="180808" y="131622"/>
                  <a:pt x="159488" y="134855"/>
                  <a:pt x="138223" y="138399"/>
                </a:cubicBezTo>
                <a:cubicBezTo>
                  <a:pt x="127591" y="145487"/>
                  <a:pt x="113099" y="148828"/>
                  <a:pt x="106326" y="159664"/>
                </a:cubicBezTo>
                <a:cubicBezTo>
                  <a:pt x="94446" y="178672"/>
                  <a:pt x="85061" y="223459"/>
                  <a:pt x="85061" y="223459"/>
                </a:cubicBezTo>
                <a:cubicBezTo>
                  <a:pt x="72670" y="322587"/>
                  <a:pt x="103002" y="308520"/>
                  <a:pt x="31898" y="3085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62085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575A84-DB80-4714-A8C3-5E3A2C7B369A}"/>
              </a:ext>
            </a:extLst>
          </p:cNvPr>
          <p:cNvSpPr>
            <a:spLocks noGrp="1"/>
          </p:cNvSpPr>
          <p:nvPr>
            <p:ph idx="1"/>
          </p:nvPr>
        </p:nvSpPr>
        <p:spPr/>
        <p:txBody>
          <a:bodyPr/>
          <a:lstStyle/>
          <a:p>
            <a:r>
              <a:rPr lang="en-US" dirty="0"/>
              <a:t>Now, with tracking, the yield per kWh on the plane of the solar panel is only 1,010 kWh/m2.  This produces a capacity factor of 11.52% (1010/8760).</a:t>
            </a:r>
          </a:p>
        </p:txBody>
      </p:sp>
      <p:sp>
        <p:nvSpPr>
          <p:cNvPr id="3" name="Title 2">
            <a:extLst>
              <a:ext uri="{FF2B5EF4-FFF2-40B4-BE49-F238E27FC236}">
                <a16:creationId xmlns:a16="http://schemas.microsoft.com/office/drawing/2014/main" id="{6E978EC4-7F90-4F60-9C1A-6C8957BAAE43}"/>
              </a:ext>
            </a:extLst>
          </p:cNvPr>
          <p:cNvSpPr>
            <a:spLocks noGrp="1"/>
          </p:cNvSpPr>
          <p:nvPr>
            <p:ph type="title"/>
          </p:nvPr>
        </p:nvSpPr>
        <p:spPr/>
        <p:txBody>
          <a:bodyPr>
            <a:normAutofit/>
          </a:bodyPr>
          <a:lstStyle/>
          <a:p>
            <a:r>
              <a:rPr lang="en-US" dirty="0"/>
              <a:t>For Comparison, Try Scotland</a:t>
            </a:r>
          </a:p>
        </p:txBody>
      </p:sp>
      <p:sp>
        <p:nvSpPr>
          <p:cNvPr id="4" name="Slide Number Placeholder 3">
            <a:extLst>
              <a:ext uri="{FF2B5EF4-FFF2-40B4-BE49-F238E27FC236}">
                <a16:creationId xmlns:a16="http://schemas.microsoft.com/office/drawing/2014/main" id="{8100BF01-D9C1-466B-AE98-20C6D7359BE7}"/>
              </a:ext>
            </a:extLst>
          </p:cNvPr>
          <p:cNvSpPr>
            <a:spLocks noGrp="1"/>
          </p:cNvSpPr>
          <p:nvPr>
            <p:ph type="sldNum" sz="quarter" idx="12"/>
          </p:nvPr>
        </p:nvSpPr>
        <p:spPr/>
        <p:txBody>
          <a:bodyPr/>
          <a:lstStyle/>
          <a:p>
            <a:pPr algn="ctr"/>
            <a:fld id="{0C3A1854-6B63-4059-B360-A3C4972BF0FC}" type="slidenum">
              <a:rPr lang="ko-KR" altLang="en-US" smtClean="0"/>
              <a:pPr algn="ctr"/>
              <a:t>56</a:t>
            </a:fld>
            <a:endParaRPr lang="ko-KR" altLang="en-US" dirty="0"/>
          </a:p>
        </p:txBody>
      </p:sp>
      <p:pic>
        <p:nvPicPr>
          <p:cNvPr id="5" name="Picture 4">
            <a:extLst>
              <a:ext uri="{FF2B5EF4-FFF2-40B4-BE49-F238E27FC236}">
                <a16:creationId xmlns:a16="http://schemas.microsoft.com/office/drawing/2014/main" id="{22A7DDAE-6A2C-45BD-B8C4-BF41116541E6}"/>
              </a:ext>
            </a:extLst>
          </p:cNvPr>
          <p:cNvPicPr>
            <a:picLocks noChangeAspect="1"/>
          </p:cNvPicPr>
          <p:nvPr/>
        </p:nvPicPr>
        <p:blipFill>
          <a:blip r:embed="rId2"/>
          <a:stretch>
            <a:fillRect/>
          </a:stretch>
        </p:blipFill>
        <p:spPr>
          <a:xfrm>
            <a:off x="913529" y="3106784"/>
            <a:ext cx="7304567" cy="3509312"/>
          </a:xfrm>
          <a:prstGeom prst="rect">
            <a:avLst/>
          </a:prstGeom>
        </p:spPr>
      </p:pic>
      <p:sp>
        <p:nvSpPr>
          <p:cNvPr id="8" name="Freeform: Shape 7">
            <a:extLst>
              <a:ext uri="{FF2B5EF4-FFF2-40B4-BE49-F238E27FC236}">
                <a16:creationId xmlns:a16="http://schemas.microsoft.com/office/drawing/2014/main" id="{164268CB-AAF1-4D82-83BC-6C17091B4940}"/>
              </a:ext>
            </a:extLst>
          </p:cNvPr>
          <p:cNvSpPr/>
          <p:nvPr/>
        </p:nvSpPr>
        <p:spPr>
          <a:xfrm>
            <a:off x="616688" y="4774019"/>
            <a:ext cx="2530549" cy="1233376"/>
          </a:xfrm>
          <a:custGeom>
            <a:avLst/>
            <a:gdLst>
              <a:gd name="connsiteX0" fmla="*/ 223284 w 2530549"/>
              <a:gd name="connsiteY0" fmla="*/ 0 h 1233376"/>
              <a:gd name="connsiteX1" fmla="*/ 53163 w 2530549"/>
              <a:gd name="connsiteY1" fmla="*/ 414669 h 1233376"/>
              <a:gd name="connsiteX2" fmla="*/ 31898 w 2530549"/>
              <a:gd name="connsiteY2" fmla="*/ 467832 h 1233376"/>
              <a:gd name="connsiteX3" fmla="*/ 0 w 2530549"/>
              <a:gd name="connsiteY3" fmla="*/ 542260 h 1233376"/>
              <a:gd name="connsiteX4" fmla="*/ 10633 w 2530549"/>
              <a:gd name="connsiteY4" fmla="*/ 765544 h 1233376"/>
              <a:gd name="connsiteX5" fmla="*/ 85061 w 2530549"/>
              <a:gd name="connsiteY5" fmla="*/ 1063255 h 1233376"/>
              <a:gd name="connsiteX6" fmla="*/ 106326 w 2530549"/>
              <a:gd name="connsiteY6" fmla="*/ 1158948 h 1233376"/>
              <a:gd name="connsiteX7" fmla="*/ 318977 w 2530549"/>
              <a:gd name="connsiteY7" fmla="*/ 1233376 h 1233376"/>
              <a:gd name="connsiteX8" fmla="*/ 691117 w 2530549"/>
              <a:gd name="connsiteY8" fmla="*/ 1222744 h 1233376"/>
              <a:gd name="connsiteX9" fmla="*/ 723014 w 2530549"/>
              <a:gd name="connsiteY9" fmla="*/ 1212111 h 1233376"/>
              <a:gd name="connsiteX10" fmla="*/ 829340 w 2530549"/>
              <a:gd name="connsiteY10" fmla="*/ 1190846 h 1233376"/>
              <a:gd name="connsiteX11" fmla="*/ 893135 w 2530549"/>
              <a:gd name="connsiteY11" fmla="*/ 1148316 h 1233376"/>
              <a:gd name="connsiteX12" fmla="*/ 1031359 w 2530549"/>
              <a:gd name="connsiteY12" fmla="*/ 1105786 h 1233376"/>
              <a:gd name="connsiteX13" fmla="*/ 1148317 w 2530549"/>
              <a:gd name="connsiteY13" fmla="*/ 1073888 h 1233376"/>
              <a:gd name="connsiteX14" fmla="*/ 1584252 w 2530549"/>
              <a:gd name="connsiteY14" fmla="*/ 1063255 h 1233376"/>
              <a:gd name="connsiteX15" fmla="*/ 1733107 w 2530549"/>
              <a:gd name="connsiteY15" fmla="*/ 988828 h 1233376"/>
              <a:gd name="connsiteX16" fmla="*/ 1775638 w 2530549"/>
              <a:gd name="connsiteY16" fmla="*/ 978195 h 1233376"/>
              <a:gd name="connsiteX17" fmla="*/ 1903228 w 2530549"/>
              <a:gd name="connsiteY17" fmla="*/ 914400 h 1233376"/>
              <a:gd name="connsiteX18" fmla="*/ 2009554 w 2530549"/>
              <a:gd name="connsiteY18" fmla="*/ 882502 h 1233376"/>
              <a:gd name="connsiteX19" fmla="*/ 2147777 w 2530549"/>
              <a:gd name="connsiteY19" fmla="*/ 829339 h 1233376"/>
              <a:gd name="connsiteX20" fmla="*/ 2317898 w 2530549"/>
              <a:gd name="connsiteY20" fmla="*/ 786809 h 1233376"/>
              <a:gd name="connsiteX21" fmla="*/ 2392326 w 2530549"/>
              <a:gd name="connsiteY21" fmla="*/ 744279 h 1233376"/>
              <a:gd name="connsiteX22" fmla="*/ 2424224 w 2530549"/>
              <a:gd name="connsiteY22" fmla="*/ 723014 h 1233376"/>
              <a:gd name="connsiteX23" fmla="*/ 2456121 w 2530549"/>
              <a:gd name="connsiteY23" fmla="*/ 669851 h 1233376"/>
              <a:gd name="connsiteX24" fmla="*/ 2519917 w 2530549"/>
              <a:gd name="connsiteY24" fmla="*/ 584790 h 1233376"/>
              <a:gd name="connsiteX25" fmla="*/ 2530549 w 2530549"/>
              <a:gd name="connsiteY25" fmla="*/ 542260 h 1233376"/>
              <a:gd name="connsiteX26" fmla="*/ 2488019 w 2530549"/>
              <a:gd name="connsiteY26" fmla="*/ 414669 h 1233376"/>
              <a:gd name="connsiteX27" fmla="*/ 2456121 w 2530549"/>
              <a:gd name="connsiteY27" fmla="*/ 393404 h 1233376"/>
              <a:gd name="connsiteX28" fmla="*/ 2328531 w 2530549"/>
              <a:gd name="connsiteY28" fmla="*/ 265814 h 1233376"/>
              <a:gd name="connsiteX29" fmla="*/ 2307265 w 2530549"/>
              <a:gd name="connsiteY29" fmla="*/ 223283 h 1233376"/>
              <a:gd name="connsiteX30" fmla="*/ 2137145 w 2530549"/>
              <a:gd name="connsiteY30" fmla="*/ 170121 h 1233376"/>
              <a:gd name="connsiteX31" fmla="*/ 2052084 w 2530549"/>
              <a:gd name="connsiteY31" fmla="*/ 138223 h 1233376"/>
              <a:gd name="connsiteX32" fmla="*/ 903768 w 2530549"/>
              <a:gd name="connsiteY32" fmla="*/ 148855 h 1233376"/>
              <a:gd name="connsiteX33" fmla="*/ 276447 w 2530549"/>
              <a:gd name="connsiteY33" fmla="*/ 159488 h 123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530549" h="1233376">
                <a:moveTo>
                  <a:pt x="223284" y="0"/>
                </a:moveTo>
                <a:cubicBezTo>
                  <a:pt x="88140" y="382907"/>
                  <a:pt x="175522" y="261722"/>
                  <a:pt x="53163" y="414669"/>
                </a:cubicBezTo>
                <a:cubicBezTo>
                  <a:pt x="46075" y="432390"/>
                  <a:pt x="39650" y="450391"/>
                  <a:pt x="31898" y="467832"/>
                </a:cubicBezTo>
                <a:cubicBezTo>
                  <a:pt x="-3140" y="546668"/>
                  <a:pt x="21840" y="476741"/>
                  <a:pt x="0" y="542260"/>
                </a:cubicBezTo>
                <a:cubicBezTo>
                  <a:pt x="3544" y="616688"/>
                  <a:pt x="1391" y="691607"/>
                  <a:pt x="10633" y="765544"/>
                </a:cubicBezTo>
                <a:cubicBezTo>
                  <a:pt x="38536" y="988767"/>
                  <a:pt x="41933" y="907993"/>
                  <a:pt x="85061" y="1063255"/>
                </a:cubicBezTo>
                <a:cubicBezTo>
                  <a:pt x="93807" y="1094739"/>
                  <a:pt x="85219" y="1134004"/>
                  <a:pt x="106326" y="1158948"/>
                </a:cubicBezTo>
                <a:cubicBezTo>
                  <a:pt x="131378" y="1188555"/>
                  <a:pt x="292870" y="1226256"/>
                  <a:pt x="318977" y="1233376"/>
                </a:cubicBezTo>
                <a:cubicBezTo>
                  <a:pt x="443024" y="1229832"/>
                  <a:pt x="567191" y="1229266"/>
                  <a:pt x="691117" y="1222744"/>
                </a:cubicBezTo>
                <a:cubicBezTo>
                  <a:pt x="702309" y="1222155"/>
                  <a:pt x="712093" y="1214631"/>
                  <a:pt x="723014" y="1212111"/>
                </a:cubicBezTo>
                <a:cubicBezTo>
                  <a:pt x="758232" y="1203984"/>
                  <a:pt x="793898" y="1197934"/>
                  <a:pt x="829340" y="1190846"/>
                </a:cubicBezTo>
                <a:cubicBezTo>
                  <a:pt x="850605" y="1176669"/>
                  <a:pt x="869205" y="1157290"/>
                  <a:pt x="893135" y="1148316"/>
                </a:cubicBezTo>
                <a:cubicBezTo>
                  <a:pt x="1050662" y="1089243"/>
                  <a:pt x="915354" y="1134787"/>
                  <a:pt x="1031359" y="1105786"/>
                </a:cubicBezTo>
                <a:cubicBezTo>
                  <a:pt x="1070562" y="1095985"/>
                  <a:pt x="1108026" y="1076987"/>
                  <a:pt x="1148317" y="1073888"/>
                </a:cubicBezTo>
                <a:cubicBezTo>
                  <a:pt x="1293244" y="1062740"/>
                  <a:pt x="1438940" y="1066799"/>
                  <a:pt x="1584252" y="1063255"/>
                </a:cubicBezTo>
                <a:cubicBezTo>
                  <a:pt x="1633870" y="1038446"/>
                  <a:pt x="1682413" y="1011358"/>
                  <a:pt x="1733107" y="988828"/>
                </a:cubicBezTo>
                <a:cubicBezTo>
                  <a:pt x="1746461" y="982893"/>
                  <a:pt x="1762284" y="984130"/>
                  <a:pt x="1775638" y="978195"/>
                </a:cubicBezTo>
                <a:cubicBezTo>
                  <a:pt x="1929396" y="909857"/>
                  <a:pt x="1708647" y="983894"/>
                  <a:pt x="1903228" y="914400"/>
                </a:cubicBezTo>
                <a:cubicBezTo>
                  <a:pt x="2026232" y="870470"/>
                  <a:pt x="1936759" y="909800"/>
                  <a:pt x="2009554" y="882502"/>
                </a:cubicBezTo>
                <a:cubicBezTo>
                  <a:pt x="2055776" y="865169"/>
                  <a:pt x="2100312" y="842900"/>
                  <a:pt x="2147777" y="829339"/>
                </a:cubicBezTo>
                <a:cubicBezTo>
                  <a:pt x="2253624" y="799097"/>
                  <a:pt x="2197017" y="813671"/>
                  <a:pt x="2317898" y="786809"/>
                </a:cubicBezTo>
                <a:cubicBezTo>
                  <a:pt x="2395613" y="735000"/>
                  <a:pt x="2297896" y="798239"/>
                  <a:pt x="2392326" y="744279"/>
                </a:cubicBezTo>
                <a:cubicBezTo>
                  <a:pt x="2403421" y="737939"/>
                  <a:pt x="2413591" y="730102"/>
                  <a:pt x="2424224" y="723014"/>
                </a:cubicBezTo>
                <a:cubicBezTo>
                  <a:pt x="2434856" y="705293"/>
                  <a:pt x="2444358" y="686842"/>
                  <a:pt x="2456121" y="669851"/>
                </a:cubicBezTo>
                <a:cubicBezTo>
                  <a:pt x="2476295" y="640711"/>
                  <a:pt x="2502059" y="615404"/>
                  <a:pt x="2519917" y="584790"/>
                </a:cubicBezTo>
                <a:cubicBezTo>
                  <a:pt x="2527280" y="572168"/>
                  <a:pt x="2527005" y="556437"/>
                  <a:pt x="2530549" y="542260"/>
                </a:cubicBezTo>
                <a:cubicBezTo>
                  <a:pt x="2516372" y="499730"/>
                  <a:pt x="2508068" y="454767"/>
                  <a:pt x="2488019" y="414669"/>
                </a:cubicBezTo>
                <a:cubicBezTo>
                  <a:pt x="2482304" y="403239"/>
                  <a:pt x="2465157" y="402440"/>
                  <a:pt x="2456121" y="393404"/>
                </a:cubicBezTo>
                <a:cubicBezTo>
                  <a:pt x="2317130" y="254414"/>
                  <a:pt x="2409414" y="319737"/>
                  <a:pt x="2328531" y="265814"/>
                </a:cubicBezTo>
                <a:cubicBezTo>
                  <a:pt x="2321442" y="251637"/>
                  <a:pt x="2319194" y="233721"/>
                  <a:pt x="2307265" y="223283"/>
                </a:cubicBezTo>
                <a:cubicBezTo>
                  <a:pt x="2260394" y="182271"/>
                  <a:pt x="2191909" y="185333"/>
                  <a:pt x="2137145" y="170121"/>
                </a:cubicBezTo>
                <a:cubicBezTo>
                  <a:pt x="2107968" y="162016"/>
                  <a:pt x="2080438" y="148856"/>
                  <a:pt x="2052084" y="138223"/>
                </a:cubicBezTo>
                <a:lnTo>
                  <a:pt x="903768" y="148855"/>
                </a:lnTo>
                <a:cubicBezTo>
                  <a:pt x="-30199" y="161917"/>
                  <a:pt x="982540" y="159488"/>
                  <a:pt x="276447" y="15948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81353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7D53FA-A158-4EB8-B811-A4EC022AA89D}"/>
              </a:ext>
            </a:extLst>
          </p:cNvPr>
          <p:cNvSpPr>
            <a:spLocks noGrp="1"/>
          </p:cNvSpPr>
          <p:nvPr>
            <p:ph idx="1"/>
          </p:nvPr>
        </p:nvSpPr>
        <p:spPr/>
        <p:txBody>
          <a:bodyPr>
            <a:normAutofit fontScale="92500" lnSpcReduction="20000"/>
          </a:bodyPr>
          <a:lstStyle/>
          <a:p>
            <a:r>
              <a:rPr lang="en-US" dirty="0"/>
              <a:t>In-plane radiation</a:t>
            </a:r>
          </a:p>
          <a:p>
            <a:pPr lvl="1"/>
            <a:r>
              <a:rPr lang="en-US" dirty="0"/>
              <a:t>From the sun and nothing to do with type of solar panels, sand on panels, size of inverters, losses from trees and shading, line losses. Only depends on the day and night and clouds</a:t>
            </a:r>
          </a:p>
          <a:p>
            <a:r>
              <a:rPr lang="en-US" dirty="0"/>
              <a:t>Final output</a:t>
            </a:r>
          </a:p>
          <a:p>
            <a:pPr lvl="1"/>
            <a:r>
              <a:rPr lang="en-US" dirty="0"/>
              <a:t>Depends on panel temperature coefficient, how size the inverters, line losses, losses due to crap on the panels etc.</a:t>
            </a:r>
          </a:p>
          <a:p>
            <a:r>
              <a:rPr lang="en-US" dirty="0"/>
              <a:t>Performance Ratio</a:t>
            </a:r>
          </a:p>
          <a:p>
            <a:pPr lvl="1"/>
            <a:r>
              <a:rPr lang="en-US" dirty="0"/>
              <a:t>Converts in-plane radiation to final output</a:t>
            </a:r>
          </a:p>
          <a:p>
            <a:pPr lvl="1"/>
            <a:r>
              <a:rPr lang="en-US" dirty="0"/>
              <a:t>In-plane capacity factor x PR = Final capacity factor</a:t>
            </a:r>
          </a:p>
          <a:p>
            <a:r>
              <a:rPr lang="en-US" dirty="0"/>
              <a:t>Example</a:t>
            </a:r>
          </a:p>
          <a:p>
            <a:pPr lvl="1"/>
            <a:r>
              <a:rPr lang="en-US" dirty="0"/>
              <a:t>In-Plane (31%) x PR (80%) = 24.8%</a:t>
            </a:r>
          </a:p>
          <a:p>
            <a:pPr lvl="1"/>
            <a:endParaRPr lang="en-US" dirty="0"/>
          </a:p>
        </p:txBody>
      </p:sp>
      <p:sp>
        <p:nvSpPr>
          <p:cNvPr id="3" name="Title 2">
            <a:extLst>
              <a:ext uri="{FF2B5EF4-FFF2-40B4-BE49-F238E27FC236}">
                <a16:creationId xmlns:a16="http://schemas.microsoft.com/office/drawing/2014/main" id="{AFD96A38-F739-4C94-8840-377E288613EC}"/>
              </a:ext>
            </a:extLst>
          </p:cNvPr>
          <p:cNvSpPr>
            <a:spLocks noGrp="1"/>
          </p:cNvSpPr>
          <p:nvPr>
            <p:ph type="title"/>
          </p:nvPr>
        </p:nvSpPr>
        <p:spPr/>
        <p:txBody>
          <a:bodyPr/>
          <a:lstStyle/>
          <a:p>
            <a:r>
              <a:rPr lang="en-US" dirty="0"/>
              <a:t>Final Output and Performance Ratio</a:t>
            </a:r>
          </a:p>
        </p:txBody>
      </p:sp>
      <p:sp>
        <p:nvSpPr>
          <p:cNvPr id="4" name="Slide Number Placeholder 3">
            <a:extLst>
              <a:ext uri="{FF2B5EF4-FFF2-40B4-BE49-F238E27FC236}">
                <a16:creationId xmlns:a16="http://schemas.microsoft.com/office/drawing/2014/main" id="{0C8474DC-DECD-4158-98AE-1909767AE3CB}"/>
              </a:ext>
            </a:extLst>
          </p:cNvPr>
          <p:cNvSpPr>
            <a:spLocks noGrp="1"/>
          </p:cNvSpPr>
          <p:nvPr>
            <p:ph type="sldNum" sz="quarter" idx="12"/>
          </p:nvPr>
        </p:nvSpPr>
        <p:spPr/>
        <p:txBody>
          <a:bodyPr/>
          <a:lstStyle/>
          <a:p>
            <a:pPr algn="ctr"/>
            <a:fld id="{0C3A1854-6B63-4059-B360-A3C4972BF0FC}" type="slidenum">
              <a:rPr lang="ko-KR" altLang="en-US" smtClean="0"/>
              <a:pPr algn="ctr"/>
              <a:t>57</a:t>
            </a:fld>
            <a:endParaRPr lang="ko-KR" altLang="en-US" dirty="0"/>
          </a:p>
        </p:txBody>
      </p:sp>
    </p:spTree>
    <p:extLst>
      <p:ext uri="{BB962C8B-B14F-4D97-AF65-F5344CB8AC3E}">
        <p14:creationId xmlns:p14="http://schemas.microsoft.com/office/powerpoint/2010/main" val="13764331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66F7F77-C18C-41D4-8EB7-D80A41F558F6}"/>
              </a:ext>
            </a:extLst>
          </p:cNvPr>
          <p:cNvSpPr>
            <a:spLocks noGrp="1"/>
          </p:cNvSpPr>
          <p:nvPr>
            <p:ph idx="1"/>
          </p:nvPr>
        </p:nvSpPr>
        <p:spPr/>
        <p:txBody>
          <a:bodyPr/>
          <a:lstStyle/>
          <a:p>
            <a:r>
              <a:rPr lang="en-US" dirty="0"/>
              <a:t>In solar, all costs including financing costs and operation costs are fixed.  If you have twice as much output the cost is halved. </a:t>
            </a:r>
          </a:p>
          <a:p>
            <a:r>
              <a:rPr lang="en-US" dirty="0"/>
              <a:t>Imagine two factories with the same fixed cost and no variable cost. One factory produces half as much as the other.  The factory with lower production must receive twice the price.</a:t>
            </a:r>
          </a:p>
          <a:p>
            <a:endParaRPr lang="en-US" dirty="0"/>
          </a:p>
        </p:txBody>
      </p:sp>
      <p:sp>
        <p:nvSpPr>
          <p:cNvPr id="3" name="Title 2">
            <a:extLst>
              <a:ext uri="{FF2B5EF4-FFF2-40B4-BE49-F238E27FC236}">
                <a16:creationId xmlns:a16="http://schemas.microsoft.com/office/drawing/2014/main" id="{B6B25FBB-7A56-4EB3-8939-2925B610858A}"/>
              </a:ext>
            </a:extLst>
          </p:cNvPr>
          <p:cNvSpPr>
            <a:spLocks noGrp="1"/>
          </p:cNvSpPr>
          <p:nvPr>
            <p:ph type="title"/>
          </p:nvPr>
        </p:nvSpPr>
        <p:spPr/>
        <p:txBody>
          <a:bodyPr/>
          <a:lstStyle/>
          <a:p>
            <a:r>
              <a:rPr lang="en-US" dirty="0"/>
              <a:t>Coverage of Fixed Costs</a:t>
            </a:r>
          </a:p>
        </p:txBody>
      </p:sp>
    </p:spTree>
    <p:extLst>
      <p:ext uri="{BB962C8B-B14F-4D97-AF65-F5344CB8AC3E}">
        <p14:creationId xmlns:p14="http://schemas.microsoft.com/office/powerpoint/2010/main" val="24677463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4268FD-AA5C-404C-A97C-355B5D2EB7A8}"/>
              </a:ext>
            </a:extLst>
          </p:cNvPr>
          <p:cNvSpPr>
            <a:spLocks noGrp="1"/>
          </p:cNvSpPr>
          <p:nvPr>
            <p:ph type="title"/>
          </p:nvPr>
        </p:nvSpPr>
        <p:spPr/>
        <p:txBody>
          <a:bodyPr/>
          <a:lstStyle/>
          <a:p>
            <a:r>
              <a:rPr lang="en-US" dirty="0"/>
              <a:t>Solar Patterns in Northern Nigeria</a:t>
            </a:r>
            <a:endParaRPr lang="en-CH" dirty="0"/>
          </a:p>
        </p:txBody>
      </p:sp>
      <p:sp>
        <p:nvSpPr>
          <p:cNvPr id="4" name="Slide Number Placeholder 3">
            <a:extLst>
              <a:ext uri="{FF2B5EF4-FFF2-40B4-BE49-F238E27FC236}">
                <a16:creationId xmlns:a16="http://schemas.microsoft.com/office/drawing/2014/main" id="{1D91B80E-C394-42B6-A005-75D7DE31F5E4}"/>
              </a:ext>
            </a:extLst>
          </p:cNvPr>
          <p:cNvSpPr>
            <a:spLocks noGrp="1"/>
          </p:cNvSpPr>
          <p:nvPr>
            <p:ph type="sldNum" sz="quarter" idx="12"/>
          </p:nvPr>
        </p:nvSpPr>
        <p:spPr/>
        <p:txBody>
          <a:bodyPr/>
          <a:lstStyle/>
          <a:p>
            <a:pPr algn="ctr"/>
            <a:fld id="{0C3A1854-6B63-4059-B360-A3C4972BF0FC}" type="slidenum">
              <a:rPr lang="ko-KR" altLang="en-US" smtClean="0"/>
              <a:pPr algn="ctr"/>
              <a:t>59</a:t>
            </a:fld>
            <a:endParaRPr lang="ko-KR" altLang="en-US" dirty="0"/>
          </a:p>
        </p:txBody>
      </p:sp>
      <p:graphicFrame>
        <p:nvGraphicFramePr>
          <p:cNvPr id="7" name="Content Placeholder 6">
            <a:extLst>
              <a:ext uri="{FF2B5EF4-FFF2-40B4-BE49-F238E27FC236}">
                <a16:creationId xmlns:a16="http://schemas.microsoft.com/office/drawing/2014/main" id="{16500275-EBF7-42B7-B835-238E0163E1C4}"/>
              </a:ext>
            </a:extLst>
          </p:cNvPr>
          <p:cNvGraphicFramePr>
            <a:graphicFrameLocks noGrp="1"/>
          </p:cNvGraphicFramePr>
          <p:nvPr>
            <p:ph idx="1"/>
          </p:nvPr>
        </p:nvGraphicFramePr>
        <p:xfrm>
          <a:off x="731838" y="1055688"/>
          <a:ext cx="7902575" cy="49133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50708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9743D3-2CEA-4E0A-B3AC-1A63C158064E}"/>
              </a:ext>
            </a:extLst>
          </p:cNvPr>
          <p:cNvSpPr>
            <a:spLocks noGrp="1"/>
          </p:cNvSpPr>
          <p:nvPr>
            <p:ph idx="1"/>
          </p:nvPr>
        </p:nvSpPr>
        <p:spPr/>
        <p:txBody>
          <a:bodyPr>
            <a:normAutofit fontScale="92500"/>
          </a:bodyPr>
          <a:lstStyle/>
          <a:p>
            <a:r>
              <a:rPr lang="en-US" dirty="0"/>
              <a:t>Many of the slides are for reference and can be skipped. I would rather provide a comprehensive reference with different case studies.</a:t>
            </a:r>
          </a:p>
          <a:p>
            <a:r>
              <a:rPr lang="en-US" dirty="0"/>
              <a:t>Financial issues separated in the various case studies, rather than discussing the financing issues.</a:t>
            </a:r>
          </a:p>
          <a:p>
            <a:pPr lvl="1"/>
            <a:r>
              <a:rPr lang="en-US" dirty="0"/>
              <a:t>Debt Commitment and Sizing (Solar Case)</a:t>
            </a:r>
          </a:p>
          <a:p>
            <a:pPr lvl="1"/>
            <a:r>
              <a:rPr lang="en-US" dirty="0"/>
              <a:t>Debt Funding (Commodity Price Case)</a:t>
            </a:r>
          </a:p>
          <a:p>
            <a:pPr lvl="1"/>
            <a:r>
              <a:rPr lang="en-US" dirty="0"/>
              <a:t>Debt Repayment (Thermal Plant Case)</a:t>
            </a:r>
          </a:p>
          <a:p>
            <a:pPr lvl="1"/>
            <a:r>
              <a:rPr lang="en-US" dirty="0"/>
              <a:t>Interest Rate (Thermal Plant Case)</a:t>
            </a:r>
          </a:p>
          <a:p>
            <a:pPr lvl="1"/>
            <a:r>
              <a:rPr lang="en-US" dirty="0"/>
              <a:t>Covenants, Reserves, Sweeps (Infrastructure Case)</a:t>
            </a:r>
          </a:p>
        </p:txBody>
      </p:sp>
      <p:sp>
        <p:nvSpPr>
          <p:cNvPr id="3" name="Title 2">
            <a:extLst>
              <a:ext uri="{FF2B5EF4-FFF2-40B4-BE49-F238E27FC236}">
                <a16:creationId xmlns:a16="http://schemas.microsoft.com/office/drawing/2014/main" id="{A737CB38-96B1-4689-9FEF-F6F3F9C5B443}"/>
              </a:ext>
            </a:extLst>
          </p:cNvPr>
          <p:cNvSpPr>
            <a:spLocks noGrp="1"/>
          </p:cNvSpPr>
          <p:nvPr>
            <p:ph type="title"/>
          </p:nvPr>
        </p:nvSpPr>
        <p:spPr/>
        <p:txBody>
          <a:bodyPr/>
          <a:lstStyle/>
          <a:p>
            <a:r>
              <a:rPr lang="en-US" dirty="0"/>
              <a:t>Too Many Slides – Structure of Course</a:t>
            </a:r>
          </a:p>
        </p:txBody>
      </p:sp>
      <p:sp>
        <p:nvSpPr>
          <p:cNvPr id="4" name="Slide Number Placeholder 3">
            <a:extLst>
              <a:ext uri="{FF2B5EF4-FFF2-40B4-BE49-F238E27FC236}">
                <a16:creationId xmlns:a16="http://schemas.microsoft.com/office/drawing/2014/main" id="{41559FD1-FC66-420D-93BF-269D25FCF66B}"/>
              </a:ext>
            </a:extLst>
          </p:cNvPr>
          <p:cNvSpPr>
            <a:spLocks noGrp="1"/>
          </p:cNvSpPr>
          <p:nvPr>
            <p:ph type="sldNum" sz="quarter" idx="12"/>
          </p:nvPr>
        </p:nvSpPr>
        <p:spPr/>
        <p:txBody>
          <a:bodyPr/>
          <a:lstStyle/>
          <a:p>
            <a:pPr algn="ctr"/>
            <a:fld id="{0C3A1854-6B63-4059-B360-A3C4972BF0FC}" type="slidenum">
              <a:rPr lang="ko-KR" altLang="en-US" smtClean="0"/>
              <a:pPr algn="ctr"/>
              <a:t>6</a:t>
            </a:fld>
            <a:endParaRPr lang="ko-KR" altLang="en-US" dirty="0"/>
          </a:p>
        </p:txBody>
      </p:sp>
    </p:spTree>
    <p:extLst>
      <p:ext uri="{BB962C8B-B14F-4D97-AF65-F5344CB8AC3E}">
        <p14:creationId xmlns:p14="http://schemas.microsoft.com/office/powerpoint/2010/main" val="27245618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F763212-976B-4E7F-A4F3-070109A3F511}"/>
              </a:ext>
            </a:extLst>
          </p:cNvPr>
          <p:cNvPicPr>
            <a:picLocks noGrp="1" noChangeAspect="1"/>
          </p:cNvPicPr>
          <p:nvPr>
            <p:ph idx="1"/>
          </p:nvPr>
        </p:nvPicPr>
        <p:blipFill>
          <a:blip r:embed="rId2"/>
          <a:stretch>
            <a:fillRect/>
          </a:stretch>
        </p:blipFill>
        <p:spPr>
          <a:xfrm>
            <a:off x="1303181" y="1055688"/>
            <a:ext cx="6759889" cy="4913312"/>
          </a:xfrm>
          <a:prstGeom prst="rect">
            <a:avLst/>
          </a:prstGeom>
        </p:spPr>
      </p:pic>
      <p:sp>
        <p:nvSpPr>
          <p:cNvPr id="3" name="Title 2">
            <a:extLst>
              <a:ext uri="{FF2B5EF4-FFF2-40B4-BE49-F238E27FC236}">
                <a16:creationId xmlns:a16="http://schemas.microsoft.com/office/drawing/2014/main" id="{62099B39-0DD9-4550-B313-02D1BA64D8BA}"/>
              </a:ext>
            </a:extLst>
          </p:cNvPr>
          <p:cNvSpPr>
            <a:spLocks noGrp="1"/>
          </p:cNvSpPr>
          <p:nvPr>
            <p:ph type="title"/>
          </p:nvPr>
        </p:nvSpPr>
        <p:spPr/>
        <p:txBody>
          <a:bodyPr/>
          <a:lstStyle/>
          <a:p>
            <a:r>
              <a:rPr lang="en-029" dirty="0"/>
              <a:t>Weekly Solar Irradiation - Europe</a:t>
            </a:r>
          </a:p>
        </p:txBody>
      </p:sp>
      <p:sp>
        <p:nvSpPr>
          <p:cNvPr id="4" name="Slide Number Placeholder 3">
            <a:extLst>
              <a:ext uri="{FF2B5EF4-FFF2-40B4-BE49-F238E27FC236}">
                <a16:creationId xmlns:a16="http://schemas.microsoft.com/office/drawing/2014/main" id="{61E1DA0F-D540-4EA2-B57A-976689277BB9}"/>
              </a:ext>
            </a:extLst>
          </p:cNvPr>
          <p:cNvSpPr>
            <a:spLocks noGrp="1"/>
          </p:cNvSpPr>
          <p:nvPr>
            <p:ph type="sldNum" sz="quarter" idx="12"/>
          </p:nvPr>
        </p:nvSpPr>
        <p:spPr/>
        <p:txBody>
          <a:bodyPr/>
          <a:lstStyle/>
          <a:p>
            <a:pPr algn="ctr"/>
            <a:fld id="{0C3A1854-6B63-4059-B360-A3C4972BF0FC}" type="slidenum">
              <a:rPr lang="ko-KR" altLang="en-US" smtClean="0"/>
              <a:pPr algn="ctr"/>
              <a:t>60</a:t>
            </a:fld>
            <a:endParaRPr lang="ko-KR" altLang="en-US" dirty="0"/>
          </a:p>
        </p:txBody>
      </p:sp>
    </p:spTree>
    <p:extLst>
      <p:ext uri="{BB962C8B-B14F-4D97-AF65-F5344CB8AC3E}">
        <p14:creationId xmlns:p14="http://schemas.microsoft.com/office/powerpoint/2010/main" val="28205505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A32F7-33FD-4CE4-A665-BBA288F660C9}"/>
              </a:ext>
            </a:extLst>
          </p:cNvPr>
          <p:cNvSpPr>
            <a:spLocks noGrp="1"/>
          </p:cNvSpPr>
          <p:nvPr>
            <p:ph type="title"/>
          </p:nvPr>
        </p:nvSpPr>
        <p:spPr/>
        <p:txBody>
          <a:bodyPr/>
          <a:lstStyle/>
          <a:p>
            <a:r>
              <a:rPr lang="en-029" dirty="0"/>
              <a:t>Wind versus Solar Wind Atlas</a:t>
            </a:r>
          </a:p>
        </p:txBody>
      </p:sp>
      <p:pic>
        <p:nvPicPr>
          <p:cNvPr id="4" name="Content Placeholder 3">
            <a:extLst>
              <a:ext uri="{FF2B5EF4-FFF2-40B4-BE49-F238E27FC236}">
                <a16:creationId xmlns:a16="http://schemas.microsoft.com/office/drawing/2014/main" id="{338A46DE-C28F-4A36-B6DD-B8F285222209}"/>
              </a:ext>
            </a:extLst>
          </p:cNvPr>
          <p:cNvPicPr>
            <a:picLocks noGrp="1" noChangeAspect="1"/>
          </p:cNvPicPr>
          <p:nvPr>
            <p:ph idx="1"/>
          </p:nvPr>
        </p:nvPicPr>
        <p:blipFill>
          <a:blip r:embed="rId2"/>
          <a:stretch>
            <a:fillRect/>
          </a:stretch>
        </p:blipFill>
        <p:spPr>
          <a:xfrm>
            <a:off x="731744" y="1143000"/>
            <a:ext cx="7680512" cy="5440363"/>
          </a:xfrm>
          <a:prstGeom prst="rect">
            <a:avLst/>
          </a:prstGeom>
        </p:spPr>
      </p:pic>
    </p:spTree>
    <p:extLst>
      <p:ext uri="{BB962C8B-B14F-4D97-AF65-F5344CB8AC3E}">
        <p14:creationId xmlns:p14="http://schemas.microsoft.com/office/powerpoint/2010/main" val="5925661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7994355" cy="995841"/>
          </a:xfrm>
        </p:spPr>
        <p:txBody>
          <a:bodyPr>
            <a:normAutofit/>
          </a:bodyPr>
          <a:lstStyle/>
          <a:p>
            <a:pPr algn="ctr"/>
            <a:r>
              <a:rPr lang="en-US" sz="3200" dirty="0">
                <a:latin typeface="Franklin Gothic Demi" panose="020B0703020102020204" pitchFamily="34" charset="0"/>
                <a:cs typeface="Times New Roman" panose="02020603050405020304" pitchFamily="18" charset="0"/>
              </a:rPr>
              <a:t>Drivers and Contracts – Solar and Renewable</a:t>
            </a:r>
          </a:p>
        </p:txBody>
      </p:sp>
      <p:sp>
        <p:nvSpPr>
          <p:cNvPr id="4" name="Content Placeholder 3"/>
          <p:cNvSpPr>
            <a:spLocks noGrp="1"/>
          </p:cNvSpPr>
          <p:nvPr>
            <p:ph sz="half" idx="1"/>
          </p:nvPr>
        </p:nvSpPr>
        <p:spPr/>
        <p:txBody>
          <a:bodyPr>
            <a:normAutofit lnSpcReduction="10000"/>
          </a:bodyPr>
          <a:lstStyle/>
          <a:p>
            <a:r>
              <a:rPr lang="en-US" dirty="0"/>
              <a:t>IPP Risks</a:t>
            </a:r>
          </a:p>
          <a:p>
            <a:r>
              <a:rPr lang="en-US" dirty="0"/>
              <a:t>Cost of Project, Time Delay and Technology Parameters</a:t>
            </a:r>
          </a:p>
          <a:p>
            <a:r>
              <a:rPr lang="en-US" dirty="0"/>
              <a:t>Demand and Technology Change</a:t>
            </a:r>
          </a:p>
          <a:p>
            <a:r>
              <a:rPr lang="en-US" dirty="0"/>
              <a:t>O&amp;M Risk</a:t>
            </a:r>
          </a:p>
          <a:p>
            <a:r>
              <a:rPr lang="en-US" dirty="0"/>
              <a:t>Interest Rate Fluctuation</a:t>
            </a:r>
          </a:p>
          <a:p>
            <a:r>
              <a:rPr lang="en-US" dirty="0">
                <a:solidFill>
                  <a:srgbClr val="FF0000"/>
                </a:solidFill>
              </a:rPr>
              <a:t>Output or Resource  Risk </a:t>
            </a:r>
          </a:p>
          <a:p>
            <a:endParaRPr lang="en-US" dirty="0"/>
          </a:p>
        </p:txBody>
      </p:sp>
      <p:sp>
        <p:nvSpPr>
          <p:cNvPr id="5" name="Content Placeholder 4"/>
          <p:cNvSpPr>
            <a:spLocks noGrp="1"/>
          </p:cNvSpPr>
          <p:nvPr>
            <p:ph sz="half" idx="2"/>
          </p:nvPr>
        </p:nvSpPr>
        <p:spPr/>
        <p:txBody>
          <a:bodyPr>
            <a:normAutofit lnSpcReduction="10000"/>
          </a:bodyPr>
          <a:lstStyle/>
          <a:p>
            <a:r>
              <a:rPr lang="en-US" dirty="0"/>
              <a:t>Risk Mitigation</a:t>
            </a:r>
          </a:p>
          <a:p>
            <a:r>
              <a:rPr lang="en-US" dirty="0"/>
              <a:t>EPC Contract with Fixed Price and LD (LSTK)</a:t>
            </a:r>
          </a:p>
          <a:p>
            <a:r>
              <a:rPr lang="en-US" dirty="0"/>
              <a:t>PPA with Fixed Price and No Inflation</a:t>
            </a:r>
          </a:p>
          <a:p>
            <a:r>
              <a:rPr lang="en-US" dirty="0"/>
              <a:t>O&amp;M Contract</a:t>
            </a:r>
          </a:p>
          <a:p>
            <a:r>
              <a:rPr lang="en-US" dirty="0"/>
              <a:t>Interest Rate Contract (Fix Rates)</a:t>
            </a:r>
          </a:p>
          <a:p>
            <a:r>
              <a:rPr lang="en-US" dirty="0">
                <a:solidFill>
                  <a:srgbClr val="FF0000"/>
                </a:solidFill>
              </a:rPr>
              <a:t>NONE !!!</a:t>
            </a:r>
          </a:p>
          <a:p>
            <a:endParaRPr lang="en-US" dirty="0"/>
          </a:p>
        </p:txBody>
      </p:sp>
    </p:spTree>
    <p:extLst>
      <p:ext uri="{BB962C8B-B14F-4D97-AF65-F5344CB8AC3E}">
        <p14:creationId xmlns:p14="http://schemas.microsoft.com/office/powerpoint/2010/main" val="3880367477"/>
      </p:ext>
    </p:extLst>
  </p:cSld>
  <p:clrMapOvr>
    <a:masterClrMapping/>
  </p:clrMapOvr>
  <p:transition>
    <p:zo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17F114-0218-43F5-9A5D-BAD001810AB4}"/>
              </a:ext>
            </a:extLst>
          </p:cNvPr>
          <p:cNvSpPr>
            <a:spLocks noGrp="1"/>
          </p:cNvSpPr>
          <p:nvPr>
            <p:ph idx="1"/>
          </p:nvPr>
        </p:nvSpPr>
        <p:spPr/>
        <p:txBody>
          <a:bodyPr>
            <a:normAutofit fontScale="70000" lnSpcReduction="20000"/>
          </a:bodyPr>
          <a:lstStyle/>
          <a:p>
            <a:r>
              <a:rPr lang="en-US" dirty="0"/>
              <a:t>PPA Contract Price</a:t>
            </a:r>
          </a:p>
          <a:p>
            <a:r>
              <a:rPr lang="en-US" dirty="0"/>
              <a:t>Volumes from Solar Resource Analysis</a:t>
            </a:r>
          </a:p>
          <a:p>
            <a:r>
              <a:rPr lang="en-US" dirty="0"/>
              <a:t>O&amp;M Contract (see next slide)</a:t>
            </a:r>
          </a:p>
          <a:p>
            <a:r>
              <a:rPr lang="en-US" dirty="0"/>
              <a:t>EPC Contractor</a:t>
            </a:r>
          </a:p>
          <a:p>
            <a:r>
              <a:rPr lang="en-US" dirty="0"/>
              <a:t>Loan Agreement</a:t>
            </a:r>
          </a:p>
          <a:p>
            <a:r>
              <a:rPr lang="en-US" dirty="0"/>
              <a:t>DSRA</a:t>
            </a:r>
          </a:p>
          <a:p>
            <a:r>
              <a:rPr lang="en-US" dirty="0"/>
              <a:t>Equity Contribution</a:t>
            </a:r>
          </a:p>
          <a:p>
            <a:endParaRPr lang="en-US" dirty="0"/>
          </a:p>
          <a:p>
            <a:r>
              <a:rPr lang="en-US" dirty="0"/>
              <a:t>“</a:t>
            </a:r>
            <a:r>
              <a:rPr lang="en-US" b="1" dirty="0"/>
              <a:t>EPC Contractor</a:t>
            </a:r>
            <a:r>
              <a:rPr lang="en-US" dirty="0"/>
              <a:t>” means Entropy Solar Integrators, LLC, a North Carolina limited liability company.</a:t>
            </a:r>
          </a:p>
          <a:p>
            <a:r>
              <a:rPr lang="en-US" dirty="0"/>
              <a:t>“</a:t>
            </a:r>
            <a:r>
              <a:rPr lang="en-US" b="1" dirty="0"/>
              <a:t>Sponsors</a:t>
            </a:r>
            <a:r>
              <a:rPr lang="en-US" dirty="0"/>
              <a:t>” means each of (</a:t>
            </a:r>
            <a:r>
              <a:rPr lang="en-US" dirty="0" err="1"/>
              <a:t>i</a:t>
            </a:r>
            <a:r>
              <a:rPr lang="en-US" dirty="0"/>
              <a:t>) York Credit Opportunities Fund, L.P. and (ii) York Credit Opportunities Investments Master Fund, L.P., acting by its general partner York Credit Opportunities Domestic Holdings, LLC.</a:t>
            </a:r>
            <a:endParaRPr lang="en-CH" dirty="0"/>
          </a:p>
          <a:p>
            <a:endParaRPr lang="en-CH" dirty="0"/>
          </a:p>
        </p:txBody>
      </p:sp>
      <p:sp>
        <p:nvSpPr>
          <p:cNvPr id="3" name="Title 2">
            <a:extLst>
              <a:ext uri="{FF2B5EF4-FFF2-40B4-BE49-F238E27FC236}">
                <a16:creationId xmlns:a16="http://schemas.microsoft.com/office/drawing/2014/main" id="{FB4A1F4D-E347-4537-8703-78A40C07D8F6}"/>
              </a:ext>
            </a:extLst>
          </p:cNvPr>
          <p:cNvSpPr>
            <a:spLocks noGrp="1"/>
          </p:cNvSpPr>
          <p:nvPr>
            <p:ph type="title"/>
          </p:nvPr>
        </p:nvSpPr>
        <p:spPr/>
        <p:txBody>
          <a:bodyPr/>
          <a:lstStyle/>
          <a:p>
            <a:r>
              <a:rPr lang="en-US" dirty="0"/>
              <a:t>Diagram for Solar Case</a:t>
            </a:r>
            <a:endParaRPr lang="en-CH" dirty="0"/>
          </a:p>
        </p:txBody>
      </p:sp>
      <p:sp>
        <p:nvSpPr>
          <p:cNvPr id="4" name="Slide Number Placeholder 3">
            <a:extLst>
              <a:ext uri="{FF2B5EF4-FFF2-40B4-BE49-F238E27FC236}">
                <a16:creationId xmlns:a16="http://schemas.microsoft.com/office/drawing/2014/main" id="{028D9336-7A1D-4A80-97D0-0921F97362B4}"/>
              </a:ext>
            </a:extLst>
          </p:cNvPr>
          <p:cNvSpPr>
            <a:spLocks noGrp="1"/>
          </p:cNvSpPr>
          <p:nvPr>
            <p:ph type="sldNum" sz="quarter" idx="12"/>
          </p:nvPr>
        </p:nvSpPr>
        <p:spPr/>
        <p:txBody>
          <a:bodyPr/>
          <a:lstStyle/>
          <a:p>
            <a:pPr algn="ctr"/>
            <a:fld id="{0C3A1854-6B63-4059-B360-A3C4972BF0FC}" type="slidenum">
              <a:rPr lang="ko-KR" altLang="en-US" smtClean="0"/>
              <a:pPr algn="ctr"/>
              <a:t>63</a:t>
            </a:fld>
            <a:endParaRPr lang="ko-KR" altLang="en-US" dirty="0"/>
          </a:p>
        </p:txBody>
      </p:sp>
    </p:spTree>
    <p:extLst>
      <p:ext uri="{BB962C8B-B14F-4D97-AF65-F5344CB8AC3E}">
        <p14:creationId xmlns:p14="http://schemas.microsoft.com/office/powerpoint/2010/main" val="38453459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2117107" y="3897872"/>
            <a:ext cx="1437001" cy="35157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5143661" y="4850675"/>
            <a:ext cx="1798197" cy="1030094"/>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p:cNvCxnSpPr>
            <a:cxnSpLocks/>
          </p:cNvCxnSpPr>
          <p:nvPr/>
        </p:nvCxnSpPr>
        <p:spPr bwMode="auto">
          <a:xfrm>
            <a:off x="5275777" y="4361731"/>
            <a:ext cx="1734623"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3590160" y="3756644"/>
            <a:ext cx="1820040" cy="1281737"/>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Special Purpose Vehicle: Bond Rating of BBB-</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8" name="Oval 7"/>
          <p:cNvSpPr/>
          <p:nvPr/>
        </p:nvSpPr>
        <p:spPr bwMode="auto">
          <a:xfrm>
            <a:off x="3117612" y="1047198"/>
            <a:ext cx="2908776" cy="1089298"/>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Nigeria Bulk Electricity Trader</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Ability of NBET to Pay ???</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14" name="Oval 13"/>
          <p:cNvSpPr/>
          <p:nvPr/>
        </p:nvSpPr>
        <p:spPr bwMode="auto">
          <a:xfrm>
            <a:off x="117180" y="3343319"/>
            <a:ext cx="1996233" cy="10768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EPC Contractor: Want Strong Record and Finances</a:t>
            </a:r>
          </a:p>
        </p:txBody>
      </p:sp>
      <p:sp>
        <p:nvSpPr>
          <p:cNvPr id="15" name="Rectangle 14"/>
          <p:cNvSpPr/>
          <p:nvPr/>
        </p:nvSpPr>
        <p:spPr bwMode="auto">
          <a:xfrm>
            <a:off x="2432783" y="3702926"/>
            <a:ext cx="966877" cy="82794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EPC: Fixed Price Contract with LD</a:t>
            </a:r>
          </a:p>
        </p:txBody>
      </p:sp>
      <p:sp>
        <p:nvSpPr>
          <p:cNvPr id="21" name="Oval 20"/>
          <p:cNvSpPr/>
          <p:nvPr/>
        </p:nvSpPr>
        <p:spPr bwMode="auto">
          <a:xfrm>
            <a:off x="7010400" y="3805602"/>
            <a:ext cx="1859438" cy="999431"/>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O&amp;M Contractor, also often investor</a:t>
            </a:r>
          </a:p>
        </p:txBody>
      </p:sp>
      <p:sp>
        <p:nvSpPr>
          <p:cNvPr id="32" name="Oval 31"/>
          <p:cNvSpPr/>
          <p:nvPr/>
        </p:nvSpPr>
        <p:spPr bwMode="auto">
          <a:xfrm>
            <a:off x="6629400" y="5713103"/>
            <a:ext cx="2133600" cy="1144897"/>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Lenders:</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Lenders want DSCR (LLCR, PLCR)</a:t>
            </a:r>
          </a:p>
        </p:txBody>
      </p:sp>
      <p:sp>
        <p:nvSpPr>
          <p:cNvPr id="33" name="Oval 32"/>
          <p:cNvSpPr/>
          <p:nvPr/>
        </p:nvSpPr>
        <p:spPr bwMode="auto">
          <a:xfrm>
            <a:off x="292690" y="5560704"/>
            <a:ext cx="1773098" cy="1297296"/>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Banks Like Strong Sponsors. Sponsors want EIRR</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43" name="Rectangle 42"/>
          <p:cNvSpPr/>
          <p:nvPr/>
        </p:nvSpPr>
        <p:spPr bwMode="auto">
          <a:xfrm>
            <a:off x="5143662" y="5271950"/>
            <a:ext cx="1202670" cy="93925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Loan Agreement – Draws Green; Debt Service Red</a:t>
            </a:r>
          </a:p>
        </p:txBody>
      </p:sp>
      <p:cxnSp>
        <p:nvCxnSpPr>
          <p:cNvPr id="57" name="Straight Arrow Connector 56"/>
          <p:cNvCxnSpPr>
            <a:cxnSpLocks/>
            <a:stCxn id="7" idx="3"/>
          </p:cNvCxnSpPr>
          <p:nvPr/>
        </p:nvCxnSpPr>
        <p:spPr bwMode="auto">
          <a:xfrm flipH="1">
            <a:off x="2111671" y="4850675"/>
            <a:ext cx="1745028" cy="132308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4572000" y="2148770"/>
            <a:ext cx="0" cy="1607874"/>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A642779-96D0-4ABF-B41D-32F9F08976C2}"/>
              </a:ext>
            </a:extLst>
          </p:cNvPr>
          <p:cNvSpPr/>
          <p:nvPr/>
        </p:nvSpPr>
        <p:spPr bwMode="auto">
          <a:xfrm>
            <a:off x="5613042" y="4152181"/>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O&amp;M Agreement</a:t>
            </a:r>
          </a:p>
        </p:txBody>
      </p:sp>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a:xfrm>
            <a:off x="565019" y="208343"/>
            <a:ext cx="7666938" cy="690676"/>
          </a:xfrm>
        </p:spPr>
        <p:txBody>
          <a:bodyPr>
            <a:normAutofit fontScale="90000"/>
          </a:bodyPr>
          <a:lstStyle/>
          <a:p>
            <a:r>
              <a:rPr lang="en-US" dirty="0"/>
              <a:t>Classic Project Finance Diagram – Is it Really Good for Africa</a:t>
            </a:r>
          </a:p>
        </p:txBody>
      </p:sp>
      <p:sp>
        <p:nvSpPr>
          <p:cNvPr id="47" name="Rectangle 46"/>
          <p:cNvSpPr/>
          <p:nvPr/>
        </p:nvSpPr>
        <p:spPr bwMode="auto">
          <a:xfrm>
            <a:off x="2694213" y="5462719"/>
            <a:ext cx="1076357" cy="519085"/>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Shareholder Agreement</a:t>
            </a:r>
          </a:p>
        </p:txBody>
      </p:sp>
      <p:cxnSp>
        <p:nvCxnSpPr>
          <p:cNvPr id="4" name="Straight Arrow Connector 3">
            <a:extLst>
              <a:ext uri="{FF2B5EF4-FFF2-40B4-BE49-F238E27FC236}">
                <a16:creationId xmlns:a16="http://schemas.microsoft.com/office/drawing/2014/main" id="{DA67F4E8-7DAB-4B5F-A7C6-37740E14BBCF}"/>
              </a:ext>
            </a:extLst>
          </p:cNvPr>
          <p:cNvCxnSpPr>
            <a:cxnSpLocks/>
          </p:cNvCxnSpPr>
          <p:nvPr/>
        </p:nvCxnSpPr>
        <p:spPr>
          <a:xfrm flipH="1" flipV="1">
            <a:off x="5410200" y="4722829"/>
            <a:ext cx="1716465" cy="999432"/>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732115A-D82C-48DE-BA04-BE8A45B12BD9}"/>
              </a:ext>
            </a:extLst>
          </p:cNvPr>
          <p:cNvCxnSpPr/>
          <p:nvPr/>
        </p:nvCxnSpPr>
        <p:spPr>
          <a:xfrm flipV="1">
            <a:off x="2026012" y="4722829"/>
            <a:ext cx="1641015" cy="1258975"/>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2C1265A-3C31-4836-AC2C-8F04C5555E34}"/>
              </a:ext>
            </a:extLst>
          </p:cNvPr>
          <p:cNvCxnSpPr>
            <a:cxnSpLocks/>
          </p:cNvCxnSpPr>
          <p:nvPr/>
        </p:nvCxnSpPr>
        <p:spPr>
          <a:xfrm flipH="1">
            <a:off x="5212755" y="2057142"/>
            <a:ext cx="1761593" cy="1846474"/>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3D87B69-57C7-41BA-8E80-D16EDB07D36F}"/>
              </a:ext>
            </a:extLst>
          </p:cNvPr>
          <p:cNvCxnSpPr>
            <a:cxnSpLocks/>
            <a:endCxn id="8" idx="2"/>
          </p:cNvCxnSpPr>
          <p:nvPr/>
        </p:nvCxnSpPr>
        <p:spPr>
          <a:xfrm>
            <a:off x="2433067" y="1310490"/>
            <a:ext cx="684545" cy="281357"/>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3791903" y="2387576"/>
            <a:ext cx="1420852" cy="69597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Price Risk or Mitigated by NBET Contract</a:t>
            </a:r>
          </a:p>
        </p:txBody>
      </p:sp>
      <p:sp>
        <p:nvSpPr>
          <p:cNvPr id="6" name="TextBox 5">
            <a:extLst>
              <a:ext uri="{FF2B5EF4-FFF2-40B4-BE49-F238E27FC236}">
                <a16:creationId xmlns:a16="http://schemas.microsoft.com/office/drawing/2014/main" id="{1DDD73AC-91A8-4032-9BEF-BFA8DF96026B}"/>
              </a:ext>
            </a:extLst>
          </p:cNvPr>
          <p:cNvSpPr txBox="1"/>
          <p:nvPr/>
        </p:nvSpPr>
        <p:spPr>
          <a:xfrm>
            <a:off x="4924425" y="6396335"/>
            <a:ext cx="1716465" cy="461665"/>
          </a:xfrm>
          <a:prstGeom prst="rect">
            <a:avLst/>
          </a:prstGeom>
          <a:solidFill>
            <a:srgbClr val="92D050"/>
          </a:solidFill>
        </p:spPr>
        <p:txBody>
          <a:bodyPr wrap="square" rtlCol="0">
            <a:spAutoFit/>
          </a:bodyPr>
          <a:lstStyle/>
          <a:p>
            <a:r>
              <a:rPr lang="en-US" sz="1200" dirty="0"/>
              <a:t>Invest with draws; payback debt service</a:t>
            </a:r>
          </a:p>
        </p:txBody>
      </p:sp>
      <p:sp>
        <p:nvSpPr>
          <p:cNvPr id="34" name="TextBox 33">
            <a:extLst>
              <a:ext uri="{FF2B5EF4-FFF2-40B4-BE49-F238E27FC236}">
                <a16:creationId xmlns:a16="http://schemas.microsoft.com/office/drawing/2014/main" id="{EF941D93-50D1-4DA0-BBCD-87AFF7DF682A}"/>
              </a:ext>
            </a:extLst>
          </p:cNvPr>
          <p:cNvSpPr txBox="1"/>
          <p:nvPr/>
        </p:nvSpPr>
        <p:spPr>
          <a:xfrm>
            <a:off x="2125952" y="6332718"/>
            <a:ext cx="1716465" cy="461665"/>
          </a:xfrm>
          <a:prstGeom prst="rect">
            <a:avLst/>
          </a:prstGeom>
          <a:solidFill>
            <a:srgbClr val="92D050"/>
          </a:solidFill>
        </p:spPr>
        <p:txBody>
          <a:bodyPr wrap="square" rtlCol="0">
            <a:spAutoFit/>
          </a:bodyPr>
          <a:lstStyle/>
          <a:p>
            <a:r>
              <a:rPr lang="en-US" sz="1200" dirty="0"/>
              <a:t>Invest with paid in cap; payback dividends</a:t>
            </a:r>
          </a:p>
        </p:txBody>
      </p:sp>
      <p:sp>
        <p:nvSpPr>
          <p:cNvPr id="35" name="Oval 34">
            <a:extLst>
              <a:ext uri="{FF2B5EF4-FFF2-40B4-BE49-F238E27FC236}">
                <a16:creationId xmlns:a16="http://schemas.microsoft.com/office/drawing/2014/main" id="{490E03DE-8695-42A2-9C31-D9434138DC9E}"/>
              </a:ext>
            </a:extLst>
          </p:cNvPr>
          <p:cNvSpPr/>
          <p:nvPr/>
        </p:nvSpPr>
        <p:spPr bwMode="auto">
          <a:xfrm>
            <a:off x="871943" y="722686"/>
            <a:ext cx="1585972" cy="940431"/>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err="1">
                <a:ln>
                  <a:noFill/>
                </a:ln>
                <a:solidFill>
                  <a:schemeClr val="bg1">
                    <a:lumMod val="95000"/>
                  </a:schemeClr>
                </a:solidFill>
                <a:effectLst/>
                <a:latin typeface="Arial" pitchFamily="34" charset="0"/>
              </a:rPr>
              <a:t>Privatised</a:t>
            </a:r>
            <a:r>
              <a:rPr kumimoji="0" lang="en-US" sz="1200" b="0" i="0" u="none" strike="noStrike" cap="none" normalizeH="0" baseline="0" dirty="0">
                <a:ln>
                  <a:noFill/>
                </a:ln>
                <a:solidFill>
                  <a:schemeClr val="bg1">
                    <a:lumMod val="95000"/>
                  </a:schemeClr>
                </a:solidFill>
                <a:effectLst/>
                <a:latin typeface="Arial" pitchFamily="34" charset="0"/>
              </a:rPr>
              <a:t> Electricity Distribution</a:t>
            </a:r>
          </a:p>
        </p:txBody>
      </p:sp>
      <p:cxnSp>
        <p:nvCxnSpPr>
          <p:cNvPr id="36" name="Straight Arrow Connector 35">
            <a:extLst>
              <a:ext uri="{FF2B5EF4-FFF2-40B4-BE49-F238E27FC236}">
                <a16:creationId xmlns:a16="http://schemas.microsoft.com/office/drawing/2014/main" id="{32049FFC-4AEF-42FD-B347-BD70376CA7DB}"/>
              </a:ext>
            </a:extLst>
          </p:cNvPr>
          <p:cNvCxnSpPr>
            <a:cxnSpLocks/>
          </p:cNvCxnSpPr>
          <p:nvPr/>
        </p:nvCxnSpPr>
        <p:spPr>
          <a:xfrm>
            <a:off x="1249680" y="4420119"/>
            <a:ext cx="0" cy="1106647"/>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143D0EE0-C6CA-4610-8716-AA7C714919EF}"/>
              </a:ext>
            </a:extLst>
          </p:cNvPr>
          <p:cNvPicPr>
            <a:picLocks noChangeAspect="1"/>
          </p:cNvPicPr>
          <p:nvPr/>
        </p:nvPicPr>
        <p:blipFill>
          <a:blip r:embed="rId2"/>
          <a:stretch>
            <a:fillRect/>
          </a:stretch>
        </p:blipFill>
        <p:spPr>
          <a:xfrm>
            <a:off x="6941858" y="1119884"/>
            <a:ext cx="1760977" cy="1578158"/>
          </a:xfrm>
          <a:prstGeom prst="rect">
            <a:avLst/>
          </a:prstGeom>
        </p:spPr>
      </p:pic>
      <p:sp>
        <p:nvSpPr>
          <p:cNvPr id="40" name="Rectangle 39">
            <a:extLst>
              <a:ext uri="{FF2B5EF4-FFF2-40B4-BE49-F238E27FC236}">
                <a16:creationId xmlns:a16="http://schemas.microsoft.com/office/drawing/2014/main" id="{954DD171-7FF5-4AE9-87A5-BC3AEC0E1FD3}"/>
              </a:ext>
            </a:extLst>
          </p:cNvPr>
          <p:cNvSpPr/>
          <p:nvPr/>
        </p:nvSpPr>
        <p:spPr bwMode="auto">
          <a:xfrm>
            <a:off x="5484168" y="2725764"/>
            <a:ext cx="1457689" cy="568855"/>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Volume Risk from Solar Resource</a:t>
            </a:r>
          </a:p>
        </p:txBody>
      </p:sp>
    </p:spTree>
    <p:extLst>
      <p:ext uri="{BB962C8B-B14F-4D97-AF65-F5344CB8AC3E}">
        <p14:creationId xmlns:p14="http://schemas.microsoft.com/office/powerpoint/2010/main" val="35927704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DBFD1B-9121-4074-9663-861A54898DFF}"/>
              </a:ext>
            </a:extLst>
          </p:cNvPr>
          <p:cNvSpPr>
            <a:spLocks noGrp="1"/>
          </p:cNvSpPr>
          <p:nvPr>
            <p:ph idx="1"/>
          </p:nvPr>
        </p:nvSpPr>
        <p:spPr/>
        <p:txBody>
          <a:bodyPr/>
          <a:lstStyle/>
          <a:p>
            <a:r>
              <a:rPr lang="en-US" dirty="0"/>
              <a:t>Dramatic cost reduction in panel prices – source is pvinsight.com</a:t>
            </a:r>
          </a:p>
          <a:p>
            <a:endParaRPr lang="en-US" dirty="0"/>
          </a:p>
        </p:txBody>
      </p:sp>
      <p:sp>
        <p:nvSpPr>
          <p:cNvPr id="3" name="Title 2">
            <a:extLst>
              <a:ext uri="{FF2B5EF4-FFF2-40B4-BE49-F238E27FC236}">
                <a16:creationId xmlns:a16="http://schemas.microsoft.com/office/drawing/2014/main" id="{4B5F6FE5-9E6D-4A3A-BDF7-8EF665D46B05}"/>
              </a:ext>
            </a:extLst>
          </p:cNvPr>
          <p:cNvSpPr>
            <a:spLocks noGrp="1"/>
          </p:cNvSpPr>
          <p:nvPr>
            <p:ph type="title"/>
          </p:nvPr>
        </p:nvSpPr>
        <p:spPr/>
        <p:txBody>
          <a:bodyPr/>
          <a:lstStyle/>
          <a:p>
            <a:r>
              <a:rPr lang="en-US" dirty="0"/>
              <a:t>Revolution in Solar Power</a:t>
            </a:r>
          </a:p>
        </p:txBody>
      </p:sp>
      <p:sp>
        <p:nvSpPr>
          <p:cNvPr id="4" name="Slide Number Placeholder 3">
            <a:extLst>
              <a:ext uri="{FF2B5EF4-FFF2-40B4-BE49-F238E27FC236}">
                <a16:creationId xmlns:a16="http://schemas.microsoft.com/office/drawing/2014/main" id="{26DEB8C0-FF00-4F88-B60D-C61ABF60A853}"/>
              </a:ext>
            </a:extLst>
          </p:cNvPr>
          <p:cNvSpPr>
            <a:spLocks noGrp="1"/>
          </p:cNvSpPr>
          <p:nvPr>
            <p:ph type="sldNum" sz="quarter" idx="12"/>
          </p:nvPr>
        </p:nvSpPr>
        <p:spPr/>
        <p:txBody>
          <a:bodyPr/>
          <a:lstStyle/>
          <a:p>
            <a:pPr algn="ctr"/>
            <a:fld id="{0C3A1854-6B63-4059-B360-A3C4972BF0FC}" type="slidenum">
              <a:rPr lang="ko-KR" altLang="en-US" smtClean="0"/>
              <a:pPr algn="ctr"/>
              <a:t>65</a:t>
            </a:fld>
            <a:endParaRPr lang="ko-KR" altLang="en-US" dirty="0"/>
          </a:p>
        </p:txBody>
      </p:sp>
      <p:pic>
        <p:nvPicPr>
          <p:cNvPr id="6" name="Picture 5">
            <a:extLst>
              <a:ext uri="{FF2B5EF4-FFF2-40B4-BE49-F238E27FC236}">
                <a16:creationId xmlns:a16="http://schemas.microsoft.com/office/drawing/2014/main" id="{702AA8A3-FAAC-42E2-A837-9AC08DC71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254" y="2247900"/>
            <a:ext cx="5830589" cy="4234701"/>
          </a:xfrm>
          <a:prstGeom prst="rect">
            <a:avLst/>
          </a:prstGeom>
        </p:spPr>
      </p:pic>
      <p:sp>
        <p:nvSpPr>
          <p:cNvPr id="7" name="TextBox 6">
            <a:extLst>
              <a:ext uri="{FF2B5EF4-FFF2-40B4-BE49-F238E27FC236}">
                <a16:creationId xmlns:a16="http://schemas.microsoft.com/office/drawing/2014/main" id="{DEF2358A-627A-48CD-9A19-A2123A01490D}"/>
              </a:ext>
            </a:extLst>
          </p:cNvPr>
          <p:cNvSpPr txBox="1"/>
          <p:nvPr/>
        </p:nvSpPr>
        <p:spPr>
          <a:xfrm>
            <a:off x="7400925" y="2562225"/>
            <a:ext cx="1314450" cy="1477328"/>
          </a:xfrm>
          <a:prstGeom prst="rect">
            <a:avLst/>
          </a:prstGeom>
          <a:solidFill>
            <a:srgbClr val="FFFF00"/>
          </a:solidFill>
        </p:spPr>
        <p:txBody>
          <a:bodyPr wrap="square" rtlCol="0">
            <a:spAutoFit/>
          </a:bodyPr>
          <a:lstStyle/>
          <a:p>
            <a:r>
              <a:rPr lang="en-US" dirty="0"/>
              <a:t>No Africa excuse (transport, duties, bribes …)</a:t>
            </a:r>
          </a:p>
        </p:txBody>
      </p:sp>
    </p:spTree>
    <p:extLst>
      <p:ext uri="{BB962C8B-B14F-4D97-AF65-F5344CB8AC3E}">
        <p14:creationId xmlns:p14="http://schemas.microsoft.com/office/powerpoint/2010/main" val="35733762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CD6577-7D99-4006-A587-9CF745542875}"/>
              </a:ext>
            </a:extLst>
          </p:cNvPr>
          <p:cNvSpPr>
            <a:spLocks noGrp="1"/>
          </p:cNvSpPr>
          <p:nvPr>
            <p:ph idx="1"/>
          </p:nvPr>
        </p:nvSpPr>
        <p:spPr/>
        <p:txBody>
          <a:bodyPr/>
          <a:lstStyle/>
          <a:p>
            <a:r>
              <a:rPr lang="en-US" dirty="0"/>
              <a:t>Mexico</a:t>
            </a:r>
          </a:p>
          <a:p>
            <a:endParaRPr lang="en-US" dirty="0"/>
          </a:p>
        </p:txBody>
      </p:sp>
      <p:sp>
        <p:nvSpPr>
          <p:cNvPr id="3" name="Title 2">
            <a:extLst>
              <a:ext uri="{FF2B5EF4-FFF2-40B4-BE49-F238E27FC236}">
                <a16:creationId xmlns:a16="http://schemas.microsoft.com/office/drawing/2014/main" id="{4704EBAF-33E9-4C34-BCC0-F6B73D6FD441}"/>
              </a:ext>
            </a:extLst>
          </p:cNvPr>
          <p:cNvSpPr>
            <a:spLocks noGrp="1"/>
          </p:cNvSpPr>
          <p:nvPr>
            <p:ph type="title"/>
          </p:nvPr>
        </p:nvSpPr>
        <p:spPr/>
        <p:txBody>
          <a:bodyPr/>
          <a:lstStyle/>
          <a:p>
            <a:r>
              <a:rPr lang="en-US" dirty="0"/>
              <a:t>Some Estimates of Total Cost</a:t>
            </a:r>
          </a:p>
        </p:txBody>
      </p:sp>
      <p:sp>
        <p:nvSpPr>
          <p:cNvPr id="4" name="Slide Number Placeholder 3">
            <a:extLst>
              <a:ext uri="{FF2B5EF4-FFF2-40B4-BE49-F238E27FC236}">
                <a16:creationId xmlns:a16="http://schemas.microsoft.com/office/drawing/2014/main" id="{7E5CDD6F-62C3-4F9A-8BE2-E09371509E03}"/>
              </a:ext>
            </a:extLst>
          </p:cNvPr>
          <p:cNvSpPr>
            <a:spLocks noGrp="1"/>
          </p:cNvSpPr>
          <p:nvPr>
            <p:ph type="sldNum" sz="quarter" idx="12"/>
          </p:nvPr>
        </p:nvSpPr>
        <p:spPr/>
        <p:txBody>
          <a:bodyPr/>
          <a:lstStyle/>
          <a:p>
            <a:pPr algn="ctr"/>
            <a:fld id="{0C3A1854-6B63-4059-B360-A3C4972BF0FC}" type="slidenum">
              <a:rPr lang="ko-KR" altLang="en-US" smtClean="0"/>
              <a:pPr algn="ctr"/>
              <a:t>66</a:t>
            </a:fld>
            <a:endParaRPr lang="ko-KR" altLang="en-US" dirty="0"/>
          </a:p>
        </p:txBody>
      </p:sp>
      <p:pic>
        <p:nvPicPr>
          <p:cNvPr id="5" name="Picture 4">
            <a:extLst>
              <a:ext uri="{FF2B5EF4-FFF2-40B4-BE49-F238E27FC236}">
                <a16:creationId xmlns:a16="http://schemas.microsoft.com/office/drawing/2014/main" id="{67E46A66-D656-4012-AF7A-3818552E063D}"/>
              </a:ext>
            </a:extLst>
          </p:cNvPr>
          <p:cNvPicPr>
            <a:picLocks noChangeAspect="1"/>
          </p:cNvPicPr>
          <p:nvPr/>
        </p:nvPicPr>
        <p:blipFill>
          <a:blip r:embed="rId2"/>
          <a:stretch>
            <a:fillRect/>
          </a:stretch>
        </p:blipFill>
        <p:spPr>
          <a:xfrm>
            <a:off x="1301818" y="2125547"/>
            <a:ext cx="6162675" cy="3676650"/>
          </a:xfrm>
          <a:prstGeom prst="rect">
            <a:avLst/>
          </a:prstGeom>
        </p:spPr>
      </p:pic>
    </p:spTree>
    <p:extLst>
      <p:ext uri="{BB962C8B-B14F-4D97-AF65-F5344CB8AC3E}">
        <p14:creationId xmlns:p14="http://schemas.microsoft.com/office/powerpoint/2010/main" val="42785054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885442-2507-4A83-8BF6-AF7E1EB75C56}"/>
              </a:ext>
            </a:extLst>
          </p:cNvPr>
          <p:cNvSpPr>
            <a:spLocks noGrp="1"/>
          </p:cNvSpPr>
          <p:nvPr>
            <p:ph idx="1"/>
          </p:nvPr>
        </p:nvSpPr>
        <p:spPr/>
        <p:txBody>
          <a:bodyPr/>
          <a:lstStyle/>
          <a:p>
            <a:r>
              <a:rPr lang="en-US" dirty="0"/>
              <a:t>Compare with Mexico case</a:t>
            </a:r>
          </a:p>
          <a:p>
            <a:endParaRPr lang="en-CH" dirty="0"/>
          </a:p>
        </p:txBody>
      </p:sp>
      <p:sp>
        <p:nvSpPr>
          <p:cNvPr id="3" name="Title 2">
            <a:extLst>
              <a:ext uri="{FF2B5EF4-FFF2-40B4-BE49-F238E27FC236}">
                <a16:creationId xmlns:a16="http://schemas.microsoft.com/office/drawing/2014/main" id="{07CF629F-60F7-4E29-BC37-9DDF1FA32F79}"/>
              </a:ext>
            </a:extLst>
          </p:cNvPr>
          <p:cNvSpPr>
            <a:spLocks noGrp="1"/>
          </p:cNvSpPr>
          <p:nvPr>
            <p:ph type="title"/>
          </p:nvPr>
        </p:nvSpPr>
        <p:spPr/>
        <p:txBody>
          <a:bodyPr/>
          <a:lstStyle/>
          <a:p>
            <a:r>
              <a:rPr lang="en-US" dirty="0"/>
              <a:t>Benchmarking  Capital Cost – Solar Case</a:t>
            </a:r>
            <a:endParaRPr lang="en-CH" dirty="0"/>
          </a:p>
        </p:txBody>
      </p:sp>
      <p:sp>
        <p:nvSpPr>
          <p:cNvPr id="4" name="Slide Number Placeholder 3">
            <a:extLst>
              <a:ext uri="{FF2B5EF4-FFF2-40B4-BE49-F238E27FC236}">
                <a16:creationId xmlns:a16="http://schemas.microsoft.com/office/drawing/2014/main" id="{2098638F-BC1A-4259-A47C-0B34E1CEB48B}"/>
              </a:ext>
            </a:extLst>
          </p:cNvPr>
          <p:cNvSpPr>
            <a:spLocks noGrp="1"/>
          </p:cNvSpPr>
          <p:nvPr>
            <p:ph type="sldNum" sz="quarter" idx="12"/>
          </p:nvPr>
        </p:nvSpPr>
        <p:spPr/>
        <p:txBody>
          <a:bodyPr/>
          <a:lstStyle/>
          <a:p>
            <a:pPr algn="ctr"/>
            <a:fld id="{0C3A1854-6B63-4059-B360-A3C4972BF0FC}" type="slidenum">
              <a:rPr lang="ko-KR" altLang="en-US" smtClean="0"/>
              <a:pPr algn="ctr"/>
              <a:t>67</a:t>
            </a:fld>
            <a:endParaRPr lang="ko-KR" altLang="en-US" dirty="0"/>
          </a:p>
        </p:txBody>
      </p:sp>
      <p:pic>
        <p:nvPicPr>
          <p:cNvPr id="5" name="Picture 4">
            <a:extLst>
              <a:ext uri="{FF2B5EF4-FFF2-40B4-BE49-F238E27FC236}">
                <a16:creationId xmlns:a16="http://schemas.microsoft.com/office/drawing/2014/main" id="{F1A1C1C2-2419-4700-9EA8-592CC1C1EF78}"/>
              </a:ext>
            </a:extLst>
          </p:cNvPr>
          <p:cNvPicPr>
            <a:picLocks noChangeAspect="1"/>
          </p:cNvPicPr>
          <p:nvPr/>
        </p:nvPicPr>
        <p:blipFill>
          <a:blip r:embed="rId2"/>
          <a:stretch>
            <a:fillRect/>
          </a:stretch>
        </p:blipFill>
        <p:spPr>
          <a:xfrm>
            <a:off x="99473" y="2188150"/>
            <a:ext cx="4762516" cy="3781424"/>
          </a:xfrm>
          <a:prstGeom prst="rect">
            <a:avLst/>
          </a:prstGeom>
        </p:spPr>
      </p:pic>
      <p:pic>
        <p:nvPicPr>
          <p:cNvPr id="6" name="Picture 5">
            <a:extLst>
              <a:ext uri="{FF2B5EF4-FFF2-40B4-BE49-F238E27FC236}">
                <a16:creationId xmlns:a16="http://schemas.microsoft.com/office/drawing/2014/main" id="{53EDE6F1-2F3C-4623-9F21-C3720655BCBD}"/>
              </a:ext>
            </a:extLst>
          </p:cNvPr>
          <p:cNvPicPr>
            <a:picLocks noChangeAspect="1"/>
          </p:cNvPicPr>
          <p:nvPr/>
        </p:nvPicPr>
        <p:blipFill>
          <a:blip r:embed="rId3"/>
          <a:stretch>
            <a:fillRect/>
          </a:stretch>
        </p:blipFill>
        <p:spPr>
          <a:xfrm>
            <a:off x="4157065" y="2536375"/>
            <a:ext cx="4647570" cy="1952625"/>
          </a:xfrm>
          <a:prstGeom prst="rect">
            <a:avLst/>
          </a:prstGeom>
        </p:spPr>
      </p:pic>
      <p:cxnSp>
        <p:nvCxnSpPr>
          <p:cNvPr id="8" name="Straight Arrow Connector 7">
            <a:extLst>
              <a:ext uri="{FF2B5EF4-FFF2-40B4-BE49-F238E27FC236}">
                <a16:creationId xmlns:a16="http://schemas.microsoft.com/office/drawing/2014/main" id="{7BD65EB5-CF3E-4D14-BDC5-27238038E344}"/>
              </a:ext>
            </a:extLst>
          </p:cNvPr>
          <p:cNvCxnSpPr/>
          <p:nvPr/>
        </p:nvCxnSpPr>
        <p:spPr>
          <a:xfrm flipH="1">
            <a:off x="3152775" y="4381500"/>
            <a:ext cx="5246507" cy="12192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30745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381A27-CAAA-410B-96A9-7432AF89026F}"/>
              </a:ext>
            </a:extLst>
          </p:cNvPr>
          <p:cNvSpPr>
            <a:spLocks noGrp="1"/>
          </p:cNvSpPr>
          <p:nvPr>
            <p:ph idx="1"/>
          </p:nvPr>
        </p:nvSpPr>
        <p:spPr/>
        <p:txBody>
          <a:bodyPr/>
          <a:lstStyle/>
          <a:p>
            <a:r>
              <a:rPr lang="en-US" dirty="0"/>
              <a:t>Promoted market development.</a:t>
            </a:r>
          </a:p>
          <a:p>
            <a:endParaRPr lang="en-US" dirty="0"/>
          </a:p>
        </p:txBody>
      </p:sp>
      <p:sp>
        <p:nvSpPr>
          <p:cNvPr id="3" name="Title 2">
            <a:extLst>
              <a:ext uri="{FF2B5EF4-FFF2-40B4-BE49-F238E27FC236}">
                <a16:creationId xmlns:a16="http://schemas.microsoft.com/office/drawing/2014/main" id="{1A1BA43E-ACC5-4CEF-BFFC-F5F03D6601E2}"/>
              </a:ext>
            </a:extLst>
          </p:cNvPr>
          <p:cNvSpPr>
            <a:spLocks noGrp="1"/>
          </p:cNvSpPr>
          <p:nvPr>
            <p:ph type="title"/>
          </p:nvPr>
        </p:nvSpPr>
        <p:spPr/>
        <p:txBody>
          <a:bodyPr>
            <a:normAutofit fontScale="90000"/>
          </a:bodyPr>
          <a:lstStyle/>
          <a:p>
            <a:r>
              <a:rPr lang="en-US" dirty="0"/>
              <a:t>Thank you Germany for Developing the Market with Simple and Highly </a:t>
            </a:r>
            <a:r>
              <a:rPr lang="en-US" dirty="0" err="1"/>
              <a:t>Subsidised</a:t>
            </a:r>
            <a:r>
              <a:rPr lang="en-US" dirty="0"/>
              <a:t> Tariff</a:t>
            </a:r>
          </a:p>
        </p:txBody>
      </p:sp>
      <p:sp>
        <p:nvSpPr>
          <p:cNvPr id="4" name="Slide Number Placeholder 3">
            <a:extLst>
              <a:ext uri="{FF2B5EF4-FFF2-40B4-BE49-F238E27FC236}">
                <a16:creationId xmlns:a16="http://schemas.microsoft.com/office/drawing/2014/main" id="{D506E08A-E61E-4875-8010-C0C579FE9693}"/>
              </a:ext>
            </a:extLst>
          </p:cNvPr>
          <p:cNvSpPr>
            <a:spLocks noGrp="1"/>
          </p:cNvSpPr>
          <p:nvPr>
            <p:ph type="sldNum" sz="quarter" idx="12"/>
          </p:nvPr>
        </p:nvSpPr>
        <p:spPr/>
        <p:txBody>
          <a:bodyPr/>
          <a:lstStyle/>
          <a:p>
            <a:pPr algn="ctr"/>
            <a:fld id="{0C3A1854-6B63-4059-B360-A3C4972BF0FC}" type="slidenum">
              <a:rPr lang="ko-KR" altLang="en-US" smtClean="0"/>
              <a:pPr algn="ctr"/>
              <a:t>68</a:t>
            </a:fld>
            <a:endParaRPr lang="ko-KR" altLang="en-US" dirty="0"/>
          </a:p>
        </p:txBody>
      </p:sp>
      <p:pic>
        <p:nvPicPr>
          <p:cNvPr id="5" name="Picture 2" descr="A screenshot of a cell phone&#10;&#10;Description generated with very high confidence">
            <a:extLst>
              <a:ext uri="{FF2B5EF4-FFF2-40B4-BE49-F238E27FC236}">
                <a16:creationId xmlns:a16="http://schemas.microsoft.com/office/drawing/2014/main" id="{F4EA568D-4D32-4E48-9B17-4689D9411D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406" y="1831888"/>
            <a:ext cx="6414775" cy="465071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19610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D0783F-12AE-4DA9-A1FD-96EC9D3A6118}"/>
              </a:ext>
            </a:extLst>
          </p:cNvPr>
          <p:cNvSpPr>
            <a:spLocks noGrp="1"/>
          </p:cNvSpPr>
          <p:nvPr>
            <p:ph idx="1"/>
          </p:nvPr>
        </p:nvSpPr>
        <p:spPr/>
        <p:txBody>
          <a:bodyPr/>
          <a:lstStyle/>
          <a:p>
            <a:r>
              <a:rPr lang="en-US" dirty="0"/>
              <a:t>Mexico</a:t>
            </a:r>
          </a:p>
          <a:p>
            <a:endParaRPr lang="en-US" dirty="0"/>
          </a:p>
        </p:txBody>
      </p:sp>
      <p:sp>
        <p:nvSpPr>
          <p:cNvPr id="3" name="Title 2">
            <a:extLst>
              <a:ext uri="{FF2B5EF4-FFF2-40B4-BE49-F238E27FC236}">
                <a16:creationId xmlns:a16="http://schemas.microsoft.com/office/drawing/2014/main" id="{DECAFAE3-DF4C-466E-B9AC-EB20D5C33066}"/>
              </a:ext>
            </a:extLst>
          </p:cNvPr>
          <p:cNvSpPr>
            <a:spLocks noGrp="1"/>
          </p:cNvSpPr>
          <p:nvPr>
            <p:ph type="title"/>
          </p:nvPr>
        </p:nvSpPr>
        <p:spPr/>
        <p:txBody>
          <a:bodyPr>
            <a:normAutofit/>
          </a:bodyPr>
          <a:lstStyle/>
          <a:p>
            <a:r>
              <a:rPr lang="en-US" dirty="0"/>
              <a:t>Some Famous Low-Price Solar Projects</a:t>
            </a:r>
          </a:p>
        </p:txBody>
      </p:sp>
      <p:sp>
        <p:nvSpPr>
          <p:cNvPr id="4" name="Slide Number Placeholder 3">
            <a:extLst>
              <a:ext uri="{FF2B5EF4-FFF2-40B4-BE49-F238E27FC236}">
                <a16:creationId xmlns:a16="http://schemas.microsoft.com/office/drawing/2014/main" id="{59352E1F-502D-4BD9-89A8-663816B248F6}"/>
              </a:ext>
            </a:extLst>
          </p:cNvPr>
          <p:cNvSpPr>
            <a:spLocks noGrp="1"/>
          </p:cNvSpPr>
          <p:nvPr>
            <p:ph type="sldNum" sz="quarter" idx="12"/>
          </p:nvPr>
        </p:nvSpPr>
        <p:spPr/>
        <p:txBody>
          <a:bodyPr/>
          <a:lstStyle/>
          <a:p>
            <a:pPr algn="ctr"/>
            <a:fld id="{0C3A1854-6B63-4059-B360-A3C4972BF0FC}" type="slidenum">
              <a:rPr lang="ko-KR" altLang="en-US" smtClean="0"/>
              <a:pPr algn="ctr"/>
              <a:t>69</a:t>
            </a:fld>
            <a:endParaRPr lang="ko-KR" altLang="en-US" dirty="0"/>
          </a:p>
        </p:txBody>
      </p:sp>
      <p:pic>
        <p:nvPicPr>
          <p:cNvPr id="5" name="Picture 4">
            <a:extLst>
              <a:ext uri="{FF2B5EF4-FFF2-40B4-BE49-F238E27FC236}">
                <a16:creationId xmlns:a16="http://schemas.microsoft.com/office/drawing/2014/main" id="{DE5E9D3F-C396-4DA7-882B-40ACE5726D7A}"/>
              </a:ext>
            </a:extLst>
          </p:cNvPr>
          <p:cNvPicPr>
            <a:picLocks noChangeAspect="1"/>
          </p:cNvPicPr>
          <p:nvPr/>
        </p:nvPicPr>
        <p:blipFill>
          <a:blip r:embed="rId2"/>
          <a:stretch>
            <a:fillRect/>
          </a:stretch>
        </p:blipFill>
        <p:spPr>
          <a:xfrm>
            <a:off x="443452" y="1647825"/>
            <a:ext cx="8191500" cy="3562350"/>
          </a:xfrm>
          <a:prstGeom prst="rect">
            <a:avLst/>
          </a:prstGeom>
        </p:spPr>
      </p:pic>
      <p:sp>
        <p:nvSpPr>
          <p:cNvPr id="6" name="TextBox 5">
            <a:extLst>
              <a:ext uri="{FF2B5EF4-FFF2-40B4-BE49-F238E27FC236}">
                <a16:creationId xmlns:a16="http://schemas.microsoft.com/office/drawing/2014/main" id="{7358F12B-1EE8-44FD-9FA3-9E3874CC441C}"/>
              </a:ext>
            </a:extLst>
          </p:cNvPr>
          <p:cNvSpPr txBox="1"/>
          <p:nvPr/>
        </p:nvSpPr>
        <p:spPr>
          <a:xfrm>
            <a:off x="886512" y="5202032"/>
            <a:ext cx="5943600" cy="1477328"/>
          </a:xfrm>
          <a:prstGeom prst="rect">
            <a:avLst/>
          </a:prstGeom>
          <a:noFill/>
        </p:spPr>
        <p:txBody>
          <a:bodyPr wrap="square" rtlCol="0">
            <a:spAutoFit/>
          </a:bodyPr>
          <a:lstStyle/>
          <a:p>
            <a:r>
              <a:rPr lang="en-US" dirty="0"/>
              <a:t>Compare to the cost of running a combined cycle plant: fuel cost is Heat Rate x Cost/MMBTU (the cost must be marginal economic cost).  Say the heat rate is 8 and the cost is 6, then the running cost is USD 54/MWH. Notice I do not use the regulated price of natural gas.</a:t>
            </a:r>
          </a:p>
        </p:txBody>
      </p:sp>
    </p:spTree>
    <p:extLst>
      <p:ext uri="{BB962C8B-B14F-4D97-AF65-F5344CB8AC3E}">
        <p14:creationId xmlns:p14="http://schemas.microsoft.com/office/powerpoint/2010/main" val="1763513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3764B-56C7-464B-A5E4-33DA5BF09F95}"/>
              </a:ext>
            </a:extLst>
          </p:cNvPr>
          <p:cNvSpPr>
            <a:spLocks noGrp="1"/>
          </p:cNvSpPr>
          <p:nvPr>
            <p:ph type="ctrTitle"/>
          </p:nvPr>
        </p:nvSpPr>
        <p:spPr/>
        <p:txBody>
          <a:bodyPr>
            <a:normAutofit/>
          </a:bodyPr>
          <a:lstStyle/>
          <a:p>
            <a:r>
              <a:rPr lang="en-US" dirty="0"/>
              <a:t>Definition of Project Finance, PPP, Availability, Project Phases etc. – Everybody Starts with This</a:t>
            </a:r>
          </a:p>
        </p:txBody>
      </p:sp>
    </p:spTree>
    <p:extLst>
      <p:ext uri="{BB962C8B-B14F-4D97-AF65-F5344CB8AC3E}">
        <p14:creationId xmlns:p14="http://schemas.microsoft.com/office/powerpoint/2010/main" val="1302932107"/>
      </p:ext>
    </p:extLst>
  </p:cSld>
  <p:clrMapOvr>
    <a:masterClrMapping/>
  </p:clrMapOvr>
  <p:transition>
    <p:zo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2671F5-6948-4F12-BB0E-09CB3E3B8729}"/>
              </a:ext>
            </a:extLst>
          </p:cNvPr>
          <p:cNvSpPr>
            <a:spLocks noGrp="1"/>
          </p:cNvSpPr>
          <p:nvPr>
            <p:ph idx="1"/>
          </p:nvPr>
        </p:nvSpPr>
        <p:spPr>
          <a:xfrm>
            <a:off x="732344" y="1342882"/>
            <a:ext cx="7902608" cy="4913771"/>
          </a:xfrm>
        </p:spPr>
        <p:txBody>
          <a:bodyPr/>
          <a:lstStyle/>
          <a:p>
            <a:r>
              <a:rPr lang="en-US" dirty="0"/>
              <a:t>Saudi Arabia</a:t>
            </a:r>
          </a:p>
          <a:p>
            <a:endParaRPr lang="en-US" dirty="0"/>
          </a:p>
        </p:txBody>
      </p:sp>
      <p:sp>
        <p:nvSpPr>
          <p:cNvPr id="3" name="Title 2">
            <a:extLst>
              <a:ext uri="{FF2B5EF4-FFF2-40B4-BE49-F238E27FC236}">
                <a16:creationId xmlns:a16="http://schemas.microsoft.com/office/drawing/2014/main" id="{A1050583-67A5-4DD8-A1EE-C01EC8E52C5B}"/>
              </a:ext>
            </a:extLst>
          </p:cNvPr>
          <p:cNvSpPr>
            <a:spLocks noGrp="1"/>
          </p:cNvSpPr>
          <p:nvPr>
            <p:ph type="title"/>
          </p:nvPr>
        </p:nvSpPr>
        <p:spPr/>
        <p:txBody>
          <a:bodyPr/>
          <a:lstStyle/>
          <a:p>
            <a:r>
              <a:rPr lang="en-US" dirty="0"/>
              <a:t>Low Price Solar Continued</a:t>
            </a:r>
          </a:p>
        </p:txBody>
      </p:sp>
      <p:sp>
        <p:nvSpPr>
          <p:cNvPr id="4" name="Slide Number Placeholder 3">
            <a:extLst>
              <a:ext uri="{FF2B5EF4-FFF2-40B4-BE49-F238E27FC236}">
                <a16:creationId xmlns:a16="http://schemas.microsoft.com/office/drawing/2014/main" id="{9BFDFF30-93E6-43C4-AD8D-A1A24A831CA0}"/>
              </a:ext>
            </a:extLst>
          </p:cNvPr>
          <p:cNvSpPr>
            <a:spLocks noGrp="1"/>
          </p:cNvSpPr>
          <p:nvPr>
            <p:ph type="sldNum" sz="quarter" idx="12"/>
          </p:nvPr>
        </p:nvSpPr>
        <p:spPr/>
        <p:txBody>
          <a:bodyPr/>
          <a:lstStyle/>
          <a:p>
            <a:pPr algn="ctr"/>
            <a:fld id="{0C3A1854-6B63-4059-B360-A3C4972BF0FC}" type="slidenum">
              <a:rPr lang="ko-KR" altLang="en-US" smtClean="0"/>
              <a:pPr algn="ctr"/>
              <a:t>70</a:t>
            </a:fld>
            <a:endParaRPr lang="ko-KR" altLang="en-US" dirty="0"/>
          </a:p>
        </p:txBody>
      </p:sp>
      <p:pic>
        <p:nvPicPr>
          <p:cNvPr id="5" name="Picture 4">
            <a:extLst>
              <a:ext uri="{FF2B5EF4-FFF2-40B4-BE49-F238E27FC236}">
                <a16:creationId xmlns:a16="http://schemas.microsoft.com/office/drawing/2014/main" id="{0D2C0E3C-1F3A-44A8-8B2C-A113481321DD}"/>
              </a:ext>
            </a:extLst>
          </p:cNvPr>
          <p:cNvPicPr>
            <a:picLocks noChangeAspect="1"/>
          </p:cNvPicPr>
          <p:nvPr/>
        </p:nvPicPr>
        <p:blipFill>
          <a:blip r:embed="rId2"/>
          <a:stretch>
            <a:fillRect/>
          </a:stretch>
        </p:blipFill>
        <p:spPr>
          <a:xfrm>
            <a:off x="732344" y="2576826"/>
            <a:ext cx="7902609" cy="2445882"/>
          </a:xfrm>
          <a:prstGeom prst="rect">
            <a:avLst/>
          </a:prstGeom>
        </p:spPr>
      </p:pic>
    </p:spTree>
    <p:extLst>
      <p:ext uri="{BB962C8B-B14F-4D97-AF65-F5344CB8AC3E}">
        <p14:creationId xmlns:p14="http://schemas.microsoft.com/office/powerpoint/2010/main" val="32796815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D0783F-12AE-4DA9-A1FD-96EC9D3A6118}"/>
              </a:ext>
            </a:extLst>
          </p:cNvPr>
          <p:cNvSpPr>
            <a:spLocks noGrp="1"/>
          </p:cNvSpPr>
          <p:nvPr>
            <p:ph idx="1"/>
          </p:nvPr>
        </p:nvSpPr>
        <p:spPr/>
        <p:txBody>
          <a:bodyPr/>
          <a:lstStyle/>
          <a:p>
            <a:r>
              <a:rPr lang="en-US" dirty="0"/>
              <a:t>Portugal</a:t>
            </a:r>
          </a:p>
        </p:txBody>
      </p:sp>
      <p:sp>
        <p:nvSpPr>
          <p:cNvPr id="3" name="Title 2">
            <a:extLst>
              <a:ext uri="{FF2B5EF4-FFF2-40B4-BE49-F238E27FC236}">
                <a16:creationId xmlns:a16="http://schemas.microsoft.com/office/drawing/2014/main" id="{DECAFAE3-DF4C-466E-B9AC-EB20D5C33066}"/>
              </a:ext>
            </a:extLst>
          </p:cNvPr>
          <p:cNvSpPr>
            <a:spLocks noGrp="1"/>
          </p:cNvSpPr>
          <p:nvPr>
            <p:ph type="title"/>
          </p:nvPr>
        </p:nvSpPr>
        <p:spPr/>
        <p:txBody>
          <a:bodyPr>
            <a:normAutofit/>
          </a:bodyPr>
          <a:lstStyle/>
          <a:p>
            <a:r>
              <a:rPr lang="en-US" dirty="0"/>
              <a:t>Some Famous Low-Price Solar Projects</a:t>
            </a:r>
          </a:p>
        </p:txBody>
      </p:sp>
      <p:sp>
        <p:nvSpPr>
          <p:cNvPr id="4" name="Slide Number Placeholder 3">
            <a:extLst>
              <a:ext uri="{FF2B5EF4-FFF2-40B4-BE49-F238E27FC236}">
                <a16:creationId xmlns:a16="http://schemas.microsoft.com/office/drawing/2014/main" id="{59352E1F-502D-4BD9-89A8-663816B248F6}"/>
              </a:ext>
            </a:extLst>
          </p:cNvPr>
          <p:cNvSpPr>
            <a:spLocks noGrp="1"/>
          </p:cNvSpPr>
          <p:nvPr>
            <p:ph type="sldNum" sz="quarter" idx="12"/>
          </p:nvPr>
        </p:nvSpPr>
        <p:spPr/>
        <p:txBody>
          <a:bodyPr/>
          <a:lstStyle/>
          <a:p>
            <a:pPr algn="ctr"/>
            <a:fld id="{0C3A1854-6B63-4059-B360-A3C4972BF0FC}" type="slidenum">
              <a:rPr lang="ko-KR" altLang="en-US" smtClean="0"/>
              <a:pPr algn="ctr"/>
              <a:t>71</a:t>
            </a:fld>
            <a:endParaRPr lang="ko-KR" altLang="en-US" dirty="0"/>
          </a:p>
        </p:txBody>
      </p:sp>
      <p:pic>
        <p:nvPicPr>
          <p:cNvPr id="6" name="Picture 5">
            <a:extLst>
              <a:ext uri="{FF2B5EF4-FFF2-40B4-BE49-F238E27FC236}">
                <a16:creationId xmlns:a16="http://schemas.microsoft.com/office/drawing/2014/main" id="{CCFA14B5-66F0-4250-AACD-4F449325337F}"/>
              </a:ext>
            </a:extLst>
          </p:cNvPr>
          <p:cNvPicPr>
            <a:picLocks noChangeAspect="1"/>
          </p:cNvPicPr>
          <p:nvPr/>
        </p:nvPicPr>
        <p:blipFill>
          <a:blip r:embed="rId2"/>
          <a:stretch>
            <a:fillRect/>
          </a:stretch>
        </p:blipFill>
        <p:spPr>
          <a:xfrm>
            <a:off x="157824" y="1967024"/>
            <a:ext cx="8815978" cy="2109299"/>
          </a:xfrm>
          <a:prstGeom prst="rect">
            <a:avLst/>
          </a:prstGeom>
        </p:spPr>
      </p:pic>
      <p:pic>
        <p:nvPicPr>
          <p:cNvPr id="7" name="Picture 6">
            <a:extLst>
              <a:ext uri="{FF2B5EF4-FFF2-40B4-BE49-F238E27FC236}">
                <a16:creationId xmlns:a16="http://schemas.microsoft.com/office/drawing/2014/main" id="{0D7DA2E9-ACF3-4861-8E59-F49829D239F0}"/>
              </a:ext>
            </a:extLst>
          </p:cNvPr>
          <p:cNvPicPr>
            <a:picLocks noChangeAspect="1"/>
          </p:cNvPicPr>
          <p:nvPr/>
        </p:nvPicPr>
        <p:blipFill>
          <a:blip r:embed="rId3"/>
          <a:stretch>
            <a:fillRect/>
          </a:stretch>
        </p:blipFill>
        <p:spPr>
          <a:xfrm>
            <a:off x="223296" y="4433608"/>
            <a:ext cx="8411656" cy="2048993"/>
          </a:xfrm>
          <a:prstGeom prst="rect">
            <a:avLst/>
          </a:prstGeom>
        </p:spPr>
      </p:pic>
    </p:spTree>
    <p:extLst>
      <p:ext uri="{BB962C8B-B14F-4D97-AF65-F5344CB8AC3E}">
        <p14:creationId xmlns:p14="http://schemas.microsoft.com/office/powerpoint/2010/main" val="13166481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0356517-5D4E-4327-B05C-EB33562C5D3A}"/>
              </a:ext>
            </a:extLst>
          </p:cNvPr>
          <p:cNvSpPr>
            <a:spLocks noGrp="1"/>
          </p:cNvSpPr>
          <p:nvPr>
            <p:ph idx="1"/>
          </p:nvPr>
        </p:nvSpPr>
        <p:spPr/>
        <p:txBody>
          <a:bodyPr/>
          <a:lstStyle/>
          <a:p>
            <a:endParaRPr lang="en-US" dirty="0"/>
          </a:p>
          <a:p>
            <a:endParaRPr lang="en-US" dirty="0"/>
          </a:p>
        </p:txBody>
      </p:sp>
      <p:sp>
        <p:nvSpPr>
          <p:cNvPr id="3" name="Title 2">
            <a:extLst>
              <a:ext uri="{FF2B5EF4-FFF2-40B4-BE49-F238E27FC236}">
                <a16:creationId xmlns:a16="http://schemas.microsoft.com/office/drawing/2014/main" id="{C77BB007-6674-42FB-AD85-77F1859D1B6A}"/>
              </a:ext>
            </a:extLst>
          </p:cNvPr>
          <p:cNvSpPr>
            <a:spLocks noGrp="1"/>
          </p:cNvSpPr>
          <p:nvPr>
            <p:ph type="title"/>
          </p:nvPr>
        </p:nvSpPr>
        <p:spPr/>
        <p:txBody>
          <a:bodyPr/>
          <a:lstStyle/>
          <a:p>
            <a:r>
              <a:rPr lang="en-US" dirty="0"/>
              <a:t>Cost of Tracking</a:t>
            </a:r>
          </a:p>
        </p:txBody>
      </p:sp>
      <p:pic>
        <p:nvPicPr>
          <p:cNvPr id="5" name="Picture 4">
            <a:extLst>
              <a:ext uri="{FF2B5EF4-FFF2-40B4-BE49-F238E27FC236}">
                <a16:creationId xmlns:a16="http://schemas.microsoft.com/office/drawing/2014/main" id="{9CC23ABE-8B04-4AC0-B028-EADD7CBC5296}"/>
              </a:ext>
            </a:extLst>
          </p:cNvPr>
          <p:cNvPicPr>
            <a:picLocks noChangeAspect="1"/>
          </p:cNvPicPr>
          <p:nvPr/>
        </p:nvPicPr>
        <p:blipFill>
          <a:blip r:embed="rId2"/>
          <a:stretch>
            <a:fillRect/>
          </a:stretch>
        </p:blipFill>
        <p:spPr>
          <a:xfrm>
            <a:off x="1629438" y="3779977"/>
            <a:ext cx="5729827" cy="2155455"/>
          </a:xfrm>
          <a:prstGeom prst="rect">
            <a:avLst/>
          </a:prstGeom>
        </p:spPr>
      </p:pic>
      <p:pic>
        <p:nvPicPr>
          <p:cNvPr id="6" name="Picture 5">
            <a:extLst>
              <a:ext uri="{FF2B5EF4-FFF2-40B4-BE49-F238E27FC236}">
                <a16:creationId xmlns:a16="http://schemas.microsoft.com/office/drawing/2014/main" id="{419A0C5B-AA54-4B3E-9421-E0AC926D2C55}"/>
              </a:ext>
            </a:extLst>
          </p:cNvPr>
          <p:cNvPicPr>
            <a:picLocks noChangeAspect="1"/>
          </p:cNvPicPr>
          <p:nvPr/>
        </p:nvPicPr>
        <p:blipFill>
          <a:blip r:embed="rId3"/>
          <a:stretch>
            <a:fillRect/>
          </a:stretch>
        </p:blipFill>
        <p:spPr>
          <a:xfrm>
            <a:off x="732344" y="754515"/>
            <a:ext cx="2258506" cy="3109308"/>
          </a:xfrm>
          <a:prstGeom prst="rect">
            <a:avLst/>
          </a:prstGeom>
        </p:spPr>
      </p:pic>
      <p:pic>
        <p:nvPicPr>
          <p:cNvPr id="7" name="Picture 6">
            <a:extLst>
              <a:ext uri="{FF2B5EF4-FFF2-40B4-BE49-F238E27FC236}">
                <a16:creationId xmlns:a16="http://schemas.microsoft.com/office/drawing/2014/main" id="{EFFDEA66-A3F5-4F9B-9E53-B1CD9727108E}"/>
              </a:ext>
            </a:extLst>
          </p:cNvPr>
          <p:cNvPicPr>
            <a:picLocks noChangeAspect="1"/>
          </p:cNvPicPr>
          <p:nvPr/>
        </p:nvPicPr>
        <p:blipFill>
          <a:blip r:embed="rId4"/>
          <a:stretch>
            <a:fillRect/>
          </a:stretch>
        </p:blipFill>
        <p:spPr>
          <a:xfrm>
            <a:off x="4648440" y="1051123"/>
            <a:ext cx="2093251" cy="3091991"/>
          </a:xfrm>
          <a:prstGeom prst="rect">
            <a:avLst/>
          </a:prstGeom>
        </p:spPr>
      </p:pic>
      <p:pic>
        <p:nvPicPr>
          <p:cNvPr id="8" name="Picture 7">
            <a:extLst>
              <a:ext uri="{FF2B5EF4-FFF2-40B4-BE49-F238E27FC236}">
                <a16:creationId xmlns:a16="http://schemas.microsoft.com/office/drawing/2014/main" id="{88651DD7-E136-4D16-93EC-B6694A0F2008}"/>
              </a:ext>
            </a:extLst>
          </p:cNvPr>
          <p:cNvPicPr>
            <a:picLocks noChangeAspect="1"/>
          </p:cNvPicPr>
          <p:nvPr/>
        </p:nvPicPr>
        <p:blipFill>
          <a:blip r:embed="rId5"/>
          <a:stretch>
            <a:fillRect/>
          </a:stretch>
        </p:blipFill>
        <p:spPr>
          <a:xfrm>
            <a:off x="390525" y="5802197"/>
            <a:ext cx="7937369" cy="885836"/>
          </a:xfrm>
          <a:prstGeom prst="rect">
            <a:avLst/>
          </a:prstGeom>
        </p:spPr>
      </p:pic>
    </p:spTree>
    <p:extLst>
      <p:ext uri="{BB962C8B-B14F-4D97-AF65-F5344CB8AC3E}">
        <p14:creationId xmlns:p14="http://schemas.microsoft.com/office/powerpoint/2010/main" val="21312581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8D21A6-5B63-4D65-B590-E85666265D21}"/>
              </a:ext>
            </a:extLst>
          </p:cNvPr>
          <p:cNvSpPr>
            <a:spLocks noGrp="1"/>
          </p:cNvSpPr>
          <p:nvPr>
            <p:ph idx="1"/>
          </p:nvPr>
        </p:nvSpPr>
        <p:spPr/>
        <p:txBody>
          <a:bodyPr/>
          <a:lstStyle/>
          <a:p>
            <a:r>
              <a:rPr lang="en-US" dirty="0"/>
              <a:t>NBET Changed things in the Autumn of 2018</a:t>
            </a:r>
          </a:p>
          <a:p>
            <a:endParaRPr lang="en-US" dirty="0"/>
          </a:p>
        </p:txBody>
      </p:sp>
      <p:sp>
        <p:nvSpPr>
          <p:cNvPr id="3" name="Title 2">
            <a:extLst>
              <a:ext uri="{FF2B5EF4-FFF2-40B4-BE49-F238E27FC236}">
                <a16:creationId xmlns:a16="http://schemas.microsoft.com/office/drawing/2014/main" id="{85006F46-F82C-49F4-8CAF-A9E15A69D888}"/>
              </a:ext>
            </a:extLst>
          </p:cNvPr>
          <p:cNvSpPr>
            <a:spLocks noGrp="1"/>
          </p:cNvSpPr>
          <p:nvPr>
            <p:ph type="title"/>
          </p:nvPr>
        </p:nvSpPr>
        <p:spPr/>
        <p:txBody>
          <a:bodyPr/>
          <a:lstStyle/>
          <a:p>
            <a:r>
              <a:rPr lang="en-US" dirty="0"/>
              <a:t>NBET Revised Tariffs and Low Solar Costs</a:t>
            </a:r>
          </a:p>
        </p:txBody>
      </p:sp>
      <p:sp>
        <p:nvSpPr>
          <p:cNvPr id="4" name="Slide Number Placeholder 3">
            <a:extLst>
              <a:ext uri="{FF2B5EF4-FFF2-40B4-BE49-F238E27FC236}">
                <a16:creationId xmlns:a16="http://schemas.microsoft.com/office/drawing/2014/main" id="{65C13553-37F6-44FB-AFFE-25D54395E43F}"/>
              </a:ext>
            </a:extLst>
          </p:cNvPr>
          <p:cNvSpPr>
            <a:spLocks noGrp="1"/>
          </p:cNvSpPr>
          <p:nvPr>
            <p:ph type="sldNum" sz="quarter" idx="12"/>
          </p:nvPr>
        </p:nvSpPr>
        <p:spPr/>
        <p:txBody>
          <a:bodyPr/>
          <a:lstStyle/>
          <a:p>
            <a:pPr algn="ctr"/>
            <a:fld id="{0C3A1854-6B63-4059-B360-A3C4972BF0FC}" type="slidenum">
              <a:rPr lang="ko-KR" altLang="en-US" smtClean="0"/>
              <a:pPr algn="ctr"/>
              <a:t>73</a:t>
            </a:fld>
            <a:endParaRPr lang="ko-KR" altLang="en-US" dirty="0"/>
          </a:p>
        </p:txBody>
      </p:sp>
      <p:pic>
        <p:nvPicPr>
          <p:cNvPr id="6" name="Picture 5">
            <a:extLst>
              <a:ext uri="{FF2B5EF4-FFF2-40B4-BE49-F238E27FC236}">
                <a16:creationId xmlns:a16="http://schemas.microsoft.com/office/drawing/2014/main" id="{FF8DE985-FBAD-49A6-B153-2EAEAC317864}"/>
              </a:ext>
            </a:extLst>
          </p:cNvPr>
          <p:cNvPicPr>
            <a:picLocks noChangeAspect="1"/>
          </p:cNvPicPr>
          <p:nvPr/>
        </p:nvPicPr>
        <p:blipFill>
          <a:blip r:embed="rId2"/>
          <a:stretch>
            <a:fillRect/>
          </a:stretch>
        </p:blipFill>
        <p:spPr>
          <a:xfrm>
            <a:off x="1329464" y="1809071"/>
            <a:ext cx="6708368" cy="4807025"/>
          </a:xfrm>
          <a:prstGeom prst="rect">
            <a:avLst/>
          </a:prstGeom>
        </p:spPr>
      </p:pic>
    </p:spTree>
    <p:extLst>
      <p:ext uri="{BB962C8B-B14F-4D97-AF65-F5344CB8AC3E}">
        <p14:creationId xmlns:p14="http://schemas.microsoft.com/office/powerpoint/2010/main" val="35400377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0531A1-46A7-4C77-962F-AB432E39C750}"/>
              </a:ext>
            </a:extLst>
          </p:cNvPr>
          <p:cNvSpPr>
            <a:spLocks noGrp="1"/>
          </p:cNvSpPr>
          <p:nvPr>
            <p:ph type="ctrTitle"/>
          </p:nvPr>
        </p:nvSpPr>
        <p:spPr/>
        <p:txBody>
          <a:bodyPr/>
          <a:lstStyle/>
          <a:p>
            <a:r>
              <a:rPr lang="en-US" dirty="0"/>
              <a:t>PPA Contracts</a:t>
            </a:r>
          </a:p>
        </p:txBody>
      </p:sp>
      <p:sp>
        <p:nvSpPr>
          <p:cNvPr id="4" name="Slide Number Placeholder 3">
            <a:extLst>
              <a:ext uri="{FF2B5EF4-FFF2-40B4-BE49-F238E27FC236}">
                <a16:creationId xmlns:a16="http://schemas.microsoft.com/office/drawing/2014/main" id="{CF576D6B-553B-4FDC-A415-1E6E5FC0098F}"/>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74</a:t>
            </a:fld>
            <a:endParaRPr lang="ko-KR" altLang="en-US" dirty="0"/>
          </a:p>
        </p:txBody>
      </p:sp>
    </p:spTree>
    <p:extLst>
      <p:ext uri="{BB962C8B-B14F-4D97-AF65-F5344CB8AC3E}">
        <p14:creationId xmlns:p14="http://schemas.microsoft.com/office/powerpoint/2010/main" val="312224236"/>
      </p:ext>
    </p:extLst>
  </p:cSld>
  <p:clrMapOvr>
    <a:masterClrMapping/>
  </p:clrMapOvr>
  <p:transition>
    <p:zoom/>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F4E83-8B40-42E3-8311-EC6A75354AAB}"/>
              </a:ext>
            </a:extLst>
          </p:cNvPr>
          <p:cNvSpPr>
            <a:spLocks noGrp="1"/>
          </p:cNvSpPr>
          <p:nvPr>
            <p:ph type="title"/>
          </p:nvPr>
        </p:nvSpPr>
        <p:spPr/>
        <p:txBody>
          <a:bodyPr/>
          <a:lstStyle/>
          <a:p>
            <a:r>
              <a:rPr lang="en-029" dirty="0"/>
              <a:t>Pricing in NBET Solar PPA</a:t>
            </a:r>
          </a:p>
        </p:txBody>
      </p:sp>
      <p:pic>
        <p:nvPicPr>
          <p:cNvPr id="4" name="Content Placeholder 3">
            <a:extLst>
              <a:ext uri="{FF2B5EF4-FFF2-40B4-BE49-F238E27FC236}">
                <a16:creationId xmlns:a16="http://schemas.microsoft.com/office/drawing/2014/main" id="{E15E17BA-7F32-4347-8519-F029C1A9EE86}"/>
              </a:ext>
            </a:extLst>
          </p:cNvPr>
          <p:cNvPicPr>
            <a:picLocks noGrp="1" noChangeAspect="1"/>
          </p:cNvPicPr>
          <p:nvPr>
            <p:ph idx="1"/>
          </p:nvPr>
        </p:nvPicPr>
        <p:blipFill>
          <a:blip r:embed="rId2"/>
          <a:stretch>
            <a:fillRect/>
          </a:stretch>
        </p:blipFill>
        <p:spPr>
          <a:xfrm>
            <a:off x="228600" y="1595569"/>
            <a:ext cx="8610600" cy="3971916"/>
          </a:xfrm>
          <a:prstGeom prst="rect">
            <a:avLst/>
          </a:prstGeom>
        </p:spPr>
      </p:pic>
    </p:spTree>
    <p:extLst>
      <p:ext uri="{BB962C8B-B14F-4D97-AF65-F5344CB8AC3E}">
        <p14:creationId xmlns:p14="http://schemas.microsoft.com/office/powerpoint/2010/main" val="15505119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3BDE8-32C3-45CD-9E32-5349D8421040}"/>
              </a:ext>
            </a:extLst>
          </p:cNvPr>
          <p:cNvSpPr>
            <a:spLocks noGrp="1"/>
          </p:cNvSpPr>
          <p:nvPr>
            <p:ph type="title"/>
          </p:nvPr>
        </p:nvSpPr>
        <p:spPr/>
        <p:txBody>
          <a:bodyPr/>
          <a:lstStyle/>
          <a:p>
            <a:r>
              <a:rPr lang="en-029" dirty="0"/>
              <a:t>Single Price PPA with Inflation</a:t>
            </a:r>
          </a:p>
        </p:txBody>
      </p:sp>
      <p:pic>
        <p:nvPicPr>
          <p:cNvPr id="4" name="Picture 3">
            <a:extLst>
              <a:ext uri="{FF2B5EF4-FFF2-40B4-BE49-F238E27FC236}">
                <a16:creationId xmlns:a16="http://schemas.microsoft.com/office/drawing/2014/main" id="{43BB0F22-EAC8-4E55-BFA8-0F744573F49B}"/>
              </a:ext>
            </a:extLst>
          </p:cNvPr>
          <p:cNvPicPr>
            <a:picLocks noChangeAspect="1"/>
          </p:cNvPicPr>
          <p:nvPr/>
        </p:nvPicPr>
        <p:blipFill>
          <a:blip r:embed="rId2"/>
          <a:stretch>
            <a:fillRect/>
          </a:stretch>
        </p:blipFill>
        <p:spPr>
          <a:xfrm>
            <a:off x="1066800" y="1371600"/>
            <a:ext cx="7160104" cy="5270263"/>
          </a:xfrm>
          <a:prstGeom prst="rect">
            <a:avLst/>
          </a:prstGeom>
        </p:spPr>
      </p:pic>
    </p:spTree>
    <p:extLst>
      <p:ext uri="{BB962C8B-B14F-4D97-AF65-F5344CB8AC3E}">
        <p14:creationId xmlns:p14="http://schemas.microsoft.com/office/powerpoint/2010/main" val="15685787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94B2B-B867-4A22-BF99-9F92D215D6C2}"/>
              </a:ext>
            </a:extLst>
          </p:cNvPr>
          <p:cNvSpPr>
            <a:spLocks noGrp="1"/>
          </p:cNvSpPr>
          <p:nvPr>
            <p:ph type="title"/>
          </p:nvPr>
        </p:nvSpPr>
        <p:spPr/>
        <p:txBody>
          <a:bodyPr>
            <a:normAutofit fontScale="90000"/>
          </a:bodyPr>
          <a:lstStyle/>
          <a:p>
            <a:r>
              <a:rPr lang="en-US" dirty="0"/>
              <a:t>Rates do Not Allow for Profitable Investment</a:t>
            </a:r>
          </a:p>
        </p:txBody>
      </p:sp>
      <p:sp>
        <p:nvSpPr>
          <p:cNvPr id="3" name="Content Placeholder 2">
            <a:extLst>
              <a:ext uri="{FF2B5EF4-FFF2-40B4-BE49-F238E27FC236}">
                <a16:creationId xmlns:a16="http://schemas.microsoft.com/office/drawing/2014/main" id="{128C0D2A-4B46-407D-9BFB-29272CDAB0B8}"/>
              </a:ext>
            </a:extLst>
          </p:cNvPr>
          <p:cNvSpPr>
            <a:spLocks noGrp="1"/>
          </p:cNvSpPr>
          <p:nvPr>
            <p:ph idx="1"/>
          </p:nvPr>
        </p:nvSpPr>
        <p:spPr/>
        <p:txBody>
          <a:bodyPr/>
          <a:lstStyle/>
          <a:p>
            <a:r>
              <a:rPr lang="en-US" dirty="0"/>
              <a:t>This is the financial state of distribution companies, who ultimately pay the PPA. Compute the required increase in price.</a:t>
            </a:r>
          </a:p>
        </p:txBody>
      </p:sp>
      <p:pic>
        <p:nvPicPr>
          <p:cNvPr id="4" name="Picture 3">
            <a:extLst>
              <a:ext uri="{FF2B5EF4-FFF2-40B4-BE49-F238E27FC236}">
                <a16:creationId xmlns:a16="http://schemas.microsoft.com/office/drawing/2014/main" id="{8330FB03-4F0A-4B57-9B9B-C5958FBFFDC5}"/>
              </a:ext>
            </a:extLst>
          </p:cNvPr>
          <p:cNvPicPr>
            <a:picLocks noChangeAspect="1"/>
          </p:cNvPicPr>
          <p:nvPr/>
        </p:nvPicPr>
        <p:blipFill>
          <a:blip r:embed="rId2"/>
          <a:stretch>
            <a:fillRect/>
          </a:stretch>
        </p:blipFill>
        <p:spPr>
          <a:xfrm>
            <a:off x="552974" y="2539028"/>
            <a:ext cx="7848600" cy="3559069"/>
          </a:xfrm>
          <a:prstGeom prst="rect">
            <a:avLst/>
          </a:prstGeom>
        </p:spPr>
      </p:pic>
    </p:spTree>
    <p:extLst>
      <p:ext uri="{BB962C8B-B14F-4D97-AF65-F5344CB8AC3E}">
        <p14:creationId xmlns:p14="http://schemas.microsoft.com/office/powerpoint/2010/main" val="16779953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8FA7D67A-D20C-4B07-845C-F7AA05DCF540}"/>
              </a:ext>
            </a:extLst>
          </p:cNvPr>
          <p:cNvSpPr>
            <a:spLocks noGrp="1" noChangeArrowheads="1"/>
          </p:cNvSpPr>
          <p:nvPr>
            <p:ph type="title"/>
          </p:nvPr>
        </p:nvSpPr>
        <p:spPr/>
        <p:txBody>
          <a:bodyPr/>
          <a:lstStyle/>
          <a:p>
            <a:r>
              <a:rPr lang="en-US" altLang="en-US" dirty="0"/>
              <a:t>Multi-Year Tariff Order – Is This a Fantasy</a:t>
            </a:r>
          </a:p>
        </p:txBody>
      </p:sp>
      <p:sp>
        <p:nvSpPr>
          <p:cNvPr id="14339" name="Content Placeholder 2">
            <a:extLst>
              <a:ext uri="{FF2B5EF4-FFF2-40B4-BE49-F238E27FC236}">
                <a16:creationId xmlns:a16="http://schemas.microsoft.com/office/drawing/2014/main" id="{DFF83F62-1004-44F9-B470-859FD1454BF6}"/>
              </a:ext>
            </a:extLst>
          </p:cNvPr>
          <p:cNvSpPr>
            <a:spLocks noGrp="1" noChangeArrowheads="1"/>
          </p:cNvSpPr>
          <p:nvPr>
            <p:ph idx="1"/>
          </p:nvPr>
        </p:nvSpPr>
        <p:spPr>
          <a:xfrm>
            <a:off x="762000" y="1507222"/>
            <a:ext cx="3048000" cy="4741178"/>
          </a:xfrm>
        </p:spPr>
        <p:txBody>
          <a:bodyPr/>
          <a:lstStyle/>
          <a:p>
            <a:r>
              <a:rPr lang="en-US" altLang="en-US" sz="1400" dirty="0"/>
              <a:t>The Multi-Year Tariff Order (MYTO) is a tariff model for incentive-based regulation that seeks to reward performance above certain </a:t>
            </a:r>
            <a:r>
              <a:rPr lang="en-US" altLang="en-US" sz="1200" dirty="0"/>
              <a:t>benchmarks</a:t>
            </a:r>
            <a:r>
              <a:rPr lang="en-US" altLang="en-US" sz="1400" dirty="0"/>
              <a:t>, reduces technical and non-technical/commercial losses and leads to cost recovery and improved performance standards from all industry operators in the Nigerian Electricity Supply Industry.</a:t>
            </a:r>
          </a:p>
          <a:p>
            <a:r>
              <a:rPr lang="en-US" altLang="en-US" sz="1400" dirty="0"/>
              <a:t>It is used to set wholesale and retail prices for electricity in the industry by employing a unified way to determine total industry revenue requirement that is tied to measurable performance improvements and standards.</a:t>
            </a:r>
          </a:p>
          <a:p>
            <a:endParaRPr lang="en-US" altLang="en-US" sz="1400" dirty="0"/>
          </a:p>
        </p:txBody>
      </p:sp>
      <p:pic>
        <p:nvPicPr>
          <p:cNvPr id="2" name="Picture 1">
            <a:extLst>
              <a:ext uri="{FF2B5EF4-FFF2-40B4-BE49-F238E27FC236}">
                <a16:creationId xmlns:a16="http://schemas.microsoft.com/office/drawing/2014/main" id="{FE4E4BC9-B289-4B59-82A8-587DEDBB314B}"/>
              </a:ext>
            </a:extLst>
          </p:cNvPr>
          <p:cNvPicPr>
            <a:picLocks noChangeAspect="1"/>
          </p:cNvPicPr>
          <p:nvPr/>
        </p:nvPicPr>
        <p:blipFill>
          <a:blip r:embed="rId2"/>
          <a:stretch>
            <a:fillRect/>
          </a:stretch>
        </p:blipFill>
        <p:spPr>
          <a:xfrm>
            <a:off x="4038600" y="1981200"/>
            <a:ext cx="4516978" cy="3284902"/>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A1704-C27C-4515-8771-3D8ADAF6F0BF}"/>
              </a:ext>
            </a:extLst>
          </p:cNvPr>
          <p:cNvSpPr>
            <a:spLocks noGrp="1"/>
          </p:cNvSpPr>
          <p:nvPr>
            <p:ph type="title"/>
          </p:nvPr>
        </p:nvSpPr>
        <p:spPr/>
        <p:txBody>
          <a:bodyPr>
            <a:normAutofit fontScale="90000"/>
          </a:bodyPr>
          <a:lstStyle/>
          <a:p>
            <a:r>
              <a:rPr lang="en-US" dirty="0"/>
              <a:t>Distorted O&amp;M and Reliability Incentives from Single Price in PPA</a:t>
            </a:r>
          </a:p>
        </p:txBody>
      </p:sp>
      <p:sp>
        <p:nvSpPr>
          <p:cNvPr id="3" name="Content Placeholder 2">
            <a:extLst>
              <a:ext uri="{FF2B5EF4-FFF2-40B4-BE49-F238E27FC236}">
                <a16:creationId xmlns:a16="http://schemas.microsoft.com/office/drawing/2014/main" id="{14E12547-2412-40F7-AC2E-750CFA22EDDC}"/>
              </a:ext>
            </a:extLst>
          </p:cNvPr>
          <p:cNvSpPr>
            <a:spLocks noGrp="1"/>
          </p:cNvSpPr>
          <p:nvPr>
            <p:ph idx="1"/>
          </p:nvPr>
        </p:nvSpPr>
        <p:spPr/>
        <p:txBody>
          <a:bodyPr>
            <a:normAutofit fontScale="70000" lnSpcReduction="20000"/>
          </a:bodyPr>
          <a:lstStyle/>
          <a:p>
            <a:r>
              <a:rPr lang="en-029" dirty="0"/>
              <a:t>We saw in the prior section that the off-taker marginal cost is important both in establishing penalties and in establishing targets.  To illustrate an extreme example, consider a solar project that had a feed-in tariff of 450 Euro/MWH signed in 2004 in Germany versus the Abu Dubai project with a PPA price of 24.2 USD/MWH. </a:t>
            </a:r>
          </a:p>
          <a:p>
            <a:r>
              <a:rPr lang="en-029" dirty="0"/>
              <a:t>For the first case, the off-taker should go crazy trying to get every kWh by improving cleaning of the panels, optimising the operation and other things.  </a:t>
            </a:r>
          </a:p>
          <a:p>
            <a:r>
              <a:rPr lang="en-029" dirty="0"/>
              <a:t>In the second case with 24.2 USD/MWH, the incentives are much less.  But from the off-taker perspective the incentives are the opposite.  The German off-taker does not want the IPP to do any maintenance because of it costs so much to buy the power.  The only answer to all of this is to have a structure where the cost to the off-taker is the same amount that the IPP is benefited or penalised.</a:t>
            </a:r>
            <a:endParaRPr lang="en-US" dirty="0"/>
          </a:p>
          <a:p>
            <a:r>
              <a:rPr lang="en-029" dirty="0"/>
              <a:t> </a:t>
            </a:r>
            <a:endParaRPr lang="en-US" dirty="0"/>
          </a:p>
        </p:txBody>
      </p:sp>
    </p:spTree>
    <p:extLst>
      <p:ext uri="{BB962C8B-B14F-4D97-AF65-F5344CB8AC3E}">
        <p14:creationId xmlns:p14="http://schemas.microsoft.com/office/powerpoint/2010/main" val="2579943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830CE5-9488-4268-B63B-A27C2EFDDE41}"/>
              </a:ext>
            </a:extLst>
          </p:cNvPr>
          <p:cNvSpPr>
            <a:spLocks noGrp="1"/>
          </p:cNvSpPr>
          <p:nvPr>
            <p:ph idx="1"/>
          </p:nvPr>
        </p:nvSpPr>
        <p:spPr/>
        <p:txBody>
          <a:bodyPr>
            <a:normAutofit fontScale="92500" lnSpcReduction="10000"/>
          </a:bodyPr>
          <a:lstStyle/>
          <a:p>
            <a:r>
              <a:rPr lang="en-US" sz="2400" dirty="0"/>
              <a:t>Language from Term Sheet:</a:t>
            </a:r>
          </a:p>
          <a:p>
            <a:r>
              <a:rPr lang="en-US" sz="2400" dirty="0"/>
              <a:t>Notwithstanding any other provision of the Financing Documents, there shall be no recourse against the stockholders of the SPV … for any liability to the Lenders in connection with any breach or default under this Agreement</a:t>
            </a:r>
          </a:p>
          <a:p>
            <a:r>
              <a:rPr lang="en-US" sz="2400" dirty="0"/>
              <a:t>Notwithstanding the foregoing, nothing contained in this Article</a:t>
            </a:r>
          </a:p>
          <a:p>
            <a:pPr lvl="1"/>
            <a:r>
              <a:rPr lang="en-US" sz="2400" dirty="0"/>
              <a:t>(</a:t>
            </a:r>
            <a:r>
              <a:rPr lang="en-US" sz="2400" dirty="0" err="1"/>
              <a:t>i</a:t>
            </a:r>
            <a:r>
              <a:rPr lang="en-US" sz="2400" dirty="0"/>
              <a:t>) shareholders of the SPV shall remain fully liable to the extent that be liable for its own actions with respect to, any fraud, willful misconduct or gross negligence, </a:t>
            </a:r>
          </a:p>
          <a:p>
            <a:pPr lvl="1"/>
            <a:r>
              <a:rPr lang="en-US" sz="2400" dirty="0"/>
              <a:t>(ii) limit in any respect the enforceability against an Acceptable O&amp;M Reserve Letter of Credit, an Acceptable Major Maintenance Reserve Letter of Credit, an Acceptable DSR Letter of Credit</a:t>
            </a:r>
          </a:p>
          <a:p>
            <a:pPr lvl="1"/>
            <a:r>
              <a:rPr lang="en-US" sz="2400" dirty="0"/>
              <a:t>(iii) release any legal consultant in its capacity as such from liability on account of any legal opinion rendered in connection with the transactions contemplated hereby.</a:t>
            </a:r>
            <a:endParaRPr lang="en-CH" sz="2400" dirty="0"/>
          </a:p>
        </p:txBody>
      </p:sp>
      <p:sp>
        <p:nvSpPr>
          <p:cNvPr id="3" name="Title 2">
            <a:extLst>
              <a:ext uri="{FF2B5EF4-FFF2-40B4-BE49-F238E27FC236}">
                <a16:creationId xmlns:a16="http://schemas.microsoft.com/office/drawing/2014/main" id="{07BD699B-3E65-4368-877A-8F96CEBF3707}"/>
              </a:ext>
            </a:extLst>
          </p:cNvPr>
          <p:cNvSpPr>
            <a:spLocks noGrp="1"/>
          </p:cNvSpPr>
          <p:nvPr>
            <p:ph type="title"/>
          </p:nvPr>
        </p:nvSpPr>
        <p:spPr/>
        <p:txBody>
          <a:bodyPr/>
          <a:lstStyle/>
          <a:p>
            <a:r>
              <a:rPr lang="en-US" dirty="0"/>
              <a:t>Project Finance and Non-Recourse Debt</a:t>
            </a:r>
            <a:endParaRPr lang="en-CH" dirty="0"/>
          </a:p>
        </p:txBody>
      </p:sp>
      <p:sp>
        <p:nvSpPr>
          <p:cNvPr id="4" name="Slide Number Placeholder 3">
            <a:extLst>
              <a:ext uri="{FF2B5EF4-FFF2-40B4-BE49-F238E27FC236}">
                <a16:creationId xmlns:a16="http://schemas.microsoft.com/office/drawing/2014/main" id="{ADD9B7D6-3C73-40BB-B0FC-F7C16BE9174F}"/>
              </a:ext>
            </a:extLst>
          </p:cNvPr>
          <p:cNvSpPr>
            <a:spLocks noGrp="1"/>
          </p:cNvSpPr>
          <p:nvPr>
            <p:ph type="sldNum" sz="quarter" idx="12"/>
          </p:nvPr>
        </p:nvSpPr>
        <p:spPr/>
        <p:txBody>
          <a:bodyPr/>
          <a:lstStyle/>
          <a:p>
            <a:pPr algn="ctr"/>
            <a:fld id="{0C3A1854-6B63-4059-B360-A3C4972BF0FC}" type="slidenum">
              <a:rPr lang="ko-KR" altLang="en-US" smtClean="0"/>
              <a:pPr algn="ctr"/>
              <a:t>8</a:t>
            </a:fld>
            <a:endParaRPr lang="ko-KR" altLang="en-US" dirty="0"/>
          </a:p>
        </p:txBody>
      </p:sp>
    </p:spTree>
    <p:extLst>
      <p:ext uri="{BB962C8B-B14F-4D97-AF65-F5344CB8AC3E}">
        <p14:creationId xmlns:p14="http://schemas.microsoft.com/office/powerpoint/2010/main" val="38937896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73A4E-A821-4549-9432-1775917AFCE8}"/>
              </a:ext>
            </a:extLst>
          </p:cNvPr>
          <p:cNvSpPr>
            <a:spLocks noGrp="1"/>
          </p:cNvSpPr>
          <p:nvPr>
            <p:ph type="ctrTitle"/>
          </p:nvPr>
        </p:nvSpPr>
        <p:spPr/>
        <p:txBody>
          <a:bodyPr/>
          <a:lstStyle/>
          <a:p>
            <a:r>
              <a:rPr lang="en-029" dirty="0"/>
              <a:t>EPC Contract Issues in Solar Projects</a:t>
            </a:r>
          </a:p>
        </p:txBody>
      </p:sp>
    </p:spTree>
    <p:extLst>
      <p:ext uri="{BB962C8B-B14F-4D97-AF65-F5344CB8AC3E}">
        <p14:creationId xmlns:p14="http://schemas.microsoft.com/office/powerpoint/2010/main" val="3449000937"/>
      </p:ext>
    </p:extLst>
  </p:cSld>
  <p:clrMapOvr>
    <a:masterClrMapping/>
  </p:clrMapOvr>
  <p:transition>
    <p:zoom/>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F82F4-E4E2-4355-B0DE-C858539CA2C3}"/>
              </a:ext>
            </a:extLst>
          </p:cNvPr>
          <p:cNvSpPr>
            <a:spLocks noGrp="1"/>
          </p:cNvSpPr>
          <p:nvPr>
            <p:ph type="title"/>
          </p:nvPr>
        </p:nvSpPr>
        <p:spPr/>
        <p:txBody>
          <a:bodyPr/>
          <a:lstStyle/>
          <a:p>
            <a:r>
              <a:rPr lang="en-029" dirty="0"/>
              <a:t>Fixed Contract Price in EPC Contract</a:t>
            </a:r>
          </a:p>
        </p:txBody>
      </p:sp>
      <p:sp>
        <p:nvSpPr>
          <p:cNvPr id="3" name="Content Placeholder 2">
            <a:extLst>
              <a:ext uri="{FF2B5EF4-FFF2-40B4-BE49-F238E27FC236}">
                <a16:creationId xmlns:a16="http://schemas.microsoft.com/office/drawing/2014/main" id="{1BB23377-5C2C-44D9-A06D-5E15AACF7B1C}"/>
              </a:ext>
            </a:extLst>
          </p:cNvPr>
          <p:cNvSpPr>
            <a:spLocks noGrp="1"/>
          </p:cNvSpPr>
          <p:nvPr>
            <p:ph idx="1"/>
          </p:nvPr>
        </p:nvSpPr>
        <p:spPr/>
        <p:txBody>
          <a:bodyPr/>
          <a:lstStyle/>
          <a:p>
            <a:r>
              <a:rPr lang="en-029" dirty="0"/>
              <a:t> </a:t>
            </a:r>
          </a:p>
        </p:txBody>
      </p:sp>
      <p:pic>
        <p:nvPicPr>
          <p:cNvPr id="4" name="Picture 3">
            <a:extLst>
              <a:ext uri="{FF2B5EF4-FFF2-40B4-BE49-F238E27FC236}">
                <a16:creationId xmlns:a16="http://schemas.microsoft.com/office/drawing/2014/main" id="{EC71AD91-672A-4D14-ADB1-1D32538D47B0}"/>
              </a:ext>
            </a:extLst>
          </p:cNvPr>
          <p:cNvPicPr>
            <a:picLocks noChangeAspect="1"/>
          </p:cNvPicPr>
          <p:nvPr/>
        </p:nvPicPr>
        <p:blipFill>
          <a:blip r:embed="rId2"/>
          <a:stretch>
            <a:fillRect/>
          </a:stretch>
        </p:blipFill>
        <p:spPr>
          <a:xfrm>
            <a:off x="1156477" y="1284936"/>
            <a:ext cx="6818671" cy="4851380"/>
          </a:xfrm>
          <a:prstGeom prst="rect">
            <a:avLst/>
          </a:prstGeom>
        </p:spPr>
      </p:pic>
    </p:spTree>
    <p:extLst>
      <p:ext uri="{BB962C8B-B14F-4D97-AF65-F5344CB8AC3E}">
        <p14:creationId xmlns:p14="http://schemas.microsoft.com/office/powerpoint/2010/main" val="24471120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C7BD7-18DD-4EFE-A804-8AF825C4786C}"/>
              </a:ext>
            </a:extLst>
          </p:cNvPr>
          <p:cNvSpPr>
            <a:spLocks noGrp="1"/>
          </p:cNvSpPr>
          <p:nvPr>
            <p:ph type="title"/>
          </p:nvPr>
        </p:nvSpPr>
        <p:spPr/>
        <p:txBody>
          <a:bodyPr>
            <a:normAutofit fontScale="90000"/>
          </a:bodyPr>
          <a:lstStyle/>
          <a:p>
            <a:r>
              <a:rPr lang="en-029" dirty="0"/>
              <a:t>EPC Provisions – Guaranteed Capacity and Performance for Solar Plant</a:t>
            </a:r>
          </a:p>
        </p:txBody>
      </p:sp>
      <p:pic>
        <p:nvPicPr>
          <p:cNvPr id="4" name="Picture 3">
            <a:extLst>
              <a:ext uri="{FF2B5EF4-FFF2-40B4-BE49-F238E27FC236}">
                <a16:creationId xmlns:a16="http://schemas.microsoft.com/office/drawing/2014/main" id="{596CFDFC-C086-4334-A1FF-9BCCC97808EE}"/>
              </a:ext>
            </a:extLst>
          </p:cNvPr>
          <p:cNvPicPr>
            <a:picLocks noChangeAspect="1"/>
          </p:cNvPicPr>
          <p:nvPr/>
        </p:nvPicPr>
        <p:blipFill>
          <a:blip r:embed="rId2"/>
          <a:stretch>
            <a:fillRect/>
          </a:stretch>
        </p:blipFill>
        <p:spPr>
          <a:xfrm>
            <a:off x="2127413" y="1194749"/>
            <a:ext cx="4876800" cy="5382959"/>
          </a:xfrm>
          <a:prstGeom prst="rect">
            <a:avLst/>
          </a:prstGeom>
        </p:spPr>
      </p:pic>
    </p:spTree>
    <p:extLst>
      <p:ext uri="{BB962C8B-B14F-4D97-AF65-F5344CB8AC3E}">
        <p14:creationId xmlns:p14="http://schemas.microsoft.com/office/powerpoint/2010/main" val="37768527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A0D0DEB-5B07-4513-96A1-8C6545FA6BEC}"/>
              </a:ext>
            </a:extLst>
          </p:cNvPr>
          <p:cNvPicPr>
            <a:picLocks noGrp="1" noChangeAspect="1"/>
          </p:cNvPicPr>
          <p:nvPr>
            <p:ph idx="1"/>
          </p:nvPr>
        </p:nvPicPr>
        <p:blipFill>
          <a:blip r:embed="rId2"/>
          <a:stretch>
            <a:fillRect/>
          </a:stretch>
        </p:blipFill>
        <p:spPr>
          <a:xfrm>
            <a:off x="0" y="1565444"/>
            <a:ext cx="8951495" cy="3857687"/>
          </a:xfrm>
          <a:prstGeom prst="rect">
            <a:avLst/>
          </a:prstGeom>
        </p:spPr>
      </p:pic>
      <p:sp>
        <p:nvSpPr>
          <p:cNvPr id="2" name="Title 1">
            <a:extLst>
              <a:ext uri="{FF2B5EF4-FFF2-40B4-BE49-F238E27FC236}">
                <a16:creationId xmlns:a16="http://schemas.microsoft.com/office/drawing/2014/main" id="{F7475888-9C77-4A90-88A1-BE0A48BF6FF4}"/>
              </a:ext>
            </a:extLst>
          </p:cNvPr>
          <p:cNvSpPr>
            <a:spLocks noGrp="1"/>
          </p:cNvSpPr>
          <p:nvPr>
            <p:ph type="title"/>
          </p:nvPr>
        </p:nvSpPr>
        <p:spPr/>
        <p:txBody>
          <a:bodyPr>
            <a:normAutofit/>
          </a:bodyPr>
          <a:lstStyle/>
          <a:p>
            <a:r>
              <a:rPr lang="en-US" dirty="0"/>
              <a:t>Example of Delay Penalty in PPA Contract</a:t>
            </a:r>
          </a:p>
        </p:txBody>
      </p:sp>
      <p:sp>
        <p:nvSpPr>
          <p:cNvPr id="4" name="Slide Number Placeholder 3">
            <a:extLst>
              <a:ext uri="{FF2B5EF4-FFF2-40B4-BE49-F238E27FC236}">
                <a16:creationId xmlns:a16="http://schemas.microsoft.com/office/drawing/2014/main" id="{D94A4149-0A1B-4A7E-B033-989F17023097}"/>
              </a:ext>
            </a:extLst>
          </p:cNvPr>
          <p:cNvSpPr>
            <a:spLocks noGrp="1"/>
          </p:cNvSpPr>
          <p:nvPr>
            <p:ph type="sldNum" sz="quarter" idx="12"/>
          </p:nvPr>
        </p:nvSpPr>
        <p:spPr/>
        <p:txBody>
          <a:bodyPr/>
          <a:lstStyle/>
          <a:p>
            <a:pPr algn="ctr"/>
            <a:fld id="{0C3A1854-6B63-4059-B360-A3C4972BF0FC}" type="slidenum">
              <a:rPr lang="ko-KR" altLang="en-US" smtClean="0"/>
              <a:pPr algn="ctr"/>
              <a:t>83</a:t>
            </a:fld>
            <a:endParaRPr lang="ko-KR" altLang="en-US" dirty="0"/>
          </a:p>
        </p:txBody>
      </p:sp>
    </p:spTree>
    <p:extLst>
      <p:ext uri="{BB962C8B-B14F-4D97-AF65-F5344CB8AC3E}">
        <p14:creationId xmlns:p14="http://schemas.microsoft.com/office/powerpoint/2010/main" val="20129894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2C60300-D72D-4FDE-A230-70D6ACDF1F7F}"/>
              </a:ext>
            </a:extLst>
          </p:cNvPr>
          <p:cNvPicPr>
            <a:picLocks noGrp="1" noChangeAspect="1"/>
          </p:cNvPicPr>
          <p:nvPr>
            <p:ph idx="1"/>
          </p:nvPr>
        </p:nvPicPr>
        <p:blipFill>
          <a:blip r:embed="rId2"/>
          <a:stretch>
            <a:fillRect/>
          </a:stretch>
        </p:blipFill>
        <p:spPr>
          <a:xfrm>
            <a:off x="0" y="1954146"/>
            <a:ext cx="9054058" cy="4024955"/>
          </a:xfrm>
          <a:prstGeom prst="rect">
            <a:avLst/>
          </a:prstGeom>
        </p:spPr>
      </p:pic>
      <p:sp>
        <p:nvSpPr>
          <p:cNvPr id="2" name="Title 1">
            <a:extLst>
              <a:ext uri="{FF2B5EF4-FFF2-40B4-BE49-F238E27FC236}">
                <a16:creationId xmlns:a16="http://schemas.microsoft.com/office/drawing/2014/main" id="{85A4CE20-E253-4920-8119-6D63FFD21D75}"/>
              </a:ext>
            </a:extLst>
          </p:cNvPr>
          <p:cNvSpPr>
            <a:spLocks noGrp="1"/>
          </p:cNvSpPr>
          <p:nvPr>
            <p:ph type="title"/>
          </p:nvPr>
        </p:nvSpPr>
        <p:spPr/>
        <p:txBody>
          <a:bodyPr/>
          <a:lstStyle/>
          <a:p>
            <a:r>
              <a:rPr lang="en-US" dirty="0"/>
              <a:t>Example of Delay LD in EPC Contract</a:t>
            </a:r>
          </a:p>
        </p:txBody>
      </p:sp>
      <p:sp>
        <p:nvSpPr>
          <p:cNvPr id="4" name="Slide Number Placeholder 3">
            <a:extLst>
              <a:ext uri="{FF2B5EF4-FFF2-40B4-BE49-F238E27FC236}">
                <a16:creationId xmlns:a16="http://schemas.microsoft.com/office/drawing/2014/main" id="{AF423A73-AFD4-49CB-914F-78C44E128326}"/>
              </a:ext>
            </a:extLst>
          </p:cNvPr>
          <p:cNvSpPr>
            <a:spLocks noGrp="1"/>
          </p:cNvSpPr>
          <p:nvPr>
            <p:ph type="sldNum" sz="quarter" idx="12"/>
          </p:nvPr>
        </p:nvSpPr>
        <p:spPr/>
        <p:txBody>
          <a:bodyPr/>
          <a:lstStyle/>
          <a:p>
            <a:pPr algn="ctr"/>
            <a:fld id="{0C3A1854-6B63-4059-B360-A3C4972BF0FC}" type="slidenum">
              <a:rPr lang="ko-KR" altLang="en-US" smtClean="0"/>
              <a:pPr algn="ctr"/>
              <a:t>84</a:t>
            </a:fld>
            <a:endParaRPr lang="ko-KR" altLang="en-US" dirty="0"/>
          </a:p>
        </p:txBody>
      </p:sp>
    </p:spTree>
    <p:extLst>
      <p:ext uri="{BB962C8B-B14F-4D97-AF65-F5344CB8AC3E}">
        <p14:creationId xmlns:p14="http://schemas.microsoft.com/office/powerpoint/2010/main" val="33906312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Theory of Risk and Return in Project Finance</a:t>
            </a:r>
          </a:p>
        </p:txBody>
      </p:sp>
      <p:sp>
        <p:nvSpPr>
          <p:cNvPr id="3" name="Content Placeholder 2"/>
          <p:cNvSpPr>
            <a:spLocks noGrp="1"/>
          </p:cNvSpPr>
          <p:nvPr>
            <p:ph idx="1"/>
          </p:nvPr>
        </p:nvSpPr>
        <p:spPr/>
        <p:txBody>
          <a:bodyPr>
            <a:normAutofit fontScale="85000" lnSpcReduction="20000"/>
          </a:bodyPr>
          <a:lstStyle/>
          <a:p>
            <a:r>
              <a:rPr lang="en-US" dirty="0"/>
              <a:t>Different parties in project finance including EPC contractors, O&amp;M contractors, insurance companies, financial institutions and sponsors are paid for taking risk. </a:t>
            </a:r>
          </a:p>
          <a:p>
            <a:r>
              <a:rPr lang="en-US" dirty="0"/>
              <a:t>The general idea that if parties are paid too much or too little for accepting risk, the off-taker will pay too much for the service and/or sponsors will not receive an adequate return will be demonstrated. </a:t>
            </a:r>
          </a:p>
          <a:p>
            <a:r>
              <a:rPr lang="en-US" dirty="0"/>
              <a:t>Off-taker economics as well as the technical aspects of the facility must be fully understood to effectively negotiate project finance terms.</a:t>
            </a:r>
          </a:p>
          <a:p>
            <a:r>
              <a:rPr lang="en-US" dirty="0"/>
              <a:t>The theory and practice of computing delay liquidated damages, availability penalties, target heat rates and other items through the central idea of minimizing the sum of off-taker costs and IPP costs.</a:t>
            </a:r>
          </a:p>
        </p:txBody>
      </p:sp>
      <p:sp>
        <p:nvSpPr>
          <p:cNvPr id="4" name="Slide Number Placeholder 3"/>
          <p:cNvSpPr>
            <a:spLocks noGrp="1"/>
          </p:cNvSpPr>
          <p:nvPr>
            <p:ph type="sldNum" sz="quarter" idx="12"/>
          </p:nvPr>
        </p:nvSpPr>
        <p:spPr/>
        <p:txBody>
          <a:bodyPr/>
          <a:lstStyle/>
          <a:p>
            <a:fld id="{EB241CD2-1E45-42A3-B213-66A034DF9A3B}" type="slidenum">
              <a:rPr lang="en-GB" smtClean="0"/>
              <a:t>85</a:t>
            </a:fld>
            <a:endParaRPr lang="en-GB" dirty="0"/>
          </a:p>
        </p:txBody>
      </p:sp>
    </p:spTree>
    <p:extLst>
      <p:ext uri="{BB962C8B-B14F-4D97-AF65-F5344CB8AC3E}">
        <p14:creationId xmlns:p14="http://schemas.microsoft.com/office/powerpoint/2010/main" val="4342129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p:txBody>
          <a:bodyPr/>
          <a:lstStyle/>
          <a:p>
            <a:r>
              <a:rPr lang="en-US" altLang="en-US" dirty="0"/>
              <a:t>Change Orders in LSTK Contract</a:t>
            </a:r>
          </a:p>
        </p:txBody>
      </p:sp>
      <p:sp>
        <p:nvSpPr>
          <p:cNvPr id="169987" name="Content Placeholder 2"/>
          <p:cNvSpPr>
            <a:spLocks noGrp="1"/>
          </p:cNvSpPr>
          <p:nvPr>
            <p:ph idx="1"/>
          </p:nvPr>
        </p:nvSpPr>
        <p:spPr/>
        <p:txBody>
          <a:bodyPr>
            <a:normAutofit lnSpcReduction="10000"/>
          </a:bodyPr>
          <a:lstStyle/>
          <a:p>
            <a:r>
              <a:rPr lang="en-US" altLang="en-US" dirty="0"/>
              <a:t>The SPV may at any time prior to PCOD direct Changes.</a:t>
            </a:r>
          </a:p>
          <a:p>
            <a:r>
              <a:rPr lang="en-US" altLang="en-US" dirty="0"/>
              <a:t>The Contractor may request a Design Change, which request shall be granted or denied by the SPV.</a:t>
            </a:r>
          </a:p>
          <a:p>
            <a:r>
              <a:rPr lang="en-US" altLang="en-US" dirty="0"/>
              <a:t>The price of any work required, modified or deleted by a change shall be on a “cost plus” basis to be mutually agreed by the parties.</a:t>
            </a:r>
          </a:p>
          <a:p>
            <a:r>
              <a:rPr lang="en-US" altLang="en-US" dirty="0"/>
              <a:t>If disagreements occur, on the necessary adjustments to the contract, the contractor shall proceed if requested by the SPV.  </a:t>
            </a:r>
          </a:p>
          <a:p>
            <a:endParaRPr lang="en-US" altLang="en-US" dirty="0"/>
          </a:p>
        </p:txBody>
      </p:sp>
    </p:spTree>
    <p:extLst>
      <p:ext uri="{BB962C8B-B14F-4D97-AF65-F5344CB8AC3E}">
        <p14:creationId xmlns:p14="http://schemas.microsoft.com/office/powerpoint/2010/main" val="442074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67ECC-1841-4C71-831F-FE3A63791F3D}"/>
              </a:ext>
            </a:extLst>
          </p:cNvPr>
          <p:cNvSpPr>
            <a:spLocks noGrp="1"/>
          </p:cNvSpPr>
          <p:nvPr>
            <p:ph type="title"/>
          </p:nvPr>
        </p:nvSpPr>
        <p:spPr/>
        <p:txBody>
          <a:bodyPr/>
          <a:lstStyle/>
          <a:p>
            <a:r>
              <a:rPr lang="en-029" dirty="0"/>
              <a:t>EPC Contractor Proposal</a:t>
            </a:r>
          </a:p>
        </p:txBody>
      </p:sp>
      <p:pic>
        <p:nvPicPr>
          <p:cNvPr id="4" name="Content Placeholder 3">
            <a:extLst>
              <a:ext uri="{FF2B5EF4-FFF2-40B4-BE49-F238E27FC236}">
                <a16:creationId xmlns:a16="http://schemas.microsoft.com/office/drawing/2014/main" id="{2894A7AA-7AA8-4886-B42C-A3F73F1742F2}"/>
              </a:ext>
            </a:extLst>
          </p:cNvPr>
          <p:cNvPicPr>
            <a:picLocks noGrp="1" noChangeAspect="1"/>
          </p:cNvPicPr>
          <p:nvPr>
            <p:ph idx="1"/>
          </p:nvPr>
        </p:nvPicPr>
        <p:blipFill>
          <a:blip r:embed="rId2"/>
          <a:stretch>
            <a:fillRect/>
          </a:stretch>
        </p:blipFill>
        <p:spPr>
          <a:xfrm>
            <a:off x="762000" y="1724526"/>
            <a:ext cx="7620000" cy="4170947"/>
          </a:xfrm>
          <a:prstGeom prst="rect">
            <a:avLst/>
          </a:prstGeom>
        </p:spPr>
      </p:pic>
      <p:sp>
        <p:nvSpPr>
          <p:cNvPr id="5" name="TextBox 4">
            <a:extLst>
              <a:ext uri="{FF2B5EF4-FFF2-40B4-BE49-F238E27FC236}">
                <a16:creationId xmlns:a16="http://schemas.microsoft.com/office/drawing/2014/main" id="{97A0A880-0E06-45DF-8790-110BFD05417F}"/>
              </a:ext>
            </a:extLst>
          </p:cNvPr>
          <p:cNvSpPr txBox="1"/>
          <p:nvPr/>
        </p:nvSpPr>
        <p:spPr>
          <a:xfrm>
            <a:off x="732344" y="5336176"/>
            <a:ext cx="2209800" cy="1323439"/>
          </a:xfrm>
          <a:prstGeom prst="rect">
            <a:avLst/>
          </a:prstGeom>
          <a:solidFill>
            <a:srgbClr val="FFFF00"/>
          </a:solidFill>
        </p:spPr>
        <p:txBody>
          <a:bodyPr wrap="square" rtlCol="0">
            <a:spAutoFit/>
          </a:bodyPr>
          <a:lstStyle/>
          <a:p>
            <a:r>
              <a:rPr lang="en-029" sz="2000" dirty="0"/>
              <a:t>Is the Premium to the EPC contractor worth the risk</a:t>
            </a:r>
          </a:p>
        </p:txBody>
      </p:sp>
    </p:spTree>
    <p:extLst>
      <p:ext uri="{BB962C8B-B14F-4D97-AF65-F5344CB8AC3E}">
        <p14:creationId xmlns:p14="http://schemas.microsoft.com/office/powerpoint/2010/main" val="6755865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6B240-985B-4011-9D33-A5DCC8FA3A8A}"/>
              </a:ext>
            </a:extLst>
          </p:cNvPr>
          <p:cNvSpPr>
            <a:spLocks noGrp="1"/>
          </p:cNvSpPr>
          <p:nvPr>
            <p:ph type="title"/>
          </p:nvPr>
        </p:nvSpPr>
        <p:spPr/>
        <p:txBody>
          <a:bodyPr>
            <a:normAutofit fontScale="90000"/>
          </a:bodyPr>
          <a:lstStyle/>
          <a:p>
            <a:r>
              <a:rPr lang="en-029" dirty="0"/>
              <a:t>Is the Risk Reduction Value worth the Fixed Cost</a:t>
            </a:r>
          </a:p>
        </p:txBody>
      </p:sp>
      <p:sp>
        <p:nvSpPr>
          <p:cNvPr id="3" name="Content Placeholder 2">
            <a:extLst>
              <a:ext uri="{FF2B5EF4-FFF2-40B4-BE49-F238E27FC236}">
                <a16:creationId xmlns:a16="http://schemas.microsoft.com/office/drawing/2014/main" id="{1D078534-BF98-460B-9F56-84C0DBB385E4}"/>
              </a:ext>
            </a:extLst>
          </p:cNvPr>
          <p:cNvSpPr>
            <a:spLocks noGrp="1"/>
          </p:cNvSpPr>
          <p:nvPr>
            <p:ph idx="1"/>
          </p:nvPr>
        </p:nvSpPr>
        <p:spPr/>
        <p:txBody>
          <a:bodyPr/>
          <a:lstStyle/>
          <a:p>
            <a:r>
              <a:rPr lang="en-029" dirty="0"/>
              <a:t>Exchange Rate about 900</a:t>
            </a:r>
          </a:p>
          <a:p>
            <a:endParaRPr lang="en-029" dirty="0"/>
          </a:p>
        </p:txBody>
      </p:sp>
      <p:pic>
        <p:nvPicPr>
          <p:cNvPr id="5" name="Picture 4">
            <a:extLst>
              <a:ext uri="{FF2B5EF4-FFF2-40B4-BE49-F238E27FC236}">
                <a16:creationId xmlns:a16="http://schemas.microsoft.com/office/drawing/2014/main" id="{A1BF8A92-06D7-44C0-B3B8-D20FF9E33131}"/>
              </a:ext>
            </a:extLst>
          </p:cNvPr>
          <p:cNvPicPr>
            <a:picLocks noChangeAspect="1"/>
          </p:cNvPicPr>
          <p:nvPr/>
        </p:nvPicPr>
        <p:blipFill>
          <a:blip r:embed="rId2"/>
          <a:stretch>
            <a:fillRect/>
          </a:stretch>
        </p:blipFill>
        <p:spPr>
          <a:xfrm>
            <a:off x="228600" y="2514600"/>
            <a:ext cx="8330236" cy="2286000"/>
          </a:xfrm>
          <a:prstGeom prst="rect">
            <a:avLst/>
          </a:prstGeom>
        </p:spPr>
      </p:pic>
      <p:sp>
        <p:nvSpPr>
          <p:cNvPr id="7" name="Freeform: Shape 6">
            <a:extLst>
              <a:ext uri="{FF2B5EF4-FFF2-40B4-BE49-F238E27FC236}">
                <a16:creationId xmlns:a16="http://schemas.microsoft.com/office/drawing/2014/main" id="{0EE1DD39-DD19-4864-9C11-7EA00CA871B0}"/>
              </a:ext>
            </a:extLst>
          </p:cNvPr>
          <p:cNvSpPr/>
          <p:nvPr/>
        </p:nvSpPr>
        <p:spPr bwMode="auto">
          <a:xfrm>
            <a:off x="7097086" y="2525086"/>
            <a:ext cx="830581" cy="830510"/>
          </a:xfrm>
          <a:custGeom>
            <a:avLst/>
            <a:gdLst>
              <a:gd name="connsiteX0" fmla="*/ 159391 w 830581"/>
              <a:gd name="connsiteY0" fmla="*/ 0 h 830510"/>
              <a:gd name="connsiteX1" fmla="*/ 125835 w 830581"/>
              <a:gd name="connsiteY1" fmla="*/ 58723 h 830510"/>
              <a:gd name="connsiteX2" fmla="*/ 117446 w 830581"/>
              <a:gd name="connsiteY2" fmla="*/ 92279 h 830510"/>
              <a:gd name="connsiteX3" fmla="*/ 100668 w 830581"/>
              <a:gd name="connsiteY3" fmla="*/ 142613 h 830510"/>
              <a:gd name="connsiteX4" fmla="*/ 92279 w 830581"/>
              <a:gd name="connsiteY4" fmla="*/ 176169 h 830510"/>
              <a:gd name="connsiteX5" fmla="*/ 67112 w 830581"/>
              <a:gd name="connsiteY5" fmla="*/ 201336 h 830510"/>
              <a:gd name="connsiteX6" fmla="*/ 50334 w 830581"/>
              <a:gd name="connsiteY6" fmla="*/ 285226 h 830510"/>
              <a:gd name="connsiteX7" fmla="*/ 33556 w 830581"/>
              <a:gd name="connsiteY7" fmla="*/ 352338 h 830510"/>
              <a:gd name="connsiteX8" fmla="*/ 25167 w 830581"/>
              <a:gd name="connsiteY8" fmla="*/ 461395 h 830510"/>
              <a:gd name="connsiteX9" fmla="*/ 16778 w 830581"/>
              <a:gd name="connsiteY9" fmla="*/ 536896 h 830510"/>
              <a:gd name="connsiteX10" fmla="*/ 25167 w 830581"/>
              <a:gd name="connsiteY10" fmla="*/ 620786 h 830510"/>
              <a:gd name="connsiteX11" fmla="*/ 50334 w 830581"/>
              <a:gd name="connsiteY11" fmla="*/ 721453 h 830510"/>
              <a:gd name="connsiteX12" fmla="*/ 75501 w 830581"/>
              <a:gd name="connsiteY12" fmla="*/ 746620 h 830510"/>
              <a:gd name="connsiteX13" fmla="*/ 151002 w 830581"/>
              <a:gd name="connsiteY13" fmla="*/ 813732 h 830510"/>
              <a:gd name="connsiteX14" fmla="*/ 209725 w 830581"/>
              <a:gd name="connsiteY14" fmla="*/ 830510 h 830510"/>
              <a:gd name="connsiteX15" fmla="*/ 411061 w 830581"/>
              <a:gd name="connsiteY15" fmla="*/ 822121 h 830510"/>
              <a:gd name="connsiteX16" fmla="*/ 478173 w 830581"/>
              <a:gd name="connsiteY16" fmla="*/ 805343 h 830510"/>
              <a:gd name="connsiteX17" fmla="*/ 520118 w 830581"/>
              <a:gd name="connsiteY17" fmla="*/ 796954 h 830510"/>
              <a:gd name="connsiteX18" fmla="*/ 553674 w 830581"/>
              <a:gd name="connsiteY18" fmla="*/ 780176 h 830510"/>
              <a:gd name="connsiteX19" fmla="*/ 587230 w 830581"/>
              <a:gd name="connsiteY19" fmla="*/ 755009 h 830510"/>
              <a:gd name="connsiteX20" fmla="*/ 662731 w 830581"/>
              <a:gd name="connsiteY20" fmla="*/ 729842 h 830510"/>
              <a:gd name="connsiteX21" fmla="*/ 687897 w 830581"/>
              <a:gd name="connsiteY21" fmla="*/ 713064 h 830510"/>
              <a:gd name="connsiteX22" fmla="*/ 746620 w 830581"/>
              <a:gd name="connsiteY22" fmla="*/ 679508 h 830510"/>
              <a:gd name="connsiteX23" fmla="*/ 771787 w 830581"/>
              <a:gd name="connsiteY23" fmla="*/ 629175 h 830510"/>
              <a:gd name="connsiteX24" fmla="*/ 788565 w 830581"/>
              <a:gd name="connsiteY24" fmla="*/ 595619 h 830510"/>
              <a:gd name="connsiteX25" fmla="*/ 796954 w 830581"/>
              <a:gd name="connsiteY25" fmla="*/ 570452 h 830510"/>
              <a:gd name="connsiteX26" fmla="*/ 822121 w 830581"/>
              <a:gd name="connsiteY26" fmla="*/ 536896 h 830510"/>
              <a:gd name="connsiteX27" fmla="*/ 830510 w 830581"/>
              <a:gd name="connsiteY27" fmla="*/ 503340 h 830510"/>
              <a:gd name="connsiteX28" fmla="*/ 780176 w 830581"/>
              <a:gd name="connsiteY28" fmla="*/ 343949 h 830510"/>
              <a:gd name="connsiteX29" fmla="*/ 729842 w 830581"/>
              <a:gd name="connsiteY29" fmla="*/ 268448 h 830510"/>
              <a:gd name="connsiteX30" fmla="*/ 687897 w 830581"/>
              <a:gd name="connsiteY30" fmla="*/ 201336 h 830510"/>
              <a:gd name="connsiteX31" fmla="*/ 662731 w 830581"/>
              <a:gd name="connsiteY31" fmla="*/ 192947 h 830510"/>
              <a:gd name="connsiteX32" fmla="*/ 604008 w 830581"/>
              <a:gd name="connsiteY32" fmla="*/ 176169 h 830510"/>
              <a:gd name="connsiteX33" fmla="*/ 545285 w 830581"/>
              <a:gd name="connsiteY33" fmla="*/ 151002 h 830510"/>
              <a:gd name="connsiteX34" fmla="*/ 520118 w 830581"/>
              <a:gd name="connsiteY34" fmla="*/ 142613 h 830510"/>
              <a:gd name="connsiteX35" fmla="*/ 494951 w 830581"/>
              <a:gd name="connsiteY35" fmla="*/ 125835 h 830510"/>
              <a:gd name="connsiteX36" fmla="*/ 427839 w 830581"/>
              <a:gd name="connsiteY36" fmla="*/ 117446 h 830510"/>
              <a:gd name="connsiteX37" fmla="*/ 394283 w 830581"/>
              <a:gd name="connsiteY37" fmla="*/ 100668 h 830510"/>
              <a:gd name="connsiteX38" fmla="*/ 369116 w 830581"/>
              <a:gd name="connsiteY38" fmla="*/ 83890 h 830510"/>
              <a:gd name="connsiteX39" fmla="*/ 327171 w 830581"/>
              <a:gd name="connsiteY39" fmla="*/ 67112 h 830510"/>
              <a:gd name="connsiteX40" fmla="*/ 293615 w 830581"/>
              <a:gd name="connsiteY40" fmla="*/ 50334 h 830510"/>
              <a:gd name="connsiteX41" fmla="*/ 117446 w 830581"/>
              <a:gd name="connsiteY41" fmla="*/ 33556 h 830510"/>
              <a:gd name="connsiteX42" fmla="*/ 0 w 830581"/>
              <a:gd name="connsiteY42" fmla="*/ 25167 h 83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30581" h="830510">
                <a:moveTo>
                  <a:pt x="159391" y="0"/>
                </a:moveTo>
                <a:cubicBezTo>
                  <a:pt x="148206" y="19574"/>
                  <a:pt x="135164" y="38199"/>
                  <a:pt x="125835" y="58723"/>
                </a:cubicBezTo>
                <a:cubicBezTo>
                  <a:pt x="121064" y="69219"/>
                  <a:pt x="120759" y="81236"/>
                  <a:pt x="117446" y="92279"/>
                </a:cubicBezTo>
                <a:cubicBezTo>
                  <a:pt x="112364" y="109219"/>
                  <a:pt x="104957" y="125455"/>
                  <a:pt x="100668" y="142613"/>
                </a:cubicBezTo>
                <a:cubicBezTo>
                  <a:pt x="97872" y="153798"/>
                  <a:pt x="97999" y="166159"/>
                  <a:pt x="92279" y="176169"/>
                </a:cubicBezTo>
                <a:cubicBezTo>
                  <a:pt x="86393" y="186470"/>
                  <a:pt x="75501" y="192947"/>
                  <a:pt x="67112" y="201336"/>
                </a:cubicBezTo>
                <a:cubicBezTo>
                  <a:pt x="46559" y="345206"/>
                  <a:pt x="69856" y="207136"/>
                  <a:pt x="50334" y="285226"/>
                </a:cubicBezTo>
                <a:lnTo>
                  <a:pt x="33556" y="352338"/>
                </a:lnTo>
                <a:cubicBezTo>
                  <a:pt x="30760" y="388690"/>
                  <a:pt x="28468" y="425085"/>
                  <a:pt x="25167" y="461395"/>
                </a:cubicBezTo>
                <a:cubicBezTo>
                  <a:pt x="22874" y="486613"/>
                  <a:pt x="16778" y="511574"/>
                  <a:pt x="16778" y="536896"/>
                </a:cubicBezTo>
                <a:cubicBezTo>
                  <a:pt x="16778" y="564999"/>
                  <a:pt x="21681" y="592900"/>
                  <a:pt x="25167" y="620786"/>
                </a:cubicBezTo>
                <a:cubicBezTo>
                  <a:pt x="27147" y="636629"/>
                  <a:pt x="37863" y="708982"/>
                  <a:pt x="50334" y="721453"/>
                </a:cubicBezTo>
                <a:cubicBezTo>
                  <a:pt x="58723" y="729842"/>
                  <a:pt x="67780" y="737612"/>
                  <a:pt x="75501" y="746620"/>
                </a:cubicBezTo>
                <a:cubicBezTo>
                  <a:pt x="103033" y="778741"/>
                  <a:pt x="103072" y="797755"/>
                  <a:pt x="151002" y="813732"/>
                </a:cubicBezTo>
                <a:cubicBezTo>
                  <a:pt x="187107" y="825767"/>
                  <a:pt x="167590" y="819976"/>
                  <a:pt x="209725" y="830510"/>
                </a:cubicBezTo>
                <a:cubicBezTo>
                  <a:pt x="276837" y="827714"/>
                  <a:pt x="344184" y="828391"/>
                  <a:pt x="411061" y="822121"/>
                </a:cubicBezTo>
                <a:cubicBezTo>
                  <a:pt x="434019" y="819969"/>
                  <a:pt x="455562" y="809865"/>
                  <a:pt x="478173" y="805343"/>
                </a:cubicBezTo>
                <a:lnTo>
                  <a:pt x="520118" y="796954"/>
                </a:lnTo>
                <a:cubicBezTo>
                  <a:pt x="531303" y="791361"/>
                  <a:pt x="543069" y="786804"/>
                  <a:pt x="553674" y="780176"/>
                </a:cubicBezTo>
                <a:cubicBezTo>
                  <a:pt x="565530" y="772766"/>
                  <a:pt x="574535" y="760868"/>
                  <a:pt x="587230" y="755009"/>
                </a:cubicBezTo>
                <a:cubicBezTo>
                  <a:pt x="611317" y="743892"/>
                  <a:pt x="662731" y="729842"/>
                  <a:pt x="662731" y="729842"/>
                </a:cubicBezTo>
                <a:cubicBezTo>
                  <a:pt x="671120" y="724249"/>
                  <a:pt x="679143" y="718066"/>
                  <a:pt x="687897" y="713064"/>
                </a:cubicBezTo>
                <a:cubicBezTo>
                  <a:pt x="762409" y="670485"/>
                  <a:pt x="685298" y="720389"/>
                  <a:pt x="746620" y="679508"/>
                </a:cubicBezTo>
                <a:cubicBezTo>
                  <a:pt x="762001" y="633367"/>
                  <a:pt x="745767" y="674710"/>
                  <a:pt x="771787" y="629175"/>
                </a:cubicBezTo>
                <a:cubicBezTo>
                  <a:pt x="777992" y="618317"/>
                  <a:pt x="783639" y="607113"/>
                  <a:pt x="788565" y="595619"/>
                </a:cubicBezTo>
                <a:cubicBezTo>
                  <a:pt x="792048" y="587491"/>
                  <a:pt x="792567" y="578130"/>
                  <a:pt x="796954" y="570452"/>
                </a:cubicBezTo>
                <a:cubicBezTo>
                  <a:pt x="803891" y="558313"/>
                  <a:pt x="813732" y="548081"/>
                  <a:pt x="822121" y="536896"/>
                </a:cubicBezTo>
                <a:cubicBezTo>
                  <a:pt x="824917" y="525711"/>
                  <a:pt x="831331" y="514840"/>
                  <a:pt x="830510" y="503340"/>
                </a:cubicBezTo>
                <a:cubicBezTo>
                  <a:pt x="826416" y="446030"/>
                  <a:pt x="807848" y="393758"/>
                  <a:pt x="780176" y="343949"/>
                </a:cubicBezTo>
                <a:cubicBezTo>
                  <a:pt x="765487" y="317508"/>
                  <a:pt x="743369" y="295502"/>
                  <a:pt x="729842" y="268448"/>
                </a:cubicBezTo>
                <a:cubicBezTo>
                  <a:pt x="719334" y="247433"/>
                  <a:pt x="706566" y="216894"/>
                  <a:pt x="687897" y="201336"/>
                </a:cubicBezTo>
                <a:cubicBezTo>
                  <a:pt x="681104" y="195675"/>
                  <a:pt x="671201" y="195488"/>
                  <a:pt x="662731" y="192947"/>
                </a:cubicBezTo>
                <a:cubicBezTo>
                  <a:pt x="643232" y="187097"/>
                  <a:pt x="623180" y="183016"/>
                  <a:pt x="604008" y="176169"/>
                </a:cubicBezTo>
                <a:cubicBezTo>
                  <a:pt x="583952" y="169006"/>
                  <a:pt x="565058" y="158911"/>
                  <a:pt x="545285" y="151002"/>
                </a:cubicBezTo>
                <a:cubicBezTo>
                  <a:pt x="537075" y="147718"/>
                  <a:pt x="528027" y="146568"/>
                  <a:pt x="520118" y="142613"/>
                </a:cubicBezTo>
                <a:cubicBezTo>
                  <a:pt x="511100" y="138104"/>
                  <a:pt x="504678" y="128488"/>
                  <a:pt x="494951" y="125835"/>
                </a:cubicBezTo>
                <a:cubicBezTo>
                  <a:pt x="473201" y="119903"/>
                  <a:pt x="450210" y="120242"/>
                  <a:pt x="427839" y="117446"/>
                </a:cubicBezTo>
                <a:cubicBezTo>
                  <a:pt x="416654" y="111853"/>
                  <a:pt x="405141" y="106873"/>
                  <a:pt x="394283" y="100668"/>
                </a:cubicBezTo>
                <a:cubicBezTo>
                  <a:pt x="385529" y="95666"/>
                  <a:pt x="378134" y="88399"/>
                  <a:pt x="369116" y="83890"/>
                </a:cubicBezTo>
                <a:cubicBezTo>
                  <a:pt x="355647" y="77156"/>
                  <a:pt x="340932" y="73228"/>
                  <a:pt x="327171" y="67112"/>
                </a:cubicBezTo>
                <a:cubicBezTo>
                  <a:pt x="315743" y="62033"/>
                  <a:pt x="305324" y="54725"/>
                  <a:pt x="293615" y="50334"/>
                </a:cubicBezTo>
                <a:cubicBezTo>
                  <a:pt x="245244" y="32195"/>
                  <a:pt x="141947" y="35189"/>
                  <a:pt x="117446" y="33556"/>
                </a:cubicBezTo>
                <a:cubicBezTo>
                  <a:pt x="-11606" y="24953"/>
                  <a:pt x="46168" y="25167"/>
                  <a:pt x="0" y="25167"/>
                </a:cubicBezTo>
              </a:path>
            </a:pathLst>
          </a:cu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029" sz="1200" b="0" i="0" u="none" strike="noStrike" cap="none" normalizeH="0" baseline="0" dirty="0">
              <a:ln>
                <a:noFill/>
              </a:ln>
              <a:solidFill>
                <a:schemeClr val="tx1"/>
              </a:solidFill>
              <a:effectLst/>
              <a:latin typeface="Arial" pitchFamily="34" charset="0"/>
            </a:endParaRPr>
          </a:p>
        </p:txBody>
      </p:sp>
      <p:sp>
        <p:nvSpPr>
          <p:cNvPr id="4" name="TextBox 3">
            <a:extLst>
              <a:ext uri="{FF2B5EF4-FFF2-40B4-BE49-F238E27FC236}">
                <a16:creationId xmlns:a16="http://schemas.microsoft.com/office/drawing/2014/main" id="{E8A718A6-8338-40AD-894D-9FECD6D082A9}"/>
              </a:ext>
            </a:extLst>
          </p:cNvPr>
          <p:cNvSpPr txBox="1"/>
          <p:nvPr/>
        </p:nvSpPr>
        <p:spPr>
          <a:xfrm>
            <a:off x="2209800" y="5381625"/>
            <a:ext cx="4533900" cy="369332"/>
          </a:xfrm>
          <a:prstGeom prst="rect">
            <a:avLst/>
          </a:prstGeom>
          <a:solidFill>
            <a:srgbClr val="FFFF00"/>
          </a:solidFill>
        </p:spPr>
        <p:txBody>
          <a:bodyPr wrap="square" rtlCol="0">
            <a:spAutoFit/>
          </a:bodyPr>
          <a:lstStyle/>
          <a:p>
            <a:r>
              <a:rPr lang="en-US" dirty="0"/>
              <a:t>Notice the enormous premium</a:t>
            </a:r>
          </a:p>
        </p:txBody>
      </p:sp>
    </p:spTree>
    <p:extLst>
      <p:ext uri="{BB962C8B-B14F-4D97-AF65-F5344CB8AC3E}">
        <p14:creationId xmlns:p14="http://schemas.microsoft.com/office/powerpoint/2010/main" val="11147552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10DB4E8-4CBE-4D83-B402-176EEEE1F7B5}"/>
              </a:ext>
            </a:extLst>
          </p:cNvPr>
          <p:cNvPicPr>
            <a:picLocks noGrp="1" noChangeAspect="1"/>
          </p:cNvPicPr>
          <p:nvPr>
            <p:ph idx="1"/>
          </p:nvPr>
        </p:nvPicPr>
        <p:blipFill>
          <a:blip r:embed="rId2"/>
          <a:stretch>
            <a:fillRect/>
          </a:stretch>
        </p:blipFill>
        <p:spPr>
          <a:xfrm>
            <a:off x="731838" y="1360489"/>
            <a:ext cx="7902575" cy="4303710"/>
          </a:xfrm>
          <a:prstGeom prst="rect">
            <a:avLst/>
          </a:prstGeom>
        </p:spPr>
      </p:pic>
      <p:sp>
        <p:nvSpPr>
          <p:cNvPr id="3" name="Title 2">
            <a:extLst>
              <a:ext uri="{FF2B5EF4-FFF2-40B4-BE49-F238E27FC236}">
                <a16:creationId xmlns:a16="http://schemas.microsoft.com/office/drawing/2014/main" id="{F7F2FFD3-80C8-4DA0-8B0D-909536579BFE}"/>
              </a:ext>
            </a:extLst>
          </p:cNvPr>
          <p:cNvSpPr>
            <a:spLocks noGrp="1"/>
          </p:cNvSpPr>
          <p:nvPr>
            <p:ph type="title"/>
          </p:nvPr>
        </p:nvSpPr>
        <p:spPr/>
        <p:txBody>
          <a:bodyPr>
            <a:normAutofit fontScale="90000"/>
          </a:bodyPr>
          <a:lstStyle/>
          <a:p>
            <a:r>
              <a:rPr lang="en-US" dirty="0"/>
              <a:t>Liquidated Damages for Performance Ratio</a:t>
            </a:r>
          </a:p>
        </p:txBody>
      </p:sp>
      <p:sp>
        <p:nvSpPr>
          <p:cNvPr id="4" name="Slide Number Placeholder 3">
            <a:extLst>
              <a:ext uri="{FF2B5EF4-FFF2-40B4-BE49-F238E27FC236}">
                <a16:creationId xmlns:a16="http://schemas.microsoft.com/office/drawing/2014/main" id="{52D2A5D5-012E-46AE-9238-D34FAD2F8145}"/>
              </a:ext>
            </a:extLst>
          </p:cNvPr>
          <p:cNvSpPr>
            <a:spLocks noGrp="1"/>
          </p:cNvSpPr>
          <p:nvPr>
            <p:ph type="sldNum" sz="quarter" idx="12"/>
          </p:nvPr>
        </p:nvSpPr>
        <p:spPr/>
        <p:txBody>
          <a:bodyPr/>
          <a:lstStyle/>
          <a:p>
            <a:pPr algn="ctr"/>
            <a:fld id="{0C3A1854-6B63-4059-B360-A3C4972BF0FC}" type="slidenum">
              <a:rPr lang="ko-KR" altLang="en-US" smtClean="0"/>
              <a:pPr algn="ctr"/>
              <a:t>89</a:t>
            </a:fld>
            <a:endParaRPr lang="ko-KR" altLang="en-US" dirty="0"/>
          </a:p>
        </p:txBody>
      </p:sp>
    </p:spTree>
    <p:extLst>
      <p:ext uri="{BB962C8B-B14F-4D97-AF65-F5344CB8AC3E}">
        <p14:creationId xmlns:p14="http://schemas.microsoft.com/office/powerpoint/2010/main" val="251607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1965167" y="2771045"/>
            <a:ext cx="2066190" cy="134836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5143661" y="4850675"/>
            <a:ext cx="1798197" cy="1030094"/>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9" name="Straight Arrow Connector 28"/>
          <p:cNvCxnSpPr>
            <a:cxnSpLocks/>
            <a:endCxn id="31" idx="6"/>
          </p:cNvCxnSpPr>
          <p:nvPr/>
        </p:nvCxnSpPr>
        <p:spPr bwMode="auto">
          <a:xfrm flipH="1">
            <a:off x="1743887" y="4525038"/>
            <a:ext cx="1846273" cy="6966"/>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p:cNvCxnSpPr>
            <a:cxnSpLocks/>
          </p:cNvCxnSpPr>
          <p:nvPr/>
        </p:nvCxnSpPr>
        <p:spPr bwMode="auto">
          <a:xfrm>
            <a:off x="5275777" y="4361731"/>
            <a:ext cx="1734623"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3590160" y="3756644"/>
            <a:ext cx="1820040" cy="1281737"/>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Special Purpose Vehicle: Bond Rating of BBB-</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8" name="Oval 7"/>
          <p:cNvSpPr/>
          <p:nvPr/>
        </p:nvSpPr>
        <p:spPr bwMode="auto">
          <a:xfrm>
            <a:off x="3117612" y="1047198"/>
            <a:ext cx="2908776" cy="1089298"/>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Off-taker: Want strong off-taker with inactive to honor</a:t>
            </a:r>
            <a:r>
              <a:rPr lang="en-US" sz="1200" dirty="0">
                <a:solidFill>
                  <a:schemeClr val="bg1">
                    <a:lumMod val="95000"/>
                  </a:schemeClr>
                </a:solidFill>
              </a:rPr>
              <a:t> contract</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14" name="Oval 13"/>
          <p:cNvSpPr/>
          <p:nvPr/>
        </p:nvSpPr>
        <p:spPr bwMode="auto">
          <a:xfrm>
            <a:off x="29779" y="2006947"/>
            <a:ext cx="1996233" cy="10768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EPC Contractor: Want Strong Record and Finances</a:t>
            </a:r>
          </a:p>
        </p:txBody>
      </p:sp>
      <p:sp>
        <p:nvSpPr>
          <p:cNvPr id="15" name="Rectangle 14"/>
          <p:cNvSpPr/>
          <p:nvPr/>
        </p:nvSpPr>
        <p:spPr bwMode="auto">
          <a:xfrm>
            <a:off x="2236347" y="3183211"/>
            <a:ext cx="1353813" cy="57343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EPC: Fixed Price Contract with LD</a:t>
            </a:r>
          </a:p>
        </p:txBody>
      </p:sp>
      <p:sp>
        <p:nvSpPr>
          <p:cNvPr id="21" name="Oval 20"/>
          <p:cNvSpPr/>
          <p:nvPr/>
        </p:nvSpPr>
        <p:spPr bwMode="auto">
          <a:xfrm>
            <a:off x="7010400" y="3864602"/>
            <a:ext cx="1585972" cy="940431"/>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O&amp;M Contractor</a:t>
            </a:r>
          </a:p>
        </p:txBody>
      </p:sp>
      <p:sp>
        <p:nvSpPr>
          <p:cNvPr id="31" name="Oval 30"/>
          <p:cNvSpPr/>
          <p:nvPr/>
        </p:nvSpPr>
        <p:spPr bwMode="auto">
          <a:xfrm>
            <a:off x="0" y="3884304"/>
            <a:ext cx="1743887" cy="12954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Supplier: Need to Understand Economics and Supply Curve</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32" name="Oval 31"/>
          <p:cNvSpPr/>
          <p:nvPr/>
        </p:nvSpPr>
        <p:spPr bwMode="auto">
          <a:xfrm>
            <a:off x="6629400" y="5713103"/>
            <a:ext cx="2133600" cy="1144897"/>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Lenders:</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lumMod val="95000"/>
                  </a:schemeClr>
                </a:solidFill>
                <a:effectLst/>
                <a:latin typeface="Arial" pitchFamily="34" charset="0"/>
              </a:rPr>
              <a:t>Lenders want DSCR (LLCR, PLCR)</a:t>
            </a:r>
          </a:p>
        </p:txBody>
      </p:sp>
      <p:sp>
        <p:nvSpPr>
          <p:cNvPr id="33" name="Oval 32"/>
          <p:cNvSpPr/>
          <p:nvPr/>
        </p:nvSpPr>
        <p:spPr bwMode="auto">
          <a:xfrm>
            <a:off x="292690" y="5560704"/>
            <a:ext cx="1773098" cy="1297296"/>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lumMod val="95000"/>
                  </a:schemeClr>
                </a:solidFill>
                <a:latin typeface="Arial" pitchFamily="34" charset="0"/>
              </a:rPr>
              <a:t>Banks Like Strong Sponsors. Sponsors want EIRR</a:t>
            </a:r>
            <a:endParaRPr kumimoji="0" lang="en-US" sz="1200" b="0" i="0" u="none" strike="noStrike" cap="none" normalizeH="0" baseline="0" dirty="0">
              <a:ln>
                <a:noFill/>
              </a:ln>
              <a:solidFill>
                <a:schemeClr val="bg1">
                  <a:lumMod val="95000"/>
                </a:schemeClr>
              </a:solidFill>
              <a:effectLst/>
              <a:latin typeface="Arial" pitchFamily="34" charset="0"/>
            </a:endParaRPr>
          </a:p>
        </p:txBody>
      </p:sp>
      <p:sp>
        <p:nvSpPr>
          <p:cNvPr id="43" name="Rectangle 42"/>
          <p:cNvSpPr/>
          <p:nvPr/>
        </p:nvSpPr>
        <p:spPr bwMode="auto">
          <a:xfrm>
            <a:off x="5143662" y="5271950"/>
            <a:ext cx="1202670" cy="93925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Loan Agreement – Draws Green; Debt Service Red</a:t>
            </a:r>
          </a:p>
        </p:txBody>
      </p:sp>
      <p:cxnSp>
        <p:nvCxnSpPr>
          <p:cNvPr id="57" name="Straight Arrow Connector 56"/>
          <p:cNvCxnSpPr>
            <a:cxnSpLocks/>
            <a:stCxn id="7" idx="3"/>
          </p:cNvCxnSpPr>
          <p:nvPr/>
        </p:nvCxnSpPr>
        <p:spPr bwMode="auto">
          <a:xfrm flipH="1">
            <a:off x="2111671" y="4850675"/>
            <a:ext cx="1745028" cy="132308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4572000" y="2148770"/>
            <a:ext cx="0" cy="1607874"/>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A642779-96D0-4ABF-B41D-32F9F08976C2}"/>
              </a:ext>
            </a:extLst>
          </p:cNvPr>
          <p:cNvSpPr/>
          <p:nvPr/>
        </p:nvSpPr>
        <p:spPr bwMode="auto">
          <a:xfrm>
            <a:off x="5613042" y="4152181"/>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O&amp;M Agreement</a:t>
            </a:r>
          </a:p>
        </p:txBody>
      </p:sp>
      <p:sp>
        <p:nvSpPr>
          <p:cNvPr id="72" name="Rectangle 71">
            <a:extLst>
              <a:ext uri="{FF2B5EF4-FFF2-40B4-BE49-F238E27FC236}">
                <a16:creationId xmlns:a16="http://schemas.microsoft.com/office/drawing/2014/main" id="{D5D16671-9930-47D8-B49D-0EA5AB53B07C}"/>
              </a:ext>
            </a:extLst>
          </p:cNvPr>
          <p:cNvSpPr/>
          <p:nvPr/>
        </p:nvSpPr>
        <p:spPr bwMode="auto">
          <a:xfrm>
            <a:off x="2170866" y="4216318"/>
            <a:ext cx="1016358" cy="41909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Supply Agreement</a:t>
            </a:r>
          </a:p>
        </p:txBody>
      </p:sp>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a:xfrm>
            <a:off x="565019" y="208343"/>
            <a:ext cx="7666938" cy="690676"/>
          </a:xfrm>
        </p:spPr>
        <p:txBody>
          <a:bodyPr>
            <a:normAutofit fontScale="90000"/>
          </a:bodyPr>
          <a:lstStyle/>
          <a:p>
            <a:r>
              <a:rPr lang="en-US" dirty="0"/>
              <a:t>Classic Project Finance Diagram – Is it Really Good for Africa</a:t>
            </a:r>
          </a:p>
        </p:txBody>
      </p:sp>
      <p:sp>
        <p:nvSpPr>
          <p:cNvPr id="47" name="Rectangle 46"/>
          <p:cNvSpPr/>
          <p:nvPr/>
        </p:nvSpPr>
        <p:spPr bwMode="auto">
          <a:xfrm>
            <a:off x="2694213" y="5462719"/>
            <a:ext cx="1076357" cy="519085"/>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Shareholder Agreement</a:t>
            </a:r>
          </a:p>
        </p:txBody>
      </p:sp>
      <p:cxnSp>
        <p:nvCxnSpPr>
          <p:cNvPr id="4" name="Straight Arrow Connector 3">
            <a:extLst>
              <a:ext uri="{FF2B5EF4-FFF2-40B4-BE49-F238E27FC236}">
                <a16:creationId xmlns:a16="http://schemas.microsoft.com/office/drawing/2014/main" id="{DA67F4E8-7DAB-4B5F-A7C6-37740E14BBCF}"/>
              </a:ext>
            </a:extLst>
          </p:cNvPr>
          <p:cNvCxnSpPr>
            <a:cxnSpLocks/>
          </p:cNvCxnSpPr>
          <p:nvPr/>
        </p:nvCxnSpPr>
        <p:spPr>
          <a:xfrm flipH="1" flipV="1">
            <a:off x="5410200" y="4722829"/>
            <a:ext cx="1716465" cy="999432"/>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732115A-D82C-48DE-BA04-BE8A45B12BD9}"/>
              </a:ext>
            </a:extLst>
          </p:cNvPr>
          <p:cNvCxnSpPr/>
          <p:nvPr/>
        </p:nvCxnSpPr>
        <p:spPr>
          <a:xfrm flipV="1">
            <a:off x="2026012" y="4722829"/>
            <a:ext cx="1641015" cy="1258975"/>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00CFE23-2B2A-4CCB-ACF3-27075BE287F1}"/>
              </a:ext>
            </a:extLst>
          </p:cNvPr>
          <p:cNvSpPr txBox="1"/>
          <p:nvPr/>
        </p:nvSpPr>
        <p:spPr>
          <a:xfrm>
            <a:off x="6346332" y="1219200"/>
            <a:ext cx="2149965" cy="1477328"/>
          </a:xfrm>
          <a:prstGeom prst="rect">
            <a:avLst/>
          </a:prstGeom>
          <a:solidFill>
            <a:srgbClr val="00B050"/>
          </a:solidFill>
        </p:spPr>
        <p:txBody>
          <a:bodyPr wrap="square" rtlCol="0">
            <a:spAutoFit/>
          </a:bodyPr>
          <a:lstStyle/>
          <a:p>
            <a:r>
              <a:rPr lang="en-US" dirty="0"/>
              <a:t>Each contract can have many nuances with penalties, bonuses, default clauses, termination.</a:t>
            </a:r>
          </a:p>
        </p:txBody>
      </p:sp>
      <p:cxnSp>
        <p:nvCxnSpPr>
          <p:cNvPr id="27" name="Straight Arrow Connector 26">
            <a:extLst>
              <a:ext uri="{FF2B5EF4-FFF2-40B4-BE49-F238E27FC236}">
                <a16:creationId xmlns:a16="http://schemas.microsoft.com/office/drawing/2014/main" id="{D2C1265A-3C31-4836-AC2C-8F04C5555E34}"/>
              </a:ext>
            </a:extLst>
          </p:cNvPr>
          <p:cNvCxnSpPr>
            <a:cxnSpLocks/>
          </p:cNvCxnSpPr>
          <p:nvPr/>
        </p:nvCxnSpPr>
        <p:spPr>
          <a:xfrm>
            <a:off x="4924425" y="2136496"/>
            <a:ext cx="0" cy="1607874"/>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3D87B69-57C7-41BA-8E80-D16EDB07D36F}"/>
              </a:ext>
            </a:extLst>
          </p:cNvPr>
          <p:cNvCxnSpPr>
            <a:cxnSpLocks/>
          </p:cNvCxnSpPr>
          <p:nvPr/>
        </p:nvCxnSpPr>
        <p:spPr>
          <a:xfrm>
            <a:off x="4229100" y="2136496"/>
            <a:ext cx="0" cy="1607874"/>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3791902" y="2387576"/>
            <a:ext cx="1464337" cy="84286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rPr>
              <a:t>Price Risk or Volume Risk or Both or None (Availability)</a:t>
            </a:r>
          </a:p>
        </p:txBody>
      </p:sp>
      <p:sp>
        <p:nvSpPr>
          <p:cNvPr id="6" name="TextBox 5">
            <a:extLst>
              <a:ext uri="{FF2B5EF4-FFF2-40B4-BE49-F238E27FC236}">
                <a16:creationId xmlns:a16="http://schemas.microsoft.com/office/drawing/2014/main" id="{1DDD73AC-91A8-4032-9BEF-BFA8DF96026B}"/>
              </a:ext>
            </a:extLst>
          </p:cNvPr>
          <p:cNvSpPr txBox="1"/>
          <p:nvPr/>
        </p:nvSpPr>
        <p:spPr>
          <a:xfrm>
            <a:off x="4924425" y="6396335"/>
            <a:ext cx="1716465" cy="461665"/>
          </a:xfrm>
          <a:prstGeom prst="rect">
            <a:avLst/>
          </a:prstGeom>
          <a:solidFill>
            <a:srgbClr val="92D050"/>
          </a:solidFill>
        </p:spPr>
        <p:txBody>
          <a:bodyPr wrap="square" rtlCol="0">
            <a:spAutoFit/>
          </a:bodyPr>
          <a:lstStyle/>
          <a:p>
            <a:r>
              <a:rPr lang="en-US" sz="1200" dirty="0"/>
              <a:t>Invest with draws; payback debt service</a:t>
            </a:r>
          </a:p>
        </p:txBody>
      </p:sp>
      <p:sp>
        <p:nvSpPr>
          <p:cNvPr id="34" name="TextBox 33">
            <a:extLst>
              <a:ext uri="{FF2B5EF4-FFF2-40B4-BE49-F238E27FC236}">
                <a16:creationId xmlns:a16="http://schemas.microsoft.com/office/drawing/2014/main" id="{EF941D93-50D1-4DA0-BBCD-87AFF7DF682A}"/>
              </a:ext>
            </a:extLst>
          </p:cNvPr>
          <p:cNvSpPr txBox="1"/>
          <p:nvPr/>
        </p:nvSpPr>
        <p:spPr>
          <a:xfrm>
            <a:off x="2125952" y="6332718"/>
            <a:ext cx="1716465" cy="461665"/>
          </a:xfrm>
          <a:prstGeom prst="rect">
            <a:avLst/>
          </a:prstGeom>
          <a:solidFill>
            <a:srgbClr val="92D050"/>
          </a:solidFill>
        </p:spPr>
        <p:txBody>
          <a:bodyPr wrap="square" rtlCol="0">
            <a:spAutoFit/>
          </a:bodyPr>
          <a:lstStyle/>
          <a:p>
            <a:r>
              <a:rPr lang="en-US" sz="1200" dirty="0"/>
              <a:t>Invest with paid in cap; payback dividends</a:t>
            </a:r>
          </a:p>
        </p:txBody>
      </p:sp>
    </p:spTree>
    <p:extLst>
      <p:ext uri="{BB962C8B-B14F-4D97-AF65-F5344CB8AC3E}">
        <p14:creationId xmlns:p14="http://schemas.microsoft.com/office/powerpoint/2010/main" val="29444208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F59D3-73FD-400C-8DAD-9B9BD5FE7486}"/>
              </a:ext>
            </a:extLst>
          </p:cNvPr>
          <p:cNvSpPr>
            <a:spLocks noGrp="1"/>
          </p:cNvSpPr>
          <p:nvPr>
            <p:ph type="ctrTitle"/>
          </p:nvPr>
        </p:nvSpPr>
        <p:spPr/>
        <p:txBody>
          <a:bodyPr/>
          <a:lstStyle/>
          <a:p>
            <a:r>
              <a:rPr lang="en-US" dirty="0"/>
              <a:t>O&amp;M Contracts</a:t>
            </a:r>
          </a:p>
        </p:txBody>
      </p:sp>
    </p:spTree>
    <p:extLst>
      <p:ext uri="{BB962C8B-B14F-4D97-AF65-F5344CB8AC3E}">
        <p14:creationId xmlns:p14="http://schemas.microsoft.com/office/powerpoint/2010/main" val="263469533"/>
      </p:ext>
    </p:extLst>
  </p:cSld>
  <p:clrMapOvr>
    <a:masterClrMapping/>
  </p:clrMapOvr>
  <p:transition>
    <p:zoom/>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961C935-FC2B-4544-B462-86E45079EB58}"/>
              </a:ext>
            </a:extLst>
          </p:cNvPr>
          <p:cNvPicPr>
            <a:picLocks noGrp="1" noChangeAspect="1"/>
          </p:cNvPicPr>
          <p:nvPr>
            <p:ph idx="1"/>
          </p:nvPr>
        </p:nvPicPr>
        <p:blipFill>
          <a:blip r:embed="rId2"/>
          <a:stretch>
            <a:fillRect/>
          </a:stretch>
        </p:blipFill>
        <p:spPr>
          <a:xfrm>
            <a:off x="1148316" y="1055688"/>
            <a:ext cx="6691305" cy="5207748"/>
          </a:xfrm>
          <a:prstGeom prst="rect">
            <a:avLst/>
          </a:prstGeom>
        </p:spPr>
      </p:pic>
      <p:sp>
        <p:nvSpPr>
          <p:cNvPr id="3" name="Title 2">
            <a:extLst>
              <a:ext uri="{FF2B5EF4-FFF2-40B4-BE49-F238E27FC236}">
                <a16:creationId xmlns:a16="http://schemas.microsoft.com/office/drawing/2014/main" id="{58C69A4D-3680-4BDA-9F47-D1DB4304E6CC}"/>
              </a:ext>
            </a:extLst>
          </p:cNvPr>
          <p:cNvSpPr>
            <a:spLocks noGrp="1"/>
          </p:cNvSpPr>
          <p:nvPr>
            <p:ph type="title"/>
          </p:nvPr>
        </p:nvSpPr>
        <p:spPr/>
        <p:txBody>
          <a:bodyPr>
            <a:normAutofit/>
          </a:bodyPr>
          <a:lstStyle/>
          <a:p>
            <a:r>
              <a:rPr lang="en-US" dirty="0"/>
              <a:t>Example of PR Clause</a:t>
            </a:r>
          </a:p>
        </p:txBody>
      </p:sp>
      <p:sp>
        <p:nvSpPr>
          <p:cNvPr id="4" name="Slide Number Placeholder 3">
            <a:extLst>
              <a:ext uri="{FF2B5EF4-FFF2-40B4-BE49-F238E27FC236}">
                <a16:creationId xmlns:a16="http://schemas.microsoft.com/office/drawing/2014/main" id="{50E0F7F5-3563-42D0-A76E-23B8195E88D8}"/>
              </a:ext>
            </a:extLst>
          </p:cNvPr>
          <p:cNvSpPr>
            <a:spLocks noGrp="1"/>
          </p:cNvSpPr>
          <p:nvPr>
            <p:ph type="sldNum" sz="quarter" idx="12"/>
          </p:nvPr>
        </p:nvSpPr>
        <p:spPr/>
        <p:txBody>
          <a:bodyPr/>
          <a:lstStyle/>
          <a:p>
            <a:pPr algn="ctr"/>
            <a:fld id="{0C3A1854-6B63-4059-B360-A3C4972BF0FC}" type="slidenum">
              <a:rPr lang="ko-KR" altLang="en-US" smtClean="0"/>
              <a:pPr algn="ctr"/>
              <a:t>91</a:t>
            </a:fld>
            <a:endParaRPr lang="ko-KR" altLang="en-US" dirty="0"/>
          </a:p>
        </p:txBody>
      </p:sp>
    </p:spTree>
    <p:extLst>
      <p:ext uri="{BB962C8B-B14F-4D97-AF65-F5344CB8AC3E}">
        <p14:creationId xmlns:p14="http://schemas.microsoft.com/office/powerpoint/2010/main" val="12797381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CFB3F-B2E7-44EE-B3D7-798F3299DB78}"/>
              </a:ext>
            </a:extLst>
          </p:cNvPr>
          <p:cNvSpPr>
            <a:spLocks noGrp="1"/>
          </p:cNvSpPr>
          <p:nvPr>
            <p:ph type="title"/>
          </p:nvPr>
        </p:nvSpPr>
        <p:spPr/>
        <p:txBody>
          <a:bodyPr/>
          <a:lstStyle/>
          <a:p>
            <a:r>
              <a:rPr lang="en-029" dirty="0"/>
              <a:t>Payment in O&amp;M Contract</a:t>
            </a:r>
          </a:p>
        </p:txBody>
      </p:sp>
      <p:pic>
        <p:nvPicPr>
          <p:cNvPr id="4" name="Content Placeholder 3">
            <a:extLst>
              <a:ext uri="{FF2B5EF4-FFF2-40B4-BE49-F238E27FC236}">
                <a16:creationId xmlns:a16="http://schemas.microsoft.com/office/drawing/2014/main" id="{D3E8B9C5-F8C6-4B9D-8D5D-EB1D0BD54E0D}"/>
              </a:ext>
            </a:extLst>
          </p:cNvPr>
          <p:cNvPicPr>
            <a:picLocks noGrp="1" noChangeAspect="1"/>
          </p:cNvPicPr>
          <p:nvPr>
            <p:ph idx="1"/>
          </p:nvPr>
        </p:nvPicPr>
        <p:blipFill>
          <a:blip r:embed="rId2"/>
          <a:stretch>
            <a:fillRect/>
          </a:stretch>
        </p:blipFill>
        <p:spPr>
          <a:xfrm>
            <a:off x="908631" y="1524000"/>
            <a:ext cx="7326738" cy="4572000"/>
          </a:xfrm>
          <a:prstGeom prst="rect">
            <a:avLst/>
          </a:prstGeom>
        </p:spPr>
      </p:pic>
    </p:spTree>
    <p:extLst>
      <p:ext uri="{BB962C8B-B14F-4D97-AF65-F5344CB8AC3E}">
        <p14:creationId xmlns:p14="http://schemas.microsoft.com/office/powerpoint/2010/main" val="37740986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2AE532-758D-4D1E-A2B9-E59F3096DB99}"/>
              </a:ext>
            </a:extLst>
          </p:cNvPr>
          <p:cNvSpPr>
            <a:spLocks noGrp="1"/>
          </p:cNvSpPr>
          <p:nvPr>
            <p:ph idx="1"/>
          </p:nvPr>
        </p:nvSpPr>
        <p:spPr/>
        <p:txBody>
          <a:bodyPr/>
          <a:lstStyle/>
          <a:p>
            <a:r>
              <a:rPr lang="en-US" dirty="0"/>
              <a:t>Compare O&amp;M Cost</a:t>
            </a:r>
          </a:p>
          <a:p>
            <a:endParaRPr lang="en-US" dirty="0"/>
          </a:p>
          <a:p>
            <a:endParaRPr lang="en-CH" dirty="0"/>
          </a:p>
        </p:txBody>
      </p:sp>
      <p:sp>
        <p:nvSpPr>
          <p:cNvPr id="3" name="Title 2">
            <a:extLst>
              <a:ext uri="{FF2B5EF4-FFF2-40B4-BE49-F238E27FC236}">
                <a16:creationId xmlns:a16="http://schemas.microsoft.com/office/drawing/2014/main" id="{9AD7A732-EDE3-4205-8C88-7FAB2C089931}"/>
              </a:ext>
            </a:extLst>
          </p:cNvPr>
          <p:cNvSpPr>
            <a:spLocks noGrp="1"/>
          </p:cNvSpPr>
          <p:nvPr>
            <p:ph type="title"/>
          </p:nvPr>
        </p:nvSpPr>
        <p:spPr/>
        <p:txBody>
          <a:bodyPr/>
          <a:lstStyle/>
          <a:p>
            <a:r>
              <a:rPr lang="en-US" dirty="0"/>
              <a:t>O&amp;M Cost Benchmarking</a:t>
            </a:r>
            <a:endParaRPr lang="en-CH" dirty="0"/>
          </a:p>
        </p:txBody>
      </p:sp>
      <p:sp>
        <p:nvSpPr>
          <p:cNvPr id="4" name="Slide Number Placeholder 3">
            <a:extLst>
              <a:ext uri="{FF2B5EF4-FFF2-40B4-BE49-F238E27FC236}">
                <a16:creationId xmlns:a16="http://schemas.microsoft.com/office/drawing/2014/main" id="{49DEF339-B18D-4605-AA96-6017B214BCD7}"/>
              </a:ext>
            </a:extLst>
          </p:cNvPr>
          <p:cNvSpPr>
            <a:spLocks noGrp="1"/>
          </p:cNvSpPr>
          <p:nvPr>
            <p:ph type="sldNum" sz="quarter" idx="12"/>
          </p:nvPr>
        </p:nvSpPr>
        <p:spPr/>
        <p:txBody>
          <a:bodyPr/>
          <a:lstStyle/>
          <a:p>
            <a:pPr algn="ctr"/>
            <a:fld id="{0C3A1854-6B63-4059-B360-A3C4972BF0FC}" type="slidenum">
              <a:rPr lang="ko-KR" altLang="en-US" smtClean="0"/>
              <a:pPr algn="ctr"/>
              <a:t>93</a:t>
            </a:fld>
            <a:endParaRPr lang="ko-KR" altLang="en-US" dirty="0"/>
          </a:p>
        </p:txBody>
      </p:sp>
      <p:pic>
        <p:nvPicPr>
          <p:cNvPr id="6" name="Picture 5">
            <a:extLst>
              <a:ext uri="{FF2B5EF4-FFF2-40B4-BE49-F238E27FC236}">
                <a16:creationId xmlns:a16="http://schemas.microsoft.com/office/drawing/2014/main" id="{5C7CB1AA-F190-4A71-822A-4AA955A79D0A}"/>
              </a:ext>
            </a:extLst>
          </p:cNvPr>
          <p:cNvPicPr>
            <a:picLocks noChangeAspect="1"/>
          </p:cNvPicPr>
          <p:nvPr/>
        </p:nvPicPr>
        <p:blipFill>
          <a:blip r:embed="rId2"/>
          <a:stretch>
            <a:fillRect/>
          </a:stretch>
        </p:blipFill>
        <p:spPr>
          <a:xfrm>
            <a:off x="632542" y="2076450"/>
            <a:ext cx="7616108" cy="2526060"/>
          </a:xfrm>
          <a:prstGeom prst="rect">
            <a:avLst/>
          </a:prstGeom>
        </p:spPr>
      </p:pic>
      <p:pic>
        <p:nvPicPr>
          <p:cNvPr id="7" name="Picture 6">
            <a:extLst>
              <a:ext uri="{FF2B5EF4-FFF2-40B4-BE49-F238E27FC236}">
                <a16:creationId xmlns:a16="http://schemas.microsoft.com/office/drawing/2014/main" id="{3F9D978E-C63D-4ED6-BA88-4186B4E7ED8F}"/>
              </a:ext>
            </a:extLst>
          </p:cNvPr>
          <p:cNvPicPr>
            <a:picLocks noChangeAspect="1"/>
          </p:cNvPicPr>
          <p:nvPr/>
        </p:nvPicPr>
        <p:blipFill>
          <a:blip r:embed="rId3"/>
          <a:stretch>
            <a:fillRect/>
          </a:stretch>
        </p:blipFill>
        <p:spPr>
          <a:xfrm>
            <a:off x="1654533" y="4562475"/>
            <a:ext cx="5572125" cy="2295525"/>
          </a:xfrm>
          <a:prstGeom prst="rect">
            <a:avLst/>
          </a:prstGeom>
        </p:spPr>
      </p:pic>
    </p:spTree>
    <p:extLst>
      <p:ext uri="{BB962C8B-B14F-4D97-AF65-F5344CB8AC3E}">
        <p14:creationId xmlns:p14="http://schemas.microsoft.com/office/powerpoint/2010/main" val="13260245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902C03-729D-4ABF-BED2-E9D1C8FE5050}"/>
              </a:ext>
            </a:extLst>
          </p:cNvPr>
          <p:cNvSpPr>
            <a:spLocks noGrp="1"/>
          </p:cNvSpPr>
          <p:nvPr>
            <p:ph idx="1"/>
          </p:nvPr>
        </p:nvSpPr>
        <p:spPr>
          <a:xfrm>
            <a:off x="741869" y="1055803"/>
            <a:ext cx="7902608" cy="4913771"/>
          </a:xfrm>
        </p:spPr>
        <p:txBody>
          <a:bodyPr/>
          <a:lstStyle/>
          <a:p>
            <a:r>
              <a:rPr lang="en-US" dirty="0"/>
              <a:t>The table below is a low-cost example – total cost is USD 6/</a:t>
            </a:r>
            <a:r>
              <a:rPr lang="en-US" dirty="0" err="1"/>
              <a:t>kWyear</a:t>
            </a:r>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5903F4A-BF40-4547-B606-09A642572854}"/>
              </a:ext>
            </a:extLst>
          </p:cNvPr>
          <p:cNvSpPr>
            <a:spLocks noGrp="1"/>
          </p:cNvSpPr>
          <p:nvPr>
            <p:ph type="title"/>
          </p:nvPr>
        </p:nvSpPr>
        <p:spPr/>
        <p:txBody>
          <a:bodyPr/>
          <a:lstStyle/>
          <a:p>
            <a:r>
              <a:rPr lang="en-US" dirty="0"/>
              <a:t>More O&amp;M Cost Benchmarking</a:t>
            </a:r>
          </a:p>
        </p:txBody>
      </p:sp>
      <p:sp>
        <p:nvSpPr>
          <p:cNvPr id="4" name="Slide Number Placeholder 3">
            <a:extLst>
              <a:ext uri="{FF2B5EF4-FFF2-40B4-BE49-F238E27FC236}">
                <a16:creationId xmlns:a16="http://schemas.microsoft.com/office/drawing/2014/main" id="{4ADD44C8-0332-4CB1-8284-F619489E240F}"/>
              </a:ext>
            </a:extLst>
          </p:cNvPr>
          <p:cNvSpPr>
            <a:spLocks noGrp="1"/>
          </p:cNvSpPr>
          <p:nvPr>
            <p:ph type="sldNum" sz="quarter" idx="12"/>
          </p:nvPr>
        </p:nvSpPr>
        <p:spPr/>
        <p:txBody>
          <a:bodyPr/>
          <a:lstStyle/>
          <a:p>
            <a:pPr algn="ctr"/>
            <a:fld id="{0C3A1854-6B63-4059-B360-A3C4972BF0FC}" type="slidenum">
              <a:rPr lang="ko-KR" altLang="en-US" smtClean="0"/>
              <a:pPr algn="ctr"/>
              <a:t>94</a:t>
            </a:fld>
            <a:endParaRPr lang="ko-KR" altLang="en-US" dirty="0"/>
          </a:p>
        </p:txBody>
      </p:sp>
      <p:pic>
        <p:nvPicPr>
          <p:cNvPr id="5" name="Picture 4">
            <a:extLst>
              <a:ext uri="{FF2B5EF4-FFF2-40B4-BE49-F238E27FC236}">
                <a16:creationId xmlns:a16="http://schemas.microsoft.com/office/drawing/2014/main" id="{7A903248-638F-44F1-8FC8-C5E276E25D5F}"/>
              </a:ext>
            </a:extLst>
          </p:cNvPr>
          <p:cNvPicPr>
            <a:picLocks noChangeAspect="1"/>
          </p:cNvPicPr>
          <p:nvPr/>
        </p:nvPicPr>
        <p:blipFill>
          <a:blip r:embed="rId2"/>
          <a:stretch>
            <a:fillRect/>
          </a:stretch>
        </p:blipFill>
        <p:spPr>
          <a:xfrm>
            <a:off x="1233389" y="2119274"/>
            <a:ext cx="6664848" cy="2446141"/>
          </a:xfrm>
          <a:prstGeom prst="rect">
            <a:avLst/>
          </a:prstGeom>
        </p:spPr>
      </p:pic>
      <p:pic>
        <p:nvPicPr>
          <p:cNvPr id="6" name="Picture 5">
            <a:extLst>
              <a:ext uri="{FF2B5EF4-FFF2-40B4-BE49-F238E27FC236}">
                <a16:creationId xmlns:a16="http://schemas.microsoft.com/office/drawing/2014/main" id="{3C9E7380-6C23-4515-9618-9D4597CDCE61}"/>
              </a:ext>
            </a:extLst>
          </p:cNvPr>
          <p:cNvPicPr>
            <a:picLocks noChangeAspect="1"/>
          </p:cNvPicPr>
          <p:nvPr/>
        </p:nvPicPr>
        <p:blipFill>
          <a:blip r:embed="rId3"/>
          <a:stretch>
            <a:fillRect/>
          </a:stretch>
        </p:blipFill>
        <p:spPr>
          <a:xfrm>
            <a:off x="1403513" y="4470910"/>
            <a:ext cx="6324600" cy="2200744"/>
          </a:xfrm>
          <a:prstGeom prst="rect">
            <a:avLst/>
          </a:prstGeom>
        </p:spPr>
      </p:pic>
    </p:spTree>
    <p:extLst>
      <p:ext uri="{BB962C8B-B14F-4D97-AF65-F5344CB8AC3E}">
        <p14:creationId xmlns:p14="http://schemas.microsoft.com/office/powerpoint/2010/main" val="41816615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B145C-5BD2-4726-9F0A-E212B02076EC}"/>
              </a:ext>
            </a:extLst>
          </p:cNvPr>
          <p:cNvSpPr>
            <a:spLocks noGrp="1"/>
          </p:cNvSpPr>
          <p:nvPr>
            <p:ph type="ctrTitle"/>
          </p:nvPr>
        </p:nvSpPr>
        <p:spPr/>
        <p:txBody>
          <a:bodyPr/>
          <a:lstStyle/>
          <a:p>
            <a:r>
              <a:rPr lang="en-US" dirty="0"/>
              <a:t>Renewable (mainly solar) Resource Uncertainty</a:t>
            </a:r>
          </a:p>
        </p:txBody>
      </p:sp>
    </p:spTree>
    <p:extLst>
      <p:ext uri="{BB962C8B-B14F-4D97-AF65-F5344CB8AC3E}">
        <p14:creationId xmlns:p14="http://schemas.microsoft.com/office/powerpoint/2010/main" val="1224410529"/>
      </p:ext>
    </p:extLst>
  </p:cSld>
  <p:clrMapOvr>
    <a:masterClrMapping/>
  </p:clrMapOvr>
  <p:transition>
    <p:zoom/>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F702D3B-5EA6-4EB7-A0F3-D63BF986C6CC}"/>
              </a:ext>
            </a:extLst>
          </p:cNvPr>
          <p:cNvSpPr>
            <a:spLocks noGrp="1"/>
          </p:cNvSpPr>
          <p:nvPr>
            <p:ph idx="1"/>
          </p:nvPr>
        </p:nvSpPr>
        <p:spPr/>
        <p:txBody>
          <a:bodyPr/>
          <a:lstStyle/>
          <a:p>
            <a:r>
              <a:rPr lang="en-US" dirty="0"/>
              <a:t>First, there may be different solar resource estimates</a:t>
            </a:r>
          </a:p>
          <a:p>
            <a:endParaRPr lang="en-US" dirty="0"/>
          </a:p>
        </p:txBody>
      </p:sp>
      <p:sp>
        <p:nvSpPr>
          <p:cNvPr id="3" name="Title 2">
            <a:extLst>
              <a:ext uri="{FF2B5EF4-FFF2-40B4-BE49-F238E27FC236}">
                <a16:creationId xmlns:a16="http://schemas.microsoft.com/office/drawing/2014/main" id="{A72617D4-F710-48C9-87C2-02B25FD07910}"/>
              </a:ext>
            </a:extLst>
          </p:cNvPr>
          <p:cNvSpPr>
            <a:spLocks noGrp="1"/>
          </p:cNvSpPr>
          <p:nvPr>
            <p:ph type="title"/>
          </p:nvPr>
        </p:nvSpPr>
        <p:spPr/>
        <p:txBody>
          <a:bodyPr/>
          <a:lstStyle/>
          <a:p>
            <a:r>
              <a:rPr lang="en-US" dirty="0"/>
              <a:t>Where Uncertainty Comes From</a:t>
            </a:r>
          </a:p>
        </p:txBody>
      </p:sp>
      <p:pic>
        <p:nvPicPr>
          <p:cNvPr id="5" name="Picture 4">
            <a:extLst>
              <a:ext uri="{FF2B5EF4-FFF2-40B4-BE49-F238E27FC236}">
                <a16:creationId xmlns:a16="http://schemas.microsoft.com/office/drawing/2014/main" id="{177F0189-1ACF-4C41-98C6-F10FE61B4CAE}"/>
              </a:ext>
            </a:extLst>
          </p:cNvPr>
          <p:cNvPicPr>
            <a:picLocks noChangeAspect="1"/>
          </p:cNvPicPr>
          <p:nvPr/>
        </p:nvPicPr>
        <p:blipFill>
          <a:blip r:embed="rId2"/>
          <a:stretch>
            <a:fillRect/>
          </a:stretch>
        </p:blipFill>
        <p:spPr>
          <a:xfrm>
            <a:off x="732344" y="2279990"/>
            <a:ext cx="7793665" cy="4379625"/>
          </a:xfrm>
          <a:prstGeom prst="rect">
            <a:avLst/>
          </a:prstGeom>
        </p:spPr>
      </p:pic>
    </p:spTree>
    <p:extLst>
      <p:ext uri="{BB962C8B-B14F-4D97-AF65-F5344CB8AC3E}">
        <p14:creationId xmlns:p14="http://schemas.microsoft.com/office/powerpoint/2010/main" val="30399609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Explanation of P50, P90 etc.</a:t>
            </a:r>
          </a:p>
        </p:txBody>
      </p:sp>
      <p:pic>
        <p:nvPicPr>
          <p:cNvPr id="4" name="Content Placeholder 3"/>
          <p:cNvPicPr>
            <a:picLocks noGrp="1" noChangeAspect="1"/>
          </p:cNvPicPr>
          <p:nvPr>
            <p:ph idx="1"/>
          </p:nvPr>
        </p:nvPicPr>
        <p:blipFill>
          <a:blip r:embed="rId2"/>
          <a:stretch>
            <a:fillRect/>
          </a:stretch>
        </p:blipFill>
        <p:spPr>
          <a:xfrm>
            <a:off x="590044" y="1143000"/>
            <a:ext cx="7963911" cy="5334000"/>
          </a:xfrm>
          <a:prstGeom prst="rect">
            <a:avLst/>
          </a:prstGeom>
        </p:spPr>
      </p:pic>
    </p:spTree>
    <p:extLst>
      <p:ext uri="{BB962C8B-B14F-4D97-AF65-F5344CB8AC3E}">
        <p14:creationId xmlns:p14="http://schemas.microsoft.com/office/powerpoint/2010/main" val="28185347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A718DB-DD9A-4181-9AD6-0E01EE0EDE5E}"/>
              </a:ext>
            </a:extLst>
          </p:cNvPr>
          <p:cNvSpPr>
            <a:spLocks noGrp="1"/>
          </p:cNvSpPr>
          <p:nvPr>
            <p:ph idx="1"/>
          </p:nvPr>
        </p:nvSpPr>
        <p:spPr/>
        <p:txBody>
          <a:bodyPr/>
          <a:lstStyle/>
          <a:p>
            <a:r>
              <a:rPr lang="en-US" dirty="0"/>
              <a:t>Evaluate the P50 and P99 using the DSCR criteria.</a:t>
            </a:r>
          </a:p>
          <a:p>
            <a:endParaRPr lang="en-CH" dirty="0"/>
          </a:p>
        </p:txBody>
      </p:sp>
      <p:sp>
        <p:nvSpPr>
          <p:cNvPr id="3" name="Title 2">
            <a:extLst>
              <a:ext uri="{FF2B5EF4-FFF2-40B4-BE49-F238E27FC236}">
                <a16:creationId xmlns:a16="http://schemas.microsoft.com/office/drawing/2014/main" id="{07173413-B2AA-4511-B812-4B98BDAABD86}"/>
              </a:ext>
            </a:extLst>
          </p:cNvPr>
          <p:cNvSpPr>
            <a:spLocks noGrp="1"/>
          </p:cNvSpPr>
          <p:nvPr>
            <p:ph type="title"/>
          </p:nvPr>
        </p:nvSpPr>
        <p:spPr/>
        <p:txBody>
          <a:bodyPr/>
          <a:lstStyle/>
          <a:p>
            <a:r>
              <a:rPr lang="en-US" dirty="0"/>
              <a:t>P50 and P99 in Solar Case</a:t>
            </a:r>
            <a:endParaRPr lang="en-CH" dirty="0"/>
          </a:p>
        </p:txBody>
      </p:sp>
      <p:sp>
        <p:nvSpPr>
          <p:cNvPr id="4" name="Slide Number Placeholder 3">
            <a:extLst>
              <a:ext uri="{FF2B5EF4-FFF2-40B4-BE49-F238E27FC236}">
                <a16:creationId xmlns:a16="http://schemas.microsoft.com/office/drawing/2014/main" id="{81DBDDF4-7072-4BCA-8F3E-43F4067EDDCB}"/>
              </a:ext>
            </a:extLst>
          </p:cNvPr>
          <p:cNvSpPr>
            <a:spLocks noGrp="1"/>
          </p:cNvSpPr>
          <p:nvPr>
            <p:ph type="sldNum" sz="quarter" idx="12"/>
          </p:nvPr>
        </p:nvSpPr>
        <p:spPr/>
        <p:txBody>
          <a:bodyPr/>
          <a:lstStyle/>
          <a:p>
            <a:pPr algn="ctr"/>
            <a:fld id="{0C3A1854-6B63-4059-B360-A3C4972BF0FC}" type="slidenum">
              <a:rPr lang="ko-KR" altLang="en-US" smtClean="0"/>
              <a:pPr algn="ctr"/>
              <a:t>98</a:t>
            </a:fld>
            <a:endParaRPr lang="ko-KR" altLang="en-US" dirty="0"/>
          </a:p>
        </p:txBody>
      </p:sp>
      <p:pic>
        <p:nvPicPr>
          <p:cNvPr id="6" name="Picture 5">
            <a:extLst>
              <a:ext uri="{FF2B5EF4-FFF2-40B4-BE49-F238E27FC236}">
                <a16:creationId xmlns:a16="http://schemas.microsoft.com/office/drawing/2014/main" id="{0B9DF235-917F-47F3-9890-3BF73447B5F2}"/>
              </a:ext>
            </a:extLst>
          </p:cNvPr>
          <p:cNvPicPr>
            <a:picLocks noChangeAspect="1"/>
          </p:cNvPicPr>
          <p:nvPr/>
        </p:nvPicPr>
        <p:blipFill>
          <a:blip r:embed="rId2"/>
          <a:stretch>
            <a:fillRect/>
          </a:stretch>
        </p:blipFill>
        <p:spPr>
          <a:xfrm>
            <a:off x="1088991" y="2336529"/>
            <a:ext cx="6607210" cy="4072334"/>
          </a:xfrm>
          <a:prstGeom prst="rect">
            <a:avLst/>
          </a:prstGeom>
        </p:spPr>
      </p:pic>
    </p:spTree>
    <p:extLst>
      <p:ext uri="{BB962C8B-B14F-4D97-AF65-F5344CB8AC3E}">
        <p14:creationId xmlns:p14="http://schemas.microsoft.com/office/powerpoint/2010/main" val="3878616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33E0C7-C5FA-4400-8439-FC5A948B7D69}"/>
              </a:ext>
            </a:extLst>
          </p:cNvPr>
          <p:cNvSpPr>
            <a:spLocks noGrp="1"/>
          </p:cNvSpPr>
          <p:nvPr>
            <p:ph idx="1"/>
          </p:nvPr>
        </p:nvSpPr>
        <p:spPr/>
        <p:txBody>
          <a:bodyPr>
            <a:normAutofit fontScale="92500" lnSpcReduction="20000"/>
          </a:bodyPr>
          <a:lstStyle/>
          <a:p>
            <a:pPr fontAlgn="base"/>
            <a:r>
              <a:rPr lang="en-US" dirty="0"/>
              <a:t>“</a:t>
            </a:r>
            <a:r>
              <a:rPr lang="en-US" b="1" dirty="0"/>
              <a:t>P50 Production Level</a:t>
            </a:r>
            <a:r>
              <a:rPr lang="en-US" dirty="0"/>
              <a:t>” means the aggregate annual energy production level of the Project that has a probability of exceedance of 50% over a one-year period of time, according to the Independent Engineer’s solar production forecasts included in the report delivered to Administrative Agent.</a:t>
            </a:r>
            <a:endParaRPr lang="en-CH" dirty="0"/>
          </a:p>
          <a:p>
            <a:pPr fontAlgn="base"/>
            <a:r>
              <a:rPr lang="en-US" dirty="0"/>
              <a:t>“</a:t>
            </a:r>
            <a:r>
              <a:rPr lang="en-US" b="1" dirty="0"/>
              <a:t>P99 Production Level</a:t>
            </a:r>
            <a:r>
              <a:rPr lang="en-US" dirty="0"/>
              <a:t>” means the aggregate annual energy production level of the Project that has a probability of exceedance of 99% over a one-year period of time, according to the Independent Engineer’s solar production forecasts included in the report delivered to Administrative Agent.</a:t>
            </a:r>
            <a:endParaRPr lang="en-CH" dirty="0"/>
          </a:p>
          <a:p>
            <a:endParaRPr lang="en-CH" dirty="0"/>
          </a:p>
        </p:txBody>
      </p:sp>
      <p:sp>
        <p:nvSpPr>
          <p:cNvPr id="3" name="Title 2">
            <a:extLst>
              <a:ext uri="{FF2B5EF4-FFF2-40B4-BE49-F238E27FC236}">
                <a16:creationId xmlns:a16="http://schemas.microsoft.com/office/drawing/2014/main" id="{0012CBB7-E34B-420C-BADB-56592F7326C0}"/>
              </a:ext>
            </a:extLst>
          </p:cNvPr>
          <p:cNvSpPr>
            <a:spLocks noGrp="1"/>
          </p:cNvSpPr>
          <p:nvPr>
            <p:ph type="title"/>
          </p:nvPr>
        </p:nvSpPr>
        <p:spPr/>
        <p:txBody>
          <a:bodyPr/>
          <a:lstStyle/>
          <a:p>
            <a:r>
              <a:rPr lang="en-US" dirty="0"/>
              <a:t>P50 and P90 in Solar Case</a:t>
            </a:r>
            <a:endParaRPr lang="en-CH" dirty="0"/>
          </a:p>
        </p:txBody>
      </p:sp>
      <p:sp>
        <p:nvSpPr>
          <p:cNvPr id="4" name="Slide Number Placeholder 3">
            <a:extLst>
              <a:ext uri="{FF2B5EF4-FFF2-40B4-BE49-F238E27FC236}">
                <a16:creationId xmlns:a16="http://schemas.microsoft.com/office/drawing/2014/main" id="{046AB207-EFF4-444A-BA90-4E1BD30139B1}"/>
              </a:ext>
            </a:extLst>
          </p:cNvPr>
          <p:cNvSpPr>
            <a:spLocks noGrp="1"/>
          </p:cNvSpPr>
          <p:nvPr>
            <p:ph type="sldNum" sz="quarter" idx="12"/>
          </p:nvPr>
        </p:nvSpPr>
        <p:spPr/>
        <p:txBody>
          <a:bodyPr/>
          <a:lstStyle/>
          <a:p>
            <a:pPr algn="ctr"/>
            <a:fld id="{0C3A1854-6B63-4059-B360-A3C4972BF0FC}" type="slidenum">
              <a:rPr lang="ko-KR" altLang="en-US" smtClean="0"/>
              <a:pPr algn="ctr"/>
              <a:t>99</a:t>
            </a:fld>
            <a:endParaRPr lang="ko-KR" altLang="en-US" dirty="0"/>
          </a:p>
        </p:txBody>
      </p:sp>
    </p:spTree>
    <p:extLst>
      <p:ext uri="{BB962C8B-B14F-4D97-AF65-F5344CB8AC3E}">
        <p14:creationId xmlns:p14="http://schemas.microsoft.com/office/powerpoint/2010/main" val="10300606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12381</TotalTime>
  <Words>29283</Words>
  <Application>Microsoft Office PowerPoint</Application>
  <PresentationFormat>On-screen Show (4:3)</PresentationFormat>
  <Paragraphs>2685</Paragraphs>
  <Slides>526</Slides>
  <Notes>18</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526</vt:i4>
      </vt:variant>
    </vt:vector>
  </HeadingPairs>
  <TitlesOfParts>
    <vt:vector size="539" baseType="lpstr">
      <vt:lpstr>맑은 고딕</vt:lpstr>
      <vt:lpstr>Arial</vt:lpstr>
      <vt:lpstr>Calibri</vt:lpstr>
      <vt:lpstr>Calibri Light</vt:lpstr>
      <vt:lpstr>Courier New</vt:lpstr>
      <vt:lpstr>Flick Bold Hollow</vt:lpstr>
      <vt:lpstr>Franklin Gothic Demi</vt:lpstr>
      <vt:lpstr>Times New Roman</vt:lpstr>
      <vt:lpstr>Wingdings</vt:lpstr>
      <vt:lpstr>Wingdings 2</vt:lpstr>
      <vt:lpstr>Office Theme</vt:lpstr>
      <vt:lpstr>Document</vt:lpstr>
      <vt:lpstr>Worksheet</vt:lpstr>
      <vt:lpstr>Project Finance Lecture</vt:lpstr>
      <vt:lpstr>History versus Contracts and Consultant Reports: Project Finance versus Corporate Finance</vt:lpstr>
      <vt:lpstr>Start with Revenues – General Categories</vt:lpstr>
      <vt:lpstr>Three Case Studies</vt:lpstr>
      <vt:lpstr>Some Themes</vt:lpstr>
      <vt:lpstr>Too Many Slides – Structure of Course</vt:lpstr>
      <vt:lpstr>Definition of Project Finance, PPP, Availability, Project Phases etc. – Everybody Starts with This</vt:lpstr>
      <vt:lpstr>Project Finance and Non-Recourse Debt</vt:lpstr>
      <vt:lpstr>Classic Project Finance Diagram – Is it Really Good for Africa</vt:lpstr>
      <vt:lpstr>Diagram of Project Finance</vt:lpstr>
      <vt:lpstr>City is Like a Corporation/Project is Business</vt:lpstr>
      <vt:lpstr>Family is Like Corporation, Person is Like Project Finance</vt:lpstr>
      <vt:lpstr>Project Phases – Pre-COD and Post-COD</vt:lpstr>
      <vt:lpstr>Project Finance Model Structure Changes at COD</vt:lpstr>
      <vt:lpstr>Time-Line is Crucial in Project Finance</vt:lpstr>
      <vt:lpstr>Project Finance and WACC</vt:lpstr>
      <vt:lpstr>IRR in Project Finance – Is there any better performance ratio for investors</vt:lpstr>
      <vt:lpstr>Project IRR or DSCR</vt:lpstr>
      <vt:lpstr>IRR versus Return on Investment</vt:lpstr>
      <vt:lpstr>E-mail from Amsterdam Institute of Finance</vt:lpstr>
      <vt:lpstr>Thanks to Finance.Yahoo for Adjusted Stock Price</vt:lpstr>
      <vt:lpstr>For Bad or Good, Growth is All that Matters, ask Jeff Bezos</vt:lpstr>
      <vt:lpstr>Should Jeff Bezos’ Payment to his soon to be ex-wife be adjusted because the WACC for Amazon was high</vt:lpstr>
      <vt:lpstr>IRR and Growth Rate in Cash Flow</vt:lpstr>
      <vt:lpstr>Negative Cash Flow and Different IRR’s</vt:lpstr>
      <vt:lpstr>Project IRR, Debt IRR and Equity IRR Interpretation</vt:lpstr>
      <vt:lpstr>IRR in Solar Case</vt:lpstr>
      <vt:lpstr>What Returns are Reasonable</vt:lpstr>
      <vt:lpstr>Why Ratios are Different in Project Finance and Corporate Finance</vt:lpstr>
      <vt:lpstr>Example of DSCR and Why DSCR is Better Measure of Risk than Beta, VAR, Implied Vol, Duration, EMRP</vt:lpstr>
      <vt:lpstr>Difference Between Ratios for Project Finance and Corporate Finance</vt:lpstr>
      <vt:lpstr>Valuation Metrics in Project Finance and Corporate Finance</vt:lpstr>
      <vt:lpstr>Simple Example of Credit Analysis in Corporate Finance and Project Finance</vt:lpstr>
      <vt:lpstr>Simple Example of Credit Analysis in Corporate Finance and Project Finance</vt:lpstr>
      <vt:lpstr>Risk Analysis – Skin in Game versus Safety Buffer</vt:lpstr>
      <vt:lpstr>Pre-and Post COD Analysis</vt:lpstr>
      <vt:lpstr>Risk Allocation Matrix</vt:lpstr>
      <vt:lpstr>Risk Allocation Matrix</vt:lpstr>
      <vt:lpstr>Risk Matrix – Other Risks</vt:lpstr>
      <vt:lpstr>Contract Risks</vt:lpstr>
      <vt:lpstr>Illustration of Skin in the Game from Sources and Uses versus Buffer from DSCR</vt:lpstr>
      <vt:lpstr>DSCR as a Buffer to Break Even</vt:lpstr>
      <vt:lpstr>DSCR Key Points</vt:lpstr>
      <vt:lpstr>Buffer for Coverage of Debt Service in Project Finance (DSCR)</vt:lpstr>
      <vt:lpstr>Financial Ratios that Depend on Business Risk is Standard in Credit Rating</vt:lpstr>
      <vt:lpstr>Measurement of Credit Risk with Rating Systems – How Do you Come Up with Good Rating</vt:lpstr>
      <vt:lpstr>Project Finance ties to BBB- (Baa3)</vt:lpstr>
      <vt:lpstr>Credit Spreads in Project Finance</vt:lpstr>
      <vt:lpstr>Case Study Number 1: Solar Case Study (Northern Nigeria)</vt:lpstr>
      <vt:lpstr>Case Study Overview</vt:lpstr>
      <vt:lpstr>Northern Nigeria Solar Case - Contents</vt:lpstr>
      <vt:lpstr>Solar Can be Defined by a Few Parameters</vt:lpstr>
      <vt:lpstr>Solar Resource in Nigeria Compared to Scotland</vt:lpstr>
      <vt:lpstr>Find a Good Place in the North</vt:lpstr>
      <vt:lpstr>Focus on In-Plane Yield for Capacity Factor</vt:lpstr>
      <vt:lpstr>For Comparison, Try Scotland</vt:lpstr>
      <vt:lpstr>Final Output and Performance Ratio</vt:lpstr>
      <vt:lpstr>Coverage of Fixed Costs</vt:lpstr>
      <vt:lpstr>Solar Patterns in Northern Nigeria</vt:lpstr>
      <vt:lpstr>Weekly Solar Irradiation - Europe</vt:lpstr>
      <vt:lpstr>Wind versus Solar Wind Atlas</vt:lpstr>
      <vt:lpstr>Drivers and Contracts – Solar and Renewable</vt:lpstr>
      <vt:lpstr>Diagram for Solar Case</vt:lpstr>
      <vt:lpstr>Classic Project Finance Diagram – Is it Really Good for Africa</vt:lpstr>
      <vt:lpstr>Revolution in Solar Power</vt:lpstr>
      <vt:lpstr>Some Estimates of Total Cost</vt:lpstr>
      <vt:lpstr>Benchmarking  Capital Cost – Solar Case</vt:lpstr>
      <vt:lpstr>Thank you Germany for Developing the Market with Simple and Highly Subsidised Tariff</vt:lpstr>
      <vt:lpstr>Some Famous Low-Price Solar Projects</vt:lpstr>
      <vt:lpstr>Low Price Solar Continued</vt:lpstr>
      <vt:lpstr>Some Famous Low-Price Solar Projects</vt:lpstr>
      <vt:lpstr>Cost of Tracking</vt:lpstr>
      <vt:lpstr>NBET Revised Tariffs and Low Solar Costs</vt:lpstr>
      <vt:lpstr>PPA Contracts</vt:lpstr>
      <vt:lpstr>Pricing in NBET Solar PPA</vt:lpstr>
      <vt:lpstr>Single Price PPA with Inflation</vt:lpstr>
      <vt:lpstr>Rates do Not Allow for Profitable Investment</vt:lpstr>
      <vt:lpstr>Multi-Year Tariff Order – Is This a Fantasy</vt:lpstr>
      <vt:lpstr>Distorted O&amp;M and Reliability Incentives from Single Price in PPA</vt:lpstr>
      <vt:lpstr>EPC Contract Issues in Solar Projects</vt:lpstr>
      <vt:lpstr>Fixed Contract Price in EPC Contract</vt:lpstr>
      <vt:lpstr>EPC Provisions – Guaranteed Capacity and Performance for Solar Plant</vt:lpstr>
      <vt:lpstr>Example of Delay Penalty in PPA Contract</vt:lpstr>
      <vt:lpstr>Example of Delay LD in EPC Contract</vt:lpstr>
      <vt:lpstr>Theory of Risk and Return in Project Finance</vt:lpstr>
      <vt:lpstr>Change Orders in LSTK Contract</vt:lpstr>
      <vt:lpstr>EPC Contractor Proposal</vt:lpstr>
      <vt:lpstr>Is the Risk Reduction Value worth the Fixed Cost</vt:lpstr>
      <vt:lpstr>Liquidated Damages for Performance Ratio</vt:lpstr>
      <vt:lpstr>O&amp;M Contracts</vt:lpstr>
      <vt:lpstr>Example of PR Clause</vt:lpstr>
      <vt:lpstr>Payment in O&amp;M Contract</vt:lpstr>
      <vt:lpstr>O&amp;M Cost Benchmarking</vt:lpstr>
      <vt:lpstr>More O&amp;M Cost Benchmarking</vt:lpstr>
      <vt:lpstr>Renewable (mainly solar) Resource Uncertainty</vt:lpstr>
      <vt:lpstr>Where Uncertainty Comes From</vt:lpstr>
      <vt:lpstr>Explanation of P50, P90 etc.</vt:lpstr>
      <vt:lpstr>P50 and P99 in Solar Case</vt:lpstr>
      <vt:lpstr>P50 and P90 in Solar Case</vt:lpstr>
      <vt:lpstr>Nightmare Graph and Missing the P90 – Fitch Report</vt:lpstr>
      <vt:lpstr>P50, P90, P99 in Term Sheets</vt:lpstr>
      <vt:lpstr>P90, P99 etc. for Sizing Debt</vt:lpstr>
      <vt:lpstr>P90 and P50 DSCR with Actual Case</vt:lpstr>
      <vt:lpstr>DSCR in Solar Project Finance</vt:lpstr>
      <vt:lpstr>Term Coverage Ratio in Solar Case</vt:lpstr>
      <vt:lpstr>Definition of CFADS in Solar Case</vt:lpstr>
      <vt:lpstr>DSCR in Solar Case</vt:lpstr>
      <vt:lpstr>DSCR for Solar PV from Fitch</vt:lpstr>
      <vt:lpstr>DSCR for Target Debt Size and Covenants</vt:lpstr>
      <vt:lpstr>DSCR is Minimum over Debt Tenure</vt:lpstr>
      <vt:lpstr>Why DSCR is Used in Project Finance and Less in Corporate Finance</vt:lpstr>
      <vt:lpstr>Three DSCR’s in Solar Case</vt:lpstr>
      <vt:lpstr>You Can Go the Other Way to Find the DSCR</vt:lpstr>
      <vt:lpstr>Risk Analysis in Solar Projects</vt:lpstr>
      <vt:lpstr>Nuances of Debt to Capital Constraint and DSCR Constraint in Different Circumstances</vt:lpstr>
      <vt:lpstr>Effects of Financing on Bid Price – Capital Intensive</vt:lpstr>
      <vt:lpstr>Effects of Debt Provisions on Fuel Intensive Diesel Technology</vt:lpstr>
      <vt:lpstr>With Good Financing Structure can Achieve Low Costs</vt:lpstr>
      <vt:lpstr>Debt Sizing - Introduction</vt:lpstr>
      <vt:lpstr>Debt Size From Debt to Capital and DSCR</vt:lpstr>
      <vt:lpstr>Debt Size in Solar Case</vt:lpstr>
      <vt:lpstr>Debt Sizing – Key Philosophical Question</vt:lpstr>
      <vt:lpstr>Illustration of DSCR and Debt to Capital Constraint</vt:lpstr>
      <vt:lpstr>Which Constraint is in Place</vt:lpstr>
      <vt:lpstr>DSCR Case Study and Exercise</vt:lpstr>
      <vt:lpstr>Development Fee Theory</vt:lpstr>
      <vt:lpstr>Development Cost Documentation</vt:lpstr>
      <vt:lpstr>BOT/PPA Contract</vt:lpstr>
      <vt:lpstr>Case Study - Funding Enron - Subic Bay, Philippines</vt:lpstr>
      <vt:lpstr>113 MW Diesel Generator Power Station Subic Bay, Philippines</vt:lpstr>
      <vt:lpstr>Reconciling Debt to Capital with DSCR</vt:lpstr>
      <vt:lpstr>Effects of Non-Cash Increases in Project Cost</vt:lpstr>
      <vt:lpstr>Debt Sizing: Including Items in Project Cost that do not Involve Cash Outflow </vt:lpstr>
      <vt:lpstr>Debt Sizing: Profits from EPC Contractors or O&amp;M Contractor when Investor is also Contractor</vt:lpstr>
      <vt:lpstr>O&amp;M Contractor is Sponsor</vt:lpstr>
      <vt:lpstr>Adjustments for Development Fee</vt:lpstr>
      <vt:lpstr>Solar Development Fees</vt:lpstr>
      <vt:lpstr>Project IRR with Development Costs</vt:lpstr>
      <vt:lpstr>Solar Case Accounts</vt:lpstr>
      <vt:lpstr>Case Number 2: Availability and Capacity Based Projects</vt:lpstr>
      <vt:lpstr>Overview of Cost</vt:lpstr>
      <vt:lpstr>Issues Covered in Thermal Case</vt:lpstr>
      <vt:lpstr>Definition of Output and Availability Projects</vt:lpstr>
      <vt:lpstr>Reason Why Some Projects are Availability Structured Projects</vt:lpstr>
      <vt:lpstr>Risk Allocation  and Drivers in PPA Agreement</vt:lpstr>
      <vt:lpstr>Structure of Contracts for Availability Projects and Output Projects</vt:lpstr>
      <vt:lpstr>Risks for Availability and Output Projects</vt:lpstr>
      <vt:lpstr>Central Philosophical Point</vt:lpstr>
      <vt:lpstr>Problem of Allocating Uncontrollable Risks</vt:lpstr>
      <vt:lpstr>Allocation of Risks that Are Out of IPP Control</vt:lpstr>
      <vt:lpstr>Changes in Availability in Nigeria</vt:lpstr>
      <vt:lpstr>Egbin Plant in Nigeria after Privatisation</vt:lpstr>
      <vt:lpstr>Egbin Capacity and Generation – Arguments for Incentives in Project Finance</vt:lpstr>
      <vt:lpstr>Drivers and Contracts - Dispatchable</vt:lpstr>
      <vt:lpstr>Drivers and Profit and Loss Statement - Dispatchable</vt:lpstr>
      <vt:lpstr>Tricky Allocation Issues</vt:lpstr>
      <vt:lpstr>General Notion of Back to Back Contacts</vt:lpstr>
      <vt:lpstr>Economic Efficiency of Contracts in Project Finance</vt:lpstr>
      <vt:lpstr>Back to Back Contracts with Availability</vt:lpstr>
      <vt:lpstr>Alternative Way to Look at PF Structure – Key is are Paying too Much for Risk</vt:lpstr>
      <vt:lpstr>Making Money in Different Places by Receiving Money from PPA Contracts</vt:lpstr>
      <vt:lpstr>Dabhol Case Study</vt:lpstr>
      <vt:lpstr>Case Study of Risk and Return and Danger of Un-economic Projects</vt:lpstr>
      <vt:lpstr>PowerPoint Presentation</vt:lpstr>
      <vt:lpstr>Issues in Dabhol Case</vt:lpstr>
      <vt:lpstr>Energy Charge in Lagos Barge</vt:lpstr>
      <vt:lpstr>PPA Contracts for Multi-part Tariffs</vt:lpstr>
      <vt:lpstr>General Purchased Power Agreement Pricing</vt:lpstr>
      <vt:lpstr>Four Part Tariff in Availability-based Dispatchable Plants</vt:lpstr>
      <vt:lpstr>Four Part Tariff Example</vt:lpstr>
      <vt:lpstr>Excerpts from NBET PPA</vt:lpstr>
      <vt:lpstr>More Excerpts from NBET PPA</vt:lpstr>
      <vt:lpstr>Capacity Payment</vt:lpstr>
      <vt:lpstr>Example of Indexing</vt:lpstr>
      <vt:lpstr>Total Payment and Capacity Payment for NBET PPA</vt:lpstr>
      <vt:lpstr>Indexing Capacity Charge for Inflation – Protection for Devaluation During Construction Period</vt:lpstr>
      <vt:lpstr>Liquidated Damages in Nigeria Contract</vt:lpstr>
      <vt:lpstr>Liquidated Damage for Delay</vt:lpstr>
      <vt:lpstr>Capacity Charge</vt:lpstr>
      <vt:lpstr>Delay Bonus in Lagos Barge</vt:lpstr>
      <vt:lpstr>NBET Payment Components – What to Look For</vt:lpstr>
      <vt:lpstr>Example of Capacity Charge</vt:lpstr>
      <vt:lpstr>Currency Risk - Introduction</vt:lpstr>
      <vt:lpstr>Currency Risk</vt:lpstr>
      <vt:lpstr>Significant Emerging Country Defaults (S&amp;P 2007) – Off-taker Risk</vt:lpstr>
      <vt:lpstr>Other Problem Loans (S&amp;P 2007) – Off-taker Risk</vt:lpstr>
      <vt:lpstr>Issue In Africa – Given Problems with Off-taker is the PPA Model Valid</vt:lpstr>
      <vt:lpstr>Project Finance Defaults</vt:lpstr>
      <vt:lpstr>S&amp;P Recovery Rates</vt:lpstr>
      <vt:lpstr>Project Finance is Unfair to Africa</vt:lpstr>
      <vt:lpstr>Useless but Interesting Chart on PD</vt:lpstr>
      <vt:lpstr>PPA and Off-taker Risk</vt:lpstr>
      <vt:lpstr>PPA Pricing and Energy Conversion Agreement Example</vt:lpstr>
      <vt:lpstr>PPA Examples for Fuel Component</vt:lpstr>
      <vt:lpstr>Escalation Rates and LCOE</vt:lpstr>
      <vt:lpstr>Calculation of Fuel Price with Index</vt:lpstr>
      <vt:lpstr>Target Availability by Year</vt:lpstr>
      <vt:lpstr>Calculation of Availability Target</vt:lpstr>
      <vt:lpstr>Availability Deductions from Capacity Payment</vt:lpstr>
      <vt:lpstr>Availability Deductions Continued</vt:lpstr>
      <vt:lpstr>Summer and Winter Penalties</vt:lpstr>
      <vt:lpstr>Risks and Bank Data</vt:lpstr>
      <vt:lpstr>Risks for Coal and Gas Plant - Availability</vt:lpstr>
      <vt:lpstr>EPC Contract Issues in Thermal Plant</vt:lpstr>
      <vt:lpstr>Comparative Plant Costs for Natural Gas and Benchmarking – High EPC “Risk Premiums”</vt:lpstr>
      <vt:lpstr>Real World Problems with EPC Contracts – Case 1, Samsung</vt:lpstr>
      <vt:lpstr>Real World Case 2, Sino Hydro</vt:lpstr>
      <vt:lpstr>EPC Contract Provisions</vt:lpstr>
      <vt:lpstr>LD on Heat Rate in EPC Contract</vt:lpstr>
      <vt:lpstr>O&amp;M Contracts and Fuel Supply Contracts</vt:lpstr>
      <vt:lpstr>Example of Terms of O&amp;M Contract</vt:lpstr>
      <vt:lpstr>O&amp;M Contract Penalties and Incentives</vt:lpstr>
      <vt:lpstr>Liquidated Damages in O&amp;M Contract</vt:lpstr>
      <vt:lpstr>O&amp;M Contract Timing</vt:lpstr>
      <vt:lpstr>Incentives in O&amp;M Contract</vt:lpstr>
      <vt:lpstr>Fuel Supply Agreements</vt:lpstr>
      <vt:lpstr>Efficiency in Fuel Contracting</vt:lpstr>
      <vt:lpstr>Pass-Through Fuel Payments</vt:lpstr>
      <vt:lpstr>Example of Terms of Fuel Supply Agreement</vt:lpstr>
      <vt:lpstr>Coal Price Tied to Index</vt:lpstr>
      <vt:lpstr>Tata Mudra</vt:lpstr>
      <vt:lpstr>Energy Payment and Contract Heat Rate – Nuances of Heat Rate Curve, Degradation</vt:lpstr>
      <vt:lpstr>Plant Efficiency</vt:lpstr>
      <vt:lpstr>Heat Rate Terms</vt:lpstr>
      <vt:lpstr>Target Heat Rate Formula</vt:lpstr>
      <vt:lpstr>Target Heat Rate Mechanics</vt:lpstr>
      <vt:lpstr>Risks and Importance of Heat Rate for Coal and Gas Plant </vt:lpstr>
      <vt:lpstr>No Contract Heat Rate in Lagos Barge Case</vt:lpstr>
      <vt:lpstr>Heat Rate Conversions</vt:lpstr>
      <vt:lpstr>Efficiency and Heat Rate</vt:lpstr>
      <vt:lpstr>Efficiency of Plant</vt:lpstr>
      <vt:lpstr>Calculation of Fuel Payment from Heat Rate and Fuel Price</vt:lpstr>
      <vt:lpstr>Example of Heat Rate Curve with Different Heat Rates for Different Load Levels</vt:lpstr>
      <vt:lpstr>Gas Heat Rate Curve and Degradation</vt:lpstr>
      <vt:lpstr>Heat Rate Penalty when Fuel Provided by Off-taker or Government</vt:lpstr>
      <vt:lpstr>Heat Rate Curve for Contract Heat Rate</vt:lpstr>
      <vt:lpstr>Example of Heat Rate Curves</vt:lpstr>
      <vt:lpstr>Compensation from Marginal and Average Heat Rate</vt:lpstr>
      <vt:lpstr>Computation of Incremental and Average Heat Rate</vt:lpstr>
      <vt:lpstr>Example of Heat Rate Degradation</vt:lpstr>
      <vt:lpstr>Problem with Contract Heat Rates</vt:lpstr>
      <vt:lpstr>Repayment Analysis in Availability Payment Case</vt:lpstr>
      <vt:lpstr>Debt Tenure and Return</vt:lpstr>
      <vt:lpstr>Debt Repayment - General</vt:lpstr>
      <vt:lpstr>Debt Repayment Structure and Risk</vt:lpstr>
      <vt:lpstr>Statistics on Project Finance Debt Tenor</vt:lpstr>
      <vt:lpstr>Fundamental Effect of Debt Tenure with Debt to Capital Constraint</vt:lpstr>
      <vt:lpstr>Sculpting versus Equal Installment with Debt to Capital Constraint</vt:lpstr>
      <vt:lpstr>Sculpting Equations - Basic</vt:lpstr>
      <vt:lpstr>Sculpting Equations with Debt to Capital Constraint</vt:lpstr>
      <vt:lpstr>Sculpting Equations with LC Fees</vt:lpstr>
      <vt:lpstr>Sculpting with DSRA as Final Payment</vt:lpstr>
      <vt:lpstr>Evaluation with Geometry and NPV Formula</vt:lpstr>
      <vt:lpstr>Multiple Capacity Charges and Optimisation of Debt Repayment</vt:lpstr>
      <vt:lpstr>Example of Repayment (Bullet Not Shown)</vt:lpstr>
      <vt:lpstr>Sculpting versus Equal Installment with DSCR Constraint</vt:lpstr>
      <vt:lpstr>Sculpting Equations - Basic</vt:lpstr>
      <vt:lpstr>Sculpting Equations with Debt to Capital Constraint</vt:lpstr>
      <vt:lpstr>Sculpting Equations with LC Fees</vt:lpstr>
      <vt:lpstr>Sculpting with DSRA as Final Payment</vt:lpstr>
      <vt:lpstr>Alternative Repayment Patterns</vt:lpstr>
      <vt:lpstr>Complex Sculpting Issues</vt:lpstr>
      <vt:lpstr>Example of Synthetic Sculpting with O&amp;M Payments</vt:lpstr>
      <vt:lpstr>Interest Rates in Thermal Plant with Availability Charge Example</vt:lpstr>
      <vt:lpstr>Total Rate assuming BBB Spread with 10 year Swap Rate</vt:lpstr>
      <vt:lpstr>Floating versus Fixed Rate Debt</vt:lpstr>
      <vt:lpstr>Interest Rates in Latin America</vt:lpstr>
      <vt:lpstr>Interest Rate Swaps and Hedging</vt:lpstr>
      <vt:lpstr>Use of Floating Rate Debt</vt:lpstr>
      <vt:lpstr>Swap Settlements</vt:lpstr>
      <vt:lpstr>Default Interest Rate</vt:lpstr>
      <vt:lpstr>Discussion of Interest and Fees</vt:lpstr>
      <vt:lpstr>Commitment Fee, Up-Front Fee and Debt IRR</vt:lpstr>
      <vt:lpstr>Importance of Credit Spreads</vt:lpstr>
      <vt:lpstr>Example of Interest Rates</vt:lpstr>
      <vt:lpstr>Example of Pricing and Changing Credit Spreads</vt:lpstr>
      <vt:lpstr>Interest Rate Margin with Step-up</vt:lpstr>
      <vt:lpstr>Interest Rate Hedging in Different Transactions</vt:lpstr>
      <vt:lpstr>Fees Up-Front or Part of Credit Spread</vt:lpstr>
      <vt:lpstr>Infrastructure Case Study –  Lekki to EPE Expressway </vt:lpstr>
      <vt:lpstr>Case Study Subjects</vt:lpstr>
      <vt:lpstr>Case Number 3: Toll road and Lekki Expressway</vt:lpstr>
      <vt:lpstr>Lekki Expressway</vt:lpstr>
      <vt:lpstr>Lekki Toll Road - Introduction</vt:lpstr>
      <vt:lpstr>Lagos Growth</vt:lpstr>
      <vt:lpstr>Other Cases – Traffic Problems with Alternative</vt:lpstr>
      <vt:lpstr>PowerPoint Presentation</vt:lpstr>
      <vt:lpstr>Case Study of Toll-Road in Un-congested Area</vt:lpstr>
      <vt:lpstr>Introduction to Toll Roads and Traffic Studies</vt:lpstr>
      <vt:lpstr>Volume Risk in Tollways – Traffic Studies</vt:lpstr>
      <vt:lpstr>Volume and Interest Rate Risk -- Mexico Tollways</vt:lpstr>
      <vt:lpstr>S&amp;P Start Up Tollroads Study</vt:lpstr>
      <vt:lpstr>Relying on Complicated Models without Doing a Back of the Envelope Check</vt:lpstr>
      <vt:lpstr>Key Drivers of Forecast Errors In S&amp;P Report</vt:lpstr>
      <vt:lpstr>Transurban versus Original Forecast – Average Annual Traffic</vt:lpstr>
      <vt:lpstr>Example of Simple Checks from Traffic Studies</vt:lpstr>
      <vt:lpstr>Eurotunnel – Contract Structure, Ownership and Timing</vt:lpstr>
      <vt:lpstr>Eurotunnel Part 1 – Development Stage</vt:lpstr>
      <vt:lpstr>Eurotunnel Part 2 – Construction Stage</vt:lpstr>
      <vt:lpstr>EPC Contracts – Eurotunnel Example</vt:lpstr>
      <vt:lpstr>Excerpt from Prospectus for IPO Describing Construction Contract</vt:lpstr>
      <vt:lpstr>EPC Contract part 1 – Note the Not a Fixed Price Contract for Tunnels and Underground Structures</vt:lpstr>
      <vt:lpstr>EPC Contract Part 2 – Procurement of Locomotives and Other Items</vt:lpstr>
      <vt:lpstr>EPC Contract Part 3 – Liquidated Damages for Delay</vt:lpstr>
      <vt:lpstr>Performance Bonds and Guarantee</vt:lpstr>
      <vt:lpstr>Sources and Uses for Estimated and Actual</vt:lpstr>
      <vt:lpstr>Cost Over-Run Summary</vt:lpstr>
      <vt:lpstr>Eurotunnel Debt/EBITDA</vt:lpstr>
      <vt:lpstr>Traffic Analysis for Lekki Expressway</vt:lpstr>
      <vt:lpstr>Items included in Traffic Studies</vt:lpstr>
      <vt:lpstr>Alternative Routes</vt:lpstr>
      <vt:lpstr>Traffic Studies - Surveys</vt:lpstr>
      <vt:lpstr>Multiple Traffic Studies</vt:lpstr>
      <vt:lpstr>Uncertainty in Traffic Studies</vt:lpstr>
      <vt:lpstr>Traffic Forecasts</vt:lpstr>
      <vt:lpstr>Difference Between Traffic Studies</vt:lpstr>
      <vt:lpstr>Traffic Surveys</vt:lpstr>
      <vt:lpstr>Traffic Counts of Prior Route</vt:lpstr>
      <vt:lpstr>Collection of Tolls</vt:lpstr>
      <vt:lpstr>Strategy for Toll Collection</vt:lpstr>
      <vt:lpstr>Forecasts and Time Savings</vt:lpstr>
      <vt:lpstr>Tolls</vt:lpstr>
      <vt:lpstr>Lekki Expressway Revenues in Real Terms</vt:lpstr>
      <vt:lpstr>Eurotunnel Projected Traffic Revenues</vt:lpstr>
      <vt:lpstr>Actual and Projected Revenues</vt:lpstr>
      <vt:lpstr>Project Funding</vt:lpstr>
      <vt:lpstr>How to Evaluate Funding</vt:lpstr>
      <vt:lpstr>Currency Risk</vt:lpstr>
      <vt:lpstr>Cash Flow and Operating Cost in NGN</vt:lpstr>
      <vt:lpstr>Dividends and Debt Service in Toll road Case</vt:lpstr>
      <vt:lpstr>Cash Flow with Maintenance Reserve Accounts</vt:lpstr>
      <vt:lpstr>Repayment Schedule</vt:lpstr>
      <vt:lpstr>PLCR and LLCR versus DSCR in Infrastructure Projects</vt:lpstr>
      <vt:lpstr>Use of Ratios Different Ratios in Different Industries: DSCR and Credit Ratings in Project Finance</vt:lpstr>
      <vt:lpstr>Toll Road</vt:lpstr>
      <vt:lpstr>Simple Example of DSCR, LLCR and PLCR</vt:lpstr>
      <vt:lpstr>Covenants on DSCR, LLCR, and PLCR </vt:lpstr>
      <vt:lpstr>When Would You Use PLCR and LLCR Rather than Only DSCR</vt:lpstr>
      <vt:lpstr>Why Discounting is at the Interest Rate (or the Debt IRR in the Case of Changing Interest Rate)</vt:lpstr>
      <vt:lpstr>DSCR, PLCR and Value of Tail</vt:lpstr>
      <vt:lpstr>DSCR versus LLCR versus PLCR and Sculpting</vt:lpstr>
      <vt:lpstr>Idea of Risk Allocation Matrix and Use of DSCR, PLCR and LLCR to Measure Break-Even</vt:lpstr>
      <vt:lpstr>Equity Returns for Tollroads</vt:lpstr>
      <vt:lpstr>What Returns are Reasonable</vt:lpstr>
      <vt:lpstr>Credit Spread Theory</vt:lpstr>
      <vt:lpstr>Weighted Average Cost of Debt</vt:lpstr>
      <vt:lpstr>Expected Loss Can Be Broken Down Into Three Components</vt:lpstr>
      <vt:lpstr>Comparison of PD x LGD with Precise Formula -- LGD and Multiple Years</vt:lpstr>
      <vt:lpstr>Implied PD from Credit Spread</vt:lpstr>
      <vt:lpstr>Implied PD Explodes with Longer Term Debt</vt:lpstr>
      <vt:lpstr>S&amp;P Study of PD and LGD for Project Finance</vt:lpstr>
      <vt:lpstr>Target Rating and Credit Spreads – Why the target is BBB- in Project Finance</vt:lpstr>
      <vt:lpstr>Probability of Default for BBB and Other Ratings</vt:lpstr>
      <vt:lpstr>Credit Spreads, PD, LGD and RORAC</vt:lpstr>
      <vt:lpstr>Credit Spreads with AA Rated Bonds</vt:lpstr>
      <vt:lpstr>Credit Spreads with BBB Rated Bonds which are Proxy for Project Finance</vt:lpstr>
      <vt:lpstr>Pre-payments Maturity Extensions from Fixed Rate Debt</vt:lpstr>
      <vt:lpstr>Contraction Risk from Fixed Interest Rates (Declining Interest Rates)</vt:lpstr>
      <vt:lpstr>Credit Enhancement: DSRA, MRA, Cash Flow Sweeps and Covenants </vt:lpstr>
      <vt:lpstr>Credit Enhancements - Introduction</vt:lpstr>
      <vt:lpstr>Covenants and Cash Flow Waterfall</vt:lpstr>
      <vt:lpstr>Default Events and Project Finance Philosophy</vt:lpstr>
      <vt:lpstr>Remedies for Default: Step-in Rights</vt:lpstr>
      <vt:lpstr>Financial Enhancements – Alternative Definition</vt:lpstr>
      <vt:lpstr>Example of Covenants</vt:lpstr>
      <vt:lpstr>Dividend Distributions</vt:lpstr>
      <vt:lpstr>What Covenants Cannot and Can Do</vt:lpstr>
      <vt:lpstr>Investors Need Some Dividends Before All Debt is Paid Off</vt:lpstr>
      <vt:lpstr>Covenants and Structural Enhancements Cannot Make a Bad Project into a Good Project</vt:lpstr>
      <vt:lpstr>Modelling of Cash Flow Waterfall</vt:lpstr>
      <vt:lpstr>Cash Flow Waterfall in Airport Case – Subordinate Tranche</vt:lpstr>
      <vt:lpstr>Example of Cash Flow Priority</vt:lpstr>
      <vt:lpstr>Example of Lock-up and Cash Flow</vt:lpstr>
      <vt:lpstr>Theory of Lock-up and Cash Flow Sweep</vt:lpstr>
      <vt:lpstr>Volatility and Risk Reduction from Cash Flow Sweeps</vt:lpstr>
      <vt:lpstr>Example of Risk and Return Analysis for Cash Flow Sweep</vt:lpstr>
      <vt:lpstr>Economic and Financial Analysis of Cash Sweeps, Reserve Accounts and Covenants</vt:lpstr>
      <vt:lpstr>Importance of Re-financing Analysis with Cash Sweep</vt:lpstr>
      <vt:lpstr>Prepayment in Airport Case</vt:lpstr>
      <vt:lpstr>Debt Service Reserve Accounts</vt:lpstr>
      <vt:lpstr>Theory of DSRA</vt:lpstr>
      <vt:lpstr>DSRA and Liquidity</vt:lpstr>
      <vt:lpstr>Using the DSRA as the Final Repayment in Sculpting</vt:lpstr>
      <vt:lpstr>Example Using the DSRA as the Final Repayment in Sculpting</vt:lpstr>
      <vt:lpstr>Use of LC Instead of the DSRA</vt:lpstr>
      <vt:lpstr>DSRA as LC in Solar Case</vt:lpstr>
      <vt:lpstr>Debt Service Reserve Language</vt:lpstr>
      <vt:lpstr>Re-financing and effects of Debt Tenure (as well as other debt terms)</vt:lpstr>
      <vt:lpstr>Re-financing, Corporate Finance and Project Finance</vt:lpstr>
      <vt:lpstr>Re-financing Changes Everything</vt:lpstr>
      <vt:lpstr>Debt Length and the Interest Rate Assuming Size Driven by Debt/Capital Ratio</vt:lpstr>
      <vt:lpstr>Debt Length and the Debt to Capital Ratio</vt:lpstr>
      <vt:lpstr>Philosophy and Re-financing</vt:lpstr>
      <vt:lpstr>Re-financing Introduction</vt:lpstr>
      <vt:lpstr>Assumptions and Mechanics of Re-financing</vt:lpstr>
      <vt:lpstr>Re-financing Scenarios</vt:lpstr>
      <vt:lpstr>Re-financing Case 1 – Multiple Re-financings</vt:lpstr>
      <vt:lpstr>Re-financing Case 2 – Later Refinancing</vt:lpstr>
      <vt:lpstr>Re-financing Case 3 – Shorter Tail in Re-financing </vt:lpstr>
      <vt:lpstr>Re-financing Case 4 – Reduced DSCR and Interest Rate on Re-financing</vt:lpstr>
      <vt:lpstr>Re-financing Case 5 – Effect of Interest Rates when Re-financing Included</vt:lpstr>
      <vt:lpstr>Re-financing Case 6 – Effect of Changing Interest Rates and DSCR for Sizing Re-financing</vt:lpstr>
      <vt:lpstr>Mini-perms </vt:lpstr>
      <vt:lpstr>Re-financing Conclusions</vt:lpstr>
      <vt:lpstr>A Little Theory about Valuation and Risk of Projects</vt:lpstr>
      <vt:lpstr>Re-financing and Early Project Sale</vt:lpstr>
      <vt:lpstr>Verification of Cost of Capital from Published Data in Yieldco Reports</vt:lpstr>
      <vt:lpstr>Equity Returns and Re-Financing</vt:lpstr>
      <vt:lpstr>Transaction Multiples from Yieldco IPO’s</vt:lpstr>
      <vt:lpstr>Equity IRR without Balloon</vt:lpstr>
      <vt:lpstr>Equity IRR with Balloon</vt:lpstr>
      <vt:lpstr>Capital Requirements and Mini-Perms</vt:lpstr>
      <vt:lpstr>Re-financing and the Importance of Debt Tenure</vt:lpstr>
      <vt:lpstr>Mini-Perm</vt:lpstr>
      <vt:lpstr>Mini-Perm Example</vt:lpstr>
      <vt:lpstr>Mini-Perm Assumptions in Solar Case</vt:lpstr>
      <vt:lpstr>Mini-Perm and Re-financing Assumption</vt:lpstr>
      <vt:lpstr>Credit Analysis of Mini-Perm</vt:lpstr>
      <vt:lpstr>Mini-Perm Extension</vt:lpstr>
      <vt:lpstr>Mini-Perm Extension - Continued</vt:lpstr>
      <vt:lpstr>Sharing Re-Financing Benefits in NBET PPA</vt:lpstr>
      <vt:lpstr>Airport Case Study</vt:lpstr>
      <vt:lpstr>Structure of Discussion</vt:lpstr>
      <vt:lpstr>Airport Debt Size</vt:lpstr>
      <vt:lpstr>Airport Capital Expenditures Compared to Debt</vt:lpstr>
      <vt:lpstr>Example of Waiver – Airport Case</vt:lpstr>
      <vt:lpstr>Debt Service Reserve Account in Airport Case</vt:lpstr>
      <vt:lpstr>Collections Coverage Ratio in Airport Case</vt:lpstr>
      <vt:lpstr>O&amp;M Contract Language from Loan Agreement</vt:lpstr>
      <vt:lpstr>Diagram in Airport Case</vt:lpstr>
      <vt:lpstr>Operating Budget – In Airport Case</vt:lpstr>
      <vt:lpstr>Operating Budget Control</vt:lpstr>
      <vt:lpstr>Payment in Kind Interest – Airport Case</vt:lpstr>
      <vt:lpstr>Airport Case Project Finance Definition and Historic Revenues</vt:lpstr>
      <vt:lpstr>Revenue Collections Coverage</vt:lpstr>
      <vt:lpstr>Case Flow Waterfall</vt:lpstr>
      <vt:lpstr>Limited Use of Liquidity Ratios: General S&amp;P Benchmarks </vt:lpstr>
      <vt:lpstr>Benchmark Standards for Airport Debt to EBITDA</vt:lpstr>
      <vt:lpstr>Cash Flow Terms for Ratios</vt:lpstr>
      <vt:lpstr>Reconciliation of FFO and EBITDA</vt:lpstr>
      <vt:lpstr>FFO and Free Operating Cash Flow</vt:lpstr>
      <vt:lpstr>Financial Ratios: Time to Repay and Debt/EBITDA</vt:lpstr>
      <vt:lpstr>Why Do Not Debt to EBITDA in Project Finance</vt:lpstr>
      <vt:lpstr>CFADS in Project Finance vs EBITDA in Corporate Finance</vt:lpstr>
      <vt:lpstr>Key Point about Credit Ratios like DSCR and Debt/EBITDA</vt:lpstr>
      <vt:lpstr>Problems with Debt to EBITDA – Compare FFO to Debt and Debt to EBITA</vt:lpstr>
      <vt:lpstr>Compute the CFADS to Debt and Debt to FFO in the Airport Case</vt:lpstr>
      <vt:lpstr>Credit Ratings, Business Risk and Financial Risk</vt:lpstr>
      <vt:lpstr>S&amp;P Risk Rating Example</vt:lpstr>
      <vt:lpstr>Use of Financial Ratios in Corporate Analysis - Credit Rating Standards and Business Risk</vt:lpstr>
      <vt:lpstr>Detail Benchmarks</vt:lpstr>
      <vt:lpstr>Detailed Benchmarks Continued</vt:lpstr>
      <vt:lpstr>Use of Different Ratios in Different Industries: Example of Using Ratios to Gauge Credit Rating</vt:lpstr>
      <vt:lpstr>Credit Formula Definitions</vt:lpstr>
      <vt:lpstr>Formulas for Ratios - Continued</vt:lpstr>
      <vt:lpstr>Formulas for Ratios - Continued</vt:lpstr>
      <vt:lpstr>Airport Financial Ratios - Fitch</vt:lpstr>
      <vt:lpstr>Risk of Operating Cash Flow in Project Finance and Related Transactions</vt:lpstr>
      <vt:lpstr>Why S&amp;P Credit Criteria is Rubbish</vt:lpstr>
      <vt:lpstr>Why S&amp;P Credit Criteria – More Rubbish</vt:lpstr>
      <vt:lpstr>EBITDA Volatility – Peak to Trough Percent (PTT) – Even More Rubbish</vt:lpstr>
      <vt:lpstr>More Rubbish - 5 Cs of Credit</vt:lpstr>
      <vt:lpstr>Airport Risks, Fitch</vt:lpstr>
      <vt:lpstr>Airport Exercise – Make Classification </vt:lpstr>
      <vt:lpstr>Volume Risk for Airports</vt:lpstr>
      <vt:lpstr>Limited Historic Data on Volatility</vt:lpstr>
      <vt:lpstr>Price Risk for Airports</vt:lpstr>
      <vt:lpstr>Price Risk Discussion in Loan Agreement</vt:lpstr>
      <vt:lpstr> Risk for Airports - Operations</vt:lpstr>
      <vt:lpstr>Operating Cost Risk for Airports</vt:lpstr>
      <vt:lpstr>Using the Subjective Assessment and Debt to EBITDA</vt:lpstr>
      <vt:lpstr>Real Measures of Industry Operating Risk – Demand and Price</vt:lpstr>
      <vt:lpstr>Real Measures of Industry Operating Risk – Operating Cost and Capital Expenditures</vt:lpstr>
      <vt:lpstr>Real Measures of Company Position in Industry</vt:lpstr>
      <vt:lpstr>Contract Problems and Character</vt:lpstr>
      <vt:lpstr>Risks and Hotel Case Study</vt:lpstr>
      <vt:lpstr>Dispute Resolution in Airport Case</vt:lpstr>
      <vt:lpstr>Commodity Price Risk Case Study</vt:lpstr>
      <vt:lpstr>Ras Laffan in Qatar</vt:lpstr>
      <vt:lpstr>Qatar Background</vt:lpstr>
      <vt:lpstr>Project Finance Diagram – Ras Laffan</vt:lpstr>
      <vt:lpstr>Price Risk in Projects</vt:lpstr>
      <vt:lpstr>Example: Ras Laffan Liquified Gas Company (Ras Gas)</vt:lpstr>
      <vt:lpstr>Project Finance Representation with Contracts for Ring Fencing Risks – This is the Idea of contracts</vt:lpstr>
      <vt:lpstr>Bad Diagram of Project Financing for Discussion</vt:lpstr>
      <vt:lpstr>Explaining Project Finance with Diagrams: Bad Examples</vt:lpstr>
      <vt:lpstr>Explaining Project Finance with Diagrams</vt:lpstr>
      <vt:lpstr>Ras Laffan Liquified Gas Company</vt:lpstr>
      <vt:lpstr>Ras Laffan III</vt:lpstr>
      <vt:lpstr>Ras Laffan III Weaknesses</vt:lpstr>
      <vt:lpstr>Ras Laffan III Off-takers</vt:lpstr>
      <vt:lpstr>Ras Laffan 3 Cash Flow Waterfall</vt:lpstr>
      <vt:lpstr>Risks of Commodity Prices versus Traffic</vt:lpstr>
      <vt:lpstr>Petrozuata – Deal of the Decade</vt:lpstr>
      <vt:lpstr>Broke Just About Every Record for Financing in Latin America</vt:lpstr>
      <vt:lpstr>Structure of Petrozuata Ownership – Value of Construction Guarantee from Parent</vt:lpstr>
      <vt:lpstr>Contract Issues in Petrozuata</vt:lpstr>
      <vt:lpstr>Structure was very Different From Production Sharing Contract</vt:lpstr>
      <vt:lpstr>Summary of Project from Sources and Uses</vt:lpstr>
      <vt:lpstr>Post COD Picture – DSCR. PLCR and LLCR</vt:lpstr>
      <vt:lpstr>Outcome of Petrozuata</vt:lpstr>
      <vt:lpstr>Time Line and Nationalisation</vt:lpstr>
      <vt:lpstr>Example of Arbitration Language</vt:lpstr>
      <vt:lpstr>PowerPoint Presentation</vt:lpstr>
      <vt:lpstr>Debt Funding: Nuanced Issues with Pre-Commercial Cash Flow and Equity Bridge Loans</vt:lpstr>
      <vt:lpstr>Up-Font Equity in Solar Case</vt:lpstr>
      <vt:lpstr>Issues with Funding</vt:lpstr>
      <vt:lpstr>Draw Request and Funding - Introduction</vt:lpstr>
      <vt:lpstr>Project Finance Loans – Drawdown during Construction (Reference)</vt:lpstr>
      <vt:lpstr>Capitalised Interest and Interest Capitalised During Construction for Accounting (IDC)</vt:lpstr>
      <vt:lpstr>Nuanced Issues with Pre-Commercial Cash Flow </vt:lpstr>
      <vt:lpstr>Illustration of Accounting for Pre-commercial Cash Flow</vt:lpstr>
      <vt:lpstr>Equity Bridge Loans and Recourse Debt</vt:lpstr>
      <vt:lpstr>Nuanced Issues with Equity Bridge Loans</vt:lpstr>
      <vt:lpstr>Issues with EBL</vt:lpstr>
      <vt:lpstr>Nuanced Issues with IDC on Shareholder Loans</vt:lpstr>
      <vt:lpstr>Standby Loans for Construction Cost Over-run and the Issue of Cost Under-run</vt:lpstr>
      <vt:lpstr>Evaluation of Delays in Construction</vt:lpstr>
      <vt:lpstr>Complex IDC Calculations with Portfolios</vt:lpstr>
      <vt:lpstr>Draw-downs and Management of Disbursement of Funds</vt:lpstr>
      <vt:lpstr>Draw-downs and Retention of Funds</vt:lpstr>
      <vt:lpstr>Telecom Project Finance Case</vt:lpstr>
      <vt:lpstr>Structuring and Strong Sponsors -- Iridium</vt:lpstr>
      <vt:lpstr>Sources and Uses of Funds</vt:lpstr>
      <vt:lpstr>Iridium Sources and Uses</vt:lpstr>
      <vt:lpstr>Violation of Rule that Trusts Strong Sponsors (Motorola) - Iridium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Finance Lecture</dc:title>
  <dc:creator>Monika Lewenski</dc:creator>
  <cp:lastModifiedBy>Monika Lewenski</cp:lastModifiedBy>
  <cp:revision>122</cp:revision>
  <dcterms:created xsi:type="dcterms:W3CDTF">2019-06-22T11:20:50Z</dcterms:created>
  <dcterms:modified xsi:type="dcterms:W3CDTF">2019-09-21T06:53:14Z</dcterms:modified>
</cp:coreProperties>
</file>